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1.xml" ContentType="application/vnd.openxmlformats-officedocument.drawingml.chart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sldIdLst>
    <p:sldId id="264" r:id="rId2"/>
    <p:sldId id="274" r:id="rId3"/>
    <p:sldId id="271" r:id="rId4"/>
    <p:sldId id="263" r:id="rId5"/>
    <p:sldId id="267" r:id="rId6"/>
    <p:sldId id="279" r:id="rId7"/>
    <p:sldId id="268" r:id="rId8"/>
    <p:sldId id="280" r:id="rId9"/>
    <p:sldId id="269" r:id="rId10"/>
    <p:sldId id="281" r:id="rId11"/>
    <p:sldId id="266" r:id="rId12"/>
    <p:sldId id="282" r:id="rId13"/>
    <p:sldId id="265" r:id="rId14"/>
    <p:sldId id="283" r:id="rId15"/>
    <p:sldId id="261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301" r:id="rId27"/>
    <p:sldId id="278" r:id="rId28"/>
    <p:sldId id="277" r:id="rId29"/>
    <p:sldId id="302" r:id="rId30"/>
    <p:sldId id="275" r:id="rId31"/>
    <p:sldId id="288" r:id="rId32"/>
    <p:sldId id="273" r:id="rId33"/>
    <p:sldId id="290" r:id="rId34"/>
    <p:sldId id="289" r:id="rId35"/>
    <p:sldId id="272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C1EF8CD-9E29-1547-A850-66702E9BC971}">
          <p14:sldIdLst>
            <p14:sldId id="264"/>
            <p14:sldId id="274"/>
            <p14:sldId id="271"/>
            <p14:sldId id="263"/>
            <p14:sldId id="267"/>
            <p14:sldId id="279"/>
            <p14:sldId id="268"/>
            <p14:sldId id="280"/>
            <p14:sldId id="269"/>
            <p14:sldId id="281"/>
            <p14:sldId id="266"/>
            <p14:sldId id="282"/>
            <p14:sldId id="265"/>
            <p14:sldId id="283"/>
            <p14:sldId id="261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278"/>
            <p14:sldId id="277"/>
            <p14:sldId id="302"/>
            <p14:sldId id="275"/>
            <p14:sldId id="288"/>
            <p14:sldId id="273"/>
            <p14:sldId id="290"/>
            <p14:sldId id="289"/>
            <p14:sldId id="27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EED3"/>
    <a:srgbClr val="02BA1A"/>
    <a:srgbClr val="CCFFFF"/>
    <a:srgbClr val="CCFF9A"/>
    <a:srgbClr val="FFCE9A"/>
    <a:srgbClr val="40CB44"/>
    <a:srgbClr val="F4A901"/>
    <a:srgbClr val="92C700"/>
    <a:srgbClr val="31AF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0"/>
    <p:restoredTop sz="72195" autoAdjust="0"/>
  </p:normalViewPr>
  <p:slideViewPr>
    <p:cSldViewPr snapToObjects="1">
      <p:cViewPr varScale="1">
        <p:scale>
          <a:sx n="70" d="100"/>
          <a:sy n="70" d="100"/>
        </p:scale>
        <p:origin x="208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5" d="100"/>
        <a:sy n="5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Mean</c:v>
                </c:pt>
              </c:strCache>
            </c:strRef>
          </c:tx>
          <c:invertIfNegative val="0"/>
          <c:errBars>
            <c:errBarType val="plus"/>
            <c:errValType val="cust"/>
            <c:noEndCap val="0"/>
            <c:plus>
              <c:numRef>
                <c:f>Sheet1!$E$2:$E$5</c:f>
                <c:numCache>
                  <c:formatCode>General</c:formatCode>
                  <c:ptCount val="4"/>
                  <c:pt idx="0">
                    <c:v>0.14394470092044701</c:v>
                  </c:pt>
                  <c:pt idx="1">
                    <c:v>0.118333333333333</c:v>
                  </c:pt>
                  <c:pt idx="2">
                    <c:v>0.17974999999999999</c:v>
                  </c:pt>
                  <c:pt idx="3">
                    <c:v>1.1547005383792519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Sheet1!$A$2:$A$5</c:f>
              <c:strCache>
                <c:ptCount val="4"/>
                <c:pt idx="0">
                  <c:v>Leadership Team</c:v>
                </c:pt>
                <c:pt idx="1">
                  <c:v>Community Engagement</c:v>
                </c:pt>
                <c:pt idx="2">
                  <c:v>Cyber- Infrastructure</c:v>
                </c:pt>
                <c:pt idx="3">
                  <c:v>Other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4.5380000000000003</c:v>
                </c:pt>
                <c:pt idx="1">
                  <c:v>4.1939999999999946</c:v>
                </c:pt>
                <c:pt idx="2">
                  <c:v>3.875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DF-524F-AF4B-9C8074C341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070065976"/>
        <c:axId val="2066022696"/>
      </c:barChart>
      <c:catAx>
        <c:axId val="20700659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/>
          <a:lstStyle/>
          <a:p>
            <a:pPr>
              <a:defRPr/>
            </a:pPr>
            <a:endParaRPr lang="en-US"/>
          </a:p>
        </c:txPr>
        <c:crossAx val="2066022696"/>
        <c:crosses val="autoZero"/>
        <c:auto val="1"/>
        <c:lblAlgn val="ctr"/>
        <c:lblOffset val="100"/>
        <c:noMultiLvlLbl val="0"/>
      </c:catAx>
      <c:valAx>
        <c:axId val="20660226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070065976"/>
        <c:crosses val="autoZero"/>
        <c:crossBetween val="between"/>
        <c:majorUnit val="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FD32F9-57D9-6B44-A444-95BAA02C95F9}" type="datetimeFigureOut">
              <a:rPr lang="en-US" smtClean="0"/>
              <a:t>5/4/19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D555B2-8423-E34A-A17B-DBD56C510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046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Amber presenting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555B2-8423-E34A-A17B-DBD56C51028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5511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Amber presenting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555B2-8423-E34A-A17B-DBD56C51028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0242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Amber presenting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555B2-8423-E34A-A17B-DBD56C51028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976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Amber presenting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555B2-8423-E34A-A17B-DBD56C51028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976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Dave presenting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555B2-8423-E34A-A17B-DBD56C51028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0293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Dave presenting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555B2-8423-E34A-A17B-DBD56C51028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0293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Dave presenting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555B2-8423-E34A-A17B-DBD56C51028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9299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Dave presenting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555B2-8423-E34A-A17B-DBD56C51028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7483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Dave presenting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555B2-8423-E34A-A17B-DBD56C51028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416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Dave presenting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555B2-8423-E34A-A17B-DBD56C51028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4447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Dave presenting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555B2-8423-E34A-A17B-DBD56C51028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78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Amber presenting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555B2-8423-E34A-A17B-DBD56C51028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3248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Dave presenting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555B2-8423-E34A-A17B-DBD56C51028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0649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Suzie presenting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555B2-8423-E34A-A17B-DBD56C51028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1917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Suzie presenting</a:t>
            </a:r>
          </a:p>
          <a:p>
            <a:endParaRPr lang="en-US" dirty="0"/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elative importance of a node based on the connections of its connections -- aka influence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555B2-8423-E34A-A17B-DBD56C51028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1917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Suzie presenting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555B2-8423-E34A-A17B-DBD56C51028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1917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Suzie presenting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555B2-8423-E34A-A17B-DBD56C51028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1917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Amber presenting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555B2-8423-E34A-A17B-DBD56C51028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0846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Amber presenting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555B2-8423-E34A-A17B-DBD56C51028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0846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Amber presenting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555B2-8423-E34A-A17B-DBD56C51028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0846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Amber presenting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555B2-8423-E34A-A17B-DBD56C51028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6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Amber presenting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555B2-8423-E34A-A17B-DBD56C51028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033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Amber presenting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555B2-8423-E34A-A17B-DBD56C51028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0339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Amber presenting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555B2-8423-E34A-A17B-DBD56C51028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6216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Amber presenting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555B2-8423-E34A-A17B-DBD56C51028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6216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Amber presenting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555B2-8423-E34A-A17B-DBD56C51028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5677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Amber presenting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555B2-8423-E34A-A17B-DBD56C51028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5677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Amber presenting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555B2-8423-E34A-A17B-DBD56C51028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024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0708"/>
            <a:ext cx="7772400" cy="1470025"/>
          </a:xfrm>
        </p:spPr>
        <p:txBody>
          <a:bodyPr/>
          <a:lstStyle>
            <a:lvl1pPr algn="l">
              <a:defRPr b="1">
                <a:solidFill>
                  <a:srgbClr val="1A435D"/>
                </a:solidFill>
                <a:latin typeface="+mj-lt"/>
                <a:cs typeface="Candar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670" y="2348705"/>
            <a:ext cx="4881059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6AB14-B601-5148-B233-4062AA705253}" type="datetimeFigureOut">
              <a:rPr lang="en-US" smtClean="0"/>
              <a:pPr/>
              <a:t>5/4/19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F2230-5450-D547-A1D3-5726BEA55F5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globepiece.t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8099" y="1994638"/>
            <a:ext cx="3758730" cy="4876190"/>
          </a:xfrm>
          <a:prstGeom prst="rect">
            <a:avLst/>
          </a:prstGeom>
        </p:spPr>
      </p:pic>
      <p:pic>
        <p:nvPicPr>
          <p:cNvPr id="11" name="Picture 10" descr="DataONE_South America LOGO.ti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5869284"/>
            <a:ext cx="1905000" cy="45452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6AB14-B601-5148-B233-4062AA705253}" type="datetimeFigureOut">
              <a:rPr lang="en-US" smtClean="0"/>
              <a:pPr/>
              <a:t>5/4/19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133"/>
          <p:cNvSpPr txBox="1">
            <a:spLocks/>
          </p:cNvSpPr>
          <p:nvPr userDrawn="1"/>
        </p:nvSpPr>
        <p:spPr>
          <a:xfrm>
            <a:off x="7005496" y="648683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EF2230-5450-D547-A1D3-5726BEA55F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FA6A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7FA6A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6AB14-B601-5148-B233-4062AA705253}" type="datetimeFigureOut">
              <a:rPr lang="en-US" smtClean="0"/>
              <a:pPr/>
              <a:t>5/4/19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167319"/>
            <a:ext cx="8229600" cy="1588"/>
          </a:xfrm>
          <a:prstGeom prst="line">
            <a:avLst/>
          </a:prstGeom>
          <a:ln>
            <a:solidFill>
              <a:srgbClr val="18607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133"/>
          <p:cNvSpPr txBox="1">
            <a:spLocks/>
          </p:cNvSpPr>
          <p:nvPr userDrawn="1"/>
        </p:nvSpPr>
        <p:spPr>
          <a:xfrm>
            <a:off x="7005496" y="648683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EF2230-5450-D547-A1D3-5726BEA55F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FA6A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7FA6A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6AB14-B601-5148-B233-4062AA705253}" type="datetimeFigureOut">
              <a:rPr lang="en-US" smtClean="0"/>
              <a:pPr/>
              <a:t>5/4/19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133"/>
          <p:cNvSpPr txBox="1">
            <a:spLocks/>
          </p:cNvSpPr>
          <p:nvPr userDrawn="1"/>
        </p:nvSpPr>
        <p:spPr>
          <a:xfrm>
            <a:off x="7005496" y="648683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EF2230-5450-D547-A1D3-5726BEA55F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FA6A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7FA6A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6AB14-B601-5148-B233-4062AA705253}" type="datetimeFigureOut">
              <a:rPr lang="en-US" smtClean="0"/>
              <a:pPr/>
              <a:t>5/4/19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F2230-5450-D547-A1D3-5726BEA55F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lide Number Placeholder 133"/>
          <p:cNvSpPr txBox="1">
            <a:spLocks/>
          </p:cNvSpPr>
          <p:nvPr userDrawn="1"/>
        </p:nvSpPr>
        <p:spPr>
          <a:xfrm>
            <a:off x="7005496" y="648683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EF2230-5450-D547-A1D3-5726BEA55F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FA6A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7FA6A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57200" y="1167319"/>
            <a:ext cx="8229600" cy="1588"/>
          </a:xfrm>
          <a:prstGeom prst="line">
            <a:avLst/>
          </a:prstGeom>
          <a:ln>
            <a:solidFill>
              <a:srgbClr val="18607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250319"/>
            <a:ext cx="8229600" cy="89268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6AB14-B601-5148-B233-4062AA705253}" type="datetimeFigureOut">
              <a:rPr lang="en-US" smtClean="0"/>
              <a:pPr/>
              <a:t>5/4/19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F2230-5450-D547-A1D3-5726BEA55F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lide Number Placeholder 133"/>
          <p:cNvSpPr txBox="1">
            <a:spLocks/>
          </p:cNvSpPr>
          <p:nvPr userDrawn="1"/>
        </p:nvSpPr>
        <p:spPr>
          <a:xfrm>
            <a:off x="7005496" y="648683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EF2230-5450-D547-A1D3-5726BEA55F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FA6A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7FA6A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6AB14-B601-5148-B233-4062AA705253}" type="datetimeFigureOut">
              <a:rPr lang="en-US" smtClean="0"/>
              <a:pPr/>
              <a:t>5/4/19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F2230-5450-D547-A1D3-5726BEA55F5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1167319"/>
            <a:ext cx="8229600" cy="1588"/>
          </a:xfrm>
          <a:prstGeom prst="line">
            <a:avLst/>
          </a:prstGeom>
          <a:ln>
            <a:solidFill>
              <a:srgbClr val="18607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133"/>
          <p:cNvSpPr txBox="1">
            <a:spLocks/>
          </p:cNvSpPr>
          <p:nvPr userDrawn="1"/>
        </p:nvSpPr>
        <p:spPr>
          <a:xfrm>
            <a:off x="7005496" y="648683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EF2230-5450-D547-A1D3-5726BEA55F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FA6A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7FA6A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6AB14-B601-5148-B233-4062AA705253}" type="datetimeFigureOut">
              <a:rPr lang="en-US" smtClean="0"/>
              <a:pPr/>
              <a:t>5/4/19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F2230-5450-D547-A1D3-5726BEA55F5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7200" y="1167319"/>
            <a:ext cx="8229600" cy="1588"/>
          </a:xfrm>
          <a:prstGeom prst="line">
            <a:avLst/>
          </a:prstGeom>
          <a:ln>
            <a:solidFill>
              <a:srgbClr val="18607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133"/>
          <p:cNvSpPr txBox="1">
            <a:spLocks/>
          </p:cNvSpPr>
          <p:nvPr userDrawn="1"/>
        </p:nvSpPr>
        <p:spPr>
          <a:xfrm>
            <a:off x="7005496" y="648683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EF2230-5450-D547-A1D3-5726BEA55F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FA6A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7FA6A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6AB14-B601-5148-B233-4062AA705253}" type="datetimeFigureOut">
              <a:rPr lang="en-US" smtClean="0"/>
              <a:pPr/>
              <a:t>5/4/19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F2230-5450-D547-A1D3-5726BEA55F5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57200" y="1167319"/>
            <a:ext cx="8229600" cy="1588"/>
          </a:xfrm>
          <a:prstGeom prst="line">
            <a:avLst/>
          </a:prstGeom>
          <a:ln>
            <a:solidFill>
              <a:srgbClr val="18607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133"/>
          <p:cNvSpPr txBox="1">
            <a:spLocks/>
          </p:cNvSpPr>
          <p:nvPr userDrawn="1"/>
        </p:nvSpPr>
        <p:spPr>
          <a:xfrm>
            <a:off x="7005496" y="648683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EF2230-5450-D547-A1D3-5726BEA55F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FA6A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7FA6A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6AB14-B601-5148-B233-4062AA705253}" type="datetimeFigureOut">
              <a:rPr lang="en-US" smtClean="0"/>
              <a:pPr/>
              <a:t>5/4/19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133"/>
          <p:cNvSpPr txBox="1">
            <a:spLocks/>
          </p:cNvSpPr>
          <p:nvPr userDrawn="1"/>
        </p:nvSpPr>
        <p:spPr>
          <a:xfrm>
            <a:off x="7005496" y="648683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EF2230-5450-D547-A1D3-5726BEA55F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FA6A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7FA6A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268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167319"/>
            <a:ext cx="8229600" cy="1588"/>
          </a:xfrm>
          <a:prstGeom prst="line">
            <a:avLst/>
          </a:prstGeom>
          <a:ln>
            <a:solidFill>
              <a:srgbClr val="18607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133"/>
          <p:cNvSpPr txBox="1">
            <a:spLocks/>
          </p:cNvSpPr>
          <p:nvPr userDrawn="1"/>
        </p:nvSpPr>
        <p:spPr>
          <a:xfrm>
            <a:off x="7005496" y="648683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EF2230-5450-D547-A1D3-5726BEA55F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FA6A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7FA6A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6AB14-B601-5148-B233-4062AA705253}" type="datetimeFigureOut">
              <a:rPr lang="en-US" smtClean="0"/>
              <a:pPr/>
              <a:t>5/4/19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133"/>
          <p:cNvSpPr txBox="1">
            <a:spLocks/>
          </p:cNvSpPr>
          <p:nvPr userDrawn="1"/>
        </p:nvSpPr>
        <p:spPr>
          <a:xfrm>
            <a:off x="7005496" y="648683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EF2230-5450-D547-A1D3-5726BEA55F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FA6A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7FA6A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6000">
              <a:schemeClr val="bg1"/>
            </a:gs>
            <a:gs pos="100000">
              <a:srgbClr val="DCEBEE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26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46908"/>
            <a:ext cx="8229600" cy="4779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6AB14-B601-5148-B233-4062AA705253}" type="datetimeFigureOut">
              <a:rPr lang="en-US" smtClean="0"/>
              <a:pPr/>
              <a:t>5/4/19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F2230-5450-D547-A1D3-5726BEA55F5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globepiece.tif"/>
          <p:cNvPicPr>
            <a:picLocks noChangeAspect="1"/>
          </p:cNvPicPr>
          <p:nvPr/>
        </p:nvPicPr>
        <p:blipFill>
          <a:blip r:embed="rId14">
            <a:alphaModFix amt="10000"/>
          </a:blip>
          <a:stretch>
            <a:fillRect/>
          </a:stretch>
        </p:blipFill>
        <p:spPr>
          <a:xfrm>
            <a:off x="5385270" y="1981810"/>
            <a:ext cx="3758730" cy="487619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rgbClr val="186072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rgbClr val="1A435D"/>
          </a:solidFill>
          <a:latin typeface="+mn-lt"/>
          <a:ea typeface="+mn-ea"/>
          <a:cs typeface="Cambria"/>
        </a:defRPr>
      </a:lvl1pPr>
      <a:lvl2pPr marL="577850" indent="-231775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1A435D"/>
          </a:solidFill>
          <a:latin typeface="+mn-lt"/>
          <a:ea typeface="+mn-ea"/>
          <a:cs typeface="Cambria"/>
        </a:defRPr>
      </a:lvl2pPr>
      <a:lvl3pPr marL="795338" indent="-217488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rgbClr val="1A435D"/>
          </a:solidFill>
          <a:latin typeface="+mn-lt"/>
          <a:ea typeface="+mn-ea"/>
          <a:cs typeface="Cambria"/>
        </a:defRPr>
      </a:lvl3pPr>
      <a:lvl4pPr marL="1257300" indent="-231775" algn="l" defTabSz="457200" rtl="0" eaLnBrk="1" latinLnBrk="0" hangingPunct="1">
        <a:spcBef>
          <a:spcPct val="20000"/>
        </a:spcBef>
        <a:buFontTx/>
        <a:buNone/>
        <a:defRPr sz="2000" i="1" kern="1200">
          <a:solidFill>
            <a:srgbClr val="1A435D"/>
          </a:solidFill>
          <a:latin typeface="+mn-lt"/>
          <a:ea typeface="+mn-ea"/>
          <a:cs typeface="Cambria"/>
        </a:defRPr>
      </a:lvl4pPr>
      <a:lvl5pPr marL="2057400" indent="-228600" algn="l" defTabSz="457200" rtl="0" eaLnBrk="1" latinLnBrk="0" hangingPunct="1">
        <a:spcBef>
          <a:spcPct val="20000"/>
        </a:spcBef>
        <a:buFontTx/>
        <a:buNone/>
        <a:defRPr sz="2000" i="1" kern="1200">
          <a:solidFill>
            <a:srgbClr val="1A435D"/>
          </a:solidFill>
          <a:latin typeface="+mn-lt"/>
          <a:ea typeface="+mn-ea"/>
          <a:cs typeface="Cambr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bit.ly/QjP5x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730708"/>
            <a:ext cx="7772400" cy="1860092"/>
          </a:xfrm>
        </p:spPr>
        <p:txBody>
          <a:bodyPr>
            <a:normAutofit fontScale="90000"/>
          </a:bodyPr>
          <a:lstStyle/>
          <a:p>
            <a:r>
              <a:rPr lang="en-US" dirty="0"/>
              <a:t>Current </a:t>
            </a:r>
            <a:r>
              <a:rPr lang="en-US" dirty="0" err="1"/>
              <a:t>DataONE</a:t>
            </a:r>
            <a:r>
              <a:rPr lang="en-US" dirty="0"/>
              <a:t> WGs and WG Structure </a:t>
            </a:r>
            <a:br>
              <a:rPr lang="en-US" dirty="0"/>
            </a:br>
            <a:r>
              <a:rPr lang="en-US" dirty="0"/>
              <a:t>2012-2014 and beyond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683670" y="2743200"/>
            <a:ext cx="4881059" cy="1752600"/>
          </a:xfrm>
        </p:spPr>
        <p:txBody>
          <a:bodyPr/>
          <a:lstStyle/>
          <a:p>
            <a:r>
              <a:rPr lang="en-US" dirty="0"/>
              <a:t>Amber E Budden</a:t>
            </a:r>
          </a:p>
          <a:p>
            <a:r>
              <a:rPr lang="en-US" dirty="0"/>
              <a:t>Dave </a:t>
            </a:r>
            <a:r>
              <a:rPr lang="en-US" dirty="0" err="1"/>
              <a:t>Vieglais</a:t>
            </a:r>
            <a:endParaRPr lang="en-US" dirty="0"/>
          </a:p>
          <a:p>
            <a:r>
              <a:rPr lang="en-US" dirty="0"/>
              <a:t>Suzie Allard</a:t>
            </a:r>
          </a:p>
        </p:txBody>
      </p:sp>
    </p:spTree>
    <p:extLst>
      <p:ext uri="{BB962C8B-B14F-4D97-AF65-F5344CB8AC3E}">
        <p14:creationId xmlns:p14="http://schemas.microsoft.com/office/powerpoint/2010/main" val="1314146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Arial"/>
              <a:buChar char="•"/>
            </a:pPr>
            <a:r>
              <a:rPr lang="en-US" dirty="0"/>
              <a:t>Finalized draft marketing plan.</a:t>
            </a:r>
          </a:p>
          <a:p>
            <a:pPr marL="457200" lvl="0" indent="-457200">
              <a:buFont typeface="Arial"/>
              <a:buChar char="•"/>
            </a:pPr>
            <a:r>
              <a:rPr lang="en-US" dirty="0"/>
              <a:t>Engaged a consultant for strategy development.</a:t>
            </a:r>
          </a:p>
          <a:p>
            <a:pPr marL="457200" lvl="0" indent="-457200">
              <a:buFont typeface="Arial"/>
              <a:buChar char="•"/>
            </a:pPr>
            <a:r>
              <a:rPr lang="en-US" dirty="0"/>
              <a:t>Created marketing materials including a generic </a:t>
            </a:r>
            <a:r>
              <a:rPr lang="en-US" dirty="0" err="1"/>
              <a:t>DataONE</a:t>
            </a:r>
            <a:r>
              <a:rPr lang="en-US" dirty="0"/>
              <a:t> brochure and poster.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CE: Sustainability and Governance</a:t>
            </a:r>
          </a:p>
        </p:txBody>
      </p:sp>
    </p:spTree>
    <p:extLst>
      <p:ext uri="{BB962C8B-B14F-4D97-AF65-F5344CB8AC3E}">
        <p14:creationId xmlns:p14="http://schemas.microsoft.com/office/powerpoint/2010/main" val="3710791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46908"/>
            <a:ext cx="8229600" cy="5511092"/>
          </a:xfrm>
        </p:spPr>
        <p:txBody>
          <a:bodyPr>
            <a:normAutofit lnSpcReduction="10000"/>
          </a:bodyPr>
          <a:lstStyle/>
          <a:p>
            <a:pPr marL="457200" lvl="0" indent="-457200">
              <a:buFont typeface="Arial"/>
              <a:buChar char="•"/>
            </a:pPr>
            <a:r>
              <a:rPr lang="en-US" dirty="0"/>
              <a:t>Establish a research program to identify social and cultural issues within the stakeholder communities that facilitate or inhibit effective data-sharing &amp; preservation</a:t>
            </a:r>
          </a:p>
          <a:p>
            <a:pPr marL="457200" lvl="0" indent="-457200">
              <a:buFont typeface="Arial"/>
              <a:buChar char="•"/>
            </a:pPr>
            <a:r>
              <a:rPr lang="en-US" dirty="0"/>
              <a:t>Facilitate alignment among </a:t>
            </a:r>
            <a:r>
              <a:rPr lang="en-US" dirty="0" err="1"/>
              <a:t>DataONE</a:t>
            </a:r>
            <a:r>
              <a:rPr lang="en-US" dirty="0"/>
              <a:t> and practices of users and their environments</a:t>
            </a:r>
          </a:p>
          <a:p>
            <a:pPr marL="457200" lvl="0" indent="-457200">
              <a:buFont typeface="Arial"/>
              <a:buChar char="•"/>
            </a:pPr>
            <a:r>
              <a:rPr lang="en-US" dirty="0"/>
              <a:t>Facilitate the transformation of cultures around data across the breadth of stakeholders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Explore and make recommendations regarding the roles for stakeholder and strategic partner communities in training data authors, supporting data </a:t>
            </a:r>
            <a:r>
              <a:rPr lang="en-US" dirty="0" err="1"/>
              <a:t>curation</a:t>
            </a:r>
            <a:r>
              <a:rPr lang="en-US" dirty="0"/>
              <a:t> and acting as a facilitator of digital preservation practices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CE: Sociocultural Issues</a:t>
            </a:r>
          </a:p>
        </p:txBody>
      </p:sp>
    </p:spTree>
    <p:extLst>
      <p:ext uri="{BB962C8B-B14F-4D97-AF65-F5344CB8AC3E}">
        <p14:creationId xmlns:p14="http://schemas.microsoft.com/office/powerpoint/2010/main" val="2689453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46908"/>
            <a:ext cx="8229600" cy="5511092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Prototype tool for automated collection of dataset impact metrics was implemented in collaboration with Jason </a:t>
            </a:r>
            <a:r>
              <a:rPr lang="en-US" dirty="0" err="1"/>
              <a:t>Priem</a:t>
            </a:r>
            <a:r>
              <a:rPr lang="en-US" dirty="0"/>
              <a:t> at UNC.</a:t>
            </a:r>
            <a:endParaRPr lang="en-US" sz="2000" dirty="0"/>
          </a:p>
          <a:p>
            <a:pPr lvl="1"/>
            <a:r>
              <a:rPr lang="en-US" dirty="0"/>
              <a:t>Submitted </a:t>
            </a:r>
            <a:r>
              <a:rPr lang="en-US" dirty="0" err="1"/>
              <a:t>DataONE</a:t>
            </a:r>
            <a:r>
              <a:rPr lang="en-US" dirty="0"/>
              <a:t> Terms and Conditions to Sustainability and Governance WG for review.</a:t>
            </a:r>
            <a:endParaRPr lang="en-US" sz="2000" dirty="0"/>
          </a:p>
          <a:p>
            <a:pPr lvl="1"/>
            <a:r>
              <a:rPr lang="en-US" dirty="0"/>
              <a:t>Designed strategy for creating, and developed first set of, FAQs for </a:t>
            </a:r>
            <a:r>
              <a:rPr lang="en-US" dirty="0" err="1"/>
              <a:t>DataONE.org</a:t>
            </a:r>
            <a:r>
              <a:rPr lang="en-US" dirty="0"/>
              <a:t> and </a:t>
            </a:r>
            <a:r>
              <a:rPr lang="en-US" dirty="0" err="1"/>
              <a:t>ONEMercury</a:t>
            </a:r>
            <a:r>
              <a:rPr lang="en-US" dirty="0"/>
              <a:t>.</a:t>
            </a:r>
            <a:endParaRPr lang="en-US" sz="2000" dirty="0"/>
          </a:p>
          <a:p>
            <a:pPr lvl="1"/>
            <a:r>
              <a:rPr lang="en-US" dirty="0"/>
              <a:t>In conjunction with UAWG, completed draft of general guidelines, potential benefits and requirements for four tiers of Member Nodes.</a:t>
            </a:r>
            <a:endParaRPr lang="en-US" sz="2000" dirty="0"/>
          </a:p>
          <a:p>
            <a:pPr marL="457200" lvl="0" indent="-457200">
              <a:buFont typeface="Arial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CE: Sociocultural Issues</a:t>
            </a:r>
          </a:p>
        </p:txBody>
      </p:sp>
    </p:spTree>
    <p:extLst>
      <p:ext uri="{BB962C8B-B14F-4D97-AF65-F5344CB8AC3E}">
        <p14:creationId xmlns:p14="http://schemas.microsoft.com/office/powerpoint/2010/main" val="2793616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lvl="0" indent="-457200">
              <a:buFont typeface="Arial"/>
              <a:buChar char="•"/>
            </a:pPr>
            <a:r>
              <a:rPr lang="en-US" dirty="0"/>
              <a:t>Develop a comprehensive assessment approach, instruments, and methodology for </a:t>
            </a:r>
            <a:r>
              <a:rPr lang="en-US" dirty="0" err="1"/>
              <a:t>DataONE</a:t>
            </a:r>
            <a:r>
              <a:rPr lang="en-US" dirty="0"/>
              <a:t> products, services, and deliverables.  </a:t>
            </a:r>
          </a:p>
          <a:p>
            <a:pPr marL="457200" lvl="0" indent="-457200">
              <a:buFont typeface="Arial"/>
              <a:buChar char="•"/>
            </a:pPr>
            <a:r>
              <a:rPr lang="en-US" dirty="0"/>
              <a:t>Provide guidance and leadership to </a:t>
            </a:r>
            <a:r>
              <a:rPr lang="en-US" dirty="0" err="1"/>
              <a:t>DataONE</a:t>
            </a:r>
            <a:r>
              <a:rPr lang="en-US" dirty="0"/>
              <a:t> community for the development and application of assessments, performance indicators, and usability analysis techniques and principles.   </a:t>
            </a:r>
          </a:p>
          <a:p>
            <a:pPr marL="457200" lvl="0" indent="-457200">
              <a:buFont typeface="Arial"/>
              <a:buChar char="•"/>
            </a:pPr>
            <a:r>
              <a:rPr lang="en-US" dirty="0"/>
              <a:t>Conduct usability testing of selected </a:t>
            </a:r>
            <a:r>
              <a:rPr lang="en-US" dirty="0" err="1"/>
              <a:t>DataONE</a:t>
            </a:r>
            <a:r>
              <a:rPr lang="en-US" dirty="0"/>
              <a:t> capabilities, including the Investigator Toolkit.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Actively engage the </a:t>
            </a:r>
            <a:r>
              <a:rPr lang="en-US" dirty="0" err="1"/>
              <a:t>DataONE</a:t>
            </a:r>
            <a:r>
              <a:rPr lang="en-US" dirty="0"/>
              <a:t> community in performing usability and assessments.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CICE: Usability and Assessment</a:t>
            </a:r>
          </a:p>
        </p:txBody>
      </p:sp>
    </p:spTree>
    <p:extLst>
      <p:ext uri="{BB962C8B-B14F-4D97-AF65-F5344CB8AC3E}">
        <p14:creationId xmlns:p14="http://schemas.microsoft.com/office/powerpoint/2010/main" val="1129989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Arial"/>
              <a:buChar char="•"/>
            </a:pPr>
            <a:r>
              <a:rPr lang="en-US" dirty="0"/>
              <a:t>Stakeholder assessment survey responses received for Libraries and Librarians.</a:t>
            </a:r>
          </a:p>
          <a:p>
            <a:pPr marL="457200" lvl="0" indent="-457200">
              <a:buFont typeface="Arial"/>
              <a:buChar char="•"/>
            </a:pPr>
            <a:r>
              <a:rPr lang="en-US" dirty="0"/>
              <a:t>Survey assessment of Data Managers deployed and responses received.</a:t>
            </a:r>
          </a:p>
          <a:p>
            <a:pPr marL="457200" lvl="0" indent="-457200">
              <a:buFont typeface="Arial"/>
              <a:buChar char="•"/>
            </a:pPr>
            <a:r>
              <a:rPr lang="en-US" dirty="0"/>
              <a:t>Scientists’ and Educators’ follow up survey drafted and planned.  Deployment anticipated Spring 2013.</a:t>
            </a:r>
          </a:p>
          <a:p>
            <a:pPr marL="457200" lvl="0" indent="-457200">
              <a:buFont typeface="Arial"/>
              <a:buChar char="•"/>
            </a:pPr>
            <a:r>
              <a:rPr lang="en-US" dirty="0"/>
              <a:t>Additional surveys for policy makers, publishers and students planned.</a:t>
            </a:r>
          </a:p>
          <a:p>
            <a:pPr marL="457200" lvl="0" indent="-457200">
              <a:buFont typeface="Arial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CICE: Usability and Assessment</a:t>
            </a:r>
          </a:p>
        </p:txBody>
      </p:sp>
    </p:spTree>
    <p:extLst>
      <p:ext uri="{BB962C8B-B14F-4D97-AF65-F5344CB8AC3E}">
        <p14:creationId xmlns:p14="http://schemas.microsoft.com/office/powerpoint/2010/main" val="12162016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46908"/>
            <a:ext cx="8229600" cy="5358692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/>
              <a:buChar char="•"/>
            </a:pPr>
            <a:r>
              <a:rPr lang="en-US" dirty="0"/>
              <a:t>Identify and develop data intensive exploration, visualization, and analysis exemplars ... for the creation of workflows and </a:t>
            </a:r>
            <a:r>
              <a:rPr lang="en-US" dirty="0" err="1"/>
              <a:t>DataONE</a:t>
            </a:r>
            <a:r>
              <a:rPr lang="en-US" dirty="0"/>
              <a:t> analysis and visualization functionality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Venue for the cross-pollination of ideas from a diverse group of ... specialists with expertise in manipulation, visualization and analysis of large data resources 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Identify short and long term goals and strategies for </a:t>
            </a:r>
            <a:r>
              <a:rPr lang="en-US" dirty="0" err="1"/>
              <a:t>DataONE</a:t>
            </a:r>
            <a:r>
              <a:rPr lang="en-US" dirty="0"/>
              <a:t> EVA tools and create examples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Collaborate with </a:t>
            </a:r>
            <a:r>
              <a:rPr lang="en-US" dirty="0" err="1"/>
              <a:t>DataONE</a:t>
            </a:r>
            <a:r>
              <a:rPr lang="en-US" dirty="0"/>
              <a:t> </a:t>
            </a:r>
            <a:r>
              <a:rPr lang="en-US" dirty="0" err="1"/>
              <a:t>cyberinfrastructure</a:t>
            </a:r>
            <a:r>
              <a:rPr lang="en-US" dirty="0"/>
              <a:t> team to develop EVA functionality in the </a:t>
            </a:r>
            <a:r>
              <a:rPr lang="en-US" dirty="0" err="1"/>
              <a:t>DataONE</a:t>
            </a:r>
            <a:r>
              <a:rPr lang="en-US" dirty="0"/>
              <a:t> </a:t>
            </a:r>
            <a:r>
              <a:rPr lang="en-US" dirty="0" err="1"/>
              <a:t>ToolKit</a:t>
            </a:r>
            <a:r>
              <a:rPr lang="en-US" dirty="0"/>
              <a:t>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CICE: Exploration, Visualization &amp; Analysis</a:t>
            </a:r>
          </a:p>
        </p:txBody>
      </p:sp>
    </p:spTree>
    <p:extLst>
      <p:ext uri="{BB962C8B-B14F-4D97-AF65-F5344CB8AC3E}">
        <p14:creationId xmlns:p14="http://schemas.microsoft.com/office/powerpoint/2010/main" val="12007773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46908"/>
            <a:ext cx="8229600" cy="5358692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Ended bird migration modeling, started carbon cycle modeling.</a:t>
            </a:r>
            <a:endParaRPr lang="en-US" sz="2000" dirty="0"/>
          </a:p>
          <a:p>
            <a:pPr lvl="1"/>
            <a:r>
              <a:rPr lang="en-US" dirty="0"/>
              <a:t>Plan to compare extant models of carbon cycling through land, atmosphere and oceans to each other and to observations.  This serves as a test of three of the IPCC approved climate models.</a:t>
            </a:r>
          </a:p>
          <a:p>
            <a:pPr lvl="2"/>
            <a:r>
              <a:rPr lang="en-US" sz="1800" dirty="0"/>
              <a:t>Visualize and analyze large volumes of data</a:t>
            </a:r>
          </a:p>
          <a:p>
            <a:pPr lvl="2"/>
            <a:r>
              <a:rPr lang="en-US" sz="1800" dirty="0"/>
              <a:t>Use observations to benchmark models – confidence in model input, output; Gauge effects of model changes in model output</a:t>
            </a:r>
          </a:p>
          <a:p>
            <a:pPr lvl="1"/>
            <a:r>
              <a:rPr lang="en-US" sz="2000" dirty="0"/>
              <a:t>Foundation for </a:t>
            </a:r>
            <a:r>
              <a:rPr lang="en-US" sz="2000" dirty="0" err="1"/>
              <a:t>DataONE</a:t>
            </a:r>
            <a:r>
              <a:rPr lang="en-US" sz="2000" dirty="0"/>
              <a:t> analysis and visualization functionality</a:t>
            </a:r>
          </a:p>
          <a:p>
            <a:r>
              <a:rPr lang="en-US" dirty="0"/>
              <a:t> </a:t>
            </a:r>
            <a:endParaRPr lang="en-US" sz="2400" dirty="0"/>
          </a:p>
          <a:p>
            <a:pPr marL="457200" indent="-457200">
              <a:buFont typeface="Arial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CICE: Exploration, Visualization &amp; Analysis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933" y="4972224"/>
            <a:ext cx="2048479" cy="132073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000000">
                <a:alpha val="68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600200" y="6396335"/>
            <a:ext cx="1736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Net Primary Productivity </a:t>
            </a:r>
          </a:p>
          <a:p>
            <a:pPr algn="ctr"/>
            <a:r>
              <a:rPr lang="en-US" sz="1200" dirty="0"/>
              <a:t>Biome BGC Model</a:t>
            </a:r>
          </a:p>
        </p:txBody>
      </p:sp>
      <p:pic>
        <p:nvPicPr>
          <p:cNvPr id="6" name="Picture 5" descr="Screen Shot 2012-08-15 at 11.28.29 A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78"/>
          <a:stretch/>
        </p:blipFill>
        <p:spPr>
          <a:xfrm>
            <a:off x="5257800" y="4959625"/>
            <a:ext cx="2051641" cy="13444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290478" y="6279938"/>
            <a:ext cx="1980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Net Primary Production</a:t>
            </a:r>
          </a:p>
          <a:p>
            <a:pPr algn="ctr"/>
            <a:r>
              <a:rPr lang="en-US" sz="1200" dirty="0"/>
              <a:t>Based on Global Model Runs</a:t>
            </a:r>
          </a:p>
        </p:txBody>
      </p:sp>
    </p:spTree>
    <p:extLst>
      <p:ext uri="{BB962C8B-B14F-4D97-AF65-F5344CB8AC3E}">
        <p14:creationId xmlns:p14="http://schemas.microsoft.com/office/powerpoint/2010/main" val="30565689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46908"/>
            <a:ext cx="8229600" cy="5511092"/>
          </a:xfrm>
        </p:spPr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US" dirty="0"/>
              <a:t>Define services and interfaces for data storage, movement, placement, and replication</a:t>
            </a:r>
          </a:p>
          <a:p>
            <a:pPr marL="1035050" lvl="1" indent="-457200">
              <a:buFont typeface="Lucida Grande"/>
              <a:buChar char="⇒"/>
            </a:pPr>
            <a:r>
              <a:rPr lang="en-US" dirty="0"/>
              <a:t>Subsumed by CCIT and developer team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Guidance for optimizing 1) data storage reliability, 2) data access performance, and 3) preservation</a:t>
            </a:r>
          </a:p>
          <a:p>
            <a:pPr marL="1035050" lvl="1" indent="-457200">
              <a:buFont typeface="Lucida Grande"/>
              <a:buChar char="⇒"/>
            </a:pPr>
            <a:r>
              <a:rPr lang="en-US" dirty="0"/>
              <a:t>CCIT, developers, system administrators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Define the processes, protocols, technologies, and policies for distribution and replication of content</a:t>
            </a:r>
          </a:p>
          <a:p>
            <a:pPr marL="1035050" lvl="1" indent="-457200">
              <a:buFont typeface="Lucida Grande"/>
              <a:buChar char="⇒"/>
            </a:pPr>
            <a:r>
              <a:rPr lang="en-US" dirty="0"/>
              <a:t>CCIT and developer team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Enabling distribution of content between nodes</a:t>
            </a:r>
          </a:p>
          <a:p>
            <a:pPr marL="1035050" lvl="1" indent="-457200">
              <a:buFont typeface="Lucida Grande"/>
              <a:buChar char="⇒"/>
            </a:pPr>
            <a:r>
              <a:rPr lang="en-US" dirty="0"/>
              <a:t>Developer team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CI: Distributed Storage (from drafts)</a:t>
            </a:r>
          </a:p>
        </p:txBody>
      </p:sp>
    </p:spTree>
    <p:extLst>
      <p:ext uri="{BB962C8B-B14F-4D97-AF65-F5344CB8AC3E}">
        <p14:creationId xmlns:p14="http://schemas.microsoft.com/office/powerpoint/2010/main" val="6114377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/>
              <a:t>Define a security architecture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Understand restriction on data and resources and implement enforcements 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Define short-term, long-term, and migration paths for security  including AAAA (authentication, authorization, accounting, auditing) and </a:t>
            </a:r>
            <a:r>
              <a:rPr lang="en-US" dirty="0" err="1"/>
              <a:t>cybersecurity</a:t>
            </a:r>
            <a:endParaRPr lang="en-US" dirty="0"/>
          </a:p>
          <a:p>
            <a:pPr marL="457200" indent="-457200">
              <a:buFont typeface="Arial"/>
              <a:buChar char="•"/>
            </a:pPr>
            <a:r>
              <a:rPr lang="en-US" dirty="0"/>
              <a:t>Design and develop approach to federated security including </a:t>
            </a:r>
            <a:r>
              <a:rPr lang="en-US" dirty="0" err="1"/>
              <a:t>Auth</a:t>
            </a:r>
            <a:r>
              <a:rPr lang="en-US" dirty="0"/>
              <a:t>-N, </a:t>
            </a:r>
            <a:r>
              <a:rPr lang="en-US" dirty="0" err="1"/>
              <a:t>Auth</a:t>
            </a:r>
            <a:r>
              <a:rPr lang="en-US" dirty="0"/>
              <a:t>-Z and integration with existing systems</a:t>
            </a:r>
          </a:p>
          <a:p>
            <a:pPr marL="457200" indent="-457200">
              <a:buFont typeface="Arial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CI: Federated Security (from drafts)</a:t>
            </a:r>
          </a:p>
        </p:txBody>
      </p:sp>
    </p:spTree>
    <p:extLst>
      <p:ext uri="{BB962C8B-B14F-4D97-AF65-F5344CB8AC3E}">
        <p14:creationId xmlns:p14="http://schemas.microsoft.com/office/powerpoint/2010/main" val="12535235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Arial"/>
              <a:buChar char="•"/>
            </a:pPr>
            <a:r>
              <a:rPr lang="en-US" dirty="0"/>
              <a:t>Group met once, identified appropriate technologies, developed guidelines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CCIT refined guidelines and produced implementation plan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Authentication, authorization, identity management implemented earlier than originally planned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Federated Security participants remain engaged, guidance and feedback as necessary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Fully functional, but requires usability iteration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Perhaps a future meeting on lessons learned during implementation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CE: Federated Security</a:t>
            </a:r>
          </a:p>
        </p:txBody>
      </p:sp>
    </p:spTree>
    <p:extLst>
      <p:ext uri="{BB962C8B-B14F-4D97-AF65-F5344CB8AC3E}">
        <p14:creationId xmlns:p14="http://schemas.microsoft.com/office/powerpoint/2010/main" val="1714536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457200" y="1346200"/>
            <a:ext cx="8229600" cy="4779963"/>
          </a:xfrm>
        </p:spPr>
        <p:txBody>
          <a:bodyPr>
            <a:normAutofit/>
          </a:bodyPr>
          <a:lstStyle/>
          <a:p>
            <a:r>
              <a:rPr lang="en-US" sz="3200" i="1" dirty="0"/>
              <a:t>Originally there was some skepticism that </a:t>
            </a:r>
            <a:r>
              <a:rPr lang="en-US" sz="3200" i="1" dirty="0" err="1"/>
              <a:t>DataONE</a:t>
            </a:r>
            <a:r>
              <a:rPr lang="en-US" sz="3200" i="1" dirty="0"/>
              <a:t> needed so many working groups, but the current success suggests that the approach was correct. Going forward, do you see a refinement of the domains of working groups and perhaps some consolidation or streamlining?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273553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Arial"/>
              <a:buChar char="•"/>
            </a:pPr>
            <a:r>
              <a:rPr lang="en-US" dirty="0"/>
              <a:t>Create and periodically review preservation strategies for </a:t>
            </a:r>
            <a:r>
              <a:rPr lang="en-US" dirty="0" err="1"/>
              <a:t>DataONE</a:t>
            </a:r>
            <a:endParaRPr lang="en-US" dirty="0"/>
          </a:p>
          <a:p>
            <a:pPr marL="457200" indent="-457200">
              <a:buFont typeface="Arial"/>
              <a:buChar char="•"/>
            </a:pPr>
            <a:r>
              <a:rPr lang="en-US" dirty="0"/>
              <a:t>Assist in recording and maintaining via metadata sufficient, sustainable functional information about data sets to support discovery, life-cycle management, citation, and general interoperation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Develop and implement a sustainable, effective metadata registry framework 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Identify a core set of metadata properties supporting basic </a:t>
            </a:r>
            <a:r>
              <a:rPr lang="en-US" dirty="0" err="1"/>
              <a:t>curation</a:t>
            </a:r>
            <a:r>
              <a:rPr lang="en-US" dirty="0"/>
              <a:t> and interoperability 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Assess metadata generation approaches and models </a:t>
            </a:r>
          </a:p>
          <a:p>
            <a:pPr marL="457200" indent="-457200">
              <a:buFont typeface="Arial"/>
              <a:buChar char="•"/>
            </a:pPr>
            <a:endParaRPr lang="en-US" dirty="0"/>
          </a:p>
          <a:p>
            <a:pPr marL="457200" indent="-457200">
              <a:buFont typeface="Arial"/>
              <a:buChar char="•"/>
            </a:pPr>
            <a:endParaRPr lang="en-US" dirty="0"/>
          </a:p>
          <a:p>
            <a:pPr marL="457200" indent="-457200">
              <a:buFont typeface="Arial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CI: Preservation and Metadata</a:t>
            </a:r>
          </a:p>
        </p:txBody>
      </p:sp>
    </p:spTree>
    <p:extLst>
      <p:ext uri="{BB962C8B-B14F-4D97-AF65-F5344CB8AC3E}">
        <p14:creationId xmlns:p14="http://schemas.microsoft.com/office/powerpoint/2010/main" val="36607112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46908"/>
            <a:ext cx="8229600" cy="5358692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/>
              <a:buChar char="•"/>
            </a:pPr>
            <a:r>
              <a:rPr lang="en-US" dirty="0"/>
              <a:t>Goals (18 months):</a:t>
            </a:r>
          </a:p>
          <a:p>
            <a:pPr marL="1035050" lvl="1" indent="-457200"/>
            <a:r>
              <a:rPr lang="en-US" dirty="0"/>
              <a:t>Create </a:t>
            </a:r>
            <a:r>
              <a:rPr lang="en-US" dirty="0" err="1"/>
              <a:t>ONE</a:t>
            </a:r>
            <a:r>
              <a:rPr lang="en-US" i="1" dirty="0" err="1"/>
              <a:t>Dictionary</a:t>
            </a:r>
            <a:endParaRPr lang="en-US" i="1" dirty="0"/>
          </a:p>
          <a:p>
            <a:pPr marL="1252538" lvl="2" indent="-457200"/>
            <a:r>
              <a:rPr lang="en-US" dirty="0"/>
              <a:t>Crowd sourced plus lightly supervised canon</a:t>
            </a:r>
          </a:p>
          <a:p>
            <a:pPr marL="1252538" lvl="2" indent="-457200"/>
            <a:r>
              <a:rPr lang="en-US" dirty="0"/>
              <a:t>Anyone may propose new terms, or lookup existing</a:t>
            </a:r>
          </a:p>
          <a:p>
            <a:pPr marL="1252538" lvl="2" indent="-457200"/>
            <a:r>
              <a:rPr lang="en-US" dirty="0"/>
              <a:t>Establish a meritocracy (e.g. </a:t>
            </a:r>
            <a:r>
              <a:rPr lang="en-US" dirty="0" err="1"/>
              <a:t>StackOverflow</a:t>
            </a:r>
            <a:r>
              <a:rPr lang="en-US" dirty="0"/>
              <a:t>)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Accomplishments (12 months):</a:t>
            </a:r>
          </a:p>
          <a:p>
            <a:pPr marL="1035050" lvl="1" indent="-457200"/>
            <a:r>
              <a:rPr lang="en-US" dirty="0"/>
              <a:t>Meeting of metadata subgroup</a:t>
            </a:r>
          </a:p>
          <a:p>
            <a:pPr marL="1035050" lvl="1" indent="-457200"/>
            <a:r>
              <a:rPr lang="en-US" dirty="0"/>
              <a:t>Prototype ONE dictionary created</a:t>
            </a:r>
          </a:p>
          <a:p>
            <a:pPr marL="1035050" lvl="1" indent="-457200"/>
            <a:r>
              <a:rPr lang="en-US" dirty="0"/>
              <a:t>Publication</a:t>
            </a:r>
            <a:r>
              <a:rPr lang="en-US" sz="2200" dirty="0"/>
              <a:t>*</a:t>
            </a:r>
            <a:r>
              <a:rPr lang="en-US" dirty="0"/>
              <a:t> describing metadata work</a:t>
            </a:r>
          </a:p>
          <a:p>
            <a:pPr marL="457200" indent="-457200"/>
            <a:endParaRPr lang="en-US" dirty="0"/>
          </a:p>
          <a:p>
            <a:r>
              <a:rPr lang="en-US" sz="1800" dirty="0"/>
              <a:t>* Greenberg, J., Murillo, A. and </a:t>
            </a:r>
            <a:r>
              <a:rPr lang="en-US" sz="1800" dirty="0" err="1"/>
              <a:t>Kunze</a:t>
            </a:r>
            <a:r>
              <a:rPr lang="en-US" sz="1800" dirty="0"/>
              <a:t>, J  (</a:t>
            </a:r>
            <a:r>
              <a:rPr lang="en-US" sz="1800" i="1" dirty="0"/>
              <a:t>in press). Ontological Empowerment:  Sustainability via Ownership.  In K. </a:t>
            </a:r>
            <a:r>
              <a:rPr lang="en-US" sz="1800" i="1" dirty="0" err="1"/>
              <a:t>LeBarre</a:t>
            </a:r>
            <a:r>
              <a:rPr lang="en-US" sz="1800" i="1" dirty="0"/>
              <a:t> and J. Tennis Advances in Classification Research, 23nd Annual ASIS SIG/CR Workshop, 26 October 2012, Baltimore, MD.</a:t>
            </a: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CI: Preservation and Metadata</a:t>
            </a:r>
          </a:p>
        </p:txBody>
      </p:sp>
    </p:spTree>
    <p:extLst>
      <p:ext uri="{BB962C8B-B14F-4D97-AF65-F5344CB8AC3E}">
        <p14:creationId xmlns:p14="http://schemas.microsoft.com/office/powerpoint/2010/main" val="10156089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46908"/>
            <a:ext cx="8229600" cy="5282492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/>
              <a:buChar char="•"/>
            </a:pPr>
            <a:r>
              <a:rPr lang="en-US" dirty="0"/>
              <a:t>Promote increased value of data lifecycle stage progression through machine-</a:t>
            </a:r>
            <a:r>
              <a:rPr lang="en-US" dirty="0" err="1"/>
              <a:t>processable</a:t>
            </a:r>
            <a:r>
              <a:rPr lang="en-US" dirty="0"/>
              <a:t> provenance metadata describing data management processes and their detailed execution 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Analysis of existing provenance models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Architectures and systems for access to and storage of large-scale provenance metadata 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Languages and systems for querying and mining provenance information to support data discovery, access, and use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Workflow and provenance requirements to enable </a:t>
            </a:r>
            <a:r>
              <a:rPr lang="en-US" i="1" dirty="0"/>
              <a:t>reproducible research </a:t>
            </a:r>
            <a:endParaRPr lang="en-US" dirty="0"/>
          </a:p>
          <a:p>
            <a:pPr marL="457200" indent="-457200">
              <a:buFont typeface="Arial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CI: Provenance and Workflows</a:t>
            </a:r>
          </a:p>
        </p:txBody>
      </p:sp>
    </p:spTree>
    <p:extLst>
      <p:ext uri="{BB962C8B-B14F-4D97-AF65-F5344CB8AC3E}">
        <p14:creationId xmlns:p14="http://schemas.microsoft.com/office/powerpoint/2010/main" val="15348670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Progress &amp; Active Threads – Summer 2012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46908"/>
            <a:ext cx="8229600" cy="5282492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/>
              <a:t>June WG Meeting at NCEAS</a:t>
            </a:r>
          </a:p>
          <a:p>
            <a:pPr lvl="1"/>
            <a:r>
              <a:rPr lang="en-US" sz="1800" dirty="0"/>
              <a:t>co-located with IPAW</a:t>
            </a:r>
          </a:p>
          <a:p>
            <a:r>
              <a:rPr lang="en-US" sz="2000" dirty="0"/>
              <a:t>D-PROV (D-OPM) Model for Provenance from Scientific Workflows</a:t>
            </a:r>
          </a:p>
          <a:p>
            <a:pPr lvl="1"/>
            <a:r>
              <a:rPr lang="en-US" sz="1800" dirty="0"/>
              <a:t>combining "workflow-land", "trace-land", "data-land”</a:t>
            </a:r>
          </a:p>
          <a:p>
            <a:pPr lvl="1"/>
            <a:r>
              <a:rPr lang="en-US" sz="1800" b="1" dirty="0"/>
              <a:t>Victor</a:t>
            </a:r>
            <a:r>
              <a:rPr lang="en-US" sz="1800" dirty="0"/>
              <a:t> Cuevas (</a:t>
            </a:r>
            <a:r>
              <a:rPr lang="en-US" sz="1800" dirty="0" err="1"/>
              <a:t>DataONE</a:t>
            </a:r>
            <a:r>
              <a:rPr lang="en-US" sz="1800" dirty="0"/>
              <a:t> postdoc) </a:t>
            </a:r>
            <a:r>
              <a:rPr lang="en-US" sz="1800" i="1" dirty="0"/>
              <a:t>et al</a:t>
            </a:r>
            <a:r>
              <a:rPr lang="en-US" sz="1800" dirty="0"/>
              <a:t>.</a:t>
            </a:r>
          </a:p>
          <a:p>
            <a:r>
              <a:rPr lang="en-US" sz="2000" dirty="0"/>
              <a:t>Q-WATER: Provenance Query Language and System </a:t>
            </a:r>
          </a:p>
          <a:p>
            <a:pPr lvl="1"/>
            <a:r>
              <a:rPr lang="en-US" sz="1800" b="1" dirty="0" err="1"/>
              <a:t>Tianhong</a:t>
            </a:r>
            <a:r>
              <a:rPr lang="en-US" sz="1800" dirty="0"/>
              <a:t> Song, Summer Intern (</a:t>
            </a:r>
            <a:r>
              <a:rPr lang="en-US" sz="1800" dirty="0">
                <a:sym typeface="Wingdings"/>
              </a:rPr>
              <a:t> </a:t>
            </a:r>
            <a:r>
              <a:rPr lang="en-US" sz="1800" dirty="0"/>
              <a:t>poster)</a:t>
            </a:r>
          </a:p>
          <a:p>
            <a:pPr lvl="1"/>
            <a:r>
              <a:rPr lang="en-US" sz="1800" dirty="0"/>
              <a:t>leveraging RPQ engines (</a:t>
            </a:r>
            <a:r>
              <a:rPr lang="en-US" sz="1800" dirty="0" err="1"/>
              <a:t>PostgreSQL</a:t>
            </a:r>
            <a:r>
              <a:rPr lang="en-US" sz="1800" dirty="0"/>
              <a:t>, </a:t>
            </a:r>
            <a:r>
              <a:rPr lang="en-US" sz="1800" dirty="0" err="1"/>
              <a:t>Datalog</a:t>
            </a:r>
            <a:r>
              <a:rPr lang="en-US" sz="1800" dirty="0"/>
              <a:t>) by M. Wang, S. </a:t>
            </a:r>
            <a:r>
              <a:rPr lang="en-US" sz="1800" dirty="0" err="1"/>
              <a:t>Dey</a:t>
            </a:r>
            <a:endParaRPr lang="en-US" sz="1800" dirty="0"/>
          </a:p>
          <a:p>
            <a:r>
              <a:rPr lang="en-US" sz="2000" dirty="0"/>
              <a:t>Provenance-enabling R</a:t>
            </a:r>
          </a:p>
          <a:p>
            <a:pPr lvl="1"/>
            <a:r>
              <a:rPr lang="en-US" sz="1800" dirty="0"/>
              <a:t>initial design, examples,  </a:t>
            </a:r>
            <a:r>
              <a:rPr lang="en-US" sz="1800" b="1" dirty="0" err="1"/>
              <a:t>Karthik</a:t>
            </a:r>
            <a:r>
              <a:rPr lang="en-US" sz="1800" dirty="0"/>
              <a:t> Ram, James Cheney </a:t>
            </a:r>
            <a:r>
              <a:rPr lang="en-US" sz="1800" i="1" dirty="0"/>
              <a:t>et al. </a:t>
            </a:r>
          </a:p>
          <a:p>
            <a:r>
              <a:rPr lang="en-US" sz="2000" dirty="0"/>
              <a:t>Workflow Evolution Provenance </a:t>
            </a:r>
          </a:p>
          <a:p>
            <a:pPr lvl="1"/>
            <a:r>
              <a:rPr lang="en-US" sz="1800" dirty="0" err="1"/>
              <a:t>VisTrails</a:t>
            </a:r>
            <a:r>
              <a:rPr lang="en-US" sz="1800" dirty="0"/>
              <a:t> case study (</a:t>
            </a:r>
            <a:r>
              <a:rPr lang="en-US" sz="1800" b="1" dirty="0"/>
              <a:t>David</a:t>
            </a:r>
            <a:r>
              <a:rPr lang="en-US" sz="1800" dirty="0"/>
              <a:t> Koop, </a:t>
            </a:r>
            <a:r>
              <a:rPr lang="en-US" sz="1800" b="1" dirty="0"/>
              <a:t>Fernando</a:t>
            </a:r>
            <a:r>
              <a:rPr lang="en-US" sz="1800" dirty="0"/>
              <a:t> </a:t>
            </a:r>
            <a:r>
              <a:rPr lang="en-US" sz="1800" dirty="0" err="1"/>
              <a:t>Chirigati</a:t>
            </a:r>
            <a:r>
              <a:rPr lang="en-US" sz="1800" dirty="0"/>
              <a:t>)</a:t>
            </a:r>
          </a:p>
          <a:p>
            <a:r>
              <a:rPr lang="en-US" sz="2000" dirty="0"/>
              <a:t>EVA Liaison: Provenance queries over </a:t>
            </a:r>
            <a:r>
              <a:rPr lang="en-US" sz="2000" dirty="0" err="1"/>
              <a:t>MsTMIP</a:t>
            </a:r>
            <a:r>
              <a:rPr lang="en-US" sz="2000" dirty="0"/>
              <a:t> use case</a:t>
            </a:r>
          </a:p>
          <a:p>
            <a:pPr lvl="1"/>
            <a:r>
              <a:rPr lang="en-US" sz="1800" dirty="0"/>
              <a:t>Multi-Scale Synthesis &amp; Terrestrial Model </a:t>
            </a:r>
            <a:r>
              <a:rPr lang="en-US" sz="1800" dirty="0" err="1"/>
              <a:t>Intercomparison</a:t>
            </a:r>
            <a:r>
              <a:rPr lang="en-US" sz="1800" dirty="0"/>
              <a:t> Project</a:t>
            </a:r>
          </a:p>
          <a:p>
            <a:pPr lvl="1"/>
            <a:r>
              <a:rPr lang="en-US" sz="1800" b="1" dirty="0" err="1"/>
              <a:t>Yaxing</a:t>
            </a:r>
            <a:r>
              <a:rPr lang="en-US" sz="1800" dirty="0"/>
              <a:t> Wei </a:t>
            </a:r>
            <a:r>
              <a:rPr lang="en-US" sz="1800" i="1" dirty="0"/>
              <a:t>et al. </a:t>
            </a:r>
            <a:r>
              <a:rPr lang="en-US" sz="1800" dirty="0"/>
              <a:t>(EVA summer project demo by </a:t>
            </a:r>
            <a:r>
              <a:rPr lang="en-US" sz="1800" b="1" dirty="0"/>
              <a:t>Jorge</a:t>
            </a:r>
            <a:r>
              <a:rPr lang="en-US" sz="1800" dirty="0"/>
              <a:t> </a:t>
            </a:r>
            <a:r>
              <a:rPr lang="en-US" sz="1800" dirty="0" err="1"/>
              <a:t>Poco</a:t>
            </a:r>
            <a:r>
              <a:rPr lang="en-US" sz="1800" dirty="0"/>
              <a:t>)</a:t>
            </a:r>
            <a:endParaRPr lang="en-US" sz="1800" i="1" dirty="0"/>
          </a:p>
          <a:p>
            <a:r>
              <a:rPr lang="en-US" sz="2000" dirty="0"/>
              <a:t>Liaisons: W3C  and </a:t>
            </a:r>
            <a:r>
              <a:rPr lang="en-US" sz="2000" dirty="0" err="1"/>
              <a:t>EarthCube</a:t>
            </a:r>
            <a:endParaRPr lang="en-US" sz="2000" dirty="0"/>
          </a:p>
          <a:p>
            <a:pPr lvl="1"/>
            <a:r>
              <a:rPr lang="en-US" sz="1800" b="1" dirty="0"/>
              <a:t>Paolo</a:t>
            </a:r>
            <a:r>
              <a:rPr lang="en-US" sz="1800" dirty="0"/>
              <a:t> </a:t>
            </a:r>
            <a:r>
              <a:rPr lang="en-US" sz="1800" dirty="0" err="1"/>
              <a:t>Missier</a:t>
            </a:r>
            <a:r>
              <a:rPr lang="en-US" sz="1800" dirty="0"/>
              <a:t> (W3C PROV), </a:t>
            </a:r>
            <a:r>
              <a:rPr lang="en-US" sz="1800" b="1" dirty="0"/>
              <a:t>Yolanda</a:t>
            </a:r>
            <a:r>
              <a:rPr lang="en-US" sz="1800" dirty="0"/>
              <a:t> Gil (</a:t>
            </a:r>
            <a:r>
              <a:rPr lang="en-US" sz="1800" dirty="0" err="1"/>
              <a:t>EarthCube</a:t>
            </a:r>
            <a:r>
              <a:rPr lang="en-US" sz="1800" dirty="0"/>
              <a:t> Workflows WG)</a:t>
            </a:r>
          </a:p>
          <a:p>
            <a:r>
              <a:rPr lang="en-US" sz="2200" dirty="0"/>
              <a:t>Prototype </a:t>
            </a:r>
            <a:r>
              <a:rPr lang="en-US" sz="2200" dirty="0" err="1"/>
              <a:t>ProvEx</a:t>
            </a:r>
            <a:r>
              <a:rPr lang="en-US" sz="2200" dirty="0"/>
              <a:t> tool </a:t>
            </a:r>
          </a:p>
          <a:p>
            <a:pPr marL="577850" indent="-236538">
              <a:buFont typeface="Arial"/>
              <a:buChar char="•"/>
            </a:pPr>
            <a:r>
              <a:rPr lang="en-US" sz="1900" dirty="0"/>
              <a:t>Tool for querying and exploring provenance trace information</a:t>
            </a:r>
            <a:endParaRPr lang="en-US" sz="2200" dirty="0"/>
          </a:p>
          <a:p>
            <a:endParaRPr lang="en-US" sz="2000" dirty="0"/>
          </a:p>
          <a:p>
            <a:pPr marL="457200" indent="-45720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9728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/>
              <a:t>Guide specification, adoption, and implementation of semantic technologies for </a:t>
            </a:r>
            <a:r>
              <a:rPr lang="en-US" dirty="0" err="1"/>
              <a:t>DataONE</a:t>
            </a:r>
            <a:r>
              <a:rPr lang="en-US" dirty="0"/>
              <a:t>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/>
              <a:t>Enable </a:t>
            </a:r>
            <a:r>
              <a:rPr lang="en-US" dirty="0" err="1"/>
              <a:t>DataONE</a:t>
            </a:r>
            <a:r>
              <a:rPr lang="en-US" dirty="0"/>
              <a:t> to sustainably achieve its objectives of seamless discovery, integration, and dissemination of Earth observational data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/>
              <a:t>Identify and create value propositions for </a:t>
            </a:r>
            <a:r>
              <a:rPr lang="en-US" dirty="0" err="1"/>
              <a:t>DataONE</a:t>
            </a:r>
            <a:r>
              <a:rPr lang="en-US" dirty="0"/>
              <a:t> participation – as users and/or content providers – using semantics and “smart” integration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Inventory and assessment of existing ontologies relevant to Earth observational science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Consider and advise on solutions and collaboration approaches for interoperability across </a:t>
            </a:r>
            <a:r>
              <a:rPr lang="en-US" dirty="0" err="1"/>
              <a:t>DataNET</a:t>
            </a:r>
            <a:r>
              <a:rPr lang="en-US" dirty="0"/>
              <a:t> projects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CI: Integration and Semantics</a:t>
            </a:r>
          </a:p>
        </p:txBody>
      </p:sp>
    </p:spTree>
    <p:extLst>
      <p:ext uri="{BB962C8B-B14F-4D97-AF65-F5344CB8AC3E}">
        <p14:creationId xmlns:p14="http://schemas.microsoft.com/office/powerpoint/2010/main" val="41978123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DataONE</a:t>
            </a:r>
            <a:r>
              <a:rPr lang="en-US" dirty="0"/>
              <a:t> Summer Student Internship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Suppawong Tuarob – Penn State University</a:t>
            </a:r>
          </a:p>
          <a:p>
            <a:r>
              <a:rPr lang="en-US" dirty="0"/>
              <a:t>“Automatic Annotation of Environmental Metadata using Topic Similarity”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/>
              <a:t>Improving discoverability of data by automatically annotating sparsely-annotated datasets with keywords based on similarity to richly annotated data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/>
              <a:t>Accepted for presentation at the 2nd International Workshop on Linked Science 2012 , co-located with the 11th International Semantic Web Conference (ISWC2012) Boston, USA Nov 11-15, 2012.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/>
              <a:t>Also submitted for presentation at the American Geophysical Union (AGU) Fall Meeting, San Francisco, CA, December 3-7, 2012.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F2230-5450-D547-A1D3-5726BEA55F5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1052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6907"/>
            <a:ext cx="8229600" cy="5374567"/>
          </a:xfrm>
        </p:spPr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200" dirty="0"/>
              <a:t>Aid scientists in </a:t>
            </a:r>
            <a:r>
              <a:rPr lang="en-US" sz="2200" b="1" i="1" dirty="0"/>
              <a:t>discovering and integrating </a:t>
            </a:r>
            <a:r>
              <a:rPr lang="en-US" sz="2200" dirty="0"/>
              <a:t>data that will help in understanding how hydrologic and water quality conditions correlate with population counts of aquatic organisms.  (significant overlap with personas examples at </a:t>
            </a:r>
            <a:r>
              <a:rPr lang="en-US" sz="2200" dirty="0">
                <a:hlinkClick r:id="rId2"/>
              </a:rPr>
              <a:t>http://bit.ly/QjP5xf</a:t>
            </a:r>
            <a:r>
              <a:rPr lang="en-US" sz="2200" dirty="0"/>
              <a:t> 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F2230-5450-D547-A1D3-5726BEA55F5C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Hydro-Eco Use Case</a:t>
            </a:r>
          </a:p>
        </p:txBody>
      </p:sp>
      <p:pic>
        <p:nvPicPr>
          <p:cNvPr id="5" name="Content Placeholder 10" descr="dataone-pres-screenshot-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702" r="-61702"/>
          <a:stretch>
            <a:fillRect/>
          </a:stretch>
        </p:blipFill>
        <p:spPr>
          <a:xfrm>
            <a:off x="3899150" y="2729017"/>
            <a:ext cx="7286676" cy="5564563"/>
          </a:xfrm>
          <a:prstGeom prst="rect">
            <a:avLst/>
          </a:prstGeom>
        </p:spPr>
      </p:pic>
      <p:pic>
        <p:nvPicPr>
          <p:cNvPr id="7" name="Content Placeholder 2" descr="dataone-pres-screenshot-semantaqu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166" r="-38166"/>
          <a:stretch>
            <a:fillRect/>
          </a:stretch>
        </p:blipFill>
        <p:spPr>
          <a:xfrm>
            <a:off x="6458997" y="4827587"/>
            <a:ext cx="3692886" cy="2030413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2819400"/>
            <a:ext cx="5410200" cy="53745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rgbClr val="1A435D"/>
                </a:solidFill>
                <a:latin typeface="+mn-lt"/>
                <a:ea typeface="+mn-ea"/>
                <a:cs typeface="Cambria"/>
              </a:defRPr>
            </a:lvl1pPr>
            <a:lvl2pPr marL="577850" indent="-231775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1A435D"/>
                </a:solidFill>
                <a:latin typeface="+mn-lt"/>
                <a:ea typeface="+mn-ea"/>
                <a:cs typeface="Cambria"/>
              </a:defRPr>
            </a:lvl2pPr>
            <a:lvl3pPr marL="795338" indent="-21748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rgbClr val="1A435D"/>
                </a:solidFill>
                <a:latin typeface="+mn-lt"/>
                <a:ea typeface="+mn-ea"/>
                <a:cs typeface="Cambria"/>
              </a:defRPr>
            </a:lvl3pPr>
            <a:lvl4pPr marL="1257300" indent="-231775" algn="l" defTabSz="457200" rtl="0" eaLnBrk="1" latinLnBrk="0" hangingPunct="1">
              <a:spcBef>
                <a:spcPct val="20000"/>
              </a:spcBef>
              <a:buFontTx/>
              <a:buNone/>
              <a:defRPr sz="2000" i="1" kern="1200">
                <a:solidFill>
                  <a:srgbClr val="1A435D"/>
                </a:solidFill>
                <a:latin typeface="+mn-lt"/>
                <a:ea typeface="+mn-ea"/>
                <a:cs typeface="Cambri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Tx/>
              <a:buNone/>
              <a:defRPr sz="2000" i="1" kern="1200">
                <a:solidFill>
                  <a:srgbClr val="1A435D"/>
                </a:solidFill>
                <a:latin typeface="+mn-lt"/>
                <a:ea typeface="+mn-ea"/>
                <a:cs typeface="Cambr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Char char="•"/>
            </a:pPr>
            <a:r>
              <a:rPr lang="en-US" sz="2200" dirty="0"/>
              <a:t>Use semantic techniques to enable queries across datasets from different: </a:t>
            </a:r>
            <a:r>
              <a:rPr lang="en-US" sz="2200" i="1" dirty="0"/>
              <a:t>geographic regions, time periods, measured variables, organisms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200" dirty="0"/>
              <a:t>Combining data from:</a:t>
            </a:r>
          </a:p>
          <a:p>
            <a:pPr marL="1035050" lvl="1" indent="-457200">
              <a:buFont typeface="Arial" pitchFamily="34" charset="0"/>
              <a:buChar char="•"/>
            </a:pPr>
            <a:r>
              <a:rPr lang="en-US" sz="1600" dirty="0"/>
              <a:t>Santa Barbara Coastal Ecosystem (SBC LTER) (provided by Margaret O’Brien)</a:t>
            </a:r>
          </a:p>
          <a:p>
            <a:pPr marL="1035050" lvl="1" indent="-457200">
              <a:buFont typeface="Arial" pitchFamily="34" charset="0"/>
              <a:buChar char="•"/>
            </a:pPr>
            <a:r>
              <a:rPr lang="en-US" sz="1600" dirty="0"/>
              <a:t>Hydrologic data from the Consortium of Universities for the Advancement of Hydrologic Science, Inc. (CUAHSI)</a:t>
            </a:r>
          </a:p>
          <a:p>
            <a:pPr marL="1035050" lvl="1" indent="-457200">
              <a:buFont typeface="Arial" pitchFamily="34" charset="0"/>
              <a:buChar char="•"/>
            </a:pPr>
            <a:r>
              <a:rPr lang="en-US" sz="1600" dirty="0"/>
              <a:t>Holdings from </a:t>
            </a:r>
            <a:r>
              <a:rPr lang="en-US" sz="1600" dirty="0" err="1"/>
              <a:t>SemantAqua</a:t>
            </a:r>
            <a:r>
              <a:rPr lang="en-US" sz="1600" dirty="0"/>
              <a:t> water quality portal developed by RPI with data from EPA and USGS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013312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Communication across WG </a:t>
            </a:r>
            <a:r>
              <a:rPr lang="en-US" sz="2700" dirty="0"/>
              <a:t>(weighted)</a:t>
            </a:r>
          </a:p>
        </p:txBody>
      </p:sp>
      <p:pic>
        <p:nvPicPr>
          <p:cNvPr id="4" name="Picture 3" descr="WG v4 -- unimodal wdc -- wg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1" b="21777"/>
          <a:stretch/>
        </p:blipFill>
        <p:spPr>
          <a:xfrm>
            <a:off x="990600" y="1192719"/>
            <a:ext cx="6629400" cy="546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0090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Communication across WGs (influence)</a:t>
            </a:r>
          </a:p>
        </p:txBody>
      </p:sp>
      <p:pic>
        <p:nvPicPr>
          <p:cNvPr id="2" name="Picture 1" descr="WG v4 -- unimodal eC -- ind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63" b="15185"/>
          <a:stretch/>
        </p:blipFill>
        <p:spPr>
          <a:xfrm>
            <a:off x="1600200" y="1167319"/>
            <a:ext cx="5356806" cy="544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0090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I v4 -- bC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88"/>
          <a:stretch/>
        </p:blipFill>
        <p:spPr>
          <a:xfrm>
            <a:off x="990600" y="1182540"/>
            <a:ext cx="7772400" cy="6751149"/>
          </a:xfrm>
          <a:prstGeom prst="rect">
            <a:avLst/>
          </a:prstGeom>
        </p:spPr>
      </p:pic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2681"/>
          </a:xfrm>
        </p:spPr>
        <p:txBody>
          <a:bodyPr/>
          <a:lstStyle/>
          <a:p>
            <a:r>
              <a:rPr lang="en-US" dirty="0"/>
              <a:t>Conflict of Interest Network</a:t>
            </a:r>
          </a:p>
        </p:txBody>
      </p:sp>
    </p:spTree>
    <p:extLst>
      <p:ext uri="{BB962C8B-B14F-4D97-AF65-F5344CB8AC3E}">
        <p14:creationId xmlns:p14="http://schemas.microsoft.com/office/powerpoint/2010/main" val="3629766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organizational structure</a:t>
            </a:r>
          </a:p>
        </p:txBody>
      </p:sp>
      <p:grpSp>
        <p:nvGrpSpPr>
          <p:cNvPr id="4" name="Group 64"/>
          <p:cNvGrpSpPr/>
          <p:nvPr/>
        </p:nvGrpSpPr>
        <p:grpSpPr>
          <a:xfrm>
            <a:off x="731300" y="1306145"/>
            <a:ext cx="7809501" cy="5146157"/>
            <a:chOff x="731300" y="919640"/>
            <a:chExt cx="7809501" cy="5146157"/>
          </a:xfrm>
        </p:grpSpPr>
        <p:sp>
          <p:nvSpPr>
            <p:cNvPr id="5" name="Line 116"/>
            <p:cNvSpPr>
              <a:spLocks noChangeShapeType="1"/>
            </p:cNvSpPr>
            <p:nvPr/>
          </p:nvSpPr>
          <p:spPr bwMode="auto">
            <a:xfrm>
              <a:off x="998361" y="5245224"/>
              <a:ext cx="28496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6" name="Line 126"/>
            <p:cNvSpPr>
              <a:spLocks noChangeShapeType="1"/>
            </p:cNvSpPr>
            <p:nvPr/>
          </p:nvSpPr>
          <p:spPr bwMode="auto">
            <a:xfrm flipH="1">
              <a:off x="5454833" y="2688013"/>
              <a:ext cx="5968" cy="2125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Line 101"/>
            <p:cNvSpPr>
              <a:spLocks noChangeShapeType="1"/>
            </p:cNvSpPr>
            <p:nvPr/>
          </p:nvSpPr>
          <p:spPr bwMode="auto">
            <a:xfrm>
              <a:off x="7895674" y="2685122"/>
              <a:ext cx="0" cy="3324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19"/>
            <p:cNvSpPr>
              <a:spLocks noChangeShapeType="1"/>
            </p:cNvSpPr>
            <p:nvPr/>
          </p:nvSpPr>
          <p:spPr bwMode="auto">
            <a:xfrm flipH="1">
              <a:off x="6711060" y="2117001"/>
              <a:ext cx="1492" cy="12432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67"/>
            <p:cNvSpPr>
              <a:spLocks noChangeShapeType="1"/>
            </p:cNvSpPr>
            <p:nvPr/>
          </p:nvSpPr>
          <p:spPr bwMode="auto">
            <a:xfrm>
              <a:off x="1632442" y="3269144"/>
              <a:ext cx="0" cy="19081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70"/>
            <p:cNvSpPr>
              <a:spLocks noChangeShapeType="1"/>
            </p:cNvSpPr>
            <p:nvPr/>
          </p:nvSpPr>
          <p:spPr bwMode="auto">
            <a:xfrm flipH="1">
              <a:off x="2114344" y="2128566"/>
              <a:ext cx="1491" cy="5854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113"/>
            <p:cNvSpPr>
              <a:spLocks noChangeShapeType="1"/>
            </p:cNvSpPr>
            <p:nvPr/>
          </p:nvSpPr>
          <p:spPr bwMode="auto">
            <a:xfrm>
              <a:off x="767107" y="5035668"/>
              <a:ext cx="21484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2" name="Rectangle 57"/>
            <p:cNvSpPr>
              <a:spLocks noChangeArrowheads="1"/>
            </p:cNvSpPr>
            <p:nvPr/>
          </p:nvSpPr>
          <p:spPr bwMode="auto">
            <a:xfrm>
              <a:off x="5278782" y="2216534"/>
              <a:ext cx="2989880" cy="393192"/>
            </a:xfrm>
            <a:prstGeom prst="rect">
              <a:avLst/>
            </a:prstGeom>
            <a:solidFill>
              <a:srgbClr val="C5E3F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100" dirty="0"/>
                <a:t>Director Community Engagement &amp; Outreach</a:t>
              </a:r>
            </a:p>
            <a:p>
              <a:r>
                <a:rPr lang="en-US" sz="1100" dirty="0"/>
                <a:t>Amber Budden</a:t>
              </a:r>
            </a:p>
          </p:txBody>
        </p:sp>
        <p:sp>
          <p:nvSpPr>
            <p:cNvPr id="13" name="Rectangle 77"/>
            <p:cNvSpPr>
              <a:spLocks noChangeArrowheads="1"/>
            </p:cNvSpPr>
            <p:nvPr/>
          </p:nvSpPr>
          <p:spPr bwMode="auto">
            <a:xfrm>
              <a:off x="5799300" y="3969212"/>
              <a:ext cx="2741501" cy="226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sz="1100" b="1" dirty="0"/>
                <a:t>Engagement and Research Working Groups</a:t>
              </a:r>
            </a:p>
          </p:txBody>
        </p:sp>
        <p:sp>
          <p:nvSpPr>
            <p:cNvPr id="14" name="Line 122"/>
            <p:cNvSpPr>
              <a:spLocks noChangeShapeType="1"/>
            </p:cNvSpPr>
            <p:nvPr/>
          </p:nvSpPr>
          <p:spPr bwMode="auto">
            <a:xfrm flipV="1">
              <a:off x="5447374" y="2695241"/>
              <a:ext cx="2452776" cy="57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127"/>
            <p:cNvSpPr>
              <a:spLocks noChangeShapeType="1"/>
            </p:cNvSpPr>
            <p:nvPr/>
          </p:nvSpPr>
          <p:spPr bwMode="auto">
            <a:xfrm>
              <a:off x="6736424" y="3107237"/>
              <a:ext cx="0" cy="29056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99"/>
            <p:cNvSpPr>
              <a:spLocks noChangeShapeType="1"/>
            </p:cNvSpPr>
            <p:nvPr/>
          </p:nvSpPr>
          <p:spPr bwMode="auto">
            <a:xfrm>
              <a:off x="4395544" y="1109418"/>
              <a:ext cx="0" cy="11738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6"/>
            <p:cNvSpPr>
              <a:spLocks noChangeArrowheads="1"/>
            </p:cNvSpPr>
            <p:nvPr/>
          </p:nvSpPr>
          <p:spPr bwMode="auto">
            <a:xfrm>
              <a:off x="3017162" y="919640"/>
              <a:ext cx="2752660" cy="318032"/>
            </a:xfrm>
            <a:prstGeom prst="rect">
              <a:avLst/>
            </a:prstGeom>
            <a:solidFill>
              <a:srgbClr val="C5E3F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100"/>
                <a:t>External Advisory Board </a:t>
              </a:r>
            </a:p>
          </p:txBody>
        </p:sp>
        <p:sp>
          <p:nvSpPr>
            <p:cNvPr id="18" name="Rectangle 8"/>
            <p:cNvSpPr>
              <a:spLocks noChangeArrowheads="1"/>
            </p:cNvSpPr>
            <p:nvPr/>
          </p:nvSpPr>
          <p:spPr bwMode="auto">
            <a:xfrm>
              <a:off x="7528652" y="2841247"/>
              <a:ext cx="729567" cy="306467"/>
            </a:xfrm>
            <a:prstGeom prst="rect">
              <a:avLst/>
            </a:prstGeom>
            <a:solidFill>
              <a:srgbClr val="C5E3F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100"/>
                <a:t>DUG</a:t>
              </a:r>
            </a:p>
          </p:txBody>
        </p:sp>
        <p:sp>
          <p:nvSpPr>
            <p:cNvPr id="19" name="Line 14"/>
            <p:cNvSpPr>
              <a:spLocks noChangeShapeType="1"/>
            </p:cNvSpPr>
            <p:nvPr/>
          </p:nvSpPr>
          <p:spPr bwMode="auto">
            <a:xfrm>
              <a:off x="2099424" y="2128566"/>
              <a:ext cx="46295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16"/>
            <p:cNvSpPr>
              <a:spLocks noChangeShapeType="1"/>
            </p:cNvSpPr>
            <p:nvPr/>
          </p:nvSpPr>
          <p:spPr bwMode="auto">
            <a:xfrm flipH="1">
              <a:off x="1335543" y="2701024"/>
              <a:ext cx="0" cy="597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17"/>
            <p:cNvSpPr>
              <a:spLocks noChangeShapeType="1"/>
            </p:cNvSpPr>
            <p:nvPr/>
          </p:nvSpPr>
          <p:spPr bwMode="auto">
            <a:xfrm flipV="1">
              <a:off x="753680" y="3285046"/>
              <a:ext cx="896665" cy="28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35"/>
            <p:cNvSpPr>
              <a:spLocks noChangeArrowheads="1"/>
            </p:cNvSpPr>
            <p:nvPr/>
          </p:nvSpPr>
          <p:spPr bwMode="auto">
            <a:xfrm>
              <a:off x="1171437" y="4039136"/>
              <a:ext cx="3578766" cy="226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sz="1100" b="1" dirty="0"/>
                <a:t>Infrastructure and Research Working Groups</a:t>
              </a:r>
            </a:p>
          </p:txBody>
        </p:sp>
        <p:sp>
          <p:nvSpPr>
            <p:cNvPr id="23" name="Line 61"/>
            <p:cNvSpPr>
              <a:spLocks noChangeShapeType="1"/>
            </p:cNvSpPr>
            <p:nvPr/>
          </p:nvSpPr>
          <p:spPr bwMode="auto">
            <a:xfrm>
              <a:off x="6736424" y="2607059"/>
              <a:ext cx="0" cy="2240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68"/>
            <p:cNvSpPr>
              <a:spLocks noChangeShapeType="1"/>
            </p:cNvSpPr>
            <p:nvPr/>
          </p:nvSpPr>
          <p:spPr bwMode="auto">
            <a:xfrm flipH="1">
              <a:off x="2782740" y="2706806"/>
              <a:ext cx="0" cy="10263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69"/>
            <p:cNvSpPr>
              <a:spLocks noChangeShapeType="1"/>
            </p:cNvSpPr>
            <p:nvPr/>
          </p:nvSpPr>
          <p:spPr bwMode="auto">
            <a:xfrm>
              <a:off x="1335543" y="2719816"/>
              <a:ext cx="144719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73"/>
            <p:cNvSpPr>
              <a:spLocks noChangeShapeType="1"/>
            </p:cNvSpPr>
            <p:nvPr/>
          </p:nvSpPr>
          <p:spPr bwMode="auto">
            <a:xfrm>
              <a:off x="2784232" y="3357326"/>
              <a:ext cx="104436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Line 75"/>
            <p:cNvSpPr>
              <a:spLocks noChangeShapeType="1"/>
            </p:cNvSpPr>
            <p:nvPr/>
          </p:nvSpPr>
          <p:spPr bwMode="auto">
            <a:xfrm>
              <a:off x="2784232" y="3723063"/>
              <a:ext cx="104436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34"/>
            <p:cNvSpPr>
              <a:spLocks noChangeArrowheads="1"/>
            </p:cNvSpPr>
            <p:nvPr/>
          </p:nvSpPr>
          <p:spPr bwMode="auto">
            <a:xfrm>
              <a:off x="731300" y="2221085"/>
              <a:ext cx="2775039" cy="393674"/>
            </a:xfrm>
            <a:prstGeom prst="rect">
              <a:avLst/>
            </a:prstGeom>
            <a:solidFill>
              <a:srgbClr val="C5E3F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100" dirty="0"/>
                <a:t>Director Development &amp; Operations</a:t>
              </a:r>
            </a:p>
            <a:p>
              <a:pPr algn="ctr"/>
              <a:r>
                <a:rPr lang="en-US" sz="1100" dirty="0"/>
                <a:t>Dave Vieglais </a:t>
              </a:r>
            </a:p>
          </p:txBody>
        </p:sp>
        <p:sp>
          <p:nvSpPr>
            <p:cNvPr id="29" name="Line 93"/>
            <p:cNvSpPr>
              <a:spLocks noChangeShapeType="1"/>
            </p:cNvSpPr>
            <p:nvPr/>
          </p:nvSpPr>
          <p:spPr bwMode="auto">
            <a:xfrm>
              <a:off x="5605521" y="4493029"/>
              <a:ext cx="0" cy="15727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58"/>
            <p:cNvSpPr>
              <a:spLocks noChangeArrowheads="1"/>
            </p:cNvSpPr>
            <p:nvPr/>
          </p:nvSpPr>
          <p:spPr bwMode="auto">
            <a:xfrm>
              <a:off x="3209625" y="1296942"/>
              <a:ext cx="2367734" cy="346944"/>
            </a:xfrm>
            <a:prstGeom prst="rect">
              <a:avLst/>
            </a:prstGeom>
            <a:solidFill>
              <a:srgbClr val="C5E3F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100"/>
                <a:t>Principal Investigator</a:t>
              </a:r>
            </a:p>
            <a:p>
              <a:pPr algn="ctr"/>
              <a:r>
                <a:rPr lang="en-US" sz="1100"/>
                <a:t>William Michener</a:t>
              </a:r>
            </a:p>
          </p:txBody>
        </p:sp>
        <p:sp>
          <p:nvSpPr>
            <p:cNvPr id="31" name="Rectangle 100"/>
            <p:cNvSpPr>
              <a:spLocks noChangeArrowheads="1"/>
            </p:cNvSpPr>
            <p:nvPr/>
          </p:nvSpPr>
          <p:spPr bwMode="auto">
            <a:xfrm>
              <a:off x="741744" y="2841247"/>
              <a:ext cx="1162233" cy="303576"/>
            </a:xfrm>
            <a:prstGeom prst="rect">
              <a:avLst/>
            </a:prstGeom>
            <a:solidFill>
              <a:srgbClr val="C5E3F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100"/>
                <a:t>R&amp;D</a:t>
              </a:r>
            </a:p>
          </p:txBody>
        </p:sp>
        <p:sp>
          <p:nvSpPr>
            <p:cNvPr id="32" name="Rectangle 33"/>
            <p:cNvSpPr>
              <a:spLocks noChangeArrowheads="1"/>
            </p:cNvSpPr>
            <p:nvPr/>
          </p:nvSpPr>
          <p:spPr bwMode="auto">
            <a:xfrm>
              <a:off x="2206845" y="2841247"/>
              <a:ext cx="1160742" cy="306467"/>
            </a:xfrm>
            <a:prstGeom prst="rect">
              <a:avLst/>
            </a:prstGeom>
            <a:solidFill>
              <a:srgbClr val="C5E3F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100"/>
                <a:t>Operations</a:t>
              </a:r>
            </a:p>
          </p:txBody>
        </p:sp>
        <p:sp>
          <p:nvSpPr>
            <p:cNvPr id="33" name="Rectangle 71"/>
            <p:cNvSpPr>
              <a:spLocks noChangeArrowheads="1"/>
            </p:cNvSpPr>
            <p:nvPr/>
          </p:nvSpPr>
          <p:spPr bwMode="auto">
            <a:xfrm>
              <a:off x="3057260" y="3219994"/>
              <a:ext cx="1518811" cy="273219"/>
            </a:xfrm>
            <a:prstGeom prst="rect">
              <a:avLst/>
            </a:prstGeom>
            <a:solidFill>
              <a:srgbClr val="C5E3F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100" dirty="0"/>
                <a:t>Coordinating Nodes</a:t>
              </a:r>
            </a:p>
          </p:txBody>
        </p:sp>
        <p:sp>
          <p:nvSpPr>
            <p:cNvPr id="34" name="Rectangle 72"/>
            <p:cNvSpPr>
              <a:spLocks noChangeArrowheads="1"/>
            </p:cNvSpPr>
            <p:nvPr/>
          </p:nvSpPr>
          <p:spPr bwMode="auto">
            <a:xfrm>
              <a:off x="3057260" y="3572720"/>
              <a:ext cx="1518811" cy="273219"/>
            </a:xfrm>
            <a:prstGeom prst="rect">
              <a:avLst/>
            </a:prstGeom>
            <a:solidFill>
              <a:srgbClr val="C5E3F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100" dirty="0"/>
                <a:t>Member Nodes</a:t>
              </a:r>
            </a:p>
          </p:txBody>
        </p:sp>
        <p:sp>
          <p:nvSpPr>
            <p:cNvPr id="35" name="Line 104"/>
            <p:cNvSpPr>
              <a:spLocks noChangeShapeType="1"/>
            </p:cNvSpPr>
            <p:nvPr/>
          </p:nvSpPr>
          <p:spPr bwMode="auto">
            <a:xfrm flipH="1">
              <a:off x="5445882" y="3049413"/>
              <a:ext cx="17903" cy="20455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6" name="Line 107"/>
            <p:cNvSpPr>
              <a:spLocks noChangeShapeType="1"/>
            </p:cNvSpPr>
            <p:nvPr/>
          </p:nvSpPr>
          <p:spPr bwMode="auto">
            <a:xfrm>
              <a:off x="5614844" y="4511301"/>
              <a:ext cx="28496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7" name="Line 108"/>
            <p:cNvSpPr>
              <a:spLocks noChangeShapeType="1"/>
            </p:cNvSpPr>
            <p:nvPr/>
          </p:nvSpPr>
          <p:spPr bwMode="auto">
            <a:xfrm>
              <a:off x="5605521" y="4826454"/>
              <a:ext cx="28496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8" name="Line 109"/>
            <p:cNvSpPr>
              <a:spLocks noChangeShapeType="1"/>
            </p:cNvSpPr>
            <p:nvPr/>
          </p:nvSpPr>
          <p:spPr bwMode="auto">
            <a:xfrm>
              <a:off x="5445882" y="5089154"/>
              <a:ext cx="45206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9" name="Line 110"/>
            <p:cNvSpPr>
              <a:spLocks noChangeShapeType="1"/>
            </p:cNvSpPr>
            <p:nvPr/>
          </p:nvSpPr>
          <p:spPr bwMode="auto">
            <a:xfrm>
              <a:off x="5611860" y="5414415"/>
              <a:ext cx="28496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0" name="Line 111"/>
            <p:cNvSpPr>
              <a:spLocks noChangeShapeType="1"/>
            </p:cNvSpPr>
            <p:nvPr/>
          </p:nvSpPr>
          <p:spPr bwMode="auto">
            <a:xfrm>
              <a:off x="5605521" y="6044696"/>
              <a:ext cx="28496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1" name="Line 112"/>
            <p:cNvSpPr>
              <a:spLocks noChangeShapeType="1"/>
            </p:cNvSpPr>
            <p:nvPr/>
          </p:nvSpPr>
          <p:spPr bwMode="auto">
            <a:xfrm>
              <a:off x="978965" y="4424403"/>
              <a:ext cx="0" cy="16212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Line 114"/>
            <p:cNvSpPr>
              <a:spLocks noChangeShapeType="1"/>
            </p:cNvSpPr>
            <p:nvPr/>
          </p:nvSpPr>
          <p:spPr bwMode="auto">
            <a:xfrm>
              <a:off x="970013" y="4438859"/>
              <a:ext cx="28496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3" name="Line 115"/>
            <p:cNvSpPr>
              <a:spLocks noChangeShapeType="1"/>
            </p:cNvSpPr>
            <p:nvPr/>
          </p:nvSpPr>
          <p:spPr bwMode="auto">
            <a:xfrm>
              <a:off x="984933" y="4980763"/>
              <a:ext cx="28496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4" name="Line 117"/>
            <p:cNvSpPr>
              <a:spLocks noChangeShapeType="1"/>
            </p:cNvSpPr>
            <p:nvPr/>
          </p:nvSpPr>
          <p:spPr bwMode="auto">
            <a:xfrm>
              <a:off x="978965" y="5514077"/>
              <a:ext cx="28496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5" name="Line 118"/>
            <p:cNvSpPr>
              <a:spLocks noChangeShapeType="1"/>
            </p:cNvSpPr>
            <p:nvPr/>
          </p:nvSpPr>
          <p:spPr bwMode="auto">
            <a:xfrm>
              <a:off x="978965" y="6027293"/>
              <a:ext cx="28496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6" name="Line 119"/>
            <p:cNvSpPr>
              <a:spLocks noChangeShapeType="1"/>
            </p:cNvSpPr>
            <p:nvPr/>
          </p:nvSpPr>
          <p:spPr bwMode="auto">
            <a:xfrm>
              <a:off x="979335" y="4710258"/>
              <a:ext cx="28347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7" name="Line 120"/>
            <p:cNvSpPr>
              <a:spLocks noChangeShapeType="1"/>
            </p:cNvSpPr>
            <p:nvPr/>
          </p:nvSpPr>
          <p:spPr bwMode="auto">
            <a:xfrm>
              <a:off x="765615" y="3287937"/>
              <a:ext cx="0" cy="17578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8" name="Rectangle 91"/>
            <p:cNvSpPr>
              <a:spLocks noChangeArrowheads="1"/>
            </p:cNvSpPr>
            <p:nvPr/>
          </p:nvSpPr>
          <p:spPr bwMode="auto">
            <a:xfrm>
              <a:off x="5978510" y="3357326"/>
              <a:ext cx="1518811" cy="377301"/>
            </a:xfrm>
            <a:prstGeom prst="rect">
              <a:avLst/>
            </a:prstGeom>
            <a:solidFill>
              <a:srgbClr val="C5E3F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100" dirty="0"/>
                <a:t>Education and </a:t>
              </a:r>
            </a:p>
            <a:p>
              <a:r>
                <a:rPr lang="en-US" sz="1100" dirty="0"/>
                <a:t>Outreach Team</a:t>
              </a:r>
            </a:p>
          </p:txBody>
        </p:sp>
        <p:sp>
          <p:nvSpPr>
            <p:cNvPr id="49" name="Rectangle 124"/>
            <p:cNvSpPr>
              <a:spLocks noChangeArrowheads="1"/>
            </p:cNvSpPr>
            <p:nvPr/>
          </p:nvSpPr>
          <p:spPr bwMode="auto">
            <a:xfrm>
              <a:off x="6156053" y="2841247"/>
              <a:ext cx="1160742" cy="306467"/>
            </a:xfrm>
            <a:prstGeom prst="rect">
              <a:avLst/>
            </a:prstGeom>
            <a:solidFill>
              <a:srgbClr val="C5E3F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100" dirty="0"/>
                <a:t>Operations</a:t>
              </a:r>
            </a:p>
          </p:txBody>
        </p:sp>
        <p:sp>
          <p:nvSpPr>
            <p:cNvPr id="50" name="Rectangle 36"/>
            <p:cNvSpPr>
              <a:spLocks noChangeArrowheads="1"/>
            </p:cNvSpPr>
            <p:nvPr/>
          </p:nvSpPr>
          <p:spPr bwMode="auto">
            <a:xfrm>
              <a:off x="883480" y="3452736"/>
              <a:ext cx="1723209" cy="271773"/>
            </a:xfrm>
            <a:prstGeom prst="rect">
              <a:avLst/>
            </a:prstGeom>
            <a:solidFill>
              <a:srgbClr val="C5E3F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100" dirty="0"/>
                <a:t>Core CI Team &amp; Developers</a:t>
              </a:r>
            </a:p>
          </p:txBody>
        </p:sp>
        <p:sp>
          <p:nvSpPr>
            <p:cNvPr id="51" name="Rectangle 123"/>
            <p:cNvSpPr>
              <a:spLocks noChangeArrowheads="1"/>
            </p:cNvSpPr>
            <p:nvPr/>
          </p:nvSpPr>
          <p:spPr bwMode="auto">
            <a:xfrm>
              <a:off x="5013214" y="2841247"/>
              <a:ext cx="884730" cy="303576"/>
            </a:xfrm>
            <a:prstGeom prst="rect">
              <a:avLst/>
            </a:prstGeom>
            <a:solidFill>
              <a:srgbClr val="C5E3F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100"/>
                <a:t>R&amp;D</a:t>
              </a:r>
            </a:p>
          </p:txBody>
        </p:sp>
        <p:sp>
          <p:nvSpPr>
            <p:cNvPr id="52" name="Rectangle 129"/>
            <p:cNvSpPr>
              <a:spLocks noChangeArrowheads="1"/>
            </p:cNvSpPr>
            <p:nvPr/>
          </p:nvSpPr>
          <p:spPr bwMode="auto">
            <a:xfrm>
              <a:off x="3229021" y="1701710"/>
              <a:ext cx="2328943" cy="347472"/>
            </a:xfrm>
            <a:prstGeom prst="rect">
              <a:avLst/>
            </a:prstGeom>
            <a:solidFill>
              <a:srgbClr val="C5E3F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100"/>
                <a:t>Executive Director</a:t>
              </a:r>
            </a:p>
            <a:p>
              <a:pPr algn="ctr"/>
              <a:r>
                <a:rPr lang="en-US" sz="1100"/>
                <a:t>Rebecca Koskela</a:t>
              </a:r>
            </a:p>
          </p:txBody>
        </p:sp>
        <p:sp>
          <p:nvSpPr>
            <p:cNvPr id="53" name="Line 131"/>
            <p:cNvSpPr>
              <a:spLocks noChangeShapeType="1"/>
            </p:cNvSpPr>
            <p:nvPr/>
          </p:nvSpPr>
          <p:spPr bwMode="auto">
            <a:xfrm>
              <a:off x="972997" y="5771394"/>
              <a:ext cx="28347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54" name="Line 133"/>
            <p:cNvSpPr>
              <a:spLocks noChangeShapeType="1"/>
            </p:cNvSpPr>
            <p:nvPr/>
          </p:nvSpPr>
          <p:spPr bwMode="auto">
            <a:xfrm>
              <a:off x="5614844" y="5761359"/>
              <a:ext cx="28496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55" name="Rectangle 40"/>
            <p:cNvSpPr>
              <a:spLocks noChangeArrowheads="1"/>
            </p:cNvSpPr>
            <p:nvPr/>
          </p:nvSpPr>
          <p:spPr bwMode="auto">
            <a:xfrm>
              <a:off x="774567" y="1540747"/>
              <a:ext cx="1331105" cy="379653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100" dirty="0"/>
                <a:t>DataNet </a:t>
              </a:r>
            </a:p>
            <a:p>
              <a:pPr algn="ctr"/>
              <a:r>
                <a:rPr lang="en-US" sz="1100" dirty="0"/>
                <a:t>Partners</a:t>
              </a:r>
            </a:p>
          </p:txBody>
        </p:sp>
        <p:sp>
          <p:nvSpPr>
            <p:cNvPr id="56" name="Rectangle 7"/>
            <p:cNvSpPr>
              <a:spLocks noChangeArrowheads="1"/>
            </p:cNvSpPr>
            <p:nvPr/>
          </p:nvSpPr>
          <p:spPr bwMode="auto">
            <a:xfrm>
              <a:off x="789390" y="1168688"/>
              <a:ext cx="1328140" cy="273350"/>
            </a:xfrm>
            <a:prstGeom prst="rect">
              <a:avLst/>
            </a:prstGeom>
            <a:solidFill>
              <a:srgbClr val="8CB8B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100" dirty="0"/>
                <a:t>NSF</a:t>
              </a:r>
            </a:p>
          </p:txBody>
        </p:sp>
        <p:sp>
          <p:nvSpPr>
            <p:cNvPr id="57" name="Rectangle 138"/>
            <p:cNvSpPr>
              <a:spLocks noChangeArrowheads="1"/>
            </p:cNvSpPr>
            <p:nvPr/>
          </p:nvSpPr>
          <p:spPr bwMode="auto">
            <a:xfrm>
              <a:off x="2393238" y="1776132"/>
              <a:ext cx="213451" cy="121489"/>
            </a:xfrm>
            <a:prstGeom prst="rect">
              <a:avLst/>
            </a:prstGeom>
            <a:solidFill>
              <a:schemeClr val="bg1"/>
            </a:solidFill>
            <a:ln w="3175">
              <a:noFill/>
              <a:miter lim="800000"/>
              <a:headEnd/>
              <a:tailEnd/>
            </a:ln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58" name="Rectangle 141"/>
            <p:cNvSpPr>
              <a:spLocks noChangeArrowheads="1"/>
            </p:cNvSpPr>
            <p:nvPr/>
          </p:nvSpPr>
          <p:spPr bwMode="auto">
            <a:xfrm>
              <a:off x="6223191" y="1333804"/>
              <a:ext cx="1518811" cy="273219"/>
            </a:xfrm>
            <a:prstGeom prst="rect">
              <a:avLst/>
            </a:prstGeom>
            <a:solidFill>
              <a:srgbClr val="C5E3F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100" dirty="0"/>
                <a:t>Leadership Team</a:t>
              </a:r>
            </a:p>
          </p:txBody>
        </p:sp>
        <p:sp>
          <p:nvSpPr>
            <p:cNvPr id="59" name="Rectangle 142"/>
            <p:cNvSpPr>
              <a:spLocks noChangeArrowheads="1"/>
            </p:cNvSpPr>
            <p:nvPr/>
          </p:nvSpPr>
          <p:spPr bwMode="auto">
            <a:xfrm>
              <a:off x="3624204" y="2225974"/>
              <a:ext cx="1518811" cy="385975"/>
            </a:xfrm>
            <a:prstGeom prst="rect">
              <a:avLst/>
            </a:prstGeom>
            <a:solidFill>
              <a:srgbClr val="C5E3F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100"/>
                <a:t>DataONE</a:t>
              </a:r>
            </a:p>
            <a:p>
              <a:pPr algn="ctr"/>
              <a:r>
                <a:rPr lang="en-US" sz="1100"/>
                <a:t>Office</a:t>
              </a:r>
            </a:p>
          </p:txBody>
        </p:sp>
        <p:sp>
          <p:nvSpPr>
            <p:cNvPr id="60" name="Left-Right Arrow 59"/>
            <p:cNvSpPr/>
            <p:nvPr/>
          </p:nvSpPr>
          <p:spPr bwMode="auto">
            <a:xfrm>
              <a:off x="3917220" y="5685984"/>
              <a:ext cx="1380060" cy="122876"/>
            </a:xfrm>
            <a:prstGeom prst="leftRightArrow">
              <a:avLst/>
            </a:prstGeom>
            <a:solidFill>
              <a:schemeClr val="tx2"/>
            </a:solidFill>
            <a:ln w="9525" cap="flat" cmpd="sng" algn="ctr">
              <a:solidFill>
                <a:schemeClr val="tx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latin typeface="Arial" pitchFamily="-65" charset="0"/>
              </a:endParaRPr>
            </a:p>
          </p:txBody>
        </p:sp>
        <p:pic>
          <p:nvPicPr>
            <p:cNvPr id="61" name="Picture 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088413" y="4588975"/>
              <a:ext cx="1100591" cy="766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" name="Left-Right Arrow 61"/>
            <p:cNvSpPr/>
            <p:nvPr/>
          </p:nvSpPr>
          <p:spPr bwMode="auto">
            <a:xfrm>
              <a:off x="3917220" y="5927398"/>
              <a:ext cx="1380060" cy="121430"/>
            </a:xfrm>
            <a:prstGeom prst="leftRightArrow">
              <a:avLst/>
            </a:prstGeom>
            <a:solidFill>
              <a:schemeClr val="tx2"/>
            </a:solidFill>
            <a:ln w="9525" cap="flat" cmpd="sng" algn="ctr">
              <a:solidFill>
                <a:schemeClr val="tx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latin typeface="Arial" pitchFamily="-65" charset="0"/>
              </a:endParaRPr>
            </a:p>
          </p:txBody>
        </p:sp>
        <p:cxnSp>
          <p:nvCxnSpPr>
            <p:cNvPr id="63" name="Straight Connector 62"/>
            <p:cNvCxnSpPr>
              <a:stCxn id="30" idx="3"/>
              <a:endCxn id="58" idx="1"/>
            </p:cNvCxnSpPr>
            <p:nvPr/>
          </p:nvCxnSpPr>
          <p:spPr>
            <a:xfrm>
              <a:off x="5577359" y="1470414"/>
              <a:ext cx="645832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Elbow Connector 63"/>
            <p:cNvCxnSpPr>
              <a:stCxn id="30" idx="1"/>
              <a:endCxn id="56" idx="3"/>
            </p:cNvCxnSpPr>
            <p:nvPr/>
          </p:nvCxnSpPr>
          <p:spPr>
            <a:xfrm rot="10800000">
              <a:off x="2117531" y="1305364"/>
              <a:ext cx="1092095" cy="165051"/>
            </a:xfrm>
            <a:prstGeom prst="bentConnector3">
              <a:avLst>
                <a:gd name="adj1" fmla="val 50000"/>
              </a:avLst>
            </a:prstGeom>
            <a:ln w="381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Elbow Connector 64"/>
            <p:cNvCxnSpPr>
              <a:stCxn id="30" idx="1"/>
              <a:endCxn id="55" idx="3"/>
            </p:cNvCxnSpPr>
            <p:nvPr/>
          </p:nvCxnSpPr>
          <p:spPr>
            <a:xfrm rot="10800000" flipV="1">
              <a:off x="2105673" y="1470414"/>
              <a:ext cx="1103953" cy="260160"/>
            </a:xfrm>
            <a:prstGeom prst="bentConnector3">
              <a:avLst>
                <a:gd name="adj1" fmla="val 50000"/>
              </a:avLst>
            </a:prstGeom>
            <a:ln w="38100" cap="flat" cmpd="sng" algn="ctr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66" name="Table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6502722"/>
              </p:ext>
            </p:extLst>
          </p:nvPr>
        </p:nvGraphicFramePr>
        <p:xfrm>
          <a:off x="1269897" y="4704303"/>
          <a:ext cx="2236442" cy="1813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36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3586">
                <a:tc>
                  <a:txBody>
                    <a:bodyPr/>
                    <a:lstStyle/>
                    <a:p>
                      <a:r>
                        <a:rPr lang="en-US" sz="1100" dirty="0"/>
                        <a:t>Federated security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EE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dirty="0" err="1"/>
                        <a:t>Preservation</a:t>
                      </a:r>
                      <a:r>
                        <a:rPr lang="it-IT" sz="1100" dirty="0"/>
                        <a:t> and </a:t>
                      </a:r>
                      <a:r>
                        <a:rPr lang="it-IT" sz="1100" dirty="0" err="1"/>
                        <a:t>metadata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EE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442">
                <a:tc>
                  <a:txBody>
                    <a:bodyPr/>
                    <a:lstStyle/>
                    <a:p>
                      <a:r>
                        <a:rPr lang="it-IT" sz="1100" dirty="0" err="1"/>
                        <a:t>Provenance</a:t>
                      </a:r>
                      <a:r>
                        <a:rPr lang="it-IT" sz="1100" dirty="0"/>
                        <a:t> and </a:t>
                      </a:r>
                      <a:r>
                        <a:rPr lang="it-IT" sz="1100" dirty="0" err="1"/>
                        <a:t>workflows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EE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100" dirty="0"/>
                        <a:t>Semantics and integration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EE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Distributed storage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EE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Usability and assessment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EE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100" dirty="0"/>
                        <a:t>Exploration, Visualization, Analysis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EE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7" name="Table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2643377"/>
              </p:ext>
            </p:extLst>
          </p:nvPr>
        </p:nvGraphicFramePr>
        <p:xfrm>
          <a:off x="5899199" y="4628103"/>
          <a:ext cx="2459736" cy="1889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597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3586">
                <a:tc>
                  <a:txBody>
                    <a:bodyPr/>
                    <a:lstStyle/>
                    <a:p>
                      <a:r>
                        <a:rPr lang="en-US" sz="1100" dirty="0"/>
                        <a:t>Sociocultural barriers to data sharing and preservation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EE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100" dirty="0"/>
                        <a:t>Community engagement and education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EE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442">
                <a:tc>
                  <a:txBody>
                    <a:bodyPr/>
                    <a:lstStyle/>
                    <a:p>
                      <a:r>
                        <a:rPr lang="en-US" sz="1100" dirty="0"/>
                        <a:t>PPSR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EE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100" dirty="0"/>
                        <a:t>Long-term sustainability and governance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EE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Usability and assessment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EE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100" dirty="0"/>
                        <a:t>Exploration, Visualization, Analysis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EE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98903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Reasons for Participation		Gains from Participation</a:t>
            </a:r>
          </a:p>
          <a:p>
            <a:pPr marL="234950">
              <a:tabLst>
                <a:tab pos="4348163" algn="l"/>
              </a:tabLst>
            </a:pPr>
            <a:r>
              <a:rPr lang="en-US" sz="2200" dirty="0">
                <a:solidFill>
                  <a:srgbClr val="7FA6A4"/>
                </a:solidFill>
                <a:latin typeface="Calibri"/>
                <a:cs typeface="Calibri"/>
              </a:rPr>
              <a:t>Publications	Experience and networking</a:t>
            </a:r>
          </a:p>
          <a:p>
            <a:pPr marL="234950">
              <a:tabLst>
                <a:tab pos="4348163" algn="l"/>
              </a:tabLst>
            </a:pPr>
            <a:r>
              <a:rPr lang="en-US" sz="2200" dirty="0">
                <a:solidFill>
                  <a:srgbClr val="7FA6A4"/>
                </a:solidFill>
                <a:latin typeface="Calibri"/>
                <a:cs typeface="Calibri"/>
              </a:rPr>
              <a:t>Data and other resources 	Publications</a:t>
            </a:r>
          </a:p>
          <a:p>
            <a:pPr marL="234950">
              <a:tabLst>
                <a:tab pos="4348163" algn="l"/>
              </a:tabLst>
            </a:pPr>
            <a:r>
              <a:rPr lang="en-US" sz="2200" dirty="0">
                <a:solidFill>
                  <a:srgbClr val="7FA6A4"/>
                </a:solidFill>
                <a:latin typeface="Calibri"/>
                <a:cs typeface="Calibri"/>
              </a:rPr>
              <a:t>Experience and networking	Data and other resources</a:t>
            </a:r>
          </a:p>
          <a:p>
            <a:pPr marL="234950">
              <a:tabLst>
                <a:tab pos="4348163" algn="l"/>
              </a:tabLst>
            </a:pPr>
            <a:r>
              <a:rPr lang="en-US" sz="2200" dirty="0">
                <a:solidFill>
                  <a:srgbClr val="7FA6A4"/>
                </a:solidFill>
                <a:latin typeface="Calibri"/>
                <a:cs typeface="Calibri"/>
              </a:rPr>
              <a:t>Employment / grant funding	Employment / grant funding</a:t>
            </a:r>
          </a:p>
          <a:p>
            <a:endParaRPr lang="en-US" sz="2200" dirty="0">
              <a:solidFill>
                <a:srgbClr val="7FA6A4"/>
              </a:solidFill>
              <a:latin typeface="Calibri"/>
              <a:cs typeface="Calibri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WG Perspectives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114800" y="2209800"/>
            <a:ext cx="685800" cy="228600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4114800" y="2590800"/>
            <a:ext cx="685800" cy="228600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114800" y="2057400"/>
            <a:ext cx="685800" cy="800100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114800" y="3276600"/>
            <a:ext cx="685800" cy="0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67972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WG Satisfaction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456189"/>
              </p:ext>
            </p:extLst>
          </p:nvPr>
        </p:nvGraphicFramePr>
        <p:xfrm>
          <a:off x="457200" y="1600200"/>
          <a:ext cx="8229600" cy="4779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825320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46908"/>
            <a:ext cx="8382000" cy="5358692"/>
          </a:xfrm>
        </p:spPr>
        <p:txBody>
          <a:bodyPr>
            <a:normAutofit/>
          </a:bodyPr>
          <a:lstStyle/>
          <a:p>
            <a:r>
              <a:rPr lang="en-US" dirty="0"/>
              <a:t>User Interface Design</a:t>
            </a:r>
          </a:p>
          <a:p>
            <a:pPr marL="1035050" lvl="1" indent="-457200"/>
            <a:r>
              <a:rPr lang="en-US" dirty="0"/>
              <a:t>high level UI design that addresses user interactions and results in detailed interface specifications</a:t>
            </a:r>
          </a:p>
          <a:p>
            <a:pPr marL="1035050" lvl="1" indent="-457200"/>
            <a:r>
              <a:rPr lang="en-US" dirty="0"/>
              <a:t>time for prototyping new UI designs</a:t>
            </a:r>
          </a:p>
          <a:p>
            <a:pPr marL="1035050" lvl="1" indent="-457200"/>
            <a:endParaRPr lang="en-US" dirty="0"/>
          </a:p>
          <a:p>
            <a:r>
              <a:rPr lang="en-US" dirty="0"/>
              <a:t>This can be fulfilled within the U&amp;A WG in collaboration with CI</a:t>
            </a:r>
          </a:p>
          <a:p>
            <a:pPr marL="1035050" lvl="1" indent="-457200"/>
            <a:r>
              <a:rPr lang="en-US" dirty="0"/>
              <a:t>joint session at 2012AHM to brainstorm future tools</a:t>
            </a:r>
          </a:p>
          <a:p>
            <a:pPr marL="1035050" lvl="1" indent="-457200"/>
            <a:r>
              <a:rPr lang="en-US" dirty="0"/>
              <a:t>U&amp;A comprises several usability experts and access to quality facilities</a:t>
            </a:r>
          </a:p>
          <a:p>
            <a:pPr marL="1035050" lvl="1" indent="-457200"/>
            <a:r>
              <a:rPr lang="en-US" dirty="0"/>
              <a:t>important to define future UI and tools based on user feedback</a:t>
            </a:r>
          </a:p>
          <a:p>
            <a:pPr marL="1035050" lvl="1" indent="-457200"/>
            <a:endParaRPr lang="en-US" dirty="0"/>
          </a:p>
          <a:p>
            <a:pPr marL="457200" indent="-457200">
              <a:buFont typeface="Arial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Opportunities for additional WG activity</a:t>
            </a:r>
          </a:p>
        </p:txBody>
      </p:sp>
    </p:spTree>
    <p:extLst>
      <p:ext uri="{BB962C8B-B14F-4D97-AF65-F5344CB8AC3E}">
        <p14:creationId xmlns:p14="http://schemas.microsoft.com/office/powerpoint/2010/main" val="11371926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46908"/>
            <a:ext cx="8229600" cy="5358692"/>
          </a:xfrm>
        </p:spPr>
        <p:txBody>
          <a:bodyPr>
            <a:normAutofit/>
          </a:bodyPr>
          <a:lstStyle/>
          <a:p>
            <a:r>
              <a:rPr lang="en-US" dirty="0"/>
              <a:t>Member Node Implementation</a:t>
            </a:r>
          </a:p>
          <a:p>
            <a:pPr marL="1035050" lvl="1" indent="-457200"/>
            <a:r>
              <a:rPr lang="en-US" dirty="0"/>
              <a:t>tackle MN identification, solicitation, metadata gathering, handoff to implementation and documentation</a:t>
            </a:r>
          </a:p>
          <a:p>
            <a:pPr marL="457200" indent="-457200">
              <a:buFont typeface="Arial"/>
              <a:buChar char="•"/>
            </a:pPr>
            <a:endParaRPr lang="en-US" dirty="0"/>
          </a:p>
          <a:p>
            <a:r>
              <a:rPr lang="en-US" dirty="0"/>
              <a:t>Have established the ‘MN Wranglers’ </a:t>
            </a:r>
          </a:p>
          <a:p>
            <a:pPr marL="1035050" lvl="1" indent="-457200"/>
            <a:r>
              <a:rPr lang="en-US" dirty="0"/>
              <a:t>task group to shepherd MNs through the process from initial contact to registration</a:t>
            </a:r>
          </a:p>
          <a:p>
            <a:pPr marL="1035050" lvl="1" indent="-457200"/>
            <a:r>
              <a:rPr lang="en-US" dirty="0"/>
              <a:t>comprises members of CI and CE, and the executive team</a:t>
            </a:r>
          </a:p>
          <a:p>
            <a:pPr marL="1035050" lvl="1" indent="-457200"/>
            <a:r>
              <a:rPr lang="en-US" dirty="0"/>
              <a:t>point person for MN communications and an established ticket system in place </a:t>
            </a:r>
          </a:p>
          <a:p>
            <a:pPr marL="457200" indent="-457200">
              <a:buFont typeface="Arial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Opportunities for additional WG activity</a:t>
            </a:r>
          </a:p>
        </p:txBody>
      </p:sp>
    </p:spTree>
    <p:extLst>
      <p:ext uri="{BB962C8B-B14F-4D97-AF65-F5344CB8AC3E}">
        <p14:creationId xmlns:p14="http://schemas.microsoft.com/office/powerpoint/2010/main" val="15368897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Marketing, PR and Outreach</a:t>
            </a:r>
          </a:p>
          <a:p>
            <a:pPr marL="1035050" lvl="1" indent="-457200"/>
            <a:r>
              <a:rPr lang="en-US" dirty="0"/>
              <a:t>exploring and generating media and socially rich outreach materials opportunities, feeding into UI design and communication</a:t>
            </a:r>
          </a:p>
          <a:p>
            <a:pPr marL="1035050" lvl="1" indent="-457200"/>
            <a:endParaRPr lang="en-US" dirty="0"/>
          </a:p>
          <a:p>
            <a:r>
              <a:rPr lang="en-US" dirty="0"/>
              <a:t>To be met through existing WG activity and additional workshop</a:t>
            </a:r>
          </a:p>
          <a:p>
            <a:pPr marL="1035050" lvl="1" indent="-457200"/>
            <a:r>
              <a:rPr lang="en-US" dirty="0"/>
              <a:t>CEE includes new members from social media community</a:t>
            </a:r>
          </a:p>
          <a:p>
            <a:pPr marL="1035050" lvl="1" indent="-457200"/>
            <a:r>
              <a:rPr lang="en-US" dirty="0"/>
              <a:t>LT approved a small workshop to explore PR and outreach opportunities / mechanisms</a:t>
            </a:r>
          </a:p>
          <a:p>
            <a:pPr marL="1035050" lvl="1" indent="-457200"/>
            <a:endParaRPr lang="en-US" dirty="0"/>
          </a:p>
          <a:p>
            <a:pPr marL="457200" indent="-457200">
              <a:buFont typeface="Arial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Opportunities for additional WG activity</a:t>
            </a:r>
          </a:p>
        </p:txBody>
      </p:sp>
    </p:spTree>
    <p:extLst>
      <p:ext uri="{BB962C8B-B14F-4D97-AF65-F5344CB8AC3E}">
        <p14:creationId xmlns:p14="http://schemas.microsoft.com/office/powerpoint/2010/main" val="15368897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organizational structure</a:t>
            </a:r>
          </a:p>
        </p:txBody>
      </p:sp>
      <p:graphicFrame>
        <p:nvGraphicFramePr>
          <p:cNvPr id="66" name="Table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0150043"/>
              </p:ext>
            </p:extLst>
          </p:nvPr>
        </p:nvGraphicFramePr>
        <p:xfrm>
          <a:off x="1269897" y="4998720"/>
          <a:ext cx="2236442" cy="1554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36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dirty="0" err="1"/>
                        <a:t>Preservation</a:t>
                      </a:r>
                      <a:r>
                        <a:rPr lang="it-IT" sz="1100" dirty="0"/>
                        <a:t> and </a:t>
                      </a:r>
                      <a:r>
                        <a:rPr lang="it-IT" sz="1100" dirty="0" err="1"/>
                        <a:t>metadata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EE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442">
                <a:tc>
                  <a:txBody>
                    <a:bodyPr/>
                    <a:lstStyle/>
                    <a:p>
                      <a:r>
                        <a:rPr lang="it-IT" sz="1100" dirty="0" err="1"/>
                        <a:t>Provenance</a:t>
                      </a:r>
                      <a:r>
                        <a:rPr lang="it-IT" sz="1100" dirty="0"/>
                        <a:t> and </a:t>
                      </a:r>
                      <a:r>
                        <a:rPr lang="it-IT" sz="1100" dirty="0" err="1"/>
                        <a:t>workflows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EE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100" dirty="0"/>
                        <a:t>Semantics and integration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EE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/>
                        <a:t>Member</a:t>
                      </a:r>
                      <a:r>
                        <a:rPr lang="en-US" sz="1100" b="1" baseline="0" dirty="0"/>
                        <a:t> Node Implementation</a:t>
                      </a:r>
                      <a:endParaRPr lang="en-US" sz="11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EE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/>
                        <a:t>Usability, assessment &amp; UI design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EE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100" dirty="0"/>
                        <a:t>Exploration, Visualization, Analysis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EE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67" name="Table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6497029"/>
              </p:ext>
            </p:extLst>
          </p:nvPr>
        </p:nvGraphicFramePr>
        <p:xfrm>
          <a:off x="5899198" y="4831080"/>
          <a:ext cx="2641603" cy="1722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416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3586">
                <a:tc>
                  <a:txBody>
                    <a:bodyPr/>
                    <a:lstStyle/>
                    <a:p>
                      <a:r>
                        <a:rPr lang="en-US" sz="1100" dirty="0"/>
                        <a:t>Sociocultural barriers to data sharing and preservation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EE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100" b="1" dirty="0"/>
                        <a:t>Community engagement and education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EE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442">
                <a:tc>
                  <a:txBody>
                    <a:bodyPr/>
                    <a:lstStyle/>
                    <a:p>
                      <a:r>
                        <a:rPr lang="en-US" sz="1100" dirty="0"/>
                        <a:t>PPSR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EE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100" b="1" dirty="0"/>
                        <a:t>Member Node Implementation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EE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/>
                        <a:t>Usability, assessment &amp; UI design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EE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100" dirty="0"/>
                        <a:t>Exploration, Visualization, Analysis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EE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0" name="Left-Right Arrow 69"/>
          <p:cNvSpPr/>
          <p:nvPr/>
        </p:nvSpPr>
        <p:spPr bwMode="auto">
          <a:xfrm>
            <a:off x="3917124" y="5867400"/>
            <a:ext cx="1380060" cy="122876"/>
          </a:xfrm>
          <a:prstGeom prst="leftRightArrow">
            <a:avLst/>
          </a:prstGeom>
          <a:solidFill>
            <a:schemeClr val="tx2"/>
          </a:solidFill>
          <a:ln w="952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 pitchFamily="-65" charset="0"/>
            </a:endParaRPr>
          </a:p>
        </p:txBody>
      </p:sp>
      <p:sp>
        <p:nvSpPr>
          <p:cNvPr id="71" name="Line 107"/>
          <p:cNvSpPr>
            <a:spLocks noChangeShapeType="1"/>
          </p:cNvSpPr>
          <p:nvPr/>
        </p:nvSpPr>
        <p:spPr bwMode="auto">
          <a:xfrm>
            <a:off x="5600845" y="5029200"/>
            <a:ext cx="2849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3" name="Line 19"/>
          <p:cNvSpPr>
            <a:spLocks noChangeShapeType="1"/>
          </p:cNvSpPr>
          <p:nvPr/>
        </p:nvSpPr>
        <p:spPr bwMode="auto">
          <a:xfrm flipH="1">
            <a:off x="6935692" y="1905368"/>
            <a:ext cx="0" cy="30292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Line 73"/>
          <p:cNvSpPr>
            <a:spLocks noChangeShapeType="1"/>
          </p:cNvSpPr>
          <p:nvPr/>
        </p:nvSpPr>
        <p:spPr bwMode="auto">
          <a:xfrm>
            <a:off x="6412015" y="2210426"/>
            <a:ext cx="1044369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" name="Group 64"/>
          <p:cNvGrpSpPr/>
          <p:nvPr/>
        </p:nvGrpSpPr>
        <p:grpSpPr>
          <a:xfrm>
            <a:off x="731300" y="1306145"/>
            <a:ext cx="7809501" cy="5146157"/>
            <a:chOff x="731300" y="919640"/>
            <a:chExt cx="7809501" cy="5146157"/>
          </a:xfrm>
        </p:grpSpPr>
        <p:sp>
          <p:nvSpPr>
            <p:cNvPr id="5" name="Line 116"/>
            <p:cNvSpPr>
              <a:spLocks noChangeShapeType="1"/>
            </p:cNvSpPr>
            <p:nvPr/>
          </p:nvSpPr>
          <p:spPr bwMode="auto">
            <a:xfrm>
              <a:off x="998361" y="5245224"/>
              <a:ext cx="28496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6" name="Line 126"/>
            <p:cNvSpPr>
              <a:spLocks noChangeShapeType="1"/>
            </p:cNvSpPr>
            <p:nvPr/>
          </p:nvSpPr>
          <p:spPr bwMode="auto">
            <a:xfrm flipH="1">
              <a:off x="5454833" y="2688013"/>
              <a:ext cx="5968" cy="2125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Line 101"/>
            <p:cNvSpPr>
              <a:spLocks noChangeShapeType="1"/>
            </p:cNvSpPr>
            <p:nvPr/>
          </p:nvSpPr>
          <p:spPr bwMode="auto">
            <a:xfrm>
              <a:off x="7895674" y="2685122"/>
              <a:ext cx="0" cy="3324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19"/>
            <p:cNvSpPr>
              <a:spLocks noChangeShapeType="1"/>
            </p:cNvSpPr>
            <p:nvPr/>
          </p:nvSpPr>
          <p:spPr bwMode="auto">
            <a:xfrm flipH="1">
              <a:off x="6711060" y="2117001"/>
              <a:ext cx="1492" cy="12432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67"/>
            <p:cNvSpPr>
              <a:spLocks noChangeShapeType="1"/>
            </p:cNvSpPr>
            <p:nvPr/>
          </p:nvSpPr>
          <p:spPr bwMode="auto">
            <a:xfrm>
              <a:off x="1632442" y="3269144"/>
              <a:ext cx="0" cy="19081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70"/>
            <p:cNvSpPr>
              <a:spLocks noChangeShapeType="1"/>
            </p:cNvSpPr>
            <p:nvPr/>
          </p:nvSpPr>
          <p:spPr bwMode="auto">
            <a:xfrm flipH="1">
              <a:off x="2114344" y="2128566"/>
              <a:ext cx="1491" cy="5854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113"/>
            <p:cNvSpPr>
              <a:spLocks noChangeShapeType="1"/>
            </p:cNvSpPr>
            <p:nvPr/>
          </p:nvSpPr>
          <p:spPr bwMode="auto">
            <a:xfrm>
              <a:off x="767107" y="5035668"/>
              <a:ext cx="21484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2" name="Rectangle 57"/>
            <p:cNvSpPr>
              <a:spLocks noChangeArrowheads="1"/>
            </p:cNvSpPr>
            <p:nvPr/>
          </p:nvSpPr>
          <p:spPr bwMode="auto">
            <a:xfrm>
              <a:off x="5278782" y="2216534"/>
              <a:ext cx="2989880" cy="393192"/>
            </a:xfrm>
            <a:prstGeom prst="rect">
              <a:avLst/>
            </a:prstGeom>
            <a:solidFill>
              <a:srgbClr val="C5E3F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100" dirty="0"/>
                <a:t>Director Community Engagement &amp; Outreach</a:t>
              </a:r>
            </a:p>
            <a:p>
              <a:r>
                <a:rPr lang="en-US" sz="1100" dirty="0"/>
                <a:t>Amber Budden</a:t>
              </a:r>
            </a:p>
          </p:txBody>
        </p:sp>
        <p:sp>
          <p:nvSpPr>
            <p:cNvPr id="13" name="Rectangle 77"/>
            <p:cNvSpPr>
              <a:spLocks noChangeArrowheads="1"/>
            </p:cNvSpPr>
            <p:nvPr/>
          </p:nvSpPr>
          <p:spPr bwMode="auto">
            <a:xfrm>
              <a:off x="5799300" y="4110935"/>
              <a:ext cx="2741501" cy="226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sz="1100" b="1" dirty="0"/>
                <a:t>Engagement and Research Working Groups</a:t>
              </a:r>
            </a:p>
          </p:txBody>
        </p:sp>
        <p:sp>
          <p:nvSpPr>
            <p:cNvPr id="14" name="Line 122"/>
            <p:cNvSpPr>
              <a:spLocks noChangeShapeType="1"/>
            </p:cNvSpPr>
            <p:nvPr/>
          </p:nvSpPr>
          <p:spPr bwMode="auto">
            <a:xfrm flipV="1">
              <a:off x="5447374" y="2695241"/>
              <a:ext cx="2452776" cy="57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99"/>
            <p:cNvSpPr>
              <a:spLocks noChangeShapeType="1"/>
            </p:cNvSpPr>
            <p:nvPr/>
          </p:nvSpPr>
          <p:spPr bwMode="auto">
            <a:xfrm>
              <a:off x="4395544" y="1109418"/>
              <a:ext cx="0" cy="11738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6"/>
            <p:cNvSpPr>
              <a:spLocks noChangeArrowheads="1"/>
            </p:cNvSpPr>
            <p:nvPr/>
          </p:nvSpPr>
          <p:spPr bwMode="auto">
            <a:xfrm>
              <a:off x="3017162" y="919640"/>
              <a:ext cx="2752660" cy="318032"/>
            </a:xfrm>
            <a:prstGeom prst="rect">
              <a:avLst/>
            </a:prstGeom>
            <a:solidFill>
              <a:srgbClr val="C5E3F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100"/>
                <a:t>External Advisory Board </a:t>
              </a:r>
            </a:p>
          </p:txBody>
        </p:sp>
        <p:sp>
          <p:nvSpPr>
            <p:cNvPr id="18" name="Rectangle 8"/>
            <p:cNvSpPr>
              <a:spLocks noChangeArrowheads="1"/>
            </p:cNvSpPr>
            <p:nvPr/>
          </p:nvSpPr>
          <p:spPr bwMode="auto">
            <a:xfrm>
              <a:off x="7528652" y="2841247"/>
              <a:ext cx="729567" cy="306467"/>
            </a:xfrm>
            <a:prstGeom prst="rect">
              <a:avLst/>
            </a:prstGeom>
            <a:solidFill>
              <a:srgbClr val="C5E3F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100"/>
                <a:t>DUG</a:t>
              </a:r>
            </a:p>
          </p:txBody>
        </p:sp>
        <p:sp>
          <p:nvSpPr>
            <p:cNvPr id="19" name="Line 14"/>
            <p:cNvSpPr>
              <a:spLocks noChangeShapeType="1"/>
            </p:cNvSpPr>
            <p:nvPr/>
          </p:nvSpPr>
          <p:spPr bwMode="auto">
            <a:xfrm>
              <a:off x="2099424" y="2128566"/>
              <a:ext cx="46295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16"/>
            <p:cNvSpPr>
              <a:spLocks noChangeShapeType="1"/>
            </p:cNvSpPr>
            <p:nvPr/>
          </p:nvSpPr>
          <p:spPr bwMode="auto">
            <a:xfrm flipH="1">
              <a:off x="1335543" y="2701024"/>
              <a:ext cx="0" cy="597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17"/>
            <p:cNvSpPr>
              <a:spLocks noChangeShapeType="1"/>
            </p:cNvSpPr>
            <p:nvPr/>
          </p:nvSpPr>
          <p:spPr bwMode="auto">
            <a:xfrm flipV="1">
              <a:off x="753680" y="3285046"/>
              <a:ext cx="896665" cy="28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35"/>
            <p:cNvSpPr>
              <a:spLocks noChangeArrowheads="1"/>
            </p:cNvSpPr>
            <p:nvPr/>
          </p:nvSpPr>
          <p:spPr bwMode="auto">
            <a:xfrm>
              <a:off x="1171437" y="4261695"/>
              <a:ext cx="3578766" cy="226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sz="1100" b="1" dirty="0"/>
                <a:t>Infrastructure and Research Working Groups</a:t>
              </a:r>
            </a:p>
          </p:txBody>
        </p:sp>
        <p:sp>
          <p:nvSpPr>
            <p:cNvPr id="23" name="Line 61"/>
            <p:cNvSpPr>
              <a:spLocks noChangeShapeType="1"/>
            </p:cNvSpPr>
            <p:nvPr/>
          </p:nvSpPr>
          <p:spPr bwMode="auto">
            <a:xfrm>
              <a:off x="6736424" y="2607059"/>
              <a:ext cx="0" cy="780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68"/>
            <p:cNvSpPr>
              <a:spLocks noChangeShapeType="1"/>
            </p:cNvSpPr>
            <p:nvPr/>
          </p:nvSpPr>
          <p:spPr bwMode="auto">
            <a:xfrm flipH="1">
              <a:off x="2782740" y="2706806"/>
              <a:ext cx="0" cy="10263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69"/>
            <p:cNvSpPr>
              <a:spLocks noChangeShapeType="1"/>
            </p:cNvSpPr>
            <p:nvPr/>
          </p:nvSpPr>
          <p:spPr bwMode="auto">
            <a:xfrm>
              <a:off x="1335543" y="2719816"/>
              <a:ext cx="144719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73"/>
            <p:cNvSpPr>
              <a:spLocks noChangeShapeType="1"/>
            </p:cNvSpPr>
            <p:nvPr/>
          </p:nvSpPr>
          <p:spPr bwMode="auto">
            <a:xfrm>
              <a:off x="2784232" y="3357326"/>
              <a:ext cx="104436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Line 75"/>
            <p:cNvSpPr>
              <a:spLocks noChangeShapeType="1"/>
            </p:cNvSpPr>
            <p:nvPr/>
          </p:nvSpPr>
          <p:spPr bwMode="auto">
            <a:xfrm>
              <a:off x="2784232" y="3723063"/>
              <a:ext cx="104436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34"/>
            <p:cNvSpPr>
              <a:spLocks noChangeArrowheads="1"/>
            </p:cNvSpPr>
            <p:nvPr/>
          </p:nvSpPr>
          <p:spPr bwMode="auto">
            <a:xfrm>
              <a:off x="731300" y="2221085"/>
              <a:ext cx="2775039" cy="393674"/>
            </a:xfrm>
            <a:prstGeom prst="rect">
              <a:avLst/>
            </a:prstGeom>
            <a:solidFill>
              <a:srgbClr val="C5E3F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100" dirty="0"/>
                <a:t>Director Development &amp; Operations</a:t>
              </a:r>
            </a:p>
            <a:p>
              <a:pPr algn="ctr"/>
              <a:r>
                <a:rPr lang="en-US" sz="1100" dirty="0"/>
                <a:t>Dave Vieglais </a:t>
              </a:r>
            </a:p>
          </p:txBody>
        </p:sp>
        <p:sp>
          <p:nvSpPr>
            <p:cNvPr id="29" name="Line 93"/>
            <p:cNvSpPr>
              <a:spLocks noChangeShapeType="1"/>
            </p:cNvSpPr>
            <p:nvPr/>
          </p:nvSpPr>
          <p:spPr bwMode="auto">
            <a:xfrm flipH="1">
              <a:off x="5605519" y="4642695"/>
              <a:ext cx="6341" cy="142310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58"/>
            <p:cNvSpPr>
              <a:spLocks noChangeArrowheads="1"/>
            </p:cNvSpPr>
            <p:nvPr/>
          </p:nvSpPr>
          <p:spPr bwMode="auto">
            <a:xfrm>
              <a:off x="3209625" y="1296942"/>
              <a:ext cx="2367734" cy="346944"/>
            </a:xfrm>
            <a:prstGeom prst="rect">
              <a:avLst/>
            </a:prstGeom>
            <a:solidFill>
              <a:srgbClr val="C5E3F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100"/>
                <a:t>Principal Investigator</a:t>
              </a:r>
            </a:p>
            <a:p>
              <a:pPr algn="ctr"/>
              <a:r>
                <a:rPr lang="en-US" sz="1100"/>
                <a:t>William Michener</a:t>
              </a:r>
            </a:p>
          </p:txBody>
        </p:sp>
        <p:sp>
          <p:nvSpPr>
            <p:cNvPr id="31" name="Rectangle 100"/>
            <p:cNvSpPr>
              <a:spLocks noChangeArrowheads="1"/>
            </p:cNvSpPr>
            <p:nvPr/>
          </p:nvSpPr>
          <p:spPr bwMode="auto">
            <a:xfrm>
              <a:off x="741744" y="2841247"/>
              <a:ext cx="1162233" cy="303576"/>
            </a:xfrm>
            <a:prstGeom prst="rect">
              <a:avLst/>
            </a:prstGeom>
            <a:solidFill>
              <a:srgbClr val="C5E3F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100"/>
                <a:t>R&amp;D</a:t>
              </a:r>
            </a:p>
          </p:txBody>
        </p:sp>
        <p:sp>
          <p:nvSpPr>
            <p:cNvPr id="32" name="Rectangle 33"/>
            <p:cNvSpPr>
              <a:spLocks noChangeArrowheads="1"/>
            </p:cNvSpPr>
            <p:nvPr/>
          </p:nvSpPr>
          <p:spPr bwMode="auto">
            <a:xfrm>
              <a:off x="2206845" y="2841247"/>
              <a:ext cx="1160742" cy="306467"/>
            </a:xfrm>
            <a:prstGeom prst="rect">
              <a:avLst/>
            </a:prstGeom>
            <a:solidFill>
              <a:srgbClr val="C5E3F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100"/>
                <a:t>Operations</a:t>
              </a:r>
            </a:p>
          </p:txBody>
        </p:sp>
        <p:sp>
          <p:nvSpPr>
            <p:cNvPr id="33" name="Rectangle 71"/>
            <p:cNvSpPr>
              <a:spLocks noChangeArrowheads="1"/>
            </p:cNvSpPr>
            <p:nvPr/>
          </p:nvSpPr>
          <p:spPr bwMode="auto">
            <a:xfrm>
              <a:off x="3057260" y="3219994"/>
              <a:ext cx="1518811" cy="273219"/>
            </a:xfrm>
            <a:prstGeom prst="rect">
              <a:avLst/>
            </a:prstGeom>
            <a:solidFill>
              <a:srgbClr val="C5E3F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100" dirty="0"/>
                <a:t>Coordinating Nodes</a:t>
              </a:r>
            </a:p>
          </p:txBody>
        </p:sp>
        <p:sp>
          <p:nvSpPr>
            <p:cNvPr id="34" name="Rectangle 72"/>
            <p:cNvSpPr>
              <a:spLocks noChangeArrowheads="1"/>
            </p:cNvSpPr>
            <p:nvPr/>
          </p:nvSpPr>
          <p:spPr bwMode="auto">
            <a:xfrm>
              <a:off x="3057260" y="3572720"/>
              <a:ext cx="1518811" cy="273219"/>
            </a:xfrm>
            <a:prstGeom prst="rect">
              <a:avLst/>
            </a:prstGeom>
            <a:solidFill>
              <a:srgbClr val="C5E3F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100" dirty="0"/>
                <a:t>Member Nodes</a:t>
              </a:r>
            </a:p>
          </p:txBody>
        </p:sp>
        <p:sp>
          <p:nvSpPr>
            <p:cNvPr id="35" name="Line 104"/>
            <p:cNvSpPr>
              <a:spLocks noChangeShapeType="1"/>
            </p:cNvSpPr>
            <p:nvPr/>
          </p:nvSpPr>
          <p:spPr bwMode="auto">
            <a:xfrm flipH="1">
              <a:off x="5445882" y="3017610"/>
              <a:ext cx="0" cy="223468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7" name="Line 108"/>
            <p:cNvSpPr>
              <a:spLocks noChangeShapeType="1"/>
            </p:cNvSpPr>
            <p:nvPr/>
          </p:nvSpPr>
          <p:spPr bwMode="auto">
            <a:xfrm>
              <a:off x="5605521" y="4947495"/>
              <a:ext cx="28496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8" name="Line 109"/>
            <p:cNvSpPr>
              <a:spLocks noChangeShapeType="1"/>
            </p:cNvSpPr>
            <p:nvPr/>
          </p:nvSpPr>
          <p:spPr bwMode="auto">
            <a:xfrm>
              <a:off x="5445882" y="5252295"/>
              <a:ext cx="45206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9" name="Line 110"/>
            <p:cNvSpPr>
              <a:spLocks noChangeShapeType="1"/>
            </p:cNvSpPr>
            <p:nvPr/>
          </p:nvSpPr>
          <p:spPr bwMode="auto">
            <a:xfrm>
              <a:off x="5611860" y="5480895"/>
              <a:ext cx="28496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0" name="Line 111"/>
            <p:cNvSpPr>
              <a:spLocks noChangeShapeType="1"/>
            </p:cNvSpPr>
            <p:nvPr/>
          </p:nvSpPr>
          <p:spPr bwMode="auto">
            <a:xfrm>
              <a:off x="5605521" y="6044696"/>
              <a:ext cx="28496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1" name="Line 112"/>
            <p:cNvSpPr>
              <a:spLocks noChangeShapeType="1"/>
            </p:cNvSpPr>
            <p:nvPr/>
          </p:nvSpPr>
          <p:spPr bwMode="auto">
            <a:xfrm>
              <a:off x="972997" y="4710258"/>
              <a:ext cx="5968" cy="13354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Line 115"/>
            <p:cNvSpPr>
              <a:spLocks noChangeShapeType="1"/>
            </p:cNvSpPr>
            <p:nvPr/>
          </p:nvSpPr>
          <p:spPr bwMode="auto">
            <a:xfrm>
              <a:off x="984933" y="4980763"/>
              <a:ext cx="28496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4" name="Line 117"/>
            <p:cNvSpPr>
              <a:spLocks noChangeShapeType="1"/>
            </p:cNvSpPr>
            <p:nvPr/>
          </p:nvSpPr>
          <p:spPr bwMode="auto">
            <a:xfrm>
              <a:off x="978965" y="5514077"/>
              <a:ext cx="28496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5" name="Line 118"/>
            <p:cNvSpPr>
              <a:spLocks noChangeShapeType="1"/>
            </p:cNvSpPr>
            <p:nvPr/>
          </p:nvSpPr>
          <p:spPr bwMode="auto">
            <a:xfrm>
              <a:off x="978965" y="6027293"/>
              <a:ext cx="28496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6" name="Line 119"/>
            <p:cNvSpPr>
              <a:spLocks noChangeShapeType="1"/>
            </p:cNvSpPr>
            <p:nvPr/>
          </p:nvSpPr>
          <p:spPr bwMode="auto">
            <a:xfrm>
              <a:off x="979335" y="4710258"/>
              <a:ext cx="28347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7" name="Line 120"/>
            <p:cNvSpPr>
              <a:spLocks noChangeShapeType="1"/>
            </p:cNvSpPr>
            <p:nvPr/>
          </p:nvSpPr>
          <p:spPr bwMode="auto">
            <a:xfrm>
              <a:off x="765615" y="3287937"/>
              <a:ext cx="0" cy="17578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50" name="Rectangle 36"/>
            <p:cNvSpPr>
              <a:spLocks noChangeArrowheads="1"/>
            </p:cNvSpPr>
            <p:nvPr/>
          </p:nvSpPr>
          <p:spPr bwMode="auto">
            <a:xfrm>
              <a:off x="883480" y="3452736"/>
              <a:ext cx="1723209" cy="271773"/>
            </a:xfrm>
            <a:prstGeom prst="rect">
              <a:avLst/>
            </a:prstGeom>
            <a:solidFill>
              <a:srgbClr val="C5E3F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100" dirty="0"/>
                <a:t>Core CI Team &amp; Developers</a:t>
              </a:r>
            </a:p>
          </p:txBody>
        </p:sp>
        <p:sp>
          <p:nvSpPr>
            <p:cNvPr id="51" name="Rectangle 123"/>
            <p:cNvSpPr>
              <a:spLocks noChangeArrowheads="1"/>
            </p:cNvSpPr>
            <p:nvPr/>
          </p:nvSpPr>
          <p:spPr bwMode="auto">
            <a:xfrm>
              <a:off x="5013214" y="2841247"/>
              <a:ext cx="884730" cy="303576"/>
            </a:xfrm>
            <a:prstGeom prst="rect">
              <a:avLst/>
            </a:prstGeom>
            <a:solidFill>
              <a:srgbClr val="C5E3F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100"/>
                <a:t>R&amp;D</a:t>
              </a:r>
            </a:p>
          </p:txBody>
        </p:sp>
        <p:sp>
          <p:nvSpPr>
            <p:cNvPr id="52" name="Rectangle 129"/>
            <p:cNvSpPr>
              <a:spLocks noChangeArrowheads="1"/>
            </p:cNvSpPr>
            <p:nvPr/>
          </p:nvSpPr>
          <p:spPr bwMode="auto">
            <a:xfrm>
              <a:off x="3229021" y="1701710"/>
              <a:ext cx="2328943" cy="347472"/>
            </a:xfrm>
            <a:prstGeom prst="rect">
              <a:avLst/>
            </a:prstGeom>
            <a:solidFill>
              <a:srgbClr val="C5E3F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100"/>
                <a:t>Executive Director</a:t>
              </a:r>
            </a:p>
            <a:p>
              <a:pPr algn="ctr"/>
              <a:r>
                <a:rPr lang="en-US" sz="1100"/>
                <a:t>Rebecca Koskela</a:t>
              </a:r>
            </a:p>
          </p:txBody>
        </p:sp>
        <p:sp>
          <p:nvSpPr>
            <p:cNvPr id="53" name="Line 131"/>
            <p:cNvSpPr>
              <a:spLocks noChangeShapeType="1"/>
            </p:cNvSpPr>
            <p:nvPr/>
          </p:nvSpPr>
          <p:spPr bwMode="auto">
            <a:xfrm>
              <a:off x="972997" y="5771394"/>
              <a:ext cx="28347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54" name="Line 133"/>
            <p:cNvSpPr>
              <a:spLocks noChangeShapeType="1"/>
            </p:cNvSpPr>
            <p:nvPr/>
          </p:nvSpPr>
          <p:spPr bwMode="auto">
            <a:xfrm>
              <a:off x="5614844" y="5761359"/>
              <a:ext cx="28496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55" name="Rectangle 40"/>
            <p:cNvSpPr>
              <a:spLocks noChangeArrowheads="1"/>
            </p:cNvSpPr>
            <p:nvPr/>
          </p:nvSpPr>
          <p:spPr bwMode="auto">
            <a:xfrm>
              <a:off x="774567" y="1540747"/>
              <a:ext cx="1331105" cy="379653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100" dirty="0"/>
                <a:t>DataNet </a:t>
              </a:r>
            </a:p>
            <a:p>
              <a:pPr algn="ctr"/>
              <a:r>
                <a:rPr lang="en-US" sz="1100" dirty="0"/>
                <a:t>Partners</a:t>
              </a:r>
            </a:p>
          </p:txBody>
        </p:sp>
        <p:sp>
          <p:nvSpPr>
            <p:cNvPr id="56" name="Rectangle 7"/>
            <p:cNvSpPr>
              <a:spLocks noChangeArrowheads="1"/>
            </p:cNvSpPr>
            <p:nvPr/>
          </p:nvSpPr>
          <p:spPr bwMode="auto">
            <a:xfrm>
              <a:off x="789390" y="1168688"/>
              <a:ext cx="1328140" cy="273350"/>
            </a:xfrm>
            <a:prstGeom prst="rect">
              <a:avLst/>
            </a:prstGeom>
            <a:solidFill>
              <a:srgbClr val="8CB8B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100" dirty="0"/>
                <a:t>NSF</a:t>
              </a:r>
            </a:p>
          </p:txBody>
        </p:sp>
        <p:sp>
          <p:nvSpPr>
            <p:cNvPr id="57" name="Rectangle 138"/>
            <p:cNvSpPr>
              <a:spLocks noChangeArrowheads="1"/>
            </p:cNvSpPr>
            <p:nvPr/>
          </p:nvSpPr>
          <p:spPr bwMode="auto">
            <a:xfrm>
              <a:off x="2393238" y="1776132"/>
              <a:ext cx="213451" cy="121489"/>
            </a:xfrm>
            <a:prstGeom prst="rect">
              <a:avLst/>
            </a:prstGeom>
            <a:solidFill>
              <a:schemeClr val="bg1"/>
            </a:solidFill>
            <a:ln w="3175">
              <a:noFill/>
              <a:miter lim="800000"/>
              <a:headEnd/>
              <a:tailEnd/>
            </a:ln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58" name="Rectangle 141"/>
            <p:cNvSpPr>
              <a:spLocks noChangeArrowheads="1"/>
            </p:cNvSpPr>
            <p:nvPr/>
          </p:nvSpPr>
          <p:spPr bwMode="auto">
            <a:xfrm>
              <a:off x="6223191" y="1333804"/>
              <a:ext cx="1518811" cy="273219"/>
            </a:xfrm>
            <a:prstGeom prst="rect">
              <a:avLst/>
            </a:prstGeom>
            <a:solidFill>
              <a:srgbClr val="C5E3F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100" dirty="0"/>
                <a:t>Leadership Team</a:t>
              </a:r>
            </a:p>
          </p:txBody>
        </p:sp>
        <p:sp>
          <p:nvSpPr>
            <p:cNvPr id="59" name="Rectangle 142"/>
            <p:cNvSpPr>
              <a:spLocks noChangeArrowheads="1"/>
            </p:cNvSpPr>
            <p:nvPr/>
          </p:nvSpPr>
          <p:spPr bwMode="auto">
            <a:xfrm>
              <a:off x="3624204" y="2225974"/>
              <a:ext cx="1518811" cy="385975"/>
            </a:xfrm>
            <a:prstGeom prst="rect">
              <a:avLst/>
            </a:prstGeom>
            <a:solidFill>
              <a:srgbClr val="C5E3F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100"/>
                <a:t>DataONE</a:t>
              </a:r>
            </a:p>
            <a:p>
              <a:pPr algn="ctr"/>
              <a:r>
                <a:rPr lang="en-US" sz="1100"/>
                <a:t>Office</a:t>
              </a:r>
            </a:p>
          </p:txBody>
        </p:sp>
        <p:sp>
          <p:nvSpPr>
            <p:cNvPr id="60" name="Left-Right Arrow 59"/>
            <p:cNvSpPr/>
            <p:nvPr/>
          </p:nvSpPr>
          <p:spPr bwMode="auto">
            <a:xfrm>
              <a:off x="3917220" y="5702209"/>
              <a:ext cx="1380060" cy="122876"/>
            </a:xfrm>
            <a:prstGeom prst="leftRightArrow">
              <a:avLst/>
            </a:prstGeom>
            <a:solidFill>
              <a:schemeClr val="tx2"/>
            </a:solidFill>
            <a:ln w="9525" cap="flat" cmpd="sng" algn="ctr">
              <a:solidFill>
                <a:schemeClr val="tx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latin typeface="Arial" pitchFamily="-65" charset="0"/>
              </a:endParaRPr>
            </a:p>
          </p:txBody>
        </p:sp>
        <p:sp>
          <p:nvSpPr>
            <p:cNvPr id="62" name="Left-Right Arrow 61"/>
            <p:cNvSpPr/>
            <p:nvPr/>
          </p:nvSpPr>
          <p:spPr bwMode="auto">
            <a:xfrm>
              <a:off x="3917220" y="5927398"/>
              <a:ext cx="1380060" cy="121430"/>
            </a:xfrm>
            <a:prstGeom prst="leftRightArrow">
              <a:avLst/>
            </a:prstGeom>
            <a:solidFill>
              <a:schemeClr val="tx2"/>
            </a:solidFill>
            <a:ln w="9525" cap="flat" cmpd="sng" algn="ctr">
              <a:solidFill>
                <a:schemeClr val="tx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latin typeface="Arial" pitchFamily="-65" charset="0"/>
              </a:endParaRPr>
            </a:p>
          </p:txBody>
        </p:sp>
        <p:cxnSp>
          <p:nvCxnSpPr>
            <p:cNvPr id="63" name="Straight Connector 62"/>
            <p:cNvCxnSpPr>
              <a:stCxn id="30" idx="3"/>
              <a:endCxn id="58" idx="1"/>
            </p:cNvCxnSpPr>
            <p:nvPr/>
          </p:nvCxnSpPr>
          <p:spPr>
            <a:xfrm>
              <a:off x="5577359" y="1470414"/>
              <a:ext cx="645832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Elbow Connector 63"/>
            <p:cNvCxnSpPr>
              <a:stCxn id="30" idx="1"/>
              <a:endCxn id="56" idx="3"/>
            </p:cNvCxnSpPr>
            <p:nvPr/>
          </p:nvCxnSpPr>
          <p:spPr>
            <a:xfrm rot="10800000">
              <a:off x="2117531" y="1305364"/>
              <a:ext cx="1092095" cy="165051"/>
            </a:xfrm>
            <a:prstGeom prst="bentConnector3">
              <a:avLst>
                <a:gd name="adj1" fmla="val 50000"/>
              </a:avLst>
            </a:prstGeom>
            <a:ln w="381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Elbow Connector 64"/>
            <p:cNvCxnSpPr>
              <a:stCxn id="30" idx="1"/>
              <a:endCxn id="55" idx="3"/>
            </p:cNvCxnSpPr>
            <p:nvPr/>
          </p:nvCxnSpPr>
          <p:spPr>
            <a:xfrm rot="10800000" flipV="1">
              <a:off x="2105673" y="1470414"/>
              <a:ext cx="1103953" cy="260160"/>
            </a:xfrm>
            <a:prstGeom prst="bentConnector3">
              <a:avLst>
                <a:gd name="adj1" fmla="val 50000"/>
              </a:avLst>
            </a:prstGeom>
            <a:ln w="38100" cap="flat" cmpd="sng" algn="ctr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Rectangle 141"/>
          <p:cNvSpPr>
            <a:spLocks noChangeArrowheads="1"/>
          </p:cNvSpPr>
          <p:nvPr/>
        </p:nvSpPr>
        <p:spPr bwMode="auto">
          <a:xfrm>
            <a:off x="5715000" y="2088981"/>
            <a:ext cx="1051652" cy="273219"/>
          </a:xfrm>
          <a:prstGeom prst="rect">
            <a:avLst/>
          </a:prstGeom>
          <a:solidFill>
            <a:srgbClr val="B6EED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100" dirty="0"/>
              <a:t>Sustainability</a:t>
            </a:r>
          </a:p>
        </p:txBody>
      </p:sp>
      <p:sp>
        <p:nvSpPr>
          <p:cNvPr id="74" name="Rectangle 141"/>
          <p:cNvSpPr>
            <a:spLocks noChangeArrowheads="1"/>
          </p:cNvSpPr>
          <p:nvPr/>
        </p:nvSpPr>
        <p:spPr bwMode="auto">
          <a:xfrm>
            <a:off x="7086600" y="2088981"/>
            <a:ext cx="1051652" cy="273219"/>
          </a:xfrm>
          <a:prstGeom prst="rect">
            <a:avLst/>
          </a:prstGeom>
          <a:solidFill>
            <a:srgbClr val="B6EED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100" dirty="0"/>
              <a:t>Governance</a:t>
            </a:r>
          </a:p>
        </p:txBody>
      </p:sp>
    </p:spTree>
    <p:extLst>
      <p:ext uri="{BB962C8B-B14F-4D97-AF65-F5344CB8AC3E}">
        <p14:creationId xmlns:p14="http://schemas.microsoft.com/office/powerpoint/2010/main" val="636888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4038600" cy="510540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/>
              <a:buChar char="•"/>
            </a:pPr>
            <a:r>
              <a:rPr lang="en-US" dirty="0"/>
              <a:t>Community engagement and education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Public participation in science research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Long-term sustainability and governance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Sociocultural issues in data sharing and preservation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Usability and assessment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Exploration, Visualization, Analysis</a:t>
            </a:r>
          </a:p>
          <a:p>
            <a:pPr marL="457200" indent="-457200">
              <a:buFont typeface="Arial"/>
              <a:buChar char="•"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 and CI WGs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8200" y="1600200"/>
            <a:ext cx="4038600" cy="510540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/>
              <a:buChar char="•"/>
            </a:pPr>
            <a:r>
              <a:rPr lang="en-US" b="1" i="1" dirty="0"/>
              <a:t>Federated security</a:t>
            </a:r>
          </a:p>
          <a:p>
            <a:pPr marL="457200" indent="-457200">
              <a:buFont typeface="Arial"/>
              <a:buChar char="•"/>
            </a:pPr>
            <a:r>
              <a:rPr lang="en-US" b="1" i="1" dirty="0"/>
              <a:t>Distributed storage</a:t>
            </a:r>
            <a:endParaRPr lang="en-US" sz="1500" b="1" i="1" dirty="0"/>
          </a:p>
          <a:p>
            <a:pPr marL="457200" indent="-457200">
              <a:buFont typeface="Arial"/>
              <a:buChar char="•"/>
            </a:pPr>
            <a:endParaRPr lang="en-US" sz="1500" b="1" i="1" dirty="0"/>
          </a:p>
          <a:p>
            <a:pPr marL="457200" indent="-457200">
              <a:buFont typeface="Arial"/>
              <a:buChar char="•"/>
            </a:pPr>
            <a:r>
              <a:rPr lang="en-US" dirty="0"/>
              <a:t>Preservation and metadata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Provenance and workflows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Semantics and integration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Usability and assessment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Exploration, Visualization, Analysis</a:t>
            </a:r>
          </a:p>
          <a:p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937043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46908"/>
            <a:ext cx="8229600" cy="5358692"/>
          </a:xfrm>
        </p:spPr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US" dirty="0"/>
              <a:t>Build capacity in the stakeholder community: </a:t>
            </a:r>
          </a:p>
          <a:p>
            <a:pPr marL="1035050" lvl="1" indent="-457200"/>
            <a:r>
              <a:rPr lang="en-US" dirty="0"/>
              <a:t>Design and deliver communication relevant to </a:t>
            </a:r>
            <a:r>
              <a:rPr lang="en-US" dirty="0" err="1"/>
              <a:t>DataONE</a:t>
            </a:r>
            <a:r>
              <a:rPr lang="en-US" dirty="0"/>
              <a:t>, based on analysis and synthesis of existing and developing knowledge </a:t>
            </a:r>
          </a:p>
          <a:p>
            <a:pPr marL="1035050" lvl="1" indent="-457200"/>
            <a:r>
              <a:rPr lang="en-US" dirty="0"/>
              <a:t>Design and deliver training relevant to </a:t>
            </a:r>
            <a:r>
              <a:rPr lang="en-US" dirty="0" err="1"/>
              <a:t>DataONE</a:t>
            </a:r>
            <a:r>
              <a:rPr lang="en-US" dirty="0"/>
              <a:t>, based on analysis and synthesis of existing and developing knowledge 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Provide feedback to CI team on CI products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CE: Community Education &amp; Engagement</a:t>
            </a:r>
          </a:p>
        </p:txBody>
      </p:sp>
    </p:spTree>
    <p:extLst>
      <p:ext uri="{BB962C8B-B14F-4D97-AF65-F5344CB8AC3E}">
        <p14:creationId xmlns:p14="http://schemas.microsoft.com/office/powerpoint/2010/main" val="2689453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46908"/>
            <a:ext cx="8229600" cy="5358692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Completed development of education modules covering all stages of the life cycle and posted these on public website.</a:t>
            </a:r>
            <a:endParaRPr lang="en-US" sz="2000" dirty="0"/>
          </a:p>
          <a:p>
            <a:pPr lvl="1"/>
            <a:r>
              <a:rPr lang="en-US" dirty="0"/>
              <a:t>Mentored three summer interns.</a:t>
            </a:r>
            <a:endParaRPr lang="en-US" sz="2000" dirty="0"/>
          </a:p>
          <a:p>
            <a:pPr lvl="1"/>
            <a:r>
              <a:rPr lang="en-US" dirty="0"/>
              <a:t>Final edits and outlines on several manuscripts.</a:t>
            </a:r>
            <a:endParaRPr lang="en-US" sz="2000" dirty="0"/>
          </a:p>
          <a:p>
            <a:pPr lvl="1"/>
            <a:r>
              <a:rPr lang="en-US" dirty="0"/>
              <a:t>Submitted proposals for ESA education workshops.</a:t>
            </a:r>
            <a:endParaRPr lang="en-US" sz="2000" dirty="0"/>
          </a:p>
          <a:p>
            <a:pPr marL="457200" indent="-457200">
              <a:buFont typeface="Arial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CE: Community Education &amp; Engagement</a:t>
            </a:r>
          </a:p>
        </p:txBody>
      </p:sp>
    </p:spTree>
    <p:extLst>
      <p:ext uri="{BB962C8B-B14F-4D97-AF65-F5344CB8AC3E}">
        <p14:creationId xmlns:p14="http://schemas.microsoft.com/office/powerpoint/2010/main" val="1009642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46908"/>
            <a:ext cx="8229600" cy="5358692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/>
              <a:buChar char="•"/>
            </a:pPr>
            <a:r>
              <a:rPr lang="en-US" dirty="0"/>
              <a:t>Document the potential contributions of volunteer collected data to science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Identify the diversity of data and data practices in projects that focus on gathering or processing observations of environmental variables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Provide recommendations to programs for improving the quality, quantity and accessibility of volunteer-derived data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Provide requirements and standards for tools and tool developers to promote more complete integration of these data into conventional science activities and accessibility of data to program participants </a:t>
            </a:r>
          </a:p>
          <a:p>
            <a:pPr marL="457200" indent="-457200">
              <a:buFont typeface="Arial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CE: Public Participation in Science Research</a:t>
            </a:r>
          </a:p>
        </p:txBody>
      </p:sp>
    </p:spTree>
    <p:extLst>
      <p:ext uri="{BB962C8B-B14F-4D97-AF65-F5344CB8AC3E}">
        <p14:creationId xmlns:p14="http://schemas.microsoft.com/office/powerpoint/2010/main" val="2689453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46908"/>
            <a:ext cx="8229600" cy="5358692"/>
          </a:xfrm>
        </p:spPr>
        <p:txBody>
          <a:bodyPr>
            <a:normAutofit/>
          </a:bodyPr>
          <a:lstStyle/>
          <a:p>
            <a:pPr marL="457200" lvl="0" indent="-457200">
              <a:buFont typeface="Arial"/>
              <a:buChar char="•"/>
            </a:pPr>
            <a:r>
              <a:rPr lang="en-US" dirty="0"/>
              <a:t>Held landmark workshop in August 2012 and surveyed attendees re data management practices and needs.</a:t>
            </a:r>
          </a:p>
          <a:p>
            <a:pPr marL="457200" lvl="0" indent="-457200">
              <a:buFont typeface="Arial"/>
              <a:buChar char="•"/>
            </a:pPr>
            <a:r>
              <a:rPr lang="en-US" dirty="0"/>
              <a:t>Significant progress made on a data management guide for PPSR practitioners.</a:t>
            </a:r>
          </a:p>
          <a:p>
            <a:pPr marL="457200" lvl="0" indent="-457200">
              <a:buFont typeface="Arial"/>
              <a:buChar char="•"/>
            </a:pPr>
            <a:r>
              <a:rPr lang="en-US" dirty="0"/>
              <a:t>Significant progress made on comprehensive review paper of PPSR contributions to science.</a:t>
            </a:r>
          </a:p>
          <a:p>
            <a:pPr marL="457200" indent="-457200">
              <a:buFont typeface="Arial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CE: Public Participation in Science Research</a:t>
            </a:r>
          </a:p>
        </p:txBody>
      </p:sp>
    </p:spTree>
    <p:extLst>
      <p:ext uri="{BB962C8B-B14F-4D97-AF65-F5344CB8AC3E}">
        <p14:creationId xmlns:p14="http://schemas.microsoft.com/office/powerpoint/2010/main" val="2321960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US" dirty="0"/>
              <a:t>Establish appropriate governance strategy to support the </a:t>
            </a:r>
            <a:r>
              <a:rPr lang="en-US" dirty="0" err="1"/>
              <a:t>DataONE</a:t>
            </a:r>
            <a:r>
              <a:rPr lang="en-US" dirty="0"/>
              <a:t> network. 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Develop and implement a Sustainability Strategy for </a:t>
            </a:r>
            <a:r>
              <a:rPr lang="en-US" dirty="0" err="1"/>
              <a:t>DataONE</a:t>
            </a:r>
            <a:r>
              <a:rPr lang="en-US" dirty="0"/>
              <a:t>. 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Actively engage in an iterative process the External Advisory Board. </a:t>
            </a:r>
          </a:p>
          <a:p>
            <a:pPr marL="457200" indent="-457200">
              <a:buFont typeface="Arial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CE: Sustainability and Governance</a:t>
            </a:r>
          </a:p>
        </p:txBody>
      </p:sp>
    </p:spTree>
    <p:extLst>
      <p:ext uri="{BB962C8B-B14F-4D97-AF65-F5344CB8AC3E}">
        <p14:creationId xmlns:p14="http://schemas.microsoft.com/office/powerpoint/2010/main" val="2689453246"/>
      </p:ext>
    </p:extLst>
  </p:cSld>
  <p:clrMapOvr>
    <a:masterClrMapping/>
  </p:clrMapOvr>
</p:sld>
</file>

<file path=ppt/theme/theme1.xml><?xml version="1.0" encoding="utf-8"?>
<a:theme xmlns:a="http://schemas.openxmlformats.org/drawingml/2006/main" name="DataONETealHuesMS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DataONETealHuesMSTheme.thmx</Template>
  <TotalTime>9349</TotalTime>
  <Words>2184</Words>
  <Application>Microsoft Macintosh PowerPoint</Application>
  <PresentationFormat>On-screen Show (4:3)</PresentationFormat>
  <Paragraphs>342</Paragraphs>
  <Slides>35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Calibri</vt:lpstr>
      <vt:lpstr>Cambria</vt:lpstr>
      <vt:lpstr>Candara</vt:lpstr>
      <vt:lpstr>Lucida Grande</vt:lpstr>
      <vt:lpstr>Wingdings</vt:lpstr>
      <vt:lpstr>DataONETealHuesMSTheme</vt:lpstr>
      <vt:lpstr>Current DataONE WGs and WG Structure  2012-2014 and beyond</vt:lpstr>
      <vt:lpstr>PowerPoint Presentation</vt:lpstr>
      <vt:lpstr>Current organizational structure</vt:lpstr>
      <vt:lpstr>CE and CI WGs</vt:lpstr>
      <vt:lpstr>CE: Community Education &amp; Engagement</vt:lpstr>
      <vt:lpstr>CE: Community Education &amp; Engagement</vt:lpstr>
      <vt:lpstr>CE: Public Participation in Science Research</vt:lpstr>
      <vt:lpstr>CE: Public Participation in Science Research</vt:lpstr>
      <vt:lpstr>CE: Sustainability and Governance</vt:lpstr>
      <vt:lpstr>CE: Sustainability and Governance</vt:lpstr>
      <vt:lpstr>CE: Sociocultural Issues</vt:lpstr>
      <vt:lpstr>CE: Sociocultural Issues</vt:lpstr>
      <vt:lpstr>CICE: Usability and Assessment</vt:lpstr>
      <vt:lpstr>CICE: Usability and Assessment</vt:lpstr>
      <vt:lpstr>CICE: Exploration, Visualization &amp; Analysis</vt:lpstr>
      <vt:lpstr>CICE: Exploration, Visualization &amp; Analysis</vt:lpstr>
      <vt:lpstr>CI: Distributed Storage (from drafts)</vt:lpstr>
      <vt:lpstr>CI: Federated Security (from drafts)</vt:lpstr>
      <vt:lpstr>CE: Federated Security</vt:lpstr>
      <vt:lpstr>CI: Preservation and Metadata</vt:lpstr>
      <vt:lpstr>CI: Preservation and Metadata</vt:lpstr>
      <vt:lpstr>CI: Provenance and Workflows</vt:lpstr>
      <vt:lpstr>Progress &amp; Active Threads – Summer 2012</vt:lpstr>
      <vt:lpstr>CI: Integration and Semantics</vt:lpstr>
      <vt:lpstr>DataONE Summer Student Internship</vt:lpstr>
      <vt:lpstr>Hydro-Eco Use Case</vt:lpstr>
      <vt:lpstr>Communication across WG (weighted)</vt:lpstr>
      <vt:lpstr>Communication across WGs (influence)</vt:lpstr>
      <vt:lpstr>Conflict of Interest Network</vt:lpstr>
      <vt:lpstr>WG Perspectives</vt:lpstr>
      <vt:lpstr>WG Satisfaction</vt:lpstr>
      <vt:lpstr>Opportunities for additional WG activity</vt:lpstr>
      <vt:lpstr>Opportunities for additional WG activity</vt:lpstr>
      <vt:lpstr>Opportunities for additional WG activity</vt:lpstr>
      <vt:lpstr>Possible organizational structure</vt:lpstr>
    </vt:vector>
  </TitlesOfParts>
  <Company>University of Kansas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Vieglais</dc:creator>
  <cp:lastModifiedBy>Rebecca Koskela</cp:lastModifiedBy>
  <cp:revision>313</cp:revision>
  <dcterms:created xsi:type="dcterms:W3CDTF">2011-07-09T16:33:52Z</dcterms:created>
  <dcterms:modified xsi:type="dcterms:W3CDTF">2019-05-04T16:40:23Z</dcterms:modified>
</cp:coreProperties>
</file>