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handoutMasterIdLst>
    <p:handoutMasterId r:id="rId35"/>
  </p:handoutMasterIdLst>
  <p:sldIdLst>
    <p:sldId id="256" r:id="rId2"/>
    <p:sldId id="257" r:id="rId3"/>
    <p:sldId id="272" r:id="rId4"/>
    <p:sldId id="277" r:id="rId5"/>
    <p:sldId id="296" r:id="rId6"/>
    <p:sldId id="283" r:id="rId7"/>
    <p:sldId id="284" r:id="rId8"/>
    <p:sldId id="273" r:id="rId9"/>
    <p:sldId id="282" r:id="rId10"/>
    <p:sldId id="278" r:id="rId11"/>
    <p:sldId id="281" r:id="rId12"/>
    <p:sldId id="280" r:id="rId13"/>
    <p:sldId id="297" r:id="rId14"/>
    <p:sldId id="279" r:id="rId15"/>
    <p:sldId id="298" r:id="rId16"/>
    <p:sldId id="285" r:id="rId17"/>
    <p:sldId id="286" r:id="rId18"/>
    <p:sldId id="274" r:id="rId19"/>
    <p:sldId id="290" r:id="rId20"/>
    <p:sldId id="291" r:id="rId21"/>
    <p:sldId id="295" r:id="rId22"/>
    <p:sldId id="294" r:id="rId23"/>
    <p:sldId id="299" r:id="rId24"/>
    <p:sldId id="300" r:id="rId25"/>
    <p:sldId id="275" r:id="rId26"/>
    <p:sldId id="288" r:id="rId27"/>
    <p:sldId id="289" r:id="rId28"/>
    <p:sldId id="292" r:id="rId29"/>
    <p:sldId id="287" r:id="rId30"/>
    <p:sldId id="293" r:id="rId31"/>
    <p:sldId id="276" r:id="rId32"/>
    <p:sldId id="271" r:id="rId33"/>
  </p:sldIdLst>
  <p:sldSz cx="9144000" cy="5143500" type="screen16x9"/>
  <p:notesSz cx="6858000" cy="9144000"/>
  <p:embeddedFontLst>
    <p:embeddedFont>
      <p:font typeface="Helvetica" panose="020B0604020202020204" pitchFamily="34" charset="0"/>
      <p:regular r:id="rId36"/>
      <p:bold r:id="rId37"/>
      <p:italic r:id="rId38"/>
      <p:boldItalic r:id="rId39"/>
    </p:embeddedFont>
    <p:embeddedFont>
      <p:font typeface="Lato" panose="020B0604020202020204" charset="0"/>
      <p:regular r:id="rId40"/>
      <p:bold r:id="rId41"/>
      <p:italic r:id="rId42"/>
      <p:boldItalic r:id="rId43"/>
    </p:embeddedFont>
    <p:embeddedFont>
      <p:font typeface="Merriweather" panose="020B0604020202020204" charset="0"/>
      <p:regular r:id="rId44"/>
      <p:bold r:id="rId45"/>
      <p:italic r:id="rId46"/>
      <p:boldItalic r:id="rId47"/>
    </p:embeddedFont>
    <p:embeddedFont>
      <p:font typeface="Montserrat" panose="020B0604020202020204" charset="0"/>
      <p:regular r:id="rId48"/>
      <p:bold r:id="rId49"/>
      <p:italic r:id="rId50"/>
      <p:boldItalic r:id="rId51"/>
    </p:embeddedFont>
    <p:embeddedFont>
      <p:font typeface="Raleway" panose="020B060402020202020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1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10"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28C0A-D890-40AB-AFB5-2EC9F9950393}" type="doc">
      <dgm:prSet loTypeId="urn:microsoft.com/office/officeart/2008/layout/AlternatingHexagons" loCatId="list" qsTypeId="urn:microsoft.com/office/officeart/2005/8/quickstyle/simple5" qsCatId="simple" csTypeId="urn:microsoft.com/office/officeart/2005/8/colors/accent1_5" csCatId="accent1" phldr="1"/>
      <dgm:spPr/>
      <dgm:t>
        <a:bodyPr/>
        <a:lstStyle/>
        <a:p>
          <a:endParaRPr lang="en-US"/>
        </a:p>
      </dgm:t>
    </dgm:pt>
    <dgm:pt modelId="{9D8547DB-C07D-4A86-9F9F-1A4B84009EAC}">
      <dgm:prSet phldrT="[Text]"/>
      <dgm:spPr/>
      <dgm:t>
        <a:bodyPr/>
        <a:lstStyle/>
        <a:p>
          <a:r>
            <a:rPr lang="en-US" dirty="0"/>
            <a:t>Rapid changing use of technology </a:t>
          </a:r>
        </a:p>
      </dgm:t>
    </dgm:pt>
    <dgm:pt modelId="{FEDF77A9-1D1F-4FC8-A0AE-BBF5B28D9F39}" type="parTrans" cxnId="{451043F8-E334-4875-BF8D-4ECEBDC6B81E}">
      <dgm:prSet/>
      <dgm:spPr/>
      <dgm:t>
        <a:bodyPr/>
        <a:lstStyle/>
        <a:p>
          <a:endParaRPr lang="en-US"/>
        </a:p>
      </dgm:t>
    </dgm:pt>
    <dgm:pt modelId="{0DAC5A53-96E6-4686-92D5-6D6474A23D36}" type="sibTrans" cxnId="{451043F8-E334-4875-BF8D-4ECEBDC6B81E}">
      <dgm:prSet/>
      <dgm:spPr/>
      <dgm:t>
        <a:bodyPr/>
        <a:lstStyle/>
        <a:p>
          <a:r>
            <a:rPr lang="en-US" dirty="0"/>
            <a:t>Constrained fiscal environment</a:t>
          </a:r>
        </a:p>
      </dgm:t>
    </dgm:pt>
    <dgm:pt modelId="{F2897E74-6ED1-45C4-B809-9D7C8D38E4D8}">
      <dgm:prSet phldrT="[Text]"/>
      <dgm:spPr/>
      <dgm:t>
        <a:bodyPr/>
        <a:lstStyle/>
        <a:p>
          <a:r>
            <a:rPr lang="en-US" dirty="0"/>
            <a:t>2020 Census</a:t>
          </a:r>
        </a:p>
      </dgm:t>
    </dgm:pt>
    <dgm:pt modelId="{0A8F17C4-300A-4701-BA43-A9B94B77328A}" type="parTrans" cxnId="{95B80AB1-EC00-4595-B521-8327F6764779}">
      <dgm:prSet/>
      <dgm:spPr/>
      <dgm:t>
        <a:bodyPr/>
        <a:lstStyle/>
        <a:p>
          <a:endParaRPr lang="en-US"/>
        </a:p>
      </dgm:t>
    </dgm:pt>
    <dgm:pt modelId="{52598D37-343B-46D7-BFFB-4A5DA3F1ED6C}" type="sibTrans" cxnId="{95B80AB1-EC00-4595-B521-8327F6764779}">
      <dgm:prSet/>
      <dgm:spPr/>
      <dgm:t>
        <a:bodyPr/>
        <a:lstStyle/>
        <a:p>
          <a:endParaRPr lang="en-US"/>
        </a:p>
      </dgm:t>
    </dgm:pt>
    <dgm:pt modelId="{73DB5C00-9108-4062-A6B1-02A556A47E45}">
      <dgm:prSet phldrT="[Text]"/>
      <dgm:spPr/>
      <dgm:t>
        <a:bodyPr/>
        <a:lstStyle/>
        <a:p>
          <a:r>
            <a:rPr lang="en-US" dirty="0"/>
            <a:t>Declining response rates</a:t>
          </a:r>
        </a:p>
      </dgm:t>
    </dgm:pt>
    <dgm:pt modelId="{C68E0A22-EE3B-4C52-A603-8250592C2433}" type="parTrans" cxnId="{FCB14F18-F591-4D1F-8B3D-FD4CE6DB6874}">
      <dgm:prSet/>
      <dgm:spPr/>
      <dgm:t>
        <a:bodyPr/>
        <a:lstStyle/>
        <a:p>
          <a:endParaRPr lang="en-US"/>
        </a:p>
      </dgm:t>
    </dgm:pt>
    <dgm:pt modelId="{477735C9-E51F-49A3-A4A5-A072E4032F96}" type="sibTrans" cxnId="{FCB14F18-F591-4D1F-8B3D-FD4CE6DB6874}">
      <dgm:prSet/>
      <dgm:spPr/>
      <dgm:t>
        <a:bodyPr/>
        <a:lstStyle/>
        <a:p>
          <a:r>
            <a:rPr lang="en-US" dirty="0"/>
            <a:t>Increasingly diverse population</a:t>
          </a:r>
        </a:p>
      </dgm:t>
    </dgm:pt>
    <dgm:pt modelId="{9AB468A5-0044-493F-B9CA-7F3ECA7E57D1}">
      <dgm:prSet phldrT="[Text]"/>
      <dgm:spPr/>
      <dgm:t>
        <a:bodyPr/>
        <a:lstStyle/>
        <a:p>
          <a:r>
            <a:rPr lang="en-US" dirty="0"/>
            <a:t>Informal, complex living arrangements</a:t>
          </a:r>
        </a:p>
      </dgm:t>
    </dgm:pt>
    <dgm:pt modelId="{ABA05E61-AC54-40E8-B56D-61BBAA419863}" type="parTrans" cxnId="{135C511C-665C-4250-9A98-421D95C3BD5B}">
      <dgm:prSet/>
      <dgm:spPr/>
      <dgm:t>
        <a:bodyPr/>
        <a:lstStyle/>
        <a:p>
          <a:endParaRPr lang="en-US"/>
        </a:p>
      </dgm:t>
    </dgm:pt>
    <dgm:pt modelId="{9B72EE89-27A9-4C83-88DD-9D55EFEF1CE5}" type="sibTrans" cxnId="{135C511C-665C-4250-9A98-421D95C3BD5B}">
      <dgm:prSet/>
      <dgm:spPr/>
      <dgm:t>
        <a:bodyPr/>
        <a:lstStyle/>
        <a:p>
          <a:r>
            <a:rPr lang="en-US" dirty="0"/>
            <a:t>Distrust in Government</a:t>
          </a:r>
        </a:p>
      </dgm:t>
    </dgm:pt>
    <dgm:pt modelId="{DC50AD2E-CEFB-4DD7-B20F-0FD4D3EF992C}" type="pres">
      <dgm:prSet presAssocID="{C6728C0A-D890-40AB-AFB5-2EC9F9950393}" presName="Name0" presStyleCnt="0">
        <dgm:presLayoutVars>
          <dgm:chMax/>
          <dgm:chPref/>
          <dgm:dir/>
          <dgm:animLvl val="lvl"/>
        </dgm:presLayoutVars>
      </dgm:prSet>
      <dgm:spPr/>
    </dgm:pt>
    <dgm:pt modelId="{D753CF02-03DD-4D7E-A1F6-890AEF91A335}" type="pres">
      <dgm:prSet presAssocID="{9D8547DB-C07D-4A86-9F9F-1A4B84009EAC}" presName="composite" presStyleCnt="0"/>
      <dgm:spPr/>
    </dgm:pt>
    <dgm:pt modelId="{93A443B8-DBE3-4B60-90A2-4D0315864DE1}" type="pres">
      <dgm:prSet presAssocID="{9D8547DB-C07D-4A86-9F9F-1A4B84009EAC}" presName="Parent1" presStyleLbl="node1" presStyleIdx="0" presStyleCnt="8">
        <dgm:presLayoutVars>
          <dgm:chMax val="1"/>
          <dgm:chPref val="1"/>
          <dgm:bulletEnabled val="1"/>
        </dgm:presLayoutVars>
      </dgm:prSet>
      <dgm:spPr/>
    </dgm:pt>
    <dgm:pt modelId="{26BB3000-1BCE-4610-8AF4-84DA5A3AFF73}" type="pres">
      <dgm:prSet presAssocID="{9D8547DB-C07D-4A86-9F9F-1A4B84009EAC}" presName="Childtext1" presStyleLbl="revTx" presStyleIdx="0" presStyleCnt="4">
        <dgm:presLayoutVars>
          <dgm:chMax val="0"/>
          <dgm:chPref val="0"/>
          <dgm:bulletEnabled val="1"/>
        </dgm:presLayoutVars>
      </dgm:prSet>
      <dgm:spPr/>
    </dgm:pt>
    <dgm:pt modelId="{FA0E8344-44DA-4018-82FC-4395F8E28956}" type="pres">
      <dgm:prSet presAssocID="{9D8547DB-C07D-4A86-9F9F-1A4B84009EAC}" presName="BalanceSpacing" presStyleCnt="0"/>
      <dgm:spPr/>
    </dgm:pt>
    <dgm:pt modelId="{D8D9B619-05B8-4AC3-884A-43472684E86E}" type="pres">
      <dgm:prSet presAssocID="{9D8547DB-C07D-4A86-9F9F-1A4B84009EAC}" presName="BalanceSpacing1" presStyleCnt="0"/>
      <dgm:spPr/>
    </dgm:pt>
    <dgm:pt modelId="{9464D75B-DDE3-4061-8868-85A03A93C8D1}" type="pres">
      <dgm:prSet presAssocID="{0DAC5A53-96E6-4686-92D5-6D6474A23D36}" presName="Accent1Text" presStyleLbl="node1" presStyleIdx="1" presStyleCnt="8"/>
      <dgm:spPr/>
    </dgm:pt>
    <dgm:pt modelId="{C59039A7-887B-4849-B5FE-31B600794FCE}" type="pres">
      <dgm:prSet presAssocID="{0DAC5A53-96E6-4686-92D5-6D6474A23D36}" presName="spaceBetweenRectangles" presStyleCnt="0"/>
      <dgm:spPr/>
    </dgm:pt>
    <dgm:pt modelId="{6F1B0269-BB42-4D2A-91F4-BF436B11E5C0}" type="pres">
      <dgm:prSet presAssocID="{F2897E74-6ED1-45C4-B809-9D7C8D38E4D8}" presName="composite" presStyleCnt="0"/>
      <dgm:spPr/>
    </dgm:pt>
    <dgm:pt modelId="{DABA8619-AC5E-4DF2-9C27-4D8383B886C4}" type="pres">
      <dgm:prSet presAssocID="{F2897E74-6ED1-45C4-B809-9D7C8D38E4D8}" presName="Parent1" presStyleLbl="node1" presStyleIdx="2" presStyleCnt="8">
        <dgm:presLayoutVars>
          <dgm:chMax val="1"/>
          <dgm:chPref val="1"/>
          <dgm:bulletEnabled val="1"/>
        </dgm:presLayoutVars>
      </dgm:prSet>
      <dgm:spPr/>
    </dgm:pt>
    <dgm:pt modelId="{30ACD6FF-CD1A-4480-998E-24F13D1BFD27}" type="pres">
      <dgm:prSet presAssocID="{F2897E74-6ED1-45C4-B809-9D7C8D38E4D8}" presName="Childtext1" presStyleLbl="revTx" presStyleIdx="1" presStyleCnt="4">
        <dgm:presLayoutVars>
          <dgm:chMax val="0"/>
          <dgm:chPref val="0"/>
          <dgm:bulletEnabled val="1"/>
        </dgm:presLayoutVars>
      </dgm:prSet>
      <dgm:spPr/>
    </dgm:pt>
    <dgm:pt modelId="{027C43C7-411E-4039-AE24-7A9DFDAEE010}" type="pres">
      <dgm:prSet presAssocID="{F2897E74-6ED1-45C4-B809-9D7C8D38E4D8}" presName="BalanceSpacing" presStyleCnt="0"/>
      <dgm:spPr/>
    </dgm:pt>
    <dgm:pt modelId="{2F5AF081-B92F-47DC-9AF3-C9299762C00C}" type="pres">
      <dgm:prSet presAssocID="{F2897E74-6ED1-45C4-B809-9D7C8D38E4D8}" presName="BalanceSpacing1" presStyleCnt="0"/>
      <dgm:spPr/>
    </dgm:pt>
    <dgm:pt modelId="{70B8121E-4D2A-4684-9931-F080004BCE4B}" type="pres">
      <dgm:prSet presAssocID="{52598D37-343B-46D7-BFFB-4A5DA3F1ED6C}" presName="Accent1Text" presStyleLbl="node1" presStyleIdx="3" presStyleCnt="8"/>
      <dgm:spPr/>
    </dgm:pt>
    <dgm:pt modelId="{5C73ACCF-71D2-4DF7-BDAD-DDA5C27E9512}" type="pres">
      <dgm:prSet presAssocID="{52598D37-343B-46D7-BFFB-4A5DA3F1ED6C}" presName="spaceBetweenRectangles" presStyleCnt="0"/>
      <dgm:spPr/>
    </dgm:pt>
    <dgm:pt modelId="{E1436E6A-EFD5-4998-82F4-AD6A52913DBC}" type="pres">
      <dgm:prSet presAssocID="{73DB5C00-9108-4062-A6B1-02A556A47E45}" presName="composite" presStyleCnt="0"/>
      <dgm:spPr/>
    </dgm:pt>
    <dgm:pt modelId="{34431C95-6157-4C84-9BB9-C82346A47E10}" type="pres">
      <dgm:prSet presAssocID="{73DB5C00-9108-4062-A6B1-02A556A47E45}" presName="Parent1" presStyleLbl="node1" presStyleIdx="4" presStyleCnt="8">
        <dgm:presLayoutVars>
          <dgm:chMax val="1"/>
          <dgm:chPref val="1"/>
          <dgm:bulletEnabled val="1"/>
        </dgm:presLayoutVars>
      </dgm:prSet>
      <dgm:spPr/>
    </dgm:pt>
    <dgm:pt modelId="{869F756C-C3AE-4945-B62C-AB263FD82F5E}" type="pres">
      <dgm:prSet presAssocID="{73DB5C00-9108-4062-A6B1-02A556A47E45}" presName="Childtext1" presStyleLbl="revTx" presStyleIdx="2" presStyleCnt="4">
        <dgm:presLayoutVars>
          <dgm:chMax val="0"/>
          <dgm:chPref val="0"/>
          <dgm:bulletEnabled val="1"/>
        </dgm:presLayoutVars>
      </dgm:prSet>
      <dgm:spPr/>
    </dgm:pt>
    <dgm:pt modelId="{08C9C7B4-7D77-4393-B507-C775F74BCF39}" type="pres">
      <dgm:prSet presAssocID="{73DB5C00-9108-4062-A6B1-02A556A47E45}" presName="BalanceSpacing" presStyleCnt="0"/>
      <dgm:spPr/>
    </dgm:pt>
    <dgm:pt modelId="{ADB972AD-F520-4478-9552-68F87FAC78F1}" type="pres">
      <dgm:prSet presAssocID="{73DB5C00-9108-4062-A6B1-02A556A47E45}" presName="BalanceSpacing1" presStyleCnt="0"/>
      <dgm:spPr/>
    </dgm:pt>
    <dgm:pt modelId="{E233EBC4-3D89-41D0-8FEE-E71B26AB87A3}" type="pres">
      <dgm:prSet presAssocID="{477735C9-E51F-49A3-A4A5-A072E4032F96}" presName="Accent1Text" presStyleLbl="node1" presStyleIdx="5" presStyleCnt="8"/>
      <dgm:spPr/>
    </dgm:pt>
    <dgm:pt modelId="{2D2AAFCF-98A9-4B70-B22D-E05DB30B39CC}" type="pres">
      <dgm:prSet presAssocID="{477735C9-E51F-49A3-A4A5-A072E4032F96}" presName="spaceBetweenRectangles" presStyleCnt="0"/>
      <dgm:spPr/>
    </dgm:pt>
    <dgm:pt modelId="{52B1AABD-15BE-4BCA-A5BE-341714D33336}" type="pres">
      <dgm:prSet presAssocID="{9AB468A5-0044-493F-B9CA-7F3ECA7E57D1}" presName="composite" presStyleCnt="0"/>
      <dgm:spPr/>
    </dgm:pt>
    <dgm:pt modelId="{3D2034F8-9FF4-4138-A40F-7F89561E9980}" type="pres">
      <dgm:prSet presAssocID="{9AB468A5-0044-493F-B9CA-7F3ECA7E57D1}" presName="Parent1" presStyleLbl="node1" presStyleIdx="6" presStyleCnt="8" custLinFactX="-9694" custLinFactY="-68039" custLinFactNeighborX="-100000" custLinFactNeighborY="-100000">
        <dgm:presLayoutVars>
          <dgm:chMax val="1"/>
          <dgm:chPref val="1"/>
          <dgm:bulletEnabled val="1"/>
        </dgm:presLayoutVars>
      </dgm:prSet>
      <dgm:spPr/>
    </dgm:pt>
    <dgm:pt modelId="{6A879673-8E85-4029-B5F5-4E74C6048044}" type="pres">
      <dgm:prSet presAssocID="{9AB468A5-0044-493F-B9CA-7F3ECA7E57D1}" presName="Childtext1" presStyleLbl="revTx" presStyleIdx="3" presStyleCnt="4">
        <dgm:presLayoutVars>
          <dgm:chMax val="0"/>
          <dgm:chPref val="0"/>
          <dgm:bulletEnabled val="1"/>
        </dgm:presLayoutVars>
      </dgm:prSet>
      <dgm:spPr/>
    </dgm:pt>
    <dgm:pt modelId="{C639AC65-8A31-4D85-AA81-25E3575D9C5A}" type="pres">
      <dgm:prSet presAssocID="{9AB468A5-0044-493F-B9CA-7F3ECA7E57D1}" presName="BalanceSpacing" presStyleCnt="0"/>
      <dgm:spPr/>
    </dgm:pt>
    <dgm:pt modelId="{9E1BEDF8-87E2-4D0F-ADAA-9B1560CFE5F7}" type="pres">
      <dgm:prSet presAssocID="{9AB468A5-0044-493F-B9CA-7F3ECA7E57D1}" presName="BalanceSpacing1" presStyleCnt="0"/>
      <dgm:spPr/>
    </dgm:pt>
    <dgm:pt modelId="{6E5C9AA6-1AA1-4C71-9F49-1812158B49F7}" type="pres">
      <dgm:prSet presAssocID="{9B72EE89-27A9-4C83-88DD-9D55EFEF1CE5}" presName="Accent1Text" presStyleLbl="node1" presStyleIdx="7" presStyleCnt="8" custLinFactY="-71640" custLinFactNeighborX="1718" custLinFactNeighborY="-100000"/>
      <dgm:spPr/>
    </dgm:pt>
  </dgm:ptLst>
  <dgm:cxnLst>
    <dgm:cxn modelId="{681E7F14-977E-4347-9FB0-1A30BC4AC552}" type="presOf" srcId="{F2897E74-6ED1-45C4-B809-9D7C8D38E4D8}" destId="{DABA8619-AC5E-4DF2-9C27-4D8383B886C4}" srcOrd="0" destOrd="0" presId="urn:microsoft.com/office/officeart/2008/layout/AlternatingHexagons"/>
    <dgm:cxn modelId="{FCB14F18-F591-4D1F-8B3D-FD4CE6DB6874}" srcId="{C6728C0A-D890-40AB-AFB5-2EC9F9950393}" destId="{73DB5C00-9108-4062-A6B1-02A556A47E45}" srcOrd="2" destOrd="0" parTransId="{C68E0A22-EE3B-4C52-A603-8250592C2433}" sibTransId="{477735C9-E51F-49A3-A4A5-A072E4032F96}"/>
    <dgm:cxn modelId="{135C511C-665C-4250-9A98-421D95C3BD5B}" srcId="{C6728C0A-D890-40AB-AFB5-2EC9F9950393}" destId="{9AB468A5-0044-493F-B9CA-7F3ECA7E57D1}" srcOrd="3" destOrd="0" parTransId="{ABA05E61-AC54-40E8-B56D-61BBAA419863}" sibTransId="{9B72EE89-27A9-4C83-88DD-9D55EFEF1CE5}"/>
    <dgm:cxn modelId="{F696AC1D-67B6-4961-8BED-5B4B0B777747}" type="presOf" srcId="{73DB5C00-9108-4062-A6B1-02A556A47E45}" destId="{34431C95-6157-4C84-9BB9-C82346A47E10}" srcOrd="0" destOrd="0" presId="urn:microsoft.com/office/officeart/2008/layout/AlternatingHexagons"/>
    <dgm:cxn modelId="{E360E130-76E7-447D-BDBA-F51C3E95BBB5}" type="presOf" srcId="{9B72EE89-27A9-4C83-88DD-9D55EFEF1CE5}" destId="{6E5C9AA6-1AA1-4C71-9F49-1812158B49F7}" srcOrd="0" destOrd="0" presId="urn:microsoft.com/office/officeart/2008/layout/AlternatingHexagons"/>
    <dgm:cxn modelId="{EC2D925C-ADDD-40C3-9195-7C31FF7661CD}" type="presOf" srcId="{52598D37-343B-46D7-BFFB-4A5DA3F1ED6C}" destId="{70B8121E-4D2A-4684-9931-F080004BCE4B}" srcOrd="0" destOrd="0" presId="urn:microsoft.com/office/officeart/2008/layout/AlternatingHexagons"/>
    <dgm:cxn modelId="{D59EA155-A5F8-4F8F-AB8E-FEF0868B3ED3}" type="presOf" srcId="{9AB468A5-0044-493F-B9CA-7F3ECA7E57D1}" destId="{3D2034F8-9FF4-4138-A40F-7F89561E9980}" srcOrd="0" destOrd="0" presId="urn:microsoft.com/office/officeart/2008/layout/AlternatingHexagons"/>
    <dgm:cxn modelId="{1D5EA58E-9BFC-4CB2-929C-00D0F46A7DF1}" type="presOf" srcId="{477735C9-E51F-49A3-A4A5-A072E4032F96}" destId="{E233EBC4-3D89-41D0-8FEE-E71B26AB87A3}" srcOrd="0" destOrd="0" presId="urn:microsoft.com/office/officeart/2008/layout/AlternatingHexagons"/>
    <dgm:cxn modelId="{5D08718F-1E77-4F26-BDEF-5090566B7E97}" type="presOf" srcId="{9D8547DB-C07D-4A86-9F9F-1A4B84009EAC}" destId="{93A443B8-DBE3-4B60-90A2-4D0315864DE1}" srcOrd="0" destOrd="0" presId="urn:microsoft.com/office/officeart/2008/layout/AlternatingHexagons"/>
    <dgm:cxn modelId="{37ADC495-C10C-4707-BFFD-4A98216836AB}" type="presOf" srcId="{0DAC5A53-96E6-4686-92D5-6D6474A23D36}" destId="{9464D75B-DDE3-4061-8868-85A03A93C8D1}" srcOrd="0" destOrd="0" presId="urn:microsoft.com/office/officeart/2008/layout/AlternatingHexagons"/>
    <dgm:cxn modelId="{95B80AB1-EC00-4595-B521-8327F6764779}" srcId="{C6728C0A-D890-40AB-AFB5-2EC9F9950393}" destId="{F2897E74-6ED1-45C4-B809-9D7C8D38E4D8}" srcOrd="1" destOrd="0" parTransId="{0A8F17C4-300A-4701-BA43-A9B94B77328A}" sibTransId="{52598D37-343B-46D7-BFFB-4A5DA3F1ED6C}"/>
    <dgm:cxn modelId="{E4D4BCE6-DF8F-455B-8F3F-ECA692B7DB83}" type="presOf" srcId="{C6728C0A-D890-40AB-AFB5-2EC9F9950393}" destId="{DC50AD2E-CEFB-4DD7-B20F-0FD4D3EF992C}" srcOrd="0" destOrd="0" presId="urn:microsoft.com/office/officeart/2008/layout/AlternatingHexagons"/>
    <dgm:cxn modelId="{451043F8-E334-4875-BF8D-4ECEBDC6B81E}" srcId="{C6728C0A-D890-40AB-AFB5-2EC9F9950393}" destId="{9D8547DB-C07D-4A86-9F9F-1A4B84009EAC}" srcOrd="0" destOrd="0" parTransId="{FEDF77A9-1D1F-4FC8-A0AE-BBF5B28D9F39}" sibTransId="{0DAC5A53-96E6-4686-92D5-6D6474A23D36}"/>
    <dgm:cxn modelId="{8A1893C3-9711-4B55-9D97-E8C96ED8AFFE}" type="presParOf" srcId="{DC50AD2E-CEFB-4DD7-B20F-0FD4D3EF992C}" destId="{D753CF02-03DD-4D7E-A1F6-890AEF91A335}" srcOrd="0" destOrd="0" presId="urn:microsoft.com/office/officeart/2008/layout/AlternatingHexagons"/>
    <dgm:cxn modelId="{3797DC07-2B89-4A64-9610-BB4D8EFC4A87}" type="presParOf" srcId="{D753CF02-03DD-4D7E-A1F6-890AEF91A335}" destId="{93A443B8-DBE3-4B60-90A2-4D0315864DE1}" srcOrd="0" destOrd="0" presId="urn:microsoft.com/office/officeart/2008/layout/AlternatingHexagons"/>
    <dgm:cxn modelId="{E78F6D26-8277-45F3-A7C2-101D5911677D}" type="presParOf" srcId="{D753CF02-03DD-4D7E-A1F6-890AEF91A335}" destId="{26BB3000-1BCE-4610-8AF4-84DA5A3AFF73}" srcOrd="1" destOrd="0" presId="urn:microsoft.com/office/officeart/2008/layout/AlternatingHexagons"/>
    <dgm:cxn modelId="{C9D04624-D7A1-4F53-9B60-943A76D7DD1B}" type="presParOf" srcId="{D753CF02-03DD-4D7E-A1F6-890AEF91A335}" destId="{FA0E8344-44DA-4018-82FC-4395F8E28956}" srcOrd="2" destOrd="0" presId="urn:microsoft.com/office/officeart/2008/layout/AlternatingHexagons"/>
    <dgm:cxn modelId="{5D94E025-1CCF-4596-B6B3-D3C6C166995D}" type="presParOf" srcId="{D753CF02-03DD-4D7E-A1F6-890AEF91A335}" destId="{D8D9B619-05B8-4AC3-884A-43472684E86E}" srcOrd="3" destOrd="0" presId="urn:microsoft.com/office/officeart/2008/layout/AlternatingHexagons"/>
    <dgm:cxn modelId="{98BC78F7-6BEA-45F6-BCED-8066B7F045A1}" type="presParOf" srcId="{D753CF02-03DD-4D7E-A1F6-890AEF91A335}" destId="{9464D75B-DDE3-4061-8868-85A03A93C8D1}" srcOrd="4" destOrd="0" presId="urn:microsoft.com/office/officeart/2008/layout/AlternatingHexagons"/>
    <dgm:cxn modelId="{72E1C9CF-9453-40D4-A11A-FBCC8C0EB435}" type="presParOf" srcId="{DC50AD2E-CEFB-4DD7-B20F-0FD4D3EF992C}" destId="{C59039A7-887B-4849-B5FE-31B600794FCE}" srcOrd="1" destOrd="0" presId="urn:microsoft.com/office/officeart/2008/layout/AlternatingHexagons"/>
    <dgm:cxn modelId="{2E8020B9-35E8-4AF6-BE14-3E4CBEA00844}" type="presParOf" srcId="{DC50AD2E-CEFB-4DD7-B20F-0FD4D3EF992C}" destId="{6F1B0269-BB42-4D2A-91F4-BF436B11E5C0}" srcOrd="2" destOrd="0" presId="urn:microsoft.com/office/officeart/2008/layout/AlternatingHexagons"/>
    <dgm:cxn modelId="{74821D50-8DD6-4295-BCD0-F7BAE15B45A9}" type="presParOf" srcId="{6F1B0269-BB42-4D2A-91F4-BF436B11E5C0}" destId="{DABA8619-AC5E-4DF2-9C27-4D8383B886C4}" srcOrd="0" destOrd="0" presId="urn:microsoft.com/office/officeart/2008/layout/AlternatingHexagons"/>
    <dgm:cxn modelId="{A43E2ABC-A639-491F-BC01-24EB75803FC3}" type="presParOf" srcId="{6F1B0269-BB42-4D2A-91F4-BF436B11E5C0}" destId="{30ACD6FF-CD1A-4480-998E-24F13D1BFD27}" srcOrd="1" destOrd="0" presId="urn:microsoft.com/office/officeart/2008/layout/AlternatingHexagons"/>
    <dgm:cxn modelId="{CFB26E05-D8F4-4090-B296-188B6CA0F2DA}" type="presParOf" srcId="{6F1B0269-BB42-4D2A-91F4-BF436B11E5C0}" destId="{027C43C7-411E-4039-AE24-7A9DFDAEE010}" srcOrd="2" destOrd="0" presId="urn:microsoft.com/office/officeart/2008/layout/AlternatingHexagons"/>
    <dgm:cxn modelId="{1FD5686E-F325-454C-8772-31DD980D1F8F}" type="presParOf" srcId="{6F1B0269-BB42-4D2A-91F4-BF436B11E5C0}" destId="{2F5AF081-B92F-47DC-9AF3-C9299762C00C}" srcOrd="3" destOrd="0" presId="urn:microsoft.com/office/officeart/2008/layout/AlternatingHexagons"/>
    <dgm:cxn modelId="{B7200F9A-1EF0-47E6-B29D-F1488D0B39E5}" type="presParOf" srcId="{6F1B0269-BB42-4D2A-91F4-BF436B11E5C0}" destId="{70B8121E-4D2A-4684-9931-F080004BCE4B}" srcOrd="4" destOrd="0" presId="urn:microsoft.com/office/officeart/2008/layout/AlternatingHexagons"/>
    <dgm:cxn modelId="{46939252-53FB-4892-974F-4FC38CF32E74}" type="presParOf" srcId="{DC50AD2E-CEFB-4DD7-B20F-0FD4D3EF992C}" destId="{5C73ACCF-71D2-4DF7-BDAD-DDA5C27E9512}" srcOrd="3" destOrd="0" presId="urn:microsoft.com/office/officeart/2008/layout/AlternatingHexagons"/>
    <dgm:cxn modelId="{C3E929EE-BC4C-4D9E-BCC2-F9E0DAC34E07}" type="presParOf" srcId="{DC50AD2E-CEFB-4DD7-B20F-0FD4D3EF992C}" destId="{E1436E6A-EFD5-4998-82F4-AD6A52913DBC}" srcOrd="4" destOrd="0" presId="urn:microsoft.com/office/officeart/2008/layout/AlternatingHexagons"/>
    <dgm:cxn modelId="{48ADB4B9-0834-4038-8C4B-1B3D296F8D9E}" type="presParOf" srcId="{E1436E6A-EFD5-4998-82F4-AD6A52913DBC}" destId="{34431C95-6157-4C84-9BB9-C82346A47E10}" srcOrd="0" destOrd="0" presId="urn:microsoft.com/office/officeart/2008/layout/AlternatingHexagons"/>
    <dgm:cxn modelId="{59DC8A32-B268-4061-80C8-9A724A1323FA}" type="presParOf" srcId="{E1436E6A-EFD5-4998-82F4-AD6A52913DBC}" destId="{869F756C-C3AE-4945-B62C-AB263FD82F5E}" srcOrd="1" destOrd="0" presId="urn:microsoft.com/office/officeart/2008/layout/AlternatingHexagons"/>
    <dgm:cxn modelId="{ACC5CDC1-1868-41E3-B42E-34FDDB6559EF}" type="presParOf" srcId="{E1436E6A-EFD5-4998-82F4-AD6A52913DBC}" destId="{08C9C7B4-7D77-4393-B507-C775F74BCF39}" srcOrd="2" destOrd="0" presId="urn:microsoft.com/office/officeart/2008/layout/AlternatingHexagons"/>
    <dgm:cxn modelId="{FA1C7C9A-CF52-464B-B0D3-90E222F41A6B}" type="presParOf" srcId="{E1436E6A-EFD5-4998-82F4-AD6A52913DBC}" destId="{ADB972AD-F520-4478-9552-68F87FAC78F1}" srcOrd="3" destOrd="0" presId="urn:microsoft.com/office/officeart/2008/layout/AlternatingHexagons"/>
    <dgm:cxn modelId="{0A46AB16-1BEE-4F33-B0C2-85DDA4D4BDBA}" type="presParOf" srcId="{E1436E6A-EFD5-4998-82F4-AD6A52913DBC}" destId="{E233EBC4-3D89-41D0-8FEE-E71B26AB87A3}" srcOrd="4" destOrd="0" presId="urn:microsoft.com/office/officeart/2008/layout/AlternatingHexagons"/>
    <dgm:cxn modelId="{1001A5AB-54D0-4A91-AF8B-7AE7D8703D71}" type="presParOf" srcId="{DC50AD2E-CEFB-4DD7-B20F-0FD4D3EF992C}" destId="{2D2AAFCF-98A9-4B70-B22D-E05DB30B39CC}" srcOrd="5" destOrd="0" presId="urn:microsoft.com/office/officeart/2008/layout/AlternatingHexagons"/>
    <dgm:cxn modelId="{8548799E-6D08-4174-9112-DCEFEF675433}" type="presParOf" srcId="{DC50AD2E-CEFB-4DD7-B20F-0FD4D3EF992C}" destId="{52B1AABD-15BE-4BCA-A5BE-341714D33336}" srcOrd="6" destOrd="0" presId="urn:microsoft.com/office/officeart/2008/layout/AlternatingHexagons"/>
    <dgm:cxn modelId="{3D98F1F0-E5B2-4290-B7F3-5713D54091AA}" type="presParOf" srcId="{52B1AABD-15BE-4BCA-A5BE-341714D33336}" destId="{3D2034F8-9FF4-4138-A40F-7F89561E9980}" srcOrd="0" destOrd="0" presId="urn:microsoft.com/office/officeart/2008/layout/AlternatingHexagons"/>
    <dgm:cxn modelId="{29BB923F-F547-4882-976F-C27569382DD8}" type="presParOf" srcId="{52B1AABD-15BE-4BCA-A5BE-341714D33336}" destId="{6A879673-8E85-4029-B5F5-4E74C6048044}" srcOrd="1" destOrd="0" presId="urn:microsoft.com/office/officeart/2008/layout/AlternatingHexagons"/>
    <dgm:cxn modelId="{CDCD581E-630A-4557-AA3E-B4022548672F}" type="presParOf" srcId="{52B1AABD-15BE-4BCA-A5BE-341714D33336}" destId="{C639AC65-8A31-4D85-AA81-25E3575D9C5A}" srcOrd="2" destOrd="0" presId="urn:microsoft.com/office/officeart/2008/layout/AlternatingHexagons"/>
    <dgm:cxn modelId="{2356CCC6-F9A0-444E-A202-625A55E209A7}" type="presParOf" srcId="{52B1AABD-15BE-4BCA-A5BE-341714D33336}" destId="{9E1BEDF8-87E2-4D0F-ADAA-9B1560CFE5F7}" srcOrd="3" destOrd="0" presId="urn:microsoft.com/office/officeart/2008/layout/AlternatingHexagons"/>
    <dgm:cxn modelId="{A503D7B8-F92B-4F3C-BA11-1D8E20319A72}" type="presParOf" srcId="{52B1AABD-15BE-4BCA-A5BE-341714D33336}" destId="{6E5C9AA6-1AA1-4C71-9F49-1812158B49F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443B8-DBE3-4B60-90A2-4D0315864DE1}">
      <dsp:nvSpPr>
        <dsp:cNvPr id="0" name=""/>
        <dsp:cNvSpPr/>
      </dsp:nvSpPr>
      <dsp:spPr>
        <a:xfrm rot="5400000">
          <a:off x="2730564" y="77267"/>
          <a:ext cx="1144322" cy="995560"/>
        </a:xfrm>
        <a:prstGeom prst="hexagon">
          <a:avLst>
            <a:gd name="adj" fmla="val 25000"/>
            <a:gd name="vf" fmla="val 11547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Rapid changing use of technology </a:t>
          </a:r>
        </a:p>
      </dsp:txBody>
      <dsp:txXfrm rot="-5400000">
        <a:off x="2960086" y="181211"/>
        <a:ext cx="685278" cy="787675"/>
      </dsp:txXfrm>
    </dsp:sp>
    <dsp:sp modelId="{26BB3000-1BCE-4610-8AF4-84DA5A3AFF73}">
      <dsp:nvSpPr>
        <dsp:cNvPr id="0" name=""/>
        <dsp:cNvSpPr/>
      </dsp:nvSpPr>
      <dsp:spPr>
        <a:xfrm>
          <a:off x="3830716" y="231751"/>
          <a:ext cx="1277064" cy="686593"/>
        </a:xfrm>
        <a:prstGeom prst="rect">
          <a:avLst/>
        </a:prstGeom>
        <a:noFill/>
        <a:ln>
          <a:noFill/>
        </a:ln>
        <a:effectLst/>
      </dsp:spPr>
      <dsp:style>
        <a:lnRef idx="0">
          <a:scrgbClr r="0" g="0" b="0"/>
        </a:lnRef>
        <a:fillRef idx="0">
          <a:scrgbClr r="0" g="0" b="0"/>
        </a:fillRef>
        <a:effectRef idx="0">
          <a:scrgbClr r="0" g="0" b="0"/>
        </a:effectRef>
        <a:fontRef idx="minor"/>
      </dsp:style>
    </dsp:sp>
    <dsp:sp modelId="{9464D75B-DDE3-4061-8868-85A03A93C8D1}">
      <dsp:nvSpPr>
        <dsp:cNvPr id="0" name=""/>
        <dsp:cNvSpPr/>
      </dsp:nvSpPr>
      <dsp:spPr>
        <a:xfrm rot="5400000">
          <a:off x="1655359" y="77267"/>
          <a:ext cx="1144322" cy="995560"/>
        </a:xfrm>
        <a:prstGeom prst="hexagon">
          <a:avLst>
            <a:gd name="adj" fmla="val 25000"/>
            <a:gd name="vf" fmla="val 115470"/>
          </a:avLst>
        </a:prstGeom>
        <a:gradFill rotWithShape="0">
          <a:gsLst>
            <a:gs pos="0">
              <a:schemeClr val="accent1">
                <a:alpha val="90000"/>
                <a:hueOff val="0"/>
                <a:satOff val="0"/>
                <a:lumOff val="0"/>
                <a:alphaOff val="-5714"/>
                <a:tint val="100000"/>
                <a:shade val="100000"/>
                <a:satMod val="130000"/>
              </a:schemeClr>
            </a:gs>
            <a:gs pos="100000">
              <a:schemeClr val="accent1">
                <a:alpha val="90000"/>
                <a:hueOff val="0"/>
                <a:satOff val="0"/>
                <a:lumOff val="0"/>
                <a:alphaOff val="-571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Constrained fiscal environment</a:t>
          </a:r>
        </a:p>
      </dsp:txBody>
      <dsp:txXfrm rot="-5400000">
        <a:off x="1884881" y="181211"/>
        <a:ext cx="685278" cy="787675"/>
      </dsp:txXfrm>
    </dsp:sp>
    <dsp:sp modelId="{DABA8619-AC5E-4DF2-9C27-4D8383B886C4}">
      <dsp:nvSpPr>
        <dsp:cNvPr id="0" name=""/>
        <dsp:cNvSpPr/>
      </dsp:nvSpPr>
      <dsp:spPr>
        <a:xfrm rot="5400000">
          <a:off x="2190902" y="1048568"/>
          <a:ext cx="1144322" cy="995560"/>
        </a:xfrm>
        <a:prstGeom prst="hexagon">
          <a:avLst>
            <a:gd name="adj" fmla="val 25000"/>
            <a:gd name="vf" fmla="val 115470"/>
          </a:avLst>
        </a:prstGeom>
        <a:gradFill rotWithShape="0">
          <a:gsLst>
            <a:gs pos="0">
              <a:schemeClr val="accent1">
                <a:alpha val="90000"/>
                <a:hueOff val="0"/>
                <a:satOff val="0"/>
                <a:lumOff val="0"/>
                <a:alphaOff val="-11429"/>
                <a:tint val="100000"/>
                <a:shade val="100000"/>
                <a:satMod val="130000"/>
              </a:schemeClr>
            </a:gs>
            <a:gs pos="100000">
              <a:schemeClr val="accent1">
                <a:alpha val="90000"/>
                <a:hueOff val="0"/>
                <a:satOff val="0"/>
                <a:lumOff val="0"/>
                <a:alphaOff val="-11429"/>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2020 Census</a:t>
          </a:r>
        </a:p>
      </dsp:txBody>
      <dsp:txXfrm rot="-5400000">
        <a:off x="2420424" y="1152512"/>
        <a:ext cx="685278" cy="787675"/>
      </dsp:txXfrm>
    </dsp:sp>
    <dsp:sp modelId="{30ACD6FF-CD1A-4480-998E-24F13D1BFD27}">
      <dsp:nvSpPr>
        <dsp:cNvPr id="0" name=""/>
        <dsp:cNvSpPr/>
      </dsp:nvSpPr>
      <dsp:spPr>
        <a:xfrm>
          <a:off x="988218" y="1203052"/>
          <a:ext cx="1235868" cy="686593"/>
        </a:xfrm>
        <a:prstGeom prst="rect">
          <a:avLst/>
        </a:prstGeom>
        <a:noFill/>
        <a:ln>
          <a:noFill/>
        </a:ln>
        <a:effectLst/>
      </dsp:spPr>
      <dsp:style>
        <a:lnRef idx="0">
          <a:scrgbClr r="0" g="0" b="0"/>
        </a:lnRef>
        <a:fillRef idx="0">
          <a:scrgbClr r="0" g="0" b="0"/>
        </a:fillRef>
        <a:effectRef idx="0">
          <a:scrgbClr r="0" g="0" b="0"/>
        </a:effectRef>
        <a:fontRef idx="minor"/>
      </dsp:style>
    </dsp:sp>
    <dsp:sp modelId="{70B8121E-4D2A-4684-9931-F080004BCE4B}">
      <dsp:nvSpPr>
        <dsp:cNvPr id="0" name=""/>
        <dsp:cNvSpPr/>
      </dsp:nvSpPr>
      <dsp:spPr>
        <a:xfrm rot="5400000">
          <a:off x="3266107" y="1048568"/>
          <a:ext cx="1144322" cy="995560"/>
        </a:xfrm>
        <a:prstGeom prst="hexagon">
          <a:avLst>
            <a:gd name="adj" fmla="val 25000"/>
            <a:gd name="vf" fmla="val 115470"/>
          </a:avLst>
        </a:prstGeom>
        <a:gradFill rotWithShape="0">
          <a:gsLst>
            <a:gs pos="0">
              <a:schemeClr val="accent1">
                <a:alpha val="90000"/>
                <a:hueOff val="0"/>
                <a:satOff val="0"/>
                <a:lumOff val="0"/>
                <a:alphaOff val="-17143"/>
                <a:tint val="100000"/>
                <a:shade val="100000"/>
                <a:satMod val="130000"/>
              </a:schemeClr>
            </a:gs>
            <a:gs pos="100000">
              <a:schemeClr val="accent1">
                <a:alpha val="90000"/>
                <a:hueOff val="0"/>
                <a:satOff val="0"/>
                <a:lumOff val="0"/>
                <a:alphaOff val="-1714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495629" y="1152512"/>
        <a:ext cx="685278" cy="787675"/>
      </dsp:txXfrm>
    </dsp:sp>
    <dsp:sp modelId="{34431C95-6157-4C84-9BB9-C82346A47E10}">
      <dsp:nvSpPr>
        <dsp:cNvPr id="0" name=""/>
        <dsp:cNvSpPr/>
      </dsp:nvSpPr>
      <dsp:spPr>
        <a:xfrm rot="5400000">
          <a:off x="2730564" y="2019870"/>
          <a:ext cx="1144322" cy="995560"/>
        </a:xfrm>
        <a:prstGeom prst="hexagon">
          <a:avLst>
            <a:gd name="adj" fmla="val 25000"/>
            <a:gd name="vf" fmla="val 115470"/>
          </a:avLst>
        </a:prstGeom>
        <a:gradFill rotWithShape="0">
          <a:gsLst>
            <a:gs pos="0">
              <a:schemeClr val="accent1">
                <a:alpha val="90000"/>
                <a:hueOff val="0"/>
                <a:satOff val="0"/>
                <a:lumOff val="0"/>
                <a:alphaOff val="-22857"/>
                <a:tint val="100000"/>
                <a:shade val="100000"/>
                <a:satMod val="130000"/>
              </a:schemeClr>
            </a:gs>
            <a:gs pos="100000">
              <a:schemeClr val="accent1">
                <a:alpha val="90000"/>
                <a:hueOff val="0"/>
                <a:satOff val="0"/>
                <a:lumOff val="0"/>
                <a:alphaOff val="-22857"/>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Declining response rates</a:t>
          </a:r>
        </a:p>
      </dsp:txBody>
      <dsp:txXfrm rot="-5400000">
        <a:off x="2960086" y="2123814"/>
        <a:ext cx="685278" cy="787675"/>
      </dsp:txXfrm>
    </dsp:sp>
    <dsp:sp modelId="{869F756C-C3AE-4945-B62C-AB263FD82F5E}">
      <dsp:nvSpPr>
        <dsp:cNvPr id="0" name=""/>
        <dsp:cNvSpPr/>
      </dsp:nvSpPr>
      <dsp:spPr>
        <a:xfrm>
          <a:off x="3830716" y="2174353"/>
          <a:ext cx="1277064" cy="686593"/>
        </a:xfrm>
        <a:prstGeom prst="rect">
          <a:avLst/>
        </a:prstGeom>
        <a:noFill/>
        <a:ln>
          <a:noFill/>
        </a:ln>
        <a:effectLst/>
      </dsp:spPr>
      <dsp:style>
        <a:lnRef idx="0">
          <a:scrgbClr r="0" g="0" b="0"/>
        </a:lnRef>
        <a:fillRef idx="0">
          <a:scrgbClr r="0" g="0" b="0"/>
        </a:fillRef>
        <a:effectRef idx="0">
          <a:scrgbClr r="0" g="0" b="0"/>
        </a:effectRef>
        <a:fontRef idx="minor"/>
      </dsp:style>
    </dsp:sp>
    <dsp:sp modelId="{E233EBC4-3D89-41D0-8FEE-E71B26AB87A3}">
      <dsp:nvSpPr>
        <dsp:cNvPr id="0" name=""/>
        <dsp:cNvSpPr/>
      </dsp:nvSpPr>
      <dsp:spPr>
        <a:xfrm rot="5400000">
          <a:off x="1655359" y="2019870"/>
          <a:ext cx="1144322" cy="995560"/>
        </a:xfrm>
        <a:prstGeom prst="hexagon">
          <a:avLst>
            <a:gd name="adj" fmla="val 25000"/>
            <a:gd name="vf" fmla="val 115470"/>
          </a:avLst>
        </a:prstGeom>
        <a:gradFill rotWithShape="0">
          <a:gsLst>
            <a:gs pos="0">
              <a:schemeClr val="accent1">
                <a:alpha val="90000"/>
                <a:hueOff val="0"/>
                <a:satOff val="0"/>
                <a:lumOff val="0"/>
                <a:alphaOff val="-28571"/>
                <a:tint val="100000"/>
                <a:shade val="100000"/>
                <a:satMod val="130000"/>
              </a:schemeClr>
            </a:gs>
            <a:gs pos="100000">
              <a:schemeClr val="accent1">
                <a:alpha val="90000"/>
                <a:hueOff val="0"/>
                <a:satOff val="0"/>
                <a:lumOff val="0"/>
                <a:alphaOff val="-2857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Increasingly diverse population</a:t>
          </a:r>
        </a:p>
      </dsp:txBody>
      <dsp:txXfrm rot="-5400000">
        <a:off x="1884881" y="2123814"/>
        <a:ext cx="685278" cy="787675"/>
      </dsp:txXfrm>
    </dsp:sp>
    <dsp:sp modelId="{3D2034F8-9FF4-4138-A40F-7F89561E9980}">
      <dsp:nvSpPr>
        <dsp:cNvPr id="0" name=""/>
        <dsp:cNvSpPr/>
      </dsp:nvSpPr>
      <dsp:spPr>
        <a:xfrm rot="5400000">
          <a:off x="1098831" y="1068262"/>
          <a:ext cx="1144322" cy="995560"/>
        </a:xfrm>
        <a:prstGeom prst="hexagon">
          <a:avLst>
            <a:gd name="adj" fmla="val 25000"/>
            <a:gd name="vf" fmla="val 115470"/>
          </a:avLst>
        </a:prstGeom>
        <a:gradFill rotWithShape="0">
          <a:gsLst>
            <a:gs pos="0">
              <a:schemeClr val="accent1">
                <a:alpha val="90000"/>
                <a:hueOff val="0"/>
                <a:satOff val="0"/>
                <a:lumOff val="0"/>
                <a:alphaOff val="-34286"/>
                <a:tint val="100000"/>
                <a:shade val="100000"/>
                <a:satMod val="130000"/>
              </a:schemeClr>
            </a:gs>
            <a:gs pos="100000">
              <a:schemeClr val="accent1">
                <a:alpha val="90000"/>
                <a:hueOff val="0"/>
                <a:satOff val="0"/>
                <a:lumOff val="0"/>
                <a:alphaOff val="-3428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Informal, complex living arrangements</a:t>
          </a:r>
        </a:p>
      </dsp:txBody>
      <dsp:txXfrm rot="-5400000">
        <a:off x="1328353" y="1172206"/>
        <a:ext cx="685278" cy="787675"/>
      </dsp:txXfrm>
    </dsp:sp>
    <dsp:sp modelId="{6A879673-8E85-4029-B5F5-4E74C6048044}">
      <dsp:nvSpPr>
        <dsp:cNvPr id="0" name=""/>
        <dsp:cNvSpPr/>
      </dsp:nvSpPr>
      <dsp:spPr>
        <a:xfrm>
          <a:off x="988218" y="3145655"/>
          <a:ext cx="1235868" cy="686593"/>
        </a:xfrm>
        <a:prstGeom prst="rect">
          <a:avLst/>
        </a:prstGeom>
        <a:noFill/>
        <a:ln>
          <a:noFill/>
        </a:ln>
        <a:effectLst/>
      </dsp:spPr>
      <dsp:style>
        <a:lnRef idx="0">
          <a:scrgbClr r="0" g="0" b="0"/>
        </a:lnRef>
        <a:fillRef idx="0">
          <a:scrgbClr r="0" g="0" b="0"/>
        </a:fillRef>
        <a:effectRef idx="0">
          <a:scrgbClr r="0" g="0" b="0"/>
        </a:effectRef>
        <a:fontRef idx="minor"/>
      </dsp:style>
    </dsp:sp>
    <dsp:sp modelId="{6E5C9AA6-1AA1-4C71-9F49-1812158B49F7}">
      <dsp:nvSpPr>
        <dsp:cNvPr id="0" name=""/>
        <dsp:cNvSpPr/>
      </dsp:nvSpPr>
      <dsp:spPr>
        <a:xfrm rot="5400000">
          <a:off x="3283211" y="1027055"/>
          <a:ext cx="1144322" cy="995560"/>
        </a:xfrm>
        <a:prstGeom prst="hexagon">
          <a:avLst>
            <a:gd name="adj" fmla="val 25000"/>
            <a:gd name="vf" fmla="val 11547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Distrust in Government</a:t>
          </a:r>
        </a:p>
      </dsp:txBody>
      <dsp:txXfrm rot="-5400000">
        <a:off x="3512733" y="1130999"/>
        <a:ext cx="685278" cy="78767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BC7105-3BD2-4F4F-865B-8102ED4DF8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9CBA04-C53D-4C3B-B9BA-9173CE4072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B591BD-4DEF-41CC-A2A7-4C263C8214FE}" type="datetimeFigureOut">
              <a:rPr lang="en-US" smtClean="0"/>
              <a:t>1/11/2019</a:t>
            </a:fld>
            <a:endParaRPr lang="en-US"/>
          </a:p>
        </p:txBody>
      </p:sp>
      <p:sp>
        <p:nvSpPr>
          <p:cNvPr id="4" name="Footer Placeholder 3">
            <a:extLst>
              <a:ext uri="{FF2B5EF4-FFF2-40B4-BE49-F238E27FC236}">
                <a16:creationId xmlns:a16="http://schemas.microsoft.com/office/drawing/2014/main" id="{8166F8AD-7740-45A0-9BFA-649E90C1B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F4B84C-D9BD-43A5-92AD-7B7681350A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88234B-2CBF-425D-9FF7-80AD540B3CD6}" type="slidenum">
              <a:rPr lang="en-US" smtClean="0"/>
              <a:t>‹#›</a:t>
            </a:fld>
            <a:endParaRPr lang="en-US"/>
          </a:p>
        </p:txBody>
      </p:sp>
    </p:spTree>
    <p:extLst>
      <p:ext uri="{BB962C8B-B14F-4D97-AF65-F5344CB8AC3E}">
        <p14:creationId xmlns:p14="http://schemas.microsoft.com/office/powerpoint/2010/main" val="1003462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424fb95b9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424fb95b9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461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424fb95b9d_1_1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424fb95b9d_1_1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24fb95b9d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424fb95b9d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6917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1565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629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357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4790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958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24fb95b9d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24fb95b9d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563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9"/>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9"/>
          <p:cNvGrpSpPr/>
          <p:nvPr/>
        </p:nvGrpSpPr>
        <p:grpSpPr>
          <a:xfrm>
            <a:off x="0" y="490"/>
            <a:ext cx="5153705" cy="5134399"/>
            <a:chOff x="0" y="75"/>
            <a:chExt cx="5153705" cy="5152950"/>
          </a:xfrm>
        </p:grpSpPr>
        <p:sp>
          <p:nvSpPr>
            <p:cNvPr id="113" name="Google Shape;113;p19"/>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9"/>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18" name="Google Shape;118;p19"/>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19" name="Google Shape;11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 name="Rectangle 1">
            <a:extLst>
              <a:ext uri="{FF2B5EF4-FFF2-40B4-BE49-F238E27FC236}">
                <a16:creationId xmlns:a16="http://schemas.microsoft.com/office/drawing/2014/main" id="{16AAED27-B146-4DBC-B0FC-6FA181007452}"/>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7CF488-B7D9-4209-97E1-440DB62DA0E3}"/>
              </a:ext>
            </a:extLst>
          </p:cNvPr>
          <p:cNvSpPr/>
          <p:nvPr userDrawn="1"/>
        </p:nvSpPr>
        <p:spPr>
          <a:xfrm>
            <a:off x="36334"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 name="Rectangle 2">
            <a:extLst>
              <a:ext uri="{FF2B5EF4-FFF2-40B4-BE49-F238E27FC236}">
                <a16:creationId xmlns:a16="http://schemas.microsoft.com/office/drawing/2014/main" id="{5164363C-00F0-4283-8EDC-B235D4430686}"/>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231"/>
        <p:cNvGrpSpPr/>
        <p:nvPr/>
      </p:nvGrpSpPr>
      <p:grpSpPr>
        <a:xfrm>
          <a:off x="0" y="0"/>
          <a:ext cx="0" cy="0"/>
          <a:chOff x="0" y="0"/>
          <a:chExt cx="0" cy="0"/>
        </a:xfrm>
      </p:grpSpPr>
      <p:sp>
        <p:nvSpPr>
          <p:cNvPr id="232" name="Google Shape;232;p30"/>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233" name="Google Shape;233;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234" name="Google Shape;234;p30"/>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235" name="Google Shape;235;p30"/>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236" name="Google Shape;236;p30"/>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
        <p:nvSpPr>
          <p:cNvPr id="7" name="Rectangle 6">
            <a:extLst>
              <a:ext uri="{FF2B5EF4-FFF2-40B4-BE49-F238E27FC236}">
                <a16:creationId xmlns:a16="http://schemas.microsoft.com/office/drawing/2014/main" id="{9647ABB9-4B41-4735-BF27-22A81594718C}"/>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_alt1">
  <p:cSld name="SECTION_HEADER_2">
    <p:spTree>
      <p:nvGrpSpPr>
        <p:cNvPr id="1" name="Shape 237"/>
        <p:cNvGrpSpPr/>
        <p:nvPr/>
      </p:nvGrpSpPr>
      <p:grpSpPr>
        <a:xfrm>
          <a:off x="0" y="0"/>
          <a:ext cx="0" cy="0"/>
          <a:chOff x="0" y="0"/>
          <a:chExt cx="0" cy="0"/>
        </a:xfrm>
      </p:grpSpPr>
      <p:grpSp>
        <p:nvGrpSpPr>
          <p:cNvPr id="238" name="Google Shape;238;p31"/>
          <p:cNvGrpSpPr/>
          <p:nvPr/>
        </p:nvGrpSpPr>
        <p:grpSpPr>
          <a:xfrm>
            <a:off x="830392" y="1191256"/>
            <a:ext cx="745763" cy="45826"/>
            <a:chOff x="4580561" y="2589004"/>
            <a:chExt cx="1064464" cy="25200"/>
          </a:xfrm>
        </p:grpSpPr>
        <p:sp>
          <p:nvSpPr>
            <p:cNvPr id="239" name="Google Shape;239;p3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3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42" name="Google Shape;242;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243" name="Google Shape;243;p31">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4" name="Google Shape;244;p31">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
        <p:nvSpPr>
          <p:cNvPr id="11" name="Rectangle 10">
            <a:extLst>
              <a:ext uri="{FF2B5EF4-FFF2-40B4-BE49-F238E27FC236}">
                <a16:creationId xmlns:a16="http://schemas.microsoft.com/office/drawing/2014/main" id="{29250976-0A1A-4FE8-A32C-C97C198B8E4E}"/>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247"/>
        <p:cNvGrpSpPr/>
        <p:nvPr/>
      </p:nvGrpSpPr>
      <p:grpSpPr>
        <a:xfrm>
          <a:off x="0" y="0"/>
          <a:ext cx="0" cy="0"/>
          <a:chOff x="0" y="0"/>
          <a:chExt cx="0" cy="0"/>
        </a:xfrm>
      </p:grpSpPr>
      <p:pic>
        <p:nvPicPr>
          <p:cNvPr id="248" name="Google Shape;248;p32"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249" name="Google Shape;249;p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251" name="Google Shape;251;p32">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32">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53" name="Google Shape;253;p3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54" name="Google Shape;254;p3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255" name="Google Shape;255;p32"/>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dy only">
  <p:cSld name="TITLE_AND_BODY_1_2">
    <p:spTree>
      <p:nvGrpSpPr>
        <p:cNvPr id="1" name="Shape 256"/>
        <p:cNvGrpSpPr/>
        <p:nvPr/>
      </p:nvGrpSpPr>
      <p:grpSpPr>
        <a:xfrm>
          <a:off x="0" y="0"/>
          <a:ext cx="0" cy="0"/>
          <a:chOff x="0" y="0"/>
          <a:chExt cx="0" cy="0"/>
        </a:xfrm>
      </p:grpSpPr>
      <p:sp>
        <p:nvSpPr>
          <p:cNvPr id="257" name="Google Shape;257;p3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59" name="Google Shape;259;p33">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3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61" name="Google Shape;261;p3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62" name="Google Shape;262;p3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263" name="Google Shape;263;p33"/>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9" name="Rectangle 8">
            <a:extLst>
              <a:ext uri="{FF2B5EF4-FFF2-40B4-BE49-F238E27FC236}">
                <a16:creationId xmlns:a16="http://schemas.microsoft.com/office/drawing/2014/main" id="{107D7434-562C-41BD-91AE-1A47EA81A13C}"/>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_alt1">
  <p:cSld name="TITLE_1">
    <p:spTree>
      <p:nvGrpSpPr>
        <p:cNvPr id="1" name="Shape 264"/>
        <p:cNvGrpSpPr/>
        <p:nvPr/>
      </p:nvGrpSpPr>
      <p:grpSpPr>
        <a:xfrm>
          <a:off x="0" y="0"/>
          <a:ext cx="0" cy="0"/>
          <a:chOff x="0" y="0"/>
          <a:chExt cx="0" cy="0"/>
        </a:xfrm>
      </p:grpSpPr>
      <p:pic>
        <p:nvPicPr>
          <p:cNvPr id="265" name="Google Shape;265;p34"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66" name="Google Shape;266;p3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4"/>
          <p:cNvGrpSpPr/>
          <p:nvPr/>
        </p:nvGrpSpPr>
        <p:grpSpPr>
          <a:xfrm>
            <a:off x="830392" y="1191256"/>
            <a:ext cx="745763" cy="45826"/>
            <a:chOff x="4580561" y="2589004"/>
            <a:chExt cx="1064464" cy="25200"/>
          </a:xfrm>
        </p:grpSpPr>
        <p:sp>
          <p:nvSpPr>
            <p:cNvPr id="268" name="Google Shape;268;p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3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71" name="Google Shape;271;p34"/>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72" name="Google Shape;272;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3" name="Google Shape;273;p34">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4" name="Google Shape;274;p3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75" name="Google Shape;275;p3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76" name="Google Shape;276;p34">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grpSp>
        <p:nvGrpSpPr>
          <p:cNvPr id="121" name="Google Shape;121;p20"/>
          <p:cNvGrpSpPr/>
          <p:nvPr/>
        </p:nvGrpSpPr>
        <p:grpSpPr>
          <a:xfrm>
            <a:off x="4406400" y="0"/>
            <a:ext cx="4737600" cy="5143065"/>
            <a:chOff x="4406400" y="0"/>
            <a:chExt cx="4737600" cy="5143065"/>
          </a:xfrm>
        </p:grpSpPr>
        <p:sp>
          <p:nvSpPr>
            <p:cNvPr id="122" name="Google Shape;122;p20"/>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0"/>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0"/>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20"/>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 name="Rectangle 22">
            <a:extLst>
              <a:ext uri="{FF2B5EF4-FFF2-40B4-BE49-F238E27FC236}">
                <a16:creationId xmlns:a16="http://schemas.microsoft.com/office/drawing/2014/main" id="{D01E67E5-DB23-445B-99AC-04C3BB3E4A2B}"/>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2"/>
        <p:cNvGrpSpPr/>
        <p:nvPr/>
      </p:nvGrpSpPr>
      <p:grpSpPr>
        <a:xfrm>
          <a:off x="0" y="0"/>
          <a:ext cx="0" cy="0"/>
          <a:chOff x="0" y="0"/>
          <a:chExt cx="0" cy="0"/>
        </a:xfrm>
      </p:grpSpPr>
      <p:grpSp>
        <p:nvGrpSpPr>
          <p:cNvPr id="143" name="Google Shape;143;p21"/>
          <p:cNvGrpSpPr/>
          <p:nvPr/>
        </p:nvGrpSpPr>
        <p:grpSpPr>
          <a:xfrm>
            <a:off x="0" y="381001"/>
            <a:ext cx="1037850" cy="1016287"/>
            <a:chOff x="0" y="381001"/>
            <a:chExt cx="1037850" cy="1016287"/>
          </a:xfrm>
        </p:grpSpPr>
        <p:sp>
          <p:nvSpPr>
            <p:cNvPr id="144" name="Google Shape;144;p2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7" name="Google Shape;147;p2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8" name="Google Shape;14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 name="Rectangle 7">
            <a:extLst>
              <a:ext uri="{FF2B5EF4-FFF2-40B4-BE49-F238E27FC236}">
                <a16:creationId xmlns:a16="http://schemas.microsoft.com/office/drawing/2014/main" id="{1EF68401-290E-4BA4-8E2D-F08E42C8D45C}"/>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22"/>
          <p:cNvGrpSpPr/>
          <p:nvPr/>
        </p:nvGrpSpPr>
        <p:grpSpPr>
          <a:xfrm>
            <a:off x="0" y="381001"/>
            <a:ext cx="1037850" cy="1016287"/>
            <a:chOff x="0" y="381001"/>
            <a:chExt cx="1037850" cy="1016287"/>
          </a:xfrm>
        </p:grpSpPr>
        <p:sp>
          <p:nvSpPr>
            <p:cNvPr id="151" name="Google Shape;151;p2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4" name="Google Shape;154;p22"/>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55" name="Google Shape;155;p22"/>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 name="Rectangle 8">
            <a:extLst>
              <a:ext uri="{FF2B5EF4-FFF2-40B4-BE49-F238E27FC236}">
                <a16:creationId xmlns:a16="http://schemas.microsoft.com/office/drawing/2014/main" id="{7B4C8E73-B07C-4747-90A7-90FA45290AD4}"/>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grpSp>
        <p:nvGrpSpPr>
          <p:cNvPr id="158" name="Google Shape;158;p23"/>
          <p:cNvGrpSpPr/>
          <p:nvPr/>
        </p:nvGrpSpPr>
        <p:grpSpPr>
          <a:xfrm>
            <a:off x="0" y="381001"/>
            <a:ext cx="1037850" cy="1016287"/>
            <a:chOff x="0" y="381001"/>
            <a:chExt cx="1037850" cy="1016287"/>
          </a:xfrm>
        </p:grpSpPr>
        <p:sp>
          <p:nvSpPr>
            <p:cNvPr id="159" name="Google Shape;159;p2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2" name="Google Shape;16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 name="Rectangle 6">
            <a:extLst>
              <a:ext uri="{FF2B5EF4-FFF2-40B4-BE49-F238E27FC236}">
                <a16:creationId xmlns:a16="http://schemas.microsoft.com/office/drawing/2014/main" id="{73759A2B-CF0F-4D8F-8273-FDBB92E01DA7}"/>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0"/>
        <p:cNvGrpSpPr/>
        <p:nvPr/>
      </p:nvGrpSpPr>
      <p:grpSpPr>
        <a:xfrm>
          <a:off x="0" y="0"/>
          <a:ext cx="0" cy="0"/>
          <a:chOff x="0" y="0"/>
          <a:chExt cx="0" cy="0"/>
        </a:xfrm>
      </p:grpSpPr>
      <p:grpSp>
        <p:nvGrpSpPr>
          <p:cNvPr id="171" name="Google Shape;171;p25"/>
          <p:cNvGrpSpPr/>
          <p:nvPr/>
        </p:nvGrpSpPr>
        <p:grpSpPr>
          <a:xfrm>
            <a:off x="4406400" y="0"/>
            <a:ext cx="4737600" cy="5143500"/>
            <a:chOff x="4406400" y="0"/>
            <a:chExt cx="4737600" cy="5143500"/>
          </a:xfrm>
        </p:grpSpPr>
        <p:sp>
          <p:nvSpPr>
            <p:cNvPr id="172" name="Google Shape;172;p25"/>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5"/>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5"/>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5"/>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5"/>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25"/>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 name="Rectangle 22">
            <a:extLst>
              <a:ext uri="{FF2B5EF4-FFF2-40B4-BE49-F238E27FC236}">
                <a16:creationId xmlns:a16="http://schemas.microsoft.com/office/drawing/2014/main" id="{42C8633E-18B1-490B-A3CC-554D634DA43C}"/>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2"/>
        <p:cNvGrpSpPr/>
        <p:nvPr/>
      </p:nvGrpSpPr>
      <p:grpSpPr>
        <a:xfrm>
          <a:off x="0" y="0"/>
          <a:ext cx="0" cy="0"/>
          <a:chOff x="0" y="0"/>
          <a:chExt cx="0" cy="0"/>
        </a:xfrm>
      </p:grpSpPr>
      <p:grpSp>
        <p:nvGrpSpPr>
          <p:cNvPr id="193" name="Google Shape;193;p26"/>
          <p:cNvGrpSpPr/>
          <p:nvPr/>
        </p:nvGrpSpPr>
        <p:grpSpPr>
          <a:xfrm>
            <a:off x="0" y="381001"/>
            <a:ext cx="1037850" cy="1016287"/>
            <a:chOff x="0" y="381001"/>
            <a:chExt cx="1037850" cy="1016287"/>
          </a:xfrm>
        </p:grpSpPr>
        <p:sp>
          <p:nvSpPr>
            <p:cNvPr id="194" name="Google Shape;194;p2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26"/>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7" name="Google Shape;197;p26"/>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98" name="Google Shape;198;p26"/>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99" name="Google Shape;19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 name="Rectangle 8">
            <a:extLst>
              <a:ext uri="{FF2B5EF4-FFF2-40B4-BE49-F238E27FC236}">
                <a16:creationId xmlns:a16="http://schemas.microsoft.com/office/drawing/2014/main" id="{7E7EE537-7C8F-4DDE-8933-04581D079A3B}"/>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0"/>
        <p:cNvGrpSpPr/>
        <p:nvPr/>
      </p:nvGrpSpPr>
      <p:grpSpPr>
        <a:xfrm>
          <a:off x="0" y="0"/>
          <a:ext cx="0" cy="0"/>
          <a:chOff x="0" y="0"/>
          <a:chExt cx="0" cy="0"/>
        </a:xfrm>
      </p:grpSpPr>
      <p:grpSp>
        <p:nvGrpSpPr>
          <p:cNvPr id="201" name="Google Shape;201;p27"/>
          <p:cNvGrpSpPr/>
          <p:nvPr/>
        </p:nvGrpSpPr>
        <p:grpSpPr>
          <a:xfrm>
            <a:off x="0" y="4128572"/>
            <a:ext cx="698925" cy="684657"/>
            <a:chOff x="0" y="3785672"/>
            <a:chExt cx="698925" cy="684657"/>
          </a:xfrm>
        </p:grpSpPr>
        <p:sp>
          <p:nvSpPr>
            <p:cNvPr id="202" name="Google Shape;202;p27"/>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27"/>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300"/>
              <a:buNone/>
              <a:defRPr/>
            </a:lvl1pPr>
          </a:lstStyle>
          <a:p>
            <a:endParaRPr/>
          </a:p>
        </p:txBody>
      </p:sp>
      <p:sp>
        <p:nvSpPr>
          <p:cNvPr id="205" name="Google Shape;2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 name="Rectangle 6">
            <a:extLst>
              <a:ext uri="{FF2B5EF4-FFF2-40B4-BE49-F238E27FC236}">
                <a16:creationId xmlns:a16="http://schemas.microsoft.com/office/drawing/2014/main" id="{5E77A3E2-E224-4429-9C92-62D088C662A4}"/>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6"/>
        <p:cNvGrpSpPr/>
        <p:nvPr/>
      </p:nvGrpSpPr>
      <p:grpSpPr>
        <a:xfrm>
          <a:off x="0" y="0"/>
          <a:ext cx="0" cy="0"/>
          <a:chOff x="0" y="0"/>
          <a:chExt cx="0" cy="0"/>
        </a:xfrm>
      </p:grpSpPr>
      <p:grpSp>
        <p:nvGrpSpPr>
          <p:cNvPr id="207" name="Google Shape;207;p28"/>
          <p:cNvGrpSpPr/>
          <p:nvPr/>
        </p:nvGrpSpPr>
        <p:grpSpPr>
          <a:xfrm>
            <a:off x="4406400" y="0"/>
            <a:ext cx="4737600" cy="5143065"/>
            <a:chOff x="4406400" y="0"/>
            <a:chExt cx="4737600" cy="5143065"/>
          </a:xfrm>
        </p:grpSpPr>
        <p:sp>
          <p:nvSpPr>
            <p:cNvPr id="208" name="Google Shape;208;p28"/>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8"/>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227" name="Google Shape;227;p28"/>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28" name="Google Shape;22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 name="Rectangle 23">
            <a:extLst>
              <a:ext uri="{FF2B5EF4-FFF2-40B4-BE49-F238E27FC236}">
                <a16:creationId xmlns:a16="http://schemas.microsoft.com/office/drawing/2014/main" id="{3B5E9C44-AE15-4216-8EE7-0236D1AEDB07}"/>
              </a:ext>
            </a:extLst>
          </p:cNvPr>
          <p:cNvSpPr/>
          <p:nvPr userDrawn="1"/>
        </p:nvSpPr>
        <p:spPr>
          <a:xfrm>
            <a:off x="63997" y="4094289"/>
            <a:ext cx="1295400" cy="1008914"/>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107" name="Google Shape;10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108" name="Google Shape;10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Lato"/>
                <a:ea typeface="Lato"/>
                <a:cs typeface="Lato"/>
                <a:sym typeface="Lato"/>
              </a:defRPr>
            </a:lvl1pPr>
            <a:lvl2pPr lvl="1" algn="r" rtl="0">
              <a:buNone/>
              <a:defRPr sz="1000">
                <a:solidFill>
                  <a:schemeClr val="lt1"/>
                </a:solidFill>
                <a:latin typeface="Lato"/>
                <a:ea typeface="Lato"/>
                <a:cs typeface="Lato"/>
                <a:sym typeface="Lato"/>
              </a:defRPr>
            </a:lvl2pPr>
            <a:lvl3pPr lvl="2" algn="r" rtl="0">
              <a:buNone/>
              <a:defRPr sz="1000">
                <a:solidFill>
                  <a:schemeClr val="lt1"/>
                </a:solidFill>
                <a:latin typeface="Lato"/>
                <a:ea typeface="Lato"/>
                <a:cs typeface="Lato"/>
                <a:sym typeface="Lato"/>
              </a:defRPr>
            </a:lvl3pPr>
            <a:lvl4pPr lvl="3" algn="r" rtl="0">
              <a:buNone/>
              <a:defRPr sz="1000">
                <a:solidFill>
                  <a:schemeClr val="lt1"/>
                </a:solidFill>
                <a:latin typeface="Lato"/>
                <a:ea typeface="Lato"/>
                <a:cs typeface="Lato"/>
                <a:sym typeface="Lato"/>
              </a:defRPr>
            </a:lvl4pPr>
            <a:lvl5pPr lvl="4" algn="r" rtl="0">
              <a:buNone/>
              <a:defRPr sz="1000">
                <a:solidFill>
                  <a:schemeClr val="lt1"/>
                </a:solidFill>
                <a:latin typeface="Lato"/>
                <a:ea typeface="Lato"/>
                <a:cs typeface="Lato"/>
                <a:sym typeface="Lato"/>
              </a:defRPr>
            </a:lvl5pPr>
            <a:lvl6pPr lvl="5" algn="r" rtl="0">
              <a:buNone/>
              <a:defRPr sz="1000">
                <a:solidFill>
                  <a:schemeClr val="lt1"/>
                </a:solidFill>
                <a:latin typeface="Lato"/>
                <a:ea typeface="Lato"/>
                <a:cs typeface="Lato"/>
                <a:sym typeface="Lato"/>
              </a:defRPr>
            </a:lvl6pPr>
            <a:lvl7pPr lvl="6" algn="r" rtl="0">
              <a:buNone/>
              <a:defRPr sz="1000">
                <a:solidFill>
                  <a:schemeClr val="lt1"/>
                </a:solidFill>
                <a:latin typeface="Lato"/>
                <a:ea typeface="Lato"/>
                <a:cs typeface="Lato"/>
                <a:sym typeface="Lato"/>
              </a:defRPr>
            </a:lvl7pPr>
            <a:lvl8pPr lvl="7" algn="r" rtl="0">
              <a:buNone/>
              <a:defRPr sz="1000">
                <a:solidFill>
                  <a:schemeClr val="lt1"/>
                </a:solidFill>
                <a:latin typeface="Lato"/>
                <a:ea typeface="Lato"/>
                <a:cs typeface="Lato"/>
                <a:sym typeface="Lato"/>
              </a:defRPr>
            </a:lvl8pPr>
            <a:lvl9pPr lvl="8" algn="r" rtl="0">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109" name="Google Shape;109;p18"/>
          <p:cNvPicPr preferRelativeResize="0"/>
          <p:nvPr/>
        </p:nvPicPr>
        <p:blipFill rotWithShape="1">
          <a:blip r:embed="rId17">
            <a:alphaModFix/>
          </a:blip>
          <a:srcRect r="55169"/>
          <a:stretch/>
        </p:blipFill>
        <p:spPr>
          <a:xfrm>
            <a:off x="88075" y="4437425"/>
            <a:ext cx="941700" cy="619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ensus.gov/history/www/programs/demographic/american_community_survey.html" TargetMode="External"/><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en.wikipedia.org/wiki/File:Flag-map_of_Tennessee.svg"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hyperlink" Target="http://www.census.gov/acs/www/SBasics/What/What1.htm" TargetMode="External"/><Relationship Id="rId2" Type="http://schemas.openxmlformats.org/officeDocument/2006/relationships/hyperlink" Target="https://www.law.cornell.edu/uscode/text/13/221" TargetMode="Externa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hyperlink" Target="mailto:Kimberly.smith@2020census.gov"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8" name="Google Shape;281;p35">
            <a:extLst>
              <a:ext uri="{FF2B5EF4-FFF2-40B4-BE49-F238E27FC236}">
                <a16:creationId xmlns:a16="http://schemas.microsoft.com/office/drawing/2014/main" id="{0340EB02-FA9E-4384-B611-937EFB2A4183}"/>
              </a:ext>
            </a:extLst>
          </p:cNvPr>
          <p:cNvSpPr txBox="1">
            <a:spLocks noGrp="1"/>
          </p:cNvSpPr>
          <p:nvPr>
            <p:ph type="ctrTitle"/>
          </p:nvPr>
        </p:nvSpPr>
        <p:spPr>
          <a:xfrm>
            <a:off x="3027825" y="214325"/>
            <a:ext cx="5994900" cy="3325200"/>
          </a:xfrm>
          <a:prstGeom prst="rect">
            <a:avLst/>
          </a:prstGeom>
        </p:spPr>
        <p:txBody>
          <a:bodyPr spcFirstLastPara="1" wrap="square" lIns="91425" tIns="91425" rIns="91425" bIns="91425" anchor="t" anchorCtr="0">
            <a:noAutofit/>
          </a:bodyPr>
          <a:lstStyle/>
          <a:p>
            <a:pPr lvl="0" algn="ctr"/>
            <a:r>
              <a:rPr lang="en-US" sz="1800" dirty="0">
                <a:solidFill>
                  <a:schemeClr val="lt2"/>
                </a:solidFill>
              </a:rPr>
              <a:t>Illuminating Our Power, Unveiling Our Truth!</a:t>
            </a:r>
            <a:br>
              <a:rPr lang="en-US" sz="1800" dirty="0">
                <a:solidFill>
                  <a:schemeClr val="lt2"/>
                </a:solidFill>
              </a:rPr>
            </a:br>
            <a:r>
              <a:rPr lang="en-US" sz="1800" b="1" dirty="0">
                <a:solidFill>
                  <a:schemeClr val="bg2">
                    <a:lumMod val="75000"/>
                  </a:schemeClr>
                </a:solidFill>
              </a:rPr>
              <a:t>2019 Black Issues Conference</a:t>
            </a:r>
            <a:br>
              <a:rPr lang="en-US" sz="1800" b="1" dirty="0">
                <a:solidFill>
                  <a:schemeClr val="bg2">
                    <a:lumMod val="75000"/>
                  </a:schemeClr>
                </a:solidFill>
              </a:rPr>
            </a:br>
            <a:r>
              <a:rPr lang="en-US" sz="1800" dirty="0">
                <a:solidFill>
                  <a:schemeClr val="bg2">
                    <a:lumMod val="75000"/>
                  </a:schemeClr>
                </a:solidFill>
              </a:rPr>
              <a:t>University of Tennessee</a:t>
            </a:r>
            <a:br>
              <a:rPr lang="en-US" sz="1800" dirty="0">
                <a:solidFill>
                  <a:schemeClr val="bg2">
                    <a:lumMod val="75000"/>
                  </a:schemeClr>
                </a:solidFill>
              </a:rPr>
            </a:br>
            <a:br>
              <a:rPr lang="en-US" sz="1800" dirty="0">
                <a:solidFill>
                  <a:schemeClr val="bg2">
                    <a:lumMod val="75000"/>
                  </a:schemeClr>
                </a:solidFill>
              </a:rPr>
            </a:br>
            <a:br>
              <a:rPr lang="en-US" sz="1800" dirty="0">
                <a:solidFill>
                  <a:schemeClr val="bg2">
                    <a:lumMod val="75000"/>
                  </a:schemeClr>
                </a:solidFill>
              </a:rPr>
            </a:br>
            <a:br>
              <a:rPr lang="en-US" sz="1800" dirty="0">
                <a:solidFill>
                  <a:schemeClr val="lt2"/>
                </a:solidFill>
              </a:rPr>
            </a:br>
            <a:r>
              <a:rPr lang="en-US" sz="1800" dirty="0">
                <a:solidFill>
                  <a:schemeClr val="lt2"/>
                </a:solidFill>
              </a:rPr>
              <a:t> </a:t>
            </a:r>
            <a:r>
              <a:rPr lang="en-US" sz="2800" dirty="0">
                <a:solidFill>
                  <a:schemeClr val="lt2"/>
                </a:solidFill>
              </a:rPr>
              <a:t>Stand up and be </a:t>
            </a:r>
            <a:br>
              <a:rPr lang="en-US" sz="2800" dirty="0">
                <a:solidFill>
                  <a:schemeClr val="lt2"/>
                </a:solidFill>
              </a:rPr>
            </a:br>
            <a:r>
              <a:rPr lang="en-US" sz="3600" dirty="0">
                <a:solidFill>
                  <a:schemeClr val="lt2"/>
                </a:solidFill>
              </a:rPr>
              <a:t>COUNTED!</a:t>
            </a:r>
            <a:br>
              <a:rPr lang="en-US" sz="2400" dirty="0">
                <a:solidFill>
                  <a:schemeClr val="lt2"/>
                </a:solidFill>
              </a:rPr>
            </a:br>
            <a:endParaRPr sz="2000" dirty="0">
              <a:solidFill>
                <a:schemeClr val="bg2">
                  <a:lumMod val="75000"/>
                </a:schemeClr>
              </a:solidFill>
            </a:endParaRPr>
          </a:p>
        </p:txBody>
      </p:sp>
      <p:sp>
        <p:nvSpPr>
          <p:cNvPr id="9" name="Google Shape;282;p35">
            <a:extLst>
              <a:ext uri="{FF2B5EF4-FFF2-40B4-BE49-F238E27FC236}">
                <a16:creationId xmlns:a16="http://schemas.microsoft.com/office/drawing/2014/main" id="{373DADDB-049A-4ECE-9F62-D9CA67F11E07}"/>
              </a:ext>
            </a:extLst>
          </p:cNvPr>
          <p:cNvSpPr txBox="1">
            <a:spLocks noGrp="1"/>
          </p:cNvSpPr>
          <p:nvPr>
            <p:ph type="subTitle" idx="1"/>
          </p:nvPr>
        </p:nvSpPr>
        <p:spPr>
          <a:xfrm>
            <a:off x="4191664" y="4137739"/>
            <a:ext cx="4952336" cy="880828"/>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1600" b="1" dirty="0"/>
              <a:t>KIMBERLY SMITH, MBA</a:t>
            </a:r>
          </a:p>
          <a:p>
            <a:pPr marL="0" lvl="0" indent="0" algn="r" rtl="0">
              <a:spcBef>
                <a:spcPts val="0"/>
              </a:spcBef>
              <a:spcAft>
                <a:spcPts val="0"/>
              </a:spcAft>
              <a:buNone/>
            </a:pPr>
            <a:r>
              <a:rPr lang="en-GB" sz="1600" b="1" dirty="0"/>
              <a:t>EAST TN PARTNERSHIP SPECIALIST</a:t>
            </a:r>
          </a:p>
          <a:p>
            <a:pPr marL="0" lvl="0" indent="0" algn="r" rtl="0">
              <a:spcBef>
                <a:spcPts val="0"/>
              </a:spcBef>
              <a:spcAft>
                <a:spcPts val="0"/>
              </a:spcAft>
              <a:buNone/>
            </a:pPr>
            <a:r>
              <a:rPr lang="en-GB" sz="1600" b="1" dirty="0"/>
              <a:t>US  CENSUS  BUREAU</a:t>
            </a:r>
            <a:endParaRPr sz="16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pic>
        <p:nvPicPr>
          <p:cNvPr id="6" name="Picture 4" descr="Image result for census bureau logo">
            <a:extLst>
              <a:ext uri="{FF2B5EF4-FFF2-40B4-BE49-F238E27FC236}">
                <a16:creationId xmlns:a16="http://schemas.microsoft.com/office/drawing/2014/main" id="{0E945677-1E0C-4630-91B5-F04F2D04B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F440027-953F-4E52-BB60-DE18E870D41C}"/>
              </a:ext>
            </a:extLst>
          </p:cNvPr>
          <p:cNvSpPr/>
          <p:nvPr/>
        </p:nvSpPr>
        <p:spPr>
          <a:xfrm>
            <a:off x="468094" y="2061116"/>
            <a:ext cx="4114800" cy="2677656"/>
          </a:xfrm>
          <a:prstGeom prst="rect">
            <a:avLst/>
          </a:prstGeom>
        </p:spPr>
        <p:txBody>
          <a:bodyPr wrap="square">
            <a:spAutoFit/>
          </a:bodyPr>
          <a:lstStyle/>
          <a:p>
            <a:pPr marL="342900" indent="-34290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In addition to population inquiries, the 1810 census was the first to collect data about the nation's manufactures.</a:t>
            </a:r>
          </a:p>
          <a:p>
            <a:pPr marL="342900" indent="-342900">
              <a:buClr>
                <a:schemeClr val="tx2"/>
              </a:buClr>
              <a:buFont typeface="Courier New" panose="02070309020205020404" pitchFamily="49" charset="0"/>
              <a:buChar char="o"/>
            </a:pPr>
            <a:r>
              <a:rPr lang="en-US" dirty="0">
                <a:solidFill>
                  <a:schemeClr val="bg2">
                    <a:lumMod val="90000"/>
                  </a:schemeClr>
                </a:solidFill>
              </a:rPr>
              <a:t>The 1850 saw two questionnaires: one for free inhabitants and one for slaves.</a:t>
            </a:r>
            <a:r>
              <a:rPr lang="en-US" dirty="0">
                <a:solidFill>
                  <a:schemeClr val="bg2">
                    <a:lumMod val="90000"/>
                  </a:schemeClr>
                </a:solidFill>
                <a:latin typeface="Arial" panose="020B0604020202020204" pitchFamily="34" charset="0"/>
              </a:rPr>
              <a:t> </a:t>
            </a:r>
          </a:p>
          <a:p>
            <a:pPr marL="342900" indent="-342900">
              <a:buClr>
                <a:schemeClr val="tx2"/>
              </a:buClr>
              <a:buFont typeface="Courier New" panose="02070309020205020404" pitchFamily="49" charset="0"/>
              <a:buChar char="o"/>
            </a:pPr>
            <a:r>
              <a:rPr lang="en-US" dirty="0">
                <a:solidFill>
                  <a:schemeClr val="bg2">
                    <a:lumMod val="90000"/>
                  </a:schemeClr>
                </a:solidFill>
              </a:rPr>
              <a:t>Beginning with the 1880 census, specially hired and trained census-takers replaced the U.S. marshals. </a:t>
            </a:r>
          </a:p>
          <a:p>
            <a:pPr marL="342900" indent="-34290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The U.S. Census Bureau was established as a permanent agency within the Department of the Interior in 1902.</a:t>
            </a:r>
            <a:endParaRPr lang="en-US" dirty="0">
              <a:solidFill>
                <a:schemeClr val="bg2">
                  <a:lumMod val="90000"/>
                </a:schemeClr>
              </a:solidFill>
            </a:endParaRPr>
          </a:p>
          <a:p>
            <a:pPr marL="342900" indent="-342900">
              <a:buClr>
                <a:schemeClr val="tx2"/>
              </a:buClr>
              <a:buFont typeface="Courier New" panose="02070309020205020404" pitchFamily="49" charset="0"/>
              <a:buChar char="o"/>
            </a:pPr>
            <a:endParaRPr lang="en-US" dirty="0">
              <a:solidFill>
                <a:schemeClr val="bg2">
                  <a:lumMod val="90000"/>
                </a:schemeClr>
              </a:solidFill>
            </a:endParaRPr>
          </a:p>
        </p:txBody>
      </p:sp>
      <p:sp>
        <p:nvSpPr>
          <p:cNvPr id="10" name="Rectangle 9">
            <a:extLst>
              <a:ext uri="{FF2B5EF4-FFF2-40B4-BE49-F238E27FC236}">
                <a16:creationId xmlns:a16="http://schemas.microsoft.com/office/drawing/2014/main" id="{A0A7F656-AAC3-4010-B3D0-11AC2122A01B}"/>
              </a:ext>
            </a:extLst>
          </p:cNvPr>
          <p:cNvSpPr/>
          <p:nvPr/>
        </p:nvSpPr>
        <p:spPr>
          <a:xfrm>
            <a:off x="-522970" y="1414785"/>
            <a:ext cx="349326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1810-1910</a:t>
            </a:r>
          </a:p>
        </p:txBody>
      </p:sp>
      <p:pic>
        <p:nvPicPr>
          <p:cNvPr id="5122" name="Picture 2" descr="https://thesocietypages.org/socimages/files/2010/12/slaves.jpg">
            <a:extLst>
              <a:ext uri="{FF2B5EF4-FFF2-40B4-BE49-F238E27FC236}">
                <a16:creationId xmlns:a16="http://schemas.microsoft.com/office/drawing/2014/main" id="{0E64AA15-BB35-449F-BAAE-07B81C825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894" y="1249380"/>
            <a:ext cx="4060692" cy="319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3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pic>
        <p:nvPicPr>
          <p:cNvPr id="4" name="Picture 4" descr="W.E.B. Du Bois">
            <a:extLst>
              <a:ext uri="{FF2B5EF4-FFF2-40B4-BE49-F238E27FC236}">
                <a16:creationId xmlns:a16="http://schemas.microsoft.com/office/drawing/2014/main" id="{1ED4B416-09A8-4CFB-9550-4C639AA4E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3550"/>
            <a:ext cx="2463215" cy="3208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0ADF8C6-EBDE-4964-98B8-CC313B945826}"/>
              </a:ext>
            </a:extLst>
          </p:cNvPr>
          <p:cNvSpPr/>
          <p:nvPr/>
        </p:nvSpPr>
        <p:spPr>
          <a:xfrm>
            <a:off x="2095696" y="1051059"/>
            <a:ext cx="5442516"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Remarkable Census Staff</a:t>
            </a:r>
          </a:p>
        </p:txBody>
      </p:sp>
      <p:sp>
        <p:nvSpPr>
          <p:cNvPr id="6" name="Rectangle 3">
            <a:extLst>
              <a:ext uri="{FF2B5EF4-FFF2-40B4-BE49-F238E27FC236}">
                <a16:creationId xmlns:a16="http://schemas.microsoft.com/office/drawing/2014/main" id="{365608D8-EB47-42DD-AE69-04B5C786ED04}"/>
              </a:ext>
            </a:extLst>
          </p:cNvPr>
          <p:cNvSpPr>
            <a:spLocks noChangeArrowheads="1"/>
          </p:cNvSpPr>
          <p:nvPr/>
        </p:nvSpPr>
        <p:spPr bwMode="auto">
          <a:xfrm>
            <a:off x="3581400" y="2466984"/>
            <a:ext cx="4576590" cy="18158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333333"/>
                </a:solidFill>
                <a:effectLst/>
                <a:latin typeface="Helvetica" panose="020B0604020202020204" pitchFamily="34" charset="0"/>
              </a:rPr>
              <a:t>W.E.B. Du </a:t>
            </a:r>
            <a:r>
              <a:rPr kumimoji="0" lang="en-US" altLang="en-US" sz="1700" b="1" i="0" u="none" strike="noStrike" cap="none" normalizeH="0" baseline="0" dirty="0" err="1">
                <a:ln>
                  <a:noFill/>
                </a:ln>
                <a:solidFill>
                  <a:srgbClr val="333333"/>
                </a:solidFill>
                <a:effectLst/>
                <a:latin typeface="Helvetica" panose="020B0604020202020204" pitchFamily="34" charset="0"/>
              </a:rPr>
              <a:t>Bois</a:t>
            </a:r>
            <a:endParaRPr kumimoji="0" lang="en-US" altLang="en-US" sz="1700" b="1" i="0" u="none" strike="noStrike" cap="none" normalizeH="0" baseline="0" dirty="0">
              <a:ln>
                <a:noFill/>
              </a:ln>
              <a:solidFill>
                <a:srgbClr val="333333"/>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11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W.E.B. Du </a:t>
            </a:r>
            <a:r>
              <a:rPr kumimoji="0" lang="en-US" altLang="en-US" sz="11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Bois</a:t>
            </a:r>
            <a:r>
              <a:rPr kumimoji="0" lang="en-US" altLang="en-US" sz="11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(1868–1963) used his gifts as a social scientist and writer to fight for equal rights for black Americans throughout his life. In 1904, for part of Census Bulletin #8, Du </a:t>
            </a:r>
            <a:r>
              <a:rPr kumimoji="0" lang="en-US" altLang="en-US" sz="11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Bois</a:t>
            </a:r>
            <a:r>
              <a:rPr kumimoji="0" lang="en-US" altLang="en-US" sz="11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wrote an analysis of black farmers in the southern United States. Du </a:t>
            </a:r>
            <a:r>
              <a:rPr kumimoji="0" lang="en-US" altLang="en-US" sz="11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Bois'</a:t>
            </a:r>
            <a:r>
              <a:rPr kumimoji="0" lang="en-US" altLang="en-US" sz="11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analysis used statistics to counter the racist narrative of the day and showed how black farmers used their land and agricultural skills to make a better life for themselves and their families</a:t>
            </a:r>
            <a:endParaRPr kumimoji="0" lang="en-US" altLang="en-US" sz="539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pic>
        <p:nvPicPr>
          <p:cNvPr id="7" name="Picture 4" descr="Image result for census bureau logo">
            <a:extLst>
              <a:ext uri="{FF2B5EF4-FFF2-40B4-BE49-F238E27FC236}">
                <a16:creationId xmlns:a16="http://schemas.microsoft.com/office/drawing/2014/main" id="{A409B873-60B5-4672-9E64-551920724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3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pic>
        <p:nvPicPr>
          <p:cNvPr id="5" name="Picture 4" descr="Image result for census bureau logo">
            <a:extLst>
              <a:ext uri="{FF2B5EF4-FFF2-40B4-BE49-F238E27FC236}">
                <a16:creationId xmlns:a16="http://schemas.microsoft.com/office/drawing/2014/main" id="{7DA271E4-BA2C-4E72-93A4-E886F268D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BB531B2-0766-475F-9F3C-323D2268F4A1}"/>
              </a:ext>
            </a:extLst>
          </p:cNvPr>
          <p:cNvSpPr/>
          <p:nvPr/>
        </p:nvSpPr>
        <p:spPr>
          <a:xfrm>
            <a:off x="826265" y="2312856"/>
            <a:ext cx="4572000" cy="1600438"/>
          </a:xfrm>
          <a:prstGeom prst="rect">
            <a:avLst/>
          </a:prstGeom>
        </p:spPr>
        <p:txBody>
          <a:bodyPr>
            <a:spAutoFit/>
          </a:bodyPr>
          <a:lstStyle/>
          <a:p>
            <a:pPr marL="285750" indent="-28575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The 1920 census saw no separate forms for American Indians. </a:t>
            </a:r>
          </a:p>
          <a:p>
            <a:pPr marL="285750" indent="-285750">
              <a:buClr>
                <a:schemeClr val="tx2"/>
              </a:buClr>
              <a:buFont typeface="Courier New" panose="02070309020205020404" pitchFamily="49" charset="0"/>
              <a:buChar char="o"/>
            </a:pPr>
            <a:r>
              <a:rPr lang="en-US" dirty="0">
                <a:solidFill>
                  <a:schemeClr val="bg2">
                    <a:lumMod val="90000"/>
                  </a:schemeClr>
                </a:solidFill>
              </a:rPr>
              <a:t>1930 was the first and only time, "Mexican" was listed as a race.</a:t>
            </a:r>
          </a:p>
          <a:p>
            <a:pPr marL="285750" indent="-285750">
              <a:buClr>
                <a:schemeClr val="tx2"/>
              </a:buClr>
              <a:buFont typeface="Courier New" panose="02070309020205020404" pitchFamily="49" charset="0"/>
              <a:buChar char="o"/>
            </a:pPr>
            <a:r>
              <a:rPr lang="en-US" dirty="0">
                <a:solidFill>
                  <a:schemeClr val="bg2">
                    <a:lumMod val="90000"/>
                  </a:schemeClr>
                </a:solidFill>
              </a:rPr>
              <a:t>Computers and magnetic computer tape were introduced in the 1950s. </a:t>
            </a:r>
          </a:p>
          <a:p>
            <a:pPr marL="285750" indent="-285750">
              <a:buClr>
                <a:schemeClr val="tx2"/>
              </a:buClr>
              <a:buFont typeface="Courier New" panose="02070309020205020404" pitchFamily="49" charset="0"/>
              <a:buChar char="o"/>
            </a:pPr>
            <a:endParaRPr lang="en-US" dirty="0">
              <a:solidFill>
                <a:schemeClr val="bg2">
                  <a:lumMod val="90000"/>
                </a:schemeClr>
              </a:solidFill>
            </a:endParaRPr>
          </a:p>
        </p:txBody>
      </p:sp>
      <p:sp>
        <p:nvSpPr>
          <p:cNvPr id="11" name="Rectangle 10">
            <a:extLst>
              <a:ext uri="{FF2B5EF4-FFF2-40B4-BE49-F238E27FC236}">
                <a16:creationId xmlns:a16="http://schemas.microsoft.com/office/drawing/2014/main" id="{09111478-9392-4C70-A8E6-2BD01B3E08E0}"/>
              </a:ext>
            </a:extLst>
          </p:cNvPr>
          <p:cNvSpPr/>
          <p:nvPr/>
        </p:nvSpPr>
        <p:spPr>
          <a:xfrm>
            <a:off x="-381000" y="1358792"/>
            <a:ext cx="349326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1920-1950</a:t>
            </a:r>
          </a:p>
        </p:txBody>
      </p:sp>
      <p:pic>
        <p:nvPicPr>
          <p:cNvPr id="4098" name="Picture 2" descr="Image result for computer in census 1950">
            <a:extLst>
              <a:ext uri="{FF2B5EF4-FFF2-40B4-BE49-F238E27FC236}">
                <a16:creationId xmlns:a16="http://schemas.microsoft.com/office/drawing/2014/main" id="{93131E46-D593-40FE-B5B0-0F4FB1241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6065"/>
            <a:ext cx="3546160" cy="282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24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7E8014-6C55-4B12-BE8B-446228EF1398}"/>
              </a:ext>
            </a:extLst>
          </p:cNvPr>
          <p:cNvPicPr>
            <a:picLocks noChangeAspect="1"/>
          </p:cNvPicPr>
          <p:nvPr/>
        </p:nvPicPr>
        <p:blipFill>
          <a:blip r:embed="rId2"/>
          <a:stretch>
            <a:fillRect/>
          </a:stretch>
        </p:blipFill>
        <p:spPr>
          <a:xfrm rot="20919315">
            <a:off x="5107987" y="1269797"/>
            <a:ext cx="2161062" cy="3045133"/>
          </a:xfrm>
          <a:prstGeom prst="rect">
            <a:avLst/>
          </a:prstGeom>
        </p:spPr>
      </p:pic>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sp>
        <p:nvSpPr>
          <p:cNvPr id="4" name="Text Placeholder 2">
            <a:extLst>
              <a:ext uri="{FF2B5EF4-FFF2-40B4-BE49-F238E27FC236}">
                <a16:creationId xmlns:a16="http://schemas.microsoft.com/office/drawing/2014/main" id="{04A84818-E13E-4276-BF5E-1D477E098E6D}"/>
              </a:ext>
            </a:extLst>
          </p:cNvPr>
          <p:cNvSpPr txBox="1">
            <a:spLocks/>
          </p:cNvSpPr>
          <p:nvPr/>
        </p:nvSpPr>
        <p:spPr>
          <a:xfrm>
            <a:off x="714450" y="2005123"/>
            <a:ext cx="4009950" cy="291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5000"/>
              </a:lnSpc>
              <a:buClr>
                <a:schemeClr val="tx2"/>
              </a:buClr>
              <a:buFont typeface="Courier New" panose="02070309020205020404" pitchFamily="49" charset="0"/>
              <a:buChar char="o"/>
            </a:pPr>
            <a:r>
              <a:rPr lang="en-US" altLang="en-US" dirty="0">
                <a:solidFill>
                  <a:schemeClr val="bg2">
                    <a:lumMod val="90000"/>
                  </a:schemeClr>
                </a:solidFill>
              </a:rPr>
              <a:t>1962 </a:t>
            </a:r>
            <a:r>
              <a:rPr lang="en-US" altLang="en-US" u="sng" dirty="0">
                <a:solidFill>
                  <a:schemeClr val="bg2">
                    <a:lumMod val="90000"/>
                  </a:schemeClr>
                </a:solidFill>
              </a:rPr>
              <a:t>Baker v. </a:t>
            </a:r>
            <a:r>
              <a:rPr lang="en-US" altLang="en-US" u="sng" dirty="0" err="1">
                <a:solidFill>
                  <a:schemeClr val="bg2">
                    <a:lumMod val="90000"/>
                  </a:schemeClr>
                </a:solidFill>
              </a:rPr>
              <a:t>Carr</a:t>
            </a:r>
            <a:r>
              <a:rPr lang="en-US" altLang="en-US" dirty="0">
                <a:solidFill>
                  <a:schemeClr val="bg2">
                    <a:lumMod val="90000"/>
                  </a:schemeClr>
                </a:solidFill>
              </a:rPr>
              <a:t> decision ruled all elected legislative bodies must represent equal population size geographic districts.</a:t>
            </a:r>
          </a:p>
          <a:p>
            <a:pPr marL="342900" indent="-342900">
              <a:lnSpc>
                <a:spcPct val="95000"/>
              </a:lnSpc>
              <a:buClr>
                <a:schemeClr val="tx2"/>
              </a:buClr>
              <a:buFont typeface="Courier New" panose="02070309020205020404" pitchFamily="49" charset="0"/>
              <a:buChar char="o"/>
            </a:pPr>
            <a:r>
              <a:rPr lang="en-US" altLang="en-US" dirty="0">
                <a:solidFill>
                  <a:schemeClr val="bg2">
                    <a:lumMod val="90000"/>
                  </a:schemeClr>
                </a:solidFill>
              </a:rPr>
              <a:t>Civil Rights Act of 1964 and Voting Rights Act of 1965 established census data as basis for implementing civil rights programs.</a:t>
            </a:r>
          </a:p>
          <a:p>
            <a:pPr marL="342900" indent="-342900">
              <a:lnSpc>
                <a:spcPct val="95000"/>
              </a:lnSpc>
              <a:buClr>
                <a:schemeClr val="tx2"/>
              </a:buClr>
              <a:buFont typeface="Courier New" panose="02070309020205020404" pitchFamily="49" charset="0"/>
              <a:buChar char="o"/>
            </a:pPr>
            <a:r>
              <a:rPr lang="en-US" altLang="en-US" dirty="0">
                <a:solidFill>
                  <a:schemeClr val="bg2">
                    <a:lumMod val="90000"/>
                  </a:schemeClr>
                </a:solidFill>
              </a:rPr>
              <a:t>1960-1970s civil rights organizations saw census undercounting diminished political representation of African-Americans areas.</a:t>
            </a:r>
          </a:p>
          <a:p>
            <a:pPr marL="342900" indent="-342900">
              <a:lnSpc>
                <a:spcPct val="95000"/>
              </a:lnSpc>
              <a:buClr>
                <a:schemeClr val="tx2"/>
              </a:buClr>
              <a:buFont typeface="Courier New" panose="02070309020205020404" pitchFamily="49" charset="0"/>
              <a:buChar char="o"/>
            </a:pPr>
            <a:r>
              <a:rPr lang="en-US" altLang="en-US" dirty="0">
                <a:solidFill>
                  <a:schemeClr val="bg2">
                    <a:lumMod val="90000"/>
                  </a:schemeClr>
                </a:solidFill>
              </a:rPr>
              <a:t>1970 </a:t>
            </a:r>
            <a:r>
              <a:rPr lang="en-US" altLang="en-US" dirty="0">
                <a:solidFill>
                  <a:schemeClr val="bg2">
                    <a:lumMod val="90000"/>
                  </a:schemeClr>
                </a:solidFill>
                <a:cs typeface="Arial" panose="020B0604020202020204" pitchFamily="34" charset="0"/>
              </a:rPr>
              <a:t>saw </a:t>
            </a:r>
            <a:r>
              <a:rPr lang="en-US" altLang="en-US" dirty="0">
                <a:solidFill>
                  <a:schemeClr val="bg2">
                    <a:lumMod val="90000"/>
                  </a:schemeClr>
                </a:solidFill>
              </a:rPr>
              <a:t>the first mail-out, mail-back census procedure.</a:t>
            </a:r>
          </a:p>
          <a:p>
            <a:pPr marL="342900" indent="-342900">
              <a:buClr>
                <a:schemeClr val="tx2"/>
              </a:buClr>
              <a:buFont typeface="Courier New" panose="02070309020205020404" pitchFamily="49" charset="0"/>
              <a:buChar char="o"/>
            </a:pPr>
            <a:endParaRPr lang="en-US" dirty="0">
              <a:solidFill>
                <a:schemeClr val="bg2">
                  <a:lumMod val="90000"/>
                </a:schemeClr>
              </a:solidFill>
            </a:endParaRPr>
          </a:p>
        </p:txBody>
      </p:sp>
      <p:pic>
        <p:nvPicPr>
          <p:cNvPr id="5" name="Picture 4" descr="Image result for census bureau logo">
            <a:extLst>
              <a:ext uri="{FF2B5EF4-FFF2-40B4-BE49-F238E27FC236}">
                <a16:creationId xmlns:a16="http://schemas.microsoft.com/office/drawing/2014/main" id="{7DA271E4-BA2C-4E72-93A4-E886F268D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8FBA00-3FA4-4166-ACBC-C4DA8ACDB511}"/>
              </a:ext>
            </a:extLst>
          </p:cNvPr>
          <p:cNvSpPr/>
          <p:nvPr/>
        </p:nvSpPr>
        <p:spPr>
          <a:xfrm>
            <a:off x="-381000" y="1358792"/>
            <a:ext cx="349326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1960-1970</a:t>
            </a:r>
          </a:p>
        </p:txBody>
      </p:sp>
      <p:pic>
        <p:nvPicPr>
          <p:cNvPr id="6" name="Picture 5">
            <a:extLst>
              <a:ext uri="{FF2B5EF4-FFF2-40B4-BE49-F238E27FC236}">
                <a16:creationId xmlns:a16="http://schemas.microsoft.com/office/drawing/2014/main" id="{5AED8253-193D-4255-AEB0-E8B7BDD352BB}"/>
              </a:ext>
            </a:extLst>
          </p:cNvPr>
          <p:cNvPicPr>
            <a:picLocks noChangeAspect="1"/>
          </p:cNvPicPr>
          <p:nvPr/>
        </p:nvPicPr>
        <p:blipFill>
          <a:blip r:embed="rId4"/>
          <a:stretch>
            <a:fillRect/>
          </a:stretch>
        </p:blipFill>
        <p:spPr>
          <a:xfrm>
            <a:off x="7070626" y="1504949"/>
            <a:ext cx="1928775" cy="2711342"/>
          </a:xfrm>
          <a:prstGeom prst="rect">
            <a:avLst/>
          </a:prstGeom>
        </p:spPr>
      </p:pic>
    </p:spTree>
    <p:extLst>
      <p:ext uri="{BB962C8B-B14F-4D97-AF65-F5344CB8AC3E}">
        <p14:creationId xmlns:p14="http://schemas.microsoft.com/office/powerpoint/2010/main" val="74394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sp>
        <p:nvSpPr>
          <p:cNvPr id="4" name="Rectangle 3">
            <a:extLst>
              <a:ext uri="{FF2B5EF4-FFF2-40B4-BE49-F238E27FC236}">
                <a16:creationId xmlns:a16="http://schemas.microsoft.com/office/drawing/2014/main" id="{FA238270-9F7E-4614-BBA4-857A8392C093}"/>
              </a:ext>
            </a:extLst>
          </p:cNvPr>
          <p:cNvSpPr/>
          <p:nvPr/>
        </p:nvSpPr>
        <p:spPr>
          <a:xfrm>
            <a:off x="2095696" y="1051059"/>
            <a:ext cx="5442516"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Remarkable Census Staff</a:t>
            </a:r>
          </a:p>
        </p:txBody>
      </p:sp>
      <p:pic>
        <p:nvPicPr>
          <p:cNvPr id="5" name="Picture 2" descr="Shirley A. Chisholm">
            <a:extLst>
              <a:ext uri="{FF2B5EF4-FFF2-40B4-BE49-F238E27FC236}">
                <a16:creationId xmlns:a16="http://schemas.microsoft.com/office/drawing/2014/main" id="{8A5EDBD3-244A-4FAE-9590-3F862EE57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25" y="1697390"/>
            <a:ext cx="2905125" cy="32793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6CE8017F-0CA1-4A43-911F-2D46D91F886B}"/>
              </a:ext>
            </a:extLst>
          </p:cNvPr>
          <p:cNvSpPr>
            <a:spLocks noChangeArrowheads="1"/>
          </p:cNvSpPr>
          <p:nvPr/>
        </p:nvSpPr>
        <p:spPr bwMode="auto">
          <a:xfrm>
            <a:off x="3429000" y="2228492"/>
            <a:ext cx="3990152" cy="26699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333333"/>
                </a:solidFill>
                <a:effectLst/>
                <a:latin typeface="Helvetica" panose="020B0604020202020204" pitchFamily="34" charset="0"/>
              </a:rPr>
              <a:t>Shirley A. Chisholm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br>
              <a:rPr kumimoji="0" lang="en-US"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Shirley A. Chisholm</a:t>
            </a:r>
            <a:r>
              <a:rPr kumimoji="0" lang="en-US" altLang="en-US" sz="105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(1924–2005) broke conventions and wrote history as the first black woman elected to the United States Congress in 1968. Throughout her long career in public service, including 14 years in the U.S. House of Representatives, Congresswoman Chisholm looked out for those whom the government traditionally overlooked and neglected. In 1970, Congresswoman Chisholm worried about minorities being under-represented in the census and pinned on an enumerator's badge to help enumerate parts of Brooklyn, showing that the census could benefit communities simply by counting them. </a:t>
            </a:r>
            <a:endParaRPr kumimoji="0" lang="en-US" altLang="en-US" sz="415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pic>
        <p:nvPicPr>
          <p:cNvPr id="7" name="Picture 4" descr="Image result for census bureau logo">
            <a:extLst>
              <a:ext uri="{FF2B5EF4-FFF2-40B4-BE49-F238E27FC236}">
                <a16:creationId xmlns:a16="http://schemas.microsoft.com/office/drawing/2014/main" id="{F18356AC-B923-4FA9-96D1-C5C212405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126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pic>
        <p:nvPicPr>
          <p:cNvPr id="5" name="Picture 4" descr="Image result for census bureau logo">
            <a:extLst>
              <a:ext uri="{FF2B5EF4-FFF2-40B4-BE49-F238E27FC236}">
                <a16:creationId xmlns:a16="http://schemas.microsoft.com/office/drawing/2014/main" id="{7DA271E4-BA2C-4E72-93A4-E886F268D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8FBA00-3FA4-4166-ACBC-C4DA8ACDB511}"/>
              </a:ext>
            </a:extLst>
          </p:cNvPr>
          <p:cNvSpPr/>
          <p:nvPr/>
        </p:nvSpPr>
        <p:spPr>
          <a:xfrm>
            <a:off x="-381000" y="1358792"/>
            <a:ext cx="349326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1980-2010</a:t>
            </a:r>
          </a:p>
        </p:txBody>
      </p:sp>
      <p:sp>
        <p:nvSpPr>
          <p:cNvPr id="6" name="Rectangle 5">
            <a:extLst>
              <a:ext uri="{FF2B5EF4-FFF2-40B4-BE49-F238E27FC236}">
                <a16:creationId xmlns:a16="http://schemas.microsoft.com/office/drawing/2014/main" id="{A28EB596-72F7-47CA-AE47-CE9FEEE1255B}"/>
              </a:ext>
            </a:extLst>
          </p:cNvPr>
          <p:cNvSpPr/>
          <p:nvPr/>
        </p:nvSpPr>
        <p:spPr>
          <a:xfrm>
            <a:off x="533400" y="2190750"/>
            <a:ext cx="4572000" cy="2666884"/>
          </a:xfrm>
          <a:prstGeom prst="rect">
            <a:avLst/>
          </a:prstGeom>
        </p:spPr>
        <p:txBody>
          <a:bodyPr>
            <a:spAutoFit/>
          </a:bodyPr>
          <a:lstStyle/>
          <a:p>
            <a:pPr marL="285750" indent="-285750">
              <a:buClr>
                <a:schemeClr val="tx2"/>
              </a:buClr>
              <a:buFont typeface="Courier New" panose="02070309020205020404" pitchFamily="49" charset="0"/>
              <a:buChar char="o"/>
            </a:pPr>
            <a:r>
              <a:rPr lang="en-US" altLang="en-US" dirty="0">
                <a:solidFill>
                  <a:schemeClr val="bg2">
                    <a:lumMod val="90000"/>
                  </a:schemeClr>
                </a:solidFill>
              </a:rPr>
              <a:t>1970/1980 mayors recognized census undercount diminished large cities political representation and federal revenue. </a:t>
            </a:r>
          </a:p>
          <a:p>
            <a:pPr marL="285750" indent="-28575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2010 census removed the long form used from 1940 to 2000 replacing it with 10 questions. </a:t>
            </a:r>
          </a:p>
          <a:p>
            <a:pPr marL="285750" indent="-28575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2010 Census created a annual </a:t>
            </a:r>
            <a:r>
              <a:rPr lang="en-US" u="sng" dirty="0">
                <a:solidFill>
                  <a:schemeClr val="bg2">
                    <a:lumMod val="90000"/>
                  </a:schemeClr>
                </a:solidFill>
                <a:latin typeface="Arial" panose="020B0604020202020204" pitchFamily="34" charset="0"/>
                <a:hlinkClick r:id="rId3">
                  <a:extLst>
                    <a:ext uri="{A12FA001-AC4F-418D-AE19-62706E023703}">
                      <ahyp:hlinkClr xmlns:ahyp="http://schemas.microsoft.com/office/drawing/2018/hyperlinkcolor" val="tx"/>
                    </a:ext>
                  </a:extLst>
                </a:hlinkClick>
              </a:rPr>
              <a:t>American Community Survey </a:t>
            </a:r>
            <a:r>
              <a:rPr lang="en-US" dirty="0">
                <a:solidFill>
                  <a:schemeClr val="bg2">
                    <a:lumMod val="90000"/>
                  </a:schemeClr>
                </a:solidFill>
                <a:latin typeface="Arial" panose="020B0604020202020204" pitchFamily="34" charset="0"/>
              </a:rPr>
              <a:t>from the long-form</a:t>
            </a:r>
          </a:p>
          <a:p>
            <a:pPr marL="285750" indent="-285750">
              <a:buClr>
                <a:schemeClr val="tx2"/>
              </a:buClr>
              <a:buFont typeface="Courier New" panose="02070309020205020404" pitchFamily="49" charset="0"/>
              <a:buChar char="o"/>
            </a:pPr>
            <a:r>
              <a:rPr lang="en-US" dirty="0">
                <a:solidFill>
                  <a:schemeClr val="bg2">
                    <a:lumMod val="90000"/>
                  </a:schemeClr>
                </a:solidFill>
                <a:latin typeface="Arial" panose="020B0604020202020204" pitchFamily="34" charset="0"/>
              </a:rPr>
              <a:t> 2010 saw the establishment of the Community Partnership Program, intended to improve the census participation rate. </a:t>
            </a:r>
          </a:p>
          <a:p>
            <a:endParaRPr lang="en-US" dirty="0">
              <a:solidFill>
                <a:schemeClr val="bg2">
                  <a:lumMod val="90000"/>
                </a:schemeClr>
              </a:solidFill>
            </a:endParaRPr>
          </a:p>
          <a:p>
            <a:pPr marL="342900" indent="-342900">
              <a:lnSpc>
                <a:spcPct val="95000"/>
              </a:lnSpc>
              <a:buClr>
                <a:schemeClr val="tx2"/>
              </a:buClr>
              <a:buFont typeface="Courier New" panose="02070309020205020404" pitchFamily="49" charset="0"/>
              <a:buChar char="o"/>
            </a:pPr>
            <a:endParaRPr lang="en-US" altLang="en-US" dirty="0">
              <a:solidFill>
                <a:schemeClr val="bg2">
                  <a:lumMod val="90000"/>
                </a:schemeClr>
              </a:solidFill>
            </a:endParaRPr>
          </a:p>
        </p:txBody>
      </p:sp>
      <p:pic>
        <p:nvPicPr>
          <p:cNvPr id="9" name="Picture 8">
            <a:extLst>
              <a:ext uri="{FF2B5EF4-FFF2-40B4-BE49-F238E27FC236}">
                <a16:creationId xmlns:a16="http://schemas.microsoft.com/office/drawing/2014/main" id="{22D4FE55-F2BB-4701-8300-CBA20D036B33}"/>
              </a:ext>
            </a:extLst>
          </p:cNvPr>
          <p:cNvPicPr>
            <a:picLocks noChangeAspect="1"/>
          </p:cNvPicPr>
          <p:nvPr/>
        </p:nvPicPr>
        <p:blipFill>
          <a:blip r:embed="rId4"/>
          <a:stretch>
            <a:fillRect/>
          </a:stretch>
        </p:blipFill>
        <p:spPr>
          <a:xfrm>
            <a:off x="5212688" y="1709650"/>
            <a:ext cx="1552574" cy="1782602"/>
          </a:xfrm>
          <a:prstGeom prst="rect">
            <a:avLst/>
          </a:prstGeom>
        </p:spPr>
      </p:pic>
      <p:pic>
        <p:nvPicPr>
          <p:cNvPr id="10" name="Picture 9">
            <a:extLst>
              <a:ext uri="{FF2B5EF4-FFF2-40B4-BE49-F238E27FC236}">
                <a16:creationId xmlns:a16="http://schemas.microsoft.com/office/drawing/2014/main" id="{831DD504-983A-4FA5-87F6-681A56713C05}"/>
              </a:ext>
            </a:extLst>
          </p:cNvPr>
          <p:cNvPicPr>
            <a:picLocks noChangeAspect="1"/>
          </p:cNvPicPr>
          <p:nvPr/>
        </p:nvPicPr>
        <p:blipFill>
          <a:blip r:embed="rId5"/>
          <a:stretch>
            <a:fillRect/>
          </a:stretch>
        </p:blipFill>
        <p:spPr>
          <a:xfrm>
            <a:off x="6765262" y="1090997"/>
            <a:ext cx="1997738" cy="1181919"/>
          </a:xfrm>
          <a:prstGeom prst="rect">
            <a:avLst/>
          </a:prstGeom>
        </p:spPr>
      </p:pic>
      <p:pic>
        <p:nvPicPr>
          <p:cNvPr id="11" name="Picture 10">
            <a:extLst>
              <a:ext uri="{FF2B5EF4-FFF2-40B4-BE49-F238E27FC236}">
                <a16:creationId xmlns:a16="http://schemas.microsoft.com/office/drawing/2014/main" id="{AC0E8CA4-66B7-4F2D-9F86-D1A57034F4D4}"/>
              </a:ext>
            </a:extLst>
          </p:cNvPr>
          <p:cNvPicPr>
            <a:picLocks noChangeAspect="1"/>
          </p:cNvPicPr>
          <p:nvPr/>
        </p:nvPicPr>
        <p:blipFill>
          <a:blip r:embed="rId6"/>
          <a:stretch>
            <a:fillRect/>
          </a:stretch>
        </p:blipFill>
        <p:spPr>
          <a:xfrm>
            <a:off x="6765262" y="2724150"/>
            <a:ext cx="1997738" cy="1536205"/>
          </a:xfrm>
          <a:prstGeom prst="rect">
            <a:avLst/>
          </a:prstGeom>
        </p:spPr>
      </p:pic>
    </p:spTree>
    <p:extLst>
      <p:ext uri="{BB962C8B-B14F-4D97-AF65-F5344CB8AC3E}">
        <p14:creationId xmlns:p14="http://schemas.microsoft.com/office/powerpoint/2010/main" val="427070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9;p37">
            <a:extLst>
              <a:ext uri="{FF2B5EF4-FFF2-40B4-BE49-F238E27FC236}">
                <a16:creationId xmlns:a16="http://schemas.microsoft.com/office/drawing/2014/main" id="{C43910FB-4EB4-437C-9977-390BA6A546A1}"/>
              </a:ext>
            </a:extLst>
          </p:cNvPr>
          <p:cNvSpPr txBox="1"/>
          <p:nvPr/>
        </p:nvSpPr>
        <p:spPr>
          <a:xfrm>
            <a:off x="304800" y="2086876"/>
            <a:ext cx="2653894" cy="1397797"/>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b="1" dirty="0">
                <a:solidFill>
                  <a:schemeClr val="lt1"/>
                </a:solidFill>
                <a:latin typeface="Lato"/>
                <a:ea typeface="Lato"/>
                <a:cs typeface="Lato"/>
                <a:sym typeface="Lato"/>
              </a:rPr>
              <a:t>It’s Easy, Safe, &amp; Important!</a:t>
            </a:r>
          </a:p>
          <a:p>
            <a:pPr marL="0" lvl="0" indent="0" algn="ctr" rtl="0">
              <a:lnSpc>
                <a:spcPct val="115000"/>
              </a:lnSpc>
              <a:spcBef>
                <a:spcPts val="0"/>
              </a:spcBef>
              <a:spcAft>
                <a:spcPts val="0"/>
              </a:spcAft>
              <a:buNone/>
            </a:pPr>
            <a:endParaRPr lang="en-GB" b="1" dirty="0">
              <a:solidFill>
                <a:schemeClr val="lt1"/>
              </a:solidFill>
              <a:latin typeface="Lato"/>
              <a:ea typeface="Lato"/>
              <a:cs typeface="Lato"/>
              <a:sym typeface="Lato"/>
            </a:endParaRPr>
          </a:p>
          <a:p>
            <a:pPr marL="0" lvl="0" indent="0" algn="ctr" rtl="0">
              <a:lnSpc>
                <a:spcPct val="115000"/>
              </a:lnSpc>
              <a:spcBef>
                <a:spcPts val="0"/>
              </a:spcBef>
              <a:spcAft>
                <a:spcPts val="0"/>
              </a:spcAft>
              <a:buNone/>
            </a:pPr>
            <a:r>
              <a:rPr lang="en-GB" b="1" dirty="0">
                <a:solidFill>
                  <a:schemeClr val="lt1"/>
                </a:solidFill>
                <a:latin typeface="Lato"/>
                <a:ea typeface="Lato"/>
                <a:cs typeface="Lato"/>
                <a:sym typeface="Lato"/>
              </a:rPr>
              <a:t>Purpose: </a:t>
            </a:r>
            <a:endParaRPr sz="1100" dirty="0">
              <a:solidFill>
                <a:schemeClr val="lt1"/>
              </a:solidFill>
              <a:latin typeface="Lato"/>
              <a:ea typeface="Lato"/>
              <a:cs typeface="Lato"/>
              <a:sym typeface="Lato"/>
            </a:endParaRPr>
          </a:p>
          <a:p>
            <a:pPr marL="0" lvl="0" indent="0" algn="ctr" rtl="0">
              <a:lnSpc>
                <a:spcPct val="115000"/>
              </a:lnSpc>
              <a:spcBef>
                <a:spcPts val="0"/>
              </a:spcBef>
              <a:spcAft>
                <a:spcPts val="0"/>
              </a:spcAft>
              <a:buNone/>
            </a:pPr>
            <a:r>
              <a:rPr lang="en-GB" sz="1200" dirty="0">
                <a:solidFill>
                  <a:schemeClr val="bg2">
                    <a:lumMod val="90000"/>
                  </a:schemeClr>
                </a:solidFill>
                <a:latin typeface="Lato"/>
                <a:ea typeface="Lato"/>
                <a:cs typeface="Lato"/>
                <a:sym typeface="Lato"/>
              </a:rPr>
              <a:t>Count everyone once, only once and in the right place. </a:t>
            </a:r>
          </a:p>
          <a:p>
            <a:pPr marL="0" lvl="0" indent="0" algn="ctr" rtl="0">
              <a:lnSpc>
                <a:spcPct val="115000"/>
              </a:lnSpc>
              <a:spcBef>
                <a:spcPts val="0"/>
              </a:spcBef>
              <a:spcAft>
                <a:spcPts val="0"/>
              </a:spcAft>
              <a:buNone/>
            </a:pPr>
            <a:endParaRPr lang="en-GB" sz="1200" dirty="0">
              <a:solidFill>
                <a:schemeClr val="lt1"/>
              </a:solidFill>
              <a:latin typeface="Lato"/>
              <a:ea typeface="Lato"/>
              <a:cs typeface="Lato"/>
              <a:sym typeface="Lato"/>
            </a:endParaRPr>
          </a:p>
          <a:p>
            <a:pPr marL="0" lvl="0" indent="0" algn="ctr" rtl="0">
              <a:lnSpc>
                <a:spcPct val="115000"/>
              </a:lnSpc>
              <a:spcBef>
                <a:spcPts val="0"/>
              </a:spcBef>
              <a:spcAft>
                <a:spcPts val="0"/>
              </a:spcAft>
              <a:buNone/>
            </a:pPr>
            <a:endParaRPr b="1" dirty="0">
              <a:solidFill>
                <a:schemeClr val="lt1"/>
              </a:solidFill>
              <a:latin typeface="Lato"/>
            </a:endParaRPr>
          </a:p>
        </p:txBody>
      </p:sp>
      <p:pic>
        <p:nvPicPr>
          <p:cNvPr id="4" name="Google Shape;301;p37">
            <a:extLst>
              <a:ext uri="{FF2B5EF4-FFF2-40B4-BE49-F238E27FC236}">
                <a16:creationId xmlns:a16="http://schemas.microsoft.com/office/drawing/2014/main" id="{C1D07937-BBEE-4230-B4F9-5E392E2D3939}"/>
              </a:ext>
            </a:extLst>
          </p:cNvPr>
          <p:cNvPicPr preferRelativeResize="0"/>
          <p:nvPr/>
        </p:nvPicPr>
        <p:blipFill rotWithShape="1">
          <a:blip r:embed="rId2">
            <a:alphaModFix/>
          </a:blip>
          <a:srcRect l="4910" r="-4909"/>
          <a:stretch/>
        </p:blipFill>
        <p:spPr>
          <a:xfrm>
            <a:off x="3105686" y="1891894"/>
            <a:ext cx="2932625" cy="1944972"/>
          </a:xfrm>
          <a:prstGeom prst="rect">
            <a:avLst/>
          </a:prstGeom>
          <a:noFill/>
          <a:ln>
            <a:noFill/>
          </a:ln>
        </p:spPr>
      </p:pic>
      <p:sp>
        <p:nvSpPr>
          <p:cNvPr id="5" name="Rectangle 4">
            <a:extLst>
              <a:ext uri="{FF2B5EF4-FFF2-40B4-BE49-F238E27FC236}">
                <a16:creationId xmlns:a16="http://schemas.microsoft.com/office/drawing/2014/main" id="{626CD3B5-585F-46E0-94F3-8807A7062FA5}"/>
              </a:ext>
            </a:extLst>
          </p:cNvPr>
          <p:cNvSpPr/>
          <p:nvPr/>
        </p:nvSpPr>
        <p:spPr>
          <a:xfrm>
            <a:off x="2209800" y="200872"/>
            <a:ext cx="508344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Decennial Census 2020</a:t>
            </a:r>
          </a:p>
        </p:txBody>
      </p:sp>
      <p:sp>
        <p:nvSpPr>
          <p:cNvPr id="7" name="Rectangle 6">
            <a:extLst>
              <a:ext uri="{FF2B5EF4-FFF2-40B4-BE49-F238E27FC236}">
                <a16:creationId xmlns:a16="http://schemas.microsoft.com/office/drawing/2014/main" id="{10D53485-FD11-4A16-97E2-E808944E7ADC}"/>
              </a:ext>
            </a:extLst>
          </p:cNvPr>
          <p:cNvSpPr/>
          <p:nvPr/>
        </p:nvSpPr>
        <p:spPr>
          <a:xfrm>
            <a:off x="2440647" y="847203"/>
            <a:ext cx="426270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April 1, 2020</a:t>
            </a:r>
          </a:p>
        </p:txBody>
      </p:sp>
      <p:pic>
        <p:nvPicPr>
          <p:cNvPr id="8" name="Picture 4" descr="Image result for census bureau logo">
            <a:extLst>
              <a:ext uri="{FF2B5EF4-FFF2-40B4-BE49-F238E27FC236}">
                <a16:creationId xmlns:a16="http://schemas.microsoft.com/office/drawing/2014/main" id="{F4E9C2F3-6123-40B8-B5C4-57C5B4A80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367" y="452342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CB1AC64-F6DB-4E6C-B95E-482192E00DD8}"/>
              </a:ext>
            </a:extLst>
          </p:cNvPr>
          <p:cNvSpPr/>
          <p:nvPr/>
        </p:nvSpPr>
        <p:spPr>
          <a:xfrm>
            <a:off x="3417669" y="4147188"/>
            <a:ext cx="1740504" cy="738664"/>
          </a:xfrm>
          <a:prstGeom prst="rect">
            <a:avLst/>
          </a:prstGeom>
        </p:spPr>
        <p:txBody>
          <a:bodyPr wrap="square">
            <a:spAutoFit/>
          </a:bodyPr>
          <a:lstStyle/>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May 2020</a:t>
            </a:r>
          </a:p>
          <a:p>
            <a:r>
              <a:rPr lang="en-US" b="1" dirty="0">
                <a:solidFill>
                  <a:schemeClr val="bg1"/>
                </a:solidFill>
                <a:latin typeface="Arial" panose="020B0604020202020204" pitchFamily="34" charset="0"/>
                <a:cs typeface="Arial" panose="020B0604020202020204" pitchFamily="34" charset="0"/>
              </a:rPr>
              <a:t>December 2020</a:t>
            </a:r>
          </a:p>
        </p:txBody>
      </p:sp>
      <p:sp>
        <p:nvSpPr>
          <p:cNvPr id="10" name="Rectangle 9">
            <a:extLst>
              <a:ext uri="{FF2B5EF4-FFF2-40B4-BE49-F238E27FC236}">
                <a16:creationId xmlns:a16="http://schemas.microsoft.com/office/drawing/2014/main" id="{3E905FC8-CD61-46D7-9CE3-6A3579BAEAD9}"/>
              </a:ext>
            </a:extLst>
          </p:cNvPr>
          <p:cNvSpPr/>
          <p:nvPr/>
        </p:nvSpPr>
        <p:spPr>
          <a:xfrm>
            <a:off x="4929080" y="4154088"/>
            <a:ext cx="2743200" cy="738664"/>
          </a:xfrm>
          <a:prstGeom prst="rect">
            <a:avLst/>
          </a:prstGeom>
        </p:spPr>
        <p:txBody>
          <a:bodyPr wrap="square">
            <a:spAutoFit/>
          </a:bodyPr>
          <a:lstStyle/>
          <a:p>
            <a:endParaRPr lang="en-US" dirty="0">
              <a:solidFill>
                <a:schemeClr val="bg2">
                  <a:lumMod val="90000"/>
                </a:schemeClr>
              </a:solidFill>
              <a:latin typeface="Arial" panose="020B0604020202020204" pitchFamily="34" charset="0"/>
              <a:cs typeface="Arial" panose="020B0604020202020204" pitchFamily="34" charset="0"/>
            </a:endParaRPr>
          </a:p>
          <a:p>
            <a:r>
              <a:rPr lang="en-US" dirty="0">
                <a:solidFill>
                  <a:schemeClr val="bg2">
                    <a:lumMod val="90000"/>
                  </a:schemeClr>
                </a:solidFill>
                <a:latin typeface="Arial" panose="020B0604020202020204" pitchFamily="34" charset="0"/>
                <a:cs typeface="Arial" panose="020B0604020202020204" pitchFamily="34" charset="0"/>
              </a:rPr>
              <a:t>Non-Response Follow-up Starts</a:t>
            </a:r>
          </a:p>
          <a:p>
            <a:r>
              <a:rPr lang="en-US" dirty="0">
                <a:solidFill>
                  <a:schemeClr val="bg2">
                    <a:lumMod val="90000"/>
                  </a:schemeClr>
                </a:solidFill>
                <a:latin typeface="Arial" panose="020B0604020202020204" pitchFamily="34" charset="0"/>
                <a:cs typeface="Arial" panose="020B0604020202020204" pitchFamily="34" charset="0"/>
              </a:rPr>
              <a:t>Counts Delivered to President</a:t>
            </a:r>
          </a:p>
        </p:txBody>
      </p:sp>
      <p:sp>
        <p:nvSpPr>
          <p:cNvPr id="11" name="Rectangle 10">
            <a:extLst>
              <a:ext uri="{FF2B5EF4-FFF2-40B4-BE49-F238E27FC236}">
                <a16:creationId xmlns:a16="http://schemas.microsoft.com/office/drawing/2014/main" id="{F8F13F61-6017-4E3A-AE5B-B3FB536C1B80}"/>
              </a:ext>
            </a:extLst>
          </p:cNvPr>
          <p:cNvSpPr/>
          <p:nvPr/>
        </p:nvSpPr>
        <p:spPr>
          <a:xfrm>
            <a:off x="6284731" y="2177264"/>
            <a:ext cx="2743200" cy="1307409"/>
          </a:xfrm>
          <a:prstGeom prst="rect">
            <a:avLst/>
          </a:prstGeom>
        </p:spPr>
        <p:txBody>
          <a:bodyPr wrap="square">
            <a:spAutoFit/>
          </a:bodyPr>
          <a:lstStyle/>
          <a:p>
            <a:pPr lvl="0" algn="ctr">
              <a:lnSpc>
                <a:spcPct val="115000"/>
              </a:lnSpc>
            </a:pPr>
            <a:r>
              <a:rPr lang="en-GB" b="1" dirty="0">
                <a:solidFill>
                  <a:schemeClr val="lt1"/>
                </a:solidFill>
                <a:latin typeface="Lato"/>
                <a:sym typeface="Lato"/>
              </a:rPr>
              <a:t>Historic Moments:</a:t>
            </a:r>
          </a:p>
          <a:p>
            <a:pPr lvl="0" algn="ctr">
              <a:lnSpc>
                <a:spcPct val="115000"/>
              </a:lnSpc>
            </a:pPr>
            <a:r>
              <a:rPr lang="en-GB" dirty="0">
                <a:solidFill>
                  <a:schemeClr val="bg2">
                    <a:lumMod val="90000"/>
                  </a:schemeClr>
                </a:solidFill>
                <a:latin typeface="Lato"/>
                <a:sym typeface="Lato"/>
              </a:rPr>
              <a:t>Transition to digital operations, Employees must be natural born citizens, Citizenship Status Question added to Census  </a:t>
            </a:r>
          </a:p>
        </p:txBody>
      </p:sp>
      <p:sp>
        <p:nvSpPr>
          <p:cNvPr id="12" name="Rectangle 11">
            <a:extLst>
              <a:ext uri="{FF2B5EF4-FFF2-40B4-BE49-F238E27FC236}">
                <a16:creationId xmlns:a16="http://schemas.microsoft.com/office/drawing/2014/main" id="{A5D6C745-68D6-469E-95F9-4EA541F07D91}"/>
              </a:ext>
            </a:extLst>
          </p:cNvPr>
          <p:cNvSpPr/>
          <p:nvPr/>
        </p:nvSpPr>
        <p:spPr>
          <a:xfrm>
            <a:off x="304800" y="4350416"/>
            <a:ext cx="1140753" cy="523220"/>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Fall 2019	</a:t>
            </a:r>
          </a:p>
          <a:p>
            <a:r>
              <a:rPr lang="en-US" b="1" dirty="0">
                <a:solidFill>
                  <a:schemeClr val="bg1"/>
                </a:solidFill>
                <a:latin typeface="Arial" panose="020B0604020202020204" pitchFamily="34" charset="0"/>
                <a:cs typeface="Arial" panose="020B0604020202020204" pitchFamily="34" charset="0"/>
              </a:rPr>
              <a:t>Early 2020</a:t>
            </a:r>
          </a:p>
        </p:txBody>
      </p:sp>
      <p:sp>
        <p:nvSpPr>
          <p:cNvPr id="13" name="Rectangle 12">
            <a:extLst>
              <a:ext uri="{FF2B5EF4-FFF2-40B4-BE49-F238E27FC236}">
                <a16:creationId xmlns:a16="http://schemas.microsoft.com/office/drawing/2014/main" id="{46F3E924-E0BC-4072-9614-52959194DBDB}"/>
              </a:ext>
            </a:extLst>
          </p:cNvPr>
          <p:cNvSpPr/>
          <p:nvPr/>
        </p:nvSpPr>
        <p:spPr>
          <a:xfrm>
            <a:off x="1308137" y="4349950"/>
            <a:ext cx="1966216" cy="523220"/>
          </a:xfrm>
          <a:prstGeom prst="rect">
            <a:avLst/>
          </a:prstGeom>
        </p:spPr>
        <p:txBody>
          <a:bodyPr wrap="square">
            <a:spAutoFit/>
          </a:bodyPr>
          <a:lstStyle/>
          <a:p>
            <a:r>
              <a:rPr lang="en-US" dirty="0">
                <a:solidFill>
                  <a:schemeClr val="bg2">
                    <a:lumMod val="90000"/>
                  </a:schemeClr>
                </a:solidFill>
                <a:latin typeface="Arial" panose="020B0604020202020204" pitchFamily="34" charset="0"/>
                <a:cs typeface="Arial" panose="020B0604020202020204" pitchFamily="34" charset="0"/>
              </a:rPr>
              <a:t>Address Canvassing </a:t>
            </a:r>
          </a:p>
          <a:p>
            <a:r>
              <a:rPr lang="en-US" dirty="0">
                <a:solidFill>
                  <a:schemeClr val="bg2">
                    <a:lumMod val="90000"/>
                  </a:schemeClr>
                </a:solidFill>
                <a:latin typeface="Arial" panose="020B0604020202020204" pitchFamily="34" charset="0"/>
                <a:cs typeface="Arial" panose="020B0604020202020204" pitchFamily="34" charset="0"/>
              </a:rPr>
              <a:t>Group Quarters Start</a:t>
            </a:r>
          </a:p>
        </p:txBody>
      </p:sp>
    </p:spTree>
    <p:extLst>
      <p:ext uri="{BB962C8B-B14F-4D97-AF65-F5344CB8AC3E}">
        <p14:creationId xmlns:p14="http://schemas.microsoft.com/office/powerpoint/2010/main" val="411359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census bureau logo">
            <a:extLst>
              <a:ext uri="{FF2B5EF4-FFF2-40B4-BE49-F238E27FC236}">
                <a16:creationId xmlns:a16="http://schemas.microsoft.com/office/drawing/2014/main" id="{3E954B1B-8D8B-4A04-A519-50BD86DA2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367" y="4523420"/>
            <a:ext cx="1341633" cy="532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E0575D-627A-4FAF-954F-B60B5AE64339}"/>
              </a:ext>
            </a:extLst>
          </p:cNvPr>
          <p:cNvPicPr>
            <a:picLocks noChangeAspect="1"/>
          </p:cNvPicPr>
          <p:nvPr/>
        </p:nvPicPr>
        <p:blipFill>
          <a:blip r:embed="rId3"/>
          <a:stretch>
            <a:fillRect/>
          </a:stretch>
        </p:blipFill>
        <p:spPr>
          <a:xfrm>
            <a:off x="5684291" y="2109084"/>
            <a:ext cx="2752725" cy="457200"/>
          </a:xfrm>
          <a:prstGeom prst="rect">
            <a:avLst/>
          </a:prstGeom>
        </p:spPr>
      </p:pic>
      <p:pic>
        <p:nvPicPr>
          <p:cNvPr id="6" name="Picture 5">
            <a:extLst>
              <a:ext uri="{FF2B5EF4-FFF2-40B4-BE49-F238E27FC236}">
                <a16:creationId xmlns:a16="http://schemas.microsoft.com/office/drawing/2014/main" id="{5D5F914A-89B9-4338-B5A9-3FD0BD7CE81E}"/>
              </a:ext>
            </a:extLst>
          </p:cNvPr>
          <p:cNvPicPr>
            <a:picLocks noChangeAspect="1"/>
          </p:cNvPicPr>
          <p:nvPr/>
        </p:nvPicPr>
        <p:blipFill>
          <a:blip r:embed="rId4"/>
          <a:stretch>
            <a:fillRect/>
          </a:stretch>
        </p:blipFill>
        <p:spPr>
          <a:xfrm>
            <a:off x="1782525" y="1384386"/>
            <a:ext cx="1876425" cy="466725"/>
          </a:xfrm>
          <a:prstGeom prst="rect">
            <a:avLst/>
          </a:prstGeom>
        </p:spPr>
      </p:pic>
      <p:pic>
        <p:nvPicPr>
          <p:cNvPr id="7" name="Picture 6">
            <a:extLst>
              <a:ext uri="{FF2B5EF4-FFF2-40B4-BE49-F238E27FC236}">
                <a16:creationId xmlns:a16="http://schemas.microsoft.com/office/drawing/2014/main" id="{C26BCBF6-E685-4F7E-984C-CFC6569ADA7A}"/>
              </a:ext>
            </a:extLst>
          </p:cNvPr>
          <p:cNvPicPr>
            <a:picLocks noChangeAspect="1"/>
          </p:cNvPicPr>
          <p:nvPr/>
        </p:nvPicPr>
        <p:blipFill>
          <a:blip r:embed="rId5"/>
          <a:stretch>
            <a:fillRect/>
          </a:stretch>
        </p:blipFill>
        <p:spPr>
          <a:xfrm>
            <a:off x="4332525" y="1364539"/>
            <a:ext cx="3028950" cy="457200"/>
          </a:xfrm>
          <a:prstGeom prst="rect">
            <a:avLst/>
          </a:prstGeom>
        </p:spPr>
      </p:pic>
      <p:pic>
        <p:nvPicPr>
          <p:cNvPr id="8" name="Picture 7">
            <a:extLst>
              <a:ext uri="{FF2B5EF4-FFF2-40B4-BE49-F238E27FC236}">
                <a16:creationId xmlns:a16="http://schemas.microsoft.com/office/drawing/2014/main" id="{4379C4FB-6966-495F-96B1-F89040D39974}"/>
              </a:ext>
            </a:extLst>
          </p:cNvPr>
          <p:cNvPicPr>
            <a:picLocks noChangeAspect="1"/>
          </p:cNvPicPr>
          <p:nvPr/>
        </p:nvPicPr>
        <p:blipFill>
          <a:blip r:embed="rId6"/>
          <a:stretch>
            <a:fillRect/>
          </a:stretch>
        </p:blipFill>
        <p:spPr>
          <a:xfrm>
            <a:off x="329720" y="2006578"/>
            <a:ext cx="2095500" cy="438150"/>
          </a:xfrm>
          <a:prstGeom prst="rect">
            <a:avLst/>
          </a:prstGeom>
        </p:spPr>
      </p:pic>
      <p:pic>
        <p:nvPicPr>
          <p:cNvPr id="9" name="Picture 8">
            <a:extLst>
              <a:ext uri="{FF2B5EF4-FFF2-40B4-BE49-F238E27FC236}">
                <a16:creationId xmlns:a16="http://schemas.microsoft.com/office/drawing/2014/main" id="{443725F6-293D-483C-BB72-D4C8C387AE9B}"/>
              </a:ext>
            </a:extLst>
          </p:cNvPr>
          <p:cNvPicPr>
            <a:picLocks noChangeAspect="1"/>
          </p:cNvPicPr>
          <p:nvPr/>
        </p:nvPicPr>
        <p:blipFill>
          <a:blip r:embed="rId7"/>
          <a:stretch>
            <a:fillRect/>
          </a:stretch>
        </p:blipFill>
        <p:spPr>
          <a:xfrm>
            <a:off x="794835" y="3073315"/>
            <a:ext cx="2686050" cy="438150"/>
          </a:xfrm>
          <a:prstGeom prst="rect">
            <a:avLst/>
          </a:prstGeom>
        </p:spPr>
      </p:pic>
      <p:pic>
        <p:nvPicPr>
          <p:cNvPr id="10" name="Picture 9">
            <a:extLst>
              <a:ext uri="{FF2B5EF4-FFF2-40B4-BE49-F238E27FC236}">
                <a16:creationId xmlns:a16="http://schemas.microsoft.com/office/drawing/2014/main" id="{1F56CFE3-B56E-4FC4-843C-DEA5B3A49A6B}"/>
              </a:ext>
            </a:extLst>
          </p:cNvPr>
          <p:cNvPicPr>
            <a:picLocks noChangeAspect="1"/>
          </p:cNvPicPr>
          <p:nvPr/>
        </p:nvPicPr>
        <p:blipFill>
          <a:blip r:embed="rId8"/>
          <a:stretch>
            <a:fillRect/>
          </a:stretch>
        </p:blipFill>
        <p:spPr>
          <a:xfrm>
            <a:off x="3187980" y="2285532"/>
            <a:ext cx="1733550" cy="428625"/>
          </a:xfrm>
          <a:prstGeom prst="rect">
            <a:avLst/>
          </a:prstGeom>
        </p:spPr>
      </p:pic>
      <p:pic>
        <p:nvPicPr>
          <p:cNvPr id="11" name="Picture 10">
            <a:extLst>
              <a:ext uri="{FF2B5EF4-FFF2-40B4-BE49-F238E27FC236}">
                <a16:creationId xmlns:a16="http://schemas.microsoft.com/office/drawing/2014/main" id="{7CEE6CC6-6749-4892-B8AD-49A4A3FD1165}"/>
              </a:ext>
            </a:extLst>
          </p:cNvPr>
          <p:cNvPicPr>
            <a:picLocks noChangeAspect="1"/>
          </p:cNvPicPr>
          <p:nvPr/>
        </p:nvPicPr>
        <p:blipFill>
          <a:blip r:embed="rId9"/>
          <a:stretch>
            <a:fillRect/>
          </a:stretch>
        </p:blipFill>
        <p:spPr>
          <a:xfrm>
            <a:off x="4280105" y="3073315"/>
            <a:ext cx="3810000" cy="438150"/>
          </a:xfrm>
          <a:prstGeom prst="rect">
            <a:avLst/>
          </a:prstGeom>
        </p:spPr>
      </p:pic>
      <p:pic>
        <p:nvPicPr>
          <p:cNvPr id="12" name="Picture 11">
            <a:extLst>
              <a:ext uri="{FF2B5EF4-FFF2-40B4-BE49-F238E27FC236}">
                <a16:creationId xmlns:a16="http://schemas.microsoft.com/office/drawing/2014/main" id="{375689B9-4F4F-49E4-B649-1A264748A8AB}"/>
              </a:ext>
            </a:extLst>
          </p:cNvPr>
          <p:cNvPicPr>
            <a:picLocks noChangeAspect="1"/>
          </p:cNvPicPr>
          <p:nvPr/>
        </p:nvPicPr>
        <p:blipFill>
          <a:blip r:embed="rId10"/>
          <a:stretch>
            <a:fillRect/>
          </a:stretch>
        </p:blipFill>
        <p:spPr>
          <a:xfrm>
            <a:off x="2013155" y="3848034"/>
            <a:ext cx="4533900" cy="438150"/>
          </a:xfrm>
          <a:prstGeom prst="rect">
            <a:avLst/>
          </a:prstGeom>
        </p:spPr>
      </p:pic>
      <p:sp>
        <p:nvSpPr>
          <p:cNvPr id="15" name="Rectangle 14">
            <a:extLst>
              <a:ext uri="{FF2B5EF4-FFF2-40B4-BE49-F238E27FC236}">
                <a16:creationId xmlns:a16="http://schemas.microsoft.com/office/drawing/2014/main" id="{88C1C10B-AF51-4AD3-9DAF-8F9FEA257D21}"/>
              </a:ext>
            </a:extLst>
          </p:cNvPr>
          <p:cNvSpPr/>
          <p:nvPr/>
        </p:nvSpPr>
        <p:spPr>
          <a:xfrm>
            <a:off x="1077456" y="432427"/>
            <a:ext cx="7289175"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Decennial Census 2020 Questions</a:t>
            </a:r>
          </a:p>
        </p:txBody>
      </p:sp>
    </p:spTree>
    <p:extLst>
      <p:ext uri="{BB962C8B-B14F-4D97-AF65-F5344CB8AC3E}">
        <p14:creationId xmlns:p14="http://schemas.microsoft.com/office/powerpoint/2010/main" val="2979483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2A58-90FC-4172-BFFB-855FFED8CEFD}"/>
              </a:ext>
            </a:extLst>
          </p:cNvPr>
          <p:cNvSpPr txBox="1">
            <a:spLocks/>
          </p:cNvSpPr>
          <p:nvPr/>
        </p:nvSpPr>
        <p:spPr>
          <a:xfrm>
            <a:off x="515506" y="2084897"/>
            <a:ext cx="4587000" cy="20086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pPr algn="ctr"/>
            <a:r>
              <a:rPr lang="en-US" dirty="0">
                <a:solidFill>
                  <a:srgbClr val="FFFFFF"/>
                </a:solidFill>
              </a:rPr>
              <a:t>Unveiling Our Truth: Understanding </a:t>
            </a:r>
            <a:br>
              <a:rPr lang="en-US" dirty="0">
                <a:solidFill>
                  <a:srgbClr val="FFFFFF"/>
                </a:solidFill>
              </a:rPr>
            </a:br>
            <a:r>
              <a:rPr lang="en-US" dirty="0"/>
              <a:t>U.S. Census Bureau</a:t>
            </a:r>
            <a:br>
              <a:rPr lang="en-US" dirty="0"/>
            </a:br>
            <a:r>
              <a:rPr lang="en-US" dirty="0">
                <a:solidFill>
                  <a:srgbClr val="FFFFFF"/>
                </a:solidFill>
              </a:rPr>
              <a:t>Data</a:t>
            </a:r>
            <a:br>
              <a:rPr lang="en-US" dirty="0">
                <a:solidFill>
                  <a:srgbClr val="FFFFFF"/>
                </a:solidFill>
              </a:rPr>
            </a:br>
            <a:endParaRPr lang="en-US" dirty="0"/>
          </a:p>
        </p:txBody>
      </p:sp>
    </p:spTree>
    <p:extLst>
      <p:ext uri="{BB962C8B-B14F-4D97-AF65-F5344CB8AC3E}">
        <p14:creationId xmlns:p14="http://schemas.microsoft.com/office/powerpoint/2010/main" val="128553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6C094-4F47-4DC0-B9D5-4421B194BB8A}"/>
              </a:ext>
            </a:extLst>
          </p:cNvPr>
          <p:cNvPicPr>
            <a:picLocks noChangeAspect="1"/>
          </p:cNvPicPr>
          <p:nvPr/>
        </p:nvPicPr>
        <p:blipFill rotWithShape="1">
          <a:blip r:embed="rId2"/>
          <a:srcRect b="10471"/>
          <a:stretch/>
        </p:blipFill>
        <p:spPr>
          <a:xfrm>
            <a:off x="4473972" y="1421108"/>
            <a:ext cx="4507001" cy="3349699"/>
          </a:xfrm>
          <a:prstGeom prst="rect">
            <a:avLst/>
          </a:prstGeom>
        </p:spPr>
      </p:pic>
      <p:sp>
        <p:nvSpPr>
          <p:cNvPr id="7" name="TextBox 6">
            <a:extLst>
              <a:ext uri="{FF2B5EF4-FFF2-40B4-BE49-F238E27FC236}">
                <a16:creationId xmlns:a16="http://schemas.microsoft.com/office/drawing/2014/main" id="{83843440-9285-4212-8781-1145A25618CA}"/>
              </a:ext>
            </a:extLst>
          </p:cNvPr>
          <p:cNvSpPr txBox="1"/>
          <p:nvPr/>
        </p:nvSpPr>
        <p:spPr>
          <a:xfrm>
            <a:off x="0" y="4799494"/>
            <a:ext cx="5088252" cy="276999"/>
          </a:xfrm>
          <a:prstGeom prst="rect">
            <a:avLst/>
          </a:prstGeom>
          <a:noFill/>
        </p:spPr>
        <p:txBody>
          <a:bodyPr wrap="none" rtlCol="0">
            <a:spAutoFit/>
          </a:bodyPr>
          <a:lstStyle/>
          <a:p>
            <a:r>
              <a:rPr lang="en-US" sz="1200" dirty="0">
                <a:solidFill>
                  <a:schemeClr val="bg1"/>
                </a:solidFill>
              </a:rPr>
              <a:t>*Source: Current Population Survey, Voter and Registration Supplement</a:t>
            </a:r>
          </a:p>
        </p:txBody>
      </p:sp>
      <p:pic>
        <p:nvPicPr>
          <p:cNvPr id="2050" name="Picture 2" descr="Voting Rates by Race and Hispanic Origin">
            <a:extLst>
              <a:ext uri="{FF2B5EF4-FFF2-40B4-BE49-F238E27FC236}">
                <a16:creationId xmlns:a16="http://schemas.microsoft.com/office/drawing/2014/main" id="{B1999E54-53D5-4988-9760-7558CA9C5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2" t="24238" r="3630" b="13540"/>
          <a:stretch/>
        </p:blipFill>
        <p:spPr bwMode="auto">
          <a:xfrm>
            <a:off x="150622" y="1428749"/>
            <a:ext cx="4118792" cy="33164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68CE3E3-341A-4F40-B6BF-43C740363F16}"/>
              </a:ext>
            </a:extLst>
          </p:cNvPr>
          <p:cNvSpPr/>
          <p:nvPr/>
        </p:nvSpPr>
        <p:spPr>
          <a:xfrm>
            <a:off x="1117255" y="398317"/>
            <a:ext cx="7802137"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Minority Community Voting Statistics </a:t>
            </a:r>
          </a:p>
        </p:txBody>
      </p:sp>
      <p:sp>
        <p:nvSpPr>
          <p:cNvPr id="8" name="Rectangle 7">
            <a:extLst>
              <a:ext uri="{FF2B5EF4-FFF2-40B4-BE49-F238E27FC236}">
                <a16:creationId xmlns:a16="http://schemas.microsoft.com/office/drawing/2014/main" id="{8395E252-626F-4E9F-9A4B-79573FFFDB36}"/>
              </a:ext>
            </a:extLst>
          </p:cNvPr>
          <p:cNvSpPr/>
          <p:nvPr/>
        </p:nvSpPr>
        <p:spPr>
          <a:xfrm>
            <a:off x="7848600" y="2876550"/>
            <a:ext cx="1295400" cy="2266950"/>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Image result for census bureau logo">
            <a:extLst>
              <a:ext uri="{FF2B5EF4-FFF2-40B4-BE49-F238E27FC236}">
                <a16:creationId xmlns:a16="http://schemas.microsoft.com/office/drawing/2014/main" id="{EC9F98D1-FDD4-40C0-8466-72FB3AD37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4523420"/>
            <a:ext cx="1143000" cy="5326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408831B-3E4D-4D90-B50B-A2316F9C72BB}"/>
              </a:ext>
            </a:extLst>
          </p:cNvPr>
          <p:cNvSpPr/>
          <p:nvPr/>
        </p:nvSpPr>
        <p:spPr>
          <a:xfrm>
            <a:off x="7848600" y="1953491"/>
            <a:ext cx="1295400" cy="237259"/>
          </a:xfrm>
          <a:prstGeom prst="rect">
            <a:avLst/>
          </a:prstGeom>
          <a:solidFill>
            <a:srgbClr val="1B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35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36"/>
          <p:cNvSpPr txBox="1">
            <a:spLocks noGrp="1"/>
          </p:cNvSpPr>
          <p:nvPr>
            <p:ph type="title" idx="4294967295"/>
          </p:nvPr>
        </p:nvSpPr>
        <p:spPr>
          <a:xfrm>
            <a:off x="469950" y="7852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Agenda</a:t>
            </a:r>
            <a:endParaRPr dirty="0"/>
          </a:p>
        </p:txBody>
      </p:sp>
      <p:sp>
        <p:nvSpPr>
          <p:cNvPr id="289" name="Google Shape;289;p3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rgbClr val="FFFFFF"/>
                </a:solidFill>
                <a:latin typeface="Raleway"/>
                <a:ea typeface="Raleway"/>
                <a:cs typeface="Raleway"/>
                <a:sym typeface="Raleway"/>
              </a:rPr>
              <a:t>US Census Bureau</a:t>
            </a:r>
            <a:endParaRPr sz="900" b="1">
              <a:solidFill>
                <a:srgbClr val="FFFFFF"/>
              </a:solidFill>
              <a:latin typeface="Raleway"/>
              <a:ea typeface="Raleway"/>
              <a:cs typeface="Raleway"/>
              <a:sym typeface="Raleway"/>
            </a:endParaRPr>
          </a:p>
        </p:txBody>
      </p:sp>
      <p:sp>
        <p:nvSpPr>
          <p:cNvPr id="290" name="Google Shape;290;p3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dirty="0">
                <a:solidFill>
                  <a:srgbClr val="FFFFFF"/>
                </a:solidFill>
                <a:latin typeface="Raleway"/>
                <a:ea typeface="Raleway"/>
                <a:cs typeface="Raleway"/>
                <a:sym typeface="Raleway"/>
              </a:rPr>
              <a:t>Customized for </a:t>
            </a:r>
            <a:r>
              <a:rPr lang="en-GB" sz="900" b="1" dirty="0">
                <a:solidFill>
                  <a:srgbClr val="FFFFFF"/>
                </a:solidFill>
                <a:latin typeface="Raleway"/>
                <a:ea typeface="Raleway"/>
                <a:cs typeface="Raleway"/>
                <a:sym typeface="Raleway"/>
              </a:rPr>
              <a:t>UTK 14</a:t>
            </a:r>
            <a:r>
              <a:rPr lang="en-GB" sz="900" b="1" baseline="30000" dirty="0">
                <a:solidFill>
                  <a:srgbClr val="FFFFFF"/>
                </a:solidFill>
                <a:latin typeface="Raleway"/>
                <a:ea typeface="Raleway"/>
                <a:cs typeface="Raleway"/>
                <a:sym typeface="Raleway"/>
              </a:rPr>
              <a:t>th</a:t>
            </a:r>
            <a:r>
              <a:rPr lang="en-GB" sz="900" b="1" dirty="0">
                <a:solidFill>
                  <a:srgbClr val="FFFFFF"/>
                </a:solidFill>
                <a:latin typeface="Raleway"/>
                <a:ea typeface="Raleway"/>
                <a:cs typeface="Raleway"/>
                <a:sym typeface="Raleway"/>
              </a:rPr>
              <a:t> Annual Black Issues Conference</a:t>
            </a:r>
            <a:endParaRPr sz="900" dirty="0">
              <a:solidFill>
                <a:srgbClr val="FFFFFF"/>
              </a:solidFill>
              <a:latin typeface="Raleway"/>
              <a:ea typeface="Raleway"/>
              <a:cs typeface="Raleway"/>
              <a:sym typeface="Raleway"/>
            </a:endParaRPr>
          </a:p>
        </p:txBody>
      </p:sp>
      <p:sp>
        <p:nvSpPr>
          <p:cNvPr id="291" name="Google Shape;291;p36"/>
          <p:cNvSpPr txBox="1"/>
          <p:nvPr/>
        </p:nvSpPr>
        <p:spPr>
          <a:xfrm>
            <a:off x="8330360" y="78500"/>
            <a:ext cx="705900" cy="32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b="1" dirty="0">
                <a:solidFill>
                  <a:srgbClr val="FFFFFF"/>
                </a:solidFill>
                <a:latin typeface="Raleway"/>
                <a:ea typeface="Raleway"/>
                <a:cs typeface="Raleway"/>
                <a:sym typeface="Raleway"/>
              </a:rPr>
              <a:t> January 2019</a:t>
            </a:r>
            <a:endParaRPr sz="900" b="1" dirty="0">
              <a:solidFill>
                <a:srgbClr val="FFFFFF"/>
              </a:solidFill>
              <a:latin typeface="Raleway"/>
              <a:ea typeface="Raleway"/>
              <a:cs typeface="Raleway"/>
              <a:sym typeface="Raleway"/>
            </a:endParaRPr>
          </a:p>
        </p:txBody>
      </p:sp>
      <p:sp>
        <p:nvSpPr>
          <p:cNvPr id="8" name="Google Shape;287;p36">
            <a:extLst>
              <a:ext uri="{FF2B5EF4-FFF2-40B4-BE49-F238E27FC236}">
                <a16:creationId xmlns:a16="http://schemas.microsoft.com/office/drawing/2014/main" id="{B74E1B38-CE44-4C98-9BDE-51F15B376B07}"/>
              </a:ext>
            </a:extLst>
          </p:cNvPr>
          <p:cNvSpPr txBox="1"/>
          <p:nvPr/>
        </p:nvSpPr>
        <p:spPr>
          <a:xfrm>
            <a:off x="1627224" y="1663678"/>
            <a:ext cx="5110500" cy="1365900"/>
          </a:xfrm>
          <a:prstGeom prst="rect">
            <a:avLst/>
          </a:prstGeom>
          <a:noFill/>
          <a:ln>
            <a:noFill/>
          </a:ln>
        </p:spPr>
        <p:txBody>
          <a:bodyPr spcFirstLastPara="1" wrap="square" lIns="91425" tIns="91425" rIns="91425" bIns="91425" anchor="t" anchorCtr="0">
            <a:noAutofit/>
          </a:bodyPr>
          <a:lstStyle/>
          <a:p>
            <a:pPr marL="457200" indent="-317500">
              <a:lnSpc>
                <a:spcPct val="150000"/>
              </a:lnSpc>
              <a:buClr>
                <a:srgbClr val="FFFFFF"/>
              </a:buClr>
              <a:buSzPts val="1400"/>
              <a:buFont typeface="Arial"/>
              <a:buChar char="●"/>
            </a:pPr>
            <a:r>
              <a:rPr lang="en-GB" dirty="0">
                <a:solidFill>
                  <a:srgbClr val="FFFFFF"/>
                </a:solidFill>
              </a:rPr>
              <a:t>U.S. Census Bureau Overview</a:t>
            </a:r>
          </a:p>
          <a:p>
            <a:pPr marL="457200" lvl="0" indent="-317500" algn="l" rtl="0">
              <a:lnSpc>
                <a:spcPct val="150000"/>
              </a:lnSpc>
              <a:spcBef>
                <a:spcPts val="0"/>
              </a:spcBef>
              <a:spcAft>
                <a:spcPts val="0"/>
              </a:spcAft>
              <a:buClr>
                <a:srgbClr val="FFFFFF"/>
              </a:buClr>
              <a:buSzPts val="1400"/>
              <a:buChar char="●"/>
            </a:pPr>
            <a:r>
              <a:rPr lang="en-GB" dirty="0">
                <a:solidFill>
                  <a:srgbClr val="FFFFFF"/>
                </a:solidFill>
              </a:rPr>
              <a:t>History of the Census Bureau</a:t>
            </a:r>
            <a:endParaRPr dirty="0">
              <a:solidFill>
                <a:srgbClr val="FFFFFF"/>
              </a:solidFill>
            </a:endParaRPr>
          </a:p>
          <a:p>
            <a:pPr marL="457200" lvl="0" indent="-317500" algn="l" rtl="0">
              <a:lnSpc>
                <a:spcPct val="150000"/>
              </a:lnSpc>
              <a:spcBef>
                <a:spcPts val="0"/>
              </a:spcBef>
              <a:spcAft>
                <a:spcPts val="0"/>
              </a:spcAft>
              <a:buClr>
                <a:srgbClr val="FFFFFF"/>
              </a:buClr>
              <a:buSzPts val="1400"/>
              <a:buChar char="●"/>
            </a:pPr>
            <a:r>
              <a:rPr lang="en-US" dirty="0">
                <a:solidFill>
                  <a:srgbClr val="FFFFFF"/>
                </a:solidFill>
              </a:rPr>
              <a:t>Unveiling Our Truth: Understanding Census Data</a:t>
            </a:r>
          </a:p>
          <a:p>
            <a:pPr marL="139700" lvl="2">
              <a:lnSpc>
                <a:spcPct val="150000"/>
              </a:lnSpc>
              <a:buClr>
                <a:srgbClr val="FFFFFF"/>
              </a:buClr>
              <a:buSzPts val="1400"/>
            </a:pPr>
            <a:r>
              <a:rPr lang="en-US" dirty="0">
                <a:solidFill>
                  <a:srgbClr val="FFFFFF"/>
                </a:solidFill>
              </a:rPr>
              <a:t>	* Minority communities by the numbers</a:t>
            </a:r>
          </a:p>
          <a:p>
            <a:pPr marL="139700" lvl="2">
              <a:lnSpc>
                <a:spcPct val="150000"/>
              </a:lnSpc>
              <a:buClr>
                <a:srgbClr val="FFFFFF"/>
              </a:buClr>
              <a:buSzPts val="1400"/>
            </a:pPr>
            <a:r>
              <a:rPr lang="en-US" dirty="0">
                <a:solidFill>
                  <a:srgbClr val="FFFFFF"/>
                </a:solidFill>
              </a:rPr>
              <a:t>	* Minority communities on the map</a:t>
            </a:r>
          </a:p>
          <a:p>
            <a:pPr marL="457200" lvl="0" indent="-317500">
              <a:lnSpc>
                <a:spcPct val="150000"/>
              </a:lnSpc>
              <a:buClr>
                <a:srgbClr val="FFFFFF"/>
              </a:buClr>
              <a:buSzPts val="1400"/>
              <a:buChar char="●"/>
            </a:pPr>
            <a:r>
              <a:rPr lang="en-US" dirty="0">
                <a:solidFill>
                  <a:srgbClr val="FFFFFF"/>
                </a:solidFill>
              </a:rPr>
              <a:t>Illuminating Our Power: 2020 Census</a:t>
            </a:r>
          </a:p>
          <a:p>
            <a:pPr marL="139700" lvl="7">
              <a:lnSpc>
                <a:spcPct val="150000"/>
              </a:lnSpc>
              <a:buClr>
                <a:srgbClr val="FFFFFF"/>
              </a:buClr>
              <a:buSzPts val="1400"/>
            </a:pPr>
            <a:r>
              <a:rPr lang="en-US" dirty="0">
                <a:solidFill>
                  <a:srgbClr val="FFFFFF"/>
                </a:solidFill>
              </a:rPr>
              <a:t>	 * Census Obstacles</a:t>
            </a:r>
          </a:p>
          <a:p>
            <a:pPr marL="139700" lvl="7">
              <a:lnSpc>
                <a:spcPct val="150000"/>
              </a:lnSpc>
              <a:buClr>
                <a:srgbClr val="FFFFFF"/>
              </a:buClr>
              <a:buSzPts val="1400"/>
            </a:pPr>
            <a:r>
              <a:rPr lang="en-US" dirty="0">
                <a:solidFill>
                  <a:srgbClr val="FFFFFF"/>
                </a:solidFill>
              </a:rPr>
              <a:t>	* Live “Census”</a:t>
            </a:r>
          </a:p>
          <a:p>
            <a:pPr marL="139700" lvl="7">
              <a:lnSpc>
                <a:spcPct val="150000"/>
              </a:lnSpc>
              <a:buClr>
                <a:srgbClr val="FFFFFF"/>
              </a:buClr>
              <a:buSzPts val="1400"/>
            </a:pPr>
            <a:r>
              <a:rPr lang="en-US" dirty="0">
                <a:solidFill>
                  <a:srgbClr val="FFFFFF"/>
                </a:solidFill>
              </a:rPr>
              <a:t>	* Proposed Solutions</a:t>
            </a:r>
          </a:p>
          <a:p>
            <a:pPr marL="457200" lvl="0" indent="-317500">
              <a:lnSpc>
                <a:spcPct val="150000"/>
              </a:lnSpc>
              <a:buClr>
                <a:srgbClr val="FFFFFF"/>
              </a:buClr>
              <a:buSzPts val="1400"/>
              <a:buChar char="●"/>
            </a:pPr>
            <a:r>
              <a:rPr lang="en-US" dirty="0">
                <a:solidFill>
                  <a:srgbClr val="FFFFFF"/>
                </a:solidFill>
              </a:rPr>
              <a:t>Questions</a:t>
            </a:r>
          </a:p>
          <a:p>
            <a:pPr marL="139700" lvl="7">
              <a:lnSpc>
                <a:spcPct val="150000"/>
              </a:lnSpc>
              <a:buClr>
                <a:srgbClr val="FFFFFF"/>
              </a:buClr>
              <a:buSzPts val="1400"/>
            </a:pPr>
            <a:r>
              <a:rPr lang="en-US" dirty="0">
                <a:solidFill>
                  <a:srgbClr val="FFFFFF"/>
                </a:solidFill>
              </a:rPr>
              <a:t>	</a:t>
            </a:r>
          </a:p>
          <a:p>
            <a:pPr marL="139700" lvl="7">
              <a:lnSpc>
                <a:spcPct val="150000"/>
              </a:lnSpc>
              <a:buClr>
                <a:srgbClr val="FFFFFF"/>
              </a:buClr>
              <a:buSzPts val="1400"/>
            </a:pPr>
            <a:endParaRPr lang="en-US" dirty="0">
              <a:solidFill>
                <a:srgbClr val="FFFFFF"/>
              </a:solidFill>
            </a:endParaRPr>
          </a:p>
          <a:p>
            <a:pPr marL="139700">
              <a:lnSpc>
                <a:spcPct val="150000"/>
              </a:lnSpc>
              <a:buClr>
                <a:srgbClr val="FFFFFF"/>
              </a:buClr>
              <a:buSzPts val="1400"/>
            </a:pPr>
            <a:endParaRPr dirty="0">
              <a:solidFill>
                <a:srgbClr val="FFFFFF"/>
              </a:solidFill>
            </a:endParaRPr>
          </a:p>
          <a:p>
            <a:pPr marL="0" lvl="0" indent="0" algn="l" rtl="0">
              <a:lnSpc>
                <a:spcPct val="150000"/>
              </a:lnSpc>
              <a:spcBef>
                <a:spcPts val="0"/>
              </a:spcBef>
              <a:spcAft>
                <a:spcPts val="0"/>
              </a:spcAft>
              <a:buNone/>
            </a:pPr>
            <a:endParaRPr dirty="0">
              <a:solidFill>
                <a:srgbClr val="FFFFFF"/>
              </a:solidFill>
            </a:endParaRPr>
          </a:p>
        </p:txBody>
      </p:sp>
      <p:pic>
        <p:nvPicPr>
          <p:cNvPr id="9" name="Picture 4" descr="Image result for census bureau logo">
            <a:extLst>
              <a:ext uri="{FF2B5EF4-FFF2-40B4-BE49-F238E27FC236}">
                <a16:creationId xmlns:a16="http://schemas.microsoft.com/office/drawing/2014/main" id="{DD541AD8-71B1-4E5B-ABD9-F3EC9C279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1B92D-24BE-4704-B030-DDFB0D1B0731}"/>
              </a:ext>
            </a:extLst>
          </p:cNvPr>
          <p:cNvPicPr>
            <a:picLocks noChangeAspect="1"/>
          </p:cNvPicPr>
          <p:nvPr/>
        </p:nvPicPr>
        <p:blipFill>
          <a:blip r:embed="rId2"/>
          <a:stretch>
            <a:fillRect/>
          </a:stretch>
        </p:blipFill>
        <p:spPr>
          <a:xfrm>
            <a:off x="4853763" y="0"/>
            <a:ext cx="4300008" cy="5143500"/>
          </a:xfrm>
          <a:prstGeom prst="rect">
            <a:avLst/>
          </a:prstGeom>
        </p:spPr>
      </p:pic>
      <p:pic>
        <p:nvPicPr>
          <p:cNvPr id="1026" name="Picture 2" descr="The Digital Divide: Percentage of Households With Broadband Internet Subscription by State">
            <a:extLst>
              <a:ext uri="{FF2B5EF4-FFF2-40B4-BE49-F238E27FC236}">
                <a16:creationId xmlns:a16="http://schemas.microsoft.com/office/drawing/2014/main" id="{DBF3F1EB-A53F-4413-A4E1-EEE6CB09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3"/>
          <a:stretch/>
        </p:blipFill>
        <p:spPr bwMode="auto">
          <a:xfrm>
            <a:off x="0" y="0"/>
            <a:ext cx="48537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31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9" name="Rectangle 18">
            <a:extLst>
              <a:ext uri="{FF2B5EF4-FFF2-40B4-BE49-F238E27FC236}">
                <a16:creationId xmlns:a16="http://schemas.microsoft.com/office/drawing/2014/main" id="{E1B5AD5D-1E74-41C1-880C-1ECDA8C66742}"/>
              </a:ext>
            </a:extLst>
          </p:cNvPr>
          <p:cNvSpPr/>
          <p:nvPr/>
        </p:nvSpPr>
        <p:spPr>
          <a:xfrm>
            <a:off x="1250497" y="209550"/>
            <a:ext cx="7523213"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Response Outreach Area Map </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rPr>
              <a:t>Low Response</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endParaRPr>
          </a:p>
        </p:txBody>
      </p:sp>
      <p:pic>
        <p:nvPicPr>
          <p:cNvPr id="4" name="Picture 3">
            <a:extLst>
              <a:ext uri="{FF2B5EF4-FFF2-40B4-BE49-F238E27FC236}">
                <a16:creationId xmlns:a16="http://schemas.microsoft.com/office/drawing/2014/main" id="{6F33078D-1218-4E11-B649-54C134BA4C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0" b="90000" l="1989" r="95090">
                        <a14:foregroundMark x1="41516" y1="85375" x2="41516" y2="85375"/>
                        <a14:foregroundMark x1="49658" y1="8625" x2="50031" y2="8875"/>
                        <a14:foregroundMark x1="50466" y1="8875" x2="50466" y2="6500"/>
                        <a14:foregroundMark x1="23928" y1="37375" x2="23928" y2="37375"/>
                        <a14:foregroundMark x1="8390" y1="78125" x2="8701" y2="78125"/>
                        <a14:foregroundMark x1="8825" y1="77875" x2="9882" y2="83250"/>
                        <a14:foregroundMark x1="4972" y1="83000" x2="1989" y2="84000"/>
                        <a14:foregroundMark x1="3978" y1="82500" x2="3978" y2="82500"/>
                        <a14:foregroundMark x1="31759" y1="14250" x2="33623" y2="11000"/>
                        <a14:foregroundMark x1="10690" y1="88125" x2="9882" y2="89750"/>
                        <a14:foregroundMark x1="79428" y1="34625" x2="79553" y2="27750"/>
                        <a14:foregroundMark x1="71162" y1="17750" x2="72219" y2="17500"/>
                        <a14:foregroundMark x1="95090" y1="35250" x2="95090" y2="34875"/>
                        <a14:foregroundMark x1="64636" y1="77125" x2="63145" y2="77875"/>
                        <a14:foregroundMark x1="41765" y1="76750" x2="41765" y2="76750"/>
                        <a14:foregroundMark x1="37912" y1="80625" x2="37912" y2="80625"/>
                        <a14:foregroundMark x1="27470" y1="87875" x2="27470" y2="87875"/>
                      </a14:backgroundRemoval>
                    </a14:imgEffect>
                  </a14:imgLayer>
                </a14:imgProps>
              </a:ext>
            </a:extLst>
          </a:blip>
          <a:srcRect l="768" t="887" r="27109" b="8536"/>
          <a:stretch/>
        </p:blipFill>
        <p:spPr>
          <a:xfrm>
            <a:off x="1011187" y="768158"/>
            <a:ext cx="6858000" cy="4166235"/>
          </a:xfrm>
          <a:prstGeom prst="rect">
            <a:avLst/>
          </a:prstGeom>
        </p:spPr>
      </p:pic>
      <p:pic>
        <p:nvPicPr>
          <p:cNvPr id="5" name="Picture 4" descr="Image result for census bureau logo">
            <a:extLst>
              <a:ext uri="{FF2B5EF4-FFF2-40B4-BE49-F238E27FC236}">
                <a16:creationId xmlns:a16="http://schemas.microsoft.com/office/drawing/2014/main" id="{BB4AB180-3828-46CD-951F-BAF7CD7E8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367" y="444639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3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2" name="Picture 21">
            <a:extLst>
              <a:ext uri="{FF2B5EF4-FFF2-40B4-BE49-F238E27FC236}">
                <a16:creationId xmlns:a16="http://schemas.microsoft.com/office/drawing/2014/main" id="{60F25BA8-5AA0-4694-9149-64B856AF8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0" b="90000" l="1989" r="95090">
                        <a14:foregroundMark x1="41516" y1="85375" x2="41516" y2="85375"/>
                        <a14:foregroundMark x1="49658" y1="8625" x2="50031" y2="8875"/>
                        <a14:foregroundMark x1="50466" y1="8875" x2="50466" y2="6500"/>
                        <a14:foregroundMark x1="23928" y1="37375" x2="23928" y2="37375"/>
                        <a14:foregroundMark x1="8390" y1="78125" x2="8701" y2="78125"/>
                        <a14:foregroundMark x1="8825" y1="77875" x2="9882" y2="83250"/>
                        <a14:foregroundMark x1="4972" y1="83000" x2="1989" y2="84000"/>
                        <a14:foregroundMark x1="3978" y1="82500" x2="3978" y2="82500"/>
                        <a14:foregroundMark x1="31759" y1="14250" x2="33623" y2="11000"/>
                        <a14:foregroundMark x1="10690" y1="88125" x2="9882" y2="89750"/>
                        <a14:foregroundMark x1="79428" y1="34625" x2="79553" y2="27750"/>
                        <a14:foregroundMark x1="71162" y1="17750" x2="72219" y2="17500"/>
                        <a14:foregroundMark x1="95090" y1="35250" x2="95090" y2="34875"/>
                        <a14:foregroundMark x1="64636" y1="77125" x2="63145" y2="77875"/>
                        <a14:foregroundMark x1="41765" y1="76750" x2="41765" y2="76750"/>
                        <a14:foregroundMark x1="37912" y1="80625" x2="37912" y2="80625"/>
                        <a14:foregroundMark x1="27470" y1="87875" x2="27470" y2="87875"/>
                      </a14:backgroundRemoval>
                    </a14:imgEffect>
                  </a14:imgLayer>
                </a14:imgProps>
              </a:ext>
            </a:extLst>
          </a:blip>
          <a:srcRect l="32432" t="13157" r="35097" b="19179"/>
          <a:stretch/>
        </p:blipFill>
        <p:spPr>
          <a:xfrm>
            <a:off x="2514600" y="889994"/>
            <a:ext cx="4219576" cy="4253506"/>
          </a:xfrm>
          <a:prstGeom prst="rect">
            <a:avLst/>
          </a:prstGeom>
        </p:spPr>
      </p:pic>
      <p:sp>
        <p:nvSpPr>
          <p:cNvPr id="39" name="Rectangle 38">
            <a:extLst>
              <a:ext uri="{FF2B5EF4-FFF2-40B4-BE49-F238E27FC236}">
                <a16:creationId xmlns:a16="http://schemas.microsoft.com/office/drawing/2014/main" id="{D5598CFD-C383-48DD-8247-9E841E5DE7DB}"/>
              </a:ext>
            </a:extLst>
          </p:cNvPr>
          <p:cNvSpPr/>
          <p:nvPr/>
        </p:nvSpPr>
        <p:spPr>
          <a:xfrm>
            <a:off x="1250497" y="209550"/>
            <a:ext cx="7523213"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Response Outreach Area Map </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rPr>
              <a:t>Low Response</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endParaRPr>
          </a:p>
        </p:txBody>
      </p:sp>
      <p:pic>
        <p:nvPicPr>
          <p:cNvPr id="6" name="Picture 5">
            <a:extLst>
              <a:ext uri="{FF2B5EF4-FFF2-40B4-BE49-F238E27FC236}">
                <a16:creationId xmlns:a16="http://schemas.microsoft.com/office/drawing/2014/main" id="{2579B483-FB7B-4DCC-AA6E-BA12173D5AF6}"/>
              </a:ext>
            </a:extLst>
          </p:cNvPr>
          <p:cNvPicPr>
            <a:picLocks noChangeAspect="1"/>
          </p:cNvPicPr>
          <p:nvPr/>
        </p:nvPicPr>
        <p:blipFill rotWithShape="1">
          <a:blip r:embed="rId5"/>
          <a:srcRect t="23077"/>
          <a:stretch/>
        </p:blipFill>
        <p:spPr>
          <a:xfrm>
            <a:off x="124710" y="2403170"/>
            <a:ext cx="2314575" cy="1905000"/>
          </a:xfrm>
          <a:prstGeom prst="rect">
            <a:avLst/>
          </a:prstGeom>
        </p:spPr>
      </p:pic>
      <p:sp>
        <p:nvSpPr>
          <p:cNvPr id="7" name="TextBox 6">
            <a:extLst>
              <a:ext uri="{FF2B5EF4-FFF2-40B4-BE49-F238E27FC236}">
                <a16:creationId xmlns:a16="http://schemas.microsoft.com/office/drawing/2014/main" id="{2C4B1DB8-F27E-4188-A87E-840885DEFC69}"/>
              </a:ext>
            </a:extLst>
          </p:cNvPr>
          <p:cNvSpPr txBox="1"/>
          <p:nvPr/>
        </p:nvSpPr>
        <p:spPr>
          <a:xfrm>
            <a:off x="101673" y="1878568"/>
            <a:ext cx="2204450" cy="738664"/>
          </a:xfrm>
          <a:prstGeom prst="rect">
            <a:avLst/>
          </a:prstGeom>
          <a:noFill/>
        </p:spPr>
        <p:txBody>
          <a:bodyPr wrap="none" rtlCol="0">
            <a:spAutoFit/>
          </a:bodyPr>
          <a:lstStyle/>
          <a:p>
            <a:pPr algn="ctr"/>
            <a:r>
              <a:rPr lang="en-US" b="1" dirty="0">
                <a:solidFill>
                  <a:schemeClr val="bg1"/>
                </a:solidFill>
              </a:rPr>
              <a:t>Census Tract 8</a:t>
            </a:r>
          </a:p>
          <a:p>
            <a:r>
              <a:rPr lang="en-US" b="1" u="sng" dirty="0">
                <a:solidFill>
                  <a:schemeClr val="bg1"/>
                </a:solidFill>
              </a:rPr>
              <a:t>Response Score: 30.2%</a:t>
            </a:r>
          </a:p>
          <a:p>
            <a:endParaRPr lang="en-US" b="1" dirty="0">
              <a:solidFill>
                <a:schemeClr val="bg1"/>
              </a:solidFill>
            </a:endParaRPr>
          </a:p>
        </p:txBody>
      </p:sp>
      <p:pic>
        <p:nvPicPr>
          <p:cNvPr id="9" name="Picture 8">
            <a:extLst>
              <a:ext uri="{FF2B5EF4-FFF2-40B4-BE49-F238E27FC236}">
                <a16:creationId xmlns:a16="http://schemas.microsoft.com/office/drawing/2014/main" id="{306A53A4-3BF0-41A9-A0C2-B334DC86A8D1}"/>
              </a:ext>
            </a:extLst>
          </p:cNvPr>
          <p:cNvPicPr>
            <a:picLocks noChangeAspect="1"/>
          </p:cNvPicPr>
          <p:nvPr/>
        </p:nvPicPr>
        <p:blipFill>
          <a:blip r:embed="rId6"/>
          <a:stretch>
            <a:fillRect/>
          </a:stretch>
        </p:blipFill>
        <p:spPr>
          <a:xfrm>
            <a:off x="6921370" y="2400955"/>
            <a:ext cx="2076450" cy="1362075"/>
          </a:xfrm>
          <a:prstGeom prst="rect">
            <a:avLst/>
          </a:prstGeom>
        </p:spPr>
      </p:pic>
      <p:sp>
        <p:nvSpPr>
          <p:cNvPr id="40" name="TextBox 39">
            <a:extLst>
              <a:ext uri="{FF2B5EF4-FFF2-40B4-BE49-F238E27FC236}">
                <a16:creationId xmlns:a16="http://schemas.microsoft.com/office/drawing/2014/main" id="{CE432E48-0684-4181-9263-584FE9C0218E}"/>
              </a:ext>
            </a:extLst>
          </p:cNvPr>
          <p:cNvSpPr txBox="1"/>
          <p:nvPr/>
        </p:nvSpPr>
        <p:spPr>
          <a:xfrm>
            <a:off x="6857370" y="1878568"/>
            <a:ext cx="2204450" cy="738664"/>
          </a:xfrm>
          <a:prstGeom prst="rect">
            <a:avLst/>
          </a:prstGeom>
          <a:noFill/>
        </p:spPr>
        <p:txBody>
          <a:bodyPr wrap="none" rtlCol="0">
            <a:spAutoFit/>
          </a:bodyPr>
          <a:lstStyle/>
          <a:p>
            <a:pPr algn="ctr"/>
            <a:r>
              <a:rPr lang="en-US" b="1" dirty="0">
                <a:solidFill>
                  <a:schemeClr val="bg1"/>
                </a:solidFill>
              </a:rPr>
              <a:t>Census Tract 20</a:t>
            </a:r>
          </a:p>
          <a:p>
            <a:r>
              <a:rPr lang="en-US" b="1" u="sng" dirty="0">
                <a:solidFill>
                  <a:schemeClr val="bg1"/>
                </a:solidFill>
              </a:rPr>
              <a:t>Response Score: 27.7%</a:t>
            </a:r>
          </a:p>
          <a:p>
            <a:endParaRPr lang="en-US" b="1" dirty="0">
              <a:solidFill>
                <a:schemeClr val="bg1"/>
              </a:solidFill>
            </a:endParaRPr>
          </a:p>
        </p:txBody>
      </p:sp>
      <p:pic>
        <p:nvPicPr>
          <p:cNvPr id="41" name="Picture 4" descr="Image result for census bureau logo">
            <a:extLst>
              <a:ext uri="{FF2B5EF4-FFF2-40B4-BE49-F238E27FC236}">
                <a16:creationId xmlns:a16="http://schemas.microsoft.com/office/drawing/2014/main" id="{14F6EED9-C967-4A31-8A68-3FC1F72CC6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8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9" name="Rectangle 18">
            <a:extLst>
              <a:ext uri="{FF2B5EF4-FFF2-40B4-BE49-F238E27FC236}">
                <a16:creationId xmlns:a16="http://schemas.microsoft.com/office/drawing/2014/main" id="{E1B5AD5D-1E74-41C1-880C-1ECDA8C66742}"/>
              </a:ext>
            </a:extLst>
          </p:cNvPr>
          <p:cNvSpPr/>
          <p:nvPr/>
        </p:nvSpPr>
        <p:spPr>
          <a:xfrm>
            <a:off x="1489355" y="209550"/>
            <a:ext cx="7045518"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Census-based Federal Funding Allocations</a:t>
            </a:r>
          </a:p>
        </p:txBody>
      </p:sp>
      <p:pic>
        <p:nvPicPr>
          <p:cNvPr id="5" name="Picture 4" descr="Image result for census bureau logo">
            <a:extLst>
              <a:ext uri="{FF2B5EF4-FFF2-40B4-BE49-F238E27FC236}">
                <a16:creationId xmlns:a16="http://schemas.microsoft.com/office/drawing/2014/main" id="{BB4AB180-3828-46CD-951F-BAF7CD7E8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367" y="4446390"/>
            <a:ext cx="1341633" cy="5326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6C200D8-CC16-405E-8104-4EF5432EE878}"/>
              </a:ext>
            </a:extLst>
          </p:cNvPr>
          <p:cNvPicPr>
            <a:picLocks noChangeAspect="1"/>
          </p:cNvPicPr>
          <p:nvPr/>
        </p:nvPicPr>
        <p:blipFill>
          <a:blip r:embed="rId4"/>
          <a:stretch>
            <a:fillRect/>
          </a:stretch>
        </p:blipFill>
        <p:spPr>
          <a:xfrm>
            <a:off x="4098850" y="1755444"/>
            <a:ext cx="4772025" cy="2514600"/>
          </a:xfrm>
          <a:prstGeom prst="rect">
            <a:avLst/>
          </a:prstGeom>
        </p:spPr>
      </p:pic>
      <p:sp>
        <p:nvSpPr>
          <p:cNvPr id="3" name="TextBox 2">
            <a:extLst>
              <a:ext uri="{FF2B5EF4-FFF2-40B4-BE49-F238E27FC236}">
                <a16:creationId xmlns:a16="http://schemas.microsoft.com/office/drawing/2014/main" id="{D83DAEA0-CCFC-42C7-9306-57EB485AECEF}"/>
              </a:ext>
            </a:extLst>
          </p:cNvPr>
          <p:cNvSpPr txBox="1"/>
          <p:nvPr/>
        </p:nvSpPr>
        <p:spPr>
          <a:xfrm>
            <a:off x="533400" y="4552950"/>
            <a:ext cx="6629400" cy="415498"/>
          </a:xfrm>
          <a:prstGeom prst="rect">
            <a:avLst/>
          </a:prstGeom>
          <a:noFill/>
        </p:spPr>
        <p:txBody>
          <a:bodyPr wrap="square" rtlCol="0">
            <a:spAutoFit/>
          </a:bodyPr>
          <a:lstStyle/>
          <a:p>
            <a:r>
              <a:rPr lang="en-US" sz="1050" dirty="0">
                <a:solidFill>
                  <a:schemeClr val="bg1">
                    <a:lumMod val="85000"/>
                  </a:schemeClr>
                </a:solidFill>
              </a:rPr>
              <a:t>Sources: census.gov/library/working-papers/2017/decennial/census-data-federal-funds.htm</a:t>
            </a:r>
          </a:p>
          <a:p>
            <a:r>
              <a:rPr lang="en-US" sz="1050" dirty="0">
                <a:solidFill>
                  <a:schemeClr val="bg1">
                    <a:lumMod val="85000"/>
                  </a:schemeClr>
                </a:solidFill>
              </a:rPr>
              <a:t>                gwipp.gwu.edu/counting-dollars-2020-role-decennial-census-geographic-distribution-federal-fundsl</a:t>
            </a:r>
          </a:p>
        </p:txBody>
      </p:sp>
      <p:pic>
        <p:nvPicPr>
          <p:cNvPr id="8" name="Picture 7">
            <a:extLst>
              <a:ext uri="{FF2B5EF4-FFF2-40B4-BE49-F238E27FC236}">
                <a16:creationId xmlns:a16="http://schemas.microsoft.com/office/drawing/2014/main" id="{64F7F4E8-C509-4023-BE25-ADB046E0FB4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87730" y="907569"/>
            <a:ext cx="2653018" cy="624392"/>
          </a:xfrm>
          <a:prstGeom prst="rect">
            <a:avLst/>
          </a:prstGeom>
        </p:spPr>
      </p:pic>
      <p:sp>
        <p:nvSpPr>
          <p:cNvPr id="10" name="TextBox 9">
            <a:extLst>
              <a:ext uri="{FF2B5EF4-FFF2-40B4-BE49-F238E27FC236}">
                <a16:creationId xmlns:a16="http://schemas.microsoft.com/office/drawing/2014/main" id="{7A5D8E10-4CA8-40D0-BC65-2F75C066241A}"/>
              </a:ext>
            </a:extLst>
          </p:cNvPr>
          <p:cNvSpPr txBox="1"/>
          <p:nvPr/>
        </p:nvSpPr>
        <p:spPr>
          <a:xfrm>
            <a:off x="685800" y="2456310"/>
            <a:ext cx="3006720" cy="1600438"/>
          </a:xfrm>
          <a:prstGeom prst="rect">
            <a:avLst/>
          </a:prstGeom>
          <a:noFill/>
        </p:spPr>
        <p:txBody>
          <a:bodyPr wrap="square" rtlCol="0">
            <a:spAutoFit/>
          </a:bodyPr>
          <a:lstStyle/>
          <a:p>
            <a:pPr marL="285750" indent="-285750">
              <a:buClr>
                <a:schemeClr val="tx2"/>
              </a:buClr>
              <a:buFont typeface="Courier New" panose="02070309020205020404" pitchFamily="49" charset="0"/>
              <a:buChar char="o"/>
            </a:pPr>
            <a:r>
              <a:rPr lang="en-US" dirty="0">
                <a:solidFill>
                  <a:schemeClr val="bg1">
                    <a:lumMod val="85000"/>
                  </a:schemeClr>
                </a:solidFill>
              </a:rPr>
              <a:t>$1,091/person in missed federal funding to Tennessee</a:t>
            </a:r>
          </a:p>
          <a:p>
            <a:pPr marL="285750" indent="-285750">
              <a:buClr>
                <a:schemeClr val="tx2"/>
              </a:buClr>
              <a:buFont typeface="Courier New" panose="02070309020205020404" pitchFamily="49" charset="0"/>
              <a:buChar char="o"/>
            </a:pPr>
            <a:r>
              <a:rPr lang="en-US" dirty="0">
                <a:solidFill>
                  <a:schemeClr val="bg1">
                    <a:lumMod val="85000"/>
                  </a:schemeClr>
                </a:solidFill>
              </a:rPr>
              <a:t>For every 1% of Tennesseans  missed in 2010 Census the state of Tennessee lost $69,205,364/year</a:t>
            </a:r>
          </a:p>
          <a:p>
            <a:pPr marL="285750" indent="-285750">
              <a:buClr>
                <a:schemeClr val="tx2"/>
              </a:buClr>
              <a:buFont typeface="Courier New" panose="02070309020205020404" pitchFamily="49" charset="0"/>
              <a:buChar char="o"/>
            </a:pPr>
            <a:endParaRPr lang="en-US" dirty="0">
              <a:solidFill>
                <a:schemeClr val="bg1">
                  <a:lumMod val="85000"/>
                </a:schemeClr>
              </a:solidFill>
            </a:endParaRPr>
          </a:p>
        </p:txBody>
      </p:sp>
      <p:sp>
        <p:nvSpPr>
          <p:cNvPr id="11" name="Rectangle 10">
            <a:extLst>
              <a:ext uri="{FF2B5EF4-FFF2-40B4-BE49-F238E27FC236}">
                <a16:creationId xmlns:a16="http://schemas.microsoft.com/office/drawing/2014/main" id="{094E7E59-11AF-4499-968D-FB5131CC16B6}"/>
              </a:ext>
            </a:extLst>
          </p:cNvPr>
          <p:cNvSpPr/>
          <p:nvPr/>
        </p:nvSpPr>
        <p:spPr>
          <a:xfrm>
            <a:off x="273125" y="1822844"/>
            <a:ext cx="3203121"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Cost to Tennessee</a:t>
            </a:r>
          </a:p>
        </p:txBody>
      </p:sp>
    </p:spTree>
    <p:extLst>
      <p:ext uri="{BB962C8B-B14F-4D97-AF65-F5344CB8AC3E}">
        <p14:creationId xmlns:p14="http://schemas.microsoft.com/office/powerpoint/2010/main" val="2196275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9" name="Rectangle 18">
            <a:extLst>
              <a:ext uri="{FF2B5EF4-FFF2-40B4-BE49-F238E27FC236}">
                <a16:creationId xmlns:a16="http://schemas.microsoft.com/office/drawing/2014/main" id="{E1B5AD5D-1E74-41C1-880C-1ECDA8C66742}"/>
              </a:ext>
            </a:extLst>
          </p:cNvPr>
          <p:cNvSpPr/>
          <p:nvPr/>
        </p:nvSpPr>
        <p:spPr>
          <a:xfrm>
            <a:off x="1971865" y="209550"/>
            <a:ext cx="6080511" cy="954107"/>
          </a:xfrm>
          <a:prstGeom prst="rect">
            <a:avLst/>
          </a:prstGeom>
          <a:noFill/>
        </p:spPr>
        <p:txBody>
          <a:bodyPr wrap="none" lIns="91440" tIns="45720" rIns="91440" bIns="45720">
            <a:spAutoFit/>
          </a:bodyPr>
          <a:lstStyle/>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rPr>
              <a:t>14</a:t>
            </a:r>
            <a:r>
              <a:rPr lang="en-US" sz="2800" baseline="30000" dirty="0">
                <a:ln w="0"/>
                <a:gradFill>
                  <a:gsLst>
                    <a:gs pos="0">
                      <a:schemeClr val="accent5">
                        <a:lumMod val="50000"/>
                      </a:schemeClr>
                    </a:gs>
                    <a:gs pos="50000">
                      <a:schemeClr val="accent5"/>
                    </a:gs>
                    <a:gs pos="100000">
                      <a:schemeClr val="accent5">
                        <a:lumMod val="60000"/>
                        <a:lumOff val="40000"/>
                      </a:schemeClr>
                    </a:gs>
                  </a:gsLst>
                  <a:lin ang="5400000"/>
                </a:gradFill>
              </a:rPr>
              <a:t>th</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rPr>
              <a:t> Annual Black Issues Conference</a:t>
            </a:r>
          </a:p>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rPr>
              <a:t>Live Mock Census</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endParaRPr>
          </a:p>
        </p:txBody>
      </p:sp>
      <p:pic>
        <p:nvPicPr>
          <p:cNvPr id="5" name="Picture 4" descr="Image result for census bureau logo">
            <a:extLst>
              <a:ext uri="{FF2B5EF4-FFF2-40B4-BE49-F238E27FC236}">
                <a16:creationId xmlns:a16="http://schemas.microsoft.com/office/drawing/2014/main" id="{BB4AB180-3828-46CD-951F-BAF7CD7E8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367" y="444639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5D8E10-4CA8-40D0-BC65-2F75C066241A}"/>
              </a:ext>
            </a:extLst>
          </p:cNvPr>
          <p:cNvSpPr txBox="1"/>
          <p:nvPr/>
        </p:nvSpPr>
        <p:spPr>
          <a:xfrm>
            <a:off x="2895600" y="2020193"/>
            <a:ext cx="4419600" cy="923330"/>
          </a:xfrm>
          <a:prstGeom prst="rect">
            <a:avLst/>
          </a:prstGeom>
          <a:noFill/>
        </p:spPr>
        <p:txBody>
          <a:bodyPr wrap="square" rtlCol="0">
            <a:spAutoFit/>
          </a:bodyPr>
          <a:lstStyle/>
          <a:p>
            <a:pPr algn="ctr">
              <a:buClr>
                <a:schemeClr val="tx2"/>
              </a:buClr>
            </a:pPr>
            <a:r>
              <a:rPr lang="en-US" sz="1800" b="1" dirty="0">
                <a:solidFill>
                  <a:schemeClr val="bg1">
                    <a:lumMod val="85000"/>
                  </a:schemeClr>
                </a:solidFill>
              </a:rPr>
              <a:t>Please visit the link below on your smartphones or tablets to complete your Census </a:t>
            </a:r>
          </a:p>
        </p:txBody>
      </p:sp>
    </p:spTree>
    <p:extLst>
      <p:ext uri="{BB962C8B-B14F-4D97-AF65-F5344CB8AC3E}">
        <p14:creationId xmlns:p14="http://schemas.microsoft.com/office/powerpoint/2010/main" val="207865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10C0-B406-4FDE-93AA-C36E3EB5B874}"/>
              </a:ext>
            </a:extLst>
          </p:cNvPr>
          <p:cNvSpPr>
            <a:spLocks noGrp="1"/>
          </p:cNvSpPr>
          <p:nvPr>
            <p:ph type="title"/>
          </p:nvPr>
        </p:nvSpPr>
        <p:spPr>
          <a:xfrm>
            <a:off x="515506" y="2084897"/>
            <a:ext cx="4587000" cy="2008637"/>
          </a:xfrm>
        </p:spPr>
        <p:txBody>
          <a:bodyPr/>
          <a:lstStyle/>
          <a:p>
            <a:pPr algn="ctr"/>
            <a:r>
              <a:rPr lang="en-US" dirty="0">
                <a:solidFill>
                  <a:srgbClr val="FFFFFF"/>
                </a:solidFill>
              </a:rPr>
              <a:t>Illuminating Our Power: 2020 Census</a:t>
            </a:r>
            <a:br>
              <a:rPr lang="en-US" dirty="0">
                <a:solidFill>
                  <a:srgbClr val="FFFFFF"/>
                </a:solidFill>
              </a:rPr>
            </a:br>
            <a:endParaRPr lang="en-US" dirty="0"/>
          </a:p>
        </p:txBody>
      </p:sp>
    </p:spTree>
    <p:extLst>
      <p:ext uri="{BB962C8B-B14F-4D97-AF65-F5344CB8AC3E}">
        <p14:creationId xmlns:p14="http://schemas.microsoft.com/office/powerpoint/2010/main" val="1067783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9" name="Rectangle 18">
            <a:extLst>
              <a:ext uri="{FF2B5EF4-FFF2-40B4-BE49-F238E27FC236}">
                <a16:creationId xmlns:a16="http://schemas.microsoft.com/office/drawing/2014/main" id="{E1B5AD5D-1E74-41C1-880C-1ECDA8C66742}"/>
              </a:ext>
            </a:extLst>
          </p:cNvPr>
          <p:cNvSpPr/>
          <p:nvPr/>
        </p:nvSpPr>
        <p:spPr>
          <a:xfrm>
            <a:off x="1224539" y="139361"/>
            <a:ext cx="7263527"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Decennial Census 2020 </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rPr>
              <a:t>Obstacles</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endParaRPr>
          </a:p>
        </p:txBody>
      </p:sp>
      <p:grpSp>
        <p:nvGrpSpPr>
          <p:cNvPr id="23" name="Google Shape;351;p40">
            <a:extLst>
              <a:ext uri="{FF2B5EF4-FFF2-40B4-BE49-F238E27FC236}">
                <a16:creationId xmlns:a16="http://schemas.microsoft.com/office/drawing/2014/main" id="{ED676346-F537-478E-9896-31DDF6DCD2A2}"/>
              </a:ext>
            </a:extLst>
          </p:cNvPr>
          <p:cNvGrpSpPr/>
          <p:nvPr/>
        </p:nvGrpSpPr>
        <p:grpSpPr>
          <a:xfrm>
            <a:off x="5753461" y="788378"/>
            <a:ext cx="2166000" cy="2166000"/>
            <a:chOff x="3619861" y="407378"/>
            <a:chExt cx="2166000" cy="2166000"/>
          </a:xfrm>
        </p:grpSpPr>
        <p:sp>
          <p:nvSpPr>
            <p:cNvPr id="24" name="Google Shape;352;p40">
              <a:extLst>
                <a:ext uri="{FF2B5EF4-FFF2-40B4-BE49-F238E27FC236}">
                  <a16:creationId xmlns:a16="http://schemas.microsoft.com/office/drawing/2014/main" id="{A64883A9-B34B-4EF0-B7A6-0C0A0C60C9AA}"/>
                </a:ext>
              </a:extLst>
            </p:cNvPr>
            <p:cNvSpPr/>
            <p:nvPr/>
          </p:nvSpPr>
          <p:spPr>
            <a:xfrm>
              <a:off x="3619861" y="407378"/>
              <a:ext cx="2166000" cy="2166000"/>
            </a:xfrm>
            <a:prstGeom prst="ellips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3;p40">
              <a:extLst>
                <a:ext uri="{FF2B5EF4-FFF2-40B4-BE49-F238E27FC236}">
                  <a16:creationId xmlns:a16="http://schemas.microsoft.com/office/drawing/2014/main" id="{E9387000-9300-4FD9-8215-1775FC6EB5A5}"/>
                </a:ext>
              </a:extLst>
            </p:cNvPr>
            <p:cNvSpPr txBox="1"/>
            <p:nvPr/>
          </p:nvSpPr>
          <p:spPr>
            <a:xfrm>
              <a:off x="4024522" y="707737"/>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Low-income</a:t>
              </a:r>
              <a:endParaRPr sz="1000">
                <a:solidFill>
                  <a:srgbClr val="FFFFFF"/>
                </a:solidFill>
                <a:latin typeface="Roboto"/>
                <a:ea typeface="Roboto"/>
                <a:cs typeface="Roboto"/>
                <a:sym typeface="Roboto"/>
              </a:endParaRPr>
            </a:p>
          </p:txBody>
        </p:sp>
      </p:grpSp>
      <p:grpSp>
        <p:nvGrpSpPr>
          <p:cNvPr id="26" name="Google Shape;354;p40">
            <a:extLst>
              <a:ext uri="{FF2B5EF4-FFF2-40B4-BE49-F238E27FC236}">
                <a16:creationId xmlns:a16="http://schemas.microsoft.com/office/drawing/2014/main" id="{756A0DE0-EAE1-4A5D-A387-C25875FB2CB2}"/>
              </a:ext>
            </a:extLst>
          </p:cNvPr>
          <p:cNvGrpSpPr/>
          <p:nvPr/>
        </p:nvGrpSpPr>
        <p:grpSpPr>
          <a:xfrm>
            <a:off x="6781711" y="1524043"/>
            <a:ext cx="2166000" cy="2166000"/>
            <a:chOff x="4648111" y="1143043"/>
            <a:chExt cx="2166000" cy="2166000"/>
          </a:xfrm>
        </p:grpSpPr>
        <p:sp>
          <p:nvSpPr>
            <p:cNvPr id="27" name="Google Shape;355;p40">
              <a:extLst>
                <a:ext uri="{FF2B5EF4-FFF2-40B4-BE49-F238E27FC236}">
                  <a16:creationId xmlns:a16="http://schemas.microsoft.com/office/drawing/2014/main" id="{184728C0-A226-43BE-985F-C37C9151AFFC}"/>
                </a:ext>
              </a:extLst>
            </p:cNvPr>
            <p:cNvSpPr/>
            <p:nvPr/>
          </p:nvSpPr>
          <p:spPr>
            <a:xfrm>
              <a:off x="4648111" y="1143043"/>
              <a:ext cx="2166000" cy="2166000"/>
            </a:xfrm>
            <a:prstGeom prst="ellips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6;p40">
              <a:extLst>
                <a:ext uri="{FF2B5EF4-FFF2-40B4-BE49-F238E27FC236}">
                  <a16:creationId xmlns:a16="http://schemas.microsoft.com/office/drawing/2014/main" id="{D6167ADA-84EC-4759-9975-DE668CE1EB93}"/>
                </a:ext>
              </a:extLst>
            </p:cNvPr>
            <p:cNvSpPr txBox="1"/>
            <p:nvPr/>
          </p:nvSpPr>
          <p:spPr>
            <a:xfrm>
              <a:off x="5431956" y="1669515"/>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Transitory Locations</a:t>
              </a:r>
              <a:endParaRPr sz="1000">
                <a:solidFill>
                  <a:srgbClr val="FFFFFF"/>
                </a:solidFill>
                <a:latin typeface="Roboto"/>
                <a:ea typeface="Roboto"/>
                <a:cs typeface="Roboto"/>
                <a:sym typeface="Roboto"/>
              </a:endParaRPr>
            </a:p>
          </p:txBody>
        </p:sp>
      </p:grpSp>
      <p:grpSp>
        <p:nvGrpSpPr>
          <p:cNvPr id="29" name="Google Shape;357;p40">
            <a:extLst>
              <a:ext uri="{FF2B5EF4-FFF2-40B4-BE49-F238E27FC236}">
                <a16:creationId xmlns:a16="http://schemas.microsoft.com/office/drawing/2014/main" id="{0176AE96-7E7A-4704-8671-2A35B44BA299}"/>
              </a:ext>
            </a:extLst>
          </p:cNvPr>
          <p:cNvGrpSpPr/>
          <p:nvPr/>
        </p:nvGrpSpPr>
        <p:grpSpPr>
          <a:xfrm>
            <a:off x="6372412" y="2738689"/>
            <a:ext cx="2166000" cy="2166000"/>
            <a:chOff x="4238812" y="2357689"/>
            <a:chExt cx="2166000" cy="2166000"/>
          </a:xfrm>
        </p:grpSpPr>
        <p:sp>
          <p:nvSpPr>
            <p:cNvPr id="30" name="Google Shape;358;p40">
              <a:extLst>
                <a:ext uri="{FF2B5EF4-FFF2-40B4-BE49-F238E27FC236}">
                  <a16:creationId xmlns:a16="http://schemas.microsoft.com/office/drawing/2014/main" id="{726920EA-4585-4F14-9B0B-CF0B2509EA0E}"/>
                </a:ext>
              </a:extLst>
            </p:cNvPr>
            <p:cNvSpPr/>
            <p:nvPr/>
          </p:nvSpPr>
          <p:spPr>
            <a:xfrm>
              <a:off x="4238812" y="2357689"/>
              <a:ext cx="2166000" cy="2166000"/>
            </a:xfrm>
            <a:prstGeom prst="ellipse">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9;p40">
              <a:extLst>
                <a:ext uri="{FF2B5EF4-FFF2-40B4-BE49-F238E27FC236}">
                  <a16:creationId xmlns:a16="http://schemas.microsoft.com/office/drawing/2014/main" id="{BF227255-7169-4312-B148-3FB3BF15D853}"/>
                </a:ext>
              </a:extLst>
            </p:cNvPr>
            <p:cNvSpPr txBox="1"/>
            <p:nvPr/>
          </p:nvSpPr>
          <p:spPr>
            <a:xfrm>
              <a:off x="5047891" y="3185187"/>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Group Quarters</a:t>
              </a:r>
              <a:endParaRPr sz="1000">
                <a:solidFill>
                  <a:srgbClr val="FFFFFF"/>
                </a:solidFill>
                <a:latin typeface="Roboto"/>
                <a:ea typeface="Roboto"/>
                <a:cs typeface="Roboto"/>
                <a:sym typeface="Roboto"/>
              </a:endParaRPr>
            </a:p>
          </p:txBody>
        </p:sp>
      </p:grpSp>
      <p:grpSp>
        <p:nvGrpSpPr>
          <p:cNvPr id="32" name="Google Shape;360;p40">
            <a:extLst>
              <a:ext uri="{FF2B5EF4-FFF2-40B4-BE49-F238E27FC236}">
                <a16:creationId xmlns:a16="http://schemas.microsoft.com/office/drawing/2014/main" id="{B54A534D-A2F5-48A0-8E95-6C6E8113CDA6}"/>
              </a:ext>
            </a:extLst>
          </p:cNvPr>
          <p:cNvGrpSpPr/>
          <p:nvPr/>
        </p:nvGrpSpPr>
        <p:grpSpPr>
          <a:xfrm>
            <a:off x="5116801" y="2738790"/>
            <a:ext cx="2166000" cy="2166000"/>
            <a:chOff x="2983201" y="2357790"/>
            <a:chExt cx="2166000" cy="2166000"/>
          </a:xfrm>
        </p:grpSpPr>
        <p:sp>
          <p:nvSpPr>
            <p:cNvPr id="33" name="Google Shape;361;p40">
              <a:extLst>
                <a:ext uri="{FF2B5EF4-FFF2-40B4-BE49-F238E27FC236}">
                  <a16:creationId xmlns:a16="http://schemas.microsoft.com/office/drawing/2014/main" id="{00D6697C-CB3F-40B7-B478-171BC76DB07D}"/>
                </a:ext>
              </a:extLst>
            </p:cNvPr>
            <p:cNvSpPr/>
            <p:nvPr/>
          </p:nvSpPr>
          <p:spPr>
            <a:xfrm>
              <a:off x="2983201" y="2357790"/>
              <a:ext cx="2166000" cy="2166000"/>
            </a:xfrm>
            <a:prstGeom prst="ellipse">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2;p40">
              <a:extLst>
                <a:ext uri="{FF2B5EF4-FFF2-40B4-BE49-F238E27FC236}">
                  <a16:creationId xmlns:a16="http://schemas.microsoft.com/office/drawing/2014/main" id="{AD02D39C-7ECB-4922-A476-6A24A0EBD35D}"/>
                </a:ext>
              </a:extLst>
            </p:cNvPr>
            <p:cNvSpPr txBox="1"/>
            <p:nvPr/>
          </p:nvSpPr>
          <p:spPr>
            <a:xfrm>
              <a:off x="3211806" y="3168962"/>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Immigrants</a:t>
              </a:r>
              <a:endParaRPr sz="1000">
                <a:solidFill>
                  <a:srgbClr val="FFFFFF"/>
                </a:solidFill>
                <a:latin typeface="Roboto"/>
                <a:ea typeface="Roboto"/>
                <a:cs typeface="Roboto"/>
                <a:sym typeface="Roboto"/>
              </a:endParaRPr>
            </a:p>
          </p:txBody>
        </p:sp>
      </p:grpSp>
      <p:grpSp>
        <p:nvGrpSpPr>
          <p:cNvPr id="35" name="Google Shape;363;p40">
            <a:extLst>
              <a:ext uri="{FF2B5EF4-FFF2-40B4-BE49-F238E27FC236}">
                <a16:creationId xmlns:a16="http://schemas.microsoft.com/office/drawing/2014/main" id="{2C582A32-F8EB-4EC7-AC63-E34B0F6D3D2D}"/>
              </a:ext>
            </a:extLst>
          </p:cNvPr>
          <p:cNvGrpSpPr/>
          <p:nvPr/>
        </p:nvGrpSpPr>
        <p:grpSpPr>
          <a:xfrm>
            <a:off x="4725328" y="1524012"/>
            <a:ext cx="2166000" cy="2166000"/>
            <a:chOff x="2591728" y="1143012"/>
            <a:chExt cx="2166000" cy="2166000"/>
          </a:xfrm>
        </p:grpSpPr>
        <p:sp>
          <p:nvSpPr>
            <p:cNvPr id="36" name="Google Shape;364;p40">
              <a:extLst>
                <a:ext uri="{FF2B5EF4-FFF2-40B4-BE49-F238E27FC236}">
                  <a16:creationId xmlns:a16="http://schemas.microsoft.com/office/drawing/2014/main" id="{BBC77313-7BF9-4200-BEC0-48ED20277B24}"/>
                </a:ext>
              </a:extLst>
            </p:cNvPr>
            <p:cNvSpPr/>
            <p:nvPr/>
          </p:nvSpPr>
          <p:spPr>
            <a:xfrm>
              <a:off x="2591728" y="1143012"/>
              <a:ext cx="2166000" cy="2166000"/>
            </a:xfrm>
            <a:prstGeom prst="ellipse">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p40">
              <a:extLst>
                <a:ext uri="{FF2B5EF4-FFF2-40B4-BE49-F238E27FC236}">
                  <a16:creationId xmlns:a16="http://schemas.microsoft.com/office/drawing/2014/main" id="{877DEDC2-45AC-40FF-B2A0-74134B612B19}"/>
                </a:ext>
              </a:extLst>
            </p:cNvPr>
            <p:cNvSpPr txBox="1"/>
            <p:nvPr/>
          </p:nvSpPr>
          <p:spPr>
            <a:xfrm>
              <a:off x="2830556" y="1666262"/>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Children Under 5</a:t>
              </a:r>
              <a:endParaRPr sz="1000">
                <a:solidFill>
                  <a:srgbClr val="FFFFFF"/>
                </a:solidFill>
                <a:latin typeface="Roboto"/>
                <a:ea typeface="Roboto"/>
                <a:cs typeface="Roboto"/>
                <a:sym typeface="Roboto"/>
              </a:endParaRPr>
            </a:p>
          </p:txBody>
        </p:sp>
      </p:grpSp>
      <p:sp>
        <p:nvSpPr>
          <p:cNvPr id="38" name="Google Shape;366;p40">
            <a:extLst>
              <a:ext uri="{FF2B5EF4-FFF2-40B4-BE49-F238E27FC236}">
                <a16:creationId xmlns:a16="http://schemas.microsoft.com/office/drawing/2014/main" id="{BDC4C8E6-A2A4-4C29-82C7-2A0D858F1881}"/>
              </a:ext>
            </a:extLst>
          </p:cNvPr>
          <p:cNvSpPr/>
          <p:nvPr/>
        </p:nvSpPr>
        <p:spPr>
          <a:xfrm>
            <a:off x="6218542" y="2324171"/>
            <a:ext cx="1225800" cy="1225800"/>
          </a:xfrm>
          <a:prstGeom prst="ellipse">
            <a:avLst/>
          </a:prstGeom>
          <a:solidFill>
            <a:srgbClr val="A1C3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i="1" u="sng"/>
              <a:t>HTC</a:t>
            </a:r>
            <a:endParaRPr sz="2400" b="1" i="1" u="sng"/>
          </a:p>
        </p:txBody>
      </p:sp>
      <p:graphicFrame>
        <p:nvGraphicFramePr>
          <p:cNvPr id="10" name="Diagram 9">
            <a:extLst>
              <a:ext uri="{FF2B5EF4-FFF2-40B4-BE49-F238E27FC236}">
                <a16:creationId xmlns:a16="http://schemas.microsoft.com/office/drawing/2014/main" id="{B5FA38E1-95B2-477C-AF17-B08CDC62BB3B}"/>
              </a:ext>
            </a:extLst>
          </p:cNvPr>
          <p:cNvGraphicFramePr/>
          <p:nvPr>
            <p:extLst>
              <p:ext uri="{D42A27DB-BD31-4B8C-83A1-F6EECF244321}">
                <p14:modId xmlns:p14="http://schemas.microsoft.com/office/powerpoint/2010/main" val="3965198207"/>
              </p:ext>
            </p:extLst>
          </p:nvPr>
        </p:nvGraphicFramePr>
        <p:xfrm>
          <a:off x="-231273" y="153418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678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13" name="Google Shape;379;p42">
            <a:extLst>
              <a:ext uri="{FF2B5EF4-FFF2-40B4-BE49-F238E27FC236}">
                <a16:creationId xmlns:a16="http://schemas.microsoft.com/office/drawing/2014/main" id="{3348F8EA-A953-415E-98E2-E2258035CF41}"/>
              </a:ext>
            </a:extLst>
          </p:cNvPr>
          <p:cNvPicPr preferRelativeResize="0"/>
          <p:nvPr/>
        </p:nvPicPr>
        <p:blipFill>
          <a:blip r:embed="rId3">
            <a:alphaModFix/>
          </a:blip>
          <a:stretch>
            <a:fillRect/>
          </a:stretch>
        </p:blipFill>
        <p:spPr>
          <a:xfrm>
            <a:off x="6172200" y="1680736"/>
            <a:ext cx="2637563" cy="3011290"/>
          </a:xfrm>
          <a:prstGeom prst="rect">
            <a:avLst/>
          </a:prstGeom>
          <a:noFill/>
          <a:ln>
            <a:noFill/>
          </a:ln>
        </p:spPr>
      </p:pic>
      <p:pic>
        <p:nvPicPr>
          <p:cNvPr id="15" name="Google Shape;381;p42">
            <a:extLst>
              <a:ext uri="{FF2B5EF4-FFF2-40B4-BE49-F238E27FC236}">
                <a16:creationId xmlns:a16="http://schemas.microsoft.com/office/drawing/2014/main" id="{5F9F8D60-40B7-4224-9CA0-EF88CDD03642}"/>
              </a:ext>
            </a:extLst>
          </p:cNvPr>
          <p:cNvPicPr preferRelativeResize="0"/>
          <p:nvPr/>
        </p:nvPicPr>
        <p:blipFill>
          <a:blip r:embed="rId4">
            <a:alphaModFix/>
          </a:blip>
          <a:stretch>
            <a:fillRect/>
          </a:stretch>
        </p:blipFill>
        <p:spPr>
          <a:xfrm>
            <a:off x="334237" y="1581150"/>
            <a:ext cx="2637563" cy="3069298"/>
          </a:xfrm>
          <a:prstGeom prst="rect">
            <a:avLst/>
          </a:prstGeom>
          <a:noFill/>
          <a:ln>
            <a:noFill/>
          </a:ln>
        </p:spPr>
      </p:pic>
      <p:pic>
        <p:nvPicPr>
          <p:cNvPr id="16" name="Google Shape;382;p42">
            <a:extLst>
              <a:ext uri="{FF2B5EF4-FFF2-40B4-BE49-F238E27FC236}">
                <a16:creationId xmlns:a16="http://schemas.microsoft.com/office/drawing/2014/main" id="{1151900F-4B95-40CE-826F-54C3E0159CA5}"/>
              </a:ext>
            </a:extLst>
          </p:cNvPr>
          <p:cNvPicPr preferRelativeResize="0"/>
          <p:nvPr/>
        </p:nvPicPr>
        <p:blipFill>
          <a:blip r:embed="rId5">
            <a:alphaModFix/>
          </a:blip>
          <a:stretch>
            <a:fillRect/>
          </a:stretch>
        </p:blipFill>
        <p:spPr>
          <a:xfrm>
            <a:off x="3253218" y="1699785"/>
            <a:ext cx="2637563" cy="3011288"/>
          </a:xfrm>
          <a:prstGeom prst="rect">
            <a:avLst/>
          </a:prstGeom>
          <a:noFill/>
          <a:ln>
            <a:noFill/>
          </a:ln>
        </p:spPr>
      </p:pic>
      <p:sp>
        <p:nvSpPr>
          <p:cNvPr id="19" name="Rectangle 18">
            <a:extLst>
              <a:ext uri="{FF2B5EF4-FFF2-40B4-BE49-F238E27FC236}">
                <a16:creationId xmlns:a16="http://schemas.microsoft.com/office/drawing/2014/main" id="{E1B5AD5D-1E74-41C1-880C-1ECDA8C66742}"/>
              </a:ext>
            </a:extLst>
          </p:cNvPr>
          <p:cNvSpPr/>
          <p:nvPr/>
        </p:nvSpPr>
        <p:spPr>
          <a:xfrm>
            <a:off x="1487831" y="432427"/>
            <a:ext cx="6468438"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Educate, Encourage, Engage!</a:t>
            </a:r>
          </a:p>
        </p:txBody>
      </p:sp>
    </p:spTree>
    <p:extLst>
      <p:ext uri="{BB962C8B-B14F-4D97-AF65-F5344CB8AC3E}">
        <p14:creationId xmlns:p14="http://schemas.microsoft.com/office/powerpoint/2010/main" val="1738769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D1746F3-AC45-4ABF-A6D4-334EFCFBA903}"/>
              </a:ext>
            </a:extLst>
          </p:cNvPr>
          <p:cNvSpPr txBox="1"/>
          <p:nvPr/>
        </p:nvSpPr>
        <p:spPr>
          <a:xfrm>
            <a:off x="364386" y="3944604"/>
            <a:ext cx="8452884" cy="738664"/>
          </a:xfrm>
          <a:prstGeom prst="rect">
            <a:avLst/>
          </a:prstGeom>
          <a:noFill/>
        </p:spPr>
        <p:txBody>
          <a:bodyPr wrap="square" rtlCol="0">
            <a:spAutoFit/>
          </a:bodyPr>
          <a:lstStyle/>
          <a:p>
            <a:r>
              <a:rPr lang="en-US" dirty="0">
                <a:hlinkClick r:id="rId2"/>
              </a:rPr>
              <a:t>Title 13 of the U.S. Code</a:t>
            </a:r>
            <a:r>
              <a:rPr lang="en-US" dirty="0"/>
              <a:t>. </a:t>
            </a:r>
            <a:r>
              <a:rPr lang="en-US" dirty="0">
                <a:solidFill>
                  <a:schemeClr val="bg2">
                    <a:lumMod val="90000"/>
                  </a:schemeClr>
                </a:solidFill>
              </a:rPr>
              <a:t> Title 13 calls for a $100 fine for refusing to answer a census question and a $500 fine for answering questions falsely. However, the Sentencing Reform Act of 1984 effectively </a:t>
            </a:r>
            <a:r>
              <a:rPr lang="en-US" dirty="0">
                <a:hlinkClick r:id="rId3"/>
              </a:rPr>
              <a:t>increased these minimum fines to $5,000</a:t>
            </a:r>
            <a:r>
              <a:rPr lang="en-US" dirty="0"/>
              <a:t>, </a:t>
            </a:r>
            <a:r>
              <a:rPr lang="en-US" dirty="0">
                <a:solidFill>
                  <a:schemeClr val="bg2">
                    <a:lumMod val="90000"/>
                  </a:schemeClr>
                </a:solidFill>
              </a:rPr>
              <a:t>codified under Title 18 of the U.S. Code.  </a:t>
            </a:r>
          </a:p>
        </p:txBody>
      </p:sp>
      <p:pic>
        <p:nvPicPr>
          <p:cNvPr id="16" name="Picture 15">
            <a:extLst>
              <a:ext uri="{FF2B5EF4-FFF2-40B4-BE49-F238E27FC236}">
                <a16:creationId xmlns:a16="http://schemas.microsoft.com/office/drawing/2014/main" id="{7F27EB18-2EAF-4B03-B2A3-F14DA1FE9924}"/>
              </a:ext>
            </a:extLst>
          </p:cNvPr>
          <p:cNvPicPr>
            <a:picLocks noChangeAspect="1"/>
          </p:cNvPicPr>
          <p:nvPr/>
        </p:nvPicPr>
        <p:blipFill>
          <a:blip r:embed="rId4"/>
          <a:stretch>
            <a:fillRect/>
          </a:stretch>
        </p:blipFill>
        <p:spPr>
          <a:xfrm>
            <a:off x="561088" y="1544730"/>
            <a:ext cx="8021824" cy="2337723"/>
          </a:xfrm>
          <a:prstGeom prst="rect">
            <a:avLst/>
          </a:prstGeom>
        </p:spPr>
      </p:pic>
      <p:sp>
        <p:nvSpPr>
          <p:cNvPr id="17" name="TextBox 16">
            <a:extLst>
              <a:ext uri="{FF2B5EF4-FFF2-40B4-BE49-F238E27FC236}">
                <a16:creationId xmlns:a16="http://schemas.microsoft.com/office/drawing/2014/main" id="{FE1F6E7E-BEF1-4461-A726-296198F85122}"/>
              </a:ext>
            </a:extLst>
          </p:cNvPr>
          <p:cNvSpPr txBox="1"/>
          <p:nvPr/>
        </p:nvSpPr>
        <p:spPr>
          <a:xfrm>
            <a:off x="1462419" y="4807569"/>
            <a:ext cx="7354851" cy="261610"/>
          </a:xfrm>
          <a:prstGeom prst="rect">
            <a:avLst/>
          </a:prstGeom>
          <a:noFill/>
        </p:spPr>
        <p:txBody>
          <a:bodyPr wrap="square" rtlCol="0">
            <a:spAutoFit/>
          </a:bodyPr>
          <a:lstStyle/>
          <a:p>
            <a:r>
              <a:rPr lang="en-US" sz="1050" dirty="0">
                <a:solidFill>
                  <a:schemeClr val="bg2">
                    <a:lumMod val="90000"/>
                  </a:schemeClr>
                </a:solidFill>
              </a:rPr>
              <a:t>*Source: www.uscis.gov/citizenship/learners/citizenship-rights-and-responsibilities</a:t>
            </a:r>
          </a:p>
        </p:txBody>
      </p:sp>
      <p:sp>
        <p:nvSpPr>
          <p:cNvPr id="18" name="Rectangle 17">
            <a:extLst>
              <a:ext uri="{FF2B5EF4-FFF2-40B4-BE49-F238E27FC236}">
                <a16:creationId xmlns:a16="http://schemas.microsoft.com/office/drawing/2014/main" id="{A9244FB3-5B16-4488-9D21-A16F071CE220}"/>
              </a:ext>
            </a:extLst>
          </p:cNvPr>
          <p:cNvSpPr/>
          <p:nvPr/>
        </p:nvSpPr>
        <p:spPr>
          <a:xfrm>
            <a:off x="2055926" y="173339"/>
            <a:ext cx="5032148"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Know your part!</a:t>
            </a:r>
          </a:p>
        </p:txBody>
      </p:sp>
      <p:pic>
        <p:nvPicPr>
          <p:cNvPr id="19" name="Picture 4" descr="Image result for census bureau logo">
            <a:extLst>
              <a:ext uri="{FF2B5EF4-FFF2-40B4-BE49-F238E27FC236}">
                <a16:creationId xmlns:a16="http://schemas.microsoft.com/office/drawing/2014/main" id="{8F5B9DF7-62F3-41A8-BA25-EC96D51ED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855" y="4541222"/>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43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6CD3B5-585F-46E0-94F3-8807A7062FA5}"/>
              </a:ext>
            </a:extLst>
          </p:cNvPr>
          <p:cNvSpPr/>
          <p:nvPr/>
        </p:nvSpPr>
        <p:spPr>
          <a:xfrm>
            <a:off x="1282640" y="432427"/>
            <a:ext cx="6878806"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Decennial Census 2020 Process</a:t>
            </a:r>
          </a:p>
        </p:txBody>
      </p:sp>
      <p:pic>
        <p:nvPicPr>
          <p:cNvPr id="7" name="Google Shape;308;p38">
            <a:extLst>
              <a:ext uri="{FF2B5EF4-FFF2-40B4-BE49-F238E27FC236}">
                <a16:creationId xmlns:a16="http://schemas.microsoft.com/office/drawing/2014/main" id="{018FB808-1D69-4BA9-BCA3-276B16D0FE5E}"/>
              </a:ext>
            </a:extLst>
          </p:cNvPr>
          <p:cNvPicPr preferRelativeResize="0"/>
          <p:nvPr/>
        </p:nvPicPr>
        <p:blipFill>
          <a:blip r:embed="rId2">
            <a:alphaModFix/>
          </a:blip>
          <a:stretch>
            <a:fillRect/>
          </a:stretch>
        </p:blipFill>
        <p:spPr>
          <a:xfrm>
            <a:off x="311725" y="1426488"/>
            <a:ext cx="8520600" cy="3481219"/>
          </a:xfrm>
          <a:prstGeom prst="rect">
            <a:avLst/>
          </a:prstGeom>
          <a:noFill/>
          <a:ln>
            <a:noFill/>
          </a:ln>
        </p:spPr>
      </p:pic>
    </p:spTree>
    <p:extLst>
      <p:ext uri="{BB962C8B-B14F-4D97-AF65-F5344CB8AC3E}">
        <p14:creationId xmlns:p14="http://schemas.microsoft.com/office/powerpoint/2010/main" val="281456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E41F59-4448-41E0-8C7D-F1728EB67003}"/>
              </a:ext>
            </a:extLst>
          </p:cNvPr>
          <p:cNvSpPr>
            <a:spLocks noGrp="1"/>
          </p:cNvSpPr>
          <p:nvPr>
            <p:ph type="title"/>
          </p:nvPr>
        </p:nvSpPr>
        <p:spPr>
          <a:xfrm>
            <a:off x="515506" y="2084898"/>
            <a:ext cx="4587000" cy="1148700"/>
          </a:xfrm>
        </p:spPr>
        <p:txBody>
          <a:bodyPr/>
          <a:lstStyle/>
          <a:p>
            <a:pPr algn="ctr"/>
            <a:r>
              <a:rPr lang="en-US" dirty="0"/>
              <a:t>U.S. Census Bureau</a:t>
            </a:r>
            <a:br>
              <a:rPr lang="en-US" dirty="0"/>
            </a:br>
            <a:r>
              <a:rPr lang="en-US" dirty="0"/>
              <a:t>Overview</a:t>
            </a:r>
          </a:p>
        </p:txBody>
      </p:sp>
    </p:spTree>
    <p:extLst>
      <p:ext uri="{BB962C8B-B14F-4D97-AF65-F5344CB8AC3E}">
        <p14:creationId xmlns:p14="http://schemas.microsoft.com/office/powerpoint/2010/main" val="1463084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4F901-9C54-4D99-9A62-A4AFAA528C0D}"/>
              </a:ext>
            </a:extLst>
          </p:cNvPr>
          <p:cNvPicPr>
            <a:picLocks noChangeAspect="1"/>
          </p:cNvPicPr>
          <p:nvPr/>
        </p:nvPicPr>
        <p:blipFill rotWithShape="1">
          <a:blip r:embed="rId2"/>
          <a:srcRect l="210" t="3704" r="3421" b="8324"/>
          <a:stretch/>
        </p:blipFill>
        <p:spPr>
          <a:xfrm>
            <a:off x="6381363" y="1148316"/>
            <a:ext cx="2551814" cy="3795824"/>
          </a:xfrm>
          <a:prstGeom prst="rect">
            <a:avLst/>
          </a:prstGeom>
        </p:spPr>
      </p:pic>
      <p:pic>
        <p:nvPicPr>
          <p:cNvPr id="3" name="Picture 2">
            <a:extLst>
              <a:ext uri="{FF2B5EF4-FFF2-40B4-BE49-F238E27FC236}">
                <a16:creationId xmlns:a16="http://schemas.microsoft.com/office/drawing/2014/main" id="{0796847B-3742-4022-9399-84C7E932BD34}"/>
              </a:ext>
            </a:extLst>
          </p:cNvPr>
          <p:cNvPicPr>
            <a:picLocks noChangeAspect="1"/>
          </p:cNvPicPr>
          <p:nvPr/>
        </p:nvPicPr>
        <p:blipFill>
          <a:blip r:embed="rId3"/>
          <a:stretch>
            <a:fillRect/>
          </a:stretch>
        </p:blipFill>
        <p:spPr>
          <a:xfrm>
            <a:off x="3281362" y="1105565"/>
            <a:ext cx="2581275" cy="3838575"/>
          </a:xfrm>
          <a:prstGeom prst="rect">
            <a:avLst/>
          </a:prstGeom>
        </p:spPr>
      </p:pic>
      <p:pic>
        <p:nvPicPr>
          <p:cNvPr id="4" name="Picture 3">
            <a:extLst>
              <a:ext uri="{FF2B5EF4-FFF2-40B4-BE49-F238E27FC236}">
                <a16:creationId xmlns:a16="http://schemas.microsoft.com/office/drawing/2014/main" id="{8A673435-D554-46F2-82E9-F0E26C1ECCD2}"/>
              </a:ext>
            </a:extLst>
          </p:cNvPr>
          <p:cNvPicPr>
            <a:picLocks noChangeAspect="1"/>
          </p:cNvPicPr>
          <p:nvPr/>
        </p:nvPicPr>
        <p:blipFill>
          <a:blip r:embed="rId4"/>
          <a:stretch>
            <a:fillRect/>
          </a:stretch>
        </p:blipFill>
        <p:spPr>
          <a:xfrm>
            <a:off x="210823" y="1105565"/>
            <a:ext cx="2562225" cy="3819525"/>
          </a:xfrm>
          <a:prstGeom prst="rect">
            <a:avLst/>
          </a:prstGeom>
        </p:spPr>
      </p:pic>
      <p:sp>
        <p:nvSpPr>
          <p:cNvPr id="5" name="Rectangle 4">
            <a:extLst>
              <a:ext uri="{FF2B5EF4-FFF2-40B4-BE49-F238E27FC236}">
                <a16:creationId xmlns:a16="http://schemas.microsoft.com/office/drawing/2014/main" id="{1D3B1D0B-FC9E-4399-92C2-1C68100BC0EC}"/>
              </a:ext>
            </a:extLst>
          </p:cNvPr>
          <p:cNvSpPr/>
          <p:nvPr/>
        </p:nvSpPr>
        <p:spPr>
          <a:xfrm>
            <a:off x="1143000" y="218410"/>
            <a:ext cx="7308411" cy="769441"/>
          </a:xfrm>
          <a:prstGeom prst="rect">
            <a:avLst/>
          </a:prstGeom>
          <a:noFill/>
        </p:spPr>
        <p:txBody>
          <a:bodyPr wrap="none" lIns="91440" tIns="45720" rIns="91440" bIns="45720">
            <a:spAutoFit/>
          </a:bodyPr>
          <a:lstStyle/>
          <a:p>
            <a:pPr algn="ctr"/>
            <a:r>
              <a:rPr lang="en-US" sz="4400" b="0" cap="none" spc="0" dirty="0">
                <a:ln w="0">
                  <a:solidFill>
                    <a:schemeClr val="tx1">
                      <a:lumMod val="60000"/>
                      <a:lumOff val="40000"/>
                    </a:schemeClr>
                  </a:solidFill>
                </a:ln>
                <a:solidFill>
                  <a:schemeClr val="bg1"/>
                </a:solidFill>
                <a:effectLst>
                  <a:outerShdw blurRad="38100" dist="19050" dir="2700000" algn="tl" rotWithShape="0">
                    <a:schemeClr val="dk1">
                      <a:alpha val="40000"/>
                    </a:schemeClr>
                  </a:outerShdw>
                </a:effectLst>
              </a:rPr>
              <a:t>Work for the Census Bureau</a:t>
            </a:r>
          </a:p>
        </p:txBody>
      </p:sp>
    </p:spTree>
    <p:extLst>
      <p:ext uri="{BB962C8B-B14F-4D97-AF65-F5344CB8AC3E}">
        <p14:creationId xmlns:p14="http://schemas.microsoft.com/office/powerpoint/2010/main" val="3851325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EA2F-9F45-41EB-97E0-5BD48A8240F6}"/>
              </a:ext>
            </a:extLst>
          </p:cNvPr>
          <p:cNvSpPr>
            <a:spLocks noGrp="1"/>
          </p:cNvSpPr>
          <p:nvPr>
            <p:ph type="title"/>
          </p:nvPr>
        </p:nvSpPr>
        <p:spPr>
          <a:xfrm>
            <a:off x="381000" y="1047750"/>
            <a:ext cx="4587000" cy="2008637"/>
          </a:xfrm>
        </p:spPr>
        <p:txBody>
          <a:bodyPr/>
          <a:lstStyle/>
          <a:p>
            <a:pPr algn="ctr"/>
            <a:r>
              <a:rPr lang="en-US" dirty="0">
                <a:solidFill>
                  <a:srgbClr val="FFFFFF"/>
                </a:solidFill>
              </a:rPr>
              <a:t>Questions?</a:t>
            </a:r>
            <a:endParaRPr lang="en-US" dirty="0"/>
          </a:p>
        </p:txBody>
      </p:sp>
      <p:sp>
        <p:nvSpPr>
          <p:cNvPr id="3" name="Google Shape;440;p49">
            <a:extLst>
              <a:ext uri="{FF2B5EF4-FFF2-40B4-BE49-F238E27FC236}">
                <a16:creationId xmlns:a16="http://schemas.microsoft.com/office/drawing/2014/main" id="{A66B7867-CE17-44F4-8985-C6CFE6BBE8FA}"/>
              </a:ext>
            </a:extLst>
          </p:cNvPr>
          <p:cNvSpPr txBox="1">
            <a:spLocks/>
          </p:cNvSpPr>
          <p:nvPr/>
        </p:nvSpPr>
        <p:spPr>
          <a:xfrm>
            <a:off x="727949" y="2647950"/>
            <a:ext cx="7688100" cy="166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1pPr>
            <a:lvl2pPr marR="0" lvl="1"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2pPr>
            <a:lvl3pPr marR="0" lvl="2"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3pPr>
            <a:lvl4pPr marR="0" lvl="3"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4pPr>
            <a:lvl5pPr marR="0" lvl="4"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5pPr>
            <a:lvl6pPr marR="0" lvl="5"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6pPr>
            <a:lvl7pPr marR="0" lvl="6"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7pPr>
            <a:lvl8pPr marR="0" lvl="7"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8pPr>
            <a:lvl9pPr marR="0" lvl="8" algn="l" rtl="0">
              <a:lnSpc>
                <a:spcPct val="100000"/>
              </a:lnSpc>
              <a:spcBef>
                <a:spcPts val="0"/>
              </a:spcBef>
              <a:spcAft>
                <a:spcPts val="0"/>
              </a:spcAft>
              <a:buClr>
                <a:schemeClr val="dk2"/>
              </a:buClr>
              <a:buSzPts val="4200"/>
              <a:buFont typeface="Merriweather"/>
              <a:buNone/>
              <a:defRPr sz="4200" b="0" i="0" u="none" strike="noStrike" cap="none">
                <a:solidFill>
                  <a:schemeClr val="dk2"/>
                </a:solidFill>
                <a:latin typeface="Merriweather"/>
                <a:ea typeface="Merriweather"/>
                <a:cs typeface="Merriweather"/>
                <a:sym typeface="Merriweather"/>
              </a:defRPr>
            </a:lvl9pPr>
          </a:lstStyle>
          <a:p>
            <a:endParaRPr lang="en-GB" sz="1800" dirty="0">
              <a:solidFill>
                <a:schemeClr val="bg1"/>
              </a:solidFill>
            </a:endParaRPr>
          </a:p>
        </p:txBody>
      </p:sp>
      <p:pic>
        <p:nvPicPr>
          <p:cNvPr id="4" name="Picture 4" descr="Image result for census bureau logo">
            <a:extLst>
              <a:ext uri="{FF2B5EF4-FFF2-40B4-BE49-F238E27FC236}">
                <a16:creationId xmlns:a16="http://schemas.microsoft.com/office/drawing/2014/main" id="{A55CEA2B-AA80-43D9-8318-D2EE0C6CD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3" y="4511508"/>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37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0"/>
          <p:cNvSpPr/>
          <p:nvPr/>
        </p:nvSpPr>
        <p:spPr>
          <a:xfrm>
            <a:off x="0" y="1416850"/>
            <a:ext cx="9144000" cy="3726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Connect with Us!</a:t>
            </a:r>
            <a:endParaRPr dirty="0"/>
          </a:p>
        </p:txBody>
      </p:sp>
      <p:grpSp>
        <p:nvGrpSpPr>
          <p:cNvPr id="447" name="Google Shape;447;p50"/>
          <p:cNvGrpSpPr/>
          <p:nvPr/>
        </p:nvGrpSpPr>
        <p:grpSpPr>
          <a:xfrm>
            <a:off x="273880" y="1643206"/>
            <a:ext cx="4667453" cy="2988569"/>
            <a:chOff x="688200" y="2214575"/>
            <a:chExt cx="4586276" cy="2488400"/>
          </a:xfrm>
        </p:grpSpPr>
        <p:pic>
          <p:nvPicPr>
            <p:cNvPr id="448" name="Google Shape;448;p50"/>
            <p:cNvPicPr preferRelativeResize="0"/>
            <p:nvPr/>
          </p:nvPicPr>
          <p:blipFill>
            <a:blip r:embed="rId3">
              <a:alphaModFix/>
            </a:blip>
            <a:stretch>
              <a:fillRect/>
            </a:stretch>
          </p:blipFill>
          <p:spPr>
            <a:xfrm>
              <a:off x="688200" y="2845600"/>
              <a:ext cx="4586274" cy="1857375"/>
            </a:xfrm>
            <a:prstGeom prst="rect">
              <a:avLst/>
            </a:prstGeom>
            <a:noFill/>
            <a:ln>
              <a:noFill/>
            </a:ln>
          </p:spPr>
        </p:pic>
        <p:pic>
          <p:nvPicPr>
            <p:cNvPr id="449" name="Google Shape;449;p50"/>
            <p:cNvPicPr preferRelativeResize="0"/>
            <p:nvPr/>
          </p:nvPicPr>
          <p:blipFill rotWithShape="1">
            <a:blip r:embed="rId4">
              <a:alphaModFix/>
            </a:blip>
            <a:srcRect b="10418"/>
            <a:stretch/>
          </p:blipFill>
          <p:spPr>
            <a:xfrm>
              <a:off x="864400" y="2214575"/>
              <a:ext cx="4410076" cy="631025"/>
            </a:xfrm>
            <a:prstGeom prst="rect">
              <a:avLst/>
            </a:prstGeom>
            <a:noFill/>
            <a:ln>
              <a:noFill/>
            </a:ln>
          </p:spPr>
        </p:pic>
      </p:grpSp>
      <p:grpSp>
        <p:nvGrpSpPr>
          <p:cNvPr id="451" name="Google Shape;451;p50"/>
          <p:cNvGrpSpPr/>
          <p:nvPr/>
        </p:nvGrpSpPr>
        <p:grpSpPr>
          <a:xfrm>
            <a:off x="5512490" y="1504950"/>
            <a:ext cx="3499999" cy="3252455"/>
            <a:chOff x="3686175" y="0"/>
            <a:chExt cx="5124450" cy="6538913"/>
          </a:xfrm>
        </p:grpSpPr>
        <p:pic>
          <p:nvPicPr>
            <p:cNvPr id="452" name="Google Shape;452;p50"/>
            <p:cNvPicPr preferRelativeResize="0"/>
            <p:nvPr/>
          </p:nvPicPr>
          <p:blipFill>
            <a:blip r:embed="rId5">
              <a:alphaModFix/>
            </a:blip>
            <a:stretch>
              <a:fillRect/>
            </a:stretch>
          </p:blipFill>
          <p:spPr>
            <a:xfrm>
              <a:off x="3686175" y="0"/>
              <a:ext cx="5124450" cy="3657600"/>
            </a:xfrm>
            <a:prstGeom prst="rect">
              <a:avLst/>
            </a:prstGeom>
            <a:noFill/>
            <a:ln>
              <a:noFill/>
            </a:ln>
          </p:spPr>
        </p:pic>
        <p:pic>
          <p:nvPicPr>
            <p:cNvPr id="453" name="Google Shape;453;p50"/>
            <p:cNvPicPr preferRelativeResize="0"/>
            <p:nvPr/>
          </p:nvPicPr>
          <p:blipFill>
            <a:blip r:embed="rId6">
              <a:alphaModFix/>
            </a:blip>
            <a:stretch>
              <a:fillRect/>
            </a:stretch>
          </p:blipFill>
          <p:spPr>
            <a:xfrm>
              <a:off x="3919550" y="3919538"/>
              <a:ext cx="4743450" cy="2619375"/>
            </a:xfrm>
            <a:prstGeom prst="rect">
              <a:avLst/>
            </a:prstGeom>
            <a:noFill/>
            <a:ln>
              <a:noFill/>
            </a:ln>
          </p:spPr>
        </p:pic>
      </p:grpSp>
      <p:sp>
        <p:nvSpPr>
          <p:cNvPr id="454" name="Google Shape;454;p50"/>
          <p:cNvSpPr txBox="1"/>
          <p:nvPr/>
        </p:nvSpPr>
        <p:spPr>
          <a:xfrm>
            <a:off x="4750075" y="160450"/>
            <a:ext cx="4425900" cy="516300"/>
          </a:xfrm>
          <a:prstGeom prst="rect">
            <a:avLst/>
          </a:prstGeom>
          <a:noFill/>
          <a:ln>
            <a:noFill/>
          </a:ln>
        </p:spPr>
        <p:txBody>
          <a:bodyPr spcFirstLastPara="1" wrap="square" lIns="91425" tIns="91425" rIns="91425" bIns="91425" anchor="t" anchorCtr="0">
            <a:noAutofit/>
          </a:bodyPr>
          <a:lstStyle/>
          <a:p>
            <a:r>
              <a:rPr lang="en-GB" dirty="0">
                <a:solidFill>
                  <a:schemeClr val="bg1"/>
                </a:solidFill>
              </a:rPr>
              <a:t>Kimberly Smith, MBA</a:t>
            </a:r>
            <a:br>
              <a:rPr lang="en-GB" dirty="0">
                <a:solidFill>
                  <a:schemeClr val="bg1"/>
                </a:solidFill>
              </a:rPr>
            </a:br>
            <a:r>
              <a:rPr lang="en-GB" dirty="0">
                <a:solidFill>
                  <a:schemeClr val="bg1"/>
                </a:solidFill>
              </a:rPr>
              <a:t>East Tennessee Partnership Specialist</a:t>
            </a:r>
          </a:p>
          <a:p>
            <a:r>
              <a:rPr lang="en-GB" dirty="0">
                <a:hlinkClick r:id="rId7"/>
              </a:rPr>
              <a:t>Kimberly.smith@2020census.gov</a:t>
            </a:r>
            <a:endParaRPr lang="en-GB" dirty="0"/>
          </a:p>
          <a:p>
            <a:r>
              <a:rPr lang="en-GB" dirty="0">
                <a:solidFill>
                  <a:schemeClr val="bg1"/>
                </a:solidFill>
              </a:rPr>
              <a:t>865-936-1592</a:t>
            </a:r>
          </a:p>
          <a:p>
            <a:pPr marL="0" lvl="0" indent="0" algn="l" rtl="0">
              <a:spcBef>
                <a:spcPts val="0"/>
              </a:spcBef>
              <a:spcAft>
                <a:spcPts val="0"/>
              </a:spcAft>
              <a:buNone/>
            </a:pPr>
            <a:endParaRPr dirty="0">
              <a:solidFill>
                <a:srgbClr val="0000FF"/>
              </a:solidFill>
            </a:endParaRPr>
          </a:p>
        </p:txBody>
      </p:sp>
      <p:pic>
        <p:nvPicPr>
          <p:cNvPr id="12" name="Picture 4" descr="Image result for census bureau logo">
            <a:extLst>
              <a:ext uri="{FF2B5EF4-FFF2-40B4-BE49-F238E27FC236}">
                <a16:creationId xmlns:a16="http://schemas.microsoft.com/office/drawing/2014/main" id="{570DF86C-93E2-4F02-967D-17F337728E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2367" y="452342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8D9434-5084-4433-ADE1-BB8E7A759772}"/>
              </a:ext>
            </a:extLst>
          </p:cNvPr>
          <p:cNvSpPr/>
          <p:nvPr/>
        </p:nvSpPr>
        <p:spPr>
          <a:xfrm>
            <a:off x="2621485" y="404728"/>
            <a:ext cx="4390946"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a:t>
            </a:r>
          </a:p>
        </p:txBody>
      </p:sp>
      <p:sp>
        <p:nvSpPr>
          <p:cNvPr id="4" name="Google Shape;297;p37">
            <a:extLst>
              <a:ext uri="{FF2B5EF4-FFF2-40B4-BE49-F238E27FC236}">
                <a16:creationId xmlns:a16="http://schemas.microsoft.com/office/drawing/2014/main" id="{C0065C7B-0DD2-4609-870B-2A01877CDA10}"/>
              </a:ext>
            </a:extLst>
          </p:cNvPr>
          <p:cNvSpPr txBox="1">
            <a:spLocks/>
          </p:cNvSpPr>
          <p:nvPr/>
        </p:nvSpPr>
        <p:spPr>
          <a:xfrm>
            <a:off x="1833899" y="1236886"/>
            <a:ext cx="5380145" cy="103427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tx2"/>
                </a:solidFill>
              </a:rPr>
              <a:t>Mission: </a:t>
            </a:r>
          </a:p>
          <a:p>
            <a:pPr algn="ctr"/>
            <a:r>
              <a:rPr lang="en-US" sz="1200" dirty="0">
                <a:solidFill>
                  <a:schemeClr val="tx2"/>
                </a:solidFill>
              </a:rPr>
              <a:t>Serve as the leading source of the nation’s data. We honor privacy, protect confidentiality, share our expertise globally, and conduct our work openly. </a:t>
            </a:r>
          </a:p>
          <a:p>
            <a:pPr algn="ctr">
              <a:spcBef>
                <a:spcPts val="1600"/>
              </a:spcBef>
              <a:spcAft>
                <a:spcPts val="1600"/>
              </a:spcAft>
            </a:pPr>
            <a:endParaRPr lang="en-US" sz="1200" dirty="0">
              <a:solidFill>
                <a:schemeClr val="tx2"/>
              </a:solidFill>
            </a:endParaRPr>
          </a:p>
        </p:txBody>
      </p:sp>
      <p:pic>
        <p:nvPicPr>
          <p:cNvPr id="8" name="Picture 4" descr="Image result for census bureau logo">
            <a:extLst>
              <a:ext uri="{FF2B5EF4-FFF2-40B4-BE49-F238E27FC236}">
                <a16:creationId xmlns:a16="http://schemas.microsoft.com/office/drawing/2014/main" id="{6AFC6DC7-9895-4D2F-8EDC-FFD792D01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6822F8D-AFA1-46BB-A9A6-35CA92E965B5}"/>
              </a:ext>
            </a:extLst>
          </p:cNvPr>
          <p:cNvSpPr/>
          <p:nvPr/>
        </p:nvSpPr>
        <p:spPr>
          <a:xfrm>
            <a:off x="4038600" y="2291078"/>
            <a:ext cx="4188824" cy="1384995"/>
          </a:xfrm>
          <a:prstGeom prst="rect">
            <a:avLst/>
          </a:prstGeom>
        </p:spPr>
        <p:txBody>
          <a:bodyPr wrap="square">
            <a:spAutoFit/>
          </a:bodyPr>
          <a:lstStyle/>
          <a:p>
            <a:pPr marL="457200" indent="-298450">
              <a:buClr>
                <a:schemeClr val="bg2"/>
              </a:buClr>
              <a:buSzPts val="1100"/>
              <a:buFont typeface="Courier New" panose="02070309020205020404" pitchFamily="49" charset="0"/>
              <a:buChar char="o"/>
            </a:pPr>
            <a:r>
              <a:rPr lang="en-US" dirty="0">
                <a:solidFill>
                  <a:schemeClr val="bg2">
                    <a:lumMod val="90000"/>
                  </a:schemeClr>
                </a:solidFill>
              </a:rPr>
              <a:t>Mandated by Article 1, Section 2 of the U.S. Constitution</a:t>
            </a:r>
          </a:p>
          <a:p>
            <a:pPr marL="457200" indent="-298450">
              <a:buClr>
                <a:schemeClr val="bg2"/>
              </a:buClr>
              <a:buSzPts val="1100"/>
              <a:buFont typeface="Courier New" panose="02070309020205020404" pitchFamily="49" charset="0"/>
              <a:buChar char="o"/>
            </a:pPr>
            <a:r>
              <a:rPr lang="en-US" dirty="0">
                <a:solidFill>
                  <a:schemeClr val="bg2">
                    <a:lumMod val="90000"/>
                  </a:schemeClr>
                </a:solidFill>
              </a:rPr>
              <a:t>Largest peacetime mobilization</a:t>
            </a:r>
          </a:p>
          <a:p>
            <a:pPr marL="457200" indent="-298450">
              <a:buClr>
                <a:schemeClr val="bg2"/>
              </a:buClr>
              <a:buSzPts val="1100"/>
              <a:buFont typeface="Courier New" panose="02070309020205020404" pitchFamily="49" charset="0"/>
              <a:buChar char="o"/>
            </a:pPr>
            <a:r>
              <a:rPr lang="en-US" dirty="0">
                <a:solidFill>
                  <a:schemeClr val="bg2">
                    <a:lumMod val="90000"/>
                  </a:schemeClr>
                </a:solidFill>
              </a:rPr>
              <a:t>Conducted every 10 years </a:t>
            </a:r>
          </a:p>
          <a:p>
            <a:pPr marL="457200" indent="-298450">
              <a:buClr>
                <a:schemeClr val="bg2"/>
              </a:buClr>
              <a:buSzPts val="1100"/>
              <a:buFont typeface="Courier New" panose="02070309020205020404" pitchFamily="49" charset="0"/>
              <a:buChar char="o"/>
            </a:pPr>
            <a:r>
              <a:rPr lang="en-US" dirty="0">
                <a:solidFill>
                  <a:schemeClr val="bg2">
                    <a:lumMod val="90000"/>
                  </a:schemeClr>
                </a:solidFill>
              </a:rPr>
              <a:t>Counts every resident in the United States</a:t>
            </a:r>
          </a:p>
          <a:p>
            <a:pPr marL="457200" indent="-298450">
              <a:buClr>
                <a:schemeClr val="bg2"/>
              </a:buClr>
              <a:buSzPts val="1100"/>
              <a:buFont typeface="Courier New" panose="02070309020205020404" pitchFamily="49" charset="0"/>
              <a:buChar char="o"/>
            </a:pPr>
            <a:endParaRPr lang="en-US" dirty="0">
              <a:solidFill>
                <a:schemeClr val="bg2">
                  <a:lumMod val="90000"/>
                </a:schemeClr>
              </a:solidFill>
            </a:endParaRPr>
          </a:p>
        </p:txBody>
      </p:sp>
      <p:sp>
        <p:nvSpPr>
          <p:cNvPr id="11" name="Rectangle 10">
            <a:extLst>
              <a:ext uri="{FF2B5EF4-FFF2-40B4-BE49-F238E27FC236}">
                <a16:creationId xmlns:a16="http://schemas.microsoft.com/office/drawing/2014/main" id="{5B972D57-4214-4B5A-98B3-3D7BC4126B70}"/>
              </a:ext>
            </a:extLst>
          </p:cNvPr>
          <p:cNvSpPr/>
          <p:nvPr/>
        </p:nvSpPr>
        <p:spPr>
          <a:xfrm>
            <a:off x="4038600" y="3491273"/>
            <a:ext cx="4572000" cy="738664"/>
          </a:xfrm>
          <a:prstGeom prst="rect">
            <a:avLst/>
          </a:prstGeom>
        </p:spPr>
        <p:txBody>
          <a:bodyPr>
            <a:spAutoFit/>
          </a:bodyPr>
          <a:lstStyle/>
          <a:p>
            <a:pPr marL="457200" indent="-298450">
              <a:buClr>
                <a:schemeClr val="bg2"/>
              </a:buClr>
              <a:buSzPts val="1100"/>
              <a:buFont typeface="Courier New" panose="02070309020205020404" pitchFamily="49" charset="0"/>
              <a:buChar char="o"/>
            </a:pPr>
            <a:r>
              <a:rPr lang="en-US" dirty="0">
                <a:solidFill>
                  <a:schemeClr val="bg2">
                    <a:lumMod val="90000"/>
                  </a:schemeClr>
                </a:solidFill>
              </a:rPr>
              <a:t>Records are kept confidential for 72 years until released by the National Archives. </a:t>
            </a:r>
          </a:p>
          <a:p>
            <a:pPr marL="457200" indent="-298450">
              <a:buClr>
                <a:schemeClr val="bg2"/>
              </a:buClr>
              <a:buSzPts val="1100"/>
              <a:buFont typeface="Courier New" panose="02070309020205020404" pitchFamily="49" charset="0"/>
              <a:buChar char="o"/>
            </a:pPr>
            <a:r>
              <a:rPr lang="en-US" dirty="0">
                <a:solidFill>
                  <a:schemeClr val="bg2">
                    <a:lumMod val="90000"/>
                  </a:schemeClr>
                </a:solidFill>
              </a:rPr>
              <a:t>1.4 million workers in 2010</a:t>
            </a:r>
          </a:p>
        </p:txBody>
      </p:sp>
      <p:pic>
        <p:nvPicPr>
          <p:cNvPr id="12" name="Picture 11">
            <a:extLst>
              <a:ext uri="{FF2B5EF4-FFF2-40B4-BE49-F238E27FC236}">
                <a16:creationId xmlns:a16="http://schemas.microsoft.com/office/drawing/2014/main" id="{B60CD65E-F86F-4E0A-807C-1B9E7EF930DC}"/>
              </a:ext>
            </a:extLst>
          </p:cNvPr>
          <p:cNvPicPr>
            <a:picLocks noChangeAspect="1"/>
          </p:cNvPicPr>
          <p:nvPr/>
        </p:nvPicPr>
        <p:blipFill>
          <a:blip r:embed="rId4"/>
          <a:stretch>
            <a:fillRect/>
          </a:stretch>
        </p:blipFill>
        <p:spPr>
          <a:xfrm>
            <a:off x="888223" y="2302154"/>
            <a:ext cx="2970441" cy="2010118"/>
          </a:xfrm>
          <a:prstGeom prst="rect">
            <a:avLst/>
          </a:prstGeom>
        </p:spPr>
      </p:pic>
    </p:spTree>
    <p:extLst>
      <p:ext uri="{BB962C8B-B14F-4D97-AF65-F5344CB8AC3E}">
        <p14:creationId xmlns:p14="http://schemas.microsoft.com/office/powerpoint/2010/main" val="324200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8D9434-5084-4433-ADE1-BB8E7A759772}"/>
              </a:ext>
            </a:extLst>
          </p:cNvPr>
          <p:cNvSpPr/>
          <p:nvPr/>
        </p:nvSpPr>
        <p:spPr>
          <a:xfrm>
            <a:off x="1480148" y="413796"/>
            <a:ext cx="6673622"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Data Uses</a:t>
            </a:r>
          </a:p>
        </p:txBody>
      </p:sp>
      <p:pic>
        <p:nvPicPr>
          <p:cNvPr id="8" name="Picture 4" descr="Image result for census bureau logo">
            <a:extLst>
              <a:ext uri="{FF2B5EF4-FFF2-40B4-BE49-F238E27FC236}">
                <a16:creationId xmlns:a16="http://schemas.microsoft.com/office/drawing/2014/main" id="{6AFC6DC7-9895-4D2F-8EDC-FFD792D01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E1A988-960D-44F4-A5A3-C6302081657B}"/>
              </a:ext>
            </a:extLst>
          </p:cNvPr>
          <p:cNvSpPr/>
          <p:nvPr/>
        </p:nvSpPr>
        <p:spPr>
          <a:xfrm>
            <a:off x="4542033" y="1520607"/>
            <a:ext cx="4572000" cy="3108543"/>
          </a:xfrm>
          <a:prstGeom prst="rect">
            <a:avLst/>
          </a:prstGeom>
        </p:spPr>
        <p:txBody>
          <a:bodyPr>
            <a:spAutoFit/>
          </a:bodyPr>
          <a:lstStyle/>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Planning future government services.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Distributing medical research.</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Establishing fair market rents and enforcing fair lending</a:t>
            </a:r>
          </a:p>
          <a:p>
            <a:pPr marL="285750" indent="-285750" algn="r">
              <a:buClr>
                <a:schemeClr val="tx2"/>
              </a:buClr>
              <a:buFont typeface="Wingdings" panose="05000000000000000000" pitchFamily="2" charset="2"/>
              <a:buChar char="ü"/>
            </a:pPr>
            <a:r>
              <a:rPr lang="en-US" dirty="0">
                <a:solidFill>
                  <a:schemeClr val="bg2">
                    <a:lumMod val="90000"/>
                  </a:schemeClr>
                </a:solidFill>
                <a:latin typeface="Gotham Book"/>
              </a:rPr>
              <a:t>Drawing school district boundaries.</a:t>
            </a:r>
          </a:p>
          <a:p>
            <a:pPr marL="285750" indent="-285750" algn="r">
              <a:buClr>
                <a:schemeClr val="tx2"/>
              </a:buClr>
              <a:buFont typeface="Wingdings" panose="05000000000000000000" pitchFamily="2" charset="2"/>
              <a:buChar char="ü"/>
            </a:pPr>
            <a:r>
              <a:rPr lang="en-US" dirty="0">
                <a:solidFill>
                  <a:schemeClr val="bg2">
                    <a:lumMod val="90000"/>
                  </a:schemeClr>
                </a:solidFill>
                <a:latin typeface="Gotham Book"/>
              </a:rPr>
              <a:t>Planning budgets for government </a:t>
            </a:r>
          </a:p>
          <a:p>
            <a:pPr algn="ctr">
              <a:buClr>
                <a:schemeClr val="tx2"/>
              </a:buClr>
            </a:pPr>
            <a:r>
              <a:rPr lang="en-US" dirty="0">
                <a:solidFill>
                  <a:schemeClr val="bg2">
                    <a:lumMod val="90000"/>
                  </a:schemeClr>
                </a:solidFill>
                <a:latin typeface="Gotham Book"/>
              </a:rPr>
              <a:t>at all levels.</a:t>
            </a:r>
          </a:p>
          <a:p>
            <a:pPr marL="285750" indent="-285750" algn="r">
              <a:buClr>
                <a:schemeClr val="tx2"/>
              </a:buClr>
              <a:buFont typeface="Wingdings" panose="05000000000000000000" pitchFamily="2" charset="2"/>
              <a:buChar char="ü"/>
            </a:pPr>
            <a:r>
              <a:rPr lang="en-US" dirty="0">
                <a:solidFill>
                  <a:schemeClr val="bg2">
                    <a:lumMod val="90000"/>
                  </a:schemeClr>
                </a:solidFill>
                <a:latin typeface="Gotham Book"/>
              </a:rPr>
              <a:t>Spotting trends in the economic well-</a:t>
            </a:r>
          </a:p>
          <a:p>
            <a:pPr algn="ctr">
              <a:buClr>
                <a:schemeClr val="tx2"/>
              </a:buClr>
            </a:pPr>
            <a:r>
              <a:rPr lang="en-US" dirty="0">
                <a:solidFill>
                  <a:schemeClr val="bg2">
                    <a:lumMod val="90000"/>
                  </a:schemeClr>
                </a:solidFill>
                <a:latin typeface="Gotham Book"/>
              </a:rPr>
              <a:t>being of the nation.</a:t>
            </a:r>
          </a:p>
          <a:p>
            <a:pPr marL="285750" indent="-285750" algn="r">
              <a:buClr>
                <a:schemeClr val="tx2"/>
              </a:buClr>
              <a:buFont typeface="Wingdings" panose="05000000000000000000" pitchFamily="2" charset="2"/>
              <a:buChar char="ü"/>
            </a:pPr>
            <a:r>
              <a:rPr lang="en-US" dirty="0">
                <a:solidFill>
                  <a:schemeClr val="bg2">
                    <a:lumMod val="90000"/>
                  </a:schemeClr>
                </a:solidFill>
                <a:latin typeface="Gotham Book"/>
              </a:rPr>
              <a:t>Planning health and educational services</a:t>
            </a:r>
          </a:p>
          <a:p>
            <a:pPr algn="ctr">
              <a:buClr>
                <a:schemeClr val="tx2"/>
              </a:buClr>
            </a:pPr>
            <a:r>
              <a:rPr lang="en-US" dirty="0">
                <a:solidFill>
                  <a:schemeClr val="bg2">
                    <a:lumMod val="90000"/>
                  </a:schemeClr>
                </a:solidFill>
                <a:latin typeface="Gotham Book"/>
              </a:rPr>
              <a:t>for people with disabilities.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Planning for public transportation services.</a:t>
            </a:r>
          </a:p>
          <a:p>
            <a:pPr marL="285750" indent="-285750" algn="r">
              <a:buClr>
                <a:schemeClr val="tx2"/>
              </a:buClr>
              <a:buFont typeface="Wingdings" panose="05000000000000000000" pitchFamily="2" charset="2"/>
              <a:buChar char="ü"/>
            </a:pPr>
            <a:r>
              <a:rPr lang="en-US" b="1" dirty="0">
                <a:solidFill>
                  <a:schemeClr val="bg2">
                    <a:lumMod val="90000"/>
                  </a:schemeClr>
                </a:solidFill>
                <a:latin typeface="Gotham Book"/>
              </a:rPr>
              <a:t>Reapportioning seats in the House of Representatives.</a:t>
            </a:r>
          </a:p>
          <a:p>
            <a:pPr marL="285750" indent="-285750">
              <a:buClr>
                <a:schemeClr val="tx2"/>
              </a:buClr>
              <a:buFont typeface="Wingdings" panose="05000000000000000000" pitchFamily="2" charset="2"/>
              <a:buChar char="ü"/>
            </a:pPr>
            <a:r>
              <a:rPr lang="en-US" dirty="0">
                <a:solidFill>
                  <a:schemeClr val="bg2">
                    <a:lumMod val="90000"/>
                  </a:schemeClr>
                </a:solidFill>
                <a:latin typeface="Gotham Book"/>
              </a:rPr>
              <a:t>Determining areas eligible for housing assistance and rehabilitation loans.</a:t>
            </a:r>
          </a:p>
        </p:txBody>
      </p:sp>
      <p:sp>
        <p:nvSpPr>
          <p:cNvPr id="5" name="Rectangle 4">
            <a:extLst>
              <a:ext uri="{FF2B5EF4-FFF2-40B4-BE49-F238E27FC236}">
                <a16:creationId xmlns:a16="http://schemas.microsoft.com/office/drawing/2014/main" id="{333F63A6-F347-40C4-9838-CB875D8DE0F3}"/>
              </a:ext>
            </a:extLst>
          </p:cNvPr>
          <p:cNvSpPr/>
          <p:nvPr/>
        </p:nvSpPr>
        <p:spPr>
          <a:xfrm>
            <a:off x="142200" y="1495891"/>
            <a:ext cx="4572000" cy="3108543"/>
          </a:xfrm>
          <a:prstGeom prst="rect">
            <a:avLst/>
          </a:prstGeom>
        </p:spPr>
        <p:txBody>
          <a:bodyPr wrap="square">
            <a:spAutoFit/>
          </a:bodyPr>
          <a:lstStyle/>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Drawing federal, state, and local legislative districts.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Attracting new businesses to state and local areas.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Forecasting future transportation needs </a:t>
            </a:r>
          </a:p>
          <a:p>
            <a:pPr>
              <a:buClr>
                <a:schemeClr val="tx2"/>
              </a:buClr>
            </a:pPr>
            <a:r>
              <a:rPr lang="en-US" dirty="0">
                <a:solidFill>
                  <a:schemeClr val="bg2">
                    <a:lumMod val="90000"/>
                  </a:schemeClr>
                </a:solidFill>
                <a:latin typeface="Gotham Book"/>
              </a:rPr>
              <a:t>       for all segments of the population.</a:t>
            </a:r>
          </a:p>
          <a:p>
            <a:pPr marL="285750" indent="-285750">
              <a:buClr>
                <a:schemeClr val="tx2"/>
              </a:buClr>
              <a:buFont typeface="Wingdings" panose="05000000000000000000" pitchFamily="2" charset="2"/>
              <a:buChar char="ü"/>
            </a:pPr>
            <a:r>
              <a:rPr lang="en-US" dirty="0">
                <a:solidFill>
                  <a:schemeClr val="bg2">
                    <a:lumMod val="90000"/>
                  </a:schemeClr>
                </a:solidFill>
                <a:latin typeface="Gotham Book"/>
              </a:rPr>
              <a:t>Planning for hospitals, nursing </a:t>
            </a:r>
          </a:p>
          <a:p>
            <a:pPr>
              <a:buClr>
                <a:schemeClr val="tx2"/>
              </a:buClr>
            </a:pPr>
            <a:r>
              <a:rPr lang="en-US" dirty="0">
                <a:solidFill>
                  <a:schemeClr val="bg2">
                    <a:lumMod val="90000"/>
                  </a:schemeClr>
                </a:solidFill>
                <a:latin typeface="Gotham Book"/>
              </a:rPr>
              <a:t>       homes, clinics, and the location </a:t>
            </a:r>
          </a:p>
          <a:p>
            <a:pPr>
              <a:buClr>
                <a:schemeClr val="tx2"/>
              </a:buClr>
            </a:pPr>
            <a:r>
              <a:rPr lang="en-US" dirty="0">
                <a:solidFill>
                  <a:schemeClr val="bg2">
                    <a:lumMod val="90000"/>
                  </a:schemeClr>
                </a:solidFill>
                <a:latin typeface="Gotham Book"/>
              </a:rPr>
              <a:t>                of other health services.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Analyzing local trends.</a:t>
            </a:r>
          </a:p>
          <a:p>
            <a:pPr marL="285750" indent="-285750">
              <a:buClr>
                <a:schemeClr val="tx2"/>
              </a:buClr>
              <a:buFont typeface="Wingdings" panose="05000000000000000000" pitchFamily="2" charset="2"/>
              <a:buChar char="ü"/>
            </a:pPr>
            <a:r>
              <a:rPr lang="en-US" dirty="0">
                <a:solidFill>
                  <a:schemeClr val="bg2">
                    <a:lumMod val="90000"/>
                  </a:schemeClr>
                </a:solidFill>
                <a:latin typeface="Gotham Book"/>
              </a:rPr>
              <a:t>Development of rural areas.</a:t>
            </a:r>
          </a:p>
          <a:p>
            <a:pPr marL="285750" indent="-285750">
              <a:buClr>
                <a:schemeClr val="tx2"/>
              </a:buClr>
              <a:buFont typeface="Wingdings" panose="05000000000000000000" pitchFamily="2" charset="2"/>
              <a:buChar char="ü"/>
            </a:pPr>
            <a:r>
              <a:rPr lang="en-US" dirty="0">
                <a:solidFill>
                  <a:schemeClr val="bg2">
                    <a:lumMod val="90000"/>
                  </a:schemeClr>
                </a:solidFill>
                <a:latin typeface="Gotham Book"/>
              </a:rPr>
              <a:t>Decision making at all levels of government.</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Estimating people displaced by natural disasters.</a:t>
            </a:r>
          </a:p>
          <a:p>
            <a:pPr marL="285750" indent="-285750">
              <a:buClr>
                <a:schemeClr val="tx2"/>
              </a:buClr>
              <a:buFont typeface="Wingdings" panose="05000000000000000000" pitchFamily="2" charset="2"/>
              <a:buChar char="ü"/>
            </a:pPr>
            <a:r>
              <a:rPr lang="en-US" dirty="0">
                <a:solidFill>
                  <a:schemeClr val="bg2">
                    <a:lumMod val="90000"/>
                  </a:schemeClr>
                </a:solidFill>
                <a:latin typeface="Gotham Book"/>
              </a:rPr>
              <a:t>Developing American Indians/Alaska Natives programs</a:t>
            </a:r>
          </a:p>
          <a:p>
            <a:pPr marL="285750" indent="-285750" algn="ctr">
              <a:buClr>
                <a:schemeClr val="tx2"/>
              </a:buClr>
              <a:buFont typeface="Wingdings" panose="05000000000000000000" pitchFamily="2" charset="2"/>
              <a:buChar char="ü"/>
            </a:pPr>
            <a:r>
              <a:rPr lang="en-US" dirty="0">
                <a:solidFill>
                  <a:schemeClr val="bg2">
                    <a:lumMod val="90000"/>
                  </a:schemeClr>
                </a:solidFill>
                <a:latin typeface="Gotham Book"/>
              </a:rPr>
              <a:t>Creating maps to speed emergency services to </a:t>
            </a:r>
          </a:p>
          <a:p>
            <a:pPr algn="ctr">
              <a:buClr>
                <a:schemeClr val="tx2"/>
              </a:buClr>
            </a:pPr>
            <a:r>
              <a:rPr lang="en-US" dirty="0">
                <a:solidFill>
                  <a:schemeClr val="bg2">
                    <a:lumMod val="90000"/>
                  </a:schemeClr>
                </a:solidFill>
                <a:latin typeface="Gotham Book"/>
              </a:rPr>
              <a:t>               households in need of assistance.</a:t>
            </a:r>
          </a:p>
        </p:txBody>
      </p:sp>
      <p:sp>
        <p:nvSpPr>
          <p:cNvPr id="6" name="Rectangle 5">
            <a:extLst>
              <a:ext uri="{FF2B5EF4-FFF2-40B4-BE49-F238E27FC236}">
                <a16:creationId xmlns:a16="http://schemas.microsoft.com/office/drawing/2014/main" id="{FC46A1BB-ADB5-4AE9-8A7B-0BB87D905994}"/>
              </a:ext>
            </a:extLst>
          </p:cNvPr>
          <p:cNvSpPr/>
          <p:nvPr/>
        </p:nvSpPr>
        <p:spPr>
          <a:xfrm>
            <a:off x="3108298" y="2289299"/>
            <a:ext cx="2927404" cy="1200329"/>
          </a:xfrm>
          <a:prstGeom prst="rect">
            <a:avLst/>
          </a:prstGeom>
          <a:noFill/>
        </p:spPr>
        <p:txBody>
          <a:bodyPr wrap="none" lIns="91440" tIns="45720" rIns="91440" bIns="45720">
            <a:prstTxWarp prst="textCanUp">
              <a:avLst/>
            </a:prstTxWarp>
            <a:spAutoFit/>
          </a:bodyPr>
          <a:lstStyle/>
          <a:p>
            <a:pPr algn="ctr"/>
            <a:r>
              <a:rPr lang="en-US" sz="2400" b="1" dirty="0">
                <a:ln w="12700">
                  <a:noFill/>
                  <a:prstDash val="solid"/>
                </a:ln>
                <a:solidFill>
                  <a:schemeClr val="bg1"/>
                </a:solidFill>
                <a:latin typeface="Gotham Book"/>
              </a:rPr>
              <a:t>Distributing annually </a:t>
            </a:r>
          </a:p>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otham Book"/>
              </a:rPr>
              <a:t>$675 billion+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otham Book"/>
              </a:rPr>
              <a:t> </a:t>
            </a:r>
          </a:p>
          <a:p>
            <a:pPr algn="ctr"/>
            <a:r>
              <a:rPr lang="en-US" sz="2400" b="1" dirty="0">
                <a:ln w="12700">
                  <a:noFill/>
                  <a:prstDash val="solid"/>
                </a:ln>
                <a:solidFill>
                  <a:schemeClr val="bg1"/>
                </a:solidFill>
                <a:latin typeface="Gotham Book"/>
              </a:rPr>
              <a:t>federal funds</a:t>
            </a:r>
          </a:p>
        </p:txBody>
      </p:sp>
    </p:spTree>
    <p:extLst>
      <p:ext uri="{BB962C8B-B14F-4D97-AF65-F5344CB8AC3E}">
        <p14:creationId xmlns:p14="http://schemas.microsoft.com/office/powerpoint/2010/main" val="368168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BFE63D-9CE2-4DE2-9CF5-6323B4C477D7}"/>
              </a:ext>
            </a:extLst>
          </p:cNvPr>
          <p:cNvSpPr txBox="1">
            <a:spLocks/>
          </p:cNvSpPr>
          <p:nvPr/>
        </p:nvSpPr>
        <p:spPr>
          <a:xfrm>
            <a:off x="1297500" y="1567550"/>
            <a:ext cx="7038900" cy="291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The U.S. Census Bureau conducts more than 100 surveys of households and business across the nation each year including:</a:t>
            </a:r>
          </a:p>
          <a:p>
            <a:pPr marL="171450" lvl="1" indent="-171450">
              <a:lnSpc>
                <a:spcPct val="200000"/>
              </a:lnSpc>
              <a:buClr>
                <a:schemeClr val="bg1"/>
              </a:buClr>
              <a:buFont typeface="Courier New" panose="02070309020205020404" pitchFamily="49" charset="0"/>
              <a:buChar char="o"/>
            </a:pPr>
            <a:endParaRPr lang="en-US" sz="1100" dirty="0">
              <a:solidFill>
                <a:schemeClr val="bg1"/>
              </a:solidFill>
              <a:latin typeface="Lato"/>
            </a:endParaRPr>
          </a:p>
          <a:p>
            <a:pPr marL="171450" lvl="1" indent="-171450">
              <a:lnSpc>
                <a:spcPct val="200000"/>
              </a:lnSpc>
              <a:buClr>
                <a:schemeClr val="bg1"/>
              </a:buClr>
              <a:buFont typeface="Courier New" panose="02070309020205020404" pitchFamily="49" charset="0"/>
              <a:buChar char="o"/>
            </a:pPr>
            <a:r>
              <a:rPr lang="en-US" sz="1100" dirty="0">
                <a:solidFill>
                  <a:schemeClr val="bg1"/>
                </a:solidFill>
                <a:latin typeface="Lato"/>
              </a:rPr>
              <a:t>Economic Census</a:t>
            </a:r>
          </a:p>
          <a:p>
            <a:pPr marL="171450" lvl="1" indent="-171450">
              <a:lnSpc>
                <a:spcPct val="200000"/>
              </a:lnSpc>
              <a:buClr>
                <a:schemeClr val="bg1"/>
              </a:buClr>
              <a:buFont typeface="Courier New" panose="02070309020205020404" pitchFamily="49" charset="0"/>
              <a:buChar char="o"/>
            </a:pPr>
            <a:r>
              <a:rPr lang="en-US" sz="1100" dirty="0">
                <a:solidFill>
                  <a:schemeClr val="bg1"/>
                </a:solidFill>
                <a:latin typeface="Lato"/>
              </a:rPr>
              <a:t>Decennial Census</a:t>
            </a:r>
          </a:p>
          <a:p>
            <a:pPr marL="171450" lvl="1" indent="-171450">
              <a:lnSpc>
                <a:spcPct val="200000"/>
              </a:lnSpc>
              <a:buClr>
                <a:schemeClr val="bg1"/>
              </a:buClr>
              <a:buFont typeface="Courier New" panose="02070309020205020404" pitchFamily="49" charset="0"/>
              <a:buChar char="o"/>
            </a:pPr>
            <a:r>
              <a:rPr lang="en-US" sz="1100" dirty="0">
                <a:solidFill>
                  <a:schemeClr val="bg1"/>
                </a:solidFill>
                <a:latin typeface="Lato"/>
              </a:rPr>
              <a:t>Census of Governments</a:t>
            </a:r>
          </a:p>
          <a:p>
            <a:pPr marL="171450" lvl="1" indent="-171450">
              <a:lnSpc>
                <a:spcPct val="200000"/>
              </a:lnSpc>
              <a:buClr>
                <a:schemeClr val="bg1"/>
              </a:buClr>
              <a:buFont typeface="Courier New" panose="02070309020205020404" pitchFamily="49" charset="0"/>
              <a:buChar char="o"/>
            </a:pPr>
            <a:r>
              <a:rPr lang="en-US" sz="1100" dirty="0">
                <a:solidFill>
                  <a:schemeClr val="bg1"/>
                </a:solidFill>
                <a:latin typeface="Lato"/>
              </a:rPr>
              <a:t>Statistics of US Businesses</a:t>
            </a:r>
          </a:p>
          <a:p>
            <a:pPr marL="171450" lvl="1" indent="-171450">
              <a:lnSpc>
                <a:spcPct val="200000"/>
              </a:lnSpc>
              <a:buClr>
                <a:schemeClr val="bg1"/>
              </a:buClr>
              <a:buFont typeface="Courier New" panose="02070309020205020404" pitchFamily="49" charset="0"/>
              <a:buChar char="o"/>
            </a:pPr>
            <a:r>
              <a:rPr lang="en-US" sz="1100" dirty="0">
                <a:solidFill>
                  <a:schemeClr val="bg1"/>
                </a:solidFill>
                <a:latin typeface="Lato"/>
              </a:rPr>
              <a:t>American Community Survey</a:t>
            </a:r>
          </a:p>
        </p:txBody>
      </p:sp>
      <p:sp>
        <p:nvSpPr>
          <p:cNvPr id="4" name="Rectangle 3">
            <a:extLst>
              <a:ext uri="{FF2B5EF4-FFF2-40B4-BE49-F238E27FC236}">
                <a16:creationId xmlns:a16="http://schemas.microsoft.com/office/drawing/2014/main" id="{E1E78AC8-BE38-4BFF-AD1A-0E95B2073B7D}"/>
              </a:ext>
            </a:extLst>
          </p:cNvPr>
          <p:cNvSpPr/>
          <p:nvPr/>
        </p:nvSpPr>
        <p:spPr>
          <a:xfrm>
            <a:off x="4816950" y="2571750"/>
            <a:ext cx="4572000" cy="1053430"/>
          </a:xfrm>
          <a:prstGeom prst="rect">
            <a:avLst/>
          </a:prstGeom>
        </p:spPr>
        <p:txBody>
          <a:bodyPr>
            <a:spAutoFit/>
          </a:bodyPr>
          <a:lstStyle/>
          <a:p>
            <a:pPr marL="285750" indent="-285750">
              <a:lnSpc>
                <a:spcPct val="200000"/>
              </a:lnSpc>
              <a:buClr>
                <a:schemeClr val="bg1"/>
              </a:buClr>
              <a:buFont typeface="Courier New" panose="02070309020205020404" pitchFamily="49" charset="0"/>
              <a:buChar char="o"/>
            </a:pPr>
            <a:r>
              <a:rPr lang="en-US" sz="1100" dirty="0">
                <a:solidFill>
                  <a:schemeClr val="bg1"/>
                </a:solidFill>
                <a:latin typeface="Lato"/>
                <a:sym typeface="Lato"/>
              </a:rPr>
              <a:t> American Housing Survey</a:t>
            </a:r>
          </a:p>
          <a:p>
            <a:pPr marL="285750" indent="-285750">
              <a:lnSpc>
                <a:spcPct val="200000"/>
              </a:lnSpc>
              <a:buClr>
                <a:schemeClr val="bg1"/>
              </a:buClr>
              <a:buFont typeface="Courier New" panose="02070309020205020404" pitchFamily="49" charset="0"/>
              <a:buChar char="o"/>
            </a:pPr>
            <a:r>
              <a:rPr lang="en-US" sz="1100" dirty="0">
                <a:solidFill>
                  <a:schemeClr val="bg1"/>
                </a:solidFill>
                <a:latin typeface="Lato"/>
                <a:sym typeface="Lato"/>
              </a:rPr>
              <a:t>Current Population Survey</a:t>
            </a:r>
          </a:p>
          <a:p>
            <a:pPr marL="285750" indent="-285750">
              <a:lnSpc>
                <a:spcPct val="200000"/>
              </a:lnSpc>
              <a:buClr>
                <a:schemeClr val="bg1"/>
              </a:buClr>
              <a:buFont typeface="Courier New" panose="02070309020205020404" pitchFamily="49" charset="0"/>
              <a:buChar char="o"/>
            </a:pPr>
            <a:r>
              <a:rPr lang="en-US" sz="1100" dirty="0">
                <a:solidFill>
                  <a:schemeClr val="bg1"/>
                </a:solidFill>
                <a:latin typeface="Lato"/>
                <a:sym typeface="Lato"/>
              </a:rPr>
              <a:t>Survey of Income and Program Participation</a:t>
            </a:r>
          </a:p>
        </p:txBody>
      </p:sp>
      <p:sp>
        <p:nvSpPr>
          <p:cNvPr id="5" name="Rectangle 4">
            <a:extLst>
              <a:ext uri="{FF2B5EF4-FFF2-40B4-BE49-F238E27FC236}">
                <a16:creationId xmlns:a16="http://schemas.microsoft.com/office/drawing/2014/main" id="{7E999A49-E324-4779-8812-962DDC7975B6}"/>
              </a:ext>
            </a:extLst>
          </p:cNvPr>
          <p:cNvSpPr/>
          <p:nvPr/>
        </p:nvSpPr>
        <p:spPr>
          <a:xfrm>
            <a:off x="1069770" y="404728"/>
            <a:ext cx="7494359"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Census Bureau Programs </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Pr>
              <a:t>&amp; </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Survey</a:t>
            </a:r>
          </a:p>
        </p:txBody>
      </p:sp>
      <p:pic>
        <p:nvPicPr>
          <p:cNvPr id="6" name="Picture 4" descr="Image result for census bureau logo">
            <a:extLst>
              <a:ext uri="{FF2B5EF4-FFF2-40B4-BE49-F238E27FC236}">
                <a16:creationId xmlns:a16="http://schemas.microsoft.com/office/drawing/2014/main" id="{3E49E75E-D126-4CBD-93A6-73AF6BD8B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28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19BEA4-C20C-4FA3-A982-DD7B421DC34F}"/>
              </a:ext>
            </a:extLst>
          </p:cNvPr>
          <p:cNvSpPr/>
          <p:nvPr/>
        </p:nvSpPr>
        <p:spPr>
          <a:xfrm>
            <a:off x="5954232" y="2397378"/>
            <a:ext cx="2871278" cy="1169551"/>
          </a:xfrm>
          <a:prstGeom prst="rect">
            <a:avLst/>
          </a:prstGeom>
        </p:spPr>
        <p:txBody>
          <a:bodyPr wrap="square">
            <a:spAutoFit/>
          </a:bodyPr>
          <a:lstStyle/>
          <a:p>
            <a:pPr marL="285750" indent="-285750">
              <a:buClr>
                <a:schemeClr val="tx1">
                  <a:lumMod val="50000"/>
                  <a:lumOff val="50000"/>
                </a:schemeClr>
              </a:buClr>
              <a:buFont typeface="Arial" panose="020B0604020202020204" pitchFamily="34" charset="0"/>
              <a:buChar char="•"/>
            </a:pPr>
            <a:r>
              <a:rPr lang="en-US" dirty="0">
                <a:solidFill>
                  <a:schemeClr val="tx1">
                    <a:lumMod val="50000"/>
                    <a:lumOff val="50000"/>
                  </a:schemeClr>
                </a:solidFill>
                <a:latin typeface="LucidaSans"/>
              </a:rPr>
              <a:t>72 questions cover over 35 topics </a:t>
            </a:r>
          </a:p>
          <a:p>
            <a:pPr marL="285750" indent="-285750">
              <a:buClr>
                <a:schemeClr val="tx1">
                  <a:lumMod val="50000"/>
                  <a:lumOff val="50000"/>
                </a:schemeClr>
              </a:buClr>
              <a:buFont typeface="Arial" panose="020B0604020202020204" pitchFamily="34" charset="0"/>
              <a:buChar char="•"/>
            </a:pPr>
            <a:r>
              <a:rPr lang="en-US" dirty="0">
                <a:solidFill>
                  <a:schemeClr val="tx1">
                    <a:lumMod val="50000"/>
                    <a:lumOff val="50000"/>
                  </a:schemeClr>
                </a:solidFill>
                <a:latin typeface="LucidaSans"/>
              </a:rPr>
              <a:t>The ACS is our only source of detailed data about communities across the nation.</a:t>
            </a:r>
          </a:p>
        </p:txBody>
      </p:sp>
      <p:pic>
        <p:nvPicPr>
          <p:cNvPr id="4" name="Picture 3">
            <a:extLst>
              <a:ext uri="{FF2B5EF4-FFF2-40B4-BE49-F238E27FC236}">
                <a16:creationId xmlns:a16="http://schemas.microsoft.com/office/drawing/2014/main" id="{39362099-0B05-4483-8AF9-E9BA7DC6A10C}"/>
              </a:ext>
            </a:extLst>
          </p:cNvPr>
          <p:cNvPicPr>
            <a:picLocks noChangeAspect="1"/>
          </p:cNvPicPr>
          <p:nvPr/>
        </p:nvPicPr>
        <p:blipFill rotWithShape="1">
          <a:blip r:embed="rId2"/>
          <a:srcRect l="1010" t="12856" r="3608" b="14377"/>
          <a:stretch/>
        </p:blipFill>
        <p:spPr>
          <a:xfrm>
            <a:off x="418460" y="1552353"/>
            <a:ext cx="5205677" cy="3503761"/>
          </a:xfrm>
          <a:prstGeom prst="rect">
            <a:avLst/>
          </a:prstGeom>
        </p:spPr>
      </p:pic>
      <p:sp>
        <p:nvSpPr>
          <p:cNvPr id="5" name="Rectangle 4">
            <a:extLst>
              <a:ext uri="{FF2B5EF4-FFF2-40B4-BE49-F238E27FC236}">
                <a16:creationId xmlns:a16="http://schemas.microsoft.com/office/drawing/2014/main" id="{3956A7EF-84AE-4932-8EA8-20D4D7B71B20}"/>
              </a:ext>
            </a:extLst>
          </p:cNvPr>
          <p:cNvSpPr/>
          <p:nvPr/>
        </p:nvSpPr>
        <p:spPr>
          <a:xfrm>
            <a:off x="1641706" y="432427"/>
            <a:ext cx="6160661"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American Community Survey</a:t>
            </a:r>
          </a:p>
        </p:txBody>
      </p:sp>
      <p:pic>
        <p:nvPicPr>
          <p:cNvPr id="6" name="Picture 4" descr="Image result for census bureau logo">
            <a:extLst>
              <a:ext uri="{FF2B5EF4-FFF2-40B4-BE49-F238E27FC236}">
                <a16:creationId xmlns:a16="http://schemas.microsoft.com/office/drawing/2014/main" id="{831BD57F-E5F9-4968-ACBC-5F32FA341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367" y="4523420"/>
            <a:ext cx="1341633" cy="53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59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0584-E4D2-4FAC-8DE5-C01D593EAF1F}"/>
              </a:ext>
            </a:extLst>
          </p:cNvPr>
          <p:cNvSpPr>
            <a:spLocks noGrp="1"/>
          </p:cNvSpPr>
          <p:nvPr>
            <p:ph type="title"/>
          </p:nvPr>
        </p:nvSpPr>
        <p:spPr>
          <a:xfrm>
            <a:off x="515506" y="2084898"/>
            <a:ext cx="4587000" cy="1148700"/>
          </a:xfrm>
        </p:spPr>
        <p:txBody>
          <a:bodyPr/>
          <a:lstStyle/>
          <a:p>
            <a:pPr algn="ctr"/>
            <a:r>
              <a:rPr lang="en-US" dirty="0"/>
              <a:t>U.S. Census Bureau</a:t>
            </a:r>
            <a:br>
              <a:rPr lang="en-US" dirty="0"/>
            </a:br>
            <a:r>
              <a:rPr lang="en-US" dirty="0"/>
              <a:t>History</a:t>
            </a:r>
          </a:p>
        </p:txBody>
      </p:sp>
    </p:spTree>
    <p:extLst>
      <p:ext uri="{BB962C8B-B14F-4D97-AF65-F5344CB8AC3E}">
        <p14:creationId xmlns:p14="http://schemas.microsoft.com/office/powerpoint/2010/main" val="120223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26B5C-59AD-487F-AEBC-4BA81B693169}"/>
              </a:ext>
            </a:extLst>
          </p:cNvPr>
          <p:cNvSpPr/>
          <p:nvPr/>
        </p:nvSpPr>
        <p:spPr>
          <a:xfrm>
            <a:off x="1223663" y="404728"/>
            <a:ext cx="7186583" cy="646331"/>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U.S. Census Bureau History Cont.</a:t>
            </a:r>
          </a:p>
        </p:txBody>
      </p:sp>
      <p:sp>
        <p:nvSpPr>
          <p:cNvPr id="2" name="Rectangle 1">
            <a:extLst>
              <a:ext uri="{FF2B5EF4-FFF2-40B4-BE49-F238E27FC236}">
                <a16:creationId xmlns:a16="http://schemas.microsoft.com/office/drawing/2014/main" id="{ED105241-1171-4C0A-8FAE-DB85F45F12CA}"/>
              </a:ext>
            </a:extLst>
          </p:cNvPr>
          <p:cNvSpPr/>
          <p:nvPr/>
        </p:nvSpPr>
        <p:spPr>
          <a:xfrm>
            <a:off x="304800" y="2039481"/>
            <a:ext cx="4495800" cy="2677656"/>
          </a:xfrm>
          <a:prstGeom prst="rect">
            <a:avLst/>
          </a:prstGeom>
        </p:spPr>
        <p:txBody>
          <a:bodyPr wrap="square">
            <a:spAutoFit/>
          </a:bodyPr>
          <a:lstStyle/>
          <a:p>
            <a:pPr marL="285750" indent="-285750">
              <a:buClr>
                <a:schemeClr val="tx2"/>
              </a:buClr>
              <a:buFont typeface="Courier New" panose="02070309020205020404" pitchFamily="49" charset="0"/>
              <a:buChar char="o"/>
            </a:pPr>
            <a:r>
              <a:rPr lang="en-US" dirty="0">
                <a:solidFill>
                  <a:schemeClr val="bg2">
                    <a:lumMod val="90000"/>
                  </a:schemeClr>
                </a:solidFill>
              </a:rPr>
              <a:t>The first census in 1790 was managed under the direction of Thomas Jefferson, the Secretary of State. </a:t>
            </a:r>
          </a:p>
          <a:p>
            <a:pPr marL="285750" indent="-285750">
              <a:buClr>
                <a:schemeClr val="tx2"/>
              </a:buClr>
              <a:buFont typeface="Courier New" panose="02070309020205020404" pitchFamily="49" charset="0"/>
              <a:buChar char="o"/>
            </a:pPr>
            <a:r>
              <a:rPr lang="en-US" dirty="0">
                <a:solidFill>
                  <a:schemeClr val="bg2">
                    <a:lumMod val="90000"/>
                  </a:schemeClr>
                </a:solidFill>
              </a:rPr>
              <a:t>Congress assigned responsibility for the 1790 Census to the marshals of the U.S. judicial districts. </a:t>
            </a:r>
          </a:p>
          <a:p>
            <a:pPr marL="285750" indent="-285750">
              <a:buClr>
                <a:schemeClr val="tx2"/>
              </a:buClr>
              <a:buFont typeface="Courier New" panose="02070309020205020404" pitchFamily="49" charset="0"/>
              <a:buChar char="o"/>
            </a:pPr>
            <a:r>
              <a:rPr lang="en-US" dirty="0">
                <a:solidFill>
                  <a:schemeClr val="bg2">
                    <a:lumMod val="90000"/>
                  </a:schemeClr>
                </a:solidFill>
              </a:rPr>
              <a:t>The pay allowed for the 1790 "enumerators" was very small, and did not exceed $1 for 50 people properly recorded.</a:t>
            </a:r>
          </a:p>
          <a:p>
            <a:pPr marL="285750" indent="-285750">
              <a:buClr>
                <a:schemeClr val="tx2"/>
              </a:buClr>
              <a:buFont typeface="Courier New" panose="02070309020205020404" pitchFamily="49" charset="0"/>
              <a:buChar char="o"/>
            </a:pPr>
            <a:r>
              <a:rPr lang="en-US" dirty="0">
                <a:solidFill>
                  <a:schemeClr val="bg2">
                    <a:lumMod val="90000"/>
                  </a:schemeClr>
                </a:solidFill>
              </a:rPr>
              <a:t>Marshals took the census, by horseback, in the original 13 states plus the districts of Kentucky, Maine, Vermont, and the Southwest Territory .</a:t>
            </a:r>
          </a:p>
        </p:txBody>
      </p:sp>
      <p:pic>
        <p:nvPicPr>
          <p:cNvPr id="4" name="Picture 4" descr="Image result for census bureau logo">
            <a:extLst>
              <a:ext uri="{FF2B5EF4-FFF2-40B4-BE49-F238E27FC236}">
                <a16:creationId xmlns:a16="http://schemas.microsoft.com/office/drawing/2014/main" id="{82E565E4-BC9D-4A18-A050-743C3E9AD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476750"/>
            <a:ext cx="1341633" cy="5326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09D76F-9518-409F-BF06-67891A1F5D1C}"/>
              </a:ext>
            </a:extLst>
          </p:cNvPr>
          <p:cNvSpPr/>
          <p:nvPr/>
        </p:nvSpPr>
        <p:spPr>
          <a:xfrm>
            <a:off x="457200" y="1276350"/>
            <a:ext cx="349326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1790-1800</a:t>
            </a:r>
          </a:p>
        </p:txBody>
      </p:sp>
      <p:pic>
        <p:nvPicPr>
          <p:cNvPr id="3074" name="Picture 2" descr="A sample of an original census form.Â ">
            <a:extLst>
              <a:ext uri="{FF2B5EF4-FFF2-40B4-BE49-F238E27FC236}">
                <a16:creationId xmlns:a16="http://schemas.microsoft.com/office/drawing/2014/main" id="{F0E22E75-5350-42A8-91EC-3634D5ACD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66146"/>
            <a:ext cx="4152899" cy="262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63337"/>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1033</Words>
  <Application>Microsoft Office PowerPoint</Application>
  <PresentationFormat>On-screen Show (16:9)</PresentationFormat>
  <Paragraphs>179</Paragraphs>
  <Slides>32</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Lato</vt:lpstr>
      <vt:lpstr>Helvetica</vt:lpstr>
      <vt:lpstr>Courier New</vt:lpstr>
      <vt:lpstr>Wingdings</vt:lpstr>
      <vt:lpstr>Merriweather</vt:lpstr>
      <vt:lpstr>Arial</vt:lpstr>
      <vt:lpstr>LucidaSans</vt:lpstr>
      <vt:lpstr>Gotham Book</vt:lpstr>
      <vt:lpstr>Roboto</vt:lpstr>
      <vt:lpstr>Montserrat</vt:lpstr>
      <vt:lpstr>Raleway</vt:lpstr>
      <vt:lpstr>Focus</vt:lpstr>
      <vt:lpstr>Illuminating Our Power, Unveiling Our Truth! 2019 Black Issues Conference University of Tennessee     Stand up and be  COUNTED! </vt:lpstr>
      <vt:lpstr>Agenda</vt:lpstr>
      <vt:lpstr>U.S. Census Bureau Overview</vt:lpstr>
      <vt:lpstr>PowerPoint Presentation</vt:lpstr>
      <vt:lpstr>PowerPoint Presentation</vt:lpstr>
      <vt:lpstr>PowerPoint Presentation</vt:lpstr>
      <vt:lpstr>PowerPoint Presentation</vt:lpstr>
      <vt:lpstr>U.S. Census Bureau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Illuminating Our Power: 2020 Census </vt:lpstr>
      <vt:lpstr>PowerPoint Presentation</vt:lpstr>
      <vt:lpstr>PowerPoint Presentation</vt:lpstr>
      <vt:lpstr>PowerPoint Presentation</vt:lpstr>
      <vt:lpstr>PowerPoint Presentation</vt:lpstr>
      <vt:lpstr>PowerPoint Presentation</vt:lpstr>
      <vt:lpstr>Questions?</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Sevier County     Complete Count Committee  Proposal</dc:title>
  <dc:creator>Kimberly D Smith</dc:creator>
  <cp:lastModifiedBy>Kimberly D Smith (CENSUS/PH FED)</cp:lastModifiedBy>
  <cp:revision>39</cp:revision>
  <dcterms:modified xsi:type="dcterms:W3CDTF">2019-01-11T20:41:37Z</dcterms:modified>
</cp:coreProperties>
</file>