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65" r:id="rId2"/>
    <p:sldId id="331" r:id="rId3"/>
    <p:sldId id="334" r:id="rId4"/>
    <p:sldId id="310" r:id="rId5"/>
    <p:sldId id="311" r:id="rId6"/>
    <p:sldId id="320" r:id="rId7"/>
    <p:sldId id="312" r:id="rId8"/>
    <p:sldId id="314" r:id="rId9"/>
    <p:sldId id="321" r:id="rId10"/>
    <p:sldId id="322" r:id="rId11"/>
    <p:sldId id="324" r:id="rId12"/>
    <p:sldId id="323" r:id="rId13"/>
    <p:sldId id="335" r:id="rId14"/>
    <p:sldId id="326" r:id="rId15"/>
    <p:sldId id="327" r:id="rId16"/>
    <p:sldId id="328" r:id="rId17"/>
    <p:sldId id="329" r:id="rId18"/>
    <p:sldId id="330" r:id="rId19"/>
    <p:sldId id="336" r:id="rId20"/>
    <p:sldId id="337" r:id="rId21"/>
  </p:sldIdLst>
  <p:sldSz cx="12188825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08" autoAdjust="0"/>
    <p:restoredTop sz="94709" autoAdjust="0"/>
  </p:normalViewPr>
  <p:slideViewPr>
    <p:cSldViewPr showGuides="1">
      <p:cViewPr varScale="1">
        <p:scale>
          <a:sx n="92" d="100"/>
          <a:sy n="92" d="100"/>
        </p:scale>
        <p:origin x="576" y="168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06445B-1C69-FF4B-B747-F62CB4304F09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5E494D9-5584-9641-993F-FCA6E5916789}">
      <dgm:prSet phldrT="[Text]"/>
      <dgm:spPr/>
      <dgm:t>
        <a:bodyPr/>
        <a:lstStyle/>
        <a:p>
          <a:r>
            <a:rPr lang="en-US" dirty="0"/>
            <a:t>Virtual Appointments</a:t>
          </a:r>
        </a:p>
      </dgm:t>
    </dgm:pt>
    <dgm:pt modelId="{3B7C6DB6-6C27-AE48-A957-CA3DC2A2BE59}" type="parTrans" cxnId="{E899A4B6-CD0F-F94B-B3D6-F5416CB5489A}">
      <dgm:prSet/>
      <dgm:spPr/>
      <dgm:t>
        <a:bodyPr/>
        <a:lstStyle/>
        <a:p>
          <a:endParaRPr lang="en-US"/>
        </a:p>
      </dgm:t>
    </dgm:pt>
    <dgm:pt modelId="{E2D050AC-2E50-3E41-A64E-E7119D11A4D0}" type="sibTrans" cxnId="{E899A4B6-CD0F-F94B-B3D6-F5416CB5489A}">
      <dgm:prSet/>
      <dgm:spPr/>
      <dgm:t>
        <a:bodyPr/>
        <a:lstStyle/>
        <a:p>
          <a:endParaRPr lang="en-US"/>
        </a:p>
      </dgm:t>
    </dgm:pt>
    <dgm:pt modelId="{437A4735-0983-874E-A37F-EE0E44653144}">
      <dgm:prSet phldrT="[Text]"/>
      <dgm:spPr/>
      <dgm:t>
        <a:bodyPr/>
        <a:lstStyle/>
        <a:p>
          <a:r>
            <a:rPr lang="en-US" dirty="0"/>
            <a:t>Inclusive Access </a:t>
          </a:r>
        </a:p>
      </dgm:t>
    </dgm:pt>
    <dgm:pt modelId="{2B8D6ADD-B697-4344-9CB3-6A77C56DAEA7}" type="parTrans" cxnId="{96CA1CF1-65AA-0449-8C74-AE101A533FF2}">
      <dgm:prSet/>
      <dgm:spPr/>
      <dgm:t>
        <a:bodyPr/>
        <a:lstStyle/>
        <a:p>
          <a:endParaRPr lang="en-US"/>
        </a:p>
      </dgm:t>
    </dgm:pt>
    <dgm:pt modelId="{71231CE6-575A-4947-BF8A-54A90DE49F88}" type="sibTrans" cxnId="{96CA1CF1-65AA-0449-8C74-AE101A533FF2}">
      <dgm:prSet/>
      <dgm:spPr/>
      <dgm:t>
        <a:bodyPr/>
        <a:lstStyle/>
        <a:p>
          <a:endParaRPr lang="en-US"/>
        </a:p>
      </dgm:t>
    </dgm:pt>
    <dgm:pt modelId="{5CA89475-4B6B-D840-9786-DDACB586BB24}">
      <dgm:prSet phldrT="[Text]"/>
      <dgm:spPr/>
      <dgm:t>
        <a:bodyPr/>
        <a:lstStyle/>
        <a:p>
          <a:r>
            <a:rPr lang="en-US" dirty="0"/>
            <a:t>A Motivating Atmosphere</a:t>
          </a:r>
        </a:p>
      </dgm:t>
    </dgm:pt>
    <dgm:pt modelId="{B84A5B3C-430B-264C-AC79-D3DD1D501EDF}" type="parTrans" cxnId="{60376B1F-4AEC-AF4C-B396-B9B7ABBBF1AD}">
      <dgm:prSet/>
      <dgm:spPr/>
      <dgm:t>
        <a:bodyPr/>
        <a:lstStyle/>
        <a:p>
          <a:endParaRPr lang="en-US"/>
        </a:p>
      </dgm:t>
    </dgm:pt>
    <dgm:pt modelId="{226E7982-CC78-6144-9CDE-8EB2541A01C0}" type="sibTrans" cxnId="{60376B1F-4AEC-AF4C-B396-B9B7ABBBF1AD}">
      <dgm:prSet/>
      <dgm:spPr/>
      <dgm:t>
        <a:bodyPr/>
        <a:lstStyle/>
        <a:p>
          <a:endParaRPr lang="en-US"/>
        </a:p>
      </dgm:t>
    </dgm:pt>
    <dgm:pt modelId="{AA9BC4B6-EA8E-4748-8E8A-5BE1AFC1C41D}">
      <dgm:prSet/>
      <dgm:spPr/>
      <dgm:t>
        <a:bodyPr/>
        <a:lstStyle/>
        <a:p>
          <a:r>
            <a:rPr lang="en-US" dirty="0"/>
            <a:t>DIY Convenient Templates</a:t>
          </a:r>
        </a:p>
      </dgm:t>
    </dgm:pt>
    <dgm:pt modelId="{60CBFD08-0BE7-4044-AB5A-B1FB6BF62053}" type="parTrans" cxnId="{B4837E86-C588-EE4C-BF4E-CBD380AEDCAF}">
      <dgm:prSet/>
      <dgm:spPr/>
      <dgm:t>
        <a:bodyPr/>
        <a:lstStyle/>
        <a:p>
          <a:endParaRPr lang="en-US"/>
        </a:p>
      </dgm:t>
    </dgm:pt>
    <dgm:pt modelId="{5BCA753E-98F3-5B42-9DB4-89655A34A4EE}" type="sibTrans" cxnId="{B4837E86-C588-EE4C-BF4E-CBD380AEDCAF}">
      <dgm:prSet/>
      <dgm:spPr/>
      <dgm:t>
        <a:bodyPr/>
        <a:lstStyle/>
        <a:p>
          <a:endParaRPr lang="en-US"/>
        </a:p>
      </dgm:t>
    </dgm:pt>
    <dgm:pt modelId="{D124809C-2CA1-A745-99D4-76E7F374254C}">
      <dgm:prSet/>
      <dgm:spPr/>
      <dgm:t>
        <a:bodyPr/>
        <a:lstStyle/>
        <a:p>
          <a:r>
            <a:rPr lang="en-US" dirty="0"/>
            <a:t>Extended Hours </a:t>
          </a:r>
        </a:p>
      </dgm:t>
    </dgm:pt>
    <dgm:pt modelId="{E0D2F483-E917-F446-923A-1A328138CECB}" type="parTrans" cxnId="{C75D0A69-541B-5F46-A90A-1E302EF9BFBB}">
      <dgm:prSet/>
      <dgm:spPr/>
      <dgm:t>
        <a:bodyPr/>
        <a:lstStyle/>
        <a:p>
          <a:endParaRPr lang="en-US"/>
        </a:p>
      </dgm:t>
    </dgm:pt>
    <dgm:pt modelId="{6E4164B5-7326-3A49-8762-353D5F67DBE8}" type="sibTrans" cxnId="{C75D0A69-541B-5F46-A90A-1E302EF9BFBB}">
      <dgm:prSet/>
      <dgm:spPr/>
      <dgm:t>
        <a:bodyPr/>
        <a:lstStyle/>
        <a:p>
          <a:endParaRPr lang="en-US"/>
        </a:p>
      </dgm:t>
    </dgm:pt>
    <dgm:pt modelId="{FDDEC996-F731-5340-B94D-49E2FEA2140B}" type="pres">
      <dgm:prSet presAssocID="{0806445B-1C69-FF4B-B747-F62CB4304F09}" presName="linear" presStyleCnt="0">
        <dgm:presLayoutVars>
          <dgm:dir/>
          <dgm:animLvl val="lvl"/>
          <dgm:resizeHandles val="exact"/>
        </dgm:presLayoutVars>
      </dgm:prSet>
      <dgm:spPr/>
    </dgm:pt>
    <dgm:pt modelId="{99A202D7-2627-A648-94B3-6B4D984C5457}" type="pres">
      <dgm:prSet presAssocID="{D5E494D9-5584-9641-993F-FCA6E5916789}" presName="parentLin" presStyleCnt="0"/>
      <dgm:spPr/>
    </dgm:pt>
    <dgm:pt modelId="{7718EFB9-C4D9-CC46-83D6-45B17DC97370}" type="pres">
      <dgm:prSet presAssocID="{D5E494D9-5584-9641-993F-FCA6E5916789}" presName="parentLeftMargin" presStyleLbl="node1" presStyleIdx="0" presStyleCnt="5"/>
      <dgm:spPr/>
    </dgm:pt>
    <dgm:pt modelId="{D64BF37B-C780-2646-95E7-332226CDE9A3}" type="pres">
      <dgm:prSet presAssocID="{D5E494D9-5584-9641-993F-FCA6E5916789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EB6E4FB9-E1BE-C342-83E9-B16EF7AA58BB}" type="pres">
      <dgm:prSet presAssocID="{D5E494D9-5584-9641-993F-FCA6E5916789}" presName="negativeSpace" presStyleCnt="0"/>
      <dgm:spPr/>
    </dgm:pt>
    <dgm:pt modelId="{CC76D4BC-19C4-5547-A7EC-ABA48ACB6CF3}" type="pres">
      <dgm:prSet presAssocID="{D5E494D9-5584-9641-993F-FCA6E5916789}" presName="childText" presStyleLbl="conFgAcc1" presStyleIdx="0" presStyleCnt="5">
        <dgm:presLayoutVars>
          <dgm:bulletEnabled val="1"/>
        </dgm:presLayoutVars>
      </dgm:prSet>
      <dgm:spPr/>
    </dgm:pt>
    <dgm:pt modelId="{21A57E4E-2D32-704B-A570-9FD45FA26EE3}" type="pres">
      <dgm:prSet presAssocID="{E2D050AC-2E50-3E41-A64E-E7119D11A4D0}" presName="spaceBetweenRectangles" presStyleCnt="0"/>
      <dgm:spPr/>
    </dgm:pt>
    <dgm:pt modelId="{BC8F1254-170C-2342-968D-566EBEDF5363}" type="pres">
      <dgm:prSet presAssocID="{437A4735-0983-874E-A37F-EE0E44653144}" presName="parentLin" presStyleCnt="0"/>
      <dgm:spPr/>
    </dgm:pt>
    <dgm:pt modelId="{4548DB00-0B13-664A-B0D4-8E0D576218E8}" type="pres">
      <dgm:prSet presAssocID="{437A4735-0983-874E-A37F-EE0E44653144}" presName="parentLeftMargin" presStyleLbl="node1" presStyleIdx="0" presStyleCnt="5"/>
      <dgm:spPr/>
    </dgm:pt>
    <dgm:pt modelId="{BD762C5B-56E5-4F45-9C69-A823E3B84DAD}" type="pres">
      <dgm:prSet presAssocID="{437A4735-0983-874E-A37F-EE0E4465314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DC685D0-C753-544B-B476-8EE13AB283A0}" type="pres">
      <dgm:prSet presAssocID="{437A4735-0983-874E-A37F-EE0E44653144}" presName="negativeSpace" presStyleCnt="0"/>
      <dgm:spPr/>
    </dgm:pt>
    <dgm:pt modelId="{A98D7AAC-7451-9A4B-A499-DD76FEABE9ED}" type="pres">
      <dgm:prSet presAssocID="{437A4735-0983-874E-A37F-EE0E44653144}" presName="childText" presStyleLbl="conFgAcc1" presStyleIdx="1" presStyleCnt="5">
        <dgm:presLayoutVars>
          <dgm:bulletEnabled val="1"/>
        </dgm:presLayoutVars>
      </dgm:prSet>
      <dgm:spPr/>
    </dgm:pt>
    <dgm:pt modelId="{A7A20B4A-4D7B-8A48-B4F5-0BEAE3A8E85F}" type="pres">
      <dgm:prSet presAssocID="{71231CE6-575A-4947-BF8A-54A90DE49F88}" presName="spaceBetweenRectangles" presStyleCnt="0"/>
      <dgm:spPr/>
    </dgm:pt>
    <dgm:pt modelId="{D25DC77E-3186-784A-87EA-71D8FCA288B9}" type="pres">
      <dgm:prSet presAssocID="{5CA89475-4B6B-D840-9786-DDACB586BB24}" presName="parentLin" presStyleCnt="0"/>
      <dgm:spPr/>
    </dgm:pt>
    <dgm:pt modelId="{EDD99F0C-DF05-8B4A-BEAC-4E44C54AFA6C}" type="pres">
      <dgm:prSet presAssocID="{5CA89475-4B6B-D840-9786-DDACB586BB24}" presName="parentLeftMargin" presStyleLbl="node1" presStyleIdx="1" presStyleCnt="5"/>
      <dgm:spPr/>
    </dgm:pt>
    <dgm:pt modelId="{4FFBF7C0-AB7C-474C-8CC7-A4388DB0C894}" type="pres">
      <dgm:prSet presAssocID="{5CA89475-4B6B-D840-9786-DDACB586BB2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0F6BB13-7AA8-5E41-A0A5-9550DB66FECA}" type="pres">
      <dgm:prSet presAssocID="{5CA89475-4B6B-D840-9786-DDACB586BB24}" presName="negativeSpace" presStyleCnt="0"/>
      <dgm:spPr/>
    </dgm:pt>
    <dgm:pt modelId="{52824FCE-CA40-E34A-BAE8-81533357CD2F}" type="pres">
      <dgm:prSet presAssocID="{5CA89475-4B6B-D840-9786-DDACB586BB24}" presName="childText" presStyleLbl="conFgAcc1" presStyleIdx="2" presStyleCnt="5">
        <dgm:presLayoutVars>
          <dgm:bulletEnabled val="1"/>
        </dgm:presLayoutVars>
      </dgm:prSet>
      <dgm:spPr/>
    </dgm:pt>
    <dgm:pt modelId="{E20778E6-0D59-0F4C-97B2-6712C2FAF210}" type="pres">
      <dgm:prSet presAssocID="{226E7982-CC78-6144-9CDE-8EB2541A01C0}" presName="spaceBetweenRectangles" presStyleCnt="0"/>
      <dgm:spPr/>
    </dgm:pt>
    <dgm:pt modelId="{D03F26E1-DFC9-D749-AE1A-DFD8CEB56C92}" type="pres">
      <dgm:prSet presAssocID="{AA9BC4B6-EA8E-4748-8E8A-5BE1AFC1C41D}" presName="parentLin" presStyleCnt="0"/>
      <dgm:spPr/>
    </dgm:pt>
    <dgm:pt modelId="{C2321190-DDB4-FD47-BBA8-E4FB56B828ED}" type="pres">
      <dgm:prSet presAssocID="{AA9BC4B6-EA8E-4748-8E8A-5BE1AFC1C41D}" presName="parentLeftMargin" presStyleLbl="node1" presStyleIdx="2" presStyleCnt="5"/>
      <dgm:spPr/>
    </dgm:pt>
    <dgm:pt modelId="{472EBF63-27EB-1744-A0F7-44D31BFD8F3C}" type="pres">
      <dgm:prSet presAssocID="{AA9BC4B6-EA8E-4748-8E8A-5BE1AFC1C41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9E0ADDE-58F9-6442-8B7A-21A3BA715886}" type="pres">
      <dgm:prSet presAssocID="{AA9BC4B6-EA8E-4748-8E8A-5BE1AFC1C41D}" presName="negativeSpace" presStyleCnt="0"/>
      <dgm:spPr/>
    </dgm:pt>
    <dgm:pt modelId="{0DD69000-B5F7-A24E-ACBF-B708B7E0863E}" type="pres">
      <dgm:prSet presAssocID="{AA9BC4B6-EA8E-4748-8E8A-5BE1AFC1C41D}" presName="childText" presStyleLbl="conFgAcc1" presStyleIdx="3" presStyleCnt="5">
        <dgm:presLayoutVars>
          <dgm:bulletEnabled val="1"/>
        </dgm:presLayoutVars>
      </dgm:prSet>
      <dgm:spPr/>
    </dgm:pt>
    <dgm:pt modelId="{2287E1E1-CC9C-F544-A3E6-B7C6E9698BE4}" type="pres">
      <dgm:prSet presAssocID="{5BCA753E-98F3-5B42-9DB4-89655A34A4EE}" presName="spaceBetweenRectangles" presStyleCnt="0"/>
      <dgm:spPr/>
    </dgm:pt>
    <dgm:pt modelId="{0352408C-EB2B-194F-A294-0731772C78D3}" type="pres">
      <dgm:prSet presAssocID="{D124809C-2CA1-A745-99D4-76E7F374254C}" presName="parentLin" presStyleCnt="0"/>
      <dgm:spPr/>
    </dgm:pt>
    <dgm:pt modelId="{7DD7C4FE-1D64-E448-BEF7-C21D80EBE1BF}" type="pres">
      <dgm:prSet presAssocID="{D124809C-2CA1-A745-99D4-76E7F374254C}" presName="parentLeftMargin" presStyleLbl="node1" presStyleIdx="3" presStyleCnt="5"/>
      <dgm:spPr/>
    </dgm:pt>
    <dgm:pt modelId="{5CE75CC1-C834-514D-BD63-42EFECE1FCAD}" type="pres">
      <dgm:prSet presAssocID="{D124809C-2CA1-A745-99D4-76E7F374254C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B5CEE5CE-FBBE-FF41-9957-FB2ED42FF51B}" type="pres">
      <dgm:prSet presAssocID="{D124809C-2CA1-A745-99D4-76E7F374254C}" presName="negativeSpace" presStyleCnt="0"/>
      <dgm:spPr/>
    </dgm:pt>
    <dgm:pt modelId="{0269F893-F203-F742-9D81-AB45C395D051}" type="pres">
      <dgm:prSet presAssocID="{D124809C-2CA1-A745-99D4-76E7F374254C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60376B1F-4AEC-AF4C-B396-B9B7ABBBF1AD}" srcId="{0806445B-1C69-FF4B-B747-F62CB4304F09}" destId="{5CA89475-4B6B-D840-9786-DDACB586BB24}" srcOrd="2" destOrd="0" parTransId="{B84A5B3C-430B-264C-AC79-D3DD1D501EDF}" sibTransId="{226E7982-CC78-6144-9CDE-8EB2541A01C0}"/>
    <dgm:cxn modelId="{4C762E20-BE4A-A449-AE44-B0770CD14EEC}" type="presOf" srcId="{0806445B-1C69-FF4B-B747-F62CB4304F09}" destId="{FDDEC996-F731-5340-B94D-49E2FEA2140B}" srcOrd="0" destOrd="0" presId="urn:microsoft.com/office/officeart/2005/8/layout/list1"/>
    <dgm:cxn modelId="{476C9929-0E8A-384A-A00A-4EA236F4708E}" type="presOf" srcId="{AA9BC4B6-EA8E-4748-8E8A-5BE1AFC1C41D}" destId="{C2321190-DDB4-FD47-BBA8-E4FB56B828ED}" srcOrd="0" destOrd="0" presId="urn:microsoft.com/office/officeart/2005/8/layout/list1"/>
    <dgm:cxn modelId="{6C3A3E40-DEA8-9D4D-B720-9BC72185F068}" type="presOf" srcId="{5CA89475-4B6B-D840-9786-DDACB586BB24}" destId="{EDD99F0C-DF05-8B4A-BEAC-4E44C54AFA6C}" srcOrd="0" destOrd="0" presId="urn:microsoft.com/office/officeart/2005/8/layout/list1"/>
    <dgm:cxn modelId="{1DD9BF47-A6A3-CE45-B8F7-996B4ACE9BBE}" type="presOf" srcId="{D5E494D9-5584-9641-993F-FCA6E5916789}" destId="{D64BF37B-C780-2646-95E7-332226CDE9A3}" srcOrd="1" destOrd="0" presId="urn:microsoft.com/office/officeart/2005/8/layout/list1"/>
    <dgm:cxn modelId="{0D3B1E4E-C5D5-F743-8CE1-874615FFBBE2}" type="presOf" srcId="{437A4735-0983-874E-A37F-EE0E44653144}" destId="{4548DB00-0B13-664A-B0D4-8E0D576218E8}" srcOrd="0" destOrd="0" presId="urn:microsoft.com/office/officeart/2005/8/layout/list1"/>
    <dgm:cxn modelId="{C5017E4E-9E68-8741-8EFC-0C30561E2403}" type="presOf" srcId="{437A4735-0983-874E-A37F-EE0E44653144}" destId="{BD762C5B-56E5-4F45-9C69-A823E3B84DAD}" srcOrd="1" destOrd="0" presId="urn:microsoft.com/office/officeart/2005/8/layout/list1"/>
    <dgm:cxn modelId="{7E9DEA58-7382-5849-B063-FEE4C9D904B9}" type="presOf" srcId="{AA9BC4B6-EA8E-4748-8E8A-5BE1AFC1C41D}" destId="{472EBF63-27EB-1744-A0F7-44D31BFD8F3C}" srcOrd="1" destOrd="0" presId="urn:microsoft.com/office/officeart/2005/8/layout/list1"/>
    <dgm:cxn modelId="{C75D0A69-541B-5F46-A90A-1E302EF9BFBB}" srcId="{0806445B-1C69-FF4B-B747-F62CB4304F09}" destId="{D124809C-2CA1-A745-99D4-76E7F374254C}" srcOrd="4" destOrd="0" parTransId="{E0D2F483-E917-F446-923A-1A328138CECB}" sibTransId="{6E4164B5-7326-3A49-8762-353D5F67DBE8}"/>
    <dgm:cxn modelId="{2EC12C7B-CD7E-6647-AA03-4A893D74D85B}" type="presOf" srcId="{D124809C-2CA1-A745-99D4-76E7F374254C}" destId="{5CE75CC1-C834-514D-BD63-42EFECE1FCAD}" srcOrd="1" destOrd="0" presId="urn:microsoft.com/office/officeart/2005/8/layout/list1"/>
    <dgm:cxn modelId="{C3CC4E85-7374-AF4E-8D9F-E08E76502A49}" type="presOf" srcId="{5CA89475-4B6B-D840-9786-DDACB586BB24}" destId="{4FFBF7C0-AB7C-474C-8CC7-A4388DB0C894}" srcOrd="1" destOrd="0" presId="urn:microsoft.com/office/officeart/2005/8/layout/list1"/>
    <dgm:cxn modelId="{B4837E86-C588-EE4C-BF4E-CBD380AEDCAF}" srcId="{0806445B-1C69-FF4B-B747-F62CB4304F09}" destId="{AA9BC4B6-EA8E-4748-8E8A-5BE1AFC1C41D}" srcOrd="3" destOrd="0" parTransId="{60CBFD08-0BE7-4044-AB5A-B1FB6BF62053}" sibTransId="{5BCA753E-98F3-5B42-9DB4-89655A34A4EE}"/>
    <dgm:cxn modelId="{B4B6C5A5-B936-F34A-8EB1-C6353BE0FD1E}" type="presOf" srcId="{D5E494D9-5584-9641-993F-FCA6E5916789}" destId="{7718EFB9-C4D9-CC46-83D6-45B17DC97370}" srcOrd="0" destOrd="0" presId="urn:microsoft.com/office/officeart/2005/8/layout/list1"/>
    <dgm:cxn modelId="{E899A4B6-CD0F-F94B-B3D6-F5416CB5489A}" srcId="{0806445B-1C69-FF4B-B747-F62CB4304F09}" destId="{D5E494D9-5584-9641-993F-FCA6E5916789}" srcOrd="0" destOrd="0" parTransId="{3B7C6DB6-6C27-AE48-A957-CA3DC2A2BE59}" sibTransId="{E2D050AC-2E50-3E41-A64E-E7119D11A4D0}"/>
    <dgm:cxn modelId="{8F3ABAC8-D54E-C04E-93E1-6F156A0F38F2}" type="presOf" srcId="{D124809C-2CA1-A745-99D4-76E7F374254C}" destId="{7DD7C4FE-1D64-E448-BEF7-C21D80EBE1BF}" srcOrd="0" destOrd="0" presId="urn:microsoft.com/office/officeart/2005/8/layout/list1"/>
    <dgm:cxn modelId="{96CA1CF1-65AA-0449-8C74-AE101A533FF2}" srcId="{0806445B-1C69-FF4B-B747-F62CB4304F09}" destId="{437A4735-0983-874E-A37F-EE0E44653144}" srcOrd="1" destOrd="0" parTransId="{2B8D6ADD-B697-4344-9CB3-6A77C56DAEA7}" sibTransId="{71231CE6-575A-4947-BF8A-54A90DE49F88}"/>
    <dgm:cxn modelId="{74BEA87B-D2CB-4143-BD11-B23C2DE9CC51}" type="presParOf" srcId="{FDDEC996-F731-5340-B94D-49E2FEA2140B}" destId="{99A202D7-2627-A648-94B3-6B4D984C5457}" srcOrd="0" destOrd="0" presId="urn:microsoft.com/office/officeart/2005/8/layout/list1"/>
    <dgm:cxn modelId="{BE68E853-A625-1746-B819-6D8D681FA70C}" type="presParOf" srcId="{99A202D7-2627-A648-94B3-6B4D984C5457}" destId="{7718EFB9-C4D9-CC46-83D6-45B17DC97370}" srcOrd="0" destOrd="0" presId="urn:microsoft.com/office/officeart/2005/8/layout/list1"/>
    <dgm:cxn modelId="{1DE1F811-6F9D-6845-A6FB-2CB46E364F4A}" type="presParOf" srcId="{99A202D7-2627-A648-94B3-6B4D984C5457}" destId="{D64BF37B-C780-2646-95E7-332226CDE9A3}" srcOrd="1" destOrd="0" presId="urn:microsoft.com/office/officeart/2005/8/layout/list1"/>
    <dgm:cxn modelId="{47AC7FBD-B465-1549-B764-9A16E370C6DE}" type="presParOf" srcId="{FDDEC996-F731-5340-B94D-49E2FEA2140B}" destId="{EB6E4FB9-E1BE-C342-83E9-B16EF7AA58BB}" srcOrd="1" destOrd="0" presId="urn:microsoft.com/office/officeart/2005/8/layout/list1"/>
    <dgm:cxn modelId="{3C2A33AD-AE4F-334D-B925-CA733667E1A4}" type="presParOf" srcId="{FDDEC996-F731-5340-B94D-49E2FEA2140B}" destId="{CC76D4BC-19C4-5547-A7EC-ABA48ACB6CF3}" srcOrd="2" destOrd="0" presId="urn:microsoft.com/office/officeart/2005/8/layout/list1"/>
    <dgm:cxn modelId="{6BA2CC98-F566-C440-B411-B26903E6DB79}" type="presParOf" srcId="{FDDEC996-F731-5340-B94D-49E2FEA2140B}" destId="{21A57E4E-2D32-704B-A570-9FD45FA26EE3}" srcOrd="3" destOrd="0" presId="urn:microsoft.com/office/officeart/2005/8/layout/list1"/>
    <dgm:cxn modelId="{AC4FE2BA-045E-524D-AA0E-B412A41C3043}" type="presParOf" srcId="{FDDEC996-F731-5340-B94D-49E2FEA2140B}" destId="{BC8F1254-170C-2342-968D-566EBEDF5363}" srcOrd="4" destOrd="0" presId="urn:microsoft.com/office/officeart/2005/8/layout/list1"/>
    <dgm:cxn modelId="{B424992C-5D26-3B44-A961-4D3547224229}" type="presParOf" srcId="{BC8F1254-170C-2342-968D-566EBEDF5363}" destId="{4548DB00-0B13-664A-B0D4-8E0D576218E8}" srcOrd="0" destOrd="0" presId="urn:microsoft.com/office/officeart/2005/8/layout/list1"/>
    <dgm:cxn modelId="{15ED3EB3-F2E7-9E42-9353-733B94195F58}" type="presParOf" srcId="{BC8F1254-170C-2342-968D-566EBEDF5363}" destId="{BD762C5B-56E5-4F45-9C69-A823E3B84DAD}" srcOrd="1" destOrd="0" presId="urn:microsoft.com/office/officeart/2005/8/layout/list1"/>
    <dgm:cxn modelId="{B6893E11-64DA-874C-95C6-237C821FFB0E}" type="presParOf" srcId="{FDDEC996-F731-5340-B94D-49E2FEA2140B}" destId="{ADC685D0-C753-544B-B476-8EE13AB283A0}" srcOrd="5" destOrd="0" presId="urn:microsoft.com/office/officeart/2005/8/layout/list1"/>
    <dgm:cxn modelId="{EC739A05-3ED1-A843-A310-7798A01EC6AB}" type="presParOf" srcId="{FDDEC996-F731-5340-B94D-49E2FEA2140B}" destId="{A98D7AAC-7451-9A4B-A499-DD76FEABE9ED}" srcOrd="6" destOrd="0" presId="urn:microsoft.com/office/officeart/2005/8/layout/list1"/>
    <dgm:cxn modelId="{9497E43D-1E7C-8144-82BF-FB2334404227}" type="presParOf" srcId="{FDDEC996-F731-5340-B94D-49E2FEA2140B}" destId="{A7A20B4A-4D7B-8A48-B4F5-0BEAE3A8E85F}" srcOrd="7" destOrd="0" presId="urn:microsoft.com/office/officeart/2005/8/layout/list1"/>
    <dgm:cxn modelId="{95451EAE-EA2F-A24D-9471-C42F6650E868}" type="presParOf" srcId="{FDDEC996-F731-5340-B94D-49E2FEA2140B}" destId="{D25DC77E-3186-784A-87EA-71D8FCA288B9}" srcOrd="8" destOrd="0" presId="urn:microsoft.com/office/officeart/2005/8/layout/list1"/>
    <dgm:cxn modelId="{30F3D556-0B64-3041-8AC0-1881CE3B2E15}" type="presParOf" srcId="{D25DC77E-3186-784A-87EA-71D8FCA288B9}" destId="{EDD99F0C-DF05-8B4A-BEAC-4E44C54AFA6C}" srcOrd="0" destOrd="0" presId="urn:microsoft.com/office/officeart/2005/8/layout/list1"/>
    <dgm:cxn modelId="{9BFFE7FB-4245-354E-BA4A-55727708A28A}" type="presParOf" srcId="{D25DC77E-3186-784A-87EA-71D8FCA288B9}" destId="{4FFBF7C0-AB7C-474C-8CC7-A4388DB0C894}" srcOrd="1" destOrd="0" presId="urn:microsoft.com/office/officeart/2005/8/layout/list1"/>
    <dgm:cxn modelId="{C983ABCD-5188-6245-9BA4-45F0FA4E8872}" type="presParOf" srcId="{FDDEC996-F731-5340-B94D-49E2FEA2140B}" destId="{F0F6BB13-7AA8-5E41-A0A5-9550DB66FECA}" srcOrd="9" destOrd="0" presId="urn:microsoft.com/office/officeart/2005/8/layout/list1"/>
    <dgm:cxn modelId="{D3591641-C468-AE46-8939-6B00040270F6}" type="presParOf" srcId="{FDDEC996-F731-5340-B94D-49E2FEA2140B}" destId="{52824FCE-CA40-E34A-BAE8-81533357CD2F}" srcOrd="10" destOrd="0" presId="urn:microsoft.com/office/officeart/2005/8/layout/list1"/>
    <dgm:cxn modelId="{3A10AFA9-450B-F74F-B4DC-C949D894C531}" type="presParOf" srcId="{FDDEC996-F731-5340-B94D-49E2FEA2140B}" destId="{E20778E6-0D59-0F4C-97B2-6712C2FAF210}" srcOrd="11" destOrd="0" presId="urn:microsoft.com/office/officeart/2005/8/layout/list1"/>
    <dgm:cxn modelId="{9603EB30-0E84-1B4A-B3E5-2295D6B6C4FD}" type="presParOf" srcId="{FDDEC996-F731-5340-B94D-49E2FEA2140B}" destId="{D03F26E1-DFC9-D749-AE1A-DFD8CEB56C92}" srcOrd="12" destOrd="0" presId="urn:microsoft.com/office/officeart/2005/8/layout/list1"/>
    <dgm:cxn modelId="{F7B05F5F-C49D-524E-A409-F6CB98890229}" type="presParOf" srcId="{D03F26E1-DFC9-D749-AE1A-DFD8CEB56C92}" destId="{C2321190-DDB4-FD47-BBA8-E4FB56B828ED}" srcOrd="0" destOrd="0" presId="urn:microsoft.com/office/officeart/2005/8/layout/list1"/>
    <dgm:cxn modelId="{CA1E0C1D-01A4-C74C-952F-044E8E34430B}" type="presParOf" srcId="{D03F26E1-DFC9-D749-AE1A-DFD8CEB56C92}" destId="{472EBF63-27EB-1744-A0F7-44D31BFD8F3C}" srcOrd="1" destOrd="0" presId="urn:microsoft.com/office/officeart/2005/8/layout/list1"/>
    <dgm:cxn modelId="{3B57929A-7C91-DD4E-9DE0-77E619C507A7}" type="presParOf" srcId="{FDDEC996-F731-5340-B94D-49E2FEA2140B}" destId="{29E0ADDE-58F9-6442-8B7A-21A3BA715886}" srcOrd="13" destOrd="0" presId="urn:microsoft.com/office/officeart/2005/8/layout/list1"/>
    <dgm:cxn modelId="{A910E744-AE1B-924E-80E8-C074F4D5087A}" type="presParOf" srcId="{FDDEC996-F731-5340-B94D-49E2FEA2140B}" destId="{0DD69000-B5F7-A24E-ACBF-B708B7E0863E}" srcOrd="14" destOrd="0" presId="urn:microsoft.com/office/officeart/2005/8/layout/list1"/>
    <dgm:cxn modelId="{4F201690-E345-674B-80DC-3CEF84B75811}" type="presParOf" srcId="{FDDEC996-F731-5340-B94D-49E2FEA2140B}" destId="{2287E1E1-CC9C-F544-A3E6-B7C6E9698BE4}" srcOrd="15" destOrd="0" presId="urn:microsoft.com/office/officeart/2005/8/layout/list1"/>
    <dgm:cxn modelId="{4CA67E45-5239-CA42-A3EF-95B849C59079}" type="presParOf" srcId="{FDDEC996-F731-5340-B94D-49E2FEA2140B}" destId="{0352408C-EB2B-194F-A294-0731772C78D3}" srcOrd="16" destOrd="0" presId="urn:microsoft.com/office/officeart/2005/8/layout/list1"/>
    <dgm:cxn modelId="{C43B6D20-F681-1C4F-B281-FB984F0B1340}" type="presParOf" srcId="{0352408C-EB2B-194F-A294-0731772C78D3}" destId="{7DD7C4FE-1D64-E448-BEF7-C21D80EBE1BF}" srcOrd="0" destOrd="0" presId="urn:microsoft.com/office/officeart/2005/8/layout/list1"/>
    <dgm:cxn modelId="{3011942D-6C7F-9345-98EF-662B058E517B}" type="presParOf" srcId="{0352408C-EB2B-194F-A294-0731772C78D3}" destId="{5CE75CC1-C834-514D-BD63-42EFECE1FCAD}" srcOrd="1" destOrd="0" presId="urn:microsoft.com/office/officeart/2005/8/layout/list1"/>
    <dgm:cxn modelId="{25FCFEF5-2789-1542-9000-6429F5F5EB8B}" type="presParOf" srcId="{FDDEC996-F731-5340-B94D-49E2FEA2140B}" destId="{B5CEE5CE-FBBE-FF41-9957-FB2ED42FF51B}" srcOrd="17" destOrd="0" presId="urn:microsoft.com/office/officeart/2005/8/layout/list1"/>
    <dgm:cxn modelId="{B097183A-B19C-C648-9666-E3E97DB14799}" type="presParOf" srcId="{FDDEC996-F731-5340-B94D-49E2FEA2140B}" destId="{0269F893-F203-F742-9D81-AB45C395D051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BE6BF7-E1FF-B24F-B85B-208417E00649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390E718B-25D5-5945-AF58-594CF1BF4EE2}">
      <dgm:prSet phldrT="[Text]"/>
      <dgm:spPr/>
      <dgm:t>
        <a:bodyPr/>
        <a:lstStyle/>
        <a:p>
          <a:r>
            <a:rPr lang="en-US" dirty="0"/>
            <a:t>Suit-Up Event </a:t>
          </a:r>
        </a:p>
      </dgm:t>
    </dgm:pt>
    <dgm:pt modelId="{7B2DD162-7660-7248-80E0-D30060659320}" type="parTrans" cxnId="{824315F6-2790-B94C-B024-EEBE287398EC}">
      <dgm:prSet/>
      <dgm:spPr/>
      <dgm:t>
        <a:bodyPr/>
        <a:lstStyle/>
        <a:p>
          <a:endParaRPr lang="en-US"/>
        </a:p>
      </dgm:t>
    </dgm:pt>
    <dgm:pt modelId="{92E10152-67A2-D04F-BBA1-8218789E2A57}" type="sibTrans" cxnId="{824315F6-2790-B94C-B024-EEBE287398EC}">
      <dgm:prSet/>
      <dgm:spPr/>
      <dgm:t>
        <a:bodyPr/>
        <a:lstStyle/>
        <a:p>
          <a:endParaRPr lang="en-US"/>
        </a:p>
      </dgm:t>
    </dgm:pt>
    <dgm:pt modelId="{3DD3C9AA-3250-FA46-9D77-609BA7A4CA6F}">
      <dgm:prSet phldrT="[Text]"/>
      <dgm:spPr/>
      <dgm:t>
        <a:bodyPr/>
        <a:lstStyle/>
        <a:p>
          <a:r>
            <a:rPr lang="en-US" dirty="0"/>
            <a:t>What’s Up Wednesdays</a:t>
          </a:r>
        </a:p>
      </dgm:t>
    </dgm:pt>
    <dgm:pt modelId="{EB069387-D794-A54A-BCC3-657CA0CA4F0D}" type="parTrans" cxnId="{DC89F4D2-FE29-7A41-9CE9-C8F3EE9BBD82}">
      <dgm:prSet/>
      <dgm:spPr/>
      <dgm:t>
        <a:bodyPr/>
        <a:lstStyle/>
        <a:p>
          <a:endParaRPr lang="en-US"/>
        </a:p>
      </dgm:t>
    </dgm:pt>
    <dgm:pt modelId="{8F917215-B2DE-7949-A056-B781285C1803}" type="sibTrans" cxnId="{DC89F4D2-FE29-7A41-9CE9-C8F3EE9BBD82}">
      <dgm:prSet/>
      <dgm:spPr/>
      <dgm:t>
        <a:bodyPr/>
        <a:lstStyle/>
        <a:p>
          <a:endParaRPr lang="en-US"/>
        </a:p>
      </dgm:t>
    </dgm:pt>
    <dgm:pt modelId="{7EE3D53E-0A50-7342-83AB-A3993C47E03A}">
      <dgm:prSet phldrT="[Text]"/>
      <dgm:spPr/>
      <dgm:t>
        <a:bodyPr/>
        <a:lstStyle/>
        <a:p>
          <a:r>
            <a:rPr lang="en-US" dirty="0"/>
            <a:t>Top 30 </a:t>
          </a:r>
        </a:p>
        <a:p>
          <a:r>
            <a:rPr lang="en-US" dirty="0"/>
            <a:t>Over 3.0 </a:t>
          </a:r>
        </a:p>
      </dgm:t>
    </dgm:pt>
    <dgm:pt modelId="{7EAB222C-60E4-6C4A-AA15-9591A97DED45}" type="parTrans" cxnId="{DDEC9263-0B86-FC47-AB91-D55EA5E49A6D}">
      <dgm:prSet/>
      <dgm:spPr/>
      <dgm:t>
        <a:bodyPr/>
        <a:lstStyle/>
        <a:p>
          <a:endParaRPr lang="en-US"/>
        </a:p>
      </dgm:t>
    </dgm:pt>
    <dgm:pt modelId="{89E40AB9-AFA0-B144-AA95-D7618D413C83}" type="sibTrans" cxnId="{DDEC9263-0B86-FC47-AB91-D55EA5E49A6D}">
      <dgm:prSet/>
      <dgm:spPr/>
      <dgm:t>
        <a:bodyPr/>
        <a:lstStyle/>
        <a:p>
          <a:endParaRPr lang="en-US"/>
        </a:p>
      </dgm:t>
    </dgm:pt>
    <dgm:pt modelId="{15BDAFFF-90B6-F240-A661-2B1DB13CD197}" type="pres">
      <dgm:prSet presAssocID="{0BBE6BF7-E1FF-B24F-B85B-208417E00649}" presName="compositeShape" presStyleCnt="0">
        <dgm:presLayoutVars>
          <dgm:chMax val="7"/>
          <dgm:dir/>
          <dgm:resizeHandles val="exact"/>
        </dgm:presLayoutVars>
      </dgm:prSet>
      <dgm:spPr/>
    </dgm:pt>
    <dgm:pt modelId="{3D5146A3-7229-5B40-8F4C-9EBEBF54D176}" type="pres">
      <dgm:prSet presAssocID="{390E718B-25D5-5945-AF58-594CF1BF4EE2}" presName="circ1" presStyleLbl="vennNode1" presStyleIdx="0" presStyleCnt="3" custLinFactNeighborX="5225" custLinFactNeighborY="-34747"/>
      <dgm:spPr/>
    </dgm:pt>
    <dgm:pt modelId="{B162B0FD-6083-4D4A-8645-A3AC326D5EB7}" type="pres">
      <dgm:prSet presAssocID="{390E718B-25D5-5945-AF58-594CF1BF4EE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67BEA35-8476-904F-812F-5E553A529B84}" type="pres">
      <dgm:prSet presAssocID="{3DD3C9AA-3250-FA46-9D77-609BA7A4CA6F}" presName="circ2" presStyleLbl="vennNode1" presStyleIdx="1" presStyleCnt="3"/>
      <dgm:spPr/>
    </dgm:pt>
    <dgm:pt modelId="{61F64097-0A9D-5348-A0A2-50D7A67DD9EF}" type="pres">
      <dgm:prSet presAssocID="{3DD3C9AA-3250-FA46-9D77-609BA7A4CA6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8075014-B9EF-1649-8325-13523F82CB7E}" type="pres">
      <dgm:prSet presAssocID="{7EE3D53E-0A50-7342-83AB-A3993C47E03A}" presName="circ3" presStyleLbl="vennNode1" presStyleIdx="2" presStyleCnt="3" custLinFactNeighborX="-50000" custLinFactNeighborY="-6413"/>
      <dgm:spPr/>
    </dgm:pt>
    <dgm:pt modelId="{BD1751DA-80A3-DD4F-8D04-8A376662CF47}" type="pres">
      <dgm:prSet presAssocID="{7EE3D53E-0A50-7342-83AB-A3993C47E03A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3C02C701-0CFF-8F44-B29E-289DCD383897}" type="presOf" srcId="{7EE3D53E-0A50-7342-83AB-A3993C47E03A}" destId="{08075014-B9EF-1649-8325-13523F82CB7E}" srcOrd="0" destOrd="0" presId="urn:microsoft.com/office/officeart/2005/8/layout/venn1"/>
    <dgm:cxn modelId="{9919E144-75CA-9C4F-A413-743D5103C1F1}" type="presOf" srcId="{3DD3C9AA-3250-FA46-9D77-609BA7A4CA6F}" destId="{61F64097-0A9D-5348-A0A2-50D7A67DD9EF}" srcOrd="1" destOrd="0" presId="urn:microsoft.com/office/officeart/2005/8/layout/venn1"/>
    <dgm:cxn modelId="{6CAD3063-38E8-C945-9645-091981FC809B}" type="presOf" srcId="{390E718B-25D5-5945-AF58-594CF1BF4EE2}" destId="{3D5146A3-7229-5B40-8F4C-9EBEBF54D176}" srcOrd="0" destOrd="0" presId="urn:microsoft.com/office/officeart/2005/8/layout/venn1"/>
    <dgm:cxn modelId="{DDEC9263-0B86-FC47-AB91-D55EA5E49A6D}" srcId="{0BBE6BF7-E1FF-B24F-B85B-208417E00649}" destId="{7EE3D53E-0A50-7342-83AB-A3993C47E03A}" srcOrd="2" destOrd="0" parTransId="{7EAB222C-60E4-6C4A-AA15-9591A97DED45}" sibTransId="{89E40AB9-AFA0-B144-AA95-D7618D413C83}"/>
    <dgm:cxn modelId="{981E5B82-FC61-3B47-8639-B5F8F8D09F92}" type="presOf" srcId="{0BBE6BF7-E1FF-B24F-B85B-208417E00649}" destId="{15BDAFFF-90B6-F240-A661-2B1DB13CD197}" srcOrd="0" destOrd="0" presId="urn:microsoft.com/office/officeart/2005/8/layout/venn1"/>
    <dgm:cxn modelId="{B46B1AB4-E64A-A146-9EC0-99973CBF16A2}" type="presOf" srcId="{3DD3C9AA-3250-FA46-9D77-609BA7A4CA6F}" destId="{A67BEA35-8476-904F-812F-5E553A529B84}" srcOrd="0" destOrd="0" presId="urn:microsoft.com/office/officeart/2005/8/layout/venn1"/>
    <dgm:cxn modelId="{78B87ABA-8534-214F-B4D8-9AA776C21835}" type="presOf" srcId="{390E718B-25D5-5945-AF58-594CF1BF4EE2}" destId="{B162B0FD-6083-4D4A-8645-A3AC326D5EB7}" srcOrd="1" destOrd="0" presId="urn:microsoft.com/office/officeart/2005/8/layout/venn1"/>
    <dgm:cxn modelId="{DC89F4D2-FE29-7A41-9CE9-C8F3EE9BBD82}" srcId="{0BBE6BF7-E1FF-B24F-B85B-208417E00649}" destId="{3DD3C9AA-3250-FA46-9D77-609BA7A4CA6F}" srcOrd="1" destOrd="0" parTransId="{EB069387-D794-A54A-BCC3-657CA0CA4F0D}" sibTransId="{8F917215-B2DE-7949-A056-B781285C1803}"/>
    <dgm:cxn modelId="{3FE44DD8-AD53-5C4F-AB94-8DE842FF3B34}" type="presOf" srcId="{7EE3D53E-0A50-7342-83AB-A3993C47E03A}" destId="{BD1751DA-80A3-DD4F-8D04-8A376662CF47}" srcOrd="1" destOrd="0" presId="urn:microsoft.com/office/officeart/2005/8/layout/venn1"/>
    <dgm:cxn modelId="{824315F6-2790-B94C-B024-EEBE287398EC}" srcId="{0BBE6BF7-E1FF-B24F-B85B-208417E00649}" destId="{390E718B-25D5-5945-AF58-594CF1BF4EE2}" srcOrd="0" destOrd="0" parTransId="{7B2DD162-7660-7248-80E0-D30060659320}" sibTransId="{92E10152-67A2-D04F-BBA1-8218789E2A57}"/>
    <dgm:cxn modelId="{6CA8C71F-3FBB-684F-AF32-37A8AE924DFE}" type="presParOf" srcId="{15BDAFFF-90B6-F240-A661-2B1DB13CD197}" destId="{3D5146A3-7229-5B40-8F4C-9EBEBF54D176}" srcOrd="0" destOrd="0" presId="urn:microsoft.com/office/officeart/2005/8/layout/venn1"/>
    <dgm:cxn modelId="{2B28ECB3-597B-8A4B-A5BB-5C3CA49796D7}" type="presParOf" srcId="{15BDAFFF-90B6-F240-A661-2B1DB13CD197}" destId="{B162B0FD-6083-4D4A-8645-A3AC326D5EB7}" srcOrd="1" destOrd="0" presId="urn:microsoft.com/office/officeart/2005/8/layout/venn1"/>
    <dgm:cxn modelId="{40BAD053-ED28-6543-BA4C-277E9CE2D0DC}" type="presParOf" srcId="{15BDAFFF-90B6-F240-A661-2B1DB13CD197}" destId="{A67BEA35-8476-904F-812F-5E553A529B84}" srcOrd="2" destOrd="0" presId="urn:microsoft.com/office/officeart/2005/8/layout/venn1"/>
    <dgm:cxn modelId="{4DECFAF7-3A97-624E-97AB-1EE428E0C505}" type="presParOf" srcId="{15BDAFFF-90B6-F240-A661-2B1DB13CD197}" destId="{61F64097-0A9D-5348-A0A2-50D7A67DD9EF}" srcOrd="3" destOrd="0" presId="urn:microsoft.com/office/officeart/2005/8/layout/venn1"/>
    <dgm:cxn modelId="{10E43D7C-BD5E-B54D-81EE-B14C852FF778}" type="presParOf" srcId="{15BDAFFF-90B6-F240-A661-2B1DB13CD197}" destId="{08075014-B9EF-1649-8325-13523F82CB7E}" srcOrd="4" destOrd="0" presId="urn:microsoft.com/office/officeart/2005/8/layout/venn1"/>
    <dgm:cxn modelId="{F86158BD-61CE-3F47-B7F4-6D5E261159F9}" type="presParOf" srcId="{15BDAFFF-90B6-F240-A661-2B1DB13CD197}" destId="{BD1751DA-80A3-DD4F-8D04-8A376662CF47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6D4BC-19C4-5547-A7EC-ABA48ACB6CF3}">
      <dsp:nvSpPr>
        <dsp:cNvPr id="0" name=""/>
        <dsp:cNvSpPr/>
      </dsp:nvSpPr>
      <dsp:spPr>
        <a:xfrm>
          <a:off x="0" y="282184"/>
          <a:ext cx="441642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4BF37B-C780-2646-95E7-332226CDE9A3}">
      <dsp:nvSpPr>
        <dsp:cNvPr id="0" name=""/>
        <dsp:cNvSpPr/>
      </dsp:nvSpPr>
      <dsp:spPr>
        <a:xfrm>
          <a:off x="220821" y="16504"/>
          <a:ext cx="3091497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851" tIns="0" rIns="116851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Virtual Appointments</a:t>
          </a:r>
        </a:p>
      </dsp:txBody>
      <dsp:txXfrm>
        <a:off x="246760" y="42443"/>
        <a:ext cx="3039619" cy="479482"/>
      </dsp:txXfrm>
    </dsp:sp>
    <dsp:sp modelId="{A98D7AAC-7451-9A4B-A499-DD76FEABE9ED}">
      <dsp:nvSpPr>
        <dsp:cNvPr id="0" name=""/>
        <dsp:cNvSpPr/>
      </dsp:nvSpPr>
      <dsp:spPr>
        <a:xfrm>
          <a:off x="0" y="1098664"/>
          <a:ext cx="441642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762C5B-56E5-4F45-9C69-A823E3B84DAD}">
      <dsp:nvSpPr>
        <dsp:cNvPr id="0" name=""/>
        <dsp:cNvSpPr/>
      </dsp:nvSpPr>
      <dsp:spPr>
        <a:xfrm>
          <a:off x="220821" y="832984"/>
          <a:ext cx="3091497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851" tIns="0" rIns="116851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Inclusive Access </a:t>
          </a:r>
        </a:p>
      </dsp:txBody>
      <dsp:txXfrm>
        <a:off x="246760" y="858923"/>
        <a:ext cx="3039619" cy="479482"/>
      </dsp:txXfrm>
    </dsp:sp>
    <dsp:sp modelId="{52824FCE-CA40-E34A-BAE8-81533357CD2F}">
      <dsp:nvSpPr>
        <dsp:cNvPr id="0" name=""/>
        <dsp:cNvSpPr/>
      </dsp:nvSpPr>
      <dsp:spPr>
        <a:xfrm>
          <a:off x="0" y="1915144"/>
          <a:ext cx="441642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FBF7C0-AB7C-474C-8CC7-A4388DB0C894}">
      <dsp:nvSpPr>
        <dsp:cNvPr id="0" name=""/>
        <dsp:cNvSpPr/>
      </dsp:nvSpPr>
      <dsp:spPr>
        <a:xfrm>
          <a:off x="220821" y="1649464"/>
          <a:ext cx="3091497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851" tIns="0" rIns="116851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 Motivating Atmosphere</a:t>
          </a:r>
        </a:p>
      </dsp:txBody>
      <dsp:txXfrm>
        <a:off x="246760" y="1675403"/>
        <a:ext cx="3039619" cy="479482"/>
      </dsp:txXfrm>
    </dsp:sp>
    <dsp:sp modelId="{0DD69000-B5F7-A24E-ACBF-B708B7E0863E}">
      <dsp:nvSpPr>
        <dsp:cNvPr id="0" name=""/>
        <dsp:cNvSpPr/>
      </dsp:nvSpPr>
      <dsp:spPr>
        <a:xfrm>
          <a:off x="0" y="2731624"/>
          <a:ext cx="441642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2EBF63-27EB-1744-A0F7-44D31BFD8F3C}">
      <dsp:nvSpPr>
        <dsp:cNvPr id="0" name=""/>
        <dsp:cNvSpPr/>
      </dsp:nvSpPr>
      <dsp:spPr>
        <a:xfrm>
          <a:off x="220821" y="2465944"/>
          <a:ext cx="3091497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851" tIns="0" rIns="116851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DIY Convenient Templates</a:t>
          </a:r>
        </a:p>
      </dsp:txBody>
      <dsp:txXfrm>
        <a:off x="246760" y="2491883"/>
        <a:ext cx="3039619" cy="479482"/>
      </dsp:txXfrm>
    </dsp:sp>
    <dsp:sp modelId="{0269F893-F203-F742-9D81-AB45C395D051}">
      <dsp:nvSpPr>
        <dsp:cNvPr id="0" name=""/>
        <dsp:cNvSpPr/>
      </dsp:nvSpPr>
      <dsp:spPr>
        <a:xfrm>
          <a:off x="0" y="3548104"/>
          <a:ext cx="441642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E75CC1-C834-514D-BD63-42EFECE1FCAD}">
      <dsp:nvSpPr>
        <dsp:cNvPr id="0" name=""/>
        <dsp:cNvSpPr/>
      </dsp:nvSpPr>
      <dsp:spPr>
        <a:xfrm>
          <a:off x="220821" y="3282424"/>
          <a:ext cx="3091497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851" tIns="0" rIns="116851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Extended Hours </a:t>
          </a:r>
        </a:p>
      </dsp:txBody>
      <dsp:txXfrm>
        <a:off x="246760" y="3308363"/>
        <a:ext cx="3039619" cy="4794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5146A3-7229-5B40-8F4C-9EBEBF54D176}">
      <dsp:nvSpPr>
        <dsp:cNvPr id="0" name=""/>
        <dsp:cNvSpPr/>
      </dsp:nvSpPr>
      <dsp:spPr>
        <a:xfrm>
          <a:off x="1326431" y="0"/>
          <a:ext cx="3079102" cy="307910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Suit-Up Event </a:t>
          </a:r>
        </a:p>
      </dsp:txBody>
      <dsp:txXfrm>
        <a:off x="1736978" y="538842"/>
        <a:ext cx="2258008" cy="1385596"/>
      </dsp:txXfrm>
    </dsp:sp>
    <dsp:sp modelId="{A67BEA35-8476-904F-812F-5E553A529B84}">
      <dsp:nvSpPr>
        <dsp:cNvPr id="0" name=""/>
        <dsp:cNvSpPr/>
      </dsp:nvSpPr>
      <dsp:spPr>
        <a:xfrm>
          <a:off x="2276591" y="1988587"/>
          <a:ext cx="3079102" cy="307910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What’s Up Wednesdays</a:t>
          </a:r>
        </a:p>
      </dsp:txBody>
      <dsp:txXfrm>
        <a:off x="3218283" y="2784022"/>
        <a:ext cx="1847461" cy="1693506"/>
      </dsp:txXfrm>
    </dsp:sp>
    <dsp:sp modelId="{08075014-B9EF-1649-8325-13523F82CB7E}">
      <dsp:nvSpPr>
        <dsp:cNvPr id="0" name=""/>
        <dsp:cNvSpPr/>
      </dsp:nvSpPr>
      <dsp:spPr>
        <a:xfrm>
          <a:off x="0" y="1791124"/>
          <a:ext cx="3079102" cy="307910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Top 30 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Over 3.0 </a:t>
          </a:r>
        </a:p>
      </dsp:txBody>
      <dsp:txXfrm>
        <a:off x="289948" y="2586559"/>
        <a:ext cx="1847461" cy="16935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88EAF-6ECA-4616-85EF-35AA19C641F3}" type="datetimeFigureOut">
              <a:rPr lang="en-US"/>
              <a:t>12/2/18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912AB-2776-42F2-A957-313FC7EFEDB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en-US"/>
              <a:t>12/2/18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24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a moment and look around the room. How</a:t>
            </a:r>
            <a:r>
              <a:rPr lang="en-US" baseline="0" dirty="0"/>
              <a:t> many people are wearing blue? Guess? Now how many people did you see wearing  red?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162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two most widely used definitions of FG college students are 1) those students whose parents matriculated, but never graduated with a bachelor’s degree and 2) those students whose parents never persisted past a high school diploma. (Hidden minority)</a:t>
            </a:r>
            <a:r>
              <a:rPr lang="en-US" sz="12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180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Psychological</a:t>
            </a:r>
            <a:r>
              <a:rPr lang="en-US" baseline="0" dirty="0"/>
              <a:t> Barriers welcome to college with (Mental blocks that encourages FG to question their ability and potential)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000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Host amazing events</a:t>
            </a:r>
            <a:r>
              <a:rPr lang="en-US" baseline="0" dirty="0"/>
              <a:t> with top tier employers and the informational sessions are empty. | The students are trying to fulfill their basic needs (present issues not future)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30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first thing you decide to do is the number one priority/thing you value at this time in your life.  This a typical agenda for a first generational graduate. Each day is a constant demand of barriers.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609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side effects to psychological barriers FG/URM students face is crippling career center attendance, mock interviews, professional events.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701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Tap Into Their Future by providing convenient career services that debunks their fears and provides ease to their career development planning. Make your services available via skype, zoom, </a:t>
            </a:r>
            <a:r>
              <a:rPr lang="en-US" dirty="0" err="1"/>
              <a:t>etc</a:t>
            </a:r>
            <a:r>
              <a:rPr lang="en-US" dirty="0"/>
              <a:t>… (Provide business professional clothing/closet, etc.. For all students without asking do they really need it.)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24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Innovative Programs that connected with FG/URM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27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8229600" cy="28956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4800600"/>
            <a:ext cx="8229600" cy="1219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12/2/18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2412" y="381001"/>
            <a:ext cx="1524001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2" y="381001"/>
            <a:ext cx="7391399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12/2/18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12/2/18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614" y="2514600"/>
            <a:ext cx="8692399" cy="28194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3" y="5410200"/>
            <a:ext cx="8687333" cy="6096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12/2/18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4781" y="1905001"/>
            <a:ext cx="4419599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9183" y="1905001"/>
            <a:ext cx="4419600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12/2/18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12/2/18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12/2/18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12/2/18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1414" y="685800"/>
            <a:ext cx="6400800" cy="533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12/2/18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951414" y="685800"/>
            <a:ext cx="6400799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12/2/18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4999"/>
            <a:ext cx="9134391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655319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6422" y="6400800"/>
            <a:ext cx="14493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en-US" smtClean="0"/>
              <a:pPr/>
              <a:t>12/2/18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1" y="6400800"/>
            <a:ext cx="838201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pfooddigest.wordpress.com/2014/10/16/3-qualities-of-a-successful-counselor/" TargetMode="External"/><Relationship Id="rId7" Type="http://schemas.openxmlformats.org/officeDocument/2006/relationships/hyperlink" Target="http://www.demandgen.com/whos-who-in-the-marketing-automation-system-identifying-existing-customers/" TargetMode="Externa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hyperlink" Target="http://www.childcare-marketing.com/marketer-year-story-matters/" TargetMode="External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5.emf"/><Relationship Id="rId4" Type="http://schemas.openxmlformats.org/officeDocument/2006/relationships/diagramLayout" Target="../diagrams/layout2.xml"/><Relationship Id="rId9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partkid.com/remember-cliparts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ceweb.org/career-development/special-populations/career-development-needs-of-first-generation-students/" TargetMode="External"/><Relationship Id="rId2" Type="http://schemas.openxmlformats.org/officeDocument/2006/relationships/hyperlink" Target="https://www2.ed.gov/about/offices/list/ope/trio/triohea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files.eric.ed.gov/fulltext/EJ1002281.pdf" TargetMode="External"/><Relationship Id="rId4" Type="http://schemas.openxmlformats.org/officeDocument/2006/relationships/hyperlink" Target="https://www.washingtonpost.com/posteverything/wp/2015/06/03/guilt-is-one-of-the-biggest-struggles-first-generation-college-students-face/?utm_term=.e491c2176383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mailto:Chandria@hirecultures.com" TargetMode="Externa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god.asia/certified-chief-human-resources-officer-progra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98513" y="1295400"/>
            <a:ext cx="9677398" cy="1600200"/>
          </a:xfrm>
        </p:spPr>
        <p:txBody>
          <a:bodyPr/>
          <a:lstStyle/>
          <a:p>
            <a:r>
              <a:rPr lang="en-US" dirty="0"/>
              <a:t>TAP INTO THEIR FUTURE 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84210" y="2667000"/>
            <a:ext cx="9982200" cy="1219200"/>
          </a:xfrm>
        </p:spPr>
        <p:txBody>
          <a:bodyPr/>
          <a:lstStyle/>
          <a:p>
            <a:pPr algn="ctr"/>
            <a:r>
              <a:rPr lang="it-IT" cap="none" dirty="0"/>
              <a:t>Innovative Career Programming for First Generational Graduates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32012" y="4611469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Chandria </a:t>
            </a:r>
            <a:r>
              <a:rPr lang="en-US" dirty="0" err="1"/>
              <a:t>Lucious</a:t>
            </a:r>
            <a:r>
              <a:rPr lang="en-US" dirty="0"/>
              <a:t> Harris M.S., G.C.D.F., C.C.S.P. </a:t>
            </a:r>
          </a:p>
          <a:p>
            <a:pPr algn="ctr"/>
            <a:r>
              <a:rPr lang="en-US" dirty="0"/>
              <a:t>Tennessee State University </a:t>
            </a:r>
          </a:p>
        </p:txBody>
      </p:sp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012" y="1600200"/>
            <a:ext cx="9448800" cy="2819400"/>
          </a:xfrm>
        </p:spPr>
        <p:txBody>
          <a:bodyPr/>
          <a:lstStyle/>
          <a:p>
            <a:pPr algn="ctr"/>
            <a:r>
              <a:rPr lang="en-US" b="1" dirty="0"/>
              <a:t>First-Generational Graduates struggle with planning for the future (career) because of their current life demands. </a:t>
            </a:r>
          </a:p>
        </p:txBody>
      </p:sp>
    </p:spTree>
    <p:extLst>
      <p:ext uri="{BB962C8B-B14F-4D97-AF65-F5344CB8AC3E}">
        <p14:creationId xmlns:p14="http://schemas.microsoft.com/office/powerpoint/2010/main" val="18474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684" y="254000"/>
            <a:ext cx="9144001" cy="1371600"/>
          </a:xfrm>
        </p:spPr>
        <p:txBody>
          <a:bodyPr>
            <a:normAutofit/>
          </a:bodyPr>
          <a:lstStyle/>
          <a:p>
            <a:pPr algn="ctr"/>
            <a:br>
              <a:rPr lang="en-US" sz="4000" dirty="0"/>
            </a:br>
            <a:r>
              <a:rPr lang="en-US" sz="4000" dirty="0"/>
              <a:t>(FG/URM) Stressors &amp; Effects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3871748"/>
              </p:ext>
            </p:extLst>
          </p:nvPr>
        </p:nvGraphicFramePr>
        <p:xfrm>
          <a:off x="1141412" y="2057400"/>
          <a:ext cx="9829800" cy="4190999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745119">
                  <a:extLst>
                    <a:ext uri="{9D8B030D-6E8A-4147-A177-3AD203B41FA5}">
                      <a16:colId xmlns:a16="http://schemas.microsoft.com/office/drawing/2014/main" val="2160594018"/>
                    </a:ext>
                  </a:extLst>
                </a:gridCol>
                <a:gridCol w="5084681">
                  <a:extLst>
                    <a:ext uri="{9D8B030D-6E8A-4147-A177-3AD203B41FA5}">
                      <a16:colId xmlns:a16="http://schemas.microsoft.com/office/drawing/2014/main" val="3887052554"/>
                    </a:ext>
                  </a:extLst>
                </a:gridCol>
              </a:tblGrid>
              <a:tr h="59406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Stressors /Focused 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Effects?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88733"/>
                  </a:ext>
                </a:extLst>
              </a:tr>
              <a:tr h="62661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Choosing</a:t>
                      </a:r>
                      <a:r>
                        <a:rPr lang="en-US" sz="2400" baseline="0" dirty="0"/>
                        <a:t> Major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Feeling</a:t>
                      </a:r>
                      <a:r>
                        <a:rPr lang="en-US" sz="2400" baseline="0" dirty="0"/>
                        <a:t> Judged in Career Services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6956196"/>
                  </a:ext>
                </a:extLst>
              </a:tr>
              <a:tr h="59406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Financial Hardship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Dressing for Success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2485989"/>
                  </a:ext>
                </a:extLst>
              </a:tr>
              <a:tr h="59406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Working</a:t>
                      </a:r>
                      <a:r>
                        <a:rPr lang="en-US" sz="2400" baseline="0" dirty="0"/>
                        <a:t> during free time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Missing </a:t>
                      </a:r>
                      <a:r>
                        <a:rPr lang="en-US" sz="2400" baseline="0" dirty="0"/>
                        <a:t>Career Services Events 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8387129"/>
                  </a:ext>
                </a:extLst>
              </a:tr>
              <a:tr h="59406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Feeling</a:t>
                      </a:r>
                      <a:r>
                        <a:rPr lang="en-US" sz="2400" baseline="0" dirty="0"/>
                        <a:t> “Underprepared”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Avoid Evaluative Situations </a:t>
                      </a:r>
                      <a:endParaRPr lang="en-US" sz="24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1018817"/>
                  </a:ext>
                </a:extLst>
              </a:tr>
              <a:tr h="59406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Overwhelmed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/>
                        <a:t>Do Nothing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4112994"/>
                  </a:ext>
                </a:extLst>
              </a:tr>
              <a:tr h="594064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Social Comparison</a:t>
                      </a:r>
                      <a:endParaRPr lang="en-US" sz="28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06169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737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6962" y="229528"/>
            <a:ext cx="9144001" cy="1371600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TAP INTO THEIR FUTURE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9812" y="1371600"/>
            <a:ext cx="4416552" cy="762000"/>
          </a:xfrm>
        </p:spPr>
        <p:txBody>
          <a:bodyPr/>
          <a:lstStyle/>
          <a:p>
            <a:r>
              <a:rPr lang="en-US" dirty="0"/>
              <a:t>Convenient Career Services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B26D5898-8C75-3B40-A1B8-5080AF5BB12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14345289"/>
              </p:ext>
            </p:extLst>
          </p:nvPr>
        </p:nvGraphicFramePr>
        <p:xfrm>
          <a:off x="608012" y="2382591"/>
          <a:ext cx="4416425" cy="4018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88D4EF1-75C3-194D-B06C-D3C9B6102B65}"/>
              </a:ext>
            </a:extLst>
          </p:cNvPr>
          <p:cNvSpPr txBox="1"/>
          <p:nvPr/>
        </p:nvSpPr>
        <p:spPr>
          <a:xfrm>
            <a:off x="5938962" y="3657600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/>
              <a:t>“Meeting Them Where They Are”</a:t>
            </a:r>
          </a:p>
        </p:txBody>
      </p:sp>
    </p:spTree>
    <p:extLst>
      <p:ext uri="{BB962C8B-B14F-4D97-AF65-F5344CB8AC3E}">
        <p14:creationId xmlns:p14="http://schemas.microsoft.com/office/powerpoint/2010/main" val="60178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14D4A-7E3E-6945-B9B8-973B292AE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/>
              <a:t>Creating Innovative Programming </a:t>
            </a:r>
          </a:p>
        </p:txBody>
      </p:sp>
      <p:pic>
        <p:nvPicPr>
          <p:cNvPr id="6" name="Content Placeholder 5" descr="3 Qualities of a Successful Counselor – Food Digest">
            <a:extLst>
              <a:ext uri="{FF2B5EF4-FFF2-40B4-BE49-F238E27FC236}">
                <a16:creationId xmlns:a16="http://schemas.microsoft.com/office/drawing/2014/main" id="{8570777A-6FF3-E74A-A579-DBE3F7C231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63466" y="5105401"/>
            <a:ext cx="2971800" cy="1123015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200B79-4316-5C4A-B511-651A90FAE8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13212" y="2113616"/>
            <a:ext cx="7543799" cy="436338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Identify what they are focused on and include career development. </a:t>
            </a:r>
            <a:r>
              <a:rPr lang="en-US" i="1" dirty="0"/>
              <a:t>Example: Part-time job (uncovering skills gained) Virtual Session on making Part-time job work for your future career. </a:t>
            </a:r>
            <a:endParaRPr lang="en-US" dirty="0"/>
          </a:p>
          <a:p>
            <a:r>
              <a:rPr lang="en-US" dirty="0"/>
              <a:t>Story telling: Invite Division leaders to share their stories on your social media sites and include their struggle to success. </a:t>
            </a:r>
          </a:p>
          <a:p>
            <a:r>
              <a:rPr lang="en-US" dirty="0"/>
              <a:t>Always begin any event with a moment of appreciation and motivation. </a:t>
            </a:r>
          </a:p>
          <a:p>
            <a:r>
              <a:rPr lang="en-US" dirty="0"/>
              <a:t>Be visible when they are vulnerable. Etc.. Before interviews, after exams, practicing for interviews. </a:t>
            </a:r>
          </a:p>
          <a:p>
            <a:endParaRPr lang="en-US" dirty="0"/>
          </a:p>
        </p:txBody>
      </p:sp>
      <p:pic>
        <p:nvPicPr>
          <p:cNvPr id="7" name="Picture 6" descr="Marketer of the Year.. Your Story Matters - Child Care ...">
            <a:extLst>
              <a:ext uri="{FF2B5EF4-FFF2-40B4-BE49-F238E27FC236}">
                <a16:creationId xmlns:a16="http://schemas.microsoft.com/office/drawing/2014/main" id="{A4DE6747-2F31-8348-B881-5150BFA751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60292" y="3443288"/>
            <a:ext cx="2833820" cy="1285875"/>
          </a:xfrm>
          <a:prstGeom prst="rect">
            <a:avLst/>
          </a:prstGeom>
        </p:spPr>
      </p:pic>
      <p:pic>
        <p:nvPicPr>
          <p:cNvPr id="8" name="Picture 7" descr="Who’s Who in the Marketing Automation System">
            <a:extLst>
              <a:ext uri="{FF2B5EF4-FFF2-40B4-BE49-F238E27FC236}">
                <a16:creationId xmlns:a16="http://schemas.microsoft.com/office/drawing/2014/main" id="{F1C87B2D-DDC9-C34F-8880-FB87713A99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226576" y="1995488"/>
            <a:ext cx="1963271" cy="1371600"/>
          </a:xfrm>
          <a:prstGeom prst="rect">
            <a:avLst/>
          </a:prstGeom>
          <a:effectLst>
            <a:innerShdw blurRad="63500" dist="50800" dir="18900000">
              <a:schemeClr val="tx1">
                <a:alpha val="50000"/>
              </a:schemeClr>
            </a:innerShdw>
          </a:effectLst>
        </p:spPr>
      </p:pic>
    </p:spTree>
    <p:extLst>
      <p:ext uri="{BB962C8B-B14F-4D97-AF65-F5344CB8AC3E}">
        <p14:creationId xmlns:p14="http://schemas.microsoft.com/office/powerpoint/2010/main" val="378337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23EDF-65B5-4A43-B5B4-8D69F527C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012" y="-141254"/>
            <a:ext cx="9144001" cy="1371600"/>
          </a:xfrm>
        </p:spPr>
        <p:txBody>
          <a:bodyPr/>
          <a:lstStyle/>
          <a:p>
            <a:pPr algn="ctr"/>
            <a:r>
              <a:rPr lang="en-US" dirty="0"/>
              <a:t>Successful Career Programs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BFF7EFA-F7B0-EA4A-9F7B-EDC1E1A1A424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95545330"/>
              </p:ext>
            </p:extLst>
          </p:nvPr>
        </p:nvGraphicFramePr>
        <p:xfrm>
          <a:off x="275163" y="1600200"/>
          <a:ext cx="5410200" cy="5131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7D92663-6C64-D440-9BEC-2B4A567064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8" t="16575" r="10959" b="44751"/>
          <a:stretch/>
        </p:blipFill>
        <p:spPr>
          <a:xfrm rot="20373700">
            <a:off x="6485599" y="2793301"/>
            <a:ext cx="2392680" cy="1798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B8DE00-B6EF-B042-953D-6C95928A913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9"/>
          <a:stretch/>
        </p:blipFill>
        <p:spPr>
          <a:xfrm>
            <a:off x="6522664" y="5007152"/>
            <a:ext cx="4419600" cy="1724886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C6BE5B-08E5-FB40-80EE-ADACC5758B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1813">
            <a:off x="8914414" y="1016437"/>
            <a:ext cx="2927944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36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0D4BE-97C5-E140-9DAE-5A0B7B4FF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1" y="165100"/>
            <a:ext cx="9144001" cy="1371600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What’s Up Wednesday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8D406-8A69-5B4C-990D-122717514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535" y="2133600"/>
            <a:ext cx="5714999" cy="4114801"/>
          </a:xfrm>
        </p:spPr>
        <p:txBody>
          <a:bodyPr>
            <a:normAutofit/>
          </a:bodyPr>
          <a:lstStyle/>
          <a:p>
            <a:r>
              <a:rPr lang="en-US" dirty="0"/>
              <a:t>Career and Life Blog exclusively for Tennessee State University Students. </a:t>
            </a:r>
          </a:p>
          <a:p>
            <a:r>
              <a:rPr lang="en-US" dirty="0"/>
              <a:t>Weekly reminder of what’s going on in the Career Center. </a:t>
            </a:r>
          </a:p>
          <a:p>
            <a:r>
              <a:rPr lang="en-US" dirty="0"/>
              <a:t>Sometimes we will host special guest and discuss major topics. </a:t>
            </a:r>
          </a:p>
          <a:p>
            <a:r>
              <a:rPr lang="en-US" dirty="0"/>
              <a:t>Fun and interactive way to get everyone involved. </a:t>
            </a:r>
          </a:p>
          <a:p>
            <a:r>
              <a:rPr lang="en-US" dirty="0"/>
              <a:t>Students can write questions as we speak.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67BDF6-5EB3-3741-ABBB-92EAB1EA0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563" y="2597150"/>
            <a:ext cx="5676900" cy="31877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42659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96BB8-1CDA-F24A-B0BA-9AD5F09D5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024" y="-9525"/>
            <a:ext cx="10656588" cy="1371600"/>
          </a:xfrm>
        </p:spPr>
        <p:txBody>
          <a:bodyPr/>
          <a:lstStyle/>
          <a:p>
            <a:pPr algn="ctr"/>
            <a:r>
              <a:rPr lang="en-US" b="1" u="sng" dirty="0"/>
              <a:t>Top 30 over 3.0 Distinguished Young Professionals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02ED2-42B9-EF44-93FD-53CBE211C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6899" y="2133600"/>
            <a:ext cx="7086600" cy="4191001"/>
          </a:xfrm>
        </p:spPr>
        <p:txBody>
          <a:bodyPr>
            <a:normAutofit/>
          </a:bodyPr>
          <a:lstStyle/>
          <a:p>
            <a:r>
              <a:rPr lang="en-US" dirty="0"/>
              <a:t>Inspired by Forbes, students compete to become the Career Center’s Distinguished Young Professionals. </a:t>
            </a:r>
          </a:p>
          <a:p>
            <a:r>
              <a:rPr lang="en-US" dirty="0"/>
              <a:t>Requirements included FG/URM barriers. Example: If you worked a part-time job for more than 3 months you were eligible to use as an internship. </a:t>
            </a:r>
          </a:p>
          <a:p>
            <a:r>
              <a:rPr lang="en-US" dirty="0"/>
              <a:t>5 hours of Professional Development mandatory </a:t>
            </a:r>
          </a:p>
          <a:p>
            <a:r>
              <a:rPr lang="en-US" dirty="0"/>
              <a:t>Students served as Ambassadors and mentors to Freshmen students visiting Career Center. </a:t>
            </a:r>
          </a:p>
          <a:p>
            <a:r>
              <a:rPr lang="en-US" dirty="0"/>
              <a:t>Reception with Employers.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1EDD21-7F1E-C348-AEA3-8228B708B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6" y="2133600"/>
            <a:ext cx="334229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3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22233-1ABD-C747-9DE6-E95CC52B3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68388" y="152400"/>
            <a:ext cx="9144001" cy="1371600"/>
          </a:xfrm>
        </p:spPr>
        <p:txBody>
          <a:bodyPr/>
          <a:lstStyle/>
          <a:p>
            <a:pPr algn="ctr"/>
            <a:r>
              <a:rPr lang="en-US" b="1" u="sng" dirty="0"/>
              <a:t>JCPenney</a:t>
            </a:r>
            <a:r>
              <a:rPr lang="en-US" u="sng" dirty="0"/>
              <a:t> Suit-Up Event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F00ED-1831-5B49-9CB2-4656158EE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413" y="2133600"/>
            <a:ext cx="6248400" cy="411480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Exclusive shopping experience  for TSU students. (Sunday Night from 6:00 p.m. – 8:00 p.m.) </a:t>
            </a:r>
          </a:p>
          <a:p>
            <a:r>
              <a:rPr lang="en-US" dirty="0"/>
              <a:t>Alumni donated money to assist students with purchasing clothing. $2000.00</a:t>
            </a:r>
          </a:p>
          <a:p>
            <a:r>
              <a:rPr lang="en-US" dirty="0"/>
              <a:t>Transportation was provided by the Career Center. </a:t>
            </a:r>
          </a:p>
          <a:p>
            <a:r>
              <a:rPr lang="en-US" dirty="0"/>
              <a:t>JCPenney sponsored 10 students full attire. </a:t>
            </a:r>
          </a:p>
          <a:p>
            <a:r>
              <a:rPr lang="en-US" dirty="0"/>
              <a:t>Dress for success tutorials before shopping event. </a:t>
            </a:r>
          </a:p>
          <a:p>
            <a:r>
              <a:rPr lang="en-US" dirty="0"/>
              <a:t>Items were deeply discounted. (Event was held after students received reimbursements from Financial Aid).  </a:t>
            </a:r>
          </a:p>
          <a:p>
            <a:r>
              <a:rPr lang="en-US" dirty="0"/>
              <a:t>Strategically held a week before Fall Career Fair.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7D63F4-B839-3441-97A4-1463BC0A71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2" y="292216"/>
            <a:ext cx="5029200" cy="6413384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95036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46BBA-7FFB-EB41-904C-C441D3B4F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212" y="2667000"/>
            <a:ext cx="11353800" cy="4953000"/>
          </a:xfrm>
        </p:spPr>
        <p:txBody>
          <a:bodyPr>
            <a:normAutofit/>
          </a:bodyPr>
          <a:lstStyle/>
          <a:p>
            <a:r>
              <a:rPr lang="en-US" dirty="0"/>
              <a:t>Meet students where they are by strategically planning events that will debunk their barriers. </a:t>
            </a:r>
          </a:p>
          <a:p>
            <a:r>
              <a:rPr lang="en-US" dirty="0"/>
              <a:t>Understand First Generational/Under Represented issues and plans activities accordingly. </a:t>
            </a:r>
          </a:p>
          <a:p>
            <a:r>
              <a:rPr lang="en-US" dirty="0"/>
              <a:t>Be visible when they are vulnerable. (Schedule social media posts during late hours to encourage students who are making life choices. </a:t>
            </a:r>
          </a:p>
          <a:p>
            <a:r>
              <a:rPr lang="en-US" dirty="0"/>
              <a:t>Students shouldn’t have to present their needs. Provide inclusive access so all students feel welcomed, confident and prepared. </a:t>
            </a:r>
          </a:p>
          <a:p>
            <a:pPr marL="0" indent="0" algn="ctr">
              <a:buNone/>
            </a:pPr>
            <a:r>
              <a:rPr lang="en-US" b="1" u="sng" dirty="0"/>
              <a:t>TAP INTO THEIR FUTURE</a:t>
            </a:r>
          </a:p>
        </p:txBody>
      </p:sp>
      <p:pic>
        <p:nvPicPr>
          <p:cNvPr id="13" name="Picture 12" descr="Remember Clipart - Clipart Suggest">
            <a:extLst>
              <a:ext uri="{FF2B5EF4-FFF2-40B4-BE49-F238E27FC236}">
                <a16:creationId xmlns:a16="http://schemas.microsoft.com/office/drawing/2014/main" id="{1A0E84C6-1AB0-D043-A1E6-1E7D16D19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1223035">
            <a:off x="3627307" y="150637"/>
            <a:ext cx="3786332" cy="270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1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0097-48C3-2043-907F-2ED5DC1B0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References: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B3766-CB87-5344-A98D-522D15F49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812" y="2362199"/>
            <a:ext cx="11125199" cy="4114801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https://www2.ed.gov/about/offices/list/ope/trio/triohea.pdf</a:t>
            </a:r>
            <a:endParaRPr lang="en-US" dirty="0"/>
          </a:p>
          <a:p>
            <a:r>
              <a:rPr lang="en-US" dirty="0">
                <a:hlinkClick r:id="rId3"/>
              </a:rPr>
              <a:t>http://www.naceweb.org/career-development/special-populations/career-development-needs-of-first-generation-students/</a:t>
            </a:r>
            <a:endParaRPr lang="en-US" dirty="0"/>
          </a:p>
          <a:p>
            <a:r>
              <a:rPr lang="en-US" dirty="0">
                <a:hlinkClick r:id="rId4"/>
              </a:rPr>
              <a:t>https://www.washingtonpost.com/posteverything/wp/2015/06/03/guilt-is-one-of-the-biggest-struggles-first-generation-college-students-face/?utm_term=.e491c2176383</a:t>
            </a:r>
            <a:endParaRPr lang="en-US" dirty="0"/>
          </a:p>
          <a:p>
            <a:r>
              <a:rPr lang="en-US" dirty="0">
                <a:hlinkClick r:id="rId5"/>
              </a:rPr>
              <a:t>https://files.eric.ed.gov/fulltext/EJ1002281.pdf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25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E56FF-F0B3-6340-8092-8182D2549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1" y="-228600"/>
            <a:ext cx="9144001" cy="1371600"/>
          </a:xfrm>
        </p:spPr>
        <p:txBody>
          <a:bodyPr/>
          <a:lstStyle/>
          <a:p>
            <a:pPr algn="ctr"/>
            <a:r>
              <a:rPr lang="en-US" dirty="0"/>
              <a:t>Session Agenda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6923F-D750-8141-BC6E-BC57BFED7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326" y="1856509"/>
            <a:ext cx="10744201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Session Goals: </a:t>
            </a:r>
            <a:endParaRPr lang="en-US" dirty="0"/>
          </a:p>
          <a:p>
            <a:r>
              <a:rPr lang="en-US" dirty="0"/>
              <a:t> Provide full insight into psychological barriers First Generational Graduates face and program solutions to debunk their fears. </a:t>
            </a:r>
          </a:p>
          <a:p>
            <a:r>
              <a:rPr lang="en-US" dirty="0"/>
              <a:t>Innovative programming that cultivates First Generational Graduates to achieve their highest goals and dreams. 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Thank you for joining! </a:t>
            </a:r>
          </a:p>
        </p:txBody>
      </p:sp>
    </p:spTree>
    <p:extLst>
      <p:ext uri="{BB962C8B-B14F-4D97-AF65-F5344CB8AC3E}">
        <p14:creationId xmlns:p14="http://schemas.microsoft.com/office/powerpoint/2010/main" val="246489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CCCBC-7126-5B45-B6BD-CE95FA1DA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8012" y="942975"/>
            <a:ext cx="5943600" cy="2667000"/>
          </a:xfrm>
        </p:spPr>
        <p:txBody>
          <a:bodyPr/>
          <a:lstStyle/>
          <a:p>
            <a:r>
              <a:rPr lang="en-US" dirty="0"/>
              <a:t>Thank You for Joining Us!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0005E1-2B15-2C45-998A-2A15B8749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0412" y="3971926"/>
            <a:ext cx="5297068" cy="13716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2400" dirty="0">
                <a:hlinkClick r:id="rId2"/>
              </a:rPr>
              <a:t>Chandria@hirecultures.com</a:t>
            </a:r>
            <a:endParaRPr lang="en-US" sz="2400" dirty="0"/>
          </a:p>
          <a:p>
            <a:pPr algn="ctr"/>
            <a:r>
              <a:rPr lang="en-US" sz="2400" dirty="0"/>
              <a:t>(662-364-3132) </a:t>
            </a:r>
          </a:p>
          <a:p>
            <a:pPr algn="ctr"/>
            <a:r>
              <a:rPr lang="en-US" sz="2400" dirty="0" err="1"/>
              <a:t>www.chandriaharris.com</a:t>
            </a:r>
            <a:endParaRPr lang="en-US" sz="2400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F54F992-935B-C74F-8771-CD870552BE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12" y="676275"/>
            <a:ext cx="3327400" cy="5867400"/>
          </a:xfrm>
        </p:spPr>
      </p:pic>
    </p:spTree>
    <p:extLst>
      <p:ext uri="{BB962C8B-B14F-4D97-AF65-F5344CB8AC3E}">
        <p14:creationId xmlns:p14="http://schemas.microsoft.com/office/powerpoint/2010/main" val="218759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42F98-A4E2-3642-A7C9-24A988948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2906" y="-228600"/>
            <a:ext cx="9144001" cy="13716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Hidden Minority </a:t>
            </a:r>
          </a:p>
        </p:txBody>
      </p:sp>
      <p:pic>
        <p:nvPicPr>
          <p:cNvPr id="4" name="Content Placeholder 5" descr="Certified Chief Human Resources Officer Program ...">
            <a:extLst>
              <a:ext uri="{FF2B5EF4-FFF2-40B4-BE49-F238E27FC236}">
                <a16:creationId xmlns:a16="http://schemas.microsoft.com/office/drawing/2014/main" id="{B9189A5A-6A11-2243-8B9B-9D352D9158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674811" y="2603305"/>
            <a:ext cx="8839202" cy="4197350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2A50B-2C83-2E40-A800-8F22CC0B4A1E}"/>
              </a:ext>
            </a:extLst>
          </p:cNvPr>
          <p:cNvSpPr txBox="1"/>
          <p:nvPr/>
        </p:nvSpPr>
        <p:spPr>
          <a:xfrm>
            <a:off x="632258" y="1402976"/>
            <a:ext cx="98473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The two most widely used definitions of FG college students are </a:t>
            </a:r>
          </a:p>
          <a:p>
            <a:pPr marL="342900" indent="-342900">
              <a:buAutoNum type="arabicParenR"/>
            </a:pPr>
            <a:r>
              <a:rPr lang="en-US" b="1" dirty="0"/>
              <a:t>those students whose parents matriculated, but never graduated with a bachelor’s degree</a:t>
            </a:r>
          </a:p>
          <a:p>
            <a:pPr marL="342900" indent="-342900">
              <a:buAutoNum type="arabicParenR"/>
            </a:pPr>
            <a:r>
              <a:rPr lang="en-US" b="1" dirty="0"/>
              <a:t>those students whose parents never persisted past a high school diploma. </a:t>
            </a:r>
            <a:r>
              <a:rPr lang="en-US" b="1" i="1" dirty="0"/>
              <a:t>(Higher Ed Act 1965)</a:t>
            </a:r>
            <a:endParaRPr lang="en-US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74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989012" y="3581400"/>
            <a:ext cx="10439400" cy="2593428"/>
          </a:xfrm>
        </p:spPr>
        <p:txBody>
          <a:bodyPr/>
          <a:lstStyle/>
          <a:p>
            <a:pPr algn="ctr"/>
            <a:r>
              <a:rPr lang="en-US" b="1" dirty="0"/>
              <a:t>You only see what you are focused on. </a:t>
            </a:r>
          </a:p>
        </p:txBody>
      </p:sp>
      <p:pic>
        <p:nvPicPr>
          <p:cNvPr id="2" name="Picture 1" descr="Focus of niet?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212" y="457200"/>
            <a:ext cx="5811864" cy="4572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13913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41412" y="-76201"/>
            <a:ext cx="9905999" cy="1371600"/>
          </a:xfrm>
        </p:spPr>
        <p:txBody>
          <a:bodyPr/>
          <a:lstStyle/>
          <a:p>
            <a:pPr algn="ctr"/>
            <a:r>
              <a:rPr lang="en-US" dirty="0"/>
              <a:t>First- Generational Graduates are Focused On: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1812" y="2133600"/>
            <a:ext cx="5786397" cy="4114801"/>
          </a:xfrm>
        </p:spPr>
        <p:txBody>
          <a:bodyPr>
            <a:noAutofit/>
          </a:bodyPr>
          <a:lstStyle/>
          <a:p>
            <a:r>
              <a:rPr lang="en-US" dirty="0"/>
              <a:t>Learning the ins and outs of required campus services (financial aid, advising, bursars office) </a:t>
            </a:r>
          </a:p>
          <a:p>
            <a:r>
              <a:rPr lang="en-US" dirty="0"/>
              <a:t>Working in college to supplement tuition demands. </a:t>
            </a:r>
          </a:p>
          <a:p>
            <a:r>
              <a:rPr lang="en-US" dirty="0"/>
              <a:t>Financially and mentally supporting family demands at home. </a:t>
            </a:r>
          </a:p>
          <a:p>
            <a:r>
              <a:rPr lang="en-US" dirty="0"/>
              <a:t>Fitting into new environment and all the pressures of becoming a college student.</a:t>
            </a:r>
          </a:p>
          <a:p>
            <a:r>
              <a:rPr lang="en-US" dirty="0"/>
              <a:t>Surviving </a:t>
            </a:r>
          </a:p>
        </p:txBody>
      </p:sp>
      <p:pic>
        <p:nvPicPr>
          <p:cNvPr id="3" name="Picture 2" descr="Continuing Education Resources: Perceived racism may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212" y="2209800"/>
            <a:ext cx="4829175" cy="2971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4260809" y="1483667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>
                    <a:lumMod val="25000"/>
                    <a:lumOff val="75000"/>
                  </a:schemeClr>
                </a:solidFill>
              </a:rPr>
              <a:t>Demands</a:t>
            </a:r>
          </a:p>
        </p:txBody>
      </p:sp>
    </p:spTree>
    <p:extLst>
      <p:ext uri="{BB962C8B-B14F-4D97-AF65-F5344CB8AC3E}">
        <p14:creationId xmlns:p14="http://schemas.microsoft.com/office/powerpoint/2010/main" val="310620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2" y="152400"/>
            <a:ext cx="10210800" cy="1371600"/>
          </a:xfrm>
        </p:spPr>
        <p:txBody>
          <a:bodyPr/>
          <a:lstStyle/>
          <a:p>
            <a:pPr algn="ctr"/>
            <a:r>
              <a:rPr lang="en-US" dirty="0"/>
              <a:t>First Generation Student Psychological Barriers </a:t>
            </a:r>
          </a:p>
        </p:txBody>
      </p:sp>
      <p:pic>
        <p:nvPicPr>
          <p:cNvPr id="5" name="Content Placeholder 4" descr="University of Washington students being urged to avoid ...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2" y="1981200"/>
            <a:ext cx="5319146" cy="3723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30409" y="2010937"/>
            <a:ext cx="6172200" cy="4114800"/>
          </a:xfrm>
        </p:spPr>
        <p:txBody>
          <a:bodyPr/>
          <a:lstStyle/>
          <a:p>
            <a:r>
              <a:rPr lang="en-US" dirty="0"/>
              <a:t>Overwhelming high pressure to do well quickly. (instantly) </a:t>
            </a:r>
          </a:p>
          <a:p>
            <a:r>
              <a:rPr lang="en-US" dirty="0"/>
              <a:t>Very little financial support or backing. </a:t>
            </a:r>
          </a:p>
          <a:p>
            <a:r>
              <a:rPr lang="en-US" dirty="0"/>
              <a:t>Little to no knowledge on how to navigate college services.</a:t>
            </a:r>
          </a:p>
          <a:p>
            <a:r>
              <a:rPr lang="en-US" dirty="0"/>
              <a:t>The feeling of not belonging or lack of support.  </a:t>
            </a:r>
          </a:p>
          <a:p>
            <a:r>
              <a:rPr lang="en-US" b="1" dirty="0"/>
              <a:t>Happy, hopeful and full of faith but… HELP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989012" y="0"/>
            <a:ext cx="9144001" cy="13716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/>
              <a:t>Where are the students? </a:t>
            </a:r>
          </a:p>
        </p:txBody>
      </p:sp>
      <p:pic>
        <p:nvPicPr>
          <p:cNvPr id="4" name="Content Placeholder 3" descr="Picture of the Day #112 | Empty Conference Room | Flickr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412" y="1600200"/>
            <a:ext cx="7137082" cy="47673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6223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1965" y="762000"/>
            <a:ext cx="8692399" cy="2819400"/>
          </a:xfrm>
        </p:spPr>
        <p:txBody>
          <a:bodyPr/>
          <a:lstStyle/>
          <a:p>
            <a:pPr algn="ctr"/>
            <a:r>
              <a:rPr lang="en-US" dirty="0"/>
              <a:t>Trying to fulfill their basic (present) needs.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34195" y="3810000"/>
            <a:ext cx="8687333" cy="609601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en-US" dirty="0"/>
              <a:t>Career Development is on their mind but is not a current priority because of all of their current Demands &amp; barriers. </a:t>
            </a:r>
          </a:p>
        </p:txBody>
      </p:sp>
    </p:spTree>
    <p:extLst>
      <p:ext uri="{BB962C8B-B14F-4D97-AF65-F5344CB8AC3E}">
        <p14:creationId xmlns:p14="http://schemas.microsoft.com/office/powerpoint/2010/main" val="247816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2" y="-228600"/>
            <a:ext cx="9144001" cy="1371600"/>
          </a:xfrm>
        </p:spPr>
        <p:txBody>
          <a:bodyPr/>
          <a:lstStyle/>
          <a:p>
            <a:pPr algn="ctr"/>
            <a:r>
              <a:rPr lang="en-US" b="1" u="sng" dirty="0"/>
              <a:t>First Thing First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7112" y="1524000"/>
            <a:ext cx="104775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___________ Your Mom has called and texted you three times wanting to discuss things she needs help with at home. It is 4:00 p.m. You are sure the call will last about 30 minutes at least. </a:t>
            </a:r>
          </a:p>
          <a:p>
            <a:pPr marL="0" indent="0">
              <a:buNone/>
            </a:pPr>
            <a:r>
              <a:rPr lang="en-US" dirty="0"/>
              <a:t>___________ Your professor has recommended you to attend tonight’s  tutoring session for math support. Tutoring is scheduled tonight from 5:00 p.m. – 6:00 p.m. </a:t>
            </a:r>
          </a:p>
          <a:p>
            <a:pPr marL="0" indent="0">
              <a:buNone/>
            </a:pPr>
            <a:r>
              <a:rPr lang="en-US" dirty="0"/>
              <a:t>__________ The Career Development Center is hosting an event with an employer on campus. The event is from 4:30 p.m. – 5:30 p.m. </a:t>
            </a:r>
          </a:p>
          <a:p>
            <a:pPr marL="0" indent="0">
              <a:buNone/>
            </a:pPr>
            <a:r>
              <a:rPr lang="en-US" dirty="0"/>
              <a:t>___________ An organization you are interested in joining is hosting an event on campus and you are invited to attend. The event is from 4:00 p.m. – 5:15 p.m. </a:t>
            </a:r>
          </a:p>
          <a:p>
            <a:pPr marL="0" indent="0">
              <a:buNone/>
            </a:pPr>
            <a:r>
              <a:rPr lang="en-US" dirty="0"/>
              <a:t>___________ You checked your account and noticed there was a 4,000 balance. </a:t>
            </a:r>
          </a:p>
        </p:txBody>
      </p:sp>
    </p:spTree>
    <p:extLst>
      <p:ext uri="{BB962C8B-B14F-4D97-AF65-F5344CB8AC3E}">
        <p14:creationId xmlns:p14="http://schemas.microsoft.com/office/powerpoint/2010/main" val="329586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Digital Blue Tunnel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895261.potx" id="{4CBF9558-C12D-4F51-9AA3-9D0796951DBC}" vid="{FFC159E6-A134-46E7-B1A0-C306E39FC295}"/>
    </a:ext>
  </a:extLst>
</a:theme>
</file>

<file path=ppt/theme/theme2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Business digital blue tunnel presentation (widescreen)</Template>
  <TotalTime>3386</TotalTime>
  <Words>1259</Words>
  <Application>Microsoft Macintosh PowerPoint</Application>
  <PresentationFormat>Custom</PresentationFormat>
  <Paragraphs>122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Corbel</vt:lpstr>
      <vt:lpstr>Digital Blue Tunnel 16x9</vt:lpstr>
      <vt:lpstr>TAP INTO THEIR FUTURE </vt:lpstr>
      <vt:lpstr>Session Agenda </vt:lpstr>
      <vt:lpstr>Hidden Minority </vt:lpstr>
      <vt:lpstr>You only see what you are focused on. </vt:lpstr>
      <vt:lpstr>First- Generational Graduates are Focused On:</vt:lpstr>
      <vt:lpstr>First Generation Student Psychological Barriers </vt:lpstr>
      <vt:lpstr>Where are the students? </vt:lpstr>
      <vt:lpstr>Trying to fulfill their basic (present) needs. </vt:lpstr>
      <vt:lpstr>First Thing First </vt:lpstr>
      <vt:lpstr>First-Generational Graduates struggle with planning for the future (career) because of their current life demands. </vt:lpstr>
      <vt:lpstr> (FG/URM) Stressors &amp; Effects</vt:lpstr>
      <vt:lpstr>TAP INTO THEIR FUTURE </vt:lpstr>
      <vt:lpstr>Creating Innovative Programming </vt:lpstr>
      <vt:lpstr>Successful Career Programs </vt:lpstr>
      <vt:lpstr>What’s Up Wednesday </vt:lpstr>
      <vt:lpstr>Top 30 over 3.0 Distinguished Young Professionals </vt:lpstr>
      <vt:lpstr>JCPenney Suit-Up Event </vt:lpstr>
      <vt:lpstr>PowerPoint Presentation</vt:lpstr>
      <vt:lpstr>References: </vt:lpstr>
      <vt:lpstr>Thank You for Joining Us! </vt:lpstr>
    </vt:vector>
  </TitlesOfParts>
  <Company>Tennessee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TAP INTO THEIR FUTURE </dc:title>
  <dc:creator>Harris, Chandria (charri88)</dc:creator>
  <cp:lastModifiedBy>Microsoft Office User</cp:lastModifiedBy>
  <cp:revision>69</cp:revision>
  <cp:lastPrinted>2018-11-18T18:03:24Z</cp:lastPrinted>
  <dcterms:created xsi:type="dcterms:W3CDTF">2018-11-15T21:38:37Z</dcterms:created>
  <dcterms:modified xsi:type="dcterms:W3CDTF">2018-12-03T03:04:26Z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