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snapToObjects="1">
      <p:cViewPr>
        <p:scale>
          <a:sx n="110" d="100"/>
          <a:sy n="110" d="100"/>
        </p:scale>
        <p:origin x="-1704" y="-1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CC1A5EC-53AE-FA45-B325-346BD16F0B94}" type="datetimeFigureOut">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C1A5EC-53AE-FA45-B325-346BD16F0B94}" type="datetimeFigureOut">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C1A5EC-53AE-FA45-B325-346BD16F0B94}" type="datetimeFigureOut">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CC1A5EC-53AE-FA45-B325-346BD16F0B94}" type="datetimeFigureOut">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CC1A5EC-53AE-FA45-B325-346BD16F0B94}" type="datetimeFigureOut">
              <a:rPr lang="en-US" smtClean="0"/>
              <a:pPr/>
              <a:t>4/14/2014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CC1A5EC-53AE-FA45-B325-346BD16F0B94}" type="datetimeFigureOut">
              <a:rPr lang="en-US" smtClean="0"/>
              <a:pPr/>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CC1A5EC-53AE-FA45-B325-346BD16F0B94}" type="datetimeFigureOut">
              <a:rPr lang="en-US" smtClean="0"/>
              <a:pPr/>
              <a:t>4/14/2014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CC1A5EC-53AE-FA45-B325-346BD16F0B94}" type="datetimeFigureOut">
              <a:rPr lang="en-US" smtClean="0"/>
              <a:pPr/>
              <a:t>4/14/2014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CC1A5EC-53AE-FA45-B325-346BD16F0B94}" type="datetimeFigureOut">
              <a:rPr lang="en-US" smtClean="0"/>
              <a:pPr/>
              <a:t>4/14/2014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C1A5EC-53AE-FA45-B325-346BD16F0B94}" type="datetimeFigureOut">
              <a:rPr lang="en-US" smtClean="0"/>
              <a:pPr/>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C1A5EC-53AE-FA45-B325-346BD16F0B94}" type="datetimeFigureOut">
              <a:rPr lang="en-US" smtClean="0"/>
              <a:pPr/>
              <a:t>4/14/2014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68FF7-AC40-874D-A40B-21F3B3734F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C1A5EC-53AE-FA45-B325-346BD16F0B94}" type="datetimeFigureOut">
              <a:rPr lang="en-US" smtClean="0"/>
              <a:pPr/>
              <a:t>4/14/2014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168FF7-AC40-874D-A40B-21F3B3734FD3}"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pn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tiff"/><Relationship Id="rId14" Type="http://schemas.openxmlformats.org/officeDocument/2006/relationships/image" Target="../media/image13.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40000"/>
          </a:blip>
          <a:stretch>
            <a:fillRect/>
          </a:stretch>
        </a:blipFill>
        <a:effectLst/>
      </p:bgPr>
    </p:bg>
    <p:spTree>
      <p:nvGrpSpPr>
        <p:cNvPr id="1" name=""/>
        <p:cNvGrpSpPr/>
        <p:nvPr/>
      </p:nvGrpSpPr>
      <p:grpSpPr>
        <a:xfrm>
          <a:off x="0" y="0"/>
          <a:ext cx="0" cy="0"/>
          <a:chOff x="0" y="0"/>
          <a:chExt cx="0" cy="0"/>
        </a:xfrm>
      </p:grpSpPr>
      <p:sp>
        <p:nvSpPr>
          <p:cNvPr id="19" name="Rectangle 18"/>
          <p:cNvSpPr/>
          <p:nvPr/>
        </p:nvSpPr>
        <p:spPr>
          <a:xfrm>
            <a:off x="6017890" y="3084423"/>
            <a:ext cx="2826271" cy="3672993"/>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3347402" y="4367186"/>
            <a:ext cx="2550253" cy="2390230"/>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171450" y="4367184"/>
            <a:ext cx="3044517" cy="2390231"/>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017890" y="497719"/>
            <a:ext cx="2826272" cy="2291849"/>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347401" y="497556"/>
            <a:ext cx="2550253" cy="1486667"/>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2070540" y="86381"/>
            <a:ext cx="5091548" cy="307777"/>
          </a:xfrm>
          <a:prstGeom prst="rect">
            <a:avLst/>
          </a:prstGeom>
          <a:noFill/>
        </p:spPr>
        <p:txBody>
          <a:bodyPr wrap="square" rtlCol="0">
            <a:spAutoFit/>
          </a:bodyPr>
          <a:lstStyle/>
          <a:p>
            <a:pPr algn="ctr"/>
            <a:r>
              <a:rPr lang="en-US" sz="1400" b="1" dirty="0" smtClean="0">
                <a:solidFill>
                  <a:schemeClr val="bg1"/>
                </a:solidFill>
                <a:latin typeface="+mj-lt"/>
              </a:rPr>
              <a:t>SUBSURFACE INFILTRATION VAULTS: PUTTIN’ WATER IN IT’S PLACE</a:t>
            </a:r>
            <a:endParaRPr lang="en-US" sz="1400" b="1" dirty="0">
              <a:solidFill>
                <a:schemeClr val="bg1"/>
              </a:solidFill>
              <a:latin typeface="+mj-lt"/>
            </a:endParaRPr>
          </a:p>
        </p:txBody>
      </p:sp>
      <p:sp>
        <p:nvSpPr>
          <p:cNvPr id="5" name="TextBox 4"/>
          <p:cNvSpPr txBox="1"/>
          <p:nvPr/>
        </p:nvSpPr>
        <p:spPr>
          <a:xfrm>
            <a:off x="3544193" y="497719"/>
            <a:ext cx="1819923" cy="369332"/>
          </a:xfrm>
          <a:prstGeom prst="rect">
            <a:avLst/>
          </a:prstGeom>
          <a:noFill/>
        </p:spPr>
        <p:txBody>
          <a:bodyPr wrap="square" rtlCol="0">
            <a:spAutoFit/>
          </a:bodyPr>
          <a:lstStyle/>
          <a:p>
            <a:pPr algn="ctr"/>
            <a:r>
              <a:rPr lang="en-US" dirty="0" smtClean="0">
                <a:solidFill>
                  <a:schemeClr val="bg1"/>
                </a:solidFill>
              </a:rPr>
              <a:t>     </a:t>
            </a:r>
            <a:r>
              <a:rPr lang="en-US" sz="1300" dirty="0" smtClean="0">
                <a:solidFill>
                  <a:schemeClr val="bg1"/>
                </a:solidFill>
              </a:rPr>
              <a:t>OBJECTIVES</a:t>
            </a:r>
            <a:endParaRPr lang="en-US" sz="1300" dirty="0">
              <a:solidFill>
                <a:schemeClr val="bg1"/>
              </a:solidFill>
            </a:endParaRPr>
          </a:p>
        </p:txBody>
      </p:sp>
      <p:sp>
        <p:nvSpPr>
          <p:cNvPr id="6" name="TextBox 5"/>
          <p:cNvSpPr txBox="1"/>
          <p:nvPr/>
        </p:nvSpPr>
        <p:spPr>
          <a:xfrm>
            <a:off x="6372978" y="507231"/>
            <a:ext cx="2139518" cy="292388"/>
          </a:xfrm>
          <a:prstGeom prst="rect">
            <a:avLst/>
          </a:prstGeom>
          <a:noFill/>
        </p:spPr>
        <p:txBody>
          <a:bodyPr wrap="square" rtlCol="0">
            <a:spAutoFit/>
          </a:bodyPr>
          <a:lstStyle/>
          <a:p>
            <a:pPr algn="ctr"/>
            <a:r>
              <a:rPr lang="en-US" sz="1300" dirty="0" smtClean="0">
                <a:solidFill>
                  <a:schemeClr val="bg1"/>
                </a:solidFill>
              </a:rPr>
              <a:t>Water Flow In Vaults</a:t>
            </a:r>
            <a:endParaRPr lang="en-US" sz="1300" dirty="0">
              <a:solidFill>
                <a:schemeClr val="bg1"/>
              </a:solidFill>
            </a:endParaRPr>
          </a:p>
        </p:txBody>
      </p:sp>
      <p:sp>
        <p:nvSpPr>
          <p:cNvPr id="8" name="TextBox 7"/>
          <p:cNvSpPr txBox="1"/>
          <p:nvPr/>
        </p:nvSpPr>
        <p:spPr>
          <a:xfrm>
            <a:off x="377471" y="4349709"/>
            <a:ext cx="2737828" cy="292388"/>
          </a:xfrm>
          <a:prstGeom prst="rect">
            <a:avLst/>
          </a:prstGeom>
          <a:noFill/>
        </p:spPr>
        <p:txBody>
          <a:bodyPr wrap="square" rtlCol="0">
            <a:spAutoFit/>
          </a:bodyPr>
          <a:lstStyle/>
          <a:p>
            <a:pPr algn="ctr"/>
            <a:r>
              <a:rPr lang="en-US" sz="1300" dirty="0" smtClean="0">
                <a:solidFill>
                  <a:schemeClr val="bg1"/>
                </a:solidFill>
              </a:rPr>
              <a:t>STRENGTH ANALYSIS</a:t>
            </a:r>
            <a:endParaRPr lang="en-US" sz="1300" dirty="0">
              <a:solidFill>
                <a:schemeClr val="bg1"/>
              </a:solidFill>
            </a:endParaRPr>
          </a:p>
        </p:txBody>
      </p:sp>
      <p:sp>
        <p:nvSpPr>
          <p:cNvPr id="14" name="Rectangle 13"/>
          <p:cNvSpPr/>
          <p:nvPr/>
        </p:nvSpPr>
        <p:spPr>
          <a:xfrm>
            <a:off x="3347402" y="2072327"/>
            <a:ext cx="2550251" cy="2225517"/>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3172450" y="4367185"/>
            <a:ext cx="2902070" cy="292388"/>
          </a:xfrm>
          <a:prstGeom prst="rect">
            <a:avLst/>
          </a:prstGeom>
          <a:noFill/>
        </p:spPr>
        <p:txBody>
          <a:bodyPr wrap="square" rtlCol="0">
            <a:spAutoFit/>
          </a:bodyPr>
          <a:lstStyle/>
          <a:p>
            <a:pPr algn="ctr"/>
            <a:r>
              <a:rPr lang="en-US" sz="1300" dirty="0" smtClean="0">
                <a:solidFill>
                  <a:schemeClr val="bg1"/>
                </a:solidFill>
              </a:rPr>
              <a:t>SEDIMENTATION AND INFILTRATION</a:t>
            </a:r>
            <a:endParaRPr lang="en-US" sz="1300" dirty="0">
              <a:solidFill>
                <a:schemeClr val="bg1"/>
              </a:solidFill>
            </a:endParaRPr>
          </a:p>
        </p:txBody>
      </p:sp>
      <p:sp>
        <p:nvSpPr>
          <p:cNvPr id="10" name="TextBox 9"/>
          <p:cNvSpPr txBox="1"/>
          <p:nvPr/>
        </p:nvSpPr>
        <p:spPr>
          <a:xfrm>
            <a:off x="6017890" y="3108960"/>
            <a:ext cx="2826271" cy="292388"/>
          </a:xfrm>
          <a:prstGeom prst="rect">
            <a:avLst/>
          </a:prstGeom>
          <a:noFill/>
        </p:spPr>
        <p:txBody>
          <a:bodyPr wrap="square" rtlCol="0">
            <a:spAutoFit/>
          </a:bodyPr>
          <a:lstStyle/>
          <a:p>
            <a:pPr algn="ctr"/>
            <a:r>
              <a:rPr lang="en-US" sz="1300" dirty="0" smtClean="0">
                <a:solidFill>
                  <a:schemeClr val="bg1"/>
                </a:solidFill>
              </a:rPr>
              <a:t>SLOPE FUNCTION AND TESTING</a:t>
            </a:r>
            <a:endParaRPr lang="en-US" sz="1300" dirty="0">
              <a:solidFill>
                <a:schemeClr val="bg1"/>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392" y="2364510"/>
            <a:ext cx="1081751" cy="9061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p:cNvSpPr txBox="1"/>
          <p:nvPr/>
        </p:nvSpPr>
        <p:spPr>
          <a:xfrm>
            <a:off x="3546311" y="2067379"/>
            <a:ext cx="2154347" cy="307777"/>
          </a:xfrm>
          <a:prstGeom prst="rect">
            <a:avLst/>
          </a:prstGeom>
          <a:noFill/>
        </p:spPr>
        <p:txBody>
          <a:bodyPr wrap="square" rtlCol="0">
            <a:spAutoFit/>
          </a:bodyPr>
          <a:lstStyle/>
          <a:p>
            <a:pPr algn="ctr"/>
            <a:r>
              <a:rPr lang="en-US" sz="1400" dirty="0" smtClean="0">
                <a:solidFill>
                  <a:schemeClr val="bg1"/>
                </a:solidFill>
              </a:rPr>
              <a:t>VAULT DESIGN AND COST</a:t>
            </a:r>
            <a:endParaRPr lang="en-US" sz="1400" dirty="0">
              <a:solidFill>
                <a:schemeClr val="bg1"/>
              </a:solidFill>
            </a:endParaRPr>
          </a:p>
        </p:txBody>
      </p:sp>
      <p:sp>
        <p:nvSpPr>
          <p:cNvPr id="12" name="TextBox 11"/>
          <p:cNvSpPr txBox="1"/>
          <p:nvPr/>
        </p:nvSpPr>
        <p:spPr>
          <a:xfrm>
            <a:off x="3347401" y="805496"/>
            <a:ext cx="2550253" cy="1077218"/>
          </a:xfrm>
          <a:prstGeom prst="rect">
            <a:avLst/>
          </a:prstGeom>
          <a:noFill/>
        </p:spPr>
        <p:txBody>
          <a:bodyPr wrap="square" rtlCol="0">
            <a:spAutoFit/>
          </a:bodyPr>
          <a:lstStyle/>
          <a:p>
            <a:pPr marL="171450" indent="-171450">
              <a:buFont typeface="Wingdings" panose="05000000000000000000" pitchFamily="2" charset="2"/>
              <a:buChar char="§"/>
            </a:pPr>
            <a:r>
              <a:rPr lang="en-US" sz="800" dirty="0" smtClean="0">
                <a:solidFill>
                  <a:schemeClr val="bg1"/>
                </a:solidFill>
              </a:rPr>
              <a:t>Reduce runoff  in developments</a:t>
            </a:r>
          </a:p>
          <a:p>
            <a:pPr marL="171450" indent="-171450">
              <a:buFont typeface="Wingdings" panose="05000000000000000000" pitchFamily="2" charset="2"/>
              <a:buChar char="§"/>
            </a:pPr>
            <a:r>
              <a:rPr lang="en-US" sz="800" dirty="0" smtClean="0">
                <a:solidFill>
                  <a:schemeClr val="bg1"/>
                </a:solidFill>
              </a:rPr>
              <a:t>Infiltrate stormwater underneath sidewalks and driveways</a:t>
            </a:r>
          </a:p>
          <a:p>
            <a:pPr marL="171450" indent="-171450">
              <a:buFont typeface="Wingdings" panose="05000000000000000000" pitchFamily="2" charset="2"/>
              <a:buChar char="§"/>
            </a:pPr>
            <a:r>
              <a:rPr lang="en-US" sz="800" dirty="0" smtClean="0">
                <a:solidFill>
                  <a:schemeClr val="bg1"/>
                </a:solidFill>
              </a:rPr>
              <a:t>Maintain modular design</a:t>
            </a:r>
          </a:p>
          <a:p>
            <a:pPr marL="171450" indent="-171450">
              <a:buFont typeface="Wingdings" panose="05000000000000000000" pitchFamily="2" charset="2"/>
              <a:buChar char="§"/>
            </a:pPr>
            <a:r>
              <a:rPr lang="en-US" sz="800" dirty="0" smtClean="0">
                <a:solidFill>
                  <a:schemeClr val="bg1"/>
                </a:solidFill>
              </a:rPr>
              <a:t>Infiltrate stormwater on a slope</a:t>
            </a:r>
          </a:p>
          <a:p>
            <a:pPr marL="171450" indent="-171450">
              <a:buFont typeface="Wingdings" panose="05000000000000000000" pitchFamily="2" charset="2"/>
              <a:buChar char="§"/>
            </a:pPr>
            <a:r>
              <a:rPr lang="en-US" sz="800" dirty="0" smtClean="0">
                <a:solidFill>
                  <a:schemeClr val="bg1"/>
                </a:solidFill>
              </a:rPr>
              <a:t>Lower cost than common BMPs</a:t>
            </a:r>
          </a:p>
          <a:p>
            <a:pPr marL="171450" indent="-171450">
              <a:buFont typeface="Wingdings" panose="05000000000000000000" pitchFamily="2" charset="2"/>
              <a:buChar char="§"/>
            </a:pPr>
            <a:r>
              <a:rPr lang="en-US" sz="800" dirty="0" smtClean="0">
                <a:solidFill>
                  <a:schemeClr val="bg1"/>
                </a:solidFill>
              </a:rPr>
              <a:t>Filter stormwater before it enters system</a:t>
            </a:r>
          </a:p>
          <a:p>
            <a:pPr marL="171450" indent="-171450">
              <a:buFont typeface="Wingdings" panose="05000000000000000000" pitchFamily="2" charset="2"/>
              <a:buChar char="§"/>
            </a:pPr>
            <a:r>
              <a:rPr lang="en-US" sz="800" dirty="0" smtClean="0">
                <a:solidFill>
                  <a:schemeClr val="bg1"/>
                </a:solidFill>
              </a:rPr>
              <a:t>Easy to clean out</a:t>
            </a:r>
          </a:p>
        </p:txBody>
      </p:sp>
      <p:sp>
        <p:nvSpPr>
          <p:cNvPr id="20" name="Rectangle 19"/>
          <p:cNvSpPr/>
          <p:nvPr/>
        </p:nvSpPr>
        <p:spPr>
          <a:xfrm>
            <a:off x="171450" y="497719"/>
            <a:ext cx="3044517" cy="1965327"/>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674498" y="479756"/>
            <a:ext cx="1819923" cy="369332"/>
          </a:xfrm>
          <a:prstGeom prst="rect">
            <a:avLst/>
          </a:prstGeom>
          <a:noFill/>
        </p:spPr>
        <p:txBody>
          <a:bodyPr wrap="square" rtlCol="0">
            <a:spAutoFit/>
          </a:bodyPr>
          <a:lstStyle/>
          <a:p>
            <a:pPr algn="ctr"/>
            <a:r>
              <a:rPr lang="en-US" dirty="0" smtClean="0">
                <a:solidFill>
                  <a:schemeClr val="bg1"/>
                </a:solidFill>
              </a:rPr>
              <a:t>     </a:t>
            </a:r>
            <a:r>
              <a:rPr lang="en-US" sz="1300" dirty="0" smtClean="0">
                <a:solidFill>
                  <a:schemeClr val="bg1"/>
                </a:solidFill>
              </a:rPr>
              <a:t>ABSTRACT</a:t>
            </a:r>
          </a:p>
        </p:txBody>
      </p:sp>
      <p:sp>
        <p:nvSpPr>
          <p:cNvPr id="24" name="TextBox 23"/>
          <p:cNvSpPr txBox="1"/>
          <p:nvPr/>
        </p:nvSpPr>
        <p:spPr>
          <a:xfrm>
            <a:off x="320321" y="805496"/>
            <a:ext cx="2737828" cy="1569660"/>
          </a:xfrm>
          <a:prstGeom prst="rect">
            <a:avLst/>
          </a:prstGeom>
          <a:noFill/>
        </p:spPr>
        <p:txBody>
          <a:bodyPr wrap="square" rtlCol="0">
            <a:spAutoFit/>
          </a:bodyPr>
          <a:lstStyle/>
          <a:p>
            <a:pPr algn="just"/>
            <a:r>
              <a:rPr lang="en-US" sz="800" dirty="0">
                <a:solidFill>
                  <a:schemeClr val="bg1"/>
                </a:solidFill>
              </a:rPr>
              <a:t>EPA regulations require the infiltration of the first inch of rainfall from a storm event. Subsurface infiltration vaults increase residential stormwater infiltration according to those regulations.  These vaults are an alternative to common Best Management Practices (BMP) such as rain gardens and green roofs.  The vaults are corrugated plastic arches and will be placed in a trench and covered with gravel and cement. This design improves upon existing designs by enhancing applicability on slopes and aiding in site construction.  The surface cement will act as sidewalks and driveways to reduce overall construction costs. Individual aspects of this design were analytically and physically tested to ensure feasibility. </a:t>
            </a: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7288" y="4745798"/>
            <a:ext cx="906747" cy="8220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7" name="Rectangle 26"/>
          <p:cNvSpPr/>
          <p:nvPr/>
        </p:nvSpPr>
        <p:spPr>
          <a:xfrm>
            <a:off x="171450" y="2525034"/>
            <a:ext cx="3064278" cy="1786458"/>
          </a:xfrm>
          <a:prstGeom prst="rect">
            <a:avLst/>
          </a:prstGeom>
          <a:solidFill>
            <a:schemeClr val="tx2">
              <a:lumMod val="90000"/>
              <a:alpha val="9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372828" y="2463046"/>
            <a:ext cx="2737828" cy="292388"/>
          </a:xfrm>
          <a:prstGeom prst="rect">
            <a:avLst/>
          </a:prstGeom>
          <a:noFill/>
        </p:spPr>
        <p:txBody>
          <a:bodyPr wrap="square" rtlCol="0">
            <a:spAutoFit/>
          </a:bodyPr>
          <a:lstStyle/>
          <a:p>
            <a:pPr algn="ctr"/>
            <a:r>
              <a:rPr lang="en-US" sz="1300" dirty="0" smtClean="0">
                <a:solidFill>
                  <a:schemeClr val="bg1"/>
                </a:solidFill>
              </a:rPr>
              <a:t>INSTALLATION</a:t>
            </a:r>
          </a:p>
        </p:txBody>
      </p:sp>
      <p:pic>
        <p:nvPicPr>
          <p:cNvPr id="30" name="Picture 29" descr="Vaults 1.tiff"/>
          <p:cNvPicPr>
            <a:picLocks noChangeAspect="1"/>
          </p:cNvPicPr>
          <p:nvPr/>
        </p:nvPicPr>
        <p:blipFill>
          <a:blip r:embed="rId5"/>
          <a:stretch>
            <a:fillRect/>
          </a:stretch>
        </p:blipFill>
        <p:spPr>
          <a:xfrm>
            <a:off x="377471" y="2747640"/>
            <a:ext cx="1161286" cy="84057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1" name="Picture 30" descr="Vault 2.tiff"/>
          <p:cNvPicPr>
            <a:picLocks noChangeAspect="1"/>
          </p:cNvPicPr>
          <p:nvPr/>
        </p:nvPicPr>
        <p:blipFill>
          <a:blip r:embed="rId6"/>
          <a:stretch>
            <a:fillRect/>
          </a:stretch>
        </p:blipFill>
        <p:spPr>
          <a:xfrm>
            <a:off x="1964576" y="2747640"/>
            <a:ext cx="1150723" cy="84057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cxnSp>
        <p:nvCxnSpPr>
          <p:cNvPr id="33" name="Straight Arrow Connector 32"/>
          <p:cNvCxnSpPr>
            <a:stCxn id="31" idx="1"/>
            <a:endCxn id="30" idx="3"/>
          </p:cNvCxnSpPr>
          <p:nvPr/>
        </p:nvCxnSpPr>
        <p:spPr>
          <a:xfrm rot="10800000">
            <a:off x="1538758" y="3167929"/>
            <a:ext cx="425819" cy="1588"/>
          </a:xfrm>
          <a:prstGeom prst="straightConnector1">
            <a:avLst/>
          </a:prstGeom>
          <a:ln>
            <a:solidFill>
              <a:schemeClr val="bg1"/>
            </a:solidFill>
            <a:headEnd type="triangle"/>
            <a:tailEnd type="none"/>
          </a:ln>
        </p:spPr>
        <p:style>
          <a:lnRef idx="2">
            <a:schemeClr val="accent1"/>
          </a:lnRef>
          <a:fillRef idx="0">
            <a:schemeClr val="accent1"/>
          </a:fillRef>
          <a:effectRef idx="1">
            <a:schemeClr val="accent1"/>
          </a:effectRef>
          <a:fontRef idx="minor">
            <a:schemeClr val="tx1"/>
          </a:fontRef>
        </p:style>
      </p:cxnSp>
      <p:pic>
        <p:nvPicPr>
          <p:cNvPr id="36" name="Picture 35" descr="Slope Picture.jpg"/>
          <p:cNvPicPr>
            <a:picLocks noChangeAspect="1"/>
          </p:cNvPicPr>
          <p:nvPr/>
        </p:nvPicPr>
        <p:blipFill>
          <a:blip r:embed="rId7"/>
          <a:stretch>
            <a:fillRect/>
          </a:stretch>
        </p:blipFill>
        <p:spPr>
          <a:xfrm>
            <a:off x="6274965" y="3361872"/>
            <a:ext cx="960120" cy="16479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7" name="Picture 36" descr="Slope Picture 2.jpg"/>
          <p:cNvPicPr>
            <a:picLocks noChangeAspect="1"/>
          </p:cNvPicPr>
          <p:nvPr/>
        </p:nvPicPr>
        <p:blipFill>
          <a:blip r:embed="rId8"/>
          <a:stretch>
            <a:fillRect/>
          </a:stretch>
        </p:blipFill>
        <p:spPr>
          <a:xfrm>
            <a:off x="7644384" y="4937094"/>
            <a:ext cx="966125" cy="17175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8" name="TextBox 37"/>
          <p:cNvSpPr txBox="1"/>
          <p:nvPr/>
        </p:nvSpPr>
        <p:spPr>
          <a:xfrm>
            <a:off x="4398119" y="4564773"/>
            <a:ext cx="1562101" cy="830997"/>
          </a:xfrm>
          <a:prstGeom prst="rect">
            <a:avLst/>
          </a:prstGeom>
          <a:noFill/>
        </p:spPr>
        <p:txBody>
          <a:bodyPr wrap="square" rtlCol="0">
            <a:spAutoFit/>
          </a:bodyPr>
          <a:lstStyle/>
          <a:p>
            <a:r>
              <a:rPr lang="en-US" sz="800" dirty="0" smtClean="0">
                <a:solidFill>
                  <a:schemeClr val="bg1"/>
                </a:solidFill>
              </a:rPr>
              <a:t>The inlet vault receives stormwater runoff from surface grates and downspouts. Its partitions facilitate sedimentation  of large particles from the stormwater.</a:t>
            </a:r>
            <a:endParaRPr lang="en-US" sz="800" dirty="0">
              <a:solidFill>
                <a:schemeClr val="bg1"/>
              </a:solidFill>
            </a:endParaRPr>
          </a:p>
        </p:txBody>
      </p:sp>
      <p:sp>
        <p:nvSpPr>
          <p:cNvPr id="39" name="TextBox 38"/>
          <p:cNvSpPr txBox="1"/>
          <p:nvPr/>
        </p:nvSpPr>
        <p:spPr>
          <a:xfrm>
            <a:off x="3383280" y="5665972"/>
            <a:ext cx="1050717" cy="954107"/>
          </a:xfrm>
          <a:prstGeom prst="rect">
            <a:avLst/>
          </a:prstGeom>
          <a:noFill/>
        </p:spPr>
        <p:txBody>
          <a:bodyPr wrap="square" rtlCol="0">
            <a:spAutoFit/>
          </a:bodyPr>
          <a:lstStyle/>
          <a:p>
            <a:r>
              <a:rPr lang="en-US" sz="800" dirty="0" smtClean="0">
                <a:solidFill>
                  <a:srgbClr val="000000"/>
                </a:solidFill>
              </a:rPr>
              <a:t>From the inlet vault, stormwater feeds into the infiltration vaults through piping sized to accommodate a 10 year storm event.</a:t>
            </a:r>
            <a:endParaRPr lang="en-US" sz="800" dirty="0">
              <a:solidFill>
                <a:srgbClr val="000000"/>
              </a:solidFill>
            </a:endParaRPr>
          </a:p>
        </p:txBody>
      </p:sp>
      <p:sp>
        <p:nvSpPr>
          <p:cNvPr id="40" name="TextBox 39"/>
          <p:cNvSpPr txBox="1"/>
          <p:nvPr/>
        </p:nvSpPr>
        <p:spPr>
          <a:xfrm>
            <a:off x="3383280" y="4559202"/>
            <a:ext cx="1112303" cy="215444"/>
          </a:xfrm>
          <a:prstGeom prst="rect">
            <a:avLst/>
          </a:prstGeom>
          <a:noFill/>
        </p:spPr>
        <p:txBody>
          <a:bodyPr wrap="square" rtlCol="0">
            <a:spAutoFit/>
          </a:bodyPr>
          <a:lstStyle/>
          <a:p>
            <a:r>
              <a:rPr lang="en-US" sz="800" dirty="0" smtClean="0">
                <a:solidFill>
                  <a:srgbClr val="000000"/>
                </a:solidFill>
              </a:rPr>
              <a:t>DESIGN INLET VAULT</a:t>
            </a:r>
            <a:endParaRPr lang="en-US" sz="800" dirty="0">
              <a:solidFill>
                <a:srgbClr val="000000"/>
              </a:solidFill>
            </a:endParaRPr>
          </a:p>
        </p:txBody>
      </p:sp>
      <p:sp>
        <p:nvSpPr>
          <p:cNvPr id="41" name="TextBox 40"/>
          <p:cNvSpPr txBox="1"/>
          <p:nvPr/>
        </p:nvSpPr>
        <p:spPr>
          <a:xfrm>
            <a:off x="4428654" y="5345230"/>
            <a:ext cx="1391515" cy="215444"/>
          </a:xfrm>
          <a:prstGeom prst="rect">
            <a:avLst/>
          </a:prstGeom>
          <a:noFill/>
        </p:spPr>
        <p:txBody>
          <a:bodyPr wrap="square" rtlCol="0">
            <a:spAutoFit/>
          </a:bodyPr>
          <a:lstStyle/>
          <a:p>
            <a:pPr algn="ctr"/>
            <a:r>
              <a:rPr lang="en-US" sz="800" dirty="0" smtClean="0">
                <a:solidFill>
                  <a:srgbClr val="000000"/>
                </a:solidFill>
              </a:rPr>
              <a:t>INFILTRATION</a:t>
            </a:r>
            <a:endParaRPr lang="en-US" sz="800" dirty="0">
              <a:solidFill>
                <a:srgbClr val="000000"/>
              </a:solidFill>
            </a:endParaRPr>
          </a:p>
        </p:txBody>
      </p:sp>
      <p:sp>
        <p:nvSpPr>
          <p:cNvPr id="42" name="TextBox 41"/>
          <p:cNvSpPr txBox="1"/>
          <p:nvPr/>
        </p:nvSpPr>
        <p:spPr>
          <a:xfrm>
            <a:off x="4398117" y="5567832"/>
            <a:ext cx="1499537" cy="1077218"/>
          </a:xfrm>
          <a:prstGeom prst="rect">
            <a:avLst/>
          </a:prstGeom>
          <a:noFill/>
        </p:spPr>
        <p:txBody>
          <a:bodyPr wrap="square" rtlCol="0">
            <a:spAutoFit/>
          </a:bodyPr>
          <a:lstStyle/>
          <a:p>
            <a:pPr algn="just"/>
            <a:r>
              <a:rPr lang="en-US" sz="800" dirty="0" smtClean="0">
                <a:solidFill>
                  <a:srgbClr val="000000"/>
                </a:solidFill>
              </a:rPr>
              <a:t>Each infiltration vault has a 100 gallon infiltration capacity. The number of vaults is determined according to the contributing impervious area. To achieve timely exfiltration from the vaults, the underlying soil surface will be ripped.</a:t>
            </a:r>
            <a:endParaRPr lang="en-US" sz="800" dirty="0">
              <a:solidFill>
                <a:srgbClr val="000000"/>
              </a:solidFill>
            </a:endParaRPr>
          </a:p>
        </p:txBody>
      </p:sp>
      <p:sp>
        <p:nvSpPr>
          <p:cNvPr id="43" name="TextBox 42"/>
          <p:cNvSpPr txBox="1"/>
          <p:nvPr/>
        </p:nvSpPr>
        <p:spPr>
          <a:xfrm>
            <a:off x="7327411" y="3490544"/>
            <a:ext cx="1516749" cy="1446550"/>
          </a:xfrm>
          <a:prstGeom prst="rect">
            <a:avLst/>
          </a:prstGeom>
          <a:noFill/>
        </p:spPr>
        <p:txBody>
          <a:bodyPr wrap="square" rtlCol="0">
            <a:spAutoFit/>
          </a:bodyPr>
          <a:lstStyle/>
          <a:p>
            <a:pPr algn="just"/>
            <a:r>
              <a:rPr lang="en-US" sz="800" dirty="0" smtClean="0">
                <a:solidFill>
                  <a:srgbClr val="000000"/>
                </a:solidFill>
              </a:rPr>
              <a:t>To inhibit flow on a slope, the vaults are placed in a trench end to end and surrounded on all sides with sodium bentonite. The maximum calculated slope for the vault system is 13%.</a:t>
            </a:r>
          </a:p>
          <a:p>
            <a:pPr algn="just"/>
            <a:endParaRPr lang="en-US" sz="800" dirty="0">
              <a:solidFill>
                <a:srgbClr val="000000"/>
              </a:solidFill>
            </a:endParaRPr>
          </a:p>
          <a:p>
            <a:pPr algn="just"/>
            <a:r>
              <a:rPr lang="en-US" sz="800" dirty="0">
                <a:solidFill>
                  <a:srgbClr val="000000"/>
                </a:solidFill>
              </a:rPr>
              <a:t>The vault system was tested at the East Tennessee Research and Education Center – Plant Science Unit.</a:t>
            </a:r>
          </a:p>
        </p:txBody>
      </p:sp>
      <p:sp>
        <p:nvSpPr>
          <p:cNvPr id="44" name="TextBox 43"/>
          <p:cNvSpPr txBox="1"/>
          <p:nvPr/>
        </p:nvSpPr>
        <p:spPr>
          <a:xfrm>
            <a:off x="6017890" y="5176196"/>
            <a:ext cx="1579687" cy="1446550"/>
          </a:xfrm>
          <a:prstGeom prst="rect">
            <a:avLst/>
          </a:prstGeom>
          <a:noFill/>
        </p:spPr>
        <p:txBody>
          <a:bodyPr wrap="square" rtlCol="0">
            <a:spAutoFit/>
          </a:bodyPr>
          <a:lstStyle/>
          <a:p>
            <a:pPr algn="just"/>
            <a:r>
              <a:rPr lang="en-US" sz="800" dirty="0" smtClean="0">
                <a:solidFill>
                  <a:srgbClr val="000000"/>
                </a:solidFill>
              </a:rPr>
              <a:t>After multiple tests, applying a sodium bentonite slurry to the gravel surrounding the vault inhibited stormwater flow from vault to vault via down slope flow. There were problems in applying the bentonite and sealing to the soil surface. A second generation design is to bury wall extensions between the vaults to stop flow.</a:t>
            </a:r>
            <a:endParaRPr lang="en-US" sz="800" dirty="0">
              <a:solidFill>
                <a:srgbClr val="000000"/>
              </a:solidFill>
            </a:endParaRPr>
          </a:p>
        </p:txBody>
      </p:sp>
      <p:sp>
        <p:nvSpPr>
          <p:cNvPr id="45" name="TextBox 44"/>
          <p:cNvSpPr txBox="1"/>
          <p:nvPr/>
        </p:nvSpPr>
        <p:spPr>
          <a:xfrm>
            <a:off x="286089" y="3603606"/>
            <a:ext cx="2929878" cy="707886"/>
          </a:xfrm>
          <a:prstGeom prst="rect">
            <a:avLst/>
          </a:prstGeom>
          <a:noFill/>
        </p:spPr>
        <p:txBody>
          <a:bodyPr wrap="square" rtlCol="0">
            <a:spAutoFit/>
          </a:bodyPr>
          <a:lstStyle/>
          <a:p>
            <a:pPr algn="just"/>
            <a:r>
              <a:rPr lang="en-US" sz="800" dirty="0" smtClean="0">
                <a:solidFill>
                  <a:srgbClr val="000000"/>
                </a:solidFill>
              </a:rPr>
              <a:t>The stormwater infiltration vaults are placed in a 34 </a:t>
            </a:r>
            <a:r>
              <a:rPr lang="en-US" sz="800" dirty="0">
                <a:solidFill>
                  <a:srgbClr val="000000"/>
                </a:solidFill>
              </a:rPr>
              <a:t>i</a:t>
            </a:r>
            <a:r>
              <a:rPr lang="en-US" sz="800" dirty="0" smtClean="0">
                <a:solidFill>
                  <a:srgbClr val="000000"/>
                </a:solidFill>
              </a:rPr>
              <a:t>nch deep trench. A 6 inch layer of gravel is placed in the bottom, followed by the vault. The vault is then filled with gravel up to 6 inches above the arch. Finally a 4 inch layer of concrete is applied, forming the sidewalk.</a:t>
            </a:r>
            <a:endParaRPr lang="en-US" sz="800" dirty="0">
              <a:solidFill>
                <a:srgbClr val="000000"/>
              </a:solidFill>
            </a:endParaRPr>
          </a:p>
        </p:txBody>
      </p:sp>
      <p:pic>
        <p:nvPicPr>
          <p:cNvPr id="47" name="Picture 46" descr="Stress Dist..tiff"/>
          <p:cNvPicPr>
            <a:picLocks noChangeAspect="1"/>
          </p:cNvPicPr>
          <p:nvPr/>
        </p:nvPicPr>
        <p:blipFill>
          <a:blip r:embed="rId9"/>
          <a:stretch>
            <a:fillRect/>
          </a:stretch>
        </p:blipFill>
        <p:spPr>
          <a:xfrm>
            <a:off x="1660314" y="5788152"/>
            <a:ext cx="1450342" cy="87941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8" name="TextBox 47"/>
          <p:cNvSpPr txBox="1"/>
          <p:nvPr/>
        </p:nvSpPr>
        <p:spPr>
          <a:xfrm>
            <a:off x="1660314" y="4716512"/>
            <a:ext cx="1450342" cy="954107"/>
          </a:xfrm>
          <a:prstGeom prst="rect">
            <a:avLst/>
          </a:prstGeom>
          <a:noFill/>
        </p:spPr>
        <p:txBody>
          <a:bodyPr wrap="square" rtlCol="0">
            <a:spAutoFit/>
          </a:bodyPr>
          <a:lstStyle/>
          <a:p>
            <a:pPr algn="just"/>
            <a:r>
              <a:rPr lang="en-US" sz="800" dirty="0" smtClean="0">
                <a:solidFill>
                  <a:srgbClr val="000000"/>
                </a:solidFill>
              </a:rPr>
              <a:t>The vault structure is designed to support a tire load of 1250 pounds , representing a 5000 pound car. The corrugations add rigidity and strength to the vaults, reducing stress at the site of impact.</a:t>
            </a:r>
            <a:endParaRPr lang="en-US" sz="800" dirty="0">
              <a:solidFill>
                <a:srgbClr val="000000"/>
              </a:solidFill>
            </a:endParaRPr>
          </a:p>
        </p:txBody>
      </p:sp>
      <p:sp>
        <p:nvSpPr>
          <p:cNvPr id="49" name="TextBox 48"/>
          <p:cNvSpPr txBox="1"/>
          <p:nvPr/>
        </p:nvSpPr>
        <p:spPr>
          <a:xfrm>
            <a:off x="372828" y="5670619"/>
            <a:ext cx="1165930" cy="215444"/>
          </a:xfrm>
          <a:prstGeom prst="rect">
            <a:avLst/>
          </a:prstGeom>
          <a:noFill/>
        </p:spPr>
        <p:txBody>
          <a:bodyPr wrap="square" rtlCol="0">
            <a:spAutoFit/>
          </a:bodyPr>
          <a:lstStyle/>
          <a:p>
            <a:endParaRPr lang="en-US" sz="800">
              <a:solidFill>
                <a:srgbClr val="000000"/>
              </a:solidFill>
            </a:endParaRPr>
          </a:p>
        </p:txBody>
      </p:sp>
      <p:sp>
        <p:nvSpPr>
          <p:cNvPr id="7" name="TextBox 6"/>
          <p:cNvSpPr txBox="1"/>
          <p:nvPr/>
        </p:nvSpPr>
        <p:spPr>
          <a:xfrm>
            <a:off x="3347401" y="3361873"/>
            <a:ext cx="2433927" cy="830997"/>
          </a:xfrm>
          <a:prstGeom prst="rect">
            <a:avLst/>
          </a:prstGeom>
          <a:noFill/>
        </p:spPr>
        <p:txBody>
          <a:bodyPr wrap="square" rtlCol="0">
            <a:spAutoFit/>
          </a:bodyPr>
          <a:lstStyle/>
          <a:p>
            <a:pPr algn="just"/>
            <a:r>
              <a:rPr lang="en-US" sz="800" dirty="0" smtClean="0">
                <a:solidFill>
                  <a:schemeClr val="bg1"/>
                </a:solidFill>
              </a:rPr>
              <a:t>The subsurface infiltration vault serves as a mold for concrete to form a sidewalk and driveway. This application is intended for residential sites. The infiltration vault system allows for a conventional aesthetic while keeping costs below that of comparable BMPs. </a:t>
            </a:r>
            <a:endParaRPr lang="en-US" sz="800" dirty="0">
              <a:solidFill>
                <a:schemeClr val="bg1"/>
              </a:solidFill>
            </a:endParaRPr>
          </a:p>
        </p:txBody>
      </p:sp>
      <p:pic>
        <p:nvPicPr>
          <p:cNvPr id="1026" name="Picture 2" descr="C:\Users\rmiles3\Downloads\CANDEfea.JPG"/>
          <p:cNvPicPr>
            <a:picLocks noChangeAspect="1" noChangeArrowheads="1"/>
          </p:cNvPicPr>
          <p:nvPr/>
        </p:nvPicPr>
        <p:blipFill rotWithShape="1">
          <a:blip r:embed="rId10">
            <a:extLst>
              <a:ext uri="{28A0092B-C50C-407E-A947-70E740481C1C}">
                <a14:useLocalDpi xmlns:a14="http://schemas.microsoft.com/office/drawing/2010/main" val="0"/>
              </a:ext>
            </a:extLst>
          </a:blip>
          <a:srcRect r="57342" b="24234"/>
          <a:stretch/>
        </p:blipFill>
        <p:spPr bwMode="auto">
          <a:xfrm>
            <a:off x="351798" y="4602873"/>
            <a:ext cx="1194071" cy="1105846"/>
          </a:xfrm>
          <a:prstGeom prst="roundRect">
            <a:avLst>
              <a:gd name="adj" fmla="val 8594"/>
            </a:avLst>
          </a:prstGeom>
          <a:solidFill>
            <a:srgbClr val="FFFFFF">
              <a:shade val="85000"/>
            </a:srgbClr>
          </a:solidFill>
          <a:ln>
            <a:noFill/>
          </a:ln>
          <a:effectLst>
            <a:outerShdw blurRad="50800" dist="38100" dir="8100000" algn="tr" rotWithShape="0">
              <a:prstClr val="black">
                <a:alpha val="40000"/>
              </a:prstClr>
            </a:outerShdw>
          </a:effectLst>
          <a:extLst/>
        </p:spPr>
      </p:pic>
      <p:sp>
        <p:nvSpPr>
          <p:cNvPr id="13" name="TextBox 12"/>
          <p:cNvSpPr txBox="1"/>
          <p:nvPr/>
        </p:nvSpPr>
        <p:spPr>
          <a:xfrm>
            <a:off x="133350" y="5670620"/>
            <a:ext cx="1545869" cy="1077218"/>
          </a:xfrm>
          <a:prstGeom prst="rect">
            <a:avLst/>
          </a:prstGeom>
          <a:noFill/>
        </p:spPr>
        <p:txBody>
          <a:bodyPr wrap="square" rtlCol="0">
            <a:spAutoFit/>
          </a:bodyPr>
          <a:lstStyle/>
          <a:p>
            <a:r>
              <a:rPr lang="en-US" sz="800" dirty="0" smtClean="0">
                <a:solidFill>
                  <a:schemeClr val="bg1"/>
                </a:solidFill>
              </a:rPr>
              <a:t>Finite Element Analysis (FEA) was used in Inventor as an initial approach (right). Using a software called Cande (above), loads </a:t>
            </a:r>
            <a:r>
              <a:rPr lang="en-US" sz="800" dirty="0">
                <a:solidFill>
                  <a:schemeClr val="bg1"/>
                </a:solidFill>
              </a:rPr>
              <a:t> </a:t>
            </a:r>
            <a:r>
              <a:rPr lang="en-US" sz="800" dirty="0" smtClean="0">
                <a:solidFill>
                  <a:schemeClr val="bg1"/>
                </a:solidFill>
              </a:rPr>
              <a:t>including </a:t>
            </a:r>
            <a:r>
              <a:rPr lang="en-US" sz="800" dirty="0">
                <a:solidFill>
                  <a:schemeClr val="bg1"/>
                </a:solidFill>
              </a:rPr>
              <a:t>tire weight, gravel and concrete, and the infill support of the </a:t>
            </a:r>
            <a:r>
              <a:rPr lang="en-US" sz="800" dirty="0" smtClean="0">
                <a:solidFill>
                  <a:schemeClr val="bg1"/>
                </a:solidFill>
              </a:rPr>
              <a:t>soil were </a:t>
            </a:r>
            <a:r>
              <a:rPr lang="en-US" sz="800" dirty="0" smtClean="0">
                <a:solidFill>
                  <a:schemeClr val="bg1"/>
                </a:solidFill>
              </a:rPr>
              <a:t>distributed across </a:t>
            </a:r>
            <a:r>
              <a:rPr lang="en-US" sz="800" dirty="0" smtClean="0">
                <a:solidFill>
                  <a:schemeClr val="bg1"/>
                </a:solidFill>
              </a:rPr>
              <a:t>the </a:t>
            </a:r>
            <a:r>
              <a:rPr lang="en-US" sz="800" dirty="0" smtClean="0">
                <a:solidFill>
                  <a:schemeClr val="bg1"/>
                </a:solidFill>
              </a:rPr>
              <a:t>vault.</a:t>
            </a:r>
            <a:endParaRPr lang="en-US" sz="800" dirty="0">
              <a:solidFill>
                <a:schemeClr val="bg1"/>
              </a:solidFill>
            </a:endParaRPr>
          </a:p>
        </p:txBody>
      </p:sp>
      <p:pic>
        <p:nvPicPr>
          <p:cNvPr id="22" name="Picture 2" descr="C:\Users\rmiles3\Downloads\FlowConnectedVaults.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74520" y="849088"/>
            <a:ext cx="1569864" cy="699338"/>
          </a:xfrm>
          <a:prstGeom prst="roundRect">
            <a:avLst>
              <a:gd name="adj" fmla="val 8594"/>
            </a:avLst>
          </a:prstGeom>
          <a:solidFill>
            <a:srgbClr val="FFFFFF">
              <a:shade val="85000"/>
            </a:srgbClr>
          </a:solidFill>
          <a:ln>
            <a:noFill/>
          </a:ln>
          <a:effectLst>
            <a:outerShdw blurRad="50800" dist="38100" dir="8100000" algn="tr" rotWithShape="0">
              <a:prstClr val="black">
                <a:alpha val="40000"/>
              </a:prstClr>
            </a:outerShdw>
          </a:effectLst>
          <a:extLst/>
        </p:spPr>
      </p:pic>
      <p:sp>
        <p:nvSpPr>
          <p:cNvPr id="23" name="TextBox 22"/>
          <p:cNvSpPr txBox="1"/>
          <p:nvPr/>
        </p:nvSpPr>
        <p:spPr>
          <a:xfrm>
            <a:off x="7703820" y="849088"/>
            <a:ext cx="1097280" cy="830997"/>
          </a:xfrm>
          <a:prstGeom prst="rect">
            <a:avLst/>
          </a:prstGeom>
          <a:noFill/>
        </p:spPr>
        <p:txBody>
          <a:bodyPr wrap="square" rtlCol="0">
            <a:spAutoFit/>
          </a:bodyPr>
          <a:lstStyle/>
          <a:p>
            <a:r>
              <a:rPr lang="en-US" sz="800" dirty="0" smtClean="0">
                <a:solidFill>
                  <a:schemeClr val="bg1"/>
                </a:solidFill>
              </a:rPr>
              <a:t>Water flow between vaults is achieved through the pipe orifice located on both sides of the vault mold.</a:t>
            </a:r>
            <a:endParaRPr lang="en-US" sz="800" dirty="0">
              <a:solidFill>
                <a:schemeClr val="bg1"/>
              </a:solidFill>
            </a:endParaRPr>
          </a:p>
        </p:txBody>
      </p:sp>
      <p:pic>
        <p:nvPicPr>
          <p:cNvPr id="1027" name="Picture 3" descr="C:\Users\rmiles3\Downloads\SlopeConnectedVaults.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7411" y="1727225"/>
            <a:ext cx="1447584" cy="972325"/>
          </a:xfrm>
          <a:prstGeom prst="roundRect">
            <a:avLst>
              <a:gd name="adj" fmla="val 8594"/>
            </a:avLst>
          </a:prstGeom>
          <a:solidFill>
            <a:srgbClr val="FFFFFF">
              <a:shade val="85000"/>
            </a:srgbClr>
          </a:solidFill>
          <a:ln>
            <a:noFill/>
          </a:ln>
          <a:effectLst>
            <a:outerShdw blurRad="50800" dist="38100" dir="8100000" algn="tr" rotWithShape="0">
              <a:prstClr val="black">
                <a:alpha val="40000"/>
              </a:prstClr>
            </a:outerShdw>
          </a:effectLst>
          <a:extLst/>
        </p:spPr>
      </p:pic>
      <p:sp>
        <p:nvSpPr>
          <p:cNvPr id="26" name="TextBox 25"/>
          <p:cNvSpPr txBox="1"/>
          <p:nvPr/>
        </p:nvSpPr>
        <p:spPr>
          <a:xfrm>
            <a:off x="6001370" y="1605021"/>
            <a:ext cx="1368217" cy="1200329"/>
          </a:xfrm>
          <a:prstGeom prst="rect">
            <a:avLst/>
          </a:prstGeom>
          <a:noFill/>
        </p:spPr>
        <p:txBody>
          <a:bodyPr wrap="square" rtlCol="0">
            <a:spAutoFit/>
          </a:bodyPr>
          <a:lstStyle/>
          <a:p>
            <a:r>
              <a:rPr lang="en-US" sz="800" dirty="0" smtClean="0">
                <a:solidFill>
                  <a:schemeClr val="bg1"/>
                </a:solidFill>
              </a:rPr>
              <a:t>Shown above, water is flowing from one vault to another once the vault is filled. On slopes, water has a tendency to flow from vault to vault by under the wall (right). This flow bypasses the system and must be stopped.</a:t>
            </a:r>
            <a:endParaRPr lang="en-US" sz="800" dirty="0">
              <a:solidFill>
                <a:schemeClr val="bg1"/>
              </a:solidFill>
            </a:endParaRPr>
          </a:p>
        </p:txBody>
      </p:sp>
      <p:pic>
        <p:nvPicPr>
          <p:cNvPr id="1028" name="Picture 4"/>
          <p:cNvPicPr>
            <a:picLocks noChangeAspect="1" noChangeArrowheads="1"/>
          </p:cNvPicPr>
          <p:nvPr/>
        </p:nvPicPr>
        <p:blipFill rotWithShape="1">
          <a:blip r:embed="rId13">
            <a:extLst>
              <a:ext uri="{28A0092B-C50C-407E-A947-70E740481C1C}">
                <a14:useLocalDpi xmlns:a14="http://schemas.microsoft.com/office/drawing/2010/main" val="0"/>
              </a:ext>
            </a:extLst>
          </a:blip>
          <a:srcRect r="34045" b="1745"/>
          <a:stretch/>
        </p:blipFill>
        <p:spPr bwMode="auto">
          <a:xfrm>
            <a:off x="4616314" y="2364511"/>
            <a:ext cx="1014222" cy="906116"/>
          </a:xfrm>
          <a:prstGeom prst="roundRect">
            <a:avLst>
              <a:gd name="adj" fmla="val 8594"/>
            </a:avLst>
          </a:prstGeom>
          <a:solidFill>
            <a:srgbClr val="FFFFFF">
              <a:shade val="85000"/>
            </a:srgbClr>
          </a:soli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58992" y="125685"/>
            <a:ext cx="2609850" cy="338554"/>
          </a:xfrm>
          <a:prstGeom prst="rect">
            <a:avLst/>
          </a:prstGeom>
          <a:noFill/>
        </p:spPr>
        <p:txBody>
          <a:bodyPr wrap="square" rtlCol="0">
            <a:spAutoFit/>
          </a:bodyPr>
          <a:lstStyle/>
          <a:p>
            <a:r>
              <a:rPr lang="en-US" sz="800" dirty="0" smtClean="0">
                <a:solidFill>
                  <a:schemeClr val="bg1"/>
                </a:solidFill>
              </a:rPr>
              <a:t>Team Members:   Ryan Miles       Matt Ellison</a:t>
            </a:r>
          </a:p>
          <a:p>
            <a:r>
              <a:rPr lang="en-US" sz="800" dirty="0">
                <a:solidFill>
                  <a:schemeClr val="bg1"/>
                </a:solidFill>
              </a:rPr>
              <a:t>	 </a:t>
            </a:r>
            <a:r>
              <a:rPr lang="en-US" sz="800" dirty="0" smtClean="0">
                <a:solidFill>
                  <a:schemeClr val="bg1"/>
                </a:solidFill>
              </a:rPr>
              <a:t>            Thomas </a:t>
            </a:r>
            <a:r>
              <a:rPr lang="en-US" sz="800" dirty="0" err="1" smtClean="0">
                <a:solidFill>
                  <a:schemeClr val="bg1"/>
                </a:solidFill>
              </a:rPr>
              <a:t>Lakas</a:t>
            </a:r>
            <a:r>
              <a:rPr lang="en-US" sz="800" dirty="0" smtClean="0">
                <a:solidFill>
                  <a:schemeClr val="bg1"/>
                </a:solidFill>
              </a:rPr>
              <a:t>  Callie Jernigan	</a:t>
            </a:r>
          </a:p>
        </p:txBody>
      </p:sp>
      <p:pic>
        <p:nvPicPr>
          <p:cNvPr id="34" name="Picture 4" descr="http://bioengr.ag.utk.edu/images/department/logo_orange.gif"/>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03826" y="13622"/>
            <a:ext cx="1149550" cy="4583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1540</TotalTime>
  <Words>640</Words>
  <Application>Microsoft Office PowerPoint</Application>
  <PresentationFormat>On-screen Show (4:3)</PresentationFormat>
  <Paragraphs>34</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Callie Jernigan</dc:creator>
  <cp:lastModifiedBy>Miles, Ryan B</cp:lastModifiedBy>
  <cp:revision>72</cp:revision>
  <dcterms:created xsi:type="dcterms:W3CDTF">2014-04-06T20:06:21Z</dcterms:created>
  <dcterms:modified xsi:type="dcterms:W3CDTF">2014-04-14T14:07:07Z</dcterms:modified>
</cp:coreProperties>
</file>