
<file path=[Content_Types].xml><?xml version="1.0" encoding="utf-8"?>
<Types xmlns="http://schemas.openxmlformats.org/package/2006/content-types">
  <Default Extension="png" ContentType="image/png"/>
  <Default Extension="wmf" ContentType="image/x-wmf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3"/>
  </p:notesMasterIdLst>
  <p:sldIdLst>
    <p:sldId id="256" r:id="rId2"/>
  </p:sldIdLst>
  <p:sldSz cx="43891200" cy="32918400"/>
  <p:notesSz cx="6715125" cy="923925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8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8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8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8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8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8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8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8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8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36">
          <p15:clr>
            <a:srgbClr val="A4A3A4"/>
          </p15:clr>
        </p15:guide>
        <p15:guide id="2" orient="horz" pos="20196">
          <p15:clr>
            <a:srgbClr val="A4A3A4"/>
          </p15:clr>
        </p15:guide>
        <p15:guide id="3" orient="horz" pos="2148">
          <p15:clr>
            <a:srgbClr val="A4A3A4"/>
          </p15:clr>
        </p15:guide>
        <p15:guide id="4" pos="6912">
          <p15:clr>
            <a:srgbClr val="A4A3A4"/>
          </p15:clr>
        </p15:guide>
        <p15:guide id="5" pos="207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C0C0C0"/>
    <a:srgbClr val="BC2D00"/>
    <a:srgbClr val="A50021"/>
    <a:srgbClr val="008000"/>
    <a:srgbClr val="0046D2"/>
    <a:srgbClr val="FF0000"/>
    <a:srgbClr val="698ED9"/>
    <a:srgbClr val="A7C4FF"/>
    <a:srgbClr val="0030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napToGrid="0">
      <p:cViewPr>
        <p:scale>
          <a:sx n="30" d="100"/>
          <a:sy n="30" d="100"/>
        </p:scale>
        <p:origin x="-144" y="-894"/>
      </p:cViewPr>
      <p:guideLst>
        <p:guide orient="horz" pos="4836"/>
        <p:guide orient="horz" pos="20196"/>
        <p:guide orient="horz" pos="2148"/>
        <p:guide pos="6912"/>
        <p:guide pos="207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09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3650" y="0"/>
            <a:ext cx="2909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47750" y="692150"/>
            <a:ext cx="4621213" cy="34655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1513" y="4389438"/>
            <a:ext cx="5372100" cy="415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5700"/>
            <a:ext cx="2909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3650" y="8775700"/>
            <a:ext cx="2909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CF43D00-9215-4D61-8FB8-4C30B5785DC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4850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569DF1-7A70-4E5D-8A7C-6436346665BD}" type="slidenum">
              <a:rPr lang="en-US"/>
              <a:pPr/>
              <a:t>1</a:t>
            </a:fld>
            <a:endParaRPr lang="en-US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491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6400" y="5387342"/>
            <a:ext cx="32918400" cy="11460480"/>
          </a:xfrm>
        </p:spPr>
        <p:txBody>
          <a:bodyPr anchor="b"/>
          <a:lstStyle>
            <a:lvl1pPr algn="ctr">
              <a:defRPr sz="21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8640"/>
            </a:lvl1pPr>
            <a:lvl2pPr marL="1645920" indent="0" algn="ctr">
              <a:buNone/>
              <a:defRPr sz="7200"/>
            </a:lvl2pPr>
            <a:lvl3pPr marL="3291840" indent="0" algn="ctr">
              <a:buNone/>
              <a:defRPr sz="6480"/>
            </a:lvl3pPr>
            <a:lvl4pPr marL="4937760" indent="0" algn="ctr">
              <a:buNone/>
              <a:defRPr sz="5760"/>
            </a:lvl4pPr>
            <a:lvl5pPr marL="6583680" indent="0" algn="ctr">
              <a:buNone/>
              <a:defRPr sz="5760"/>
            </a:lvl5pPr>
            <a:lvl6pPr marL="8229600" indent="0" algn="ctr">
              <a:buNone/>
              <a:defRPr sz="5760"/>
            </a:lvl6pPr>
            <a:lvl7pPr marL="9875520" indent="0" algn="ctr">
              <a:buNone/>
              <a:defRPr sz="5760"/>
            </a:lvl7pPr>
            <a:lvl8pPr marL="11521440" indent="0" algn="ctr">
              <a:buNone/>
              <a:defRPr sz="5760"/>
            </a:lvl8pPr>
            <a:lvl9pPr marL="13167360" indent="0" algn="ctr">
              <a:buNone/>
              <a:defRPr sz="576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316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t>11/11/2015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766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0" y="1752600"/>
            <a:ext cx="9464040" cy="2789682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0" y="1752600"/>
            <a:ext cx="27843480" cy="2789682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56592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1415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t>11/11/2015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527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0" y="8206745"/>
            <a:ext cx="37856160" cy="13693138"/>
          </a:xfrm>
        </p:spPr>
        <p:txBody>
          <a:bodyPr anchor="b"/>
          <a:lstStyle>
            <a:lvl1pPr>
              <a:defRPr sz="21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0" y="22029425"/>
            <a:ext cx="37856160" cy="7200898"/>
          </a:xfrm>
        </p:spPr>
        <p:txBody>
          <a:bodyPr/>
          <a:lstStyle>
            <a:lvl1pPr marL="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1pPr>
            <a:lvl2pPr marL="164592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752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046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3"/>
            <a:ext cx="37856160" cy="6362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39" y="8069582"/>
            <a:ext cx="18568033" cy="3954778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39" y="12024360"/>
            <a:ext cx="18568033" cy="176860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0" y="8069582"/>
            <a:ext cx="18659477" cy="3954778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0" y="12024360"/>
            <a:ext cx="18659477" cy="176860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11/11/2015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131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11/11/2015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740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11/11/2015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415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9" y="2194560"/>
            <a:ext cx="14156053" cy="768096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2"/>
            <a:ext cx="22219920" cy="23393400"/>
          </a:xfrm>
        </p:spPr>
        <p:txBody>
          <a:bodyPr/>
          <a:lstStyle>
            <a:lvl1pPr>
              <a:defRPr sz="11520"/>
            </a:lvl1pPr>
            <a:lvl2pPr>
              <a:defRPr sz="10080"/>
            </a:lvl2pPr>
            <a:lvl3pPr>
              <a:defRPr sz="864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9" y="9875520"/>
            <a:ext cx="14156053" cy="18295622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t>11/11/2015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209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9" y="2194560"/>
            <a:ext cx="14156053" cy="768096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659477" y="4739642"/>
            <a:ext cx="22219920" cy="23393400"/>
          </a:xfrm>
        </p:spPr>
        <p:txBody>
          <a:bodyPr/>
          <a:lstStyle>
            <a:lvl1pPr marL="0" indent="0">
              <a:buNone/>
              <a:defRPr sz="11520"/>
            </a:lvl1pPr>
            <a:lvl2pPr marL="1645920" indent="0">
              <a:buNone/>
              <a:defRPr sz="10080"/>
            </a:lvl2pPr>
            <a:lvl3pPr marL="3291840" indent="0">
              <a:buNone/>
              <a:defRPr sz="8640"/>
            </a:lvl3pPr>
            <a:lvl4pPr marL="4937760" indent="0">
              <a:buNone/>
              <a:defRPr sz="7200"/>
            </a:lvl4pPr>
            <a:lvl5pPr marL="6583680" indent="0">
              <a:buNone/>
              <a:defRPr sz="7200"/>
            </a:lvl5pPr>
            <a:lvl6pPr marL="8229600" indent="0">
              <a:buNone/>
              <a:defRPr sz="7200"/>
            </a:lvl6pPr>
            <a:lvl7pPr marL="9875520" indent="0">
              <a:buNone/>
              <a:defRPr sz="7200"/>
            </a:lvl7pPr>
            <a:lvl8pPr marL="11521440" indent="0">
              <a:buNone/>
              <a:defRPr sz="7200"/>
            </a:lvl8pPr>
            <a:lvl9pPr marL="13167360" indent="0">
              <a:buNone/>
              <a:defRPr sz="7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9" y="9875520"/>
            <a:ext cx="14156053" cy="18295622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963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www.megaprint.com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3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2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11/11/2015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2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2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hlinkClick r:id="rId14"/>
          </p:cNvPr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727"/>
          <a:stretch>
            <a:fillRect/>
          </a:stretch>
        </p:blipFill>
        <p:spPr bwMode="auto">
          <a:xfrm>
            <a:off x="35811743" y="32383849"/>
            <a:ext cx="4141787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1"/>
          <p:cNvSpPr txBox="1"/>
          <p:nvPr userDrawn="1"/>
        </p:nvSpPr>
        <p:spPr>
          <a:xfrm>
            <a:off x="39953530" y="32299394"/>
            <a:ext cx="23838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US" sz="1600" dirty="0" smtClean="0">
                <a:solidFill>
                  <a:schemeClr val="bg1"/>
                </a:solidFill>
              </a:rPr>
              <a:t>www.postersession.com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207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C0C0C0"/>
            </a:gs>
            <a:gs pos="24790">
              <a:srgbClr val="92D050"/>
            </a:gs>
            <a:gs pos="88496">
              <a:schemeClr val="accent6">
                <a:lumMod val="20000"/>
                <a:lumOff val="80000"/>
              </a:schemeClr>
            </a:gs>
            <a:gs pos="67000">
              <a:schemeClr val="accent6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30"/>
          <p:cNvSpPr>
            <a:spLocks noChangeArrowheads="1"/>
          </p:cNvSpPr>
          <p:nvPr/>
        </p:nvSpPr>
        <p:spPr bwMode="auto">
          <a:xfrm>
            <a:off x="33512139" y="5666276"/>
            <a:ext cx="9882188" cy="26402524"/>
          </a:xfrm>
          <a:prstGeom prst="roundRect">
            <a:avLst>
              <a:gd name="adj" fmla="val 7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AutoShape 29"/>
          <p:cNvSpPr>
            <a:spLocks noChangeArrowheads="1"/>
          </p:cNvSpPr>
          <p:nvPr/>
        </p:nvSpPr>
        <p:spPr bwMode="auto">
          <a:xfrm>
            <a:off x="10829440" y="5666276"/>
            <a:ext cx="11503479" cy="26402524"/>
          </a:xfrm>
          <a:prstGeom prst="roundRect">
            <a:avLst>
              <a:gd name="adj" fmla="val 7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AutoShape 31"/>
          <p:cNvSpPr>
            <a:spLocks noChangeArrowheads="1"/>
          </p:cNvSpPr>
          <p:nvPr/>
        </p:nvSpPr>
        <p:spPr bwMode="auto">
          <a:xfrm>
            <a:off x="22736868" y="5747655"/>
            <a:ext cx="10363200" cy="26321145"/>
          </a:xfrm>
          <a:prstGeom prst="roundRect">
            <a:avLst>
              <a:gd name="adj" fmla="val 7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AutoShape 4"/>
          <p:cNvSpPr>
            <a:spLocks noChangeArrowheads="1"/>
          </p:cNvSpPr>
          <p:nvPr/>
        </p:nvSpPr>
        <p:spPr bwMode="auto">
          <a:xfrm>
            <a:off x="561975" y="5747656"/>
            <a:ext cx="9883775" cy="26332543"/>
          </a:xfrm>
          <a:prstGeom prst="roundRect">
            <a:avLst>
              <a:gd name="adj" fmla="val 7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831849" y="5280980"/>
            <a:ext cx="9344025" cy="13702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4389438" eaLnBrk="0" hangingPunct="0">
              <a:lnSpc>
                <a:spcPct val="95000"/>
              </a:lnSpc>
            </a:pPr>
            <a:endParaRPr lang="en-US" sz="2700" dirty="0" smtClean="0">
              <a:latin typeface="Times New Roman" pitchFamily="18" charset="0"/>
            </a:endParaRPr>
          </a:p>
          <a:p>
            <a:pPr defTabSz="4389438" eaLnBrk="0" hangingPunct="0">
              <a:lnSpc>
                <a:spcPct val="95000"/>
              </a:lnSpc>
            </a:pPr>
            <a:r>
              <a:rPr lang="en-US" sz="6600" b="1" dirty="0" smtClean="0">
                <a:latin typeface="Bodoni MT" panose="02070603080606020203" pitchFamily="18" charset="0"/>
              </a:rPr>
              <a:t>Introduction</a:t>
            </a:r>
          </a:p>
          <a:p>
            <a:pPr algn="l" defTabSz="4389438" eaLnBrk="0" hangingPunct="0">
              <a:lnSpc>
                <a:spcPct val="95000"/>
              </a:lnSpc>
            </a:pPr>
            <a:endParaRPr lang="en-US" sz="2700" b="1" dirty="0" smtClean="0">
              <a:latin typeface="Bodoni MT" panose="02070603080606020203" pitchFamily="18" charset="0"/>
            </a:endParaRPr>
          </a:p>
          <a:p>
            <a:pPr lvl="0" algn="l" defTabSz="4389438" eaLnBrk="0" hangingPunct="0">
              <a:lnSpc>
                <a:spcPct val="95000"/>
              </a:lnSpc>
            </a:pPr>
            <a:r>
              <a:rPr lang="en-US" sz="2700" b="1" dirty="0">
                <a:solidFill>
                  <a:prstClr val="black"/>
                </a:solidFill>
                <a:latin typeface="Bodoni MT" panose="02070603080606020203" pitchFamily="18" charset="0"/>
              </a:rPr>
              <a:t>This research will reveal the general characteristics that makes a mentorship to an aspirant minority </a:t>
            </a:r>
            <a:r>
              <a:rPr lang="en-US" sz="2700" b="1" dirty="0" smtClean="0">
                <a:solidFill>
                  <a:prstClr val="black"/>
                </a:solidFill>
                <a:latin typeface="Bodoni MT" panose="02070603080606020203" pitchFamily="18" charset="0"/>
              </a:rPr>
              <a:t>accountant successful </a:t>
            </a:r>
            <a:r>
              <a:rPr lang="en-US" sz="2700" b="1" dirty="0">
                <a:solidFill>
                  <a:prstClr val="black"/>
                </a:solidFill>
                <a:latin typeface="Bodoni MT" panose="02070603080606020203" pitchFamily="18" charset="0"/>
              </a:rPr>
              <a:t>and effective. </a:t>
            </a:r>
            <a:endParaRPr lang="en-US" sz="2700" b="1" dirty="0" smtClean="0">
              <a:solidFill>
                <a:prstClr val="black"/>
              </a:solidFill>
              <a:latin typeface="Bodoni MT" panose="02070603080606020203" pitchFamily="18" charset="0"/>
            </a:endParaRPr>
          </a:p>
          <a:p>
            <a:pPr lvl="0" algn="l" defTabSz="4389438" eaLnBrk="0" hangingPunct="0">
              <a:lnSpc>
                <a:spcPct val="95000"/>
              </a:lnSpc>
            </a:pPr>
            <a:endParaRPr lang="en-US" sz="2700" b="1" dirty="0" smtClean="0">
              <a:solidFill>
                <a:prstClr val="black"/>
              </a:solidFill>
              <a:latin typeface="Bodoni MT" panose="02070603080606020203" pitchFamily="18" charset="0"/>
            </a:endParaRPr>
          </a:p>
          <a:p>
            <a:pPr algn="l" defTabSz="4389438" eaLnBrk="0" hangingPunct="0">
              <a:lnSpc>
                <a:spcPct val="95000"/>
              </a:lnSpc>
            </a:pPr>
            <a:r>
              <a:rPr lang="en-US" sz="2700" dirty="0" smtClean="0">
                <a:latin typeface="Bodoni MT" panose="02070603080606020203" pitchFamily="18" charset="0"/>
              </a:rPr>
              <a:t>Only </a:t>
            </a:r>
            <a:r>
              <a:rPr lang="en-US" sz="2700" b="1" dirty="0" smtClean="0">
                <a:latin typeface="Bodoni MT" panose="02070603080606020203" pitchFamily="18" charset="0"/>
              </a:rPr>
              <a:t>4% </a:t>
            </a:r>
            <a:r>
              <a:rPr lang="en-US" sz="2700" dirty="0" smtClean="0">
                <a:latin typeface="Bodoni MT" panose="02070603080606020203" pitchFamily="18" charset="0"/>
              </a:rPr>
              <a:t>of all Certified Public Accountants (CPAs) are </a:t>
            </a:r>
            <a:r>
              <a:rPr lang="en-US" sz="2700" dirty="0" smtClean="0">
                <a:latin typeface="Bodoni MT" panose="02070603080606020203" pitchFamily="18" charset="0"/>
              </a:rPr>
              <a:t>minorities (African American or Latinos). </a:t>
            </a:r>
            <a:r>
              <a:rPr lang="en-US" sz="2700" dirty="0" smtClean="0">
                <a:latin typeface="Bodoni MT" panose="02070603080606020203" pitchFamily="18" charset="0"/>
              </a:rPr>
              <a:t>While the hiring of minority CPAs have increased in recent years, retention rate of those CPAs needs improvement.</a:t>
            </a:r>
          </a:p>
          <a:p>
            <a:pPr algn="l" defTabSz="4389438" eaLnBrk="0" hangingPunct="0">
              <a:lnSpc>
                <a:spcPct val="95000"/>
              </a:lnSpc>
            </a:pPr>
            <a:r>
              <a:rPr lang="en-US" sz="2700" dirty="0" smtClean="0">
                <a:latin typeface="Bodoni MT" panose="02070603080606020203" pitchFamily="18" charset="0"/>
              </a:rPr>
              <a:t> </a:t>
            </a:r>
          </a:p>
          <a:p>
            <a:pPr algn="l" defTabSz="4389438" eaLnBrk="0" hangingPunct="0">
              <a:lnSpc>
                <a:spcPct val="95000"/>
              </a:lnSpc>
            </a:pPr>
            <a:r>
              <a:rPr lang="en-US" sz="2700" dirty="0" smtClean="0">
                <a:latin typeface="Bodoni MT" panose="02070603080606020203" pitchFamily="18" charset="0"/>
              </a:rPr>
              <a:t>One of  the ways public accounting firms are seeking to increase  retention rates are through formal mentorship programs. </a:t>
            </a:r>
          </a:p>
          <a:p>
            <a:pPr algn="l" defTabSz="4389438" eaLnBrk="0" hangingPunct="0">
              <a:lnSpc>
                <a:spcPct val="95000"/>
              </a:lnSpc>
            </a:pPr>
            <a:r>
              <a:rPr lang="en-US" sz="2700" dirty="0" smtClean="0">
                <a:latin typeface="Bodoni MT" panose="02070603080606020203" pitchFamily="18" charset="0"/>
              </a:rPr>
              <a:t>The American Institute of CPAs (AICPA) says “</a:t>
            </a:r>
            <a:r>
              <a:rPr lang="en-US" sz="2700" dirty="0">
                <a:latin typeface="Bodoni MT" panose="02070603080606020203" pitchFamily="18" charset="0"/>
                <a:cs typeface="Times New Roman" panose="02020603050405020304" pitchFamily="18" charset="0"/>
              </a:rPr>
              <a:t> the best mentoring relationships require trust and a </a:t>
            </a:r>
            <a:r>
              <a:rPr lang="en-US" sz="2700" b="1" dirty="0">
                <a:latin typeface="Bodoni MT" panose="02070603080606020203" pitchFamily="18" charset="0"/>
                <a:cs typeface="Times New Roman" panose="02020603050405020304" pitchFamily="18" charset="0"/>
              </a:rPr>
              <a:t>good quality match </a:t>
            </a:r>
            <a:r>
              <a:rPr lang="en-US" sz="2700" dirty="0">
                <a:latin typeface="Bodoni MT" panose="02070603080606020203" pitchFamily="18" charset="0"/>
                <a:cs typeface="Times New Roman" panose="02020603050405020304" pitchFamily="18" charset="0"/>
              </a:rPr>
              <a:t>between mentor and the </a:t>
            </a:r>
            <a:r>
              <a:rPr lang="en-US" sz="2700">
                <a:latin typeface="Bodoni MT" panose="02070603080606020203" pitchFamily="18" charset="0"/>
                <a:cs typeface="Times New Roman" panose="02020603050405020304" pitchFamily="18" charset="0"/>
              </a:rPr>
              <a:t>young </a:t>
            </a:r>
            <a:r>
              <a:rPr lang="en-US" sz="2700" smtClean="0">
                <a:latin typeface="Bodoni MT" panose="02070603080606020203" pitchFamily="18" charset="0"/>
                <a:cs typeface="Times New Roman" panose="02020603050405020304" pitchFamily="18" charset="0"/>
              </a:rPr>
              <a:t>CPA.”</a:t>
            </a:r>
            <a:endParaRPr lang="en-US" sz="2700" dirty="0" smtClean="0">
              <a:latin typeface="Bodoni MT" panose="02070603080606020203" pitchFamily="18" charset="0"/>
              <a:cs typeface="Times New Roman" panose="02020603050405020304" pitchFamily="18" charset="0"/>
            </a:endParaRPr>
          </a:p>
          <a:p>
            <a:pPr algn="l" defTabSz="4389438" eaLnBrk="0" hangingPunct="0">
              <a:lnSpc>
                <a:spcPct val="95000"/>
              </a:lnSpc>
            </a:pPr>
            <a:endParaRPr lang="en-US" sz="2700" dirty="0">
              <a:latin typeface="Bodoni MT" panose="02070603080606020203" pitchFamily="18" charset="0"/>
              <a:cs typeface="Times New Roman" panose="02020603050405020304" pitchFamily="18" charset="0"/>
            </a:endParaRPr>
          </a:p>
          <a:p>
            <a:pPr algn="l" defTabSz="4389438" eaLnBrk="0" hangingPunct="0">
              <a:lnSpc>
                <a:spcPct val="95000"/>
              </a:lnSpc>
            </a:pPr>
            <a:r>
              <a:rPr lang="en-US" sz="2700" dirty="0" smtClean="0">
                <a:latin typeface="Bodoni MT" panose="02070603080606020203" pitchFamily="18" charset="0"/>
                <a:cs typeface="Times New Roman" panose="02020603050405020304" pitchFamily="18" charset="0"/>
              </a:rPr>
              <a:t>However, what is a good quality match? Is the match based on race, interest</a:t>
            </a:r>
            <a:r>
              <a:rPr lang="en-US" sz="2700" dirty="0">
                <a:latin typeface="Bodoni MT" panose="02070603080606020203" pitchFamily="18" charset="0"/>
                <a:cs typeface="Times New Roman" panose="02020603050405020304" pitchFamily="18" charset="0"/>
              </a:rPr>
              <a:t>,</a:t>
            </a:r>
            <a:r>
              <a:rPr lang="en-US" sz="2700" dirty="0" smtClean="0">
                <a:latin typeface="Bodoni MT" panose="02070603080606020203" pitchFamily="18" charset="0"/>
                <a:cs typeface="Times New Roman" panose="02020603050405020304" pitchFamily="18" charset="0"/>
              </a:rPr>
              <a:t> or common backgrounds?</a:t>
            </a:r>
          </a:p>
          <a:p>
            <a:pPr algn="l" defTabSz="4389438" eaLnBrk="0" hangingPunct="0">
              <a:lnSpc>
                <a:spcPct val="95000"/>
              </a:lnSpc>
            </a:pPr>
            <a:endParaRPr lang="en-US" sz="2700" dirty="0" smtClean="0">
              <a:latin typeface="Bodoni MT" panose="02070603080606020203" pitchFamily="18" charset="0"/>
              <a:cs typeface="Times New Roman" panose="02020603050405020304" pitchFamily="18" charset="0"/>
            </a:endParaRPr>
          </a:p>
          <a:p>
            <a:pPr algn="l" defTabSz="4389438" eaLnBrk="0" hangingPunct="0">
              <a:lnSpc>
                <a:spcPct val="95000"/>
              </a:lnSpc>
            </a:pPr>
            <a:r>
              <a:rPr lang="en-US" sz="2700" dirty="0" smtClean="0">
                <a:latin typeface="Bodoni MT" panose="02070603080606020203" pitchFamily="18" charset="0"/>
                <a:cs typeface="Times New Roman" panose="02020603050405020304" pitchFamily="18" charset="0"/>
              </a:rPr>
              <a:t>Past studies have been conducted about mentorship in accounting firms; however, they focus more on informal relationships and are not in the lens of a millennial minority accountant</a:t>
            </a:r>
            <a:r>
              <a:rPr lang="en-US" sz="2700" dirty="0" smtClean="0">
                <a:latin typeface="Bodoni MT" panose="02070603080606020203" pitchFamily="18" charset="0"/>
                <a:cs typeface="Times New Roman" panose="02020603050405020304" pitchFamily="18" charset="0"/>
              </a:rPr>
              <a:t>.</a:t>
            </a:r>
          </a:p>
          <a:p>
            <a:pPr algn="l" defTabSz="4389438" eaLnBrk="0" hangingPunct="0">
              <a:lnSpc>
                <a:spcPct val="95000"/>
              </a:lnSpc>
            </a:pPr>
            <a:endParaRPr lang="en-US" sz="2700" dirty="0" smtClean="0">
              <a:latin typeface="Bodoni MT" panose="02070603080606020203" pitchFamily="18" charset="0"/>
              <a:cs typeface="Times New Roman" panose="02020603050405020304" pitchFamily="18" charset="0"/>
            </a:endParaRPr>
          </a:p>
          <a:p>
            <a:pPr algn="l" defTabSz="4389438" eaLnBrk="0" hangingPunct="0">
              <a:lnSpc>
                <a:spcPct val="95000"/>
              </a:lnSpc>
            </a:pPr>
            <a:r>
              <a:rPr lang="en-US" sz="2700" b="1" dirty="0" smtClean="0">
                <a:latin typeface="Bodoni MT" panose="02070603080606020203" pitchFamily="18" charset="0"/>
                <a:cs typeface="Times New Roman" panose="02020603050405020304" pitchFamily="18" charset="0"/>
              </a:rPr>
              <a:t>This study will reveal the qualities of a formal mentorship relationship in a Big </a:t>
            </a:r>
            <a:r>
              <a:rPr lang="en-US" sz="2700" b="1" dirty="0" smtClean="0">
                <a:latin typeface="Bodoni MT" panose="02070603080606020203" pitchFamily="18" charset="0"/>
                <a:cs typeface="Times New Roman" panose="02020603050405020304" pitchFamily="18" charset="0"/>
              </a:rPr>
              <a:t>4 accounting firm. These mentorship  </a:t>
            </a:r>
            <a:r>
              <a:rPr lang="en-US" sz="2700" b="1" dirty="0" smtClean="0">
                <a:latin typeface="Bodoni MT" panose="02070603080606020203" pitchFamily="18" charset="0"/>
                <a:cs typeface="Times New Roman" panose="02020603050405020304" pitchFamily="18" charset="0"/>
              </a:rPr>
              <a:t>qualities will </a:t>
            </a:r>
            <a:r>
              <a:rPr lang="en-US" sz="2700" b="1" dirty="0" smtClean="0">
                <a:latin typeface="Bodoni MT" panose="02070603080606020203" pitchFamily="18" charset="0"/>
                <a:cs typeface="Times New Roman" panose="02020603050405020304" pitchFamily="18" charset="0"/>
              </a:rPr>
              <a:t>be examined </a:t>
            </a:r>
            <a:r>
              <a:rPr lang="en-US" sz="2700" b="1" dirty="0" smtClean="0">
                <a:latin typeface="Bodoni MT" panose="02070603080606020203" pitchFamily="18" charset="0"/>
                <a:cs typeface="Times New Roman" panose="02020603050405020304" pitchFamily="18" charset="0"/>
              </a:rPr>
              <a:t>from</a:t>
            </a:r>
            <a:r>
              <a:rPr lang="en-US" sz="2700" b="1" dirty="0" smtClean="0">
                <a:latin typeface="Bodoni MT" panose="02070603080606020203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smtClean="0">
                <a:latin typeface="Bodoni MT" panose="02070603080606020203" pitchFamily="18" charset="0"/>
                <a:cs typeface="Times New Roman" panose="02020603050405020304" pitchFamily="18" charset="0"/>
              </a:rPr>
              <a:t>the perspective of a millennial minority aspirant CPA through interviews and photos.</a:t>
            </a:r>
          </a:p>
          <a:p>
            <a:pPr defTabSz="4389438" eaLnBrk="0" hangingPunct="0">
              <a:lnSpc>
                <a:spcPct val="95000"/>
              </a:lnSpc>
            </a:pPr>
            <a:endParaRPr lang="en-US" sz="2800" b="1" dirty="0">
              <a:latin typeface="Bodoni MT" panose="02070603080606020203" pitchFamily="18" charset="0"/>
            </a:endParaRPr>
          </a:p>
          <a:p>
            <a:pPr defTabSz="4389438" eaLnBrk="0" hangingPunct="0">
              <a:lnSpc>
                <a:spcPct val="95000"/>
              </a:lnSpc>
            </a:pPr>
            <a:endParaRPr lang="en-US" sz="2700" dirty="0" smtClean="0">
              <a:latin typeface="Baskerville Old Face" panose="02020602080505020303" pitchFamily="18" charset="0"/>
              <a:cs typeface="Times New Roman" panose="02020603050405020304" pitchFamily="18" charset="0"/>
            </a:endParaRPr>
          </a:p>
          <a:p>
            <a:pPr defTabSz="4389438" eaLnBrk="0" hangingPunct="0">
              <a:lnSpc>
                <a:spcPct val="95000"/>
              </a:lnSpc>
            </a:pPr>
            <a:endParaRPr lang="en-US" sz="2700" dirty="0">
              <a:latin typeface="Baskerville Old Face" panose="02020602080505020303" pitchFamily="18" charset="0"/>
            </a:endParaRP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11795170" y="5531899"/>
            <a:ext cx="98298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4389438">
              <a:spcBef>
                <a:spcPct val="50000"/>
              </a:spcBef>
            </a:pPr>
            <a:r>
              <a:rPr lang="en-US" sz="6600" b="1" dirty="0" smtClean="0">
                <a:latin typeface="Bodoni MT" panose="02070603080606020203" pitchFamily="18" charset="0"/>
              </a:rPr>
              <a:t>Methodology</a:t>
            </a:r>
            <a:endParaRPr lang="en-US" sz="6600" b="1" dirty="0">
              <a:latin typeface="Bodoni MT" panose="02070603080606020203" pitchFamily="18" charset="0"/>
            </a:endParaRPr>
          </a:p>
        </p:txBody>
      </p:sp>
      <p:sp>
        <p:nvSpPr>
          <p:cNvPr id="2061" name="AutoShape 13"/>
          <p:cNvSpPr>
            <a:spLocks noChangeArrowheads="1"/>
          </p:cNvSpPr>
          <p:nvPr/>
        </p:nvSpPr>
        <p:spPr bwMode="auto">
          <a:xfrm>
            <a:off x="685800" y="381000"/>
            <a:ext cx="42519600" cy="3670479"/>
          </a:xfrm>
          <a:prstGeom prst="roundRect">
            <a:avLst>
              <a:gd name="adj" fmla="val 10870"/>
            </a:avLst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4389438"/>
            <a:endParaRPr lang="en-US">
              <a:solidFill>
                <a:schemeClr val="bg1"/>
              </a:solidFill>
            </a:endParaRPr>
          </a:p>
        </p:txBody>
      </p: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1304925" y="690563"/>
            <a:ext cx="40919400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4389438"/>
            <a:r>
              <a:rPr lang="en-US" b="1" dirty="0">
                <a:latin typeface="Bodoni MT" panose="02070603080606020203" pitchFamily="18" charset="0"/>
              </a:rPr>
              <a:t>Guess Who’s Being Your Mentor? </a:t>
            </a:r>
            <a:endParaRPr lang="en-US" b="1" dirty="0" smtClean="0">
              <a:latin typeface="Bodoni MT" panose="02070603080606020203" pitchFamily="18" charset="0"/>
            </a:endParaRPr>
          </a:p>
          <a:p>
            <a:pPr defTabSz="4389438"/>
            <a:r>
              <a:rPr lang="en-US" sz="3200" dirty="0">
                <a:latin typeface="Bodoni MT" panose="02070603080606020203" pitchFamily="18" charset="0"/>
              </a:rPr>
              <a:t>A Photo Elicitation Study of Formal </a:t>
            </a:r>
            <a:r>
              <a:rPr lang="en-US" sz="3200" dirty="0" smtClean="0">
                <a:latin typeface="Bodoni MT" panose="02070603080606020203" pitchFamily="18" charset="0"/>
              </a:rPr>
              <a:t>Minority Mentorships </a:t>
            </a:r>
            <a:r>
              <a:rPr lang="en-US" sz="3200" dirty="0">
                <a:latin typeface="Bodoni MT" panose="02070603080606020203" pitchFamily="18" charset="0"/>
              </a:rPr>
              <a:t>in Public </a:t>
            </a:r>
            <a:r>
              <a:rPr lang="en-US" sz="3200" dirty="0" smtClean="0">
                <a:latin typeface="Bodoni MT" panose="02070603080606020203" pitchFamily="18" charset="0"/>
              </a:rPr>
              <a:t>Accounting</a:t>
            </a:r>
          </a:p>
          <a:p>
            <a:pPr defTabSz="4389438"/>
            <a:r>
              <a:rPr lang="en-US" sz="4800" b="1" dirty="0" smtClean="0">
                <a:latin typeface="Bodoni MT" panose="02070603080606020203" pitchFamily="18" charset="0"/>
              </a:rPr>
              <a:t>Wayne P. Taylor. Jr. , Investigator</a:t>
            </a:r>
          </a:p>
          <a:p>
            <a:pPr defTabSz="4389438"/>
            <a:r>
              <a:rPr lang="en-US" sz="4800" b="1" dirty="0" smtClean="0">
                <a:latin typeface="Bodoni MT" panose="02070603080606020203" pitchFamily="18" charset="0"/>
              </a:rPr>
              <a:t>Dr. Anne Smith, Faculty Advisor</a:t>
            </a:r>
          </a:p>
        </p:txBody>
      </p:sp>
      <p:sp>
        <p:nvSpPr>
          <p:cNvPr id="2075" name="Text Box 27"/>
          <p:cNvSpPr txBox="1">
            <a:spLocks noChangeArrowheads="1"/>
          </p:cNvSpPr>
          <p:nvPr/>
        </p:nvSpPr>
        <p:spPr bwMode="auto">
          <a:xfrm>
            <a:off x="33687959" y="9218673"/>
            <a:ext cx="83058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4389438">
              <a:spcBef>
                <a:spcPct val="50000"/>
              </a:spcBef>
            </a:pPr>
            <a:r>
              <a:rPr lang="en-US" sz="6600" b="1" dirty="0" smtClean="0">
                <a:latin typeface="Bodoni MT" panose="02070603080606020203" pitchFamily="18" charset="0"/>
              </a:rPr>
              <a:t>References</a:t>
            </a:r>
            <a:endParaRPr lang="en-US" sz="6600" b="1" dirty="0">
              <a:latin typeface="Bodoni MT" panose="02070603080606020203" pitchFamily="18" charset="0"/>
            </a:endParaRPr>
          </a:p>
        </p:txBody>
      </p:sp>
      <p:sp>
        <p:nvSpPr>
          <p:cNvPr id="2084" name="Text Box 36"/>
          <p:cNvSpPr txBox="1">
            <a:spLocks noChangeArrowheads="1"/>
          </p:cNvSpPr>
          <p:nvPr/>
        </p:nvSpPr>
        <p:spPr bwMode="auto">
          <a:xfrm>
            <a:off x="11562940" y="6493894"/>
            <a:ext cx="9423400" cy="7112157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  <a:effectLst/>
        </p:spPr>
        <p:txBody>
          <a:bodyPr lIns="61170" tIns="30584" rIns="61170" bIns="30584">
            <a:spAutoFit/>
          </a:bodyPr>
          <a:lstStyle/>
          <a:p>
            <a:pPr algn="l" defTabSz="612775" eaLnBrk="0" hangingPunct="0">
              <a:lnSpc>
                <a:spcPct val="95000"/>
              </a:lnSpc>
            </a:pPr>
            <a:endParaRPr lang="en-US" sz="2700" dirty="0" smtClean="0">
              <a:latin typeface="Bodoni MT" panose="02070603080606020203" pitchFamily="18" charset="0"/>
            </a:endParaRPr>
          </a:p>
          <a:p>
            <a:pPr algn="l" defTabSz="612775" eaLnBrk="0" hangingPunct="0">
              <a:lnSpc>
                <a:spcPts val="3300"/>
              </a:lnSpc>
            </a:pPr>
            <a:r>
              <a:rPr lang="en-US" sz="2700" dirty="0" smtClean="0">
                <a:latin typeface="Bodoni MT" panose="02070603080606020203" pitchFamily="18" charset="0"/>
              </a:rPr>
              <a:t>This research question utilize an exploratory research approach using qualitative data, photographs taken during the mentorship and interviews about photographs when mentorship was completed. This is </a:t>
            </a:r>
            <a:r>
              <a:rPr lang="en-US" sz="2700" dirty="0" smtClean="0">
                <a:latin typeface="Bodoni MT" panose="02070603080606020203" pitchFamily="18" charset="0"/>
              </a:rPr>
              <a:t>a </a:t>
            </a:r>
            <a:r>
              <a:rPr lang="en-US" sz="2700" dirty="0" smtClean="0">
                <a:latin typeface="Bodoni MT" panose="02070603080606020203" pitchFamily="18" charset="0"/>
              </a:rPr>
              <a:t>“</a:t>
            </a:r>
            <a:r>
              <a:rPr lang="en-US" sz="2700" b="1" dirty="0" smtClean="0">
                <a:latin typeface="Bodoni MT" panose="02070603080606020203" pitchFamily="18" charset="0"/>
              </a:rPr>
              <a:t>photo elicitation” approach</a:t>
            </a:r>
            <a:r>
              <a:rPr lang="en-US" sz="2700" dirty="0" smtClean="0">
                <a:latin typeface="Bodoni MT" panose="02070603080606020203" pitchFamily="18" charset="0"/>
              </a:rPr>
              <a:t>(Collier and Collier, 1986; Wagner, 1979). The process is outlined below:</a:t>
            </a:r>
          </a:p>
          <a:p>
            <a:pPr algn="l" defTabSz="612775" eaLnBrk="0" hangingPunct="0">
              <a:lnSpc>
                <a:spcPts val="3300"/>
              </a:lnSpc>
            </a:pPr>
            <a:endParaRPr lang="en-US" sz="2700" dirty="0">
              <a:latin typeface="Bodoni MT" panose="02070603080606020203" pitchFamily="18" charset="0"/>
            </a:endParaRPr>
          </a:p>
          <a:p>
            <a:pPr lvl="1" algn="l" defTabSz="612775" eaLnBrk="0" hangingPunct="0">
              <a:lnSpc>
                <a:spcPts val="3300"/>
              </a:lnSpc>
            </a:pPr>
            <a:r>
              <a:rPr lang="en-US" sz="2700" dirty="0" smtClean="0">
                <a:latin typeface="Bodoni MT" panose="02070603080606020203" pitchFamily="18" charset="0"/>
              </a:rPr>
              <a:t>1.	Select 4 minority aspirants accountants from 				</a:t>
            </a:r>
            <a:r>
              <a:rPr lang="en-US" sz="2700" dirty="0" smtClean="0">
                <a:latin typeface="Bodoni MT" panose="02070603080606020203" pitchFamily="18" charset="0"/>
              </a:rPr>
              <a:t>	social networks</a:t>
            </a:r>
            <a:endParaRPr lang="en-US" sz="2700" dirty="0" smtClean="0">
              <a:latin typeface="Bodoni MT" panose="02070603080606020203" pitchFamily="18" charset="0"/>
            </a:endParaRPr>
          </a:p>
          <a:p>
            <a:pPr lvl="1" algn="l" defTabSz="612775" eaLnBrk="0" hangingPunct="0">
              <a:lnSpc>
                <a:spcPts val="3300"/>
              </a:lnSpc>
            </a:pPr>
            <a:r>
              <a:rPr lang="en-US" sz="2700" dirty="0" smtClean="0">
                <a:latin typeface="Bodoni MT" panose="02070603080606020203" pitchFamily="18" charset="0"/>
              </a:rPr>
              <a:t>2. 	Send 4 questions to participants by text </a:t>
            </a:r>
            <a:r>
              <a:rPr lang="en-US" sz="2700" dirty="0" smtClean="0">
                <a:latin typeface="Bodoni MT" panose="02070603080606020203" pitchFamily="18" charset="0"/>
              </a:rPr>
              <a:t>message during 		the mentorship</a:t>
            </a:r>
            <a:endParaRPr lang="en-US" sz="2700" dirty="0" smtClean="0">
              <a:latin typeface="Bodoni MT" panose="02070603080606020203" pitchFamily="18" charset="0"/>
            </a:endParaRPr>
          </a:p>
          <a:p>
            <a:pPr lvl="1" algn="l" defTabSz="612775" eaLnBrk="0" hangingPunct="0">
              <a:lnSpc>
                <a:spcPts val="3300"/>
              </a:lnSpc>
            </a:pPr>
            <a:r>
              <a:rPr lang="en-US" sz="2700" dirty="0" smtClean="0">
                <a:latin typeface="Bodoni MT" panose="02070603080606020203" pitchFamily="18" charset="0"/>
              </a:rPr>
              <a:t>3.	Interview participants about image </a:t>
            </a:r>
            <a:r>
              <a:rPr lang="en-US" sz="2700" dirty="0" smtClean="0">
                <a:latin typeface="Bodoni MT" panose="02070603080606020203" pitchFamily="18" charset="0"/>
              </a:rPr>
              <a:t>responses after 			mentorship completed ( captured interview through 			Zoom)</a:t>
            </a:r>
            <a:endParaRPr lang="en-US" sz="2700" dirty="0" smtClean="0">
              <a:latin typeface="Bodoni MT" panose="02070603080606020203" pitchFamily="18" charset="0"/>
            </a:endParaRPr>
          </a:p>
          <a:p>
            <a:pPr lvl="1" algn="l" defTabSz="612775" eaLnBrk="0" hangingPunct="0">
              <a:lnSpc>
                <a:spcPts val="3300"/>
              </a:lnSpc>
            </a:pPr>
            <a:r>
              <a:rPr lang="en-US" sz="2700" dirty="0" smtClean="0">
                <a:latin typeface="Bodoni MT" panose="02070603080606020203" pitchFamily="18" charset="0"/>
              </a:rPr>
              <a:t>4.	Transcribe </a:t>
            </a:r>
            <a:r>
              <a:rPr lang="en-US" sz="2700" dirty="0" smtClean="0">
                <a:latin typeface="Bodoni MT" panose="02070603080606020203" pitchFamily="18" charset="0"/>
              </a:rPr>
              <a:t>interviews</a:t>
            </a:r>
            <a:endParaRPr lang="en-US" sz="2700" dirty="0" smtClean="0">
              <a:latin typeface="Bodoni MT" panose="02070603080606020203" pitchFamily="18" charset="0"/>
            </a:endParaRPr>
          </a:p>
          <a:p>
            <a:pPr lvl="1" algn="l" defTabSz="612775" eaLnBrk="0" hangingPunct="0">
              <a:lnSpc>
                <a:spcPts val="3300"/>
              </a:lnSpc>
            </a:pPr>
            <a:r>
              <a:rPr lang="en-US" sz="2700" dirty="0" smtClean="0">
                <a:latin typeface="Bodoni MT" panose="02070603080606020203" pitchFamily="18" charset="0"/>
              </a:rPr>
              <a:t>5.	</a:t>
            </a:r>
            <a:r>
              <a:rPr lang="en-US" sz="2700" dirty="0" smtClean="0">
                <a:latin typeface="Bodoni MT" panose="02070603080606020203" pitchFamily="18" charset="0"/>
              </a:rPr>
              <a:t>Analyze </a:t>
            </a:r>
            <a:r>
              <a:rPr lang="en-US" sz="2700" dirty="0" smtClean="0">
                <a:latin typeface="Bodoni MT" panose="02070603080606020203" pitchFamily="18" charset="0"/>
              </a:rPr>
              <a:t>results for trends and themes</a:t>
            </a:r>
            <a:endParaRPr lang="en-US" sz="2700" dirty="0">
              <a:latin typeface="Bodoni MT" panose="02070603080606020203" pitchFamily="18" charset="0"/>
            </a:endParaRPr>
          </a:p>
          <a:p>
            <a:pPr algn="l" defTabSz="612775" eaLnBrk="0" hangingPunct="0"/>
            <a:endParaRPr lang="en-US" sz="2000" dirty="0">
              <a:latin typeface="Bodoni MT" panose="02070603080606020203" pitchFamily="18" charset="0"/>
            </a:endParaRPr>
          </a:p>
        </p:txBody>
      </p:sp>
      <p:sp>
        <p:nvSpPr>
          <p:cNvPr id="2086" name="Text Box 38"/>
          <p:cNvSpPr txBox="1">
            <a:spLocks noChangeArrowheads="1"/>
          </p:cNvSpPr>
          <p:nvPr/>
        </p:nvSpPr>
        <p:spPr bwMode="auto">
          <a:xfrm>
            <a:off x="33838650" y="10304372"/>
            <a:ext cx="9186863" cy="12945292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  <a:effectLst/>
        </p:spPr>
        <p:txBody>
          <a:bodyPr lIns="61170" tIns="30584" rIns="61170" bIns="30584">
            <a:spAutoFit/>
          </a:bodyPr>
          <a:lstStyle/>
          <a:p>
            <a:pPr marL="342900" indent="-342900" algn="l" defTabSz="612775" eaLnBrk="0" hangingPunct="0">
              <a:lnSpc>
                <a:spcPct val="95000"/>
              </a:lnSpc>
            </a:pPr>
            <a:endParaRPr lang="en-US" sz="2800" b="1" u="sng" dirty="0">
              <a:latin typeface="Times New Roman" pitchFamily="18" charset="0"/>
            </a:endParaRPr>
          </a:p>
          <a:p>
            <a:pPr lvl="1" algn="l"/>
            <a:r>
              <a:rPr lang="en-US" sz="2800" dirty="0" smtClean="0">
                <a:latin typeface="Bodoni MT" panose="02070603080606020203" pitchFamily="18" charset="0"/>
              </a:rPr>
              <a:t>AICPA</a:t>
            </a:r>
            <a:r>
              <a:rPr lang="en-US" sz="2800" dirty="0">
                <a:latin typeface="Bodoni MT" panose="02070603080606020203" pitchFamily="18" charset="0"/>
              </a:rPr>
              <a:t>. “Mentoring” Web. </a:t>
            </a:r>
            <a:r>
              <a:rPr lang="en-US" sz="2800" dirty="0" smtClean="0">
                <a:latin typeface="Bodoni MT" panose="02070603080606020203" pitchFamily="18" charset="0"/>
              </a:rPr>
              <a:t>10 </a:t>
            </a:r>
            <a:r>
              <a:rPr lang="en-US" sz="2800" dirty="0">
                <a:latin typeface="Bodoni MT" panose="02070603080606020203" pitchFamily="18" charset="0"/>
              </a:rPr>
              <a:t>Nov. 2015. </a:t>
            </a:r>
            <a:endParaRPr lang="en-US" sz="2800" dirty="0" smtClean="0">
              <a:latin typeface="Bodoni MT" panose="02070603080606020203" pitchFamily="18" charset="0"/>
            </a:endParaRPr>
          </a:p>
          <a:p>
            <a:pPr lvl="1" algn="l"/>
            <a:endParaRPr lang="en-US" sz="2800" dirty="0">
              <a:latin typeface="Bodoni MT" panose="02070603080606020203" pitchFamily="18" charset="0"/>
            </a:endParaRPr>
          </a:p>
          <a:p>
            <a:pPr lvl="1" algn="l"/>
            <a:r>
              <a:rPr lang="en-US" sz="2800" dirty="0" smtClean="0">
                <a:latin typeface="Bodoni MT" panose="02070603080606020203" pitchFamily="18" charset="0"/>
              </a:rPr>
              <a:t>"</a:t>
            </a:r>
            <a:r>
              <a:rPr lang="en-US" sz="2800" dirty="0">
                <a:latin typeface="Bodoni MT" panose="02070603080606020203" pitchFamily="18" charset="0"/>
              </a:rPr>
              <a:t>How to Get More Blacks and Latinos in Accounting - </a:t>
            </a:r>
            <a:r>
              <a:rPr lang="en-US" sz="2800" dirty="0" err="1">
                <a:latin typeface="Bodoni MT" panose="02070603080606020203" pitchFamily="18" charset="0"/>
              </a:rPr>
              <a:t>DiversityInc</a:t>
            </a:r>
            <a:r>
              <a:rPr lang="en-US" sz="2800" dirty="0">
                <a:latin typeface="Bodoni MT" panose="02070603080606020203" pitchFamily="18" charset="0"/>
              </a:rPr>
              <a:t>."</a:t>
            </a:r>
            <a:r>
              <a:rPr lang="en-US" sz="2800" i="1" dirty="0" err="1">
                <a:latin typeface="Bodoni MT" panose="02070603080606020203" pitchFamily="18" charset="0"/>
              </a:rPr>
              <a:t>DiversityInc</a:t>
            </a:r>
            <a:r>
              <a:rPr lang="en-US" sz="2800" dirty="0">
                <a:latin typeface="Bodoni MT" panose="02070603080606020203" pitchFamily="18" charset="0"/>
              </a:rPr>
              <a:t>. 20 Jan. 2011. Web. 11 Nov. 2015. </a:t>
            </a:r>
            <a:r>
              <a:rPr lang="en-US" sz="2800" dirty="0" smtClean="0">
                <a:latin typeface="Bodoni MT" panose="02070603080606020203" pitchFamily="18" charset="0"/>
              </a:rPr>
              <a:t>http</a:t>
            </a:r>
            <a:r>
              <a:rPr lang="en-US" sz="2800" dirty="0">
                <a:latin typeface="Bodoni MT" panose="02070603080606020203" pitchFamily="18" charset="0"/>
              </a:rPr>
              <a:t>://www.diversityinc.com/diversity-recruitment/how-to-get-more-blacks-and-latinos-in-accounting</a:t>
            </a:r>
            <a:r>
              <a:rPr lang="en-US" sz="2800" dirty="0" smtClean="0">
                <a:latin typeface="Bodoni MT" panose="02070603080606020203" pitchFamily="18" charset="0"/>
              </a:rPr>
              <a:t>/</a:t>
            </a:r>
          </a:p>
          <a:p>
            <a:pPr lvl="1" algn="l"/>
            <a:endParaRPr lang="en-US" sz="2800" dirty="0">
              <a:latin typeface="Bodoni MT" panose="02070603080606020203" pitchFamily="18" charset="0"/>
            </a:endParaRPr>
          </a:p>
          <a:p>
            <a:pPr lvl="1" algn="l"/>
            <a:r>
              <a:rPr lang="en-US" sz="2800" dirty="0" smtClean="0">
                <a:latin typeface="Bodoni MT" panose="02070603080606020203" pitchFamily="18" charset="0"/>
              </a:rPr>
              <a:t>Collier, J. &amp; M. Collier (1986) </a:t>
            </a:r>
            <a:r>
              <a:rPr lang="en-US" sz="2800" i="1" dirty="0" smtClean="0">
                <a:latin typeface="Bodoni MT" panose="02070603080606020203" pitchFamily="18" charset="0"/>
              </a:rPr>
              <a:t>Visual Anthropology: Photography as a Research Method </a:t>
            </a:r>
            <a:r>
              <a:rPr lang="en-US" sz="2800" dirty="0" smtClean="0">
                <a:latin typeface="Bodoni MT" panose="02070603080606020203" pitchFamily="18" charset="0"/>
              </a:rPr>
              <a:t>Albuquerque</a:t>
            </a:r>
            <a:r>
              <a:rPr lang="en-US" sz="2800" dirty="0" smtClean="0">
                <a:latin typeface="Bodoni MT" panose="02070603080606020203" pitchFamily="18" charset="0"/>
              </a:rPr>
              <a:t>: University of New Mexico Press.</a:t>
            </a:r>
            <a:endParaRPr lang="en-US" sz="2800" dirty="0" smtClean="0">
              <a:latin typeface="Bodoni MT" panose="02070603080606020203" pitchFamily="18" charset="0"/>
            </a:endParaRPr>
          </a:p>
          <a:p>
            <a:pPr lvl="1" algn="l"/>
            <a:endParaRPr lang="en-US" sz="2800" dirty="0" smtClean="0">
              <a:latin typeface="Bodoni MT" panose="02070603080606020203" pitchFamily="18" charset="0"/>
            </a:endParaRPr>
          </a:p>
          <a:p>
            <a:pPr lvl="1" algn="l"/>
            <a:r>
              <a:rPr lang="en-US" sz="2800" dirty="0" err="1" smtClean="0">
                <a:latin typeface="Bodoni MT" panose="02070603080606020203" pitchFamily="18" charset="0"/>
              </a:rPr>
              <a:t>Reinstein</a:t>
            </a:r>
            <a:r>
              <a:rPr lang="en-US" sz="2800" dirty="0">
                <a:latin typeface="Bodoni MT" panose="02070603080606020203" pitchFamily="18" charset="0"/>
              </a:rPr>
              <a:t>, A., </a:t>
            </a:r>
            <a:r>
              <a:rPr lang="en-US" sz="2800" dirty="0" err="1">
                <a:latin typeface="Bodoni MT" panose="02070603080606020203" pitchFamily="18" charset="0"/>
              </a:rPr>
              <a:t>Sinason</a:t>
            </a:r>
            <a:r>
              <a:rPr lang="en-US" sz="2800" dirty="0">
                <a:latin typeface="Bodoni MT" panose="02070603080606020203" pitchFamily="18" charset="0"/>
              </a:rPr>
              <a:t>, D., &amp; Fogarty, T. (2013). Examining Mentoring in Public Accounting Organizations. </a:t>
            </a:r>
            <a:r>
              <a:rPr lang="en-US" sz="2800" i="1" dirty="0">
                <a:latin typeface="Bodoni MT" panose="02070603080606020203" pitchFamily="18" charset="0"/>
              </a:rPr>
              <a:t>Review of Business,</a:t>
            </a:r>
            <a:r>
              <a:rPr lang="en-US" sz="2800" dirty="0">
                <a:latin typeface="Bodoni MT" panose="02070603080606020203" pitchFamily="18" charset="0"/>
              </a:rPr>
              <a:t> </a:t>
            </a:r>
            <a:r>
              <a:rPr lang="en-US" sz="2800" i="1" dirty="0">
                <a:latin typeface="Bodoni MT" panose="02070603080606020203" pitchFamily="18" charset="0"/>
              </a:rPr>
              <a:t>Vol. 33</a:t>
            </a:r>
            <a:r>
              <a:rPr lang="en-US" sz="2800" dirty="0">
                <a:latin typeface="Bodoni MT" panose="02070603080606020203" pitchFamily="18" charset="0"/>
              </a:rPr>
              <a:t>(1), 40-49.</a:t>
            </a:r>
          </a:p>
          <a:p>
            <a:pPr lvl="1" algn="l"/>
            <a:r>
              <a:rPr lang="en-US" sz="2800" dirty="0">
                <a:latin typeface="Bodoni MT" panose="02070603080606020203" pitchFamily="18" charset="0"/>
              </a:rPr>
              <a:t> </a:t>
            </a:r>
            <a:endParaRPr lang="en-US" sz="2800" dirty="0" smtClean="0">
              <a:latin typeface="Bodoni MT" panose="02070603080606020203" pitchFamily="18" charset="0"/>
            </a:endParaRPr>
          </a:p>
          <a:p>
            <a:pPr lvl="1" algn="l"/>
            <a:r>
              <a:rPr lang="en-US" sz="2800" dirty="0" smtClean="0">
                <a:latin typeface="Bodoni MT" panose="02070603080606020203" pitchFamily="18" charset="0"/>
              </a:rPr>
              <a:t>Thomas</a:t>
            </a:r>
            <a:r>
              <a:rPr lang="en-US" sz="2800" dirty="0">
                <a:latin typeface="Bodoni MT" panose="02070603080606020203" pitchFamily="18" charset="0"/>
              </a:rPr>
              <a:t>, D. (1993). Racial Dynamics in Cross-Race Developmental </a:t>
            </a:r>
            <a:r>
              <a:rPr lang="en-US" sz="2800" dirty="0" err="1">
                <a:latin typeface="Bodoni MT" panose="02070603080606020203" pitchFamily="18" charset="0"/>
              </a:rPr>
              <a:t>Relationships.</a:t>
            </a:r>
            <a:r>
              <a:rPr lang="en-US" sz="2800" i="1" dirty="0" err="1">
                <a:latin typeface="Bodoni MT" panose="02070603080606020203" pitchFamily="18" charset="0"/>
              </a:rPr>
              <a:t>Administrative</a:t>
            </a:r>
            <a:r>
              <a:rPr lang="en-US" sz="2800" i="1" dirty="0">
                <a:latin typeface="Bodoni MT" panose="02070603080606020203" pitchFamily="18" charset="0"/>
              </a:rPr>
              <a:t> Science Quarterly,</a:t>
            </a:r>
            <a:r>
              <a:rPr lang="en-US" sz="2800" dirty="0">
                <a:latin typeface="Bodoni MT" panose="02070603080606020203" pitchFamily="18" charset="0"/>
              </a:rPr>
              <a:t> 169-169.</a:t>
            </a:r>
          </a:p>
          <a:p>
            <a:pPr lvl="1" algn="l"/>
            <a:endParaRPr lang="en-US" sz="2800" dirty="0" smtClean="0">
              <a:latin typeface="Bodoni MT" panose="02070603080606020203" pitchFamily="18" charset="0"/>
            </a:endParaRPr>
          </a:p>
          <a:p>
            <a:pPr lvl="1" algn="l"/>
            <a:r>
              <a:rPr lang="en-US" sz="2800" dirty="0" err="1" smtClean="0">
                <a:latin typeface="Bodoni MT" panose="02070603080606020203" pitchFamily="18" charset="0"/>
              </a:rPr>
              <a:t>Viator</a:t>
            </a:r>
            <a:r>
              <a:rPr lang="en-US" sz="2800" dirty="0">
                <a:latin typeface="Bodoni MT" panose="02070603080606020203" pitchFamily="18" charset="0"/>
              </a:rPr>
              <a:t>, R. (2001). An examination of African Americans' access to public accounting mentors: Perceived barriers and intentions to leave. </a:t>
            </a:r>
            <a:r>
              <a:rPr lang="en-US" sz="2800" i="1" dirty="0">
                <a:latin typeface="Bodoni MT" panose="02070603080606020203" pitchFamily="18" charset="0"/>
              </a:rPr>
              <a:t>Accounting, Organizations and Society,</a:t>
            </a:r>
            <a:r>
              <a:rPr lang="en-US" sz="2800" dirty="0">
                <a:latin typeface="Bodoni MT" panose="02070603080606020203" pitchFamily="18" charset="0"/>
              </a:rPr>
              <a:t> </a:t>
            </a:r>
            <a:r>
              <a:rPr lang="en-US" sz="2800" dirty="0" smtClean="0">
                <a:latin typeface="Bodoni MT" panose="02070603080606020203" pitchFamily="18" charset="0"/>
              </a:rPr>
              <a:t>541-561</a:t>
            </a:r>
          </a:p>
          <a:p>
            <a:pPr lvl="1" algn="l"/>
            <a:endParaRPr lang="en-US" sz="2800" dirty="0">
              <a:latin typeface="Bodoni MT" panose="02070603080606020203" pitchFamily="18" charset="0"/>
            </a:endParaRPr>
          </a:p>
          <a:p>
            <a:pPr lvl="1" algn="l"/>
            <a:r>
              <a:rPr lang="en-US" sz="2800" dirty="0">
                <a:latin typeface="Bodoni MT" panose="02070603080606020203" pitchFamily="18" charset="0"/>
              </a:rPr>
              <a:t>Wagner, J. (1979). Images of information: Still photography in the social sciences. Beverly Hills, CA: Sage.</a:t>
            </a:r>
            <a:endParaRPr lang="en-US" sz="2800" dirty="0">
              <a:latin typeface="Bodoni MT" panose="02070603080606020203" pitchFamily="18" charset="0"/>
            </a:endParaRPr>
          </a:p>
          <a:p>
            <a:pPr marL="342900" indent="-342900" algn="l" defTabSz="612775" eaLnBrk="0" hangingPunct="0">
              <a:lnSpc>
                <a:spcPct val="95000"/>
              </a:lnSpc>
              <a:buFont typeface="Symbol" pitchFamily="18" charset="2"/>
              <a:buAutoNum type="arabicPeriod"/>
            </a:pPr>
            <a:endParaRPr lang="en-US" sz="2800" b="1" dirty="0">
              <a:latin typeface="Times New Roman" pitchFamily="18" charset="0"/>
            </a:endParaRPr>
          </a:p>
        </p:txBody>
      </p:sp>
      <p:sp>
        <p:nvSpPr>
          <p:cNvPr id="2087" name="Text Box 39"/>
          <p:cNvSpPr txBox="1">
            <a:spLocks noChangeArrowheads="1"/>
          </p:cNvSpPr>
          <p:nvPr/>
        </p:nvSpPr>
        <p:spPr bwMode="auto">
          <a:xfrm>
            <a:off x="23055263" y="8397811"/>
            <a:ext cx="9766300" cy="354153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  <a:effectLst/>
        </p:spPr>
        <p:txBody>
          <a:bodyPr lIns="61170" tIns="30584" rIns="61170" bIns="30584">
            <a:spAutoFit/>
          </a:bodyPr>
          <a:lstStyle/>
          <a:p>
            <a:pPr algn="l" defTabSz="612775" eaLnBrk="0" hangingPunct="0">
              <a:lnSpc>
                <a:spcPct val="95000"/>
              </a:lnSpc>
            </a:pPr>
            <a:endParaRPr lang="en-US" sz="2000" dirty="0">
              <a:latin typeface="Times New Roman" pitchFamily="18" charset="0"/>
            </a:endParaRPr>
          </a:p>
        </p:txBody>
      </p:sp>
      <p:sp>
        <p:nvSpPr>
          <p:cNvPr id="2088" name="Text Box 40"/>
          <p:cNvSpPr txBox="1">
            <a:spLocks noChangeArrowheads="1"/>
          </p:cNvSpPr>
          <p:nvPr/>
        </p:nvSpPr>
        <p:spPr bwMode="auto">
          <a:xfrm>
            <a:off x="33990078" y="7114090"/>
            <a:ext cx="9690100" cy="1408288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  <a:effectLst/>
        </p:spPr>
        <p:txBody>
          <a:bodyPr lIns="61170" tIns="30584" rIns="61170" bIns="30584">
            <a:spAutoFit/>
          </a:bodyPr>
          <a:lstStyle/>
          <a:p>
            <a:pPr marL="457200" indent="-457200" algn="l" defTabSz="612775" eaLnBrk="0" hangingPunct="0">
              <a:lnSpc>
                <a:spcPts val="3500"/>
              </a:lnSpc>
              <a:buFont typeface="Wingdings" panose="05000000000000000000" pitchFamily="2" charset="2"/>
              <a:buChar char="v"/>
            </a:pPr>
            <a:r>
              <a:rPr lang="en-US" sz="2800" dirty="0" smtClean="0">
                <a:latin typeface="Bodoni MT" panose="02070603080606020203" pitchFamily="18" charset="0"/>
              </a:rPr>
              <a:t>Theoretical insights of minority mentoring</a:t>
            </a:r>
            <a:endParaRPr lang="en-US" sz="2800" dirty="0">
              <a:latin typeface="Bodoni MT" panose="02070603080606020203" pitchFamily="18" charset="0"/>
            </a:endParaRPr>
          </a:p>
          <a:p>
            <a:pPr marL="457200" indent="-457200" algn="l" defTabSz="612775" eaLnBrk="0" hangingPunct="0">
              <a:lnSpc>
                <a:spcPts val="3500"/>
              </a:lnSpc>
              <a:buFont typeface="Wingdings" panose="05000000000000000000" pitchFamily="2" charset="2"/>
              <a:buChar char="v"/>
            </a:pPr>
            <a:r>
              <a:rPr lang="en-US" sz="2800" dirty="0" smtClean="0">
                <a:latin typeface="Bodoni MT" panose="02070603080606020203" pitchFamily="18" charset="0"/>
              </a:rPr>
              <a:t>Practice insights of minority mentoring </a:t>
            </a:r>
            <a:endParaRPr lang="en-US" sz="2800" dirty="0">
              <a:latin typeface="Bodoni MT" panose="02070603080606020203" pitchFamily="18" charset="0"/>
            </a:endParaRPr>
          </a:p>
          <a:p>
            <a:pPr marL="457200" indent="-457200" algn="l" defTabSz="612775" eaLnBrk="0" hangingPunct="0">
              <a:lnSpc>
                <a:spcPts val="3500"/>
              </a:lnSpc>
              <a:buFont typeface="Wingdings" panose="05000000000000000000" pitchFamily="2" charset="2"/>
              <a:buChar char="v"/>
            </a:pPr>
            <a:r>
              <a:rPr lang="en-US" sz="2800" dirty="0" smtClean="0">
                <a:latin typeface="Bodoni MT" panose="02070603080606020203" pitchFamily="18" charset="0"/>
              </a:rPr>
              <a:t>Provide advice to other aspirant millennial minority CPAs.</a:t>
            </a:r>
            <a:endParaRPr lang="en-US" sz="2800" dirty="0">
              <a:latin typeface="Bodoni MT" panose="02070603080606020203" pitchFamily="18" charset="0"/>
            </a:endParaRPr>
          </a:p>
        </p:txBody>
      </p:sp>
      <p:sp>
        <p:nvSpPr>
          <p:cNvPr id="2091" name="Text Box 43"/>
          <p:cNvSpPr txBox="1">
            <a:spLocks noChangeArrowheads="1"/>
          </p:cNvSpPr>
          <p:nvPr/>
        </p:nvSpPr>
        <p:spPr bwMode="auto">
          <a:xfrm>
            <a:off x="22899450" y="5842538"/>
            <a:ext cx="1000351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4389438">
              <a:spcBef>
                <a:spcPct val="50000"/>
              </a:spcBef>
            </a:pPr>
            <a:r>
              <a:rPr lang="en-US" sz="6600" b="1" dirty="0" smtClean="0">
                <a:latin typeface="Bodoni MT" panose="02070603080606020203" pitchFamily="18" charset="0"/>
              </a:rPr>
              <a:t>Preliminary Findings</a:t>
            </a:r>
            <a:endParaRPr lang="en-US" sz="6600" b="1" dirty="0">
              <a:latin typeface="Bodoni MT" panose="02070603080606020203" pitchFamily="18" charset="0"/>
            </a:endParaRP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646244" y="17672891"/>
            <a:ext cx="9344025" cy="2636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4389438" eaLnBrk="0" hangingPunct="0">
              <a:lnSpc>
                <a:spcPct val="95000"/>
              </a:lnSpc>
            </a:pPr>
            <a:r>
              <a:rPr lang="en-US" sz="6600" b="1" dirty="0" smtClean="0">
                <a:latin typeface="Bodoni MT" panose="02070603080606020203" pitchFamily="18" charset="0"/>
              </a:rPr>
              <a:t>Research Question</a:t>
            </a:r>
            <a:endParaRPr lang="en-US" sz="6600" b="1" dirty="0">
              <a:latin typeface="Bodoni MT" panose="02070603080606020203" pitchFamily="18" charset="0"/>
            </a:endParaRPr>
          </a:p>
          <a:p>
            <a:pPr defTabSz="4389438" eaLnBrk="0" hangingPunct="0">
              <a:lnSpc>
                <a:spcPct val="95000"/>
              </a:lnSpc>
            </a:pPr>
            <a:endParaRPr lang="en-US" sz="3600" dirty="0">
              <a:latin typeface="Baskerville Old Face" panose="02020602080505020303" pitchFamily="18" charset="0"/>
            </a:endParaRPr>
          </a:p>
          <a:p>
            <a:pPr defTabSz="4389438" eaLnBrk="0" hangingPunct="0">
              <a:lnSpc>
                <a:spcPct val="95000"/>
              </a:lnSpc>
            </a:pPr>
            <a:r>
              <a:rPr lang="en-US" sz="3600" b="1" dirty="0" smtClean="0">
                <a:latin typeface="Bodoni MT" panose="02070603080606020203" pitchFamily="18" charset="0"/>
              </a:rPr>
              <a:t>How does a millennial aspirant CPA experience a formal mentorship</a:t>
            </a:r>
            <a:r>
              <a:rPr lang="en-US" sz="3600" b="1" dirty="0" smtClean="0">
                <a:latin typeface="Bodoni MT" panose="02070603080606020203" pitchFamily="18" charset="0"/>
              </a:rPr>
              <a:t>?</a:t>
            </a:r>
            <a:endParaRPr lang="en-US" sz="3600" b="1" dirty="0" smtClean="0">
              <a:latin typeface="Bodoni MT" panose="02070603080606020203" pitchFamily="18" charset="0"/>
            </a:endParaRP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685800" y="19755629"/>
            <a:ext cx="9344025" cy="125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defTabSz="4389438" eaLnBrk="0" hangingPunct="0">
              <a:lnSpc>
                <a:spcPct val="95000"/>
              </a:lnSpc>
            </a:pPr>
            <a:endParaRPr lang="en-US" sz="2700" dirty="0" smtClean="0">
              <a:latin typeface="Times New Roman" pitchFamily="18" charset="0"/>
            </a:endParaRPr>
          </a:p>
          <a:p>
            <a:pPr algn="l" defTabSz="4389438" eaLnBrk="0" hangingPunct="0">
              <a:lnSpc>
                <a:spcPct val="95000"/>
              </a:lnSpc>
            </a:pPr>
            <a:endParaRPr lang="en-US" sz="2700" dirty="0">
              <a:latin typeface="Times New Roman" pitchFamily="18" charset="0"/>
            </a:endParaRPr>
          </a:p>
          <a:p>
            <a:pPr defTabSz="4389438" eaLnBrk="0" hangingPunct="0">
              <a:lnSpc>
                <a:spcPct val="95000"/>
              </a:lnSpc>
            </a:pPr>
            <a:r>
              <a:rPr lang="en-US" sz="6600" b="1" dirty="0" smtClean="0">
                <a:latin typeface="Bodoni MT" panose="02070603080606020203" pitchFamily="18" charset="0"/>
              </a:rPr>
              <a:t>Past Literature</a:t>
            </a:r>
          </a:p>
          <a:p>
            <a:pPr defTabSz="4389438" eaLnBrk="0" hangingPunct="0">
              <a:lnSpc>
                <a:spcPct val="95000"/>
              </a:lnSpc>
            </a:pPr>
            <a:endParaRPr lang="en-US" sz="2400" dirty="0" smtClean="0">
              <a:latin typeface="Baskerville Old Face" panose="02020602080505020303" pitchFamily="18" charset="0"/>
            </a:endParaRPr>
          </a:p>
          <a:p>
            <a:pPr algn="l" defTabSz="4389438" eaLnBrk="0" hangingPunct="0">
              <a:lnSpc>
                <a:spcPts val="33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000" b="1" dirty="0" smtClean="0">
                <a:latin typeface="Bodoni MT" panose="02070603080606020203" pitchFamily="18" charset="0"/>
              </a:rPr>
              <a:t>“</a:t>
            </a:r>
            <a:r>
              <a:rPr lang="en-US" sz="3000" b="1" dirty="0">
                <a:latin typeface="Bodoni MT" panose="02070603080606020203" pitchFamily="18" charset="0"/>
              </a:rPr>
              <a:t>Racial Dynamics in Cross-Race Developmental Relationships”</a:t>
            </a:r>
            <a:r>
              <a:rPr lang="en-US" sz="3000" dirty="0">
                <a:latin typeface="Bodoni MT" panose="02070603080606020203" pitchFamily="18" charset="0"/>
              </a:rPr>
              <a:t> by David A. Thomas of </a:t>
            </a:r>
            <a:r>
              <a:rPr lang="en-US" sz="3000" dirty="0" smtClean="0">
                <a:latin typeface="Bodoni MT" panose="02070603080606020203" pitchFamily="18" charset="0"/>
              </a:rPr>
              <a:t>Harvard University, 1993</a:t>
            </a:r>
          </a:p>
          <a:p>
            <a:pPr defTabSz="4389438" eaLnBrk="0" hangingPunct="0">
              <a:lnSpc>
                <a:spcPts val="3300"/>
              </a:lnSpc>
              <a:spcBef>
                <a:spcPts val="0"/>
              </a:spcBef>
              <a:spcAft>
                <a:spcPts val="600"/>
              </a:spcAft>
            </a:pPr>
            <a:endParaRPr lang="en-US" sz="3000" dirty="0" smtClean="0">
              <a:latin typeface="Baskerville Old Face" panose="02020602080505020303" pitchFamily="18" charset="0"/>
            </a:endParaRPr>
          </a:p>
          <a:p>
            <a:pPr defTabSz="4389438" eaLnBrk="0" hangingPunct="0">
              <a:lnSpc>
                <a:spcPts val="3300"/>
              </a:lnSpc>
              <a:spcBef>
                <a:spcPts val="0"/>
              </a:spcBef>
              <a:spcAft>
                <a:spcPts val="600"/>
              </a:spcAft>
            </a:pPr>
            <a:endParaRPr lang="en-US" sz="3000" dirty="0">
              <a:latin typeface="Baskerville Old Face" panose="02020602080505020303" pitchFamily="18" charset="0"/>
            </a:endParaRPr>
          </a:p>
          <a:p>
            <a:pPr defTabSz="4389438" eaLnBrk="0" hangingPunct="0">
              <a:lnSpc>
                <a:spcPts val="3300"/>
              </a:lnSpc>
              <a:spcBef>
                <a:spcPts val="0"/>
              </a:spcBef>
              <a:spcAft>
                <a:spcPts val="600"/>
              </a:spcAft>
            </a:pPr>
            <a:endParaRPr lang="en-US" sz="3000" dirty="0" smtClean="0">
              <a:latin typeface="Baskerville Old Face" panose="02020602080505020303" pitchFamily="18" charset="0"/>
            </a:endParaRPr>
          </a:p>
          <a:p>
            <a:pPr defTabSz="4389438" eaLnBrk="0" hangingPunct="0">
              <a:lnSpc>
                <a:spcPts val="3300"/>
              </a:lnSpc>
              <a:spcBef>
                <a:spcPts val="0"/>
              </a:spcBef>
              <a:spcAft>
                <a:spcPts val="600"/>
              </a:spcAft>
            </a:pPr>
            <a:endParaRPr lang="en-US" sz="3000" dirty="0">
              <a:latin typeface="Baskerville Old Face" panose="02020602080505020303" pitchFamily="18" charset="0"/>
            </a:endParaRPr>
          </a:p>
          <a:p>
            <a:pPr defTabSz="4389438" eaLnBrk="0" hangingPunct="0">
              <a:lnSpc>
                <a:spcPts val="3300"/>
              </a:lnSpc>
              <a:spcBef>
                <a:spcPts val="0"/>
              </a:spcBef>
              <a:spcAft>
                <a:spcPts val="600"/>
              </a:spcAft>
            </a:pPr>
            <a:endParaRPr lang="en-US" sz="3000" dirty="0" smtClean="0">
              <a:latin typeface="Baskerville Old Face" panose="02020602080505020303" pitchFamily="18" charset="0"/>
            </a:endParaRPr>
          </a:p>
          <a:p>
            <a:pPr defTabSz="4389438" eaLnBrk="0" hangingPunct="0">
              <a:lnSpc>
                <a:spcPts val="3300"/>
              </a:lnSpc>
              <a:spcBef>
                <a:spcPts val="0"/>
              </a:spcBef>
              <a:spcAft>
                <a:spcPts val="600"/>
              </a:spcAft>
            </a:pPr>
            <a:endParaRPr lang="en-US" sz="3000" dirty="0" smtClean="0">
              <a:latin typeface="Baskerville Old Face" panose="02020602080505020303" pitchFamily="18" charset="0"/>
            </a:endParaRPr>
          </a:p>
          <a:p>
            <a:pPr algn="l" defTabSz="4389438" eaLnBrk="0" hangingPunct="0">
              <a:lnSpc>
                <a:spcPct val="95000"/>
              </a:lnSpc>
            </a:pPr>
            <a:endParaRPr lang="en-US" sz="2600" b="1" dirty="0" smtClean="0">
              <a:latin typeface="Baskerville Old Face" panose="02020602080505020303" pitchFamily="18" charset="0"/>
            </a:endParaRPr>
          </a:p>
          <a:p>
            <a:pPr algn="l" defTabSz="4389438" eaLnBrk="0" hangingPunct="0">
              <a:lnSpc>
                <a:spcPct val="95000"/>
              </a:lnSpc>
            </a:pPr>
            <a:r>
              <a:rPr lang="en-US" sz="2600" b="1" dirty="0" smtClean="0">
                <a:latin typeface="Baskerville Old Face" panose="02020602080505020303" pitchFamily="18" charset="0"/>
              </a:rPr>
              <a:t> </a:t>
            </a:r>
            <a:r>
              <a:rPr lang="en-US" sz="2600" b="1" dirty="0">
                <a:latin typeface="Baskerville Old Face" panose="02020602080505020303" pitchFamily="18" charset="0"/>
              </a:rPr>
              <a:t>“</a:t>
            </a:r>
            <a:r>
              <a:rPr lang="en-US" sz="3000" b="1" dirty="0">
                <a:latin typeface="Bodoni MT" panose="02070603080606020203" pitchFamily="18" charset="0"/>
              </a:rPr>
              <a:t>An Examination of African Americans’ Access to Public Accounting Mentors: Perceived Barriers and Intention to Leave” </a:t>
            </a:r>
            <a:r>
              <a:rPr lang="en-US" sz="3000" dirty="0">
                <a:latin typeface="Bodoni MT" panose="02070603080606020203" pitchFamily="18" charset="0"/>
              </a:rPr>
              <a:t>by R.E. </a:t>
            </a:r>
            <a:r>
              <a:rPr lang="en-US" sz="3000" dirty="0" err="1" smtClean="0">
                <a:latin typeface="Bodoni MT" panose="02070603080606020203" pitchFamily="18" charset="0"/>
              </a:rPr>
              <a:t>Viator</a:t>
            </a:r>
            <a:r>
              <a:rPr lang="en-US" sz="3000" dirty="0" smtClean="0">
                <a:latin typeface="Bodoni MT" panose="02070603080606020203" pitchFamily="18" charset="0"/>
              </a:rPr>
              <a:t>, Accounting, Organization and Societies , 2001.</a:t>
            </a:r>
          </a:p>
          <a:p>
            <a:pPr defTabSz="4389438" eaLnBrk="0" hangingPunct="0">
              <a:lnSpc>
                <a:spcPct val="95000"/>
              </a:lnSpc>
            </a:pPr>
            <a:endParaRPr lang="en-US" sz="2600" dirty="0" smtClean="0">
              <a:latin typeface="Baskerville Old Face" panose="02020602080505020303" pitchFamily="18" charset="0"/>
            </a:endParaRPr>
          </a:p>
          <a:p>
            <a:pPr marL="914400" lvl="1" indent="-457200" algn="l" defTabSz="4389438" eaLnBrk="0" hangingPunct="0">
              <a:lnSpc>
                <a:spcPct val="95000"/>
              </a:lnSpc>
              <a:buFont typeface="Wingdings" panose="05000000000000000000" pitchFamily="2" charset="2"/>
              <a:buChar char="v"/>
            </a:pPr>
            <a:r>
              <a:rPr lang="en-US" sz="2800" dirty="0" err="1" smtClean="0">
                <a:latin typeface="Bodoni MT" panose="02070603080606020203" pitchFamily="18" charset="0"/>
              </a:rPr>
              <a:t>Viator</a:t>
            </a:r>
            <a:r>
              <a:rPr lang="en-US" sz="2800" dirty="0" smtClean="0">
                <a:latin typeface="Bodoni MT" panose="02070603080606020203" pitchFamily="18" charset="0"/>
              </a:rPr>
              <a:t> revealed </a:t>
            </a:r>
            <a:r>
              <a:rPr lang="en-US" sz="2800" dirty="0">
                <a:latin typeface="Bodoni MT" panose="02070603080606020203" pitchFamily="18" charset="0"/>
              </a:rPr>
              <a:t>lower retention levels for minority accountants, and the lack of opportunities for an informal mentorship for minority </a:t>
            </a:r>
            <a:r>
              <a:rPr lang="en-US" sz="2800" dirty="0" smtClean="0">
                <a:latin typeface="Bodoni MT" panose="02070603080606020203" pitchFamily="18" charset="0"/>
              </a:rPr>
              <a:t>accountants</a:t>
            </a:r>
            <a:r>
              <a:rPr lang="en-US" sz="2800" dirty="0" smtClean="0">
                <a:latin typeface="Bodoni MT" panose="02070603080606020203" pitchFamily="18" charset="0"/>
              </a:rPr>
              <a:t>.</a:t>
            </a:r>
          </a:p>
          <a:p>
            <a:pPr marL="457200" indent="-457200" algn="l" defTabSz="4389438" eaLnBrk="0" hangingPunct="0">
              <a:lnSpc>
                <a:spcPct val="95000"/>
              </a:lnSpc>
              <a:buFont typeface="Wingdings" panose="05000000000000000000" pitchFamily="2" charset="2"/>
              <a:buChar char="v"/>
            </a:pPr>
            <a:endParaRPr lang="en-US" sz="2800" dirty="0" smtClean="0">
              <a:latin typeface="Bodoni MT" panose="02070603080606020203" pitchFamily="18" charset="0"/>
            </a:endParaRPr>
          </a:p>
          <a:p>
            <a:pPr marL="914400" lvl="1" indent="-457200" algn="l" defTabSz="4389438" eaLnBrk="0" hangingPunct="0">
              <a:lnSpc>
                <a:spcPct val="95000"/>
              </a:lnSpc>
              <a:buFont typeface="Wingdings" panose="05000000000000000000" pitchFamily="2" charset="2"/>
              <a:buChar char="v"/>
            </a:pPr>
            <a:r>
              <a:rPr lang="en-US" sz="2800" dirty="0" smtClean="0">
                <a:latin typeface="Bodoni MT" panose="02070603080606020203" pitchFamily="18" charset="0"/>
              </a:rPr>
              <a:t> </a:t>
            </a:r>
            <a:r>
              <a:rPr lang="en-US" sz="2800" dirty="0" err="1" smtClean="0">
                <a:latin typeface="Bodoni MT" panose="02070603080606020203" pitchFamily="18" charset="0"/>
              </a:rPr>
              <a:t>Viator</a:t>
            </a:r>
            <a:r>
              <a:rPr lang="en-US" sz="2800" dirty="0" smtClean="0">
                <a:latin typeface="Bodoni MT" panose="02070603080606020203" pitchFamily="18" charset="0"/>
              </a:rPr>
              <a:t> cast aside </a:t>
            </a:r>
            <a:r>
              <a:rPr lang="en-US" sz="2800" dirty="0">
                <a:latin typeface="Bodoni MT" panose="02070603080606020203" pitchFamily="18" charset="0"/>
              </a:rPr>
              <a:t>formal relationships proclaiming that formal relationship may be a “superficial offering (542).”</a:t>
            </a:r>
            <a:endParaRPr lang="en-US" sz="2800" dirty="0" smtClean="0">
              <a:latin typeface="Bodoni MT" panose="02070603080606020203" pitchFamily="18" charset="0"/>
            </a:endParaRPr>
          </a:p>
          <a:p>
            <a:pPr marL="342900" indent="-342900" defTabSz="4389438" eaLnBrk="0" hangingPunct="0">
              <a:lnSpc>
                <a:spcPct val="95000"/>
              </a:lnSpc>
              <a:buFont typeface="Wingdings" panose="05000000000000000000" pitchFamily="2" charset="2"/>
              <a:buChar char="v"/>
            </a:pPr>
            <a:endParaRPr lang="en-US" sz="2400" dirty="0" smtClean="0">
              <a:latin typeface="Baskerville Old Face" panose="02020602080505020303" pitchFamily="18" charset="0"/>
            </a:endParaRPr>
          </a:p>
          <a:p>
            <a:pPr defTabSz="4389438" eaLnBrk="0" hangingPunct="0">
              <a:lnSpc>
                <a:spcPct val="95000"/>
              </a:lnSpc>
            </a:pPr>
            <a:r>
              <a:rPr lang="en-US" sz="2700" dirty="0" smtClean="0">
                <a:latin typeface="Baskerville Old Face" panose="02020602080505020303" pitchFamily="18" charset="0"/>
              </a:rPr>
              <a:t> </a:t>
            </a:r>
            <a:endParaRPr lang="en-US" sz="2700" dirty="0">
              <a:latin typeface="Baskerville Old Face" panose="02020602080505020303" pitchFamily="18" charset="0"/>
            </a:endParaRPr>
          </a:p>
        </p:txBody>
      </p:sp>
      <p:pic>
        <p:nvPicPr>
          <p:cNvPr id="2" name="Thesis- Saint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425" y="98425"/>
            <a:ext cx="609600" cy="609600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549121"/>
              </p:ext>
            </p:extLst>
          </p:nvPr>
        </p:nvGraphicFramePr>
        <p:xfrm>
          <a:off x="10857821" y="14754083"/>
          <a:ext cx="11445154" cy="7253293"/>
        </p:xfrm>
        <a:graphic>
          <a:graphicData uri="http://schemas.openxmlformats.org/drawingml/2006/table">
            <a:tbl>
              <a:tblPr firstRow="1" lastRow="1" bandRow="1">
                <a:tableStyleId>{638B1855-1B75-4FBE-930C-398BA8C253C6}</a:tableStyleId>
              </a:tblPr>
              <a:tblGrid>
                <a:gridCol w="1249016"/>
                <a:gridCol w="1407105"/>
                <a:gridCol w="1660564"/>
                <a:gridCol w="3442853"/>
                <a:gridCol w="3685616"/>
              </a:tblGrid>
              <a:tr h="1501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Mentee</a:t>
                      </a:r>
                      <a:endParaRPr lang="en-US" sz="2800" b="1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Gender</a:t>
                      </a:r>
                      <a:endParaRPr lang="en-US" sz="2800" b="1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Race</a:t>
                      </a:r>
                      <a:endParaRPr lang="en-US" sz="2800" b="1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Race of Assigned Peer Mentor</a:t>
                      </a:r>
                      <a:endParaRPr lang="en-US" sz="2800" b="1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Race of </a:t>
                      </a:r>
                      <a:r>
                        <a:rPr lang="en-US" sz="2800" u="none" strike="noStrike" dirty="0" smtClean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Assigned </a:t>
                      </a:r>
                      <a:r>
                        <a:rPr lang="en-US" sz="2800" u="none" strike="noStrike" dirty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Senior Mentor</a:t>
                      </a:r>
                      <a:endParaRPr lang="en-US" sz="2800" b="1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12490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1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Female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African-American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African-American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African-American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1501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2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 smtClean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Female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African-American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White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-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1501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3</a:t>
                      </a:r>
                      <a:endParaRPr lang="en-US" sz="2800" b="0" i="0" u="none" strike="noStrike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 smtClean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Female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African-American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African-American/White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African-American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1501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0" u="none" strike="noStrike" dirty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4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Female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0" u="none" strike="noStrike" dirty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African-American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0" u="none" strike="noStrike" dirty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Hispanic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</a:rPr>
                        <a:t>Hispanic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effectLst/>
                        <a:latin typeface="Bodoni MT" panose="02070603080606020203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11240102" y="22710947"/>
            <a:ext cx="10200418" cy="294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500" b="1" dirty="0" smtClean="0">
                <a:latin typeface="Bodoni MT" panose="02070603080606020203" pitchFamily="18" charset="0"/>
              </a:rPr>
              <a:t>Questions Requiring Picture Responses</a:t>
            </a:r>
          </a:p>
          <a:p>
            <a:pPr marL="457200" algn="l">
              <a:lnSpc>
                <a:spcPts val="3300"/>
              </a:lnSpc>
              <a:buFont typeface="+mj-lt"/>
              <a:buAutoNum type="arabicPeriod"/>
            </a:pPr>
            <a:endParaRPr lang="en-US" sz="2800" dirty="0" smtClean="0">
              <a:latin typeface="Bodoni MT" panose="02070603080606020203" pitchFamily="18" charset="0"/>
            </a:endParaRPr>
          </a:p>
          <a:p>
            <a:pPr algn="l"/>
            <a:endParaRPr lang="en-US" sz="2800" dirty="0">
              <a:latin typeface="Bodoni MT" panose="020706030806060202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43435" y="7505861"/>
            <a:ext cx="8822125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Bodoni MT" panose="02070603080606020203" pitchFamily="18" charset="0"/>
              </a:rPr>
              <a:t>What was the first 2 weeks of your internship like</a:t>
            </a:r>
            <a:r>
              <a:rPr lang="en-US" sz="2800" dirty="0" smtClean="0">
                <a:latin typeface="Bodoni MT" panose="02070603080606020203" pitchFamily="18" charset="0"/>
              </a:rPr>
              <a:t>?</a:t>
            </a:r>
          </a:p>
          <a:p>
            <a:endParaRPr lang="en-US" sz="2800" dirty="0">
              <a:latin typeface="Bodoni MT" panose="02070603080606020203" pitchFamily="18" charset="0"/>
            </a:endParaRPr>
          </a:p>
          <a:p>
            <a:endParaRPr lang="en-US" sz="2800" dirty="0" smtClean="0">
              <a:latin typeface="Bodoni MT" panose="02070603080606020203" pitchFamily="18" charset="0"/>
            </a:endParaRPr>
          </a:p>
          <a:p>
            <a:endParaRPr lang="en-US" sz="2800" dirty="0">
              <a:latin typeface="Bodoni MT" panose="02070603080606020203" pitchFamily="18" charset="0"/>
            </a:endParaRPr>
          </a:p>
          <a:p>
            <a:endParaRPr lang="en-US" sz="2800" dirty="0" smtClean="0">
              <a:latin typeface="Bodoni MT" panose="02070603080606020203" pitchFamily="18" charset="0"/>
            </a:endParaRPr>
          </a:p>
          <a:p>
            <a:endParaRPr lang="en-US" sz="2800" dirty="0">
              <a:latin typeface="Bodoni MT" panose="02070603080606020203" pitchFamily="18" charset="0"/>
            </a:endParaRPr>
          </a:p>
          <a:p>
            <a:endParaRPr lang="en-US" sz="2800" dirty="0" smtClean="0">
              <a:latin typeface="Bodoni MT" panose="02070603080606020203" pitchFamily="18" charset="0"/>
            </a:endParaRPr>
          </a:p>
          <a:p>
            <a:endParaRPr lang="en-US" sz="2800" dirty="0">
              <a:latin typeface="Bodoni MT" panose="02070603080606020203" pitchFamily="18" charset="0"/>
            </a:endParaRPr>
          </a:p>
          <a:p>
            <a:endParaRPr lang="en-US" sz="2800" dirty="0" smtClean="0">
              <a:latin typeface="Bodoni MT" panose="02070603080606020203" pitchFamily="18" charset="0"/>
            </a:endParaRPr>
          </a:p>
          <a:p>
            <a:endParaRPr lang="en-US" sz="2800" dirty="0">
              <a:latin typeface="Bodoni MT" panose="02070603080606020203" pitchFamily="18" charset="0"/>
            </a:endParaRPr>
          </a:p>
          <a:p>
            <a:endParaRPr lang="en-US" sz="2800" dirty="0" smtClean="0">
              <a:latin typeface="Bodoni MT" panose="02070603080606020203" pitchFamily="18" charset="0"/>
            </a:endParaRPr>
          </a:p>
          <a:p>
            <a:endParaRPr lang="en-US" sz="2800" dirty="0" smtClean="0">
              <a:latin typeface="Bodoni MT" panose="02070603080606020203" pitchFamily="18" charset="0"/>
            </a:endParaRPr>
          </a:p>
          <a:p>
            <a:endParaRPr lang="en-US" sz="2800" dirty="0" smtClean="0">
              <a:latin typeface="Bodoni MT" panose="02070603080606020203" pitchFamily="18" charset="0"/>
            </a:endParaRPr>
          </a:p>
          <a:p>
            <a:r>
              <a:rPr lang="en-US" sz="2800" dirty="0" smtClean="0">
                <a:latin typeface="Bodoni MT" panose="02070603080606020203" pitchFamily="18" charset="0"/>
              </a:rPr>
              <a:t> </a:t>
            </a:r>
            <a:endParaRPr lang="en-US" sz="2800" dirty="0">
              <a:latin typeface="Bodoni MT" panose="02070603080606020203" pitchFamily="18" charset="0"/>
            </a:endParaRPr>
          </a:p>
        </p:txBody>
      </p:sp>
      <p:sp>
        <p:nvSpPr>
          <p:cNvPr id="39" name="Rectangle 10"/>
          <p:cNvSpPr/>
          <p:nvPr/>
        </p:nvSpPr>
        <p:spPr>
          <a:xfrm rot="254552">
            <a:off x="23052927" y="8096384"/>
            <a:ext cx="7707878" cy="5079113"/>
          </a:xfrm>
          <a:custGeom>
            <a:avLst/>
            <a:gdLst>
              <a:gd name="connsiteX0" fmla="*/ 0 w 8131629"/>
              <a:gd name="connsiteY0" fmla="*/ 0 h 7006241"/>
              <a:gd name="connsiteX1" fmla="*/ 8131629 w 8131629"/>
              <a:gd name="connsiteY1" fmla="*/ 0 h 7006241"/>
              <a:gd name="connsiteX2" fmla="*/ 8131629 w 8131629"/>
              <a:gd name="connsiteY2" fmla="*/ 7006241 h 7006241"/>
              <a:gd name="connsiteX3" fmla="*/ 0 w 8131629"/>
              <a:gd name="connsiteY3" fmla="*/ 7006241 h 7006241"/>
              <a:gd name="connsiteX4" fmla="*/ 0 w 8131629"/>
              <a:gd name="connsiteY4" fmla="*/ 0 h 7006241"/>
              <a:gd name="connsiteX0" fmla="*/ 0 w 8131629"/>
              <a:gd name="connsiteY0" fmla="*/ 0 h 7006241"/>
              <a:gd name="connsiteX1" fmla="*/ 8131629 w 8131629"/>
              <a:gd name="connsiteY1" fmla="*/ 0 h 7006241"/>
              <a:gd name="connsiteX2" fmla="*/ 8131629 w 8131629"/>
              <a:gd name="connsiteY2" fmla="*/ 7006241 h 7006241"/>
              <a:gd name="connsiteX3" fmla="*/ 1698172 w 8131629"/>
              <a:gd name="connsiteY3" fmla="*/ 6091841 h 7006241"/>
              <a:gd name="connsiteX4" fmla="*/ 0 w 8131629"/>
              <a:gd name="connsiteY4" fmla="*/ 0 h 7006241"/>
              <a:gd name="connsiteX0" fmla="*/ 457199 w 6433457"/>
              <a:gd name="connsiteY0" fmla="*/ 751114 h 7006241"/>
              <a:gd name="connsiteX1" fmla="*/ 6433457 w 6433457"/>
              <a:gd name="connsiteY1" fmla="*/ 0 h 7006241"/>
              <a:gd name="connsiteX2" fmla="*/ 6433457 w 6433457"/>
              <a:gd name="connsiteY2" fmla="*/ 7006241 h 7006241"/>
              <a:gd name="connsiteX3" fmla="*/ 0 w 6433457"/>
              <a:gd name="connsiteY3" fmla="*/ 6091841 h 7006241"/>
              <a:gd name="connsiteX4" fmla="*/ 457199 w 6433457"/>
              <a:gd name="connsiteY4" fmla="*/ 751114 h 7006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3457" h="7006241">
                <a:moveTo>
                  <a:pt x="457199" y="751114"/>
                </a:moveTo>
                <a:lnTo>
                  <a:pt x="6433457" y="0"/>
                </a:lnTo>
                <a:lnTo>
                  <a:pt x="6433457" y="7006241"/>
                </a:lnTo>
                <a:lnTo>
                  <a:pt x="0" y="6091841"/>
                </a:lnTo>
                <a:lnTo>
                  <a:pt x="457199" y="751114"/>
                </a:lnTo>
                <a:close/>
              </a:path>
            </a:pathLst>
          </a:custGeom>
          <a:solidFill>
            <a:schemeClr val="bg1">
              <a:lumMod val="50000"/>
              <a:alpha val="67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 rot="254552">
            <a:off x="23854616" y="8258523"/>
            <a:ext cx="6550955" cy="4481723"/>
          </a:xfrm>
          <a:prstGeom prst="rect">
            <a:avLst/>
          </a:prstGeom>
          <a:pattFill prst="openDmnd">
            <a:fgClr>
              <a:schemeClr val="bg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27653">
            <a:off x="24590604" y="8905519"/>
            <a:ext cx="4901620" cy="28423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44" name="Rectangle 43"/>
          <p:cNvSpPr/>
          <p:nvPr/>
        </p:nvSpPr>
        <p:spPr>
          <a:xfrm rot="315472">
            <a:off x="26358930" y="8146706"/>
            <a:ext cx="1274066" cy="558540"/>
          </a:xfrm>
          <a:prstGeom prst="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10"/>
          <p:cNvSpPr/>
          <p:nvPr/>
        </p:nvSpPr>
        <p:spPr>
          <a:xfrm rot="21234345">
            <a:off x="24509795" y="27344409"/>
            <a:ext cx="7044117" cy="4657043"/>
          </a:xfrm>
          <a:custGeom>
            <a:avLst/>
            <a:gdLst>
              <a:gd name="connsiteX0" fmla="*/ 0 w 8131629"/>
              <a:gd name="connsiteY0" fmla="*/ 0 h 7006241"/>
              <a:gd name="connsiteX1" fmla="*/ 8131629 w 8131629"/>
              <a:gd name="connsiteY1" fmla="*/ 0 h 7006241"/>
              <a:gd name="connsiteX2" fmla="*/ 8131629 w 8131629"/>
              <a:gd name="connsiteY2" fmla="*/ 7006241 h 7006241"/>
              <a:gd name="connsiteX3" fmla="*/ 0 w 8131629"/>
              <a:gd name="connsiteY3" fmla="*/ 7006241 h 7006241"/>
              <a:gd name="connsiteX4" fmla="*/ 0 w 8131629"/>
              <a:gd name="connsiteY4" fmla="*/ 0 h 7006241"/>
              <a:gd name="connsiteX0" fmla="*/ 0 w 8131629"/>
              <a:gd name="connsiteY0" fmla="*/ 0 h 7006241"/>
              <a:gd name="connsiteX1" fmla="*/ 8131629 w 8131629"/>
              <a:gd name="connsiteY1" fmla="*/ 0 h 7006241"/>
              <a:gd name="connsiteX2" fmla="*/ 8131629 w 8131629"/>
              <a:gd name="connsiteY2" fmla="*/ 7006241 h 7006241"/>
              <a:gd name="connsiteX3" fmla="*/ 1698172 w 8131629"/>
              <a:gd name="connsiteY3" fmla="*/ 6091841 h 7006241"/>
              <a:gd name="connsiteX4" fmla="*/ 0 w 8131629"/>
              <a:gd name="connsiteY4" fmla="*/ 0 h 7006241"/>
              <a:gd name="connsiteX0" fmla="*/ 457199 w 6433457"/>
              <a:gd name="connsiteY0" fmla="*/ 751114 h 7006241"/>
              <a:gd name="connsiteX1" fmla="*/ 6433457 w 6433457"/>
              <a:gd name="connsiteY1" fmla="*/ 0 h 7006241"/>
              <a:gd name="connsiteX2" fmla="*/ 6433457 w 6433457"/>
              <a:gd name="connsiteY2" fmla="*/ 7006241 h 7006241"/>
              <a:gd name="connsiteX3" fmla="*/ 0 w 6433457"/>
              <a:gd name="connsiteY3" fmla="*/ 6091841 h 7006241"/>
              <a:gd name="connsiteX4" fmla="*/ 457199 w 6433457"/>
              <a:gd name="connsiteY4" fmla="*/ 751114 h 7006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3457" h="7006241">
                <a:moveTo>
                  <a:pt x="457199" y="751114"/>
                </a:moveTo>
                <a:lnTo>
                  <a:pt x="6433457" y="0"/>
                </a:lnTo>
                <a:lnTo>
                  <a:pt x="6433457" y="7006241"/>
                </a:lnTo>
                <a:lnTo>
                  <a:pt x="0" y="6091841"/>
                </a:lnTo>
                <a:lnTo>
                  <a:pt x="457199" y="751114"/>
                </a:lnTo>
                <a:close/>
              </a:path>
            </a:pathLst>
          </a:custGeom>
          <a:solidFill>
            <a:schemeClr val="bg1">
              <a:lumMod val="50000"/>
              <a:alpha val="67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25239383" y="27416650"/>
            <a:ext cx="5923342" cy="3548167"/>
          </a:xfrm>
          <a:prstGeom prst="rect">
            <a:avLst/>
          </a:prstGeom>
          <a:pattFill prst="openDmnd">
            <a:fgClr>
              <a:schemeClr val="bg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 rot="60920">
            <a:off x="27366491" y="27169266"/>
            <a:ext cx="1226435" cy="504656"/>
          </a:xfrm>
          <a:prstGeom prst="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140950" y="28159673"/>
            <a:ext cx="4120208" cy="2330219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17" name="TextBox 16"/>
          <p:cNvSpPr txBox="1"/>
          <p:nvPr/>
        </p:nvSpPr>
        <p:spPr>
          <a:xfrm>
            <a:off x="33976576" y="24972408"/>
            <a:ext cx="77015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Bodoni MT" panose="02070603080606020203" pitchFamily="18" charset="0"/>
              </a:rPr>
              <a:t>Contact Information</a:t>
            </a:r>
            <a:endParaRPr lang="en-US" sz="6600" dirty="0">
              <a:latin typeface="Bodoni MT" panose="02070603080606020203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838142" y="26429682"/>
            <a:ext cx="63358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Bodoni MT" panose="02070603080606020203" pitchFamily="18" charset="0"/>
              </a:rPr>
              <a:t>Wayne P. Taylor, Jr. </a:t>
            </a:r>
          </a:p>
          <a:p>
            <a:r>
              <a:rPr lang="en-US" sz="3200" dirty="0" smtClean="0">
                <a:latin typeface="Bodoni MT" panose="02070603080606020203" pitchFamily="18" charset="0"/>
              </a:rPr>
              <a:t>wtaylo30@utk.edu</a:t>
            </a:r>
          </a:p>
          <a:p>
            <a:r>
              <a:rPr lang="en-US" sz="3200" dirty="0" smtClean="0">
                <a:latin typeface="Bodoni MT" panose="02070603080606020203" pitchFamily="18" charset="0"/>
              </a:rPr>
              <a:t>(901) 219-0799</a:t>
            </a:r>
            <a:endParaRPr lang="en-US" sz="3200" dirty="0">
              <a:latin typeface="Bodoni MT" panose="02070603080606020203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643696" y="13138357"/>
            <a:ext cx="1159647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latin typeface="Bodoni MT" panose="02070603080606020203" pitchFamily="18" charset="0"/>
              </a:rPr>
              <a:t>Mentee</a:t>
            </a:r>
            <a:r>
              <a:rPr lang="en-US" sz="6600" dirty="0" smtClean="0">
                <a:latin typeface="Bodoni MT" panose="02070603080606020203" pitchFamily="18" charset="0"/>
              </a:rPr>
              <a:t> </a:t>
            </a:r>
            <a:r>
              <a:rPr lang="en-US" sz="6600" b="1" dirty="0" smtClean="0">
                <a:latin typeface="Bodoni MT" panose="02070603080606020203" pitchFamily="18" charset="0"/>
              </a:rPr>
              <a:t>&amp; </a:t>
            </a:r>
            <a:r>
              <a:rPr lang="en-US" sz="6600" b="1" dirty="0" smtClean="0">
                <a:latin typeface="Bodoni MT" panose="02070603080606020203" pitchFamily="18" charset="0"/>
              </a:rPr>
              <a:t>Mentor Snapshot</a:t>
            </a:r>
            <a:endParaRPr lang="en-US" sz="6600" b="1" dirty="0" smtClean="0">
              <a:latin typeface="Bodoni MT" panose="02070603080606020203" pitchFamily="18" charset="0"/>
            </a:endParaRPr>
          </a:p>
          <a:p>
            <a:endParaRPr lang="en-US" sz="6600" b="1" dirty="0">
              <a:latin typeface="Bodoni MT" panose="02070603080606020203" pitchFamily="18" charset="0"/>
            </a:endParaRPr>
          </a:p>
        </p:txBody>
      </p:sp>
      <p:pic>
        <p:nvPicPr>
          <p:cNvPr id="58" name="Picture Placeholder 1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967" y="98425"/>
            <a:ext cx="2867410" cy="3417599"/>
          </a:xfrm>
          <a:prstGeom prst="rect">
            <a:avLst/>
          </a:prstGeom>
        </p:spPr>
      </p:pic>
      <p:pic>
        <p:nvPicPr>
          <p:cNvPr id="60" name="Picture Placeholder 1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3233" y="119230"/>
            <a:ext cx="2867410" cy="34828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844999" y="13231412"/>
            <a:ext cx="75898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Bodoni MT" panose="02070603080606020203" pitchFamily="18" charset="0"/>
              </a:rPr>
              <a:t>“I was always kept on my toes.”</a:t>
            </a:r>
            <a:endParaRPr lang="en-US" sz="2800" dirty="0">
              <a:latin typeface="Bodoni MT" panose="02070603080606020203" pitchFamily="18" charset="0"/>
            </a:endParaRPr>
          </a:p>
        </p:txBody>
      </p:sp>
      <p:sp>
        <p:nvSpPr>
          <p:cNvPr id="59" name="Rectangle 10"/>
          <p:cNvSpPr/>
          <p:nvPr/>
        </p:nvSpPr>
        <p:spPr>
          <a:xfrm rot="254552">
            <a:off x="23952758" y="14845196"/>
            <a:ext cx="6475764" cy="4255779"/>
          </a:xfrm>
          <a:custGeom>
            <a:avLst/>
            <a:gdLst>
              <a:gd name="connsiteX0" fmla="*/ 0 w 8131629"/>
              <a:gd name="connsiteY0" fmla="*/ 0 h 7006241"/>
              <a:gd name="connsiteX1" fmla="*/ 8131629 w 8131629"/>
              <a:gd name="connsiteY1" fmla="*/ 0 h 7006241"/>
              <a:gd name="connsiteX2" fmla="*/ 8131629 w 8131629"/>
              <a:gd name="connsiteY2" fmla="*/ 7006241 h 7006241"/>
              <a:gd name="connsiteX3" fmla="*/ 0 w 8131629"/>
              <a:gd name="connsiteY3" fmla="*/ 7006241 h 7006241"/>
              <a:gd name="connsiteX4" fmla="*/ 0 w 8131629"/>
              <a:gd name="connsiteY4" fmla="*/ 0 h 7006241"/>
              <a:gd name="connsiteX0" fmla="*/ 0 w 8131629"/>
              <a:gd name="connsiteY0" fmla="*/ 0 h 7006241"/>
              <a:gd name="connsiteX1" fmla="*/ 8131629 w 8131629"/>
              <a:gd name="connsiteY1" fmla="*/ 0 h 7006241"/>
              <a:gd name="connsiteX2" fmla="*/ 8131629 w 8131629"/>
              <a:gd name="connsiteY2" fmla="*/ 7006241 h 7006241"/>
              <a:gd name="connsiteX3" fmla="*/ 1698172 w 8131629"/>
              <a:gd name="connsiteY3" fmla="*/ 6091841 h 7006241"/>
              <a:gd name="connsiteX4" fmla="*/ 0 w 8131629"/>
              <a:gd name="connsiteY4" fmla="*/ 0 h 7006241"/>
              <a:gd name="connsiteX0" fmla="*/ 457199 w 6433457"/>
              <a:gd name="connsiteY0" fmla="*/ 751114 h 7006241"/>
              <a:gd name="connsiteX1" fmla="*/ 6433457 w 6433457"/>
              <a:gd name="connsiteY1" fmla="*/ 0 h 7006241"/>
              <a:gd name="connsiteX2" fmla="*/ 6433457 w 6433457"/>
              <a:gd name="connsiteY2" fmla="*/ 7006241 h 7006241"/>
              <a:gd name="connsiteX3" fmla="*/ 0 w 6433457"/>
              <a:gd name="connsiteY3" fmla="*/ 6091841 h 7006241"/>
              <a:gd name="connsiteX4" fmla="*/ 457199 w 6433457"/>
              <a:gd name="connsiteY4" fmla="*/ 751114 h 7006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3457" h="7006241">
                <a:moveTo>
                  <a:pt x="457199" y="751114"/>
                </a:moveTo>
                <a:lnTo>
                  <a:pt x="6433457" y="0"/>
                </a:lnTo>
                <a:lnTo>
                  <a:pt x="6433457" y="7006241"/>
                </a:lnTo>
                <a:lnTo>
                  <a:pt x="0" y="6091841"/>
                </a:lnTo>
                <a:lnTo>
                  <a:pt x="457199" y="751114"/>
                </a:lnTo>
                <a:close/>
              </a:path>
            </a:pathLst>
          </a:custGeom>
          <a:solidFill>
            <a:schemeClr val="bg1">
              <a:lumMod val="50000"/>
              <a:alpha val="67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 rot="254552">
            <a:off x="24869334" y="15212753"/>
            <a:ext cx="5777081" cy="3559665"/>
          </a:xfrm>
          <a:prstGeom prst="rect">
            <a:avLst/>
          </a:prstGeom>
          <a:pattFill prst="openDmnd">
            <a:fgClr>
              <a:schemeClr val="bg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 rot="315472">
            <a:off x="27135632" y="14882004"/>
            <a:ext cx="1196152" cy="506292"/>
          </a:xfrm>
          <a:prstGeom prst="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96278">
            <a:off x="25501363" y="15812894"/>
            <a:ext cx="4338420" cy="2427935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23296513" y="13900243"/>
            <a:ext cx="91729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dirty="0">
                <a:latin typeface="Bodoni MT" panose="02070603080606020203" pitchFamily="18" charset="0"/>
              </a:rPr>
              <a:t>How does your formal (i.e. firm provided) mentor make you feel when you talk to them?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180246" y="19206496"/>
            <a:ext cx="8600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Bodoni MT" panose="02070603080606020203" pitchFamily="18" charset="0"/>
              </a:rPr>
              <a:t>“It felt unnatural and uncomfortable.”</a:t>
            </a:r>
            <a:endParaRPr lang="en-US" sz="2800" dirty="0">
              <a:latin typeface="Bodoni MT" panose="02070603080606020203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548998" y="19927833"/>
            <a:ext cx="8417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dirty="0">
                <a:latin typeface="Bodoni MT" panose="02070603080606020203" pitchFamily="18" charset="0"/>
              </a:rPr>
              <a:t>Identify a disappointment and highlight of your internship thus far. </a:t>
            </a:r>
          </a:p>
        </p:txBody>
      </p:sp>
      <p:sp>
        <p:nvSpPr>
          <p:cNvPr id="64" name="Rectangle 10"/>
          <p:cNvSpPr/>
          <p:nvPr/>
        </p:nvSpPr>
        <p:spPr>
          <a:xfrm rot="21425035">
            <a:off x="24114047" y="21283086"/>
            <a:ext cx="7163342" cy="4325519"/>
          </a:xfrm>
          <a:custGeom>
            <a:avLst/>
            <a:gdLst>
              <a:gd name="connsiteX0" fmla="*/ 0 w 8131629"/>
              <a:gd name="connsiteY0" fmla="*/ 0 h 7006241"/>
              <a:gd name="connsiteX1" fmla="*/ 8131629 w 8131629"/>
              <a:gd name="connsiteY1" fmla="*/ 0 h 7006241"/>
              <a:gd name="connsiteX2" fmla="*/ 8131629 w 8131629"/>
              <a:gd name="connsiteY2" fmla="*/ 7006241 h 7006241"/>
              <a:gd name="connsiteX3" fmla="*/ 0 w 8131629"/>
              <a:gd name="connsiteY3" fmla="*/ 7006241 h 7006241"/>
              <a:gd name="connsiteX4" fmla="*/ 0 w 8131629"/>
              <a:gd name="connsiteY4" fmla="*/ 0 h 7006241"/>
              <a:gd name="connsiteX0" fmla="*/ 0 w 8131629"/>
              <a:gd name="connsiteY0" fmla="*/ 0 h 7006241"/>
              <a:gd name="connsiteX1" fmla="*/ 8131629 w 8131629"/>
              <a:gd name="connsiteY1" fmla="*/ 0 h 7006241"/>
              <a:gd name="connsiteX2" fmla="*/ 8131629 w 8131629"/>
              <a:gd name="connsiteY2" fmla="*/ 7006241 h 7006241"/>
              <a:gd name="connsiteX3" fmla="*/ 1698172 w 8131629"/>
              <a:gd name="connsiteY3" fmla="*/ 6091841 h 7006241"/>
              <a:gd name="connsiteX4" fmla="*/ 0 w 8131629"/>
              <a:gd name="connsiteY4" fmla="*/ 0 h 7006241"/>
              <a:gd name="connsiteX0" fmla="*/ 457199 w 6433457"/>
              <a:gd name="connsiteY0" fmla="*/ 751114 h 7006241"/>
              <a:gd name="connsiteX1" fmla="*/ 6433457 w 6433457"/>
              <a:gd name="connsiteY1" fmla="*/ 0 h 7006241"/>
              <a:gd name="connsiteX2" fmla="*/ 6433457 w 6433457"/>
              <a:gd name="connsiteY2" fmla="*/ 7006241 h 7006241"/>
              <a:gd name="connsiteX3" fmla="*/ 0 w 6433457"/>
              <a:gd name="connsiteY3" fmla="*/ 6091841 h 7006241"/>
              <a:gd name="connsiteX4" fmla="*/ 457199 w 6433457"/>
              <a:gd name="connsiteY4" fmla="*/ 751114 h 7006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3457" h="7006241">
                <a:moveTo>
                  <a:pt x="457199" y="751114"/>
                </a:moveTo>
                <a:lnTo>
                  <a:pt x="6433457" y="0"/>
                </a:lnTo>
                <a:lnTo>
                  <a:pt x="6433457" y="7006241"/>
                </a:lnTo>
                <a:lnTo>
                  <a:pt x="0" y="6091841"/>
                </a:lnTo>
                <a:lnTo>
                  <a:pt x="457199" y="751114"/>
                </a:lnTo>
                <a:close/>
              </a:path>
            </a:pathLst>
          </a:custGeom>
          <a:solidFill>
            <a:schemeClr val="bg1">
              <a:lumMod val="50000"/>
              <a:alpha val="67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 rot="254552">
            <a:off x="25648814" y="21274582"/>
            <a:ext cx="5777081" cy="3559665"/>
          </a:xfrm>
          <a:prstGeom prst="rect">
            <a:avLst/>
          </a:prstGeom>
          <a:pattFill prst="openDmnd">
            <a:fgClr>
              <a:schemeClr val="bg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 rot="315472">
            <a:off x="27501412" y="20913322"/>
            <a:ext cx="1196152" cy="506292"/>
          </a:xfrm>
          <a:prstGeom prst="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97068">
            <a:off x="26381333" y="21798969"/>
            <a:ext cx="4210436" cy="239523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19" name="TextBox 18"/>
          <p:cNvSpPr txBox="1"/>
          <p:nvPr/>
        </p:nvSpPr>
        <p:spPr>
          <a:xfrm>
            <a:off x="23818248" y="25264796"/>
            <a:ext cx="7704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Bodoni MT" panose="02070603080606020203" pitchFamily="18" charset="0"/>
              </a:rPr>
              <a:t>“London was the highlight and disappointment.”</a:t>
            </a:r>
            <a:endParaRPr lang="en-US" sz="2800" dirty="0">
              <a:latin typeface="Bodoni MT" panose="02070603080606020203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449489" y="26301032"/>
            <a:ext cx="90200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dirty="0">
                <a:latin typeface="Bodoni MT" panose="02070603080606020203" pitchFamily="18" charset="0"/>
              </a:rPr>
              <a:t>Looking back on your internship, what is your feeling of being a minority within your firm? </a:t>
            </a:r>
            <a:endParaRPr lang="en-US" sz="2800" dirty="0">
              <a:latin typeface="Bodoni MT" panose="02070603080606020203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060971" y="31282466"/>
            <a:ext cx="5644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 smtClean="0">
                <a:latin typeface="Bodoni MT" panose="02070603080606020203" pitchFamily="18" charset="0"/>
              </a:rPr>
              <a:t>“You are definitely noticed.”</a:t>
            </a:r>
            <a:endParaRPr lang="en-US" sz="2700" dirty="0">
              <a:latin typeface="Bodoni MT" panose="02070603080606020203" pitchFamily="18" charset="0"/>
            </a:endParaRPr>
          </a:p>
        </p:txBody>
      </p:sp>
      <p:sp>
        <p:nvSpPr>
          <p:cNvPr id="73" name="Text Box 11"/>
          <p:cNvSpPr txBox="1">
            <a:spLocks noChangeArrowheads="1"/>
          </p:cNvSpPr>
          <p:nvPr/>
        </p:nvSpPr>
        <p:spPr bwMode="auto">
          <a:xfrm>
            <a:off x="33091173" y="5865378"/>
            <a:ext cx="98298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4389438">
              <a:spcBef>
                <a:spcPct val="50000"/>
              </a:spcBef>
            </a:pPr>
            <a:r>
              <a:rPr lang="en-US" sz="6600" b="1" dirty="0" smtClean="0">
                <a:latin typeface="Bodoni MT" panose="02070603080606020203" pitchFamily="18" charset="0"/>
              </a:rPr>
              <a:t>Possible Conclusions</a:t>
            </a:r>
            <a:endParaRPr lang="en-US" sz="6600" b="1" dirty="0">
              <a:latin typeface="Bodoni MT" panose="02070603080606020203" pitchFamily="18" charset="0"/>
            </a:endParaRPr>
          </a:p>
        </p:txBody>
      </p:sp>
      <p:sp>
        <p:nvSpPr>
          <p:cNvPr id="75" name="Text Box 11"/>
          <p:cNvSpPr txBox="1">
            <a:spLocks noChangeArrowheads="1"/>
          </p:cNvSpPr>
          <p:nvPr/>
        </p:nvSpPr>
        <p:spPr bwMode="auto">
          <a:xfrm>
            <a:off x="11176143" y="28636735"/>
            <a:ext cx="1115677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4389438">
              <a:spcBef>
                <a:spcPct val="50000"/>
              </a:spcBef>
            </a:pPr>
            <a:r>
              <a:rPr lang="en-US" sz="6500" b="1" dirty="0" smtClean="0">
                <a:latin typeface="Bodoni MT" panose="02070603080606020203" pitchFamily="18" charset="0"/>
              </a:rPr>
              <a:t>Study Limitations</a:t>
            </a:r>
            <a:endParaRPr lang="en-US" sz="6500" b="1" dirty="0">
              <a:latin typeface="Bodoni MT" panose="02070603080606020203" pitchFamily="18" charset="0"/>
            </a:endParaRPr>
          </a:p>
        </p:txBody>
      </p:sp>
      <p:sp>
        <p:nvSpPr>
          <p:cNvPr id="77" name="Text Box 40"/>
          <p:cNvSpPr txBox="1">
            <a:spLocks noChangeArrowheads="1"/>
          </p:cNvSpPr>
          <p:nvPr/>
        </p:nvSpPr>
        <p:spPr bwMode="auto">
          <a:xfrm>
            <a:off x="11518945" y="29785424"/>
            <a:ext cx="9690100" cy="1562176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  <a:effectLst/>
        </p:spPr>
        <p:txBody>
          <a:bodyPr lIns="61170" tIns="30584" rIns="61170" bIns="30584">
            <a:spAutoFit/>
          </a:bodyPr>
          <a:lstStyle/>
          <a:p>
            <a:pPr marL="914400" lvl="1" indent="-457200" algn="l" defTabSz="612775" eaLnBrk="0" hangingPunct="0">
              <a:lnSpc>
                <a:spcPts val="35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2800" dirty="0" smtClean="0">
                <a:latin typeface="Bodoni MT" panose="02070603080606020203" pitchFamily="18" charset="0"/>
              </a:rPr>
              <a:t>All Female Participants ( Mentees)</a:t>
            </a:r>
          </a:p>
          <a:p>
            <a:pPr marL="914400" lvl="1" indent="-457200" algn="l" defTabSz="612775" eaLnBrk="0" hangingPunct="0">
              <a:lnSpc>
                <a:spcPts val="35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2800" dirty="0" smtClean="0">
                <a:latin typeface="Bodoni MT" panose="02070603080606020203" pitchFamily="18" charset="0"/>
              </a:rPr>
              <a:t>4 formal mentorship cases examined</a:t>
            </a:r>
            <a:endParaRPr lang="en-US" sz="2800" dirty="0" smtClean="0">
              <a:latin typeface="Bodoni MT" panose="02070603080606020203" pitchFamily="18" charset="0"/>
            </a:endParaRPr>
          </a:p>
          <a:p>
            <a:pPr marL="914400" lvl="1" indent="-457200" algn="l" defTabSz="612775" eaLnBrk="0" hangingPunct="0">
              <a:lnSpc>
                <a:spcPts val="35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2800" dirty="0" smtClean="0">
                <a:latin typeface="Bodoni MT" panose="02070603080606020203" pitchFamily="18" charset="0"/>
              </a:rPr>
              <a:t>Self-representation of participants</a:t>
            </a:r>
            <a:r>
              <a:rPr lang="en-US" sz="2800" dirty="0" smtClean="0">
                <a:latin typeface="Bodoni MT" panose="02070603080606020203" pitchFamily="18" charset="0"/>
              </a:rPr>
              <a:t>.</a:t>
            </a:r>
            <a:endParaRPr lang="en-US" sz="2800" dirty="0">
              <a:latin typeface="Bodoni MT" panose="02070603080606020203" pitchFamily="18" charset="0"/>
            </a:endParaRPr>
          </a:p>
        </p:txBody>
      </p:sp>
      <p:sp>
        <p:nvSpPr>
          <p:cNvPr id="2049" name="TextBox 2048"/>
          <p:cNvSpPr txBox="1"/>
          <p:nvPr/>
        </p:nvSpPr>
        <p:spPr>
          <a:xfrm>
            <a:off x="11654264" y="24371426"/>
            <a:ext cx="8823370" cy="5686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l">
              <a:lnSpc>
                <a:spcPts val="3300"/>
              </a:lnSpc>
              <a:buFont typeface="+mj-lt"/>
              <a:buAutoNum type="arabicPeriod"/>
            </a:pPr>
            <a:endParaRPr lang="en-US" sz="2700" dirty="0">
              <a:latin typeface="Bodoni MT" panose="02070603080606020203" pitchFamily="18" charset="0"/>
            </a:endParaRPr>
          </a:p>
          <a:p>
            <a:pPr marL="457200" algn="l">
              <a:lnSpc>
                <a:spcPts val="3000"/>
              </a:lnSpc>
              <a:buFont typeface="+mj-lt"/>
              <a:buAutoNum type="arabicPeriod"/>
            </a:pPr>
            <a:r>
              <a:rPr lang="en-US" sz="2700" dirty="0">
                <a:latin typeface="Bodoni MT" panose="02070603080606020203" pitchFamily="18" charset="0"/>
              </a:rPr>
              <a:t>What was the first 2 weeks of your internship like? </a:t>
            </a:r>
          </a:p>
          <a:p>
            <a:pPr marL="457200" algn="l">
              <a:lnSpc>
                <a:spcPts val="3000"/>
              </a:lnSpc>
              <a:buFont typeface="+mj-lt"/>
              <a:buAutoNum type="arabicPeriod"/>
            </a:pPr>
            <a:endParaRPr lang="en-US" sz="2700" dirty="0">
              <a:latin typeface="Bodoni MT" panose="02070603080606020203" pitchFamily="18" charset="0"/>
            </a:endParaRPr>
          </a:p>
          <a:p>
            <a:pPr marL="457200" algn="l">
              <a:lnSpc>
                <a:spcPts val="3000"/>
              </a:lnSpc>
              <a:buFont typeface="+mj-lt"/>
              <a:buAutoNum type="arabicPeriod"/>
            </a:pPr>
            <a:r>
              <a:rPr lang="en-US" sz="2700" dirty="0">
                <a:latin typeface="Bodoni MT" panose="02070603080606020203" pitchFamily="18" charset="0"/>
              </a:rPr>
              <a:t> How does your formal (i.e. firm provided) mentor make you feel  when you talk to them? </a:t>
            </a:r>
          </a:p>
          <a:p>
            <a:pPr marL="971550" indent="-514350" algn="l">
              <a:lnSpc>
                <a:spcPts val="3000"/>
              </a:lnSpc>
              <a:buFont typeface="+mj-lt"/>
              <a:buAutoNum type="arabicPeriod"/>
            </a:pPr>
            <a:endParaRPr lang="en-US" sz="2700" dirty="0">
              <a:latin typeface="Bodoni MT" panose="02070603080606020203" pitchFamily="18" charset="0"/>
            </a:endParaRPr>
          </a:p>
          <a:p>
            <a:pPr marL="457200" algn="l">
              <a:lnSpc>
                <a:spcPts val="3000"/>
              </a:lnSpc>
              <a:buFont typeface="+mj-lt"/>
              <a:buAutoNum type="arabicPeriod"/>
            </a:pPr>
            <a:r>
              <a:rPr lang="en-US" sz="2700" dirty="0">
                <a:latin typeface="Bodoni MT" panose="02070603080606020203" pitchFamily="18" charset="0"/>
              </a:rPr>
              <a:t> Identify a disappointment and highlight of your internship thus far. </a:t>
            </a:r>
          </a:p>
          <a:p>
            <a:pPr marL="457200" algn="l">
              <a:lnSpc>
                <a:spcPts val="3000"/>
              </a:lnSpc>
              <a:buFont typeface="+mj-lt"/>
              <a:buAutoNum type="arabicPeriod"/>
            </a:pPr>
            <a:endParaRPr lang="en-US" sz="2700" dirty="0">
              <a:latin typeface="Bodoni MT" panose="02070603080606020203" pitchFamily="18" charset="0"/>
            </a:endParaRPr>
          </a:p>
          <a:p>
            <a:pPr marL="457200" algn="l">
              <a:lnSpc>
                <a:spcPts val="3000"/>
              </a:lnSpc>
              <a:buFont typeface="+mj-lt"/>
              <a:buAutoNum type="arabicPeriod"/>
            </a:pPr>
            <a:r>
              <a:rPr lang="en-US" sz="2700" dirty="0">
                <a:latin typeface="Bodoni MT" panose="02070603080606020203" pitchFamily="18" charset="0"/>
              </a:rPr>
              <a:t>Looking back on your internship, what is your feeling of being a minority within your firm? </a:t>
            </a:r>
          </a:p>
          <a:p>
            <a:endParaRPr lang="en-US" dirty="0"/>
          </a:p>
        </p:txBody>
      </p:sp>
      <p:sp>
        <p:nvSpPr>
          <p:cNvPr id="2050" name="TextBox 2049"/>
          <p:cNvSpPr txBox="1"/>
          <p:nvPr/>
        </p:nvSpPr>
        <p:spPr>
          <a:xfrm>
            <a:off x="747195" y="23406714"/>
            <a:ext cx="9610721" cy="3272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l">
              <a:lnSpc>
                <a:spcPts val="31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2800" dirty="0">
                <a:latin typeface="Bodoni MT" panose="02070603080606020203" pitchFamily="18" charset="0"/>
              </a:rPr>
              <a:t>A pattern of denial and suppression is more likely than the pattern of direct engagement of both the mentor and mentee, concerning race</a:t>
            </a:r>
          </a:p>
          <a:p>
            <a:pPr algn="l">
              <a:lnSpc>
                <a:spcPts val="3100"/>
              </a:lnSpc>
              <a:spcBef>
                <a:spcPts val="0"/>
              </a:spcBef>
              <a:spcAft>
                <a:spcPts val="0"/>
              </a:spcAft>
            </a:pPr>
            <a:endParaRPr lang="en-US" sz="2800" dirty="0">
              <a:latin typeface="Bodoni MT" panose="02070603080606020203" pitchFamily="18" charset="0"/>
            </a:endParaRPr>
          </a:p>
          <a:p>
            <a:pPr marL="800100" lvl="1" indent="-342900" algn="l">
              <a:lnSpc>
                <a:spcPts val="31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2800" dirty="0">
                <a:latin typeface="Bodoni MT" panose="02070603080606020203" pitchFamily="18" charset="0"/>
              </a:rPr>
              <a:t>“There is not one best way for people to manage racial diversity. Rather, the racial perspectives of the parties are critical(190</a:t>
            </a:r>
            <a:r>
              <a:rPr lang="en-US" sz="2800" dirty="0" smtClean="0">
                <a:latin typeface="Bodoni MT" panose="02070603080606020203" pitchFamily="18" charset="0"/>
              </a:rPr>
              <a:t>).”</a:t>
            </a:r>
          </a:p>
          <a:p>
            <a:pPr marL="800100" lvl="1" indent="-342900" algn="l">
              <a:lnSpc>
                <a:spcPts val="31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en-US" sz="2800" dirty="0">
              <a:latin typeface="Bodoni MT" panose="020706030806060202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06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4750</TotalTime>
  <Words>595</Words>
  <Application>Microsoft Office PowerPoint</Application>
  <PresentationFormat>Custom</PresentationFormat>
  <Paragraphs>139</Paragraphs>
  <Slides>1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Arial</vt:lpstr>
      <vt:lpstr>Baskerville Old Face</vt:lpstr>
      <vt:lpstr>Bodoni MT</vt:lpstr>
      <vt:lpstr>Calibri</vt:lpstr>
      <vt:lpstr>Calibri Light</vt:lpstr>
      <vt:lpstr>Symbol</vt:lpstr>
      <vt:lpstr>Times New Roman</vt:lpstr>
      <vt:lpstr>Wingdings</vt:lpstr>
      <vt:lpstr>Office Theme</vt:lpstr>
      <vt:lpstr>PowerPoint Presentation</vt:lpstr>
    </vt:vector>
  </TitlesOfParts>
  <Company>MegaPrint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36x48 Tri-Fold Template</dc:title>
  <dc:creator>Ethan Shulda</dc:creator>
  <dc:description>©MegaPrint Inc. 2009</dc:description>
  <cp:lastModifiedBy>Wayne Taylor</cp:lastModifiedBy>
  <cp:revision>110</cp:revision>
  <dcterms:created xsi:type="dcterms:W3CDTF">2008-12-04T00:20:37Z</dcterms:created>
  <dcterms:modified xsi:type="dcterms:W3CDTF">2015-11-11T21:29:58Z</dcterms:modified>
  <cp:category>Research Poster</cp:category>
</cp:coreProperties>
</file>