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wmf" ContentType="image/x-wm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4"/>
  </p:notesMasterIdLst>
  <p:handoutMasterIdLst>
    <p:handoutMasterId r:id="rId5"/>
  </p:handoutMasterIdLst>
  <p:sldIdLst>
    <p:sldId id="256" r:id="rId3"/>
  </p:sldIdLst>
  <p:sldSz cx="43891200" cy="329184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79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27" autoAdjust="0"/>
    <p:restoredTop sz="95673"/>
  </p:normalViewPr>
  <p:slideViewPr>
    <p:cSldViewPr snapToGrid="0">
      <p:cViewPr>
        <p:scale>
          <a:sx n="20" d="100"/>
          <a:sy n="20" d="100"/>
        </p:scale>
        <p:origin x="1408" y="312"/>
      </p:cViewPr>
      <p:guideLst/>
    </p:cSldViewPr>
  </p:slideViewPr>
  <p:notesTextViewPr>
    <p:cViewPr>
      <p:scale>
        <a:sx n="1" d="1"/>
        <a:sy n="1" d="1"/>
      </p:scale>
      <p:origin x="0" y="0"/>
    </p:cViewPr>
  </p:notesTextViewPr>
  <p:notesViewPr>
    <p:cSldViewPr snapToGrid="0" showGuides="1">
      <p:cViewPr varScale="1">
        <p:scale>
          <a:sx n="65" d="100"/>
          <a:sy n="65" d="100"/>
        </p:scale>
        <p:origin x="2796" y="60"/>
      </p:cViewPr>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1.xml"/><Relationship Id="rId4" Type="http://schemas.openxmlformats.org/officeDocument/2006/relationships/notesMaster" Target="notesMasters/notesMaster1.xml"/><Relationship Id="rId5" Type="http://schemas.openxmlformats.org/officeDocument/2006/relationships/handoutMaster" Target="handoutMasters/handoutMaster1.xml"/><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customXml" Target="../customXml/item1.xml"/><Relationship Id="rId2"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11AE5B-EE21-45ED-84B9-22549DADC5CF}" type="doc">
      <dgm:prSet loTypeId="urn:microsoft.com/office/officeart/2005/8/layout/funnel1" loCatId="relationship" qsTypeId="urn:microsoft.com/office/officeart/2005/8/quickstyle/simple5" qsCatId="simple" csTypeId="urn:microsoft.com/office/officeart/2005/8/colors/colorful4" csCatId="colorful" phldr="1"/>
      <dgm:spPr/>
      <dgm:t>
        <a:bodyPr/>
        <a:lstStyle/>
        <a:p>
          <a:endParaRPr lang="en-US"/>
        </a:p>
      </dgm:t>
    </dgm:pt>
    <dgm:pt modelId="{F6466450-B1E1-4658-B9C9-88E216AF4FF8}">
      <dgm:prSet phldrT="[Text]" custT="1"/>
      <dgm:spPr>
        <a:solidFill>
          <a:srgbClr val="3C79B6">
            <a:alpha val="52157"/>
          </a:srgbClr>
        </a:solidFill>
      </dgm:spPr>
      <dgm:t>
        <a:bodyPr/>
        <a:lstStyle/>
        <a:p>
          <a:r>
            <a:rPr lang="en-US" sz="4000" b="1" dirty="0" smtClean="0"/>
            <a:t>Reciprocity</a:t>
          </a:r>
          <a:endParaRPr lang="en-US" sz="4000" b="1" dirty="0"/>
        </a:p>
      </dgm:t>
    </dgm:pt>
    <dgm:pt modelId="{53A233EB-ADD0-4797-9DA0-2F2EF94CB9A9}" type="parTrans" cxnId="{A48B4DDC-B1EC-48F1-BD0A-EE0C2917B077}">
      <dgm:prSet/>
      <dgm:spPr/>
      <dgm:t>
        <a:bodyPr/>
        <a:lstStyle/>
        <a:p>
          <a:endParaRPr lang="en-US"/>
        </a:p>
      </dgm:t>
    </dgm:pt>
    <dgm:pt modelId="{9B9CCA63-E4D9-42A7-9DC6-B7D04F7DA59E}" type="sibTrans" cxnId="{A48B4DDC-B1EC-48F1-BD0A-EE0C2917B077}">
      <dgm:prSet/>
      <dgm:spPr/>
      <dgm:t>
        <a:bodyPr/>
        <a:lstStyle/>
        <a:p>
          <a:endParaRPr lang="en-US"/>
        </a:p>
      </dgm:t>
    </dgm:pt>
    <dgm:pt modelId="{C214E89D-01C6-46E0-8256-95CFF27B7706}">
      <dgm:prSet phldrT="[Text]" phldr="1"/>
      <dgm:spPr/>
      <dgm:t>
        <a:bodyPr/>
        <a:lstStyle/>
        <a:p>
          <a:endParaRPr lang="en-US" dirty="0"/>
        </a:p>
      </dgm:t>
    </dgm:pt>
    <dgm:pt modelId="{61C0FE52-3AA8-40CF-BBFA-7CC1AB43D3CB}" type="parTrans" cxnId="{BD3E2074-CF19-4C90-8109-5855C25E9DB6}">
      <dgm:prSet/>
      <dgm:spPr/>
      <dgm:t>
        <a:bodyPr/>
        <a:lstStyle/>
        <a:p>
          <a:endParaRPr lang="en-US"/>
        </a:p>
      </dgm:t>
    </dgm:pt>
    <dgm:pt modelId="{27F019D6-03B4-4303-B79A-9597AC54E69F}" type="sibTrans" cxnId="{BD3E2074-CF19-4C90-8109-5855C25E9DB6}">
      <dgm:prSet/>
      <dgm:spPr/>
      <dgm:t>
        <a:bodyPr/>
        <a:lstStyle/>
        <a:p>
          <a:endParaRPr lang="en-US"/>
        </a:p>
      </dgm:t>
    </dgm:pt>
    <dgm:pt modelId="{77618604-990B-4DBD-9AAB-040044E12DB3}">
      <dgm:prSet phldrT="[Text]" phldr="1"/>
      <dgm:spPr/>
      <dgm:t>
        <a:bodyPr/>
        <a:lstStyle/>
        <a:p>
          <a:endParaRPr lang="en-US" dirty="0"/>
        </a:p>
      </dgm:t>
    </dgm:pt>
    <dgm:pt modelId="{76F9F1B6-48E2-416A-8CCC-A796B269A453}" type="parTrans" cxnId="{A8F42D85-413A-43D4-895A-DB7596F79FB1}">
      <dgm:prSet/>
      <dgm:spPr/>
      <dgm:t>
        <a:bodyPr/>
        <a:lstStyle/>
        <a:p>
          <a:endParaRPr lang="en-US"/>
        </a:p>
      </dgm:t>
    </dgm:pt>
    <dgm:pt modelId="{73CBC567-08F4-429E-B3EE-EBE6F07CB5C9}" type="sibTrans" cxnId="{A8F42D85-413A-43D4-895A-DB7596F79FB1}">
      <dgm:prSet/>
      <dgm:spPr/>
      <dgm:t>
        <a:bodyPr/>
        <a:lstStyle/>
        <a:p>
          <a:endParaRPr lang="en-US"/>
        </a:p>
      </dgm:t>
    </dgm:pt>
    <dgm:pt modelId="{62E78AE9-FA10-481F-992C-B0315118755F}">
      <dgm:prSet phldrT="[Text]" phldr="1"/>
      <dgm:spPr/>
      <dgm:t>
        <a:bodyPr/>
        <a:lstStyle/>
        <a:p>
          <a:endParaRPr lang="en-US" dirty="0"/>
        </a:p>
      </dgm:t>
    </dgm:pt>
    <dgm:pt modelId="{84535C96-8D49-4F23-9493-0F58D69A71F7}" type="parTrans" cxnId="{3D591B8C-055C-4410-ACCB-6512AB70752B}">
      <dgm:prSet/>
      <dgm:spPr/>
      <dgm:t>
        <a:bodyPr/>
        <a:lstStyle/>
        <a:p>
          <a:endParaRPr lang="en-US"/>
        </a:p>
      </dgm:t>
    </dgm:pt>
    <dgm:pt modelId="{ADC7BA7C-4F53-4A2F-930A-A6D67C3C5BED}" type="sibTrans" cxnId="{3D591B8C-055C-4410-ACCB-6512AB70752B}">
      <dgm:prSet/>
      <dgm:spPr/>
      <dgm:t>
        <a:bodyPr/>
        <a:lstStyle/>
        <a:p>
          <a:endParaRPr lang="en-US"/>
        </a:p>
      </dgm:t>
    </dgm:pt>
    <dgm:pt modelId="{B59357A7-74F1-4F2F-8C36-41F75987DBAA}">
      <dgm:prSet phldrT="[Text]" custT="1"/>
      <dgm:spPr>
        <a:solidFill>
          <a:srgbClr val="3C79B6">
            <a:alpha val="52157"/>
          </a:srgbClr>
        </a:solidFill>
      </dgm:spPr>
      <dgm:t>
        <a:bodyPr/>
        <a:lstStyle/>
        <a:p>
          <a:r>
            <a:rPr lang="en-US" sz="4000" b="1" dirty="0" smtClean="0"/>
            <a:t>Networks</a:t>
          </a:r>
          <a:endParaRPr lang="en-US" sz="4000" b="1" dirty="0"/>
        </a:p>
      </dgm:t>
    </dgm:pt>
    <dgm:pt modelId="{37A8CCD5-40CC-4FD7-89B5-3CDAAA77304A}" type="parTrans" cxnId="{6D2B83E2-2ADE-46C4-8A5C-B2DC498574F9}">
      <dgm:prSet/>
      <dgm:spPr/>
      <dgm:t>
        <a:bodyPr/>
        <a:lstStyle/>
        <a:p>
          <a:endParaRPr lang="en-US"/>
        </a:p>
      </dgm:t>
    </dgm:pt>
    <dgm:pt modelId="{6588A9A9-0E67-4C47-8C63-56B9397206D3}" type="sibTrans" cxnId="{6D2B83E2-2ADE-46C4-8A5C-B2DC498574F9}">
      <dgm:prSet/>
      <dgm:spPr/>
      <dgm:t>
        <a:bodyPr/>
        <a:lstStyle/>
        <a:p>
          <a:endParaRPr lang="en-US"/>
        </a:p>
      </dgm:t>
    </dgm:pt>
    <dgm:pt modelId="{29D11DA0-6FCB-496C-87A7-52A696D20C31}">
      <dgm:prSet phldrT="[Text]" custT="1"/>
      <dgm:spPr>
        <a:solidFill>
          <a:srgbClr val="3C79B6">
            <a:alpha val="52157"/>
          </a:srgbClr>
        </a:solidFill>
      </dgm:spPr>
      <dgm:t>
        <a:bodyPr/>
        <a:lstStyle/>
        <a:p>
          <a:r>
            <a:rPr lang="en-US" sz="4000" b="1" dirty="0" smtClean="0"/>
            <a:t>Participation</a:t>
          </a:r>
          <a:endParaRPr lang="en-US" sz="2800" b="1" dirty="0"/>
        </a:p>
      </dgm:t>
    </dgm:pt>
    <dgm:pt modelId="{352878FD-B1C8-4EC5-9095-2B25CC8E946C}" type="parTrans" cxnId="{2DC56C02-B0ED-47BD-A215-EC7A71372ABE}">
      <dgm:prSet/>
      <dgm:spPr/>
      <dgm:t>
        <a:bodyPr/>
        <a:lstStyle/>
        <a:p>
          <a:endParaRPr lang="en-US"/>
        </a:p>
      </dgm:t>
    </dgm:pt>
    <dgm:pt modelId="{EA45B52A-0F06-44FF-96F1-0DA183270736}" type="sibTrans" cxnId="{2DC56C02-B0ED-47BD-A215-EC7A71372ABE}">
      <dgm:prSet/>
      <dgm:spPr/>
      <dgm:t>
        <a:bodyPr/>
        <a:lstStyle/>
        <a:p>
          <a:endParaRPr lang="en-US"/>
        </a:p>
      </dgm:t>
    </dgm:pt>
    <dgm:pt modelId="{A03BADC7-E2DB-458E-B56B-E2505353DC21}">
      <dgm:prSet phldrT="[Text]" custT="1"/>
      <dgm:spPr/>
      <dgm:t>
        <a:bodyPr/>
        <a:lstStyle/>
        <a:p>
          <a:r>
            <a:rPr lang="en-US" sz="6600" b="1" dirty="0" smtClean="0"/>
            <a:t>Social Capital</a:t>
          </a:r>
          <a:endParaRPr lang="en-US" sz="6600" b="1" dirty="0"/>
        </a:p>
      </dgm:t>
    </dgm:pt>
    <dgm:pt modelId="{D359FA4A-23CD-44DC-BA5F-6E97DA0CAD34}" type="parTrans" cxnId="{939A51E2-37F8-41A4-A067-27DF42B943C6}">
      <dgm:prSet/>
      <dgm:spPr/>
      <dgm:t>
        <a:bodyPr/>
        <a:lstStyle/>
        <a:p>
          <a:endParaRPr lang="en-US"/>
        </a:p>
      </dgm:t>
    </dgm:pt>
    <dgm:pt modelId="{1588245E-35DA-4D63-A031-A0FBDE692CCE}" type="sibTrans" cxnId="{939A51E2-37F8-41A4-A067-27DF42B943C6}">
      <dgm:prSet/>
      <dgm:spPr/>
      <dgm:t>
        <a:bodyPr/>
        <a:lstStyle/>
        <a:p>
          <a:endParaRPr lang="en-US"/>
        </a:p>
      </dgm:t>
    </dgm:pt>
    <dgm:pt modelId="{D168AFE8-2D91-4EB8-AA8E-64D652F1CF40}" type="pres">
      <dgm:prSet presAssocID="{2E11AE5B-EE21-45ED-84B9-22549DADC5CF}" presName="Name0" presStyleCnt="0">
        <dgm:presLayoutVars>
          <dgm:chMax val="4"/>
          <dgm:resizeHandles val="exact"/>
        </dgm:presLayoutVars>
      </dgm:prSet>
      <dgm:spPr/>
      <dgm:t>
        <a:bodyPr/>
        <a:lstStyle/>
        <a:p>
          <a:endParaRPr lang="en-US"/>
        </a:p>
      </dgm:t>
    </dgm:pt>
    <dgm:pt modelId="{D01056A8-3212-4F51-B67C-A526D40FC93B}" type="pres">
      <dgm:prSet presAssocID="{2E11AE5B-EE21-45ED-84B9-22549DADC5CF}" presName="ellipse" presStyleLbl="trBgShp" presStyleIdx="0" presStyleCnt="1"/>
      <dgm:spPr/>
    </dgm:pt>
    <dgm:pt modelId="{3176FA38-96BB-4A64-803C-35F53382C739}" type="pres">
      <dgm:prSet presAssocID="{2E11AE5B-EE21-45ED-84B9-22549DADC5CF}" presName="arrow1" presStyleLbl="fgShp" presStyleIdx="0" presStyleCnt="1"/>
      <dgm:spPr/>
    </dgm:pt>
    <dgm:pt modelId="{9E00FBD6-4420-485D-828B-5AA620DF9E48}" type="pres">
      <dgm:prSet presAssocID="{2E11AE5B-EE21-45ED-84B9-22549DADC5CF}" presName="rectangle" presStyleLbl="revTx" presStyleIdx="0" presStyleCnt="1" custLinFactNeighborX="158" custLinFactNeighborY="29373">
        <dgm:presLayoutVars>
          <dgm:bulletEnabled val="1"/>
        </dgm:presLayoutVars>
      </dgm:prSet>
      <dgm:spPr/>
      <dgm:t>
        <a:bodyPr/>
        <a:lstStyle/>
        <a:p>
          <a:endParaRPr lang="en-US"/>
        </a:p>
      </dgm:t>
    </dgm:pt>
    <dgm:pt modelId="{9166FB51-859D-4C30-90C9-F8BC6CF6DD8F}" type="pres">
      <dgm:prSet presAssocID="{B59357A7-74F1-4F2F-8C36-41F75987DBAA}" presName="item1" presStyleLbl="node1" presStyleIdx="0" presStyleCnt="3" custScaleX="191051" custScaleY="143698" custLinFactNeighborX="-6086" custLinFactNeighborY="14200">
        <dgm:presLayoutVars>
          <dgm:bulletEnabled val="1"/>
        </dgm:presLayoutVars>
      </dgm:prSet>
      <dgm:spPr/>
      <dgm:t>
        <a:bodyPr/>
        <a:lstStyle/>
        <a:p>
          <a:endParaRPr lang="en-US"/>
        </a:p>
      </dgm:t>
    </dgm:pt>
    <dgm:pt modelId="{944B207C-8986-4B02-9587-0573B51DF7FD}" type="pres">
      <dgm:prSet presAssocID="{29D11DA0-6FCB-496C-87A7-52A696D20C31}" presName="item2" presStyleLbl="node1" presStyleIdx="1" presStyleCnt="3" custScaleX="191051" custScaleY="143698" custLinFactNeighborX="-34486" custLinFactNeighborY="-27554">
        <dgm:presLayoutVars>
          <dgm:bulletEnabled val="1"/>
        </dgm:presLayoutVars>
      </dgm:prSet>
      <dgm:spPr/>
      <dgm:t>
        <a:bodyPr/>
        <a:lstStyle/>
        <a:p>
          <a:endParaRPr lang="en-US"/>
        </a:p>
      </dgm:t>
    </dgm:pt>
    <dgm:pt modelId="{DDDD29C1-1893-4E0F-81F0-0C2E09D57B6D}" type="pres">
      <dgm:prSet presAssocID="{A03BADC7-E2DB-458E-B56B-E2505353DC21}" presName="item3" presStyleLbl="node1" presStyleIdx="2" presStyleCnt="3" custScaleX="191051" custScaleY="143698" custLinFactNeighborX="16229" custLinFactNeighborY="24215">
        <dgm:presLayoutVars>
          <dgm:bulletEnabled val="1"/>
        </dgm:presLayoutVars>
      </dgm:prSet>
      <dgm:spPr/>
      <dgm:t>
        <a:bodyPr/>
        <a:lstStyle/>
        <a:p>
          <a:endParaRPr lang="en-US"/>
        </a:p>
      </dgm:t>
    </dgm:pt>
    <dgm:pt modelId="{410D64B3-0AE5-44F7-987D-E82445E61443}" type="pres">
      <dgm:prSet presAssocID="{2E11AE5B-EE21-45ED-84B9-22549DADC5CF}" presName="funnel" presStyleLbl="trAlignAcc1" presStyleIdx="0" presStyleCnt="1" custScaleX="148252" custScaleY="136696" custLinFactNeighborY="-54"/>
      <dgm:spPr/>
      <dgm:t>
        <a:bodyPr/>
        <a:lstStyle/>
        <a:p>
          <a:endParaRPr lang="en-US"/>
        </a:p>
      </dgm:t>
    </dgm:pt>
  </dgm:ptLst>
  <dgm:cxnLst>
    <dgm:cxn modelId="{B8C1B8D1-9A53-4467-821B-9F6E4E0ACDB8}" type="presOf" srcId="{A03BADC7-E2DB-458E-B56B-E2505353DC21}" destId="{9E00FBD6-4420-485D-828B-5AA620DF9E48}" srcOrd="0" destOrd="0" presId="urn:microsoft.com/office/officeart/2005/8/layout/funnel1"/>
    <dgm:cxn modelId="{62414594-FF17-4A10-AF14-622C2716444A}" type="presOf" srcId="{B59357A7-74F1-4F2F-8C36-41F75987DBAA}" destId="{944B207C-8986-4B02-9587-0573B51DF7FD}" srcOrd="0" destOrd="0" presId="urn:microsoft.com/office/officeart/2005/8/layout/funnel1"/>
    <dgm:cxn modelId="{8673622E-393A-4B39-A619-4B383FA73D1B}" type="presOf" srcId="{29D11DA0-6FCB-496C-87A7-52A696D20C31}" destId="{9166FB51-859D-4C30-90C9-F8BC6CF6DD8F}" srcOrd="0" destOrd="0" presId="urn:microsoft.com/office/officeart/2005/8/layout/funnel1"/>
    <dgm:cxn modelId="{A8F42D85-413A-43D4-895A-DB7596F79FB1}" srcId="{2E11AE5B-EE21-45ED-84B9-22549DADC5CF}" destId="{77618604-990B-4DBD-9AAB-040044E12DB3}" srcOrd="5" destOrd="0" parTransId="{76F9F1B6-48E2-416A-8CCC-A796B269A453}" sibTransId="{73CBC567-08F4-429E-B3EE-EBE6F07CB5C9}"/>
    <dgm:cxn modelId="{939A51E2-37F8-41A4-A067-27DF42B943C6}" srcId="{2E11AE5B-EE21-45ED-84B9-22549DADC5CF}" destId="{A03BADC7-E2DB-458E-B56B-E2505353DC21}" srcOrd="3" destOrd="0" parTransId="{D359FA4A-23CD-44DC-BA5F-6E97DA0CAD34}" sibTransId="{1588245E-35DA-4D63-A031-A0FBDE692CCE}"/>
    <dgm:cxn modelId="{4FAE3B22-ACCC-4966-B2A1-DF416DB87B01}" type="presOf" srcId="{F6466450-B1E1-4658-B9C9-88E216AF4FF8}" destId="{DDDD29C1-1893-4E0F-81F0-0C2E09D57B6D}" srcOrd="0" destOrd="0" presId="urn:microsoft.com/office/officeart/2005/8/layout/funnel1"/>
    <dgm:cxn modelId="{4EAF350D-2CDE-4ECD-AF11-3B514692FBE5}" type="presOf" srcId="{2E11AE5B-EE21-45ED-84B9-22549DADC5CF}" destId="{D168AFE8-2D91-4EB8-AA8E-64D652F1CF40}" srcOrd="0" destOrd="0" presId="urn:microsoft.com/office/officeart/2005/8/layout/funnel1"/>
    <dgm:cxn modelId="{BD3E2074-CF19-4C90-8109-5855C25E9DB6}" srcId="{2E11AE5B-EE21-45ED-84B9-22549DADC5CF}" destId="{C214E89D-01C6-46E0-8256-95CFF27B7706}" srcOrd="4" destOrd="0" parTransId="{61C0FE52-3AA8-40CF-BBFA-7CC1AB43D3CB}" sibTransId="{27F019D6-03B4-4303-B79A-9597AC54E69F}"/>
    <dgm:cxn modelId="{6D2B83E2-2ADE-46C4-8A5C-B2DC498574F9}" srcId="{2E11AE5B-EE21-45ED-84B9-22549DADC5CF}" destId="{B59357A7-74F1-4F2F-8C36-41F75987DBAA}" srcOrd="1" destOrd="0" parTransId="{37A8CCD5-40CC-4FD7-89B5-3CDAAA77304A}" sibTransId="{6588A9A9-0E67-4C47-8C63-56B9397206D3}"/>
    <dgm:cxn modelId="{3D591B8C-055C-4410-ACCB-6512AB70752B}" srcId="{2E11AE5B-EE21-45ED-84B9-22549DADC5CF}" destId="{62E78AE9-FA10-481F-992C-B0315118755F}" srcOrd="6" destOrd="0" parTransId="{84535C96-8D49-4F23-9493-0F58D69A71F7}" sibTransId="{ADC7BA7C-4F53-4A2F-930A-A6D67C3C5BED}"/>
    <dgm:cxn modelId="{A48B4DDC-B1EC-48F1-BD0A-EE0C2917B077}" srcId="{2E11AE5B-EE21-45ED-84B9-22549DADC5CF}" destId="{F6466450-B1E1-4658-B9C9-88E216AF4FF8}" srcOrd="0" destOrd="0" parTransId="{53A233EB-ADD0-4797-9DA0-2F2EF94CB9A9}" sibTransId="{9B9CCA63-E4D9-42A7-9DC6-B7D04F7DA59E}"/>
    <dgm:cxn modelId="{2DC56C02-B0ED-47BD-A215-EC7A71372ABE}" srcId="{2E11AE5B-EE21-45ED-84B9-22549DADC5CF}" destId="{29D11DA0-6FCB-496C-87A7-52A696D20C31}" srcOrd="2" destOrd="0" parTransId="{352878FD-B1C8-4EC5-9095-2B25CC8E946C}" sibTransId="{EA45B52A-0F06-44FF-96F1-0DA183270736}"/>
    <dgm:cxn modelId="{7632A90B-6C2D-4BAD-B307-DC79DEEAFC07}" type="presParOf" srcId="{D168AFE8-2D91-4EB8-AA8E-64D652F1CF40}" destId="{D01056A8-3212-4F51-B67C-A526D40FC93B}" srcOrd="0" destOrd="0" presId="urn:microsoft.com/office/officeart/2005/8/layout/funnel1"/>
    <dgm:cxn modelId="{982F3631-D823-4AD7-BC93-3894AA7FC1FA}" type="presParOf" srcId="{D168AFE8-2D91-4EB8-AA8E-64D652F1CF40}" destId="{3176FA38-96BB-4A64-803C-35F53382C739}" srcOrd="1" destOrd="0" presId="urn:microsoft.com/office/officeart/2005/8/layout/funnel1"/>
    <dgm:cxn modelId="{B988F7E1-06B7-42B7-9154-3275C8DD8809}" type="presParOf" srcId="{D168AFE8-2D91-4EB8-AA8E-64D652F1CF40}" destId="{9E00FBD6-4420-485D-828B-5AA620DF9E48}" srcOrd="2" destOrd="0" presId="urn:microsoft.com/office/officeart/2005/8/layout/funnel1"/>
    <dgm:cxn modelId="{6193CF3C-9892-4CFB-B27A-E12327E743A7}" type="presParOf" srcId="{D168AFE8-2D91-4EB8-AA8E-64D652F1CF40}" destId="{9166FB51-859D-4C30-90C9-F8BC6CF6DD8F}" srcOrd="3" destOrd="0" presId="urn:microsoft.com/office/officeart/2005/8/layout/funnel1"/>
    <dgm:cxn modelId="{7386F0DD-253B-4143-A260-CEA72694B438}" type="presParOf" srcId="{D168AFE8-2D91-4EB8-AA8E-64D652F1CF40}" destId="{944B207C-8986-4B02-9587-0573B51DF7FD}" srcOrd="4" destOrd="0" presId="urn:microsoft.com/office/officeart/2005/8/layout/funnel1"/>
    <dgm:cxn modelId="{2CB03A60-FCBC-4D93-9B85-F35D973A2B6E}" type="presParOf" srcId="{D168AFE8-2D91-4EB8-AA8E-64D652F1CF40}" destId="{DDDD29C1-1893-4E0F-81F0-0C2E09D57B6D}" srcOrd="5" destOrd="0" presId="urn:microsoft.com/office/officeart/2005/8/layout/funnel1"/>
    <dgm:cxn modelId="{3162BE42-EF24-416A-9048-4E1EEDB61C2B}" type="presParOf" srcId="{D168AFE8-2D91-4EB8-AA8E-64D652F1CF40}" destId="{410D64B3-0AE5-44F7-987D-E82445E61443}"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1056A8-3212-4F51-B67C-A526D40FC93B}">
      <dsp:nvSpPr>
        <dsp:cNvPr id="0" name=""/>
        <dsp:cNvSpPr/>
      </dsp:nvSpPr>
      <dsp:spPr>
        <a:xfrm>
          <a:off x="2245822" y="944758"/>
          <a:ext cx="7265257" cy="2523128"/>
        </a:xfrm>
        <a:prstGeom prst="ellipse">
          <a:avLst/>
        </a:prstGeom>
        <a:solidFill>
          <a:schemeClr val="accent4">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176FA38-96BB-4A64-803C-35F53382C739}">
      <dsp:nvSpPr>
        <dsp:cNvPr id="0" name=""/>
        <dsp:cNvSpPr/>
      </dsp:nvSpPr>
      <dsp:spPr>
        <a:xfrm>
          <a:off x="5185717" y="7123043"/>
          <a:ext cx="1407995" cy="901117"/>
        </a:xfrm>
        <a:prstGeom prst="downArrow">
          <a:avLst/>
        </a:prstGeom>
        <a:gradFill rotWithShape="0">
          <a:gsLst>
            <a:gs pos="0">
              <a:schemeClr val="accent4">
                <a:tint val="40000"/>
                <a:hueOff val="0"/>
                <a:satOff val="0"/>
                <a:lumOff val="0"/>
                <a:alphaOff val="0"/>
                <a:satMod val="103000"/>
                <a:lumMod val="102000"/>
                <a:tint val="94000"/>
              </a:schemeClr>
            </a:gs>
            <a:gs pos="50000">
              <a:schemeClr val="accent4">
                <a:tint val="40000"/>
                <a:hueOff val="0"/>
                <a:satOff val="0"/>
                <a:lumOff val="0"/>
                <a:alphaOff val="0"/>
                <a:satMod val="110000"/>
                <a:lumMod val="100000"/>
                <a:shade val="100000"/>
              </a:schemeClr>
            </a:gs>
            <a:gs pos="100000">
              <a:schemeClr val="accent4">
                <a:tint val="4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dsp:style>
    </dsp:sp>
    <dsp:sp modelId="{9E00FBD6-4420-485D-828B-5AA620DF9E48}">
      <dsp:nvSpPr>
        <dsp:cNvPr id="0" name=""/>
        <dsp:cNvSpPr/>
      </dsp:nvSpPr>
      <dsp:spPr>
        <a:xfrm>
          <a:off x="2521204" y="7843936"/>
          <a:ext cx="6758379" cy="16895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69392" tIns="469392" rIns="469392" bIns="469392" numCol="1" spcCol="1270" anchor="ctr" anchorCtr="0">
          <a:noAutofit/>
        </a:bodyPr>
        <a:lstStyle/>
        <a:p>
          <a:pPr lvl="0" algn="ctr" defTabSz="2933700">
            <a:lnSpc>
              <a:spcPct val="90000"/>
            </a:lnSpc>
            <a:spcBef>
              <a:spcPct val="0"/>
            </a:spcBef>
            <a:spcAft>
              <a:spcPct val="35000"/>
            </a:spcAft>
          </a:pPr>
          <a:r>
            <a:rPr lang="en-US" sz="6600" b="1" kern="1200" dirty="0" smtClean="0"/>
            <a:t>Social Capital</a:t>
          </a:r>
          <a:endParaRPr lang="en-US" sz="6600" b="1" kern="1200" dirty="0"/>
        </a:p>
      </dsp:txBody>
      <dsp:txXfrm>
        <a:off x="2521204" y="7843936"/>
        <a:ext cx="6758379" cy="1689594"/>
      </dsp:txXfrm>
    </dsp:sp>
    <dsp:sp modelId="{9166FB51-859D-4C30-90C9-F8BC6CF6DD8F}">
      <dsp:nvSpPr>
        <dsp:cNvPr id="0" name=""/>
        <dsp:cNvSpPr/>
      </dsp:nvSpPr>
      <dsp:spPr>
        <a:xfrm>
          <a:off x="3579184" y="3468897"/>
          <a:ext cx="4841981" cy="3641870"/>
        </a:xfrm>
        <a:prstGeom prst="ellipse">
          <a:avLst/>
        </a:prstGeom>
        <a:solidFill>
          <a:srgbClr val="3C79B6">
            <a:alpha val="52157"/>
          </a:srgb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n-US" sz="4000" b="1" kern="1200" dirty="0" smtClean="0"/>
            <a:t>Participation</a:t>
          </a:r>
          <a:endParaRPr lang="en-US" sz="2800" b="1" kern="1200" dirty="0"/>
        </a:p>
      </dsp:txBody>
      <dsp:txXfrm>
        <a:off x="4288276" y="4002237"/>
        <a:ext cx="3423797" cy="2575190"/>
      </dsp:txXfrm>
    </dsp:sp>
    <dsp:sp modelId="{944B207C-8986-4B02-9587-0573B51DF7FD}">
      <dsp:nvSpPr>
        <dsp:cNvPr id="0" name=""/>
        <dsp:cNvSpPr/>
      </dsp:nvSpPr>
      <dsp:spPr>
        <a:xfrm>
          <a:off x="1045919" y="509330"/>
          <a:ext cx="4841981" cy="3641870"/>
        </a:xfrm>
        <a:prstGeom prst="ellipse">
          <a:avLst/>
        </a:prstGeom>
        <a:solidFill>
          <a:srgbClr val="3C79B6">
            <a:alpha val="52157"/>
          </a:srgb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n-US" sz="4000" b="1" kern="1200" dirty="0" smtClean="0"/>
            <a:t>Networks</a:t>
          </a:r>
          <a:endParaRPr lang="en-US" sz="4000" b="1" kern="1200" dirty="0"/>
        </a:p>
      </dsp:txBody>
      <dsp:txXfrm>
        <a:off x="1755011" y="1042670"/>
        <a:ext cx="3423797" cy="2575190"/>
      </dsp:txXfrm>
    </dsp:sp>
    <dsp:sp modelId="{DDDD29C1-1893-4E0F-81F0-0C2E09D57B6D}">
      <dsp:nvSpPr>
        <dsp:cNvPr id="0" name=""/>
        <dsp:cNvSpPr/>
      </dsp:nvSpPr>
      <dsp:spPr>
        <a:xfrm>
          <a:off x="4921948" y="1208599"/>
          <a:ext cx="4841981" cy="3641870"/>
        </a:xfrm>
        <a:prstGeom prst="ellipse">
          <a:avLst/>
        </a:prstGeom>
        <a:solidFill>
          <a:srgbClr val="3C79B6">
            <a:alpha val="52157"/>
          </a:srgb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n-US" sz="4000" b="1" kern="1200" dirty="0" smtClean="0"/>
            <a:t>Reciprocity</a:t>
          </a:r>
          <a:endParaRPr lang="en-US" sz="4000" b="1" kern="1200" dirty="0"/>
        </a:p>
      </dsp:txBody>
      <dsp:txXfrm>
        <a:off x="5631040" y="1741939"/>
        <a:ext cx="3423797" cy="2575190"/>
      </dsp:txXfrm>
    </dsp:sp>
    <dsp:sp modelId="{410D64B3-0AE5-44F7-987D-E82445E61443}">
      <dsp:nvSpPr>
        <dsp:cNvPr id="0" name=""/>
        <dsp:cNvSpPr/>
      </dsp:nvSpPr>
      <dsp:spPr>
        <a:xfrm>
          <a:off x="45046" y="-522359"/>
          <a:ext cx="11689337" cy="8622538"/>
        </a:xfrm>
        <a:prstGeom prst="funnel">
          <a:avLst/>
        </a:prstGeom>
        <a:solidFill>
          <a:schemeClr val="lt1">
            <a:alpha val="4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1C0B079-A316-4C9B-B165-DF9EA8325D2C}" type="datetimeFigureOut">
              <a:rPr lang="en-US" smtClean="0"/>
              <a:t>11/15/15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A0EAE6-B4B6-49B7-9049-B371250BE0F4}" type="slidenum">
              <a:rPr lang="en-US" smtClean="0"/>
              <a:t>‹#›</a:t>
            </a:fld>
            <a:endParaRPr lang="en-US" dirty="0"/>
          </a:p>
        </p:txBody>
      </p:sp>
    </p:spTree>
    <p:extLst>
      <p:ext uri="{BB962C8B-B14F-4D97-AF65-F5344CB8AC3E}">
        <p14:creationId xmlns:p14="http://schemas.microsoft.com/office/powerpoint/2010/main" val="14724663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F28AB8-57D1-494F-9851-055AD867E790}" type="datetimeFigureOut">
              <a:rPr lang="en-US" smtClean="0"/>
              <a:t>11/12/15</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C7F044-5458-4B2E-BFA0-52AAA1C529D4}" type="slidenum">
              <a:rPr lang="en-US" smtClean="0"/>
              <a:t>‹#›</a:t>
            </a:fld>
            <a:endParaRPr lang="en-US" dirty="0"/>
          </a:p>
        </p:txBody>
      </p:sp>
    </p:spTree>
    <p:extLst>
      <p:ext uri="{BB962C8B-B14F-4D97-AF65-F5344CB8AC3E}">
        <p14:creationId xmlns:p14="http://schemas.microsoft.com/office/powerpoint/2010/main" val="1624808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ster">
    <p:spTree>
      <p:nvGrpSpPr>
        <p:cNvPr id="1" name=""/>
        <p:cNvGrpSpPr/>
        <p:nvPr/>
      </p:nvGrpSpPr>
      <p:grpSpPr>
        <a:xfrm>
          <a:off x="0" y="0"/>
          <a:ext cx="0" cy="0"/>
          <a:chOff x="0" y="0"/>
          <a:chExt cx="0" cy="0"/>
        </a:xfrm>
      </p:grpSpPr>
      <p:sp>
        <p:nvSpPr>
          <p:cNvPr id="2" name="Title 1"/>
          <p:cNvSpPr>
            <a:spLocks noGrp="1"/>
          </p:cNvSpPr>
          <p:nvPr>
            <p:ph type="title"/>
          </p:nvPr>
        </p:nvSpPr>
        <p:spPr>
          <a:xfrm>
            <a:off x="6400800" y="990600"/>
            <a:ext cx="31089600" cy="2514540"/>
          </a:xfrm>
        </p:spPr>
        <p:txBody>
          <a:bodyPr/>
          <a:lstStyle/>
          <a:p>
            <a:r>
              <a:rPr lang="en-US" smtClean="0"/>
              <a:t>Click to edit Master title style</a:t>
            </a:r>
            <a:endParaRPr lang="en-US"/>
          </a:p>
        </p:txBody>
      </p:sp>
      <p:sp>
        <p:nvSpPr>
          <p:cNvPr id="31" name="Text Placeholder 6"/>
          <p:cNvSpPr>
            <a:spLocks noGrp="1"/>
          </p:cNvSpPr>
          <p:nvPr>
            <p:ph type="body" sz="quarter" idx="36"/>
          </p:nvPr>
        </p:nvSpPr>
        <p:spPr bwMode="auto">
          <a:xfrm>
            <a:off x="6400800" y="3588603"/>
            <a:ext cx="31089600" cy="830997"/>
          </a:xfrm>
        </p:spPr>
        <p:txBody>
          <a:bodyPr>
            <a:noAutofit/>
          </a:bodyPr>
          <a:lstStyle>
            <a:lvl1pPr marL="0" indent="0">
              <a:spcBef>
                <a:spcPts val="0"/>
              </a:spcBef>
              <a:buNone/>
              <a:defRPr sz="2400">
                <a:solidFill>
                  <a:schemeClr val="bg1"/>
                </a:solidFill>
              </a:defRPr>
            </a:lvl1pPr>
            <a:lvl2pPr marL="0" indent="0">
              <a:spcBef>
                <a:spcPts val="0"/>
              </a:spcBef>
              <a:buNone/>
              <a:defRPr sz="2400">
                <a:solidFill>
                  <a:schemeClr val="bg1"/>
                </a:solidFill>
              </a:defRPr>
            </a:lvl2pPr>
            <a:lvl3pPr marL="0" indent="0">
              <a:spcBef>
                <a:spcPts val="0"/>
              </a:spcBef>
              <a:buNone/>
              <a:defRPr sz="2400">
                <a:solidFill>
                  <a:schemeClr val="bg1"/>
                </a:solidFill>
              </a:defRPr>
            </a:lvl3pPr>
            <a:lvl4pPr marL="0" indent="0">
              <a:spcBef>
                <a:spcPts val="0"/>
              </a:spcBef>
              <a:buNone/>
              <a:defRPr sz="2400">
                <a:solidFill>
                  <a:schemeClr val="bg1"/>
                </a:solidFill>
              </a:defRPr>
            </a:lvl4pPr>
            <a:lvl5pPr marL="0" indent="0">
              <a:spcBef>
                <a:spcPts val="0"/>
              </a:spcBef>
              <a:buNone/>
              <a:defRPr sz="2400">
                <a:solidFill>
                  <a:schemeClr val="bg1"/>
                </a:solidFill>
              </a:defRPr>
            </a:lvl5pPr>
            <a:lvl6pPr marL="0" indent="0">
              <a:spcBef>
                <a:spcPts val="0"/>
              </a:spcBef>
              <a:buNone/>
              <a:defRPr sz="2400">
                <a:solidFill>
                  <a:schemeClr val="bg1"/>
                </a:solidFill>
              </a:defRPr>
            </a:lvl6pPr>
            <a:lvl7pPr marL="0" indent="0">
              <a:spcBef>
                <a:spcPts val="0"/>
              </a:spcBef>
              <a:buNone/>
              <a:defRPr sz="2400">
                <a:solidFill>
                  <a:schemeClr val="bg1"/>
                </a:solidFill>
              </a:defRPr>
            </a:lvl7pPr>
            <a:lvl8pPr marL="0" indent="0">
              <a:spcBef>
                <a:spcPts val="0"/>
              </a:spcBef>
              <a:buNone/>
              <a:defRPr sz="2400">
                <a:solidFill>
                  <a:schemeClr val="bg1"/>
                </a:solidFill>
              </a:defRPr>
            </a:lvl8pPr>
            <a:lvl9pPr marL="0" indent="0">
              <a:spcBef>
                <a:spcPts val="0"/>
              </a:spcBef>
              <a:buNone/>
              <a:defRPr sz="2400">
                <a:solidFill>
                  <a:schemeClr val="bg1"/>
                </a:solidFill>
              </a:defRPr>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ECAA57DF-1C19-4726-AB84-014692BAD8F5}" type="datetimeFigureOut">
              <a:rPr lang="en-US" smtClean="0"/>
              <a:t>11/12/15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1B4C631-C489-4C11-812F-2172FBEAE82B}" type="slidenum">
              <a:rPr lang="en-US" smtClean="0"/>
              <a:t>‹#›</a:t>
            </a:fld>
            <a:endParaRPr lang="en-US" dirty="0"/>
          </a:p>
        </p:txBody>
      </p:sp>
      <p:sp>
        <p:nvSpPr>
          <p:cNvPr id="7" name="Text Placeholder 6"/>
          <p:cNvSpPr>
            <a:spLocks noGrp="1"/>
          </p:cNvSpPr>
          <p:nvPr>
            <p:ph type="body" sz="quarter" idx="13" hasCustomPrompt="1"/>
          </p:nvPr>
        </p:nvSpPr>
        <p:spPr>
          <a:xfrm>
            <a:off x="1143000" y="5852160"/>
            <a:ext cx="12801600" cy="1219200"/>
          </a:xfrm>
          <a:prstGeom prst="round1Rect">
            <a:avLst/>
          </a:prstGeom>
          <a:solidFill>
            <a:schemeClr val="accent2"/>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19" name="Content Placeholder 17"/>
          <p:cNvSpPr>
            <a:spLocks noGrp="1"/>
          </p:cNvSpPr>
          <p:nvPr>
            <p:ph sz="quarter" idx="24" hasCustomPrompt="1"/>
          </p:nvPr>
        </p:nvSpPr>
        <p:spPr>
          <a:xfrm>
            <a:off x="1143000" y="7071360"/>
            <a:ext cx="12801600" cy="6858000"/>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11" name="Text Placeholder 6"/>
          <p:cNvSpPr>
            <a:spLocks noGrp="1"/>
          </p:cNvSpPr>
          <p:nvPr>
            <p:ph type="body" sz="quarter" idx="17" hasCustomPrompt="1"/>
          </p:nvPr>
        </p:nvSpPr>
        <p:spPr>
          <a:xfrm>
            <a:off x="1143000" y="15032736"/>
            <a:ext cx="12801600" cy="1219200"/>
          </a:xfrm>
          <a:prstGeom prst="round1Rect">
            <a:avLst/>
          </a:prstGeom>
          <a:solidFill>
            <a:schemeClr val="accent3"/>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0" name="Content Placeholder 17"/>
          <p:cNvSpPr>
            <a:spLocks noGrp="1"/>
          </p:cNvSpPr>
          <p:nvPr>
            <p:ph sz="quarter" idx="25" hasCustomPrompt="1"/>
          </p:nvPr>
        </p:nvSpPr>
        <p:spPr>
          <a:xfrm>
            <a:off x="1143000" y="16251936"/>
            <a:ext cx="12801600" cy="9088165"/>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13" name="Text Placeholder 6"/>
          <p:cNvSpPr>
            <a:spLocks noGrp="1"/>
          </p:cNvSpPr>
          <p:nvPr>
            <p:ph type="body" sz="quarter" idx="19" hasCustomPrompt="1"/>
          </p:nvPr>
        </p:nvSpPr>
        <p:spPr>
          <a:xfrm>
            <a:off x="1143000" y="25831800"/>
            <a:ext cx="12801600" cy="1219200"/>
          </a:xfrm>
          <a:prstGeom prst="round1Rect">
            <a:avLst/>
          </a:prstGeom>
          <a:solidFill>
            <a:schemeClr val="accent4"/>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1" name="Content Placeholder 17"/>
          <p:cNvSpPr>
            <a:spLocks noGrp="1"/>
          </p:cNvSpPr>
          <p:nvPr>
            <p:ph sz="quarter" idx="26" hasCustomPrompt="1"/>
          </p:nvPr>
        </p:nvSpPr>
        <p:spPr>
          <a:xfrm>
            <a:off x="1143000" y="27057096"/>
            <a:ext cx="12801600" cy="4572000"/>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15" name="Text Placeholder 6"/>
          <p:cNvSpPr>
            <a:spLocks noGrp="1"/>
          </p:cNvSpPr>
          <p:nvPr>
            <p:ph type="body" sz="quarter" idx="21" hasCustomPrompt="1"/>
          </p:nvPr>
        </p:nvSpPr>
        <p:spPr>
          <a:xfrm>
            <a:off x="15544800" y="5852160"/>
            <a:ext cx="12801600" cy="1219200"/>
          </a:xfrm>
          <a:prstGeom prst="round1Rect">
            <a:avLst/>
          </a:prstGeom>
          <a:solidFill>
            <a:schemeClr val="accent5"/>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2" name="Content Placeholder 17"/>
          <p:cNvSpPr>
            <a:spLocks noGrp="1"/>
          </p:cNvSpPr>
          <p:nvPr>
            <p:ph sz="quarter" idx="27" hasCustomPrompt="1"/>
          </p:nvPr>
        </p:nvSpPr>
        <p:spPr>
          <a:xfrm>
            <a:off x="15544800" y="7071360"/>
            <a:ext cx="12801600" cy="4572000"/>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18" name="Content Placeholder 17"/>
          <p:cNvSpPr>
            <a:spLocks noGrp="1"/>
          </p:cNvSpPr>
          <p:nvPr>
            <p:ph sz="quarter" idx="23" hasCustomPrompt="1"/>
          </p:nvPr>
        </p:nvSpPr>
        <p:spPr>
          <a:xfrm>
            <a:off x="15544800" y="11948160"/>
            <a:ext cx="12801600" cy="6172200"/>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23" name="Content Placeholder 17"/>
          <p:cNvSpPr>
            <a:spLocks noGrp="1"/>
          </p:cNvSpPr>
          <p:nvPr>
            <p:ph sz="quarter" idx="28" hasCustomPrompt="1"/>
          </p:nvPr>
        </p:nvSpPr>
        <p:spPr>
          <a:xfrm>
            <a:off x="15544800" y="23469600"/>
            <a:ext cx="12801600" cy="1752600"/>
          </a:xfrm>
        </p:spPr>
        <p:txBody>
          <a:bodyPr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p:txBody>
      </p:sp>
      <p:sp>
        <p:nvSpPr>
          <p:cNvPr id="24" name="Text Placeholder 6"/>
          <p:cNvSpPr>
            <a:spLocks noGrp="1"/>
          </p:cNvSpPr>
          <p:nvPr>
            <p:ph type="body" sz="quarter" idx="29" hasCustomPrompt="1"/>
          </p:nvPr>
        </p:nvSpPr>
        <p:spPr>
          <a:xfrm>
            <a:off x="15544800" y="25831800"/>
            <a:ext cx="12801600" cy="1219200"/>
          </a:xfrm>
          <a:prstGeom prst="round1Rect">
            <a:avLst/>
          </a:prstGeom>
          <a:solidFill>
            <a:schemeClr val="accent6"/>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5" name="Content Placeholder 17"/>
          <p:cNvSpPr>
            <a:spLocks noGrp="1"/>
          </p:cNvSpPr>
          <p:nvPr>
            <p:ph sz="quarter" idx="30" hasCustomPrompt="1"/>
          </p:nvPr>
        </p:nvSpPr>
        <p:spPr>
          <a:xfrm>
            <a:off x="15544800" y="27057096"/>
            <a:ext cx="12801600" cy="4572000"/>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26" name="Text Placeholder 6"/>
          <p:cNvSpPr>
            <a:spLocks noGrp="1"/>
          </p:cNvSpPr>
          <p:nvPr>
            <p:ph type="body" sz="quarter" idx="31" hasCustomPrompt="1"/>
          </p:nvPr>
        </p:nvSpPr>
        <p:spPr>
          <a:xfrm>
            <a:off x="29900880" y="5852160"/>
            <a:ext cx="12801600" cy="1219200"/>
          </a:xfrm>
          <a:prstGeom prst="round1Rect">
            <a:avLst/>
          </a:prstGeom>
          <a:solidFill>
            <a:schemeClr val="accent6"/>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7" name="Content Placeholder 17"/>
          <p:cNvSpPr>
            <a:spLocks noGrp="1"/>
          </p:cNvSpPr>
          <p:nvPr>
            <p:ph sz="quarter" idx="32" hasCustomPrompt="1"/>
          </p:nvPr>
        </p:nvSpPr>
        <p:spPr>
          <a:xfrm>
            <a:off x="29900880" y="7071360"/>
            <a:ext cx="12801600" cy="7315200"/>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28" name="Content Placeholder 17"/>
          <p:cNvSpPr>
            <a:spLocks noGrp="1"/>
          </p:cNvSpPr>
          <p:nvPr>
            <p:ph sz="quarter" idx="33" hasCustomPrompt="1"/>
          </p:nvPr>
        </p:nvSpPr>
        <p:spPr>
          <a:xfrm>
            <a:off x="29900880" y="15837408"/>
            <a:ext cx="12801600" cy="7315200"/>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29" name="Text Placeholder 6"/>
          <p:cNvSpPr>
            <a:spLocks noGrp="1"/>
          </p:cNvSpPr>
          <p:nvPr>
            <p:ph type="body" sz="quarter" idx="34" hasCustomPrompt="1"/>
          </p:nvPr>
        </p:nvSpPr>
        <p:spPr>
          <a:xfrm>
            <a:off x="29900880" y="25831800"/>
            <a:ext cx="12801600" cy="1219200"/>
          </a:xfrm>
          <a:prstGeom prst="round1Rect">
            <a:avLst/>
          </a:prstGeom>
          <a:solidFill>
            <a:schemeClr val="accent1"/>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30" name="Content Placeholder 17"/>
          <p:cNvSpPr>
            <a:spLocks noGrp="1"/>
          </p:cNvSpPr>
          <p:nvPr>
            <p:ph sz="quarter" idx="35" hasCustomPrompt="1"/>
          </p:nvPr>
        </p:nvSpPr>
        <p:spPr>
          <a:xfrm>
            <a:off x="29900880" y="27057096"/>
            <a:ext cx="12801600" cy="4572000"/>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32" name="Instructions"/>
          <p:cNvSpPr/>
          <p:nvPr userDrawn="1"/>
        </p:nvSpPr>
        <p:spPr>
          <a:xfrm>
            <a:off x="43891200" y="2552699"/>
            <a:ext cx="12447270" cy="32918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rIns="274320" rtlCol="0" anchor="t"/>
          <a:lstStyle/>
          <a:p>
            <a:pPr lvl="0">
              <a:spcBef>
                <a:spcPts val="1200"/>
              </a:spcBef>
            </a:pPr>
            <a:r>
              <a:rPr sz="9600" dirty="0">
                <a:solidFill>
                  <a:prstClr val="white">
                    <a:lumMod val="50000"/>
                  </a:prstClr>
                </a:solidFill>
                <a:latin typeface="Calibri Light" panose="020F0302020204030204" pitchFamily="34" charset="0"/>
                <a:cs typeface="Calibri" panose="020F0502020204030204" pitchFamily="34" charset="0"/>
              </a:rPr>
              <a:t>Printing:</a:t>
            </a:r>
          </a:p>
          <a:p>
            <a:pPr lvl="0">
              <a:spcBef>
                <a:spcPts val="1200"/>
              </a:spcBef>
            </a:pPr>
            <a:r>
              <a:rPr lang="en-US" sz="6600" dirty="0" smtClean="0">
                <a:solidFill>
                  <a:prstClr val="white">
                    <a:lumMod val="50000"/>
                  </a:prstClr>
                </a:solidFill>
                <a:latin typeface="Calibri Light" panose="020F0302020204030204" pitchFamily="34" charset="0"/>
                <a:cs typeface="Calibri" panose="020F0502020204030204" pitchFamily="34" charset="0"/>
              </a:rPr>
              <a:t>This poster is 48” wide by 36” high. It’s designed to be printed on a large-format printer.</a:t>
            </a:r>
          </a:p>
          <a:p>
            <a:pPr lvl="0">
              <a:spcBef>
                <a:spcPts val="300"/>
              </a:spcBef>
            </a:pPr>
            <a:endParaRPr sz="6000" dirty="0">
              <a:solidFill>
                <a:prstClr val="white">
                  <a:lumMod val="50000"/>
                </a:prstClr>
              </a:solidFill>
              <a:latin typeface="Calibri Light" panose="020F0302020204030204" pitchFamily="34" charset="0"/>
              <a:cs typeface="Calibri" panose="020F0502020204030204" pitchFamily="34" charset="0"/>
            </a:endParaRPr>
          </a:p>
          <a:p>
            <a:pPr lvl="0">
              <a:spcBef>
                <a:spcPts val="1200"/>
              </a:spcBef>
            </a:pPr>
            <a:r>
              <a:rPr sz="8800" dirty="0">
                <a:solidFill>
                  <a:prstClr val="white">
                    <a:lumMod val="50000"/>
                  </a:prstClr>
                </a:solidFill>
                <a:latin typeface="Calibri Light" panose="020F0302020204030204" pitchFamily="34" charset="0"/>
                <a:cs typeface="Calibri" panose="020F0502020204030204" pitchFamily="34" charset="0"/>
              </a:rPr>
              <a:t>Customizing the Content:</a:t>
            </a:r>
          </a:p>
          <a:p>
            <a:pPr lvl="0">
              <a:spcBef>
                <a:spcPts val="1200"/>
              </a:spcBef>
            </a:pPr>
            <a:r>
              <a:rPr sz="6600" dirty="0">
                <a:solidFill>
                  <a:prstClr val="white">
                    <a:lumMod val="50000"/>
                  </a:prstClr>
                </a:solidFill>
                <a:latin typeface="Calibri Light" panose="020F0302020204030204" pitchFamily="34" charset="0"/>
                <a:cs typeface="Calibri" panose="020F0502020204030204" pitchFamily="34" charset="0"/>
              </a:rPr>
              <a:t>The placeholders in this </a:t>
            </a:r>
            <a:r>
              <a:rPr lang="en-US" sz="6600" dirty="0" smtClean="0">
                <a:solidFill>
                  <a:prstClr val="white">
                    <a:lumMod val="50000"/>
                  </a:prstClr>
                </a:solidFill>
                <a:latin typeface="Calibri Light" panose="020F0302020204030204" pitchFamily="34" charset="0"/>
                <a:cs typeface="Calibri" panose="020F0502020204030204" pitchFamily="34" charset="0"/>
              </a:rPr>
              <a:t>poster </a:t>
            </a:r>
            <a:r>
              <a:rPr sz="6600" dirty="0" smtClean="0">
                <a:solidFill>
                  <a:prstClr val="white">
                    <a:lumMod val="50000"/>
                  </a:prstClr>
                </a:solidFill>
                <a:latin typeface="Calibri Light" panose="020F0302020204030204" pitchFamily="34" charset="0"/>
                <a:cs typeface="Calibri" panose="020F0502020204030204" pitchFamily="34" charset="0"/>
              </a:rPr>
              <a:t>are </a:t>
            </a:r>
            <a:r>
              <a:rPr sz="6600" dirty="0">
                <a:solidFill>
                  <a:prstClr val="white">
                    <a:lumMod val="50000"/>
                  </a:prstClr>
                </a:solidFill>
                <a:latin typeface="Calibri Light" panose="020F0302020204030204" pitchFamily="34" charset="0"/>
                <a:cs typeface="Calibri" panose="020F0502020204030204" pitchFamily="34" charset="0"/>
              </a:rPr>
              <a:t>formatted for you. </a:t>
            </a:r>
            <a:r>
              <a:rPr lang="en-US" sz="6600" dirty="0" smtClean="0">
                <a:solidFill>
                  <a:prstClr val="white">
                    <a:lumMod val="50000"/>
                  </a:prstClr>
                </a:solidFill>
                <a:latin typeface="Calibri Light" panose="020F0302020204030204" pitchFamily="34" charset="0"/>
                <a:cs typeface="Calibri" panose="020F0502020204030204" pitchFamily="34" charset="0"/>
              </a:rPr>
              <a:t>Type</a:t>
            </a:r>
            <a:r>
              <a:rPr lang="en-US" sz="6600" baseline="0" dirty="0" smtClean="0">
                <a:solidFill>
                  <a:prstClr val="white">
                    <a:lumMod val="50000"/>
                  </a:prstClr>
                </a:solidFill>
                <a:latin typeface="Calibri Light" panose="020F0302020204030204" pitchFamily="34" charset="0"/>
                <a:cs typeface="Calibri" panose="020F0502020204030204" pitchFamily="34" charset="0"/>
              </a:rPr>
              <a:t> in the placeholders </a:t>
            </a:r>
            <a:r>
              <a:rPr lang="en-US" sz="6600" dirty="0" smtClean="0">
                <a:solidFill>
                  <a:prstClr val="white">
                    <a:lumMod val="50000"/>
                  </a:prstClr>
                </a:solidFill>
                <a:latin typeface="Calibri Light" panose="020F0302020204030204" pitchFamily="34" charset="0"/>
                <a:cs typeface="Calibri" panose="020F0502020204030204" pitchFamily="34" charset="0"/>
              </a:rPr>
              <a:t>to add text, or c</a:t>
            </a:r>
            <a:r>
              <a:rPr lang="en-US" sz="6600" baseline="0" dirty="0" smtClean="0">
                <a:solidFill>
                  <a:prstClr val="white">
                    <a:lumMod val="50000"/>
                  </a:prstClr>
                </a:solidFill>
                <a:latin typeface="Calibri Light" panose="020F0302020204030204" pitchFamily="34" charset="0"/>
                <a:cs typeface="Calibri" panose="020F0502020204030204" pitchFamily="34" charset="0"/>
              </a:rPr>
              <a:t>lick an icon to add a table, chart, SmartArt graphic, picture or multimedia file.</a:t>
            </a:r>
          </a:p>
          <a:p>
            <a:pPr lvl="0">
              <a:spcBef>
                <a:spcPts val="2400"/>
              </a:spcBef>
            </a:pPr>
            <a:r>
              <a:rPr lang="en-US" sz="6600" dirty="0" smtClean="0">
                <a:solidFill>
                  <a:prstClr val="white">
                    <a:lumMod val="50000"/>
                  </a:prstClr>
                </a:solidFill>
                <a:latin typeface="Calibri Light" panose="020F0302020204030204" pitchFamily="34" charset="0"/>
                <a:cs typeface="Calibri" panose="020F0502020204030204" pitchFamily="34" charset="0"/>
              </a:rPr>
              <a:t>T</a:t>
            </a:r>
            <a:r>
              <a:rPr sz="6600" dirty="0" smtClean="0">
                <a:solidFill>
                  <a:prstClr val="white">
                    <a:lumMod val="50000"/>
                  </a:prstClr>
                </a:solidFill>
                <a:latin typeface="Calibri Light" panose="020F0302020204030204" pitchFamily="34" charset="0"/>
                <a:cs typeface="Calibri" panose="020F0502020204030204" pitchFamily="34" charset="0"/>
              </a:rPr>
              <a:t>o </a:t>
            </a:r>
            <a:r>
              <a:rPr sz="6600" dirty="0">
                <a:solidFill>
                  <a:prstClr val="white">
                    <a:lumMod val="50000"/>
                  </a:prstClr>
                </a:solidFill>
                <a:latin typeface="Calibri Light" panose="020F0302020204030204" pitchFamily="34" charset="0"/>
                <a:cs typeface="Calibri" panose="020F0502020204030204" pitchFamily="34" charset="0"/>
              </a:rPr>
              <a:t>add or remove bullet points from text, just click the Bullets button on the Home tab.</a:t>
            </a:r>
          </a:p>
          <a:p>
            <a:pPr lvl="0">
              <a:spcBef>
                <a:spcPts val="2400"/>
              </a:spcBef>
            </a:pPr>
            <a:r>
              <a:rPr sz="6600" dirty="0">
                <a:solidFill>
                  <a:prstClr val="white">
                    <a:lumMod val="50000"/>
                  </a:prstClr>
                </a:solidFill>
                <a:latin typeface="Calibri Light" panose="020F0302020204030204" pitchFamily="34" charset="0"/>
                <a:cs typeface="Calibri" panose="020F0502020204030204" pitchFamily="34" charset="0"/>
              </a:rPr>
              <a:t>If you need more placeholders for titles, </a:t>
            </a:r>
            <a:r>
              <a:rPr lang="en-US" sz="6600" dirty="0" smtClean="0">
                <a:solidFill>
                  <a:prstClr val="white">
                    <a:lumMod val="50000"/>
                  </a:prstClr>
                </a:solidFill>
                <a:latin typeface="Calibri Light" panose="020F0302020204030204" pitchFamily="34" charset="0"/>
                <a:cs typeface="Calibri" panose="020F0502020204030204" pitchFamily="34" charset="0"/>
              </a:rPr>
              <a:t>content</a:t>
            </a:r>
            <a:r>
              <a:rPr sz="6600" dirty="0" smtClean="0">
                <a:solidFill>
                  <a:prstClr val="white">
                    <a:lumMod val="50000"/>
                  </a:prstClr>
                </a:solidFill>
                <a:latin typeface="Calibri Light" panose="020F0302020204030204" pitchFamily="34" charset="0"/>
                <a:cs typeface="Calibri" panose="020F0502020204030204" pitchFamily="34" charset="0"/>
              </a:rPr>
              <a:t> </a:t>
            </a:r>
            <a:r>
              <a:rPr sz="6600" dirty="0">
                <a:solidFill>
                  <a:prstClr val="white">
                    <a:lumMod val="50000"/>
                  </a:prstClr>
                </a:solidFill>
                <a:latin typeface="Calibri Light" panose="020F0302020204030204" pitchFamily="34" charset="0"/>
                <a:cs typeface="Calibri" panose="020F0502020204030204" pitchFamily="34" charset="0"/>
              </a:rPr>
              <a:t>or body text, just make a copy of what you need and drag it into place. PowerPoint’s Smart Guides will help you align it with everything else.</a:t>
            </a:r>
          </a:p>
          <a:p>
            <a:pPr lvl="0">
              <a:spcBef>
                <a:spcPts val="2400"/>
              </a:spcBef>
            </a:pPr>
            <a:r>
              <a:rPr sz="6600" dirty="0">
                <a:solidFill>
                  <a:prstClr val="white">
                    <a:lumMod val="50000"/>
                  </a:prstClr>
                </a:solidFill>
                <a:latin typeface="Calibri Light" panose="020F0302020204030204" pitchFamily="34" charset="0"/>
                <a:cs typeface="Calibri" panose="020F0502020204030204" pitchFamily="34" charset="0"/>
              </a:rPr>
              <a:t>Want to use your own pictures instead of ours? No problem! Just </a:t>
            </a:r>
            <a:r>
              <a:rPr lang="en-US" sz="6600" dirty="0" smtClean="0">
                <a:solidFill>
                  <a:prstClr val="white">
                    <a:lumMod val="50000"/>
                  </a:prstClr>
                </a:solidFill>
                <a:latin typeface="Calibri Light" panose="020F0302020204030204" pitchFamily="34" charset="0"/>
                <a:cs typeface="Calibri" panose="020F0502020204030204" pitchFamily="34" charset="0"/>
              </a:rPr>
              <a:t>right-</a:t>
            </a:r>
            <a:r>
              <a:rPr sz="6600" dirty="0" smtClean="0">
                <a:solidFill>
                  <a:prstClr val="white">
                    <a:lumMod val="50000"/>
                  </a:prstClr>
                </a:solidFill>
                <a:latin typeface="Calibri Light" panose="020F0302020204030204" pitchFamily="34" charset="0"/>
                <a:cs typeface="Calibri" panose="020F0502020204030204" pitchFamily="34" charset="0"/>
              </a:rPr>
              <a:t>click </a:t>
            </a:r>
            <a:r>
              <a:rPr sz="6600" dirty="0">
                <a:solidFill>
                  <a:prstClr val="white">
                    <a:lumMod val="50000"/>
                  </a:prstClr>
                </a:solidFill>
                <a:latin typeface="Calibri Light" panose="020F0302020204030204" pitchFamily="34" charset="0"/>
                <a:cs typeface="Calibri" panose="020F0502020204030204" pitchFamily="34" charset="0"/>
              </a:rPr>
              <a:t>a </a:t>
            </a:r>
            <a:r>
              <a:rPr sz="6600" dirty="0" smtClean="0">
                <a:solidFill>
                  <a:prstClr val="white">
                    <a:lumMod val="50000"/>
                  </a:prstClr>
                </a:solidFill>
                <a:latin typeface="Calibri Light" panose="020F0302020204030204" pitchFamily="34" charset="0"/>
                <a:cs typeface="Calibri" panose="020F0502020204030204" pitchFamily="34" charset="0"/>
              </a:rPr>
              <a:t>picture</a:t>
            </a:r>
            <a:r>
              <a:rPr lang="en-US" sz="6600" dirty="0" smtClean="0">
                <a:solidFill>
                  <a:prstClr val="white">
                    <a:lumMod val="50000"/>
                  </a:prstClr>
                </a:solidFill>
                <a:latin typeface="Calibri Light" panose="020F0302020204030204" pitchFamily="34" charset="0"/>
                <a:cs typeface="Calibri" panose="020F0502020204030204" pitchFamily="34" charset="0"/>
              </a:rPr>
              <a:t> and choose Change Picture. Maintain the</a:t>
            </a:r>
            <a:r>
              <a:rPr lang="en-US" sz="6600" baseline="0" dirty="0" smtClean="0">
                <a:solidFill>
                  <a:prstClr val="white">
                    <a:lumMod val="50000"/>
                  </a:prstClr>
                </a:solidFill>
                <a:latin typeface="Calibri Light" panose="020F0302020204030204" pitchFamily="34" charset="0"/>
                <a:cs typeface="Calibri" panose="020F0502020204030204" pitchFamily="34" charset="0"/>
              </a:rPr>
              <a:t> proportion of pictures as you r</a:t>
            </a:r>
            <a:r>
              <a:rPr lang="en-US" sz="6600" dirty="0" smtClean="0">
                <a:solidFill>
                  <a:prstClr val="white">
                    <a:lumMod val="50000"/>
                  </a:prstClr>
                </a:solidFill>
                <a:latin typeface="Calibri Light" panose="020F0302020204030204" pitchFamily="34" charset="0"/>
                <a:cs typeface="Calibri" panose="020F0502020204030204" pitchFamily="34" charset="0"/>
              </a:rPr>
              <a:t>esize</a:t>
            </a:r>
            <a:r>
              <a:rPr lang="en-US" sz="6600" baseline="0" dirty="0" smtClean="0">
                <a:solidFill>
                  <a:prstClr val="white">
                    <a:lumMod val="50000"/>
                  </a:prstClr>
                </a:solidFill>
                <a:latin typeface="Calibri Light" panose="020F0302020204030204" pitchFamily="34" charset="0"/>
                <a:cs typeface="Calibri" panose="020F0502020204030204" pitchFamily="34" charset="0"/>
              </a:rPr>
              <a:t> by dragging a corner.</a:t>
            </a:r>
            <a:endParaRPr sz="6600" dirty="0">
              <a:solidFill>
                <a:prstClr val="white">
                  <a:lumMod val="50000"/>
                </a:prstClr>
              </a:solidFill>
              <a:latin typeface="Calibri Light" panose="020F0302020204030204" pitchFamily="34" charset="0"/>
              <a:cs typeface="Calibri" panose="020F0502020204030204" pitchFamily="34" charset="0"/>
            </a:endParaRPr>
          </a:p>
        </p:txBody>
      </p:sp>
    </p:spTree>
    <p:extLst>
      <p:ext uri="{BB962C8B-B14F-4D97-AF65-F5344CB8AC3E}">
        <p14:creationId xmlns:p14="http://schemas.microsoft.com/office/powerpoint/2010/main" val="145907722"/>
      </p:ext>
    </p:extLst>
  </p:cSld>
  <p:clrMapOvr>
    <a:masterClrMapping/>
  </p:clrMapOvr>
  <p:extLst mod="1">
    <p:ext uri="{DCECCB84-F9BA-43D5-87BE-67443E8EF086}">
      <p15:sldGuideLst xmlns:p15="http://schemas.microsoft.com/office/powerpoint/2012/main">
        <p15:guide id="1" pos="9168">
          <p15:clr>
            <a:srgbClr val="A4A3A4"/>
          </p15:clr>
        </p15:guide>
        <p15:guide id="2" pos="18480">
          <p15:clr>
            <a:srgbClr val="A4A3A4"/>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bwMode="invGray">
          <a:xfrm>
            <a:off x="0" y="0"/>
            <a:ext cx="43891200" cy="502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bwMode="auto">
          <a:xfrm>
            <a:off x="6400800" y="990600"/>
            <a:ext cx="31089600" cy="251454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400800" y="6019800"/>
            <a:ext cx="31089600" cy="2362962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143000" y="32114698"/>
            <a:ext cx="9875520" cy="457200"/>
          </a:xfrm>
          <a:prstGeom prst="rect">
            <a:avLst/>
          </a:prstGeom>
        </p:spPr>
        <p:txBody>
          <a:bodyPr vert="horz" lIns="91440" tIns="45720" rIns="91440" bIns="45720" rtlCol="0" anchor="ctr"/>
          <a:lstStyle>
            <a:lvl1pPr algn="l">
              <a:defRPr sz="1600">
                <a:solidFill>
                  <a:schemeClr val="tx1">
                    <a:tint val="75000"/>
                  </a:schemeClr>
                </a:solidFill>
              </a:defRPr>
            </a:lvl1pPr>
          </a:lstStyle>
          <a:p>
            <a:fld id="{ECAA57DF-1C19-4726-AB84-014692BAD8F5}" type="datetimeFigureOut">
              <a:rPr lang="en-US" smtClean="0"/>
              <a:pPr/>
              <a:t>11/12/15</a:t>
            </a:fld>
            <a:endParaRPr lang="en-US" dirty="0"/>
          </a:p>
        </p:txBody>
      </p:sp>
      <p:sp>
        <p:nvSpPr>
          <p:cNvPr id="5" name="Footer Placeholder 4"/>
          <p:cNvSpPr>
            <a:spLocks noGrp="1"/>
          </p:cNvSpPr>
          <p:nvPr>
            <p:ph type="ftr" sz="quarter" idx="3"/>
          </p:nvPr>
        </p:nvSpPr>
        <p:spPr>
          <a:xfrm>
            <a:off x="11018520" y="32114698"/>
            <a:ext cx="21854160" cy="457200"/>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2872680" y="32114698"/>
            <a:ext cx="9875520" cy="457200"/>
          </a:xfrm>
          <a:prstGeom prst="rect">
            <a:avLst/>
          </a:prstGeom>
        </p:spPr>
        <p:txBody>
          <a:bodyPr vert="horz" lIns="91440" tIns="45720" rIns="91440" bIns="45720" rtlCol="0" anchor="ctr"/>
          <a:lstStyle>
            <a:lvl1pPr algn="r">
              <a:defRPr sz="1600">
                <a:solidFill>
                  <a:schemeClr val="tx1">
                    <a:tint val="75000"/>
                  </a:schemeClr>
                </a:solidFill>
              </a:defRPr>
            </a:lvl1pPr>
          </a:lstStyle>
          <a:p>
            <a:fld id="{91B4C631-C489-4C11-812F-2172FBEAE82B}" type="slidenum">
              <a:rPr lang="en-US" smtClean="0"/>
              <a:pPr/>
              <a:t>‹#›</a:t>
            </a:fld>
            <a:endParaRPr lang="en-US" dirty="0"/>
          </a:p>
        </p:txBody>
      </p:sp>
    </p:spTree>
    <p:extLst>
      <p:ext uri="{BB962C8B-B14F-4D97-AF65-F5344CB8AC3E}">
        <p14:creationId xmlns:p14="http://schemas.microsoft.com/office/powerpoint/2010/main" val="2508807471"/>
      </p:ext>
    </p:extLst>
  </p:cSld>
  <p:clrMap bg1="lt1" tx1="dk1" bg2="lt2" tx2="dk2" accent1="accent1" accent2="accent2" accent3="accent3" accent4="accent4" accent5="accent5" accent6="accent6" hlink="hlink" folHlink="folHlink"/>
  <p:sldLayoutIdLst>
    <p:sldLayoutId id="2147483672" r:id="rId1"/>
  </p:sldLayoutIdLst>
  <p:txStyles>
    <p:titleStyle>
      <a:lvl1pPr algn="l" defTabSz="4389120" rtl="0" eaLnBrk="1" latinLnBrk="0" hangingPunct="1">
        <a:lnSpc>
          <a:spcPct val="90000"/>
        </a:lnSpc>
        <a:spcBef>
          <a:spcPct val="0"/>
        </a:spcBef>
        <a:buNone/>
        <a:defRPr sz="8800" b="1" kern="1200">
          <a:solidFill>
            <a:schemeClr val="bg1"/>
          </a:solidFill>
          <a:latin typeface="+mj-lt"/>
          <a:ea typeface="+mj-ea"/>
          <a:cs typeface="+mj-cs"/>
        </a:defRPr>
      </a:lvl1pPr>
    </p:titleStyle>
    <p:bodyStyle>
      <a:lvl1pPr marL="457200" indent="-457200" algn="l" defTabSz="4389120" rtl="0" eaLnBrk="1" latinLnBrk="0" hangingPunct="1">
        <a:lnSpc>
          <a:spcPct val="100000"/>
        </a:lnSpc>
        <a:spcBef>
          <a:spcPts val="1200"/>
        </a:spcBef>
        <a:buClr>
          <a:schemeClr val="accent2"/>
        </a:buClr>
        <a:buFont typeface="Arial" panose="020B0604020202020204" pitchFamily="34" charset="0"/>
        <a:buChar char="•"/>
        <a:defRPr sz="2800" kern="1200">
          <a:solidFill>
            <a:schemeClr val="tx1"/>
          </a:solidFill>
          <a:latin typeface="+mn-lt"/>
          <a:ea typeface="+mn-ea"/>
          <a:cs typeface="+mn-cs"/>
        </a:defRPr>
      </a:lvl1pPr>
      <a:lvl2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3pPr>
      <a:lvl4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4pPr>
      <a:lvl5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5pPr>
      <a:lvl6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6pPr>
      <a:lvl7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7pPr>
      <a:lvl8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8pPr>
      <a:lvl9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0368">
          <p15:clr>
            <a:srgbClr val="A4A3A4"/>
          </p15:clr>
        </p15:guide>
        <p15:guide id="2" pos="720">
          <p15:clr>
            <a:srgbClr val="A4A3A4"/>
          </p15:clr>
        </p15:guide>
        <p15:guide id="3" pos="26928">
          <p15:clr>
            <a:srgbClr val="A4A3A4"/>
          </p15:clr>
        </p15:guide>
        <p15:guide id="4" pos="13824">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xml"/><Relationship Id="rId2" Type="http://schemas.openxmlformats.org/officeDocument/2006/relationships/image" Target="../media/image1.wmf"/></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77000">
              <a:schemeClr val="bg2"/>
            </a:gs>
            <a:gs pos="100000">
              <a:schemeClr val="tx2">
                <a:lumMod val="40000"/>
                <a:lumOff val="60000"/>
              </a:schemeClr>
            </a:gs>
            <a:gs pos="100000">
              <a:schemeClr val="accent5">
                <a:lumMod val="20000"/>
                <a:lumOff val="80000"/>
              </a:schemeClr>
            </a:gs>
          </a:gsLst>
          <a:lin ang="16200000" scaled="1"/>
        </a:gra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6400800" y="908575"/>
            <a:ext cx="31089600" cy="2514540"/>
          </a:xfrm>
        </p:spPr>
        <p:txBody>
          <a:bodyPr>
            <a:normAutofit fontScale="90000"/>
          </a:bodyPr>
          <a:lstStyle/>
          <a:p>
            <a:pPr algn="ctr"/>
            <a:r>
              <a:rPr lang="en-US" sz="18400" dirty="0" smtClean="0"/>
              <a:t>Creating Networks for Success:</a:t>
            </a:r>
            <a:r>
              <a:rPr lang="en-US" dirty="0" smtClean="0"/>
              <a:t/>
            </a:r>
            <a:br>
              <a:rPr lang="en-US" dirty="0" smtClean="0"/>
            </a:br>
            <a:r>
              <a:rPr lang="en-US" sz="10700" dirty="0" smtClean="0"/>
              <a:t>Social Capital and Recent College Graduates</a:t>
            </a:r>
            <a:endParaRPr lang="en-US" sz="10700" dirty="0"/>
          </a:p>
        </p:txBody>
      </p:sp>
      <p:sp>
        <p:nvSpPr>
          <p:cNvPr id="23" name="Text Placeholder 22"/>
          <p:cNvSpPr>
            <a:spLocks noGrp="1"/>
          </p:cNvSpPr>
          <p:nvPr>
            <p:ph type="body" sz="quarter" idx="36"/>
          </p:nvPr>
        </p:nvSpPr>
        <p:spPr>
          <a:xfrm>
            <a:off x="6400800" y="3172969"/>
            <a:ext cx="31089600" cy="1783020"/>
          </a:xfrm>
        </p:spPr>
        <p:txBody>
          <a:bodyPr/>
          <a:lstStyle/>
          <a:p>
            <a:pPr algn="ctr"/>
            <a:r>
              <a:rPr lang="en-US" sz="4000" b="1" dirty="0" smtClean="0"/>
              <a:t>Matt Orians</a:t>
            </a:r>
          </a:p>
          <a:p>
            <a:pPr algn="ctr"/>
            <a:r>
              <a:rPr lang="en-US" sz="4000" b="1" dirty="0" smtClean="0"/>
              <a:t>Dr. Terry Leap, Faculty Advisor</a:t>
            </a:r>
          </a:p>
          <a:p>
            <a:pPr algn="ctr"/>
            <a:r>
              <a:rPr lang="en-US" sz="4000" b="1" dirty="0" smtClean="0"/>
              <a:t>The University of Tennessee</a:t>
            </a:r>
            <a:endParaRPr lang="en-US" sz="4000" b="1" dirty="0"/>
          </a:p>
        </p:txBody>
      </p:sp>
      <p:pic>
        <p:nvPicPr>
          <p:cNvPr id="36" name="Picture 3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948505" y="-21002"/>
            <a:ext cx="3753975" cy="4976991"/>
          </a:xfrm>
          <a:prstGeom prst="rect">
            <a:avLst/>
          </a:prstGeom>
        </p:spPr>
      </p:pic>
      <p:sp>
        <p:nvSpPr>
          <p:cNvPr id="5" name="Text Placeholder 4"/>
          <p:cNvSpPr>
            <a:spLocks noGrp="1"/>
          </p:cNvSpPr>
          <p:nvPr>
            <p:ph type="body" sz="quarter" idx="13"/>
          </p:nvPr>
        </p:nvSpPr>
        <p:spPr>
          <a:xfrm>
            <a:off x="1143000" y="6246164"/>
            <a:ext cx="12801600" cy="1219200"/>
          </a:xfr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path path="circle">
              <a:fillToRect r="100000" b="100000"/>
            </a:path>
            <a:tileRect l="-100000" t="-100000"/>
          </a:gradFill>
        </p:spPr>
        <p:style>
          <a:lnRef idx="3">
            <a:schemeClr val="lt1"/>
          </a:lnRef>
          <a:fillRef idx="1">
            <a:schemeClr val="accent4"/>
          </a:fillRef>
          <a:effectRef idx="1">
            <a:schemeClr val="accent4"/>
          </a:effectRef>
          <a:fontRef idx="minor">
            <a:schemeClr val="lt1"/>
          </a:fontRef>
        </p:style>
        <p:txBody>
          <a:bodyPr/>
          <a:lstStyle/>
          <a:p>
            <a:r>
              <a:rPr lang="en-US" sz="5800" b="1" dirty="0" smtClean="0"/>
              <a:t>abstract</a:t>
            </a:r>
            <a:endParaRPr lang="en-US" sz="5800" b="1" dirty="0"/>
          </a:p>
        </p:txBody>
      </p:sp>
      <p:sp>
        <p:nvSpPr>
          <p:cNvPr id="7" name="Text Placeholder 6"/>
          <p:cNvSpPr>
            <a:spLocks noGrp="1"/>
          </p:cNvSpPr>
          <p:nvPr>
            <p:ph type="body" sz="quarter" idx="17"/>
          </p:nvPr>
        </p:nvSpPr>
        <p:spPr>
          <a:xfrm>
            <a:off x="1143000" y="18429319"/>
            <a:ext cx="12801600" cy="1219200"/>
          </a:xfr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path path="circle">
              <a:fillToRect r="100000" b="100000"/>
            </a:path>
            <a:tileRect l="-100000" t="-100000"/>
          </a:gradFill>
        </p:spPr>
        <p:style>
          <a:lnRef idx="3">
            <a:schemeClr val="lt1"/>
          </a:lnRef>
          <a:fillRef idx="1">
            <a:schemeClr val="accent4"/>
          </a:fillRef>
          <a:effectRef idx="1">
            <a:schemeClr val="accent4"/>
          </a:effectRef>
          <a:fontRef idx="minor">
            <a:schemeClr val="lt1"/>
          </a:fontRef>
        </p:style>
        <p:txBody>
          <a:bodyPr/>
          <a:lstStyle/>
          <a:p>
            <a:r>
              <a:rPr lang="en-US" sz="5800" b="1" dirty="0" smtClean="0"/>
              <a:t>Research question</a:t>
            </a:r>
            <a:endParaRPr lang="en-US" sz="5800" b="1" dirty="0"/>
          </a:p>
        </p:txBody>
      </p:sp>
      <p:sp>
        <p:nvSpPr>
          <p:cNvPr id="8" name="Text Placeholder 7"/>
          <p:cNvSpPr>
            <a:spLocks noGrp="1"/>
          </p:cNvSpPr>
          <p:nvPr>
            <p:ph type="body" sz="quarter" idx="19"/>
          </p:nvPr>
        </p:nvSpPr>
        <p:spPr>
          <a:xfrm>
            <a:off x="1143000" y="22738758"/>
            <a:ext cx="12801600" cy="1219200"/>
          </a:xfr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path path="circle">
              <a:fillToRect r="100000" b="100000"/>
            </a:path>
            <a:tileRect l="-100000" t="-100000"/>
          </a:gradFill>
        </p:spPr>
        <p:style>
          <a:lnRef idx="3">
            <a:schemeClr val="lt1"/>
          </a:lnRef>
          <a:fillRef idx="1">
            <a:schemeClr val="accent4"/>
          </a:fillRef>
          <a:effectRef idx="1">
            <a:schemeClr val="accent4"/>
          </a:effectRef>
          <a:fontRef idx="minor">
            <a:schemeClr val="lt1"/>
          </a:fontRef>
        </p:style>
        <p:txBody>
          <a:bodyPr/>
          <a:lstStyle/>
          <a:p>
            <a:r>
              <a:rPr lang="en-US" sz="5800" b="1" dirty="0" smtClean="0"/>
              <a:t>Research objectives</a:t>
            </a:r>
            <a:endParaRPr lang="en-US" sz="5800" b="1" dirty="0"/>
          </a:p>
        </p:txBody>
      </p:sp>
      <p:sp>
        <p:nvSpPr>
          <p:cNvPr id="9" name="Text Placeholder 8"/>
          <p:cNvSpPr>
            <a:spLocks noGrp="1"/>
          </p:cNvSpPr>
          <p:nvPr>
            <p:ph type="body" sz="quarter" idx="21"/>
          </p:nvPr>
        </p:nvSpPr>
        <p:spPr>
          <a:xfrm>
            <a:off x="15652568" y="23292430"/>
            <a:ext cx="12801600" cy="1219200"/>
          </a:xfr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path path="circle">
              <a:fillToRect r="100000" b="100000"/>
            </a:path>
            <a:tileRect l="-100000" t="-100000"/>
          </a:gradFill>
        </p:spPr>
        <p:style>
          <a:lnRef idx="3">
            <a:schemeClr val="lt1"/>
          </a:lnRef>
          <a:fillRef idx="1">
            <a:schemeClr val="accent4"/>
          </a:fillRef>
          <a:effectRef idx="1">
            <a:schemeClr val="accent4"/>
          </a:effectRef>
          <a:fontRef idx="minor">
            <a:schemeClr val="lt1"/>
          </a:fontRef>
        </p:style>
        <p:txBody>
          <a:bodyPr/>
          <a:lstStyle/>
          <a:p>
            <a:r>
              <a:rPr lang="en-US" sz="5800" b="1" dirty="0" smtClean="0"/>
              <a:t>methods</a:t>
            </a:r>
            <a:endParaRPr lang="en-US" sz="5800" b="1" dirty="0"/>
          </a:p>
        </p:txBody>
      </p:sp>
      <p:sp>
        <p:nvSpPr>
          <p:cNvPr id="16" name="Text Placeholder 15"/>
          <p:cNvSpPr>
            <a:spLocks noGrp="1"/>
          </p:cNvSpPr>
          <p:nvPr>
            <p:ph type="body" sz="quarter" idx="29"/>
          </p:nvPr>
        </p:nvSpPr>
        <p:spPr>
          <a:xfrm>
            <a:off x="29966194" y="15075360"/>
            <a:ext cx="12801600" cy="1219200"/>
          </a:xfr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path path="circle">
              <a:fillToRect r="100000" b="100000"/>
            </a:path>
            <a:tileRect l="-100000" t="-100000"/>
          </a:gradFill>
        </p:spPr>
        <p:style>
          <a:lnRef idx="3">
            <a:schemeClr val="lt1"/>
          </a:lnRef>
          <a:fillRef idx="1">
            <a:schemeClr val="accent4"/>
          </a:fillRef>
          <a:effectRef idx="1">
            <a:schemeClr val="accent4"/>
          </a:effectRef>
          <a:fontRef idx="minor">
            <a:schemeClr val="lt1"/>
          </a:fontRef>
        </p:style>
        <p:txBody>
          <a:bodyPr/>
          <a:lstStyle/>
          <a:p>
            <a:r>
              <a:rPr lang="en-US" sz="5800" b="1" dirty="0" smtClean="0"/>
              <a:t>references</a:t>
            </a:r>
            <a:endParaRPr lang="en-US" sz="5800" b="1" dirty="0"/>
          </a:p>
        </p:txBody>
      </p:sp>
      <p:sp>
        <p:nvSpPr>
          <p:cNvPr id="18" name="Text Placeholder 17"/>
          <p:cNvSpPr>
            <a:spLocks noGrp="1"/>
          </p:cNvSpPr>
          <p:nvPr>
            <p:ph type="body" sz="quarter" idx="31"/>
          </p:nvPr>
        </p:nvSpPr>
        <p:spPr>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path path="circle">
              <a:fillToRect r="100000" b="100000"/>
            </a:path>
            <a:tileRect l="-100000" t="-100000"/>
          </a:gradFill>
        </p:spPr>
        <p:style>
          <a:lnRef idx="3">
            <a:schemeClr val="lt1"/>
          </a:lnRef>
          <a:fillRef idx="1">
            <a:schemeClr val="accent4"/>
          </a:fillRef>
          <a:effectRef idx="1">
            <a:schemeClr val="accent4"/>
          </a:effectRef>
          <a:fontRef idx="minor">
            <a:schemeClr val="lt1"/>
          </a:fontRef>
        </p:style>
        <p:txBody>
          <a:bodyPr/>
          <a:lstStyle/>
          <a:p>
            <a:r>
              <a:rPr lang="en-US" sz="5800" b="1" dirty="0" smtClean="0"/>
              <a:t>Conclusion &amp; implications</a:t>
            </a:r>
            <a:endParaRPr lang="en-US" sz="5800" b="1" dirty="0"/>
          </a:p>
        </p:txBody>
      </p:sp>
      <p:sp>
        <p:nvSpPr>
          <p:cNvPr id="21" name="Text Placeholder 20"/>
          <p:cNvSpPr>
            <a:spLocks noGrp="1"/>
          </p:cNvSpPr>
          <p:nvPr>
            <p:ph type="body" sz="quarter" idx="34"/>
          </p:nvPr>
        </p:nvSpPr>
        <p:spPr>
          <a:xfrm>
            <a:off x="29900880" y="25222200"/>
            <a:ext cx="12801600" cy="1219200"/>
          </a:xfr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path path="circle">
              <a:fillToRect r="100000" b="100000"/>
            </a:path>
            <a:tileRect l="-100000" t="-100000"/>
          </a:gradFill>
        </p:spPr>
        <p:style>
          <a:lnRef idx="3">
            <a:schemeClr val="lt1"/>
          </a:lnRef>
          <a:fillRef idx="1">
            <a:schemeClr val="accent4"/>
          </a:fillRef>
          <a:effectRef idx="1">
            <a:schemeClr val="accent4"/>
          </a:effectRef>
          <a:fontRef idx="minor">
            <a:schemeClr val="lt1"/>
          </a:fontRef>
        </p:style>
        <p:txBody>
          <a:bodyPr/>
          <a:lstStyle/>
          <a:p>
            <a:r>
              <a:rPr lang="en-US" sz="5800" b="1" dirty="0" smtClean="0"/>
              <a:t>Contact information</a:t>
            </a:r>
            <a:endParaRPr lang="en-US" sz="5800" b="1" dirty="0"/>
          </a:p>
        </p:txBody>
      </p:sp>
      <p:sp>
        <p:nvSpPr>
          <p:cNvPr id="2" name="Content Placeholder 1"/>
          <p:cNvSpPr>
            <a:spLocks noGrp="1"/>
          </p:cNvSpPr>
          <p:nvPr>
            <p:ph sz="quarter" idx="32"/>
          </p:nvPr>
        </p:nvSpPr>
        <p:spPr>
          <a:xfrm>
            <a:off x="29900880" y="7071360"/>
            <a:ext cx="12801600" cy="7997904"/>
          </a:xfrm>
          <a:ln>
            <a:noFill/>
          </a:ln>
        </p:spPr>
        <p:txBody>
          <a:bodyPr>
            <a:normAutofit fontScale="55000" lnSpcReduction="20000"/>
          </a:bodyPr>
          <a:lstStyle/>
          <a:p>
            <a:r>
              <a:rPr lang="en-US" sz="7300" dirty="0"/>
              <a:t>B</a:t>
            </a:r>
            <a:r>
              <a:rPr lang="en-US" sz="7300" dirty="0" smtClean="0"/>
              <a:t>uilding </a:t>
            </a:r>
            <a:r>
              <a:rPr lang="en-US" sz="7300" dirty="0"/>
              <a:t>social capital plays a significant role in a new college graduate’s attachment to the current city and </a:t>
            </a:r>
            <a:r>
              <a:rPr lang="en-US" sz="7300" dirty="0" smtClean="0"/>
              <a:t>company</a:t>
            </a:r>
          </a:p>
          <a:p>
            <a:r>
              <a:rPr lang="en-US" sz="7300" dirty="0"/>
              <a:t>S</a:t>
            </a:r>
            <a:r>
              <a:rPr lang="en-US" sz="7300" dirty="0" smtClean="0"/>
              <a:t>ocial </a:t>
            </a:r>
            <a:r>
              <a:rPr lang="en-US" sz="7300" dirty="0"/>
              <a:t>capital is key in </a:t>
            </a:r>
            <a:r>
              <a:rPr lang="en-US" sz="7300" dirty="0" smtClean="0"/>
              <a:t>forming </a:t>
            </a:r>
            <a:r>
              <a:rPr lang="en-US" sz="7300" dirty="0"/>
              <a:t>professional </a:t>
            </a:r>
            <a:r>
              <a:rPr lang="en-US" sz="7300" dirty="0" smtClean="0"/>
              <a:t>relationships</a:t>
            </a:r>
          </a:p>
          <a:p>
            <a:r>
              <a:rPr lang="en-US" sz="7300" dirty="0"/>
              <a:t>E</a:t>
            </a:r>
            <a:r>
              <a:rPr lang="en-US" sz="7300" dirty="0" smtClean="0"/>
              <a:t>motional </a:t>
            </a:r>
            <a:r>
              <a:rPr lang="en-US" sz="7300" dirty="0"/>
              <a:t>attachment plays a </a:t>
            </a:r>
            <a:r>
              <a:rPr lang="en-US" sz="7300" dirty="0" smtClean="0"/>
              <a:t>large role </a:t>
            </a:r>
            <a:r>
              <a:rPr lang="en-US" sz="7300" dirty="0"/>
              <a:t>in the fondness of their city and organization. </a:t>
            </a:r>
            <a:endParaRPr lang="en-US" sz="7300" dirty="0" smtClean="0"/>
          </a:p>
          <a:p>
            <a:r>
              <a:rPr lang="en-US" sz="7300" dirty="0" smtClean="0"/>
              <a:t>There may be idiosyncratic factors and self-representation bias in some of the interviews. </a:t>
            </a:r>
          </a:p>
          <a:p>
            <a:pPr marL="0" indent="0">
              <a:buNone/>
            </a:pPr>
            <a:endParaRPr lang="en-US" sz="5400" dirty="0"/>
          </a:p>
          <a:p>
            <a:pPr marL="0" indent="0">
              <a:buNone/>
            </a:pPr>
            <a:r>
              <a:rPr lang="en-US" sz="7300" dirty="0" smtClean="0"/>
              <a:t>Through interviews </a:t>
            </a:r>
            <a:r>
              <a:rPr lang="en-US" sz="7300" dirty="0"/>
              <a:t>and </a:t>
            </a:r>
            <a:r>
              <a:rPr lang="en-US" sz="7300" dirty="0" smtClean="0"/>
              <a:t>mining and data analysis, </a:t>
            </a:r>
            <a:r>
              <a:rPr lang="en-US" sz="7300" dirty="0"/>
              <a:t>I hope to uncover reoccurring </a:t>
            </a:r>
            <a:r>
              <a:rPr lang="en-US" sz="7300" dirty="0" smtClean="0"/>
              <a:t>themes - </a:t>
            </a:r>
            <a:r>
              <a:rPr lang="en-US" sz="7300" dirty="0"/>
              <a:t>certain actions or activities </a:t>
            </a:r>
            <a:r>
              <a:rPr lang="en-US" sz="7300" dirty="0" smtClean="0"/>
              <a:t>that have </a:t>
            </a:r>
            <a:r>
              <a:rPr lang="en-US" sz="7300" dirty="0"/>
              <a:t>influence on their decision to stay at their first city/company out of college. </a:t>
            </a:r>
            <a:endParaRPr lang="en-US" sz="7300" dirty="0" smtClean="0"/>
          </a:p>
          <a:p>
            <a:pPr marL="0" indent="0">
              <a:buNone/>
            </a:pPr>
            <a:endParaRPr lang="en-US" sz="5000" dirty="0"/>
          </a:p>
        </p:txBody>
      </p:sp>
      <p:graphicFrame>
        <p:nvGraphicFramePr>
          <p:cNvPr id="12" name="Content Placeholder 11"/>
          <p:cNvGraphicFramePr>
            <a:graphicFrameLocks noGrp="1"/>
          </p:cNvGraphicFramePr>
          <p:nvPr>
            <p:ph sz="quarter" idx="27"/>
            <p:extLst>
              <p:ext uri="{D42A27DB-BD31-4B8C-83A1-F6EECF244321}">
                <p14:modId xmlns:p14="http://schemas.microsoft.com/office/powerpoint/2010/main" val="1348906799"/>
              </p:ext>
            </p:extLst>
          </p:nvPr>
        </p:nvGraphicFramePr>
        <p:xfrm>
          <a:off x="15652568" y="24932469"/>
          <a:ext cx="12801600" cy="4884057"/>
        </p:xfrm>
        <a:graphic>
          <a:graphicData uri="http://schemas.openxmlformats.org/drawingml/2006/table">
            <a:tbl>
              <a:tblPr firstRow="1" bandRow="1">
                <a:tableStyleId>{2D5ABB26-0587-4C30-8999-92F81FD0307C}</a:tableStyleId>
              </a:tblPr>
              <a:tblGrid>
                <a:gridCol w="4702629"/>
                <a:gridCol w="4136571"/>
                <a:gridCol w="3962400"/>
              </a:tblGrid>
              <a:tr h="1226457">
                <a:tc>
                  <a:txBody>
                    <a:bodyPr/>
                    <a:lstStyle/>
                    <a:p>
                      <a:pPr marL="0" marR="0" algn="ctr">
                        <a:spcBef>
                          <a:spcPts val="0"/>
                        </a:spcBef>
                        <a:spcAft>
                          <a:spcPts val="0"/>
                        </a:spcAft>
                      </a:pPr>
                      <a:r>
                        <a:rPr lang="en-US" sz="4000" dirty="0">
                          <a:effectLst/>
                        </a:rPr>
                        <a:t> </a:t>
                      </a:r>
                      <a:endParaRPr lang="en-US" sz="4000" dirty="0">
                        <a:effectLst/>
                        <a:latin typeface="Cambria" charset="0"/>
                        <a:ea typeface="ＭＳ 明朝" charset="-128"/>
                        <a:cs typeface="Times New Roman"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4000" b="1" dirty="0" smtClean="0">
                          <a:effectLst/>
                        </a:rPr>
                        <a:t>Internship</a:t>
                      </a:r>
                      <a:endParaRPr lang="en-US" sz="4000" b="1" dirty="0">
                        <a:effectLst/>
                        <a:latin typeface="Cambria" charset="0"/>
                        <a:ea typeface="ＭＳ 明朝" charset="-128"/>
                        <a:cs typeface="Times New Roman"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4000" b="1" dirty="0" smtClean="0">
                          <a:effectLst/>
                        </a:rPr>
                        <a:t>No </a:t>
                      </a:r>
                      <a:r>
                        <a:rPr lang="en-US" sz="4000" b="1" dirty="0">
                          <a:effectLst/>
                        </a:rPr>
                        <a:t>Internship</a:t>
                      </a:r>
                      <a:endParaRPr lang="en-US" sz="4000" b="1" dirty="0">
                        <a:effectLst/>
                        <a:latin typeface="Cambria" charset="0"/>
                        <a:ea typeface="ＭＳ 明朝" charset="-128"/>
                        <a:cs typeface="Times New Roman"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26457">
                <a:tc>
                  <a:txBody>
                    <a:bodyPr/>
                    <a:lstStyle/>
                    <a:p>
                      <a:pPr marL="0" marR="0" algn="ctr">
                        <a:spcBef>
                          <a:spcPts val="0"/>
                        </a:spcBef>
                        <a:spcAft>
                          <a:spcPts val="0"/>
                        </a:spcAft>
                      </a:pPr>
                      <a:r>
                        <a:rPr lang="en-US" sz="4000" b="1" dirty="0">
                          <a:effectLst/>
                        </a:rPr>
                        <a:t>Familiar Locale / Similar Cultural Aspects </a:t>
                      </a:r>
                      <a:endParaRPr lang="en-US" sz="4000" b="1" dirty="0">
                        <a:effectLst/>
                        <a:latin typeface="Cambria" charset="0"/>
                        <a:ea typeface="ＭＳ 明朝" charset="-128"/>
                        <a:cs typeface="Times New Roman"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4000" dirty="0" smtClean="0">
                        <a:effectLst/>
                      </a:endParaRPr>
                    </a:p>
                    <a:p>
                      <a:pPr marL="0" marR="0" algn="ctr">
                        <a:spcBef>
                          <a:spcPts val="0"/>
                        </a:spcBef>
                        <a:spcAft>
                          <a:spcPts val="0"/>
                        </a:spcAft>
                      </a:pPr>
                      <a:r>
                        <a:rPr lang="en-US" sz="4000" dirty="0" smtClean="0">
                          <a:effectLst/>
                        </a:rPr>
                        <a:t>2-4 interviews</a:t>
                      </a:r>
                      <a:endParaRPr lang="en-US" sz="4000" dirty="0">
                        <a:effectLst/>
                        <a:latin typeface="Cambria" charset="0"/>
                        <a:ea typeface="ＭＳ 明朝" charset="-128"/>
                        <a:cs typeface="Times New Roman"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4000" dirty="0" smtClean="0">
                        <a:effectLst/>
                      </a:endParaRPr>
                    </a:p>
                    <a:p>
                      <a:pPr marL="0" marR="0" algn="ctr">
                        <a:spcBef>
                          <a:spcPts val="0"/>
                        </a:spcBef>
                        <a:spcAft>
                          <a:spcPts val="0"/>
                        </a:spcAft>
                      </a:pPr>
                      <a:r>
                        <a:rPr lang="en-US" sz="4000" dirty="0" smtClean="0">
                          <a:effectLst/>
                        </a:rPr>
                        <a:t>2-4 interviews</a:t>
                      </a:r>
                      <a:endParaRPr lang="en-US" sz="4000" dirty="0">
                        <a:effectLst/>
                        <a:latin typeface="Cambria" charset="0"/>
                        <a:ea typeface="ＭＳ 明朝" charset="-128"/>
                        <a:cs typeface="Times New Roman"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26457">
                <a:tc>
                  <a:txBody>
                    <a:bodyPr/>
                    <a:lstStyle/>
                    <a:p>
                      <a:pPr marL="0" marR="0" algn="ctr">
                        <a:spcBef>
                          <a:spcPts val="0"/>
                        </a:spcBef>
                        <a:spcAft>
                          <a:spcPts val="0"/>
                        </a:spcAft>
                      </a:pPr>
                      <a:r>
                        <a:rPr lang="en-US" sz="4000" b="1" dirty="0">
                          <a:effectLst/>
                        </a:rPr>
                        <a:t>Unfamiliar Locale / Different Cultural Aspects</a:t>
                      </a:r>
                      <a:endParaRPr lang="en-US" sz="4000" b="1" dirty="0">
                        <a:effectLst/>
                        <a:latin typeface="Cambria" charset="0"/>
                        <a:ea typeface="ＭＳ 明朝" charset="-128"/>
                        <a:cs typeface="Times New Roman"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4000" dirty="0" smtClean="0">
                        <a:effectLst/>
                      </a:endParaRPr>
                    </a:p>
                    <a:p>
                      <a:pPr marL="0" marR="0" algn="ctr">
                        <a:spcBef>
                          <a:spcPts val="0"/>
                        </a:spcBef>
                        <a:spcAft>
                          <a:spcPts val="0"/>
                        </a:spcAft>
                      </a:pPr>
                      <a:r>
                        <a:rPr lang="en-US" sz="4000" dirty="0" smtClean="0">
                          <a:effectLst/>
                        </a:rPr>
                        <a:t>2-4 interviews</a:t>
                      </a:r>
                      <a:endParaRPr lang="en-US" sz="4000" dirty="0">
                        <a:effectLst/>
                        <a:latin typeface="Cambria" charset="0"/>
                        <a:ea typeface="ＭＳ 明朝" charset="-128"/>
                        <a:cs typeface="Times New Roman"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4000" dirty="0" smtClean="0">
                        <a:effectLst/>
                      </a:endParaRPr>
                    </a:p>
                    <a:p>
                      <a:pPr marL="0" marR="0" algn="ctr">
                        <a:spcBef>
                          <a:spcPts val="0"/>
                        </a:spcBef>
                        <a:spcAft>
                          <a:spcPts val="0"/>
                        </a:spcAft>
                      </a:pPr>
                      <a:r>
                        <a:rPr lang="en-US" sz="4000" dirty="0" smtClean="0">
                          <a:effectLst/>
                        </a:rPr>
                        <a:t>2-4 interviews </a:t>
                      </a:r>
                      <a:endParaRPr lang="en-US" sz="4000" dirty="0">
                        <a:effectLst/>
                        <a:latin typeface="Cambria" charset="0"/>
                        <a:ea typeface="ＭＳ 明朝" charset="-128"/>
                        <a:cs typeface="Times New Roman"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34" name="Content Placeholder 33"/>
          <p:cNvGraphicFramePr>
            <a:graphicFrameLocks noGrp="1"/>
          </p:cNvGraphicFramePr>
          <p:nvPr>
            <p:ph sz="quarter" idx="23"/>
            <p:extLst>
              <p:ext uri="{D42A27DB-BD31-4B8C-83A1-F6EECF244321}">
                <p14:modId xmlns:p14="http://schemas.microsoft.com/office/powerpoint/2010/main" val="78340005"/>
              </p:ext>
            </p:extLst>
          </p:nvPr>
        </p:nvGraphicFramePr>
        <p:xfrm>
          <a:off x="16163653" y="6756738"/>
          <a:ext cx="11779431" cy="9011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Content Placeholder 19"/>
          <p:cNvSpPr>
            <a:spLocks noGrp="1"/>
          </p:cNvSpPr>
          <p:nvPr>
            <p:ph sz="quarter" idx="30"/>
          </p:nvPr>
        </p:nvSpPr>
        <p:spPr>
          <a:xfrm>
            <a:off x="29966194" y="16294560"/>
            <a:ext cx="12801600" cy="9348179"/>
          </a:xfrm>
          <a:ln>
            <a:noFill/>
          </a:ln>
        </p:spPr>
        <p:txBody>
          <a:bodyPr>
            <a:noAutofit/>
          </a:bodyPr>
          <a:lstStyle/>
          <a:p>
            <a:r>
              <a:rPr lang="en-US" sz="3000" dirty="0"/>
              <a:t> </a:t>
            </a:r>
            <a:r>
              <a:rPr lang="en-US" sz="3000" dirty="0" smtClean="0"/>
              <a:t>Adler</a:t>
            </a:r>
            <a:r>
              <a:rPr lang="en-US" sz="3000" dirty="0"/>
              <a:t>, P.S., &amp; Kwon, S. (2014). Social Capital: maturation of a Field of Research. </a:t>
            </a:r>
            <a:r>
              <a:rPr lang="en-US" sz="3000" i="1" dirty="0"/>
              <a:t>Academy of Management Review</a:t>
            </a:r>
            <a:r>
              <a:rPr lang="en-US" sz="3000" dirty="0"/>
              <a:t>, 39(4), 412-422</a:t>
            </a:r>
            <a:r>
              <a:rPr lang="en-US" sz="3000" dirty="0" smtClean="0"/>
              <a:t>.</a:t>
            </a:r>
            <a:endParaRPr lang="en-US" sz="3000" dirty="0"/>
          </a:p>
          <a:p>
            <a:r>
              <a:rPr lang="en-US" sz="3000" dirty="0"/>
              <a:t>Anderson, A. R., &amp; Jack, S. L. (2010). The articulation of social capital in entrepreneurial networks: a glue or a lubricant?. </a:t>
            </a:r>
            <a:r>
              <a:rPr lang="en-US" sz="3000" i="1" dirty="0"/>
              <a:t>Entrepreneurship &amp; Regional Development: An international Journal</a:t>
            </a:r>
            <a:r>
              <a:rPr lang="en-US" sz="3000" dirty="0"/>
              <a:t>, 14(3), 193-210</a:t>
            </a:r>
            <a:r>
              <a:rPr lang="en-US" sz="3000" dirty="0" smtClean="0"/>
              <a:t>.</a:t>
            </a:r>
            <a:endParaRPr lang="en-US" sz="3000" dirty="0"/>
          </a:p>
          <a:p>
            <a:r>
              <a:rPr lang="en-US" sz="3000" dirty="0" smtClean="0"/>
              <a:t>Elfenbein</a:t>
            </a:r>
            <a:r>
              <a:rPr lang="en-US" sz="3000" dirty="0"/>
              <a:t>, D. W., &amp; Zenger, T. R. (2014). What Is a Relationship Worth? Repeated Exchange and the Development and Deployment of Relational Capital. </a:t>
            </a:r>
            <a:r>
              <a:rPr lang="en-US" sz="3000" i="1" dirty="0"/>
              <a:t>Organization Science</a:t>
            </a:r>
            <a:r>
              <a:rPr lang="en-US" sz="3000" dirty="0"/>
              <a:t>, 25(1), 222-244</a:t>
            </a:r>
            <a:r>
              <a:rPr lang="en-US" sz="3000" dirty="0" smtClean="0"/>
              <a:t>.</a:t>
            </a:r>
            <a:r>
              <a:rPr lang="en-US" sz="3000" dirty="0"/>
              <a:t> </a:t>
            </a:r>
          </a:p>
          <a:p>
            <a:r>
              <a:rPr lang="en-US" sz="3000" dirty="0" smtClean="0"/>
              <a:t>Henttonen</a:t>
            </a:r>
            <a:r>
              <a:rPr lang="en-US" sz="3000" dirty="0"/>
              <a:t>, K., Janhonen, M., &amp; Johanson, J. (2013). Internal social networks in work teams: structure, knowledge sharing and performance. </a:t>
            </a:r>
            <a:r>
              <a:rPr lang="en-US" sz="3000" i="1" dirty="0"/>
              <a:t>International Journal of Manpower</a:t>
            </a:r>
            <a:r>
              <a:rPr lang="en-US" sz="3000" dirty="0"/>
              <a:t>, 34(6), 616-634</a:t>
            </a:r>
            <a:r>
              <a:rPr lang="en-US" sz="3000" dirty="0" smtClean="0"/>
              <a:t>.</a:t>
            </a:r>
            <a:endParaRPr lang="en-US" sz="3000" dirty="0"/>
          </a:p>
          <a:p>
            <a:r>
              <a:rPr lang="en-US" sz="3000" dirty="0" smtClean="0"/>
              <a:t>Lin</a:t>
            </a:r>
            <a:r>
              <a:rPr lang="en-US" sz="3000" dirty="0"/>
              <a:t>, N., &amp; Dumin, M. (1986). Access to Occupations through Social Ties. </a:t>
            </a:r>
            <a:r>
              <a:rPr lang="en-US" sz="3000" i="1" dirty="0"/>
              <a:t>Social Networks</a:t>
            </a:r>
            <a:r>
              <a:rPr lang="en-US" sz="3000" dirty="0"/>
              <a:t>, 8(4), 365-385</a:t>
            </a:r>
            <a:r>
              <a:rPr lang="en-US" sz="3000" dirty="0" smtClean="0"/>
              <a:t>.</a:t>
            </a:r>
            <a:r>
              <a:rPr lang="en-US" sz="3000" dirty="0"/>
              <a:t> </a:t>
            </a:r>
          </a:p>
          <a:p>
            <a:r>
              <a:rPr lang="en-US" sz="3000" dirty="0" smtClean="0"/>
              <a:t>The </a:t>
            </a:r>
            <a:r>
              <a:rPr lang="en-US" sz="3000" dirty="0"/>
              <a:t>Social Capital Community Benchmark Survey. (2001). </a:t>
            </a:r>
            <a:r>
              <a:rPr lang="en-US" sz="3000" i="1" dirty="0"/>
              <a:t>The Saguaro Seminar - Civic Engagement in America. </a:t>
            </a:r>
            <a:r>
              <a:rPr lang="en-US" sz="3000" dirty="0"/>
              <a:t>The John F. Kennedy School of Government, Harvard University. </a:t>
            </a:r>
          </a:p>
          <a:p>
            <a:pPr marL="0" indent="0">
              <a:buNone/>
            </a:pPr>
            <a:endParaRPr lang="en-US" sz="3000" dirty="0"/>
          </a:p>
        </p:txBody>
      </p:sp>
      <p:sp>
        <p:nvSpPr>
          <p:cNvPr id="26" name="Content Placeholder 25"/>
          <p:cNvSpPr>
            <a:spLocks noGrp="1"/>
          </p:cNvSpPr>
          <p:nvPr>
            <p:ph sz="quarter" idx="26"/>
          </p:nvPr>
        </p:nvSpPr>
        <p:spPr>
          <a:xfrm>
            <a:off x="1077686" y="23957957"/>
            <a:ext cx="12801600" cy="7027973"/>
          </a:xfrm>
          <a:ln>
            <a:noFill/>
          </a:ln>
        </p:spPr>
        <p:txBody>
          <a:bodyPr>
            <a:normAutofit fontScale="62500" lnSpcReduction="20000"/>
          </a:bodyPr>
          <a:lstStyle/>
          <a:p>
            <a:pPr marL="0" indent="0">
              <a:buNone/>
            </a:pPr>
            <a:r>
              <a:rPr lang="en-US" sz="5800" dirty="0"/>
              <a:t>I want to look at how college graduates develop social capital and use it to their advantage. Cultivating social capital can vary depending on cultural similarities and differences and familiarity with the current city and company. In order to highlight similarities of graduates’ experiences, I compare four groups of individuals:</a:t>
            </a:r>
          </a:p>
          <a:p>
            <a:pPr marL="0" indent="0">
              <a:buNone/>
            </a:pPr>
            <a:endParaRPr lang="en-US" sz="5800" dirty="0"/>
          </a:p>
          <a:p>
            <a:pPr marL="914400" lvl="0" indent="-914400">
              <a:buFont typeface="+mj-lt"/>
              <a:buAutoNum type="arabicPeriod"/>
            </a:pPr>
            <a:r>
              <a:rPr lang="en-US" sz="5800" dirty="0"/>
              <a:t>Graduates living and working in a familiar locale versus graduates living and working to an unfamiliar locale</a:t>
            </a:r>
          </a:p>
          <a:p>
            <a:pPr marL="914400" lvl="0" indent="-914400">
              <a:buFont typeface="+mj-lt"/>
              <a:buAutoNum type="arabicPeriod"/>
            </a:pPr>
            <a:r>
              <a:rPr lang="en-US" sz="5800" dirty="0"/>
              <a:t>Graduates who had an internship experience with their current company versus graduates who did not have an internship experience with their current company</a:t>
            </a:r>
          </a:p>
          <a:p>
            <a:endParaRPr lang="en-US" sz="5000" dirty="0"/>
          </a:p>
        </p:txBody>
      </p:sp>
      <p:sp>
        <p:nvSpPr>
          <p:cNvPr id="30" name="Content Placeholder 29"/>
          <p:cNvSpPr>
            <a:spLocks noGrp="1"/>
          </p:cNvSpPr>
          <p:nvPr>
            <p:ph sz="quarter" idx="25"/>
          </p:nvPr>
        </p:nvSpPr>
        <p:spPr>
          <a:xfrm>
            <a:off x="1143000" y="19667241"/>
            <a:ext cx="12801600" cy="3799550"/>
          </a:xfrm>
          <a:ln>
            <a:noFill/>
          </a:ln>
        </p:spPr>
        <p:txBody>
          <a:bodyPr/>
          <a:lstStyle/>
          <a:p>
            <a:pPr marL="0" indent="0">
              <a:buNone/>
            </a:pPr>
            <a:r>
              <a:rPr lang="en-US" sz="5000" dirty="0" smtClean="0"/>
              <a:t>How </a:t>
            </a:r>
            <a:r>
              <a:rPr lang="en-US" sz="5000" dirty="0"/>
              <a:t>do </a:t>
            </a:r>
            <a:r>
              <a:rPr lang="en-US" sz="5000" dirty="0" smtClean="0"/>
              <a:t>recent college </a:t>
            </a:r>
            <a:r>
              <a:rPr lang="en-US" sz="5000" dirty="0"/>
              <a:t>graduates </a:t>
            </a:r>
            <a:r>
              <a:rPr lang="en-US" sz="5000" dirty="0" smtClean="0"/>
              <a:t>use social capital to </a:t>
            </a:r>
            <a:r>
              <a:rPr lang="en-US" sz="5000" dirty="0"/>
              <a:t>a</a:t>
            </a:r>
            <a:r>
              <a:rPr lang="en-US" sz="5000" dirty="0" smtClean="0"/>
              <a:t>dapt to their new </a:t>
            </a:r>
            <a:r>
              <a:rPr lang="en-US" sz="5000" dirty="0"/>
              <a:t>business </a:t>
            </a:r>
            <a:r>
              <a:rPr lang="en-US" sz="5000" dirty="0" smtClean="0"/>
              <a:t>setting?</a:t>
            </a:r>
            <a:endParaRPr lang="en-US" dirty="0"/>
          </a:p>
        </p:txBody>
      </p:sp>
      <p:sp>
        <p:nvSpPr>
          <p:cNvPr id="31" name="Content Placeholder 30"/>
          <p:cNvSpPr>
            <a:spLocks noGrp="1"/>
          </p:cNvSpPr>
          <p:nvPr>
            <p:ph sz="quarter" idx="24"/>
          </p:nvPr>
        </p:nvSpPr>
        <p:spPr>
          <a:xfrm>
            <a:off x="1143000" y="7435861"/>
            <a:ext cx="12801600" cy="10388020"/>
          </a:xfrm>
          <a:ln>
            <a:noFill/>
          </a:ln>
        </p:spPr>
        <p:txBody>
          <a:bodyPr>
            <a:normAutofit fontScale="77500" lnSpcReduction="20000"/>
          </a:bodyPr>
          <a:lstStyle/>
          <a:p>
            <a:pPr marL="0" indent="0">
              <a:buNone/>
            </a:pPr>
            <a:r>
              <a:rPr lang="en-US" sz="6500" dirty="0" smtClean="0"/>
              <a:t>For </a:t>
            </a:r>
            <a:r>
              <a:rPr lang="en-US" sz="6500" dirty="0"/>
              <a:t>most students, college is a time for constructing relationships with students, faculty, and members of the business community. While attending a four-year university, networking with colleagues and making connections helps students develop their social acumen. Upon graduation, the obvious goal is to receive a rewarding job with an organization where the graduate feels he or she is welcomed. Beginning to work in an unfamiliar environment is </a:t>
            </a:r>
            <a:r>
              <a:rPr lang="en-US" sz="6500" dirty="0" smtClean="0"/>
              <a:t>a daunting </a:t>
            </a:r>
            <a:r>
              <a:rPr lang="en-US" sz="6500" dirty="0"/>
              <a:t>experience for most young professionals. One of the ways this is combated is by building and forming relationships with the people in </a:t>
            </a:r>
            <a:r>
              <a:rPr lang="en-US" sz="6500" dirty="0" smtClean="0"/>
              <a:t>their new environment</a:t>
            </a:r>
            <a:r>
              <a:rPr lang="en-US" sz="6500" dirty="0"/>
              <a:t>. </a:t>
            </a:r>
          </a:p>
          <a:p>
            <a:pPr marL="0" indent="0">
              <a:buNone/>
            </a:pPr>
            <a:endParaRPr lang="en-US" dirty="0"/>
          </a:p>
        </p:txBody>
      </p:sp>
      <p:pic>
        <p:nvPicPr>
          <p:cNvPr id="37" name="Picture 3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82932"/>
            <a:ext cx="3753975" cy="4976991"/>
          </a:xfrm>
          <a:prstGeom prst="rect">
            <a:avLst/>
          </a:prstGeom>
        </p:spPr>
      </p:pic>
      <p:sp>
        <p:nvSpPr>
          <p:cNvPr id="33" name="Content Placeholder 32"/>
          <p:cNvSpPr>
            <a:spLocks noGrp="1"/>
          </p:cNvSpPr>
          <p:nvPr>
            <p:ph sz="quarter" idx="35"/>
          </p:nvPr>
        </p:nvSpPr>
        <p:spPr>
          <a:xfrm>
            <a:off x="29900880" y="26413931"/>
            <a:ext cx="12801600" cy="4572000"/>
          </a:xfrm>
        </p:spPr>
        <p:txBody>
          <a:bodyPr>
            <a:noAutofit/>
          </a:bodyPr>
          <a:lstStyle/>
          <a:p>
            <a:pPr marL="0" indent="0">
              <a:buNone/>
            </a:pPr>
            <a:r>
              <a:rPr lang="en-US" sz="5000" dirty="0" smtClean="0"/>
              <a:t>Matt Orians</a:t>
            </a:r>
          </a:p>
          <a:p>
            <a:pPr marL="0" indent="0">
              <a:buNone/>
            </a:pPr>
            <a:r>
              <a:rPr lang="en-US" sz="5000" dirty="0" smtClean="0"/>
              <a:t>Email: morians@vols.utk.edu</a:t>
            </a:r>
          </a:p>
          <a:p>
            <a:pPr marL="0" indent="0">
              <a:buNone/>
            </a:pPr>
            <a:r>
              <a:rPr lang="en-US" sz="5000" dirty="0" smtClean="0"/>
              <a:t>Phone: (901) 592 - 7721</a:t>
            </a:r>
            <a:endParaRPr lang="en-US" sz="5000" dirty="0"/>
          </a:p>
        </p:txBody>
      </p:sp>
      <p:sp>
        <p:nvSpPr>
          <p:cNvPr id="11" name="TextBox 10"/>
          <p:cNvSpPr txBox="1"/>
          <p:nvPr/>
        </p:nvSpPr>
        <p:spPr>
          <a:xfrm>
            <a:off x="15218229" y="16535433"/>
            <a:ext cx="13454742" cy="5632311"/>
          </a:xfrm>
          <a:prstGeom prst="rect">
            <a:avLst/>
          </a:prstGeom>
          <a:noFill/>
        </p:spPr>
        <p:txBody>
          <a:bodyPr wrap="square" rtlCol="0">
            <a:spAutoFit/>
          </a:bodyPr>
          <a:lstStyle/>
          <a:p>
            <a:pPr algn="ctr"/>
            <a:r>
              <a:rPr lang="en-US" sz="6000" dirty="0" smtClean="0"/>
              <a:t>Social </a:t>
            </a:r>
            <a:r>
              <a:rPr lang="en-US" sz="6000" dirty="0"/>
              <a:t>capital </a:t>
            </a:r>
            <a:r>
              <a:rPr lang="en-US" sz="6000" dirty="0" smtClean="0"/>
              <a:t>is defined as “the </a:t>
            </a:r>
            <a:r>
              <a:rPr lang="en-US" sz="6000" dirty="0"/>
              <a:t>network of social connections that exist between people, and their shared values and norms of </a:t>
            </a:r>
            <a:r>
              <a:rPr lang="en-US" sz="6000" dirty="0" smtClean="0"/>
              <a:t>behavior, </a:t>
            </a:r>
            <a:r>
              <a:rPr lang="en-US" sz="6000" dirty="0"/>
              <a:t>which enable and encourage mutually advantageous social </a:t>
            </a:r>
            <a:r>
              <a:rPr lang="en-US" sz="6000" dirty="0" smtClean="0"/>
              <a:t>cooperation.”</a:t>
            </a:r>
          </a:p>
        </p:txBody>
      </p:sp>
    </p:spTree>
    <p:extLst>
      <p:ext uri="{BB962C8B-B14F-4D97-AF65-F5344CB8AC3E}">
        <p14:creationId xmlns:p14="http://schemas.microsoft.com/office/powerpoint/2010/main" val="931198942"/>
      </p:ext>
    </p:extLst>
  </p:cSld>
  <p:clrMapOvr>
    <a:masterClrMapping/>
  </p:clrMapOvr>
  <p:timing>
    <p:tnLst>
      <p:par>
        <p:cTn id="1" dur="indefinite" restart="never" nodeType="tmRoot"/>
      </p:par>
    </p:tnLst>
  </p:timing>
</p:sld>
</file>

<file path=ppt/theme/theme1.xml><?xml version="1.0" encoding="utf-8"?>
<a:theme xmlns:a="http://schemas.openxmlformats.org/drawingml/2006/main" name="Medical Poster">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ustom 1">
      <a:majorFont>
        <a:latin typeface="Book Antiqua"/>
        <a:ea typeface=""/>
        <a:cs typeface=""/>
      </a:majorFont>
      <a:minorFont>
        <a:latin typeface="Book Antiqu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rtlCol="0" anchor="ctr"/>
      <a:lstStyle>
        <a:defPPr algn="ctr">
          <a:defRPr sz="6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accent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6000" dirty="0" err="1" smtClean="0"/>
        </a:defPPr>
      </a:lstStyle>
    </a:txDef>
  </a:objectDefaults>
  <a:extraClrSchemeLst/>
  <a:extLst>
    <a:ext uri="{05A4C25C-085E-4340-85A3-A5531E510DB2}">
      <thm15:themeFamily xmlns:thm15="http://schemas.microsoft.com/office/thememl/2012/main" name="Presentation1" id="{55A68E73-61CB-4542-8C48-DCBB2482A3D5}" vid="{6A3CA63D-1E3C-4681-8668-89277FEB3FEB}"/>
    </a:ext>
  </a:extLst>
</a:theme>
</file>

<file path=ppt/theme/theme2.xml><?xml version="1.0" encoding="utf-8"?>
<a:theme xmlns:a="http://schemas.openxmlformats.org/drawingml/2006/main" name="Office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1110015-E380-4C53-980C-698226C61CA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TM10001105[[fn=Crop]]</Template>
  <TotalTime>0</TotalTime>
  <Words>411</Words>
  <Application>Microsoft Macintosh PowerPoint</Application>
  <PresentationFormat>Custom</PresentationFormat>
  <Paragraphs>50</Paragraphs>
  <Slides>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Book Antiqua</vt:lpstr>
      <vt:lpstr>Calibri</vt:lpstr>
      <vt:lpstr>Calibri Light</vt:lpstr>
      <vt:lpstr>Cambria</vt:lpstr>
      <vt:lpstr>ＭＳ 明朝</vt:lpstr>
      <vt:lpstr>Arial</vt:lpstr>
      <vt:lpstr>Times New Roman</vt:lpstr>
      <vt:lpstr>Medical Poster</vt:lpstr>
      <vt:lpstr>Creating Networks for Success: Social Capital and Recent College Graduates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2015-11-04T14:41:50Z</dcterms:created>
  <dcterms:modified xsi:type="dcterms:W3CDTF">2015-11-17T17:59:38Z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TC040015519991</vt:lpwstr>
  </property>
</Properties>
</file>