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2CB1C1"/>
    <a:srgbClr val="30B9CA"/>
    <a:srgbClr val="33BBCD"/>
    <a:srgbClr val="B4F8FF"/>
    <a:srgbClr val="ACFFF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368" autoAdjust="0"/>
    <p:restoredTop sz="86519" autoAdjust="0"/>
  </p:normalViewPr>
  <p:slideViewPr>
    <p:cSldViewPr snapToGrid="0" snapToObjects="1">
      <p:cViewPr>
        <p:scale>
          <a:sx n="19" d="100"/>
          <a:sy n="19" d="100"/>
        </p:scale>
        <p:origin x="-1216" y="-208"/>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2FA9D9-1205-6E4E-928F-378220A5418D}" type="datetimeFigureOut">
              <a:rPr lang="en-US" smtClean="0"/>
              <a:t>3/30/15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2F5E21-6B0B-7548-9B56-26102574D42B}" type="slidenum">
              <a:rPr lang="en-US" smtClean="0"/>
              <a:t>‹#›</a:t>
            </a:fld>
            <a:endParaRPr lang="en-US"/>
          </a:p>
        </p:txBody>
      </p:sp>
    </p:spTree>
    <p:extLst>
      <p:ext uri="{BB962C8B-B14F-4D97-AF65-F5344CB8AC3E}">
        <p14:creationId xmlns:p14="http://schemas.microsoft.com/office/powerpoint/2010/main" val="11375394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2F5E21-6B0B-7548-9B56-26102574D42B}" type="slidenum">
              <a:rPr lang="en-US" smtClean="0"/>
              <a:t>1</a:t>
            </a:fld>
            <a:endParaRPr lang="en-US"/>
          </a:p>
        </p:txBody>
      </p:sp>
    </p:spTree>
    <p:extLst>
      <p:ext uri="{BB962C8B-B14F-4D97-AF65-F5344CB8AC3E}">
        <p14:creationId xmlns:p14="http://schemas.microsoft.com/office/powerpoint/2010/main" val="370621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3"/>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1881012" indent="0" algn="ctr">
              <a:buNone/>
              <a:defRPr>
                <a:solidFill>
                  <a:schemeClr val="tx1">
                    <a:tint val="75000"/>
                  </a:schemeClr>
                </a:solidFill>
              </a:defRPr>
            </a:lvl2pPr>
            <a:lvl3pPr marL="3762024" indent="0" algn="ctr">
              <a:buNone/>
              <a:defRPr>
                <a:solidFill>
                  <a:schemeClr val="tx1">
                    <a:tint val="75000"/>
                  </a:schemeClr>
                </a:solidFill>
              </a:defRPr>
            </a:lvl3pPr>
            <a:lvl4pPr marL="5643037" indent="0" algn="ctr">
              <a:buNone/>
              <a:defRPr>
                <a:solidFill>
                  <a:schemeClr val="tx1">
                    <a:tint val="75000"/>
                  </a:schemeClr>
                </a:solidFill>
              </a:defRPr>
            </a:lvl4pPr>
            <a:lvl5pPr marL="7524049" indent="0" algn="ctr">
              <a:buNone/>
              <a:defRPr>
                <a:solidFill>
                  <a:schemeClr val="tx1">
                    <a:tint val="75000"/>
                  </a:schemeClr>
                </a:solidFill>
              </a:defRPr>
            </a:lvl5pPr>
            <a:lvl6pPr marL="9405061" indent="0" algn="ctr">
              <a:buNone/>
              <a:defRPr>
                <a:solidFill>
                  <a:schemeClr val="tx1">
                    <a:tint val="75000"/>
                  </a:schemeClr>
                </a:solidFill>
              </a:defRPr>
            </a:lvl6pPr>
            <a:lvl7pPr marL="11286073" indent="0" algn="ctr">
              <a:buNone/>
              <a:defRPr>
                <a:solidFill>
                  <a:schemeClr val="tx1">
                    <a:tint val="75000"/>
                  </a:schemeClr>
                </a:solidFill>
              </a:defRPr>
            </a:lvl7pPr>
            <a:lvl8pPr marL="13167086" indent="0" algn="ctr">
              <a:buNone/>
              <a:defRPr>
                <a:solidFill>
                  <a:schemeClr val="tx1">
                    <a:tint val="75000"/>
                  </a:schemeClr>
                </a:solidFill>
              </a:defRPr>
            </a:lvl8pPr>
            <a:lvl9pPr marL="150480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63AF97-EAA4-BF40-9CFD-307298C23DDA}" type="datetimeFigureOut">
              <a:rPr lang="en-US" smtClean="0"/>
              <a:t>3/30/15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364955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63AF97-EAA4-BF40-9CFD-307298C23DDA}" type="datetimeFigureOut">
              <a:rPr lang="en-US" smtClean="0"/>
              <a:t>3/30/15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2612890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375264" y="8435344"/>
            <a:ext cx="23698200" cy="17976341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265422" y="8435344"/>
            <a:ext cx="70378320" cy="17976341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63AF97-EAA4-BF40-9CFD-307298C23DDA}" type="datetimeFigureOut">
              <a:rPr lang="en-US" smtClean="0"/>
              <a:t>3/30/15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1418434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63AF97-EAA4-BF40-9CFD-307298C23DDA}" type="datetimeFigureOut">
              <a:rPr lang="en-US" smtClean="0"/>
              <a:t>3/30/15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222538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65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9"/>
          </a:xfrm>
        </p:spPr>
        <p:txBody>
          <a:bodyPr anchor="b"/>
          <a:lstStyle>
            <a:lvl1pPr marL="0" indent="0">
              <a:buNone/>
              <a:defRPr sz="8200">
                <a:solidFill>
                  <a:schemeClr val="tx1">
                    <a:tint val="75000"/>
                  </a:schemeClr>
                </a:solidFill>
              </a:defRPr>
            </a:lvl1pPr>
            <a:lvl2pPr marL="1881012" indent="0">
              <a:buNone/>
              <a:defRPr sz="7400">
                <a:solidFill>
                  <a:schemeClr val="tx1">
                    <a:tint val="75000"/>
                  </a:schemeClr>
                </a:solidFill>
              </a:defRPr>
            </a:lvl2pPr>
            <a:lvl3pPr marL="3762024" indent="0">
              <a:buNone/>
              <a:defRPr sz="6600">
                <a:solidFill>
                  <a:schemeClr val="tx1">
                    <a:tint val="75000"/>
                  </a:schemeClr>
                </a:solidFill>
              </a:defRPr>
            </a:lvl3pPr>
            <a:lvl4pPr marL="5643037" indent="0">
              <a:buNone/>
              <a:defRPr sz="5800">
                <a:solidFill>
                  <a:schemeClr val="tx1">
                    <a:tint val="75000"/>
                  </a:schemeClr>
                </a:solidFill>
              </a:defRPr>
            </a:lvl4pPr>
            <a:lvl5pPr marL="7524049" indent="0">
              <a:buNone/>
              <a:defRPr sz="5800">
                <a:solidFill>
                  <a:schemeClr val="tx1">
                    <a:tint val="75000"/>
                  </a:schemeClr>
                </a:solidFill>
              </a:defRPr>
            </a:lvl5pPr>
            <a:lvl6pPr marL="9405061" indent="0">
              <a:buNone/>
              <a:defRPr sz="5800">
                <a:solidFill>
                  <a:schemeClr val="tx1">
                    <a:tint val="75000"/>
                  </a:schemeClr>
                </a:solidFill>
              </a:defRPr>
            </a:lvl6pPr>
            <a:lvl7pPr marL="11286073" indent="0">
              <a:buNone/>
              <a:defRPr sz="5800">
                <a:solidFill>
                  <a:schemeClr val="tx1">
                    <a:tint val="75000"/>
                  </a:schemeClr>
                </a:solidFill>
              </a:defRPr>
            </a:lvl7pPr>
            <a:lvl8pPr marL="13167086" indent="0">
              <a:buNone/>
              <a:defRPr sz="5800">
                <a:solidFill>
                  <a:schemeClr val="tx1">
                    <a:tint val="75000"/>
                  </a:schemeClr>
                </a:solidFill>
              </a:defRPr>
            </a:lvl8pPr>
            <a:lvl9pPr marL="15048098" indent="0">
              <a:buNone/>
              <a:defRPr sz="5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63AF97-EAA4-BF40-9CFD-307298C23DDA}" type="datetimeFigureOut">
              <a:rPr lang="en-US" smtClean="0"/>
              <a:t>3/30/15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816568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265425" y="49156624"/>
            <a:ext cx="47038258" cy="139042139"/>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035201" y="49156624"/>
            <a:ext cx="47038262" cy="139042139"/>
          </a:xfrm>
        </p:spPr>
        <p:txBody>
          <a:bodyPr/>
          <a:lstStyle>
            <a:lvl1pPr>
              <a:defRPr sz="11500"/>
            </a:lvl1pPr>
            <a:lvl2pPr>
              <a:defRPr sz="99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63AF97-EAA4-BF40-9CFD-307298C23DDA}" type="datetimeFigureOut">
              <a:rPr lang="en-US" smtClean="0"/>
              <a:t>3/30/15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518898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3"/>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544"/>
            <a:ext cx="19392902" cy="3070859"/>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4" name="Content Placeholder 3"/>
          <p:cNvSpPr>
            <a:spLocks noGrp="1"/>
          </p:cNvSpPr>
          <p:nvPr>
            <p:ph sz="half" idx="2"/>
          </p:nvPr>
        </p:nvSpPr>
        <p:spPr>
          <a:xfrm>
            <a:off x="2194561" y="10439400"/>
            <a:ext cx="19392902" cy="18966183"/>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4"/>
            <a:ext cx="19400520" cy="3070859"/>
          </a:xfrm>
        </p:spPr>
        <p:txBody>
          <a:bodyPr anchor="b"/>
          <a:lstStyle>
            <a:lvl1pPr marL="0" indent="0">
              <a:buNone/>
              <a:defRPr sz="9900" b="1"/>
            </a:lvl1pPr>
            <a:lvl2pPr marL="1881012" indent="0">
              <a:buNone/>
              <a:defRPr sz="8200" b="1"/>
            </a:lvl2pPr>
            <a:lvl3pPr marL="3762024" indent="0">
              <a:buNone/>
              <a:defRPr sz="7400" b="1"/>
            </a:lvl3pPr>
            <a:lvl4pPr marL="5643037" indent="0">
              <a:buNone/>
              <a:defRPr sz="6600" b="1"/>
            </a:lvl4pPr>
            <a:lvl5pPr marL="7524049" indent="0">
              <a:buNone/>
              <a:defRPr sz="6600" b="1"/>
            </a:lvl5pPr>
            <a:lvl6pPr marL="9405061" indent="0">
              <a:buNone/>
              <a:defRPr sz="6600" b="1"/>
            </a:lvl6pPr>
            <a:lvl7pPr marL="11286073" indent="0">
              <a:buNone/>
              <a:defRPr sz="6600" b="1"/>
            </a:lvl7pPr>
            <a:lvl8pPr marL="13167086" indent="0">
              <a:buNone/>
              <a:defRPr sz="6600" b="1"/>
            </a:lvl8pPr>
            <a:lvl9pPr marL="15048098" indent="0">
              <a:buNone/>
              <a:defRPr sz="66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3"/>
          </a:xfrm>
        </p:spPr>
        <p:txBody>
          <a:bodyPr/>
          <a:lstStyle>
            <a:lvl1pPr>
              <a:defRPr sz="9900"/>
            </a:lvl1pPr>
            <a:lvl2pPr>
              <a:defRPr sz="8200"/>
            </a:lvl2pPr>
            <a:lvl3pPr>
              <a:defRPr sz="74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63AF97-EAA4-BF40-9CFD-307298C23DDA}" type="datetimeFigureOut">
              <a:rPr lang="en-US" smtClean="0"/>
              <a:t>3/30/15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252264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63AF97-EAA4-BF40-9CFD-307298C23DDA}" type="datetimeFigureOut">
              <a:rPr lang="en-US" smtClean="0"/>
              <a:t>3/30/15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1778866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63AF97-EAA4-BF40-9CFD-307298C23DDA}" type="datetimeFigureOut">
              <a:rPr lang="en-US" smtClean="0"/>
              <a:t>3/30/15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1356789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82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3"/>
          </a:xfrm>
        </p:spPr>
        <p:txBody>
          <a:bodyPr/>
          <a:lstStyle>
            <a:lvl1pPr>
              <a:defRPr sz="132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3"/>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63AF97-EAA4-BF40-9CFD-307298C23DDA}" type="datetimeFigureOut">
              <a:rPr lang="en-US" smtClean="0"/>
              <a:t>3/30/15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3596029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3"/>
          </a:xfrm>
        </p:spPr>
        <p:txBody>
          <a:bodyPr anchor="b"/>
          <a:lstStyle>
            <a:lvl1pPr algn="l">
              <a:defRPr sz="82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3200"/>
            </a:lvl1pPr>
            <a:lvl2pPr marL="1881012" indent="0">
              <a:buNone/>
              <a:defRPr sz="11500"/>
            </a:lvl2pPr>
            <a:lvl3pPr marL="3762024" indent="0">
              <a:buNone/>
              <a:defRPr sz="9900"/>
            </a:lvl3pPr>
            <a:lvl4pPr marL="5643037" indent="0">
              <a:buNone/>
              <a:defRPr sz="8200"/>
            </a:lvl4pPr>
            <a:lvl5pPr marL="7524049" indent="0">
              <a:buNone/>
              <a:defRPr sz="8200"/>
            </a:lvl5pPr>
            <a:lvl6pPr marL="9405061" indent="0">
              <a:buNone/>
              <a:defRPr sz="8200"/>
            </a:lvl6pPr>
            <a:lvl7pPr marL="11286073" indent="0">
              <a:buNone/>
              <a:defRPr sz="8200"/>
            </a:lvl7pPr>
            <a:lvl8pPr marL="13167086" indent="0">
              <a:buNone/>
              <a:defRPr sz="8200"/>
            </a:lvl8pPr>
            <a:lvl9pPr marL="15048098" indent="0">
              <a:buNone/>
              <a:defRPr sz="8200"/>
            </a:lvl9pPr>
          </a:lstStyle>
          <a:p>
            <a:endParaRPr lang="en-US"/>
          </a:p>
        </p:txBody>
      </p:sp>
      <p:sp>
        <p:nvSpPr>
          <p:cNvPr id="4" name="Text Placeholder 3"/>
          <p:cNvSpPr>
            <a:spLocks noGrp="1"/>
          </p:cNvSpPr>
          <p:nvPr>
            <p:ph type="body" sz="half" idx="2"/>
          </p:nvPr>
        </p:nvSpPr>
        <p:spPr>
          <a:xfrm>
            <a:off x="8602982" y="25763224"/>
            <a:ext cx="26334720" cy="3863339"/>
          </a:xfrm>
        </p:spPr>
        <p:txBody>
          <a:bodyPr/>
          <a:lstStyle>
            <a:lvl1pPr marL="0" indent="0">
              <a:buNone/>
              <a:defRPr sz="5800"/>
            </a:lvl1pPr>
            <a:lvl2pPr marL="1881012" indent="0">
              <a:buNone/>
              <a:defRPr sz="4900"/>
            </a:lvl2pPr>
            <a:lvl3pPr marL="3762024" indent="0">
              <a:buNone/>
              <a:defRPr sz="4100"/>
            </a:lvl3pPr>
            <a:lvl4pPr marL="5643037" indent="0">
              <a:buNone/>
              <a:defRPr sz="3700"/>
            </a:lvl4pPr>
            <a:lvl5pPr marL="7524049" indent="0">
              <a:buNone/>
              <a:defRPr sz="3700"/>
            </a:lvl5pPr>
            <a:lvl6pPr marL="9405061" indent="0">
              <a:buNone/>
              <a:defRPr sz="3700"/>
            </a:lvl6pPr>
            <a:lvl7pPr marL="11286073" indent="0">
              <a:buNone/>
              <a:defRPr sz="3700"/>
            </a:lvl7pPr>
            <a:lvl8pPr marL="13167086" indent="0">
              <a:buNone/>
              <a:defRPr sz="3700"/>
            </a:lvl8pPr>
            <a:lvl9pPr marL="15048098" indent="0">
              <a:buNone/>
              <a:defRPr sz="3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63AF97-EAA4-BF40-9CFD-307298C23DDA}" type="datetimeFigureOut">
              <a:rPr lang="en-US" smtClean="0"/>
              <a:t>3/30/15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E59730-4764-D64F-A01F-EAD00B51797E}" type="slidenum">
              <a:rPr lang="en-US" smtClean="0"/>
              <a:t>‹#›</a:t>
            </a:fld>
            <a:endParaRPr lang="en-US"/>
          </a:p>
        </p:txBody>
      </p:sp>
    </p:spTree>
    <p:extLst>
      <p:ext uri="{BB962C8B-B14F-4D97-AF65-F5344CB8AC3E}">
        <p14:creationId xmlns:p14="http://schemas.microsoft.com/office/powerpoint/2010/main" val="27907892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3"/>
            <a:ext cx="39502080" cy="5486400"/>
          </a:xfrm>
          <a:prstGeom prst="rect">
            <a:avLst/>
          </a:prstGeom>
        </p:spPr>
        <p:txBody>
          <a:bodyPr vert="horz" lIns="376202" tIns="188101" rIns="376202" bIns="18810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2"/>
            <a:ext cx="39502080" cy="21724623"/>
          </a:xfrm>
          <a:prstGeom prst="rect">
            <a:avLst/>
          </a:prstGeom>
        </p:spPr>
        <p:txBody>
          <a:bodyPr vert="horz" lIns="376202" tIns="188101" rIns="376202" bIns="1881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3"/>
            <a:ext cx="10241280" cy="1752600"/>
          </a:xfrm>
          <a:prstGeom prst="rect">
            <a:avLst/>
          </a:prstGeom>
        </p:spPr>
        <p:txBody>
          <a:bodyPr vert="horz" lIns="376202" tIns="188101" rIns="376202" bIns="188101" rtlCol="0" anchor="ctr"/>
          <a:lstStyle>
            <a:lvl1pPr algn="l">
              <a:defRPr sz="4900">
                <a:solidFill>
                  <a:schemeClr val="tx1">
                    <a:tint val="75000"/>
                  </a:schemeClr>
                </a:solidFill>
              </a:defRPr>
            </a:lvl1pPr>
          </a:lstStyle>
          <a:p>
            <a:fld id="{B963AF97-EAA4-BF40-9CFD-307298C23DDA}" type="datetimeFigureOut">
              <a:rPr lang="en-US" smtClean="0"/>
              <a:t>3/30/15</a:t>
            </a:fld>
            <a:endParaRPr lang="en-US"/>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76202" tIns="188101" rIns="376202" bIns="188101" rtlCol="0" anchor="ctr"/>
          <a:lstStyle>
            <a:lvl1pPr algn="ctr">
              <a:defRPr sz="4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76202" tIns="188101" rIns="376202" bIns="188101" rtlCol="0" anchor="ctr"/>
          <a:lstStyle>
            <a:lvl1pPr algn="r">
              <a:defRPr sz="4900">
                <a:solidFill>
                  <a:schemeClr val="tx1">
                    <a:tint val="75000"/>
                  </a:schemeClr>
                </a:solidFill>
              </a:defRPr>
            </a:lvl1pPr>
          </a:lstStyle>
          <a:p>
            <a:fld id="{86E59730-4764-D64F-A01F-EAD00B51797E}" type="slidenum">
              <a:rPr lang="en-US" smtClean="0"/>
              <a:t>‹#›</a:t>
            </a:fld>
            <a:endParaRPr lang="en-US"/>
          </a:p>
        </p:txBody>
      </p:sp>
    </p:spTree>
    <p:extLst>
      <p:ext uri="{BB962C8B-B14F-4D97-AF65-F5344CB8AC3E}">
        <p14:creationId xmlns:p14="http://schemas.microsoft.com/office/powerpoint/2010/main" val="16250169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81012" rtl="0" eaLnBrk="1" latinLnBrk="0" hangingPunct="1">
        <a:spcBef>
          <a:spcPct val="0"/>
        </a:spcBef>
        <a:buNone/>
        <a:defRPr sz="18100" kern="1200">
          <a:solidFill>
            <a:schemeClr val="tx1"/>
          </a:solidFill>
          <a:latin typeface="+mj-lt"/>
          <a:ea typeface="+mj-ea"/>
          <a:cs typeface="+mj-cs"/>
        </a:defRPr>
      </a:lvl1pPr>
    </p:titleStyle>
    <p:bodyStyle>
      <a:lvl1pPr marL="1410759" indent="-1410759" algn="l" defTabSz="1881012" rtl="0" eaLnBrk="1" latinLnBrk="0" hangingPunct="1">
        <a:spcBef>
          <a:spcPct val="20000"/>
        </a:spcBef>
        <a:buFont typeface="Arial"/>
        <a:buChar char="•"/>
        <a:defRPr sz="13200" kern="1200">
          <a:solidFill>
            <a:schemeClr val="tx1"/>
          </a:solidFill>
          <a:latin typeface="+mn-lt"/>
          <a:ea typeface="+mn-ea"/>
          <a:cs typeface="+mn-cs"/>
        </a:defRPr>
      </a:lvl1pPr>
      <a:lvl2pPr marL="3056645" indent="-1175633" algn="l" defTabSz="1881012" rtl="0" eaLnBrk="1" latinLnBrk="0" hangingPunct="1">
        <a:spcBef>
          <a:spcPct val="20000"/>
        </a:spcBef>
        <a:buFont typeface="Arial"/>
        <a:buChar char="–"/>
        <a:defRPr sz="11500" kern="1200">
          <a:solidFill>
            <a:schemeClr val="tx1"/>
          </a:solidFill>
          <a:latin typeface="+mn-lt"/>
          <a:ea typeface="+mn-ea"/>
          <a:cs typeface="+mn-cs"/>
        </a:defRPr>
      </a:lvl2pPr>
      <a:lvl3pPr marL="4702531" indent="-940506" algn="l" defTabSz="1881012" rtl="0" eaLnBrk="1" latinLnBrk="0" hangingPunct="1">
        <a:spcBef>
          <a:spcPct val="20000"/>
        </a:spcBef>
        <a:buFont typeface="Arial"/>
        <a:buChar char="•"/>
        <a:defRPr sz="9900" kern="1200">
          <a:solidFill>
            <a:schemeClr val="tx1"/>
          </a:solidFill>
          <a:latin typeface="+mn-lt"/>
          <a:ea typeface="+mn-ea"/>
          <a:cs typeface="+mn-cs"/>
        </a:defRPr>
      </a:lvl3pPr>
      <a:lvl4pPr marL="6583543" indent="-940506" algn="l" defTabSz="1881012" rtl="0" eaLnBrk="1" latinLnBrk="0" hangingPunct="1">
        <a:spcBef>
          <a:spcPct val="20000"/>
        </a:spcBef>
        <a:buFont typeface="Arial"/>
        <a:buChar char="–"/>
        <a:defRPr sz="8200" kern="1200">
          <a:solidFill>
            <a:schemeClr val="tx1"/>
          </a:solidFill>
          <a:latin typeface="+mn-lt"/>
          <a:ea typeface="+mn-ea"/>
          <a:cs typeface="+mn-cs"/>
        </a:defRPr>
      </a:lvl4pPr>
      <a:lvl5pPr marL="8464555" indent="-940506" algn="l" defTabSz="1881012" rtl="0" eaLnBrk="1" latinLnBrk="0" hangingPunct="1">
        <a:spcBef>
          <a:spcPct val="20000"/>
        </a:spcBef>
        <a:buFont typeface="Arial"/>
        <a:buChar char="»"/>
        <a:defRPr sz="8200" kern="1200">
          <a:solidFill>
            <a:schemeClr val="tx1"/>
          </a:solidFill>
          <a:latin typeface="+mn-lt"/>
          <a:ea typeface="+mn-ea"/>
          <a:cs typeface="+mn-cs"/>
        </a:defRPr>
      </a:lvl5pPr>
      <a:lvl6pPr marL="10345567" indent="-940506" algn="l" defTabSz="1881012" rtl="0" eaLnBrk="1" latinLnBrk="0" hangingPunct="1">
        <a:spcBef>
          <a:spcPct val="20000"/>
        </a:spcBef>
        <a:buFont typeface="Arial"/>
        <a:buChar char="•"/>
        <a:defRPr sz="8200" kern="1200">
          <a:solidFill>
            <a:schemeClr val="tx1"/>
          </a:solidFill>
          <a:latin typeface="+mn-lt"/>
          <a:ea typeface="+mn-ea"/>
          <a:cs typeface="+mn-cs"/>
        </a:defRPr>
      </a:lvl6pPr>
      <a:lvl7pPr marL="12226580" indent="-940506" algn="l" defTabSz="1881012" rtl="0" eaLnBrk="1" latinLnBrk="0" hangingPunct="1">
        <a:spcBef>
          <a:spcPct val="20000"/>
        </a:spcBef>
        <a:buFont typeface="Arial"/>
        <a:buChar char="•"/>
        <a:defRPr sz="8200" kern="1200">
          <a:solidFill>
            <a:schemeClr val="tx1"/>
          </a:solidFill>
          <a:latin typeface="+mn-lt"/>
          <a:ea typeface="+mn-ea"/>
          <a:cs typeface="+mn-cs"/>
        </a:defRPr>
      </a:lvl7pPr>
      <a:lvl8pPr marL="14107592" indent="-940506" algn="l" defTabSz="1881012" rtl="0" eaLnBrk="1" latinLnBrk="0" hangingPunct="1">
        <a:spcBef>
          <a:spcPct val="20000"/>
        </a:spcBef>
        <a:buFont typeface="Arial"/>
        <a:buChar char="•"/>
        <a:defRPr sz="8200" kern="1200">
          <a:solidFill>
            <a:schemeClr val="tx1"/>
          </a:solidFill>
          <a:latin typeface="+mn-lt"/>
          <a:ea typeface="+mn-ea"/>
          <a:cs typeface="+mn-cs"/>
        </a:defRPr>
      </a:lvl8pPr>
      <a:lvl9pPr marL="15988604" indent="-940506" algn="l" defTabSz="1881012" rtl="0" eaLnBrk="1" latinLnBrk="0" hangingPunct="1">
        <a:spcBef>
          <a:spcPct val="20000"/>
        </a:spcBef>
        <a:buFont typeface="Arial"/>
        <a:buChar char="•"/>
        <a:defRPr sz="8200" kern="1200">
          <a:solidFill>
            <a:schemeClr val="tx1"/>
          </a:solidFill>
          <a:latin typeface="+mn-lt"/>
          <a:ea typeface="+mn-ea"/>
          <a:cs typeface="+mn-cs"/>
        </a:defRPr>
      </a:lvl9pPr>
    </p:bodyStyle>
    <p:otherStyle>
      <a:defPPr>
        <a:defRPr lang="en-US"/>
      </a:defPPr>
      <a:lvl1pPr marL="0" algn="l" defTabSz="1881012" rtl="0" eaLnBrk="1" latinLnBrk="0" hangingPunct="1">
        <a:defRPr sz="7400" kern="1200">
          <a:solidFill>
            <a:schemeClr val="tx1"/>
          </a:solidFill>
          <a:latin typeface="+mn-lt"/>
          <a:ea typeface="+mn-ea"/>
          <a:cs typeface="+mn-cs"/>
        </a:defRPr>
      </a:lvl1pPr>
      <a:lvl2pPr marL="1881012" algn="l" defTabSz="1881012" rtl="0" eaLnBrk="1" latinLnBrk="0" hangingPunct="1">
        <a:defRPr sz="7400" kern="1200">
          <a:solidFill>
            <a:schemeClr val="tx1"/>
          </a:solidFill>
          <a:latin typeface="+mn-lt"/>
          <a:ea typeface="+mn-ea"/>
          <a:cs typeface="+mn-cs"/>
        </a:defRPr>
      </a:lvl2pPr>
      <a:lvl3pPr marL="3762024" algn="l" defTabSz="1881012" rtl="0" eaLnBrk="1" latinLnBrk="0" hangingPunct="1">
        <a:defRPr sz="7400" kern="1200">
          <a:solidFill>
            <a:schemeClr val="tx1"/>
          </a:solidFill>
          <a:latin typeface="+mn-lt"/>
          <a:ea typeface="+mn-ea"/>
          <a:cs typeface="+mn-cs"/>
        </a:defRPr>
      </a:lvl3pPr>
      <a:lvl4pPr marL="5643037" algn="l" defTabSz="1881012" rtl="0" eaLnBrk="1" latinLnBrk="0" hangingPunct="1">
        <a:defRPr sz="7400" kern="1200">
          <a:solidFill>
            <a:schemeClr val="tx1"/>
          </a:solidFill>
          <a:latin typeface="+mn-lt"/>
          <a:ea typeface="+mn-ea"/>
          <a:cs typeface="+mn-cs"/>
        </a:defRPr>
      </a:lvl4pPr>
      <a:lvl5pPr marL="7524049" algn="l" defTabSz="1881012" rtl="0" eaLnBrk="1" latinLnBrk="0" hangingPunct="1">
        <a:defRPr sz="7400" kern="1200">
          <a:solidFill>
            <a:schemeClr val="tx1"/>
          </a:solidFill>
          <a:latin typeface="+mn-lt"/>
          <a:ea typeface="+mn-ea"/>
          <a:cs typeface="+mn-cs"/>
        </a:defRPr>
      </a:lvl5pPr>
      <a:lvl6pPr marL="9405061" algn="l" defTabSz="1881012" rtl="0" eaLnBrk="1" latinLnBrk="0" hangingPunct="1">
        <a:defRPr sz="7400" kern="1200">
          <a:solidFill>
            <a:schemeClr val="tx1"/>
          </a:solidFill>
          <a:latin typeface="+mn-lt"/>
          <a:ea typeface="+mn-ea"/>
          <a:cs typeface="+mn-cs"/>
        </a:defRPr>
      </a:lvl6pPr>
      <a:lvl7pPr marL="11286073" algn="l" defTabSz="1881012" rtl="0" eaLnBrk="1" latinLnBrk="0" hangingPunct="1">
        <a:defRPr sz="7400" kern="1200">
          <a:solidFill>
            <a:schemeClr val="tx1"/>
          </a:solidFill>
          <a:latin typeface="+mn-lt"/>
          <a:ea typeface="+mn-ea"/>
          <a:cs typeface="+mn-cs"/>
        </a:defRPr>
      </a:lvl7pPr>
      <a:lvl8pPr marL="13167086" algn="l" defTabSz="1881012" rtl="0" eaLnBrk="1" latinLnBrk="0" hangingPunct="1">
        <a:defRPr sz="7400" kern="1200">
          <a:solidFill>
            <a:schemeClr val="tx1"/>
          </a:solidFill>
          <a:latin typeface="+mn-lt"/>
          <a:ea typeface="+mn-ea"/>
          <a:cs typeface="+mn-cs"/>
        </a:defRPr>
      </a:lvl8pPr>
      <a:lvl9pPr marL="15048098" algn="l" defTabSz="1881012"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40771533"/>
              </p:ext>
            </p:extLst>
          </p:nvPr>
        </p:nvGraphicFramePr>
        <p:xfrm>
          <a:off x="0" y="0"/>
          <a:ext cx="43891200" cy="5301180"/>
        </p:xfrm>
        <a:graphic>
          <a:graphicData uri="http://schemas.openxmlformats.org/drawingml/2006/table">
            <a:tbl>
              <a:tblPr firstRow="1" bandRow="1">
                <a:tableStyleId>{35758FB7-9AC5-4552-8A53-C91805E547FA}</a:tableStyleId>
              </a:tblPr>
              <a:tblGrid>
                <a:gridCol w="43891200"/>
              </a:tblGrid>
              <a:tr h="5301180">
                <a:tc>
                  <a:txBody>
                    <a:bodyPr/>
                    <a:lstStyle/>
                    <a:p>
                      <a:pPr algn="ctr"/>
                      <a:r>
                        <a:rPr lang="en-US" sz="7200" dirty="0" smtClean="0"/>
                        <a:t>Married and Unmarried Cohabitation Impact on Maternal Reproductive Behaviors and Neonatal Health Factors</a:t>
                      </a:r>
                      <a:endParaRPr lang="en-US" sz="7200" dirty="0" smtClean="0">
                        <a:solidFill>
                          <a:schemeClr val="bg1"/>
                        </a:solidFill>
                      </a:endParaRPr>
                    </a:p>
                    <a:p>
                      <a:pPr algn="ctr"/>
                      <a:r>
                        <a:rPr lang="en-US" sz="7200" dirty="0" smtClean="0">
                          <a:solidFill>
                            <a:schemeClr val="bg1"/>
                          </a:solidFill>
                        </a:rPr>
                        <a:t>Ashley Steinmetz</a:t>
                      </a:r>
                    </a:p>
                    <a:p>
                      <a:pPr algn="ctr"/>
                      <a:r>
                        <a:rPr lang="en-US" sz="7200" dirty="0" smtClean="0">
                          <a:solidFill>
                            <a:schemeClr val="bg1"/>
                          </a:solidFill>
                        </a:rPr>
                        <a:t>The University of Tennessee-Knoxville, College of Nursing</a:t>
                      </a:r>
                      <a:endParaRPr lang="en-US" sz="7200" dirty="0">
                        <a:solidFill>
                          <a:schemeClr val="bg1"/>
                        </a:solidFill>
                      </a:endParaRPr>
                    </a:p>
                  </a:txBody>
                  <a:tcPr/>
                </a:tc>
              </a:tr>
            </a:tbl>
          </a:graphicData>
        </a:graphic>
      </p:graphicFrame>
      <p:sp>
        <p:nvSpPr>
          <p:cNvPr id="8" name="Rounded Rectangle 7"/>
          <p:cNvSpPr/>
          <p:nvPr/>
        </p:nvSpPr>
        <p:spPr>
          <a:xfrm>
            <a:off x="662613" y="5632503"/>
            <a:ext cx="7675266" cy="2117393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t>Background</a:t>
            </a:r>
          </a:p>
          <a:p>
            <a:r>
              <a:rPr lang="en-US" sz="3600" dirty="0" smtClean="0"/>
              <a:t>A Change in Tradition</a:t>
            </a:r>
          </a:p>
          <a:p>
            <a:pPr marL="571500" indent="-571500">
              <a:buFont typeface="Arial"/>
              <a:buChar char="•"/>
            </a:pPr>
            <a:r>
              <a:rPr lang="en-US" sz="3200" dirty="0" smtClean="0"/>
              <a:t>Steady decline of marriage in the U.S.</a:t>
            </a:r>
          </a:p>
          <a:p>
            <a:pPr marL="571500" indent="-571500">
              <a:buFont typeface="Arial"/>
              <a:buChar char="•"/>
            </a:pPr>
            <a:r>
              <a:rPr lang="en-US" sz="3200" dirty="0" smtClean="0"/>
              <a:t>Increasing number of cohabiting unmarried couples</a:t>
            </a:r>
          </a:p>
          <a:p>
            <a:r>
              <a:rPr lang="en-US" sz="3200" dirty="0" smtClean="0"/>
              <a:t>      - In 2000, 4.9 million opposite-sex </a:t>
            </a:r>
          </a:p>
          <a:p>
            <a:r>
              <a:rPr lang="en-US" sz="3200" dirty="0"/>
              <a:t> </a:t>
            </a:r>
            <a:r>
              <a:rPr lang="en-US" sz="3200" dirty="0" smtClean="0"/>
              <a:t>     unmarried couples</a:t>
            </a:r>
          </a:p>
          <a:p>
            <a:r>
              <a:rPr lang="en-US" sz="3200" dirty="0"/>
              <a:t> </a:t>
            </a:r>
            <a:r>
              <a:rPr lang="en-US" sz="3200" dirty="0" smtClean="0"/>
              <a:t>      - In 2010, increased to 6.8 million </a:t>
            </a:r>
          </a:p>
          <a:p>
            <a:r>
              <a:rPr lang="en-US" sz="3200" dirty="0"/>
              <a:t> </a:t>
            </a:r>
            <a:r>
              <a:rPr lang="en-US" sz="3200" dirty="0" smtClean="0"/>
              <a:t>     partnerships</a:t>
            </a:r>
          </a:p>
          <a:p>
            <a:pPr marL="457200" indent="-457200">
              <a:buFont typeface="Arial"/>
              <a:buChar char="•"/>
            </a:pPr>
            <a:r>
              <a:rPr lang="en-US" sz="3200" dirty="0" smtClean="0"/>
              <a:t>Unmarried couples behave like married couples</a:t>
            </a:r>
          </a:p>
          <a:p>
            <a:r>
              <a:rPr lang="en-US" sz="3200" dirty="0"/>
              <a:t> </a:t>
            </a:r>
            <a:r>
              <a:rPr lang="en-US" sz="3200" dirty="0" smtClean="0"/>
              <a:t>     - Live together</a:t>
            </a:r>
          </a:p>
          <a:p>
            <a:r>
              <a:rPr lang="en-US" sz="3200" dirty="0"/>
              <a:t> </a:t>
            </a:r>
            <a:r>
              <a:rPr lang="en-US" sz="3200" dirty="0" smtClean="0"/>
              <a:t>     - Establish social partnership status</a:t>
            </a:r>
          </a:p>
          <a:p>
            <a:r>
              <a:rPr lang="en-US" sz="3200" dirty="0"/>
              <a:t> </a:t>
            </a:r>
            <a:r>
              <a:rPr lang="en-US" sz="3200" dirty="0" smtClean="0"/>
              <a:t>     - Start family units</a:t>
            </a:r>
          </a:p>
          <a:p>
            <a:endParaRPr lang="en-US" sz="3200" dirty="0"/>
          </a:p>
          <a:p>
            <a:r>
              <a:rPr lang="en-US" sz="3600" dirty="0" smtClean="0"/>
              <a:t>Effects of a Change in Tradition</a:t>
            </a:r>
          </a:p>
          <a:p>
            <a:pPr marL="457200" indent="-457200">
              <a:buFont typeface="Arial"/>
              <a:buChar char="•"/>
            </a:pPr>
            <a:r>
              <a:rPr lang="en-US" sz="3200" dirty="0" smtClean="0"/>
              <a:t>Deinstitutionalization of marriage</a:t>
            </a:r>
          </a:p>
          <a:p>
            <a:r>
              <a:rPr lang="en-US" sz="3200" dirty="0"/>
              <a:t> </a:t>
            </a:r>
            <a:r>
              <a:rPr lang="en-US" sz="3200" dirty="0" smtClean="0"/>
              <a:t>    - A change in the traditional views of </a:t>
            </a:r>
          </a:p>
          <a:p>
            <a:r>
              <a:rPr lang="en-US" sz="3200" dirty="0"/>
              <a:t> </a:t>
            </a:r>
            <a:r>
              <a:rPr lang="en-US" sz="3200" dirty="0" smtClean="0"/>
              <a:t>    spousal commitment</a:t>
            </a:r>
          </a:p>
          <a:p>
            <a:r>
              <a:rPr lang="en-US" sz="3200" dirty="0"/>
              <a:t> </a:t>
            </a:r>
            <a:r>
              <a:rPr lang="en-US" sz="3200" dirty="0" smtClean="0"/>
              <a:t>    - Spouses focus upon their personal </a:t>
            </a:r>
          </a:p>
          <a:p>
            <a:r>
              <a:rPr lang="en-US" sz="3200" dirty="0"/>
              <a:t> </a:t>
            </a:r>
            <a:r>
              <a:rPr lang="en-US" sz="3200" dirty="0" smtClean="0"/>
              <a:t>    needs rather than the needs of their </a:t>
            </a:r>
          </a:p>
          <a:p>
            <a:r>
              <a:rPr lang="en-US" sz="3200" dirty="0"/>
              <a:t> </a:t>
            </a:r>
            <a:r>
              <a:rPr lang="en-US" sz="3200" dirty="0" smtClean="0"/>
              <a:t>    partner</a:t>
            </a:r>
          </a:p>
          <a:p>
            <a:pPr marL="457200" indent="-457200">
              <a:buFont typeface="Arial"/>
              <a:buChar char="•"/>
            </a:pPr>
            <a:r>
              <a:rPr lang="en-US" sz="3200" dirty="0" smtClean="0"/>
              <a:t>Occurs in two stages:</a:t>
            </a:r>
          </a:p>
          <a:p>
            <a:r>
              <a:rPr lang="en-US" sz="3200" dirty="0"/>
              <a:t> </a:t>
            </a:r>
            <a:r>
              <a:rPr lang="en-US" sz="3200" dirty="0" smtClean="0"/>
              <a:t>     - Stage 1, a greater emphasis on </a:t>
            </a:r>
          </a:p>
          <a:p>
            <a:r>
              <a:rPr lang="en-US" sz="3200"/>
              <a:t> </a:t>
            </a:r>
            <a:r>
              <a:rPr lang="en-US" sz="3200" smtClean="0"/>
              <a:t>     emotional </a:t>
            </a:r>
            <a:r>
              <a:rPr lang="en-US" sz="3200" dirty="0" smtClean="0"/>
              <a:t>satisfaction of oneself</a:t>
            </a:r>
          </a:p>
          <a:p>
            <a:r>
              <a:rPr lang="en-US" sz="3200" dirty="0"/>
              <a:t> </a:t>
            </a:r>
            <a:r>
              <a:rPr lang="en-US" sz="3200" dirty="0" smtClean="0"/>
              <a:t>     - Stage 2, emphasis on greater </a:t>
            </a:r>
          </a:p>
          <a:p>
            <a:r>
              <a:rPr lang="en-US" sz="3200" dirty="0"/>
              <a:t> </a:t>
            </a:r>
            <a:r>
              <a:rPr lang="en-US" sz="3200" dirty="0" smtClean="0"/>
              <a:t>     expressive individualism </a:t>
            </a:r>
          </a:p>
          <a:p>
            <a:endParaRPr lang="en-US" sz="3200" dirty="0"/>
          </a:p>
          <a:p>
            <a:r>
              <a:rPr lang="en-US" sz="3600" dirty="0" smtClean="0"/>
              <a:t>The Known Science</a:t>
            </a:r>
          </a:p>
          <a:p>
            <a:pPr marL="457200" indent="-457200">
              <a:buFont typeface="Arial"/>
              <a:buChar char="•"/>
            </a:pPr>
            <a:r>
              <a:rPr lang="en-US" sz="3200" dirty="0" smtClean="0"/>
              <a:t>Married cohabiting mother</a:t>
            </a:r>
          </a:p>
          <a:p>
            <a:r>
              <a:rPr lang="en-US" sz="3200" dirty="0"/>
              <a:t> </a:t>
            </a:r>
            <a:r>
              <a:rPr lang="en-US" sz="3200" dirty="0" smtClean="0"/>
              <a:t>    - Higher birth weights</a:t>
            </a:r>
          </a:p>
          <a:p>
            <a:r>
              <a:rPr lang="en-US" sz="3200" dirty="0"/>
              <a:t> </a:t>
            </a:r>
            <a:r>
              <a:rPr lang="en-US" sz="3200" dirty="0" smtClean="0"/>
              <a:t>    - Higher APGAR scores</a:t>
            </a:r>
          </a:p>
          <a:p>
            <a:r>
              <a:rPr lang="en-US" sz="3200" dirty="0"/>
              <a:t> </a:t>
            </a:r>
            <a:r>
              <a:rPr lang="en-US" sz="3200" dirty="0" smtClean="0"/>
              <a:t>    - Lower rates of premature births</a:t>
            </a:r>
          </a:p>
          <a:p>
            <a:r>
              <a:rPr lang="en-US" sz="3200" dirty="0"/>
              <a:t> </a:t>
            </a:r>
            <a:r>
              <a:rPr lang="en-US" sz="3200" dirty="0" smtClean="0"/>
              <a:t>    - Lower mortality rates</a:t>
            </a:r>
          </a:p>
          <a:p>
            <a:pPr marL="457200" indent="-457200">
              <a:buFont typeface="Arial"/>
              <a:buChar char="•"/>
            </a:pPr>
            <a:r>
              <a:rPr lang="en-US" sz="3200" dirty="0" smtClean="0"/>
              <a:t>Unmarried cohabiting mothers</a:t>
            </a:r>
          </a:p>
          <a:p>
            <a:r>
              <a:rPr lang="en-US" sz="3200" dirty="0"/>
              <a:t> </a:t>
            </a:r>
            <a:r>
              <a:rPr lang="en-US" sz="3200" dirty="0" smtClean="0"/>
              <a:t>    - Increased risk of smoking</a:t>
            </a:r>
          </a:p>
          <a:p>
            <a:r>
              <a:rPr lang="en-US" sz="3200" dirty="0"/>
              <a:t> </a:t>
            </a:r>
            <a:r>
              <a:rPr lang="en-US" sz="3200" dirty="0" smtClean="0"/>
              <a:t>    - Often experience depressive </a:t>
            </a:r>
          </a:p>
          <a:p>
            <a:r>
              <a:rPr lang="en-US" sz="3200" dirty="0"/>
              <a:t> </a:t>
            </a:r>
            <a:r>
              <a:rPr lang="en-US" sz="3200" dirty="0" smtClean="0"/>
              <a:t>    symptoms</a:t>
            </a:r>
          </a:p>
          <a:p>
            <a:r>
              <a:rPr lang="en-US" sz="3200" dirty="0"/>
              <a:t> </a:t>
            </a:r>
            <a:r>
              <a:rPr lang="en-US" sz="3200" dirty="0" smtClean="0"/>
              <a:t>    - Possibly more stressful pregnancies</a:t>
            </a:r>
          </a:p>
          <a:p>
            <a:pPr marL="685800" indent="-685800">
              <a:buFont typeface="Arial"/>
              <a:buChar char="•"/>
            </a:pPr>
            <a:endParaRPr lang="en-US" sz="4500" dirty="0" smtClean="0"/>
          </a:p>
        </p:txBody>
      </p:sp>
      <p:sp>
        <p:nvSpPr>
          <p:cNvPr id="9" name="Rounded Rectangle 8"/>
          <p:cNvSpPr/>
          <p:nvPr/>
        </p:nvSpPr>
        <p:spPr>
          <a:xfrm>
            <a:off x="27443216" y="26216790"/>
            <a:ext cx="7675266" cy="6167848"/>
          </a:xfrm>
          <a:prstGeom prst="roundRect">
            <a:avLst/>
          </a:prstGeom>
          <a:solidFill>
            <a:srgbClr val="2CB1C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dirty="0" smtClean="0"/>
          </a:p>
          <a:p>
            <a:pPr algn="ctr"/>
            <a:endParaRPr lang="en-US" sz="3600" dirty="0"/>
          </a:p>
          <a:p>
            <a:pPr algn="ctr"/>
            <a:r>
              <a:rPr lang="en-US" sz="3600" dirty="0" smtClean="0"/>
              <a:t>Purpose</a:t>
            </a:r>
          </a:p>
          <a:p>
            <a:pPr marL="0" lvl="1"/>
            <a:r>
              <a:rPr lang="en-US" sz="3200" dirty="0" smtClean="0"/>
              <a:t>Short term -  To explore the perceptions of unmarried and married cohabiting mothers about maternal reproductive behaviors and the effect of these perceptions upon neonatal health factors.</a:t>
            </a:r>
          </a:p>
          <a:p>
            <a:pPr marL="0" lvl="1"/>
            <a:r>
              <a:rPr lang="en-US" sz="3200" dirty="0" smtClean="0"/>
              <a:t>Long term - To contribute to the promotion of appropriate antenatal care practices for pregnancies and neonatal health factors.</a:t>
            </a:r>
          </a:p>
          <a:p>
            <a:pPr marL="0" lvl="1" algn="ctr"/>
            <a:endParaRPr lang="en-US" sz="3200" dirty="0" smtClean="0"/>
          </a:p>
          <a:p>
            <a:pPr algn="ctr"/>
            <a:endParaRPr lang="en-US" sz="6500" dirty="0" smtClean="0"/>
          </a:p>
        </p:txBody>
      </p:sp>
      <p:sp>
        <p:nvSpPr>
          <p:cNvPr id="10" name="Rounded Rectangle 9"/>
          <p:cNvSpPr/>
          <p:nvPr/>
        </p:nvSpPr>
        <p:spPr>
          <a:xfrm>
            <a:off x="35725877" y="5632504"/>
            <a:ext cx="7564830" cy="22716102"/>
          </a:xfrm>
          <a:prstGeom prst="roundRect">
            <a:avLst/>
          </a:prstGeom>
          <a:solidFill>
            <a:srgbClr val="2CB1C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t>Methods</a:t>
            </a:r>
          </a:p>
          <a:p>
            <a:r>
              <a:rPr lang="en-US" sz="3600" dirty="0" smtClean="0"/>
              <a:t>Design</a:t>
            </a:r>
          </a:p>
          <a:p>
            <a:pPr marL="685800" lvl="1" indent="-685800">
              <a:buFont typeface="Arial"/>
              <a:buChar char="•"/>
            </a:pPr>
            <a:r>
              <a:rPr lang="en-US" sz="3200" dirty="0" smtClean="0"/>
              <a:t> </a:t>
            </a:r>
            <a:r>
              <a:rPr lang="en-US" sz="3200" dirty="0"/>
              <a:t>A phenomenological approach for qualitative study.  </a:t>
            </a:r>
          </a:p>
          <a:p>
            <a:pPr marL="685800" lvl="1" indent="-685800">
              <a:buFont typeface="Arial"/>
              <a:buChar char="•"/>
            </a:pPr>
            <a:r>
              <a:rPr lang="en-US" sz="3200" dirty="0"/>
              <a:t>A convenience sample of 8 cohabiting mothers: 4 unmarried and 4 </a:t>
            </a:r>
            <a:r>
              <a:rPr lang="en-US" sz="3200" dirty="0" smtClean="0"/>
              <a:t>married</a:t>
            </a:r>
          </a:p>
          <a:p>
            <a:pPr marL="0" lvl="1"/>
            <a:endParaRPr lang="en-US" sz="3200" dirty="0" smtClean="0"/>
          </a:p>
          <a:p>
            <a:r>
              <a:rPr lang="en-US" sz="3600" dirty="0" smtClean="0"/>
              <a:t> Sample </a:t>
            </a:r>
          </a:p>
          <a:p>
            <a:pPr marL="731520" lvl="1" indent="-457200">
              <a:spcBef>
                <a:spcPts val="0"/>
              </a:spcBef>
              <a:buFont typeface="+mj-lt"/>
              <a:buAutoNum type="arabicPeriod"/>
            </a:pPr>
            <a:r>
              <a:rPr lang="en-US" sz="3200" dirty="0"/>
              <a:t>Age between 20 – 30 </a:t>
            </a:r>
          </a:p>
          <a:p>
            <a:pPr marL="731520" lvl="1" indent="-457200">
              <a:spcBef>
                <a:spcPts val="0"/>
              </a:spcBef>
              <a:buFont typeface="+mj-lt"/>
              <a:buAutoNum type="arabicPeriod"/>
            </a:pPr>
            <a:r>
              <a:rPr lang="en-US" sz="3200" dirty="0"/>
              <a:t>Pregnancy in the second trimester </a:t>
            </a:r>
          </a:p>
          <a:p>
            <a:pPr marL="731520" lvl="1" indent="-457200">
              <a:spcBef>
                <a:spcPts val="0"/>
              </a:spcBef>
              <a:buFont typeface="+mj-lt"/>
              <a:buAutoNum type="arabicPeriod"/>
            </a:pPr>
            <a:r>
              <a:rPr lang="en-US" sz="3200" dirty="0"/>
              <a:t>Partner is the biological father of the unborn child</a:t>
            </a:r>
          </a:p>
          <a:p>
            <a:pPr marL="731520" lvl="1" indent="-457200">
              <a:spcBef>
                <a:spcPts val="0"/>
              </a:spcBef>
              <a:buFont typeface="+mj-lt"/>
              <a:buAutoNum type="arabicPeriod"/>
            </a:pPr>
            <a:r>
              <a:rPr lang="en-US" sz="3200" dirty="0"/>
              <a:t>Cohabiting for duration of pregnancy</a:t>
            </a:r>
          </a:p>
          <a:p>
            <a:pPr marL="731520" lvl="1" indent="-457200">
              <a:spcBef>
                <a:spcPts val="0"/>
              </a:spcBef>
              <a:buFont typeface="+mj-lt"/>
              <a:buAutoNum type="arabicPeriod"/>
            </a:pPr>
            <a:r>
              <a:rPr lang="en-US" sz="3200" dirty="0"/>
              <a:t>No history of previous pregnancies or planned abortions</a:t>
            </a:r>
          </a:p>
          <a:p>
            <a:pPr marL="731520" lvl="1" indent="-457200">
              <a:spcBef>
                <a:spcPts val="0"/>
              </a:spcBef>
              <a:buFont typeface="+mj-lt"/>
              <a:buAutoNum type="arabicPeriod"/>
            </a:pPr>
            <a:r>
              <a:rPr lang="en-US" sz="3200" dirty="0"/>
              <a:t>Residence within the Knox County area </a:t>
            </a:r>
            <a:endParaRPr lang="en-US" sz="3200" dirty="0" smtClean="0"/>
          </a:p>
          <a:p>
            <a:pPr marL="274320" lvl="1">
              <a:spcBef>
                <a:spcPts val="0"/>
              </a:spcBef>
            </a:pPr>
            <a:endParaRPr lang="en-US" sz="3200" dirty="0"/>
          </a:p>
          <a:p>
            <a:r>
              <a:rPr lang="en-US" sz="3600" dirty="0" smtClean="0"/>
              <a:t>Data Collection</a:t>
            </a:r>
          </a:p>
          <a:p>
            <a:pPr marL="571500" indent="-571500">
              <a:buFont typeface="Arial"/>
              <a:buChar char="•"/>
            </a:pPr>
            <a:r>
              <a:rPr lang="en-US" sz="3200" dirty="0" smtClean="0"/>
              <a:t>Phase I: Interview</a:t>
            </a:r>
          </a:p>
          <a:p>
            <a:r>
              <a:rPr lang="en-US" sz="3200" dirty="0" smtClean="0"/>
              <a:t>       - Demographic data</a:t>
            </a:r>
          </a:p>
          <a:p>
            <a:r>
              <a:rPr lang="en-US" sz="3200" dirty="0"/>
              <a:t> </a:t>
            </a:r>
            <a:r>
              <a:rPr lang="en-US" sz="3200" dirty="0" smtClean="0"/>
              <a:t>      - </a:t>
            </a:r>
            <a:r>
              <a:rPr lang="en-US" sz="3200" smtClean="0"/>
              <a:t>Emotional levels</a:t>
            </a:r>
            <a:endParaRPr lang="en-US" sz="3200" dirty="0" smtClean="0"/>
          </a:p>
          <a:p>
            <a:r>
              <a:rPr lang="en-US" sz="3200" dirty="0"/>
              <a:t> </a:t>
            </a:r>
            <a:r>
              <a:rPr lang="en-US" sz="3200" dirty="0" smtClean="0"/>
              <a:t>      - Perceptions of:</a:t>
            </a:r>
          </a:p>
          <a:p>
            <a:r>
              <a:rPr lang="en-US" sz="3200" dirty="0"/>
              <a:t>	</a:t>
            </a:r>
            <a:r>
              <a:rPr lang="en-US" sz="3200" dirty="0" smtClean="0"/>
              <a:t>1. Relationship quality and 	     commitment</a:t>
            </a:r>
          </a:p>
          <a:p>
            <a:r>
              <a:rPr lang="en-US" sz="3200" dirty="0"/>
              <a:t>	</a:t>
            </a:r>
            <a:r>
              <a:rPr lang="en-US" sz="3200" dirty="0" smtClean="0"/>
              <a:t>2. Maternal reproductive behaviors</a:t>
            </a:r>
          </a:p>
          <a:p>
            <a:r>
              <a:rPr lang="en-US" sz="3200" dirty="0"/>
              <a:t>	</a:t>
            </a:r>
            <a:r>
              <a:rPr lang="en-US" sz="3200" dirty="0" smtClean="0"/>
              <a:t>3. Partner’s role in antenatal </a:t>
            </a:r>
          </a:p>
          <a:p>
            <a:r>
              <a:rPr lang="en-US" sz="3200" dirty="0"/>
              <a:t> </a:t>
            </a:r>
            <a:r>
              <a:rPr lang="en-US" sz="3200" dirty="0" smtClean="0"/>
              <a:t>                   process</a:t>
            </a:r>
            <a:endParaRPr lang="en-US" sz="3200" dirty="0"/>
          </a:p>
          <a:p>
            <a:pPr marL="571500" indent="-571500">
              <a:buFont typeface="Arial"/>
              <a:buChar char="•"/>
            </a:pPr>
            <a:r>
              <a:rPr lang="en-US" sz="3200" dirty="0" smtClean="0"/>
              <a:t>Phase II: Neonatal Health Factors</a:t>
            </a:r>
          </a:p>
          <a:p>
            <a:r>
              <a:rPr lang="en-US" sz="3200" dirty="0"/>
              <a:t> </a:t>
            </a:r>
            <a:r>
              <a:rPr lang="en-US" sz="3200" dirty="0" smtClean="0"/>
              <a:t>      - Length of Gestation</a:t>
            </a:r>
          </a:p>
          <a:p>
            <a:r>
              <a:rPr lang="en-US" sz="3200" dirty="0"/>
              <a:t> </a:t>
            </a:r>
            <a:r>
              <a:rPr lang="en-US" sz="3200" dirty="0" smtClean="0"/>
              <a:t>      - Birth Weight</a:t>
            </a:r>
          </a:p>
          <a:p>
            <a:r>
              <a:rPr lang="en-US" sz="3200" dirty="0"/>
              <a:t> </a:t>
            </a:r>
            <a:r>
              <a:rPr lang="en-US" sz="3200" dirty="0" smtClean="0"/>
              <a:t>      - APGAR</a:t>
            </a:r>
          </a:p>
          <a:p>
            <a:r>
              <a:rPr lang="en-US" sz="3200" dirty="0"/>
              <a:t> </a:t>
            </a:r>
            <a:r>
              <a:rPr lang="en-US" sz="3200" dirty="0" smtClean="0"/>
              <a:t>      - Mortality</a:t>
            </a:r>
          </a:p>
          <a:p>
            <a:endParaRPr lang="en-US" sz="3200" dirty="0"/>
          </a:p>
          <a:p>
            <a:r>
              <a:rPr lang="en-US" sz="3600" dirty="0" smtClean="0"/>
              <a:t>Data Analysis</a:t>
            </a:r>
          </a:p>
          <a:p>
            <a:pPr marL="571500" indent="-571500">
              <a:buFont typeface="Arial"/>
              <a:buChar char="•"/>
            </a:pPr>
            <a:r>
              <a:rPr lang="en-US" sz="3200" dirty="0" smtClean="0"/>
              <a:t>Phase I</a:t>
            </a:r>
          </a:p>
          <a:p>
            <a:r>
              <a:rPr lang="en-US" sz="3200" dirty="0"/>
              <a:t> </a:t>
            </a:r>
            <a:r>
              <a:rPr lang="en-US" sz="3200" dirty="0" smtClean="0"/>
              <a:t>     - Thematic analysis of digitally </a:t>
            </a:r>
          </a:p>
          <a:p>
            <a:r>
              <a:rPr lang="en-US" sz="3200" dirty="0"/>
              <a:t> </a:t>
            </a:r>
            <a:r>
              <a:rPr lang="en-US" sz="3200" dirty="0" smtClean="0"/>
              <a:t>     recorded interviews using </a:t>
            </a:r>
            <a:r>
              <a:rPr lang="en-US" sz="3200" dirty="0" err="1" smtClean="0"/>
              <a:t>NVivo</a:t>
            </a:r>
            <a:r>
              <a:rPr lang="en-US" sz="3200" dirty="0" smtClean="0"/>
              <a:t> </a:t>
            </a:r>
          </a:p>
          <a:p>
            <a:pPr marL="457200" indent="-457200">
              <a:buFont typeface="Arial"/>
              <a:buChar char="•"/>
            </a:pPr>
            <a:r>
              <a:rPr lang="en-US" sz="3200" dirty="0" smtClean="0"/>
              <a:t>Phase II</a:t>
            </a:r>
          </a:p>
          <a:p>
            <a:r>
              <a:rPr lang="en-US" sz="3200" dirty="0"/>
              <a:t> </a:t>
            </a:r>
            <a:r>
              <a:rPr lang="en-US" sz="3200" dirty="0" smtClean="0"/>
              <a:t>     - Descriptive analysis of </a:t>
            </a:r>
          </a:p>
          <a:p>
            <a:r>
              <a:rPr lang="en-US" sz="3200" dirty="0"/>
              <a:t> </a:t>
            </a:r>
            <a:r>
              <a:rPr lang="en-US" sz="3200" dirty="0" smtClean="0"/>
              <a:t>    demographic data from mother and </a:t>
            </a:r>
          </a:p>
          <a:p>
            <a:r>
              <a:rPr lang="en-US" sz="3200" dirty="0"/>
              <a:t> </a:t>
            </a:r>
            <a:r>
              <a:rPr lang="en-US" sz="3200" dirty="0" smtClean="0"/>
              <a:t>    neonate post-birth</a:t>
            </a:r>
          </a:p>
        </p:txBody>
      </p:sp>
      <p:sp>
        <p:nvSpPr>
          <p:cNvPr id="11" name="Rounded Rectangle 10"/>
          <p:cNvSpPr/>
          <p:nvPr/>
        </p:nvSpPr>
        <p:spPr>
          <a:xfrm>
            <a:off x="16833524" y="26216790"/>
            <a:ext cx="10110149" cy="6197722"/>
          </a:xfrm>
          <a:prstGeom prst="roundRect">
            <a:avLst/>
          </a:prstGeom>
          <a:solidFill>
            <a:srgbClr val="2CB1C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dirty="0" smtClean="0"/>
          </a:p>
          <a:p>
            <a:pPr algn="ctr"/>
            <a:endParaRPr lang="en-US" sz="3600" dirty="0"/>
          </a:p>
          <a:p>
            <a:pPr algn="ctr"/>
            <a:r>
              <a:rPr lang="en-US" sz="3600" dirty="0" smtClean="0"/>
              <a:t>Research Question</a:t>
            </a:r>
          </a:p>
          <a:p>
            <a:pPr algn="ctr"/>
            <a:r>
              <a:rPr lang="en-US" sz="3600" dirty="0" smtClean="0"/>
              <a:t>What are the perceptions (feelings, thoughts, impressions, etc.) of married and unmarried cohabiting first time pregnant mothers about maternal reproductive behaviors (prenatal care, smoking, contraceptive use, and emotional levels) during the antenatal process? Also, do these perceptions have an affect on neonatal health factors (APGAR score, birth weight, gestational age, and infant mortality)? </a:t>
            </a:r>
          </a:p>
          <a:p>
            <a:pPr algn="ctr"/>
            <a:endParaRPr lang="en-US" sz="3600" dirty="0" smtClean="0"/>
          </a:p>
          <a:p>
            <a:pPr algn="ctr"/>
            <a:endParaRPr lang="en-US" sz="4300" dirty="0"/>
          </a:p>
        </p:txBody>
      </p:sp>
      <p:sp>
        <p:nvSpPr>
          <p:cNvPr id="12" name="Rounded Rectangle 11"/>
          <p:cNvSpPr/>
          <p:nvPr/>
        </p:nvSpPr>
        <p:spPr>
          <a:xfrm>
            <a:off x="8945274" y="26186916"/>
            <a:ext cx="7415548" cy="6197722"/>
          </a:xfrm>
          <a:prstGeom prst="roundRect">
            <a:avLst/>
          </a:prstGeom>
          <a:solidFill>
            <a:srgbClr val="2CB1C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t>Discussion</a:t>
            </a:r>
          </a:p>
          <a:p>
            <a:pPr marL="457200" indent="-457200">
              <a:buFont typeface="Arial"/>
              <a:buChar char="•"/>
            </a:pPr>
            <a:r>
              <a:rPr lang="en-US" sz="3200" dirty="0" smtClean="0"/>
              <a:t>Such findings suggest that these unmarried cohabiting mothers and their neonates are not receiving the proper support required during pregnancy. Perhaps the effect of being in a legally sanctioned union such as marriage has a health promotional effect on maternal reproductive behaviors and neonatal health factors. </a:t>
            </a:r>
          </a:p>
        </p:txBody>
      </p:sp>
      <p:pic>
        <p:nvPicPr>
          <p:cNvPr id="5" name="Picture 4" descr="Screen Shot 2014-08-05 at 9.24.0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69149" y="29212002"/>
            <a:ext cx="5959707" cy="2512741"/>
          </a:xfrm>
          <a:prstGeom prst="rect">
            <a:avLst/>
          </a:prstGeom>
        </p:spPr>
      </p:pic>
      <p:sp>
        <p:nvSpPr>
          <p:cNvPr id="4" name="Rounded Rectangle 3"/>
          <p:cNvSpPr/>
          <p:nvPr/>
        </p:nvSpPr>
        <p:spPr>
          <a:xfrm>
            <a:off x="662613" y="27243460"/>
            <a:ext cx="7675266" cy="3937083"/>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3600" dirty="0" smtClean="0"/>
              <a:t>The Gap</a:t>
            </a:r>
          </a:p>
          <a:p>
            <a:pPr algn="ctr"/>
            <a:r>
              <a:rPr lang="en-US" sz="3200" dirty="0"/>
              <a:t>There is little to no information known about how a relationship’s commitment and relationship quality affects a mother’s perception of maternal reproductive behaviors and how these perceptions affect neonatal health factors. </a:t>
            </a:r>
          </a:p>
          <a:p>
            <a:pPr algn="ctr"/>
            <a:endParaRPr lang="en-US" sz="3600" dirty="0"/>
          </a:p>
        </p:txBody>
      </p:sp>
      <p:pic>
        <p:nvPicPr>
          <p:cNvPr id="6" name="Picture 5" descr="Screen Shot 2015-03-30 at 8.56.07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8438" y="1872158"/>
            <a:ext cx="2540000" cy="2400300"/>
          </a:xfrm>
          <a:prstGeom prst="rect">
            <a:avLst/>
          </a:prstGeom>
        </p:spPr>
      </p:pic>
      <p:pic>
        <p:nvPicPr>
          <p:cNvPr id="7" name="Picture 6" descr="Concept Map #3 Revise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5274" y="5987226"/>
            <a:ext cx="25845633" cy="19581580"/>
          </a:xfrm>
          <a:prstGeom prst="rect">
            <a:avLst/>
          </a:prstGeom>
        </p:spPr>
      </p:pic>
      <p:sp>
        <p:nvSpPr>
          <p:cNvPr id="14" name="TextBox 13"/>
          <p:cNvSpPr txBox="1"/>
          <p:nvPr/>
        </p:nvSpPr>
        <p:spPr>
          <a:xfrm>
            <a:off x="707973" y="31724743"/>
            <a:ext cx="6821741" cy="584776"/>
          </a:xfrm>
          <a:prstGeom prst="rect">
            <a:avLst/>
          </a:prstGeom>
          <a:noFill/>
        </p:spPr>
        <p:txBody>
          <a:bodyPr wrap="square" rtlCol="0">
            <a:spAutoFit/>
          </a:bodyPr>
          <a:lstStyle/>
          <a:p>
            <a:r>
              <a:rPr lang="en-US" sz="3200" dirty="0" smtClean="0"/>
              <a:t>Abstract and References upon request. </a:t>
            </a:r>
            <a:endParaRPr lang="en-US" sz="3200" dirty="0"/>
          </a:p>
        </p:txBody>
      </p:sp>
    </p:spTree>
    <p:extLst>
      <p:ext uri="{BB962C8B-B14F-4D97-AF65-F5344CB8AC3E}">
        <p14:creationId xmlns:p14="http://schemas.microsoft.com/office/powerpoint/2010/main" val="38400840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11186</TotalTime>
  <Words>502</Words>
  <Application>Microsoft Macintosh PowerPoint</Application>
  <PresentationFormat>Custom</PresentationFormat>
  <Paragraphs>91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Steinmetz</dc:creator>
  <cp:lastModifiedBy>Ashley Steinmetz</cp:lastModifiedBy>
  <cp:revision>29</cp:revision>
  <dcterms:created xsi:type="dcterms:W3CDTF">2014-07-26T21:21:00Z</dcterms:created>
  <dcterms:modified xsi:type="dcterms:W3CDTF">2015-03-30T13:49:28Z</dcterms:modified>
</cp:coreProperties>
</file>