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43891200" cy="32918400"/>
  <p:notesSz cx="6881813" cy="92964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0FD94C1-B4F9-1940-BBD9-760ACACEEC0D}">
          <p14:sldIdLst/>
        </p14:section>
        <p14:section name="Abstract" id="{E846EA68-1381-A942-8BB8-6FB171F7713E}">
          <p14:sldIdLst>
            <p14:sldId id="258"/>
          </p14:sldIdLst>
        </p14:section>
      </p14:sectionLst>
    </p:ex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Close"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D3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8873" autoAdjust="0"/>
    <p:restoredTop sz="94290" autoAdjust="0"/>
  </p:normalViewPr>
  <p:slideViewPr>
    <p:cSldViewPr>
      <p:cViewPr varScale="1">
        <p:scale>
          <a:sx n="24" d="100"/>
          <a:sy n="24" d="100"/>
        </p:scale>
        <p:origin x="2058" y="102"/>
      </p:cViewPr>
      <p:guideLst>
        <p:guide orient="horz" pos="10368"/>
        <p:guide pos="13824"/>
      </p:guideLst>
    </p:cSldViewPr>
  </p:slideViewPr>
  <p:outlineViewPr>
    <p:cViewPr>
      <p:scale>
        <a:sx n="33" d="100"/>
        <a:sy n="33" d="100"/>
      </p:scale>
      <p:origin x="0" y="0"/>
    </p:cViewPr>
  </p:outlin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119" cy="46481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3"/>
            <a:ext cx="2982119" cy="464819"/>
          </a:xfrm>
          <a:prstGeom prst="rect">
            <a:avLst/>
          </a:prstGeom>
        </p:spPr>
        <p:txBody>
          <a:bodyPr vert="horz" lIns="91440" tIns="45720" rIns="91440" bIns="45720" rtlCol="0"/>
          <a:lstStyle>
            <a:lvl1pPr algn="r">
              <a:defRPr sz="1200"/>
            </a:lvl1pPr>
          </a:lstStyle>
          <a:p>
            <a:fld id="{40760609-BFDE-480A-B10E-FAD7E4B9B805}" type="datetimeFigureOut">
              <a:rPr lang="en-US" smtClean="0"/>
              <a:t>3/14/2016</a:t>
            </a:fld>
            <a:endParaRPr lang="en-US"/>
          </a:p>
        </p:txBody>
      </p:sp>
      <p:sp>
        <p:nvSpPr>
          <p:cNvPr id="4" name="Footer Placeholder 3"/>
          <p:cNvSpPr>
            <a:spLocks noGrp="1"/>
          </p:cNvSpPr>
          <p:nvPr>
            <p:ph type="ftr" sz="quarter" idx="2"/>
          </p:nvPr>
        </p:nvSpPr>
        <p:spPr>
          <a:xfrm>
            <a:off x="0" y="8829970"/>
            <a:ext cx="2982119" cy="46481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70"/>
            <a:ext cx="2982119" cy="464819"/>
          </a:xfrm>
          <a:prstGeom prst="rect">
            <a:avLst/>
          </a:prstGeom>
        </p:spPr>
        <p:txBody>
          <a:bodyPr vert="horz" lIns="91440" tIns="45720" rIns="91440" bIns="45720" rtlCol="0" anchor="b"/>
          <a:lstStyle>
            <a:lvl1pPr algn="r">
              <a:defRPr sz="1200"/>
            </a:lvl1pPr>
          </a:lstStyle>
          <a:p>
            <a:fld id="{08A479A3-9A34-49C1-BD05-E1EDC809AB95}" type="slidenum">
              <a:rPr lang="en-US" smtClean="0"/>
              <a:t>‹#›</a:t>
            </a:fld>
            <a:endParaRPr lang="en-US"/>
          </a:p>
        </p:txBody>
      </p:sp>
    </p:spTree>
    <p:extLst>
      <p:ext uri="{BB962C8B-B14F-4D97-AF65-F5344CB8AC3E}">
        <p14:creationId xmlns:p14="http://schemas.microsoft.com/office/powerpoint/2010/main" val="1984753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119" cy="46481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3"/>
            <a:ext cx="2982119" cy="464819"/>
          </a:xfrm>
          <a:prstGeom prst="rect">
            <a:avLst/>
          </a:prstGeom>
        </p:spPr>
        <p:txBody>
          <a:bodyPr vert="horz" lIns="91440" tIns="45720" rIns="91440" bIns="45720" rtlCol="0"/>
          <a:lstStyle>
            <a:lvl1pPr algn="r">
              <a:defRPr sz="1200"/>
            </a:lvl1pPr>
          </a:lstStyle>
          <a:p>
            <a:fld id="{6C9372BC-F49C-4327-B82C-D89C61DC564D}" type="datetimeFigureOut">
              <a:rPr lang="en-US" smtClean="0"/>
              <a:t>3/14/2016</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2"/>
            <a:ext cx="5505450" cy="418337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70"/>
            <a:ext cx="2982119" cy="464819"/>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70"/>
            <a:ext cx="2982119" cy="464819"/>
          </a:xfrm>
          <a:prstGeom prst="rect">
            <a:avLst/>
          </a:prstGeom>
        </p:spPr>
        <p:txBody>
          <a:bodyPr vert="horz" lIns="91440" tIns="45720" rIns="91440" bIns="45720" rtlCol="0" anchor="b"/>
          <a:lstStyle>
            <a:lvl1pPr algn="r">
              <a:defRPr sz="1200"/>
            </a:lvl1pPr>
          </a:lstStyle>
          <a:p>
            <a:fld id="{3F5E8AF8-F551-4D82-AA9B-0448F46243C1}" type="slidenum">
              <a:rPr lang="en-US" smtClean="0"/>
              <a:t>‹#›</a:t>
            </a:fld>
            <a:endParaRPr lang="en-US"/>
          </a:p>
        </p:txBody>
      </p:sp>
    </p:spTree>
    <p:extLst>
      <p:ext uri="{BB962C8B-B14F-4D97-AF65-F5344CB8AC3E}">
        <p14:creationId xmlns:p14="http://schemas.microsoft.com/office/powerpoint/2010/main" val="4223626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696913"/>
            <a:ext cx="4646613"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81A751-2CA2-4302-BD69-14C25022B828}" type="slidenum">
              <a:rPr lang="en-US" smtClean="0"/>
              <a:pPr/>
              <a:t>1</a:t>
            </a:fld>
            <a:endParaRPr lang="en-US"/>
          </a:p>
        </p:txBody>
      </p:sp>
    </p:spTree>
    <p:extLst>
      <p:ext uri="{BB962C8B-B14F-4D97-AF65-F5344CB8AC3E}">
        <p14:creationId xmlns:p14="http://schemas.microsoft.com/office/powerpoint/2010/main" val="1861816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84" indent="0" algn="ctr">
              <a:buNone/>
              <a:defRPr>
                <a:solidFill>
                  <a:schemeClr val="tx1">
                    <a:tint val="75000"/>
                  </a:schemeClr>
                </a:solidFill>
              </a:defRPr>
            </a:lvl2pPr>
            <a:lvl3pPr marL="4389176" indent="0" algn="ctr">
              <a:buNone/>
              <a:defRPr>
                <a:solidFill>
                  <a:schemeClr val="tx1">
                    <a:tint val="75000"/>
                  </a:schemeClr>
                </a:solidFill>
              </a:defRPr>
            </a:lvl3pPr>
            <a:lvl4pPr marL="6583760" indent="0" algn="ctr">
              <a:buNone/>
              <a:defRPr>
                <a:solidFill>
                  <a:schemeClr val="tx1">
                    <a:tint val="75000"/>
                  </a:schemeClr>
                </a:solidFill>
              </a:defRPr>
            </a:lvl4pPr>
            <a:lvl5pPr marL="8778352" indent="0" algn="ctr">
              <a:buNone/>
              <a:defRPr>
                <a:solidFill>
                  <a:schemeClr val="tx1">
                    <a:tint val="75000"/>
                  </a:schemeClr>
                </a:solidFill>
              </a:defRPr>
            </a:lvl5pPr>
            <a:lvl6pPr marL="10972936" indent="0" algn="ctr">
              <a:buNone/>
              <a:defRPr>
                <a:solidFill>
                  <a:schemeClr val="tx1">
                    <a:tint val="75000"/>
                  </a:schemeClr>
                </a:solidFill>
              </a:defRPr>
            </a:lvl6pPr>
            <a:lvl7pPr marL="13167528" indent="0" algn="ctr">
              <a:buNone/>
              <a:defRPr>
                <a:solidFill>
                  <a:schemeClr val="tx1">
                    <a:tint val="75000"/>
                  </a:schemeClr>
                </a:solidFill>
              </a:defRPr>
            </a:lvl7pPr>
            <a:lvl8pPr marL="15362112" indent="0" algn="ctr">
              <a:buNone/>
              <a:defRPr>
                <a:solidFill>
                  <a:schemeClr val="tx1">
                    <a:tint val="75000"/>
                  </a:schemeClr>
                </a:solidFill>
              </a:defRPr>
            </a:lvl8pPr>
            <a:lvl9pPr marL="1755669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EABB10-295C-4DAE-B13E-6036D72552F4}"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3194133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ABB10-295C-4DAE-B13E-6036D72552F4}"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295489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12" y="6324600"/>
            <a:ext cx="47404016"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8" y="6324600"/>
            <a:ext cx="141480544"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ABB10-295C-4DAE-B13E-6036D72552F4}"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3228512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ABB10-295C-4DAE-B13E-6036D72552F4}"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2548694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4"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4" y="13952226"/>
            <a:ext cx="37307520" cy="7200898"/>
          </a:xfrm>
        </p:spPr>
        <p:txBody>
          <a:bodyPr anchor="b"/>
          <a:lstStyle>
            <a:lvl1pPr marL="0" indent="0">
              <a:buNone/>
              <a:defRPr sz="9600">
                <a:solidFill>
                  <a:schemeClr val="tx1">
                    <a:tint val="75000"/>
                  </a:schemeClr>
                </a:solidFill>
              </a:defRPr>
            </a:lvl1pPr>
            <a:lvl2pPr marL="2194584" indent="0">
              <a:buNone/>
              <a:defRPr sz="8600">
                <a:solidFill>
                  <a:schemeClr val="tx1">
                    <a:tint val="75000"/>
                  </a:schemeClr>
                </a:solidFill>
              </a:defRPr>
            </a:lvl2pPr>
            <a:lvl3pPr marL="4389176" indent="0">
              <a:buNone/>
              <a:defRPr sz="7704">
                <a:solidFill>
                  <a:schemeClr val="tx1">
                    <a:tint val="75000"/>
                  </a:schemeClr>
                </a:solidFill>
              </a:defRPr>
            </a:lvl3pPr>
            <a:lvl4pPr marL="6583760" indent="0">
              <a:buNone/>
              <a:defRPr sz="6704">
                <a:solidFill>
                  <a:schemeClr val="tx1">
                    <a:tint val="75000"/>
                  </a:schemeClr>
                </a:solidFill>
              </a:defRPr>
            </a:lvl4pPr>
            <a:lvl5pPr marL="8778352" indent="0">
              <a:buNone/>
              <a:defRPr sz="6704">
                <a:solidFill>
                  <a:schemeClr val="tx1">
                    <a:tint val="75000"/>
                  </a:schemeClr>
                </a:solidFill>
              </a:defRPr>
            </a:lvl5pPr>
            <a:lvl6pPr marL="10972936" indent="0">
              <a:buNone/>
              <a:defRPr sz="6704">
                <a:solidFill>
                  <a:schemeClr val="tx1">
                    <a:tint val="75000"/>
                  </a:schemeClr>
                </a:solidFill>
              </a:defRPr>
            </a:lvl6pPr>
            <a:lvl7pPr marL="13167528" indent="0">
              <a:buNone/>
              <a:defRPr sz="6704">
                <a:solidFill>
                  <a:schemeClr val="tx1">
                    <a:tint val="75000"/>
                  </a:schemeClr>
                </a:solidFill>
              </a:defRPr>
            </a:lvl7pPr>
            <a:lvl8pPr marL="15362112" indent="0">
              <a:buNone/>
              <a:defRPr sz="6704">
                <a:solidFill>
                  <a:schemeClr val="tx1">
                    <a:tint val="75000"/>
                  </a:schemeClr>
                </a:solidFill>
              </a:defRPr>
            </a:lvl8pPr>
            <a:lvl9pPr marL="17556696" indent="0">
              <a:buNone/>
              <a:defRPr sz="6704">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EABB10-295C-4DAE-B13E-6036D72552F4}" type="datetimeFigureOut">
              <a:rPr lang="en-US" smtClean="0"/>
              <a:t>3/14/2016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42668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4" y="36865561"/>
            <a:ext cx="94442280" cy="104279702"/>
          </a:xfrm>
        </p:spPr>
        <p:txBody>
          <a:bodyPr/>
          <a:lstStyle>
            <a:lvl1pPr>
              <a:defRPr sz="13400"/>
            </a:lvl1pPr>
            <a:lvl2pPr>
              <a:defRPr sz="11504"/>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4" y="36865561"/>
            <a:ext cx="94442280" cy="104279702"/>
          </a:xfrm>
        </p:spPr>
        <p:txBody>
          <a:bodyPr/>
          <a:lstStyle>
            <a:lvl1pPr>
              <a:defRPr sz="13400"/>
            </a:lvl1pPr>
            <a:lvl2pPr>
              <a:defRPr sz="11504"/>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EABB10-295C-4DAE-B13E-6036D72552F4}"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962722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4" y="7368544"/>
            <a:ext cx="19392904" cy="3070858"/>
          </a:xfrm>
        </p:spPr>
        <p:txBody>
          <a:bodyPr anchor="b"/>
          <a:lstStyle>
            <a:lvl1pPr marL="0" indent="0">
              <a:buNone/>
              <a:defRPr sz="11504" b="1"/>
            </a:lvl1pPr>
            <a:lvl2pPr marL="2194584" indent="0">
              <a:buNone/>
              <a:defRPr sz="9600" b="1"/>
            </a:lvl2pPr>
            <a:lvl3pPr marL="4389176" indent="0">
              <a:buNone/>
              <a:defRPr sz="8600" b="1"/>
            </a:lvl3pPr>
            <a:lvl4pPr marL="6583760" indent="0">
              <a:buNone/>
              <a:defRPr sz="7704" b="1"/>
            </a:lvl4pPr>
            <a:lvl5pPr marL="8778352" indent="0">
              <a:buNone/>
              <a:defRPr sz="7704" b="1"/>
            </a:lvl5pPr>
            <a:lvl6pPr marL="10972936" indent="0">
              <a:buNone/>
              <a:defRPr sz="7704" b="1"/>
            </a:lvl6pPr>
            <a:lvl7pPr marL="13167528" indent="0">
              <a:buNone/>
              <a:defRPr sz="7704" b="1"/>
            </a:lvl7pPr>
            <a:lvl8pPr marL="15362112" indent="0">
              <a:buNone/>
              <a:defRPr sz="7704" b="1"/>
            </a:lvl8pPr>
            <a:lvl9pPr marL="17556696" indent="0">
              <a:buNone/>
              <a:defRPr sz="7704" b="1"/>
            </a:lvl9pPr>
          </a:lstStyle>
          <a:p>
            <a:pPr lvl="0"/>
            <a:r>
              <a:rPr lang="en-US" smtClean="0"/>
              <a:t>Click to edit Master text styles</a:t>
            </a:r>
          </a:p>
        </p:txBody>
      </p:sp>
      <p:sp>
        <p:nvSpPr>
          <p:cNvPr id="4" name="Content Placeholder 3"/>
          <p:cNvSpPr>
            <a:spLocks noGrp="1"/>
          </p:cNvSpPr>
          <p:nvPr>
            <p:ph sz="half" idx="2"/>
          </p:nvPr>
        </p:nvSpPr>
        <p:spPr>
          <a:xfrm>
            <a:off x="2194564" y="10439401"/>
            <a:ext cx="19392904" cy="18966182"/>
          </a:xfrm>
        </p:spPr>
        <p:txBody>
          <a:bodyPr/>
          <a:lstStyle>
            <a:lvl1pPr>
              <a:defRPr sz="11504"/>
            </a:lvl1pPr>
            <a:lvl2pPr>
              <a:defRPr sz="9600"/>
            </a:lvl2pPr>
            <a:lvl3pPr>
              <a:defRPr sz="8600"/>
            </a:lvl3pPr>
            <a:lvl4pPr>
              <a:defRPr sz="7704"/>
            </a:lvl4pPr>
            <a:lvl5pPr>
              <a:defRPr sz="7704"/>
            </a:lvl5pPr>
            <a:lvl6pPr>
              <a:defRPr sz="7704"/>
            </a:lvl6pPr>
            <a:lvl7pPr>
              <a:defRPr sz="7704"/>
            </a:lvl7pPr>
            <a:lvl8pPr>
              <a:defRPr sz="7704"/>
            </a:lvl8pPr>
            <a:lvl9pPr>
              <a:defRPr sz="770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4" y="7368544"/>
            <a:ext cx="19400520" cy="3070858"/>
          </a:xfrm>
        </p:spPr>
        <p:txBody>
          <a:bodyPr anchor="b"/>
          <a:lstStyle>
            <a:lvl1pPr marL="0" indent="0">
              <a:buNone/>
              <a:defRPr sz="11504" b="1"/>
            </a:lvl1pPr>
            <a:lvl2pPr marL="2194584" indent="0">
              <a:buNone/>
              <a:defRPr sz="9600" b="1"/>
            </a:lvl2pPr>
            <a:lvl3pPr marL="4389176" indent="0">
              <a:buNone/>
              <a:defRPr sz="8600" b="1"/>
            </a:lvl3pPr>
            <a:lvl4pPr marL="6583760" indent="0">
              <a:buNone/>
              <a:defRPr sz="7704" b="1"/>
            </a:lvl4pPr>
            <a:lvl5pPr marL="8778352" indent="0">
              <a:buNone/>
              <a:defRPr sz="7704" b="1"/>
            </a:lvl5pPr>
            <a:lvl6pPr marL="10972936" indent="0">
              <a:buNone/>
              <a:defRPr sz="7704" b="1"/>
            </a:lvl6pPr>
            <a:lvl7pPr marL="13167528" indent="0">
              <a:buNone/>
              <a:defRPr sz="7704" b="1"/>
            </a:lvl7pPr>
            <a:lvl8pPr marL="15362112" indent="0">
              <a:buNone/>
              <a:defRPr sz="7704" b="1"/>
            </a:lvl8pPr>
            <a:lvl9pPr marL="17556696" indent="0">
              <a:buNone/>
              <a:defRPr sz="7704" b="1"/>
            </a:lvl9pPr>
          </a:lstStyle>
          <a:p>
            <a:pPr lvl="0"/>
            <a:r>
              <a:rPr lang="en-US" smtClean="0"/>
              <a:t>Click to edit Master text styles</a:t>
            </a:r>
          </a:p>
        </p:txBody>
      </p:sp>
      <p:sp>
        <p:nvSpPr>
          <p:cNvPr id="6" name="Content Placeholder 5"/>
          <p:cNvSpPr>
            <a:spLocks noGrp="1"/>
          </p:cNvSpPr>
          <p:nvPr>
            <p:ph sz="quarter" idx="4"/>
          </p:nvPr>
        </p:nvSpPr>
        <p:spPr>
          <a:xfrm>
            <a:off x="22296124" y="10439401"/>
            <a:ext cx="19400520" cy="18966182"/>
          </a:xfrm>
        </p:spPr>
        <p:txBody>
          <a:bodyPr/>
          <a:lstStyle>
            <a:lvl1pPr>
              <a:defRPr sz="11504"/>
            </a:lvl1pPr>
            <a:lvl2pPr>
              <a:defRPr sz="9600"/>
            </a:lvl2pPr>
            <a:lvl3pPr>
              <a:defRPr sz="8600"/>
            </a:lvl3pPr>
            <a:lvl4pPr>
              <a:defRPr sz="7704"/>
            </a:lvl4pPr>
            <a:lvl5pPr>
              <a:defRPr sz="7704"/>
            </a:lvl5pPr>
            <a:lvl6pPr>
              <a:defRPr sz="7704"/>
            </a:lvl6pPr>
            <a:lvl7pPr>
              <a:defRPr sz="7704"/>
            </a:lvl7pPr>
            <a:lvl8pPr>
              <a:defRPr sz="7704"/>
            </a:lvl8pPr>
            <a:lvl9pPr>
              <a:defRPr sz="770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EABB10-295C-4DAE-B13E-6036D72552F4}" type="datetimeFigureOut">
              <a:rPr lang="en-US" smtClean="0"/>
              <a:t>3/14/2016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262186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EABB10-295C-4DAE-B13E-6036D72552F4}" type="datetimeFigureOut">
              <a:rPr lang="en-US" smtClean="0"/>
              <a:t>3/14/2016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3129283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ABB10-295C-4DAE-B13E-6036D72552F4}" type="datetimeFigureOut">
              <a:rPr lang="en-US" smtClean="0"/>
              <a:t>3/14/2016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3820138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8" y="1310640"/>
            <a:ext cx="14439904"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2"/>
          </a:xfrm>
        </p:spPr>
        <p:txBody>
          <a:bodyPr/>
          <a:lstStyle>
            <a:lvl1pPr>
              <a:defRPr sz="15400"/>
            </a:lvl1pPr>
            <a:lvl2pPr>
              <a:defRPr sz="13400"/>
            </a:lvl2pPr>
            <a:lvl3pPr>
              <a:defRPr sz="11504"/>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8" y="6888483"/>
            <a:ext cx="14439904" cy="22517102"/>
          </a:xfrm>
        </p:spPr>
        <p:txBody>
          <a:bodyPr/>
          <a:lstStyle>
            <a:lvl1pPr marL="0" indent="0">
              <a:buNone/>
              <a:defRPr sz="6704"/>
            </a:lvl1pPr>
            <a:lvl2pPr marL="2194584" indent="0">
              <a:buNone/>
              <a:defRPr sz="5800"/>
            </a:lvl2pPr>
            <a:lvl3pPr marL="4389176" indent="0">
              <a:buNone/>
              <a:defRPr sz="4800"/>
            </a:lvl3pPr>
            <a:lvl4pPr marL="6583760" indent="0">
              <a:buNone/>
              <a:defRPr sz="4304"/>
            </a:lvl4pPr>
            <a:lvl5pPr marL="8778352" indent="0">
              <a:buNone/>
              <a:defRPr sz="4304"/>
            </a:lvl5pPr>
            <a:lvl6pPr marL="10972936" indent="0">
              <a:buNone/>
              <a:defRPr sz="4304"/>
            </a:lvl6pPr>
            <a:lvl7pPr marL="13167528" indent="0">
              <a:buNone/>
              <a:defRPr sz="4304"/>
            </a:lvl7pPr>
            <a:lvl8pPr marL="15362112" indent="0">
              <a:buNone/>
              <a:defRPr sz="4304"/>
            </a:lvl8pPr>
            <a:lvl9pPr marL="17556696" indent="0">
              <a:buNone/>
              <a:defRPr sz="4304"/>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BB10-295C-4DAE-B13E-6036D72552F4}"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376147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4" y="23042881"/>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4" y="2941320"/>
            <a:ext cx="26334720" cy="19751040"/>
          </a:xfrm>
        </p:spPr>
        <p:txBody>
          <a:bodyPr/>
          <a:lstStyle>
            <a:lvl1pPr marL="0" indent="0">
              <a:buNone/>
              <a:defRPr sz="15400"/>
            </a:lvl1pPr>
            <a:lvl2pPr marL="2194584" indent="0">
              <a:buNone/>
              <a:defRPr sz="13400"/>
            </a:lvl2pPr>
            <a:lvl3pPr marL="4389176" indent="0">
              <a:buNone/>
              <a:defRPr sz="11504"/>
            </a:lvl3pPr>
            <a:lvl4pPr marL="6583760" indent="0">
              <a:buNone/>
              <a:defRPr sz="9600"/>
            </a:lvl4pPr>
            <a:lvl5pPr marL="8778352" indent="0">
              <a:buNone/>
              <a:defRPr sz="9600"/>
            </a:lvl5pPr>
            <a:lvl6pPr marL="10972936" indent="0">
              <a:buNone/>
              <a:defRPr sz="9600"/>
            </a:lvl6pPr>
            <a:lvl7pPr marL="13167528" indent="0">
              <a:buNone/>
              <a:defRPr sz="9600"/>
            </a:lvl7pPr>
            <a:lvl8pPr marL="15362112" indent="0">
              <a:buNone/>
              <a:defRPr sz="9600"/>
            </a:lvl8pPr>
            <a:lvl9pPr marL="17556696" indent="0">
              <a:buNone/>
              <a:defRPr sz="9600"/>
            </a:lvl9pPr>
          </a:lstStyle>
          <a:p>
            <a:endParaRPr lang="en-US"/>
          </a:p>
        </p:txBody>
      </p:sp>
      <p:sp>
        <p:nvSpPr>
          <p:cNvPr id="4" name="Text Placeholder 3"/>
          <p:cNvSpPr>
            <a:spLocks noGrp="1"/>
          </p:cNvSpPr>
          <p:nvPr>
            <p:ph type="body" sz="half" idx="2"/>
          </p:nvPr>
        </p:nvSpPr>
        <p:spPr>
          <a:xfrm>
            <a:off x="8602984" y="25763224"/>
            <a:ext cx="26334720" cy="3863338"/>
          </a:xfrm>
        </p:spPr>
        <p:txBody>
          <a:bodyPr/>
          <a:lstStyle>
            <a:lvl1pPr marL="0" indent="0">
              <a:buNone/>
              <a:defRPr sz="6704"/>
            </a:lvl1pPr>
            <a:lvl2pPr marL="2194584" indent="0">
              <a:buNone/>
              <a:defRPr sz="5800"/>
            </a:lvl2pPr>
            <a:lvl3pPr marL="4389176" indent="0">
              <a:buNone/>
              <a:defRPr sz="4800"/>
            </a:lvl3pPr>
            <a:lvl4pPr marL="6583760" indent="0">
              <a:buNone/>
              <a:defRPr sz="4304"/>
            </a:lvl4pPr>
            <a:lvl5pPr marL="8778352" indent="0">
              <a:buNone/>
              <a:defRPr sz="4304"/>
            </a:lvl5pPr>
            <a:lvl6pPr marL="10972936" indent="0">
              <a:buNone/>
              <a:defRPr sz="4304"/>
            </a:lvl6pPr>
            <a:lvl7pPr marL="13167528" indent="0">
              <a:buNone/>
              <a:defRPr sz="4304"/>
            </a:lvl7pPr>
            <a:lvl8pPr marL="15362112" indent="0">
              <a:buNone/>
              <a:defRPr sz="4304"/>
            </a:lvl8pPr>
            <a:lvl9pPr marL="17556696" indent="0">
              <a:buNone/>
              <a:defRPr sz="4304"/>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BB10-295C-4DAE-B13E-6036D72552F4}" type="datetimeFigureOut">
              <a:rPr lang="en-US" smtClean="0"/>
              <a:t>3/14/2016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DDD56-D6D7-4D4F-ADD5-EF4030A48F28}" type="slidenum">
              <a:rPr lang="en-US" smtClean="0"/>
              <a:t>‹#›</a:t>
            </a:fld>
            <a:endParaRPr lang="en-US"/>
          </a:p>
        </p:txBody>
      </p:sp>
    </p:spTree>
    <p:extLst>
      <p:ext uri="{BB962C8B-B14F-4D97-AF65-F5344CB8AC3E}">
        <p14:creationId xmlns:p14="http://schemas.microsoft.com/office/powerpoint/2010/main" val="4014540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4"/>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BEABB10-295C-4DAE-B13E-6036D72552F4}" type="datetimeFigureOut">
              <a:rPr lang="en-US" smtClean="0"/>
              <a:t>3/14/2016</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750DDD56-D6D7-4D4F-ADD5-EF4030A48F28}" type="slidenum">
              <a:rPr lang="en-US" smtClean="0"/>
              <a:t>‹#›</a:t>
            </a:fld>
            <a:endParaRPr lang="en-US"/>
          </a:p>
        </p:txBody>
      </p:sp>
    </p:spTree>
    <p:extLst>
      <p:ext uri="{BB962C8B-B14F-4D97-AF65-F5344CB8AC3E}">
        <p14:creationId xmlns:p14="http://schemas.microsoft.com/office/powerpoint/2010/main" val="2067094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76" rtl="0" eaLnBrk="1" latinLnBrk="0" hangingPunct="1">
        <a:spcBef>
          <a:spcPct val="0"/>
        </a:spcBef>
        <a:buNone/>
        <a:defRPr sz="21104" kern="1200">
          <a:solidFill>
            <a:schemeClr val="tx1"/>
          </a:solidFill>
          <a:latin typeface="+mj-lt"/>
          <a:ea typeface="+mj-ea"/>
          <a:cs typeface="+mj-cs"/>
        </a:defRPr>
      </a:lvl1pPr>
    </p:titleStyle>
    <p:bodyStyle>
      <a:lvl1pPr marL="1645944" indent="-1645944" algn="l" defTabSz="438917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208" indent="-1371616" algn="l" defTabSz="4389176"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72" indent="-1097296" algn="l" defTabSz="4389176" rtl="0" eaLnBrk="1" latinLnBrk="0" hangingPunct="1">
        <a:spcBef>
          <a:spcPct val="20000"/>
        </a:spcBef>
        <a:buFont typeface="Arial" pitchFamily="34" charset="0"/>
        <a:buChar char="•"/>
        <a:defRPr sz="11504" kern="1200">
          <a:solidFill>
            <a:schemeClr val="tx1"/>
          </a:solidFill>
          <a:latin typeface="+mn-lt"/>
          <a:ea typeface="+mn-ea"/>
          <a:cs typeface="+mn-cs"/>
        </a:defRPr>
      </a:lvl3pPr>
      <a:lvl4pPr marL="7681056"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640"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232"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816"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408"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992" indent="-1097296" algn="l" defTabSz="438917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76" rtl="0" eaLnBrk="1" latinLnBrk="0" hangingPunct="1">
        <a:defRPr sz="8600" kern="1200">
          <a:solidFill>
            <a:schemeClr val="tx1"/>
          </a:solidFill>
          <a:latin typeface="+mn-lt"/>
          <a:ea typeface="+mn-ea"/>
          <a:cs typeface="+mn-cs"/>
        </a:defRPr>
      </a:lvl1pPr>
      <a:lvl2pPr marL="2194584" algn="l" defTabSz="4389176" rtl="0" eaLnBrk="1" latinLnBrk="0" hangingPunct="1">
        <a:defRPr sz="8600" kern="1200">
          <a:solidFill>
            <a:schemeClr val="tx1"/>
          </a:solidFill>
          <a:latin typeface="+mn-lt"/>
          <a:ea typeface="+mn-ea"/>
          <a:cs typeface="+mn-cs"/>
        </a:defRPr>
      </a:lvl2pPr>
      <a:lvl3pPr marL="4389176" algn="l" defTabSz="4389176" rtl="0" eaLnBrk="1" latinLnBrk="0" hangingPunct="1">
        <a:defRPr sz="8600" kern="1200">
          <a:solidFill>
            <a:schemeClr val="tx1"/>
          </a:solidFill>
          <a:latin typeface="+mn-lt"/>
          <a:ea typeface="+mn-ea"/>
          <a:cs typeface="+mn-cs"/>
        </a:defRPr>
      </a:lvl3pPr>
      <a:lvl4pPr marL="6583760" algn="l" defTabSz="4389176" rtl="0" eaLnBrk="1" latinLnBrk="0" hangingPunct="1">
        <a:defRPr sz="8600" kern="1200">
          <a:solidFill>
            <a:schemeClr val="tx1"/>
          </a:solidFill>
          <a:latin typeface="+mn-lt"/>
          <a:ea typeface="+mn-ea"/>
          <a:cs typeface="+mn-cs"/>
        </a:defRPr>
      </a:lvl4pPr>
      <a:lvl5pPr marL="8778352" algn="l" defTabSz="4389176" rtl="0" eaLnBrk="1" latinLnBrk="0" hangingPunct="1">
        <a:defRPr sz="8600" kern="1200">
          <a:solidFill>
            <a:schemeClr val="tx1"/>
          </a:solidFill>
          <a:latin typeface="+mn-lt"/>
          <a:ea typeface="+mn-ea"/>
          <a:cs typeface="+mn-cs"/>
        </a:defRPr>
      </a:lvl5pPr>
      <a:lvl6pPr marL="10972936" algn="l" defTabSz="4389176" rtl="0" eaLnBrk="1" latinLnBrk="0" hangingPunct="1">
        <a:defRPr sz="8600" kern="1200">
          <a:solidFill>
            <a:schemeClr val="tx1"/>
          </a:solidFill>
          <a:latin typeface="+mn-lt"/>
          <a:ea typeface="+mn-ea"/>
          <a:cs typeface="+mn-cs"/>
        </a:defRPr>
      </a:lvl6pPr>
      <a:lvl7pPr marL="13167528" algn="l" defTabSz="4389176" rtl="0" eaLnBrk="1" latinLnBrk="0" hangingPunct="1">
        <a:defRPr sz="8600" kern="1200">
          <a:solidFill>
            <a:schemeClr val="tx1"/>
          </a:solidFill>
          <a:latin typeface="+mn-lt"/>
          <a:ea typeface="+mn-ea"/>
          <a:cs typeface="+mn-cs"/>
        </a:defRPr>
      </a:lvl7pPr>
      <a:lvl8pPr marL="15362112" algn="l" defTabSz="4389176" rtl="0" eaLnBrk="1" latinLnBrk="0" hangingPunct="1">
        <a:defRPr sz="8600" kern="1200">
          <a:solidFill>
            <a:schemeClr val="tx1"/>
          </a:solidFill>
          <a:latin typeface="+mn-lt"/>
          <a:ea typeface="+mn-ea"/>
          <a:cs typeface="+mn-cs"/>
        </a:defRPr>
      </a:lvl8pPr>
      <a:lvl9pPr marL="17556696" algn="l" defTabSz="4389176"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t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tiff"/><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 y="0"/>
            <a:ext cx="43891199" cy="5212080"/>
          </a:xfrm>
          <a:prstGeom prst="rect">
            <a:avLst/>
          </a:prstGeom>
          <a:solidFill>
            <a:srgbClr val="AED3DE"/>
          </a:solidFill>
        </p:spPr>
        <p:txBody>
          <a:bodyPr wrap="square" rtlCol="0">
            <a:spAutoFit/>
          </a:bodyPr>
          <a:lstStyle/>
          <a:p>
            <a:endParaRPr lang="en-US"/>
          </a:p>
        </p:txBody>
      </p:sp>
      <p:sp>
        <p:nvSpPr>
          <p:cNvPr id="84" name="TextBox 83"/>
          <p:cNvSpPr txBox="1"/>
          <p:nvPr/>
        </p:nvSpPr>
        <p:spPr>
          <a:xfrm>
            <a:off x="9144000" y="352605"/>
            <a:ext cx="25755600" cy="2646878"/>
          </a:xfrm>
          <a:prstGeom prst="rect">
            <a:avLst/>
          </a:prstGeom>
          <a:noFill/>
        </p:spPr>
        <p:txBody>
          <a:bodyPr wrap="square" tIns="91440" bIns="91440" anchor="ctr" anchorCtr="0">
            <a:spAutoFit/>
          </a:bodyPr>
          <a:lstStyle/>
          <a:p>
            <a:pPr algn="ctr"/>
            <a:r>
              <a:rPr lang="en-US" sz="8000" b="1" dirty="0">
                <a:cs typeface="Times New Roman" panose="02020603050405020304" pitchFamily="18" charset="0"/>
              </a:rPr>
              <a:t>Evaluating the Cytotoxic Effects of Cellulose Nanocrystals (CNCs) Using Autobioluminescent Yeast and Human Cells</a:t>
            </a:r>
            <a:endParaRPr lang="en-US" sz="8000" dirty="0">
              <a:cs typeface="Times New Roman" panose="02020603050405020304" pitchFamily="18" charset="0"/>
            </a:endParaRPr>
          </a:p>
        </p:txBody>
      </p:sp>
      <p:sp>
        <p:nvSpPr>
          <p:cNvPr id="75" name="TextBox 74"/>
          <p:cNvSpPr txBox="1"/>
          <p:nvPr/>
        </p:nvSpPr>
        <p:spPr>
          <a:xfrm>
            <a:off x="9144000" y="3253784"/>
            <a:ext cx="25755600" cy="1569660"/>
          </a:xfrm>
          <a:prstGeom prst="rect">
            <a:avLst/>
          </a:prstGeom>
          <a:noFill/>
        </p:spPr>
        <p:txBody>
          <a:bodyPr wrap="square" rtlCol="0">
            <a:spAutoFit/>
          </a:bodyPr>
          <a:lstStyle/>
          <a:p>
            <a:pPr algn="ctr"/>
            <a:r>
              <a:rPr lang="en-US" sz="4800" b="1" dirty="0">
                <a:cs typeface="Times New Roman" panose="02020603050405020304" pitchFamily="18" charset="0"/>
              </a:rPr>
              <a:t>Julianna Burchett</a:t>
            </a:r>
            <a:r>
              <a:rPr lang="en-US" sz="4800" dirty="0">
                <a:cs typeface="Times New Roman" panose="02020603050405020304" pitchFamily="18" charset="0"/>
              </a:rPr>
              <a:t>, </a:t>
            </a:r>
            <a:r>
              <a:rPr lang="en-US" sz="4800" dirty="0" err="1">
                <a:cs typeface="Times New Roman" panose="02020603050405020304" pitchFamily="18" charset="0"/>
              </a:rPr>
              <a:t>Tingting</a:t>
            </a:r>
            <a:r>
              <a:rPr lang="en-US" sz="4800" dirty="0">
                <a:cs typeface="Times New Roman" panose="02020603050405020304" pitchFamily="18" charset="0"/>
              </a:rPr>
              <a:t> Xu, Gary </a:t>
            </a:r>
            <a:r>
              <a:rPr lang="en-US" sz="4800" dirty="0" err="1">
                <a:cs typeface="Times New Roman" panose="02020603050405020304" pitchFamily="18" charset="0"/>
              </a:rPr>
              <a:t>Sayler</a:t>
            </a:r>
            <a:r>
              <a:rPr lang="en-US" sz="4800" dirty="0">
                <a:cs typeface="Times New Roman" panose="02020603050405020304" pitchFamily="18" charset="0"/>
              </a:rPr>
              <a:t>, and Steven </a:t>
            </a:r>
            <a:r>
              <a:rPr lang="en-US" sz="4800" dirty="0" err="1">
                <a:cs typeface="Times New Roman" panose="02020603050405020304" pitchFamily="18" charset="0"/>
              </a:rPr>
              <a:t>Ripp</a:t>
            </a:r>
            <a:endParaRPr lang="en-US" sz="4800" dirty="0">
              <a:cs typeface="Times New Roman" panose="02020603050405020304" pitchFamily="18" charset="0"/>
            </a:endParaRPr>
          </a:p>
          <a:p>
            <a:pPr algn="ctr"/>
            <a:r>
              <a:rPr lang="en-US" sz="4800" dirty="0">
                <a:cs typeface="Times New Roman" panose="02020603050405020304" pitchFamily="18" charset="0"/>
              </a:rPr>
              <a:t>The Center for Environmental Biotechnology, The University of Tennessee, Knoxville, TN</a:t>
            </a:r>
          </a:p>
        </p:txBody>
      </p:sp>
      <p:grpSp>
        <p:nvGrpSpPr>
          <p:cNvPr id="8" name="Group 7"/>
          <p:cNvGrpSpPr/>
          <p:nvPr/>
        </p:nvGrpSpPr>
        <p:grpSpPr>
          <a:xfrm>
            <a:off x="756787" y="5715290"/>
            <a:ext cx="12596005" cy="10717374"/>
            <a:chOff x="692914" y="5010537"/>
            <a:chExt cx="11736375" cy="8424880"/>
          </a:xfrm>
        </p:grpSpPr>
        <p:sp>
          <p:nvSpPr>
            <p:cNvPr id="205" name="TextBox 8"/>
            <p:cNvSpPr txBox="1">
              <a:spLocks noChangeArrowheads="1"/>
            </p:cNvSpPr>
            <p:nvPr/>
          </p:nvSpPr>
          <p:spPr bwMode="auto">
            <a:xfrm>
              <a:off x="708376" y="5333999"/>
              <a:ext cx="11720913" cy="8101418"/>
            </a:xfrm>
            <a:prstGeom prst="rect">
              <a:avLst/>
            </a:prstGeom>
            <a:noFill/>
            <a:ln w="63500" cmpd="sng">
              <a:noFill/>
              <a:miter lim="800000"/>
              <a:headEnd/>
              <a:tailEnd/>
            </a:ln>
          </p:spPr>
          <p:txBody>
            <a:bodyPr wrap="square" lIns="182880" tIns="182880" rIns="182880" bIns="182880" anchor="t" anchorCtr="0">
              <a:noAutofit/>
            </a:bodyPr>
            <a:lstStyle/>
            <a:p>
              <a:pPr algn="ctr"/>
              <a:endParaRPr lang="en-US" sz="3400" b="1" dirty="0">
                <a:cs typeface="Times New Roman" panose="02020603050405020304" pitchFamily="18" charset="0"/>
              </a:endParaRPr>
            </a:p>
            <a:p>
              <a:pPr algn="just"/>
              <a:r>
                <a:rPr lang="en-US" sz="3400" dirty="0">
                  <a:latin typeface="Arial Unicode MS" charset="0"/>
                  <a:ea typeface="Arial Unicode MS" charset="0"/>
                  <a:cs typeface="Arial Unicode MS" charset="0"/>
                </a:rPr>
                <a:t>Cellulose nanocrystals (CNCs) are widely used in different industries, including pharmaceutical and cosmetic production due to their adept physical and biological properties. Because CNCs are becoming a more prevalent material and have a high potential of being redistributed in the environment, it is important to understand their toxic potentials in biological systems, including organisms of various trophic levels. This study evaluated the cytotoxic effects of CNCs in the lower eukaryotic organism </a:t>
              </a:r>
              <a:r>
                <a:rPr lang="en-US" sz="3400" i="1" dirty="0">
                  <a:latin typeface="Arial Unicode MS" charset="0"/>
                  <a:ea typeface="Arial Unicode MS" charset="0"/>
                  <a:cs typeface="Arial Unicode MS" charset="0"/>
                </a:rPr>
                <a:t>Saccharomyces cerevisiae </a:t>
              </a:r>
              <a:r>
                <a:rPr lang="en-US" sz="3400" dirty="0">
                  <a:latin typeface="Arial Unicode MS" charset="0"/>
                  <a:ea typeface="Arial Unicode MS" charset="0"/>
                  <a:cs typeface="Arial Unicode MS" charset="0"/>
                </a:rPr>
                <a:t>and human embryonic kidney (HEK293) cells using autobioluminescent yeast and human cell reporters, respectively. The </a:t>
              </a:r>
              <a:r>
                <a:rPr lang="en-US" sz="3400" i="1" dirty="0">
                  <a:latin typeface="Arial Unicode MS" charset="0"/>
                  <a:ea typeface="Arial Unicode MS" charset="0"/>
                  <a:cs typeface="Arial Unicode MS" charset="0"/>
                </a:rPr>
                <a:t>S. cerevisiae </a:t>
              </a:r>
              <a:r>
                <a:rPr lang="en-US" sz="3400" dirty="0">
                  <a:latin typeface="Arial Unicode MS" charset="0"/>
                  <a:ea typeface="Arial Unicode MS" charset="0"/>
                  <a:cs typeface="Arial Unicode MS" charset="0"/>
                </a:rPr>
                <a:t>and HEK293 reporter cells were engineered to express a synthetic bacterial luciferase operon </a:t>
              </a:r>
              <a:r>
                <a:rPr lang="en-US" sz="3400" i="1" dirty="0">
                  <a:latin typeface="Arial Unicode MS" charset="0"/>
                  <a:ea typeface="Arial Unicode MS" charset="0"/>
                  <a:cs typeface="Arial Unicode MS" charset="0"/>
                </a:rPr>
                <a:t>(</a:t>
              </a:r>
              <a:r>
                <a:rPr lang="en-US" sz="3400" i="1" dirty="0" err="1" smtClean="0">
                  <a:latin typeface="Arial Unicode MS" charset="0"/>
                  <a:ea typeface="Arial Unicode MS" charset="0"/>
                  <a:cs typeface="Arial Unicode MS" charset="0"/>
                </a:rPr>
                <a:t>luxCDABEfrp</a:t>
              </a:r>
              <a:r>
                <a:rPr lang="en-US" sz="3400" i="1" dirty="0" smtClean="0">
                  <a:latin typeface="Arial Unicode MS" charset="0"/>
                  <a:ea typeface="Arial Unicode MS" charset="0"/>
                  <a:cs typeface="Arial Unicode MS" charset="0"/>
                </a:rPr>
                <a:t>) </a:t>
              </a:r>
              <a:r>
                <a:rPr lang="en-US" sz="3400" dirty="0">
                  <a:latin typeface="Arial Unicode MS" charset="0"/>
                  <a:ea typeface="Arial Unicode MS" charset="0"/>
                  <a:cs typeface="Arial Unicode MS" charset="0"/>
                </a:rPr>
                <a:t>that </a:t>
              </a:r>
              <a:r>
                <a:rPr lang="en-US" sz="3400" dirty="0" smtClean="0">
                  <a:latin typeface="Arial Unicode MS" charset="0"/>
                  <a:ea typeface="Arial Unicode MS" charset="0"/>
                  <a:cs typeface="Arial Unicode MS" charset="0"/>
                </a:rPr>
                <a:t>self-generate </a:t>
              </a:r>
              <a:r>
                <a:rPr lang="en-US" sz="3400" dirty="0">
                  <a:latin typeface="Arial Unicode MS" charset="0"/>
                  <a:ea typeface="Arial Unicode MS" charset="0"/>
                  <a:cs typeface="Arial Unicode MS" charset="0"/>
                </a:rPr>
                <a:t>all the required substrates for bioluminescent production. As a result, these reporter cells allow for continuous monitoring of the same cell population throughout the period of toxicant exposure, providing a facile means for tracking the temporal dynamics of toxic effects on living cells. </a:t>
              </a:r>
            </a:p>
          </p:txBody>
        </p:sp>
        <p:sp>
          <p:nvSpPr>
            <p:cNvPr id="15" name="Rectangle 14"/>
            <p:cNvSpPr/>
            <p:nvPr/>
          </p:nvSpPr>
          <p:spPr>
            <a:xfrm>
              <a:off x="692914" y="5010537"/>
              <a:ext cx="11655231" cy="646925"/>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cap="small" spc="300" dirty="0" smtClean="0">
                  <a:solidFill>
                    <a:schemeClr val="tx1"/>
                  </a:solidFill>
                </a:rPr>
                <a:t>Introduction</a:t>
              </a:r>
              <a:endParaRPr lang="en-US" sz="4800" b="1" cap="small" spc="300" dirty="0">
                <a:solidFill>
                  <a:schemeClr val="tx1"/>
                </a:solidFill>
              </a:endParaRPr>
            </a:p>
          </p:txBody>
        </p:sp>
      </p:grpSp>
      <p:pic>
        <p:nvPicPr>
          <p:cNvPr id="55" name="Picture 2" descr="ceb_logo[1]"/>
          <p:cNvPicPr preferRelativeResize="0">
            <a:picLocks noChangeArrowheads="1"/>
          </p:cNvPicPr>
          <p:nvPr/>
        </p:nvPicPr>
        <p:blipFill>
          <a:blip r:embed="rId3"/>
          <a:srcRect/>
          <a:stretch>
            <a:fillRect/>
          </a:stretch>
        </p:blipFill>
        <p:spPr bwMode="auto">
          <a:xfrm>
            <a:off x="705430" y="1079032"/>
            <a:ext cx="8057570" cy="3148386"/>
          </a:xfrm>
          <a:prstGeom prst="rect">
            <a:avLst/>
          </a:prstGeom>
          <a:noFill/>
          <a:ln w="0" algn="in">
            <a:noFill/>
            <a:miter lim="800000"/>
            <a:headEnd/>
            <a:tailEnd/>
          </a:ln>
          <a:effectLst/>
        </p:spPr>
      </p:pic>
      <p:pic>
        <p:nvPicPr>
          <p:cNvPr id="17" name="Picture 16"/>
          <p:cNvPicPr>
            <a:picLocks noChangeAspect="1"/>
          </p:cNvPicPr>
          <p:nvPr/>
        </p:nvPicPr>
        <p:blipFill>
          <a:blip r:embed="rId4">
            <a:alphaModFix/>
          </a:blip>
          <a:stretch>
            <a:fillRect/>
          </a:stretch>
        </p:blipFill>
        <p:spPr>
          <a:xfrm>
            <a:off x="34310199" y="953378"/>
            <a:ext cx="9525000" cy="3810000"/>
          </a:xfrm>
          <a:prstGeom prst="rect">
            <a:avLst/>
          </a:prstGeom>
        </p:spPr>
      </p:pic>
      <p:cxnSp>
        <p:nvCxnSpPr>
          <p:cNvPr id="20" name="Straight Connector 19"/>
          <p:cNvCxnSpPr>
            <a:cxnSpLocks/>
          </p:cNvCxnSpPr>
          <p:nvPr/>
        </p:nvCxnSpPr>
        <p:spPr>
          <a:xfrm>
            <a:off x="1240681" y="24307800"/>
            <a:ext cx="0" cy="0"/>
          </a:xfrm>
          <a:prstGeom prst="line">
            <a:avLst/>
          </a:prstGeom>
        </p:spPr>
        <p:style>
          <a:lnRef idx="1">
            <a:schemeClr val="accent5"/>
          </a:lnRef>
          <a:fillRef idx="0">
            <a:schemeClr val="accent5"/>
          </a:fillRef>
          <a:effectRef idx="0">
            <a:schemeClr val="accent5"/>
          </a:effectRef>
          <a:fontRef idx="minor">
            <a:schemeClr val="tx1"/>
          </a:fontRef>
        </p:style>
      </p:cxnSp>
      <p:sp>
        <p:nvSpPr>
          <p:cNvPr id="86" name="TextBox 8"/>
          <p:cNvSpPr txBox="1">
            <a:spLocks noChangeArrowheads="1"/>
          </p:cNvSpPr>
          <p:nvPr/>
        </p:nvSpPr>
        <p:spPr bwMode="auto">
          <a:xfrm>
            <a:off x="31336838" y="28574998"/>
            <a:ext cx="12012124" cy="4038600"/>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7. </a:t>
            </a:r>
            <a:r>
              <a:rPr lang="en-US" sz="3200" dirty="0" smtClean="0">
                <a:latin typeface="Arial Unicode MS" charset="0"/>
                <a:ea typeface="Arial Unicode MS" charset="0"/>
                <a:cs typeface="Arial Unicode MS" charset="0"/>
              </a:rPr>
              <a:t>Exposure to CNCs induced time and dose-dependent responses in autobioluminescent HEK293 cells. Exposure to CNC at 1 g/L decreased bioluminescence to a undetectable lever after 96 hours. During the same time period, the 0.01 g/L CNC concentration reduced bioluminescence by 80% compared to untreated control cells. Lower CNC concentrations (0.01 g/L and 0.001 g/L) appeared to be less toxic, only reducing light production by 20% after 96 hours. </a:t>
            </a:r>
            <a:endParaRPr lang="en-US" sz="3200" dirty="0">
              <a:latin typeface="Arial Unicode MS" charset="0"/>
              <a:ea typeface="Arial Unicode MS" charset="0"/>
              <a:cs typeface="Arial Unicode MS" charset="0"/>
            </a:endParaRPr>
          </a:p>
        </p:txBody>
      </p:sp>
      <p:grpSp>
        <p:nvGrpSpPr>
          <p:cNvPr id="23" name="Group 22"/>
          <p:cNvGrpSpPr/>
          <p:nvPr/>
        </p:nvGrpSpPr>
        <p:grpSpPr>
          <a:xfrm>
            <a:off x="22931253" y="6781800"/>
            <a:ext cx="10084483" cy="11581851"/>
            <a:chOff x="22931253" y="6781800"/>
            <a:chExt cx="10084483" cy="11581851"/>
          </a:xfrm>
        </p:grpSpPr>
        <p:sp>
          <p:nvSpPr>
            <p:cNvPr id="63" name="TextBox 8"/>
            <p:cNvSpPr txBox="1">
              <a:spLocks noChangeArrowheads="1"/>
            </p:cNvSpPr>
            <p:nvPr/>
          </p:nvSpPr>
          <p:spPr bwMode="auto">
            <a:xfrm>
              <a:off x="23324508" y="14600437"/>
              <a:ext cx="9691228" cy="3763214"/>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3. </a:t>
              </a:r>
              <a:r>
                <a:rPr lang="en-US" sz="3200" dirty="0" smtClean="0">
                  <a:latin typeface="Arial Unicode MS" charset="0"/>
                  <a:ea typeface="Arial Unicode MS" charset="0"/>
                  <a:cs typeface="Arial Unicode MS" charset="0"/>
                </a:rPr>
                <a:t>Exposure to CNCs at concentrations 0.001 g/L to 1 g/L induced time and dose-dependent responses. The bioluminescent output at 1 g/L CNC 12 hours post-exposure was  decreased 70% compared to untreated control wells. During the same time point, the lowest concentration (0.001 g/L) decreased the bioluminescent output by 25%. </a:t>
              </a:r>
              <a:endParaRPr lang="en-US" sz="3200" dirty="0">
                <a:latin typeface="Arial Unicode MS" charset="0"/>
                <a:ea typeface="Arial Unicode MS" charset="0"/>
                <a:cs typeface="Arial Unicode MS" charset="0"/>
              </a:endParaRPr>
            </a:p>
          </p:txBody>
        </p:sp>
        <p:sp>
          <p:nvSpPr>
            <p:cNvPr id="58" name="Rectangle 57"/>
            <p:cNvSpPr/>
            <p:nvPr/>
          </p:nvSpPr>
          <p:spPr>
            <a:xfrm>
              <a:off x="22931253" y="6781800"/>
              <a:ext cx="10084482" cy="1281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Bioluminescent Output of BLYR Over the Course of CNC Treatment</a:t>
              </a:r>
              <a:endParaRPr lang="en-US" sz="4800" b="1" dirty="0">
                <a:solidFill>
                  <a:schemeClr val="tx1"/>
                </a:solidFill>
              </a:endParaRPr>
            </a:p>
          </p:txBody>
        </p:sp>
      </p:grpSp>
      <p:sp>
        <p:nvSpPr>
          <p:cNvPr id="53" name="Rectangle 52"/>
          <p:cNvSpPr/>
          <p:nvPr/>
        </p:nvSpPr>
        <p:spPr>
          <a:xfrm>
            <a:off x="13840002" y="5715000"/>
            <a:ext cx="29316150" cy="82296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cap="small" spc="300" dirty="0">
                <a:solidFill>
                  <a:schemeClr val="tx1"/>
                </a:solidFill>
              </a:rPr>
              <a:t>Bioluminescent Yeast Reporter (BLYR</a:t>
            </a:r>
            <a:r>
              <a:rPr lang="en-US" sz="4800" b="1" cap="small" spc="300" dirty="0" smtClean="0">
                <a:solidFill>
                  <a:schemeClr val="tx1"/>
                </a:solidFill>
              </a:rPr>
              <a:t>)/CNC Toxicity Assay</a:t>
            </a:r>
            <a:endParaRPr lang="en-US" sz="4800" b="1" cap="small" spc="300" dirty="0">
              <a:solidFill>
                <a:schemeClr val="tx1"/>
              </a:solidFill>
            </a:endParaRPr>
          </a:p>
        </p:txBody>
      </p:sp>
      <p:grpSp>
        <p:nvGrpSpPr>
          <p:cNvPr id="10" name="Group 9"/>
          <p:cNvGrpSpPr/>
          <p:nvPr/>
        </p:nvGrpSpPr>
        <p:grpSpPr>
          <a:xfrm>
            <a:off x="778868" y="16689772"/>
            <a:ext cx="12508917" cy="11873580"/>
            <a:chOff x="623707" y="15051360"/>
            <a:chExt cx="12508917" cy="11873580"/>
          </a:xfrm>
        </p:grpSpPr>
        <p:sp>
          <p:nvSpPr>
            <p:cNvPr id="56" name="TextBox 8"/>
            <p:cNvSpPr txBox="1">
              <a:spLocks noChangeArrowheads="1"/>
            </p:cNvSpPr>
            <p:nvPr/>
          </p:nvSpPr>
          <p:spPr bwMode="auto">
            <a:xfrm>
              <a:off x="848283" y="22448684"/>
              <a:ext cx="12106507" cy="4476256"/>
            </a:xfrm>
            <a:prstGeom prst="rect">
              <a:avLst/>
            </a:prstGeom>
            <a:noFill/>
            <a:ln w="63500" cmpd="sng">
              <a:noFill/>
              <a:miter lim="800000"/>
              <a:headEnd/>
              <a:tailEnd/>
            </a:ln>
          </p:spPr>
          <p:txBody>
            <a:bodyPr wrap="square" lIns="182880" tIns="182880" rIns="182880" bIns="182880" anchor="t" anchorCtr="0">
              <a:noAutofit/>
            </a:bodyPr>
            <a:lstStyle/>
            <a:p>
              <a:pPr algn="just"/>
              <a:r>
                <a:rPr lang="en-US" sz="3400" b="1" dirty="0" smtClean="0">
                  <a:latin typeface="Arial Unicode MS" charset="0"/>
                  <a:ea typeface="Arial Unicode MS" charset="0"/>
                  <a:cs typeface="Arial Unicode MS" charset="0"/>
                </a:rPr>
                <a:t>Figure 1. </a:t>
              </a:r>
              <a:r>
                <a:rPr lang="en-US" sz="3400" dirty="0" smtClean="0">
                  <a:latin typeface="Arial Unicode MS" charset="0"/>
                  <a:ea typeface="Arial Unicode MS" charset="0"/>
                  <a:cs typeface="Arial Unicode MS" charset="0"/>
                </a:rPr>
                <a:t>The bacterial bioluminescence (</a:t>
              </a:r>
              <a:r>
                <a:rPr lang="en-US" sz="3400" i="1" dirty="0" smtClean="0">
                  <a:latin typeface="Arial Unicode MS" charset="0"/>
                  <a:ea typeface="Arial Unicode MS" charset="0"/>
                  <a:cs typeface="Arial Unicode MS" charset="0"/>
                </a:rPr>
                <a:t>lux</a:t>
              </a:r>
              <a:r>
                <a:rPr lang="en-US" sz="3400" dirty="0" smtClean="0">
                  <a:latin typeface="Arial Unicode MS" charset="0"/>
                  <a:ea typeface="Arial Unicode MS" charset="0"/>
                  <a:cs typeface="Arial Unicode MS" charset="0"/>
                </a:rPr>
                <a:t>) reporter system consists of six genes to facilitate autonomous bioluminescence expression without the addition of an exogenous substrate. The </a:t>
              </a:r>
              <a:r>
                <a:rPr lang="en-US" sz="3400" dirty="0" err="1" smtClean="0">
                  <a:latin typeface="Arial Unicode MS" charset="0"/>
                  <a:ea typeface="Arial Unicode MS" charset="0"/>
                  <a:cs typeface="Arial Unicode MS" charset="0"/>
                </a:rPr>
                <a:t>LuxCDE</a:t>
              </a:r>
              <a:r>
                <a:rPr lang="en-US" sz="3400" dirty="0">
                  <a:latin typeface="Arial Unicode MS" charset="0"/>
                  <a:ea typeface="Arial Unicode MS" charset="0"/>
                  <a:cs typeface="Arial Unicode MS" charset="0"/>
                </a:rPr>
                <a:t> </a:t>
              </a:r>
              <a:r>
                <a:rPr lang="en-US" sz="3400" dirty="0" smtClean="0">
                  <a:latin typeface="Arial Unicode MS" charset="0"/>
                  <a:ea typeface="Arial Unicode MS" charset="0"/>
                  <a:cs typeface="Arial Unicode MS" charset="0"/>
                </a:rPr>
                <a:t>and </a:t>
              </a:r>
              <a:r>
                <a:rPr lang="en-US" sz="3400" dirty="0" err="1" smtClean="0">
                  <a:latin typeface="Arial Unicode MS" charset="0"/>
                  <a:ea typeface="Arial Unicode MS" charset="0"/>
                  <a:cs typeface="Arial Unicode MS" charset="0"/>
                </a:rPr>
                <a:t>Frp</a:t>
              </a:r>
              <a:r>
                <a:rPr lang="en-US" sz="3400" dirty="0" smtClean="0">
                  <a:latin typeface="Arial Unicode MS" charset="0"/>
                  <a:ea typeface="Arial Unicode MS" charset="0"/>
                  <a:cs typeface="Arial Unicode MS" charset="0"/>
                </a:rPr>
                <a:t> proteins are responsible for generating and recycling the aldehyde and reduced </a:t>
              </a:r>
              <a:r>
                <a:rPr lang="en-US" sz="3400" dirty="0" err="1" smtClean="0">
                  <a:latin typeface="Arial Unicode MS" charset="0"/>
                  <a:ea typeface="Arial Unicode MS" charset="0"/>
                  <a:cs typeface="Arial Unicode MS" charset="0"/>
                </a:rPr>
                <a:t>flavin</a:t>
              </a:r>
              <a:r>
                <a:rPr lang="en-US" sz="3400" dirty="0" smtClean="0">
                  <a:latin typeface="Arial Unicode MS" charset="0"/>
                  <a:ea typeface="Arial Unicode MS" charset="0"/>
                  <a:cs typeface="Arial Unicode MS" charset="0"/>
                </a:rPr>
                <a:t> mononucleotide (FMNH</a:t>
              </a:r>
              <a:r>
                <a:rPr lang="en-US" sz="3400" baseline="-25000" dirty="0" smtClean="0">
                  <a:latin typeface="Arial Unicode MS" charset="0"/>
                  <a:ea typeface="Arial Unicode MS" charset="0"/>
                  <a:cs typeface="Arial Unicode MS" charset="0"/>
                </a:rPr>
                <a:t>2</a:t>
              </a:r>
              <a:r>
                <a:rPr lang="en-US" sz="3400" dirty="0" smtClean="0">
                  <a:latin typeface="Arial Unicode MS" charset="0"/>
                  <a:ea typeface="Arial Unicode MS" charset="0"/>
                  <a:cs typeface="Arial Unicode MS" charset="0"/>
                </a:rPr>
                <a:t>) substrate respectively, which are catalyzed by the </a:t>
              </a:r>
              <a:r>
                <a:rPr lang="en-US" sz="3400" dirty="0" err="1" smtClean="0">
                  <a:latin typeface="Arial Unicode MS" charset="0"/>
                  <a:ea typeface="Arial Unicode MS" charset="0"/>
                  <a:cs typeface="Arial Unicode MS" charset="0"/>
                </a:rPr>
                <a:t>LuxAB</a:t>
              </a:r>
              <a:r>
                <a:rPr lang="en-US" sz="3400" dirty="0" smtClean="0">
                  <a:latin typeface="Arial Unicode MS" charset="0"/>
                  <a:ea typeface="Arial Unicode MS" charset="0"/>
                  <a:cs typeface="Arial Unicode MS" charset="0"/>
                </a:rPr>
                <a:t> luciferase dimer to produce light in the presence of oxygen.  </a:t>
              </a:r>
              <a:endParaRPr lang="en-US" sz="3400" dirty="0">
                <a:latin typeface="Arial Unicode MS" charset="0"/>
                <a:ea typeface="Arial Unicode MS" charset="0"/>
                <a:cs typeface="Arial Unicode MS" charset="0"/>
              </a:endParaRPr>
            </a:p>
          </p:txBody>
        </p:sp>
        <p:sp>
          <p:nvSpPr>
            <p:cNvPr id="57" name="Rectangle 56"/>
            <p:cNvSpPr/>
            <p:nvPr/>
          </p:nvSpPr>
          <p:spPr>
            <a:xfrm>
              <a:off x="623707" y="15051360"/>
              <a:ext cx="12508917" cy="164592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cap="small" spc="300" dirty="0">
                  <a:solidFill>
                    <a:schemeClr val="tx1"/>
                  </a:solidFill>
                </a:rPr>
                <a:t>The Bacterial Bioluminescence </a:t>
              </a:r>
              <a:r>
                <a:rPr lang="en-US" sz="4800" b="1" cap="small" spc="300" dirty="0" smtClean="0">
                  <a:solidFill>
                    <a:schemeClr val="tx1"/>
                  </a:solidFill>
                </a:rPr>
                <a:t>(</a:t>
              </a:r>
              <a:r>
                <a:rPr lang="en-US" sz="4800" b="1" i="1" spc="300" dirty="0" smtClean="0">
                  <a:solidFill>
                    <a:schemeClr val="tx1"/>
                  </a:solidFill>
                </a:rPr>
                <a:t>lux</a:t>
              </a:r>
              <a:r>
                <a:rPr lang="en-US" sz="4800" b="1" cap="small" spc="300" dirty="0">
                  <a:solidFill>
                    <a:schemeClr val="tx1"/>
                  </a:solidFill>
                </a:rPr>
                <a:t>) Reporter System</a:t>
              </a:r>
            </a:p>
          </p:txBody>
        </p:sp>
        <p:pic>
          <p:nvPicPr>
            <p:cNvPr id="48" name="Picture 47"/>
            <p:cNvPicPr>
              <a:picLocks noChangeAspect="1"/>
            </p:cNvPicPr>
            <p:nvPr/>
          </p:nvPicPr>
          <p:blipFill>
            <a:blip r:embed="rId5"/>
            <a:stretch>
              <a:fillRect/>
            </a:stretch>
          </p:blipFill>
          <p:spPr>
            <a:xfrm>
              <a:off x="880940" y="17035239"/>
              <a:ext cx="12111222" cy="5413445"/>
            </a:xfrm>
            <a:prstGeom prst="rect">
              <a:avLst/>
            </a:prstGeom>
          </p:spPr>
        </p:pic>
      </p:grpSp>
      <p:grpSp>
        <p:nvGrpSpPr>
          <p:cNvPr id="22" name="Group 21"/>
          <p:cNvGrpSpPr/>
          <p:nvPr/>
        </p:nvGrpSpPr>
        <p:grpSpPr>
          <a:xfrm>
            <a:off x="13695035" y="6707149"/>
            <a:ext cx="9797071" cy="12080850"/>
            <a:chOff x="13695035" y="6707149"/>
            <a:chExt cx="9797071" cy="12080850"/>
          </a:xfrm>
        </p:grpSpPr>
        <p:sp>
          <p:nvSpPr>
            <p:cNvPr id="83" name="TextBox 8"/>
            <p:cNvSpPr txBox="1">
              <a:spLocks noChangeArrowheads="1"/>
            </p:cNvSpPr>
            <p:nvPr/>
          </p:nvSpPr>
          <p:spPr bwMode="auto">
            <a:xfrm>
              <a:off x="14240506" y="13369031"/>
              <a:ext cx="8467814" cy="5418968"/>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2. </a:t>
              </a:r>
              <a:r>
                <a:rPr lang="en-US" sz="3200" dirty="0" smtClean="0">
                  <a:latin typeface="Arial Unicode MS" charset="0"/>
                  <a:ea typeface="Arial Unicode MS" charset="0"/>
                  <a:cs typeface="Arial Unicode MS" charset="0"/>
                </a:rPr>
                <a:t>The bioluminescent yeast reporter (BLYR) is created by introducing two plasmids, pUTK404 and pUTK401, into a </a:t>
              </a:r>
              <a:r>
                <a:rPr lang="en-US" sz="3200" i="1" dirty="0" smtClean="0">
                  <a:latin typeface="Arial Unicode MS" charset="0"/>
                  <a:ea typeface="Arial Unicode MS" charset="0"/>
                  <a:cs typeface="Arial Unicode MS" charset="0"/>
                </a:rPr>
                <a:t>S. cerevisiae</a:t>
              </a:r>
              <a:r>
                <a:rPr lang="en-US" sz="3200" dirty="0" smtClean="0">
                  <a:latin typeface="Arial Unicode MS" charset="0"/>
                  <a:ea typeface="Arial Unicode MS" charset="0"/>
                  <a:cs typeface="Arial Unicode MS" charset="0"/>
                </a:rPr>
                <a:t> host strain. The pUTK401 plasmid contains the luciferase genes </a:t>
              </a:r>
              <a:r>
                <a:rPr lang="en-US" sz="3200" i="1" dirty="0" err="1" smtClean="0">
                  <a:latin typeface="Arial Unicode MS" charset="0"/>
                  <a:ea typeface="Arial Unicode MS" charset="0"/>
                  <a:cs typeface="Arial Unicode MS" charset="0"/>
                </a:rPr>
                <a:t>luxA</a:t>
              </a:r>
              <a:r>
                <a:rPr lang="en-US" sz="3200" dirty="0" smtClean="0">
                  <a:latin typeface="Arial Unicode MS" charset="0"/>
                  <a:ea typeface="Arial Unicode MS" charset="0"/>
                  <a:cs typeface="Arial Unicode MS" charset="0"/>
                </a:rPr>
                <a:t> and </a:t>
              </a:r>
              <a:r>
                <a:rPr lang="en-US" sz="3200" i="1" dirty="0" err="1" smtClean="0">
                  <a:latin typeface="Arial Unicode MS" charset="0"/>
                  <a:ea typeface="Arial Unicode MS" charset="0"/>
                  <a:cs typeface="Arial Unicode MS" charset="0"/>
                </a:rPr>
                <a:t>luxB</a:t>
              </a:r>
              <a:r>
                <a:rPr lang="en-US" sz="3200" dirty="0" smtClean="0">
                  <a:latin typeface="Arial Unicode MS" charset="0"/>
                  <a:ea typeface="Arial Unicode MS" charset="0"/>
                  <a:cs typeface="Arial Unicode MS" charset="0"/>
                </a:rPr>
                <a:t>, whereas the pUTK404 plasmid provides the </a:t>
              </a:r>
              <a:r>
                <a:rPr lang="en-US" sz="3200" i="1" dirty="0" err="1" smtClean="0">
                  <a:latin typeface="Arial Unicode MS" charset="0"/>
                  <a:ea typeface="Arial Unicode MS" charset="0"/>
                  <a:cs typeface="Arial Unicode MS" charset="0"/>
                </a:rPr>
                <a:t>luxCDEfrp</a:t>
              </a:r>
              <a:r>
                <a:rPr lang="en-US" sz="3200" i="1" dirty="0" smtClean="0">
                  <a:latin typeface="Arial Unicode MS" charset="0"/>
                  <a:ea typeface="Arial Unicode MS" charset="0"/>
                  <a:cs typeface="Arial Unicode MS" charset="0"/>
                </a:rPr>
                <a:t> </a:t>
              </a:r>
              <a:r>
                <a:rPr lang="en-US" sz="3200" dirty="0" smtClean="0">
                  <a:latin typeface="Arial Unicode MS" charset="0"/>
                  <a:ea typeface="Arial Unicode MS" charset="0"/>
                  <a:cs typeface="Arial Unicode MS" charset="0"/>
                </a:rPr>
                <a:t>genes of the </a:t>
              </a:r>
              <a:r>
                <a:rPr lang="en-US" sz="3200" i="1" dirty="0" smtClean="0">
                  <a:latin typeface="Arial Unicode MS" charset="0"/>
                  <a:ea typeface="Arial Unicode MS" charset="0"/>
                  <a:cs typeface="Arial Unicode MS" charset="0"/>
                </a:rPr>
                <a:t>lux</a:t>
              </a:r>
              <a:r>
                <a:rPr lang="en-US" sz="3200" dirty="0" smtClean="0">
                  <a:latin typeface="Arial Unicode MS" charset="0"/>
                  <a:ea typeface="Arial Unicode MS" charset="0"/>
                  <a:cs typeface="Arial Unicode MS" charset="0"/>
                </a:rPr>
                <a:t> pathway. Co-expression of the two reporter plasmids provide all necessary components to generate bioluminescence autonomously. </a:t>
              </a:r>
              <a:endParaRPr lang="en-US" sz="3200" i="1" dirty="0">
                <a:latin typeface="Arial Unicode MS" charset="0"/>
                <a:ea typeface="Arial Unicode MS" charset="0"/>
                <a:cs typeface="Arial Unicode MS" charset="0"/>
              </a:endParaRPr>
            </a:p>
          </p:txBody>
        </p:sp>
        <p:pic>
          <p:nvPicPr>
            <p:cNvPr id="1046" name="Picture 22" descr="ii_ils0ftkf0_1537542055da77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62582" y="7688606"/>
              <a:ext cx="9429524" cy="543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Rectangle 48"/>
            <p:cNvSpPr/>
            <p:nvPr/>
          </p:nvSpPr>
          <p:spPr>
            <a:xfrm>
              <a:off x="13695035" y="6707149"/>
              <a:ext cx="9644107" cy="8366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Construction of BLYR</a:t>
              </a:r>
              <a:endParaRPr lang="en-US" sz="4800" b="1" dirty="0">
                <a:solidFill>
                  <a:schemeClr val="tx1"/>
                </a:solidFill>
              </a:endParaRPr>
            </a:p>
          </p:txBody>
        </p:sp>
      </p:grpSp>
      <p:sp>
        <p:nvSpPr>
          <p:cNvPr id="50" name="Rectangle 49"/>
          <p:cNvSpPr/>
          <p:nvPr/>
        </p:nvSpPr>
        <p:spPr>
          <a:xfrm>
            <a:off x="14109032" y="19202400"/>
            <a:ext cx="29047120" cy="82296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cap="small" spc="300" dirty="0" smtClean="0">
                <a:solidFill>
                  <a:schemeClr val="tx1"/>
                </a:solidFill>
              </a:rPr>
              <a:t>Autobioluminescent Human Cells/CNC Toxicity Assay</a:t>
            </a:r>
            <a:endParaRPr lang="en-US" sz="4800" b="1" cap="small" spc="300" dirty="0">
              <a:solidFill>
                <a:schemeClr val="tx1"/>
              </a:solidFill>
            </a:endParaRPr>
          </a:p>
        </p:txBody>
      </p:sp>
      <p:grpSp>
        <p:nvGrpSpPr>
          <p:cNvPr id="13" name="Group 12"/>
          <p:cNvGrpSpPr/>
          <p:nvPr/>
        </p:nvGrpSpPr>
        <p:grpSpPr>
          <a:xfrm>
            <a:off x="705430" y="28857325"/>
            <a:ext cx="12847542" cy="3804462"/>
            <a:chOff x="847493" y="29104859"/>
            <a:chExt cx="12847542" cy="3804462"/>
          </a:xfrm>
        </p:grpSpPr>
        <p:sp>
          <p:nvSpPr>
            <p:cNvPr id="59" name="Rectangle 58"/>
            <p:cNvSpPr/>
            <p:nvPr/>
          </p:nvSpPr>
          <p:spPr>
            <a:xfrm>
              <a:off x="847493" y="29104859"/>
              <a:ext cx="12655792" cy="82296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cap="small" spc="300" dirty="0">
                  <a:solidFill>
                    <a:schemeClr val="tx1"/>
                  </a:solidFill>
                </a:rPr>
                <a:t>Acknowledgements</a:t>
              </a:r>
            </a:p>
          </p:txBody>
        </p:sp>
        <p:sp>
          <p:nvSpPr>
            <p:cNvPr id="51" name="Title 1"/>
            <p:cNvSpPr txBox="1">
              <a:spLocks/>
            </p:cNvSpPr>
            <p:nvPr/>
          </p:nvSpPr>
          <p:spPr>
            <a:xfrm>
              <a:off x="847493" y="30089521"/>
              <a:ext cx="12847542" cy="2819800"/>
            </a:xfrm>
            <a:prstGeom prst="rect">
              <a:avLst/>
            </a:prstGeom>
            <a:ln w="63500">
              <a:noFill/>
            </a:ln>
          </p:spPr>
          <p:txBody>
            <a:bodyPr vert="horz" lIns="91440" tIns="91440" rIns="91440" bIns="91440" rtlCol="0" anchor="t">
              <a:noAutofit/>
            </a:bodyPr>
            <a:lstStyle>
              <a:lvl1pPr algn="ctr" defTabSz="4389120" rtl="0" eaLnBrk="1" latinLnBrk="0" hangingPunct="1">
                <a:spcBef>
                  <a:spcPct val="0"/>
                </a:spcBef>
                <a:buNone/>
                <a:defRPr sz="21100" kern="1200">
                  <a:solidFill>
                    <a:schemeClr val="tx1"/>
                  </a:solidFill>
                  <a:latin typeface="+mj-lt"/>
                  <a:ea typeface="+mj-ea"/>
                  <a:cs typeface="+mj-cs"/>
                </a:defRPr>
              </a:lvl1pPr>
            </a:lstStyle>
            <a:p>
              <a:pPr algn="just"/>
              <a:r>
                <a:rPr lang="en-US" sz="3200" dirty="0">
                  <a:latin typeface="Arial Unicode MS" charset="0"/>
                  <a:ea typeface="Arial Unicode MS" charset="0"/>
                  <a:cs typeface="Arial Unicode MS" charset="0"/>
                </a:rPr>
                <a:t>Funding support provided by the National Institutes of Health, National Institute of Environmental Health Sciences (NIH-NIEHS), the National Science Foundation, Chemical, Bioengineering, Environmental, and Transport Systems (</a:t>
              </a:r>
              <a:r>
                <a:rPr lang="en-US" sz="3200" dirty="0" smtClean="0">
                  <a:latin typeface="Arial Unicode MS" charset="0"/>
                  <a:ea typeface="Arial Unicode MS" charset="0"/>
                  <a:cs typeface="Arial Unicode MS" charset="0"/>
                </a:rPr>
                <a:t>NSF-CBET), and the University of Tennessee Undergraduate Research program.</a:t>
              </a:r>
              <a:endParaRPr lang="en-US" sz="3200" dirty="0">
                <a:latin typeface="Arial Unicode MS" charset="0"/>
                <a:ea typeface="Arial Unicode MS" charset="0"/>
                <a:cs typeface="Arial Unicode MS"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b="1" dirty="0">
                <a:latin typeface="Times New Roman" panose="02020603050405020304" pitchFamily="18" charset="0"/>
                <a:cs typeface="Times New Roman" panose="02020603050405020304" pitchFamily="18" charset="0"/>
              </a:endParaRPr>
            </a:p>
            <a:p>
              <a:pPr algn="l"/>
              <a:endParaRPr lang="en-US" sz="2800" dirty="0">
                <a:latin typeface="Times New Roman" panose="02020603050405020304" pitchFamily="18" charset="0"/>
                <a:cs typeface="Times New Roman" panose="02020603050405020304" pitchFamily="18" charset="0"/>
              </a:endParaRPr>
            </a:p>
            <a:p>
              <a:pPr algn="l"/>
              <a:endParaRPr lang="en-US" sz="2800" dirty="0">
                <a:latin typeface="Times New Roman" panose="02020603050405020304" pitchFamily="18" charset="0"/>
                <a:cs typeface="Times New Roman" panose="02020603050405020304" pitchFamily="18" charset="0"/>
              </a:endParaRPr>
            </a:p>
          </p:txBody>
        </p:sp>
      </p:grpSp>
      <p:sp>
        <p:nvSpPr>
          <p:cNvPr id="52" name="Rectangle 51"/>
          <p:cNvSpPr/>
          <p:nvPr/>
        </p:nvSpPr>
        <p:spPr>
          <a:xfrm>
            <a:off x="14472494" y="20350680"/>
            <a:ext cx="15837568" cy="858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The ‘Humanized’ </a:t>
            </a:r>
            <a:r>
              <a:rPr lang="en-US" sz="4800" b="1" i="1" dirty="0" smtClean="0">
                <a:solidFill>
                  <a:schemeClr val="tx1"/>
                </a:solidFill>
              </a:rPr>
              <a:t>lux</a:t>
            </a:r>
            <a:r>
              <a:rPr lang="en-US" sz="4800" b="1" dirty="0" smtClean="0">
                <a:solidFill>
                  <a:schemeClr val="tx1"/>
                </a:solidFill>
              </a:rPr>
              <a:t> Reporter Cassette</a:t>
            </a:r>
            <a:endParaRPr lang="en-US" sz="4800" b="1" dirty="0">
              <a:solidFill>
                <a:schemeClr val="tx1"/>
              </a:solidFill>
            </a:endParaRPr>
          </a:p>
        </p:txBody>
      </p:sp>
      <p:pic>
        <p:nvPicPr>
          <p:cNvPr id="54" name="Picture 53" descr="Figure 1.tif"/>
          <p:cNvPicPr>
            <a:picLocks noChangeAspect="1"/>
          </p:cNvPicPr>
          <p:nvPr/>
        </p:nvPicPr>
        <p:blipFill rotWithShape="1">
          <a:blip r:embed="rId7">
            <a:extLst>
              <a:ext uri="{28A0092B-C50C-407E-A947-70E740481C1C}">
                <a14:useLocalDpi xmlns:a14="http://schemas.microsoft.com/office/drawing/2010/main" val="0"/>
              </a:ext>
            </a:extLst>
          </a:blip>
          <a:srcRect l="16105" t="8013" r="10634" b="75368"/>
          <a:stretch/>
        </p:blipFill>
        <p:spPr>
          <a:xfrm>
            <a:off x="14809344" y="21488400"/>
            <a:ext cx="7330139" cy="2344145"/>
          </a:xfrm>
          <a:prstGeom prst="rect">
            <a:avLst/>
          </a:prstGeom>
        </p:spPr>
      </p:pic>
      <p:sp>
        <p:nvSpPr>
          <p:cNvPr id="60" name="Rectangle 59"/>
          <p:cNvSpPr/>
          <p:nvPr/>
        </p:nvSpPr>
        <p:spPr>
          <a:xfrm>
            <a:off x="30861000" y="20193000"/>
            <a:ext cx="12295152" cy="15134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Bioluminescent Response to CNC Treatment in Autobioluminescent HEK293 Cells</a:t>
            </a:r>
            <a:endParaRPr lang="en-US" sz="4800" b="1" dirty="0">
              <a:solidFill>
                <a:schemeClr val="tx1"/>
              </a:solidFill>
            </a:endParaRPr>
          </a:p>
        </p:txBody>
      </p:sp>
      <p:grpSp>
        <p:nvGrpSpPr>
          <p:cNvPr id="24" name="Group 23"/>
          <p:cNvGrpSpPr/>
          <p:nvPr/>
        </p:nvGrpSpPr>
        <p:grpSpPr>
          <a:xfrm>
            <a:off x="33360257" y="6705600"/>
            <a:ext cx="10043122" cy="11753341"/>
            <a:chOff x="33360257" y="6705600"/>
            <a:chExt cx="10043122" cy="11753341"/>
          </a:xfrm>
        </p:grpSpPr>
        <p:sp>
          <p:nvSpPr>
            <p:cNvPr id="41" name="Rectangle 40"/>
            <p:cNvSpPr/>
            <p:nvPr/>
          </p:nvSpPr>
          <p:spPr>
            <a:xfrm>
              <a:off x="33993420" y="6705600"/>
              <a:ext cx="9162732" cy="932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Sigmoidal Dose-Response</a:t>
              </a:r>
              <a:endParaRPr lang="en-US" sz="4800" b="1" dirty="0">
                <a:solidFill>
                  <a:schemeClr val="tx1"/>
                </a:solidFill>
              </a:endParaRPr>
            </a:p>
          </p:txBody>
        </p:sp>
        <p:sp>
          <p:nvSpPr>
            <p:cNvPr id="40" name="TextBox 8"/>
            <p:cNvSpPr txBox="1">
              <a:spLocks noChangeArrowheads="1"/>
            </p:cNvSpPr>
            <p:nvPr/>
          </p:nvSpPr>
          <p:spPr bwMode="auto">
            <a:xfrm>
              <a:off x="33757436" y="15663923"/>
              <a:ext cx="8930295" cy="2795018"/>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4. </a:t>
              </a:r>
              <a:r>
                <a:rPr lang="en-US" sz="3200" dirty="0" smtClean="0">
                  <a:latin typeface="Arial Unicode MS" charset="0"/>
                  <a:ea typeface="Arial Unicode MS" charset="0"/>
                  <a:cs typeface="Arial Unicode MS" charset="0"/>
                </a:rPr>
                <a:t>Exposure to CNC induced a sigmoidal dose-dependent response in the bioluminescence from BLYR. The IC</a:t>
              </a:r>
              <a:r>
                <a:rPr lang="en-US" sz="3200" baseline="-25000" dirty="0" smtClean="0">
                  <a:latin typeface="Arial Unicode MS" charset="0"/>
                  <a:ea typeface="Arial Unicode MS" charset="0"/>
                  <a:cs typeface="Arial Unicode MS" charset="0"/>
                </a:rPr>
                <a:t>50</a:t>
              </a:r>
              <a:r>
                <a:rPr lang="en-US" sz="3200" dirty="0" smtClean="0">
                  <a:latin typeface="Arial Unicode MS" charset="0"/>
                  <a:ea typeface="Arial Unicode MS" charset="0"/>
                  <a:cs typeface="Arial Unicode MS" charset="0"/>
                </a:rPr>
                <a:t> value was determined to be 0.0105 g/L after 10 hours of exposure. </a:t>
              </a:r>
              <a:endParaRPr lang="en-US" sz="3200" dirty="0">
                <a:latin typeface="Arial Unicode MS" charset="0"/>
                <a:ea typeface="Arial Unicode MS" charset="0"/>
                <a:cs typeface="Arial Unicode MS" charset="0"/>
              </a:endParaRPr>
            </a:p>
          </p:txBody>
        </p:sp>
        <p:pic>
          <p:nvPicPr>
            <p:cNvPr id="18" name="Picture 17"/>
            <p:cNvPicPr>
              <a:picLocks noChangeAspect="1"/>
            </p:cNvPicPr>
            <p:nvPr/>
          </p:nvPicPr>
          <p:blipFill rotWithShape="1">
            <a:blip r:embed="rId8">
              <a:extLst>
                <a:ext uri="{28A0092B-C50C-407E-A947-70E740481C1C}">
                  <a14:useLocalDpi xmlns:a14="http://schemas.microsoft.com/office/drawing/2010/main" val="0"/>
                </a:ext>
              </a:extLst>
            </a:blip>
            <a:srcRect l="3017" t="11509" r="5457"/>
            <a:stretch/>
          </p:blipFill>
          <p:spPr>
            <a:xfrm>
              <a:off x="33360257" y="7620000"/>
              <a:ext cx="10043122" cy="8087244"/>
            </a:xfrm>
            <a:prstGeom prst="rect">
              <a:avLst/>
            </a:prstGeom>
          </p:spPr>
        </p:pic>
        <p:sp>
          <p:nvSpPr>
            <p:cNvPr id="42" name="TextBox 8"/>
            <p:cNvSpPr txBox="1">
              <a:spLocks noChangeArrowheads="1"/>
            </p:cNvSpPr>
            <p:nvPr/>
          </p:nvSpPr>
          <p:spPr bwMode="auto">
            <a:xfrm>
              <a:off x="36271200" y="10625309"/>
              <a:ext cx="3726742" cy="1420589"/>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a:latin typeface="Arial Unicode MS" charset="0"/>
                  <a:ea typeface="Arial Unicode MS" charset="0"/>
                  <a:cs typeface="Arial Unicode MS" charset="0"/>
                </a:rPr>
                <a:t>IC</a:t>
              </a:r>
              <a:r>
                <a:rPr lang="en-US" sz="3200" b="1" baseline="-25000" dirty="0">
                  <a:latin typeface="Arial Unicode MS" charset="0"/>
                  <a:ea typeface="Arial Unicode MS" charset="0"/>
                  <a:cs typeface="Arial Unicode MS" charset="0"/>
                </a:rPr>
                <a:t>50</a:t>
              </a:r>
              <a:r>
                <a:rPr lang="en-US" sz="3200" b="1" dirty="0">
                  <a:latin typeface="Arial Unicode MS" charset="0"/>
                  <a:ea typeface="Arial Unicode MS" charset="0"/>
                  <a:cs typeface="Arial Unicode MS" charset="0"/>
                </a:rPr>
                <a:t> = 0.0105 g/L</a:t>
              </a:r>
              <a:endParaRPr lang="en-US" sz="3200" dirty="0">
                <a:latin typeface="Arial Unicode MS" charset="0"/>
                <a:ea typeface="Arial Unicode MS" charset="0"/>
                <a:cs typeface="Arial Unicode MS" charset="0"/>
              </a:endParaRPr>
            </a:p>
            <a:p>
              <a:pPr algn="just"/>
              <a:r>
                <a:rPr lang="en-US" sz="3200" b="1" dirty="0" smtClean="0">
                  <a:latin typeface="Arial Unicode MS" charset="0"/>
                  <a:ea typeface="Arial Unicode MS" charset="0"/>
                  <a:cs typeface="Arial Unicode MS" charset="0"/>
                </a:rPr>
                <a:t>R</a:t>
              </a:r>
              <a:r>
                <a:rPr lang="en-US" sz="3200" b="1" baseline="30000" dirty="0" smtClean="0">
                  <a:latin typeface="Arial Unicode MS" charset="0"/>
                  <a:ea typeface="Arial Unicode MS" charset="0"/>
                  <a:cs typeface="Arial Unicode MS" charset="0"/>
                </a:rPr>
                <a:t>2 </a:t>
              </a:r>
              <a:r>
                <a:rPr lang="en-US" sz="3200" b="1" dirty="0" smtClean="0">
                  <a:latin typeface="Arial Unicode MS" charset="0"/>
                  <a:ea typeface="Arial Unicode MS" charset="0"/>
                  <a:cs typeface="Arial Unicode MS" charset="0"/>
                </a:rPr>
                <a:t>= 0.933</a:t>
              </a:r>
            </a:p>
          </p:txBody>
        </p:sp>
      </p:grpSp>
      <p:sp>
        <p:nvSpPr>
          <p:cNvPr id="61" name="TextBox 8"/>
          <p:cNvSpPr txBox="1">
            <a:spLocks noChangeArrowheads="1"/>
          </p:cNvSpPr>
          <p:nvPr/>
        </p:nvSpPr>
        <p:spPr bwMode="auto">
          <a:xfrm>
            <a:off x="22782316" y="21336000"/>
            <a:ext cx="7619641" cy="3124601"/>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5. </a:t>
            </a:r>
            <a:r>
              <a:rPr lang="en-US" sz="3200" dirty="0" smtClean="0">
                <a:latin typeface="Arial Unicode MS" charset="0"/>
                <a:ea typeface="Arial Unicode MS" charset="0"/>
                <a:cs typeface="Arial Unicode MS" charset="0"/>
              </a:rPr>
              <a:t>In order to efficiently express the multigene </a:t>
            </a:r>
            <a:r>
              <a:rPr lang="en-US" sz="3200" i="1" dirty="0" smtClean="0">
                <a:latin typeface="Arial Unicode MS" charset="0"/>
                <a:ea typeface="Arial Unicode MS" charset="0"/>
                <a:cs typeface="Arial Unicode MS" charset="0"/>
              </a:rPr>
              <a:t>lux</a:t>
            </a:r>
            <a:r>
              <a:rPr lang="en-US" sz="3200" dirty="0" smtClean="0">
                <a:latin typeface="Arial Unicode MS" charset="0"/>
                <a:ea typeface="Arial Unicode MS" charset="0"/>
                <a:cs typeface="Arial Unicode MS" charset="0"/>
              </a:rPr>
              <a:t> cassette in human cells, each gene was codon-optimized for human expression and linked using viral 2A elements to mimic </a:t>
            </a:r>
            <a:r>
              <a:rPr lang="en-US" sz="3200" dirty="0" err="1" smtClean="0">
                <a:latin typeface="Arial Unicode MS" charset="0"/>
                <a:ea typeface="Arial Unicode MS" charset="0"/>
                <a:cs typeface="Arial Unicode MS" charset="0"/>
              </a:rPr>
              <a:t>polycistronic</a:t>
            </a:r>
            <a:r>
              <a:rPr lang="en-US" sz="3200" dirty="0" smtClean="0">
                <a:latin typeface="Arial Unicode MS" charset="0"/>
                <a:ea typeface="Arial Unicode MS" charset="0"/>
                <a:cs typeface="Arial Unicode MS" charset="0"/>
              </a:rPr>
              <a:t> expression from a single promoter. </a:t>
            </a:r>
            <a:endParaRPr lang="en-US" sz="3200" dirty="0">
              <a:latin typeface="Arial Unicode MS" charset="0"/>
              <a:ea typeface="Arial Unicode MS" charset="0"/>
              <a:cs typeface="Arial Unicode MS" charset="0"/>
            </a:endParaRPr>
          </a:p>
        </p:txBody>
      </p:sp>
      <p:sp>
        <p:nvSpPr>
          <p:cNvPr id="62" name="Rectangle 61"/>
          <p:cNvSpPr/>
          <p:nvPr/>
        </p:nvSpPr>
        <p:spPr>
          <a:xfrm>
            <a:off x="14642897" y="24993600"/>
            <a:ext cx="15837568" cy="858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4800" b="1" dirty="0" smtClean="0">
                <a:solidFill>
                  <a:schemeClr val="tx1"/>
                </a:solidFill>
              </a:rPr>
              <a:t>Autobioluminescent Human Embryonic Kidney (HEK293) Cells</a:t>
            </a:r>
            <a:endParaRPr lang="en-US" sz="4800" b="1" dirty="0">
              <a:solidFill>
                <a:schemeClr val="tx1"/>
              </a:solidFill>
            </a:endParaRPr>
          </a:p>
        </p:txBody>
      </p:sp>
      <p:sp>
        <p:nvSpPr>
          <p:cNvPr id="64" name="TextBox 8"/>
          <p:cNvSpPr txBox="1">
            <a:spLocks noChangeArrowheads="1"/>
          </p:cNvSpPr>
          <p:nvPr/>
        </p:nvSpPr>
        <p:spPr bwMode="auto">
          <a:xfrm>
            <a:off x="14651001" y="25851940"/>
            <a:ext cx="9288570" cy="6588523"/>
          </a:xfrm>
          <a:prstGeom prst="rect">
            <a:avLst/>
          </a:prstGeom>
          <a:noFill/>
          <a:ln w="63500" cmpd="sng">
            <a:noFill/>
            <a:miter lim="800000"/>
            <a:headEnd/>
            <a:tailEnd/>
          </a:ln>
        </p:spPr>
        <p:txBody>
          <a:bodyPr wrap="square" lIns="182880" tIns="182880" rIns="182880" bIns="182880" anchor="t" anchorCtr="0">
            <a:noAutofit/>
          </a:bodyPr>
          <a:lstStyle/>
          <a:p>
            <a:pPr algn="just"/>
            <a:r>
              <a:rPr lang="en-US" sz="3200" b="1" dirty="0" smtClean="0">
                <a:latin typeface="Arial Unicode MS" charset="0"/>
                <a:ea typeface="Arial Unicode MS" charset="0"/>
                <a:cs typeface="Arial Unicode MS" charset="0"/>
              </a:rPr>
              <a:t>Figure 6. </a:t>
            </a:r>
            <a:r>
              <a:rPr lang="en-US" sz="3200" dirty="0" smtClean="0">
                <a:latin typeface="Arial Unicode MS" charset="0"/>
                <a:ea typeface="Arial Unicode MS" charset="0"/>
                <a:cs typeface="Arial Unicode MS" charset="0"/>
              </a:rPr>
              <a:t>Autobioluminescent HEK293 cells were generated by integrating the CMV promoter-driven </a:t>
            </a:r>
            <a:r>
              <a:rPr lang="en-US" sz="3200" i="1" dirty="0" err="1" smtClean="0">
                <a:latin typeface="Arial Unicode MS" charset="0"/>
                <a:ea typeface="Arial Unicode MS" charset="0"/>
                <a:cs typeface="Arial Unicode MS" charset="0"/>
              </a:rPr>
              <a:t>luxCDABEfrp</a:t>
            </a:r>
            <a:r>
              <a:rPr lang="en-US" sz="3200" dirty="0" smtClean="0">
                <a:latin typeface="Arial Unicode MS" charset="0"/>
                <a:ea typeface="Arial Unicode MS" charset="0"/>
                <a:cs typeface="Arial Unicode MS" charset="0"/>
              </a:rPr>
              <a:t> reporter cassette into HEK293 cells. A </a:t>
            </a:r>
            <a:r>
              <a:rPr lang="en-US" sz="3200" i="1" dirty="0" err="1" smtClean="0">
                <a:latin typeface="Arial Unicode MS" charset="0"/>
                <a:ea typeface="Arial Unicode MS" charset="0"/>
                <a:cs typeface="Arial Unicode MS" charset="0"/>
              </a:rPr>
              <a:t>piggyBac</a:t>
            </a:r>
            <a:r>
              <a:rPr lang="en-US" sz="3200" dirty="0" smtClean="0">
                <a:latin typeface="Arial Unicode MS" charset="0"/>
                <a:ea typeface="Arial Unicode MS" charset="0"/>
                <a:cs typeface="Arial Unicode MS" charset="0"/>
              </a:rPr>
              <a:t> transposon was employed to facilitate efficient chromosomal integration of the </a:t>
            </a:r>
            <a:r>
              <a:rPr lang="en-US" sz="3200" i="1" dirty="0" smtClean="0">
                <a:latin typeface="Arial Unicode MS" charset="0"/>
                <a:ea typeface="Arial Unicode MS" charset="0"/>
                <a:cs typeface="Arial Unicode MS" charset="0"/>
              </a:rPr>
              <a:t>lux</a:t>
            </a:r>
            <a:r>
              <a:rPr lang="en-US" sz="3200" dirty="0" smtClean="0">
                <a:latin typeface="Arial Unicode MS" charset="0"/>
                <a:ea typeface="Arial Unicode MS" charset="0"/>
                <a:cs typeface="Arial Unicode MS" charset="0"/>
              </a:rPr>
              <a:t> cassette. During transfection, a second plasmid containing the </a:t>
            </a:r>
            <a:r>
              <a:rPr lang="en-US" sz="3200" i="1" dirty="0" err="1" smtClean="0">
                <a:latin typeface="Arial Unicode MS" charset="0"/>
                <a:ea typeface="Arial Unicode MS" charset="0"/>
                <a:cs typeface="Arial Unicode MS" charset="0"/>
              </a:rPr>
              <a:t>piggyBac</a:t>
            </a:r>
            <a:r>
              <a:rPr lang="en-US" sz="3200" dirty="0" smtClean="0">
                <a:latin typeface="Arial Unicode MS" charset="0"/>
                <a:ea typeface="Arial Unicode MS" charset="0"/>
                <a:cs typeface="Arial Unicode MS" charset="0"/>
              </a:rPr>
              <a:t> transposase gene was co-introduced with the PB-CMV-Lux vector. The transposase will integrate the DNA fragment between the </a:t>
            </a:r>
            <a:r>
              <a:rPr lang="en-US" sz="3200" i="1" dirty="0" err="1" smtClean="0">
                <a:latin typeface="Arial Unicode MS" charset="0"/>
                <a:ea typeface="Arial Unicode MS" charset="0"/>
                <a:cs typeface="Arial Unicode MS" charset="0"/>
              </a:rPr>
              <a:t>piggyBac</a:t>
            </a:r>
            <a:r>
              <a:rPr lang="en-US" sz="3200" dirty="0" smtClean="0">
                <a:latin typeface="Arial Unicode MS" charset="0"/>
                <a:ea typeface="Arial Unicode MS" charset="0"/>
                <a:cs typeface="Arial Unicode MS" charset="0"/>
              </a:rPr>
              <a:t> inverted terminal repeat (PBITR) sequence into the chromosomal in a ‘cut-and-paste’ manner.   </a:t>
            </a:r>
            <a:endParaRPr lang="en-US" sz="3200" dirty="0">
              <a:latin typeface="Arial Unicode MS" charset="0"/>
              <a:ea typeface="Arial Unicode MS" charset="0"/>
              <a:cs typeface="Arial Unicode MS" charset="0"/>
            </a:endParaRPr>
          </a:p>
        </p:txBody>
      </p:sp>
      <p:pic>
        <p:nvPicPr>
          <p:cNvPr id="21" name="Picture 20"/>
          <p:cNvPicPr>
            <a:picLocks noChangeAspect="1"/>
          </p:cNvPicPr>
          <p:nvPr/>
        </p:nvPicPr>
        <p:blipFill rotWithShape="1">
          <a:blip r:embed="rId9">
            <a:extLst>
              <a:ext uri="{28A0092B-C50C-407E-A947-70E740481C1C}">
                <a14:useLocalDpi xmlns:a14="http://schemas.microsoft.com/office/drawing/2010/main" val="0"/>
              </a:ext>
            </a:extLst>
          </a:blip>
          <a:srcRect l="10957"/>
          <a:stretch/>
        </p:blipFill>
        <p:spPr>
          <a:xfrm>
            <a:off x="24045575" y="25943989"/>
            <a:ext cx="6815425" cy="6404425"/>
          </a:xfrm>
          <a:prstGeom prst="rect">
            <a:avLst/>
          </a:prstGeom>
        </p:spPr>
      </p:pic>
      <p:pic>
        <p:nvPicPr>
          <p:cNvPr id="3" name="Picture 2"/>
          <p:cNvPicPr>
            <a:picLocks noChangeAspect="1"/>
          </p:cNvPicPr>
          <p:nvPr/>
        </p:nvPicPr>
        <p:blipFill rotWithShape="1">
          <a:blip r:embed="rId10">
            <a:extLst>
              <a:ext uri="{28A0092B-C50C-407E-A947-70E740481C1C}">
                <a14:useLocalDpi xmlns:a14="http://schemas.microsoft.com/office/drawing/2010/main" val="0"/>
              </a:ext>
            </a:extLst>
          </a:blip>
          <a:srcRect t="6211"/>
          <a:stretch/>
        </p:blipFill>
        <p:spPr>
          <a:xfrm>
            <a:off x="23492106" y="8382000"/>
            <a:ext cx="9158361" cy="6251486"/>
          </a:xfrm>
          <a:prstGeom prst="rect">
            <a:avLst/>
          </a:prstGeom>
        </p:spPr>
      </p:pic>
      <p:pic>
        <p:nvPicPr>
          <p:cNvPr id="4" name="Picture 3"/>
          <p:cNvPicPr>
            <a:picLocks noChangeAspect="1"/>
          </p:cNvPicPr>
          <p:nvPr/>
        </p:nvPicPr>
        <p:blipFill rotWithShape="1">
          <a:blip r:embed="rId11" cstate="print">
            <a:extLst>
              <a:ext uri="{28A0092B-C50C-407E-A947-70E740481C1C}">
                <a14:useLocalDpi xmlns:a14="http://schemas.microsoft.com/office/drawing/2010/main" val="0"/>
              </a:ext>
            </a:extLst>
          </a:blip>
          <a:srcRect l="7875" r="2636"/>
          <a:stretch/>
        </p:blipFill>
        <p:spPr>
          <a:xfrm>
            <a:off x="32184029" y="21793200"/>
            <a:ext cx="10317741" cy="6885887"/>
          </a:xfrm>
          <a:prstGeom prst="rect">
            <a:avLst/>
          </a:prstGeom>
        </p:spPr>
      </p:pic>
    </p:spTree>
    <p:extLst>
      <p:ext uri="{BB962C8B-B14F-4D97-AF65-F5344CB8AC3E}">
        <p14:creationId xmlns:p14="http://schemas.microsoft.com/office/powerpoint/2010/main" val="2048186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7212</TotalTime>
  <Words>751</Words>
  <Application>Microsoft Office PowerPoint</Application>
  <PresentationFormat>Custom</PresentationFormat>
  <Paragraphs>42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 Unicode MS</vt:lpstr>
      <vt:lpstr>Arial</vt:lpstr>
      <vt:lpstr>Calibri</vt:lpstr>
      <vt:lpstr>Times New Roman</vt:lpstr>
      <vt:lpstr>Office Theme</vt:lpstr>
      <vt:lpstr>PowerPoint Presentation</vt:lpstr>
    </vt:vector>
  </TitlesOfParts>
  <Company>University of Tennessee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Tingting Xu</dc:creator>
  <cp:lastModifiedBy>Tingting Xu</cp:lastModifiedBy>
  <cp:revision>310</cp:revision>
  <cp:lastPrinted>2016-03-14T15:51:36Z</cp:lastPrinted>
  <dcterms:created xsi:type="dcterms:W3CDTF">2012-06-04T19:20:47Z</dcterms:created>
  <dcterms:modified xsi:type="dcterms:W3CDTF">2016-03-14T15:58:10Z</dcterms:modified>
</cp:coreProperties>
</file>