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6" r:id="rId2"/>
  </p:sldIdLst>
  <p:sldSz cx="42062400" cy="32918400"/>
  <p:notesSz cx="6858000" cy="9144000"/>
  <p:defaultTextStyle>
    <a:defPPr>
      <a:defRPr lang="en-US"/>
    </a:defPPr>
    <a:lvl1pPr marL="0" algn="l" defTabSz="4197883" rtl="0" eaLnBrk="1" latinLnBrk="0" hangingPunct="1">
      <a:defRPr sz="8200" kern="1200">
        <a:solidFill>
          <a:schemeClr val="tx1"/>
        </a:solidFill>
        <a:latin typeface="+mn-lt"/>
        <a:ea typeface="+mn-ea"/>
        <a:cs typeface="+mn-cs"/>
      </a:defRPr>
    </a:lvl1pPr>
    <a:lvl2pPr marL="2098941" algn="l" defTabSz="4197883" rtl="0" eaLnBrk="1" latinLnBrk="0" hangingPunct="1">
      <a:defRPr sz="8200" kern="1200">
        <a:solidFill>
          <a:schemeClr val="tx1"/>
        </a:solidFill>
        <a:latin typeface="+mn-lt"/>
        <a:ea typeface="+mn-ea"/>
        <a:cs typeface="+mn-cs"/>
      </a:defRPr>
    </a:lvl2pPr>
    <a:lvl3pPr marL="4197883" algn="l" defTabSz="4197883" rtl="0" eaLnBrk="1" latinLnBrk="0" hangingPunct="1">
      <a:defRPr sz="8200" kern="1200">
        <a:solidFill>
          <a:schemeClr val="tx1"/>
        </a:solidFill>
        <a:latin typeface="+mn-lt"/>
        <a:ea typeface="+mn-ea"/>
        <a:cs typeface="+mn-cs"/>
      </a:defRPr>
    </a:lvl3pPr>
    <a:lvl4pPr marL="6296825" algn="l" defTabSz="4197883" rtl="0" eaLnBrk="1" latinLnBrk="0" hangingPunct="1">
      <a:defRPr sz="8200" kern="1200">
        <a:solidFill>
          <a:schemeClr val="tx1"/>
        </a:solidFill>
        <a:latin typeface="+mn-lt"/>
        <a:ea typeface="+mn-ea"/>
        <a:cs typeface="+mn-cs"/>
      </a:defRPr>
    </a:lvl4pPr>
    <a:lvl5pPr marL="8395766" algn="l" defTabSz="4197883" rtl="0" eaLnBrk="1" latinLnBrk="0" hangingPunct="1">
      <a:defRPr sz="8200" kern="1200">
        <a:solidFill>
          <a:schemeClr val="tx1"/>
        </a:solidFill>
        <a:latin typeface="+mn-lt"/>
        <a:ea typeface="+mn-ea"/>
        <a:cs typeface="+mn-cs"/>
      </a:defRPr>
    </a:lvl5pPr>
    <a:lvl6pPr marL="10494707" algn="l" defTabSz="4197883" rtl="0" eaLnBrk="1" latinLnBrk="0" hangingPunct="1">
      <a:defRPr sz="8200" kern="1200">
        <a:solidFill>
          <a:schemeClr val="tx1"/>
        </a:solidFill>
        <a:latin typeface="+mn-lt"/>
        <a:ea typeface="+mn-ea"/>
        <a:cs typeface="+mn-cs"/>
      </a:defRPr>
    </a:lvl6pPr>
    <a:lvl7pPr marL="12593649" algn="l" defTabSz="4197883" rtl="0" eaLnBrk="1" latinLnBrk="0" hangingPunct="1">
      <a:defRPr sz="8200" kern="1200">
        <a:solidFill>
          <a:schemeClr val="tx1"/>
        </a:solidFill>
        <a:latin typeface="+mn-lt"/>
        <a:ea typeface="+mn-ea"/>
        <a:cs typeface="+mn-cs"/>
      </a:defRPr>
    </a:lvl7pPr>
    <a:lvl8pPr marL="14692590" algn="l" defTabSz="4197883" rtl="0" eaLnBrk="1" latinLnBrk="0" hangingPunct="1">
      <a:defRPr sz="8200" kern="1200">
        <a:solidFill>
          <a:schemeClr val="tx1"/>
        </a:solidFill>
        <a:latin typeface="+mn-lt"/>
        <a:ea typeface="+mn-ea"/>
        <a:cs typeface="+mn-cs"/>
      </a:defRPr>
    </a:lvl8pPr>
    <a:lvl9pPr marL="16791533" algn="l" defTabSz="4197883" rtl="0" eaLnBrk="1" latinLnBrk="0" hangingPunct="1">
      <a:defRPr sz="82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10368">
          <p15:clr>
            <a:srgbClr val="A4A3A4"/>
          </p15:clr>
        </p15:guide>
        <p15:guide id="2" pos="13248">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UTK" initials="U" lastIdx="13"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6882E"/>
    <a:srgbClr val="FF9933"/>
    <a:srgbClr val="F5A10B"/>
    <a:srgbClr val="3FBDE5"/>
    <a:srgbClr val="FBA305"/>
    <a:srgbClr val="FF3399"/>
    <a:srgbClr val="FF0066"/>
    <a:srgbClr val="9933FF"/>
    <a:srgbClr val="FF33C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p:restoredTop sz="98932" autoAdjust="0"/>
  </p:normalViewPr>
  <p:slideViewPr>
    <p:cSldViewPr>
      <p:cViewPr varScale="1">
        <p:scale>
          <a:sx n="17" d="100"/>
          <a:sy n="17" d="100"/>
        </p:scale>
        <p:origin x="1512" y="114"/>
      </p:cViewPr>
      <p:guideLst>
        <p:guide orient="horz" pos="10368"/>
        <p:guide pos="13248"/>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notesMaster" Target="notesMasters/notesMaster1.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4" Type="http://schemas.openxmlformats.org/officeDocument/2006/relationships/commentAuthors" Target="commentAuthor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DD6EA607-0D76-4704-B047-8CA40DB0B32A}" type="datetimeFigureOut">
              <a:rPr lang="en-US" smtClean="0"/>
              <a:pPr/>
              <a:t>4/11/2016</a:t>
            </a:fld>
            <a:endParaRPr lang="en-US"/>
          </a:p>
        </p:txBody>
      </p:sp>
      <p:sp>
        <p:nvSpPr>
          <p:cNvPr id="4" name="Slide Image Placeholder 3"/>
          <p:cNvSpPr>
            <a:spLocks noGrp="1" noRot="1" noChangeAspect="1"/>
          </p:cNvSpPr>
          <p:nvPr>
            <p:ph type="sldImg" idx="2"/>
          </p:nvPr>
        </p:nvSpPr>
        <p:spPr>
          <a:xfrm>
            <a:off x="1238250" y="685800"/>
            <a:ext cx="43815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7956F9E-9F84-47B3-9E61-CA37E1A9B3E6}" type="slidenum">
              <a:rPr lang="en-US" smtClean="0"/>
              <a:pPr/>
              <a:t>‹#›</a:t>
            </a:fld>
            <a:endParaRPr lang="en-US"/>
          </a:p>
        </p:txBody>
      </p:sp>
    </p:spTree>
    <p:extLst>
      <p:ext uri="{BB962C8B-B14F-4D97-AF65-F5344CB8AC3E}">
        <p14:creationId xmlns:p14="http://schemas.microsoft.com/office/powerpoint/2010/main" val="3900407299"/>
      </p:ext>
    </p:extLst>
  </p:cSld>
  <p:clrMap bg1="lt1" tx1="dk1" bg2="lt2" tx2="dk2" accent1="accent1" accent2="accent2" accent3="accent3" accent4="accent4" accent5="accent5" accent6="accent6" hlink="hlink" folHlink="folHlink"/>
  <p:notesStyle>
    <a:lvl1pPr marL="0" algn="l" defTabSz="1020340" rtl="0" eaLnBrk="1" latinLnBrk="0" hangingPunct="1">
      <a:defRPr sz="1400" kern="1200">
        <a:solidFill>
          <a:schemeClr val="tx1"/>
        </a:solidFill>
        <a:latin typeface="+mn-lt"/>
        <a:ea typeface="+mn-ea"/>
        <a:cs typeface="+mn-cs"/>
      </a:defRPr>
    </a:lvl1pPr>
    <a:lvl2pPr marL="510171" algn="l" defTabSz="1020340" rtl="0" eaLnBrk="1" latinLnBrk="0" hangingPunct="1">
      <a:defRPr sz="1400" kern="1200">
        <a:solidFill>
          <a:schemeClr val="tx1"/>
        </a:solidFill>
        <a:latin typeface="+mn-lt"/>
        <a:ea typeface="+mn-ea"/>
        <a:cs typeface="+mn-cs"/>
      </a:defRPr>
    </a:lvl2pPr>
    <a:lvl3pPr marL="1020340" algn="l" defTabSz="1020340" rtl="0" eaLnBrk="1" latinLnBrk="0" hangingPunct="1">
      <a:defRPr sz="1400" kern="1200">
        <a:solidFill>
          <a:schemeClr val="tx1"/>
        </a:solidFill>
        <a:latin typeface="+mn-lt"/>
        <a:ea typeface="+mn-ea"/>
        <a:cs typeface="+mn-cs"/>
      </a:defRPr>
    </a:lvl3pPr>
    <a:lvl4pPr marL="1530510" algn="l" defTabSz="1020340" rtl="0" eaLnBrk="1" latinLnBrk="0" hangingPunct="1">
      <a:defRPr sz="1400" kern="1200">
        <a:solidFill>
          <a:schemeClr val="tx1"/>
        </a:solidFill>
        <a:latin typeface="+mn-lt"/>
        <a:ea typeface="+mn-ea"/>
        <a:cs typeface="+mn-cs"/>
      </a:defRPr>
    </a:lvl4pPr>
    <a:lvl5pPr marL="2040680" algn="l" defTabSz="1020340" rtl="0" eaLnBrk="1" latinLnBrk="0" hangingPunct="1">
      <a:defRPr sz="1400" kern="1200">
        <a:solidFill>
          <a:schemeClr val="tx1"/>
        </a:solidFill>
        <a:latin typeface="+mn-lt"/>
        <a:ea typeface="+mn-ea"/>
        <a:cs typeface="+mn-cs"/>
      </a:defRPr>
    </a:lvl5pPr>
    <a:lvl6pPr marL="2550851" algn="l" defTabSz="1020340" rtl="0" eaLnBrk="1" latinLnBrk="0" hangingPunct="1">
      <a:defRPr sz="1400" kern="1200">
        <a:solidFill>
          <a:schemeClr val="tx1"/>
        </a:solidFill>
        <a:latin typeface="+mn-lt"/>
        <a:ea typeface="+mn-ea"/>
        <a:cs typeface="+mn-cs"/>
      </a:defRPr>
    </a:lvl6pPr>
    <a:lvl7pPr marL="3061021" algn="l" defTabSz="1020340" rtl="0" eaLnBrk="1" latinLnBrk="0" hangingPunct="1">
      <a:defRPr sz="1400" kern="1200">
        <a:solidFill>
          <a:schemeClr val="tx1"/>
        </a:solidFill>
        <a:latin typeface="+mn-lt"/>
        <a:ea typeface="+mn-ea"/>
        <a:cs typeface="+mn-cs"/>
      </a:defRPr>
    </a:lvl7pPr>
    <a:lvl8pPr marL="3571189" algn="l" defTabSz="1020340" rtl="0" eaLnBrk="1" latinLnBrk="0" hangingPunct="1">
      <a:defRPr sz="1400" kern="1200">
        <a:solidFill>
          <a:schemeClr val="tx1"/>
        </a:solidFill>
        <a:latin typeface="+mn-lt"/>
        <a:ea typeface="+mn-ea"/>
        <a:cs typeface="+mn-cs"/>
      </a:defRPr>
    </a:lvl8pPr>
    <a:lvl9pPr marL="4081360" algn="l" defTabSz="1020340" rtl="0" eaLnBrk="1" latinLnBrk="0" hangingPunct="1">
      <a:defRPr sz="14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238250" y="685800"/>
            <a:ext cx="4381500" cy="3429000"/>
          </a:xfrm>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B7956F9E-9F84-47B3-9E61-CA37E1A9B3E6}" type="slidenum">
              <a:rPr lang="en-US" smtClean="0"/>
              <a:pPr/>
              <a:t>1</a:t>
            </a:fld>
            <a:endParaRPr lang="en-US"/>
          </a:p>
        </p:txBody>
      </p:sp>
    </p:spTree>
    <p:extLst>
      <p:ext uri="{BB962C8B-B14F-4D97-AF65-F5344CB8AC3E}">
        <p14:creationId xmlns:p14="http://schemas.microsoft.com/office/powerpoint/2010/main" val="733452868"/>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3154680" y="10226044"/>
            <a:ext cx="35753040" cy="7056121"/>
          </a:xfrm>
        </p:spPr>
        <p:txBody>
          <a:bodyPr/>
          <a:lstStyle/>
          <a:p>
            <a:r>
              <a:rPr lang="en-US" smtClean="0"/>
              <a:t>Click to edit Master title style</a:t>
            </a:r>
            <a:endParaRPr lang="en-US"/>
          </a:p>
        </p:txBody>
      </p:sp>
      <p:sp>
        <p:nvSpPr>
          <p:cNvPr id="3" name="Subtitle 2"/>
          <p:cNvSpPr>
            <a:spLocks noGrp="1"/>
          </p:cNvSpPr>
          <p:nvPr>
            <p:ph type="subTitle" idx="1"/>
          </p:nvPr>
        </p:nvSpPr>
        <p:spPr>
          <a:xfrm>
            <a:off x="6309360" y="18653760"/>
            <a:ext cx="29443680" cy="8412480"/>
          </a:xfrm>
        </p:spPr>
        <p:txBody>
          <a:bodyPr/>
          <a:lstStyle>
            <a:lvl1pPr marL="0" indent="0" algn="ctr">
              <a:buNone/>
              <a:defRPr>
                <a:solidFill>
                  <a:schemeClr val="tx1">
                    <a:tint val="75000"/>
                  </a:schemeClr>
                </a:solidFill>
              </a:defRPr>
            </a:lvl1pPr>
            <a:lvl2pPr marL="2098941" indent="0" algn="ctr">
              <a:buNone/>
              <a:defRPr>
                <a:solidFill>
                  <a:schemeClr val="tx1">
                    <a:tint val="75000"/>
                  </a:schemeClr>
                </a:solidFill>
              </a:defRPr>
            </a:lvl2pPr>
            <a:lvl3pPr marL="4197883" indent="0" algn="ctr">
              <a:buNone/>
              <a:defRPr>
                <a:solidFill>
                  <a:schemeClr val="tx1">
                    <a:tint val="75000"/>
                  </a:schemeClr>
                </a:solidFill>
              </a:defRPr>
            </a:lvl3pPr>
            <a:lvl4pPr marL="6296825" indent="0" algn="ctr">
              <a:buNone/>
              <a:defRPr>
                <a:solidFill>
                  <a:schemeClr val="tx1">
                    <a:tint val="75000"/>
                  </a:schemeClr>
                </a:solidFill>
              </a:defRPr>
            </a:lvl4pPr>
            <a:lvl5pPr marL="8395766" indent="0" algn="ctr">
              <a:buNone/>
              <a:defRPr>
                <a:solidFill>
                  <a:schemeClr val="tx1">
                    <a:tint val="75000"/>
                  </a:schemeClr>
                </a:solidFill>
              </a:defRPr>
            </a:lvl5pPr>
            <a:lvl6pPr marL="10494707" indent="0" algn="ctr">
              <a:buNone/>
              <a:defRPr>
                <a:solidFill>
                  <a:schemeClr val="tx1">
                    <a:tint val="75000"/>
                  </a:schemeClr>
                </a:solidFill>
              </a:defRPr>
            </a:lvl6pPr>
            <a:lvl7pPr marL="12593649" indent="0" algn="ctr">
              <a:buNone/>
              <a:defRPr>
                <a:solidFill>
                  <a:schemeClr val="tx1">
                    <a:tint val="75000"/>
                  </a:schemeClr>
                </a:solidFill>
              </a:defRPr>
            </a:lvl7pPr>
            <a:lvl8pPr marL="14692590" indent="0" algn="ctr">
              <a:buNone/>
              <a:defRPr>
                <a:solidFill>
                  <a:schemeClr val="tx1">
                    <a:tint val="75000"/>
                  </a:schemeClr>
                </a:solidFill>
              </a:defRPr>
            </a:lvl8pPr>
            <a:lvl9pPr marL="16791533"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9B991417-62B9-4621-AB6F-890DE112F726}" type="datetimeFigureOut">
              <a:rPr lang="en-US" smtClean="0"/>
              <a:pPr/>
              <a:t>4/11/2016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B991417-62B9-4621-AB6F-890DE112F726}" type="datetimeFigureOut">
              <a:rPr lang="en-US" smtClean="0"/>
              <a:pPr/>
              <a:t>4/11/2016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21980960" y="5623564"/>
            <a:ext cx="37856160" cy="119839741"/>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8412480" y="5623564"/>
            <a:ext cx="112867440" cy="119839741"/>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B991417-62B9-4621-AB6F-890DE112F726}" type="datetimeFigureOut">
              <a:rPr lang="en-US" smtClean="0"/>
              <a:pPr/>
              <a:t>4/11/2016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9B991417-62B9-4621-AB6F-890DE112F726}" type="datetimeFigureOut">
              <a:rPr lang="en-US" smtClean="0"/>
              <a:pPr/>
              <a:t>4/11/2016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3322640" y="21153121"/>
            <a:ext cx="35753040" cy="6537960"/>
          </a:xfrm>
        </p:spPr>
        <p:txBody>
          <a:bodyPr anchor="t"/>
          <a:lstStyle>
            <a:lvl1pPr algn="l">
              <a:defRPr sz="18400" b="1" cap="all"/>
            </a:lvl1pPr>
          </a:lstStyle>
          <a:p>
            <a:r>
              <a:rPr lang="en-US" smtClean="0"/>
              <a:t>Click to edit Master title style</a:t>
            </a:r>
            <a:endParaRPr lang="en-US"/>
          </a:p>
        </p:txBody>
      </p:sp>
      <p:sp>
        <p:nvSpPr>
          <p:cNvPr id="3" name="Text Placeholder 2"/>
          <p:cNvSpPr>
            <a:spLocks noGrp="1"/>
          </p:cNvSpPr>
          <p:nvPr>
            <p:ph type="body" idx="1"/>
          </p:nvPr>
        </p:nvSpPr>
        <p:spPr>
          <a:xfrm>
            <a:off x="3322640" y="13952226"/>
            <a:ext cx="35753040" cy="7200898"/>
          </a:xfrm>
        </p:spPr>
        <p:txBody>
          <a:bodyPr anchor="b"/>
          <a:lstStyle>
            <a:lvl1pPr marL="0" indent="0">
              <a:buNone/>
              <a:defRPr sz="9200">
                <a:solidFill>
                  <a:schemeClr val="tx1">
                    <a:tint val="75000"/>
                  </a:schemeClr>
                </a:solidFill>
              </a:defRPr>
            </a:lvl1pPr>
            <a:lvl2pPr marL="2098941" indent="0">
              <a:buNone/>
              <a:defRPr sz="8200">
                <a:solidFill>
                  <a:schemeClr val="tx1">
                    <a:tint val="75000"/>
                  </a:schemeClr>
                </a:solidFill>
              </a:defRPr>
            </a:lvl2pPr>
            <a:lvl3pPr marL="4197883" indent="0">
              <a:buNone/>
              <a:defRPr sz="7400">
                <a:solidFill>
                  <a:schemeClr val="tx1">
                    <a:tint val="75000"/>
                  </a:schemeClr>
                </a:solidFill>
              </a:defRPr>
            </a:lvl3pPr>
            <a:lvl4pPr marL="6296825" indent="0">
              <a:buNone/>
              <a:defRPr sz="6400">
                <a:solidFill>
                  <a:schemeClr val="tx1">
                    <a:tint val="75000"/>
                  </a:schemeClr>
                </a:solidFill>
              </a:defRPr>
            </a:lvl4pPr>
            <a:lvl5pPr marL="8395766" indent="0">
              <a:buNone/>
              <a:defRPr sz="6400">
                <a:solidFill>
                  <a:schemeClr val="tx1">
                    <a:tint val="75000"/>
                  </a:schemeClr>
                </a:solidFill>
              </a:defRPr>
            </a:lvl5pPr>
            <a:lvl6pPr marL="10494707" indent="0">
              <a:buNone/>
              <a:defRPr sz="6400">
                <a:solidFill>
                  <a:schemeClr val="tx1">
                    <a:tint val="75000"/>
                  </a:schemeClr>
                </a:solidFill>
              </a:defRPr>
            </a:lvl6pPr>
            <a:lvl7pPr marL="12593649" indent="0">
              <a:buNone/>
              <a:defRPr sz="6400">
                <a:solidFill>
                  <a:schemeClr val="tx1">
                    <a:tint val="75000"/>
                  </a:schemeClr>
                </a:solidFill>
              </a:defRPr>
            </a:lvl7pPr>
            <a:lvl8pPr marL="14692590" indent="0">
              <a:buNone/>
              <a:defRPr sz="6400">
                <a:solidFill>
                  <a:schemeClr val="tx1">
                    <a:tint val="75000"/>
                  </a:schemeClr>
                </a:solidFill>
              </a:defRPr>
            </a:lvl8pPr>
            <a:lvl9pPr marL="16791533" indent="0">
              <a:buNone/>
              <a:defRPr sz="6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9B991417-62B9-4621-AB6F-890DE112F726}" type="datetimeFigureOut">
              <a:rPr lang="en-US" smtClean="0"/>
              <a:pPr/>
              <a:t>4/11/2016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8412480" y="32773624"/>
            <a:ext cx="75361800" cy="92689681"/>
          </a:xfrm>
        </p:spPr>
        <p:txBody>
          <a:bodyPr/>
          <a:lstStyle>
            <a:lvl1pPr>
              <a:defRPr sz="12800"/>
            </a:lvl1pPr>
            <a:lvl2pPr>
              <a:defRPr sz="11100"/>
            </a:lvl2pPr>
            <a:lvl3pPr>
              <a:defRPr sz="9200"/>
            </a:lvl3pPr>
            <a:lvl4pPr>
              <a:defRPr sz="8200"/>
            </a:lvl4pPr>
            <a:lvl5pPr>
              <a:defRPr sz="8200"/>
            </a:lvl5pPr>
            <a:lvl6pPr>
              <a:defRPr sz="8200"/>
            </a:lvl6pPr>
            <a:lvl7pPr>
              <a:defRPr sz="8200"/>
            </a:lvl7pPr>
            <a:lvl8pPr>
              <a:defRPr sz="8200"/>
            </a:lvl8pPr>
            <a:lvl9pPr>
              <a:defRPr sz="8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84475320" y="32773624"/>
            <a:ext cx="75361800" cy="92689681"/>
          </a:xfrm>
        </p:spPr>
        <p:txBody>
          <a:bodyPr/>
          <a:lstStyle>
            <a:lvl1pPr>
              <a:defRPr sz="12800"/>
            </a:lvl1pPr>
            <a:lvl2pPr>
              <a:defRPr sz="11100"/>
            </a:lvl2pPr>
            <a:lvl3pPr>
              <a:defRPr sz="9200"/>
            </a:lvl3pPr>
            <a:lvl4pPr>
              <a:defRPr sz="8200"/>
            </a:lvl4pPr>
            <a:lvl5pPr>
              <a:defRPr sz="8200"/>
            </a:lvl5pPr>
            <a:lvl6pPr>
              <a:defRPr sz="8200"/>
            </a:lvl6pPr>
            <a:lvl7pPr>
              <a:defRPr sz="8200"/>
            </a:lvl7pPr>
            <a:lvl8pPr>
              <a:defRPr sz="8200"/>
            </a:lvl8pPr>
            <a:lvl9pPr>
              <a:defRPr sz="8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9B991417-62B9-4621-AB6F-890DE112F726}" type="datetimeFigureOut">
              <a:rPr lang="en-US" smtClean="0"/>
              <a:pPr/>
              <a:t>4/11/2016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2103120" y="1318263"/>
            <a:ext cx="37856160" cy="54864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2103122" y="7368545"/>
            <a:ext cx="18584865" cy="3070857"/>
          </a:xfrm>
        </p:spPr>
        <p:txBody>
          <a:bodyPr anchor="b"/>
          <a:lstStyle>
            <a:lvl1pPr marL="0" indent="0">
              <a:buNone/>
              <a:defRPr sz="11100" b="1"/>
            </a:lvl1pPr>
            <a:lvl2pPr marL="2098941" indent="0">
              <a:buNone/>
              <a:defRPr sz="9200" b="1"/>
            </a:lvl2pPr>
            <a:lvl3pPr marL="4197883" indent="0">
              <a:buNone/>
              <a:defRPr sz="8200" b="1"/>
            </a:lvl3pPr>
            <a:lvl4pPr marL="6296825" indent="0">
              <a:buNone/>
              <a:defRPr sz="7400" b="1"/>
            </a:lvl4pPr>
            <a:lvl5pPr marL="8395766" indent="0">
              <a:buNone/>
              <a:defRPr sz="7400" b="1"/>
            </a:lvl5pPr>
            <a:lvl6pPr marL="10494707" indent="0">
              <a:buNone/>
              <a:defRPr sz="7400" b="1"/>
            </a:lvl6pPr>
            <a:lvl7pPr marL="12593649" indent="0">
              <a:buNone/>
              <a:defRPr sz="7400" b="1"/>
            </a:lvl7pPr>
            <a:lvl8pPr marL="14692590" indent="0">
              <a:buNone/>
              <a:defRPr sz="7400" b="1"/>
            </a:lvl8pPr>
            <a:lvl9pPr marL="16791533" indent="0">
              <a:buNone/>
              <a:defRPr sz="7400" b="1"/>
            </a:lvl9pPr>
          </a:lstStyle>
          <a:p>
            <a:pPr lvl="0"/>
            <a:r>
              <a:rPr lang="en-US" smtClean="0"/>
              <a:t>Click to edit Master text styles</a:t>
            </a:r>
          </a:p>
        </p:txBody>
      </p:sp>
      <p:sp>
        <p:nvSpPr>
          <p:cNvPr id="4" name="Content Placeholder 3"/>
          <p:cNvSpPr>
            <a:spLocks noGrp="1"/>
          </p:cNvSpPr>
          <p:nvPr>
            <p:ph sz="half" idx="2"/>
          </p:nvPr>
        </p:nvSpPr>
        <p:spPr>
          <a:xfrm>
            <a:off x="2103122" y="10439402"/>
            <a:ext cx="18584865" cy="18966183"/>
          </a:xfrm>
        </p:spPr>
        <p:txBody>
          <a:bodyPr/>
          <a:lstStyle>
            <a:lvl1pPr>
              <a:defRPr sz="11100"/>
            </a:lvl1pPr>
            <a:lvl2pPr>
              <a:defRPr sz="9200"/>
            </a:lvl2pPr>
            <a:lvl3pPr>
              <a:defRPr sz="8200"/>
            </a:lvl3pPr>
            <a:lvl4pPr>
              <a:defRPr sz="7400"/>
            </a:lvl4pPr>
            <a:lvl5pPr>
              <a:defRPr sz="7400"/>
            </a:lvl5pPr>
            <a:lvl6pPr>
              <a:defRPr sz="7400"/>
            </a:lvl6pPr>
            <a:lvl7pPr>
              <a:defRPr sz="7400"/>
            </a:lvl7pPr>
            <a:lvl8pPr>
              <a:defRPr sz="7400"/>
            </a:lvl8pPr>
            <a:lvl9pPr>
              <a:defRPr sz="74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21367119" y="7368545"/>
            <a:ext cx="18592165" cy="3070857"/>
          </a:xfrm>
        </p:spPr>
        <p:txBody>
          <a:bodyPr anchor="b"/>
          <a:lstStyle>
            <a:lvl1pPr marL="0" indent="0">
              <a:buNone/>
              <a:defRPr sz="11100" b="1"/>
            </a:lvl1pPr>
            <a:lvl2pPr marL="2098941" indent="0">
              <a:buNone/>
              <a:defRPr sz="9200" b="1"/>
            </a:lvl2pPr>
            <a:lvl3pPr marL="4197883" indent="0">
              <a:buNone/>
              <a:defRPr sz="8200" b="1"/>
            </a:lvl3pPr>
            <a:lvl4pPr marL="6296825" indent="0">
              <a:buNone/>
              <a:defRPr sz="7400" b="1"/>
            </a:lvl4pPr>
            <a:lvl5pPr marL="8395766" indent="0">
              <a:buNone/>
              <a:defRPr sz="7400" b="1"/>
            </a:lvl5pPr>
            <a:lvl6pPr marL="10494707" indent="0">
              <a:buNone/>
              <a:defRPr sz="7400" b="1"/>
            </a:lvl6pPr>
            <a:lvl7pPr marL="12593649" indent="0">
              <a:buNone/>
              <a:defRPr sz="7400" b="1"/>
            </a:lvl7pPr>
            <a:lvl8pPr marL="14692590" indent="0">
              <a:buNone/>
              <a:defRPr sz="7400" b="1"/>
            </a:lvl8pPr>
            <a:lvl9pPr marL="16791533" indent="0">
              <a:buNone/>
              <a:defRPr sz="7400" b="1"/>
            </a:lvl9pPr>
          </a:lstStyle>
          <a:p>
            <a:pPr lvl="0"/>
            <a:r>
              <a:rPr lang="en-US" smtClean="0"/>
              <a:t>Click to edit Master text styles</a:t>
            </a:r>
          </a:p>
        </p:txBody>
      </p:sp>
      <p:sp>
        <p:nvSpPr>
          <p:cNvPr id="6" name="Content Placeholder 5"/>
          <p:cNvSpPr>
            <a:spLocks noGrp="1"/>
          </p:cNvSpPr>
          <p:nvPr>
            <p:ph sz="quarter" idx="4"/>
          </p:nvPr>
        </p:nvSpPr>
        <p:spPr>
          <a:xfrm>
            <a:off x="21367119" y="10439402"/>
            <a:ext cx="18592165" cy="18966183"/>
          </a:xfrm>
        </p:spPr>
        <p:txBody>
          <a:bodyPr/>
          <a:lstStyle>
            <a:lvl1pPr>
              <a:defRPr sz="11100"/>
            </a:lvl1pPr>
            <a:lvl2pPr>
              <a:defRPr sz="9200"/>
            </a:lvl2pPr>
            <a:lvl3pPr>
              <a:defRPr sz="8200"/>
            </a:lvl3pPr>
            <a:lvl4pPr>
              <a:defRPr sz="7400"/>
            </a:lvl4pPr>
            <a:lvl5pPr>
              <a:defRPr sz="7400"/>
            </a:lvl5pPr>
            <a:lvl6pPr>
              <a:defRPr sz="7400"/>
            </a:lvl6pPr>
            <a:lvl7pPr>
              <a:defRPr sz="7400"/>
            </a:lvl7pPr>
            <a:lvl8pPr>
              <a:defRPr sz="7400"/>
            </a:lvl8pPr>
            <a:lvl9pPr>
              <a:defRPr sz="74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9B991417-62B9-4621-AB6F-890DE112F726}" type="datetimeFigureOut">
              <a:rPr lang="en-US" smtClean="0"/>
              <a:pPr/>
              <a:t>4/11/2016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9B991417-62B9-4621-AB6F-890DE112F726}" type="datetimeFigureOut">
              <a:rPr lang="en-US" smtClean="0"/>
              <a:pPr/>
              <a:t>4/11/2016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9B991417-62B9-4621-AB6F-890DE112F726}" type="datetimeFigureOut">
              <a:rPr lang="en-US" smtClean="0"/>
              <a:pPr/>
              <a:t>4/11/2016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2103123" y="1310639"/>
            <a:ext cx="13838240" cy="5577840"/>
          </a:xfrm>
        </p:spPr>
        <p:txBody>
          <a:bodyPr anchor="b"/>
          <a:lstStyle>
            <a:lvl1pPr algn="l">
              <a:defRPr sz="9200" b="1"/>
            </a:lvl1pPr>
          </a:lstStyle>
          <a:p>
            <a:r>
              <a:rPr lang="en-US" smtClean="0"/>
              <a:t>Click to edit Master title style</a:t>
            </a:r>
            <a:endParaRPr lang="en-US"/>
          </a:p>
        </p:txBody>
      </p:sp>
      <p:sp>
        <p:nvSpPr>
          <p:cNvPr id="3" name="Content Placeholder 2"/>
          <p:cNvSpPr>
            <a:spLocks noGrp="1"/>
          </p:cNvSpPr>
          <p:nvPr>
            <p:ph idx="1"/>
          </p:nvPr>
        </p:nvSpPr>
        <p:spPr>
          <a:xfrm>
            <a:off x="16445230" y="1310644"/>
            <a:ext cx="23514050" cy="28094942"/>
          </a:xfrm>
        </p:spPr>
        <p:txBody>
          <a:bodyPr/>
          <a:lstStyle>
            <a:lvl1pPr>
              <a:defRPr sz="14700"/>
            </a:lvl1pPr>
            <a:lvl2pPr>
              <a:defRPr sz="12800"/>
            </a:lvl2pPr>
            <a:lvl3pPr>
              <a:defRPr sz="11100"/>
            </a:lvl3pPr>
            <a:lvl4pPr>
              <a:defRPr sz="9200"/>
            </a:lvl4pPr>
            <a:lvl5pPr>
              <a:defRPr sz="9200"/>
            </a:lvl5pPr>
            <a:lvl6pPr>
              <a:defRPr sz="9200"/>
            </a:lvl6pPr>
            <a:lvl7pPr>
              <a:defRPr sz="9200"/>
            </a:lvl7pPr>
            <a:lvl8pPr>
              <a:defRPr sz="9200"/>
            </a:lvl8pPr>
            <a:lvl9pPr>
              <a:defRPr sz="92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2103123" y="6888484"/>
            <a:ext cx="13838240" cy="22517102"/>
          </a:xfrm>
        </p:spPr>
        <p:txBody>
          <a:bodyPr/>
          <a:lstStyle>
            <a:lvl1pPr marL="0" indent="0">
              <a:buNone/>
              <a:defRPr sz="6400"/>
            </a:lvl1pPr>
            <a:lvl2pPr marL="2098941" indent="0">
              <a:buNone/>
              <a:defRPr sz="5500"/>
            </a:lvl2pPr>
            <a:lvl3pPr marL="4197883" indent="0">
              <a:buNone/>
              <a:defRPr sz="4600"/>
            </a:lvl3pPr>
            <a:lvl4pPr marL="6296825" indent="0">
              <a:buNone/>
              <a:defRPr sz="4100"/>
            </a:lvl4pPr>
            <a:lvl5pPr marL="8395766" indent="0">
              <a:buNone/>
              <a:defRPr sz="4100"/>
            </a:lvl5pPr>
            <a:lvl6pPr marL="10494707" indent="0">
              <a:buNone/>
              <a:defRPr sz="4100"/>
            </a:lvl6pPr>
            <a:lvl7pPr marL="12593649" indent="0">
              <a:buNone/>
              <a:defRPr sz="4100"/>
            </a:lvl7pPr>
            <a:lvl8pPr marL="14692590" indent="0">
              <a:buNone/>
              <a:defRPr sz="4100"/>
            </a:lvl8pPr>
            <a:lvl9pPr marL="16791533" indent="0">
              <a:buNone/>
              <a:defRPr sz="41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B991417-62B9-4621-AB6F-890DE112F726}" type="datetimeFigureOut">
              <a:rPr lang="en-US" smtClean="0"/>
              <a:pPr/>
              <a:t>4/11/2016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8244525" y="23042880"/>
            <a:ext cx="25237440" cy="2720342"/>
          </a:xfrm>
        </p:spPr>
        <p:txBody>
          <a:bodyPr anchor="b"/>
          <a:lstStyle>
            <a:lvl1pPr algn="l">
              <a:defRPr sz="9200" b="1"/>
            </a:lvl1pPr>
          </a:lstStyle>
          <a:p>
            <a:r>
              <a:rPr lang="en-US" smtClean="0"/>
              <a:t>Click to edit Master title style</a:t>
            </a:r>
            <a:endParaRPr lang="en-US"/>
          </a:p>
        </p:txBody>
      </p:sp>
      <p:sp>
        <p:nvSpPr>
          <p:cNvPr id="3" name="Picture Placeholder 2"/>
          <p:cNvSpPr>
            <a:spLocks noGrp="1"/>
          </p:cNvSpPr>
          <p:nvPr>
            <p:ph type="pic" idx="1"/>
          </p:nvPr>
        </p:nvSpPr>
        <p:spPr>
          <a:xfrm>
            <a:off x="8244525" y="2941321"/>
            <a:ext cx="25237440" cy="19751040"/>
          </a:xfrm>
        </p:spPr>
        <p:txBody>
          <a:bodyPr/>
          <a:lstStyle>
            <a:lvl1pPr marL="0" indent="0">
              <a:buNone/>
              <a:defRPr sz="14700"/>
            </a:lvl1pPr>
            <a:lvl2pPr marL="2098941" indent="0">
              <a:buNone/>
              <a:defRPr sz="12800"/>
            </a:lvl2pPr>
            <a:lvl3pPr marL="4197883" indent="0">
              <a:buNone/>
              <a:defRPr sz="11100"/>
            </a:lvl3pPr>
            <a:lvl4pPr marL="6296825" indent="0">
              <a:buNone/>
              <a:defRPr sz="9200"/>
            </a:lvl4pPr>
            <a:lvl5pPr marL="8395766" indent="0">
              <a:buNone/>
              <a:defRPr sz="9200"/>
            </a:lvl5pPr>
            <a:lvl6pPr marL="10494707" indent="0">
              <a:buNone/>
              <a:defRPr sz="9200"/>
            </a:lvl6pPr>
            <a:lvl7pPr marL="12593649" indent="0">
              <a:buNone/>
              <a:defRPr sz="9200"/>
            </a:lvl7pPr>
            <a:lvl8pPr marL="14692590" indent="0">
              <a:buNone/>
              <a:defRPr sz="9200"/>
            </a:lvl8pPr>
            <a:lvl9pPr marL="16791533" indent="0">
              <a:buNone/>
              <a:defRPr sz="9200"/>
            </a:lvl9pPr>
          </a:lstStyle>
          <a:p>
            <a:endParaRPr lang="en-US"/>
          </a:p>
        </p:txBody>
      </p:sp>
      <p:sp>
        <p:nvSpPr>
          <p:cNvPr id="4" name="Text Placeholder 3"/>
          <p:cNvSpPr>
            <a:spLocks noGrp="1"/>
          </p:cNvSpPr>
          <p:nvPr>
            <p:ph type="body" sz="half" idx="2"/>
          </p:nvPr>
        </p:nvSpPr>
        <p:spPr>
          <a:xfrm>
            <a:off x="8244525" y="25763222"/>
            <a:ext cx="25237440" cy="3863338"/>
          </a:xfrm>
        </p:spPr>
        <p:txBody>
          <a:bodyPr/>
          <a:lstStyle>
            <a:lvl1pPr marL="0" indent="0">
              <a:buNone/>
              <a:defRPr sz="6400"/>
            </a:lvl1pPr>
            <a:lvl2pPr marL="2098941" indent="0">
              <a:buNone/>
              <a:defRPr sz="5500"/>
            </a:lvl2pPr>
            <a:lvl3pPr marL="4197883" indent="0">
              <a:buNone/>
              <a:defRPr sz="4600"/>
            </a:lvl3pPr>
            <a:lvl4pPr marL="6296825" indent="0">
              <a:buNone/>
              <a:defRPr sz="4100"/>
            </a:lvl4pPr>
            <a:lvl5pPr marL="8395766" indent="0">
              <a:buNone/>
              <a:defRPr sz="4100"/>
            </a:lvl5pPr>
            <a:lvl6pPr marL="10494707" indent="0">
              <a:buNone/>
              <a:defRPr sz="4100"/>
            </a:lvl6pPr>
            <a:lvl7pPr marL="12593649" indent="0">
              <a:buNone/>
              <a:defRPr sz="4100"/>
            </a:lvl7pPr>
            <a:lvl8pPr marL="14692590" indent="0">
              <a:buNone/>
              <a:defRPr sz="4100"/>
            </a:lvl8pPr>
            <a:lvl9pPr marL="16791533" indent="0">
              <a:buNone/>
              <a:defRPr sz="41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9B991417-62B9-4621-AB6F-890DE112F726}" type="datetimeFigureOut">
              <a:rPr lang="en-US" smtClean="0"/>
              <a:pPr/>
              <a:t>4/11/2016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8EE1ABC9-2B69-4C6C-BA49-2B2FE9707BC8}"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103120" y="1318263"/>
            <a:ext cx="37856160" cy="5486400"/>
          </a:xfrm>
          <a:prstGeom prst="rect">
            <a:avLst/>
          </a:prstGeom>
        </p:spPr>
        <p:txBody>
          <a:bodyPr vert="horz" lIns="419788" tIns="209894" rIns="419788" bIns="209894"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2103120" y="7680964"/>
            <a:ext cx="37856160" cy="21724621"/>
          </a:xfrm>
          <a:prstGeom prst="rect">
            <a:avLst/>
          </a:prstGeom>
        </p:spPr>
        <p:txBody>
          <a:bodyPr vert="horz" lIns="419788" tIns="209894" rIns="419788" bIns="209894"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2103120" y="30510484"/>
            <a:ext cx="9814560" cy="1752601"/>
          </a:xfrm>
          <a:prstGeom prst="rect">
            <a:avLst/>
          </a:prstGeom>
        </p:spPr>
        <p:txBody>
          <a:bodyPr vert="horz" lIns="419788" tIns="209894" rIns="419788" bIns="209894" rtlCol="0" anchor="ctr"/>
          <a:lstStyle>
            <a:lvl1pPr algn="l">
              <a:defRPr sz="5500">
                <a:solidFill>
                  <a:schemeClr val="tx1">
                    <a:tint val="75000"/>
                  </a:schemeClr>
                </a:solidFill>
              </a:defRPr>
            </a:lvl1pPr>
          </a:lstStyle>
          <a:p>
            <a:fld id="{9B991417-62B9-4621-AB6F-890DE112F726}" type="datetimeFigureOut">
              <a:rPr lang="en-US" smtClean="0"/>
              <a:pPr/>
              <a:t>4/11/2016</a:t>
            </a:fld>
            <a:endParaRPr lang="en-US"/>
          </a:p>
        </p:txBody>
      </p:sp>
      <p:sp>
        <p:nvSpPr>
          <p:cNvPr id="5" name="Footer Placeholder 4"/>
          <p:cNvSpPr>
            <a:spLocks noGrp="1"/>
          </p:cNvSpPr>
          <p:nvPr>
            <p:ph type="ftr" sz="quarter" idx="3"/>
          </p:nvPr>
        </p:nvSpPr>
        <p:spPr>
          <a:xfrm>
            <a:off x="14371320" y="30510484"/>
            <a:ext cx="13319760" cy="1752601"/>
          </a:xfrm>
          <a:prstGeom prst="rect">
            <a:avLst/>
          </a:prstGeom>
        </p:spPr>
        <p:txBody>
          <a:bodyPr vert="horz" lIns="419788" tIns="209894" rIns="419788" bIns="209894" rtlCol="0" anchor="ctr"/>
          <a:lstStyle>
            <a:lvl1pPr algn="ctr">
              <a:defRPr sz="55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30144720" y="30510484"/>
            <a:ext cx="9814560" cy="1752601"/>
          </a:xfrm>
          <a:prstGeom prst="rect">
            <a:avLst/>
          </a:prstGeom>
        </p:spPr>
        <p:txBody>
          <a:bodyPr vert="horz" lIns="419788" tIns="209894" rIns="419788" bIns="209894" rtlCol="0" anchor="ctr"/>
          <a:lstStyle>
            <a:lvl1pPr algn="r">
              <a:defRPr sz="5500">
                <a:solidFill>
                  <a:schemeClr val="tx1">
                    <a:tint val="75000"/>
                  </a:schemeClr>
                </a:solidFill>
              </a:defRPr>
            </a:lvl1pPr>
          </a:lstStyle>
          <a:p>
            <a:fld id="{8EE1ABC9-2B69-4C6C-BA49-2B2FE9707BC8}"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197883" rtl="0" eaLnBrk="1" latinLnBrk="0" hangingPunct="1">
        <a:spcBef>
          <a:spcPct val="0"/>
        </a:spcBef>
        <a:buNone/>
        <a:defRPr sz="20200" kern="1200">
          <a:solidFill>
            <a:schemeClr val="tx1"/>
          </a:solidFill>
          <a:latin typeface="+mj-lt"/>
          <a:ea typeface="+mj-ea"/>
          <a:cs typeface="+mj-cs"/>
        </a:defRPr>
      </a:lvl1pPr>
    </p:titleStyle>
    <p:bodyStyle>
      <a:lvl1pPr marL="1574206" indent="-1574206" algn="l" defTabSz="4197883" rtl="0" eaLnBrk="1" latinLnBrk="0" hangingPunct="1">
        <a:spcBef>
          <a:spcPct val="20000"/>
        </a:spcBef>
        <a:buFont typeface="Arial" pitchFamily="34" charset="0"/>
        <a:buChar char="•"/>
        <a:defRPr sz="14700" kern="1200">
          <a:solidFill>
            <a:schemeClr val="tx1"/>
          </a:solidFill>
          <a:latin typeface="+mn-lt"/>
          <a:ea typeface="+mn-ea"/>
          <a:cs typeface="+mn-cs"/>
        </a:defRPr>
      </a:lvl1pPr>
      <a:lvl2pPr marL="3410780" indent="-1311839" algn="l" defTabSz="4197883" rtl="0" eaLnBrk="1" latinLnBrk="0" hangingPunct="1">
        <a:spcBef>
          <a:spcPct val="20000"/>
        </a:spcBef>
        <a:buFont typeface="Arial" pitchFamily="34" charset="0"/>
        <a:buChar char="–"/>
        <a:defRPr sz="12800" kern="1200">
          <a:solidFill>
            <a:schemeClr val="tx1"/>
          </a:solidFill>
          <a:latin typeface="+mn-lt"/>
          <a:ea typeface="+mn-ea"/>
          <a:cs typeface="+mn-cs"/>
        </a:defRPr>
      </a:lvl2pPr>
      <a:lvl3pPr marL="5247354" indent="-1049471" algn="l" defTabSz="4197883" rtl="0" eaLnBrk="1" latinLnBrk="0" hangingPunct="1">
        <a:spcBef>
          <a:spcPct val="20000"/>
        </a:spcBef>
        <a:buFont typeface="Arial" pitchFamily="34" charset="0"/>
        <a:buChar char="•"/>
        <a:defRPr sz="11100" kern="1200">
          <a:solidFill>
            <a:schemeClr val="tx1"/>
          </a:solidFill>
          <a:latin typeface="+mn-lt"/>
          <a:ea typeface="+mn-ea"/>
          <a:cs typeface="+mn-cs"/>
        </a:defRPr>
      </a:lvl3pPr>
      <a:lvl4pPr marL="7346296" indent="-1049471" algn="l" defTabSz="4197883" rtl="0" eaLnBrk="1" latinLnBrk="0" hangingPunct="1">
        <a:spcBef>
          <a:spcPct val="20000"/>
        </a:spcBef>
        <a:buFont typeface="Arial" pitchFamily="34" charset="0"/>
        <a:buChar char="–"/>
        <a:defRPr sz="9200" kern="1200">
          <a:solidFill>
            <a:schemeClr val="tx1"/>
          </a:solidFill>
          <a:latin typeface="+mn-lt"/>
          <a:ea typeface="+mn-ea"/>
          <a:cs typeface="+mn-cs"/>
        </a:defRPr>
      </a:lvl4pPr>
      <a:lvl5pPr marL="9445236" indent="-1049471" algn="l" defTabSz="4197883" rtl="0" eaLnBrk="1" latinLnBrk="0" hangingPunct="1">
        <a:spcBef>
          <a:spcPct val="20000"/>
        </a:spcBef>
        <a:buFont typeface="Arial" pitchFamily="34" charset="0"/>
        <a:buChar char="»"/>
        <a:defRPr sz="9200" kern="1200">
          <a:solidFill>
            <a:schemeClr val="tx1"/>
          </a:solidFill>
          <a:latin typeface="+mn-lt"/>
          <a:ea typeface="+mn-ea"/>
          <a:cs typeface="+mn-cs"/>
        </a:defRPr>
      </a:lvl5pPr>
      <a:lvl6pPr marL="11544177" indent="-1049471" algn="l" defTabSz="4197883" rtl="0" eaLnBrk="1" latinLnBrk="0" hangingPunct="1">
        <a:spcBef>
          <a:spcPct val="20000"/>
        </a:spcBef>
        <a:buFont typeface="Arial" pitchFamily="34" charset="0"/>
        <a:buChar char="•"/>
        <a:defRPr sz="9200" kern="1200">
          <a:solidFill>
            <a:schemeClr val="tx1"/>
          </a:solidFill>
          <a:latin typeface="+mn-lt"/>
          <a:ea typeface="+mn-ea"/>
          <a:cs typeface="+mn-cs"/>
        </a:defRPr>
      </a:lvl6pPr>
      <a:lvl7pPr marL="13643121" indent="-1049471" algn="l" defTabSz="4197883" rtl="0" eaLnBrk="1" latinLnBrk="0" hangingPunct="1">
        <a:spcBef>
          <a:spcPct val="20000"/>
        </a:spcBef>
        <a:buFont typeface="Arial" pitchFamily="34" charset="0"/>
        <a:buChar char="•"/>
        <a:defRPr sz="9200" kern="1200">
          <a:solidFill>
            <a:schemeClr val="tx1"/>
          </a:solidFill>
          <a:latin typeface="+mn-lt"/>
          <a:ea typeface="+mn-ea"/>
          <a:cs typeface="+mn-cs"/>
        </a:defRPr>
      </a:lvl7pPr>
      <a:lvl8pPr marL="15742061" indent="-1049471" algn="l" defTabSz="4197883" rtl="0" eaLnBrk="1" latinLnBrk="0" hangingPunct="1">
        <a:spcBef>
          <a:spcPct val="20000"/>
        </a:spcBef>
        <a:buFont typeface="Arial" pitchFamily="34" charset="0"/>
        <a:buChar char="•"/>
        <a:defRPr sz="9200" kern="1200">
          <a:solidFill>
            <a:schemeClr val="tx1"/>
          </a:solidFill>
          <a:latin typeface="+mn-lt"/>
          <a:ea typeface="+mn-ea"/>
          <a:cs typeface="+mn-cs"/>
        </a:defRPr>
      </a:lvl8pPr>
      <a:lvl9pPr marL="17841003" indent="-1049471" algn="l" defTabSz="4197883" rtl="0" eaLnBrk="1" latinLnBrk="0" hangingPunct="1">
        <a:spcBef>
          <a:spcPct val="20000"/>
        </a:spcBef>
        <a:buFont typeface="Arial" pitchFamily="34" charset="0"/>
        <a:buChar char="•"/>
        <a:defRPr sz="9200" kern="1200">
          <a:solidFill>
            <a:schemeClr val="tx1"/>
          </a:solidFill>
          <a:latin typeface="+mn-lt"/>
          <a:ea typeface="+mn-ea"/>
          <a:cs typeface="+mn-cs"/>
        </a:defRPr>
      </a:lvl9pPr>
    </p:bodyStyle>
    <p:otherStyle>
      <a:defPPr>
        <a:defRPr lang="en-US"/>
      </a:defPPr>
      <a:lvl1pPr marL="0" algn="l" defTabSz="4197883" rtl="0" eaLnBrk="1" latinLnBrk="0" hangingPunct="1">
        <a:defRPr sz="8200" kern="1200">
          <a:solidFill>
            <a:schemeClr val="tx1"/>
          </a:solidFill>
          <a:latin typeface="+mn-lt"/>
          <a:ea typeface="+mn-ea"/>
          <a:cs typeface="+mn-cs"/>
        </a:defRPr>
      </a:lvl1pPr>
      <a:lvl2pPr marL="2098941" algn="l" defTabSz="4197883" rtl="0" eaLnBrk="1" latinLnBrk="0" hangingPunct="1">
        <a:defRPr sz="8200" kern="1200">
          <a:solidFill>
            <a:schemeClr val="tx1"/>
          </a:solidFill>
          <a:latin typeface="+mn-lt"/>
          <a:ea typeface="+mn-ea"/>
          <a:cs typeface="+mn-cs"/>
        </a:defRPr>
      </a:lvl2pPr>
      <a:lvl3pPr marL="4197883" algn="l" defTabSz="4197883" rtl="0" eaLnBrk="1" latinLnBrk="0" hangingPunct="1">
        <a:defRPr sz="8200" kern="1200">
          <a:solidFill>
            <a:schemeClr val="tx1"/>
          </a:solidFill>
          <a:latin typeface="+mn-lt"/>
          <a:ea typeface="+mn-ea"/>
          <a:cs typeface="+mn-cs"/>
        </a:defRPr>
      </a:lvl3pPr>
      <a:lvl4pPr marL="6296825" algn="l" defTabSz="4197883" rtl="0" eaLnBrk="1" latinLnBrk="0" hangingPunct="1">
        <a:defRPr sz="8200" kern="1200">
          <a:solidFill>
            <a:schemeClr val="tx1"/>
          </a:solidFill>
          <a:latin typeface="+mn-lt"/>
          <a:ea typeface="+mn-ea"/>
          <a:cs typeface="+mn-cs"/>
        </a:defRPr>
      </a:lvl4pPr>
      <a:lvl5pPr marL="8395766" algn="l" defTabSz="4197883" rtl="0" eaLnBrk="1" latinLnBrk="0" hangingPunct="1">
        <a:defRPr sz="8200" kern="1200">
          <a:solidFill>
            <a:schemeClr val="tx1"/>
          </a:solidFill>
          <a:latin typeface="+mn-lt"/>
          <a:ea typeface="+mn-ea"/>
          <a:cs typeface="+mn-cs"/>
        </a:defRPr>
      </a:lvl5pPr>
      <a:lvl6pPr marL="10494707" algn="l" defTabSz="4197883" rtl="0" eaLnBrk="1" latinLnBrk="0" hangingPunct="1">
        <a:defRPr sz="8200" kern="1200">
          <a:solidFill>
            <a:schemeClr val="tx1"/>
          </a:solidFill>
          <a:latin typeface="+mn-lt"/>
          <a:ea typeface="+mn-ea"/>
          <a:cs typeface="+mn-cs"/>
        </a:defRPr>
      </a:lvl6pPr>
      <a:lvl7pPr marL="12593649" algn="l" defTabSz="4197883" rtl="0" eaLnBrk="1" latinLnBrk="0" hangingPunct="1">
        <a:defRPr sz="8200" kern="1200">
          <a:solidFill>
            <a:schemeClr val="tx1"/>
          </a:solidFill>
          <a:latin typeface="+mn-lt"/>
          <a:ea typeface="+mn-ea"/>
          <a:cs typeface="+mn-cs"/>
        </a:defRPr>
      </a:lvl7pPr>
      <a:lvl8pPr marL="14692590" algn="l" defTabSz="4197883" rtl="0" eaLnBrk="1" latinLnBrk="0" hangingPunct="1">
        <a:defRPr sz="8200" kern="1200">
          <a:solidFill>
            <a:schemeClr val="tx1"/>
          </a:solidFill>
          <a:latin typeface="+mn-lt"/>
          <a:ea typeface="+mn-ea"/>
          <a:cs typeface="+mn-cs"/>
        </a:defRPr>
      </a:lvl8pPr>
      <a:lvl9pPr marL="16791533" algn="l" defTabSz="4197883" rtl="0" eaLnBrk="1" latinLnBrk="0" hangingPunct="1">
        <a:defRPr sz="82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2.emf"/></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2">
            <a:lumMod val="90000"/>
            <a:alpha val="73000"/>
          </a:schemeClr>
        </a:solidFill>
        <a:effectLst/>
      </p:bgPr>
    </p:bg>
    <p:spTree>
      <p:nvGrpSpPr>
        <p:cNvPr id="1" name=""/>
        <p:cNvGrpSpPr/>
        <p:nvPr/>
      </p:nvGrpSpPr>
      <p:grpSpPr>
        <a:xfrm>
          <a:off x="0" y="0"/>
          <a:ext cx="0" cy="0"/>
          <a:chOff x="0" y="0"/>
          <a:chExt cx="0" cy="0"/>
        </a:xfrm>
      </p:grpSpPr>
      <p:sp>
        <p:nvSpPr>
          <p:cNvPr id="14" name="TextBox 13"/>
          <p:cNvSpPr txBox="1"/>
          <p:nvPr/>
        </p:nvSpPr>
        <p:spPr>
          <a:xfrm>
            <a:off x="29514855" y="20767728"/>
            <a:ext cx="10805685" cy="1026360"/>
          </a:xfrm>
          <a:prstGeom prst="rect">
            <a:avLst/>
          </a:prstGeom>
          <a:noFill/>
        </p:spPr>
        <p:txBody>
          <a:bodyPr wrap="square" lIns="102034" tIns="51017" rIns="102034" bIns="51017" rtlCol="0">
            <a:spAutoFit/>
          </a:bodyPr>
          <a:lstStyle/>
          <a:p>
            <a:pPr algn="ctr"/>
            <a:r>
              <a:rPr lang="en-US" sz="6000" b="1" dirty="0">
                <a:solidFill>
                  <a:schemeClr val="accent6"/>
                </a:solidFill>
              </a:rPr>
              <a:t>Discussion</a:t>
            </a:r>
          </a:p>
        </p:txBody>
      </p:sp>
      <p:sp>
        <p:nvSpPr>
          <p:cNvPr id="16" name="TextBox 15"/>
          <p:cNvSpPr txBox="1"/>
          <p:nvPr/>
        </p:nvSpPr>
        <p:spPr>
          <a:xfrm>
            <a:off x="28078473" y="4647864"/>
            <a:ext cx="12242067" cy="1026360"/>
          </a:xfrm>
          <a:prstGeom prst="rect">
            <a:avLst/>
          </a:prstGeom>
          <a:noFill/>
        </p:spPr>
        <p:txBody>
          <a:bodyPr wrap="square" lIns="102034" tIns="51017" rIns="102034" bIns="51017" rtlCol="0">
            <a:spAutoFit/>
          </a:bodyPr>
          <a:lstStyle/>
          <a:p>
            <a:pPr algn="ctr"/>
            <a:r>
              <a:rPr lang="en-US" sz="6000" b="1" dirty="0">
                <a:solidFill>
                  <a:schemeClr val="accent6"/>
                </a:solidFill>
              </a:rPr>
              <a:t>Results</a:t>
            </a:r>
          </a:p>
        </p:txBody>
      </p:sp>
      <p:sp>
        <p:nvSpPr>
          <p:cNvPr id="17" name="TextBox 16"/>
          <p:cNvSpPr txBox="1"/>
          <p:nvPr/>
        </p:nvSpPr>
        <p:spPr>
          <a:xfrm>
            <a:off x="1229728" y="4620127"/>
            <a:ext cx="12242067" cy="1026360"/>
          </a:xfrm>
          <a:prstGeom prst="rect">
            <a:avLst/>
          </a:prstGeom>
          <a:noFill/>
        </p:spPr>
        <p:txBody>
          <a:bodyPr wrap="square" lIns="102034" tIns="51017" rIns="102034" bIns="51017" rtlCol="0">
            <a:spAutoFit/>
          </a:bodyPr>
          <a:lstStyle/>
          <a:p>
            <a:pPr algn="ctr"/>
            <a:r>
              <a:rPr lang="en-US" sz="6000" b="1" dirty="0">
                <a:solidFill>
                  <a:schemeClr val="accent6"/>
                </a:solidFill>
              </a:rPr>
              <a:t>Introduction</a:t>
            </a:r>
          </a:p>
        </p:txBody>
      </p:sp>
      <p:sp>
        <p:nvSpPr>
          <p:cNvPr id="28" name="TextBox 27"/>
          <p:cNvSpPr txBox="1"/>
          <p:nvPr/>
        </p:nvSpPr>
        <p:spPr>
          <a:xfrm>
            <a:off x="0" y="29552938"/>
            <a:ext cx="42062400" cy="3365462"/>
          </a:xfrm>
          <a:prstGeom prst="rect">
            <a:avLst/>
          </a:prstGeom>
          <a:solidFill>
            <a:srgbClr val="FF9933"/>
          </a:solidFill>
        </p:spPr>
        <p:txBody>
          <a:bodyPr wrap="square" lIns="102034" tIns="51017" rIns="102034" bIns="51017" rtlCol="0">
            <a:spAutoFit/>
          </a:bodyPr>
          <a:lstStyle/>
          <a:p>
            <a:endParaRPr lang="en-US" dirty="0" smtClean="0">
              <a:solidFill>
                <a:schemeClr val="accent6"/>
              </a:solidFill>
            </a:endParaRPr>
          </a:p>
          <a:p>
            <a:endParaRPr lang="en-US" sz="2600" dirty="0">
              <a:solidFill>
                <a:schemeClr val="accent6"/>
              </a:solidFill>
            </a:endParaRPr>
          </a:p>
          <a:p>
            <a:endParaRPr lang="en-US" sz="2600" dirty="0">
              <a:solidFill>
                <a:schemeClr val="accent6"/>
              </a:solidFill>
            </a:endParaRPr>
          </a:p>
          <a:p>
            <a:endParaRPr lang="en-US" sz="2600" dirty="0">
              <a:solidFill>
                <a:schemeClr val="accent6"/>
              </a:solidFill>
            </a:endParaRPr>
          </a:p>
          <a:p>
            <a:endParaRPr lang="en-US" sz="2600" dirty="0">
              <a:solidFill>
                <a:schemeClr val="accent6"/>
              </a:solidFill>
            </a:endParaRPr>
          </a:p>
          <a:p>
            <a:endParaRPr lang="en-US" sz="2600" dirty="0">
              <a:solidFill>
                <a:schemeClr val="accent6"/>
              </a:solidFill>
            </a:endParaRPr>
          </a:p>
        </p:txBody>
      </p:sp>
      <p:pic>
        <p:nvPicPr>
          <p:cNvPr id="29" name="Picture 28"/>
          <p:cNvPicPr>
            <a:picLocks noChangeAspect="1"/>
          </p:cNvPicPr>
          <p:nvPr/>
        </p:nvPicPr>
        <p:blipFill>
          <a:blip r:embed="rId3" cstate="print"/>
          <a:stretch>
            <a:fillRect/>
          </a:stretch>
        </p:blipFill>
        <p:spPr>
          <a:xfrm>
            <a:off x="788670" y="29832302"/>
            <a:ext cx="17927530" cy="2135390"/>
          </a:xfrm>
          <a:prstGeom prst="rect">
            <a:avLst/>
          </a:prstGeom>
        </p:spPr>
      </p:pic>
      <p:pic>
        <p:nvPicPr>
          <p:cNvPr id="30" name="Picture 29"/>
          <p:cNvPicPr>
            <a:picLocks noChangeAspect="1"/>
          </p:cNvPicPr>
          <p:nvPr/>
        </p:nvPicPr>
        <p:blipFill>
          <a:blip r:embed="rId4" cstate="print"/>
          <a:stretch>
            <a:fillRect/>
          </a:stretch>
        </p:blipFill>
        <p:spPr>
          <a:xfrm>
            <a:off x="0" y="0"/>
            <a:ext cx="42062400" cy="4572000"/>
          </a:xfrm>
          <a:prstGeom prst="rect">
            <a:avLst/>
          </a:prstGeom>
          <a:ln>
            <a:noFill/>
          </a:ln>
        </p:spPr>
      </p:pic>
      <p:sp>
        <p:nvSpPr>
          <p:cNvPr id="32" name="TextBox 31"/>
          <p:cNvSpPr txBox="1"/>
          <p:nvPr/>
        </p:nvSpPr>
        <p:spPr>
          <a:xfrm>
            <a:off x="1616289" y="752795"/>
            <a:ext cx="39608760" cy="1457247"/>
          </a:xfrm>
          <a:prstGeom prst="rect">
            <a:avLst/>
          </a:prstGeom>
          <a:noFill/>
        </p:spPr>
        <p:txBody>
          <a:bodyPr wrap="square" lIns="102034" tIns="51017" rIns="102034" bIns="51017" rtlCol="0">
            <a:spAutoFit/>
          </a:bodyPr>
          <a:lstStyle/>
          <a:p>
            <a:pPr algn="ctr"/>
            <a:r>
              <a:rPr lang="en-US" sz="8800" dirty="0">
                <a:solidFill>
                  <a:schemeClr val="bg1"/>
                </a:solidFill>
              </a:rPr>
              <a:t>From Lateral to Leader: A Study of </a:t>
            </a:r>
            <a:r>
              <a:rPr lang="en-US" sz="8800" dirty="0" smtClean="0">
                <a:solidFill>
                  <a:schemeClr val="bg1"/>
                </a:solidFill>
              </a:rPr>
              <a:t>Preschoolers’ Relationships </a:t>
            </a:r>
            <a:r>
              <a:rPr lang="en-US" sz="8800" dirty="0">
                <a:solidFill>
                  <a:schemeClr val="bg1"/>
                </a:solidFill>
              </a:rPr>
              <a:t>with Peers</a:t>
            </a:r>
          </a:p>
        </p:txBody>
      </p:sp>
      <p:sp>
        <p:nvSpPr>
          <p:cNvPr id="33" name="TextBox 32"/>
          <p:cNvSpPr txBox="1"/>
          <p:nvPr/>
        </p:nvSpPr>
        <p:spPr>
          <a:xfrm>
            <a:off x="1402080" y="2828928"/>
            <a:ext cx="40046910" cy="1149471"/>
          </a:xfrm>
          <a:prstGeom prst="rect">
            <a:avLst/>
          </a:prstGeom>
          <a:noFill/>
        </p:spPr>
        <p:txBody>
          <a:bodyPr wrap="square" lIns="102034" tIns="51017" rIns="102034" bIns="51017" rtlCol="0">
            <a:spAutoFit/>
          </a:bodyPr>
          <a:lstStyle/>
          <a:p>
            <a:pPr algn="ctr"/>
            <a:r>
              <a:rPr lang="en-US" sz="6800" dirty="0" smtClean="0">
                <a:solidFill>
                  <a:schemeClr val="bg1"/>
                </a:solidFill>
                <a:latin typeface="Arial" pitchFamily="34" charset="0"/>
                <a:cs typeface="Arial" pitchFamily="34" charset="0"/>
              </a:rPr>
              <a:t>Erin Podgorski &amp; Dr. Carin </a:t>
            </a:r>
            <a:r>
              <a:rPr lang="en-US" sz="6800" dirty="0">
                <a:solidFill>
                  <a:schemeClr val="bg1"/>
                </a:solidFill>
                <a:latin typeface="Arial" pitchFamily="34" charset="0"/>
                <a:cs typeface="Arial" pitchFamily="34" charset="0"/>
              </a:rPr>
              <a:t>L. </a:t>
            </a:r>
            <a:r>
              <a:rPr lang="en-US" sz="6800" dirty="0" err="1">
                <a:solidFill>
                  <a:schemeClr val="bg1"/>
                </a:solidFill>
                <a:latin typeface="Arial" pitchFamily="34" charset="0"/>
                <a:cs typeface="Arial" pitchFamily="34" charset="0"/>
              </a:rPr>
              <a:t>Neitzel</a:t>
            </a:r>
            <a:r>
              <a:rPr lang="en-US" sz="6800" dirty="0">
                <a:solidFill>
                  <a:schemeClr val="bg1"/>
                </a:solidFill>
                <a:latin typeface="Arial" pitchFamily="34" charset="0"/>
                <a:cs typeface="Arial" pitchFamily="34" charset="0"/>
              </a:rPr>
              <a:t>, The University of Tennessee, Knoxville</a:t>
            </a:r>
            <a:endParaRPr lang="en-US" sz="6800" dirty="0">
              <a:latin typeface="Arial" pitchFamily="34" charset="0"/>
              <a:cs typeface="Arial" pitchFamily="34" charset="0"/>
            </a:endParaRPr>
          </a:p>
        </p:txBody>
      </p:sp>
      <p:sp>
        <p:nvSpPr>
          <p:cNvPr id="21" name="TextBox 20"/>
          <p:cNvSpPr txBox="1"/>
          <p:nvPr/>
        </p:nvSpPr>
        <p:spPr>
          <a:xfrm>
            <a:off x="1193633" y="20130774"/>
            <a:ext cx="12242067" cy="1026360"/>
          </a:xfrm>
          <a:prstGeom prst="rect">
            <a:avLst/>
          </a:prstGeom>
          <a:noFill/>
        </p:spPr>
        <p:txBody>
          <a:bodyPr wrap="square" lIns="102034" tIns="51017" rIns="102034" bIns="51017" rtlCol="0">
            <a:spAutoFit/>
          </a:bodyPr>
          <a:lstStyle/>
          <a:p>
            <a:pPr algn="ctr"/>
            <a:r>
              <a:rPr lang="en-US" sz="6000" b="1" dirty="0" smtClean="0">
                <a:solidFill>
                  <a:schemeClr val="accent6"/>
                </a:solidFill>
              </a:rPr>
              <a:t>Method</a:t>
            </a:r>
            <a:endParaRPr lang="en-US" sz="6000" b="1" dirty="0">
              <a:solidFill>
                <a:schemeClr val="accent6"/>
              </a:solidFill>
            </a:endParaRPr>
          </a:p>
        </p:txBody>
      </p:sp>
      <p:sp>
        <p:nvSpPr>
          <p:cNvPr id="9" name="TextBox 8"/>
          <p:cNvSpPr txBox="1"/>
          <p:nvPr/>
        </p:nvSpPr>
        <p:spPr>
          <a:xfrm>
            <a:off x="744554" y="21280908"/>
            <a:ext cx="13200385" cy="7167173"/>
          </a:xfrm>
          <a:prstGeom prst="rect">
            <a:avLst/>
          </a:prstGeom>
          <a:noFill/>
        </p:spPr>
        <p:txBody>
          <a:bodyPr wrap="square" lIns="87459" tIns="43729" rIns="87459" bIns="43729" rtlCol="0">
            <a:spAutoFit/>
          </a:bodyPr>
          <a:lstStyle/>
          <a:p>
            <a:r>
              <a:rPr lang="en-US" sz="4400" b="1" dirty="0" smtClean="0">
                <a:solidFill>
                  <a:schemeClr val="accent6"/>
                </a:solidFill>
              </a:rPr>
              <a:t>Participants</a:t>
            </a:r>
            <a:r>
              <a:rPr lang="en-US" sz="4400" dirty="0" smtClean="0">
                <a:solidFill>
                  <a:schemeClr val="accent6"/>
                </a:solidFill>
              </a:rPr>
              <a:t>: </a:t>
            </a:r>
            <a:endParaRPr lang="en-US" sz="4400" dirty="0">
              <a:solidFill>
                <a:schemeClr val="accent6"/>
              </a:solidFill>
            </a:endParaRPr>
          </a:p>
          <a:p>
            <a:r>
              <a:rPr lang="en-US" sz="3600" dirty="0"/>
              <a:t>Seventy five normally developing preschoolers (39 male, 36 female) ranging in age from 3 years 2 months to 5 years 4 months (M=4.41, SD=.72) and their mothers participated in the study. The mothers’ average years of education was 12.74 (SD = 1.80; min = 6, max = 16</a:t>
            </a:r>
            <a:r>
              <a:rPr lang="en-US" sz="3600" dirty="0" smtClean="0"/>
              <a:t>).</a:t>
            </a:r>
          </a:p>
          <a:p>
            <a:endParaRPr lang="en-US" sz="1200" b="1" dirty="0"/>
          </a:p>
          <a:p>
            <a:r>
              <a:rPr lang="en-US" sz="4400" b="1" dirty="0">
                <a:solidFill>
                  <a:srgbClr val="FF9933"/>
                </a:solidFill>
              </a:rPr>
              <a:t>Procedure: </a:t>
            </a:r>
          </a:p>
          <a:p>
            <a:r>
              <a:rPr lang="en-US" sz="3600" dirty="0" smtClean="0"/>
              <a:t>To </a:t>
            </a:r>
            <a:r>
              <a:rPr lang="en-US" sz="3600" dirty="0"/>
              <a:t>obtain data on parenting behaviors, </a:t>
            </a:r>
            <a:r>
              <a:rPr lang="en-US" sz="3600" dirty="0" smtClean="0"/>
              <a:t>parent-child </a:t>
            </a:r>
            <a:r>
              <a:rPr lang="en-US" sz="3600" dirty="0"/>
              <a:t>dyads were observed during 45-minute sessions as they worked on three joint problem-solving tasks. The tasks were designed to create a difficult context in which the mother would have to assist the child. Each task lasted 8 minutes. Mother and child interaction behaviors were coded. </a:t>
            </a:r>
          </a:p>
          <a:p>
            <a:endParaRPr lang="en-US" sz="3600" dirty="0"/>
          </a:p>
        </p:txBody>
      </p:sp>
      <p:sp>
        <p:nvSpPr>
          <p:cNvPr id="7" name="TextBox 6"/>
          <p:cNvSpPr txBox="1"/>
          <p:nvPr/>
        </p:nvSpPr>
        <p:spPr>
          <a:xfrm>
            <a:off x="14676632" y="20018660"/>
            <a:ext cx="13019882" cy="6578385"/>
          </a:xfrm>
          <a:prstGeom prst="rect">
            <a:avLst/>
          </a:prstGeom>
          <a:pattFill prst="pct5">
            <a:fgClr>
              <a:schemeClr val="bg1">
                <a:lumMod val="85000"/>
              </a:schemeClr>
            </a:fgClr>
            <a:bgClr>
              <a:schemeClr val="bg1">
                <a:lumMod val="95000"/>
              </a:schemeClr>
            </a:bgClr>
          </a:pattFill>
          <a:ln>
            <a:solidFill>
              <a:schemeClr val="accent6"/>
            </a:solidFill>
          </a:ln>
        </p:spPr>
        <p:txBody>
          <a:bodyPr wrap="square" lIns="83485" tIns="41742" rIns="83485" bIns="41742" rtlCol="0">
            <a:spAutoFit/>
          </a:bodyPr>
          <a:lstStyle/>
          <a:p>
            <a:r>
              <a:rPr lang="en-US" sz="4400" b="1" u="sng" dirty="0" smtClean="0">
                <a:solidFill>
                  <a:schemeClr val="tx1">
                    <a:lumMod val="65000"/>
                    <a:lumOff val="35000"/>
                  </a:schemeClr>
                </a:solidFill>
              </a:rPr>
              <a:t>Child Social Behaviors with Peers</a:t>
            </a:r>
            <a:endParaRPr lang="en-US" sz="4400" b="1" u="sng" dirty="0">
              <a:solidFill>
                <a:schemeClr val="tx1">
                  <a:lumMod val="65000"/>
                  <a:lumOff val="35000"/>
                </a:schemeClr>
              </a:solidFill>
            </a:endParaRPr>
          </a:p>
          <a:p>
            <a:r>
              <a:rPr lang="en-US" sz="3600" dirty="0" smtClean="0"/>
              <a:t>Assessment of children’s behavior roles with peers  </a:t>
            </a:r>
            <a:r>
              <a:rPr lang="en-US" sz="3600" dirty="0"/>
              <a:t>focused on two main areas of dyadic </a:t>
            </a:r>
            <a:r>
              <a:rPr lang="en-US" sz="3600" dirty="0" smtClean="0"/>
              <a:t>interaction: </a:t>
            </a:r>
            <a:r>
              <a:rPr lang="en-US" sz="3600" dirty="0"/>
              <a:t>leadership </a:t>
            </a:r>
            <a:r>
              <a:rPr lang="en-US" sz="3600" dirty="0" smtClean="0"/>
              <a:t>and dominance behaviors.</a:t>
            </a:r>
          </a:p>
          <a:p>
            <a:pPr marL="571500" indent="-571500">
              <a:spcBef>
                <a:spcPts val="600"/>
              </a:spcBef>
              <a:buFont typeface="Arial" panose="020B0604020202020204" pitchFamily="34" charset="0"/>
              <a:buChar char="•"/>
            </a:pPr>
            <a:r>
              <a:rPr lang="en-US" sz="4000" b="1" u="sng" dirty="0" smtClean="0">
                <a:solidFill>
                  <a:schemeClr val="tx1">
                    <a:lumMod val="65000"/>
                    <a:lumOff val="35000"/>
                  </a:schemeClr>
                </a:solidFill>
              </a:rPr>
              <a:t>Leadership</a:t>
            </a:r>
          </a:p>
          <a:p>
            <a:r>
              <a:rPr lang="en-US" sz="3600" dirty="0" smtClean="0"/>
              <a:t>     </a:t>
            </a:r>
            <a:r>
              <a:rPr lang="en-US" sz="3600" dirty="0" err="1" smtClean="0"/>
              <a:t>Cooperatiion</a:t>
            </a:r>
            <a:r>
              <a:rPr lang="en-US" sz="3600" dirty="0" smtClean="0"/>
              <a:t> </a:t>
            </a:r>
            <a:r>
              <a:rPr lang="en-US" sz="3600" dirty="0"/>
              <a:t>and organizational </a:t>
            </a:r>
            <a:r>
              <a:rPr lang="en-US" sz="3600" dirty="0" smtClean="0"/>
              <a:t>behaviors </a:t>
            </a:r>
            <a:r>
              <a:rPr lang="en-US" sz="3600" dirty="0"/>
              <a:t>(e.g., suggests play </a:t>
            </a:r>
            <a:r>
              <a:rPr lang="en-US" sz="3600" dirty="0" smtClean="0"/>
              <a:t>     </a:t>
            </a:r>
          </a:p>
          <a:p>
            <a:r>
              <a:rPr lang="en-US" sz="3600" dirty="0"/>
              <a:t> </a:t>
            </a:r>
            <a:r>
              <a:rPr lang="en-US" sz="3600" dirty="0" smtClean="0"/>
              <a:t>    scenario</a:t>
            </a:r>
            <a:r>
              <a:rPr lang="en-US" sz="3600" dirty="0"/>
              <a:t>, teaches/models behavior, uses verbal negotiation, </a:t>
            </a:r>
            <a:r>
              <a:rPr lang="en-US" sz="3600" dirty="0" smtClean="0"/>
              <a:t>  </a:t>
            </a:r>
          </a:p>
          <a:p>
            <a:r>
              <a:rPr lang="en-US" sz="3600" dirty="0"/>
              <a:t> </a:t>
            </a:r>
            <a:r>
              <a:rPr lang="en-US" sz="3600" dirty="0" smtClean="0"/>
              <a:t>    offers praise</a:t>
            </a:r>
            <a:r>
              <a:rPr lang="en-US" sz="3600" dirty="0"/>
              <a:t>) </a:t>
            </a:r>
            <a:endParaRPr lang="en-US" sz="3600" dirty="0" smtClean="0"/>
          </a:p>
          <a:p>
            <a:pPr marL="571500" indent="-571500">
              <a:spcBef>
                <a:spcPts val="600"/>
              </a:spcBef>
              <a:buFont typeface="Arial" panose="020B0604020202020204" pitchFamily="34" charset="0"/>
              <a:buChar char="•"/>
            </a:pPr>
            <a:r>
              <a:rPr lang="en-US" sz="4000" b="1" u="sng" dirty="0" smtClean="0">
                <a:solidFill>
                  <a:schemeClr val="tx1">
                    <a:lumMod val="65000"/>
                    <a:lumOff val="35000"/>
                  </a:schemeClr>
                </a:solidFill>
              </a:rPr>
              <a:t>Dominance</a:t>
            </a:r>
          </a:p>
          <a:p>
            <a:r>
              <a:rPr lang="en-US" sz="3600" dirty="0" smtClean="0"/>
              <a:t>     Behaviors </a:t>
            </a:r>
            <a:r>
              <a:rPr lang="en-US" sz="3600" dirty="0"/>
              <a:t>that involve coercive force (e.g., verbally threatens </a:t>
            </a:r>
            <a:r>
              <a:rPr lang="en-US" sz="3600" dirty="0" smtClean="0"/>
              <a:t>  </a:t>
            </a:r>
          </a:p>
          <a:p>
            <a:r>
              <a:rPr lang="en-US" sz="3600" dirty="0"/>
              <a:t> </a:t>
            </a:r>
            <a:r>
              <a:rPr lang="en-US" sz="3600" dirty="0" smtClean="0"/>
              <a:t>    child</a:t>
            </a:r>
            <a:r>
              <a:rPr lang="en-US" sz="3600" dirty="0"/>
              <a:t>, monopolizes toy, hits, pushes, grabs, etc</a:t>
            </a:r>
            <a:r>
              <a:rPr lang="en-US" sz="3600" dirty="0" smtClean="0"/>
              <a:t>.)</a:t>
            </a:r>
            <a:endParaRPr lang="en-US" sz="3200" dirty="0"/>
          </a:p>
        </p:txBody>
      </p:sp>
      <p:sp>
        <p:nvSpPr>
          <p:cNvPr id="35" name="TextBox 34"/>
          <p:cNvSpPr txBox="1"/>
          <p:nvPr/>
        </p:nvSpPr>
        <p:spPr>
          <a:xfrm>
            <a:off x="14448395" y="5224878"/>
            <a:ext cx="13330629" cy="5470389"/>
          </a:xfrm>
          <a:prstGeom prst="rect">
            <a:avLst/>
          </a:prstGeom>
          <a:noFill/>
        </p:spPr>
        <p:txBody>
          <a:bodyPr wrap="square" lIns="83485" tIns="41742" rIns="83485" bIns="41742" rtlCol="0">
            <a:spAutoFit/>
          </a:bodyPr>
          <a:lstStyle/>
          <a:p>
            <a:pPr lvl="0"/>
            <a:r>
              <a:rPr lang="en-US" sz="4400" b="1" dirty="0">
                <a:solidFill>
                  <a:schemeClr val="accent6"/>
                </a:solidFill>
              </a:rPr>
              <a:t>Procedure</a:t>
            </a:r>
            <a:r>
              <a:rPr lang="en-US" sz="4400" b="1" dirty="0" smtClean="0">
                <a:solidFill>
                  <a:schemeClr val="accent6"/>
                </a:solidFill>
              </a:rPr>
              <a:t>: (continued)</a:t>
            </a:r>
          </a:p>
          <a:p>
            <a:pPr lvl="0"/>
            <a:r>
              <a:rPr lang="en-US" sz="3600" dirty="0" smtClean="0">
                <a:cs typeface="Arial" panose="020B0604020202020204" pitchFamily="34" charset="0"/>
              </a:rPr>
              <a:t>To </a:t>
            </a:r>
            <a:r>
              <a:rPr lang="en-US" sz="3600" dirty="0">
                <a:cs typeface="Arial" panose="020B0604020202020204" pitchFamily="34" charset="0"/>
              </a:rPr>
              <a:t>obtain data on children’s social experiences with their peers, children were observed in their preschool classrooms during indoor and outdoor activities (e.g. indoor free play, learning center choice time, and outdoor play time). An observational coding system using frequency counts and 3-point ratings scale was employed to record children’s social interaction behaviors</a:t>
            </a:r>
            <a:r>
              <a:rPr lang="en-US" sz="3600" dirty="0" smtClean="0">
                <a:cs typeface="Arial" panose="020B0604020202020204" pitchFamily="34" charset="0"/>
              </a:rPr>
              <a:t>.</a:t>
            </a:r>
          </a:p>
          <a:p>
            <a:pPr lvl="0"/>
            <a:r>
              <a:rPr lang="en-US" sz="5400" b="1" dirty="0" smtClean="0">
                <a:solidFill>
                  <a:schemeClr val="accent6"/>
                </a:solidFill>
              </a:rPr>
              <a:t>Measures</a:t>
            </a:r>
            <a:endParaRPr lang="en-US" sz="5400" b="1" dirty="0">
              <a:solidFill>
                <a:schemeClr val="accent6"/>
              </a:solidFill>
            </a:endParaRPr>
          </a:p>
          <a:p>
            <a:pPr lvl="0"/>
            <a:endParaRPr lang="en-US" sz="3600" dirty="0">
              <a:cs typeface="Arial" panose="020B0604020202020204" pitchFamily="34" charset="0"/>
            </a:endParaRPr>
          </a:p>
        </p:txBody>
      </p:sp>
      <p:sp>
        <p:nvSpPr>
          <p:cNvPr id="26" name="TextBox 25"/>
          <p:cNvSpPr txBox="1"/>
          <p:nvPr/>
        </p:nvSpPr>
        <p:spPr>
          <a:xfrm flipH="1">
            <a:off x="28250843" y="5756908"/>
            <a:ext cx="12982227" cy="5685833"/>
          </a:xfrm>
          <a:prstGeom prst="rect">
            <a:avLst/>
          </a:prstGeom>
          <a:noFill/>
        </p:spPr>
        <p:txBody>
          <a:bodyPr wrap="square" lIns="83485" tIns="41742" rIns="83485" bIns="41742" rtlCol="0">
            <a:spAutoFit/>
          </a:bodyPr>
          <a:lstStyle/>
          <a:p>
            <a:r>
              <a:rPr lang="en-US" sz="4000" b="1" dirty="0" smtClean="0">
                <a:solidFill>
                  <a:schemeClr val="accent6"/>
                </a:solidFill>
              </a:rPr>
              <a:t>Analyses Conducted</a:t>
            </a:r>
          </a:p>
          <a:p>
            <a:r>
              <a:rPr lang="en-US" sz="3600" dirty="0"/>
              <a:t>The relative roles of mothers’ reciprocity and autonomy support with their child and child characteristics for predicting each of the child peer interaction behaviors (leadership and dominance) were examined using two hierarchical multiple regression </a:t>
            </a:r>
            <a:r>
              <a:rPr lang="en-US" sz="3600" dirty="0" smtClean="0"/>
              <a:t>equations. Reciprocity </a:t>
            </a:r>
            <a:r>
              <a:rPr lang="en-US" sz="3600" dirty="0"/>
              <a:t>and autonomy support were entered in the first step. </a:t>
            </a:r>
            <a:r>
              <a:rPr lang="en-US" sz="3600" dirty="0" smtClean="0"/>
              <a:t>Child </a:t>
            </a:r>
            <a:r>
              <a:rPr lang="en-US" sz="3600" dirty="0"/>
              <a:t>responsiveness, resistance, and language skill were entered in the second step to test the unique contribution and possible role in modifying the relations between parenting behaviors and child peer interactions in preschool.</a:t>
            </a:r>
          </a:p>
        </p:txBody>
      </p:sp>
      <p:sp>
        <p:nvSpPr>
          <p:cNvPr id="34" name="TextBox 33"/>
          <p:cNvSpPr txBox="1"/>
          <p:nvPr/>
        </p:nvSpPr>
        <p:spPr>
          <a:xfrm>
            <a:off x="28372078" y="11963400"/>
            <a:ext cx="12982223" cy="4023839"/>
          </a:xfrm>
          <a:prstGeom prst="rect">
            <a:avLst/>
          </a:prstGeom>
          <a:pattFill prst="pct5">
            <a:fgClr>
              <a:schemeClr val="bg1">
                <a:lumMod val="85000"/>
              </a:schemeClr>
            </a:fgClr>
            <a:bgClr>
              <a:schemeClr val="bg1">
                <a:lumMod val="95000"/>
              </a:schemeClr>
            </a:bgClr>
          </a:pattFill>
          <a:ln>
            <a:solidFill>
              <a:schemeClr val="accent6"/>
            </a:solidFill>
          </a:ln>
        </p:spPr>
        <p:txBody>
          <a:bodyPr wrap="square" lIns="83485" tIns="41742" rIns="83485" bIns="41742" rtlCol="0">
            <a:spAutoFit/>
          </a:bodyPr>
          <a:lstStyle/>
          <a:p>
            <a:r>
              <a:rPr lang="en-US" sz="4000" b="1" u="sng" dirty="0">
                <a:solidFill>
                  <a:schemeClr val="tx1">
                    <a:lumMod val="65000"/>
                    <a:lumOff val="35000"/>
                  </a:schemeClr>
                </a:solidFill>
              </a:rPr>
              <a:t>Leadership with Peers. </a:t>
            </a:r>
            <a:endParaRPr lang="en-US" sz="4000" b="1" u="sng" dirty="0" smtClean="0">
              <a:solidFill>
                <a:schemeClr val="tx1">
                  <a:lumMod val="65000"/>
                  <a:lumOff val="35000"/>
                </a:schemeClr>
              </a:solidFill>
            </a:endParaRPr>
          </a:p>
          <a:p>
            <a:r>
              <a:rPr lang="en-US" sz="3600" dirty="0" smtClean="0"/>
              <a:t>Children’s </a:t>
            </a:r>
            <a:r>
              <a:rPr lang="en-US" sz="3600" dirty="0"/>
              <a:t>responsiveness and language skill, moderated the relation of autonomy support and leadership. Children highly responsive to mother’s support were more likely to be leaders (β = .42, p = .05); children low in responsiveness were less likely to be leaders. Autonomy support was no longer related to leadership when child language skill was low   (β = .45, p = .05).</a:t>
            </a:r>
            <a:endParaRPr lang="en-US" sz="3600" i="1" dirty="0"/>
          </a:p>
        </p:txBody>
      </p:sp>
      <p:sp>
        <p:nvSpPr>
          <p:cNvPr id="40" name="Rectangle 39"/>
          <p:cNvSpPr/>
          <p:nvPr/>
        </p:nvSpPr>
        <p:spPr>
          <a:xfrm>
            <a:off x="756586" y="5724824"/>
            <a:ext cx="13188353" cy="14919130"/>
          </a:xfrm>
          <a:prstGeom prst="rect">
            <a:avLst/>
          </a:prstGeom>
        </p:spPr>
        <p:txBody>
          <a:bodyPr wrap="square" lIns="83485" tIns="41742" rIns="83485" bIns="41742">
            <a:spAutoFit/>
          </a:bodyPr>
          <a:lstStyle/>
          <a:p>
            <a:r>
              <a:rPr lang="en-US" sz="3600" dirty="0" smtClean="0"/>
              <a:t>There </a:t>
            </a:r>
            <a:r>
              <a:rPr lang="en-US" sz="3600" dirty="0"/>
              <a:t>are many things that we know about the development of children’s peer relationships. We know about the changing structure of children’s play, the composition (typical size, gender segregation, and fluidity) of peer groups in early childhood, and personal characteristics which influence peer selection. Some children emerge as leaders among their peers, but little is known about processes by which children assume or come to be assigned the role of leader. </a:t>
            </a:r>
            <a:endParaRPr lang="en-US" sz="3600" dirty="0" smtClean="0"/>
          </a:p>
          <a:p>
            <a:endParaRPr lang="en-US" sz="1400" dirty="0"/>
          </a:p>
          <a:p>
            <a:r>
              <a:rPr lang="en-US" sz="4400" dirty="0">
                <a:solidFill>
                  <a:srgbClr val="F6882E"/>
                </a:solidFill>
              </a:rPr>
              <a:t>Research Purpose and Questions</a:t>
            </a:r>
          </a:p>
          <a:p>
            <a:r>
              <a:rPr lang="en-US" sz="3600" dirty="0"/>
              <a:t>This study examines the relationships between qualities of parent–child interactions in the home such as reciprocity and autonomy support and children’s subsequent interactions and social roles with their peers in preschool classrooms were observed. The following research questions were addressed:</a:t>
            </a:r>
          </a:p>
          <a:p>
            <a:pPr marL="742950" indent="-742950">
              <a:buFont typeface="+mj-lt"/>
              <a:buAutoNum type="arabicParenR"/>
            </a:pPr>
            <a:r>
              <a:rPr lang="en-US" sz="3600" dirty="0" smtClean="0"/>
              <a:t>Is </a:t>
            </a:r>
            <a:r>
              <a:rPr lang="en-US" sz="3600" dirty="0"/>
              <a:t>there a relationship between a parents’ use of lateral interaction exchanges and strategies to encourage independence and their children’s social behaviors and socials with their peers?</a:t>
            </a:r>
          </a:p>
          <a:p>
            <a:pPr marL="742950" indent="-742950">
              <a:buFont typeface="+mj-lt"/>
              <a:buAutoNum type="arabicParenR"/>
            </a:pPr>
            <a:r>
              <a:rPr lang="en-US" sz="3600" dirty="0" smtClean="0"/>
              <a:t>Is </a:t>
            </a:r>
            <a:r>
              <a:rPr lang="en-US" sz="3600" dirty="0"/>
              <a:t>the relationship between the reciprocity in parents’ interactions with their children and the degree to which autonomy is encouraged and supported modified depending on a child’s temperament and/or language abilities</a:t>
            </a:r>
            <a:r>
              <a:rPr lang="en-US" sz="3600" dirty="0" smtClean="0"/>
              <a:t>?</a:t>
            </a:r>
          </a:p>
          <a:p>
            <a:endParaRPr lang="en-US" sz="1400" dirty="0"/>
          </a:p>
          <a:p>
            <a:r>
              <a:rPr lang="en-US" sz="3600" dirty="0"/>
              <a:t>We hypothesized that preschool children practice </a:t>
            </a:r>
            <a:r>
              <a:rPr lang="en-US" sz="3600" dirty="0" smtClean="0"/>
              <a:t>then </a:t>
            </a:r>
            <a:r>
              <a:rPr lang="en-US" sz="3600" dirty="0"/>
              <a:t>use interaction qualities of the parent-child relationship in subsequent relationships with peers. Also we hypothesized that the relationship between parent-child </a:t>
            </a:r>
            <a:r>
              <a:rPr lang="en-US" sz="3600" dirty="0" smtClean="0"/>
              <a:t>interaction </a:t>
            </a:r>
            <a:r>
              <a:rPr lang="en-US" sz="3600" dirty="0"/>
              <a:t>qualities and children’s leadership with peers would depend on a child’s temperament and language abilities. </a:t>
            </a:r>
          </a:p>
        </p:txBody>
      </p:sp>
      <p:sp>
        <p:nvSpPr>
          <p:cNvPr id="41" name="TextBox 40"/>
          <p:cNvSpPr txBox="1"/>
          <p:nvPr/>
        </p:nvSpPr>
        <p:spPr>
          <a:xfrm>
            <a:off x="14521259" y="10068343"/>
            <a:ext cx="13330628" cy="9825427"/>
          </a:xfrm>
          <a:prstGeom prst="rect">
            <a:avLst/>
          </a:prstGeom>
          <a:pattFill prst="pct5">
            <a:fgClr>
              <a:schemeClr val="bg1">
                <a:lumMod val="85000"/>
              </a:schemeClr>
            </a:fgClr>
            <a:bgClr>
              <a:schemeClr val="bg1">
                <a:lumMod val="95000"/>
              </a:schemeClr>
            </a:bgClr>
          </a:pattFill>
          <a:ln>
            <a:solidFill>
              <a:schemeClr val="accent6"/>
            </a:solidFill>
          </a:ln>
        </p:spPr>
        <p:txBody>
          <a:bodyPr wrap="square" lIns="83485" tIns="41742" rIns="83485" bIns="41742" rtlCol="0">
            <a:spAutoFit/>
          </a:bodyPr>
          <a:lstStyle/>
          <a:p>
            <a:pPr lvl="0">
              <a:spcBef>
                <a:spcPts val="1200"/>
              </a:spcBef>
            </a:pPr>
            <a:r>
              <a:rPr lang="en-US" sz="4400" u="sng" dirty="0" smtClean="0">
                <a:solidFill>
                  <a:schemeClr val="tx1">
                    <a:lumMod val="65000"/>
                    <a:lumOff val="35000"/>
                  </a:schemeClr>
                </a:solidFill>
              </a:rPr>
              <a:t>Parenting Interaction Behaviors</a:t>
            </a:r>
          </a:p>
          <a:p>
            <a:pPr lvl="0"/>
            <a:r>
              <a:rPr lang="en-US" sz="3600" dirty="0" smtClean="0">
                <a:solidFill>
                  <a:srgbClr val="000000"/>
                </a:solidFill>
              </a:rPr>
              <a:t>Maternal </a:t>
            </a:r>
            <a:r>
              <a:rPr lang="en-US" sz="3600" dirty="0">
                <a:solidFill>
                  <a:srgbClr val="000000"/>
                </a:solidFill>
              </a:rPr>
              <a:t>behaviors were assessed during observations of the mother-child interactions in the three joint problem-solving tasks. The behaviors assessed included: </a:t>
            </a:r>
            <a:r>
              <a:rPr lang="en-US" sz="3600" dirty="0" smtClean="0">
                <a:solidFill>
                  <a:srgbClr val="000000"/>
                </a:solidFill>
              </a:rPr>
              <a:t>reciprocity and autonomy support.</a:t>
            </a:r>
          </a:p>
          <a:p>
            <a:pPr marL="571500" lvl="0" indent="-571500">
              <a:buFont typeface="Arial" panose="020B0604020202020204" pitchFamily="34" charset="0"/>
              <a:buChar char="•"/>
            </a:pPr>
            <a:r>
              <a:rPr lang="en-US" sz="4000" b="1" u="sng" dirty="0">
                <a:solidFill>
                  <a:schemeClr val="tx1">
                    <a:lumMod val="65000"/>
                    <a:lumOff val="35000"/>
                  </a:schemeClr>
                </a:solidFill>
              </a:rPr>
              <a:t>Reciprocity </a:t>
            </a:r>
            <a:endParaRPr lang="en-US" sz="4000" b="1" u="sng" dirty="0" smtClean="0">
              <a:solidFill>
                <a:schemeClr val="tx1">
                  <a:lumMod val="65000"/>
                  <a:lumOff val="35000"/>
                </a:schemeClr>
              </a:solidFill>
            </a:endParaRPr>
          </a:p>
          <a:p>
            <a:pPr lvl="0"/>
            <a:r>
              <a:rPr lang="en-US" sz="3600" dirty="0" smtClean="0">
                <a:solidFill>
                  <a:srgbClr val="000000"/>
                </a:solidFill>
              </a:rPr>
              <a:t>    Assurance</a:t>
            </a:r>
            <a:r>
              <a:rPr lang="en-US" sz="3600" dirty="0">
                <a:solidFill>
                  <a:srgbClr val="000000"/>
                </a:solidFill>
              </a:rPr>
              <a:t>, assistance, and acceptance were </a:t>
            </a:r>
            <a:r>
              <a:rPr lang="en-US" sz="3600" dirty="0" smtClean="0">
                <a:solidFill>
                  <a:srgbClr val="000000"/>
                </a:solidFill>
              </a:rPr>
              <a:t>indicators of reciprocity. </a:t>
            </a:r>
            <a:endParaRPr lang="en-US" sz="3600" dirty="0">
              <a:solidFill>
                <a:srgbClr val="000000"/>
              </a:solidFill>
            </a:endParaRPr>
          </a:p>
          <a:p>
            <a:pPr lvl="0"/>
            <a:r>
              <a:rPr lang="en-US" sz="3600" dirty="0" smtClean="0">
                <a:solidFill>
                  <a:srgbClr val="000000"/>
                </a:solidFill>
              </a:rPr>
              <a:t>     </a:t>
            </a:r>
            <a:r>
              <a:rPr lang="en-US" sz="3600" dirty="0" smtClean="0">
                <a:solidFill>
                  <a:srgbClr val="FF9933"/>
                </a:solidFill>
              </a:rPr>
              <a:t>Assurance</a:t>
            </a:r>
            <a:r>
              <a:rPr lang="en-US" sz="3600" dirty="0">
                <a:solidFill>
                  <a:srgbClr val="000000"/>
                </a:solidFill>
              </a:rPr>
              <a:t>: mother’s smiling, affection, sensitivity, and engagement </a:t>
            </a:r>
            <a:r>
              <a:rPr lang="en-US" sz="3600" dirty="0" smtClean="0">
                <a:solidFill>
                  <a:srgbClr val="000000"/>
                </a:solidFill>
              </a:rPr>
              <a:t>  </a:t>
            </a:r>
          </a:p>
          <a:p>
            <a:pPr lvl="0"/>
            <a:r>
              <a:rPr lang="en-US" sz="3600" dirty="0">
                <a:solidFill>
                  <a:srgbClr val="000000"/>
                </a:solidFill>
              </a:rPr>
              <a:t> </a:t>
            </a:r>
            <a:r>
              <a:rPr lang="en-US" sz="3600" dirty="0" smtClean="0">
                <a:solidFill>
                  <a:srgbClr val="000000"/>
                </a:solidFill>
              </a:rPr>
              <a:t>    with </a:t>
            </a:r>
            <a:r>
              <a:rPr lang="en-US" sz="3600" dirty="0">
                <a:solidFill>
                  <a:srgbClr val="000000"/>
                </a:solidFill>
              </a:rPr>
              <a:t>child</a:t>
            </a:r>
            <a:r>
              <a:rPr lang="en-US" sz="3600" dirty="0" smtClean="0">
                <a:solidFill>
                  <a:srgbClr val="000000"/>
                </a:solidFill>
              </a:rPr>
              <a:t>. </a:t>
            </a:r>
            <a:r>
              <a:rPr lang="en-US" sz="3600" dirty="0" smtClean="0">
                <a:solidFill>
                  <a:srgbClr val="FF9933"/>
                </a:solidFill>
              </a:rPr>
              <a:t>Assistance</a:t>
            </a:r>
            <a:r>
              <a:rPr lang="en-US" sz="3600" dirty="0">
                <a:solidFill>
                  <a:srgbClr val="000000"/>
                </a:solidFill>
              </a:rPr>
              <a:t>: mother providing help solicited by the child </a:t>
            </a:r>
            <a:endParaRPr lang="en-US" sz="3600" dirty="0" smtClean="0">
              <a:solidFill>
                <a:srgbClr val="000000"/>
              </a:solidFill>
            </a:endParaRPr>
          </a:p>
          <a:p>
            <a:pPr lvl="0"/>
            <a:r>
              <a:rPr lang="en-US" sz="3600" dirty="0">
                <a:solidFill>
                  <a:srgbClr val="000000"/>
                </a:solidFill>
              </a:rPr>
              <a:t> </a:t>
            </a:r>
            <a:r>
              <a:rPr lang="en-US" sz="3600" dirty="0" smtClean="0">
                <a:solidFill>
                  <a:srgbClr val="000000"/>
                </a:solidFill>
              </a:rPr>
              <a:t>    during the problem-solving </a:t>
            </a:r>
            <a:r>
              <a:rPr lang="en-US" sz="3600" dirty="0">
                <a:solidFill>
                  <a:srgbClr val="000000"/>
                </a:solidFill>
              </a:rPr>
              <a:t>tasks. </a:t>
            </a:r>
            <a:r>
              <a:rPr lang="en-US" sz="3600" dirty="0" smtClean="0">
                <a:solidFill>
                  <a:srgbClr val="FF9933"/>
                </a:solidFill>
              </a:rPr>
              <a:t>Acceptance</a:t>
            </a:r>
            <a:r>
              <a:rPr lang="en-US" sz="3600" dirty="0">
                <a:solidFill>
                  <a:srgbClr val="000000"/>
                </a:solidFill>
              </a:rPr>
              <a:t>: extent of mother’s </a:t>
            </a:r>
            <a:endParaRPr lang="en-US" sz="3600" dirty="0" smtClean="0">
              <a:solidFill>
                <a:srgbClr val="000000"/>
              </a:solidFill>
            </a:endParaRPr>
          </a:p>
          <a:p>
            <a:pPr lvl="0"/>
            <a:r>
              <a:rPr lang="en-US" sz="3600" dirty="0">
                <a:solidFill>
                  <a:srgbClr val="000000"/>
                </a:solidFill>
              </a:rPr>
              <a:t> </a:t>
            </a:r>
            <a:r>
              <a:rPr lang="en-US" sz="3600" dirty="0" smtClean="0">
                <a:solidFill>
                  <a:srgbClr val="000000"/>
                </a:solidFill>
              </a:rPr>
              <a:t>    agreement </a:t>
            </a:r>
            <a:r>
              <a:rPr lang="en-US" sz="3600" dirty="0">
                <a:solidFill>
                  <a:srgbClr val="000000"/>
                </a:solidFill>
              </a:rPr>
              <a:t>with child’s input. </a:t>
            </a:r>
            <a:endParaRPr lang="en-US" sz="3600" dirty="0" smtClean="0">
              <a:solidFill>
                <a:srgbClr val="000000"/>
              </a:solidFill>
            </a:endParaRPr>
          </a:p>
          <a:p>
            <a:pPr marL="571500" lvl="0" indent="-571500">
              <a:spcBef>
                <a:spcPts val="600"/>
              </a:spcBef>
              <a:buFont typeface="Arial" panose="020B0604020202020204" pitchFamily="34" charset="0"/>
              <a:buChar char="•"/>
            </a:pPr>
            <a:r>
              <a:rPr lang="en-US" sz="4000" b="1" u="sng" dirty="0" smtClean="0">
                <a:solidFill>
                  <a:schemeClr val="tx1">
                    <a:lumMod val="65000"/>
                    <a:lumOff val="35000"/>
                  </a:schemeClr>
                </a:solidFill>
              </a:rPr>
              <a:t>Autonomy Support</a:t>
            </a:r>
            <a:endParaRPr lang="en-US" sz="4000" b="1" u="sng" dirty="0">
              <a:solidFill>
                <a:schemeClr val="tx1">
                  <a:lumMod val="65000"/>
                  <a:lumOff val="35000"/>
                </a:schemeClr>
              </a:solidFill>
            </a:endParaRPr>
          </a:p>
          <a:p>
            <a:pPr lvl="0"/>
            <a:r>
              <a:rPr lang="en-US" sz="3600" dirty="0" smtClean="0">
                <a:solidFill>
                  <a:srgbClr val="000000"/>
                </a:solidFill>
              </a:rPr>
              <a:t>     Elicit input</a:t>
            </a:r>
            <a:r>
              <a:rPr lang="en-US" sz="3600" dirty="0">
                <a:solidFill>
                  <a:srgbClr val="000000"/>
                </a:solidFill>
              </a:rPr>
              <a:t>, responsive turn, and follow lead were indicators of </a:t>
            </a:r>
            <a:endParaRPr lang="en-US" sz="3600" dirty="0" smtClean="0">
              <a:solidFill>
                <a:srgbClr val="000000"/>
              </a:solidFill>
            </a:endParaRPr>
          </a:p>
          <a:p>
            <a:pPr lvl="0"/>
            <a:r>
              <a:rPr lang="en-US" sz="3600" dirty="0">
                <a:solidFill>
                  <a:srgbClr val="000000"/>
                </a:solidFill>
              </a:rPr>
              <a:t> </a:t>
            </a:r>
            <a:r>
              <a:rPr lang="en-US" sz="3600" dirty="0" smtClean="0">
                <a:solidFill>
                  <a:srgbClr val="000000"/>
                </a:solidFill>
              </a:rPr>
              <a:t>    autonomy support. </a:t>
            </a:r>
            <a:r>
              <a:rPr lang="en-US" sz="3600" dirty="0" smtClean="0">
                <a:solidFill>
                  <a:srgbClr val="FF9933"/>
                </a:solidFill>
              </a:rPr>
              <a:t>Elicit input</a:t>
            </a:r>
            <a:r>
              <a:rPr lang="en-US" sz="3600" dirty="0">
                <a:solidFill>
                  <a:srgbClr val="000000"/>
                </a:solidFill>
              </a:rPr>
              <a:t>: mother encourages the child </a:t>
            </a:r>
            <a:r>
              <a:rPr lang="en-US" sz="3600" dirty="0" smtClean="0">
                <a:solidFill>
                  <a:srgbClr val="000000"/>
                </a:solidFill>
              </a:rPr>
              <a:t>to   </a:t>
            </a:r>
          </a:p>
          <a:p>
            <a:pPr lvl="0"/>
            <a:r>
              <a:rPr lang="en-US" sz="3600" dirty="0">
                <a:solidFill>
                  <a:srgbClr val="000000"/>
                </a:solidFill>
              </a:rPr>
              <a:t> </a:t>
            </a:r>
            <a:r>
              <a:rPr lang="en-US" sz="3600" dirty="0" smtClean="0">
                <a:solidFill>
                  <a:srgbClr val="000000"/>
                </a:solidFill>
              </a:rPr>
              <a:t>    make </a:t>
            </a:r>
            <a:r>
              <a:rPr lang="en-US" sz="3600" dirty="0">
                <a:solidFill>
                  <a:srgbClr val="000000"/>
                </a:solidFill>
              </a:rPr>
              <a:t>attempts or share </a:t>
            </a:r>
            <a:r>
              <a:rPr lang="en-US" sz="3600" dirty="0" smtClean="0">
                <a:solidFill>
                  <a:srgbClr val="000000"/>
                </a:solidFill>
              </a:rPr>
              <a:t>ideas . </a:t>
            </a:r>
            <a:r>
              <a:rPr lang="en-US" sz="3600" dirty="0" smtClean="0">
                <a:solidFill>
                  <a:srgbClr val="FF9933"/>
                </a:solidFill>
              </a:rPr>
              <a:t>Responsive </a:t>
            </a:r>
            <a:r>
              <a:rPr lang="en-US" sz="3600" dirty="0">
                <a:solidFill>
                  <a:srgbClr val="FF9933"/>
                </a:solidFill>
              </a:rPr>
              <a:t>turn</a:t>
            </a:r>
            <a:r>
              <a:rPr lang="en-US" sz="3600" dirty="0">
                <a:solidFill>
                  <a:srgbClr val="000000"/>
                </a:solidFill>
              </a:rPr>
              <a:t>: mother </a:t>
            </a:r>
            <a:r>
              <a:rPr lang="en-US" sz="3600" dirty="0" smtClean="0">
                <a:solidFill>
                  <a:srgbClr val="000000"/>
                </a:solidFill>
              </a:rPr>
              <a:t>provides </a:t>
            </a:r>
          </a:p>
          <a:p>
            <a:pPr lvl="0"/>
            <a:r>
              <a:rPr lang="en-US" sz="3600" dirty="0">
                <a:solidFill>
                  <a:srgbClr val="000000"/>
                </a:solidFill>
              </a:rPr>
              <a:t> </a:t>
            </a:r>
            <a:r>
              <a:rPr lang="en-US" sz="3600" dirty="0" smtClean="0">
                <a:solidFill>
                  <a:srgbClr val="000000"/>
                </a:solidFill>
              </a:rPr>
              <a:t>    information </a:t>
            </a:r>
            <a:r>
              <a:rPr lang="en-US" sz="3600" dirty="0">
                <a:solidFill>
                  <a:srgbClr val="000000"/>
                </a:solidFill>
              </a:rPr>
              <a:t>or asks questions in response to child moves. </a:t>
            </a:r>
            <a:r>
              <a:rPr lang="en-US" sz="3600" dirty="0">
                <a:solidFill>
                  <a:srgbClr val="FF9933"/>
                </a:solidFill>
              </a:rPr>
              <a:t>Follow </a:t>
            </a:r>
            <a:endParaRPr lang="en-US" sz="3600" dirty="0" smtClean="0">
              <a:solidFill>
                <a:srgbClr val="FF9933"/>
              </a:solidFill>
            </a:endParaRPr>
          </a:p>
          <a:p>
            <a:pPr lvl="0"/>
            <a:r>
              <a:rPr lang="en-US" sz="3600" dirty="0">
                <a:solidFill>
                  <a:srgbClr val="FF9933"/>
                </a:solidFill>
              </a:rPr>
              <a:t> </a:t>
            </a:r>
            <a:r>
              <a:rPr lang="en-US" sz="3600" dirty="0" smtClean="0">
                <a:solidFill>
                  <a:srgbClr val="FF9933"/>
                </a:solidFill>
              </a:rPr>
              <a:t>    lead</a:t>
            </a:r>
            <a:r>
              <a:rPr lang="en-US" sz="3600" dirty="0">
                <a:solidFill>
                  <a:srgbClr val="000000"/>
                </a:solidFill>
              </a:rPr>
              <a:t>: mother adjusts to the child’s opinions, decisions, and calls for </a:t>
            </a:r>
            <a:endParaRPr lang="en-US" sz="3600" dirty="0" smtClean="0">
              <a:solidFill>
                <a:srgbClr val="000000"/>
              </a:solidFill>
            </a:endParaRPr>
          </a:p>
          <a:p>
            <a:pPr lvl="0"/>
            <a:r>
              <a:rPr lang="en-US" sz="3600" dirty="0">
                <a:solidFill>
                  <a:srgbClr val="000000"/>
                </a:solidFill>
              </a:rPr>
              <a:t> </a:t>
            </a:r>
            <a:r>
              <a:rPr lang="en-US" sz="3600" dirty="0" smtClean="0">
                <a:solidFill>
                  <a:srgbClr val="000000"/>
                </a:solidFill>
              </a:rPr>
              <a:t>    action</a:t>
            </a:r>
            <a:r>
              <a:rPr lang="en-US" sz="3600" dirty="0">
                <a:solidFill>
                  <a:srgbClr val="000000"/>
                </a:solidFill>
              </a:rPr>
              <a:t>. </a:t>
            </a:r>
          </a:p>
        </p:txBody>
      </p:sp>
      <p:sp>
        <p:nvSpPr>
          <p:cNvPr id="42" name="TextBox 41"/>
          <p:cNvSpPr txBox="1"/>
          <p:nvPr/>
        </p:nvSpPr>
        <p:spPr>
          <a:xfrm>
            <a:off x="14915593" y="26768507"/>
            <a:ext cx="13019883" cy="1746293"/>
          </a:xfrm>
          <a:prstGeom prst="rect">
            <a:avLst/>
          </a:prstGeom>
          <a:noFill/>
        </p:spPr>
        <p:txBody>
          <a:bodyPr wrap="square" lIns="83485" tIns="41742" rIns="83485" bIns="41742" rtlCol="0">
            <a:spAutoFit/>
          </a:bodyPr>
          <a:lstStyle/>
          <a:p>
            <a:r>
              <a:rPr lang="en-US" sz="3600" dirty="0">
                <a:solidFill>
                  <a:srgbClr val="F79646"/>
                </a:solidFill>
              </a:rPr>
              <a:t>Inter-coder agreement: </a:t>
            </a:r>
            <a:r>
              <a:rPr lang="en-US" sz="3600" dirty="0"/>
              <a:t>To assess inter-coder agreement, 2 researchers observed jointly and independently coded 25% of the classroom observations. </a:t>
            </a:r>
            <a:r>
              <a:rPr lang="en-US" sz="3600" dirty="0" smtClean="0"/>
              <a:t>Cohen’s </a:t>
            </a:r>
            <a:r>
              <a:rPr lang="en-US" sz="3600" dirty="0" err="1"/>
              <a:t>Kappas</a:t>
            </a:r>
            <a:r>
              <a:rPr lang="en-US" sz="3600" dirty="0"/>
              <a:t> ranged from .80 to .95.</a:t>
            </a:r>
          </a:p>
        </p:txBody>
      </p:sp>
      <p:sp>
        <p:nvSpPr>
          <p:cNvPr id="43" name="TextBox 42"/>
          <p:cNvSpPr txBox="1"/>
          <p:nvPr/>
        </p:nvSpPr>
        <p:spPr>
          <a:xfrm>
            <a:off x="28162748" y="21779915"/>
            <a:ext cx="13224694" cy="6178275"/>
          </a:xfrm>
          <a:prstGeom prst="rect">
            <a:avLst/>
          </a:prstGeom>
          <a:noFill/>
        </p:spPr>
        <p:txBody>
          <a:bodyPr wrap="square" lIns="83485" tIns="41742" rIns="83485" bIns="41742" rtlCol="0">
            <a:spAutoFit/>
          </a:bodyPr>
          <a:lstStyle/>
          <a:p>
            <a:r>
              <a:rPr lang="en-US" sz="3600" dirty="0"/>
              <a:t>There were individual differences in the degree to which “partnership-like” qualities were exhibited in the parent-child interactions. These qualities were related to differences in children’s social behaviors and roles with peers. Child characteristics moderated these influences of parent-child interactions on leadership within peer relationships. </a:t>
            </a:r>
            <a:endParaRPr lang="en-US" sz="3600" dirty="0" smtClean="0"/>
          </a:p>
          <a:p>
            <a:endParaRPr lang="en-US" sz="3600" dirty="0"/>
          </a:p>
          <a:p>
            <a:r>
              <a:rPr lang="en-US" sz="3600" dirty="0" smtClean="0"/>
              <a:t>Parent-child factors found to be related to children’s subsequent roles with peers”</a:t>
            </a:r>
          </a:p>
          <a:p>
            <a:pPr marL="571500" indent="-571500">
              <a:buFont typeface="Arial" panose="020B0604020202020204" pitchFamily="34" charset="0"/>
              <a:buChar char="•"/>
            </a:pPr>
            <a:r>
              <a:rPr lang="en-US" sz="3600" dirty="0" smtClean="0"/>
              <a:t>Opportunities </a:t>
            </a:r>
            <a:r>
              <a:rPr lang="en-US" sz="3600" dirty="0"/>
              <a:t>for lateral interactions with parents</a:t>
            </a:r>
          </a:p>
          <a:p>
            <a:pPr marL="571500" indent="-571500">
              <a:buFont typeface="Arial" panose="020B0604020202020204" pitchFamily="34" charset="0"/>
              <a:buChar char="•"/>
            </a:pPr>
            <a:r>
              <a:rPr lang="en-US" sz="3600" dirty="0"/>
              <a:t>Need for child responsiveness to social models</a:t>
            </a:r>
          </a:p>
          <a:p>
            <a:pPr marL="571500" indent="-571500">
              <a:buFont typeface="Arial" panose="020B0604020202020204" pitchFamily="34" charset="0"/>
              <a:buChar char="•"/>
            </a:pPr>
            <a:r>
              <a:rPr lang="en-US" sz="3600" dirty="0"/>
              <a:t>Need for child expressive </a:t>
            </a:r>
            <a:r>
              <a:rPr lang="en-US" sz="3600" dirty="0" smtClean="0"/>
              <a:t>skills</a:t>
            </a:r>
            <a:endParaRPr lang="en-US" sz="3200" dirty="0"/>
          </a:p>
        </p:txBody>
      </p:sp>
      <p:sp>
        <p:nvSpPr>
          <p:cNvPr id="39" name="TextBox 38"/>
          <p:cNvSpPr txBox="1"/>
          <p:nvPr/>
        </p:nvSpPr>
        <p:spPr>
          <a:xfrm>
            <a:off x="28250843" y="16691510"/>
            <a:ext cx="13245028" cy="4023839"/>
          </a:xfrm>
          <a:prstGeom prst="rect">
            <a:avLst/>
          </a:prstGeom>
          <a:pattFill prst="pct5">
            <a:fgClr>
              <a:schemeClr val="bg1">
                <a:lumMod val="85000"/>
              </a:schemeClr>
            </a:fgClr>
            <a:bgClr>
              <a:schemeClr val="bg1">
                <a:lumMod val="95000"/>
              </a:schemeClr>
            </a:bgClr>
          </a:pattFill>
          <a:ln>
            <a:solidFill>
              <a:schemeClr val="accent6"/>
            </a:solidFill>
          </a:ln>
        </p:spPr>
        <p:txBody>
          <a:bodyPr wrap="square" lIns="83485" tIns="41742" rIns="83485" bIns="41742" rtlCol="0">
            <a:spAutoFit/>
          </a:bodyPr>
          <a:lstStyle/>
          <a:p>
            <a:r>
              <a:rPr lang="en-US" sz="4000" b="1" u="sng" dirty="0">
                <a:solidFill>
                  <a:schemeClr val="tx1">
                    <a:lumMod val="65000"/>
                    <a:lumOff val="35000"/>
                  </a:schemeClr>
                </a:solidFill>
              </a:rPr>
              <a:t>Dominant behavior with peers. </a:t>
            </a:r>
          </a:p>
          <a:p>
            <a:r>
              <a:rPr lang="en-US" sz="3600" dirty="0" smtClean="0"/>
              <a:t>When parent-child reciprocity and parent autonomy </a:t>
            </a:r>
            <a:r>
              <a:rPr lang="en-US" sz="3600" dirty="0"/>
              <a:t>support </a:t>
            </a:r>
            <a:r>
              <a:rPr lang="en-US" sz="3600" dirty="0" smtClean="0"/>
              <a:t>were low, children were more likely to exhibit dominant </a:t>
            </a:r>
            <a:r>
              <a:rPr lang="en-US" sz="3600" dirty="0"/>
              <a:t>behaviors with peers (β = -.50 and β = -.20, respectively, p &lt; .05). </a:t>
            </a:r>
            <a:endParaRPr lang="en-US" sz="3600" dirty="0" smtClean="0"/>
          </a:p>
          <a:p>
            <a:r>
              <a:rPr lang="en-US" sz="3600" dirty="0" smtClean="0"/>
              <a:t>Children highly responsiveness and who had good </a:t>
            </a:r>
            <a:r>
              <a:rPr lang="en-US" sz="3600" dirty="0"/>
              <a:t>language skills were </a:t>
            </a:r>
            <a:r>
              <a:rPr lang="en-US" sz="3600" dirty="0" smtClean="0"/>
              <a:t>less likely to express dominant behaviors with peers  </a:t>
            </a:r>
            <a:r>
              <a:rPr lang="en-US" sz="3600" dirty="0"/>
              <a:t>(β = -.29 and β = -.27,respectively, p &lt; .05). </a:t>
            </a:r>
            <a:endParaRPr lang="en-US" sz="3600" dirty="0" smtClean="0"/>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6512</TotalTime>
  <Words>1043</Words>
  <Application>Microsoft Office PowerPoint</Application>
  <PresentationFormat>Custom</PresentationFormat>
  <Paragraphs>65</Paragraphs>
  <Slides>1</Slides>
  <Notes>1</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1</vt:i4>
      </vt:variant>
    </vt:vector>
  </HeadingPairs>
  <TitlesOfParts>
    <vt:vector size="4" baseType="lpstr">
      <vt:lpstr>Arial</vt:lpstr>
      <vt:lpstr>Calibri</vt:lpstr>
      <vt:lpstr>Office Theme</vt:lpstr>
      <vt:lpstr>PowerPoint Presentation</vt:lpstr>
    </vt:vector>
  </TitlesOfParts>
  <Company>University of Tennessee</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UTK</dc:creator>
  <cp:lastModifiedBy>Erin Podgorski</cp:lastModifiedBy>
  <cp:revision>135</cp:revision>
  <dcterms:created xsi:type="dcterms:W3CDTF">2015-04-03T21:56:08Z</dcterms:created>
  <dcterms:modified xsi:type="dcterms:W3CDTF">2016-04-11T19:35:11Z</dcterms:modified>
</cp:coreProperties>
</file>

<file path=docProps/thumbnail.jpeg>
</file>