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8404800" cy="32918400"/>
  <p:notesSz cx="9271000" cy="7010400"/>
  <p:custDataLst>
    <p:tags r:id="rId5"/>
  </p:custDataLst>
  <p:defaultTextStyle>
    <a:defPPr>
      <a:defRPr lang="en-US"/>
    </a:defPPr>
    <a:lvl1pPr marL="0" algn="l" defTabSz="438902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1pPr>
    <a:lvl2pPr marL="2194514" algn="l" defTabSz="438902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2pPr>
    <a:lvl3pPr marL="4389028" algn="l" defTabSz="438902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3pPr>
    <a:lvl4pPr marL="6583543" algn="l" defTabSz="438902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4pPr>
    <a:lvl5pPr marL="8778057" algn="l" defTabSz="438902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5pPr>
    <a:lvl6pPr marL="10972571" algn="l" defTabSz="438902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6pPr>
    <a:lvl7pPr marL="13167085" algn="l" defTabSz="438902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7pPr>
    <a:lvl8pPr marL="15361599" algn="l" defTabSz="438902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8pPr>
    <a:lvl9pPr marL="17556114" algn="l" defTabSz="4389028" rtl="0" eaLnBrk="1" latinLnBrk="0" hangingPunct="1">
      <a:defRPr sz="8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209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6228"/>
    <a:srgbClr val="D2ECB6"/>
    <a:srgbClr val="10253F"/>
    <a:srgbClr val="215968"/>
    <a:srgbClr val="E46C0A"/>
    <a:srgbClr val="403152"/>
    <a:srgbClr val="1E1C11"/>
    <a:srgbClr val="984807"/>
    <a:srgbClr val="953735"/>
    <a:srgbClr val="C9F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41"/>
    <p:restoredTop sz="94411"/>
  </p:normalViewPr>
  <p:slideViewPr>
    <p:cSldViewPr>
      <p:cViewPr varScale="1">
        <p:scale>
          <a:sx n="22" d="100"/>
          <a:sy n="22" d="100"/>
        </p:scale>
        <p:origin x="2592" y="336"/>
      </p:cViewPr>
      <p:guideLst>
        <p:guide orient="horz" pos="10368"/>
        <p:guide pos="12096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17433" cy="350520"/>
          </a:xfrm>
          <a:prstGeom prst="rect">
            <a:avLst/>
          </a:prstGeom>
        </p:spPr>
        <p:txBody>
          <a:bodyPr vert="horz" lIns="93031" tIns="46516" rIns="93031" bIns="46516" rtlCol="0"/>
          <a:lstStyle>
            <a:defPPr>
              <a:defRPr kern="1200" smtId="4294967295"/>
            </a:defPPr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51421" y="0"/>
            <a:ext cx="4017433" cy="350520"/>
          </a:xfrm>
          <a:prstGeom prst="rect">
            <a:avLst/>
          </a:prstGeom>
        </p:spPr>
        <p:txBody>
          <a:bodyPr vert="horz" lIns="93031" tIns="46516" rIns="93031" bIns="46516" rtlCol="0"/>
          <a:lstStyle>
            <a:defPPr>
              <a:defRPr kern="1200" smtId="4294967295"/>
            </a:defPPr>
            <a:lvl1pPr algn="r">
              <a:defRPr sz="1200"/>
            </a:lvl1pPr>
          </a:lstStyle>
          <a:p>
            <a:fld id="{9281E4DE-EB0E-4FB2-BE29-FC865D9A50FC}" type="datetimeFigureOut">
              <a:rPr lang="en-US" smtClean="0"/>
              <a:t>6/8/22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8664"/>
            <a:ext cx="4017433" cy="350520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defPPr>
              <a:defRPr kern="1200" smtId="4294967295"/>
            </a:defPPr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51421" y="6658664"/>
            <a:ext cx="4017433" cy="350520"/>
          </a:xfrm>
          <a:prstGeom prst="rect">
            <a:avLst/>
          </a:prstGeom>
        </p:spPr>
        <p:txBody>
          <a:bodyPr vert="horz" lIns="93031" tIns="46516" rIns="93031" bIns="46516" rtlCol="0" anchor="b"/>
          <a:lstStyle>
            <a:defPPr>
              <a:defRPr kern="1200" smtId="4294967295"/>
            </a:defPPr>
            <a:lvl1pPr algn="r">
              <a:defRPr sz="1200"/>
            </a:lvl1pPr>
          </a:lstStyle>
          <a:p>
            <a:fld id="{DE247C12-2C6F-4F8F-A764-8CB2FE9A43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7912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017963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51450" y="0"/>
            <a:ext cx="4017963" cy="3508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3C8CD4-6424-C341-B4FE-14277C1E88BC}" type="datetimeFigureOut">
              <a:rPr lang="en-US" smtClean="0"/>
              <a:t>6/8/22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55963" y="876300"/>
            <a:ext cx="2759075" cy="2365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7100" y="3373438"/>
            <a:ext cx="7416800" cy="27606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9563"/>
            <a:ext cx="4017963" cy="3508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51450" y="6659563"/>
            <a:ext cx="4017963" cy="3508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92AE18-84CC-2F4C-9574-EFFF2AF19C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948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sz="4400" b="1" dirty="0">
                <a:solidFill>
                  <a:schemeClr val="bg1"/>
                </a:solidFill>
              </a:rPr>
              <a:t>Pain and Palliative Care: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</a:rPr>
              <a:t>Pain/palliative care consults increased from 7.7% (11 patients) to 15.7% (29 patients) for all PICU admissions</a:t>
            </a:r>
          </a:p>
          <a:p>
            <a:pPr marL="2651714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</a:rPr>
              <a:t>Significant increase in the number of referrals (p=.028)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</a:rPr>
              <a:t>With only chronic conditions, 1 out of 53 (20.8%) increased to 29 out of 68 (42.6%) </a:t>
            </a:r>
          </a:p>
          <a:p>
            <a:pPr marL="2651714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</a:rPr>
              <a:t>Significant increase in the number of referrals (p=.011)</a:t>
            </a:r>
          </a:p>
          <a:p>
            <a:endParaRPr lang="en-US" sz="4400" dirty="0">
              <a:solidFill>
                <a:schemeClr val="bg1"/>
              </a:solidFill>
            </a:endParaRPr>
          </a:p>
          <a:p>
            <a:pPr>
              <a:lnSpc>
                <a:spcPct val="90000"/>
              </a:lnSpc>
            </a:pPr>
            <a:r>
              <a:rPr lang="en-US" sz="4400" b="1" dirty="0">
                <a:solidFill>
                  <a:schemeClr val="bg1"/>
                </a:solidFill>
              </a:rPr>
              <a:t>Palliative care: 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</a:rPr>
              <a:t>Palliative care consults increased for 2 out of 143 (1.4%) received palliative care referrals to 14 out of 185 (7.6%) for all PICU admissions</a:t>
            </a:r>
          </a:p>
          <a:p>
            <a:pPr marL="2651714" lvl="1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</a:rPr>
              <a:t>Significant increase in the number of referrals (p=.010) </a:t>
            </a:r>
          </a:p>
          <a:p>
            <a:pPr marL="457200" indent="-4572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sz="4400" dirty="0">
                <a:solidFill>
                  <a:schemeClr val="bg1"/>
                </a:solidFill>
              </a:rPr>
              <a:t>With only chronic diagnosis, 2 out of 53 (3.8%) increased to 14 out of 54 (20.6%)</a:t>
            </a:r>
          </a:p>
          <a:p>
            <a:pPr lvl="1">
              <a:lnSpc>
                <a:spcPct val="90000"/>
              </a:lnSpc>
            </a:pPr>
            <a:r>
              <a:rPr lang="en-US" sz="4400" dirty="0">
                <a:solidFill>
                  <a:schemeClr val="bg1"/>
                </a:solidFill>
              </a:rPr>
              <a:t>Significant increase in the number of referrals (p=.007)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792AE18-84CC-2F4C-9574-EFFF2AF19CF6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7673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911226" y="571500"/>
            <a:ext cx="28033135" cy="2857500"/>
          </a:xfrm>
        </p:spPr>
        <p:txBody>
          <a:bodyPr/>
          <a:lstStyle>
            <a:defPPr>
              <a:defRPr kern="1200" smtId="4294967295"/>
            </a:defPPr>
            <a:lvl1pPr marL="0" indent="0">
              <a:buNone/>
              <a:defRPr sz="13400"/>
            </a:lvl1pPr>
          </a:lstStyle>
          <a:p>
            <a:pPr algn="ctr"/>
            <a:r>
              <a:rPr lang="en-US" sz="67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This is a Scientific Poster Template created by Graphicsland &amp; MakeSigns.com </a:t>
            </a:r>
            <a:br>
              <a:rPr lang="en-US" sz="67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</a:br>
            <a:r>
              <a:rPr lang="en-US" sz="67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Your poster title would go on these lines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911226" y="3886200"/>
            <a:ext cx="28033135" cy="1828800"/>
          </a:xfrm>
        </p:spPr>
        <p:txBody>
          <a:bodyPr/>
          <a:lstStyle>
            <a:defPPr>
              <a:defRPr kern="1200" smtId="4294967295"/>
            </a:defPPr>
            <a:lvl1pPr marL="0" indent="0">
              <a:buNone/>
              <a:defRPr sz="13400"/>
            </a:lvl1pPr>
          </a:lstStyle>
          <a:p>
            <a:pPr algn="ctr"/>
            <a:r>
              <a:rPr lang="en-US" sz="4500">
                <a:solidFill>
                  <a:schemeClr val="bg1"/>
                </a:solidFill>
                <a:cs typeface="Arial" pitchFamily="34" charset="0"/>
              </a:rPr>
              <a:t>Author Name, RN</a:t>
            </a:r>
            <a:r>
              <a:rPr lang="en-US" sz="4500" baseline="30000">
                <a:solidFill>
                  <a:schemeClr val="bg1"/>
                </a:solidFill>
                <a:cs typeface="Arial" pitchFamily="34" charset="0"/>
              </a:rPr>
              <a:t>1</a:t>
            </a:r>
            <a:r>
              <a:rPr lang="en-US" sz="4500">
                <a:solidFill>
                  <a:schemeClr val="bg1"/>
                </a:solidFill>
                <a:cs typeface="Arial" pitchFamily="34" charset="0"/>
              </a:rPr>
              <a:t>; Author Name, Ph.D</a:t>
            </a:r>
            <a:r>
              <a:rPr lang="en-US" sz="4500" baseline="30000">
                <a:solidFill>
                  <a:schemeClr val="bg1"/>
                </a:solidFill>
                <a:cs typeface="Arial" pitchFamily="34" charset="0"/>
              </a:rPr>
              <a:t>2</a:t>
            </a:r>
            <a:r>
              <a:rPr lang="en-US" sz="4500">
                <a:solidFill>
                  <a:schemeClr val="bg1"/>
                </a:solidFill>
                <a:cs typeface="Arial" pitchFamily="34" charset="0"/>
              </a:rPr>
              <a:t>, Author Name, RN</a:t>
            </a:r>
            <a:r>
              <a:rPr lang="en-US" sz="4500" baseline="30000">
                <a:solidFill>
                  <a:schemeClr val="bg1"/>
                </a:solidFill>
                <a:cs typeface="Arial" pitchFamily="34" charset="0"/>
              </a:rPr>
              <a:t>2,3</a:t>
            </a:r>
            <a:r>
              <a:rPr lang="en-US" sz="4500">
                <a:solidFill>
                  <a:schemeClr val="bg1"/>
                </a:solidFill>
                <a:cs typeface="Arial" pitchFamily="34" charset="0"/>
              </a:rPr>
              <a:t>; Author Name, Ph.D</a:t>
            </a:r>
            <a:r>
              <a:rPr lang="en-US" sz="4500" baseline="30000">
                <a:solidFill>
                  <a:schemeClr val="bg1"/>
                </a:solidFill>
                <a:cs typeface="Arial" pitchFamily="34" charset="0"/>
              </a:rPr>
              <a:t>1,4</a:t>
            </a:r>
            <a:r>
              <a:rPr lang="en-US" sz="4500">
                <a:solidFill>
                  <a:schemeClr val="bg1"/>
                </a:solidFill>
                <a:cs typeface="Arial" pitchFamily="34" charset="0"/>
              </a:rPr>
              <a:t> </a:t>
            </a:r>
            <a:br>
              <a:rPr lang="en-US" sz="4500">
                <a:solidFill>
                  <a:schemeClr val="bg1"/>
                </a:solidFill>
                <a:cs typeface="Arial" pitchFamily="34" charset="0"/>
              </a:rPr>
            </a:br>
            <a:r>
              <a:rPr lang="en-US" sz="4500" baseline="30000">
                <a:solidFill>
                  <a:schemeClr val="bg1"/>
                </a:solidFill>
                <a:cs typeface="Arial" pitchFamily="34" charset="0"/>
              </a:rPr>
              <a:t>1</a:t>
            </a:r>
            <a:r>
              <a:rPr lang="en-US" sz="4500">
                <a:solidFill>
                  <a:schemeClr val="bg1"/>
                </a:solidFill>
                <a:cs typeface="Arial" pitchFamily="34" charset="0"/>
              </a:rPr>
              <a:t>Name of University, City, State; </a:t>
            </a:r>
            <a:r>
              <a:rPr lang="en-US" sz="4500" baseline="30000">
                <a:solidFill>
                  <a:schemeClr val="bg1"/>
                </a:solidFill>
                <a:cs typeface="Arial" pitchFamily="34" charset="0"/>
              </a:rPr>
              <a:t>2</a:t>
            </a:r>
            <a:r>
              <a:rPr lang="en-US" sz="4500">
                <a:solidFill>
                  <a:schemeClr val="bg1"/>
                </a:solidFill>
                <a:cs typeface="Arial" pitchFamily="34" charset="0"/>
              </a:rPr>
              <a:t>Name of University, City, State; </a:t>
            </a:r>
            <a:r>
              <a:rPr lang="en-US" sz="4500" baseline="30000">
                <a:solidFill>
                  <a:schemeClr val="bg1"/>
                </a:solidFill>
                <a:cs typeface="Arial" pitchFamily="34" charset="0"/>
              </a:rPr>
              <a:t>3</a:t>
            </a:r>
            <a:r>
              <a:rPr lang="en-US" sz="4500">
                <a:solidFill>
                  <a:schemeClr val="bg1"/>
                </a:solidFill>
                <a:cs typeface="Arial" pitchFamily="34" charset="0"/>
              </a:rPr>
              <a:t>Name of University, City, State; </a:t>
            </a:r>
            <a:r>
              <a:rPr lang="en-US" sz="4500" baseline="30000">
                <a:solidFill>
                  <a:schemeClr val="bg1"/>
                </a:solidFill>
                <a:cs typeface="Arial" pitchFamily="34" charset="0"/>
              </a:rPr>
              <a:t>4</a:t>
            </a:r>
            <a:r>
              <a:rPr lang="en-US" sz="4500">
                <a:solidFill>
                  <a:schemeClr val="bg1"/>
                </a:solidFill>
                <a:cs typeface="Arial" pitchFamily="34" charset="0"/>
              </a:rPr>
              <a:t>Name of University, City, State; </a:t>
            </a:r>
          </a:p>
        </p:txBody>
      </p:sp>
    </p:spTree>
    <p:extLst>
      <p:ext uri="{BB962C8B-B14F-4D97-AF65-F5344CB8AC3E}">
        <p14:creationId xmlns:p14="http://schemas.microsoft.com/office/powerpoint/2010/main" val="80420080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defPPr>
              <a:defRPr kern="1200" smtId="4294967295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F8E1F909-3568-40F5-8205-05484158C88C}" type="datetimeFigureOut">
              <a:rPr lang="en-US" smtClean="0"/>
              <a:t>6/8/22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5A40D005-FB29-4DA1-AF6A-7002CDC4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64612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239196" y="4221484"/>
            <a:ext cx="31103891" cy="89877900"/>
          </a:xfrm>
        </p:spPr>
        <p:txBody>
          <a:bodyPr vert="eaVert"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4204" y="4221484"/>
            <a:ext cx="92684916" cy="89877900"/>
          </a:xfrm>
        </p:spPr>
        <p:txBody>
          <a:bodyPr vert="eaVert"/>
          <a:lstStyle>
            <a:defPPr>
              <a:defRPr kern="1200" smtId="4294967295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F8E1F909-3568-40F5-8205-05484158C88C}" type="datetimeFigureOut">
              <a:rPr lang="en-US" smtClean="0"/>
              <a:t>6/8/22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5A40D005-FB29-4DA1-AF6A-7002CDC4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69537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F8E1F909-3568-40F5-8205-05484158C88C}" type="datetimeFigureOut">
              <a:rPr lang="en-US" smtClean="0"/>
              <a:t>6/8/22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5A40D005-FB29-4DA1-AF6A-7002CDC4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41300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33715" y="21153123"/>
            <a:ext cx="32644079" cy="6537960"/>
          </a:xfrm>
        </p:spPr>
        <p:txBody>
          <a:bodyPr anchor="t"/>
          <a:lstStyle>
            <a:defPPr>
              <a:defRPr kern="1200" smtId="4294967295"/>
            </a:defPPr>
            <a:lvl1pPr algn="l">
              <a:defRPr sz="192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33715" y="13952227"/>
            <a:ext cx="32644079" cy="7200897"/>
          </a:xfrm>
        </p:spPr>
        <p:txBody>
          <a:bodyPr anchor="b"/>
          <a:lstStyle>
            <a:defPPr>
              <a:defRPr kern="1200" smtId="4294967295"/>
            </a:defPPr>
            <a:lvl1pPr marL="0" indent="0">
              <a:buNone/>
              <a:defRPr sz="9700">
                <a:solidFill>
                  <a:schemeClr val="tx1">
                    <a:tint val="75000"/>
                  </a:schemeClr>
                </a:solidFill>
              </a:defRPr>
            </a:lvl1pPr>
            <a:lvl2pPr marL="2194514" indent="0">
              <a:buNone/>
              <a:defRPr sz="8700">
                <a:solidFill>
                  <a:schemeClr val="tx1">
                    <a:tint val="75000"/>
                  </a:schemeClr>
                </a:solidFill>
              </a:defRPr>
            </a:lvl2pPr>
            <a:lvl3pPr marL="4389028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3pPr>
            <a:lvl4pPr marL="6583543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4pPr>
            <a:lvl5pPr marL="8778057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5pPr>
            <a:lvl6pPr marL="10972571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6pPr>
            <a:lvl7pPr marL="13167085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7pPr>
            <a:lvl8pPr marL="15361599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8pPr>
            <a:lvl9pPr marL="17556114" indent="0">
              <a:buNone/>
              <a:defRPr sz="6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F8E1F909-3568-40F5-8205-05484158C88C}" type="datetimeFigureOut">
              <a:rPr lang="en-US" smtClean="0"/>
              <a:t>6/8/22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5A40D005-FB29-4DA1-AF6A-7002CDC4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96835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4201" y="24582124"/>
            <a:ext cx="61894399" cy="69517264"/>
          </a:xfrm>
        </p:spPr>
        <p:txBody>
          <a:bodyPr/>
          <a:lstStyle>
            <a:defPPr>
              <a:defRPr kern="1200" smtId="4294967295"/>
            </a:defPPr>
            <a:lvl1pPr>
              <a:defRPr sz="13400"/>
            </a:lvl1pPr>
            <a:lvl2pPr>
              <a:defRPr sz="11500"/>
            </a:lvl2pPr>
            <a:lvl3pPr>
              <a:defRPr sz="9700"/>
            </a:lvl3pPr>
            <a:lvl4pPr>
              <a:defRPr sz="8700"/>
            </a:lvl4pPr>
            <a:lvl5pPr>
              <a:defRPr sz="8700"/>
            </a:lvl5pPr>
            <a:lvl6pPr>
              <a:defRPr sz="8700"/>
            </a:lvl6pPr>
            <a:lvl7pPr>
              <a:defRPr sz="8700"/>
            </a:lvl7pPr>
            <a:lvl8pPr>
              <a:defRPr sz="8700"/>
            </a:lvl8pPr>
            <a:lvl9pPr>
              <a:defRPr sz="8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48685" y="24582124"/>
            <a:ext cx="61894405" cy="69517264"/>
          </a:xfrm>
        </p:spPr>
        <p:txBody>
          <a:bodyPr/>
          <a:lstStyle>
            <a:defPPr>
              <a:defRPr kern="1200" smtId="4294967295"/>
            </a:defPPr>
            <a:lvl1pPr>
              <a:defRPr sz="13400"/>
            </a:lvl1pPr>
            <a:lvl2pPr>
              <a:defRPr sz="11500"/>
            </a:lvl2pPr>
            <a:lvl3pPr>
              <a:defRPr sz="9700"/>
            </a:lvl3pPr>
            <a:lvl4pPr>
              <a:defRPr sz="8700"/>
            </a:lvl4pPr>
            <a:lvl5pPr>
              <a:defRPr sz="8700"/>
            </a:lvl5pPr>
            <a:lvl6pPr>
              <a:defRPr sz="8700"/>
            </a:lvl6pPr>
            <a:lvl7pPr>
              <a:defRPr sz="8700"/>
            </a:lvl7pPr>
            <a:lvl8pPr>
              <a:defRPr sz="8700"/>
            </a:lvl8pPr>
            <a:lvl9pPr>
              <a:defRPr sz="8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F8E1F909-3568-40F5-8205-05484158C88C}" type="datetimeFigureOut">
              <a:rPr lang="en-US" smtClean="0"/>
              <a:t>6/8/22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5A40D005-FB29-4DA1-AF6A-7002CDC4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724514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0" y="1318263"/>
            <a:ext cx="34564321" cy="5486400"/>
          </a:xfrm>
        </p:spPr>
        <p:txBody>
          <a:bodyPr/>
          <a:lstStyle>
            <a:defPPr>
              <a:defRPr kern="1200" smtId="4294967295"/>
            </a:defPPr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2" y="7368546"/>
            <a:ext cx="16968791" cy="3070857"/>
          </a:xfrm>
        </p:spPr>
        <p:txBody>
          <a:bodyPr anchor="b"/>
          <a:lstStyle>
            <a:defPPr>
              <a:defRPr kern="1200" smtId="4294967295"/>
            </a:defPPr>
            <a:lvl1pPr marL="0" indent="0">
              <a:buNone/>
              <a:defRPr sz="11500" b="1"/>
            </a:lvl1pPr>
            <a:lvl2pPr marL="2194514" indent="0">
              <a:buNone/>
              <a:defRPr sz="9700" b="1"/>
            </a:lvl2pPr>
            <a:lvl3pPr marL="4389028" indent="0">
              <a:buNone/>
              <a:defRPr sz="8700" b="1"/>
            </a:lvl3pPr>
            <a:lvl4pPr marL="6583543" indent="0">
              <a:buNone/>
              <a:defRPr sz="7700" b="1"/>
            </a:lvl4pPr>
            <a:lvl5pPr marL="8778057" indent="0">
              <a:buNone/>
              <a:defRPr sz="7700" b="1"/>
            </a:lvl5pPr>
            <a:lvl6pPr marL="10972571" indent="0">
              <a:buNone/>
              <a:defRPr sz="7700" b="1"/>
            </a:lvl6pPr>
            <a:lvl7pPr marL="13167085" indent="0">
              <a:buNone/>
              <a:defRPr sz="7700" b="1"/>
            </a:lvl7pPr>
            <a:lvl8pPr marL="15361599" indent="0">
              <a:buNone/>
              <a:defRPr sz="7700" b="1"/>
            </a:lvl8pPr>
            <a:lvl9pPr marL="17556114" indent="0">
              <a:buNone/>
              <a:defRPr sz="7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20242" y="10439402"/>
            <a:ext cx="16968791" cy="18966183"/>
          </a:xfrm>
        </p:spPr>
        <p:txBody>
          <a:bodyPr/>
          <a:lstStyle>
            <a:defPPr>
              <a:defRPr kern="1200" smtId="4294967295"/>
            </a:defPPr>
            <a:lvl1pPr>
              <a:defRPr sz="11500"/>
            </a:lvl1pPr>
            <a:lvl2pPr>
              <a:defRPr sz="9700"/>
            </a:lvl2pPr>
            <a:lvl3pPr>
              <a:defRPr sz="87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9509108" y="7368546"/>
            <a:ext cx="16975455" cy="3070857"/>
          </a:xfrm>
        </p:spPr>
        <p:txBody>
          <a:bodyPr anchor="b"/>
          <a:lstStyle>
            <a:defPPr>
              <a:defRPr kern="1200" smtId="4294967295"/>
            </a:defPPr>
            <a:lvl1pPr marL="0" indent="0">
              <a:buNone/>
              <a:defRPr sz="11500" b="1"/>
            </a:lvl1pPr>
            <a:lvl2pPr marL="2194514" indent="0">
              <a:buNone/>
              <a:defRPr sz="9700" b="1"/>
            </a:lvl2pPr>
            <a:lvl3pPr marL="4389028" indent="0">
              <a:buNone/>
              <a:defRPr sz="8700" b="1"/>
            </a:lvl3pPr>
            <a:lvl4pPr marL="6583543" indent="0">
              <a:buNone/>
              <a:defRPr sz="7700" b="1"/>
            </a:lvl4pPr>
            <a:lvl5pPr marL="8778057" indent="0">
              <a:buNone/>
              <a:defRPr sz="7700" b="1"/>
            </a:lvl5pPr>
            <a:lvl6pPr marL="10972571" indent="0">
              <a:buNone/>
              <a:defRPr sz="7700" b="1"/>
            </a:lvl6pPr>
            <a:lvl7pPr marL="13167085" indent="0">
              <a:buNone/>
              <a:defRPr sz="7700" b="1"/>
            </a:lvl7pPr>
            <a:lvl8pPr marL="15361599" indent="0">
              <a:buNone/>
              <a:defRPr sz="7700" b="1"/>
            </a:lvl8pPr>
            <a:lvl9pPr marL="17556114" indent="0">
              <a:buNone/>
              <a:defRPr sz="77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9509108" y="10439402"/>
            <a:ext cx="16975455" cy="18966183"/>
          </a:xfrm>
        </p:spPr>
        <p:txBody>
          <a:bodyPr/>
          <a:lstStyle>
            <a:defPPr>
              <a:defRPr kern="1200" smtId="4294967295"/>
            </a:defPPr>
            <a:lvl1pPr>
              <a:defRPr sz="11500"/>
            </a:lvl1pPr>
            <a:lvl2pPr>
              <a:defRPr sz="9700"/>
            </a:lvl2pPr>
            <a:lvl3pPr>
              <a:defRPr sz="87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F8E1F909-3568-40F5-8205-05484158C88C}" type="datetimeFigureOut">
              <a:rPr lang="en-US" smtClean="0"/>
              <a:t>6/8/22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5A40D005-FB29-4DA1-AF6A-7002CDC4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019482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F8E1F909-3568-40F5-8205-05484158C88C}" type="datetimeFigureOut">
              <a:rPr lang="en-US" smtClean="0"/>
              <a:t>6/8/22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5A40D005-FB29-4DA1-AF6A-7002CDC4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34232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F8E1F909-3568-40F5-8205-05484158C88C}" type="datetimeFigureOut">
              <a:rPr lang="en-US" smtClean="0"/>
              <a:t>6/8/22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5A40D005-FB29-4DA1-AF6A-7002CDC4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914929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0244" y="1310640"/>
            <a:ext cx="12634915" cy="5577840"/>
          </a:xfrm>
        </p:spPr>
        <p:txBody>
          <a:bodyPr anchor="b"/>
          <a:lstStyle>
            <a:defPPr>
              <a:defRPr kern="1200" smtId="4294967295"/>
            </a:defPPr>
            <a:lvl1pPr algn="l">
              <a:defRPr sz="9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015211" y="1310644"/>
            <a:ext cx="21469350" cy="28094942"/>
          </a:xfrm>
        </p:spPr>
        <p:txBody>
          <a:bodyPr/>
          <a:lstStyle>
            <a:defPPr>
              <a:defRPr kern="1200" smtId="4294967295"/>
            </a:defPPr>
            <a:lvl1pPr>
              <a:defRPr sz="15400"/>
            </a:lvl1pPr>
            <a:lvl2pPr>
              <a:defRPr sz="13400"/>
            </a:lvl2pPr>
            <a:lvl3pPr>
              <a:defRPr sz="11500"/>
            </a:lvl3pPr>
            <a:lvl4pPr>
              <a:defRPr sz="9700"/>
            </a:lvl4pPr>
            <a:lvl5pPr>
              <a:defRPr sz="9700"/>
            </a:lvl5pPr>
            <a:lvl6pPr>
              <a:defRPr sz="9700"/>
            </a:lvl6pPr>
            <a:lvl7pPr>
              <a:defRPr sz="9700"/>
            </a:lvl7pPr>
            <a:lvl8pPr>
              <a:defRPr sz="9700"/>
            </a:lvl8pPr>
            <a:lvl9pPr>
              <a:defRPr sz="9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20244" y="6888483"/>
            <a:ext cx="12634915" cy="22517103"/>
          </a:xfrm>
        </p:spPr>
        <p:txBody>
          <a:bodyPr/>
          <a:lstStyle>
            <a:defPPr>
              <a:defRPr kern="1200" smtId="4294967295"/>
            </a:defPPr>
            <a:lvl1pPr marL="0" indent="0">
              <a:buNone/>
              <a:defRPr sz="6700"/>
            </a:lvl1pPr>
            <a:lvl2pPr marL="2194514" indent="0">
              <a:buNone/>
              <a:defRPr sz="5700"/>
            </a:lvl2pPr>
            <a:lvl3pPr marL="4389028" indent="0">
              <a:buNone/>
              <a:defRPr sz="4800"/>
            </a:lvl3pPr>
            <a:lvl4pPr marL="6583543" indent="0">
              <a:buNone/>
              <a:defRPr sz="4300"/>
            </a:lvl4pPr>
            <a:lvl5pPr marL="8778057" indent="0">
              <a:buNone/>
              <a:defRPr sz="4300"/>
            </a:lvl5pPr>
            <a:lvl6pPr marL="10972571" indent="0">
              <a:buNone/>
              <a:defRPr sz="4300"/>
            </a:lvl6pPr>
            <a:lvl7pPr marL="13167085" indent="0">
              <a:buNone/>
              <a:defRPr sz="4300"/>
            </a:lvl7pPr>
            <a:lvl8pPr marL="15361599" indent="0">
              <a:buNone/>
              <a:defRPr sz="4300"/>
            </a:lvl8pPr>
            <a:lvl9pPr marL="17556114" indent="0">
              <a:buNone/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F8E1F909-3568-40F5-8205-05484158C88C}" type="datetimeFigureOut">
              <a:rPr lang="en-US" smtClean="0"/>
              <a:t>6/8/22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5A40D005-FB29-4DA1-AF6A-7002CDC4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331056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27610" y="23042883"/>
            <a:ext cx="23042880" cy="2720343"/>
          </a:xfrm>
        </p:spPr>
        <p:txBody>
          <a:bodyPr anchor="b"/>
          <a:lstStyle>
            <a:defPPr>
              <a:defRPr kern="1200" smtId="4294967295"/>
            </a:defPPr>
            <a:lvl1pPr algn="l">
              <a:defRPr sz="9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527610" y="2941320"/>
            <a:ext cx="23042880" cy="19751039"/>
          </a:xfrm>
        </p:spPr>
        <p:txBody>
          <a:bodyPr/>
          <a:lstStyle>
            <a:defPPr>
              <a:defRPr kern="1200" smtId="4294967295"/>
            </a:defPPr>
            <a:lvl1pPr marL="0" indent="0">
              <a:buNone/>
              <a:defRPr sz="15400"/>
            </a:lvl1pPr>
            <a:lvl2pPr marL="2194514" indent="0">
              <a:buNone/>
              <a:defRPr sz="13400"/>
            </a:lvl2pPr>
            <a:lvl3pPr marL="4389028" indent="0">
              <a:buNone/>
              <a:defRPr sz="11500"/>
            </a:lvl3pPr>
            <a:lvl4pPr marL="6583543" indent="0">
              <a:buNone/>
              <a:defRPr sz="9700"/>
            </a:lvl4pPr>
            <a:lvl5pPr marL="8778057" indent="0">
              <a:buNone/>
              <a:defRPr sz="9700"/>
            </a:lvl5pPr>
            <a:lvl6pPr marL="10972571" indent="0">
              <a:buNone/>
              <a:defRPr sz="9700"/>
            </a:lvl6pPr>
            <a:lvl7pPr marL="13167085" indent="0">
              <a:buNone/>
              <a:defRPr sz="9700"/>
            </a:lvl7pPr>
            <a:lvl8pPr marL="15361599" indent="0">
              <a:buNone/>
              <a:defRPr sz="9700"/>
            </a:lvl8pPr>
            <a:lvl9pPr marL="17556114" indent="0">
              <a:buNone/>
              <a:defRPr sz="97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527610" y="25763226"/>
            <a:ext cx="23042880" cy="3863337"/>
          </a:xfrm>
        </p:spPr>
        <p:txBody>
          <a:bodyPr/>
          <a:lstStyle>
            <a:defPPr>
              <a:defRPr kern="1200" smtId="4294967295"/>
            </a:defPPr>
            <a:lvl1pPr marL="0" indent="0">
              <a:buNone/>
              <a:defRPr sz="6700"/>
            </a:lvl1pPr>
            <a:lvl2pPr marL="2194514" indent="0">
              <a:buNone/>
              <a:defRPr sz="5700"/>
            </a:lvl2pPr>
            <a:lvl3pPr marL="4389028" indent="0">
              <a:buNone/>
              <a:defRPr sz="4800"/>
            </a:lvl3pPr>
            <a:lvl4pPr marL="6583543" indent="0">
              <a:buNone/>
              <a:defRPr sz="4300"/>
            </a:lvl4pPr>
            <a:lvl5pPr marL="8778057" indent="0">
              <a:buNone/>
              <a:defRPr sz="4300"/>
            </a:lvl5pPr>
            <a:lvl6pPr marL="10972571" indent="0">
              <a:buNone/>
              <a:defRPr sz="4300"/>
            </a:lvl6pPr>
            <a:lvl7pPr marL="13167085" indent="0">
              <a:buNone/>
              <a:defRPr sz="4300"/>
            </a:lvl7pPr>
            <a:lvl8pPr marL="15361599" indent="0">
              <a:buNone/>
              <a:defRPr sz="4300"/>
            </a:lvl8pPr>
            <a:lvl9pPr marL="17556114" indent="0">
              <a:buNone/>
              <a:defRPr sz="4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F8E1F909-3568-40F5-8205-05484158C88C}" type="datetimeFigureOut">
              <a:rPr lang="en-US" smtClean="0"/>
              <a:t>6/8/22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defPPr>
              <a:defRPr kern="1200" smtId="4294967295"/>
            </a:defPPr>
          </a:lstStyle>
          <a:p>
            <a:fld id="{5A40D005-FB29-4DA1-AF6A-7002CDC49E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6995791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20240" y="1318263"/>
            <a:ext cx="34564321" cy="5486400"/>
          </a:xfrm>
          <a:prstGeom prst="rect">
            <a:avLst/>
          </a:prstGeom>
        </p:spPr>
        <p:txBody>
          <a:bodyPr vert="horz" lIns="438903" tIns="219451" rIns="438903" bIns="219451" rtlCol="0" anchor="ctr">
            <a:normAutofit/>
          </a:bodyPr>
          <a:lstStyle>
            <a:defPPr>
              <a:defRPr kern="1200" smtId="4294967295"/>
            </a:def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20240" y="7680965"/>
            <a:ext cx="34564321" cy="21724623"/>
          </a:xfrm>
          <a:prstGeom prst="rect">
            <a:avLst/>
          </a:prstGeom>
        </p:spPr>
        <p:txBody>
          <a:bodyPr vert="horz" lIns="438903" tIns="219451" rIns="438903" bIns="219451" rtlCol="0">
            <a:normAutofit/>
          </a:bodyPr>
          <a:lstStyle>
            <a:defPPr>
              <a:defRPr kern="1200" smtId="4294967295"/>
            </a:def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920240" y="30510482"/>
            <a:ext cx="8961120" cy="1752600"/>
          </a:xfrm>
          <a:prstGeom prst="rect">
            <a:avLst/>
          </a:prstGeom>
        </p:spPr>
        <p:txBody>
          <a:bodyPr vert="horz" lIns="438903" tIns="219451" rIns="438903" bIns="219451" rtlCol="0" anchor="ctr"/>
          <a:lstStyle>
            <a:defPPr>
              <a:defRPr kern="1200" smtId="4294967295"/>
            </a:defPPr>
            <a:lvl1pPr algn="l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E1F909-3568-40F5-8205-05484158C88C}" type="datetimeFigureOut">
              <a:rPr lang="en-US" smtClean="0"/>
              <a:t>6/8/22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121639" y="30510482"/>
            <a:ext cx="12161520" cy="1752600"/>
          </a:xfrm>
          <a:prstGeom prst="rect">
            <a:avLst/>
          </a:prstGeom>
        </p:spPr>
        <p:txBody>
          <a:bodyPr vert="horz" lIns="438903" tIns="219451" rIns="438903" bIns="219451" rtlCol="0" anchor="ctr"/>
          <a:lstStyle>
            <a:defPPr>
              <a:defRPr kern="1200" smtId="4294967295"/>
            </a:defPPr>
            <a:lvl1pPr algn="ct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7523439" y="30510482"/>
            <a:ext cx="8961120" cy="1752600"/>
          </a:xfrm>
          <a:prstGeom prst="rect">
            <a:avLst/>
          </a:prstGeom>
        </p:spPr>
        <p:txBody>
          <a:bodyPr vert="horz" lIns="438903" tIns="219451" rIns="438903" bIns="219451" rtlCol="0" anchor="ctr"/>
          <a:lstStyle>
            <a:defPPr>
              <a:defRPr kern="1200" smtId="4294967295"/>
            </a:defPPr>
            <a:lvl1pPr algn="r">
              <a:defRPr sz="5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40D005-FB29-4DA1-AF6A-7002CDC49E3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New picture"/>
          <p:cNvPicPr/>
          <p:nvPr/>
        </p:nvPicPr>
        <p:blipFill dpi="0">
          <a:blip r:embed="rId13"/>
          <a:stretch>
            <a:fillRect/>
          </a:stretch>
        </p:blipFill>
        <p:spPr>
          <a:xfrm rot="16200000">
            <a:off x="-9245600" y="16459200"/>
            <a:ext cx="15367000" cy="15621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 dpi="0">
          <a:blip r:embed="rId13"/>
          <a:stretch>
            <a:fillRect/>
          </a:stretch>
        </p:blipFill>
        <p:spPr>
          <a:xfrm rot="5400000">
            <a:off x="32283400" y="16459200"/>
            <a:ext cx="15367000" cy="1562100"/>
          </a:xfrm>
          <a:prstGeom prst="rect">
            <a:avLst/>
          </a:prstGeom>
        </p:spPr>
      </p:pic>
      <p:pic>
        <p:nvPicPr>
          <p:cNvPr id="9" name="New picture"/>
          <p:cNvPicPr/>
          <p:nvPr/>
        </p:nvPicPr>
        <p:blipFill dpi="0">
          <a:blip r:embed="rId14"/>
          <a:stretch>
            <a:fillRect/>
          </a:stretch>
        </p:blipFill>
        <p:spPr>
          <a:xfrm>
            <a:off x="0" y="33426400"/>
            <a:ext cx="38404800" cy="1771501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0" y="33997900"/>
            <a:ext cx="19202400" cy="1270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 smtId="4294967295"/>
            </a:defPPr>
          </a:lstStyle>
          <a:p>
            <a:pPr algn="l"/>
            <a:r>
              <a:rPr sz="5580">
                <a:solidFill>
                  <a:srgbClr val="808080"/>
                </a:solidFill>
              </a:rPr>
              <a:t>Template ID: neonboxes  Size: 36x42</a:t>
            </a:r>
          </a:p>
        </p:txBody>
      </p:sp>
    </p:spTree>
    <p:extLst>
      <p:ext uri="{BB962C8B-B14F-4D97-AF65-F5344CB8AC3E}">
        <p14:creationId xmlns:p14="http://schemas.microsoft.com/office/powerpoint/2010/main" val="1521613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defPPr>
        <a:defRPr kern="1200" smtId="4294967295"/>
      </a:defPPr>
      <a:lvl1pPr algn="ctr" defTabSz="4389028" rtl="0" eaLnBrk="1" latinLnBrk="0" hangingPunct="1">
        <a:spcBef>
          <a:spcPct val="0"/>
        </a:spcBef>
        <a:buNone/>
        <a:defRPr sz="211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defPPr>
        <a:defRPr kern="1200" smtId="4294967295"/>
      </a:defPPr>
      <a:lvl1pPr marL="1645886" indent="-1645886" algn="l" defTabSz="4389028" rtl="0" eaLnBrk="1" latinLnBrk="0" hangingPunct="1">
        <a:spcBef>
          <a:spcPct val="20000"/>
        </a:spcBef>
        <a:buFont typeface="Arial" pitchFamily="34" charset="0"/>
        <a:buChar char="•"/>
        <a:defRPr sz="15400" kern="1200">
          <a:solidFill>
            <a:schemeClr val="tx1"/>
          </a:solidFill>
          <a:latin typeface="+mn-lt"/>
          <a:ea typeface="+mn-ea"/>
          <a:cs typeface="+mn-cs"/>
        </a:defRPr>
      </a:lvl1pPr>
      <a:lvl2pPr marL="3566086" indent="-1371572" algn="l" defTabSz="4389028" rtl="0" eaLnBrk="1" latinLnBrk="0" hangingPunct="1">
        <a:spcBef>
          <a:spcPct val="20000"/>
        </a:spcBef>
        <a:buFont typeface="Arial" pitchFamily="34" charset="0"/>
        <a:buChar char="–"/>
        <a:defRPr sz="13400" kern="1200">
          <a:solidFill>
            <a:schemeClr val="tx1"/>
          </a:solidFill>
          <a:latin typeface="+mn-lt"/>
          <a:ea typeface="+mn-ea"/>
          <a:cs typeface="+mn-cs"/>
        </a:defRPr>
      </a:lvl2pPr>
      <a:lvl3pPr marL="5486286" indent="-1097257" algn="l" defTabSz="4389028" rtl="0" eaLnBrk="1" latinLnBrk="0" hangingPunct="1">
        <a:spcBef>
          <a:spcPct val="20000"/>
        </a:spcBef>
        <a:buFont typeface="Arial" pitchFamily="34" charset="0"/>
        <a:buChar char="•"/>
        <a:defRPr sz="11500" kern="1200">
          <a:solidFill>
            <a:schemeClr val="tx1"/>
          </a:solidFill>
          <a:latin typeface="+mn-lt"/>
          <a:ea typeface="+mn-ea"/>
          <a:cs typeface="+mn-cs"/>
        </a:defRPr>
      </a:lvl3pPr>
      <a:lvl4pPr marL="7680800" indent="-1097257" algn="l" defTabSz="4389028" rtl="0" eaLnBrk="1" latinLnBrk="0" hangingPunct="1">
        <a:spcBef>
          <a:spcPct val="20000"/>
        </a:spcBef>
        <a:buFont typeface="Arial" pitchFamily="34" charset="0"/>
        <a:buChar char="–"/>
        <a:defRPr sz="9700" kern="1200">
          <a:solidFill>
            <a:schemeClr val="tx1"/>
          </a:solidFill>
          <a:latin typeface="+mn-lt"/>
          <a:ea typeface="+mn-ea"/>
          <a:cs typeface="+mn-cs"/>
        </a:defRPr>
      </a:lvl4pPr>
      <a:lvl5pPr marL="9875314" indent="-1097257" algn="l" defTabSz="4389028" rtl="0" eaLnBrk="1" latinLnBrk="0" hangingPunct="1">
        <a:spcBef>
          <a:spcPct val="20000"/>
        </a:spcBef>
        <a:buFont typeface="Arial" pitchFamily="34" charset="0"/>
        <a:buChar char="»"/>
        <a:defRPr sz="9700" kern="1200">
          <a:solidFill>
            <a:schemeClr val="tx1"/>
          </a:solidFill>
          <a:latin typeface="+mn-lt"/>
          <a:ea typeface="+mn-ea"/>
          <a:cs typeface="+mn-cs"/>
        </a:defRPr>
      </a:lvl5pPr>
      <a:lvl6pPr marL="12069828" indent="-1097257" algn="l" defTabSz="4389028" rtl="0" eaLnBrk="1" latinLnBrk="0" hangingPunct="1">
        <a:spcBef>
          <a:spcPct val="20000"/>
        </a:spcBef>
        <a:buFont typeface="Arial" pitchFamily="34" charset="0"/>
        <a:buChar char="•"/>
        <a:defRPr sz="9700" kern="1200">
          <a:solidFill>
            <a:schemeClr val="tx1"/>
          </a:solidFill>
          <a:latin typeface="+mn-lt"/>
          <a:ea typeface="+mn-ea"/>
          <a:cs typeface="+mn-cs"/>
        </a:defRPr>
      </a:lvl6pPr>
      <a:lvl7pPr marL="14264342" indent="-1097257" algn="l" defTabSz="4389028" rtl="0" eaLnBrk="1" latinLnBrk="0" hangingPunct="1">
        <a:spcBef>
          <a:spcPct val="20000"/>
        </a:spcBef>
        <a:buFont typeface="Arial" pitchFamily="34" charset="0"/>
        <a:buChar char="•"/>
        <a:defRPr sz="9700" kern="1200">
          <a:solidFill>
            <a:schemeClr val="tx1"/>
          </a:solidFill>
          <a:latin typeface="+mn-lt"/>
          <a:ea typeface="+mn-ea"/>
          <a:cs typeface="+mn-cs"/>
        </a:defRPr>
      </a:lvl7pPr>
      <a:lvl8pPr marL="16458857" indent="-1097257" algn="l" defTabSz="4389028" rtl="0" eaLnBrk="1" latinLnBrk="0" hangingPunct="1">
        <a:spcBef>
          <a:spcPct val="20000"/>
        </a:spcBef>
        <a:buFont typeface="Arial" pitchFamily="34" charset="0"/>
        <a:buChar char="•"/>
        <a:defRPr sz="9700" kern="1200">
          <a:solidFill>
            <a:schemeClr val="tx1"/>
          </a:solidFill>
          <a:latin typeface="+mn-lt"/>
          <a:ea typeface="+mn-ea"/>
          <a:cs typeface="+mn-cs"/>
        </a:defRPr>
      </a:lvl8pPr>
      <a:lvl9pPr marL="18653371" indent="-1097257" algn="l" defTabSz="4389028" rtl="0" eaLnBrk="1" latinLnBrk="0" hangingPunct="1">
        <a:spcBef>
          <a:spcPct val="20000"/>
        </a:spcBef>
        <a:buFont typeface="Arial" pitchFamily="34" charset="0"/>
        <a:buChar char="•"/>
        <a:defRPr sz="9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38902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14" algn="l" defTabSz="438902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2pPr>
      <a:lvl3pPr marL="4389028" algn="l" defTabSz="438902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3pPr>
      <a:lvl4pPr marL="6583543" algn="l" defTabSz="438902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4pPr>
      <a:lvl5pPr marL="8778057" algn="l" defTabSz="438902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571" algn="l" defTabSz="438902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6pPr>
      <a:lvl7pPr marL="13167085" algn="l" defTabSz="438902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7pPr>
      <a:lvl8pPr marL="15361599" algn="l" defTabSz="438902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8pPr>
      <a:lvl9pPr marL="17556114" algn="l" defTabSz="4389028" rtl="0" eaLnBrk="1" latinLnBrk="0" hangingPunct="1">
        <a:defRPr sz="8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doi-org.proxy.lib.utk.edu/10.1002/pbc.25848" TargetMode="External"/><Relationship Id="rId3" Type="http://schemas.openxmlformats.org/officeDocument/2006/relationships/image" Target="../media/image3.tiff"/><Relationship Id="rId7" Type="http://schemas.openxmlformats.org/officeDocument/2006/relationships/hyperlink" Target="https://doi-org.proxy.lib.utk.edu/10.1089/jpm.2012.049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searchebscohost-com.proxy.lib.utk.edu/login.aspx?direct=true&amp;db=ccm&amp;AN=97236593&amp;scope=site" TargetMode="External"/><Relationship Id="rId5" Type="http://schemas.openxmlformats.org/officeDocument/2006/relationships/image" Target="../media/image5.png"/><Relationship Id="rId10" Type="http://schemas.openxmlformats.org/officeDocument/2006/relationships/hyperlink" Target="https://www.who.int/news-room/fact-sheets/detail/palliative-care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://www.icpcn.org/information/the-need-for-childrens-palliative-car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0"/>
            <a:ext cx="38390486" cy="32918400"/>
            <a:chOff x="-205628" y="18283"/>
            <a:chExt cx="49358992" cy="32918400"/>
          </a:xfrm>
        </p:grpSpPr>
        <p:sp>
          <p:nvSpPr>
            <p:cNvPr id="73" name="Rectangle 72"/>
            <p:cNvSpPr/>
            <p:nvPr/>
          </p:nvSpPr>
          <p:spPr>
            <a:xfrm>
              <a:off x="-205628" y="18283"/>
              <a:ext cx="49358992" cy="32918400"/>
            </a:xfrm>
            <a:prstGeom prst="rect">
              <a:avLst/>
            </a:prstGeom>
            <a:gradFill flip="none" rotWithShape="1">
              <a:gsLst>
                <a:gs pos="0">
                  <a:schemeClr val="accent5">
                    <a:lumMod val="5000"/>
                    <a:lumOff val="95000"/>
                  </a:schemeClr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kern="1200" smtId="4294967295"/>
              </a:defPPr>
            </a:lstStyle>
            <a:p>
              <a:pPr algn="ctr"/>
              <a:endParaRPr lang="en-US" sz="11500"/>
            </a:p>
          </p:txBody>
        </p:sp>
        <p:sp>
          <p:nvSpPr>
            <p:cNvPr id="74" name="Rounded Rectangle 73"/>
            <p:cNvSpPr/>
            <p:nvPr/>
          </p:nvSpPr>
          <p:spPr>
            <a:xfrm>
              <a:off x="14610700" y="14861416"/>
              <a:ext cx="21488155" cy="4373182"/>
            </a:xfrm>
            <a:prstGeom prst="roundRect">
              <a:avLst>
                <a:gd name="adj" fmla="val 4189"/>
              </a:avLst>
            </a:prstGeom>
            <a:solidFill>
              <a:srgbClr val="4F6228">
                <a:alpha val="50000"/>
              </a:srgb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kern="1200" smtId="4294967295"/>
              </a:defPPr>
            </a:lstStyle>
            <a:p>
              <a:pPr algn="ctr"/>
              <a:endParaRPr lang="en-US" sz="11500"/>
            </a:p>
          </p:txBody>
        </p:sp>
        <p:sp>
          <p:nvSpPr>
            <p:cNvPr id="75" name="Rounded Rectangle 74"/>
            <p:cNvSpPr/>
            <p:nvPr/>
          </p:nvSpPr>
          <p:spPr>
            <a:xfrm>
              <a:off x="897040" y="533400"/>
              <a:ext cx="47583728" cy="4419600"/>
            </a:xfrm>
            <a:prstGeom prst="roundRect">
              <a:avLst/>
            </a:prstGeom>
            <a:solidFill>
              <a:srgbClr val="4F6228">
                <a:alpha val="50196"/>
              </a:srgb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kern="1200" smtId="4294967295"/>
              </a:defPPr>
            </a:lstStyle>
            <a:p>
              <a:pPr algn="ctr"/>
              <a:endParaRPr lang="en-US" sz="11500"/>
            </a:p>
          </p:txBody>
        </p:sp>
        <p:sp>
          <p:nvSpPr>
            <p:cNvPr id="76" name="Rounded Rectangle 75"/>
            <p:cNvSpPr/>
            <p:nvPr/>
          </p:nvSpPr>
          <p:spPr>
            <a:xfrm>
              <a:off x="381910" y="5264008"/>
              <a:ext cx="12451087" cy="13481375"/>
            </a:xfrm>
            <a:prstGeom prst="roundRect">
              <a:avLst>
                <a:gd name="adj" fmla="val 11729"/>
              </a:avLst>
            </a:prstGeom>
            <a:solidFill>
              <a:srgbClr val="215968">
                <a:alpha val="50000"/>
              </a:srgb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kern="1200" smtId="4294967295"/>
              </a:defPPr>
            </a:lstStyle>
            <a:p>
              <a:pPr algn="ctr"/>
              <a:endParaRPr lang="en-US" sz="11500"/>
            </a:p>
          </p:txBody>
        </p:sp>
        <p:sp>
          <p:nvSpPr>
            <p:cNvPr id="78" name="Rounded Rectangle 77"/>
            <p:cNvSpPr/>
            <p:nvPr/>
          </p:nvSpPr>
          <p:spPr>
            <a:xfrm>
              <a:off x="14544677" y="9403300"/>
              <a:ext cx="21620198" cy="4970388"/>
            </a:xfrm>
            <a:prstGeom prst="roundRect">
              <a:avLst>
                <a:gd name="adj" fmla="val 11729"/>
              </a:avLst>
            </a:prstGeom>
            <a:solidFill>
              <a:schemeClr val="accent3">
                <a:lumMod val="75000"/>
                <a:alpha val="50000"/>
              </a:scheme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kern="1200" smtId="4294967295"/>
              </a:defPPr>
            </a:lstStyle>
            <a:p>
              <a:pPr algn="ctr"/>
              <a:endParaRPr lang="en-US" sz="11500"/>
            </a:p>
          </p:txBody>
        </p:sp>
        <p:sp>
          <p:nvSpPr>
            <p:cNvPr id="79" name="Rounded Rectangle 78"/>
            <p:cNvSpPr/>
            <p:nvPr/>
          </p:nvSpPr>
          <p:spPr>
            <a:xfrm>
              <a:off x="37000369" y="24812754"/>
              <a:ext cx="11413709" cy="2947718"/>
            </a:xfrm>
            <a:prstGeom prst="roundRect">
              <a:avLst>
                <a:gd name="adj" fmla="val 11729"/>
              </a:avLst>
            </a:prstGeom>
            <a:solidFill>
              <a:srgbClr val="10253F">
                <a:alpha val="50000"/>
              </a:srgb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kern="1200" smtId="4294967295"/>
              </a:defPPr>
            </a:lstStyle>
            <a:p>
              <a:pPr algn="ctr"/>
              <a:endParaRPr lang="en-US" sz="11500"/>
            </a:p>
          </p:txBody>
        </p:sp>
        <p:sp>
          <p:nvSpPr>
            <p:cNvPr id="80" name="Rounded Rectangle 79"/>
            <p:cNvSpPr/>
            <p:nvPr/>
          </p:nvSpPr>
          <p:spPr>
            <a:xfrm>
              <a:off x="36873947" y="19440314"/>
              <a:ext cx="11620654" cy="5022915"/>
            </a:xfrm>
            <a:prstGeom prst="roundRect">
              <a:avLst>
                <a:gd name="adj" fmla="val 11729"/>
              </a:avLst>
            </a:prstGeom>
            <a:solidFill>
              <a:srgbClr val="215968">
                <a:alpha val="50000"/>
              </a:srgbClr>
            </a:solidFill>
            <a:ln w="7620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kern="1200" smtId="4294967295"/>
              </a:defPPr>
            </a:lstStyle>
            <a:p>
              <a:pPr algn="ctr"/>
              <a:endParaRPr lang="en-US" sz="11500"/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726916" y="5545428"/>
              <a:ext cx="11917900" cy="137576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kern="1200" smtId="4294967295"/>
              </a:defPPr>
            </a:lstStyle>
            <a:p>
              <a:r>
                <a:rPr lang="en-US" sz="4000" b="1" u="sng" dirty="0">
                  <a:solidFill>
                    <a:schemeClr val="bg1"/>
                  </a:solidFill>
                </a:rPr>
                <a:t>Background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endParaRPr lang="en-US" sz="3400" dirty="0">
                <a:solidFill>
                  <a:schemeClr val="bg1"/>
                </a:solidFill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3400" dirty="0">
                  <a:solidFill>
                    <a:schemeClr val="bg1"/>
                  </a:solidFill>
                </a:rPr>
                <a:t>Palliative care improves the quality of life of patients and families (Kaye et al., 2016)</a:t>
              </a:r>
            </a:p>
            <a:p>
              <a:r>
                <a:rPr lang="en-US" sz="3400" dirty="0">
                  <a:solidFill>
                    <a:schemeClr val="bg1"/>
                  </a:solidFill>
                </a:rPr>
                <a:t> 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3400" dirty="0">
                  <a:solidFill>
                    <a:schemeClr val="bg1"/>
                  </a:solidFill>
                </a:rPr>
                <a:t>Children are disproportionately underserved compared to adults (ICPCN, n.d.). </a:t>
              </a:r>
            </a:p>
            <a:p>
              <a:r>
                <a:rPr lang="en-US" sz="3400" dirty="0">
                  <a:solidFill>
                    <a:schemeClr val="bg1"/>
                  </a:solidFill>
                </a:rPr>
                <a:t> 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3400" dirty="0">
                  <a:solidFill>
                    <a:schemeClr val="bg1"/>
                  </a:solidFill>
                </a:rPr>
                <a:t>Shown to (1) improve assessment and management of symptoms (2) decrease number of invasive procedures, and (3) increase use of integrative and complementary therapies  (Kaye et al., 2016)</a:t>
              </a:r>
            </a:p>
            <a:p>
              <a:r>
                <a:rPr lang="en-US" sz="3400" dirty="0">
                  <a:solidFill>
                    <a:schemeClr val="bg1"/>
                  </a:solidFill>
                </a:rPr>
                <a:t> 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3400" dirty="0">
                  <a:solidFill>
                    <a:schemeClr val="bg1"/>
                  </a:solidFill>
                </a:rPr>
                <a:t>Caregivers have improved quality of life, decreased self-perceived burdens, more preparedness, and less emotional stress  (Groh et al., 2013)</a:t>
              </a:r>
            </a:p>
            <a:p>
              <a:r>
                <a:rPr lang="en-US" sz="3400" dirty="0">
                  <a:solidFill>
                    <a:schemeClr val="bg1"/>
                  </a:solidFill>
                </a:rPr>
                <a:t> 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3400" dirty="0">
                  <a:solidFill>
                    <a:schemeClr val="bg1"/>
                  </a:solidFill>
                </a:rPr>
                <a:t>Palliative care can reduce health care costs (Connor, 2014)</a:t>
              </a:r>
            </a:p>
            <a:p>
              <a:r>
                <a:rPr lang="en-US" sz="3400" dirty="0">
                  <a:solidFill>
                    <a:schemeClr val="bg1"/>
                  </a:solidFill>
                </a:rPr>
                <a:t> 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3400" dirty="0">
                  <a:solidFill>
                    <a:schemeClr val="bg1"/>
                  </a:solidFill>
                </a:rPr>
                <a:t>Inadequate healthcare provider education has been identified as a barrier to the use of  palliative care services (WHO, 2018)</a:t>
              </a:r>
            </a:p>
            <a:p>
              <a:endParaRPr lang="en-US" sz="3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1475007" y="27399031"/>
              <a:ext cx="1010584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kern="1200" smtId="4294967295"/>
              </a:defPPr>
            </a:lstStyle>
            <a:p>
              <a:pPr marL="457200" indent="-457200">
                <a:buFont typeface="Arial" charset="0"/>
                <a:buChar char="•"/>
              </a:pPr>
              <a:endParaRPr lang="en-US" sz="36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15461619" y="9457635"/>
              <a:ext cx="18476097" cy="44012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kern="1200" smtId="4294967295"/>
              </a:defPPr>
            </a:lstStyle>
            <a:p>
              <a:r>
                <a:rPr lang="en-US" sz="4000" u="sng" dirty="0">
                  <a:solidFill>
                    <a:schemeClr val="bg1"/>
                  </a:solidFill>
                  <a:cs typeface="Arial" pitchFamily="34" charset="0"/>
                </a:rPr>
                <a:t>Methods:</a:t>
              </a:r>
            </a:p>
            <a:p>
              <a:endParaRPr lang="en-US" sz="3600" u="sng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571500" indent="-571500">
                <a:buFont typeface="Arial" panose="020B0604020202020204" pitchFamily="34" charset="0"/>
                <a:buChar char="•"/>
              </a:pPr>
              <a:r>
                <a:rPr lang="en-US" sz="3400" u="sng" dirty="0">
                  <a:solidFill>
                    <a:schemeClr val="bg1"/>
                  </a:solidFill>
                  <a:cs typeface="Arial" pitchFamily="34" charset="0"/>
                </a:rPr>
                <a:t>Theoretical Framework: </a:t>
              </a:r>
              <a:r>
                <a:rPr lang="en-US" sz="3400" dirty="0">
                  <a:solidFill>
                    <a:schemeClr val="bg1"/>
                  </a:solidFill>
                  <a:cs typeface="Arial" pitchFamily="34" charset="0"/>
                </a:rPr>
                <a:t>IOWA Model</a:t>
              </a:r>
            </a:p>
            <a:p>
              <a:pPr marL="571500" indent="-571500">
                <a:buFont typeface="Arial" charset="0"/>
                <a:buChar char="•"/>
              </a:pPr>
              <a:r>
                <a:rPr lang="en-US" sz="3400" u="sng" dirty="0">
                  <a:solidFill>
                    <a:schemeClr val="bg1"/>
                  </a:solidFill>
                  <a:cs typeface="Arial" pitchFamily="34" charset="0"/>
                </a:rPr>
                <a:t>Participants: </a:t>
              </a:r>
              <a:r>
                <a:rPr lang="en-US" sz="3400" dirty="0">
                  <a:solidFill>
                    <a:schemeClr val="bg1"/>
                  </a:solidFill>
                  <a:cs typeface="Arial" pitchFamily="34" charset="0"/>
                </a:rPr>
                <a:t>46 Registered Nurses</a:t>
              </a:r>
            </a:p>
            <a:p>
              <a:pPr marL="571500" indent="-571500">
                <a:buFont typeface="Arial" charset="0"/>
                <a:buChar char="•"/>
              </a:pPr>
              <a:r>
                <a:rPr lang="en-US" sz="3400" u="sng" dirty="0">
                  <a:solidFill>
                    <a:schemeClr val="bg1"/>
                  </a:solidFill>
                  <a:cs typeface="Arial" pitchFamily="34" charset="0"/>
                </a:rPr>
                <a:t>Setting: </a:t>
              </a:r>
              <a:r>
                <a:rPr lang="en-US" sz="3400" dirty="0">
                  <a:solidFill>
                    <a:schemeClr val="bg1"/>
                  </a:solidFill>
                  <a:cs typeface="Arial" pitchFamily="34" charset="0"/>
                </a:rPr>
                <a:t>Children’s Hospital (PICU)</a:t>
              </a:r>
            </a:p>
            <a:p>
              <a:pPr marL="571500" indent="-571500">
                <a:buFont typeface="Arial" charset="0"/>
                <a:buChar char="•"/>
              </a:pPr>
              <a:r>
                <a:rPr lang="en-US" sz="3400" u="sng" dirty="0">
                  <a:solidFill>
                    <a:schemeClr val="bg1"/>
                  </a:solidFill>
                  <a:cs typeface="Arial" pitchFamily="34" charset="0"/>
                </a:rPr>
                <a:t>Data Collection: </a:t>
              </a:r>
              <a:r>
                <a:rPr lang="en-US" sz="3400" dirty="0">
                  <a:solidFill>
                    <a:schemeClr val="bg1"/>
                  </a:solidFill>
                  <a:cs typeface="Arial" pitchFamily="34" charset="0"/>
                </a:rPr>
                <a:t>De-identified test scores, palliative care referrals pre- and post-intervention</a:t>
              </a:r>
              <a:endParaRPr lang="en-US" sz="3400" u="sng" strike="sngStrike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571500" indent="-571500">
                <a:buFont typeface="Arial" charset="0"/>
                <a:buChar char="•"/>
              </a:pPr>
              <a:r>
                <a:rPr lang="en-US" sz="3400" u="sng" dirty="0">
                  <a:solidFill>
                    <a:schemeClr val="bg1"/>
                  </a:solidFill>
                  <a:cs typeface="Arial" pitchFamily="34" charset="0"/>
                </a:rPr>
                <a:t>Data Analysis: </a:t>
              </a:r>
              <a:r>
                <a:rPr lang="en-US" sz="3400" dirty="0">
                  <a:solidFill>
                    <a:schemeClr val="bg1"/>
                  </a:solidFill>
                  <a:cs typeface="Arial" pitchFamily="34" charset="0"/>
                </a:rPr>
                <a:t>SPSS</a:t>
              </a:r>
              <a:endParaRPr lang="en-US" sz="3400" strike="sngStrike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37510147" y="19775987"/>
              <a:ext cx="10394153" cy="50229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kern="1200" smtId="4294967295"/>
              </a:defPPr>
            </a:lstStyle>
            <a:p>
              <a:pPr marL="285750" indent="-285750">
                <a:lnSpc>
                  <a:spcPct val="90000"/>
                </a:lnSpc>
              </a:pPr>
              <a:r>
                <a:rPr lang="en-US" sz="4000" u="sng" dirty="0">
                  <a:solidFill>
                    <a:schemeClr val="bg1"/>
                  </a:solidFill>
                </a:rPr>
                <a:t>Implications:</a:t>
              </a:r>
            </a:p>
            <a:p>
              <a:pPr marL="285750" indent="-285750">
                <a:lnSpc>
                  <a:spcPct val="90000"/>
                </a:lnSpc>
              </a:pPr>
              <a:endParaRPr lang="en-US" sz="3200" b="1" dirty="0">
                <a:solidFill>
                  <a:schemeClr val="bg1"/>
                </a:solidFill>
              </a:endParaRPr>
            </a:p>
            <a:p>
              <a:pPr marL="285750" indent="-285750">
                <a:lnSpc>
                  <a:spcPct val="90000"/>
                </a:lnSpc>
              </a:pPr>
              <a:r>
                <a:rPr lang="en-US" sz="3600" b="1" dirty="0">
                  <a:solidFill>
                    <a:schemeClr val="bg1"/>
                  </a:solidFill>
                </a:rPr>
                <a:t>Coinciding with the literature, this project:</a:t>
              </a:r>
            </a:p>
            <a:p>
              <a:pPr marL="514350" lvl="1" indent="-285750">
                <a:lnSpc>
                  <a:spcPct val="90000"/>
                </a:lnSpc>
              </a:pPr>
              <a:r>
                <a:rPr lang="en-US" sz="3600" dirty="0">
                  <a:solidFill>
                    <a:schemeClr val="bg1"/>
                  </a:solidFill>
                </a:rPr>
                <a:t>1. Increased participant knowledge </a:t>
              </a:r>
            </a:p>
            <a:p>
              <a:pPr marL="514350" lvl="1" indent="-285750">
                <a:lnSpc>
                  <a:spcPct val="90000"/>
                </a:lnSpc>
              </a:pPr>
              <a:r>
                <a:rPr lang="en-US" sz="3600" dirty="0">
                  <a:solidFill>
                    <a:schemeClr val="bg1"/>
                  </a:solidFill>
                </a:rPr>
                <a:t>2. Increased number of palliative care referrals</a:t>
              </a:r>
            </a:p>
            <a:p>
              <a:pPr marL="514350" lvl="1" indent="-285750">
                <a:lnSpc>
                  <a:spcPct val="90000"/>
                </a:lnSpc>
              </a:pPr>
              <a:r>
                <a:rPr lang="en-US" sz="3600" dirty="0">
                  <a:solidFill>
                    <a:schemeClr val="bg1"/>
                  </a:solidFill>
                </a:rPr>
                <a:t>3. Increased usage of complementary therapies </a:t>
              </a:r>
              <a:endParaRPr lang="en-US" sz="3600" dirty="0">
                <a:solidFill>
                  <a:schemeClr val="bg1"/>
                </a:solidFill>
                <a:cs typeface="Arial" pitchFamily="34" charset="0"/>
              </a:endParaRPr>
            </a:p>
            <a:p>
              <a:pPr marL="285750" indent="-285750">
                <a:lnSpc>
                  <a:spcPct val="90000"/>
                </a:lnSpc>
              </a:pPr>
              <a:endParaRPr lang="en-US" sz="3200" strike="sngStrike" dirty="0">
                <a:solidFill>
                  <a:schemeClr val="bg1"/>
                </a:solidFill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37549701" y="24890148"/>
              <a:ext cx="11058668" cy="45397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kern="1200" smtId="4294967295"/>
              </a:defPPr>
            </a:lstStyle>
            <a:p>
              <a:r>
                <a:rPr lang="en-US" sz="4000" b="1" u="sng" dirty="0">
                  <a:solidFill>
                    <a:schemeClr val="bg1"/>
                  </a:solidFill>
                </a:rPr>
                <a:t>Limitations: </a:t>
              </a:r>
            </a:p>
            <a:p>
              <a:endParaRPr lang="en-US" sz="4000" dirty="0">
                <a:solidFill>
                  <a:schemeClr val="bg1"/>
                </a:solidFill>
              </a:endParaRP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3500" dirty="0">
                  <a:solidFill>
                    <a:schemeClr val="bg1"/>
                  </a:solidFill>
                </a:rPr>
                <a:t>Time constraints of the academic calendar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3500" dirty="0">
                  <a:solidFill>
                    <a:schemeClr val="bg1"/>
                  </a:solidFill>
                </a:rPr>
                <a:t>Pre and post assessments were not proctored</a:t>
              </a:r>
            </a:p>
            <a:p>
              <a:endParaRPr lang="en-US" sz="3600" dirty="0">
                <a:solidFill>
                  <a:schemeClr val="bg1"/>
                </a:solidFill>
              </a:endParaRPr>
            </a:p>
            <a:p>
              <a:endParaRPr lang="en-US" sz="3600" dirty="0">
                <a:solidFill>
                  <a:schemeClr val="bg1"/>
                </a:solidFill>
                <a:latin typeface="Gill Sans MT" pitchFamily="34" charset="0"/>
              </a:endParaRPr>
            </a:p>
            <a:p>
              <a:endParaRPr lang="en-US" sz="3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9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15287" y="1017386"/>
            <a:ext cx="28465185" cy="2857500"/>
          </a:xfrm>
        </p:spPr>
        <p:txBody>
          <a:bodyPr>
            <a:normAutofit fontScale="62500" lnSpcReduction="20000"/>
          </a:bodyPr>
          <a:lstStyle>
            <a:defPPr>
              <a:defRPr kern="1200" smtId="4294967295"/>
            </a:defPPr>
          </a:lstStyle>
          <a:p>
            <a:pPr algn="ctr">
              <a:lnSpc>
                <a:spcPct val="80000"/>
              </a:lnSpc>
            </a:pPr>
            <a:r>
              <a:rPr lang="en-US" sz="13100" dirty="0">
                <a:solidFill>
                  <a:schemeClr val="bg1"/>
                </a:solidFill>
              </a:rPr>
              <a:t>  Implementation of Pediatric Palliative Care Training to Advance Nursing Knowledge and Increase Palliative Care Referrals </a:t>
            </a:r>
          </a:p>
          <a:p>
            <a:pPr algn="ctr">
              <a:lnSpc>
                <a:spcPct val="80000"/>
              </a:lnSpc>
            </a:pPr>
            <a:endParaRPr lang="en-US" sz="6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5" name="Text Placeholder 3"/>
          <p:cNvSpPr>
            <a:spLocks noGrp="1"/>
          </p:cNvSpPr>
          <p:nvPr>
            <p:ph type="body" sz="quarter" idx="11"/>
          </p:nvPr>
        </p:nvSpPr>
        <p:spPr>
          <a:xfrm>
            <a:off x="5585185" y="3028523"/>
            <a:ext cx="26840067" cy="1828800"/>
          </a:xfrm>
        </p:spPr>
        <p:txBody>
          <a:bodyPr>
            <a:normAutofit/>
          </a:bodyPr>
          <a:lstStyle>
            <a:defPPr>
              <a:defRPr kern="1200" smtId="4294967295"/>
            </a:defPPr>
          </a:lstStyle>
          <a:p>
            <a:pPr algn="ctr"/>
            <a:r>
              <a:rPr lang="en-US" sz="4000" dirty="0">
                <a:solidFill>
                  <a:schemeClr val="bg1"/>
                </a:solidFill>
                <a:latin typeface="+mj-lt"/>
              </a:rPr>
              <a:t>Whitney Stone, BSN, RN, CPN; Lisa Merritt, DNP, APRN, CPNP-PC/AC, PMHS, Faculty Mentor</a:t>
            </a:r>
          </a:p>
          <a:p>
            <a:pPr algn="ctr"/>
            <a:r>
              <a:rPr lang="en-US" sz="4000" dirty="0">
                <a:solidFill>
                  <a:schemeClr val="bg1"/>
                </a:solidFill>
                <a:latin typeface="+mj-lt"/>
              </a:rPr>
              <a:t>University of Tennessee-Knoxville, College of Nursing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18549" y="1132895"/>
            <a:ext cx="4434254" cy="3086100"/>
          </a:xfrm>
          <a:prstGeom prst="rect">
            <a:avLst/>
          </a:prstGeom>
        </p:spPr>
      </p:pic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973AB83F-8443-0142-ACC5-F86F12A726B1}"/>
              </a:ext>
            </a:extLst>
          </p:cNvPr>
          <p:cNvSpPr/>
          <p:nvPr/>
        </p:nvSpPr>
        <p:spPr>
          <a:xfrm>
            <a:off x="551647" y="19284757"/>
            <a:ext cx="9745362" cy="5463167"/>
          </a:xfrm>
          <a:prstGeom prst="round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24B49C7-69D8-C941-B445-A52A3962A5ED}"/>
              </a:ext>
            </a:extLst>
          </p:cNvPr>
          <p:cNvSpPr txBox="1"/>
          <p:nvPr/>
        </p:nvSpPr>
        <p:spPr>
          <a:xfrm>
            <a:off x="14419889" y="16078973"/>
            <a:ext cx="8976213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EEA76F3-FCB9-0446-A936-E6D3DBB186EC}"/>
              </a:ext>
            </a:extLst>
          </p:cNvPr>
          <p:cNvSpPr txBox="1"/>
          <p:nvPr/>
        </p:nvSpPr>
        <p:spPr>
          <a:xfrm>
            <a:off x="14572289" y="16231373"/>
            <a:ext cx="8976213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A83E31-1336-3D46-A1E6-82A732A54B54}"/>
              </a:ext>
            </a:extLst>
          </p:cNvPr>
          <p:cNvSpPr txBox="1"/>
          <p:nvPr/>
        </p:nvSpPr>
        <p:spPr>
          <a:xfrm>
            <a:off x="1144019" y="19783728"/>
            <a:ext cx="8262653" cy="592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>
                <a:solidFill>
                  <a:schemeClr val="bg1"/>
                </a:solidFill>
              </a:rPr>
              <a:t>PICOT: </a:t>
            </a:r>
          </a:p>
          <a:p>
            <a:endParaRPr lang="en-US" sz="3600" b="1" u="sng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“In acute care pediatric nurses, how does participation in an evidence-based pediatric palliative care training program compared to no palliative care training, affect nurses’ knowledge and number of  referrals over three months.”</a:t>
            </a:r>
          </a:p>
          <a:p>
            <a:endParaRPr lang="en-US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753902A5-F303-4440-8298-1F671E34447B}"/>
              </a:ext>
            </a:extLst>
          </p:cNvPr>
          <p:cNvSpPr txBox="1"/>
          <p:nvPr/>
        </p:nvSpPr>
        <p:spPr>
          <a:xfrm>
            <a:off x="14724689" y="16383773"/>
            <a:ext cx="8976213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5F4003F-3977-6145-85FC-C2D304D82E9D}"/>
              </a:ext>
            </a:extLst>
          </p:cNvPr>
          <p:cNvSpPr txBox="1"/>
          <p:nvPr/>
        </p:nvSpPr>
        <p:spPr>
          <a:xfrm>
            <a:off x="14877089" y="16536173"/>
            <a:ext cx="8976213" cy="14311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4ED68CDF-A7CA-2F45-B36C-414F9D374DCB}"/>
              </a:ext>
            </a:extLst>
          </p:cNvPr>
          <p:cNvSpPr/>
          <p:nvPr/>
        </p:nvSpPr>
        <p:spPr>
          <a:xfrm>
            <a:off x="341789" y="25268976"/>
            <a:ext cx="9990818" cy="7389265"/>
          </a:xfrm>
          <a:prstGeom prst="roundRect">
            <a:avLst>
              <a:gd name="adj" fmla="val 11729"/>
            </a:avLst>
          </a:prstGeom>
          <a:solidFill>
            <a:srgbClr val="4F6228">
              <a:alpha val="50000"/>
            </a:srgb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kern="1200" smtId="4294967295"/>
            </a:defPPr>
          </a:lstStyle>
          <a:p>
            <a:pPr algn="ctr"/>
            <a:endParaRPr lang="en-US" sz="115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3569231-59A7-0E4A-A9CF-528D982D293D}"/>
              </a:ext>
            </a:extLst>
          </p:cNvPr>
          <p:cNvSpPr txBox="1"/>
          <p:nvPr/>
        </p:nvSpPr>
        <p:spPr>
          <a:xfrm>
            <a:off x="936293" y="25900735"/>
            <a:ext cx="913993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>
                <a:solidFill>
                  <a:schemeClr val="bg1"/>
                </a:solidFill>
              </a:rPr>
              <a:t>Literature Evidence:</a:t>
            </a:r>
          </a:p>
          <a:p>
            <a:endParaRPr lang="en-US" sz="3600" b="1" u="sng" dirty="0">
              <a:solidFill>
                <a:schemeClr val="bg1"/>
              </a:solidFill>
            </a:endParaRP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12 articles total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5 ELNEC articles</a:t>
            </a:r>
          </a:p>
          <a:p>
            <a:pPr marL="1143000" indent="-1143000"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chemeClr val="bg1"/>
                </a:solidFill>
              </a:rPr>
              <a:t>Palliative care training can: 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pPr marL="514350" indent="-514350">
              <a:buAutoNum type="arabicParenR"/>
            </a:pPr>
            <a:r>
              <a:rPr lang="en-US" sz="3600" dirty="0">
                <a:solidFill>
                  <a:schemeClr val="bg1"/>
                </a:solidFill>
              </a:rPr>
              <a:t>Increase registered nurse  knowledge regarding palliative and end-of-life care </a:t>
            </a:r>
          </a:p>
          <a:p>
            <a:endParaRPr lang="en-US" sz="3600" dirty="0">
              <a:solidFill>
                <a:schemeClr val="bg1"/>
              </a:solidFill>
            </a:endParaRPr>
          </a:p>
          <a:p>
            <a:r>
              <a:rPr lang="en-US" sz="3600" dirty="0">
                <a:solidFill>
                  <a:schemeClr val="bg1"/>
                </a:solidFill>
              </a:rPr>
              <a:t>2) Lead to more and earlier palliative care referrals and ultimately improve patient care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ED19300-BE82-5240-8799-1F3A247110A2}"/>
              </a:ext>
            </a:extLst>
          </p:cNvPr>
          <p:cNvSpPr txBox="1"/>
          <p:nvPr/>
        </p:nvSpPr>
        <p:spPr>
          <a:xfrm>
            <a:off x="11856815" y="14859333"/>
            <a:ext cx="17902967" cy="76174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>
                <a:solidFill>
                  <a:schemeClr val="bg1"/>
                </a:solidFill>
              </a:rPr>
              <a:t>Knowledge Assessments: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chemeClr val="bg1"/>
                </a:solidFill>
              </a:rPr>
              <a:t>Significant increase from pre-test to immediate post-test (p&lt;.05)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chemeClr val="bg1"/>
                </a:solidFill>
              </a:rPr>
              <a:t>Significant increase from pre-test to four-week follow-up (p&lt;.05)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  <a:p>
            <a:endParaRPr lang="en-US" sz="2800" dirty="0"/>
          </a:p>
          <a:p>
            <a:endParaRPr lang="en-US" sz="4400" dirty="0">
              <a:solidFill>
                <a:schemeClr val="bg1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400" dirty="0">
                <a:solidFill>
                  <a:schemeClr val="bg1"/>
                </a:solidFill>
              </a:rPr>
              <a:t>Changes across time did not differ by shift or years of experience</a:t>
            </a:r>
          </a:p>
          <a:p>
            <a:endParaRPr lang="en-US" sz="4400" dirty="0">
              <a:solidFill>
                <a:schemeClr val="bg1"/>
              </a:solidFill>
            </a:endParaRPr>
          </a:p>
          <a:p>
            <a:endParaRPr lang="en-US" sz="4400" b="1" u="sng" dirty="0">
              <a:solidFill>
                <a:schemeClr val="bg1"/>
              </a:solidFill>
            </a:endParaRPr>
          </a:p>
          <a:p>
            <a:endParaRPr lang="en-US" sz="4400" dirty="0">
              <a:solidFill>
                <a:schemeClr val="bg1"/>
              </a:solidFill>
            </a:endParaRPr>
          </a:p>
          <a:p>
            <a:endParaRPr lang="en-US" sz="2800" dirty="0"/>
          </a:p>
          <a:p>
            <a:endParaRPr lang="en-US" dirty="0"/>
          </a:p>
        </p:txBody>
      </p:sp>
      <p:graphicFrame>
        <p:nvGraphicFramePr>
          <p:cNvPr id="17" name="Table 17">
            <a:extLst>
              <a:ext uri="{FF2B5EF4-FFF2-40B4-BE49-F238E27FC236}">
                <a16:creationId xmlns:a16="http://schemas.microsoft.com/office/drawing/2014/main" id="{00895EB6-CF89-CF4F-B970-3AF6103A57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6078046"/>
              </p:ext>
            </p:extLst>
          </p:nvPr>
        </p:nvGraphicFramePr>
        <p:xfrm>
          <a:off x="11921737" y="16852830"/>
          <a:ext cx="15925800" cy="115824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5308600">
                  <a:extLst>
                    <a:ext uri="{9D8B030D-6E8A-4147-A177-3AD203B41FA5}">
                      <a16:colId xmlns:a16="http://schemas.microsoft.com/office/drawing/2014/main" val="628642963"/>
                    </a:ext>
                  </a:extLst>
                </a:gridCol>
                <a:gridCol w="5308600">
                  <a:extLst>
                    <a:ext uri="{9D8B030D-6E8A-4147-A177-3AD203B41FA5}">
                      <a16:colId xmlns:a16="http://schemas.microsoft.com/office/drawing/2014/main" val="381821316"/>
                    </a:ext>
                  </a:extLst>
                </a:gridCol>
                <a:gridCol w="5308600">
                  <a:extLst>
                    <a:ext uri="{9D8B030D-6E8A-4147-A177-3AD203B41FA5}">
                      <a16:colId xmlns:a16="http://schemas.microsoft.com/office/drawing/2014/main" val="11001548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n-US" sz="3200" dirty="0"/>
                        <a:t>Pre-test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Post-test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Four-week follow-up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2355425"/>
                  </a:ext>
                </a:extLst>
              </a:tr>
              <a:tr h="438328">
                <a:tc>
                  <a:txBody>
                    <a:bodyPr/>
                    <a:lstStyle/>
                    <a:p>
                      <a:r>
                        <a:rPr lang="en-US" sz="3200" dirty="0"/>
                        <a:t>73.2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91.7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/>
                        <a:t>86.4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2196046"/>
                  </a:ext>
                </a:extLst>
              </a:tr>
            </a:tbl>
          </a:graphicData>
        </a:graphic>
      </p:graphicFrame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8907BA4E-900B-3848-890A-6FB988A78D68}"/>
              </a:ext>
            </a:extLst>
          </p:cNvPr>
          <p:cNvSpPr/>
          <p:nvPr/>
        </p:nvSpPr>
        <p:spPr>
          <a:xfrm>
            <a:off x="30439758" y="5465914"/>
            <a:ext cx="6517242" cy="14025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Pre-test</a:t>
            </a: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D52C4616-E411-614E-87F9-127B32F2A1AF}"/>
              </a:ext>
            </a:extLst>
          </p:cNvPr>
          <p:cNvSpPr/>
          <p:nvPr/>
        </p:nvSpPr>
        <p:spPr>
          <a:xfrm>
            <a:off x="30439758" y="7840286"/>
            <a:ext cx="6517242" cy="18826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Online Presentation</a:t>
            </a:r>
          </a:p>
        </p:txBody>
      </p:sp>
      <p:sp>
        <p:nvSpPr>
          <p:cNvPr id="13" name="Rounded Rectangle 12">
            <a:extLst>
              <a:ext uri="{FF2B5EF4-FFF2-40B4-BE49-F238E27FC236}">
                <a16:creationId xmlns:a16="http://schemas.microsoft.com/office/drawing/2014/main" id="{CAB1AE50-3A82-274F-918B-1E7D6D4C6710}"/>
              </a:ext>
            </a:extLst>
          </p:cNvPr>
          <p:cNvSpPr/>
          <p:nvPr/>
        </p:nvSpPr>
        <p:spPr>
          <a:xfrm>
            <a:off x="30439758" y="10886781"/>
            <a:ext cx="6517242" cy="17304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Immediate Post-test</a:t>
            </a: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38ED92B1-DDAD-0A4F-A54B-A8531CB514EF}"/>
              </a:ext>
            </a:extLst>
          </p:cNvPr>
          <p:cNvSpPr/>
          <p:nvPr/>
        </p:nvSpPr>
        <p:spPr>
          <a:xfrm>
            <a:off x="30583646" y="13671472"/>
            <a:ext cx="6373354" cy="19409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In-person training</a:t>
            </a:r>
          </a:p>
        </p:txBody>
      </p:sp>
      <p:sp>
        <p:nvSpPr>
          <p:cNvPr id="20" name="Rounded Rectangle 19">
            <a:extLst>
              <a:ext uri="{FF2B5EF4-FFF2-40B4-BE49-F238E27FC236}">
                <a16:creationId xmlns:a16="http://schemas.microsoft.com/office/drawing/2014/main" id="{F3138245-76C1-4A4E-A64A-0594A339F491}"/>
              </a:ext>
            </a:extLst>
          </p:cNvPr>
          <p:cNvSpPr/>
          <p:nvPr/>
        </p:nvSpPr>
        <p:spPr>
          <a:xfrm>
            <a:off x="30553166" y="16719879"/>
            <a:ext cx="6403834" cy="194095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/>
              <a:t>Four-week follow-up test</a:t>
            </a: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1E053117-879C-2D41-9AD7-F6438E687756}"/>
              </a:ext>
            </a:extLst>
          </p:cNvPr>
          <p:cNvSpPr/>
          <p:nvPr/>
        </p:nvSpPr>
        <p:spPr>
          <a:xfrm>
            <a:off x="11528099" y="5292041"/>
            <a:ext cx="16475550" cy="3662257"/>
          </a:xfrm>
          <a:prstGeom prst="round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FA10290-23F2-804B-B2FC-F009E2416735}"/>
              </a:ext>
            </a:extLst>
          </p:cNvPr>
          <p:cNvSpPr txBox="1"/>
          <p:nvPr/>
        </p:nvSpPr>
        <p:spPr>
          <a:xfrm>
            <a:off x="11863493" y="5347971"/>
            <a:ext cx="15804762" cy="4632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u="sng" dirty="0">
                <a:solidFill>
                  <a:schemeClr val="bg1"/>
                </a:solidFill>
              </a:rPr>
              <a:t>Purpose:</a:t>
            </a:r>
          </a:p>
          <a:p>
            <a:endParaRPr lang="en-US" sz="3200" dirty="0">
              <a:solidFill>
                <a:schemeClr val="bg1"/>
              </a:solidFill>
            </a:endParaRPr>
          </a:p>
          <a:p>
            <a:r>
              <a:rPr lang="en-US" sz="3400" dirty="0">
                <a:solidFill>
                  <a:schemeClr val="bg1"/>
                </a:solidFill>
              </a:rPr>
              <a:t>Implement an evidence-based educational initiative to improve pediatric palliative and end-of-life care at the project site. The goal of the proposed project is to improve patient outcomes by increasing registered nurses’ knowledge regarding palliative and end-of-life care and increasing the amount of patient referrals made to the palliative care service.</a:t>
            </a:r>
          </a:p>
          <a:p>
            <a:endParaRPr lang="en-US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50256E2B-71EB-7942-B553-B78039099BDD}"/>
              </a:ext>
            </a:extLst>
          </p:cNvPr>
          <p:cNvSpPr txBox="1"/>
          <p:nvPr/>
        </p:nvSpPr>
        <p:spPr>
          <a:xfrm>
            <a:off x="15697200" y="29910351"/>
            <a:ext cx="91399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kern="1200" smtId="4294967295"/>
            </a:defPPr>
          </a:lstStyle>
          <a:p>
            <a:r>
              <a:rPr lang="en-US" sz="3200" dirty="0">
                <a:solidFill>
                  <a:schemeClr val="bg1"/>
                </a:solidFill>
                <a:cs typeface="Arial" pitchFamily="34" charset="0"/>
              </a:rPr>
              <a:t> </a:t>
            </a:r>
          </a:p>
        </p:txBody>
      </p:sp>
      <p:sp>
        <p:nvSpPr>
          <p:cNvPr id="32" name="Down Arrow 31">
            <a:extLst>
              <a:ext uri="{FF2B5EF4-FFF2-40B4-BE49-F238E27FC236}">
                <a16:creationId xmlns:a16="http://schemas.microsoft.com/office/drawing/2014/main" id="{3432E936-4986-EF4C-967D-ED842F4E97CD}"/>
              </a:ext>
            </a:extLst>
          </p:cNvPr>
          <p:cNvSpPr/>
          <p:nvPr/>
        </p:nvSpPr>
        <p:spPr>
          <a:xfrm>
            <a:off x="33291913" y="6732830"/>
            <a:ext cx="748151" cy="110745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Down Arrow 32">
            <a:extLst>
              <a:ext uri="{FF2B5EF4-FFF2-40B4-BE49-F238E27FC236}">
                <a16:creationId xmlns:a16="http://schemas.microsoft.com/office/drawing/2014/main" id="{2590A9B1-729D-7F41-AB16-4E8437624DD7}"/>
              </a:ext>
            </a:extLst>
          </p:cNvPr>
          <p:cNvSpPr/>
          <p:nvPr/>
        </p:nvSpPr>
        <p:spPr>
          <a:xfrm>
            <a:off x="33219843" y="9722945"/>
            <a:ext cx="820221" cy="11638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Down Arrow 34">
            <a:extLst>
              <a:ext uri="{FF2B5EF4-FFF2-40B4-BE49-F238E27FC236}">
                <a16:creationId xmlns:a16="http://schemas.microsoft.com/office/drawing/2014/main" id="{17AE57C6-AA90-F44E-ABBA-D096C9214444}"/>
              </a:ext>
            </a:extLst>
          </p:cNvPr>
          <p:cNvSpPr/>
          <p:nvPr/>
        </p:nvSpPr>
        <p:spPr>
          <a:xfrm>
            <a:off x="33291913" y="12617258"/>
            <a:ext cx="748151" cy="105421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Down Arrow 35">
            <a:extLst>
              <a:ext uri="{FF2B5EF4-FFF2-40B4-BE49-F238E27FC236}">
                <a16:creationId xmlns:a16="http://schemas.microsoft.com/office/drawing/2014/main" id="{E439F9FD-B67E-F948-B48D-2EDD4CAA8924}"/>
              </a:ext>
            </a:extLst>
          </p:cNvPr>
          <p:cNvSpPr/>
          <p:nvPr/>
        </p:nvSpPr>
        <p:spPr>
          <a:xfrm>
            <a:off x="33324303" y="15623005"/>
            <a:ext cx="748151" cy="110745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Chart, bar chart&#10;&#10;Description automatically generated">
            <a:extLst>
              <a:ext uri="{FF2B5EF4-FFF2-40B4-BE49-F238E27FC236}">
                <a16:creationId xmlns:a16="http://schemas.microsoft.com/office/drawing/2014/main" id="{D45348FF-2573-7742-9657-AAD6E86056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223" y="19532972"/>
            <a:ext cx="17023573" cy="12779801"/>
          </a:xfrm>
          <a:prstGeom prst="rect">
            <a:avLst/>
          </a:prstGeom>
        </p:spPr>
      </p:pic>
      <p:pic>
        <p:nvPicPr>
          <p:cNvPr id="18" name="Picture 17" descr="Graphical user interface, text&#10;&#10;Description automatically generated with medium confidence">
            <a:extLst>
              <a:ext uri="{FF2B5EF4-FFF2-40B4-BE49-F238E27FC236}">
                <a16:creationId xmlns:a16="http://schemas.microsoft.com/office/drawing/2014/main" id="{238EFDE5-523F-754E-A6B8-D7D01473DC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997" y="1132895"/>
            <a:ext cx="4271361" cy="3102424"/>
          </a:xfrm>
          <a:prstGeom prst="rect">
            <a:avLst/>
          </a:prstGeom>
        </p:spPr>
      </p:pic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C5AC8B8-2E88-F844-9A0C-A32E03895F52}"/>
              </a:ext>
            </a:extLst>
          </p:cNvPr>
          <p:cNvSpPr/>
          <p:nvPr/>
        </p:nvSpPr>
        <p:spPr>
          <a:xfrm>
            <a:off x="28938117" y="28091714"/>
            <a:ext cx="8877366" cy="4566527"/>
          </a:xfrm>
          <a:prstGeom prst="roundRect">
            <a:avLst/>
          </a:prstGeom>
          <a:solidFill>
            <a:schemeClr val="accent3">
              <a:lumMod val="75000"/>
              <a:alpha val="60816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DE8772-4D04-7E41-BFCB-3F21ACEA63C7}"/>
              </a:ext>
            </a:extLst>
          </p:cNvPr>
          <p:cNvSpPr txBox="1"/>
          <p:nvPr/>
        </p:nvSpPr>
        <p:spPr>
          <a:xfrm>
            <a:off x="29365377" y="28254554"/>
            <a:ext cx="810313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u="sng" dirty="0">
                <a:solidFill>
                  <a:schemeClr val="bg1"/>
                </a:solidFill>
              </a:rPr>
              <a:t>References:</a:t>
            </a:r>
          </a:p>
          <a:p>
            <a:endParaRPr lang="en-US" sz="2000" b="1" u="sng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Connor, S. R. (2014). The Global Atlas of Palliative Care at the End of Life: an advocacy tool. </a:t>
            </a:r>
            <a:r>
              <a:rPr lang="en-US" sz="1600" i="1" dirty="0">
                <a:solidFill>
                  <a:schemeClr val="bg1"/>
                </a:solidFill>
              </a:rPr>
              <a:t>European Journal of Palliative Care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i="1" dirty="0">
                <a:solidFill>
                  <a:schemeClr val="bg1"/>
                </a:solidFill>
              </a:rPr>
              <a:t>21</a:t>
            </a:r>
            <a:r>
              <a:rPr lang="en-US" sz="1600" dirty="0">
                <a:solidFill>
                  <a:schemeClr val="bg1"/>
                </a:solidFill>
              </a:rPr>
              <a:t>(4), 180–183. Retrieved from </a:t>
            </a:r>
            <a:r>
              <a:rPr lang="en-US" sz="1600" u="sng" dirty="0">
                <a:solidFill>
                  <a:schemeClr val="bg1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https://searchebscohost.com.proxy.lib.utk.edu/login.aspx?direct=true&amp;db=ccm&amp;AN=97236593&amp;scope=site</a:t>
            </a:r>
            <a:endParaRPr lang="en-US" sz="1600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Groh, G., </a:t>
            </a:r>
            <a:r>
              <a:rPr lang="en-US" sz="1600" dirty="0" err="1">
                <a:solidFill>
                  <a:schemeClr val="bg1"/>
                </a:solidFill>
              </a:rPr>
              <a:t>Vyhnalek</a:t>
            </a:r>
            <a:r>
              <a:rPr lang="en-US" sz="1600" dirty="0">
                <a:solidFill>
                  <a:schemeClr val="bg1"/>
                </a:solidFill>
              </a:rPr>
              <a:t>, B., </a:t>
            </a:r>
            <a:r>
              <a:rPr lang="en-US" sz="1600" dirty="0" err="1">
                <a:solidFill>
                  <a:schemeClr val="bg1"/>
                </a:solidFill>
              </a:rPr>
              <a:t>Feddersen</a:t>
            </a:r>
            <a:r>
              <a:rPr lang="en-US" sz="1600" dirty="0">
                <a:solidFill>
                  <a:schemeClr val="bg1"/>
                </a:solidFill>
              </a:rPr>
              <a:t>, B., Führer, M., &amp; </a:t>
            </a:r>
            <a:r>
              <a:rPr lang="en-US" sz="1600" dirty="0" err="1">
                <a:solidFill>
                  <a:schemeClr val="bg1"/>
                </a:solidFill>
              </a:rPr>
              <a:t>Borasio</a:t>
            </a:r>
            <a:r>
              <a:rPr lang="en-US" sz="1600" dirty="0">
                <a:solidFill>
                  <a:schemeClr val="bg1"/>
                </a:solidFill>
              </a:rPr>
              <a:t>, G. D. (2013). Effectiveness of a Specialized Outpatient Palliative Care Service as Experienced by Patients and Caregivers. </a:t>
            </a:r>
            <a:r>
              <a:rPr lang="en-US" sz="1600" i="1" dirty="0">
                <a:solidFill>
                  <a:schemeClr val="bg1"/>
                </a:solidFill>
              </a:rPr>
              <a:t>Journal of Palliative Medicine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i="1" dirty="0">
                <a:solidFill>
                  <a:schemeClr val="bg1"/>
                </a:solidFill>
              </a:rPr>
              <a:t>16</a:t>
            </a:r>
            <a:r>
              <a:rPr lang="en-US" sz="1600" dirty="0">
                <a:solidFill>
                  <a:schemeClr val="bg1"/>
                </a:solidFill>
              </a:rPr>
              <a:t>(8), 848–856. </a:t>
            </a:r>
            <a:r>
              <a:rPr lang="en-US" sz="1600" u="sng" dirty="0">
                <a:solidFill>
                  <a:schemeClr val="bg1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https://doi-org.proxy.lib.utk.edu/10.1089/jpm.2012.0491</a:t>
            </a:r>
            <a:endParaRPr lang="en-US" sz="1600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Kaye, E. C., </a:t>
            </a:r>
            <a:r>
              <a:rPr lang="en-US" sz="1600" dirty="0" err="1">
                <a:solidFill>
                  <a:schemeClr val="bg1"/>
                </a:solidFill>
              </a:rPr>
              <a:t>Friebert</a:t>
            </a:r>
            <a:r>
              <a:rPr lang="en-US" sz="1600" dirty="0">
                <a:solidFill>
                  <a:schemeClr val="bg1"/>
                </a:solidFill>
              </a:rPr>
              <a:t>, S., &amp; Baker, J. N. (2016). Early Integration of Palliative Care for Children with High-Risk Cancer and Their Families. </a:t>
            </a:r>
            <a:r>
              <a:rPr lang="en-US" sz="1600" i="1" dirty="0">
                <a:solidFill>
                  <a:schemeClr val="bg1"/>
                </a:solidFill>
              </a:rPr>
              <a:t>Pediatric Blood &amp; Cancer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i="1" dirty="0">
                <a:solidFill>
                  <a:schemeClr val="bg1"/>
                </a:solidFill>
              </a:rPr>
              <a:t>63</a:t>
            </a:r>
            <a:r>
              <a:rPr lang="en-US" sz="1600" dirty="0">
                <a:solidFill>
                  <a:schemeClr val="bg1"/>
                </a:solidFill>
              </a:rPr>
              <a:t>(4), 593–597. </a:t>
            </a:r>
            <a:r>
              <a:rPr lang="en-US" sz="1600" u="sng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https://doi-org.proxy.lib.utk.edu/10.1002/pbc.25848</a:t>
            </a:r>
            <a:endParaRPr lang="en-US" sz="1600" u="sng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The International Children’s Palliative Care Network (ICPCN) (n.d.). Scale of the need. </a:t>
            </a:r>
            <a:r>
              <a:rPr lang="en-US" sz="1600" u="sng" dirty="0">
                <a:solidFill>
                  <a:schemeClr val="bg1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http://www.icpcn.org/information/the-need-for-childrens-palliative-care/</a:t>
            </a:r>
            <a:endParaRPr lang="en-US" sz="1600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bg1"/>
                </a:solidFill>
              </a:rPr>
              <a:t>World Health Organization. (2018). </a:t>
            </a:r>
            <a:r>
              <a:rPr lang="en-US" sz="1600" i="1" dirty="0">
                <a:solidFill>
                  <a:schemeClr val="bg1"/>
                </a:solidFill>
              </a:rPr>
              <a:t>Palliative Care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u="sng" dirty="0">
                <a:solidFill>
                  <a:schemeClr val="bg1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https://www.who.int/news-room/fact-sheets/detail/palliative-care</a:t>
            </a:r>
            <a:endParaRPr lang="en-US" sz="1600" dirty="0">
              <a:solidFill>
                <a:schemeClr val="bg1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0404738"/>
      </p:ext>
    </p:extLst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15.10.08"/>
  <p:tag name="AS_TITLE" val="Aspose.Slides for .NET 4.0"/>
  <p:tag name="AS_VERSION" val="15.8.1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1845</TotalTime>
  <Words>858</Words>
  <Application>Microsoft Macintosh PowerPoint</Application>
  <PresentationFormat>Custom</PresentationFormat>
  <Paragraphs>90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Gill Sans MT</vt:lpstr>
      <vt:lpstr>Office Theme</vt:lpstr>
      <vt:lpstr>PowerPoint Presentation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 to create a scientific poster</dc:title>
  <dc:subject>Free Research Poster</dc:subject>
  <dc:creator>Graphicsland/MakeSigns.com</dc:creator>
  <cp:keywords>scientific, research, template, custom, poster, presentation, symposium, printing, powerpoint, create, design, example, sample, download</cp:keywords>
  <dc:description>Download our scientific poster templates at no cost to you and get one step closer to making a great research poster.</dc:description>
  <cp:lastModifiedBy>Stone, Whitney Lynn</cp:lastModifiedBy>
  <cp:revision>62</cp:revision>
  <cp:lastPrinted>2012-07-31T19:59:21Z</cp:lastPrinted>
  <dcterms:modified xsi:type="dcterms:W3CDTF">2022-06-08T21:28:56Z</dcterms:modified>
  <cp:category>research posters template</cp:category>
</cp:coreProperties>
</file>