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Default Extension="emf" ContentType="image/x-emf"/>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handoutMasters/handoutMaster1.xml" ContentType="application/vnd.openxmlformats-officedocument.presentationml.handoutMaster+xml"/>
  <Default Extension="jpeg" ContentType="image/jpeg"/>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s/slide6.xml" ContentType="application/vnd.openxmlformats-officedocument.presentationml.slide+xml"/>
  <Override PartName="/ppt/charts/chart1.xml" ContentType="application/vnd.openxmlformats-officedocument.drawingml.chart+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2.xml" ContentType="application/vnd.openxmlformats-officedocument.presentationml.slide+xml"/>
  <Override PartName="/ppt/theme/theme3.xml" ContentType="application/vnd.openxmlformats-officedocument.theme+xml"/>
  <Override PartName="/ppt/slideLayouts/slideLayout2.xml" ContentType="application/vnd.openxmlformats-officedocument.presentationml.slideLayout+xml"/>
  <Default Extension="png" ContentType="image/png"/>
  <Override PartName="/ppt/slides/slide23.xml" ContentType="application/vnd.openxmlformats-officedocument.presentationml.slide+xml"/>
  <Override PartName="/ppt/notesSlides/notesSlide6.xml" ContentType="application/vnd.openxmlformats-officedocument.presentationml.notesSlide+xml"/>
  <Default Extension="gif" ContentType="image/gif"/>
  <Override PartName="/ppt/slides/slide1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charts/chart2.xml" ContentType="application/vnd.openxmlformats-officedocument.drawingml.chart+xml"/>
  <Override PartName="/ppt/presentation.xml" ContentType="application/vnd.openxmlformats-officedocument.presentationml.presentation.main+xml"/>
  <Default Extension="xlsx" ContentType="application/vnd.openxmlformats-officedocument.spreadsheetml.sheet"/>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Default Extension="tiff" ContentType="image/tiff"/>
  <Override PartName="/ppt/slides/slide20.xml" ContentType="application/vnd.openxmlformats-officedocument.presentationml.slide+xml"/>
  <Override PartName="/ppt/notesSlides/notesSlide7.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notesSlides/notesSlide8.xml" ContentType="application/vnd.openxmlformats-officedocument.presentationml.notes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autoCompressPictures="0">
  <p:sldMasterIdLst>
    <p:sldMasterId id="2147483648" r:id="rId1"/>
  </p:sldMasterIdLst>
  <p:notesMasterIdLst>
    <p:notesMasterId r:id="rId31"/>
  </p:notesMasterIdLst>
  <p:handoutMasterIdLst>
    <p:handoutMasterId r:id="rId32"/>
  </p:handoutMasterIdLst>
  <p:sldIdLst>
    <p:sldId id="256" r:id="rId2"/>
    <p:sldId id="430" r:id="rId3"/>
    <p:sldId id="432" r:id="rId4"/>
    <p:sldId id="434" r:id="rId5"/>
    <p:sldId id="433" r:id="rId6"/>
    <p:sldId id="435" r:id="rId7"/>
    <p:sldId id="398" r:id="rId8"/>
    <p:sldId id="329" r:id="rId9"/>
    <p:sldId id="413" r:id="rId10"/>
    <p:sldId id="419" r:id="rId11"/>
    <p:sldId id="420" r:id="rId12"/>
    <p:sldId id="421" r:id="rId13"/>
    <p:sldId id="415" r:id="rId14"/>
    <p:sldId id="414" r:id="rId15"/>
    <p:sldId id="436" r:id="rId16"/>
    <p:sldId id="330" r:id="rId17"/>
    <p:sldId id="360" r:id="rId18"/>
    <p:sldId id="425" r:id="rId19"/>
    <p:sldId id="417" r:id="rId20"/>
    <p:sldId id="416" r:id="rId21"/>
    <p:sldId id="426" r:id="rId22"/>
    <p:sldId id="427" r:id="rId23"/>
    <p:sldId id="437" r:id="rId24"/>
    <p:sldId id="428" r:id="rId25"/>
    <p:sldId id="429" r:id="rId26"/>
    <p:sldId id="422" r:id="rId27"/>
    <p:sldId id="418" r:id="rId28"/>
    <p:sldId id="423" r:id="rId29"/>
    <p:sldId id="424"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rnWhat="handouts3" frameSlides="1"/>
  <p:clrMru>
    <a:srgbClr val="CCE5F2"/>
    <a:srgbClr val="7FA6A4"/>
    <a:srgbClr val="186072"/>
    <a:srgbClr val="1A435D"/>
    <a:srgbClr val="DCEBEE"/>
    <a:srgbClr val="C9E3E6"/>
    <a:srgbClr val="DCE6EC"/>
  </p:clrMru>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3061" autoAdjust="0"/>
    <p:restoredTop sz="97588" autoAdjust="0"/>
  </p:normalViewPr>
  <p:slideViewPr>
    <p:cSldViewPr snapToGrid="0" snapToObjects="1">
      <p:cViewPr>
        <p:scale>
          <a:sx n="111" d="100"/>
          <a:sy n="111" d="100"/>
        </p:scale>
        <p:origin x="-128" y="-8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016"/>
    </p:cViewPr>
  </p:sorter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handoutMaster" Target="handoutMasters/handout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18"/>
  <c:chart>
    <c:autoTitleDeleted val="1"/>
    <c:plotArea>
      <c:layout/>
      <c:barChart>
        <c:barDir val="bar"/>
        <c:grouping val="clustered"/>
        <c:ser>
          <c:idx val="0"/>
          <c:order val="0"/>
          <c:tx>
            <c:strRef>
              <c:f>Sheet1!$B$1</c:f>
              <c:strCache>
                <c:ptCount val="1"/>
                <c:pt idx="0">
                  <c:v>Series 1</c:v>
                </c:pt>
              </c:strCache>
            </c:strRef>
          </c:tx>
          <c:spPr>
            <a:solidFill>
              <a:srgbClr val="186072"/>
            </a:solidFill>
            <a:effectLst/>
          </c:spPr>
          <c:dLbls>
            <c:dLbl>
              <c:idx val="0"/>
              <c:layout/>
              <c:dLblPos val="outEnd"/>
              <c:showVal val="1"/>
            </c:dLbl>
            <c:dLbl>
              <c:idx val="1"/>
              <c:layout/>
              <c:dLblPos val="outEnd"/>
              <c:showVal val="1"/>
            </c:dLbl>
            <c:dLbl>
              <c:idx val="2"/>
              <c:layout/>
              <c:dLblPos val="outEnd"/>
              <c:showVal val="1"/>
            </c:dLbl>
            <c:dLbl>
              <c:idx val="3"/>
              <c:layout/>
              <c:dLblPos val="outEnd"/>
              <c:showVal val="1"/>
            </c:dLbl>
            <c:dLbl>
              <c:idx val="4"/>
              <c:layout>
                <c:manualLayout>
                  <c:x val="0.0711805555555556"/>
                  <c:y val="0.0"/>
                </c:manualLayout>
              </c:layout>
              <c:tx>
                <c:rich>
                  <a:bodyPr/>
                  <a:lstStyle/>
                  <a:p>
                    <a:pPr>
                      <a:defRPr/>
                    </a:pPr>
                    <a:r>
                      <a:rPr lang="en-US" dirty="0" smtClean="0"/>
                      <a:t> </a:t>
                    </a:r>
                    <a:r>
                      <a:rPr lang="en-US" sz="2200" dirty="0" smtClean="0"/>
                      <a:t>8</a:t>
                    </a:r>
                    <a:r>
                      <a:rPr lang="en-US" sz="2200" baseline="0" dirty="0" smtClean="0"/>
                      <a:t> </a:t>
                    </a:r>
                    <a:r>
                      <a:rPr lang="en-US" sz="2200" dirty="0" smtClean="0"/>
                      <a:t>in </a:t>
                    </a:r>
                    <a:r>
                      <a:rPr lang="en-US" sz="2200" dirty="0" smtClean="0"/>
                      <a:t>final test stages </a:t>
                    </a:r>
                    <a:endParaRPr lang="en-US" sz="2200" dirty="0"/>
                  </a:p>
                </c:rich>
              </c:tx>
              <c:spPr/>
              <c:dLblPos val="outEnd"/>
              <c:showVal val="1"/>
            </c:dLbl>
            <c:delete val="1"/>
          </c:dLbls>
          <c:cat>
            <c:strRef>
              <c:f>Sheet1!$A$2:$A$6</c:f>
              <c:strCache>
                <c:ptCount val="5"/>
                <c:pt idx="0">
                  <c:v>Year 5</c:v>
                </c:pt>
                <c:pt idx="1">
                  <c:v>Year 4</c:v>
                </c:pt>
                <c:pt idx="2">
                  <c:v>Year 3</c:v>
                </c:pt>
                <c:pt idx="3">
                  <c:v>Year 2</c:v>
                </c:pt>
                <c:pt idx="4">
                  <c:v>Year 1</c:v>
                </c:pt>
              </c:strCache>
            </c:strRef>
          </c:cat>
          <c:val>
            <c:numRef>
              <c:f>Sheet1!$B$2:$B$6</c:f>
              <c:numCache>
                <c:formatCode>General</c:formatCode>
                <c:ptCount val="5"/>
                <c:pt idx="0">
                  <c:v>40.0</c:v>
                </c:pt>
                <c:pt idx="1">
                  <c:v>20.0</c:v>
                </c:pt>
                <c:pt idx="2">
                  <c:v>10.0</c:v>
                </c:pt>
                <c:pt idx="3">
                  <c:v>6.0</c:v>
                </c:pt>
                <c:pt idx="4">
                  <c:v>3.0</c:v>
                </c:pt>
              </c:numCache>
            </c:numRef>
          </c:val>
        </c:ser>
        <c:gapWidth val="20"/>
        <c:axId val="437798408"/>
        <c:axId val="565106600"/>
      </c:barChart>
      <c:catAx>
        <c:axId val="437798408"/>
        <c:scaling>
          <c:orientation val="minMax"/>
        </c:scaling>
        <c:axPos val="l"/>
        <c:tickLblPos val="nextTo"/>
        <c:crossAx val="565106600"/>
        <c:crosses val="min"/>
        <c:auto val="1"/>
        <c:lblAlgn val="ctr"/>
        <c:lblOffset val="100"/>
      </c:catAx>
      <c:valAx>
        <c:axId val="565106600"/>
        <c:scaling>
          <c:orientation val="minMax"/>
        </c:scaling>
        <c:delete val="1"/>
        <c:axPos val="b"/>
        <c:title>
          <c:tx>
            <c:rich>
              <a:bodyPr/>
              <a:lstStyle/>
              <a:p>
                <a:pPr>
                  <a:defRPr/>
                </a:pPr>
                <a:r>
                  <a:rPr lang="en-US" dirty="0" smtClean="0"/>
                  <a:t>Cumulative </a:t>
                </a:r>
                <a:r>
                  <a:rPr lang="en-US" dirty="0"/>
                  <a:t>number of member nodes</a:t>
                </a:r>
              </a:p>
            </c:rich>
          </c:tx>
          <c:layout>
            <c:manualLayout>
              <c:xMode val="edge"/>
              <c:yMode val="edge"/>
              <c:x val="0.136325869422572"/>
              <c:y val="0.877586433161372"/>
            </c:manualLayout>
          </c:layout>
        </c:title>
        <c:numFmt formatCode="General" sourceLinked="1"/>
        <c:tickLblPos val="nextTo"/>
        <c:crossAx val="437798408"/>
        <c:crosses val="autoZero"/>
        <c:crossBetween val="between"/>
      </c:valAx>
    </c:plotArea>
    <c:plotVisOnly val="1"/>
    <c:dispBlanksAs val="gap"/>
  </c:chart>
  <c:spPr>
    <a:ln>
      <a:noFill/>
    </a:ln>
  </c:spPr>
  <c:txPr>
    <a:bodyPr/>
    <a:lstStyle/>
    <a:p>
      <a:pPr>
        <a:defRPr sz="2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18"/>
  <c:chart>
    <c:autoTitleDeleted val="1"/>
    <c:plotArea>
      <c:layout/>
      <c:barChart>
        <c:barDir val="bar"/>
        <c:grouping val="clustered"/>
        <c:ser>
          <c:idx val="0"/>
          <c:order val="0"/>
          <c:tx>
            <c:strRef>
              <c:f>Sheet1!$B$1</c:f>
              <c:strCache>
                <c:ptCount val="1"/>
                <c:pt idx="0">
                  <c:v>Series 1</c:v>
                </c:pt>
              </c:strCache>
            </c:strRef>
          </c:tx>
          <c:spPr>
            <a:solidFill>
              <a:srgbClr val="186072"/>
            </a:solidFill>
            <a:effectLst/>
          </c:spPr>
          <c:dLbls>
            <c:dLbl>
              <c:idx val="0"/>
              <c:layout/>
              <c:dLblPos val="outEnd"/>
              <c:showVal val="1"/>
            </c:dLbl>
            <c:dLbl>
              <c:idx val="1"/>
              <c:layout/>
              <c:dLblPos val="outEnd"/>
              <c:showVal val="1"/>
            </c:dLbl>
            <c:dLbl>
              <c:idx val="2"/>
              <c:layout/>
              <c:dLblPos val="outEnd"/>
              <c:showVal val="1"/>
            </c:dLbl>
            <c:dLbl>
              <c:idx val="3"/>
              <c:layout/>
              <c:dLblPos val="outEnd"/>
              <c:showVal val="1"/>
            </c:dLbl>
            <c:dLbl>
              <c:idx val="4"/>
              <c:layout>
                <c:manualLayout>
                  <c:x val="0.0267665761202016"/>
                  <c:y val="0.0"/>
                </c:manualLayout>
              </c:layout>
              <c:tx>
                <c:rich>
                  <a:bodyPr/>
                  <a:lstStyle/>
                  <a:p>
                    <a:pPr>
                      <a:defRPr/>
                    </a:pPr>
                    <a:r>
                      <a:rPr lang="en-US" sz="1600" dirty="0" smtClean="0"/>
                      <a:t>8 </a:t>
                    </a:r>
                    <a:r>
                      <a:rPr lang="en-US" sz="1600" dirty="0"/>
                      <a:t>in</a:t>
                    </a:r>
                    <a:r>
                      <a:rPr lang="en-US" sz="1600" dirty="0" smtClean="0"/>
                      <a:t> final test stages </a:t>
                    </a:r>
                    <a:endParaRPr lang="en-US" sz="1600" dirty="0"/>
                  </a:p>
                </c:rich>
              </c:tx>
              <c:spPr/>
              <c:dLblPos val="outEnd"/>
              <c:showVal val="1"/>
            </c:dLbl>
            <c:delete val="1"/>
          </c:dLbls>
          <c:cat>
            <c:strRef>
              <c:f>Sheet1!$A$2:$A$6</c:f>
              <c:strCache>
                <c:ptCount val="5"/>
                <c:pt idx="0">
                  <c:v>Year 5</c:v>
                </c:pt>
                <c:pt idx="1">
                  <c:v>Year 4</c:v>
                </c:pt>
                <c:pt idx="2">
                  <c:v>Year 3</c:v>
                </c:pt>
                <c:pt idx="3">
                  <c:v>Year 2</c:v>
                </c:pt>
                <c:pt idx="4">
                  <c:v>Year 1</c:v>
                </c:pt>
              </c:strCache>
            </c:strRef>
          </c:cat>
          <c:val>
            <c:numRef>
              <c:f>Sheet1!$B$2:$B$6</c:f>
              <c:numCache>
                <c:formatCode>General</c:formatCode>
                <c:ptCount val="5"/>
                <c:pt idx="0">
                  <c:v>40.0</c:v>
                </c:pt>
                <c:pt idx="1">
                  <c:v>20.0</c:v>
                </c:pt>
                <c:pt idx="2">
                  <c:v>10.0</c:v>
                </c:pt>
                <c:pt idx="3">
                  <c:v>6.0</c:v>
                </c:pt>
                <c:pt idx="4">
                  <c:v>3.0</c:v>
                </c:pt>
              </c:numCache>
            </c:numRef>
          </c:val>
        </c:ser>
        <c:gapWidth val="20"/>
        <c:axId val="586445352"/>
        <c:axId val="586448312"/>
      </c:barChart>
      <c:catAx>
        <c:axId val="586445352"/>
        <c:scaling>
          <c:orientation val="minMax"/>
        </c:scaling>
        <c:axPos val="l"/>
        <c:tickLblPos val="nextTo"/>
        <c:crossAx val="586448312"/>
        <c:crosses val="min"/>
        <c:auto val="1"/>
        <c:lblAlgn val="ctr"/>
        <c:lblOffset val="100"/>
      </c:catAx>
      <c:valAx>
        <c:axId val="586448312"/>
        <c:scaling>
          <c:orientation val="minMax"/>
        </c:scaling>
        <c:delete val="1"/>
        <c:axPos val="b"/>
        <c:title>
          <c:tx>
            <c:rich>
              <a:bodyPr/>
              <a:lstStyle/>
              <a:p>
                <a:pPr>
                  <a:defRPr/>
                </a:pPr>
                <a:r>
                  <a:rPr lang="en-US" dirty="0" smtClean="0"/>
                  <a:t>Cumulative </a:t>
                </a:r>
                <a:r>
                  <a:rPr lang="en-US" dirty="0"/>
                  <a:t>number of member nodes</a:t>
                </a:r>
              </a:p>
            </c:rich>
          </c:tx>
          <c:layout>
            <c:manualLayout>
              <c:xMode val="edge"/>
              <c:yMode val="edge"/>
              <c:x val="0.136325869422572"/>
              <c:y val="0.877586433161372"/>
            </c:manualLayout>
          </c:layout>
        </c:title>
        <c:numFmt formatCode="General" sourceLinked="1"/>
        <c:tickLblPos val="nextTo"/>
        <c:crossAx val="586445352"/>
        <c:crosses val="autoZero"/>
        <c:crossBetween val="between"/>
      </c:valAx>
    </c:plotArea>
    <c:plotVisOnly val="1"/>
    <c:dispBlanksAs val="gap"/>
  </c:chart>
  <c:spPr>
    <a:ln>
      <a:noFill/>
    </a:ln>
  </c:spPr>
  <c:txPr>
    <a:bodyPr/>
    <a:lstStyle/>
    <a:p>
      <a:pPr>
        <a:defRPr sz="2800"/>
      </a:pPr>
      <a:endParaRPr lang="en-US"/>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68E0436-3B66-6246-B76A-AB35D612D64B}" type="datetimeFigureOut">
              <a:rPr lang="en-US" smtClean="0"/>
              <a:pPr/>
              <a:t>4/17/12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9D9C3A4-BFCB-2C46-B15B-B65FE1043294}"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6854600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DC3619-E428-644C-8CDD-8EBD61BA8D5C}" type="datetimeFigureOut">
              <a:rPr lang="en-US" smtClean="0"/>
              <a:pPr/>
              <a:t>4/17/12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6BABB0-2069-8B47-BFEE-DD8B5EB740AF}"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98541943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DataONE is a federated data network built to improve access to Earth science data, and to support science by: </a:t>
            </a:r>
          </a:p>
          <a:p>
            <a:pPr marL="514350" indent="-514350">
              <a:buAutoNum type="arabicParenBoth"/>
            </a:pPr>
            <a:r>
              <a:rPr lang="en-US" dirty="0" smtClean="0"/>
              <a:t>engaging the relevant science, data, and policy communities; </a:t>
            </a:r>
          </a:p>
          <a:p>
            <a:pPr marL="514350" indent="-514350">
              <a:buAutoNum type="arabicParenBoth"/>
            </a:pPr>
            <a:r>
              <a:rPr lang="en-US" dirty="0" smtClean="0"/>
              <a:t>facilitating easy, secure, and persistent storage of data; and </a:t>
            </a:r>
          </a:p>
          <a:p>
            <a:pPr marL="514350" indent="-514350">
              <a:buAutoNum type="arabicParenBoth"/>
            </a:pPr>
            <a:r>
              <a:rPr lang="en-US" dirty="0" smtClean="0"/>
              <a:t>disseminating integrated and user-friendly tools for data discovery, analysis, visualization, and decision-making. </a:t>
            </a:r>
          </a:p>
          <a:p>
            <a:endParaRPr lang="en-US" dirty="0" smtClean="0"/>
          </a:p>
          <a:p>
            <a:r>
              <a:rPr lang="en-US" dirty="0" smtClean="0"/>
              <a:t>There</a:t>
            </a:r>
            <a:r>
              <a:rPr lang="en-US" baseline="0" dirty="0" smtClean="0"/>
              <a:t> are three principal components:</a:t>
            </a:r>
          </a:p>
          <a:p>
            <a:pPr marL="228600" indent="-228600">
              <a:buAutoNum type="arabicParenBoth"/>
            </a:pPr>
            <a:r>
              <a:rPr lang="en-US" baseline="0" dirty="0" smtClean="0"/>
              <a:t>Member Nodes which include a diverse array of data centers and repositories that are associated with national and international agencies and research networks, universities, libraries, etc.</a:t>
            </a:r>
          </a:p>
          <a:p>
            <a:pPr marL="228600" indent="-228600">
              <a:buAutoNum type="arabicParenBoth"/>
            </a:pPr>
            <a:r>
              <a:rPr lang="en-US" baseline="0" dirty="0" smtClean="0"/>
              <a:t>Coordinating Nodes which support data replication across Member Nodes (i.e., data centers) as well as network wide services like 24/7 access to metadata at the CNs, indexing and rapid search and discovery, etc.</a:t>
            </a:r>
          </a:p>
          <a:p>
            <a:pPr marL="228600" indent="-228600">
              <a:buAutoNum type="arabicParenBoth"/>
            </a:pPr>
            <a:r>
              <a:rPr lang="en-US" baseline="0" dirty="0" smtClean="0"/>
              <a:t> Am Investigator Toolkit that includes tools that are widely used by scientists,  The tools are coupled with the DataONE resources so that it is, for example, possible to seamlessly and transparently access data at Member Nodes through the tool of your choice.</a:t>
            </a:r>
          </a:p>
          <a:p>
            <a:endParaRPr lang="en-US" dirty="0"/>
          </a:p>
        </p:txBody>
      </p:sp>
      <p:sp>
        <p:nvSpPr>
          <p:cNvPr id="4" name="Slide Number Placeholder 3"/>
          <p:cNvSpPr>
            <a:spLocks noGrp="1"/>
          </p:cNvSpPr>
          <p:nvPr>
            <p:ph type="sldNum" sz="quarter" idx="10"/>
          </p:nvPr>
        </p:nvSpPr>
        <p:spPr/>
        <p:txBody>
          <a:bodyPr/>
          <a:lstStyle/>
          <a:p>
            <a:fld id="{E63BDE55-E386-4641-8667-096291CCF120}" type="slidenum">
              <a:rPr lang="en-US" smtClean="0"/>
              <a:pPr/>
              <a:t>8</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KNB – knowledge network for </a:t>
            </a:r>
            <a:r>
              <a:rPr lang="en-US" dirty="0" err="1" smtClean="0"/>
              <a:t>biocomplexity</a:t>
            </a:r>
            <a:r>
              <a:rPr lang="en-US" dirty="0" smtClean="0"/>
              <a:t>.  Dryad – </a:t>
            </a:r>
            <a:r>
              <a:rPr lang="en-US" dirty="0" err="1" smtClean="0"/>
              <a:t>Dspace</a:t>
            </a:r>
            <a:r>
              <a:rPr lang="en-US" dirty="0" smtClean="0"/>
              <a:t>.</a:t>
            </a:r>
          </a:p>
          <a:p>
            <a:endParaRPr lang="en-US" dirty="0" smtClean="0"/>
          </a:p>
          <a:p>
            <a:r>
              <a:rPr lang="en-US" dirty="0" smtClean="0"/>
              <a:t>Foreshadow other member nodes, including work with Fedora Commons, CUAHSI,</a:t>
            </a:r>
            <a:r>
              <a:rPr lang="en-US" baseline="0" dirty="0" smtClean="0"/>
              <a:t> NBII (leads into Matt’s discussion), Merritt Repository, </a:t>
            </a:r>
            <a:endParaRPr lang="en-US" dirty="0" smtClean="0"/>
          </a:p>
          <a:p>
            <a:endParaRPr lang="en-US" dirty="0" smtClean="0"/>
          </a:p>
          <a:p>
            <a:r>
              <a:rPr lang="en-US" dirty="0" smtClean="0"/>
              <a:t>Dave will talk</a:t>
            </a:r>
            <a:r>
              <a:rPr lang="en-US" baseline="0" dirty="0" smtClean="0"/>
              <a:t> about the different ways member nodes have been implemented.  Part of the reasons these three member nodes were chosen is to demonstrate the different ways of doing integration and to work across a very broad range of technical and business processes.  Talk about this in terms of building on existing cyberinfrastructure.  In system metadata, comment on object policies.  Will talk about this further in replication.  MN’s control who gets access, both for end users and for replication.  At a data object level.  Also enables things like temporary embargo while publications are being prepared, as well as some levels of restricted access (like T&amp;E)</a:t>
            </a:r>
          </a:p>
          <a:p>
            <a:endParaRPr lang="en-US" baseline="0" dirty="0" smtClean="0"/>
          </a:p>
          <a:p>
            <a:r>
              <a:rPr lang="en-US" baseline="0" dirty="0" smtClean="0"/>
              <a:t>Picked these three as member nodes because of diversity.  Refer back to Bill’s slides.  </a:t>
            </a:r>
          </a:p>
          <a:p>
            <a:endParaRPr lang="en-US" baseline="0" dirty="0" smtClean="0"/>
          </a:p>
          <a:p>
            <a:r>
              <a:rPr lang="en-US" baseline="0" dirty="0" smtClean="0"/>
              <a:t>Value from a MN perspective.</a:t>
            </a:r>
          </a:p>
          <a:p>
            <a:endParaRPr lang="en-US" baseline="0" dirty="0" smtClean="0"/>
          </a:p>
          <a:p>
            <a:r>
              <a:rPr lang="en-US" baseline="0" dirty="0" smtClean="0"/>
              <a:t>Mention MN from a technology adaptation/robustness perspective.  </a:t>
            </a:r>
          </a:p>
          <a:p>
            <a:endParaRPr lang="en-US" baseline="0" dirty="0" smtClean="0"/>
          </a:p>
        </p:txBody>
      </p:sp>
      <p:sp>
        <p:nvSpPr>
          <p:cNvPr id="4" name="Slide Number Placeholder 3"/>
          <p:cNvSpPr>
            <a:spLocks noGrp="1"/>
          </p:cNvSpPr>
          <p:nvPr>
            <p:ph type="sldNum" sz="quarter" idx="10"/>
          </p:nvPr>
        </p:nvSpPr>
        <p:spPr/>
        <p:txBody>
          <a:bodyPr/>
          <a:lstStyle/>
          <a:p>
            <a:fld id="{EC6BABB0-2069-8B47-BFEE-DD8B5EB740AF}" type="slidenum">
              <a:rPr lang="en-US" smtClean="0"/>
              <a:pPr/>
              <a:t>11</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93119240"/>
      </p:ext>
    </p:extLst>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Tier 1:  Public read, no authentication or access control of content. No content can be created through the DataONE service interfaces. The node can not act as a replication target.</a:t>
            </a:r>
          </a:p>
          <a:p>
            <a:r>
              <a:rPr lang="en-US" dirty="0" smtClean="0"/>
              <a:t>Tier 2:  Read and resolve with access control support.</a:t>
            </a:r>
          </a:p>
          <a:p>
            <a:r>
              <a:rPr lang="en-US" dirty="0" smtClean="0"/>
              <a:t>Tier 3:  Write (create, update, delete), possibly limited support for data types</a:t>
            </a:r>
          </a:p>
          <a:p>
            <a:r>
              <a:rPr lang="en-US" dirty="0" smtClean="0"/>
              <a:t>Tier 4:  Replication target. The types of content supported by the node may be limited to a subset of object formats.</a:t>
            </a:r>
            <a:endParaRPr lang="en-US" dirty="0"/>
          </a:p>
        </p:txBody>
      </p:sp>
      <p:sp>
        <p:nvSpPr>
          <p:cNvPr id="4" name="Slide Number Placeholder 3"/>
          <p:cNvSpPr>
            <a:spLocks noGrp="1"/>
          </p:cNvSpPr>
          <p:nvPr>
            <p:ph type="sldNum" sz="quarter" idx="10"/>
          </p:nvPr>
        </p:nvSpPr>
        <p:spPr/>
        <p:txBody>
          <a:bodyPr/>
          <a:lstStyle/>
          <a:p>
            <a:fld id="{B0997287-B61B-EF43-9B07-19A21B7B1A23}" type="slidenum">
              <a:rPr lang="en-US" smtClean="0"/>
              <a:pPr/>
              <a:t>12</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801853925"/>
      </p:ext>
    </p:extLst>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DataONE is poised</a:t>
            </a:r>
            <a:r>
              <a:rPr lang="en-US" baseline="0" dirty="0" smtClean="0"/>
              <a:t> for public release in December 2011.  Presently, the prototype infrastructure supports three Member Nodes that were chosen because of their differences in: (1) the community supported; (2) the types of data hosted by the data center; (3) the size of the holdings; (4) the services supported by the data center; (5) the metadata standards and tools employed and supported; (6) the degree of curation ranging from intensively managed and peer-reviewed data products to minimally curated and reviewed; (7) the procedures used for data submission; and (8) the sponsoring agency.</a:t>
            </a:r>
            <a:endParaRPr lang="en-US" dirty="0"/>
          </a:p>
        </p:txBody>
      </p:sp>
      <p:sp>
        <p:nvSpPr>
          <p:cNvPr id="4" name="Slide Number Placeholder 3"/>
          <p:cNvSpPr>
            <a:spLocks noGrp="1"/>
          </p:cNvSpPr>
          <p:nvPr>
            <p:ph type="sldNum" sz="quarter" idx="10"/>
          </p:nvPr>
        </p:nvSpPr>
        <p:spPr/>
        <p:txBody>
          <a:bodyPr/>
          <a:lstStyle/>
          <a:p>
            <a:fld id="{9E644986-AE8F-1341-A5BE-1A685DBFBDA7}" type="slidenum">
              <a:rPr lang="en-US" smtClean="0"/>
              <a:pPr/>
              <a:t>16</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924812699"/>
      </p:ext>
    </p:extLst>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many opportunities</a:t>
            </a:r>
            <a:r>
              <a:rPr lang="en-US" baseline="0" dirty="0" smtClean="0"/>
              <a:t> for collaboration with DataONE and there are many benefits to doing so; the next few slides highlight the benefit and </a:t>
            </a:r>
            <a:r>
              <a:rPr lang="en-US" baseline="0" dirty="0" err="1" smtClean="0"/>
              <a:t>opps</a:t>
            </a:r>
            <a:r>
              <a:rPr lang="en-US" baseline="0" dirty="0" smtClean="0"/>
              <a:t> for research scientists, Member Nodes, and funding agencies.  This map highlights many of the international partners that have expressed interest in establishing Member Nodes, many of which are active members of the DataONE Users Group. </a:t>
            </a:r>
            <a:endParaRPr lang="en-US" dirty="0"/>
          </a:p>
        </p:txBody>
      </p:sp>
      <p:sp>
        <p:nvSpPr>
          <p:cNvPr id="4" name="Slide Number Placeholder 3"/>
          <p:cNvSpPr>
            <a:spLocks noGrp="1"/>
          </p:cNvSpPr>
          <p:nvPr>
            <p:ph type="sldNum" sz="quarter" idx="10"/>
          </p:nvPr>
        </p:nvSpPr>
        <p:spPr/>
        <p:txBody>
          <a:bodyPr/>
          <a:lstStyle/>
          <a:p>
            <a:fld id="{9E644986-AE8F-1341-A5BE-1A685DBFBDA7}" type="slidenum">
              <a:rPr lang="en-US" smtClean="0"/>
              <a:pPr/>
              <a:t>17</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76287159"/>
      </p:ext>
    </p:extLst>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Expanding from 6 to 10 to 20 to 40</a:t>
            </a:r>
          </a:p>
          <a:p>
            <a:r>
              <a:rPr lang="en-US" dirty="0" smtClean="0"/>
              <a:t>	how do we do this?</a:t>
            </a:r>
          </a:p>
          <a:p>
            <a:r>
              <a:rPr lang="en-US" dirty="0" smtClean="0"/>
              <a:t>	manage expectation</a:t>
            </a:r>
            <a:endParaRPr lang="en-US" dirty="0"/>
          </a:p>
        </p:txBody>
      </p:sp>
      <p:sp>
        <p:nvSpPr>
          <p:cNvPr id="4" name="Slide Number Placeholder 3"/>
          <p:cNvSpPr>
            <a:spLocks noGrp="1"/>
          </p:cNvSpPr>
          <p:nvPr>
            <p:ph type="sldNum" sz="quarter" idx="10"/>
          </p:nvPr>
        </p:nvSpPr>
        <p:spPr/>
        <p:txBody>
          <a:bodyPr/>
          <a:lstStyle/>
          <a:p>
            <a:fld id="{B0997287-B61B-EF43-9B07-19A21B7B1A23}" type="slidenum">
              <a:rPr lang="en-US" smtClean="0"/>
              <a:pPr/>
              <a:t>18</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61499476"/>
      </p:ext>
    </p:extLst>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Based on material from 1</a:t>
            </a:r>
            <a:r>
              <a:rPr lang="en-US" baseline="30000" dirty="0" smtClean="0"/>
              <a:t>st</a:t>
            </a:r>
            <a:r>
              <a:rPr lang="en-US" dirty="0" smtClean="0"/>
              <a:t> DUG meeting</a:t>
            </a:r>
          </a:p>
          <a:p>
            <a:endParaRPr lang="en-US" dirty="0"/>
          </a:p>
        </p:txBody>
      </p:sp>
      <p:sp>
        <p:nvSpPr>
          <p:cNvPr id="4" name="Slide Number Placeholder 3"/>
          <p:cNvSpPr>
            <a:spLocks noGrp="1"/>
          </p:cNvSpPr>
          <p:nvPr>
            <p:ph type="sldNum" sz="quarter" idx="10"/>
          </p:nvPr>
        </p:nvSpPr>
        <p:spPr/>
        <p:txBody>
          <a:bodyPr/>
          <a:lstStyle/>
          <a:p>
            <a:fld id="{D73EB2DE-75E6-4110-A6FB-3C2BE394FEBF}" type="slidenum">
              <a:rPr lang="en-US" smtClean="0"/>
              <a:pPr/>
              <a:t>21</a:t>
            </a:fld>
            <a:endParaRPr lang="en-US"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063586886"/>
      </p:ext>
    </p:extLst>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14350" indent="-514350">
              <a:buFont typeface="+mj-lt"/>
              <a:buAutoNum type="arabicPeriod"/>
            </a:pPr>
            <a:endParaRPr lang="en-US" dirty="0" smtClean="0"/>
          </a:p>
          <a:p>
            <a:pPr marL="514350" indent="-514350">
              <a:buFont typeface="+mj-lt"/>
              <a:buAutoNum type="arabicPeriod"/>
            </a:pPr>
            <a:r>
              <a:rPr lang="en-US" dirty="0" smtClean="0"/>
              <a:t>Outline the reasoning behind the need to prioritize (sustainable scaling) and the reasons for prioritization (attaining good mix of nodes with technological contributions and strategic partners)</a:t>
            </a:r>
          </a:p>
          <a:p>
            <a:r>
              <a:rPr lang="en-US" sz="1200" kern="1200" dirty="0" smtClean="0">
                <a:solidFill>
                  <a:schemeClr val="tx1"/>
                </a:solidFill>
                <a:effectLst/>
                <a:latin typeface="+mn-lt"/>
                <a:ea typeface="+mn-ea"/>
                <a:cs typeface="+mn-cs"/>
              </a:rPr>
              <a:t>	D1 engagement with MN candidates needs to be prioritized since leadership,</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administrative, and technical resources will be required to engage each MN,</a:t>
            </a:r>
          </a:p>
          <a:p>
            <a:pPr marL="971550" lvl="1" indent="-514350">
              <a:buFont typeface="+mj-lt"/>
              <a:buAutoNum type="arabicPeriod"/>
            </a:pPr>
            <a:endParaRPr lang="en-US" dirty="0" smtClean="0"/>
          </a:p>
          <a:p>
            <a:pPr marL="514350" indent="-514350">
              <a:buFont typeface="+mj-lt"/>
              <a:buAutoNum type="arabicPeriod"/>
            </a:pPr>
            <a:r>
              <a:rPr lang="en-US" dirty="0" smtClean="0"/>
              <a:t>Share the rubric:  Present as the likely process, looking for feedback to fine-tune.  This would include gaining insight about how </a:t>
            </a:r>
            <a:r>
              <a:rPr lang="en-US" dirty="0" err="1" smtClean="0"/>
              <a:t>ot</a:t>
            </a:r>
            <a:r>
              <a:rPr lang="en-US" dirty="0" smtClean="0"/>
              <a:t> present this so it encourages participation, contains expectations, and provides transparency.</a:t>
            </a:r>
          </a:p>
          <a:p>
            <a:pPr marL="514350" indent="-514350">
              <a:buFont typeface="+mj-lt"/>
              <a:buAutoNum type="arabicPeriod"/>
            </a:pPr>
            <a:r>
              <a:rPr lang="en-US" dirty="0" smtClean="0"/>
              <a:t>Solicit ideas on indicators that can be applied to the rubric and on key technological or strategic partners.</a:t>
            </a:r>
          </a:p>
          <a:p>
            <a:endParaRPr lang="en-US" dirty="0"/>
          </a:p>
        </p:txBody>
      </p:sp>
      <p:sp>
        <p:nvSpPr>
          <p:cNvPr id="4" name="Slide Number Placeholder 3"/>
          <p:cNvSpPr>
            <a:spLocks noGrp="1"/>
          </p:cNvSpPr>
          <p:nvPr>
            <p:ph type="sldNum" sz="quarter" idx="10"/>
          </p:nvPr>
        </p:nvSpPr>
        <p:spPr/>
        <p:txBody>
          <a:bodyPr/>
          <a:lstStyle/>
          <a:p>
            <a:fld id="{B0997287-B61B-EF43-9B07-19A21B7B1A23}" type="slidenum">
              <a:rPr lang="en-US" smtClean="0"/>
              <a:pPr/>
              <a:t>24</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856840083"/>
      </p:ext>
    </p:extLst>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dimensions assume a candidate MN already meets the minimal, required</a:t>
            </a:r>
          </a:p>
          <a:p>
            <a:r>
              <a:rPr lang="en-US" dirty="0" smtClean="0"/>
              <a:t>criteria. These dimensions serve to prioritize engagement of a candidate MN.</a:t>
            </a:r>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B0997287-B61B-EF43-9B07-19A21B7B1A23}" type="slidenum">
              <a:rPr lang="en-US" smtClean="0"/>
              <a:pPr/>
              <a:t>25</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68266173"/>
      </p:ext>
    </p:extLst>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2530" name="Text Box 1"/>
          <p:cNvSpPr txBox="1">
            <a:spLocks noChangeArrowheads="1"/>
          </p:cNvSpPr>
          <p:nvPr/>
        </p:nvSpPr>
        <p:spPr bwMode="auto">
          <a:xfrm>
            <a:off x="1029541" y="629228"/>
            <a:ext cx="4063533" cy="3137477"/>
          </a:xfrm>
          <a:prstGeom prst="rect">
            <a:avLst/>
          </a:prstGeom>
          <a:solidFill>
            <a:srgbClr val="FFFFFF"/>
          </a:solidFill>
          <a:ln w="9360">
            <a:solidFill>
              <a:srgbClr val="000000"/>
            </a:solidFill>
            <a:miter lim="800000"/>
            <a:headEnd/>
            <a:tailEnd/>
          </a:ln>
        </p:spPr>
        <p:txBody>
          <a:bodyPr wrap="none" lIns="82058" tIns="41029" rIns="82058" bIns="41029" anchor="ctr"/>
          <a:lstStyle/>
          <a:p>
            <a:endParaRPr lang="en-US">
              <a:ea typeface="Hiragino Kaku Gothic Pro W3" charset="0"/>
              <a:cs typeface="Hiragino Kaku Gothic Pro W3" charset="0"/>
            </a:endParaRPr>
          </a:p>
        </p:txBody>
      </p:sp>
      <p:sp>
        <p:nvSpPr>
          <p:cNvPr id="22531" name="Rectangle 2"/>
          <p:cNvSpPr>
            <a:spLocks noGrp="1" noChangeArrowheads="1"/>
          </p:cNvSpPr>
          <p:nvPr>
            <p:ph type="body"/>
          </p:nvPr>
        </p:nvSpPr>
        <p:spPr>
          <a:xfrm>
            <a:off x="816629" y="3988955"/>
            <a:ext cx="4448735" cy="3746500"/>
          </a:xfrm>
          <a:noFill/>
          <a:ln/>
        </p:spPr>
        <p:txBody>
          <a:bodyPr wrap="none" anchor="ctr"/>
          <a:lstStyle/>
          <a:p>
            <a:r>
              <a:rPr lang="en-US" dirty="0" smtClean="0"/>
              <a:t>Development continues on the</a:t>
            </a:r>
            <a:r>
              <a:rPr lang="en-US" baseline="0" dirty="0" smtClean="0"/>
              <a:t> project as a whole. The most significant work will be integration with the </a:t>
            </a:r>
            <a:r>
              <a:rPr lang="en-US" baseline="0" dirty="0" err="1" smtClean="0"/>
              <a:t>DataONE</a:t>
            </a:r>
            <a:r>
              <a:rPr lang="en-US" baseline="0" dirty="0" smtClean="0"/>
              <a:t> project. </a:t>
            </a:r>
            <a:r>
              <a:rPr lang="en-US" baseline="0" dirty="0" err="1" smtClean="0"/>
              <a:t>DataONE</a:t>
            </a:r>
            <a:r>
              <a:rPr lang="en-US" baseline="0" dirty="0" smtClean="0"/>
              <a:t> is working to provide a full data management workflow to researchers, centered around linked desktop tools. </a:t>
            </a:r>
            <a:r>
              <a:rPr lang="en-US" baseline="0" dirty="0" err="1" smtClean="0"/>
              <a:t>DataONE</a:t>
            </a:r>
            <a:r>
              <a:rPr lang="en-US" baseline="0" dirty="0" smtClean="0"/>
              <a:t> and </a:t>
            </a:r>
            <a:r>
              <a:rPr lang="en-US" baseline="0" dirty="0" err="1" smtClean="0"/>
              <a:t>ScienceBase</a:t>
            </a:r>
            <a:r>
              <a:rPr lang="en-US" baseline="0" dirty="0" smtClean="0"/>
              <a:t> will work cooperatively to share components, ensuring that datasets feeding one system are usable across all systems.</a:t>
            </a:r>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tiff"/><Relationship Id="rId3" Type="http://schemas.openxmlformats.org/officeDocument/2006/relationships/image" Target="../media/image1.tif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bg>
      <p:bgPr>
        <a:gradFill flip="none" rotWithShape="1">
          <a:gsLst>
            <a:gs pos="36000">
              <a:schemeClr val="bg1"/>
            </a:gs>
            <a:gs pos="100000">
              <a:schemeClr val="tx2">
                <a:lumMod val="20000"/>
                <a:lumOff val="80000"/>
              </a:schemeClr>
            </a:gs>
          </a:gsLst>
          <a:lin ang="5400000" scaled="0"/>
          <a:tileRect/>
        </a:gradFill>
        <a:effectLst/>
      </p:bgPr>
    </p:bg>
    <p:spTree>
      <p:nvGrpSpPr>
        <p:cNvPr id="1" name=""/>
        <p:cNvGrpSpPr/>
        <p:nvPr/>
      </p:nvGrpSpPr>
      <p:grpSpPr>
        <a:xfrm>
          <a:off x="0" y="0"/>
          <a:ext cx="0" cy="0"/>
          <a:chOff x="0" y="0"/>
          <a:chExt cx="0" cy="0"/>
        </a:xfrm>
      </p:grpSpPr>
      <p:pic>
        <p:nvPicPr>
          <p:cNvPr id="14" name="Picture 13" descr="DataONE_South America_Blue LOGO.tif"/>
          <p:cNvPicPr>
            <a:picLocks noChangeAspect="1"/>
          </p:cNvPicPr>
          <p:nvPr userDrawn="1"/>
        </p:nvPicPr>
        <p:blipFill>
          <a:blip r:embed="rId2"/>
          <a:stretch>
            <a:fillRect/>
          </a:stretch>
        </p:blipFill>
        <p:spPr>
          <a:xfrm>
            <a:off x="683670" y="5864354"/>
            <a:ext cx="1916220" cy="457200"/>
          </a:xfrm>
          <a:prstGeom prst="rect">
            <a:avLst/>
          </a:prstGeom>
        </p:spPr>
      </p:pic>
      <p:pic>
        <p:nvPicPr>
          <p:cNvPr id="12" name="Picture 11" descr="DataONE_South America_Blue LOGO.tif"/>
          <p:cNvPicPr>
            <a:picLocks noChangeAspect="1"/>
          </p:cNvPicPr>
          <p:nvPr userDrawn="1"/>
        </p:nvPicPr>
        <p:blipFill>
          <a:blip r:embed="rId3"/>
          <a:srcRect l="49941" r="34820" b="16074"/>
          <a:stretch>
            <a:fillRect/>
          </a:stretch>
        </p:blipFill>
        <p:spPr>
          <a:xfrm>
            <a:off x="5432891" y="1978722"/>
            <a:ext cx="3713317" cy="4879278"/>
          </a:xfrm>
          <a:prstGeom prst="rect">
            <a:avLst/>
          </a:prstGeom>
        </p:spPr>
      </p:pic>
      <p:sp>
        <p:nvSpPr>
          <p:cNvPr id="2" name="Title 1"/>
          <p:cNvSpPr>
            <a:spLocks noGrp="1"/>
          </p:cNvSpPr>
          <p:nvPr>
            <p:ph type="ctrTitle"/>
          </p:nvPr>
        </p:nvSpPr>
        <p:spPr>
          <a:xfrm>
            <a:off x="685800" y="730708"/>
            <a:ext cx="7772400" cy="1470025"/>
          </a:xfrm>
        </p:spPr>
        <p:txBody>
          <a:bodyPr/>
          <a:lstStyle>
            <a:lvl1pPr algn="l">
              <a:defRPr b="1">
                <a:solidFill>
                  <a:schemeClr val="tx2"/>
                </a:solidFill>
                <a:latin typeface="+mj-lt"/>
                <a:cs typeface="Candara"/>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83670" y="2348705"/>
            <a:ext cx="4881059"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C2A30169-450E-124B-A3D6-1FE26101A96D}" type="datetime1">
              <a:rPr lang="en-US" smtClean="0"/>
              <a:pPr/>
              <a:t>4/17/12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EF2230-5450-D547-A1D3-5726BEA55F5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US" dirty="0"/>
          </a:p>
        </p:txBody>
      </p:sp>
      <p:sp>
        <p:nvSpPr>
          <p:cNvPr id="4" name="Date Placeholder 3"/>
          <p:cNvSpPr>
            <a:spLocks noGrp="1"/>
          </p:cNvSpPr>
          <p:nvPr>
            <p:ph type="dt" sz="half" idx="10"/>
          </p:nvPr>
        </p:nvSpPr>
        <p:spPr/>
        <p:txBody>
          <a:bodyPr/>
          <a:lstStyle/>
          <a:p>
            <a:fld id="{B22CEDCF-1774-5B4B-AE89-BED7DC593538}" type="datetime1">
              <a:rPr lang="en-US" smtClean="0"/>
              <a:pPr/>
              <a:t>4/17/12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EF2230-5450-D547-A1D3-5726BEA55F5C}" type="slidenum">
              <a:rPr lang="en-US" smtClean="0"/>
              <a:pPr/>
              <a:t>‹#›</a:t>
            </a:fld>
            <a:endParaRPr lang="en-US"/>
          </a:p>
        </p:txBody>
      </p:sp>
      <p:cxnSp>
        <p:nvCxnSpPr>
          <p:cNvPr id="10" name="Straight Connector 9"/>
          <p:cNvCxnSpPr/>
          <p:nvPr userDrawn="1"/>
        </p:nvCxnSpPr>
        <p:spPr>
          <a:xfrm>
            <a:off x="457200" y="1167319"/>
            <a:ext cx="8229600" cy="1588"/>
          </a:xfrm>
          <a:prstGeom prst="line">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04FC98-78A2-9C48-AA0D-9734C33432AC}" type="datetime1">
              <a:rPr lang="en-US" smtClean="0"/>
              <a:pPr/>
              <a:t>4/17/12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EF2230-5450-D547-A1D3-5726BEA55F5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 name="Date Placeholder 4"/>
          <p:cNvSpPr>
            <a:spLocks noGrp="1"/>
          </p:cNvSpPr>
          <p:nvPr>
            <p:ph type="dt" sz="half" idx="10"/>
          </p:nvPr>
        </p:nvSpPr>
        <p:spPr/>
        <p:txBody>
          <a:bodyPr/>
          <a:lstStyle/>
          <a:p>
            <a:fld id="{B5956B60-865B-1345-8A1A-26964B58AB1F}" type="datetime1">
              <a:rPr lang="en-US" smtClean="0"/>
              <a:pPr/>
              <a:t>4/17/12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EF2230-5450-D547-A1D3-5726BEA55F5C}" type="slidenum">
              <a:rPr lang="en-US" smtClean="0"/>
              <a:pPr/>
              <a:t>‹#›</a:t>
            </a:fld>
            <a:endParaRPr lang="en-US"/>
          </a:p>
        </p:txBody>
      </p:sp>
      <p:cxnSp>
        <p:nvCxnSpPr>
          <p:cNvPr id="9" name="Straight Connector 8"/>
          <p:cNvCxnSpPr/>
          <p:nvPr userDrawn="1"/>
        </p:nvCxnSpPr>
        <p:spPr>
          <a:xfrm>
            <a:off x="457200" y="1167319"/>
            <a:ext cx="8229600" cy="1588"/>
          </a:xfrm>
          <a:prstGeom prst="line">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Date Placeholder 6"/>
          <p:cNvSpPr>
            <a:spLocks noGrp="1"/>
          </p:cNvSpPr>
          <p:nvPr>
            <p:ph type="dt" sz="half" idx="10"/>
          </p:nvPr>
        </p:nvSpPr>
        <p:spPr/>
        <p:txBody>
          <a:bodyPr/>
          <a:lstStyle/>
          <a:p>
            <a:fld id="{48C7C940-8415-5B49-A981-F554E528DA19}" type="datetime1">
              <a:rPr lang="en-US" smtClean="0"/>
              <a:pPr/>
              <a:t>4/17/12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EF2230-5450-D547-A1D3-5726BEA55F5C}" type="slidenum">
              <a:rPr lang="en-US" smtClean="0"/>
              <a:pPr/>
              <a:t>‹#›</a:t>
            </a:fld>
            <a:endParaRPr lang="en-US"/>
          </a:p>
        </p:txBody>
      </p:sp>
      <p:cxnSp>
        <p:nvCxnSpPr>
          <p:cNvPr id="11" name="Straight Connector 10"/>
          <p:cNvCxnSpPr/>
          <p:nvPr userDrawn="1"/>
        </p:nvCxnSpPr>
        <p:spPr>
          <a:xfrm>
            <a:off x="457200" y="1167319"/>
            <a:ext cx="8229600" cy="1588"/>
          </a:xfrm>
          <a:prstGeom prst="line">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4B62F3F-2D20-8540-BD42-C2128D3F8593}" type="datetime1">
              <a:rPr lang="en-US" smtClean="0"/>
              <a:pPr/>
              <a:t>4/17/12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EF2230-5450-D547-A1D3-5726BEA55F5C}" type="slidenum">
              <a:rPr lang="en-US" smtClean="0"/>
              <a:pPr/>
              <a:t>‹#›</a:t>
            </a:fld>
            <a:endParaRPr lang="en-US"/>
          </a:p>
        </p:txBody>
      </p:sp>
      <p:cxnSp>
        <p:nvCxnSpPr>
          <p:cNvPr id="7" name="Straight Connector 6"/>
          <p:cNvCxnSpPr/>
          <p:nvPr userDrawn="1"/>
        </p:nvCxnSpPr>
        <p:spPr>
          <a:xfrm>
            <a:off x="457200" y="1167319"/>
            <a:ext cx="8229600" cy="1588"/>
          </a:xfrm>
          <a:prstGeom prst="line">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457BE1-1CE7-F54C-8FA7-A0A6D52B6B2D}" type="datetime1">
              <a:rPr lang="en-US" smtClean="0"/>
              <a:pPr/>
              <a:t>4/17/12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EF2230-5450-D547-A1D3-5726BEA55F5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814EC3-0EE0-F843-BB06-786072353EC4}" type="datetime1">
              <a:rPr lang="en-US" smtClean="0"/>
              <a:pPr/>
              <a:t>4/17/12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EF2230-5450-D547-A1D3-5726BEA55F5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19C5FE-DF14-2447-80A9-F536812F0E9A}" type="datetime1">
              <a:rPr lang="en-US" smtClean="0"/>
              <a:pPr/>
              <a:t>4/17/12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EF2230-5450-D547-A1D3-5726BEA55F5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lvl5pPr>
              <a:defRPr i="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898A026-8F3D-B34C-9662-616D41CBECE8}" type="datetime1">
              <a:rPr lang="en-US" smtClean="0"/>
              <a:pPr/>
              <a:t>4/17/12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EF2230-5450-D547-A1D3-5726BEA55F5C}" type="slidenum">
              <a:rPr lang="en-US" smtClean="0"/>
              <a:pPr/>
              <a:t>‹#›</a:t>
            </a:fld>
            <a:endParaRPr lang="en-US"/>
          </a:p>
        </p:txBody>
      </p:sp>
      <p:cxnSp>
        <p:nvCxnSpPr>
          <p:cNvPr id="8" name="Straight Connector 7"/>
          <p:cNvCxnSpPr/>
          <p:nvPr userDrawn="1"/>
        </p:nvCxnSpPr>
        <p:spPr>
          <a:xfrm>
            <a:off x="457200" y="1167319"/>
            <a:ext cx="8229600" cy="1588"/>
          </a:xfrm>
          <a:prstGeom prst="line">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E017BF-1062-6B4D-8EEE-7E89E17E96C6}" type="datetime1">
              <a:rPr lang="en-US" smtClean="0"/>
              <a:pPr/>
              <a:t>4/17/12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EF2230-5450-D547-A1D3-5726BEA55F5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tif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36000">
              <a:schemeClr val="bg1"/>
            </a:gs>
            <a:gs pos="100000">
              <a:schemeClr val="tx2">
                <a:lumMod val="20000"/>
                <a:lumOff val="8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892681"/>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346908"/>
            <a:ext cx="8229600" cy="477925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F4E852-F3A6-8741-89E7-A50B67774AE3}" type="datetime1">
              <a:rPr lang="en-US" smtClean="0"/>
              <a:pPr/>
              <a:t>4/17/12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012608" y="6491450"/>
            <a:ext cx="2133600" cy="365125"/>
          </a:xfrm>
          <a:prstGeom prst="rect">
            <a:avLst/>
          </a:prstGeom>
        </p:spPr>
        <p:txBody>
          <a:bodyPr vert="horz" lIns="91440" tIns="45720" rIns="91440" bIns="45720" rtlCol="0" anchor="ctr"/>
          <a:lstStyle>
            <a:lvl1pPr algn="r">
              <a:defRPr sz="1200">
                <a:solidFill>
                  <a:schemeClr val="tx2"/>
                </a:solidFill>
              </a:defRPr>
            </a:lvl1pPr>
          </a:lstStyle>
          <a:p>
            <a:fld id="{87EF2230-5450-D547-A1D3-5726BEA55F5C}" type="slidenum">
              <a:rPr lang="en-US" smtClean="0"/>
              <a:pPr/>
              <a:t>‹#›</a:t>
            </a:fld>
            <a:endParaRPr lang="en-US"/>
          </a:p>
        </p:txBody>
      </p:sp>
      <p:pic>
        <p:nvPicPr>
          <p:cNvPr id="8" name="Picture 7" descr="DataONE_South America_Blue LOGO.tif"/>
          <p:cNvPicPr>
            <a:picLocks noChangeAspect="1"/>
          </p:cNvPicPr>
          <p:nvPr userDrawn="1"/>
        </p:nvPicPr>
        <p:blipFill>
          <a:blip r:embed="rId13">
            <a:alphaModFix amt="27000"/>
          </a:blip>
          <a:srcRect l="49941" r="34820" b="16074"/>
          <a:stretch>
            <a:fillRect/>
          </a:stretch>
        </p:blipFill>
        <p:spPr>
          <a:xfrm>
            <a:off x="5432891" y="1978722"/>
            <a:ext cx="3713317" cy="4879278"/>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457200" rtl="0" eaLnBrk="1" latinLnBrk="0" hangingPunct="1">
        <a:spcBef>
          <a:spcPct val="0"/>
        </a:spcBef>
        <a:buNone/>
        <a:defRPr sz="4000" kern="1200">
          <a:solidFill>
            <a:srgbClr val="1F497D"/>
          </a:solidFill>
          <a:latin typeface="+mj-lt"/>
          <a:ea typeface="+mj-ea"/>
          <a:cs typeface="+mj-cs"/>
        </a:defRPr>
      </a:lvl1pPr>
    </p:titleStyle>
    <p:bodyStyle>
      <a:lvl1pPr marL="0" indent="0" algn="l" defTabSz="457200" rtl="0" eaLnBrk="1" latinLnBrk="0" hangingPunct="1">
        <a:spcBef>
          <a:spcPct val="20000"/>
        </a:spcBef>
        <a:buFont typeface="Arial"/>
        <a:buNone/>
        <a:defRPr sz="2800" kern="1200">
          <a:solidFill>
            <a:schemeClr val="tx2">
              <a:lumMod val="75000"/>
            </a:schemeClr>
          </a:solidFill>
          <a:latin typeface="+mn-lt"/>
          <a:ea typeface="+mn-ea"/>
          <a:cs typeface="Cambria"/>
        </a:defRPr>
      </a:lvl1pPr>
      <a:lvl2pPr marL="577850" indent="-231775" algn="l" defTabSz="457200" rtl="0" eaLnBrk="1" latinLnBrk="0" hangingPunct="1">
        <a:spcBef>
          <a:spcPct val="20000"/>
        </a:spcBef>
        <a:buFont typeface="Arial"/>
        <a:buChar char="•"/>
        <a:defRPr sz="2400" kern="1200">
          <a:solidFill>
            <a:schemeClr val="tx2">
              <a:lumMod val="75000"/>
            </a:schemeClr>
          </a:solidFill>
          <a:latin typeface="+mn-lt"/>
          <a:ea typeface="+mn-ea"/>
          <a:cs typeface="Cambria"/>
        </a:defRPr>
      </a:lvl2pPr>
      <a:lvl3pPr marL="795338" indent="-217488" algn="l" defTabSz="457200" rtl="0" eaLnBrk="1" latinLnBrk="0" hangingPunct="1">
        <a:spcBef>
          <a:spcPct val="20000"/>
        </a:spcBef>
        <a:buFont typeface="Arial"/>
        <a:buChar char="•"/>
        <a:defRPr sz="2200" kern="1200">
          <a:solidFill>
            <a:schemeClr val="tx2">
              <a:lumMod val="75000"/>
            </a:schemeClr>
          </a:solidFill>
          <a:latin typeface="+mn-lt"/>
          <a:ea typeface="+mn-ea"/>
          <a:cs typeface="Cambria"/>
        </a:defRPr>
      </a:lvl3pPr>
      <a:lvl4pPr marL="1257300" indent="-231775" algn="l" defTabSz="457200" rtl="0" eaLnBrk="1" latinLnBrk="0" hangingPunct="1">
        <a:spcBef>
          <a:spcPct val="20000"/>
        </a:spcBef>
        <a:buFontTx/>
        <a:buNone/>
        <a:defRPr sz="2000" i="1" kern="1200">
          <a:solidFill>
            <a:schemeClr val="tx2">
              <a:lumMod val="75000"/>
            </a:schemeClr>
          </a:solidFill>
          <a:latin typeface="+mn-lt"/>
          <a:ea typeface="+mn-ea"/>
          <a:cs typeface="Cambria"/>
        </a:defRPr>
      </a:lvl4pPr>
      <a:lvl5pPr marL="2057400" indent="-228600" algn="l" defTabSz="457200" rtl="0" eaLnBrk="1" latinLnBrk="0" hangingPunct="1">
        <a:spcBef>
          <a:spcPct val="20000"/>
        </a:spcBef>
        <a:buFontTx/>
        <a:buNone/>
        <a:defRPr sz="2000" i="1" kern="1200">
          <a:solidFill>
            <a:srgbClr val="1A435D"/>
          </a:solidFill>
          <a:latin typeface="+mn-lt"/>
          <a:ea typeface="+mn-ea"/>
          <a:cs typeface="Cambr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8.xml.rels><?xml version="1.0" encoding="UTF-8" standalone="yes"?>
<Relationships xmlns="http://schemas.openxmlformats.org/package/2006/relationships"><Relationship Id="rId11" Type="http://schemas.openxmlformats.org/officeDocument/2006/relationships/image" Target="../media/image16.png"/><Relationship Id="rId12" Type="http://schemas.openxmlformats.org/officeDocument/2006/relationships/image" Target="../media/image17.png"/><Relationship Id="rId13" Type="http://schemas.openxmlformats.org/officeDocument/2006/relationships/image" Target="../media/image18.jpeg"/><Relationship Id="rId14" Type="http://schemas.openxmlformats.org/officeDocument/2006/relationships/image" Target="../media/image19.png"/><Relationship Id="rId15" Type="http://schemas.openxmlformats.org/officeDocument/2006/relationships/image" Target="../media/image20.png"/><Relationship Id="rId16" Type="http://schemas.openxmlformats.org/officeDocument/2006/relationships/image" Target="../media/image21.png"/><Relationship Id="rId17" Type="http://schemas.openxmlformats.org/officeDocument/2006/relationships/image" Target="../media/image22.png"/><Relationship Id="rId18"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8.tiff"/><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image" Target="../media/image13.png"/><Relationship Id="rId9" Type="http://schemas.openxmlformats.org/officeDocument/2006/relationships/image" Target="../media/image14.jpeg"/><Relationship Id="rId10"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4.emf"/><Relationship Id="rId4" Type="http://schemas.openxmlformats.org/officeDocument/2006/relationships/image" Target="../media/image25.tiff"/><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6.tif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chart" Target="../charts/char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www.dataone.org/content/dataone-users-group"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chart" Target="../charts/char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jpeg"/><Relationship Id="rId5" Type="http://schemas.openxmlformats.org/officeDocument/2006/relationships/image" Target="../media/image30.gif"/><Relationship Id="rId6" Type="http://schemas.openxmlformats.org/officeDocument/2006/relationships/image" Target="../media/image31.png"/><Relationship Id="rId7" Type="http://schemas.openxmlformats.org/officeDocument/2006/relationships/image" Target="../media/image32.tiff"/><Relationship Id="rId8" Type="http://schemas.openxmlformats.org/officeDocument/2006/relationships/image" Target="../media/image33.png"/><Relationship Id="rId9"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8.xml.rels><?xml version="1.0" encoding="UTF-8" standalone="yes"?>
<Relationships xmlns="http://schemas.openxmlformats.org/package/2006/relationships"><Relationship Id="rId9" Type="http://schemas.openxmlformats.org/officeDocument/2006/relationships/image" Target="../media/image41.png"/><Relationship Id="rId20" Type="http://schemas.openxmlformats.org/officeDocument/2006/relationships/image" Target="../media/image3.png"/><Relationship Id="rId21" Type="http://schemas.openxmlformats.org/officeDocument/2006/relationships/image" Target="../media/image52.png"/><Relationship Id="rId22" Type="http://schemas.openxmlformats.org/officeDocument/2006/relationships/image" Target="../media/image53.png"/><Relationship Id="rId23" Type="http://schemas.openxmlformats.org/officeDocument/2006/relationships/image" Target="../media/image54.png"/><Relationship Id="rId24" Type="http://schemas.openxmlformats.org/officeDocument/2006/relationships/image" Target="../media/image55.png"/><Relationship Id="rId25" Type="http://schemas.openxmlformats.org/officeDocument/2006/relationships/image" Target="../media/image56.png"/><Relationship Id="rId26" Type="http://schemas.openxmlformats.org/officeDocument/2006/relationships/image" Target="../media/image57.png"/><Relationship Id="rId27" Type="http://schemas.openxmlformats.org/officeDocument/2006/relationships/image" Target="../media/image58.png"/><Relationship Id="rId28" Type="http://schemas.openxmlformats.org/officeDocument/2006/relationships/image" Target="../media/image59.png"/><Relationship Id="rId29" Type="http://schemas.openxmlformats.org/officeDocument/2006/relationships/image" Target="../media/image60.png"/><Relationship Id="rId30" Type="http://schemas.openxmlformats.org/officeDocument/2006/relationships/image" Target="../media/image61.png"/><Relationship Id="rId31" Type="http://schemas.openxmlformats.org/officeDocument/2006/relationships/image" Target="../media/image62.png"/><Relationship Id="rId10" Type="http://schemas.openxmlformats.org/officeDocument/2006/relationships/image" Target="../media/image42.png"/><Relationship Id="rId11" Type="http://schemas.openxmlformats.org/officeDocument/2006/relationships/image" Target="../media/image43.png"/><Relationship Id="rId12" Type="http://schemas.openxmlformats.org/officeDocument/2006/relationships/image" Target="../media/image44.png"/><Relationship Id="rId13" Type="http://schemas.openxmlformats.org/officeDocument/2006/relationships/image" Target="../media/image45.png"/><Relationship Id="rId14" Type="http://schemas.openxmlformats.org/officeDocument/2006/relationships/image" Target="../media/image46.png"/><Relationship Id="rId15" Type="http://schemas.openxmlformats.org/officeDocument/2006/relationships/image" Target="../media/image47.png"/><Relationship Id="rId16" Type="http://schemas.openxmlformats.org/officeDocument/2006/relationships/image" Target="../media/image48.jpeg"/><Relationship Id="rId17" Type="http://schemas.openxmlformats.org/officeDocument/2006/relationships/image" Target="../media/image49.png"/><Relationship Id="rId18" Type="http://schemas.openxmlformats.org/officeDocument/2006/relationships/image" Target="../media/image50.png"/><Relationship Id="rId19" Type="http://schemas.openxmlformats.org/officeDocument/2006/relationships/image" Target="../media/image51.png"/><Relationship Id="rId1" Type="http://schemas.openxmlformats.org/officeDocument/2006/relationships/slideLayout" Target="../slideLayouts/slideLayout2.xml"/><Relationship Id="rId2" Type="http://schemas.openxmlformats.org/officeDocument/2006/relationships/image" Target="../media/image34.png"/><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37.png"/><Relationship Id="rId6" Type="http://schemas.openxmlformats.org/officeDocument/2006/relationships/image" Target="../media/image38.png"/><Relationship Id="rId7" Type="http://schemas.openxmlformats.org/officeDocument/2006/relationships/image" Target="../media/image39.png"/><Relationship Id="rId8" Type="http://schemas.openxmlformats.org/officeDocument/2006/relationships/image" Target="../media/image4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341"/>
            <a:ext cx="8458200" cy="1470025"/>
          </a:xfrm>
        </p:spPr>
        <p:txBody>
          <a:bodyPr>
            <a:normAutofit/>
          </a:bodyPr>
          <a:lstStyle/>
          <a:p>
            <a:r>
              <a:rPr lang="en-US" dirty="0" smtClean="0">
                <a:latin typeface="+mn-lt"/>
                <a:cs typeface="Century Gothic"/>
              </a:rPr>
              <a:t>D</a:t>
            </a:r>
            <a:r>
              <a:rPr lang="en-US" b="0" dirty="0" smtClean="0">
                <a:latin typeface="+mn-lt"/>
                <a:cs typeface="Century Gothic"/>
              </a:rPr>
              <a:t>ataONE and USGS </a:t>
            </a:r>
            <a:endParaRPr lang="en-US" b="0" dirty="0">
              <a:latin typeface="+mn-lt"/>
              <a:cs typeface="Century Gothic"/>
            </a:endParaRPr>
          </a:p>
        </p:txBody>
      </p:sp>
      <p:sp>
        <p:nvSpPr>
          <p:cNvPr id="3" name="Subtitle 2"/>
          <p:cNvSpPr>
            <a:spLocks noGrp="1"/>
          </p:cNvSpPr>
          <p:nvPr>
            <p:ph type="subTitle" idx="1"/>
          </p:nvPr>
        </p:nvSpPr>
        <p:spPr>
          <a:xfrm>
            <a:off x="685800" y="1151071"/>
            <a:ext cx="8338173" cy="4341523"/>
          </a:xfrm>
        </p:spPr>
        <p:txBody>
          <a:bodyPr>
            <a:normAutofit/>
          </a:bodyPr>
          <a:lstStyle/>
          <a:p>
            <a:endParaRPr lang="en-US" sz="2400" dirty="0" smtClean="0">
              <a:latin typeface="+mj-lt"/>
              <a:cs typeface="Century Gothic"/>
            </a:endParaRPr>
          </a:p>
          <a:p>
            <a:endParaRPr lang="en-US" sz="1050" dirty="0" smtClean="0">
              <a:latin typeface="+mj-lt"/>
              <a:cs typeface="Century Gothic"/>
            </a:endParaRPr>
          </a:p>
          <a:p>
            <a:r>
              <a:rPr lang="en-US" sz="2400" dirty="0" smtClean="0">
                <a:latin typeface="+mj-lt"/>
                <a:cs typeface="Century Gothic"/>
              </a:rPr>
              <a:t>Mike Frame, </a:t>
            </a:r>
          </a:p>
          <a:p>
            <a:r>
              <a:rPr lang="en-US" sz="2400" dirty="0" smtClean="0">
                <a:solidFill>
                  <a:schemeClr val="bg2">
                    <a:lumMod val="10000"/>
                  </a:schemeClr>
                </a:solidFill>
              </a:rPr>
              <a:t>USGS Core Science Systems</a:t>
            </a:r>
          </a:p>
          <a:p>
            <a:r>
              <a:rPr lang="en-US" sz="2400" dirty="0" smtClean="0">
                <a:solidFill>
                  <a:schemeClr val="bg2">
                    <a:lumMod val="10000"/>
                  </a:schemeClr>
                </a:solidFill>
              </a:rPr>
              <a:t>Core Science Analytics &amp; Synthesis </a:t>
            </a:r>
          </a:p>
          <a:p>
            <a:pPr>
              <a:spcAft>
                <a:spcPts val="600"/>
              </a:spcAft>
            </a:pPr>
            <a:endParaRPr lang="en-US" sz="1100" dirty="0">
              <a:solidFill>
                <a:schemeClr val="bg2">
                  <a:lumMod val="10000"/>
                </a:schemeClr>
              </a:solidFill>
            </a:endParaRPr>
          </a:p>
          <a:p>
            <a:pPr>
              <a:spcAft>
                <a:spcPts val="600"/>
              </a:spcAft>
            </a:pPr>
            <a:endParaRPr lang="en-US" sz="2000" dirty="0" smtClean="0">
              <a:solidFill>
                <a:schemeClr val="bg2">
                  <a:lumMod val="10000"/>
                </a:schemeClr>
              </a:solidFill>
            </a:endParaRPr>
          </a:p>
          <a:p>
            <a:pPr>
              <a:spcAft>
                <a:spcPts val="600"/>
              </a:spcAft>
            </a:pPr>
            <a:endParaRPr lang="en-US" sz="2000" dirty="0" smtClean="0">
              <a:solidFill>
                <a:schemeClr val="bg2">
                  <a:lumMod val="10000"/>
                </a:schemeClr>
              </a:solidFill>
            </a:endParaRPr>
          </a:p>
          <a:p>
            <a:pPr>
              <a:spcAft>
                <a:spcPts val="600"/>
              </a:spcAft>
            </a:pPr>
            <a:r>
              <a:rPr lang="en-US" sz="2000" dirty="0" smtClean="0">
                <a:solidFill>
                  <a:schemeClr val="bg2">
                    <a:lumMod val="10000"/>
                  </a:schemeClr>
                </a:solidFill>
              </a:rPr>
              <a:t>USGS DataONE Workshop </a:t>
            </a:r>
          </a:p>
          <a:p>
            <a:pPr>
              <a:spcAft>
                <a:spcPts val="600"/>
              </a:spcAft>
            </a:pPr>
            <a:r>
              <a:rPr lang="en-US" sz="2000" dirty="0" smtClean="0">
                <a:solidFill>
                  <a:schemeClr val="bg2">
                    <a:lumMod val="10000"/>
                  </a:schemeClr>
                </a:solidFill>
              </a:rPr>
              <a:t>April 17-18, 2012</a:t>
            </a:r>
          </a:p>
          <a:p>
            <a:endParaRPr lang="en-US" sz="2400" dirty="0">
              <a:latin typeface="+mj-lt"/>
              <a:cs typeface="Century Gothic"/>
            </a:endParaRPr>
          </a:p>
        </p:txBody>
      </p:sp>
      <p:pic>
        <p:nvPicPr>
          <p:cNvPr id="4" name="Picture 47"/>
          <p:cNvPicPr>
            <a:picLocks noChangeAspect="1"/>
          </p:cNvPicPr>
          <p:nvPr/>
        </p:nvPicPr>
        <p:blipFill>
          <a:blip r:embed="rId2"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0" y="6283664"/>
            <a:ext cx="1319420" cy="574336"/>
          </a:xfrm>
          <a:prstGeom prst="rect">
            <a:avLst/>
          </a:prstGeom>
          <a:noFill/>
          <a:ln w="9525">
            <a:solidFill>
              <a:srgbClr val="1A435D"/>
            </a:solid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Brief Agenda Review</a:t>
            </a:r>
            <a:endParaRPr lang="en-US" dirty="0"/>
          </a:p>
        </p:txBody>
      </p:sp>
      <p:sp>
        <p:nvSpPr>
          <p:cNvPr id="3" name="Content Placeholder 2"/>
          <p:cNvSpPr>
            <a:spLocks noGrp="1"/>
          </p:cNvSpPr>
          <p:nvPr>
            <p:ph idx="1"/>
          </p:nvPr>
        </p:nvSpPr>
        <p:spPr>
          <a:xfrm>
            <a:off x="457200" y="1346908"/>
            <a:ext cx="8482684" cy="4779256"/>
          </a:xfrm>
        </p:spPr>
        <p:txBody>
          <a:bodyPr/>
          <a:lstStyle/>
          <a:p>
            <a:r>
              <a:rPr lang="en-US" dirty="0" smtClean="0"/>
              <a:t>Day 1 Highlights:</a:t>
            </a:r>
          </a:p>
          <a:p>
            <a:pPr lvl="1"/>
            <a:r>
              <a:rPr lang="en-US" dirty="0" smtClean="0"/>
              <a:t>What is DataONE &amp; Why should I care?</a:t>
            </a:r>
          </a:p>
          <a:p>
            <a:pPr lvl="1"/>
            <a:r>
              <a:rPr lang="en-US" dirty="0" smtClean="0"/>
              <a:t>How can I become involved?</a:t>
            </a:r>
          </a:p>
          <a:p>
            <a:pPr lvl="1"/>
            <a:r>
              <a:rPr lang="en-US" dirty="0" smtClean="0"/>
              <a:t>What tools, services, and/or training capabilities are available that could benefit my activities?</a:t>
            </a:r>
          </a:p>
          <a:p>
            <a:endParaRPr lang="en-US" dirty="0" smtClean="0"/>
          </a:p>
          <a:p>
            <a:r>
              <a:rPr lang="en-US" dirty="0" smtClean="0"/>
              <a:t>Day 2 Highlights:</a:t>
            </a:r>
          </a:p>
          <a:p>
            <a:pPr lvl="1"/>
            <a:r>
              <a:rPr lang="en-US" dirty="0" smtClean="0"/>
              <a:t>Who do I install, configure, and setup DataONE tools?</a:t>
            </a:r>
          </a:p>
          <a:p>
            <a:pPr lvl="1"/>
            <a:r>
              <a:rPr lang="en-US" dirty="0" smtClean="0"/>
              <a:t>What services are available and what are their capabilities?</a:t>
            </a:r>
          </a:p>
        </p:txBody>
      </p:sp>
      <p:sp>
        <p:nvSpPr>
          <p:cNvPr id="4" name="Slide Number Placeholder 3"/>
          <p:cNvSpPr>
            <a:spLocks noGrp="1"/>
          </p:cNvSpPr>
          <p:nvPr>
            <p:ph type="sldNum" sz="quarter" idx="12"/>
          </p:nvPr>
        </p:nvSpPr>
        <p:spPr/>
        <p:txBody>
          <a:bodyPr/>
          <a:lstStyle/>
          <a:p>
            <a:fld id="{87EF2230-5450-D547-A1D3-5726BEA55F5C}" type="slidenum">
              <a:rPr lang="en-US" smtClean="0"/>
              <a:pPr/>
              <a:t>2</a:t>
            </a:fld>
            <a:endParaRPr lang="en-US"/>
          </a:p>
        </p:txBody>
      </p:sp>
      <p:pic>
        <p:nvPicPr>
          <p:cNvPr id="5" name="Picture 47"/>
          <p:cNvPicPr>
            <a:picLocks noChangeAspect="1"/>
          </p:cNvPicPr>
          <p:nvPr/>
        </p:nvPicPr>
        <p:blipFill>
          <a:blip r:embed="rId2"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0" y="6283664"/>
            <a:ext cx="1319420" cy="574336"/>
          </a:xfrm>
          <a:prstGeom prst="rect">
            <a:avLst/>
          </a:prstGeom>
          <a:noFill/>
          <a:ln w="9525">
            <a:solidFill>
              <a:srgbClr val="1A435D"/>
            </a:solid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Workshop Leaders</a:t>
            </a:r>
            <a:endParaRPr lang="en-US" dirty="0"/>
          </a:p>
        </p:txBody>
      </p:sp>
      <p:sp>
        <p:nvSpPr>
          <p:cNvPr id="4" name="Slide Number Placeholder 3"/>
          <p:cNvSpPr>
            <a:spLocks noGrp="1"/>
          </p:cNvSpPr>
          <p:nvPr>
            <p:ph type="sldNum" sz="quarter" idx="12"/>
          </p:nvPr>
        </p:nvSpPr>
        <p:spPr/>
        <p:txBody>
          <a:bodyPr/>
          <a:lstStyle/>
          <a:p>
            <a:fld id="{87EF2230-5450-D547-A1D3-5726BEA55F5C}" type="slidenum">
              <a:rPr lang="en-US" smtClean="0"/>
              <a:pPr/>
              <a:t>3</a:t>
            </a:fld>
            <a:endParaRPr lang="en-US"/>
          </a:p>
        </p:txBody>
      </p:sp>
      <p:pic>
        <p:nvPicPr>
          <p:cNvPr id="11" name="Picture 10" descr="D1TeamAHM.JPG"/>
          <p:cNvPicPr>
            <a:picLocks noChangeAspect="1"/>
          </p:cNvPicPr>
          <p:nvPr/>
        </p:nvPicPr>
        <p:blipFill>
          <a:blip r:embed="rId2" cstate="print">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xt>
            </a:extLst>
          </a:blip>
          <a:srcRect t="15749" r="77075" b="26495"/>
          <a:stretch>
            <a:fillRect/>
          </a:stretch>
        </p:blipFill>
        <p:spPr>
          <a:xfrm>
            <a:off x="457200" y="2054163"/>
            <a:ext cx="3736860" cy="4437287"/>
          </a:xfrm>
          <a:prstGeom prst="rect">
            <a:avLst/>
          </a:prstGeom>
          <a:effectLst>
            <a:outerShdw blurRad="50800" dist="38100" dir="2700000">
              <a:srgbClr val="000000">
                <a:alpha val="43000"/>
              </a:srgbClr>
            </a:outerShdw>
          </a:effectLst>
        </p:spPr>
      </p:pic>
      <p:pic>
        <p:nvPicPr>
          <p:cNvPr id="6" name="Picture 5" descr="D1TeamAHM.JPG"/>
          <p:cNvPicPr>
            <a:picLocks noChangeAspect="1"/>
          </p:cNvPicPr>
          <p:nvPr/>
        </p:nvPicPr>
        <p:blipFill>
          <a:blip r:embed="rId2" cstate="print">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xt>
            </a:extLst>
          </a:blip>
          <a:srcRect l="82324" t="17453" r="2295" b="27811"/>
          <a:stretch>
            <a:fillRect/>
          </a:stretch>
        </p:blipFill>
        <p:spPr>
          <a:xfrm>
            <a:off x="5068176" y="2054163"/>
            <a:ext cx="2645463" cy="4437287"/>
          </a:xfrm>
          <a:prstGeom prst="rect">
            <a:avLst/>
          </a:prstGeom>
          <a:effectLst>
            <a:outerShdw blurRad="50800" dist="38100" dir="2700000">
              <a:srgbClr val="000000">
                <a:alpha val="43000"/>
              </a:srgbClr>
            </a:outerShdw>
          </a:effectLst>
        </p:spPr>
      </p:pic>
      <p:sp>
        <p:nvSpPr>
          <p:cNvPr id="12" name="Rectangular Callout 11"/>
          <p:cNvSpPr/>
          <p:nvPr/>
        </p:nvSpPr>
        <p:spPr>
          <a:xfrm>
            <a:off x="0" y="1167319"/>
            <a:ext cx="1385517" cy="634602"/>
          </a:xfrm>
          <a:prstGeom prst="wedgeRectCallout">
            <a:avLst>
              <a:gd name="adj1" fmla="val 136309"/>
              <a:gd name="adj2" fmla="val 215861"/>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t>Matt Jones, UCSB</a:t>
            </a:r>
          </a:p>
        </p:txBody>
      </p:sp>
      <p:sp>
        <p:nvSpPr>
          <p:cNvPr id="13" name="Rectangular Callout 12"/>
          <p:cNvSpPr/>
          <p:nvPr/>
        </p:nvSpPr>
        <p:spPr>
          <a:xfrm>
            <a:off x="2061781" y="1167319"/>
            <a:ext cx="1385517" cy="634602"/>
          </a:xfrm>
          <a:prstGeom prst="wedgeRectCallout">
            <a:avLst>
              <a:gd name="adj1" fmla="val 64880"/>
              <a:gd name="adj2" fmla="val 223659"/>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sz="1600" dirty="0" smtClean="0"/>
              <a:t>Vivian Hutchison, USGS</a:t>
            </a:r>
          </a:p>
        </p:txBody>
      </p:sp>
      <p:sp>
        <p:nvSpPr>
          <p:cNvPr id="14" name="Rectangular Callout 13"/>
          <p:cNvSpPr/>
          <p:nvPr/>
        </p:nvSpPr>
        <p:spPr>
          <a:xfrm>
            <a:off x="6310852" y="1167319"/>
            <a:ext cx="1385517" cy="634602"/>
          </a:xfrm>
          <a:prstGeom prst="wedgeRectCallout">
            <a:avLst>
              <a:gd name="adj1" fmla="val -88960"/>
              <a:gd name="adj2" fmla="val 181815"/>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sz="1600" dirty="0" smtClean="0"/>
              <a:t>Dave Vieglais, KU/UNM</a:t>
            </a:r>
          </a:p>
        </p:txBody>
      </p:sp>
      <p:sp>
        <p:nvSpPr>
          <p:cNvPr id="15" name="Rectangular Callout 14"/>
          <p:cNvSpPr/>
          <p:nvPr/>
        </p:nvSpPr>
        <p:spPr>
          <a:xfrm>
            <a:off x="4632448" y="1167319"/>
            <a:ext cx="1385517" cy="634602"/>
          </a:xfrm>
          <a:prstGeom prst="wedgeRectCallout">
            <a:avLst>
              <a:gd name="adj1" fmla="val -83930"/>
              <a:gd name="adj2" fmla="val 270448"/>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sz="1600" dirty="0" err="1" smtClean="0"/>
              <a:t>Giri</a:t>
            </a:r>
            <a:r>
              <a:rPr lang="en-US" sz="1600" dirty="0" smtClean="0"/>
              <a:t> </a:t>
            </a:r>
            <a:r>
              <a:rPr lang="en-US" sz="1600" dirty="0" err="1" smtClean="0"/>
              <a:t>Palanismy</a:t>
            </a:r>
            <a:r>
              <a:rPr lang="en-US" sz="1600" dirty="0" smtClean="0"/>
              <a:t>, ORNL</a:t>
            </a:r>
          </a:p>
        </p:txBody>
      </p:sp>
      <p:pic>
        <p:nvPicPr>
          <p:cNvPr id="19" name="Picture 18"/>
          <p:cNvPicPr>
            <a:picLocks noChangeAspect="1"/>
          </p:cNvPicPr>
          <p:nvPr/>
        </p:nvPicPr>
        <p:blipFill>
          <a:blip r:embed="rId3"/>
          <a:srcRect l="4839" t="4640" r="77788" b="75631"/>
          <a:stretch>
            <a:fillRect/>
          </a:stretch>
        </p:blipFill>
        <p:spPr>
          <a:xfrm>
            <a:off x="7853781" y="2054163"/>
            <a:ext cx="1292427" cy="1100765"/>
          </a:xfrm>
          <a:prstGeom prst="rect">
            <a:avLst/>
          </a:prstGeom>
        </p:spPr>
      </p:pic>
      <p:sp>
        <p:nvSpPr>
          <p:cNvPr id="20" name="Rectangular Callout 19"/>
          <p:cNvSpPr/>
          <p:nvPr/>
        </p:nvSpPr>
        <p:spPr>
          <a:xfrm>
            <a:off x="7760691" y="1167319"/>
            <a:ext cx="1385517" cy="634602"/>
          </a:xfrm>
          <a:prstGeom prst="wedgeRectCallout">
            <a:avLst>
              <a:gd name="adj1" fmla="val -13818"/>
              <a:gd name="adj2" fmla="val 151164"/>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sz="1600" dirty="0" smtClean="0"/>
              <a:t>Mike Frame, USGS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Logistics</a:t>
            </a:r>
            <a:endParaRPr lang="en-US" dirty="0"/>
          </a:p>
        </p:txBody>
      </p:sp>
      <p:sp>
        <p:nvSpPr>
          <p:cNvPr id="3" name="Content Placeholder 2"/>
          <p:cNvSpPr>
            <a:spLocks noGrp="1"/>
          </p:cNvSpPr>
          <p:nvPr>
            <p:ph idx="1"/>
          </p:nvPr>
        </p:nvSpPr>
        <p:spPr>
          <a:xfrm>
            <a:off x="457199" y="1346908"/>
            <a:ext cx="8455125" cy="4779256"/>
          </a:xfrm>
        </p:spPr>
        <p:txBody>
          <a:bodyPr>
            <a:normAutofit fontScale="92500"/>
          </a:bodyPr>
          <a:lstStyle/>
          <a:p>
            <a:r>
              <a:rPr lang="en-US" dirty="0" smtClean="0"/>
              <a:t>Ask Questions as we go through the presentations</a:t>
            </a:r>
          </a:p>
          <a:p>
            <a:endParaRPr lang="en-US" dirty="0" smtClean="0"/>
          </a:p>
          <a:p>
            <a:r>
              <a:rPr lang="en-US" dirty="0" err="1" smtClean="0"/>
              <a:t>Webex</a:t>
            </a:r>
            <a:r>
              <a:rPr lang="en-US" dirty="0" smtClean="0"/>
              <a:t> Participants</a:t>
            </a:r>
          </a:p>
          <a:p>
            <a:pPr lvl="1"/>
            <a:r>
              <a:rPr lang="en-US" dirty="0" smtClean="0"/>
              <a:t>Use Chat Log for Questions, Comments, or to Break-in  </a:t>
            </a:r>
          </a:p>
          <a:p>
            <a:pPr lvl="1"/>
            <a:endParaRPr lang="en-US" dirty="0" smtClean="0"/>
          </a:p>
          <a:p>
            <a:r>
              <a:rPr lang="en-US" dirty="0" smtClean="0"/>
              <a:t>Break ~ 10:30ish (12:30 ET) </a:t>
            </a:r>
          </a:p>
          <a:p>
            <a:endParaRPr lang="en-US" dirty="0" smtClean="0"/>
          </a:p>
          <a:p>
            <a:r>
              <a:rPr lang="en-US" dirty="0" smtClean="0"/>
              <a:t>Anticipate presentations going until ~ 4pm MT / 6pm ET</a:t>
            </a:r>
          </a:p>
          <a:p>
            <a:endParaRPr lang="en-US" dirty="0" smtClean="0"/>
          </a:p>
          <a:p>
            <a:r>
              <a:rPr lang="en-US" dirty="0" smtClean="0"/>
              <a:t>All presentations will be available in </a:t>
            </a:r>
            <a:r>
              <a:rPr lang="en-US" dirty="0" err="1" smtClean="0"/>
              <a:t>MyUSGS</a:t>
            </a:r>
            <a:r>
              <a:rPr lang="en-US" dirty="0" smtClean="0"/>
              <a:t> DataONE area</a:t>
            </a:r>
          </a:p>
        </p:txBody>
      </p:sp>
      <p:sp>
        <p:nvSpPr>
          <p:cNvPr id="4" name="Slide Number Placeholder 3"/>
          <p:cNvSpPr>
            <a:spLocks noGrp="1"/>
          </p:cNvSpPr>
          <p:nvPr>
            <p:ph type="sldNum" sz="quarter" idx="12"/>
          </p:nvPr>
        </p:nvSpPr>
        <p:spPr/>
        <p:txBody>
          <a:bodyPr/>
          <a:lstStyle/>
          <a:p>
            <a:fld id="{87EF2230-5450-D547-A1D3-5726BEA55F5C}" type="slidenum">
              <a:rPr lang="en-US" smtClean="0"/>
              <a:pPr/>
              <a:t>4</a:t>
            </a:fld>
            <a:endParaRPr lang="en-US" dirty="0"/>
          </a:p>
        </p:txBody>
      </p:sp>
      <p:pic>
        <p:nvPicPr>
          <p:cNvPr id="5" name="Picture 47"/>
          <p:cNvPicPr>
            <a:picLocks noChangeAspect="1"/>
          </p:cNvPicPr>
          <p:nvPr/>
        </p:nvPicPr>
        <p:blipFill>
          <a:blip r:embed="rId2"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0" y="6283664"/>
            <a:ext cx="1319420" cy="574336"/>
          </a:xfrm>
          <a:prstGeom prst="rect">
            <a:avLst/>
          </a:prstGeom>
          <a:noFill/>
          <a:ln w="9525">
            <a:solidFill>
              <a:srgbClr val="1A435D"/>
            </a:solid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DataONE Overview</a:t>
            </a:r>
            <a:endParaRPr lang="en-US" dirty="0"/>
          </a:p>
        </p:txBody>
      </p:sp>
      <p:sp>
        <p:nvSpPr>
          <p:cNvPr id="3" name="Content Placeholder 2"/>
          <p:cNvSpPr>
            <a:spLocks noGrp="1"/>
          </p:cNvSpPr>
          <p:nvPr>
            <p:ph idx="1"/>
          </p:nvPr>
        </p:nvSpPr>
        <p:spPr>
          <a:xfrm>
            <a:off x="457200" y="1346908"/>
            <a:ext cx="3955342" cy="4779256"/>
          </a:xfrm>
        </p:spPr>
        <p:txBody>
          <a:bodyPr>
            <a:normAutofit/>
          </a:bodyPr>
          <a:lstStyle/>
          <a:p>
            <a:r>
              <a:rPr lang="en-US" b="1" dirty="0" smtClean="0"/>
              <a:t>Dave:</a:t>
            </a:r>
          </a:p>
          <a:p>
            <a:r>
              <a:rPr lang="en-US" dirty="0" smtClean="0"/>
              <a:t>Cyberinfrastructure, Tools, &amp; Services - Dave</a:t>
            </a:r>
          </a:p>
          <a:p>
            <a:endParaRPr lang="en-US" dirty="0" smtClean="0"/>
          </a:p>
          <a:p>
            <a:endParaRPr lang="en-US" dirty="0" smtClean="0"/>
          </a:p>
          <a:p>
            <a:endParaRPr lang="en-US" dirty="0" smtClean="0"/>
          </a:p>
          <a:p>
            <a:r>
              <a:rPr lang="en-US" b="1" dirty="0" smtClean="0"/>
              <a:t>Viv: </a:t>
            </a:r>
          </a:p>
          <a:p>
            <a:r>
              <a:rPr lang="en-US" dirty="0" smtClean="0"/>
              <a:t>Community Engagement</a:t>
            </a:r>
          </a:p>
          <a:p>
            <a:r>
              <a:rPr lang="en-US" dirty="0" smtClean="0"/>
              <a:t>Outreach Activities</a:t>
            </a:r>
            <a:endParaRPr lang="en-US" dirty="0"/>
          </a:p>
        </p:txBody>
      </p:sp>
      <p:sp>
        <p:nvSpPr>
          <p:cNvPr id="4" name="Slide Number Placeholder 3"/>
          <p:cNvSpPr>
            <a:spLocks noGrp="1"/>
          </p:cNvSpPr>
          <p:nvPr>
            <p:ph type="sldNum" sz="quarter" idx="12"/>
          </p:nvPr>
        </p:nvSpPr>
        <p:spPr/>
        <p:txBody>
          <a:bodyPr/>
          <a:lstStyle/>
          <a:p>
            <a:fld id="{87EF2230-5450-D547-A1D3-5726BEA55F5C}" type="slidenum">
              <a:rPr lang="en-US" smtClean="0"/>
              <a:pPr/>
              <a:t>5</a:t>
            </a:fld>
            <a:endParaRPr lang="en-US"/>
          </a:p>
        </p:txBody>
      </p:sp>
      <p:pic>
        <p:nvPicPr>
          <p:cNvPr id="5" name="Picture 47"/>
          <p:cNvPicPr>
            <a:picLocks noChangeAspect="1"/>
          </p:cNvPicPr>
          <p:nvPr/>
        </p:nvPicPr>
        <p:blipFill>
          <a:blip r:embed="rId2"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0" y="6283664"/>
            <a:ext cx="1319420" cy="574336"/>
          </a:xfrm>
          <a:prstGeom prst="rect">
            <a:avLst/>
          </a:prstGeom>
          <a:noFill/>
          <a:ln w="9525">
            <a:solidFill>
              <a:srgbClr val="1A435D"/>
            </a:solidFill>
            <a:miter lim="800000"/>
            <a:headEnd/>
            <a:tailEnd/>
          </a:ln>
        </p:spPr>
      </p:pic>
      <p:pic>
        <p:nvPicPr>
          <p:cNvPr id="6" name="Picture 5" descr="DUG2.JPG"/>
          <p:cNvPicPr>
            <a:picLocks noChangeAspect="1"/>
          </p:cNvPicPr>
          <p:nvPr/>
        </p:nvPicPr>
        <p:blipFill>
          <a:blip r:embed="rId3" cstate="print">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xt>
            </a:extLst>
          </a:blip>
          <a:srcRect/>
          <a:stretch>
            <a:fillRect/>
          </a:stretch>
        </p:blipFill>
        <p:spPr>
          <a:xfrm>
            <a:off x="4412542" y="4517110"/>
            <a:ext cx="3355423" cy="1822858"/>
          </a:xfrm>
          <a:prstGeom prst="rect">
            <a:avLst/>
          </a:prstGeom>
          <a:effectLst>
            <a:outerShdw blurRad="50800" dist="38100" dir="2700000">
              <a:srgbClr val="000000">
                <a:alpha val="43000"/>
              </a:srgbClr>
            </a:outerShdw>
          </a:effectLst>
        </p:spPr>
      </p:pic>
      <p:pic>
        <p:nvPicPr>
          <p:cNvPr id="7" name="Picture 4" descr="NCEAS_Kareiva_WG_lounge"/>
          <p:cNvPicPr>
            <a:picLocks noChangeAspect="1" noChangeArrowheads="1"/>
          </p:cNvPicPr>
          <p:nvPr/>
        </p:nvPicPr>
        <p:blipFill>
          <a:blip r:embed="rId4"/>
          <a:srcRect/>
          <a:stretch>
            <a:fillRect/>
          </a:stretch>
        </p:blipFill>
        <p:spPr bwMode="auto">
          <a:xfrm>
            <a:off x="4561272" y="1504983"/>
            <a:ext cx="2682957" cy="1963213"/>
          </a:xfrm>
          <a:prstGeom prst="rect">
            <a:avLst/>
          </a:prstGeom>
          <a:noFill/>
          <a:ln w="28575">
            <a:noFill/>
            <a:miter lim="800000"/>
            <a:headEnd/>
            <a:tailEnd/>
          </a:ln>
          <a:effectLst>
            <a:outerShdw blurRad="50800" dist="38100" dir="2700000" algn="br">
              <a:srgbClr val="000000">
                <a:alpha val="43000"/>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341"/>
            <a:ext cx="8458200" cy="1470025"/>
          </a:xfrm>
        </p:spPr>
        <p:txBody>
          <a:bodyPr>
            <a:normAutofit/>
          </a:bodyPr>
          <a:lstStyle/>
          <a:p>
            <a:r>
              <a:rPr lang="en-US" dirty="0" smtClean="0">
                <a:latin typeface="+mn-lt"/>
                <a:cs typeface="Century Gothic"/>
              </a:rPr>
              <a:t>D</a:t>
            </a:r>
            <a:r>
              <a:rPr lang="en-US" b="0" dirty="0" smtClean="0">
                <a:latin typeface="+mn-lt"/>
                <a:cs typeface="Century Gothic"/>
              </a:rPr>
              <a:t>ataONE and USGS </a:t>
            </a:r>
            <a:endParaRPr lang="en-US" b="0" dirty="0">
              <a:latin typeface="+mn-lt"/>
              <a:cs typeface="Century Gothic"/>
            </a:endParaRPr>
          </a:p>
        </p:txBody>
      </p:sp>
      <p:sp>
        <p:nvSpPr>
          <p:cNvPr id="3" name="Subtitle 2"/>
          <p:cNvSpPr>
            <a:spLocks noGrp="1"/>
          </p:cNvSpPr>
          <p:nvPr>
            <p:ph type="subTitle" idx="1"/>
          </p:nvPr>
        </p:nvSpPr>
        <p:spPr>
          <a:xfrm>
            <a:off x="685800" y="1151071"/>
            <a:ext cx="8338173" cy="4341523"/>
          </a:xfrm>
        </p:spPr>
        <p:txBody>
          <a:bodyPr>
            <a:normAutofit/>
          </a:bodyPr>
          <a:lstStyle/>
          <a:p>
            <a:endParaRPr lang="en-US" sz="2400" dirty="0" smtClean="0">
              <a:latin typeface="+mj-lt"/>
              <a:cs typeface="Century Gothic"/>
            </a:endParaRPr>
          </a:p>
          <a:p>
            <a:endParaRPr lang="en-US" sz="1050" dirty="0" smtClean="0">
              <a:latin typeface="+mj-lt"/>
              <a:cs typeface="Century Gothic"/>
            </a:endParaRPr>
          </a:p>
          <a:p>
            <a:r>
              <a:rPr lang="en-US" sz="2400" dirty="0" smtClean="0">
                <a:latin typeface="+mj-lt"/>
                <a:cs typeface="Century Gothic"/>
              </a:rPr>
              <a:t>Mike Frame, </a:t>
            </a:r>
          </a:p>
          <a:p>
            <a:r>
              <a:rPr lang="en-US" sz="2400" dirty="0" smtClean="0">
                <a:solidFill>
                  <a:schemeClr val="bg2">
                    <a:lumMod val="10000"/>
                  </a:schemeClr>
                </a:solidFill>
              </a:rPr>
              <a:t>USGS Core Science Systems</a:t>
            </a:r>
          </a:p>
          <a:p>
            <a:r>
              <a:rPr lang="en-US" sz="2400" dirty="0" smtClean="0">
                <a:solidFill>
                  <a:schemeClr val="bg2">
                    <a:lumMod val="10000"/>
                  </a:schemeClr>
                </a:solidFill>
              </a:rPr>
              <a:t>Core Science Analytics &amp; Synthesis </a:t>
            </a:r>
          </a:p>
          <a:p>
            <a:pPr>
              <a:spcAft>
                <a:spcPts val="600"/>
              </a:spcAft>
            </a:pPr>
            <a:endParaRPr lang="en-US" sz="1100" dirty="0" smtClean="0">
              <a:solidFill>
                <a:schemeClr val="bg2">
                  <a:lumMod val="10000"/>
                </a:schemeClr>
              </a:solidFill>
            </a:endParaRPr>
          </a:p>
          <a:p>
            <a:pPr>
              <a:spcAft>
                <a:spcPts val="600"/>
              </a:spcAft>
            </a:pPr>
            <a:r>
              <a:rPr lang="en-US" sz="2000" dirty="0" smtClean="0">
                <a:solidFill>
                  <a:schemeClr val="bg2">
                    <a:lumMod val="10000"/>
                  </a:schemeClr>
                </a:solidFill>
              </a:rPr>
              <a:t>Member Node Overview, Current Status </a:t>
            </a:r>
          </a:p>
          <a:p>
            <a:pPr>
              <a:spcAft>
                <a:spcPts val="600"/>
              </a:spcAft>
            </a:pPr>
            <a:endParaRPr lang="en-US" sz="2000" dirty="0" smtClean="0">
              <a:solidFill>
                <a:schemeClr val="bg2">
                  <a:lumMod val="10000"/>
                </a:schemeClr>
              </a:solidFill>
            </a:endParaRPr>
          </a:p>
          <a:p>
            <a:pPr>
              <a:spcAft>
                <a:spcPts val="600"/>
              </a:spcAft>
            </a:pPr>
            <a:r>
              <a:rPr lang="en-US" sz="2000" dirty="0" smtClean="0">
                <a:solidFill>
                  <a:schemeClr val="bg2">
                    <a:lumMod val="10000"/>
                  </a:schemeClr>
                </a:solidFill>
              </a:rPr>
              <a:t>USGS DataONE Workshop </a:t>
            </a:r>
          </a:p>
          <a:p>
            <a:pPr>
              <a:spcAft>
                <a:spcPts val="600"/>
              </a:spcAft>
            </a:pPr>
            <a:r>
              <a:rPr lang="en-US" sz="2000" dirty="0" smtClean="0">
                <a:solidFill>
                  <a:schemeClr val="bg2">
                    <a:lumMod val="10000"/>
                  </a:schemeClr>
                </a:solidFill>
              </a:rPr>
              <a:t>April 17-18, 2012</a:t>
            </a:r>
          </a:p>
          <a:p>
            <a:endParaRPr lang="en-US" sz="2400" dirty="0">
              <a:latin typeface="+mj-lt"/>
              <a:cs typeface="Century Gothic"/>
            </a:endParaRPr>
          </a:p>
        </p:txBody>
      </p:sp>
      <p:pic>
        <p:nvPicPr>
          <p:cNvPr id="4" name="Picture 47"/>
          <p:cNvPicPr>
            <a:picLocks noChangeAspect="1"/>
          </p:cNvPicPr>
          <p:nvPr/>
        </p:nvPicPr>
        <p:blipFill>
          <a:blip r:embed="rId2"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0" y="6283664"/>
            <a:ext cx="1319420" cy="574336"/>
          </a:xfrm>
          <a:prstGeom prst="rect">
            <a:avLst/>
          </a:prstGeom>
          <a:noFill/>
          <a:ln w="9525">
            <a:solidFill>
              <a:srgbClr val="1A435D"/>
            </a:solid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Member Node Overview</a:t>
            </a:r>
          </a:p>
          <a:p>
            <a:pPr marL="514350" indent="-514350">
              <a:buFont typeface="+mj-lt"/>
              <a:buAutoNum type="arabicPeriod"/>
            </a:pPr>
            <a:r>
              <a:rPr lang="en-US" dirty="0" smtClean="0"/>
              <a:t>Characteristics of Member Nodes</a:t>
            </a:r>
          </a:p>
          <a:p>
            <a:pPr marL="514350" indent="-514350">
              <a:buFont typeface="+mj-lt"/>
              <a:buAutoNum type="arabicPeriod"/>
            </a:pPr>
            <a:r>
              <a:rPr lang="en-US" dirty="0" smtClean="0"/>
              <a:t>Why Become a Member Node</a:t>
            </a:r>
          </a:p>
          <a:p>
            <a:pPr marL="514350" indent="-514350">
              <a:buFont typeface="+mj-lt"/>
              <a:buAutoNum type="arabicPeriod"/>
            </a:pPr>
            <a:r>
              <a:rPr lang="en-US" dirty="0" smtClean="0"/>
              <a:t>Typical Member Nodes</a:t>
            </a:r>
          </a:p>
          <a:p>
            <a:pPr marL="514350" indent="-514350">
              <a:buFont typeface="+mj-lt"/>
              <a:buAutoNum type="arabicPeriod"/>
            </a:pPr>
            <a:r>
              <a:rPr lang="en-US" dirty="0" smtClean="0"/>
              <a:t>Resource Required</a:t>
            </a:r>
          </a:p>
          <a:p>
            <a:pPr marL="514350" indent="-514350">
              <a:buFont typeface="+mj-lt"/>
              <a:buAutoNum type="arabicPeriod"/>
            </a:pPr>
            <a:r>
              <a:rPr lang="en-US" dirty="0" smtClean="0"/>
              <a:t>Steps in becoming a Member Node</a:t>
            </a:r>
          </a:p>
          <a:p>
            <a:pPr marL="514350" indent="-514350">
              <a:buFont typeface="+mj-lt"/>
              <a:buAutoNum type="arabicPeriod"/>
            </a:pPr>
            <a:r>
              <a:rPr lang="en-US" dirty="0" smtClean="0"/>
              <a:t>Potential USGS Member Nodes</a:t>
            </a:r>
            <a:endParaRPr lang="en-US" dirty="0"/>
          </a:p>
        </p:txBody>
      </p:sp>
      <p:sp>
        <p:nvSpPr>
          <p:cNvPr id="4" name="Slide Number Placeholder 3"/>
          <p:cNvSpPr>
            <a:spLocks noGrp="1"/>
          </p:cNvSpPr>
          <p:nvPr>
            <p:ph type="sldNum" sz="quarter" idx="12"/>
          </p:nvPr>
        </p:nvSpPr>
        <p:spPr/>
        <p:txBody>
          <a:bodyPr/>
          <a:lstStyle/>
          <a:p>
            <a:fld id="{87EF2230-5450-D547-A1D3-5726BEA55F5C}" type="slidenum">
              <a:rPr lang="en-US" smtClean="0"/>
              <a:pPr/>
              <a:t>7</a:t>
            </a:fld>
            <a:endParaRPr lang="en-US"/>
          </a:p>
        </p:txBody>
      </p:sp>
      <p:pic>
        <p:nvPicPr>
          <p:cNvPr id="5" name="Picture 47"/>
          <p:cNvPicPr>
            <a:picLocks noChangeAspect="1"/>
          </p:cNvPicPr>
          <p:nvPr/>
        </p:nvPicPr>
        <p:blipFill>
          <a:blip r:embed="rId2"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0" y="6283664"/>
            <a:ext cx="1319420" cy="574336"/>
          </a:xfrm>
          <a:prstGeom prst="rect">
            <a:avLst/>
          </a:prstGeom>
          <a:noFill/>
          <a:ln w="9525">
            <a:solidFill>
              <a:srgbClr val="1A435D"/>
            </a:solidFill>
            <a:miter lim="800000"/>
            <a:headEnd/>
            <a:tailEnd/>
          </a:ln>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9939301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33" name="Picture 132" descr="globe.tif"/>
          <p:cNvPicPr>
            <a:picLocks noChangeAspect="1"/>
          </p:cNvPicPr>
          <p:nvPr/>
        </p:nvPicPr>
        <p:blipFill>
          <a:blip r:embed="rId3"/>
          <a:stretch>
            <a:fillRect/>
          </a:stretch>
        </p:blipFill>
        <p:spPr>
          <a:xfrm>
            <a:off x="9137" y="3905668"/>
            <a:ext cx="5697904" cy="2924924"/>
          </a:xfrm>
          <a:prstGeom prst="rect">
            <a:avLst/>
          </a:prstGeom>
        </p:spPr>
      </p:pic>
      <p:sp>
        <p:nvSpPr>
          <p:cNvPr id="7" name="Text Box 45"/>
          <p:cNvSpPr txBox="1">
            <a:spLocks noChangeArrowheads="1"/>
          </p:cNvSpPr>
          <p:nvPr/>
        </p:nvSpPr>
        <p:spPr bwMode="auto">
          <a:xfrm>
            <a:off x="457200" y="1202793"/>
            <a:ext cx="3327400" cy="1015663"/>
          </a:xfrm>
          <a:prstGeom prst="rect">
            <a:avLst/>
          </a:prstGeom>
          <a:solidFill>
            <a:schemeClr val="bg1"/>
          </a:solidFill>
          <a:ln w="12700">
            <a:noFill/>
            <a:miter lim="800000"/>
            <a:headEnd/>
            <a:tailEnd/>
          </a:ln>
        </p:spPr>
        <p:txBody>
          <a:bodyPr wrap="square">
            <a:prstTxWarp prst="textNoShape">
              <a:avLst/>
            </a:prstTxWarp>
            <a:spAutoFit/>
          </a:bodyPr>
          <a:lstStyle/>
          <a:p>
            <a:pPr algn="l">
              <a:spcBef>
                <a:spcPct val="50000"/>
              </a:spcBef>
            </a:pPr>
            <a:r>
              <a:rPr lang="en-US" sz="2000" dirty="0">
                <a:solidFill>
                  <a:srgbClr val="186072"/>
                </a:solidFill>
              </a:rPr>
              <a:t>Three major components for a flexible, scalable, sustainable network</a:t>
            </a:r>
          </a:p>
        </p:txBody>
      </p:sp>
      <p:sp>
        <p:nvSpPr>
          <p:cNvPr id="103" name="Oval 38"/>
          <p:cNvSpPr>
            <a:spLocks noChangeArrowheads="1"/>
          </p:cNvSpPr>
          <p:nvPr/>
        </p:nvSpPr>
        <p:spPr bwMode="auto">
          <a:xfrm rot="2057929">
            <a:off x="409560" y="1799895"/>
            <a:ext cx="4968933" cy="6644612"/>
          </a:xfrm>
          <a:prstGeom prst="ellipse">
            <a:avLst/>
          </a:prstGeom>
          <a:solidFill>
            <a:srgbClr val="A3BBD9">
              <a:alpha val="7059"/>
            </a:srgbClr>
          </a:solidFill>
          <a:ln w="12700">
            <a:solidFill>
              <a:srgbClr val="1A435D"/>
            </a:solidFill>
            <a:round/>
            <a:headEnd/>
            <a:tailEnd/>
          </a:ln>
        </p:spPr>
        <p:txBody>
          <a:bodyPr wrap="none" anchor="ctr">
            <a:prstTxWarp prst="textNoShape">
              <a:avLst/>
            </a:prstTxWarp>
          </a:bodyPr>
          <a:lstStyle/>
          <a:p>
            <a:endParaRPr lang="en-US"/>
          </a:p>
        </p:txBody>
      </p:sp>
      <p:grpSp>
        <p:nvGrpSpPr>
          <p:cNvPr id="3" name="Group 194"/>
          <p:cNvGrpSpPr>
            <a:grpSpLocks/>
          </p:cNvGrpSpPr>
          <p:nvPr/>
        </p:nvGrpSpPr>
        <p:grpSpPr bwMode="auto">
          <a:xfrm>
            <a:off x="3556000" y="1765300"/>
            <a:ext cx="2463800" cy="3263900"/>
            <a:chOff x="3555999" y="1765300"/>
            <a:chExt cx="2463801" cy="3263901"/>
          </a:xfrm>
        </p:grpSpPr>
        <p:grpSp>
          <p:nvGrpSpPr>
            <p:cNvPr id="4" name="Group 184"/>
            <p:cNvGrpSpPr>
              <a:grpSpLocks/>
            </p:cNvGrpSpPr>
            <p:nvPr/>
          </p:nvGrpSpPr>
          <p:grpSpPr bwMode="auto">
            <a:xfrm>
              <a:off x="3632199" y="1765300"/>
              <a:ext cx="2387601" cy="3133727"/>
              <a:chOff x="3632199" y="1765300"/>
              <a:chExt cx="2387601" cy="3133727"/>
            </a:xfrm>
          </p:grpSpPr>
          <p:cxnSp>
            <p:nvCxnSpPr>
              <p:cNvPr id="110" name="Straight Connector 64"/>
              <p:cNvCxnSpPr>
                <a:cxnSpLocks noChangeShapeType="1"/>
                <a:stCxn id="113" idx="3"/>
                <a:endCxn id="108" idx="0"/>
              </p:cNvCxnSpPr>
              <p:nvPr/>
            </p:nvCxnSpPr>
            <p:spPr bwMode="auto">
              <a:xfrm rot="5400000">
                <a:off x="2684177" y="2758312"/>
                <a:ext cx="3028412" cy="1132367"/>
              </a:xfrm>
              <a:prstGeom prst="line">
                <a:avLst/>
              </a:prstGeom>
              <a:noFill/>
              <a:ln w="9525">
                <a:solidFill>
                  <a:srgbClr val="FF8000"/>
                </a:solidFill>
                <a:round/>
                <a:headEnd/>
                <a:tailEnd/>
              </a:ln>
            </p:spPr>
          </p:cxnSp>
          <p:cxnSp>
            <p:nvCxnSpPr>
              <p:cNvPr id="111" name="Straight Connector 66"/>
              <p:cNvCxnSpPr>
                <a:cxnSpLocks noChangeShapeType="1"/>
                <a:endCxn id="113" idx="3"/>
              </p:cNvCxnSpPr>
              <p:nvPr/>
            </p:nvCxnSpPr>
            <p:spPr bwMode="auto">
              <a:xfrm rot="5400000" flipH="1" flipV="1">
                <a:off x="2938971" y="2933731"/>
                <a:ext cx="2949037" cy="702154"/>
              </a:xfrm>
              <a:prstGeom prst="line">
                <a:avLst/>
              </a:prstGeom>
              <a:noFill/>
              <a:ln w="9525">
                <a:solidFill>
                  <a:srgbClr val="FF8000"/>
                </a:solidFill>
                <a:round/>
                <a:headEnd/>
                <a:tailEnd/>
              </a:ln>
            </p:spPr>
          </p:cxnSp>
          <p:cxnSp>
            <p:nvCxnSpPr>
              <p:cNvPr id="112" name="Straight Connector 71"/>
              <p:cNvCxnSpPr>
                <a:cxnSpLocks noChangeShapeType="1"/>
                <a:stCxn id="113" idx="3"/>
              </p:cNvCxnSpPr>
              <p:nvPr/>
            </p:nvCxnSpPr>
            <p:spPr bwMode="auto">
              <a:xfrm rot="5400000">
                <a:off x="2770695" y="2905156"/>
                <a:ext cx="3088738" cy="899004"/>
              </a:xfrm>
              <a:prstGeom prst="line">
                <a:avLst/>
              </a:prstGeom>
              <a:noFill/>
              <a:ln w="9525">
                <a:solidFill>
                  <a:srgbClr val="FF8000"/>
                </a:solidFill>
                <a:round/>
                <a:headEnd/>
                <a:tailEnd/>
              </a:ln>
            </p:spPr>
          </p:cxnSp>
          <p:sp>
            <p:nvSpPr>
              <p:cNvPr id="113" name="Oval 75"/>
              <p:cNvSpPr>
                <a:spLocks noChangeArrowheads="1"/>
              </p:cNvSpPr>
              <p:nvPr/>
            </p:nvSpPr>
            <p:spPr bwMode="auto">
              <a:xfrm>
                <a:off x="4757871" y="1765300"/>
                <a:ext cx="45719" cy="52708"/>
              </a:xfrm>
              <a:prstGeom prst="ellipse">
                <a:avLst/>
              </a:prstGeom>
              <a:solidFill>
                <a:schemeClr val="accent1"/>
              </a:solidFill>
              <a:ln w="9525">
                <a:solidFill>
                  <a:srgbClr val="FF8000"/>
                </a:solidFill>
                <a:round/>
                <a:headEnd/>
                <a:tailEnd/>
              </a:ln>
            </p:spPr>
            <p:txBody>
              <a:bodyPr wrap="none" anchor="ctr">
                <a:prstTxWarp prst="textNoShape">
                  <a:avLst/>
                </a:prstTxWarp>
              </a:bodyPr>
              <a:lstStyle/>
              <a:p>
                <a:endParaRPr lang="en-US"/>
              </a:p>
            </p:txBody>
          </p:sp>
          <p:cxnSp>
            <p:nvCxnSpPr>
              <p:cNvPr id="114" name="Straight Connector 90"/>
              <p:cNvCxnSpPr>
                <a:cxnSpLocks noChangeShapeType="1"/>
                <a:stCxn id="113" idx="6"/>
              </p:cNvCxnSpPr>
              <p:nvPr/>
            </p:nvCxnSpPr>
            <p:spPr bwMode="auto">
              <a:xfrm flipV="1">
                <a:off x="4803590" y="1790700"/>
                <a:ext cx="1216210" cy="954"/>
              </a:xfrm>
              <a:prstGeom prst="line">
                <a:avLst/>
              </a:prstGeom>
              <a:noFill/>
              <a:ln w="9525">
                <a:solidFill>
                  <a:srgbClr val="FF8000"/>
                </a:solidFill>
                <a:round/>
                <a:headEnd/>
                <a:tailEnd/>
              </a:ln>
            </p:spPr>
          </p:cxnSp>
        </p:grpSp>
        <p:grpSp>
          <p:nvGrpSpPr>
            <p:cNvPr id="5" name="Group 190"/>
            <p:cNvGrpSpPr>
              <a:grpSpLocks/>
            </p:cNvGrpSpPr>
            <p:nvPr/>
          </p:nvGrpSpPr>
          <p:grpSpPr bwMode="auto">
            <a:xfrm>
              <a:off x="3555999" y="4737101"/>
              <a:ext cx="558800" cy="292100"/>
              <a:chOff x="3555999" y="4737101"/>
              <a:chExt cx="558800" cy="292100"/>
            </a:xfrm>
          </p:grpSpPr>
          <p:sp>
            <p:nvSpPr>
              <p:cNvPr id="107" name="AutoShape 21"/>
              <p:cNvSpPr>
                <a:spLocks noChangeArrowheads="1"/>
              </p:cNvSpPr>
              <p:nvPr/>
            </p:nvSpPr>
            <p:spPr bwMode="auto">
              <a:xfrm>
                <a:off x="3962399" y="4737101"/>
                <a:ext cx="152400" cy="152400"/>
              </a:xfrm>
              <a:prstGeom prst="triangle">
                <a:avLst>
                  <a:gd name="adj" fmla="val 50000"/>
                </a:avLst>
              </a:prstGeom>
              <a:solidFill>
                <a:srgbClr val="FF8000"/>
              </a:solidFill>
              <a:ln w="6350">
                <a:solidFill>
                  <a:schemeClr val="tx1"/>
                </a:solidFill>
                <a:miter lim="800000"/>
                <a:headEnd/>
                <a:tailEnd/>
              </a:ln>
            </p:spPr>
            <p:txBody>
              <a:bodyPr wrap="none" anchor="ctr">
                <a:prstTxWarp prst="textNoShape">
                  <a:avLst/>
                </a:prstTxWarp>
              </a:bodyPr>
              <a:lstStyle/>
              <a:p>
                <a:endParaRPr lang="en-US"/>
              </a:p>
            </p:txBody>
          </p:sp>
          <p:sp>
            <p:nvSpPr>
              <p:cNvPr id="108" name="AutoShape 20"/>
              <p:cNvSpPr>
                <a:spLocks noChangeArrowheads="1"/>
              </p:cNvSpPr>
              <p:nvPr/>
            </p:nvSpPr>
            <p:spPr bwMode="auto">
              <a:xfrm>
                <a:off x="3555999" y="4838701"/>
                <a:ext cx="152400" cy="152400"/>
              </a:xfrm>
              <a:prstGeom prst="triangle">
                <a:avLst>
                  <a:gd name="adj" fmla="val 50000"/>
                </a:avLst>
              </a:prstGeom>
              <a:solidFill>
                <a:srgbClr val="FF8000"/>
              </a:solidFill>
              <a:ln w="6350">
                <a:solidFill>
                  <a:schemeClr val="tx1"/>
                </a:solidFill>
                <a:miter lim="800000"/>
                <a:headEnd/>
                <a:tailEnd/>
              </a:ln>
            </p:spPr>
            <p:txBody>
              <a:bodyPr wrap="none" anchor="ctr">
                <a:prstTxWarp prst="textNoShape">
                  <a:avLst/>
                </a:prstTxWarp>
              </a:bodyPr>
              <a:lstStyle/>
              <a:p>
                <a:endParaRPr lang="en-US"/>
              </a:p>
            </p:txBody>
          </p:sp>
          <p:sp>
            <p:nvSpPr>
              <p:cNvPr id="109" name="AutoShape 22"/>
              <p:cNvSpPr>
                <a:spLocks noChangeArrowheads="1"/>
              </p:cNvSpPr>
              <p:nvPr/>
            </p:nvSpPr>
            <p:spPr bwMode="auto">
              <a:xfrm>
                <a:off x="3784599" y="4876801"/>
                <a:ext cx="152400" cy="152400"/>
              </a:xfrm>
              <a:prstGeom prst="triangle">
                <a:avLst>
                  <a:gd name="adj" fmla="val 50000"/>
                </a:avLst>
              </a:prstGeom>
              <a:solidFill>
                <a:srgbClr val="FF8000"/>
              </a:solidFill>
              <a:ln w="6350">
                <a:solidFill>
                  <a:schemeClr val="tx1"/>
                </a:solidFill>
                <a:miter lim="800000"/>
                <a:headEnd/>
                <a:tailEnd/>
              </a:ln>
            </p:spPr>
            <p:txBody>
              <a:bodyPr wrap="none" anchor="ctr">
                <a:prstTxWarp prst="textNoShape">
                  <a:avLst/>
                </a:prstTxWarp>
              </a:bodyPr>
              <a:lstStyle/>
              <a:p>
                <a:endParaRPr lang="en-US"/>
              </a:p>
            </p:txBody>
          </p:sp>
        </p:grpSp>
      </p:grpSp>
      <p:grpSp>
        <p:nvGrpSpPr>
          <p:cNvPr id="6" name="Group 129"/>
          <p:cNvGrpSpPr/>
          <p:nvPr/>
        </p:nvGrpSpPr>
        <p:grpSpPr>
          <a:xfrm>
            <a:off x="609600" y="1242535"/>
            <a:ext cx="5417166" cy="4862601"/>
            <a:chOff x="609600" y="1233399"/>
            <a:chExt cx="5417166" cy="4862601"/>
          </a:xfrm>
        </p:grpSpPr>
        <p:grpSp>
          <p:nvGrpSpPr>
            <p:cNvPr id="8" name="Group 193"/>
            <p:cNvGrpSpPr>
              <a:grpSpLocks/>
            </p:cNvGrpSpPr>
            <p:nvPr/>
          </p:nvGrpSpPr>
          <p:grpSpPr bwMode="auto">
            <a:xfrm>
              <a:off x="609600" y="1292225"/>
              <a:ext cx="5407025" cy="4803775"/>
              <a:chOff x="609600" y="1292225"/>
              <a:chExt cx="5407025" cy="4803775"/>
            </a:xfrm>
          </p:grpSpPr>
          <p:grpSp>
            <p:nvGrpSpPr>
              <p:cNvPr id="9" name="Group 192"/>
              <p:cNvGrpSpPr>
                <a:grpSpLocks/>
              </p:cNvGrpSpPr>
              <p:nvPr/>
            </p:nvGrpSpPr>
            <p:grpSpPr bwMode="auto">
              <a:xfrm>
                <a:off x="609600" y="4572000"/>
                <a:ext cx="3581400" cy="1524000"/>
                <a:chOff x="609600" y="4572000"/>
                <a:chExt cx="3581400" cy="1524000"/>
              </a:xfrm>
            </p:grpSpPr>
            <p:sp>
              <p:nvSpPr>
                <p:cNvPr id="87" name="Oval 3"/>
                <p:cNvSpPr>
                  <a:spLocks noChangeArrowheads="1"/>
                </p:cNvSpPr>
                <p:nvPr/>
              </p:nvSpPr>
              <p:spPr bwMode="auto">
                <a:xfrm>
                  <a:off x="685800" y="5715000"/>
                  <a:ext cx="76200" cy="76200"/>
                </a:xfrm>
                <a:prstGeom prst="ellipse">
                  <a:avLst/>
                </a:prstGeom>
                <a:solidFill>
                  <a:srgbClr val="FF0000"/>
                </a:solidFill>
                <a:ln w="6350">
                  <a:solidFill>
                    <a:schemeClr val="tx1"/>
                  </a:solidFill>
                  <a:round/>
                  <a:headEnd/>
                  <a:tailEnd/>
                </a:ln>
              </p:spPr>
              <p:txBody>
                <a:bodyPr wrap="none" anchor="ctr">
                  <a:prstTxWarp prst="textNoShape">
                    <a:avLst/>
                  </a:prstTxWarp>
                </a:bodyPr>
                <a:lstStyle/>
                <a:p>
                  <a:endParaRPr lang="en-US"/>
                </a:p>
              </p:txBody>
            </p:sp>
            <p:sp>
              <p:nvSpPr>
                <p:cNvPr id="88" name="Oval 4"/>
                <p:cNvSpPr>
                  <a:spLocks noChangeArrowheads="1"/>
                </p:cNvSpPr>
                <p:nvPr/>
              </p:nvSpPr>
              <p:spPr bwMode="auto">
                <a:xfrm>
                  <a:off x="609600" y="4572000"/>
                  <a:ext cx="76200" cy="76200"/>
                </a:xfrm>
                <a:prstGeom prst="ellipse">
                  <a:avLst/>
                </a:prstGeom>
                <a:solidFill>
                  <a:srgbClr val="FF0000"/>
                </a:solidFill>
                <a:ln w="6350">
                  <a:solidFill>
                    <a:schemeClr val="tx1"/>
                  </a:solidFill>
                  <a:round/>
                  <a:headEnd/>
                  <a:tailEnd/>
                </a:ln>
              </p:spPr>
              <p:txBody>
                <a:bodyPr wrap="none" anchor="ctr">
                  <a:prstTxWarp prst="textNoShape">
                    <a:avLst/>
                  </a:prstTxWarp>
                </a:bodyPr>
                <a:lstStyle/>
                <a:p>
                  <a:endParaRPr lang="en-US"/>
                </a:p>
              </p:txBody>
            </p:sp>
            <p:sp>
              <p:nvSpPr>
                <p:cNvPr id="89" name="Oval 5"/>
                <p:cNvSpPr>
                  <a:spLocks noChangeArrowheads="1"/>
                </p:cNvSpPr>
                <p:nvPr/>
              </p:nvSpPr>
              <p:spPr bwMode="auto">
                <a:xfrm>
                  <a:off x="2362200" y="6019800"/>
                  <a:ext cx="76200" cy="76200"/>
                </a:xfrm>
                <a:prstGeom prst="ellipse">
                  <a:avLst/>
                </a:prstGeom>
                <a:solidFill>
                  <a:srgbClr val="FF0000"/>
                </a:solidFill>
                <a:ln w="9525">
                  <a:solidFill>
                    <a:schemeClr val="tx1"/>
                  </a:solidFill>
                  <a:round/>
                  <a:headEnd/>
                  <a:tailEnd/>
                </a:ln>
              </p:spPr>
              <p:txBody>
                <a:bodyPr wrap="none" anchor="ctr">
                  <a:prstTxWarp prst="textNoShape">
                    <a:avLst/>
                  </a:prstTxWarp>
                </a:bodyPr>
                <a:lstStyle/>
                <a:p>
                  <a:endParaRPr lang="en-US"/>
                </a:p>
              </p:txBody>
            </p:sp>
            <p:sp>
              <p:nvSpPr>
                <p:cNvPr id="90" name="Oval 6"/>
                <p:cNvSpPr>
                  <a:spLocks noChangeArrowheads="1"/>
                </p:cNvSpPr>
                <p:nvPr/>
              </p:nvSpPr>
              <p:spPr bwMode="auto">
                <a:xfrm>
                  <a:off x="3505200" y="4800600"/>
                  <a:ext cx="76200" cy="76200"/>
                </a:xfrm>
                <a:prstGeom prst="ellipse">
                  <a:avLst/>
                </a:prstGeom>
                <a:solidFill>
                  <a:srgbClr val="FF0000"/>
                </a:solidFill>
                <a:ln w="6350">
                  <a:solidFill>
                    <a:schemeClr val="tx1"/>
                  </a:solidFill>
                  <a:round/>
                  <a:headEnd/>
                  <a:tailEnd/>
                </a:ln>
              </p:spPr>
              <p:txBody>
                <a:bodyPr wrap="none" anchor="ctr">
                  <a:prstTxWarp prst="textNoShape">
                    <a:avLst/>
                  </a:prstTxWarp>
                </a:bodyPr>
                <a:lstStyle/>
                <a:p>
                  <a:endParaRPr lang="en-US"/>
                </a:p>
              </p:txBody>
            </p:sp>
            <p:sp>
              <p:nvSpPr>
                <p:cNvPr id="91" name="Oval 7"/>
                <p:cNvSpPr>
                  <a:spLocks noChangeArrowheads="1"/>
                </p:cNvSpPr>
                <p:nvPr/>
              </p:nvSpPr>
              <p:spPr bwMode="auto">
                <a:xfrm>
                  <a:off x="3657600" y="4953000"/>
                  <a:ext cx="76200" cy="76200"/>
                </a:xfrm>
                <a:prstGeom prst="ellipse">
                  <a:avLst/>
                </a:prstGeom>
                <a:solidFill>
                  <a:srgbClr val="FF0000"/>
                </a:solidFill>
                <a:ln w="6350">
                  <a:solidFill>
                    <a:schemeClr val="tx1"/>
                  </a:solidFill>
                  <a:round/>
                  <a:headEnd/>
                  <a:tailEnd/>
                </a:ln>
              </p:spPr>
              <p:txBody>
                <a:bodyPr wrap="none" anchor="ctr">
                  <a:prstTxWarp prst="textNoShape">
                    <a:avLst/>
                  </a:prstTxWarp>
                </a:bodyPr>
                <a:lstStyle/>
                <a:p>
                  <a:endParaRPr lang="en-US"/>
                </a:p>
              </p:txBody>
            </p:sp>
            <p:sp>
              <p:nvSpPr>
                <p:cNvPr id="92" name="Oval 8"/>
                <p:cNvSpPr>
                  <a:spLocks noChangeArrowheads="1"/>
                </p:cNvSpPr>
                <p:nvPr/>
              </p:nvSpPr>
              <p:spPr bwMode="auto">
                <a:xfrm>
                  <a:off x="3581400" y="4800600"/>
                  <a:ext cx="76200" cy="76200"/>
                </a:xfrm>
                <a:prstGeom prst="ellipse">
                  <a:avLst/>
                </a:prstGeom>
                <a:solidFill>
                  <a:srgbClr val="FF0000"/>
                </a:solidFill>
                <a:ln w="6350">
                  <a:solidFill>
                    <a:schemeClr val="tx1"/>
                  </a:solidFill>
                  <a:round/>
                  <a:headEnd/>
                  <a:tailEnd/>
                </a:ln>
              </p:spPr>
              <p:txBody>
                <a:bodyPr wrap="none" anchor="ctr">
                  <a:prstTxWarp prst="textNoShape">
                    <a:avLst/>
                  </a:prstTxWarp>
                </a:bodyPr>
                <a:lstStyle/>
                <a:p>
                  <a:endParaRPr lang="en-US"/>
                </a:p>
              </p:txBody>
            </p:sp>
            <p:sp>
              <p:nvSpPr>
                <p:cNvPr id="93" name="Oval 9"/>
                <p:cNvSpPr>
                  <a:spLocks noChangeArrowheads="1"/>
                </p:cNvSpPr>
                <p:nvPr/>
              </p:nvSpPr>
              <p:spPr bwMode="auto">
                <a:xfrm>
                  <a:off x="4114800" y="4800600"/>
                  <a:ext cx="76200" cy="76200"/>
                </a:xfrm>
                <a:prstGeom prst="ellipse">
                  <a:avLst/>
                </a:prstGeom>
                <a:solidFill>
                  <a:srgbClr val="FF0000"/>
                </a:solidFill>
                <a:ln w="6350">
                  <a:solidFill>
                    <a:schemeClr val="tx1"/>
                  </a:solidFill>
                  <a:round/>
                  <a:headEnd/>
                  <a:tailEnd/>
                </a:ln>
              </p:spPr>
              <p:txBody>
                <a:bodyPr wrap="none" anchor="ctr">
                  <a:prstTxWarp prst="textNoShape">
                    <a:avLst/>
                  </a:prstTxWarp>
                </a:bodyPr>
                <a:lstStyle/>
                <a:p>
                  <a:endParaRPr lang="en-US"/>
                </a:p>
              </p:txBody>
            </p:sp>
            <p:sp>
              <p:nvSpPr>
                <p:cNvPr id="94" name="Oval 11"/>
                <p:cNvSpPr>
                  <a:spLocks noChangeArrowheads="1"/>
                </p:cNvSpPr>
                <p:nvPr/>
              </p:nvSpPr>
              <p:spPr bwMode="auto">
                <a:xfrm>
                  <a:off x="4114800" y="4876800"/>
                  <a:ext cx="76200" cy="76200"/>
                </a:xfrm>
                <a:prstGeom prst="ellipse">
                  <a:avLst/>
                </a:prstGeom>
                <a:solidFill>
                  <a:srgbClr val="FF0000"/>
                </a:solidFill>
                <a:ln w="6350">
                  <a:solidFill>
                    <a:schemeClr val="tx1"/>
                  </a:solidFill>
                  <a:round/>
                  <a:headEnd/>
                  <a:tailEnd/>
                </a:ln>
              </p:spPr>
              <p:txBody>
                <a:bodyPr wrap="none" anchor="ctr">
                  <a:prstTxWarp prst="textNoShape">
                    <a:avLst/>
                  </a:prstTxWarp>
                </a:bodyPr>
                <a:lstStyle/>
                <a:p>
                  <a:endParaRPr lang="en-US"/>
                </a:p>
              </p:txBody>
            </p:sp>
            <p:sp>
              <p:nvSpPr>
                <p:cNvPr id="95" name="Oval 12"/>
                <p:cNvSpPr>
                  <a:spLocks noChangeArrowheads="1"/>
                </p:cNvSpPr>
                <p:nvPr/>
              </p:nvSpPr>
              <p:spPr bwMode="auto">
                <a:xfrm>
                  <a:off x="3987800" y="4648200"/>
                  <a:ext cx="76200" cy="76200"/>
                </a:xfrm>
                <a:prstGeom prst="ellipse">
                  <a:avLst/>
                </a:prstGeom>
                <a:solidFill>
                  <a:srgbClr val="FF0000"/>
                </a:solidFill>
                <a:ln w="6350">
                  <a:solidFill>
                    <a:schemeClr val="tx1"/>
                  </a:solidFill>
                  <a:round/>
                  <a:headEnd/>
                  <a:tailEnd/>
                </a:ln>
              </p:spPr>
              <p:txBody>
                <a:bodyPr wrap="none" anchor="ctr">
                  <a:prstTxWarp prst="textNoShape">
                    <a:avLst/>
                  </a:prstTxWarp>
                </a:bodyPr>
                <a:lstStyle/>
                <a:p>
                  <a:endParaRPr lang="en-US"/>
                </a:p>
              </p:txBody>
            </p:sp>
            <p:sp>
              <p:nvSpPr>
                <p:cNvPr id="96" name="Oval 13"/>
                <p:cNvSpPr>
                  <a:spLocks noChangeArrowheads="1"/>
                </p:cNvSpPr>
                <p:nvPr/>
              </p:nvSpPr>
              <p:spPr bwMode="auto">
                <a:xfrm>
                  <a:off x="2209800" y="4800600"/>
                  <a:ext cx="76200" cy="76200"/>
                </a:xfrm>
                <a:prstGeom prst="ellipse">
                  <a:avLst/>
                </a:prstGeom>
                <a:solidFill>
                  <a:srgbClr val="FF0000"/>
                </a:solidFill>
                <a:ln w="6350">
                  <a:solidFill>
                    <a:schemeClr val="tx1"/>
                  </a:solidFill>
                  <a:round/>
                  <a:headEnd/>
                  <a:tailEnd/>
                </a:ln>
              </p:spPr>
              <p:txBody>
                <a:bodyPr wrap="none" anchor="ctr">
                  <a:prstTxWarp prst="textNoShape">
                    <a:avLst/>
                  </a:prstTxWarp>
                </a:bodyPr>
                <a:lstStyle/>
                <a:p>
                  <a:endParaRPr lang="en-US"/>
                </a:p>
              </p:txBody>
            </p:sp>
            <p:sp>
              <p:nvSpPr>
                <p:cNvPr id="97" name="Oval 14"/>
                <p:cNvSpPr>
                  <a:spLocks noChangeArrowheads="1"/>
                </p:cNvSpPr>
                <p:nvPr/>
              </p:nvSpPr>
              <p:spPr bwMode="auto">
                <a:xfrm>
                  <a:off x="4114800" y="5334000"/>
                  <a:ext cx="76200" cy="76200"/>
                </a:xfrm>
                <a:prstGeom prst="ellipse">
                  <a:avLst/>
                </a:prstGeom>
                <a:solidFill>
                  <a:srgbClr val="FF0000"/>
                </a:solidFill>
                <a:ln w="6350">
                  <a:solidFill>
                    <a:schemeClr val="tx1"/>
                  </a:solidFill>
                  <a:round/>
                  <a:headEnd/>
                  <a:tailEnd/>
                </a:ln>
              </p:spPr>
              <p:txBody>
                <a:bodyPr wrap="none" anchor="ctr">
                  <a:prstTxWarp prst="textNoShape">
                    <a:avLst/>
                  </a:prstTxWarp>
                </a:bodyPr>
                <a:lstStyle/>
                <a:p>
                  <a:endParaRPr lang="en-US"/>
                </a:p>
              </p:txBody>
            </p:sp>
            <p:sp>
              <p:nvSpPr>
                <p:cNvPr id="98" name="Oval 15"/>
                <p:cNvSpPr>
                  <a:spLocks noChangeArrowheads="1"/>
                </p:cNvSpPr>
                <p:nvPr/>
              </p:nvSpPr>
              <p:spPr bwMode="auto">
                <a:xfrm>
                  <a:off x="762000" y="4572000"/>
                  <a:ext cx="76200" cy="76200"/>
                </a:xfrm>
                <a:prstGeom prst="ellipse">
                  <a:avLst/>
                </a:prstGeom>
                <a:solidFill>
                  <a:srgbClr val="FF0000"/>
                </a:solidFill>
                <a:ln w="6350">
                  <a:solidFill>
                    <a:schemeClr val="tx1"/>
                  </a:solidFill>
                  <a:round/>
                  <a:headEnd/>
                  <a:tailEnd/>
                </a:ln>
              </p:spPr>
              <p:txBody>
                <a:bodyPr wrap="none" anchor="ctr">
                  <a:prstTxWarp prst="textNoShape">
                    <a:avLst/>
                  </a:prstTxWarp>
                </a:bodyPr>
                <a:lstStyle/>
                <a:p>
                  <a:endParaRPr lang="en-US"/>
                </a:p>
              </p:txBody>
            </p:sp>
            <p:sp>
              <p:nvSpPr>
                <p:cNvPr id="99" name="Oval 16"/>
                <p:cNvSpPr>
                  <a:spLocks noChangeArrowheads="1"/>
                </p:cNvSpPr>
                <p:nvPr/>
              </p:nvSpPr>
              <p:spPr bwMode="auto">
                <a:xfrm>
                  <a:off x="3733800" y="4749800"/>
                  <a:ext cx="76200" cy="76200"/>
                </a:xfrm>
                <a:prstGeom prst="ellipse">
                  <a:avLst/>
                </a:prstGeom>
                <a:solidFill>
                  <a:srgbClr val="FF0000"/>
                </a:solidFill>
                <a:ln w="6350">
                  <a:solidFill>
                    <a:schemeClr val="tx1"/>
                  </a:solidFill>
                  <a:round/>
                  <a:headEnd/>
                  <a:tailEnd/>
                </a:ln>
              </p:spPr>
              <p:txBody>
                <a:bodyPr wrap="none" anchor="ctr">
                  <a:prstTxWarp prst="textNoShape">
                    <a:avLst/>
                  </a:prstTxWarp>
                </a:bodyPr>
                <a:lstStyle/>
                <a:p>
                  <a:endParaRPr lang="en-US"/>
                </a:p>
              </p:txBody>
            </p:sp>
            <p:sp>
              <p:nvSpPr>
                <p:cNvPr id="100" name="Oval 17"/>
                <p:cNvSpPr>
                  <a:spLocks noChangeArrowheads="1"/>
                </p:cNvSpPr>
                <p:nvPr/>
              </p:nvSpPr>
              <p:spPr bwMode="auto">
                <a:xfrm>
                  <a:off x="4089400" y="4953000"/>
                  <a:ext cx="76200" cy="76200"/>
                </a:xfrm>
                <a:prstGeom prst="ellipse">
                  <a:avLst/>
                </a:prstGeom>
                <a:solidFill>
                  <a:srgbClr val="FF0000"/>
                </a:solidFill>
                <a:ln w="6350">
                  <a:solidFill>
                    <a:schemeClr val="tx1"/>
                  </a:solidFill>
                  <a:round/>
                  <a:headEnd/>
                  <a:tailEnd/>
                </a:ln>
              </p:spPr>
              <p:txBody>
                <a:bodyPr wrap="none" anchor="ctr">
                  <a:prstTxWarp prst="textNoShape">
                    <a:avLst/>
                  </a:prstTxWarp>
                </a:bodyPr>
                <a:lstStyle/>
                <a:p>
                  <a:endParaRPr lang="en-US"/>
                </a:p>
              </p:txBody>
            </p:sp>
            <p:sp>
              <p:nvSpPr>
                <p:cNvPr id="101" name="Oval 18"/>
                <p:cNvSpPr>
                  <a:spLocks noChangeArrowheads="1"/>
                </p:cNvSpPr>
                <p:nvPr/>
              </p:nvSpPr>
              <p:spPr bwMode="auto">
                <a:xfrm>
                  <a:off x="4000500" y="4800600"/>
                  <a:ext cx="76200" cy="76200"/>
                </a:xfrm>
                <a:prstGeom prst="ellipse">
                  <a:avLst/>
                </a:prstGeom>
                <a:solidFill>
                  <a:srgbClr val="FF0000"/>
                </a:solidFill>
                <a:ln w="6350">
                  <a:solidFill>
                    <a:schemeClr val="tx1"/>
                  </a:solidFill>
                  <a:round/>
                  <a:headEnd/>
                  <a:tailEnd/>
                </a:ln>
              </p:spPr>
              <p:txBody>
                <a:bodyPr wrap="none" anchor="ctr">
                  <a:prstTxWarp prst="textNoShape">
                    <a:avLst/>
                  </a:prstTxWarp>
                </a:bodyPr>
                <a:lstStyle/>
                <a:p>
                  <a:endParaRPr lang="en-US"/>
                </a:p>
              </p:txBody>
            </p:sp>
            <p:sp>
              <p:nvSpPr>
                <p:cNvPr id="102" name="Oval 19"/>
                <p:cNvSpPr>
                  <a:spLocks noChangeArrowheads="1"/>
                </p:cNvSpPr>
                <p:nvPr/>
              </p:nvSpPr>
              <p:spPr bwMode="auto">
                <a:xfrm>
                  <a:off x="3962400" y="4953000"/>
                  <a:ext cx="76200" cy="76200"/>
                </a:xfrm>
                <a:prstGeom prst="ellipse">
                  <a:avLst/>
                </a:prstGeom>
                <a:solidFill>
                  <a:srgbClr val="FF0000"/>
                </a:solidFill>
                <a:ln w="6350">
                  <a:solidFill>
                    <a:schemeClr val="tx1"/>
                  </a:solidFill>
                  <a:round/>
                  <a:headEnd/>
                  <a:tailEnd/>
                </a:ln>
              </p:spPr>
              <p:txBody>
                <a:bodyPr wrap="none" anchor="ctr">
                  <a:prstTxWarp prst="textNoShape">
                    <a:avLst/>
                  </a:prstTxWarp>
                </a:bodyPr>
                <a:lstStyle/>
                <a:p>
                  <a:endParaRPr lang="en-US"/>
                </a:p>
              </p:txBody>
            </p:sp>
          </p:grpSp>
          <p:grpSp>
            <p:nvGrpSpPr>
              <p:cNvPr id="10" name="Group 189"/>
              <p:cNvGrpSpPr>
                <a:grpSpLocks/>
              </p:cNvGrpSpPr>
              <p:nvPr/>
            </p:nvGrpSpPr>
            <p:grpSpPr bwMode="auto">
              <a:xfrm>
                <a:off x="647700" y="1292225"/>
                <a:ext cx="5368925" cy="4765675"/>
                <a:chOff x="647700" y="1292225"/>
                <a:chExt cx="5368925" cy="4765675"/>
              </a:xfrm>
            </p:grpSpPr>
            <p:cxnSp>
              <p:nvCxnSpPr>
                <p:cNvPr id="68" name="Straight Connector 123"/>
                <p:cNvCxnSpPr>
                  <a:cxnSpLocks noChangeShapeType="1"/>
                  <a:stCxn id="99" idx="7"/>
                  <a:endCxn id="71" idx="3"/>
                </p:cNvCxnSpPr>
                <p:nvPr/>
              </p:nvCxnSpPr>
              <p:spPr bwMode="auto">
                <a:xfrm rot="5400000" flipH="1" flipV="1">
                  <a:off x="2439848" y="2690242"/>
                  <a:ext cx="3429710" cy="711725"/>
                </a:xfrm>
                <a:prstGeom prst="line">
                  <a:avLst/>
                </a:prstGeom>
                <a:noFill/>
                <a:ln w="6350">
                  <a:solidFill>
                    <a:schemeClr val="tx1"/>
                  </a:solidFill>
                  <a:prstDash val="sysDash"/>
                  <a:round/>
                  <a:headEnd/>
                  <a:tailEnd/>
                </a:ln>
              </p:spPr>
            </p:cxnSp>
            <p:cxnSp>
              <p:nvCxnSpPr>
                <p:cNvPr id="69" name="Straight Connector 127"/>
                <p:cNvCxnSpPr>
                  <a:cxnSpLocks noChangeShapeType="1"/>
                  <a:stCxn id="95" idx="0"/>
                  <a:endCxn id="71" idx="3"/>
                </p:cNvCxnSpPr>
                <p:nvPr/>
              </p:nvCxnSpPr>
              <p:spPr bwMode="auto">
                <a:xfrm rot="5400000" flipH="1" flipV="1">
                  <a:off x="2609758" y="2747392"/>
                  <a:ext cx="3316951" cy="484666"/>
                </a:xfrm>
                <a:prstGeom prst="line">
                  <a:avLst/>
                </a:prstGeom>
                <a:noFill/>
                <a:ln w="6350">
                  <a:solidFill>
                    <a:schemeClr val="tx1"/>
                  </a:solidFill>
                  <a:prstDash val="sysDash"/>
                  <a:round/>
                  <a:headEnd/>
                  <a:tailEnd/>
                </a:ln>
              </p:spPr>
            </p:cxnSp>
            <p:grpSp>
              <p:nvGrpSpPr>
                <p:cNvPr id="11" name="Group 187"/>
                <p:cNvGrpSpPr>
                  <a:grpSpLocks/>
                </p:cNvGrpSpPr>
                <p:nvPr/>
              </p:nvGrpSpPr>
              <p:grpSpPr bwMode="auto">
                <a:xfrm>
                  <a:off x="647700" y="1292225"/>
                  <a:ext cx="5368925" cy="4765675"/>
                  <a:chOff x="647700" y="1292225"/>
                  <a:chExt cx="5368925" cy="4765675"/>
                </a:xfrm>
              </p:grpSpPr>
              <p:sp>
                <p:nvSpPr>
                  <p:cNvPr id="71" name="Oval 95"/>
                  <p:cNvSpPr>
                    <a:spLocks noChangeArrowheads="1"/>
                  </p:cNvSpPr>
                  <p:nvPr/>
                </p:nvSpPr>
                <p:spPr bwMode="auto">
                  <a:xfrm>
                    <a:off x="4503871" y="1292225"/>
                    <a:ext cx="45719" cy="45719"/>
                  </a:xfrm>
                  <a:prstGeom prst="ellipse">
                    <a:avLst/>
                  </a:prstGeom>
                  <a:solidFill>
                    <a:schemeClr val="accent1"/>
                  </a:solidFill>
                  <a:ln w="6350">
                    <a:solidFill>
                      <a:schemeClr val="tx1"/>
                    </a:solidFill>
                    <a:round/>
                    <a:headEnd/>
                    <a:tailEnd/>
                  </a:ln>
                </p:spPr>
                <p:txBody>
                  <a:bodyPr wrap="none" anchor="ctr">
                    <a:prstTxWarp prst="textNoShape">
                      <a:avLst/>
                    </a:prstTxWarp>
                  </a:bodyPr>
                  <a:lstStyle/>
                  <a:p>
                    <a:endParaRPr lang="en-US"/>
                  </a:p>
                </p:txBody>
              </p:sp>
              <p:cxnSp>
                <p:nvCxnSpPr>
                  <p:cNvPr id="72" name="Straight Connector 174"/>
                  <p:cNvCxnSpPr>
                    <a:cxnSpLocks noChangeShapeType="1"/>
                    <a:stCxn id="71" idx="6"/>
                  </p:cNvCxnSpPr>
                  <p:nvPr/>
                </p:nvCxnSpPr>
                <p:spPr bwMode="auto">
                  <a:xfrm flipV="1">
                    <a:off x="4549590" y="1314450"/>
                    <a:ext cx="1467035" cy="635"/>
                  </a:xfrm>
                  <a:prstGeom prst="line">
                    <a:avLst/>
                  </a:prstGeom>
                  <a:noFill/>
                  <a:ln w="9525">
                    <a:solidFill>
                      <a:schemeClr val="tx1"/>
                    </a:solidFill>
                    <a:round/>
                    <a:headEnd/>
                    <a:tailEnd/>
                  </a:ln>
                </p:spPr>
              </p:cxnSp>
              <p:grpSp>
                <p:nvGrpSpPr>
                  <p:cNvPr id="12" name="Group 186"/>
                  <p:cNvGrpSpPr>
                    <a:grpSpLocks/>
                  </p:cNvGrpSpPr>
                  <p:nvPr/>
                </p:nvGrpSpPr>
                <p:grpSpPr bwMode="auto">
                  <a:xfrm>
                    <a:off x="647700" y="1315085"/>
                    <a:ext cx="3862867" cy="4742815"/>
                    <a:chOff x="647700" y="1315085"/>
                    <a:chExt cx="3862867" cy="4742815"/>
                  </a:xfrm>
                </p:grpSpPr>
                <p:cxnSp>
                  <p:nvCxnSpPr>
                    <p:cNvPr id="74" name="Straight Connector 98"/>
                    <p:cNvCxnSpPr>
                      <a:cxnSpLocks noChangeShapeType="1"/>
                      <a:stCxn id="88" idx="0"/>
                      <a:endCxn id="71" idx="2"/>
                    </p:cNvCxnSpPr>
                    <p:nvPr/>
                  </p:nvCxnSpPr>
                  <p:spPr bwMode="auto">
                    <a:xfrm rot="5400000" flipH="1" flipV="1">
                      <a:off x="947328" y="1015458"/>
                      <a:ext cx="3256915" cy="3856171"/>
                    </a:xfrm>
                    <a:prstGeom prst="line">
                      <a:avLst/>
                    </a:prstGeom>
                    <a:noFill/>
                    <a:ln w="6350">
                      <a:solidFill>
                        <a:schemeClr val="tx1"/>
                      </a:solidFill>
                      <a:prstDash val="sysDash"/>
                      <a:round/>
                      <a:headEnd/>
                      <a:tailEnd/>
                    </a:ln>
                  </p:spPr>
                </p:cxnSp>
                <p:cxnSp>
                  <p:nvCxnSpPr>
                    <p:cNvPr id="75" name="Straight Connector 101"/>
                    <p:cNvCxnSpPr>
                      <a:cxnSpLocks noChangeShapeType="1"/>
                      <a:stCxn id="98" idx="0"/>
                      <a:endCxn id="71" idx="2"/>
                    </p:cNvCxnSpPr>
                    <p:nvPr/>
                  </p:nvCxnSpPr>
                  <p:spPr bwMode="auto">
                    <a:xfrm rot="5400000" flipH="1" flipV="1">
                      <a:off x="1023528" y="1091658"/>
                      <a:ext cx="3256915" cy="3703771"/>
                    </a:xfrm>
                    <a:prstGeom prst="line">
                      <a:avLst/>
                    </a:prstGeom>
                    <a:noFill/>
                    <a:ln w="6350">
                      <a:solidFill>
                        <a:schemeClr val="tx1"/>
                      </a:solidFill>
                      <a:prstDash val="sysDash"/>
                      <a:round/>
                      <a:headEnd/>
                      <a:tailEnd/>
                    </a:ln>
                  </p:spPr>
                </p:cxnSp>
                <p:cxnSp>
                  <p:nvCxnSpPr>
                    <p:cNvPr id="76" name="Straight Connector 107"/>
                    <p:cNvCxnSpPr>
                      <a:cxnSpLocks noChangeShapeType="1"/>
                      <a:stCxn id="100" idx="1"/>
                      <a:endCxn id="71" idx="2"/>
                    </p:cNvCxnSpPr>
                    <p:nvPr/>
                  </p:nvCxnSpPr>
                  <p:spPr bwMode="auto">
                    <a:xfrm rot="5400000" flipH="1" flipV="1">
                      <a:off x="2477678" y="2937966"/>
                      <a:ext cx="3649074" cy="403312"/>
                    </a:xfrm>
                    <a:prstGeom prst="line">
                      <a:avLst/>
                    </a:prstGeom>
                    <a:noFill/>
                    <a:ln w="6350">
                      <a:solidFill>
                        <a:schemeClr val="tx1"/>
                      </a:solidFill>
                      <a:prstDash val="sysDash"/>
                      <a:round/>
                      <a:headEnd/>
                      <a:tailEnd/>
                    </a:ln>
                  </p:spPr>
                </p:cxnSp>
                <p:cxnSp>
                  <p:nvCxnSpPr>
                    <p:cNvPr id="77" name="Straight Connector 112"/>
                    <p:cNvCxnSpPr>
                      <a:cxnSpLocks noChangeShapeType="1"/>
                      <a:stCxn id="96" idx="7"/>
                      <a:endCxn id="71" idx="2"/>
                    </p:cNvCxnSpPr>
                    <p:nvPr/>
                  </p:nvCxnSpPr>
                  <p:spPr bwMode="auto">
                    <a:xfrm rot="5400000" flipH="1" flipV="1">
                      <a:off x="1641019" y="1948907"/>
                      <a:ext cx="3496674" cy="2229030"/>
                    </a:xfrm>
                    <a:prstGeom prst="line">
                      <a:avLst/>
                    </a:prstGeom>
                    <a:noFill/>
                    <a:ln w="6350">
                      <a:solidFill>
                        <a:schemeClr val="tx1"/>
                      </a:solidFill>
                      <a:prstDash val="sysDash"/>
                      <a:round/>
                      <a:headEnd/>
                      <a:tailEnd/>
                    </a:ln>
                  </p:spPr>
                </p:cxnSp>
                <p:cxnSp>
                  <p:nvCxnSpPr>
                    <p:cNvPr id="78" name="Straight Connector 115"/>
                    <p:cNvCxnSpPr>
                      <a:cxnSpLocks noChangeShapeType="1"/>
                      <a:stCxn id="89" idx="6"/>
                      <a:endCxn id="71" idx="3"/>
                    </p:cNvCxnSpPr>
                    <p:nvPr/>
                  </p:nvCxnSpPr>
                  <p:spPr bwMode="auto">
                    <a:xfrm flipV="1">
                      <a:off x="2438400" y="1331249"/>
                      <a:ext cx="2072166" cy="4726651"/>
                    </a:xfrm>
                    <a:prstGeom prst="line">
                      <a:avLst/>
                    </a:prstGeom>
                    <a:noFill/>
                    <a:ln w="6350">
                      <a:solidFill>
                        <a:schemeClr val="tx1"/>
                      </a:solidFill>
                      <a:prstDash val="sysDash"/>
                      <a:round/>
                      <a:headEnd/>
                      <a:tailEnd/>
                    </a:ln>
                  </p:spPr>
                </p:cxnSp>
                <p:cxnSp>
                  <p:nvCxnSpPr>
                    <p:cNvPr id="79" name="Straight Connector 118"/>
                    <p:cNvCxnSpPr>
                      <a:cxnSpLocks noChangeShapeType="1"/>
                      <a:stCxn id="90" idx="0"/>
                      <a:endCxn id="71" idx="3"/>
                    </p:cNvCxnSpPr>
                    <p:nvPr/>
                  </p:nvCxnSpPr>
                  <p:spPr bwMode="auto">
                    <a:xfrm rot="5400000" flipH="1" flipV="1">
                      <a:off x="2292258" y="2582292"/>
                      <a:ext cx="3469351" cy="967266"/>
                    </a:xfrm>
                    <a:prstGeom prst="line">
                      <a:avLst/>
                    </a:prstGeom>
                    <a:noFill/>
                    <a:ln w="6350">
                      <a:solidFill>
                        <a:schemeClr val="tx1"/>
                      </a:solidFill>
                      <a:prstDash val="sysDash"/>
                      <a:round/>
                      <a:headEnd/>
                      <a:tailEnd/>
                    </a:ln>
                  </p:spPr>
                </p:cxnSp>
                <p:cxnSp>
                  <p:nvCxnSpPr>
                    <p:cNvPr id="80" name="Straight Connector 121"/>
                    <p:cNvCxnSpPr>
                      <a:cxnSpLocks noChangeShapeType="1"/>
                      <a:stCxn id="92" idx="0"/>
                      <a:endCxn id="71" idx="3"/>
                    </p:cNvCxnSpPr>
                    <p:nvPr/>
                  </p:nvCxnSpPr>
                  <p:spPr bwMode="auto">
                    <a:xfrm rot="5400000" flipH="1" flipV="1">
                      <a:off x="2330358" y="2620392"/>
                      <a:ext cx="3469351" cy="891066"/>
                    </a:xfrm>
                    <a:prstGeom prst="line">
                      <a:avLst/>
                    </a:prstGeom>
                    <a:noFill/>
                    <a:ln w="6350">
                      <a:solidFill>
                        <a:schemeClr val="tx1"/>
                      </a:solidFill>
                      <a:prstDash val="sysDash"/>
                      <a:round/>
                      <a:headEnd/>
                      <a:tailEnd/>
                    </a:ln>
                  </p:spPr>
                </p:cxnSp>
                <p:cxnSp>
                  <p:nvCxnSpPr>
                    <p:cNvPr id="81" name="Straight Connector 125"/>
                    <p:cNvCxnSpPr>
                      <a:cxnSpLocks noChangeShapeType="1"/>
                      <a:stCxn id="91" idx="7"/>
                      <a:endCxn id="71" idx="3"/>
                    </p:cNvCxnSpPr>
                    <p:nvPr/>
                  </p:nvCxnSpPr>
                  <p:spPr bwMode="auto">
                    <a:xfrm rot="5400000" flipH="1" flipV="1">
                      <a:off x="2300148" y="2753742"/>
                      <a:ext cx="3632910" cy="787925"/>
                    </a:xfrm>
                    <a:prstGeom prst="line">
                      <a:avLst/>
                    </a:prstGeom>
                    <a:noFill/>
                    <a:ln w="6350">
                      <a:solidFill>
                        <a:schemeClr val="tx1"/>
                      </a:solidFill>
                      <a:prstDash val="sysDash"/>
                      <a:round/>
                      <a:headEnd/>
                      <a:tailEnd/>
                    </a:ln>
                  </p:spPr>
                </p:cxnSp>
                <p:cxnSp>
                  <p:nvCxnSpPr>
                    <p:cNvPr id="82" name="Straight Connector 129"/>
                    <p:cNvCxnSpPr>
                      <a:cxnSpLocks noChangeShapeType="1"/>
                      <a:stCxn id="93" idx="0"/>
                      <a:endCxn id="71" idx="3"/>
                    </p:cNvCxnSpPr>
                    <p:nvPr/>
                  </p:nvCxnSpPr>
                  <p:spPr bwMode="auto">
                    <a:xfrm rot="5400000" flipH="1" flipV="1">
                      <a:off x="2597058" y="2887092"/>
                      <a:ext cx="3469351" cy="357666"/>
                    </a:xfrm>
                    <a:prstGeom prst="line">
                      <a:avLst/>
                    </a:prstGeom>
                    <a:noFill/>
                    <a:ln w="6350">
                      <a:solidFill>
                        <a:schemeClr val="tx1"/>
                      </a:solidFill>
                      <a:prstDash val="sysDash"/>
                      <a:round/>
                      <a:headEnd/>
                      <a:tailEnd/>
                    </a:ln>
                  </p:spPr>
                </p:cxnSp>
                <p:cxnSp>
                  <p:nvCxnSpPr>
                    <p:cNvPr id="83" name="Straight Connector 131"/>
                    <p:cNvCxnSpPr>
                      <a:cxnSpLocks noChangeShapeType="1"/>
                      <a:stCxn id="102" idx="0"/>
                      <a:endCxn id="71" idx="3"/>
                    </p:cNvCxnSpPr>
                    <p:nvPr/>
                  </p:nvCxnSpPr>
                  <p:spPr bwMode="auto">
                    <a:xfrm rot="5400000" flipH="1" flipV="1">
                      <a:off x="2444658" y="2887092"/>
                      <a:ext cx="3621751" cy="510066"/>
                    </a:xfrm>
                    <a:prstGeom prst="line">
                      <a:avLst/>
                    </a:prstGeom>
                    <a:noFill/>
                    <a:ln w="6350">
                      <a:solidFill>
                        <a:schemeClr val="tx1"/>
                      </a:solidFill>
                      <a:prstDash val="sysDash"/>
                      <a:round/>
                      <a:headEnd/>
                      <a:tailEnd/>
                    </a:ln>
                  </p:spPr>
                </p:cxnSp>
                <p:cxnSp>
                  <p:nvCxnSpPr>
                    <p:cNvPr id="84" name="Straight Connector 133"/>
                    <p:cNvCxnSpPr>
                      <a:cxnSpLocks noChangeShapeType="1"/>
                      <a:stCxn id="94" idx="7"/>
                      <a:endCxn id="71" idx="3"/>
                    </p:cNvCxnSpPr>
                    <p:nvPr/>
                  </p:nvCxnSpPr>
                  <p:spPr bwMode="auto">
                    <a:xfrm rot="5400000" flipH="1" flipV="1">
                      <a:off x="2566848" y="2944242"/>
                      <a:ext cx="3556710" cy="330725"/>
                    </a:xfrm>
                    <a:prstGeom prst="line">
                      <a:avLst/>
                    </a:prstGeom>
                    <a:noFill/>
                    <a:ln w="6350">
                      <a:solidFill>
                        <a:schemeClr val="tx1"/>
                      </a:solidFill>
                      <a:prstDash val="sysDash"/>
                      <a:round/>
                      <a:headEnd/>
                      <a:tailEnd/>
                    </a:ln>
                  </p:spPr>
                </p:cxnSp>
                <p:cxnSp>
                  <p:nvCxnSpPr>
                    <p:cNvPr id="85" name="Straight Connector 135"/>
                    <p:cNvCxnSpPr>
                      <a:cxnSpLocks noChangeShapeType="1"/>
                      <a:stCxn id="97" idx="7"/>
                      <a:endCxn id="71" idx="3"/>
                    </p:cNvCxnSpPr>
                    <p:nvPr/>
                  </p:nvCxnSpPr>
                  <p:spPr bwMode="auto">
                    <a:xfrm rot="5400000" flipH="1" flipV="1">
                      <a:off x="2338248" y="3172842"/>
                      <a:ext cx="4013910" cy="330725"/>
                    </a:xfrm>
                    <a:prstGeom prst="line">
                      <a:avLst/>
                    </a:prstGeom>
                    <a:noFill/>
                    <a:ln w="6350">
                      <a:solidFill>
                        <a:schemeClr val="tx1"/>
                      </a:solidFill>
                      <a:prstDash val="sysDash"/>
                      <a:round/>
                      <a:headEnd/>
                      <a:tailEnd/>
                    </a:ln>
                  </p:spPr>
                </p:cxnSp>
                <p:cxnSp>
                  <p:nvCxnSpPr>
                    <p:cNvPr id="86" name="Straight Connector 181"/>
                    <p:cNvCxnSpPr>
                      <a:cxnSpLocks noChangeShapeType="1"/>
                      <a:stCxn id="87" idx="7"/>
                      <a:endCxn id="71" idx="2"/>
                    </p:cNvCxnSpPr>
                    <p:nvPr/>
                  </p:nvCxnSpPr>
                  <p:spPr bwMode="auto">
                    <a:xfrm rot="5400000" flipH="1" flipV="1">
                      <a:off x="421819" y="1644107"/>
                      <a:ext cx="4411074" cy="3753030"/>
                    </a:xfrm>
                    <a:prstGeom prst="line">
                      <a:avLst/>
                    </a:prstGeom>
                    <a:noFill/>
                    <a:ln w="6350">
                      <a:solidFill>
                        <a:schemeClr val="tx1"/>
                      </a:solidFill>
                      <a:prstDash val="sysDash"/>
                      <a:round/>
                      <a:headEnd/>
                      <a:tailEnd/>
                    </a:ln>
                  </p:spPr>
                </p:cxnSp>
              </p:grpSp>
            </p:grpSp>
          </p:grpSp>
        </p:grpSp>
        <p:sp>
          <p:nvSpPr>
            <p:cNvPr id="116" name="Rectangle 115"/>
            <p:cNvSpPr/>
            <p:nvPr/>
          </p:nvSpPr>
          <p:spPr>
            <a:xfrm>
              <a:off x="5864471" y="1233399"/>
              <a:ext cx="162295" cy="23049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grpSp>
      <p:sp useBgFill="1">
        <p:nvSpPr>
          <p:cNvPr id="51" name="Text Box 47"/>
          <p:cNvSpPr txBox="1">
            <a:spLocks noChangeArrowheads="1"/>
          </p:cNvSpPr>
          <p:nvPr/>
        </p:nvSpPr>
        <p:spPr bwMode="auto">
          <a:xfrm>
            <a:off x="5864471" y="1277535"/>
            <a:ext cx="2807081" cy="1754187"/>
          </a:xfrm>
          <a:prstGeom prst="rect">
            <a:avLst/>
          </a:prstGeom>
          <a:ln w="9525">
            <a:solidFill>
              <a:srgbClr val="1A435D"/>
            </a:solidFill>
            <a:miter lim="800000"/>
            <a:headEnd/>
            <a:tailEnd/>
          </a:ln>
        </p:spPr>
        <p:txBody>
          <a:bodyPr>
            <a:prstTxWarp prst="textNoShape">
              <a:avLst/>
            </a:prstTxWarp>
            <a:spAutoFit/>
          </a:bodyPr>
          <a:lstStyle/>
          <a:p>
            <a:pPr>
              <a:spcBef>
                <a:spcPct val="50000"/>
              </a:spcBef>
              <a:defRPr/>
            </a:pPr>
            <a:r>
              <a:rPr lang="en-US" sz="1800" b="1" dirty="0">
                <a:solidFill>
                  <a:srgbClr val="186072"/>
                </a:solidFill>
              </a:rPr>
              <a:t>Member Nodes</a:t>
            </a:r>
          </a:p>
          <a:p>
            <a:pPr marL="182880" indent="-182880" algn="l">
              <a:spcBef>
                <a:spcPts val="0"/>
              </a:spcBef>
              <a:buFontTx/>
              <a:buChar char="•"/>
              <a:defRPr/>
            </a:pPr>
            <a:r>
              <a:rPr lang="en-US" sz="1800" dirty="0">
                <a:solidFill>
                  <a:srgbClr val="186072"/>
                </a:solidFill>
              </a:rPr>
              <a:t>diverse institutions</a:t>
            </a:r>
          </a:p>
          <a:p>
            <a:pPr marL="182880" indent="-182880" algn="l">
              <a:spcBef>
                <a:spcPts val="0"/>
              </a:spcBef>
              <a:buFontTx/>
              <a:buChar char="•"/>
              <a:defRPr/>
            </a:pPr>
            <a:r>
              <a:rPr lang="en-US" sz="1800" dirty="0">
                <a:solidFill>
                  <a:srgbClr val="186072"/>
                </a:solidFill>
              </a:rPr>
              <a:t>serve local community</a:t>
            </a:r>
          </a:p>
          <a:p>
            <a:pPr marL="182880" indent="-182880" algn="l">
              <a:spcBef>
                <a:spcPts val="0"/>
              </a:spcBef>
              <a:buFontTx/>
              <a:buChar char="•"/>
              <a:defRPr/>
            </a:pPr>
            <a:r>
              <a:rPr lang="en-US" sz="1800" dirty="0">
                <a:solidFill>
                  <a:srgbClr val="186072"/>
                </a:solidFill>
              </a:rPr>
              <a:t>provide resources for managing their data</a:t>
            </a:r>
          </a:p>
          <a:p>
            <a:pPr marL="182880" indent="-182880" algn="l">
              <a:spcBef>
                <a:spcPts val="0"/>
              </a:spcBef>
              <a:buFontTx/>
              <a:buChar char="•"/>
              <a:defRPr/>
            </a:pPr>
            <a:r>
              <a:rPr lang="en-US" sz="1800" dirty="0">
                <a:solidFill>
                  <a:srgbClr val="186072"/>
                </a:solidFill>
              </a:rPr>
              <a:t>retain copies of data</a:t>
            </a:r>
          </a:p>
        </p:txBody>
      </p:sp>
      <p:sp>
        <p:nvSpPr>
          <p:cNvPr id="115" name="Text Box 48"/>
          <p:cNvSpPr txBox="1">
            <a:spLocks noChangeArrowheads="1"/>
          </p:cNvSpPr>
          <p:nvPr/>
        </p:nvSpPr>
        <p:spPr bwMode="auto">
          <a:xfrm>
            <a:off x="5860934" y="1669647"/>
            <a:ext cx="2806700" cy="2372445"/>
          </a:xfrm>
          <a:prstGeom prst="rect">
            <a:avLst/>
          </a:prstGeom>
          <a:solidFill>
            <a:schemeClr val="bg1"/>
          </a:solidFill>
          <a:ln w="9525">
            <a:solidFill>
              <a:srgbClr val="1A435D"/>
            </a:solidFill>
            <a:miter lim="800000"/>
            <a:headEnd/>
            <a:tailEnd/>
          </a:ln>
        </p:spPr>
        <p:txBody>
          <a:bodyPr>
            <a:prstTxWarp prst="textNoShape">
              <a:avLst/>
            </a:prstTxWarp>
            <a:spAutoFit/>
          </a:bodyPr>
          <a:lstStyle/>
          <a:p>
            <a:pPr>
              <a:spcBef>
                <a:spcPct val="50000"/>
              </a:spcBef>
              <a:defRPr/>
            </a:pPr>
            <a:r>
              <a:rPr lang="en-US" sz="1800" b="1" dirty="0">
                <a:solidFill>
                  <a:srgbClr val="186072"/>
                </a:solidFill>
              </a:rPr>
              <a:t>Coordinating </a:t>
            </a:r>
            <a:r>
              <a:rPr lang="en-US" sz="1800" b="1" dirty="0" smtClean="0">
                <a:solidFill>
                  <a:srgbClr val="186072"/>
                </a:solidFill>
              </a:rPr>
              <a:t>Nodes</a:t>
            </a:r>
          </a:p>
          <a:p>
            <a:pPr marL="182880" indent="-182880" algn="l">
              <a:spcBef>
                <a:spcPts val="100"/>
              </a:spcBef>
              <a:buFontTx/>
              <a:buChar char="•"/>
              <a:defRPr/>
            </a:pPr>
            <a:r>
              <a:rPr lang="en-US" sz="1800" dirty="0">
                <a:solidFill>
                  <a:srgbClr val="186072"/>
                </a:solidFill>
              </a:rPr>
              <a:t>retain complete metadata catalog </a:t>
            </a:r>
          </a:p>
          <a:p>
            <a:pPr marL="182880" indent="-182880" algn="l">
              <a:spcBef>
                <a:spcPts val="100"/>
              </a:spcBef>
              <a:buFontTx/>
              <a:buChar char="•"/>
              <a:defRPr/>
            </a:pPr>
            <a:r>
              <a:rPr lang="en-US" sz="1800" dirty="0">
                <a:solidFill>
                  <a:srgbClr val="186072"/>
                </a:solidFill>
              </a:rPr>
              <a:t>indexing for search</a:t>
            </a:r>
          </a:p>
          <a:p>
            <a:pPr marL="182880" indent="-182880" algn="l">
              <a:spcBef>
                <a:spcPts val="100"/>
              </a:spcBef>
              <a:buFontTx/>
              <a:buChar char="•"/>
              <a:defRPr/>
            </a:pPr>
            <a:r>
              <a:rPr lang="en-US" sz="1800" dirty="0">
                <a:solidFill>
                  <a:srgbClr val="186072"/>
                </a:solidFill>
              </a:rPr>
              <a:t>network-wide services</a:t>
            </a:r>
          </a:p>
          <a:p>
            <a:pPr marL="182880" indent="-182880" algn="l">
              <a:spcBef>
                <a:spcPts val="100"/>
              </a:spcBef>
              <a:buFontTx/>
              <a:buChar char="•"/>
              <a:defRPr/>
            </a:pPr>
            <a:r>
              <a:rPr lang="en-US" sz="1800" dirty="0">
                <a:solidFill>
                  <a:srgbClr val="186072"/>
                </a:solidFill>
              </a:rPr>
              <a:t>ensure content availability (preservation)  </a:t>
            </a:r>
          </a:p>
          <a:p>
            <a:pPr marL="182880" indent="-182880" algn="l">
              <a:spcBef>
                <a:spcPts val="100"/>
              </a:spcBef>
              <a:buFontTx/>
              <a:buChar char="•"/>
              <a:defRPr/>
            </a:pPr>
            <a:r>
              <a:rPr lang="en-US" sz="1800" dirty="0">
                <a:solidFill>
                  <a:srgbClr val="186072"/>
                </a:solidFill>
              </a:rPr>
              <a:t>replication services</a:t>
            </a:r>
          </a:p>
        </p:txBody>
      </p:sp>
      <p:grpSp>
        <p:nvGrpSpPr>
          <p:cNvPr id="13" name="Group 144"/>
          <p:cNvGrpSpPr/>
          <p:nvPr/>
        </p:nvGrpSpPr>
        <p:grpSpPr>
          <a:xfrm>
            <a:off x="5864471" y="2078082"/>
            <a:ext cx="2807081" cy="2241103"/>
            <a:chOff x="5864471" y="2008635"/>
            <a:chExt cx="2816225" cy="2241103"/>
          </a:xfrm>
        </p:grpSpPr>
        <p:sp>
          <p:nvSpPr>
            <p:cNvPr id="104" name="TextBox 51"/>
            <p:cNvSpPr txBox="1">
              <a:spLocks noChangeArrowheads="1"/>
            </p:cNvSpPr>
            <p:nvPr/>
          </p:nvSpPr>
          <p:spPr bwMode="auto">
            <a:xfrm>
              <a:off x="5864471" y="2008635"/>
              <a:ext cx="2816225" cy="2241103"/>
            </a:xfrm>
            <a:prstGeom prst="rect">
              <a:avLst/>
            </a:prstGeom>
            <a:solidFill>
              <a:schemeClr val="bg1"/>
            </a:solidFill>
            <a:ln w="9525">
              <a:solidFill>
                <a:srgbClr val="1A435D"/>
              </a:solidFill>
              <a:miter lim="800000"/>
              <a:headEnd/>
              <a:tailEnd/>
            </a:ln>
          </p:spPr>
          <p:txBody>
            <a:bodyPr>
              <a:prstTxWarp prst="textNoShape">
                <a:avLst/>
              </a:prstTxWarp>
            </a:bodyPr>
            <a:lstStyle/>
            <a:p>
              <a:r>
                <a:rPr lang="en-US" b="1" dirty="0">
                  <a:solidFill>
                    <a:srgbClr val="186072"/>
                  </a:solidFill>
                </a:rPr>
                <a:t>Investigator </a:t>
              </a:r>
              <a:r>
                <a:rPr lang="en-US" b="1" dirty="0" smtClean="0">
                  <a:solidFill>
                    <a:srgbClr val="186072"/>
                  </a:solidFill>
                </a:rPr>
                <a:t>Toolkit</a:t>
              </a:r>
              <a:endParaRPr lang="en-US" sz="2000" b="1" dirty="0">
                <a:solidFill>
                  <a:srgbClr val="186072"/>
                </a:solidFill>
              </a:endParaRPr>
            </a:p>
          </p:txBody>
        </p:sp>
        <p:pic>
          <p:nvPicPr>
            <p:cNvPr id="105" name="Picture 10" descr="Screen shot 2010-07-24 at 19.21.45 .png"/>
            <p:cNvPicPr>
              <a:picLocks noChangeAspect="1"/>
            </p:cNvPicPr>
            <p:nvPr/>
          </p:nvPicPr>
          <p:blipFill>
            <a:blip r:embed="rId4"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6029284" y="2743144"/>
              <a:ext cx="727479" cy="274320"/>
            </a:xfrm>
            <a:prstGeom prst="rect">
              <a:avLst/>
            </a:prstGeom>
            <a:noFill/>
            <a:ln w="9525">
              <a:noFill/>
              <a:miter lim="800000"/>
              <a:headEnd/>
              <a:tailEnd/>
            </a:ln>
          </p:spPr>
        </p:pic>
        <p:pic>
          <p:nvPicPr>
            <p:cNvPr id="106" name="Picture 13"/>
            <p:cNvPicPr>
              <a:picLocks noChangeAspect="1"/>
            </p:cNvPicPr>
            <p:nvPr/>
          </p:nvPicPr>
          <p:blipFill>
            <a:blip r:embed="rId5"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7461850" y="3876408"/>
              <a:ext cx="274271" cy="274320"/>
            </a:xfrm>
            <a:prstGeom prst="rect">
              <a:avLst/>
            </a:prstGeom>
            <a:noFill/>
            <a:ln w="9525">
              <a:noFill/>
              <a:miter lim="800000"/>
              <a:headEnd/>
              <a:tailEnd/>
            </a:ln>
          </p:spPr>
        </p:pic>
        <p:pic>
          <p:nvPicPr>
            <p:cNvPr id="117" name="Picture 11" descr="Screen shot 2010-07-24 at 19.18.40 .png"/>
            <p:cNvPicPr>
              <a:picLocks noChangeAspect="1"/>
            </p:cNvPicPr>
            <p:nvPr/>
          </p:nvPicPr>
          <p:blipFill>
            <a:blip r:embed="rId6"/>
            <a:srcRect/>
            <a:stretch>
              <a:fillRect/>
            </a:stretch>
          </p:blipFill>
          <p:spPr bwMode="auto">
            <a:xfrm>
              <a:off x="5965938" y="3478385"/>
              <a:ext cx="1401650" cy="274320"/>
            </a:xfrm>
            <a:prstGeom prst="rect">
              <a:avLst/>
            </a:prstGeom>
            <a:noFill/>
            <a:ln w="9525">
              <a:noFill/>
              <a:miter lim="800000"/>
              <a:headEnd/>
              <a:tailEnd/>
            </a:ln>
          </p:spPr>
        </p:pic>
        <p:pic>
          <p:nvPicPr>
            <p:cNvPr id="130" name="Picture 129"/>
            <p:cNvPicPr>
              <a:picLocks noChangeAspect="1"/>
            </p:cNvPicPr>
            <p:nvPr/>
          </p:nvPicPr>
          <p:blipFill>
            <a:blip r:embed="rId7"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l="1979" t="6668" r="1989" b="7022"/>
            <a:stretch>
              <a:fillRect/>
            </a:stretch>
          </p:blipFill>
          <p:spPr>
            <a:xfrm>
              <a:off x="7461850" y="3478385"/>
              <a:ext cx="1144577" cy="274320"/>
            </a:xfrm>
            <a:prstGeom prst="rect">
              <a:avLst/>
            </a:prstGeom>
          </p:spPr>
        </p:pic>
        <p:pic>
          <p:nvPicPr>
            <p:cNvPr id="131" name="Picture 7"/>
            <p:cNvPicPr>
              <a:picLocks noChangeAspect="1" noChangeArrowheads="1"/>
            </p:cNvPicPr>
            <p:nvPr/>
          </p:nvPicPr>
          <p:blipFill>
            <a:blip r:embed="rId8"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5977376" y="3117261"/>
              <a:ext cx="1405135" cy="274320"/>
            </a:xfrm>
            <a:prstGeom prst="rect">
              <a:avLst/>
            </a:prstGeom>
            <a:noFill/>
            <a:ln w="12700">
              <a:noFill/>
              <a:miter lim="800000"/>
              <a:headEnd/>
              <a:tailEnd/>
            </a:ln>
          </p:spPr>
        </p:pic>
        <p:pic>
          <p:nvPicPr>
            <p:cNvPr id="132" name="Picture 6"/>
            <p:cNvPicPr>
              <a:picLocks noChangeAspect="1" noChangeArrowheads="1"/>
            </p:cNvPicPr>
            <p:nvPr/>
          </p:nvPicPr>
          <p:blipFill>
            <a:blip r:embed="rId9"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6903386" y="2743144"/>
              <a:ext cx="353874" cy="274320"/>
            </a:xfrm>
            <a:prstGeom prst="rect">
              <a:avLst/>
            </a:prstGeom>
            <a:noFill/>
            <a:ln w="12700">
              <a:noFill/>
              <a:miter lim="800000"/>
              <a:headEnd/>
              <a:tailEnd/>
            </a:ln>
          </p:spPr>
        </p:pic>
        <p:pic>
          <p:nvPicPr>
            <p:cNvPr id="136" name="Picture 135"/>
            <p:cNvPicPr>
              <a:picLocks noChangeAspect="1"/>
            </p:cNvPicPr>
            <p:nvPr/>
          </p:nvPicPr>
          <p:blipFill>
            <a:blip r:embed="rId10"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a:xfrm>
              <a:off x="5965938" y="2408222"/>
              <a:ext cx="1495912" cy="274320"/>
            </a:xfrm>
            <a:prstGeom prst="rect">
              <a:avLst/>
            </a:prstGeom>
          </p:spPr>
        </p:pic>
        <p:pic>
          <p:nvPicPr>
            <p:cNvPr id="137" name="Picture 136"/>
            <p:cNvPicPr>
              <a:picLocks noChangeAspect="1"/>
            </p:cNvPicPr>
            <p:nvPr/>
          </p:nvPicPr>
          <p:blipFill>
            <a:blip r:embed="rId11"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a:xfrm>
              <a:off x="7584322" y="2408222"/>
              <a:ext cx="788241" cy="274320"/>
            </a:xfrm>
            <a:prstGeom prst="rect">
              <a:avLst/>
            </a:prstGeom>
          </p:spPr>
        </p:pic>
        <p:pic>
          <p:nvPicPr>
            <p:cNvPr id="138" name="Picture 137"/>
            <p:cNvPicPr preferRelativeResize="0">
              <a:picLocks noChangeAspect="1"/>
            </p:cNvPicPr>
            <p:nvPr/>
          </p:nvPicPr>
          <p:blipFill>
            <a:blip r:embed="rId12"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tretch>
              <a:fillRect/>
            </a:stretch>
          </p:blipFill>
          <p:spPr>
            <a:xfrm>
              <a:off x="7562765" y="3117261"/>
              <a:ext cx="296912" cy="274320"/>
            </a:xfrm>
            <a:prstGeom prst="rect">
              <a:avLst/>
            </a:prstGeom>
          </p:spPr>
        </p:pic>
        <p:pic>
          <p:nvPicPr>
            <p:cNvPr id="139" name="Picture 4"/>
            <p:cNvPicPr>
              <a:picLocks noChangeAspect="1" noChangeArrowheads="1"/>
            </p:cNvPicPr>
            <p:nvPr/>
          </p:nvPicPr>
          <p:blipFill>
            <a:blip r:embed="rId13"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7481658" y="2743144"/>
              <a:ext cx="350018" cy="274320"/>
            </a:xfrm>
            <a:prstGeom prst="rect">
              <a:avLst/>
            </a:prstGeom>
            <a:noFill/>
            <a:ln w="12700">
              <a:noFill/>
              <a:miter lim="800000"/>
              <a:headEnd/>
              <a:tailEnd/>
            </a:ln>
          </p:spPr>
        </p:pic>
        <p:pic>
          <p:nvPicPr>
            <p:cNvPr id="140" name="Picture 5"/>
            <p:cNvPicPr>
              <a:picLocks noChangeAspect="1" noChangeArrowheads="1"/>
            </p:cNvPicPr>
            <p:nvPr/>
          </p:nvPicPr>
          <p:blipFill>
            <a:blip r:embed="rId14"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7927158" y="3876408"/>
              <a:ext cx="360535" cy="274320"/>
            </a:xfrm>
            <a:prstGeom prst="rect">
              <a:avLst/>
            </a:prstGeom>
            <a:noFill/>
            <a:ln w="12700">
              <a:noFill/>
              <a:miter lim="800000"/>
              <a:headEnd/>
              <a:tailEnd/>
            </a:ln>
          </p:spPr>
        </p:pic>
        <p:grpSp>
          <p:nvGrpSpPr>
            <p:cNvPr id="14" name="Group 163"/>
            <p:cNvGrpSpPr>
              <a:grpSpLocks noChangeAspect="1"/>
            </p:cNvGrpSpPr>
            <p:nvPr/>
          </p:nvGrpSpPr>
          <p:grpSpPr>
            <a:xfrm>
              <a:off x="5965938" y="3876408"/>
              <a:ext cx="1324907" cy="274320"/>
              <a:chOff x="1165412" y="2356964"/>
              <a:chExt cx="3091449" cy="640080"/>
            </a:xfrm>
          </p:grpSpPr>
          <p:pic>
            <p:nvPicPr>
              <p:cNvPr id="142" name="Picture 141"/>
              <p:cNvPicPr>
                <a:picLocks noChangeAspect="1"/>
              </p:cNvPicPr>
              <p:nvPr/>
            </p:nvPicPr>
            <p:blipFill>
              <a:blip r:embed="rId15"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tretch>
                <a:fillRect/>
              </a:stretch>
            </p:blipFill>
            <p:spPr>
              <a:xfrm>
                <a:off x="1165412" y="2356964"/>
                <a:ext cx="640080" cy="640080"/>
              </a:xfrm>
              <a:prstGeom prst="rect">
                <a:avLst/>
              </a:prstGeom>
            </p:spPr>
          </p:pic>
          <p:pic>
            <p:nvPicPr>
              <p:cNvPr id="143" name="Picture 142"/>
              <p:cNvPicPr preferRelativeResize="0">
                <a:picLocks noChangeAspect="1"/>
              </p:cNvPicPr>
              <p:nvPr/>
            </p:nvPicPr>
            <p:blipFill>
              <a:blip r:embed="rId16"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tretch>
                <a:fillRect/>
              </a:stretch>
            </p:blipFill>
            <p:spPr>
              <a:xfrm>
                <a:off x="1805492" y="2356964"/>
                <a:ext cx="2451369" cy="640080"/>
              </a:xfrm>
              <a:prstGeom prst="rect">
                <a:avLst/>
              </a:prstGeom>
            </p:spPr>
          </p:pic>
        </p:grpSp>
        <p:pic>
          <p:nvPicPr>
            <p:cNvPr id="144" name="Picture 61"/>
            <p:cNvPicPr>
              <a:picLocks noChangeAspect="1"/>
            </p:cNvPicPr>
            <p:nvPr/>
          </p:nvPicPr>
          <p:blipFill>
            <a:blip r:embed="rId17"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8042226" y="2743144"/>
              <a:ext cx="147464" cy="274320"/>
            </a:xfrm>
            <a:prstGeom prst="rect">
              <a:avLst/>
            </a:prstGeom>
            <a:noFill/>
            <a:ln w="9525">
              <a:noFill/>
              <a:miter lim="800000"/>
              <a:headEnd/>
              <a:tailEnd/>
            </a:ln>
          </p:spPr>
        </p:pic>
      </p:grpSp>
      <p:sp>
        <p:nvSpPr>
          <p:cNvPr id="15" name="Title 14"/>
          <p:cNvSpPr>
            <a:spLocks noGrp="1"/>
          </p:cNvSpPr>
          <p:nvPr>
            <p:ph type="title"/>
          </p:nvPr>
        </p:nvSpPr>
        <p:spPr/>
        <p:txBody>
          <a:bodyPr>
            <a:normAutofit/>
          </a:bodyPr>
          <a:lstStyle/>
          <a:p>
            <a:r>
              <a:rPr lang="en-US" dirty="0" smtClean="0"/>
              <a:t>Cyberinfrastructure</a:t>
            </a:r>
            <a:endParaRPr lang="en-US" dirty="0"/>
          </a:p>
        </p:txBody>
      </p:sp>
      <p:sp>
        <p:nvSpPr>
          <p:cNvPr id="118" name="Slide Number Placeholder 3"/>
          <p:cNvSpPr>
            <a:spLocks noGrp="1"/>
          </p:cNvSpPr>
          <p:nvPr>
            <p:ph type="sldNum" sz="quarter" idx="12"/>
          </p:nvPr>
        </p:nvSpPr>
        <p:spPr>
          <a:xfrm>
            <a:off x="7012608" y="6491450"/>
            <a:ext cx="2133600" cy="365125"/>
          </a:xfrm>
        </p:spPr>
        <p:txBody>
          <a:bodyPr/>
          <a:lstStyle/>
          <a:p>
            <a:fld id="{87EF2230-5450-D547-A1D3-5726BEA55F5C}" type="slidenum">
              <a:rPr lang="en-US" smtClean="0"/>
              <a:pPr/>
              <a:t>8</a:t>
            </a:fld>
            <a:endParaRPr lang="en-US" dirty="0"/>
          </a:p>
        </p:txBody>
      </p:sp>
      <p:pic>
        <p:nvPicPr>
          <p:cNvPr id="119" name="Picture 47"/>
          <p:cNvPicPr>
            <a:picLocks noChangeAspect="1"/>
          </p:cNvPicPr>
          <p:nvPr/>
        </p:nvPicPr>
        <p:blipFill>
          <a:blip r:embed="rId18"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0" y="6283664"/>
            <a:ext cx="1319420" cy="574336"/>
          </a:xfrm>
          <a:prstGeom prst="rect">
            <a:avLst/>
          </a:prstGeom>
          <a:noFill/>
          <a:ln w="9525">
            <a:solidFill>
              <a:srgbClr val="1A435D"/>
            </a:solidFill>
            <a:miter lim="800000"/>
            <a:headEnd/>
            <a:tailEnd/>
          </a:ln>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770133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mph" presetSubtype="2" fill="hold" grpId="0" nodeType="clickEffect">
                                  <p:stCondLst>
                                    <p:cond delay="0"/>
                                  </p:stCondLst>
                                  <p:childTnLst>
                                    <p:animClr clrSpc="rgb" dir="cw">
                                      <p:cBhvr override="childStyle">
                                        <p:cTn id="11" dur="1000" fill="hold"/>
                                        <p:tgtEl>
                                          <p:spTgt spid="51"/>
                                        </p:tgtEl>
                                        <p:attrNameLst>
                                          <p:attrName>style.color</p:attrName>
                                        </p:attrNameLst>
                                      </p:cBhvr>
                                      <p:to>
                                        <a:srgbClr val="15A1A9"/>
                                      </p:to>
                                    </p:animClr>
                                  </p:childTnLst>
                                </p:cTn>
                              </p:par>
                              <p:par>
                                <p:cTn id="12" presetID="10" presetClass="entr" presetSubtype="0"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3"/>
                                        </p:tgtEl>
                                        <p:attrNameLst>
                                          <p:attrName>style.visibility</p:attrName>
                                        </p:attrNameLst>
                                      </p:cBhvr>
                                      <p:to>
                                        <p:strVal val="visible"/>
                                      </p:to>
                                    </p:set>
                                    <p:animEffect transition="in" filter="fade">
                                      <p:cBhvr>
                                        <p:cTn id="17" dur="1000"/>
                                        <p:tgtEl>
                                          <p:spTgt spid="103"/>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11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3" presetClass="emph" presetSubtype="2" fill="hold" grpId="1" nodeType="clickEffect">
                                  <p:stCondLst>
                                    <p:cond delay="0"/>
                                  </p:stCondLst>
                                  <p:childTnLst>
                                    <p:animClr clrSpc="rgb" dir="cw">
                                      <p:cBhvr override="childStyle">
                                        <p:cTn id="23" dur="1000" fill="hold"/>
                                        <p:tgtEl>
                                          <p:spTgt spid="115"/>
                                        </p:tgtEl>
                                        <p:attrNameLst>
                                          <p:attrName>style.color</p:attrName>
                                        </p:attrNameLst>
                                      </p:cBhvr>
                                      <p:to>
                                        <a:srgbClr val="15A1A9"/>
                                      </p:to>
                                    </p:animClr>
                                  </p:childTnLst>
                                </p:cTn>
                              </p:par>
                              <p:par>
                                <p:cTn id="24" presetID="1" presetClass="entr" presetSubtype="0"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51" grpId="0" animBg="1"/>
      <p:bldP spid="115" grpId="0" animBg="1"/>
      <p:bldP spid="115" grpId="1" animBg="1"/>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Member Node – High level overview</a:t>
            </a:r>
            <a:endParaRPr lang="en-US" dirty="0"/>
          </a:p>
        </p:txBody>
      </p:sp>
      <p:sp>
        <p:nvSpPr>
          <p:cNvPr id="3" name="Content Placeholder 2"/>
          <p:cNvSpPr>
            <a:spLocks noGrp="1"/>
          </p:cNvSpPr>
          <p:nvPr>
            <p:ph idx="1"/>
          </p:nvPr>
        </p:nvSpPr>
        <p:spPr>
          <a:xfrm>
            <a:off x="1413852" y="5709831"/>
            <a:ext cx="8229600" cy="583679"/>
          </a:xfrm>
        </p:spPr>
        <p:txBody>
          <a:bodyPr/>
          <a:lstStyle/>
          <a:p>
            <a:r>
              <a:rPr lang="en-US" dirty="0" smtClean="0"/>
              <a:t>http://vimeo.com/36383735</a:t>
            </a:r>
            <a:endParaRPr lang="en-US" dirty="0"/>
          </a:p>
        </p:txBody>
      </p:sp>
      <p:sp>
        <p:nvSpPr>
          <p:cNvPr id="4" name="Slide Number Placeholder 3"/>
          <p:cNvSpPr>
            <a:spLocks noGrp="1"/>
          </p:cNvSpPr>
          <p:nvPr>
            <p:ph type="sldNum" sz="quarter" idx="12"/>
          </p:nvPr>
        </p:nvSpPr>
        <p:spPr/>
        <p:txBody>
          <a:bodyPr/>
          <a:lstStyle/>
          <a:p>
            <a:fld id="{87EF2230-5450-D547-A1D3-5726BEA55F5C}" type="slidenum">
              <a:rPr lang="en-US" smtClean="0"/>
              <a:pPr/>
              <a:t>9</a:t>
            </a:fld>
            <a:endParaRPr lang="en-US"/>
          </a:p>
        </p:txBody>
      </p:sp>
      <p:pic>
        <p:nvPicPr>
          <p:cNvPr id="5" name="Picture 4"/>
          <p:cNvPicPr>
            <a:picLocks noChangeAspect="1"/>
          </p:cNvPicPr>
          <p:nvPr/>
        </p:nvPicPr>
        <p:blipFill>
          <a:blip r:embed="rId2"/>
          <a:stretch>
            <a:fillRect/>
          </a:stretch>
        </p:blipFill>
        <p:spPr>
          <a:xfrm>
            <a:off x="1149350" y="1238250"/>
            <a:ext cx="6845300" cy="4381500"/>
          </a:xfrm>
          <a:prstGeom prst="rect">
            <a:avLst/>
          </a:prstGeom>
        </p:spPr>
      </p:pic>
      <p:pic>
        <p:nvPicPr>
          <p:cNvPr id="6" name="Picture 47"/>
          <p:cNvPicPr>
            <a:picLocks noChangeAspect="1"/>
          </p:cNvPicPr>
          <p:nvPr/>
        </p:nvPicPr>
        <p:blipFill>
          <a:blip r:embed="rId3"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0" y="6283664"/>
            <a:ext cx="1319420" cy="574336"/>
          </a:xfrm>
          <a:prstGeom prst="rect">
            <a:avLst/>
          </a:prstGeom>
          <a:noFill/>
          <a:ln w="9525">
            <a:solidFill>
              <a:srgbClr val="1A435D"/>
            </a:solid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Member Node Functions</a:t>
            </a:r>
            <a:endParaRPr lang="en-US" dirty="0"/>
          </a:p>
        </p:txBody>
      </p:sp>
      <p:sp>
        <p:nvSpPr>
          <p:cNvPr id="15" name="Content Placeholder 14"/>
          <p:cNvSpPr>
            <a:spLocks noGrp="1"/>
          </p:cNvSpPr>
          <p:nvPr>
            <p:ph sz="half" idx="1"/>
          </p:nvPr>
        </p:nvSpPr>
        <p:spPr>
          <a:xfrm>
            <a:off x="457200" y="1463040"/>
            <a:ext cx="4038600" cy="4525963"/>
          </a:xfrm>
        </p:spPr>
        <p:txBody>
          <a:bodyPr>
            <a:normAutofit/>
          </a:bodyPr>
          <a:lstStyle/>
          <a:p>
            <a:pPr marL="282575" indent="-282575">
              <a:buFont typeface="Arial"/>
              <a:buChar char="•"/>
            </a:pPr>
            <a:r>
              <a:rPr lang="en-US" dirty="0" smtClean="0"/>
              <a:t>Data </a:t>
            </a:r>
            <a:r>
              <a:rPr lang="en-US" dirty="0"/>
              <a:t>storage</a:t>
            </a:r>
          </a:p>
          <a:p>
            <a:pPr marL="282575" indent="-282575">
              <a:buFont typeface="Arial"/>
              <a:buChar char="•"/>
            </a:pPr>
            <a:r>
              <a:rPr lang="en-US" dirty="0" smtClean="0"/>
              <a:t>Data </a:t>
            </a:r>
            <a:r>
              <a:rPr lang="en-US" dirty="0"/>
              <a:t>access</a:t>
            </a:r>
          </a:p>
          <a:p>
            <a:pPr marL="282575" indent="-282575">
              <a:buFont typeface="Arial"/>
              <a:buChar char="•"/>
            </a:pPr>
            <a:r>
              <a:rPr lang="en-US" dirty="0" smtClean="0"/>
              <a:t>Access </a:t>
            </a:r>
            <a:r>
              <a:rPr lang="en-US" dirty="0"/>
              <a:t>control</a:t>
            </a:r>
          </a:p>
          <a:p>
            <a:pPr marL="282575" indent="-282575">
              <a:buFont typeface="Arial"/>
              <a:buChar char="•"/>
            </a:pPr>
            <a:r>
              <a:rPr lang="en-US" dirty="0" smtClean="0"/>
              <a:t>Metadata quality</a:t>
            </a:r>
          </a:p>
          <a:p>
            <a:pPr marL="282575" indent="-282575">
              <a:buFont typeface="Arial"/>
              <a:buChar char="•"/>
            </a:pPr>
            <a:r>
              <a:rPr lang="en-US" dirty="0" smtClean="0"/>
              <a:t>Primary </a:t>
            </a:r>
            <a:r>
              <a:rPr lang="en-US" dirty="0"/>
              <a:t>user interaction</a:t>
            </a:r>
          </a:p>
          <a:p>
            <a:pPr marL="282575" indent="-282575">
              <a:buFont typeface="Arial"/>
              <a:buChar char="•"/>
            </a:pPr>
            <a:endParaRPr lang="en-US" dirty="0" smtClean="0"/>
          </a:p>
          <a:p>
            <a:pPr marL="282575" indent="-282575">
              <a:buNone/>
            </a:pPr>
            <a:r>
              <a:rPr lang="en-US" sz="2400" u="sng" dirty="0" smtClean="0"/>
              <a:t>If needed</a:t>
            </a:r>
            <a:endParaRPr lang="en-US" sz="2400" u="sng" dirty="0"/>
          </a:p>
          <a:p>
            <a:pPr marL="282575" indent="-282575">
              <a:buFont typeface="Arial"/>
              <a:buChar char="•"/>
            </a:pPr>
            <a:r>
              <a:rPr lang="en-US" sz="2400" dirty="0"/>
              <a:t>Replication</a:t>
            </a:r>
          </a:p>
          <a:p>
            <a:pPr marL="457200" indent="-457200">
              <a:buFont typeface="Arial"/>
              <a:buChar char="•"/>
            </a:pPr>
            <a:endParaRPr lang="en-US" dirty="0"/>
          </a:p>
        </p:txBody>
      </p:sp>
      <p:grpSp>
        <p:nvGrpSpPr>
          <p:cNvPr id="3" name="Group 6"/>
          <p:cNvGrpSpPr/>
          <p:nvPr/>
        </p:nvGrpSpPr>
        <p:grpSpPr>
          <a:xfrm>
            <a:off x="4993719" y="1609344"/>
            <a:ext cx="3671389" cy="3198590"/>
            <a:chOff x="350845" y="2287809"/>
            <a:chExt cx="3671389" cy="3198590"/>
          </a:xfrm>
        </p:grpSpPr>
        <p:sp>
          <p:nvSpPr>
            <p:cNvPr id="8" name="Rounded Rectangle 7"/>
            <p:cNvSpPr/>
            <p:nvPr/>
          </p:nvSpPr>
          <p:spPr>
            <a:xfrm>
              <a:off x="350845" y="2287809"/>
              <a:ext cx="3671389" cy="366981"/>
            </a:xfrm>
            <a:prstGeom prst="roundRect">
              <a:avLst>
                <a:gd name="adj" fmla="val 8331"/>
              </a:avLst>
            </a:prstGeom>
            <a:solidFill>
              <a:srgbClr val="CCFFFF"/>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tIns="0" rtlCol="0" anchor="t" anchorCtr="0"/>
            <a:lstStyle/>
            <a:p>
              <a:pPr algn="ctr"/>
              <a:r>
                <a:rPr lang="en-US" sz="1500" dirty="0" smtClean="0">
                  <a:solidFill>
                    <a:srgbClr val="595959"/>
                  </a:solidFill>
                </a:rPr>
                <a:t>Investigator Toolkit</a:t>
              </a:r>
              <a:endParaRPr lang="en-US" sz="1500" dirty="0">
                <a:solidFill>
                  <a:srgbClr val="595959"/>
                </a:solidFill>
              </a:endParaRPr>
            </a:p>
          </p:txBody>
        </p:sp>
        <p:grpSp>
          <p:nvGrpSpPr>
            <p:cNvPr id="4" name="Group 8"/>
            <p:cNvGrpSpPr/>
            <p:nvPr/>
          </p:nvGrpSpPr>
          <p:grpSpPr>
            <a:xfrm>
              <a:off x="356374" y="2730990"/>
              <a:ext cx="2265665" cy="2743200"/>
              <a:chOff x="990600" y="3048000"/>
              <a:chExt cx="2265665" cy="2743200"/>
            </a:xfrm>
          </p:grpSpPr>
          <p:sp>
            <p:nvSpPr>
              <p:cNvPr id="11" name="Rounded Rectangle 10"/>
              <p:cNvSpPr/>
              <p:nvPr/>
            </p:nvSpPr>
            <p:spPr>
              <a:xfrm>
                <a:off x="990600" y="3048000"/>
                <a:ext cx="2265665" cy="2743200"/>
              </a:xfrm>
              <a:prstGeom prst="roundRect">
                <a:avLst>
                  <a:gd name="adj" fmla="val 7281"/>
                </a:avLst>
              </a:prstGeom>
              <a:solidFill>
                <a:srgbClr val="CBFF9A"/>
              </a:solidFill>
              <a:ln>
                <a:solidFill>
                  <a:srgbClr val="00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tIns="0" rtlCol="0" anchor="t" anchorCtr="0"/>
              <a:lstStyle/>
              <a:p>
                <a:pPr algn="ctr"/>
                <a:r>
                  <a:rPr lang="en-US" b="1" dirty="0" smtClean="0">
                    <a:solidFill>
                      <a:schemeClr val="tx1"/>
                    </a:solidFill>
                  </a:rPr>
                  <a:t>Member Nodes</a:t>
                </a:r>
                <a:endParaRPr lang="en-US" b="1" dirty="0">
                  <a:solidFill>
                    <a:schemeClr val="tx1"/>
                  </a:solidFill>
                </a:endParaRPr>
              </a:p>
            </p:txBody>
          </p:sp>
          <p:sp>
            <p:nvSpPr>
              <p:cNvPr id="12" name="Rectangle 11"/>
              <p:cNvSpPr/>
              <p:nvPr/>
            </p:nvSpPr>
            <p:spPr>
              <a:xfrm>
                <a:off x="1143000" y="3499773"/>
                <a:ext cx="1950452" cy="457200"/>
              </a:xfrm>
              <a:prstGeom prst="rect">
                <a:avLst/>
              </a:prstGeom>
              <a:solidFill>
                <a:schemeClr val="bg1"/>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chemeClr val="tx1"/>
                    </a:solidFill>
                  </a:rPr>
                  <a:t>Service Interfaces</a:t>
                </a:r>
                <a:endParaRPr lang="en-US" sz="1600" dirty="0">
                  <a:solidFill>
                    <a:schemeClr val="tx1"/>
                  </a:solidFill>
                </a:endParaRPr>
              </a:p>
            </p:txBody>
          </p:sp>
          <p:sp>
            <p:nvSpPr>
              <p:cNvPr id="13" name="Rectangle 12"/>
              <p:cNvSpPr/>
              <p:nvPr/>
            </p:nvSpPr>
            <p:spPr>
              <a:xfrm>
                <a:off x="1143000" y="4168841"/>
                <a:ext cx="1950452" cy="655275"/>
              </a:xfrm>
              <a:prstGeom prst="rect">
                <a:avLst/>
              </a:prstGeom>
              <a:solidFill>
                <a:schemeClr val="bg1"/>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chemeClr val="tx1"/>
                    </a:solidFill>
                  </a:rPr>
                  <a:t>Bridge to non-DataONE Services</a:t>
                </a:r>
                <a:endParaRPr lang="en-US" sz="1600" dirty="0">
                  <a:solidFill>
                    <a:schemeClr val="tx1"/>
                  </a:solidFill>
                </a:endParaRPr>
              </a:p>
            </p:txBody>
          </p:sp>
          <p:sp>
            <p:nvSpPr>
              <p:cNvPr id="14" name="Rectangle 13"/>
              <p:cNvSpPr/>
              <p:nvPr/>
            </p:nvSpPr>
            <p:spPr>
              <a:xfrm>
                <a:off x="1143000" y="5105400"/>
                <a:ext cx="1950452" cy="457200"/>
              </a:xfrm>
              <a:prstGeom prst="rect">
                <a:avLst/>
              </a:prstGeom>
              <a:solidFill>
                <a:schemeClr val="bg1"/>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chemeClr val="tx1"/>
                    </a:solidFill>
                  </a:rPr>
                  <a:t>Data Repository</a:t>
                </a:r>
                <a:endParaRPr lang="en-US" sz="1600" dirty="0">
                  <a:solidFill>
                    <a:schemeClr val="tx1"/>
                  </a:solidFill>
                </a:endParaRPr>
              </a:p>
            </p:txBody>
          </p:sp>
        </p:grpSp>
        <p:sp>
          <p:nvSpPr>
            <p:cNvPr id="10" name="Rounded Rectangle 9"/>
            <p:cNvSpPr/>
            <p:nvPr/>
          </p:nvSpPr>
          <p:spPr>
            <a:xfrm>
              <a:off x="2753783" y="2743199"/>
              <a:ext cx="1268451" cy="2743200"/>
            </a:xfrm>
            <a:prstGeom prst="roundRect">
              <a:avLst>
                <a:gd name="adj" fmla="val 6920"/>
              </a:avLst>
            </a:prstGeom>
            <a:solidFill>
              <a:srgbClr val="FECD9A"/>
            </a:solidFill>
            <a:ln>
              <a:solidFill>
                <a:srgbClr val="00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tIns="0" rtlCol="0" anchor="t" anchorCtr="0"/>
            <a:lstStyle/>
            <a:p>
              <a:pPr algn="ctr"/>
              <a:r>
                <a:rPr lang="en-US" sz="1500" dirty="0" smtClean="0">
                  <a:solidFill>
                    <a:srgbClr val="595959"/>
                  </a:solidFill>
                </a:rPr>
                <a:t>Coordinating Nodes</a:t>
              </a:r>
              <a:endParaRPr lang="en-US" sz="1500" dirty="0">
                <a:solidFill>
                  <a:srgbClr val="595959"/>
                </a:solidFill>
              </a:endParaRPr>
            </a:p>
          </p:txBody>
        </p:sp>
      </p:gr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506758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Metadata for discovery and access </a:t>
            </a:r>
            <a:endParaRPr lang="en-US" dirty="0"/>
          </a:p>
        </p:txBody>
      </p:sp>
      <p:sp>
        <p:nvSpPr>
          <p:cNvPr id="35" name="Oval 34"/>
          <p:cNvSpPr/>
          <p:nvPr/>
        </p:nvSpPr>
        <p:spPr>
          <a:xfrm>
            <a:off x="6420351" y="3936465"/>
            <a:ext cx="913527" cy="921339"/>
          </a:xfrm>
          <a:prstGeom prst="ellipse">
            <a:avLst/>
          </a:prstGeom>
          <a:solidFill>
            <a:schemeClr val="bg1">
              <a:lumMod val="9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 name="Group 26"/>
          <p:cNvGrpSpPr/>
          <p:nvPr/>
        </p:nvGrpSpPr>
        <p:grpSpPr>
          <a:xfrm>
            <a:off x="828370" y="1702475"/>
            <a:ext cx="3667430" cy="2031325"/>
            <a:chOff x="2541260" y="4461228"/>
            <a:chExt cx="3596876" cy="2031325"/>
          </a:xfrm>
        </p:grpSpPr>
        <p:sp>
          <p:nvSpPr>
            <p:cNvPr id="33" name="Card 32"/>
            <p:cNvSpPr/>
            <p:nvPr/>
          </p:nvSpPr>
          <p:spPr>
            <a:xfrm flipH="1">
              <a:off x="2541260" y="4472986"/>
              <a:ext cx="3338181" cy="2018463"/>
            </a:xfrm>
            <a:prstGeom prst="flowChartPunchedCard">
              <a:avLst/>
            </a:prstGeom>
            <a:noFill/>
            <a:ln>
              <a:solidFill>
                <a:srgbClr val="1A435D"/>
              </a:solidFill>
            </a:ln>
          </p:spPr>
          <p:style>
            <a:lnRef idx="1">
              <a:schemeClr val="accent1"/>
            </a:lnRef>
            <a:fillRef idx="3">
              <a:schemeClr val="accent1"/>
            </a:fillRef>
            <a:effectRef idx="2">
              <a:schemeClr val="accent1"/>
            </a:effectRef>
            <a:fontRef idx="minor">
              <a:schemeClr val="lt1"/>
            </a:fontRef>
          </p:style>
          <p:txBody>
            <a:bodyPr tIns="0" bIns="0" rtlCol="0" anchor="ctr"/>
            <a:lstStyle/>
            <a:p>
              <a:pPr algn="ctr"/>
              <a:endParaRPr lang="en-US" dirty="0">
                <a:solidFill>
                  <a:srgbClr val="1A435D"/>
                </a:solidFill>
              </a:endParaRPr>
            </a:p>
          </p:txBody>
        </p:sp>
        <p:sp>
          <p:nvSpPr>
            <p:cNvPr id="34" name="TextBox 33"/>
            <p:cNvSpPr txBox="1"/>
            <p:nvPr/>
          </p:nvSpPr>
          <p:spPr>
            <a:xfrm>
              <a:off x="2564856" y="4461228"/>
              <a:ext cx="3573280" cy="2031325"/>
            </a:xfrm>
            <a:prstGeom prst="rect">
              <a:avLst/>
            </a:prstGeom>
            <a:noFill/>
          </p:spPr>
          <p:txBody>
            <a:bodyPr wrap="square" rtlCol="0">
              <a:spAutoFit/>
            </a:bodyPr>
            <a:lstStyle/>
            <a:p>
              <a:r>
                <a:rPr lang="en-US" i="1" dirty="0" smtClean="0">
                  <a:solidFill>
                    <a:srgbClr val="1A435D"/>
                  </a:solidFill>
                </a:rPr>
                <a:t>Science metadata</a:t>
              </a:r>
            </a:p>
            <a:p>
              <a:pPr indent="-234950">
                <a:buFont typeface="Arial"/>
                <a:buChar char="•"/>
              </a:pPr>
              <a:r>
                <a:rPr lang="en-US" dirty="0" smtClean="0">
                  <a:solidFill>
                    <a:srgbClr val="1A435D"/>
                  </a:solidFill>
                </a:rPr>
                <a:t>EML, FGDC, DC, ISO, DIF, …</a:t>
              </a:r>
            </a:p>
            <a:p>
              <a:r>
                <a:rPr lang="en-US" i="1" dirty="0" smtClean="0">
                  <a:solidFill>
                    <a:srgbClr val="1A435D"/>
                  </a:solidFill>
                </a:rPr>
                <a:t>System metadata</a:t>
              </a:r>
            </a:p>
            <a:p>
              <a:pPr marL="234950" indent="-234950">
                <a:buFont typeface="Arial"/>
                <a:buChar char="•"/>
              </a:pPr>
              <a:r>
                <a:rPr lang="en-US" dirty="0" smtClean="0">
                  <a:solidFill>
                    <a:srgbClr val="1A435D"/>
                  </a:solidFill>
                </a:rPr>
                <a:t>Globally unique IDs for data &amp; </a:t>
              </a:r>
              <a:br>
                <a:rPr lang="en-US" dirty="0" smtClean="0">
                  <a:solidFill>
                    <a:srgbClr val="1A435D"/>
                  </a:solidFill>
                </a:rPr>
              </a:br>
              <a:r>
                <a:rPr lang="en-US" dirty="0" smtClean="0">
                  <a:solidFill>
                    <a:srgbClr val="1A435D"/>
                  </a:solidFill>
                </a:rPr>
                <a:t>metadata (DOI, GUID, </a:t>
              </a:r>
              <a:r>
                <a:rPr lang="en-US" dirty="0" err="1" smtClean="0">
                  <a:solidFill>
                    <a:srgbClr val="1A435D"/>
                  </a:solidFill>
                </a:rPr>
                <a:t>Hdl</a:t>
              </a:r>
              <a:r>
                <a:rPr lang="en-US" dirty="0" smtClean="0">
                  <a:solidFill>
                    <a:srgbClr val="1A435D"/>
                  </a:solidFill>
                </a:rPr>
                <a:t>, …)</a:t>
              </a:r>
            </a:p>
            <a:p>
              <a:pPr indent="-234950">
                <a:buFont typeface="Arial"/>
                <a:buChar char="•"/>
              </a:pPr>
              <a:r>
                <a:rPr lang="en-US" dirty="0" smtClean="0">
                  <a:solidFill>
                    <a:srgbClr val="1A435D"/>
                  </a:solidFill>
                </a:rPr>
                <a:t>Checksums of objects</a:t>
              </a:r>
            </a:p>
            <a:p>
              <a:pPr indent="-234950">
                <a:buFont typeface="Arial"/>
                <a:buChar char="•"/>
              </a:pPr>
              <a:r>
                <a:rPr lang="en-US" dirty="0" smtClean="0">
                  <a:solidFill>
                    <a:srgbClr val="1A435D"/>
                  </a:solidFill>
                </a:rPr>
                <a:t>Object policies</a:t>
              </a:r>
            </a:p>
          </p:txBody>
        </p:sp>
      </p:grpSp>
      <p:pic>
        <p:nvPicPr>
          <p:cNvPr id="3" name="Picture 2"/>
          <p:cNvPicPr>
            <a:picLocks noChangeAspect="1"/>
          </p:cNvPicPr>
          <p:nvPr/>
        </p:nvPicPr>
        <p:blipFill>
          <a:blip r:embed="rId3"/>
          <a:stretch>
            <a:fillRect/>
          </a:stretch>
        </p:blipFill>
        <p:spPr>
          <a:xfrm>
            <a:off x="5095833" y="1369309"/>
            <a:ext cx="3517900" cy="2514600"/>
          </a:xfrm>
          <a:prstGeom prst="rect">
            <a:avLst/>
          </a:prstGeom>
        </p:spPr>
      </p:pic>
      <p:pic>
        <p:nvPicPr>
          <p:cNvPr id="30" name="Picture 29" descr="CN.tif"/>
          <p:cNvPicPr>
            <a:picLocks noChangeAspect="1"/>
          </p:cNvPicPr>
          <p:nvPr/>
        </p:nvPicPr>
        <p:blipFill>
          <a:blip r:embed="rId4"/>
          <a:stretch>
            <a:fillRect/>
          </a:stretch>
        </p:blipFill>
        <p:spPr>
          <a:xfrm>
            <a:off x="6208690" y="3763409"/>
            <a:ext cx="1379563" cy="1379563"/>
          </a:xfrm>
          <a:prstGeom prst="rect">
            <a:avLst/>
          </a:prstGeom>
        </p:spPr>
      </p:pic>
      <p:sp>
        <p:nvSpPr>
          <p:cNvPr id="6" name="TextBox 5"/>
          <p:cNvSpPr txBox="1"/>
          <p:nvPr/>
        </p:nvSpPr>
        <p:spPr>
          <a:xfrm>
            <a:off x="762000" y="4895671"/>
            <a:ext cx="5029200" cy="1200329"/>
          </a:xfrm>
          <a:prstGeom prst="rect">
            <a:avLst/>
          </a:prstGeom>
          <a:noFill/>
        </p:spPr>
        <p:txBody>
          <a:bodyPr wrap="square" rtlCol="0">
            <a:spAutoFit/>
          </a:bodyPr>
          <a:lstStyle/>
          <a:p>
            <a:r>
              <a:rPr lang="en-US" dirty="0" smtClean="0"/>
              <a:t>Three original member nodes:</a:t>
            </a:r>
          </a:p>
          <a:p>
            <a:pPr marL="285750" indent="-285750">
              <a:buFont typeface="Arial"/>
              <a:buChar char="•"/>
            </a:pPr>
            <a:r>
              <a:rPr lang="en-US" dirty="0" smtClean="0"/>
              <a:t>demonstrate different </a:t>
            </a:r>
            <a:r>
              <a:rPr lang="en-US" dirty="0"/>
              <a:t>ways of </a:t>
            </a:r>
            <a:r>
              <a:rPr lang="en-US" dirty="0" smtClean="0"/>
              <a:t>integration </a:t>
            </a:r>
          </a:p>
          <a:p>
            <a:pPr marL="285750" indent="-285750">
              <a:buFont typeface="Arial"/>
              <a:buChar char="•"/>
            </a:pPr>
            <a:r>
              <a:rPr lang="en-US" dirty="0" smtClean="0"/>
              <a:t>diverse range </a:t>
            </a:r>
            <a:r>
              <a:rPr lang="en-US" dirty="0"/>
              <a:t>of technical and business processes.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3727542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Implementation Tiers </a:t>
            </a:r>
            <a:endParaRPr lang="en-US" dirty="0"/>
          </a:p>
        </p:txBody>
      </p:sp>
      <p:sp>
        <p:nvSpPr>
          <p:cNvPr id="3" name="Content Placeholder 2"/>
          <p:cNvSpPr>
            <a:spLocks noGrp="1"/>
          </p:cNvSpPr>
          <p:nvPr>
            <p:ph idx="1"/>
          </p:nvPr>
        </p:nvSpPr>
        <p:spPr>
          <a:xfrm>
            <a:off x="457200" y="1676400"/>
            <a:ext cx="8229600" cy="4953000"/>
          </a:xfrm>
        </p:spPr>
        <p:txBody>
          <a:bodyPr>
            <a:normAutofit fontScale="47500" lnSpcReduction="20000"/>
          </a:bodyPr>
          <a:lstStyle/>
          <a:p>
            <a:pPr marL="917575" indent="-917575">
              <a:buNone/>
            </a:pPr>
            <a:r>
              <a:rPr lang="en-US" sz="5100" b="1" dirty="0" smtClean="0"/>
              <a:t>Tier 1	</a:t>
            </a:r>
            <a:r>
              <a:rPr lang="en-US" sz="5100" dirty="0" smtClean="0"/>
              <a:t>Supports </a:t>
            </a:r>
            <a:r>
              <a:rPr lang="en-US" sz="5100" dirty="0"/>
              <a:t>publicly readable content without </a:t>
            </a:r>
            <a:r>
              <a:rPr lang="en-US" sz="5100" dirty="0" smtClean="0"/>
              <a:t>authentication </a:t>
            </a:r>
            <a:r>
              <a:rPr lang="en-US" sz="5100" dirty="0"/>
              <a:t>or </a:t>
            </a:r>
            <a:r>
              <a:rPr lang="en-US" sz="5100" dirty="0" smtClean="0"/>
              <a:t>more specific </a:t>
            </a:r>
            <a:r>
              <a:rPr lang="en-US" sz="5100" dirty="0"/>
              <a:t>access control </a:t>
            </a:r>
            <a:r>
              <a:rPr lang="en-US" sz="5100" dirty="0" smtClean="0"/>
              <a:t>rules </a:t>
            </a:r>
          </a:p>
          <a:p>
            <a:pPr marL="917575" indent="-917575">
              <a:buNone/>
            </a:pPr>
            <a:r>
              <a:rPr lang="en-US" sz="5100" b="1" dirty="0" smtClean="0"/>
              <a:t>Tier 2	</a:t>
            </a:r>
            <a:r>
              <a:rPr lang="en-US" sz="5100" dirty="0"/>
              <a:t>T</a:t>
            </a:r>
            <a:r>
              <a:rPr lang="en-US" sz="5100" dirty="0" smtClean="0"/>
              <a:t>ier 1 plus access control support</a:t>
            </a:r>
            <a:endParaRPr lang="en-US" sz="5100" dirty="0"/>
          </a:p>
          <a:p>
            <a:pPr marL="917575" indent="-917575">
              <a:buNone/>
            </a:pPr>
            <a:r>
              <a:rPr lang="en-US" sz="5100" b="1" dirty="0"/>
              <a:t>Tier </a:t>
            </a:r>
            <a:r>
              <a:rPr lang="en-US" sz="5100" b="1" dirty="0" smtClean="0"/>
              <a:t>3	</a:t>
            </a:r>
            <a:r>
              <a:rPr lang="en-US" sz="5100" dirty="0" smtClean="0"/>
              <a:t>Tier </a:t>
            </a:r>
            <a:r>
              <a:rPr lang="en-US" sz="5100" dirty="0"/>
              <a:t>2 </a:t>
            </a:r>
            <a:r>
              <a:rPr lang="en-US" sz="5100" dirty="0" smtClean="0"/>
              <a:t>plus ability </a:t>
            </a:r>
            <a:r>
              <a:rPr lang="en-US" sz="5100" dirty="0"/>
              <a:t>to add content through </a:t>
            </a:r>
            <a:r>
              <a:rPr lang="en-US" sz="5100" dirty="0" smtClean="0"/>
              <a:t>the DataONE </a:t>
            </a:r>
            <a:r>
              <a:rPr lang="en-US" sz="5100" dirty="0"/>
              <a:t>service </a:t>
            </a:r>
            <a:r>
              <a:rPr lang="en-US" sz="5100" dirty="0" smtClean="0"/>
              <a:t>interfaces and provides </a:t>
            </a:r>
            <a:r>
              <a:rPr lang="en-US" sz="5100" dirty="0"/>
              <a:t>full support </a:t>
            </a:r>
            <a:r>
              <a:rPr lang="en-US" sz="5100" dirty="0" smtClean="0"/>
              <a:t>for interaction </a:t>
            </a:r>
            <a:r>
              <a:rPr lang="en-US" sz="5100" dirty="0"/>
              <a:t>with </a:t>
            </a:r>
            <a:r>
              <a:rPr lang="en-US" sz="5100" dirty="0" smtClean="0"/>
              <a:t>DataONE </a:t>
            </a:r>
            <a:r>
              <a:rPr lang="en-US" sz="5100" dirty="0"/>
              <a:t>Investigator Toolkit </a:t>
            </a:r>
            <a:endParaRPr lang="en-US" sz="5100" dirty="0" smtClean="0"/>
          </a:p>
          <a:p>
            <a:pPr marL="917575" indent="-917575">
              <a:buNone/>
            </a:pPr>
            <a:r>
              <a:rPr lang="en-US" sz="5100" b="1" dirty="0" smtClean="0"/>
              <a:t>Tier 4	</a:t>
            </a:r>
            <a:r>
              <a:rPr lang="en-US" sz="5100" dirty="0" smtClean="0"/>
              <a:t>Support </a:t>
            </a:r>
            <a:r>
              <a:rPr lang="en-US" sz="5100" dirty="0"/>
              <a:t>the full set of DataONE APIs and can operate as </a:t>
            </a:r>
            <a:r>
              <a:rPr lang="en-US" sz="5100" dirty="0" smtClean="0"/>
              <a:t>replication targets</a:t>
            </a:r>
            <a:r>
              <a:rPr lang="en-US" sz="5100" dirty="0"/>
              <a:t>, accepting content from compatible </a:t>
            </a:r>
            <a:r>
              <a:rPr lang="en-US" sz="5100" dirty="0" smtClean="0"/>
              <a:t>(</a:t>
            </a:r>
            <a:r>
              <a:rPr lang="en-US" sz="5100" dirty="0"/>
              <a:t>technical and policy) </a:t>
            </a:r>
            <a:r>
              <a:rPr lang="en-US" sz="5100" dirty="0" smtClean="0"/>
              <a:t>Member </a:t>
            </a:r>
            <a:r>
              <a:rPr lang="en-US" sz="5100" dirty="0"/>
              <a:t>Nodes and fully supporting </a:t>
            </a:r>
            <a:r>
              <a:rPr lang="en-US" sz="5100" dirty="0" smtClean="0"/>
              <a:t>the DataONE </a:t>
            </a:r>
            <a:r>
              <a:rPr lang="en-US" sz="5100" dirty="0"/>
              <a:t>content access </a:t>
            </a:r>
            <a:r>
              <a:rPr lang="en-US" sz="5100" dirty="0" smtClean="0"/>
              <a:t>control rules</a:t>
            </a:r>
          </a:p>
          <a:p>
            <a:pPr marL="0" indent="0">
              <a:buNone/>
            </a:pPr>
            <a:endParaRPr lang="en-US" dirty="0"/>
          </a:p>
          <a:p>
            <a:pPr marL="0" indent="0">
              <a:buNone/>
            </a:pPr>
            <a:endParaRPr lang="en-US" dirty="0" smtClean="0"/>
          </a:p>
          <a:p>
            <a:pPr marL="0" indent="0">
              <a:buNone/>
            </a:pPr>
            <a:endParaRPr lang="en-US" dirty="0"/>
          </a:p>
          <a:p>
            <a:pPr>
              <a:lnSpc>
                <a:spcPct val="120000"/>
              </a:lnSpc>
            </a:pPr>
            <a:r>
              <a:rPr lang="en-US" sz="4000" dirty="0"/>
              <a:t>Member Node API Definitions are available:</a:t>
            </a:r>
          </a:p>
          <a:p>
            <a:pPr marL="228600" indent="-228600">
              <a:lnSpc>
                <a:spcPct val="120000"/>
              </a:lnSpc>
              <a:buFont typeface="Arial"/>
              <a:buChar char="•"/>
            </a:pPr>
            <a:r>
              <a:rPr lang="en-US" sz="4000" dirty="0"/>
              <a:t>http://mule1.dataone.org/</a:t>
            </a:r>
            <a:r>
              <a:rPr lang="en-US" sz="4000" dirty="0" err="1"/>
              <a:t>ArchitectureDocs</a:t>
            </a:r>
            <a:r>
              <a:rPr lang="en-US" sz="4000" dirty="0"/>
              <a:t>-current/</a:t>
            </a:r>
            <a:r>
              <a:rPr lang="en-US" sz="4000" dirty="0" err="1"/>
              <a:t>apis</a:t>
            </a:r>
            <a:r>
              <a:rPr lang="en-US" sz="4000" dirty="0"/>
              <a:t>/</a:t>
            </a:r>
            <a:r>
              <a:rPr lang="en-US" sz="4000" dirty="0" err="1"/>
              <a:t>MN_APIs.html</a:t>
            </a:r>
            <a:endParaRPr lang="en-US" sz="4000" dirty="0"/>
          </a:p>
          <a:p>
            <a:pPr marL="0" indent="0">
              <a:buNone/>
            </a:pPr>
            <a:endParaRPr lang="en-US" dirty="0"/>
          </a:p>
        </p:txBody>
      </p:sp>
      <p:pic>
        <p:nvPicPr>
          <p:cNvPr id="5" name="Picture 4" descr="MN.tif"/>
          <p:cNvPicPr>
            <a:picLocks noChangeAspect="1"/>
          </p:cNvPicPr>
          <p:nvPr/>
        </p:nvPicPr>
        <p:blipFill>
          <a:blip r:embed="rId3"/>
          <a:stretch>
            <a:fillRect/>
          </a:stretch>
        </p:blipFill>
        <p:spPr>
          <a:xfrm>
            <a:off x="7284720" y="228600"/>
            <a:ext cx="1554480" cy="1554480"/>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3744974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Characteristics of potential Member Nodes</a:t>
            </a:r>
            <a:endParaRPr lang="en-US" dirty="0"/>
          </a:p>
        </p:txBody>
      </p:sp>
      <p:sp>
        <p:nvSpPr>
          <p:cNvPr id="3" name="Content Placeholder 2"/>
          <p:cNvSpPr>
            <a:spLocks noGrp="1"/>
          </p:cNvSpPr>
          <p:nvPr>
            <p:ph idx="1"/>
          </p:nvPr>
        </p:nvSpPr>
        <p:spPr>
          <a:xfrm>
            <a:off x="457200" y="1346908"/>
            <a:ext cx="8686800" cy="4779256"/>
          </a:xfrm>
        </p:spPr>
        <p:txBody>
          <a:bodyPr/>
          <a:lstStyle/>
          <a:p>
            <a:pPr>
              <a:buFont typeface="Arial"/>
              <a:buChar char="•"/>
            </a:pPr>
            <a:r>
              <a:rPr lang="en-US" dirty="0" smtClean="0"/>
              <a:t> Existing Data Centers within the earth science domain;</a:t>
            </a:r>
          </a:p>
          <a:p>
            <a:pPr>
              <a:buFont typeface="Arial"/>
              <a:buChar char="•"/>
            </a:pPr>
            <a:r>
              <a:rPr lang="en-US" dirty="0" smtClean="0"/>
              <a:t> Long-term projects and research activities wishing to share, access, and preserve data;</a:t>
            </a:r>
          </a:p>
          <a:p>
            <a:pPr>
              <a:buFont typeface="Arial"/>
              <a:buChar char="•"/>
            </a:pPr>
            <a:r>
              <a:rPr lang="en-US" dirty="0" smtClean="0"/>
              <a:t> Organizations/Institutions establishing data infrastructures to manage research data;</a:t>
            </a:r>
          </a:p>
          <a:p>
            <a:pPr>
              <a:buFont typeface="Arial"/>
              <a:buChar char="•"/>
            </a:pPr>
            <a:r>
              <a:rPr lang="en-US" dirty="0" smtClean="0"/>
              <a:t> Organizations with computing and storage capabilities to augment the DataONE cyberinfrastructure;</a:t>
            </a:r>
          </a:p>
          <a:p>
            <a:pPr>
              <a:buFont typeface="Arial"/>
              <a:buChar char="•"/>
            </a:pPr>
            <a:r>
              <a:rPr lang="en-US" dirty="0" smtClean="0"/>
              <a:t> Organizations/Institutions with expertise in </a:t>
            </a:r>
            <a:r>
              <a:rPr lang="en-US" dirty="0" err="1" smtClean="0"/>
              <a:t>enviro</a:t>
            </a:r>
            <a:r>
              <a:rPr lang="en-US" dirty="0" smtClean="0"/>
              <a:t>- informatics research and applications.</a:t>
            </a:r>
          </a:p>
          <a:p>
            <a:endParaRPr lang="en-US" dirty="0"/>
          </a:p>
        </p:txBody>
      </p:sp>
      <p:sp>
        <p:nvSpPr>
          <p:cNvPr id="4" name="Slide Number Placeholder 3"/>
          <p:cNvSpPr>
            <a:spLocks noGrp="1"/>
          </p:cNvSpPr>
          <p:nvPr>
            <p:ph type="sldNum" sz="quarter" idx="12"/>
          </p:nvPr>
        </p:nvSpPr>
        <p:spPr/>
        <p:txBody>
          <a:bodyPr/>
          <a:lstStyle/>
          <a:p>
            <a:fld id="{87EF2230-5450-D547-A1D3-5726BEA55F5C}" type="slidenum">
              <a:rPr lang="en-US" smtClean="0"/>
              <a:pPr/>
              <a:t>13</a:t>
            </a:fld>
            <a:endParaRPr lang="en-US"/>
          </a:p>
        </p:txBody>
      </p:sp>
      <p:pic>
        <p:nvPicPr>
          <p:cNvPr id="5" name="Picture 47"/>
          <p:cNvPicPr>
            <a:picLocks noChangeAspect="1"/>
          </p:cNvPicPr>
          <p:nvPr/>
        </p:nvPicPr>
        <p:blipFill>
          <a:blip r:embed="rId2"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0" y="6283664"/>
            <a:ext cx="1319420" cy="574336"/>
          </a:xfrm>
          <a:prstGeom prst="rect">
            <a:avLst/>
          </a:prstGeom>
          <a:noFill/>
          <a:ln w="9525">
            <a:solidFill>
              <a:srgbClr val="1A435D"/>
            </a:solid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become a Member Node</a:t>
            </a:r>
            <a:endParaRPr lang="en-US" dirty="0"/>
          </a:p>
        </p:txBody>
      </p:sp>
      <p:sp>
        <p:nvSpPr>
          <p:cNvPr id="3" name="Content Placeholder 2"/>
          <p:cNvSpPr>
            <a:spLocks noGrp="1"/>
          </p:cNvSpPr>
          <p:nvPr>
            <p:ph idx="1"/>
          </p:nvPr>
        </p:nvSpPr>
        <p:spPr>
          <a:xfrm>
            <a:off x="230921" y="1231467"/>
            <a:ext cx="8675974" cy="5509667"/>
          </a:xfrm>
        </p:spPr>
        <p:txBody>
          <a:bodyPr>
            <a:normAutofit/>
          </a:bodyPr>
          <a:lstStyle/>
          <a:p>
            <a:pPr>
              <a:buFont typeface="Arial"/>
              <a:buChar char="•"/>
            </a:pPr>
            <a:r>
              <a:rPr lang="en-US" dirty="0" smtClean="0"/>
              <a:t> Common methods of access to our data, as well as wider access to and exposure of those data;</a:t>
            </a:r>
          </a:p>
          <a:p>
            <a:pPr>
              <a:buFont typeface="Arial"/>
              <a:buChar char="•"/>
            </a:pPr>
            <a:r>
              <a:rPr lang="en-US" dirty="0" smtClean="0"/>
              <a:t> Leverage of existing investment in cyberinfrastructure and related data management practices;</a:t>
            </a:r>
          </a:p>
          <a:p>
            <a:pPr>
              <a:buFont typeface="Arial"/>
              <a:buChar char="•"/>
            </a:pPr>
            <a:r>
              <a:rPr lang="en-US" dirty="0" smtClean="0"/>
              <a:t> Potential cost-effective preservation of data and metadata</a:t>
            </a:r>
          </a:p>
          <a:p>
            <a:pPr>
              <a:buFont typeface="Arial"/>
              <a:buChar char="•"/>
            </a:pPr>
            <a:r>
              <a:rPr lang="en-US" dirty="0" smtClean="0"/>
              <a:t> Access to a larger community with expertise and best practice adoption in science data life cycle management;</a:t>
            </a:r>
          </a:p>
          <a:p>
            <a:pPr>
              <a:buFont typeface="Arial"/>
              <a:buChar char="•"/>
            </a:pPr>
            <a:r>
              <a:rPr lang="en-US" dirty="0" smtClean="0"/>
              <a:t> Provide visibility as a community leader in supporting open and rapid access to scientific data;</a:t>
            </a:r>
            <a:endParaRPr lang="en-US" dirty="0"/>
          </a:p>
        </p:txBody>
      </p:sp>
      <p:sp>
        <p:nvSpPr>
          <p:cNvPr id="4" name="Slide Number Placeholder 3"/>
          <p:cNvSpPr>
            <a:spLocks noGrp="1"/>
          </p:cNvSpPr>
          <p:nvPr>
            <p:ph type="sldNum" sz="quarter" idx="12"/>
          </p:nvPr>
        </p:nvSpPr>
        <p:spPr/>
        <p:txBody>
          <a:bodyPr/>
          <a:lstStyle/>
          <a:p>
            <a:fld id="{87EF2230-5450-D547-A1D3-5726BEA55F5C}" type="slidenum">
              <a:rPr lang="en-US" smtClean="0"/>
              <a:pPr/>
              <a:t>14</a:t>
            </a:fld>
            <a:endParaRPr lang="en-US"/>
          </a:p>
        </p:txBody>
      </p:sp>
      <p:pic>
        <p:nvPicPr>
          <p:cNvPr id="6" name="Picture 47"/>
          <p:cNvPicPr>
            <a:picLocks noChangeAspect="1"/>
          </p:cNvPicPr>
          <p:nvPr/>
        </p:nvPicPr>
        <p:blipFill>
          <a:blip r:embed="rId2"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0" y="6283664"/>
            <a:ext cx="1319420" cy="574336"/>
          </a:xfrm>
          <a:prstGeom prst="rect">
            <a:avLst/>
          </a:prstGeom>
          <a:noFill/>
          <a:ln w="9525">
            <a:solidFill>
              <a:srgbClr val="1A435D"/>
            </a:solid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become a Member Node – Cont.</a:t>
            </a:r>
            <a:endParaRPr lang="en-US" dirty="0"/>
          </a:p>
        </p:txBody>
      </p:sp>
      <p:sp>
        <p:nvSpPr>
          <p:cNvPr id="3" name="Content Placeholder 2"/>
          <p:cNvSpPr>
            <a:spLocks noGrp="1"/>
          </p:cNvSpPr>
          <p:nvPr>
            <p:ph idx="1"/>
          </p:nvPr>
        </p:nvSpPr>
        <p:spPr>
          <a:xfrm>
            <a:off x="230921" y="1332477"/>
            <a:ext cx="8675974" cy="5509667"/>
          </a:xfrm>
        </p:spPr>
        <p:txBody>
          <a:bodyPr>
            <a:normAutofit/>
          </a:bodyPr>
          <a:lstStyle/>
          <a:p>
            <a:pPr>
              <a:buFont typeface="Arial"/>
              <a:buChar char="•"/>
            </a:pPr>
            <a:r>
              <a:rPr lang="en-US" dirty="0" smtClean="0"/>
              <a:t> Facilitate recognition and credit for our data and services through data citations in published literature;</a:t>
            </a:r>
          </a:p>
          <a:p>
            <a:pPr>
              <a:buFont typeface="Arial"/>
              <a:buChar char="•"/>
            </a:pPr>
            <a:r>
              <a:rPr lang="en-US" dirty="0" smtClean="0"/>
              <a:t> Provide opportunities for collaborative research;</a:t>
            </a:r>
          </a:p>
          <a:p>
            <a:pPr lvl="0">
              <a:buFont typeface="Arial"/>
              <a:buChar char="•"/>
            </a:pPr>
            <a:r>
              <a:rPr lang="en-US" dirty="0" smtClean="0"/>
              <a:t> A Principle Investigator Toolkit for analysis, visualization and modeling your data</a:t>
            </a:r>
          </a:p>
          <a:p>
            <a:pPr>
              <a:buFont typeface="Arial"/>
              <a:buChar char="•"/>
            </a:pPr>
            <a:r>
              <a:rPr lang="en-US" dirty="0" smtClean="0"/>
              <a:t> Enhance public understanding of the value of a common model for sharing science data across organizations.</a:t>
            </a:r>
          </a:p>
          <a:p>
            <a:pPr>
              <a:buFont typeface="Arial"/>
              <a:buChar char="•"/>
            </a:pPr>
            <a:endParaRPr lang="en-US" dirty="0"/>
          </a:p>
        </p:txBody>
      </p:sp>
      <p:sp>
        <p:nvSpPr>
          <p:cNvPr id="4" name="Slide Number Placeholder 3"/>
          <p:cNvSpPr>
            <a:spLocks noGrp="1"/>
          </p:cNvSpPr>
          <p:nvPr>
            <p:ph type="sldNum" sz="quarter" idx="12"/>
          </p:nvPr>
        </p:nvSpPr>
        <p:spPr/>
        <p:txBody>
          <a:bodyPr/>
          <a:lstStyle/>
          <a:p>
            <a:fld id="{87EF2230-5450-D547-A1D3-5726BEA55F5C}" type="slidenum">
              <a:rPr lang="en-US" smtClean="0"/>
              <a:pPr/>
              <a:t>15</a:t>
            </a:fld>
            <a:endParaRPr lang="en-US"/>
          </a:p>
        </p:txBody>
      </p:sp>
      <p:pic>
        <p:nvPicPr>
          <p:cNvPr id="6" name="Picture 47"/>
          <p:cNvPicPr>
            <a:picLocks noChangeAspect="1"/>
          </p:cNvPicPr>
          <p:nvPr/>
        </p:nvPicPr>
        <p:blipFill>
          <a:blip r:embed="rId2"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0" y="6283664"/>
            <a:ext cx="1319420" cy="574336"/>
          </a:xfrm>
          <a:prstGeom prst="rect">
            <a:avLst/>
          </a:prstGeom>
          <a:noFill/>
          <a:ln w="9525">
            <a:solidFill>
              <a:srgbClr val="1A435D"/>
            </a:solid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97146901"/>
              </p:ext>
            </p:extLst>
          </p:nvPr>
        </p:nvGraphicFramePr>
        <p:xfrm>
          <a:off x="457200" y="1167319"/>
          <a:ext cx="7806420" cy="5771737"/>
        </p:xfrm>
        <a:graphic>
          <a:graphicData uri="http://schemas.openxmlformats.org/drawingml/2006/table">
            <a:tbl>
              <a:tblPr firstRow="1" bandRow="1">
                <a:tableStyleId>{5C22544A-7EE6-4342-B048-85BDC9FD1C3A}</a:tableStyleId>
              </a:tblPr>
              <a:tblGrid>
                <a:gridCol w="1561284"/>
                <a:gridCol w="1561284"/>
                <a:gridCol w="1561284"/>
                <a:gridCol w="1561284"/>
                <a:gridCol w="1561284"/>
              </a:tblGrid>
              <a:tr h="438871">
                <a:tc>
                  <a:txBody>
                    <a:bodyPr/>
                    <a:lstStyle/>
                    <a:p>
                      <a:endParaRPr lang="en-US" sz="1400" dirty="0"/>
                    </a:p>
                  </a:txBody>
                  <a:tcPr/>
                </a:tc>
                <a:tc>
                  <a:txBody>
                    <a:bodyPr/>
                    <a:lstStyle/>
                    <a:p>
                      <a:r>
                        <a:rPr lang="en-US" sz="1400" dirty="0" smtClean="0"/>
                        <a:t>ORNL-DAAC</a:t>
                      </a:r>
                      <a:endParaRPr lang="en-US" sz="1400" dirty="0"/>
                    </a:p>
                  </a:txBody>
                  <a:tcPr/>
                </a:tc>
                <a:tc>
                  <a:txBody>
                    <a:bodyPr/>
                    <a:lstStyle/>
                    <a:p>
                      <a:r>
                        <a:rPr lang="en-US" sz="1400" dirty="0" smtClean="0"/>
                        <a:t>Dryad</a:t>
                      </a:r>
                      <a:endParaRPr lang="en-US" sz="1400" dirty="0"/>
                    </a:p>
                  </a:txBody>
                  <a:tcPr/>
                </a:tc>
                <a:tc>
                  <a:txBody>
                    <a:bodyPr/>
                    <a:lstStyle/>
                    <a:p>
                      <a:r>
                        <a:rPr lang="en-US" sz="1400" dirty="0" smtClean="0"/>
                        <a:t>KNB</a:t>
                      </a:r>
                      <a:endParaRPr lang="en-US" sz="1400" dirty="0"/>
                    </a:p>
                  </a:txBody>
                  <a:tcPr/>
                </a:tc>
                <a:tc>
                  <a:txBody>
                    <a:bodyPr/>
                    <a:lstStyle/>
                    <a:p>
                      <a:r>
                        <a:rPr lang="en-US" sz="1400" dirty="0" smtClean="0"/>
                        <a:t>USGS Metadata CH</a:t>
                      </a:r>
                      <a:endParaRPr lang="en-US" sz="1400" dirty="0"/>
                    </a:p>
                  </a:txBody>
                  <a:tcPr/>
                </a:tc>
              </a:tr>
              <a:tr h="438871">
                <a:tc>
                  <a:txBody>
                    <a:bodyPr/>
                    <a:lstStyle/>
                    <a:p>
                      <a:r>
                        <a:rPr lang="en-US" sz="1400" dirty="0" smtClean="0"/>
                        <a:t>Community</a:t>
                      </a:r>
                      <a:endParaRPr lang="en-US" sz="1400" dirty="0"/>
                    </a:p>
                  </a:txBody>
                  <a:tcPr/>
                </a:tc>
                <a:tc>
                  <a:txBody>
                    <a:bodyPr/>
                    <a:lstStyle/>
                    <a:p>
                      <a:r>
                        <a:rPr lang="en-US" sz="1400" dirty="0" smtClean="0"/>
                        <a:t>Agency</a:t>
                      </a:r>
                      <a:r>
                        <a:rPr lang="en-US" sz="1400" baseline="0" dirty="0" smtClean="0"/>
                        <a:t> repository</a:t>
                      </a:r>
                      <a:endParaRPr lang="en-US" sz="1400" dirty="0"/>
                    </a:p>
                  </a:txBody>
                  <a:tcPr/>
                </a:tc>
                <a:tc>
                  <a:txBody>
                    <a:bodyPr/>
                    <a:lstStyle/>
                    <a:p>
                      <a:r>
                        <a:rPr lang="en-US" sz="1400" dirty="0" smtClean="0"/>
                        <a:t>Journal consortium</a:t>
                      </a:r>
                      <a:endParaRPr lang="en-US" sz="1400" dirty="0"/>
                    </a:p>
                  </a:txBody>
                  <a:tcPr/>
                </a:tc>
                <a:tc>
                  <a:txBody>
                    <a:bodyPr/>
                    <a:lstStyle/>
                    <a:p>
                      <a:r>
                        <a:rPr lang="en-US" sz="1400" dirty="0" smtClean="0"/>
                        <a:t>Research network</a:t>
                      </a:r>
                      <a:endParaRPr lang="en-US" sz="1400" dirty="0"/>
                    </a:p>
                  </a:txBody>
                  <a:tcPr/>
                </a:tc>
                <a:tc>
                  <a:txBody>
                    <a:bodyPr/>
                    <a:lstStyle/>
                    <a:p>
                      <a:r>
                        <a:rPr lang="en-US" sz="1400" dirty="0" smtClean="0"/>
                        <a:t>Agency – State &amp; Federal</a:t>
                      </a:r>
                      <a:endParaRPr lang="en-US" sz="1400" dirty="0"/>
                    </a:p>
                  </a:txBody>
                  <a:tcPr/>
                </a:tc>
              </a:tr>
              <a:tr h="626960">
                <a:tc>
                  <a:txBody>
                    <a:bodyPr/>
                    <a:lstStyle/>
                    <a:p>
                      <a:r>
                        <a:rPr lang="en-US" sz="1400" dirty="0" smtClean="0"/>
                        <a:t>Data</a:t>
                      </a:r>
                      <a:endParaRPr lang="en-US" sz="1400" dirty="0"/>
                    </a:p>
                  </a:txBody>
                  <a:tcPr/>
                </a:tc>
                <a:tc>
                  <a:txBody>
                    <a:bodyPr/>
                    <a:lstStyle/>
                    <a:p>
                      <a:r>
                        <a:rPr lang="en-US" sz="1400" baseline="0" dirty="0" smtClean="0"/>
                        <a:t>Ecology and biogeochemical dynamics</a:t>
                      </a:r>
                      <a:endParaRPr lang="en-US" sz="1400" dirty="0"/>
                    </a:p>
                  </a:txBody>
                  <a:tcPr/>
                </a:tc>
                <a:tc>
                  <a:txBody>
                    <a:bodyPr/>
                    <a:lstStyle/>
                    <a:p>
                      <a:r>
                        <a:rPr lang="en-US" sz="1400" dirty="0" smtClean="0"/>
                        <a:t>Biosciences</a:t>
                      </a:r>
                      <a:endParaRPr lang="en-US" sz="1400" dirty="0"/>
                    </a:p>
                  </a:txBody>
                  <a:tcPr/>
                </a:tc>
                <a:tc>
                  <a:txBody>
                    <a:bodyPr/>
                    <a:lstStyle/>
                    <a:p>
                      <a:r>
                        <a:rPr lang="en-US" sz="1400" dirty="0" smtClean="0"/>
                        <a:t>Biodiversity, ecology, environment</a:t>
                      </a:r>
                      <a:endParaRPr lang="en-US" sz="1400" dirty="0"/>
                    </a:p>
                  </a:txBody>
                  <a:tcPr/>
                </a:tc>
                <a:tc>
                  <a:txBody>
                    <a:bodyPr/>
                    <a:lstStyle/>
                    <a:p>
                      <a:r>
                        <a:rPr lang="en-US" sz="1400" dirty="0" smtClean="0"/>
                        <a:t>Biology,</a:t>
                      </a:r>
                      <a:r>
                        <a:rPr lang="en-US" sz="1400" baseline="0" dirty="0" smtClean="0"/>
                        <a:t> ecology, environment</a:t>
                      </a:r>
                      <a:endParaRPr lang="en-US" sz="1400" dirty="0"/>
                    </a:p>
                  </a:txBody>
                  <a:tcPr/>
                </a:tc>
              </a:tr>
              <a:tr h="815047">
                <a:tc>
                  <a:txBody>
                    <a:bodyPr/>
                    <a:lstStyle/>
                    <a:p>
                      <a:r>
                        <a:rPr lang="en-US" sz="1400" dirty="0" smtClean="0"/>
                        <a:t>Size</a:t>
                      </a:r>
                      <a:endParaRPr lang="en-US" sz="1400" dirty="0"/>
                    </a:p>
                  </a:txBody>
                  <a:tcPr/>
                </a:tc>
                <a:tc>
                  <a:txBody>
                    <a:bodyPr/>
                    <a:lstStyle/>
                    <a:p>
                      <a:r>
                        <a:rPr lang="en-US" sz="1400" dirty="0" smtClean="0"/>
                        <a:t>~ 1,000 data products,</a:t>
                      </a:r>
                      <a:r>
                        <a:rPr lang="en-US" sz="1400" baseline="0" dirty="0" smtClean="0"/>
                        <a:t> ~ 1 TB</a:t>
                      </a:r>
                      <a:endParaRPr lang="en-US" sz="1400" dirty="0"/>
                    </a:p>
                  </a:txBody>
                  <a:tcPr/>
                </a:tc>
                <a:tc>
                  <a:txBody>
                    <a:bodyPr/>
                    <a:lstStyle/>
                    <a:p>
                      <a:r>
                        <a:rPr lang="en-US" sz="1400" dirty="0" smtClean="0"/>
                        <a:t>~ 1,000 data products,</a:t>
                      </a:r>
                      <a:r>
                        <a:rPr lang="en-US" sz="1400" baseline="0" dirty="0" smtClean="0"/>
                        <a:t> ~ 5 GB</a:t>
                      </a:r>
                      <a:endParaRPr lang="en-US" sz="1400" dirty="0"/>
                    </a:p>
                  </a:txBody>
                  <a:tcPr/>
                </a:tc>
                <a:tc>
                  <a:txBody>
                    <a:bodyPr/>
                    <a:lstStyle/>
                    <a:p>
                      <a:r>
                        <a:rPr lang="en-US" sz="1400" dirty="0" smtClean="0"/>
                        <a:t>20,000 data</a:t>
                      </a:r>
                      <a:r>
                        <a:rPr lang="en-US" sz="1400" baseline="0" dirty="0" smtClean="0"/>
                        <a:t> products, 100s </a:t>
                      </a:r>
                      <a:r>
                        <a:rPr lang="en-US" sz="1400" baseline="0" dirty="0" err="1" smtClean="0"/>
                        <a:t>GBs</a:t>
                      </a:r>
                      <a:endParaRPr lang="en-US" sz="1400" dirty="0"/>
                    </a:p>
                  </a:txBody>
                  <a:tcPr/>
                </a:tc>
                <a:tc>
                  <a:txBody>
                    <a:bodyPr/>
                    <a:lstStyle/>
                    <a:p>
                      <a:r>
                        <a:rPr lang="en-US" sz="1400" dirty="0" smtClean="0"/>
                        <a:t>100,000 metadata;</a:t>
                      </a:r>
                      <a:r>
                        <a:rPr lang="en-US" sz="1400" baseline="0" dirty="0" smtClean="0"/>
                        <a:t> distributed datasets, 100s </a:t>
                      </a:r>
                      <a:r>
                        <a:rPr lang="en-US" sz="1400" baseline="0" dirty="0" err="1" smtClean="0"/>
                        <a:t>GBs</a:t>
                      </a:r>
                      <a:endParaRPr lang="en-US" sz="1400" dirty="0"/>
                    </a:p>
                  </a:txBody>
                  <a:tcPr/>
                </a:tc>
              </a:tr>
              <a:tr h="722946">
                <a:tc>
                  <a:txBody>
                    <a:bodyPr/>
                    <a:lstStyle/>
                    <a:p>
                      <a:r>
                        <a:rPr lang="en-US" sz="1400" dirty="0" smtClean="0"/>
                        <a:t>Services</a:t>
                      </a:r>
                      <a:endParaRPr lang="en-US" sz="1400" dirty="0"/>
                    </a:p>
                  </a:txBody>
                  <a:tcPr/>
                </a:tc>
                <a:tc>
                  <a:txBody>
                    <a:bodyPr/>
                    <a:lstStyle/>
                    <a:p>
                      <a:pPr marL="0" marR="0">
                        <a:spcBef>
                          <a:spcPts val="0"/>
                        </a:spcBef>
                        <a:spcAft>
                          <a:spcPts val="0"/>
                        </a:spcAft>
                      </a:pPr>
                      <a:r>
                        <a:rPr lang="en-US" sz="1000">
                          <a:solidFill>
                            <a:srgbClr val="000000"/>
                          </a:solidFill>
                          <a:latin typeface="Arial"/>
                          <a:ea typeface="Arial"/>
                          <a:cs typeface="Arial"/>
                        </a:rPr>
                        <a:t>Tools for data preservation, replication, discovery, access, subsetting, and visualization</a:t>
                      </a:r>
                      <a:endParaRPr lang="en-US" sz="1050">
                        <a:latin typeface="Times New Roman"/>
                        <a:ea typeface="Times New Roman"/>
                        <a:cs typeface="Times New Roman"/>
                      </a:endParaRPr>
                    </a:p>
                  </a:txBody>
                  <a:tcPr marL="63500" marR="63500" marT="63500" marB="63500"/>
                </a:tc>
                <a:tc>
                  <a:txBody>
                    <a:bodyPr/>
                    <a:lstStyle/>
                    <a:p>
                      <a:pPr marL="0" marR="0">
                        <a:spcBef>
                          <a:spcPts val="0"/>
                        </a:spcBef>
                        <a:spcAft>
                          <a:spcPts val="0"/>
                        </a:spcAft>
                      </a:pPr>
                      <a:r>
                        <a:rPr lang="en-US" sz="1000">
                          <a:solidFill>
                            <a:srgbClr val="000000"/>
                          </a:solidFill>
                          <a:latin typeface="Arial"/>
                          <a:ea typeface="Arial"/>
                          <a:cs typeface="Arial"/>
                        </a:rPr>
                        <a:t>Tools for data preservation, replication, discovery and access</a:t>
                      </a:r>
                      <a:endParaRPr lang="en-US" sz="1050">
                        <a:latin typeface="Times New Roman"/>
                        <a:ea typeface="Times New Roman"/>
                        <a:cs typeface="Times New Roman"/>
                      </a:endParaRPr>
                    </a:p>
                  </a:txBody>
                  <a:tcPr marL="63500" marR="63500" marT="63500" marB="63500"/>
                </a:tc>
                <a:tc>
                  <a:txBody>
                    <a:bodyPr/>
                    <a:lstStyle/>
                    <a:p>
                      <a:pPr marL="0" marR="0">
                        <a:spcBef>
                          <a:spcPts val="0"/>
                        </a:spcBef>
                        <a:spcAft>
                          <a:spcPts val="0"/>
                        </a:spcAft>
                      </a:pPr>
                      <a:r>
                        <a:rPr lang="en-US" sz="1000" dirty="0">
                          <a:solidFill>
                            <a:srgbClr val="000000"/>
                          </a:solidFill>
                          <a:latin typeface="Arial"/>
                          <a:ea typeface="Arial"/>
                          <a:cs typeface="Arial"/>
                        </a:rPr>
                        <a:t>Tools for data preservation, replication, discovery, access, management, and visualization</a:t>
                      </a:r>
                      <a:endParaRPr lang="en-US" sz="1050" dirty="0">
                        <a:latin typeface="Times New Roman"/>
                        <a:ea typeface="Times New Roman"/>
                        <a:cs typeface="Times New Roman"/>
                      </a:endParaRPr>
                    </a:p>
                  </a:txBody>
                  <a:tcPr marL="63500" marR="63500" marT="63500" marB="63500"/>
                </a:tc>
                <a:tc>
                  <a:txBody>
                    <a:bodyPr/>
                    <a:lstStyle/>
                    <a:p>
                      <a:pPr marL="0" marR="0">
                        <a:spcBef>
                          <a:spcPts val="0"/>
                        </a:spcBef>
                        <a:spcAft>
                          <a:spcPts val="0"/>
                        </a:spcAft>
                      </a:pPr>
                      <a:r>
                        <a:rPr lang="en-US" sz="1050" dirty="0" smtClean="0">
                          <a:latin typeface="Times New Roman"/>
                          <a:ea typeface="Times New Roman"/>
                          <a:cs typeface="Times New Roman"/>
                        </a:rPr>
                        <a:t>Tools for data harvesting, creation,</a:t>
                      </a:r>
                      <a:r>
                        <a:rPr lang="en-US" sz="1050" baseline="0" dirty="0" smtClean="0">
                          <a:latin typeface="Times New Roman"/>
                          <a:ea typeface="Times New Roman"/>
                          <a:cs typeface="Times New Roman"/>
                        </a:rPr>
                        <a:t> QA/QC, search, visualization, and services. </a:t>
                      </a:r>
                      <a:endParaRPr lang="en-US" sz="1050" dirty="0">
                        <a:latin typeface="Times New Roman"/>
                        <a:ea typeface="Times New Roman"/>
                        <a:cs typeface="Times New Roman"/>
                      </a:endParaRPr>
                    </a:p>
                  </a:txBody>
                  <a:tcPr marL="63500" marR="63500" marT="63500" marB="63500"/>
                </a:tc>
              </a:tr>
              <a:tr h="626960">
                <a:tc>
                  <a:txBody>
                    <a:bodyPr/>
                    <a:lstStyle/>
                    <a:p>
                      <a:r>
                        <a:rPr lang="en-US" sz="1400" dirty="0" smtClean="0"/>
                        <a:t>Metadata</a:t>
                      </a:r>
                      <a:r>
                        <a:rPr lang="en-US" sz="1400" baseline="0" dirty="0" smtClean="0"/>
                        <a:t> </a:t>
                      </a:r>
                      <a:r>
                        <a:rPr lang="en-US" sz="1400" baseline="0" dirty="0" err="1" smtClean="0"/>
                        <a:t>stds</a:t>
                      </a:r>
                      <a:r>
                        <a:rPr lang="en-US" sz="1400" baseline="0" dirty="0" smtClean="0"/>
                        <a:t>.</a:t>
                      </a:r>
                      <a:endParaRPr lang="en-US" sz="1400" dirty="0"/>
                    </a:p>
                  </a:txBody>
                  <a:tcPr/>
                </a:tc>
                <a:tc>
                  <a:txBody>
                    <a:bodyPr/>
                    <a:lstStyle/>
                    <a:p>
                      <a:r>
                        <a:rPr lang="en-US" sz="1400" dirty="0" smtClean="0"/>
                        <a:t>FGDC</a:t>
                      </a:r>
                      <a:r>
                        <a:rPr lang="en-US" sz="1400" baseline="0" dirty="0" smtClean="0"/>
                        <a:t> subset</a:t>
                      </a:r>
                      <a:endParaRPr lang="en-US" sz="1400" dirty="0"/>
                    </a:p>
                  </a:txBody>
                  <a:tcPr/>
                </a:tc>
                <a:tc>
                  <a:txBody>
                    <a:bodyPr/>
                    <a:lstStyle/>
                    <a:p>
                      <a:r>
                        <a:rPr lang="en-US" sz="1400" dirty="0" smtClean="0"/>
                        <a:t>Dublin</a:t>
                      </a:r>
                      <a:r>
                        <a:rPr lang="en-US" sz="1400" baseline="0" dirty="0" smtClean="0"/>
                        <a:t> Core application profile</a:t>
                      </a:r>
                      <a:endParaRPr lang="en-US" sz="1400" dirty="0"/>
                    </a:p>
                  </a:txBody>
                  <a:tcPr/>
                </a:tc>
                <a:tc>
                  <a:txBody>
                    <a:bodyPr/>
                    <a:lstStyle/>
                    <a:p>
                      <a:r>
                        <a:rPr lang="en-US" sz="1400" dirty="0" smtClean="0"/>
                        <a:t>EML, FGDC</a:t>
                      </a:r>
                      <a:endParaRPr lang="en-US" sz="1400" dirty="0"/>
                    </a:p>
                  </a:txBody>
                  <a:tcPr/>
                </a:tc>
                <a:tc>
                  <a:txBody>
                    <a:bodyPr/>
                    <a:lstStyle/>
                    <a:p>
                      <a:r>
                        <a:rPr lang="en-US" sz="1400" dirty="0" smtClean="0"/>
                        <a:t>FGDC BDP</a:t>
                      </a:r>
                      <a:endParaRPr lang="en-US" sz="1400" dirty="0"/>
                    </a:p>
                  </a:txBody>
                  <a:tcPr/>
                </a:tc>
              </a:tr>
              <a:tr h="438871">
                <a:tc>
                  <a:txBody>
                    <a:bodyPr/>
                    <a:lstStyle/>
                    <a:p>
                      <a:r>
                        <a:rPr lang="en-US" sz="1400" dirty="0" smtClean="0"/>
                        <a:t>Degree of curation</a:t>
                      </a:r>
                      <a:endParaRPr lang="en-US" sz="1400" dirty="0"/>
                    </a:p>
                  </a:txBody>
                  <a:tcPr/>
                </a:tc>
                <a:tc>
                  <a:txBody>
                    <a:bodyPr/>
                    <a:lstStyle/>
                    <a:p>
                      <a:r>
                        <a:rPr lang="en-US" sz="1400" dirty="0" smtClean="0"/>
                        <a:t>High</a:t>
                      </a:r>
                      <a:endParaRPr lang="en-US" sz="1400" dirty="0"/>
                    </a:p>
                  </a:txBody>
                  <a:tcPr/>
                </a:tc>
                <a:tc>
                  <a:txBody>
                    <a:bodyPr/>
                    <a:lstStyle/>
                    <a:p>
                      <a:r>
                        <a:rPr lang="en-US" sz="1400" dirty="0" smtClean="0"/>
                        <a:t>Medium</a:t>
                      </a:r>
                      <a:endParaRPr lang="en-US" sz="1400" dirty="0"/>
                    </a:p>
                  </a:txBody>
                  <a:tcPr/>
                </a:tc>
                <a:tc>
                  <a:txBody>
                    <a:bodyPr/>
                    <a:lstStyle/>
                    <a:p>
                      <a:r>
                        <a:rPr lang="en-US" sz="1400" dirty="0" smtClean="0"/>
                        <a:t>Low</a:t>
                      </a:r>
                      <a:endParaRPr lang="en-US" sz="1400" dirty="0"/>
                    </a:p>
                  </a:txBody>
                  <a:tcPr/>
                </a:tc>
                <a:tc>
                  <a:txBody>
                    <a:bodyPr/>
                    <a:lstStyle/>
                    <a:p>
                      <a:r>
                        <a:rPr lang="en-US" sz="1400" dirty="0" smtClean="0"/>
                        <a:t>Medium</a:t>
                      </a:r>
                      <a:endParaRPr lang="en-US" sz="1400" dirty="0"/>
                    </a:p>
                  </a:txBody>
                  <a:tcPr/>
                </a:tc>
              </a:tr>
              <a:tr h="588645">
                <a:tc>
                  <a:txBody>
                    <a:bodyPr/>
                    <a:lstStyle/>
                    <a:p>
                      <a:r>
                        <a:rPr lang="en-US" sz="1400" dirty="0" smtClean="0"/>
                        <a:t>Data submission</a:t>
                      </a:r>
                      <a:endParaRPr lang="en-US" sz="1400" dirty="0"/>
                    </a:p>
                  </a:txBody>
                  <a:tcPr/>
                </a:tc>
                <a:tc>
                  <a:txBody>
                    <a:bodyPr/>
                    <a:lstStyle/>
                    <a:p>
                      <a:pPr marL="0" marR="0">
                        <a:spcBef>
                          <a:spcPts val="0"/>
                        </a:spcBef>
                        <a:spcAft>
                          <a:spcPts val="0"/>
                        </a:spcAft>
                      </a:pPr>
                      <a:r>
                        <a:rPr lang="en-US" sz="1000">
                          <a:solidFill>
                            <a:srgbClr val="000000"/>
                          </a:solidFill>
                          <a:latin typeface="Arial"/>
                          <a:ea typeface="Arial"/>
                          <a:cs typeface="Arial"/>
                        </a:rPr>
                        <a:t>Staff-assisted submission and curation of final data product</a:t>
                      </a:r>
                      <a:endParaRPr lang="en-US" sz="1050">
                        <a:latin typeface="Times New Roman"/>
                        <a:ea typeface="Times New Roman"/>
                        <a:cs typeface="Times New Roman"/>
                      </a:endParaRPr>
                    </a:p>
                  </a:txBody>
                  <a:tcPr marL="63500" marR="63500" marT="63500" marB="63500"/>
                </a:tc>
                <a:tc>
                  <a:txBody>
                    <a:bodyPr/>
                    <a:lstStyle/>
                    <a:p>
                      <a:pPr marL="0" marR="0">
                        <a:spcBef>
                          <a:spcPts val="0"/>
                        </a:spcBef>
                        <a:spcAft>
                          <a:spcPts val="0"/>
                        </a:spcAft>
                      </a:pPr>
                      <a:r>
                        <a:rPr lang="en-US" sz="1000">
                          <a:solidFill>
                            <a:srgbClr val="000000"/>
                          </a:solidFill>
                          <a:latin typeface="Arial"/>
                          <a:ea typeface="Arial"/>
                          <a:cs typeface="Arial"/>
                        </a:rPr>
                        <a:t>Web-based data submission at time of journal article submission</a:t>
                      </a:r>
                      <a:endParaRPr lang="en-US" sz="1050">
                        <a:latin typeface="Times New Roman"/>
                        <a:ea typeface="Times New Roman"/>
                        <a:cs typeface="Times New Roman"/>
                      </a:endParaRPr>
                    </a:p>
                  </a:txBody>
                  <a:tcPr marL="63500" marR="63500" marT="63500" marB="63500"/>
                </a:tc>
                <a:tc>
                  <a:txBody>
                    <a:bodyPr/>
                    <a:lstStyle/>
                    <a:p>
                      <a:pPr marL="0" marR="0">
                        <a:spcBef>
                          <a:spcPts val="0"/>
                        </a:spcBef>
                        <a:spcAft>
                          <a:spcPts val="0"/>
                        </a:spcAft>
                      </a:pPr>
                      <a:r>
                        <a:rPr lang="en-US" sz="1000" dirty="0">
                          <a:solidFill>
                            <a:srgbClr val="000000"/>
                          </a:solidFill>
                          <a:latin typeface="Arial"/>
                          <a:ea typeface="Arial"/>
                          <a:cs typeface="Arial"/>
                        </a:rPr>
                        <a:t>Self-submission via desktop tool at any time</a:t>
                      </a:r>
                      <a:endParaRPr lang="en-US" sz="1050" dirty="0">
                        <a:latin typeface="Times New Roman"/>
                        <a:ea typeface="Times New Roman"/>
                        <a:cs typeface="Times New Roman"/>
                      </a:endParaRPr>
                    </a:p>
                  </a:txBody>
                  <a:tcPr marL="63500" marR="63500" marT="63500" marB="63500"/>
                </a:tc>
                <a:tc>
                  <a:txBody>
                    <a:bodyPr/>
                    <a:lstStyle/>
                    <a:p>
                      <a:pPr marL="0" marR="0">
                        <a:spcBef>
                          <a:spcPts val="0"/>
                        </a:spcBef>
                        <a:spcAft>
                          <a:spcPts val="0"/>
                        </a:spcAft>
                      </a:pPr>
                      <a:r>
                        <a:rPr lang="en-US" sz="1050" dirty="0" smtClean="0">
                          <a:latin typeface="Times New Roman"/>
                          <a:ea typeface="Times New Roman"/>
                          <a:cs typeface="Times New Roman"/>
                        </a:rPr>
                        <a:t>Staff-assisted submission and curation by distributed data providers</a:t>
                      </a:r>
                      <a:endParaRPr lang="en-US" sz="1050" dirty="0">
                        <a:latin typeface="Times New Roman"/>
                        <a:ea typeface="Times New Roman"/>
                        <a:cs typeface="Times New Roman"/>
                      </a:endParaRPr>
                    </a:p>
                  </a:txBody>
                  <a:tcPr marL="63500" marR="63500" marT="63500" marB="63500"/>
                </a:tc>
              </a:tr>
              <a:tr h="626960">
                <a:tc>
                  <a:txBody>
                    <a:bodyPr/>
                    <a:lstStyle/>
                    <a:p>
                      <a:r>
                        <a:rPr lang="en-US" sz="1400" dirty="0" smtClean="0"/>
                        <a:t>Sponsor</a:t>
                      </a:r>
                      <a:endParaRPr lang="en-US" sz="1400" dirty="0"/>
                    </a:p>
                  </a:txBody>
                  <a:tcPr/>
                </a:tc>
                <a:tc>
                  <a:txBody>
                    <a:bodyPr/>
                    <a:lstStyle/>
                    <a:p>
                      <a:r>
                        <a:rPr lang="en-US" sz="1400" dirty="0" smtClean="0"/>
                        <a:t>NASA</a:t>
                      </a:r>
                      <a:endParaRPr lang="en-US" sz="1400" dirty="0"/>
                    </a:p>
                  </a:txBody>
                  <a:tcPr/>
                </a:tc>
                <a:tc>
                  <a:txBody>
                    <a:bodyPr/>
                    <a:lstStyle/>
                    <a:p>
                      <a:r>
                        <a:rPr lang="en-US" sz="1400" dirty="0" smtClean="0"/>
                        <a:t>NSF/JISC, societies,</a:t>
                      </a:r>
                      <a:r>
                        <a:rPr lang="en-US" sz="1400" baseline="0" dirty="0" smtClean="0"/>
                        <a:t> publisher</a:t>
                      </a:r>
                      <a:endParaRPr lang="en-US" sz="1400" dirty="0"/>
                    </a:p>
                  </a:txBody>
                  <a:tcPr/>
                </a:tc>
                <a:tc>
                  <a:txBody>
                    <a:bodyPr/>
                    <a:lstStyle/>
                    <a:p>
                      <a:r>
                        <a:rPr lang="en-US" sz="1400" dirty="0" smtClean="0"/>
                        <a:t>NSF</a:t>
                      </a:r>
                      <a:endParaRPr lang="en-US" sz="1400" dirty="0"/>
                    </a:p>
                  </a:txBody>
                  <a:tcPr/>
                </a:tc>
                <a:tc>
                  <a:txBody>
                    <a:bodyPr/>
                    <a:lstStyle/>
                    <a:p>
                      <a:r>
                        <a:rPr lang="en-US" sz="1400" dirty="0" smtClean="0"/>
                        <a:t>USGS</a:t>
                      </a:r>
                      <a:endParaRPr lang="en-US" sz="1400" dirty="0"/>
                    </a:p>
                  </a:txBody>
                  <a:tcPr/>
                </a:tc>
              </a:tr>
            </a:tbl>
          </a:graphicData>
        </a:graphic>
      </p:graphicFrame>
      <p:sp>
        <p:nvSpPr>
          <p:cNvPr id="3" name="Title 2"/>
          <p:cNvSpPr>
            <a:spLocks noGrp="1"/>
          </p:cNvSpPr>
          <p:nvPr>
            <p:ph type="title"/>
          </p:nvPr>
        </p:nvSpPr>
        <p:spPr/>
        <p:txBody>
          <a:bodyPr>
            <a:normAutofit/>
          </a:bodyPr>
          <a:lstStyle/>
          <a:p>
            <a:r>
              <a:rPr lang="en-US" dirty="0" smtClean="0"/>
              <a:t>Initial DataONE Member Nodes</a:t>
            </a:r>
            <a:endParaRPr lang="en-US" dirty="0"/>
          </a:p>
        </p:txBody>
      </p:sp>
      <p:sp>
        <p:nvSpPr>
          <p:cNvPr id="4" name="Slide Number Placeholder 3"/>
          <p:cNvSpPr>
            <a:spLocks noGrp="1"/>
          </p:cNvSpPr>
          <p:nvPr>
            <p:ph type="sldNum" sz="quarter" idx="12"/>
          </p:nvPr>
        </p:nvSpPr>
        <p:spPr>
          <a:xfrm>
            <a:off x="7012608" y="6491450"/>
            <a:ext cx="2133600" cy="365125"/>
          </a:xfrm>
        </p:spPr>
        <p:txBody>
          <a:bodyPr/>
          <a:lstStyle/>
          <a:p>
            <a:fld id="{87EF2230-5450-D547-A1D3-5726BEA55F5C}" type="slidenum">
              <a:rPr lang="en-US" smtClean="0"/>
              <a:pPr/>
              <a:t>16</a:t>
            </a:fld>
            <a:endParaRPr lang="en-US" dirty="0"/>
          </a:p>
        </p:txBody>
      </p:sp>
      <p:pic>
        <p:nvPicPr>
          <p:cNvPr id="6" name="Picture 47"/>
          <p:cNvPicPr>
            <a:picLocks noChangeAspect="1"/>
          </p:cNvPicPr>
          <p:nvPr/>
        </p:nvPicPr>
        <p:blipFill>
          <a:blip r:embed="rId3"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0" y="6283664"/>
            <a:ext cx="1319420" cy="574336"/>
          </a:xfrm>
          <a:prstGeom prst="rect">
            <a:avLst/>
          </a:prstGeom>
          <a:noFill/>
          <a:ln w="9525">
            <a:solidFill>
              <a:srgbClr val="1A435D"/>
            </a:solidFill>
            <a:miter lim="800000"/>
            <a:headEnd/>
            <a:tailEnd/>
          </a:ln>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9911196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pic>
        <p:nvPicPr>
          <p:cNvPr id="10" name="Picture 9" descr="new_worldv4_sm_newlogo.png"/>
          <p:cNvPicPr>
            <a:picLocks noChangeAspect="1"/>
          </p:cNvPicPr>
          <p:nvPr/>
        </p:nvPicPr>
        <p:blipFill>
          <a:blip r:embed="rId3"/>
          <a:stretch>
            <a:fillRect/>
          </a:stretch>
        </p:blipFill>
        <p:spPr>
          <a:xfrm>
            <a:off x="457200" y="1346508"/>
            <a:ext cx="8221576" cy="4720697"/>
          </a:xfrm>
          <a:prstGeom prst="rect">
            <a:avLst/>
          </a:prstGeom>
          <a:ln>
            <a:solidFill>
              <a:srgbClr val="177F8A"/>
            </a:solidFill>
          </a:ln>
        </p:spPr>
      </p:pic>
      <p:sp>
        <p:nvSpPr>
          <p:cNvPr id="3" name="Title 2"/>
          <p:cNvSpPr>
            <a:spLocks noGrp="1"/>
          </p:cNvSpPr>
          <p:nvPr>
            <p:ph type="title"/>
          </p:nvPr>
        </p:nvSpPr>
        <p:spPr/>
        <p:txBody>
          <a:bodyPr>
            <a:normAutofit/>
          </a:bodyPr>
          <a:lstStyle/>
          <a:p>
            <a:r>
              <a:rPr lang="en-US" dirty="0" smtClean="0"/>
              <a:t>The DataONE Federation</a:t>
            </a:r>
            <a:endParaRPr lang="en-US" dirty="0"/>
          </a:p>
        </p:txBody>
      </p:sp>
      <p:sp>
        <p:nvSpPr>
          <p:cNvPr id="4" name="Slide Number Placeholder 3"/>
          <p:cNvSpPr>
            <a:spLocks noGrp="1"/>
          </p:cNvSpPr>
          <p:nvPr>
            <p:ph type="sldNum" sz="quarter" idx="12"/>
          </p:nvPr>
        </p:nvSpPr>
        <p:spPr>
          <a:xfrm>
            <a:off x="7012608" y="6491450"/>
            <a:ext cx="2133600" cy="365125"/>
          </a:xfrm>
        </p:spPr>
        <p:txBody>
          <a:bodyPr/>
          <a:lstStyle/>
          <a:p>
            <a:fld id="{87EF2230-5450-D547-A1D3-5726BEA55F5C}" type="slidenum">
              <a:rPr lang="en-US" smtClean="0"/>
              <a:pPr/>
              <a:t>17</a:t>
            </a:fld>
            <a:endParaRPr lang="en-US" dirty="0"/>
          </a:p>
        </p:txBody>
      </p:sp>
      <p:pic>
        <p:nvPicPr>
          <p:cNvPr id="5" name="Picture 47"/>
          <p:cNvPicPr>
            <a:picLocks noChangeAspect="1"/>
          </p:cNvPicPr>
          <p:nvPr/>
        </p:nvPicPr>
        <p:blipFill>
          <a:blip r:embed="rId4"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0" y="6283664"/>
            <a:ext cx="1319420" cy="574336"/>
          </a:xfrm>
          <a:prstGeom prst="rect">
            <a:avLst/>
          </a:prstGeom>
          <a:noFill/>
          <a:ln w="9525">
            <a:solidFill>
              <a:srgbClr val="1A435D"/>
            </a:solidFill>
            <a:miter lim="800000"/>
            <a:headEnd/>
            <a:tailEnd/>
          </a:ln>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578199711"/>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Projected Growth of Member Nodes</a:t>
            </a:r>
            <a:endParaRPr lang="en-US" dirty="0"/>
          </a:p>
        </p:txBody>
      </p:sp>
      <p:graphicFrame>
        <p:nvGraphicFramePr>
          <p:cNvPr id="4" name="Chart 3"/>
          <p:cNvGraphicFramePr/>
          <p:nvPr>
            <p:extLst>
              <p:ext uri="{D42A27DB-BD31-4B8C-83A1-F6EECF244321}">
                <p14:mod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040029301"/>
              </p:ext>
            </p:extLst>
          </p:nvPr>
        </p:nvGraphicFramePr>
        <p:xfrm>
          <a:off x="838200" y="1600200"/>
          <a:ext cx="7315200" cy="4419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5333467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5668"/>
            <a:ext cx="8229600" cy="892681"/>
          </a:xfrm>
        </p:spPr>
        <p:txBody>
          <a:bodyPr>
            <a:normAutofit fontScale="90000"/>
          </a:bodyPr>
          <a:lstStyle/>
          <a:p>
            <a:pPr algn="ctr"/>
            <a:r>
              <a:rPr lang="en-US" dirty="0" smtClean="0"/>
              <a:t>Resources required for Member Node participation </a:t>
            </a:r>
            <a:endParaRPr lang="en-US" dirty="0"/>
          </a:p>
        </p:txBody>
      </p:sp>
      <p:sp>
        <p:nvSpPr>
          <p:cNvPr id="3" name="Content Placeholder 2"/>
          <p:cNvSpPr>
            <a:spLocks noGrp="1"/>
          </p:cNvSpPr>
          <p:nvPr>
            <p:ph idx="1"/>
          </p:nvPr>
        </p:nvSpPr>
        <p:spPr>
          <a:xfrm>
            <a:off x="143814" y="1148968"/>
            <a:ext cx="9158948" cy="4779256"/>
          </a:xfrm>
        </p:spPr>
        <p:txBody>
          <a:bodyPr>
            <a:noAutofit/>
          </a:bodyPr>
          <a:lstStyle/>
          <a:p>
            <a:pPr lvl="0">
              <a:spcBef>
                <a:spcPts val="0"/>
              </a:spcBef>
              <a:buFont typeface="Arial"/>
              <a:buChar char="•"/>
            </a:pPr>
            <a:r>
              <a:rPr lang="en-US" sz="2000" dirty="0" smtClean="0"/>
              <a:t> Provide reliable access to actively managed data</a:t>
            </a:r>
          </a:p>
          <a:p>
            <a:pPr lvl="0">
              <a:spcBef>
                <a:spcPts val="0"/>
              </a:spcBef>
            </a:pPr>
            <a:endParaRPr lang="en-US" sz="2000" dirty="0" smtClean="0"/>
          </a:p>
          <a:p>
            <a:pPr lvl="0">
              <a:spcBef>
                <a:spcPts val="0"/>
              </a:spcBef>
              <a:buFont typeface="Arial"/>
              <a:buChar char="•"/>
            </a:pPr>
            <a:r>
              <a:rPr lang="en-US" sz="2000" dirty="0" smtClean="0"/>
              <a:t> Provide descriptive metadata to DataONE Coordinating Nodes to facilitate data discovery, access and usability</a:t>
            </a:r>
          </a:p>
          <a:p>
            <a:pPr lvl="0">
              <a:spcBef>
                <a:spcPts val="0"/>
              </a:spcBef>
              <a:buFont typeface="Arial"/>
              <a:buChar char="•"/>
            </a:pPr>
            <a:endParaRPr lang="en-US" sz="2000" dirty="0" smtClean="0"/>
          </a:p>
          <a:p>
            <a:pPr lvl="0">
              <a:spcBef>
                <a:spcPts val="0"/>
              </a:spcBef>
              <a:buFont typeface="Arial"/>
              <a:buChar char="•"/>
            </a:pPr>
            <a:r>
              <a:rPr lang="en-US" sz="2000" dirty="0" smtClean="0"/>
              <a:t> Engage with the larger DataONE community to advance DataONE services, support, emerging Member Nodes, tools, and promote best practices in data management.</a:t>
            </a:r>
          </a:p>
          <a:p>
            <a:pPr lvl="0">
              <a:spcBef>
                <a:spcPts val="0"/>
              </a:spcBef>
              <a:buFont typeface="Arial"/>
              <a:buChar char="•"/>
            </a:pPr>
            <a:endParaRPr lang="en-US" sz="2000" dirty="0" smtClean="0"/>
          </a:p>
          <a:p>
            <a:pPr lvl="0">
              <a:spcBef>
                <a:spcPts val="0"/>
              </a:spcBef>
              <a:buFont typeface="Arial"/>
              <a:buChar char="•"/>
            </a:pPr>
            <a:r>
              <a:rPr lang="en-US" sz="2000" dirty="0" smtClean="0"/>
              <a:t> Deploy an implementation of DataONE APIs (Application Programming Interfaces)</a:t>
            </a:r>
          </a:p>
          <a:p>
            <a:pPr lvl="0">
              <a:spcBef>
                <a:spcPts val="0"/>
              </a:spcBef>
              <a:buFont typeface="Arial"/>
              <a:buChar char="•"/>
            </a:pPr>
            <a:endParaRPr lang="en-US" sz="2000" dirty="0" smtClean="0"/>
          </a:p>
          <a:p>
            <a:pPr lvl="0">
              <a:spcBef>
                <a:spcPts val="0"/>
              </a:spcBef>
              <a:buFont typeface="Arial"/>
              <a:buChar char="•"/>
            </a:pPr>
            <a:r>
              <a:rPr lang="en-US" sz="2000" dirty="0" smtClean="0"/>
              <a:t> Utilize a unique identifier for each dataset by participating in DataONE user identity federation</a:t>
            </a:r>
          </a:p>
          <a:p>
            <a:pPr lvl="0">
              <a:spcBef>
                <a:spcPts val="0"/>
              </a:spcBef>
              <a:buFont typeface="Arial"/>
              <a:buChar char="•"/>
            </a:pPr>
            <a:endParaRPr lang="en-US" sz="2000" dirty="0" smtClean="0"/>
          </a:p>
          <a:p>
            <a:pPr lvl="0">
              <a:spcBef>
                <a:spcPts val="0"/>
              </a:spcBef>
              <a:buFont typeface="Arial"/>
              <a:buChar char="•"/>
            </a:pPr>
            <a:r>
              <a:rPr lang="en-US" sz="2000" dirty="0" smtClean="0"/>
              <a:t>Support Member Node Partnership Agreement (Governance)</a:t>
            </a:r>
          </a:p>
          <a:p>
            <a:pPr lvl="0">
              <a:spcBef>
                <a:spcPts val="0"/>
              </a:spcBef>
              <a:buFont typeface="Arial"/>
              <a:buChar char="•"/>
            </a:pPr>
            <a:endParaRPr lang="en-US" sz="2000" dirty="0" smtClean="0"/>
          </a:p>
          <a:p>
            <a:pPr>
              <a:spcBef>
                <a:spcPts val="0"/>
              </a:spcBef>
              <a:buFont typeface="Arial"/>
              <a:buChar char="•"/>
            </a:pPr>
            <a:r>
              <a:rPr lang="en-US" sz="2000" dirty="0" smtClean="0"/>
              <a:t>Allow replication of data for preservation and increased access (Tier 4)</a:t>
            </a:r>
          </a:p>
          <a:p>
            <a:pPr lvl="0">
              <a:spcBef>
                <a:spcPts val="0"/>
              </a:spcBef>
            </a:pPr>
            <a:r>
              <a:rPr lang="en-US" sz="2000" dirty="0" smtClean="0"/>
              <a:t> </a:t>
            </a:r>
          </a:p>
          <a:p>
            <a:pPr>
              <a:spcBef>
                <a:spcPts val="0"/>
              </a:spcBef>
              <a:buFont typeface="Arial"/>
              <a:buChar char="•"/>
            </a:pPr>
            <a:endParaRPr lang="en-US" sz="2000" dirty="0"/>
          </a:p>
        </p:txBody>
      </p:sp>
      <p:sp>
        <p:nvSpPr>
          <p:cNvPr id="4" name="Slide Number Placeholder 3"/>
          <p:cNvSpPr>
            <a:spLocks noGrp="1"/>
          </p:cNvSpPr>
          <p:nvPr>
            <p:ph type="sldNum" sz="quarter" idx="12"/>
          </p:nvPr>
        </p:nvSpPr>
        <p:spPr/>
        <p:txBody>
          <a:bodyPr/>
          <a:lstStyle/>
          <a:p>
            <a:fld id="{87EF2230-5450-D547-A1D3-5726BEA55F5C}" type="slidenum">
              <a:rPr lang="en-US" smtClean="0"/>
              <a:pPr/>
              <a:t>19</a:t>
            </a:fld>
            <a:endParaRPr lang="en-US"/>
          </a:p>
        </p:txBody>
      </p:sp>
      <p:pic>
        <p:nvPicPr>
          <p:cNvPr id="5" name="Picture 47"/>
          <p:cNvPicPr>
            <a:picLocks noChangeAspect="1"/>
          </p:cNvPicPr>
          <p:nvPr/>
        </p:nvPicPr>
        <p:blipFill>
          <a:blip r:embed="rId2"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0" y="6283664"/>
            <a:ext cx="1319420" cy="574336"/>
          </a:xfrm>
          <a:prstGeom prst="rect">
            <a:avLst/>
          </a:prstGeom>
          <a:noFill/>
          <a:ln w="9525">
            <a:solidFill>
              <a:srgbClr val="1A435D"/>
            </a:solid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Member Node Partnership Agreement</a:t>
            </a:r>
            <a:endParaRPr lang="en-US" dirty="0"/>
          </a:p>
        </p:txBody>
      </p:sp>
      <p:sp>
        <p:nvSpPr>
          <p:cNvPr id="3" name="Content Placeholder 2"/>
          <p:cNvSpPr>
            <a:spLocks noGrp="1"/>
          </p:cNvSpPr>
          <p:nvPr>
            <p:ph idx="1"/>
          </p:nvPr>
        </p:nvSpPr>
        <p:spPr/>
        <p:txBody>
          <a:bodyPr/>
          <a:lstStyle/>
          <a:p>
            <a:r>
              <a:rPr lang="en-US" dirty="0" smtClean="0"/>
              <a:t>In order to participate as a MN, MN's and DataONE will execute a short Partnership Agreement describing;</a:t>
            </a:r>
          </a:p>
          <a:p>
            <a:pPr lvl="1"/>
            <a:r>
              <a:rPr lang="en-US" dirty="0" smtClean="0"/>
              <a:t>Roles and activities,</a:t>
            </a:r>
          </a:p>
          <a:p>
            <a:pPr lvl="1"/>
            <a:r>
              <a:rPr lang="en-US" dirty="0" smtClean="0"/>
              <a:t>Duration of the agreement,</a:t>
            </a:r>
          </a:p>
          <a:p>
            <a:pPr lvl="1"/>
            <a:r>
              <a:rPr lang="en-US" dirty="0" smtClean="0"/>
              <a:t>Data to be provided, the access to and protections of  (authorization, authentication, replication, integrity)  to be given data collections and metadata,</a:t>
            </a:r>
          </a:p>
          <a:p>
            <a:pPr lvl="1"/>
            <a:r>
              <a:rPr lang="en-US" dirty="0" smtClean="0"/>
              <a:t>How data will be retained or discarded if/when the agreement ends</a:t>
            </a:r>
          </a:p>
          <a:p>
            <a:endParaRPr lang="en-US" dirty="0"/>
          </a:p>
        </p:txBody>
      </p:sp>
      <p:sp>
        <p:nvSpPr>
          <p:cNvPr id="4" name="Slide Number Placeholder 3"/>
          <p:cNvSpPr>
            <a:spLocks noGrp="1"/>
          </p:cNvSpPr>
          <p:nvPr>
            <p:ph type="sldNum" sz="quarter" idx="12"/>
          </p:nvPr>
        </p:nvSpPr>
        <p:spPr/>
        <p:txBody>
          <a:bodyPr/>
          <a:lstStyle/>
          <a:p>
            <a:fld id="{87EF2230-5450-D547-A1D3-5726BEA55F5C}" type="slidenum">
              <a:rPr lang="en-US" smtClean="0"/>
              <a:pPr/>
              <a:t>20</a:t>
            </a:fld>
            <a:endParaRPr lang="en-US"/>
          </a:p>
        </p:txBody>
      </p:sp>
      <p:pic>
        <p:nvPicPr>
          <p:cNvPr id="5" name="Picture 47"/>
          <p:cNvPicPr>
            <a:picLocks noChangeAspect="1"/>
          </p:cNvPicPr>
          <p:nvPr/>
        </p:nvPicPr>
        <p:blipFill>
          <a:blip r:embed="rId2"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0" y="6283664"/>
            <a:ext cx="1319420" cy="574336"/>
          </a:xfrm>
          <a:prstGeom prst="rect">
            <a:avLst/>
          </a:prstGeom>
          <a:noFill/>
          <a:ln w="9525">
            <a:solidFill>
              <a:srgbClr val="1A435D"/>
            </a:solid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Steps to become a Member Node*</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Step 1:  </a:t>
            </a:r>
            <a:r>
              <a:rPr lang="en-US" dirty="0" smtClean="0"/>
              <a:t>Expression </a:t>
            </a:r>
            <a:r>
              <a:rPr lang="en-US" dirty="0"/>
              <a:t>of interest </a:t>
            </a:r>
          </a:p>
          <a:p>
            <a:pPr lvl="1"/>
            <a:r>
              <a:rPr lang="en-US" dirty="0"/>
              <a:t>Complete Member Node Description document and sign letter of interest</a:t>
            </a:r>
          </a:p>
          <a:p>
            <a:pPr lvl="1"/>
            <a:r>
              <a:rPr lang="en-US" dirty="0" smtClean="0"/>
              <a:t>Join </a:t>
            </a:r>
            <a:r>
              <a:rPr lang="en-US" dirty="0"/>
              <a:t>DataONE Users Group (at any time)</a:t>
            </a:r>
          </a:p>
          <a:p>
            <a:endParaRPr lang="en-US" b="1" dirty="0" smtClean="0"/>
          </a:p>
          <a:p>
            <a:r>
              <a:rPr lang="en-US" b="1" dirty="0" smtClean="0"/>
              <a:t>Step </a:t>
            </a:r>
            <a:r>
              <a:rPr lang="en-US" b="1" dirty="0"/>
              <a:t>2</a:t>
            </a:r>
            <a:r>
              <a:rPr lang="en-US" b="1" dirty="0" smtClean="0"/>
              <a:t>:  </a:t>
            </a:r>
            <a:r>
              <a:rPr lang="en-US" dirty="0" smtClean="0"/>
              <a:t>Technical </a:t>
            </a:r>
            <a:r>
              <a:rPr lang="en-US" dirty="0"/>
              <a:t>and strategic review </a:t>
            </a:r>
            <a:endParaRPr lang="en-US" b="1" dirty="0"/>
          </a:p>
          <a:p>
            <a:pPr lvl="1"/>
            <a:r>
              <a:rPr lang="en-US" dirty="0" smtClean="0"/>
              <a:t>“Criteria for Evaluating / </a:t>
            </a:r>
            <a:r>
              <a:rPr lang="en-US" dirty="0" err="1" smtClean="0"/>
              <a:t>Priortizing</a:t>
            </a:r>
            <a:r>
              <a:rPr lang="en-US" dirty="0" smtClean="0"/>
              <a:t> </a:t>
            </a:r>
            <a:r>
              <a:rPr lang="en-US" dirty="0"/>
              <a:t>DataONE Member </a:t>
            </a:r>
            <a:r>
              <a:rPr lang="en-US" dirty="0" smtClean="0"/>
              <a:t>Node”</a:t>
            </a:r>
          </a:p>
          <a:p>
            <a:pPr lvl="1">
              <a:buNone/>
            </a:pPr>
            <a:endParaRPr lang="en-US" dirty="0" smtClean="0"/>
          </a:p>
          <a:p>
            <a:r>
              <a:rPr lang="en-US" b="1" dirty="0"/>
              <a:t>Step 3: </a:t>
            </a:r>
            <a:r>
              <a:rPr lang="en-US" b="1" dirty="0" smtClean="0"/>
              <a:t> </a:t>
            </a:r>
            <a:r>
              <a:rPr lang="en-US" dirty="0" smtClean="0"/>
              <a:t>DataONE Response</a:t>
            </a:r>
            <a:endParaRPr lang="en-US" dirty="0"/>
          </a:p>
          <a:p>
            <a:endParaRPr lang="en-US" dirty="0"/>
          </a:p>
          <a:p>
            <a:r>
              <a:rPr lang="en-US" dirty="0" smtClean="0"/>
              <a:t>   Affirmative:  Next slide</a:t>
            </a:r>
          </a:p>
          <a:p>
            <a:r>
              <a:rPr lang="en-US" dirty="0" smtClean="0"/>
              <a:t>   </a:t>
            </a:r>
          </a:p>
          <a:p>
            <a:r>
              <a:rPr lang="en-US" dirty="0" smtClean="0"/>
              <a:t>   Not </a:t>
            </a:r>
            <a:r>
              <a:rPr lang="en-US" dirty="0"/>
              <a:t>at this </a:t>
            </a:r>
            <a:r>
              <a:rPr lang="en-US" dirty="0" smtClean="0"/>
              <a:t>time:</a:t>
            </a:r>
            <a:endParaRPr lang="en-US" dirty="0"/>
          </a:p>
          <a:p>
            <a:r>
              <a:rPr lang="en-US" dirty="0"/>
              <a:t>	Link up with appropriate Member Node</a:t>
            </a:r>
          </a:p>
          <a:p>
            <a:r>
              <a:rPr lang="en-US" dirty="0"/>
              <a:t>	Obtain advice about becoming a Member Node in the future.</a:t>
            </a:r>
          </a:p>
          <a:p>
            <a:pPr lvl="1"/>
            <a:endParaRPr lang="en-US" dirty="0"/>
          </a:p>
        </p:txBody>
      </p:sp>
      <p:sp>
        <p:nvSpPr>
          <p:cNvPr id="4" name="TextBox 3"/>
          <p:cNvSpPr txBox="1"/>
          <p:nvPr/>
        </p:nvSpPr>
        <p:spPr>
          <a:xfrm>
            <a:off x="381000" y="6172200"/>
            <a:ext cx="7086600" cy="923330"/>
          </a:xfrm>
          <a:prstGeom prst="rect">
            <a:avLst/>
          </a:prstGeom>
          <a:noFill/>
        </p:spPr>
        <p:txBody>
          <a:bodyPr wrap="square" rtlCol="0">
            <a:spAutoFit/>
          </a:bodyPr>
          <a:lstStyle/>
          <a:p>
            <a:r>
              <a:rPr lang="en-US" dirty="0" smtClean="0"/>
              <a:t>*Additional </a:t>
            </a:r>
            <a:r>
              <a:rPr lang="en-US" dirty="0"/>
              <a:t>information available on-line:</a:t>
            </a:r>
            <a:endParaRPr lang="en-US" dirty="0" smtClean="0">
              <a:hlinkClick r:id="rId3"/>
            </a:endParaRPr>
          </a:p>
          <a:p>
            <a:r>
              <a:rPr lang="en-US" dirty="0" smtClean="0">
                <a:hlinkClick r:id="rId3"/>
              </a:rPr>
              <a:t>http</a:t>
            </a:r>
            <a:r>
              <a:rPr lang="en-US" dirty="0">
                <a:hlinkClick r:id="rId3"/>
              </a:rPr>
              <a:t>://www.dataone.org/content/dataone-users-group</a:t>
            </a:r>
            <a:endParaRPr lang="en-US" dirty="0"/>
          </a:p>
          <a:p>
            <a:endParaRPr lang="en-US"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1140977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46908"/>
            <a:ext cx="8229600" cy="5053892"/>
          </a:xfrm>
        </p:spPr>
        <p:txBody>
          <a:bodyPr>
            <a:normAutofit/>
          </a:bodyPr>
          <a:lstStyle/>
          <a:p>
            <a:pPr marL="457200" indent="-457200">
              <a:buFont typeface="Arial"/>
              <a:buChar char="•"/>
            </a:pPr>
            <a:r>
              <a:rPr lang="en-US" dirty="0" smtClean="0"/>
              <a:t>Agree </a:t>
            </a:r>
            <a:r>
              <a:rPr lang="en-US" dirty="0"/>
              <a:t>to DataONE service </a:t>
            </a:r>
            <a:r>
              <a:rPr lang="en-US" dirty="0" smtClean="0"/>
              <a:t>guidelines and partnership </a:t>
            </a:r>
            <a:r>
              <a:rPr lang="en-US" dirty="0"/>
              <a:t>agreement</a:t>
            </a:r>
          </a:p>
          <a:p>
            <a:pPr marL="457200" indent="-457200">
              <a:buFont typeface="Arial"/>
              <a:buChar char="•"/>
            </a:pPr>
            <a:r>
              <a:rPr lang="en-US" dirty="0" smtClean="0"/>
              <a:t>Operational </a:t>
            </a:r>
            <a:r>
              <a:rPr lang="en-US" dirty="0"/>
              <a:t>implementation by DataONE and </a:t>
            </a:r>
            <a:r>
              <a:rPr lang="en-US" dirty="0" smtClean="0"/>
              <a:t>Member Node</a:t>
            </a:r>
          </a:p>
          <a:p>
            <a:r>
              <a:rPr lang="en-US" dirty="0" smtClean="0"/>
              <a:t>    </a:t>
            </a:r>
          </a:p>
          <a:p>
            <a:r>
              <a:rPr lang="en-US" dirty="0" smtClean="0"/>
              <a:t>Participate in the following:</a:t>
            </a:r>
            <a:endParaRPr lang="en-US" dirty="0"/>
          </a:p>
          <a:p>
            <a:pPr lvl="1"/>
            <a:r>
              <a:rPr lang="en-US" dirty="0" smtClean="0"/>
              <a:t>DataONE User Group </a:t>
            </a:r>
          </a:p>
          <a:p>
            <a:pPr lvl="1"/>
            <a:r>
              <a:rPr lang="en-US" dirty="0" smtClean="0"/>
              <a:t>Development of:</a:t>
            </a:r>
          </a:p>
          <a:p>
            <a:pPr lvl="2"/>
            <a:r>
              <a:rPr lang="en-US" dirty="0" smtClean="0"/>
              <a:t>Overall </a:t>
            </a:r>
            <a:r>
              <a:rPr lang="en-US" dirty="0"/>
              <a:t>MN strategic plan</a:t>
            </a:r>
          </a:p>
          <a:p>
            <a:pPr lvl="2"/>
            <a:r>
              <a:rPr lang="en-US" dirty="0" smtClean="0"/>
              <a:t>5</a:t>
            </a:r>
            <a:r>
              <a:rPr lang="en-US" dirty="0"/>
              <a:t>-yr plan for MNs</a:t>
            </a:r>
          </a:p>
          <a:p>
            <a:pPr lvl="2"/>
            <a:r>
              <a:rPr lang="en-US" dirty="0" smtClean="0"/>
              <a:t>Roles</a:t>
            </a:r>
            <a:r>
              <a:rPr lang="en-US" dirty="0"/>
              <a:t>, responsibilities, </a:t>
            </a:r>
            <a:r>
              <a:rPr lang="en-US" dirty="0" smtClean="0"/>
              <a:t>value proposition</a:t>
            </a:r>
            <a:endParaRPr lang="en-US" dirty="0"/>
          </a:p>
          <a:p>
            <a:endParaRPr lang="en-US" dirty="0"/>
          </a:p>
          <a:p>
            <a:pPr lvl="1"/>
            <a:endParaRPr lang="en-US" dirty="0"/>
          </a:p>
        </p:txBody>
      </p:sp>
      <p:sp>
        <p:nvSpPr>
          <p:cNvPr id="5" name="Title 4"/>
          <p:cNvSpPr>
            <a:spLocks noGrp="1"/>
          </p:cNvSpPr>
          <p:nvPr>
            <p:ph type="title"/>
          </p:nvPr>
        </p:nvSpPr>
        <p:spPr/>
        <p:txBody>
          <a:bodyPr/>
          <a:lstStyle/>
          <a:p>
            <a:r>
              <a:rPr lang="en-US" dirty="0" smtClean="0"/>
              <a:t>Implementation Steps</a:t>
            </a:r>
            <a:endParaRPr lang="en-US"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6000100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lstStyle/>
          <a:p>
            <a:r>
              <a:rPr lang="en-US" dirty="0" smtClean="0"/>
              <a:t>Vision for USGS Member </a:t>
            </a:r>
            <a:r>
              <a:rPr lang="en-US" dirty="0" err="1" smtClean="0"/>
              <a:t>Node(S</a:t>
            </a:r>
            <a:r>
              <a:rPr lang="en-US" dirty="0" smtClean="0"/>
              <a:t>)</a:t>
            </a:r>
          </a:p>
          <a:p>
            <a:r>
              <a:rPr lang="en-US" dirty="0" smtClean="0"/>
              <a:t>What is required to setup a MN in USGS?</a:t>
            </a:r>
          </a:p>
          <a:p>
            <a:endParaRPr lang="en-US" dirty="0"/>
          </a:p>
        </p:txBody>
      </p:sp>
      <p:sp>
        <p:nvSpPr>
          <p:cNvPr id="4" name="Slide Number Placeholder 3"/>
          <p:cNvSpPr>
            <a:spLocks noGrp="1"/>
          </p:cNvSpPr>
          <p:nvPr>
            <p:ph type="sldNum" sz="quarter" idx="12"/>
          </p:nvPr>
        </p:nvSpPr>
        <p:spPr/>
        <p:txBody>
          <a:bodyPr/>
          <a:lstStyle/>
          <a:p>
            <a:fld id="{87EF2230-5450-D547-A1D3-5726BEA55F5C}"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200" dirty="0" smtClean="0"/>
              <a:t>DataONE Approaches for choosing next Member Nodes</a:t>
            </a:r>
            <a:endParaRPr lang="en-US" sz="3200" dirty="0"/>
          </a:p>
        </p:txBody>
      </p:sp>
      <p:sp>
        <p:nvSpPr>
          <p:cNvPr id="3" name="Content Placeholder 2"/>
          <p:cNvSpPr>
            <a:spLocks noGrp="1"/>
          </p:cNvSpPr>
          <p:nvPr>
            <p:ph idx="1"/>
          </p:nvPr>
        </p:nvSpPr>
        <p:spPr/>
        <p:txBody>
          <a:bodyPr>
            <a:normAutofit/>
          </a:bodyPr>
          <a:lstStyle/>
          <a:p>
            <a:pPr marL="398463" indent="-398463">
              <a:buFont typeface="+mj-lt"/>
              <a:buAutoNum type="arabicPeriod"/>
            </a:pPr>
            <a:r>
              <a:rPr lang="en-US" dirty="0" smtClean="0"/>
              <a:t>Why prioritize?  </a:t>
            </a:r>
          </a:p>
          <a:p>
            <a:pPr marL="798513" lvl="2" indent="-398463"/>
            <a:r>
              <a:rPr lang="en-US" dirty="0" smtClean="0"/>
              <a:t>sustainable, technological, </a:t>
            </a:r>
            <a:r>
              <a:rPr lang="en-US" dirty="0"/>
              <a:t>s</a:t>
            </a:r>
            <a:r>
              <a:rPr lang="en-US" dirty="0" smtClean="0"/>
              <a:t>trategic</a:t>
            </a:r>
          </a:p>
          <a:p>
            <a:pPr marL="398463" indent="-398463">
              <a:buFont typeface="+mj-lt"/>
              <a:buAutoNum type="arabicPeriod"/>
            </a:pPr>
            <a:r>
              <a:rPr lang="en-US" dirty="0" smtClean="0"/>
              <a:t>Solicit </a:t>
            </a:r>
            <a:r>
              <a:rPr lang="en-US" dirty="0"/>
              <a:t>your ideas for a prioritization </a:t>
            </a:r>
            <a:r>
              <a:rPr lang="en-US" dirty="0" smtClean="0"/>
              <a:t>approach in USGS </a:t>
            </a:r>
          </a:p>
        </p:txBody>
      </p:sp>
      <p:graphicFrame>
        <p:nvGraphicFramePr>
          <p:cNvPr id="6" name="Chart 5"/>
          <p:cNvGraphicFramePr/>
          <p:nvPr>
            <p:extLst>
              <p:ext uri="{D42A27DB-BD31-4B8C-83A1-F6EECF244321}">
                <p14:mod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040029301"/>
              </p:ext>
            </p:extLst>
          </p:nvPr>
        </p:nvGraphicFramePr>
        <p:xfrm>
          <a:off x="1486419" y="3232387"/>
          <a:ext cx="6032262" cy="289377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4887416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81000"/>
            <a:ext cx="8229600" cy="655638"/>
          </a:xfrm>
        </p:spPr>
        <p:txBody>
          <a:bodyPr>
            <a:noAutofit/>
          </a:bodyPr>
          <a:lstStyle/>
          <a:p>
            <a:r>
              <a:rPr lang="en-US" dirty="0" smtClean="0"/>
              <a:t>Key Characteristics when prioritizing </a:t>
            </a:r>
            <a:endParaRPr lang="en-US" dirty="0"/>
          </a:p>
        </p:txBody>
      </p:sp>
      <p:sp>
        <p:nvSpPr>
          <p:cNvPr id="6" name="Content Placeholder 5"/>
          <p:cNvSpPr>
            <a:spLocks noGrp="1"/>
          </p:cNvSpPr>
          <p:nvPr>
            <p:ph sz="half" idx="2"/>
          </p:nvPr>
        </p:nvSpPr>
        <p:spPr>
          <a:xfrm>
            <a:off x="457200" y="1310670"/>
            <a:ext cx="3505200" cy="4937729"/>
          </a:xfrm>
        </p:spPr>
        <p:txBody>
          <a:bodyPr>
            <a:noAutofit/>
          </a:bodyPr>
          <a:lstStyle/>
          <a:p>
            <a:pPr marL="0" indent="0">
              <a:spcBef>
                <a:spcPts val="600"/>
              </a:spcBef>
              <a:buNone/>
            </a:pPr>
            <a:r>
              <a:rPr lang="en-US" sz="2200" b="1" dirty="0" smtClean="0"/>
              <a:t>Data</a:t>
            </a:r>
            <a:r>
              <a:rPr lang="en-US" sz="2200" b="1" dirty="0"/>
              <a:t> </a:t>
            </a:r>
          </a:p>
          <a:p>
            <a:pPr marL="285750" indent="-285750">
              <a:spcBef>
                <a:spcPts val="600"/>
              </a:spcBef>
              <a:buFont typeface="Arial"/>
              <a:buChar char="•"/>
            </a:pPr>
            <a:r>
              <a:rPr lang="en-US" sz="2000" dirty="0" smtClean="0"/>
              <a:t>Quality assurance </a:t>
            </a:r>
          </a:p>
          <a:p>
            <a:pPr marL="285750" indent="-285750">
              <a:spcBef>
                <a:spcPts val="600"/>
              </a:spcBef>
              <a:buFont typeface="Arial"/>
              <a:buChar char="•"/>
            </a:pPr>
            <a:r>
              <a:rPr lang="en-US" sz="2000" dirty="0" smtClean="0"/>
              <a:t>Scientific value </a:t>
            </a:r>
            <a:r>
              <a:rPr lang="en-US" sz="2000" dirty="0"/>
              <a:t> </a:t>
            </a:r>
          </a:p>
          <a:p>
            <a:pPr marL="285750" indent="-285750">
              <a:spcBef>
                <a:spcPts val="600"/>
              </a:spcBef>
              <a:buFont typeface="Arial"/>
              <a:buChar char="•"/>
            </a:pPr>
            <a:r>
              <a:rPr lang="en-US" sz="2000" dirty="0" smtClean="0"/>
              <a:t>Extent </a:t>
            </a:r>
            <a:r>
              <a:rPr lang="en-US" sz="2000" dirty="0"/>
              <a:t>of </a:t>
            </a:r>
            <a:r>
              <a:rPr lang="en-US" sz="2000" dirty="0" smtClean="0"/>
              <a:t>collection</a:t>
            </a:r>
          </a:p>
          <a:p>
            <a:pPr marL="285750" indent="-285750">
              <a:spcBef>
                <a:spcPts val="600"/>
              </a:spcBef>
              <a:buFont typeface="Arial"/>
              <a:buChar char="•"/>
            </a:pPr>
            <a:r>
              <a:rPr lang="en-US" sz="2000" dirty="0" smtClean="0"/>
              <a:t>Risk</a:t>
            </a:r>
            <a:endParaRPr lang="en-US" sz="800" dirty="0" smtClean="0"/>
          </a:p>
          <a:p>
            <a:pPr marL="169863" indent="-169863">
              <a:spcBef>
                <a:spcPts val="600"/>
              </a:spcBef>
            </a:pPr>
            <a:endParaRPr lang="en-US" sz="800" dirty="0" smtClean="0"/>
          </a:p>
          <a:p>
            <a:pPr>
              <a:spcBef>
                <a:spcPts val="600"/>
              </a:spcBef>
            </a:pPr>
            <a:r>
              <a:rPr lang="en-US" sz="2200" dirty="0"/>
              <a:t> </a:t>
            </a:r>
            <a:r>
              <a:rPr lang="en-US" sz="2200" b="1" dirty="0" smtClean="0"/>
              <a:t>Strategic</a:t>
            </a:r>
            <a:r>
              <a:rPr lang="en-US" sz="2000" b="1" dirty="0"/>
              <a:t> </a:t>
            </a:r>
            <a:r>
              <a:rPr lang="en-US" sz="2200" b="1" dirty="0" smtClean="0"/>
              <a:t>Partnerships</a:t>
            </a:r>
            <a:r>
              <a:rPr lang="en-US" sz="2000" dirty="0" smtClean="0"/>
              <a:t> </a:t>
            </a:r>
            <a:endParaRPr lang="en-US" sz="2000" b="1" dirty="0"/>
          </a:p>
          <a:p>
            <a:pPr marL="285750" indent="-285750">
              <a:spcBef>
                <a:spcPts val="600"/>
              </a:spcBef>
              <a:buFont typeface="Arial"/>
              <a:buChar char="•"/>
            </a:pPr>
            <a:r>
              <a:rPr lang="en-US" sz="2000" dirty="0" smtClean="0"/>
              <a:t>Community</a:t>
            </a:r>
            <a:endParaRPr lang="en-US" sz="2000" dirty="0"/>
          </a:p>
          <a:p>
            <a:pPr marL="285750" indent="-285750">
              <a:spcBef>
                <a:spcPts val="600"/>
              </a:spcBef>
              <a:buFont typeface="Arial"/>
              <a:buChar char="•"/>
            </a:pPr>
            <a:r>
              <a:rPr lang="en-US" sz="2000" dirty="0" smtClean="0"/>
              <a:t>Funding </a:t>
            </a:r>
          </a:p>
          <a:p>
            <a:pPr marL="285750" indent="-285750">
              <a:spcBef>
                <a:spcPts val="600"/>
              </a:spcBef>
              <a:buFont typeface="Arial"/>
              <a:buChar char="•"/>
            </a:pPr>
            <a:r>
              <a:rPr lang="en-US" sz="2000" dirty="0" smtClean="0"/>
              <a:t>Technical expertise</a:t>
            </a:r>
          </a:p>
          <a:p>
            <a:pPr marL="285750" indent="-285750">
              <a:spcBef>
                <a:spcPts val="600"/>
              </a:spcBef>
              <a:buFont typeface="Arial"/>
              <a:buChar char="•"/>
            </a:pPr>
            <a:r>
              <a:rPr lang="en-US" sz="2000" dirty="0" smtClean="0"/>
              <a:t>Data </a:t>
            </a:r>
            <a:r>
              <a:rPr lang="en-US" sz="2000" dirty="0"/>
              <a:t>management </a:t>
            </a:r>
            <a:r>
              <a:rPr lang="en-US" sz="2000" dirty="0" smtClean="0"/>
              <a:t>expertise </a:t>
            </a:r>
            <a:r>
              <a:rPr lang="en-US" sz="2000" dirty="0"/>
              <a:t> </a:t>
            </a:r>
          </a:p>
          <a:p>
            <a:pPr marL="285750" indent="-285750">
              <a:spcBef>
                <a:spcPts val="600"/>
              </a:spcBef>
              <a:buFont typeface="Arial"/>
              <a:buChar char="•"/>
            </a:pPr>
            <a:r>
              <a:rPr lang="en-US" sz="2000" dirty="0" smtClean="0"/>
              <a:t>Synergy </a:t>
            </a:r>
          </a:p>
        </p:txBody>
      </p:sp>
      <p:sp>
        <p:nvSpPr>
          <p:cNvPr id="8" name="Content Placeholder 7"/>
          <p:cNvSpPr>
            <a:spLocks noGrp="1"/>
          </p:cNvSpPr>
          <p:nvPr>
            <p:ph sz="quarter" idx="4"/>
          </p:nvPr>
        </p:nvSpPr>
        <p:spPr>
          <a:xfrm>
            <a:off x="4645025" y="1310671"/>
            <a:ext cx="3355975" cy="5090129"/>
          </a:xfrm>
        </p:spPr>
        <p:txBody>
          <a:bodyPr>
            <a:noAutofit/>
          </a:bodyPr>
          <a:lstStyle/>
          <a:p>
            <a:pPr marL="0" indent="0">
              <a:spcBef>
                <a:spcPts val="600"/>
              </a:spcBef>
              <a:buNone/>
            </a:pPr>
            <a:r>
              <a:rPr lang="en-US" sz="2200" b="1" dirty="0" smtClean="0"/>
              <a:t>Diversity</a:t>
            </a:r>
          </a:p>
          <a:p>
            <a:pPr marL="285750" indent="-285750">
              <a:spcBef>
                <a:spcPts val="600"/>
              </a:spcBef>
              <a:buFont typeface="Arial"/>
              <a:buChar char="•"/>
            </a:pPr>
            <a:r>
              <a:rPr lang="en-US" sz="2000" dirty="0" smtClean="0"/>
              <a:t>Geographic </a:t>
            </a:r>
          </a:p>
          <a:p>
            <a:pPr marL="285750" indent="-285750">
              <a:spcBef>
                <a:spcPts val="600"/>
              </a:spcBef>
              <a:buFont typeface="Arial"/>
              <a:buChar char="•"/>
            </a:pPr>
            <a:r>
              <a:rPr lang="en-US" sz="2000" dirty="0" smtClean="0"/>
              <a:t>Underrepresented groups </a:t>
            </a:r>
            <a:r>
              <a:rPr lang="en-US" sz="2000" dirty="0"/>
              <a:t> </a:t>
            </a:r>
          </a:p>
          <a:p>
            <a:pPr marL="285750" indent="-285750">
              <a:spcBef>
                <a:spcPts val="600"/>
              </a:spcBef>
              <a:buFont typeface="Arial"/>
              <a:buChar char="•"/>
            </a:pPr>
            <a:r>
              <a:rPr lang="en-US" sz="2000" dirty="0" smtClean="0"/>
              <a:t>Linguistic </a:t>
            </a:r>
            <a:r>
              <a:rPr lang="en-US" sz="2000" dirty="0"/>
              <a:t>or cultural </a:t>
            </a:r>
            <a:r>
              <a:rPr lang="en-US" sz="2000" dirty="0" smtClean="0"/>
              <a:t>diversity</a:t>
            </a:r>
          </a:p>
          <a:p>
            <a:pPr marL="285750" indent="-285750">
              <a:spcBef>
                <a:spcPts val="600"/>
              </a:spcBef>
              <a:buFont typeface="Arial"/>
              <a:buChar char="•"/>
            </a:pPr>
            <a:r>
              <a:rPr lang="en-US" sz="2000" dirty="0" smtClean="0"/>
              <a:t>Institution type</a:t>
            </a:r>
            <a:endParaRPr lang="en-US" sz="800" dirty="0" smtClean="0"/>
          </a:p>
          <a:p>
            <a:pPr marL="169863" indent="-169863">
              <a:spcBef>
                <a:spcPts val="600"/>
              </a:spcBef>
            </a:pPr>
            <a:endParaRPr lang="en-US" sz="800" dirty="0" smtClean="0"/>
          </a:p>
          <a:p>
            <a:pPr marL="169863" indent="-169863">
              <a:spcBef>
                <a:spcPts val="600"/>
              </a:spcBef>
              <a:buNone/>
            </a:pPr>
            <a:r>
              <a:rPr lang="en-US" sz="2200" b="1" dirty="0" smtClean="0"/>
              <a:t>Leadership</a:t>
            </a:r>
            <a:r>
              <a:rPr lang="en-US" sz="2200" b="1" dirty="0"/>
              <a:t>/</a:t>
            </a:r>
            <a:r>
              <a:rPr lang="en-US" sz="2200" b="1" dirty="0" smtClean="0"/>
              <a:t>Management</a:t>
            </a:r>
            <a:endParaRPr lang="en-US" sz="2200" b="1" dirty="0"/>
          </a:p>
          <a:p>
            <a:pPr marL="169863" indent="-169863">
              <a:spcBef>
                <a:spcPts val="600"/>
              </a:spcBef>
              <a:buNone/>
            </a:pPr>
            <a:endParaRPr lang="en-US" sz="800" b="1" dirty="0" smtClean="0"/>
          </a:p>
          <a:p>
            <a:pPr marL="169863" indent="-169863">
              <a:spcBef>
                <a:spcPts val="600"/>
              </a:spcBef>
              <a:buNone/>
            </a:pPr>
            <a:r>
              <a:rPr lang="en-US" sz="2200" b="1" dirty="0" smtClean="0"/>
              <a:t>Technical</a:t>
            </a:r>
            <a:endParaRPr lang="en-US" sz="2200" b="1" dirty="0"/>
          </a:p>
          <a:p>
            <a:pPr marL="285750" indent="-285750">
              <a:spcBef>
                <a:spcPts val="600"/>
              </a:spcBef>
              <a:buFont typeface="Arial"/>
              <a:buChar char="•"/>
            </a:pPr>
            <a:r>
              <a:rPr lang="en-US" sz="2000" dirty="0" smtClean="0"/>
              <a:t>Human resources</a:t>
            </a:r>
            <a:r>
              <a:rPr lang="en-US" sz="2000" dirty="0"/>
              <a:t> </a:t>
            </a:r>
          </a:p>
          <a:p>
            <a:pPr marL="285750" indent="-285750">
              <a:spcBef>
                <a:spcPts val="600"/>
              </a:spcBef>
              <a:buFont typeface="Arial"/>
              <a:buChar char="•"/>
            </a:pPr>
            <a:r>
              <a:rPr lang="en-US" sz="2000" dirty="0" smtClean="0"/>
              <a:t>Technical resources </a:t>
            </a:r>
            <a:r>
              <a:rPr lang="en-US" sz="2000" dirty="0"/>
              <a:t> </a:t>
            </a:r>
          </a:p>
          <a:p>
            <a:pPr marL="285750" indent="-285750">
              <a:spcBef>
                <a:spcPts val="600"/>
              </a:spcBef>
              <a:buFont typeface="Arial"/>
              <a:buChar char="•"/>
            </a:pPr>
            <a:r>
              <a:rPr lang="en-US" sz="2000" dirty="0" smtClean="0"/>
              <a:t>Technical compatibility</a:t>
            </a:r>
            <a:r>
              <a:rPr lang="en-US" sz="2000" dirty="0"/>
              <a:t> </a:t>
            </a:r>
          </a:p>
          <a:p>
            <a:pPr marL="285750" indent="-285750">
              <a:spcBef>
                <a:spcPts val="600"/>
              </a:spcBef>
              <a:buFont typeface="Arial"/>
              <a:buChar char="•"/>
            </a:pPr>
            <a:r>
              <a:rPr lang="en-US" sz="2000" dirty="0" smtClean="0"/>
              <a:t>Technical stability </a:t>
            </a:r>
            <a:endParaRPr lang="en-US" sz="2000"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9011666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72" name="Rectangle 3"/>
          <p:cNvSpPr>
            <a:spLocks noGrp="1" noChangeArrowheads="1"/>
          </p:cNvSpPr>
          <p:nvPr>
            <p:ph idx="1"/>
          </p:nvPr>
        </p:nvSpPr>
        <p:spPr>
          <a:xfrm>
            <a:off x="457200" y="1531332"/>
            <a:ext cx="8215786" cy="5222446"/>
          </a:xfrm>
        </p:spPr>
        <p:txBody>
          <a:bodyPr lIns="0" tIns="0" rIns="0" bIns="0">
            <a:normAutofit/>
          </a:bodyPr>
          <a:lstStyle/>
          <a:p>
            <a:pPr marL="457200" lvl="1" indent="-457200">
              <a:spcBef>
                <a:spcPts val="544"/>
              </a:spcBef>
              <a:buSzPct val="100000"/>
              <a:buFont typeface="+mj-lt"/>
              <a:buAutoNum type="arabicPeriod"/>
              <a:tabLst>
                <a:tab pos="228600" algn="l"/>
                <a:tab pos="458788" algn="l"/>
                <a:tab pos="1038225" algn="l"/>
                <a:tab pos="1452563" algn="l"/>
                <a:tab pos="1866900" algn="l"/>
                <a:tab pos="2281238" algn="l"/>
                <a:tab pos="2695575" algn="l"/>
                <a:tab pos="3111500" algn="l"/>
                <a:tab pos="3525838" algn="l"/>
                <a:tab pos="3940175" algn="l"/>
                <a:tab pos="4354513" algn="l"/>
                <a:tab pos="4770438" algn="l"/>
                <a:tab pos="5184775" algn="l"/>
                <a:tab pos="5599113" algn="l"/>
                <a:tab pos="6013450" algn="l"/>
                <a:tab pos="6429375" algn="l"/>
                <a:tab pos="6843713" algn="l"/>
                <a:tab pos="7258050" algn="l"/>
                <a:tab pos="7672388" algn="l"/>
                <a:tab pos="8088313" algn="l"/>
                <a:tab pos="8502650" algn="l"/>
              </a:tabLst>
            </a:pPr>
            <a:r>
              <a:rPr lang="en-US" dirty="0" smtClean="0"/>
              <a:t>Continued to build on USGS Metadata Clearinghouse as DataONE Member Node</a:t>
            </a:r>
          </a:p>
          <a:p>
            <a:pPr marL="457200" lvl="1" indent="-457200">
              <a:spcBef>
                <a:spcPts val="544"/>
              </a:spcBef>
              <a:buSzPct val="100000"/>
              <a:buFont typeface="+mj-lt"/>
              <a:buAutoNum type="arabicPeriod"/>
              <a:tabLst>
                <a:tab pos="228600" algn="l"/>
                <a:tab pos="458788" algn="l"/>
                <a:tab pos="1038225" algn="l"/>
                <a:tab pos="1452563" algn="l"/>
                <a:tab pos="1866900" algn="l"/>
                <a:tab pos="2281238" algn="l"/>
                <a:tab pos="2695575" algn="l"/>
                <a:tab pos="3111500" algn="l"/>
                <a:tab pos="3525838" algn="l"/>
                <a:tab pos="3940175" algn="l"/>
                <a:tab pos="4354513" algn="l"/>
                <a:tab pos="4770438" algn="l"/>
                <a:tab pos="5184775" algn="l"/>
                <a:tab pos="5599113" algn="l"/>
                <a:tab pos="6013450" algn="l"/>
                <a:tab pos="6429375" algn="l"/>
                <a:tab pos="6843713" algn="l"/>
                <a:tab pos="7258050" algn="l"/>
                <a:tab pos="7672388" algn="l"/>
                <a:tab pos="8088313" algn="l"/>
                <a:tab pos="8502650" algn="l"/>
              </a:tabLst>
            </a:pPr>
            <a:r>
              <a:rPr lang="en-US" dirty="0" smtClean="0"/>
              <a:t>Establish </a:t>
            </a:r>
            <a:r>
              <a:rPr lang="en-US" dirty="0" err="1" smtClean="0"/>
              <a:t>ScienceBase</a:t>
            </a:r>
            <a:r>
              <a:rPr lang="en-US" dirty="0" smtClean="0"/>
              <a:t> as a DataONE Member Node</a:t>
            </a:r>
          </a:p>
          <a:p>
            <a:pPr marL="457200" lvl="1" indent="-457200">
              <a:spcBef>
                <a:spcPts val="544"/>
              </a:spcBef>
              <a:buSzPct val="100000"/>
              <a:buFont typeface="+mj-lt"/>
              <a:buAutoNum type="arabicPeriod"/>
              <a:tabLst>
                <a:tab pos="228600" algn="l"/>
                <a:tab pos="458788" algn="l"/>
                <a:tab pos="1038225" algn="l"/>
                <a:tab pos="1452563" algn="l"/>
                <a:tab pos="1866900" algn="l"/>
                <a:tab pos="2281238" algn="l"/>
                <a:tab pos="2695575" algn="l"/>
                <a:tab pos="3111500" algn="l"/>
                <a:tab pos="3525838" algn="l"/>
                <a:tab pos="3940175" algn="l"/>
                <a:tab pos="4354513" algn="l"/>
                <a:tab pos="4770438" algn="l"/>
                <a:tab pos="5184775" algn="l"/>
                <a:tab pos="5599113" algn="l"/>
                <a:tab pos="6013450" algn="l"/>
                <a:tab pos="6429375" algn="l"/>
                <a:tab pos="6843713" algn="l"/>
                <a:tab pos="7258050" algn="l"/>
                <a:tab pos="7672388" algn="l"/>
                <a:tab pos="8088313" algn="l"/>
                <a:tab pos="8502650" algn="l"/>
              </a:tabLst>
            </a:pPr>
            <a:r>
              <a:rPr lang="en-US" dirty="0" smtClean="0"/>
              <a:t>Establish pilot DataONE MN within CSC Network with Northwest Knowledge Network</a:t>
            </a:r>
          </a:p>
          <a:p>
            <a:pPr marL="457200" lvl="1" indent="-457200">
              <a:spcBef>
                <a:spcPts val="544"/>
              </a:spcBef>
              <a:buSzPct val="100000"/>
              <a:buFont typeface="+mj-lt"/>
              <a:buAutoNum type="arabicPeriod"/>
              <a:tabLst>
                <a:tab pos="228600" algn="l"/>
                <a:tab pos="458788" algn="l"/>
                <a:tab pos="1038225" algn="l"/>
                <a:tab pos="1452563" algn="l"/>
                <a:tab pos="1866900" algn="l"/>
                <a:tab pos="2281238" algn="l"/>
                <a:tab pos="2695575" algn="l"/>
                <a:tab pos="3111500" algn="l"/>
                <a:tab pos="3525838" algn="l"/>
                <a:tab pos="3940175" algn="l"/>
                <a:tab pos="4354513" algn="l"/>
                <a:tab pos="4770438" algn="l"/>
                <a:tab pos="5184775" algn="l"/>
                <a:tab pos="5599113" algn="l"/>
                <a:tab pos="6013450" algn="l"/>
                <a:tab pos="6429375" algn="l"/>
                <a:tab pos="6843713" algn="l"/>
                <a:tab pos="7258050" algn="l"/>
                <a:tab pos="7672388" algn="l"/>
                <a:tab pos="8088313" algn="l"/>
                <a:tab pos="8502650" algn="l"/>
              </a:tabLst>
            </a:pPr>
            <a:r>
              <a:rPr lang="en-US" dirty="0" smtClean="0"/>
              <a:t>Others?</a:t>
            </a:r>
          </a:p>
          <a:p>
            <a:pPr marL="282244">
              <a:spcBef>
                <a:spcPts val="544"/>
              </a:spcBef>
              <a:buClr>
                <a:srgbClr val="C00000"/>
              </a:buClr>
              <a:buSzPct val="60000"/>
              <a:tabLst>
                <a:tab pos="228600" algn="l"/>
                <a:tab pos="622300" algn="l"/>
                <a:tab pos="1038225" algn="l"/>
                <a:tab pos="1452563" algn="l"/>
                <a:tab pos="1866900" algn="l"/>
                <a:tab pos="2281238" algn="l"/>
                <a:tab pos="2695575" algn="l"/>
                <a:tab pos="3111500" algn="l"/>
                <a:tab pos="3525838" algn="l"/>
                <a:tab pos="3940175" algn="l"/>
                <a:tab pos="4354513" algn="l"/>
                <a:tab pos="4770438" algn="l"/>
                <a:tab pos="5184775" algn="l"/>
                <a:tab pos="5599113" algn="l"/>
                <a:tab pos="6013450" algn="l"/>
                <a:tab pos="6429375" algn="l"/>
                <a:tab pos="6843713" algn="l"/>
                <a:tab pos="7258050" algn="l"/>
                <a:tab pos="7672388" algn="l"/>
                <a:tab pos="8088313" algn="l"/>
                <a:tab pos="8502650" algn="l"/>
              </a:tabLst>
            </a:pPr>
            <a:endParaRPr lang="en-US" sz="2200" dirty="0" smtClean="0"/>
          </a:p>
        </p:txBody>
      </p:sp>
      <p:pic>
        <p:nvPicPr>
          <p:cNvPr id="11" name="Picture 10"/>
          <p:cNvPicPr>
            <a:picLocks noChangeAspect="1"/>
          </p:cNvPicPr>
          <p:nvPr/>
        </p:nvPicPr>
        <p:blipFill>
          <a:blip r:embed="rId3"/>
          <a:stretch>
            <a:fillRect/>
          </a:stretch>
        </p:blipFill>
        <p:spPr>
          <a:xfrm>
            <a:off x="911500" y="5420453"/>
            <a:ext cx="4521714" cy="786384"/>
          </a:xfrm>
          <a:prstGeom prst="rect">
            <a:avLst/>
          </a:prstGeom>
          <a:ln>
            <a:solidFill>
              <a:srgbClr val="186072"/>
            </a:solidFill>
          </a:ln>
        </p:spPr>
      </p:pic>
      <p:pic>
        <p:nvPicPr>
          <p:cNvPr id="12" name="Picture 11" descr="NPN.jpg"/>
          <p:cNvPicPr>
            <a:picLocks noChangeAspect="1"/>
          </p:cNvPicPr>
          <p:nvPr/>
        </p:nvPicPr>
        <p:blipFill>
          <a:blip r:embed="rId4"/>
          <a:stretch>
            <a:fillRect/>
          </a:stretch>
        </p:blipFill>
        <p:spPr>
          <a:xfrm>
            <a:off x="6561695" y="4523236"/>
            <a:ext cx="1786542" cy="786384"/>
          </a:xfrm>
          <a:prstGeom prst="rect">
            <a:avLst/>
          </a:prstGeom>
          <a:ln>
            <a:solidFill>
              <a:srgbClr val="1F497D"/>
            </a:solidFill>
          </a:ln>
        </p:spPr>
      </p:pic>
      <p:pic>
        <p:nvPicPr>
          <p:cNvPr id="13" name="Picture 12" descr="frameslogo-tiny.gif"/>
          <p:cNvPicPr>
            <a:picLocks noChangeAspect="1"/>
          </p:cNvPicPr>
          <p:nvPr/>
        </p:nvPicPr>
        <p:blipFill>
          <a:blip r:embed="rId5"/>
          <a:stretch>
            <a:fillRect/>
          </a:stretch>
        </p:blipFill>
        <p:spPr>
          <a:xfrm>
            <a:off x="5610538" y="5420453"/>
            <a:ext cx="1399764" cy="786384"/>
          </a:xfrm>
          <a:prstGeom prst="rect">
            <a:avLst/>
          </a:prstGeom>
          <a:ln>
            <a:solidFill>
              <a:srgbClr val="1F497D"/>
            </a:solidFill>
          </a:ln>
        </p:spPr>
      </p:pic>
      <p:pic>
        <p:nvPicPr>
          <p:cNvPr id="20" name="Picture 19"/>
          <p:cNvPicPr>
            <a:picLocks noChangeAspect="1"/>
          </p:cNvPicPr>
          <p:nvPr/>
        </p:nvPicPr>
        <p:blipFill rotWithShape="1">
          <a:blip r:embed="rId6"/>
          <a:srcRect l="1115" r="8580"/>
          <a:stretch/>
        </p:blipFill>
        <p:spPr>
          <a:xfrm>
            <a:off x="911500" y="4523236"/>
            <a:ext cx="2665099" cy="786384"/>
          </a:xfrm>
          <a:prstGeom prst="rect">
            <a:avLst/>
          </a:prstGeom>
          <a:ln>
            <a:solidFill>
              <a:schemeClr val="tx2"/>
            </a:solidFill>
          </a:ln>
        </p:spPr>
      </p:pic>
      <p:sp>
        <p:nvSpPr>
          <p:cNvPr id="2" name="Title 1"/>
          <p:cNvSpPr>
            <a:spLocks noGrp="1"/>
          </p:cNvSpPr>
          <p:nvPr>
            <p:ph type="title"/>
          </p:nvPr>
        </p:nvSpPr>
        <p:spPr>
          <a:xfrm>
            <a:off x="457200" y="223018"/>
            <a:ext cx="8229600" cy="892681"/>
          </a:xfrm>
        </p:spPr>
        <p:txBody>
          <a:bodyPr>
            <a:normAutofit/>
          </a:bodyPr>
          <a:lstStyle/>
          <a:p>
            <a:r>
              <a:rPr lang="en-US" dirty="0" smtClean="0"/>
              <a:t>USGS “initial” Member Nodes</a:t>
            </a:r>
            <a:endParaRPr lang="en-US" dirty="0"/>
          </a:p>
        </p:txBody>
      </p:sp>
      <p:grpSp>
        <p:nvGrpSpPr>
          <p:cNvPr id="3" name="Group 21"/>
          <p:cNvGrpSpPr>
            <a:grpSpLocks noChangeAspect="1"/>
          </p:cNvGrpSpPr>
          <p:nvPr/>
        </p:nvGrpSpPr>
        <p:grpSpPr>
          <a:xfrm>
            <a:off x="7173258" y="5420453"/>
            <a:ext cx="1174979" cy="786384"/>
            <a:chOff x="5837425" y="4681936"/>
            <a:chExt cx="1158071" cy="769671"/>
          </a:xfrm>
        </p:grpSpPr>
        <p:sp>
          <p:nvSpPr>
            <p:cNvPr id="23" name="Rectangle 22"/>
            <p:cNvSpPr/>
            <p:nvPr/>
          </p:nvSpPr>
          <p:spPr>
            <a:xfrm>
              <a:off x="5837425" y="5296504"/>
              <a:ext cx="1158071" cy="155103"/>
            </a:xfrm>
            <a:prstGeom prst="rect">
              <a:avLst/>
            </a:prstGeom>
            <a:ln>
              <a:solidFill>
                <a:srgbClr val="1A435D"/>
              </a:solidFill>
            </a:ln>
            <a:effectLst/>
          </p:spPr>
          <p:style>
            <a:lnRef idx="1">
              <a:schemeClr val="accent1"/>
            </a:lnRef>
            <a:fillRef idx="2">
              <a:schemeClr val="accent1"/>
            </a:fillRef>
            <a:effectRef idx="1">
              <a:schemeClr val="accent1"/>
            </a:effectRef>
            <a:fontRef idx="minor">
              <a:schemeClr val="dk1"/>
            </a:fontRef>
          </p:style>
          <p:txBody>
            <a:bodyPr rtlCol="0" anchor="ctr"/>
            <a:lstStyle/>
            <a:p>
              <a:r>
                <a:rPr lang="en-US" sz="1000" dirty="0" err="1" smtClean="0">
                  <a:solidFill>
                    <a:srgbClr val="000090"/>
                  </a:solidFill>
                </a:rPr>
                <a:t>ScienceBase</a:t>
              </a:r>
              <a:endParaRPr lang="en-US" sz="1000" dirty="0">
                <a:solidFill>
                  <a:srgbClr val="000090"/>
                </a:solidFill>
              </a:endParaRPr>
            </a:p>
          </p:txBody>
        </p:sp>
        <p:pic>
          <p:nvPicPr>
            <p:cNvPr id="24" name="Picture 23" descr="usgs logo.tiff"/>
            <p:cNvPicPr>
              <a:picLocks noChangeAspect="1"/>
            </p:cNvPicPr>
            <p:nvPr/>
          </p:nvPicPr>
          <p:blipFill>
            <a:blip r:embed="rId7"/>
            <a:stretch>
              <a:fillRect/>
            </a:stretch>
          </p:blipFill>
          <p:spPr>
            <a:xfrm>
              <a:off x="5837425" y="4681936"/>
              <a:ext cx="1153514" cy="614568"/>
            </a:xfrm>
            <a:prstGeom prst="rect">
              <a:avLst/>
            </a:prstGeom>
            <a:ln>
              <a:solidFill>
                <a:srgbClr val="1A435D"/>
              </a:solidFill>
            </a:ln>
          </p:spPr>
        </p:pic>
      </p:grpSp>
      <p:pic>
        <p:nvPicPr>
          <p:cNvPr id="25" name="Picture 24"/>
          <p:cNvPicPr>
            <a:picLocks noChangeAspect="1"/>
          </p:cNvPicPr>
          <p:nvPr/>
        </p:nvPicPr>
        <p:blipFill rotWithShape="1">
          <a:blip r:embed="rId8"/>
          <a:srcRect t="3864" r="27496" b="5208"/>
          <a:stretch/>
        </p:blipFill>
        <p:spPr>
          <a:xfrm>
            <a:off x="3696383" y="4523236"/>
            <a:ext cx="2713158" cy="786384"/>
          </a:xfrm>
          <a:prstGeom prst="rect">
            <a:avLst/>
          </a:prstGeom>
          <a:ln>
            <a:solidFill>
              <a:srgbClr val="1A435D"/>
            </a:solidFill>
          </a:ln>
        </p:spPr>
      </p:pic>
      <p:pic>
        <p:nvPicPr>
          <p:cNvPr id="14" name="Picture 47"/>
          <p:cNvPicPr>
            <a:picLocks noChangeAspect="1"/>
          </p:cNvPicPr>
          <p:nvPr/>
        </p:nvPicPr>
        <p:blipFill>
          <a:blip r:embed="rId9"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0" y="6283664"/>
            <a:ext cx="1319420" cy="574336"/>
          </a:xfrm>
          <a:prstGeom prst="rect">
            <a:avLst/>
          </a:prstGeom>
          <a:noFill/>
          <a:ln w="9525">
            <a:solidFill>
              <a:srgbClr val="1A435D"/>
            </a:solidFill>
            <a:miter lim="800000"/>
            <a:headEnd/>
            <a:tailEnd/>
          </a:ln>
        </p:spPr>
      </p:pic>
      <p:sp>
        <p:nvSpPr>
          <p:cNvPr id="15" name="Slide Number Placeholder 82"/>
          <p:cNvSpPr>
            <a:spLocks noGrp="1"/>
          </p:cNvSpPr>
          <p:nvPr>
            <p:ph type="sldNum" sz="quarter" idx="12"/>
          </p:nvPr>
        </p:nvSpPr>
        <p:spPr>
          <a:xfrm>
            <a:off x="7005496" y="6486835"/>
            <a:ext cx="2133600" cy="365125"/>
          </a:xfrm>
        </p:spPr>
        <p:txBody>
          <a:bodyPr/>
          <a:lstStyle/>
          <a:p>
            <a:fld id="{87EF2230-5450-D547-A1D3-5726BEA55F5C}" type="slidenum">
              <a:rPr lang="en-US" smtClean="0"/>
              <a:pPr/>
              <a:t>26</a:t>
            </a:fld>
            <a:endParaRPr lang="en-US"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991845433"/>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USGS Member Node piloting </a:t>
            </a:r>
            <a:endParaRPr lang="en-US" dirty="0"/>
          </a:p>
        </p:txBody>
      </p:sp>
      <p:sp>
        <p:nvSpPr>
          <p:cNvPr id="3" name="Content Placeholder 2"/>
          <p:cNvSpPr>
            <a:spLocks noGrp="1"/>
          </p:cNvSpPr>
          <p:nvPr>
            <p:ph idx="1"/>
          </p:nvPr>
        </p:nvSpPr>
        <p:spPr/>
        <p:txBody>
          <a:bodyPr>
            <a:normAutofit/>
          </a:bodyPr>
          <a:lstStyle/>
          <a:p>
            <a:pPr lvl="0">
              <a:spcBef>
                <a:spcPts val="0"/>
              </a:spcBef>
            </a:pPr>
            <a:r>
              <a:rPr lang="en-US" sz="4000" dirty="0" smtClean="0"/>
              <a:t>Day 2:</a:t>
            </a:r>
          </a:p>
          <a:p>
            <a:pPr lvl="1">
              <a:spcBef>
                <a:spcPts val="0"/>
              </a:spcBef>
            </a:pPr>
            <a:r>
              <a:rPr lang="en-US" sz="3600" dirty="0" smtClean="0"/>
              <a:t>Review available MN Toolkits</a:t>
            </a:r>
          </a:p>
          <a:p>
            <a:pPr lvl="1">
              <a:spcBef>
                <a:spcPts val="0"/>
              </a:spcBef>
            </a:pPr>
            <a:r>
              <a:rPr lang="en-US" sz="3600" dirty="0" smtClean="0"/>
              <a:t>Install &amp; Configure USGS data with MN APIs</a:t>
            </a:r>
          </a:p>
          <a:p>
            <a:pPr lvl="1">
              <a:spcBef>
                <a:spcPts val="0"/>
              </a:spcBef>
            </a:pPr>
            <a:r>
              <a:rPr lang="en-US" sz="3600" dirty="0" smtClean="0"/>
              <a:t>Perform basic DataONE Operations</a:t>
            </a:r>
          </a:p>
          <a:p>
            <a:pPr lvl="1">
              <a:spcBef>
                <a:spcPts val="0"/>
              </a:spcBef>
            </a:pPr>
            <a:r>
              <a:rPr lang="en-US" sz="3600" dirty="0" smtClean="0"/>
              <a:t>Retrieve USGS pilot data holdings via DataONE </a:t>
            </a:r>
            <a:r>
              <a:rPr lang="en-US" sz="3600" dirty="0" err="1" smtClean="0"/>
              <a:t>ONEMercury</a:t>
            </a:r>
            <a:r>
              <a:rPr lang="en-US" sz="3600" dirty="0" smtClean="0"/>
              <a:t> </a:t>
            </a:r>
          </a:p>
          <a:p>
            <a:pPr lvl="1">
              <a:spcBef>
                <a:spcPts val="0"/>
              </a:spcBef>
            </a:pPr>
            <a:endParaRPr lang="en-US" sz="3600" dirty="0" smtClean="0"/>
          </a:p>
          <a:p>
            <a:pPr>
              <a:spcBef>
                <a:spcPts val="0"/>
              </a:spcBef>
              <a:buFont typeface="Arial"/>
              <a:buChar char="•"/>
            </a:pPr>
            <a:endParaRPr lang="en-US" sz="4000" dirty="0"/>
          </a:p>
        </p:txBody>
      </p:sp>
      <p:sp>
        <p:nvSpPr>
          <p:cNvPr id="4" name="Slide Number Placeholder 3"/>
          <p:cNvSpPr>
            <a:spLocks noGrp="1"/>
          </p:cNvSpPr>
          <p:nvPr>
            <p:ph type="sldNum" sz="quarter" idx="12"/>
          </p:nvPr>
        </p:nvSpPr>
        <p:spPr/>
        <p:txBody>
          <a:bodyPr/>
          <a:lstStyle/>
          <a:p>
            <a:fld id="{87EF2230-5450-D547-A1D3-5726BEA55F5C}" type="slidenum">
              <a:rPr lang="en-US" smtClean="0"/>
              <a:pPr/>
              <a:t>27</a:t>
            </a:fld>
            <a:endParaRPr lang="en-US"/>
          </a:p>
        </p:txBody>
      </p:sp>
      <p:pic>
        <p:nvPicPr>
          <p:cNvPr id="5" name="Picture 47"/>
          <p:cNvPicPr>
            <a:picLocks noChangeAspect="1"/>
          </p:cNvPicPr>
          <p:nvPr/>
        </p:nvPicPr>
        <p:blipFill>
          <a:blip r:embed="rId2"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0" y="6283664"/>
            <a:ext cx="1319420" cy="574336"/>
          </a:xfrm>
          <a:prstGeom prst="rect">
            <a:avLst/>
          </a:prstGeom>
          <a:noFill/>
          <a:ln w="9525">
            <a:solidFill>
              <a:srgbClr val="1A435D"/>
            </a:solid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 name="Title 63"/>
          <p:cNvSpPr>
            <a:spLocks noGrp="1"/>
          </p:cNvSpPr>
          <p:nvPr>
            <p:ph type="title"/>
          </p:nvPr>
        </p:nvSpPr>
        <p:spPr>
          <a:xfrm>
            <a:off x="457200" y="14844"/>
            <a:ext cx="8229600" cy="1143000"/>
          </a:xfrm>
        </p:spPr>
        <p:txBody>
          <a:bodyPr/>
          <a:lstStyle/>
          <a:p>
            <a:r>
              <a:rPr lang="en-US" dirty="0" smtClean="0"/>
              <a:t>DataONE Team and Sponsors</a:t>
            </a:r>
            <a:endParaRPr lang="en-US" dirty="0"/>
          </a:p>
        </p:txBody>
      </p:sp>
      <p:grpSp>
        <p:nvGrpSpPr>
          <p:cNvPr id="2" name="Group 91"/>
          <p:cNvGrpSpPr/>
          <p:nvPr/>
        </p:nvGrpSpPr>
        <p:grpSpPr>
          <a:xfrm>
            <a:off x="399566" y="1188121"/>
            <a:ext cx="8644159" cy="5573574"/>
            <a:chOff x="399566" y="1188121"/>
            <a:chExt cx="8644159" cy="5573574"/>
          </a:xfrm>
        </p:grpSpPr>
        <p:grpSp>
          <p:nvGrpSpPr>
            <p:cNvPr id="3" name="Group 87"/>
            <p:cNvGrpSpPr/>
            <p:nvPr/>
          </p:nvGrpSpPr>
          <p:grpSpPr>
            <a:xfrm>
              <a:off x="4943263" y="3191749"/>
              <a:ext cx="4044204" cy="476559"/>
              <a:chOff x="4943263" y="2694733"/>
              <a:chExt cx="4044204" cy="476559"/>
            </a:xfrm>
          </p:grpSpPr>
          <p:sp>
            <p:nvSpPr>
              <p:cNvPr id="22" name="TextBox 29"/>
              <p:cNvSpPr txBox="1">
                <a:spLocks noChangeArrowheads="1"/>
              </p:cNvSpPr>
              <p:nvPr/>
            </p:nvSpPr>
            <p:spPr bwMode="auto">
              <a:xfrm>
                <a:off x="6703794" y="2694733"/>
                <a:ext cx="2283673" cy="307777"/>
              </a:xfrm>
              <a:prstGeom prst="rect">
                <a:avLst/>
              </a:prstGeom>
              <a:noFill/>
              <a:ln w="9525">
                <a:noFill/>
                <a:miter lim="800000"/>
                <a:headEnd/>
                <a:tailEnd/>
              </a:ln>
            </p:spPr>
            <p:txBody>
              <a:bodyPr wrap="square">
                <a:prstTxWarp prst="textNoShape">
                  <a:avLst/>
                </a:prstTxWarp>
                <a:spAutoFit/>
              </a:bodyPr>
              <a:lstStyle/>
              <a:p>
                <a:pPr marL="90488" indent="-90488" algn="l">
                  <a:buFont typeface="Arial" charset="0"/>
                  <a:buChar char="•"/>
                </a:pPr>
                <a:r>
                  <a:rPr lang="en-US" sz="1400" dirty="0">
                    <a:solidFill>
                      <a:srgbClr val="1A435D"/>
                    </a:solidFill>
                  </a:rPr>
                  <a:t>Bertram </a:t>
                </a:r>
                <a:r>
                  <a:rPr lang="en-US" sz="1400" dirty="0" err="1">
                    <a:solidFill>
                      <a:srgbClr val="1A435D"/>
                    </a:solidFill>
                  </a:rPr>
                  <a:t>Ludaescher</a:t>
                </a:r>
                <a:endParaRPr lang="en-US" sz="1400" dirty="0">
                  <a:solidFill>
                    <a:srgbClr val="1A435D"/>
                  </a:solidFill>
                </a:endParaRPr>
              </a:p>
            </p:txBody>
          </p:sp>
          <p:grpSp>
            <p:nvGrpSpPr>
              <p:cNvPr id="4" name="Group 70"/>
              <p:cNvGrpSpPr/>
              <p:nvPr/>
            </p:nvGrpSpPr>
            <p:grpSpPr>
              <a:xfrm>
                <a:off x="4943263" y="2805532"/>
                <a:ext cx="1754911" cy="365760"/>
                <a:chOff x="5000347" y="3504713"/>
                <a:chExt cx="1754911" cy="365760"/>
              </a:xfrm>
            </p:grpSpPr>
            <p:sp>
              <p:nvSpPr>
                <p:cNvPr id="70" name="Rectangle 69"/>
                <p:cNvSpPr/>
                <p:nvPr/>
              </p:nvSpPr>
              <p:spPr>
                <a:xfrm>
                  <a:off x="5000347" y="3504713"/>
                  <a:ext cx="1754911" cy="365760"/>
                </a:xfrm>
                <a:prstGeom prst="rect">
                  <a:avLst/>
                </a:prstGeom>
                <a:solidFill>
                  <a:schemeClr val="bg1"/>
                </a:solidFill>
                <a:ln>
                  <a:solidFill>
                    <a:srgbClr val="1A435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7" name="Picture 38"/>
                <p:cNvPicPr>
                  <a:picLocks noChangeAspect="1"/>
                </p:cNvPicPr>
                <p:nvPr/>
              </p:nvPicPr>
              <p:blipFill>
                <a:blip r:embed="rId2"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5024190" y="3539121"/>
                  <a:ext cx="1699014" cy="292608"/>
                </a:xfrm>
                <a:prstGeom prst="rect">
                  <a:avLst/>
                </a:prstGeom>
                <a:noFill/>
                <a:ln w="9525">
                  <a:noFill/>
                  <a:miter lim="800000"/>
                  <a:headEnd/>
                  <a:tailEnd/>
                </a:ln>
              </p:spPr>
            </p:pic>
          </p:grpSp>
        </p:grpSp>
        <p:grpSp>
          <p:nvGrpSpPr>
            <p:cNvPr id="5" name="Group 89"/>
            <p:cNvGrpSpPr/>
            <p:nvPr/>
          </p:nvGrpSpPr>
          <p:grpSpPr>
            <a:xfrm>
              <a:off x="6116616" y="1690325"/>
              <a:ext cx="2870851" cy="483090"/>
              <a:chOff x="6116616" y="1690325"/>
              <a:chExt cx="2870851" cy="483090"/>
            </a:xfrm>
          </p:grpSpPr>
          <p:pic>
            <p:nvPicPr>
              <p:cNvPr id="19" name="Picture 26"/>
              <p:cNvPicPr>
                <a:picLocks noChangeAspect="1"/>
              </p:cNvPicPr>
              <p:nvPr/>
            </p:nvPicPr>
            <p:blipFill>
              <a:blip r:embed="rId3"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6116616" y="1807655"/>
                <a:ext cx="581517" cy="365760"/>
              </a:xfrm>
              <a:prstGeom prst="rect">
                <a:avLst/>
              </a:prstGeom>
              <a:noFill/>
              <a:ln w="9525">
                <a:solidFill>
                  <a:srgbClr val="1A435D"/>
                </a:solidFill>
                <a:miter lim="800000"/>
                <a:headEnd/>
                <a:tailEnd/>
              </a:ln>
            </p:spPr>
          </p:pic>
          <p:sp>
            <p:nvSpPr>
              <p:cNvPr id="20" name="TextBox 27"/>
              <p:cNvSpPr txBox="1">
                <a:spLocks noChangeArrowheads="1"/>
              </p:cNvSpPr>
              <p:nvPr/>
            </p:nvSpPr>
            <p:spPr bwMode="auto">
              <a:xfrm>
                <a:off x="6703794" y="1690325"/>
                <a:ext cx="2283673" cy="307777"/>
              </a:xfrm>
              <a:prstGeom prst="rect">
                <a:avLst/>
              </a:prstGeom>
              <a:noFill/>
              <a:ln w="9525">
                <a:noFill/>
                <a:miter lim="800000"/>
                <a:headEnd/>
                <a:tailEnd/>
              </a:ln>
            </p:spPr>
            <p:txBody>
              <a:bodyPr wrap="square">
                <a:prstTxWarp prst="textNoShape">
                  <a:avLst/>
                </a:prstTxWarp>
                <a:spAutoFit/>
              </a:bodyPr>
              <a:lstStyle/>
              <a:p>
                <a:pPr marL="90488" indent="-90488" algn="l">
                  <a:buFont typeface="Arial" charset="0"/>
                  <a:buChar char="•"/>
                </a:pPr>
                <a:r>
                  <a:rPr lang="en-US" sz="1400" dirty="0">
                    <a:solidFill>
                      <a:srgbClr val="1A435D"/>
                    </a:solidFill>
                  </a:rPr>
                  <a:t>Peter </a:t>
                </a:r>
                <a:r>
                  <a:rPr lang="en-US" sz="1400" dirty="0" err="1">
                    <a:solidFill>
                      <a:srgbClr val="1A435D"/>
                    </a:solidFill>
                  </a:rPr>
                  <a:t>Honeyman</a:t>
                </a:r>
                <a:endParaRPr lang="en-US" sz="1400" dirty="0">
                  <a:solidFill>
                    <a:srgbClr val="1A435D"/>
                  </a:solidFill>
                </a:endParaRPr>
              </a:p>
            </p:txBody>
          </p:sp>
        </p:grpSp>
        <p:grpSp>
          <p:nvGrpSpPr>
            <p:cNvPr id="11" name="Group 88"/>
            <p:cNvGrpSpPr/>
            <p:nvPr/>
          </p:nvGrpSpPr>
          <p:grpSpPr>
            <a:xfrm>
              <a:off x="6121908" y="2192529"/>
              <a:ext cx="2865559" cy="481056"/>
              <a:chOff x="6121908" y="2192529"/>
              <a:chExt cx="2865559" cy="481056"/>
            </a:xfrm>
          </p:grpSpPr>
          <p:sp>
            <p:nvSpPr>
              <p:cNvPr id="21" name="TextBox 28"/>
              <p:cNvSpPr txBox="1">
                <a:spLocks noChangeArrowheads="1"/>
              </p:cNvSpPr>
              <p:nvPr/>
            </p:nvSpPr>
            <p:spPr bwMode="auto">
              <a:xfrm>
                <a:off x="6703794" y="2192529"/>
                <a:ext cx="2283673" cy="307777"/>
              </a:xfrm>
              <a:prstGeom prst="rect">
                <a:avLst/>
              </a:prstGeom>
              <a:noFill/>
              <a:ln w="9525">
                <a:noFill/>
                <a:miter lim="800000"/>
                <a:headEnd/>
                <a:tailEnd/>
              </a:ln>
            </p:spPr>
            <p:txBody>
              <a:bodyPr wrap="square">
                <a:prstTxWarp prst="textNoShape">
                  <a:avLst/>
                </a:prstTxWarp>
                <a:spAutoFit/>
              </a:bodyPr>
              <a:lstStyle/>
              <a:p>
                <a:pPr marL="90488" indent="-90488" algn="l">
                  <a:buFont typeface="Arial" charset="0"/>
                  <a:buChar char="•"/>
                </a:pPr>
                <a:r>
                  <a:rPr lang="en-US" sz="1400" dirty="0">
                    <a:solidFill>
                      <a:srgbClr val="1A435D"/>
                    </a:solidFill>
                  </a:rPr>
                  <a:t>Jeff </a:t>
                </a:r>
                <a:r>
                  <a:rPr lang="en-US" sz="1400" dirty="0" err="1">
                    <a:solidFill>
                      <a:srgbClr val="1A435D"/>
                    </a:solidFill>
                  </a:rPr>
                  <a:t>Horsburgh</a:t>
                </a:r>
                <a:endParaRPr lang="en-US" sz="1400" dirty="0">
                  <a:solidFill>
                    <a:srgbClr val="1A435D"/>
                  </a:solidFill>
                </a:endParaRPr>
              </a:p>
            </p:txBody>
          </p:sp>
          <p:pic>
            <p:nvPicPr>
              <p:cNvPr id="26" name="Picture 36"/>
              <p:cNvPicPr>
                <a:picLocks noChangeAspect="1"/>
              </p:cNvPicPr>
              <p:nvPr/>
            </p:nvPicPr>
            <p:blipFill>
              <a:blip r:embed="rId4"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6121908" y="2307825"/>
                <a:ext cx="576225" cy="365760"/>
              </a:xfrm>
              <a:prstGeom prst="rect">
                <a:avLst/>
              </a:prstGeom>
              <a:noFill/>
              <a:ln w="9525">
                <a:solidFill>
                  <a:srgbClr val="1A435D"/>
                </a:solidFill>
                <a:miter lim="800000"/>
                <a:headEnd/>
                <a:tailEnd/>
              </a:ln>
            </p:spPr>
          </p:pic>
        </p:grpSp>
        <p:grpSp>
          <p:nvGrpSpPr>
            <p:cNvPr id="16" name="Group 86"/>
            <p:cNvGrpSpPr/>
            <p:nvPr/>
          </p:nvGrpSpPr>
          <p:grpSpPr>
            <a:xfrm>
              <a:off x="6196519" y="2713727"/>
              <a:ext cx="2790948" cy="476988"/>
              <a:chOff x="6196519" y="3196937"/>
              <a:chExt cx="2790948" cy="476988"/>
            </a:xfrm>
          </p:grpSpPr>
          <p:sp>
            <p:nvSpPr>
              <p:cNvPr id="23" name="TextBox 30"/>
              <p:cNvSpPr txBox="1">
                <a:spLocks noChangeArrowheads="1"/>
              </p:cNvSpPr>
              <p:nvPr/>
            </p:nvSpPr>
            <p:spPr bwMode="auto">
              <a:xfrm>
                <a:off x="6703794" y="3196937"/>
                <a:ext cx="2283673" cy="307777"/>
              </a:xfrm>
              <a:prstGeom prst="rect">
                <a:avLst/>
              </a:prstGeom>
              <a:noFill/>
              <a:ln w="9525">
                <a:noFill/>
                <a:miter lim="800000"/>
                <a:headEnd/>
                <a:tailEnd/>
              </a:ln>
            </p:spPr>
            <p:txBody>
              <a:bodyPr wrap="square">
                <a:prstTxWarp prst="textNoShape">
                  <a:avLst/>
                </a:prstTxWarp>
                <a:spAutoFit/>
              </a:bodyPr>
              <a:lstStyle/>
              <a:p>
                <a:pPr marL="90488" indent="-90488" algn="l">
                  <a:buFont typeface="Arial" charset="0"/>
                  <a:buChar char="•"/>
                </a:pPr>
                <a:r>
                  <a:rPr lang="en-US" sz="1400" dirty="0">
                    <a:solidFill>
                      <a:srgbClr val="1A435D"/>
                    </a:solidFill>
                  </a:rPr>
                  <a:t>Robert Sandusky</a:t>
                </a:r>
              </a:p>
            </p:txBody>
          </p:sp>
          <p:pic>
            <p:nvPicPr>
              <p:cNvPr id="28" name="Picture 39"/>
              <p:cNvPicPr>
                <a:picLocks noChangeAspect="1"/>
              </p:cNvPicPr>
              <p:nvPr/>
            </p:nvPicPr>
            <p:blipFill>
              <a:blip r:embed="rId5"/>
              <a:srcRect/>
              <a:stretch>
                <a:fillRect/>
              </a:stretch>
            </p:blipFill>
            <p:spPr bwMode="auto">
              <a:xfrm>
                <a:off x="6196519" y="3308165"/>
                <a:ext cx="501614" cy="365760"/>
              </a:xfrm>
              <a:prstGeom prst="rect">
                <a:avLst/>
              </a:prstGeom>
              <a:noFill/>
              <a:ln w="9525">
                <a:solidFill>
                  <a:srgbClr val="1A435D"/>
                </a:solidFill>
                <a:miter lim="800000"/>
                <a:headEnd/>
                <a:tailEnd/>
              </a:ln>
            </p:spPr>
          </p:pic>
        </p:grpSp>
        <p:grpSp>
          <p:nvGrpSpPr>
            <p:cNvPr id="17" name="Group 85"/>
            <p:cNvGrpSpPr/>
            <p:nvPr/>
          </p:nvGrpSpPr>
          <p:grpSpPr>
            <a:xfrm>
              <a:off x="6337316" y="3699141"/>
              <a:ext cx="2650151" cy="474954"/>
              <a:chOff x="6337316" y="3699141"/>
              <a:chExt cx="2650151" cy="474954"/>
            </a:xfrm>
          </p:grpSpPr>
          <p:sp>
            <p:nvSpPr>
              <p:cNvPr id="24" name="TextBox 31"/>
              <p:cNvSpPr txBox="1">
                <a:spLocks noChangeArrowheads="1"/>
              </p:cNvSpPr>
              <p:nvPr/>
            </p:nvSpPr>
            <p:spPr bwMode="auto">
              <a:xfrm>
                <a:off x="6703794" y="3699141"/>
                <a:ext cx="2283673" cy="307777"/>
              </a:xfrm>
              <a:prstGeom prst="rect">
                <a:avLst/>
              </a:prstGeom>
              <a:noFill/>
              <a:ln w="9525">
                <a:noFill/>
                <a:miter lim="800000"/>
                <a:headEnd/>
                <a:tailEnd/>
              </a:ln>
            </p:spPr>
            <p:txBody>
              <a:bodyPr wrap="square">
                <a:prstTxWarp prst="textNoShape">
                  <a:avLst/>
                </a:prstTxWarp>
                <a:spAutoFit/>
              </a:bodyPr>
              <a:lstStyle/>
              <a:p>
                <a:pPr marL="90488" indent="-90488" algn="l">
                  <a:buFont typeface="Arial" charset="0"/>
                  <a:buChar char="•"/>
                </a:pPr>
                <a:r>
                  <a:rPr lang="en-US" sz="1400" dirty="0">
                    <a:solidFill>
                      <a:srgbClr val="1A435D"/>
                    </a:solidFill>
                  </a:rPr>
                  <a:t>Peter </a:t>
                </a:r>
                <a:r>
                  <a:rPr lang="en-US" sz="1400" dirty="0" err="1">
                    <a:solidFill>
                      <a:srgbClr val="1A435D"/>
                    </a:solidFill>
                  </a:rPr>
                  <a:t>Buneman</a:t>
                </a:r>
                <a:endParaRPr lang="en-US" sz="1400" dirty="0">
                  <a:solidFill>
                    <a:srgbClr val="1A435D"/>
                  </a:solidFill>
                </a:endParaRPr>
              </a:p>
            </p:txBody>
          </p:sp>
          <p:pic>
            <p:nvPicPr>
              <p:cNvPr id="29" name="Picture 40"/>
              <p:cNvPicPr>
                <a:picLocks noChangeAspect="1"/>
              </p:cNvPicPr>
              <p:nvPr/>
            </p:nvPicPr>
            <p:blipFill>
              <a:blip r:embed="rId6"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6337316" y="3808335"/>
                <a:ext cx="360817" cy="365760"/>
              </a:xfrm>
              <a:prstGeom prst="rect">
                <a:avLst/>
              </a:prstGeom>
              <a:noFill/>
              <a:ln w="9525">
                <a:solidFill>
                  <a:srgbClr val="1A435D"/>
                </a:solidFill>
                <a:miter lim="800000"/>
                <a:headEnd/>
                <a:tailEnd/>
              </a:ln>
            </p:spPr>
          </p:pic>
        </p:grpSp>
        <p:grpSp>
          <p:nvGrpSpPr>
            <p:cNvPr id="30" name="Group 83"/>
            <p:cNvGrpSpPr/>
            <p:nvPr/>
          </p:nvGrpSpPr>
          <p:grpSpPr>
            <a:xfrm>
              <a:off x="5594954" y="4703549"/>
              <a:ext cx="3392513" cy="470886"/>
              <a:chOff x="5594954" y="4703549"/>
              <a:chExt cx="3392513" cy="470886"/>
            </a:xfrm>
          </p:grpSpPr>
          <p:sp>
            <p:nvSpPr>
              <p:cNvPr id="61" name="TextBox 33"/>
              <p:cNvSpPr txBox="1">
                <a:spLocks noChangeArrowheads="1"/>
              </p:cNvSpPr>
              <p:nvPr/>
            </p:nvSpPr>
            <p:spPr bwMode="auto">
              <a:xfrm>
                <a:off x="6703794" y="4703549"/>
                <a:ext cx="2283673" cy="307777"/>
              </a:xfrm>
              <a:prstGeom prst="rect">
                <a:avLst/>
              </a:prstGeom>
              <a:noFill/>
              <a:ln w="9525">
                <a:noFill/>
                <a:miter lim="800000"/>
                <a:headEnd/>
                <a:tailEnd/>
              </a:ln>
            </p:spPr>
            <p:txBody>
              <a:bodyPr wrap="square">
                <a:prstTxWarp prst="textNoShape">
                  <a:avLst/>
                </a:prstTxWarp>
                <a:spAutoFit/>
              </a:bodyPr>
              <a:lstStyle/>
              <a:p>
                <a:pPr marL="90488" indent="-90488" algn="l">
                  <a:buFont typeface="Arial" charset="0"/>
                  <a:buChar char="•"/>
                </a:pPr>
                <a:r>
                  <a:rPr lang="en-US" sz="1400" dirty="0">
                    <a:solidFill>
                      <a:srgbClr val="1A435D"/>
                    </a:solidFill>
                  </a:rPr>
                  <a:t>Carole Goble</a:t>
                </a:r>
              </a:p>
            </p:txBody>
          </p:sp>
          <p:pic>
            <p:nvPicPr>
              <p:cNvPr id="62" name="Picture 42"/>
              <p:cNvPicPr>
                <a:picLocks noChangeAspect="1"/>
              </p:cNvPicPr>
              <p:nvPr/>
            </p:nvPicPr>
            <p:blipFill>
              <a:blip r:embed="rId7"/>
              <a:srcRect/>
              <a:stretch>
                <a:fillRect/>
              </a:stretch>
            </p:blipFill>
            <p:spPr bwMode="auto">
              <a:xfrm>
                <a:off x="5594954" y="4808675"/>
                <a:ext cx="1103179" cy="365760"/>
              </a:xfrm>
              <a:prstGeom prst="rect">
                <a:avLst/>
              </a:prstGeom>
              <a:noFill/>
              <a:ln w="9525">
                <a:solidFill>
                  <a:srgbClr val="1A435D"/>
                </a:solidFill>
                <a:miter lim="800000"/>
                <a:headEnd/>
                <a:tailEnd/>
              </a:ln>
            </p:spPr>
          </p:pic>
        </p:grpSp>
        <p:grpSp>
          <p:nvGrpSpPr>
            <p:cNvPr id="31" name="Group 81"/>
            <p:cNvGrpSpPr/>
            <p:nvPr/>
          </p:nvGrpSpPr>
          <p:grpSpPr>
            <a:xfrm>
              <a:off x="6251093" y="4203099"/>
              <a:ext cx="2736374" cy="466820"/>
              <a:chOff x="6251093" y="5707953"/>
              <a:chExt cx="2736374" cy="466820"/>
            </a:xfrm>
          </p:grpSpPr>
          <p:sp>
            <p:nvSpPr>
              <p:cNvPr id="59" name="TextBox 35"/>
              <p:cNvSpPr txBox="1">
                <a:spLocks noChangeArrowheads="1"/>
              </p:cNvSpPr>
              <p:nvPr/>
            </p:nvSpPr>
            <p:spPr bwMode="auto">
              <a:xfrm>
                <a:off x="6703794" y="5707953"/>
                <a:ext cx="2283673" cy="307777"/>
              </a:xfrm>
              <a:prstGeom prst="rect">
                <a:avLst/>
              </a:prstGeom>
              <a:noFill/>
              <a:ln w="9525">
                <a:noFill/>
                <a:miter lim="800000"/>
                <a:headEnd/>
                <a:tailEnd/>
              </a:ln>
            </p:spPr>
            <p:txBody>
              <a:bodyPr wrap="square">
                <a:prstTxWarp prst="textNoShape">
                  <a:avLst/>
                </a:prstTxWarp>
                <a:spAutoFit/>
              </a:bodyPr>
              <a:lstStyle/>
              <a:p>
                <a:pPr marL="90488" indent="-90488" algn="l">
                  <a:buFont typeface="Arial" charset="0"/>
                  <a:buChar char="•"/>
                </a:pPr>
                <a:r>
                  <a:rPr lang="en-US" sz="1400" dirty="0">
                    <a:solidFill>
                      <a:srgbClr val="1A435D"/>
                    </a:solidFill>
                  </a:rPr>
                  <a:t>Cliff Duke</a:t>
                </a:r>
              </a:p>
            </p:txBody>
          </p:sp>
          <p:pic>
            <p:nvPicPr>
              <p:cNvPr id="60" name="Picture 43"/>
              <p:cNvPicPr>
                <a:picLocks noChangeAspect="1"/>
              </p:cNvPicPr>
              <p:nvPr/>
            </p:nvPicPr>
            <p:blipFill>
              <a:blip r:embed="rId8"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6251093" y="5809013"/>
                <a:ext cx="447040" cy="365760"/>
              </a:xfrm>
              <a:prstGeom prst="rect">
                <a:avLst/>
              </a:prstGeom>
              <a:noFill/>
              <a:ln w="9525">
                <a:solidFill>
                  <a:srgbClr val="1A435D"/>
                </a:solidFill>
                <a:miter lim="800000"/>
                <a:headEnd/>
                <a:tailEnd/>
              </a:ln>
            </p:spPr>
          </p:pic>
        </p:grpSp>
        <p:grpSp>
          <p:nvGrpSpPr>
            <p:cNvPr id="32" name="Group 82"/>
            <p:cNvGrpSpPr/>
            <p:nvPr/>
          </p:nvGrpSpPr>
          <p:grpSpPr>
            <a:xfrm>
              <a:off x="5631842" y="5205753"/>
              <a:ext cx="3355626" cy="468852"/>
              <a:chOff x="5618037" y="5205753"/>
              <a:chExt cx="3355626" cy="468852"/>
            </a:xfrm>
          </p:grpSpPr>
          <p:sp>
            <p:nvSpPr>
              <p:cNvPr id="56" name="TextBox 34"/>
              <p:cNvSpPr txBox="1">
                <a:spLocks noChangeArrowheads="1"/>
              </p:cNvSpPr>
              <p:nvPr/>
            </p:nvSpPr>
            <p:spPr bwMode="auto">
              <a:xfrm>
                <a:off x="6689989" y="5205753"/>
                <a:ext cx="2283674" cy="307777"/>
              </a:xfrm>
              <a:prstGeom prst="rect">
                <a:avLst/>
              </a:prstGeom>
              <a:noFill/>
              <a:ln w="9525">
                <a:noFill/>
                <a:miter lim="800000"/>
                <a:headEnd/>
                <a:tailEnd/>
              </a:ln>
            </p:spPr>
            <p:txBody>
              <a:bodyPr wrap="square">
                <a:prstTxWarp prst="textNoShape">
                  <a:avLst/>
                </a:prstTxWarp>
                <a:spAutoFit/>
              </a:bodyPr>
              <a:lstStyle/>
              <a:p>
                <a:pPr marL="90488" indent="-90488" algn="l">
                  <a:buFont typeface="Arial" charset="0"/>
                  <a:buChar char="•"/>
                </a:pPr>
                <a:r>
                  <a:rPr lang="en-US" sz="1400" dirty="0">
                    <a:solidFill>
                      <a:srgbClr val="1A435D"/>
                    </a:solidFill>
                  </a:rPr>
                  <a:t>Donald </a:t>
                </a:r>
                <a:r>
                  <a:rPr lang="en-US" sz="1400" dirty="0" err="1">
                    <a:solidFill>
                      <a:srgbClr val="1A435D"/>
                    </a:solidFill>
                  </a:rPr>
                  <a:t>Hobern</a:t>
                </a:r>
                <a:endParaRPr lang="en-US" sz="1400" dirty="0">
                  <a:solidFill>
                    <a:srgbClr val="1A435D"/>
                  </a:solidFill>
                </a:endParaRPr>
              </a:p>
            </p:txBody>
          </p:sp>
          <p:pic>
            <p:nvPicPr>
              <p:cNvPr id="57" name="Picture 44"/>
              <p:cNvPicPr>
                <a:picLocks noChangeAspect="1"/>
              </p:cNvPicPr>
              <p:nvPr/>
            </p:nvPicPr>
            <p:blipFill>
              <a:blip r:embed="rId9"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5618037" y="5307140"/>
                <a:ext cx="686915" cy="365760"/>
              </a:xfrm>
              <a:prstGeom prst="rect">
                <a:avLst/>
              </a:prstGeom>
              <a:noFill/>
              <a:ln w="9525">
                <a:solidFill>
                  <a:srgbClr val="1A435D"/>
                </a:solidFill>
                <a:miter lim="800000"/>
                <a:headEnd/>
                <a:tailEnd/>
              </a:ln>
            </p:spPr>
          </p:pic>
          <p:pic>
            <p:nvPicPr>
              <p:cNvPr id="58" name="Picture 45"/>
              <p:cNvPicPr>
                <a:picLocks noChangeAspect="1"/>
              </p:cNvPicPr>
              <p:nvPr/>
            </p:nvPicPr>
            <p:blipFill>
              <a:blip r:embed="rId10"/>
              <a:srcRect/>
              <a:stretch>
                <a:fillRect/>
              </a:stretch>
            </p:blipFill>
            <p:spPr bwMode="auto">
              <a:xfrm>
                <a:off x="6377270" y="5308845"/>
                <a:ext cx="307058" cy="365760"/>
              </a:xfrm>
              <a:prstGeom prst="rect">
                <a:avLst/>
              </a:prstGeom>
              <a:noFill/>
              <a:ln w="9525">
                <a:solidFill>
                  <a:srgbClr val="1A435D"/>
                </a:solidFill>
                <a:miter lim="800000"/>
                <a:headEnd/>
                <a:tailEnd/>
              </a:ln>
            </p:spPr>
          </p:pic>
        </p:grpSp>
        <p:grpSp>
          <p:nvGrpSpPr>
            <p:cNvPr id="43" name="Group 90"/>
            <p:cNvGrpSpPr/>
            <p:nvPr/>
          </p:nvGrpSpPr>
          <p:grpSpPr>
            <a:xfrm>
              <a:off x="6398613" y="1188121"/>
              <a:ext cx="2588854" cy="485124"/>
              <a:chOff x="6398613" y="1188121"/>
              <a:chExt cx="2588854" cy="485124"/>
            </a:xfrm>
          </p:grpSpPr>
          <p:pic>
            <p:nvPicPr>
              <p:cNvPr id="18" name="Picture 24"/>
              <p:cNvPicPr>
                <a:picLocks noChangeAspect="1"/>
              </p:cNvPicPr>
              <p:nvPr/>
            </p:nvPicPr>
            <p:blipFill>
              <a:blip r:embed="rId11"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6398613" y="1307485"/>
                <a:ext cx="299520" cy="365760"/>
              </a:xfrm>
              <a:prstGeom prst="rect">
                <a:avLst/>
              </a:prstGeom>
              <a:noFill/>
              <a:ln w="9525">
                <a:solidFill>
                  <a:srgbClr val="1A435D"/>
                </a:solidFill>
                <a:miter lim="800000"/>
                <a:headEnd/>
                <a:tailEnd/>
              </a:ln>
            </p:spPr>
          </p:pic>
          <p:sp>
            <p:nvSpPr>
              <p:cNvPr id="33" name="TextBox 46"/>
              <p:cNvSpPr txBox="1">
                <a:spLocks noChangeArrowheads="1"/>
              </p:cNvSpPr>
              <p:nvPr/>
            </p:nvSpPr>
            <p:spPr bwMode="auto">
              <a:xfrm>
                <a:off x="6703794" y="1188121"/>
                <a:ext cx="2283673" cy="307777"/>
              </a:xfrm>
              <a:prstGeom prst="rect">
                <a:avLst/>
              </a:prstGeom>
              <a:noFill/>
              <a:ln w="9525">
                <a:noFill/>
                <a:miter lim="800000"/>
                <a:headEnd/>
                <a:tailEnd/>
              </a:ln>
            </p:spPr>
            <p:txBody>
              <a:bodyPr wrap="square">
                <a:prstTxWarp prst="textNoShape">
                  <a:avLst/>
                </a:prstTxWarp>
                <a:spAutoFit/>
              </a:bodyPr>
              <a:lstStyle/>
              <a:p>
                <a:pPr marL="90488" indent="-90488" algn="l">
                  <a:buFont typeface="Arial" charset="0"/>
                  <a:buChar char="•"/>
                </a:pPr>
                <a:r>
                  <a:rPr lang="en-US" sz="1400" dirty="0" err="1">
                    <a:solidFill>
                      <a:srgbClr val="1A435D"/>
                    </a:solidFill>
                  </a:rPr>
                  <a:t>Ewa</a:t>
                </a:r>
                <a:r>
                  <a:rPr lang="en-US" sz="1400" dirty="0">
                    <a:solidFill>
                      <a:srgbClr val="1A435D"/>
                    </a:solidFill>
                  </a:rPr>
                  <a:t> </a:t>
                </a:r>
                <a:r>
                  <a:rPr lang="en-US" sz="1400" dirty="0" err="1">
                    <a:solidFill>
                      <a:srgbClr val="1A435D"/>
                    </a:solidFill>
                  </a:rPr>
                  <a:t>Deelman</a:t>
                </a:r>
                <a:endParaRPr lang="en-US" sz="1400" dirty="0">
                  <a:solidFill>
                    <a:srgbClr val="1A435D"/>
                  </a:solidFill>
                </a:endParaRPr>
              </a:p>
            </p:txBody>
          </p:sp>
        </p:grpSp>
        <p:grpSp>
          <p:nvGrpSpPr>
            <p:cNvPr id="48" name="Group 72"/>
            <p:cNvGrpSpPr/>
            <p:nvPr/>
          </p:nvGrpSpPr>
          <p:grpSpPr>
            <a:xfrm>
              <a:off x="474264" y="1211052"/>
              <a:ext cx="5547390" cy="738664"/>
              <a:chOff x="474264" y="1211052"/>
              <a:chExt cx="5547390" cy="738664"/>
            </a:xfrm>
          </p:grpSpPr>
          <p:pic>
            <p:nvPicPr>
              <p:cNvPr id="8" name="Picture 9"/>
              <p:cNvPicPr>
                <a:picLocks noChangeAspect="1" noChangeArrowheads="1"/>
              </p:cNvPicPr>
              <p:nvPr/>
            </p:nvPicPr>
            <p:blipFill>
              <a:blip r:embed="rId12"/>
              <a:srcRect/>
              <a:stretch>
                <a:fillRect/>
              </a:stretch>
            </p:blipFill>
            <p:spPr bwMode="auto">
              <a:xfrm>
                <a:off x="474264" y="1311911"/>
                <a:ext cx="1854725" cy="365760"/>
              </a:xfrm>
              <a:prstGeom prst="rect">
                <a:avLst/>
              </a:prstGeom>
              <a:noFill/>
              <a:ln w="9525">
                <a:solidFill>
                  <a:srgbClr val="1A435D"/>
                </a:solidFill>
                <a:miter lim="800000"/>
                <a:headEnd/>
                <a:tailEnd/>
              </a:ln>
            </p:spPr>
          </p:pic>
          <p:sp>
            <p:nvSpPr>
              <p:cNvPr id="34" name="TextBox 47"/>
              <p:cNvSpPr txBox="1">
                <a:spLocks noChangeArrowheads="1"/>
              </p:cNvSpPr>
              <p:nvPr/>
            </p:nvSpPr>
            <p:spPr bwMode="auto">
              <a:xfrm>
                <a:off x="2340104" y="1211052"/>
                <a:ext cx="3681550" cy="738664"/>
              </a:xfrm>
              <a:prstGeom prst="rect">
                <a:avLst/>
              </a:prstGeom>
              <a:noFill/>
              <a:ln w="9525">
                <a:noFill/>
                <a:miter lim="800000"/>
                <a:headEnd/>
                <a:tailEnd/>
              </a:ln>
            </p:spPr>
            <p:txBody>
              <a:bodyPr wrap="square">
                <a:prstTxWarp prst="textNoShape">
                  <a:avLst/>
                </a:prstTxWarp>
                <a:spAutoFit/>
              </a:bodyPr>
              <a:lstStyle/>
              <a:p>
                <a:pPr marL="90488" indent="-90488" algn="l">
                  <a:buFont typeface="Arial" charset="0"/>
                  <a:buChar char="•"/>
                </a:pPr>
                <a:r>
                  <a:rPr lang="en-US" sz="1400" dirty="0">
                    <a:solidFill>
                      <a:srgbClr val="1A435D"/>
                    </a:solidFill>
                  </a:rPr>
                  <a:t>Amber Budden, Roger Dahl, Rebecca </a:t>
                </a:r>
                <a:r>
                  <a:rPr lang="en-US" sz="1400" dirty="0" err="1">
                    <a:solidFill>
                      <a:srgbClr val="1A435D"/>
                    </a:solidFill>
                  </a:rPr>
                  <a:t>Koskela</a:t>
                </a:r>
                <a:r>
                  <a:rPr lang="en-US" sz="1400" dirty="0">
                    <a:solidFill>
                      <a:srgbClr val="1A435D"/>
                    </a:solidFill>
                  </a:rPr>
                  <a:t>, Bill Michener, Robert </a:t>
                </a:r>
                <a:r>
                  <a:rPr lang="en-US" sz="1400" dirty="0" err="1">
                    <a:solidFill>
                      <a:srgbClr val="1A435D"/>
                    </a:solidFill>
                  </a:rPr>
                  <a:t>Nahf</a:t>
                </a:r>
                <a:r>
                  <a:rPr lang="en-US" sz="1400" dirty="0">
                    <a:solidFill>
                      <a:srgbClr val="1A435D"/>
                    </a:solidFill>
                  </a:rPr>
                  <a:t>, Mark </a:t>
                </a:r>
                <a:r>
                  <a:rPr lang="en-US" sz="1400" dirty="0" err="1">
                    <a:solidFill>
                      <a:srgbClr val="1A435D"/>
                    </a:solidFill>
                  </a:rPr>
                  <a:t>Servilla</a:t>
                </a:r>
                <a:endParaRPr lang="en-US" sz="1400" dirty="0">
                  <a:solidFill>
                    <a:srgbClr val="1A435D"/>
                  </a:solidFill>
                </a:endParaRPr>
              </a:p>
              <a:p>
                <a:pPr marL="90488" indent="-90488" algn="l">
                  <a:buFont typeface="Arial" charset="0"/>
                  <a:buChar char="•"/>
                </a:pPr>
                <a:endParaRPr lang="en-US" sz="1400" dirty="0">
                  <a:solidFill>
                    <a:srgbClr val="1A435D"/>
                  </a:solidFill>
                </a:endParaRPr>
              </a:p>
            </p:txBody>
          </p:sp>
        </p:grpSp>
        <p:grpSp>
          <p:nvGrpSpPr>
            <p:cNvPr id="49" name="Group 76"/>
            <p:cNvGrpSpPr/>
            <p:nvPr/>
          </p:nvGrpSpPr>
          <p:grpSpPr>
            <a:xfrm>
              <a:off x="1308982" y="3198339"/>
              <a:ext cx="3314795" cy="478044"/>
              <a:chOff x="1308982" y="3198339"/>
              <a:chExt cx="3314795" cy="478044"/>
            </a:xfrm>
          </p:grpSpPr>
          <p:pic>
            <p:nvPicPr>
              <p:cNvPr id="13" name="Picture 14"/>
              <p:cNvPicPr>
                <a:picLocks noChangeAspect="1"/>
              </p:cNvPicPr>
              <p:nvPr/>
            </p:nvPicPr>
            <p:blipFill>
              <a:blip r:embed="rId13"/>
              <a:srcRect/>
              <a:stretch>
                <a:fillRect/>
              </a:stretch>
            </p:blipFill>
            <p:spPr bwMode="auto">
              <a:xfrm>
                <a:off x="1308982" y="3310623"/>
                <a:ext cx="1020007" cy="365760"/>
              </a:xfrm>
              <a:prstGeom prst="rect">
                <a:avLst/>
              </a:prstGeom>
              <a:noFill/>
              <a:ln w="9525">
                <a:solidFill>
                  <a:srgbClr val="1A435D"/>
                </a:solidFill>
                <a:miter lim="800000"/>
                <a:headEnd/>
                <a:tailEnd/>
              </a:ln>
            </p:spPr>
          </p:pic>
          <p:sp>
            <p:nvSpPr>
              <p:cNvPr id="35" name="TextBox 48"/>
              <p:cNvSpPr txBox="1">
                <a:spLocks noChangeArrowheads="1"/>
              </p:cNvSpPr>
              <p:nvPr/>
            </p:nvSpPr>
            <p:spPr bwMode="auto">
              <a:xfrm>
                <a:off x="2340104" y="3198339"/>
                <a:ext cx="2283673" cy="307777"/>
              </a:xfrm>
              <a:prstGeom prst="rect">
                <a:avLst/>
              </a:prstGeom>
              <a:noFill/>
              <a:ln w="9525">
                <a:noFill/>
                <a:miter lim="800000"/>
                <a:headEnd/>
                <a:tailEnd/>
              </a:ln>
            </p:spPr>
            <p:txBody>
              <a:bodyPr wrap="square">
                <a:prstTxWarp prst="textNoShape">
                  <a:avLst/>
                </a:prstTxWarp>
                <a:spAutoFit/>
              </a:bodyPr>
              <a:lstStyle/>
              <a:p>
                <a:pPr marL="90488" indent="-90488" algn="l">
                  <a:buFont typeface="Arial" charset="0"/>
                  <a:buChar char="•"/>
                </a:pPr>
                <a:r>
                  <a:rPr lang="en-US" sz="1400" dirty="0">
                    <a:solidFill>
                      <a:srgbClr val="1A435D"/>
                    </a:solidFill>
                  </a:rPr>
                  <a:t>Patricia Cruse, John </a:t>
                </a:r>
                <a:r>
                  <a:rPr lang="en-US" sz="1400" dirty="0" err="1">
                    <a:solidFill>
                      <a:srgbClr val="1A435D"/>
                    </a:solidFill>
                  </a:rPr>
                  <a:t>Kunze</a:t>
                </a:r>
                <a:endParaRPr lang="en-US" sz="1400" dirty="0">
                  <a:solidFill>
                    <a:srgbClr val="1A435D"/>
                  </a:solidFill>
                </a:endParaRPr>
              </a:p>
            </p:txBody>
          </p:sp>
        </p:grpSp>
        <p:grpSp>
          <p:nvGrpSpPr>
            <p:cNvPr id="63" name="Group 73"/>
            <p:cNvGrpSpPr/>
            <p:nvPr/>
          </p:nvGrpSpPr>
          <p:grpSpPr>
            <a:xfrm>
              <a:off x="1185158" y="1694701"/>
              <a:ext cx="3438619" cy="482648"/>
              <a:chOff x="1185158" y="1694701"/>
              <a:chExt cx="3438619" cy="482648"/>
            </a:xfrm>
          </p:grpSpPr>
          <p:pic>
            <p:nvPicPr>
              <p:cNvPr id="14" name="Picture 19"/>
              <p:cNvPicPr>
                <a:picLocks noChangeAspect="1"/>
              </p:cNvPicPr>
              <p:nvPr/>
            </p:nvPicPr>
            <p:blipFill>
              <a:blip r:embed="rId14"/>
              <a:srcRect/>
              <a:stretch>
                <a:fillRect/>
              </a:stretch>
            </p:blipFill>
            <p:spPr bwMode="auto">
              <a:xfrm>
                <a:off x="1185158" y="1811589"/>
                <a:ext cx="1143831" cy="365760"/>
              </a:xfrm>
              <a:prstGeom prst="rect">
                <a:avLst/>
              </a:prstGeom>
              <a:solidFill>
                <a:srgbClr val="0936FF"/>
              </a:solidFill>
              <a:ln w="9525">
                <a:solidFill>
                  <a:srgbClr val="1A435D"/>
                </a:solidFill>
                <a:miter lim="800000"/>
                <a:headEnd/>
                <a:tailEnd/>
              </a:ln>
            </p:spPr>
          </p:pic>
          <p:sp>
            <p:nvSpPr>
              <p:cNvPr id="36" name="TextBox 51"/>
              <p:cNvSpPr txBox="1">
                <a:spLocks noChangeArrowheads="1"/>
              </p:cNvSpPr>
              <p:nvPr/>
            </p:nvSpPr>
            <p:spPr bwMode="auto">
              <a:xfrm>
                <a:off x="2340104" y="1694701"/>
                <a:ext cx="2283673" cy="307777"/>
              </a:xfrm>
              <a:prstGeom prst="rect">
                <a:avLst/>
              </a:prstGeom>
              <a:noFill/>
              <a:ln w="9525">
                <a:noFill/>
                <a:miter lim="800000"/>
                <a:headEnd/>
                <a:tailEnd/>
              </a:ln>
            </p:spPr>
            <p:txBody>
              <a:bodyPr wrap="square">
                <a:prstTxWarp prst="textNoShape">
                  <a:avLst/>
                </a:prstTxWarp>
                <a:spAutoFit/>
              </a:bodyPr>
              <a:lstStyle/>
              <a:p>
                <a:pPr algn="l">
                  <a:buFont typeface="Arial" charset="0"/>
                  <a:buChar char="•"/>
                </a:pPr>
                <a:r>
                  <a:rPr lang="en-US" sz="1400" dirty="0">
                    <a:solidFill>
                      <a:srgbClr val="1A435D"/>
                    </a:solidFill>
                  </a:rPr>
                  <a:t> Dave Vieglais </a:t>
                </a:r>
              </a:p>
            </p:txBody>
          </p:sp>
        </p:grpSp>
        <p:grpSp>
          <p:nvGrpSpPr>
            <p:cNvPr id="65" name="Group 79"/>
            <p:cNvGrpSpPr/>
            <p:nvPr/>
          </p:nvGrpSpPr>
          <p:grpSpPr>
            <a:xfrm>
              <a:off x="1328592" y="4678486"/>
              <a:ext cx="4055306" cy="523220"/>
              <a:chOff x="1328592" y="4678486"/>
              <a:chExt cx="4055306" cy="523220"/>
            </a:xfrm>
          </p:grpSpPr>
          <p:pic>
            <p:nvPicPr>
              <p:cNvPr id="6" name="Picture 6" descr="clo.png"/>
              <p:cNvPicPr>
                <a:picLocks noChangeAspect="1"/>
              </p:cNvPicPr>
              <p:nvPr/>
            </p:nvPicPr>
            <p:blipFill>
              <a:blip r:embed="rId15"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1328592" y="4809657"/>
                <a:ext cx="1000397" cy="365760"/>
              </a:xfrm>
              <a:prstGeom prst="rect">
                <a:avLst/>
              </a:prstGeom>
              <a:noFill/>
              <a:ln w="9525">
                <a:solidFill>
                  <a:srgbClr val="1A435D"/>
                </a:solidFill>
                <a:miter lim="800000"/>
                <a:headEnd/>
                <a:tailEnd/>
              </a:ln>
            </p:spPr>
          </p:pic>
          <p:sp>
            <p:nvSpPr>
              <p:cNvPr id="39" name="TextBox 54"/>
              <p:cNvSpPr txBox="1">
                <a:spLocks noChangeArrowheads="1"/>
              </p:cNvSpPr>
              <p:nvPr/>
            </p:nvSpPr>
            <p:spPr bwMode="auto">
              <a:xfrm>
                <a:off x="2340103" y="4678486"/>
                <a:ext cx="3043795" cy="523220"/>
              </a:xfrm>
              <a:prstGeom prst="rect">
                <a:avLst/>
              </a:prstGeom>
              <a:noFill/>
              <a:ln w="9525">
                <a:noFill/>
                <a:miter lim="800000"/>
                <a:headEnd/>
                <a:tailEnd/>
              </a:ln>
            </p:spPr>
            <p:txBody>
              <a:bodyPr wrap="square">
                <a:prstTxWarp prst="textNoShape">
                  <a:avLst/>
                </a:prstTxWarp>
                <a:spAutoFit/>
              </a:bodyPr>
              <a:lstStyle/>
              <a:p>
                <a:pPr marL="90488" indent="-90488" algn="l">
                  <a:buFont typeface="Arial" charset="0"/>
                  <a:buChar char="•"/>
                </a:pPr>
                <a:r>
                  <a:rPr lang="en-US" sz="1400" dirty="0">
                    <a:solidFill>
                      <a:srgbClr val="1A435D"/>
                    </a:solidFill>
                  </a:rPr>
                  <a:t>Paul Allen, Rick </a:t>
                </a:r>
                <a:r>
                  <a:rPr lang="en-US" sz="1400" dirty="0" err="1">
                    <a:solidFill>
                      <a:srgbClr val="1A435D"/>
                    </a:solidFill>
                  </a:rPr>
                  <a:t>Bonney</a:t>
                </a:r>
                <a:r>
                  <a:rPr lang="en-US" sz="1400" dirty="0">
                    <a:solidFill>
                      <a:srgbClr val="1A435D"/>
                    </a:solidFill>
                  </a:rPr>
                  <a:t>, Steve </a:t>
                </a:r>
                <a:r>
                  <a:rPr lang="en-US" sz="1400" dirty="0" err="1">
                    <a:solidFill>
                      <a:srgbClr val="1A435D"/>
                    </a:solidFill>
                  </a:rPr>
                  <a:t>Kelling</a:t>
                </a:r>
                <a:endParaRPr lang="en-US" sz="1400" dirty="0">
                  <a:solidFill>
                    <a:srgbClr val="1A435D"/>
                  </a:solidFill>
                </a:endParaRPr>
              </a:p>
              <a:p>
                <a:pPr marL="90488" indent="-90488" algn="l">
                  <a:buFont typeface="Arial" charset="0"/>
                  <a:buChar char="•"/>
                </a:pPr>
                <a:endParaRPr lang="en-US" sz="1400" dirty="0">
                  <a:solidFill>
                    <a:srgbClr val="1A435D"/>
                  </a:solidFill>
                </a:endParaRPr>
              </a:p>
            </p:txBody>
          </p:sp>
        </p:grpSp>
        <p:grpSp>
          <p:nvGrpSpPr>
            <p:cNvPr id="66" name="Group 78"/>
            <p:cNvGrpSpPr/>
            <p:nvPr/>
          </p:nvGrpSpPr>
          <p:grpSpPr>
            <a:xfrm>
              <a:off x="1083688" y="4173808"/>
              <a:ext cx="4300210" cy="738664"/>
              <a:chOff x="1083688" y="4173808"/>
              <a:chExt cx="4300210" cy="738664"/>
            </a:xfrm>
          </p:grpSpPr>
          <p:pic>
            <p:nvPicPr>
              <p:cNvPr id="9" name="Picture 11" descr="NCEAS-logo"/>
              <p:cNvPicPr>
                <a:picLocks noChangeAspect="1" noChangeArrowheads="1"/>
              </p:cNvPicPr>
              <p:nvPr/>
            </p:nvPicPr>
            <p:blipFill>
              <a:blip r:embed="rId16"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1850687" y="4309979"/>
                <a:ext cx="478302" cy="365760"/>
              </a:xfrm>
              <a:prstGeom prst="rect">
                <a:avLst/>
              </a:prstGeom>
              <a:noFill/>
              <a:ln w="9525">
                <a:solidFill>
                  <a:srgbClr val="1A435D"/>
                </a:solidFill>
                <a:miter lim="800000"/>
                <a:headEnd/>
                <a:tailEnd/>
              </a:ln>
            </p:spPr>
          </p:pic>
          <p:pic>
            <p:nvPicPr>
              <p:cNvPr id="15" name="Picture 19"/>
              <p:cNvPicPr>
                <a:picLocks noChangeAspect="1"/>
              </p:cNvPicPr>
              <p:nvPr/>
            </p:nvPicPr>
            <p:blipFill>
              <a:blip r:embed="rId17"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1083688" y="4304692"/>
                <a:ext cx="686993" cy="365760"/>
              </a:xfrm>
              <a:prstGeom prst="rect">
                <a:avLst/>
              </a:prstGeom>
              <a:noFill/>
              <a:ln w="9525">
                <a:solidFill>
                  <a:srgbClr val="1A435D"/>
                </a:solidFill>
                <a:miter lim="800000"/>
                <a:headEnd/>
                <a:tailEnd/>
              </a:ln>
            </p:spPr>
          </p:pic>
          <p:sp>
            <p:nvSpPr>
              <p:cNvPr id="40" name="TextBox 55"/>
              <p:cNvSpPr txBox="1">
                <a:spLocks noChangeArrowheads="1"/>
              </p:cNvSpPr>
              <p:nvPr/>
            </p:nvSpPr>
            <p:spPr bwMode="auto">
              <a:xfrm>
                <a:off x="2340103" y="4173808"/>
                <a:ext cx="3043795" cy="738664"/>
              </a:xfrm>
              <a:prstGeom prst="rect">
                <a:avLst/>
              </a:prstGeom>
              <a:noFill/>
              <a:ln w="9525">
                <a:noFill/>
                <a:miter lim="800000"/>
                <a:headEnd/>
                <a:tailEnd/>
              </a:ln>
            </p:spPr>
            <p:txBody>
              <a:bodyPr wrap="square">
                <a:prstTxWarp prst="textNoShape">
                  <a:avLst/>
                </a:prstTxWarp>
                <a:spAutoFit/>
              </a:bodyPr>
              <a:lstStyle/>
              <a:p>
                <a:pPr marL="90488" indent="-90488" algn="l">
                  <a:buFont typeface="Arial" charset="0"/>
                  <a:buChar char="•"/>
                </a:pPr>
                <a:r>
                  <a:rPr lang="en-US" sz="1400" dirty="0">
                    <a:solidFill>
                      <a:srgbClr val="1A435D"/>
                    </a:solidFill>
                  </a:rPr>
                  <a:t>Chad Berkley, Stephanie Hampton, Matt Jones</a:t>
                </a:r>
              </a:p>
              <a:p>
                <a:pPr marL="90488" indent="-90488" algn="l">
                  <a:buFont typeface="Arial" charset="0"/>
                  <a:buChar char="•"/>
                </a:pPr>
                <a:endParaRPr lang="en-US" sz="1400" dirty="0">
                  <a:solidFill>
                    <a:srgbClr val="1A435D"/>
                  </a:solidFill>
                </a:endParaRPr>
              </a:p>
            </p:txBody>
          </p:sp>
        </p:grpSp>
        <p:grpSp>
          <p:nvGrpSpPr>
            <p:cNvPr id="71" name="Group 74"/>
            <p:cNvGrpSpPr/>
            <p:nvPr/>
          </p:nvGrpSpPr>
          <p:grpSpPr>
            <a:xfrm>
              <a:off x="1644496" y="2173968"/>
              <a:ext cx="4377158" cy="523220"/>
              <a:chOff x="1644496" y="2173968"/>
              <a:chExt cx="4377158" cy="523220"/>
            </a:xfrm>
          </p:grpSpPr>
          <p:pic>
            <p:nvPicPr>
              <p:cNvPr id="10" name="Picture 13"/>
              <p:cNvPicPr>
                <a:picLocks noChangeAspect="1" noChangeArrowheads="1"/>
              </p:cNvPicPr>
              <p:nvPr/>
            </p:nvPicPr>
            <p:blipFill>
              <a:blip r:embed="rId18"/>
              <a:srcRect/>
              <a:stretch>
                <a:fillRect/>
              </a:stretch>
            </p:blipFill>
            <p:spPr bwMode="auto">
              <a:xfrm>
                <a:off x="1644496" y="2311267"/>
                <a:ext cx="684493" cy="365760"/>
              </a:xfrm>
              <a:prstGeom prst="rect">
                <a:avLst/>
              </a:prstGeom>
              <a:noFill/>
              <a:ln w="9525">
                <a:solidFill>
                  <a:srgbClr val="1A435D"/>
                </a:solidFill>
                <a:miter lim="800000"/>
                <a:headEnd/>
                <a:tailEnd/>
              </a:ln>
            </p:spPr>
          </p:pic>
          <p:sp>
            <p:nvSpPr>
              <p:cNvPr id="41" name="TextBox 56"/>
              <p:cNvSpPr txBox="1">
                <a:spLocks noChangeArrowheads="1"/>
              </p:cNvSpPr>
              <p:nvPr/>
            </p:nvSpPr>
            <p:spPr bwMode="auto">
              <a:xfrm>
                <a:off x="2340104" y="2173968"/>
                <a:ext cx="3681550" cy="523220"/>
              </a:xfrm>
              <a:prstGeom prst="rect">
                <a:avLst/>
              </a:prstGeom>
              <a:noFill/>
              <a:ln w="9525">
                <a:noFill/>
                <a:miter lim="800000"/>
                <a:headEnd/>
                <a:tailEnd/>
              </a:ln>
            </p:spPr>
            <p:txBody>
              <a:bodyPr wrap="square">
                <a:prstTxWarp prst="textNoShape">
                  <a:avLst/>
                </a:prstTxWarp>
                <a:spAutoFit/>
              </a:bodyPr>
              <a:lstStyle/>
              <a:p>
                <a:pPr marL="90488" indent="-90488" algn="l">
                  <a:buFont typeface="Arial" charset="0"/>
                  <a:buChar char="•"/>
                </a:pPr>
                <a:r>
                  <a:rPr lang="en-US" sz="1400" dirty="0">
                    <a:solidFill>
                      <a:srgbClr val="1A435D"/>
                    </a:solidFill>
                  </a:rPr>
                  <a:t>Suzie Allard, Carol </a:t>
                </a:r>
                <a:r>
                  <a:rPr lang="en-US" sz="1400" dirty="0" err="1">
                    <a:solidFill>
                      <a:srgbClr val="1A435D"/>
                    </a:solidFill>
                  </a:rPr>
                  <a:t>Tenopir</a:t>
                </a:r>
                <a:r>
                  <a:rPr lang="en-US" sz="1400" dirty="0">
                    <a:solidFill>
                      <a:srgbClr val="1A435D"/>
                    </a:solidFill>
                  </a:rPr>
                  <a:t>, </a:t>
                </a:r>
                <a:r>
                  <a:rPr lang="en-US" sz="1400" dirty="0" err="1">
                    <a:solidFill>
                      <a:srgbClr val="1A435D"/>
                    </a:solidFill>
                  </a:rPr>
                  <a:t>Maribeth</a:t>
                </a:r>
                <a:r>
                  <a:rPr lang="en-US" sz="1400" dirty="0">
                    <a:solidFill>
                      <a:srgbClr val="1A435D"/>
                    </a:solidFill>
                  </a:rPr>
                  <a:t> </a:t>
                </a:r>
                <a:r>
                  <a:rPr lang="en-US" sz="1400" dirty="0" err="1">
                    <a:solidFill>
                      <a:srgbClr val="1A435D"/>
                    </a:solidFill>
                  </a:rPr>
                  <a:t>Manoff</a:t>
                </a:r>
                <a:r>
                  <a:rPr lang="en-US" sz="1400" dirty="0">
                    <a:solidFill>
                      <a:srgbClr val="1A435D"/>
                    </a:solidFill>
                  </a:rPr>
                  <a:t>, Robert Waltz, Bruce Wilson</a:t>
                </a:r>
              </a:p>
            </p:txBody>
          </p:sp>
        </p:grpSp>
        <p:grpSp>
          <p:nvGrpSpPr>
            <p:cNvPr id="72" name="Group 75"/>
            <p:cNvGrpSpPr/>
            <p:nvPr/>
          </p:nvGrpSpPr>
          <p:grpSpPr>
            <a:xfrm>
              <a:off x="1618985" y="2679022"/>
              <a:ext cx="3764913" cy="738664"/>
              <a:chOff x="1618985" y="2679022"/>
              <a:chExt cx="3764913" cy="738664"/>
            </a:xfrm>
          </p:grpSpPr>
          <p:pic>
            <p:nvPicPr>
              <p:cNvPr id="7" name="Picture 5" descr="ORNL_leaf white"/>
              <p:cNvPicPr>
                <a:picLocks noChangeAspect="1" noChangeArrowheads="1"/>
              </p:cNvPicPr>
              <p:nvPr/>
            </p:nvPicPr>
            <p:blipFill>
              <a:blip r:embed="rId19"/>
              <a:srcRect/>
              <a:stretch>
                <a:fillRect/>
              </a:stretch>
            </p:blipFill>
            <p:spPr bwMode="auto">
              <a:xfrm>
                <a:off x="1618985" y="2810945"/>
                <a:ext cx="710004" cy="365760"/>
              </a:xfrm>
              <a:prstGeom prst="rect">
                <a:avLst/>
              </a:prstGeom>
              <a:solidFill>
                <a:srgbClr val="009900"/>
              </a:solidFill>
              <a:ln>
                <a:solidFill>
                  <a:srgbClr val="1A435D"/>
                </a:solidFill>
              </a:ln>
              <a:effectLst>
                <a:outerShdw blurRad="63500" algn="ctr" rotWithShape="0">
                  <a:schemeClr val="bg2">
                    <a:alpha val="74998"/>
                  </a:schemeClr>
                </a:outerShdw>
              </a:effectLst>
            </p:spPr>
          </p:pic>
          <p:sp>
            <p:nvSpPr>
              <p:cNvPr id="42" name="TextBox 57"/>
              <p:cNvSpPr txBox="1">
                <a:spLocks noChangeArrowheads="1"/>
              </p:cNvSpPr>
              <p:nvPr/>
            </p:nvSpPr>
            <p:spPr bwMode="auto">
              <a:xfrm>
                <a:off x="2340104" y="2679022"/>
                <a:ext cx="3043794" cy="738664"/>
              </a:xfrm>
              <a:prstGeom prst="rect">
                <a:avLst/>
              </a:prstGeom>
              <a:noFill/>
              <a:ln w="9525">
                <a:noFill/>
                <a:miter lim="800000"/>
                <a:headEnd/>
                <a:tailEnd/>
              </a:ln>
            </p:spPr>
            <p:txBody>
              <a:bodyPr wrap="square">
                <a:prstTxWarp prst="textNoShape">
                  <a:avLst/>
                </a:prstTxWarp>
                <a:spAutoFit/>
              </a:bodyPr>
              <a:lstStyle/>
              <a:p>
                <a:pPr marL="90488" indent="-90488" algn="l">
                  <a:buFont typeface="Arial" charset="0"/>
                  <a:buChar char="•"/>
                </a:pPr>
                <a:r>
                  <a:rPr lang="en-US" sz="1400" dirty="0">
                    <a:solidFill>
                      <a:srgbClr val="1A435D"/>
                    </a:solidFill>
                  </a:rPr>
                  <a:t>John Cobb, Bob </a:t>
                </a:r>
                <a:r>
                  <a:rPr lang="en-US" sz="1400" dirty="0">
                    <a:solidFill>
                      <a:srgbClr val="1A435D"/>
                    </a:solidFill>
                    <a:latin typeface="Calibri"/>
                    <a:cs typeface="Calibri"/>
                  </a:rPr>
                  <a:t>Cook, </a:t>
                </a:r>
                <a:r>
                  <a:rPr lang="en-US" sz="1400" dirty="0" err="1">
                    <a:solidFill>
                      <a:srgbClr val="1A435D"/>
                    </a:solidFill>
                    <a:latin typeface="Calibri"/>
                    <a:cs typeface="Calibri"/>
                  </a:rPr>
                  <a:t>Giri</a:t>
                </a:r>
                <a:r>
                  <a:rPr lang="en-US" sz="1400" dirty="0">
                    <a:solidFill>
                      <a:srgbClr val="1A435D"/>
                    </a:solidFill>
                    <a:latin typeface="Calibri"/>
                    <a:cs typeface="Calibri"/>
                  </a:rPr>
                  <a:t> </a:t>
                </a:r>
                <a:r>
                  <a:rPr lang="en-US" sz="1400" dirty="0" err="1">
                    <a:solidFill>
                      <a:srgbClr val="1A435D"/>
                    </a:solidFill>
                    <a:latin typeface="Calibri"/>
                    <a:ea typeface="Verdana" charset="0"/>
                    <a:cs typeface="Calibri"/>
                  </a:rPr>
                  <a:t>Palanismy</a:t>
                </a:r>
                <a:r>
                  <a:rPr lang="en-US" sz="1400" dirty="0">
                    <a:solidFill>
                      <a:srgbClr val="1A435D"/>
                    </a:solidFill>
                    <a:latin typeface="Calibri"/>
                    <a:ea typeface="Verdana" charset="0"/>
                    <a:cs typeface="Calibri"/>
                  </a:rPr>
                  <a:t>,</a:t>
                </a:r>
                <a:r>
                  <a:rPr lang="en-US" sz="1400" dirty="0">
                    <a:solidFill>
                      <a:srgbClr val="1A435D"/>
                    </a:solidFill>
                    <a:latin typeface="Calibri"/>
                    <a:cs typeface="Calibri"/>
                  </a:rPr>
                  <a:t> Line </a:t>
                </a:r>
                <a:r>
                  <a:rPr lang="en-US" sz="1400" dirty="0" err="1">
                    <a:solidFill>
                      <a:srgbClr val="1A435D"/>
                    </a:solidFill>
                    <a:latin typeface="Calibri"/>
                    <a:cs typeface="Calibri"/>
                  </a:rPr>
                  <a:t>Pouchard</a:t>
                </a:r>
                <a:r>
                  <a:rPr lang="en-US" sz="1400" dirty="0">
                    <a:solidFill>
                      <a:srgbClr val="1A435D"/>
                    </a:solidFill>
                    <a:latin typeface="Calibri"/>
                    <a:cs typeface="Calibri"/>
                  </a:rPr>
                  <a:t> </a:t>
                </a:r>
              </a:p>
              <a:p>
                <a:pPr marL="90488" indent="-90488" algn="l">
                  <a:buFont typeface="Arial" charset="0"/>
                  <a:buChar char="•"/>
                </a:pPr>
                <a:endParaRPr lang="en-US" sz="1400" dirty="0">
                  <a:solidFill>
                    <a:srgbClr val="1A435D"/>
                  </a:solidFill>
                </a:endParaRPr>
              </a:p>
            </p:txBody>
          </p:sp>
        </p:grpSp>
        <p:grpSp>
          <p:nvGrpSpPr>
            <p:cNvPr id="73" name="Group 77"/>
            <p:cNvGrpSpPr/>
            <p:nvPr/>
          </p:nvGrpSpPr>
          <p:grpSpPr>
            <a:xfrm>
              <a:off x="1403107" y="3678472"/>
              <a:ext cx="4793412" cy="523220"/>
              <a:chOff x="1403107" y="3678472"/>
              <a:chExt cx="4793412" cy="523220"/>
            </a:xfrm>
          </p:grpSpPr>
          <p:sp>
            <p:nvSpPr>
              <p:cNvPr id="38" name="TextBox 53"/>
              <p:cNvSpPr txBox="1">
                <a:spLocks noChangeArrowheads="1"/>
              </p:cNvSpPr>
              <p:nvPr/>
            </p:nvSpPr>
            <p:spPr bwMode="auto">
              <a:xfrm>
                <a:off x="2340103" y="3678472"/>
                <a:ext cx="3856416" cy="523220"/>
              </a:xfrm>
              <a:prstGeom prst="rect">
                <a:avLst/>
              </a:prstGeom>
              <a:noFill/>
              <a:ln w="9525">
                <a:noFill/>
                <a:miter lim="800000"/>
                <a:headEnd/>
                <a:tailEnd/>
              </a:ln>
            </p:spPr>
            <p:txBody>
              <a:bodyPr wrap="square">
                <a:prstTxWarp prst="textNoShape">
                  <a:avLst/>
                </a:prstTxWarp>
                <a:spAutoFit/>
              </a:bodyPr>
              <a:lstStyle/>
              <a:p>
                <a:pPr marL="112713" indent="-112713" algn="l">
                  <a:buFont typeface="Arial" charset="0"/>
                  <a:buChar char="•"/>
                </a:pPr>
                <a:r>
                  <a:rPr lang="en-US" sz="1400" dirty="0" smtClean="0">
                    <a:solidFill>
                      <a:srgbClr val="1A435D"/>
                    </a:solidFill>
                  </a:rPr>
                  <a:t>Sky Bristol, Mike </a:t>
                </a:r>
                <a:r>
                  <a:rPr lang="en-US" sz="1400" dirty="0">
                    <a:solidFill>
                      <a:srgbClr val="1A435D"/>
                    </a:solidFill>
                  </a:rPr>
                  <a:t>Frame</a:t>
                </a:r>
                <a:r>
                  <a:rPr lang="en-US" sz="1400" dirty="0">
                    <a:solidFill>
                      <a:srgbClr val="1A435D"/>
                    </a:solidFill>
                    <a:ea typeface="Arial" charset="0"/>
                    <a:cs typeface="Arial" charset="0"/>
                  </a:rPr>
                  <a:t>,</a:t>
                </a:r>
                <a:r>
                  <a:rPr lang="en-US" sz="1400" dirty="0" smtClean="0">
                    <a:solidFill>
                      <a:srgbClr val="1A435D"/>
                    </a:solidFill>
                    <a:ea typeface="Arial" charset="0"/>
                    <a:cs typeface="Arial" charset="0"/>
                  </a:rPr>
                  <a:t> Richard </a:t>
                </a:r>
                <a:r>
                  <a:rPr lang="en-US" sz="1400" dirty="0" err="1" smtClean="0">
                    <a:solidFill>
                      <a:srgbClr val="1A435D"/>
                    </a:solidFill>
                    <a:ea typeface="Arial" charset="0"/>
                    <a:cs typeface="Arial" charset="0"/>
                  </a:rPr>
                  <a:t>Huffine</a:t>
                </a:r>
                <a:r>
                  <a:rPr lang="en-US" sz="1400" dirty="0" smtClean="0">
                    <a:solidFill>
                      <a:srgbClr val="1A435D"/>
                    </a:solidFill>
                    <a:ea typeface="Arial" charset="0"/>
                    <a:cs typeface="Arial" charset="0"/>
                  </a:rPr>
                  <a:t>, </a:t>
                </a:r>
                <a:r>
                  <a:rPr lang="en-US" sz="1400" dirty="0" err="1" smtClean="0">
                    <a:solidFill>
                      <a:srgbClr val="1A435D"/>
                    </a:solidFill>
                    <a:ea typeface="Arial" charset="0"/>
                    <a:cs typeface="Arial" charset="0"/>
                  </a:rPr>
                  <a:t>Viv</a:t>
                </a:r>
                <a:r>
                  <a:rPr lang="en-US" sz="1400" dirty="0" smtClean="0">
                    <a:solidFill>
                      <a:srgbClr val="1A435D"/>
                    </a:solidFill>
                    <a:ea typeface="Arial" charset="0"/>
                    <a:cs typeface="Arial" charset="0"/>
                  </a:rPr>
                  <a:t> </a:t>
                </a:r>
                <a:r>
                  <a:rPr lang="en-US" sz="1400" dirty="0">
                    <a:solidFill>
                      <a:srgbClr val="1A435D"/>
                    </a:solidFill>
                    <a:ea typeface="Arial" charset="0"/>
                    <a:cs typeface="Arial" charset="0"/>
                  </a:rPr>
                  <a:t>Hutchison, Jeff </a:t>
                </a:r>
                <a:r>
                  <a:rPr lang="en-US" sz="1400" dirty="0" err="1">
                    <a:solidFill>
                      <a:srgbClr val="1A435D"/>
                    </a:solidFill>
                    <a:ea typeface="Arial" charset="0"/>
                    <a:cs typeface="Arial" charset="0"/>
                  </a:rPr>
                  <a:t>Morisette</a:t>
                </a:r>
                <a:r>
                  <a:rPr lang="en-US" sz="1400" dirty="0">
                    <a:solidFill>
                      <a:srgbClr val="1A435D"/>
                    </a:solidFill>
                    <a:ea typeface="Arial" charset="0"/>
                    <a:cs typeface="Arial" charset="0"/>
                  </a:rPr>
                  <a:t>, Jake </a:t>
                </a:r>
                <a:r>
                  <a:rPr lang="en-US" sz="1400" dirty="0" err="1">
                    <a:solidFill>
                      <a:srgbClr val="1A435D"/>
                    </a:solidFill>
                    <a:ea typeface="Arial" charset="0"/>
                    <a:cs typeface="Arial" charset="0"/>
                  </a:rPr>
                  <a:t>Weltzin</a:t>
                </a:r>
                <a:r>
                  <a:rPr lang="en-US" sz="1400" dirty="0">
                    <a:solidFill>
                      <a:srgbClr val="1A435D"/>
                    </a:solidFill>
                    <a:ea typeface="Arial" charset="0"/>
                    <a:cs typeface="Arial" charset="0"/>
                  </a:rPr>
                  <a:t>, Lisa Zolly</a:t>
                </a:r>
              </a:p>
            </p:txBody>
          </p:sp>
          <p:pic>
            <p:nvPicPr>
              <p:cNvPr id="44" name="Picture 47"/>
              <p:cNvPicPr>
                <a:picLocks noChangeAspect="1"/>
              </p:cNvPicPr>
              <p:nvPr/>
            </p:nvPicPr>
            <p:blipFill>
              <a:blip r:embed="rId20"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1403107" y="3815249"/>
                <a:ext cx="840259" cy="365760"/>
              </a:xfrm>
              <a:prstGeom prst="rect">
                <a:avLst/>
              </a:prstGeom>
              <a:noFill/>
              <a:ln w="9525">
                <a:solidFill>
                  <a:srgbClr val="1A435D"/>
                </a:solidFill>
                <a:miter lim="800000"/>
                <a:headEnd/>
                <a:tailEnd/>
              </a:ln>
            </p:spPr>
          </p:pic>
        </p:grpSp>
        <p:grpSp>
          <p:nvGrpSpPr>
            <p:cNvPr id="74" name="Group 84"/>
            <p:cNvGrpSpPr/>
            <p:nvPr/>
          </p:nvGrpSpPr>
          <p:grpSpPr>
            <a:xfrm>
              <a:off x="4633851" y="5692393"/>
              <a:ext cx="4353616" cy="475863"/>
              <a:chOff x="4633851" y="4201345"/>
              <a:chExt cx="4353616" cy="475863"/>
            </a:xfrm>
          </p:grpSpPr>
          <p:sp>
            <p:nvSpPr>
              <p:cNvPr id="25" name="TextBox 32"/>
              <p:cNvSpPr txBox="1">
                <a:spLocks noChangeArrowheads="1"/>
              </p:cNvSpPr>
              <p:nvPr/>
            </p:nvSpPr>
            <p:spPr bwMode="auto">
              <a:xfrm>
                <a:off x="6703794" y="4201345"/>
                <a:ext cx="2283673" cy="307777"/>
              </a:xfrm>
              <a:prstGeom prst="rect">
                <a:avLst/>
              </a:prstGeom>
              <a:noFill/>
              <a:ln w="9525">
                <a:noFill/>
                <a:miter lim="800000"/>
                <a:headEnd/>
                <a:tailEnd/>
              </a:ln>
            </p:spPr>
            <p:txBody>
              <a:bodyPr wrap="square">
                <a:prstTxWarp prst="textNoShape">
                  <a:avLst/>
                </a:prstTxWarp>
                <a:spAutoFit/>
              </a:bodyPr>
              <a:lstStyle/>
              <a:p>
                <a:pPr marL="90488" indent="-90488" algn="l">
                  <a:buFont typeface="Arial" charset="0"/>
                  <a:buChar char="•"/>
                </a:pPr>
                <a:r>
                  <a:rPr lang="en-US" sz="1400" dirty="0">
                    <a:solidFill>
                      <a:srgbClr val="1A435D"/>
                    </a:solidFill>
                  </a:rPr>
                  <a:t>David </a:t>
                </a:r>
                <a:r>
                  <a:rPr lang="en-US" sz="1400" dirty="0" err="1">
                    <a:solidFill>
                      <a:srgbClr val="1A435D"/>
                    </a:solidFill>
                  </a:rPr>
                  <a:t>DeRoure</a:t>
                </a:r>
                <a:endParaRPr lang="en-US" sz="1400" dirty="0">
                  <a:solidFill>
                    <a:srgbClr val="1A435D"/>
                  </a:solidFill>
                </a:endParaRPr>
              </a:p>
            </p:txBody>
          </p:sp>
          <p:pic>
            <p:nvPicPr>
              <p:cNvPr id="45" name="Picture 48"/>
              <p:cNvPicPr>
                <a:picLocks noChangeAspect="1"/>
              </p:cNvPicPr>
              <p:nvPr/>
            </p:nvPicPr>
            <p:blipFill>
              <a:blip r:embed="rId21"/>
              <a:srcRect/>
              <a:stretch>
                <a:fillRect/>
              </a:stretch>
            </p:blipFill>
            <p:spPr bwMode="auto">
              <a:xfrm>
                <a:off x="4633851" y="4311448"/>
                <a:ext cx="1188720" cy="365760"/>
              </a:xfrm>
              <a:prstGeom prst="rect">
                <a:avLst/>
              </a:prstGeom>
              <a:noFill/>
              <a:ln w="9525">
                <a:solidFill>
                  <a:srgbClr val="1A435D"/>
                </a:solidFill>
                <a:miter lim="800000"/>
                <a:headEnd/>
                <a:tailEnd/>
              </a:ln>
            </p:spPr>
          </p:pic>
          <p:pic>
            <p:nvPicPr>
              <p:cNvPr id="46" name="Picture 52"/>
              <p:cNvPicPr>
                <a:picLocks noChangeAspect="1"/>
              </p:cNvPicPr>
              <p:nvPr/>
            </p:nvPicPr>
            <p:blipFill>
              <a:blip r:embed="rId22"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5893461" y="4308505"/>
                <a:ext cx="804672" cy="365760"/>
              </a:xfrm>
              <a:prstGeom prst="rect">
                <a:avLst/>
              </a:prstGeom>
              <a:noFill/>
              <a:ln w="9525">
                <a:solidFill>
                  <a:srgbClr val="1A435D"/>
                </a:solidFill>
                <a:miter lim="800000"/>
                <a:headEnd/>
                <a:tailEnd/>
              </a:ln>
            </p:spPr>
          </p:pic>
        </p:grpSp>
        <p:grpSp>
          <p:nvGrpSpPr>
            <p:cNvPr id="75" name="Group 80"/>
            <p:cNvGrpSpPr/>
            <p:nvPr/>
          </p:nvGrpSpPr>
          <p:grpSpPr>
            <a:xfrm>
              <a:off x="672688" y="5168385"/>
              <a:ext cx="3951089" cy="523220"/>
              <a:chOff x="672688" y="5168385"/>
              <a:chExt cx="3951089" cy="523220"/>
            </a:xfrm>
          </p:grpSpPr>
          <p:pic>
            <p:nvPicPr>
              <p:cNvPr id="12" name="Picture 8" descr="NESCent-logo"/>
              <p:cNvPicPr>
                <a:picLocks noChangeAspect="1" noChangeArrowheads="1"/>
              </p:cNvPicPr>
              <p:nvPr/>
            </p:nvPicPr>
            <p:blipFill>
              <a:blip r:embed="rId23"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672688" y="5308145"/>
                <a:ext cx="390841" cy="365760"/>
              </a:xfrm>
              <a:prstGeom prst="rect">
                <a:avLst/>
              </a:prstGeom>
              <a:noFill/>
              <a:ln w="9525">
                <a:solidFill>
                  <a:srgbClr val="1A435D"/>
                </a:solidFill>
                <a:miter lim="800000"/>
                <a:headEnd/>
                <a:tailEnd/>
              </a:ln>
            </p:spPr>
          </p:pic>
          <p:sp>
            <p:nvSpPr>
              <p:cNvPr id="37" name="TextBox 52"/>
              <p:cNvSpPr txBox="1">
                <a:spLocks noChangeArrowheads="1"/>
              </p:cNvSpPr>
              <p:nvPr/>
            </p:nvSpPr>
            <p:spPr bwMode="auto">
              <a:xfrm>
                <a:off x="2340104" y="5168385"/>
                <a:ext cx="2283673" cy="523220"/>
              </a:xfrm>
              <a:prstGeom prst="rect">
                <a:avLst/>
              </a:prstGeom>
              <a:noFill/>
              <a:ln w="9525">
                <a:noFill/>
                <a:miter lim="800000"/>
                <a:headEnd/>
                <a:tailEnd/>
              </a:ln>
            </p:spPr>
            <p:txBody>
              <a:bodyPr wrap="square">
                <a:prstTxWarp prst="textNoShape">
                  <a:avLst/>
                </a:prstTxWarp>
                <a:spAutoFit/>
              </a:bodyPr>
              <a:lstStyle/>
              <a:p>
                <a:pPr marL="90488" indent="-90488" algn="l">
                  <a:buFont typeface="Arial" charset="0"/>
                  <a:buChar char="•"/>
                </a:pPr>
                <a:r>
                  <a:rPr lang="en-US" sz="1400" dirty="0">
                    <a:solidFill>
                      <a:srgbClr val="1A435D"/>
                    </a:solidFill>
                  </a:rPr>
                  <a:t>Ryan </a:t>
                </a:r>
                <a:r>
                  <a:rPr lang="en-US" sz="1400" dirty="0" err="1">
                    <a:solidFill>
                      <a:srgbClr val="1A435D"/>
                    </a:solidFill>
                  </a:rPr>
                  <a:t>Scherle</a:t>
                </a:r>
                <a:r>
                  <a:rPr lang="en-US" sz="1400" dirty="0">
                    <a:solidFill>
                      <a:srgbClr val="1A435D"/>
                    </a:solidFill>
                  </a:rPr>
                  <a:t>, Todd Vision</a:t>
                </a:r>
              </a:p>
              <a:p>
                <a:pPr marL="90488" indent="-90488" algn="l">
                  <a:buFont typeface="Arial" charset="0"/>
                  <a:buChar char="•"/>
                </a:pPr>
                <a:endParaRPr lang="en-US" sz="1400" dirty="0">
                  <a:solidFill>
                    <a:srgbClr val="1A435D"/>
                  </a:solidFill>
                </a:endParaRPr>
              </a:p>
            </p:txBody>
          </p:sp>
          <p:pic>
            <p:nvPicPr>
              <p:cNvPr id="47" name="Picture 53"/>
              <p:cNvPicPr>
                <a:picLocks noChangeAspect="1" noChangeArrowheads="1"/>
              </p:cNvPicPr>
              <p:nvPr/>
            </p:nvPicPr>
            <p:blipFill>
              <a:blip r:embed="rId24"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1146106" y="5309335"/>
                <a:ext cx="1182883" cy="365760"/>
              </a:xfrm>
              <a:prstGeom prst="rect">
                <a:avLst/>
              </a:prstGeom>
              <a:noFill/>
              <a:ln w="9525">
                <a:solidFill>
                  <a:srgbClr val="1A435D"/>
                </a:solidFill>
                <a:miter lim="800000"/>
                <a:headEnd/>
                <a:tailEnd/>
              </a:ln>
            </p:spPr>
          </p:pic>
        </p:grpSp>
        <p:pic>
          <p:nvPicPr>
            <p:cNvPr id="50" name="Picture 5" descr="nasa_id.png"/>
            <p:cNvPicPr>
              <a:picLocks noChangeAspect="1"/>
            </p:cNvPicPr>
            <p:nvPr/>
          </p:nvPicPr>
          <p:blipFill>
            <a:blip r:embed="rId25"/>
            <a:srcRect/>
            <a:stretch>
              <a:fillRect/>
            </a:stretch>
          </p:blipFill>
          <p:spPr bwMode="auto">
            <a:xfrm>
              <a:off x="4632785" y="6395935"/>
              <a:ext cx="365760" cy="365760"/>
            </a:xfrm>
            <a:prstGeom prst="rect">
              <a:avLst/>
            </a:prstGeom>
            <a:noFill/>
            <a:ln w="9525">
              <a:solidFill>
                <a:srgbClr val="1A435D"/>
              </a:solidFill>
              <a:miter lim="800000"/>
              <a:headEnd/>
              <a:tailEnd/>
            </a:ln>
          </p:spPr>
        </p:pic>
        <p:pic>
          <p:nvPicPr>
            <p:cNvPr id="51" name="Picture 18" descr="NBII-logo-small"/>
            <p:cNvPicPr>
              <a:picLocks noChangeAspect="1" noChangeArrowheads="1"/>
            </p:cNvPicPr>
            <p:nvPr/>
          </p:nvPicPr>
          <p:blipFill>
            <a:blip r:embed="rId26"/>
            <a:srcRect/>
            <a:stretch>
              <a:fillRect/>
            </a:stretch>
          </p:blipFill>
          <p:spPr bwMode="auto">
            <a:xfrm>
              <a:off x="7334241" y="6395935"/>
              <a:ext cx="750277" cy="365760"/>
            </a:xfrm>
            <a:prstGeom prst="rect">
              <a:avLst/>
            </a:prstGeom>
            <a:noFill/>
            <a:ln w="9525">
              <a:solidFill>
                <a:srgbClr val="1A435D"/>
              </a:solidFill>
              <a:miter lim="800000"/>
              <a:headEnd/>
              <a:tailEnd/>
            </a:ln>
          </p:spPr>
        </p:pic>
        <p:sp>
          <p:nvSpPr>
            <p:cNvPr id="52" name="TextBox 16"/>
            <p:cNvSpPr txBox="1">
              <a:spLocks noChangeArrowheads="1"/>
            </p:cNvSpPr>
            <p:nvPr/>
          </p:nvSpPr>
          <p:spPr bwMode="auto">
            <a:xfrm>
              <a:off x="3089349" y="6395935"/>
              <a:ext cx="1033272" cy="365760"/>
            </a:xfrm>
            <a:prstGeom prst="rect">
              <a:avLst/>
            </a:prstGeom>
            <a:solidFill>
              <a:schemeClr val="bg1"/>
            </a:solidFill>
            <a:ln w="9525">
              <a:solidFill>
                <a:srgbClr val="1A435D"/>
              </a:solidFill>
              <a:miter lim="800000"/>
              <a:headEnd/>
              <a:tailEnd/>
            </a:ln>
          </p:spPr>
          <p:txBody>
            <a:bodyPr wrap="square" tIns="0" bIns="0" anchor="ctr" anchorCtr="0">
              <a:prstTxWarp prst="textNoShape">
                <a:avLst/>
              </a:prstTxWarp>
              <a:spAutoFit/>
            </a:bodyPr>
            <a:lstStyle/>
            <a:p>
              <a:r>
                <a:rPr lang="en-US" sz="1000" dirty="0">
                  <a:latin typeface="Herculanum" charset="0"/>
                  <a:ea typeface="Herculanum" charset="0"/>
                  <a:cs typeface="Herculanum" charset="0"/>
                </a:rPr>
                <a:t>LEON LEVY </a:t>
              </a:r>
            </a:p>
            <a:p>
              <a:r>
                <a:rPr lang="en-US" sz="1000" dirty="0">
                  <a:latin typeface="Herculanum" charset="0"/>
                  <a:ea typeface="Herculanum" charset="0"/>
                  <a:cs typeface="Herculanum" charset="0"/>
                </a:rPr>
                <a:t>FOUNDATION</a:t>
              </a:r>
            </a:p>
          </p:txBody>
        </p:sp>
        <p:pic>
          <p:nvPicPr>
            <p:cNvPr id="53" name="Picture 17"/>
            <p:cNvPicPr>
              <a:picLocks noChangeAspect="1"/>
            </p:cNvPicPr>
            <p:nvPr/>
          </p:nvPicPr>
          <p:blipFill>
            <a:blip r:embed="rId27"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8157763" y="6395935"/>
              <a:ext cx="885962" cy="365760"/>
            </a:xfrm>
            <a:prstGeom prst="rect">
              <a:avLst/>
            </a:prstGeom>
            <a:noFill/>
            <a:ln w="9525">
              <a:solidFill>
                <a:srgbClr val="1A435D"/>
              </a:solidFill>
              <a:miter lim="800000"/>
              <a:headEnd/>
              <a:tailEnd/>
            </a:ln>
          </p:spPr>
        </p:pic>
        <p:pic>
          <p:nvPicPr>
            <p:cNvPr id="54" name="Picture 18"/>
            <p:cNvPicPr>
              <a:picLocks noChangeAspect="1"/>
            </p:cNvPicPr>
            <p:nvPr/>
          </p:nvPicPr>
          <p:blipFill>
            <a:blip r:embed="rId28"/>
            <a:srcRect/>
            <a:stretch>
              <a:fillRect/>
            </a:stretch>
          </p:blipFill>
          <p:spPr bwMode="auto">
            <a:xfrm>
              <a:off x="5071791" y="6395935"/>
              <a:ext cx="1275699" cy="365760"/>
            </a:xfrm>
            <a:prstGeom prst="rect">
              <a:avLst/>
            </a:prstGeom>
            <a:solidFill>
              <a:srgbClr val="FFFFFF"/>
            </a:solidFill>
            <a:ln w="9525">
              <a:solidFill>
                <a:srgbClr val="1A435D"/>
              </a:solidFill>
              <a:miter lim="800000"/>
              <a:headEnd/>
              <a:tailEnd/>
            </a:ln>
          </p:spPr>
        </p:pic>
        <p:pic>
          <p:nvPicPr>
            <p:cNvPr id="55" name="Picture 47"/>
            <p:cNvPicPr>
              <a:picLocks noChangeAspect="1"/>
            </p:cNvPicPr>
            <p:nvPr/>
          </p:nvPicPr>
          <p:blipFill>
            <a:blip r:embed="rId20"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6420736" y="6395935"/>
              <a:ext cx="840259" cy="365760"/>
            </a:xfrm>
            <a:prstGeom prst="rect">
              <a:avLst/>
            </a:prstGeom>
            <a:noFill/>
            <a:ln w="9525">
              <a:solidFill>
                <a:srgbClr val="1A435D"/>
              </a:solidFill>
              <a:miter lim="800000"/>
              <a:headEnd/>
              <a:tailEnd/>
            </a:ln>
          </p:spPr>
        </p:pic>
        <p:grpSp>
          <p:nvGrpSpPr>
            <p:cNvPr id="76" name="Group 65"/>
            <p:cNvGrpSpPr/>
            <p:nvPr/>
          </p:nvGrpSpPr>
          <p:grpSpPr>
            <a:xfrm>
              <a:off x="399566" y="5708755"/>
              <a:ext cx="4224756" cy="855781"/>
              <a:chOff x="399021" y="5694415"/>
              <a:chExt cx="4224756" cy="855781"/>
            </a:xfrm>
          </p:grpSpPr>
          <p:pic>
            <p:nvPicPr>
              <p:cNvPr id="67" name="Picture 22"/>
              <p:cNvPicPr>
                <a:picLocks noChangeAspect="1"/>
              </p:cNvPicPr>
              <p:nvPr/>
            </p:nvPicPr>
            <p:blipFill>
              <a:blip r:embed="rId29"/>
              <a:srcRect/>
              <a:stretch>
                <a:fillRect/>
              </a:stretch>
            </p:blipFill>
            <p:spPr bwMode="auto">
              <a:xfrm>
                <a:off x="399021" y="5809013"/>
                <a:ext cx="1929968" cy="365760"/>
              </a:xfrm>
              <a:prstGeom prst="rect">
                <a:avLst/>
              </a:prstGeom>
              <a:noFill/>
              <a:ln w="9525">
                <a:solidFill>
                  <a:srgbClr val="1A435D"/>
                </a:solidFill>
                <a:miter lim="800000"/>
                <a:headEnd/>
                <a:tailEnd/>
              </a:ln>
            </p:spPr>
          </p:pic>
          <p:pic>
            <p:nvPicPr>
              <p:cNvPr id="68" name="Picture 23"/>
              <p:cNvPicPr>
                <a:picLocks noChangeAspect="1"/>
              </p:cNvPicPr>
              <p:nvPr/>
            </p:nvPicPr>
            <p:blipFill>
              <a:blip r:embed="rId30"/>
              <a:srcRect/>
              <a:stretch>
                <a:fillRect/>
              </a:stretch>
            </p:blipFill>
            <p:spPr bwMode="auto">
              <a:xfrm>
                <a:off x="561149" y="6184436"/>
                <a:ext cx="1767840" cy="365760"/>
              </a:xfrm>
              <a:prstGeom prst="rect">
                <a:avLst/>
              </a:prstGeom>
              <a:noFill/>
              <a:ln w="9525">
                <a:solidFill>
                  <a:srgbClr val="1A435D"/>
                </a:solidFill>
                <a:miter lim="800000"/>
                <a:headEnd/>
                <a:tailEnd/>
              </a:ln>
            </p:spPr>
          </p:pic>
          <p:sp>
            <p:nvSpPr>
              <p:cNvPr id="69" name="TextBox 58"/>
              <p:cNvSpPr txBox="1">
                <a:spLocks noChangeArrowheads="1"/>
              </p:cNvSpPr>
              <p:nvPr/>
            </p:nvSpPr>
            <p:spPr bwMode="auto">
              <a:xfrm>
                <a:off x="2340104" y="5694415"/>
                <a:ext cx="2283673" cy="523220"/>
              </a:xfrm>
              <a:prstGeom prst="rect">
                <a:avLst/>
              </a:prstGeom>
              <a:noFill/>
              <a:ln w="9525">
                <a:noFill/>
                <a:miter lim="800000"/>
                <a:headEnd/>
                <a:tailEnd/>
              </a:ln>
            </p:spPr>
            <p:txBody>
              <a:bodyPr wrap="square">
                <a:prstTxWarp prst="textNoShape">
                  <a:avLst/>
                </a:prstTxWarp>
                <a:spAutoFit/>
              </a:bodyPr>
              <a:lstStyle/>
              <a:p>
                <a:pPr marL="90488" indent="-90488" algn="l">
                  <a:buFont typeface="Arial" charset="0"/>
                  <a:buChar char="•"/>
                </a:pPr>
                <a:r>
                  <a:rPr lang="en-US" sz="1400" dirty="0">
                    <a:solidFill>
                      <a:srgbClr val="1A435D"/>
                    </a:solidFill>
                  </a:rPr>
                  <a:t>Randy Butler</a:t>
                </a:r>
              </a:p>
              <a:p>
                <a:pPr marL="90488" indent="-90488" algn="l">
                  <a:buFont typeface="Arial" charset="0"/>
                  <a:buChar char="•"/>
                </a:pPr>
                <a:endParaRPr lang="en-US" sz="1400" dirty="0">
                  <a:solidFill>
                    <a:srgbClr val="1A435D"/>
                  </a:solidFill>
                </a:endParaRPr>
              </a:p>
            </p:txBody>
          </p:sp>
        </p:grpSp>
      </p:grpSp>
      <p:pic>
        <p:nvPicPr>
          <p:cNvPr id="79" name="Picture 78"/>
          <p:cNvPicPr>
            <a:picLocks noChangeAspect="1"/>
          </p:cNvPicPr>
          <p:nvPr/>
        </p:nvPicPr>
        <p:blipFill>
          <a:blip r:embed="rId31"/>
          <a:stretch>
            <a:fillRect/>
          </a:stretch>
        </p:blipFill>
        <p:spPr>
          <a:xfrm>
            <a:off x="4193181" y="6395935"/>
            <a:ext cx="365760" cy="365760"/>
          </a:xfrm>
          <a:prstGeom prst="rect">
            <a:avLst/>
          </a:prstGeom>
          <a:ln>
            <a:solidFill>
              <a:schemeClr val="tx2"/>
            </a:solidFill>
          </a:ln>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6001310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Discussion?</a:t>
            </a:r>
            <a:endParaRPr lang="en-US" dirty="0"/>
          </a:p>
        </p:txBody>
      </p:sp>
      <p:sp>
        <p:nvSpPr>
          <p:cNvPr id="4" name="Slide Number Placeholder 3"/>
          <p:cNvSpPr>
            <a:spLocks noGrp="1"/>
          </p:cNvSpPr>
          <p:nvPr>
            <p:ph type="sldNum" sz="quarter" idx="12"/>
          </p:nvPr>
        </p:nvSpPr>
        <p:spPr/>
        <p:txBody>
          <a:bodyPr/>
          <a:lstStyle/>
          <a:p>
            <a:fld id="{87EF2230-5450-D547-A1D3-5726BEA55F5C}" type="slidenum">
              <a:rPr lang="en-US" smtClean="0"/>
              <a:pPr/>
              <a:t>29</a:t>
            </a:fld>
            <a:endParaRPr lang="en-US"/>
          </a:p>
        </p:txBody>
      </p:sp>
      <p:pic>
        <p:nvPicPr>
          <p:cNvPr id="6" name="Picture 47"/>
          <p:cNvPicPr>
            <a:picLocks noChangeAspect="1"/>
          </p:cNvPicPr>
          <p:nvPr/>
        </p:nvPicPr>
        <p:blipFill>
          <a:blip r:embed="rId2"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xt>
            </a:extLst>
          </a:blip>
          <a:srcRect/>
          <a:stretch>
            <a:fillRect/>
          </a:stretch>
        </p:blipFill>
        <p:spPr bwMode="auto">
          <a:xfrm>
            <a:off x="0" y="6283664"/>
            <a:ext cx="1319420" cy="574336"/>
          </a:xfrm>
          <a:prstGeom prst="rect">
            <a:avLst/>
          </a:prstGeom>
          <a:noFill/>
          <a:ln w="9525">
            <a:solidFill>
              <a:srgbClr val="1A435D"/>
            </a:solidFill>
            <a:miter lim="800000"/>
            <a:headEnd/>
            <a:tailEnd/>
          </a:ln>
        </p:spPr>
      </p:pic>
      <p:pic>
        <p:nvPicPr>
          <p:cNvPr id="8" name="Picture 7"/>
          <p:cNvPicPr>
            <a:picLocks noChangeAspect="1"/>
          </p:cNvPicPr>
          <p:nvPr/>
        </p:nvPicPr>
        <p:blipFill>
          <a:blip r:embed="rId3"/>
          <a:stretch>
            <a:fillRect/>
          </a:stretch>
        </p:blipFill>
        <p:spPr>
          <a:xfrm>
            <a:off x="-205933" y="1167319"/>
            <a:ext cx="9349933" cy="7012448"/>
          </a:xfrm>
          <a:prstGeom prst="rect">
            <a:avLst/>
          </a:prstGeom>
        </p:spPr>
      </p:pic>
      <p:sp>
        <p:nvSpPr>
          <p:cNvPr id="7" name="TextBox 6"/>
          <p:cNvSpPr txBox="1"/>
          <p:nvPr/>
        </p:nvSpPr>
        <p:spPr>
          <a:xfrm>
            <a:off x="2075038" y="1773497"/>
            <a:ext cx="4937570" cy="584776"/>
          </a:xfrm>
          <a:prstGeom prst="rect">
            <a:avLst/>
          </a:prstGeom>
          <a:noFill/>
        </p:spPr>
        <p:txBody>
          <a:bodyPr wrap="square" rtlCol="0">
            <a:spAutoFit/>
          </a:bodyPr>
          <a:lstStyle/>
          <a:p>
            <a:r>
              <a:rPr lang="en-US" sz="3200" dirty="0" smtClean="0"/>
              <a:t>Questions, Comments, Ideas </a:t>
            </a:r>
            <a:endParaRPr lang="en-US" sz="3200"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2617037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2521</TotalTime>
  <Words>2508</Words>
  <Application>Microsoft Macintosh PowerPoint</Application>
  <PresentationFormat>On-screen Show (4:3)</PresentationFormat>
  <Paragraphs>377</Paragraphs>
  <Slides>29</Slides>
  <Notes>10</Notes>
  <HiddenSlides>1</HiddenSlides>
  <MMClips>0</MMClips>
  <ScaleCrop>false</ScaleCrop>
  <HeadingPairs>
    <vt:vector size="4" baseType="variant">
      <vt:variant>
        <vt:lpstr>Design Template</vt:lpstr>
      </vt:variant>
      <vt:variant>
        <vt:i4>1</vt:i4>
      </vt:variant>
      <vt:variant>
        <vt:lpstr>Slide Titles</vt:lpstr>
      </vt:variant>
      <vt:variant>
        <vt:i4>29</vt:i4>
      </vt:variant>
    </vt:vector>
  </HeadingPairs>
  <TitlesOfParts>
    <vt:vector size="30" baseType="lpstr">
      <vt:lpstr>Office Theme</vt:lpstr>
      <vt:lpstr>DataONE and USGS </vt:lpstr>
      <vt:lpstr>Brief Agenda Review</vt:lpstr>
      <vt:lpstr>Workshop Leaders</vt:lpstr>
      <vt:lpstr>Logistics</vt:lpstr>
      <vt:lpstr>DataONE Overview</vt:lpstr>
      <vt:lpstr>DataONE and USGS </vt:lpstr>
      <vt:lpstr>Topics</vt:lpstr>
      <vt:lpstr>Cyberinfrastructure</vt:lpstr>
      <vt:lpstr>Member Node – High level overview</vt:lpstr>
      <vt:lpstr>Member Node Functions</vt:lpstr>
      <vt:lpstr>Metadata for discovery and access </vt:lpstr>
      <vt:lpstr>Implementation Tiers </vt:lpstr>
      <vt:lpstr>Characteristics of potential Member Nodes</vt:lpstr>
      <vt:lpstr>Why become a Member Node</vt:lpstr>
      <vt:lpstr>Why become a Member Node – Cont.</vt:lpstr>
      <vt:lpstr>Initial DataONE Member Nodes</vt:lpstr>
      <vt:lpstr>The DataONE Federation</vt:lpstr>
      <vt:lpstr>Projected Growth of Member Nodes</vt:lpstr>
      <vt:lpstr>Resources required for Member Node participation </vt:lpstr>
      <vt:lpstr>Member Node Partnership Agreement</vt:lpstr>
      <vt:lpstr>Steps to become a Member Node*</vt:lpstr>
      <vt:lpstr>Implementation Steps</vt:lpstr>
      <vt:lpstr>Discussion</vt:lpstr>
      <vt:lpstr>DataONE Approaches for choosing next Member Nodes</vt:lpstr>
      <vt:lpstr>Key Characteristics when prioritizing </vt:lpstr>
      <vt:lpstr>USGS “initial” Member Nodes</vt:lpstr>
      <vt:lpstr>USGS Member Node piloting </vt:lpstr>
      <vt:lpstr>DataONE Team and Sponsors</vt:lpstr>
      <vt:lpstr>Questions, Discussion?</vt:lpstr>
    </vt:vector>
  </TitlesOfParts>
  <Manager/>
  <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Amber Budden</dc:creator>
  <cp:keywords/>
  <dc:description/>
  <cp:lastModifiedBy>Michael Frame</cp:lastModifiedBy>
  <cp:revision>217</cp:revision>
  <cp:lastPrinted>2011-08-15T14:04:58Z</cp:lastPrinted>
  <dcterms:created xsi:type="dcterms:W3CDTF">2012-04-17T14:26:26Z</dcterms:created>
  <dcterms:modified xsi:type="dcterms:W3CDTF">2012-04-17T16:00:28Z</dcterms:modified>
  <cp:category/>
</cp:coreProperties>
</file>