
<file path=[Content_Types].xml><?xml version="1.0" encoding="utf-8"?>
<Types xmlns="http://schemas.openxmlformats.org/package/2006/content-types">
  <Default Extension="xml" ContentType="application/xml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handoutMasterIdLst>
    <p:handoutMasterId r:id="rId5"/>
  </p:handoutMasterIdLst>
  <p:sldIdLst>
    <p:sldId id="509" r:id="rId2"/>
    <p:sldId id="508" r:id="rId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186072"/>
    <a:srgbClr val="99C9C7"/>
    <a:srgbClr val="558F9B"/>
    <a:srgbClr val="6B0B40"/>
    <a:srgbClr val="FFEDDF"/>
    <a:srgbClr val="E0E0E0"/>
    <a:srgbClr val="FCF9F2"/>
    <a:srgbClr val="177F8A"/>
    <a:srgbClr val="15A1A9"/>
    <a:srgbClr val="7FA6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308" autoAdjust="0"/>
    <p:restoredTop sz="93407" autoAdjust="0"/>
  </p:normalViewPr>
  <p:slideViewPr>
    <p:cSldViewPr snapToGrid="0" snapToObjects="1">
      <p:cViewPr varScale="1">
        <p:scale>
          <a:sx n="102" d="100"/>
          <a:sy n="102" d="100"/>
        </p:scale>
        <p:origin x="-166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5" Type="http://schemas.openxmlformats.org/officeDocument/2006/relationships/handoutMaster" Target="handoutMasters/handoutMaster1.xml"/><Relationship Id="rId6" Type="http://schemas.openxmlformats.org/officeDocument/2006/relationships/printerSettings" Target="printerSettings/printerSettings1.bin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AF3884-162E-A94B-982B-B0AE9C51625C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385352-7258-B844-ADCB-0D65BC496CC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85455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6BB9929-BA75-EA42-AB66-21521EC7EFA2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644986-AE8F-1341-A5BE-1A685DBFBDA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3204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The</a:t>
            </a:r>
            <a:r>
              <a:rPr lang="en-US" baseline="0" dirty="0" smtClean="0"/>
              <a:t> Tree:  review of </a:t>
            </a:r>
            <a:r>
              <a:rPr lang="en-US" baseline="0" dirty="0" err="1" smtClean="0"/>
              <a:t>DataONE</a:t>
            </a:r>
            <a:r>
              <a:rPr lang="en-US" baseline="0" dirty="0" smtClean="0"/>
              <a:t> research and input from SC/UA WG members in answer to question of what word or phrase describes </a:t>
            </a:r>
            <a:r>
              <a:rPr lang="en-US" baseline="0" smtClean="0"/>
              <a:t>DataONE?</a:t>
            </a: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Evaluation:</a:t>
            </a:r>
            <a:r>
              <a:rPr lang="en-US" baseline="0" dirty="0" smtClean="0"/>
              <a:t> identified components of self-evaluation program for internal project management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644986-AE8F-1341-A5BE-1A685DBFBDA7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78658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tiff"/><Relationship Id="rId3" Type="http://schemas.openxmlformats.org/officeDocument/2006/relationships/image" Target="../media/image2.tiff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730708"/>
            <a:ext cx="7772400" cy="1470025"/>
          </a:xfrm>
        </p:spPr>
        <p:txBody>
          <a:bodyPr/>
          <a:lstStyle>
            <a:lvl1pPr algn="l">
              <a:defRPr b="1">
                <a:solidFill>
                  <a:srgbClr val="1A435D"/>
                </a:solidFill>
                <a:latin typeface="+mj-lt"/>
                <a:cs typeface="Candara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3670" y="2348705"/>
            <a:ext cx="4881059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globepiece.tif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398099" y="1994638"/>
            <a:ext cx="3758730" cy="4876190"/>
          </a:xfrm>
          <a:prstGeom prst="rect">
            <a:avLst/>
          </a:prstGeom>
        </p:spPr>
      </p:pic>
      <p:pic>
        <p:nvPicPr>
          <p:cNvPr id="11" name="Picture 10" descr="DataONE_South America LOGO.tif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5800" y="5869284"/>
            <a:ext cx="1905000" cy="45452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2681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12" name="Straight Connector 11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6" name="Straight Connector 5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2681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 i="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57200" y="1167319"/>
            <a:ext cx="8229600" cy="1588"/>
          </a:xfrm>
          <a:prstGeom prst="line">
            <a:avLst/>
          </a:prstGeom>
          <a:ln>
            <a:solidFill>
              <a:srgbClr val="18607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133"/>
          <p:cNvSpPr txBox="1">
            <a:spLocks/>
          </p:cNvSpPr>
          <p:nvPr userDrawn="1"/>
        </p:nvSpPr>
        <p:spPr>
          <a:xfrm>
            <a:off x="7005496" y="6486835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EF2230-5450-D547-A1D3-5726BEA55F5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7FA6A4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7FA6A4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4" Type="http://schemas.openxmlformats.org/officeDocument/2006/relationships/image" Target="../media/image1.tiff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36000">
              <a:schemeClr val="bg1"/>
            </a:gs>
            <a:gs pos="100000">
              <a:srgbClr val="DCEBEE"/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926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46908"/>
            <a:ext cx="8229600" cy="47792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16AB14-B601-5148-B233-4062AA705253}" type="datetimeFigureOut">
              <a:rPr lang="en-US" smtClean="0"/>
              <a:pPr/>
              <a:t>10/24/13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7EF2230-5450-D547-A1D3-5726BEA55F5C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 descr="globepiece.tif"/>
          <p:cNvPicPr>
            <a:picLocks noChangeAspect="1"/>
          </p:cNvPicPr>
          <p:nvPr userDrawn="1"/>
        </p:nvPicPr>
        <p:blipFill>
          <a:blip r:embed="rId14">
            <a:alphaModFix amt="10000"/>
          </a:blip>
          <a:stretch>
            <a:fillRect/>
          </a:stretch>
        </p:blipFill>
        <p:spPr>
          <a:xfrm>
            <a:off x="5385270" y="1981810"/>
            <a:ext cx="3758730" cy="487619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4000" kern="1200">
          <a:solidFill>
            <a:srgbClr val="186072"/>
          </a:solidFill>
          <a:latin typeface="+mj-lt"/>
          <a:ea typeface="+mj-ea"/>
          <a:cs typeface="+mj-cs"/>
        </a:defRPr>
      </a:lvl1pPr>
    </p:titleStyle>
    <p:bodyStyle>
      <a:lvl1pPr marL="0" indent="0" algn="l" defTabSz="457200" rtl="0" eaLnBrk="1" latinLnBrk="0" hangingPunct="1">
        <a:spcBef>
          <a:spcPct val="20000"/>
        </a:spcBef>
        <a:buFont typeface="Arial"/>
        <a:buNone/>
        <a:defRPr sz="2800" kern="1200">
          <a:solidFill>
            <a:srgbClr val="1A435D"/>
          </a:solidFill>
          <a:latin typeface="+mn-lt"/>
          <a:ea typeface="+mn-ea"/>
          <a:cs typeface="Cambria"/>
        </a:defRPr>
      </a:lvl1pPr>
      <a:lvl2pPr marL="577850" indent="-231775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1A435D"/>
          </a:solidFill>
          <a:latin typeface="+mn-lt"/>
          <a:ea typeface="+mn-ea"/>
          <a:cs typeface="Cambria"/>
        </a:defRPr>
      </a:lvl2pPr>
      <a:lvl3pPr marL="795338" indent="-217488" algn="l" defTabSz="457200" rtl="0" eaLnBrk="1" latinLnBrk="0" hangingPunct="1">
        <a:spcBef>
          <a:spcPct val="20000"/>
        </a:spcBef>
        <a:buFont typeface="Arial"/>
        <a:buChar char="•"/>
        <a:defRPr sz="2200" kern="1200">
          <a:solidFill>
            <a:srgbClr val="1A435D"/>
          </a:solidFill>
          <a:latin typeface="+mn-lt"/>
          <a:ea typeface="+mn-ea"/>
          <a:cs typeface="Cambria"/>
        </a:defRPr>
      </a:lvl3pPr>
      <a:lvl4pPr marL="1257300" indent="-231775" algn="l" defTabSz="457200" rtl="0" eaLnBrk="1" latinLnBrk="0" hangingPunct="1">
        <a:spcBef>
          <a:spcPct val="20000"/>
        </a:spcBef>
        <a:buFontTx/>
        <a:buNone/>
        <a:defRPr sz="2000" i="1" kern="1200">
          <a:solidFill>
            <a:srgbClr val="1A435D"/>
          </a:solidFill>
          <a:latin typeface="+mn-lt"/>
          <a:ea typeface="+mn-ea"/>
          <a:cs typeface="Cambria"/>
        </a:defRPr>
      </a:lvl4pPr>
      <a:lvl5pPr marL="2057400" indent="-228600" algn="l" defTabSz="457200" rtl="0" eaLnBrk="1" latinLnBrk="0" hangingPunct="1">
        <a:spcBef>
          <a:spcPct val="20000"/>
        </a:spcBef>
        <a:buFontTx/>
        <a:buNone/>
        <a:defRPr sz="2000" i="1" kern="1200">
          <a:solidFill>
            <a:srgbClr val="1A435D"/>
          </a:solidFill>
          <a:latin typeface="+mn-lt"/>
          <a:ea typeface="+mn-ea"/>
          <a:cs typeface="Cambri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Relationship Id="rId6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42215690"/>
              </p:ext>
            </p:extLst>
          </p:nvPr>
        </p:nvGraphicFramePr>
        <p:xfrm>
          <a:off x="154830" y="1167321"/>
          <a:ext cx="8835468" cy="3108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17734"/>
                <a:gridCol w="4417734"/>
              </a:tblGrid>
              <a:tr h="338230">
                <a:tc>
                  <a:txBody>
                    <a:bodyPr/>
                    <a:lstStyle/>
                    <a:p>
                      <a:r>
                        <a:rPr lang="en-US" dirty="0" smtClean="0"/>
                        <a:t>Past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smtClean="0"/>
                        <a:t>Activities (6 </a:t>
                      </a:r>
                      <a:r>
                        <a:rPr lang="en-US" baseline="0" dirty="0" err="1" smtClean="0"/>
                        <a:t>mos</a:t>
                      </a:r>
                      <a:r>
                        <a:rPr lang="en-US" baseline="0" dirty="0" smtClean="0"/>
                        <a:t>)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Focus for this Meeting</a:t>
                      </a:r>
                      <a:endParaRPr lang="en-US" dirty="0"/>
                    </a:p>
                  </a:txBody>
                  <a:tcPr/>
                </a:tc>
              </a:tr>
              <a:tr h="612055">
                <a:tc>
                  <a:txBody>
                    <a:bodyPr/>
                    <a:lstStyle/>
                    <a:p>
                      <a:r>
                        <a:rPr lang="en-US" dirty="0" smtClean="0"/>
                        <a:t>Joint</a:t>
                      </a:r>
                      <a:r>
                        <a:rPr lang="en-US" baseline="0" dirty="0" smtClean="0"/>
                        <a:t> WG w</a:t>
                      </a:r>
                      <a:r>
                        <a:rPr lang="en-US" baseline="0" smtClean="0"/>
                        <a:t>/ UA </a:t>
                      </a:r>
                      <a:r>
                        <a:rPr lang="en-US" baseline="0" dirty="0" smtClean="0"/>
                        <a:t>in </a:t>
                      </a:r>
                      <a:r>
                        <a:rPr lang="en-US" dirty="0" smtClean="0"/>
                        <a:t>Knoxville, 2013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Planning for Joint UA/SC 2014 Meeting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</a:tr>
              <a:tr h="1070285">
                <a:tc>
                  <a:txBody>
                    <a:bodyPr/>
                    <a:lstStyle/>
                    <a:p>
                      <a:r>
                        <a:rPr lang="en-US" dirty="0" smtClean="0"/>
                        <a:t>FAQs: Vetted</a:t>
                      </a:r>
                      <a:r>
                        <a:rPr lang="en-US" baseline="0" dirty="0" smtClean="0"/>
                        <a:t> answers to existing FAQs, identified and created new FAQs, r</a:t>
                      </a:r>
                      <a:r>
                        <a:rPr lang="en-US" dirty="0" smtClean="0"/>
                        <a:t>eviewed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Ask.DataONE.org</a:t>
                      </a:r>
                      <a:r>
                        <a:rPr lang="en-US" baseline="0" dirty="0" smtClean="0"/>
                        <a:t> and posted FAQs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Environmental scan :</a:t>
                      </a:r>
                      <a:r>
                        <a:rPr lang="en-US" baseline="0" dirty="0" smtClean="0"/>
                        <a:t> assess the changing data intensive ecosystem and identify </a:t>
                      </a:r>
                      <a:r>
                        <a:rPr lang="en-US" baseline="0" dirty="0" err="1" smtClean="0"/>
                        <a:t>DataONE’s</a:t>
                      </a:r>
                      <a:r>
                        <a:rPr lang="en-US" baseline="0" dirty="0" smtClean="0"/>
                        <a:t> place in it</a:t>
                      </a:r>
                    </a:p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baseline="0" dirty="0" smtClean="0"/>
                    </a:p>
                  </a:txBody>
                  <a:tcPr/>
                </a:tc>
              </a:tr>
              <a:tr h="727282"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Member</a:t>
                      </a:r>
                      <a:r>
                        <a:rPr lang="en-US" baseline="0" dirty="0" smtClean="0"/>
                        <a:t> Nodes:  reviewed the MN web presence.  Provided suggestions for MN metrics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Framing for the future: populate</a:t>
                      </a:r>
                      <a:r>
                        <a:rPr lang="en-US" baseline="0" dirty="0" smtClean="0"/>
                        <a:t> the framework that analyzes successes and failures to  inform strategic activities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Sociocultural WG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3724" y="4336368"/>
            <a:ext cx="9093529" cy="25417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Slide05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30" y="4460032"/>
            <a:ext cx="3197291" cy="2397968"/>
          </a:xfrm>
          <a:prstGeom prst="rect">
            <a:avLst/>
          </a:prstGeom>
        </p:spPr>
      </p:pic>
      <p:pic>
        <p:nvPicPr>
          <p:cNvPr id="9" name="Picture 8" descr="IMG_SCWG.JPG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67" b="-9067"/>
          <a:stretch/>
        </p:blipFill>
        <p:spPr>
          <a:xfrm>
            <a:off x="5612554" y="0"/>
            <a:ext cx="3531446" cy="1324292"/>
          </a:xfrm>
          <a:prstGeom prst="rect">
            <a:avLst/>
          </a:prstGeom>
        </p:spPr>
      </p:pic>
      <p:pic>
        <p:nvPicPr>
          <p:cNvPr id="14" name="Picture 13" descr="IMG_At work.JPG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3297" r="27533"/>
          <a:stretch/>
        </p:blipFill>
        <p:spPr>
          <a:xfrm>
            <a:off x="2849186" y="4356524"/>
            <a:ext cx="3243953" cy="2521632"/>
          </a:xfrm>
          <a:prstGeom prst="rect">
            <a:avLst/>
          </a:prstGeom>
        </p:spPr>
      </p:pic>
      <p:pic>
        <p:nvPicPr>
          <p:cNvPr id="8" name="Picture 7" descr="IMG_Ideas4Future.JPG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5" t="-405" r="4789" b="405"/>
          <a:stretch/>
        </p:blipFill>
        <p:spPr>
          <a:xfrm>
            <a:off x="6093139" y="4356524"/>
            <a:ext cx="3092671" cy="2531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49199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346908"/>
            <a:ext cx="8686800" cy="5228422"/>
          </a:xfrm>
        </p:spPr>
        <p:txBody>
          <a:bodyPr>
            <a:normAutofit/>
          </a:bodyPr>
          <a:lstStyle/>
          <a:p>
            <a:pPr marL="457200" indent="-457200">
              <a:buFont typeface="Arial"/>
              <a:buChar char="•"/>
            </a:pPr>
            <a:r>
              <a:rPr lang="en-US" dirty="0" smtClean="0"/>
              <a:t>White paper on environmental scan</a:t>
            </a:r>
            <a:endParaRPr lang="en-US" dirty="0" smtClean="0"/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Journal article from environmental scan white paper</a:t>
            </a:r>
            <a:endParaRPr lang="en-US" dirty="0"/>
          </a:p>
          <a:p>
            <a:pPr marL="457200" indent="-457200">
              <a:buFont typeface="Arial"/>
              <a:buChar char="•"/>
            </a:pPr>
            <a:r>
              <a:rPr lang="en-US" dirty="0"/>
              <a:t>Paper on the level of hands-on data management activities undertaken by scientists at different points in their </a:t>
            </a:r>
            <a:r>
              <a:rPr lang="en-US" dirty="0" smtClean="0"/>
              <a:t>career</a:t>
            </a:r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Network analysis of </a:t>
            </a:r>
            <a:r>
              <a:rPr lang="en-US" dirty="0" err="1" smtClean="0"/>
              <a:t>DataONE</a:t>
            </a:r>
            <a:endParaRPr lang="en-US" dirty="0" smtClean="0"/>
          </a:p>
          <a:p>
            <a:pPr marL="457200" indent="-457200">
              <a:buFont typeface="Arial"/>
              <a:buChar char="•"/>
            </a:pPr>
            <a:r>
              <a:rPr lang="en-US" dirty="0" smtClean="0"/>
              <a:t>Communication </a:t>
            </a:r>
            <a:r>
              <a:rPr lang="en-US" dirty="0" smtClean="0"/>
              <a:t>Strategy for Years 6-10</a:t>
            </a:r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endParaRPr lang="en-US" dirty="0"/>
          </a:p>
          <a:p>
            <a:pPr marL="457200" indent="-457200">
              <a:buFont typeface="Arial"/>
              <a:buChar char="•"/>
            </a:pPr>
            <a:endParaRPr lang="en-US" dirty="0" smtClean="0"/>
          </a:p>
          <a:p>
            <a:pPr marL="457200" indent="-457200">
              <a:buFont typeface="Arial"/>
              <a:buChar char="•"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Milestones Next </a:t>
            </a:r>
            <a:r>
              <a:rPr lang="en-US" dirty="0"/>
              <a:t>9</a:t>
            </a:r>
            <a:r>
              <a:rPr lang="en-US" dirty="0" smtClean="0"/>
              <a:t> </a:t>
            </a:r>
            <a:r>
              <a:rPr lang="en-US" dirty="0" smtClean="0"/>
              <a:t>Months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37920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13936</TotalTime>
  <Words>182</Words>
  <Application>Microsoft Macintosh PowerPoint</Application>
  <PresentationFormat>On-screen Show (4:3)</PresentationFormat>
  <Paragraphs>22</Paragraphs>
  <Slides>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Sociocultural WG</vt:lpstr>
      <vt:lpstr>Milestones Next 9 Months</vt:lpstr>
    </vt:vector>
  </TitlesOfParts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Amber Budden</dc:creator>
  <cp:lastModifiedBy>Suzie Allard</cp:lastModifiedBy>
  <cp:revision>436</cp:revision>
  <cp:lastPrinted>2011-02-11T22:11:08Z</cp:lastPrinted>
  <dcterms:created xsi:type="dcterms:W3CDTF">2012-09-17T21:43:05Z</dcterms:created>
  <dcterms:modified xsi:type="dcterms:W3CDTF">2013-10-24T22:57:48Z</dcterms:modified>
</cp:coreProperties>
</file>