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33CC33"/>
    <a:srgbClr val="0099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43" autoAdjust="0"/>
  </p:normalViewPr>
  <p:slideViewPr>
    <p:cSldViewPr>
      <p:cViewPr>
        <p:scale>
          <a:sx n="50" d="100"/>
          <a:sy n="50" d="100"/>
        </p:scale>
        <p:origin x="-100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7F3AD-A0D1-4FE0-99EC-7D73F94A5F1D}" type="doc">
      <dgm:prSet loTypeId="urn:microsoft.com/office/officeart/2005/8/layout/radial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23631C9-8B2A-48AD-A2A6-A149D81C5821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chemeClr val="tx2"/>
          </a:solidFill>
        </a:ln>
      </dgm:spPr>
      <dgm:t>
        <a:bodyPr/>
        <a:lstStyle/>
        <a:p>
          <a:r>
            <a:rPr lang="en-US" sz="2400" b="1" dirty="0" smtClean="0">
              <a:solidFill>
                <a:schemeClr val="tx2"/>
              </a:solidFill>
            </a:rPr>
            <a:t>Research</a:t>
          </a:r>
        </a:p>
        <a:p>
          <a:r>
            <a:rPr lang="en-US" sz="2400" b="1" dirty="0" smtClean="0">
              <a:solidFill>
                <a:schemeClr val="tx2"/>
              </a:solidFill>
            </a:rPr>
            <a:t>Support / </a:t>
          </a:r>
        </a:p>
        <a:p>
          <a:r>
            <a:rPr lang="en-US" sz="2400" b="1" dirty="0" smtClean="0">
              <a:solidFill>
                <a:schemeClr val="tx2"/>
              </a:solidFill>
            </a:rPr>
            <a:t>Data Services</a:t>
          </a:r>
          <a:endParaRPr lang="en-US" sz="2400" b="1" dirty="0">
            <a:solidFill>
              <a:schemeClr val="tx2"/>
            </a:solidFill>
          </a:endParaRPr>
        </a:p>
      </dgm:t>
    </dgm:pt>
    <dgm:pt modelId="{D2D979F0-16BC-4F8F-9CE3-963E616A47F0}" type="parTrans" cxnId="{5644DCA8-1156-4C87-B899-7EA5223A254D}">
      <dgm:prSet/>
      <dgm:spPr/>
      <dgm:t>
        <a:bodyPr/>
        <a:lstStyle/>
        <a:p>
          <a:endParaRPr lang="en-US"/>
        </a:p>
      </dgm:t>
    </dgm:pt>
    <dgm:pt modelId="{EF86E892-D1D1-4A84-9026-34B29847C7D8}" type="sibTrans" cxnId="{5644DCA8-1156-4C87-B899-7EA5223A254D}">
      <dgm:prSet/>
      <dgm:spPr/>
      <dgm:t>
        <a:bodyPr/>
        <a:lstStyle/>
        <a:p>
          <a:endParaRPr lang="en-US"/>
        </a:p>
      </dgm:t>
    </dgm:pt>
    <dgm:pt modelId="{CBA60B78-D1E5-4A13-9BD3-1854F3E76070}">
      <dgm:prSet phldrT="[Text]" custT="1"/>
      <dgm:spPr>
        <a:solidFill>
          <a:srgbClr val="FFFF66"/>
        </a:solidFill>
        <a:ln w="50800"/>
      </dgm:spPr>
      <dgm:t>
        <a:bodyPr/>
        <a:lstStyle/>
        <a:p>
          <a:r>
            <a:rPr lang="en-US" sz="1800" dirty="0" smtClean="0"/>
            <a:t>Administration : Information Technology</a:t>
          </a:r>
          <a:endParaRPr lang="en-US" dirty="0" smtClean="0"/>
        </a:p>
      </dgm:t>
    </dgm:pt>
    <dgm:pt modelId="{41C9F799-9155-4D6B-BB36-699C0875F6D0}" type="parTrans" cxnId="{FFA36BF8-80CA-40C7-87C2-32676ED461AB}">
      <dgm:prSet/>
      <dgm:spPr/>
      <dgm:t>
        <a:bodyPr/>
        <a:lstStyle/>
        <a:p>
          <a:endParaRPr lang="en-US"/>
        </a:p>
      </dgm:t>
    </dgm:pt>
    <dgm:pt modelId="{CD4D9E74-70C6-4A0C-AE73-100E8C246B9E}" type="sibTrans" cxnId="{FFA36BF8-80CA-40C7-87C2-32676ED461AB}">
      <dgm:prSet/>
      <dgm:spPr/>
      <dgm:t>
        <a:bodyPr/>
        <a:lstStyle/>
        <a:p>
          <a:endParaRPr lang="en-US"/>
        </a:p>
      </dgm:t>
    </dgm:pt>
    <dgm:pt modelId="{3C4439A0-87D5-4CB7-A352-DFC7F4622D09}">
      <dgm:prSet phldrT="[Text]" custT="1"/>
      <dgm:spPr>
        <a:solidFill>
          <a:srgbClr val="33CC33"/>
        </a:solidFill>
        <a:ln w="50800">
          <a:solidFill>
            <a:schemeClr val="accent3">
              <a:lumMod val="50000"/>
            </a:schemeClr>
          </a:solidFill>
        </a:ln>
      </dgm:spPr>
      <dgm:t>
        <a:bodyPr/>
        <a:lstStyle/>
        <a:p>
          <a:pPr algn="ctr"/>
          <a:endParaRPr lang="en-US" sz="1600" dirty="0" smtClean="0"/>
        </a:p>
        <a:p>
          <a:pPr algn="ctr"/>
          <a:r>
            <a:rPr lang="en-US" sz="1800" b="1" dirty="0" smtClean="0">
              <a:solidFill>
                <a:schemeClr val="accent3">
                  <a:lumMod val="50000"/>
                </a:schemeClr>
              </a:solidFill>
            </a:rPr>
            <a:t>Libraries / Librarians</a:t>
          </a:r>
          <a:endParaRPr lang="en-US" sz="1800" b="1" dirty="0">
            <a:solidFill>
              <a:schemeClr val="accent3">
                <a:lumMod val="50000"/>
              </a:schemeClr>
            </a:solidFill>
          </a:endParaRPr>
        </a:p>
      </dgm:t>
    </dgm:pt>
    <dgm:pt modelId="{5A2E11BD-EA2D-4F4B-9CFD-7990893936B1}" type="sibTrans" cxnId="{7BE4B5ED-37E5-43DB-8E8C-6FBC0E4F6C4F}">
      <dgm:prSet/>
      <dgm:spPr/>
      <dgm:t>
        <a:bodyPr/>
        <a:lstStyle/>
        <a:p>
          <a:endParaRPr lang="en-US"/>
        </a:p>
      </dgm:t>
    </dgm:pt>
    <dgm:pt modelId="{CEF405D4-4FA4-4E5C-A3FC-647FAFF0CB64}" type="parTrans" cxnId="{7BE4B5ED-37E5-43DB-8E8C-6FBC0E4F6C4F}">
      <dgm:prSet/>
      <dgm:spPr/>
      <dgm:t>
        <a:bodyPr/>
        <a:lstStyle/>
        <a:p>
          <a:endParaRPr lang="en-US"/>
        </a:p>
      </dgm:t>
    </dgm:pt>
    <dgm:pt modelId="{4E8B0787-AB93-4999-AD10-319117058EC3}">
      <dgm:prSet phldrT="[Text]" custT="1"/>
      <dgm:spPr>
        <a:solidFill>
          <a:srgbClr val="33CC33"/>
        </a:solidFill>
        <a:ln w="50800">
          <a:solidFill>
            <a:schemeClr val="accent3">
              <a:lumMod val="50000"/>
            </a:schemeClr>
          </a:solidFill>
        </a:ln>
      </dgm:spPr>
      <dgm:t>
        <a:bodyPr/>
        <a:lstStyle/>
        <a:p>
          <a:pPr algn="l"/>
          <a:endParaRPr lang="en-US" sz="1600" dirty="0"/>
        </a:p>
      </dgm:t>
    </dgm:pt>
    <dgm:pt modelId="{0A25A777-D841-4A8F-B947-1F4A80B161B5}" type="sibTrans" cxnId="{23532DCE-84DE-425B-9E3F-ECFC0FFDB54C}">
      <dgm:prSet/>
      <dgm:spPr/>
      <dgm:t>
        <a:bodyPr/>
        <a:lstStyle/>
        <a:p>
          <a:endParaRPr lang="en-US"/>
        </a:p>
      </dgm:t>
    </dgm:pt>
    <dgm:pt modelId="{B53171D4-0E47-417D-86C3-7474BE8A3909}" type="parTrans" cxnId="{23532DCE-84DE-425B-9E3F-ECFC0FFDB54C}">
      <dgm:prSet/>
      <dgm:spPr/>
      <dgm:t>
        <a:bodyPr/>
        <a:lstStyle/>
        <a:p>
          <a:endParaRPr lang="en-US"/>
        </a:p>
      </dgm:t>
    </dgm:pt>
    <dgm:pt modelId="{5239CE25-2B7E-4087-9C99-8883B88BF804}" type="pres">
      <dgm:prSet presAssocID="{BCC7F3AD-A0D1-4FE0-99EC-7D73F94A5F1D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B25F1D3-E302-4AA0-B38C-621BC8B8B15A}" type="pres">
      <dgm:prSet presAssocID="{F23631C9-8B2A-48AD-A2A6-A149D81C5821}" presName="centerShape" presStyleLbl="node0" presStyleIdx="0" presStyleCnt="1" custScaleX="290671" custScaleY="261529" custLinFactNeighborX="-434" custLinFactNeighborY="-4260"/>
      <dgm:spPr/>
      <dgm:t>
        <a:bodyPr/>
        <a:lstStyle/>
        <a:p>
          <a:endParaRPr lang="en-US"/>
        </a:p>
      </dgm:t>
    </dgm:pt>
    <dgm:pt modelId="{01A030CA-49CB-4C3B-B8CA-B92EA678301C}" type="pres">
      <dgm:prSet presAssocID="{CEF405D4-4FA4-4E5C-A3FC-647FAFF0CB64}" presName="Name9" presStyleLbl="parChTrans1D2" presStyleIdx="0" presStyleCnt="2"/>
      <dgm:spPr/>
      <dgm:t>
        <a:bodyPr/>
        <a:lstStyle/>
        <a:p>
          <a:endParaRPr lang="en-US"/>
        </a:p>
      </dgm:t>
    </dgm:pt>
    <dgm:pt modelId="{C0B41045-E69E-47A8-B9BF-49ACDBD41244}" type="pres">
      <dgm:prSet presAssocID="{CEF405D4-4FA4-4E5C-A3FC-647FAFF0CB64}" presName="connTx" presStyleLbl="parChTrans1D2" presStyleIdx="0" presStyleCnt="2"/>
      <dgm:spPr/>
      <dgm:t>
        <a:bodyPr/>
        <a:lstStyle/>
        <a:p>
          <a:endParaRPr lang="en-US"/>
        </a:p>
      </dgm:t>
    </dgm:pt>
    <dgm:pt modelId="{42A77067-7456-4A87-A614-97B8EB8F391A}" type="pres">
      <dgm:prSet presAssocID="{3C4439A0-87D5-4CB7-A352-DFC7F4622D09}" presName="node" presStyleLbl="node1" presStyleIdx="0" presStyleCnt="2" custScaleX="154125" custScaleY="89847" custRadScaleRad="122488" custRadScaleInc="621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63830E-260B-47DA-8EC3-6303C8770D53}" type="pres">
      <dgm:prSet presAssocID="{41C9F799-9155-4D6B-BB36-699C0875F6D0}" presName="Name9" presStyleLbl="parChTrans1D2" presStyleIdx="1" presStyleCnt="2"/>
      <dgm:spPr/>
      <dgm:t>
        <a:bodyPr/>
        <a:lstStyle/>
        <a:p>
          <a:endParaRPr lang="en-US"/>
        </a:p>
      </dgm:t>
    </dgm:pt>
    <dgm:pt modelId="{10EEEC8F-ABC5-444E-81FF-409DC7F11109}" type="pres">
      <dgm:prSet presAssocID="{41C9F799-9155-4D6B-BB36-699C0875F6D0}" presName="connTx" presStyleLbl="parChTrans1D2" presStyleIdx="1" presStyleCnt="2"/>
      <dgm:spPr/>
      <dgm:t>
        <a:bodyPr/>
        <a:lstStyle/>
        <a:p>
          <a:endParaRPr lang="en-US"/>
        </a:p>
      </dgm:t>
    </dgm:pt>
    <dgm:pt modelId="{D4B43C96-0EED-4A7E-A997-65C44097E0E2}" type="pres">
      <dgm:prSet presAssocID="{CBA60B78-D1E5-4A13-9BD3-1854F3E76070}" presName="node" presStyleLbl="node1" presStyleIdx="1" presStyleCnt="2" custScaleX="215020" custScaleY="108285" custRadScaleRad="151812" custRadScaleInc="-606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ED098DE-B8AD-42D6-A513-3308C34BAE6A}" type="presOf" srcId="{41C9F799-9155-4D6B-BB36-699C0875F6D0}" destId="{10EEEC8F-ABC5-444E-81FF-409DC7F11109}" srcOrd="1" destOrd="0" presId="urn:microsoft.com/office/officeart/2005/8/layout/radial1"/>
    <dgm:cxn modelId="{10DC0E67-807B-4D61-B796-9EE8993E13DD}" type="presOf" srcId="{41C9F799-9155-4D6B-BB36-699C0875F6D0}" destId="{D863830E-260B-47DA-8EC3-6303C8770D53}" srcOrd="0" destOrd="0" presId="urn:microsoft.com/office/officeart/2005/8/layout/radial1"/>
    <dgm:cxn modelId="{B89BCB5F-38D7-49A8-AB88-ED14D2738A1F}" type="presOf" srcId="{CEF405D4-4FA4-4E5C-A3FC-647FAFF0CB64}" destId="{C0B41045-E69E-47A8-B9BF-49ACDBD41244}" srcOrd="1" destOrd="0" presId="urn:microsoft.com/office/officeart/2005/8/layout/radial1"/>
    <dgm:cxn modelId="{DF9FBA46-8FC4-4A4C-9F08-4A783F5CC1D6}" type="presOf" srcId="{4E8B0787-AB93-4999-AD10-319117058EC3}" destId="{42A77067-7456-4A87-A614-97B8EB8F391A}" srcOrd="0" destOrd="1" presId="urn:microsoft.com/office/officeart/2005/8/layout/radial1"/>
    <dgm:cxn modelId="{03F70568-7569-4046-A8A0-0440C863A463}" type="presOf" srcId="{F23631C9-8B2A-48AD-A2A6-A149D81C5821}" destId="{6B25F1D3-E302-4AA0-B38C-621BC8B8B15A}" srcOrd="0" destOrd="0" presId="urn:microsoft.com/office/officeart/2005/8/layout/radial1"/>
    <dgm:cxn modelId="{38EF7CFB-4437-465F-B917-4D2DF4F70B07}" type="presOf" srcId="{BCC7F3AD-A0D1-4FE0-99EC-7D73F94A5F1D}" destId="{5239CE25-2B7E-4087-9C99-8883B88BF804}" srcOrd="0" destOrd="0" presId="urn:microsoft.com/office/officeart/2005/8/layout/radial1"/>
    <dgm:cxn modelId="{23532DCE-84DE-425B-9E3F-ECFC0FFDB54C}" srcId="{3C4439A0-87D5-4CB7-A352-DFC7F4622D09}" destId="{4E8B0787-AB93-4999-AD10-319117058EC3}" srcOrd="0" destOrd="0" parTransId="{B53171D4-0E47-417D-86C3-7474BE8A3909}" sibTransId="{0A25A777-D841-4A8F-B947-1F4A80B161B5}"/>
    <dgm:cxn modelId="{2705B981-2FD1-4192-AD92-929EF5AB2905}" type="presOf" srcId="{CBA60B78-D1E5-4A13-9BD3-1854F3E76070}" destId="{D4B43C96-0EED-4A7E-A997-65C44097E0E2}" srcOrd="0" destOrd="0" presId="urn:microsoft.com/office/officeart/2005/8/layout/radial1"/>
    <dgm:cxn modelId="{7BE4B5ED-37E5-43DB-8E8C-6FBC0E4F6C4F}" srcId="{F23631C9-8B2A-48AD-A2A6-A149D81C5821}" destId="{3C4439A0-87D5-4CB7-A352-DFC7F4622D09}" srcOrd="0" destOrd="0" parTransId="{CEF405D4-4FA4-4E5C-A3FC-647FAFF0CB64}" sibTransId="{5A2E11BD-EA2D-4F4B-9CFD-7990893936B1}"/>
    <dgm:cxn modelId="{5644DCA8-1156-4C87-B899-7EA5223A254D}" srcId="{BCC7F3AD-A0D1-4FE0-99EC-7D73F94A5F1D}" destId="{F23631C9-8B2A-48AD-A2A6-A149D81C5821}" srcOrd="0" destOrd="0" parTransId="{D2D979F0-16BC-4F8F-9CE3-963E616A47F0}" sibTransId="{EF86E892-D1D1-4A84-9026-34B29847C7D8}"/>
    <dgm:cxn modelId="{C1BA0DCB-EA88-4E10-BEC6-015907E3F067}" type="presOf" srcId="{3C4439A0-87D5-4CB7-A352-DFC7F4622D09}" destId="{42A77067-7456-4A87-A614-97B8EB8F391A}" srcOrd="0" destOrd="0" presId="urn:microsoft.com/office/officeart/2005/8/layout/radial1"/>
    <dgm:cxn modelId="{FFA36BF8-80CA-40C7-87C2-32676ED461AB}" srcId="{F23631C9-8B2A-48AD-A2A6-A149D81C5821}" destId="{CBA60B78-D1E5-4A13-9BD3-1854F3E76070}" srcOrd="1" destOrd="0" parTransId="{41C9F799-9155-4D6B-BB36-699C0875F6D0}" sibTransId="{CD4D9E74-70C6-4A0C-AE73-100E8C246B9E}"/>
    <dgm:cxn modelId="{03AC8768-E587-4D4A-AA7A-2A67A899F3B7}" type="presOf" srcId="{CEF405D4-4FA4-4E5C-A3FC-647FAFF0CB64}" destId="{01A030CA-49CB-4C3B-B8CA-B92EA678301C}" srcOrd="0" destOrd="0" presId="urn:microsoft.com/office/officeart/2005/8/layout/radial1"/>
    <dgm:cxn modelId="{D60F92E9-3853-4036-A80B-041C3A11658D}" type="presParOf" srcId="{5239CE25-2B7E-4087-9C99-8883B88BF804}" destId="{6B25F1D3-E302-4AA0-B38C-621BC8B8B15A}" srcOrd="0" destOrd="0" presId="urn:microsoft.com/office/officeart/2005/8/layout/radial1"/>
    <dgm:cxn modelId="{67433FB4-7F11-4F46-87E4-C928B9E9D58E}" type="presParOf" srcId="{5239CE25-2B7E-4087-9C99-8883B88BF804}" destId="{01A030CA-49CB-4C3B-B8CA-B92EA678301C}" srcOrd="1" destOrd="0" presId="urn:microsoft.com/office/officeart/2005/8/layout/radial1"/>
    <dgm:cxn modelId="{9B4E642D-B33E-4BD2-BC2E-431A0C86E491}" type="presParOf" srcId="{01A030CA-49CB-4C3B-B8CA-B92EA678301C}" destId="{C0B41045-E69E-47A8-B9BF-49ACDBD41244}" srcOrd="0" destOrd="0" presId="urn:microsoft.com/office/officeart/2005/8/layout/radial1"/>
    <dgm:cxn modelId="{DA3A733F-1A6D-4366-9428-603845358038}" type="presParOf" srcId="{5239CE25-2B7E-4087-9C99-8883B88BF804}" destId="{42A77067-7456-4A87-A614-97B8EB8F391A}" srcOrd="2" destOrd="0" presId="urn:microsoft.com/office/officeart/2005/8/layout/radial1"/>
    <dgm:cxn modelId="{CFDCC2ED-CCBD-4CF1-BA9A-0F5B7262C628}" type="presParOf" srcId="{5239CE25-2B7E-4087-9C99-8883B88BF804}" destId="{D863830E-260B-47DA-8EC3-6303C8770D53}" srcOrd="3" destOrd="0" presId="urn:microsoft.com/office/officeart/2005/8/layout/radial1"/>
    <dgm:cxn modelId="{78941D15-7EAA-412E-BA9A-F2A88E2A1F71}" type="presParOf" srcId="{D863830E-260B-47DA-8EC3-6303C8770D53}" destId="{10EEEC8F-ABC5-444E-81FF-409DC7F11109}" srcOrd="0" destOrd="0" presId="urn:microsoft.com/office/officeart/2005/8/layout/radial1"/>
    <dgm:cxn modelId="{F820C8F2-CADF-40A1-AC32-D8FCDE0087B2}" type="presParOf" srcId="{5239CE25-2B7E-4087-9C99-8883B88BF804}" destId="{D4B43C96-0EED-4A7E-A997-65C44097E0E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25F1D3-E302-4AA0-B38C-621BC8B8B15A}">
      <dsp:nvSpPr>
        <dsp:cNvPr id="0" name=""/>
        <dsp:cNvSpPr/>
      </dsp:nvSpPr>
      <dsp:spPr>
        <a:xfrm>
          <a:off x="1304690" y="369066"/>
          <a:ext cx="3048104" cy="2742508"/>
        </a:xfrm>
        <a:prstGeom prst="ellips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/>
              </a:solidFill>
            </a:rPr>
            <a:t>Research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/>
              </a:solidFill>
            </a:rPr>
            <a:t>Support /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2"/>
              </a:solidFill>
            </a:rPr>
            <a:t>Data Services</a:t>
          </a:r>
          <a:endParaRPr lang="en-US" sz="2400" b="1" kern="1200" dirty="0">
            <a:solidFill>
              <a:schemeClr val="tx2"/>
            </a:solidFill>
          </a:endParaRPr>
        </a:p>
      </dsp:txBody>
      <dsp:txXfrm>
        <a:off x="1304690" y="369066"/>
        <a:ext cx="3048104" cy="2742508"/>
      </dsp:txXfrm>
    </dsp:sp>
    <dsp:sp modelId="{01A030CA-49CB-4C3B-B8CA-B92EA678301C}">
      <dsp:nvSpPr>
        <dsp:cNvPr id="0" name=""/>
        <dsp:cNvSpPr/>
      </dsp:nvSpPr>
      <dsp:spPr>
        <a:xfrm rot="8976510">
          <a:off x="3621228" y="1106430"/>
          <a:ext cx="519991" cy="33224"/>
        </a:xfrm>
        <a:custGeom>
          <a:avLst/>
          <a:gdLst/>
          <a:ahLst/>
          <a:cxnLst/>
          <a:rect l="0" t="0" r="0" b="0"/>
          <a:pathLst>
            <a:path>
              <a:moveTo>
                <a:pt x="0" y="16612"/>
              </a:moveTo>
              <a:lnTo>
                <a:pt x="519991" y="1661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8976510">
        <a:off x="3868224" y="1110042"/>
        <a:ext cx="25999" cy="25999"/>
      </dsp:txXfrm>
    </dsp:sp>
    <dsp:sp modelId="{42A77067-7456-4A87-A614-97B8EB8F391A}">
      <dsp:nvSpPr>
        <dsp:cNvPr id="0" name=""/>
        <dsp:cNvSpPr/>
      </dsp:nvSpPr>
      <dsp:spPr>
        <a:xfrm>
          <a:off x="3418528" y="449369"/>
          <a:ext cx="1616222" cy="942175"/>
        </a:xfrm>
        <a:prstGeom prst="ellipse">
          <a:avLst/>
        </a:prstGeom>
        <a:solidFill>
          <a:srgbClr val="33CC33"/>
        </a:solidFill>
        <a:ln w="50800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accent3">
                  <a:lumMod val="50000"/>
                </a:schemeClr>
              </a:solidFill>
            </a:rPr>
            <a:t>Libraries / Librarians</a:t>
          </a:r>
          <a:endParaRPr lang="en-US" sz="1800" b="1" kern="1200" dirty="0">
            <a:solidFill>
              <a:schemeClr val="accent3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</dsp:txBody>
      <dsp:txXfrm>
        <a:off x="3418528" y="449369"/>
        <a:ext cx="1616222" cy="942175"/>
      </dsp:txXfrm>
    </dsp:sp>
    <dsp:sp modelId="{D863830E-260B-47DA-8EC3-6303C8770D53}">
      <dsp:nvSpPr>
        <dsp:cNvPr id="0" name=""/>
        <dsp:cNvSpPr/>
      </dsp:nvSpPr>
      <dsp:spPr>
        <a:xfrm rot="13065075">
          <a:off x="3906469" y="2591699"/>
          <a:ext cx="86497" cy="33224"/>
        </a:xfrm>
        <a:custGeom>
          <a:avLst/>
          <a:gdLst/>
          <a:ahLst/>
          <a:cxnLst/>
          <a:rect l="0" t="0" r="0" b="0"/>
          <a:pathLst>
            <a:path>
              <a:moveTo>
                <a:pt x="0" y="16612"/>
              </a:moveTo>
              <a:lnTo>
                <a:pt x="86497" y="16612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3065075">
        <a:off x="3947555" y="2606149"/>
        <a:ext cx="4324" cy="4324"/>
      </dsp:txXfrm>
    </dsp:sp>
    <dsp:sp modelId="{D4B43C96-0EED-4A7E-A997-65C44097E0E2}">
      <dsp:nvSpPr>
        <dsp:cNvPr id="0" name=""/>
        <dsp:cNvSpPr/>
      </dsp:nvSpPr>
      <dsp:spPr>
        <a:xfrm>
          <a:off x="3402799" y="2490023"/>
          <a:ext cx="2254794" cy="1135524"/>
        </a:xfrm>
        <a:prstGeom prst="ellipse">
          <a:avLst/>
        </a:prstGeom>
        <a:solidFill>
          <a:srgbClr val="FFFF66"/>
        </a:solidFill>
        <a:ln w="508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Administration : Information Technology</a:t>
          </a:r>
          <a:endParaRPr lang="en-US" kern="1200" dirty="0" smtClean="0"/>
        </a:p>
      </dsp:txBody>
      <dsp:txXfrm>
        <a:off x="3402799" y="2490023"/>
        <a:ext cx="2254794" cy="11355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2711-B8E9-42E6-9310-2D8FA3B50E7C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713AC-4EEB-4E3B-8518-E44016C74C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may be some existing documents and literature that would</a:t>
            </a:r>
            <a:r>
              <a:rPr lang="en-US" baseline="0" dirty="0" smtClean="0"/>
              <a:t> address these questions.  E-Science </a:t>
            </a:r>
            <a:r>
              <a:rPr lang="en-US" baseline="0" dirty="0" err="1" smtClean="0"/>
              <a:t>insitute</a:t>
            </a:r>
            <a:r>
              <a:rPr lang="en-US" baseline="0" dirty="0" smtClean="0"/>
              <a:t>.  Find the strategic docs from the E-Science Institute.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Get the question for the scientists survey 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Revise question to:</a:t>
            </a:r>
          </a:p>
          <a:p>
            <a:r>
              <a:rPr lang="en-US" baseline="0" dirty="0" smtClean="0"/>
              <a:t>How do you envision services you provide that would help scientific data management?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need to know – what role if any do these administrative actors play?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0713AC-4EEB-4E3B-8518-E44016C74C0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1A6E1-8EAE-49F9-9832-3A2E0353F9FD}" type="datetimeFigureOut">
              <a:rPr lang="en-US" smtClean="0"/>
              <a:pPr/>
              <a:t>9/20/2012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0B2C-C33D-47BB-9DE2-F31D3DB26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2"/>
          <p:cNvSpPr txBox="1">
            <a:spLocks/>
          </p:cNvSpPr>
          <p:nvPr/>
        </p:nvSpPr>
        <p:spPr>
          <a:xfrm>
            <a:off x="457200" y="685800"/>
            <a:ext cx="8001000" cy="892681"/>
          </a:xfrm>
          <a:prstGeom prst="rect">
            <a:avLst/>
          </a:prstGeom>
          <a:ln>
            <a:noFill/>
          </a:ln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18607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In </a:t>
            </a:r>
            <a:r>
              <a:rPr lang="en-US" sz="2800" dirty="0" smtClean="0"/>
              <a:t>order for DataONE to effectively engage with Academic and Federal research </a:t>
            </a:r>
            <a:r>
              <a:rPr lang="en-US" sz="2800" dirty="0" smtClean="0"/>
              <a:t>ecosystems  </a:t>
            </a:r>
          </a:p>
          <a:p>
            <a:r>
              <a:rPr lang="en-US" sz="2800" dirty="0" smtClean="0">
                <a:sym typeface="Wingdings" pitchFamily="2" charset="2"/>
              </a:rPr>
              <a:t>      	</a:t>
            </a:r>
            <a:r>
              <a:rPr lang="en-US" sz="2800" dirty="0" smtClean="0"/>
              <a:t>identify </a:t>
            </a:r>
            <a:r>
              <a:rPr lang="en-US" sz="2800" dirty="0" smtClean="0"/>
              <a:t>the administrative actors who influence </a:t>
            </a:r>
            <a:r>
              <a:rPr lang="en-US" sz="2800" dirty="0" smtClean="0"/>
              <a:t> 		data management.</a:t>
            </a:r>
            <a:endParaRPr lang="en-US" sz="2800" dirty="0"/>
          </a:p>
        </p:txBody>
      </p:sp>
      <p:grpSp>
        <p:nvGrpSpPr>
          <p:cNvPr id="37" name="Group 36"/>
          <p:cNvGrpSpPr/>
          <p:nvPr/>
        </p:nvGrpSpPr>
        <p:grpSpPr>
          <a:xfrm>
            <a:off x="2667000" y="1905000"/>
            <a:ext cx="5867400" cy="3810000"/>
            <a:chOff x="361646" y="1676400"/>
            <a:chExt cx="6022257" cy="3886200"/>
          </a:xfrm>
        </p:grpSpPr>
        <p:graphicFrame>
          <p:nvGraphicFramePr>
            <p:cNvPr id="20" name="Diagram 19"/>
            <p:cNvGraphicFramePr/>
            <p:nvPr/>
          </p:nvGraphicFramePr>
          <p:xfrm>
            <a:off x="533400" y="1676400"/>
            <a:ext cx="5831132" cy="38862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21" name="Group 20"/>
            <p:cNvGrpSpPr/>
            <p:nvPr/>
          </p:nvGrpSpPr>
          <p:grpSpPr>
            <a:xfrm>
              <a:off x="361646" y="3886200"/>
              <a:ext cx="2163516" cy="922149"/>
              <a:chOff x="3293178" y="2875184"/>
              <a:chExt cx="3717224" cy="1620616"/>
            </a:xfrm>
            <a:solidFill>
              <a:srgbClr val="FFFF66"/>
            </a:solidFill>
          </p:grpSpPr>
          <p:sp>
            <p:nvSpPr>
              <p:cNvPr id="22" name="Oval 21"/>
              <p:cNvSpPr/>
              <p:nvPr/>
            </p:nvSpPr>
            <p:spPr>
              <a:xfrm>
                <a:off x="3293178" y="2875184"/>
                <a:ext cx="3717224" cy="1620616"/>
              </a:xfrm>
              <a:prstGeom prst="ellipse">
                <a:avLst/>
              </a:prstGeom>
              <a:grpFill/>
              <a:ln w="50800"/>
            </p:spPr>
            <p:style>
              <a:lnRef idx="2">
                <a:scrgbClr r="0" g="0" b="0"/>
              </a:lnRef>
              <a:fillRef idx="1">
                <a:schemeClr val="l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3" name="Oval 4"/>
              <p:cNvSpPr/>
              <p:nvPr/>
            </p:nvSpPr>
            <p:spPr>
              <a:xfrm>
                <a:off x="3965067" y="3056733"/>
                <a:ext cx="2581219" cy="1145947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lvl="0"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800" kern="1200" dirty="0" smtClean="0"/>
                  <a:t>Administration Research</a:t>
                </a:r>
                <a:endParaRPr lang="en-US" sz="1800" kern="1200" dirty="0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4572000" y="3352800"/>
              <a:ext cx="1811903" cy="658673"/>
              <a:chOff x="2222787" y="-658971"/>
              <a:chExt cx="1939402" cy="761994"/>
            </a:xfrm>
          </p:grpSpPr>
          <p:sp>
            <p:nvSpPr>
              <p:cNvPr id="33" name="Oval 32"/>
              <p:cNvSpPr/>
              <p:nvPr/>
            </p:nvSpPr>
            <p:spPr>
              <a:xfrm>
                <a:off x="2222787" y="-658971"/>
                <a:ext cx="1939402" cy="761994"/>
              </a:xfrm>
              <a:prstGeom prst="ellipse">
                <a:avLst/>
              </a:prstGeom>
              <a:solidFill>
                <a:srgbClr val="33CC33"/>
              </a:solidFill>
              <a:ln w="508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l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4" name="Oval 4"/>
              <p:cNvSpPr/>
              <p:nvPr/>
            </p:nvSpPr>
            <p:spPr>
              <a:xfrm>
                <a:off x="2549035" y="-570818"/>
                <a:ext cx="1371364" cy="5388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2700" tIns="12700" rIns="12700" bIns="127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1600" kern="1200" dirty="0" smtClean="0"/>
              </a:p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b="1" kern="1200" dirty="0" smtClean="0">
                    <a:solidFill>
                      <a:schemeClr val="accent3">
                        <a:lumMod val="50000"/>
                      </a:schemeClr>
                    </a:solidFill>
                  </a:rPr>
                  <a:t>Researchers</a:t>
                </a:r>
                <a:endParaRPr lang="en-US" b="1" kern="1200" dirty="0">
                  <a:solidFill>
                    <a:schemeClr val="accent3">
                      <a:lumMod val="50000"/>
                    </a:schemeClr>
                  </a:solidFill>
                </a:endParaRPr>
              </a:p>
              <a:p>
                <a:pPr marL="228600" lvl="1" indent="-228600" algn="l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15000"/>
                  </a:spcAft>
                  <a:buChar char="••"/>
                </a:pPr>
                <a:endParaRPr lang="en-US" sz="1600" kern="1200" dirty="0"/>
              </a:p>
            </p:txBody>
          </p:sp>
        </p:grpSp>
        <p:sp>
          <p:nvSpPr>
            <p:cNvPr id="35" name="Oval 34"/>
            <p:cNvSpPr/>
            <p:nvPr/>
          </p:nvSpPr>
          <p:spPr>
            <a:xfrm>
              <a:off x="361646" y="2543014"/>
              <a:ext cx="2339908" cy="856281"/>
            </a:xfrm>
            <a:prstGeom prst="ellipse">
              <a:avLst/>
            </a:prstGeom>
            <a:solidFill>
              <a:srgbClr val="FFFF66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Administration ????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81000" y="5581471"/>
            <a:ext cx="845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u="sng" dirty="0" smtClean="0">
                <a:solidFill>
                  <a:schemeClr val="tx2"/>
                </a:solidFill>
              </a:rPr>
              <a:t>What we did</a:t>
            </a:r>
            <a:r>
              <a:rPr lang="en-US" sz="2200" dirty="0" smtClean="0">
                <a:solidFill>
                  <a:schemeClr val="tx2"/>
                </a:solidFill>
              </a:rPr>
              <a:t>:  </a:t>
            </a:r>
            <a:r>
              <a:rPr lang="en-US" sz="2200" dirty="0" smtClean="0">
                <a:solidFill>
                  <a:schemeClr val="tx2"/>
                </a:solidFill>
              </a:rPr>
              <a:t>1</a:t>
            </a:r>
            <a:r>
              <a:rPr lang="en-US" sz="2200" u="none" dirty="0" smtClean="0">
                <a:solidFill>
                  <a:schemeClr val="tx2"/>
                </a:solidFill>
              </a:rPr>
              <a:t>)</a:t>
            </a:r>
            <a:r>
              <a:rPr lang="en-US" sz="2200" u="none" baseline="0" dirty="0" smtClean="0">
                <a:solidFill>
                  <a:schemeClr val="tx2"/>
                </a:solidFill>
              </a:rPr>
              <a:t> </a:t>
            </a:r>
            <a:r>
              <a:rPr lang="en-US" sz="2200" u="none" baseline="0" dirty="0" smtClean="0">
                <a:solidFill>
                  <a:schemeClr val="tx2"/>
                </a:solidFill>
              </a:rPr>
              <a:t>Reviewed DataONE</a:t>
            </a:r>
            <a:r>
              <a:rPr lang="en-US" sz="2200" u="none" dirty="0" smtClean="0">
                <a:solidFill>
                  <a:schemeClr val="tx2"/>
                </a:solidFill>
              </a:rPr>
              <a:t> mission, </a:t>
            </a:r>
            <a:r>
              <a:rPr lang="en-US" sz="2200" u="none" dirty="0" smtClean="0">
                <a:solidFill>
                  <a:schemeClr val="tx2"/>
                </a:solidFill>
              </a:rPr>
              <a:t>2</a:t>
            </a:r>
            <a:r>
              <a:rPr lang="en-US" sz="2200" dirty="0" smtClean="0">
                <a:solidFill>
                  <a:schemeClr val="tx2"/>
                </a:solidFill>
              </a:rPr>
              <a:t>) Reviewed SCWG </a:t>
            </a:r>
            <a:r>
              <a:rPr lang="en-US" sz="2200" dirty="0" smtClean="0">
                <a:solidFill>
                  <a:schemeClr val="tx2"/>
                </a:solidFill>
              </a:rPr>
              <a:t>Charter, 3</a:t>
            </a:r>
            <a:r>
              <a:rPr lang="en-US" sz="2200" u="none" dirty="0" smtClean="0">
                <a:solidFill>
                  <a:schemeClr val="tx2"/>
                </a:solidFill>
              </a:rPr>
              <a:t>) </a:t>
            </a:r>
            <a:r>
              <a:rPr lang="en-US" sz="2200" dirty="0" smtClean="0">
                <a:solidFill>
                  <a:schemeClr val="tx2"/>
                </a:solidFill>
              </a:rPr>
              <a:t>Reviewed DataONE stakeholder </a:t>
            </a:r>
            <a:r>
              <a:rPr lang="en-US" sz="2200" dirty="0" smtClean="0">
                <a:solidFill>
                  <a:schemeClr val="tx2"/>
                </a:solidFill>
              </a:rPr>
              <a:t>matrix</a:t>
            </a:r>
            <a:r>
              <a:rPr lang="en-US" sz="2200" u="none" dirty="0" smtClean="0">
                <a:solidFill>
                  <a:schemeClr val="tx2"/>
                </a:solidFill>
              </a:rPr>
              <a:t>, </a:t>
            </a:r>
            <a:r>
              <a:rPr lang="en-US" sz="2200" u="none" dirty="0" smtClean="0">
                <a:solidFill>
                  <a:schemeClr val="tx2"/>
                </a:solidFill>
              </a:rPr>
              <a:t>4) Reviewed existing assessment data, 4) Identified gap.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3400" y="3048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chemeClr val="tx2"/>
                </a:solidFill>
              </a:rPr>
              <a:t>SCWG: Research Support / Data Services Ecosystem (Academia &amp; Federal)</a:t>
            </a:r>
            <a:endParaRPr lang="en-US" u="sng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381000" y="76200"/>
          <a:ext cx="8382000" cy="6861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343400"/>
              </a:tblGrid>
              <a:tr h="53048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Academic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Federal</a:t>
                      </a:r>
                      <a:endParaRPr lang="en-US" dirty="0"/>
                    </a:p>
                  </a:txBody>
                  <a:tcPr/>
                </a:tc>
              </a:tr>
              <a:tr h="1603114"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None/>
                      </a:pP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What We Know</a:t>
                      </a: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Libraries are not the center of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science research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data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management in academia.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Office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 Research; Information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Tech, others are also involved.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What We Know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Less 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Environment is different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than academia.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/>
                </a:tc>
              </a:tr>
              <a:tr h="2734681">
                <a:tc>
                  <a:txBody>
                    <a:bodyPr/>
                    <a:lstStyle/>
                    <a:p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What do we want to 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discover</a:t>
                      </a: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228600" indent="-22860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How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these actors support science research data services and management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228600" indent="-22860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How do these actors envision the services they provide in support of science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research  data?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228600" indent="-228600"/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Who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are the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other players?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None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What collaborative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structures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exist for science research data management?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What do we want to discover?</a:t>
                      </a:r>
                    </a:p>
                    <a:p>
                      <a:r>
                        <a:rPr lang="en-US" dirty="0" smtClean="0"/>
                        <a:t>1.  Who are the players and how are they involved?</a:t>
                      </a:r>
                      <a:endParaRPr lang="en-US" dirty="0"/>
                    </a:p>
                  </a:txBody>
                  <a:tcPr/>
                </a:tc>
              </a:tr>
              <a:tr h="430282">
                <a:tc gridSpan="2">
                  <a:txBody>
                    <a:bodyPr/>
                    <a:lstStyle/>
                    <a:p>
                      <a:pPr algn="ctr"/>
                      <a:r>
                        <a:rPr lang="en-US" u="sng" dirty="0" smtClean="0"/>
                        <a:t>Next</a:t>
                      </a:r>
                      <a:r>
                        <a:rPr lang="en-US" u="sng" baseline="0" dirty="0" smtClean="0"/>
                        <a:t> Steps:</a:t>
                      </a:r>
                      <a:endParaRPr lang="en-US" u="sng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u="sng" dirty="0"/>
                    </a:p>
                  </a:txBody>
                  <a:tcPr/>
                </a:tc>
              </a:tr>
              <a:tr h="1411448">
                <a:tc gridSpan="2">
                  <a:txBody>
                    <a:bodyPr/>
                    <a:lstStyle/>
                    <a:p>
                      <a:r>
                        <a:rPr lang="en-US" u="none" dirty="0" smtClean="0"/>
                        <a:t>- Review existing information sources.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u="none" baseline="0" dirty="0" smtClean="0"/>
                        <a:t>Develop </a:t>
                      </a:r>
                      <a:r>
                        <a:rPr lang="en-US" u="none" baseline="0" dirty="0" smtClean="0"/>
                        <a:t>a case study </a:t>
                      </a:r>
                      <a:r>
                        <a:rPr lang="en-US" u="none" baseline="0" dirty="0" smtClean="0"/>
                        <a:t>methodology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u="none" baseline="0" dirty="0" smtClean="0"/>
                        <a:t>Identify </a:t>
                      </a:r>
                      <a:r>
                        <a:rPr lang="en-US" u="none" baseline="0" dirty="0" smtClean="0"/>
                        <a:t>successful instances of research data </a:t>
                      </a:r>
                      <a:r>
                        <a:rPr lang="en-US" u="none" baseline="0" dirty="0" smtClean="0"/>
                        <a:t>support involving these actors.</a:t>
                      </a:r>
                      <a:endParaRPr lang="en-US" u="none" baseline="0" dirty="0" smtClean="0"/>
                    </a:p>
                    <a:p>
                      <a:pPr lvl="0">
                        <a:buFontTx/>
                        <a:buChar char="-"/>
                      </a:pPr>
                      <a:r>
                        <a:rPr lang="en-US" u="none" baseline="0" dirty="0" smtClean="0"/>
                        <a:t> suggest question for Scientists follow up survey re their view of institutional ecosystem</a:t>
                      </a:r>
                      <a:endParaRPr lang="en-US" u="none" dirty="0"/>
                    </a:p>
                    <a:p>
                      <a:r>
                        <a:rPr lang="en-US" u="none" baseline="0" dirty="0" smtClean="0"/>
                        <a:t> </a:t>
                      </a:r>
                      <a:endParaRPr lang="en-US" u="non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u="non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311</Words>
  <Application>Microsoft Office PowerPoint</Application>
  <PresentationFormat>On-screen Show (4:3)</PresentationFormat>
  <Paragraphs>44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University of Tennessee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Miriam Davis</dc:creator>
  <cp:lastModifiedBy>Miriam Davis</cp:lastModifiedBy>
  <cp:revision>19</cp:revision>
  <dcterms:created xsi:type="dcterms:W3CDTF">2012-09-20T14:59:33Z</dcterms:created>
  <dcterms:modified xsi:type="dcterms:W3CDTF">2012-09-20T20:16:55Z</dcterms:modified>
</cp:coreProperties>
</file>