
<file path=[Content_Types].xml><?xml version="1.0" encoding="utf-8"?>
<Types xmlns="http://schemas.openxmlformats.org/package/2006/content-types"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tiff" ContentType="image/tiff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8404800" cy="32918400"/>
  <p:notesSz cx="6858000" cy="9144000"/>
  <p:defaultTextStyle>
    <a:defPPr>
      <a:defRPr lang="en-US"/>
    </a:defPPr>
    <a:lvl1pPr marL="0" algn="l" defTabSz="2037568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1pPr>
    <a:lvl2pPr marL="2037568" algn="l" defTabSz="2037568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2pPr>
    <a:lvl3pPr marL="4075135" algn="l" defTabSz="2037568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3pPr>
    <a:lvl4pPr marL="6112703" algn="l" defTabSz="2037568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4pPr>
    <a:lvl5pPr marL="8150269" algn="l" defTabSz="2037568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5pPr>
    <a:lvl6pPr marL="10187837" algn="l" defTabSz="2037568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6pPr>
    <a:lvl7pPr marL="12225405" algn="l" defTabSz="2037568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7pPr>
    <a:lvl8pPr marL="14262972" algn="l" defTabSz="2037568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8pPr>
    <a:lvl9pPr marL="16300540" algn="l" defTabSz="2037568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451">
          <p15:clr>
            <a:srgbClr val="A4A3A4"/>
          </p15:clr>
        </p15:guide>
        <p15:guide id="2" pos="120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1E1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0902" autoAdjust="0"/>
    <p:restoredTop sz="96433" autoAdjust="0"/>
  </p:normalViewPr>
  <p:slideViewPr>
    <p:cSldViewPr snapToGrid="0" snapToObjects="1" showGuides="1">
      <p:cViewPr>
        <p:scale>
          <a:sx n="30" d="100"/>
          <a:sy n="30" d="100"/>
        </p:scale>
        <p:origin x="-294" y="2952"/>
      </p:cViewPr>
      <p:guideLst>
        <p:guide orient="horz" pos="2451"/>
        <p:guide pos="120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6BDC3-565D-B846-B1DE-3C672934144B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0" y="685800"/>
            <a:ext cx="4000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57B0EF-F2A2-4D44-A64E-7D3AF8C4BF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361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2449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24493" algn="l" defTabSz="42449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48987" algn="l" defTabSz="42449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73479" algn="l" defTabSz="42449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97973" algn="l" defTabSz="42449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22466" algn="l" defTabSz="42449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46960" algn="l" defTabSz="42449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71452" algn="l" defTabSz="42449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95946" algn="l" defTabSz="42449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0" y="685800"/>
            <a:ext cx="40005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57B0EF-F2A2-4D44-A64E-7D3AF8C4BF0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028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2365" y="0"/>
            <a:ext cx="38828139" cy="3035059"/>
          </a:xfrm>
          <a:prstGeom prst="rect">
            <a:avLst/>
          </a:prstGeom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0695463"/>
            <a:ext cx="38404800" cy="234248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482485" y="356157"/>
            <a:ext cx="36223377" cy="2678902"/>
          </a:xfrm>
        </p:spPr>
        <p:txBody>
          <a:bodyPr lIns="0" tIns="0" rIns="0" bIns="0" anchor="t" anchorCtr="0">
            <a:normAutofit/>
          </a:bodyPr>
          <a:lstStyle>
            <a:lvl1pPr>
              <a:defRPr lang="en-US" sz="12000" b="1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algn="l" defTabSz="2037568" rtl="0" eaLnBrk="1" latinLnBrk="0" hangingPunct="1">
              <a:lnSpc>
                <a:spcPct val="80000"/>
              </a:lnSpc>
              <a:spcBef>
                <a:spcPct val="0"/>
              </a:spcBef>
              <a:buNone/>
            </a:pPr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1280445" y="3849390"/>
            <a:ext cx="16962120" cy="25556196"/>
          </a:xfrm>
          <a:prstGeom prst="rect">
            <a:avLst/>
          </a:prstGeom>
        </p:spPr>
        <p:txBody>
          <a:bodyPr lIns="84899" tIns="42449" rIns="84899" bIns="42449"/>
          <a:lstStyle>
            <a:lvl1pPr marL="0" indent="0">
              <a:spcBef>
                <a:spcPts val="0"/>
              </a:spcBef>
              <a:buNone/>
              <a:defRPr lang="en-US" sz="6500" b="1" kern="1200" dirty="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2037568" indent="0">
              <a:spcBef>
                <a:spcPts val="0"/>
              </a:spcBef>
              <a:buNone/>
              <a:defRPr lang="en-US" sz="5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spcBef>
                <a:spcPts val="0"/>
              </a:spcBef>
              <a:defRPr lang="en-US" sz="5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73479" indent="-1061233">
              <a:spcBef>
                <a:spcPts val="0"/>
              </a:spcBef>
              <a:defRPr lang="en-US" sz="5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spcBef>
                <a:spcPts val="0"/>
              </a:spcBef>
              <a:defRPr lang="en-US" sz="56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marL="0" lvl="1" indent="0" algn="l" defTabSz="2037568" rtl="0" eaLnBrk="1" latinLnBrk="0" hangingPunct="1">
              <a:spcBef>
                <a:spcPts val="0"/>
              </a:spcBef>
              <a:buFont typeface="Arial"/>
              <a:buNone/>
            </a:pPr>
            <a:r>
              <a:rPr lang="en-US" dirty="0" smtClean="0"/>
              <a:t>Second level</a:t>
            </a:r>
          </a:p>
          <a:p>
            <a:pPr marL="848987" lvl="2" indent="-636740" algn="l" defTabSz="2037568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/>
              <a:buChar char="•"/>
            </a:pPr>
            <a:r>
              <a:rPr lang="en-US" dirty="0" smtClean="0"/>
              <a:t>Third level</a:t>
            </a:r>
          </a:p>
          <a:p>
            <a:pPr marL="848987" lvl="3" indent="0" algn="l" defTabSz="2037568" rtl="0" eaLnBrk="1" latinLnBrk="0" hangingPunct="1">
              <a:spcBef>
                <a:spcPts val="0"/>
              </a:spcBef>
              <a:buFontTx/>
              <a:buNone/>
            </a:pPr>
            <a:r>
              <a:rPr lang="en-US" dirty="0" smtClean="0"/>
              <a:t>Fourth level</a:t>
            </a:r>
          </a:p>
          <a:p>
            <a:pPr marL="848987" lvl="4" indent="0" algn="l" defTabSz="2037568" rtl="0" eaLnBrk="1" latinLnBrk="0" hangingPunct="1">
              <a:spcBef>
                <a:spcPct val="20000"/>
              </a:spcBef>
              <a:buFontTx/>
              <a:buNone/>
            </a:pPr>
            <a:r>
              <a:rPr lang="en-US" dirty="0" smtClean="0"/>
              <a:t>Fifth level 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19522440" y="3849390"/>
            <a:ext cx="16962120" cy="25556196"/>
          </a:xfrm>
          <a:prstGeom prst="rect">
            <a:avLst/>
          </a:prstGeom>
        </p:spPr>
        <p:txBody>
          <a:bodyPr lIns="84899" tIns="42449" rIns="84899" bIns="42449"/>
          <a:lstStyle>
            <a:lvl1pPr marL="0" indent="0">
              <a:buNone/>
              <a:defRPr lang="en-US" sz="6500" b="1" kern="1200" dirty="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5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73479" indent="-1061233">
              <a:defRPr lang="en-US" sz="5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5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56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marL="0" lvl="1" indent="0" algn="l" defTabSz="2037568" rtl="0" eaLnBrk="1" latinLnBrk="0" hangingPunct="1">
              <a:spcBef>
                <a:spcPts val="0"/>
              </a:spcBef>
              <a:buFont typeface="Arial"/>
              <a:buNone/>
            </a:pPr>
            <a:r>
              <a:rPr lang="en-US" dirty="0" smtClean="0"/>
              <a:t>Second level</a:t>
            </a:r>
          </a:p>
          <a:p>
            <a:pPr marL="848987" lvl="2" indent="-636740" algn="l" defTabSz="2037568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/>
              <a:buChar char="•"/>
            </a:pPr>
            <a:r>
              <a:rPr lang="en-US" dirty="0" smtClean="0"/>
              <a:t>Third level</a:t>
            </a:r>
          </a:p>
          <a:p>
            <a:pPr marL="848987" lvl="3" indent="0" algn="l" defTabSz="2037568" rtl="0" eaLnBrk="1" latinLnBrk="0" hangingPunct="1">
              <a:spcBef>
                <a:spcPts val="0"/>
              </a:spcBef>
              <a:buFontTx/>
              <a:buNone/>
            </a:pPr>
            <a:r>
              <a:rPr lang="en-US" dirty="0" smtClean="0"/>
              <a:t>Fourth level</a:t>
            </a:r>
          </a:p>
          <a:p>
            <a:pPr marL="848987" lvl="4" indent="0" algn="l" defTabSz="2037568" rtl="0" eaLnBrk="1" latinLnBrk="0" hangingPunct="1">
              <a:spcBef>
                <a:spcPct val="20000"/>
              </a:spcBef>
              <a:buFontTx/>
              <a:buNone/>
            </a:pPr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0" hasCustomPrompt="1"/>
          </p:nvPr>
        </p:nvSpPr>
        <p:spPr>
          <a:xfrm>
            <a:off x="1592845" y="1503066"/>
            <a:ext cx="29307571" cy="153199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lang="en-US" sz="7500" b="1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algn="l" defTabSz="2037568" rtl="0" eaLnBrk="1" latinLnBrk="0" hangingPunct="1"/>
            <a:r>
              <a:rPr lang="en-US" dirty="0" smtClean="0"/>
              <a:t>Click to edit secondary title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1" hasCustomPrompt="1"/>
          </p:nvPr>
        </p:nvSpPr>
        <p:spPr>
          <a:xfrm>
            <a:off x="21225640" y="31323442"/>
            <a:ext cx="15445610" cy="146763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lang="en-US" sz="4500" b="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algn="l" defTabSz="2037568" rtl="0" eaLnBrk="1" latinLnBrk="0" hangingPunct="1"/>
            <a:r>
              <a:rPr lang="en-US" dirty="0" smtClean="0"/>
              <a:t>Click to edit text</a:t>
            </a:r>
            <a:endParaRPr lang="en-US" dirty="0"/>
          </a:p>
        </p:txBody>
      </p:sp>
      <p:pic>
        <p:nvPicPr>
          <p:cNvPr id="2" name="Picture 1" descr="HorizLeftLogo-OnOrang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0445" y="31274914"/>
            <a:ext cx="7359058" cy="134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3889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0445" y="3890488"/>
            <a:ext cx="11177539" cy="2466845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lang="en-US" sz="5800" b="1" kern="1200" dirty="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2037568" indent="0">
              <a:spcBef>
                <a:spcPts val="0"/>
              </a:spcBef>
              <a:buNone/>
              <a:defRPr lang="en-US" sz="5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spcBef>
                <a:spcPts val="0"/>
              </a:spcBef>
              <a:defRPr lang="en-US" sz="5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73479" indent="-1061233">
              <a:spcBef>
                <a:spcPts val="0"/>
              </a:spcBef>
              <a:defRPr lang="en-US" sz="5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spcBef>
                <a:spcPts val="0"/>
              </a:spcBef>
              <a:defRPr lang="en-US" sz="5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marL="0" lvl="1" indent="0" algn="l" defTabSz="2037568" rtl="0" eaLnBrk="1" latinLnBrk="0" hangingPunct="1">
              <a:spcBef>
                <a:spcPts val="0"/>
              </a:spcBef>
              <a:buFont typeface="Arial"/>
              <a:buNone/>
            </a:pPr>
            <a:r>
              <a:rPr lang="en-US" dirty="0" smtClean="0"/>
              <a:t>Second level</a:t>
            </a:r>
          </a:p>
          <a:p>
            <a:pPr marL="848987" lvl="2" indent="-636740" algn="l" defTabSz="2037568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/>
              <a:buChar char="•"/>
            </a:pPr>
            <a:r>
              <a:rPr lang="en-US" dirty="0" smtClean="0"/>
              <a:t>Third level</a:t>
            </a:r>
          </a:p>
          <a:p>
            <a:pPr marL="848987" lvl="3" indent="0" algn="l" defTabSz="2037568" rtl="0" eaLnBrk="1" latinLnBrk="0" hangingPunct="1">
              <a:spcBef>
                <a:spcPts val="0"/>
              </a:spcBef>
              <a:buFontTx/>
              <a:buNone/>
            </a:pPr>
            <a:r>
              <a:rPr lang="en-US" dirty="0" smtClean="0"/>
              <a:t>Fourth level</a:t>
            </a:r>
          </a:p>
          <a:p>
            <a:pPr marL="848987" lvl="4" indent="0" algn="l" defTabSz="2037568" rtl="0" eaLnBrk="1" latinLnBrk="0" hangingPunct="1">
              <a:spcBef>
                <a:spcPct val="20000"/>
              </a:spcBef>
              <a:buFontTx/>
              <a:buNone/>
            </a:pPr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13524250" y="3890488"/>
            <a:ext cx="11177539" cy="246871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lang="en-US" sz="5800" b="1" kern="1200" dirty="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2037568" indent="0">
              <a:spcBef>
                <a:spcPts val="0"/>
              </a:spcBef>
              <a:buNone/>
              <a:defRPr lang="en-US" sz="5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spcBef>
                <a:spcPts val="0"/>
              </a:spcBef>
              <a:defRPr lang="en-US" sz="5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73479" indent="-1061233">
              <a:spcBef>
                <a:spcPts val="0"/>
              </a:spcBef>
              <a:defRPr lang="en-US" sz="5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spcBef>
                <a:spcPts val="0"/>
              </a:spcBef>
              <a:defRPr lang="en-US" sz="5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marL="0" lvl="1" indent="0" algn="l" defTabSz="2037568" rtl="0" eaLnBrk="1" latinLnBrk="0" hangingPunct="1">
              <a:spcBef>
                <a:spcPts val="0"/>
              </a:spcBef>
              <a:buFont typeface="Arial"/>
              <a:buNone/>
            </a:pPr>
            <a:r>
              <a:rPr lang="en-US" dirty="0" smtClean="0"/>
              <a:t>Second level</a:t>
            </a:r>
          </a:p>
          <a:p>
            <a:pPr marL="848987" lvl="2" indent="-636740" algn="l" defTabSz="2037568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/>
              <a:buChar char="•"/>
            </a:pPr>
            <a:r>
              <a:rPr lang="en-US" dirty="0" smtClean="0"/>
              <a:t>Third level</a:t>
            </a:r>
          </a:p>
          <a:p>
            <a:pPr marL="848987" lvl="3" indent="0" algn="l" defTabSz="2037568" rtl="0" eaLnBrk="1" latinLnBrk="0" hangingPunct="1">
              <a:spcBef>
                <a:spcPts val="0"/>
              </a:spcBef>
              <a:buFontTx/>
              <a:buNone/>
            </a:pPr>
            <a:r>
              <a:rPr lang="en-US" dirty="0" smtClean="0"/>
              <a:t>Fourth level</a:t>
            </a:r>
          </a:p>
          <a:p>
            <a:pPr marL="848987" lvl="4" indent="0" algn="l" defTabSz="2037568" rtl="0" eaLnBrk="1" latinLnBrk="0" hangingPunct="1">
              <a:spcBef>
                <a:spcPct val="20000"/>
              </a:spcBef>
              <a:buFontTx/>
              <a:buNone/>
            </a:pPr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4"/>
          </p:nvPr>
        </p:nvSpPr>
        <p:spPr>
          <a:xfrm>
            <a:off x="25871560" y="3890489"/>
            <a:ext cx="11177539" cy="2482085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lang="en-US" sz="5800" b="1" kern="1200" dirty="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2037568" indent="0">
              <a:spcBef>
                <a:spcPts val="0"/>
              </a:spcBef>
              <a:buNone/>
              <a:defRPr lang="en-US" sz="5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spcBef>
                <a:spcPts val="0"/>
              </a:spcBef>
              <a:defRPr lang="en-US" sz="5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73479" indent="-1061233">
              <a:spcBef>
                <a:spcPts val="0"/>
              </a:spcBef>
              <a:defRPr lang="en-US" sz="5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spcBef>
                <a:spcPts val="0"/>
              </a:spcBef>
              <a:defRPr lang="en-US" sz="5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marL="0" lvl="1" indent="0" algn="l" defTabSz="2037568" rtl="0" eaLnBrk="1" latinLnBrk="0" hangingPunct="1">
              <a:spcBef>
                <a:spcPts val="0"/>
              </a:spcBef>
              <a:buFont typeface="Arial"/>
              <a:buNone/>
            </a:pPr>
            <a:r>
              <a:rPr lang="en-US" dirty="0" smtClean="0"/>
              <a:t>Second level</a:t>
            </a:r>
          </a:p>
          <a:p>
            <a:pPr marL="848987" lvl="2" indent="-636740" algn="l" defTabSz="2037568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/>
              <a:buChar char="•"/>
            </a:pPr>
            <a:r>
              <a:rPr lang="en-US" dirty="0" smtClean="0"/>
              <a:t>Third level</a:t>
            </a:r>
          </a:p>
          <a:p>
            <a:pPr marL="848987" lvl="3" indent="0" algn="l" defTabSz="2037568" rtl="0" eaLnBrk="1" latinLnBrk="0" hangingPunct="1">
              <a:spcBef>
                <a:spcPts val="0"/>
              </a:spcBef>
              <a:buFontTx/>
              <a:buNone/>
            </a:pPr>
            <a:r>
              <a:rPr lang="en-US" dirty="0" smtClean="0"/>
              <a:t>Fourth level</a:t>
            </a:r>
          </a:p>
          <a:p>
            <a:pPr marL="848987" lvl="4" indent="0" algn="l" defTabSz="2037568" rtl="0" eaLnBrk="1" latinLnBrk="0" hangingPunct="1">
              <a:spcBef>
                <a:spcPct val="20000"/>
              </a:spcBef>
              <a:buFontTx/>
              <a:buNone/>
            </a:pPr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2365" y="0"/>
            <a:ext cx="38828139" cy="3035059"/>
          </a:xfrm>
          <a:prstGeom prst="rect">
            <a:avLst/>
          </a:prstGeom>
          <a:ln>
            <a:noFill/>
          </a:ln>
        </p:spPr>
      </p:pic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1482485" y="356157"/>
            <a:ext cx="36223377" cy="2678902"/>
          </a:xfrm>
        </p:spPr>
        <p:txBody>
          <a:bodyPr lIns="0" tIns="0" rIns="0" bIns="0" anchor="t" anchorCtr="0">
            <a:normAutofit/>
          </a:bodyPr>
          <a:lstStyle>
            <a:lvl1pPr>
              <a:defRPr lang="en-US" sz="12000" b="1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algn="l" defTabSz="2037568" rtl="0" eaLnBrk="1" latinLnBrk="0" hangingPunct="1">
              <a:lnSpc>
                <a:spcPct val="80000"/>
              </a:lnSpc>
              <a:spcBef>
                <a:spcPct val="0"/>
              </a:spcBef>
              <a:buNone/>
            </a:pPr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0" hasCustomPrompt="1"/>
          </p:nvPr>
        </p:nvSpPr>
        <p:spPr>
          <a:xfrm>
            <a:off x="1592845" y="1503066"/>
            <a:ext cx="29307571" cy="153199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lang="en-US" sz="7500" b="1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algn="l" defTabSz="2037568" rtl="0" eaLnBrk="1" latinLnBrk="0" hangingPunct="1"/>
            <a:r>
              <a:rPr lang="en-US" dirty="0" smtClean="0"/>
              <a:t>Click to edit secondary title</a:t>
            </a: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0695463"/>
            <a:ext cx="38404800" cy="2342480"/>
          </a:xfrm>
          <a:prstGeom prst="rect">
            <a:avLst/>
          </a:prstGeom>
        </p:spPr>
      </p:pic>
      <p:sp>
        <p:nvSpPr>
          <p:cNvPr id="23" name="Content Placeholder 13"/>
          <p:cNvSpPr>
            <a:spLocks noGrp="1"/>
          </p:cNvSpPr>
          <p:nvPr>
            <p:ph sz="quarter" idx="11" hasCustomPrompt="1"/>
          </p:nvPr>
        </p:nvSpPr>
        <p:spPr>
          <a:xfrm>
            <a:off x="21225640" y="31323442"/>
            <a:ext cx="15445610" cy="146763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lang="en-US" sz="4500" b="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algn="l" defTabSz="2037568" rtl="0" eaLnBrk="1" latinLnBrk="0" hangingPunct="1"/>
            <a:r>
              <a:rPr lang="en-US" dirty="0" smtClean="0"/>
              <a:t>Click to edit text</a:t>
            </a:r>
            <a:endParaRPr lang="en-US" dirty="0"/>
          </a:p>
        </p:txBody>
      </p:sp>
      <p:pic>
        <p:nvPicPr>
          <p:cNvPr id="24" name="Picture 23" descr="HorizLeftLogo-OnOrang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0445" y="31251924"/>
            <a:ext cx="7485183" cy="136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7598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1318262"/>
            <a:ext cx="34564320" cy="17931483"/>
          </a:xfrm>
          <a:prstGeom prst="rect">
            <a:avLst/>
          </a:prstGeom>
        </p:spPr>
        <p:txBody>
          <a:bodyPr vert="horz" lIns="407513" tIns="203757" rIns="407513" bIns="203757" rtlCol="0" anchor="ctr">
            <a:normAutofit/>
          </a:bodyPr>
          <a:lstStyle/>
          <a:p>
            <a:r>
              <a:rPr lang="en-US" dirty="0" smtClean="0"/>
              <a:t>Choose  </a:t>
            </a:r>
            <a:br>
              <a:rPr lang="en-US" dirty="0" smtClean="0"/>
            </a:br>
            <a:r>
              <a:rPr lang="en-US" dirty="0" smtClean="0"/>
              <a:t>2 column or   </a:t>
            </a:r>
            <a:br>
              <a:rPr lang="en-US" dirty="0" smtClean="0"/>
            </a:br>
            <a:r>
              <a:rPr lang="en-US" dirty="0" smtClean="0"/>
              <a:t>3 column</a:t>
            </a:r>
            <a:br>
              <a:rPr lang="en-US" dirty="0" smtClean="0"/>
            </a:br>
            <a:r>
              <a:rPr lang="en-US" dirty="0" smtClean="0"/>
              <a:t>from “Slide Master” list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5470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</p:sldLayoutIdLst>
  <p:timing>
    <p:tnLst>
      <p:par>
        <p:cTn id="1" dur="indefinite" restart="never" nodeType="tmRoot"/>
      </p:par>
    </p:tnLst>
  </p:timing>
  <p:txStyles>
    <p:titleStyle>
      <a:lvl1pPr algn="ctr" defTabSz="2037568" rtl="0" eaLnBrk="1" latinLnBrk="0" hangingPunct="1">
        <a:spcBef>
          <a:spcPct val="0"/>
        </a:spcBef>
        <a:buNone/>
        <a:defRPr sz="196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8175" indent="-1528175" algn="l" defTabSz="2037568" rtl="0" eaLnBrk="1" latinLnBrk="0" hangingPunct="1">
        <a:spcBef>
          <a:spcPct val="20000"/>
        </a:spcBef>
        <a:buFont typeface="Arial"/>
        <a:buChar char="•"/>
        <a:defRPr sz="14300" kern="1200">
          <a:solidFill>
            <a:schemeClr val="tx1"/>
          </a:solidFill>
          <a:latin typeface="+mn-lt"/>
          <a:ea typeface="+mn-ea"/>
          <a:cs typeface="+mn-cs"/>
        </a:defRPr>
      </a:lvl1pPr>
      <a:lvl2pPr marL="3311047" indent="-1273479" algn="l" defTabSz="2037568" rtl="0" eaLnBrk="1" latinLnBrk="0" hangingPunct="1">
        <a:spcBef>
          <a:spcPct val="20000"/>
        </a:spcBef>
        <a:buFont typeface="Arial"/>
        <a:buChar char="–"/>
        <a:defRPr sz="12500" kern="1200">
          <a:solidFill>
            <a:schemeClr val="tx1"/>
          </a:solidFill>
          <a:latin typeface="+mn-lt"/>
          <a:ea typeface="+mn-ea"/>
          <a:cs typeface="+mn-cs"/>
        </a:defRPr>
      </a:lvl2pPr>
      <a:lvl3pPr marL="5093919" indent="-1018783" algn="l" defTabSz="2037568" rtl="0" eaLnBrk="1" latinLnBrk="0" hangingPunct="1">
        <a:spcBef>
          <a:spcPct val="20000"/>
        </a:spcBef>
        <a:buFont typeface="Arial"/>
        <a:buChar char="•"/>
        <a:defRPr sz="10700" kern="1200">
          <a:solidFill>
            <a:schemeClr val="tx1"/>
          </a:solidFill>
          <a:latin typeface="+mn-lt"/>
          <a:ea typeface="+mn-ea"/>
          <a:cs typeface="+mn-cs"/>
        </a:defRPr>
      </a:lvl3pPr>
      <a:lvl4pPr marL="7131486" indent="-1018783" algn="l" defTabSz="2037568" rtl="0" eaLnBrk="1" latinLnBrk="0" hangingPunct="1">
        <a:spcBef>
          <a:spcPct val="20000"/>
        </a:spcBef>
        <a:buFont typeface="Arial"/>
        <a:buChar char="–"/>
        <a:defRPr sz="8900" kern="1200">
          <a:solidFill>
            <a:schemeClr val="tx1"/>
          </a:solidFill>
          <a:latin typeface="+mn-lt"/>
          <a:ea typeface="+mn-ea"/>
          <a:cs typeface="+mn-cs"/>
        </a:defRPr>
      </a:lvl4pPr>
      <a:lvl5pPr marL="9169054" indent="-1018783" algn="l" defTabSz="2037568" rtl="0" eaLnBrk="1" latinLnBrk="0" hangingPunct="1">
        <a:spcBef>
          <a:spcPct val="20000"/>
        </a:spcBef>
        <a:buFont typeface="Arial"/>
        <a:buChar char="»"/>
        <a:defRPr sz="89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6621" indent="-1018783" algn="l" defTabSz="2037568" rtl="0" eaLnBrk="1" latinLnBrk="0" hangingPunct="1">
        <a:spcBef>
          <a:spcPct val="20000"/>
        </a:spcBef>
        <a:buFont typeface="Arial"/>
        <a:buChar char="•"/>
        <a:defRPr sz="8900" kern="1200">
          <a:solidFill>
            <a:schemeClr val="tx1"/>
          </a:solidFill>
          <a:latin typeface="+mn-lt"/>
          <a:ea typeface="+mn-ea"/>
          <a:cs typeface="+mn-cs"/>
        </a:defRPr>
      </a:lvl6pPr>
      <a:lvl7pPr marL="13244189" indent="-1018783" algn="l" defTabSz="2037568" rtl="0" eaLnBrk="1" latinLnBrk="0" hangingPunct="1">
        <a:spcBef>
          <a:spcPct val="20000"/>
        </a:spcBef>
        <a:buFont typeface="Arial"/>
        <a:buChar char="•"/>
        <a:defRPr sz="8900" kern="1200">
          <a:solidFill>
            <a:schemeClr val="tx1"/>
          </a:solidFill>
          <a:latin typeface="+mn-lt"/>
          <a:ea typeface="+mn-ea"/>
          <a:cs typeface="+mn-cs"/>
        </a:defRPr>
      </a:lvl7pPr>
      <a:lvl8pPr marL="15281756" indent="-1018783" algn="l" defTabSz="2037568" rtl="0" eaLnBrk="1" latinLnBrk="0" hangingPunct="1">
        <a:spcBef>
          <a:spcPct val="20000"/>
        </a:spcBef>
        <a:buFont typeface="Arial"/>
        <a:buChar char="•"/>
        <a:defRPr sz="8900" kern="1200">
          <a:solidFill>
            <a:schemeClr val="tx1"/>
          </a:solidFill>
          <a:latin typeface="+mn-lt"/>
          <a:ea typeface="+mn-ea"/>
          <a:cs typeface="+mn-cs"/>
        </a:defRPr>
      </a:lvl8pPr>
      <a:lvl9pPr marL="17319323" indent="-1018783" algn="l" defTabSz="2037568" rtl="0" eaLnBrk="1" latinLnBrk="0" hangingPunct="1">
        <a:spcBef>
          <a:spcPct val="20000"/>
        </a:spcBef>
        <a:buFont typeface="Arial"/>
        <a:buChar char="•"/>
        <a:defRPr sz="8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37568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1pPr>
      <a:lvl2pPr marL="2037568" algn="l" defTabSz="2037568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2pPr>
      <a:lvl3pPr marL="4075135" algn="l" defTabSz="2037568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112703" algn="l" defTabSz="2037568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50269" algn="l" defTabSz="2037568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187837" algn="l" defTabSz="2037568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2225405" algn="l" defTabSz="2037568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4262972" algn="l" defTabSz="2037568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6300540" algn="l" defTabSz="2037568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1.emf"/><Relationship Id="rId10" Type="http://schemas.openxmlformats.org/officeDocument/2006/relationships/image" Target="../media/image9.png"/><Relationship Id="rId4" Type="http://schemas.openxmlformats.org/officeDocument/2006/relationships/image" Target="../media/image4.emf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932651"/>
            <a:ext cx="38404800" cy="31052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32" y="30347811"/>
            <a:ext cx="16368613" cy="21353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4066" y="-142343"/>
            <a:ext cx="38828139" cy="4572000"/>
          </a:xfrm>
          <a:prstGeom prst="rect">
            <a:avLst/>
          </a:prstGeom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-284066" y="-46369"/>
            <a:ext cx="27671757" cy="4302266"/>
          </a:xfrm>
          <a:prstGeom prst="rect">
            <a:avLst/>
          </a:prstGeom>
        </p:spPr>
        <p:txBody>
          <a:bodyPr wrap="square" lIns="84899" tIns="42449" rIns="84899" bIns="42449">
            <a:spAutoFit/>
          </a:bodyPr>
          <a:lstStyle/>
          <a:p>
            <a:pPr algn="ctr"/>
            <a:r>
              <a:rPr lang="en-US" b="1" dirty="0" smtClean="0"/>
              <a:t>Real-Time Biomonitoring of Cytotoxicity in 3D Autobioluminescent Human Tissue Culture Models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</a:rPr>
              <a:t>Haylie Lam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</a:rPr>
              <a:t>Chemical Engineering and Biochemistry and Cellular and Molecular Biology</a:t>
            </a:r>
            <a:endParaRPr lang="en-US" sz="5400" dirty="0" smtClean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789707" y="4930042"/>
            <a:ext cx="11329409" cy="916724"/>
          </a:xfrm>
          <a:prstGeom prst="rect">
            <a:avLst/>
          </a:prstGeom>
          <a:solidFill>
            <a:schemeClr val="bg1"/>
          </a:solidFill>
        </p:spPr>
        <p:txBody>
          <a:bodyPr wrap="square" lIns="84899" tIns="42449" rIns="84899" bIns="42449">
            <a:spAutoFit/>
          </a:bodyPr>
          <a:lstStyle/>
          <a:p>
            <a:pPr algn="ctr"/>
            <a:r>
              <a:rPr lang="en-US" sz="5400" b="1" spc="743" dirty="0" smtClean="0">
                <a:solidFill>
                  <a:schemeClr val="accent6"/>
                </a:solidFill>
                <a:latin typeface="Arial"/>
                <a:cs typeface="Arial"/>
              </a:rPr>
              <a:t>Experimental Design</a:t>
            </a:r>
            <a:endParaRPr lang="en-US" sz="5400" b="1" spc="743" dirty="0">
              <a:solidFill>
                <a:schemeClr val="accent6"/>
              </a:solidFill>
              <a:latin typeface="Arial"/>
              <a:cs typeface="Arial"/>
            </a:endParaRPr>
          </a:p>
        </p:txBody>
      </p:sp>
      <p:pic>
        <p:nvPicPr>
          <p:cNvPr id="38" name="Picture 37" descr="ceb_log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37049" y="566741"/>
            <a:ext cx="10278615" cy="2963667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338441" y="4852194"/>
            <a:ext cx="11887200" cy="916724"/>
          </a:xfrm>
          <a:prstGeom prst="rect">
            <a:avLst/>
          </a:prstGeom>
          <a:solidFill>
            <a:schemeClr val="bg1"/>
          </a:solidFill>
        </p:spPr>
        <p:txBody>
          <a:bodyPr wrap="square" lIns="84899" tIns="42449" rIns="84899" bIns="42449">
            <a:spAutoFit/>
          </a:bodyPr>
          <a:lstStyle/>
          <a:p>
            <a:pPr algn="ctr"/>
            <a:r>
              <a:rPr lang="en-US" sz="5400" b="1" spc="743" dirty="0" smtClean="0">
                <a:solidFill>
                  <a:schemeClr val="accent6"/>
                </a:solidFill>
                <a:latin typeface="Arial"/>
                <a:cs typeface="Arial"/>
              </a:rPr>
              <a:t>Introduction</a:t>
            </a:r>
            <a:endParaRPr lang="en-US" sz="5400" b="1" spc="743" dirty="0">
              <a:solidFill>
                <a:schemeClr val="accent6"/>
              </a:solidFill>
              <a:latin typeface="Arial"/>
              <a:cs typeface="Arial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4683181" y="4930042"/>
            <a:ext cx="13460570" cy="916724"/>
          </a:xfrm>
          <a:prstGeom prst="rect">
            <a:avLst/>
          </a:prstGeom>
          <a:solidFill>
            <a:schemeClr val="bg1"/>
          </a:solidFill>
        </p:spPr>
        <p:txBody>
          <a:bodyPr wrap="square" lIns="84899" tIns="42449" rIns="84899" bIns="42449">
            <a:spAutoFit/>
          </a:bodyPr>
          <a:lstStyle/>
          <a:p>
            <a:pPr algn="ctr"/>
            <a:r>
              <a:rPr lang="en-US" sz="5400" b="1" spc="743" dirty="0" smtClean="0">
                <a:solidFill>
                  <a:schemeClr val="accent6"/>
                </a:solidFill>
                <a:latin typeface="Arial"/>
                <a:cs typeface="Arial"/>
              </a:rPr>
              <a:t>Results</a:t>
            </a:r>
            <a:endParaRPr lang="en-US" sz="5400" b="1" spc="743" dirty="0">
              <a:solidFill>
                <a:schemeClr val="accent6"/>
              </a:solidFill>
              <a:latin typeface="Arial"/>
              <a:cs typeface="Arial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38441" y="15055002"/>
            <a:ext cx="11887200" cy="916724"/>
          </a:xfrm>
          <a:prstGeom prst="rect">
            <a:avLst/>
          </a:prstGeom>
          <a:solidFill>
            <a:schemeClr val="bg1"/>
          </a:solidFill>
        </p:spPr>
        <p:txBody>
          <a:bodyPr wrap="square" lIns="84899" tIns="42449" rIns="84899" bIns="42449">
            <a:spAutoFit/>
          </a:bodyPr>
          <a:lstStyle/>
          <a:p>
            <a:pPr algn="ctr"/>
            <a:r>
              <a:rPr lang="en-US" sz="5400" b="1" spc="743" dirty="0" smtClean="0">
                <a:solidFill>
                  <a:schemeClr val="accent6"/>
                </a:solidFill>
                <a:latin typeface="Arial"/>
                <a:cs typeface="Arial"/>
              </a:rPr>
              <a:t>Background</a:t>
            </a:r>
            <a:endParaRPr lang="en-US" sz="5400" b="1" spc="743" dirty="0">
              <a:solidFill>
                <a:schemeClr val="accent6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8441" y="6004486"/>
            <a:ext cx="11933352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Current optimal imaging technologies (e.g., fluorescence and firefly luciferase-based bioluminescence) require an external stimulation be applied prior to signal generation.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To overcome this limitation, a ‘humanized’ bacterial luciferase reporter operon (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lux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has been developed for expression in eukaryotic organisms, resulting in human cell lines capable of self-producing bioluminescent output without external stimulation.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These cells can be programmed to continuously produce an autobioluminescent signal with declining intensity correlating with exposure to toxicants detrimental to cellular health or to auto-initiate bioluminescent production only in response to the detection of specific target agents.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study compares the ‘lights-off’ and ‘lights-on’ reporter functions of these cells when deployed in collagen-encapsulated 3D matrix mimicking typical organs-on-a-chip platform technologies relative to their function under traditional 2D growth conditions. </a:t>
            </a: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1050" y="20490583"/>
            <a:ext cx="12086892" cy="924987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58" name="Rectangle 57"/>
          <p:cNvSpPr/>
          <p:nvPr/>
        </p:nvSpPr>
        <p:spPr>
          <a:xfrm>
            <a:off x="338441" y="16153378"/>
            <a:ext cx="12082519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82"/>
              </a:spcAf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Synthetic six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gene (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luxCDABEfrp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bioluminescent reporter system</a:t>
            </a:r>
          </a:p>
          <a:p>
            <a:pPr marL="419826" indent="-419826" algn="just"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Based on the bacterial luciferase gene cassette</a:t>
            </a:r>
          </a:p>
          <a:p>
            <a:pPr marL="419826" indent="-419826" algn="just"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Allows for endogenous synthesis and regeneration of the substrates required for signal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19829" indent="-419829" algn="just"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Eliminates the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need for exogenous substrate addition</a:t>
            </a:r>
          </a:p>
          <a:p>
            <a:pPr marL="419829" indent="-419829" algn="just"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Permits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continuous and/or repetitive monitoring of the same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sample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Picture 58" descr="Screen Shot 2014-01-06 at 2.48.30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29012" y="13447600"/>
            <a:ext cx="2586890" cy="1963265"/>
          </a:xfrm>
          <a:prstGeom prst="rect">
            <a:avLst/>
          </a:prstGeom>
        </p:spPr>
      </p:pic>
      <p:sp>
        <p:nvSpPr>
          <p:cNvPr id="108" name="Down Arrow 107"/>
          <p:cNvSpPr/>
          <p:nvPr/>
        </p:nvSpPr>
        <p:spPr>
          <a:xfrm rot="18851544">
            <a:off x="-8727539" y="13500373"/>
            <a:ext cx="914400" cy="1716133"/>
          </a:xfrm>
          <a:prstGeom prst="downArrow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0" name="Group 139"/>
          <p:cNvGrpSpPr/>
          <p:nvPr/>
        </p:nvGrpSpPr>
        <p:grpSpPr>
          <a:xfrm>
            <a:off x="12900056" y="6160539"/>
            <a:ext cx="11098973" cy="10959459"/>
            <a:chOff x="10958871" y="2498283"/>
            <a:chExt cx="11098973" cy="10959459"/>
          </a:xfrm>
        </p:grpSpPr>
        <p:grpSp>
          <p:nvGrpSpPr>
            <p:cNvPr id="141" name="Group 140"/>
            <p:cNvGrpSpPr/>
            <p:nvPr/>
          </p:nvGrpSpPr>
          <p:grpSpPr>
            <a:xfrm>
              <a:off x="10958871" y="2498283"/>
              <a:ext cx="11098973" cy="10959459"/>
              <a:chOff x="11531821" y="2720790"/>
              <a:chExt cx="15754419" cy="20579684"/>
            </a:xfrm>
          </p:grpSpPr>
          <p:sp>
            <p:nvSpPr>
              <p:cNvPr id="148" name="Rectangle 147"/>
              <p:cNvSpPr/>
              <p:nvPr/>
            </p:nvSpPr>
            <p:spPr>
              <a:xfrm>
                <a:off x="11531821" y="4202811"/>
                <a:ext cx="15575324" cy="2129841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Constitutively autobioluminescent HEK293 cells</a:t>
                </a:r>
              </a:p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(CMV promoter)</a:t>
                </a:r>
                <a:endParaRPr 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1546697" y="8699095"/>
                <a:ext cx="7680253" cy="4408946"/>
              </a:xfrm>
              <a:prstGeom prst="ellipse">
                <a:avLst/>
              </a:prstGeom>
              <a:noFill/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Encapsulated in 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collagen hydrogel in 96-well plates</a:t>
                </a:r>
              </a:p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(3D)</a:t>
                </a:r>
                <a:endParaRPr 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TextBox 149"/>
              <p:cNvSpPr txBox="1"/>
              <p:nvPr/>
            </p:nvSpPr>
            <p:spPr>
              <a:xfrm>
                <a:off x="11531822" y="2720790"/>
                <a:ext cx="15575323" cy="1213681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‘Lights-off’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bioreporter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for detecting cytotoxicity</a:t>
                </a:r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Rectangle 150"/>
              <p:cNvSpPr/>
              <p:nvPr/>
            </p:nvSpPr>
            <p:spPr>
              <a:xfrm>
                <a:off x="15954173" y="15439916"/>
                <a:ext cx="8499427" cy="3005066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Treated with various concentrations of Zeocin</a:t>
                </a:r>
              </a:p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(0 to 1000 µg/ml)</a:t>
                </a:r>
                <a:endParaRPr 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Rectangle 151"/>
              <p:cNvSpPr/>
              <p:nvPr/>
            </p:nvSpPr>
            <p:spPr>
              <a:xfrm>
                <a:off x="11531822" y="21112263"/>
                <a:ext cx="15754418" cy="2188211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Bioluminescence imaged using the IVIS Lumina imaging system</a:t>
                </a:r>
                <a:endParaRPr 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" name="Down Arrow 141"/>
            <p:cNvSpPr/>
            <p:nvPr/>
          </p:nvSpPr>
          <p:spPr>
            <a:xfrm rot="18851544">
              <a:off x="14314617" y="8024708"/>
              <a:ext cx="914400" cy="1221255"/>
            </a:xfrm>
            <a:prstGeom prst="downArrow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Down Arrow 142"/>
            <p:cNvSpPr/>
            <p:nvPr/>
          </p:nvSpPr>
          <p:spPr>
            <a:xfrm>
              <a:off x="16137681" y="11024362"/>
              <a:ext cx="914400" cy="1309001"/>
            </a:xfrm>
            <a:prstGeom prst="downArrow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Oval 143"/>
            <p:cNvSpPr/>
            <p:nvPr/>
          </p:nvSpPr>
          <p:spPr>
            <a:xfrm>
              <a:off x="16445271" y="5628570"/>
              <a:ext cx="5410731" cy="2347930"/>
            </a:xfrm>
            <a:prstGeom prst="ellipse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Plated as monolayers in 96-well plates</a:t>
              </a:r>
            </a:p>
            <a:p>
              <a:pPr algn="ctr"/>
              <a:r>
                <a:rPr lang="en-US" sz="3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(2D)</a:t>
              </a:r>
              <a:endPara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Down Arrow 144"/>
            <p:cNvSpPr/>
            <p:nvPr/>
          </p:nvSpPr>
          <p:spPr>
            <a:xfrm rot="18851544">
              <a:off x="17619767" y="4518668"/>
              <a:ext cx="914400" cy="1221255"/>
            </a:xfrm>
            <a:prstGeom prst="downArrow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Down Arrow 145"/>
            <p:cNvSpPr/>
            <p:nvPr/>
          </p:nvSpPr>
          <p:spPr>
            <a:xfrm rot="2246099">
              <a:off x="17829026" y="8079660"/>
              <a:ext cx="914400" cy="1221255"/>
            </a:xfrm>
            <a:prstGeom prst="downArrow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Down Arrow 146"/>
            <p:cNvSpPr/>
            <p:nvPr/>
          </p:nvSpPr>
          <p:spPr>
            <a:xfrm rot="2661380">
              <a:off x="14175028" y="4556160"/>
              <a:ext cx="914400" cy="1221255"/>
            </a:xfrm>
            <a:prstGeom prst="downArrow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12789707" y="18345497"/>
            <a:ext cx="11599197" cy="10808490"/>
            <a:chOff x="12933655" y="16791633"/>
            <a:chExt cx="11599197" cy="10808490"/>
          </a:xfrm>
        </p:grpSpPr>
        <p:grpSp>
          <p:nvGrpSpPr>
            <p:cNvPr id="154" name="Group 153"/>
            <p:cNvGrpSpPr/>
            <p:nvPr/>
          </p:nvGrpSpPr>
          <p:grpSpPr>
            <a:xfrm>
              <a:off x="12933655" y="16791633"/>
              <a:ext cx="11206532" cy="10808490"/>
              <a:chOff x="9863352" y="2915995"/>
              <a:chExt cx="15907092" cy="20296195"/>
            </a:xfrm>
          </p:grpSpPr>
          <p:sp>
            <p:nvSpPr>
              <p:cNvPr id="161" name="Rectangle 160"/>
              <p:cNvSpPr/>
              <p:nvPr/>
            </p:nvSpPr>
            <p:spPr>
              <a:xfrm>
                <a:off x="10274843" y="4574467"/>
                <a:ext cx="15388193" cy="2439403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Tet-On inducible autobioluminescent HEK293 cells</a:t>
                </a:r>
              </a:p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(doxycycline inducible Tet-On promoter)</a:t>
                </a:r>
                <a:endParaRPr 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Oval 161"/>
              <p:cNvSpPr/>
              <p:nvPr/>
            </p:nvSpPr>
            <p:spPr>
              <a:xfrm>
                <a:off x="9863352" y="9489715"/>
                <a:ext cx="7680253" cy="4408946"/>
              </a:xfrm>
              <a:prstGeom prst="ellipse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Encapsulated in 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collagen hydrogel in 96-well plates</a:t>
                </a:r>
              </a:p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(3D)</a:t>
                </a:r>
                <a:endParaRPr 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TextBox 162"/>
              <p:cNvSpPr txBox="1"/>
              <p:nvPr/>
            </p:nvSpPr>
            <p:spPr>
              <a:xfrm>
                <a:off x="10195121" y="2915995"/>
                <a:ext cx="15575323" cy="1213681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Lights-on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’ bioreporter for detecting target compounds</a:t>
                </a:r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Rectangle 163"/>
              <p:cNvSpPr/>
              <p:nvPr/>
            </p:nvSpPr>
            <p:spPr>
              <a:xfrm>
                <a:off x="13579479" y="16264932"/>
                <a:ext cx="9882805" cy="1489248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Exposed to doxycycline for 3 days </a:t>
                </a:r>
                <a:endParaRPr 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Rectangle 164"/>
              <p:cNvSpPr/>
              <p:nvPr/>
            </p:nvSpPr>
            <p:spPr>
              <a:xfrm>
                <a:off x="10091665" y="20848900"/>
                <a:ext cx="15571372" cy="2363290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Bioluminescence imaged using the IVIS Lumina imaging system every 24 hours</a:t>
                </a:r>
                <a:endParaRPr 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5" name="Down Arrow 154"/>
            <p:cNvSpPr/>
            <p:nvPr/>
          </p:nvSpPr>
          <p:spPr>
            <a:xfrm>
              <a:off x="18131397" y="24922982"/>
              <a:ext cx="914400" cy="1309001"/>
            </a:xfrm>
            <a:prstGeom prst="downArrow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Oval 155"/>
            <p:cNvSpPr/>
            <p:nvPr/>
          </p:nvSpPr>
          <p:spPr>
            <a:xfrm>
              <a:off x="19122121" y="20199567"/>
              <a:ext cx="5410731" cy="234793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Plated as monolayers in 96-well plates</a:t>
              </a:r>
            </a:p>
            <a:p>
              <a:pPr algn="ctr"/>
              <a:r>
                <a:rPr lang="en-US" sz="3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(2D)</a:t>
              </a:r>
              <a:endPara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Down Arrow 156"/>
            <p:cNvSpPr/>
            <p:nvPr/>
          </p:nvSpPr>
          <p:spPr>
            <a:xfrm rot="18851544">
              <a:off x="20334305" y="19043330"/>
              <a:ext cx="914400" cy="1221255"/>
            </a:xfrm>
            <a:prstGeom prst="downArrow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Down Arrow 157"/>
            <p:cNvSpPr/>
            <p:nvPr/>
          </p:nvSpPr>
          <p:spPr>
            <a:xfrm rot="2661380">
              <a:off x="15935623" y="19082331"/>
              <a:ext cx="914400" cy="1221255"/>
            </a:xfrm>
            <a:prstGeom prst="downArrow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Down Arrow 158"/>
            <p:cNvSpPr/>
            <p:nvPr/>
          </p:nvSpPr>
          <p:spPr>
            <a:xfrm rot="18851544">
              <a:off x="16131483" y="22684090"/>
              <a:ext cx="914400" cy="1221255"/>
            </a:xfrm>
            <a:prstGeom prst="downArrow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Down Arrow 159"/>
            <p:cNvSpPr/>
            <p:nvPr/>
          </p:nvSpPr>
          <p:spPr>
            <a:xfrm rot="2246099">
              <a:off x="20334306" y="22643780"/>
              <a:ext cx="914400" cy="1221255"/>
            </a:xfrm>
            <a:prstGeom prst="downArrow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66" name="Picture 16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4" t="26827" r="13226" b="5964"/>
          <a:stretch/>
        </p:blipFill>
        <p:spPr>
          <a:xfrm>
            <a:off x="8718107" y="21855556"/>
            <a:ext cx="2873839" cy="2210970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850522" y="6160539"/>
            <a:ext cx="9321210" cy="69110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71" name="Picture 170"/>
          <p:cNvPicPr>
            <a:picLocks noChangeAspect="1"/>
          </p:cNvPicPr>
          <p:nvPr/>
        </p:nvPicPr>
        <p:blipFill rotWithShape="1">
          <a:blip r:embed="rId11"/>
          <a:srcRect t="2473"/>
          <a:stretch/>
        </p:blipFill>
        <p:spPr>
          <a:xfrm>
            <a:off x="25442474" y="16432450"/>
            <a:ext cx="6883039" cy="5781317"/>
          </a:xfrm>
          <a:prstGeom prst="rect">
            <a:avLst/>
          </a:prstGeom>
        </p:spPr>
      </p:pic>
      <p:sp>
        <p:nvSpPr>
          <p:cNvPr id="172" name="Text Box 30"/>
          <p:cNvSpPr txBox="1"/>
          <p:nvPr/>
        </p:nvSpPr>
        <p:spPr>
          <a:xfrm>
            <a:off x="24768363" y="13364367"/>
            <a:ext cx="13197282" cy="345622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200" marR="0" indent="-4572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Zeocin-triggered </a:t>
            </a:r>
            <a:r>
              <a:rPr lang="en-US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bioluminescent response in collagen encapsulated (3D) and monolayer (2D) autobioluminescent HEK293 </a:t>
            </a:r>
            <a:r>
              <a:rPr lang="en-US" sz="3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cells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 measured in the IVIS imaging system</a:t>
            </a:r>
            <a:endParaRPr lang="en-US" sz="32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Significant decreases in bioluminescence (‘lights-off’) were observed after 48 hours of treatment with 1000 µg/ml and 400 µg/ml Zeocin concentrations in 3D and 2D conditions, respectively. </a:t>
            </a:r>
            <a:endParaRPr lang="en-US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Text Box 30"/>
          <p:cNvSpPr txBox="1"/>
          <p:nvPr/>
        </p:nvSpPr>
        <p:spPr>
          <a:xfrm>
            <a:off x="32483779" y="17017230"/>
            <a:ext cx="5659972" cy="402696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200" marR="0" indent="-4572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Peak bioluminescence occurred 24 hour post-treatment in both 2D and 3D conditions</a:t>
            </a:r>
          </a:p>
          <a:p>
            <a:pPr marL="457200" marR="0" indent="-4572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0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indent="-4572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higher fold of induction  was observed in 2D conditions (16-fold) than that of 3D conditions (6-fold).</a:t>
            </a:r>
            <a:endParaRPr lang="en-US" sz="3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Text Box 30"/>
          <p:cNvSpPr txBox="1"/>
          <p:nvPr/>
        </p:nvSpPr>
        <p:spPr>
          <a:xfrm>
            <a:off x="24906427" y="23582607"/>
            <a:ext cx="13205232" cy="374340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200" marR="0" indent="-4572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These results demonstrate the utility of a reagent-free autobioluminescent cellular system for continuous, real-time toxicity monitoring in 3D tissue culture models. </a:t>
            </a:r>
            <a:endParaRPr lang="en-US" sz="32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/>
              <a:t>C</a:t>
            </a:r>
            <a:r>
              <a:rPr lang="en-US" sz="3200" dirty="0" smtClean="0"/>
              <a:t>ollagen </a:t>
            </a:r>
            <a:r>
              <a:rPr lang="en-US" sz="3200" dirty="0"/>
              <a:t>encapsulated cells are more resistant t</a:t>
            </a:r>
            <a:r>
              <a:rPr lang="en-US" sz="3200" dirty="0" smtClean="0"/>
              <a:t>o </a:t>
            </a:r>
            <a:r>
              <a:rPr lang="en-US" sz="3200" dirty="0"/>
              <a:t>toxicants than cells grown as monolayers, possibly due to their increased cell-to-cell interactions and the extracellular scaffold support facilitated by the collagen matrix. </a:t>
            </a:r>
            <a:endParaRPr lang="en-US" sz="3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5" name="Rectangle 174"/>
          <p:cNvSpPr/>
          <p:nvPr/>
        </p:nvSpPr>
        <p:spPr>
          <a:xfrm>
            <a:off x="24934353" y="22493827"/>
            <a:ext cx="13293024" cy="916724"/>
          </a:xfrm>
          <a:prstGeom prst="rect">
            <a:avLst/>
          </a:prstGeom>
          <a:solidFill>
            <a:schemeClr val="bg1"/>
          </a:solidFill>
        </p:spPr>
        <p:txBody>
          <a:bodyPr wrap="square" lIns="84899" tIns="42449" rIns="84899" bIns="42449">
            <a:spAutoFit/>
          </a:bodyPr>
          <a:lstStyle/>
          <a:p>
            <a:pPr algn="ctr"/>
            <a:r>
              <a:rPr lang="en-US" sz="5400" b="1" spc="743" dirty="0" smtClean="0">
                <a:solidFill>
                  <a:schemeClr val="accent6"/>
                </a:solidFill>
                <a:latin typeface="Arial"/>
                <a:cs typeface="Arial"/>
              </a:rPr>
              <a:t>Conclusions</a:t>
            </a:r>
            <a:endParaRPr lang="en-US" sz="5400" b="1" spc="743" dirty="0">
              <a:solidFill>
                <a:schemeClr val="accent6"/>
              </a:solidFill>
              <a:latin typeface="Arial"/>
              <a:cs typeface="Arial"/>
            </a:endParaRPr>
          </a:p>
        </p:txBody>
      </p:sp>
      <p:sp>
        <p:nvSpPr>
          <p:cNvPr id="176" name="Rectangle 175"/>
          <p:cNvSpPr/>
          <p:nvPr/>
        </p:nvSpPr>
        <p:spPr>
          <a:xfrm>
            <a:off x="24906427" y="27866735"/>
            <a:ext cx="13320949" cy="2055497"/>
          </a:xfrm>
          <a:prstGeom prst="rect">
            <a:avLst/>
          </a:prstGeom>
          <a:noFill/>
        </p:spPr>
        <p:txBody>
          <a:bodyPr wrap="square" lIns="84899" tIns="42449" rIns="84899" bIns="42449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dk1"/>
                </a:solidFill>
              </a:rPr>
              <a:t>Advisors</a:t>
            </a:r>
            <a:r>
              <a:rPr lang="en-US" sz="3200" dirty="0">
                <a:solidFill>
                  <a:schemeClr val="dk1"/>
                </a:solidFill>
              </a:rPr>
              <a:t>: </a:t>
            </a:r>
            <a:r>
              <a:rPr lang="en-US" sz="3200" dirty="0" smtClean="0">
                <a:solidFill>
                  <a:schemeClr val="dk1"/>
                </a:solidFill>
              </a:rPr>
              <a:t>Dr. Gary </a:t>
            </a:r>
            <a:r>
              <a:rPr lang="en-US" sz="3200" dirty="0">
                <a:solidFill>
                  <a:schemeClr val="dk1"/>
                </a:solidFill>
              </a:rPr>
              <a:t>Sayler, Dr</a:t>
            </a:r>
            <a:r>
              <a:rPr lang="en-US" sz="3200" dirty="0" smtClean="0">
                <a:solidFill>
                  <a:schemeClr val="dk1"/>
                </a:solidFill>
              </a:rPr>
              <a:t>. Steven </a:t>
            </a:r>
            <a:r>
              <a:rPr lang="en-US" sz="3200" dirty="0" err="1">
                <a:solidFill>
                  <a:schemeClr val="dk1"/>
                </a:solidFill>
              </a:rPr>
              <a:t>Ripp</a:t>
            </a:r>
            <a:r>
              <a:rPr lang="en-US" sz="3200" dirty="0">
                <a:solidFill>
                  <a:schemeClr val="dk1"/>
                </a:solidFill>
              </a:rPr>
              <a:t>, and </a:t>
            </a:r>
            <a:r>
              <a:rPr lang="en-US" sz="3200" dirty="0" err="1">
                <a:solidFill>
                  <a:schemeClr val="dk1"/>
                </a:solidFill>
              </a:rPr>
              <a:t>Dr.Tingting</a:t>
            </a:r>
            <a:r>
              <a:rPr lang="en-US" sz="3200" dirty="0">
                <a:solidFill>
                  <a:schemeClr val="dk1"/>
                </a:solidFill>
              </a:rPr>
              <a:t> Xu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dk1"/>
                </a:solidFill>
              </a:rPr>
              <a:t>Funding support: NSF Science, Technology, Engineering and Mathematics Talent Expansion Program (STEP</a:t>
            </a:r>
            <a:r>
              <a:rPr lang="en-US" sz="3200" dirty="0" smtClean="0">
                <a:solidFill>
                  <a:schemeClr val="dk1"/>
                </a:solidFill>
              </a:rPr>
              <a:t>) grant </a:t>
            </a:r>
            <a:r>
              <a:rPr lang="en-US" sz="3200" dirty="0">
                <a:solidFill>
                  <a:schemeClr val="dk1"/>
                </a:solidFill>
              </a:rPr>
              <a:t>and Chemical, Bioengineering, Environmental, and Transportation program.</a:t>
            </a:r>
          </a:p>
        </p:txBody>
      </p:sp>
      <p:sp>
        <p:nvSpPr>
          <p:cNvPr id="177" name="Rectangle 176"/>
          <p:cNvSpPr/>
          <p:nvPr/>
        </p:nvSpPr>
        <p:spPr>
          <a:xfrm>
            <a:off x="24934353" y="27061750"/>
            <a:ext cx="13293024" cy="731520"/>
          </a:xfrm>
          <a:prstGeom prst="rect">
            <a:avLst/>
          </a:prstGeom>
          <a:solidFill>
            <a:schemeClr val="bg1"/>
          </a:solidFill>
        </p:spPr>
        <p:txBody>
          <a:bodyPr wrap="square" lIns="84899" tIns="42449" rIns="84899" bIns="42449">
            <a:spAutoFit/>
          </a:bodyPr>
          <a:lstStyle/>
          <a:p>
            <a:pPr algn="ctr"/>
            <a:r>
              <a:rPr lang="en-US" sz="4400" b="1" spc="743" dirty="0" smtClean="0">
                <a:solidFill>
                  <a:schemeClr val="accent6"/>
                </a:solidFill>
                <a:latin typeface="Arial"/>
                <a:cs typeface="Arial"/>
              </a:rPr>
              <a:t>Acknowledgements</a:t>
            </a:r>
            <a:endParaRPr lang="en-US" sz="4400" b="1" spc="743" dirty="0">
              <a:solidFill>
                <a:schemeClr val="accent6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4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 PresPosterformat">
  <a:themeElements>
    <a:clrScheme name="Custom 3">
      <a:dk1>
        <a:sysClr val="windowText" lastClr="000000"/>
      </a:dk1>
      <a:lt1>
        <a:sysClr val="window" lastClr="FFFFFF"/>
      </a:lt1>
      <a:dk2>
        <a:srgbClr val="4E5B6F"/>
      </a:dk2>
      <a:lt2>
        <a:srgbClr val="CCCC99"/>
      </a:lt2>
      <a:accent1>
        <a:srgbClr val="7FD13B"/>
      </a:accent1>
      <a:accent2>
        <a:srgbClr val="EA157A"/>
      </a:accent2>
      <a:accent3>
        <a:srgbClr val="FF9933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 PresPosterformat.potx</Template>
  <TotalTime>2515</TotalTime>
  <Words>509</Words>
  <Application>Microsoft Office PowerPoint</Application>
  <PresentationFormat>Custom</PresentationFormat>
  <Paragraphs>47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UT PresPosterformat</vt:lpstr>
      <vt:lpstr>Slide 1</vt:lpstr>
    </vt:vector>
  </TitlesOfParts>
  <Company>Creative Communications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Thomas</dc:creator>
  <cp:lastModifiedBy>Haylie Lam</cp:lastModifiedBy>
  <cp:revision>161</cp:revision>
  <dcterms:created xsi:type="dcterms:W3CDTF">2012-04-03T13:12:42Z</dcterms:created>
  <dcterms:modified xsi:type="dcterms:W3CDTF">2015-04-09T02:02:00Z</dcterms:modified>
</cp:coreProperties>
</file>