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notesSlides/notesSlide2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5" r:id="rId2"/>
    <p:sldMasterId id="2147483676" r:id="rId3"/>
  </p:sldMasterIdLst>
  <p:notesMasterIdLst>
    <p:notesMasterId r:id="rId49"/>
  </p:notesMasterIdLst>
  <p:handoutMasterIdLst>
    <p:handoutMasterId r:id="rId50"/>
  </p:handoutMasterIdLst>
  <p:sldIdLst>
    <p:sldId id="256" r:id="rId4"/>
    <p:sldId id="332" r:id="rId5"/>
    <p:sldId id="261" r:id="rId6"/>
    <p:sldId id="313" r:id="rId7"/>
    <p:sldId id="263" r:id="rId8"/>
    <p:sldId id="264" r:id="rId9"/>
    <p:sldId id="314" r:id="rId10"/>
    <p:sldId id="323" r:id="rId11"/>
    <p:sldId id="324" r:id="rId12"/>
    <p:sldId id="325" r:id="rId13"/>
    <p:sldId id="326" r:id="rId14"/>
    <p:sldId id="327" r:id="rId15"/>
    <p:sldId id="316" r:id="rId16"/>
    <p:sldId id="305" r:id="rId17"/>
    <p:sldId id="317" r:id="rId18"/>
    <p:sldId id="269" r:id="rId19"/>
    <p:sldId id="304" r:id="rId20"/>
    <p:sldId id="273" r:id="rId21"/>
    <p:sldId id="272" r:id="rId22"/>
    <p:sldId id="335" r:id="rId23"/>
    <p:sldId id="336" r:id="rId24"/>
    <p:sldId id="330" r:id="rId25"/>
    <p:sldId id="275" r:id="rId26"/>
    <p:sldId id="319" r:id="rId27"/>
    <p:sldId id="276" r:id="rId28"/>
    <p:sldId id="277" r:id="rId29"/>
    <p:sldId id="302" r:id="rId30"/>
    <p:sldId id="279" r:id="rId31"/>
    <p:sldId id="280" r:id="rId32"/>
    <p:sldId id="298" r:id="rId33"/>
    <p:sldId id="299" r:id="rId34"/>
    <p:sldId id="283" r:id="rId35"/>
    <p:sldId id="284" r:id="rId36"/>
    <p:sldId id="285" r:id="rId37"/>
    <p:sldId id="288" r:id="rId38"/>
    <p:sldId id="320" r:id="rId39"/>
    <p:sldId id="289" r:id="rId40"/>
    <p:sldId id="290" r:id="rId41"/>
    <p:sldId id="292" r:id="rId42"/>
    <p:sldId id="293" r:id="rId43"/>
    <p:sldId id="294" r:id="rId44"/>
    <p:sldId id="337" r:id="rId45"/>
    <p:sldId id="295" r:id="rId46"/>
    <p:sldId id="260" r:id="rId47"/>
    <p:sldId id="303" r:id="rId48"/>
  </p:sldIdLst>
  <p:sldSz cx="9144000" cy="6858000" type="screen4x3"/>
  <p:notesSz cx="7010400" cy="9296400"/>
  <p:embeddedFontLst>
    <p:embeddedFont>
      <p:font typeface="MS PGothic" panose="020B0600070205080204" pitchFamily="34" charset="-128"/>
      <p:regular r:id="rId51"/>
    </p:embeddedFont>
    <p:embeddedFont>
      <p:font typeface="Calibri" panose="020F0502020204030204" pitchFamily="34" charset="0"/>
      <p:regular r:id="rId52"/>
      <p:bold r:id="rId53"/>
      <p:italic r:id="rId54"/>
      <p:boldItalic r:id="rId55"/>
    </p:embeddedFont>
    <p:embeddedFont>
      <p:font typeface="Source Sans Pro" panose="020B0604020202020204" charset="0"/>
      <p:regular r:id="rId56"/>
      <p:bold r:id="rId57"/>
      <p:italic r:id="rId58"/>
      <p:boldItalic r:id="rId59"/>
    </p:embeddedFont>
    <p:embeddedFont>
      <p:font typeface="Georgia" panose="02040502050405020303" pitchFamily="18"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bigail Wintker" initials="" lastIdx="1" clrIdx="0"/>
  <p:cmAuthor id="1" name="Abby Burris" initials="AWB" lastIdx="1" clrIdx="1">
    <p:extLst>
      <p:ext uri="{19B8F6BF-5375-455C-9EA6-DF929625EA0E}">
        <p15:presenceInfo xmlns:p15="http://schemas.microsoft.com/office/powerpoint/2012/main" userId="Abby Burr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6D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352" autoAdjust="0"/>
  </p:normalViewPr>
  <p:slideViewPr>
    <p:cSldViewPr snapToGrid="0">
      <p:cViewPr varScale="1">
        <p:scale>
          <a:sx n="67" d="100"/>
          <a:sy n="67" d="100"/>
        </p:scale>
        <p:origin x="1244" y="52"/>
      </p:cViewPr>
      <p:guideLst/>
    </p:cSldViewPr>
  </p:slideViewPr>
  <p:notesTextViewPr>
    <p:cViewPr>
      <p:scale>
        <a:sx n="1" d="1"/>
        <a:sy n="1" d="1"/>
      </p:scale>
      <p:origin x="0" y="0"/>
    </p:cViewPr>
  </p:notesTextViewPr>
  <p:sorterViewPr>
    <p:cViewPr varScale="1">
      <p:scale>
        <a:sx n="1" d="1"/>
        <a:sy n="1" d="1"/>
      </p:scale>
      <p:origin x="0" y="-107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handoutMaster" Target="handoutMasters/handoutMaster1.xml"/><Relationship Id="rId55" Type="http://schemas.openxmlformats.org/officeDocument/2006/relationships/font" Target="fonts/font5.fntdata"/><Relationship Id="rId63" Type="http://schemas.openxmlformats.org/officeDocument/2006/relationships/font" Target="fonts/font13.fntdata"/><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viewProps" Target="viewProps.xml"/><Relationship Id="rId7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6.fntdata"/><Relationship Id="rId64"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9.fntdata"/><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4.fntdata"/><Relationship Id="rId62" Type="http://schemas.openxmlformats.org/officeDocument/2006/relationships/font" Target="fonts/font12.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'willing to share'!$A$1:$A$2</c:f>
              <c:strCache>
                <c:ptCount val="2"/>
                <c:pt idx="0">
                  <c:v>Place at least some of my data into a central repository (n=1785)</c:v>
                </c:pt>
                <c:pt idx="1">
                  <c:v>Place all of my data into a central data repository (n=1778)</c:v>
                </c:pt>
              </c:strCache>
            </c:strRef>
          </c:cat>
          <c:val>
            <c:numRef>
              <c:f>'willing to share'!$B$1:$B$2</c:f>
              <c:numCache>
                <c:formatCode>0%</c:formatCode>
                <c:ptCount val="2"/>
                <c:pt idx="0">
                  <c:v>0.77</c:v>
                </c:pt>
                <c:pt idx="1">
                  <c:v>0.45</c:v>
                </c:pt>
              </c:numCache>
            </c:numRef>
          </c:val>
          <c:extLst>
            <c:ext xmlns:c16="http://schemas.microsoft.com/office/drawing/2014/chart" uri="{C3380CC4-5D6E-409C-BE32-E72D297353CC}">
              <c16:uniqueId val="{00000000-05E0-4CBD-B8A4-BC9FE6160BE5}"/>
            </c:ext>
          </c:extLst>
        </c:ser>
        <c:dLbls>
          <c:showLegendKey val="0"/>
          <c:showVal val="0"/>
          <c:showCatName val="0"/>
          <c:showSerName val="0"/>
          <c:showPercent val="0"/>
          <c:showBubbleSize val="0"/>
        </c:dLbls>
        <c:gapWidth val="182"/>
        <c:axId val="210042880"/>
        <c:axId val="210044416"/>
      </c:barChart>
      <c:catAx>
        <c:axId val="210042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0044416"/>
        <c:crosses val="autoZero"/>
        <c:auto val="1"/>
        <c:lblAlgn val="ctr"/>
        <c:lblOffset val="100"/>
        <c:noMultiLvlLbl val="0"/>
      </c:catAx>
      <c:valAx>
        <c:axId val="210044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0042880"/>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FD6D08"/>
            </a:solidFill>
            <a:ln w="57150">
              <a:solidFill>
                <a:srgbClr val="FD6D08"/>
              </a:solidFill>
            </a:ln>
            <a:effectLst/>
          </c:spPr>
          <c:invertIfNegative val="0"/>
          <c:dPt>
            <c:idx val="11"/>
            <c:invertIfNegative val="0"/>
            <c:bubble3D val="0"/>
            <c:spPr>
              <a:solidFill>
                <a:schemeClr val="bg1"/>
              </a:solidFill>
              <a:ln w="57150">
                <a:solidFill>
                  <a:schemeClr val="bg1"/>
                </a:solidFill>
              </a:ln>
              <a:effectLst/>
            </c:spPr>
            <c:extLst>
              <c:ext xmlns:c16="http://schemas.microsoft.com/office/drawing/2014/chart" uri="{C3380CC4-5D6E-409C-BE32-E72D297353CC}">
                <c16:uniqueId val="{00000000-E1EC-4C11-8828-909C40B8F886}"/>
              </c:ext>
            </c:extLst>
          </c:dPt>
          <c:dPt>
            <c:idx val="12"/>
            <c:invertIfNegative val="0"/>
            <c:bubble3D val="0"/>
            <c:spPr>
              <a:noFill/>
              <a:ln w="57150">
                <a:noFill/>
              </a:ln>
              <a:effectLst/>
            </c:spPr>
            <c:extLst>
              <c:ext xmlns:c16="http://schemas.microsoft.com/office/drawing/2014/chart" uri="{C3380CC4-5D6E-409C-BE32-E72D297353CC}">
                <c16:uniqueId val="{00000001-E1EC-4C11-8828-909C40B8F886}"/>
              </c:ext>
            </c:extLst>
          </c:dPt>
          <c:dLbls>
            <c:dLbl>
              <c:idx val="1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1EC-4C11-8828-909C40B8F886}"/>
                </c:ext>
              </c:extLst>
            </c:dLbl>
            <c:dLbl>
              <c:idx val="1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1EC-4C11-8828-909C40B8F88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DIF </c:v>
                </c:pt>
                <c:pt idx="1">
                  <c:v>ANZLIC</c:v>
                </c:pt>
                <c:pt idx="2">
                  <c:v>DwC </c:v>
                </c:pt>
                <c:pt idx="3">
                  <c:v>EML </c:v>
                </c:pt>
                <c:pt idx="4">
                  <c:v>DC </c:v>
                </c:pt>
                <c:pt idx="5">
                  <c:v>Other ISO </c:v>
                </c:pt>
                <c:pt idx="6">
                  <c:v>Open GIS</c:v>
                </c:pt>
                <c:pt idx="7">
                  <c:v>FGDC / CSDGM</c:v>
                </c:pt>
                <c:pt idx="8">
                  <c:v>GIS Metadata</c:v>
                </c:pt>
                <c:pt idx="9">
                  <c:v>Other</c:v>
                </c:pt>
                <c:pt idx="10">
                  <c:v>Net CDF</c:v>
                </c:pt>
                <c:pt idx="11">
                  <c:v>Within my institution/lab</c:v>
                </c:pt>
                <c:pt idx="12">
                  <c:v>None</c:v>
                </c:pt>
              </c:strCache>
            </c:strRef>
          </c:cat>
          <c:val>
            <c:numRef>
              <c:f>Sheet1!$B$2:$B$14</c:f>
              <c:numCache>
                <c:formatCode>General</c:formatCode>
                <c:ptCount val="13"/>
                <c:pt idx="0">
                  <c:v>21</c:v>
                </c:pt>
                <c:pt idx="1">
                  <c:v>24</c:v>
                </c:pt>
                <c:pt idx="2">
                  <c:v>30</c:v>
                </c:pt>
                <c:pt idx="3">
                  <c:v>45</c:v>
                </c:pt>
                <c:pt idx="4">
                  <c:v>61</c:v>
                </c:pt>
                <c:pt idx="5">
                  <c:v>71</c:v>
                </c:pt>
                <c:pt idx="6">
                  <c:v>82</c:v>
                </c:pt>
                <c:pt idx="7">
                  <c:v>98</c:v>
                </c:pt>
                <c:pt idx="8">
                  <c:v>140</c:v>
                </c:pt>
                <c:pt idx="9">
                  <c:v>233</c:v>
                </c:pt>
                <c:pt idx="10">
                  <c:v>344</c:v>
                </c:pt>
                <c:pt idx="11">
                  <c:v>585</c:v>
                </c:pt>
                <c:pt idx="12">
                  <c:v>785</c:v>
                </c:pt>
              </c:numCache>
            </c:numRef>
          </c:val>
          <c:extLst>
            <c:ext xmlns:c16="http://schemas.microsoft.com/office/drawing/2014/chart" uri="{C3380CC4-5D6E-409C-BE32-E72D297353CC}">
              <c16:uniqueId val="{00000000-EE4D-4794-AA7E-BA7FA9432415}"/>
            </c:ext>
          </c:extLst>
        </c:ser>
        <c:dLbls>
          <c:dLblPos val="outEnd"/>
          <c:showLegendKey val="0"/>
          <c:showVal val="1"/>
          <c:showCatName val="0"/>
          <c:showSerName val="0"/>
          <c:showPercent val="0"/>
          <c:showBubbleSize val="0"/>
        </c:dLbls>
        <c:gapWidth val="219"/>
        <c:axId val="266677664"/>
        <c:axId val="266677992"/>
      </c:barChart>
      <c:catAx>
        <c:axId val="266677664"/>
        <c:scaling>
          <c:orientation val="minMax"/>
        </c:scaling>
        <c:delete val="0"/>
        <c:axPos val="b"/>
        <c:numFmt formatCode="General" sourceLinked="1"/>
        <c:majorTickMark val="none"/>
        <c:minorTickMark val="none"/>
        <c:tickLblPos val="nextTo"/>
        <c:spPr>
          <a:noFill/>
          <a:ln w="9525">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266677992"/>
        <c:crosses val="autoZero"/>
        <c:auto val="1"/>
        <c:lblAlgn val="ctr"/>
        <c:lblOffset val="100"/>
        <c:noMultiLvlLbl val="0"/>
      </c:catAx>
      <c:valAx>
        <c:axId val="266677992"/>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1" dirty="0">
                    <a:solidFill>
                      <a:schemeClr val="tx1"/>
                    </a:solidFill>
                  </a:rPr>
                  <a:t># of responses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6677664"/>
        <c:crosses val="autoZero"/>
        <c:crossBetween val="between"/>
        <c:majorUnit val="1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FD6D08"/>
            </a:solidFill>
            <a:ln w="57150">
              <a:solidFill>
                <a:srgbClr val="FD6D08"/>
              </a:solidFill>
            </a:ln>
            <a:effectLst/>
          </c:spPr>
          <c:invertIfNegative val="0"/>
          <c:dPt>
            <c:idx val="11"/>
            <c:invertIfNegative val="0"/>
            <c:bubble3D val="0"/>
            <c:spPr>
              <a:solidFill>
                <a:srgbClr val="FF0000"/>
              </a:solidFill>
              <a:ln w="57150">
                <a:solidFill>
                  <a:srgbClr val="FF0000"/>
                </a:solidFill>
              </a:ln>
              <a:effectLst/>
            </c:spPr>
            <c:extLst>
              <c:ext xmlns:c16="http://schemas.microsoft.com/office/drawing/2014/chart" uri="{C3380CC4-5D6E-409C-BE32-E72D297353CC}">
                <c16:uniqueId val="{00000000-760A-4AB1-9A49-0FC8EB855A35}"/>
              </c:ext>
            </c:extLst>
          </c:dPt>
          <c:dPt>
            <c:idx val="12"/>
            <c:invertIfNegative val="0"/>
            <c:bubble3D val="0"/>
            <c:spPr>
              <a:solidFill>
                <a:srgbClr val="FF0000"/>
              </a:solidFill>
              <a:ln w="57150">
                <a:solidFill>
                  <a:srgbClr val="FF0000"/>
                </a:solidFill>
              </a:ln>
              <a:effectLst/>
            </c:spPr>
            <c:extLst>
              <c:ext xmlns:c16="http://schemas.microsoft.com/office/drawing/2014/chart" uri="{C3380CC4-5D6E-409C-BE32-E72D297353CC}">
                <c16:uniqueId val="{00000001-760A-4AB1-9A49-0FC8EB855A35}"/>
              </c:ext>
            </c:extLst>
          </c:dPt>
          <c:dLbls>
            <c:dLbl>
              <c:idx val="12"/>
              <c:tx>
                <c:rich>
                  <a:bodyPr/>
                  <a:lstStyle/>
                  <a:p>
                    <a:fld id="{B20D06E3-44FD-4FE6-8763-B0443E9F7EF5}" type="VALUE">
                      <a:rPr lang="en-US">
                        <a:solidFill>
                          <a:schemeClr val="tx1"/>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60A-4AB1-9A49-0FC8EB855A3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round/>
                    </a:ln>
                    <a:effectLst/>
                  </c:spPr>
                </c15:leaderLines>
              </c:ext>
            </c:extLst>
          </c:dLbls>
          <c:cat>
            <c:strRef>
              <c:f>Sheet1!$A$2:$A$14</c:f>
              <c:strCache>
                <c:ptCount val="13"/>
                <c:pt idx="0">
                  <c:v>DIF </c:v>
                </c:pt>
                <c:pt idx="1">
                  <c:v>ANZLIC</c:v>
                </c:pt>
                <c:pt idx="2">
                  <c:v>DwC </c:v>
                </c:pt>
                <c:pt idx="3">
                  <c:v>EML </c:v>
                </c:pt>
                <c:pt idx="4">
                  <c:v>DC </c:v>
                </c:pt>
                <c:pt idx="5">
                  <c:v>Other ISO </c:v>
                </c:pt>
                <c:pt idx="6">
                  <c:v>Open GIS</c:v>
                </c:pt>
                <c:pt idx="7">
                  <c:v>FGDC / CSDGM</c:v>
                </c:pt>
                <c:pt idx="8">
                  <c:v>GIS Metadata</c:v>
                </c:pt>
                <c:pt idx="9">
                  <c:v>Other</c:v>
                </c:pt>
                <c:pt idx="10">
                  <c:v>Net CDF</c:v>
                </c:pt>
                <c:pt idx="11">
                  <c:v>Within my insituion/lab</c:v>
                </c:pt>
                <c:pt idx="12">
                  <c:v>None</c:v>
                </c:pt>
              </c:strCache>
            </c:strRef>
          </c:cat>
          <c:val>
            <c:numRef>
              <c:f>Sheet1!$B$2:$B$14</c:f>
              <c:numCache>
                <c:formatCode>General</c:formatCode>
                <c:ptCount val="13"/>
                <c:pt idx="0">
                  <c:v>21</c:v>
                </c:pt>
                <c:pt idx="1">
                  <c:v>24</c:v>
                </c:pt>
                <c:pt idx="2">
                  <c:v>30</c:v>
                </c:pt>
                <c:pt idx="3">
                  <c:v>45</c:v>
                </c:pt>
                <c:pt idx="4">
                  <c:v>61</c:v>
                </c:pt>
                <c:pt idx="5">
                  <c:v>71</c:v>
                </c:pt>
                <c:pt idx="6">
                  <c:v>82</c:v>
                </c:pt>
                <c:pt idx="7">
                  <c:v>98</c:v>
                </c:pt>
                <c:pt idx="8">
                  <c:v>140</c:v>
                </c:pt>
                <c:pt idx="9">
                  <c:v>233</c:v>
                </c:pt>
                <c:pt idx="10">
                  <c:v>344</c:v>
                </c:pt>
                <c:pt idx="11">
                  <c:v>585</c:v>
                </c:pt>
                <c:pt idx="12">
                  <c:v>785</c:v>
                </c:pt>
              </c:numCache>
            </c:numRef>
          </c:val>
          <c:extLst>
            <c:ext xmlns:c16="http://schemas.microsoft.com/office/drawing/2014/chart" uri="{C3380CC4-5D6E-409C-BE32-E72D297353CC}">
              <c16:uniqueId val="{00000000-EE4D-4794-AA7E-BA7FA9432415}"/>
            </c:ext>
          </c:extLst>
        </c:ser>
        <c:dLbls>
          <c:dLblPos val="outEnd"/>
          <c:showLegendKey val="0"/>
          <c:showVal val="1"/>
          <c:showCatName val="0"/>
          <c:showSerName val="0"/>
          <c:showPercent val="0"/>
          <c:showBubbleSize val="0"/>
        </c:dLbls>
        <c:gapWidth val="219"/>
        <c:axId val="266677664"/>
        <c:axId val="266677992"/>
      </c:barChart>
      <c:catAx>
        <c:axId val="266677664"/>
        <c:scaling>
          <c:orientation val="minMax"/>
        </c:scaling>
        <c:delete val="0"/>
        <c:axPos val="b"/>
        <c:numFmt formatCode="General" sourceLinked="1"/>
        <c:majorTickMark val="none"/>
        <c:minorTickMark val="none"/>
        <c:tickLblPos val="nextTo"/>
        <c:spPr>
          <a:noFill/>
          <a:ln w="9525">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266677992"/>
        <c:crosses val="autoZero"/>
        <c:auto val="1"/>
        <c:lblAlgn val="ctr"/>
        <c:lblOffset val="100"/>
        <c:noMultiLvlLbl val="0"/>
      </c:catAx>
      <c:valAx>
        <c:axId val="266677992"/>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1" dirty="0">
                    <a:solidFill>
                      <a:schemeClr val="tx1"/>
                    </a:solidFill>
                  </a:rPr>
                  <a:t># of responses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6677664"/>
        <c:crosses val="autoZero"/>
        <c:crossBetween val="between"/>
        <c:majorUnit val="1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00B0F0"/>
            </a:solidFill>
            <a:ln w="9525">
              <a:solidFill>
                <a:srgbClr val="00B0F0"/>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Sheet1!$A$2:$A$12</c:f>
              <c:strCache>
                <c:ptCount val="11"/>
                <c:pt idx="0">
                  <c:v>Other </c:v>
                </c:pt>
                <c:pt idx="1">
                  <c:v>Lose control of data </c:v>
                </c:pt>
                <c:pt idx="2">
                  <c:v>Insufficient skills</c:v>
                </c:pt>
                <c:pt idx="3">
                  <c:v>No place to put data</c:v>
                </c:pt>
                <c:pt idx="4">
                  <c:v>People don’t need them </c:v>
                </c:pt>
                <c:pt idx="5">
                  <c:v>Lack of standards </c:v>
                </c:pt>
                <c:pt idx="6">
                  <c:v>Sponsor doesn't require it </c:v>
                </c:pt>
                <c:pt idx="7">
                  <c:v>Lack of funding  </c:v>
                </c:pt>
                <c:pt idx="8">
                  <c:v>No rights to make the data public </c:v>
                </c:pt>
                <c:pt idx="9">
                  <c:v>Insufficient time </c:v>
                </c:pt>
                <c:pt idx="10">
                  <c:v>I need to publish </c:v>
                </c:pt>
              </c:strCache>
            </c:strRef>
          </c:cat>
          <c:val>
            <c:numRef>
              <c:f>Sheet1!$B$2:$B$12</c:f>
              <c:numCache>
                <c:formatCode>General</c:formatCode>
                <c:ptCount val="11"/>
                <c:pt idx="0">
                  <c:v>8.3000000000000007</c:v>
                </c:pt>
                <c:pt idx="1">
                  <c:v>9.4</c:v>
                </c:pt>
                <c:pt idx="2">
                  <c:v>10</c:v>
                </c:pt>
                <c:pt idx="3">
                  <c:v>13.6</c:v>
                </c:pt>
                <c:pt idx="4">
                  <c:v>14.7</c:v>
                </c:pt>
                <c:pt idx="5">
                  <c:v>16.2</c:v>
                </c:pt>
                <c:pt idx="6">
                  <c:v>16.399999999999999</c:v>
                </c:pt>
                <c:pt idx="7">
                  <c:v>19.8</c:v>
                </c:pt>
                <c:pt idx="8">
                  <c:v>22.6</c:v>
                </c:pt>
                <c:pt idx="9">
                  <c:v>26.4</c:v>
                </c:pt>
                <c:pt idx="10">
                  <c:v>35.1</c:v>
                </c:pt>
              </c:numCache>
            </c:numRef>
          </c:val>
          <c:extLst>
            <c:ext xmlns:c16="http://schemas.microsoft.com/office/drawing/2014/chart" uri="{C3380CC4-5D6E-409C-BE32-E72D297353CC}">
              <c16:uniqueId val="{00000000-174F-4D4E-9A57-6CF83A22F1B0}"/>
            </c:ext>
          </c:extLst>
        </c:ser>
        <c:dLbls>
          <c:dLblPos val="inEnd"/>
          <c:showLegendKey val="0"/>
          <c:showVal val="1"/>
          <c:showCatName val="0"/>
          <c:showSerName val="0"/>
          <c:showPercent val="0"/>
          <c:showBubbleSize val="0"/>
        </c:dLbls>
        <c:gapWidth val="65"/>
        <c:axId val="633394176"/>
        <c:axId val="633389912"/>
      </c:barChart>
      <c:catAx>
        <c:axId val="633394176"/>
        <c:scaling>
          <c:orientation val="minMax"/>
        </c:scaling>
        <c:delete val="0"/>
        <c:axPos val="l"/>
        <c:numFmt formatCode="General" sourceLinked="1"/>
        <c:majorTickMark val="none"/>
        <c:minorTickMark val="none"/>
        <c:tickLblPos val="nextTo"/>
        <c:spPr>
          <a:noFill/>
          <a:ln w="19050">
            <a:solidFill>
              <a:schemeClr val="dk1">
                <a:lumMod val="75000"/>
                <a:lumOff val="25000"/>
              </a:schemeClr>
            </a:solidFill>
            <a:round/>
          </a:ln>
          <a:effectLst/>
        </c:spPr>
        <c:txPr>
          <a:bodyPr rot="-60000000" spcFirstLastPara="1" vertOverflow="ellipsis" vert="horz" wrap="square" anchor="ctr" anchorCtr="1"/>
          <a:lstStyle/>
          <a:p>
            <a:pPr>
              <a:defRPr sz="1400" b="1" i="0" u="none" strike="noStrike" kern="1200" cap="all" baseline="0">
                <a:solidFill>
                  <a:schemeClr val="tx1"/>
                </a:solidFill>
                <a:latin typeface="+mn-lt"/>
                <a:ea typeface="+mn-ea"/>
                <a:cs typeface="+mn-cs"/>
              </a:defRPr>
            </a:pPr>
            <a:endParaRPr lang="en-US"/>
          </a:p>
        </c:txPr>
        <c:crossAx val="633389912"/>
        <c:crosses val="autoZero"/>
        <c:auto val="1"/>
        <c:lblAlgn val="ctr"/>
        <c:lblOffset val="100"/>
        <c:noMultiLvlLbl val="0"/>
      </c:catAx>
      <c:valAx>
        <c:axId val="633389912"/>
        <c:scaling>
          <c:orientation val="minMax"/>
        </c:scaling>
        <c:delete val="1"/>
        <c:axPos val="b"/>
        <c:numFmt formatCode="General" sourceLinked="1"/>
        <c:majorTickMark val="none"/>
        <c:minorTickMark val="none"/>
        <c:tickLblPos val="nextTo"/>
        <c:crossAx val="633394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'RDS offered by response rate'!$A$1:$A$6</c:f>
              <c:strCache>
                <c:ptCount val="6"/>
                <c:pt idx="0">
                  <c:v>Outreach/collaboration with other RDS providers</c:v>
                </c:pt>
                <c:pt idx="1">
                  <c:v>Consulting on data and metadata standards</c:v>
                </c:pt>
                <c:pt idx="2">
                  <c:v>Consulting on data mgt plans</c:v>
                </c:pt>
                <c:pt idx="3">
                  <c:v>Training colleagues on RDS</c:v>
                </c:pt>
                <c:pt idx="4">
                  <c:v>Involved in policy development/planning</c:v>
                </c:pt>
                <c:pt idx="5">
                  <c:v>Discussing RDS with others</c:v>
                </c:pt>
              </c:strCache>
            </c:strRef>
          </c:cat>
          <c:val>
            <c:numRef>
              <c:f>'RDS offered by response rate'!$B$1:$B$6</c:f>
              <c:numCache>
                <c:formatCode>0%</c:formatCode>
                <c:ptCount val="6"/>
                <c:pt idx="0">
                  <c:v>0.43</c:v>
                </c:pt>
                <c:pt idx="1">
                  <c:v>0.44</c:v>
                </c:pt>
                <c:pt idx="2">
                  <c:v>0.46</c:v>
                </c:pt>
                <c:pt idx="3">
                  <c:v>0.54</c:v>
                </c:pt>
                <c:pt idx="4">
                  <c:v>0.66</c:v>
                </c:pt>
                <c:pt idx="5">
                  <c:v>0.77</c:v>
                </c:pt>
              </c:numCache>
            </c:numRef>
          </c:val>
          <c:extLst>
            <c:ext xmlns:c16="http://schemas.microsoft.com/office/drawing/2014/chart" uri="{C3380CC4-5D6E-409C-BE32-E72D297353CC}">
              <c16:uniqueId val="{00000000-12AA-4A02-839C-45160DCBAC4E}"/>
            </c:ext>
          </c:extLst>
        </c:ser>
        <c:dLbls>
          <c:showLegendKey val="0"/>
          <c:showVal val="0"/>
          <c:showCatName val="0"/>
          <c:showSerName val="0"/>
          <c:showPercent val="0"/>
          <c:showBubbleSize val="0"/>
        </c:dLbls>
        <c:gapWidth val="75"/>
        <c:axId val="210832000"/>
        <c:axId val="210874752"/>
      </c:barChart>
      <c:catAx>
        <c:axId val="2108320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00" b="1" i="0" u="none" strike="noStrike" kern="1200" baseline="0">
                <a:solidFill>
                  <a:schemeClr val="tx1">
                    <a:lumMod val="65000"/>
                    <a:lumOff val="35000"/>
                  </a:schemeClr>
                </a:solidFill>
                <a:latin typeface="+mn-lt"/>
                <a:ea typeface="+mn-ea"/>
                <a:cs typeface="+mn-cs"/>
              </a:defRPr>
            </a:pPr>
            <a:endParaRPr lang="en-US"/>
          </a:p>
        </c:txPr>
        <c:crossAx val="210874752"/>
        <c:crosses val="autoZero"/>
        <c:auto val="1"/>
        <c:lblAlgn val="ctr"/>
        <c:lblOffset val="100"/>
        <c:noMultiLvlLbl val="0"/>
      </c:catAx>
      <c:valAx>
        <c:axId val="2108747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crossAx val="210832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'RDS offered by response rate'!$A$25:$A$29</c:f>
              <c:strCache>
                <c:ptCount val="5"/>
                <c:pt idx="0">
                  <c:v>ID datasets</c:v>
                </c:pt>
                <c:pt idx="1">
                  <c:v>Direct participation with researchers</c:v>
                </c:pt>
                <c:pt idx="2">
                  <c:v>Creating webguides</c:v>
                </c:pt>
                <c:pt idx="3">
                  <c:v>Providing ref. support for finding/citing data</c:v>
                </c:pt>
                <c:pt idx="4">
                  <c:v>Providing tech. support for RDS</c:v>
                </c:pt>
              </c:strCache>
            </c:strRef>
          </c:cat>
          <c:val>
            <c:numRef>
              <c:f>'RDS offered by response rate'!$B$25:$B$29</c:f>
              <c:numCache>
                <c:formatCode>0%</c:formatCode>
                <c:ptCount val="5"/>
                <c:pt idx="0">
                  <c:v>0.26</c:v>
                </c:pt>
                <c:pt idx="1">
                  <c:v>0.32</c:v>
                </c:pt>
                <c:pt idx="2">
                  <c:v>0.35</c:v>
                </c:pt>
                <c:pt idx="3">
                  <c:v>0.37</c:v>
                </c:pt>
                <c:pt idx="4">
                  <c:v>0.38</c:v>
                </c:pt>
              </c:numCache>
            </c:numRef>
          </c:val>
          <c:extLst>
            <c:ext xmlns:c16="http://schemas.microsoft.com/office/drawing/2014/chart" uri="{C3380CC4-5D6E-409C-BE32-E72D297353CC}">
              <c16:uniqueId val="{00000000-7AF3-4234-881C-AB5F77B2A91D}"/>
            </c:ext>
          </c:extLst>
        </c:ser>
        <c:dLbls>
          <c:showLegendKey val="0"/>
          <c:showVal val="0"/>
          <c:showCatName val="0"/>
          <c:showSerName val="0"/>
          <c:showPercent val="0"/>
          <c:showBubbleSize val="0"/>
        </c:dLbls>
        <c:gapWidth val="90"/>
        <c:axId val="209703296"/>
        <c:axId val="209704832"/>
      </c:barChart>
      <c:catAx>
        <c:axId val="209703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09704832"/>
        <c:crosses val="autoZero"/>
        <c:auto val="1"/>
        <c:lblAlgn val="ctr"/>
        <c:lblOffset val="100"/>
        <c:noMultiLvlLbl val="0"/>
      </c:catAx>
      <c:valAx>
        <c:axId val="2097048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700" b="1" i="0" u="none" strike="noStrike" kern="1200" baseline="0">
                <a:solidFill>
                  <a:schemeClr val="tx1">
                    <a:lumMod val="65000"/>
                    <a:lumOff val="35000"/>
                  </a:schemeClr>
                </a:solidFill>
                <a:latin typeface="+mn-lt"/>
                <a:ea typeface="+mn-ea"/>
                <a:cs typeface="+mn-cs"/>
              </a:defRPr>
            </a:pPr>
            <a:endParaRPr lang="en-US"/>
          </a:p>
        </c:txPr>
        <c:crossAx val="209703296"/>
        <c:crosses val="autoZero"/>
        <c:crossBetween val="between"/>
      </c:valAx>
      <c:spPr>
        <a:noFill/>
        <a:ln>
          <a:noFill/>
        </a:ln>
        <a:effectLst/>
      </c:spPr>
    </c:plotArea>
    <c:plotVisOnly val="1"/>
    <c:dispBlanksAs val="gap"/>
    <c:showDLblsOverMax val="0"/>
  </c:chart>
  <c:spPr>
    <a:noFill/>
    <a:ln>
      <a:noFill/>
    </a:ln>
    <a:effectLst/>
  </c:spPr>
  <c:txPr>
    <a:bodyPr/>
    <a:lstStyle/>
    <a:p>
      <a:pPr>
        <a:defRPr sz="1700" baseline="0"/>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921159943105108"/>
          <c:y val="4.4755506882399952E-2"/>
          <c:w val="0.52331301120057983"/>
          <c:h val="0.83804664855944233"/>
        </c:manualLayout>
      </c:layout>
      <c:pieChart>
        <c:varyColors val="1"/>
        <c:ser>
          <c:idx val="0"/>
          <c:order val="0"/>
          <c:dPt>
            <c:idx val="0"/>
            <c:bubble3D val="0"/>
            <c:spPr>
              <a:solidFill>
                <a:srgbClr val="00B0F0"/>
              </a:solidFill>
              <a:ln w="19050">
                <a:solidFill>
                  <a:schemeClr val="lt1"/>
                </a:solidFill>
              </a:ln>
              <a:effectLst/>
            </c:spPr>
            <c:extLst>
              <c:ext xmlns:c16="http://schemas.microsoft.com/office/drawing/2014/chart" uri="{C3380CC4-5D6E-409C-BE32-E72D297353CC}">
                <c16:uniqueId val="{00000001-66A5-4D40-8846-ADD9D16BCE16}"/>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66A5-4D40-8846-ADD9D16BCE16}"/>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 in Microsoft PowerPoint]Q13'!$A$3:$A$4</c:f>
              <c:strCache>
                <c:ptCount val="2"/>
                <c:pt idx="0">
                  <c:v>Yes</c:v>
                </c:pt>
                <c:pt idx="1">
                  <c:v>No</c:v>
                </c:pt>
              </c:strCache>
            </c:strRef>
          </c:cat>
          <c:val>
            <c:numRef>
              <c:f>'[Chart in Microsoft PowerPoint]Q13'!$B$3:$B$4</c:f>
              <c:numCache>
                <c:formatCode>0.00%</c:formatCode>
                <c:ptCount val="2"/>
                <c:pt idx="0">
                  <c:v>0.38800000000000001</c:v>
                </c:pt>
                <c:pt idx="1">
                  <c:v>0.61199999999999999</c:v>
                </c:pt>
              </c:numCache>
            </c:numRef>
          </c:val>
          <c:extLst>
            <c:ext xmlns:c16="http://schemas.microsoft.com/office/drawing/2014/chart" uri="{C3380CC4-5D6E-409C-BE32-E72D297353CC}">
              <c16:uniqueId val="{00000004-66A5-4D40-8846-ADD9D16BCE16}"/>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33955523098175061"/>
          <c:y val="0.90330499056310376"/>
          <c:w val="0.57213457013525482"/>
          <c:h val="9.6695009436896392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4BACC6">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'Q14 ranked'!$A$1:$A$5</c:f>
              <c:strCache>
                <c:ptCount val="5"/>
                <c:pt idx="0">
                  <c:v>Collaboration with others with skills related to RDS</c:v>
                </c:pt>
                <c:pt idx="1">
                  <c:v>In-house staff workshops</c:v>
                </c:pt>
                <c:pt idx="2">
                  <c:v>Support for staff to join working groups related to RDS</c:v>
                </c:pt>
                <c:pt idx="3">
                  <c:v>Support for staff to take courses related to RDS</c:v>
                </c:pt>
                <c:pt idx="4">
                  <c:v>Support for staff to attend conferences &amp; workshops</c:v>
                </c:pt>
              </c:strCache>
            </c:strRef>
          </c:cat>
          <c:val>
            <c:numRef>
              <c:f>'Q14 ranked'!$B$1:$B$5</c:f>
              <c:numCache>
                <c:formatCode>0%</c:formatCode>
                <c:ptCount val="5"/>
                <c:pt idx="0">
                  <c:v>0.09</c:v>
                </c:pt>
                <c:pt idx="1">
                  <c:v>0.47</c:v>
                </c:pt>
                <c:pt idx="2">
                  <c:v>0.59</c:v>
                </c:pt>
                <c:pt idx="3">
                  <c:v>0.6</c:v>
                </c:pt>
                <c:pt idx="4">
                  <c:v>0.78</c:v>
                </c:pt>
              </c:numCache>
            </c:numRef>
          </c:val>
          <c:extLst>
            <c:ext xmlns:c16="http://schemas.microsoft.com/office/drawing/2014/chart" uri="{C3380CC4-5D6E-409C-BE32-E72D297353CC}">
              <c16:uniqueId val="{00000000-7EFB-4915-8171-728EDE006E86}"/>
            </c:ext>
          </c:extLst>
        </c:ser>
        <c:dLbls>
          <c:showLegendKey val="0"/>
          <c:showVal val="0"/>
          <c:showCatName val="0"/>
          <c:showSerName val="0"/>
          <c:showPercent val="0"/>
          <c:showBubbleSize val="0"/>
        </c:dLbls>
        <c:gapWidth val="150"/>
        <c:overlap val="100"/>
        <c:axId val="213331328"/>
        <c:axId val="213353600"/>
      </c:barChart>
      <c:catAx>
        <c:axId val="213331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1" i="0" u="none" strike="noStrike" kern="1200" baseline="0">
                <a:solidFill>
                  <a:schemeClr val="tx1">
                    <a:lumMod val="65000"/>
                    <a:lumOff val="35000"/>
                  </a:schemeClr>
                </a:solidFill>
                <a:latin typeface="+mn-lt"/>
                <a:ea typeface="+mn-ea"/>
                <a:cs typeface="+mn-cs"/>
              </a:defRPr>
            </a:pPr>
            <a:endParaRPr lang="en-US"/>
          </a:p>
        </c:txPr>
        <c:crossAx val="213353600"/>
        <c:crosses val="autoZero"/>
        <c:auto val="1"/>
        <c:lblAlgn val="ctr"/>
        <c:lblOffset val="100"/>
        <c:noMultiLvlLbl val="0"/>
      </c:catAx>
      <c:valAx>
        <c:axId val="2133536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13331328"/>
        <c:crosses val="autoZero"/>
        <c:crossBetween val="between"/>
      </c:valAx>
      <c:spPr>
        <a:noFill/>
        <a:ln>
          <a:noFill/>
        </a:ln>
        <a:effectLst/>
      </c:spPr>
    </c:plotArea>
    <c:plotVisOnly val="1"/>
    <c:dispBlanksAs val="gap"/>
    <c:showDLblsOverMax val="0"/>
  </c:chart>
  <c:spPr>
    <a:noFill/>
    <a:ln>
      <a:noFill/>
    </a:ln>
    <a:effectLst>
      <a:outerShdw blurRad="50800" algn="ctr" rotWithShape="0">
        <a:prstClr val="black">
          <a:alpha val="40000"/>
        </a:prstClr>
      </a:outerShdw>
    </a:effectLst>
  </c:spPr>
  <c:txPr>
    <a:bodyPr/>
    <a:lstStyle/>
    <a:p>
      <a:pPr>
        <a:defRPr sz="1400" baseline="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round/>
      </a:ln>
    </cs:spPr>
  </cs:dropLine>
  <cs:errorBar>
    <cs:lnRef idx="0"/>
    <cs:fillRef idx="0"/>
    <cs:effectRef idx="0"/>
    <cs:fontRef idx="minor">
      <a:schemeClr val="tx1"/>
    </cs:fontRef>
    <cs:spPr>
      <a:ln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a:solidFill>
          <a:schemeClr val="tx1">
            <a:lumMod val="15000"/>
            <a:lumOff val="85000"/>
          </a:schemeClr>
        </a:solidFill>
        <a:round/>
      </a:ln>
    </cs:spPr>
  </cs:gridlineMajor>
  <cs:gridlineMinor>
    <cs:lnRef idx="0"/>
    <cs:fillRef idx="0"/>
    <cs:effectRef idx="0"/>
    <cs:fontRef idx="minor">
      <a:schemeClr val="tx1"/>
    </cs:fontRef>
    <cs:spPr>
      <a:ln w="9525">
        <a:solidFill>
          <a:schemeClr val="tx1">
            <a:lumMod val="5000"/>
            <a:lumOff val="95000"/>
          </a:schemeClr>
        </a:solidFill>
        <a:round/>
      </a:ln>
    </cs:spPr>
  </cs:gridlineMinor>
  <cs:hiLoLine>
    <cs:lnRef idx="0"/>
    <cs:fillRef idx="0"/>
    <cs:effectRef idx="0"/>
    <cs:fontRef idx="minor">
      <a:schemeClr val="tx1"/>
    </cs:fontRef>
    <cs:spPr>
      <a:ln w="9525">
        <a:solidFill>
          <a:schemeClr val="tx1">
            <a:lumMod val="75000"/>
            <a:lumOff val="25000"/>
          </a:schemeClr>
        </a:solidFill>
        <a:round/>
      </a:ln>
    </cs:spPr>
  </cs:hiLoLine>
  <cs:leaderLine>
    <cs:lnRef idx="0"/>
    <cs:fillRef idx="0"/>
    <cs:effectRef idx="0"/>
    <cs:fontRef idx="minor">
      <a:schemeClr val="tx1"/>
    </cs:fontRef>
    <cs:spPr>
      <a:ln w="9525">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round/>
      </a:ln>
    </cs:spPr>
  </cs:dropLine>
  <cs:errorBar>
    <cs:lnRef idx="0"/>
    <cs:fillRef idx="0"/>
    <cs:effectRef idx="0"/>
    <cs:fontRef idx="minor">
      <a:schemeClr val="tx1"/>
    </cs:fontRef>
    <cs:spPr>
      <a:ln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a:solidFill>
          <a:schemeClr val="tx1">
            <a:lumMod val="15000"/>
            <a:lumOff val="85000"/>
          </a:schemeClr>
        </a:solidFill>
        <a:round/>
      </a:ln>
    </cs:spPr>
  </cs:gridlineMajor>
  <cs:gridlineMinor>
    <cs:lnRef idx="0"/>
    <cs:fillRef idx="0"/>
    <cs:effectRef idx="0"/>
    <cs:fontRef idx="minor">
      <a:schemeClr val="tx1"/>
    </cs:fontRef>
    <cs:spPr>
      <a:ln w="9525">
        <a:solidFill>
          <a:schemeClr val="tx1">
            <a:lumMod val="5000"/>
            <a:lumOff val="95000"/>
          </a:schemeClr>
        </a:solidFill>
        <a:round/>
      </a:ln>
    </cs:spPr>
  </cs:gridlineMinor>
  <cs:hiLoLine>
    <cs:lnRef idx="0"/>
    <cs:fillRef idx="0"/>
    <cs:effectRef idx="0"/>
    <cs:fontRef idx="minor">
      <a:schemeClr val="tx1"/>
    </cs:fontRef>
    <cs:spPr>
      <a:ln w="9525">
        <a:solidFill>
          <a:schemeClr val="tx1">
            <a:lumMod val="75000"/>
            <a:lumOff val="25000"/>
          </a:schemeClr>
        </a:solidFill>
        <a:round/>
      </a:ln>
    </cs:spPr>
  </cs:hiLoLine>
  <cs:leaderLine>
    <cs:lnRef idx="0"/>
    <cs:fillRef idx="0"/>
    <cs:effectRef idx="0"/>
    <cs:fontRef idx="minor">
      <a:schemeClr val="tx1"/>
    </cs:fontRef>
    <cs:spPr>
      <a:ln w="9525">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rotWithShape="1">
        <a:gsLst>
          <a:gs pos="0">
            <a:schemeClr val="lt1"/>
          </a:gs>
          <a:gs pos="39000">
            <a:schemeClr val="lt1"/>
          </a:gs>
          <a:gs pos="100000">
            <a:schemeClr val="lt1">
              <a:lumMod val="75000"/>
            </a:schemeClr>
          </a:gs>
        </a:gsLst>
        <a:path path="circle">
          <a:fillToRect l="50000" t="-80000" r="50000" b="180000"/>
        </a:path>
      </a:gradFill>
      <a:ln w="9525">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gradFill rotWithShape="0">
          <a:gsLst>
            <a:gs pos="0">
              <a:schemeClr val="lt1">
                <a:lumMod val="75000"/>
                <a:alpha val="36000"/>
              </a:schemeClr>
            </a:gs>
            <a:gs pos="100000">
              <a:schemeClr val="dk1">
                <a:lumMod val="95000"/>
                <a:lumOff val="5000"/>
                <a:alpha val="42000"/>
              </a:schemeClr>
            </a:gs>
          </a:gsLst>
          <a:lin ang="5400000" scaled="0"/>
        </a:gradFill>
        <a:round/>
      </a:ln>
    </cs:spPr>
  </cs:gridlineMajor>
  <cs:gridlineMinor>
    <cs:lnRef idx="0"/>
    <cs:fillRef idx="0"/>
    <cs:effectRef idx="0"/>
    <cs:fontRef idx="minor">
      <a:schemeClr val="dk1"/>
    </cs:fontRef>
    <cs:spPr>
      <a:ln>
        <a:gradFill rotWithShape="0">
          <a:gsLst>
            <a:gs pos="0">
              <a:schemeClr val="lt1">
                <a:lumMod val="75000"/>
                <a:alpha val="36000"/>
              </a:schemeClr>
            </a:gs>
            <a:gs pos="100000">
              <a:schemeClr val="dk1">
                <a:lumMod val="95000"/>
                <a:lumOff val="5000"/>
                <a:alpha val="42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0.81404</cdr:x>
      <cdr:y>0.65536</cdr:y>
    </cdr:from>
    <cdr:to>
      <cdr:x>0.99081</cdr:x>
      <cdr:y>0.97221</cdr:y>
    </cdr:to>
    <cdr:sp macro="" textlink="">
      <cdr:nvSpPr>
        <cdr:cNvPr id="2" name="Rectangle 1"/>
        <cdr:cNvSpPr/>
      </cdr:nvSpPr>
      <cdr:spPr>
        <a:xfrm xmlns:a="http://schemas.openxmlformats.org/drawingml/2006/main">
          <a:off x="7189563" y="3219835"/>
          <a:ext cx="1561171" cy="1556711"/>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0.71101</cdr:x>
      <cdr:y>0.78155</cdr:y>
    </cdr:from>
    <cdr:to>
      <cdr:x>0.86859</cdr:x>
      <cdr:y>0.98129</cdr:y>
    </cdr:to>
    <cdr:sp macro="" textlink="">
      <cdr:nvSpPr>
        <cdr:cNvPr id="3" name="Rectangle 2"/>
        <cdr:cNvSpPr/>
      </cdr:nvSpPr>
      <cdr:spPr>
        <a:xfrm xmlns:a="http://schemas.openxmlformats.org/drawingml/2006/main">
          <a:off x="6279623" y="3839842"/>
          <a:ext cx="1391673" cy="981307"/>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4162E6F0-6F4E-4A04-B86A-D52CEE7D4C8D}" type="datetimeFigureOut">
              <a:rPr lang="en-US" smtClean="0"/>
              <a:t>6/10/2019</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97744569-79F1-40AE-888A-166B96F5842A}" type="slidenum">
              <a:rPr lang="en-US" smtClean="0"/>
              <a:t>‹#›</a:t>
            </a:fld>
            <a:endParaRPr lang="en-US"/>
          </a:p>
        </p:txBody>
      </p:sp>
    </p:spTree>
    <p:extLst>
      <p:ext uri="{BB962C8B-B14F-4D97-AF65-F5344CB8AC3E}">
        <p14:creationId xmlns:p14="http://schemas.microsoft.com/office/powerpoint/2010/main" val="1104846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2" y="1"/>
            <a:ext cx="3037839" cy="464819"/>
          </a:xfrm>
          <a:prstGeom prst="rect">
            <a:avLst/>
          </a:prstGeom>
          <a:noFill/>
          <a:ln>
            <a:noFill/>
          </a:ln>
        </p:spPr>
        <p:txBody>
          <a:bodyPr wrap="square" lIns="92175" tIns="92175" rIns="92175" bIns="92175" anchor="t"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60947" marR="0" lvl="1" indent="0" algn="l" rtl="0">
              <a:spcBef>
                <a:spcPts val="0"/>
              </a:spcBef>
              <a:buNone/>
              <a:defRPr sz="1800" b="0" i="0" u="none" strike="noStrike" cap="none">
                <a:solidFill>
                  <a:schemeClr val="dk1"/>
                </a:solidFill>
                <a:latin typeface="Calibri"/>
                <a:ea typeface="Calibri"/>
                <a:cs typeface="Calibri"/>
                <a:sym typeface="Calibri"/>
              </a:defRPr>
            </a:lvl2pPr>
            <a:lvl3pPr marL="921893" marR="0" lvl="2" indent="0" algn="l" rtl="0">
              <a:spcBef>
                <a:spcPts val="0"/>
              </a:spcBef>
              <a:buNone/>
              <a:defRPr sz="1800" b="0" i="0" u="none" strike="noStrike" cap="none">
                <a:solidFill>
                  <a:schemeClr val="dk1"/>
                </a:solidFill>
                <a:latin typeface="Calibri"/>
                <a:ea typeface="Calibri"/>
                <a:cs typeface="Calibri"/>
                <a:sym typeface="Calibri"/>
              </a:defRPr>
            </a:lvl3pPr>
            <a:lvl4pPr marL="1382841" marR="0" lvl="3" indent="0" algn="l" rtl="0">
              <a:spcBef>
                <a:spcPts val="0"/>
              </a:spcBef>
              <a:buNone/>
              <a:defRPr sz="1800" b="0" i="0" u="none" strike="noStrike" cap="none">
                <a:solidFill>
                  <a:schemeClr val="dk1"/>
                </a:solidFill>
                <a:latin typeface="Calibri"/>
                <a:ea typeface="Calibri"/>
                <a:cs typeface="Calibri"/>
                <a:sym typeface="Calibri"/>
              </a:defRPr>
            </a:lvl4pPr>
            <a:lvl5pPr marL="1843787" marR="0" lvl="4" indent="0" algn="l" rtl="0">
              <a:spcBef>
                <a:spcPts val="0"/>
              </a:spcBef>
              <a:buNone/>
              <a:defRPr sz="1800" b="0" i="0" u="none" strike="noStrike" cap="none">
                <a:solidFill>
                  <a:schemeClr val="dk1"/>
                </a:solidFill>
                <a:latin typeface="Calibri"/>
                <a:ea typeface="Calibri"/>
                <a:cs typeface="Calibri"/>
                <a:sym typeface="Calibri"/>
              </a:defRPr>
            </a:lvl5pPr>
            <a:lvl6pPr marL="2304734" marR="0" lvl="5" indent="0" algn="l" rtl="0">
              <a:spcBef>
                <a:spcPts val="0"/>
              </a:spcBef>
              <a:buNone/>
              <a:defRPr sz="1800" b="0" i="0" u="none" strike="noStrike" cap="none">
                <a:solidFill>
                  <a:schemeClr val="dk1"/>
                </a:solidFill>
                <a:latin typeface="Calibri"/>
                <a:ea typeface="Calibri"/>
                <a:cs typeface="Calibri"/>
                <a:sym typeface="Calibri"/>
              </a:defRPr>
            </a:lvl6pPr>
            <a:lvl7pPr marL="2765681" marR="0" lvl="6" indent="0" algn="l" rtl="0">
              <a:spcBef>
                <a:spcPts val="0"/>
              </a:spcBef>
              <a:buNone/>
              <a:defRPr sz="1800" b="0" i="0" u="none" strike="noStrike" cap="none">
                <a:solidFill>
                  <a:schemeClr val="dk1"/>
                </a:solidFill>
                <a:latin typeface="Calibri"/>
                <a:ea typeface="Calibri"/>
                <a:cs typeface="Calibri"/>
                <a:sym typeface="Calibri"/>
              </a:defRPr>
            </a:lvl7pPr>
            <a:lvl8pPr marL="3226627" marR="0" lvl="7" indent="0" algn="l" rtl="0">
              <a:spcBef>
                <a:spcPts val="0"/>
              </a:spcBef>
              <a:buNone/>
              <a:defRPr sz="1800" b="0" i="0" u="none" strike="noStrike" cap="none">
                <a:solidFill>
                  <a:schemeClr val="dk1"/>
                </a:solidFill>
                <a:latin typeface="Calibri"/>
                <a:ea typeface="Calibri"/>
                <a:cs typeface="Calibri"/>
                <a:sym typeface="Calibri"/>
              </a:defRPr>
            </a:lvl8pPr>
            <a:lvl9pPr marL="368757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0938" y="1"/>
            <a:ext cx="3037839" cy="464819"/>
          </a:xfrm>
          <a:prstGeom prst="rect">
            <a:avLst/>
          </a:prstGeom>
          <a:noFill/>
          <a:ln>
            <a:noFill/>
          </a:ln>
        </p:spPr>
        <p:txBody>
          <a:bodyPr wrap="square" lIns="92175" tIns="92175" rIns="92175" bIns="92175" anchor="t" anchorCtr="0"/>
          <a:lstStyle>
            <a:lvl1pPr marL="0" marR="0" lvl="0" indent="0" algn="r" rtl="0">
              <a:spcBef>
                <a:spcPts val="0"/>
              </a:spcBef>
              <a:buNone/>
              <a:defRPr sz="1300" b="0" i="0" u="none" strike="noStrike" cap="none">
                <a:solidFill>
                  <a:schemeClr val="dk1"/>
                </a:solidFill>
                <a:latin typeface="Calibri"/>
                <a:ea typeface="Calibri"/>
                <a:cs typeface="Calibri"/>
                <a:sym typeface="Calibri"/>
              </a:defRPr>
            </a:lvl1pPr>
            <a:lvl2pPr marL="460947" marR="0" lvl="1" indent="0" algn="l" rtl="0">
              <a:spcBef>
                <a:spcPts val="0"/>
              </a:spcBef>
              <a:buNone/>
              <a:defRPr sz="1800" b="0" i="0" u="none" strike="noStrike" cap="none">
                <a:solidFill>
                  <a:schemeClr val="dk1"/>
                </a:solidFill>
                <a:latin typeface="Calibri"/>
                <a:ea typeface="Calibri"/>
                <a:cs typeface="Calibri"/>
                <a:sym typeface="Calibri"/>
              </a:defRPr>
            </a:lvl2pPr>
            <a:lvl3pPr marL="921893" marR="0" lvl="2" indent="0" algn="l" rtl="0">
              <a:spcBef>
                <a:spcPts val="0"/>
              </a:spcBef>
              <a:buNone/>
              <a:defRPr sz="1800" b="0" i="0" u="none" strike="noStrike" cap="none">
                <a:solidFill>
                  <a:schemeClr val="dk1"/>
                </a:solidFill>
                <a:latin typeface="Calibri"/>
                <a:ea typeface="Calibri"/>
                <a:cs typeface="Calibri"/>
                <a:sym typeface="Calibri"/>
              </a:defRPr>
            </a:lvl3pPr>
            <a:lvl4pPr marL="1382841" marR="0" lvl="3" indent="0" algn="l" rtl="0">
              <a:spcBef>
                <a:spcPts val="0"/>
              </a:spcBef>
              <a:buNone/>
              <a:defRPr sz="1800" b="0" i="0" u="none" strike="noStrike" cap="none">
                <a:solidFill>
                  <a:schemeClr val="dk1"/>
                </a:solidFill>
                <a:latin typeface="Calibri"/>
                <a:ea typeface="Calibri"/>
                <a:cs typeface="Calibri"/>
                <a:sym typeface="Calibri"/>
              </a:defRPr>
            </a:lvl4pPr>
            <a:lvl5pPr marL="1843787" marR="0" lvl="4" indent="0" algn="l" rtl="0">
              <a:spcBef>
                <a:spcPts val="0"/>
              </a:spcBef>
              <a:buNone/>
              <a:defRPr sz="1800" b="0" i="0" u="none" strike="noStrike" cap="none">
                <a:solidFill>
                  <a:schemeClr val="dk1"/>
                </a:solidFill>
                <a:latin typeface="Calibri"/>
                <a:ea typeface="Calibri"/>
                <a:cs typeface="Calibri"/>
                <a:sym typeface="Calibri"/>
              </a:defRPr>
            </a:lvl5pPr>
            <a:lvl6pPr marL="2304734" marR="0" lvl="5" indent="0" algn="l" rtl="0">
              <a:spcBef>
                <a:spcPts val="0"/>
              </a:spcBef>
              <a:buNone/>
              <a:defRPr sz="1800" b="0" i="0" u="none" strike="noStrike" cap="none">
                <a:solidFill>
                  <a:schemeClr val="dk1"/>
                </a:solidFill>
                <a:latin typeface="Calibri"/>
                <a:ea typeface="Calibri"/>
                <a:cs typeface="Calibri"/>
                <a:sym typeface="Calibri"/>
              </a:defRPr>
            </a:lvl6pPr>
            <a:lvl7pPr marL="2765681" marR="0" lvl="6" indent="0" algn="l" rtl="0">
              <a:spcBef>
                <a:spcPts val="0"/>
              </a:spcBef>
              <a:buNone/>
              <a:defRPr sz="1800" b="0" i="0" u="none" strike="noStrike" cap="none">
                <a:solidFill>
                  <a:schemeClr val="dk1"/>
                </a:solidFill>
                <a:latin typeface="Calibri"/>
                <a:ea typeface="Calibri"/>
                <a:cs typeface="Calibri"/>
                <a:sym typeface="Calibri"/>
              </a:defRPr>
            </a:lvl7pPr>
            <a:lvl8pPr marL="3226627" marR="0" lvl="7" indent="0" algn="l" rtl="0">
              <a:spcBef>
                <a:spcPts val="0"/>
              </a:spcBef>
              <a:buNone/>
              <a:defRPr sz="1800" b="0" i="0" u="none" strike="noStrike" cap="none">
                <a:solidFill>
                  <a:schemeClr val="dk1"/>
                </a:solidFill>
                <a:latin typeface="Calibri"/>
                <a:ea typeface="Calibri"/>
                <a:cs typeface="Calibri"/>
                <a:sym typeface="Calibri"/>
              </a:defRPr>
            </a:lvl8pPr>
            <a:lvl9pPr marL="368757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2" y="4415790"/>
            <a:ext cx="5608319" cy="4183380"/>
          </a:xfrm>
          <a:prstGeom prst="rect">
            <a:avLst/>
          </a:prstGeom>
          <a:noFill/>
          <a:ln>
            <a:noFill/>
          </a:ln>
        </p:spPr>
        <p:txBody>
          <a:bodyPr wrap="square" lIns="92175" tIns="92175" rIns="92175" bIns="92175"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2" y="8829967"/>
            <a:ext cx="3037839" cy="464819"/>
          </a:xfrm>
          <a:prstGeom prst="rect">
            <a:avLst/>
          </a:prstGeom>
          <a:noFill/>
          <a:ln>
            <a:noFill/>
          </a:ln>
        </p:spPr>
        <p:txBody>
          <a:bodyPr wrap="square" lIns="92175" tIns="92175" rIns="92175" bIns="92175" anchor="b"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60947" marR="0" lvl="1" indent="0" algn="l" rtl="0">
              <a:spcBef>
                <a:spcPts val="0"/>
              </a:spcBef>
              <a:buNone/>
              <a:defRPr sz="1800" b="0" i="0" u="none" strike="noStrike" cap="none">
                <a:solidFill>
                  <a:schemeClr val="dk1"/>
                </a:solidFill>
                <a:latin typeface="Calibri"/>
                <a:ea typeface="Calibri"/>
                <a:cs typeface="Calibri"/>
                <a:sym typeface="Calibri"/>
              </a:defRPr>
            </a:lvl2pPr>
            <a:lvl3pPr marL="921893" marR="0" lvl="2" indent="0" algn="l" rtl="0">
              <a:spcBef>
                <a:spcPts val="0"/>
              </a:spcBef>
              <a:buNone/>
              <a:defRPr sz="1800" b="0" i="0" u="none" strike="noStrike" cap="none">
                <a:solidFill>
                  <a:schemeClr val="dk1"/>
                </a:solidFill>
                <a:latin typeface="Calibri"/>
                <a:ea typeface="Calibri"/>
                <a:cs typeface="Calibri"/>
                <a:sym typeface="Calibri"/>
              </a:defRPr>
            </a:lvl3pPr>
            <a:lvl4pPr marL="1382841" marR="0" lvl="3" indent="0" algn="l" rtl="0">
              <a:spcBef>
                <a:spcPts val="0"/>
              </a:spcBef>
              <a:buNone/>
              <a:defRPr sz="1800" b="0" i="0" u="none" strike="noStrike" cap="none">
                <a:solidFill>
                  <a:schemeClr val="dk1"/>
                </a:solidFill>
                <a:latin typeface="Calibri"/>
                <a:ea typeface="Calibri"/>
                <a:cs typeface="Calibri"/>
                <a:sym typeface="Calibri"/>
              </a:defRPr>
            </a:lvl4pPr>
            <a:lvl5pPr marL="1843787" marR="0" lvl="4" indent="0" algn="l" rtl="0">
              <a:spcBef>
                <a:spcPts val="0"/>
              </a:spcBef>
              <a:buNone/>
              <a:defRPr sz="1800" b="0" i="0" u="none" strike="noStrike" cap="none">
                <a:solidFill>
                  <a:schemeClr val="dk1"/>
                </a:solidFill>
                <a:latin typeface="Calibri"/>
                <a:ea typeface="Calibri"/>
                <a:cs typeface="Calibri"/>
                <a:sym typeface="Calibri"/>
              </a:defRPr>
            </a:lvl5pPr>
            <a:lvl6pPr marL="2304734" marR="0" lvl="5" indent="0" algn="l" rtl="0">
              <a:spcBef>
                <a:spcPts val="0"/>
              </a:spcBef>
              <a:buNone/>
              <a:defRPr sz="1800" b="0" i="0" u="none" strike="noStrike" cap="none">
                <a:solidFill>
                  <a:schemeClr val="dk1"/>
                </a:solidFill>
                <a:latin typeface="Calibri"/>
                <a:ea typeface="Calibri"/>
                <a:cs typeface="Calibri"/>
                <a:sym typeface="Calibri"/>
              </a:defRPr>
            </a:lvl6pPr>
            <a:lvl7pPr marL="2765681" marR="0" lvl="6" indent="0" algn="l" rtl="0">
              <a:spcBef>
                <a:spcPts val="0"/>
              </a:spcBef>
              <a:buNone/>
              <a:defRPr sz="1800" b="0" i="0" u="none" strike="noStrike" cap="none">
                <a:solidFill>
                  <a:schemeClr val="dk1"/>
                </a:solidFill>
                <a:latin typeface="Calibri"/>
                <a:ea typeface="Calibri"/>
                <a:cs typeface="Calibri"/>
                <a:sym typeface="Calibri"/>
              </a:defRPr>
            </a:lvl7pPr>
            <a:lvl8pPr marL="3226627" marR="0" lvl="7" indent="0" algn="l" rtl="0">
              <a:spcBef>
                <a:spcPts val="0"/>
              </a:spcBef>
              <a:buNone/>
              <a:defRPr sz="1800" b="0" i="0" u="none" strike="noStrike" cap="none">
                <a:solidFill>
                  <a:schemeClr val="dk1"/>
                </a:solidFill>
                <a:latin typeface="Calibri"/>
                <a:ea typeface="Calibri"/>
                <a:cs typeface="Calibri"/>
                <a:sym typeface="Calibri"/>
              </a:defRPr>
            </a:lvl8pPr>
            <a:lvl9pPr marL="368757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smtClean="0">
                <a:solidFill>
                  <a:schemeClr val="dk1"/>
                </a:solidFill>
                <a:latin typeface="Calibri"/>
                <a:ea typeface="Calibri"/>
                <a:cs typeface="Calibri"/>
                <a:sym typeface="Calibri"/>
              </a:rPr>
              <a:pPr algn="r">
                <a:buSzPct val="25000"/>
              </a:pPr>
              <a:t>‹#›</a:t>
            </a:fld>
            <a:endParaRPr lang="en-US" sz="13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dirty="0"/>
          </a:p>
        </p:txBody>
      </p:sp>
      <p:sp>
        <p:nvSpPr>
          <p:cNvPr id="177" name="Shape 17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328" name="Shape 32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11</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0370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328" name="Shape 32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12</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5303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Shape 33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5" name="Shape 335"/>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b="1" i="1">
              <a:latin typeface="Arial"/>
              <a:ea typeface="Arial"/>
              <a:cs typeface="Arial"/>
              <a:sym typeface="Arial"/>
            </a:endParaRPr>
          </a:p>
        </p:txBody>
      </p:sp>
      <p:sp>
        <p:nvSpPr>
          <p:cNvPr id="336" name="Shape 336"/>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9131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smtClean="0"/>
          </a:p>
          <a:p>
            <a:pPr>
              <a:buNone/>
            </a:pPr>
            <a:r>
              <a:rPr lang="en-US" dirty="0" smtClean="0"/>
              <a:t> </a:t>
            </a:r>
            <a:r>
              <a:rPr lang="en-US" dirty="0"/>
              <a:t>Data Sharing by Scientists: Practices and Perceptions</a:t>
            </a:r>
          </a:p>
          <a:p>
            <a:pPr>
              <a:buNone/>
            </a:pPr>
            <a:r>
              <a:rPr lang="en-US" dirty="0"/>
              <a:t>    Carol </a:t>
            </a:r>
            <a:r>
              <a:rPr lang="en-US" dirty="0" err="1"/>
              <a:t>Tenopir</a:t>
            </a:r>
            <a:r>
              <a:rPr lang="en-US" dirty="0"/>
              <a:t>, Suzie Allard, Kimberly Douglass, </a:t>
            </a:r>
            <a:r>
              <a:rPr lang="en-US" dirty="0" err="1"/>
              <a:t>Arsev</a:t>
            </a:r>
            <a:r>
              <a:rPr lang="en-US" dirty="0"/>
              <a:t> </a:t>
            </a:r>
            <a:r>
              <a:rPr lang="en-US" dirty="0" err="1"/>
              <a:t>Umur</a:t>
            </a:r>
            <a:r>
              <a:rPr lang="en-US" dirty="0"/>
              <a:t> </a:t>
            </a:r>
            <a:r>
              <a:rPr lang="en-US" dirty="0" err="1"/>
              <a:t>Aydinoglu</a:t>
            </a:r>
            <a:r>
              <a:rPr lang="en-US" dirty="0"/>
              <a:t>, Lei Wu, Eleanor Read, Maribeth </a:t>
            </a:r>
            <a:r>
              <a:rPr lang="en-US" dirty="0" err="1"/>
              <a:t>Manoff</a:t>
            </a:r>
            <a:r>
              <a:rPr lang="en-US" dirty="0"/>
              <a:t>, Mike Frame</a:t>
            </a:r>
          </a:p>
          <a:p>
            <a:pPr>
              <a:buNone/>
            </a:pPr>
            <a:r>
              <a:rPr lang="en-US" dirty="0"/>
              <a:t>    Research Article | published 29 Jun 2011 PLOS ONE</a:t>
            </a:r>
          </a:p>
          <a:p>
            <a:pPr>
              <a:buNone/>
            </a:pPr>
            <a:r>
              <a:rPr lang="en-US" dirty="0"/>
              <a:t>    https://</a:t>
            </a:r>
            <a:r>
              <a:rPr lang="en-US" dirty="0" smtClean="0"/>
              <a:t>doi.org/10.1371/journal.pone.0021101</a:t>
            </a:r>
            <a:endParaRPr lang="en-US" dirty="0"/>
          </a:p>
          <a:p>
            <a:pPr>
              <a:buNone/>
            </a:pPr>
            <a:endParaRPr lang="en-US" dirty="0"/>
          </a:p>
          <a:p>
            <a:pPr>
              <a:buNone/>
            </a:pPr>
            <a:r>
              <a:rPr lang="en-US" dirty="0"/>
              <a:t> Changes in Data Sharing and Data Reuse Practices and Perceptions among Scientists </a:t>
            </a:r>
            <a:r>
              <a:rPr lang="en-US" dirty="0" smtClean="0"/>
              <a:t>Worldwide</a:t>
            </a:r>
            <a:endParaRPr lang="en-US" dirty="0"/>
          </a:p>
          <a:p>
            <a:pPr>
              <a:buNone/>
            </a:pPr>
            <a:r>
              <a:rPr lang="en-US" dirty="0"/>
              <a:t>    Carol </a:t>
            </a:r>
            <a:r>
              <a:rPr lang="en-US" dirty="0" err="1"/>
              <a:t>Tenopir</a:t>
            </a:r>
            <a:r>
              <a:rPr lang="en-US" dirty="0"/>
              <a:t>, Elizabeth D. Dalton, Suzie Allard, Mike Frame, Ivanka </a:t>
            </a:r>
            <a:r>
              <a:rPr lang="en-US" dirty="0" err="1"/>
              <a:t>Pjesivac</a:t>
            </a:r>
            <a:r>
              <a:rPr lang="en-US" dirty="0"/>
              <a:t>, Ben Birch, Danielle Pollock, Kristina Dorsett</a:t>
            </a:r>
          </a:p>
          <a:p>
            <a:pPr>
              <a:buNone/>
            </a:pPr>
            <a:r>
              <a:rPr lang="en-US" dirty="0"/>
              <a:t>    Research Article | published 26 Aug 2015 PLOS ONE</a:t>
            </a:r>
          </a:p>
          <a:p>
            <a:pPr>
              <a:buNone/>
            </a:pPr>
            <a:r>
              <a:rPr lang="en-US" dirty="0"/>
              <a:t>    https://doi.org/10.1371/journal.pone.0134826</a:t>
            </a:r>
          </a:p>
          <a:p>
            <a:pPr>
              <a:buNone/>
            </a:pPr>
            <a:r>
              <a:rPr lang="en-US" dirty="0"/>
              <a:t>    </a:t>
            </a:r>
          </a:p>
        </p:txBody>
      </p:sp>
      <p:sp>
        <p:nvSpPr>
          <p:cNvPr id="4" name="Slide Number Placeholder 3"/>
          <p:cNvSpPr>
            <a:spLocks noGrp="1"/>
          </p:cNvSpPr>
          <p:nvPr>
            <p:ph type="sldNum" sz="quarter" idx="10"/>
          </p:nvPr>
        </p:nvSpPr>
        <p:spPr/>
        <p:txBody>
          <a:bodyPr/>
          <a:lstStyle/>
          <a:p>
            <a:pPr algn="r" defTabSz="440695">
              <a:defRPr/>
            </a:pPr>
            <a:fld id="{68111CB4-F7F3-4A44-82E5-7DD80A152AA4}" type="slidenum">
              <a:rPr lang="en-US" sz="1200" kern="1200">
                <a:solidFill>
                  <a:prstClr val="black"/>
                </a:solidFill>
                <a:latin typeface="Calibri"/>
                <a:ea typeface="+mn-ea"/>
                <a:cs typeface="+mn-cs"/>
              </a:rPr>
              <a:pPr algn="r" defTabSz="440695">
                <a:defRPr/>
              </a:pPr>
              <a:t>14</a:t>
            </a:fld>
            <a:endParaRPr lang="en-US" sz="1200" kern="1200">
              <a:solidFill>
                <a:prstClr val="black"/>
              </a:solidFill>
              <a:latin typeface="Calibri"/>
              <a:ea typeface="+mn-ea"/>
              <a:cs typeface="+mn-cs"/>
            </a:endParaRPr>
          </a:p>
        </p:txBody>
      </p:sp>
    </p:spTree>
    <p:extLst>
      <p:ext uri="{BB962C8B-B14F-4D97-AF65-F5344CB8AC3E}">
        <p14:creationId xmlns:p14="http://schemas.microsoft.com/office/powerpoint/2010/main" val="3216407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15</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2192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a:p>
        </p:txBody>
      </p:sp>
      <p:sp>
        <p:nvSpPr>
          <p:cNvPr id="371" name="Shape 371"/>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16</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sz="13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BA70D-DF36-974B-80CD-8C910266DD3C}" type="slidenum">
              <a:rPr lang="en-US" smtClean="0"/>
              <a:t>17</a:t>
            </a:fld>
            <a:endParaRPr lang="en-US"/>
          </a:p>
        </p:txBody>
      </p:sp>
    </p:spTree>
    <p:extLst>
      <p:ext uri="{BB962C8B-B14F-4D97-AF65-F5344CB8AC3E}">
        <p14:creationId xmlns:p14="http://schemas.microsoft.com/office/powerpoint/2010/main" val="2078461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7" name="Shape 41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b="1" i="1" dirty="0"/>
          </a:p>
        </p:txBody>
      </p:sp>
      <p:sp>
        <p:nvSpPr>
          <p:cNvPr id="418" name="Shape 41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18</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Shape 40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0" name="Shape 410"/>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Clr>
                <a:schemeClr val="dk1"/>
              </a:buClr>
              <a:buSzPct val="25000"/>
              <a:buNone/>
            </a:pPr>
            <a:endParaRPr lang="en-US" dirty="0"/>
          </a:p>
        </p:txBody>
      </p:sp>
      <p:sp>
        <p:nvSpPr>
          <p:cNvPr id="411" name="Shape 411"/>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latin typeface="Calibri"/>
                <a:ea typeface="Calibri"/>
                <a:cs typeface="Calibri"/>
                <a:sym typeface="Calibri"/>
              </a:rPr>
              <a:pPr algn="r">
                <a:buSzPct val="25000"/>
              </a:pPr>
              <a:t>19</a:t>
            </a:fld>
            <a:endParaRPr lang="en-US" sz="1300">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2" name="Shape 402"/>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403" name="Shape 403"/>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defTabSz="881390">
              <a:buSzPct val="25000"/>
              <a:defRPr/>
            </a:pPr>
            <a:fld id="{00000000-1234-1234-1234-123412341234}" type="slidenum">
              <a:rPr lang="en-US" sz="1300">
                <a:latin typeface="Calibri"/>
                <a:ea typeface="Calibri"/>
                <a:cs typeface="Calibri"/>
                <a:sym typeface="Calibri"/>
              </a:rPr>
              <a:pPr algn="r" defTabSz="881390">
                <a:buSzPct val="25000"/>
                <a:defRPr/>
              </a:pPr>
              <a:t>20</a:t>
            </a:fld>
            <a:endParaRPr lang="en-US" sz="1300">
              <a:latin typeface="Calibri"/>
              <a:ea typeface="Calibri"/>
              <a:cs typeface="Calibri"/>
              <a:sym typeface="Calibri"/>
            </a:endParaRPr>
          </a:p>
        </p:txBody>
      </p:sp>
    </p:spTree>
    <p:extLst>
      <p:ext uri="{BB962C8B-B14F-4D97-AF65-F5344CB8AC3E}">
        <p14:creationId xmlns:p14="http://schemas.microsoft.com/office/powerpoint/2010/main" val="4083379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idx="10"/>
          </p:nvPr>
        </p:nvSpPr>
        <p:spPr/>
        <p:txBody>
          <a:bodyPr/>
          <a:lstStyle/>
          <a:p>
            <a:pPr algn="r" defTabSz="881390">
              <a:buSzPct val="25000"/>
              <a:defRPr/>
            </a:pPr>
            <a:fld id="{00000000-1234-1234-1234-123412341234}" type="slidenum">
              <a:rPr lang="en-US" sz="1300">
                <a:latin typeface="Calibri"/>
                <a:ea typeface="Calibri"/>
                <a:cs typeface="Calibri"/>
                <a:sym typeface="Calibri"/>
              </a:rPr>
              <a:pPr algn="r" defTabSz="881390">
                <a:buSzPct val="25000"/>
                <a:defRPr/>
              </a:pPr>
              <a:t>2</a:t>
            </a:fld>
            <a:endParaRPr lang="en-US" sz="1300">
              <a:latin typeface="Calibri"/>
              <a:ea typeface="Calibri"/>
              <a:cs typeface="Calibri"/>
              <a:sym typeface="Calibri"/>
            </a:endParaRPr>
          </a:p>
        </p:txBody>
      </p:sp>
    </p:spTree>
    <p:extLst>
      <p:ext uri="{BB962C8B-B14F-4D97-AF65-F5344CB8AC3E}">
        <p14:creationId xmlns:p14="http://schemas.microsoft.com/office/powerpoint/2010/main" val="2731825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2" name="Shape 402"/>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403" name="Shape 403"/>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defTabSz="881390">
              <a:buSzPct val="25000"/>
              <a:defRPr/>
            </a:pPr>
            <a:fld id="{00000000-1234-1234-1234-123412341234}" type="slidenum">
              <a:rPr lang="en-US" sz="1300">
                <a:latin typeface="Calibri"/>
                <a:ea typeface="Calibri"/>
                <a:cs typeface="Calibri"/>
                <a:sym typeface="Calibri"/>
              </a:rPr>
              <a:pPr algn="r" defTabSz="881390">
                <a:buSzPct val="25000"/>
                <a:defRPr/>
              </a:pPr>
              <a:t>21</a:t>
            </a:fld>
            <a:endParaRPr lang="en-US" sz="1300">
              <a:latin typeface="Calibri"/>
              <a:ea typeface="Calibri"/>
              <a:cs typeface="Calibri"/>
              <a:sym typeface="Calibri"/>
            </a:endParaRPr>
          </a:p>
        </p:txBody>
      </p:sp>
    </p:spTree>
    <p:extLst>
      <p:ext uri="{BB962C8B-B14F-4D97-AF65-F5344CB8AC3E}">
        <p14:creationId xmlns:p14="http://schemas.microsoft.com/office/powerpoint/2010/main" val="1232354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Shape 42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5" name="Shape 425"/>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426" name="Shape 426"/>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22</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513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2" name="Shape 432"/>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r>
              <a:rPr lang="en-US"/>
              <a:t>Impediment to progress to science: M=4</a:t>
            </a:r>
          </a:p>
          <a:p>
            <a:pPr>
              <a:buSzPct val="25000"/>
              <a:buNone/>
            </a:pPr>
            <a:r>
              <a:rPr lang="en-US"/>
              <a:t>Restricted my ability to answer scientific questions: M=3.4</a:t>
            </a:r>
          </a:p>
          <a:p>
            <a:pPr>
              <a:buSzPct val="25000"/>
              <a:buNone/>
            </a:pPr>
            <a:endParaRPr/>
          </a:p>
        </p:txBody>
      </p:sp>
      <p:sp>
        <p:nvSpPr>
          <p:cNvPr id="433" name="Shape 433"/>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23</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24</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1353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Shape 44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42" name="Shape 442"/>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Shape 44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9" name="Shape 449"/>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a:p>
            <a:pPr>
              <a:buSzPct val="25000"/>
              <a:buNone/>
            </a:pPr>
            <a:endParaRPr lang="en-US" dirty="0"/>
          </a:p>
        </p:txBody>
      </p:sp>
      <p:sp>
        <p:nvSpPr>
          <p:cNvPr id="450" name="Shape 450"/>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26</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a:p>
        </p:txBody>
      </p:sp>
      <p:sp>
        <p:nvSpPr>
          <p:cNvPr id="490" name="Shape 49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a:p>
        </p:txBody>
      </p:sp>
      <p:sp>
        <p:nvSpPr>
          <p:cNvPr id="496" name="Shape 49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30</a:t>
            </a:fld>
            <a:endParaRPr lang="en-US"/>
          </a:p>
        </p:txBody>
      </p:sp>
    </p:spTree>
    <p:extLst>
      <p:ext uri="{BB962C8B-B14F-4D97-AF65-F5344CB8AC3E}">
        <p14:creationId xmlns:p14="http://schemas.microsoft.com/office/powerpoint/2010/main" val="3211801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31</a:t>
            </a:fld>
            <a:endParaRPr lang="en-US"/>
          </a:p>
        </p:txBody>
      </p:sp>
    </p:spTree>
    <p:extLst>
      <p:ext uri="{BB962C8B-B14F-4D97-AF65-F5344CB8AC3E}">
        <p14:creationId xmlns:p14="http://schemas.microsoft.com/office/powerpoint/2010/main" val="16555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228" name="Shape 22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Shape 525"/>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a:p>
        </p:txBody>
      </p:sp>
      <p:sp>
        <p:nvSpPr>
          <p:cNvPr id="526" name="Shape 5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1" name="Shape 531"/>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532" name="Shape 532"/>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33</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8" name="Shape 538"/>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r>
              <a:rPr lang="en-US"/>
              <a:t>Providing technical support (n=101)</a:t>
            </a:r>
          </a:p>
          <a:p>
            <a:pPr>
              <a:buSzPct val="25000"/>
              <a:buNone/>
            </a:pPr>
            <a:r>
              <a:rPr lang="en-US"/>
              <a:t>Preparing data/sets for deposit (n=100)</a:t>
            </a:r>
          </a:p>
          <a:p>
            <a:pPr>
              <a:buSzPct val="25000"/>
              <a:buNone/>
            </a:pPr>
            <a:r>
              <a:rPr lang="en-US"/>
              <a:t>ID data (n=106)</a:t>
            </a:r>
          </a:p>
          <a:p>
            <a:pPr>
              <a:buSzPct val="25000"/>
              <a:buNone/>
            </a:pPr>
            <a:r>
              <a:rPr lang="en-US"/>
              <a:t>Create/transform metadata (n=103)</a:t>
            </a:r>
          </a:p>
          <a:p>
            <a:pPr>
              <a:buSzPct val="25000"/>
              <a:buNone/>
            </a:pPr>
            <a:r>
              <a:rPr lang="en-US"/>
              <a:t>Deaccession of data (n=97)</a:t>
            </a:r>
          </a:p>
          <a:p>
            <a:pPr>
              <a:buSzPct val="25000"/>
              <a:buNone/>
            </a:pPr>
            <a:endParaRPr/>
          </a:p>
        </p:txBody>
      </p:sp>
      <p:sp>
        <p:nvSpPr>
          <p:cNvPr id="539" name="Shape 539"/>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34</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a:p>
        </p:txBody>
      </p:sp>
      <p:sp>
        <p:nvSpPr>
          <p:cNvPr id="557" name="Shape 55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r>
              <a:rPr lang="en-US" dirty="0"/>
              <a:t>2017 International Study of higher education libraries in 7 countries  </a:t>
            </a:r>
          </a:p>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36</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2301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Shape 56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5" name="Shape 565"/>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a:p>
        </p:txBody>
      </p:sp>
      <p:sp>
        <p:nvSpPr>
          <p:cNvPr id="566" name="Shape 566"/>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37</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Shape 57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1" name="Shape 571"/>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Clr>
                <a:schemeClr val="dk1"/>
              </a:buClr>
              <a:buSzPct val="25000"/>
              <a:buNone/>
            </a:pPr>
            <a:r>
              <a:rPr lang="en-US" dirty="0"/>
              <a:t>n=85</a:t>
            </a:r>
          </a:p>
          <a:p>
            <a:pPr>
              <a:buSzPct val="25000"/>
              <a:buNone/>
            </a:pPr>
            <a:endParaRPr dirty="0"/>
          </a:p>
        </p:txBody>
      </p:sp>
      <p:sp>
        <p:nvSpPr>
          <p:cNvPr id="572" name="Shape 572"/>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38</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Shape 58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5" name="Shape 585"/>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586" name="Shape 586"/>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39</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Shape 591"/>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dirty="0"/>
          </a:p>
        </p:txBody>
      </p:sp>
      <p:sp>
        <p:nvSpPr>
          <p:cNvPr id="592" name="Shape 59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3" name="Shape 603"/>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r>
              <a:rPr lang="en-US" dirty="0"/>
              <a:t>The FOSTER portal is an e-learning platform that brings together the best training resources for those who need to know more about Open Science, or who need to develop strategies and skills for implementing Open Science practices in their daily workflows. Here you will find a growing collection of training materials to meet the needs of many different users, from early-career researchers, to data managers, librarians, funders, and graduate schools. </a:t>
            </a:r>
            <a:endParaRPr lang="en-US" dirty="0" smtClean="0"/>
          </a:p>
          <a:p>
            <a:pPr>
              <a:buSzPct val="25000"/>
              <a:buNone/>
            </a:pPr>
            <a:endParaRPr lang="en-US" b="1" dirty="0" smtClean="0"/>
          </a:p>
          <a:p>
            <a:pPr>
              <a:buSzPct val="25000"/>
              <a:buNone/>
            </a:pPr>
            <a:r>
              <a:rPr lang="en-US" b="1" dirty="0" smtClean="0"/>
              <a:t>FOSTER </a:t>
            </a:r>
            <a:r>
              <a:rPr lang="en-US" b="1" dirty="0"/>
              <a:t>(Facilitate Open Science Training for European Research) is a 2-year, EU-Funded (FP7) project, carried out by 13 partners across 8 countries. The primary aim is to produce a European-wide training </a:t>
            </a:r>
            <a:r>
              <a:rPr lang="en-US" b="1" dirty="0" err="1"/>
              <a:t>programme</a:t>
            </a:r>
            <a:r>
              <a:rPr lang="en-US" b="1" dirty="0"/>
              <a:t> that will help researchers, postgraduate students, librarians and other stakeholders to incorporate Open Access approaches into their existing research methodologies</a:t>
            </a:r>
            <a:r>
              <a:rPr lang="en-US" b="1" dirty="0" smtClean="0"/>
              <a:t>.</a:t>
            </a:r>
          </a:p>
          <a:p>
            <a:pPr>
              <a:buSzPct val="25000"/>
              <a:buNone/>
            </a:pPr>
            <a:endParaRPr lang="en-US" b="1" dirty="0" smtClean="0"/>
          </a:p>
          <a:p>
            <a:pPr>
              <a:buSzPct val="25000"/>
              <a:buNone/>
            </a:pPr>
            <a:r>
              <a:rPr lang="en-US" b="1" dirty="0" smtClean="0"/>
              <a:t>RDA-With over 7700 members from 137 countries, RDA provides a neutral space where its members can come together to develop and adopt infrastructure that promotes data-sharing and data-driven research</a:t>
            </a:r>
          </a:p>
          <a:p>
            <a:pPr>
              <a:buSzPct val="25000"/>
              <a:buNone/>
            </a:pPr>
            <a:endParaRPr lang="en-US" b="1" dirty="0" smtClean="0"/>
          </a:p>
          <a:p>
            <a:pPr>
              <a:buSzPct val="25000"/>
              <a:buNone/>
            </a:pPr>
            <a:r>
              <a:rPr lang="en-US" b="1" dirty="0" smtClean="0"/>
              <a:t>EDIAN-The School of Information and Library Science, the University Libraries, and the </a:t>
            </a:r>
            <a:r>
              <a:rPr lang="en-US" b="1" dirty="0" err="1" smtClean="0"/>
              <a:t>Odum</a:t>
            </a:r>
            <a:r>
              <a:rPr lang="en-US" b="1" dirty="0" smtClean="0"/>
              <a:t> Institute at the University of North Carolina – Chapel Hill and the MANTRA team at the University of Edinburgh teamed</a:t>
            </a:r>
            <a:r>
              <a:rPr lang="en-US" b="1" baseline="0" dirty="0" smtClean="0"/>
              <a:t> up to create a</a:t>
            </a:r>
            <a:r>
              <a:rPr lang="en-US" b="1" dirty="0" smtClean="0"/>
              <a:t> Coursera MOOC-- Research Data Management and Sharing. The MOOC uses the Coursera on-demand format to provide short, video-based lessons and assessments across a five-week period, but learners can proceed at their own pace</a:t>
            </a:r>
          </a:p>
          <a:p>
            <a:pPr>
              <a:buSzPct val="25000"/>
              <a:buNone/>
            </a:pPr>
            <a:endParaRPr lang="en-US" b="1" dirty="0" smtClean="0"/>
          </a:p>
          <a:p>
            <a:pPr>
              <a:buSzPct val="25000"/>
              <a:buNone/>
            </a:pPr>
            <a:r>
              <a:rPr lang="en-US" b="1" dirty="0" smtClean="0"/>
              <a:t>CRADLE-sponsored by the Institute of Museum and Library Services, began in 2013 with the goal of creating comprehensive and accessible educational resources for librarians, archivists, Information and Library Science (ILS) students, and data creators that focus on issues of data management, preservation, and archiving. </a:t>
            </a:r>
          </a:p>
          <a:p>
            <a:pPr>
              <a:buSzPct val="25000"/>
              <a:buNone/>
            </a:pPr>
            <a:endParaRPr lang="en-US" b="1" dirty="0" smtClean="0"/>
          </a:p>
          <a:p>
            <a:pPr>
              <a:buSzPct val="25000"/>
              <a:buNone/>
            </a:pPr>
            <a:r>
              <a:rPr lang="en-US" b="1" dirty="0" smtClean="0"/>
              <a:t>RDMLA-group of several university libraries partnering with Elsevier studying the need for a Research Data Management Librarian Academy and providing relevant and timely online RDM training. Their goal is to identify gaps in current training</a:t>
            </a:r>
            <a:r>
              <a:rPr lang="en-US" b="1" baseline="0" dirty="0" smtClean="0"/>
              <a:t> offered to identify what librarians and researchers need to contribute. From the needs assessment, they started developing coursework in Navigating Research Data Culture, Establishing and Managing Data Services, Overview of Coding Tools, Overview of Platform Tools, and others.</a:t>
            </a:r>
          </a:p>
          <a:p>
            <a:pPr>
              <a:buSzPct val="25000"/>
              <a:buNone/>
            </a:pPr>
            <a:endParaRPr lang="en-US" b="1" baseline="0" dirty="0" smtClean="0"/>
          </a:p>
          <a:p>
            <a:pPr>
              <a:buSzPct val="25000"/>
              <a:buNone/>
            </a:pPr>
            <a:r>
              <a:rPr lang="en-US" b="1" baseline="0" dirty="0" smtClean="0"/>
              <a:t>LIBER-It collects good practices and lessons learned in the area of research data management in libraries. The Working Group collaborates with other initiatives to evaluate and support skills development.</a:t>
            </a:r>
            <a:endParaRPr lang="en-US" b="1" dirty="0" smtClean="0"/>
          </a:p>
        </p:txBody>
      </p:sp>
      <p:sp>
        <p:nvSpPr>
          <p:cNvPr id="604" name="Shape 604"/>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41</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9" name="Shape 269"/>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270" name="Shape 270"/>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5</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Good research data management is essential to ensure transparency of scientific research, preserve data, enable reuse and reanalysis of data, and advance knowledge. In addition, governments, funding agencies, and publishers around the world are requiring researchers to develop data management plans and, to make the data resulting from their research openly available. As a result of all of these forces, research data is increasingly seen as an essential part of the scholarly record. </a:t>
            </a:r>
            <a:r>
              <a:rPr lang="en-US" i="1" dirty="0"/>
              <a:t>Because academic libraries traditionally have a role in providing access to the scholarly record in many forms, it is not surprising that the management of research data is an important issue for academic libraries</a:t>
            </a:r>
            <a:endParaRPr lang="en-US" dirty="0"/>
          </a:p>
        </p:txBody>
      </p:sp>
      <p:sp>
        <p:nvSpPr>
          <p:cNvPr id="4" name="Slide Number Placeholder 3"/>
          <p:cNvSpPr>
            <a:spLocks noGrp="1"/>
          </p:cNvSpPr>
          <p:nvPr>
            <p:ph type="sldNum" idx="10"/>
          </p:nvPr>
        </p:nvSpPr>
        <p:spPr/>
        <p:txBody>
          <a:bodyPr/>
          <a:lstStyle/>
          <a:p>
            <a:pPr algn="r" defTabSz="881390">
              <a:buSzPct val="25000"/>
              <a:defRPr/>
            </a:pPr>
            <a:fld id="{00000000-1234-1234-1234-123412341234}" type="slidenum">
              <a:rPr lang="en-US" sz="1300">
                <a:latin typeface="Calibri"/>
                <a:ea typeface="Calibri"/>
                <a:cs typeface="Calibri"/>
                <a:sym typeface="Calibri"/>
              </a:rPr>
              <a:pPr algn="r" defTabSz="881390">
                <a:buSzPct val="25000"/>
                <a:defRPr/>
              </a:pPr>
              <a:t>42</a:t>
            </a:fld>
            <a:endParaRPr lang="en-US" sz="1300">
              <a:latin typeface="Calibri"/>
              <a:ea typeface="Calibri"/>
              <a:cs typeface="Calibri"/>
              <a:sym typeface="Calibri"/>
            </a:endParaRPr>
          </a:p>
        </p:txBody>
      </p:sp>
    </p:spTree>
    <p:extLst>
      <p:ext uri="{BB962C8B-B14F-4D97-AF65-F5344CB8AC3E}">
        <p14:creationId xmlns:p14="http://schemas.microsoft.com/office/powerpoint/2010/main" val="41951837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txBox="1">
            <a:spLocks noGrp="1"/>
          </p:cNvSpPr>
          <p:nvPr>
            <p:ph type="body" idx="1"/>
          </p:nvPr>
        </p:nvSpPr>
        <p:spPr>
          <a:xfrm>
            <a:off x="701042" y="4415790"/>
            <a:ext cx="5608319" cy="4183380"/>
          </a:xfrm>
          <a:prstGeom prst="rect">
            <a:avLst/>
          </a:prstGeom>
        </p:spPr>
        <p:txBody>
          <a:bodyPr wrap="square" lIns="92175" tIns="92175" rIns="92175" bIns="92175" anchor="t" anchorCtr="0">
            <a:noAutofit/>
          </a:bodyPr>
          <a:lstStyle/>
          <a:p>
            <a:pPr>
              <a:buNone/>
            </a:pPr>
            <a:endParaRPr dirty="0"/>
          </a:p>
        </p:txBody>
      </p:sp>
      <p:sp>
        <p:nvSpPr>
          <p:cNvPr id="616" name="Shape 61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7" name="Shape 21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Clr>
                <a:schemeClr val="dk1"/>
              </a:buClr>
              <a:buSzPct val="25000"/>
              <a:buNone/>
            </a:pPr>
            <a:r>
              <a:rPr lang="en-US" b="1" dirty="0" err="1"/>
              <a:t>DataONE</a:t>
            </a:r>
            <a:r>
              <a:rPr lang="en-US" b="1" dirty="0"/>
              <a:t> mission:</a:t>
            </a:r>
            <a:r>
              <a:rPr lang="en-US" dirty="0"/>
              <a:t> Enable new science and knowledge creation through universal access to data about life on earth and the environment that sustains it. (dataone.org)</a:t>
            </a:r>
          </a:p>
          <a:p>
            <a:pPr>
              <a:buSzPct val="25000"/>
              <a:buNone/>
            </a:pPr>
            <a:endParaRPr dirty="0"/>
          </a:p>
          <a:p>
            <a:pPr>
              <a:buSzPct val="25000"/>
              <a:buNone/>
            </a:pPr>
            <a:r>
              <a:rPr lang="en-US" dirty="0"/>
              <a:t>WG: collects good practices and lessons learned in the area of research data management in libraries. The Working Group collaborates with other initiatives to evaluate and support skills development.</a:t>
            </a:r>
          </a:p>
        </p:txBody>
      </p:sp>
      <p:sp>
        <p:nvSpPr>
          <p:cNvPr id="218" name="Shape 21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44</a:t>
            </a:fld>
            <a:endParaRPr lang="en-US" sz="13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45</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24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1" name="Shape 311"/>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312" name="Shape 312"/>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latin typeface="Calibri"/>
                <a:ea typeface="Calibri"/>
                <a:cs typeface="Calibri"/>
                <a:sym typeface="Calibri"/>
              </a:rPr>
              <a:pPr algn="r">
                <a:buSzPct val="25000"/>
              </a:pPr>
              <a:t>6</a:t>
            </a:fld>
            <a:endParaRPr lang="en-US" sz="130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9" name="Shape 319"/>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320" name="Shape 320"/>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2713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9" name="Shape 319"/>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320" name="Shape 320"/>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8</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2296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9" name="Shape 319"/>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lang="en-US" dirty="0"/>
          </a:p>
        </p:txBody>
      </p:sp>
      <p:sp>
        <p:nvSpPr>
          <p:cNvPr id="320" name="Shape 320"/>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9</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92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701042" y="4415790"/>
            <a:ext cx="5608319" cy="4183380"/>
          </a:xfrm>
          <a:prstGeom prst="rect">
            <a:avLst/>
          </a:prstGeom>
          <a:noFill/>
          <a:ln>
            <a:noFill/>
          </a:ln>
        </p:spPr>
        <p:txBody>
          <a:bodyPr wrap="square" lIns="92175" tIns="46074" rIns="92175" bIns="46074" anchor="t" anchorCtr="0">
            <a:noAutofit/>
          </a:bodyPr>
          <a:lstStyle/>
          <a:p>
            <a:pPr>
              <a:buSzPct val="25000"/>
              <a:buNone/>
            </a:pPr>
            <a:endParaRPr dirty="0"/>
          </a:p>
        </p:txBody>
      </p:sp>
      <p:sp>
        <p:nvSpPr>
          <p:cNvPr id="328" name="Shape 328"/>
          <p:cNvSpPr txBox="1">
            <a:spLocks noGrp="1"/>
          </p:cNvSpPr>
          <p:nvPr>
            <p:ph type="sldNum" idx="12"/>
          </p:nvPr>
        </p:nvSpPr>
        <p:spPr>
          <a:xfrm>
            <a:off x="3970938" y="8829967"/>
            <a:ext cx="3037839" cy="464819"/>
          </a:xfrm>
          <a:prstGeom prst="rect">
            <a:avLst/>
          </a:prstGeom>
          <a:noFill/>
          <a:ln>
            <a:noFill/>
          </a:ln>
        </p:spPr>
        <p:txBody>
          <a:bodyPr wrap="square" lIns="92175" tIns="46074" rIns="92175" bIns="46074" anchor="b" anchorCtr="0">
            <a:noAutofit/>
          </a:bodyPr>
          <a:lstStyle/>
          <a:p>
            <a:pPr algn="r">
              <a:buSzPct val="25000"/>
            </a:pPr>
            <a:fld id="{00000000-1234-1234-1234-123412341234}" type="slidenum">
              <a:rPr lang="en-US" sz="1300">
                <a:solidFill>
                  <a:schemeClr val="dk1"/>
                </a:solidFill>
                <a:latin typeface="Calibri"/>
                <a:ea typeface="Calibri"/>
                <a:cs typeface="Calibri"/>
                <a:sym typeface="Calibri"/>
              </a:rPr>
              <a:pPr algn="r">
                <a:buSzPct val="25000"/>
              </a:pPr>
              <a:t>10</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7773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1792288" y="4800600"/>
            <a:ext cx="5486399" cy="566737"/>
          </a:xfrm>
          <a:prstGeom prst="rect">
            <a:avLst/>
          </a:prstGeom>
          <a:noFill/>
          <a:ln>
            <a:noFill/>
          </a:ln>
        </p:spPr>
        <p:txBody>
          <a:bodyPr wrap="square" lIns="91425" tIns="91425" rIns="91425" bIns="91425" anchor="b" anchorCtr="0"/>
          <a:lstStyle>
            <a:lvl1pPr marL="0" marR="0" lvl="0" indent="0" algn="ctr" rtl="0">
              <a:spcBef>
                <a:spcPts val="0"/>
              </a:spcBef>
              <a:buClr>
                <a:srgbClr val="3B3C3E"/>
              </a:buClr>
              <a:buFont typeface="Arial"/>
              <a:buNone/>
              <a:defRPr sz="2000" b="1"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6" name="Shape 126"/>
          <p:cNvSpPr>
            <a:spLocks noGrp="1"/>
          </p:cNvSpPr>
          <p:nvPr>
            <p:ph type="pic" idx="2"/>
          </p:nvPr>
        </p:nvSpPr>
        <p:spPr>
          <a:xfrm>
            <a:off x="1792288" y="612775"/>
            <a:ext cx="5486399" cy="4114800"/>
          </a:xfrm>
          <a:prstGeom prst="rect">
            <a:avLst/>
          </a:prstGeom>
          <a:noFill/>
          <a:ln>
            <a:noFill/>
          </a:ln>
        </p:spPr>
        <p:txBody>
          <a:bodyPr wrap="square" lIns="91425" tIns="91425" rIns="91425" bIns="91425" anchor="t" anchorCtr="0"/>
          <a:lstStyle>
            <a:lvl1pPr marL="0" marR="0" lvl="0" indent="0" algn="l" rtl="0">
              <a:spcBef>
                <a:spcPts val="640"/>
              </a:spcBef>
              <a:buClr>
                <a:srgbClr val="3B3C3E"/>
              </a:buClr>
              <a:buFont typeface="Arial"/>
              <a:buNone/>
              <a:defRPr sz="3200" b="0" i="0" u="none" strike="noStrike" cap="none">
                <a:solidFill>
                  <a:srgbClr val="3B3C3E"/>
                </a:solidFill>
                <a:latin typeface="Arial"/>
                <a:ea typeface="Arial"/>
                <a:cs typeface="Arial"/>
                <a:sym typeface="Arial"/>
              </a:defRPr>
            </a:lvl1pPr>
            <a:lvl2pPr marL="457200" marR="0" lvl="1" indent="0" algn="l" rtl="0">
              <a:spcBef>
                <a:spcPts val="560"/>
              </a:spcBef>
              <a:buClr>
                <a:srgbClr val="3B3C3E"/>
              </a:buClr>
              <a:buFont typeface="Arial"/>
              <a:buNone/>
              <a:defRPr sz="2800" b="0" i="0" u="none" strike="noStrike" cap="none">
                <a:solidFill>
                  <a:srgbClr val="3B3C3E"/>
                </a:solidFill>
                <a:latin typeface="Arial"/>
                <a:ea typeface="Arial"/>
                <a:cs typeface="Arial"/>
                <a:sym typeface="Arial"/>
              </a:defRPr>
            </a:lvl2pPr>
            <a:lvl3pPr marL="914400" marR="0" lvl="2" indent="0" algn="l" rtl="0">
              <a:spcBef>
                <a:spcPts val="480"/>
              </a:spcBef>
              <a:buClr>
                <a:srgbClr val="3B3C3E"/>
              </a:buClr>
              <a:buFont typeface="Arial"/>
              <a:buNone/>
              <a:defRPr sz="2400" b="0" i="0" u="none" strike="noStrike" cap="none">
                <a:solidFill>
                  <a:srgbClr val="3B3C3E"/>
                </a:solidFill>
                <a:latin typeface="Arial"/>
                <a:ea typeface="Arial"/>
                <a:cs typeface="Arial"/>
                <a:sym typeface="Arial"/>
              </a:defRPr>
            </a:lvl3pPr>
            <a:lvl4pPr marL="1371600" marR="0" lvl="3"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4pPr>
            <a:lvl5pPr marL="1828800" marR="0" lvl="4"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27" name="Shape 127"/>
          <p:cNvSpPr txBox="1">
            <a:spLocks noGrp="1"/>
          </p:cNvSpPr>
          <p:nvPr>
            <p:ph type="body" idx="1"/>
          </p:nvPr>
        </p:nvSpPr>
        <p:spPr>
          <a:xfrm>
            <a:off x="1792288" y="5367337"/>
            <a:ext cx="5486399" cy="804861"/>
          </a:xfrm>
          <a:prstGeom prst="rect">
            <a:avLst/>
          </a:prstGeom>
          <a:noFill/>
          <a:ln>
            <a:noFill/>
          </a:ln>
        </p:spPr>
        <p:txBody>
          <a:bodyPr wrap="square" lIns="91425" tIns="91425" rIns="91425" bIns="91425" anchor="t" anchorCtr="0"/>
          <a:lstStyle>
            <a:lvl1pPr marL="0" marR="0" lvl="0" indent="0" algn="ctr" rtl="0">
              <a:spcBef>
                <a:spcPts val="280"/>
              </a:spcBef>
              <a:buClr>
                <a:srgbClr val="3B3C3E"/>
              </a:buClr>
              <a:buFont typeface="Arial"/>
              <a:buNone/>
              <a:defRPr sz="1400" b="0" i="0" u="none" strike="noStrike" cap="none">
                <a:solidFill>
                  <a:srgbClr val="3B3C3E"/>
                </a:solidFill>
                <a:latin typeface="Arial"/>
                <a:ea typeface="Arial"/>
                <a:cs typeface="Arial"/>
                <a:sym typeface="Arial"/>
              </a:defRPr>
            </a:lvl1pPr>
            <a:lvl2pPr marL="457200" marR="0" lvl="1" indent="0" algn="l" rtl="0">
              <a:spcBef>
                <a:spcPts val="240"/>
              </a:spcBef>
              <a:buClr>
                <a:srgbClr val="3B3C3E"/>
              </a:buClr>
              <a:buFont typeface="Arial"/>
              <a:buNone/>
              <a:defRPr sz="1200" b="0" i="0" u="none" strike="noStrike" cap="none">
                <a:solidFill>
                  <a:srgbClr val="3B3C3E"/>
                </a:solidFill>
                <a:latin typeface="Arial"/>
                <a:ea typeface="Arial"/>
                <a:cs typeface="Arial"/>
                <a:sym typeface="Arial"/>
              </a:defRPr>
            </a:lvl2pPr>
            <a:lvl3pPr marL="914400" marR="0" lvl="2" indent="0" algn="l" rtl="0">
              <a:spcBef>
                <a:spcPts val="200"/>
              </a:spcBef>
              <a:buClr>
                <a:srgbClr val="3B3C3E"/>
              </a:buClr>
              <a:buFont typeface="Arial"/>
              <a:buNone/>
              <a:defRPr sz="1000" b="0" i="0" u="none" strike="noStrike" cap="none">
                <a:solidFill>
                  <a:srgbClr val="3B3C3E"/>
                </a:solidFill>
                <a:latin typeface="Arial"/>
                <a:ea typeface="Arial"/>
                <a:cs typeface="Arial"/>
                <a:sym typeface="Arial"/>
              </a:defRPr>
            </a:lvl3pPr>
            <a:lvl4pPr marL="1371600" marR="0" lvl="3" indent="0" algn="l" rtl="0">
              <a:spcBef>
                <a:spcPts val="180"/>
              </a:spcBef>
              <a:buClr>
                <a:srgbClr val="3B3C3E"/>
              </a:buClr>
              <a:buFont typeface="Arial"/>
              <a:buNone/>
              <a:defRPr sz="900" b="0" i="0" u="none" strike="noStrike" cap="none">
                <a:solidFill>
                  <a:srgbClr val="3B3C3E"/>
                </a:solidFill>
                <a:latin typeface="Arial"/>
                <a:ea typeface="Arial"/>
                <a:cs typeface="Arial"/>
                <a:sym typeface="Arial"/>
              </a:defRPr>
            </a:lvl4pPr>
            <a:lvl5pPr marL="1828800" marR="0" lvl="4" indent="0" algn="l" rtl="0">
              <a:spcBef>
                <a:spcPts val="180"/>
              </a:spcBef>
              <a:buClr>
                <a:srgbClr val="3B3C3E"/>
              </a:buClr>
              <a:buFont typeface="Arial"/>
              <a:buNone/>
              <a:defRPr sz="900" b="0" i="0" u="none" strike="noStrike" cap="none">
                <a:solidFill>
                  <a:srgbClr val="3B3C3E"/>
                </a:solidFill>
                <a:latin typeface="Arial"/>
                <a:ea typeface="Arial"/>
                <a:cs typeface="Arial"/>
                <a:sym typeface="Arial"/>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28" name="Shape 128"/>
          <p:cNvSpPr txBox="1">
            <a:spLocks noGrp="1"/>
          </p:cNvSpPr>
          <p:nvPr>
            <p:ph type="dt" idx="10"/>
          </p:nvPr>
        </p:nvSpPr>
        <p:spPr>
          <a:xfrm>
            <a:off x="457200" y="6356350"/>
            <a:ext cx="100964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9" name="Shape 12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or Text Block">
    <p:bg>
      <p:bgPr>
        <a:solidFill>
          <a:srgbClr val="FD6D0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29555"/>
            <a:ext cx="8229600" cy="1143000"/>
          </a:xfrm>
        </p:spPr>
        <p:txBody>
          <a:bodyPr>
            <a:normAutofit/>
          </a:bodyPr>
          <a:lstStyle>
            <a:lvl1pPr algn="ctr">
              <a:defRPr sz="3600" b="0">
                <a:solidFill>
                  <a:schemeClr val="bg1"/>
                </a:solidFill>
                <a:latin typeface="Georgia"/>
                <a:cs typeface="Georgia"/>
              </a:defRPr>
            </a:lvl1pPr>
          </a:lstStyle>
          <a:p>
            <a:r>
              <a:rPr lang="en-US" dirty="0"/>
              <a:t>“Click to edit Master title style”</a:t>
            </a:r>
          </a:p>
        </p:txBody>
      </p:sp>
      <p:sp>
        <p:nvSpPr>
          <p:cNvPr id="3" name="Date Placeholder 2"/>
          <p:cNvSpPr>
            <a:spLocks noGrp="1"/>
          </p:cNvSpPr>
          <p:nvPr>
            <p:ph type="dt" sz="half" idx="10"/>
          </p:nvPr>
        </p:nvSpPr>
        <p:spPr/>
        <p:txBody>
          <a:bodyPr/>
          <a:lstStyle/>
          <a:p>
            <a:fld id="{F5BA7003-00DC-104B-92AD-B7A90026C1F9}" type="datetimeFigureOut">
              <a:rPr lang="en-US" smtClean="0"/>
              <a:pPr/>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2050504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28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5BA7003-00DC-104B-92AD-B7A90026C1F9}"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3710985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range Section Header">
    <p:bg>
      <p:bgPr>
        <a:solidFill>
          <a:srgbClr val="FD6D08"/>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5BA7003-00DC-104B-92AD-B7A90026C1F9}" type="datetimeFigureOut">
              <a:rPr lang="en-US" smtClean="0"/>
              <a:pPr/>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
        <p:nvSpPr>
          <p:cNvPr id="6" name="Title 1"/>
          <p:cNvSpPr>
            <a:spLocks noGrp="1"/>
          </p:cNvSpPr>
          <p:nvPr>
            <p:ph type="title"/>
          </p:nvPr>
        </p:nvSpPr>
        <p:spPr>
          <a:xfrm>
            <a:off x="722313" y="4406900"/>
            <a:ext cx="7772400" cy="1362075"/>
          </a:xfrm>
        </p:spPr>
        <p:txBody>
          <a:bodyPr anchor="t">
            <a:normAutofit/>
          </a:bodyPr>
          <a:lstStyle>
            <a:lvl1pPr algn="l">
              <a:defRPr sz="2800" b="1" cap="all">
                <a:solidFill>
                  <a:schemeClr val="bg1"/>
                </a:solidFill>
              </a:defRPr>
            </a:lvl1pPr>
          </a:lstStyle>
          <a:p>
            <a:r>
              <a:rPr lang="en-US" dirty="0"/>
              <a:t>Click to edit Master title style</a:t>
            </a:r>
          </a:p>
        </p:txBody>
      </p:sp>
      <p:sp>
        <p:nvSpPr>
          <p:cNvPr id="7"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901126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BA7003-00DC-104B-92AD-B7A90026C1F9}"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1284961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BA7003-00DC-104B-92AD-B7A90026C1F9}" type="datetimeFigureOut">
              <a:rPr lang="en-US" smtClean="0"/>
              <a:t>6/10/2019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113524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A7003-00DC-104B-92AD-B7A90026C1F9}" type="datetimeFigureOut">
              <a:rPr lang="en-US" smtClean="0"/>
              <a:t>6/10/2019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3028265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6" name="Rectangle 5"/>
          <p:cNvSpPr/>
          <p:nvPr userDrawn="1"/>
        </p:nvSpPr>
        <p:spPr>
          <a:xfrm>
            <a:off x="4302329" y="4021295"/>
            <a:ext cx="576292" cy="576105"/>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1"/>
          <p:cNvSpPr>
            <a:spLocks noGrp="1"/>
          </p:cNvSpPr>
          <p:nvPr>
            <p:ph type="title"/>
          </p:nvPr>
        </p:nvSpPr>
        <p:spPr>
          <a:xfrm>
            <a:off x="457200" y="1449892"/>
            <a:ext cx="8229600" cy="1143000"/>
          </a:xfrm>
        </p:spPr>
        <p:txBody>
          <a:bodyPr/>
          <a:lstStyle>
            <a:lvl1pPr algn="ctr">
              <a:defRPr>
                <a:solidFill>
                  <a:srgbClr val="3B3C3E"/>
                </a:solidFill>
              </a:defRPr>
            </a:lvl1pPr>
          </a:lstStyle>
          <a:p>
            <a:r>
              <a:rPr lang="en-US" dirty="0"/>
              <a:t>Click to edit Master title style</a:t>
            </a:r>
          </a:p>
        </p:txBody>
      </p:sp>
      <p:sp>
        <p:nvSpPr>
          <p:cNvPr id="5" name="Subtitle 2"/>
          <p:cNvSpPr>
            <a:spLocks noGrp="1"/>
          </p:cNvSpPr>
          <p:nvPr>
            <p:ph type="subTitle" idx="1"/>
          </p:nvPr>
        </p:nvSpPr>
        <p:spPr>
          <a:xfrm>
            <a:off x="1371600" y="2694275"/>
            <a:ext cx="6400800" cy="1223675"/>
          </a:xfrm>
        </p:spPr>
        <p:txBody>
          <a:bodyPr/>
          <a:lstStyle>
            <a:lvl1pPr marL="0" indent="0" algn="ctr">
              <a:buNone/>
              <a:defRPr>
                <a:solidFill>
                  <a:srgbClr val="3B3C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4" name="Picture 3" descr="UT_logo_RGB.eps"/>
          <p:cNvPicPr>
            <a:picLocks noChangeAspect="1"/>
          </p:cNvPicPr>
          <p:nvPr userDrawn="1"/>
        </p:nvPicPr>
        <p:blipFill rotWithShape="1">
          <a:blip r:embed="rId2" cstate="screen">
            <a:extLst>
              <a:ext uri="{28A0092B-C50C-407E-A947-70E740481C1C}">
                <a14:useLocalDpi xmlns:a14="http://schemas.microsoft.com/office/drawing/2010/main"/>
              </a:ext>
            </a:extLst>
          </a:blip>
          <a:srcRect l="-4524" t="-7509" r="-4657" b="-14348"/>
          <a:stretch/>
        </p:blipFill>
        <p:spPr>
          <a:xfrm>
            <a:off x="3520440" y="4005072"/>
            <a:ext cx="2148840" cy="1517904"/>
          </a:xfrm>
          <a:prstGeom prst="rect">
            <a:avLst/>
          </a:prstGeom>
        </p:spPr>
      </p:pic>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80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2B65F67-D414-4DD5-9C1E-9BF94DD4C04E}" type="datetimeFigureOut">
              <a:rPr lang="en-US" smtClean="0"/>
              <a:pPr/>
              <a:t>6/10/2019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75D89A-896B-448A-8E80-C79340C3B7C7}" type="slidenum">
              <a:rPr lang="en-US" smtClean="0"/>
              <a:pPr/>
              <a:t>‹#›</a:t>
            </a:fld>
            <a:endParaRPr lang="en-US"/>
          </a:p>
        </p:txBody>
      </p:sp>
    </p:spTree>
    <p:extLst>
      <p:ext uri="{BB962C8B-B14F-4D97-AF65-F5344CB8AC3E}">
        <p14:creationId xmlns:p14="http://schemas.microsoft.com/office/powerpoint/2010/main" val="2140637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One Large Photo">
    <p:spTree>
      <p:nvGrpSpPr>
        <p:cNvPr id="1" name="Shape 131"/>
        <p:cNvGrpSpPr/>
        <p:nvPr/>
      </p:nvGrpSpPr>
      <p:grpSpPr>
        <a:xfrm>
          <a:off x="0" y="0"/>
          <a:ext cx="0" cy="0"/>
          <a:chOff x="0" y="0"/>
          <a:chExt cx="0" cy="0"/>
        </a:xfrm>
      </p:grpSpPr>
      <p:sp>
        <p:nvSpPr>
          <p:cNvPr id="132" name="Shape 132"/>
          <p:cNvSpPr txBox="1">
            <a:spLocks noGrp="1"/>
          </p:cNvSpPr>
          <p:nvPr>
            <p:ph type="dt" idx="10"/>
          </p:nvPr>
        </p:nvSpPr>
        <p:spPr>
          <a:xfrm>
            <a:off x="457200" y="6356350"/>
            <a:ext cx="100964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3" name="Shape 13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4" name="Shape 134"/>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
        <p:nvSpPr>
          <p:cNvPr id="135" name="Shape 135"/>
          <p:cNvSpPr>
            <a:spLocks noGrp="1"/>
          </p:cNvSpPr>
          <p:nvPr>
            <p:ph type="pic" idx="2"/>
          </p:nvPr>
        </p:nvSpPr>
        <p:spPr>
          <a:xfrm>
            <a:off x="0" y="0"/>
            <a:ext cx="9144000" cy="6858000"/>
          </a:xfrm>
          <a:prstGeom prst="rect">
            <a:avLst/>
          </a:prstGeom>
          <a:noFill/>
          <a:ln>
            <a:noFill/>
          </a:ln>
        </p:spPr>
        <p:txBody>
          <a:bodyPr wrap="square" lIns="91425" tIns="91425" rIns="91425" bIns="91425" anchor="t" anchorCtr="0"/>
          <a:lstStyle>
            <a:lvl1pPr marL="0" marR="0" lvl="0" indent="0" algn="l" rtl="0">
              <a:spcBef>
                <a:spcPts val="640"/>
              </a:spcBef>
              <a:buClr>
                <a:srgbClr val="3B3C3E"/>
              </a:buClr>
              <a:buFont typeface="Arial"/>
              <a:buNone/>
              <a:defRPr sz="3200" b="0" i="0" u="none" strike="noStrike" cap="none">
                <a:solidFill>
                  <a:srgbClr val="3B3C3E"/>
                </a:solidFill>
                <a:latin typeface="Arial"/>
                <a:ea typeface="Arial"/>
                <a:cs typeface="Arial"/>
                <a:sym typeface="Arial"/>
              </a:defRPr>
            </a:lvl1pPr>
            <a:lvl2pPr marL="457200" marR="0" lvl="1" indent="0" algn="l" rtl="0">
              <a:spcBef>
                <a:spcPts val="560"/>
              </a:spcBef>
              <a:buClr>
                <a:srgbClr val="3B3C3E"/>
              </a:buClr>
              <a:buFont typeface="Arial"/>
              <a:buNone/>
              <a:defRPr sz="2800" b="0" i="0" u="none" strike="noStrike" cap="none">
                <a:solidFill>
                  <a:srgbClr val="3B3C3E"/>
                </a:solidFill>
                <a:latin typeface="Arial"/>
                <a:ea typeface="Arial"/>
                <a:cs typeface="Arial"/>
                <a:sym typeface="Arial"/>
              </a:defRPr>
            </a:lvl2pPr>
            <a:lvl3pPr marL="914400" marR="0" lvl="2" indent="0" algn="l" rtl="0">
              <a:spcBef>
                <a:spcPts val="480"/>
              </a:spcBef>
              <a:buClr>
                <a:srgbClr val="3B3C3E"/>
              </a:buClr>
              <a:buFont typeface="Arial"/>
              <a:buNone/>
              <a:defRPr sz="2400" b="0" i="0" u="none" strike="noStrike" cap="none">
                <a:solidFill>
                  <a:srgbClr val="3B3C3E"/>
                </a:solidFill>
                <a:latin typeface="Arial"/>
                <a:ea typeface="Arial"/>
                <a:cs typeface="Arial"/>
                <a:sym typeface="Arial"/>
              </a:defRPr>
            </a:lvl3pPr>
            <a:lvl4pPr marL="1371600" marR="0" lvl="3"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4pPr>
            <a:lvl5pPr marL="1828800" marR="0" lvl="4"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Large Photo with Overlaid Title">
    <p:spTree>
      <p:nvGrpSpPr>
        <p:cNvPr id="1" name="Shape 136"/>
        <p:cNvGrpSpPr/>
        <p:nvPr/>
      </p:nvGrpSpPr>
      <p:grpSpPr>
        <a:xfrm>
          <a:off x="0" y="0"/>
          <a:ext cx="0" cy="0"/>
          <a:chOff x="0" y="0"/>
          <a:chExt cx="0" cy="0"/>
        </a:xfrm>
      </p:grpSpPr>
      <p:sp>
        <p:nvSpPr>
          <p:cNvPr id="137" name="Shape 137"/>
          <p:cNvSpPr>
            <a:spLocks noGrp="1"/>
          </p:cNvSpPr>
          <p:nvPr>
            <p:ph type="pic" idx="2"/>
          </p:nvPr>
        </p:nvSpPr>
        <p:spPr>
          <a:xfrm>
            <a:off x="0" y="0"/>
            <a:ext cx="9144000" cy="6858000"/>
          </a:xfrm>
          <a:prstGeom prst="rect">
            <a:avLst/>
          </a:prstGeom>
          <a:noFill/>
          <a:ln>
            <a:noFill/>
          </a:ln>
        </p:spPr>
        <p:txBody>
          <a:bodyPr wrap="square" lIns="91425" tIns="91425" rIns="91425" bIns="91425" anchor="t" anchorCtr="0"/>
          <a:lstStyle>
            <a:lvl1pPr marL="0" marR="0" lvl="0" indent="0" algn="l" rtl="0">
              <a:spcBef>
                <a:spcPts val="640"/>
              </a:spcBef>
              <a:buClr>
                <a:srgbClr val="3B3C3E"/>
              </a:buClr>
              <a:buFont typeface="Arial"/>
              <a:buNone/>
              <a:defRPr sz="3200" b="0" i="0" u="none" strike="noStrike" cap="none">
                <a:solidFill>
                  <a:srgbClr val="3B3C3E"/>
                </a:solidFill>
                <a:latin typeface="Arial"/>
                <a:ea typeface="Arial"/>
                <a:cs typeface="Arial"/>
                <a:sym typeface="Arial"/>
              </a:defRPr>
            </a:lvl1pPr>
            <a:lvl2pPr marL="457200" marR="0" lvl="1" indent="0" algn="l" rtl="0">
              <a:spcBef>
                <a:spcPts val="560"/>
              </a:spcBef>
              <a:buClr>
                <a:srgbClr val="3B3C3E"/>
              </a:buClr>
              <a:buFont typeface="Arial"/>
              <a:buNone/>
              <a:defRPr sz="2800" b="0" i="0" u="none" strike="noStrike" cap="none">
                <a:solidFill>
                  <a:srgbClr val="3B3C3E"/>
                </a:solidFill>
                <a:latin typeface="Arial"/>
                <a:ea typeface="Arial"/>
                <a:cs typeface="Arial"/>
                <a:sym typeface="Arial"/>
              </a:defRPr>
            </a:lvl2pPr>
            <a:lvl3pPr marL="914400" marR="0" lvl="2" indent="0" algn="l" rtl="0">
              <a:spcBef>
                <a:spcPts val="480"/>
              </a:spcBef>
              <a:buClr>
                <a:srgbClr val="3B3C3E"/>
              </a:buClr>
              <a:buFont typeface="Arial"/>
              <a:buNone/>
              <a:defRPr sz="2400" b="0" i="0" u="none" strike="noStrike" cap="none">
                <a:solidFill>
                  <a:srgbClr val="3B3C3E"/>
                </a:solidFill>
                <a:latin typeface="Arial"/>
                <a:ea typeface="Arial"/>
                <a:cs typeface="Arial"/>
                <a:sym typeface="Arial"/>
              </a:defRPr>
            </a:lvl3pPr>
            <a:lvl4pPr marL="1371600" marR="0" lvl="3"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4pPr>
            <a:lvl5pPr marL="1828800" marR="0" lvl="4" indent="0" algn="l" rtl="0">
              <a:spcBef>
                <a:spcPts val="400"/>
              </a:spcBef>
              <a:buClr>
                <a:srgbClr val="3B3C3E"/>
              </a:buClr>
              <a:buFont typeface="Arial"/>
              <a:buNone/>
              <a:defRPr sz="2000" b="0" i="0" u="none" strike="noStrike" cap="none">
                <a:solidFill>
                  <a:srgbClr val="3B3C3E"/>
                </a:solidFill>
                <a:latin typeface="Arial"/>
                <a:ea typeface="Arial"/>
                <a:cs typeface="Arial"/>
                <a:sym typeface="Arial"/>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title"/>
          </p:nvPr>
        </p:nvSpPr>
        <p:spPr>
          <a:xfrm>
            <a:off x="457200" y="2579688"/>
            <a:ext cx="8229600" cy="1143000"/>
          </a:xfrm>
          <a:prstGeom prst="rect">
            <a:avLst/>
          </a:prstGeom>
          <a:noFill/>
          <a:ln>
            <a:noFill/>
          </a:ln>
        </p:spPr>
        <p:txBody>
          <a:bodyPr wrap="square" lIns="91425" tIns="91425" rIns="91425" bIns="91425" anchor="ctr" anchorCtr="0"/>
          <a:lstStyle>
            <a:lvl1pPr marL="0" marR="0" lvl="0" indent="0" algn="ctr" rtl="0">
              <a:spcBef>
                <a:spcPts val="0"/>
              </a:spcBef>
              <a:buClr>
                <a:schemeClr val="lt1"/>
              </a:buClr>
              <a:buFont typeface="Arial"/>
              <a:buNone/>
              <a:defRPr sz="4000" b="1" i="0" u="none" strike="noStrike" cap="none">
                <a:solidFill>
                  <a:schemeClr val="lt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9" name="Shape 139"/>
          <p:cNvSpPr txBox="1">
            <a:spLocks noGrp="1"/>
          </p:cNvSpPr>
          <p:nvPr>
            <p:ph type="dt" idx="10"/>
          </p:nvPr>
        </p:nvSpPr>
        <p:spPr>
          <a:xfrm>
            <a:off x="457200" y="6356350"/>
            <a:ext cx="131060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0" name="Shape 140"/>
          <p:cNvSpPr txBox="1">
            <a:spLocks noGrp="1"/>
          </p:cNvSpPr>
          <p:nvPr>
            <p:ph type="ftr" idx="11"/>
          </p:nvPr>
        </p:nvSpPr>
        <p:spPr>
          <a:xfrm>
            <a:off x="1767808"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1" name="Shape 141"/>
          <p:cNvSpPr txBox="1">
            <a:spLocks noGrp="1"/>
          </p:cNvSpPr>
          <p:nvPr>
            <p:ph type="sldNum" idx="12"/>
          </p:nvPr>
        </p:nvSpPr>
        <p:spPr>
          <a:xfrm>
            <a:off x="4667371"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hree Photo Collage">
    <p:spTree>
      <p:nvGrpSpPr>
        <p:cNvPr id="1" name="Shape 142"/>
        <p:cNvGrpSpPr/>
        <p:nvPr/>
      </p:nvGrpSpPr>
      <p:grpSpPr>
        <a:xfrm>
          <a:off x="0" y="0"/>
          <a:ext cx="0" cy="0"/>
          <a:chOff x="0" y="0"/>
          <a:chExt cx="0" cy="0"/>
        </a:xfrm>
      </p:grpSpPr>
      <p:sp>
        <p:nvSpPr>
          <p:cNvPr id="143" name="Shape 143"/>
          <p:cNvSpPr txBox="1">
            <a:spLocks noGrp="1"/>
          </p:cNvSpPr>
          <p:nvPr>
            <p:ph type="dt" idx="10"/>
          </p:nvPr>
        </p:nvSpPr>
        <p:spPr>
          <a:xfrm>
            <a:off x="457200" y="6356350"/>
            <a:ext cx="100964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5" name="Shape 145"/>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
        <p:nvSpPr>
          <p:cNvPr id="146" name="Shape 146"/>
          <p:cNvSpPr>
            <a:spLocks noGrp="1"/>
          </p:cNvSpPr>
          <p:nvPr>
            <p:ph type="pic" idx="2"/>
          </p:nvPr>
        </p:nvSpPr>
        <p:spPr>
          <a:xfrm>
            <a:off x="277905" y="2365248"/>
            <a:ext cx="4240118" cy="3845268"/>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47" name="Shape 147"/>
          <p:cNvSpPr>
            <a:spLocks noGrp="1"/>
          </p:cNvSpPr>
          <p:nvPr>
            <p:ph type="pic" idx="3"/>
          </p:nvPr>
        </p:nvSpPr>
        <p:spPr>
          <a:xfrm>
            <a:off x="277905" y="22860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48" name="Shape 148"/>
          <p:cNvSpPr>
            <a:spLocks noGrp="1"/>
          </p:cNvSpPr>
          <p:nvPr>
            <p:ph type="pic" idx="4"/>
          </p:nvPr>
        </p:nvSpPr>
        <p:spPr>
          <a:xfrm>
            <a:off x="2460625" y="22860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49" name="Shape 149"/>
          <p:cNvSpPr txBox="1">
            <a:spLocks noGrp="1"/>
          </p:cNvSpPr>
          <p:nvPr>
            <p:ph type="title"/>
          </p:nvPr>
        </p:nvSpPr>
        <p:spPr>
          <a:xfrm>
            <a:off x="4990444" y="751925"/>
            <a:ext cx="3799497" cy="1588925"/>
          </a:xfrm>
          <a:prstGeom prst="rect">
            <a:avLst/>
          </a:prstGeom>
          <a:noFill/>
          <a:ln>
            <a:noFill/>
          </a:ln>
        </p:spPr>
        <p:txBody>
          <a:bodyPr wrap="square" lIns="91425" tIns="91425" rIns="91425" bIns="91425" anchor="b" anchorCtr="0"/>
          <a:lstStyle>
            <a:lvl1pPr marL="0" marR="0" lvl="0" indent="0" algn="ctr" rtl="0">
              <a:spcBef>
                <a:spcPts val="0"/>
              </a:spcBef>
              <a:buClr>
                <a:schemeClr val="dk1"/>
              </a:buClr>
              <a:buFont typeface="Arial"/>
              <a:buNone/>
              <a:defRPr sz="2000" b="1" i="0" u="none" strike="noStrike" cap="none">
                <a:solidFill>
                  <a:schemeClr val="dk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50" name="Shape 150"/>
          <p:cNvSpPr txBox="1">
            <a:spLocks noGrp="1"/>
          </p:cNvSpPr>
          <p:nvPr>
            <p:ph type="body" idx="1"/>
          </p:nvPr>
        </p:nvSpPr>
        <p:spPr>
          <a:xfrm>
            <a:off x="4990444" y="2340850"/>
            <a:ext cx="3799497" cy="3869665"/>
          </a:xfrm>
          <a:prstGeom prst="rect">
            <a:avLst/>
          </a:prstGeom>
          <a:noFill/>
          <a:ln>
            <a:noFill/>
          </a:ln>
        </p:spPr>
        <p:txBody>
          <a:bodyPr wrap="square" lIns="91425" tIns="91425" rIns="91425" bIns="91425" anchor="t" anchorCtr="0"/>
          <a:lstStyle>
            <a:lvl1pPr marL="0" marR="0" lvl="0" indent="0" algn="ctr" rtl="0">
              <a:spcBef>
                <a:spcPts val="280"/>
              </a:spcBef>
              <a:buClr>
                <a:schemeClr val="dk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buClr>
                <a:srgbClr val="3B3C3E"/>
              </a:buClr>
              <a:buFont typeface="Arial"/>
              <a:buNone/>
              <a:defRPr sz="1200" b="0" i="0" u="none" strike="noStrike" cap="none">
                <a:solidFill>
                  <a:srgbClr val="3B3C3E"/>
                </a:solidFill>
                <a:latin typeface="Arial"/>
                <a:ea typeface="Arial"/>
                <a:cs typeface="Arial"/>
                <a:sym typeface="Arial"/>
              </a:defRPr>
            </a:lvl2pPr>
            <a:lvl3pPr marL="914400" marR="0" lvl="2" indent="0" algn="l" rtl="0">
              <a:spcBef>
                <a:spcPts val="200"/>
              </a:spcBef>
              <a:buClr>
                <a:srgbClr val="3B3C3E"/>
              </a:buClr>
              <a:buFont typeface="Arial"/>
              <a:buNone/>
              <a:defRPr sz="1000" b="0" i="0" u="none" strike="noStrike" cap="none">
                <a:solidFill>
                  <a:srgbClr val="3B3C3E"/>
                </a:solidFill>
                <a:latin typeface="Arial"/>
                <a:ea typeface="Arial"/>
                <a:cs typeface="Arial"/>
                <a:sym typeface="Arial"/>
              </a:defRPr>
            </a:lvl3pPr>
            <a:lvl4pPr marL="1371600" marR="0" lvl="3" indent="0" algn="l" rtl="0">
              <a:spcBef>
                <a:spcPts val="180"/>
              </a:spcBef>
              <a:buClr>
                <a:srgbClr val="3B3C3E"/>
              </a:buClr>
              <a:buFont typeface="Arial"/>
              <a:buNone/>
              <a:defRPr sz="900" b="0" i="0" u="none" strike="noStrike" cap="none">
                <a:solidFill>
                  <a:srgbClr val="3B3C3E"/>
                </a:solidFill>
                <a:latin typeface="Arial"/>
                <a:ea typeface="Arial"/>
                <a:cs typeface="Arial"/>
                <a:sym typeface="Arial"/>
              </a:defRPr>
            </a:lvl4pPr>
            <a:lvl5pPr marL="1828800" marR="0" lvl="4" indent="0" algn="l" rtl="0">
              <a:spcBef>
                <a:spcPts val="180"/>
              </a:spcBef>
              <a:buClr>
                <a:srgbClr val="3B3C3E"/>
              </a:buClr>
              <a:buFont typeface="Arial"/>
              <a:buNone/>
              <a:defRPr sz="900" b="0" i="0" u="none" strike="noStrike" cap="none">
                <a:solidFill>
                  <a:srgbClr val="3B3C3E"/>
                </a:solidFill>
                <a:latin typeface="Arial"/>
                <a:ea typeface="Arial"/>
                <a:cs typeface="Arial"/>
                <a:sym typeface="Arial"/>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ix Photo Collage">
    <p:spTree>
      <p:nvGrpSpPr>
        <p:cNvPr id="1" name="Shape 151"/>
        <p:cNvGrpSpPr/>
        <p:nvPr/>
      </p:nvGrpSpPr>
      <p:grpSpPr>
        <a:xfrm>
          <a:off x="0" y="0"/>
          <a:ext cx="0" cy="0"/>
          <a:chOff x="0" y="0"/>
          <a:chExt cx="0" cy="0"/>
        </a:xfrm>
      </p:grpSpPr>
      <p:sp>
        <p:nvSpPr>
          <p:cNvPr id="152" name="Shape 152"/>
          <p:cNvSpPr txBox="1">
            <a:spLocks noGrp="1"/>
          </p:cNvSpPr>
          <p:nvPr>
            <p:ph type="dt" idx="10"/>
          </p:nvPr>
        </p:nvSpPr>
        <p:spPr>
          <a:xfrm>
            <a:off x="457200" y="6356350"/>
            <a:ext cx="100964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3" name="Shape 15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4" name="Shape 154"/>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
        <p:nvSpPr>
          <p:cNvPr id="155" name="Shape 155"/>
          <p:cNvSpPr>
            <a:spLocks noGrp="1"/>
          </p:cNvSpPr>
          <p:nvPr>
            <p:ph type="pic" idx="2"/>
          </p:nvPr>
        </p:nvSpPr>
        <p:spPr>
          <a:xfrm>
            <a:off x="277905" y="2365248"/>
            <a:ext cx="4240118" cy="3845268"/>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56" name="Shape 156"/>
          <p:cNvSpPr>
            <a:spLocks noGrp="1"/>
          </p:cNvSpPr>
          <p:nvPr>
            <p:ph type="pic" idx="3"/>
          </p:nvPr>
        </p:nvSpPr>
        <p:spPr>
          <a:xfrm>
            <a:off x="277905" y="22860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57" name="Shape 157"/>
          <p:cNvSpPr>
            <a:spLocks noGrp="1"/>
          </p:cNvSpPr>
          <p:nvPr>
            <p:ph type="pic" idx="4"/>
          </p:nvPr>
        </p:nvSpPr>
        <p:spPr>
          <a:xfrm>
            <a:off x="2460625" y="22860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58" name="Shape 158"/>
          <p:cNvSpPr>
            <a:spLocks noGrp="1"/>
          </p:cNvSpPr>
          <p:nvPr>
            <p:ph type="pic" idx="5"/>
          </p:nvPr>
        </p:nvSpPr>
        <p:spPr>
          <a:xfrm>
            <a:off x="4670423" y="228600"/>
            <a:ext cx="4240118" cy="3845268"/>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59" name="Shape 159"/>
          <p:cNvSpPr>
            <a:spLocks noGrp="1"/>
          </p:cNvSpPr>
          <p:nvPr>
            <p:ph type="pic" idx="6"/>
          </p:nvPr>
        </p:nvSpPr>
        <p:spPr>
          <a:xfrm>
            <a:off x="4670423" y="417591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
        <p:nvSpPr>
          <p:cNvPr id="160" name="Shape 160"/>
          <p:cNvSpPr>
            <a:spLocks noGrp="1"/>
          </p:cNvSpPr>
          <p:nvPr>
            <p:ph type="pic" idx="7"/>
          </p:nvPr>
        </p:nvSpPr>
        <p:spPr>
          <a:xfrm>
            <a:off x="6853143" y="4175910"/>
            <a:ext cx="2057400" cy="2039112"/>
          </a:xfrm>
          <a:prstGeom prst="rect">
            <a:avLst/>
          </a:prstGeom>
          <a:noFill/>
          <a:ln>
            <a:noFill/>
          </a:ln>
        </p:spPr>
        <p:txBody>
          <a:bodyPr wrap="square" lIns="91425" tIns="91425" rIns="91425" bIns="91425" anchor="ctr" anchorCtr="0"/>
          <a:lstStyle>
            <a:lvl1pPr lvl="0">
              <a:spcBef>
                <a:spcPts val="0"/>
              </a:spcBef>
              <a:buNone/>
              <a:defRPr/>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3B3C3E"/>
              </a:buClr>
              <a:buFont typeface="Arial"/>
              <a:buNone/>
              <a:defRPr sz="4400" b="1"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342900" marR="0" lvl="0" indent="-139700" algn="l" rtl="0">
              <a:spcBef>
                <a:spcPts val="640"/>
              </a:spcBef>
              <a:buClr>
                <a:srgbClr val="3B3C3E"/>
              </a:buClr>
              <a:buSzPct val="100000"/>
              <a:buFont typeface="Arial"/>
              <a:buChar char="•"/>
              <a:defRPr sz="3200" b="0" i="0" u="none" strike="noStrike" cap="none">
                <a:solidFill>
                  <a:srgbClr val="3B3C3E"/>
                </a:solidFill>
                <a:latin typeface="Arial"/>
                <a:ea typeface="Arial"/>
                <a:cs typeface="Arial"/>
                <a:sym typeface="Arial"/>
              </a:defRPr>
            </a:lvl1pPr>
            <a:lvl2pPr marL="742950" marR="0" lvl="1" indent="-107950" algn="l" rtl="0">
              <a:spcBef>
                <a:spcPts val="560"/>
              </a:spcBef>
              <a:buClr>
                <a:srgbClr val="3B3C3E"/>
              </a:buClr>
              <a:buSzPct val="100000"/>
              <a:buFont typeface="Arial"/>
              <a:buChar char="•"/>
              <a:defRPr sz="2800" b="0" i="0" u="none" strike="noStrike" cap="none">
                <a:solidFill>
                  <a:srgbClr val="3B3C3E"/>
                </a:solidFill>
                <a:latin typeface="Arial"/>
                <a:ea typeface="Arial"/>
                <a:cs typeface="Arial"/>
                <a:sym typeface="Arial"/>
              </a:defRPr>
            </a:lvl2pPr>
            <a:lvl3pPr marL="1143000" marR="0" lvl="2" indent="-76200" algn="l" rtl="0">
              <a:spcBef>
                <a:spcPts val="480"/>
              </a:spcBef>
              <a:buClr>
                <a:srgbClr val="3B3C3E"/>
              </a:buClr>
              <a:buSzPct val="100000"/>
              <a:buFont typeface="Arial"/>
              <a:buChar char="•"/>
              <a:defRPr sz="2400" b="0" i="0" u="none" strike="noStrike" cap="none">
                <a:solidFill>
                  <a:srgbClr val="3B3C3E"/>
                </a:solidFill>
                <a:latin typeface="Arial"/>
                <a:ea typeface="Arial"/>
                <a:cs typeface="Arial"/>
                <a:sym typeface="Arial"/>
              </a:defRPr>
            </a:lvl3pPr>
            <a:lvl4pPr marL="1600200" marR="0" lvl="3"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4pPr>
            <a:lvl5pPr marL="2057400" marR="0" lvl="4"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356350"/>
            <a:ext cx="1397863"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1855063"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4750662"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Tree>
    <p:extLst>
      <p:ext uri="{BB962C8B-B14F-4D97-AF65-F5344CB8AC3E}">
        <p14:creationId xmlns:p14="http://schemas.microsoft.com/office/powerpoint/2010/main" val="197490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10"/>
        <p:cNvGrpSpPr/>
        <p:nvPr/>
      </p:nvGrpSpPr>
      <p:grpSpPr>
        <a:xfrm>
          <a:off x="0" y="0"/>
          <a:ext cx="0" cy="0"/>
          <a:chOff x="0" y="0"/>
          <a:chExt cx="0" cy="0"/>
        </a:xfrm>
      </p:grpSpPr>
    </p:spTree>
    <p:extLst>
      <p:ext uri="{BB962C8B-B14F-4D97-AF65-F5344CB8AC3E}">
        <p14:creationId xmlns:p14="http://schemas.microsoft.com/office/powerpoint/2010/main" val="2362297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Slide">
    <p:spTree>
      <p:nvGrpSpPr>
        <p:cNvPr id="1" name="Shape 169"/>
        <p:cNvGrpSpPr/>
        <p:nvPr/>
      </p:nvGrpSpPr>
      <p:grpSpPr>
        <a:xfrm>
          <a:off x="0" y="0"/>
          <a:ext cx="0" cy="0"/>
          <a:chOff x="0" y="0"/>
          <a:chExt cx="0" cy="0"/>
        </a:xfrm>
      </p:grpSpPr>
      <p:sp>
        <p:nvSpPr>
          <p:cNvPr id="170" name="Shape 170"/>
          <p:cNvSpPr txBox="1">
            <a:spLocks noGrp="1"/>
          </p:cNvSpPr>
          <p:nvPr>
            <p:ph type="ctrTitle"/>
          </p:nvPr>
        </p:nvSpPr>
        <p:spPr>
          <a:xfrm>
            <a:off x="685800" y="0"/>
            <a:ext cx="7772400" cy="895349"/>
          </a:xfrm>
          <a:prstGeom prst="rect">
            <a:avLst/>
          </a:prstGeom>
          <a:noFill/>
          <a:ln>
            <a:noFill/>
          </a:ln>
        </p:spPr>
        <p:txBody>
          <a:bodyPr wrap="square" lIns="91425" tIns="91425" rIns="91425" bIns="91425" anchor="ctr" anchorCtr="0"/>
          <a:lstStyle>
            <a:lvl1pPr marL="0" marR="0" lvl="0" indent="0" algn="ctr" rtl="0">
              <a:spcBef>
                <a:spcPts val="0"/>
              </a:spcBef>
              <a:buClr>
                <a:srgbClr val="3B3C3E"/>
              </a:buClr>
              <a:buFont typeface="Arial"/>
              <a:buNone/>
              <a:defRPr sz="2400" b="0"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1" name="Shape 171"/>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2" name="Shape 172"/>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3" name="Shape 173"/>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sp>
        <p:nvSpPr>
          <p:cNvPr id="174" name="Shape 174"/>
          <p:cNvSpPr>
            <a:spLocks noGrp="1"/>
          </p:cNvSpPr>
          <p:nvPr>
            <p:ph type="chart" idx="2"/>
          </p:nvPr>
        </p:nvSpPr>
        <p:spPr>
          <a:xfrm>
            <a:off x="685800" y="1130300"/>
            <a:ext cx="7772400" cy="5035549"/>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rgbClr val="3B3C3E"/>
              </a:buClr>
              <a:buSzPct val="100000"/>
              <a:buFont typeface="Arial"/>
              <a:buChar char="•"/>
              <a:defRPr sz="2800" b="0" i="0" u="none" strike="noStrike" cap="none">
                <a:solidFill>
                  <a:srgbClr val="3B3C3E"/>
                </a:solidFill>
                <a:latin typeface="Arial"/>
                <a:ea typeface="Arial"/>
                <a:cs typeface="Arial"/>
                <a:sym typeface="Arial"/>
              </a:defRPr>
            </a:lvl2pPr>
            <a:lvl3pPr marL="1143000" marR="0" lvl="2" indent="-76200" algn="l" rtl="0">
              <a:spcBef>
                <a:spcPts val="480"/>
              </a:spcBef>
              <a:buClr>
                <a:srgbClr val="3B3C3E"/>
              </a:buClr>
              <a:buSzPct val="100000"/>
              <a:buFont typeface="Arial"/>
              <a:buChar char="•"/>
              <a:defRPr sz="2400" b="0" i="0" u="none" strike="noStrike" cap="none">
                <a:solidFill>
                  <a:srgbClr val="3B3C3E"/>
                </a:solidFill>
                <a:latin typeface="Arial"/>
                <a:ea typeface="Arial"/>
                <a:cs typeface="Arial"/>
                <a:sym typeface="Arial"/>
              </a:defRPr>
            </a:lvl3pPr>
            <a:lvl4pPr marL="1600200" marR="0" lvl="3"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4pPr>
            <a:lvl5pPr marL="2057400" marR="0" lvl="4"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B3C3E"/>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3B3C3E"/>
                </a:solidFill>
              </a:defRPr>
            </a:lvl1pPr>
            <a:lvl2pPr>
              <a:defRPr>
                <a:solidFill>
                  <a:srgbClr val="3B3C3E"/>
                </a:solidFill>
              </a:defRPr>
            </a:lvl2pPr>
            <a:lvl3pPr>
              <a:defRPr>
                <a:solidFill>
                  <a:srgbClr val="3B3C3E"/>
                </a:solidFill>
              </a:defRPr>
            </a:lvl3pPr>
            <a:lvl4pPr>
              <a:defRPr>
                <a:solidFill>
                  <a:srgbClr val="3B3C3E"/>
                </a:solidFill>
              </a:defRPr>
            </a:lvl4pPr>
            <a:lvl5pPr>
              <a:defRPr>
                <a:solidFill>
                  <a:srgbClr val="3B3C3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1397863" cy="365125"/>
          </a:xfrm>
        </p:spPr>
        <p:txBody>
          <a:bodyPr/>
          <a:lstStyle>
            <a:lvl1pPr>
              <a:defRPr sz="1000">
                <a:solidFill>
                  <a:schemeClr val="bg1"/>
                </a:solidFill>
                <a:latin typeface="Arial"/>
                <a:cs typeface="Arial"/>
              </a:defRPr>
            </a:lvl1pPr>
          </a:lstStyle>
          <a:p>
            <a:fld id="{F5BA7003-00DC-104B-92AD-B7A90026C1F9}" type="datetimeFigureOut">
              <a:rPr lang="en-US" smtClean="0"/>
              <a:pPr/>
              <a:t>6/10/2019</a:t>
            </a:fld>
            <a:endParaRPr lang="en-US" dirty="0"/>
          </a:p>
        </p:txBody>
      </p:sp>
      <p:sp>
        <p:nvSpPr>
          <p:cNvPr id="5" name="Footer Placeholder 4"/>
          <p:cNvSpPr>
            <a:spLocks noGrp="1"/>
          </p:cNvSpPr>
          <p:nvPr>
            <p:ph type="ftr" sz="quarter" idx="11"/>
          </p:nvPr>
        </p:nvSpPr>
        <p:spPr>
          <a:xfrm>
            <a:off x="1855063" y="6356350"/>
            <a:ext cx="2895600" cy="365125"/>
          </a:xfrm>
        </p:spPr>
        <p:txBody>
          <a:bodyPr/>
          <a:lstStyle>
            <a:lvl1pP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12"/>
          </p:nvPr>
        </p:nvSpPr>
        <p:spPr>
          <a:xfrm>
            <a:off x="4750663" y="6356350"/>
            <a:ext cx="2133600" cy="365125"/>
          </a:xfrm>
        </p:spPr>
        <p:txBody>
          <a:bodyPr/>
          <a:lstStyle>
            <a:lvl1pPr>
              <a:defRPr sz="1000">
                <a:solidFill>
                  <a:schemeClr val="bg1"/>
                </a:solidFill>
                <a:latin typeface="Arial"/>
                <a:cs typeface="Arial"/>
              </a:defRPr>
            </a:lvl1p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2151455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emf"/><Relationship Id="rId5" Type="http://schemas.openxmlformats.org/officeDocument/2006/relationships/slideLayout" Target="../slideLayouts/slideLayout13.xml"/><Relationship Id="rId10" Type="http://schemas.openxmlformats.org/officeDocument/2006/relationships/theme" Target="../theme/theme3.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3B3C3E"/>
              </a:buClr>
              <a:buFont typeface="Arial"/>
              <a:buNone/>
              <a:defRPr sz="4400" b="0"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8" name="Shape 118"/>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342900" marR="0" lvl="0" indent="-139700" algn="l" rtl="0">
              <a:spcBef>
                <a:spcPts val="640"/>
              </a:spcBef>
              <a:buClr>
                <a:srgbClr val="3B3C3E"/>
              </a:buClr>
              <a:buSzPct val="100000"/>
              <a:buFont typeface="Arial"/>
              <a:buChar char="•"/>
              <a:defRPr sz="3200" b="0" i="0" u="none" strike="noStrike" cap="none">
                <a:solidFill>
                  <a:srgbClr val="3B3C3E"/>
                </a:solidFill>
                <a:latin typeface="Arial"/>
                <a:ea typeface="Arial"/>
                <a:cs typeface="Arial"/>
                <a:sym typeface="Arial"/>
              </a:defRPr>
            </a:lvl1pPr>
            <a:lvl2pPr marL="742950" marR="0" lvl="1" indent="-107950" algn="l" rtl="0">
              <a:spcBef>
                <a:spcPts val="560"/>
              </a:spcBef>
              <a:buClr>
                <a:srgbClr val="3B3C3E"/>
              </a:buClr>
              <a:buSzPct val="100000"/>
              <a:buFont typeface="Arial"/>
              <a:buChar char="•"/>
              <a:defRPr sz="2800" b="0" i="0" u="none" strike="noStrike" cap="none">
                <a:solidFill>
                  <a:srgbClr val="3B3C3E"/>
                </a:solidFill>
                <a:latin typeface="Arial"/>
                <a:ea typeface="Arial"/>
                <a:cs typeface="Arial"/>
                <a:sym typeface="Arial"/>
              </a:defRPr>
            </a:lvl2pPr>
            <a:lvl3pPr marL="1143000" marR="0" lvl="2" indent="-76200" algn="l" rtl="0">
              <a:spcBef>
                <a:spcPts val="480"/>
              </a:spcBef>
              <a:buClr>
                <a:srgbClr val="3B3C3E"/>
              </a:buClr>
              <a:buSzPct val="100000"/>
              <a:buFont typeface="Arial"/>
              <a:buChar char="•"/>
              <a:defRPr sz="2400" b="0" i="0" u="none" strike="noStrike" cap="none">
                <a:solidFill>
                  <a:srgbClr val="3B3C3E"/>
                </a:solidFill>
                <a:latin typeface="Arial"/>
                <a:ea typeface="Arial"/>
                <a:cs typeface="Arial"/>
                <a:sym typeface="Arial"/>
              </a:defRPr>
            </a:lvl3pPr>
            <a:lvl4pPr marL="1600200" marR="0" lvl="3"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4pPr>
            <a:lvl5pPr marL="2057400" marR="0" lvl="4"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9" name="Shape 119"/>
          <p:cNvSpPr/>
          <p:nvPr/>
        </p:nvSpPr>
        <p:spPr>
          <a:xfrm>
            <a:off x="0" y="6330205"/>
            <a:ext cx="9144000" cy="527794"/>
          </a:xfrm>
          <a:prstGeom prst="rect">
            <a:avLst/>
          </a:prstGeom>
          <a:solidFill>
            <a:srgbClr val="FD6D08"/>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20" name="Shape 120"/>
          <p:cNvSpPr txBox="1">
            <a:spLocks noGrp="1"/>
          </p:cNvSpPr>
          <p:nvPr>
            <p:ph type="dt" idx="10"/>
          </p:nvPr>
        </p:nvSpPr>
        <p:spPr>
          <a:xfrm>
            <a:off x="457200" y="6356350"/>
            <a:ext cx="131060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1" name="Shape 121"/>
          <p:cNvSpPr txBox="1">
            <a:spLocks noGrp="1"/>
          </p:cNvSpPr>
          <p:nvPr>
            <p:ph type="ftr" idx="11"/>
          </p:nvPr>
        </p:nvSpPr>
        <p:spPr>
          <a:xfrm>
            <a:off x="1767808"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sldNum" idx="12"/>
          </p:nvPr>
        </p:nvSpPr>
        <p:spPr>
          <a:xfrm>
            <a:off x="4667371"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pic>
        <p:nvPicPr>
          <p:cNvPr id="123" name="Shape 123" descr="UT_logo_RIGHT_KNOCKOUT.eps"/>
          <p:cNvPicPr preferRelativeResize="0"/>
          <p:nvPr/>
        </p:nvPicPr>
        <p:blipFill rotWithShape="1">
          <a:blip r:embed="rId9">
            <a:alphaModFix/>
          </a:blip>
          <a:srcRect/>
          <a:stretch/>
        </p:blipFill>
        <p:spPr>
          <a:xfrm>
            <a:off x="7280624" y="6441967"/>
            <a:ext cx="1410368" cy="31471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89" r:id="rId6"/>
    <p:sldLayoutId id="2147483690"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ctr" rtl="0">
              <a:spcBef>
                <a:spcPts val="0"/>
              </a:spcBef>
              <a:buClr>
                <a:srgbClr val="3B3C3E"/>
              </a:buClr>
              <a:buFont typeface="Arial"/>
              <a:buNone/>
              <a:defRPr sz="4400" b="0"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63" name="Shape 163"/>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342900" marR="0" lvl="0" indent="-139700" algn="l" rtl="0">
              <a:spcBef>
                <a:spcPts val="640"/>
              </a:spcBef>
              <a:buClr>
                <a:srgbClr val="3B3C3E"/>
              </a:buClr>
              <a:buSzPct val="100000"/>
              <a:buFont typeface="Arial"/>
              <a:buChar char="•"/>
              <a:defRPr sz="3200" b="0" i="0" u="none" strike="noStrike" cap="none">
                <a:solidFill>
                  <a:srgbClr val="3B3C3E"/>
                </a:solidFill>
                <a:latin typeface="Arial"/>
                <a:ea typeface="Arial"/>
                <a:cs typeface="Arial"/>
                <a:sym typeface="Arial"/>
              </a:defRPr>
            </a:lvl1pPr>
            <a:lvl2pPr marL="742950" marR="0" lvl="1" indent="-107950" algn="l" rtl="0">
              <a:spcBef>
                <a:spcPts val="560"/>
              </a:spcBef>
              <a:buClr>
                <a:srgbClr val="3B3C3E"/>
              </a:buClr>
              <a:buSzPct val="100000"/>
              <a:buFont typeface="Arial"/>
              <a:buChar char="•"/>
              <a:defRPr sz="2800" b="0" i="0" u="none" strike="noStrike" cap="none">
                <a:solidFill>
                  <a:srgbClr val="3B3C3E"/>
                </a:solidFill>
                <a:latin typeface="Arial"/>
                <a:ea typeface="Arial"/>
                <a:cs typeface="Arial"/>
                <a:sym typeface="Arial"/>
              </a:defRPr>
            </a:lvl2pPr>
            <a:lvl3pPr marL="1143000" marR="0" lvl="2" indent="-76200" algn="l" rtl="0">
              <a:spcBef>
                <a:spcPts val="480"/>
              </a:spcBef>
              <a:buClr>
                <a:srgbClr val="3B3C3E"/>
              </a:buClr>
              <a:buSzPct val="100000"/>
              <a:buFont typeface="Arial"/>
              <a:buChar char="•"/>
              <a:defRPr sz="2400" b="0" i="0" u="none" strike="noStrike" cap="none">
                <a:solidFill>
                  <a:srgbClr val="3B3C3E"/>
                </a:solidFill>
                <a:latin typeface="Arial"/>
                <a:ea typeface="Arial"/>
                <a:cs typeface="Arial"/>
                <a:sym typeface="Arial"/>
              </a:defRPr>
            </a:lvl3pPr>
            <a:lvl4pPr marL="1600200" marR="0" lvl="3"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4pPr>
            <a:lvl5pPr marL="2057400" marR="0" lvl="4" indent="-101600" algn="l" rtl="0">
              <a:spcBef>
                <a:spcPts val="400"/>
              </a:spcBef>
              <a:buClr>
                <a:srgbClr val="3B3C3E"/>
              </a:buClr>
              <a:buSzPct val="100000"/>
              <a:buFont typeface="Arial"/>
              <a:buChar char="•"/>
              <a:defRPr sz="2000" b="0" i="0" u="none" strike="noStrike" cap="none">
                <a:solidFill>
                  <a:srgbClr val="3B3C3E"/>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4" name="Shape 164"/>
          <p:cNvSpPr/>
          <p:nvPr/>
        </p:nvSpPr>
        <p:spPr>
          <a:xfrm>
            <a:off x="0" y="6330205"/>
            <a:ext cx="9144000" cy="527794"/>
          </a:xfrm>
          <a:prstGeom prst="rect">
            <a:avLst/>
          </a:prstGeom>
          <a:solidFill>
            <a:srgbClr val="FD6D08"/>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65" name="Shape 165"/>
          <p:cNvSpPr txBox="1">
            <a:spLocks noGrp="1"/>
          </p:cNvSpPr>
          <p:nvPr>
            <p:ph type="dt" idx="10"/>
          </p:nvPr>
        </p:nvSpPr>
        <p:spPr>
          <a:xfrm>
            <a:off x="457200" y="6356350"/>
            <a:ext cx="1310609" cy="365125"/>
          </a:xfrm>
          <a:prstGeom prst="rect">
            <a:avLst/>
          </a:prstGeom>
          <a:noFill/>
          <a:ln>
            <a:noFill/>
          </a:ln>
        </p:spPr>
        <p:txBody>
          <a:bodyPr wrap="square" lIns="91425" tIns="91425" rIns="91425" bIns="91425" anchor="ctr" anchorCtr="0"/>
          <a:lstStyle>
            <a:lvl1pPr marL="0" marR="0" lvl="0" indent="0" algn="l"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6" name="Shape 166"/>
          <p:cNvSpPr txBox="1">
            <a:spLocks noGrp="1"/>
          </p:cNvSpPr>
          <p:nvPr>
            <p:ph type="ftr" idx="11"/>
          </p:nvPr>
        </p:nvSpPr>
        <p:spPr>
          <a:xfrm>
            <a:off x="1767808"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buNone/>
              <a:defRPr sz="1000">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7" name="Shape 167"/>
          <p:cNvSpPr txBox="1">
            <a:spLocks noGrp="1"/>
          </p:cNvSpPr>
          <p:nvPr>
            <p:ph type="sldNum" idx="12"/>
          </p:nvPr>
        </p:nvSpPr>
        <p:spPr>
          <a:xfrm>
            <a:off x="4667371" y="6356350"/>
            <a:ext cx="2133599"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000">
                <a:solidFill>
                  <a:schemeClr val="lt1"/>
                </a:solidFill>
                <a:latin typeface="Arial"/>
                <a:ea typeface="Arial"/>
                <a:cs typeface="Arial"/>
                <a:sym typeface="Arial"/>
              </a:rPr>
              <a:t>‹#›</a:t>
            </a:fld>
            <a:endParaRPr lang="en-US" sz="1000">
              <a:solidFill>
                <a:schemeClr val="lt1"/>
              </a:solidFill>
              <a:latin typeface="Arial"/>
              <a:ea typeface="Arial"/>
              <a:cs typeface="Arial"/>
              <a:sym typeface="Arial"/>
            </a:endParaRPr>
          </a:p>
        </p:txBody>
      </p:sp>
      <p:pic>
        <p:nvPicPr>
          <p:cNvPr id="168" name="Shape 168" descr="UT_logo_RIGHT_KNOCKOUT.eps"/>
          <p:cNvPicPr preferRelativeResize="0"/>
          <p:nvPr/>
        </p:nvPicPr>
        <p:blipFill rotWithShape="1">
          <a:blip r:embed="rId3">
            <a:alphaModFix/>
          </a:blip>
          <a:srcRect/>
          <a:stretch/>
        </p:blipFill>
        <p:spPr>
          <a:xfrm>
            <a:off x="7280624" y="6441967"/>
            <a:ext cx="1410368" cy="31471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1310609" cy="365125"/>
          </a:xfrm>
          <a:prstGeom prst="rect">
            <a:avLst/>
          </a:prstGeom>
        </p:spPr>
        <p:txBody>
          <a:bodyPr vert="horz" lIns="91440" tIns="45720" rIns="91440" bIns="45720" rtlCol="0" anchor="ctr"/>
          <a:lstStyle>
            <a:lvl1pPr algn="l">
              <a:defRPr sz="1000">
                <a:solidFill>
                  <a:schemeClr val="bg1"/>
                </a:solidFill>
                <a:latin typeface="Arial"/>
                <a:cs typeface="Arial"/>
              </a:defRPr>
            </a:lvl1pPr>
          </a:lstStyle>
          <a:p>
            <a:fld id="{F5BA7003-00DC-104B-92AD-B7A90026C1F9}" type="datetimeFigureOut">
              <a:rPr lang="en-US" smtClean="0"/>
              <a:pPr/>
              <a:t>6/10/2019</a:t>
            </a:fld>
            <a:endParaRPr lang="en-US" dirty="0"/>
          </a:p>
        </p:txBody>
      </p:sp>
      <p:sp>
        <p:nvSpPr>
          <p:cNvPr id="5" name="Footer Placeholder 4"/>
          <p:cNvSpPr>
            <a:spLocks noGrp="1"/>
          </p:cNvSpPr>
          <p:nvPr>
            <p:ph type="ftr" sz="quarter" idx="3"/>
          </p:nvPr>
        </p:nvSpPr>
        <p:spPr>
          <a:xfrm>
            <a:off x="1767809" y="6356350"/>
            <a:ext cx="2895600" cy="365125"/>
          </a:xfrm>
          <a:prstGeom prst="rect">
            <a:avLst/>
          </a:prstGeom>
        </p:spPr>
        <p:txBody>
          <a:bodyPr vert="horz" lIns="91440" tIns="45720" rIns="91440" bIns="45720" rtlCol="0" anchor="ctr"/>
          <a:lstStyle>
            <a:lvl1pPr algn="ct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4667371" y="6356350"/>
            <a:ext cx="2133600" cy="365125"/>
          </a:xfrm>
          <a:prstGeom prst="rect">
            <a:avLst/>
          </a:prstGeom>
        </p:spPr>
        <p:txBody>
          <a:bodyPr vert="horz" lIns="91440" tIns="45720" rIns="91440" bIns="45720" rtlCol="0" anchor="ctr"/>
          <a:lstStyle>
            <a:lvl1pPr algn="r">
              <a:defRPr sz="1000">
                <a:solidFill>
                  <a:schemeClr val="bg1"/>
                </a:solidFill>
                <a:latin typeface="Arial"/>
                <a:cs typeface="Arial"/>
              </a:defRPr>
            </a:lvl1pPr>
          </a:lstStyle>
          <a:p>
            <a:fld id="{051C7006-7120-F341-A188-F97DDD913081}" type="slidenum">
              <a:rPr lang="en-US" smtClean="0"/>
              <a:pPr/>
              <a:t>‹#›</a:t>
            </a:fld>
            <a:endParaRPr lang="en-US" dirty="0"/>
          </a:p>
        </p:txBody>
      </p:sp>
      <p:pic>
        <p:nvPicPr>
          <p:cNvPr id="10" name="Picture 9" descr="UT_logo_RIGHT_KNOCKOUT.eps"/>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621048" y="6441967"/>
            <a:ext cx="1410369" cy="314711"/>
          </a:xfrm>
          <a:prstGeom prst="rect">
            <a:avLst/>
          </a:prstGeom>
        </p:spPr>
      </p:pic>
    </p:spTree>
    <p:extLst>
      <p:ext uri="{BB962C8B-B14F-4D97-AF65-F5344CB8AC3E}">
        <p14:creationId xmlns:p14="http://schemas.microsoft.com/office/powerpoint/2010/main" val="227275288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txStyles>
    <p:titleStyle>
      <a:lvl1pPr algn="l" defTabSz="457200" rtl="0" eaLnBrk="1" latinLnBrk="0" hangingPunct="1">
        <a:spcBef>
          <a:spcPct val="0"/>
        </a:spcBef>
        <a:buNone/>
        <a:defRPr sz="4400" b="1" kern="1200">
          <a:solidFill>
            <a:srgbClr val="3B3C3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jp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hyperlink" Target="doi:10.1371/journal.pbio.1001779"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doi.org/10.18352/lq.10180" TargetMode="Externa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hyperlink" Target="https://bfe-inf.github.io/toolkit/dmt-researcher.html"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dataone.org/education-modules"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45.xml.rels><?xml version="1.0" encoding="UTF-8" standalone="yes"?>
<Relationships xmlns="http://schemas.openxmlformats.org/package/2006/relationships"><Relationship Id="rId3" Type="http://schemas.openxmlformats.org/officeDocument/2006/relationships/hyperlink" Target="mailto:ctenopir@utk.edu"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p:nvPr/>
        </p:nvSpPr>
        <p:spPr>
          <a:xfrm>
            <a:off x="0" y="600652"/>
            <a:ext cx="9144000" cy="1323439"/>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4000" b="0" i="0" u="none" strike="noStrike" cap="none">
                <a:solidFill>
                  <a:schemeClr val="dk1"/>
                </a:solidFill>
                <a:latin typeface="Arial"/>
                <a:ea typeface="Arial"/>
                <a:cs typeface="Arial"/>
                <a:sym typeface="Arial"/>
              </a:rPr>
              <a:t/>
            </a:r>
            <a:br>
              <a:rPr lang="en-US" sz="4000" b="0" i="0" u="none" strike="noStrike" cap="none">
                <a:solidFill>
                  <a:schemeClr val="dk1"/>
                </a:solidFill>
                <a:latin typeface="Arial"/>
                <a:ea typeface="Arial"/>
                <a:cs typeface="Arial"/>
                <a:sym typeface="Arial"/>
              </a:rPr>
            </a:br>
            <a:endParaRPr lang="en-US" sz="4000" b="0" i="0" u="none" strike="noStrike" cap="none">
              <a:solidFill>
                <a:schemeClr val="dk1"/>
              </a:solidFill>
              <a:latin typeface="Arial"/>
              <a:ea typeface="Arial"/>
              <a:cs typeface="Arial"/>
              <a:sym typeface="Arial"/>
            </a:endParaRPr>
          </a:p>
        </p:txBody>
      </p:sp>
      <p:sp>
        <p:nvSpPr>
          <p:cNvPr id="180" name="Shape 180"/>
          <p:cNvSpPr/>
          <p:nvPr/>
        </p:nvSpPr>
        <p:spPr>
          <a:xfrm>
            <a:off x="2285999" y="3401419"/>
            <a:ext cx="4572000" cy="1938991"/>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1" i="0" u="none" strike="noStrike" cap="none" dirty="0">
                <a:solidFill>
                  <a:srgbClr val="000000"/>
                </a:solidFill>
                <a:latin typeface="Calibri"/>
                <a:ea typeface="Calibri"/>
                <a:cs typeface="Calibri"/>
                <a:sym typeface="Calibri"/>
              </a:rPr>
              <a:t>Carol </a:t>
            </a:r>
            <a:r>
              <a:rPr lang="en-US" sz="2400" b="1" i="0" u="none" strike="noStrike" cap="none" dirty="0" err="1">
                <a:solidFill>
                  <a:srgbClr val="000000"/>
                </a:solidFill>
                <a:latin typeface="Calibri"/>
                <a:ea typeface="Calibri"/>
                <a:cs typeface="Calibri"/>
                <a:sym typeface="Calibri"/>
              </a:rPr>
              <a:t>Tenopir</a:t>
            </a:r>
            <a:r>
              <a:rPr lang="en-US" sz="2400" b="0" i="0" u="none" strike="noStrike" cap="none" dirty="0">
                <a:solidFill>
                  <a:srgbClr val="000000"/>
                </a:solidFill>
                <a:latin typeface="Calibri"/>
                <a:ea typeface="Calibri"/>
                <a:cs typeface="Calibri"/>
                <a:sym typeface="Calibri"/>
              </a:rPr>
              <a:t/>
            </a:r>
            <a:br>
              <a:rPr lang="en-US" sz="2400" b="0" i="0" u="none" strike="noStrike" cap="none" dirty="0">
                <a:solidFill>
                  <a:srgbClr val="000000"/>
                </a:solidFill>
                <a:latin typeface="Calibri"/>
                <a:ea typeface="Calibri"/>
                <a:cs typeface="Calibri"/>
                <a:sym typeface="Calibri"/>
              </a:rPr>
            </a:br>
            <a:r>
              <a:rPr lang="en-US" sz="2400" b="0" i="0" u="none" strike="noStrike" cap="none" dirty="0">
                <a:solidFill>
                  <a:srgbClr val="000000"/>
                </a:solidFill>
                <a:latin typeface="Calibri"/>
                <a:ea typeface="Calibri"/>
                <a:cs typeface="Calibri"/>
                <a:sym typeface="Calibri"/>
              </a:rPr>
              <a:t>University of Tennessee</a:t>
            </a:r>
          </a:p>
          <a:p>
            <a:pPr marL="0" marR="0" lvl="0" indent="0" algn="ctr" rtl="0">
              <a:spcBef>
                <a:spcPts val="0"/>
              </a:spcBef>
              <a:buSzPct val="25000"/>
              <a:buNone/>
            </a:pPr>
            <a:r>
              <a:rPr lang="en-US" sz="2400" b="0" i="0" u="none" strike="noStrike" cap="none" dirty="0">
                <a:solidFill>
                  <a:srgbClr val="000000"/>
                </a:solidFill>
                <a:latin typeface="Calibri"/>
                <a:ea typeface="Calibri"/>
                <a:cs typeface="Calibri"/>
                <a:sym typeface="Calibri"/>
              </a:rPr>
              <a:t/>
            </a:r>
            <a:br>
              <a:rPr lang="en-US" sz="2400" b="0" i="0" u="none" strike="noStrike" cap="none" dirty="0">
                <a:solidFill>
                  <a:srgbClr val="000000"/>
                </a:solidFill>
                <a:latin typeface="Calibri"/>
                <a:ea typeface="Calibri"/>
                <a:cs typeface="Calibri"/>
                <a:sym typeface="Calibri"/>
              </a:rPr>
            </a:br>
            <a:r>
              <a:rPr lang="en-US" sz="2400" b="0" i="0" u="none" strike="noStrike" cap="none" dirty="0">
                <a:solidFill>
                  <a:srgbClr val="000000"/>
                </a:solidFill>
                <a:latin typeface="Calibri"/>
                <a:ea typeface="Calibri"/>
                <a:cs typeface="Calibri"/>
                <a:sym typeface="Calibri"/>
              </a:rPr>
              <a:t>ctenopir@utk.edu</a:t>
            </a:r>
          </a:p>
        </p:txBody>
      </p:sp>
      <p:sp>
        <p:nvSpPr>
          <p:cNvPr id="182" name="Shape 182"/>
          <p:cNvSpPr/>
          <p:nvPr/>
        </p:nvSpPr>
        <p:spPr>
          <a:xfrm>
            <a:off x="0" y="123865"/>
            <a:ext cx="8787384" cy="2277011"/>
          </a:xfrm>
          <a:prstGeom prst="rect">
            <a:avLst/>
          </a:prstGeom>
          <a:noFill/>
          <a:ln>
            <a:noFill/>
          </a:ln>
        </p:spPr>
        <p:txBody>
          <a:bodyPr wrap="square" lIns="91425" tIns="45700" rIns="91425" bIns="45700" anchor="t" anchorCtr="0">
            <a:noAutofit/>
          </a:bodyPr>
          <a:lstStyle/>
          <a:p>
            <a:pPr lvl="0" algn="ctr">
              <a:buSzPct val="25000"/>
            </a:pPr>
            <a:endParaRPr lang="en-US" sz="4400" b="1" dirty="0">
              <a:solidFill>
                <a:srgbClr val="3B3C3E"/>
              </a:solidFill>
            </a:endParaRPr>
          </a:p>
          <a:p>
            <a:pPr lvl="0" algn="ctr">
              <a:buSzPct val="25000"/>
            </a:pPr>
            <a:r>
              <a:rPr lang="en-US" sz="3600" b="1" dirty="0" smtClean="0">
                <a:solidFill>
                  <a:srgbClr val="3B3C3E"/>
                </a:solidFill>
              </a:rPr>
              <a:t>Libraries in an Age of Data Science: </a:t>
            </a:r>
          </a:p>
          <a:p>
            <a:pPr lvl="0" algn="ctr">
              <a:buSzPct val="25000"/>
            </a:pPr>
            <a:r>
              <a:rPr lang="en-US" sz="3600" b="1" dirty="0" smtClean="0">
                <a:solidFill>
                  <a:srgbClr val="3B3C3E"/>
                </a:solidFill>
              </a:rPr>
              <a:t>Research Data Management Services </a:t>
            </a:r>
            <a:endParaRPr lang="en-US" sz="3600" b="1" i="0" u="none" strike="noStrike" cap="none" dirty="0">
              <a:solidFill>
                <a:srgbClr val="3B3C3E"/>
              </a:solidFill>
              <a:sym typeface="Arial"/>
            </a:endParaRPr>
          </a:p>
        </p:txBody>
      </p:sp>
      <p:pic>
        <p:nvPicPr>
          <p:cNvPr id="183" name="Shape 183"/>
          <p:cNvPicPr preferRelativeResize="0"/>
          <p:nvPr/>
        </p:nvPicPr>
        <p:blipFill rotWithShape="1">
          <a:blip r:embed="rId3">
            <a:alphaModFix/>
          </a:blip>
          <a:srcRect/>
          <a:stretch/>
        </p:blipFill>
        <p:spPr>
          <a:xfrm>
            <a:off x="7467597" y="4962782"/>
            <a:ext cx="1589411" cy="1320951"/>
          </a:xfrm>
          <a:prstGeom prst="rect">
            <a:avLst/>
          </a:prstGeom>
          <a:noFill/>
          <a:ln>
            <a:noFill/>
          </a:ln>
        </p:spPr>
      </p:pic>
      <p:pic>
        <p:nvPicPr>
          <p:cNvPr id="184" name="Shape 184"/>
          <p:cNvPicPr preferRelativeResize="0"/>
          <p:nvPr/>
        </p:nvPicPr>
        <p:blipFill rotWithShape="1">
          <a:blip r:embed="rId4">
            <a:alphaModFix/>
          </a:blip>
          <a:srcRect/>
          <a:stretch/>
        </p:blipFill>
        <p:spPr>
          <a:xfrm>
            <a:off x="1981199" y="5538139"/>
            <a:ext cx="2317715" cy="668654"/>
          </a:xfrm>
          <a:prstGeom prst="rect">
            <a:avLst/>
          </a:prstGeom>
          <a:noFill/>
          <a:ln>
            <a:noFill/>
          </a:ln>
        </p:spPr>
      </p:pic>
      <p:pic>
        <p:nvPicPr>
          <p:cNvPr id="185" name="Shape 185"/>
          <p:cNvPicPr preferRelativeResize="0"/>
          <p:nvPr/>
        </p:nvPicPr>
        <p:blipFill rotWithShape="1">
          <a:blip r:embed="rId5">
            <a:alphaModFix/>
          </a:blip>
          <a:srcRect/>
          <a:stretch/>
        </p:blipFill>
        <p:spPr>
          <a:xfrm>
            <a:off x="230426" y="4962782"/>
            <a:ext cx="1445973" cy="1320951"/>
          </a:xfrm>
          <a:prstGeom prst="rect">
            <a:avLst/>
          </a:prstGeom>
          <a:noFill/>
          <a:ln>
            <a:noFill/>
          </a:ln>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3714" y="5116286"/>
            <a:ext cx="2763384" cy="109050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a:solidFill>
                  <a:srgbClr val="006666"/>
                </a:solidFill>
                <a:latin typeface="Arial"/>
                <a:ea typeface="Arial"/>
                <a:cs typeface="Arial"/>
                <a:sym typeface="Arial"/>
              </a:rPr>
              <a:t>Technical RDS</a:t>
            </a:r>
          </a:p>
        </p:txBody>
      </p:sp>
      <p:sp>
        <p:nvSpPr>
          <p:cNvPr id="331" name="Shape 331"/>
          <p:cNvSpPr txBox="1">
            <a:spLocks noGrp="1"/>
          </p:cNvSpPr>
          <p:nvPr>
            <p:ph type="body" idx="1"/>
          </p:nvPr>
        </p:nvSpPr>
        <p:spPr>
          <a:xfrm>
            <a:off x="7619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Providing tech support for RDS systems/data </a:t>
            </a:r>
            <a:r>
              <a:rPr lang="en-US" sz="3200" b="0" i="0" u="none" strike="noStrike" cap="none" dirty="0" smtClean="0">
                <a:solidFill>
                  <a:srgbClr val="3B3C3E"/>
                </a:solidFill>
                <a:latin typeface="Arial"/>
                <a:ea typeface="Arial"/>
                <a:cs typeface="Arial"/>
                <a:sym typeface="Arial"/>
              </a:rPr>
              <a:t>repositories</a:t>
            </a:r>
          </a:p>
          <a:p>
            <a:pPr marL="342900" marR="0" lvl="0" indent="-342900" algn="l" rtl="0">
              <a:lnSpc>
                <a:spcPct val="90000"/>
              </a:lnSpc>
              <a:spcBef>
                <a:spcPts val="0"/>
              </a:spcBef>
              <a:spcAft>
                <a:spcPts val="0"/>
              </a:spcAft>
              <a:buClr>
                <a:srgbClr val="3B3C3E"/>
              </a:buClr>
              <a:buSzPct val="100000"/>
              <a:buFont typeface="Arial"/>
              <a:buChar char="•"/>
            </a:pPr>
            <a:endParaRPr lang="en-US" sz="3200" b="0" i="0" u="none" strike="noStrike" cap="none" dirty="0">
              <a:solidFill>
                <a:srgbClr val="3B3C3E"/>
              </a:solidFill>
              <a:latin typeface="Arial"/>
              <a:ea typeface="Arial"/>
              <a:cs typeface="Arial"/>
              <a:sym typeface="Arial"/>
            </a:endParaRPr>
          </a:p>
        </p:txBody>
      </p:sp>
      <p:cxnSp>
        <p:nvCxnSpPr>
          <p:cNvPr id="332" name="Shape 332"/>
          <p:cNvCxnSpPr/>
          <p:nvPr/>
        </p:nvCxnSpPr>
        <p:spPr>
          <a:xfrm>
            <a:off x="457199" y="945777"/>
            <a:ext cx="8381999" cy="0"/>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3849742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a:solidFill>
                  <a:srgbClr val="006666"/>
                </a:solidFill>
                <a:latin typeface="Arial"/>
                <a:ea typeface="Arial"/>
                <a:cs typeface="Arial"/>
                <a:sym typeface="Arial"/>
              </a:rPr>
              <a:t>Technical RDS</a:t>
            </a:r>
          </a:p>
        </p:txBody>
      </p:sp>
      <p:sp>
        <p:nvSpPr>
          <p:cNvPr id="331" name="Shape 331"/>
          <p:cNvSpPr txBox="1">
            <a:spLocks noGrp="1"/>
          </p:cNvSpPr>
          <p:nvPr>
            <p:ph type="body" idx="1"/>
          </p:nvPr>
        </p:nvSpPr>
        <p:spPr>
          <a:xfrm>
            <a:off x="7619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100000"/>
              <a:buFont typeface="Arial"/>
              <a:buChar char="•"/>
            </a:pPr>
            <a:r>
              <a:rPr lang="en-US" sz="3200" b="0" i="0" u="none" strike="noStrike" cap="none" dirty="0">
                <a:solidFill>
                  <a:schemeClr val="bg1">
                    <a:lumMod val="95000"/>
                  </a:schemeClr>
                </a:solidFill>
                <a:latin typeface="Arial"/>
                <a:ea typeface="Arial"/>
                <a:cs typeface="Arial"/>
                <a:sym typeface="Arial"/>
              </a:rPr>
              <a:t>Providing tech support for RDS systems/data </a:t>
            </a:r>
            <a:r>
              <a:rPr lang="en-US" sz="3200" b="0" i="0" u="none" strike="noStrike" cap="none" dirty="0" smtClean="0">
                <a:solidFill>
                  <a:schemeClr val="bg1">
                    <a:lumMod val="95000"/>
                  </a:schemeClr>
                </a:solidFill>
                <a:latin typeface="Arial"/>
                <a:ea typeface="Arial"/>
                <a:cs typeface="Arial"/>
                <a:sym typeface="Arial"/>
              </a:rPr>
              <a:t>repositories</a:t>
            </a:r>
          </a:p>
          <a:p>
            <a:pPr marL="342900" marR="0" lvl="0" indent="-342900" algn="l" rtl="0">
              <a:lnSpc>
                <a:spcPct val="90000"/>
              </a:lnSpc>
              <a:spcBef>
                <a:spcPts val="0"/>
              </a:spcBef>
              <a:spcAft>
                <a:spcPts val="0"/>
              </a:spcAft>
              <a:buClr>
                <a:srgbClr val="3B3C3E"/>
              </a:buClr>
              <a:buSzPct val="100000"/>
              <a:buFont typeface="Arial"/>
              <a:buChar char="•"/>
            </a:pPr>
            <a:endParaRPr lang="en-US" sz="3200" b="0" i="0" u="none" strike="noStrike" cap="none" dirty="0">
              <a:solidFill>
                <a:srgbClr val="3B3C3E"/>
              </a:solidFill>
              <a:latin typeface="Arial"/>
              <a:ea typeface="Arial"/>
              <a:cs typeface="Arial"/>
              <a:sym typeface="Arial"/>
            </a:endParaRP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Identifying datasets for deposit in repositories</a:t>
            </a: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Preparing datasets for deposit</a:t>
            </a: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Deselecting datasets for removal from a </a:t>
            </a:r>
            <a:r>
              <a:rPr lang="en-US" sz="3200" b="0" i="0" u="none" strike="noStrike" cap="none" dirty="0" smtClean="0">
                <a:solidFill>
                  <a:srgbClr val="3B3C3E"/>
                </a:solidFill>
                <a:latin typeface="Arial"/>
                <a:ea typeface="Arial"/>
                <a:cs typeface="Arial"/>
                <a:sym typeface="Arial"/>
              </a:rPr>
              <a:t>repository</a:t>
            </a:r>
          </a:p>
          <a:p>
            <a:pPr marL="0" marR="0" lvl="0" indent="0" algn="l" rtl="0">
              <a:lnSpc>
                <a:spcPct val="90000"/>
              </a:lnSpc>
              <a:spcBef>
                <a:spcPts val="640"/>
              </a:spcBef>
              <a:spcAft>
                <a:spcPts val="0"/>
              </a:spcAft>
              <a:buClr>
                <a:srgbClr val="3B3C3E"/>
              </a:buClr>
              <a:buSzPct val="100000"/>
              <a:buNone/>
            </a:pPr>
            <a:endParaRPr lang="en-US" sz="3200" b="0" i="0" u="none" strike="noStrike" cap="none" dirty="0">
              <a:solidFill>
                <a:srgbClr val="3B3C3E"/>
              </a:solidFill>
              <a:latin typeface="Arial"/>
              <a:ea typeface="Arial"/>
              <a:cs typeface="Arial"/>
              <a:sym typeface="Arial"/>
            </a:endParaRPr>
          </a:p>
        </p:txBody>
      </p:sp>
      <p:cxnSp>
        <p:nvCxnSpPr>
          <p:cNvPr id="332" name="Shape 332"/>
          <p:cNvCxnSpPr/>
          <p:nvPr/>
        </p:nvCxnSpPr>
        <p:spPr>
          <a:xfrm>
            <a:off x="457199" y="945777"/>
            <a:ext cx="8381999" cy="0"/>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2355141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a:solidFill>
                  <a:srgbClr val="006666"/>
                </a:solidFill>
                <a:latin typeface="Arial"/>
                <a:ea typeface="Arial"/>
                <a:cs typeface="Arial"/>
                <a:sym typeface="Arial"/>
              </a:rPr>
              <a:t>Technical RDS</a:t>
            </a:r>
          </a:p>
        </p:txBody>
      </p:sp>
      <p:sp>
        <p:nvSpPr>
          <p:cNvPr id="331" name="Shape 331"/>
          <p:cNvSpPr txBox="1">
            <a:spLocks noGrp="1"/>
          </p:cNvSpPr>
          <p:nvPr>
            <p:ph type="body" idx="1"/>
          </p:nvPr>
        </p:nvSpPr>
        <p:spPr>
          <a:xfrm>
            <a:off x="7619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100000"/>
              <a:buFont typeface="Arial"/>
              <a:buChar char="•"/>
            </a:pPr>
            <a:r>
              <a:rPr lang="en-US" sz="3200" b="0" i="0" u="none" strike="noStrike" cap="none" dirty="0">
                <a:solidFill>
                  <a:schemeClr val="bg1">
                    <a:lumMod val="95000"/>
                  </a:schemeClr>
                </a:solidFill>
                <a:latin typeface="Arial"/>
                <a:ea typeface="Arial"/>
                <a:cs typeface="Arial"/>
                <a:sym typeface="Arial"/>
              </a:rPr>
              <a:t>Providing tech support for RDS systems/data </a:t>
            </a:r>
            <a:r>
              <a:rPr lang="en-US" sz="3200" b="0" i="0" u="none" strike="noStrike" cap="none" dirty="0" smtClean="0">
                <a:solidFill>
                  <a:schemeClr val="bg1">
                    <a:lumMod val="95000"/>
                  </a:schemeClr>
                </a:solidFill>
                <a:latin typeface="Arial"/>
                <a:ea typeface="Arial"/>
                <a:cs typeface="Arial"/>
                <a:sym typeface="Arial"/>
              </a:rPr>
              <a:t>repositories</a:t>
            </a:r>
          </a:p>
          <a:p>
            <a:pPr marL="342900" marR="0" lvl="0" indent="-342900" algn="l" rtl="0">
              <a:lnSpc>
                <a:spcPct val="90000"/>
              </a:lnSpc>
              <a:spcBef>
                <a:spcPts val="0"/>
              </a:spcBef>
              <a:spcAft>
                <a:spcPts val="0"/>
              </a:spcAft>
              <a:buClr>
                <a:srgbClr val="3B3C3E"/>
              </a:buClr>
              <a:buSzPct val="100000"/>
              <a:buFont typeface="Arial"/>
              <a:buChar char="•"/>
            </a:pPr>
            <a:endParaRPr lang="en-US" sz="3200" b="0" i="0" u="none" strike="noStrike" cap="none" dirty="0">
              <a:solidFill>
                <a:schemeClr val="bg1">
                  <a:lumMod val="95000"/>
                </a:schemeClr>
              </a:solidFill>
              <a:latin typeface="Arial"/>
              <a:ea typeface="Arial"/>
              <a:cs typeface="Arial"/>
              <a:sym typeface="Arial"/>
            </a:endParaRP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chemeClr val="bg1">
                    <a:lumMod val="95000"/>
                  </a:schemeClr>
                </a:solidFill>
                <a:latin typeface="Arial"/>
                <a:ea typeface="Arial"/>
                <a:cs typeface="Arial"/>
                <a:sym typeface="Arial"/>
              </a:rPr>
              <a:t>Identifying datasets for deposit in repositories</a:t>
            </a: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chemeClr val="bg1">
                    <a:lumMod val="95000"/>
                  </a:schemeClr>
                </a:solidFill>
                <a:latin typeface="Arial"/>
                <a:ea typeface="Arial"/>
                <a:cs typeface="Arial"/>
                <a:sym typeface="Arial"/>
              </a:rPr>
              <a:t>Preparing datasets for deposit</a:t>
            </a:r>
          </a:p>
          <a:p>
            <a:pPr marL="342900" marR="0" lvl="0" indent="-342900" algn="l" rtl="0">
              <a:lnSpc>
                <a:spcPct val="90000"/>
              </a:lnSpc>
              <a:spcBef>
                <a:spcPts val="640"/>
              </a:spcBef>
              <a:spcAft>
                <a:spcPts val="0"/>
              </a:spcAft>
              <a:buClr>
                <a:srgbClr val="3B3C3E"/>
              </a:buClr>
              <a:buSzPct val="100000"/>
              <a:buFont typeface="Arial"/>
              <a:buChar char="•"/>
            </a:pPr>
            <a:r>
              <a:rPr lang="en-US" sz="3200" b="0" i="0" u="none" strike="noStrike" cap="none" dirty="0">
                <a:solidFill>
                  <a:schemeClr val="bg1">
                    <a:lumMod val="95000"/>
                  </a:schemeClr>
                </a:solidFill>
                <a:latin typeface="Arial"/>
                <a:ea typeface="Arial"/>
                <a:cs typeface="Arial"/>
                <a:sym typeface="Arial"/>
              </a:rPr>
              <a:t>Deselecting datasets for removal from a </a:t>
            </a:r>
            <a:r>
              <a:rPr lang="en-US" sz="3200" b="0" i="0" u="none" strike="noStrike" cap="none" dirty="0" smtClean="0">
                <a:solidFill>
                  <a:schemeClr val="bg1">
                    <a:lumMod val="95000"/>
                  </a:schemeClr>
                </a:solidFill>
                <a:latin typeface="Arial"/>
                <a:ea typeface="Arial"/>
                <a:cs typeface="Arial"/>
                <a:sym typeface="Arial"/>
              </a:rPr>
              <a:t>repository</a:t>
            </a:r>
          </a:p>
          <a:p>
            <a:pPr marL="342900" marR="0" lvl="0" indent="-342900" algn="l" rtl="0">
              <a:lnSpc>
                <a:spcPct val="90000"/>
              </a:lnSpc>
              <a:spcBef>
                <a:spcPts val="640"/>
              </a:spcBef>
              <a:spcAft>
                <a:spcPts val="0"/>
              </a:spcAft>
              <a:buClr>
                <a:srgbClr val="3B3C3E"/>
              </a:buClr>
              <a:buSzPct val="100000"/>
              <a:buFont typeface="Arial"/>
              <a:buChar char="•"/>
            </a:pPr>
            <a:endParaRPr lang="en-US" sz="3200" b="0" i="0" u="none" strike="noStrike" cap="none" dirty="0">
              <a:solidFill>
                <a:srgbClr val="3B3C3E"/>
              </a:solidFill>
              <a:latin typeface="Arial"/>
              <a:ea typeface="Arial"/>
              <a:cs typeface="Arial"/>
              <a:sym typeface="Arial"/>
            </a:endParaRPr>
          </a:p>
          <a:p>
            <a:pPr marL="342900" marR="0" lvl="0" indent="-342900" algn="l" rtl="0">
              <a:lnSpc>
                <a:spcPct val="90000"/>
              </a:lnSpc>
              <a:spcBef>
                <a:spcPts val="640"/>
              </a:spcBef>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Creating or transforming metadata</a:t>
            </a:r>
          </a:p>
        </p:txBody>
      </p:sp>
      <p:cxnSp>
        <p:nvCxnSpPr>
          <p:cNvPr id="332" name="Shape 332"/>
          <p:cNvCxnSpPr/>
          <p:nvPr/>
        </p:nvCxnSpPr>
        <p:spPr>
          <a:xfrm>
            <a:off x="457199" y="945777"/>
            <a:ext cx="8381999" cy="0"/>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1715294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274320" y="274320"/>
            <a:ext cx="8686800" cy="9144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i="0" u="none" strike="noStrike" cap="none" dirty="0" smtClean="0">
                <a:solidFill>
                  <a:schemeClr val="tx1"/>
                </a:solidFill>
                <a:latin typeface="Arial"/>
                <a:ea typeface="Arial"/>
                <a:cs typeface="Arial"/>
                <a:sym typeface="Arial"/>
              </a:rPr>
              <a:t>What do Stakeholders need?</a:t>
            </a:r>
            <a:endParaRPr lang="en-US" sz="3600" i="0" u="none" strike="noStrike" cap="none" dirty="0">
              <a:solidFill>
                <a:schemeClr val="tx1"/>
              </a:solidFill>
              <a:latin typeface="Arial"/>
              <a:ea typeface="Arial"/>
              <a:cs typeface="Arial"/>
              <a:sym typeface="Arial"/>
            </a:endParaRPr>
          </a:p>
        </p:txBody>
      </p:sp>
      <p:pic>
        <p:nvPicPr>
          <p:cNvPr id="339" name="Shape 339"/>
          <p:cNvPicPr preferRelativeResize="0"/>
          <p:nvPr/>
        </p:nvPicPr>
        <p:blipFill rotWithShape="1">
          <a:blip r:embed="rId3">
            <a:alphaModFix/>
          </a:blip>
          <a:srcRect/>
          <a:stretch/>
        </p:blipFill>
        <p:spPr>
          <a:xfrm>
            <a:off x="457200" y="4286342"/>
            <a:ext cx="1829384" cy="1234344"/>
          </a:xfrm>
          <a:prstGeom prst="rect">
            <a:avLst/>
          </a:prstGeom>
          <a:noFill/>
          <a:ln w="31750" cap="flat" cmpd="sng">
            <a:solidFill>
              <a:srgbClr val="FF0000"/>
            </a:solidFill>
            <a:prstDash val="solid"/>
            <a:miter lim="800000"/>
            <a:headEnd type="none" w="med" len="med"/>
            <a:tailEnd type="none" w="med" len="med"/>
          </a:ln>
        </p:spPr>
      </p:pic>
      <p:grpSp>
        <p:nvGrpSpPr>
          <p:cNvPr id="340" name="Shape 340"/>
          <p:cNvGrpSpPr/>
          <p:nvPr/>
        </p:nvGrpSpPr>
        <p:grpSpPr>
          <a:xfrm>
            <a:off x="457200" y="1600200"/>
            <a:ext cx="8305800" cy="4509497"/>
            <a:chOff x="457200" y="1828800"/>
            <a:chExt cx="8305800" cy="4509497"/>
          </a:xfrm>
        </p:grpSpPr>
        <p:pic>
          <p:nvPicPr>
            <p:cNvPr id="341" name="Shape 341" descr="C:\Users\Kayce\AppData\Local\Microsoft\Windows\Temporary Internet Files\Content.IE5\Q8FI8WN5\MP900439522[1].jpg"/>
            <p:cNvPicPr preferRelativeResize="0"/>
            <p:nvPr/>
          </p:nvPicPr>
          <p:blipFill rotWithShape="1">
            <a:blip r:embed="rId4">
              <a:alphaModFix/>
            </a:blip>
            <a:srcRect/>
            <a:stretch/>
          </p:blipFill>
          <p:spPr>
            <a:xfrm>
              <a:off x="2452250" y="3953257"/>
              <a:ext cx="2050834" cy="1764865"/>
            </a:xfrm>
            <a:prstGeom prst="rect">
              <a:avLst/>
            </a:prstGeom>
            <a:noFill/>
            <a:ln w="12700" cap="flat" cmpd="sng">
              <a:solidFill>
                <a:srgbClr val="186072"/>
              </a:solidFill>
              <a:prstDash val="solid"/>
              <a:round/>
              <a:headEnd type="none" w="med" len="med"/>
              <a:tailEnd type="none" w="med" len="med"/>
            </a:ln>
          </p:spPr>
        </p:pic>
        <p:pic>
          <p:nvPicPr>
            <p:cNvPr id="342" name="Shape 342"/>
            <p:cNvPicPr preferRelativeResize="0"/>
            <p:nvPr/>
          </p:nvPicPr>
          <p:blipFill rotWithShape="1">
            <a:blip r:embed="rId5">
              <a:alphaModFix/>
            </a:blip>
            <a:srcRect/>
            <a:stretch/>
          </p:blipFill>
          <p:spPr>
            <a:xfrm>
              <a:off x="4664912" y="3953257"/>
              <a:ext cx="1821406" cy="1567428"/>
            </a:xfrm>
            <a:prstGeom prst="rect">
              <a:avLst/>
            </a:prstGeom>
            <a:noFill/>
            <a:ln w="12700" cap="flat" cmpd="sng">
              <a:solidFill>
                <a:srgbClr val="186072"/>
              </a:solidFill>
              <a:prstDash val="solid"/>
              <a:miter lim="800000"/>
              <a:headEnd type="none" w="med" len="med"/>
              <a:tailEnd type="none" w="med" len="med"/>
            </a:ln>
          </p:spPr>
        </p:pic>
        <p:sp>
          <p:nvSpPr>
            <p:cNvPr id="343" name="Shape 343"/>
            <p:cNvSpPr txBox="1"/>
            <p:nvPr/>
          </p:nvSpPr>
          <p:spPr>
            <a:xfrm>
              <a:off x="457200" y="5786735"/>
              <a:ext cx="1752600" cy="461664"/>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Scientists</a:t>
              </a:r>
            </a:p>
          </p:txBody>
        </p:sp>
        <p:pic>
          <p:nvPicPr>
            <p:cNvPr id="344" name="Shape 344"/>
            <p:cNvPicPr preferRelativeResize="0"/>
            <p:nvPr/>
          </p:nvPicPr>
          <p:blipFill rotWithShape="1">
            <a:blip r:embed="rId6">
              <a:alphaModFix/>
            </a:blip>
            <a:srcRect/>
            <a:stretch/>
          </p:blipFill>
          <p:spPr>
            <a:xfrm>
              <a:off x="6663982" y="4181348"/>
              <a:ext cx="2099017" cy="1197675"/>
            </a:xfrm>
            <a:prstGeom prst="rect">
              <a:avLst/>
            </a:prstGeom>
            <a:solidFill>
              <a:srgbClr val="FF0000"/>
            </a:solidFill>
            <a:ln w="28575" cap="flat" cmpd="sng">
              <a:solidFill>
                <a:srgbClr val="FF0000"/>
              </a:solidFill>
              <a:prstDash val="solid"/>
              <a:miter lim="800000"/>
              <a:headEnd type="none" w="med" len="med"/>
              <a:tailEnd type="none" w="med" len="med"/>
            </a:ln>
          </p:spPr>
        </p:pic>
        <p:sp>
          <p:nvSpPr>
            <p:cNvPr id="345" name="Shape 345"/>
            <p:cNvSpPr txBox="1"/>
            <p:nvPr/>
          </p:nvSpPr>
          <p:spPr>
            <a:xfrm>
              <a:off x="838200" y="2217002"/>
              <a:ext cx="1975404" cy="83099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Data Managers</a:t>
              </a:r>
            </a:p>
          </p:txBody>
        </p:sp>
        <p:sp>
          <p:nvSpPr>
            <p:cNvPr id="346" name="Shape 346"/>
            <p:cNvSpPr txBox="1"/>
            <p:nvPr/>
          </p:nvSpPr>
          <p:spPr>
            <a:xfrm>
              <a:off x="3032925" y="1828800"/>
              <a:ext cx="2732993" cy="354385"/>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Public Officials</a:t>
              </a:r>
            </a:p>
          </p:txBody>
        </p:sp>
        <p:sp>
          <p:nvSpPr>
            <p:cNvPr id="347" name="Shape 347"/>
            <p:cNvSpPr txBox="1"/>
            <p:nvPr/>
          </p:nvSpPr>
          <p:spPr>
            <a:xfrm>
              <a:off x="4664912" y="5486400"/>
              <a:ext cx="1821406" cy="620174"/>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Citizen-scientists</a:t>
              </a:r>
            </a:p>
          </p:txBody>
        </p:sp>
        <p:sp>
          <p:nvSpPr>
            <p:cNvPr id="348" name="Shape 348"/>
            <p:cNvSpPr txBox="1"/>
            <p:nvPr/>
          </p:nvSpPr>
          <p:spPr>
            <a:xfrm>
              <a:off x="6674171" y="5379023"/>
              <a:ext cx="2088828" cy="646331"/>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Libraries </a:t>
              </a:r>
              <a:br>
                <a:rPr lang="en-US" sz="1800" b="1">
                  <a:solidFill>
                    <a:srgbClr val="186072"/>
                  </a:solidFill>
                  <a:latin typeface="Calibri"/>
                  <a:ea typeface="Calibri"/>
                  <a:cs typeface="Calibri"/>
                  <a:sym typeface="Calibri"/>
                </a:rPr>
              </a:br>
              <a:r>
                <a:rPr lang="en-US" sz="1800" b="1">
                  <a:solidFill>
                    <a:srgbClr val="186072"/>
                  </a:solidFill>
                  <a:latin typeface="Calibri"/>
                  <a:ea typeface="Calibri"/>
                  <a:cs typeface="Calibri"/>
                  <a:sym typeface="Calibri"/>
                </a:rPr>
                <a:t>&amp; Librarians</a:t>
              </a:r>
            </a:p>
          </p:txBody>
        </p:sp>
        <p:pic>
          <p:nvPicPr>
            <p:cNvPr id="349" name="Shape 349"/>
            <p:cNvPicPr preferRelativeResize="0"/>
            <p:nvPr/>
          </p:nvPicPr>
          <p:blipFill rotWithShape="1">
            <a:blip r:embed="rId7">
              <a:alphaModFix/>
            </a:blip>
            <a:srcRect/>
            <a:stretch/>
          </p:blipFill>
          <p:spPr>
            <a:xfrm>
              <a:off x="906034" y="2637424"/>
              <a:ext cx="1975402" cy="1113468"/>
            </a:xfrm>
            <a:prstGeom prst="rect">
              <a:avLst/>
            </a:prstGeom>
            <a:noFill/>
            <a:ln w="28575" cap="flat" cmpd="sng">
              <a:solidFill>
                <a:srgbClr val="FF0000"/>
              </a:solidFill>
              <a:prstDash val="solid"/>
              <a:miter lim="800000"/>
              <a:headEnd type="none" w="med" len="med"/>
              <a:tailEnd type="none" w="med" len="med"/>
            </a:ln>
          </p:spPr>
        </p:pic>
        <p:sp>
          <p:nvSpPr>
            <p:cNvPr id="350" name="Shape 350"/>
            <p:cNvSpPr txBox="1"/>
            <p:nvPr/>
          </p:nvSpPr>
          <p:spPr>
            <a:xfrm>
              <a:off x="2462438" y="5718123"/>
              <a:ext cx="2050835" cy="620174"/>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Students </a:t>
              </a:r>
              <a:br>
                <a:rPr lang="en-US" sz="1800" b="1">
                  <a:solidFill>
                    <a:srgbClr val="186072"/>
                  </a:solidFill>
                  <a:latin typeface="Calibri"/>
                  <a:ea typeface="Calibri"/>
                  <a:cs typeface="Calibri"/>
                  <a:sym typeface="Calibri"/>
                </a:rPr>
              </a:br>
              <a:r>
                <a:rPr lang="en-US" sz="1800" b="1">
                  <a:solidFill>
                    <a:srgbClr val="186072"/>
                  </a:solidFill>
                  <a:latin typeface="Calibri"/>
                  <a:ea typeface="Calibri"/>
                  <a:cs typeface="Calibri"/>
                  <a:sym typeface="Calibri"/>
                </a:rPr>
                <a:t>&amp; Teachers</a:t>
              </a:r>
            </a:p>
          </p:txBody>
        </p:sp>
        <p:pic>
          <p:nvPicPr>
            <p:cNvPr id="351" name="Shape 351"/>
            <p:cNvPicPr preferRelativeResize="0"/>
            <p:nvPr/>
          </p:nvPicPr>
          <p:blipFill rotWithShape="1">
            <a:blip r:embed="rId8">
              <a:alphaModFix/>
            </a:blip>
            <a:srcRect/>
            <a:stretch/>
          </p:blipFill>
          <p:spPr>
            <a:xfrm>
              <a:off x="5922792" y="2427190"/>
              <a:ext cx="2302671" cy="1402963"/>
            </a:xfrm>
            <a:prstGeom prst="rect">
              <a:avLst/>
            </a:prstGeom>
            <a:noFill/>
            <a:ln w="9525" cap="flat" cmpd="sng">
              <a:solidFill>
                <a:srgbClr val="1A435D"/>
              </a:solidFill>
              <a:prstDash val="solid"/>
              <a:round/>
              <a:headEnd type="none" w="med" len="med"/>
              <a:tailEnd type="none" w="med" len="med"/>
            </a:ln>
          </p:spPr>
        </p:pic>
        <p:sp>
          <p:nvSpPr>
            <p:cNvPr id="352" name="Shape 352"/>
            <p:cNvSpPr txBox="1"/>
            <p:nvPr/>
          </p:nvSpPr>
          <p:spPr>
            <a:xfrm>
              <a:off x="6222760" y="2060371"/>
              <a:ext cx="1930639" cy="461664"/>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rgbClr val="186072"/>
                  </a:solidFill>
                  <a:latin typeface="Calibri"/>
                  <a:ea typeface="Calibri"/>
                  <a:cs typeface="Calibri"/>
                  <a:sym typeface="Calibri"/>
                </a:rPr>
                <a:t>Publishers</a:t>
              </a:r>
            </a:p>
          </p:txBody>
        </p:sp>
      </p:grpSp>
      <p:cxnSp>
        <p:nvCxnSpPr>
          <p:cNvPr id="353" name="Shape 353"/>
          <p:cNvCxnSpPr/>
          <p:nvPr/>
        </p:nvCxnSpPr>
        <p:spPr>
          <a:xfrm>
            <a:off x="304800" y="1524000"/>
            <a:ext cx="8458200" cy="0"/>
          </a:xfrm>
          <a:prstGeom prst="straightConnector1">
            <a:avLst/>
          </a:prstGeom>
          <a:solidFill>
            <a:schemeClr val="accent1"/>
          </a:solidFill>
          <a:ln w="31750" cap="flat" cmpd="sng">
            <a:solidFill>
              <a:srgbClr val="006666"/>
            </a:solidFill>
            <a:prstDash val="solid"/>
            <a:round/>
            <a:headEnd type="none" w="med" len="med"/>
            <a:tailEnd type="none" w="med" len="med"/>
          </a:ln>
        </p:spPr>
      </p:cxnSp>
      <p:sp>
        <p:nvSpPr>
          <p:cNvPr id="354" name="Shape 354" descr="Image result for government europe"/>
          <p:cNvSpPr/>
          <p:nvPr/>
        </p:nvSpPr>
        <p:spPr>
          <a:xfrm>
            <a:off x="155575" y="-144463"/>
            <a:ext cx="304799" cy="304801"/>
          </a:xfrm>
          <a:prstGeom prst="rect">
            <a:avLst/>
          </a:prstGeom>
          <a:no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355" name="Shape 355"/>
          <p:cNvPicPr preferRelativeResize="0"/>
          <p:nvPr/>
        </p:nvPicPr>
        <p:blipFill rotWithShape="1">
          <a:blip r:embed="rId9">
            <a:alphaModFix/>
          </a:blip>
          <a:srcRect/>
          <a:stretch/>
        </p:blipFill>
        <p:spPr>
          <a:xfrm>
            <a:off x="3209975" y="2073411"/>
            <a:ext cx="2399590" cy="1448878"/>
          </a:xfrm>
          <a:prstGeom prst="rect">
            <a:avLst/>
          </a:prstGeom>
          <a:noFill/>
          <a:ln>
            <a:noFill/>
          </a:ln>
        </p:spPr>
      </p:pic>
    </p:spTree>
    <p:extLst>
      <p:ext uri="{BB962C8B-B14F-4D97-AF65-F5344CB8AC3E}">
        <p14:creationId xmlns:p14="http://schemas.microsoft.com/office/powerpoint/2010/main" val="1991104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39" y="1306157"/>
            <a:ext cx="6532019" cy="236781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436" y="4376058"/>
            <a:ext cx="6543222" cy="2367812"/>
          </a:xfrm>
          <a:prstGeom prst="rect">
            <a:avLst/>
          </a:prstGeom>
        </p:spPr>
      </p:pic>
      <p:sp>
        <p:nvSpPr>
          <p:cNvPr id="2" name="Callout: Line 1">
            <a:extLst>
              <a:ext uri="{FF2B5EF4-FFF2-40B4-BE49-F238E27FC236}">
                <a16:creationId xmlns:a16="http://schemas.microsoft.com/office/drawing/2014/main" id="{2634B15F-0A1F-4A35-9EB1-DF84E0128191}"/>
              </a:ext>
            </a:extLst>
          </p:cNvPr>
          <p:cNvSpPr/>
          <p:nvPr/>
        </p:nvSpPr>
        <p:spPr>
          <a:xfrm>
            <a:off x="6894539" y="1066423"/>
            <a:ext cx="2071952" cy="1555531"/>
          </a:xfrm>
          <a:prstGeom prst="borderCallout1">
            <a:avLst>
              <a:gd name="adj1" fmla="val 18750"/>
              <a:gd name="adj2" fmla="val -8333"/>
              <a:gd name="adj3" fmla="val 120608"/>
              <a:gd name="adj4" fmla="val -137134"/>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Views: </a:t>
            </a: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49,394</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
            </a:r>
            <a:b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b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Citations: </a:t>
            </a:r>
            <a:r>
              <a:rPr lang="en-US" sz="1800" b="1" kern="1200" dirty="0" smtClean="0">
                <a:solidFill>
                  <a:prstClr val="black"/>
                </a:solidFill>
                <a:latin typeface="Arial" panose="020B0604020202020204" pitchFamily="34" charset="0"/>
                <a:ea typeface="Source Sans Pro"/>
                <a:cs typeface="Arial" panose="020B0604020202020204" pitchFamily="34" charset="0"/>
                <a:sym typeface="Source Sans Pro"/>
              </a:rPr>
              <a:t>411</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Shares: 75</a:t>
            </a:r>
          </a:p>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(pub. Jun. 2011)</a:t>
            </a:r>
          </a:p>
        </p:txBody>
      </p:sp>
      <p:sp>
        <p:nvSpPr>
          <p:cNvPr id="3" name="Callout: Line 2">
            <a:extLst>
              <a:ext uri="{FF2B5EF4-FFF2-40B4-BE49-F238E27FC236}">
                <a16:creationId xmlns:a16="http://schemas.microsoft.com/office/drawing/2014/main" id="{485531DD-C394-4C08-9C6F-7F766DDB0BCE}"/>
              </a:ext>
            </a:extLst>
          </p:cNvPr>
          <p:cNvSpPr/>
          <p:nvPr/>
        </p:nvSpPr>
        <p:spPr>
          <a:xfrm>
            <a:off x="6894539" y="4206090"/>
            <a:ext cx="2071952" cy="1669072"/>
          </a:xfrm>
          <a:prstGeom prst="borderCallout1">
            <a:avLst>
              <a:gd name="adj1" fmla="val 18750"/>
              <a:gd name="adj2" fmla="val -8333"/>
              <a:gd name="adj3" fmla="val 98647"/>
              <a:gd name="adj4" fmla="val -106814"/>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Views: </a:t>
            </a:r>
            <a:r>
              <a:rPr lang="en-US" sz="1800" b="1" kern="1200" dirty="0" smtClean="0">
                <a:solidFill>
                  <a:prstClr val="black"/>
                </a:solidFill>
                <a:latin typeface="Arial" panose="020B0604020202020204" pitchFamily="34" charset="0"/>
                <a:ea typeface="Source Sans Pro"/>
                <a:cs typeface="Arial" panose="020B0604020202020204" pitchFamily="34" charset="0"/>
                <a:sym typeface="Source Sans Pro"/>
              </a:rPr>
              <a:t>14,315</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Citations: </a:t>
            </a:r>
            <a:r>
              <a:rPr lang="en-US" sz="1800" b="1" kern="1200" dirty="0" smtClean="0">
                <a:solidFill>
                  <a:prstClr val="black"/>
                </a:solidFill>
                <a:latin typeface="Arial" panose="020B0604020202020204" pitchFamily="34" charset="0"/>
                <a:ea typeface="Source Sans Pro"/>
                <a:cs typeface="Arial" panose="020B0604020202020204" pitchFamily="34" charset="0"/>
                <a:sym typeface="Source Sans Pro"/>
              </a:rPr>
              <a:t>58</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Shares: </a:t>
            </a: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176</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
            </a:r>
            <a:b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b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Source Sans Pro"/>
                <a:cs typeface="Arial" panose="020B0604020202020204" pitchFamily="34" charset="0"/>
                <a:sym typeface="Source Sans Pro"/>
              </a:rPr>
              <a:t>(pub. Aug. 2015)</a:t>
            </a:r>
          </a:p>
        </p:txBody>
      </p:sp>
      <p:sp>
        <p:nvSpPr>
          <p:cNvPr id="4" name="Title 3"/>
          <p:cNvSpPr>
            <a:spLocks noGrp="1"/>
          </p:cNvSpPr>
          <p:nvPr>
            <p:ph type="title"/>
          </p:nvPr>
        </p:nvSpPr>
        <p:spPr>
          <a:xfrm>
            <a:off x="143436" y="-123649"/>
            <a:ext cx="8823055" cy="1143000"/>
          </a:xfrm>
        </p:spPr>
        <p:txBody>
          <a:bodyPr/>
          <a:lstStyle/>
          <a:p>
            <a:r>
              <a:rPr lang="en-US" dirty="0" smtClean="0"/>
              <a:t>We are learning about scientists</a:t>
            </a:r>
            <a:endParaRPr lang="en-US" dirty="0"/>
          </a:p>
        </p:txBody>
      </p:sp>
      <p:sp>
        <p:nvSpPr>
          <p:cNvPr id="5" name="TextBox 4"/>
          <p:cNvSpPr txBox="1"/>
          <p:nvPr/>
        </p:nvSpPr>
        <p:spPr>
          <a:xfrm>
            <a:off x="312057" y="774036"/>
            <a:ext cx="5450114" cy="584775"/>
          </a:xfrm>
          <a:prstGeom prst="rect">
            <a:avLst/>
          </a:prstGeom>
          <a:noFill/>
        </p:spPr>
        <p:txBody>
          <a:bodyPr wrap="square" rtlCol="0">
            <a:spAutoFit/>
          </a:bodyPr>
          <a:lstStyle/>
          <a:p>
            <a:r>
              <a:rPr lang="en-US" sz="3200" dirty="0" smtClean="0"/>
              <a:t>1</a:t>
            </a:r>
            <a:r>
              <a:rPr lang="en-US" sz="3200" baseline="30000" dirty="0" smtClean="0"/>
              <a:t>st</a:t>
            </a:r>
            <a:r>
              <a:rPr lang="en-US" sz="3200" dirty="0" smtClean="0"/>
              <a:t> Scientist Survey (2011)</a:t>
            </a:r>
            <a:endParaRPr lang="en-US" sz="3200" dirty="0"/>
          </a:p>
        </p:txBody>
      </p:sp>
      <p:sp>
        <p:nvSpPr>
          <p:cNvPr id="12" name="TextBox 11"/>
          <p:cNvSpPr txBox="1"/>
          <p:nvPr/>
        </p:nvSpPr>
        <p:spPr>
          <a:xfrm>
            <a:off x="143436" y="3791283"/>
            <a:ext cx="5450114" cy="584775"/>
          </a:xfrm>
          <a:prstGeom prst="rect">
            <a:avLst/>
          </a:prstGeom>
          <a:noFill/>
        </p:spPr>
        <p:txBody>
          <a:bodyPr wrap="square" rtlCol="0">
            <a:spAutoFit/>
          </a:bodyPr>
          <a:lstStyle/>
          <a:p>
            <a:r>
              <a:rPr lang="en-US" sz="3200" dirty="0" smtClean="0"/>
              <a:t>2</a:t>
            </a:r>
            <a:r>
              <a:rPr lang="en-US" sz="3200" baseline="30000" dirty="0" smtClean="0"/>
              <a:t>nd</a:t>
            </a:r>
            <a:r>
              <a:rPr lang="en-US" sz="3200" dirty="0" smtClean="0"/>
              <a:t> Scientist Survey (2015)</a:t>
            </a:r>
            <a:endParaRPr lang="en-US" sz="3200" dirty="0"/>
          </a:p>
        </p:txBody>
      </p:sp>
    </p:spTree>
    <p:extLst>
      <p:ext uri="{BB962C8B-B14F-4D97-AF65-F5344CB8AC3E}">
        <p14:creationId xmlns:p14="http://schemas.microsoft.com/office/powerpoint/2010/main" val="211183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3</a:t>
            </a:r>
            <a:r>
              <a:rPr lang="en-US" baseline="30000" dirty="0" smtClean="0"/>
              <a:t>rd</a:t>
            </a:r>
            <a:r>
              <a:rPr lang="en-US" dirty="0" smtClean="0"/>
              <a:t> Scientist Survey </a:t>
            </a:r>
            <a:endParaRPr lang="en-US" dirty="0"/>
          </a:p>
        </p:txBody>
      </p:sp>
      <p:sp>
        <p:nvSpPr>
          <p:cNvPr id="3" name="Text Placeholder 2"/>
          <p:cNvSpPr>
            <a:spLocks noGrp="1"/>
          </p:cNvSpPr>
          <p:nvPr>
            <p:ph type="body" idx="1"/>
          </p:nvPr>
        </p:nvSpPr>
        <p:spPr>
          <a:xfrm>
            <a:off x="457200" y="1266246"/>
            <a:ext cx="8229600" cy="4525963"/>
          </a:xfrm>
        </p:spPr>
        <p:txBody>
          <a:bodyPr/>
          <a:lstStyle/>
          <a:p>
            <a:pPr marL="203200" indent="0" algn="ctr">
              <a:buNone/>
            </a:pPr>
            <a:endParaRPr lang="en-US" dirty="0" smtClean="0"/>
          </a:p>
          <a:p>
            <a:pPr marL="203200" indent="0">
              <a:buNone/>
            </a:pPr>
            <a:r>
              <a:rPr lang="en-US" dirty="0" smtClean="0"/>
              <a:t>“Data </a:t>
            </a:r>
            <a:r>
              <a:rPr lang="en-US" dirty="0"/>
              <a:t>Sharing, Management, Use, and </a:t>
            </a:r>
            <a:r>
              <a:rPr lang="en-US" dirty="0" smtClean="0"/>
              <a:t>Reuse: Practices </a:t>
            </a:r>
            <a:r>
              <a:rPr lang="en-US" dirty="0"/>
              <a:t>and Perceptions of Scientists </a:t>
            </a:r>
            <a:r>
              <a:rPr lang="en-US" dirty="0" smtClean="0"/>
              <a:t>Worldwide”--</a:t>
            </a:r>
            <a:r>
              <a:rPr lang="en-US" sz="2800" dirty="0" smtClean="0"/>
              <a:t>Submitted April 2019</a:t>
            </a:r>
          </a:p>
          <a:p>
            <a:pPr marL="203200" indent="0">
              <a:buNone/>
            </a:pPr>
            <a:endParaRPr lang="en-US" sz="2800" dirty="0"/>
          </a:p>
          <a:p>
            <a:pPr marL="203200" indent="0">
              <a:buNone/>
            </a:pPr>
            <a:r>
              <a:rPr lang="en-US" sz="2800" dirty="0" smtClean="0"/>
              <a:t>Subset: </a:t>
            </a:r>
            <a:r>
              <a:rPr lang="en-US" sz="2800" dirty="0"/>
              <a:t>"Research Data Sharing: Practices and Attitudes of Geophysicists". </a:t>
            </a:r>
            <a:r>
              <a:rPr lang="en-US" sz="2800" i="1" dirty="0"/>
              <a:t>Earth</a:t>
            </a:r>
            <a:r>
              <a:rPr lang="en-US" sz="2800" dirty="0"/>
              <a:t> </a:t>
            </a:r>
            <a:r>
              <a:rPr lang="en-US" sz="2800" i="1" dirty="0"/>
              <a:t>and Space Science</a:t>
            </a:r>
            <a:r>
              <a:rPr lang="en-US" sz="2800" dirty="0"/>
              <a:t> 5, no. 12 (2018): 891-902. DOI: 10.1029/2018EA000461. </a:t>
            </a:r>
          </a:p>
        </p:txBody>
      </p:sp>
    </p:spTree>
    <p:extLst>
      <p:ext uri="{BB962C8B-B14F-4D97-AF65-F5344CB8AC3E}">
        <p14:creationId xmlns:p14="http://schemas.microsoft.com/office/powerpoint/2010/main" val="25925738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body" idx="1"/>
          </p:nvPr>
        </p:nvSpPr>
        <p:spPr>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dirty="0">
                <a:solidFill>
                  <a:schemeClr val="dk1"/>
                </a:solidFill>
                <a:latin typeface="+mn-lt"/>
                <a:ea typeface="Calibri"/>
                <a:cs typeface="Calibri"/>
                <a:sym typeface="Calibri"/>
              </a:rPr>
              <a:t>Results of </a:t>
            </a:r>
            <a:r>
              <a:rPr lang="en-US" sz="3200" b="0" i="0" u="none" strike="noStrike" cap="none" dirty="0" err="1">
                <a:solidFill>
                  <a:schemeClr val="dk1"/>
                </a:solidFill>
                <a:latin typeface="+mn-lt"/>
                <a:ea typeface="Calibri"/>
                <a:cs typeface="Calibri"/>
                <a:sym typeface="Calibri"/>
              </a:rPr>
              <a:t>DataONE</a:t>
            </a:r>
            <a:r>
              <a:rPr lang="en-US" sz="3200" b="0" i="0" u="none" strike="noStrike" cap="none" dirty="0">
                <a:solidFill>
                  <a:schemeClr val="dk1"/>
                </a:solidFill>
                <a:latin typeface="+mn-lt"/>
                <a:ea typeface="Calibri"/>
                <a:cs typeface="Calibri"/>
                <a:sym typeface="Calibri"/>
              </a:rPr>
              <a:t> </a:t>
            </a:r>
            <a:r>
              <a:rPr lang="en-US" sz="3200" b="0" i="1" u="none" strike="noStrike" cap="none" dirty="0" smtClean="0">
                <a:solidFill>
                  <a:schemeClr val="dk1"/>
                </a:solidFill>
                <a:latin typeface="+mn-lt"/>
                <a:ea typeface="Calibri"/>
                <a:cs typeface="Calibri"/>
                <a:sym typeface="Calibri"/>
              </a:rPr>
              <a:t>scientist </a:t>
            </a:r>
            <a:r>
              <a:rPr lang="en-US" sz="3200" b="0" i="0" u="none" strike="noStrike" cap="none" dirty="0">
                <a:solidFill>
                  <a:schemeClr val="dk1"/>
                </a:solidFill>
                <a:latin typeface="+mn-lt"/>
                <a:ea typeface="Calibri"/>
                <a:cs typeface="Calibri"/>
                <a:sym typeface="Calibri"/>
              </a:rPr>
              <a:t>surveys show opportunities for </a:t>
            </a:r>
            <a:r>
              <a:rPr lang="en-US" sz="3200" b="0" i="0" u="none" strike="noStrike" cap="none" dirty="0" smtClean="0">
                <a:solidFill>
                  <a:schemeClr val="dk1"/>
                </a:solidFill>
                <a:latin typeface="+mn-lt"/>
                <a:ea typeface="Calibri"/>
                <a:cs typeface="Calibri"/>
                <a:sym typeface="Calibri"/>
              </a:rPr>
              <a:t>libraries</a:t>
            </a:r>
            <a:r>
              <a:rPr lang="en-US" sz="3200" b="0" i="0" u="none" strike="noStrike" cap="none" dirty="0">
                <a:solidFill>
                  <a:schemeClr val="dk1"/>
                </a:solidFill>
                <a:latin typeface="+mn-lt"/>
                <a:ea typeface="Calibri"/>
                <a:cs typeface="Calibri"/>
                <a:sym typeface="Calibri"/>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30FD93-7853-422A-B491-591626528BCD}"/>
              </a:ext>
            </a:extLst>
          </p:cNvPr>
          <p:cNvSpPr>
            <a:spLocks noGrp="1"/>
          </p:cNvSpPr>
          <p:nvPr>
            <p:ph type="title"/>
          </p:nvPr>
        </p:nvSpPr>
        <p:spPr>
          <a:xfrm>
            <a:off x="182880" y="91440"/>
            <a:ext cx="8503920" cy="553603"/>
          </a:xfrm>
        </p:spPr>
        <p:txBody>
          <a:bodyPr>
            <a:noAutofit/>
          </a:bodyPr>
          <a:lstStyle/>
          <a:p>
            <a:r>
              <a:rPr lang="en-US" sz="3600" b="0" dirty="0"/>
              <a:t>Researchers might…</a:t>
            </a:r>
          </a:p>
        </p:txBody>
      </p:sp>
      <p:grpSp>
        <p:nvGrpSpPr>
          <p:cNvPr id="24" name="Group 23">
            <a:extLst>
              <a:ext uri="{FF2B5EF4-FFF2-40B4-BE49-F238E27FC236}">
                <a16:creationId xmlns:a16="http://schemas.microsoft.com/office/drawing/2014/main" id="{B2335174-6EE6-44A8-8FA3-D91C2D91875A}"/>
              </a:ext>
            </a:extLst>
          </p:cNvPr>
          <p:cNvGrpSpPr/>
          <p:nvPr/>
        </p:nvGrpSpPr>
        <p:grpSpPr>
          <a:xfrm>
            <a:off x="1008678" y="913789"/>
            <a:ext cx="7313519" cy="5162705"/>
            <a:chOff x="152400" y="838200"/>
            <a:chExt cx="8839200" cy="5791200"/>
          </a:xfrm>
        </p:grpSpPr>
        <p:sp>
          <p:nvSpPr>
            <p:cNvPr id="25" name="Arc 5">
              <a:extLst>
                <a:ext uri="{FF2B5EF4-FFF2-40B4-BE49-F238E27FC236}">
                  <a16:creationId xmlns:a16="http://schemas.microsoft.com/office/drawing/2014/main" id="{302DBE8D-9B78-4D83-8435-EBC095C2BE48}"/>
                </a:ext>
              </a:extLst>
            </p:cNvPr>
            <p:cNvSpPr>
              <a:spLocks/>
            </p:cNvSpPr>
            <p:nvPr/>
          </p:nvSpPr>
          <p:spPr bwMode="auto">
            <a:xfrm rot="9030303">
              <a:off x="2871788" y="1255713"/>
              <a:ext cx="4310062" cy="4194175"/>
            </a:xfrm>
            <a:custGeom>
              <a:avLst/>
              <a:gdLst>
                <a:gd name="G0" fmla="+- 792 0 0"/>
                <a:gd name="G1" fmla="+- 21600 0 0"/>
                <a:gd name="G2" fmla="+- 21600 0 0"/>
                <a:gd name="T0" fmla="*/ 0 w 22392"/>
                <a:gd name="T1" fmla="*/ 15 h 23330"/>
                <a:gd name="T2" fmla="*/ 22323 w 22392"/>
                <a:gd name="T3" fmla="*/ 23330 h 23330"/>
                <a:gd name="T4" fmla="*/ 792 w 22392"/>
                <a:gd name="T5" fmla="*/ 21600 h 23330"/>
              </a:gdLst>
              <a:ahLst/>
              <a:cxnLst>
                <a:cxn ang="0">
                  <a:pos x="T0" y="T1"/>
                </a:cxn>
                <a:cxn ang="0">
                  <a:pos x="T2" y="T3"/>
                </a:cxn>
                <a:cxn ang="0">
                  <a:pos x="T4" y="T5"/>
                </a:cxn>
              </a:cxnLst>
              <a:rect l="0" t="0" r="r" b="b"/>
              <a:pathLst>
                <a:path w="22392" h="23330" fill="none" extrusionOk="0">
                  <a:moveTo>
                    <a:pt x="-1" y="14"/>
                  </a:moveTo>
                  <a:cubicBezTo>
                    <a:pt x="263" y="4"/>
                    <a:pt x="527" y="-1"/>
                    <a:pt x="792" y="-1"/>
                  </a:cubicBezTo>
                  <a:cubicBezTo>
                    <a:pt x="12721" y="0"/>
                    <a:pt x="22392" y="9670"/>
                    <a:pt x="22392" y="21600"/>
                  </a:cubicBezTo>
                  <a:cubicBezTo>
                    <a:pt x="22392" y="22177"/>
                    <a:pt x="22368" y="22754"/>
                    <a:pt x="22322" y="23329"/>
                  </a:cubicBezTo>
                </a:path>
                <a:path w="22392" h="23330" stroke="0" extrusionOk="0">
                  <a:moveTo>
                    <a:pt x="-1" y="14"/>
                  </a:moveTo>
                  <a:cubicBezTo>
                    <a:pt x="263" y="4"/>
                    <a:pt x="527" y="-1"/>
                    <a:pt x="792" y="-1"/>
                  </a:cubicBezTo>
                  <a:cubicBezTo>
                    <a:pt x="12721" y="0"/>
                    <a:pt x="22392" y="9670"/>
                    <a:pt x="22392" y="21600"/>
                  </a:cubicBezTo>
                  <a:cubicBezTo>
                    <a:pt x="22392" y="22177"/>
                    <a:pt x="22368" y="22754"/>
                    <a:pt x="22322" y="23329"/>
                  </a:cubicBezTo>
                  <a:lnTo>
                    <a:pt x="792" y="21600"/>
                  </a:lnTo>
                  <a:close/>
                </a:path>
              </a:pathLst>
            </a:custGeom>
            <a:noFill/>
            <a:ln w="57150">
              <a:solidFill>
                <a:schemeClr val="bg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1F497D"/>
                </a:solidFill>
                <a:effectLst/>
                <a:uLnTx/>
                <a:uFillTx/>
                <a:latin typeface="Arial"/>
                <a:ea typeface="ＭＳ Ｐゴシック"/>
              </a:endParaRPr>
            </a:p>
          </p:txBody>
        </p:sp>
        <p:sp>
          <p:nvSpPr>
            <p:cNvPr id="26" name="Arc 6">
              <a:extLst>
                <a:ext uri="{FF2B5EF4-FFF2-40B4-BE49-F238E27FC236}">
                  <a16:creationId xmlns:a16="http://schemas.microsoft.com/office/drawing/2014/main" id="{6E46133C-C51B-4E38-855C-509EDA19D5AE}"/>
                </a:ext>
              </a:extLst>
            </p:cNvPr>
            <p:cNvSpPr>
              <a:spLocks/>
            </p:cNvSpPr>
            <p:nvPr/>
          </p:nvSpPr>
          <p:spPr bwMode="auto">
            <a:xfrm rot="200973">
              <a:off x="5127625" y="1328738"/>
              <a:ext cx="1674813"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bg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1F497D"/>
                </a:solidFill>
                <a:effectLst/>
                <a:uLnTx/>
                <a:uFillTx/>
                <a:latin typeface="Arial"/>
                <a:ea typeface="ＭＳ Ｐゴシック"/>
              </a:endParaRPr>
            </a:p>
          </p:txBody>
        </p:sp>
        <p:sp>
          <p:nvSpPr>
            <p:cNvPr id="27" name="AutoShape 7">
              <a:extLst>
                <a:ext uri="{FF2B5EF4-FFF2-40B4-BE49-F238E27FC236}">
                  <a16:creationId xmlns:a16="http://schemas.microsoft.com/office/drawing/2014/main" id="{20F64A52-0999-4C39-9BDE-27249C120B1F}"/>
                </a:ext>
              </a:extLst>
            </p:cNvPr>
            <p:cNvSpPr>
              <a:spLocks noChangeArrowheads="1"/>
            </p:cNvSpPr>
            <p:nvPr/>
          </p:nvSpPr>
          <p:spPr bwMode="auto">
            <a:xfrm>
              <a:off x="3505200" y="8382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chemeClr val="bg2"/>
                  </a:solidFill>
                  <a:effectLst/>
                  <a:uLnTx/>
                  <a:uFillTx/>
                  <a:latin typeface="Arial"/>
                  <a:ea typeface="ＭＳ Ｐゴシック"/>
                </a:rPr>
                <a:t>Plan</a:t>
              </a:r>
            </a:p>
          </p:txBody>
        </p:sp>
        <p:sp>
          <p:nvSpPr>
            <p:cNvPr id="28" name="Arc 8">
              <a:extLst>
                <a:ext uri="{FF2B5EF4-FFF2-40B4-BE49-F238E27FC236}">
                  <a16:creationId xmlns:a16="http://schemas.microsoft.com/office/drawing/2014/main" id="{D6E59B16-AA7E-4E74-A5A8-57E5C5B0ABF0}"/>
                </a:ext>
              </a:extLst>
            </p:cNvPr>
            <p:cNvSpPr>
              <a:spLocks/>
            </p:cNvSpPr>
            <p:nvPr/>
          </p:nvSpPr>
          <p:spPr bwMode="auto">
            <a:xfrm rot="2945493">
              <a:off x="6707982" y="2472531"/>
              <a:ext cx="1022350" cy="2173287"/>
            </a:xfrm>
            <a:custGeom>
              <a:avLst/>
              <a:gdLst>
                <a:gd name="G0" fmla="+- 0 0 0"/>
                <a:gd name="G1" fmla="+- 21600 0 0"/>
                <a:gd name="G2" fmla="+- 21600 0 0"/>
                <a:gd name="T0" fmla="*/ 0 w 10422"/>
                <a:gd name="T1" fmla="*/ 0 h 21600"/>
                <a:gd name="T2" fmla="*/ 10422 w 10422"/>
                <a:gd name="T3" fmla="*/ 2680 h 21600"/>
                <a:gd name="T4" fmla="*/ 0 w 10422"/>
                <a:gd name="T5" fmla="*/ 21600 h 21600"/>
              </a:gdLst>
              <a:ahLst/>
              <a:cxnLst>
                <a:cxn ang="0">
                  <a:pos x="T0" y="T1"/>
                </a:cxn>
                <a:cxn ang="0">
                  <a:pos x="T2" y="T3"/>
                </a:cxn>
                <a:cxn ang="0">
                  <a:pos x="T4" y="T5"/>
                </a:cxn>
              </a:cxnLst>
              <a:rect l="0" t="0" r="r" b="b"/>
              <a:pathLst>
                <a:path w="10422" h="21600" fill="none" extrusionOk="0">
                  <a:moveTo>
                    <a:pt x="0" y="-1"/>
                  </a:moveTo>
                  <a:cubicBezTo>
                    <a:pt x="3644" y="-1"/>
                    <a:pt x="7229" y="922"/>
                    <a:pt x="10421" y="2680"/>
                  </a:cubicBezTo>
                </a:path>
                <a:path w="10422" h="21600" stroke="0" extrusionOk="0">
                  <a:moveTo>
                    <a:pt x="0" y="-1"/>
                  </a:moveTo>
                  <a:cubicBezTo>
                    <a:pt x="3644" y="-1"/>
                    <a:pt x="7229" y="922"/>
                    <a:pt x="10421" y="2680"/>
                  </a:cubicBezTo>
                  <a:lnTo>
                    <a:pt x="0" y="21600"/>
                  </a:lnTo>
                  <a:close/>
                </a:path>
              </a:pathLst>
            </a:custGeom>
            <a:noFill/>
            <a:ln w="57150">
              <a:solidFill>
                <a:schemeClr val="bg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1F497D"/>
                </a:solidFill>
                <a:effectLst/>
                <a:uLnTx/>
                <a:uFillTx/>
                <a:latin typeface="Arial"/>
                <a:ea typeface="ＭＳ Ｐゴシック"/>
              </a:endParaRPr>
            </a:p>
          </p:txBody>
        </p:sp>
        <p:sp>
          <p:nvSpPr>
            <p:cNvPr id="29" name="AutoShape 9">
              <a:extLst>
                <a:ext uri="{FF2B5EF4-FFF2-40B4-BE49-F238E27FC236}">
                  <a16:creationId xmlns:a16="http://schemas.microsoft.com/office/drawing/2014/main" id="{0EE158DD-6663-4EC8-873B-4FA638786517}"/>
                </a:ext>
              </a:extLst>
            </p:cNvPr>
            <p:cNvSpPr>
              <a:spLocks noChangeArrowheads="1"/>
            </p:cNvSpPr>
            <p:nvPr/>
          </p:nvSpPr>
          <p:spPr bwMode="auto">
            <a:xfrm>
              <a:off x="6248399" y="1828799"/>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chemeClr val="bg2"/>
                  </a:solidFill>
                  <a:effectLst/>
                  <a:uLnTx/>
                  <a:uFillTx/>
                  <a:latin typeface="Arial"/>
                  <a:ea typeface="ＭＳ Ｐゴシック"/>
                </a:rPr>
                <a:t>Collect</a:t>
              </a:r>
            </a:p>
          </p:txBody>
        </p:sp>
        <p:sp>
          <p:nvSpPr>
            <p:cNvPr id="30" name="Arc 10">
              <a:extLst>
                <a:ext uri="{FF2B5EF4-FFF2-40B4-BE49-F238E27FC236}">
                  <a16:creationId xmlns:a16="http://schemas.microsoft.com/office/drawing/2014/main" id="{7033708D-BBE4-410A-9834-732582656D36}"/>
                </a:ext>
              </a:extLst>
            </p:cNvPr>
            <p:cNvSpPr>
              <a:spLocks/>
            </p:cNvSpPr>
            <p:nvPr/>
          </p:nvSpPr>
          <p:spPr bwMode="auto">
            <a:xfrm rot="19557026">
              <a:off x="1981200" y="1316038"/>
              <a:ext cx="2057400"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1F497D"/>
                </a:solidFill>
                <a:effectLst/>
                <a:uLnTx/>
                <a:uFillTx/>
                <a:latin typeface="Arial"/>
                <a:ea typeface="ＭＳ Ｐゴシック"/>
              </a:endParaRPr>
            </a:p>
          </p:txBody>
        </p:sp>
        <p:sp>
          <p:nvSpPr>
            <p:cNvPr id="31" name="Arc 11">
              <a:extLst>
                <a:ext uri="{FF2B5EF4-FFF2-40B4-BE49-F238E27FC236}">
                  <a16:creationId xmlns:a16="http://schemas.microsoft.com/office/drawing/2014/main" id="{B6BB3D1A-47E9-4F95-9DA3-E641CFAC0742}"/>
                </a:ext>
              </a:extLst>
            </p:cNvPr>
            <p:cNvSpPr>
              <a:spLocks/>
            </p:cNvSpPr>
            <p:nvPr/>
          </p:nvSpPr>
          <p:spPr bwMode="auto">
            <a:xfrm rot="6391628">
              <a:off x="6346032" y="3263106"/>
              <a:ext cx="1219200" cy="2173287"/>
            </a:xfrm>
            <a:custGeom>
              <a:avLst/>
              <a:gdLst>
                <a:gd name="G0" fmla="+- 2074 0 0"/>
                <a:gd name="G1" fmla="+- 21600 0 0"/>
                <a:gd name="G2" fmla="+- 21600 0 0"/>
                <a:gd name="T0" fmla="*/ 0 w 12496"/>
                <a:gd name="T1" fmla="*/ 100 h 21600"/>
                <a:gd name="T2" fmla="*/ 12496 w 12496"/>
                <a:gd name="T3" fmla="*/ 2680 h 21600"/>
                <a:gd name="T4" fmla="*/ 2074 w 12496"/>
                <a:gd name="T5" fmla="*/ 21600 h 21600"/>
              </a:gdLst>
              <a:ahLst/>
              <a:cxnLst>
                <a:cxn ang="0">
                  <a:pos x="T0" y="T1"/>
                </a:cxn>
                <a:cxn ang="0">
                  <a:pos x="T2" y="T3"/>
                </a:cxn>
                <a:cxn ang="0">
                  <a:pos x="T4" y="T5"/>
                </a:cxn>
              </a:cxnLst>
              <a:rect l="0" t="0" r="r" b="b"/>
              <a:pathLst>
                <a:path w="12496" h="21600" fill="none" extrusionOk="0">
                  <a:moveTo>
                    <a:pt x="-1" y="99"/>
                  </a:moveTo>
                  <a:cubicBezTo>
                    <a:pt x="689" y="33"/>
                    <a:pt x="1381" y="-1"/>
                    <a:pt x="2074" y="-1"/>
                  </a:cubicBezTo>
                  <a:cubicBezTo>
                    <a:pt x="5718" y="-1"/>
                    <a:pt x="9303" y="922"/>
                    <a:pt x="12495" y="2680"/>
                  </a:cubicBezTo>
                </a:path>
                <a:path w="12496" h="21600" stroke="0" extrusionOk="0">
                  <a:moveTo>
                    <a:pt x="-1" y="99"/>
                  </a:moveTo>
                  <a:cubicBezTo>
                    <a:pt x="689" y="33"/>
                    <a:pt x="1381" y="-1"/>
                    <a:pt x="2074" y="-1"/>
                  </a:cubicBezTo>
                  <a:cubicBezTo>
                    <a:pt x="5718" y="-1"/>
                    <a:pt x="9303" y="922"/>
                    <a:pt x="12495" y="2680"/>
                  </a:cubicBezTo>
                  <a:lnTo>
                    <a:pt x="2074" y="21600"/>
                  </a:lnTo>
                  <a:close/>
                </a:path>
              </a:pathLst>
            </a:custGeom>
            <a:noFill/>
            <a:ln w="57150">
              <a:solidFill>
                <a:schemeClr val="bg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1F497D"/>
                </a:solidFill>
                <a:effectLst/>
                <a:uLnTx/>
                <a:uFillTx/>
                <a:latin typeface="Arial"/>
                <a:ea typeface="ＭＳ Ｐゴシック"/>
              </a:endParaRPr>
            </a:p>
          </p:txBody>
        </p:sp>
        <p:sp>
          <p:nvSpPr>
            <p:cNvPr id="32" name="Arc 12">
              <a:extLst>
                <a:ext uri="{FF2B5EF4-FFF2-40B4-BE49-F238E27FC236}">
                  <a16:creationId xmlns:a16="http://schemas.microsoft.com/office/drawing/2014/main" id="{0E9A1072-FD2D-4F85-9872-12CFF55C8E85}"/>
                </a:ext>
              </a:extLst>
            </p:cNvPr>
            <p:cNvSpPr>
              <a:spLocks/>
            </p:cNvSpPr>
            <p:nvPr/>
          </p:nvSpPr>
          <p:spPr bwMode="auto">
            <a:xfrm rot="21198054" flipV="1">
              <a:off x="5334000" y="3938588"/>
              <a:ext cx="1674813"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rgbClr val="FD6D08"/>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Arial"/>
                <a:ea typeface="ＭＳ Ｐゴシック"/>
              </a:endParaRPr>
            </a:p>
          </p:txBody>
        </p:sp>
        <p:sp>
          <p:nvSpPr>
            <p:cNvPr id="33" name="AutoShape 13">
              <a:extLst>
                <a:ext uri="{FF2B5EF4-FFF2-40B4-BE49-F238E27FC236}">
                  <a16:creationId xmlns:a16="http://schemas.microsoft.com/office/drawing/2014/main" id="{6B3724E1-6C50-4DD4-9367-CC4ADA4A593D}"/>
                </a:ext>
              </a:extLst>
            </p:cNvPr>
            <p:cNvSpPr>
              <a:spLocks noChangeArrowheads="1"/>
            </p:cNvSpPr>
            <p:nvPr/>
          </p:nvSpPr>
          <p:spPr bwMode="auto">
            <a:xfrm>
              <a:off x="6248399" y="51816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D6D08"/>
                  </a:solidFill>
                  <a:effectLst/>
                  <a:uLnTx/>
                  <a:uFillTx/>
                  <a:latin typeface="Arial"/>
                  <a:ea typeface="ＭＳ Ｐゴシック"/>
                </a:rPr>
                <a:t>Describe</a:t>
              </a:r>
            </a:p>
          </p:txBody>
        </p:sp>
        <p:sp>
          <p:nvSpPr>
            <p:cNvPr id="34" name="Arc 14">
              <a:extLst>
                <a:ext uri="{FF2B5EF4-FFF2-40B4-BE49-F238E27FC236}">
                  <a16:creationId xmlns:a16="http://schemas.microsoft.com/office/drawing/2014/main" id="{B34E21B8-EAD4-4EA1-8AC2-C413CDEF6D8E}"/>
                </a:ext>
              </a:extLst>
            </p:cNvPr>
            <p:cNvSpPr>
              <a:spLocks/>
            </p:cNvSpPr>
            <p:nvPr/>
          </p:nvSpPr>
          <p:spPr bwMode="auto">
            <a:xfrm rot="1592456" flipV="1">
              <a:off x="2817813" y="4267200"/>
              <a:ext cx="1674812" cy="2189163"/>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rgbClr val="FD6D08"/>
              </a:solidFill>
              <a:prstDash val="sysDot"/>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black"/>
                </a:solidFill>
                <a:effectLst/>
                <a:uLnTx/>
                <a:uFillTx/>
                <a:latin typeface="Arial"/>
                <a:ea typeface="ＭＳ Ｐゴシック"/>
              </a:endParaRPr>
            </a:p>
          </p:txBody>
        </p:sp>
        <p:sp>
          <p:nvSpPr>
            <p:cNvPr id="35" name="AutoShape 15">
              <a:extLst>
                <a:ext uri="{FF2B5EF4-FFF2-40B4-BE49-F238E27FC236}">
                  <a16:creationId xmlns:a16="http://schemas.microsoft.com/office/drawing/2014/main" id="{88C247BE-07CF-446F-8F75-1116C3757D6A}"/>
                </a:ext>
              </a:extLst>
            </p:cNvPr>
            <p:cNvSpPr>
              <a:spLocks noChangeArrowheads="1"/>
            </p:cNvSpPr>
            <p:nvPr/>
          </p:nvSpPr>
          <p:spPr bwMode="auto">
            <a:xfrm>
              <a:off x="3505200" y="58674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D6D08"/>
                  </a:solidFill>
                  <a:effectLst/>
                  <a:uLnTx/>
                  <a:uFillTx/>
                  <a:latin typeface="Arial"/>
                  <a:ea typeface="ＭＳ Ｐゴシック"/>
                </a:rPr>
                <a:t>Preserve</a:t>
              </a:r>
            </a:p>
          </p:txBody>
        </p:sp>
        <p:sp>
          <p:nvSpPr>
            <p:cNvPr id="36" name="Arc 16">
              <a:extLst>
                <a:ext uri="{FF2B5EF4-FFF2-40B4-BE49-F238E27FC236}">
                  <a16:creationId xmlns:a16="http://schemas.microsoft.com/office/drawing/2014/main" id="{DF067E2E-031C-4550-849A-D0C3C7EE3D6F}"/>
                </a:ext>
              </a:extLst>
            </p:cNvPr>
            <p:cNvSpPr>
              <a:spLocks/>
            </p:cNvSpPr>
            <p:nvPr/>
          </p:nvSpPr>
          <p:spPr bwMode="auto">
            <a:xfrm rot="4733351" flipV="1">
              <a:off x="1116013" y="3630613"/>
              <a:ext cx="1522412" cy="2189162"/>
            </a:xfrm>
            <a:custGeom>
              <a:avLst/>
              <a:gdLst>
                <a:gd name="G0" fmla="+- 0 0 0"/>
                <a:gd name="G1" fmla="+- 21600 0 0"/>
                <a:gd name="G2" fmla="+- 21600 0 0"/>
                <a:gd name="T0" fmla="*/ 0 w 17034"/>
                <a:gd name="T1" fmla="*/ 0 h 21600"/>
                <a:gd name="T2" fmla="*/ 17034 w 17034"/>
                <a:gd name="T3" fmla="*/ 8319 h 21600"/>
                <a:gd name="T4" fmla="*/ 0 w 17034"/>
                <a:gd name="T5" fmla="*/ 21600 h 21600"/>
              </a:gdLst>
              <a:ahLst/>
              <a:cxnLst>
                <a:cxn ang="0">
                  <a:pos x="T0" y="T1"/>
                </a:cxn>
                <a:cxn ang="0">
                  <a:pos x="T2" y="T3"/>
                </a:cxn>
                <a:cxn ang="0">
                  <a:pos x="T4" y="T5"/>
                </a:cxn>
              </a:cxnLst>
              <a:rect l="0" t="0" r="r" b="b"/>
              <a:pathLst>
                <a:path w="17034" h="21600" fill="none" extrusionOk="0">
                  <a:moveTo>
                    <a:pt x="0" y="-1"/>
                  </a:moveTo>
                  <a:cubicBezTo>
                    <a:pt x="6656" y="-1"/>
                    <a:pt x="12941" y="3069"/>
                    <a:pt x="17034" y="8318"/>
                  </a:cubicBezTo>
                </a:path>
                <a:path w="17034" h="21600" stroke="0" extrusionOk="0">
                  <a:moveTo>
                    <a:pt x="0" y="-1"/>
                  </a:moveTo>
                  <a:cubicBezTo>
                    <a:pt x="6656" y="-1"/>
                    <a:pt x="12941" y="3069"/>
                    <a:pt x="17034" y="8318"/>
                  </a:cubicBezTo>
                  <a:lnTo>
                    <a:pt x="0" y="21600"/>
                  </a:lnTo>
                  <a:close/>
                </a:path>
              </a:pathLst>
            </a:custGeom>
            <a:noFill/>
            <a:ln w="57150">
              <a:solidFill>
                <a:srgbClr val="FD6D08"/>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Arial"/>
                <a:ea typeface="ＭＳ Ｐゴシック"/>
              </a:endParaRPr>
            </a:p>
          </p:txBody>
        </p:sp>
        <p:sp>
          <p:nvSpPr>
            <p:cNvPr id="37" name="AutoShape 17">
              <a:extLst>
                <a:ext uri="{FF2B5EF4-FFF2-40B4-BE49-F238E27FC236}">
                  <a16:creationId xmlns:a16="http://schemas.microsoft.com/office/drawing/2014/main" id="{F38731CD-537C-4DDE-8CDA-5125DED653F5}"/>
                </a:ext>
              </a:extLst>
            </p:cNvPr>
            <p:cNvSpPr>
              <a:spLocks noChangeArrowheads="1"/>
            </p:cNvSpPr>
            <p:nvPr/>
          </p:nvSpPr>
          <p:spPr bwMode="auto">
            <a:xfrm>
              <a:off x="762000" y="51816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D6D08"/>
                  </a:solidFill>
                  <a:effectLst/>
                  <a:uLnTx/>
                  <a:uFillTx/>
                  <a:latin typeface="Arial"/>
                  <a:ea typeface="ＭＳ Ｐゴシック"/>
                </a:rPr>
                <a:t>Discover</a:t>
              </a:r>
            </a:p>
          </p:txBody>
        </p:sp>
        <p:sp>
          <p:nvSpPr>
            <p:cNvPr id="38" name="Arc 18">
              <a:extLst>
                <a:ext uri="{FF2B5EF4-FFF2-40B4-BE49-F238E27FC236}">
                  <a16:creationId xmlns:a16="http://schemas.microsoft.com/office/drawing/2014/main" id="{D97C0A0A-4CD0-4906-BD79-30456303B692}"/>
                </a:ext>
              </a:extLst>
            </p:cNvPr>
            <p:cNvSpPr>
              <a:spLocks/>
            </p:cNvSpPr>
            <p:nvPr/>
          </p:nvSpPr>
          <p:spPr bwMode="auto">
            <a:xfrm rot="7697483" flipV="1">
              <a:off x="1018381" y="2593182"/>
              <a:ext cx="1082675" cy="2189162"/>
            </a:xfrm>
            <a:custGeom>
              <a:avLst/>
              <a:gdLst>
                <a:gd name="G0" fmla="+- 0 0 0"/>
                <a:gd name="G1" fmla="+- 21600 0 0"/>
                <a:gd name="G2" fmla="+- 21600 0 0"/>
                <a:gd name="T0" fmla="*/ 0 w 12114"/>
                <a:gd name="T1" fmla="*/ 0 h 21600"/>
                <a:gd name="T2" fmla="*/ 12114 w 12114"/>
                <a:gd name="T3" fmla="*/ 3716 h 21600"/>
                <a:gd name="T4" fmla="*/ 0 w 12114"/>
                <a:gd name="T5" fmla="*/ 21600 h 21600"/>
              </a:gdLst>
              <a:ahLst/>
              <a:cxnLst>
                <a:cxn ang="0">
                  <a:pos x="T0" y="T1"/>
                </a:cxn>
                <a:cxn ang="0">
                  <a:pos x="T2" y="T3"/>
                </a:cxn>
                <a:cxn ang="0">
                  <a:pos x="T4" y="T5"/>
                </a:cxn>
              </a:cxnLst>
              <a:rect l="0" t="0" r="r" b="b"/>
              <a:pathLst>
                <a:path w="12114" h="21600" fill="none" extrusionOk="0">
                  <a:moveTo>
                    <a:pt x="0" y="-1"/>
                  </a:moveTo>
                  <a:cubicBezTo>
                    <a:pt x="4318" y="-1"/>
                    <a:pt x="8538" y="1294"/>
                    <a:pt x="12113" y="3716"/>
                  </a:cubicBezTo>
                </a:path>
                <a:path w="12114" h="21600" stroke="0" extrusionOk="0">
                  <a:moveTo>
                    <a:pt x="0" y="-1"/>
                  </a:moveTo>
                  <a:cubicBezTo>
                    <a:pt x="4318" y="-1"/>
                    <a:pt x="8538" y="1294"/>
                    <a:pt x="12113" y="3716"/>
                  </a:cubicBezTo>
                  <a:lnTo>
                    <a:pt x="0" y="21600"/>
                  </a:lnTo>
                  <a:close/>
                </a:path>
              </a:pathLst>
            </a:custGeom>
            <a:noFill/>
            <a:ln w="57150">
              <a:solidFill>
                <a:srgbClr val="FD6D08"/>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black"/>
                </a:solidFill>
                <a:effectLst/>
                <a:uLnTx/>
                <a:uFillTx/>
                <a:latin typeface="Arial"/>
                <a:ea typeface="ＭＳ Ｐゴシック"/>
              </a:endParaRPr>
            </a:p>
          </p:txBody>
        </p:sp>
        <p:sp>
          <p:nvSpPr>
            <p:cNvPr id="39" name="AutoShape 19">
              <a:extLst>
                <a:ext uri="{FF2B5EF4-FFF2-40B4-BE49-F238E27FC236}">
                  <a16:creationId xmlns:a16="http://schemas.microsoft.com/office/drawing/2014/main" id="{CC05A6E7-5F74-4126-9CC7-BC476DC4EA2C}"/>
                </a:ext>
              </a:extLst>
            </p:cNvPr>
            <p:cNvSpPr>
              <a:spLocks noChangeArrowheads="1"/>
            </p:cNvSpPr>
            <p:nvPr/>
          </p:nvSpPr>
          <p:spPr bwMode="auto">
            <a:xfrm>
              <a:off x="152400" y="34290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D6D08"/>
                  </a:solidFill>
                  <a:effectLst/>
                  <a:uLnTx/>
                  <a:uFillTx/>
                  <a:latin typeface="Arial"/>
                  <a:ea typeface="ＭＳ Ｐゴシック"/>
                </a:rPr>
                <a:t>Integrate</a:t>
              </a:r>
            </a:p>
          </p:txBody>
        </p:sp>
        <p:sp>
          <p:nvSpPr>
            <p:cNvPr id="40" name="AutoShape 21">
              <a:extLst>
                <a:ext uri="{FF2B5EF4-FFF2-40B4-BE49-F238E27FC236}">
                  <a16:creationId xmlns:a16="http://schemas.microsoft.com/office/drawing/2014/main" id="{6675F7E8-1843-48A4-A3CC-BB326AF082B2}"/>
                </a:ext>
              </a:extLst>
            </p:cNvPr>
            <p:cNvSpPr>
              <a:spLocks noChangeArrowheads="1"/>
            </p:cNvSpPr>
            <p:nvPr/>
          </p:nvSpPr>
          <p:spPr bwMode="auto">
            <a:xfrm>
              <a:off x="7010400" y="3429000"/>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chemeClr val="bg2"/>
                  </a:solidFill>
                  <a:effectLst/>
                  <a:uLnTx/>
                  <a:uFillTx/>
                  <a:latin typeface="Arial"/>
                  <a:ea typeface="ＭＳ Ｐゴシック"/>
                </a:rPr>
                <a:t>Assure</a:t>
              </a:r>
            </a:p>
          </p:txBody>
        </p:sp>
        <p:sp>
          <p:nvSpPr>
            <p:cNvPr id="41" name="Arc 22">
              <a:extLst>
                <a:ext uri="{FF2B5EF4-FFF2-40B4-BE49-F238E27FC236}">
                  <a16:creationId xmlns:a16="http://schemas.microsoft.com/office/drawing/2014/main" id="{58B4B497-1A91-489E-BD2A-0A18CE9DF965}"/>
                </a:ext>
              </a:extLst>
            </p:cNvPr>
            <p:cNvSpPr>
              <a:spLocks/>
            </p:cNvSpPr>
            <p:nvPr/>
          </p:nvSpPr>
          <p:spPr bwMode="auto">
            <a:xfrm rot="19557026">
              <a:off x="1981200" y="1143000"/>
              <a:ext cx="2057400" cy="2189163"/>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rgbClr val="FD6D08"/>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black"/>
                </a:solidFill>
                <a:effectLst/>
                <a:uLnTx/>
                <a:uFillTx/>
                <a:latin typeface="Arial"/>
                <a:ea typeface="ＭＳ Ｐゴシック"/>
              </a:endParaRPr>
            </a:p>
          </p:txBody>
        </p:sp>
        <p:sp>
          <p:nvSpPr>
            <p:cNvPr id="42" name="AutoShape 23">
              <a:extLst>
                <a:ext uri="{FF2B5EF4-FFF2-40B4-BE49-F238E27FC236}">
                  <a16:creationId xmlns:a16="http://schemas.microsoft.com/office/drawing/2014/main" id="{2D6E12AF-E841-41B9-AC17-4D9F723B0B60}"/>
                </a:ext>
              </a:extLst>
            </p:cNvPr>
            <p:cNvSpPr>
              <a:spLocks noChangeArrowheads="1"/>
            </p:cNvSpPr>
            <p:nvPr/>
          </p:nvSpPr>
          <p:spPr bwMode="auto">
            <a:xfrm>
              <a:off x="762000" y="1828799"/>
              <a:ext cx="1981200" cy="762000"/>
            </a:xfrm>
            <a:prstGeom prst="roundRect">
              <a:avLst>
                <a:gd name="adj" fmla="val 16667"/>
              </a:avLst>
            </a:prstGeom>
            <a:gradFill rotWithShape="1">
              <a:gsLst>
                <a:gs pos="0">
                  <a:srgbClr val="007AA0">
                    <a:gamma/>
                    <a:tint val="0"/>
                    <a:invGamma/>
                  </a:srgbClr>
                </a:gs>
                <a:gs pos="100000">
                  <a:srgbClr val="87BDCD"/>
                </a:gs>
              </a:gsLst>
              <a:lin ang="5400000" scaled="1"/>
            </a:gradFill>
            <a:ln w="9525">
              <a:solidFill>
                <a:sysClr val="windowText" lastClr="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chemeClr val="bg2"/>
                  </a:solidFill>
                  <a:effectLst/>
                  <a:uLnTx/>
                  <a:uFillTx/>
                  <a:latin typeface="Arial"/>
                  <a:ea typeface="ＭＳ Ｐゴシック"/>
                </a:rPr>
                <a:t>Analyze</a:t>
              </a:r>
            </a:p>
          </p:txBody>
        </p:sp>
      </p:grpSp>
      <p:pic>
        <p:nvPicPr>
          <p:cNvPr id="43" name="Picture 5">
            <a:extLst>
              <a:ext uri="{FF2B5EF4-FFF2-40B4-BE49-F238E27FC236}">
                <a16:creationId xmlns:a16="http://schemas.microsoft.com/office/drawing/2014/main" id="{66A34726-1D58-431A-A356-9780EAD3AD8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69277" y="1910620"/>
            <a:ext cx="2051835" cy="30570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386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txBox="1">
            <a:spLocks noGrp="1"/>
          </p:cNvSpPr>
          <p:nvPr>
            <p:ph type="title"/>
          </p:nvPr>
        </p:nvSpPr>
        <p:spPr>
          <a:xfrm>
            <a:off x="182880" y="91440"/>
            <a:ext cx="77724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0" i="0" u="none" strike="noStrike" cap="none" dirty="0">
                <a:solidFill>
                  <a:schemeClr val="tx1"/>
                </a:solidFill>
                <a:latin typeface="Arial"/>
                <a:ea typeface="Arial"/>
                <a:cs typeface="Arial"/>
                <a:sym typeface="Arial"/>
              </a:rPr>
              <a:t>Gap between willingness to share and accessibility</a:t>
            </a:r>
          </a:p>
        </p:txBody>
      </p:sp>
      <p:sp>
        <p:nvSpPr>
          <p:cNvPr id="421" name="Shape 421"/>
          <p:cNvSpPr txBox="1">
            <a:spLocks noGrp="1"/>
          </p:cNvSpPr>
          <p:nvPr>
            <p:ph type="body" idx="1"/>
          </p:nvPr>
        </p:nvSpPr>
        <p:spPr>
          <a:xfrm>
            <a:off x="685800" y="1828799"/>
            <a:ext cx="7772400" cy="39624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3B3C3E"/>
              </a:buClr>
              <a:buSzPct val="25000"/>
              <a:buFont typeface="Arial"/>
              <a:buNone/>
            </a:pPr>
            <a:r>
              <a:rPr lang="en-US" sz="3200" b="0" i="0" u="none" strike="noStrike" cap="none" dirty="0">
                <a:solidFill>
                  <a:srgbClr val="3B3C3E"/>
                </a:solidFill>
                <a:latin typeface="Arial"/>
                <a:ea typeface="Arial"/>
                <a:cs typeface="Arial"/>
                <a:sym typeface="Arial"/>
              </a:rPr>
              <a:t> </a:t>
            </a:r>
          </a:p>
          <a:p>
            <a:pPr marL="742950" marR="0" lvl="1" indent="-285750" algn="l" rtl="0">
              <a:spcBef>
                <a:spcPts val="560"/>
              </a:spcBef>
              <a:spcAft>
                <a:spcPts val="0"/>
              </a:spcAft>
              <a:buClr>
                <a:srgbClr val="3B3C3E"/>
              </a:buClr>
              <a:buSzPct val="100000"/>
              <a:buFont typeface="Arial"/>
              <a:buChar char="•"/>
            </a:pPr>
            <a:r>
              <a:rPr lang="en-US" sz="2800" b="0" i="0" u="none" strike="noStrike" cap="none" dirty="0">
                <a:solidFill>
                  <a:schemeClr val="tx1"/>
                </a:solidFill>
                <a:latin typeface="Arial"/>
                <a:ea typeface="Arial"/>
                <a:cs typeface="Arial"/>
                <a:sym typeface="Arial"/>
              </a:rPr>
              <a:t>Although</a:t>
            </a:r>
            <a:r>
              <a:rPr lang="en-US" sz="2800" b="0" i="0" u="none" strike="noStrike" cap="none" dirty="0">
                <a:solidFill>
                  <a:srgbClr val="3B3C3E"/>
                </a:solidFill>
                <a:latin typeface="Arial"/>
                <a:ea typeface="Arial"/>
                <a:cs typeface="Arial"/>
                <a:sym typeface="Arial"/>
              </a:rPr>
              <a:t> </a:t>
            </a:r>
            <a:r>
              <a:rPr lang="en-US" sz="2800" b="0" i="0" u="none" strike="noStrike" cap="none" dirty="0" smtClean="0">
                <a:solidFill>
                  <a:srgbClr val="FF0000"/>
                </a:solidFill>
                <a:latin typeface="Arial"/>
                <a:ea typeface="Arial"/>
                <a:cs typeface="Arial"/>
                <a:sym typeface="Arial"/>
              </a:rPr>
              <a:t>87% </a:t>
            </a:r>
            <a:r>
              <a:rPr lang="en-US" sz="2800" b="0" i="0" u="none" strike="noStrike" cap="none" dirty="0">
                <a:solidFill>
                  <a:srgbClr val="3B3C3E"/>
                </a:solidFill>
                <a:latin typeface="Arial"/>
                <a:ea typeface="Arial"/>
                <a:cs typeface="Arial"/>
                <a:sym typeface="Arial"/>
              </a:rPr>
              <a:t>of scientists </a:t>
            </a:r>
            <a:r>
              <a:rPr lang="en-US" dirty="0" smtClean="0"/>
              <a:t>are </a:t>
            </a:r>
            <a:r>
              <a:rPr lang="en-US" dirty="0" smtClean="0">
                <a:solidFill>
                  <a:srgbClr val="FF0000"/>
                </a:solidFill>
              </a:rPr>
              <a:t>willing to share their data </a:t>
            </a:r>
          </a:p>
          <a:p>
            <a:pPr marL="457200" marR="0" lvl="1" indent="0" algn="l" rtl="0">
              <a:spcBef>
                <a:spcPts val="560"/>
              </a:spcBef>
              <a:spcAft>
                <a:spcPts val="0"/>
              </a:spcAft>
              <a:buClr>
                <a:srgbClr val="3B3C3E"/>
              </a:buClr>
              <a:buSzPct val="100000"/>
              <a:buNone/>
            </a:pPr>
            <a:endParaRPr sz="2800" b="0" i="0" u="none" strike="noStrike" cap="none" dirty="0">
              <a:solidFill>
                <a:srgbClr val="FF0000"/>
              </a:solidFill>
              <a:sym typeface="Arial"/>
            </a:endParaRPr>
          </a:p>
          <a:p>
            <a:pPr marL="742950" marR="0" lvl="1" indent="-285750" algn="l" rtl="0">
              <a:spcBef>
                <a:spcPts val="560"/>
              </a:spcBef>
              <a:buClr>
                <a:srgbClr val="3B3C3E"/>
              </a:buClr>
              <a:buSzPct val="100000"/>
              <a:buFont typeface="Arial"/>
              <a:buChar char="•"/>
            </a:pPr>
            <a:r>
              <a:rPr lang="en-US" sz="2800" b="0" i="0" u="none" strike="noStrike" cap="none" dirty="0">
                <a:solidFill>
                  <a:srgbClr val="3B3C3E"/>
                </a:solidFill>
                <a:latin typeface="Arial"/>
                <a:ea typeface="Arial"/>
                <a:cs typeface="Arial"/>
                <a:sym typeface="Arial"/>
              </a:rPr>
              <a:t>Only </a:t>
            </a:r>
            <a:r>
              <a:rPr lang="en-US" sz="2800" b="0" i="0" u="none" strike="noStrike" cap="none" dirty="0">
                <a:solidFill>
                  <a:srgbClr val="FF0000"/>
                </a:solidFill>
                <a:latin typeface="Arial"/>
                <a:ea typeface="Arial"/>
                <a:cs typeface="Arial"/>
                <a:sym typeface="Arial"/>
              </a:rPr>
              <a:t>46% </a:t>
            </a:r>
            <a:r>
              <a:rPr lang="en-US" sz="2800" b="0" i="0" u="none" strike="noStrike" cap="none" dirty="0">
                <a:solidFill>
                  <a:srgbClr val="3B3C3E"/>
                </a:solidFill>
                <a:latin typeface="Arial"/>
                <a:ea typeface="Arial"/>
                <a:cs typeface="Arial"/>
                <a:sym typeface="Arial"/>
              </a:rPr>
              <a:t>agree </a:t>
            </a:r>
            <a:r>
              <a:rPr lang="en-US" sz="2800" b="0" i="0" u="none" strike="noStrike" cap="none" dirty="0">
                <a:solidFill>
                  <a:srgbClr val="FF0000"/>
                </a:solidFill>
                <a:latin typeface="Arial"/>
                <a:ea typeface="Arial"/>
                <a:cs typeface="Arial"/>
                <a:sym typeface="Arial"/>
              </a:rPr>
              <a:t>“Others can access my data easily”</a:t>
            </a:r>
          </a:p>
        </p:txBody>
      </p:sp>
      <p:sp>
        <p:nvSpPr>
          <p:cNvPr id="4" name="TextBox 3"/>
          <p:cNvSpPr txBox="1"/>
          <p:nvPr/>
        </p:nvSpPr>
        <p:spPr>
          <a:xfrm>
            <a:off x="170575" y="5950857"/>
            <a:ext cx="2514600" cy="307777"/>
          </a:xfrm>
          <a:prstGeom prst="rect">
            <a:avLst/>
          </a:prstGeom>
          <a:noFill/>
        </p:spPr>
        <p:txBody>
          <a:bodyPr wrap="square" rtlCol="0">
            <a:spAutoFit/>
          </a:bodyPr>
          <a:lstStyle/>
          <a:p>
            <a:r>
              <a:rPr lang="en-US" dirty="0" smtClean="0"/>
              <a:t>3</a:t>
            </a:r>
            <a:r>
              <a:rPr lang="en-US" baseline="30000" dirty="0" smtClean="0"/>
              <a:t>rd</a:t>
            </a:r>
            <a:r>
              <a:rPr lang="en-US" dirty="0" smtClean="0"/>
              <a:t> Scientists Survey, 2019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p:nvPr/>
        </p:nvSpPr>
        <p:spPr>
          <a:xfrm>
            <a:off x="11142" y="175848"/>
            <a:ext cx="9039653" cy="72683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3200" dirty="0">
                <a:solidFill>
                  <a:srgbClr val="000000"/>
                </a:solidFill>
                <a:latin typeface="Arial"/>
                <a:ea typeface="Arial"/>
                <a:cs typeface="Arial"/>
                <a:sym typeface="Arial"/>
              </a:rPr>
              <a:t>Most are willing to share at least some data…</a:t>
            </a:r>
          </a:p>
        </p:txBody>
      </p:sp>
      <p:graphicFrame>
        <p:nvGraphicFramePr>
          <p:cNvPr id="4" name="Chart 3">
            <a:extLst>
              <a:ext uri="{FF2B5EF4-FFF2-40B4-BE49-F238E27FC236}">
                <a16:creationId xmlns:a16="http://schemas.microsoft.com/office/drawing/2014/main" id="{2C271C6B-131C-49D5-9BE8-E3FB3ED6802B}"/>
              </a:ext>
            </a:extLst>
          </p:cNvPr>
          <p:cNvGraphicFramePr>
            <a:graphicFrameLocks/>
          </p:cNvGraphicFramePr>
          <p:nvPr>
            <p:extLst>
              <p:ext uri="{D42A27DB-BD31-4B8C-83A1-F6EECF244321}">
                <p14:modId xmlns:p14="http://schemas.microsoft.com/office/powerpoint/2010/main" val="4080482549"/>
              </p:ext>
            </p:extLst>
          </p:nvPr>
        </p:nvGraphicFramePr>
        <p:xfrm>
          <a:off x="328246" y="1629508"/>
          <a:ext cx="8405446" cy="432581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E2FB215F-1005-4AE7-BF9E-9EE4C6CA0E71}"/>
              </a:ext>
            </a:extLst>
          </p:cNvPr>
          <p:cNvSpPr txBox="1"/>
          <p:nvPr/>
        </p:nvSpPr>
        <p:spPr>
          <a:xfrm>
            <a:off x="152400" y="902678"/>
            <a:ext cx="5681472" cy="646331"/>
          </a:xfrm>
          <a:prstGeom prst="rect">
            <a:avLst/>
          </a:prstGeom>
          <a:noFill/>
        </p:spPr>
        <p:txBody>
          <a:bodyPr wrap="square" rtlCol="0">
            <a:spAutoFit/>
          </a:bodyPr>
          <a:lstStyle/>
          <a:p>
            <a:r>
              <a:rPr lang="en-US" sz="3600" i="1" dirty="0"/>
              <a:t>I am willing to </a:t>
            </a:r>
            <a:r>
              <a:rPr lang="en-US" sz="2400" i="1" dirty="0"/>
              <a:t>(</a:t>
            </a:r>
            <a:r>
              <a:rPr lang="en-US" sz="2400" i="1" dirty="0" smtClean="0"/>
              <a:t>2019)</a:t>
            </a:r>
            <a:r>
              <a:rPr lang="en-US" sz="2400" dirty="0" smtClean="0"/>
              <a:t>:</a:t>
            </a:r>
            <a:endParaRPr lang="en-US" sz="2400" dirty="0"/>
          </a:p>
        </p:txBody>
      </p:sp>
      <p:sp>
        <p:nvSpPr>
          <p:cNvPr id="5" name="TextBox 4"/>
          <p:cNvSpPr txBox="1"/>
          <p:nvPr/>
        </p:nvSpPr>
        <p:spPr>
          <a:xfrm>
            <a:off x="170575" y="5950857"/>
            <a:ext cx="2514600" cy="307777"/>
          </a:xfrm>
          <a:prstGeom prst="rect">
            <a:avLst/>
          </a:prstGeom>
          <a:noFill/>
        </p:spPr>
        <p:txBody>
          <a:bodyPr wrap="square" rtlCol="0">
            <a:spAutoFit/>
          </a:bodyPr>
          <a:lstStyle/>
          <a:p>
            <a:r>
              <a:rPr lang="en-US" dirty="0" smtClean="0"/>
              <a:t>3</a:t>
            </a:r>
            <a:r>
              <a:rPr lang="en-US" baseline="30000" dirty="0" smtClean="0"/>
              <a:t>rd</a:t>
            </a:r>
            <a:r>
              <a:rPr lang="en-US" dirty="0" smtClean="0"/>
              <a:t> Scientists Survey, 2019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 descr="http://t0.gstatic.com/images?q=tbn:ANd9GcQU-wVfJ95UBw9jm6Wm9vB8hdD_6MQVliC77E1JiQa1hPggKFE&amp;t=1&amp;usg=__e03-gthF3_VIAzZZZNdhUV4ekfs=">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7657" y="2065793"/>
            <a:ext cx="3019987" cy="1645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7" y="3612788"/>
            <a:ext cx="3559059" cy="313436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6020" y="105960"/>
            <a:ext cx="2895125" cy="1702828"/>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94187" y="1347716"/>
            <a:ext cx="2884967" cy="2583731"/>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7223" y="3908069"/>
            <a:ext cx="3801948" cy="2802045"/>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04605" y="3713927"/>
            <a:ext cx="3105763" cy="292809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762" y="-67990"/>
            <a:ext cx="3352483" cy="1931030"/>
          </a:xfrm>
          <a:prstGeom prst="rect">
            <a:avLst/>
          </a:prstGeom>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918332"/>
            <a:ext cx="1934596" cy="1652488"/>
          </a:xfrm>
          <a:prstGeom prst="rect">
            <a:avLst/>
          </a:prstGeom>
        </p:spPr>
      </p:pic>
      <p:grpSp>
        <p:nvGrpSpPr>
          <p:cNvPr id="12" name="Group 11"/>
          <p:cNvGrpSpPr/>
          <p:nvPr/>
        </p:nvGrpSpPr>
        <p:grpSpPr>
          <a:xfrm>
            <a:off x="1338925" y="1872486"/>
            <a:ext cx="2055262" cy="1904617"/>
            <a:chOff x="220105" y="3615070"/>
            <a:chExt cx="2470326" cy="1904617"/>
          </a:xfrm>
        </p:grpSpPr>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3410" y="3615070"/>
              <a:ext cx="2427021" cy="1862649"/>
            </a:xfrm>
            <a:prstGeom prst="rect">
              <a:avLst/>
            </a:prstGeom>
          </p:spPr>
        </p:pic>
        <p:sp>
          <p:nvSpPr>
            <p:cNvPr id="5" name="TextBox 4"/>
            <p:cNvSpPr txBox="1"/>
            <p:nvPr/>
          </p:nvSpPr>
          <p:spPr>
            <a:xfrm>
              <a:off x="220105" y="5119577"/>
              <a:ext cx="24192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1" i="0" u="none" strike="noStrike" kern="0" cap="none" spc="0" normalizeH="0" baseline="0" noProof="0" dirty="0">
                  <a:ln>
                    <a:noFill/>
                  </a:ln>
                  <a:solidFill>
                    <a:srgbClr val="000000"/>
                  </a:solidFill>
                  <a:effectLst/>
                  <a:uLnTx/>
                  <a:uFillTx/>
                  <a:latin typeface="Arial"/>
                  <a:cs typeface="Arial"/>
                  <a:sym typeface="Arial"/>
                </a:rPr>
                <a:t>Image attribution: Roche DG, </a:t>
              </a:r>
              <a:r>
                <a:rPr kumimoji="0" lang="en-US" sz="500" b="1" i="0" u="none" strike="noStrike" kern="0" cap="none" spc="0" normalizeH="0" baseline="0" noProof="0" dirty="0" err="1">
                  <a:ln>
                    <a:noFill/>
                  </a:ln>
                  <a:solidFill>
                    <a:srgbClr val="000000"/>
                  </a:solidFill>
                  <a:effectLst/>
                  <a:uLnTx/>
                  <a:uFillTx/>
                  <a:latin typeface="Arial"/>
                  <a:cs typeface="Arial"/>
                  <a:sym typeface="Arial"/>
                </a:rPr>
                <a:t>Lanfear</a:t>
              </a:r>
              <a:r>
                <a:rPr kumimoji="0" lang="en-US" sz="500" b="1" i="0" u="none" strike="noStrike" kern="0" cap="none" spc="0" normalizeH="0" baseline="0" noProof="0" dirty="0">
                  <a:ln>
                    <a:noFill/>
                  </a:ln>
                  <a:solidFill>
                    <a:srgbClr val="000000"/>
                  </a:solidFill>
                  <a:effectLst/>
                  <a:uLnTx/>
                  <a:uFillTx/>
                  <a:latin typeface="Arial"/>
                  <a:cs typeface="Arial"/>
                  <a:sym typeface="Arial"/>
                </a:rPr>
                <a:t> R, Binning SA, </a:t>
              </a:r>
              <a:r>
                <a:rPr kumimoji="0" lang="en-US" sz="500" b="1" i="0" u="none" strike="noStrike" kern="0" cap="none" spc="0" normalizeH="0" baseline="0" noProof="0" dirty="0" err="1">
                  <a:ln>
                    <a:noFill/>
                  </a:ln>
                  <a:solidFill>
                    <a:srgbClr val="000000"/>
                  </a:solidFill>
                  <a:effectLst/>
                  <a:uLnTx/>
                  <a:uFillTx/>
                  <a:latin typeface="Arial"/>
                  <a:cs typeface="Arial"/>
                  <a:sym typeface="Arial"/>
                </a:rPr>
                <a:t>Haff</a:t>
              </a:r>
              <a:r>
                <a:rPr kumimoji="0" lang="en-US" sz="500" b="1" i="0" u="none" strike="noStrike" kern="0" cap="none" spc="0" normalizeH="0" baseline="0" noProof="0" dirty="0">
                  <a:ln>
                    <a:noFill/>
                  </a:ln>
                  <a:solidFill>
                    <a:srgbClr val="000000"/>
                  </a:solidFill>
                  <a:effectLst/>
                  <a:uLnTx/>
                  <a:uFillTx/>
                  <a:latin typeface="Arial"/>
                  <a:cs typeface="Arial"/>
                  <a:sym typeface="Arial"/>
                </a:rPr>
                <a:t> TM, </a:t>
              </a:r>
              <a:r>
                <a:rPr kumimoji="0" lang="en-US" sz="500" b="1" i="0" u="none" strike="noStrike" kern="0" cap="none" spc="0" normalizeH="0" baseline="0" noProof="0" dirty="0" err="1">
                  <a:ln>
                    <a:noFill/>
                  </a:ln>
                  <a:solidFill>
                    <a:srgbClr val="000000"/>
                  </a:solidFill>
                  <a:effectLst/>
                  <a:uLnTx/>
                  <a:uFillTx/>
                  <a:latin typeface="Arial"/>
                  <a:cs typeface="Arial"/>
                  <a:sym typeface="Arial"/>
                </a:rPr>
                <a:t>Schwanz</a:t>
              </a:r>
              <a:r>
                <a:rPr kumimoji="0" lang="en-US" sz="500" b="1" i="0" u="none" strike="noStrike" kern="0" cap="none" spc="0" normalizeH="0" baseline="0" noProof="0" dirty="0">
                  <a:ln>
                    <a:noFill/>
                  </a:ln>
                  <a:solidFill>
                    <a:srgbClr val="000000"/>
                  </a:solidFill>
                  <a:effectLst/>
                  <a:uLnTx/>
                  <a:uFillTx/>
                  <a:latin typeface="Arial"/>
                  <a:cs typeface="Arial"/>
                  <a:sym typeface="Arial"/>
                </a:rPr>
                <a:t> LE, et al. (2014) Troubleshooting Public Data Archiving: Suggestions to Increase Participation. </a:t>
              </a:r>
              <a:r>
                <a:rPr kumimoji="0" lang="en-US" sz="500" b="1" i="0" u="none" strike="noStrike" kern="0" cap="none" spc="0" normalizeH="0" baseline="0" noProof="0" dirty="0" err="1">
                  <a:ln>
                    <a:noFill/>
                  </a:ln>
                  <a:solidFill>
                    <a:srgbClr val="000000"/>
                  </a:solidFill>
                  <a:effectLst/>
                  <a:uLnTx/>
                  <a:uFillTx/>
                  <a:latin typeface="Arial"/>
                  <a:cs typeface="Arial"/>
                  <a:sym typeface="Arial"/>
                </a:rPr>
                <a:t>PLoS</a:t>
              </a:r>
              <a:r>
                <a:rPr kumimoji="0" lang="en-US" sz="500" b="1" i="0" u="none" strike="noStrike" kern="0" cap="none" spc="0" normalizeH="0" baseline="0" noProof="0" dirty="0">
                  <a:ln>
                    <a:noFill/>
                  </a:ln>
                  <a:solidFill>
                    <a:srgbClr val="000000"/>
                  </a:solidFill>
                  <a:effectLst/>
                  <a:uLnTx/>
                  <a:uFillTx/>
                  <a:latin typeface="Arial"/>
                  <a:cs typeface="Arial"/>
                  <a:sym typeface="Arial"/>
                </a:rPr>
                <a:t> </a:t>
              </a:r>
              <a:r>
                <a:rPr kumimoji="0" lang="en-US" sz="500" b="1" i="0" u="none" strike="noStrike" kern="0" cap="none" spc="0" normalizeH="0" baseline="0" noProof="0" dirty="0" err="1">
                  <a:ln>
                    <a:noFill/>
                  </a:ln>
                  <a:solidFill>
                    <a:srgbClr val="000000"/>
                  </a:solidFill>
                  <a:effectLst/>
                  <a:uLnTx/>
                  <a:uFillTx/>
                  <a:latin typeface="Arial"/>
                  <a:cs typeface="Arial"/>
                  <a:sym typeface="Arial"/>
                </a:rPr>
                <a:t>Biol</a:t>
              </a:r>
              <a:r>
                <a:rPr kumimoji="0" lang="en-US" sz="500" b="1" i="0" u="none" strike="noStrike" kern="0" cap="none" spc="0" normalizeH="0" baseline="0" noProof="0" dirty="0">
                  <a:ln>
                    <a:noFill/>
                  </a:ln>
                  <a:solidFill>
                    <a:srgbClr val="000000"/>
                  </a:solidFill>
                  <a:effectLst/>
                  <a:uLnTx/>
                  <a:uFillTx/>
                  <a:latin typeface="Arial"/>
                  <a:cs typeface="Arial"/>
                  <a:sym typeface="Arial"/>
                </a:rPr>
                <a:t> 12(1): e1001779. </a:t>
              </a:r>
              <a:r>
                <a:rPr kumimoji="0" lang="en-US" sz="500" b="1" i="0" u="none" strike="noStrike" kern="0" cap="none" spc="0" normalizeH="0" baseline="0" noProof="0" dirty="0">
                  <a:ln>
                    <a:noFill/>
                  </a:ln>
                  <a:solidFill>
                    <a:srgbClr val="000000"/>
                  </a:solidFill>
                  <a:effectLst/>
                  <a:uLnTx/>
                  <a:uFillTx/>
                  <a:latin typeface="Arial"/>
                  <a:cs typeface="Arial"/>
                  <a:sym typeface="Arial"/>
                  <a:hlinkClick r:id="rId12"/>
                </a:rPr>
                <a:t>doi:10.1371/journal.pbio.1001779</a:t>
              </a:r>
              <a:endParaRPr kumimoji="0" lang="en-US" sz="5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14" name="Picture 8">
            <a:extLst>
              <a:ext uri="{FF2B5EF4-FFF2-40B4-BE49-F238E27FC236}">
                <a16:creationId xmlns:a16="http://schemas.microsoft.com/office/drawing/2014/main" id="{DD4AB229-4910-4325-BFD2-0AA33A07B34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44789" y="15197"/>
            <a:ext cx="2899211"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6517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2" name="Title 1"/>
          <p:cNvSpPr>
            <a:spLocks noGrp="1"/>
          </p:cNvSpPr>
          <p:nvPr>
            <p:ph type="title"/>
          </p:nvPr>
        </p:nvSpPr>
        <p:spPr>
          <a:xfrm>
            <a:off x="457200" y="220848"/>
            <a:ext cx="8686800" cy="1143000"/>
          </a:xfrm>
        </p:spPr>
        <p:txBody>
          <a:bodyPr/>
          <a:lstStyle/>
          <a:p>
            <a:r>
              <a:rPr lang="en-US" sz="3600" b="0" dirty="0">
                <a:solidFill>
                  <a:schemeClr val="tx1"/>
                </a:solidFill>
              </a:rPr>
              <a:t>What metadata do you currently use to describe your data? (</a:t>
            </a:r>
            <a:r>
              <a:rPr lang="en-US" sz="3600" b="0" dirty="0" smtClean="0">
                <a:solidFill>
                  <a:schemeClr val="tx1"/>
                </a:solidFill>
              </a:rPr>
              <a:t>2019)</a:t>
            </a:r>
            <a:endParaRPr lang="en-US" sz="3600" dirty="0"/>
          </a:p>
        </p:txBody>
      </p:sp>
      <p:graphicFrame>
        <p:nvGraphicFramePr>
          <p:cNvPr id="4" name="Chart 3">
            <a:extLst>
              <a:ext uri="{FF2B5EF4-FFF2-40B4-BE49-F238E27FC236}">
                <a16:creationId xmlns:a16="http://schemas.microsoft.com/office/drawing/2014/main" id="{00D7DFC9-204B-4CB8-85E4-F20B20FE3AC8}"/>
              </a:ext>
            </a:extLst>
          </p:cNvPr>
          <p:cNvGraphicFramePr/>
          <p:nvPr>
            <p:extLst/>
          </p:nvPr>
        </p:nvGraphicFramePr>
        <p:xfrm>
          <a:off x="152400" y="1436914"/>
          <a:ext cx="8831943" cy="49130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48499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2" name="Title 1"/>
          <p:cNvSpPr>
            <a:spLocks noGrp="1"/>
          </p:cNvSpPr>
          <p:nvPr>
            <p:ph type="title"/>
          </p:nvPr>
        </p:nvSpPr>
        <p:spPr>
          <a:xfrm>
            <a:off x="457200" y="220848"/>
            <a:ext cx="8686800" cy="1143000"/>
          </a:xfrm>
        </p:spPr>
        <p:txBody>
          <a:bodyPr/>
          <a:lstStyle/>
          <a:p>
            <a:r>
              <a:rPr lang="en-US" sz="3600" b="0" dirty="0">
                <a:solidFill>
                  <a:schemeClr val="tx1"/>
                </a:solidFill>
              </a:rPr>
              <a:t>What metadata do you currently use to describe your data? (</a:t>
            </a:r>
            <a:r>
              <a:rPr lang="en-US" sz="3600" b="0" dirty="0" smtClean="0">
                <a:solidFill>
                  <a:schemeClr val="tx1"/>
                </a:solidFill>
              </a:rPr>
              <a:t>2019)</a:t>
            </a:r>
            <a:endParaRPr lang="en-US" sz="3600" dirty="0"/>
          </a:p>
        </p:txBody>
      </p:sp>
      <p:graphicFrame>
        <p:nvGraphicFramePr>
          <p:cNvPr id="4" name="Chart 3">
            <a:extLst>
              <a:ext uri="{FF2B5EF4-FFF2-40B4-BE49-F238E27FC236}">
                <a16:creationId xmlns:a16="http://schemas.microsoft.com/office/drawing/2014/main" id="{00D7DFC9-204B-4CB8-85E4-F20B20FE3AC8}"/>
              </a:ext>
            </a:extLst>
          </p:cNvPr>
          <p:cNvGraphicFramePr/>
          <p:nvPr>
            <p:extLst>
              <p:ext uri="{D42A27DB-BD31-4B8C-83A1-F6EECF244321}">
                <p14:modId xmlns:p14="http://schemas.microsoft.com/office/powerpoint/2010/main" val="3799156013"/>
              </p:ext>
            </p:extLst>
          </p:nvPr>
        </p:nvGraphicFramePr>
        <p:xfrm>
          <a:off x="152400" y="1436914"/>
          <a:ext cx="8831943" cy="49130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445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graphicEl>
                                              <a:chart seriesIdx="-4" categoryIdx="0" bldStep="category"/>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chart seriesIdx="-4" categoryIdx="1" bldStep="category"/>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graphicEl>
                                              <a:chart seriesIdx="-4" categoryIdx="2" bldStep="category"/>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chart seriesIdx="-4" categoryIdx="3" bldStep="category"/>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chart seriesIdx="-4" categoryIdx="4" bldStep="category"/>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chart seriesIdx="-4" categoryIdx="5" bldStep="category"/>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chart seriesIdx="-4" categoryIdx="6" bldStep="category"/>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chart seriesIdx="-4" categoryIdx="7"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2" name="Title 1"/>
          <p:cNvSpPr>
            <a:spLocks noGrp="1"/>
          </p:cNvSpPr>
          <p:nvPr>
            <p:ph type="title"/>
          </p:nvPr>
        </p:nvSpPr>
        <p:spPr>
          <a:xfrm>
            <a:off x="444918" y="0"/>
            <a:ext cx="8229600" cy="1143000"/>
          </a:xfrm>
        </p:spPr>
        <p:txBody>
          <a:bodyPr/>
          <a:lstStyle/>
          <a:p>
            <a:r>
              <a:rPr lang="en-US" sz="4000" dirty="0" smtClean="0"/>
              <a:t>Barriers to sharing </a:t>
            </a:r>
            <a:r>
              <a:rPr lang="en-US" sz="2800" dirty="0" smtClean="0"/>
              <a:t>(2019)</a:t>
            </a:r>
            <a:endParaRPr lang="en-US" sz="2800" dirty="0"/>
          </a:p>
        </p:txBody>
      </p:sp>
      <p:graphicFrame>
        <p:nvGraphicFramePr>
          <p:cNvPr id="5" name="Chart 4"/>
          <p:cNvGraphicFramePr/>
          <p:nvPr>
            <p:extLst>
              <p:ext uri="{D42A27DB-BD31-4B8C-83A1-F6EECF244321}">
                <p14:modId xmlns:p14="http://schemas.microsoft.com/office/powerpoint/2010/main" val="1776375632"/>
              </p:ext>
            </p:extLst>
          </p:nvPr>
        </p:nvGraphicFramePr>
        <p:xfrm>
          <a:off x="159658" y="1030514"/>
          <a:ext cx="8868228" cy="52686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20971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Shape 435"/>
          <p:cNvSpPr txBox="1">
            <a:spLocks noGrp="1"/>
          </p:cNvSpPr>
          <p:nvPr>
            <p:ph type="title"/>
          </p:nvPr>
        </p:nvSpPr>
        <p:spPr>
          <a:xfrm>
            <a:off x="381000" y="496049"/>
            <a:ext cx="8694023" cy="762000"/>
          </a:xfrm>
          <a:prstGeom prst="rect">
            <a:avLst/>
          </a:prstGeom>
          <a:noFill/>
          <a:ln>
            <a:noFill/>
          </a:ln>
        </p:spPr>
        <p:txBody>
          <a:bodyPr wrap="square" lIns="91425" tIns="45700" rIns="91425" bIns="45700" anchor="ctr" anchorCtr="0">
            <a:noAutofit/>
          </a:bodyPr>
          <a:lstStyle/>
          <a:p>
            <a:pPr marL="0" marR="0" lvl="0" indent="0" algn="ctr" rtl="0">
              <a:spcBef>
                <a:spcPts val="0"/>
              </a:spcBef>
              <a:buClr>
                <a:srgbClr val="3B3C3E"/>
              </a:buClr>
              <a:buSzPct val="25000"/>
              <a:buFont typeface="Arial"/>
              <a:buNone/>
            </a:pPr>
            <a:r>
              <a:rPr lang="en-US" sz="3600" dirty="0"/>
              <a:t>Scientists say l</a:t>
            </a:r>
            <a:r>
              <a:rPr lang="en-US" sz="3600" b="1" i="0" u="none" strike="noStrike" cap="none" dirty="0">
                <a:solidFill>
                  <a:srgbClr val="3B3C3E"/>
                </a:solidFill>
                <a:latin typeface="Arial"/>
                <a:ea typeface="Arial"/>
                <a:cs typeface="Arial"/>
                <a:sym typeface="Arial"/>
              </a:rPr>
              <a:t>ack of access to data… …</a:t>
            </a:r>
          </a:p>
        </p:txBody>
      </p:sp>
      <p:sp>
        <p:nvSpPr>
          <p:cNvPr id="436" name="Shape 436"/>
          <p:cNvSpPr txBox="1"/>
          <p:nvPr/>
        </p:nvSpPr>
        <p:spPr>
          <a:xfrm>
            <a:off x="645950" y="1773776"/>
            <a:ext cx="7647148" cy="52321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800" dirty="0">
                <a:solidFill>
                  <a:schemeClr val="dk1"/>
                </a:solidFill>
                <a:latin typeface="Calibri"/>
                <a:ea typeface="Calibri"/>
                <a:cs typeface="Calibri"/>
                <a:sym typeface="Calibri"/>
              </a:rPr>
              <a:t>… is a major impediment to progress in science</a:t>
            </a:r>
          </a:p>
        </p:txBody>
      </p:sp>
      <p:sp>
        <p:nvSpPr>
          <p:cNvPr id="437" name="Shape 437"/>
          <p:cNvSpPr txBox="1"/>
          <p:nvPr/>
        </p:nvSpPr>
        <p:spPr>
          <a:xfrm>
            <a:off x="1427875" y="2455565"/>
            <a:ext cx="7647148" cy="52321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800" b="1">
                <a:solidFill>
                  <a:srgbClr val="FF0000"/>
                </a:solidFill>
                <a:latin typeface="Calibri"/>
                <a:ea typeface="Calibri"/>
                <a:cs typeface="Calibri"/>
                <a:sym typeface="Calibri"/>
              </a:rPr>
              <a:t>75% agree or strongly agree.</a:t>
            </a:r>
          </a:p>
        </p:txBody>
      </p:sp>
      <p:sp>
        <p:nvSpPr>
          <p:cNvPr id="438" name="Shape 438"/>
          <p:cNvSpPr txBox="1"/>
          <p:nvPr/>
        </p:nvSpPr>
        <p:spPr>
          <a:xfrm>
            <a:off x="645950" y="3731512"/>
            <a:ext cx="8867262" cy="52321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800" dirty="0">
                <a:solidFill>
                  <a:schemeClr val="dk1"/>
                </a:solidFill>
                <a:latin typeface="Calibri"/>
                <a:ea typeface="Calibri"/>
                <a:cs typeface="Calibri"/>
                <a:sym typeface="Calibri"/>
              </a:rPr>
              <a:t>… has restricted my ability to answer scientific questions</a:t>
            </a:r>
          </a:p>
        </p:txBody>
      </p:sp>
      <p:sp>
        <p:nvSpPr>
          <p:cNvPr id="439" name="Shape 439"/>
          <p:cNvSpPr txBox="1"/>
          <p:nvPr/>
        </p:nvSpPr>
        <p:spPr>
          <a:xfrm>
            <a:off x="1427875" y="4462819"/>
            <a:ext cx="7647148" cy="52321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800" b="1" dirty="0" smtClean="0">
                <a:solidFill>
                  <a:srgbClr val="FF0000"/>
                </a:solidFill>
                <a:latin typeface="Calibri"/>
                <a:ea typeface="Calibri"/>
                <a:cs typeface="Calibri"/>
                <a:sym typeface="Calibri"/>
              </a:rPr>
              <a:t>51% </a:t>
            </a:r>
            <a:r>
              <a:rPr lang="en-US" sz="2800" b="1" dirty="0">
                <a:solidFill>
                  <a:srgbClr val="FF0000"/>
                </a:solidFill>
                <a:latin typeface="Calibri"/>
                <a:ea typeface="Calibri"/>
                <a:cs typeface="Calibri"/>
                <a:sym typeface="Calibri"/>
              </a:rPr>
              <a:t>agree or strongly agree.</a:t>
            </a:r>
          </a:p>
        </p:txBody>
      </p:sp>
      <p:sp>
        <p:nvSpPr>
          <p:cNvPr id="2" name="TextBox 1"/>
          <p:cNvSpPr txBox="1"/>
          <p:nvPr/>
        </p:nvSpPr>
        <p:spPr>
          <a:xfrm>
            <a:off x="170575" y="5950857"/>
            <a:ext cx="2514600" cy="307777"/>
          </a:xfrm>
          <a:prstGeom prst="rect">
            <a:avLst/>
          </a:prstGeom>
          <a:noFill/>
        </p:spPr>
        <p:txBody>
          <a:bodyPr wrap="square" rtlCol="0">
            <a:spAutoFit/>
          </a:bodyPr>
          <a:lstStyle/>
          <a:p>
            <a:r>
              <a:rPr lang="en-US" dirty="0" smtClean="0"/>
              <a:t>3</a:t>
            </a:r>
            <a:r>
              <a:rPr lang="en-US" baseline="30000" dirty="0" smtClean="0"/>
              <a:t>rd</a:t>
            </a:r>
            <a:r>
              <a:rPr lang="en-US" dirty="0" smtClean="0"/>
              <a:t> Scientists Survey, 2019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771" y="2371952"/>
            <a:ext cx="8229600" cy="1143000"/>
          </a:xfrm>
        </p:spPr>
        <p:txBody>
          <a:bodyPr/>
          <a:lstStyle/>
          <a:p>
            <a:r>
              <a:rPr lang="en-US" sz="6000" dirty="0" smtClean="0"/>
              <a:t>Why Libraries? </a:t>
            </a:r>
            <a:endParaRPr lang="en-US" sz="6000" dirty="0"/>
          </a:p>
        </p:txBody>
      </p:sp>
    </p:spTree>
    <p:extLst>
      <p:ext uri="{BB962C8B-B14F-4D97-AF65-F5344CB8AC3E}">
        <p14:creationId xmlns:p14="http://schemas.microsoft.com/office/powerpoint/2010/main" val="2017308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5" name="Shape 445"/>
          <p:cNvSpPr txBox="1">
            <a:spLocks noGrp="1"/>
          </p:cNvSpPr>
          <p:nvPr>
            <p:ph type="body" idx="1"/>
          </p:nvPr>
        </p:nvSpPr>
        <p:spPr>
          <a:xfrm>
            <a:off x="685800" y="1149000"/>
            <a:ext cx="7772400" cy="4560000"/>
          </a:xfrm>
          <a:prstGeom prst="rect">
            <a:avLst/>
          </a:prstGeom>
          <a:noFill/>
          <a:ln>
            <a:noFill/>
          </a:ln>
        </p:spPr>
        <p:txBody>
          <a:bodyPr wrap="square" lIns="91425" tIns="45700" rIns="91425" bIns="45700" anchor="t" anchorCtr="0">
            <a:noAutofit/>
          </a:bodyPr>
          <a:lstStyle/>
          <a:p>
            <a:pPr marL="342900" marR="0" lvl="0" indent="-330200" algn="l" rtl="0">
              <a:spcBef>
                <a:spcPts val="0"/>
              </a:spcBef>
              <a:spcAft>
                <a:spcPts val="1200"/>
              </a:spcAft>
              <a:buClr>
                <a:srgbClr val="3B3C3E"/>
              </a:buClr>
              <a:buSzPct val="100000"/>
              <a:buFont typeface="Arial"/>
              <a:buChar char="•"/>
            </a:pPr>
            <a:r>
              <a:rPr lang="en-US" sz="3000" b="0" i="0" u="none" strike="noStrike" cap="none" dirty="0">
                <a:solidFill>
                  <a:schemeClr val="tx1"/>
                </a:solidFill>
                <a:latin typeface="Arial"/>
                <a:ea typeface="Arial"/>
                <a:cs typeface="Arial"/>
                <a:sym typeface="Arial"/>
              </a:rPr>
              <a:t>Facilitate interdisciplinary work and data knowledge through collections and services</a:t>
            </a:r>
          </a:p>
          <a:p>
            <a:pPr marL="342900" marR="0" lvl="0" indent="-330200" algn="l" rtl="0">
              <a:spcBef>
                <a:spcPts val="640"/>
              </a:spcBef>
              <a:spcAft>
                <a:spcPts val="1200"/>
              </a:spcAft>
              <a:buClr>
                <a:srgbClr val="3B3C3E"/>
              </a:buClr>
              <a:buSzPct val="100000"/>
              <a:buFont typeface="Arial"/>
              <a:buChar char="•"/>
            </a:pPr>
            <a:r>
              <a:rPr lang="en-US" sz="3000" b="0" i="0" u="none" strike="noStrike" cap="none" dirty="0">
                <a:solidFill>
                  <a:schemeClr val="tx1"/>
                </a:solidFill>
                <a:latin typeface="Arial"/>
                <a:ea typeface="Arial"/>
                <a:cs typeface="Arial"/>
                <a:sym typeface="Arial"/>
              </a:rPr>
              <a:t>Understand metadata </a:t>
            </a:r>
            <a:endParaRPr lang="en-US" sz="3000" b="0" i="0" u="none" strike="noStrike" cap="none" dirty="0" smtClean="0">
              <a:solidFill>
                <a:schemeClr val="tx1"/>
              </a:solidFill>
              <a:latin typeface="Arial"/>
              <a:ea typeface="Arial"/>
              <a:cs typeface="Arial"/>
              <a:sym typeface="Arial"/>
            </a:endParaRPr>
          </a:p>
          <a:p>
            <a:pPr marL="342900" marR="0" lvl="0" indent="-330200" algn="l" rtl="0">
              <a:spcBef>
                <a:spcPts val="640"/>
              </a:spcBef>
              <a:spcAft>
                <a:spcPts val="1200"/>
              </a:spcAft>
              <a:buClr>
                <a:srgbClr val="3B3C3E"/>
              </a:buClr>
              <a:buSzPct val="100000"/>
              <a:buFont typeface="Arial"/>
              <a:buChar char="•"/>
            </a:pPr>
            <a:r>
              <a:rPr lang="en-US" sz="3000" dirty="0" smtClean="0">
                <a:solidFill>
                  <a:schemeClr val="tx1"/>
                </a:solidFill>
              </a:rPr>
              <a:t>In it for the long haul </a:t>
            </a:r>
            <a:endParaRPr lang="en-US" sz="3000" b="0" i="0" u="none" strike="noStrike" cap="none" dirty="0">
              <a:solidFill>
                <a:schemeClr val="tx1"/>
              </a:solidFill>
              <a:latin typeface="Arial"/>
              <a:ea typeface="Arial"/>
              <a:cs typeface="Arial"/>
              <a:sym typeface="Arial"/>
            </a:endParaRPr>
          </a:p>
          <a:p>
            <a:pPr marL="342900" marR="0" lvl="0" indent="-330200" algn="l" rtl="0">
              <a:spcBef>
                <a:spcPts val="640"/>
              </a:spcBef>
              <a:spcAft>
                <a:spcPts val="1200"/>
              </a:spcAft>
              <a:buClr>
                <a:srgbClr val="3B3C3E"/>
              </a:buClr>
              <a:buSzPct val="100000"/>
              <a:buFont typeface="Arial"/>
              <a:buChar char="•"/>
            </a:pPr>
            <a:r>
              <a:rPr lang="en-US" sz="3000" b="0" i="0" u="none" strike="noStrike" cap="none" dirty="0">
                <a:solidFill>
                  <a:schemeClr val="tx1"/>
                </a:solidFill>
                <a:latin typeface="Arial"/>
                <a:ea typeface="Arial"/>
                <a:cs typeface="Arial"/>
                <a:sym typeface="Arial"/>
              </a:rPr>
              <a:t>Know how to find information about data</a:t>
            </a:r>
          </a:p>
          <a:p>
            <a:pPr marL="342900" marR="0" lvl="0" indent="-330200" algn="l" rtl="0">
              <a:spcBef>
                <a:spcPts val="640"/>
              </a:spcBef>
              <a:spcAft>
                <a:spcPts val="1200"/>
              </a:spcAft>
              <a:buClr>
                <a:srgbClr val="3B3C3E"/>
              </a:buClr>
              <a:buSzPct val="100000"/>
              <a:buFont typeface="Arial"/>
              <a:buChar char="•"/>
            </a:pPr>
            <a:r>
              <a:rPr lang="en-US" sz="3000" b="0" i="0" u="none" strike="noStrike" cap="none" dirty="0">
                <a:solidFill>
                  <a:schemeClr val="tx1"/>
                </a:solidFill>
                <a:latin typeface="Arial"/>
                <a:ea typeface="Arial"/>
                <a:cs typeface="Arial"/>
                <a:sym typeface="Arial"/>
              </a:rPr>
              <a:t>In partnership with other administrative units can take a leadership role in a variety of </a:t>
            </a:r>
            <a:r>
              <a:rPr lang="en-US" sz="3000" b="1" i="0" u="none" strike="noStrike" cap="none" dirty="0">
                <a:solidFill>
                  <a:schemeClr val="tx1"/>
                </a:solidFill>
                <a:latin typeface="Arial"/>
                <a:ea typeface="Arial"/>
                <a:cs typeface="Arial"/>
                <a:sym typeface="Arial"/>
              </a:rPr>
              <a:t>research data services </a:t>
            </a:r>
          </a:p>
        </p:txBody>
      </p:sp>
      <p:sp>
        <p:nvSpPr>
          <p:cNvPr id="2" name="Title 1"/>
          <p:cNvSpPr>
            <a:spLocks noGrp="1"/>
          </p:cNvSpPr>
          <p:nvPr>
            <p:ph type="title"/>
          </p:nvPr>
        </p:nvSpPr>
        <p:spPr>
          <a:xfrm>
            <a:off x="457200" y="6000"/>
            <a:ext cx="8229600" cy="1143000"/>
          </a:xfrm>
        </p:spPr>
        <p:txBody>
          <a:bodyPr/>
          <a:lstStyle/>
          <a:p>
            <a:r>
              <a:rPr lang="en-US" sz="4000" dirty="0" smtClean="0"/>
              <a:t>Libraries…</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Shape 452"/>
          <p:cNvPicPr preferRelativeResize="0"/>
          <p:nvPr/>
        </p:nvPicPr>
        <p:blipFill rotWithShape="1">
          <a:blip r:embed="rId3">
            <a:alphaModFix/>
          </a:blip>
          <a:srcRect t="1" b="24854"/>
          <a:stretch/>
        </p:blipFill>
        <p:spPr>
          <a:xfrm>
            <a:off x="943892" y="1913263"/>
            <a:ext cx="5490774" cy="1586763"/>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med" len="med"/>
            <a:tailEnd type="none" w="med" len="med"/>
          </a:ln>
          <a:effectLst>
            <a:outerShdw blurRad="39999" dist="20000" dir="5400000" rotWithShape="0">
              <a:srgbClr val="000000">
                <a:alpha val="37647"/>
              </a:srgbClr>
            </a:outerShdw>
          </a:effectLst>
        </p:spPr>
      </p:pic>
      <p:sp>
        <p:nvSpPr>
          <p:cNvPr id="453" name="Shape 453"/>
          <p:cNvSpPr txBox="1"/>
          <p:nvPr/>
        </p:nvSpPr>
        <p:spPr>
          <a:xfrm>
            <a:off x="182880" y="1298430"/>
            <a:ext cx="4865483" cy="584774"/>
          </a:xfrm>
          <a:prstGeom prst="rect">
            <a:avLst/>
          </a:prstGeom>
          <a:noFill/>
          <a:ln>
            <a:noFill/>
          </a:ln>
        </p:spPr>
        <p:txBody>
          <a:bodyPr wrap="square" lIns="91425" tIns="45700" rIns="91425" bIns="45700" anchor="t" anchorCtr="0">
            <a:noAutofit/>
          </a:bodyPr>
          <a:lstStyle/>
          <a:p>
            <a:pPr marR="0" lvl="0" algn="l" rtl="0">
              <a:spcBef>
                <a:spcPts val="0"/>
              </a:spcBef>
              <a:buSzPct val="25000"/>
            </a:pPr>
            <a:r>
              <a:rPr lang="en-US" sz="3200" b="1" u="sng" dirty="0">
                <a:solidFill>
                  <a:schemeClr val="tx1"/>
                </a:solidFill>
                <a:latin typeface="+mn-lt"/>
                <a:ea typeface="Calibri"/>
                <a:cs typeface="Calibri"/>
                <a:sym typeface="Calibri"/>
              </a:rPr>
              <a:t>1</a:t>
            </a:r>
            <a:r>
              <a:rPr lang="en-US" sz="3200" b="1" u="sng" baseline="30000" dirty="0">
                <a:solidFill>
                  <a:schemeClr val="tx1"/>
                </a:solidFill>
                <a:latin typeface="+mn-lt"/>
                <a:ea typeface="Calibri"/>
                <a:cs typeface="Calibri"/>
                <a:sym typeface="Calibri"/>
              </a:rPr>
              <a:t>st</a:t>
            </a:r>
            <a:r>
              <a:rPr lang="en-US" sz="3200" b="1" u="sng" dirty="0">
                <a:solidFill>
                  <a:schemeClr val="tx1"/>
                </a:solidFill>
                <a:latin typeface="+mn-lt"/>
                <a:ea typeface="Calibri"/>
                <a:cs typeface="Calibri"/>
                <a:sym typeface="Calibri"/>
              </a:rPr>
              <a:t> Library (2012)</a:t>
            </a:r>
          </a:p>
        </p:txBody>
      </p:sp>
      <p:sp>
        <p:nvSpPr>
          <p:cNvPr id="454" name="Shape 454"/>
          <p:cNvSpPr txBox="1"/>
          <p:nvPr/>
        </p:nvSpPr>
        <p:spPr>
          <a:xfrm>
            <a:off x="182880" y="3556377"/>
            <a:ext cx="5242400" cy="584774"/>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3200" b="1" u="sng" dirty="0">
                <a:solidFill>
                  <a:schemeClr val="tx1"/>
                </a:solidFill>
                <a:latin typeface="+mn-lt"/>
                <a:ea typeface="Calibri"/>
                <a:cs typeface="Calibri" panose="020F0502020204030204" pitchFamily="34" charset="0"/>
                <a:sym typeface="Calibri"/>
              </a:rPr>
              <a:t>2</a:t>
            </a:r>
            <a:r>
              <a:rPr lang="en-US" sz="3200" b="1" u="sng" baseline="30000" dirty="0">
                <a:solidFill>
                  <a:schemeClr val="tx1"/>
                </a:solidFill>
                <a:latin typeface="+mn-lt"/>
                <a:ea typeface="Calibri"/>
                <a:cs typeface="Calibri" panose="020F0502020204030204" pitchFamily="34" charset="0"/>
                <a:sym typeface="Calibri"/>
              </a:rPr>
              <a:t>nd</a:t>
            </a:r>
            <a:r>
              <a:rPr lang="en-US" sz="3200" b="1" u="sng" dirty="0">
                <a:solidFill>
                  <a:schemeClr val="tx1"/>
                </a:solidFill>
                <a:latin typeface="+mn-lt"/>
                <a:ea typeface="Calibri"/>
                <a:cs typeface="Calibri" panose="020F0502020204030204" pitchFamily="34" charset="0"/>
                <a:sym typeface="Calibri"/>
              </a:rPr>
              <a:t> Library </a:t>
            </a:r>
            <a:r>
              <a:rPr lang="en-US" sz="3200" u="sng" dirty="0">
                <a:solidFill>
                  <a:schemeClr val="tx1"/>
                </a:solidFill>
                <a:latin typeface="+mn-lt"/>
                <a:ea typeface="Calibri"/>
                <a:cs typeface="Calibri"/>
                <a:sym typeface="Calibri"/>
              </a:rPr>
              <a:t>(</a:t>
            </a:r>
            <a:r>
              <a:rPr lang="en-US" sz="3200" b="1" u="sng" dirty="0">
                <a:solidFill>
                  <a:schemeClr val="tx1"/>
                </a:solidFill>
                <a:latin typeface="+mn-lt"/>
                <a:ea typeface="Calibri"/>
                <a:cs typeface="Calibri"/>
                <a:sym typeface="Calibri"/>
              </a:rPr>
              <a:t>2015</a:t>
            </a:r>
            <a:r>
              <a:rPr lang="en-US" sz="3200" u="sng" dirty="0">
                <a:solidFill>
                  <a:srgbClr val="565656"/>
                </a:solidFill>
                <a:latin typeface="+mn-lt"/>
                <a:ea typeface="Calibri"/>
                <a:cs typeface="Calibri"/>
                <a:sym typeface="Calibri"/>
              </a:rPr>
              <a:t>)</a:t>
            </a:r>
          </a:p>
        </p:txBody>
      </p:sp>
      <p:sp>
        <p:nvSpPr>
          <p:cNvPr id="455" name="Shape 455"/>
          <p:cNvSpPr txBox="1"/>
          <p:nvPr/>
        </p:nvSpPr>
        <p:spPr>
          <a:xfrm>
            <a:off x="6579660" y="2006385"/>
            <a:ext cx="2125409" cy="970731"/>
          </a:xfrm>
          <a:prstGeom prst="rect">
            <a:avLst/>
          </a:prstGeom>
          <a:solidFill>
            <a:srgbClr val="93B3D7">
              <a:alpha val="52941"/>
            </a:srgbClr>
          </a:solidFill>
          <a:ln>
            <a:noFill/>
          </a:ln>
        </p:spPr>
        <p:txBody>
          <a:bodyPr wrap="square" lIns="91425" tIns="45700" rIns="91425" bIns="45700" anchor="t" anchorCtr="0">
            <a:noAutofit/>
          </a:bodyPr>
          <a:lstStyle/>
          <a:p>
            <a:pPr marL="0" marR="0" lvl="0" indent="0" algn="l" rtl="0">
              <a:spcBef>
                <a:spcPts val="0"/>
              </a:spcBef>
              <a:buSzPct val="25000"/>
              <a:buNone/>
            </a:pPr>
            <a:r>
              <a:rPr lang="en-US" sz="1800" dirty="0">
                <a:solidFill>
                  <a:schemeClr val="tx1"/>
                </a:solidFill>
                <a:latin typeface="+mn-lt"/>
                <a:ea typeface="Source Sans Pro"/>
                <a:cs typeface="Source Sans Pro"/>
                <a:sym typeface="Source Sans Pro"/>
              </a:rPr>
              <a:t>Citations: </a:t>
            </a:r>
            <a:r>
              <a:rPr lang="en-US" sz="1800" dirty="0" smtClean="0">
                <a:solidFill>
                  <a:schemeClr val="tx1"/>
                </a:solidFill>
                <a:latin typeface="+mn-lt"/>
                <a:ea typeface="Source Sans Pro"/>
                <a:cs typeface="Source Sans Pro"/>
                <a:sym typeface="Source Sans Pro"/>
              </a:rPr>
              <a:t>152</a:t>
            </a:r>
            <a:endParaRPr lang="en-US" sz="1800" dirty="0">
              <a:solidFill>
                <a:schemeClr val="tx1"/>
              </a:solidFill>
              <a:latin typeface="+mn-lt"/>
              <a:ea typeface="Source Sans Pro"/>
              <a:cs typeface="Source Sans Pro"/>
              <a:sym typeface="Source Sans Pro"/>
            </a:endParaRPr>
          </a:p>
          <a:p>
            <a:pPr marL="0" marR="0" lvl="0" indent="0" algn="l" rtl="0">
              <a:spcBef>
                <a:spcPts val="0"/>
              </a:spcBef>
              <a:buSzPct val="25000"/>
              <a:buNone/>
            </a:pPr>
            <a:r>
              <a:rPr lang="en-US" sz="1800" dirty="0">
                <a:solidFill>
                  <a:schemeClr val="tx1"/>
                </a:solidFill>
                <a:latin typeface="+mn-lt"/>
                <a:ea typeface="Source Sans Pro"/>
                <a:cs typeface="Source Sans Pro"/>
                <a:sym typeface="Source Sans Pro"/>
              </a:rPr>
              <a:t>(published June 2012)</a:t>
            </a:r>
          </a:p>
        </p:txBody>
      </p:sp>
      <p:sp>
        <p:nvSpPr>
          <p:cNvPr id="456" name="Shape 456"/>
          <p:cNvSpPr txBox="1"/>
          <p:nvPr/>
        </p:nvSpPr>
        <p:spPr>
          <a:xfrm>
            <a:off x="6579660" y="4101192"/>
            <a:ext cx="2125409" cy="1225720"/>
          </a:xfrm>
          <a:prstGeom prst="rect">
            <a:avLst/>
          </a:prstGeom>
          <a:solidFill>
            <a:srgbClr val="93B3D7">
              <a:alpha val="52941"/>
            </a:srgbClr>
          </a:solidFill>
          <a:ln>
            <a:noFill/>
          </a:ln>
        </p:spPr>
        <p:txBody>
          <a:bodyPr wrap="square" lIns="91425" tIns="45700" rIns="91425" bIns="45700" anchor="t" anchorCtr="0">
            <a:noAutofit/>
          </a:bodyPr>
          <a:lstStyle/>
          <a:p>
            <a:pPr marL="0" marR="0" lvl="0" indent="0" algn="l" rtl="0">
              <a:spcBef>
                <a:spcPts val="0"/>
              </a:spcBef>
              <a:buSzPct val="25000"/>
              <a:buNone/>
            </a:pPr>
            <a:r>
              <a:rPr lang="en-US" sz="1800" dirty="0">
                <a:solidFill>
                  <a:schemeClr val="tx1"/>
                </a:solidFill>
                <a:latin typeface="+mn-lt"/>
                <a:ea typeface="Source Sans Pro"/>
                <a:cs typeface="Source Sans Pro"/>
                <a:sym typeface="Source Sans Pro"/>
              </a:rPr>
              <a:t>Citations: </a:t>
            </a:r>
            <a:r>
              <a:rPr lang="en-US" sz="1800" dirty="0" smtClean="0">
                <a:solidFill>
                  <a:schemeClr val="tx1"/>
                </a:solidFill>
                <a:latin typeface="+mn-lt"/>
                <a:ea typeface="Source Sans Pro"/>
                <a:cs typeface="Source Sans Pro"/>
                <a:sym typeface="Source Sans Pro"/>
              </a:rPr>
              <a:t>45</a:t>
            </a:r>
            <a:endParaRPr lang="en-US" sz="1800" dirty="0">
              <a:solidFill>
                <a:schemeClr val="tx1"/>
              </a:solidFill>
              <a:latin typeface="+mn-lt"/>
              <a:ea typeface="Source Sans Pro"/>
              <a:cs typeface="Source Sans Pro"/>
              <a:sym typeface="Source Sans Pro"/>
            </a:endParaRPr>
          </a:p>
          <a:p>
            <a:pPr lvl="0">
              <a:buSzPct val="25000"/>
            </a:pPr>
            <a:r>
              <a:rPr lang="en-US" sz="1800" dirty="0" smtClean="0">
                <a:solidFill>
                  <a:schemeClr val="tx1"/>
                </a:solidFill>
                <a:latin typeface="+mn-lt"/>
                <a:ea typeface="Source Sans Pro"/>
                <a:cs typeface="Source Sans Pro"/>
                <a:sym typeface="Source Sans Pro"/>
              </a:rPr>
              <a:t>3,229 </a:t>
            </a:r>
            <a:r>
              <a:rPr lang="en-US" sz="1800" dirty="0">
                <a:solidFill>
                  <a:schemeClr val="tx1"/>
                </a:solidFill>
                <a:latin typeface="+mn-lt"/>
                <a:ea typeface="Source Sans Pro"/>
                <a:cs typeface="Source Sans Pro"/>
                <a:sym typeface="Source Sans Pro"/>
              </a:rPr>
              <a:t>downloads </a:t>
            </a:r>
            <a:br>
              <a:rPr lang="en-US" sz="1800" dirty="0">
                <a:solidFill>
                  <a:schemeClr val="tx1"/>
                </a:solidFill>
                <a:latin typeface="+mn-lt"/>
                <a:ea typeface="Source Sans Pro"/>
                <a:cs typeface="Source Sans Pro"/>
                <a:sym typeface="Source Sans Pro"/>
              </a:rPr>
            </a:br>
            <a:r>
              <a:rPr lang="en-US" sz="1800" dirty="0">
                <a:solidFill>
                  <a:schemeClr val="tx1"/>
                </a:solidFill>
                <a:latin typeface="+mn-lt"/>
                <a:ea typeface="Source Sans Pro"/>
                <a:cs typeface="Source Sans Pro"/>
                <a:sym typeface="Source Sans Pro"/>
              </a:rPr>
              <a:t>(published Dec 2015)</a:t>
            </a:r>
          </a:p>
        </p:txBody>
      </p:sp>
      <p:pic>
        <p:nvPicPr>
          <p:cNvPr id="457" name="Shape 457"/>
          <p:cNvPicPr preferRelativeResize="0"/>
          <p:nvPr/>
        </p:nvPicPr>
        <p:blipFill rotWithShape="1">
          <a:blip r:embed="rId4">
            <a:alphaModFix/>
          </a:blip>
          <a:srcRect/>
          <a:stretch/>
        </p:blipFill>
        <p:spPr>
          <a:xfrm>
            <a:off x="943892" y="4197503"/>
            <a:ext cx="5490774" cy="2079473"/>
          </a:xfrm>
          <a:prstGeom prst="rect">
            <a:avLst/>
          </a:prstGeom>
          <a:noFill/>
          <a:ln>
            <a:noFill/>
          </a:ln>
        </p:spPr>
      </p:pic>
      <p:sp>
        <p:nvSpPr>
          <p:cNvPr id="2" name="Rectangle 1"/>
          <p:cNvSpPr/>
          <p:nvPr/>
        </p:nvSpPr>
        <p:spPr>
          <a:xfrm>
            <a:off x="565800" y="241806"/>
            <a:ext cx="8053808" cy="707886"/>
          </a:xfrm>
          <a:prstGeom prst="rect">
            <a:avLst/>
          </a:prstGeom>
        </p:spPr>
        <p:txBody>
          <a:bodyPr wrap="none">
            <a:spAutoFit/>
          </a:bodyPr>
          <a:lstStyle/>
          <a:p>
            <a:pPr algn="ctr"/>
            <a:r>
              <a:rPr lang="en-US" sz="4000" b="1" dirty="0" smtClean="0"/>
              <a:t>North American Library Surveys</a:t>
            </a:r>
            <a:endParaRPr lang="en-US" sz="40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975104"/>
            <a:ext cx="8229600" cy="4151059"/>
          </a:xfrm>
        </p:spPr>
        <p:txBody>
          <a:bodyPr/>
          <a:lstStyle/>
          <a:p>
            <a:pPr marL="203200" indent="0">
              <a:buNone/>
            </a:pPr>
            <a:r>
              <a:rPr lang="en-US" dirty="0">
                <a:solidFill>
                  <a:schemeClr val="tx1">
                    <a:lumMod val="50000"/>
                  </a:schemeClr>
                </a:solidFill>
              </a:rPr>
              <a:t>Tenopir, C. et al., (2017). Research Data Services in European Academic Research Libraries. LIBER Quarterly. 27(1), pp.23–44. DOI: </a:t>
            </a:r>
            <a:r>
              <a:rPr lang="en-US" dirty="0">
                <a:hlinkClick r:id="rId2"/>
              </a:rPr>
              <a:t>http://doi.org/10.18352/lq.10180</a:t>
            </a:r>
            <a:endParaRPr lang="en-US" dirty="0"/>
          </a:p>
          <a:p>
            <a:endParaRPr lang="en-US" dirty="0"/>
          </a:p>
          <a:p>
            <a:endParaRPr lang="en-US" dirty="0"/>
          </a:p>
        </p:txBody>
      </p:sp>
      <p:pic>
        <p:nvPicPr>
          <p:cNvPr id="7" name="Picture 6"/>
          <p:cNvPicPr>
            <a:picLocks noChangeAspect="1"/>
          </p:cNvPicPr>
          <p:nvPr/>
        </p:nvPicPr>
        <p:blipFill>
          <a:blip r:embed="rId3"/>
          <a:stretch>
            <a:fillRect/>
          </a:stretch>
        </p:blipFill>
        <p:spPr>
          <a:xfrm>
            <a:off x="7059294" y="4882030"/>
            <a:ext cx="952500" cy="952500"/>
          </a:xfrm>
          <a:prstGeom prst="rect">
            <a:avLst/>
          </a:prstGeom>
        </p:spPr>
      </p:pic>
      <p:pic>
        <p:nvPicPr>
          <p:cNvPr id="6" name="Picture 5">
            <a:extLst>
              <a:ext uri="{FF2B5EF4-FFF2-40B4-BE49-F238E27FC236}">
                <a16:creationId xmlns:a16="http://schemas.microsoft.com/office/drawing/2014/main" id="{C666556E-6B03-4BE9-A5AF-10561E8C0283}"/>
              </a:ext>
            </a:extLst>
          </p:cNvPr>
          <p:cNvPicPr>
            <a:picLocks noChangeAspect="1"/>
          </p:cNvPicPr>
          <p:nvPr/>
        </p:nvPicPr>
        <p:blipFill>
          <a:blip r:embed="rId4"/>
          <a:stretch>
            <a:fillRect/>
          </a:stretch>
        </p:blipFill>
        <p:spPr>
          <a:xfrm>
            <a:off x="457200" y="4882030"/>
            <a:ext cx="6028689" cy="1078579"/>
          </a:xfrm>
          <a:prstGeom prst="rect">
            <a:avLst/>
          </a:prstGeom>
        </p:spPr>
      </p:pic>
      <p:sp>
        <p:nvSpPr>
          <p:cNvPr id="5" name="Rectangle 4"/>
          <p:cNvSpPr/>
          <p:nvPr/>
        </p:nvSpPr>
        <p:spPr>
          <a:xfrm>
            <a:off x="1288087" y="597406"/>
            <a:ext cx="6567825" cy="707886"/>
          </a:xfrm>
          <a:prstGeom prst="rect">
            <a:avLst/>
          </a:prstGeom>
        </p:spPr>
        <p:txBody>
          <a:bodyPr wrap="none">
            <a:spAutoFit/>
          </a:bodyPr>
          <a:lstStyle/>
          <a:p>
            <a:pPr algn="ctr"/>
            <a:r>
              <a:rPr lang="en-US" sz="4000" b="1" dirty="0" smtClean="0"/>
              <a:t>European Library Surveys</a:t>
            </a:r>
            <a:endParaRPr lang="en-US" sz="4000" b="1" dirty="0"/>
          </a:p>
        </p:txBody>
      </p:sp>
    </p:spTree>
    <p:extLst>
      <p:ext uri="{BB962C8B-B14F-4D97-AF65-F5344CB8AC3E}">
        <p14:creationId xmlns:p14="http://schemas.microsoft.com/office/powerpoint/2010/main" val="3868929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Shape 492"/>
          <p:cNvSpPr txBox="1"/>
          <p:nvPr/>
        </p:nvSpPr>
        <p:spPr>
          <a:xfrm>
            <a:off x="844424" y="1347349"/>
            <a:ext cx="7618235" cy="5057585"/>
          </a:xfrm>
          <a:prstGeom prst="rect">
            <a:avLst/>
          </a:prstGeom>
          <a:noFill/>
          <a:ln>
            <a:noFill/>
          </a:ln>
        </p:spPr>
        <p:txBody>
          <a:bodyPr wrap="square" lIns="91425" tIns="45700" rIns="91425" bIns="45700" anchor="t" anchorCtr="0">
            <a:noAutofit/>
          </a:bodyPr>
          <a:lstStyle/>
          <a:p>
            <a:pPr marL="514350" lvl="0" indent="-514350">
              <a:spcBef>
                <a:spcPts val="640"/>
              </a:spcBef>
              <a:buClr>
                <a:srgbClr val="3B3C3E"/>
              </a:buClr>
              <a:buFont typeface="+mj-lt"/>
              <a:buAutoNum type="arabicPeriod"/>
            </a:pPr>
            <a:r>
              <a:rPr lang="en-US" sz="3200" dirty="0"/>
              <a:t>L</a:t>
            </a:r>
            <a:r>
              <a:rPr lang="en-US" sz="3200" dirty="0" smtClean="0"/>
              <a:t>ibraries </a:t>
            </a:r>
            <a:r>
              <a:rPr lang="en-US" sz="3200" dirty="0"/>
              <a:t>offer a range of Research Data Services, but…</a:t>
            </a:r>
          </a:p>
          <a:p>
            <a:pPr marL="514350" lvl="0" indent="-514350">
              <a:spcBef>
                <a:spcPts val="640"/>
              </a:spcBef>
              <a:buClr>
                <a:srgbClr val="3B3C3E"/>
              </a:buClr>
              <a:buFont typeface="+mj-lt"/>
              <a:buAutoNum type="arabicPeriod"/>
            </a:pPr>
            <a:endParaRPr lang="en-US" sz="3200" dirty="0"/>
          </a:p>
          <a:p>
            <a:pPr marL="514350" lvl="0" indent="-514350">
              <a:spcBef>
                <a:spcPts val="640"/>
              </a:spcBef>
              <a:buClr>
                <a:srgbClr val="3B3C3E"/>
              </a:buClr>
              <a:buFont typeface="+mj-lt"/>
              <a:buAutoNum type="arabicPeriod"/>
            </a:pPr>
            <a:r>
              <a:rPr lang="en-US" sz="3200" dirty="0" smtClean="0"/>
              <a:t>More libraries are planning to offer more services in the future</a:t>
            </a:r>
            <a:endParaRPr lang="en-US" sz="3200" dirty="0"/>
          </a:p>
          <a:p>
            <a:pPr marL="514350" lvl="0" indent="-514350">
              <a:spcBef>
                <a:spcPts val="640"/>
              </a:spcBef>
              <a:buClr>
                <a:srgbClr val="3B3C3E"/>
              </a:buClr>
              <a:buFont typeface="+mj-lt"/>
              <a:buAutoNum type="arabicPeriod"/>
            </a:pPr>
            <a:endParaRPr lang="en-US" sz="3200" dirty="0"/>
          </a:p>
          <a:p>
            <a:pPr marL="514350" lvl="0" indent="-514350">
              <a:spcBef>
                <a:spcPts val="640"/>
              </a:spcBef>
              <a:buClr>
                <a:srgbClr val="3B3C3E"/>
              </a:buClr>
              <a:buFont typeface="+mj-lt"/>
              <a:buAutoNum type="arabicPeriod"/>
            </a:pPr>
            <a:r>
              <a:rPr lang="en-US" sz="3200" dirty="0"/>
              <a:t>Libraries </a:t>
            </a:r>
            <a:r>
              <a:rPr lang="en-US" sz="3200" dirty="0" smtClean="0"/>
              <a:t>must use </a:t>
            </a:r>
            <a:r>
              <a:rPr lang="en-US" sz="3200" dirty="0"/>
              <a:t>a variety of strategies for developing staff skills</a:t>
            </a:r>
            <a:endParaRPr sz="3200" dirty="0"/>
          </a:p>
        </p:txBody>
      </p:sp>
      <p:sp>
        <p:nvSpPr>
          <p:cNvPr id="4" name="Shape 444">
            <a:extLst>
              <a:ext uri="{FF2B5EF4-FFF2-40B4-BE49-F238E27FC236}">
                <a16:creationId xmlns:a16="http://schemas.microsoft.com/office/drawing/2014/main" id="{B287D603-C819-487A-B3E3-D8E1E0BEBD27}"/>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buFont typeface="Arial"/>
              <a:buNone/>
            </a:pPr>
            <a:r>
              <a:rPr lang="en-US" sz="4000" dirty="0">
                <a:solidFill>
                  <a:schemeClr val="tx1"/>
                </a:solidFill>
              </a:rPr>
              <a:t>Key Findings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body" idx="1"/>
          </p:nvPr>
        </p:nvSpPr>
        <p:spPr>
          <a:xfrm>
            <a:off x="645952" y="1295400"/>
            <a:ext cx="8229600" cy="4525963"/>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3B3C3E"/>
              </a:buClr>
              <a:buSzPct val="25000"/>
              <a:buFont typeface="Arial"/>
              <a:buNone/>
            </a:pPr>
            <a:endParaRPr sz="3200" b="0" i="0" u="none" strike="noStrike" cap="none" dirty="0">
              <a:solidFill>
                <a:srgbClr val="3B3C3E"/>
              </a:solidFill>
              <a:latin typeface="Arial"/>
              <a:ea typeface="Arial"/>
              <a:cs typeface="Arial"/>
              <a:sym typeface="Arial"/>
            </a:endParaRPr>
          </a:p>
          <a:p>
            <a:pPr marL="0" marR="0" lvl="0" indent="0" algn="l" rtl="0">
              <a:spcBef>
                <a:spcPts val="640"/>
              </a:spcBef>
              <a:spcAft>
                <a:spcPts val="0"/>
              </a:spcAft>
              <a:buClr>
                <a:srgbClr val="3B3C3E"/>
              </a:buClr>
              <a:buSzPct val="25000"/>
              <a:buFont typeface="Arial"/>
              <a:buNone/>
            </a:pPr>
            <a:endParaRPr sz="3200" b="0" i="0" u="none" strike="noStrike" cap="none" dirty="0">
              <a:solidFill>
                <a:srgbClr val="3B3C3E"/>
              </a:solidFill>
              <a:latin typeface="Arial"/>
              <a:ea typeface="Arial"/>
              <a:cs typeface="Arial"/>
              <a:sym typeface="Arial"/>
            </a:endParaRPr>
          </a:p>
          <a:p>
            <a:pPr marL="0" marR="0" lvl="0" indent="0" algn="l" rtl="0">
              <a:spcBef>
                <a:spcPts val="640"/>
              </a:spcBef>
              <a:spcAft>
                <a:spcPts val="0"/>
              </a:spcAft>
              <a:buClr>
                <a:srgbClr val="3B3C3E"/>
              </a:buClr>
              <a:buSzPct val="25000"/>
              <a:buFont typeface="Arial"/>
              <a:buNone/>
            </a:pPr>
            <a:r>
              <a:rPr lang="en-US" sz="3200" b="1" i="0" u="none" strike="noStrike" cap="none" dirty="0">
                <a:solidFill>
                  <a:srgbClr val="3B3C3E"/>
                </a:solidFill>
                <a:latin typeface="Arial"/>
                <a:ea typeface="Arial"/>
                <a:cs typeface="Arial"/>
                <a:sym typeface="Arial"/>
              </a:rPr>
              <a:t>1) </a:t>
            </a:r>
            <a:r>
              <a:rPr lang="en-US" b="1" dirty="0"/>
              <a:t>L</a:t>
            </a:r>
            <a:r>
              <a:rPr lang="en-US" sz="3200" b="1" i="0" u="none" strike="noStrike" cap="none" dirty="0" smtClean="0">
                <a:solidFill>
                  <a:srgbClr val="3B3C3E"/>
                </a:solidFill>
                <a:latin typeface="Arial"/>
                <a:ea typeface="Arial"/>
                <a:cs typeface="Arial"/>
                <a:sym typeface="Arial"/>
              </a:rPr>
              <a:t>ibraries </a:t>
            </a:r>
            <a:r>
              <a:rPr lang="en-US" sz="3200" b="1" i="0" u="none" strike="noStrike" cap="none" dirty="0">
                <a:solidFill>
                  <a:srgbClr val="3B3C3E"/>
                </a:solidFill>
                <a:latin typeface="Arial"/>
                <a:ea typeface="Arial"/>
                <a:cs typeface="Arial"/>
                <a:sym typeface="Arial"/>
              </a:rPr>
              <a:t>offer a range of Research Data Services</a:t>
            </a:r>
          </a:p>
          <a:p>
            <a:pPr marL="342900" marR="0" lvl="0" indent="-342900" algn="l" rtl="0">
              <a:spcBef>
                <a:spcPts val="640"/>
              </a:spcBef>
              <a:buClr>
                <a:srgbClr val="3B3C3E"/>
              </a:buClr>
              <a:buSzPct val="100000"/>
              <a:buFont typeface="Arial"/>
              <a:buNone/>
            </a:pPr>
            <a:endParaRPr sz="3200" b="0" i="0" u="none" strike="noStrike" cap="none" dirty="0">
              <a:solidFill>
                <a:srgbClr val="3B3C3E"/>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1" name="Shape 231"/>
          <p:cNvSpPr txBox="1">
            <a:spLocks noGrp="1"/>
          </p:cNvSpPr>
          <p:nvPr>
            <p:ph type="body" idx="1"/>
          </p:nvPr>
        </p:nvSpPr>
        <p:spPr>
          <a:xfrm>
            <a:off x="533399" y="2016370"/>
            <a:ext cx="8077199" cy="4114800"/>
          </a:xfrm>
          <a:prstGeom prst="rect">
            <a:avLst/>
          </a:prstGeom>
          <a:solidFill>
            <a:schemeClr val="lt1"/>
          </a:solidFill>
          <a:ln>
            <a:noFill/>
          </a:ln>
          <a:effectLst>
            <a:outerShdw blurRad="50800" sx="102000" sy="102000" algn="ctr" rotWithShape="0">
              <a:prstClr val="black">
                <a:alpha val="40000"/>
              </a:prstClr>
            </a:outerShdw>
          </a:effectLst>
        </p:spPr>
        <p:txBody>
          <a:bodyPr wrap="square" lIns="91425" tIns="365760" rIns="91425" bIns="45700" anchor="t" anchorCtr="0">
            <a:noAutofit/>
          </a:bodyPr>
          <a:lstStyle/>
          <a:p>
            <a:pPr marL="0" marR="0" lvl="0" indent="0" algn="ctr" rtl="0">
              <a:spcBef>
                <a:spcPts val="0"/>
              </a:spcBef>
              <a:spcAft>
                <a:spcPts val="0"/>
              </a:spcAft>
              <a:buClr>
                <a:srgbClr val="3B3C3E"/>
              </a:buClr>
              <a:buSzPct val="100000"/>
              <a:buNone/>
            </a:pPr>
            <a:r>
              <a:rPr lang="en-US" sz="3600" b="0" i="0" u="none" strike="noStrike" cap="none" dirty="0">
                <a:solidFill>
                  <a:srgbClr val="3B3C3E"/>
                </a:solidFill>
                <a:latin typeface="Arial"/>
                <a:ea typeface="Arial"/>
                <a:cs typeface="Arial"/>
                <a:sym typeface="Arial"/>
              </a:rPr>
              <a:t>…services that address </a:t>
            </a:r>
            <a:r>
              <a:rPr lang="en-US" sz="3600" b="1" i="0" u="none" strike="noStrike" cap="none" dirty="0">
                <a:solidFill>
                  <a:schemeClr val="tx1"/>
                </a:solidFill>
                <a:latin typeface="Arial"/>
                <a:ea typeface="Arial"/>
                <a:cs typeface="Arial"/>
                <a:sym typeface="Arial"/>
              </a:rPr>
              <a:t>the full data lifecycle</a:t>
            </a:r>
            <a:r>
              <a:rPr lang="en-US" sz="3600" b="0" i="0" u="none" strike="noStrike" cap="none" dirty="0">
                <a:solidFill>
                  <a:srgbClr val="3B3C3E"/>
                </a:solidFill>
                <a:latin typeface="Arial"/>
                <a:ea typeface="Arial"/>
                <a:cs typeface="Arial"/>
                <a:sym typeface="Arial"/>
              </a:rPr>
              <a:t>, including the data management plan, digital curation (selection, preservation, maintenance, and archiving), and metadata creation and conversion.</a:t>
            </a:r>
          </a:p>
          <a:p>
            <a:pPr marL="342900" marR="0" lvl="0" indent="-342900" algn="l" rtl="0">
              <a:spcBef>
                <a:spcPts val="640"/>
              </a:spcBef>
              <a:spcAft>
                <a:spcPts val="0"/>
              </a:spcAft>
              <a:buClr>
                <a:srgbClr val="3B3C3E"/>
              </a:buClr>
              <a:buSzPct val="100000"/>
              <a:buFont typeface="Arial"/>
              <a:buNone/>
            </a:pPr>
            <a:endParaRPr sz="3200" b="0" i="0" u="none" strike="noStrike" cap="none" dirty="0">
              <a:solidFill>
                <a:srgbClr val="3B3C3E"/>
              </a:solidFill>
              <a:latin typeface="Arial"/>
              <a:ea typeface="Arial"/>
              <a:cs typeface="Arial"/>
              <a:sym typeface="Arial"/>
            </a:endParaRPr>
          </a:p>
          <a:p>
            <a:pPr marL="742950" marR="0" lvl="1" indent="-285750" algn="l" rtl="0">
              <a:spcBef>
                <a:spcPts val="200"/>
              </a:spcBef>
              <a:spcAft>
                <a:spcPts val="0"/>
              </a:spcAft>
              <a:buClr>
                <a:srgbClr val="3B3C3E"/>
              </a:buClr>
              <a:buSzPct val="100000"/>
              <a:buFont typeface="Arial"/>
              <a:buNone/>
            </a:pPr>
            <a:endParaRPr sz="1000" b="0" i="0" u="none" strike="noStrike" cap="none" dirty="0">
              <a:solidFill>
                <a:srgbClr val="3B3C3E"/>
              </a:solidFill>
              <a:latin typeface="Arial"/>
              <a:ea typeface="Arial"/>
              <a:cs typeface="Arial"/>
              <a:sym typeface="Arial"/>
            </a:endParaRPr>
          </a:p>
          <a:p>
            <a:pPr marL="742950" marR="0" lvl="1" indent="-285750" algn="l" rtl="0">
              <a:spcBef>
                <a:spcPts val="560"/>
              </a:spcBef>
              <a:buClr>
                <a:srgbClr val="3B3C3E"/>
              </a:buClr>
              <a:buSzPct val="100000"/>
              <a:buFont typeface="Arial"/>
              <a:buNone/>
            </a:pPr>
            <a:endParaRPr sz="2800" b="0" i="0" u="none" strike="noStrike" cap="none" dirty="0">
              <a:solidFill>
                <a:srgbClr val="3B3C3E"/>
              </a:solidFill>
              <a:latin typeface="Arial"/>
              <a:ea typeface="Arial"/>
              <a:cs typeface="Arial"/>
              <a:sym typeface="Arial"/>
            </a:endParaRPr>
          </a:p>
        </p:txBody>
      </p:sp>
      <p:sp>
        <p:nvSpPr>
          <p:cNvPr id="4" name="TextBox 3">
            <a:extLst>
              <a:ext uri="{FF2B5EF4-FFF2-40B4-BE49-F238E27FC236}">
                <a16:creationId xmlns:a16="http://schemas.microsoft.com/office/drawing/2014/main" id="{52544D51-411A-4631-A275-D0E4A38310D9}"/>
              </a:ext>
            </a:extLst>
          </p:cNvPr>
          <p:cNvSpPr txBox="1"/>
          <p:nvPr/>
        </p:nvSpPr>
        <p:spPr>
          <a:xfrm>
            <a:off x="361216" y="379534"/>
            <a:ext cx="7432431" cy="1323439"/>
          </a:xfrm>
          <a:prstGeom prst="rect">
            <a:avLst/>
          </a:prstGeom>
          <a:noFill/>
        </p:spPr>
        <p:txBody>
          <a:bodyPr wrap="square" rtlCol="0">
            <a:spAutoFit/>
          </a:bodyPr>
          <a:lstStyle/>
          <a:p>
            <a:r>
              <a:rPr lang="en-US" sz="4000" b="1" dirty="0">
                <a:solidFill>
                  <a:schemeClr val="tx1"/>
                </a:solidFill>
              </a:rPr>
              <a:t>Research Data </a:t>
            </a:r>
            <a:r>
              <a:rPr lang="en-US" sz="4000" b="1" dirty="0" smtClean="0">
                <a:solidFill>
                  <a:schemeClr val="tx1"/>
                </a:solidFill>
              </a:rPr>
              <a:t>Management Services </a:t>
            </a:r>
            <a:r>
              <a:rPr lang="en-US" sz="4000" b="1" dirty="0">
                <a:solidFill>
                  <a:schemeClr val="tx1"/>
                </a:solidFill>
              </a:rPr>
              <a:t>are..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nvPr>
        </p:nvGraphicFramePr>
        <p:xfrm>
          <a:off x="490330" y="1487278"/>
          <a:ext cx="8269357" cy="478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5280992" y="1862940"/>
            <a:ext cx="1563756" cy="25740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5" name="Rectangle 4"/>
          <p:cNvSpPr/>
          <p:nvPr/>
        </p:nvSpPr>
        <p:spPr>
          <a:xfrm>
            <a:off x="5045524" y="2552838"/>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6" name="Rectangle 5"/>
          <p:cNvSpPr/>
          <p:nvPr/>
        </p:nvSpPr>
        <p:spPr>
          <a:xfrm>
            <a:off x="4499114" y="3919607"/>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7" name="Rectangle 6"/>
          <p:cNvSpPr/>
          <p:nvPr/>
        </p:nvSpPr>
        <p:spPr>
          <a:xfrm>
            <a:off x="4499114" y="4671391"/>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8" name="Rectangle 7"/>
          <p:cNvSpPr/>
          <p:nvPr/>
        </p:nvSpPr>
        <p:spPr>
          <a:xfrm>
            <a:off x="4653541" y="3220277"/>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9" name="Rectangle 8"/>
          <p:cNvSpPr/>
          <p:nvPr/>
        </p:nvSpPr>
        <p:spPr>
          <a:xfrm>
            <a:off x="4417338" y="5324060"/>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10" name="Shape 444">
            <a:extLst>
              <a:ext uri="{FF2B5EF4-FFF2-40B4-BE49-F238E27FC236}">
                <a16:creationId xmlns:a16="http://schemas.microsoft.com/office/drawing/2014/main" id="{99CCB902-3C99-46DC-8E66-19E129875971}"/>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buFont typeface="Arial"/>
              <a:buNone/>
            </a:pPr>
            <a:r>
              <a:rPr lang="en-US" sz="4000" dirty="0">
                <a:solidFill>
                  <a:schemeClr val="tx1"/>
                </a:solidFill>
              </a:rPr>
              <a:t>RDS offered by most libraries currently</a:t>
            </a:r>
          </a:p>
        </p:txBody>
      </p:sp>
    </p:spTree>
    <p:extLst>
      <p:ext uri="{BB962C8B-B14F-4D97-AF65-F5344CB8AC3E}">
        <p14:creationId xmlns:p14="http://schemas.microsoft.com/office/powerpoint/2010/main" val="6266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450574" y="1347348"/>
          <a:ext cx="8189844" cy="496068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4856923" y="2597856"/>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4" name="Rectangle 3"/>
          <p:cNvSpPr/>
          <p:nvPr/>
        </p:nvSpPr>
        <p:spPr>
          <a:xfrm>
            <a:off x="4856923" y="3461003"/>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5" name="Rectangle 4"/>
          <p:cNvSpPr/>
          <p:nvPr/>
        </p:nvSpPr>
        <p:spPr>
          <a:xfrm>
            <a:off x="4856923" y="4324150"/>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Consultative</a:t>
            </a:r>
          </a:p>
        </p:txBody>
      </p:sp>
      <p:sp>
        <p:nvSpPr>
          <p:cNvPr id="6" name="Rectangle 5"/>
          <p:cNvSpPr/>
          <p:nvPr/>
        </p:nvSpPr>
        <p:spPr>
          <a:xfrm>
            <a:off x="4856923" y="1734709"/>
            <a:ext cx="1563756" cy="2915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Technical</a:t>
            </a:r>
          </a:p>
        </p:txBody>
      </p:sp>
      <p:sp>
        <p:nvSpPr>
          <p:cNvPr id="7" name="Rectangle 6"/>
          <p:cNvSpPr/>
          <p:nvPr/>
        </p:nvSpPr>
        <p:spPr>
          <a:xfrm>
            <a:off x="4856923" y="5170318"/>
            <a:ext cx="1563756" cy="2915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Technical</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504" y="6321105"/>
            <a:ext cx="536895" cy="536895"/>
          </a:xfrm>
          <a:prstGeom prst="rect">
            <a:avLst/>
          </a:prstGeom>
        </p:spPr>
      </p:pic>
      <p:sp>
        <p:nvSpPr>
          <p:cNvPr id="11" name="Shape 444">
            <a:extLst>
              <a:ext uri="{FF2B5EF4-FFF2-40B4-BE49-F238E27FC236}">
                <a16:creationId xmlns:a16="http://schemas.microsoft.com/office/drawing/2014/main" id="{9832B152-F20C-4575-9A72-622A8EE9B5EA}"/>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buFont typeface="Arial"/>
              <a:buNone/>
            </a:pPr>
            <a:r>
              <a:rPr lang="en-US" sz="4000" dirty="0">
                <a:solidFill>
                  <a:schemeClr val="tx1"/>
                </a:solidFill>
              </a:rPr>
              <a:t>RDS offered, continued</a:t>
            </a:r>
          </a:p>
        </p:txBody>
      </p:sp>
    </p:spTree>
    <p:extLst>
      <p:ext uri="{BB962C8B-B14F-4D97-AF65-F5344CB8AC3E}">
        <p14:creationId xmlns:p14="http://schemas.microsoft.com/office/powerpoint/2010/main" val="2359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Shape 528"/>
          <p:cNvSpPr txBox="1">
            <a:spLocks noGrp="1"/>
          </p:cNvSpPr>
          <p:nvPr>
            <p:ph type="body" idx="1"/>
          </p:nvPr>
        </p:nvSpPr>
        <p:spPr>
          <a:xfrm>
            <a:off x="645952" y="1295400"/>
            <a:ext cx="8229600" cy="4525963"/>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3B3C3E"/>
              </a:buClr>
              <a:buSzPct val="25000"/>
              <a:buFont typeface="Arial"/>
              <a:buNone/>
            </a:pPr>
            <a:endParaRPr sz="3200" b="0" i="0" u="none" strike="noStrike" cap="none" dirty="0">
              <a:solidFill>
                <a:srgbClr val="3B3C3E"/>
              </a:solidFill>
              <a:latin typeface="Arial"/>
              <a:ea typeface="Arial"/>
              <a:cs typeface="Arial"/>
              <a:sym typeface="Arial"/>
            </a:endParaRPr>
          </a:p>
          <a:p>
            <a:pPr marL="0" marR="0" lvl="0" indent="0" algn="l" rtl="0">
              <a:spcBef>
                <a:spcPts val="640"/>
              </a:spcBef>
              <a:spcAft>
                <a:spcPts val="0"/>
              </a:spcAft>
              <a:buClr>
                <a:srgbClr val="3B3C3E"/>
              </a:buClr>
              <a:buSzPct val="25000"/>
              <a:buFont typeface="Arial"/>
              <a:buNone/>
            </a:pPr>
            <a:endParaRPr sz="3200" b="0" i="0" u="none" strike="noStrike" cap="none" dirty="0">
              <a:solidFill>
                <a:srgbClr val="3B3C3E"/>
              </a:solidFill>
              <a:latin typeface="Arial"/>
              <a:ea typeface="Arial"/>
              <a:cs typeface="Arial"/>
              <a:sym typeface="Arial"/>
            </a:endParaRPr>
          </a:p>
          <a:p>
            <a:pPr marL="0" marR="0" lvl="0" indent="0" algn="l" rtl="0">
              <a:spcBef>
                <a:spcPts val="640"/>
              </a:spcBef>
              <a:spcAft>
                <a:spcPts val="0"/>
              </a:spcAft>
              <a:buClr>
                <a:srgbClr val="3B3C3E"/>
              </a:buClr>
              <a:buSzPct val="25000"/>
              <a:buFont typeface="Arial"/>
              <a:buNone/>
            </a:pPr>
            <a:r>
              <a:rPr lang="en-US" sz="3200" b="1" i="0" u="none" strike="noStrike" cap="none" dirty="0">
                <a:solidFill>
                  <a:srgbClr val="3B3C3E"/>
                </a:solidFill>
                <a:latin typeface="Arial"/>
                <a:ea typeface="Arial"/>
                <a:cs typeface="Arial"/>
                <a:sym typeface="Arial"/>
              </a:rPr>
              <a:t>2) </a:t>
            </a:r>
            <a:r>
              <a:rPr lang="en-US" sz="3200" b="1" i="0" u="none" strike="noStrike" cap="none" dirty="0" smtClean="0">
                <a:solidFill>
                  <a:srgbClr val="3B3C3E"/>
                </a:solidFill>
                <a:latin typeface="Arial"/>
                <a:ea typeface="Arial"/>
                <a:cs typeface="Arial"/>
                <a:sym typeface="Arial"/>
              </a:rPr>
              <a:t>More libraries are planning to offer more services in the future.</a:t>
            </a:r>
            <a:endParaRPr lang="en-US" sz="3200" b="1" i="0" u="none" strike="noStrike" cap="none" dirty="0">
              <a:solidFill>
                <a:srgbClr val="3B3C3E"/>
              </a:solidFill>
              <a:latin typeface="Arial"/>
              <a:ea typeface="Arial"/>
              <a:cs typeface="Arial"/>
              <a:sym typeface="Arial"/>
            </a:endParaRPr>
          </a:p>
          <a:p>
            <a:pPr marL="342900" marR="0" lvl="0" indent="-342900" algn="l" rtl="0">
              <a:spcBef>
                <a:spcPts val="640"/>
              </a:spcBef>
              <a:buClr>
                <a:srgbClr val="3B3C3E"/>
              </a:buClr>
              <a:buSzPct val="100000"/>
              <a:buFont typeface="Arial"/>
              <a:buNone/>
            </a:pPr>
            <a:endParaRPr sz="3200" b="0" i="0" u="none" strike="noStrike" cap="none" dirty="0">
              <a:solidFill>
                <a:srgbClr val="3B3C3E"/>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Shape 534"/>
          <p:cNvPicPr preferRelativeResize="0"/>
          <p:nvPr/>
        </p:nvPicPr>
        <p:blipFill rotWithShape="1">
          <a:blip r:embed="rId3">
            <a:alphaModFix/>
          </a:blip>
          <a:srcRect/>
          <a:stretch/>
        </p:blipFill>
        <p:spPr>
          <a:xfrm>
            <a:off x="357809" y="1234439"/>
            <a:ext cx="8454887" cy="5113845"/>
          </a:xfrm>
          <a:prstGeom prst="rect">
            <a:avLst/>
          </a:prstGeom>
          <a:noFill/>
          <a:ln>
            <a:noFill/>
          </a:ln>
        </p:spPr>
      </p:pic>
      <p:sp>
        <p:nvSpPr>
          <p:cNvPr id="4" name="Shape 444">
            <a:extLst>
              <a:ext uri="{FF2B5EF4-FFF2-40B4-BE49-F238E27FC236}">
                <a16:creationId xmlns:a16="http://schemas.microsoft.com/office/drawing/2014/main" id="{E63A619E-40E7-4807-A4EF-8E75F4E52FB6}"/>
              </a:ext>
            </a:extLst>
          </p:cNvPr>
          <p:cNvSpPr txBox="1">
            <a:spLocks/>
          </p:cNvSpPr>
          <p:nvPr/>
        </p:nvSpPr>
        <p:spPr>
          <a:xfrm>
            <a:off x="0" y="91440"/>
            <a:ext cx="9144000" cy="1143000"/>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4000" dirty="0">
                <a:solidFill>
                  <a:schemeClr val="tx1"/>
                </a:solidFill>
              </a:rPr>
              <a:t>Currently offered and future plans for consultative-type services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pic>
        <p:nvPicPr>
          <p:cNvPr id="541" name="Shape 541"/>
          <p:cNvPicPr preferRelativeResize="0"/>
          <p:nvPr/>
        </p:nvPicPr>
        <p:blipFill rotWithShape="1">
          <a:blip r:embed="rId3">
            <a:alphaModFix/>
          </a:blip>
          <a:srcRect/>
          <a:stretch/>
        </p:blipFill>
        <p:spPr>
          <a:xfrm>
            <a:off x="503583" y="1347348"/>
            <a:ext cx="8163338" cy="5079956"/>
          </a:xfrm>
          <a:prstGeom prst="rect">
            <a:avLst/>
          </a:prstGeom>
          <a:noFill/>
          <a:ln>
            <a:noFill/>
          </a:ln>
        </p:spPr>
      </p:pic>
      <p:sp>
        <p:nvSpPr>
          <p:cNvPr id="5" name="Shape 444">
            <a:extLst>
              <a:ext uri="{FF2B5EF4-FFF2-40B4-BE49-F238E27FC236}">
                <a16:creationId xmlns:a16="http://schemas.microsoft.com/office/drawing/2014/main" id="{CF5863D0-67F6-4CC0-9669-2C94E5277723}"/>
              </a:ext>
            </a:extLst>
          </p:cNvPr>
          <p:cNvSpPr txBox="1">
            <a:spLocks/>
          </p:cNvSpPr>
          <p:nvPr/>
        </p:nvSpPr>
        <p:spPr>
          <a:xfrm>
            <a:off x="0" y="91440"/>
            <a:ext cx="9144000" cy="1143000"/>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4000" dirty="0">
                <a:solidFill>
                  <a:schemeClr val="tx1"/>
                </a:solidFill>
              </a:rPr>
              <a:t>Currently offered and future plans for technical-type services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60" name="Shape 560"/>
          <p:cNvSpPr txBox="1">
            <a:spLocks noGrp="1"/>
          </p:cNvSpPr>
          <p:nvPr>
            <p:ph type="body" idx="1"/>
          </p:nvPr>
        </p:nvSpPr>
        <p:spPr>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rgbClr val="3B3C3E"/>
              </a:buClr>
              <a:buSzPct val="100000"/>
              <a:buFont typeface="Arial"/>
              <a:buChar char="•"/>
            </a:pPr>
            <a:r>
              <a:rPr lang="en-US" sz="3200" b="0" i="0" u="none" strike="noStrike" cap="none" dirty="0">
                <a:solidFill>
                  <a:srgbClr val="3B3C3E"/>
                </a:solidFill>
                <a:latin typeface="Arial"/>
                <a:ea typeface="Arial"/>
                <a:cs typeface="Arial"/>
                <a:sym typeface="Arial"/>
              </a:rPr>
              <a:t>There is great variation between libraries</a:t>
            </a:r>
          </a:p>
          <a:p>
            <a:pPr marL="342900" marR="0" lvl="0" indent="-342900" algn="l" rtl="0">
              <a:spcBef>
                <a:spcPts val="640"/>
              </a:spcBef>
              <a:buClr>
                <a:srgbClr val="3B3C3E"/>
              </a:buClr>
              <a:buSzPct val="100000"/>
              <a:buFont typeface="Arial"/>
              <a:buChar char="•"/>
            </a:pPr>
            <a:r>
              <a:rPr lang="en-US" sz="3200" b="0" i="0" u="none" strike="noStrike" cap="none" dirty="0" smtClean="0">
                <a:solidFill>
                  <a:srgbClr val="3B3C3E"/>
                </a:solidFill>
                <a:latin typeface="Arial"/>
                <a:ea typeface="Arial"/>
                <a:cs typeface="Arial"/>
                <a:sym typeface="Arial"/>
              </a:rPr>
              <a:t>Not everyone has to offer every service</a:t>
            </a:r>
            <a:endParaRPr lang="en-US" sz="3200" b="0" i="0" u="none" strike="noStrike" cap="none" dirty="0">
              <a:solidFill>
                <a:srgbClr val="3B3C3E"/>
              </a:solidFill>
              <a:latin typeface="Arial"/>
              <a:ea typeface="Arial"/>
              <a:cs typeface="Arial"/>
              <a:sym typeface="Arial"/>
            </a:endParaRPr>
          </a:p>
        </p:txBody>
      </p:sp>
      <p:pic>
        <p:nvPicPr>
          <p:cNvPr id="561" name="Shape 561"/>
          <p:cNvPicPr preferRelativeResize="0"/>
          <p:nvPr/>
        </p:nvPicPr>
        <p:blipFill rotWithShape="1">
          <a:blip r:embed="rId3">
            <a:alphaModFix/>
          </a:blip>
          <a:srcRect/>
          <a:stretch/>
        </p:blipFill>
        <p:spPr>
          <a:xfrm>
            <a:off x="203200" y="3708400"/>
            <a:ext cx="2438399" cy="2417763"/>
          </a:xfrm>
          <a:prstGeom prst="rect">
            <a:avLst/>
          </a:prstGeom>
          <a:noFill/>
          <a:ln>
            <a:noFill/>
          </a:ln>
        </p:spPr>
      </p:pic>
      <p:pic>
        <p:nvPicPr>
          <p:cNvPr id="562" name="Shape 562"/>
          <p:cNvPicPr preferRelativeResize="0"/>
          <p:nvPr/>
        </p:nvPicPr>
        <p:blipFill rotWithShape="1">
          <a:blip r:embed="rId4">
            <a:alphaModFix/>
          </a:blip>
          <a:srcRect/>
          <a:stretch/>
        </p:blipFill>
        <p:spPr>
          <a:xfrm>
            <a:off x="2641600" y="3525837"/>
            <a:ext cx="5816599" cy="2417761"/>
          </a:xfrm>
          <a:prstGeom prst="rect">
            <a:avLst/>
          </a:prstGeom>
          <a:noFill/>
          <a:ln>
            <a:noFill/>
          </a:ln>
        </p:spPr>
      </p:pic>
      <p:sp>
        <p:nvSpPr>
          <p:cNvPr id="6" name="Shape 444">
            <a:extLst>
              <a:ext uri="{FF2B5EF4-FFF2-40B4-BE49-F238E27FC236}">
                <a16:creationId xmlns:a16="http://schemas.microsoft.com/office/drawing/2014/main" id="{98FB4078-5707-4DA5-BFE3-DB79E30B50DC}"/>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3B3C3E"/>
              </a:buClr>
              <a:buFont typeface="Arial"/>
              <a:buNone/>
              <a:defRPr sz="4400" b="1"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en-US" sz="4000" b="0" dirty="0">
                <a:solidFill>
                  <a:schemeClr val="tx1"/>
                </a:solidFill>
              </a:rPr>
              <a:t>We also know…</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44">
            <a:extLst>
              <a:ext uri="{FF2B5EF4-FFF2-40B4-BE49-F238E27FC236}">
                <a16:creationId xmlns:a16="http://schemas.microsoft.com/office/drawing/2014/main" id="{B985211A-CD05-462A-83D1-98C4285D1F20}"/>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3200" dirty="0" smtClean="0">
                <a:solidFill>
                  <a:schemeClr val="tx1"/>
                </a:solidFill>
              </a:rPr>
              <a:t>Recent Studies Reach Similar Conclusions… </a:t>
            </a:r>
            <a:endParaRPr lang="en-US" sz="3200" dirty="0">
              <a:solidFill>
                <a:schemeClr val="tx1"/>
              </a:solidFill>
            </a:endParaRPr>
          </a:p>
        </p:txBody>
      </p:sp>
      <p:sp>
        <p:nvSpPr>
          <p:cNvPr id="3" name="TextBox 2"/>
          <p:cNvSpPr txBox="1"/>
          <p:nvPr/>
        </p:nvSpPr>
        <p:spPr>
          <a:xfrm>
            <a:off x="5060798" y="1458916"/>
            <a:ext cx="3322741" cy="1415772"/>
          </a:xfrm>
          <a:prstGeom prst="rect">
            <a:avLst/>
          </a:prstGeom>
          <a:noFill/>
        </p:spPr>
        <p:txBody>
          <a:bodyPr wrap="square" rtlCol="0">
            <a:spAutoFit/>
          </a:bodyPr>
          <a:lstStyle/>
          <a:p>
            <a:pPr algn="ctr"/>
            <a:r>
              <a:rPr lang="en-US" sz="2400" dirty="0" smtClean="0">
                <a:solidFill>
                  <a:srgbClr val="FF0000"/>
                </a:solidFill>
              </a:rPr>
              <a:t>BUT</a:t>
            </a:r>
            <a:r>
              <a:rPr lang="en-US" sz="2400" dirty="0" smtClean="0"/>
              <a:t> Overall the RDM </a:t>
            </a:r>
            <a:r>
              <a:rPr lang="en-US" sz="2400" dirty="0"/>
              <a:t>L</a:t>
            </a:r>
            <a:r>
              <a:rPr lang="en-US" sz="2400" dirty="0" smtClean="0"/>
              <a:t>andscape is </a:t>
            </a:r>
            <a:r>
              <a:rPr lang="en-US" sz="2400" dirty="0"/>
              <a:t>I</a:t>
            </a:r>
            <a:r>
              <a:rPr lang="en-US" sz="2400" dirty="0" smtClean="0"/>
              <a:t>mmature </a:t>
            </a:r>
          </a:p>
          <a:p>
            <a:endParaRPr lang="en-US" dirty="0"/>
          </a:p>
        </p:txBody>
      </p:sp>
      <p:sp>
        <p:nvSpPr>
          <p:cNvPr id="5" name="TextBox 4"/>
          <p:cNvSpPr txBox="1"/>
          <p:nvPr/>
        </p:nvSpPr>
        <p:spPr>
          <a:xfrm>
            <a:off x="0" y="6417432"/>
            <a:ext cx="4379228" cy="369332"/>
          </a:xfrm>
          <a:prstGeom prst="rect">
            <a:avLst/>
          </a:prstGeom>
          <a:noFill/>
        </p:spPr>
        <p:txBody>
          <a:bodyPr wrap="square" rtlCol="0">
            <a:spAutoFit/>
          </a:bodyPr>
          <a:lstStyle/>
          <a:p>
            <a:r>
              <a:rPr lang="en-US" sz="1800" dirty="0" smtClean="0"/>
              <a:t>Cox, Kennan, Lyon, &amp; </a:t>
            </a:r>
            <a:r>
              <a:rPr lang="en-US" sz="1800" dirty="0" err="1" smtClean="0"/>
              <a:t>Pinfield</a:t>
            </a:r>
            <a:r>
              <a:rPr lang="en-US" sz="1800" dirty="0" smtClean="0"/>
              <a:t> (2017)</a:t>
            </a:r>
            <a:endParaRPr lang="en-US" sz="1800" dirty="0"/>
          </a:p>
        </p:txBody>
      </p:sp>
      <p:sp>
        <p:nvSpPr>
          <p:cNvPr id="6" name="Rectangle 5"/>
          <p:cNvSpPr/>
          <p:nvPr/>
        </p:nvSpPr>
        <p:spPr>
          <a:xfrm>
            <a:off x="193694" y="2509125"/>
            <a:ext cx="2982124" cy="2939266"/>
          </a:xfrm>
          <a:prstGeom prst="rect">
            <a:avLst/>
          </a:prstGeom>
        </p:spPr>
        <p:txBody>
          <a:bodyPr wrap="square">
            <a:spAutoFit/>
          </a:bodyPr>
          <a:lstStyle/>
          <a:p>
            <a:pPr marL="285750" indent="-285750">
              <a:buFont typeface="Arial" panose="020B0604020202020204" pitchFamily="34" charset="0"/>
              <a:buChar char="•"/>
            </a:pPr>
            <a:r>
              <a:rPr lang="en-US" sz="2000" dirty="0" smtClean="0"/>
              <a:t>Data </a:t>
            </a:r>
            <a:r>
              <a:rPr lang="en-US" sz="2000" dirty="0"/>
              <a:t>Management Planning Support </a:t>
            </a:r>
            <a:endParaRPr lang="en-US" sz="2000" dirty="0" smtClean="0"/>
          </a:p>
          <a:p>
            <a:endParaRPr lang="en-US" sz="2000" dirty="0" smtClean="0"/>
          </a:p>
          <a:p>
            <a:pPr marL="285750" indent="-285750">
              <a:buFont typeface="Arial" panose="020B0604020202020204" pitchFamily="34" charset="0"/>
              <a:buChar char="•"/>
            </a:pPr>
            <a:r>
              <a:rPr lang="en-US" sz="2000" dirty="0"/>
              <a:t>Data-Related </a:t>
            </a:r>
            <a:r>
              <a:rPr lang="en-US" sz="2000" dirty="0" smtClean="0"/>
              <a:t>Training</a:t>
            </a:r>
          </a:p>
          <a:p>
            <a:endParaRPr lang="en-US" sz="2000" dirty="0" smtClean="0"/>
          </a:p>
          <a:p>
            <a:pPr marL="285750" indent="-285750">
              <a:buFont typeface="Arial" panose="020B0604020202020204" pitchFamily="34" charset="0"/>
              <a:buChar char="•"/>
            </a:pPr>
            <a:r>
              <a:rPr lang="en-US" sz="2000" dirty="0"/>
              <a:t>Web Resource Guides </a:t>
            </a:r>
            <a:r>
              <a:rPr lang="en-US" sz="2000" dirty="0" smtClean="0"/>
              <a:t> </a:t>
            </a:r>
            <a:endParaRPr lang="en-US" sz="2000" dirty="0"/>
          </a:p>
          <a:p>
            <a:pPr marL="285750" indent="-285750">
              <a:buFont typeface="Arial" panose="020B0604020202020204" pitchFamily="34" charset="0"/>
              <a:buChar char="•"/>
            </a:pPr>
            <a:endParaRPr lang="en-US" sz="1600" dirty="0"/>
          </a:p>
          <a:p>
            <a:pPr marL="285750" indent="-285750">
              <a:lnSpc>
                <a:spcPct val="150000"/>
              </a:lnSpc>
              <a:buFont typeface="Arial" panose="020B0604020202020204" pitchFamily="34" charset="0"/>
              <a:buChar char="•"/>
            </a:pPr>
            <a:endParaRPr lang="en-US" sz="1600" dirty="0" smtClean="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583" y="4821115"/>
            <a:ext cx="2155708" cy="1445240"/>
          </a:xfrm>
          <a:prstGeom prst="rect">
            <a:avLst/>
          </a:prstGeom>
        </p:spPr>
      </p:pic>
      <p:sp>
        <p:nvSpPr>
          <p:cNvPr id="19" name="Rectangle 18"/>
          <p:cNvSpPr/>
          <p:nvPr/>
        </p:nvSpPr>
        <p:spPr>
          <a:xfrm>
            <a:off x="3031051" y="2328514"/>
            <a:ext cx="2982124" cy="733534"/>
          </a:xfrm>
          <a:prstGeom prst="rect">
            <a:avLst/>
          </a:prstGeom>
        </p:spPr>
        <p:txBody>
          <a:bodyPr wrap="square">
            <a:spAutoFit/>
          </a:bodyPr>
          <a:lstStyle/>
          <a:p>
            <a:endParaRPr lang="en-US" sz="1800" dirty="0"/>
          </a:p>
          <a:p>
            <a:pPr marL="285750" indent="-285750">
              <a:lnSpc>
                <a:spcPct val="150000"/>
              </a:lnSpc>
              <a:buFont typeface="Arial" panose="020B0604020202020204" pitchFamily="34" charset="0"/>
              <a:buChar char="•"/>
            </a:pPr>
            <a:endParaRPr lang="en-US" sz="1800" dirty="0" smtClean="0"/>
          </a:p>
        </p:txBody>
      </p:sp>
      <p:sp>
        <p:nvSpPr>
          <p:cNvPr id="21" name="Rectangle 20"/>
          <p:cNvSpPr/>
          <p:nvPr/>
        </p:nvSpPr>
        <p:spPr>
          <a:xfrm>
            <a:off x="3051459" y="1657629"/>
            <a:ext cx="2982124" cy="733534"/>
          </a:xfrm>
          <a:prstGeom prst="rect">
            <a:avLst/>
          </a:prstGeom>
        </p:spPr>
        <p:txBody>
          <a:bodyPr wrap="square">
            <a:spAutoFit/>
          </a:bodyPr>
          <a:lstStyle/>
          <a:p>
            <a:endParaRPr lang="en-US" sz="1800" dirty="0"/>
          </a:p>
          <a:p>
            <a:pPr marL="285750" indent="-285750">
              <a:lnSpc>
                <a:spcPct val="150000"/>
              </a:lnSpc>
              <a:buFont typeface="Arial" panose="020B0604020202020204" pitchFamily="34" charset="0"/>
              <a:buChar char="•"/>
            </a:pPr>
            <a:endParaRPr lang="en-US" sz="1800" dirty="0" smtClean="0"/>
          </a:p>
        </p:txBody>
      </p:sp>
      <p:sp>
        <p:nvSpPr>
          <p:cNvPr id="22" name="TextBox 21"/>
          <p:cNvSpPr txBox="1"/>
          <p:nvPr/>
        </p:nvSpPr>
        <p:spPr>
          <a:xfrm>
            <a:off x="125281" y="1458916"/>
            <a:ext cx="3330059" cy="830997"/>
          </a:xfrm>
          <a:prstGeom prst="rect">
            <a:avLst/>
          </a:prstGeom>
          <a:noFill/>
        </p:spPr>
        <p:txBody>
          <a:bodyPr wrap="square" rtlCol="0">
            <a:spAutoFit/>
          </a:bodyPr>
          <a:lstStyle/>
          <a:p>
            <a:r>
              <a:rPr lang="en-US" sz="2400" dirty="0" smtClean="0"/>
              <a:t>Libraries offer Advisory and Support Services </a:t>
            </a:r>
            <a:endParaRPr lang="en-US" sz="2400" dirty="0"/>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4271" y="2758746"/>
            <a:ext cx="3015796" cy="2010531"/>
          </a:xfrm>
          <a:prstGeom prst="rect">
            <a:avLst/>
          </a:prstGeom>
        </p:spPr>
      </p:pic>
    </p:spTree>
    <p:extLst>
      <p:ext uri="{BB962C8B-B14F-4D97-AF65-F5344CB8AC3E}">
        <p14:creationId xmlns:p14="http://schemas.microsoft.com/office/powerpoint/2010/main" val="30493264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Shape 568"/>
          <p:cNvSpPr txBox="1"/>
          <p:nvPr/>
        </p:nvSpPr>
        <p:spPr>
          <a:xfrm>
            <a:off x="844424" y="2291508"/>
            <a:ext cx="7618235" cy="4113426"/>
          </a:xfrm>
          <a:prstGeom prst="rect">
            <a:avLst/>
          </a:prstGeom>
          <a:noFill/>
          <a:ln>
            <a:noFill/>
          </a:ln>
        </p:spPr>
        <p:txBody>
          <a:bodyPr wrap="square" lIns="91425" tIns="45700" rIns="91425" bIns="45700" anchor="t" anchorCtr="0">
            <a:noAutofit/>
          </a:bodyPr>
          <a:lstStyle/>
          <a:p>
            <a:pPr marL="177800" marR="0" lvl="0" indent="0" algn="l" rtl="0">
              <a:spcBef>
                <a:spcPts val="0"/>
              </a:spcBef>
              <a:spcAft>
                <a:spcPts val="0"/>
              </a:spcAft>
              <a:buClr>
                <a:srgbClr val="3B3C3E"/>
              </a:buClr>
              <a:buSzPct val="25000"/>
              <a:buFont typeface="Arial"/>
              <a:buNone/>
            </a:pPr>
            <a:r>
              <a:rPr lang="en-US" sz="3000" b="1" dirty="0">
                <a:solidFill>
                  <a:srgbClr val="3B3C3E"/>
                </a:solidFill>
                <a:latin typeface="Arial"/>
                <a:ea typeface="Arial"/>
                <a:cs typeface="Arial"/>
                <a:sym typeface="Arial"/>
              </a:rPr>
              <a:t>3)</a:t>
            </a:r>
            <a:r>
              <a:rPr lang="en-US" sz="3200" dirty="0">
                <a:solidFill>
                  <a:srgbClr val="3B3C3E"/>
                </a:solidFill>
                <a:latin typeface="Arial"/>
                <a:ea typeface="Arial"/>
                <a:cs typeface="Arial"/>
                <a:sym typeface="Arial"/>
              </a:rPr>
              <a:t> </a:t>
            </a:r>
            <a:r>
              <a:rPr lang="en-US" sz="3200" b="1" dirty="0">
                <a:solidFill>
                  <a:srgbClr val="3B3C3E"/>
                </a:solidFill>
                <a:latin typeface="Arial"/>
                <a:ea typeface="Arial"/>
                <a:cs typeface="Arial"/>
                <a:sym typeface="Arial"/>
              </a:rPr>
              <a:t>Libraries </a:t>
            </a:r>
            <a:r>
              <a:rPr lang="en-US" sz="3200" b="1" dirty="0" smtClean="0">
                <a:solidFill>
                  <a:srgbClr val="3B3C3E"/>
                </a:solidFill>
                <a:latin typeface="Arial"/>
                <a:ea typeface="Arial"/>
                <a:cs typeface="Arial"/>
                <a:sym typeface="Arial"/>
              </a:rPr>
              <a:t>must use </a:t>
            </a:r>
            <a:r>
              <a:rPr lang="en-US" sz="3200" b="1" dirty="0">
                <a:solidFill>
                  <a:srgbClr val="3B3C3E"/>
                </a:solidFill>
                <a:latin typeface="Arial"/>
                <a:ea typeface="Arial"/>
                <a:cs typeface="Arial"/>
                <a:sym typeface="Arial"/>
              </a:rPr>
              <a:t>a variety of strategies for developing staff skills</a:t>
            </a:r>
          </a:p>
          <a:p>
            <a:pPr marL="177800" marR="0" lvl="0" indent="0" algn="l" rtl="0">
              <a:spcBef>
                <a:spcPts val="640"/>
              </a:spcBef>
              <a:buClr>
                <a:srgbClr val="3B3C3E"/>
              </a:buClr>
              <a:buFont typeface="Arial"/>
              <a:buNone/>
            </a:pPr>
            <a:endParaRPr sz="3200" dirty="0">
              <a:solidFill>
                <a:srgbClr val="3B3C3E"/>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 name="Shape 444">
            <a:extLst>
              <a:ext uri="{FF2B5EF4-FFF2-40B4-BE49-F238E27FC236}">
                <a16:creationId xmlns:a16="http://schemas.microsoft.com/office/drawing/2014/main" id="{45DCD42D-FB51-4EC5-82A8-ED2FF6804717}"/>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4000" dirty="0">
                <a:solidFill>
                  <a:schemeClr val="tx1"/>
                </a:solidFill>
              </a:rPr>
              <a:t>Hiring for RDS positions…</a:t>
            </a:r>
          </a:p>
        </p:txBody>
      </p:sp>
      <p:sp>
        <p:nvSpPr>
          <p:cNvPr id="6" name="Speech Bubble: Rectangle with Corners Rounded 3">
            <a:extLst>
              <a:ext uri="{FF2B5EF4-FFF2-40B4-BE49-F238E27FC236}">
                <a16:creationId xmlns:a16="http://schemas.microsoft.com/office/drawing/2014/main" id="{31432896-50A0-4770-A9FE-DF1554DFE9C9}"/>
              </a:ext>
            </a:extLst>
          </p:cNvPr>
          <p:cNvSpPr/>
          <p:nvPr/>
        </p:nvSpPr>
        <p:spPr>
          <a:xfrm>
            <a:off x="633047" y="1195753"/>
            <a:ext cx="2813537" cy="1626381"/>
          </a:xfrm>
          <a:prstGeom prst="wedgeRectCallout">
            <a:avLst>
              <a:gd name="adj1" fmla="val -191"/>
              <a:gd name="adj2" fmla="val 85257"/>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800" i="1" dirty="0"/>
              <a:t>Have you hired staff for RDS in the last 12 months?</a:t>
            </a:r>
          </a:p>
        </p:txBody>
      </p:sp>
      <p:graphicFrame>
        <p:nvGraphicFramePr>
          <p:cNvPr id="7" name="Chart 6">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715651879"/>
              </p:ext>
            </p:extLst>
          </p:nvPr>
        </p:nvGraphicFramePr>
        <p:xfrm>
          <a:off x="1148862" y="926123"/>
          <a:ext cx="7903698" cy="514549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DC95198A-56AB-441A-A7D0-E9E1686EA1A4}"/>
              </a:ext>
            </a:extLst>
          </p:cNvPr>
          <p:cNvGraphicFramePr>
            <a:graphicFrameLocks/>
          </p:cNvGraphicFramePr>
          <p:nvPr>
            <p:extLst>
              <p:ext uri="{D42A27DB-BD31-4B8C-83A1-F6EECF244321}">
                <p14:modId xmlns:p14="http://schemas.microsoft.com/office/powerpoint/2010/main" val="1431542247"/>
              </p:ext>
            </p:extLst>
          </p:nvPr>
        </p:nvGraphicFramePr>
        <p:xfrm>
          <a:off x="1235847" y="2097741"/>
          <a:ext cx="7772400" cy="4167775"/>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444">
            <a:extLst>
              <a:ext uri="{FF2B5EF4-FFF2-40B4-BE49-F238E27FC236}">
                <a16:creationId xmlns:a16="http://schemas.microsoft.com/office/drawing/2014/main" id="{68B89363-4E0D-41F7-B591-5223B48F3C76}"/>
              </a:ext>
            </a:extLst>
          </p:cNvPr>
          <p:cNvSpPr txBox="1">
            <a:spLocks/>
          </p:cNvSpPr>
          <p:nvPr/>
        </p:nvSpPr>
        <p:spPr>
          <a:xfrm>
            <a:off x="0" y="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buFont typeface="Arial"/>
              <a:buNone/>
            </a:pPr>
            <a:r>
              <a:rPr lang="en-US" sz="4000" dirty="0">
                <a:solidFill>
                  <a:schemeClr val="tx1"/>
                </a:solidFill>
              </a:rPr>
              <a:t>Types of skills development…</a:t>
            </a:r>
          </a:p>
        </p:txBody>
      </p:sp>
      <p:sp>
        <p:nvSpPr>
          <p:cNvPr id="6" name="Speech Bubble: Rectangle with Corners Rounded 3">
            <a:extLst>
              <a:ext uri="{FF2B5EF4-FFF2-40B4-BE49-F238E27FC236}">
                <a16:creationId xmlns:a16="http://schemas.microsoft.com/office/drawing/2014/main" id="{2723F1FA-F045-4B1D-9FF9-CA48940B70DC}"/>
              </a:ext>
            </a:extLst>
          </p:cNvPr>
          <p:cNvSpPr/>
          <p:nvPr/>
        </p:nvSpPr>
        <p:spPr>
          <a:xfrm>
            <a:off x="153778" y="708970"/>
            <a:ext cx="2954215" cy="1547446"/>
          </a:xfrm>
          <a:prstGeom prst="wedgeRectCallout">
            <a:avLst>
              <a:gd name="adj1" fmla="val -5563"/>
              <a:gd name="adj2" fmla="val 78258"/>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Which of the following opportunities has your library provided for library staff to develop skills related to RDS?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2E05839-7DA7-469E-8984-E2C0968BC6A7}"/>
              </a:ext>
            </a:extLst>
          </p:cNvPr>
          <p:cNvGrpSpPr/>
          <p:nvPr/>
        </p:nvGrpSpPr>
        <p:grpSpPr>
          <a:xfrm>
            <a:off x="2719754" y="1019908"/>
            <a:ext cx="6095062" cy="5441852"/>
            <a:chOff x="2002051" y="1520860"/>
            <a:chExt cx="5119970" cy="4349675"/>
          </a:xfrm>
        </p:grpSpPr>
        <p:grpSp>
          <p:nvGrpSpPr>
            <p:cNvPr id="5" name="Shape 238">
              <a:extLst>
                <a:ext uri="{FF2B5EF4-FFF2-40B4-BE49-F238E27FC236}">
                  <a16:creationId xmlns:a16="http://schemas.microsoft.com/office/drawing/2014/main" id="{A8D0749E-BE4C-4C3D-A418-04793F0E7C1C}"/>
                </a:ext>
              </a:extLst>
            </p:cNvPr>
            <p:cNvGrpSpPr/>
            <p:nvPr/>
          </p:nvGrpSpPr>
          <p:grpSpPr>
            <a:xfrm>
              <a:off x="2002051" y="1520860"/>
              <a:ext cx="5119970" cy="4349675"/>
              <a:chOff x="878975" y="73060"/>
              <a:chExt cx="5119970" cy="4349675"/>
            </a:xfrm>
          </p:grpSpPr>
          <p:sp>
            <p:nvSpPr>
              <p:cNvPr id="7" name="Shape 239">
                <a:extLst>
                  <a:ext uri="{FF2B5EF4-FFF2-40B4-BE49-F238E27FC236}">
                    <a16:creationId xmlns:a16="http://schemas.microsoft.com/office/drawing/2014/main" id="{031DB6CD-7A5E-4EC5-A44B-BD01DA08BF01}"/>
                  </a:ext>
                </a:extLst>
              </p:cNvPr>
              <p:cNvSpPr/>
              <p:nvPr/>
            </p:nvSpPr>
            <p:spPr>
              <a:xfrm>
                <a:off x="2923598" y="73060"/>
                <a:ext cx="1112275" cy="423530"/>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8" name="Shape 240">
                <a:extLst>
                  <a:ext uri="{FF2B5EF4-FFF2-40B4-BE49-F238E27FC236}">
                    <a16:creationId xmlns:a16="http://schemas.microsoft.com/office/drawing/2014/main" id="{48841736-3259-4881-833C-321248CABF7D}"/>
                  </a:ext>
                </a:extLst>
              </p:cNvPr>
              <p:cNvSpPr txBox="1"/>
              <p:nvPr/>
            </p:nvSpPr>
            <p:spPr>
              <a:xfrm>
                <a:off x="2944273" y="93735"/>
                <a:ext cx="1070926"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Plan</a:t>
                </a:r>
              </a:p>
            </p:txBody>
          </p:sp>
          <p:sp>
            <p:nvSpPr>
              <p:cNvPr id="9" name="Shape 241">
                <a:extLst>
                  <a:ext uri="{FF2B5EF4-FFF2-40B4-BE49-F238E27FC236}">
                    <a16:creationId xmlns:a16="http://schemas.microsoft.com/office/drawing/2014/main" id="{BFAFB8E5-E86E-438C-8EB1-55904FDD50BA}"/>
                  </a:ext>
                </a:extLst>
              </p:cNvPr>
              <p:cNvSpPr/>
              <p:nvPr/>
            </p:nvSpPr>
            <p:spPr>
              <a:xfrm>
                <a:off x="1516662" y="284827"/>
                <a:ext cx="3926144" cy="3926144"/>
              </a:xfrm>
              <a:custGeom>
                <a:avLst/>
                <a:gdLst/>
                <a:ahLst/>
                <a:cxnLst/>
                <a:rect l="0" t="0" r="0" b="0"/>
                <a:pathLst>
                  <a:path w="120000" h="120000" extrusionOk="0">
                    <a:moveTo>
                      <a:pt x="80748" y="3701"/>
                    </a:moveTo>
                    <a:lnTo>
                      <a:pt x="80748" y="3700"/>
                    </a:lnTo>
                    <a:cubicBezTo>
                      <a:pt x="84487" y="5079"/>
                      <a:pt x="88081" y="6826"/>
                      <a:pt x="91474" y="8917"/>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0" name="Shape 242">
                <a:extLst>
                  <a:ext uri="{FF2B5EF4-FFF2-40B4-BE49-F238E27FC236}">
                    <a16:creationId xmlns:a16="http://schemas.microsoft.com/office/drawing/2014/main" id="{CB046C8A-6C1C-4095-8965-9C548D61DEC5}"/>
                  </a:ext>
                </a:extLst>
              </p:cNvPr>
              <p:cNvSpPr/>
              <p:nvPr/>
            </p:nvSpPr>
            <p:spPr>
              <a:xfrm>
                <a:off x="4311700" y="648031"/>
                <a:ext cx="1112275" cy="423530"/>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11" name="Shape 243">
                <a:extLst>
                  <a:ext uri="{FF2B5EF4-FFF2-40B4-BE49-F238E27FC236}">
                    <a16:creationId xmlns:a16="http://schemas.microsoft.com/office/drawing/2014/main" id="{86F68E87-068D-4091-A360-AEE73706D77A}"/>
                  </a:ext>
                </a:extLst>
              </p:cNvPr>
              <p:cNvSpPr txBox="1"/>
              <p:nvPr/>
            </p:nvSpPr>
            <p:spPr>
              <a:xfrm>
                <a:off x="4332375" y="668706"/>
                <a:ext cx="1070926"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Collect</a:t>
                </a:r>
              </a:p>
            </p:txBody>
          </p:sp>
          <p:sp>
            <p:nvSpPr>
              <p:cNvPr id="12" name="Shape 244">
                <a:extLst>
                  <a:ext uri="{FF2B5EF4-FFF2-40B4-BE49-F238E27FC236}">
                    <a16:creationId xmlns:a16="http://schemas.microsoft.com/office/drawing/2014/main" id="{0977F1DD-7CC1-44BB-8F31-D9B6FE96E1CB}"/>
                  </a:ext>
                </a:extLst>
              </p:cNvPr>
              <p:cNvSpPr/>
              <p:nvPr/>
            </p:nvSpPr>
            <p:spPr>
              <a:xfrm>
                <a:off x="1516662" y="284827"/>
                <a:ext cx="3926144" cy="3926144"/>
              </a:xfrm>
              <a:custGeom>
                <a:avLst/>
                <a:gdLst/>
                <a:ahLst/>
                <a:cxnLst/>
                <a:rect l="0" t="0" r="0" b="0"/>
                <a:pathLst>
                  <a:path w="120000" h="120000" extrusionOk="0">
                    <a:moveTo>
                      <a:pt x="111557" y="29310"/>
                    </a:moveTo>
                    <a:lnTo>
                      <a:pt x="111557" y="29309"/>
                    </a:lnTo>
                    <a:cubicBezTo>
                      <a:pt x="114870" y="34876"/>
                      <a:pt x="117260" y="40943"/>
                      <a:pt x="118634" y="47274"/>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3" name="Shape 245">
                <a:extLst>
                  <a:ext uri="{FF2B5EF4-FFF2-40B4-BE49-F238E27FC236}">
                    <a16:creationId xmlns:a16="http://schemas.microsoft.com/office/drawing/2014/main" id="{5328FBA4-6DBA-4206-BFD0-D9FE8125BB73}"/>
                  </a:ext>
                </a:extLst>
              </p:cNvPr>
              <p:cNvSpPr/>
              <p:nvPr/>
            </p:nvSpPr>
            <p:spPr>
              <a:xfrm>
                <a:off x="4886669" y="2036133"/>
                <a:ext cx="1112275" cy="423530"/>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14" name="Shape 246">
                <a:extLst>
                  <a:ext uri="{FF2B5EF4-FFF2-40B4-BE49-F238E27FC236}">
                    <a16:creationId xmlns:a16="http://schemas.microsoft.com/office/drawing/2014/main" id="{6053CF8A-1196-4FA9-9686-79FDB9817104}"/>
                  </a:ext>
                </a:extLst>
              </p:cNvPr>
              <p:cNvSpPr txBox="1"/>
              <p:nvPr/>
            </p:nvSpPr>
            <p:spPr>
              <a:xfrm>
                <a:off x="4907344" y="2056808"/>
                <a:ext cx="1070926"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Assure</a:t>
                </a:r>
              </a:p>
            </p:txBody>
          </p:sp>
          <p:sp>
            <p:nvSpPr>
              <p:cNvPr id="15" name="Shape 247">
                <a:extLst>
                  <a:ext uri="{FF2B5EF4-FFF2-40B4-BE49-F238E27FC236}">
                    <a16:creationId xmlns:a16="http://schemas.microsoft.com/office/drawing/2014/main" id="{45BA512A-47DF-4B72-89BA-D2B0687F8EA2}"/>
                  </a:ext>
                </a:extLst>
              </p:cNvPr>
              <p:cNvSpPr/>
              <p:nvPr/>
            </p:nvSpPr>
            <p:spPr>
              <a:xfrm>
                <a:off x="1516662" y="284827"/>
                <a:ext cx="3926144" cy="3926144"/>
              </a:xfrm>
              <a:custGeom>
                <a:avLst/>
                <a:gdLst/>
                <a:ahLst/>
                <a:cxnLst/>
                <a:rect l="0" t="0" r="0" b="0"/>
                <a:pathLst>
                  <a:path w="120000" h="120000" extrusionOk="0">
                    <a:moveTo>
                      <a:pt x="118635" y="72725"/>
                    </a:moveTo>
                    <a:cubicBezTo>
                      <a:pt x="117261" y="79055"/>
                      <a:pt x="114870" y="85122"/>
                      <a:pt x="111557" y="90689"/>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6" name="Shape 248">
                <a:extLst>
                  <a:ext uri="{FF2B5EF4-FFF2-40B4-BE49-F238E27FC236}">
                    <a16:creationId xmlns:a16="http://schemas.microsoft.com/office/drawing/2014/main" id="{B497F2E8-D197-448E-B8D4-0A1C44660021}"/>
                  </a:ext>
                </a:extLst>
              </p:cNvPr>
              <p:cNvSpPr/>
              <p:nvPr/>
            </p:nvSpPr>
            <p:spPr>
              <a:xfrm>
                <a:off x="4208500" y="3424235"/>
                <a:ext cx="1318674" cy="423530"/>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17" name="Shape 249">
                <a:extLst>
                  <a:ext uri="{FF2B5EF4-FFF2-40B4-BE49-F238E27FC236}">
                    <a16:creationId xmlns:a16="http://schemas.microsoft.com/office/drawing/2014/main" id="{0B45F354-954A-41EE-B307-F77B5747C6C2}"/>
                  </a:ext>
                </a:extLst>
              </p:cNvPr>
              <p:cNvSpPr txBox="1"/>
              <p:nvPr/>
            </p:nvSpPr>
            <p:spPr>
              <a:xfrm>
                <a:off x="4229175" y="3444910"/>
                <a:ext cx="1277324"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Describe</a:t>
                </a:r>
              </a:p>
            </p:txBody>
          </p:sp>
          <p:sp>
            <p:nvSpPr>
              <p:cNvPr id="18" name="Shape 250">
                <a:extLst>
                  <a:ext uri="{FF2B5EF4-FFF2-40B4-BE49-F238E27FC236}">
                    <a16:creationId xmlns:a16="http://schemas.microsoft.com/office/drawing/2014/main" id="{3C4A5F9A-81D9-476F-9C26-C4D450A3BADD}"/>
                  </a:ext>
                </a:extLst>
              </p:cNvPr>
              <p:cNvSpPr/>
              <p:nvPr/>
            </p:nvSpPr>
            <p:spPr>
              <a:xfrm>
                <a:off x="1516662" y="284827"/>
                <a:ext cx="3926144" cy="3926144"/>
              </a:xfrm>
              <a:custGeom>
                <a:avLst/>
                <a:gdLst/>
                <a:ahLst/>
                <a:cxnLst/>
                <a:rect l="0" t="0" r="0" b="0"/>
                <a:pathLst>
                  <a:path w="120000" h="120000" extrusionOk="0">
                    <a:moveTo>
                      <a:pt x="92539" y="110410"/>
                    </a:moveTo>
                    <a:lnTo>
                      <a:pt x="92539" y="110410"/>
                    </a:lnTo>
                    <a:cubicBezTo>
                      <a:pt x="90266" y="111876"/>
                      <a:pt x="87898" y="113187"/>
                      <a:pt x="85449" y="114335"/>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9" name="Shape 251">
                <a:extLst>
                  <a:ext uri="{FF2B5EF4-FFF2-40B4-BE49-F238E27FC236}">
                    <a16:creationId xmlns:a16="http://schemas.microsoft.com/office/drawing/2014/main" id="{9D29F51D-01F0-4DD6-BA14-B0FD3EBA40D5}"/>
                  </a:ext>
                </a:extLst>
              </p:cNvPr>
              <p:cNvSpPr/>
              <p:nvPr/>
            </p:nvSpPr>
            <p:spPr>
              <a:xfrm>
                <a:off x="2727698" y="3999205"/>
                <a:ext cx="1504076" cy="423530"/>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0" name="Shape 252">
                <a:extLst>
                  <a:ext uri="{FF2B5EF4-FFF2-40B4-BE49-F238E27FC236}">
                    <a16:creationId xmlns:a16="http://schemas.microsoft.com/office/drawing/2014/main" id="{8F408C30-7A63-4174-A1C3-7F0F214CE77B}"/>
                  </a:ext>
                </a:extLst>
              </p:cNvPr>
              <p:cNvSpPr txBox="1"/>
              <p:nvPr/>
            </p:nvSpPr>
            <p:spPr>
              <a:xfrm>
                <a:off x="2748373" y="4019880"/>
                <a:ext cx="1462725"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Preserve</a:t>
                </a:r>
              </a:p>
            </p:txBody>
          </p:sp>
          <p:sp>
            <p:nvSpPr>
              <p:cNvPr id="21" name="Shape 253">
                <a:extLst>
                  <a:ext uri="{FF2B5EF4-FFF2-40B4-BE49-F238E27FC236}">
                    <a16:creationId xmlns:a16="http://schemas.microsoft.com/office/drawing/2014/main" id="{2E8FBCF0-BAA3-4EA2-A623-BB78329B50C2}"/>
                  </a:ext>
                </a:extLst>
              </p:cNvPr>
              <p:cNvSpPr/>
              <p:nvPr/>
            </p:nvSpPr>
            <p:spPr>
              <a:xfrm>
                <a:off x="1516662" y="284827"/>
                <a:ext cx="3926144" cy="3926144"/>
              </a:xfrm>
              <a:custGeom>
                <a:avLst/>
                <a:gdLst/>
                <a:ahLst/>
                <a:cxnLst/>
                <a:rect l="0" t="0" r="0" b="0"/>
                <a:pathLst>
                  <a:path w="120000" h="120000" extrusionOk="0">
                    <a:moveTo>
                      <a:pt x="34550" y="114335"/>
                    </a:moveTo>
                    <a:lnTo>
                      <a:pt x="34550" y="114335"/>
                    </a:lnTo>
                    <a:cubicBezTo>
                      <a:pt x="32101" y="113187"/>
                      <a:pt x="29732" y="111876"/>
                      <a:pt x="27460" y="110409"/>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2" name="Shape 254">
                <a:extLst>
                  <a:ext uri="{FF2B5EF4-FFF2-40B4-BE49-F238E27FC236}">
                    <a16:creationId xmlns:a16="http://schemas.microsoft.com/office/drawing/2014/main" id="{9DDA8C3F-B698-4E8A-8B17-2A7848AD2498}"/>
                  </a:ext>
                </a:extLst>
              </p:cNvPr>
              <p:cNvSpPr/>
              <p:nvPr/>
            </p:nvSpPr>
            <p:spPr>
              <a:xfrm>
                <a:off x="1412373" y="3424235"/>
                <a:ext cx="1358520" cy="423530"/>
              </a:xfrm>
              <a:prstGeom prst="roundRect">
                <a:avLst>
                  <a:gd name="adj" fmla="val 16667"/>
                </a:avLst>
              </a:prstGeom>
              <a:gradFill>
                <a:gsLst>
                  <a:gs pos="0">
                    <a:schemeClr val="lt1"/>
                  </a:gs>
                  <a:gs pos="100000">
                    <a:srgbClr val="99C9C7"/>
                  </a:gs>
                </a:gsLst>
                <a:lin ang="540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3" name="Shape 255">
                <a:extLst>
                  <a:ext uri="{FF2B5EF4-FFF2-40B4-BE49-F238E27FC236}">
                    <a16:creationId xmlns:a16="http://schemas.microsoft.com/office/drawing/2014/main" id="{776DC389-A588-4E14-82D0-670B53276B4C}"/>
                  </a:ext>
                </a:extLst>
              </p:cNvPr>
              <p:cNvSpPr txBox="1"/>
              <p:nvPr/>
            </p:nvSpPr>
            <p:spPr>
              <a:xfrm>
                <a:off x="1433048" y="3444910"/>
                <a:ext cx="1317170"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A435D"/>
                    </a:solidFill>
                    <a:latin typeface="Calibri"/>
                    <a:ea typeface="Calibri"/>
                    <a:cs typeface="Calibri"/>
                    <a:sym typeface="Calibri"/>
                  </a:rPr>
                  <a:t>Discover</a:t>
                </a:r>
              </a:p>
            </p:txBody>
          </p:sp>
          <p:sp>
            <p:nvSpPr>
              <p:cNvPr id="24" name="Shape 256">
                <a:extLst>
                  <a:ext uri="{FF2B5EF4-FFF2-40B4-BE49-F238E27FC236}">
                    <a16:creationId xmlns:a16="http://schemas.microsoft.com/office/drawing/2014/main" id="{63170666-2607-422D-B96E-80312BE4BACE}"/>
                  </a:ext>
                </a:extLst>
              </p:cNvPr>
              <p:cNvSpPr/>
              <p:nvPr/>
            </p:nvSpPr>
            <p:spPr>
              <a:xfrm>
                <a:off x="1516662" y="284827"/>
                <a:ext cx="3926144" cy="3926144"/>
              </a:xfrm>
              <a:custGeom>
                <a:avLst/>
                <a:gdLst/>
                <a:ahLst/>
                <a:cxnLst/>
                <a:rect l="0" t="0" r="0" b="0"/>
                <a:pathLst>
                  <a:path w="120000" h="120000" extrusionOk="0">
                    <a:moveTo>
                      <a:pt x="8442" y="90689"/>
                    </a:moveTo>
                    <a:lnTo>
                      <a:pt x="8442" y="90689"/>
                    </a:lnTo>
                    <a:cubicBezTo>
                      <a:pt x="5128" y="85122"/>
                      <a:pt x="2738" y="79055"/>
                      <a:pt x="1364" y="72724"/>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5" name="Shape 257">
                <a:extLst>
                  <a:ext uri="{FF2B5EF4-FFF2-40B4-BE49-F238E27FC236}">
                    <a16:creationId xmlns:a16="http://schemas.microsoft.com/office/drawing/2014/main" id="{71491F69-06C5-49E2-9B44-013C785FE7BE}"/>
                  </a:ext>
                </a:extLst>
              </p:cNvPr>
              <p:cNvSpPr/>
              <p:nvPr/>
            </p:nvSpPr>
            <p:spPr>
              <a:xfrm>
                <a:off x="878975" y="2036133"/>
                <a:ext cx="1275375" cy="423530"/>
              </a:xfrm>
              <a:prstGeom prst="roundRect">
                <a:avLst>
                  <a:gd name="adj" fmla="val 16667"/>
                </a:avLst>
              </a:prstGeom>
              <a:gradFill>
                <a:gsLst>
                  <a:gs pos="0">
                    <a:schemeClr val="lt1"/>
                  </a:gs>
                  <a:gs pos="100000">
                    <a:srgbClr val="99C9C7"/>
                  </a:gs>
                </a:gsLst>
                <a:lin ang="540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6" name="Shape 258">
                <a:extLst>
                  <a:ext uri="{FF2B5EF4-FFF2-40B4-BE49-F238E27FC236}">
                    <a16:creationId xmlns:a16="http://schemas.microsoft.com/office/drawing/2014/main" id="{9BFC5C60-802B-43DC-9918-2B44C887CAA6}"/>
                  </a:ext>
                </a:extLst>
              </p:cNvPr>
              <p:cNvSpPr txBox="1"/>
              <p:nvPr/>
            </p:nvSpPr>
            <p:spPr>
              <a:xfrm>
                <a:off x="899650" y="2056808"/>
                <a:ext cx="1234025"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dirty="0">
                    <a:solidFill>
                      <a:srgbClr val="1A435D"/>
                    </a:solidFill>
                    <a:latin typeface="Calibri"/>
                    <a:ea typeface="Calibri"/>
                    <a:cs typeface="Calibri"/>
                    <a:sym typeface="Calibri"/>
                  </a:rPr>
                  <a:t>Integrate</a:t>
                </a:r>
              </a:p>
            </p:txBody>
          </p:sp>
          <p:sp>
            <p:nvSpPr>
              <p:cNvPr id="27" name="Shape 259">
                <a:extLst>
                  <a:ext uri="{FF2B5EF4-FFF2-40B4-BE49-F238E27FC236}">
                    <a16:creationId xmlns:a16="http://schemas.microsoft.com/office/drawing/2014/main" id="{07D98FD7-3EB0-4C69-843B-93BEEE1F9932}"/>
                  </a:ext>
                </a:extLst>
              </p:cNvPr>
              <p:cNvSpPr/>
              <p:nvPr/>
            </p:nvSpPr>
            <p:spPr>
              <a:xfrm>
                <a:off x="1516662" y="284827"/>
                <a:ext cx="3926144" cy="3926144"/>
              </a:xfrm>
              <a:custGeom>
                <a:avLst/>
                <a:gdLst/>
                <a:ahLst/>
                <a:cxnLst/>
                <a:rect l="0" t="0" r="0" b="0"/>
                <a:pathLst>
                  <a:path w="120000" h="120000" extrusionOk="0">
                    <a:moveTo>
                      <a:pt x="1364" y="47274"/>
                    </a:moveTo>
                    <a:cubicBezTo>
                      <a:pt x="2737" y="40943"/>
                      <a:pt x="5128" y="34876"/>
                      <a:pt x="8441" y="29309"/>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8" name="Shape 260">
                <a:extLst>
                  <a:ext uri="{FF2B5EF4-FFF2-40B4-BE49-F238E27FC236}">
                    <a16:creationId xmlns:a16="http://schemas.microsoft.com/office/drawing/2014/main" id="{9C74C094-B9E6-4D35-9C33-CD65CB703645}"/>
                  </a:ext>
                </a:extLst>
              </p:cNvPr>
              <p:cNvSpPr/>
              <p:nvPr/>
            </p:nvSpPr>
            <p:spPr>
              <a:xfrm>
                <a:off x="1535495" y="648031"/>
                <a:ext cx="1112275" cy="423530"/>
              </a:xfrm>
              <a:prstGeom prst="roundRect">
                <a:avLst>
                  <a:gd name="adj" fmla="val 16667"/>
                </a:avLst>
              </a:prstGeom>
              <a:gradFill>
                <a:gsLst>
                  <a:gs pos="0">
                    <a:schemeClr val="lt1"/>
                  </a:gs>
                  <a:gs pos="100000">
                    <a:srgbClr val="99C9C7"/>
                  </a:gs>
                </a:gsLst>
                <a:lin ang="516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9" name="Shape 261">
                <a:extLst>
                  <a:ext uri="{FF2B5EF4-FFF2-40B4-BE49-F238E27FC236}">
                    <a16:creationId xmlns:a16="http://schemas.microsoft.com/office/drawing/2014/main" id="{DB6C314B-C513-4746-A49B-5DFC34B9D25B}"/>
                  </a:ext>
                </a:extLst>
              </p:cNvPr>
              <p:cNvSpPr txBox="1"/>
              <p:nvPr/>
            </p:nvSpPr>
            <p:spPr>
              <a:xfrm>
                <a:off x="1556170" y="668706"/>
                <a:ext cx="1070926" cy="382180"/>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A435D"/>
                    </a:solidFill>
                    <a:latin typeface="Calibri"/>
                    <a:ea typeface="Calibri"/>
                    <a:cs typeface="Calibri"/>
                    <a:sym typeface="Calibri"/>
                  </a:rPr>
                  <a:t>Analyze</a:t>
                </a:r>
              </a:p>
            </p:txBody>
          </p:sp>
          <p:sp>
            <p:nvSpPr>
              <p:cNvPr id="30" name="Shape 262">
                <a:extLst>
                  <a:ext uri="{FF2B5EF4-FFF2-40B4-BE49-F238E27FC236}">
                    <a16:creationId xmlns:a16="http://schemas.microsoft.com/office/drawing/2014/main" id="{313CF249-5E55-46C3-A0C2-19A7E085AFD0}"/>
                  </a:ext>
                </a:extLst>
              </p:cNvPr>
              <p:cNvSpPr/>
              <p:nvPr/>
            </p:nvSpPr>
            <p:spPr>
              <a:xfrm>
                <a:off x="1516662" y="284827"/>
                <a:ext cx="3926144" cy="3926144"/>
              </a:xfrm>
              <a:custGeom>
                <a:avLst/>
                <a:gdLst/>
                <a:ahLst/>
                <a:cxnLst/>
                <a:rect l="0" t="0" r="0" b="0"/>
                <a:pathLst>
                  <a:path w="120000" h="120000" extrusionOk="0">
                    <a:moveTo>
                      <a:pt x="28524" y="8918"/>
                    </a:moveTo>
                    <a:lnTo>
                      <a:pt x="28523" y="8918"/>
                    </a:lnTo>
                    <a:cubicBezTo>
                      <a:pt x="31917" y="6827"/>
                      <a:pt x="35510" y="5079"/>
                      <a:pt x="39250" y="3701"/>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grpSp>
        <p:pic>
          <p:nvPicPr>
            <p:cNvPr id="6" name="Shape 266" descr="scientist trans color.tif">
              <a:extLst>
                <a:ext uri="{FF2B5EF4-FFF2-40B4-BE49-F238E27FC236}">
                  <a16:creationId xmlns:a16="http://schemas.microsoft.com/office/drawing/2014/main" id="{EA30924A-C0B8-4773-9C27-81963209D0A7}"/>
                </a:ext>
              </a:extLst>
            </p:cNvPr>
            <p:cNvPicPr preferRelativeResize="0"/>
            <p:nvPr/>
          </p:nvPicPr>
          <p:blipFill rotWithShape="1">
            <a:blip r:embed="rId2">
              <a:alphaModFix/>
            </a:blip>
            <a:srcRect/>
            <a:stretch/>
          </p:blipFill>
          <p:spPr>
            <a:xfrm>
              <a:off x="3568996" y="2286000"/>
              <a:ext cx="2069802" cy="2484775"/>
            </a:xfrm>
            <a:prstGeom prst="rect">
              <a:avLst/>
            </a:prstGeom>
            <a:noFill/>
            <a:ln>
              <a:noFill/>
            </a:ln>
          </p:spPr>
        </p:pic>
      </p:grpSp>
      <p:pic>
        <p:nvPicPr>
          <p:cNvPr id="32" name="Picture 31">
            <a:extLst>
              <a:ext uri="{FF2B5EF4-FFF2-40B4-BE49-F238E27FC236}">
                <a16:creationId xmlns:a16="http://schemas.microsoft.com/office/drawing/2014/main" id="{9BF1F033-D6E9-457F-91CA-33D1731444EA}"/>
              </a:ext>
            </a:extLst>
          </p:cNvPr>
          <p:cNvPicPr>
            <a:picLocks noChangeAspect="1"/>
          </p:cNvPicPr>
          <p:nvPr/>
        </p:nvPicPr>
        <p:blipFill>
          <a:blip r:embed="rId3"/>
          <a:stretch>
            <a:fillRect/>
          </a:stretch>
        </p:blipFill>
        <p:spPr>
          <a:xfrm>
            <a:off x="176986" y="0"/>
            <a:ext cx="4036425" cy="898048"/>
          </a:xfrm>
          <a:prstGeom prst="rect">
            <a:avLst/>
          </a:prstGeom>
          <a:ln>
            <a:solidFill>
              <a:schemeClr val="accent5">
                <a:lumMod val="75000"/>
              </a:schemeClr>
            </a:solidFill>
          </a:ln>
          <a:effectLst>
            <a:outerShdw blurRad="63500" sx="102000" sy="102000" algn="ctr" rotWithShape="0">
              <a:prstClr val="black">
                <a:alpha val="40000"/>
              </a:prstClr>
            </a:outerShdw>
          </a:effectLst>
        </p:spPr>
      </p:pic>
      <p:sp>
        <p:nvSpPr>
          <p:cNvPr id="2" name="Rectangle 1"/>
          <p:cNvSpPr/>
          <p:nvPr/>
        </p:nvSpPr>
        <p:spPr>
          <a:xfrm>
            <a:off x="4354059" y="47085"/>
            <a:ext cx="3720890" cy="707886"/>
          </a:xfrm>
          <a:prstGeom prst="rect">
            <a:avLst/>
          </a:prstGeom>
        </p:spPr>
        <p:txBody>
          <a:bodyPr wrap="none">
            <a:spAutoFit/>
          </a:bodyPr>
          <a:lstStyle/>
          <a:p>
            <a:r>
              <a:rPr lang="en-US" sz="4000" b="1" dirty="0" smtClean="0">
                <a:solidFill>
                  <a:srgbClr val="006666"/>
                </a:solidFill>
              </a:rPr>
              <a:t>Data </a:t>
            </a:r>
            <a:r>
              <a:rPr lang="en-US" sz="4000" b="1" dirty="0" err="1" smtClean="0">
                <a:solidFill>
                  <a:srgbClr val="006666"/>
                </a:solidFill>
              </a:rPr>
              <a:t>LifeCycle</a:t>
            </a:r>
            <a:endParaRPr lang="en-US" sz="4000" dirty="0"/>
          </a:p>
        </p:txBody>
      </p:sp>
    </p:spTree>
    <p:extLst>
      <p:ext uri="{BB962C8B-B14F-4D97-AF65-F5344CB8AC3E}">
        <p14:creationId xmlns:p14="http://schemas.microsoft.com/office/powerpoint/2010/main" val="16600261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5" name="Shape 595"/>
          <p:cNvSpPr/>
          <p:nvPr/>
        </p:nvSpPr>
        <p:spPr>
          <a:xfrm>
            <a:off x="3223846" y="2781253"/>
            <a:ext cx="2381085" cy="1415274"/>
          </a:xfrm>
          <a:prstGeom prst="ellipse">
            <a:avLst/>
          </a:prstGeom>
          <a:solidFill>
            <a:schemeClr val="accent1">
              <a:lumMod val="60000"/>
              <a:lumOff val="40000"/>
            </a:schemeClr>
          </a:solidFill>
          <a:ln>
            <a:solidFill>
              <a:schemeClr val="accent5">
                <a:lumMod val="75000"/>
              </a:schemeClr>
            </a:solidFill>
          </a:ln>
        </p:spPr>
        <p:txBody>
          <a:bodyPr wrap="square" lIns="91425" tIns="45700" rIns="91425" bIns="45700" anchor="ctr" anchorCtr="0">
            <a:noAutofit/>
          </a:bodyPr>
          <a:lstStyle/>
          <a:p>
            <a:pPr marL="0" marR="0" lvl="0" indent="0" algn="ctr" rtl="0">
              <a:spcBef>
                <a:spcPts val="0"/>
              </a:spcBef>
              <a:buSzPct val="25000"/>
              <a:buNone/>
            </a:pPr>
            <a:r>
              <a:rPr lang="en-US" sz="2400" b="1" dirty="0">
                <a:solidFill>
                  <a:schemeClr val="dk1"/>
                </a:solidFill>
                <a:latin typeface="+mj-lt"/>
                <a:ea typeface="Calibri"/>
                <a:cs typeface="Calibri"/>
                <a:sym typeface="Calibri"/>
              </a:rPr>
              <a:t>Strategies</a:t>
            </a:r>
          </a:p>
        </p:txBody>
      </p:sp>
      <p:sp>
        <p:nvSpPr>
          <p:cNvPr id="596" name="Shape 596"/>
          <p:cNvSpPr/>
          <p:nvPr/>
        </p:nvSpPr>
        <p:spPr>
          <a:xfrm>
            <a:off x="306398" y="1570245"/>
            <a:ext cx="3345872" cy="1734062"/>
          </a:xfrm>
          <a:prstGeom prst="wedgeEllipseCallout">
            <a:avLst>
              <a:gd name="adj1" fmla="val -20833"/>
              <a:gd name="adj2" fmla="val 62500"/>
            </a:avLst>
          </a:prstGeom>
          <a:solidFill>
            <a:schemeClr val="accent1">
              <a:lumMod val="20000"/>
              <a:lumOff val="80000"/>
            </a:schemeClr>
          </a:solidFill>
          <a:ln w="25400" cap="flat" cmpd="sng">
            <a:solidFill>
              <a:srgbClr val="395E8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SzPct val="25000"/>
              <a:buNone/>
            </a:pPr>
            <a:r>
              <a:rPr lang="en-US" sz="2200" dirty="0">
                <a:solidFill>
                  <a:schemeClr val="dk1"/>
                </a:solidFill>
                <a:latin typeface="Calibri"/>
                <a:ea typeface="Calibri"/>
                <a:cs typeface="Calibri"/>
                <a:sym typeface="Calibri"/>
              </a:rPr>
              <a:t>Collaborated with another institution to develop a skills-based MOOC</a:t>
            </a:r>
          </a:p>
        </p:txBody>
      </p:sp>
      <p:sp>
        <p:nvSpPr>
          <p:cNvPr id="597" name="Shape 597"/>
          <p:cNvSpPr/>
          <p:nvPr/>
        </p:nvSpPr>
        <p:spPr>
          <a:xfrm>
            <a:off x="758535" y="4196528"/>
            <a:ext cx="3044536" cy="1611989"/>
          </a:xfrm>
          <a:prstGeom prst="wedgeEllipseCallout">
            <a:avLst>
              <a:gd name="adj1" fmla="val -20833"/>
              <a:gd name="adj2" fmla="val 62500"/>
            </a:avLst>
          </a:prstGeom>
          <a:solidFill>
            <a:schemeClr val="accent1">
              <a:lumMod val="20000"/>
              <a:lumOff val="80000"/>
            </a:schemeClr>
          </a:solidFill>
          <a:ln w="25400" cap="flat" cmpd="sng">
            <a:solidFill>
              <a:srgbClr val="395E8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SzPct val="25000"/>
              <a:buNone/>
            </a:pPr>
            <a:r>
              <a:rPr lang="en-US" sz="2200" dirty="0">
                <a:solidFill>
                  <a:schemeClr val="dk1"/>
                </a:solidFill>
                <a:latin typeface="Calibri"/>
                <a:ea typeface="Calibri"/>
                <a:cs typeface="Calibri"/>
                <a:sym typeface="Calibri"/>
              </a:rPr>
              <a:t>Hired staff for projects (not permanent)</a:t>
            </a:r>
          </a:p>
        </p:txBody>
      </p:sp>
      <p:sp>
        <p:nvSpPr>
          <p:cNvPr id="598" name="Shape 598"/>
          <p:cNvSpPr/>
          <p:nvPr/>
        </p:nvSpPr>
        <p:spPr>
          <a:xfrm>
            <a:off x="5110543" y="4623464"/>
            <a:ext cx="2801998" cy="1413652"/>
          </a:xfrm>
          <a:prstGeom prst="wedgeEllipseCallout">
            <a:avLst>
              <a:gd name="adj1" fmla="val -20833"/>
              <a:gd name="adj2" fmla="val 62500"/>
            </a:avLst>
          </a:prstGeom>
          <a:solidFill>
            <a:schemeClr val="accent1">
              <a:lumMod val="20000"/>
              <a:lumOff val="80000"/>
            </a:schemeClr>
          </a:solidFill>
          <a:ln w="25400" cap="flat" cmpd="sng">
            <a:solidFill>
              <a:srgbClr val="395E8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SzPct val="25000"/>
              <a:buNone/>
            </a:pPr>
            <a:r>
              <a:rPr lang="en-US" sz="2200" dirty="0">
                <a:solidFill>
                  <a:schemeClr val="dk1"/>
                </a:solidFill>
                <a:latin typeface="Calibri"/>
                <a:ea typeface="Calibri"/>
                <a:cs typeface="Calibri"/>
                <a:sym typeface="Calibri"/>
              </a:rPr>
              <a:t>Refocused an existing role</a:t>
            </a:r>
          </a:p>
        </p:txBody>
      </p:sp>
      <p:sp>
        <p:nvSpPr>
          <p:cNvPr id="599" name="Shape 599"/>
          <p:cNvSpPr/>
          <p:nvPr/>
        </p:nvSpPr>
        <p:spPr>
          <a:xfrm>
            <a:off x="4442359" y="797974"/>
            <a:ext cx="3605265" cy="1623108"/>
          </a:xfrm>
          <a:prstGeom prst="wedgeEllipseCallout">
            <a:avLst>
              <a:gd name="adj1" fmla="val -20833"/>
              <a:gd name="adj2" fmla="val 62500"/>
            </a:avLst>
          </a:prstGeom>
          <a:solidFill>
            <a:schemeClr val="accent1">
              <a:lumMod val="20000"/>
              <a:lumOff val="80000"/>
            </a:schemeClr>
          </a:solidFill>
          <a:ln w="25400" cap="flat" cmpd="sng">
            <a:solidFill>
              <a:srgbClr val="395E8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SzPct val="25000"/>
              <a:buNone/>
            </a:pPr>
            <a:r>
              <a:rPr lang="en-US" sz="2100" dirty="0">
                <a:solidFill>
                  <a:schemeClr val="dk1"/>
                </a:solidFill>
                <a:latin typeface="Calibri"/>
                <a:ea typeface="Calibri"/>
                <a:cs typeface="Calibri"/>
                <a:sym typeface="Calibri"/>
              </a:rPr>
              <a:t>Dramatically increase the workload of some poor individual librarian</a:t>
            </a:r>
          </a:p>
        </p:txBody>
      </p:sp>
      <p:sp>
        <p:nvSpPr>
          <p:cNvPr id="600" name="Shape 600"/>
          <p:cNvSpPr/>
          <p:nvPr/>
        </p:nvSpPr>
        <p:spPr>
          <a:xfrm>
            <a:off x="5875927" y="2592024"/>
            <a:ext cx="3075710" cy="1678639"/>
          </a:xfrm>
          <a:prstGeom prst="wedgeEllipseCallout">
            <a:avLst>
              <a:gd name="adj1" fmla="val -20833"/>
              <a:gd name="adj2" fmla="val 62500"/>
            </a:avLst>
          </a:prstGeom>
          <a:solidFill>
            <a:schemeClr val="accent1">
              <a:lumMod val="20000"/>
              <a:lumOff val="80000"/>
            </a:schemeClr>
          </a:solidFill>
          <a:ln w="25400" cap="flat" cmpd="sng">
            <a:solidFill>
              <a:srgbClr val="395E8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SzPct val="25000"/>
              <a:buNone/>
            </a:pPr>
            <a:r>
              <a:rPr lang="en-US" sz="2200" dirty="0">
                <a:solidFill>
                  <a:schemeClr val="dk1"/>
                </a:solidFill>
                <a:latin typeface="Calibri"/>
                <a:ea typeface="Calibri"/>
                <a:cs typeface="Calibri"/>
                <a:sym typeface="Calibri"/>
              </a:rPr>
              <a:t>Moved staff from other support unit [ITS]</a:t>
            </a:r>
          </a:p>
        </p:txBody>
      </p:sp>
      <p:sp>
        <p:nvSpPr>
          <p:cNvPr id="9" name="Shape 444">
            <a:extLst>
              <a:ext uri="{FF2B5EF4-FFF2-40B4-BE49-F238E27FC236}">
                <a16:creationId xmlns:a16="http://schemas.microsoft.com/office/drawing/2014/main" id="{C0507822-F120-41A8-AE2E-F65D7D297B26}"/>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3600" dirty="0">
                <a:solidFill>
                  <a:schemeClr val="tx1"/>
                </a:solidFill>
              </a:rPr>
              <a:t>Staff Skills Development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6"/>
                                        </p:tgtEl>
                                        <p:attrNameLst>
                                          <p:attrName>style.visibility</p:attrName>
                                        </p:attrNameLst>
                                      </p:cBhvr>
                                      <p:to>
                                        <p:strVal val="visible"/>
                                      </p:to>
                                    </p:set>
                                    <p:animEffect transition="in" filter="fade">
                                      <p:cBhvr>
                                        <p:cTn id="7" dur="500"/>
                                        <p:tgtEl>
                                          <p:spTgt spid="5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97"/>
                                        </p:tgtEl>
                                        <p:attrNameLst>
                                          <p:attrName>style.visibility</p:attrName>
                                        </p:attrNameLst>
                                      </p:cBhvr>
                                      <p:to>
                                        <p:strVal val="visible"/>
                                      </p:to>
                                    </p:set>
                                    <p:animEffect transition="in" filter="fade">
                                      <p:cBhvr>
                                        <p:cTn id="12" dur="500"/>
                                        <p:tgtEl>
                                          <p:spTgt spid="5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98"/>
                                        </p:tgtEl>
                                        <p:attrNameLst>
                                          <p:attrName>style.visibility</p:attrName>
                                        </p:attrNameLst>
                                      </p:cBhvr>
                                      <p:to>
                                        <p:strVal val="visible"/>
                                      </p:to>
                                    </p:set>
                                    <p:animEffect transition="in" filter="fade">
                                      <p:cBhvr>
                                        <p:cTn id="17" dur="500"/>
                                        <p:tgtEl>
                                          <p:spTgt spid="5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00"/>
                                        </p:tgtEl>
                                        <p:attrNameLst>
                                          <p:attrName>style.visibility</p:attrName>
                                        </p:attrNameLst>
                                      </p:cBhvr>
                                      <p:to>
                                        <p:strVal val="visible"/>
                                      </p:to>
                                    </p:set>
                                    <p:animEffect transition="in" filter="fade">
                                      <p:cBhvr>
                                        <p:cTn id="22" dur="500"/>
                                        <p:tgtEl>
                                          <p:spTgt spid="60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99"/>
                                        </p:tgtEl>
                                        <p:attrNameLst>
                                          <p:attrName>style.visibility</p:attrName>
                                        </p:attrNameLst>
                                      </p:cBhvr>
                                      <p:to>
                                        <p:strVal val="visible"/>
                                      </p:to>
                                    </p:set>
                                    <p:animEffect transition="in" filter="fade">
                                      <p:cBhvr>
                                        <p:cTn id="27" dur="500"/>
                                        <p:tgtEl>
                                          <p:spTgt spid="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607" name="Shape 607"/>
          <p:cNvPicPr preferRelativeResize="0">
            <a:picLocks noGrp="1"/>
          </p:cNvPicPr>
          <p:nvPr>
            <p:ph type="body" idx="1"/>
          </p:nvPr>
        </p:nvPicPr>
        <p:blipFill rotWithShape="1">
          <a:blip r:embed="rId3">
            <a:alphaModFix/>
          </a:blip>
          <a:srcRect/>
          <a:stretch/>
        </p:blipFill>
        <p:spPr>
          <a:xfrm>
            <a:off x="146906" y="820039"/>
            <a:ext cx="2292568" cy="1190651"/>
          </a:xfrm>
          <a:prstGeom prst="rect">
            <a:avLst/>
          </a:prstGeom>
          <a:noFill/>
          <a:ln>
            <a:noFill/>
          </a:ln>
        </p:spPr>
      </p:pic>
      <p:pic>
        <p:nvPicPr>
          <p:cNvPr id="608" name="Shape 608" descr="LIBER"/>
          <p:cNvPicPr preferRelativeResize="0"/>
          <p:nvPr/>
        </p:nvPicPr>
        <p:blipFill rotWithShape="1">
          <a:blip r:embed="rId4">
            <a:alphaModFix/>
          </a:blip>
          <a:srcRect/>
          <a:stretch/>
        </p:blipFill>
        <p:spPr>
          <a:xfrm>
            <a:off x="104862" y="5208743"/>
            <a:ext cx="6177951" cy="1120140"/>
          </a:xfrm>
          <a:prstGeom prst="rect">
            <a:avLst/>
          </a:prstGeom>
          <a:noFill/>
          <a:ln>
            <a:noFill/>
          </a:ln>
        </p:spPr>
      </p:pic>
      <p:sp>
        <p:nvSpPr>
          <p:cNvPr id="609" name="Shape 609"/>
          <p:cNvSpPr/>
          <p:nvPr/>
        </p:nvSpPr>
        <p:spPr>
          <a:xfrm>
            <a:off x="6412028" y="5259615"/>
            <a:ext cx="2779167" cy="646331"/>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000" b="1" dirty="0">
                <a:solidFill>
                  <a:schemeClr val="tx1">
                    <a:lumMod val="50000"/>
                  </a:schemeClr>
                </a:solidFill>
                <a:latin typeface="+mj-lt"/>
                <a:ea typeface="Calibri"/>
                <a:cs typeface="Calibri"/>
                <a:sym typeface="Calibri"/>
              </a:rPr>
              <a:t>Working Group on Scientific Information Infrastructures</a:t>
            </a:r>
          </a:p>
        </p:txBody>
      </p:sp>
      <p:pic>
        <p:nvPicPr>
          <p:cNvPr id="612" name="Shape 612" descr="http://cradle.web.unc.edu/files/2013/07/cradleheader.png"/>
          <p:cNvPicPr preferRelativeResize="0"/>
          <p:nvPr/>
        </p:nvPicPr>
        <p:blipFill rotWithShape="1">
          <a:blip r:embed="rId5">
            <a:alphaModFix/>
          </a:blip>
          <a:srcRect/>
          <a:stretch/>
        </p:blipFill>
        <p:spPr>
          <a:xfrm>
            <a:off x="4831573" y="3450200"/>
            <a:ext cx="3895476" cy="1076707"/>
          </a:xfrm>
          <a:prstGeom prst="rect">
            <a:avLst/>
          </a:prstGeom>
          <a:noFill/>
          <a:ln>
            <a:noFill/>
          </a:ln>
        </p:spPr>
      </p:pic>
      <p:pic>
        <p:nvPicPr>
          <p:cNvPr id="613" name="Shape 613"/>
          <p:cNvPicPr preferRelativeResize="0"/>
          <p:nvPr/>
        </p:nvPicPr>
        <p:blipFill rotWithShape="1">
          <a:blip r:embed="rId6">
            <a:alphaModFix/>
          </a:blip>
          <a:srcRect/>
          <a:stretch/>
        </p:blipFill>
        <p:spPr>
          <a:xfrm>
            <a:off x="2864798" y="904627"/>
            <a:ext cx="2889543" cy="1630339"/>
          </a:xfrm>
          <a:prstGeom prst="rect">
            <a:avLst/>
          </a:prstGeom>
          <a:noFill/>
          <a:ln>
            <a:noFill/>
          </a:ln>
        </p:spPr>
      </p:pic>
      <p:sp>
        <p:nvSpPr>
          <p:cNvPr id="10" name="Shape 444">
            <a:extLst>
              <a:ext uri="{FF2B5EF4-FFF2-40B4-BE49-F238E27FC236}">
                <a16:creationId xmlns:a16="http://schemas.microsoft.com/office/drawing/2014/main" id="{4D785316-341C-45A7-A860-85E6F8ABABDD}"/>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3B3C3E"/>
              </a:buClr>
              <a:buFont typeface="Arial"/>
              <a:buNone/>
              <a:defRPr sz="4400" b="1" i="0" u="none" strike="noStrike" cap="none">
                <a:solidFill>
                  <a:srgbClr val="3B3C3E"/>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en-US" sz="4000" b="0" dirty="0">
                <a:solidFill>
                  <a:schemeClr val="tx1"/>
                </a:solidFill>
              </a:rPr>
              <a:t>Assistance with training</a:t>
            </a:r>
          </a:p>
        </p:txBody>
      </p:sp>
      <p:sp>
        <p:nvSpPr>
          <p:cNvPr id="2" name="TextBox 1"/>
          <p:cNvSpPr txBox="1"/>
          <p:nvPr/>
        </p:nvSpPr>
        <p:spPr>
          <a:xfrm>
            <a:off x="6179665" y="934967"/>
            <a:ext cx="3159014" cy="1569660"/>
          </a:xfrm>
          <a:prstGeom prst="rect">
            <a:avLst/>
          </a:prstGeom>
          <a:noFill/>
        </p:spPr>
        <p:txBody>
          <a:bodyPr wrap="square" rtlCol="0">
            <a:spAutoFit/>
          </a:bodyPr>
          <a:lstStyle/>
          <a:p>
            <a:r>
              <a:rPr lang="en-US" sz="2400" b="1" dirty="0" smtClean="0"/>
              <a:t>Research Data Management Librarian Academy (RDMLA)</a:t>
            </a:r>
            <a:endParaRPr lang="en-US" sz="1200" dirty="0"/>
          </a:p>
        </p:txBody>
      </p:sp>
      <p:grpSp>
        <p:nvGrpSpPr>
          <p:cNvPr id="4" name="Group 3"/>
          <p:cNvGrpSpPr/>
          <p:nvPr/>
        </p:nvGrpSpPr>
        <p:grpSpPr>
          <a:xfrm>
            <a:off x="340836" y="2712935"/>
            <a:ext cx="3664826" cy="2100686"/>
            <a:chOff x="-147199" y="697791"/>
            <a:chExt cx="3902663" cy="2419356"/>
          </a:xfrm>
        </p:grpSpPr>
        <p:sp>
          <p:nvSpPr>
            <p:cNvPr id="610" name="Shape 610"/>
            <p:cNvSpPr/>
            <p:nvPr/>
          </p:nvSpPr>
          <p:spPr>
            <a:xfrm>
              <a:off x="-147199" y="1536096"/>
              <a:ext cx="3902663" cy="52321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800" dirty="0">
                  <a:solidFill>
                    <a:schemeClr val="dk1"/>
                  </a:solidFill>
                  <a:latin typeface="+mn-lt"/>
                  <a:ea typeface="Calibri"/>
                  <a:cs typeface="Calibri"/>
                  <a:sym typeface="Calibri"/>
                </a:rPr>
                <a:t>http://</a:t>
              </a:r>
              <a:r>
                <a:rPr lang="en-US" sz="1800" dirty="0" smtClean="0">
                  <a:solidFill>
                    <a:schemeClr val="dk1"/>
                  </a:solidFill>
                  <a:latin typeface="+mn-lt"/>
                  <a:ea typeface="Calibri"/>
                  <a:cs typeface="Calibri"/>
                  <a:sym typeface="Calibri"/>
                </a:rPr>
                <a:t>datalib.edina.ac.uk/mantra/</a:t>
              </a:r>
              <a:endParaRPr lang="en-US" sz="2400" dirty="0">
                <a:solidFill>
                  <a:schemeClr val="dk1"/>
                </a:solidFill>
                <a:latin typeface="Calibri"/>
                <a:ea typeface="Calibri"/>
                <a:cs typeface="Calibri"/>
                <a:sym typeface="Calibri"/>
              </a:endParaRPr>
            </a:p>
          </p:txBody>
        </p:sp>
        <p:pic>
          <p:nvPicPr>
            <p:cNvPr id="611" name="Shape 611" descr="EDINA"/>
            <p:cNvPicPr preferRelativeResize="0"/>
            <p:nvPr/>
          </p:nvPicPr>
          <p:blipFill rotWithShape="1">
            <a:blip r:embed="rId7">
              <a:alphaModFix/>
            </a:blip>
            <a:srcRect/>
            <a:stretch/>
          </p:blipFill>
          <p:spPr>
            <a:xfrm>
              <a:off x="325384" y="697791"/>
              <a:ext cx="1495097" cy="923660"/>
            </a:xfrm>
            <a:prstGeom prst="rect">
              <a:avLst/>
            </a:prstGeom>
            <a:noFill/>
            <a:ln>
              <a:noFill/>
            </a:ln>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199" y="2244320"/>
              <a:ext cx="3629345" cy="872827"/>
            </a:xfrm>
            <a:prstGeom prst="rect">
              <a:avLst/>
            </a:prstGeom>
          </p:spPr>
        </p:pic>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171" y="73718"/>
            <a:ext cx="8850283" cy="5629683"/>
          </a:xfrm>
          <a:prstGeom prst="rect">
            <a:avLst/>
          </a:prstGeom>
        </p:spPr>
      </p:pic>
      <p:sp>
        <p:nvSpPr>
          <p:cNvPr id="22" name="TextBox 21"/>
          <p:cNvSpPr txBox="1"/>
          <p:nvPr/>
        </p:nvSpPr>
        <p:spPr>
          <a:xfrm>
            <a:off x="1917468" y="5886281"/>
            <a:ext cx="5464233" cy="369332"/>
          </a:xfrm>
          <a:prstGeom prst="rect">
            <a:avLst/>
          </a:prstGeom>
          <a:noFill/>
        </p:spPr>
        <p:txBody>
          <a:bodyPr wrap="square" rtlCol="0">
            <a:spAutoFit/>
          </a:bodyPr>
          <a:lstStyle/>
          <a:p>
            <a:r>
              <a:rPr lang="en-US" dirty="0">
                <a:hlinkClick r:id="rId4"/>
              </a:rPr>
              <a:t>https://bfe-inf.github.io/toolkit/dmt-researcher.html</a:t>
            </a:r>
            <a:endParaRPr lang="en-US" dirty="0"/>
          </a:p>
        </p:txBody>
      </p:sp>
    </p:spTree>
    <p:extLst>
      <p:ext uri="{BB962C8B-B14F-4D97-AF65-F5344CB8AC3E}">
        <p14:creationId xmlns:p14="http://schemas.microsoft.com/office/powerpoint/2010/main" val="12146413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9" name="Shape 619"/>
          <p:cNvSpPr txBox="1"/>
          <p:nvPr/>
        </p:nvSpPr>
        <p:spPr>
          <a:xfrm>
            <a:off x="1529858" y="775749"/>
            <a:ext cx="5908697" cy="461664"/>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2400" u="sng">
                <a:solidFill>
                  <a:schemeClr val="hlink"/>
                </a:solidFill>
                <a:latin typeface="Calibri"/>
                <a:ea typeface="Calibri"/>
                <a:cs typeface="Calibri"/>
                <a:sym typeface="Calibri"/>
                <a:hlinkClick r:id="rId3"/>
              </a:rPr>
              <a:t>https://www.dataone.org/education-modules</a:t>
            </a:r>
          </a:p>
        </p:txBody>
      </p:sp>
      <p:pic>
        <p:nvPicPr>
          <p:cNvPr id="620" name="Shape 620"/>
          <p:cNvPicPr preferRelativeResize="0"/>
          <p:nvPr/>
        </p:nvPicPr>
        <p:blipFill rotWithShape="1">
          <a:blip r:embed="rId4">
            <a:alphaModFix/>
          </a:blip>
          <a:srcRect/>
          <a:stretch/>
        </p:blipFill>
        <p:spPr>
          <a:xfrm>
            <a:off x="1076337" y="1545951"/>
            <a:ext cx="6815739" cy="4616068"/>
          </a:xfrm>
          <a:prstGeom prst="rect">
            <a:avLst/>
          </a:prstGeom>
          <a:noFill/>
          <a:ln>
            <a:noFill/>
          </a:ln>
        </p:spPr>
      </p:pic>
      <p:sp>
        <p:nvSpPr>
          <p:cNvPr id="5" name="Shape 444">
            <a:extLst>
              <a:ext uri="{FF2B5EF4-FFF2-40B4-BE49-F238E27FC236}">
                <a16:creationId xmlns:a16="http://schemas.microsoft.com/office/drawing/2014/main" id="{B985211A-CD05-462A-83D1-98C4285D1F20}"/>
              </a:ext>
            </a:extLst>
          </p:cNvPr>
          <p:cNvSpPr txBox="1">
            <a:spLocks/>
          </p:cNvSpPr>
          <p:nvPr/>
        </p:nvSpPr>
        <p:spPr>
          <a:xfrm>
            <a:off x="0" y="91440"/>
            <a:ext cx="9144000" cy="557784"/>
          </a:xfrm>
          <a:prstGeom prst="rect">
            <a:avLst/>
          </a:prstGeom>
          <a:solidFill>
            <a:schemeClr val="bg1"/>
          </a:solidFill>
          <a:ln>
            <a:noFill/>
          </a:ln>
        </p:spPr>
        <p:txBody>
          <a:bodyPr wrap="square" lIns="182880" tIns="45700" rIns="18288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buClr>
                <a:srgbClr val="3B3C3E"/>
              </a:buClr>
              <a:buSzPct val="25000"/>
            </a:pPr>
            <a:r>
              <a:rPr lang="en-US" sz="4000" dirty="0">
                <a:solidFill>
                  <a:schemeClr val="tx1"/>
                </a:solidFill>
              </a:rPr>
              <a:t>Tools for RDS </a:t>
            </a:r>
            <a:r>
              <a:rPr lang="en-US" sz="4000" dirty="0" smtClean="0">
                <a:solidFill>
                  <a:schemeClr val="tx1"/>
                </a:solidFill>
              </a:rPr>
              <a:t>Education</a:t>
            </a:r>
            <a:endParaRPr lang="en-US" sz="4000"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1" name="Shape 221"/>
          <p:cNvPicPr preferRelativeResize="0"/>
          <p:nvPr/>
        </p:nvPicPr>
        <p:blipFill rotWithShape="1">
          <a:blip r:embed="rId3">
            <a:alphaModFix/>
          </a:blip>
          <a:srcRect/>
          <a:stretch/>
        </p:blipFill>
        <p:spPr>
          <a:xfrm>
            <a:off x="189969" y="1835535"/>
            <a:ext cx="1293641" cy="1211409"/>
          </a:xfrm>
          <a:prstGeom prst="rect">
            <a:avLst/>
          </a:prstGeom>
          <a:noFill/>
          <a:ln>
            <a:noFill/>
          </a:ln>
        </p:spPr>
      </p:pic>
      <p:sp>
        <p:nvSpPr>
          <p:cNvPr id="222" name="Shape 222"/>
          <p:cNvSpPr/>
          <p:nvPr/>
        </p:nvSpPr>
        <p:spPr>
          <a:xfrm>
            <a:off x="1483610" y="1661993"/>
            <a:ext cx="7949301" cy="2062103"/>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3200" b="1" dirty="0" err="1">
                <a:solidFill>
                  <a:schemeClr val="dk1"/>
                </a:solidFill>
                <a:latin typeface="Calibri"/>
                <a:ea typeface="Calibri"/>
                <a:cs typeface="Calibri"/>
                <a:sym typeface="Calibri"/>
              </a:rPr>
              <a:t>DataONE</a:t>
            </a:r>
            <a:r>
              <a:rPr lang="en-US" sz="3200" b="1" dirty="0">
                <a:solidFill>
                  <a:schemeClr val="dk1"/>
                </a:solidFill>
                <a:latin typeface="Calibri"/>
                <a:ea typeface="Calibri"/>
                <a:cs typeface="Calibri"/>
                <a:sym typeface="Calibri"/>
              </a:rPr>
              <a:t> Usability &amp; Assessment Working Group: </a:t>
            </a:r>
            <a:r>
              <a:rPr lang="en-US" sz="3200" dirty="0">
                <a:solidFill>
                  <a:schemeClr val="dk1"/>
                </a:solidFill>
                <a:latin typeface="Calibri"/>
                <a:ea typeface="Calibri"/>
                <a:cs typeface="Calibri"/>
                <a:sym typeface="Calibri"/>
              </a:rPr>
              <a:t>Assess the needs and motivations of various stakeholders for science data. (dataone.org)</a:t>
            </a:r>
          </a:p>
        </p:txBody>
      </p:sp>
      <p:sp>
        <p:nvSpPr>
          <p:cNvPr id="223" name="Shape 223"/>
          <p:cNvSpPr/>
          <p:nvPr/>
        </p:nvSpPr>
        <p:spPr>
          <a:xfrm>
            <a:off x="1749865" y="3885535"/>
            <a:ext cx="6986072" cy="2062103"/>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3200" b="1" dirty="0">
                <a:solidFill>
                  <a:schemeClr val="dk1"/>
                </a:solidFill>
                <a:latin typeface="Calibri"/>
                <a:ea typeface="Calibri"/>
                <a:cs typeface="Calibri"/>
                <a:sym typeface="Calibri"/>
              </a:rPr>
              <a:t>Working Group on Scientific Information Infrastructures: </a:t>
            </a:r>
            <a:r>
              <a:rPr lang="en-US" sz="3200" dirty="0">
                <a:solidFill>
                  <a:schemeClr val="dk1"/>
                </a:solidFill>
                <a:latin typeface="Calibri"/>
                <a:ea typeface="Calibri"/>
                <a:cs typeface="Calibri"/>
                <a:sym typeface="Calibri"/>
              </a:rPr>
              <a:t>…collects good practices and lessons learned in the area of research data management in libraries.</a:t>
            </a:r>
          </a:p>
        </p:txBody>
      </p:sp>
      <p:pic>
        <p:nvPicPr>
          <p:cNvPr id="224" name="Shape 224"/>
          <p:cNvPicPr preferRelativeResize="0"/>
          <p:nvPr/>
        </p:nvPicPr>
        <p:blipFill rotWithShape="1">
          <a:blip r:embed="rId4">
            <a:alphaModFix/>
          </a:blip>
          <a:srcRect/>
          <a:stretch/>
        </p:blipFill>
        <p:spPr>
          <a:xfrm>
            <a:off x="236502" y="4059077"/>
            <a:ext cx="1435963" cy="1320951"/>
          </a:xfrm>
          <a:prstGeom prst="rect">
            <a:avLst/>
          </a:prstGeom>
          <a:noFill/>
          <a:ln>
            <a:noFill/>
          </a:ln>
        </p:spPr>
      </p:pic>
      <p:sp>
        <p:nvSpPr>
          <p:cNvPr id="3" name="Text Placeholder 2"/>
          <p:cNvSpPr>
            <a:spLocks noGrp="1"/>
          </p:cNvSpPr>
          <p:nvPr>
            <p:ph type="body" idx="1"/>
          </p:nvPr>
        </p:nvSpPr>
        <p:spPr>
          <a:xfrm>
            <a:off x="189969" y="178257"/>
            <a:ext cx="8229600" cy="4525963"/>
          </a:xfrm>
        </p:spPr>
        <p:txBody>
          <a:bodyPr/>
          <a:lstStyle/>
          <a:p>
            <a:pPr marL="203200" indent="0">
              <a:buNone/>
            </a:pPr>
            <a:r>
              <a:rPr lang="en-US" sz="4400" dirty="0" smtClean="0"/>
              <a:t>Thanks to…</a:t>
            </a:r>
            <a:endParaRPr lang="en-US" sz="4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510543-B355-4C43-A133-837841E7FD8F}"/>
              </a:ext>
            </a:extLst>
          </p:cNvPr>
          <p:cNvSpPr/>
          <p:nvPr/>
        </p:nvSpPr>
        <p:spPr>
          <a:xfrm>
            <a:off x="179983" y="2077744"/>
            <a:ext cx="8787384" cy="2286000"/>
          </a:xfrm>
          <a:prstGeom prst="rect">
            <a:avLst/>
          </a:prstGeom>
        </p:spPr>
        <p:txBody>
          <a:bodyPr>
            <a:noAutofit/>
          </a:bodyPr>
          <a:lstStyle/>
          <a:p>
            <a:pPr algn="ctr"/>
            <a:r>
              <a:rPr lang="en-US" sz="3600" b="1" dirty="0">
                <a:solidFill>
                  <a:srgbClr val="000000"/>
                </a:solidFill>
                <a:latin typeface="Arial" panose="020B0604020202020204" pitchFamily="34" charset="0"/>
                <a:cs typeface="Arial" panose="020B0604020202020204" pitchFamily="34" charset="0"/>
              </a:rPr>
              <a:t>Carol Tenopir</a:t>
            </a:r>
            <a:r>
              <a:rPr lang="en-US" sz="3600" dirty="0">
                <a:solidFill>
                  <a:srgbClr val="000000"/>
                </a:solidFill>
                <a:latin typeface="Arial" panose="020B0604020202020204" pitchFamily="34" charset="0"/>
                <a:cs typeface="Arial" panose="020B0604020202020204" pitchFamily="34" charset="0"/>
              </a:rPr>
              <a:t/>
            </a:r>
            <a:br>
              <a:rPr lang="en-US" sz="3600" dirty="0">
                <a:solidFill>
                  <a:srgbClr val="000000"/>
                </a:solidFill>
                <a:latin typeface="Arial" panose="020B0604020202020204" pitchFamily="34" charset="0"/>
                <a:cs typeface="Arial" panose="020B0604020202020204" pitchFamily="34" charset="0"/>
              </a:rPr>
            </a:br>
            <a:r>
              <a:rPr lang="en-US" sz="3600" dirty="0">
                <a:solidFill>
                  <a:srgbClr val="000000"/>
                </a:solidFill>
                <a:latin typeface="Arial" panose="020B0604020202020204" pitchFamily="34" charset="0"/>
                <a:cs typeface="Arial" panose="020B0604020202020204" pitchFamily="34" charset="0"/>
              </a:rPr>
              <a:t>University of Tennessee</a:t>
            </a:r>
          </a:p>
          <a:p>
            <a:pPr algn="ctr"/>
            <a:r>
              <a:rPr lang="en-US" sz="3600" dirty="0">
                <a:solidFill>
                  <a:srgbClr val="000000"/>
                </a:solidFill>
                <a:latin typeface="Arial" panose="020B0604020202020204" pitchFamily="34" charset="0"/>
                <a:cs typeface="Arial" panose="020B0604020202020204" pitchFamily="34" charset="0"/>
                <a:hlinkClick r:id="rId3"/>
              </a:rPr>
              <a:t>ctenopir@utk.edu</a:t>
            </a:r>
            <a:endParaRPr lang="en-US"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3262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Shape 272" descr="C:\Users\Madison\Downloads\dreamstimefree_138882.jpg"/>
          <p:cNvPicPr preferRelativeResize="0"/>
          <p:nvPr/>
        </p:nvPicPr>
        <p:blipFill rotWithShape="1">
          <a:blip r:embed="rId3">
            <a:alphaModFix/>
          </a:blip>
          <a:srcRect/>
          <a:stretch/>
        </p:blipFill>
        <p:spPr>
          <a:xfrm>
            <a:off x="3657600" y="2209800"/>
            <a:ext cx="1904999" cy="2865119"/>
          </a:xfrm>
          <a:prstGeom prst="rect">
            <a:avLst/>
          </a:prstGeom>
          <a:noFill/>
          <a:ln>
            <a:noFill/>
          </a:ln>
        </p:spPr>
      </p:pic>
      <p:grpSp>
        <p:nvGrpSpPr>
          <p:cNvPr id="273" name="Shape 273"/>
          <p:cNvGrpSpPr/>
          <p:nvPr/>
        </p:nvGrpSpPr>
        <p:grpSpPr>
          <a:xfrm>
            <a:off x="1904991" y="1194591"/>
            <a:ext cx="5410189" cy="4631775"/>
            <a:chOff x="705714" y="-405608"/>
            <a:chExt cx="5410189" cy="4631775"/>
          </a:xfrm>
        </p:grpSpPr>
        <p:sp>
          <p:nvSpPr>
            <p:cNvPr id="274" name="Shape 274"/>
            <p:cNvSpPr/>
            <p:nvPr/>
          </p:nvSpPr>
          <p:spPr>
            <a:xfrm>
              <a:off x="2965574" y="0"/>
              <a:ext cx="1092950" cy="416172"/>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75" name="Shape 275"/>
            <p:cNvSpPr txBox="1"/>
            <p:nvPr/>
          </p:nvSpPr>
          <p:spPr>
            <a:xfrm>
              <a:off x="2985890" y="20316"/>
              <a:ext cx="1052319"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Plan</a:t>
              </a:r>
            </a:p>
          </p:txBody>
        </p:sp>
        <p:sp>
          <p:nvSpPr>
            <p:cNvPr id="276" name="Shape 276"/>
            <p:cNvSpPr/>
            <p:nvPr/>
          </p:nvSpPr>
          <p:spPr>
            <a:xfrm>
              <a:off x="1709311" y="266643"/>
              <a:ext cx="3858684" cy="3858684"/>
            </a:xfrm>
            <a:custGeom>
              <a:avLst/>
              <a:gdLst/>
              <a:ahLst/>
              <a:cxnLst/>
              <a:rect l="0" t="0" r="0" b="0"/>
              <a:pathLst>
                <a:path w="120000" h="120000" extrusionOk="0">
                  <a:moveTo>
                    <a:pt x="79271" y="3179"/>
                  </a:moveTo>
                  <a:lnTo>
                    <a:pt x="79270" y="3178"/>
                  </a:lnTo>
                  <a:cubicBezTo>
                    <a:pt x="85526" y="5300"/>
                    <a:pt x="91388" y="8440"/>
                    <a:pt x="96621" y="12472"/>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77" name="Shape 277"/>
            <p:cNvSpPr/>
            <p:nvPr/>
          </p:nvSpPr>
          <p:spPr>
            <a:xfrm>
              <a:off x="4591930" y="803012"/>
              <a:ext cx="1092950" cy="416172"/>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78" name="Shape 278"/>
            <p:cNvSpPr txBox="1"/>
            <p:nvPr/>
          </p:nvSpPr>
          <p:spPr>
            <a:xfrm>
              <a:off x="4612246" y="823328"/>
              <a:ext cx="1052319"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Collect</a:t>
              </a:r>
            </a:p>
          </p:txBody>
        </p:sp>
        <p:sp>
          <p:nvSpPr>
            <p:cNvPr id="279" name="Shape 279"/>
            <p:cNvSpPr/>
            <p:nvPr/>
          </p:nvSpPr>
          <p:spPr>
            <a:xfrm>
              <a:off x="1530646" y="-30402"/>
              <a:ext cx="3858684" cy="3858684"/>
            </a:xfrm>
            <a:custGeom>
              <a:avLst/>
              <a:gdLst/>
              <a:ahLst/>
              <a:cxnLst/>
              <a:rect l="0" t="0" r="0" b="0"/>
              <a:pathLst>
                <a:path w="120000" h="120000" extrusionOk="0">
                  <a:moveTo>
                    <a:pt x="117397" y="42521"/>
                  </a:moveTo>
                  <a:cubicBezTo>
                    <a:pt x="118532" y="46250"/>
                    <a:pt x="119302" y="50081"/>
                    <a:pt x="119694" y="53960"/>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80" name="Shape 280"/>
            <p:cNvSpPr/>
            <p:nvPr/>
          </p:nvSpPr>
          <p:spPr>
            <a:xfrm>
              <a:off x="4718098" y="1828797"/>
              <a:ext cx="1397805" cy="416172"/>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81" name="Shape 281"/>
            <p:cNvSpPr txBox="1"/>
            <p:nvPr/>
          </p:nvSpPr>
          <p:spPr>
            <a:xfrm>
              <a:off x="4738414" y="1849113"/>
              <a:ext cx="1357173"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Assure</a:t>
              </a:r>
            </a:p>
          </p:txBody>
        </p:sp>
        <p:sp>
          <p:nvSpPr>
            <p:cNvPr id="282" name="Shape 282"/>
            <p:cNvSpPr/>
            <p:nvPr/>
          </p:nvSpPr>
          <p:spPr>
            <a:xfrm>
              <a:off x="1705328" y="-405608"/>
              <a:ext cx="3858684" cy="3858684"/>
            </a:xfrm>
            <a:custGeom>
              <a:avLst/>
              <a:gdLst/>
              <a:ahLst/>
              <a:cxnLst/>
              <a:rect l="0" t="0" r="0" b="0"/>
              <a:pathLst>
                <a:path w="120000" h="120000" extrusionOk="0">
                  <a:moveTo>
                    <a:pt x="114342" y="85433"/>
                  </a:moveTo>
                  <a:lnTo>
                    <a:pt x="114342" y="85432"/>
                  </a:lnTo>
                  <a:cubicBezTo>
                    <a:pt x="112944" y="88418"/>
                    <a:pt x="111304" y="91283"/>
                    <a:pt x="109436" y="93998"/>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83" name="Shape 283"/>
            <p:cNvSpPr/>
            <p:nvPr/>
          </p:nvSpPr>
          <p:spPr>
            <a:xfrm>
              <a:off x="4413360" y="2702169"/>
              <a:ext cx="1245361" cy="650628"/>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84" name="Shape 284"/>
            <p:cNvSpPr txBox="1"/>
            <p:nvPr/>
          </p:nvSpPr>
          <p:spPr>
            <a:xfrm>
              <a:off x="4445121" y="2733931"/>
              <a:ext cx="1181838" cy="587106"/>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Describe</a:t>
              </a:r>
            </a:p>
          </p:txBody>
        </p:sp>
        <p:sp>
          <p:nvSpPr>
            <p:cNvPr id="285" name="Shape 285"/>
            <p:cNvSpPr/>
            <p:nvPr/>
          </p:nvSpPr>
          <p:spPr>
            <a:xfrm>
              <a:off x="1421441" y="180242"/>
              <a:ext cx="3858684" cy="3858684"/>
            </a:xfrm>
            <a:custGeom>
              <a:avLst/>
              <a:gdLst/>
              <a:ahLst/>
              <a:cxnLst/>
              <a:rect l="0" t="0" r="0" b="0"/>
              <a:pathLst>
                <a:path w="120000" h="120000" extrusionOk="0">
                  <a:moveTo>
                    <a:pt x="102694" y="102157"/>
                  </a:moveTo>
                  <a:lnTo>
                    <a:pt x="102694" y="102156"/>
                  </a:lnTo>
                  <a:cubicBezTo>
                    <a:pt x="99328" y="105565"/>
                    <a:pt x="95567" y="108558"/>
                    <a:pt x="91490" y="111072"/>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86" name="Shape 286"/>
            <p:cNvSpPr/>
            <p:nvPr/>
          </p:nvSpPr>
          <p:spPr>
            <a:xfrm>
              <a:off x="2839324" y="3809994"/>
              <a:ext cx="1391523" cy="416172"/>
            </a:xfrm>
            <a:prstGeom prst="roundRect">
              <a:avLst>
                <a:gd name="adj" fmla="val 16667"/>
              </a:avLst>
            </a:prstGeom>
            <a:gradFill>
              <a:gsLst>
                <a:gs pos="0">
                  <a:schemeClr val="lt1"/>
                </a:gs>
                <a:gs pos="100000">
                  <a:srgbClr val="99C9C7"/>
                </a:gs>
              </a:gsLst>
              <a:lin ang="5400000" scaled="0"/>
            </a:gradFill>
            <a:ln w="9525" cap="flat" cmpd="sng">
              <a:solidFill>
                <a:srgbClr val="186072"/>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87" name="Shape 287"/>
            <p:cNvSpPr txBox="1"/>
            <p:nvPr/>
          </p:nvSpPr>
          <p:spPr>
            <a:xfrm>
              <a:off x="2859640" y="3830310"/>
              <a:ext cx="1350891"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86072"/>
                  </a:solidFill>
                  <a:latin typeface="Calibri"/>
                  <a:ea typeface="Calibri"/>
                  <a:cs typeface="Calibri"/>
                  <a:sym typeface="Calibri"/>
                </a:rPr>
                <a:t>Preserve</a:t>
              </a:r>
            </a:p>
          </p:txBody>
        </p:sp>
        <p:sp>
          <p:nvSpPr>
            <p:cNvPr id="288" name="Shape 288"/>
            <p:cNvSpPr/>
            <p:nvPr/>
          </p:nvSpPr>
          <p:spPr>
            <a:xfrm>
              <a:off x="1315400" y="114021"/>
              <a:ext cx="3858684" cy="3858684"/>
            </a:xfrm>
            <a:custGeom>
              <a:avLst/>
              <a:gdLst/>
              <a:ahLst/>
              <a:cxnLst/>
              <a:rect l="0" t="0" r="0" b="0"/>
              <a:pathLst>
                <a:path w="120000" h="120000" extrusionOk="0">
                  <a:moveTo>
                    <a:pt x="39564" y="116412"/>
                  </a:moveTo>
                  <a:cubicBezTo>
                    <a:pt x="31612" y="113531"/>
                    <a:pt x="24359" y="109002"/>
                    <a:pt x="18281" y="103122"/>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89" name="Shape 289"/>
            <p:cNvSpPr/>
            <p:nvPr/>
          </p:nvSpPr>
          <p:spPr>
            <a:xfrm>
              <a:off x="858144" y="2819400"/>
              <a:ext cx="1518772" cy="416172"/>
            </a:xfrm>
            <a:prstGeom prst="roundRect">
              <a:avLst>
                <a:gd name="adj" fmla="val 16667"/>
              </a:avLst>
            </a:prstGeom>
            <a:gradFill>
              <a:gsLst>
                <a:gs pos="0">
                  <a:schemeClr val="lt1"/>
                </a:gs>
                <a:gs pos="100000">
                  <a:srgbClr val="99C9C7"/>
                </a:gs>
              </a:gsLst>
              <a:lin ang="540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90" name="Shape 290"/>
            <p:cNvSpPr txBox="1"/>
            <p:nvPr/>
          </p:nvSpPr>
          <p:spPr>
            <a:xfrm>
              <a:off x="878459" y="2839716"/>
              <a:ext cx="1478139"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A435D"/>
                  </a:solidFill>
                  <a:latin typeface="Calibri"/>
                  <a:ea typeface="Calibri"/>
                  <a:cs typeface="Calibri"/>
                  <a:sym typeface="Calibri"/>
                </a:rPr>
                <a:t>Discover</a:t>
              </a:r>
            </a:p>
          </p:txBody>
        </p:sp>
        <p:sp>
          <p:nvSpPr>
            <p:cNvPr id="291" name="Shape 291"/>
            <p:cNvSpPr/>
            <p:nvPr/>
          </p:nvSpPr>
          <p:spPr>
            <a:xfrm>
              <a:off x="1304115" y="-28072"/>
              <a:ext cx="3858684" cy="3858684"/>
            </a:xfrm>
            <a:custGeom>
              <a:avLst/>
              <a:gdLst/>
              <a:ahLst/>
              <a:cxnLst/>
              <a:rect l="0" t="0" r="0" b="0"/>
              <a:pathLst>
                <a:path w="120000" h="120000" extrusionOk="0">
                  <a:moveTo>
                    <a:pt x="5735" y="85601"/>
                  </a:moveTo>
                  <a:lnTo>
                    <a:pt x="5735" y="85601"/>
                  </a:lnTo>
                  <a:cubicBezTo>
                    <a:pt x="4315" y="82591"/>
                    <a:pt x="3148" y="79468"/>
                    <a:pt x="2245" y="76265"/>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92" name="Shape 292"/>
            <p:cNvSpPr/>
            <p:nvPr/>
          </p:nvSpPr>
          <p:spPr>
            <a:xfrm>
              <a:off x="705714" y="1904998"/>
              <a:ext cx="1287814" cy="416172"/>
            </a:xfrm>
            <a:prstGeom prst="roundRect">
              <a:avLst>
                <a:gd name="adj" fmla="val 16667"/>
              </a:avLst>
            </a:prstGeom>
            <a:gradFill>
              <a:gsLst>
                <a:gs pos="0">
                  <a:schemeClr val="lt1"/>
                </a:gs>
                <a:gs pos="100000">
                  <a:srgbClr val="99C9C7"/>
                </a:gs>
              </a:gsLst>
              <a:lin ang="540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93" name="Shape 293"/>
            <p:cNvSpPr txBox="1"/>
            <p:nvPr/>
          </p:nvSpPr>
          <p:spPr>
            <a:xfrm>
              <a:off x="726031" y="1925314"/>
              <a:ext cx="1247182"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A435D"/>
                  </a:solidFill>
                  <a:latin typeface="Calibri"/>
                  <a:ea typeface="Calibri"/>
                  <a:cs typeface="Calibri"/>
                  <a:sym typeface="Calibri"/>
                </a:rPr>
                <a:t>Integrate</a:t>
              </a:r>
            </a:p>
          </p:txBody>
        </p:sp>
        <p:sp>
          <p:nvSpPr>
            <p:cNvPr id="294" name="Shape 294"/>
            <p:cNvSpPr/>
            <p:nvPr/>
          </p:nvSpPr>
          <p:spPr>
            <a:xfrm>
              <a:off x="1354683" y="218162"/>
              <a:ext cx="3858684" cy="3858684"/>
            </a:xfrm>
            <a:custGeom>
              <a:avLst/>
              <a:gdLst/>
              <a:ahLst/>
              <a:cxnLst/>
              <a:rect l="0" t="0" r="0" b="0"/>
              <a:pathLst>
                <a:path w="120000" h="120000" extrusionOk="0">
                  <a:moveTo>
                    <a:pt x="1627" y="46118"/>
                  </a:moveTo>
                  <a:lnTo>
                    <a:pt x="1626" y="46118"/>
                  </a:lnTo>
                  <a:cubicBezTo>
                    <a:pt x="3152" y="39702"/>
                    <a:pt x="5725" y="33581"/>
                    <a:pt x="9242" y="28003"/>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95" name="Shape 295"/>
            <p:cNvSpPr/>
            <p:nvPr/>
          </p:nvSpPr>
          <p:spPr>
            <a:xfrm>
              <a:off x="1315312" y="533399"/>
              <a:ext cx="1279395" cy="416172"/>
            </a:xfrm>
            <a:prstGeom prst="roundRect">
              <a:avLst>
                <a:gd name="adj" fmla="val 16667"/>
              </a:avLst>
            </a:prstGeom>
            <a:gradFill>
              <a:gsLst>
                <a:gs pos="0">
                  <a:schemeClr val="lt1"/>
                </a:gs>
                <a:gs pos="100000">
                  <a:srgbClr val="99C9C7"/>
                </a:gs>
              </a:gsLst>
              <a:lin ang="5160000" scaled="0"/>
            </a:gradFill>
            <a:ln w="9525" cap="flat" cmpd="sng">
              <a:solidFill>
                <a:srgbClr val="457184"/>
              </a:solidFill>
              <a:prstDash val="solid"/>
              <a:round/>
              <a:headEnd type="none" w="med" len="med"/>
              <a:tailEnd type="none" w="med" len="med"/>
            </a:ln>
            <a:effectLst>
              <a:outerShdw blurRad="39999" dist="20000" dir="5400000" rotWithShape="0">
                <a:srgbClr val="000000">
                  <a:alpha val="37647"/>
                </a:srgbClr>
              </a:outerShdw>
            </a:effectLst>
          </p:spPr>
          <p:txBody>
            <a:bodyPr wrap="square" lIns="91425" tIns="91425" rIns="91425" bIns="91425" anchor="ctr" anchorCtr="0">
              <a:noAutofit/>
            </a:bodyPr>
            <a:lstStyle/>
            <a:p>
              <a:pPr lvl="0">
                <a:spcBef>
                  <a:spcPts val="0"/>
                </a:spcBef>
                <a:buNone/>
              </a:pPr>
              <a:endParaRPr/>
            </a:p>
          </p:txBody>
        </p:sp>
        <p:sp>
          <p:nvSpPr>
            <p:cNvPr id="296" name="Shape 296"/>
            <p:cNvSpPr txBox="1"/>
            <p:nvPr/>
          </p:nvSpPr>
          <p:spPr>
            <a:xfrm>
              <a:off x="1335628" y="553714"/>
              <a:ext cx="1238764" cy="375541"/>
            </a:xfrm>
            <a:prstGeom prst="rect">
              <a:avLst/>
            </a:prstGeom>
            <a:noFill/>
            <a:ln>
              <a:noFill/>
            </a:ln>
          </p:spPr>
          <p:txBody>
            <a:bodyPr wrap="square" lIns="76200" tIns="76200" rIns="76200" bIns="76200" anchor="ctr" anchorCtr="0">
              <a:noAutofit/>
            </a:bodyPr>
            <a:lstStyle/>
            <a:p>
              <a:pPr marL="0" marR="0" lvl="0" indent="0" algn="ctr" rtl="0">
                <a:lnSpc>
                  <a:spcPct val="90000"/>
                </a:lnSpc>
                <a:spcBef>
                  <a:spcPts val="0"/>
                </a:spcBef>
                <a:spcAft>
                  <a:spcPts val="0"/>
                </a:spcAft>
                <a:buSzPct val="25000"/>
                <a:buNone/>
              </a:pPr>
              <a:r>
                <a:rPr lang="en-US" sz="2000">
                  <a:solidFill>
                    <a:srgbClr val="1A435D"/>
                  </a:solidFill>
                  <a:latin typeface="Calibri"/>
                  <a:ea typeface="Calibri"/>
                  <a:cs typeface="Calibri"/>
                  <a:sym typeface="Calibri"/>
                </a:rPr>
                <a:t>Analyze</a:t>
              </a:r>
            </a:p>
          </p:txBody>
        </p:sp>
        <p:sp>
          <p:nvSpPr>
            <p:cNvPr id="297" name="Shape 297"/>
            <p:cNvSpPr/>
            <p:nvPr/>
          </p:nvSpPr>
          <p:spPr>
            <a:xfrm>
              <a:off x="1296736" y="238120"/>
              <a:ext cx="3858684" cy="3858684"/>
            </a:xfrm>
            <a:custGeom>
              <a:avLst/>
              <a:gdLst/>
              <a:ahLst/>
              <a:cxnLst/>
              <a:rect l="0" t="0" r="0" b="0"/>
              <a:pathLst>
                <a:path w="120000" h="120000" extrusionOk="0">
                  <a:moveTo>
                    <a:pt x="32496" y="6674"/>
                  </a:moveTo>
                  <a:lnTo>
                    <a:pt x="32495" y="6674"/>
                  </a:lnTo>
                  <a:cubicBezTo>
                    <a:pt x="37058" y="4320"/>
                    <a:pt x="41905" y="2562"/>
                    <a:pt x="46915" y="1443"/>
                  </a:cubicBezTo>
                </a:path>
              </a:pathLst>
            </a:custGeom>
            <a:noFill/>
            <a:ln w="28575" cap="flat" cmpd="sng">
              <a:solidFill>
                <a:srgbClr val="18607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grpSp>
      <p:sp>
        <p:nvSpPr>
          <p:cNvPr id="298" name="Shape 298"/>
          <p:cNvSpPr/>
          <p:nvPr/>
        </p:nvSpPr>
        <p:spPr>
          <a:xfrm>
            <a:off x="5867400" y="5029199"/>
            <a:ext cx="2514600" cy="1153317"/>
          </a:xfrm>
          <a:prstGeom prst="cloudCallout">
            <a:avLst>
              <a:gd name="adj1" fmla="val -78196"/>
              <a:gd name="adj2" fmla="val -9360"/>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Stewardship role (select &amp; deselect)?</a:t>
            </a:r>
          </a:p>
        </p:txBody>
      </p:sp>
      <p:sp>
        <p:nvSpPr>
          <p:cNvPr id="300" name="Shape 300"/>
          <p:cNvSpPr/>
          <p:nvPr/>
        </p:nvSpPr>
        <p:spPr>
          <a:xfrm>
            <a:off x="5486400" y="1226629"/>
            <a:ext cx="1163546" cy="906971"/>
          </a:xfrm>
          <a:prstGeom prst="cloudCallout">
            <a:avLst>
              <a:gd name="adj1" fmla="val -66815"/>
              <a:gd name="adj2" fmla="val 29780"/>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l" rtl="0">
              <a:spcBef>
                <a:spcPts val="0"/>
              </a:spcBef>
              <a:buSzPct val="25000"/>
              <a:buNone/>
            </a:pPr>
            <a:r>
              <a:rPr lang="en-US" sz="1800">
                <a:solidFill>
                  <a:srgbClr val="186072"/>
                </a:solidFill>
                <a:latin typeface="Calibri"/>
                <a:ea typeface="Calibri"/>
                <a:cs typeface="Calibri"/>
                <a:sym typeface="Calibri"/>
              </a:rPr>
              <a:t>DMP tools?</a:t>
            </a:r>
          </a:p>
        </p:txBody>
      </p:sp>
      <p:sp>
        <p:nvSpPr>
          <p:cNvPr id="301" name="Shape 301"/>
          <p:cNvSpPr/>
          <p:nvPr/>
        </p:nvSpPr>
        <p:spPr>
          <a:xfrm>
            <a:off x="172689" y="2311921"/>
            <a:ext cx="2235230" cy="1246913"/>
          </a:xfrm>
          <a:prstGeom prst="cloudCallout">
            <a:avLst>
              <a:gd name="adj1" fmla="val 60346"/>
              <a:gd name="adj2" fmla="val 38581"/>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Partnering with researcher?</a:t>
            </a:r>
          </a:p>
        </p:txBody>
      </p:sp>
      <p:sp>
        <p:nvSpPr>
          <p:cNvPr id="302" name="Shape 302"/>
          <p:cNvSpPr/>
          <p:nvPr/>
        </p:nvSpPr>
        <p:spPr>
          <a:xfrm>
            <a:off x="222738" y="850803"/>
            <a:ext cx="2032782" cy="1358997"/>
          </a:xfrm>
          <a:prstGeom prst="cloudCallout">
            <a:avLst>
              <a:gd name="adj1" fmla="val 60845"/>
              <a:gd name="adj2" fmla="val 58497"/>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Level of my knowledge &amp; skills ?</a:t>
            </a:r>
          </a:p>
        </p:txBody>
      </p:sp>
      <p:sp>
        <p:nvSpPr>
          <p:cNvPr id="303" name="Shape 303"/>
          <p:cNvSpPr/>
          <p:nvPr/>
        </p:nvSpPr>
        <p:spPr>
          <a:xfrm>
            <a:off x="6858000" y="3886200"/>
            <a:ext cx="2286000" cy="1122684"/>
          </a:xfrm>
          <a:prstGeom prst="cloudCallout">
            <a:avLst>
              <a:gd name="adj1" fmla="val -68095"/>
              <a:gd name="adj2" fmla="val -4728"/>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a:solidFill>
                  <a:srgbClr val="186072"/>
                </a:solidFill>
                <a:latin typeface="Calibri"/>
                <a:ea typeface="Calibri"/>
                <a:cs typeface="Calibri"/>
                <a:sym typeface="Calibri"/>
              </a:rPr>
              <a:t>Is there a repository for data</a:t>
            </a:r>
            <a:r>
              <a:rPr lang="en-US" sz="1500">
                <a:solidFill>
                  <a:srgbClr val="186072"/>
                </a:solidFill>
                <a:latin typeface="Calibri"/>
                <a:ea typeface="Calibri"/>
                <a:cs typeface="Calibri"/>
                <a:sym typeface="Calibri"/>
              </a:rPr>
              <a:t>?</a:t>
            </a:r>
          </a:p>
        </p:txBody>
      </p:sp>
      <p:sp>
        <p:nvSpPr>
          <p:cNvPr id="304" name="Shape 304"/>
          <p:cNvSpPr/>
          <p:nvPr/>
        </p:nvSpPr>
        <p:spPr>
          <a:xfrm>
            <a:off x="6964679" y="1194591"/>
            <a:ext cx="2201740" cy="1314147"/>
          </a:xfrm>
          <a:prstGeom prst="cloudCallout">
            <a:avLst>
              <a:gd name="adj1" fmla="val -68532"/>
              <a:gd name="adj2" fmla="val 26369"/>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Level of participation with data?</a:t>
            </a:r>
          </a:p>
        </p:txBody>
      </p:sp>
      <p:sp>
        <p:nvSpPr>
          <p:cNvPr id="305" name="Shape 305"/>
          <p:cNvSpPr/>
          <p:nvPr/>
        </p:nvSpPr>
        <p:spPr>
          <a:xfrm>
            <a:off x="0" y="4208586"/>
            <a:ext cx="1828800" cy="1658814"/>
          </a:xfrm>
          <a:prstGeom prst="cloudCallout">
            <a:avLst>
              <a:gd name="adj1" fmla="val 66830"/>
              <a:gd name="adj2" fmla="val -51371"/>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Develop tools for data discovery?</a:t>
            </a:r>
          </a:p>
        </p:txBody>
      </p:sp>
      <p:sp>
        <p:nvSpPr>
          <p:cNvPr id="306" name="Shape 306"/>
          <p:cNvSpPr/>
          <p:nvPr/>
        </p:nvSpPr>
        <p:spPr>
          <a:xfrm>
            <a:off x="7175864" y="2529053"/>
            <a:ext cx="1891935" cy="1295799"/>
          </a:xfrm>
          <a:prstGeom prst="cloudCallout">
            <a:avLst>
              <a:gd name="adj1" fmla="val -68858"/>
              <a:gd name="adj2" fmla="val 33722"/>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dirty="0">
                <a:solidFill>
                  <a:srgbClr val="186072"/>
                </a:solidFill>
                <a:latin typeface="Calibri"/>
                <a:ea typeface="Calibri"/>
                <a:cs typeface="Calibri"/>
                <a:sym typeface="Calibri"/>
              </a:rPr>
              <a:t>What to do about metadata?</a:t>
            </a:r>
          </a:p>
        </p:txBody>
      </p:sp>
      <p:sp>
        <p:nvSpPr>
          <p:cNvPr id="307" name="Shape 307"/>
          <p:cNvSpPr/>
          <p:nvPr/>
        </p:nvSpPr>
        <p:spPr>
          <a:xfrm>
            <a:off x="1450083" y="5715000"/>
            <a:ext cx="2512315" cy="906971"/>
          </a:xfrm>
          <a:prstGeom prst="cloudCallout">
            <a:avLst>
              <a:gd name="adj1" fmla="val 69413"/>
              <a:gd name="adj2" fmla="val -43029"/>
            </a:avLst>
          </a:prstGeom>
          <a:solidFill>
            <a:schemeClr val="lt1"/>
          </a:soli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800">
                <a:solidFill>
                  <a:srgbClr val="186072"/>
                </a:solidFill>
                <a:latin typeface="Calibri"/>
                <a:ea typeface="Calibri"/>
                <a:cs typeface="Calibri"/>
                <a:sym typeface="Calibri"/>
              </a:rPr>
              <a:t>How to ensure preservation?</a:t>
            </a:r>
          </a:p>
        </p:txBody>
      </p:sp>
      <p:sp>
        <p:nvSpPr>
          <p:cNvPr id="2" name="Title 1"/>
          <p:cNvSpPr>
            <a:spLocks noGrp="1"/>
          </p:cNvSpPr>
          <p:nvPr>
            <p:ph type="title"/>
          </p:nvPr>
        </p:nvSpPr>
        <p:spPr>
          <a:xfrm>
            <a:off x="310555" y="-84448"/>
            <a:ext cx="8229600" cy="1143000"/>
          </a:xfrm>
        </p:spPr>
        <p:txBody>
          <a:bodyPr/>
          <a:lstStyle/>
          <a:p>
            <a:r>
              <a:rPr lang="en-US" dirty="0" smtClean="0"/>
              <a:t>Library Challenges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685800" y="533400"/>
            <a:ext cx="77724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a:solidFill>
                  <a:srgbClr val="006666"/>
                </a:solidFill>
                <a:latin typeface="Arial"/>
                <a:ea typeface="Arial"/>
                <a:cs typeface="Arial"/>
                <a:sym typeface="Arial"/>
              </a:rPr>
              <a:t>Research Data Services are…</a:t>
            </a:r>
          </a:p>
        </p:txBody>
      </p:sp>
      <p:sp>
        <p:nvSpPr>
          <p:cNvPr id="315" name="Shape 315"/>
          <p:cNvSpPr txBox="1">
            <a:spLocks noGrp="1"/>
          </p:cNvSpPr>
          <p:nvPr>
            <p:ph type="body" idx="1"/>
          </p:nvPr>
        </p:nvSpPr>
        <p:spPr>
          <a:xfrm>
            <a:off x="685800" y="1828800"/>
            <a:ext cx="8077199" cy="41148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rgbClr val="0070C0"/>
              </a:buClr>
              <a:buSzPct val="100000"/>
              <a:buFont typeface="Arial"/>
              <a:buChar char="•"/>
            </a:pPr>
            <a:r>
              <a:rPr lang="en-US" sz="2800" b="0" i="0" u="none" strike="noStrike" cap="none" dirty="0">
                <a:solidFill>
                  <a:schemeClr val="tx1">
                    <a:lumMod val="60000"/>
                    <a:lumOff val="40000"/>
                  </a:schemeClr>
                </a:solidFill>
                <a:latin typeface="Arial"/>
                <a:ea typeface="Arial"/>
                <a:cs typeface="Arial"/>
                <a:sym typeface="Arial"/>
              </a:rPr>
              <a:t>…services that address the full data lifecycle, including the data management plan, digital curation (selection, preservation, maintenance, and archiving), and metadata creation and conversion.</a:t>
            </a:r>
          </a:p>
          <a:p>
            <a:pPr marL="342900" marR="0" lvl="0" indent="-342900" algn="l" rtl="0">
              <a:spcBef>
                <a:spcPts val="640"/>
              </a:spcBef>
              <a:spcAft>
                <a:spcPts val="0"/>
              </a:spcAft>
              <a:buClr>
                <a:srgbClr val="3B3C3E"/>
              </a:buClr>
              <a:buSzPct val="100000"/>
              <a:buFont typeface="Arial"/>
              <a:buNone/>
            </a:pPr>
            <a:endParaRPr sz="3200" b="0" i="0" u="none" strike="noStrike" cap="none" dirty="0">
              <a:solidFill>
                <a:srgbClr val="3B3C3E"/>
              </a:solidFill>
              <a:latin typeface="Arial"/>
              <a:ea typeface="Arial"/>
              <a:cs typeface="Arial"/>
              <a:sym typeface="Arial"/>
            </a:endParaRPr>
          </a:p>
          <a:p>
            <a:pPr marL="342900" marR="0" lvl="0" indent="-342900" algn="l" rtl="0">
              <a:spcBef>
                <a:spcPts val="640"/>
              </a:spcBef>
              <a:spcAft>
                <a:spcPts val="0"/>
              </a:spcAft>
              <a:buClr>
                <a:srgbClr val="3B3C3E"/>
              </a:buClr>
              <a:buSzPct val="100000"/>
              <a:buFont typeface="Arial"/>
              <a:buChar char="•"/>
            </a:pPr>
            <a:r>
              <a:rPr lang="en-US" b="1" i="0" u="none" strike="noStrike" cap="none" dirty="0">
                <a:solidFill>
                  <a:schemeClr val="tx1"/>
                </a:solidFill>
                <a:latin typeface="Arial"/>
                <a:ea typeface="Arial"/>
                <a:cs typeface="Arial"/>
                <a:sym typeface="Arial"/>
              </a:rPr>
              <a:t>Services</a:t>
            </a:r>
            <a:r>
              <a:rPr lang="en-US" b="0" i="0" u="none" strike="noStrike" cap="none" dirty="0">
                <a:solidFill>
                  <a:schemeClr val="tx1"/>
                </a:solidFill>
                <a:latin typeface="Arial"/>
                <a:ea typeface="Arial"/>
                <a:cs typeface="Arial"/>
                <a:sym typeface="Arial"/>
              </a:rPr>
              <a:t> can be </a:t>
            </a:r>
            <a:r>
              <a:rPr lang="en-US" dirty="0" smtClean="0">
                <a:solidFill>
                  <a:schemeClr val="tx1"/>
                </a:solidFill>
              </a:rPr>
              <a:t>consultative</a:t>
            </a:r>
            <a:r>
              <a:rPr lang="en-US" b="0" i="0" u="none" strike="noStrike" cap="none" dirty="0" smtClean="0">
                <a:solidFill>
                  <a:schemeClr val="tx1"/>
                </a:solidFill>
                <a:latin typeface="Arial"/>
                <a:ea typeface="Arial"/>
                <a:cs typeface="Arial"/>
                <a:sym typeface="Arial"/>
              </a:rPr>
              <a:t> </a:t>
            </a:r>
            <a:r>
              <a:rPr lang="en-US" b="0" i="0" u="none" strike="noStrike" cap="none" dirty="0">
                <a:solidFill>
                  <a:schemeClr val="tx1"/>
                </a:solidFill>
                <a:latin typeface="Arial"/>
                <a:ea typeface="Arial"/>
                <a:cs typeface="Arial"/>
                <a:sym typeface="Arial"/>
              </a:rPr>
              <a:t>or technical</a:t>
            </a:r>
          </a:p>
          <a:p>
            <a:pPr marL="742950" marR="0" lvl="1" indent="-285750" algn="l" rtl="0">
              <a:spcBef>
                <a:spcPts val="200"/>
              </a:spcBef>
              <a:spcAft>
                <a:spcPts val="0"/>
              </a:spcAft>
              <a:buClr>
                <a:srgbClr val="3B3C3E"/>
              </a:buClr>
              <a:buSzPct val="100000"/>
              <a:buFont typeface="Arial"/>
              <a:buNone/>
            </a:pPr>
            <a:endParaRPr sz="1000" b="0" i="0" u="none" strike="noStrike" cap="none" dirty="0">
              <a:solidFill>
                <a:srgbClr val="3B3C3E"/>
              </a:solidFill>
              <a:latin typeface="Arial"/>
              <a:ea typeface="Arial"/>
              <a:cs typeface="Arial"/>
              <a:sym typeface="Arial"/>
            </a:endParaRPr>
          </a:p>
          <a:p>
            <a:pPr marL="742950" marR="0" lvl="1" indent="-285750" algn="l" rtl="0">
              <a:spcBef>
                <a:spcPts val="560"/>
              </a:spcBef>
              <a:buClr>
                <a:srgbClr val="3B3C3E"/>
              </a:buClr>
              <a:buSzPct val="100000"/>
              <a:buFont typeface="Arial"/>
              <a:buNone/>
            </a:pPr>
            <a:endParaRPr sz="2800" b="0" i="0" u="none" strike="noStrike" cap="none" dirty="0">
              <a:solidFill>
                <a:srgbClr val="3B3C3E"/>
              </a:solidFill>
              <a:latin typeface="Arial"/>
              <a:ea typeface="Arial"/>
              <a:cs typeface="Arial"/>
              <a:sym typeface="Arial"/>
            </a:endParaRPr>
          </a:p>
        </p:txBody>
      </p:sp>
      <p:cxnSp>
        <p:nvCxnSpPr>
          <p:cNvPr id="316" name="Shape 316"/>
          <p:cNvCxnSpPr/>
          <p:nvPr/>
        </p:nvCxnSpPr>
        <p:spPr>
          <a:xfrm>
            <a:off x="533400" y="1600200"/>
            <a:ext cx="8077199" cy="0"/>
          </a:xfrm>
          <a:prstGeom prst="straightConnector1">
            <a:avLst/>
          </a:prstGeom>
          <a:solidFill>
            <a:schemeClr val="accent1"/>
          </a:solidFill>
          <a:ln w="38100" cap="flat" cmpd="sng">
            <a:solidFill>
              <a:srgbClr val="006666"/>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smtClean="0">
                <a:solidFill>
                  <a:srgbClr val="006666"/>
                </a:solidFill>
                <a:latin typeface="Arial"/>
                <a:ea typeface="Arial"/>
                <a:cs typeface="Arial"/>
                <a:sym typeface="Arial"/>
              </a:rPr>
              <a:t>Consultative </a:t>
            </a:r>
            <a:r>
              <a:rPr lang="en-US" sz="3600" b="1" i="0" u="none" strike="noStrike" cap="none" dirty="0">
                <a:solidFill>
                  <a:srgbClr val="006666"/>
                </a:solidFill>
                <a:latin typeface="Arial"/>
                <a:ea typeface="Arial"/>
                <a:cs typeface="Arial"/>
                <a:sym typeface="Arial"/>
              </a:rPr>
              <a:t>RDS</a:t>
            </a:r>
          </a:p>
        </p:txBody>
      </p:sp>
      <p:sp>
        <p:nvSpPr>
          <p:cNvPr id="323" name="Shape 323"/>
          <p:cNvSpPr txBox="1">
            <a:spLocks noGrp="1"/>
          </p:cNvSpPr>
          <p:nvPr>
            <p:ph type="body" idx="1"/>
          </p:nvPr>
        </p:nvSpPr>
        <p:spPr>
          <a:xfrm>
            <a:off x="6857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Collaboration and outreach</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Policy development and planning </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Discussing RDS with others </a:t>
            </a:r>
            <a:endParaRPr lang="en-US" sz="2960" b="0" i="0" u="none" strike="noStrike" cap="none" dirty="0" smtClean="0">
              <a:solidFill>
                <a:srgbClr val="3B3C3E"/>
              </a:solidFill>
              <a:latin typeface="Arial"/>
              <a:ea typeface="Arial"/>
              <a:cs typeface="Arial"/>
              <a:sym typeface="Arial"/>
            </a:endParaRPr>
          </a:p>
          <a:p>
            <a:pPr marL="0" marR="0" lvl="0" indent="0" algn="l" rtl="0">
              <a:lnSpc>
                <a:spcPct val="90000"/>
              </a:lnSpc>
              <a:spcBef>
                <a:spcPts val="592"/>
              </a:spcBef>
              <a:spcAft>
                <a:spcPts val="0"/>
              </a:spcAft>
              <a:buClr>
                <a:srgbClr val="3B3C3E"/>
              </a:buClr>
              <a:buSzPct val="98666"/>
              <a:buNone/>
            </a:pPr>
            <a:endParaRPr lang="en-US" sz="2960" b="0" i="0" u="none" strike="noStrike" cap="none" dirty="0">
              <a:solidFill>
                <a:srgbClr val="3B3C3E"/>
              </a:solidFill>
              <a:latin typeface="Arial"/>
              <a:ea typeface="Arial"/>
              <a:cs typeface="Arial"/>
              <a:sym typeface="Arial"/>
            </a:endParaRPr>
          </a:p>
        </p:txBody>
      </p:sp>
      <p:cxnSp>
        <p:nvCxnSpPr>
          <p:cNvPr id="324" name="Shape 324"/>
          <p:cNvCxnSpPr/>
          <p:nvPr/>
        </p:nvCxnSpPr>
        <p:spPr>
          <a:xfrm flipV="1">
            <a:off x="381000" y="788894"/>
            <a:ext cx="8207188" cy="53788"/>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3147469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smtClean="0">
                <a:solidFill>
                  <a:srgbClr val="006666"/>
                </a:solidFill>
                <a:latin typeface="Arial"/>
                <a:ea typeface="Arial"/>
                <a:cs typeface="Arial"/>
                <a:sym typeface="Arial"/>
              </a:rPr>
              <a:t>Consultative </a:t>
            </a:r>
            <a:r>
              <a:rPr lang="en-US" sz="3600" b="1" i="0" u="none" strike="noStrike" cap="none" dirty="0">
                <a:solidFill>
                  <a:srgbClr val="006666"/>
                </a:solidFill>
                <a:latin typeface="Arial"/>
                <a:ea typeface="Arial"/>
                <a:cs typeface="Arial"/>
                <a:sym typeface="Arial"/>
              </a:rPr>
              <a:t>RDS</a:t>
            </a:r>
          </a:p>
        </p:txBody>
      </p:sp>
      <p:sp>
        <p:nvSpPr>
          <p:cNvPr id="323" name="Shape 323"/>
          <p:cNvSpPr txBox="1">
            <a:spLocks noGrp="1"/>
          </p:cNvSpPr>
          <p:nvPr>
            <p:ph type="body" idx="1"/>
          </p:nvPr>
        </p:nvSpPr>
        <p:spPr>
          <a:xfrm>
            <a:off x="6857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Collaboration and outreach</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Policy development and planning </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Discussing RDS with others </a:t>
            </a:r>
            <a:endParaRPr lang="en-US" sz="2960" b="0" i="0" u="none" strike="noStrike" cap="none" dirty="0" smtClean="0">
              <a:solidFill>
                <a:schemeClr val="bg1">
                  <a:lumMod val="95000"/>
                </a:schemeClr>
              </a:solidFill>
              <a:latin typeface="Arial"/>
              <a:ea typeface="Arial"/>
              <a:cs typeface="Arial"/>
              <a:sym typeface="Arial"/>
            </a:endParaRPr>
          </a:p>
          <a:p>
            <a:pPr marL="0" marR="0" lvl="0" indent="0" algn="l" rtl="0">
              <a:lnSpc>
                <a:spcPct val="90000"/>
              </a:lnSpc>
              <a:spcBef>
                <a:spcPts val="592"/>
              </a:spcBef>
              <a:spcAft>
                <a:spcPts val="0"/>
              </a:spcAft>
              <a:buClr>
                <a:srgbClr val="3B3C3E"/>
              </a:buClr>
              <a:buSzPct val="98666"/>
              <a:buNone/>
            </a:pPr>
            <a:endParaRPr lang="en-US" sz="2960" b="0" i="0" u="none" strike="noStrike" cap="none" dirty="0">
              <a:solidFill>
                <a:srgbClr val="3B3C3E"/>
              </a:solidFill>
              <a:latin typeface="Arial"/>
              <a:ea typeface="Arial"/>
              <a:cs typeface="Arial"/>
              <a:sym typeface="Arial"/>
            </a:endParaRP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Reference for finding and citing data</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Creating web guides and finding </a:t>
            </a:r>
            <a:r>
              <a:rPr lang="en-US" sz="2960" b="0" i="0" u="none" strike="noStrike" cap="none" dirty="0" smtClean="0">
                <a:solidFill>
                  <a:srgbClr val="3B3C3E"/>
                </a:solidFill>
                <a:latin typeface="Arial"/>
                <a:ea typeface="Arial"/>
                <a:cs typeface="Arial"/>
                <a:sym typeface="Arial"/>
              </a:rPr>
              <a:t>aids</a:t>
            </a:r>
          </a:p>
          <a:p>
            <a:pPr marL="342900" marR="0" lvl="0" indent="-342900" algn="l" rtl="0">
              <a:lnSpc>
                <a:spcPct val="90000"/>
              </a:lnSpc>
              <a:spcBef>
                <a:spcPts val="592"/>
              </a:spcBef>
              <a:spcAft>
                <a:spcPts val="0"/>
              </a:spcAft>
              <a:buClr>
                <a:srgbClr val="3B3C3E"/>
              </a:buClr>
              <a:buSzPct val="98666"/>
              <a:buFont typeface="Arial"/>
              <a:buChar char="•"/>
            </a:pPr>
            <a:endParaRPr lang="en-US" sz="2960" b="0" i="0" u="none" strike="noStrike" cap="none" dirty="0">
              <a:solidFill>
                <a:srgbClr val="3B3C3E"/>
              </a:solidFill>
              <a:latin typeface="Arial"/>
              <a:ea typeface="Arial"/>
              <a:cs typeface="Arial"/>
              <a:sym typeface="Arial"/>
            </a:endParaRPr>
          </a:p>
        </p:txBody>
      </p:sp>
      <p:cxnSp>
        <p:nvCxnSpPr>
          <p:cNvPr id="324" name="Shape 324"/>
          <p:cNvCxnSpPr/>
          <p:nvPr/>
        </p:nvCxnSpPr>
        <p:spPr>
          <a:xfrm flipV="1">
            <a:off x="381000" y="788894"/>
            <a:ext cx="8207188" cy="53788"/>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70269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381000" y="0"/>
            <a:ext cx="8991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6666"/>
              </a:buClr>
              <a:buSzPct val="25000"/>
              <a:buFont typeface="Arial"/>
              <a:buNone/>
            </a:pPr>
            <a:r>
              <a:rPr lang="en-US" sz="3600" b="1" i="0" u="none" strike="noStrike" cap="none" dirty="0" smtClean="0">
                <a:solidFill>
                  <a:srgbClr val="006666"/>
                </a:solidFill>
                <a:latin typeface="Arial"/>
                <a:ea typeface="Arial"/>
                <a:cs typeface="Arial"/>
                <a:sym typeface="Arial"/>
              </a:rPr>
              <a:t>Consultative </a:t>
            </a:r>
            <a:r>
              <a:rPr lang="en-US" sz="3600" b="1" i="0" u="none" strike="noStrike" cap="none" dirty="0">
                <a:solidFill>
                  <a:srgbClr val="006666"/>
                </a:solidFill>
                <a:latin typeface="Arial"/>
                <a:ea typeface="Arial"/>
                <a:cs typeface="Arial"/>
                <a:sym typeface="Arial"/>
              </a:rPr>
              <a:t>RDS</a:t>
            </a:r>
          </a:p>
        </p:txBody>
      </p:sp>
      <p:sp>
        <p:nvSpPr>
          <p:cNvPr id="323" name="Shape 323"/>
          <p:cNvSpPr txBox="1">
            <a:spLocks noGrp="1"/>
          </p:cNvSpPr>
          <p:nvPr>
            <p:ph type="body" idx="1"/>
          </p:nvPr>
        </p:nvSpPr>
        <p:spPr>
          <a:xfrm>
            <a:off x="685799" y="1143000"/>
            <a:ext cx="7772400" cy="4114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Collaboration and outreach</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Policy development and planning </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Discussing RDS with others </a:t>
            </a:r>
            <a:endParaRPr lang="en-US" sz="2960" b="0" i="0" u="none" strike="noStrike" cap="none" dirty="0" smtClean="0">
              <a:solidFill>
                <a:schemeClr val="bg1">
                  <a:lumMod val="95000"/>
                </a:schemeClr>
              </a:solidFill>
              <a:latin typeface="Arial"/>
              <a:ea typeface="Arial"/>
              <a:cs typeface="Arial"/>
              <a:sym typeface="Arial"/>
            </a:endParaRPr>
          </a:p>
          <a:p>
            <a:pPr marL="0" marR="0" lvl="0" indent="0" algn="l" rtl="0">
              <a:lnSpc>
                <a:spcPct val="90000"/>
              </a:lnSpc>
              <a:spcBef>
                <a:spcPts val="592"/>
              </a:spcBef>
              <a:spcAft>
                <a:spcPts val="0"/>
              </a:spcAft>
              <a:buClr>
                <a:srgbClr val="3B3C3E"/>
              </a:buClr>
              <a:buSzPct val="98666"/>
              <a:buNone/>
            </a:pPr>
            <a:endParaRPr lang="en-US" sz="2960" b="0" i="0" u="none" strike="noStrike" cap="none" dirty="0">
              <a:solidFill>
                <a:schemeClr val="bg1">
                  <a:lumMod val="95000"/>
                </a:schemeClr>
              </a:solidFill>
              <a:latin typeface="Arial"/>
              <a:ea typeface="Arial"/>
              <a:cs typeface="Arial"/>
              <a:sym typeface="Arial"/>
            </a:endParaRP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Reference for finding and citing data</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chemeClr val="bg1">
                    <a:lumMod val="95000"/>
                  </a:schemeClr>
                </a:solidFill>
                <a:latin typeface="Arial"/>
                <a:ea typeface="Arial"/>
                <a:cs typeface="Arial"/>
                <a:sym typeface="Arial"/>
              </a:rPr>
              <a:t>Creating web guides and finding </a:t>
            </a:r>
            <a:r>
              <a:rPr lang="en-US" sz="2960" b="0" i="0" u="none" strike="noStrike" cap="none" dirty="0" smtClean="0">
                <a:solidFill>
                  <a:schemeClr val="bg1">
                    <a:lumMod val="95000"/>
                  </a:schemeClr>
                </a:solidFill>
                <a:latin typeface="Arial"/>
                <a:ea typeface="Arial"/>
                <a:cs typeface="Arial"/>
                <a:sym typeface="Arial"/>
              </a:rPr>
              <a:t>aids</a:t>
            </a:r>
          </a:p>
          <a:p>
            <a:pPr marL="342900" marR="0" lvl="0" indent="-342900" algn="l" rtl="0">
              <a:lnSpc>
                <a:spcPct val="90000"/>
              </a:lnSpc>
              <a:spcBef>
                <a:spcPts val="592"/>
              </a:spcBef>
              <a:spcAft>
                <a:spcPts val="0"/>
              </a:spcAft>
              <a:buClr>
                <a:srgbClr val="3B3C3E"/>
              </a:buClr>
              <a:buSzPct val="98666"/>
              <a:buFont typeface="Arial"/>
              <a:buChar char="•"/>
            </a:pPr>
            <a:endParaRPr lang="en-US" sz="2960" b="0" i="0" u="none" strike="noStrike" cap="none" dirty="0">
              <a:solidFill>
                <a:srgbClr val="3B3C3E"/>
              </a:solidFill>
              <a:latin typeface="Arial"/>
              <a:ea typeface="Arial"/>
              <a:cs typeface="Arial"/>
              <a:sym typeface="Arial"/>
            </a:endParaRP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Directly participating on a project</a:t>
            </a:r>
          </a:p>
          <a:p>
            <a:pPr marL="342900" marR="0" lvl="0" indent="-342900" algn="l" rtl="0">
              <a:lnSpc>
                <a:spcPct val="90000"/>
              </a:lnSpc>
              <a:spcBef>
                <a:spcPts val="592"/>
              </a:spcBef>
              <a:spcAft>
                <a:spcPts val="0"/>
              </a:spcAft>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Consulting on DMPs and metadata</a:t>
            </a:r>
          </a:p>
          <a:p>
            <a:pPr marL="342900" marR="0" lvl="0" indent="-342900" algn="l" rtl="0">
              <a:lnSpc>
                <a:spcPct val="90000"/>
              </a:lnSpc>
              <a:spcBef>
                <a:spcPts val="592"/>
              </a:spcBef>
              <a:buClr>
                <a:srgbClr val="3B3C3E"/>
              </a:buClr>
              <a:buSzPct val="98666"/>
              <a:buFont typeface="Arial"/>
              <a:buChar char="•"/>
            </a:pPr>
            <a:r>
              <a:rPr lang="en-US" sz="2960" b="0" i="0" u="none" strike="noStrike" cap="none" dirty="0">
                <a:solidFill>
                  <a:srgbClr val="3B3C3E"/>
                </a:solidFill>
                <a:latin typeface="Arial"/>
                <a:ea typeface="Arial"/>
                <a:cs typeface="Arial"/>
                <a:sym typeface="Arial"/>
              </a:rPr>
              <a:t>Training co-workers on data issues </a:t>
            </a:r>
          </a:p>
        </p:txBody>
      </p:sp>
      <p:cxnSp>
        <p:nvCxnSpPr>
          <p:cNvPr id="324" name="Shape 324"/>
          <p:cNvCxnSpPr/>
          <p:nvPr/>
        </p:nvCxnSpPr>
        <p:spPr>
          <a:xfrm flipV="1">
            <a:off x="381000" y="788894"/>
            <a:ext cx="8207188" cy="53788"/>
          </a:xfrm>
          <a:prstGeom prst="straightConnector1">
            <a:avLst/>
          </a:prstGeom>
          <a:solidFill>
            <a:schemeClr val="accent1"/>
          </a:solidFill>
          <a:ln w="31750" cap="flat" cmpd="sng">
            <a:solidFill>
              <a:srgbClr val="006666"/>
            </a:solidFill>
            <a:prstDash val="solid"/>
            <a:round/>
            <a:headEnd type="none" w="med" len="med"/>
            <a:tailEnd type="none" w="med" len="med"/>
          </a:ln>
        </p:spPr>
      </p:cxnSp>
    </p:spTree>
    <p:extLst>
      <p:ext uri="{BB962C8B-B14F-4D97-AF65-F5344CB8AC3E}">
        <p14:creationId xmlns:p14="http://schemas.microsoft.com/office/powerpoint/2010/main" val="684577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ncy Pictures">
  <a:themeElements>
    <a:clrScheme name="UT Theme 2013-10-16">
      <a:dk1>
        <a:srgbClr val="3D3D3F"/>
      </a:dk1>
      <a:lt1>
        <a:srgbClr val="FFFFFF"/>
      </a:lt1>
      <a:dk2>
        <a:srgbClr val="515151"/>
      </a:dk2>
      <a:lt2>
        <a:srgbClr val="EBE7DA"/>
      </a:lt2>
      <a:accent1>
        <a:srgbClr val="416884"/>
      </a:accent1>
      <a:accent2>
        <a:srgbClr val="60376B"/>
      </a:accent2>
      <a:accent3>
        <a:srgbClr val="F82D31"/>
      </a:accent3>
      <a:accent4>
        <a:srgbClr val="FA6F1C"/>
      </a:accent4>
      <a:accent5>
        <a:srgbClr val="A8BE4A"/>
      </a:accent5>
      <a:accent6>
        <a:srgbClr val="4A8370"/>
      </a:accent6>
      <a:hlink>
        <a:srgbClr val="0D4467"/>
      </a:hlink>
      <a:folHlink>
        <a:srgbClr val="3354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arts">
  <a:themeElements>
    <a:clrScheme name="UT Theme 2013-10-16">
      <a:dk1>
        <a:srgbClr val="3D3D3F"/>
      </a:dk1>
      <a:lt1>
        <a:srgbClr val="FFFFFF"/>
      </a:lt1>
      <a:dk2>
        <a:srgbClr val="515151"/>
      </a:dk2>
      <a:lt2>
        <a:srgbClr val="EBE7DA"/>
      </a:lt2>
      <a:accent1>
        <a:srgbClr val="416884"/>
      </a:accent1>
      <a:accent2>
        <a:srgbClr val="60376B"/>
      </a:accent2>
      <a:accent3>
        <a:srgbClr val="F82D31"/>
      </a:accent3>
      <a:accent4>
        <a:srgbClr val="FA6F1C"/>
      </a:accent4>
      <a:accent5>
        <a:srgbClr val="A8BE4A"/>
      </a:accent5>
      <a:accent6>
        <a:srgbClr val="4A8370"/>
      </a:accent6>
      <a:hlink>
        <a:srgbClr val="0D4467"/>
      </a:hlink>
      <a:folHlink>
        <a:srgbClr val="3354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ontent: Meta Inf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11955F2-2762-4179-8DEE-6828763FE911}">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28449</TotalTime>
  <Words>1804</Words>
  <Application>Microsoft Office PowerPoint</Application>
  <PresentationFormat>On-screen Show (4:3)</PresentationFormat>
  <Paragraphs>283</Paragraphs>
  <Slides>45</Slides>
  <Notes>43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45</vt:i4>
      </vt:variant>
    </vt:vector>
  </HeadingPairs>
  <TitlesOfParts>
    <vt:vector size="53" baseType="lpstr">
      <vt:lpstr>Arial</vt:lpstr>
      <vt:lpstr>MS PGothic</vt:lpstr>
      <vt:lpstr>Calibri</vt:lpstr>
      <vt:lpstr>Source Sans Pro</vt:lpstr>
      <vt:lpstr>Georgia</vt:lpstr>
      <vt:lpstr>Fancy Pictures</vt:lpstr>
      <vt:lpstr>Charts</vt:lpstr>
      <vt:lpstr>1_Content: Meta Info</vt:lpstr>
      <vt:lpstr>PowerPoint Presentation</vt:lpstr>
      <vt:lpstr>PowerPoint Presentation</vt:lpstr>
      <vt:lpstr>PowerPoint Presentation</vt:lpstr>
      <vt:lpstr>PowerPoint Presentation</vt:lpstr>
      <vt:lpstr>Library Challenges</vt:lpstr>
      <vt:lpstr>Research Data Services are…</vt:lpstr>
      <vt:lpstr>Consultative RDS</vt:lpstr>
      <vt:lpstr>Consultative RDS</vt:lpstr>
      <vt:lpstr>Consultative RDS</vt:lpstr>
      <vt:lpstr>Technical RDS</vt:lpstr>
      <vt:lpstr>Technical RDS</vt:lpstr>
      <vt:lpstr>Technical RDS</vt:lpstr>
      <vt:lpstr>What do Stakeholders need?</vt:lpstr>
      <vt:lpstr>We are learning about scientists</vt:lpstr>
      <vt:lpstr>3rd Scientist Survey </vt:lpstr>
      <vt:lpstr>PowerPoint Presentation</vt:lpstr>
      <vt:lpstr>Researchers might…</vt:lpstr>
      <vt:lpstr>Gap between willingness to share and accessibility</vt:lpstr>
      <vt:lpstr>PowerPoint Presentation</vt:lpstr>
      <vt:lpstr>What metadata do you currently use to describe your data? (2019)</vt:lpstr>
      <vt:lpstr>What metadata do you currently use to describe your data? (2019)</vt:lpstr>
      <vt:lpstr>Barriers to sharing (2019)</vt:lpstr>
      <vt:lpstr>Scientists say lack of access to data… …</vt:lpstr>
      <vt:lpstr>Why Libraries? </vt:lpstr>
      <vt:lpstr>Libraries…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Wintker</dc:creator>
  <cp:lastModifiedBy>Tenopir, Carol</cp:lastModifiedBy>
  <cp:revision>173</cp:revision>
  <cp:lastPrinted>2019-05-04T13:54:16Z</cp:lastPrinted>
  <dcterms:modified xsi:type="dcterms:W3CDTF">2019-06-19T17:58:49Z</dcterms:modified>
</cp:coreProperties>
</file>