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58595B"/>
    <a:srgbClr val="FF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2D9D05-0601-4C5E-9D38-00BEFF706ACB}" v="126" dt="2025-06-05T17:55:08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2445"/>
    <p:restoredTop sz="95140"/>
  </p:normalViewPr>
  <p:slideViewPr>
    <p:cSldViewPr snapToGrid="0">
      <p:cViewPr varScale="1">
        <p:scale>
          <a:sx n="13" d="100"/>
          <a:sy n="13" d="100"/>
        </p:scale>
        <p:origin x="105" y="4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ison Tipton" userId="735d58f1223371d9" providerId="LiveId" clId="{AF2D9D05-0601-4C5E-9D38-00BEFF706ACB}"/>
    <pc:docChg chg="undo custSel delSld modSld">
      <pc:chgData name="Madison Tipton" userId="735d58f1223371d9" providerId="LiveId" clId="{AF2D9D05-0601-4C5E-9D38-00BEFF706ACB}" dt="2025-06-05T18:27:52.443" v="3798" actId="20577"/>
      <pc:docMkLst>
        <pc:docMk/>
      </pc:docMkLst>
      <pc:sldChg chg="addSp delSp modSp mod">
        <pc:chgData name="Madison Tipton" userId="735d58f1223371d9" providerId="LiveId" clId="{AF2D9D05-0601-4C5E-9D38-00BEFF706ACB}" dt="2025-06-05T18:27:52.443" v="3798" actId="20577"/>
        <pc:sldMkLst>
          <pc:docMk/>
          <pc:sldMk cId="3253326241" sldId="256"/>
        </pc:sldMkLst>
        <pc:spChg chg="add del mod">
          <ac:chgData name="Madison Tipton" userId="735d58f1223371d9" providerId="LiveId" clId="{AF2D9D05-0601-4C5E-9D38-00BEFF706ACB}" dt="2025-06-05T13:19:27.245" v="1137" actId="1076"/>
          <ac:spMkLst>
            <pc:docMk/>
            <pc:sldMk cId="3253326241" sldId="256"/>
            <ac:spMk id="2" creationId="{584FE514-1803-40E4-648B-894576BE624C}"/>
          </ac:spMkLst>
        </pc:spChg>
        <pc:spChg chg="mod">
          <ac:chgData name="Madison Tipton" userId="735d58f1223371d9" providerId="LiveId" clId="{AF2D9D05-0601-4C5E-9D38-00BEFF706ACB}" dt="2025-06-05T18:27:52.443" v="3798" actId="20577"/>
          <ac:spMkLst>
            <pc:docMk/>
            <pc:sldMk cId="3253326241" sldId="256"/>
            <ac:spMk id="4" creationId="{4F0450C0-D108-D1CA-D8BD-463066F6F0ED}"/>
          </ac:spMkLst>
        </pc:spChg>
        <pc:spChg chg="mod">
          <ac:chgData name="Madison Tipton" userId="735d58f1223371d9" providerId="LiveId" clId="{AF2D9D05-0601-4C5E-9D38-00BEFF706ACB}" dt="2025-05-20T17:51:16.022" v="349" actId="14100"/>
          <ac:spMkLst>
            <pc:docMk/>
            <pc:sldMk cId="3253326241" sldId="256"/>
            <ac:spMk id="6" creationId="{B417F368-AA31-7BE0-CE97-AF29E0184532}"/>
          </ac:spMkLst>
        </pc:spChg>
        <pc:spChg chg="mod">
          <ac:chgData name="Madison Tipton" userId="735d58f1223371d9" providerId="LiveId" clId="{AF2D9D05-0601-4C5E-9D38-00BEFF706ACB}" dt="2025-06-05T17:50:26.868" v="3402" actId="20577"/>
          <ac:spMkLst>
            <pc:docMk/>
            <pc:sldMk cId="3253326241" sldId="256"/>
            <ac:spMk id="7" creationId="{E294D2F0-D127-E2F5-B4C3-AD22890BEFD2}"/>
          </ac:spMkLst>
        </pc:spChg>
        <pc:spChg chg="mod">
          <ac:chgData name="Madison Tipton" userId="735d58f1223371d9" providerId="LiveId" clId="{AF2D9D05-0601-4C5E-9D38-00BEFF706ACB}" dt="2025-06-05T13:43:03.597" v="1950" actId="1076"/>
          <ac:spMkLst>
            <pc:docMk/>
            <pc:sldMk cId="3253326241" sldId="256"/>
            <ac:spMk id="9" creationId="{80C2BF47-B8E4-5B63-B846-CE4F055672D5}"/>
          </ac:spMkLst>
        </pc:spChg>
        <pc:spChg chg="mod">
          <ac:chgData name="Madison Tipton" userId="735d58f1223371d9" providerId="LiveId" clId="{AF2D9D05-0601-4C5E-9D38-00BEFF706ACB}" dt="2025-06-05T13:43:22.061" v="1971" actId="1076"/>
          <ac:spMkLst>
            <pc:docMk/>
            <pc:sldMk cId="3253326241" sldId="256"/>
            <ac:spMk id="10" creationId="{1805D776-927A-8688-C38A-999F3979EF5F}"/>
          </ac:spMkLst>
        </pc:spChg>
        <pc:spChg chg="mod">
          <ac:chgData name="Madison Tipton" userId="735d58f1223371d9" providerId="LiveId" clId="{AF2D9D05-0601-4C5E-9D38-00BEFF706ACB}" dt="2025-06-05T13:42:49.744" v="1948" actId="1076"/>
          <ac:spMkLst>
            <pc:docMk/>
            <pc:sldMk cId="3253326241" sldId="256"/>
            <ac:spMk id="11" creationId="{D09C4499-B2B1-6417-BC1F-877C0D5AA66F}"/>
          </ac:spMkLst>
        </pc:spChg>
        <pc:spChg chg="mod">
          <ac:chgData name="Madison Tipton" userId="735d58f1223371d9" providerId="LiveId" clId="{AF2D9D05-0601-4C5E-9D38-00BEFF706ACB}" dt="2025-06-05T14:22:23.824" v="3363" actId="1076"/>
          <ac:spMkLst>
            <pc:docMk/>
            <pc:sldMk cId="3253326241" sldId="256"/>
            <ac:spMk id="12" creationId="{A2DE0E92-74D1-96D6-7518-1FDCAE14DA2D}"/>
          </ac:spMkLst>
        </pc:spChg>
        <pc:spChg chg="mod ord">
          <ac:chgData name="Madison Tipton" userId="735d58f1223371d9" providerId="LiveId" clId="{AF2D9D05-0601-4C5E-9D38-00BEFF706ACB}" dt="2025-06-05T14:23:10.063" v="3368" actId="1076"/>
          <ac:spMkLst>
            <pc:docMk/>
            <pc:sldMk cId="3253326241" sldId="256"/>
            <ac:spMk id="13" creationId="{54D990A1-B38E-A081-21EB-4FD983EBE8C9}"/>
          </ac:spMkLst>
        </pc:spChg>
        <pc:spChg chg="mod">
          <ac:chgData name="Madison Tipton" userId="735d58f1223371d9" providerId="LiveId" clId="{AF2D9D05-0601-4C5E-9D38-00BEFF706ACB}" dt="2025-06-05T14:23:51.084" v="3373" actId="14100"/>
          <ac:spMkLst>
            <pc:docMk/>
            <pc:sldMk cId="3253326241" sldId="256"/>
            <ac:spMk id="14" creationId="{5C5776D2-C052-30F4-219A-6E9E528C5EBE}"/>
          </ac:spMkLst>
        </pc:spChg>
        <pc:spChg chg="mod">
          <ac:chgData name="Madison Tipton" userId="735d58f1223371d9" providerId="LiveId" clId="{AF2D9D05-0601-4C5E-9D38-00BEFF706ACB}" dt="2025-06-05T17:44:21.609" v="3382" actId="255"/>
          <ac:spMkLst>
            <pc:docMk/>
            <pc:sldMk cId="3253326241" sldId="256"/>
            <ac:spMk id="20" creationId="{64ED3CA4-03A9-5482-E988-0C7E9F08C7B5}"/>
          </ac:spMkLst>
        </pc:spChg>
        <pc:spChg chg="mod">
          <ac:chgData name="Madison Tipton" userId="735d58f1223371d9" providerId="LiveId" clId="{AF2D9D05-0601-4C5E-9D38-00BEFF706ACB}" dt="2025-06-05T17:51:32.475" v="3446" actId="20577"/>
          <ac:spMkLst>
            <pc:docMk/>
            <pc:sldMk cId="3253326241" sldId="256"/>
            <ac:spMk id="21" creationId="{85A7B085-44DC-47F6-BB99-4AF2E67EECB8}"/>
          </ac:spMkLst>
        </pc:spChg>
        <pc:spChg chg="mod">
          <ac:chgData name="Madison Tipton" userId="735d58f1223371d9" providerId="LiveId" clId="{AF2D9D05-0601-4C5E-9D38-00BEFF706ACB}" dt="2025-06-05T18:00:52.334" v="3750" actId="20577"/>
          <ac:spMkLst>
            <pc:docMk/>
            <pc:sldMk cId="3253326241" sldId="256"/>
            <ac:spMk id="22" creationId="{DE6AD758-256A-6387-3970-5AC007D44E7A}"/>
          </ac:spMkLst>
        </pc:spChg>
        <pc:spChg chg="mod ord">
          <ac:chgData name="Madison Tipton" userId="735d58f1223371d9" providerId="LiveId" clId="{AF2D9D05-0601-4C5E-9D38-00BEFF706ACB}" dt="2025-06-05T17:44:54.305" v="3391" actId="255"/>
          <ac:spMkLst>
            <pc:docMk/>
            <pc:sldMk cId="3253326241" sldId="256"/>
            <ac:spMk id="23" creationId="{10E1BC22-3FF1-A186-88F4-B642772CD5EA}"/>
          </ac:spMkLst>
        </pc:spChg>
        <pc:spChg chg="add del mod">
          <ac:chgData name="Madison Tipton" userId="735d58f1223371d9" providerId="LiveId" clId="{AF2D9D05-0601-4C5E-9D38-00BEFF706ACB}" dt="2025-06-05T17:45:06.248" v="3394" actId="255"/>
          <ac:spMkLst>
            <pc:docMk/>
            <pc:sldMk cId="3253326241" sldId="256"/>
            <ac:spMk id="24" creationId="{170813B6-8305-AAE0-1C1E-4FDAFE3DBEC6}"/>
          </ac:spMkLst>
        </pc:spChg>
        <pc:spChg chg="mod">
          <ac:chgData name="Madison Tipton" userId="735d58f1223371d9" providerId="LiveId" clId="{AF2D9D05-0601-4C5E-9D38-00BEFF706ACB}" dt="2025-06-05T18:05:48.202" v="3796" actId="20577"/>
          <ac:spMkLst>
            <pc:docMk/>
            <pc:sldMk cId="3253326241" sldId="256"/>
            <ac:spMk id="25" creationId="{D0F209E8-01E7-52F9-60BC-83352BB41FE5}"/>
          </ac:spMkLst>
        </pc:spChg>
        <pc:graphicFrameChg chg="add mod">
          <ac:chgData name="Madison Tipton" userId="735d58f1223371d9" providerId="LiveId" clId="{AF2D9D05-0601-4C5E-9D38-00BEFF706ACB}" dt="2025-06-02T01:00:03.837" v="899" actId="14100"/>
          <ac:graphicFrameMkLst>
            <pc:docMk/>
            <pc:sldMk cId="3253326241" sldId="256"/>
            <ac:graphicFrameMk id="5" creationId="{12AC6A52-0F31-A993-9410-20A250327E69}"/>
          </ac:graphicFrameMkLst>
        </pc:graphicFrameChg>
        <pc:picChg chg="add mod modCrop">
          <ac:chgData name="Madison Tipton" userId="735d58f1223371d9" providerId="LiveId" clId="{AF2D9D05-0601-4C5E-9D38-00BEFF706ACB}" dt="2025-06-05T14:22:45.221" v="3366" actId="1076"/>
          <ac:picMkLst>
            <pc:docMk/>
            <pc:sldMk cId="3253326241" sldId="256"/>
            <ac:picMk id="3" creationId="{3C90FE63-41C3-09BB-965D-AA21EEF60DAA}"/>
          </ac:picMkLst>
        </pc:picChg>
        <pc:picChg chg="add mod">
          <ac:chgData name="Madison Tipton" userId="735d58f1223371d9" providerId="LiveId" clId="{AF2D9D05-0601-4C5E-9D38-00BEFF706ACB}" dt="2025-06-05T17:39:36.295" v="3381" actId="14100"/>
          <ac:picMkLst>
            <pc:docMk/>
            <pc:sldMk cId="3253326241" sldId="256"/>
            <ac:picMk id="18" creationId="{0CC425A7-3D53-C11C-BEBD-CD21BBE095AC}"/>
          </ac:picMkLst>
        </pc:picChg>
        <pc:picChg chg="del mod">
          <ac:chgData name="Madison Tipton" userId="735d58f1223371d9" providerId="LiveId" clId="{AF2D9D05-0601-4C5E-9D38-00BEFF706ACB}" dt="2025-06-05T17:39:28.195" v="3378" actId="478"/>
          <ac:picMkLst>
            <pc:docMk/>
            <pc:sldMk cId="3253326241" sldId="256"/>
            <ac:picMk id="1028" creationId="{903B9196-76F6-710A-F7FC-9CE559588941}"/>
          </ac:picMkLst>
        </pc:picChg>
      </pc:sldChg>
      <pc:sldChg chg="del">
        <pc:chgData name="Madison Tipton" userId="735d58f1223371d9" providerId="LiveId" clId="{AF2D9D05-0601-4C5E-9D38-00BEFF706ACB}" dt="2025-06-02T01:16:30.623" v="977" actId="47"/>
        <pc:sldMkLst>
          <pc:docMk/>
          <pc:sldMk cId="3107927719" sldId="257"/>
        </pc:sldMkLst>
      </pc:sldChg>
      <pc:sldChg chg="del">
        <pc:chgData name="Madison Tipton" userId="735d58f1223371d9" providerId="LiveId" clId="{AF2D9D05-0601-4C5E-9D38-00BEFF706ACB}" dt="2025-06-02T01:16:29.846" v="976" actId="47"/>
        <pc:sldMkLst>
          <pc:docMk/>
          <pc:sldMk cId="803375586" sldId="25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dit\AppData\Local\Microsoft\Olk\Attachments\ooa-eec88e9e-0661-4fd9-8f03-699ccc5efd9c\a42a54b7ccce074feed1d14e5a21c92709b6675274b307d79a14842f6ee6df2a\Tipton%20Graph%20and%20data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4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4400" dirty="0">
                <a:solidFill>
                  <a:schemeClr val="tx1"/>
                </a:solidFill>
              </a:rPr>
              <a:t>Overall  Satisfaction Scores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Sheet2!$E$2</c:f>
              <c:strCache>
                <c:ptCount val="1"/>
                <c:pt idx="0">
                  <c:v>Satisfied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Sheet2!$F$1:$G$1</c:f>
              <c:strCache>
                <c:ptCount val="2"/>
                <c:pt idx="0">
                  <c:v>Before Video</c:v>
                </c:pt>
                <c:pt idx="1">
                  <c:v>After Video </c:v>
                </c:pt>
              </c:strCache>
            </c:strRef>
          </c:cat>
          <c:val>
            <c:numRef>
              <c:f>Sheet2!$F$2:$G$2</c:f>
              <c:numCache>
                <c:formatCode>0.0%</c:formatCode>
                <c:ptCount val="2"/>
                <c:pt idx="0">
                  <c:v>0.9</c:v>
                </c:pt>
                <c:pt idx="1">
                  <c:v>0.967741935483871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D5-4BDB-9CAA-E89D2A5FFF27}"/>
            </c:ext>
          </c:extLst>
        </c:ser>
        <c:ser>
          <c:idx val="1"/>
          <c:order val="1"/>
          <c:tx>
            <c:strRef>
              <c:f>Sheet2!$E$3</c:f>
              <c:strCache>
                <c:ptCount val="1"/>
                <c:pt idx="0">
                  <c:v>Dissatisfied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7D5-4BDB-9CAA-E89D2A5FFF27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D5-4BDB-9CAA-E89D2A5FFF2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Sheet2!$F$1:$G$1</c:f>
              <c:strCache>
                <c:ptCount val="2"/>
                <c:pt idx="0">
                  <c:v>Before Video</c:v>
                </c:pt>
                <c:pt idx="1">
                  <c:v>After Video </c:v>
                </c:pt>
              </c:strCache>
            </c:strRef>
          </c:cat>
          <c:val>
            <c:numRef>
              <c:f>Sheet2!$F$3:$G$3</c:f>
              <c:numCache>
                <c:formatCode>0.0%</c:formatCode>
                <c:ptCount val="2"/>
                <c:pt idx="0">
                  <c:v>0.1</c:v>
                </c:pt>
                <c:pt idx="1">
                  <c:v>3.2258064516129031E-2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D5-4BDB-9CAA-E89D2A5FFF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5"/>
        <c:axId val="1639930127"/>
        <c:axId val="1639926767"/>
      </c:barChart>
      <c:catAx>
        <c:axId val="1639930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39926767"/>
        <c:crosses val="autoZero"/>
        <c:auto val="1"/>
        <c:lblAlgn val="ctr"/>
        <c:lblOffset val="100"/>
        <c:noMultiLvlLbl val="0"/>
      </c:catAx>
      <c:valAx>
        <c:axId val="1639926767"/>
        <c:scaling>
          <c:orientation val="minMax"/>
          <c:max val="1.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399301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3680-8052-DE42-BF5D-D059B7CE7FF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C7E5D-777A-1F47-970C-42E9944A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67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024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71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10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95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5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4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641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5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4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91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9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484D6-EFB2-4F47-83AC-30C66900A92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45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0450C0-D108-D1CA-D8BD-463066F6F0ED}"/>
              </a:ext>
            </a:extLst>
          </p:cNvPr>
          <p:cNvSpPr txBox="1"/>
          <p:nvPr/>
        </p:nvSpPr>
        <p:spPr>
          <a:xfrm>
            <a:off x="9960965" y="1377497"/>
            <a:ext cx="32694372" cy="298543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 w="38100" cap="flat">
                  <a:noFill/>
                  <a:bevel/>
                </a:ln>
                <a:solidFill>
                  <a:srgbClr val="58595B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Enhancing Patient </a:t>
            </a:r>
            <a:r>
              <a:rPr lang="en-US" sz="7200" b="1">
                <a:ln w="38100" cap="flat">
                  <a:noFill/>
                  <a:bevel/>
                </a:ln>
                <a:solidFill>
                  <a:srgbClr val="58595B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Satisfaction Through </a:t>
            </a:r>
            <a:r>
              <a:rPr lang="en-US" sz="7200" b="1" dirty="0">
                <a:ln w="38100" cap="flat">
                  <a:noFill/>
                  <a:bevel/>
                </a:ln>
                <a:solidFill>
                  <a:srgbClr val="58595B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the Implementation of Pre-operative Patient Education Videos: A Quality Improvement Initiative</a:t>
            </a:r>
            <a:endParaRPr lang="en-US" sz="7200" b="1" i="1" dirty="0">
              <a:solidFill>
                <a:srgbClr val="58595B"/>
              </a:solidFill>
              <a:latin typeface="Helvetica" pitchFamily="2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4400" b="1" dirty="0">
                <a:solidFill>
                  <a:srgbClr val="58595B"/>
                </a:solidFill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Madison H. Tipton BSN, RN and Christina Brown DNP, APRN, FNP-BC</a:t>
            </a:r>
            <a:endParaRPr lang="en-US" sz="7333" i="1" dirty="0">
              <a:latin typeface="Helvetica" pitchFamily="2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17F368-AA31-7BE0-CE97-AF29E0184532}"/>
              </a:ext>
            </a:extLst>
          </p:cNvPr>
          <p:cNvSpPr/>
          <p:nvPr/>
        </p:nvSpPr>
        <p:spPr>
          <a:xfrm>
            <a:off x="13265757" y="4539062"/>
            <a:ext cx="16868920" cy="28013578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E294D2F0-D127-E2F5-B4C3-AD22890BE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3603" y="4604914"/>
            <a:ext cx="15511108" cy="10682712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6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Patients who were offered a standardized evidence-based pre-operative video before their initial surgical consultation were</a:t>
            </a:r>
            <a:r>
              <a:rPr lang="en-US" sz="6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more satisfied with their overall experience, patient education, and wait times. </a:t>
            </a:r>
          </a:p>
        </p:txBody>
      </p:sp>
      <p:pic>
        <p:nvPicPr>
          <p:cNvPr id="8" name="Picture 7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40CC7A52-D9A1-AF79-8D86-402781556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5341" y="28704654"/>
            <a:ext cx="3865122" cy="3251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C2BF47-B8E4-5B63-B846-CE4F055672D5}"/>
              </a:ext>
            </a:extLst>
          </p:cNvPr>
          <p:cNvSpPr/>
          <p:nvPr/>
        </p:nvSpPr>
        <p:spPr>
          <a:xfrm>
            <a:off x="1010623" y="4498381"/>
            <a:ext cx="10937085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BACKGROUND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05D776-927A-8688-C38A-999F3979EF5F}"/>
              </a:ext>
            </a:extLst>
          </p:cNvPr>
          <p:cNvSpPr/>
          <p:nvPr/>
        </p:nvSpPr>
        <p:spPr>
          <a:xfrm>
            <a:off x="1008610" y="14235473"/>
            <a:ext cx="10934615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LOCAL PROBLEM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9C4499-B2B1-6417-BC1F-877C0D5AA66F}"/>
              </a:ext>
            </a:extLst>
          </p:cNvPr>
          <p:cNvSpPr/>
          <p:nvPr/>
        </p:nvSpPr>
        <p:spPr>
          <a:xfrm>
            <a:off x="952354" y="23114196"/>
            <a:ext cx="10934615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METHODS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DE0E92-74D1-96D6-7518-1FDCAE14DA2D}"/>
              </a:ext>
            </a:extLst>
          </p:cNvPr>
          <p:cNvSpPr/>
          <p:nvPr/>
        </p:nvSpPr>
        <p:spPr>
          <a:xfrm>
            <a:off x="31140895" y="4541187"/>
            <a:ext cx="10908728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INTERVENTIONS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5776D2-C052-30F4-219A-6E9E528C5EBE}"/>
              </a:ext>
            </a:extLst>
          </p:cNvPr>
          <p:cNvSpPr/>
          <p:nvPr/>
        </p:nvSpPr>
        <p:spPr>
          <a:xfrm>
            <a:off x="31149498" y="23792103"/>
            <a:ext cx="10970051" cy="810972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CONCLUSIONS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11C227-7420-5001-6DF2-A5E6EEC1B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93" y="1599550"/>
            <a:ext cx="8341269" cy="151323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B5B90F-AFD7-645A-1FA8-1CB603BEC19D}"/>
              </a:ext>
            </a:extLst>
          </p:cNvPr>
          <p:cNvCxnSpPr/>
          <p:nvPr/>
        </p:nvCxnSpPr>
        <p:spPr>
          <a:xfrm>
            <a:off x="9960965" y="1377497"/>
            <a:ext cx="0" cy="2087719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4ED3CA4-03A9-5482-E988-0C7E9F08C7B5}"/>
              </a:ext>
            </a:extLst>
          </p:cNvPr>
          <p:cNvSpPr txBox="1"/>
          <p:nvPr/>
        </p:nvSpPr>
        <p:spPr>
          <a:xfrm>
            <a:off x="1018309" y="5845592"/>
            <a:ext cx="109104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Pre-operative education improves surgical outcomes, reduces anxiety, and boosts patient satisfaction.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Traditional methods are inconsistently delivered and poorly retained.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Studies report 67% of patients remember video content, compared to 58% for written and 47% for verbal instruction.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Inadequate pre-operative education contributes to complications, readmissions, and dissatisfaction, burdening the U.S. healthcare system financially.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Standardized, evidence-based video education is a scalable, cost-effective solution to close this critical gap in surgical care.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A7B085-44DC-47F6-BB99-4AF2E67EECB8}"/>
              </a:ext>
            </a:extLst>
          </p:cNvPr>
          <p:cNvSpPr txBox="1"/>
          <p:nvPr/>
        </p:nvSpPr>
        <p:spPr>
          <a:xfrm>
            <a:off x="955965" y="15540333"/>
            <a:ext cx="1111827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The project site was an outpatient surgical clinic serving East Tennessee.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Pre-operative education is inconsistently delivered through verbal and written means, resulting in lower patient satisfaction rates and understanding.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The purpose of this project was to implement a standardized, pre-operative, evidence-based video for patients undergoing abdominal surgery.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The project aimed to increase pre-operative education satisfaction by 5% within 8 weeks of implementation.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6AD758-256A-6387-3970-5AC007D44E7A}"/>
              </a:ext>
            </a:extLst>
          </p:cNvPr>
          <p:cNvSpPr txBox="1"/>
          <p:nvPr/>
        </p:nvSpPr>
        <p:spPr>
          <a:xfrm>
            <a:off x="893618" y="24432439"/>
            <a:ext cx="1099358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The Model for Improvement (MFI) guided the project, utilizing Plan-Do-Study-Act (PDSA) cycles to test and refine the intervention.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Evidence-based literature strongly supports video intervention for patient education.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A standardized, evidence-based pre-operative video was developed with input from staff and patients, introduced at initial consultations, and made available for at-home viewing.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Outcome Measure: Patient satisfaction with pre-operative education.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Pre- and post-satisfaction data were collected.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0813B6-8305-AAE0-1C1E-4FDAFE3DBEC6}"/>
              </a:ext>
            </a:extLst>
          </p:cNvPr>
          <p:cNvSpPr txBox="1"/>
          <p:nvPr/>
        </p:nvSpPr>
        <p:spPr>
          <a:xfrm>
            <a:off x="31224682" y="17227592"/>
            <a:ext cx="107857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Helvetica" panose="020B0604020202020204" pitchFamily="34" charset="0"/>
                <a:cs typeface="Helvetica" panose="020B0604020202020204" pitchFamily="34" charset="0"/>
              </a:rPr>
              <a:t>All patients (100%) viewed the pre-operative video.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Helvetica" panose="020B0604020202020204" pitchFamily="34" charset="0"/>
                <a:cs typeface="Helvetica" panose="020B0604020202020204" pitchFamily="34" charset="0"/>
              </a:rPr>
              <a:t>All patients (100%) completed the post-video satisfaction survey.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Helvetica" panose="020B0604020202020204" pitchFamily="34" charset="0"/>
                <a:cs typeface="Helvetica" panose="020B0604020202020204" pitchFamily="34" charset="0"/>
              </a:rPr>
              <a:t>Staff reported improved workload, suggesting the intervention benefited patients and supported clinic efficiency.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Helvetica" panose="020B0604020202020204" pitchFamily="34" charset="0"/>
                <a:cs typeface="Helvetica" panose="020B0604020202020204" pitchFamily="34" charset="0"/>
              </a:rPr>
              <a:t>Overall patient education satisfaction increased by 7.5%.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Helvetica" panose="020B0604020202020204" pitchFamily="34" charset="0"/>
                <a:cs typeface="Helvetica" panose="020B0604020202020204" pitchFamily="34" charset="0"/>
              </a:rPr>
              <a:t>Dissatisfaction declined from 10% to 3.2%.</a:t>
            </a:r>
            <a:endParaRPr lang="en-US" sz="3000" dirty="0">
              <a:solidFill>
                <a:srgbClr val="333333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F209E8-01E7-52F9-60BC-83352BB41FE5}"/>
              </a:ext>
            </a:extLst>
          </p:cNvPr>
          <p:cNvSpPr txBox="1"/>
          <p:nvPr/>
        </p:nvSpPr>
        <p:spPr>
          <a:xfrm>
            <a:off x="31271440" y="24784348"/>
            <a:ext cx="1078576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Helvetica" panose="020B0604020202020204" pitchFamily="34" charset="0"/>
                <a:cs typeface="Helvetica" panose="020B0604020202020204" pitchFamily="34" charset="0"/>
              </a:rPr>
              <a:t>Standardized pre-operative patient education video was a successful, low-cost, and low-resource improvement.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Helvetica" panose="020B0604020202020204" pitchFamily="34" charset="0"/>
                <a:cs typeface="Helvetica" panose="020B0604020202020204" pitchFamily="34" charset="0"/>
              </a:rPr>
              <a:t>The intervention demonstrated clinical significance by increasing patient satisfaction following video implementation.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Helvetica" panose="020B0604020202020204" pitchFamily="34" charset="0"/>
                <a:cs typeface="Helvetica" panose="020B0604020202020204" pitchFamily="34" charset="0"/>
              </a:rPr>
              <a:t>For long-term sustainability, plans involve integrating a scannable QR code, enabling patients to access educational videos on their personal devices.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33333"/>
              </a:solidFill>
              <a:latin typeface="Helvetica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4FE514-1803-40E4-648B-894576BE624C}"/>
              </a:ext>
            </a:extLst>
          </p:cNvPr>
          <p:cNvSpPr txBox="1"/>
          <p:nvPr/>
        </p:nvSpPr>
        <p:spPr>
          <a:xfrm>
            <a:off x="34892479" y="32071538"/>
            <a:ext cx="8998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/>
              <a:t>ACKNOWLEDGEMENTS/FUNDING DISCLOSURE:</a:t>
            </a:r>
          </a:p>
          <a:p>
            <a:pPr algn="r"/>
            <a:r>
              <a:rPr lang="en-US" sz="2000" dirty="0"/>
              <a:t>No funding was received for this project.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90FE63-41C3-09BB-965D-AA21EEF60D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300"/>
          <a:stretch>
            <a:fillRect/>
          </a:stretch>
        </p:blipFill>
        <p:spPr>
          <a:xfrm>
            <a:off x="30358083" y="7200899"/>
            <a:ext cx="12761591" cy="8501709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2AC6A52-0F31-A993-9410-20A250327E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1280167"/>
              </p:ext>
            </p:extLst>
          </p:nvPr>
        </p:nvGraphicFramePr>
        <p:xfrm>
          <a:off x="13850471" y="15491012"/>
          <a:ext cx="15643085" cy="12855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54D990A1-B38E-A081-21EB-4FD983EBE8C9}"/>
              </a:ext>
            </a:extLst>
          </p:cNvPr>
          <p:cNvSpPr/>
          <p:nvPr/>
        </p:nvSpPr>
        <p:spPr>
          <a:xfrm>
            <a:off x="31201000" y="16032931"/>
            <a:ext cx="10911197" cy="980007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RESULTS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E1BC22-3FF1-A186-88F4-B642772CD5EA}"/>
              </a:ext>
            </a:extLst>
          </p:cNvPr>
          <p:cNvSpPr txBox="1"/>
          <p:nvPr/>
        </p:nvSpPr>
        <p:spPr>
          <a:xfrm>
            <a:off x="31250659" y="5691818"/>
            <a:ext cx="108896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33333"/>
                </a:solidFill>
                <a:latin typeface="Helvetica" pitchFamily="2" charset="0"/>
              </a:rPr>
              <a:t>Utilizing the clinical workflow below, patients were provided a standardized pre-operative patient education video.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C425A7-3D53-C11C-BEBD-CD21BBE095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54291" y="28770254"/>
            <a:ext cx="3352809" cy="333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26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6262</TotalTime>
  <Words>437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Verdana</vt:lpstr>
      <vt:lpstr>Office Theme</vt:lpstr>
      <vt:lpstr>Patients who were offered a standardized evidence-based pre-operative video before their initial surgical consultation were more satisfied with their overall experience, patient education, and wait times.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outcome or takeaway message (written in plain English) goes here</dc:title>
  <dc:creator>Hessock, Melissa Marie</dc:creator>
  <cp:lastModifiedBy>Madison Tipton</cp:lastModifiedBy>
  <cp:revision>3</cp:revision>
  <dcterms:created xsi:type="dcterms:W3CDTF">2023-07-20T17:39:27Z</dcterms:created>
  <dcterms:modified xsi:type="dcterms:W3CDTF">2025-06-05T18:28:03Z</dcterms:modified>
</cp:coreProperties>
</file>