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9" r:id="rId2"/>
  </p:sldIdLst>
  <p:sldSz cx="43891200" cy="32918400"/>
  <p:notesSz cx="6858000" cy="9144000"/>
  <p:custDataLst>
    <p:tags r:id="rId4"/>
  </p:custDataLst>
  <p:defaultTextStyle>
    <a:defPPr>
      <a:defRPr lang="en-US"/>
    </a:defPPr>
    <a:lvl1pPr marL="0" algn="l" defTabSz="4389028" rtl="0" eaLnBrk="1" latinLnBrk="0" hangingPunct="1">
      <a:defRPr sz="8700" kern="1200">
        <a:solidFill>
          <a:schemeClr val="tx1"/>
        </a:solidFill>
        <a:latin typeface="+mn-lt"/>
        <a:ea typeface="+mn-ea"/>
        <a:cs typeface="+mn-cs"/>
      </a:defRPr>
    </a:lvl1pPr>
    <a:lvl2pPr marL="2194514" algn="l" defTabSz="4389028" rtl="0" eaLnBrk="1" latinLnBrk="0" hangingPunct="1">
      <a:defRPr sz="8700" kern="1200">
        <a:solidFill>
          <a:schemeClr val="tx1"/>
        </a:solidFill>
        <a:latin typeface="+mn-lt"/>
        <a:ea typeface="+mn-ea"/>
        <a:cs typeface="+mn-cs"/>
      </a:defRPr>
    </a:lvl2pPr>
    <a:lvl3pPr marL="4389028" algn="l" defTabSz="4389028" rtl="0" eaLnBrk="1" latinLnBrk="0" hangingPunct="1">
      <a:defRPr sz="8700" kern="1200">
        <a:solidFill>
          <a:schemeClr val="tx1"/>
        </a:solidFill>
        <a:latin typeface="+mn-lt"/>
        <a:ea typeface="+mn-ea"/>
        <a:cs typeface="+mn-cs"/>
      </a:defRPr>
    </a:lvl3pPr>
    <a:lvl4pPr marL="6583543" algn="l" defTabSz="4389028" rtl="0" eaLnBrk="1" latinLnBrk="0" hangingPunct="1">
      <a:defRPr sz="8700" kern="1200">
        <a:solidFill>
          <a:schemeClr val="tx1"/>
        </a:solidFill>
        <a:latin typeface="+mn-lt"/>
        <a:ea typeface="+mn-ea"/>
        <a:cs typeface="+mn-cs"/>
      </a:defRPr>
    </a:lvl4pPr>
    <a:lvl5pPr marL="8778057" algn="l" defTabSz="4389028" rtl="0" eaLnBrk="1" latinLnBrk="0" hangingPunct="1">
      <a:defRPr sz="8700" kern="1200">
        <a:solidFill>
          <a:schemeClr val="tx1"/>
        </a:solidFill>
        <a:latin typeface="+mn-lt"/>
        <a:ea typeface="+mn-ea"/>
        <a:cs typeface="+mn-cs"/>
      </a:defRPr>
    </a:lvl5pPr>
    <a:lvl6pPr marL="10972571" algn="l" defTabSz="4389028" rtl="0" eaLnBrk="1" latinLnBrk="0" hangingPunct="1">
      <a:defRPr sz="8700" kern="1200">
        <a:solidFill>
          <a:schemeClr val="tx1"/>
        </a:solidFill>
        <a:latin typeface="+mn-lt"/>
        <a:ea typeface="+mn-ea"/>
        <a:cs typeface="+mn-cs"/>
      </a:defRPr>
    </a:lvl6pPr>
    <a:lvl7pPr marL="13167085" algn="l" defTabSz="4389028" rtl="0" eaLnBrk="1" latinLnBrk="0" hangingPunct="1">
      <a:defRPr sz="8700" kern="1200">
        <a:solidFill>
          <a:schemeClr val="tx1"/>
        </a:solidFill>
        <a:latin typeface="+mn-lt"/>
        <a:ea typeface="+mn-ea"/>
        <a:cs typeface="+mn-cs"/>
      </a:defRPr>
    </a:lvl7pPr>
    <a:lvl8pPr marL="15361599" algn="l" defTabSz="4389028" rtl="0" eaLnBrk="1" latinLnBrk="0" hangingPunct="1">
      <a:defRPr sz="8700" kern="1200">
        <a:solidFill>
          <a:schemeClr val="tx1"/>
        </a:solidFill>
        <a:latin typeface="+mn-lt"/>
        <a:ea typeface="+mn-ea"/>
        <a:cs typeface="+mn-cs"/>
      </a:defRPr>
    </a:lvl8pPr>
    <a:lvl9pPr marL="17556114" algn="l" defTabSz="4389028" rtl="0" eaLnBrk="1" latinLnBrk="0" hangingPunct="1">
      <a:defRPr sz="8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3519" autoAdjust="0"/>
  </p:normalViewPr>
  <p:slideViewPr>
    <p:cSldViewPr snapToGrid="0">
      <p:cViewPr>
        <p:scale>
          <a:sx n="20" d="100"/>
          <a:sy n="20" d="100"/>
        </p:scale>
        <p:origin x="1666" y="-197"/>
      </p:cViewPr>
      <p:guideLst>
        <p:guide orient="horz" pos="10368"/>
        <p:guide pos="13824"/>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defPPr>
              <a:defRPr kern="1200" smtId="4294967295"/>
            </a:defPPr>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defPPr>
              <a:defRPr kern="1200" smtId="4294967295"/>
            </a:defPPr>
            <a:lvl1pPr algn="r">
              <a:defRPr sz="1200"/>
            </a:lvl1pPr>
          </a:lstStyle>
          <a:p>
            <a:fld id="{7B0E8FA9-8B5F-4493-A208-FBBD06A1EBF4}" type="datetimeFigureOut">
              <a:rPr lang="en-US" smtClean="0"/>
              <a:t>4/4/2018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defPPr>
              <a:defRPr kern="1200" smtId="4294967295"/>
            </a:defPPr>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defPPr>
              <a:defRPr kern="1200" smtId="4294967295"/>
            </a:defPPr>
            <a:lvl1pPr algn="r">
              <a:defRPr sz="1200"/>
            </a:lvl1pPr>
          </a:lstStyle>
          <a:p>
            <a:fld id="{CD15AFD9-35F1-4A8D-8AD3-EDB948176196}" type="slidenum">
              <a:rPr lang="en-US" smtClean="0"/>
              <a:t>‹#›</a:t>
            </a:fld>
            <a:endParaRPr lang="en-US"/>
          </a:p>
        </p:txBody>
      </p:sp>
    </p:spTree>
    <p:extLst>
      <p:ext uri="{BB962C8B-B14F-4D97-AF65-F5344CB8AC3E}">
        <p14:creationId xmlns:p14="http://schemas.microsoft.com/office/powerpoint/2010/main" val="2095315684"/>
      </p:ext>
    </p:extLst>
  </p:cSld>
  <p:clrMap bg1="lt1" tx1="dk1" bg2="lt2" tx2="dk2" accent1="accent1" accent2="accent2" accent3="accent3" accent4="accent4" accent5="accent5" accent6="accent6" hlink="hlink" folHlink="folHlink"/>
  <p:notesStyle>
    <a:lvl1pPr marL="0" algn="l" defTabSz="4389028" rtl="0" eaLnBrk="1" latinLnBrk="0" hangingPunct="1">
      <a:defRPr sz="5700" kern="1200">
        <a:solidFill>
          <a:schemeClr val="tx1"/>
        </a:solidFill>
        <a:latin typeface="+mn-lt"/>
        <a:ea typeface="+mn-ea"/>
        <a:cs typeface="+mn-cs"/>
      </a:defRPr>
    </a:lvl1pPr>
    <a:lvl2pPr marL="2194514" algn="l" defTabSz="4389028" rtl="0" eaLnBrk="1" latinLnBrk="0" hangingPunct="1">
      <a:defRPr sz="5700" kern="1200">
        <a:solidFill>
          <a:schemeClr val="tx1"/>
        </a:solidFill>
        <a:latin typeface="+mn-lt"/>
        <a:ea typeface="+mn-ea"/>
        <a:cs typeface="+mn-cs"/>
      </a:defRPr>
    </a:lvl2pPr>
    <a:lvl3pPr marL="4389028" algn="l" defTabSz="4389028" rtl="0" eaLnBrk="1" latinLnBrk="0" hangingPunct="1">
      <a:defRPr sz="5700" kern="1200">
        <a:solidFill>
          <a:schemeClr val="tx1"/>
        </a:solidFill>
        <a:latin typeface="+mn-lt"/>
        <a:ea typeface="+mn-ea"/>
        <a:cs typeface="+mn-cs"/>
      </a:defRPr>
    </a:lvl3pPr>
    <a:lvl4pPr marL="6583543" algn="l" defTabSz="4389028" rtl="0" eaLnBrk="1" latinLnBrk="0" hangingPunct="1">
      <a:defRPr sz="5700" kern="1200">
        <a:solidFill>
          <a:schemeClr val="tx1"/>
        </a:solidFill>
        <a:latin typeface="+mn-lt"/>
        <a:ea typeface="+mn-ea"/>
        <a:cs typeface="+mn-cs"/>
      </a:defRPr>
    </a:lvl4pPr>
    <a:lvl5pPr marL="8778057" algn="l" defTabSz="4389028" rtl="0" eaLnBrk="1" latinLnBrk="0" hangingPunct="1">
      <a:defRPr sz="5700" kern="1200">
        <a:solidFill>
          <a:schemeClr val="tx1"/>
        </a:solidFill>
        <a:latin typeface="+mn-lt"/>
        <a:ea typeface="+mn-ea"/>
        <a:cs typeface="+mn-cs"/>
      </a:defRPr>
    </a:lvl5pPr>
    <a:lvl6pPr marL="10972571" algn="l" defTabSz="4389028" rtl="0" eaLnBrk="1" latinLnBrk="0" hangingPunct="1">
      <a:defRPr sz="5700" kern="1200">
        <a:solidFill>
          <a:schemeClr val="tx1"/>
        </a:solidFill>
        <a:latin typeface="+mn-lt"/>
        <a:ea typeface="+mn-ea"/>
        <a:cs typeface="+mn-cs"/>
      </a:defRPr>
    </a:lvl6pPr>
    <a:lvl7pPr marL="13167085" algn="l" defTabSz="4389028" rtl="0" eaLnBrk="1" latinLnBrk="0" hangingPunct="1">
      <a:defRPr sz="5700" kern="1200">
        <a:solidFill>
          <a:schemeClr val="tx1"/>
        </a:solidFill>
        <a:latin typeface="+mn-lt"/>
        <a:ea typeface="+mn-ea"/>
        <a:cs typeface="+mn-cs"/>
      </a:defRPr>
    </a:lvl7pPr>
    <a:lvl8pPr marL="15361599" algn="l" defTabSz="4389028" rtl="0" eaLnBrk="1" latinLnBrk="0" hangingPunct="1">
      <a:defRPr sz="5700" kern="1200">
        <a:solidFill>
          <a:schemeClr val="tx1"/>
        </a:solidFill>
        <a:latin typeface="+mn-lt"/>
        <a:ea typeface="+mn-ea"/>
        <a:cs typeface="+mn-cs"/>
      </a:defRPr>
    </a:lvl8pPr>
    <a:lvl9pPr marL="17556115" algn="l" defTabSz="4389028" rtl="0" eaLnBrk="1" latinLnBrk="0" hangingPunct="1">
      <a:defRPr sz="57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650193" y="236483"/>
            <a:ext cx="36590818" cy="2507457"/>
          </a:xfrm>
        </p:spPr>
        <p:txBody>
          <a:bodyPr/>
          <a:lstStyle>
            <a:defPPr>
              <a:defRPr kern="1200" smtId="4294967295"/>
            </a:defPPr>
            <a:lvl1pPr marL="0" indent="0">
              <a:buNone/>
              <a:defRPr sz="13400" baseline="0"/>
            </a:lvl1pPr>
          </a:lstStyle>
          <a:p>
            <a:pPr algn="ctr"/>
            <a:r>
              <a:rPr lang="en-US" sz="6200">
                <a:solidFill>
                  <a:schemeClr val="accent2">
                    <a:lumMod val="75000"/>
                  </a:schemeClr>
                </a:solidFill>
                <a:effectLst>
                  <a:reflection blurRad="6350" stA="42000" endPos="58000" dir="5400000" sy="-100000" algn="bl" rotWithShape="0"/>
                </a:effectLst>
                <a:latin typeface="Arial Rounded MT Bold" pitchFamily="34" charset="0"/>
              </a:rPr>
              <a:t>This is a Scientific Poster Template created by Graphicsland &amp; MakeSigns.com</a:t>
            </a:r>
            <a:br>
              <a:rPr lang="en-US" sz="6200">
                <a:solidFill>
                  <a:schemeClr val="accent2">
                    <a:lumMod val="75000"/>
                  </a:schemeClr>
                </a:solidFill>
                <a:effectLst>
                  <a:reflection blurRad="6350" stA="42000" endPos="58000" dir="5400000" sy="-100000" algn="bl" rotWithShape="0"/>
                </a:effectLst>
                <a:latin typeface="Arial Rounded MT Bold" pitchFamily="34" charset="0"/>
              </a:rPr>
            </a:br>
            <a:r>
              <a:rPr lang="en-US" sz="6200">
                <a:solidFill>
                  <a:schemeClr val="accent2">
                    <a:lumMod val="75000"/>
                  </a:schemeClr>
                </a:solidFill>
                <a:effectLst>
                  <a:reflection blurRad="6350" stA="42000" endPos="58000" dir="5400000" sy="-100000" algn="bl" rotWithShape="0"/>
                </a:effectLst>
                <a:latin typeface="Arial Rounded MT Bold" pitchFamily="34" charset="0"/>
              </a:rPr>
              <a:t>Your poster title would go on these lines</a:t>
            </a:r>
            <a:endParaRPr lang="en-US"/>
          </a:p>
        </p:txBody>
      </p:sp>
      <p:sp>
        <p:nvSpPr>
          <p:cNvPr id="12" name="Text Placeholder 11"/>
          <p:cNvSpPr>
            <a:spLocks noGrp="1"/>
          </p:cNvSpPr>
          <p:nvPr>
            <p:ph type="body" sz="quarter" idx="11" hasCustomPrompt="1"/>
          </p:nvPr>
        </p:nvSpPr>
        <p:spPr>
          <a:xfrm>
            <a:off x="3650193" y="2553605"/>
            <a:ext cx="36590818" cy="2224088"/>
          </a:xfrm>
        </p:spPr>
        <p:txBody>
          <a:bodyPr/>
          <a:lstStyle>
            <a:defPPr>
              <a:defRPr kern="1200" smtId="4294967295"/>
            </a:defPPr>
            <a:lvl1pPr marL="0" indent="0">
              <a:buNone/>
              <a:defRPr sz="13400"/>
            </a:lvl1pPr>
          </a:lstStyle>
          <a:p>
            <a:pPr algn="ctr"/>
            <a:r>
              <a:rPr lang="en-US" sz="5000"/>
              <a:t>Author names go here. You can add subscript numbers to assign a university. </a:t>
            </a:r>
            <a:br>
              <a:rPr lang="en-US" sz="5000"/>
            </a:br>
            <a:r>
              <a:rPr lang="en-US" sz="5000"/>
              <a:t>University names or departments go here. </a:t>
            </a:r>
          </a:p>
        </p:txBody>
      </p:sp>
    </p:spTree>
    <p:extLst>
      <p:ext uri="{BB962C8B-B14F-4D97-AF65-F5344CB8AC3E}">
        <p14:creationId xmlns:p14="http://schemas.microsoft.com/office/powerpoint/2010/main" val="43325895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21245764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4559085" y="4221482"/>
            <a:ext cx="35547303" cy="89877900"/>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7901946" y="4221482"/>
            <a:ext cx="105925615" cy="89877900"/>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69728983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10389816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123"/>
            <a:ext cx="37307521" cy="6537960"/>
          </a:xfrm>
        </p:spPr>
        <p:txBody>
          <a:bodyPr anchor="t"/>
          <a:lstStyle>
            <a:defPPr>
              <a:defRPr kern="1200" smtId="4294967295"/>
            </a:defPPr>
            <a:lvl1pPr algn="l">
              <a:defRPr sz="19200" b="1" cap="all"/>
            </a:lvl1pPr>
          </a:lstStyle>
          <a:p>
            <a:r>
              <a:rPr lang="en-US"/>
              <a:t>Click to edit Master title style</a:t>
            </a:r>
          </a:p>
        </p:txBody>
      </p:sp>
      <p:sp>
        <p:nvSpPr>
          <p:cNvPr id="3" name="Text Placeholder 2"/>
          <p:cNvSpPr>
            <a:spLocks noGrp="1"/>
          </p:cNvSpPr>
          <p:nvPr>
            <p:ph type="body" idx="1"/>
          </p:nvPr>
        </p:nvSpPr>
        <p:spPr>
          <a:xfrm>
            <a:off x="3467103" y="13952224"/>
            <a:ext cx="37307521" cy="7200897"/>
          </a:xfrm>
        </p:spPr>
        <p:txBody>
          <a:bodyPr anchor="b"/>
          <a:lstStyle>
            <a:defPPr>
              <a:defRPr kern="1200" smtId="4294967295"/>
            </a:defPPr>
            <a:lvl1pPr marL="0" indent="0">
              <a:buNone/>
              <a:defRPr sz="9700">
                <a:solidFill>
                  <a:schemeClr val="tx1">
                    <a:tint val="75000"/>
                  </a:schemeClr>
                </a:solidFill>
              </a:defRPr>
            </a:lvl1pPr>
            <a:lvl2pPr marL="2194514" indent="0">
              <a:buNone/>
              <a:defRPr sz="8700">
                <a:solidFill>
                  <a:schemeClr val="tx1">
                    <a:tint val="75000"/>
                  </a:schemeClr>
                </a:solidFill>
              </a:defRPr>
            </a:lvl2pPr>
            <a:lvl3pPr marL="4389028" indent="0">
              <a:buNone/>
              <a:defRPr sz="7700">
                <a:solidFill>
                  <a:schemeClr val="tx1">
                    <a:tint val="75000"/>
                  </a:schemeClr>
                </a:solidFill>
              </a:defRPr>
            </a:lvl3pPr>
            <a:lvl4pPr marL="6583543" indent="0">
              <a:buNone/>
              <a:defRPr sz="6700">
                <a:solidFill>
                  <a:schemeClr val="tx1">
                    <a:tint val="75000"/>
                  </a:schemeClr>
                </a:solidFill>
              </a:defRPr>
            </a:lvl4pPr>
            <a:lvl5pPr marL="8778057" indent="0">
              <a:buNone/>
              <a:defRPr sz="6700">
                <a:solidFill>
                  <a:schemeClr val="tx1">
                    <a:tint val="75000"/>
                  </a:schemeClr>
                </a:solidFill>
              </a:defRPr>
            </a:lvl5pPr>
            <a:lvl6pPr marL="10972571" indent="0">
              <a:buNone/>
              <a:defRPr sz="6700">
                <a:solidFill>
                  <a:schemeClr val="tx1">
                    <a:tint val="75000"/>
                  </a:schemeClr>
                </a:solidFill>
              </a:defRPr>
            </a:lvl6pPr>
            <a:lvl7pPr marL="13167085" indent="0">
              <a:buNone/>
              <a:defRPr sz="6700">
                <a:solidFill>
                  <a:schemeClr val="tx1">
                    <a:tint val="75000"/>
                  </a:schemeClr>
                </a:solidFill>
              </a:defRPr>
            </a:lvl7pPr>
            <a:lvl8pPr marL="15361599" indent="0">
              <a:buNone/>
              <a:defRPr sz="6700">
                <a:solidFill>
                  <a:schemeClr val="tx1">
                    <a:tint val="75000"/>
                  </a:schemeClr>
                </a:solidFill>
              </a:defRPr>
            </a:lvl8pPr>
            <a:lvl9pPr marL="17556114"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227654871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7901943" y="24582121"/>
            <a:ext cx="70736458" cy="69517264"/>
          </a:xfrm>
        </p:spPr>
        <p:txBody>
          <a:bodyPr/>
          <a:lstStyle>
            <a:defPPr>
              <a:defRPr kern="1200" smtId="4294967295"/>
            </a:defPPr>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9369921" y="24582121"/>
            <a:ext cx="70736464" cy="69517264"/>
          </a:xfrm>
        </p:spPr>
        <p:txBody>
          <a:bodyPr/>
          <a:lstStyle>
            <a:defPPr>
              <a:defRPr kern="1200" smtId="4294967295"/>
            </a:defPPr>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87666082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79"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561" y="7368543"/>
            <a:ext cx="19392903" cy="3070857"/>
          </a:xfrm>
        </p:spPr>
        <p:txBody>
          <a:bodyPr anchor="b"/>
          <a:lstStyle>
            <a:defPPr>
              <a:defRPr kern="1200" smtId="4294967295"/>
            </a:defPPr>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4"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1" y="10439400"/>
            <a:ext cx="19392903" cy="18966183"/>
          </a:xfrm>
        </p:spPr>
        <p:txBody>
          <a:bodyPr/>
          <a:lstStyle>
            <a:defPPr>
              <a:defRPr kern="1200" smtId="4294967295"/>
            </a:defPPr>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3" y="7368543"/>
            <a:ext cx="19400520" cy="3070857"/>
          </a:xfrm>
        </p:spPr>
        <p:txBody>
          <a:bodyPr anchor="b"/>
          <a:lstStyle>
            <a:defPPr>
              <a:defRPr kern="1200" smtId="4294967295"/>
            </a:defPPr>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4"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3" y="10439400"/>
            <a:ext cx="19400520" cy="18966183"/>
          </a:xfrm>
        </p:spPr>
        <p:txBody>
          <a:bodyPr/>
          <a:lstStyle>
            <a:defPPr>
              <a:defRPr kern="1200" smtId="4294967295"/>
            </a:defPPr>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8" name="Footer Placeholder 7"/>
          <p:cNvSpPr>
            <a:spLocks noGrp="1"/>
          </p:cNvSpPr>
          <p:nvPr>
            <p:ph type="ftr" sz="quarter" idx="11"/>
          </p:nvPr>
        </p:nvSpPr>
        <p:spPr/>
        <p:txBody>
          <a:bodyPr/>
          <a:lstStyle>
            <a:defPPr>
              <a:defRPr kern="1200" smtId="4294967295"/>
            </a:defPPr>
          </a:lstStyle>
          <a:p>
            <a:endParaRPr lang="en-US"/>
          </a:p>
        </p:txBody>
      </p:sp>
      <p:sp>
        <p:nvSpPr>
          <p:cNvPr id="9" name="Slide Number Placeholder 8"/>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277414171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Date Placeholder 2"/>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4" name="Footer Placeholder 3"/>
          <p:cNvSpPr>
            <a:spLocks noGrp="1"/>
          </p:cNvSpPr>
          <p:nvPr>
            <p:ph type="ftr" sz="quarter" idx="11"/>
          </p:nvPr>
        </p:nvSpPr>
        <p:spPr/>
        <p:txBody>
          <a:bodyPr/>
          <a:lstStyle>
            <a:defPPr>
              <a:defRPr kern="1200" smtId="4294967295"/>
            </a:defPPr>
          </a:lstStyle>
          <a:p>
            <a:endParaRPr lang="en-US"/>
          </a:p>
        </p:txBody>
      </p:sp>
      <p:sp>
        <p:nvSpPr>
          <p:cNvPr id="5" name="Slide Number Placeholder 4"/>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268842661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3" name="Footer Placeholder 2"/>
          <p:cNvSpPr>
            <a:spLocks noGrp="1"/>
          </p:cNvSpPr>
          <p:nvPr>
            <p:ph type="ftr" sz="quarter" idx="11"/>
          </p:nvPr>
        </p:nvSpPr>
        <p:spPr/>
        <p:txBody>
          <a:bodyPr/>
          <a:lstStyle>
            <a:defPPr>
              <a:defRPr kern="1200" smtId="4294967295"/>
            </a:defPPr>
          </a:lstStyle>
          <a:p>
            <a:endParaRPr lang="en-US"/>
          </a:p>
        </p:txBody>
      </p:sp>
      <p:sp>
        <p:nvSpPr>
          <p:cNvPr id="4" name="Slide Number Placeholder 3"/>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304698495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3" cy="5577840"/>
          </a:xfrm>
        </p:spPr>
        <p:txBody>
          <a:bodyPr anchor="b"/>
          <a:lstStyle>
            <a:defPPr>
              <a:defRPr kern="1200" smtId="4294967295"/>
            </a:defPPr>
            <a:lvl1pPr algn="l">
              <a:defRPr sz="9700" b="1"/>
            </a:lvl1pPr>
          </a:lstStyle>
          <a:p>
            <a:r>
              <a:rPr lang="en-US"/>
              <a:t>Click to edit Master title style</a:t>
            </a:r>
          </a:p>
        </p:txBody>
      </p:sp>
      <p:sp>
        <p:nvSpPr>
          <p:cNvPr id="3" name="Content Placeholder 2"/>
          <p:cNvSpPr>
            <a:spLocks noGrp="1"/>
          </p:cNvSpPr>
          <p:nvPr>
            <p:ph idx="1"/>
          </p:nvPr>
        </p:nvSpPr>
        <p:spPr>
          <a:xfrm>
            <a:off x="17160239" y="1310641"/>
            <a:ext cx="24536400" cy="28094942"/>
          </a:xfrm>
        </p:spPr>
        <p:txBody>
          <a:bodyPr/>
          <a:lstStyle>
            <a:defPPr>
              <a:defRPr kern="1200" smtId="4294967295"/>
            </a:defPPr>
            <a:lvl1pPr>
              <a:defRPr sz="15400"/>
            </a:lvl1pPr>
            <a:lvl2pPr>
              <a:defRPr sz="13400"/>
            </a:lvl2pPr>
            <a:lvl3pPr>
              <a:defRPr sz="11500"/>
            </a:lvl3pPr>
            <a:lvl4pPr>
              <a:defRPr sz="9700"/>
            </a:lvl4pPr>
            <a:lvl5pPr>
              <a:defRPr sz="9700"/>
            </a:lvl5pPr>
            <a:lvl6pPr>
              <a:defRPr sz="9700"/>
            </a:lvl6pPr>
            <a:lvl7pPr>
              <a:defRPr sz="9700"/>
            </a:lvl7pPr>
            <a:lvl8pPr>
              <a:defRPr sz="9700"/>
            </a:lvl8pPr>
            <a:lvl9pPr>
              <a:defRPr sz="9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1"/>
            <a:ext cx="14439903" cy="22517103"/>
          </a:xfrm>
        </p:spPr>
        <p:txBody>
          <a:bodyPr/>
          <a:lstStyle>
            <a:defPPr>
              <a:defRPr kern="1200" smtId="4294967295"/>
            </a:defPPr>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4"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158126206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0"/>
            <a:ext cx="26334721" cy="2720343"/>
          </a:xfrm>
        </p:spPr>
        <p:txBody>
          <a:bodyPr anchor="b"/>
          <a:lstStyle>
            <a:defPPr>
              <a:defRPr kern="1200" smtId="4294967295"/>
            </a:defPPr>
            <a:lvl1pPr algn="l">
              <a:defRPr sz="9700" b="1"/>
            </a:lvl1pPr>
          </a:lstStyle>
          <a:p>
            <a:r>
              <a:rPr lang="en-US"/>
              <a:t>Click to edit Master title style</a:t>
            </a:r>
          </a:p>
        </p:txBody>
      </p:sp>
      <p:sp>
        <p:nvSpPr>
          <p:cNvPr id="3" name="Picture Placeholder 2"/>
          <p:cNvSpPr>
            <a:spLocks noGrp="1"/>
          </p:cNvSpPr>
          <p:nvPr>
            <p:ph type="pic" idx="1"/>
          </p:nvPr>
        </p:nvSpPr>
        <p:spPr>
          <a:xfrm>
            <a:off x="8602983" y="2941320"/>
            <a:ext cx="26334721" cy="19751039"/>
          </a:xfrm>
        </p:spPr>
        <p:txBody>
          <a:bodyPr/>
          <a:lstStyle>
            <a:defPPr>
              <a:defRPr kern="1200" smtId="4294967295"/>
            </a:defPPr>
            <a:lvl1pPr marL="0" indent="0">
              <a:buNone/>
              <a:defRPr sz="15400"/>
            </a:lvl1pPr>
            <a:lvl2pPr marL="2194514" indent="0">
              <a:buNone/>
              <a:defRPr sz="13400"/>
            </a:lvl2pPr>
            <a:lvl3pPr marL="4389028" indent="0">
              <a:buNone/>
              <a:defRPr sz="11500"/>
            </a:lvl3pPr>
            <a:lvl4pPr marL="6583543" indent="0">
              <a:buNone/>
              <a:defRPr sz="9700"/>
            </a:lvl4pPr>
            <a:lvl5pPr marL="8778057" indent="0">
              <a:buNone/>
              <a:defRPr sz="9700"/>
            </a:lvl5pPr>
            <a:lvl6pPr marL="10972571" indent="0">
              <a:buNone/>
              <a:defRPr sz="9700"/>
            </a:lvl6pPr>
            <a:lvl7pPr marL="13167085" indent="0">
              <a:buNone/>
              <a:defRPr sz="9700"/>
            </a:lvl7pPr>
            <a:lvl8pPr marL="15361599" indent="0">
              <a:buNone/>
              <a:defRPr sz="9700"/>
            </a:lvl8pPr>
            <a:lvl9pPr marL="17556114" indent="0">
              <a:buNone/>
              <a:defRPr sz="9700"/>
            </a:lvl9pPr>
          </a:lstStyle>
          <a:p>
            <a:endParaRPr lang="en-US"/>
          </a:p>
        </p:txBody>
      </p:sp>
      <p:sp>
        <p:nvSpPr>
          <p:cNvPr id="4" name="Text Placeholder 3"/>
          <p:cNvSpPr>
            <a:spLocks noGrp="1"/>
          </p:cNvSpPr>
          <p:nvPr>
            <p:ph type="body" sz="half" idx="2"/>
          </p:nvPr>
        </p:nvSpPr>
        <p:spPr>
          <a:xfrm>
            <a:off x="8602983" y="25763223"/>
            <a:ext cx="26334721" cy="3863337"/>
          </a:xfrm>
        </p:spPr>
        <p:txBody>
          <a:bodyPr/>
          <a:lstStyle>
            <a:defPPr>
              <a:defRPr kern="1200" smtId="4294967295"/>
            </a:defPPr>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4"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A1C7F76D-A730-4432-85DE-CA47D32BB251}" type="datetimeFigureOut">
              <a:rPr lang="en-US" smtClean="0"/>
              <a:t>4/4/2018</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09D57CD0-55F5-4017-8E2F-F1A5FF8435B8}" type="slidenum">
              <a:rPr lang="en-US" smtClean="0"/>
              <a:t>‹#›</a:t>
            </a:fld>
            <a:endParaRPr lang="en-US"/>
          </a:p>
        </p:txBody>
      </p:sp>
    </p:spTree>
    <p:extLst>
      <p:ext uri="{BB962C8B-B14F-4D97-AF65-F5344CB8AC3E}">
        <p14:creationId xmlns:p14="http://schemas.microsoft.com/office/powerpoint/2010/main" val="111441711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3"/>
            <a:ext cx="39502079" cy="5486400"/>
          </a:xfrm>
          <a:prstGeom prst="rect">
            <a:avLst/>
          </a:prstGeom>
        </p:spPr>
        <p:txBody>
          <a:bodyPr vert="horz" lIns="438903" tIns="219451" rIns="438903" bIns="219451" rtlCol="0" anchor="ctr">
            <a:normAutofit/>
          </a:bodyPr>
          <a:lstStyle>
            <a:defPPr>
              <a:defRPr kern="1200" smtId="4294967295"/>
            </a:defPPr>
          </a:lstStyle>
          <a:p>
            <a:r>
              <a:rPr lang="en-US"/>
              <a:t>Click to edit Master title style</a:t>
            </a:r>
          </a:p>
        </p:txBody>
      </p:sp>
      <p:sp>
        <p:nvSpPr>
          <p:cNvPr id="3" name="Text Placeholder 2"/>
          <p:cNvSpPr>
            <a:spLocks noGrp="1"/>
          </p:cNvSpPr>
          <p:nvPr>
            <p:ph type="body" idx="1"/>
          </p:nvPr>
        </p:nvSpPr>
        <p:spPr>
          <a:xfrm>
            <a:off x="2194560" y="7680962"/>
            <a:ext cx="39502079" cy="21724623"/>
          </a:xfrm>
          <a:prstGeom prst="rect">
            <a:avLst/>
          </a:prstGeom>
        </p:spPr>
        <p:txBody>
          <a:bodyPr vert="horz" lIns="438903" tIns="219451" rIns="438903" bIns="219451" rtlCol="0">
            <a:normAutofit/>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03" tIns="219451" rIns="438903" bIns="219451" rtlCol="0" anchor="ctr"/>
          <a:lstStyle>
            <a:defPPr>
              <a:defRPr kern="1200" smtId="4294967295"/>
            </a:defPPr>
            <a:lvl1pPr algn="l">
              <a:defRPr sz="5700">
                <a:solidFill>
                  <a:schemeClr val="tx1">
                    <a:tint val="75000"/>
                  </a:schemeClr>
                </a:solidFill>
              </a:defRPr>
            </a:lvl1pPr>
          </a:lstStyle>
          <a:p>
            <a:fld id="{A1C7F76D-A730-4432-85DE-CA47D32BB251}" type="datetimeFigureOut">
              <a:rPr lang="en-US" smtClean="0"/>
              <a:t>4/4/2018</a:t>
            </a:fld>
            <a:endParaRPr lang="en-US"/>
          </a:p>
        </p:txBody>
      </p:sp>
      <p:sp>
        <p:nvSpPr>
          <p:cNvPr id="5" name="Footer Placeholder 4"/>
          <p:cNvSpPr>
            <a:spLocks noGrp="1"/>
          </p:cNvSpPr>
          <p:nvPr>
            <p:ph type="ftr" sz="quarter" idx="3"/>
          </p:nvPr>
        </p:nvSpPr>
        <p:spPr>
          <a:xfrm>
            <a:off x="14996161" y="30510482"/>
            <a:ext cx="13898880" cy="1752600"/>
          </a:xfrm>
          <a:prstGeom prst="rect">
            <a:avLst/>
          </a:prstGeom>
        </p:spPr>
        <p:txBody>
          <a:bodyPr vert="horz" lIns="438903" tIns="219451" rIns="438903" bIns="219451" rtlCol="0" anchor="ctr"/>
          <a:lstStyle>
            <a:defPPr>
              <a:defRPr kern="1200" smtId="4294967295"/>
            </a:defPPr>
            <a:lvl1pPr algn="ctr">
              <a:defRPr sz="5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1" y="30510482"/>
            <a:ext cx="10241280" cy="1752600"/>
          </a:xfrm>
          <a:prstGeom prst="rect">
            <a:avLst/>
          </a:prstGeom>
        </p:spPr>
        <p:txBody>
          <a:bodyPr vert="horz" lIns="438903" tIns="219451" rIns="438903" bIns="219451" rtlCol="0" anchor="ctr"/>
          <a:lstStyle>
            <a:defPPr>
              <a:defRPr kern="1200" smtId="4294967295"/>
            </a:defPPr>
            <a:lvl1pPr algn="r">
              <a:defRPr sz="5700">
                <a:solidFill>
                  <a:schemeClr val="tx1">
                    <a:tint val="75000"/>
                  </a:schemeClr>
                </a:solidFill>
              </a:defRPr>
            </a:lvl1pPr>
          </a:lstStyle>
          <a:p>
            <a:fld id="{09D57CD0-55F5-4017-8E2F-F1A5FF8435B8}" type="slidenum">
              <a:rPr lang="en-US" smtClean="0"/>
              <a:t>‹#›</a:t>
            </a:fld>
            <a:endParaRPr lang="en-US"/>
          </a:p>
        </p:txBody>
      </p:sp>
      <p:pic>
        <p:nvPicPr>
          <p:cNvPr id="7" name="New picture"/>
          <p:cNvPicPr/>
          <p:nvPr/>
        </p:nvPicPr>
        <p:blipFill dpi="0">
          <a:blip r:embed="rId13"/>
          <a:stretch>
            <a:fillRect/>
          </a:stretch>
        </p:blipFill>
        <p:spPr>
          <a:xfrm rot="16200000">
            <a:off x="-11506200" y="16459200"/>
            <a:ext cx="14274800" cy="4368800"/>
          </a:xfrm>
          <a:prstGeom prst="rect">
            <a:avLst/>
          </a:prstGeom>
        </p:spPr>
      </p:pic>
      <p:pic>
        <p:nvPicPr>
          <p:cNvPr id="8" name="New picture"/>
          <p:cNvPicPr/>
          <p:nvPr/>
        </p:nvPicPr>
        <p:blipFill dpi="0">
          <a:blip r:embed="rId13"/>
          <a:stretch>
            <a:fillRect/>
          </a:stretch>
        </p:blipFill>
        <p:spPr>
          <a:xfrm rot="5400000">
            <a:off x="41122600" y="16459200"/>
            <a:ext cx="14274800" cy="4368800"/>
          </a:xfrm>
          <a:prstGeom prst="rect">
            <a:avLst/>
          </a:prstGeom>
        </p:spPr>
      </p:pic>
      <p:pic>
        <p:nvPicPr>
          <p:cNvPr id="9" name="New picture"/>
          <p:cNvPicPr/>
          <p:nvPr/>
        </p:nvPicPr>
        <p:blipFill dpi="0">
          <a:blip r:embed="rId14"/>
          <a:stretch>
            <a:fillRect/>
          </a:stretch>
        </p:blipFill>
        <p:spPr>
          <a:xfrm>
            <a:off x="6661150" y="33426400"/>
            <a:ext cx="30568900" cy="1549400"/>
          </a:xfrm>
          <a:prstGeom prst="rect">
            <a:avLst/>
          </a:prstGeom>
        </p:spPr>
      </p:pic>
      <p:sp>
        <p:nvSpPr>
          <p:cNvPr id="10" name="New shape"/>
          <p:cNvSpPr/>
          <p:nvPr/>
        </p:nvSpPr>
        <p:spPr>
          <a:xfrm>
            <a:off x="666115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l"/>
            <a:r>
              <a:rPr sz="4880">
                <a:solidFill>
                  <a:srgbClr val="808080"/>
                </a:solidFill>
              </a:rPr>
              <a:t>Template ID: basicprofessional  Size: 48x36 (trifold)</a:t>
            </a:r>
          </a:p>
        </p:txBody>
      </p:sp>
    </p:spTree>
    <p:extLst>
      <p:ext uri="{BB962C8B-B14F-4D97-AF65-F5344CB8AC3E}">
        <p14:creationId xmlns:p14="http://schemas.microsoft.com/office/powerpoint/2010/main" val="1191322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389028" rtl="0" eaLnBrk="1" latinLnBrk="0" hangingPunct="1">
        <a:spcBef>
          <a:spcPct val="0"/>
        </a:spcBef>
        <a:buNone/>
        <a:defRPr sz="21100" kern="1200">
          <a:solidFill>
            <a:schemeClr val="tx1"/>
          </a:solidFill>
          <a:latin typeface="+mj-lt"/>
          <a:ea typeface="+mj-ea"/>
          <a:cs typeface="+mj-cs"/>
        </a:defRPr>
      </a:lvl1pPr>
    </p:titleStyle>
    <p:bodyStyle>
      <a:defPPr>
        <a:defRPr kern="1200" smtId="4294967295"/>
      </a:defPPr>
      <a:lvl1pPr marL="1645886" indent="-1645886" algn="l" defTabSz="4389028"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p:bodyStyle>
    <p:otherStyle>
      <a:defPPr>
        <a:defRPr lang="en-US"/>
      </a:defPPr>
      <a:lvl1pPr marL="0" algn="l" defTabSz="4389028" rtl="0" eaLnBrk="1" latinLnBrk="0" hangingPunct="1">
        <a:defRPr sz="8700" kern="1200">
          <a:solidFill>
            <a:schemeClr val="tx1"/>
          </a:solidFill>
          <a:latin typeface="+mn-lt"/>
          <a:ea typeface="+mn-ea"/>
          <a:cs typeface="+mn-cs"/>
        </a:defRPr>
      </a:lvl1pPr>
      <a:lvl2pPr marL="2194514" algn="l" defTabSz="4389028" rtl="0" eaLnBrk="1" latinLnBrk="0" hangingPunct="1">
        <a:defRPr sz="8700" kern="1200">
          <a:solidFill>
            <a:schemeClr val="tx1"/>
          </a:solidFill>
          <a:latin typeface="+mn-lt"/>
          <a:ea typeface="+mn-ea"/>
          <a:cs typeface="+mn-cs"/>
        </a:defRPr>
      </a:lvl2pPr>
      <a:lvl3pPr marL="4389028" algn="l" defTabSz="4389028" rtl="0" eaLnBrk="1" latinLnBrk="0" hangingPunct="1">
        <a:defRPr sz="8700" kern="1200">
          <a:solidFill>
            <a:schemeClr val="tx1"/>
          </a:solidFill>
          <a:latin typeface="+mn-lt"/>
          <a:ea typeface="+mn-ea"/>
          <a:cs typeface="+mn-cs"/>
        </a:defRPr>
      </a:lvl3pPr>
      <a:lvl4pPr marL="6583543" algn="l" defTabSz="4389028" rtl="0" eaLnBrk="1" latinLnBrk="0" hangingPunct="1">
        <a:defRPr sz="8700" kern="1200">
          <a:solidFill>
            <a:schemeClr val="tx1"/>
          </a:solidFill>
          <a:latin typeface="+mn-lt"/>
          <a:ea typeface="+mn-ea"/>
          <a:cs typeface="+mn-cs"/>
        </a:defRPr>
      </a:lvl4pPr>
      <a:lvl5pPr marL="8778057" algn="l" defTabSz="4389028" rtl="0" eaLnBrk="1" latinLnBrk="0" hangingPunct="1">
        <a:defRPr sz="8700" kern="1200">
          <a:solidFill>
            <a:schemeClr val="tx1"/>
          </a:solidFill>
          <a:latin typeface="+mn-lt"/>
          <a:ea typeface="+mn-ea"/>
          <a:cs typeface="+mn-cs"/>
        </a:defRPr>
      </a:lvl5pPr>
      <a:lvl6pPr marL="10972571" algn="l" defTabSz="4389028" rtl="0" eaLnBrk="1" latinLnBrk="0" hangingPunct="1">
        <a:defRPr sz="8700" kern="1200">
          <a:solidFill>
            <a:schemeClr val="tx1"/>
          </a:solidFill>
          <a:latin typeface="+mn-lt"/>
          <a:ea typeface="+mn-ea"/>
          <a:cs typeface="+mn-cs"/>
        </a:defRPr>
      </a:lvl6pPr>
      <a:lvl7pPr marL="13167085" algn="l" defTabSz="4389028" rtl="0" eaLnBrk="1" latinLnBrk="0" hangingPunct="1">
        <a:defRPr sz="8700" kern="1200">
          <a:solidFill>
            <a:schemeClr val="tx1"/>
          </a:solidFill>
          <a:latin typeface="+mn-lt"/>
          <a:ea typeface="+mn-ea"/>
          <a:cs typeface="+mn-cs"/>
        </a:defRPr>
      </a:lvl7pPr>
      <a:lvl8pPr marL="15361599" algn="l" defTabSz="4389028" rtl="0" eaLnBrk="1" latinLnBrk="0" hangingPunct="1">
        <a:defRPr sz="8700" kern="1200">
          <a:solidFill>
            <a:schemeClr val="tx1"/>
          </a:solidFill>
          <a:latin typeface="+mn-lt"/>
          <a:ea typeface="+mn-ea"/>
          <a:cs typeface="+mn-cs"/>
        </a:defRPr>
      </a:lvl8pPr>
      <a:lvl9pPr marL="17556114" algn="l" defTabSz="4389028"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 y="0"/>
            <a:ext cx="43891203" cy="5022875"/>
          </a:xfrm>
          <a:prstGeom prst="rect">
            <a:avLst/>
          </a:prstGeom>
          <a:gradFill flip="none" rotWithShape="1">
            <a:gsLst>
              <a:gs pos="36000">
                <a:schemeClr val="accent1">
                  <a:lumMod val="20000"/>
                  <a:lumOff val="80000"/>
                </a:schemeClr>
              </a:gs>
              <a:gs pos="0">
                <a:schemeClr val="accent1">
                  <a:tint val="66000"/>
                  <a:satMod val="160000"/>
                </a:schemeClr>
              </a:gs>
              <a:gs pos="79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43" name="Rectangle 42"/>
          <p:cNvSpPr/>
          <p:nvPr/>
        </p:nvSpPr>
        <p:spPr>
          <a:xfrm>
            <a:off x="-48261" y="4928103"/>
            <a:ext cx="44145201" cy="27681281"/>
          </a:xfrm>
          <a:prstGeom prst="rect">
            <a:avLst/>
          </a:prstGeom>
          <a:gradFill flip="none" rotWithShape="1">
            <a:gsLst>
              <a:gs pos="0">
                <a:schemeClr val="accent1">
                  <a:lumMod val="40000"/>
                  <a:lumOff val="60000"/>
                </a:schemeClr>
              </a:gs>
              <a:gs pos="54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47" name="Rectangle 46"/>
          <p:cNvSpPr/>
          <p:nvPr/>
        </p:nvSpPr>
        <p:spPr>
          <a:xfrm>
            <a:off x="-2" y="4742321"/>
            <a:ext cx="43891203" cy="2805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48" name="Rectangle 47"/>
          <p:cNvSpPr/>
          <p:nvPr/>
        </p:nvSpPr>
        <p:spPr>
          <a:xfrm>
            <a:off x="-133351" y="32609383"/>
            <a:ext cx="43891203" cy="3090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61" name="TextBox 60"/>
          <p:cNvSpPr txBox="1"/>
          <p:nvPr/>
        </p:nvSpPr>
        <p:spPr>
          <a:xfrm>
            <a:off x="33305751" y="28524723"/>
            <a:ext cx="6432360" cy="954107"/>
          </a:xfrm>
          <a:prstGeom prst="rect">
            <a:avLst/>
          </a:prstGeom>
          <a:noFill/>
        </p:spPr>
        <p:txBody>
          <a:bodyPr wrap="square" rtlCol="0">
            <a:spAutoFit/>
          </a:bodyPr>
          <a:lstStyle>
            <a:defPPr>
              <a:defRPr kern="1200" smtId="4294967295"/>
            </a:defPPr>
          </a:lstStyle>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Thanks to Dr. Laura Cole who helped me through the process.</a:t>
            </a:r>
          </a:p>
        </p:txBody>
      </p:sp>
      <p:sp>
        <p:nvSpPr>
          <p:cNvPr id="62" name="TextBox 61"/>
          <p:cNvSpPr txBox="1"/>
          <p:nvPr/>
        </p:nvSpPr>
        <p:spPr>
          <a:xfrm>
            <a:off x="33305750" y="30619753"/>
            <a:ext cx="9805645" cy="523220"/>
          </a:xfrm>
          <a:prstGeom prst="rect">
            <a:avLst/>
          </a:prstGeom>
          <a:noFill/>
        </p:spPr>
        <p:txBody>
          <a:bodyPr wrap="square" rtlCol="0">
            <a:spAutoFit/>
          </a:bodyPr>
          <a:lstStyle>
            <a:defPPr>
              <a:defRPr kern="1200" smtId="4294967295"/>
            </a:defPPr>
          </a:lstStyle>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spaganel@vols.utk.edu</a:t>
            </a:r>
          </a:p>
        </p:txBody>
      </p:sp>
      <p:sp>
        <p:nvSpPr>
          <p:cNvPr id="67" name="TextBox 66"/>
          <p:cNvSpPr txBox="1"/>
          <p:nvPr/>
        </p:nvSpPr>
        <p:spPr>
          <a:xfrm>
            <a:off x="33329562" y="27740569"/>
            <a:ext cx="8922373" cy="584775"/>
          </a:xfrm>
          <a:prstGeom prst="rect">
            <a:avLst/>
          </a:prstGeom>
          <a:noFill/>
        </p:spPr>
        <p:txBody>
          <a:bodyPr wrap="square" rtlCol="0">
            <a:spAutoFit/>
          </a:bodyPr>
          <a:lstStyle>
            <a:defPPr>
              <a:defRPr kern="1200" smtId="4294967295"/>
            </a:defPPr>
          </a:lstStyle>
          <a:p>
            <a:r>
              <a:rPr lang="en-US" sz="3200" b="1" dirty="0">
                <a:solidFill>
                  <a:schemeClr val="accent2">
                    <a:lumMod val="75000"/>
                  </a:schemeClr>
                </a:solidFill>
              </a:rPr>
              <a:t>Acknowledgements</a:t>
            </a:r>
          </a:p>
        </p:txBody>
      </p:sp>
      <p:sp>
        <p:nvSpPr>
          <p:cNvPr id="68" name="TextBox 67"/>
          <p:cNvSpPr txBox="1"/>
          <p:nvPr/>
        </p:nvSpPr>
        <p:spPr>
          <a:xfrm>
            <a:off x="33296225" y="29835599"/>
            <a:ext cx="8922373" cy="584775"/>
          </a:xfrm>
          <a:prstGeom prst="rect">
            <a:avLst/>
          </a:prstGeom>
          <a:noFill/>
        </p:spPr>
        <p:txBody>
          <a:bodyPr wrap="square" rtlCol="0">
            <a:spAutoFit/>
          </a:bodyPr>
          <a:lstStyle>
            <a:defPPr>
              <a:defRPr kern="1200" smtId="4294967295"/>
            </a:defPPr>
          </a:lstStyle>
          <a:p>
            <a:r>
              <a:rPr lang="en-US" sz="3200" b="1" dirty="0">
                <a:solidFill>
                  <a:schemeClr val="accent2">
                    <a:lumMod val="75000"/>
                  </a:schemeClr>
                </a:solidFill>
              </a:rPr>
              <a:t>Contact Information</a:t>
            </a:r>
          </a:p>
        </p:txBody>
      </p:sp>
      <p:sp>
        <p:nvSpPr>
          <p:cNvPr id="71" name="Text Placeholder 4"/>
          <p:cNvSpPr>
            <a:spLocks noGrp="1"/>
          </p:cNvSpPr>
          <p:nvPr>
            <p:ph type="body" sz="quarter" idx="10"/>
          </p:nvPr>
        </p:nvSpPr>
        <p:spPr>
          <a:xfrm>
            <a:off x="1855870" y="267213"/>
            <a:ext cx="40179461" cy="2475988"/>
          </a:xfrm>
        </p:spPr>
        <p:txBody>
          <a:bodyPr>
            <a:normAutofit/>
          </a:bodyPr>
          <a:lstStyle>
            <a:defPPr>
              <a:defRPr kern="1200" smtId="4294967295"/>
            </a:defPPr>
          </a:lstStyle>
          <a:p>
            <a:pPr algn="ctr"/>
            <a:r>
              <a:rPr lang="en-US" sz="6600" b="1" dirty="0">
                <a:solidFill>
                  <a:schemeClr val="accent2">
                    <a:lumMod val="75000"/>
                  </a:schemeClr>
                </a:solidFill>
                <a:latin typeface="Arial Rounded MT Bold" pitchFamily="34" charset="0"/>
              </a:rPr>
              <a:t>The Next Recession: Is It Time?</a:t>
            </a:r>
          </a:p>
        </p:txBody>
      </p:sp>
      <p:sp>
        <p:nvSpPr>
          <p:cNvPr id="72" name="Text Placeholder 41"/>
          <p:cNvSpPr>
            <a:spLocks noGrp="1"/>
          </p:cNvSpPr>
          <p:nvPr>
            <p:ph type="body" sz="quarter" idx="11"/>
          </p:nvPr>
        </p:nvSpPr>
        <p:spPr>
          <a:xfrm>
            <a:off x="1855870" y="2511437"/>
            <a:ext cx="40179461" cy="2230884"/>
          </a:xfrm>
        </p:spPr>
        <p:txBody>
          <a:bodyPr>
            <a:normAutofit lnSpcReduction="10000"/>
          </a:bodyPr>
          <a:lstStyle>
            <a:defPPr>
              <a:defRPr kern="1200" smtId="4294967295"/>
            </a:defPPr>
          </a:lstStyle>
          <a:p>
            <a:pPr algn="ctr"/>
            <a:r>
              <a:rPr lang="en-US" sz="5400" dirty="0"/>
              <a:t>By Sam Paganelli</a:t>
            </a:r>
          </a:p>
          <a:p>
            <a:pPr algn="ctr"/>
            <a:r>
              <a:rPr lang="en-US" sz="5400" dirty="0"/>
              <a:t>Thesis Advisor Dr. Laura Cole</a:t>
            </a:r>
          </a:p>
        </p:txBody>
      </p:sp>
      <p:grpSp>
        <p:nvGrpSpPr>
          <p:cNvPr id="33" name="Group 31"/>
          <p:cNvGrpSpPr/>
          <p:nvPr/>
        </p:nvGrpSpPr>
        <p:grpSpPr>
          <a:xfrm>
            <a:off x="10560050" y="0"/>
            <a:ext cx="22745700" cy="32994600"/>
            <a:chOff x="10560050" y="0"/>
            <a:chExt cx="22745700" cy="32994600"/>
          </a:xfrm>
          <a:solidFill>
            <a:srgbClr val="92D050"/>
          </a:solidFill>
        </p:grpSpPr>
        <p:sp>
          <p:nvSpPr>
            <p:cNvPr id="34" name="Rectangle 50"/>
            <p:cNvSpPr>
              <a:spLocks noChangeArrowheads="1"/>
            </p:cNvSpPr>
            <p:nvPr/>
          </p:nvSpPr>
          <p:spPr bwMode="auto">
            <a:xfrm>
              <a:off x="10594975" y="0"/>
              <a:ext cx="328613" cy="32918400"/>
            </a:xfrm>
            <a:prstGeom prst="rect">
              <a:avLst/>
            </a:prstGeom>
            <a:grpFill/>
            <a:ln>
              <a:noFill/>
            </a:ln>
            <a:extLst>
              <a:ext uri="{91240B29-F687-4F45-9708-019B960494DF}">
                <a14:hiddenLine xmlns:a14="http://schemas.microsoft.com/office/drawing/2010/main" w="9525" algn="ctr">
                  <a:solidFill>
                    <a:srgbClr val="000000"/>
                  </a:solidFill>
                  <a:round/>
                  <a:headEnd/>
                  <a:tailEnd/>
                </a14:hiddenLine>
              </a:ext>
            </a:extLst>
          </p:spPr>
          <p:txBody>
            <a:bodyPr/>
            <a:lstStyle>
              <a:defPPr>
                <a:defRPr kern="1200" smtId="4294967295"/>
              </a:defPPr>
            </a:lstStyle>
            <a:p>
              <a:pPr defTabSz="4703763"/>
              <a:endParaRPr lang="en-US" sz="3800"/>
            </a:p>
          </p:txBody>
        </p:sp>
        <p:sp>
          <p:nvSpPr>
            <p:cNvPr id="36" name="TextBox 51"/>
            <p:cNvSpPr txBox="1">
              <a:spLocks noChangeArrowheads="1"/>
            </p:cNvSpPr>
            <p:nvPr/>
          </p:nvSpPr>
          <p:spPr bwMode="auto">
            <a:xfrm rot="-5400000">
              <a:off x="-5648325" y="16414750"/>
              <a:ext cx="32786638" cy="369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b="1">
                  <a:solidFill>
                    <a:schemeClr val="bg1"/>
                  </a:solidFill>
                  <a:latin typeface="Arial" pitchFamily="34" charset="0"/>
                </a:rPr>
                <a:t>TRIFOLD AREA – THIS GUIDE WILL BE REMOVED BEFORE PRINTING – TRIFOLD AREA – THIS GUIDE WILL BE REMOVED BEFORE PRINTING – TRIFOLD AREA – THIS GUIDE WILL BE REMOVED BEFORE PRINTING – TRIFOLD AREA – THIS GUIDE WILL BE REMOVED BEFORE PRINTING – TRIFOLD </a:t>
              </a:r>
            </a:p>
          </p:txBody>
        </p:sp>
        <p:sp>
          <p:nvSpPr>
            <p:cNvPr id="37" name="Rectangle 48"/>
            <p:cNvSpPr>
              <a:spLocks noChangeArrowheads="1"/>
            </p:cNvSpPr>
            <p:nvPr/>
          </p:nvSpPr>
          <p:spPr bwMode="auto">
            <a:xfrm>
              <a:off x="32967612" y="0"/>
              <a:ext cx="330200" cy="32918400"/>
            </a:xfrm>
            <a:prstGeom prst="rect">
              <a:avLst/>
            </a:prstGeom>
            <a:grpFill/>
            <a:ln>
              <a:noFill/>
            </a:ln>
            <a:extLst>
              <a:ext uri="{91240B29-F687-4F45-9708-019B960494DF}">
                <a14:hiddenLine xmlns:a14="http://schemas.microsoft.com/office/drawing/2010/main" w="9525" algn="ctr">
                  <a:solidFill>
                    <a:srgbClr val="000000"/>
                  </a:solidFill>
                  <a:round/>
                  <a:headEnd/>
                  <a:tailEnd/>
                </a14:hiddenLine>
              </a:ext>
            </a:extLst>
          </p:spPr>
          <p:txBody>
            <a:bodyPr/>
            <a:lstStyle>
              <a:defPPr>
                <a:defRPr kern="1200" smtId="4294967295"/>
              </a:defPPr>
            </a:lstStyle>
            <a:p>
              <a:pPr defTabSz="4703763"/>
              <a:endParaRPr lang="en-US" sz="3800"/>
            </a:p>
          </p:txBody>
        </p:sp>
        <p:sp>
          <p:nvSpPr>
            <p:cNvPr id="38" name="TextBox 49"/>
            <p:cNvSpPr txBox="1">
              <a:spLocks noChangeArrowheads="1"/>
            </p:cNvSpPr>
            <p:nvPr/>
          </p:nvSpPr>
          <p:spPr bwMode="auto">
            <a:xfrm rot="-5400000">
              <a:off x="16726694" y="16415544"/>
              <a:ext cx="32788225" cy="369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b="1">
                  <a:solidFill>
                    <a:schemeClr val="bg1"/>
                  </a:solidFill>
                  <a:latin typeface="Arial" pitchFamily="34" charset="0"/>
                </a:rPr>
                <a:t>TRIFOLD AREA – THIS GUIDE WILL BE REMOVED BEFORE PRINTING – TRIFOLD AREA – THIS GUIDE WILL BE REMOVED BEFORE PRINTING – TRIFOLD AREA – THIS GUIDE WILL BE REMOVED BEFORE PRINTING – TRIFOLD AREA – THIS GUIDE WILL BE REMOVED BEFORE PRINTING – TRIFOLD</a:t>
              </a:r>
            </a:p>
          </p:txBody>
        </p:sp>
      </p:grpSp>
      <p:sp>
        <p:nvSpPr>
          <p:cNvPr id="86" name="Rectangle 85"/>
          <p:cNvSpPr/>
          <p:nvPr/>
        </p:nvSpPr>
        <p:spPr>
          <a:xfrm flipV="1">
            <a:off x="10923588" y="6282570"/>
            <a:ext cx="21904831" cy="78023"/>
          </a:xfrm>
          <a:prstGeom prst="rect">
            <a:avLst/>
          </a:prstGeom>
          <a:solidFill>
            <a:schemeClr val="accent2">
              <a:lumMod val="75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88" name="TextBox 87"/>
          <p:cNvSpPr txBox="1"/>
          <p:nvPr/>
        </p:nvSpPr>
        <p:spPr>
          <a:xfrm>
            <a:off x="33413192" y="5701024"/>
            <a:ext cx="10227076" cy="646331"/>
          </a:xfrm>
          <a:prstGeom prst="rect">
            <a:avLst/>
          </a:prstGeom>
          <a:noFill/>
          <a:effectLst>
            <a:softEdge rad="31750"/>
          </a:effectLst>
        </p:spPr>
        <p:txBody>
          <a:bodyPr wrap="square" rtlCol="0">
            <a:spAutoFit/>
          </a:bodyPr>
          <a:lstStyle>
            <a:defPPr>
              <a:defRPr kern="1200" smtId="4294967295"/>
            </a:defPPr>
          </a:lstStyle>
          <a:p>
            <a:r>
              <a:rPr lang="en-US" sz="3600">
                <a:latin typeface="Arial Black" pitchFamily="34" charset="0"/>
              </a:rPr>
              <a:t>Conclusion</a:t>
            </a:r>
          </a:p>
        </p:txBody>
      </p:sp>
      <p:sp>
        <p:nvSpPr>
          <p:cNvPr id="89" name="Rectangle 88"/>
          <p:cNvSpPr/>
          <p:nvPr/>
        </p:nvSpPr>
        <p:spPr>
          <a:xfrm>
            <a:off x="33449056" y="6241816"/>
            <a:ext cx="9857035" cy="82296"/>
          </a:xfrm>
          <a:prstGeom prst="rect">
            <a:avLst/>
          </a:prstGeom>
          <a:solidFill>
            <a:schemeClr val="accent2">
              <a:lumMod val="75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91" name="TextBox 90"/>
          <p:cNvSpPr txBox="1"/>
          <p:nvPr/>
        </p:nvSpPr>
        <p:spPr>
          <a:xfrm>
            <a:off x="156066" y="5701024"/>
            <a:ext cx="10227076" cy="646331"/>
          </a:xfrm>
          <a:prstGeom prst="rect">
            <a:avLst/>
          </a:prstGeom>
          <a:noFill/>
          <a:effectLst>
            <a:softEdge rad="31750"/>
          </a:effectLst>
        </p:spPr>
        <p:txBody>
          <a:bodyPr wrap="square" rtlCol="0">
            <a:spAutoFit/>
          </a:bodyPr>
          <a:lstStyle>
            <a:defPPr>
              <a:defRPr kern="1200" smtId="4294967295"/>
            </a:defPPr>
          </a:lstStyle>
          <a:p>
            <a:r>
              <a:rPr lang="en-US" sz="3600" dirty="0">
                <a:latin typeface="Arial Black" pitchFamily="34" charset="0"/>
              </a:rPr>
              <a:t>Abstract</a:t>
            </a:r>
          </a:p>
        </p:txBody>
      </p:sp>
      <p:sp>
        <p:nvSpPr>
          <p:cNvPr id="92" name="Rectangle 91"/>
          <p:cNvSpPr/>
          <p:nvPr/>
        </p:nvSpPr>
        <p:spPr>
          <a:xfrm>
            <a:off x="191930" y="6241816"/>
            <a:ext cx="9857035" cy="82296"/>
          </a:xfrm>
          <a:prstGeom prst="rect">
            <a:avLst/>
          </a:prstGeom>
          <a:solidFill>
            <a:schemeClr val="accent2">
              <a:lumMod val="75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94" name="TextBox 93"/>
          <p:cNvSpPr txBox="1"/>
          <p:nvPr/>
        </p:nvSpPr>
        <p:spPr>
          <a:xfrm>
            <a:off x="18564673" y="5651863"/>
            <a:ext cx="21173437" cy="646331"/>
          </a:xfrm>
          <a:prstGeom prst="rect">
            <a:avLst/>
          </a:prstGeom>
          <a:noFill/>
          <a:effectLst>
            <a:softEdge rad="31750"/>
          </a:effectLst>
        </p:spPr>
        <p:txBody>
          <a:bodyPr wrap="square" rtlCol="0">
            <a:spAutoFit/>
          </a:bodyPr>
          <a:lstStyle>
            <a:defPPr>
              <a:defRPr kern="1200" smtId="4294967295"/>
            </a:defPPr>
          </a:lstStyle>
          <a:p>
            <a:r>
              <a:rPr lang="en-US" sz="3600" dirty="0">
                <a:latin typeface="Arial Black" pitchFamily="34" charset="0"/>
              </a:rPr>
              <a:t>Methods and Results</a:t>
            </a:r>
          </a:p>
        </p:txBody>
      </p:sp>
      <p:sp>
        <p:nvSpPr>
          <p:cNvPr id="97" name="TextBox 96"/>
          <p:cNvSpPr txBox="1"/>
          <p:nvPr/>
        </p:nvSpPr>
        <p:spPr>
          <a:xfrm>
            <a:off x="156066" y="14462661"/>
            <a:ext cx="10227076" cy="646331"/>
          </a:xfrm>
          <a:prstGeom prst="rect">
            <a:avLst/>
          </a:prstGeom>
          <a:noFill/>
          <a:effectLst>
            <a:softEdge rad="31750"/>
          </a:effectLst>
        </p:spPr>
        <p:txBody>
          <a:bodyPr wrap="square" rtlCol="0">
            <a:spAutoFit/>
          </a:bodyPr>
          <a:lstStyle>
            <a:defPPr>
              <a:defRPr kern="1200" smtId="4294967295"/>
            </a:defPPr>
          </a:lstStyle>
          <a:p>
            <a:r>
              <a:rPr lang="en-US" sz="3600">
                <a:latin typeface="Arial Black" pitchFamily="34" charset="0"/>
              </a:rPr>
              <a:t>Introduction</a:t>
            </a:r>
          </a:p>
        </p:txBody>
      </p:sp>
      <p:sp>
        <p:nvSpPr>
          <p:cNvPr id="98" name="Rectangle 97"/>
          <p:cNvSpPr/>
          <p:nvPr/>
        </p:nvSpPr>
        <p:spPr>
          <a:xfrm>
            <a:off x="191930" y="15003455"/>
            <a:ext cx="9857035" cy="82296"/>
          </a:xfrm>
          <a:prstGeom prst="rect">
            <a:avLst/>
          </a:prstGeom>
          <a:solidFill>
            <a:schemeClr val="accent2">
              <a:lumMod val="75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100" name="TextBox 99"/>
          <p:cNvSpPr txBox="1"/>
          <p:nvPr/>
        </p:nvSpPr>
        <p:spPr>
          <a:xfrm>
            <a:off x="11185792" y="23858039"/>
            <a:ext cx="10227076" cy="646331"/>
          </a:xfrm>
          <a:prstGeom prst="rect">
            <a:avLst/>
          </a:prstGeom>
          <a:noFill/>
          <a:effectLst>
            <a:softEdge rad="31750"/>
          </a:effectLst>
        </p:spPr>
        <p:txBody>
          <a:bodyPr wrap="square" rtlCol="0">
            <a:spAutoFit/>
          </a:bodyPr>
          <a:lstStyle>
            <a:defPPr>
              <a:defRPr kern="1200" smtId="4294967295"/>
            </a:defPPr>
          </a:lstStyle>
          <a:p>
            <a:r>
              <a:rPr lang="en-US" sz="3600" dirty="0">
                <a:latin typeface="Arial Black" pitchFamily="34" charset="0"/>
              </a:rPr>
              <a:t>Other Risks</a:t>
            </a:r>
          </a:p>
        </p:txBody>
      </p:sp>
      <p:sp>
        <p:nvSpPr>
          <p:cNvPr id="101" name="Rectangle 100"/>
          <p:cNvSpPr/>
          <p:nvPr/>
        </p:nvSpPr>
        <p:spPr>
          <a:xfrm>
            <a:off x="11180656" y="24538750"/>
            <a:ext cx="9857035" cy="82296"/>
          </a:xfrm>
          <a:prstGeom prst="rect">
            <a:avLst/>
          </a:prstGeom>
          <a:solidFill>
            <a:schemeClr val="accent2">
              <a:lumMod val="75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49" name="TextBox 48"/>
          <p:cNvSpPr txBox="1"/>
          <p:nvPr/>
        </p:nvSpPr>
        <p:spPr>
          <a:xfrm>
            <a:off x="324854" y="6419243"/>
            <a:ext cx="9987452" cy="7848302"/>
          </a:xfrm>
          <a:prstGeom prst="rect">
            <a:avLst/>
          </a:prstGeom>
          <a:noFill/>
        </p:spPr>
        <p:txBody>
          <a:bodyPr wrap="square" rtlCol="0">
            <a:spAutoFit/>
          </a:bodyPr>
          <a:lstStyle>
            <a:defPPr>
              <a:defRPr kern="1200" smtId="4294967295"/>
            </a:defPPr>
          </a:lstStyle>
          <a:p>
            <a:r>
              <a:rPr lang="en-US" sz="2800" dirty="0">
                <a:latin typeface="Times New Roman" panose="02020603050405020304" pitchFamily="18" charset="0"/>
                <a:cs typeface="Times New Roman" panose="02020603050405020304" pitchFamily="18" charset="0"/>
              </a:rPr>
              <a:t>The Great Recession of 2008 left millions of people without homes, and trillions of dollars in savings were wiped out. As well-informed individuals, we know the economy is cyclical in nature, but how could something so severe happen so suddenly? Were there </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warning</a:t>
            </a:r>
            <a:r>
              <a:rPr lang="en-US" sz="2800" dirty="0">
                <a:latin typeface="Times New Roman" panose="02020603050405020304" pitchFamily="18" charset="0"/>
                <a:cs typeface="Times New Roman" panose="02020603050405020304" pitchFamily="18" charset="0"/>
              </a:rPr>
              <a:t> signs that were missed? In my project, I attempt to answer these questions before the next recession. The average business cycle is approximately six years long, and the United States is currently in its ninth year of economic expansion. This fact alone has many people worried that a downturn may be imminent. The goal of my project is to take a holistic view of the health of the United States economy but do so in a way that is simple and easy to understand for the average person. A recession is defined as “A period of temporary economic decline generally identified by a fall in GDP in two successive quarters”. Because of this definition, I will tie every indicator I look at back into how it affects GDP in the United States. Some of the leading indicators I will focus on are the stock market, bond market, corporate earnings, consumer spending, production, and consumer sentiment. </a:t>
            </a:r>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324854" y="15242342"/>
            <a:ext cx="9987452" cy="4401205"/>
          </a:xfrm>
          <a:prstGeom prst="rect">
            <a:avLst/>
          </a:prstGeom>
          <a:noFill/>
        </p:spPr>
        <p:txBody>
          <a:bodyPr wrap="square" rtlCol="0">
            <a:spAutoFit/>
          </a:bodyPr>
          <a:lstStyle>
            <a:defPPr>
              <a:defRPr kern="1200" smtId="4294967295"/>
            </a:defPPr>
          </a:lstStyle>
          <a:p>
            <a:r>
              <a:rPr lang="en-US" sz="2800" dirty="0">
                <a:latin typeface="Times New Roman" panose="02020603050405020304" pitchFamily="18" charset="0"/>
                <a:cs typeface="Times New Roman" panose="02020603050405020304" pitchFamily="18" charset="0"/>
              </a:rPr>
              <a:t>As illustrated by history, the economy expands and contracts in a cyclical nature. Economic downturns are expected to happen within a reasonable amount of time, but the great recession of 2008 took the world by surprise. Trillions of dollars in retirement accounts, pension funds, and other investments plummeted to near-zero levels as panic spread.  This meltdown shook the world economies to their core as governments struggled to bail out massive corporations. After the dust settled, this extraordinary event left the United States and the rest of the world wondering, “Could we have seen this coming?” </a:t>
            </a:r>
          </a:p>
        </p:txBody>
      </p:sp>
      <p:sp>
        <p:nvSpPr>
          <p:cNvPr id="51" name="TextBox 50"/>
          <p:cNvSpPr txBox="1"/>
          <p:nvPr/>
        </p:nvSpPr>
        <p:spPr>
          <a:xfrm>
            <a:off x="11180656" y="7192200"/>
            <a:ext cx="9892899" cy="954107"/>
          </a:xfrm>
          <a:prstGeom prst="rect">
            <a:avLst/>
          </a:prstGeom>
          <a:noFill/>
        </p:spPr>
        <p:txBody>
          <a:bodyPr wrap="square" rtlCol="0">
            <a:spAutoFit/>
          </a:bodyPr>
          <a:lstStyle>
            <a:defPPr>
              <a:defRPr kern="1200" smtId="4294967295"/>
            </a:defPPr>
          </a:lstStyle>
          <a:p>
            <a:r>
              <a:rPr lang="en-US" sz="2800" dirty="0">
                <a:solidFill>
                  <a:schemeClr val="tx1">
                    <a:lumMod val="65000"/>
                    <a:lumOff val="35000"/>
                  </a:schemeClr>
                </a:solidFill>
                <a:cs typeface="Arial" pitchFamily="34" charset="0"/>
              </a:rPr>
              <a:t>I </a:t>
            </a: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identified and analyzed leading indicators and potential risks for the U.S. economy. </a:t>
            </a:r>
          </a:p>
        </p:txBody>
      </p:sp>
      <p:sp>
        <p:nvSpPr>
          <p:cNvPr id="53" name="TextBox 52"/>
          <p:cNvSpPr txBox="1"/>
          <p:nvPr/>
        </p:nvSpPr>
        <p:spPr>
          <a:xfrm>
            <a:off x="11180656" y="24625113"/>
            <a:ext cx="9892899" cy="954107"/>
          </a:xfrm>
          <a:prstGeom prst="rect">
            <a:avLst/>
          </a:prstGeom>
          <a:noFill/>
        </p:spPr>
        <p:txBody>
          <a:bodyPr wrap="square" rtlCol="0">
            <a:spAutoFit/>
          </a:bodyPr>
          <a:lstStyle>
            <a:defPPr>
              <a:defRPr kern="1200" smtId="4294967295"/>
            </a:defPPr>
          </a:lstStyle>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Other noteworthy topics include shadow banking, speculative-grade debt, and M&amp;A activity compared to operating profits.</a:t>
            </a:r>
          </a:p>
        </p:txBody>
      </p:sp>
      <p:sp>
        <p:nvSpPr>
          <p:cNvPr id="54" name="TextBox 53"/>
          <p:cNvSpPr txBox="1"/>
          <p:nvPr/>
        </p:nvSpPr>
        <p:spPr>
          <a:xfrm>
            <a:off x="21853206" y="7113894"/>
            <a:ext cx="9892899" cy="9571851"/>
          </a:xfrm>
          <a:prstGeom prst="rect">
            <a:avLst/>
          </a:prstGeom>
          <a:noFill/>
        </p:spPr>
        <p:txBody>
          <a:bodyPr wrap="square" rtlCol="0">
            <a:spAutoFit/>
          </a:bodyPr>
          <a:lstStyle>
            <a:defPPr>
              <a:defRPr kern="1200" smtId="4294967295"/>
            </a:defPPr>
          </a:lstStyle>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The leading indicators analyzed include the stock market and the yield curve. One word explains what drives a stock price at a fundamental level over long periods of time: earnings. Current and future earnings provide the thesis that all other metrics of a company revolve around. So, if earnings drive a stock price over the long-term, how has the stock market been doing since the Great Recession? The below graph shows the astronomic rise of the S&amp;P 500 (composite of the U.S.’s 500 largest companies) since the depths of the economic crisis. This index alone has risen approximately 300% from March of 2009 to March of 2018.</a:t>
            </a:r>
          </a:p>
          <a:p>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The yield curve can be an indicator of market sentiment. Its movements, based on where people are investing their dollars, indicate if people are not worried or not. This ties back into GDP and predicting the next recession because a flattening yield curve instills fear in people. This leads to a “flight to safety” (movement of money into bonds, gold, and cash), a slowing economy, GDP falling, and eventually a recession. Currently the yield curve is flattening, but it is not flat yet. This indicates that a recession should be sooner rather than later, but one is not immediately on the horizon.</a:t>
            </a:r>
          </a:p>
          <a:p>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9" name="TextBox 58"/>
          <p:cNvSpPr txBox="1"/>
          <p:nvPr/>
        </p:nvSpPr>
        <p:spPr>
          <a:xfrm>
            <a:off x="33459127" y="6419243"/>
            <a:ext cx="9652269" cy="6986528"/>
          </a:xfrm>
          <a:prstGeom prst="rect">
            <a:avLst/>
          </a:prstGeom>
          <a:noFill/>
        </p:spPr>
        <p:txBody>
          <a:bodyPr wrap="square" rtlCol="0">
            <a:spAutoFit/>
          </a:bodyPr>
          <a:lstStyle>
            <a:defPPr>
              <a:defRPr kern="1200" smtId="4294967295"/>
            </a:defPPr>
          </a:lstStyle>
          <a:p>
            <a:r>
              <a:rPr lang="en-US" sz="2800" dirty="0">
                <a:latin typeface="Times New Roman" panose="02020603050405020304" pitchFamily="18" charset="0"/>
                <a:cs typeface="Times New Roman" panose="02020603050405020304" pitchFamily="18" charset="0"/>
              </a:rPr>
              <a:t>Is it time for the next recession? Based on my findings, a recession is not imminent, and I do not expect a recession in the upcoming days or months. However, if the Fed continues to raise interest rates and the yield curve continues to flatten, I expect a recession sometime late 2019 to early 2020. The economy appears to be growing and expanding in a healthy nature. Unemployment is historically low and consumer spending continues to increase. The lingering memories of the housing market crash have corporations sitting on immense piles of cash and healthy balance sheets. Moving forward, I am concerned about the household consumer debt loads in an environment with rising interest rates. Additionally, fears over a potential trade war with China and inflationary concerns have caused volatility to return to the equity markets. Despite the negatives, the tax bill should put more money in corporations’ and consumers’ pockets. This could lead to an extra leg of the nine-year bull market. </a:t>
            </a:r>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0" name="TextBox 59"/>
          <p:cNvSpPr txBox="1"/>
          <p:nvPr/>
        </p:nvSpPr>
        <p:spPr>
          <a:xfrm>
            <a:off x="33382438" y="22858014"/>
            <a:ext cx="9805645" cy="5262979"/>
          </a:xfrm>
          <a:prstGeom prst="rect">
            <a:avLst/>
          </a:prstGeom>
          <a:noFill/>
        </p:spPr>
        <p:txBody>
          <a:bodyPr wrap="square" rtlCol="0">
            <a:spAutoFit/>
          </a:bodyPr>
          <a:lstStyle>
            <a:defPPr>
              <a:defRPr kern="1200" smtId="4294967295"/>
            </a:defPPr>
          </a:lstStyle>
          <a:p>
            <a:pPr marL="457200" indent="-457200">
              <a:buFont typeface="Arial" panose="020B0604020202020204" pitchFamily="34" charset="0"/>
              <a:buChar char="•"/>
            </a:pP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“Global Shadow Banking Monitoring Report 2017.” Fsb.org, Financial Stability Board, 5 Mar. 2018, www.fsb.org/2018/03/global-shadow-banking-monitoring-report-2017/.</a:t>
            </a:r>
          </a:p>
          <a:p>
            <a:pPr marL="457200" indent="-457200">
              <a:buFont typeface="Arial" panose="020B0604020202020204" pitchFamily="34" charset="0"/>
              <a:buChar char="•"/>
            </a:pP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“Household Debt and Credit Report.” Center for Microeconomic Data, Federal Reserve Bank of New York, www.newyorkfed.org/microeconomics/hhdc.html.</a:t>
            </a:r>
          </a:p>
          <a:p>
            <a:pPr marL="457200" indent="-457200">
              <a:buFont typeface="Arial" panose="020B0604020202020204" pitchFamily="34" charset="0"/>
              <a:buChar char="•"/>
            </a:pPr>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“Treasury Yield Curve.” U.S. Department of the Treasury, United States Treasury Department, www.treasury.gov/resource-center/data-chart-center/interest-rates/Pages/Historic-Yield-Data-Visualization.aspx.</a:t>
            </a:r>
          </a:p>
          <a:p>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4" name="TextBox 63"/>
          <p:cNvSpPr txBox="1"/>
          <p:nvPr/>
        </p:nvSpPr>
        <p:spPr>
          <a:xfrm>
            <a:off x="11171843" y="6529119"/>
            <a:ext cx="8922373" cy="584775"/>
          </a:xfrm>
          <a:prstGeom prst="rect">
            <a:avLst/>
          </a:prstGeom>
          <a:noFill/>
        </p:spPr>
        <p:txBody>
          <a:bodyPr wrap="square" rtlCol="0">
            <a:spAutoFit/>
          </a:bodyPr>
          <a:lstStyle>
            <a:defPPr>
              <a:defRPr kern="1200" smtId="4294967295"/>
            </a:defPPr>
          </a:lstStyle>
          <a:p>
            <a:r>
              <a:rPr lang="en-US" sz="3200" b="1">
                <a:solidFill>
                  <a:schemeClr val="accent2">
                    <a:lumMod val="75000"/>
                  </a:schemeClr>
                </a:solidFill>
              </a:rPr>
              <a:t>Methods</a:t>
            </a:r>
          </a:p>
        </p:txBody>
      </p:sp>
      <p:sp>
        <p:nvSpPr>
          <p:cNvPr id="65" name="TextBox 64"/>
          <p:cNvSpPr txBox="1"/>
          <p:nvPr/>
        </p:nvSpPr>
        <p:spPr>
          <a:xfrm>
            <a:off x="11171843" y="8259667"/>
            <a:ext cx="8922373" cy="584775"/>
          </a:xfrm>
          <a:prstGeom prst="rect">
            <a:avLst/>
          </a:prstGeom>
          <a:noFill/>
        </p:spPr>
        <p:txBody>
          <a:bodyPr wrap="square" rtlCol="0">
            <a:spAutoFit/>
          </a:bodyPr>
          <a:lstStyle>
            <a:defPPr>
              <a:defRPr kern="1200" smtId="4294967295"/>
            </a:defPPr>
          </a:lstStyle>
          <a:p>
            <a:r>
              <a:rPr lang="en-US" sz="3200" b="1" dirty="0">
                <a:solidFill>
                  <a:schemeClr val="accent2">
                    <a:lumMod val="75000"/>
                  </a:schemeClr>
                </a:solidFill>
              </a:rPr>
              <a:t>Results</a:t>
            </a:r>
          </a:p>
        </p:txBody>
      </p:sp>
      <p:sp>
        <p:nvSpPr>
          <p:cNvPr id="66" name="TextBox 65"/>
          <p:cNvSpPr txBox="1"/>
          <p:nvPr/>
        </p:nvSpPr>
        <p:spPr>
          <a:xfrm>
            <a:off x="33394310" y="22396259"/>
            <a:ext cx="8922373" cy="584775"/>
          </a:xfrm>
          <a:prstGeom prst="rect">
            <a:avLst/>
          </a:prstGeom>
          <a:noFill/>
        </p:spPr>
        <p:txBody>
          <a:bodyPr wrap="square" rtlCol="0">
            <a:spAutoFit/>
          </a:bodyPr>
          <a:lstStyle>
            <a:defPPr>
              <a:defRPr kern="1200" smtId="4294967295"/>
            </a:defPPr>
          </a:lstStyle>
          <a:p>
            <a:r>
              <a:rPr lang="en-US" sz="3200" b="1" dirty="0">
                <a:solidFill>
                  <a:schemeClr val="accent2">
                    <a:lumMod val="75000"/>
                  </a:schemeClr>
                </a:solidFill>
              </a:rPr>
              <a:t>References</a:t>
            </a:r>
          </a:p>
        </p:txBody>
      </p:sp>
      <p:pic>
        <p:nvPicPr>
          <p:cNvPr id="3" name="Picture 2">
            <a:extLst>
              <a:ext uri="{FF2B5EF4-FFF2-40B4-BE49-F238E27FC236}">
                <a16:creationId xmlns:a16="http://schemas.microsoft.com/office/drawing/2014/main" id="{7B25BD38-E8FA-4D7C-BE44-8A4396C98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27" y="21835475"/>
            <a:ext cx="10583357" cy="9763145"/>
          </a:xfrm>
          <a:prstGeom prst="rect">
            <a:avLst/>
          </a:prstGeom>
        </p:spPr>
      </p:pic>
      <p:pic>
        <p:nvPicPr>
          <p:cNvPr id="5" name="Picture 4">
            <a:extLst>
              <a:ext uri="{FF2B5EF4-FFF2-40B4-BE49-F238E27FC236}">
                <a16:creationId xmlns:a16="http://schemas.microsoft.com/office/drawing/2014/main" id="{90B18498-0C31-4D14-BF14-F73BFB170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90987" y="27273158"/>
            <a:ext cx="4105275" cy="5191125"/>
          </a:xfrm>
          <a:prstGeom prst="rect">
            <a:avLst/>
          </a:prstGeom>
        </p:spPr>
      </p:pic>
      <p:sp>
        <p:nvSpPr>
          <p:cNvPr id="45" name="TextBox 44">
            <a:extLst>
              <a:ext uri="{FF2B5EF4-FFF2-40B4-BE49-F238E27FC236}">
                <a16:creationId xmlns:a16="http://schemas.microsoft.com/office/drawing/2014/main" id="{169A14E3-630D-4194-AE91-9F6C73D1826A}"/>
              </a:ext>
            </a:extLst>
          </p:cNvPr>
          <p:cNvSpPr txBox="1"/>
          <p:nvPr/>
        </p:nvSpPr>
        <p:spPr>
          <a:xfrm>
            <a:off x="149023" y="20924020"/>
            <a:ext cx="10227076" cy="646331"/>
          </a:xfrm>
          <a:prstGeom prst="rect">
            <a:avLst/>
          </a:prstGeom>
          <a:noFill/>
          <a:effectLst>
            <a:softEdge rad="31750"/>
          </a:effectLst>
        </p:spPr>
        <p:txBody>
          <a:bodyPr wrap="square" rtlCol="0">
            <a:spAutoFit/>
          </a:bodyPr>
          <a:lstStyle>
            <a:defPPr>
              <a:defRPr kern="1200" smtId="4294967295"/>
            </a:defPPr>
          </a:lstStyle>
          <a:p>
            <a:r>
              <a:rPr lang="en-US" sz="3600" dirty="0">
                <a:latin typeface="Arial Black" pitchFamily="34" charset="0"/>
              </a:rPr>
              <a:t>S&amp;P 500 Returns</a:t>
            </a:r>
          </a:p>
        </p:txBody>
      </p:sp>
      <p:pic>
        <p:nvPicPr>
          <p:cNvPr id="7" name="Picture 6">
            <a:extLst>
              <a:ext uri="{FF2B5EF4-FFF2-40B4-BE49-F238E27FC236}">
                <a16:creationId xmlns:a16="http://schemas.microsoft.com/office/drawing/2014/main" id="{2092D817-0180-4AB3-981B-8695583CBF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3791" y="9136700"/>
            <a:ext cx="10309077" cy="6297942"/>
          </a:xfrm>
          <a:prstGeom prst="rect">
            <a:avLst/>
          </a:prstGeom>
        </p:spPr>
      </p:pic>
      <p:pic>
        <p:nvPicPr>
          <p:cNvPr id="9" name="Picture 8">
            <a:extLst>
              <a:ext uri="{FF2B5EF4-FFF2-40B4-BE49-F238E27FC236}">
                <a16:creationId xmlns:a16="http://schemas.microsoft.com/office/drawing/2014/main" id="{9C44B66E-4942-4003-B406-7D2BE3B947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39765" y="25850646"/>
            <a:ext cx="9965798" cy="5740765"/>
          </a:xfrm>
          <a:prstGeom prst="rect">
            <a:avLst/>
          </a:prstGeom>
        </p:spPr>
      </p:pic>
      <p:pic>
        <p:nvPicPr>
          <p:cNvPr id="11" name="Picture 10">
            <a:extLst>
              <a:ext uri="{FF2B5EF4-FFF2-40B4-BE49-F238E27FC236}">
                <a16:creationId xmlns:a16="http://schemas.microsoft.com/office/drawing/2014/main" id="{0729ACAC-E4FE-4131-BDE0-A8BCC65F7D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84376" y="25850646"/>
            <a:ext cx="9487062" cy="5747975"/>
          </a:xfrm>
          <a:prstGeom prst="rect">
            <a:avLst/>
          </a:prstGeom>
        </p:spPr>
      </p:pic>
      <p:pic>
        <p:nvPicPr>
          <p:cNvPr id="13" name="Picture 12">
            <a:extLst>
              <a:ext uri="{FF2B5EF4-FFF2-40B4-BE49-F238E27FC236}">
                <a16:creationId xmlns:a16="http://schemas.microsoft.com/office/drawing/2014/main" id="{1A654D78-DF4F-46DF-A225-FB2DE677E1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37500" y="14309930"/>
            <a:ext cx="10789556" cy="7588409"/>
          </a:xfrm>
          <a:prstGeom prst="rect">
            <a:avLst/>
          </a:prstGeom>
        </p:spPr>
      </p:pic>
      <p:pic>
        <p:nvPicPr>
          <p:cNvPr id="15" name="Picture 14">
            <a:extLst>
              <a:ext uri="{FF2B5EF4-FFF2-40B4-BE49-F238E27FC236}">
                <a16:creationId xmlns:a16="http://schemas.microsoft.com/office/drawing/2014/main" id="{D1D17A8D-3251-405D-84B4-559AA3E927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461200" y="16245393"/>
            <a:ext cx="9284906" cy="8317342"/>
          </a:xfrm>
          <a:prstGeom prst="rect">
            <a:avLst/>
          </a:prstGeom>
        </p:spPr>
      </p:pic>
      <p:sp>
        <p:nvSpPr>
          <p:cNvPr id="56" name="TextBox 55">
            <a:extLst>
              <a:ext uri="{FF2B5EF4-FFF2-40B4-BE49-F238E27FC236}">
                <a16:creationId xmlns:a16="http://schemas.microsoft.com/office/drawing/2014/main" id="{E1F83A43-C722-476F-B263-24B4C82888F3}"/>
              </a:ext>
            </a:extLst>
          </p:cNvPr>
          <p:cNvSpPr txBox="1"/>
          <p:nvPr/>
        </p:nvSpPr>
        <p:spPr>
          <a:xfrm>
            <a:off x="11155750" y="15652396"/>
            <a:ext cx="9892899" cy="8279190"/>
          </a:xfrm>
          <a:prstGeom prst="rect">
            <a:avLst/>
          </a:prstGeom>
          <a:noFill/>
        </p:spPr>
        <p:txBody>
          <a:bodyPr wrap="square" rtlCol="0">
            <a:spAutoFit/>
          </a:bodyPr>
          <a:lstStyle>
            <a:defPPr>
              <a:defRPr kern="1200" smtId="4294967295"/>
            </a:defPPr>
          </a:lstStyle>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When corporations produce goods and services, the outputs contribute directly to GDP. Therefore, if corporations were to see a wide spread decline in earnings, liquidity, or any dramatic downfall similar to 2008, the U.S. economy would come down as well. As depicted by the returns in the general stock market, corporate earnings have been robust since the housing crisis. The companies in the S&amp;P 500 have been consistently reporting all-time high cash piles. Additionally, debt to equity and debt to asset ratios remain around half of their pre-crisis levels. Corporations appear healthy as they ever have.</a:t>
            </a:r>
          </a:p>
          <a:p>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en-US" sz="2800" dirty="0">
                <a:solidFill>
                  <a:schemeClr val="tx1">
                    <a:lumMod val="65000"/>
                    <a:lumOff val="35000"/>
                  </a:schemeClr>
                </a:solidFill>
                <a:latin typeface="Times New Roman" panose="02020603050405020304" pitchFamily="18" charset="0"/>
                <a:cs typeface="Times New Roman" panose="02020603050405020304" pitchFamily="18" charset="0"/>
              </a:rPr>
              <a:t>The United States unemployment rate is currently the healthiest it has been since 2000. Sitting at approximately 4.1%, the unemployment rate has declined significantly from the 9.9% we saw in 2009. As of January 2018, the personal savings rate was only 3.2% of disposable income. This number has been steadily on the decline since approximately 2013. U.S. Household Debt reached an all-time high at $12.73 trillion. Auto, credit card, and student loan debt are all increasing at an annual rate of over 5%.</a:t>
            </a:r>
          </a:p>
        </p:txBody>
      </p:sp>
    </p:spTree>
    <p:extLst>
      <p:ext uri="{BB962C8B-B14F-4D97-AF65-F5344CB8AC3E}">
        <p14:creationId xmlns:p14="http://schemas.microsoft.com/office/powerpoint/2010/main" val="2150916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5.10.08"/>
  <p:tag name="AS_TITLE" val="Aspose.Slides for .NET 4.0"/>
  <p:tag name="AS_VERSION" val="15.8.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3878</TotalTime>
  <Words>1158</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Arial Rounded MT Bold</vt:lpstr>
      <vt:lpstr>Calibri</vt:lpstr>
      <vt:lpstr>Times New Roman</vt:lpstr>
      <vt:lpstr>Office Theme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of a scientific poster</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Paganelli, Samuel Wallace</cp:lastModifiedBy>
  <cp:revision>19</cp:revision>
  <dcterms:modified xsi:type="dcterms:W3CDTF">2018-04-04T19:22:06Z</dcterms:modified>
  <cp:category>research posters template</cp:category>
</cp:coreProperties>
</file>