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Lst>
  <p:notesMasterIdLst>
    <p:notesMasterId r:id="rId23"/>
  </p:notes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5" autoAdjust="0"/>
    <p:restoredTop sz="62791" autoAdjust="0"/>
  </p:normalViewPr>
  <p:slideViewPr>
    <p:cSldViewPr snapToGrid="0">
      <p:cViewPr varScale="1">
        <p:scale>
          <a:sx n="41" d="100"/>
          <a:sy n="41" d="100"/>
        </p:scale>
        <p:origin x="1122" y="5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3C35BE-4330-4FA6-BFE9-59BA973FB60B}" type="datetimeFigureOut">
              <a:rPr lang="en-US" smtClean="0"/>
              <a:t>9/6/2019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AC04EF-CD9D-4813-821E-D7262E3DBFD7}" type="slidenum">
              <a:rPr lang="en-US" smtClean="0"/>
              <a:t>‹#›</a:t>
            </a:fld>
            <a:endParaRPr lang="en-US"/>
          </a:p>
        </p:txBody>
      </p:sp>
    </p:spTree>
    <p:extLst>
      <p:ext uri="{BB962C8B-B14F-4D97-AF65-F5344CB8AC3E}">
        <p14:creationId xmlns:p14="http://schemas.microsoft.com/office/powerpoint/2010/main" val="9121388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dataone.org/sites/all/documents/DataONE-PPSR-DataManagementGuide.pdf"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a:t>
            </a:r>
            <a:r>
              <a:rPr lang="en-US" baseline="0" dirty="0"/>
              <a:t> and welcome. Thank you for your attendance </a:t>
            </a:r>
          </a:p>
          <a:p>
            <a:endParaRPr lang="en-US" baseline="0" dirty="0"/>
          </a:p>
          <a:p>
            <a:r>
              <a:rPr lang="en-US" baseline="0" dirty="0"/>
              <a:t>(Rachel Introduction): Rachel </a:t>
            </a:r>
            <a:r>
              <a:rPr lang="en-US" baseline="0" dirty="0" err="1"/>
              <a:t>Volentine</a:t>
            </a:r>
            <a:r>
              <a:rPr lang="en-US" baseline="0" dirty="0"/>
              <a:t> (personal introduction) and my name is Amber Owens (graduate assistant in the user experience lab and recent graduate of the university with a masters in information science). (Rachel Introduction continued)</a:t>
            </a:r>
          </a:p>
          <a:p>
            <a:endParaRPr lang="en-US" baseline="0" dirty="0"/>
          </a:p>
          <a:p>
            <a:r>
              <a:rPr lang="en-US" baseline="0" dirty="0"/>
              <a:t>Thanks, Rachel. Now let’s continue with the presentation where we’ll discuss usability testing as a way of enhancing the use of research data service in the library.</a:t>
            </a:r>
          </a:p>
          <a:p>
            <a:endParaRPr lang="en-US" baseline="0" dirty="0"/>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24797461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usability testing of </a:t>
            </a:r>
            <a:r>
              <a:rPr lang="en-US" dirty="0" err="1"/>
              <a:t>ONEDrive</a:t>
            </a:r>
            <a:r>
              <a:rPr lang="en-US" dirty="0"/>
              <a:t> and </a:t>
            </a:r>
            <a:r>
              <a:rPr lang="en-US" dirty="0" err="1"/>
              <a:t>ONEMercury</a:t>
            </a:r>
            <a:r>
              <a:rPr lang="en-US" dirty="0"/>
              <a:t> uncovered numerous semantic usability issues dealing with the wording of various features of the tools.  </a:t>
            </a:r>
          </a:p>
          <a:p>
            <a:pPr marL="171450" indent="-171450">
              <a:buFont typeface="Arial" panose="020B0604020202020204" pitchFamily="34" charset="0"/>
              <a:buChar char="•"/>
            </a:pPr>
            <a:r>
              <a:rPr lang="en-US" dirty="0"/>
              <a:t>These issues highlight the importance of testing the wording and phrasing on users because developers and those familiar with a product, company, or subject may not be aware of what is common knowledge and what is specialized language.</a:t>
            </a:r>
          </a:p>
          <a:p>
            <a:pPr marL="171450" indent="-171450">
              <a:buFont typeface="Arial" panose="020B0604020202020204" pitchFamily="34" charset="0"/>
              <a:buChar char="•"/>
            </a:pPr>
            <a:r>
              <a:rPr lang="en-US" dirty="0"/>
              <a:t>One of the general principles of design is the “system should speak the users’ language with words, phrases, and concepts familiar to the user, rather than system-oriented terms” (</a:t>
            </a:r>
            <a:r>
              <a:rPr lang="en-US" dirty="0" err="1"/>
              <a:t>Neilsen</a:t>
            </a:r>
            <a:r>
              <a:rPr lang="en-US" dirty="0"/>
              <a:t> 1995).  </a:t>
            </a:r>
          </a:p>
          <a:p>
            <a:pPr marL="171450" indent="-171450">
              <a:buFont typeface="Arial" panose="020B0604020202020204" pitchFamily="34" charset="0"/>
              <a:buChar char="•"/>
            </a:pPr>
            <a:r>
              <a:rPr lang="en-US" dirty="0" err="1"/>
              <a:t>ONEMercury</a:t>
            </a:r>
            <a:r>
              <a:rPr lang="en-US" dirty="0"/>
              <a:t> used acronyms (e.g., LTER, MN) that users did not know.  MN for “member node” and LTER for “Long Term Ecological Research Network” are familiar acronyms for DataONE members but are not common for users.  </a:t>
            </a:r>
          </a:p>
          <a:p>
            <a:pPr marL="171450" indent="-171450">
              <a:buFont typeface="Arial" panose="020B0604020202020204" pitchFamily="34" charset="0"/>
              <a:buChar char="•"/>
            </a:pPr>
            <a:r>
              <a:rPr lang="en-US" dirty="0"/>
              <a:t>For libraries familiar terms such as the Boolean operator, OPAC, ISBN, and ILL are common knowledge but this may not be the case for library users. Likewise, research data services need to account for unfamiliar terms so that users can effectively use the services. </a:t>
            </a:r>
          </a:p>
          <a:p>
            <a:pPr marL="171450" indent="-171450">
              <a:buFont typeface="Arial" panose="020B0604020202020204" pitchFamily="34" charset="0"/>
              <a:buChar char="•"/>
            </a:pPr>
            <a:r>
              <a:rPr lang="en-US" dirty="0"/>
              <a:t> It is best to write out all acronyms and abbreviations to avoid confusion.</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10</a:t>
            </a:fld>
            <a:endParaRPr lang="en-US">
              <a:solidFill>
                <a:prstClr val="black"/>
              </a:solidFill>
            </a:endParaRPr>
          </a:p>
        </p:txBody>
      </p:sp>
    </p:spTree>
    <p:extLst>
      <p:ext uri="{BB962C8B-B14F-4D97-AF65-F5344CB8AC3E}">
        <p14:creationId xmlns:p14="http://schemas.microsoft.com/office/powerpoint/2010/main" val="244120493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Efficient and easy to use search features are important in order for the user to receive the best quality results.  </a:t>
            </a:r>
          </a:p>
          <a:p>
            <a:pPr marL="171450" indent="-171450">
              <a:buFont typeface="Arial" panose="020B0604020202020204" pitchFamily="34" charset="0"/>
              <a:buChar char="•"/>
            </a:pPr>
            <a:r>
              <a:rPr lang="en-US" dirty="0"/>
              <a:t>In </a:t>
            </a:r>
            <a:r>
              <a:rPr lang="en-US" dirty="0" err="1"/>
              <a:t>ONEMercury</a:t>
            </a:r>
            <a:r>
              <a:rPr lang="en-US" dirty="0"/>
              <a:t> the user can filter results by author, project, keyword, member node, and originator.  </a:t>
            </a:r>
          </a:p>
          <a:p>
            <a:pPr marL="171450" indent="-171450">
              <a:buFont typeface="Arial" panose="020B0604020202020204" pitchFamily="34" charset="0"/>
              <a:buChar char="•"/>
            </a:pPr>
            <a:r>
              <a:rPr lang="en-US" dirty="0"/>
              <a:t>Users, however, were unclear how originator differed from author and member node and were unable to use the filter options correctly.  </a:t>
            </a:r>
          </a:p>
          <a:p>
            <a:pPr marL="171450" indent="-171450">
              <a:buFont typeface="Arial" panose="020B0604020202020204" pitchFamily="34" charset="0"/>
              <a:buChar char="•"/>
            </a:pPr>
            <a:r>
              <a:rPr lang="en-US" dirty="0"/>
              <a:t>A help feature that defines the filters and provide more information would allow users to efficiently use the search tool.</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11</a:t>
            </a:fld>
            <a:endParaRPr lang="en-US">
              <a:solidFill>
                <a:prstClr val="black"/>
              </a:solidFill>
            </a:endParaRPr>
          </a:p>
        </p:txBody>
      </p:sp>
    </p:spTree>
    <p:extLst>
      <p:ext uri="{BB962C8B-B14F-4D97-AF65-F5344CB8AC3E}">
        <p14:creationId xmlns:p14="http://schemas.microsoft.com/office/powerpoint/2010/main" val="22593020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There were many elements in the </a:t>
            </a:r>
            <a:r>
              <a:rPr lang="en-US" dirty="0" err="1"/>
              <a:t>ONEDrive</a:t>
            </a:r>
            <a:r>
              <a:rPr lang="en-US" dirty="0"/>
              <a:t> and </a:t>
            </a:r>
            <a:r>
              <a:rPr lang="en-US" dirty="0" err="1"/>
              <a:t>ONEMercury</a:t>
            </a:r>
            <a:r>
              <a:rPr lang="en-US" dirty="0"/>
              <a:t> tools that confused users.  </a:t>
            </a:r>
          </a:p>
          <a:p>
            <a:pPr marL="171450" indent="-171450">
              <a:buFont typeface="Arial" panose="020B0604020202020204" pitchFamily="34" charset="0"/>
              <a:buChar char="•"/>
            </a:pPr>
            <a:r>
              <a:rPr lang="en-US" dirty="0"/>
              <a:t>In many cases the usability studies showed ways of clearing up the confusion by simply relabeling or rewording the feature but in some cases a “help page” or button is needed. </a:t>
            </a:r>
          </a:p>
          <a:p>
            <a:pPr marL="171450" indent="-171450">
              <a:buFont typeface="Arial" panose="020B0604020202020204" pitchFamily="34" charset="0"/>
              <a:buChar char="•"/>
            </a:pPr>
            <a:r>
              <a:rPr lang="en-US" dirty="0"/>
              <a:t>“Help and documentation” is one of </a:t>
            </a:r>
            <a:r>
              <a:rPr lang="en-US" dirty="0" err="1"/>
              <a:t>Jakob</a:t>
            </a:r>
            <a:r>
              <a:rPr lang="en-US" dirty="0"/>
              <a:t> </a:t>
            </a:r>
            <a:r>
              <a:rPr lang="en-US" dirty="0" err="1"/>
              <a:t>Neilsen’s</a:t>
            </a:r>
            <a:r>
              <a:rPr lang="en-US" dirty="0"/>
              <a:t> top design principles, and he states that while it is better if there is no need for documentation, it may be necessary to provide help.  </a:t>
            </a:r>
          </a:p>
          <a:p>
            <a:pPr marL="171450" indent="-171450">
              <a:buFont typeface="Arial" panose="020B0604020202020204" pitchFamily="34" charset="0"/>
              <a:buChar char="•"/>
            </a:pPr>
            <a:r>
              <a:rPr lang="en-US" dirty="0"/>
              <a:t>The help documentation should be easy to search, focused on the user’s task, and list concrete steps to be carried out (1995).  The usability studies showed that users want help documentation and have clear ideas of what should be included.  </a:t>
            </a:r>
          </a:p>
          <a:p>
            <a:pPr marL="171450" indent="-171450">
              <a:buFont typeface="Arial" panose="020B0604020202020204" pitchFamily="34" charset="0"/>
              <a:buChar char="•"/>
            </a:pPr>
            <a:r>
              <a:rPr lang="en-US" dirty="0"/>
              <a:t>Help pages, hover-overs, and question mark buttons next to items are all useful ways of offering assistance to the user. </a:t>
            </a:r>
          </a:p>
          <a:p>
            <a:pPr marL="171450" indent="-171450">
              <a:buFont typeface="Arial" panose="020B0604020202020204" pitchFamily="34" charset="0"/>
              <a:buChar char="•"/>
            </a:pPr>
            <a:r>
              <a:rPr lang="en-US" dirty="0"/>
              <a:t> By clearing up the language and functionality of the items in the research data service you can enhance user satisfaction so that navigation is a quick and easy process. </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12</a:t>
            </a:fld>
            <a:endParaRPr lang="en-US">
              <a:solidFill>
                <a:prstClr val="black"/>
              </a:solidFill>
            </a:endParaRPr>
          </a:p>
        </p:txBody>
      </p:sp>
    </p:spTree>
    <p:extLst>
      <p:ext uri="{BB962C8B-B14F-4D97-AF65-F5344CB8AC3E}">
        <p14:creationId xmlns:p14="http://schemas.microsoft.com/office/powerpoint/2010/main" val="35778751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The next</a:t>
            </a:r>
            <a:r>
              <a:rPr lang="en-US" baseline="0" dirty="0"/>
              <a:t> set of issues deals with the structure of the tool.  These issues deal with the information architecture of the tool.</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Strong information architecture helps users understand where they are, what they have found, and what to expect. </a:t>
            </a:r>
            <a:endParaRPr lang="en-US" baseline="0" dirty="0"/>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On </a:t>
            </a:r>
            <a:r>
              <a:rPr lang="en-US" dirty="0" err="1"/>
              <a:t>ONEMercury’s</a:t>
            </a:r>
            <a:r>
              <a:rPr lang="en-US" dirty="0"/>
              <a:t> search result page, the user had the options to open the “data file”, “return to search”, and “back”.  </a:t>
            </a:r>
          </a:p>
          <a:p>
            <a:pPr marL="171450" indent="-171450">
              <a:buFont typeface="Arial" panose="020B0604020202020204" pitchFamily="34" charset="0"/>
              <a:buChar char="•"/>
            </a:pPr>
            <a:r>
              <a:rPr lang="en-US" dirty="0"/>
              <a:t>The name of every feature or button should match where it takes the user.  </a:t>
            </a:r>
          </a:p>
          <a:p>
            <a:pPr marL="171450" indent="-171450">
              <a:buFont typeface="Arial" panose="020B0604020202020204" pitchFamily="34" charset="0"/>
              <a:buChar char="•"/>
            </a:pPr>
            <a:r>
              <a:rPr lang="en-US" dirty="0"/>
              <a:t>The buttons, however, did not perform the tasks the users expected based upon their label.  The “Back” button returned the user to the search results while the “Return to Search” took them to a new search page. </a:t>
            </a:r>
          </a:p>
          <a:p>
            <a:pPr marL="171450" indent="-171450">
              <a:buFont typeface="Arial" panose="020B0604020202020204" pitchFamily="34" charset="0"/>
              <a:buChar char="•"/>
            </a:pPr>
            <a:r>
              <a:rPr lang="en-US" dirty="0"/>
              <a:t>It is important for the use of each page feature be clear.  </a:t>
            </a:r>
          </a:p>
          <a:p>
            <a:pPr marL="171450" indent="-171450">
              <a:buFont typeface="Arial" panose="020B0604020202020204" pitchFamily="34" charset="0"/>
              <a:buChar char="•"/>
            </a:pPr>
            <a:r>
              <a:rPr lang="en-US" dirty="0"/>
              <a:t>Making sure the function of the button matches its purpose will avoid user confusion. </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13</a:t>
            </a:fld>
            <a:endParaRPr lang="en-US">
              <a:solidFill>
                <a:prstClr val="black"/>
              </a:solidFill>
            </a:endParaRPr>
          </a:p>
        </p:txBody>
      </p:sp>
    </p:spTree>
    <p:extLst>
      <p:ext uri="{BB962C8B-B14F-4D97-AF65-F5344CB8AC3E}">
        <p14:creationId xmlns:p14="http://schemas.microsoft.com/office/powerpoint/2010/main" val="37714073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Before the usability testing </a:t>
            </a:r>
            <a:r>
              <a:rPr lang="en-US" dirty="0" err="1"/>
              <a:t>ONEMercury</a:t>
            </a:r>
            <a:r>
              <a:rPr lang="en-US" dirty="0"/>
              <a:t> used yellow stars to show relevance of a data set. Stars are a common symbol to show relevance or quality. </a:t>
            </a:r>
          </a:p>
          <a:p>
            <a:pPr marL="171450" indent="-171450">
              <a:buFont typeface="Arial" panose="020B0604020202020204" pitchFamily="34" charset="0"/>
              <a:buChar char="•"/>
            </a:pPr>
            <a:r>
              <a:rPr lang="en-US" dirty="0"/>
              <a:t>Consistency is an important design principle, and objects should have similar operations and use similar elements for achieving similar tasks (</a:t>
            </a:r>
            <a:r>
              <a:rPr lang="en-US" dirty="0" err="1"/>
              <a:t>Preece</a:t>
            </a:r>
            <a:r>
              <a:rPr lang="en-US" dirty="0"/>
              <a:t> 2002). </a:t>
            </a:r>
          </a:p>
          <a:p>
            <a:pPr marL="171450" indent="-171450">
              <a:buFont typeface="Arial" panose="020B0604020202020204" pitchFamily="34" charset="0"/>
              <a:buChar char="•"/>
            </a:pPr>
            <a:r>
              <a:rPr lang="en-US" dirty="0"/>
              <a:t>The stars looked similar to the stars used on websites, such as Amazon or Netflix, to represent how the community gaged the value of the product. </a:t>
            </a:r>
          </a:p>
          <a:p>
            <a:pPr marL="171450" indent="-171450">
              <a:buFont typeface="Arial" panose="020B0604020202020204" pitchFamily="34" charset="0"/>
              <a:buChar char="•"/>
            </a:pPr>
            <a:r>
              <a:rPr lang="en-US" dirty="0"/>
              <a:t>However, </a:t>
            </a:r>
            <a:r>
              <a:rPr lang="en-US" dirty="0" err="1"/>
              <a:t>ONEMercury’s</a:t>
            </a:r>
            <a:r>
              <a:rPr lang="en-US" dirty="0"/>
              <a:t> stars represented relevance based on ranking search terms in the metadata.  During the usability test many users assumed the stars served the same purpose as those in Amazon or Netflix.  </a:t>
            </a:r>
          </a:p>
          <a:p>
            <a:pPr marL="171450" indent="-171450">
              <a:buFont typeface="Arial" panose="020B0604020202020204" pitchFamily="34" charset="0"/>
              <a:buChar char="•"/>
            </a:pPr>
            <a:r>
              <a:rPr lang="en-US" dirty="0"/>
              <a:t>While consistency throughout a tool is vital, it also needs to take into account how the item is used across different tools and web pages.  </a:t>
            </a:r>
          </a:p>
          <a:p>
            <a:pPr marL="171450" indent="-171450">
              <a:buFont typeface="Arial" panose="020B0604020202020204" pitchFamily="34" charset="0"/>
              <a:buChar char="•"/>
            </a:pPr>
            <a:r>
              <a:rPr lang="en-US" dirty="0"/>
              <a:t>In this case it is best to show relevance without the stars in order to avoid confusion. </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14</a:t>
            </a:fld>
            <a:endParaRPr lang="en-US">
              <a:solidFill>
                <a:prstClr val="black"/>
              </a:solidFill>
            </a:endParaRPr>
          </a:p>
        </p:txBody>
      </p:sp>
    </p:spTree>
    <p:extLst>
      <p:ext uri="{BB962C8B-B14F-4D97-AF65-F5344CB8AC3E}">
        <p14:creationId xmlns:p14="http://schemas.microsoft.com/office/powerpoint/2010/main" val="24786911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Usability testing can show areas where the structure of the tool needs improvement. </a:t>
            </a:r>
            <a:r>
              <a:rPr lang="en-US" baseline="0" dirty="0"/>
              <a:t> </a:t>
            </a:r>
            <a:r>
              <a:rPr lang="en-US" dirty="0"/>
              <a:t>Usability tests show preferences that the developers and designers may not have realized when developing the tool.  By addressing these users’ concerns </a:t>
            </a:r>
            <a:r>
              <a:rPr lang="en-US" dirty="0" err="1"/>
              <a:t>DataONE</a:t>
            </a:r>
            <a:r>
              <a:rPr lang="en-US" dirty="0"/>
              <a:t> and other research data services can create a more satisfying and efficient user experience.</a:t>
            </a:r>
            <a:endParaRPr lang="en-US" baseline="0" dirty="0"/>
          </a:p>
          <a:p>
            <a:pPr marL="171450" indent="-171450">
              <a:buFont typeface="Arial" panose="020B0604020202020204" pitchFamily="34" charset="0"/>
              <a:buChar char="•"/>
            </a:pPr>
            <a:r>
              <a:rPr lang="en-US" dirty="0"/>
              <a:t>In our early usability testing of </a:t>
            </a:r>
            <a:r>
              <a:rPr lang="en-US" dirty="0" err="1"/>
              <a:t>ONEDrive</a:t>
            </a:r>
            <a:r>
              <a:rPr lang="en-US" dirty="0"/>
              <a:t> users expressed interest in downloading the data and metadata as one package.  Currently the two files have to be downloaded separately.  Users preferred downloading them as a zip file because it would keep the files together and especially if the user was downloading multiple data sets it would ease confusion over what belonged together.  </a:t>
            </a:r>
          </a:p>
          <a:p>
            <a:pPr marL="171450" indent="-171450">
              <a:buFont typeface="Arial" panose="020B0604020202020204" pitchFamily="34" charset="0"/>
              <a:buChar char="•"/>
            </a:pPr>
            <a:r>
              <a:rPr lang="en-US" dirty="0"/>
              <a:t>Users also expressed concern over opening metadata in </a:t>
            </a:r>
            <a:r>
              <a:rPr lang="en-US" dirty="0" err="1"/>
              <a:t>ONEMercury</a:t>
            </a:r>
            <a:r>
              <a:rPr lang="en-US" dirty="0"/>
              <a:t>.  Currently the metadata opens on the same page as the search results, but users would prefer the option of opening the metadata in a new tab.  This would allow users to continue searching and open multiple metadata files for comparison.</a:t>
            </a:r>
          </a:p>
          <a:p>
            <a:pPr marL="171450" indent="-171450">
              <a:buFont typeface="Arial" panose="020B0604020202020204" pitchFamily="34" charset="0"/>
              <a:buChar char="•"/>
            </a:pPr>
            <a:r>
              <a:rPr lang="en-US" dirty="0"/>
              <a:t>The structural usability issues deal with user preferences.  Their preferences show they want things to be simplified on their end. </a:t>
            </a:r>
          </a:p>
          <a:p>
            <a:pPr marL="171450" indent="-171450">
              <a:buFont typeface="Arial" panose="020B0604020202020204" pitchFamily="34" charset="0"/>
              <a:buChar char="•"/>
            </a:pPr>
            <a:r>
              <a:rPr lang="en-US" dirty="0"/>
              <a:t> By creating a good user interface the user is more satisfied with their experience, better able to accomplish goals, and more likely to return to the tool.  </a:t>
            </a:r>
          </a:p>
          <a:p>
            <a:r>
              <a:rPr lang="en-GB" dirty="0"/>
              <a:t> </a:t>
            </a:r>
            <a:endParaRPr lang="en-US" dirty="0"/>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15</a:t>
            </a:fld>
            <a:endParaRPr lang="en-US" dirty="0">
              <a:solidFill>
                <a:prstClr val="black"/>
              </a:solidFill>
            </a:endParaRPr>
          </a:p>
        </p:txBody>
      </p:sp>
    </p:spTree>
    <p:extLst>
      <p:ext uri="{BB962C8B-B14F-4D97-AF65-F5344CB8AC3E}">
        <p14:creationId xmlns:p14="http://schemas.microsoft.com/office/powerpoint/2010/main" val="19956152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Technical issues deal with the navigability and functionality of the tool.  </a:t>
            </a:r>
          </a:p>
          <a:p>
            <a:pPr marL="171450" indent="-171450">
              <a:buFont typeface="Arial" panose="020B0604020202020204" pitchFamily="34" charset="0"/>
              <a:buChar char="•"/>
            </a:pPr>
            <a:r>
              <a:rPr lang="en-US" dirty="0"/>
              <a:t>Technical issues are an important category to observe in usability studies.  These issues often need to be addressed by the IT or infrastructure team. </a:t>
            </a:r>
          </a:p>
          <a:p>
            <a:pPr marL="171450" indent="-171450">
              <a:buFont typeface="Arial" panose="020B0604020202020204" pitchFamily="34" charset="0"/>
              <a:buChar char="•"/>
            </a:pPr>
            <a:r>
              <a:rPr lang="en-US" dirty="0" err="1"/>
              <a:t>ONEMercury</a:t>
            </a:r>
            <a:r>
              <a:rPr lang="en-US" dirty="0"/>
              <a:t> has an option to search by geographical region using a map to select certain areas.  </a:t>
            </a:r>
          </a:p>
          <a:p>
            <a:pPr marL="171450" indent="-171450">
              <a:buFont typeface="Arial" panose="020B0604020202020204" pitchFamily="34" charset="0"/>
              <a:buChar char="•"/>
            </a:pPr>
            <a:r>
              <a:rPr lang="en-US" dirty="0"/>
              <a:t>The map, however, did not function properly in every Internet browser.  In Mozilla, Safari, and Google Chrome the map did not initially load but remained a white square until the user refreshed the browser.  </a:t>
            </a:r>
          </a:p>
          <a:p>
            <a:pPr marL="171450" indent="-171450">
              <a:buFont typeface="Arial" panose="020B0604020202020204" pitchFamily="34" charset="0"/>
              <a:buChar char="•"/>
            </a:pPr>
            <a:r>
              <a:rPr lang="en-US" dirty="0"/>
              <a:t>This highlights the importance of usability testing on different browsers and computers since users will typically use a variety of browsers to access the site. </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16</a:t>
            </a:fld>
            <a:endParaRPr lang="en-US" dirty="0">
              <a:solidFill>
                <a:prstClr val="black"/>
              </a:solidFill>
            </a:endParaRPr>
          </a:p>
        </p:txBody>
      </p:sp>
    </p:spTree>
    <p:extLst>
      <p:ext uri="{BB962C8B-B14F-4D97-AF65-F5344CB8AC3E}">
        <p14:creationId xmlns:p14="http://schemas.microsoft.com/office/powerpoint/2010/main" val="129225259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Another issue that arises when sharing data is how to format the data.  </a:t>
            </a:r>
          </a:p>
          <a:p>
            <a:pPr marL="171450" indent="-171450">
              <a:buFont typeface="Arial" panose="020B0604020202020204" pitchFamily="34" charset="0"/>
              <a:buChar char="•"/>
            </a:pPr>
            <a:r>
              <a:rPr lang="en-US" dirty="0"/>
              <a:t>Excel, CSV, and XML all have their uses, but not every user will have the software to download and read each file format.  </a:t>
            </a:r>
          </a:p>
          <a:p>
            <a:pPr marL="171450" indent="-171450">
              <a:buFont typeface="Arial" panose="020B0604020202020204" pitchFamily="34" charset="0"/>
              <a:buChar char="•"/>
            </a:pPr>
            <a:r>
              <a:rPr lang="en-US" dirty="0"/>
              <a:t>This is an ongoing technical issue that is debated in data management practices, but it is an important consideration for research data services.  </a:t>
            </a:r>
          </a:p>
          <a:p>
            <a:pPr marL="171450" indent="-171450">
              <a:buFont typeface="Arial" panose="020B0604020202020204" pitchFamily="34" charset="0"/>
              <a:buChar char="•"/>
            </a:pPr>
            <a:r>
              <a:rPr lang="en-US" dirty="0" err="1"/>
              <a:t>DataONE</a:t>
            </a:r>
            <a:r>
              <a:rPr lang="en-US" dirty="0"/>
              <a:t> recommends using plain text </a:t>
            </a:r>
            <a:r>
              <a:rPr lang="en-US" dirty="0" err="1"/>
              <a:t>ascii</a:t>
            </a:r>
            <a:r>
              <a:rPr lang="en-US" dirty="0"/>
              <a:t> characters (the American standard code for information interchange) for variable names, file names, and data.  </a:t>
            </a:r>
          </a:p>
          <a:p>
            <a:pPr marL="171450" indent="-171450">
              <a:buFont typeface="Arial" panose="020B0604020202020204" pitchFamily="34" charset="0"/>
              <a:buChar char="•"/>
            </a:pPr>
            <a:r>
              <a:rPr lang="en-US" dirty="0"/>
              <a:t>This ensures that the data file will be readable by a large number of software programs.  </a:t>
            </a:r>
          </a:p>
          <a:p>
            <a:pPr marL="171450" indent="-171450">
              <a:buFont typeface="Arial" panose="020B0604020202020204" pitchFamily="34" charset="0"/>
              <a:buChar char="•"/>
            </a:pPr>
            <a:r>
              <a:rPr lang="en-US" dirty="0"/>
              <a:t>In addition file formats should be non-proprietary (e.g., .txt or .csv files rather than .</a:t>
            </a:r>
            <a:r>
              <a:rPr lang="en-US" dirty="0" err="1"/>
              <a:t>xls</a:t>
            </a:r>
            <a:r>
              <a:rPr lang="en-US" dirty="0"/>
              <a:t>) so that they are stable and long-lasting (Strasser et al 2012).   </a:t>
            </a:r>
          </a:p>
          <a:p>
            <a:pPr marL="171450" indent="-171450">
              <a:buFont typeface="Arial" panose="020B0604020202020204" pitchFamily="34" charset="0"/>
              <a:buChar char="•"/>
            </a:pPr>
            <a:r>
              <a:rPr lang="en-US" dirty="0"/>
              <a:t>In our testing of </a:t>
            </a:r>
            <a:r>
              <a:rPr lang="en-US" dirty="0" err="1"/>
              <a:t>ONEDrive</a:t>
            </a:r>
            <a:r>
              <a:rPr lang="en-US" dirty="0"/>
              <a:t> users said they like to see the file format before downloading the data so they can save time if the data is in the wrong format.  </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val="515084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While the </a:t>
            </a:r>
            <a:r>
              <a:rPr lang="en-US" dirty="0" err="1"/>
              <a:t>ONEMercury</a:t>
            </a:r>
            <a:r>
              <a:rPr lang="en-US" dirty="0"/>
              <a:t> and </a:t>
            </a:r>
            <a:r>
              <a:rPr lang="en-US" dirty="0" err="1"/>
              <a:t>ONEDrive</a:t>
            </a:r>
            <a:r>
              <a:rPr lang="en-US" dirty="0"/>
              <a:t> usability testing did not focus on aesthetic usability issues, it is important to take design and feel into consideration.  </a:t>
            </a:r>
          </a:p>
          <a:p>
            <a:pPr marL="171450" indent="-171450">
              <a:buFont typeface="Arial" panose="020B0604020202020204" pitchFamily="34" charset="0"/>
              <a:buChar char="•"/>
            </a:pPr>
            <a:r>
              <a:rPr lang="en-US" dirty="0"/>
              <a:t>The visual impact of a tool can influence the user’s experience and has implications for effective communication (Hoffman and Krauss 2004) and influences how the user interacts with the tool (</a:t>
            </a:r>
            <a:r>
              <a:rPr lang="en-US" dirty="0" err="1"/>
              <a:t>Schenkman</a:t>
            </a:r>
            <a:r>
              <a:rPr lang="en-US" dirty="0"/>
              <a:t> and </a:t>
            </a:r>
            <a:r>
              <a:rPr lang="en-US" dirty="0" err="1"/>
              <a:t>Jönsson</a:t>
            </a:r>
            <a:r>
              <a:rPr lang="en-US" dirty="0"/>
              <a:t> 2000).  </a:t>
            </a:r>
          </a:p>
          <a:p>
            <a:pPr marL="171450" indent="-171450">
              <a:buFont typeface="Arial" panose="020B0604020202020204" pitchFamily="34" charset="0"/>
              <a:buChar char="•"/>
            </a:pPr>
            <a:r>
              <a:rPr lang="en-US" dirty="0"/>
              <a:t>A poorly designed tool can turn a user away or leave them frustrated and unlikely to return.  Usability testing needs to incorporate not only the navigability of a tool but the user satisfaction level. </a:t>
            </a:r>
          </a:p>
          <a:p>
            <a:pPr marL="171450" indent="-171450">
              <a:buFont typeface="Arial" panose="020B0604020202020204" pitchFamily="34" charset="0"/>
              <a:buChar char="•"/>
            </a:pPr>
            <a:r>
              <a:rPr lang="en-US" dirty="0"/>
              <a:t>In addition, color, texture, typography, and images influence a user’s interface with a tool as well as create hierarchy and clarity that draw the user’s attention and improve readability (usability.gov). </a:t>
            </a:r>
          </a:p>
          <a:p>
            <a:pPr marL="171450" indent="-171450">
              <a:buFont typeface="Arial" panose="020B0604020202020204" pitchFamily="34" charset="0"/>
              <a:buChar char="•"/>
            </a:pPr>
            <a:r>
              <a:rPr lang="en-US" dirty="0"/>
              <a:t> Think-Aloud method often addresses these issues as the user comments on what they like and do not like about a tool as they perform the tasks.  </a:t>
            </a:r>
          </a:p>
          <a:p>
            <a:pPr marL="171450" indent="-171450">
              <a:buFont typeface="Arial" panose="020B0604020202020204" pitchFamily="34" charset="0"/>
              <a:buChar char="•"/>
            </a:pPr>
            <a:r>
              <a:rPr lang="en-US" dirty="0"/>
              <a:t>The two images show a well designed site and a poorly</a:t>
            </a:r>
            <a:r>
              <a:rPr lang="en-US" baseline="0" dirty="0"/>
              <a:t> designed site. You can see how distracting and confusing the top site is compared to the clear and well-organized and structured site on the bottom right.</a:t>
            </a:r>
            <a:endParaRPr lang="en-US" dirty="0"/>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val="9797469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sz="1200" kern="1200" dirty="0">
                <a:solidFill>
                  <a:schemeClr val="tx1"/>
                </a:solidFill>
                <a:effectLst/>
                <a:latin typeface="+mn-lt"/>
                <a:ea typeface="+mn-ea"/>
                <a:cs typeface="+mn-cs"/>
              </a:rPr>
              <a:t>In conclusion, research data services are becoming an increasingly important and regular service of libraries.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In order for the services to have maximum impact it is important for the services to run as smoothly, are easy to use, and developed with basic usability principles in mind.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Usability testing can assess how research data services are meeting users’ needs and ultimately improve the RDS offered by Libraries. </a:t>
            </a:r>
          </a:p>
          <a:p>
            <a:pPr marL="171450" indent="-171450">
              <a:buFont typeface="Arial" panose="020B0604020202020204" pitchFamily="34" charset="0"/>
              <a:buChar char="•"/>
            </a:pPr>
            <a:r>
              <a:rPr lang="en-US" sz="1200" kern="1200" dirty="0" err="1">
                <a:solidFill>
                  <a:schemeClr val="tx1"/>
                </a:solidFill>
                <a:effectLst/>
                <a:latin typeface="+mn-lt"/>
                <a:ea typeface="+mn-ea"/>
                <a:cs typeface="+mn-cs"/>
              </a:rPr>
              <a:t>DataONE</a:t>
            </a:r>
            <a:r>
              <a:rPr lang="en-US" sz="1200" kern="1200" dirty="0">
                <a:solidFill>
                  <a:schemeClr val="tx1"/>
                </a:solidFill>
                <a:effectLst/>
                <a:latin typeface="+mn-lt"/>
                <a:ea typeface="+mn-ea"/>
                <a:cs typeface="+mn-cs"/>
              </a:rPr>
              <a:t> is dedicated to its comprehensive usability program, and the program has resulted in a large return on investment. </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Usability testing on </a:t>
            </a:r>
            <a:r>
              <a:rPr lang="en-US" sz="1200" kern="1200" dirty="0" err="1">
                <a:solidFill>
                  <a:schemeClr val="tx1"/>
                </a:solidFill>
                <a:effectLst/>
                <a:latin typeface="+mn-lt"/>
                <a:ea typeface="+mn-ea"/>
                <a:cs typeface="+mn-cs"/>
              </a:rPr>
              <a:t>DataONE</a:t>
            </a:r>
            <a:r>
              <a:rPr lang="en-US" sz="1200" kern="1200" dirty="0">
                <a:solidFill>
                  <a:schemeClr val="tx1"/>
                </a:solidFill>
                <a:effectLst/>
                <a:latin typeface="+mn-lt"/>
                <a:ea typeface="+mn-ea"/>
                <a:cs typeface="+mn-cs"/>
              </a:rPr>
              <a:t> services has improved its cyber infrastructure, strengthened its community engagement, and increased its impact on the preservation and access to scientific data.  </a:t>
            </a:r>
          </a:p>
          <a:p>
            <a:pPr marL="171450" indent="-171450">
              <a:buFont typeface="Arial" panose="020B0604020202020204" pitchFamily="34" charset="0"/>
              <a:buChar char="•"/>
            </a:pPr>
            <a:r>
              <a:rPr lang="en-US" sz="1200" kern="1200" dirty="0" err="1">
                <a:solidFill>
                  <a:schemeClr val="tx1"/>
                </a:solidFill>
                <a:effectLst/>
                <a:latin typeface="+mn-lt"/>
                <a:ea typeface="+mn-ea"/>
                <a:cs typeface="+mn-cs"/>
              </a:rPr>
              <a:t>DataONE</a:t>
            </a:r>
            <a:r>
              <a:rPr lang="en-US" sz="1200" kern="1200" dirty="0">
                <a:solidFill>
                  <a:schemeClr val="tx1"/>
                </a:solidFill>
                <a:effectLst/>
                <a:latin typeface="+mn-lt"/>
                <a:ea typeface="+mn-ea"/>
                <a:cs typeface="+mn-cs"/>
              </a:rPr>
              <a:t> will continue to conduct usability tests on </a:t>
            </a:r>
            <a:r>
              <a:rPr lang="en-US" sz="1200" kern="1200" dirty="0" err="1">
                <a:solidFill>
                  <a:schemeClr val="tx1"/>
                </a:solidFill>
                <a:effectLst/>
                <a:latin typeface="+mn-lt"/>
                <a:ea typeface="+mn-ea"/>
                <a:cs typeface="+mn-cs"/>
              </a:rPr>
              <a:t>ONEMercury</a:t>
            </a:r>
            <a:r>
              <a:rPr lang="en-US" sz="1200" kern="1200" dirty="0">
                <a:solidFill>
                  <a:schemeClr val="tx1"/>
                </a:solidFill>
                <a:effectLst/>
                <a:latin typeface="+mn-lt"/>
                <a:ea typeface="+mn-ea"/>
                <a:cs typeface="+mn-cs"/>
              </a:rPr>
              <a:t> and </a:t>
            </a:r>
            <a:r>
              <a:rPr lang="en-US" sz="1200" kern="1200" dirty="0" err="1">
                <a:solidFill>
                  <a:schemeClr val="tx1"/>
                </a:solidFill>
                <a:effectLst/>
                <a:latin typeface="+mn-lt"/>
                <a:ea typeface="+mn-ea"/>
                <a:cs typeface="+mn-cs"/>
              </a:rPr>
              <a:t>ONEDrive</a:t>
            </a:r>
            <a:r>
              <a:rPr lang="en-US" sz="120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kern="1200" dirty="0">
                <a:solidFill>
                  <a:schemeClr val="tx1"/>
                </a:solidFill>
                <a:effectLst/>
                <a:latin typeface="+mn-lt"/>
                <a:ea typeface="+mn-ea"/>
                <a:cs typeface="+mn-cs"/>
              </a:rPr>
              <a:t>Each usability test created more user-friendly and efficient tools, which are vital to </a:t>
            </a:r>
            <a:r>
              <a:rPr lang="en-US" sz="1200" kern="1200" dirty="0" err="1">
                <a:solidFill>
                  <a:schemeClr val="tx1"/>
                </a:solidFill>
                <a:effectLst/>
                <a:latin typeface="+mn-lt"/>
                <a:ea typeface="+mn-ea"/>
                <a:cs typeface="+mn-cs"/>
              </a:rPr>
              <a:t>DataONE’s</a:t>
            </a:r>
            <a:r>
              <a:rPr lang="en-US" sz="1200" kern="1200" dirty="0">
                <a:solidFill>
                  <a:schemeClr val="tx1"/>
                </a:solidFill>
                <a:effectLst/>
                <a:latin typeface="+mn-lt"/>
                <a:ea typeface="+mn-ea"/>
                <a:cs typeface="+mn-cs"/>
              </a:rPr>
              <a:t> mission, that is, to enable new science and knowledge creation through universal access to data</a:t>
            </a:r>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val="39085727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90204" pitchFamily="34" charset="0"/>
              <a:buChar char="•"/>
            </a:pPr>
            <a:r>
              <a:rPr lang="en-US" dirty="0"/>
              <a:t>Research</a:t>
            </a:r>
            <a:r>
              <a:rPr lang="en-US" baseline="0" dirty="0"/>
              <a:t> data services are services that can be provided by the library to assist researchers in managing data</a:t>
            </a:r>
          </a:p>
          <a:p>
            <a:pPr marL="171450" indent="-171450">
              <a:buFont typeface="Arial" panose="020B0604020202090204" pitchFamily="34" charset="0"/>
              <a:buChar char="•"/>
            </a:pPr>
            <a:r>
              <a:rPr lang="en-US" baseline="0" dirty="0"/>
              <a:t>Because of a growing need for data management planning by funding agencies such as: National Institution of Health,(NIH), National Science Foundation (NSF), and the </a:t>
            </a:r>
            <a:r>
              <a:rPr lang="en-US" baseline="0" dirty="0" err="1"/>
              <a:t>Wellcome</a:t>
            </a:r>
            <a:r>
              <a:rPr lang="en-US" baseline="0" dirty="0"/>
              <a:t> Trust, research data services can fill a niche with potential for immense impact in the scientific community. </a:t>
            </a:r>
          </a:p>
          <a:p>
            <a:pPr marL="171450" indent="-171450">
              <a:buFont typeface="Arial" panose="020B0604020202090204" pitchFamily="34" charset="0"/>
              <a:buChar char="•"/>
            </a:pPr>
            <a:r>
              <a:rPr lang="en-US" baseline="0" dirty="0"/>
              <a:t>Some of the support services are listed here (read list, pause for questions)</a:t>
            </a:r>
          </a:p>
          <a:p>
            <a:pPr marL="628650" lvl="1" indent="-171450">
              <a:buFont typeface="Arial" panose="020B0604020202090204" pitchFamily="34" charset="0"/>
              <a:buChar char="•"/>
            </a:pPr>
            <a:r>
              <a:rPr lang="en-US" baseline="0" dirty="0"/>
              <a:t>Data management planning- strategy and document outlining how to maintain data during the research process and after for as the long as the data stands to be of use</a:t>
            </a:r>
          </a:p>
          <a:p>
            <a:pPr marL="628650" lvl="1" indent="-171450">
              <a:buFont typeface="Arial" panose="020B0604020202090204" pitchFamily="34" charset="0"/>
              <a:buChar char="•"/>
            </a:pPr>
            <a:r>
              <a:rPr lang="en-US" baseline="0" dirty="0"/>
              <a:t>Reference support for data citation- this has all information pertaining to provenance</a:t>
            </a:r>
          </a:p>
          <a:p>
            <a:pPr marL="628650" lvl="1" indent="-171450">
              <a:buFont typeface="Arial" panose="020B0604020202090204" pitchFamily="34" charset="0"/>
              <a:buChar char="•"/>
            </a:pPr>
            <a:r>
              <a:rPr lang="en-US" baseline="0" dirty="0"/>
              <a:t>Web guides for data sets- how to find various data sets; comparable to pathfinder</a:t>
            </a:r>
          </a:p>
          <a:p>
            <a:pPr marL="628650" lvl="1" indent="-171450">
              <a:buFont typeface="Arial" panose="020B0604020202090204" pitchFamily="34" charset="0"/>
              <a:buChar char="•"/>
            </a:pPr>
            <a:r>
              <a:rPr lang="en-US" baseline="0" dirty="0"/>
              <a:t>Technical support for repositories- downloading information, understanding scheme, language, compatibility software issues </a:t>
            </a:r>
          </a:p>
          <a:p>
            <a:pPr marL="628650" lvl="1" indent="-171450">
              <a:buFont typeface="Arial" panose="020B0604020202090204" pitchFamily="34" charset="0"/>
              <a:buChar char="•"/>
            </a:pPr>
            <a:r>
              <a:rPr lang="en-US" baseline="0" dirty="0"/>
              <a:t>Preparing data for repositories- proposals and approval process, standards, </a:t>
            </a:r>
          </a:p>
          <a:p>
            <a:pPr marL="628650" lvl="1" indent="-171450">
              <a:buFont typeface="Arial" panose="020B0604020202090204" pitchFamily="34" charset="0"/>
              <a:buChar char="•"/>
            </a:pPr>
            <a:r>
              <a:rPr lang="en-US" baseline="0" dirty="0"/>
              <a:t>Creating metadata for data sets- standards, approval, </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2</a:t>
            </a:fld>
            <a:endParaRPr lang="en-US">
              <a:solidFill>
                <a:prstClr val="black"/>
              </a:solidFill>
            </a:endParaRPr>
          </a:p>
        </p:txBody>
      </p:sp>
    </p:spTree>
    <p:extLst>
      <p:ext uri="{BB962C8B-B14F-4D97-AF65-F5344CB8AC3E}">
        <p14:creationId xmlns:p14="http://schemas.microsoft.com/office/powerpoint/2010/main" val="17134192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39528229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90204" pitchFamily="34" charset="0"/>
              <a:buChar char="•"/>
            </a:pPr>
            <a:r>
              <a:rPr lang="en-US" dirty="0"/>
              <a:t>We’ve mentioned funding as a reason for data</a:t>
            </a:r>
            <a:r>
              <a:rPr lang="en-US" baseline="0" dirty="0"/>
              <a:t> services, but h</a:t>
            </a:r>
            <a:r>
              <a:rPr lang="en-US" dirty="0"/>
              <a:t>ow might data management</a:t>
            </a:r>
            <a:r>
              <a:rPr lang="en-US" baseline="0" dirty="0"/>
              <a:t> as a research service be important?</a:t>
            </a:r>
            <a:endParaRPr lang="en-US" dirty="0"/>
          </a:p>
          <a:p>
            <a:pPr marL="171450" indent="-171450">
              <a:buFont typeface="Arial" panose="020B0604020202090204" pitchFamily="34" charset="0"/>
              <a:buChar char="•"/>
            </a:pPr>
            <a:r>
              <a:rPr lang="en-US" dirty="0"/>
              <a:t>A phenomenon known as, data</a:t>
            </a:r>
            <a:r>
              <a:rPr lang="en-US" baseline="0" dirty="0"/>
              <a:t> entropy occurs when data is left unmanaged</a:t>
            </a:r>
          </a:p>
          <a:p>
            <a:pPr marL="171450" indent="-171450">
              <a:buFont typeface="Arial" panose="020B0604020202090204" pitchFamily="34" charset="0"/>
              <a:buChar char="•"/>
            </a:pPr>
            <a:r>
              <a:rPr lang="en-US" baseline="0" dirty="0"/>
              <a:t>Data entropy causes data to not be of use. This ultimately contributes to the “death” of data essentially meaning that the data cannot be accessed or used</a:t>
            </a:r>
          </a:p>
          <a:p>
            <a:pPr marL="171450" indent="-171450">
              <a:buFont typeface="Arial" panose="020B0604020202090204" pitchFamily="34" charset="0"/>
              <a:buChar char="•"/>
            </a:pPr>
            <a:r>
              <a:rPr lang="en-US" baseline="0" dirty="0">
                <a:solidFill>
                  <a:srgbClr val="FFFF00"/>
                </a:solidFill>
              </a:rPr>
              <a:t>Longevity issues deal with file formats and media sources. Both must be updated periodically in order that the data remain useful for the long term</a:t>
            </a:r>
          </a:p>
          <a:p>
            <a:pPr marL="171450" indent="-171450">
              <a:buFont typeface="Arial" panose="020B0604020202090204" pitchFamily="34" charset="0"/>
              <a:buChar char="•"/>
            </a:pPr>
            <a:r>
              <a:rPr lang="en-US" baseline="0" dirty="0"/>
              <a:t>In the case of accident or loss a management plan can assist in staving off the entropy process</a:t>
            </a:r>
            <a:endParaRPr lang="en-US" dirty="0"/>
          </a:p>
          <a:p>
            <a:pPr marL="171450" indent="-171450">
              <a:buFont typeface="Arial" panose="020B0604020202090204" pitchFamily="34" charset="0"/>
              <a:buChar char="•"/>
            </a:pPr>
            <a:r>
              <a:rPr lang="en-US" dirty="0"/>
              <a:t>The graph</a:t>
            </a:r>
            <a:r>
              <a:rPr lang="en-US" baseline="0" dirty="0"/>
              <a:t> shows how that soon after publication, data reuse potential begins to diminish rapidly, overtime.  Left unchecked the data proves useless for purposes of furthering research</a:t>
            </a:r>
          </a:p>
          <a:p>
            <a:pPr marL="171450" indent="-171450">
              <a:buFont typeface="Arial" panose="020B0604020202090204" pitchFamily="34" charset="0"/>
              <a:buChar char="•"/>
            </a:pPr>
            <a:r>
              <a:rPr lang="en-US" baseline="0" dirty="0"/>
              <a:t>It’s for this reason that data services are key to maintaining research for potential use and reuse </a:t>
            </a:r>
            <a:endParaRPr lang="en-US" dirty="0"/>
          </a:p>
          <a:p>
            <a:pPr marL="171450" indent="-171450">
              <a:buFont typeface="Arial" panose="020B0604020202090204" pitchFamily="34" charset="0"/>
              <a:buChar char="•"/>
            </a:pPr>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3</a:t>
            </a:fld>
            <a:endParaRPr lang="en-US">
              <a:solidFill>
                <a:prstClr val="black"/>
              </a:solidFill>
            </a:endParaRPr>
          </a:p>
        </p:txBody>
      </p:sp>
    </p:spTree>
    <p:extLst>
      <p:ext uri="{BB962C8B-B14F-4D97-AF65-F5344CB8AC3E}">
        <p14:creationId xmlns:p14="http://schemas.microsoft.com/office/powerpoint/2010/main" val="42558491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90204" pitchFamily="34" charset="0"/>
              <a:buChar char="•"/>
            </a:pPr>
            <a:r>
              <a:rPr lang="en-US" dirty="0"/>
              <a:t>As mentioned previously</a:t>
            </a:r>
            <a:r>
              <a:rPr lang="en-US" baseline="0" dirty="0"/>
              <a:t> there are numerous reasons to practice sound data management at all stages of the data in its life cycle. </a:t>
            </a:r>
          </a:p>
          <a:p>
            <a:pPr marL="171450" indent="-171450">
              <a:buFont typeface="Arial" panose="020B0604020202090204" pitchFamily="34" charset="0"/>
              <a:buChar char="•"/>
            </a:pPr>
            <a:r>
              <a:rPr lang="en-US" baseline="0" dirty="0"/>
              <a:t>The data life cycle is a model for understanding how best to maintain data at all stages of use that is, planning, collection, preserving, analyzing, etc.</a:t>
            </a:r>
          </a:p>
          <a:p>
            <a:pPr marL="171450" marR="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tabLst/>
              <a:defRPr/>
            </a:pPr>
            <a:r>
              <a:rPr lang="en-US" baseline="0" dirty="0"/>
              <a:t>This process is explained in the diagram here and represents the ideal lifecycle trend for data according to </a:t>
            </a:r>
            <a:r>
              <a:rPr lang="en-US" baseline="0" dirty="0" err="1"/>
              <a:t>DataONE</a:t>
            </a:r>
            <a:r>
              <a:rPr lang="en-US" baseline="0" dirty="0"/>
              <a:t> (a research repository that we assisted in optimizing their data services)</a:t>
            </a:r>
          </a:p>
          <a:p>
            <a:pPr marL="171450" marR="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tabLst/>
              <a:defRPr/>
            </a:pPr>
            <a:r>
              <a:rPr lang="en-US" baseline="0" dirty="0"/>
              <a:t>Benefits to research services are:</a:t>
            </a:r>
          </a:p>
          <a:p>
            <a:pPr marL="171450" marR="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tabLst/>
              <a:defRPr/>
            </a:pPr>
            <a:r>
              <a:rPr lang="en-US" baseline="0" dirty="0"/>
              <a:t>Institutional compliance (requirements for research as set by the university for faculty/ tenure)</a:t>
            </a:r>
          </a:p>
          <a:p>
            <a:pPr marL="171450" indent="-171450">
              <a:buFont typeface="Arial" panose="020B0604020202090204" pitchFamily="34" charset="0"/>
              <a:buChar char="•"/>
            </a:pPr>
            <a:r>
              <a:rPr lang="en-US" baseline="0" dirty="0"/>
              <a:t>Increased visibility, data reuse, higher quality research and impact</a:t>
            </a:r>
          </a:p>
          <a:p>
            <a:pPr marL="171450" indent="-171450">
              <a:buFont typeface="Arial" panose="020B0604020202090204" pitchFamily="34" charset="0"/>
              <a:buChar char="•"/>
            </a:pPr>
            <a:r>
              <a:rPr lang="en-US" baseline="0" dirty="0"/>
              <a:t>As you can see, there are numerous reasons to practice sound data management </a:t>
            </a:r>
          </a:p>
          <a:p>
            <a:pPr marL="171450" indent="-171450">
              <a:buFont typeface="Arial" panose="020B0604020202090204" pitchFamily="34" charset="0"/>
              <a:buChar char="•"/>
            </a:pPr>
            <a:endParaRPr lang="en-US" baseline="0" dirty="0"/>
          </a:p>
          <a:p>
            <a:pPr marL="171450" indent="-171450">
              <a:buFont typeface="Arial" panose="020B0604020202090204" pitchFamily="34" charset="0"/>
              <a:buChar char="•"/>
            </a:pPr>
            <a:r>
              <a:rPr lang="en-US" baseline="0" dirty="0"/>
              <a:t>Note about the </a:t>
            </a:r>
            <a:r>
              <a:rPr lang="en-US" baseline="0" dirty="0" err="1"/>
              <a:t>DataONE</a:t>
            </a:r>
            <a:r>
              <a:rPr lang="en-US" baseline="0" dirty="0"/>
              <a:t> Data life cycle from their data management plan document</a:t>
            </a:r>
          </a:p>
          <a:p>
            <a:pPr marL="628650" lvl="1" indent="-171450">
              <a:buFont typeface="Arial" panose="020B0604020202090204" pitchFamily="34" charset="0"/>
              <a:buChar char="•"/>
            </a:pPr>
            <a:r>
              <a:rPr lang="en-US" baseline="0" dirty="0"/>
              <a:t>The cycle represents various aspects of data management</a:t>
            </a:r>
          </a:p>
          <a:p>
            <a:pPr marL="628650" lvl="1" indent="-171450">
              <a:buFont typeface="Arial" panose="020B0604020202090204" pitchFamily="34" charset="0"/>
              <a:buChar char="•"/>
            </a:pPr>
            <a:r>
              <a:rPr lang="en-US" baseline="0" dirty="0"/>
              <a:t>The steps represent a logical flow of activities though each activity can be performed out of sequence, repeated, and with others in tandem</a:t>
            </a:r>
          </a:p>
          <a:p>
            <a:endParaRPr lang="en-US" baseline="0" dirty="0"/>
          </a:p>
          <a:p>
            <a:r>
              <a:rPr lang="en-US" dirty="0">
                <a:hlinkClick r:id="rId3"/>
              </a:rPr>
              <a:t>http://www.dataone.org/sites/all/documents/DataONE-PPSR-DataManagementGuide.pdf</a:t>
            </a:r>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28103173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90204" pitchFamily="34" charset="0"/>
              <a:buChar char="•"/>
            </a:pPr>
            <a:r>
              <a:rPr lang="en-US" dirty="0"/>
              <a:t>So, today we are going to discuss</a:t>
            </a:r>
            <a:r>
              <a:rPr lang="en-US" baseline="0" dirty="0"/>
              <a:t> how research data services can be aided by usability studies.  Here are a few definitions to help familiarize you with the potential of this testing</a:t>
            </a:r>
            <a:endParaRPr lang="en-US" dirty="0"/>
          </a:p>
          <a:p>
            <a:pPr marL="171450" indent="-171450">
              <a:buFont typeface="Arial" panose="020B0604020202090204" pitchFamily="34" charset="0"/>
              <a:buChar char="•"/>
            </a:pPr>
            <a:r>
              <a:rPr lang="en-US" dirty="0"/>
              <a:t>Usability testing is a</a:t>
            </a:r>
            <a:r>
              <a:rPr lang="en-US" baseline="0" dirty="0"/>
              <a:t> means by which research data services can be optimized using case studies as a model.  </a:t>
            </a:r>
          </a:p>
          <a:p>
            <a:pPr marL="171450" indent="-171450">
              <a:buFont typeface="Arial" panose="020B0604020202090204" pitchFamily="34" charset="0"/>
              <a:buChar char="•"/>
            </a:pPr>
            <a:r>
              <a:rPr lang="en-US" baseline="0" dirty="0"/>
              <a:t>Tests are carried out using certain methods such as thinking aloud and eye tracking </a:t>
            </a:r>
          </a:p>
          <a:p>
            <a:pPr marL="171450" indent="-171450">
              <a:buFont typeface="Arial" panose="020B0604020202090204" pitchFamily="34" charset="0"/>
              <a:buChar char="•"/>
            </a:pPr>
            <a:r>
              <a:rPr lang="en-US" baseline="0" dirty="0"/>
              <a:t>These methods examine performance on certain activities and measure time on task, number and severity of errors and where the eye lingers.</a:t>
            </a:r>
          </a:p>
          <a:p>
            <a:pPr marL="171450" indent="-171450">
              <a:buFont typeface="Arial" panose="020B0604020202090204" pitchFamily="34" charset="0"/>
              <a:buChar char="•"/>
            </a:pPr>
            <a:r>
              <a:rPr lang="en-US" baseline="0" dirty="0"/>
              <a:t>Results can be used to aid developers in creating websites and interfaces that increase ease of use and the overall satisfaction of the user</a:t>
            </a:r>
          </a:p>
          <a:p>
            <a:pPr marL="0" indent="0">
              <a:buFont typeface="Arial" panose="020B0604020202090204" pitchFamily="34" charset="0"/>
              <a:buNone/>
            </a:pPr>
            <a:endParaRPr lang="en-US" baseline="0"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5</a:t>
            </a:fld>
            <a:endParaRPr lang="en-US">
              <a:solidFill>
                <a:prstClr val="black"/>
              </a:solidFill>
            </a:endParaRPr>
          </a:p>
        </p:txBody>
      </p:sp>
    </p:spTree>
    <p:extLst>
      <p:ext uri="{BB962C8B-B14F-4D97-AF65-F5344CB8AC3E}">
        <p14:creationId xmlns:p14="http://schemas.microsoft.com/office/powerpoint/2010/main" val="3985736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90204" pitchFamily="34" charset="0"/>
              <a:buChar char="•"/>
            </a:pPr>
            <a:r>
              <a:rPr lang="en-US" dirty="0"/>
              <a:t>Now we</a:t>
            </a:r>
            <a:r>
              <a:rPr lang="en-US" baseline="0" dirty="0"/>
              <a:t> will discuss how we performed usability testing to improve </a:t>
            </a:r>
            <a:r>
              <a:rPr lang="en-US" baseline="0" dirty="0" err="1"/>
              <a:t>DataONE</a:t>
            </a:r>
            <a:r>
              <a:rPr lang="en-US" baseline="0" dirty="0"/>
              <a:t> services. Here is a bit on </a:t>
            </a:r>
            <a:r>
              <a:rPr lang="en-US" baseline="0" dirty="0" err="1"/>
              <a:t>DataONE</a:t>
            </a:r>
            <a:r>
              <a:rPr lang="en-US" baseline="0" dirty="0"/>
              <a:t> also known as the data observation network for earth-supported by the U.S. National Science Foundation</a:t>
            </a:r>
          </a:p>
          <a:p>
            <a:pPr marL="171450" marR="0" indent="-171450" algn="l" defTabSz="914400" rtl="0" eaLnBrk="1" fontAlgn="auto" latinLnBrk="0" hangingPunct="1">
              <a:lnSpc>
                <a:spcPct val="100000"/>
              </a:lnSpc>
              <a:spcBef>
                <a:spcPts val="0"/>
              </a:spcBef>
              <a:spcAft>
                <a:spcPts val="0"/>
              </a:spcAft>
              <a:buClrTx/>
              <a:buSzTx/>
              <a:buFont typeface="Arial" panose="020B0604020202090204" pitchFamily="34" charset="0"/>
              <a:buChar char="•"/>
              <a:tabLst/>
              <a:defRPr/>
            </a:pPr>
            <a:r>
              <a:rPr lang="en-US" dirty="0"/>
              <a:t>Essentially it is a repository (data</a:t>
            </a:r>
            <a:r>
              <a:rPr lang="en-US" baseline="0" dirty="0"/>
              <a:t> store house) for earth observational data</a:t>
            </a:r>
          </a:p>
          <a:p>
            <a:pPr marL="171450" indent="-171450">
              <a:buFont typeface="Arial" panose="020B0604020202090204" pitchFamily="34" charset="0"/>
              <a:buChar char="•"/>
            </a:pPr>
            <a:r>
              <a:rPr lang="en-US" i="1" baseline="0" dirty="0">
                <a:solidFill>
                  <a:srgbClr val="FFFF00"/>
                </a:solidFill>
              </a:rPr>
              <a:t>“</a:t>
            </a:r>
            <a:r>
              <a:rPr lang="en-US" sz="1200" b="0" i="1" kern="1200" dirty="0" err="1">
                <a:solidFill>
                  <a:srgbClr val="FFFF00"/>
                </a:solidFill>
                <a:effectLst/>
                <a:latin typeface="+mn-lt"/>
                <a:ea typeface="+mn-ea"/>
                <a:cs typeface="+mn-cs"/>
              </a:rPr>
              <a:t>DataONE</a:t>
            </a:r>
            <a:r>
              <a:rPr lang="en-US" sz="1200" b="0" i="1" kern="1200" dirty="0">
                <a:solidFill>
                  <a:srgbClr val="FFFF00"/>
                </a:solidFill>
                <a:effectLst/>
                <a:latin typeface="+mn-lt"/>
                <a:ea typeface="+mn-ea"/>
                <a:cs typeface="+mn-cs"/>
              </a:rPr>
              <a:t> will ensure the preservation, access, use and reuse of multi-scale, multi-discipline, and multi-national science data via three primary </a:t>
            </a:r>
            <a:r>
              <a:rPr lang="en-US" sz="1200" b="0" i="1" kern="1200" dirty="0" err="1">
                <a:solidFill>
                  <a:srgbClr val="FFFF00"/>
                </a:solidFill>
                <a:effectLst/>
                <a:latin typeface="+mn-lt"/>
                <a:ea typeface="+mn-ea"/>
                <a:cs typeface="+mn-cs"/>
              </a:rPr>
              <a:t>cyberinfrastucture</a:t>
            </a:r>
            <a:r>
              <a:rPr lang="en-US" sz="1200" b="0" i="1" kern="1200" dirty="0">
                <a:solidFill>
                  <a:srgbClr val="FFFF00"/>
                </a:solidFill>
                <a:effectLst/>
                <a:latin typeface="+mn-lt"/>
                <a:ea typeface="+mn-ea"/>
                <a:cs typeface="+mn-cs"/>
              </a:rPr>
              <a:t> elements and a broad education and outreach program.”</a:t>
            </a:r>
            <a:r>
              <a:rPr lang="en-US" i="1" baseline="0" dirty="0">
                <a:solidFill>
                  <a:srgbClr val="FFFF00"/>
                </a:solidFill>
              </a:rPr>
              <a:t> </a:t>
            </a:r>
          </a:p>
          <a:p>
            <a:pPr marL="171450" indent="-171450">
              <a:buFont typeface="Arial" panose="020B0604020202090204" pitchFamily="34" charset="0"/>
              <a:buChar char="•"/>
            </a:pPr>
            <a:r>
              <a:rPr lang="en-US" baseline="0" dirty="0"/>
              <a:t>This research data service provider is always looking to cutting edge practice in order to expand their potential and the efficiency of their services.</a:t>
            </a:r>
            <a:endParaRPr lang="en-US" dirty="0"/>
          </a:p>
          <a:p>
            <a:pPr marL="171450" indent="-171450">
              <a:buFont typeface="Arial" panose="020B0604020202090204" pitchFamily="34" charset="0"/>
              <a:buChar char="•"/>
            </a:pPr>
            <a:endParaRPr lang="en-US" baseline="0" dirty="0"/>
          </a:p>
          <a:p>
            <a:pPr eaLnBrk="1" hangingPunct="1"/>
            <a:r>
              <a:rPr lang="en-US" baseline="0" dirty="0"/>
              <a:t>Data resources: </a:t>
            </a:r>
            <a:r>
              <a:rPr lang="en-US" altLang="en-US" dirty="0">
                <a:ea typeface="ＭＳ Ｐゴシック" charset="-128"/>
              </a:rPr>
              <a:t>Research networks and environmental observatories</a:t>
            </a:r>
          </a:p>
          <a:p>
            <a:pPr eaLnBrk="1" hangingPunct="1"/>
            <a:r>
              <a:rPr lang="en-US" altLang="en-US" dirty="0">
                <a:ea typeface="ＭＳ Ｐゴシック" charset="-128"/>
              </a:rPr>
              <a:t>Governmental agencies and NGOs </a:t>
            </a:r>
          </a:p>
          <a:p>
            <a:pPr eaLnBrk="1" hangingPunct="1"/>
            <a:r>
              <a:rPr lang="en-US" altLang="en-US" dirty="0">
                <a:ea typeface="ＭＳ Ｐゴシック" charset="-128"/>
              </a:rPr>
              <a:t>Biological specimens</a:t>
            </a:r>
          </a:p>
          <a:p>
            <a:pPr eaLnBrk="1" hangingPunct="1"/>
            <a:r>
              <a:rPr lang="en-US" altLang="en-US" dirty="0">
                <a:ea typeface="ＭＳ Ｐゴシック" charset="-128"/>
              </a:rPr>
              <a:t>Individual scientists </a:t>
            </a:r>
          </a:p>
          <a:p>
            <a:pPr eaLnBrk="1" hangingPunct="1"/>
            <a:r>
              <a:rPr lang="en-US" altLang="en-US" dirty="0">
                <a:ea typeface="ＭＳ Ｐゴシック" charset="-128"/>
              </a:rPr>
              <a:t>Citizen scientists’ data</a:t>
            </a:r>
          </a:p>
          <a:p>
            <a:pPr eaLnBrk="1" hangingPunct="1"/>
            <a:r>
              <a:rPr lang="en-US" altLang="en-US" dirty="0">
                <a:ea typeface="ＭＳ Ｐゴシック" charset="-128"/>
              </a:rPr>
              <a:t>Natural resources and conservation data </a:t>
            </a:r>
          </a:p>
          <a:p>
            <a:pPr eaLnBrk="1" hangingPunct="1"/>
            <a:r>
              <a:rPr lang="en-US" altLang="en-US" dirty="0">
                <a:ea typeface="ＭＳ Ｐゴシック" charset="-128"/>
              </a:rPr>
              <a:t>Observational data </a:t>
            </a:r>
          </a:p>
          <a:p>
            <a:pPr eaLnBrk="1" hangingPunct="1"/>
            <a:r>
              <a:rPr lang="en-US" altLang="en-US" dirty="0">
                <a:ea typeface="ＭＳ Ｐゴシック" charset="-128"/>
              </a:rPr>
              <a:t>Global and continental land cover/land change and biogeochemical data</a:t>
            </a:r>
          </a:p>
          <a:p>
            <a:pPr eaLnBrk="1" hangingPunct="1"/>
            <a:r>
              <a:rPr lang="en-US" altLang="en-US" dirty="0">
                <a:ea typeface="ＭＳ Ｐゴシック" charset="-128"/>
              </a:rPr>
              <a:t>Census data</a:t>
            </a:r>
          </a:p>
          <a:p>
            <a:endParaRPr lang="en-US" dirty="0"/>
          </a:p>
          <a:p>
            <a:r>
              <a:rPr lang="en-US" altLang="en-US" sz="2400" u="sng" dirty="0">
                <a:ea typeface="ＭＳ Ｐゴシック" charset="-128"/>
              </a:rPr>
              <a:t>Providers</a:t>
            </a:r>
            <a:endParaRPr lang="en-US" altLang="en-US" sz="2400" dirty="0">
              <a:ea typeface="ＭＳ Ｐゴシック" charset="-128"/>
            </a:endParaRPr>
          </a:p>
          <a:p>
            <a:pPr marL="654050" lvl="1"/>
            <a:r>
              <a:rPr lang="en-US" altLang="en-US" sz="2400" dirty="0">
                <a:ea typeface="ＭＳ Ｐゴシック" charset="-128"/>
              </a:rPr>
              <a:t>Academic and Agency Scientists</a:t>
            </a:r>
          </a:p>
          <a:p>
            <a:pPr marL="654050" lvl="1"/>
            <a:r>
              <a:rPr lang="en-US" altLang="en-US" sz="2400" dirty="0">
                <a:ea typeface="ＭＳ Ｐゴシック" charset="-128"/>
              </a:rPr>
              <a:t>Research networks</a:t>
            </a:r>
          </a:p>
          <a:p>
            <a:pPr marL="654050" lvl="1"/>
            <a:r>
              <a:rPr lang="en-US" altLang="en-US" sz="2400" dirty="0">
                <a:ea typeface="ＭＳ Ｐゴシック" charset="-128"/>
              </a:rPr>
              <a:t>Environmental observatories</a:t>
            </a:r>
          </a:p>
          <a:p>
            <a:pPr marL="654050" lvl="1"/>
            <a:r>
              <a:rPr lang="en-US" altLang="en-US" sz="2400" dirty="0">
                <a:ea typeface="ＭＳ Ｐゴシック" charset="-128"/>
              </a:rPr>
              <a:t>Citizen groups</a:t>
            </a:r>
          </a:p>
          <a:p>
            <a:pPr marL="654050" lvl="1"/>
            <a:r>
              <a:rPr lang="en-US" altLang="en-US" sz="2400" dirty="0">
                <a:ea typeface="ＭＳ Ｐゴシック" charset="-128"/>
              </a:rPr>
              <a:t>Students</a:t>
            </a:r>
          </a:p>
          <a:p>
            <a:endParaRPr lang="en-US" altLang="en-US" sz="2400" dirty="0">
              <a:ea typeface="ＭＳ Ｐゴシック" charset="-128"/>
            </a:endParaRPr>
          </a:p>
          <a:p>
            <a:r>
              <a:rPr lang="en-US" altLang="en-US" sz="2400" u="sng" dirty="0">
                <a:ea typeface="ＭＳ Ｐゴシック" charset="-128"/>
              </a:rPr>
              <a:t>Consumers</a:t>
            </a:r>
            <a:endParaRPr lang="en-US" altLang="en-US" sz="2400" dirty="0">
              <a:ea typeface="ＭＳ Ｐゴシック" charset="-128"/>
            </a:endParaRPr>
          </a:p>
          <a:p>
            <a:pPr marL="654050" lvl="1"/>
            <a:r>
              <a:rPr lang="en-US" altLang="en-US" sz="2400" dirty="0">
                <a:ea typeface="ＭＳ Ｐゴシック" charset="-128"/>
              </a:rPr>
              <a:t>Academic and Agency Scientists</a:t>
            </a:r>
          </a:p>
          <a:p>
            <a:pPr marL="654050" lvl="1"/>
            <a:r>
              <a:rPr lang="en-US" altLang="en-US" sz="2400" dirty="0">
                <a:ea typeface="ＭＳ Ｐゴシック" charset="-128"/>
              </a:rPr>
              <a:t>Research networks</a:t>
            </a:r>
          </a:p>
          <a:p>
            <a:pPr marL="654050" lvl="1"/>
            <a:r>
              <a:rPr lang="en-US" altLang="en-US" sz="2400" dirty="0">
                <a:ea typeface="ＭＳ Ｐゴシック" charset="-128"/>
              </a:rPr>
              <a:t>Environmental observatories</a:t>
            </a:r>
          </a:p>
          <a:p>
            <a:pPr marL="654050" lvl="1"/>
            <a:r>
              <a:rPr lang="en-US" altLang="en-US" sz="2400" dirty="0">
                <a:ea typeface="ＭＳ Ｐゴシック" charset="-128"/>
              </a:rPr>
              <a:t>Citizen groups</a:t>
            </a:r>
          </a:p>
          <a:p>
            <a:pPr marL="654050" lvl="1"/>
            <a:r>
              <a:rPr lang="en-US" altLang="en-US" sz="2400" dirty="0">
                <a:ea typeface="ＭＳ Ｐゴシック" charset="-128"/>
              </a:rPr>
              <a:t>Students</a:t>
            </a:r>
          </a:p>
          <a:p>
            <a:r>
              <a:rPr lang="en-US" dirty="0"/>
              <a:t>Affiliates</a:t>
            </a:r>
          </a:p>
          <a:p>
            <a:pPr eaLnBrk="1" hangingPunct="1"/>
            <a:r>
              <a:rPr lang="en-GB" altLang="en-US" sz="1200" dirty="0">
                <a:ea typeface="ＭＳ Ｐゴシック" charset="-128"/>
              </a:rPr>
              <a:t>Libraries &amp; digital libraries </a:t>
            </a:r>
            <a:endParaRPr lang="en-US" altLang="en-US" sz="1200" dirty="0">
              <a:ea typeface="ＭＳ Ｐゴシック" charset="-128"/>
            </a:endParaRPr>
          </a:p>
          <a:p>
            <a:pPr eaLnBrk="1" hangingPunct="1"/>
            <a:r>
              <a:rPr lang="en-US" altLang="en-US" sz="1200" dirty="0">
                <a:ea typeface="ＭＳ Ｐゴシック" charset="-128"/>
              </a:rPr>
              <a:t>Academic institutions </a:t>
            </a:r>
          </a:p>
          <a:p>
            <a:pPr eaLnBrk="1" hangingPunct="1"/>
            <a:r>
              <a:rPr lang="en-US" altLang="en-US" sz="1200" dirty="0">
                <a:ea typeface="ＭＳ Ｐゴシック" charset="-128"/>
              </a:rPr>
              <a:t>Research networks </a:t>
            </a:r>
          </a:p>
          <a:p>
            <a:pPr eaLnBrk="1" hangingPunct="1"/>
            <a:r>
              <a:rPr lang="en-US" altLang="en-US" sz="1200" dirty="0">
                <a:ea typeface="ＭＳ Ｐゴシック" charset="-128"/>
              </a:rPr>
              <a:t>NSF- and government-funded synthesis &amp; supercomputer centers/networks </a:t>
            </a:r>
          </a:p>
          <a:p>
            <a:pPr eaLnBrk="1" hangingPunct="1"/>
            <a:r>
              <a:rPr lang="en-US" altLang="en-US" sz="1200" dirty="0">
                <a:ea typeface="ＭＳ Ｐゴシック" charset="-128"/>
              </a:rPr>
              <a:t>Governmental organizations  </a:t>
            </a:r>
          </a:p>
          <a:p>
            <a:pPr eaLnBrk="1" hangingPunct="1"/>
            <a:r>
              <a:rPr lang="en-US" altLang="en-US" sz="1200" dirty="0">
                <a:ea typeface="ＭＳ Ｐゴシック" charset="-128"/>
              </a:rPr>
              <a:t>International organizations </a:t>
            </a:r>
          </a:p>
          <a:p>
            <a:pPr eaLnBrk="1" hangingPunct="1"/>
            <a:r>
              <a:rPr lang="en-US" altLang="en-US" sz="1200" dirty="0">
                <a:ea typeface="ＭＳ Ｐゴシック" charset="-128"/>
              </a:rPr>
              <a:t>Data and metadata archives </a:t>
            </a:r>
          </a:p>
          <a:p>
            <a:pPr eaLnBrk="1" hangingPunct="1"/>
            <a:r>
              <a:rPr lang="en-US" altLang="en-US" sz="1200" dirty="0">
                <a:ea typeface="ＭＳ Ｐゴシック" charset="-128"/>
              </a:rPr>
              <a:t>Professional societies </a:t>
            </a:r>
          </a:p>
          <a:p>
            <a:pPr eaLnBrk="1" hangingPunct="1"/>
            <a:r>
              <a:rPr lang="en-US" altLang="en-US" sz="1200" dirty="0">
                <a:ea typeface="ＭＳ Ｐゴシック" charset="-128"/>
              </a:rPr>
              <a:t>NGOs </a:t>
            </a:r>
          </a:p>
          <a:p>
            <a:pPr eaLnBrk="1" hangingPunct="1"/>
            <a:r>
              <a:rPr lang="en-US" altLang="en-US" sz="1200" dirty="0">
                <a:ea typeface="ＭＳ Ｐゴシック" charset="-128"/>
              </a:rPr>
              <a:t>Commercial sector </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985742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90204" pitchFamily="34" charset="0"/>
              <a:buChar char="•"/>
            </a:pPr>
            <a:r>
              <a:rPr lang="en-US" dirty="0"/>
              <a:t>Now</a:t>
            </a:r>
            <a:r>
              <a:rPr lang="en-US" baseline="0" dirty="0"/>
              <a:t> </a:t>
            </a:r>
            <a:r>
              <a:rPr lang="en-US" dirty="0"/>
              <a:t>I will discuss a</a:t>
            </a:r>
            <a:r>
              <a:rPr lang="en-US" baseline="0" dirty="0"/>
              <a:t> couple of the tools offered by </a:t>
            </a:r>
            <a:r>
              <a:rPr lang="en-US" baseline="0" dirty="0" err="1"/>
              <a:t>DataONE</a:t>
            </a:r>
            <a:r>
              <a:rPr lang="en-US" baseline="0" dirty="0"/>
              <a:t> and a bit on the testing procedure for their optimization in our usability lab</a:t>
            </a:r>
            <a:endParaRPr lang="en-US" dirty="0"/>
          </a:p>
          <a:p>
            <a:pPr marL="171450" indent="-171450">
              <a:buFont typeface="Arial" panose="020B0604020202090204" pitchFamily="34" charset="0"/>
              <a:buChar char="•"/>
            </a:pPr>
            <a:r>
              <a:rPr lang="en-US" dirty="0"/>
              <a:t>In 2013 there</a:t>
            </a:r>
            <a:r>
              <a:rPr lang="en-US" baseline="0" dirty="0"/>
              <a:t> was a </a:t>
            </a:r>
            <a:r>
              <a:rPr lang="en-US" dirty="0"/>
              <a:t>test</a:t>
            </a:r>
            <a:r>
              <a:rPr lang="en-US" baseline="0" dirty="0"/>
              <a:t> conducted at their annual “all hands meeting” concerning the </a:t>
            </a:r>
            <a:r>
              <a:rPr lang="en-US" baseline="0" dirty="0" err="1"/>
              <a:t>ONEMercury</a:t>
            </a:r>
            <a:r>
              <a:rPr lang="en-US" baseline="0" dirty="0"/>
              <a:t> database interface</a:t>
            </a:r>
          </a:p>
          <a:p>
            <a:pPr marL="171450" indent="-171450">
              <a:buFont typeface="Arial" panose="020B0604020202090204" pitchFamily="34" charset="0"/>
              <a:buChar char="•"/>
            </a:pPr>
            <a:r>
              <a:rPr lang="en-US" baseline="0" dirty="0"/>
              <a:t>Essentially, ONE Mercury is a search interface connecting multiple databases and repositories</a:t>
            </a:r>
          </a:p>
          <a:p>
            <a:pPr marL="171450" indent="-171450">
              <a:buFont typeface="Arial" panose="020B0604020202090204" pitchFamily="34" charset="0"/>
              <a:buChar char="•"/>
            </a:pPr>
            <a:r>
              <a:rPr lang="en-US" baseline="0" dirty="0"/>
              <a:t>26 participants were asked to complete a series of tasks using the tool</a:t>
            </a:r>
          </a:p>
          <a:p>
            <a:pPr marL="171450" indent="-171450">
              <a:buFont typeface="Arial" panose="020B0604020202090204" pitchFamily="34" charset="0"/>
              <a:buChar char="•"/>
            </a:pPr>
            <a:r>
              <a:rPr lang="en-US" baseline="0" dirty="0"/>
              <a:t>There were 13 pre task questions this mostly consisted of demographic inquiries (e.g. job title, discipline, familiarity with </a:t>
            </a:r>
            <a:r>
              <a:rPr lang="en-US" baseline="0" dirty="0" err="1"/>
              <a:t>DataONE</a:t>
            </a:r>
            <a:r>
              <a:rPr lang="en-US" baseline="0" dirty="0"/>
              <a:t>), then there were 5 tasks that each participant was asked to complete regarding the functionality of the tool, finally 19 post task questions were asked of each participant so that they might rank a series of statements pertaining to their experience with the tool (e.g. strongly disagree to strongly agree) throughout the entire process the participant was asked to think aloud so as to gage their thought process in working with </a:t>
            </a:r>
            <a:r>
              <a:rPr lang="en-US" baseline="0" dirty="0" err="1"/>
              <a:t>ONEMercury</a:t>
            </a:r>
            <a:endParaRPr lang="en-US" baseline="0" dirty="0"/>
          </a:p>
          <a:p>
            <a:pPr marL="171450" indent="-171450">
              <a:buFont typeface="Arial" panose="020B0604020202090204" pitchFamily="34" charset="0"/>
              <a:buChar char="•"/>
            </a:pPr>
            <a:r>
              <a:rPr lang="en-US" baseline="0" dirty="0"/>
              <a:t>We recorded the sessions (screen display, keystrokes, mouse movement-time on task, and errors)</a:t>
            </a:r>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7</a:t>
            </a:fld>
            <a:endParaRPr lang="en-US">
              <a:solidFill>
                <a:prstClr val="black"/>
              </a:solidFill>
            </a:endParaRPr>
          </a:p>
        </p:txBody>
      </p:sp>
    </p:spTree>
    <p:extLst>
      <p:ext uri="{BB962C8B-B14F-4D97-AF65-F5344CB8AC3E}">
        <p14:creationId xmlns:p14="http://schemas.microsoft.com/office/powerpoint/2010/main" val="396737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90204" pitchFamily="34" charset="0"/>
              <a:buChar char="•"/>
            </a:pPr>
            <a:r>
              <a:rPr lang="en-US" dirty="0"/>
              <a:t>The second tool</a:t>
            </a:r>
            <a:r>
              <a:rPr lang="en-US" baseline="0" dirty="0"/>
              <a:t> was tested in </a:t>
            </a:r>
            <a:r>
              <a:rPr lang="en-US" dirty="0"/>
              <a:t>July 2013,</a:t>
            </a:r>
            <a:r>
              <a:rPr lang="en-US" baseline="0" dirty="0"/>
              <a:t> this was </a:t>
            </a:r>
            <a:r>
              <a:rPr lang="en-US" baseline="0" dirty="0" err="1"/>
              <a:t>ONEDrive</a:t>
            </a:r>
            <a:r>
              <a:rPr lang="en-US" baseline="0" dirty="0"/>
              <a:t>.  It is a data management tool synced with the </a:t>
            </a:r>
            <a:r>
              <a:rPr lang="en-US" baseline="0" dirty="0" err="1"/>
              <a:t>ONEMercury</a:t>
            </a:r>
            <a:r>
              <a:rPr lang="en-US" baseline="0" dirty="0"/>
              <a:t> interface to allow access to </a:t>
            </a:r>
            <a:r>
              <a:rPr lang="en-US" baseline="0" dirty="0" err="1"/>
              <a:t>DataONE</a:t>
            </a:r>
            <a:r>
              <a:rPr lang="en-US" baseline="0" dirty="0"/>
              <a:t> content on the local hard drive.</a:t>
            </a:r>
          </a:p>
          <a:p>
            <a:pPr marL="171450" indent="-171450">
              <a:buFont typeface="Arial" panose="020B0604020202090204" pitchFamily="34" charset="0"/>
              <a:buChar char="•"/>
            </a:pPr>
            <a:r>
              <a:rPr lang="en-US" baseline="0" dirty="0"/>
              <a:t>6 participants were shown a wire frame (the wireframe is a prototype of the major navigation and content elements in a 2-d form).  After viewing the wireframe participants were asked for their feedback</a:t>
            </a:r>
          </a:p>
          <a:p>
            <a:pPr marL="171450" indent="-171450">
              <a:buFont typeface="Arial" panose="020B0604020202090204" pitchFamily="34" charset="0"/>
              <a:buChar char="•"/>
            </a:pPr>
            <a:r>
              <a:rPr lang="en-US" baseline="0" dirty="0"/>
              <a:t>The goal was to improve the tool before release to the public</a:t>
            </a:r>
          </a:p>
          <a:p>
            <a:pPr marL="171450" indent="-171450">
              <a:buFont typeface="Arial" panose="020B0604020202090204" pitchFamily="34" charset="0"/>
              <a:buChar char="•"/>
            </a:pPr>
            <a:r>
              <a:rPr lang="en-US" baseline="0" dirty="0"/>
              <a:t>As a part of the test, participants were walked through how to find,  retrieve, and save data sets</a:t>
            </a:r>
          </a:p>
          <a:p>
            <a:pPr marL="171450" indent="-171450">
              <a:buFont typeface="Arial" panose="020B0604020202090204" pitchFamily="34" charset="0"/>
              <a:buChar char="•"/>
            </a:pPr>
            <a:r>
              <a:rPr lang="en-US" baseline="0" dirty="0"/>
              <a:t>In the end, they were asked to comment on their overall impression</a:t>
            </a:r>
            <a:endParaRPr lang="en-US" dirty="0"/>
          </a:p>
          <a:p>
            <a:pPr marL="457200" indent="-457200">
              <a:buFont typeface="Arial"/>
              <a:buChar char="•"/>
            </a:pPr>
            <a:endParaRPr lang="en-US" dirty="0"/>
          </a:p>
          <a:p>
            <a:pPr marL="457200" indent="-457200">
              <a:buFont typeface="Arial"/>
              <a:buChar char="•"/>
            </a:pPr>
            <a:endParaRPr lang="en-US" dirty="0"/>
          </a:p>
          <a:p>
            <a:pPr marL="457200" indent="-457200">
              <a:buFont typeface="Arial"/>
              <a:buChar char="•"/>
            </a:pPr>
            <a:r>
              <a:rPr lang="en-US" dirty="0" err="1"/>
              <a:t>DataONE</a:t>
            </a:r>
            <a:r>
              <a:rPr lang="en-US" dirty="0"/>
              <a:t> appears as network drive</a:t>
            </a:r>
          </a:p>
          <a:p>
            <a:pPr marL="457200" indent="-457200">
              <a:buFont typeface="Arial"/>
              <a:buChar char="•"/>
            </a:pPr>
            <a:r>
              <a:rPr lang="en-US" dirty="0"/>
              <a:t>Live view – changes appear immediately</a:t>
            </a:r>
          </a:p>
          <a:p>
            <a:pPr marL="457200" indent="-457200">
              <a:buFont typeface="Arial"/>
              <a:buChar char="•"/>
            </a:pPr>
            <a:r>
              <a:rPr lang="en-US" dirty="0"/>
              <a:t>Focus view using filters</a:t>
            </a:r>
          </a:p>
          <a:p>
            <a:pPr marL="920750" lvl="1" indent="-342900"/>
            <a:r>
              <a:rPr lang="en-US" sz="2000" dirty="0"/>
              <a:t>keyword=“solar radiation” AND project=“Canopy Arthropods”</a:t>
            </a:r>
          </a:p>
          <a:p>
            <a:pPr marL="920750" lvl="1" indent="-342900"/>
            <a:r>
              <a:rPr lang="en-US" sz="2000" dirty="0"/>
              <a:t>surname=“Fink”</a:t>
            </a:r>
          </a:p>
          <a:p>
            <a:pPr marL="457200" indent="-457200">
              <a:buFont typeface="Arial"/>
              <a:buChar char="•"/>
            </a:pPr>
            <a:r>
              <a:rPr lang="en-US" dirty="0"/>
              <a:t>Access content with unmodified applications</a:t>
            </a:r>
          </a:p>
          <a:p>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8</a:t>
            </a:fld>
            <a:endParaRPr lang="en-US">
              <a:solidFill>
                <a:prstClr val="black"/>
              </a:solidFill>
            </a:endParaRPr>
          </a:p>
        </p:txBody>
      </p:sp>
    </p:spTree>
    <p:extLst>
      <p:ext uri="{BB962C8B-B14F-4D97-AF65-F5344CB8AC3E}">
        <p14:creationId xmlns:p14="http://schemas.microsoft.com/office/powerpoint/2010/main" val="40882506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 sample of what one might see</a:t>
            </a:r>
            <a:r>
              <a:rPr lang="en-US" baseline="0" dirty="0"/>
              <a:t> when using one drive. The tool is synced with </a:t>
            </a:r>
            <a:r>
              <a:rPr lang="en-US" baseline="0" dirty="0" err="1"/>
              <a:t>ONEMercury</a:t>
            </a:r>
            <a:r>
              <a:rPr lang="en-US" baseline="0" dirty="0"/>
              <a:t> and datasets are extracted and can be saved for viewing on the desktop</a:t>
            </a:r>
          </a:p>
          <a:p>
            <a:endParaRPr lang="en-US" baseline="0" dirty="0"/>
          </a:p>
          <a:p>
            <a:r>
              <a:rPr lang="en-US" baseline="0" dirty="0"/>
              <a:t>Now, Rachel will present to you some of our findings . </a:t>
            </a:r>
            <a:endParaRPr lang="en-US" dirty="0"/>
          </a:p>
        </p:txBody>
      </p:sp>
      <p:sp>
        <p:nvSpPr>
          <p:cNvPr id="4" name="Slide Number Placeholder 3"/>
          <p:cNvSpPr>
            <a:spLocks noGrp="1"/>
          </p:cNvSpPr>
          <p:nvPr>
            <p:ph type="sldNum" sz="quarter" idx="10"/>
          </p:nvPr>
        </p:nvSpPr>
        <p:spPr/>
        <p:txBody>
          <a:bodyPr/>
          <a:lstStyle/>
          <a:p>
            <a:fld id="{AB166F83-27E4-414F-9D84-EDF5F90B0527}" type="slidenum">
              <a:rPr lang="en-US" smtClean="0">
                <a:solidFill>
                  <a:prstClr val="black"/>
                </a:solidFill>
              </a:rPr>
              <a:pPr/>
              <a:t>9</a:t>
            </a:fld>
            <a:endParaRPr lang="en-US">
              <a:solidFill>
                <a:prstClr val="black"/>
              </a:solidFill>
            </a:endParaRPr>
          </a:p>
        </p:txBody>
      </p:sp>
    </p:spTree>
    <p:extLst>
      <p:ext uri="{BB962C8B-B14F-4D97-AF65-F5344CB8AC3E}">
        <p14:creationId xmlns:p14="http://schemas.microsoft.com/office/powerpoint/2010/main" val="24354839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tiff"/><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730709"/>
            <a:ext cx="10363200" cy="1470025"/>
          </a:xfrm>
        </p:spPr>
        <p:txBody>
          <a:bodyPr/>
          <a:lstStyle>
            <a:lvl1pPr algn="l">
              <a:defRPr b="1">
                <a:solidFill>
                  <a:srgbClr val="1A435D"/>
                </a:solidFill>
                <a:latin typeface="+mj-lt"/>
                <a:cs typeface="Candara"/>
              </a:defRPr>
            </a:lvl1pPr>
          </a:lstStyle>
          <a:p>
            <a:r>
              <a:rPr lang="en-US" dirty="0" err="1"/>
              <a:t>DataONE</a:t>
            </a:r>
            <a:r>
              <a:rPr lang="en-US" dirty="0"/>
              <a:t> Usability Testing</a:t>
            </a:r>
          </a:p>
        </p:txBody>
      </p:sp>
      <p:sp>
        <p:nvSpPr>
          <p:cNvPr id="3" name="Subtitle 2"/>
          <p:cNvSpPr>
            <a:spLocks noGrp="1"/>
          </p:cNvSpPr>
          <p:nvPr>
            <p:ph type="subTitle" idx="1" hasCustomPrompt="1"/>
          </p:nvPr>
        </p:nvSpPr>
        <p:spPr>
          <a:xfrm>
            <a:off x="911561" y="2348706"/>
            <a:ext cx="6508079" cy="2695009"/>
          </a:xfrm>
        </p:spPr>
        <p:txBody>
          <a:bodyPr/>
          <a:lstStyle>
            <a:lvl1pPr marL="0" indent="0" algn="l">
              <a:buNone/>
              <a:defRPr sz="2200" baseline="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Mary Beth West</a:t>
            </a:r>
          </a:p>
          <a:p>
            <a:r>
              <a:rPr lang="en-US" dirty="0"/>
              <a:t>Usability Testing Facilitator</a:t>
            </a:r>
          </a:p>
          <a:p>
            <a:r>
              <a:rPr lang="en-US" dirty="0"/>
              <a:t>mross15@utk.edu</a:t>
            </a:r>
          </a:p>
          <a:p>
            <a:endParaRPr lang="en-US" dirty="0"/>
          </a:p>
          <a:p>
            <a:r>
              <a:rPr lang="en-US" dirty="0"/>
              <a:t>2012 DUG Meeting and ESIP Conference</a:t>
            </a:r>
          </a:p>
          <a:p>
            <a:r>
              <a:rPr lang="en-US" dirty="0"/>
              <a:t>July 15 – 20, 2012</a:t>
            </a:r>
          </a:p>
          <a:p>
            <a:endParaRPr lang="en-US" dirty="0"/>
          </a:p>
          <a:p>
            <a:endParaRPr lang="en-US" dirty="0"/>
          </a:p>
        </p:txBody>
      </p:sp>
      <p:sp>
        <p:nvSpPr>
          <p:cNvPr id="4" name="Date Placeholder 3"/>
          <p:cNvSpPr>
            <a:spLocks noGrp="1"/>
          </p:cNvSpPr>
          <p:nvPr>
            <p:ph type="dt" sz="half" idx="10"/>
          </p:nvPr>
        </p:nvSpPr>
        <p:spPr/>
        <p:txBody>
          <a:body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C09782-662B-461B-924D-D3C3F520A8E4}" type="slidenum">
              <a:rPr lang="en-US" smtClean="0"/>
              <a:pPr/>
              <a:t>‹#›</a:t>
            </a:fld>
            <a:endParaRPr lang="en-US"/>
          </a:p>
        </p:txBody>
      </p:sp>
      <p:pic>
        <p:nvPicPr>
          <p:cNvPr id="9" name="Picture 8" descr="globepiece.tif"/>
          <p:cNvPicPr>
            <a:picLocks noChangeAspect="1"/>
          </p:cNvPicPr>
          <p:nvPr/>
        </p:nvPicPr>
        <p:blipFill>
          <a:blip r:embed="rId2"/>
          <a:stretch>
            <a:fillRect/>
          </a:stretch>
        </p:blipFill>
        <p:spPr>
          <a:xfrm>
            <a:off x="7197465" y="1994638"/>
            <a:ext cx="5011640" cy="4876190"/>
          </a:xfrm>
          <a:prstGeom prst="rect">
            <a:avLst/>
          </a:prstGeom>
        </p:spPr>
      </p:pic>
      <p:pic>
        <p:nvPicPr>
          <p:cNvPr id="11" name="Picture 10" descr="DataONE_South America LOGO.tif"/>
          <p:cNvPicPr>
            <a:picLocks noChangeAspect="1"/>
          </p:cNvPicPr>
          <p:nvPr/>
        </p:nvPicPr>
        <p:blipFill>
          <a:blip r:embed="rId3"/>
          <a:stretch>
            <a:fillRect/>
          </a:stretch>
        </p:blipFill>
        <p:spPr>
          <a:xfrm>
            <a:off x="914400" y="5869285"/>
            <a:ext cx="2540000" cy="454523"/>
          </a:xfrm>
          <a:prstGeom prst="rect">
            <a:avLst/>
          </a:prstGeom>
        </p:spPr>
      </p:pic>
    </p:spTree>
    <p:extLst>
      <p:ext uri="{BB962C8B-B14F-4D97-AF65-F5344CB8AC3E}">
        <p14:creationId xmlns:p14="http://schemas.microsoft.com/office/powerpoint/2010/main" val="422848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10"/>
          </p:nvPr>
        </p:nvSpPr>
        <p:spPr/>
        <p:txBody>
          <a:body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C09782-662B-461B-924D-D3C3F520A8E4}" type="slidenum">
              <a:rPr lang="en-US" smtClean="0"/>
              <a:pPr/>
              <a:t>‹#›</a:t>
            </a:fld>
            <a:endParaRPr lang="en-US"/>
          </a:p>
        </p:txBody>
      </p:sp>
      <p:cxnSp>
        <p:nvCxnSpPr>
          <p:cNvPr id="10" name="Straight Connector 9"/>
          <p:cNvCxnSpPr/>
          <p:nvPr/>
        </p:nvCxnSpPr>
        <p:spPr>
          <a:xfrm>
            <a:off x="609600" y="1167319"/>
            <a:ext cx="109728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1752163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p:cNvSpPr>
            <a:spLocks noGrp="1"/>
          </p:cNvSpPr>
          <p:nvPr>
            <p:ph type="dt" sz="half" idx="10"/>
          </p:nvPr>
        </p:nvSpPr>
        <p:spPr/>
        <p:txBody>
          <a:body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C09782-662B-461B-924D-D3C3F520A8E4}" type="slidenum">
              <a:rPr lang="en-US" smtClean="0"/>
              <a:pPr/>
              <a:t>‹#›</a:t>
            </a:fld>
            <a:endParaRPr lang="en-US"/>
          </a:p>
        </p:txBody>
      </p:sp>
      <p:cxnSp>
        <p:nvCxnSpPr>
          <p:cNvPr id="8" name="Straight Connector 7"/>
          <p:cNvCxnSpPr/>
          <p:nvPr/>
        </p:nvCxnSpPr>
        <p:spPr>
          <a:xfrm>
            <a:off x="609600" y="1167319"/>
            <a:ext cx="109728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086691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2C09782-662B-461B-924D-D3C3F520A8E4}" type="slidenum">
              <a:rPr lang="en-US" smtClean="0"/>
              <a:pPr/>
              <a:t>‹#›</a:t>
            </a:fld>
            <a:endParaRPr lang="en-US"/>
          </a:p>
        </p:txBody>
      </p:sp>
    </p:spTree>
    <p:extLst>
      <p:ext uri="{BB962C8B-B14F-4D97-AF65-F5344CB8AC3E}">
        <p14:creationId xmlns:p14="http://schemas.microsoft.com/office/powerpoint/2010/main" val="41702030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730709"/>
            <a:ext cx="10363200" cy="1470025"/>
          </a:xfrm>
        </p:spPr>
        <p:txBody>
          <a:bodyPr/>
          <a:lstStyle>
            <a:lvl1pPr algn="l">
              <a:defRPr b="1">
                <a:solidFill>
                  <a:srgbClr val="1A435D"/>
                </a:solidFill>
                <a:latin typeface="+mj-lt"/>
                <a:cs typeface="Candara"/>
              </a:defRPr>
            </a:lvl1pPr>
          </a:lstStyle>
          <a:p>
            <a:r>
              <a:rPr lang="en-US" dirty="0" err="1"/>
              <a:t>DataONE</a:t>
            </a:r>
            <a:r>
              <a:rPr lang="en-US" dirty="0"/>
              <a:t> Usability Testing</a:t>
            </a:r>
          </a:p>
        </p:txBody>
      </p:sp>
      <p:sp>
        <p:nvSpPr>
          <p:cNvPr id="3" name="Subtitle 2"/>
          <p:cNvSpPr>
            <a:spLocks noGrp="1"/>
          </p:cNvSpPr>
          <p:nvPr>
            <p:ph type="subTitle" idx="1" hasCustomPrompt="1"/>
          </p:nvPr>
        </p:nvSpPr>
        <p:spPr>
          <a:xfrm>
            <a:off x="911561" y="2348706"/>
            <a:ext cx="6508079" cy="2695009"/>
          </a:xfrm>
        </p:spPr>
        <p:txBody>
          <a:bodyPr/>
          <a:lstStyle>
            <a:lvl1pPr marL="0" indent="0" algn="l">
              <a:buNone/>
              <a:defRPr sz="2200" baseline="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Mary Beth West</a:t>
            </a:r>
          </a:p>
          <a:p>
            <a:r>
              <a:rPr lang="en-US" dirty="0"/>
              <a:t>Usability Testing Facilitator</a:t>
            </a:r>
          </a:p>
          <a:p>
            <a:r>
              <a:rPr lang="en-US" dirty="0"/>
              <a:t>mross15@utk.edu</a:t>
            </a:r>
          </a:p>
          <a:p>
            <a:endParaRPr lang="en-US" dirty="0"/>
          </a:p>
          <a:p>
            <a:r>
              <a:rPr lang="en-US" dirty="0"/>
              <a:t>2012 DUG Meeting and ESIP Conference</a:t>
            </a:r>
          </a:p>
          <a:p>
            <a:r>
              <a:rPr lang="en-US" dirty="0"/>
              <a:t>July 15 – 20, 2012</a:t>
            </a:r>
          </a:p>
          <a:p>
            <a:endParaRPr lang="en-US" dirty="0"/>
          </a:p>
          <a:p>
            <a:endParaRPr lang="en-US" dirty="0"/>
          </a:p>
        </p:txBody>
      </p:sp>
      <p:sp>
        <p:nvSpPr>
          <p:cNvPr id="4" name="Date Placeholder 3"/>
          <p:cNvSpPr>
            <a:spLocks noGrp="1"/>
          </p:cNvSpPr>
          <p:nvPr>
            <p:ph type="dt" sz="half" idx="10"/>
          </p:nvPr>
        </p:nvSpPr>
        <p:spPr/>
        <p:txBody>
          <a:body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C09782-662B-461B-924D-D3C3F520A8E4}" type="slidenum">
              <a:rPr lang="en-US" smtClean="0"/>
              <a:pPr/>
              <a:t>‹#›</a:t>
            </a:fld>
            <a:endParaRPr lang="en-US"/>
          </a:p>
        </p:txBody>
      </p:sp>
      <p:pic>
        <p:nvPicPr>
          <p:cNvPr id="9" name="Picture 8" descr="globepiece.tif"/>
          <p:cNvPicPr>
            <a:picLocks noChangeAspect="1"/>
          </p:cNvPicPr>
          <p:nvPr/>
        </p:nvPicPr>
        <p:blipFill>
          <a:blip r:embed="rId2"/>
          <a:stretch>
            <a:fillRect/>
          </a:stretch>
        </p:blipFill>
        <p:spPr>
          <a:xfrm>
            <a:off x="7197465" y="1994638"/>
            <a:ext cx="5011640" cy="4876190"/>
          </a:xfrm>
          <a:prstGeom prst="rect">
            <a:avLst/>
          </a:prstGeom>
        </p:spPr>
      </p:pic>
      <p:pic>
        <p:nvPicPr>
          <p:cNvPr id="11" name="Picture 10" descr="DataONE_South America LOGO.tif"/>
          <p:cNvPicPr>
            <a:picLocks noChangeAspect="1"/>
          </p:cNvPicPr>
          <p:nvPr/>
        </p:nvPicPr>
        <p:blipFill>
          <a:blip r:embed="rId3"/>
          <a:stretch>
            <a:fillRect/>
          </a:stretch>
        </p:blipFill>
        <p:spPr>
          <a:xfrm>
            <a:off x="914400" y="5869285"/>
            <a:ext cx="2540000" cy="454523"/>
          </a:xfrm>
          <a:prstGeom prst="rect">
            <a:avLst/>
          </a:prstGeom>
        </p:spPr>
      </p:pic>
    </p:spTree>
    <p:extLst>
      <p:ext uri="{BB962C8B-B14F-4D97-AF65-F5344CB8AC3E}">
        <p14:creationId xmlns:p14="http://schemas.microsoft.com/office/powerpoint/2010/main" val="4001205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Date Placeholder 3"/>
          <p:cNvSpPr>
            <a:spLocks noGrp="1"/>
          </p:cNvSpPr>
          <p:nvPr>
            <p:ph type="dt" sz="half" idx="10"/>
          </p:nvPr>
        </p:nvSpPr>
        <p:spPr/>
        <p:txBody>
          <a:body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2C09782-662B-461B-924D-D3C3F520A8E4}" type="slidenum">
              <a:rPr lang="en-US" smtClean="0"/>
              <a:pPr/>
              <a:t>‹#›</a:t>
            </a:fld>
            <a:endParaRPr lang="en-US"/>
          </a:p>
        </p:txBody>
      </p:sp>
      <p:cxnSp>
        <p:nvCxnSpPr>
          <p:cNvPr id="10" name="Straight Connector 9"/>
          <p:cNvCxnSpPr/>
          <p:nvPr/>
        </p:nvCxnSpPr>
        <p:spPr>
          <a:xfrm>
            <a:off x="609600" y="1167319"/>
            <a:ext cx="109728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089358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Date Placeholder 4"/>
          <p:cNvSpPr>
            <a:spLocks noGrp="1"/>
          </p:cNvSpPr>
          <p:nvPr>
            <p:ph type="dt" sz="half" idx="10"/>
          </p:nvPr>
        </p:nvSpPr>
        <p:spPr/>
        <p:txBody>
          <a:body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2C09782-662B-461B-924D-D3C3F520A8E4}" type="slidenum">
              <a:rPr lang="en-US" smtClean="0"/>
              <a:pPr/>
              <a:t>‹#›</a:t>
            </a:fld>
            <a:endParaRPr lang="en-US"/>
          </a:p>
        </p:txBody>
      </p:sp>
      <p:cxnSp>
        <p:nvCxnSpPr>
          <p:cNvPr id="8" name="Straight Connector 7"/>
          <p:cNvCxnSpPr/>
          <p:nvPr/>
        </p:nvCxnSpPr>
        <p:spPr>
          <a:xfrm>
            <a:off x="609600" y="1167319"/>
            <a:ext cx="10972800" cy="1588"/>
          </a:xfrm>
          <a:prstGeom prst="line">
            <a:avLst/>
          </a:prstGeom>
          <a:ln>
            <a:solidFill>
              <a:srgbClr val="186072"/>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13062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2C09782-662B-461B-924D-D3C3F520A8E4}" type="slidenum">
              <a:rPr lang="en-US" smtClean="0"/>
              <a:pPr/>
              <a:t>‹#›</a:t>
            </a:fld>
            <a:endParaRPr lang="en-US"/>
          </a:p>
        </p:txBody>
      </p:sp>
    </p:spTree>
    <p:extLst>
      <p:ext uri="{BB962C8B-B14F-4D97-AF65-F5344CB8AC3E}">
        <p14:creationId xmlns:p14="http://schemas.microsoft.com/office/powerpoint/2010/main" val="122393710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6000">
              <a:schemeClr val="bg1"/>
            </a:gs>
            <a:gs pos="100000">
              <a:srgbClr val="DCEBEE"/>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89268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346908"/>
            <a:ext cx="10972800" cy="477925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9350144" y="6491451"/>
            <a:ext cx="2844800" cy="365125"/>
          </a:xfrm>
          <a:prstGeom prst="rect">
            <a:avLst/>
          </a:prstGeom>
        </p:spPr>
        <p:txBody>
          <a:bodyPr vert="horz" lIns="91440" tIns="45720" rIns="91440" bIns="45720" rtlCol="0" anchor="ctr"/>
          <a:lstStyle>
            <a:lvl1pPr algn="r">
              <a:defRPr sz="1200">
                <a:solidFill>
                  <a:srgbClr val="186072"/>
                </a:solidFill>
              </a:defRPr>
            </a:lvl1pPr>
          </a:lstStyle>
          <a:p>
            <a:fld id="{C2C09782-662B-461B-924D-D3C3F520A8E4}" type="slidenum">
              <a:rPr lang="en-US" smtClean="0"/>
              <a:pPr/>
              <a:t>‹#›</a:t>
            </a:fld>
            <a:endParaRPr lang="en-US"/>
          </a:p>
        </p:txBody>
      </p:sp>
      <p:pic>
        <p:nvPicPr>
          <p:cNvPr id="9" name="Picture 8" descr="globepiece.tif"/>
          <p:cNvPicPr>
            <a:picLocks noChangeAspect="1"/>
          </p:cNvPicPr>
          <p:nvPr/>
        </p:nvPicPr>
        <p:blipFill>
          <a:blip r:embed="rId6">
            <a:alphaModFix amt="10000"/>
          </a:blip>
          <a:stretch>
            <a:fillRect/>
          </a:stretch>
        </p:blipFill>
        <p:spPr>
          <a:xfrm>
            <a:off x="7180360" y="1981810"/>
            <a:ext cx="5011640" cy="4876190"/>
          </a:xfrm>
          <a:prstGeom prst="rect">
            <a:avLst/>
          </a:prstGeom>
        </p:spPr>
      </p:pic>
    </p:spTree>
    <p:extLst>
      <p:ext uri="{BB962C8B-B14F-4D97-AF65-F5344CB8AC3E}">
        <p14:creationId xmlns:p14="http://schemas.microsoft.com/office/powerpoint/2010/main" val="219394650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txStyles>
    <p:titleStyle>
      <a:lvl1pPr algn="l" defTabSz="457200" rtl="0" eaLnBrk="1" latinLnBrk="0" hangingPunct="1">
        <a:spcBef>
          <a:spcPct val="0"/>
        </a:spcBef>
        <a:buNone/>
        <a:defRPr sz="4000" kern="1200">
          <a:solidFill>
            <a:srgbClr val="186072"/>
          </a:solidFill>
          <a:latin typeface="+mj-lt"/>
          <a:ea typeface="+mj-ea"/>
          <a:cs typeface="+mj-cs"/>
        </a:defRPr>
      </a:lvl1pPr>
    </p:titleStyle>
    <p:bodyStyle>
      <a:lvl1pPr marL="0" indent="0" algn="l" defTabSz="457200" rtl="0" eaLnBrk="1" latinLnBrk="0" hangingPunct="1">
        <a:spcBef>
          <a:spcPct val="20000"/>
        </a:spcBef>
        <a:buFont typeface="Arial"/>
        <a:buNone/>
        <a:defRPr sz="2800" kern="1200">
          <a:solidFill>
            <a:srgbClr val="1A435D"/>
          </a:solidFill>
          <a:latin typeface="+mn-lt"/>
          <a:ea typeface="+mn-ea"/>
          <a:cs typeface="Cambria"/>
        </a:defRPr>
      </a:lvl1pPr>
      <a:lvl2pPr marL="577850" indent="-231775" algn="l" defTabSz="457200" rtl="0" eaLnBrk="1" latinLnBrk="0" hangingPunct="1">
        <a:spcBef>
          <a:spcPct val="20000"/>
        </a:spcBef>
        <a:buFont typeface="Arial"/>
        <a:buChar char="•"/>
        <a:defRPr sz="2400" kern="1200">
          <a:solidFill>
            <a:srgbClr val="1A435D"/>
          </a:solidFill>
          <a:latin typeface="+mn-lt"/>
          <a:ea typeface="+mn-ea"/>
          <a:cs typeface="Cambria"/>
        </a:defRPr>
      </a:lvl2pPr>
      <a:lvl3pPr marL="795338" indent="-217488" algn="l" defTabSz="457200" rtl="0" eaLnBrk="1" latinLnBrk="0" hangingPunct="1">
        <a:spcBef>
          <a:spcPct val="20000"/>
        </a:spcBef>
        <a:buFont typeface="Arial"/>
        <a:buChar char="•"/>
        <a:defRPr sz="2200" kern="1200">
          <a:solidFill>
            <a:srgbClr val="1A435D"/>
          </a:solidFill>
          <a:latin typeface="+mn-lt"/>
          <a:ea typeface="+mn-ea"/>
          <a:cs typeface="Cambria"/>
        </a:defRPr>
      </a:lvl3pPr>
      <a:lvl4pPr marL="1257300" indent="-231775" algn="l" defTabSz="457200" rtl="0" eaLnBrk="1" latinLnBrk="0" hangingPunct="1">
        <a:spcBef>
          <a:spcPct val="20000"/>
        </a:spcBef>
        <a:buFontTx/>
        <a:buNone/>
        <a:defRPr sz="2000" i="1" kern="1200">
          <a:solidFill>
            <a:srgbClr val="1A435D"/>
          </a:solidFill>
          <a:latin typeface="+mn-lt"/>
          <a:ea typeface="+mn-ea"/>
          <a:cs typeface="Cambria"/>
        </a:defRPr>
      </a:lvl4pPr>
      <a:lvl5pPr marL="2057400" indent="-228600" algn="l" defTabSz="457200" rtl="0" eaLnBrk="1" latinLnBrk="0" hangingPunct="1">
        <a:spcBef>
          <a:spcPct val="20000"/>
        </a:spcBef>
        <a:buFontTx/>
        <a:buNone/>
        <a:defRPr sz="2000" i="1" kern="1200">
          <a:solidFill>
            <a:srgbClr val="1A435D"/>
          </a:solidFill>
          <a:latin typeface="+mn-lt"/>
          <a:ea typeface="+mn-ea"/>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flip="none" rotWithShape="1">
          <a:gsLst>
            <a:gs pos="36000">
              <a:schemeClr val="bg1"/>
            </a:gs>
            <a:gs pos="100000">
              <a:srgbClr val="DCEBEE"/>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9"/>
            <a:ext cx="10972800" cy="89268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09600" y="1346908"/>
            <a:ext cx="10972800" cy="477925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9394E8-D036-4B86-8E03-0625DA1E4A32}" type="datetimeFigureOut">
              <a:rPr lang="en-US" smtClean="0">
                <a:solidFill>
                  <a:prstClr val="black">
                    <a:tint val="75000"/>
                  </a:prstClr>
                </a:solidFill>
              </a:rPr>
              <a:pPr/>
              <a:t>9/6/2019</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9350144" y="6491451"/>
            <a:ext cx="2844800" cy="365125"/>
          </a:xfrm>
          <a:prstGeom prst="rect">
            <a:avLst/>
          </a:prstGeom>
        </p:spPr>
        <p:txBody>
          <a:bodyPr vert="horz" lIns="91440" tIns="45720" rIns="91440" bIns="45720" rtlCol="0" anchor="ctr"/>
          <a:lstStyle>
            <a:lvl1pPr algn="r">
              <a:defRPr sz="1200">
                <a:solidFill>
                  <a:srgbClr val="186072"/>
                </a:solidFill>
              </a:defRPr>
            </a:lvl1pPr>
          </a:lstStyle>
          <a:p>
            <a:fld id="{C2C09782-662B-461B-924D-D3C3F520A8E4}" type="slidenum">
              <a:rPr lang="en-US" smtClean="0"/>
              <a:pPr/>
              <a:t>‹#›</a:t>
            </a:fld>
            <a:endParaRPr lang="en-US"/>
          </a:p>
        </p:txBody>
      </p:sp>
      <p:pic>
        <p:nvPicPr>
          <p:cNvPr id="9" name="Picture 8" descr="globepiece.tif"/>
          <p:cNvPicPr>
            <a:picLocks noChangeAspect="1"/>
          </p:cNvPicPr>
          <p:nvPr/>
        </p:nvPicPr>
        <p:blipFill>
          <a:blip r:embed="rId6">
            <a:alphaModFix amt="10000"/>
          </a:blip>
          <a:stretch>
            <a:fillRect/>
          </a:stretch>
        </p:blipFill>
        <p:spPr>
          <a:xfrm>
            <a:off x="7180360" y="1981810"/>
            <a:ext cx="5011640" cy="4876190"/>
          </a:xfrm>
          <a:prstGeom prst="rect">
            <a:avLst/>
          </a:prstGeom>
        </p:spPr>
      </p:pic>
    </p:spTree>
    <p:extLst>
      <p:ext uri="{BB962C8B-B14F-4D97-AF65-F5344CB8AC3E}">
        <p14:creationId xmlns:p14="http://schemas.microsoft.com/office/powerpoint/2010/main" val="156447790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Lst>
  <p:txStyles>
    <p:titleStyle>
      <a:lvl1pPr algn="l" defTabSz="457200" rtl="0" eaLnBrk="1" latinLnBrk="0" hangingPunct="1">
        <a:spcBef>
          <a:spcPct val="0"/>
        </a:spcBef>
        <a:buNone/>
        <a:defRPr sz="4000" kern="1200">
          <a:solidFill>
            <a:srgbClr val="186072"/>
          </a:solidFill>
          <a:latin typeface="+mj-lt"/>
          <a:ea typeface="+mj-ea"/>
          <a:cs typeface="+mj-cs"/>
        </a:defRPr>
      </a:lvl1pPr>
    </p:titleStyle>
    <p:bodyStyle>
      <a:lvl1pPr marL="0" indent="0" algn="l" defTabSz="457200" rtl="0" eaLnBrk="1" latinLnBrk="0" hangingPunct="1">
        <a:spcBef>
          <a:spcPct val="20000"/>
        </a:spcBef>
        <a:buFont typeface="Arial"/>
        <a:buNone/>
        <a:defRPr sz="2800" kern="1200">
          <a:solidFill>
            <a:srgbClr val="1A435D"/>
          </a:solidFill>
          <a:latin typeface="+mn-lt"/>
          <a:ea typeface="+mn-ea"/>
          <a:cs typeface="Cambria"/>
        </a:defRPr>
      </a:lvl1pPr>
      <a:lvl2pPr marL="577850" indent="-231775" algn="l" defTabSz="457200" rtl="0" eaLnBrk="1" latinLnBrk="0" hangingPunct="1">
        <a:spcBef>
          <a:spcPct val="20000"/>
        </a:spcBef>
        <a:buFont typeface="Arial"/>
        <a:buChar char="•"/>
        <a:defRPr sz="2400" kern="1200">
          <a:solidFill>
            <a:srgbClr val="1A435D"/>
          </a:solidFill>
          <a:latin typeface="+mn-lt"/>
          <a:ea typeface="+mn-ea"/>
          <a:cs typeface="Cambria"/>
        </a:defRPr>
      </a:lvl2pPr>
      <a:lvl3pPr marL="795338" indent="-217488" algn="l" defTabSz="457200" rtl="0" eaLnBrk="1" latinLnBrk="0" hangingPunct="1">
        <a:spcBef>
          <a:spcPct val="20000"/>
        </a:spcBef>
        <a:buFont typeface="Arial"/>
        <a:buChar char="•"/>
        <a:defRPr sz="2200" kern="1200">
          <a:solidFill>
            <a:srgbClr val="1A435D"/>
          </a:solidFill>
          <a:latin typeface="+mn-lt"/>
          <a:ea typeface="+mn-ea"/>
          <a:cs typeface="Cambria"/>
        </a:defRPr>
      </a:lvl3pPr>
      <a:lvl4pPr marL="1257300" indent="-231775" algn="l" defTabSz="457200" rtl="0" eaLnBrk="1" latinLnBrk="0" hangingPunct="1">
        <a:spcBef>
          <a:spcPct val="20000"/>
        </a:spcBef>
        <a:buFontTx/>
        <a:buNone/>
        <a:defRPr sz="2000" i="1" kern="1200">
          <a:solidFill>
            <a:srgbClr val="1A435D"/>
          </a:solidFill>
          <a:latin typeface="+mn-lt"/>
          <a:ea typeface="+mn-ea"/>
          <a:cs typeface="Cambria"/>
        </a:defRPr>
      </a:lvl4pPr>
      <a:lvl5pPr marL="2057400" indent="-228600" algn="l" defTabSz="457200" rtl="0" eaLnBrk="1" latinLnBrk="0" hangingPunct="1">
        <a:spcBef>
          <a:spcPct val="20000"/>
        </a:spcBef>
        <a:buFontTx/>
        <a:buNone/>
        <a:defRPr sz="2000" i="1" kern="1200">
          <a:solidFill>
            <a:srgbClr val="1A435D"/>
          </a:solidFill>
          <a:latin typeface="+mn-lt"/>
          <a:ea typeface="+mn-ea"/>
          <a:cs typeface="Cambri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17.emf"/></Relationships>
</file>

<file path=ppt/slides/_rels/slide1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20.png"/><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8.xml"/><Relationship Id="rId1" Type="http://schemas.openxmlformats.org/officeDocument/2006/relationships/slideLayout" Target="../slideLayouts/slideLayout6.xml"/><Relationship Id="rId4" Type="http://schemas.openxmlformats.org/officeDocument/2006/relationships/image" Target="../media/image26.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mailto:rvolenti@utk.edu" TargetMode="Externa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hyperlink" Target="http://www.cci.utk.edu/cics/usability_lab" TargetMode="External"/><Relationship Id="rId5" Type="http://schemas.openxmlformats.org/officeDocument/2006/relationships/hyperlink" Target="http://www.cci.utk.edu/cics" TargetMode="External"/><Relationship Id="rId4" Type="http://schemas.openxmlformats.org/officeDocument/2006/relationships/hyperlink" Target="mailto:aowens@utk.edu"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hyperlink" Target="http://www.dataone.org/best-practices"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Usability Testing to Improve Research Data Services</a:t>
            </a:r>
          </a:p>
        </p:txBody>
      </p:sp>
      <p:sp>
        <p:nvSpPr>
          <p:cNvPr id="3" name="Subtitle 2"/>
          <p:cNvSpPr>
            <a:spLocks noGrp="1"/>
          </p:cNvSpPr>
          <p:nvPr>
            <p:ph type="subTitle" idx="1"/>
          </p:nvPr>
        </p:nvSpPr>
        <p:spPr/>
        <p:txBody>
          <a:bodyPr/>
          <a:lstStyle/>
          <a:p>
            <a:r>
              <a:rPr lang="en-US" dirty="0"/>
              <a:t>Rachel Volentine</a:t>
            </a:r>
          </a:p>
          <a:p>
            <a:r>
              <a:rPr lang="en-US" dirty="0"/>
              <a:t>Amber Owens</a:t>
            </a:r>
          </a:p>
          <a:p>
            <a:endParaRPr lang="en-US" dirty="0"/>
          </a:p>
          <a:p>
            <a:r>
              <a:rPr lang="en-US" dirty="0"/>
              <a:t>The University of Tennessee, USA</a:t>
            </a:r>
          </a:p>
        </p:txBody>
      </p:sp>
    </p:spTree>
    <p:extLst>
      <p:ext uri="{BB962C8B-B14F-4D97-AF65-F5344CB8AC3E}">
        <p14:creationId xmlns:p14="http://schemas.microsoft.com/office/powerpoint/2010/main" val="1322886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Semantic Issues and Recommendations</a:t>
            </a:r>
          </a:p>
        </p:txBody>
      </p:sp>
      <p:pic>
        <p:nvPicPr>
          <p:cNvPr id="102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667001" y="2209800"/>
            <a:ext cx="6825919" cy="205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29490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Semantic Issues and Recommendations</a:t>
            </a:r>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05000" y="2057401"/>
            <a:ext cx="8229600" cy="1769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6899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Semantic Issues and Recommendations</a:t>
            </a:r>
          </a:p>
        </p:txBody>
      </p:sp>
      <p:pic>
        <p:nvPicPr>
          <p:cNvPr id="1026" name="Picture 2" descr="C:\Users\rvolenti\AppData\Local\Microsoft\Windows\Temporary Internet Files\Content.IE5\HBPL5JJ7\MC910216334[1].png"/>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870211" y="1951741"/>
            <a:ext cx="4451579" cy="35688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93943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Issues and Recommendations</a:t>
            </a: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28800" y="1447800"/>
            <a:ext cx="7239000" cy="40152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5638800"/>
            <a:ext cx="6058786" cy="99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4313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Issues and Recommendations</a:t>
            </a:r>
          </a:p>
        </p:txBody>
      </p:sp>
      <p:pic>
        <p:nvPicPr>
          <p:cNvPr id="409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81200" y="1905000"/>
            <a:ext cx="8229600" cy="1075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2285" y="4114800"/>
            <a:ext cx="3076876" cy="1066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069111" y="4114800"/>
            <a:ext cx="2381250" cy="1428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2002233" y="1673902"/>
            <a:ext cx="3544477" cy="369332"/>
          </a:xfrm>
          <a:prstGeom prst="rect">
            <a:avLst/>
          </a:prstGeom>
          <a:noFill/>
        </p:spPr>
        <p:txBody>
          <a:bodyPr wrap="square" rtlCol="0">
            <a:spAutoFit/>
          </a:bodyPr>
          <a:lstStyle/>
          <a:p>
            <a:r>
              <a:rPr lang="en-US" dirty="0" err="1">
                <a:solidFill>
                  <a:prstClr val="black"/>
                </a:solidFill>
              </a:rPr>
              <a:t>ONEMercury</a:t>
            </a:r>
            <a:endParaRPr lang="en-US" dirty="0">
              <a:solidFill>
                <a:prstClr val="black"/>
              </a:solidFill>
            </a:endParaRPr>
          </a:p>
        </p:txBody>
      </p:sp>
      <p:sp>
        <p:nvSpPr>
          <p:cNvPr id="8" name="TextBox 7"/>
          <p:cNvSpPr txBox="1"/>
          <p:nvPr/>
        </p:nvSpPr>
        <p:spPr>
          <a:xfrm>
            <a:off x="2232286" y="3745468"/>
            <a:ext cx="3544477" cy="369332"/>
          </a:xfrm>
          <a:prstGeom prst="rect">
            <a:avLst/>
          </a:prstGeom>
          <a:noFill/>
        </p:spPr>
        <p:txBody>
          <a:bodyPr wrap="square" rtlCol="0">
            <a:spAutoFit/>
          </a:bodyPr>
          <a:lstStyle/>
          <a:p>
            <a:r>
              <a:rPr lang="en-US" dirty="0">
                <a:solidFill>
                  <a:prstClr val="black"/>
                </a:solidFill>
              </a:rPr>
              <a:t>Amazon</a:t>
            </a:r>
          </a:p>
        </p:txBody>
      </p:sp>
      <p:sp>
        <p:nvSpPr>
          <p:cNvPr id="9" name="TextBox 8"/>
          <p:cNvSpPr txBox="1"/>
          <p:nvPr/>
        </p:nvSpPr>
        <p:spPr>
          <a:xfrm>
            <a:off x="7069112" y="3745468"/>
            <a:ext cx="3544477" cy="369332"/>
          </a:xfrm>
          <a:prstGeom prst="rect">
            <a:avLst/>
          </a:prstGeom>
          <a:noFill/>
        </p:spPr>
        <p:txBody>
          <a:bodyPr wrap="square" rtlCol="0">
            <a:spAutoFit/>
          </a:bodyPr>
          <a:lstStyle/>
          <a:p>
            <a:r>
              <a:rPr lang="en-US" dirty="0">
                <a:solidFill>
                  <a:prstClr val="black"/>
                </a:solidFill>
              </a:rPr>
              <a:t>Netflix</a:t>
            </a:r>
          </a:p>
        </p:txBody>
      </p:sp>
    </p:spTree>
    <p:extLst>
      <p:ext uri="{BB962C8B-B14F-4D97-AF65-F5344CB8AC3E}">
        <p14:creationId xmlns:p14="http://schemas.microsoft.com/office/powerpoint/2010/main" val="12823023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Structural Issues and Recommendations</a:t>
            </a:r>
          </a:p>
        </p:txBody>
      </p:sp>
      <p:pic>
        <p:nvPicPr>
          <p:cNvPr id="614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81200" y="2667000"/>
            <a:ext cx="8229600" cy="16695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4360601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Technical Issues and Recommendations</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81200" y="1820177"/>
            <a:ext cx="8229600" cy="3832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26105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Technical Issues and Recommendations </a:t>
            </a:r>
          </a:p>
        </p:txBody>
      </p:sp>
      <p:pic>
        <p:nvPicPr>
          <p:cNvPr id="5" name="Picture 4"/>
          <p:cNvPicPr>
            <a:picLocks noChangeAspect="1" noChangeArrowheads="1"/>
          </p:cNvPicPr>
          <p:nvPr/>
        </p:nvPicPr>
        <p:blipFill>
          <a:blip r:embed="rId3"/>
          <a:srcRect/>
          <a:stretch>
            <a:fillRect/>
          </a:stretch>
        </p:blipFill>
        <p:spPr bwMode="auto">
          <a:xfrm>
            <a:off x="2057401" y="1828800"/>
            <a:ext cx="7119937" cy="2732088"/>
          </a:xfrm>
          <a:prstGeom prst="rect">
            <a:avLst/>
          </a:prstGeom>
          <a:noFill/>
          <a:ln w="9525">
            <a:noFill/>
            <a:miter lim="800000"/>
            <a:headEnd/>
            <a:tailEnd/>
          </a:ln>
        </p:spPr>
      </p:pic>
      <p:pic>
        <p:nvPicPr>
          <p:cNvPr id="6" name="Picture 5"/>
          <p:cNvPicPr>
            <a:picLocks noChangeAspect="1" noChangeArrowheads="1"/>
          </p:cNvPicPr>
          <p:nvPr/>
        </p:nvPicPr>
        <p:blipFill>
          <a:blip r:embed="rId4"/>
          <a:srcRect/>
          <a:stretch>
            <a:fillRect/>
          </a:stretch>
        </p:blipFill>
        <p:spPr bwMode="auto">
          <a:xfrm>
            <a:off x="5128592" y="2971801"/>
            <a:ext cx="5089525" cy="2333625"/>
          </a:xfrm>
          <a:prstGeom prst="rect">
            <a:avLst/>
          </a:prstGeom>
          <a:noFill/>
          <a:ln w="9525">
            <a:noFill/>
            <a:miter lim="800000"/>
            <a:headEnd/>
            <a:tailEnd/>
          </a:ln>
        </p:spPr>
      </p:pic>
    </p:spTree>
    <p:extLst>
      <p:ext uri="{BB962C8B-B14F-4D97-AF65-F5344CB8AC3E}">
        <p14:creationId xmlns:p14="http://schemas.microsoft.com/office/powerpoint/2010/main" val="12147899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Aesthetical Issues and Recommendations</a:t>
            </a:r>
          </a:p>
        </p:txBody>
      </p:sp>
      <p:pic>
        <p:nvPicPr>
          <p:cNvPr id="205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905000" y="1447801"/>
            <a:ext cx="4779678" cy="3127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401" y="2938032"/>
            <a:ext cx="4068763" cy="3313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706604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Conclusions</a:t>
            </a:r>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752601" y="1295401"/>
            <a:ext cx="3886199" cy="3755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1200" y="2895601"/>
            <a:ext cx="4535084" cy="3457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752600" y="5083237"/>
            <a:ext cx="990600" cy="369332"/>
          </a:xfrm>
          <a:prstGeom prst="rect">
            <a:avLst/>
          </a:prstGeom>
          <a:noFill/>
        </p:spPr>
        <p:txBody>
          <a:bodyPr wrap="square" rtlCol="0">
            <a:spAutoFit/>
          </a:bodyPr>
          <a:lstStyle/>
          <a:p>
            <a:r>
              <a:rPr lang="en-US" dirty="0">
                <a:solidFill>
                  <a:prstClr val="black"/>
                </a:solidFill>
              </a:rPr>
              <a:t>2009</a:t>
            </a:r>
          </a:p>
        </p:txBody>
      </p:sp>
      <p:sp>
        <p:nvSpPr>
          <p:cNvPr id="6" name="TextBox 5"/>
          <p:cNvSpPr txBox="1"/>
          <p:nvPr/>
        </p:nvSpPr>
        <p:spPr>
          <a:xfrm>
            <a:off x="6019800" y="6353175"/>
            <a:ext cx="990600" cy="369332"/>
          </a:xfrm>
          <a:prstGeom prst="rect">
            <a:avLst/>
          </a:prstGeom>
          <a:noFill/>
        </p:spPr>
        <p:txBody>
          <a:bodyPr wrap="square" rtlCol="0">
            <a:spAutoFit/>
          </a:bodyPr>
          <a:lstStyle/>
          <a:p>
            <a:r>
              <a:rPr lang="en-US" dirty="0">
                <a:solidFill>
                  <a:prstClr val="black"/>
                </a:solidFill>
              </a:rPr>
              <a:t>2014</a:t>
            </a:r>
          </a:p>
        </p:txBody>
      </p:sp>
    </p:spTree>
    <p:extLst>
      <p:ext uri="{BB962C8B-B14F-4D97-AF65-F5344CB8AC3E}">
        <p14:creationId xmlns:p14="http://schemas.microsoft.com/office/powerpoint/2010/main" val="36670547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Research Data Services</a:t>
            </a:r>
          </a:p>
        </p:txBody>
      </p:sp>
      <p:sp>
        <p:nvSpPr>
          <p:cNvPr id="3" name="Content Placeholder 2"/>
          <p:cNvSpPr>
            <a:spLocks noGrp="1"/>
          </p:cNvSpPr>
          <p:nvPr>
            <p:ph idx="1"/>
          </p:nvPr>
        </p:nvSpPr>
        <p:spPr/>
        <p:txBody>
          <a:bodyPr/>
          <a:lstStyle/>
          <a:p>
            <a:r>
              <a:rPr lang="en-US" dirty="0"/>
              <a:t>Services to help researchers manage their data</a:t>
            </a:r>
          </a:p>
          <a:p>
            <a:endParaRPr lang="en-US" dirty="0"/>
          </a:p>
          <a:p>
            <a:r>
              <a:rPr lang="en-US" dirty="0"/>
              <a:t>Includes:</a:t>
            </a:r>
          </a:p>
          <a:p>
            <a:r>
              <a:rPr lang="en-US" dirty="0"/>
              <a:t>	Data Management planning</a:t>
            </a:r>
          </a:p>
          <a:p>
            <a:r>
              <a:rPr lang="en-US" dirty="0"/>
              <a:t>	Reference support for citing data sets</a:t>
            </a:r>
          </a:p>
          <a:p>
            <a:r>
              <a:rPr lang="en-US" dirty="0"/>
              <a:t>	Web guides for data sets</a:t>
            </a:r>
          </a:p>
          <a:p>
            <a:r>
              <a:rPr lang="en-US" dirty="0"/>
              <a:t>	Technical support for data repositories</a:t>
            </a:r>
          </a:p>
          <a:p>
            <a:r>
              <a:rPr lang="en-US" dirty="0"/>
              <a:t>	Preparing data sets for repositories</a:t>
            </a:r>
          </a:p>
          <a:p>
            <a:r>
              <a:rPr lang="en-US" dirty="0"/>
              <a:t>	Creating metadata for data sets</a:t>
            </a:r>
          </a:p>
        </p:txBody>
      </p:sp>
    </p:spTree>
    <p:extLst>
      <p:ext uri="{BB962C8B-B14F-4D97-AF65-F5344CB8AC3E}">
        <p14:creationId xmlns:p14="http://schemas.microsoft.com/office/powerpoint/2010/main" val="31880376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657600" y="1782397"/>
            <a:ext cx="5181600" cy="3354765"/>
          </a:xfrm>
          <a:prstGeom prst="rect">
            <a:avLst/>
          </a:prstGeom>
        </p:spPr>
        <p:txBody>
          <a:bodyPr wrap="square">
            <a:spAutoFit/>
          </a:bodyPr>
          <a:lstStyle/>
          <a:p>
            <a:pPr algn="ctr" eaLnBrk="0" fontAlgn="base" hangingPunct="0">
              <a:spcBef>
                <a:spcPct val="20000"/>
              </a:spcBef>
              <a:spcAft>
                <a:spcPct val="0"/>
              </a:spcAft>
            </a:pPr>
            <a:r>
              <a:rPr lang="en-US" sz="2000" kern="0" dirty="0">
                <a:solidFill>
                  <a:srgbClr val="000000"/>
                </a:solidFill>
                <a:latin typeface="Arial"/>
                <a:ea typeface="ＭＳ Ｐゴシック"/>
                <a:cs typeface="Arial"/>
              </a:rPr>
              <a:t>Rachel Volentine </a:t>
            </a:r>
            <a:r>
              <a:rPr lang="en-US" sz="2000" kern="0" dirty="0">
                <a:solidFill>
                  <a:srgbClr val="000000"/>
                </a:solidFill>
                <a:latin typeface="Arial"/>
                <a:ea typeface="ＭＳ Ｐゴシック"/>
                <a:cs typeface="Arial"/>
                <a:hlinkClick r:id="rId3"/>
              </a:rPr>
              <a:t>rvolenti@utk.edu</a:t>
            </a:r>
            <a:endParaRPr lang="en-US" sz="2000" kern="0" dirty="0">
              <a:solidFill>
                <a:srgbClr val="000000"/>
              </a:solidFill>
              <a:latin typeface="Arial"/>
              <a:ea typeface="ＭＳ Ｐゴシック"/>
              <a:cs typeface="Arial"/>
            </a:endParaRPr>
          </a:p>
          <a:p>
            <a:pPr algn="ctr" eaLnBrk="0" fontAlgn="base" hangingPunct="0">
              <a:spcBef>
                <a:spcPct val="20000"/>
              </a:spcBef>
              <a:spcAft>
                <a:spcPct val="0"/>
              </a:spcAft>
            </a:pPr>
            <a:r>
              <a:rPr lang="en-US" sz="2000" kern="0" dirty="0">
                <a:solidFill>
                  <a:srgbClr val="000000"/>
                </a:solidFill>
                <a:latin typeface="Arial"/>
                <a:ea typeface="ＭＳ Ｐゴシック"/>
                <a:cs typeface="Arial"/>
              </a:rPr>
              <a:t>Amber Owens </a:t>
            </a:r>
            <a:r>
              <a:rPr lang="en-US" sz="2000" kern="0" dirty="0">
                <a:solidFill>
                  <a:srgbClr val="000000"/>
                </a:solidFill>
                <a:latin typeface="Arial"/>
                <a:ea typeface="ＭＳ Ｐゴシック"/>
                <a:cs typeface="Arial"/>
                <a:hlinkClick r:id="rId4"/>
              </a:rPr>
              <a:t>aowens8@utk.edu</a:t>
            </a:r>
            <a:r>
              <a:rPr lang="en-US" sz="2000" kern="0" dirty="0">
                <a:solidFill>
                  <a:srgbClr val="000000"/>
                </a:solidFill>
                <a:latin typeface="Arial"/>
                <a:ea typeface="ＭＳ Ｐゴシック"/>
                <a:cs typeface="Arial"/>
              </a:rPr>
              <a:t> </a:t>
            </a:r>
          </a:p>
          <a:p>
            <a:pPr algn="ctr" eaLnBrk="0" fontAlgn="base" hangingPunct="0">
              <a:spcBef>
                <a:spcPct val="20000"/>
              </a:spcBef>
              <a:spcAft>
                <a:spcPct val="0"/>
              </a:spcAft>
            </a:pPr>
            <a:endParaRPr lang="en-US" sz="2000" kern="0" dirty="0">
              <a:solidFill>
                <a:srgbClr val="000000"/>
              </a:solidFill>
              <a:latin typeface="Arial"/>
              <a:ea typeface="ＭＳ Ｐゴシック"/>
              <a:cs typeface="Arial"/>
            </a:endParaRPr>
          </a:p>
          <a:p>
            <a:pPr algn="ctr" eaLnBrk="0" fontAlgn="base" hangingPunct="0">
              <a:spcBef>
                <a:spcPct val="20000"/>
              </a:spcBef>
              <a:spcAft>
                <a:spcPct val="0"/>
              </a:spcAft>
            </a:pPr>
            <a:endParaRPr lang="en-US" sz="2000" kern="0" dirty="0">
              <a:solidFill>
                <a:srgbClr val="000000"/>
              </a:solidFill>
              <a:latin typeface="Arial"/>
              <a:ea typeface="ＭＳ Ｐゴシック"/>
              <a:cs typeface="Arial"/>
            </a:endParaRPr>
          </a:p>
          <a:p>
            <a:pPr algn="ctr" eaLnBrk="0" fontAlgn="base" hangingPunct="0">
              <a:spcBef>
                <a:spcPct val="20000"/>
              </a:spcBef>
              <a:spcAft>
                <a:spcPct val="0"/>
              </a:spcAft>
            </a:pPr>
            <a:r>
              <a:rPr lang="en-US" sz="2000" kern="0" dirty="0">
                <a:solidFill>
                  <a:srgbClr val="000000"/>
                </a:solidFill>
                <a:latin typeface="Arial"/>
                <a:ea typeface="ＭＳ Ｐゴシック"/>
                <a:cs typeface="Arial"/>
              </a:rPr>
              <a:t>For more information, </a:t>
            </a:r>
          </a:p>
          <a:p>
            <a:pPr algn="ctr" eaLnBrk="0" fontAlgn="base" hangingPunct="0">
              <a:spcBef>
                <a:spcPct val="20000"/>
              </a:spcBef>
              <a:spcAft>
                <a:spcPct val="0"/>
              </a:spcAft>
            </a:pPr>
            <a:r>
              <a:rPr lang="en-US" sz="2000" kern="0" dirty="0">
                <a:solidFill>
                  <a:srgbClr val="000000"/>
                </a:solidFill>
                <a:latin typeface="Arial"/>
                <a:ea typeface="ＭＳ Ｐゴシック"/>
                <a:cs typeface="Arial"/>
              </a:rPr>
              <a:t>please see our websites:</a:t>
            </a:r>
          </a:p>
          <a:p>
            <a:pPr algn="ctr" eaLnBrk="0" fontAlgn="base" hangingPunct="0">
              <a:spcBef>
                <a:spcPct val="20000"/>
              </a:spcBef>
              <a:spcAft>
                <a:spcPct val="0"/>
              </a:spcAft>
            </a:pPr>
            <a:endParaRPr lang="en-US" sz="1000" kern="0" dirty="0">
              <a:solidFill>
                <a:srgbClr val="000000"/>
              </a:solidFill>
              <a:latin typeface="Arial"/>
              <a:ea typeface="ＭＳ Ｐゴシック"/>
              <a:cs typeface="Arial"/>
            </a:endParaRPr>
          </a:p>
          <a:p>
            <a:pPr algn="ctr" eaLnBrk="0" fontAlgn="base" hangingPunct="0">
              <a:spcBef>
                <a:spcPct val="20000"/>
              </a:spcBef>
              <a:spcAft>
                <a:spcPct val="0"/>
              </a:spcAft>
            </a:pPr>
            <a:r>
              <a:rPr lang="en-US" sz="2000" kern="0" dirty="0">
                <a:solidFill>
                  <a:srgbClr val="000000"/>
                </a:solidFill>
                <a:latin typeface="Arial"/>
                <a:ea typeface="ＭＳ Ｐゴシック"/>
                <a:cs typeface="Arial"/>
                <a:hlinkClick r:id="rId5"/>
              </a:rPr>
              <a:t>http://www.cci.utk.edu/cics</a:t>
            </a:r>
            <a:endParaRPr lang="en-US" sz="2000" kern="0" dirty="0">
              <a:solidFill>
                <a:srgbClr val="000000"/>
              </a:solidFill>
              <a:latin typeface="Arial"/>
              <a:ea typeface="ＭＳ Ｐゴシック"/>
              <a:cs typeface="Arial"/>
            </a:endParaRPr>
          </a:p>
          <a:p>
            <a:pPr algn="ctr" eaLnBrk="0" fontAlgn="base" hangingPunct="0">
              <a:spcBef>
                <a:spcPct val="20000"/>
              </a:spcBef>
              <a:spcAft>
                <a:spcPct val="0"/>
              </a:spcAft>
            </a:pPr>
            <a:endParaRPr lang="en-US" sz="1000" kern="0" dirty="0">
              <a:solidFill>
                <a:srgbClr val="000000"/>
              </a:solidFill>
              <a:latin typeface="Arial"/>
              <a:ea typeface="ＭＳ Ｐゴシック"/>
              <a:cs typeface="Arial"/>
            </a:endParaRPr>
          </a:p>
          <a:p>
            <a:pPr algn="ctr" eaLnBrk="0" fontAlgn="base" hangingPunct="0">
              <a:spcBef>
                <a:spcPct val="20000"/>
              </a:spcBef>
              <a:spcAft>
                <a:spcPct val="0"/>
              </a:spcAft>
            </a:pPr>
            <a:r>
              <a:rPr lang="en-US" sz="2000" kern="0" dirty="0">
                <a:solidFill>
                  <a:srgbClr val="000000"/>
                </a:solidFill>
                <a:latin typeface="Arial"/>
                <a:ea typeface="ＭＳ Ｐゴシック"/>
                <a:cs typeface="Arial"/>
                <a:hlinkClick r:id="rId6"/>
              </a:rPr>
              <a:t>http://www.cci.utk.edu/cics/usability_lab</a:t>
            </a:r>
            <a:endParaRPr lang="en-US" sz="2000" kern="0" dirty="0">
              <a:solidFill>
                <a:srgbClr val="000000"/>
              </a:solidFill>
              <a:latin typeface="Arial"/>
              <a:ea typeface="ＭＳ Ｐゴシック"/>
              <a:cs typeface="Arial"/>
            </a:endParaRPr>
          </a:p>
        </p:txBody>
      </p:sp>
    </p:spTree>
    <p:extLst>
      <p:ext uri="{BB962C8B-B14F-4D97-AF65-F5344CB8AC3E}">
        <p14:creationId xmlns:p14="http://schemas.microsoft.com/office/powerpoint/2010/main" val="598251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Data Entropy</a:t>
            </a:r>
          </a:p>
        </p:txBody>
      </p:sp>
      <p:sp>
        <p:nvSpPr>
          <p:cNvPr id="3" name="Content Placeholder 2"/>
          <p:cNvSpPr>
            <a:spLocks noGrp="1"/>
          </p:cNvSpPr>
          <p:nvPr>
            <p:ph idx="1"/>
          </p:nvPr>
        </p:nvSpPr>
        <p:spPr/>
        <p:txBody>
          <a:bodyPr/>
          <a:lstStyle/>
          <a:p>
            <a:endParaRPr lang="en-US" dirty="0"/>
          </a:p>
        </p:txBody>
      </p:sp>
      <p:grpSp>
        <p:nvGrpSpPr>
          <p:cNvPr id="4" name="Group 3"/>
          <p:cNvGrpSpPr>
            <a:grpSpLocks/>
          </p:cNvGrpSpPr>
          <p:nvPr/>
        </p:nvGrpSpPr>
        <p:grpSpPr bwMode="auto">
          <a:xfrm>
            <a:off x="2887663" y="1295400"/>
            <a:ext cx="6546850" cy="4178300"/>
            <a:chOff x="908" y="1304"/>
            <a:chExt cx="4124" cy="2632"/>
          </a:xfrm>
        </p:grpSpPr>
        <p:sp>
          <p:nvSpPr>
            <p:cNvPr id="5" name="Line 4"/>
            <p:cNvSpPr>
              <a:spLocks noChangeShapeType="1"/>
            </p:cNvSpPr>
            <p:nvPr/>
          </p:nvSpPr>
          <p:spPr bwMode="auto">
            <a:xfrm>
              <a:off x="912" y="1304"/>
              <a:ext cx="0" cy="2624"/>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dirty="0">
                <a:solidFill>
                  <a:prstClr val="black"/>
                </a:solidFill>
              </a:endParaRPr>
            </a:p>
          </p:txBody>
        </p:sp>
        <p:sp>
          <p:nvSpPr>
            <p:cNvPr id="6" name="Line 5"/>
            <p:cNvSpPr>
              <a:spLocks noChangeShapeType="1"/>
            </p:cNvSpPr>
            <p:nvPr/>
          </p:nvSpPr>
          <p:spPr bwMode="auto">
            <a:xfrm>
              <a:off x="920" y="3936"/>
              <a:ext cx="4112"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prstClr val="black"/>
                </a:solidFill>
              </a:endParaRPr>
            </a:p>
          </p:txBody>
        </p:sp>
        <p:sp>
          <p:nvSpPr>
            <p:cNvPr id="7" name="Arc 6"/>
            <p:cNvSpPr>
              <a:spLocks/>
            </p:cNvSpPr>
            <p:nvPr/>
          </p:nvSpPr>
          <p:spPr bwMode="auto">
            <a:xfrm rot="-10680000">
              <a:off x="1140" y="1427"/>
              <a:ext cx="1867" cy="1243"/>
            </a:xfrm>
            <a:custGeom>
              <a:avLst/>
              <a:gdLst>
                <a:gd name="T0" fmla="*/ 0 w 21612"/>
                <a:gd name="T1" fmla="*/ 0 h 21793"/>
                <a:gd name="T2" fmla="*/ 0 w 21612"/>
                <a:gd name="T3" fmla="*/ 0 h 21793"/>
                <a:gd name="T4" fmla="*/ 0 w 21612"/>
                <a:gd name="T5" fmla="*/ 0 h 21793"/>
                <a:gd name="T6" fmla="*/ 0 60000 65536"/>
                <a:gd name="T7" fmla="*/ 0 60000 65536"/>
                <a:gd name="T8" fmla="*/ 0 60000 65536"/>
                <a:gd name="T9" fmla="*/ 0 w 21612"/>
                <a:gd name="T10" fmla="*/ 0 h 21793"/>
                <a:gd name="T11" fmla="*/ 21612 w 21612"/>
                <a:gd name="T12" fmla="*/ 21793 h 21793"/>
              </a:gdLst>
              <a:ahLst/>
              <a:cxnLst>
                <a:cxn ang="T6">
                  <a:pos x="T0" y="T1"/>
                </a:cxn>
                <a:cxn ang="T7">
                  <a:pos x="T2" y="T3"/>
                </a:cxn>
                <a:cxn ang="T8">
                  <a:pos x="T4" y="T5"/>
                </a:cxn>
              </a:cxnLst>
              <a:rect l="T9" t="T10" r="T11" b="T12"/>
              <a:pathLst>
                <a:path w="21612" h="21793" fill="none" extrusionOk="0">
                  <a:moveTo>
                    <a:pt x="0" y="0"/>
                  </a:moveTo>
                  <a:cubicBezTo>
                    <a:pt x="4" y="0"/>
                    <a:pt x="8" y="-1"/>
                    <a:pt x="12" y="-1"/>
                  </a:cubicBezTo>
                  <a:cubicBezTo>
                    <a:pt x="11941" y="0"/>
                    <a:pt x="21612" y="9670"/>
                    <a:pt x="21612" y="21600"/>
                  </a:cubicBezTo>
                  <a:cubicBezTo>
                    <a:pt x="21612" y="21664"/>
                    <a:pt x="21611" y="21728"/>
                    <a:pt x="21611" y="21793"/>
                  </a:cubicBezTo>
                </a:path>
                <a:path w="21612" h="21793" stroke="0" extrusionOk="0">
                  <a:moveTo>
                    <a:pt x="0" y="0"/>
                  </a:moveTo>
                  <a:cubicBezTo>
                    <a:pt x="4" y="0"/>
                    <a:pt x="8" y="-1"/>
                    <a:pt x="12" y="-1"/>
                  </a:cubicBezTo>
                  <a:cubicBezTo>
                    <a:pt x="11941" y="0"/>
                    <a:pt x="21612" y="9670"/>
                    <a:pt x="21612" y="21600"/>
                  </a:cubicBezTo>
                  <a:cubicBezTo>
                    <a:pt x="21612" y="21664"/>
                    <a:pt x="21611" y="21728"/>
                    <a:pt x="21611" y="21793"/>
                  </a:cubicBezTo>
                  <a:lnTo>
                    <a:pt x="12" y="21600"/>
                  </a:lnTo>
                  <a:lnTo>
                    <a:pt x="0" y="0"/>
                  </a:lnTo>
                  <a:close/>
                </a:path>
              </a:pathLst>
            </a:custGeom>
            <a:noFill/>
            <a:ln w="381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dirty="0">
                <a:solidFill>
                  <a:prstClr val="black"/>
                </a:solidFill>
              </a:endParaRPr>
            </a:p>
          </p:txBody>
        </p:sp>
        <p:sp>
          <p:nvSpPr>
            <p:cNvPr id="8" name="Arc 7"/>
            <p:cNvSpPr>
              <a:spLocks/>
            </p:cNvSpPr>
            <p:nvPr/>
          </p:nvSpPr>
          <p:spPr bwMode="auto">
            <a:xfrm rot="-10680000">
              <a:off x="2968" y="2741"/>
              <a:ext cx="1859" cy="848"/>
            </a:xfrm>
            <a:custGeom>
              <a:avLst/>
              <a:gdLst>
                <a:gd name="T0" fmla="*/ 0 w 21600"/>
                <a:gd name="T1" fmla="*/ 0 h 17765"/>
                <a:gd name="T2" fmla="*/ 0 w 21600"/>
                <a:gd name="T3" fmla="*/ 0 h 17765"/>
                <a:gd name="T4" fmla="*/ 0 w 21600"/>
                <a:gd name="T5" fmla="*/ 0 h 17765"/>
                <a:gd name="T6" fmla="*/ 0 60000 65536"/>
                <a:gd name="T7" fmla="*/ 0 60000 65536"/>
                <a:gd name="T8" fmla="*/ 0 60000 65536"/>
                <a:gd name="T9" fmla="*/ 0 w 21600"/>
                <a:gd name="T10" fmla="*/ 0 h 17765"/>
                <a:gd name="T11" fmla="*/ 21600 w 21600"/>
                <a:gd name="T12" fmla="*/ 17765 h 17765"/>
              </a:gdLst>
              <a:ahLst/>
              <a:cxnLst>
                <a:cxn ang="T6">
                  <a:pos x="T0" y="T1"/>
                </a:cxn>
                <a:cxn ang="T7">
                  <a:pos x="T2" y="T3"/>
                </a:cxn>
                <a:cxn ang="T8">
                  <a:pos x="T4" y="T5"/>
                </a:cxn>
              </a:cxnLst>
              <a:rect l="T9" t="T10" r="T11" b="T12"/>
              <a:pathLst>
                <a:path w="21600" h="17765" fill="none" extrusionOk="0">
                  <a:moveTo>
                    <a:pt x="12286" y="0"/>
                  </a:moveTo>
                  <a:cubicBezTo>
                    <a:pt x="18113" y="4029"/>
                    <a:pt x="21593" y="10660"/>
                    <a:pt x="21599" y="17744"/>
                  </a:cubicBezTo>
                </a:path>
                <a:path w="21600" h="17765" stroke="0" extrusionOk="0">
                  <a:moveTo>
                    <a:pt x="12286" y="0"/>
                  </a:moveTo>
                  <a:cubicBezTo>
                    <a:pt x="18113" y="4029"/>
                    <a:pt x="21593" y="10660"/>
                    <a:pt x="21599" y="17744"/>
                  </a:cubicBezTo>
                  <a:lnTo>
                    <a:pt x="0" y="17765"/>
                  </a:lnTo>
                  <a:lnTo>
                    <a:pt x="12286" y="0"/>
                  </a:lnTo>
                  <a:close/>
                </a:path>
              </a:pathLst>
            </a:custGeom>
            <a:noFill/>
            <a:ln w="381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solidFill>
                  <a:prstClr val="black"/>
                </a:solidFill>
              </a:endParaRPr>
            </a:p>
          </p:txBody>
        </p:sp>
        <p:sp>
          <p:nvSpPr>
            <p:cNvPr id="9" name="Arc 8"/>
            <p:cNvSpPr>
              <a:spLocks/>
            </p:cNvSpPr>
            <p:nvPr/>
          </p:nvSpPr>
          <p:spPr bwMode="auto">
            <a:xfrm>
              <a:off x="3762" y="3592"/>
              <a:ext cx="945" cy="340"/>
            </a:xfrm>
            <a:custGeom>
              <a:avLst/>
              <a:gdLst>
                <a:gd name="T0" fmla="*/ 0 w 21600"/>
                <a:gd name="T1" fmla="*/ 0 h 21600"/>
                <a:gd name="T2" fmla="*/ 0 w 21600"/>
                <a:gd name="T3" fmla="*/ 0 h 21600"/>
                <a:gd name="T4" fmla="*/ 0 w 21600"/>
                <a:gd name="T5" fmla="*/ 0 h 21600"/>
                <a:gd name="T6" fmla="*/ 0 60000 65536"/>
                <a:gd name="T7" fmla="*/ 0 60000 65536"/>
                <a:gd name="T8" fmla="*/ 0 60000 65536"/>
                <a:gd name="T9" fmla="*/ 0 w 21600"/>
                <a:gd name="T10" fmla="*/ 0 h 21600"/>
                <a:gd name="T11" fmla="*/ 21600 w 21600"/>
                <a:gd name="T12" fmla="*/ 21600 h 21600"/>
              </a:gdLst>
              <a:ahLst/>
              <a:cxnLst>
                <a:cxn ang="T6">
                  <a:pos x="T0" y="T1"/>
                </a:cxn>
                <a:cxn ang="T7">
                  <a:pos x="T2" y="T3"/>
                </a:cxn>
                <a:cxn ang="T8">
                  <a:pos x="T4" y="T5"/>
                </a:cxn>
              </a:cxnLst>
              <a:rect l="T9" t="T10" r="T11" b="T12"/>
              <a:pathLst>
                <a:path w="21600" h="21600" fill="none" extrusionOk="0">
                  <a:moveTo>
                    <a:pt x="21577" y="21599"/>
                  </a:moveTo>
                  <a:cubicBezTo>
                    <a:pt x="9656" y="21587"/>
                    <a:pt x="-1" y="11920"/>
                    <a:pt x="-1" y="-1"/>
                  </a:cubicBezTo>
                </a:path>
                <a:path w="21600" h="21600" stroke="0" extrusionOk="0">
                  <a:moveTo>
                    <a:pt x="21577" y="21599"/>
                  </a:moveTo>
                  <a:cubicBezTo>
                    <a:pt x="9656" y="21587"/>
                    <a:pt x="-1" y="11920"/>
                    <a:pt x="-1" y="-1"/>
                  </a:cubicBezTo>
                  <a:lnTo>
                    <a:pt x="21600" y="0"/>
                  </a:lnTo>
                  <a:lnTo>
                    <a:pt x="21577" y="21599"/>
                  </a:lnTo>
                  <a:close/>
                </a:path>
              </a:pathLst>
            </a:custGeom>
            <a:noFill/>
            <a:ln w="38100" cap="rnd">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solidFill>
                  <a:prstClr val="black"/>
                </a:solidFill>
              </a:endParaRPr>
            </a:p>
          </p:txBody>
        </p:sp>
        <p:sp>
          <p:nvSpPr>
            <p:cNvPr id="10" name="Arc 9"/>
            <p:cNvSpPr>
              <a:spLocks/>
            </p:cNvSpPr>
            <p:nvPr/>
          </p:nvSpPr>
          <p:spPr bwMode="auto">
            <a:xfrm rot="10800000">
              <a:off x="2307" y="2621"/>
              <a:ext cx="275" cy="1302"/>
            </a:xfrm>
            <a:custGeom>
              <a:avLst/>
              <a:gdLst>
                <a:gd name="T0" fmla="*/ 0 w 21600"/>
                <a:gd name="T1" fmla="*/ 0 h 21369"/>
                <a:gd name="T2" fmla="*/ 0 w 21600"/>
                <a:gd name="T3" fmla="*/ 0 h 21369"/>
                <a:gd name="T4" fmla="*/ 0 w 21600"/>
                <a:gd name="T5" fmla="*/ 0 h 21369"/>
                <a:gd name="T6" fmla="*/ 0 60000 65536"/>
                <a:gd name="T7" fmla="*/ 0 60000 65536"/>
                <a:gd name="T8" fmla="*/ 0 60000 65536"/>
                <a:gd name="T9" fmla="*/ 0 w 21600"/>
                <a:gd name="T10" fmla="*/ 0 h 21369"/>
                <a:gd name="T11" fmla="*/ 21600 w 21600"/>
                <a:gd name="T12" fmla="*/ 21369 h 21369"/>
              </a:gdLst>
              <a:ahLst/>
              <a:cxnLst>
                <a:cxn ang="T6">
                  <a:pos x="T0" y="T1"/>
                </a:cxn>
                <a:cxn ang="T7">
                  <a:pos x="T2" y="T3"/>
                </a:cxn>
                <a:cxn ang="T8">
                  <a:pos x="T4" y="T5"/>
                </a:cxn>
              </a:cxnLst>
              <a:rect l="T9" t="T10" r="T11" b="T12"/>
              <a:pathLst>
                <a:path w="21600" h="21369" fill="none" extrusionOk="0">
                  <a:moveTo>
                    <a:pt x="3147" y="-1"/>
                  </a:moveTo>
                  <a:cubicBezTo>
                    <a:pt x="13746" y="1560"/>
                    <a:pt x="21600" y="10655"/>
                    <a:pt x="21600" y="21369"/>
                  </a:cubicBezTo>
                </a:path>
                <a:path w="21600" h="21369" stroke="0" extrusionOk="0">
                  <a:moveTo>
                    <a:pt x="3147" y="-1"/>
                  </a:moveTo>
                  <a:cubicBezTo>
                    <a:pt x="13746" y="1560"/>
                    <a:pt x="21600" y="10655"/>
                    <a:pt x="21600" y="21369"/>
                  </a:cubicBezTo>
                  <a:lnTo>
                    <a:pt x="0" y="21369"/>
                  </a:lnTo>
                  <a:lnTo>
                    <a:pt x="3147" y="-1"/>
                  </a:lnTo>
                  <a:close/>
                </a:path>
              </a:pathLst>
            </a:custGeom>
            <a:noFill/>
            <a:ln w="38100" cap="rnd">
              <a:solidFill>
                <a:schemeClr val="tx1"/>
              </a:solidFill>
              <a:prstDash val="lgDash"/>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solidFill>
                  <a:prstClr val="black"/>
                </a:solidFill>
              </a:endParaRPr>
            </a:p>
          </p:txBody>
        </p:sp>
        <p:sp>
          <p:nvSpPr>
            <p:cNvPr id="11" name="Line 10"/>
            <p:cNvSpPr>
              <a:spLocks noChangeShapeType="1"/>
            </p:cNvSpPr>
            <p:nvPr/>
          </p:nvSpPr>
          <p:spPr bwMode="auto">
            <a:xfrm flipH="1">
              <a:off x="908" y="1384"/>
              <a:ext cx="248"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wrap="none" anchor="ctr"/>
            <a:lstStyle/>
            <a:p>
              <a:endParaRPr lang="en-US">
                <a:solidFill>
                  <a:prstClr val="black"/>
                </a:solidFill>
              </a:endParaRPr>
            </a:p>
          </p:txBody>
        </p:sp>
      </p:grpSp>
      <p:sp>
        <p:nvSpPr>
          <p:cNvPr id="12" name="Line 19"/>
          <p:cNvSpPr>
            <a:spLocks noChangeShapeType="1"/>
          </p:cNvSpPr>
          <p:nvPr/>
        </p:nvSpPr>
        <p:spPr bwMode="auto">
          <a:xfrm flipV="1">
            <a:off x="3363913" y="1041400"/>
            <a:ext cx="584200" cy="330200"/>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solidFill>
                <a:prstClr val="black"/>
              </a:solidFill>
            </a:endParaRPr>
          </a:p>
        </p:txBody>
      </p:sp>
      <p:sp>
        <p:nvSpPr>
          <p:cNvPr id="13" name="Line 20"/>
          <p:cNvSpPr>
            <a:spLocks noChangeShapeType="1"/>
          </p:cNvSpPr>
          <p:nvPr/>
        </p:nvSpPr>
        <p:spPr bwMode="auto">
          <a:xfrm flipV="1">
            <a:off x="6185812" y="3142647"/>
            <a:ext cx="736600" cy="330200"/>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solidFill>
                <a:prstClr val="black"/>
              </a:solidFill>
            </a:endParaRPr>
          </a:p>
        </p:txBody>
      </p:sp>
      <p:sp>
        <p:nvSpPr>
          <p:cNvPr id="16" name="Line 20"/>
          <p:cNvSpPr>
            <a:spLocks noChangeShapeType="1"/>
          </p:cNvSpPr>
          <p:nvPr/>
        </p:nvSpPr>
        <p:spPr bwMode="auto">
          <a:xfrm flipV="1">
            <a:off x="4252914" y="2477294"/>
            <a:ext cx="623887" cy="443706"/>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solidFill>
                <a:prstClr val="black"/>
              </a:solidFill>
            </a:endParaRPr>
          </a:p>
        </p:txBody>
      </p:sp>
      <p:sp>
        <p:nvSpPr>
          <p:cNvPr id="17" name="Line 20"/>
          <p:cNvSpPr>
            <a:spLocks noChangeShapeType="1"/>
          </p:cNvSpPr>
          <p:nvPr/>
        </p:nvSpPr>
        <p:spPr bwMode="auto">
          <a:xfrm flipV="1">
            <a:off x="3668713" y="1965632"/>
            <a:ext cx="736600" cy="330200"/>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a:solidFill>
                <a:prstClr val="black"/>
              </a:solidFill>
            </a:endParaRPr>
          </a:p>
        </p:txBody>
      </p:sp>
      <p:sp>
        <p:nvSpPr>
          <p:cNvPr id="18" name="Line 20"/>
          <p:cNvSpPr>
            <a:spLocks noChangeShapeType="1"/>
          </p:cNvSpPr>
          <p:nvPr/>
        </p:nvSpPr>
        <p:spPr bwMode="auto">
          <a:xfrm flipV="1">
            <a:off x="7461379" y="4597400"/>
            <a:ext cx="736600" cy="330200"/>
          </a:xfrm>
          <a:prstGeom prst="line">
            <a:avLst/>
          </a:prstGeom>
          <a:noFill/>
          <a:ln w="25400">
            <a:solidFill>
              <a:schemeClr val="tx1"/>
            </a:solidFill>
            <a:round/>
            <a:headEnd type="triangle" w="med" len="med"/>
            <a:tailEnd/>
          </a:ln>
          <a:extLst>
            <a:ext uri="{909E8E84-426E-40DD-AFC4-6F175D3DCCD1}">
              <a14:hiddenFill xmlns:a14="http://schemas.microsoft.com/office/drawing/2010/main">
                <a:noFill/>
              </a14:hiddenFill>
            </a:ext>
          </a:extLst>
        </p:spPr>
        <p:txBody>
          <a:bodyPr wrap="none" anchor="ctr"/>
          <a:lstStyle/>
          <a:p>
            <a:endParaRPr lang="en-US" dirty="0">
              <a:solidFill>
                <a:prstClr val="black"/>
              </a:solidFill>
            </a:endParaRPr>
          </a:p>
        </p:txBody>
      </p:sp>
      <p:sp>
        <p:nvSpPr>
          <p:cNvPr id="19" name="Line 24"/>
          <p:cNvSpPr>
            <a:spLocks noChangeShapeType="1"/>
          </p:cNvSpPr>
          <p:nvPr/>
        </p:nvSpPr>
        <p:spPr bwMode="auto">
          <a:xfrm flipV="1">
            <a:off x="4405314" y="3429287"/>
            <a:ext cx="667543" cy="165100"/>
          </a:xfrm>
          <a:prstGeom prst="line">
            <a:avLst/>
          </a:prstGeom>
          <a:noFill/>
          <a:ln w="254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nchor="ctr"/>
          <a:lstStyle/>
          <a:p>
            <a:endParaRPr lang="en-US">
              <a:solidFill>
                <a:prstClr val="black"/>
              </a:solidFill>
            </a:endParaRPr>
          </a:p>
        </p:txBody>
      </p:sp>
      <p:sp>
        <p:nvSpPr>
          <p:cNvPr id="14" name="TextBox 13"/>
          <p:cNvSpPr txBox="1"/>
          <p:nvPr/>
        </p:nvSpPr>
        <p:spPr>
          <a:xfrm>
            <a:off x="4218685" y="624161"/>
            <a:ext cx="2216344" cy="923330"/>
          </a:xfrm>
          <a:prstGeom prst="rect">
            <a:avLst/>
          </a:prstGeom>
          <a:noFill/>
        </p:spPr>
        <p:txBody>
          <a:bodyPr wrap="square" rtlCol="0">
            <a:spAutoFit/>
          </a:bodyPr>
          <a:lstStyle/>
          <a:p>
            <a:endParaRPr lang="en-US" altLang="en-US" b="1" dirty="0">
              <a:solidFill>
                <a:prstClr val="black"/>
              </a:solidFill>
            </a:endParaRPr>
          </a:p>
          <a:p>
            <a:r>
              <a:rPr lang="en-US" altLang="en-US" b="1" dirty="0">
                <a:solidFill>
                  <a:prstClr val="black"/>
                </a:solidFill>
              </a:rPr>
              <a:t>Time of publication</a:t>
            </a:r>
            <a:endParaRPr lang="en-US" altLang="en-US" dirty="0">
              <a:solidFill>
                <a:prstClr val="black"/>
              </a:solidFill>
            </a:endParaRPr>
          </a:p>
          <a:p>
            <a:endParaRPr lang="en-US" dirty="0">
              <a:solidFill>
                <a:prstClr val="black"/>
              </a:solidFill>
            </a:endParaRPr>
          </a:p>
        </p:txBody>
      </p:sp>
      <p:sp>
        <p:nvSpPr>
          <p:cNvPr id="20" name="TextBox 19"/>
          <p:cNvSpPr txBox="1"/>
          <p:nvPr/>
        </p:nvSpPr>
        <p:spPr>
          <a:xfrm>
            <a:off x="4530189" y="1547492"/>
            <a:ext cx="2216944" cy="646331"/>
          </a:xfrm>
          <a:prstGeom prst="rect">
            <a:avLst/>
          </a:prstGeom>
          <a:noFill/>
        </p:spPr>
        <p:txBody>
          <a:bodyPr wrap="square" rtlCol="0">
            <a:spAutoFit/>
          </a:bodyPr>
          <a:lstStyle/>
          <a:p>
            <a:r>
              <a:rPr lang="en-US" altLang="en-US" b="1" dirty="0">
                <a:solidFill>
                  <a:prstClr val="black"/>
                </a:solidFill>
              </a:rPr>
              <a:t>Specific details</a:t>
            </a:r>
            <a:endParaRPr lang="en-US" altLang="en-US" dirty="0">
              <a:solidFill>
                <a:prstClr val="black"/>
              </a:solidFill>
            </a:endParaRPr>
          </a:p>
          <a:p>
            <a:endParaRPr lang="en-US" dirty="0">
              <a:solidFill>
                <a:prstClr val="black"/>
              </a:solidFill>
            </a:endParaRPr>
          </a:p>
        </p:txBody>
      </p:sp>
      <p:sp>
        <p:nvSpPr>
          <p:cNvPr id="22" name="TextBox 21"/>
          <p:cNvSpPr txBox="1"/>
          <p:nvPr/>
        </p:nvSpPr>
        <p:spPr>
          <a:xfrm>
            <a:off x="5052249" y="2130733"/>
            <a:ext cx="2166144" cy="646331"/>
          </a:xfrm>
          <a:prstGeom prst="rect">
            <a:avLst/>
          </a:prstGeom>
          <a:noFill/>
        </p:spPr>
        <p:txBody>
          <a:bodyPr wrap="square" rtlCol="0">
            <a:spAutoFit/>
          </a:bodyPr>
          <a:lstStyle/>
          <a:p>
            <a:r>
              <a:rPr lang="en-US" altLang="en-US" b="1" dirty="0">
                <a:solidFill>
                  <a:prstClr val="black"/>
                </a:solidFill>
              </a:rPr>
              <a:t>General details</a:t>
            </a:r>
            <a:endParaRPr lang="en-US" altLang="en-US" dirty="0">
              <a:solidFill>
                <a:prstClr val="black"/>
              </a:solidFill>
            </a:endParaRPr>
          </a:p>
          <a:p>
            <a:endParaRPr lang="en-US" dirty="0">
              <a:solidFill>
                <a:prstClr val="black"/>
              </a:solidFill>
            </a:endParaRPr>
          </a:p>
        </p:txBody>
      </p:sp>
      <p:sp>
        <p:nvSpPr>
          <p:cNvPr id="23" name="TextBox 22"/>
          <p:cNvSpPr txBox="1"/>
          <p:nvPr/>
        </p:nvSpPr>
        <p:spPr>
          <a:xfrm>
            <a:off x="7086600" y="2699147"/>
            <a:ext cx="2045068" cy="923330"/>
          </a:xfrm>
          <a:prstGeom prst="rect">
            <a:avLst/>
          </a:prstGeom>
          <a:noFill/>
        </p:spPr>
        <p:txBody>
          <a:bodyPr wrap="square" rtlCol="0">
            <a:spAutoFit/>
          </a:bodyPr>
          <a:lstStyle/>
          <a:p>
            <a:pPr algn="ctr">
              <a:spcBef>
                <a:spcPct val="0"/>
              </a:spcBef>
            </a:pPr>
            <a:r>
              <a:rPr lang="en-US" altLang="en-US" b="1" dirty="0">
                <a:solidFill>
                  <a:prstClr val="black"/>
                </a:solidFill>
              </a:rPr>
              <a:t>Retirement or </a:t>
            </a:r>
          </a:p>
          <a:p>
            <a:pPr algn="ctr">
              <a:spcBef>
                <a:spcPct val="0"/>
              </a:spcBef>
            </a:pPr>
            <a:r>
              <a:rPr lang="en-US" altLang="en-US" b="1" dirty="0">
                <a:solidFill>
                  <a:prstClr val="black"/>
                </a:solidFill>
              </a:rPr>
              <a:t>career change</a:t>
            </a:r>
          </a:p>
          <a:p>
            <a:endParaRPr lang="en-US" dirty="0">
              <a:solidFill>
                <a:prstClr val="black"/>
              </a:solidFill>
            </a:endParaRPr>
          </a:p>
        </p:txBody>
      </p:sp>
      <p:sp>
        <p:nvSpPr>
          <p:cNvPr id="24" name="TextBox 23"/>
          <p:cNvSpPr txBox="1"/>
          <p:nvPr/>
        </p:nvSpPr>
        <p:spPr>
          <a:xfrm>
            <a:off x="8197980" y="4114801"/>
            <a:ext cx="1708021" cy="646331"/>
          </a:xfrm>
          <a:prstGeom prst="rect">
            <a:avLst/>
          </a:prstGeom>
          <a:noFill/>
        </p:spPr>
        <p:txBody>
          <a:bodyPr wrap="square" rtlCol="0">
            <a:spAutoFit/>
          </a:bodyPr>
          <a:lstStyle/>
          <a:p>
            <a:r>
              <a:rPr lang="en-US" altLang="en-US" b="1" dirty="0">
                <a:solidFill>
                  <a:prstClr val="black"/>
                </a:solidFill>
              </a:rPr>
              <a:t>Death</a:t>
            </a:r>
          </a:p>
          <a:p>
            <a:endParaRPr lang="en-US" dirty="0">
              <a:solidFill>
                <a:prstClr val="black"/>
              </a:solidFill>
            </a:endParaRPr>
          </a:p>
        </p:txBody>
      </p:sp>
      <p:sp>
        <p:nvSpPr>
          <p:cNvPr id="25" name="TextBox 24"/>
          <p:cNvSpPr txBox="1"/>
          <p:nvPr/>
        </p:nvSpPr>
        <p:spPr>
          <a:xfrm>
            <a:off x="3363913" y="3378201"/>
            <a:ext cx="1041400" cy="646331"/>
          </a:xfrm>
          <a:prstGeom prst="rect">
            <a:avLst/>
          </a:prstGeom>
          <a:noFill/>
        </p:spPr>
        <p:txBody>
          <a:bodyPr wrap="square" rtlCol="0">
            <a:spAutoFit/>
          </a:bodyPr>
          <a:lstStyle/>
          <a:p>
            <a:r>
              <a:rPr lang="en-US" altLang="en-US" b="1" dirty="0">
                <a:solidFill>
                  <a:prstClr val="black"/>
                </a:solidFill>
              </a:rPr>
              <a:t>Accident</a:t>
            </a:r>
            <a:endParaRPr lang="en-US" altLang="en-US" dirty="0">
              <a:solidFill>
                <a:prstClr val="black"/>
              </a:solidFill>
            </a:endParaRPr>
          </a:p>
          <a:p>
            <a:endParaRPr lang="en-US" dirty="0">
              <a:solidFill>
                <a:prstClr val="black"/>
              </a:solidFill>
            </a:endParaRPr>
          </a:p>
        </p:txBody>
      </p:sp>
      <p:sp>
        <p:nvSpPr>
          <p:cNvPr id="26" name="TextBox 25"/>
          <p:cNvSpPr txBox="1"/>
          <p:nvPr/>
        </p:nvSpPr>
        <p:spPr>
          <a:xfrm>
            <a:off x="3668714" y="5715000"/>
            <a:ext cx="4332287" cy="369332"/>
          </a:xfrm>
          <a:prstGeom prst="rect">
            <a:avLst/>
          </a:prstGeom>
          <a:noFill/>
        </p:spPr>
        <p:txBody>
          <a:bodyPr wrap="square" rtlCol="0">
            <a:spAutoFit/>
          </a:bodyPr>
          <a:lstStyle/>
          <a:p>
            <a:pPr algn="ctr"/>
            <a:r>
              <a:rPr lang="en-US" dirty="0">
                <a:solidFill>
                  <a:prstClr val="black"/>
                </a:solidFill>
              </a:rPr>
              <a:t>TIME</a:t>
            </a:r>
          </a:p>
        </p:txBody>
      </p:sp>
      <p:sp>
        <p:nvSpPr>
          <p:cNvPr id="27" name="TextBox 26"/>
          <p:cNvSpPr txBox="1"/>
          <p:nvPr/>
        </p:nvSpPr>
        <p:spPr>
          <a:xfrm>
            <a:off x="2209801" y="1870657"/>
            <a:ext cx="461665" cy="2585323"/>
          </a:xfrm>
          <a:prstGeom prst="rect">
            <a:avLst/>
          </a:prstGeom>
          <a:noFill/>
        </p:spPr>
        <p:txBody>
          <a:bodyPr vert="vert270" wrap="square" rtlCol="0">
            <a:spAutoFit/>
          </a:bodyPr>
          <a:lstStyle/>
          <a:p>
            <a:r>
              <a:rPr lang="en-US" dirty="0">
                <a:solidFill>
                  <a:prstClr val="black"/>
                </a:solidFill>
              </a:rPr>
              <a:t>Information Content</a:t>
            </a:r>
          </a:p>
        </p:txBody>
      </p:sp>
      <p:sp>
        <p:nvSpPr>
          <p:cNvPr id="15" name="TextBox 14"/>
          <p:cNvSpPr txBox="1"/>
          <p:nvPr/>
        </p:nvSpPr>
        <p:spPr>
          <a:xfrm>
            <a:off x="8197980" y="5715001"/>
            <a:ext cx="1936621" cy="584775"/>
          </a:xfrm>
          <a:prstGeom prst="rect">
            <a:avLst/>
          </a:prstGeom>
          <a:noFill/>
        </p:spPr>
        <p:txBody>
          <a:bodyPr wrap="square" rtlCol="0">
            <a:spAutoFit/>
          </a:bodyPr>
          <a:lstStyle/>
          <a:p>
            <a:r>
              <a:rPr lang="en-US" altLang="en-US" sz="1400" dirty="0">
                <a:solidFill>
                  <a:prstClr val="black"/>
                </a:solidFill>
              </a:rPr>
              <a:t>(Michener et al. 1997)</a:t>
            </a:r>
          </a:p>
          <a:p>
            <a:endParaRPr lang="en-US" dirty="0">
              <a:solidFill>
                <a:prstClr val="black"/>
              </a:solidFill>
            </a:endParaRPr>
          </a:p>
        </p:txBody>
      </p:sp>
    </p:spTree>
    <p:extLst>
      <p:ext uri="{BB962C8B-B14F-4D97-AF65-F5344CB8AC3E}">
        <p14:creationId xmlns:p14="http://schemas.microsoft.com/office/powerpoint/2010/main" val="33770418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Importance of Research Data Services</a:t>
            </a:r>
          </a:p>
        </p:txBody>
      </p:sp>
      <p:sp>
        <p:nvSpPr>
          <p:cNvPr id="3" name="Content Placeholder 2"/>
          <p:cNvSpPr>
            <a:spLocks noGrp="1"/>
          </p:cNvSpPr>
          <p:nvPr>
            <p:ph idx="1"/>
          </p:nvPr>
        </p:nvSpPr>
        <p:spPr>
          <a:xfrm>
            <a:off x="1839004" y="1453030"/>
            <a:ext cx="4953000" cy="4779256"/>
          </a:xfrm>
        </p:spPr>
        <p:txBody>
          <a:bodyPr/>
          <a:lstStyle/>
          <a:p>
            <a:pPr marL="457200" indent="-457200">
              <a:buFont typeface="Arial" panose="020B0604020202020204" pitchFamily="34" charset="0"/>
              <a:buChar char="•"/>
            </a:pPr>
            <a:r>
              <a:rPr lang="en-US" dirty="0"/>
              <a:t>Funder, journal, and institutional mandates (e.g. NIH, NSF, </a:t>
            </a:r>
            <a:r>
              <a:rPr lang="en-US" dirty="0" err="1"/>
              <a:t>Wellcome</a:t>
            </a:r>
            <a:r>
              <a:rPr lang="en-US" dirty="0"/>
              <a:t> Trust)</a:t>
            </a:r>
          </a:p>
          <a:p>
            <a:pPr marL="457200" indent="-457200">
              <a:buFont typeface="Arial" panose="020B0604020202020204" pitchFamily="34" charset="0"/>
              <a:buChar char="•"/>
            </a:pPr>
            <a:r>
              <a:rPr lang="en-US" dirty="0"/>
              <a:t>Aid intuitional compliance</a:t>
            </a:r>
          </a:p>
          <a:p>
            <a:pPr marL="457200" indent="-457200">
              <a:buFont typeface="Arial" panose="020B0604020202020204" pitchFamily="34" charset="0"/>
              <a:buChar char="•"/>
            </a:pPr>
            <a:r>
              <a:rPr lang="en-US" dirty="0"/>
              <a:t>Protect institutional investment in research</a:t>
            </a:r>
          </a:p>
          <a:p>
            <a:pPr marL="457200" indent="-457200">
              <a:buFont typeface="Arial" panose="020B0604020202020204" pitchFamily="34" charset="0"/>
              <a:buChar char="•"/>
            </a:pPr>
            <a:r>
              <a:rPr lang="en-US" dirty="0"/>
              <a:t>Produce higher quality research, expand its impact, and increase data reuse</a:t>
            </a:r>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0234" y="2318658"/>
            <a:ext cx="3438525" cy="3048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6770234" y="5486401"/>
            <a:ext cx="3288167" cy="307777"/>
          </a:xfrm>
          <a:prstGeom prst="rect">
            <a:avLst/>
          </a:prstGeom>
          <a:noFill/>
        </p:spPr>
        <p:txBody>
          <a:bodyPr wrap="square" rtlCol="0">
            <a:spAutoFit/>
          </a:bodyPr>
          <a:lstStyle/>
          <a:p>
            <a:r>
              <a:rPr lang="en-US" sz="1400" dirty="0">
                <a:solidFill>
                  <a:prstClr val="black"/>
                </a:solidFill>
                <a:hlinkClick r:id="rId4"/>
              </a:rPr>
              <a:t>http://www.dataone.org/best-practices</a:t>
            </a:r>
            <a:endParaRPr lang="en-US" sz="1400" dirty="0">
              <a:solidFill>
                <a:prstClr val="black"/>
              </a:solidFill>
            </a:endParaRPr>
          </a:p>
        </p:txBody>
      </p:sp>
    </p:spTree>
    <p:extLst>
      <p:ext uri="{BB962C8B-B14F-4D97-AF65-F5344CB8AC3E}">
        <p14:creationId xmlns:p14="http://schemas.microsoft.com/office/powerpoint/2010/main" val="14028285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Usability</a:t>
            </a:r>
          </a:p>
        </p:txBody>
      </p:sp>
      <p:sp>
        <p:nvSpPr>
          <p:cNvPr id="3" name="Content Placeholder 2"/>
          <p:cNvSpPr>
            <a:spLocks noGrp="1"/>
          </p:cNvSpPr>
          <p:nvPr>
            <p:ph idx="1"/>
          </p:nvPr>
        </p:nvSpPr>
        <p:spPr/>
        <p:txBody>
          <a:bodyPr/>
          <a:lstStyle/>
          <a:p>
            <a:r>
              <a:rPr lang="en-US" dirty="0"/>
              <a:t>Usability is the ease and accessibility of a system.</a:t>
            </a:r>
          </a:p>
          <a:p>
            <a:endParaRPr lang="en-US" dirty="0"/>
          </a:p>
          <a:p>
            <a:r>
              <a:rPr lang="en-US" dirty="0"/>
              <a:t>Usability testing seeks to study how users interact with a system in order to improve the users’ experience and satisfaction in achieving their objectives.</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33315804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a:t>DataONE: Data Observation Network for Earth</a:t>
            </a:r>
          </a:p>
          <a:p>
            <a:endParaRPr lang="en-US" dirty="0"/>
          </a:p>
          <a:p>
            <a:r>
              <a:rPr lang="en-US" dirty="0"/>
              <a:t>Mission: Enable new science and knowledge creation through universal access to data about life on earth and the environment that sustains it.</a:t>
            </a:r>
          </a:p>
          <a:p>
            <a:endParaRPr lang="en-US" dirty="0"/>
          </a:p>
          <a:p>
            <a:r>
              <a:rPr lang="en-US" dirty="0"/>
              <a:t>Vision: DataONE will be commonly used by researchers, educators, and the public to better understand and conserve life on earth and the environment that sustains it.</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28600"/>
            <a:ext cx="2895600" cy="9173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3954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Usability Testing of</a:t>
            </a: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19400" y="1371601"/>
            <a:ext cx="6336832" cy="4828707"/>
          </a:xfrm>
        </p:spPr>
      </p:pic>
      <p:sp>
        <p:nvSpPr>
          <p:cNvPr id="5" name="TextBox 4"/>
          <p:cNvSpPr txBox="1"/>
          <p:nvPr/>
        </p:nvSpPr>
        <p:spPr>
          <a:xfrm>
            <a:off x="1676400" y="6400800"/>
            <a:ext cx="4038600" cy="369332"/>
          </a:xfrm>
          <a:prstGeom prst="rect">
            <a:avLst/>
          </a:prstGeom>
          <a:noFill/>
        </p:spPr>
        <p:txBody>
          <a:bodyPr wrap="square" rtlCol="0">
            <a:spAutoFit/>
          </a:bodyPr>
          <a:lstStyle/>
          <a:p>
            <a:r>
              <a:rPr lang="en-US" dirty="0">
                <a:solidFill>
                  <a:prstClr val="black"/>
                </a:solidFill>
              </a:rPr>
              <a:t>https://cn.dataone.org/onemercury/</a:t>
            </a:r>
          </a:p>
        </p:txBody>
      </p:sp>
      <p:pic>
        <p:nvPicPr>
          <p:cNvPr id="205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6000" y="304800"/>
            <a:ext cx="3912442" cy="81171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201596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Usability Testing of </a:t>
            </a: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9800" y="381000"/>
            <a:ext cx="3556000" cy="762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2"/>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2343587" y="2090120"/>
            <a:ext cx="7504826" cy="3292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26956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960563" y="180976"/>
            <a:ext cx="8229600" cy="893763"/>
          </a:xfrm>
        </p:spPr>
        <p:txBody>
          <a:bodyPr>
            <a:normAutofit/>
          </a:bodyPr>
          <a:lstStyle/>
          <a:p>
            <a:pPr eaLnBrk="1" hangingPunct="1">
              <a:defRPr/>
            </a:pPr>
            <a:r>
              <a:rPr lang="en-US" dirty="0"/>
              <a:t>ONE Drive – Windows implementation</a:t>
            </a:r>
          </a:p>
        </p:txBody>
      </p:sp>
      <p:pic>
        <p:nvPicPr>
          <p:cNvPr id="4" name="Content Placeholder 3" descr="MyComputerLevel.PNG"/>
          <p:cNvPicPr>
            <a:picLocks noGrp="1" noChangeAspect="1"/>
          </p:cNvPicPr>
          <p:nvPr>
            <p:ph idx="1"/>
          </p:nvPr>
        </p:nvPicPr>
        <p:blipFill>
          <a:blip r:embed="rId3">
            <a:extLst>
              <a:ext uri="{28A0092B-C50C-407E-A947-70E740481C1C}">
                <a14:useLocalDpi xmlns:a14="http://schemas.microsoft.com/office/drawing/2010/main" val="0"/>
              </a:ext>
            </a:extLst>
          </a:blip>
          <a:srcRect l="-17004" r="-17004"/>
          <a:stretch>
            <a:fillRect/>
          </a:stretch>
        </p:blipFill>
        <p:spPr bwMode="auto">
          <a:xfrm>
            <a:off x="884240" y="1203328"/>
            <a:ext cx="8755063" cy="50847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Slide Number Placeholder 82"/>
          <p:cNvSpPr>
            <a:spLocks noGrp="1"/>
          </p:cNvSpPr>
          <p:nvPr>
            <p:ph type="sldNum" sz="quarter" idx="4294967295"/>
          </p:nvPr>
        </p:nvSpPr>
        <p:spPr>
          <a:xfrm>
            <a:off x="8529638" y="6486528"/>
            <a:ext cx="2133600" cy="365125"/>
          </a:xfrm>
          <a:prstGeom prst="rect">
            <a:avLst/>
          </a:prstGeom>
        </p:spPr>
        <p:txBody>
          <a:bodyPr/>
          <a:lstStyle/>
          <a:p>
            <a:pPr>
              <a:defRPr/>
            </a:pPr>
            <a:fld id="{A4CEECD7-69E2-5940-85FF-05CD8D09BBF2}" type="slidenum">
              <a:rPr lang="en-US"/>
              <a:pPr>
                <a:defRPr/>
              </a:pPr>
              <a:t>9</a:t>
            </a:fld>
            <a:endParaRPr lang="en-US" dirty="0"/>
          </a:p>
        </p:txBody>
      </p:sp>
      <p:pic>
        <p:nvPicPr>
          <p:cNvPr id="7" name="Picture 6" descr="facetLevel.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49616" y="2366964"/>
            <a:ext cx="5386387" cy="419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facetValue.PN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86290" y="3460750"/>
            <a:ext cx="4727575" cy="367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Slide Number Placeholder 3"/>
          <p:cNvSpPr>
            <a:spLocks noGrp="1"/>
          </p:cNvSpPr>
          <p:nvPr>
            <p:ph type="sldNum" sz="quarter" idx="12"/>
          </p:nvPr>
        </p:nvSpPr>
        <p:spPr>
          <a:xfrm>
            <a:off x="8536608" y="6491451"/>
            <a:ext cx="2133600" cy="365125"/>
          </a:xfrm>
        </p:spPr>
        <p:txBody>
          <a:bodyPr/>
          <a:lstStyle/>
          <a:p>
            <a:fld id="{87EF2230-5450-D547-A1D3-5726BEA55F5C}" type="slidenum">
              <a:rPr lang="en-US" smtClean="0"/>
              <a:pPr/>
              <a:t>9</a:t>
            </a:fld>
            <a:endParaRPr lang="en-US" dirty="0"/>
          </a:p>
        </p:txBody>
      </p:sp>
      <p:pic>
        <p:nvPicPr>
          <p:cNvPr id="5" name="Picture 4" descr="dataPacketLevel.PNG"/>
          <p:cNvPicPr>
            <a:picLocks noChangeAspect="1"/>
          </p:cNvPicPr>
          <p:nvPr/>
        </p:nvPicPr>
        <p:blipFill>
          <a:blip r:embed="rId6">
            <a:extLst>
              <a:ext uri="{28A0092B-C50C-407E-A947-70E740481C1C}">
                <a14:useLocalDpi xmlns:a14="http://schemas.microsoft.com/office/drawing/2010/main" val="0"/>
              </a:ext>
            </a:extLst>
          </a:blip>
          <a:srcRect r="19464"/>
          <a:stretch>
            <a:fillRect/>
          </a:stretch>
        </p:blipFill>
        <p:spPr bwMode="auto">
          <a:xfrm>
            <a:off x="7205663" y="3803651"/>
            <a:ext cx="3516312" cy="3398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0607304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par>
                    <p:cTn id="12" fill="hold" nodeType="clickPar">
                      <p:stCondLst>
                        <p:cond delay="indefinite"/>
                      </p:stCondLst>
                      <p:childTnLst>
                        <p:par>
                          <p:cTn id="13" fill="hold" nodeType="withGroup">
                            <p:stCondLst>
                              <p:cond delay="0"/>
                            </p:stCondLst>
                            <p:childTnLst>
                              <p:par>
                                <p:cTn id="14" presetID="1" presetClass="entr" presetSubtype="0" fill="hold" nodeType="clickEffect">
                                  <p:stCondLst>
                                    <p:cond delay="0"/>
                                  </p:stCondLst>
                                  <p:childTnLst>
                                    <p:set>
                                      <p:cBhvr>
                                        <p:cTn id="15" dur="1" fill="hold">
                                          <p:stCondLst>
                                            <p:cond delay="0"/>
                                          </p:stCondLst>
                                        </p:cTn>
                                        <p:tgtEl>
                                          <p:spTgt spid="6"/>
                                        </p:tgtEl>
                                        <p:attrNameLst>
                                          <p:attrName>style.visibility</p:attrName>
                                        </p:attrNameLst>
                                      </p:cBhvr>
                                      <p:to>
                                        <p:strVal val="visible"/>
                                      </p:to>
                                    </p:set>
                                  </p:childTnLst>
                                </p:cTn>
                              </p:par>
                            </p:childTnLst>
                          </p:cTn>
                        </p:par>
                      </p:childTnLst>
                    </p:cTn>
                  </p:par>
                  <p:par>
                    <p:cTn id="16" fill="hold" nodeType="clickPar">
                      <p:stCondLst>
                        <p:cond delay="indefinite"/>
                      </p:stCondLst>
                      <p:childTnLst>
                        <p:par>
                          <p:cTn id="17" fill="hold" nodeType="withGroup">
                            <p:stCondLst>
                              <p:cond delay="0"/>
                            </p:stCondLst>
                            <p:childTnLst>
                              <p:par>
                                <p:cTn id="18" presetID="1" presetClass="entr" presetSubtype="0"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ataONE_ESIP_UA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DataONE_ESIP_UA_PPT">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3361</Words>
  <Application>Microsoft Office PowerPoint</Application>
  <PresentationFormat>Widescreen</PresentationFormat>
  <Paragraphs>255</Paragraphs>
  <Slides>20</Slides>
  <Notes>20</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20</vt:i4>
      </vt:variant>
    </vt:vector>
  </HeadingPairs>
  <TitlesOfParts>
    <vt:vector size="24" baseType="lpstr">
      <vt:lpstr>Arial</vt:lpstr>
      <vt:lpstr>Calibri</vt:lpstr>
      <vt:lpstr>DataONE_ESIP_UA_PPT</vt:lpstr>
      <vt:lpstr>1_DataONE_ESIP_UA_PPT</vt:lpstr>
      <vt:lpstr>Usability Testing to Improve Research Data Services</vt:lpstr>
      <vt:lpstr>Research Data Services</vt:lpstr>
      <vt:lpstr>Data Entropy</vt:lpstr>
      <vt:lpstr>Importance of Research Data Services</vt:lpstr>
      <vt:lpstr>Usability</vt:lpstr>
      <vt:lpstr>PowerPoint Presentation</vt:lpstr>
      <vt:lpstr>Usability Testing of</vt:lpstr>
      <vt:lpstr>Usability Testing of </vt:lpstr>
      <vt:lpstr>ONE Drive – Windows implementation</vt:lpstr>
      <vt:lpstr>Semantic Issues and Recommendations</vt:lpstr>
      <vt:lpstr>Semantic Issues and Recommendations</vt:lpstr>
      <vt:lpstr>Semantic Issues and Recommendations</vt:lpstr>
      <vt:lpstr>Structural Issues and Recommendations</vt:lpstr>
      <vt:lpstr>Structural Issues and Recommendations</vt:lpstr>
      <vt:lpstr>Structural Issues and Recommendations</vt:lpstr>
      <vt:lpstr>Technical Issues and Recommendations</vt:lpstr>
      <vt:lpstr>Technical Issues and Recommendations </vt:lpstr>
      <vt:lpstr>Aesthetical Issues and Recommendations</vt:lpstr>
      <vt:lpstr>Conclusions</vt:lpstr>
      <vt:lpstr>PowerPoint Presentation</vt:lpstr>
    </vt:vector>
  </TitlesOfParts>
  <Company>University of Tennessee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Usability Testing to Improve Research Data Services</dc:title>
  <dc:creator>CCI</dc:creator>
  <cp:lastModifiedBy>Amy Forrester</cp:lastModifiedBy>
  <cp:revision>2</cp:revision>
  <dcterms:created xsi:type="dcterms:W3CDTF">2014-05-20T13:49:36Z</dcterms:created>
  <dcterms:modified xsi:type="dcterms:W3CDTF">2019-09-06T13:42:03Z</dcterms:modified>
</cp:coreProperties>
</file>