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A2D9592" w14:textId="15C912E6" w:rsidR="00675D3A" w:rsidRPr="001E3493" w:rsidRDefault="00B56091" w:rsidP="00DF4F95">
      <w:pPr>
        <w:jc w:val="center"/>
        <w:rPr>
          <w:b/>
          <w:bCs/>
        </w:rPr>
      </w:pPr>
      <w:r w:rsidRPr="001E3493">
        <w:rPr>
          <w:b/>
          <w:bCs/>
        </w:rPr>
        <w:t>DUAL USE OF BONE SCAFFOLD FOR ANTIBIOTICS DELIVERY</w:t>
      </w:r>
    </w:p>
    <w:p w14:paraId="15026372" w14:textId="463CEBC4" w:rsidR="00236E6D" w:rsidRPr="001E3493" w:rsidRDefault="00B56091" w:rsidP="00DF4F95">
      <w:pPr>
        <w:jc w:val="center"/>
      </w:pPr>
      <w:r w:rsidRPr="001E3493">
        <w:rPr>
          <w:b/>
          <w:bCs/>
        </w:rPr>
        <w:t xml:space="preserve"> DELAYS THE ONSET OF OSTEOMYELITIS</w:t>
      </w:r>
    </w:p>
    <w:p w14:paraId="17ADBED8" w14:textId="77777777" w:rsidR="00236E6D" w:rsidRPr="001E3493" w:rsidRDefault="00236E6D" w:rsidP="00DF4F95">
      <w:pPr>
        <w:jc w:val="center"/>
      </w:pPr>
    </w:p>
    <w:p w14:paraId="7F7F214F" w14:textId="77777777" w:rsidR="00236E6D" w:rsidRPr="001E3493" w:rsidRDefault="00236E6D" w:rsidP="00DF4F95">
      <w:pPr>
        <w:jc w:val="center"/>
      </w:pPr>
    </w:p>
    <w:p w14:paraId="4B2DC06B" w14:textId="77777777" w:rsidR="00236E6D" w:rsidRPr="001E3493" w:rsidRDefault="00236E6D" w:rsidP="00DF4F95">
      <w:pPr>
        <w:jc w:val="center"/>
      </w:pPr>
    </w:p>
    <w:p w14:paraId="353BB84A" w14:textId="77777777" w:rsidR="00236E6D" w:rsidRPr="001E3493" w:rsidRDefault="00236E6D" w:rsidP="00DF4F95">
      <w:pPr>
        <w:jc w:val="center"/>
      </w:pPr>
    </w:p>
    <w:p w14:paraId="4F19CC8B" w14:textId="77777777" w:rsidR="00236E6D" w:rsidRPr="001E3493" w:rsidRDefault="00236E6D" w:rsidP="00DF4F95">
      <w:pPr>
        <w:jc w:val="center"/>
      </w:pPr>
    </w:p>
    <w:p w14:paraId="3D9E2EA9" w14:textId="77777777" w:rsidR="00236E6D" w:rsidRPr="001E3493" w:rsidRDefault="009C755C" w:rsidP="00DF4F95">
      <w:pPr>
        <w:jc w:val="center"/>
      </w:pPr>
      <w:r w:rsidRPr="001E3493">
        <w:t>A Thesis Presented for</w:t>
      </w:r>
      <w:r w:rsidR="008865B6" w:rsidRPr="001E3493">
        <w:t xml:space="preserve"> the</w:t>
      </w:r>
    </w:p>
    <w:p w14:paraId="7870E075" w14:textId="5FE9B3C9" w:rsidR="009C755C" w:rsidRPr="001E3493" w:rsidRDefault="001E3493" w:rsidP="00DF4F95">
      <w:pPr>
        <w:jc w:val="center"/>
      </w:pPr>
      <w:r w:rsidRPr="001E3493">
        <w:t>Master of Science</w:t>
      </w:r>
    </w:p>
    <w:p w14:paraId="1D5FEB42" w14:textId="77777777" w:rsidR="009C755C" w:rsidRPr="001E3493" w:rsidRDefault="009C755C" w:rsidP="00DF4F95">
      <w:pPr>
        <w:jc w:val="center"/>
      </w:pPr>
      <w:r w:rsidRPr="001E3493">
        <w:t>Degree</w:t>
      </w:r>
    </w:p>
    <w:p w14:paraId="03D0F51C" w14:textId="77777777" w:rsidR="009C755C" w:rsidRPr="001E3493" w:rsidRDefault="009C755C" w:rsidP="00DF4F95">
      <w:pPr>
        <w:jc w:val="center"/>
      </w:pPr>
      <w:r w:rsidRPr="001E3493">
        <w:t>The University of Tennessee, Knoxville</w:t>
      </w:r>
    </w:p>
    <w:p w14:paraId="0257D425" w14:textId="77777777" w:rsidR="00236E6D" w:rsidRPr="001E3493" w:rsidRDefault="00236E6D" w:rsidP="00DF4F95">
      <w:pPr>
        <w:jc w:val="center"/>
      </w:pPr>
    </w:p>
    <w:p w14:paraId="7E723FEB" w14:textId="77777777" w:rsidR="00236E6D" w:rsidRPr="001E3493" w:rsidRDefault="00236E6D" w:rsidP="00DF4F95">
      <w:pPr>
        <w:jc w:val="center"/>
      </w:pPr>
    </w:p>
    <w:p w14:paraId="000B0839" w14:textId="77777777" w:rsidR="00236E6D" w:rsidRPr="001E3493" w:rsidRDefault="00236E6D" w:rsidP="00DF4F95">
      <w:pPr>
        <w:jc w:val="center"/>
      </w:pPr>
    </w:p>
    <w:p w14:paraId="424721D6" w14:textId="77777777" w:rsidR="00236E6D" w:rsidRPr="001E3493" w:rsidRDefault="00236E6D" w:rsidP="00DF4F95">
      <w:pPr>
        <w:jc w:val="center"/>
      </w:pPr>
    </w:p>
    <w:p w14:paraId="3DE9F240" w14:textId="77777777" w:rsidR="00236E6D" w:rsidRDefault="00236E6D" w:rsidP="00DF4F95">
      <w:pPr>
        <w:jc w:val="center"/>
      </w:pPr>
    </w:p>
    <w:p w14:paraId="6CEA67B1" w14:textId="77777777" w:rsidR="00FE555B" w:rsidRDefault="00FE555B" w:rsidP="00DF4F95">
      <w:pPr>
        <w:jc w:val="center"/>
      </w:pPr>
    </w:p>
    <w:p w14:paraId="3D904069" w14:textId="77777777" w:rsidR="00FE555B" w:rsidRDefault="00FE555B" w:rsidP="00DF4F95">
      <w:pPr>
        <w:jc w:val="center"/>
      </w:pPr>
    </w:p>
    <w:p w14:paraId="49BBE4A1" w14:textId="77777777" w:rsidR="00FE555B" w:rsidRDefault="00FE555B" w:rsidP="00DF4F95">
      <w:pPr>
        <w:jc w:val="center"/>
      </w:pPr>
    </w:p>
    <w:p w14:paraId="2EABE51A" w14:textId="77777777" w:rsidR="00FE555B" w:rsidRPr="001E3493" w:rsidRDefault="00FE555B" w:rsidP="00DF4F95">
      <w:pPr>
        <w:jc w:val="center"/>
      </w:pPr>
    </w:p>
    <w:p w14:paraId="014AC92A" w14:textId="458433FA" w:rsidR="00236E6D" w:rsidRPr="001E3493" w:rsidRDefault="00094172" w:rsidP="00612813">
      <w:pPr>
        <w:jc w:val="center"/>
      </w:pPr>
      <w:r w:rsidRPr="001E3493">
        <w:t xml:space="preserve">Gabriela </w:t>
      </w:r>
      <w:r w:rsidR="001E3493" w:rsidRPr="001E3493">
        <w:t xml:space="preserve">Santos </w:t>
      </w:r>
      <w:r w:rsidRPr="001E3493">
        <w:t>Bastos</w:t>
      </w:r>
    </w:p>
    <w:p w14:paraId="2D13F978" w14:textId="414CFCDB" w:rsidR="009C755C" w:rsidRPr="001E3493" w:rsidRDefault="00094172" w:rsidP="00DF4F95">
      <w:pPr>
        <w:jc w:val="center"/>
      </w:pPr>
      <w:r w:rsidRPr="001E3493">
        <w:t>May</w:t>
      </w:r>
      <w:r w:rsidR="009C755C" w:rsidRPr="001E3493">
        <w:t xml:space="preserve"> </w:t>
      </w:r>
      <w:r w:rsidR="00206090" w:rsidRPr="001E3493">
        <w:t>202</w:t>
      </w:r>
      <w:r w:rsidRPr="001E3493">
        <w:t>5</w:t>
      </w:r>
    </w:p>
    <w:p w14:paraId="72E2A7F6" w14:textId="1380CF9E" w:rsidR="00236E6D" w:rsidRPr="001E3493" w:rsidRDefault="001E3493" w:rsidP="00FE555B">
      <w:r w:rsidRPr="001E3493">
        <w:br w:type="page"/>
      </w:r>
    </w:p>
    <w:p w14:paraId="7C527EAD" w14:textId="23375F37" w:rsidR="00236E6D" w:rsidRPr="001E3493" w:rsidRDefault="003D07F7" w:rsidP="00612813">
      <w:pPr>
        <w:jc w:val="center"/>
      </w:pPr>
      <w:r w:rsidRPr="001E3493">
        <w:lastRenderedPageBreak/>
        <w:t>Copyright © 20</w:t>
      </w:r>
      <w:r w:rsidR="00206090" w:rsidRPr="001E3493">
        <w:t>2</w:t>
      </w:r>
      <w:r w:rsidR="008670B9" w:rsidRPr="001E3493">
        <w:t>5</w:t>
      </w:r>
      <w:r w:rsidR="00236E6D" w:rsidRPr="001E3493">
        <w:t xml:space="preserve"> by </w:t>
      </w:r>
      <w:r w:rsidR="008670B9" w:rsidRPr="001E3493">
        <w:t>Gabriela</w:t>
      </w:r>
      <w:r w:rsidR="00557F6A" w:rsidRPr="001E3493">
        <w:t xml:space="preserve"> Bastos</w:t>
      </w:r>
      <w:r w:rsidR="008865B6" w:rsidRPr="001E3493">
        <w:t xml:space="preserve">. </w:t>
      </w:r>
    </w:p>
    <w:p w14:paraId="03D2ABDC" w14:textId="77777777" w:rsidR="00236E6D" w:rsidRPr="001E3493" w:rsidRDefault="00236E6D" w:rsidP="00612813">
      <w:pPr>
        <w:jc w:val="center"/>
      </w:pPr>
      <w:r w:rsidRPr="001E3493">
        <w:t>All rights reserved.</w:t>
      </w:r>
    </w:p>
    <w:p w14:paraId="4417D7E3" w14:textId="77777777" w:rsidR="00236E6D" w:rsidRPr="001E3493" w:rsidRDefault="00236E6D">
      <w:pPr>
        <w:jc w:val="center"/>
      </w:pPr>
    </w:p>
    <w:p w14:paraId="6C720831" w14:textId="42D76E6F" w:rsidR="00E517E5" w:rsidRPr="001E3493" w:rsidRDefault="00E517E5">
      <w:r w:rsidRPr="001E3493">
        <w:br w:type="page"/>
      </w:r>
    </w:p>
    <w:p w14:paraId="1FC3C928" w14:textId="77777777" w:rsidR="00E517E5" w:rsidRPr="001E3493" w:rsidRDefault="00E517E5" w:rsidP="00FE555B">
      <w:pPr>
        <w:jc w:val="center"/>
        <w:rPr>
          <w:b/>
        </w:rPr>
      </w:pPr>
      <w:r w:rsidRPr="001E3493">
        <w:rPr>
          <w:b/>
        </w:rPr>
        <w:lastRenderedPageBreak/>
        <w:t>ACKNOWLEDGEMENTS</w:t>
      </w:r>
    </w:p>
    <w:p w14:paraId="00B39D6E" w14:textId="5C5E62B0" w:rsidR="002C7562" w:rsidRPr="001E3493" w:rsidRDefault="002C7562" w:rsidP="00FE555B">
      <w:r w:rsidRPr="001E3493">
        <w:t>I would like to express my deepest gratitude to my advisor, Dr. Anderson, for believing in my ability to conduct this important project and for providing invaluable guidance, support, and encouragement throughout this research. The trust Dr. Anderson placed in me is immeasurable</w:t>
      </w:r>
      <w:r w:rsidR="0057013A" w:rsidRPr="001E3493">
        <w:t xml:space="preserve">. </w:t>
      </w:r>
      <w:r w:rsidRPr="001E3493">
        <w:t>I am truly honored to have been entrusted with the final chapter of years of refinement and dedication to this technology. His confidence in my ability to accomplish and represent his work within the scientific community has been</w:t>
      </w:r>
      <w:r w:rsidR="000A7CBC" w:rsidRPr="001E3493">
        <w:t xml:space="preserve"> </w:t>
      </w:r>
      <w:r w:rsidRPr="001E3493">
        <w:t>inspiring.</w:t>
      </w:r>
    </w:p>
    <w:p w14:paraId="05AB2928" w14:textId="2B52D4CE" w:rsidR="002C7562" w:rsidRPr="001E3493" w:rsidRDefault="002C7562" w:rsidP="00FE555B">
      <w:r w:rsidRPr="001E3493">
        <w:t>I am also grateful to my committee members,</w:t>
      </w:r>
      <w:r w:rsidR="009E279F" w:rsidRPr="001E3493">
        <w:t xml:space="preserve"> Dr. Dustin Crouch and</w:t>
      </w:r>
      <w:r w:rsidRPr="001E3493">
        <w:t xml:space="preserve"> Dr. Pierre </w:t>
      </w:r>
      <w:proofErr w:type="spellStart"/>
      <w:r w:rsidRPr="001E3493">
        <w:t>Mulon</w:t>
      </w:r>
      <w:proofErr w:type="spellEnd"/>
      <w:r w:rsidRPr="001E3493">
        <w:t>, for their constructive feedback and thoughtful discussions, which have greatly contributed to the development of this work.</w:t>
      </w:r>
    </w:p>
    <w:p w14:paraId="12568CBF" w14:textId="688B33D3" w:rsidR="002C7562" w:rsidRPr="001E3493" w:rsidRDefault="002C7562" w:rsidP="00FE555B">
      <w:proofErr w:type="gramStart"/>
      <w:r w:rsidRPr="001E3493">
        <w:t>A special</w:t>
      </w:r>
      <w:proofErr w:type="gramEnd"/>
      <w:r w:rsidRPr="001E3493">
        <w:t xml:space="preserve"> thanks to my colleagues </w:t>
      </w:r>
      <w:r w:rsidR="005B6CE8" w:rsidRPr="001E3493">
        <w:t xml:space="preserve">and Co-Investigators: Dr. Steve Adair for surgical performance support; </w:t>
      </w:r>
      <w:r w:rsidR="00811383" w:rsidRPr="001E3493">
        <w:t>Drs. Silke Hecht for radiograph and CT scoring</w:t>
      </w:r>
      <w:r w:rsidR="005B6CE8" w:rsidRPr="001E3493">
        <w:t>;</w:t>
      </w:r>
      <w:r w:rsidR="00811383" w:rsidRPr="001E3493">
        <w:t xml:space="preserve"> Dr. Sree Rajeev and Rebekah Jones for bacteriology support, and Dr. Sun for statistical analysis. To my </w:t>
      </w:r>
      <w:proofErr w:type="spellStart"/>
      <w:r w:rsidRPr="001E3493">
        <w:t>labmates</w:t>
      </w:r>
      <w:proofErr w:type="spellEnd"/>
      <w:r w:rsidRPr="001E3493">
        <w:t xml:space="preserve"> </w:t>
      </w:r>
      <w:r w:rsidR="00811383" w:rsidRPr="001E3493">
        <w:t xml:space="preserve">Elizabeth </w:t>
      </w:r>
      <w:r w:rsidR="00C760EA" w:rsidRPr="001E3493">
        <w:t>C</w:t>
      </w:r>
      <w:r w:rsidR="00811383" w:rsidRPr="001E3493">
        <w:t xml:space="preserve">roy, Lori </w:t>
      </w:r>
      <w:r w:rsidR="00AC1FD0" w:rsidRPr="001E3493">
        <w:t>Terrones</w:t>
      </w:r>
      <w:r w:rsidR="00811383" w:rsidRPr="001E3493">
        <w:t xml:space="preserve">, Kristin Bowers and Tatiane Dias </w:t>
      </w:r>
      <w:r w:rsidRPr="001E3493">
        <w:t xml:space="preserve">at the University of Tennessee, whose collaboration and support made this journey both insightful and enjoyable. I sincerely appreciate the support from the CEM program and the LACS department for providing </w:t>
      </w:r>
      <w:r w:rsidR="002A3BA8" w:rsidRPr="001E3493">
        <w:t xml:space="preserve">me with </w:t>
      </w:r>
      <w:r w:rsidRPr="001E3493">
        <w:t>the resources for this research.</w:t>
      </w:r>
    </w:p>
    <w:p w14:paraId="1D62369E" w14:textId="67898324" w:rsidR="002C7562" w:rsidRPr="001E3493" w:rsidRDefault="002C7562" w:rsidP="00FE555B">
      <w:r w:rsidRPr="001E3493">
        <w:t xml:space="preserve">I extend my deepest appreciation to my family and friends for their unwavering encouragement and patience. Their belief in me has been </w:t>
      </w:r>
      <w:r w:rsidR="00E10349" w:rsidRPr="001E3493">
        <w:t>my</w:t>
      </w:r>
      <w:r w:rsidRPr="001E3493">
        <w:t xml:space="preserve"> constant source of motivation.</w:t>
      </w:r>
    </w:p>
    <w:p w14:paraId="5BD5FA95" w14:textId="77777777" w:rsidR="002C7562" w:rsidRPr="001E3493" w:rsidRDefault="002C7562" w:rsidP="00FE555B">
      <w:r w:rsidRPr="001E3493">
        <w:t>Finally, I would like to acknowledge the funding support from DOD JWMRP 81XWH1920014, without which this research would not have been possible.</w:t>
      </w:r>
    </w:p>
    <w:p w14:paraId="5D15B4C1" w14:textId="4F760CC1" w:rsidR="007F7A99" w:rsidRPr="001E3493" w:rsidRDefault="002C7562" w:rsidP="00FE555B">
      <w:r w:rsidRPr="001E3493">
        <w:t>This thesis is dedicated to all those who have supported me along this journey.</w:t>
      </w:r>
    </w:p>
    <w:p w14:paraId="16B7EE3A" w14:textId="7ED417AF" w:rsidR="00236E6D" w:rsidRPr="001E3493" w:rsidRDefault="00236E6D" w:rsidP="00FE555B">
      <w:pPr>
        <w:jc w:val="center"/>
      </w:pPr>
      <w:r w:rsidRPr="001E3493">
        <w:rPr>
          <w:b/>
          <w:bCs/>
        </w:rPr>
        <w:lastRenderedPageBreak/>
        <w:t>ABSTRACT</w:t>
      </w:r>
    </w:p>
    <w:p w14:paraId="51CD9B29" w14:textId="31FCF88E" w:rsidR="00F27F8E" w:rsidRPr="001E3493" w:rsidRDefault="00D00FA1" w:rsidP="00F27F8E">
      <w:r w:rsidRPr="001E3493">
        <w:t xml:space="preserve">The infection of </w:t>
      </w:r>
      <w:proofErr w:type="gramStart"/>
      <w:r w:rsidRPr="001E3493">
        <w:t>the bone</w:t>
      </w:r>
      <w:proofErr w:type="gramEnd"/>
      <w:r w:rsidRPr="001E3493">
        <w:t xml:space="preserve"> tissue, </w:t>
      </w:r>
      <w:r w:rsidR="00F27F8E" w:rsidRPr="001E3493">
        <w:t>Osteomyelitis (OM)</w:t>
      </w:r>
      <w:r w:rsidRPr="001E3493">
        <w:t xml:space="preserve">, </w:t>
      </w:r>
      <w:r w:rsidR="00F27F8E" w:rsidRPr="001E3493">
        <w:t>poses significant medical challenges. Diagnosis is difficult</w:t>
      </w:r>
      <w:r w:rsidR="00E347E0" w:rsidRPr="001E3493">
        <w:t>,</w:t>
      </w:r>
      <w:r w:rsidR="00F27F8E" w:rsidRPr="001E3493">
        <w:t xml:space="preserve"> requir</w:t>
      </w:r>
      <w:r w:rsidR="00E347E0" w:rsidRPr="001E3493">
        <w:t>ing</w:t>
      </w:r>
      <w:r w:rsidR="00F27F8E" w:rsidRPr="001E3493">
        <w:t xml:space="preserve"> multiple diagnostic modalities and a deep understanding of the disease by the clinician. As a result, its recognition can be delayed, which may prolong hospitalization. The disease management cost increases medical expenses, representing a significant economic burden. Local drug delivery devices are a promising technology for the prevention and treatment of OM. This study evaluates an osteogenic scaffold that promotes bone healing and its ability to deliver antibiotics to prevent OM. </w:t>
      </w:r>
      <w:r w:rsidR="00E347E0" w:rsidRPr="001E3493">
        <w:t xml:space="preserve">The study </w:t>
      </w:r>
      <w:r w:rsidR="00F27F8E" w:rsidRPr="001E3493">
        <w:t>hypothesi</w:t>
      </w:r>
      <w:r w:rsidR="00E347E0" w:rsidRPr="001E3493">
        <w:t>s was</w:t>
      </w:r>
      <w:r w:rsidR="00F27F8E" w:rsidRPr="001E3493">
        <w:t xml:space="preserve"> that an established bone osteogenic scaffold could deliver antibiotics to eliminate bacteria at the surgery site.</w:t>
      </w:r>
    </w:p>
    <w:p w14:paraId="57C66376" w14:textId="0487CE0E" w:rsidR="00F27F8E" w:rsidRPr="001E3493" w:rsidRDefault="00F27F8E" w:rsidP="00F27F8E">
      <w:r w:rsidRPr="001E3493">
        <w:t xml:space="preserve">Adult goats were randomly allocated into four treatment groups: 1) SA: Vancomycin-loaded scaffolds; 2) SB: </w:t>
      </w:r>
      <w:r w:rsidR="00B1038B" w:rsidRPr="001E3493">
        <w:t xml:space="preserve">scaffolds in presence of </w:t>
      </w:r>
      <w:r w:rsidRPr="001E3493">
        <w:t>Staphylococcus aureus</w:t>
      </w:r>
      <w:r w:rsidR="00B1038B" w:rsidRPr="001E3493">
        <w:t xml:space="preserve"> </w:t>
      </w:r>
      <w:r w:rsidRPr="001E3493">
        <w:t>contaminated</w:t>
      </w:r>
      <w:r w:rsidR="00B1038B" w:rsidRPr="001E3493">
        <w:t xml:space="preserve"> bone</w:t>
      </w:r>
      <w:r w:rsidR="00434B0F" w:rsidRPr="001E3493">
        <w:t xml:space="preserve"> marrow</w:t>
      </w:r>
      <w:r w:rsidRPr="001E3493">
        <w:t xml:space="preserve">; 3) SBA: </w:t>
      </w:r>
      <w:r w:rsidR="00A75A13" w:rsidRPr="001E3493">
        <w:t xml:space="preserve">Vancomycin-loaded scaffolds in addition to Staphylococcus aureus contaminated </w:t>
      </w:r>
      <w:r w:rsidR="00434B0F" w:rsidRPr="001E3493">
        <w:t>bone marrow</w:t>
      </w:r>
      <w:r w:rsidRPr="001E3493">
        <w:t xml:space="preserve">; 4) NS: Native scaffolds. Scaffolds were implanted in a 2 cm segmental defect </w:t>
      </w:r>
      <w:r w:rsidR="00434B0F" w:rsidRPr="001E3493">
        <w:t xml:space="preserve">of </w:t>
      </w:r>
      <w:r w:rsidRPr="001E3493">
        <w:t xml:space="preserve">the tibia of each goat. Radiographs were </w:t>
      </w:r>
      <w:r w:rsidR="00434B0F" w:rsidRPr="001E3493">
        <w:t xml:space="preserve">done </w:t>
      </w:r>
      <w:r w:rsidRPr="001E3493">
        <w:t xml:space="preserve">biweekly over 3 months. Subsequently, goats were humanely euthanized, </w:t>
      </w:r>
      <w:r w:rsidR="00F8445F" w:rsidRPr="001E3493">
        <w:t xml:space="preserve">plate and screws removed, </w:t>
      </w:r>
      <w:r w:rsidRPr="001E3493">
        <w:t>and computed tomography (CT)</w:t>
      </w:r>
      <w:r w:rsidR="00F8445F" w:rsidRPr="001E3493">
        <w:t>,</w:t>
      </w:r>
      <w:r w:rsidRPr="001E3493">
        <w:t xml:space="preserve"> microbiological </w:t>
      </w:r>
      <w:r w:rsidR="00F8445F" w:rsidRPr="001E3493">
        <w:t>samples</w:t>
      </w:r>
      <w:r w:rsidR="004C0111" w:rsidRPr="001E3493">
        <w:t xml:space="preserve">, </w:t>
      </w:r>
      <w:r w:rsidRPr="001E3493">
        <w:t xml:space="preserve">and </w:t>
      </w:r>
      <w:r w:rsidR="00BE0AC7" w:rsidRPr="001E3493">
        <w:t xml:space="preserve">histopathological </w:t>
      </w:r>
      <w:r w:rsidRPr="001E3493">
        <w:t>assessment</w:t>
      </w:r>
      <w:r w:rsidR="00F8445F" w:rsidRPr="001E3493">
        <w:t xml:space="preserve"> of the tibias </w:t>
      </w:r>
      <w:proofErr w:type="gramStart"/>
      <w:r w:rsidR="00F8445F" w:rsidRPr="001E3493">
        <w:t>was</w:t>
      </w:r>
      <w:proofErr w:type="gramEnd"/>
      <w:r w:rsidR="00F8445F" w:rsidRPr="001E3493">
        <w:t xml:space="preserve"> completed</w:t>
      </w:r>
      <w:r w:rsidRPr="001E3493">
        <w:t xml:space="preserve">. Each radiograph and CT image </w:t>
      </w:r>
      <w:r w:rsidR="00BE0AC7" w:rsidRPr="001E3493">
        <w:t xml:space="preserve">was </w:t>
      </w:r>
      <w:r w:rsidRPr="001E3493">
        <w:t xml:space="preserve">scored for </w:t>
      </w:r>
      <w:r w:rsidR="004C0111" w:rsidRPr="001E3493">
        <w:t xml:space="preserve">bone healing and </w:t>
      </w:r>
      <w:r w:rsidRPr="001E3493">
        <w:t>OM. Group score data were evaluated using mixed model analysis for repeated measures.</w:t>
      </w:r>
    </w:p>
    <w:p w14:paraId="70E29176" w14:textId="4F33DCA5" w:rsidR="00F27F8E" w:rsidRPr="001E3493" w:rsidRDefault="00F27F8E" w:rsidP="00F27F8E">
      <w:r w:rsidRPr="001E3493">
        <w:t xml:space="preserve">All goats in the SB group were removed from the study within the first 6 weeks due to </w:t>
      </w:r>
      <w:r w:rsidR="004C0111" w:rsidRPr="001E3493">
        <w:t xml:space="preserve">progressive </w:t>
      </w:r>
      <w:r w:rsidRPr="001E3493">
        <w:t xml:space="preserve">OM. Two goats from the NS group experienced </w:t>
      </w:r>
      <w:r w:rsidR="0024344E" w:rsidRPr="001E3493">
        <w:t>surgical site infection</w:t>
      </w:r>
      <w:r w:rsidRPr="001E3493">
        <w:t>, with one developing OM. SA group showed better overall outcomes among all groups</w:t>
      </w:r>
      <w:r w:rsidR="0024344E" w:rsidRPr="001E3493">
        <w:t xml:space="preserve"> for </w:t>
      </w:r>
      <w:r w:rsidR="0024344E" w:rsidRPr="001E3493">
        <w:lastRenderedPageBreak/>
        <w:t>bone healing</w:t>
      </w:r>
      <w:r w:rsidRPr="001E3493">
        <w:t xml:space="preserve">, with no cases of </w:t>
      </w:r>
      <w:r w:rsidR="0024344E" w:rsidRPr="001E3493">
        <w:t>infection</w:t>
      </w:r>
      <w:r w:rsidRPr="001E3493">
        <w:t xml:space="preserve">. Radiographic OM scores differed across groups: SA and NS had similar outcomes, SB had high scores indicating </w:t>
      </w:r>
      <w:r w:rsidR="007A113D" w:rsidRPr="001E3493">
        <w:t xml:space="preserve">marked </w:t>
      </w:r>
      <w:r w:rsidRPr="001E3493">
        <w:t>OM progression, and SBA had less severe and delayed onset of OM. Both radiographs and CT provided consistent assessments of healing with no differences between the methods.</w:t>
      </w:r>
    </w:p>
    <w:p w14:paraId="4B1CAFBF" w14:textId="35ECD4AE" w:rsidR="00F27F8E" w:rsidRPr="001E3493" w:rsidRDefault="00F27F8E" w:rsidP="00F27F8E">
      <w:r w:rsidRPr="001E3493">
        <w:t xml:space="preserve">Results suggest that vancomycin-loaded scaffolds offer an advantage in contaminated surgeries compared to scaffolds without antibiotics. </w:t>
      </w:r>
      <w:r w:rsidR="00FA402D" w:rsidRPr="001E3493">
        <w:t xml:space="preserve">Local delivery of vancomycin </w:t>
      </w:r>
      <w:r w:rsidRPr="001E3493">
        <w:t>delay</w:t>
      </w:r>
      <w:r w:rsidR="00FA402D" w:rsidRPr="001E3493">
        <w:t>ed</w:t>
      </w:r>
      <w:r w:rsidRPr="001E3493">
        <w:t xml:space="preserve"> onset and reduce</w:t>
      </w:r>
      <w:r w:rsidR="00FA402D" w:rsidRPr="001E3493">
        <w:t>d</w:t>
      </w:r>
      <w:r w:rsidRPr="001E3493">
        <w:t xml:space="preserve"> </w:t>
      </w:r>
      <w:proofErr w:type="gramStart"/>
      <w:r w:rsidRPr="001E3493">
        <w:t>severity</w:t>
      </w:r>
      <w:proofErr w:type="gramEnd"/>
      <w:r w:rsidRPr="001E3493">
        <w:t xml:space="preserve"> of OM, </w:t>
      </w:r>
      <w:r w:rsidR="00E347E0" w:rsidRPr="001E3493">
        <w:t>providing</w:t>
      </w:r>
      <w:r w:rsidRPr="001E3493">
        <w:t xml:space="preserve"> surgeons with sufficient time to prevent or address developing OM. </w:t>
      </w:r>
    </w:p>
    <w:p w14:paraId="20AD5298" w14:textId="77777777" w:rsidR="00F27F8E" w:rsidRPr="001E3493" w:rsidRDefault="00F27F8E">
      <w:r w:rsidRPr="001E3493">
        <w:br w:type="page"/>
      </w:r>
    </w:p>
    <w:p w14:paraId="155D44C6" w14:textId="5802EC30" w:rsidR="003F7FED" w:rsidRPr="00234024" w:rsidRDefault="00FE555B" w:rsidP="00234024">
      <w:pPr>
        <w:pStyle w:val="TOCHeading"/>
      </w:pPr>
      <w:r w:rsidRPr="001E3493">
        <w:lastRenderedPageBreak/>
        <w:t>Table of Contents</w:t>
      </w:r>
    </w:p>
    <w:sdt>
      <w:sdtPr>
        <w:rPr>
          <w:b/>
          <w:caps/>
        </w:rPr>
        <w:id w:val="607165129"/>
        <w:docPartObj>
          <w:docPartGallery w:val="Table of Contents"/>
          <w:docPartUnique/>
        </w:docPartObj>
      </w:sdtPr>
      <w:sdtEndPr>
        <w:rPr>
          <w:rFonts w:ascii="Times New Roman" w:hAnsi="Times New Roman" w:cs="Times New Roman"/>
          <w:b w:val="0"/>
          <w:bCs/>
          <w:caps w:val="0"/>
          <w:noProof/>
        </w:rPr>
      </w:sdtEndPr>
      <w:sdtContent>
        <w:p w14:paraId="351F62BD" w14:textId="02ECB632" w:rsidR="006D2628" w:rsidRPr="00F575CD" w:rsidRDefault="006C1DCE" w:rsidP="00234024">
          <w:pPr>
            <w:pStyle w:val="TOC1"/>
            <w:rPr>
              <w:rFonts w:ascii="Times New Roman" w:hAnsi="Times New Roman" w:cs="Times New Roman"/>
              <w:noProof/>
            </w:rPr>
          </w:pPr>
          <w:r w:rsidRPr="006D2628">
            <w:rPr>
              <w:rFonts w:ascii="Times New Roman" w:hAnsi="Times New Roman" w:cs="Times New Roman"/>
            </w:rPr>
            <w:fldChar w:fldCharType="begin"/>
          </w:r>
          <w:r w:rsidRPr="006D2628">
            <w:rPr>
              <w:rFonts w:ascii="Times New Roman" w:hAnsi="Times New Roman" w:cs="Times New Roman"/>
            </w:rPr>
            <w:instrText xml:space="preserve"> TOC \o "1-2" \h \z \u </w:instrText>
          </w:r>
          <w:r w:rsidRPr="006D2628">
            <w:rPr>
              <w:rFonts w:ascii="Times New Roman" w:hAnsi="Times New Roman" w:cs="Times New Roman"/>
            </w:rPr>
            <w:fldChar w:fldCharType="separate"/>
          </w:r>
          <w:hyperlink w:anchor="_Toc195707693" w:history="1">
            <w:r w:rsidR="006D2628" w:rsidRPr="00F575CD">
              <w:rPr>
                <w:rStyle w:val="Hyperlink"/>
                <w:rFonts w:ascii="Times New Roman" w:hAnsi="Times New Roman" w:cs="Times New Roman"/>
                <w:noProof/>
              </w:rPr>
              <w:t>Chapter One Introduction</w:t>
            </w:r>
            <w:r w:rsidR="00234024" w:rsidRPr="00F575CD">
              <w:rPr>
                <w:rStyle w:val="Hyperlink"/>
                <w:rFonts w:ascii="Times New Roman" w:hAnsi="Times New Roman" w:cs="Times New Roman"/>
                <w:noProof/>
              </w:rPr>
              <w:tab/>
            </w:r>
            <w:r w:rsidR="006D2628" w:rsidRPr="00F575CD">
              <w:rPr>
                <w:rFonts w:ascii="Times New Roman" w:hAnsi="Times New Roman" w:cs="Times New Roman"/>
                <w:noProof/>
                <w:webHidden/>
              </w:rPr>
              <w:fldChar w:fldCharType="begin"/>
            </w:r>
            <w:r w:rsidR="006D2628" w:rsidRPr="00F575CD">
              <w:rPr>
                <w:rFonts w:ascii="Times New Roman" w:hAnsi="Times New Roman" w:cs="Times New Roman"/>
                <w:noProof/>
                <w:webHidden/>
              </w:rPr>
              <w:instrText xml:space="preserve"> PAGEREF _Toc195707693 \h </w:instrText>
            </w:r>
            <w:r w:rsidR="006D2628" w:rsidRPr="00F575CD">
              <w:rPr>
                <w:rFonts w:ascii="Times New Roman" w:hAnsi="Times New Roman" w:cs="Times New Roman"/>
                <w:noProof/>
                <w:webHidden/>
              </w:rPr>
            </w:r>
            <w:r w:rsidR="006D2628"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1</w:t>
            </w:r>
            <w:r w:rsidR="006D2628" w:rsidRPr="00F575CD">
              <w:rPr>
                <w:rFonts w:ascii="Times New Roman" w:hAnsi="Times New Roman" w:cs="Times New Roman"/>
                <w:noProof/>
                <w:webHidden/>
              </w:rPr>
              <w:fldChar w:fldCharType="end"/>
            </w:r>
          </w:hyperlink>
        </w:p>
        <w:p w14:paraId="101BB75E" w14:textId="38C30863" w:rsidR="006D2628" w:rsidRPr="00F575CD" w:rsidRDefault="006D2628" w:rsidP="00234024">
          <w:pPr>
            <w:pStyle w:val="TOC1"/>
            <w:rPr>
              <w:rFonts w:ascii="Times New Roman" w:eastAsiaTheme="minorEastAsia" w:hAnsi="Times New Roman" w:cs="Times New Roman"/>
              <w:noProof/>
              <w:sz w:val="22"/>
              <w:szCs w:val="22"/>
            </w:rPr>
          </w:pPr>
          <w:hyperlink w:anchor="_Toc195707694" w:history="1">
            <w:r w:rsidRPr="00F575CD">
              <w:rPr>
                <w:rStyle w:val="Hyperlink"/>
                <w:rFonts w:ascii="Times New Roman" w:hAnsi="Times New Roman" w:cs="Times New Roman"/>
                <w:noProof/>
              </w:rPr>
              <w:t>Chapter Two Literature Review</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_Toc195707694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3</w:t>
            </w:r>
            <w:r w:rsidRPr="00F575CD">
              <w:rPr>
                <w:rFonts w:ascii="Times New Roman" w:hAnsi="Times New Roman" w:cs="Times New Roman"/>
                <w:noProof/>
                <w:webHidden/>
              </w:rPr>
              <w:fldChar w:fldCharType="end"/>
            </w:r>
          </w:hyperlink>
        </w:p>
        <w:p w14:paraId="1256484C" w14:textId="308B6844"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695" w:history="1">
            <w:r w:rsidRPr="00F575CD">
              <w:rPr>
                <w:rStyle w:val="Hyperlink"/>
                <w:rFonts w:ascii="Times New Roman" w:hAnsi="Times New Roman" w:cs="Times New Roman"/>
                <w:noProof/>
              </w:rPr>
              <w:t>Bone regenerative devices</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_Toc195707695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3</w:t>
            </w:r>
            <w:r w:rsidRPr="00F575CD">
              <w:rPr>
                <w:rFonts w:ascii="Times New Roman" w:hAnsi="Times New Roman" w:cs="Times New Roman"/>
                <w:noProof/>
                <w:webHidden/>
              </w:rPr>
              <w:fldChar w:fldCharType="end"/>
            </w:r>
          </w:hyperlink>
        </w:p>
        <w:p w14:paraId="13205977" w14:textId="6EE86360"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696" w:history="1">
            <w:r w:rsidRPr="00F575CD">
              <w:rPr>
                <w:rStyle w:val="Hyperlink"/>
                <w:rFonts w:ascii="Times New Roman" w:hAnsi="Times New Roman" w:cs="Times New Roman"/>
                <w:noProof/>
              </w:rPr>
              <w:t>Osteomyelitis OM</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_Toc195707696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13</w:t>
            </w:r>
            <w:r w:rsidRPr="00F575CD">
              <w:rPr>
                <w:rFonts w:ascii="Times New Roman" w:hAnsi="Times New Roman" w:cs="Times New Roman"/>
                <w:noProof/>
                <w:webHidden/>
              </w:rPr>
              <w:fldChar w:fldCharType="end"/>
            </w:r>
          </w:hyperlink>
        </w:p>
        <w:p w14:paraId="5B14D324" w14:textId="52970E08"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697" w:history="1">
            <w:r w:rsidRPr="00F575CD">
              <w:rPr>
                <w:rStyle w:val="Hyperlink"/>
                <w:rFonts w:ascii="Times New Roman" w:hAnsi="Times New Roman" w:cs="Times New Roman"/>
                <w:noProof/>
              </w:rPr>
              <w:t>Study Purpose and Objectives</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_Toc195707697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23</w:t>
            </w:r>
            <w:r w:rsidRPr="00F575CD">
              <w:rPr>
                <w:rFonts w:ascii="Times New Roman" w:hAnsi="Times New Roman" w:cs="Times New Roman"/>
                <w:noProof/>
                <w:webHidden/>
              </w:rPr>
              <w:fldChar w:fldCharType="end"/>
            </w:r>
          </w:hyperlink>
        </w:p>
        <w:p w14:paraId="48F4ECA9" w14:textId="55D4725D" w:rsidR="006D2628" w:rsidRPr="00F575CD" w:rsidRDefault="006D2628" w:rsidP="00234024">
          <w:pPr>
            <w:pStyle w:val="TOC1"/>
            <w:rPr>
              <w:rFonts w:ascii="Times New Roman" w:eastAsiaTheme="minorEastAsia" w:hAnsi="Times New Roman" w:cs="Times New Roman"/>
              <w:noProof/>
              <w:sz w:val="22"/>
              <w:szCs w:val="22"/>
            </w:rPr>
          </w:pPr>
          <w:hyperlink w:anchor="_Toc195707698" w:history="1">
            <w:r w:rsidRPr="00F575CD">
              <w:rPr>
                <w:rStyle w:val="Hyperlink"/>
                <w:rFonts w:ascii="Times New Roman" w:hAnsi="Times New Roman" w:cs="Times New Roman"/>
                <w:noProof/>
              </w:rPr>
              <w:t>Chapter Three Materials and Methods</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_Toc195707698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26</w:t>
            </w:r>
            <w:r w:rsidRPr="00F575CD">
              <w:rPr>
                <w:rFonts w:ascii="Times New Roman" w:hAnsi="Times New Roman" w:cs="Times New Roman"/>
                <w:noProof/>
                <w:webHidden/>
              </w:rPr>
              <w:fldChar w:fldCharType="end"/>
            </w:r>
          </w:hyperlink>
        </w:p>
        <w:p w14:paraId="7727EE67" w14:textId="427AB59D"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699" w:history="1">
            <w:r w:rsidRPr="00F575CD">
              <w:rPr>
                <w:rStyle w:val="Hyperlink"/>
                <w:rFonts w:ascii="Times New Roman" w:hAnsi="Times New Roman" w:cs="Times New Roman"/>
                <w:noProof/>
              </w:rPr>
              <w:t>Animal population</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_Toc195707699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26</w:t>
            </w:r>
            <w:r w:rsidRPr="00F575CD">
              <w:rPr>
                <w:rFonts w:ascii="Times New Roman" w:hAnsi="Times New Roman" w:cs="Times New Roman"/>
                <w:noProof/>
                <w:webHidden/>
              </w:rPr>
              <w:fldChar w:fldCharType="end"/>
            </w:r>
          </w:hyperlink>
        </w:p>
        <w:p w14:paraId="51F1CB8B" w14:textId="69B98459"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00" w:history="1">
            <w:r w:rsidRPr="00F575CD">
              <w:rPr>
                <w:rStyle w:val="Hyperlink"/>
                <w:rFonts w:ascii="Times New Roman" w:hAnsi="Times New Roman" w:cs="Times New Roman"/>
                <w:noProof/>
              </w:rPr>
              <w:t>Implantation surgery - Scaffold testing</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_Toc195707700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27</w:t>
            </w:r>
            <w:r w:rsidRPr="00F575CD">
              <w:rPr>
                <w:rFonts w:ascii="Times New Roman" w:hAnsi="Times New Roman" w:cs="Times New Roman"/>
                <w:noProof/>
                <w:webHidden/>
              </w:rPr>
              <w:fldChar w:fldCharType="end"/>
            </w:r>
          </w:hyperlink>
        </w:p>
        <w:p w14:paraId="441A8384" w14:textId="310EFA99"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01" w:history="1">
            <w:r w:rsidRPr="00F575CD">
              <w:rPr>
                <w:rStyle w:val="Hyperlink"/>
                <w:rFonts w:ascii="Times New Roman" w:hAnsi="Times New Roman" w:cs="Times New Roman"/>
                <w:noProof/>
              </w:rPr>
              <w:t>Post-operative Management</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_Toc195707701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28</w:t>
            </w:r>
            <w:r w:rsidRPr="00F575CD">
              <w:rPr>
                <w:rFonts w:ascii="Times New Roman" w:hAnsi="Times New Roman" w:cs="Times New Roman"/>
                <w:noProof/>
                <w:webHidden/>
              </w:rPr>
              <w:fldChar w:fldCharType="end"/>
            </w:r>
          </w:hyperlink>
        </w:p>
        <w:p w14:paraId="483427A2" w14:textId="5C0F7F2B"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02" w:history="1">
            <w:r w:rsidRPr="00F575CD">
              <w:rPr>
                <w:rStyle w:val="Hyperlink"/>
                <w:rFonts w:ascii="Times New Roman" w:hAnsi="Times New Roman" w:cs="Times New Roman"/>
                <w:noProof/>
              </w:rPr>
              <w:t>Goat model</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_Toc195707702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29</w:t>
            </w:r>
            <w:r w:rsidRPr="00F575CD">
              <w:rPr>
                <w:rFonts w:ascii="Times New Roman" w:hAnsi="Times New Roman" w:cs="Times New Roman"/>
                <w:noProof/>
                <w:webHidden/>
              </w:rPr>
              <w:fldChar w:fldCharType="end"/>
            </w:r>
          </w:hyperlink>
        </w:p>
        <w:p w14:paraId="13E15309" w14:textId="7B1DF392"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03" w:history="1">
            <w:r w:rsidRPr="00F575CD">
              <w:rPr>
                <w:rStyle w:val="Hyperlink"/>
                <w:rFonts w:ascii="Times New Roman" w:hAnsi="Times New Roman" w:cs="Times New Roman"/>
                <w:noProof/>
              </w:rPr>
              <w:t>Bacterial culture for inoculum (Staph. aureus UAMS1)</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_Toc195707703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30</w:t>
            </w:r>
            <w:r w:rsidRPr="00F575CD">
              <w:rPr>
                <w:rFonts w:ascii="Times New Roman" w:hAnsi="Times New Roman" w:cs="Times New Roman"/>
                <w:noProof/>
                <w:webHidden/>
              </w:rPr>
              <w:fldChar w:fldCharType="end"/>
            </w:r>
          </w:hyperlink>
        </w:p>
        <w:p w14:paraId="463B4A4C" w14:textId="47362AD5"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04" w:history="1">
            <w:r w:rsidRPr="00F575CD">
              <w:rPr>
                <w:rStyle w:val="Hyperlink"/>
                <w:rFonts w:ascii="Times New Roman" w:hAnsi="Times New Roman" w:cs="Times New Roman"/>
                <w:noProof/>
              </w:rPr>
              <w:t>In vivo data collection</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_Toc195707704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31</w:t>
            </w:r>
            <w:r w:rsidRPr="00F575CD">
              <w:rPr>
                <w:rFonts w:ascii="Times New Roman" w:hAnsi="Times New Roman" w:cs="Times New Roman"/>
                <w:noProof/>
                <w:webHidden/>
              </w:rPr>
              <w:fldChar w:fldCharType="end"/>
            </w:r>
          </w:hyperlink>
        </w:p>
        <w:p w14:paraId="6B9E3121" w14:textId="51412A2E"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05" w:history="1">
            <w:r w:rsidRPr="00F575CD">
              <w:rPr>
                <w:rStyle w:val="Hyperlink"/>
                <w:rFonts w:ascii="Times New Roman" w:hAnsi="Times New Roman" w:cs="Times New Roman"/>
                <w:noProof/>
              </w:rPr>
              <w:t>Ex. Vivo data collection</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_Toc195707705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37</w:t>
            </w:r>
            <w:r w:rsidRPr="00F575CD">
              <w:rPr>
                <w:rFonts w:ascii="Times New Roman" w:hAnsi="Times New Roman" w:cs="Times New Roman"/>
                <w:noProof/>
                <w:webHidden/>
              </w:rPr>
              <w:fldChar w:fldCharType="end"/>
            </w:r>
          </w:hyperlink>
        </w:p>
        <w:p w14:paraId="2ECFB1EE" w14:textId="51A5163A"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06" w:history="1">
            <w:r w:rsidRPr="00F575CD">
              <w:rPr>
                <w:rStyle w:val="Hyperlink"/>
                <w:rFonts w:ascii="Times New Roman" w:hAnsi="Times New Roman" w:cs="Times New Roman"/>
                <w:noProof/>
              </w:rPr>
              <w:t>Statistical Analysis</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_Toc195707706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38</w:t>
            </w:r>
            <w:r w:rsidRPr="00F575CD">
              <w:rPr>
                <w:rFonts w:ascii="Times New Roman" w:hAnsi="Times New Roman" w:cs="Times New Roman"/>
                <w:noProof/>
                <w:webHidden/>
              </w:rPr>
              <w:fldChar w:fldCharType="end"/>
            </w:r>
          </w:hyperlink>
        </w:p>
        <w:p w14:paraId="70E9C383" w14:textId="119182C1" w:rsidR="006D2628" w:rsidRPr="00F575CD" w:rsidRDefault="006D2628" w:rsidP="00234024">
          <w:pPr>
            <w:pStyle w:val="TOC1"/>
            <w:rPr>
              <w:rFonts w:ascii="Times New Roman" w:eastAsiaTheme="minorEastAsia" w:hAnsi="Times New Roman" w:cs="Times New Roman"/>
              <w:noProof/>
              <w:sz w:val="22"/>
              <w:szCs w:val="22"/>
            </w:rPr>
          </w:pPr>
          <w:hyperlink w:anchor="_Toc195707707" w:history="1">
            <w:r w:rsidRPr="00F575CD">
              <w:rPr>
                <w:rStyle w:val="Hyperlink"/>
                <w:rFonts w:ascii="Times New Roman" w:hAnsi="Times New Roman" w:cs="Times New Roman"/>
                <w:noProof/>
              </w:rPr>
              <w:t>Chapter Four Results</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_Toc195707707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40</w:t>
            </w:r>
            <w:r w:rsidRPr="00F575CD">
              <w:rPr>
                <w:rFonts w:ascii="Times New Roman" w:hAnsi="Times New Roman" w:cs="Times New Roman"/>
                <w:noProof/>
                <w:webHidden/>
              </w:rPr>
              <w:fldChar w:fldCharType="end"/>
            </w:r>
          </w:hyperlink>
        </w:p>
        <w:p w14:paraId="52FE6071" w14:textId="46E0ADDF"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08" w:history="1">
            <w:r w:rsidRPr="00F575CD">
              <w:rPr>
                <w:rStyle w:val="Hyperlink"/>
                <w:rFonts w:ascii="Times New Roman" w:hAnsi="Times New Roman" w:cs="Times New Roman"/>
                <w:noProof/>
              </w:rPr>
              <w:t>Study outcomes</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_Toc195707708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40</w:t>
            </w:r>
            <w:r w:rsidRPr="00F575CD">
              <w:rPr>
                <w:rFonts w:ascii="Times New Roman" w:hAnsi="Times New Roman" w:cs="Times New Roman"/>
                <w:noProof/>
                <w:webHidden/>
              </w:rPr>
              <w:fldChar w:fldCharType="end"/>
            </w:r>
          </w:hyperlink>
        </w:p>
        <w:p w14:paraId="03C69F9A" w14:textId="3595B606"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09" w:history="1">
            <w:r w:rsidRPr="00F575CD">
              <w:rPr>
                <w:rStyle w:val="Hyperlink"/>
                <w:rFonts w:ascii="Times New Roman" w:hAnsi="Times New Roman" w:cs="Times New Roman"/>
                <w:noProof/>
              </w:rPr>
              <w:t>Bacteriology</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_Toc195707709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41</w:t>
            </w:r>
            <w:r w:rsidRPr="00F575CD">
              <w:rPr>
                <w:rFonts w:ascii="Times New Roman" w:hAnsi="Times New Roman" w:cs="Times New Roman"/>
                <w:noProof/>
                <w:webHidden/>
              </w:rPr>
              <w:fldChar w:fldCharType="end"/>
            </w:r>
          </w:hyperlink>
        </w:p>
        <w:p w14:paraId="75E59489" w14:textId="023EFDAA"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10" w:history="1">
            <w:r w:rsidRPr="00F575CD">
              <w:rPr>
                <w:rStyle w:val="Hyperlink"/>
                <w:rFonts w:ascii="Times New Roman" w:hAnsi="Times New Roman" w:cs="Times New Roman"/>
                <w:noProof/>
              </w:rPr>
              <w:t>Radiographic Imaging</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_Toc195707710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42</w:t>
            </w:r>
            <w:r w:rsidRPr="00F575CD">
              <w:rPr>
                <w:rFonts w:ascii="Times New Roman" w:hAnsi="Times New Roman" w:cs="Times New Roman"/>
                <w:noProof/>
                <w:webHidden/>
              </w:rPr>
              <w:fldChar w:fldCharType="end"/>
            </w:r>
          </w:hyperlink>
        </w:p>
        <w:p w14:paraId="03803174" w14:textId="7A0618F2"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11" w:history="1">
            <w:r w:rsidRPr="00F575CD">
              <w:rPr>
                <w:rStyle w:val="Hyperlink"/>
                <w:rFonts w:ascii="Times New Roman" w:hAnsi="Times New Roman" w:cs="Times New Roman"/>
                <w:noProof/>
              </w:rPr>
              <w:t>Computed Tomography (CT)</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_Toc195707711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49</w:t>
            </w:r>
            <w:r w:rsidRPr="00F575CD">
              <w:rPr>
                <w:rFonts w:ascii="Times New Roman" w:hAnsi="Times New Roman" w:cs="Times New Roman"/>
                <w:noProof/>
                <w:webHidden/>
              </w:rPr>
              <w:fldChar w:fldCharType="end"/>
            </w:r>
          </w:hyperlink>
        </w:p>
        <w:p w14:paraId="67F5CEFC" w14:textId="5BCBC144"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12" w:history="1">
            <w:r w:rsidRPr="00F575CD">
              <w:rPr>
                <w:rStyle w:val="Hyperlink"/>
                <w:rFonts w:ascii="Times New Roman" w:hAnsi="Times New Roman" w:cs="Times New Roman"/>
                <w:noProof/>
              </w:rPr>
              <w:t>Thermography Imaging</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_Toc195707712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51</w:t>
            </w:r>
            <w:r w:rsidRPr="00F575CD">
              <w:rPr>
                <w:rFonts w:ascii="Times New Roman" w:hAnsi="Times New Roman" w:cs="Times New Roman"/>
                <w:noProof/>
                <w:webHidden/>
              </w:rPr>
              <w:fldChar w:fldCharType="end"/>
            </w:r>
          </w:hyperlink>
        </w:p>
        <w:p w14:paraId="5C127AF4" w14:textId="236F5895"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13" w:history="1">
            <w:r w:rsidRPr="00F575CD">
              <w:rPr>
                <w:rStyle w:val="Hyperlink"/>
                <w:rFonts w:ascii="Times New Roman" w:hAnsi="Times New Roman" w:cs="Times New Roman"/>
                <w:noProof/>
              </w:rPr>
              <w:t>Fluorescence Imaging</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_Toc195707713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55</w:t>
            </w:r>
            <w:r w:rsidRPr="00F575CD">
              <w:rPr>
                <w:rFonts w:ascii="Times New Roman" w:hAnsi="Times New Roman" w:cs="Times New Roman"/>
                <w:noProof/>
                <w:webHidden/>
              </w:rPr>
              <w:fldChar w:fldCharType="end"/>
            </w:r>
          </w:hyperlink>
        </w:p>
        <w:p w14:paraId="4C03C193" w14:textId="71AC1C47"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14" w:history="1">
            <w:r w:rsidRPr="00F575CD">
              <w:rPr>
                <w:rStyle w:val="Hyperlink"/>
                <w:rFonts w:ascii="Times New Roman" w:hAnsi="Times New Roman" w:cs="Times New Roman"/>
                <w:noProof/>
              </w:rPr>
              <w:t>Pressure sensing mat analysis</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_Toc195707714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56</w:t>
            </w:r>
            <w:r w:rsidRPr="00F575CD">
              <w:rPr>
                <w:rFonts w:ascii="Times New Roman" w:hAnsi="Times New Roman" w:cs="Times New Roman"/>
                <w:noProof/>
                <w:webHidden/>
              </w:rPr>
              <w:fldChar w:fldCharType="end"/>
            </w:r>
          </w:hyperlink>
        </w:p>
        <w:p w14:paraId="47260390" w14:textId="20D3DDC2"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15" w:history="1">
            <w:r w:rsidRPr="00F575CD">
              <w:rPr>
                <w:rStyle w:val="Hyperlink"/>
                <w:rFonts w:ascii="Times New Roman" w:hAnsi="Times New Roman" w:cs="Times New Roman"/>
                <w:noProof/>
              </w:rPr>
              <w:t>Histopathological assessment</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_Toc195707715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71</w:t>
            </w:r>
            <w:r w:rsidRPr="00F575CD">
              <w:rPr>
                <w:rFonts w:ascii="Times New Roman" w:hAnsi="Times New Roman" w:cs="Times New Roman"/>
                <w:noProof/>
                <w:webHidden/>
              </w:rPr>
              <w:fldChar w:fldCharType="end"/>
            </w:r>
          </w:hyperlink>
        </w:p>
        <w:p w14:paraId="18637904" w14:textId="0EB2EA76"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16" w:history="1">
            <w:r w:rsidRPr="00F575CD">
              <w:rPr>
                <w:rStyle w:val="Hyperlink"/>
                <w:rFonts w:ascii="Times New Roman" w:hAnsi="Times New Roman" w:cs="Times New Roman"/>
                <w:noProof/>
                <w:shd w:val="clear" w:color="auto" w:fill="FFFFFF"/>
              </w:rPr>
              <w:t>Vancomycin assays</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_Toc195707716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76</w:t>
            </w:r>
            <w:r w:rsidRPr="00F575CD">
              <w:rPr>
                <w:rFonts w:ascii="Times New Roman" w:hAnsi="Times New Roman" w:cs="Times New Roman"/>
                <w:noProof/>
                <w:webHidden/>
              </w:rPr>
              <w:fldChar w:fldCharType="end"/>
            </w:r>
          </w:hyperlink>
        </w:p>
        <w:p w14:paraId="3B264FCB" w14:textId="7AA89BA3" w:rsidR="006D2628" w:rsidRPr="00F575CD" w:rsidRDefault="006D2628" w:rsidP="00234024">
          <w:pPr>
            <w:pStyle w:val="TOC1"/>
            <w:rPr>
              <w:rFonts w:ascii="Times New Roman" w:eastAsiaTheme="minorEastAsia" w:hAnsi="Times New Roman" w:cs="Times New Roman"/>
              <w:noProof/>
              <w:sz w:val="22"/>
              <w:szCs w:val="22"/>
            </w:rPr>
          </w:pPr>
          <w:hyperlink w:anchor="_Toc195707717" w:history="1">
            <w:r w:rsidRPr="00F575CD">
              <w:rPr>
                <w:rStyle w:val="Hyperlink"/>
                <w:rFonts w:ascii="Times New Roman" w:hAnsi="Times New Roman" w:cs="Times New Roman"/>
                <w:noProof/>
              </w:rPr>
              <w:t>Chapter Five Discussion and Conclusions</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_Toc195707717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80</w:t>
            </w:r>
            <w:r w:rsidRPr="00F575CD">
              <w:rPr>
                <w:rFonts w:ascii="Times New Roman" w:hAnsi="Times New Roman" w:cs="Times New Roman"/>
                <w:noProof/>
                <w:webHidden/>
              </w:rPr>
              <w:fldChar w:fldCharType="end"/>
            </w:r>
          </w:hyperlink>
        </w:p>
        <w:p w14:paraId="47CFE135" w14:textId="75E5FEE9"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18" w:history="1">
            <w:r w:rsidRPr="00F575CD">
              <w:rPr>
                <w:rStyle w:val="Hyperlink"/>
                <w:rFonts w:ascii="Times New Roman" w:hAnsi="Times New Roman" w:cs="Times New Roman"/>
                <w:noProof/>
              </w:rPr>
              <w:t>Delayed osteomyelitis</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_Toc195707718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80</w:t>
            </w:r>
            <w:r w:rsidRPr="00F575CD">
              <w:rPr>
                <w:rFonts w:ascii="Times New Roman" w:hAnsi="Times New Roman" w:cs="Times New Roman"/>
                <w:noProof/>
                <w:webHidden/>
              </w:rPr>
              <w:fldChar w:fldCharType="end"/>
            </w:r>
          </w:hyperlink>
        </w:p>
        <w:p w14:paraId="0CFF8C84" w14:textId="69B748BC"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19" w:history="1">
            <w:r w:rsidRPr="00F575CD">
              <w:rPr>
                <w:rStyle w:val="Hyperlink"/>
                <w:rFonts w:ascii="Times New Roman" w:hAnsi="Times New Roman" w:cs="Times New Roman"/>
                <w:noProof/>
              </w:rPr>
              <w:t>Bone healing advantages</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_Toc195707719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88</w:t>
            </w:r>
            <w:r w:rsidRPr="00F575CD">
              <w:rPr>
                <w:rFonts w:ascii="Times New Roman" w:hAnsi="Times New Roman" w:cs="Times New Roman"/>
                <w:noProof/>
                <w:webHidden/>
              </w:rPr>
              <w:fldChar w:fldCharType="end"/>
            </w:r>
          </w:hyperlink>
        </w:p>
        <w:p w14:paraId="42BE6AC3" w14:textId="3DD722D6"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20" w:history="1">
            <w:r w:rsidRPr="00F575CD">
              <w:rPr>
                <w:rStyle w:val="Hyperlink"/>
                <w:rFonts w:ascii="Times New Roman" w:hAnsi="Times New Roman" w:cs="Times New Roman"/>
                <w:noProof/>
              </w:rPr>
              <w:t>Limitations and future directions</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_Toc195707720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90</w:t>
            </w:r>
            <w:r w:rsidRPr="00F575CD">
              <w:rPr>
                <w:rFonts w:ascii="Times New Roman" w:hAnsi="Times New Roman" w:cs="Times New Roman"/>
                <w:noProof/>
                <w:webHidden/>
              </w:rPr>
              <w:fldChar w:fldCharType="end"/>
            </w:r>
          </w:hyperlink>
        </w:p>
        <w:p w14:paraId="1E128745" w14:textId="36F5E75D" w:rsidR="006D2628" w:rsidRPr="00F575CD" w:rsidRDefault="006D2628" w:rsidP="00234024">
          <w:pPr>
            <w:pStyle w:val="TOC2"/>
            <w:spacing w:line="480" w:lineRule="auto"/>
            <w:rPr>
              <w:rFonts w:ascii="Times New Roman" w:eastAsiaTheme="minorEastAsia" w:hAnsi="Times New Roman" w:cs="Times New Roman"/>
              <w:noProof/>
              <w:sz w:val="22"/>
              <w:szCs w:val="22"/>
            </w:rPr>
          </w:pPr>
          <w:hyperlink w:anchor="_Toc195707721" w:history="1">
            <w:r w:rsidRPr="00F575CD">
              <w:rPr>
                <w:rStyle w:val="Hyperlink"/>
                <w:rFonts w:ascii="Times New Roman" w:hAnsi="Times New Roman" w:cs="Times New Roman"/>
                <w:noProof/>
              </w:rPr>
              <w:t>Additional assessments</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_Toc195707721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94</w:t>
            </w:r>
            <w:r w:rsidRPr="00F575CD">
              <w:rPr>
                <w:rFonts w:ascii="Times New Roman" w:hAnsi="Times New Roman" w:cs="Times New Roman"/>
                <w:noProof/>
                <w:webHidden/>
              </w:rPr>
              <w:fldChar w:fldCharType="end"/>
            </w:r>
          </w:hyperlink>
        </w:p>
        <w:p w14:paraId="47DC2008" w14:textId="56822678" w:rsidR="006D2628" w:rsidRPr="00F575CD" w:rsidRDefault="006D2628" w:rsidP="00234024">
          <w:pPr>
            <w:pStyle w:val="TOC1"/>
            <w:rPr>
              <w:rFonts w:ascii="Times New Roman" w:eastAsiaTheme="minorEastAsia" w:hAnsi="Times New Roman" w:cs="Times New Roman"/>
              <w:noProof/>
              <w:sz w:val="22"/>
              <w:szCs w:val="22"/>
            </w:rPr>
          </w:pPr>
          <w:hyperlink w:anchor="_Toc195707722" w:history="1">
            <w:r w:rsidRPr="00F575CD">
              <w:rPr>
                <w:rStyle w:val="Hyperlink"/>
                <w:rFonts w:ascii="Times New Roman" w:hAnsi="Times New Roman" w:cs="Times New Roman"/>
                <w:noProof/>
              </w:rPr>
              <w:t>Bibliography</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_Toc195707722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97</w:t>
            </w:r>
            <w:r w:rsidRPr="00F575CD">
              <w:rPr>
                <w:rFonts w:ascii="Times New Roman" w:hAnsi="Times New Roman" w:cs="Times New Roman"/>
                <w:noProof/>
                <w:webHidden/>
              </w:rPr>
              <w:fldChar w:fldCharType="end"/>
            </w:r>
          </w:hyperlink>
        </w:p>
        <w:p w14:paraId="62C5B50F" w14:textId="78C21F1B" w:rsidR="006D2628" w:rsidRPr="00F575CD" w:rsidRDefault="006D2628" w:rsidP="00234024">
          <w:pPr>
            <w:pStyle w:val="TOC2"/>
            <w:spacing w:line="480" w:lineRule="auto"/>
            <w:ind w:left="0"/>
            <w:rPr>
              <w:rFonts w:ascii="Times New Roman" w:eastAsiaTheme="minorEastAsia" w:hAnsi="Times New Roman" w:cs="Times New Roman"/>
              <w:noProof/>
              <w:sz w:val="22"/>
              <w:szCs w:val="22"/>
            </w:rPr>
          </w:pPr>
          <w:hyperlink w:anchor="_Toc195707723" w:history="1">
            <w:r w:rsidRPr="00F575CD">
              <w:rPr>
                <w:rStyle w:val="Hyperlink"/>
                <w:rFonts w:ascii="Times New Roman" w:hAnsi="Times New Roman" w:cs="Times New Roman"/>
                <w:noProof/>
              </w:rPr>
              <w:t>A</w:t>
            </w:r>
            <w:r w:rsidR="00234024" w:rsidRPr="00F575CD">
              <w:rPr>
                <w:rStyle w:val="Hyperlink"/>
                <w:rFonts w:ascii="Times New Roman" w:hAnsi="Times New Roman" w:cs="Times New Roman"/>
                <w:noProof/>
              </w:rPr>
              <w:t>ppendix</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_Toc195707723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119</w:t>
            </w:r>
            <w:r w:rsidRPr="00F575CD">
              <w:rPr>
                <w:rFonts w:ascii="Times New Roman" w:hAnsi="Times New Roman" w:cs="Times New Roman"/>
                <w:noProof/>
                <w:webHidden/>
              </w:rPr>
              <w:fldChar w:fldCharType="end"/>
            </w:r>
          </w:hyperlink>
        </w:p>
        <w:p w14:paraId="55BFFEB4" w14:textId="697103AE" w:rsidR="006D2628" w:rsidRPr="00F575CD" w:rsidRDefault="006D2628" w:rsidP="00234024">
          <w:pPr>
            <w:pStyle w:val="TOC1"/>
            <w:rPr>
              <w:rFonts w:ascii="Times New Roman" w:eastAsiaTheme="minorEastAsia" w:hAnsi="Times New Roman" w:cs="Times New Roman"/>
              <w:noProof/>
              <w:sz w:val="22"/>
              <w:szCs w:val="22"/>
            </w:rPr>
          </w:pPr>
          <w:hyperlink w:anchor="_Toc195707724" w:history="1">
            <w:r w:rsidRPr="00F575CD">
              <w:rPr>
                <w:rStyle w:val="Hyperlink"/>
                <w:rFonts w:ascii="Times New Roman" w:hAnsi="Times New Roman" w:cs="Times New Roman"/>
                <w:noProof/>
              </w:rPr>
              <w:t>Vita</w:t>
            </w:r>
            <w:r w:rsidRPr="00F575CD">
              <w:rPr>
                <w:rFonts w:ascii="Times New Roman" w:hAnsi="Times New Roman" w:cs="Times New Roman"/>
                <w:noProof/>
                <w:webHidden/>
              </w:rPr>
              <w:tab/>
            </w:r>
            <w:r w:rsidRPr="00F575CD">
              <w:rPr>
                <w:rFonts w:ascii="Times New Roman" w:hAnsi="Times New Roman" w:cs="Times New Roman"/>
                <w:noProof/>
                <w:webHidden/>
              </w:rPr>
              <w:fldChar w:fldCharType="begin"/>
            </w:r>
            <w:r w:rsidRPr="00F575CD">
              <w:rPr>
                <w:rFonts w:ascii="Times New Roman" w:hAnsi="Times New Roman" w:cs="Times New Roman"/>
                <w:noProof/>
                <w:webHidden/>
              </w:rPr>
              <w:instrText xml:space="preserve"> PAGEREF _Toc195707724 \h </w:instrText>
            </w:r>
            <w:r w:rsidRPr="00F575CD">
              <w:rPr>
                <w:rFonts w:ascii="Times New Roman" w:hAnsi="Times New Roman" w:cs="Times New Roman"/>
                <w:noProof/>
                <w:webHidden/>
              </w:rPr>
            </w:r>
            <w:r w:rsidRPr="00F575CD">
              <w:rPr>
                <w:rFonts w:ascii="Times New Roman" w:hAnsi="Times New Roman" w:cs="Times New Roman"/>
                <w:noProof/>
                <w:webHidden/>
              </w:rPr>
              <w:fldChar w:fldCharType="separate"/>
            </w:r>
            <w:r w:rsidR="00F575CD" w:rsidRPr="00F575CD">
              <w:rPr>
                <w:rFonts w:ascii="Times New Roman" w:hAnsi="Times New Roman" w:cs="Times New Roman"/>
                <w:noProof/>
                <w:webHidden/>
              </w:rPr>
              <w:t>194</w:t>
            </w:r>
            <w:r w:rsidRPr="00F575CD">
              <w:rPr>
                <w:rFonts w:ascii="Times New Roman" w:hAnsi="Times New Roman" w:cs="Times New Roman"/>
                <w:noProof/>
                <w:webHidden/>
              </w:rPr>
              <w:fldChar w:fldCharType="end"/>
            </w:r>
          </w:hyperlink>
        </w:p>
        <w:p w14:paraId="24A3FE32" w14:textId="419B1BB4" w:rsidR="003F7FED" w:rsidRPr="006D2628" w:rsidRDefault="006C1DCE" w:rsidP="00234024">
          <w:r w:rsidRPr="006D2628">
            <w:fldChar w:fldCharType="end"/>
          </w:r>
        </w:p>
      </w:sdtContent>
    </w:sdt>
    <w:p w14:paraId="2A94F0BA" w14:textId="7F252DEF" w:rsidR="001E3493" w:rsidRPr="001E3493" w:rsidRDefault="003F7FED" w:rsidP="00234024">
      <w:pPr>
        <w:jc w:val="center"/>
        <w:rPr>
          <w:b/>
          <w:bCs/>
        </w:rPr>
      </w:pPr>
      <w:r w:rsidRPr="001E3493">
        <w:rPr>
          <w:b/>
          <w:bCs/>
        </w:rPr>
        <w:br w:type="page"/>
      </w:r>
      <w:r w:rsidR="00236E6D" w:rsidRPr="001E3493">
        <w:rPr>
          <w:b/>
          <w:bCs/>
        </w:rPr>
        <w:lastRenderedPageBreak/>
        <w:t>LIST OF TABLE</w:t>
      </w:r>
      <w:r w:rsidR="00441DFB" w:rsidRPr="001E3493">
        <w:rPr>
          <w:b/>
          <w:bCs/>
        </w:rPr>
        <w:t>S</w:t>
      </w:r>
    </w:p>
    <w:p w14:paraId="6982BE77" w14:textId="42E535A9" w:rsidR="006D2628" w:rsidRPr="006D2628" w:rsidRDefault="00665C7E" w:rsidP="00234024">
      <w:pPr>
        <w:pStyle w:val="TableofFigures"/>
        <w:tabs>
          <w:tab w:val="right" w:leader="dot" w:pos="8630"/>
        </w:tabs>
        <w:rPr>
          <w:rFonts w:eastAsiaTheme="minorEastAsia" w:cs="Times New Roman"/>
          <w:noProof/>
          <w:sz w:val="22"/>
          <w:szCs w:val="22"/>
        </w:rPr>
      </w:pPr>
      <w:r w:rsidRPr="006D2628">
        <w:rPr>
          <w:rFonts w:cs="Times New Roman"/>
        </w:rPr>
        <w:fldChar w:fldCharType="begin"/>
      </w:r>
      <w:r w:rsidR="00236E6D" w:rsidRPr="006D2628">
        <w:rPr>
          <w:rFonts w:cs="Times New Roman"/>
        </w:rPr>
        <w:instrText xml:space="preserve"> TOC \h \z \c "Table" </w:instrText>
      </w:r>
      <w:r w:rsidRPr="006D2628">
        <w:rPr>
          <w:rFonts w:cs="Times New Roman"/>
        </w:rPr>
        <w:fldChar w:fldCharType="separate"/>
      </w:r>
      <w:hyperlink w:anchor="_Toc195707653" w:history="1">
        <w:r w:rsidR="006D2628" w:rsidRPr="006D2628">
          <w:rPr>
            <w:rStyle w:val="Hyperlink"/>
            <w:rFonts w:ascii="Times New Roman" w:hAnsi="Times New Roman" w:cs="Times New Roman"/>
            <w:noProof/>
          </w:rPr>
          <w:t>Table 1: Radiographic Healing Score</w:t>
        </w:r>
        <w:r w:rsidR="006D2628" w:rsidRPr="006D2628">
          <w:rPr>
            <w:rFonts w:cs="Times New Roman"/>
            <w:noProof/>
            <w:webHidden/>
          </w:rPr>
          <w:tab/>
        </w:r>
        <w:r w:rsidR="006D2628" w:rsidRPr="006D2628">
          <w:rPr>
            <w:rFonts w:cs="Times New Roman"/>
            <w:noProof/>
            <w:webHidden/>
          </w:rPr>
          <w:fldChar w:fldCharType="begin"/>
        </w:r>
        <w:r w:rsidR="006D2628" w:rsidRPr="006D2628">
          <w:rPr>
            <w:rFonts w:cs="Times New Roman"/>
            <w:noProof/>
            <w:webHidden/>
          </w:rPr>
          <w:instrText xml:space="preserve"> PAGEREF _Toc195707653 \h </w:instrText>
        </w:r>
        <w:r w:rsidR="006D2628" w:rsidRPr="006D2628">
          <w:rPr>
            <w:rFonts w:cs="Times New Roman"/>
            <w:noProof/>
            <w:webHidden/>
          </w:rPr>
        </w:r>
        <w:r w:rsidR="006D2628" w:rsidRPr="006D2628">
          <w:rPr>
            <w:rFonts w:cs="Times New Roman"/>
            <w:noProof/>
            <w:webHidden/>
          </w:rPr>
          <w:fldChar w:fldCharType="separate"/>
        </w:r>
        <w:r w:rsidR="00F575CD">
          <w:rPr>
            <w:rFonts w:cs="Times New Roman"/>
            <w:noProof/>
            <w:webHidden/>
          </w:rPr>
          <w:t>32</w:t>
        </w:r>
        <w:r w:rsidR="006D2628" w:rsidRPr="006D2628">
          <w:rPr>
            <w:rFonts w:cs="Times New Roman"/>
            <w:noProof/>
            <w:webHidden/>
          </w:rPr>
          <w:fldChar w:fldCharType="end"/>
        </w:r>
      </w:hyperlink>
    </w:p>
    <w:p w14:paraId="57D1B871" w14:textId="22BEC0B6"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54" w:history="1">
        <w:r w:rsidRPr="006D2628">
          <w:rPr>
            <w:rStyle w:val="Hyperlink"/>
            <w:rFonts w:ascii="Times New Roman" w:hAnsi="Times New Roman" w:cs="Times New Roman"/>
            <w:noProof/>
          </w:rPr>
          <w:t>Table 2: Harvesting samples</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_Toc195707654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38</w:t>
        </w:r>
        <w:r w:rsidRPr="006D2628">
          <w:rPr>
            <w:rFonts w:cs="Times New Roman"/>
            <w:noProof/>
            <w:webHidden/>
          </w:rPr>
          <w:fldChar w:fldCharType="end"/>
        </w:r>
      </w:hyperlink>
    </w:p>
    <w:p w14:paraId="239D9F65" w14:textId="0426724D"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55" w:history="1">
        <w:r w:rsidRPr="006D2628">
          <w:rPr>
            <w:rStyle w:val="Hyperlink"/>
            <w:rFonts w:ascii="Times New Roman" w:hAnsi="Times New Roman" w:cs="Times New Roman"/>
            <w:noProof/>
          </w:rPr>
          <w:t>Table 3: Group survival rates to end-of-study (3 months).</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_Toc195707655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41</w:t>
        </w:r>
        <w:r w:rsidRPr="006D2628">
          <w:rPr>
            <w:rFonts w:cs="Times New Roman"/>
            <w:noProof/>
            <w:webHidden/>
          </w:rPr>
          <w:fldChar w:fldCharType="end"/>
        </w:r>
      </w:hyperlink>
    </w:p>
    <w:p w14:paraId="70F89F15" w14:textId="1AE65331"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56" w:history="1">
        <w:r w:rsidRPr="006D2628">
          <w:rPr>
            <w:rStyle w:val="Hyperlink"/>
            <w:rFonts w:ascii="Times New Roman" w:hAnsi="Times New Roman" w:cs="Times New Roman"/>
            <w:noProof/>
          </w:rPr>
          <w:t>Table 4: Radiograph Osteomyelitis Scores per group per time point.</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_Toc195707656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44</w:t>
        </w:r>
        <w:r w:rsidRPr="006D2628">
          <w:rPr>
            <w:rFonts w:cs="Times New Roman"/>
            <w:noProof/>
            <w:webHidden/>
          </w:rPr>
          <w:fldChar w:fldCharType="end"/>
        </w:r>
      </w:hyperlink>
    </w:p>
    <w:p w14:paraId="0CFBEE14" w14:textId="54E0D9EB"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57" w:history="1">
        <w:r w:rsidRPr="006D2628">
          <w:rPr>
            <w:rStyle w:val="Hyperlink"/>
            <w:rFonts w:ascii="Times New Roman" w:hAnsi="Times New Roman" w:cs="Times New Roman"/>
            <w:noProof/>
          </w:rPr>
          <w:t>Table 5: Average scores per groups per time point</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_Toc195707657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45</w:t>
        </w:r>
        <w:r w:rsidRPr="006D2628">
          <w:rPr>
            <w:rFonts w:cs="Times New Roman"/>
            <w:noProof/>
            <w:webHidden/>
          </w:rPr>
          <w:fldChar w:fldCharType="end"/>
        </w:r>
      </w:hyperlink>
    </w:p>
    <w:p w14:paraId="37E93C13" w14:textId="006E8168"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58" w:history="1">
        <w:r w:rsidRPr="006D2628">
          <w:rPr>
            <w:rStyle w:val="Hyperlink"/>
            <w:rFonts w:ascii="Times New Roman" w:hAnsi="Times New Roman" w:cs="Times New Roman"/>
            <w:noProof/>
          </w:rPr>
          <w:t>Table 6: CT Osteomyelitis score</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_Toc195707658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50</w:t>
        </w:r>
        <w:r w:rsidRPr="006D2628">
          <w:rPr>
            <w:rFonts w:cs="Times New Roman"/>
            <w:noProof/>
            <w:webHidden/>
          </w:rPr>
          <w:fldChar w:fldCharType="end"/>
        </w:r>
      </w:hyperlink>
    </w:p>
    <w:p w14:paraId="09B27155" w14:textId="60F35742"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59" w:history="1">
        <w:r w:rsidRPr="006D2628">
          <w:rPr>
            <w:rStyle w:val="Hyperlink"/>
            <w:rFonts w:ascii="Times New Roman" w:hAnsi="Times New Roman" w:cs="Times New Roman"/>
            <w:noProof/>
          </w:rPr>
          <w:t>Table 7: CT vs. Radiographs Osteomyelitis score</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_Toc195707659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50</w:t>
        </w:r>
        <w:r w:rsidRPr="006D2628">
          <w:rPr>
            <w:rFonts w:cs="Times New Roman"/>
            <w:noProof/>
            <w:webHidden/>
          </w:rPr>
          <w:fldChar w:fldCharType="end"/>
        </w:r>
      </w:hyperlink>
    </w:p>
    <w:p w14:paraId="1DB287D9" w14:textId="6A0F88A4"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60" w:history="1">
        <w:r w:rsidRPr="006D2628">
          <w:rPr>
            <w:rStyle w:val="Hyperlink"/>
            <w:rFonts w:ascii="Times New Roman" w:hAnsi="Times New Roman" w:cs="Times New Roman"/>
            <w:noProof/>
          </w:rPr>
          <w:t>Table 8: CT Healing score</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_Toc195707660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51</w:t>
        </w:r>
        <w:r w:rsidRPr="006D2628">
          <w:rPr>
            <w:rFonts w:cs="Times New Roman"/>
            <w:noProof/>
            <w:webHidden/>
          </w:rPr>
          <w:fldChar w:fldCharType="end"/>
        </w:r>
      </w:hyperlink>
    </w:p>
    <w:p w14:paraId="65124B9F" w14:textId="3CB16805"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61" w:history="1">
        <w:r w:rsidRPr="006D2628">
          <w:rPr>
            <w:rStyle w:val="Hyperlink"/>
            <w:rFonts w:ascii="Times New Roman" w:hAnsi="Times New Roman" w:cs="Times New Roman"/>
            <w:noProof/>
          </w:rPr>
          <w:t>Table 9: CT vs. Radiographs Healing score</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_Toc195707661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51</w:t>
        </w:r>
        <w:r w:rsidRPr="006D2628">
          <w:rPr>
            <w:rFonts w:cs="Times New Roman"/>
            <w:noProof/>
            <w:webHidden/>
          </w:rPr>
          <w:fldChar w:fldCharType="end"/>
        </w:r>
      </w:hyperlink>
    </w:p>
    <w:p w14:paraId="09EC1105" w14:textId="0C9BC6A6"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62" w:history="1">
        <w:r w:rsidRPr="006D2628">
          <w:rPr>
            <w:rStyle w:val="Hyperlink"/>
            <w:rFonts w:ascii="Times New Roman" w:hAnsi="Times New Roman" w:cs="Times New Roman"/>
            <w:noProof/>
          </w:rPr>
          <w:t>Table 10: Scaffold Density per group</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_Toc195707662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52</w:t>
        </w:r>
        <w:r w:rsidRPr="006D2628">
          <w:rPr>
            <w:rFonts w:cs="Times New Roman"/>
            <w:noProof/>
            <w:webHidden/>
          </w:rPr>
          <w:fldChar w:fldCharType="end"/>
        </w:r>
      </w:hyperlink>
    </w:p>
    <w:p w14:paraId="4055A2C4" w14:textId="7DE5A9D0"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63" w:history="1">
        <w:r w:rsidRPr="006D2628">
          <w:rPr>
            <w:rStyle w:val="Hyperlink"/>
            <w:rFonts w:ascii="Times New Roman" w:hAnsi="Times New Roman" w:cs="Times New Roman"/>
            <w:noProof/>
          </w:rPr>
          <w:t>Table 11: Average temperatures per groups per time point</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_Toc195707663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54</w:t>
        </w:r>
        <w:r w:rsidRPr="006D2628">
          <w:rPr>
            <w:rFonts w:cs="Times New Roman"/>
            <w:noProof/>
            <w:webHidden/>
          </w:rPr>
          <w:fldChar w:fldCharType="end"/>
        </w:r>
      </w:hyperlink>
    </w:p>
    <w:p w14:paraId="30520AA7" w14:textId="2D351E6D"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64" w:history="1">
        <w:r w:rsidRPr="006D2628">
          <w:rPr>
            <w:rStyle w:val="Hyperlink"/>
            <w:rFonts w:ascii="Times New Roman" w:hAnsi="Times New Roman" w:cs="Times New Roman"/>
            <w:noProof/>
          </w:rPr>
          <w:t>Table 12: Maximum Peak Pressure (kPa)</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_Toc195707664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58</w:t>
        </w:r>
        <w:r w:rsidRPr="006D2628">
          <w:rPr>
            <w:rFonts w:cs="Times New Roman"/>
            <w:noProof/>
            <w:webHidden/>
          </w:rPr>
          <w:fldChar w:fldCharType="end"/>
        </w:r>
      </w:hyperlink>
    </w:p>
    <w:p w14:paraId="566F6D27" w14:textId="407E62B2"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65" w:history="1">
        <w:r w:rsidRPr="006D2628">
          <w:rPr>
            <w:rStyle w:val="Hyperlink"/>
            <w:rFonts w:ascii="Times New Roman" w:hAnsi="Times New Roman" w:cs="Times New Roman"/>
            <w:noProof/>
          </w:rPr>
          <w:t>Table 13: Maximum Force (kgf)</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_Toc195707665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59</w:t>
        </w:r>
        <w:r w:rsidRPr="006D2628">
          <w:rPr>
            <w:rFonts w:cs="Times New Roman"/>
            <w:noProof/>
            <w:webHidden/>
          </w:rPr>
          <w:fldChar w:fldCharType="end"/>
        </w:r>
      </w:hyperlink>
    </w:p>
    <w:p w14:paraId="0BBB4BC3" w14:textId="39CA4348"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66" w:history="1">
        <w:r w:rsidRPr="006D2628">
          <w:rPr>
            <w:rStyle w:val="Hyperlink"/>
            <w:rFonts w:ascii="Times New Roman" w:hAnsi="Times New Roman" w:cs="Times New Roman"/>
            <w:noProof/>
          </w:rPr>
          <w:t>Table 14: Maximum Force (%BW)</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_Toc195707666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60</w:t>
        </w:r>
        <w:r w:rsidRPr="006D2628">
          <w:rPr>
            <w:rFonts w:cs="Times New Roman"/>
            <w:noProof/>
            <w:webHidden/>
          </w:rPr>
          <w:fldChar w:fldCharType="end"/>
        </w:r>
      </w:hyperlink>
    </w:p>
    <w:p w14:paraId="2B561C1B" w14:textId="6018D278"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67" w:history="1">
        <w:r w:rsidRPr="006D2628">
          <w:rPr>
            <w:rStyle w:val="Hyperlink"/>
            <w:rFonts w:ascii="Times New Roman" w:hAnsi="Times New Roman" w:cs="Times New Roman"/>
            <w:noProof/>
          </w:rPr>
          <w:t>Table 15: Stride Length (m)</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_Toc195707667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61</w:t>
        </w:r>
        <w:r w:rsidRPr="006D2628">
          <w:rPr>
            <w:rFonts w:cs="Times New Roman"/>
            <w:noProof/>
            <w:webHidden/>
          </w:rPr>
          <w:fldChar w:fldCharType="end"/>
        </w:r>
      </w:hyperlink>
    </w:p>
    <w:p w14:paraId="21810E5A" w14:textId="46457079"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68" w:history="1">
        <w:r w:rsidRPr="006D2628">
          <w:rPr>
            <w:rStyle w:val="Hyperlink"/>
            <w:rFonts w:ascii="Times New Roman" w:hAnsi="Times New Roman" w:cs="Times New Roman"/>
            <w:noProof/>
          </w:rPr>
          <w:t>Table 16: Stride Velocity (m/s)</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_Toc195707668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62</w:t>
        </w:r>
        <w:r w:rsidRPr="006D2628">
          <w:rPr>
            <w:rFonts w:cs="Times New Roman"/>
            <w:noProof/>
            <w:webHidden/>
          </w:rPr>
          <w:fldChar w:fldCharType="end"/>
        </w:r>
      </w:hyperlink>
    </w:p>
    <w:p w14:paraId="6F1064AA" w14:textId="3CD219C1"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69" w:history="1">
        <w:r w:rsidRPr="006D2628">
          <w:rPr>
            <w:rStyle w:val="Hyperlink"/>
            <w:rFonts w:ascii="Times New Roman" w:hAnsi="Times New Roman" w:cs="Times New Roman"/>
            <w:noProof/>
          </w:rPr>
          <w:t>Table 17: Descriptive statistics per group per response criteria</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_Toc195707669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72</w:t>
        </w:r>
        <w:r w:rsidRPr="006D2628">
          <w:rPr>
            <w:rFonts w:cs="Times New Roman"/>
            <w:noProof/>
            <w:webHidden/>
          </w:rPr>
          <w:fldChar w:fldCharType="end"/>
        </w:r>
      </w:hyperlink>
    </w:p>
    <w:p w14:paraId="62F2C305" w14:textId="643E6197"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70" w:history="1">
        <w:r w:rsidRPr="006D2628">
          <w:rPr>
            <w:rStyle w:val="Hyperlink"/>
            <w:rFonts w:ascii="Times New Roman" w:hAnsi="Times New Roman" w:cs="Times New Roman"/>
            <w:noProof/>
          </w:rPr>
          <w:t>Table 18: Response criteria score frequency per group</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_Toc195707670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73</w:t>
        </w:r>
        <w:r w:rsidRPr="006D2628">
          <w:rPr>
            <w:rFonts w:cs="Times New Roman"/>
            <w:noProof/>
            <w:webHidden/>
          </w:rPr>
          <w:fldChar w:fldCharType="end"/>
        </w:r>
      </w:hyperlink>
    </w:p>
    <w:p w14:paraId="16307B00" w14:textId="641B7594"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71" w:history="1">
        <w:r w:rsidRPr="006D2628">
          <w:rPr>
            <w:rStyle w:val="Hyperlink"/>
            <w:rFonts w:ascii="Times New Roman" w:hAnsi="Times New Roman" w:cs="Times New Roman"/>
            <w:noProof/>
          </w:rPr>
          <w:t>Table 19: Tx Group by Cell response (CR)</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_Toc195707671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74</w:t>
        </w:r>
        <w:r w:rsidRPr="006D2628">
          <w:rPr>
            <w:rFonts w:cs="Times New Roman"/>
            <w:noProof/>
            <w:webHidden/>
          </w:rPr>
          <w:fldChar w:fldCharType="end"/>
        </w:r>
      </w:hyperlink>
    </w:p>
    <w:p w14:paraId="5CEB5CDB" w14:textId="4156BF7A"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72" w:history="1">
        <w:r w:rsidRPr="006D2628">
          <w:rPr>
            <w:rStyle w:val="Hyperlink"/>
            <w:rFonts w:ascii="Times New Roman" w:hAnsi="Times New Roman" w:cs="Times New Roman"/>
            <w:noProof/>
          </w:rPr>
          <w:t>Table 20: Tx. Group by New bone response (NBR)</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_Toc195707672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74</w:t>
        </w:r>
        <w:r w:rsidRPr="006D2628">
          <w:rPr>
            <w:rFonts w:cs="Times New Roman"/>
            <w:noProof/>
            <w:webHidden/>
          </w:rPr>
          <w:fldChar w:fldCharType="end"/>
        </w:r>
      </w:hyperlink>
    </w:p>
    <w:p w14:paraId="4C561DB1" w14:textId="5090A4BD"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73" w:history="1">
        <w:r w:rsidRPr="006D2628">
          <w:rPr>
            <w:rStyle w:val="Hyperlink"/>
            <w:rFonts w:ascii="Times New Roman" w:hAnsi="Times New Roman" w:cs="Times New Roman"/>
            <w:noProof/>
          </w:rPr>
          <w:t>Table 21: Tx. Group by Soft tissue response surrounding bone</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_Toc195707673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74</w:t>
        </w:r>
        <w:r w:rsidRPr="006D2628">
          <w:rPr>
            <w:rFonts w:cs="Times New Roman"/>
            <w:noProof/>
            <w:webHidden/>
          </w:rPr>
          <w:fldChar w:fldCharType="end"/>
        </w:r>
      </w:hyperlink>
    </w:p>
    <w:p w14:paraId="1EBDEADE" w14:textId="45672F85"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74" w:history="1">
        <w:r w:rsidRPr="006D2628">
          <w:rPr>
            <w:rStyle w:val="Hyperlink"/>
            <w:rFonts w:ascii="Times New Roman" w:hAnsi="Times New Roman" w:cs="Times New Roman"/>
            <w:noProof/>
          </w:rPr>
          <w:t>Table 22: Tx. Group by Soft tissue response surrounding defect</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_Toc195707674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74</w:t>
        </w:r>
        <w:r w:rsidRPr="006D2628">
          <w:rPr>
            <w:rFonts w:cs="Times New Roman"/>
            <w:noProof/>
            <w:webHidden/>
          </w:rPr>
          <w:fldChar w:fldCharType="end"/>
        </w:r>
      </w:hyperlink>
    </w:p>
    <w:p w14:paraId="76E7F8C6" w14:textId="4FD1325E"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75" w:history="1">
        <w:r w:rsidRPr="006D2628">
          <w:rPr>
            <w:rStyle w:val="Hyperlink"/>
            <w:rFonts w:ascii="Times New Roman" w:hAnsi="Times New Roman" w:cs="Times New Roman"/>
            <w:noProof/>
          </w:rPr>
          <w:t>Table 23: Average concentration in media per scaffold over time (µg/ml)</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_Toc195707675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77</w:t>
        </w:r>
        <w:r w:rsidRPr="006D2628">
          <w:rPr>
            <w:rFonts w:cs="Times New Roman"/>
            <w:noProof/>
            <w:webHidden/>
          </w:rPr>
          <w:fldChar w:fldCharType="end"/>
        </w:r>
      </w:hyperlink>
    </w:p>
    <w:p w14:paraId="3C3FB1A0" w14:textId="2AB86858"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76" w:history="1">
        <w:r w:rsidRPr="006D2628">
          <w:rPr>
            <w:rStyle w:val="Hyperlink"/>
            <w:rFonts w:ascii="Times New Roman" w:hAnsi="Times New Roman" w:cs="Times New Roman"/>
            <w:noProof/>
          </w:rPr>
          <w:t>Table 24: average concentration per group per time point (µg/ml)</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_Toc195707676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78</w:t>
        </w:r>
        <w:r w:rsidRPr="006D2628">
          <w:rPr>
            <w:rFonts w:cs="Times New Roman"/>
            <w:noProof/>
            <w:webHidden/>
          </w:rPr>
          <w:fldChar w:fldCharType="end"/>
        </w:r>
      </w:hyperlink>
    </w:p>
    <w:p w14:paraId="728E1DF7" w14:textId="54C2B8EB"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77" w:history="1">
        <w:r w:rsidRPr="006D2628">
          <w:rPr>
            <w:rStyle w:val="Hyperlink"/>
            <w:rFonts w:ascii="Times New Roman" w:hAnsi="Times New Roman" w:cs="Times New Roman"/>
            <w:noProof/>
          </w:rPr>
          <w:t>Table 25: Radiographic findings SA</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_Toc195707677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121</w:t>
        </w:r>
        <w:r w:rsidRPr="006D2628">
          <w:rPr>
            <w:rFonts w:cs="Times New Roman"/>
            <w:noProof/>
            <w:webHidden/>
          </w:rPr>
          <w:fldChar w:fldCharType="end"/>
        </w:r>
      </w:hyperlink>
    </w:p>
    <w:p w14:paraId="51207A93" w14:textId="39D791FD"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78" w:history="1">
        <w:r w:rsidRPr="006D2628">
          <w:rPr>
            <w:rStyle w:val="Hyperlink"/>
            <w:rFonts w:ascii="Times New Roman" w:hAnsi="Times New Roman" w:cs="Times New Roman"/>
            <w:noProof/>
          </w:rPr>
          <w:t>Table 26: Radiographic findings SB</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_Toc195707678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126</w:t>
        </w:r>
        <w:r w:rsidRPr="006D2628">
          <w:rPr>
            <w:rFonts w:cs="Times New Roman"/>
            <w:noProof/>
            <w:webHidden/>
          </w:rPr>
          <w:fldChar w:fldCharType="end"/>
        </w:r>
      </w:hyperlink>
    </w:p>
    <w:p w14:paraId="660B3E54" w14:textId="6C40079B"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79" w:history="1">
        <w:r w:rsidRPr="006D2628">
          <w:rPr>
            <w:rStyle w:val="Hyperlink"/>
            <w:rFonts w:ascii="Times New Roman" w:hAnsi="Times New Roman" w:cs="Times New Roman"/>
            <w:noProof/>
          </w:rPr>
          <w:t>Table 27: Radiographic findings SBA</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_Toc195707679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130</w:t>
        </w:r>
        <w:r w:rsidRPr="006D2628">
          <w:rPr>
            <w:rFonts w:cs="Times New Roman"/>
            <w:noProof/>
            <w:webHidden/>
          </w:rPr>
          <w:fldChar w:fldCharType="end"/>
        </w:r>
      </w:hyperlink>
    </w:p>
    <w:p w14:paraId="5863100E" w14:textId="01B591FE"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80" w:history="1">
        <w:r w:rsidRPr="006D2628">
          <w:rPr>
            <w:rStyle w:val="Hyperlink"/>
            <w:rFonts w:ascii="Times New Roman" w:hAnsi="Times New Roman" w:cs="Times New Roman"/>
            <w:noProof/>
          </w:rPr>
          <w:t>Table 28: Radiographic findings NS</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_Toc195707680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136</w:t>
        </w:r>
        <w:r w:rsidRPr="006D2628">
          <w:rPr>
            <w:rFonts w:cs="Times New Roman"/>
            <w:noProof/>
            <w:webHidden/>
          </w:rPr>
          <w:fldChar w:fldCharType="end"/>
        </w:r>
      </w:hyperlink>
    </w:p>
    <w:p w14:paraId="6B6BC65F" w14:textId="02CF9847"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81" w:history="1">
        <w:r w:rsidRPr="006D2628">
          <w:rPr>
            <w:rStyle w:val="Hyperlink"/>
            <w:rFonts w:ascii="Times New Roman" w:hAnsi="Times New Roman" w:cs="Times New Roman"/>
            <w:noProof/>
          </w:rPr>
          <w:t>Table 29: OM score frequency SA</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_Toc195707681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141</w:t>
        </w:r>
        <w:r w:rsidRPr="006D2628">
          <w:rPr>
            <w:rFonts w:cs="Times New Roman"/>
            <w:noProof/>
            <w:webHidden/>
          </w:rPr>
          <w:fldChar w:fldCharType="end"/>
        </w:r>
      </w:hyperlink>
    </w:p>
    <w:p w14:paraId="20A609D3" w14:textId="6F24C56C"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82" w:history="1">
        <w:r w:rsidRPr="006D2628">
          <w:rPr>
            <w:rStyle w:val="Hyperlink"/>
            <w:rFonts w:ascii="Times New Roman" w:hAnsi="Times New Roman" w:cs="Times New Roman"/>
            <w:noProof/>
          </w:rPr>
          <w:t>Table 30: OM score frequency SBA</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_Toc195707682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141</w:t>
        </w:r>
        <w:r w:rsidRPr="006D2628">
          <w:rPr>
            <w:rFonts w:cs="Times New Roman"/>
            <w:noProof/>
            <w:webHidden/>
          </w:rPr>
          <w:fldChar w:fldCharType="end"/>
        </w:r>
      </w:hyperlink>
    </w:p>
    <w:p w14:paraId="1CD398EE" w14:textId="0AFDA71C"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83" w:history="1">
        <w:r w:rsidRPr="006D2628">
          <w:rPr>
            <w:rStyle w:val="Hyperlink"/>
            <w:rFonts w:ascii="Times New Roman" w:hAnsi="Times New Roman" w:cs="Times New Roman"/>
            <w:noProof/>
          </w:rPr>
          <w:t>Table 31: OM score frequency SB</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_Toc195707683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142</w:t>
        </w:r>
        <w:r w:rsidRPr="006D2628">
          <w:rPr>
            <w:rFonts w:cs="Times New Roman"/>
            <w:noProof/>
            <w:webHidden/>
          </w:rPr>
          <w:fldChar w:fldCharType="end"/>
        </w:r>
      </w:hyperlink>
    </w:p>
    <w:p w14:paraId="7C9E9B8E" w14:textId="7FFF7607"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84" w:history="1">
        <w:r w:rsidRPr="006D2628">
          <w:rPr>
            <w:rStyle w:val="Hyperlink"/>
            <w:rFonts w:ascii="Times New Roman" w:hAnsi="Times New Roman" w:cs="Times New Roman"/>
            <w:noProof/>
          </w:rPr>
          <w:t>Table 32: OM score frequency NS</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_Toc195707684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142</w:t>
        </w:r>
        <w:r w:rsidRPr="006D2628">
          <w:rPr>
            <w:rFonts w:cs="Times New Roman"/>
            <w:noProof/>
            <w:webHidden/>
          </w:rPr>
          <w:fldChar w:fldCharType="end"/>
        </w:r>
      </w:hyperlink>
    </w:p>
    <w:p w14:paraId="6BC28028" w14:textId="7FC7F167"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85" w:history="1">
        <w:r w:rsidRPr="006D2628">
          <w:rPr>
            <w:rStyle w:val="Hyperlink"/>
            <w:rFonts w:ascii="Times New Roman" w:hAnsi="Times New Roman" w:cs="Times New Roman"/>
            <w:noProof/>
          </w:rPr>
          <w:t>Table 33: Thermography findings SA</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_Toc195707685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147</w:t>
        </w:r>
        <w:r w:rsidRPr="006D2628">
          <w:rPr>
            <w:rFonts w:cs="Times New Roman"/>
            <w:noProof/>
            <w:webHidden/>
          </w:rPr>
          <w:fldChar w:fldCharType="end"/>
        </w:r>
      </w:hyperlink>
    </w:p>
    <w:p w14:paraId="1FBB7C30" w14:textId="61DEC9C4"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86" w:history="1">
        <w:r w:rsidRPr="006D2628">
          <w:rPr>
            <w:rStyle w:val="Hyperlink"/>
            <w:rFonts w:ascii="Times New Roman" w:hAnsi="Times New Roman" w:cs="Times New Roman"/>
            <w:noProof/>
          </w:rPr>
          <w:t>Table 34: Thermography findings SB</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_Toc195707686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151</w:t>
        </w:r>
        <w:r w:rsidRPr="006D2628">
          <w:rPr>
            <w:rFonts w:cs="Times New Roman"/>
            <w:noProof/>
            <w:webHidden/>
          </w:rPr>
          <w:fldChar w:fldCharType="end"/>
        </w:r>
      </w:hyperlink>
    </w:p>
    <w:p w14:paraId="76980870" w14:textId="287AFA80"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87" w:history="1">
        <w:r w:rsidRPr="006D2628">
          <w:rPr>
            <w:rStyle w:val="Hyperlink"/>
            <w:rFonts w:ascii="Times New Roman" w:hAnsi="Times New Roman" w:cs="Times New Roman"/>
            <w:noProof/>
          </w:rPr>
          <w:t>Table 35: Thermography findings SBA</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_Toc195707687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154</w:t>
        </w:r>
        <w:r w:rsidRPr="006D2628">
          <w:rPr>
            <w:rFonts w:cs="Times New Roman"/>
            <w:noProof/>
            <w:webHidden/>
          </w:rPr>
          <w:fldChar w:fldCharType="end"/>
        </w:r>
      </w:hyperlink>
    </w:p>
    <w:p w14:paraId="4188AA12" w14:textId="54BE23C7"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88" w:history="1">
        <w:r w:rsidRPr="006D2628">
          <w:rPr>
            <w:rStyle w:val="Hyperlink"/>
            <w:rFonts w:ascii="Times New Roman" w:hAnsi="Times New Roman" w:cs="Times New Roman"/>
            <w:noProof/>
          </w:rPr>
          <w:t>Table 36: Fluorescence imaging findings SA</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_Toc195707688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159</w:t>
        </w:r>
        <w:r w:rsidRPr="006D2628">
          <w:rPr>
            <w:rFonts w:cs="Times New Roman"/>
            <w:noProof/>
            <w:webHidden/>
          </w:rPr>
          <w:fldChar w:fldCharType="end"/>
        </w:r>
      </w:hyperlink>
    </w:p>
    <w:p w14:paraId="32F15845" w14:textId="0F870027"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89" w:history="1">
        <w:r w:rsidRPr="006D2628">
          <w:rPr>
            <w:rStyle w:val="Hyperlink"/>
            <w:rFonts w:ascii="Times New Roman" w:hAnsi="Times New Roman" w:cs="Times New Roman"/>
            <w:noProof/>
          </w:rPr>
          <w:t>Table 37: Fluorescence imaging findings SB</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_Toc195707689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164</w:t>
        </w:r>
        <w:r w:rsidRPr="006D2628">
          <w:rPr>
            <w:rFonts w:cs="Times New Roman"/>
            <w:noProof/>
            <w:webHidden/>
          </w:rPr>
          <w:fldChar w:fldCharType="end"/>
        </w:r>
      </w:hyperlink>
    </w:p>
    <w:p w14:paraId="6FD41FD6" w14:textId="59F96046"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90" w:history="1">
        <w:r w:rsidRPr="006D2628">
          <w:rPr>
            <w:rStyle w:val="Hyperlink"/>
            <w:rFonts w:ascii="Times New Roman" w:hAnsi="Times New Roman" w:cs="Times New Roman"/>
            <w:noProof/>
          </w:rPr>
          <w:t>Table 38: Fluorescens imaging findings SBA</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_Toc195707690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171</w:t>
        </w:r>
        <w:r w:rsidRPr="006D2628">
          <w:rPr>
            <w:rFonts w:cs="Times New Roman"/>
            <w:noProof/>
            <w:webHidden/>
          </w:rPr>
          <w:fldChar w:fldCharType="end"/>
        </w:r>
      </w:hyperlink>
    </w:p>
    <w:p w14:paraId="37D64D9A" w14:textId="658704F1"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91" w:history="1">
        <w:r w:rsidRPr="006D2628">
          <w:rPr>
            <w:rStyle w:val="Hyperlink"/>
            <w:rFonts w:ascii="Times New Roman" w:hAnsi="Times New Roman" w:cs="Times New Roman"/>
            <w:noProof/>
          </w:rPr>
          <w:t>Table 39: Fluorescence imaging findings NS</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_Toc195707691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177</w:t>
        </w:r>
        <w:r w:rsidRPr="006D2628">
          <w:rPr>
            <w:rFonts w:cs="Times New Roman"/>
            <w:noProof/>
            <w:webHidden/>
          </w:rPr>
          <w:fldChar w:fldCharType="end"/>
        </w:r>
      </w:hyperlink>
    </w:p>
    <w:p w14:paraId="336BE656" w14:textId="42DF9912" w:rsidR="006D2628" w:rsidRPr="006D2628" w:rsidRDefault="006D2628" w:rsidP="00234024">
      <w:pPr>
        <w:pStyle w:val="TableofFigures"/>
        <w:tabs>
          <w:tab w:val="right" w:leader="dot" w:pos="8630"/>
        </w:tabs>
        <w:rPr>
          <w:rFonts w:eastAsiaTheme="minorEastAsia" w:cs="Times New Roman"/>
          <w:noProof/>
          <w:sz w:val="22"/>
          <w:szCs w:val="22"/>
        </w:rPr>
      </w:pPr>
      <w:hyperlink w:anchor="_Toc195707692" w:history="1">
        <w:r w:rsidRPr="006D2628">
          <w:rPr>
            <w:rStyle w:val="Hyperlink"/>
            <w:rFonts w:ascii="Times New Roman" w:hAnsi="Times New Roman" w:cs="Times New Roman"/>
            <w:noProof/>
          </w:rPr>
          <w:t>Table 40: Slides obtained from 23 goats</w:t>
        </w:r>
        <w:r w:rsidRPr="006D2628">
          <w:rPr>
            <w:rFonts w:cs="Times New Roman"/>
            <w:noProof/>
            <w:webHidden/>
          </w:rPr>
          <w:tab/>
        </w:r>
        <w:r w:rsidRPr="006D2628">
          <w:rPr>
            <w:rFonts w:cs="Times New Roman"/>
            <w:noProof/>
            <w:webHidden/>
          </w:rPr>
          <w:fldChar w:fldCharType="begin"/>
        </w:r>
        <w:r w:rsidRPr="006D2628">
          <w:rPr>
            <w:rFonts w:cs="Times New Roman"/>
            <w:noProof/>
            <w:webHidden/>
          </w:rPr>
          <w:instrText xml:space="preserve"> PAGEREF _Toc195707692 \h </w:instrText>
        </w:r>
        <w:r w:rsidRPr="006D2628">
          <w:rPr>
            <w:rFonts w:cs="Times New Roman"/>
            <w:noProof/>
            <w:webHidden/>
          </w:rPr>
        </w:r>
        <w:r w:rsidRPr="006D2628">
          <w:rPr>
            <w:rFonts w:cs="Times New Roman"/>
            <w:noProof/>
            <w:webHidden/>
          </w:rPr>
          <w:fldChar w:fldCharType="separate"/>
        </w:r>
        <w:r w:rsidR="00F575CD">
          <w:rPr>
            <w:rFonts w:cs="Times New Roman"/>
            <w:noProof/>
            <w:webHidden/>
          </w:rPr>
          <w:t>188</w:t>
        </w:r>
        <w:r w:rsidRPr="006D2628">
          <w:rPr>
            <w:rFonts w:cs="Times New Roman"/>
            <w:noProof/>
            <w:webHidden/>
          </w:rPr>
          <w:fldChar w:fldCharType="end"/>
        </w:r>
      </w:hyperlink>
    </w:p>
    <w:p w14:paraId="3E8D7F19" w14:textId="4D703F78" w:rsidR="00ED7B92" w:rsidRPr="006D2628" w:rsidRDefault="00665C7E" w:rsidP="00234024">
      <w:pPr>
        <w:pStyle w:val="Style2"/>
        <w:spacing w:line="480" w:lineRule="auto"/>
      </w:pPr>
      <w:r w:rsidRPr="006D2628">
        <w:fldChar w:fldCharType="end"/>
      </w:r>
    </w:p>
    <w:p w14:paraId="60D484F4" w14:textId="06A4FCD9" w:rsidR="00236E6D" w:rsidRPr="00234024" w:rsidRDefault="00ED7B92" w:rsidP="00234024">
      <w:r w:rsidRPr="001E3493">
        <w:br w:type="page"/>
      </w:r>
    </w:p>
    <w:p w14:paraId="23017C67" w14:textId="275B774C" w:rsidR="00236E6D" w:rsidRPr="001E3493" w:rsidRDefault="00236E6D" w:rsidP="00234024">
      <w:pPr>
        <w:jc w:val="center"/>
        <w:rPr>
          <w:b/>
        </w:rPr>
      </w:pPr>
      <w:r w:rsidRPr="001E3493">
        <w:rPr>
          <w:b/>
        </w:rPr>
        <w:lastRenderedPageBreak/>
        <w:t>LIST OF FIGURES</w:t>
      </w:r>
    </w:p>
    <w:p w14:paraId="6E8956AA" w14:textId="7A3B8159" w:rsidR="006D2628" w:rsidRDefault="00A32261" w:rsidP="00234024">
      <w:pPr>
        <w:pStyle w:val="TableofFigures"/>
        <w:tabs>
          <w:tab w:val="right" w:leader="dot" w:pos="8630"/>
        </w:tabs>
        <w:rPr>
          <w:rFonts w:asciiTheme="minorHAnsi" w:eastAsiaTheme="minorEastAsia" w:hAnsiTheme="minorHAnsi" w:cstheme="minorBidi"/>
          <w:noProof/>
          <w:sz w:val="22"/>
          <w:szCs w:val="22"/>
        </w:rPr>
      </w:pPr>
      <w:r w:rsidRPr="001E3493">
        <w:rPr>
          <w:rFonts w:cs="Times New Roman"/>
        </w:rPr>
        <w:fldChar w:fldCharType="begin"/>
      </w:r>
      <w:r w:rsidRPr="001E3493">
        <w:rPr>
          <w:rFonts w:cs="Times New Roman"/>
        </w:rPr>
        <w:instrText xml:space="preserve"> TOC \c "Figure" </w:instrText>
      </w:r>
      <w:r w:rsidRPr="001E3493">
        <w:rPr>
          <w:rFonts w:cs="Times New Roman"/>
        </w:rPr>
        <w:fldChar w:fldCharType="separate"/>
      </w:r>
      <w:r w:rsidR="006D2628">
        <w:rPr>
          <w:noProof/>
        </w:rPr>
        <w:t>Figure 1: Survival curve for goats in 4 treatment groups.</w:t>
      </w:r>
      <w:r w:rsidR="006D2628">
        <w:rPr>
          <w:noProof/>
        </w:rPr>
        <w:tab/>
      </w:r>
      <w:r w:rsidR="006D2628">
        <w:rPr>
          <w:noProof/>
        </w:rPr>
        <w:fldChar w:fldCharType="begin"/>
      </w:r>
      <w:r w:rsidR="006D2628">
        <w:rPr>
          <w:noProof/>
        </w:rPr>
        <w:instrText xml:space="preserve"> PAGEREF _Toc195707609 \h </w:instrText>
      </w:r>
      <w:r w:rsidR="006D2628">
        <w:rPr>
          <w:noProof/>
        </w:rPr>
      </w:r>
      <w:r w:rsidR="006D2628">
        <w:rPr>
          <w:noProof/>
        </w:rPr>
        <w:fldChar w:fldCharType="separate"/>
      </w:r>
      <w:r w:rsidR="00F575CD">
        <w:rPr>
          <w:noProof/>
        </w:rPr>
        <w:t>42</w:t>
      </w:r>
      <w:r w:rsidR="006D2628">
        <w:rPr>
          <w:noProof/>
        </w:rPr>
        <w:fldChar w:fldCharType="end"/>
      </w:r>
    </w:p>
    <w:p w14:paraId="25CEA681" w14:textId="0171CBB2"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2: Radiograph Osteomyelitis Scores per group per time point.</w:t>
      </w:r>
      <w:r>
        <w:rPr>
          <w:noProof/>
        </w:rPr>
        <w:tab/>
      </w:r>
      <w:r>
        <w:rPr>
          <w:noProof/>
        </w:rPr>
        <w:fldChar w:fldCharType="begin"/>
      </w:r>
      <w:r>
        <w:rPr>
          <w:noProof/>
        </w:rPr>
        <w:instrText xml:space="preserve"> PAGEREF _Toc195707610 \h </w:instrText>
      </w:r>
      <w:r>
        <w:rPr>
          <w:noProof/>
        </w:rPr>
      </w:r>
      <w:r>
        <w:rPr>
          <w:noProof/>
        </w:rPr>
        <w:fldChar w:fldCharType="separate"/>
      </w:r>
      <w:r w:rsidR="00F575CD">
        <w:rPr>
          <w:noProof/>
        </w:rPr>
        <w:t>45</w:t>
      </w:r>
      <w:r>
        <w:rPr>
          <w:noProof/>
        </w:rPr>
        <w:fldChar w:fldCharType="end"/>
      </w:r>
    </w:p>
    <w:p w14:paraId="03D66853" w14:textId="6CC303A2"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3: Average scores per groups per time point</w:t>
      </w:r>
      <w:r>
        <w:rPr>
          <w:noProof/>
        </w:rPr>
        <w:tab/>
      </w:r>
      <w:r>
        <w:rPr>
          <w:noProof/>
        </w:rPr>
        <w:fldChar w:fldCharType="begin"/>
      </w:r>
      <w:r>
        <w:rPr>
          <w:noProof/>
        </w:rPr>
        <w:instrText xml:space="preserve"> PAGEREF _Toc195707611 \h </w:instrText>
      </w:r>
      <w:r>
        <w:rPr>
          <w:noProof/>
        </w:rPr>
      </w:r>
      <w:r>
        <w:rPr>
          <w:noProof/>
        </w:rPr>
        <w:fldChar w:fldCharType="separate"/>
      </w:r>
      <w:r w:rsidR="00F575CD">
        <w:rPr>
          <w:noProof/>
        </w:rPr>
        <w:t>48</w:t>
      </w:r>
      <w:r>
        <w:rPr>
          <w:noProof/>
        </w:rPr>
        <w:fldChar w:fldCharType="end"/>
      </w:r>
    </w:p>
    <w:p w14:paraId="536CFA3D" w14:textId="1B009829"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4: CT Osteomyelitis score</w:t>
      </w:r>
      <w:r>
        <w:rPr>
          <w:noProof/>
        </w:rPr>
        <w:tab/>
      </w:r>
      <w:r>
        <w:rPr>
          <w:noProof/>
        </w:rPr>
        <w:fldChar w:fldCharType="begin"/>
      </w:r>
      <w:r>
        <w:rPr>
          <w:noProof/>
        </w:rPr>
        <w:instrText xml:space="preserve"> PAGEREF _Toc195707612 \h </w:instrText>
      </w:r>
      <w:r>
        <w:rPr>
          <w:noProof/>
        </w:rPr>
      </w:r>
      <w:r>
        <w:rPr>
          <w:noProof/>
        </w:rPr>
        <w:fldChar w:fldCharType="separate"/>
      </w:r>
      <w:r w:rsidR="00F575CD">
        <w:rPr>
          <w:noProof/>
        </w:rPr>
        <w:t>50</w:t>
      </w:r>
      <w:r>
        <w:rPr>
          <w:noProof/>
        </w:rPr>
        <w:fldChar w:fldCharType="end"/>
      </w:r>
    </w:p>
    <w:p w14:paraId="16C8D7F2" w14:textId="48C13D89"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5: CT Healing score</w:t>
      </w:r>
      <w:r>
        <w:rPr>
          <w:noProof/>
        </w:rPr>
        <w:tab/>
      </w:r>
      <w:r>
        <w:rPr>
          <w:noProof/>
        </w:rPr>
        <w:fldChar w:fldCharType="begin"/>
      </w:r>
      <w:r>
        <w:rPr>
          <w:noProof/>
        </w:rPr>
        <w:instrText xml:space="preserve"> PAGEREF _Toc195707613 \h </w:instrText>
      </w:r>
      <w:r>
        <w:rPr>
          <w:noProof/>
        </w:rPr>
      </w:r>
      <w:r>
        <w:rPr>
          <w:noProof/>
        </w:rPr>
        <w:fldChar w:fldCharType="separate"/>
      </w:r>
      <w:r w:rsidR="00F575CD">
        <w:rPr>
          <w:noProof/>
        </w:rPr>
        <w:t>50</w:t>
      </w:r>
      <w:r>
        <w:rPr>
          <w:noProof/>
        </w:rPr>
        <w:fldChar w:fldCharType="end"/>
      </w:r>
    </w:p>
    <w:p w14:paraId="321113F7" w14:textId="3A0461EF"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6: Average temperatures per groups per time point</w:t>
      </w:r>
      <w:r>
        <w:rPr>
          <w:noProof/>
        </w:rPr>
        <w:tab/>
      </w:r>
      <w:r>
        <w:rPr>
          <w:noProof/>
        </w:rPr>
        <w:fldChar w:fldCharType="begin"/>
      </w:r>
      <w:r>
        <w:rPr>
          <w:noProof/>
        </w:rPr>
        <w:instrText xml:space="preserve"> PAGEREF _Toc195707614 \h </w:instrText>
      </w:r>
      <w:r>
        <w:rPr>
          <w:noProof/>
        </w:rPr>
      </w:r>
      <w:r>
        <w:rPr>
          <w:noProof/>
        </w:rPr>
        <w:fldChar w:fldCharType="separate"/>
      </w:r>
      <w:r w:rsidR="00F575CD">
        <w:rPr>
          <w:noProof/>
        </w:rPr>
        <w:t>54</w:t>
      </w:r>
      <w:r>
        <w:rPr>
          <w:noProof/>
        </w:rPr>
        <w:fldChar w:fldCharType="end"/>
      </w:r>
    </w:p>
    <w:p w14:paraId="5437B549" w14:textId="5CE978C2"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7: Example of thermography image progression.</w:t>
      </w:r>
      <w:r>
        <w:rPr>
          <w:noProof/>
        </w:rPr>
        <w:tab/>
      </w:r>
      <w:r>
        <w:rPr>
          <w:noProof/>
        </w:rPr>
        <w:fldChar w:fldCharType="begin"/>
      </w:r>
      <w:r>
        <w:rPr>
          <w:noProof/>
        </w:rPr>
        <w:instrText xml:space="preserve"> PAGEREF _Toc195707615 \h </w:instrText>
      </w:r>
      <w:r>
        <w:rPr>
          <w:noProof/>
        </w:rPr>
      </w:r>
      <w:r>
        <w:rPr>
          <w:noProof/>
        </w:rPr>
        <w:fldChar w:fldCharType="separate"/>
      </w:r>
      <w:r w:rsidR="00F575CD">
        <w:rPr>
          <w:noProof/>
        </w:rPr>
        <w:t>56</w:t>
      </w:r>
      <w:r>
        <w:rPr>
          <w:noProof/>
        </w:rPr>
        <w:fldChar w:fldCharType="end"/>
      </w:r>
    </w:p>
    <w:p w14:paraId="78328117" w14:textId="0ACFEE46"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8: Images progression of fluorescence imaging positive case.</w:t>
      </w:r>
      <w:r>
        <w:rPr>
          <w:noProof/>
        </w:rPr>
        <w:tab/>
      </w:r>
      <w:r>
        <w:rPr>
          <w:noProof/>
        </w:rPr>
        <w:fldChar w:fldCharType="begin"/>
      </w:r>
      <w:r>
        <w:rPr>
          <w:noProof/>
        </w:rPr>
        <w:instrText xml:space="preserve"> PAGEREF _Toc195707616 \h </w:instrText>
      </w:r>
      <w:r>
        <w:rPr>
          <w:noProof/>
        </w:rPr>
      </w:r>
      <w:r>
        <w:rPr>
          <w:noProof/>
        </w:rPr>
        <w:fldChar w:fldCharType="separate"/>
      </w:r>
      <w:r w:rsidR="00F575CD">
        <w:rPr>
          <w:noProof/>
        </w:rPr>
        <w:t>57</w:t>
      </w:r>
      <w:r>
        <w:rPr>
          <w:noProof/>
        </w:rPr>
        <w:fldChar w:fldCharType="end"/>
      </w:r>
    </w:p>
    <w:p w14:paraId="448F4BD0" w14:textId="77579112"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9: Maximum Peak Pressure (Kpa) RH</w:t>
      </w:r>
      <w:r>
        <w:rPr>
          <w:noProof/>
        </w:rPr>
        <w:tab/>
      </w:r>
      <w:r>
        <w:rPr>
          <w:noProof/>
        </w:rPr>
        <w:fldChar w:fldCharType="begin"/>
      </w:r>
      <w:r>
        <w:rPr>
          <w:noProof/>
        </w:rPr>
        <w:instrText xml:space="preserve"> PAGEREF _Toc195707617 \h </w:instrText>
      </w:r>
      <w:r>
        <w:rPr>
          <w:noProof/>
        </w:rPr>
      </w:r>
      <w:r>
        <w:rPr>
          <w:noProof/>
        </w:rPr>
        <w:fldChar w:fldCharType="separate"/>
      </w:r>
      <w:r w:rsidR="00F575CD">
        <w:rPr>
          <w:noProof/>
        </w:rPr>
        <w:t>64</w:t>
      </w:r>
      <w:r>
        <w:rPr>
          <w:noProof/>
        </w:rPr>
        <w:fldChar w:fldCharType="end"/>
      </w:r>
    </w:p>
    <w:p w14:paraId="485C3929" w14:textId="49177BCF"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10: Maximum Force (kg) RH</w:t>
      </w:r>
      <w:r>
        <w:rPr>
          <w:noProof/>
        </w:rPr>
        <w:tab/>
      </w:r>
      <w:r>
        <w:rPr>
          <w:noProof/>
        </w:rPr>
        <w:fldChar w:fldCharType="begin"/>
      </w:r>
      <w:r>
        <w:rPr>
          <w:noProof/>
        </w:rPr>
        <w:instrText xml:space="preserve"> PAGEREF _Toc195707618 \h </w:instrText>
      </w:r>
      <w:r>
        <w:rPr>
          <w:noProof/>
        </w:rPr>
      </w:r>
      <w:r>
        <w:rPr>
          <w:noProof/>
        </w:rPr>
        <w:fldChar w:fldCharType="separate"/>
      </w:r>
      <w:r w:rsidR="00F575CD">
        <w:rPr>
          <w:noProof/>
        </w:rPr>
        <w:t>65</w:t>
      </w:r>
      <w:r>
        <w:rPr>
          <w:noProof/>
        </w:rPr>
        <w:fldChar w:fldCharType="end"/>
      </w:r>
    </w:p>
    <w:p w14:paraId="1509C87E" w14:textId="7DB84BE2"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11: Maximum Force (BW) RH</w:t>
      </w:r>
      <w:r>
        <w:rPr>
          <w:noProof/>
        </w:rPr>
        <w:tab/>
      </w:r>
      <w:r>
        <w:rPr>
          <w:noProof/>
        </w:rPr>
        <w:fldChar w:fldCharType="begin"/>
      </w:r>
      <w:r>
        <w:rPr>
          <w:noProof/>
        </w:rPr>
        <w:instrText xml:space="preserve"> PAGEREF _Toc195707619 \h </w:instrText>
      </w:r>
      <w:r>
        <w:rPr>
          <w:noProof/>
        </w:rPr>
      </w:r>
      <w:r>
        <w:rPr>
          <w:noProof/>
        </w:rPr>
        <w:fldChar w:fldCharType="separate"/>
      </w:r>
      <w:r w:rsidR="00F575CD">
        <w:rPr>
          <w:noProof/>
        </w:rPr>
        <w:t>65</w:t>
      </w:r>
      <w:r>
        <w:rPr>
          <w:noProof/>
        </w:rPr>
        <w:fldChar w:fldCharType="end"/>
      </w:r>
    </w:p>
    <w:p w14:paraId="335D4126" w14:textId="2B613CDC"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12: Stride Length (m)</w:t>
      </w:r>
      <w:r>
        <w:rPr>
          <w:noProof/>
        </w:rPr>
        <w:tab/>
      </w:r>
      <w:r>
        <w:rPr>
          <w:noProof/>
        </w:rPr>
        <w:fldChar w:fldCharType="begin"/>
      </w:r>
      <w:r>
        <w:rPr>
          <w:noProof/>
        </w:rPr>
        <w:instrText xml:space="preserve"> PAGEREF _Toc195707620 \h </w:instrText>
      </w:r>
      <w:r>
        <w:rPr>
          <w:noProof/>
        </w:rPr>
      </w:r>
      <w:r>
        <w:rPr>
          <w:noProof/>
        </w:rPr>
        <w:fldChar w:fldCharType="separate"/>
      </w:r>
      <w:r w:rsidR="00F575CD">
        <w:rPr>
          <w:noProof/>
        </w:rPr>
        <w:t>66</w:t>
      </w:r>
      <w:r>
        <w:rPr>
          <w:noProof/>
        </w:rPr>
        <w:fldChar w:fldCharType="end"/>
      </w:r>
    </w:p>
    <w:p w14:paraId="1B990B33" w14:textId="60C19E51"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13: Stride Velocity (m/s) RH</w:t>
      </w:r>
      <w:r>
        <w:rPr>
          <w:noProof/>
        </w:rPr>
        <w:tab/>
      </w:r>
      <w:r>
        <w:rPr>
          <w:noProof/>
        </w:rPr>
        <w:fldChar w:fldCharType="begin"/>
      </w:r>
      <w:r>
        <w:rPr>
          <w:noProof/>
        </w:rPr>
        <w:instrText xml:space="preserve"> PAGEREF _Toc195707621 \h </w:instrText>
      </w:r>
      <w:r>
        <w:rPr>
          <w:noProof/>
        </w:rPr>
      </w:r>
      <w:r>
        <w:rPr>
          <w:noProof/>
        </w:rPr>
        <w:fldChar w:fldCharType="separate"/>
      </w:r>
      <w:r w:rsidR="00F575CD">
        <w:rPr>
          <w:noProof/>
        </w:rPr>
        <w:t>66</w:t>
      </w:r>
      <w:r>
        <w:rPr>
          <w:noProof/>
        </w:rPr>
        <w:fldChar w:fldCharType="end"/>
      </w:r>
    </w:p>
    <w:p w14:paraId="594F6670" w14:textId="7785F54A"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14: Response type score frequency per group</w:t>
      </w:r>
      <w:r>
        <w:rPr>
          <w:noProof/>
        </w:rPr>
        <w:tab/>
      </w:r>
      <w:r>
        <w:rPr>
          <w:noProof/>
        </w:rPr>
        <w:fldChar w:fldCharType="begin"/>
      </w:r>
      <w:r>
        <w:rPr>
          <w:noProof/>
        </w:rPr>
        <w:instrText xml:space="preserve"> PAGEREF _Toc195707622 \h </w:instrText>
      </w:r>
      <w:r>
        <w:rPr>
          <w:noProof/>
        </w:rPr>
      </w:r>
      <w:r>
        <w:rPr>
          <w:noProof/>
        </w:rPr>
        <w:fldChar w:fldCharType="separate"/>
      </w:r>
      <w:r w:rsidR="00F575CD">
        <w:rPr>
          <w:noProof/>
        </w:rPr>
        <w:t>73</w:t>
      </w:r>
      <w:r>
        <w:rPr>
          <w:noProof/>
        </w:rPr>
        <w:fldChar w:fldCharType="end"/>
      </w:r>
    </w:p>
    <w:p w14:paraId="5619B865" w14:textId="0F659473"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15: CR score frequency per group</w:t>
      </w:r>
      <w:r>
        <w:rPr>
          <w:noProof/>
        </w:rPr>
        <w:tab/>
      </w:r>
      <w:r>
        <w:rPr>
          <w:noProof/>
        </w:rPr>
        <w:fldChar w:fldCharType="begin"/>
      </w:r>
      <w:r>
        <w:rPr>
          <w:noProof/>
        </w:rPr>
        <w:instrText xml:space="preserve"> PAGEREF _Toc195707623 \h </w:instrText>
      </w:r>
      <w:r>
        <w:rPr>
          <w:noProof/>
        </w:rPr>
      </w:r>
      <w:r>
        <w:rPr>
          <w:noProof/>
        </w:rPr>
        <w:fldChar w:fldCharType="separate"/>
      </w:r>
      <w:r w:rsidR="00F575CD">
        <w:rPr>
          <w:noProof/>
        </w:rPr>
        <w:t>75</w:t>
      </w:r>
      <w:r>
        <w:rPr>
          <w:noProof/>
        </w:rPr>
        <w:fldChar w:fldCharType="end"/>
      </w:r>
    </w:p>
    <w:p w14:paraId="33C3CF23" w14:textId="68026FF2"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16: NBR score frequency per group</w:t>
      </w:r>
      <w:r>
        <w:rPr>
          <w:noProof/>
        </w:rPr>
        <w:tab/>
      </w:r>
      <w:r>
        <w:rPr>
          <w:noProof/>
        </w:rPr>
        <w:fldChar w:fldCharType="begin"/>
      </w:r>
      <w:r>
        <w:rPr>
          <w:noProof/>
        </w:rPr>
        <w:instrText xml:space="preserve"> PAGEREF _Toc195707624 \h </w:instrText>
      </w:r>
      <w:r>
        <w:rPr>
          <w:noProof/>
        </w:rPr>
      </w:r>
      <w:r>
        <w:rPr>
          <w:noProof/>
        </w:rPr>
        <w:fldChar w:fldCharType="separate"/>
      </w:r>
      <w:r w:rsidR="00F575CD">
        <w:rPr>
          <w:noProof/>
        </w:rPr>
        <w:t>75</w:t>
      </w:r>
      <w:r>
        <w:rPr>
          <w:noProof/>
        </w:rPr>
        <w:fldChar w:fldCharType="end"/>
      </w:r>
    </w:p>
    <w:p w14:paraId="79EE4063" w14:textId="1155DDCF"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17: SFB score frequency per group</w:t>
      </w:r>
      <w:r>
        <w:rPr>
          <w:noProof/>
        </w:rPr>
        <w:tab/>
      </w:r>
      <w:r>
        <w:rPr>
          <w:noProof/>
        </w:rPr>
        <w:fldChar w:fldCharType="begin"/>
      </w:r>
      <w:r>
        <w:rPr>
          <w:noProof/>
        </w:rPr>
        <w:instrText xml:space="preserve"> PAGEREF _Toc195707625 \h </w:instrText>
      </w:r>
      <w:r>
        <w:rPr>
          <w:noProof/>
        </w:rPr>
      </w:r>
      <w:r>
        <w:rPr>
          <w:noProof/>
        </w:rPr>
        <w:fldChar w:fldCharType="separate"/>
      </w:r>
      <w:r w:rsidR="00F575CD">
        <w:rPr>
          <w:noProof/>
        </w:rPr>
        <w:t>75</w:t>
      </w:r>
      <w:r>
        <w:rPr>
          <w:noProof/>
        </w:rPr>
        <w:fldChar w:fldCharType="end"/>
      </w:r>
    </w:p>
    <w:p w14:paraId="44290B87" w14:textId="5BB27298"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18: SFD score frequency per group</w:t>
      </w:r>
      <w:r>
        <w:rPr>
          <w:noProof/>
        </w:rPr>
        <w:tab/>
      </w:r>
      <w:r>
        <w:rPr>
          <w:noProof/>
        </w:rPr>
        <w:fldChar w:fldCharType="begin"/>
      </w:r>
      <w:r>
        <w:rPr>
          <w:noProof/>
        </w:rPr>
        <w:instrText xml:space="preserve"> PAGEREF _Toc195707626 \h </w:instrText>
      </w:r>
      <w:r>
        <w:rPr>
          <w:noProof/>
        </w:rPr>
      </w:r>
      <w:r>
        <w:rPr>
          <w:noProof/>
        </w:rPr>
        <w:fldChar w:fldCharType="separate"/>
      </w:r>
      <w:r w:rsidR="00F575CD">
        <w:rPr>
          <w:noProof/>
        </w:rPr>
        <w:t>76</w:t>
      </w:r>
      <w:r>
        <w:rPr>
          <w:noProof/>
        </w:rPr>
        <w:fldChar w:fldCharType="end"/>
      </w:r>
    </w:p>
    <w:p w14:paraId="75AC13BB" w14:textId="0F7C09F9"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19: Media concentration of vancomycin over time</w:t>
      </w:r>
      <w:r>
        <w:rPr>
          <w:noProof/>
        </w:rPr>
        <w:tab/>
      </w:r>
      <w:r>
        <w:rPr>
          <w:noProof/>
        </w:rPr>
        <w:fldChar w:fldCharType="begin"/>
      </w:r>
      <w:r>
        <w:rPr>
          <w:noProof/>
        </w:rPr>
        <w:instrText xml:space="preserve"> PAGEREF _Toc195707627 \h </w:instrText>
      </w:r>
      <w:r>
        <w:rPr>
          <w:noProof/>
        </w:rPr>
      </w:r>
      <w:r>
        <w:rPr>
          <w:noProof/>
        </w:rPr>
        <w:fldChar w:fldCharType="separate"/>
      </w:r>
      <w:r w:rsidR="00F575CD">
        <w:rPr>
          <w:noProof/>
        </w:rPr>
        <w:t>78</w:t>
      </w:r>
      <w:r>
        <w:rPr>
          <w:noProof/>
        </w:rPr>
        <w:fldChar w:fldCharType="end"/>
      </w:r>
    </w:p>
    <w:p w14:paraId="657DD708" w14:textId="5C8D96B5"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20: Serum vancomycin concentration per group per time point</w:t>
      </w:r>
      <w:r>
        <w:rPr>
          <w:noProof/>
        </w:rPr>
        <w:tab/>
      </w:r>
      <w:r>
        <w:rPr>
          <w:noProof/>
        </w:rPr>
        <w:fldChar w:fldCharType="begin"/>
      </w:r>
      <w:r>
        <w:rPr>
          <w:noProof/>
        </w:rPr>
        <w:instrText xml:space="preserve"> PAGEREF _Toc195707628 \h </w:instrText>
      </w:r>
      <w:r>
        <w:rPr>
          <w:noProof/>
        </w:rPr>
      </w:r>
      <w:r>
        <w:rPr>
          <w:noProof/>
        </w:rPr>
        <w:fldChar w:fldCharType="separate"/>
      </w:r>
      <w:r w:rsidR="00F575CD">
        <w:rPr>
          <w:noProof/>
        </w:rPr>
        <w:t>79</w:t>
      </w:r>
      <w:r>
        <w:rPr>
          <w:noProof/>
        </w:rPr>
        <w:fldChar w:fldCharType="end"/>
      </w:r>
    </w:p>
    <w:p w14:paraId="27AF2F8A" w14:textId="07B54F4C"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21: Overall Procedures</w:t>
      </w:r>
      <w:r>
        <w:rPr>
          <w:noProof/>
        </w:rPr>
        <w:tab/>
      </w:r>
      <w:r>
        <w:rPr>
          <w:noProof/>
        </w:rPr>
        <w:fldChar w:fldCharType="begin"/>
      </w:r>
      <w:r>
        <w:rPr>
          <w:noProof/>
        </w:rPr>
        <w:instrText xml:space="preserve"> PAGEREF _Toc195707629 \h </w:instrText>
      </w:r>
      <w:r>
        <w:rPr>
          <w:noProof/>
        </w:rPr>
      </w:r>
      <w:r>
        <w:rPr>
          <w:noProof/>
        </w:rPr>
        <w:fldChar w:fldCharType="separate"/>
      </w:r>
      <w:r w:rsidR="00F575CD">
        <w:rPr>
          <w:noProof/>
        </w:rPr>
        <w:t>119</w:t>
      </w:r>
      <w:r>
        <w:rPr>
          <w:noProof/>
        </w:rPr>
        <w:fldChar w:fldCharType="end"/>
      </w:r>
    </w:p>
    <w:p w14:paraId="06BF8E9D" w14:textId="5D89FAF3"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22: Bone Defect</w:t>
      </w:r>
      <w:r>
        <w:rPr>
          <w:noProof/>
        </w:rPr>
        <w:tab/>
      </w:r>
      <w:r>
        <w:rPr>
          <w:noProof/>
        </w:rPr>
        <w:fldChar w:fldCharType="begin"/>
      </w:r>
      <w:r>
        <w:rPr>
          <w:noProof/>
        </w:rPr>
        <w:instrText xml:space="preserve"> PAGEREF _Toc195707630 \h </w:instrText>
      </w:r>
      <w:r>
        <w:rPr>
          <w:noProof/>
        </w:rPr>
      </w:r>
      <w:r>
        <w:rPr>
          <w:noProof/>
        </w:rPr>
        <w:fldChar w:fldCharType="separate"/>
      </w:r>
      <w:r w:rsidR="00F575CD">
        <w:rPr>
          <w:noProof/>
        </w:rPr>
        <w:t>119</w:t>
      </w:r>
      <w:r>
        <w:rPr>
          <w:noProof/>
        </w:rPr>
        <w:fldChar w:fldCharType="end"/>
      </w:r>
    </w:p>
    <w:p w14:paraId="7DCEC977" w14:textId="24B94340"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lastRenderedPageBreak/>
        <w:t>Figure 23: Goat models expressing behavior post-surgery</w:t>
      </w:r>
      <w:r>
        <w:rPr>
          <w:noProof/>
        </w:rPr>
        <w:tab/>
      </w:r>
      <w:r>
        <w:rPr>
          <w:noProof/>
        </w:rPr>
        <w:fldChar w:fldCharType="begin"/>
      </w:r>
      <w:r>
        <w:rPr>
          <w:noProof/>
        </w:rPr>
        <w:instrText xml:space="preserve"> PAGEREF _Toc195707631 \h </w:instrText>
      </w:r>
      <w:r>
        <w:rPr>
          <w:noProof/>
        </w:rPr>
      </w:r>
      <w:r>
        <w:rPr>
          <w:noProof/>
        </w:rPr>
        <w:fldChar w:fldCharType="separate"/>
      </w:r>
      <w:r w:rsidR="00F575CD">
        <w:rPr>
          <w:noProof/>
        </w:rPr>
        <w:t>120</w:t>
      </w:r>
      <w:r>
        <w:rPr>
          <w:noProof/>
        </w:rPr>
        <w:fldChar w:fldCharType="end"/>
      </w:r>
    </w:p>
    <w:p w14:paraId="0113CF6C" w14:textId="5A2D0E1D"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24: Goat models expressing behavior during data collection</w:t>
      </w:r>
      <w:r>
        <w:rPr>
          <w:noProof/>
        </w:rPr>
        <w:tab/>
      </w:r>
      <w:r>
        <w:rPr>
          <w:noProof/>
        </w:rPr>
        <w:fldChar w:fldCharType="begin"/>
      </w:r>
      <w:r>
        <w:rPr>
          <w:noProof/>
        </w:rPr>
        <w:instrText xml:space="preserve"> PAGEREF _Toc195707632 \h </w:instrText>
      </w:r>
      <w:r>
        <w:rPr>
          <w:noProof/>
        </w:rPr>
      </w:r>
      <w:r>
        <w:rPr>
          <w:noProof/>
        </w:rPr>
        <w:fldChar w:fldCharType="separate"/>
      </w:r>
      <w:r w:rsidR="00F575CD">
        <w:rPr>
          <w:noProof/>
        </w:rPr>
        <w:t>120</w:t>
      </w:r>
      <w:r>
        <w:rPr>
          <w:noProof/>
        </w:rPr>
        <w:fldChar w:fldCharType="end"/>
      </w:r>
    </w:p>
    <w:p w14:paraId="70091901" w14:textId="7FCFE44E"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25: SA Group - Variable signs of scaffold integration</w:t>
      </w:r>
      <w:r>
        <w:rPr>
          <w:noProof/>
        </w:rPr>
        <w:tab/>
      </w:r>
      <w:r>
        <w:rPr>
          <w:noProof/>
        </w:rPr>
        <w:fldChar w:fldCharType="begin"/>
      </w:r>
      <w:r>
        <w:rPr>
          <w:noProof/>
        </w:rPr>
        <w:instrText xml:space="preserve"> PAGEREF _Toc195707633 \h </w:instrText>
      </w:r>
      <w:r>
        <w:rPr>
          <w:noProof/>
        </w:rPr>
      </w:r>
      <w:r>
        <w:rPr>
          <w:noProof/>
        </w:rPr>
        <w:fldChar w:fldCharType="separate"/>
      </w:r>
      <w:r w:rsidR="00F575CD">
        <w:rPr>
          <w:noProof/>
        </w:rPr>
        <w:t>143</w:t>
      </w:r>
      <w:r>
        <w:rPr>
          <w:noProof/>
        </w:rPr>
        <w:fldChar w:fldCharType="end"/>
      </w:r>
    </w:p>
    <w:p w14:paraId="2811331A" w14:textId="0B85D963"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26: SB Group – No signs of scaffold integration</w:t>
      </w:r>
      <w:r>
        <w:rPr>
          <w:noProof/>
        </w:rPr>
        <w:tab/>
      </w:r>
      <w:r>
        <w:rPr>
          <w:noProof/>
        </w:rPr>
        <w:fldChar w:fldCharType="begin"/>
      </w:r>
      <w:r>
        <w:rPr>
          <w:noProof/>
        </w:rPr>
        <w:instrText xml:space="preserve"> PAGEREF _Toc195707634 \h </w:instrText>
      </w:r>
      <w:r>
        <w:rPr>
          <w:noProof/>
        </w:rPr>
      </w:r>
      <w:r>
        <w:rPr>
          <w:noProof/>
        </w:rPr>
        <w:fldChar w:fldCharType="separate"/>
      </w:r>
      <w:r w:rsidR="00F575CD">
        <w:rPr>
          <w:noProof/>
        </w:rPr>
        <w:t>144</w:t>
      </w:r>
      <w:r>
        <w:rPr>
          <w:noProof/>
        </w:rPr>
        <w:fldChar w:fldCharType="end"/>
      </w:r>
    </w:p>
    <w:p w14:paraId="36E23580" w14:textId="509B3162"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27: SBA Group - Variable signs of scaffold integration</w:t>
      </w:r>
      <w:r>
        <w:rPr>
          <w:noProof/>
        </w:rPr>
        <w:tab/>
      </w:r>
      <w:r>
        <w:rPr>
          <w:noProof/>
        </w:rPr>
        <w:fldChar w:fldCharType="begin"/>
      </w:r>
      <w:r>
        <w:rPr>
          <w:noProof/>
        </w:rPr>
        <w:instrText xml:space="preserve"> PAGEREF _Toc195707635 \h </w:instrText>
      </w:r>
      <w:r>
        <w:rPr>
          <w:noProof/>
        </w:rPr>
      </w:r>
      <w:r>
        <w:rPr>
          <w:noProof/>
        </w:rPr>
        <w:fldChar w:fldCharType="separate"/>
      </w:r>
      <w:r w:rsidR="00F575CD">
        <w:rPr>
          <w:noProof/>
        </w:rPr>
        <w:t>145</w:t>
      </w:r>
      <w:r>
        <w:rPr>
          <w:noProof/>
        </w:rPr>
        <w:fldChar w:fldCharType="end"/>
      </w:r>
    </w:p>
    <w:p w14:paraId="1F2B4D2A" w14:textId="77FF0D43"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28: NS Group - Variable signs of scaffold integration</w:t>
      </w:r>
      <w:r>
        <w:rPr>
          <w:noProof/>
        </w:rPr>
        <w:tab/>
      </w:r>
      <w:r>
        <w:rPr>
          <w:noProof/>
        </w:rPr>
        <w:fldChar w:fldCharType="begin"/>
      </w:r>
      <w:r>
        <w:rPr>
          <w:noProof/>
        </w:rPr>
        <w:instrText xml:space="preserve"> PAGEREF _Toc195707636 \h </w:instrText>
      </w:r>
      <w:r>
        <w:rPr>
          <w:noProof/>
        </w:rPr>
      </w:r>
      <w:r>
        <w:rPr>
          <w:noProof/>
        </w:rPr>
        <w:fldChar w:fldCharType="separate"/>
      </w:r>
      <w:r w:rsidR="00F575CD">
        <w:rPr>
          <w:noProof/>
        </w:rPr>
        <w:t>146</w:t>
      </w:r>
      <w:r>
        <w:rPr>
          <w:noProof/>
        </w:rPr>
        <w:fldChar w:fldCharType="end"/>
      </w:r>
    </w:p>
    <w:p w14:paraId="5B3BF9AE" w14:textId="11E55F21"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29: Example of pressure mat data SA group</w:t>
      </w:r>
      <w:r>
        <w:rPr>
          <w:noProof/>
        </w:rPr>
        <w:tab/>
      </w:r>
      <w:r>
        <w:rPr>
          <w:noProof/>
        </w:rPr>
        <w:fldChar w:fldCharType="begin"/>
      </w:r>
      <w:r>
        <w:rPr>
          <w:noProof/>
        </w:rPr>
        <w:instrText xml:space="preserve"> PAGEREF _Toc195707637 \h </w:instrText>
      </w:r>
      <w:r>
        <w:rPr>
          <w:noProof/>
        </w:rPr>
      </w:r>
      <w:r>
        <w:rPr>
          <w:noProof/>
        </w:rPr>
        <w:fldChar w:fldCharType="separate"/>
      </w:r>
      <w:r w:rsidR="00F575CD">
        <w:rPr>
          <w:noProof/>
        </w:rPr>
        <w:t>183</w:t>
      </w:r>
      <w:r>
        <w:rPr>
          <w:noProof/>
        </w:rPr>
        <w:fldChar w:fldCharType="end"/>
      </w:r>
    </w:p>
    <w:p w14:paraId="26E6759C" w14:textId="560EFA14"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30: Example of pressure mat data SB group</w:t>
      </w:r>
      <w:r>
        <w:rPr>
          <w:noProof/>
        </w:rPr>
        <w:tab/>
      </w:r>
      <w:r>
        <w:rPr>
          <w:noProof/>
        </w:rPr>
        <w:fldChar w:fldCharType="begin"/>
      </w:r>
      <w:r>
        <w:rPr>
          <w:noProof/>
        </w:rPr>
        <w:instrText xml:space="preserve"> PAGEREF _Toc195707638 \h </w:instrText>
      </w:r>
      <w:r>
        <w:rPr>
          <w:noProof/>
        </w:rPr>
      </w:r>
      <w:r>
        <w:rPr>
          <w:noProof/>
        </w:rPr>
        <w:fldChar w:fldCharType="separate"/>
      </w:r>
      <w:r w:rsidR="00F575CD">
        <w:rPr>
          <w:noProof/>
        </w:rPr>
        <w:t>183</w:t>
      </w:r>
      <w:r>
        <w:rPr>
          <w:noProof/>
        </w:rPr>
        <w:fldChar w:fldCharType="end"/>
      </w:r>
    </w:p>
    <w:p w14:paraId="723A9CA3" w14:textId="74596E91"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31: Example of pressure mat data SBA group</w:t>
      </w:r>
      <w:r>
        <w:rPr>
          <w:noProof/>
        </w:rPr>
        <w:tab/>
      </w:r>
      <w:r>
        <w:rPr>
          <w:noProof/>
        </w:rPr>
        <w:fldChar w:fldCharType="begin"/>
      </w:r>
      <w:r>
        <w:rPr>
          <w:noProof/>
        </w:rPr>
        <w:instrText xml:space="preserve"> PAGEREF _Toc195707639 \h </w:instrText>
      </w:r>
      <w:r>
        <w:rPr>
          <w:noProof/>
        </w:rPr>
      </w:r>
      <w:r>
        <w:rPr>
          <w:noProof/>
        </w:rPr>
        <w:fldChar w:fldCharType="separate"/>
      </w:r>
      <w:r w:rsidR="00F575CD">
        <w:rPr>
          <w:noProof/>
        </w:rPr>
        <w:t>183</w:t>
      </w:r>
      <w:r>
        <w:rPr>
          <w:noProof/>
        </w:rPr>
        <w:fldChar w:fldCharType="end"/>
      </w:r>
    </w:p>
    <w:p w14:paraId="4D98178B" w14:textId="0FFDE31D"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32: Example of pressure mat data NS group</w:t>
      </w:r>
      <w:r>
        <w:rPr>
          <w:noProof/>
        </w:rPr>
        <w:tab/>
      </w:r>
      <w:r>
        <w:rPr>
          <w:noProof/>
        </w:rPr>
        <w:fldChar w:fldCharType="begin"/>
      </w:r>
      <w:r>
        <w:rPr>
          <w:noProof/>
        </w:rPr>
        <w:instrText xml:space="preserve"> PAGEREF _Toc195707640 \h </w:instrText>
      </w:r>
      <w:r>
        <w:rPr>
          <w:noProof/>
        </w:rPr>
      </w:r>
      <w:r>
        <w:rPr>
          <w:noProof/>
        </w:rPr>
        <w:fldChar w:fldCharType="separate"/>
      </w:r>
      <w:r w:rsidR="00F575CD">
        <w:rPr>
          <w:noProof/>
        </w:rPr>
        <w:t>184</w:t>
      </w:r>
      <w:r>
        <w:rPr>
          <w:noProof/>
        </w:rPr>
        <w:fldChar w:fldCharType="end"/>
      </w:r>
    </w:p>
    <w:p w14:paraId="5ECC12ED" w14:textId="5436F8C9"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33: Diverse SA outcomes</w:t>
      </w:r>
      <w:r>
        <w:rPr>
          <w:noProof/>
        </w:rPr>
        <w:tab/>
      </w:r>
      <w:r>
        <w:rPr>
          <w:noProof/>
        </w:rPr>
        <w:fldChar w:fldCharType="begin"/>
      </w:r>
      <w:r>
        <w:rPr>
          <w:noProof/>
        </w:rPr>
        <w:instrText xml:space="preserve"> PAGEREF _Toc195707641 \h </w:instrText>
      </w:r>
      <w:r>
        <w:rPr>
          <w:noProof/>
        </w:rPr>
      </w:r>
      <w:r>
        <w:rPr>
          <w:noProof/>
        </w:rPr>
        <w:fldChar w:fldCharType="separate"/>
      </w:r>
      <w:r w:rsidR="00F575CD">
        <w:rPr>
          <w:noProof/>
        </w:rPr>
        <w:t>184</w:t>
      </w:r>
      <w:r>
        <w:rPr>
          <w:noProof/>
        </w:rPr>
        <w:fldChar w:fldCharType="end"/>
      </w:r>
    </w:p>
    <w:p w14:paraId="55FEE95C" w14:textId="19D45753"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34: Diverse SB outcomes</w:t>
      </w:r>
      <w:r>
        <w:rPr>
          <w:noProof/>
        </w:rPr>
        <w:tab/>
      </w:r>
      <w:r>
        <w:rPr>
          <w:noProof/>
        </w:rPr>
        <w:fldChar w:fldCharType="begin"/>
      </w:r>
      <w:r>
        <w:rPr>
          <w:noProof/>
        </w:rPr>
        <w:instrText xml:space="preserve"> PAGEREF _Toc195707642 \h </w:instrText>
      </w:r>
      <w:r>
        <w:rPr>
          <w:noProof/>
        </w:rPr>
      </w:r>
      <w:r>
        <w:rPr>
          <w:noProof/>
        </w:rPr>
        <w:fldChar w:fldCharType="separate"/>
      </w:r>
      <w:r w:rsidR="00F575CD">
        <w:rPr>
          <w:noProof/>
        </w:rPr>
        <w:t>185</w:t>
      </w:r>
      <w:r>
        <w:rPr>
          <w:noProof/>
        </w:rPr>
        <w:fldChar w:fldCharType="end"/>
      </w:r>
    </w:p>
    <w:p w14:paraId="2F4B5167" w14:textId="266B75A2"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35: SBA – Abscess1</w:t>
      </w:r>
      <w:r>
        <w:rPr>
          <w:noProof/>
        </w:rPr>
        <w:tab/>
      </w:r>
      <w:r>
        <w:rPr>
          <w:noProof/>
        </w:rPr>
        <w:fldChar w:fldCharType="begin"/>
      </w:r>
      <w:r>
        <w:rPr>
          <w:noProof/>
        </w:rPr>
        <w:instrText xml:space="preserve"> PAGEREF _Toc195707643 \h </w:instrText>
      </w:r>
      <w:r>
        <w:rPr>
          <w:noProof/>
        </w:rPr>
      </w:r>
      <w:r>
        <w:rPr>
          <w:noProof/>
        </w:rPr>
        <w:fldChar w:fldCharType="separate"/>
      </w:r>
      <w:r w:rsidR="00F575CD">
        <w:rPr>
          <w:noProof/>
        </w:rPr>
        <w:t>185</w:t>
      </w:r>
      <w:r>
        <w:rPr>
          <w:noProof/>
        </w:rPr>
        <w:fldChar w:fldCharType="end"/>
      </w:r>
    </w:p>
    <w:p w14:paraId="777EB43B" w14:textId="412779E3"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36: SBA – Abscess2</w:t>
      </w:r>
      <w:r>
        <w:rPr>
          <w:noProof/>
        </w:rPr>
        <w:tab/>
      </w:r>
      <w:r>
        <w:rPr>
          <w:noProof/>
        </w:rPr>
        <w:fldChar w:fldCharType="begin"/>
      </w:r>
      <w:r>
        <w:rPr>
          <w:noProof/>
        </w:rPr>
        <w:instrText xml:space="preserve"> PAGEREF _Toc195707644 \h </w:instrText>
      </w:r>
      <w:r>
        <w:rPr>
          <w:noProof/>
        </w:rPr>
      </w:r>
      <w:r>
        <w:rPr>
          <w:noProof/>
        </w:rPr>
        <w:fldChar w:fldCharType="separate"/>
      </w:r>
      <w:r w:rsidR="00F575CD">
        <w:rPr>
          <w:noProof/>
        </w:rPr>
        <w:t>186</w:t>
      </w:r>
      <w:r>
        <w:rPr>
          <w:noProof/>
        </w:rPr>
        <w:fldChar w:fldCharType="end"/>
      </w:r>
    </w:p>
    <w:p w14:paraId="52D53724" w14:textId="02BF7083"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37: SBA outcomes - Variable macroscopic signs of scaffold integration</w:t>
      </w:r>
      <w:r>
        <w:rPr>
          <w:noProof/>
        </w:rPr>
        <w:tab/>
      </w:r>
      <w:r>
        <w:rPr>
          <w:noProof/>
        </w:rPr>
        <w:fldChar w:fldCharType="begin"/>
      </w:r>
      <w:r>
        <w:rPr>
          <w:noProof/>
        </w:rPr>
        <w:instrText xml:space="preserve"> PAGEREF _Toc195707645 \h </w:instrText>
      </w:r>
      <w:r>
        <w:rPr>
          <w:noProof/>
        </w:rPr>
      </w:r>
      <w:r>
        <w:rPr>
          <w:noProof/>
        </w:rPr>
        <w:fldChar w:fldCharType="separate"/>
      </w:r>
      <w:r w:rsidR="00F575CD">
        <w:rPr>
          <w:noProof/>
        </w:rPr>
        <w:t>186</w:t>
      </w:r>
      <w:r>
        <w:rPr>
          <w:noProof/>
        </w:rPr>
        <w:fldChar w:fldCharType="end"/>
      </w:r>
    </w:p>
    <w:p w14:paraId="58B135B8" w14:textId="51AD205D"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38: Contamination case1</w:t>
      </w:r>
      <w:r>
        <w:rPr>
          <w:noProof/>
        </w:rPr>
        <w:tab/>
      </w:r>
      <w:r>
        <w:rPr>
          <w:noProof/>
        </w:rPr>
        <w:fldChar w:fldCharType="begin"/>
      </w:r>
      <w:r>
        <w:rPr>
          <w:noProof/>
        </w:rPr>
        <w:instrText xml:space="preserve"> PAGEREF _Toc195707646 \h </w:instrText>
      </w:r>
      <w:r>
        <w:rPr>
          <w:noProof/>
        </w:rPr>
      </w:r>
      <w:r>
        <w:rPr>
          <w:noProof/>
        </w:rPr>
        <w:fldChar w:fldCharType="separate"/>
      </w:r>
      <w:r w:rsidR="00F575CD">
        <w:rPr>
          <w:noProof/>
        </w:rPr>
        <w:t>187</w:t>
      </w:r>
      <w:r>
        <w:rPr>
          <w:noProof/>
        </w:rPr>
        <w:fldChar w:fldCharType="end"/>
      </w:r>
    </w:p>
    <w:p w14:paraId="2166C54A" w14:textId="4276CFED"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39: Contamination case2</w:t>
      </w:r>
      <w:r>
        <w:rPr>
          <w:noProof/>
        </w:rPr>
        <w:tab/>
      </w:r>
      <w:r>
        <w:rPr>
          <w:noProof/>
        </w:rPr>
        <w:fldChar w:fldCharType="begin"/>
      </w:r>
      <w:r>
        <w:rPr>
          <w:noProof/>
        </w:rPr>
        <w:instrText xml:space="preserve"> PAGEREF _Toc195707647 \h </w:instrText>
      </w:r>
      <w:r>
        <w:rPr>
          <w:noProof/>
        </w:rPr>
      </w:r>
      <w:r>
        <w:rPr>
          <w:noProof/>
        </w:rPr>
        <w:fldChar w:fldCharType="separate"/>
      </w:r>
      <w:r w:rsidR="00F575CD">
        <w:rPr>
          <w:noProof/>
        </w:rPr>
        <w:t>187</w:t>
      </w:r>
      <w:r>
        <w:rPr>
          <w:noProof/>
        </w:rPr>
        <w:fldChar w:fldCharType="end"/>
      </w:r>
    </w:p>
    <w:p w14:paraId="7EAB5B81" w14:textId="028383A7" w:rsidR="006D2628" w:rsidRDefault="006D2628" w:rsidP="00234024">
      <w:pPr>
        <w:pStyle w:val="TableofFigures"/>
        <w:tabs>
          <w:tab w:val="right" w:leader="dot" w:pos="8630"/>
        </w:tabs>
        <w:rPr>
          <w:rFonts w:asciiTheme="minorHAnsi" w:eastAsiaTheme="minorEastAsia" w:hAnsiTheme="minorHAnsi" w:cstheme="minorBidi"/>
          <w:noProof/>
          <w:sz w:val="22"/>
          <w:szCs w:val="22"/>
        </w:rPr>
      </w:pPr>
      <w:r>
        <w:rPr>
          <w:noProof/>
        </w:rPr>
        <w:t>Figure 40: Diverse NS outcomes</w:t>
      </w:r>
      <w:r>
        <w:rPr>
          <w:noProof/>
        </w:rPr>
        <w:tab/>
      </w:r>
      <w:r>
        <w:rPr>
          <w:noProof/>
        </w:rPr>
        <w:fldChar w:fldCharType="begin"/>
      </w:r>
      <w:r>
        <w:rPr>
          <w:noProof/>
        </w:rPr>
        <w:instrText xml:space="preserve"> PAGEREF _Toc195707648 \h </w:instrText>
      </w:r>
      <w:r>
        <w:rPr>
          <w:noProof/>
        </w:rPr>
      </w:r>
      <w:r>
        <w:rPr>
          <w:noProof/>
        </w:rPr>
        <w:fldChar w:fldCharType="separate"/>
      </w:r>
      <w:r w:rsidR="00F575CD">
        <w:rPr>
          <w:noProof/>
        </w:rPr>
        <w:t>188</w:t>
      </w:r>
      <w:r>
        <w:rPr>
          <w:noProof/>
        </w:rPr>
        <w:fldChar w:fldCharType="end"/>
      </w:r>
    </w:p>
    <w:p w14:paraId="25F63522" w14:textId="0EE269D7" w:rsidR="003C1575" w:rsidRPr="001E3493" w:rsidRDefault="00A32261" w:rsidP="00234024">
      <w:pPr>
        <w:numPr>
          <w:ilvl w:val="12"/>
          <w:numId w:val="0"/>
        </w:numPr>
        <w:jc w:val="both"/>
        <w:sectPr w:rsidR="003C1575" w:rsidRPr="001E3493" w:rsidSect="00FE555B">
          <w:headerReference w:type="even" r:id="rId11"/>
          <w:headerReference w:type="default" r:id="rId12"/>
          <w:footerReference w:type="default" r:id="rId13"/>
          <w:pgSz w:w="12240" w:h="15840" w:code="1"/>
          <w:pgMar w:top="1440" w:right="1800" w:bottom="1872" w:left="1800" w:header="720" w:footer="144" w:gutter="0"/>
          <w:pgNumType w:fmt="lowerRoman" w:start="1"/>
          <w:cols w:space="720"/>
          <w:noEndnote/>
          <w:titlePg/>
          <w:docGrid w:linePitch="326"/>
        </w:sectPr>
      </w:pPr>
      <w:r w:rsidRPr="001E3493">
        <w:fldChar w:fldCharType="end"/>
      </w:r>
    </w:p>
    <w:p w14:paraId="4A6C7D53" w14:textId="7B621739" w:rsidR="008670B9" w:rsidRDefault="00965FBD" w:rsidP="00234024">
      <w:pPr>
        <w:pStyle w:val="Heading1"/>
      </w:pPr>
      <w:bookmarkStart w:id="0" w:name="_Toc420995890"/>
      <w:bookmarkStart w:id="1" w:name="_Toc422997477"/>
      <w:r w:rsidRPr="001E3493">
        <w:lastRenderedPageBreak/>
        <w:br/>
      </w:r>
      <w:bookmarkStart w:id="2" w:name="_Toc427156460"/>
      <w:bookmarkStart w:id="3" w:name="_Toc195707693"/>
      <w:r w:rsidR="00EE334C" w:rsidRPr="001E3493">
        <w:t>Introduction</w:t>
      </w:r>
      <w:bookmarkEnd w:id="0"/>
      <w:bookmarkEnd w:id="1"/>
      <w:bookmarkEnd w:id="2"/>
      <w:bookmarkEnd w:id="3"/>
    </w:p>
    <w:p w14:paraId="27ADF448" w14:textId="691B9D5F" w:rsidR="00B46D8E" w:rsidRPr="001E3493" w:rsidRDefault="00A44E3E" w:rsidP="00234024">
      <w:r w:rsidRPr="001E3493">
        <w:t xml:space="preserve">Bone </w:t>
      </w:r>
      <w:r w:rsidR="00B46D8E" w:rsidRPr="001E3493">
        <w:t>tissue engineering has demonstrated promising advancements since the 1970s when the first successful full</w:t>
      </w:r>
      <w:r w:rsidR="003535FB" w:rsidRPr="001E3493">
        <w:t>y</w:t>
      </w:r>
      <w:r w:rsidR="00B46D8E" w:rsidRPr="001E3493">
        <w:t xml:space="preserve"> restorative bone grafting surgery was reported</w:t>
      </w:r>
      <w:r w:rsidR="00B46D8E" w:rsidRPr="001E3493">
        <w:fldChar w:fldCharType="begin"/>
      </w:r>
      <w:r w:rsidR="00F77732" w:rsidRPr="001E3493">
        <w:instrText xml:space="preserve"> ADDIN EN.CITE &lt;EndNote&gt;&lt;Cite&gt;&lt;Author&gt;Samit Kumar Nandi a&lt;/Author&gt;&lt;Year&gt;2009&lt;/Year&gt;&lt;RecNum&gt;26&lt;/RecNum&gt;&lt;DisplayText&gt;[1, 2]&lt;/DisplayText&gt;&lt;record&gt;&lt;rec-number&gt;26&lt;/rec-number&gt;&lt;foreign-keys&gt;&lt;key app="EN" db-id="z5zz9z52afv5d6e9evn55zdgef5eawtf0ree" timestamp="1736384817"&gt;26&lt;/key&gt;&lt;/foreign-keys&gt;&lt;ref-type name="Journal Article"&gt;17&lt;/ref-type&gt;&lt;contributors&gt;&lt;authors&gt;&lt;author&gt;Samit Kumar Nandi a, Prasenjit Mukherjee a, &lt;/author&gt;&lt;author&gt;Subhasis Roy a, Biswanath Kundu b, Dipak Kumar De a, Debabrata Basu b&lt;/author&gt;&lt;/authors&gt;&lt;/contributors&gt;&lt;titles&gt;&lt;title&gt;Local antibiotic delivery systems for the treatment of osteomyelitis–a review.&lt;/title&gt;&lt;secondary-title&gt;Materials Science and Engineering C&lt;/secondary-title&gt;&lt;/titles&gt;&lt;periodical&gt;&lt;full-title&gt;Materials Science and Engineering C&lt;/full-title&gt;&lt;/periodical&gt;&lt;pages&gt;2478–2485&lt;/pages&gt;&lt;volume&gt;29&lt;/volume&gt;&lt;dates&gt;&lt;year&gt;2009&lt;/year&gt;&lt;/dates&gt;&lt;urls&gt;&lt;/urls&gt;&lt;electronic-resource-num&gt;10.1016/j.msec.2009.07.014&lt;/electronic-resource-num&gt;&lt;/record&gt;&lt;/Cite&gt;&lt;Cite&gt;&lt;Author&gt;Leung&lt;/Author&gt;&lt;Year&gt;1989&lt;/Year&gt;&lt;RecNum&gt;206&lt;/RecNum&gt;&lt;record&gt;&lt;rec-number&gt;206&lt;/rec-number&gt;&lt;foreign-keys&gt;&lt;key app="EN" db-id="xaevzfd9lwaxscesw0c59dee2eev9eefatvt" timestamp="1736438741"&gt;206&lt;/key&gt;&lt;/foreign-keys&gt;&lt;ref-type name="Book Section"&gt;5&lt;/ref-type&gt;&lt;contributors&gt;&lt;authors&gt;&lt;author&gt;Leung, Ping-Chung&lt;/author&gt;&lt;/authors&gt;&lt;secondary-authors&gt;&lt;author&gt;Leung, Ping-Chung&lt;/author&gt;&lt;/secondary-authors&gt;&lt;/contributors&gt;&lt;titles&gt;&lt;title&gt;Vascularised Bone Grafts&lt;/title&gt;&lt;secondary-title&gt;Current Trends in Bone Grafting&lt;/secondary-title&gt;&lt;/titles&gt;&lt;pages&gt;11-16&lt;/pages&gt;&lt;dates&gt;&lt;year&gt;1989&lt;/year&gt;&lt;pub-dates&gt;&lt;date&gt;1989//&lt;/date&gt;&lt;/pub-dates&gt;&lt;/dates&gt;&lt;pub-location&gt;Berlin, Heidelberg&lt;/pub-location&gt;&lt;publisher&gt;Springer Berlin Heidelberg&lt;/publisher&gt;&lt;isbn&gt;978-3-642-73970-5&lt;/isbn&gt;&lt;urls&gt;&lt;related-urls&gt;&lt;url&gt;https://doi.org/10.1007/978-3-642-73970-5_2&lt;/url&gt;&lt;/related-urls&gt;&lt;/urls&gt;&lt;electronic-resource-num&gt;10.1007/978-3-642-73970-5_2&lt;/electronic-resource-num&gt;&lt;/record&gt;&lt;/Cite&gt;&lt;/EndNote&gt;</w:instrText>
      </w:r>
      <w:r w:rsidR="00B46D8E" w:rsidRPr="001E3493">
        <w:fldChar w:fldCharType="separate"/>
      </w:r>
      <w:r w:rsidR="00F77732" w:rsidRPr="001E3493">
        <w:rPr>
          <w:noProof/>
        </w:rPr>
        <w:t>[1, 2]</w:t>
      </w:r>
      <w:r w:rsidR="00B46D8E" w:rsidRPr="001E3493">
        <w:fldChar w:fldCharType="end"/>
      </w:r>
      <w:r w:rsidR="00B46D8E" w:rsidRPr="001E3493">
        <w:t xml:space="preserve">. Research in regenerative medicine continues to develop innovative technologies to repair damaged bones, aiming to improve patient outcomes and provide long-term solutions for injuries. In orthopedics, autologous grafts remain the gold standard for bone regeneration due to their histocompatibility, </w:t>
      </w:r>
      <w:proofErr w:type="spellStart"/>
      <w:r w:rsidR="00B46D8E" w:rsidRPr="001E3493">
        <w:t>osteogenicity</w:t>
      </w:r>
      <w:proofErr w:type="spellEnd"/>
      <w:r w:rsidR="00B46D8E" w:rsidRPr="001E3493">
        <w:t>, and lack of disease transmission</w:t>
      </w:r>
      <w:r w:rsidR="00B46D8E" w:rsidRPr="001E3493">
        <w:fldChar w:fldCharType="begin"/>
      </w:r>
      <w:r w:rsidR="00B46D8E" w:rsidRPr="001E3493">
        <w:instrText xml:space="preserve"> ADDIN EN.CITE &lt;EndNote&gt;&lt;Cite&gt;&lt;Author&gt;Schmidt&lt;/Author&gt;&lt;Year&gt;2021&lt;/Year&gt;&lt;RecNum&gt;191&lt;/RecNum&gt;&lt;DisplayText&gt;[3]&lt;/DisplayText&gt;&lt;record&gt;&lt;rec-number&gt;191&lt;/rec-number&gt;&lt;foreign-keys&gt;&lt;key app="EN" db-id="xaevzfd9lwaxscesw0c59dee2eev9eefatvt" timestamp="1736354408"&gt;191&lt;/key&gt;&lt;/foreign-keys&gt;&lt;ref-type name="Journal Article"&gt;17&lt;/ref-type&gt;&lt;contributors&gt;&lt;authors&gt;&lt;author&gt;Schmidt, A. H.&lt;/author&gt;&lt;/authors&gt;&lt;/contributors&gt;&lt;auth-address&gt;Hennepin Healthcare, Dept. of Orthopaedic Surgery, mailcode G2, 701 Park Ave. South Minneapolis, MN 55415, USA. Electronic address: Andrew.schmidt@hcmed.org.&lt;/auth-address&gt;&lt;titles&gt;&lt;title&gt;Autologous bone graft: Is it still the gold standard?&lt;/title&gt;&lt;secondary-title&gt;Injury&lt;/secondary-title&gt;&lt;/titles&gt;&lt;periodical&gt;&lt;full-title&gt;Injury&lt;/full-title&gt;&lt;/periodical&gt;&lt;pages&gt;S18-S22&lt;/pages&gt;&lt;volume&gt;52 Suppl 2&lt;/volume&gt;&lt;edition&gt;20210203&lt;/edition&gt;&lt;keywords&gt;&lt;keyword&gt;Autografts&lt;/keyword&gt;&lt;keyword&gt;*Bone Transplantation&lt;/keyword&gt;&lt;keyword&gt;Fracture Healing&lt;/keyword&gt;&lt;keyword&gt;Humans&lt;/keyword&gt;&lt;keyword&gt;Therapeutic Irrigation&lt;/keyword&gt;&lt;keyword&gt;*Tissue and Organ Harvesting&lt;/keyword&gt;&lt;keyword&gt;Transplantation, Autologous&lt;/keyword&gt;&lt;keyword&gt;Autologous bone graft&lt;/keyword&gt;&lt;keyword&gt;bone defect&lt;/keyword&gt;&lt;keyword&gt;nonunion&lt;/keyword&gt;&lt;keyword&gt;reamer irrigator aspirator&lt;/keyword&gt;&lt;/keywords&gt;&lt;dates&gt;&lt;year&gt;2021&lt;/year&gt;&lt;pub-dates&gt;&lt;date&gt;Jun&lt;/date&gt;&lt;/pub-dates&gt;&lt;/dates&gt;&lt;isbn&gt;1879-0267 (Electronic)&amp;#xD;0020-1383 (Linking)&lt;/isbn&gt;&lt;accession-num&gt;33563416&lt;/accession-num&gt;&lt;urls&gt;&lt;related-urls&gt;&lt;url&gt;https://www.ncbi.nlm.nih.gov/pubmed/33563416&lt;/url&gt;&lt;/related-urls&gt;&lt;/urls&gt;&lt;electronic-resource-num&gt;10.1016/j.injury.2021.01.043&lt;/electronic-resource-num&gt;&lt;remote-database-name&gt;Medline&lt;/remote-database-name&gt;&lt;remote-database-provider&gt;NLM&lt;/remote-database-provider&gt;&lt;/record&gt;&lt;/Cite&gt;&lt;/EndNote&gt;</w:instrText>
      </w:r>
      <w:r w:rsidR="00B46D8E" w:rsidRPr="001E3493">
        <w:fldChar w:fldCharType="separate"/>
      </w:r>
      <w:r w:rsidR="00B46D8E" w:rsidRPr="001E3493">
        <w:rPr>
          <w:noProof/>
        </w:rPr>
        <w:t>[3]</w:t>
      </w:r>
      <w:r w:rsidR="00B46D8E" w:rsidRPr="001E3493">
        <w:fldChar w:fldCharType="end"/>
      </w:r>
      <w:r w:rsidR="00B46D8E" w:rsidRPr="001E3493">
        <w:t xml:space="preserve">. However, their use is constrained by donor site morbidity, limited availability, and an inability to enhance or customize their properties </w:t>
      </w:r>
      <w:r w:rsidR="00B46D8E" w:rsidRPr="001E3493">
        <w:fldChar w:fldCharType="begin">
          <w:fldData xml:space="preserve">PEVuZE5vdGU+PENpdGU+PEF1dGhvcj5Qb3VyaGFqcmV6YWVpPC9BdXRob3I+PFllYXI+MjAyNDwv
WWVhcj48UmVjTnVtPjE4MzwvUmVjTnVtPjxEaXNwbGF5VGV4dD5bNF08L0Rpc3BsYXlUZXh0Pjxy
ZWNvcmQ+PHJlYy1udW1iZXI+MTgzPC9yZWMtbnVtYmVyPjxmb3JlaWduLWtleXM+PGtleSBhcHA9
IkVOIiBkYi1pZD0ieGFldnpmZDlsd2F4c2Nlc3cwYzU5ZGVlMmVldjllZWZhdHZ0IiB0aW1lc3Rh
bXA9IjE3MzYyODUxMTciPjE4Mzwva2V5PjwvZm9yZWlnbi1rZXlzPjxyZWYtdHlwZSBuYW1lPSJK
b3VybmFsIEFydGljbGUiPjE3PC9yZWYtdHlwZT48Y29udHJpYnV0b3JzPjxhdXRob3JzPjxhdXRo
b3I+UG91cmhhanJlemFlaSwgUy48L2F1dGhvcj48YXV0aG9yPkFiYmFzLCBaLjwvYXV0aG9yPjxh
dXRob3I+S2hhbGlsaSwgTS4gQS48L2F1dGhvcj48YXV0aG9yPk1hZGluZWgsIEguPC9hdXRob3I+
PGF1dGhvcj5Kb295YSwgSC48L2F1dGhvcj48YXV0aG9yPkJhYmFlaXphZCwgQS48L2F1dGhvcj48
YXV0aG9yPkdyb3NzLCBKLiBELjwvYXV0aG9yPjxhdXRob3I+U2FtYWRpLCBBLjwvYXV0aG9yPjwv
YXV0aG9ycz48L2NvbnRyaWJ1dG9ycz48YXV0aC1hZGRyZXNzPkRlcGFydG1lbnQgb2YgYmlvbWVk
aWNhbCBFbmdpbmVlcmluZywgQW1pcmthYmlyIFVuaXZlcnNpdHkgb2YgVGVjaG5vbG9neSwgVGVo
cmFuLCBJcmFuLiYjeEQ7RGVwYXJ0bWVudCBvZiBDaGVtaXN0cnksIFVuaXZlcnNpdHkgb2YgQm9s
b2duYSwgQm9sb2duYSwgSXRhbHkuJiN4RDtEZXBhcnRtZW50IG9mIEJpb21hdGVyaWFscywgVW5p
dmVyc2l0eSBvZiBUYXJiaWF0IE1vZGFyZXMsIFRlaHJhbiwgSXJhbi4mI3hEO0RlcGFydG1lbnQg
b2YgUG9seW1lciBFbmdpbmVlcmluZywgVW5pdmVyc2l0eSBvZiBUYXJiaWF0IE1vZGFyZXMsIFRl
aHJhbiwgSXJhbi4mI3hEO0Jpb2NoZW1pc3RyeSBncm91cCwgRGVwYXJ0bWVudCBvZiBDaGVtaXN0
cnksIEZhY3VsdHkgb2YgU2NpZW5jZSwgRmVyZG93c2kgVW5pdmVyc2l0eSBvZiBNYXNoaGFkLCBN
YXNoaGFkLCBJcmFuLiYjeEQ7RmFjdWx0eSBvZiBNZWRpY2luZSwgU2VtbmFuIFVuaXZlcnNpdHkg
b2YgTWVkaWNhbCBTY2llbmNlLCBTZW1uYW4sIElyYW4uJiN4RDtSZUNFTExlYnJhdGUgUmVnZW5l
cmF0aXZlIE1lZGljaW5lIENsaW5pYywgSGVuZGVyc29uLCBOViwgVVNBLiYjeEQ7RGVwYXJ0bWVu
dCBvZiBCYXNpYyBTY2llbmNlLCBTY2hvb2wgb2YgTWVkaWNpbmUsIEJhbSBVbml2ZXJzaXR5IG9m
IE1lZGljYWwgU2NpZW5jZXMsIEJhbSwgSXJhbi4gRWxlY3Ryb25pYyBhZGRyZXNzOiBhbGlzYW1h
ZGkyM0BtdWJhbS5hYy5pci48L2F1dGgtYWRkcmVzcz48dGl0bGVzPjx0aXRsZT5CaW9hY3RpdmUg
cG9seW1lcnM6IEEgY29tcHJlaGVuc2l2ZSByZXZpZXcgb24gYm9uZSBncmFmdGluZyBiaW9tYXRl
cmlhbHM8L3RpdGxlPjxzZWNvbmRhcnktdGl0bGU+SW50IEogQmlvbCBNYWNyb21vbDwvc2Vjb25k
YXJ5LXRpdGxlPjwvdGl0bGVzPjxwZXJpb2RpY2FsPjxmdWxsLXRpdGxlPkludCBKIEJpb2wgTWFj
cm9tb2w8L2Z1bGwtdGl0bGU+PC9wZXJpb2RpY2FsPjxwYWdlcz4xMzQ2MTU8L3BhZ2VzPjx2b2x1
bWU+Mjc4PC92b2x1bWU+PG51bWJlcj5QdCAyPC9udW1iZXI+PGVkaXRpb24+MjAyNDA4MTA8L2Vk
aXRpb24+PGtleXdvcmRzPjxrZXl3b3JkPkh1bWFuczwva2V5d29yZD48a2V5d29yZD4qUG9seW1l
cnMvY2hlbWlzdHJ5PC9rZXl3b3JkPjxrZXl3b3JkPipCaW9jb21wYXRpYmxlIE1hdGVyaWFscy9j
aGVtaXN0cnk8L2tleXdvcmQ+PGtleXdvcmQ+KlRpc3N1ZSBFbmdpbmVlcmluZy9tZXRob2RzPC9r
ZXl3b3JkPjxrZXl3b3JkPipCb25lIFRyYW5zcGxhbnRhdGlvbi9tZXRob2RzPC9rZXl3b3JkPjxr
ZXl3b3JkPkFuaW1hbHM8L2tleXdvcmQ+PGtleXdvcmQ+Qm9uZSBTdWJzdGl0dXRlcy9jaGVtaXN0
cnk8L2tleXdvcmQ+PGtleXdvcmQ+Qm9uZSBhbmQgQm9uZXMvZHJ1ZyBlZmZlY3RzPC9rZXl3b3Jk
PjxrZXl3b3JkPlRpc3N1ZSBTY2FmZm9sZHMvY2hlbWlzdHJ5PC9rZXl3b3JkPjxrZXl3b3JkPkJv
bmUgUmVnZW5lcmF0aW9uL2RydWcgZWZmZWN0czwva2V5d29yZD48a2V5d29yZD5CaW9tZWRpY2Fs
IGFwcGxpY2F0aW9uczwva2V5d29yZD48a2V5d29yZD5Cb25lIHRpc3N1ZSBlbmdpbmVlcmluZzwv
a2V5d29yZD48a2V5d29yZD5Qb2x5bWVyaWMgYmlvbWF0ZXJpYWxzPC9rZXl3b3JkPjwva2V5d29y
ZHM+PGRhdGVzPjx5ZWFyPjIwMjQ8L3llYXI+PHB1Yi1kYXRlcz48ZGF0ZT5PY3Q8L2RhdGU+PC9w
dWItZGF0ZXM+PC9kYXRlcz48aXNibj4xODc5LTAwMDMgKEVsZWN0cm9uaWMpJiN4RDswMTQxLTgx
MzAgKExpbmtpbmcpPC9pc2JuPjxhY2Nlc3Npb24tbnVtPjM5MTI4NzQzPC9hY2Nlc3Npb24tbnVt
Pjx1cmxzPjxyZWxhdGVkLXVybHM+PHVybD5odHRwczovL3d3dy5uY2JpLm5sbS5uaWguZ292L3B1
Ym1lZC8zOTEyODc0MzwvdXJsPjwvcmVsYXRlZC11cmxzPjwvdXJscz48Y3VzdG9tMT5EZWNsYXJh
dGlvbiBvZiBjb21wZXRpbmcgaW50ZXJlc3QgVGhlIGF1dGhvcnMgZGVjbGFyZSB0aGF0IHRoZXkg
aGF2ZSBubyBrbm93biBjb21wZXRpbmcgZmluYW5jaWFsIGludGVyZXN0cyBvciBwZXJzb25hbCBy
ZWxhdGlvbnNoaXBzIHRoYXQgY291bGQgaGF2ZSBhcHBlYXJlZCB0byBpbmZsdWVuY2UgdGhlIHdv
cmsgcmVwb3J0ZWQgaW4gdGhpcyBwYXBlci48L2N1c3RvbTE+PGVsZWN0cm9uaWMtcmVzb3VyY2Ut
bnVtPjEwLjEwMTYvai5pamJpb21hYy4yMDI0LjEzNDYxNTwvZWxlY3Ryb25pYy1yZXNvdXJjZS1u
dW0+PHJlbW90ZS1kYXRhYmFzZS1uYW1lPk1lZGxpbmU8L3JlbW90ZS1kYXRhYmFzZS1uYW1lPjxy
ZW1vdGUtZGF0YWJhc2UtcHJvdmlkZXI+TkxNPC9yZW1vdGUtZGF0YWJhc2UtcHJvdmlkZXI+PC9y
ZWNvcmQ+PC9DaXRlPjwvRW5kTm90ZT5=
</w:fldData>
        </w:fldChar>
      </w:r>
      <w:r w:rsidR="00B46D8E" w:rsidRPr="001E3493">
        <w:instrText xml:space="preserve"> ADDIN EN.CITE </w:instrText>
      </w:r>
      <w:r w:rsidR="00B46D8E" w:rsidRPr="001E3493">
        <w:fldChar w:fldCharType="begin">
          <w:fldData xml:space="preserve">PEVuZE5vdGU+PENpdGU+PEF1dGhvcj5Qb3VyaGFqcmV6YWVpPC9BdXRob3I+PFllYXI+MjAyNDwv
WWVhcj48UmVjTnVtPjE4MzwvUmVjTnVtPjxEaXNwbGF5VGV4dD5bNF08L0Rpc3BsYXlUZXh0Pjxy
ZWNvcmQ+PHJlYy1udW1iZXI+MTgzPC9yZWMtbnVtYmVyPjxmb3JlaWduLWtleXM+PGtleSBhcHA9
IkVOIiBkYi1pZD0ieGFldnpmZDlsd2F4c2Nlc3cwYzU5ZGVlMmVldjllZWZhdHZ0IiB0aW1lc3Rh
bXA9IjE3MzYyODUxMTciPjE4Mzwva2V5PjwvZm9yZWlnbi1rZXlzPjxyZWYtdHlwZSBuYW1lPSJK
b3VybmFsIEFydGljbGUiPjE3PC9yZWYtdHlwZT48Y29udHJpYnV0b3JzPjxhdXRob3JzPjxhdXRo
b3I+UG91cmhhanJlemFlaSwgUy48L2F1dGhvcj48YXV0aG9yPkFiYmFzLCBaLjwvYXV0aG9yPjxh
dXRob3I+S2hhbGlsaSwgTS4gQS48L2F1dGhvcj48YXV0aG9yPk1hZGluZWgsIEguPC9hdXRob3I+
PGF1dGhvcj5Kb295YSwgSC48L2F1dGhvcj48YXV0aG9yPkJhYmFlaXphZCwgQS48L2F1dGhvcj48
YXV0aG9yPkdyb3NzLCBKLiBELjwvYXV0aG9yPjxhdXRob3I+U2FtYWRpLCBBLjwvYXV0aG9yPjwv
YXV0aG9ycz48L2NvbnRyaWJ1dG9ycz48YXV0aC1hZGRyZXNzPkRlcGFydG1lbnQgb2YgYmlvbWVk
aWNhbCBFbmdpbmVlcmluZywgQW1pcmthYmlyIFVuaXZlcnNpdHkgb2YgVGVjaG5vbG9neSwgVGVo
cmFuLCBJcmFuLiYjeEQ7RGVwYXJ0bWVudCBvZiBDaGVtaXN0cnksIFVuaXZlcnNpdHkgb2YgQm9s
b2duYSwgQm9sb2duYSwgSXRhbHkuJiN4RDtEZXBhcnRtZW50IG9mIEJpb21hdGVyaWFscywgVW5p
dmVyc2l0eSBvZiBUYXJiaWF0IE1vZGFyZXMsIFRlaHJhbiwgSXJhbi4mI3hEO0RlcGFydG1lbnQg
b2YgUG9seW1lciBFbmdpbmVlcmluZywgVW5pdmVyc2l0eSBvZiBUYXJiaWF0IE1vZGFyZXMsIFRl
aHJhbiwgSXJhbi4mI3hEO0Jpb2NoZW1pc3RyeSBncm91cCwgRGVwYXJ0bWVudCBvZiBDaGVtaXN0
cnksIEZhY3VsdHkgb2YgU2NpZW5jZSwgRmVyZG93c2kgVW5pdmVyc2l0eSBvZiBNYXNoaGFkLCBN
YXNoaGFkLCBJcmFuLiYjeEQ7RmFjdWx0eSBvZiBNZWRpY2luZSwgU2VtbmFuIFVuaXZlcnNpdHkg
b2YgTWVkaWNhbCBTY2llbmNlLCBTZW1uYW4sIElyYW4uJiN4RDtSZUNFTExlYnJhdGUgUmVnZW5l
cmF0aXZlIE1lZGljaW5lIENsaW5pYywgSGVuZGVyc29uLCBOViwgVVNBLiYjeEQ7RGVwYXJ0bWVu
dCBvZiBCYXNpYyBTY2llbmNlLCBTY2hvb2wgb2YgTWVkaWNpbmUsIEJhbSBVbml2ZXJzaXR5IG9m
IE1lZGljYWwgU2NpZW5jZXMsIEJhbSwgSXJhbi4gRWxlY3Ryb25pYyBhZGRyZXNzOiBhbGlzYW1h
ZGkyM0BtdWJhbS5hYy5pci48L2F1dGgtYWRkcmVzcz48dGl0bGVzPjx0aXRsZT5CaW9hY3RpdmUg
cG9seW1lcnM6IEEgY29tcHJlaGVuc2l2ZSByZXZpZXcgb24gYm9uZSBncmFmdGluZyBiaW9tYXRl
cmlhbHM8L3RpdGxlPjxzZWNvbmRhcnktdGl0bGU+SW50IEogQmlvbCBNYWNyb21vbDwvc2Vjb25k
YXJ5LXRpdGxlPjwvdGl0bGVzPjxwZXJpb2RpY2FsPjxmdWxsLXRpdGxlPkludCBKIEJpb2wgTWFj
cm9tb2w8L2Z1bGwtdGl0bGU+PC9wZXJpb2RpY2FsPjxwYWdlcz4xMzQ2MTU8L3BhZ2VzPjx2b2x1
bWU+Mjc4PC92b2x1bWU+PG51bWJlcj5QdCAyPC9udW1iZXI+PGVkaXRpb24+MjAyNDA4MTA8L2Vk
aXRpb24+PGtleXdvcmRzPjxrZXl3b3JkPkh1bWFuczwva2V5d29yZD48a2V5d29yZD4qUG9seW1l
cnMvY2hlbWlzdHJ5PC9rZXl3b3JkPjxrZXl3b3JkPipCaW9jb21wYXRpYmxlIE1hdGVyaWFscy9j
aGVtaXN0cnk8L2tleXdvcmQ+PGtleXdvcmQ+KlRpc3N1ZSBFbmdpbmVlcmluZy9tZXRob2RzPC9r
ZXl3b3JkPjxrZXl3b3JkPipCb25lIFRyYW5zcGxhbnRhdGlvbi9tZXRob2RzPC9rZXl3b3JkPjxr
ZXl3b3JkPkFuaW1hbHM8L2tleXdvcmQ+PGtleXdvcmQ+Qm9uZSBTdWJzdGl0dXRlcy9jaGVtaXN0
cnk8L2tleXdvcmQ+PGtleXdvcmQ+Qm9uZSBhbmQgQm9uZXMvZHJ1ZyBlZmZlY3RzPC9rZXl3b3Jk
PjxrZXl3b3JkPlRpc3N1ZSBTY2FmZm9sZHMvY2hlbWlzdHJ5PC9rZXl3b3JkPjxrZXl3b3JkPkJv
bmUgUmVnZW5lcmF0aW9uL2RydWcgZWZmZWN0czwva2V5d29yZD48a2V5d29yZD5CaW9tZWRpY2Fs
IGFwcGxpY2F0aW9uczwva2V5d29yZD48a2V5d29yZD5Cb25lIHRpc3N1ZSBlbmdpbmVlcmluZzwv
a2V5d29yZD48a2V5d29yZD5Qb2x5bWVyaWMgYmlvbWF0ZXJpYWxzPC9rZXl3b3JkPjwva2V5d29y
ZHM+PGRhdGVzPjx5ZWFyPjIwMjQ8L3llYXI+PHB1Yi1kYXRlcz48ZGF0ZT5PY3Q8L2RhdGU+PC9w
dWItZGF0ZXM+PC9kYXRlcz48aXNibj4xODc5LTAwMDMgKEVsZWN0cm9uaWMpJiN4RDswMTQxLTgx
MzAgKExpbmtpbmcpPC9pc2JuPjxhY2Nlc3Npb24tbnVtPjM5MTI4NzQzPC9hY2Nlc3Npb24tbnVt
Pjx1cmxzPjxyZWxhdGVkLXVybHM+PHVybD5odHRwczovL3d3dy5uY2JpLm5sbS5uaWguZ292L3B1
Ym1lZC8zOTEyODc0MzwvdXJsPjwvcmVsYXRlZC11cmxzPjwvdXJscz48Y3VzdG9tMT5EZWNsYXJh
dGlvbiBvZiBjb21wZXRpbmcgaW50ZXJlc3QgVGhlIGF1dGhvcnMgZGVjbGFyZSB0aGF0IHRoZXkg
aGF2ZSBubyBrbm93biBjb21wZXRpbmcgZmluYW5jaWFsIGludGVyZXN0cyBvciBwZXJzb25hbCBy
ZWxhdGlvbnNoaXBzIHRoYXQgY291bGQgaGF2ZSBhcHBlYXJlZCB0byBpbmZsdWVuY2UgdGhlIHdv
cmsgcmVwb3J0ZWQgaW4gdGhpcyBwYXBlci48L2N1c3RvbTE+PGVsZWN0cm9uaWMtcmVzb3VyY2Ut
bnVtPjEwLjEwMTYvai5pamJpb21hYy4yMDI0LjEzNDYxNTwvZWxlY3Ryb25pYy1yZXNvdXJjZS1u
dW0+PHJlbW90ZS1kYXRhYmFzZS1uYW1lPk1lZGxpbmU8L3JlbW90ZS1kYXRhYmFzZS1uYW1lPjxy
ZW1vdGUtZGF0YWJhc2UtcHJvdmlkZXI+TkxNPC9yZW1vdGUtZGF0YWJhc2UtcHJvdmlkZXI+PC9y
ZWNvcmQ+PC9DaXRlPjwvRW5kTm90ZT5=
</w:fldData>
        </w:fldChar>
      </w:r>
      <w:r w:rsidR="00B46D8E" w:rsidRPr="001E3493">
        <w:instrText xml:space="preserve"> ADDIN EN.CITE.DATA </w:instrText>
      </w:r>
      <w:r w:rsidR="00B46D8E" w:rsidRPr="001E3493">
        <w:fldChar w:fldCharType="end"/>
      </w:r>
      <w:r w:rsidR="00B46D8E" w:rsidRPr="001E3493">
        <w:fldChar w:fldCharType="separate"/>
      </w:r>
      <w:r w:rsidR="00B46D8E" w:rsidRPr="001E3493">
        <w:rPr>
          <w:noProof/>
        </w:rPr>
        <w:t>[4]</w:t>
      </w:r>
      <w:r w:rsidR="00B46D8E" w:rsidRPr="001E3493">
        <w:fldChar w:fldCharType="end"/>
      </w:r>
      <w:r w:rsidR="00B46D8E" w:rsidRPr="001E3493">
        <w:t>. These limitations have driven interest in bioengineered scaffolds as versatile alternatives for bone regeneration.</w:t>
      </w:r>
    </w:p>
    <w:p w14:paraId="57812BD2" w14:textId="35E89198" w:rsidR="00B46D8E" w:rsidRPr="001E3493" w:rsidRDefault="00BE0AC7" w:rsidP="00234024">
      <w:pPr>
        <w:pStyle w:val="NormalWeb"/>
        <w:spacing w:before="0" w:beforeAutospacing="0" w:after="0" w:afterAutospacing="0"/>
      </w:pPr>
      <w:r w:rsidRPr="001E3493">
        <w:t>T</w:t>
      </w:r>
      <w:r w:rsidR="00B46D8E" w:rsidRPr="001E3493">
        <w:t xml:space="preserve">ypes of synthetic biomaterials </w:t>
      </w:r>
      <w:r w:rsidRPr="001E3493">
        <w:t xml:space="preserve">include </w:t>
      </w:r>
      <w:r w:rsidR="00B46D8E" w:rsidRPr="001E3493">
        <w:t>bioactive ceramics, synthetic polymer</w:t>
      </w:r>
      <w:r w:rsidRPr="001E3493">
        <w:t>s</w:t>
      </w:r>
      <w:r w:rsidR="00B46D8E" w:rsidRPr="001E3493">
        <w:t>, and composites</w:t>
      </w:r>
      <w:r w:rsidR="00B46D8E" w:rsidRPr="001E3493">
        <w:fldChar w:fldCharType="begin">
          <w:fldData xml:space="preserve">PEVuZE5vdGU+PENpdGU+PEF1dGhvcj5Qb3VyaGFqcmV6YWVpPC9BdXRob3I+PFllYXI+MjAyNDwv
WWVhcj48UmVjTnVtPjE4MzwvUmVjTnVtPjxEaXNwbGF5VGV4dD5bNF08L0Rpc3BsYXlUZXh0Pjxy
ZWNvcmQ+PHJlYy1udW1iZXI+MTgzPC9yZWMtbnVtYmVyPjxmb3JlaWduLWtleXM+PGtleSBhcHA9
IkVOIiBkYi1pZD0ieGFldnpmZDlsd2F4c2Nlc3cwYzU5ZGVlMmVldjllZWZhdHZ0IiB0aW1lc3Rh
bXA9IjE3MzYyODUxMTciPjE4Mzwva2V5PjwvZm9yZWlnbi1rZXlzPjxyZWYtdHlwZSBuYW1lPSJK
b3VybmFsIEFydGljbGUiPjE3PC9yZWYtdHlwZT48Y29udHJpYnV0b3JzPjxhdXRob3JzPjxhdXRo
b3I+UG91cmhhanJlemFlaSwgUy48L2F1dGhvcj48YXV0aG9yPkFiYmFzLCBaLjwvYXV0aG9yPjxh
dXRob3I+S2hhbGlsaSwgTS4gQS48L2F1dGhvcj48YXV0aG9yPk1hZGluZWgsIEguPC9hdXRob3I+
PGF1dGhvcj5Kb295YSwgSC48L2F1dGhvcj48YXV0aG9yPkJhYmFlaXphZCwgQS48L2F1dGhvcj48
YXV0aG9yPkdyb3NzLCBKLiBELjwvYXV0aG9yPjxhdXRob3I+U2FtYWRpLCBBLjwvYXV0aG9yPjwv
YXV0aG9ycz48L2NvbnRyaWJ1dG9ycz48YXV0aC1hZGRyZXNzPkRlcGFydG1lbnQgb2YgYmlvbWVk
aWNhbCBFbmdpbmVlcmluZywgQW1pcmthYmlyIFVuaXZlcnNpdHkgb2YgVGVjaG5vbG9neSwgVGVo
cmFuLCBJcmFuLiYjeEQ7RGVwYXJ0bWVudCBvZiBDaGVtaXN0cnksIFVuaXZlcnNpdHkgb2YgQm9s
b2duYSwgQm9sb2duYSwgSXRhbHkuJiN4RDtEZXBhcnRtZW50IG9mIEJpb21hdGVyaWFscywgVW5p
dmVyc2l0eSBvZiBUYXJiaWF0IE1vZGFyZXMsIFRlaHJhbiwgSXJhbi4mI3hEO0RlcGFydG1lbnQg
b2YgUG9seW1lciBFbmdpbmVlcmluZywgVW5pdmVyc2l0eSBvZiBUYXJiaWF0IE1vZGFyZXMsIFRl
aHJhbiwgSXJhbi4mI3hEO0Jpb2NoZW1pc3RyeSBncm91cCwgRGVwYXJ0bWVudCBvZiBDaGVtaXN0
cnksIEZhY3VsdHkgb2YgU2NpZW5jZSwgRmVyZG93c2kgVW5pdmVyc2l0eSBvZiBNYXNoaGFkLCBN
YXNoaGFkLCBJcmFuLiYjeEQ7RmFjdWx0eSBvZiBNZWRpY2luZSwgU2VtbmFuIFVuaXZlcnNpdHkg
b2YgTWVkaWNhbCBTY2llbmNlLCBTZW1uYW4sIElyYW4uJiN4RDtSZUNFTExlYnJhdGUgUmVnZW5l
cmF0aXZlIE1lZGljaW5lIENsaW5pYywgSGVuZGVyc29uLCBOViwgVVNBLiYjeEQ7RGVwYXJ0bWVu
dCBvZiBCYXNpYyBTY2llbmNlLCBTY2hvb2wgb2YgTWVkaWNpbmUsIEJhbSBVbml2ZXJzaXR5IG9m
IE1lZGljYWwgU2NpZW5jZXMsIEJhbSwgSXJhbi4gRWxlY3Ryb25pYyBhZGRyZXNzOiBhbGlzYW1h
ZGkyM0BtdWJhbS5hYy5pci48L2F1dGgtYWRkcmVzcz48dGl0bGVzPjx0aXRsZT5CaW9hY3RpdmUg
cG9seW1lcnM6IEEgY29tcHJlaGVuc2l2ZSByZXZpZXcgb24gYm9uZSBncmFmdGluZyBiaW9tYXRl
cmlhbHM8L3RpdGxlPjxzZWNvbmRhcnktdGl0bGU+SW50IEogQmlvbCBNYWNyb21vbDwvc2Vjb25k
YXJ5LXRpdGxlPjwvdGl0bGVzPjxwZXJpb2RpY2FsPjxmdWxsLXRpdGxlPkludCBKIEJpb2wgTWFj
cm9tb2w8L2Z1bGwtdGl0bGU+PC9wZXJpb2RpY2FsPjxwYWdlcz4xMzQ2MTU8L3BhZ2VzPjx2b2x1
bWU+Mjc4PC92b2x1bWU+PG51bWJlcj5QdCAyPC9udW1iZXI+PGVkaXRpb24+MjAyNDA4MTA8L2Vk
aXRpb24+PGtleXdvcmRzPjxrZXl3b3JkPkh1bWFuczwva2V5d29yZD48a2V5d29yZD4qUG9seW1l
cnMvY2hlbWlzdHJ5PC9rZXl3b3JkPjxrZXl3b3JkPipCaW9jb21wYXRpYmxlIE1hdGVyaWFscy9j
aGVtaXN0cnk8L2tleXdvcmQ+PGtleXdvcmQ+KlRpc3N1ZSBFbmdpbmVlcmluZy9tZXRob2RzPC9r
ZXl3b3JkPjxrZXl3b3JkPipCb25lIFRyYW5zcGxhbnRhdGlvbi9tZXRob2RzPC9rZXl3b3JkPjxr
ZXl3b3JkPkFuaW1hbHM8L2tleXdvcmQ+PGtleXdvcmQ+Qm9uZSBTdWJzdGl0dXRlcy9jaGVtaXN0
cnk8L2tleXdvcmQ+PGtleXdvcmQ+Qm9uZSBhbmQgQm9uZXMvZHJ1ZyBlZmZlY3RzPC9rZXl3b3Jk
PjxrZXl3b3JkPlRpc3N1ZSBTY2FmZm9sZHMvY2hlbWlzdHJ5PC9rZXl3b3JkPjxrZXl3b3JkPkJv
bmUgUmVnZW5lcmF0aW9uL2RydWcgZWZmZWN0czwva2V5d29yZD48a2V5d29yZD5CaW9tZWRpY2Fs
IGFwcGxpY2F0aW9uczwva2V5d29yZD48a2V5d29yZD5Cb25lIHRpc3N1ZSBlbmdpbmVlcmluZzwv
a2V5d29yZD48a2V5d29yZD5Qb2x5bWVyaWMgYmlvbWF0ZXJpYWxzPC9rZXl3b3JkPjwva2V5d29y
ZHM+PGRhdGVzPjx5ZWFyPjIwMjQ8L3llYXI+PHB1Yi1kYXRlcz48ZGF0ZT5PY3Q8L2RhdGU+PC9w
dWItZGF0ZXM+PC9kYXRlcz48aXNibj4xODc5LTAwMDMgKEVsZWN0cm9uaWMpJiN4RDswMTQxLTgx
MzAgKExpbmtpbmcpPC9pc2JuPjxhY2Nlc3Npb24tbnVtPjM5MTI4NzQzPC9hY2Nlc3Npb24tbnVt
Pjx1cmxzPjxyZWxhdGVkLXVybHM+PHVybD5odHRwczovL3d3dy5uY2JpLm5sbS5uaWguZ292L3B1
Ym1lZC8zOTEyODc0MzwvdXJsPjwvcmVsYXRlZC11cmxzPjwvdXJscz48Y3VzdG9tMT5EZWNsYXJh
dGlvbiBvZiBjb21wZXRpbmcgaW50ZXJlc3QgVGhlIGF1dGhvcnMgZGVjbGFyZSB0aGF0IHRoZXkg
aGF2ZSBubyBrbm93biBjb21wZXRpbmcgZmluYW5jaWFsIGludGVyZXN0cyBvciBwZXJzb25hbCBy
ZWxhdGlvbnNoaXBzIHRoYXQgY291bGQgaGF2ZSBhcHBlYXJlZCB0byBpbmZsdWVuY2UgdGhlIHdv
cmsgcmVwb3J0ZWQgaW4gdGhpcyBwYXBlci48L2N1c3RvbTE+PGVsZWN0cm9uaWMtcmVzb3VyY2Ut
bnVtPjEwLjEwMTYvai5pamJpb21hYy4yMDI0LjEzNDYxNTwvZWxlY3Ryb25pYy1yZXNvdXJjZS1u
dW0+PHJlbW90ZS1kYXRhYmFzZS1uYW1lPk1lZGxpbmU8L3JlbW90ZS1kYXRhYmFzZS1uYW1lPjxy
ZW1vdGUtZGF0YWJhc2UtcHJvdmlkZXI+TkxNPC9yZW1vdGUtZGF0YWJhc2UtcHJvdmlkZXI+PC9y
ZWNvcmQ+PC9DaXRlPjwvRW5kTm90ZT5=
</w:fldData>
        </w:fldChar>
      </w:r>
      <w:r w:rsidR="00B46D8E" w:rsidRPr="001E3493">
        <w:instrText xml:space="preserve"> ADDIN EN.CITE </w:instrText>
      </w:r>
      <w:r w:rsidR="00B46D8E" w:rsidRPr="001E3493">
        <w:fldChar w:fldCharType="begin">
          <w:fldData xml:space="preserve">PEVuZE5vdGU+PENpdGU+PEF1dGhvcj5Qb3VyaGFqcmV6YWVpPC9BdXRob3I+PFllYXI+MjAyNDwv
WWVhcj48UmVjTnVtPjE4MzwvUmVjTnVtPjxEaXNwbGF5VGV4dD5bNF08L0Rpc3BsYXlUZXh0Pjxy
ZWNvcmQ+PHJlYy1udW1iZXI+MTgzPC9yZWMtbnVtYmVyPjxmb3JlaWduLWtleXM+PGtleSBhcHA9
IkVOIiBkYi1pZD0ieGFldnpmZDlsd2F4c2Nlc3cwYzU5ZGVlMmVldjllZWZhdHZ0IiB0aW1lc3Rh
bXA9IjE3MzYyODUxMTciPjE4Mzwva2V5PjwvZm9yZWlnbi1rZXlzPjxyZWYtdHlwZSBuYW1lPSJK
b3VybmFsIEFydGljbGUiPjE3PC9yZWYtdHlwZT48Y29udHJpYnV0b3JzPjxhdXRob3JzPjxhdXRo
b3I+UG91cmhhanJlemFlaSwgUy48L2F1dGhvcj48YXV0aG9yPkFiYmFzLCBaLjwvYXV0aG9yPjxh
dXRob3I+S2hhbGlsaSwgTS4gQS48L2F1dGhvcj48YXV0aG9yPk1hZGluZWgsIEguPC9hdXRob3I+
PGF1dGhvcj5Kb295YSwgSC48L2F1dGhvcj48YXV0aG9yPkJhYmFlaXphZCwgQS48L2F1dGhvcj48
YXV0aG9yPkdyb3NzLCBKLiBELjwvYXV0aG9yPjxhdXRob3I+U2FtYWRpLCBBLjwvYXV0aG9yPjwv
YXV0aG9ycz48L2NvbnRyaWJ1dG9ycz48YXV0aC1hZGRyZXNzPkRlcGFydG1lbnQgb2YgYmlvbWVk
aWNhbCBFbmdpbmVlcmluZywgQW1pcmthYmlyIFVuaXZlcnNpdHkgb2YgVGVjaG5vbG9neSwgVGVo
cmFuLCBJcmFuLiYjeEQ7RGVwYXJ0bWVudCBvZiBDaGVtaXN0cnksIFVuaXZlcnNpdHkgb2YgQm9s
b2duYSwgQm9sb2duYSwgSXRhbHkuJiN4RDtEZXBhcnRtZW50IG9mIEJpb21hdGVyaWFscywgVW5p
dmVyc2l0eSBvZiBUYXJiaWF0IE1vZGFyZXMsIFRlaHJhbiwgSXJhbi4mI3hEO0RlcGFydG1lbnQg
b2YgUG9seW1lciBFbmdpbmVlcmluZywgVW5pdmVyc2l0eSBvZiBUYXJiaWF0IE1vZGFyZXMsIFRl
aHJhbiwgSXJhbi4mI3hEO0Jpb2NoZW1pc3RyeSBncm91cCwgRGVwYXJ0bWVudCBvZiBDaGVtaXN0
cnksIEZhY3VsdHkgb2YgU2NpZW5jZSwgRmVyZG93c2kgVW5pdmVyc2l0eSBvZiBNYXNoaGFkLCBN
YXNoaGFkLCBJcmFuLiYjeEQ7RmFjdWx0eSBvZiBNZWRpY2luZSwgU2VtbmFuIFVuaXZlcnNpdHkg
b2YgTWVkaWNhbCBTY2llbmNlLCBTZW1uYW4sIElyYW4uJiN4RDtSZUNFTExlYnJhdGUgUmVnZW5l
cmF0aXZlIE1lZGljaW5lIENsaW5pYywgSGVuZGVyc29uLCBOViwgVVNBLiYjeEQ7RGVwYXJ0bWVu
dCBvZiBCYXNpYyBTY2llbmNlLCBTY2hvb2wgb2YgTWVkaWNpbmUsIEJhbSBVbml2ZXJzaXR5IG9m
IE1lZGljYWwgU2NpZW5jZXMsIEJhbSwgSXJhbi4gRWxlY3Ryb25pYyBhZGRyZXNzOiBhbGlzYW1h
ZGkyM0BtdWJhbS5hYy5pci48L2F1dGgtYWRkcmVzcz48dGl0bGVzPjx0aXRsZT5CaW9hY3RpdmUg
cG9seW1lcnM6IEEgY29tcHJlaGVuc2l2ZSByZXZpZXcgb24gYm9uZSBncmFmdGluZyBiaW9tYXRl
cmlhbHM8L3RpdGxlPjxzZWNvbmRhcnktdGl0bGU+SW50IEogQmlvbCBNYWNyb21vbDwvc2Vjb25k
YXJ5LXRpdGxlPjwvdGl0bGVzPjxwZXJpb2RpY2FsPjxmdWxsLXRpdGxlPkludCBKIEJpb2wgTWFj
cm9tb2w8L2Z1bGwtdGl0bGU+PC9wZXJpb2RpY2FsPjxwYWdlcz4xMzQ2MTU8L3BhZ2VzPjx2b2x1
bWU+Mjc4PC92b2x1bWU+PG51bWJlcj5QdCAyPC9udW1iZXI+PGVkaXRpb24+MjAyNDA4MTA8L2Vk
aXRpb24+PGtleXdvcmRzPjxrZXl3b3JkPkh1bWFuczwva2V5d29yZD48a2V5d29yZD4qUG9seW1l
cnMvY2hlbWlzdHJ5PC9rZXl3b3JkPjxrZXl3b3JkPipCaW9jb21wYXRpYmxlIE1hdGVyaWFscy9j
aGVtaXN0cnk8L2tleXdvcmQ+PGtleXdvcmQ+KlRpc3N1ZSBFbmdpbmVlcmluZy9tZXRob2RzPC9r
ZXl3b3JkPjxrZXl3b3JkPipCb25lIFRyYW5zcGxhbnRhdGlvbi9tZXRob2RzPC9rZXl3b3JkPjxr
ZXl3b3JkPkFuaW1hbHM8L2tleXdvcmQ+PGtleXdvcmQ+Qm9uZSBTdWJzdGl0dXRlcy9jaGVtaXN0
cnk8L2tleXdvcmQ+PGtleXdvcmQ+Qm9uZSBhbmQgQm9uZXMvZHJ1ZyBlZmZlY3RzPC9rZXl3b3Jk
PjxrZXl3b3JkPlRpc3N1ZSBTY2FmZm9sZHMvY2hlbWlzdHJ5PC9rZXl3b3JkPjxrZXl3b3JkPkJv
bmUgUmVnZW5lcmF0aW9uL2RydWcgZWZmZWN0czwva2V5d29yZD48a2V5d29yZD5CaW9tZWRpY2Fs
IGFwcGxpY2F0aW9uczwva2V5d29yZD48a2V5d29yZD5Cb25lIHRpc3N1ZSBlbmdpbmVlcmluZzwv
a2V5d29yZD48a2V5d29yZD5Qb2x5bWVyaWMgYmlvbWF0ZXJpYWxzPC9rZXl3b3JkPjwva2V5d29y
ZHM+PGRhdGVzPjx5ZWFyPjIwMjQ8L3llYXI+PHB1Yi1kYXRlcz48ZGF0ZT5PY3Q8L2RhdGU+PC9w
dWItZGF0ZXM+PC9kYXRlcz48aXNibj4xODc5LTAwMDMgKEVsZWN0cm9uaWMpJiN4RDswMTQxLTgx
MzAgKExpbmtpbmcpPC9pc2JuPjxhY2Nlc3Npb24tbnVtPjM5MTI4NzQzPC9hY2Nlc3Npb24tbnVt
Pjx1cmxzPjxyZWxhdGVkLXVybHM+PHVybD5odHRwczovL3d3dy5uY2JpLm5sbS5uaWguZ292L3B1
Ym1lZC8zOTEyODc0MzwvdXJsPjwvcmVsYXRlZC11cmxzPjwvdXJscz48Y3VzdG9tMT5EZWNsYXJh
dGlvbiBvZiBjb21wZXRpbmcgaW50ZXJlc3QgVGhlIGF1dGhvcnMgZGVjbGFyZSB0aGF0IHRoZXkg
aGF2ZSBubyBrbm93biBjb21wZXRpbmcgZmluYW5jaWFsIGludGVyZXN0cyBvciBwZXJzb25hbCBy
ZWxhdGlvbnNoaXBzIHRoYXQgY291bGQgaGF2ZSBhcHBlYXJlZCB0byBpbmZsdWVuY2UgdGhlIHdv
cmsgcmVwb3J0ZWQgaW4gdGhpcyBwYXBlci48L2N1c3RvbTE+PGVsZWN0cm9uaWMtcmVzb3VyY2Ut
bnVtPjEwLjEwMTYvai5pamJpb21hYy4yMDI0LjEzNDYxNTwvZWxlY3Ryb25pYy1yZXNvdXJjZS1u
dW0+PHJlbW90ZS1kYXRhYmFzZS1uYW1lPk1lZGxpbmU8L3JlbW90ZS1kYXRhYmFzZS1uYW1lPjxy
ZW1vdGUtZGF0YWJhc2UtcHJvdmlkZXI+TkxNPC9yZW1vdGUtZGF0YWJhc2UtcHJvdmlkZXI+PC9y
ZWNvcmQ+PC9DaXRlPjwvRW5kTm90ZT5=
</w:fldData>
        </w:fldChar>
      </w:r>
      <w:r w:rsidR="00B46D8E" w:rsidRPr="001E3493">
        <w:instrText xml:space="preserve"> ADDIN EN.CITE.DATA </w:instrText>
      </w:r>
      <w:r w:rsidR="00B46D8E" w:rsidRPr="001E3493">
        <w:fldChar w:fldCharType="end"/>
      </w:r>
      <w:r w:rsidR="00B46D8E" w:rsidRPr="001E3493">
        <w:fldChar w:fldCharType="separate"/>
      </w:r>
      <w:r w:rsidR="00B46D8E" w:rsidRPr="001E3493">
        <w:rPr>
          <w:noProof/>
        </w:rPr>
        <w:t>[4]</w:t>
      </w:r>
      <w:r w:rsidR="00B46D8E" w:rsidRPr="001E3493">
        <w:fldChar w:fldCharType="end"/>
      </w:r>
      <w:r w:rsidRPr="001E3493">
        <w:t>.</w:t>
      </w:r>
      <w:r w:rsidR="00B46D8E" w:rsidRPr="001E3493">
        <w:t xml:space="preserve"> Synthetic polymers </w:t>
      </w:r>
      <w:r w:rsidR="00F37D12" w:rsidRPr="001E3493">
        <w:t xml:space="preserve">are made with </w:t>
      </w:r>
      <w:r w:rsidR="00B46D8E" w:rsidRPr="001E3493">
        <w:t xml:space="preserve"> </w:t>
      </w:r>
      <w:r w:rsidR="00B647B0" w:rsidRPr="001E3493">
        <w:t>“</w:t>
      </w:r>
      <w:r w:rsidR="00B46D8E" w:rsidRPr="001E3493">
        <w:t>biomechanical and physicochemical properties</w:t>
      </w:r>
      <w:r w:rsidR="00B647B0" w:rsidRPr="001E3493">
        <w:t>”</w:t>
      </w:r>
      <w:r w:rsidR="00733D52" w:rsidRPr="001E3493">
        <w:fldChar w:fldCharType="begin">
          <w:fldData xml:space="preserve">PEVuZE5vdGU+PENpdGU+PEF1dGhvcj5Qb3VyaGFqcmV6YWVpPC9BdXRob3I+PFllYXI+MjAyNDwv
WWVhcj48UmVjTnVtPjE4MzwvUmVjTnVtPjxEaXNwbGF5VGV4dD5bNF08L0Rpc3BsYXlUZXh0Pjxy
ZWNvcmQ+PHJlYy1udW1iZXI+MTgzPC9yZWMtbnVtYmVyPjxmb3JlaWduLWtleXM+PGtleSBhcHA9
IkVOIiBkYi1pZD0ieGFldnpmZDlsd2F4c2Nlc3cwYzU5ZGVlMmVldjllZWZhdHZ0IiB0aW1lc3Rh
bXA9IjE3MzYyODUxMTciPjE4Mzwva2V5PjwvZm9yZWlnbi1rZXlzPjxyZWYtdHlwZSBuYW1lPSJK
b3VybmFsIEFydGljbGUiPjE3PC9yZWYtdHlwZT48Y29udHJpYnV0b3JzPjxhdXRob3JzPjxhdXRo
b3I+UG91cmhhanJlemFlaSwgUy48L2F1dGhvcj48YXV0aG9yPkFiYmFzLCBaLjwvYXV0aG9yPjxh
dXRob3I+S2hhbGlsaSwgTS4gQS48L2F1dGhvcj48YXV0aG9yPk1hZGluZWgsIEguPC9hdXRob3I+
PGF1dGhvcj5Kb295YSwgSC48L2F1dGhvcj48YXV0aG9yPkJhYmFlaXphZCwgQS48L2F1dGhvcj48
YXV0aG9yPkdyb3NzLCBKLiBELjwvYXV0aG9yPjxhdXRob3I+U2FtYWRpLCBBLjwvYXV0aG9yPjwv
YXV0aG9ycz48L2NvbnRyaWJ1dG9ycz48YXV0aC1hZGRyZXNzPkRlcGFydG1lbnQgb2YgYmlvbWVk
aWNhbCBFbmdpbmVlcmluZywgQW1pcmthYmlyIFVuaXZlcnNpdHkgb2YgVGVjaG5vbG9neSwgVGVo
cmFuLCBJcmFuLiYjeEQ7RGVwYXJ0bWVudCBvZiBDaGVtaXN0cnksIFVuaXZlcnNpdHkgb2YgQm9s
b2duYSwgQm9sb2duYSwgSXRhbHkuJiN4RDtEZXBhcnRtZW50IG9mIEJpb21hdGVyaWFscywgVW5p
dmVyc2l0eSBvZiBUYXJiaWF0IE1vZGFyZXMsIFRlaHJhbiwgSXJhbi4mI3hEO0RlcGFydG1lbnQg
b2YgUG9seW1lciBFbmdpbmVlcmluZywgVW5pdmVyc2l0eSBvZiBUYXJiaWF0IE1vZGFyZXMsIFRl
aHJhbiwgSXJhbi4mI3hEO0Jpb2NoZW1pc3RyeSBncm91cCwgRGVwYXJ0bWVudCBvZiBDaGVtaXN0
cnksIEZhY3VsdHkgb2YgU2NpZW5jZSwgRmVyZG93c2kgVW5pdmVyc2l0eSBvZiBNYXNoaGFkLCBN
YXNoaGFkLCBJcmFuLiYjeEQ7RmFjdWx0eSBvZiBNZWRpY2luZSwgU2VtbmFuIFVuaXZlcnNpdHkg
b2YgTWVkaWNhbCBTY2llbmNlLCBTZW1uYW4sIElyYW4uJiN4RDtSZUNFTExlYnJhdGUgUmVnZW5l
cmF0aXZlIE1lZGljaW5lIENsaW5pYywgSGVuZGVyc29uLCBOViwgVVNBLiYjeEQ7RGVwYXJ0bWVu
dCBvZiBCYXNpYyBTY2llbmNlLCBTY2hvb2wgb2YgTWVkaWNpbmUsIEJhbSBVbml2ZXJzaXR5IG9m
IE1lZGljYWwgU2NpZW5jZXMsIEJhbSwgSXJhbi4gRWxlY3Ryb25pYyBhZGRyZXNzOiBhbGlzYW1h
ZGkyM0BtdWJhbS5hYy5pci48L2F1dGgtYWRkcmVzcz48dGl0bGVzPjx0aXRsZT5CaW9hY3RpdmUg
cG9seW1lcnM6IEEgY29tcHJlaGVuc2l2ZSByZXZpZXcgb24gYm9uZSBncmFmdGluZyBiaW9tYXRl
cmlhbHM8L3RpdGxlPjxzZWNvbmRhcnktdGl0bGU+SW50IEogQmlvbCBNYWNyb21vbDwvc2Vjb25k
YXJ5LXRpdGxlPjwvdGl0bGVzPjxwZXJpb2RpY2FsPjxmdWxsLXRpdGxlPkludCBKIEJpb2wgTWFj
cm9tb2w8L2Z1bGwtdGl0bGU+PC9wZXJpb2RpY2FsPjxwYWdlcz4xMzQ2MTU8L3BhZ2VzPjx2b2x1
bWU+Mjc4PC92b2x1bWU+PG51bWJlcj5QdCAyPC9udW1iZXI+PGVkaXRpb24+MjAyNDA4MTA8L2Vk
aXRpb24+PGtleXdvcmRzPjxrZXl3b3JkPkh1bWFuczwva2V5d29yZD48a2V5d29yZD4qUG9seW1l
cnMvY2hlbWlzdHJ5PC9rZXl3b3JkPjxrZXl3b3JkPipCaW9jb21wYXRpYmxlIE1hdGVyaWFscy9j
aGVtaXN0cnk8L2tleXdvcmQ+PGtleXdvcmQ+KlRpc3N1ZSBFbmdpbmVlcmluZy9tZXRob2RzPC9r
ZXl3b3JkPjxrZXl3b3JkPipCb25lIFRyYW5zcGxhbnRhdGlvbi9tZXRob2RzPC9rZXl3b3JkPjxr
ZXl3b3JkPkFuaW1hbHM8L2tleXdvcmQ+PGtleXdvcmQ+Qm9uZSBTdWJzdGl0dXRlcy9jaGVtaXN0
cnk8L2tleXdvcmQ+PGtleXdvcmQ+Qm9uZSBhbmQgQm9uZXMvZHJ1ZyBlZmZlY3RzPC9rZXl3b3Jk
PjxrZXl3b3JkPlRpc3N1ZSBTY2FmZm9sZHMvY2hlbWlzdHJ5PC9rZXl3b3JkPjxrZXl3b3JkPkJv
bmUgUmVnZW5lcmF0aW9uL2RydWcgZWZmZWN0czwva2V5d29yZD48a2V5d29yZD5CaW9tZWRpY2Fs
IGFwcGxpY2F0aW9uczwva2V5d29yZD48a2V5d29yZD5Cb25lIHRpc3N1ZSBlbmdpbmVlcmluZzwv
a2V5d29yZD48a2V5d29yZD5Qb2x5bWVyaWMgYmlvbWF0ZXJpYWxzPC9rZXl3b3JkPjwva2V5d29y
ZHM+PGRhdGVzPjx5ZWFyPjIwMjQ8L3llYXI+PHB1Yi1kYXRlcz48ZGF0ZT5PY3Q8L2RhdGU+PC9w
dWItZGF0ZXM+PC9kYXRlcz48aXNibj4xODc5LTAwMDMgKEVsZWN0cm9uaWMpJiN4RDswMTQxLTgx
MzAgKExpbmtpbmcpPC9pc2JuPjxhY2Nlc3Npb24tbnVtPjM5MTI4NzQzPC9hY2Nlc3Npb24tbnVt
Pjx1cmxzPjxyZWxhdGVkLXVybHM+PHVybD5odHRwczovL3d3dy5uY2JpLm5sbS5uaWguZ292L3B1
Ym1lZC8zOTEyODc0MzwvdXJsPjwvcmVsYXRlZC11cmxzPjwvdXJscz48Y3VzdG9tMT5EZWNsYXJh
dGlvbiBvZiBjb21wZXRpbmcgaW50ZXJlc3QgVGhlIGF1dGhvcnMgZGVjbGFyZSB0aGF0IHRoZXkg
aGF2ZSBubyBrbm93biBjb21wZXRpbmcgZmluYW5jaWFsIGludGVyZXN0cyBvciBwZXJzb25hbCBy
ZWxhdGlvbnNoaXBzIHRoYXQgY291bGQgaGF2ZSBhcHBlYXJlZCB0byBpbmZsdWVuY2UgdGhlIHdv
cmsgcmVwb3J0ZWQgaW4gdGhpcyBwYXBlci48L2N1c3RvbTE+PGVsZWN0cm9uaWMtcmVzb3VyY2Ut
bnVtPjEwLjEwMTYvai5pamJpb21hYy4yMDI0LjEzNDYxNTwvZWxlY3Ryb25pYy1yZXNvdXJjZS1u
dW0+PHJlbW90ZS1kYXRhYmFzZS1uYW1lPk1lZGxpbmU8L3JlbW90ZS1kYXRhYmFzZS1uYW1lPjxy
ZW1vdGUtZGF0YWJhc2UtcHJvdmlkZXI+TkxNPC9yZW1vdGUtZGF0YWJhc2UtcHJvdmlkZXI+PC9y
ZWNvcmQ+PC9DaXRlPjwvRW5kTm90ZT5=
</w:fldData>
        </w:fldChar>
      </w:r>
      <w:r w:rsidR="00733D52" w:rsidRPr="001E3493">
        <w:instrText xml:space="preserve"> ADDIN EN.CITE </w:instrText>
      </w:r>
      <w:r w:rsidR="00733D52" w:rsidRPr="001E3493">
        <w:fldChar w:fldCharType="begin">
          <w:fldData xml:space="preserve">PEVuZE5vdGU+PENpdGU+PEF1dGhvcj5Qb3VyaGFqcmV6YWVpPC9BdXRob3I+PFllYXI+MjAyNDwv
WWVhcj48UmVjTnVtPjE4MzwvUmVjTnVtPjxEaXNwbGF5VGV4dD5bNF08L0Rpc3BsYXlUZXh0Pjxy
ZWNvcmQ+PHJlYy1udW1iZXI+MTgzPC9yZWMtbnVtYmVyPjxmb3JlaWduLWtleXM+PGtleSBhcHA9
IkVOIiBkYi1pZD0ieGFldnpmZDlsd2F4c2Nlc3cwYzU5ZGVlMmVldjllZWZhdHZ0IiB0aW1lc3Rh
bXA9IjE3MzYyODUxMTciPjE4Mzwva2V5PjwvZm9yZWlnbi1rZXlzPjxyZWYtdHlwZSBuYW1lPSJK
b3VybmFsIEFydGljbGUiPjE3PC9yZWYtdHlwZT48Y29udHJpYnV0b3JzPjxhdXRob3JzPjxhdXRo
b3I+UG91cmhhanJlemFlaSwgUy48L2F1dGhvcj48YXV0aG9yPkFiYmFzLCBaLjwvYXV0aG9yPjxh
dXRob3I+S2hhbGlsaSwgTS4gQS48L2F1dGhvcj48YXV0aG9yPk1hZGluZWgsIEguPC9hdXRob3I+
PGF1dGhvcj5Kb295YSwgSC48L2F1dGhvcj48YXV0aG9yPkJhYmFlaXphZCwgQS48L2F1dGhvcj48
YXV0aG9yPkdyb3NzLCBKLiBELjwvYXV0aG9yPjxhdXRob3I+U2FtYWRpLCBBLjwvYXV0aG9yPjwv
YXV0aG9ycz48L2NvbnRyaWJ1dG9ycz48YXV0aC1hZGRyZXNzPkRlcGFydG1lbnQgb2YgYmlvbWVk
aWNhbCBFbmdpbmVlcmluZywgQW1pcmthYmlyIFVuaXZlcnNpdHkgb2YgVGVjaG5vbG9neSwgVGVo
cmFuLCBJcmFuLiYjeEQ7RGVwYXJ0bWVudCBvZiBDaGVtaXN0cnksIFVuaXZlcnNpdHkgb2YgQm9s
b2duYSwgQm9sb2duYSwgSXRhbHkuJiN4RDtEZXBhcnRtZW50IG9mIEJpb21hdGVyaWFscywgVW5p
dmVyc2l0eSBvZiBUYXJiaWF0IE1vZGFyZXMsIFRlaHJhbiwgSXJhbi4mI3hEO0RlcGFydG1lbnQg
b2YgUG9seW1lciBFbmdpbmVlcmluZywgVW5pdmVyc2l0eSBvZiBUYXJiaWF0IE1vZGFyZXMsIFRl
aHJhbiwgSXJhbi4mI3hEO0Jpb2NoZW1pc3RyeSBncm91cCwgRGVwYXJ0bWVudCBvZiBDaGVtaXN0
cnksIEZhY3VsdHkgb2YgU2NpZW5jZSwgRmVyZG93c2kgVW5pdmVyc2l0eSBvZiBNYXNoaGFkLCBN
YXNoaGFkLCBJcmFuLiYjeEQ7RmFjdWx0eSBvZiBNZWRpY2luZSwgU2VtbmFuIFVuaXZlcnNpdHkg
b2YgTWVkaWNhbCBTY2llbmNlLCBTZW1uYW4sIElyYW4uJiN4RDtSZUNFTExlYnJhdGUgUmVnZW5l
cmF0aXZlIE1lZGljaW5lIENsaW5pYywgSGVuZGVyc29uLCBOViwgVVNBLiYjeEQ7RGVwYXJ0bWVu
dCBvZiBCYXNpYyBTY2llbmNlLCBTY2hvb2wgb2YgTWVkaWNpbmUsIEJhbSBVbml2ZXJzaXR5IG9m
IE1lZGljYWwgU2NpZW5jZXMsIEJhbSwgSXJhbi4gRWxlY3Ryb25pYyBhZGRyZXNzOiBhbGlzYW1h
ZGkyM0BtdWJhbS5hYy5pci48L2F1dGgtYWRkcmVzcz48dGl0bGVzPjx0aXRsZT5CaW9hY3RpdmUg
cG9seW1lcnM6IEEgY29tcHJlaGVuc2l2ZSByZXZpZXcgb24gYm9uZSBncmFmdGluZyBiaW9tYXRl
cmlhbHM8L3RpdGxlPjxzZWNvbmRhcnktdGl0bGU+SW50IEogQmlvbCBNYWNyb21vbDwvc2Vjb25k
YXJ5LXRpdGxlPjwvdGl0bGVzPjxwZXJpb2RpY2FsPjxmdWxsLXRpdGxlPkludCBKIEJpb2wgTWFj
cm9tb2w8L2Z1bGwtdGl0bGU+PC9wZXJpb2RpY2FsPjxwYWdlcz4xMzQ2MTU8L3BhZ2VzPjx2b2x1
bWU+Mjc4PC92b2x1bWU+PG51bWJlcj5QdCAyPC9udW1iZXI+PGVkaXRpb24+MjAyNDA4MTA8L2Vk
aXRpb24+PGtleXdvcmRzPjxrZXl3b3JkPkh1bWFuczwva2V5d29yZD48a2V5d29yZD4qUG9seW1l
cnMvY2hlbWlzdHJ5PC9rZXl3b3JkPjxrZXl3b3JkPipCaW9jb21wYXRpYmxlIE1hdGVyaWFscy9j
aGVtaXN0cnk8L2tleXdvcmQ+PGtleXdvcmQ+KlRpc3N1ZSBFbmdpbmVlcmluZy9tZXRob2RzPC9r
ZXl3b3JkPjxrZXl3b3JkPipCb25lIFRyYW5zcGxhbnRhdGlvbi9tZXRob2RzPC9rZXl3b3JkPjxr
ZXl3b3JkPkFuaW1hbHM8L2tleXdvcmQ+PGtleXdvcmQ+Qm9uZSBTdWJzdGl0dXRlcy9jaGVtaXN0
cnk8L2tleXdvcmQ+PGtleXdvcmQ+Qm9uZSBhbmQgQm9uZXMvZHJ1ZyBlZmZlY3RzPC9rZXl3b3Jk
PjxrZXl3b3JkPlRpc3N1ZSBTY2FmZm9sZHMvY2hlbWlzdHJ5PC9rZXl3b3JkPjxrZXl3b3JkPkJv
bmUgUmVnZW5lcmF0aW9uL2RydWcgZWZmZWN0czwva2V5d29yZD48a2V5d29yZD5CaW9tZWRpY2Fs
IGFwcGxpY2F0aW9uczwva2V5d29yZD48a2V5d29yZD5Cb25lIHRpc3N1ZSBlbmdpbmVlcmluZzwv
a2V5d29yZD48a2V5d29yZD5Qb2x5bWVyaWMgYmlvbWF0ZXJpYWxzPC9rZXl3b3JkPjwva2V5d29y
ZHM+PGRhdGVzPjx5ZWFyPjIwMjQ8L3llYXI+PHB1Yi1kYXRlcz48ZGF0ZT5PY3Q8L2RhdGU+PC9w
dWItZGF0ZXM+PC9kYXRlcz48aXNibj4xODc5LTAwMDMgKEVsZWN0cm9uaWMpJiN4RDswMTQxLTgx
MzAgKExpbmtpbmcpPC9pc2JuPjxhY2Nlc3Npb24tbnVtPjM5MTI4NzQzPC9hY2Nlc3Npb24tbnVt
Pjx1cmxzPjxyZWxhdGVkLXVybHM+PHVybD5odHRwczovL3d3dy5uY2JpLm5sbS5uaWguZ292L3B1
Ym1lZC8zOTEyODc0MzwvdXJsPjwvcmVsYXRlZC11cmxzPjwvdXJscz48Y3VzdG9tMT5EZWNsYXJh
dGlvbiBvZiBjb21wZXRpbmcgaW50ZXJlc3QgVGhlIGF1dGhvcnMgZGVjbGFyZSB0aGF0IHRoZXkg
aGF2ZSBubyBrbm93biBjb21wZXRpbmcgZmluYW5jaWFsIGludGVyZXN0cyBvciBwZXJzb25hbCBy
ZWxhdGlvbnNoaXBzIHRoYXQgY291bGQgaGF2ZSBhcHBlYXJlZCB0byBpbmZsdWVuY2UgdGhlIHdv
cmsgcmVwb3J0ZWQgaW4gdGhpcyBwYXBlci48L2N1c3RvbTE+PGVsZWN0cm9uaWMtcmVzb3VyY2Ut
bnVtPjEwLjEwMTYvai5pamJpb21hYy4yMDI0LjEzNDYxNTwvZWxlY3Ryb25pYy1yZXNvdXJjZS1u
dW0+PHJlbW90ZS1kYXRhYmFzZS1uYW1lPk1lZGxpbmU8L3JlbW90ZS1kYXRhYmFzZS1uYW1lPjxy
ZW1vdGUtZGF0YWJhc2UtcHJvdmlkZXI+TkxNPC9yZW1vdGUtZGF0YWJhc2UtcHJvdmlkZXI+PC9y
ZWNvcmQ+PC9DaXRlPjwvRW5kTm90ZT5=
</w:fldData>
        </w:fldChar>
      </w:r>
      <w:r w:rsidR="00733D52" w:rsidRPr="001E3493">
        <w:instrText xml:space="preserve"> ADDIN EN.CITE.DATA </w:instrText>
      </w:r>
      <w:r w:rsidR="00733D52" w:rsidRPr="001E3493">
        <w:fldChar w:fldCharType="end"/>
      </w:r>
      <w:r w:rsidR="00733D52" w:rsidRPr="001E3493">
        <w:fldChar w:fldCharType="separate"/>
      </w:r>
      <w:r w:rsidR="00733D52" w:rsidRPr="001E3493">
        <w:rPr>
          <w:noProof/>
        </w:rPr>
        <w:t>[4]</w:t>
      </w:r>
      <w:r w:rsidR="00733D52" w:rsidRPr="001E3493">
        <w:fldChar w:fldCharType="end"/>
      </w:r>
      <w:r w:rsidR="00B46D8E" w:rsidRPr="001E3493">
        <w:t xml:space="preserve"> that </w:t>
      </w:r>
      <w:r w:rsidR="00F37D12" w:rsidRPr="001E3493">
        <w:t xml:space="preserve">mimic </w:t>
      </w:r>
      <w:r w:rsidR="00B46D8E" w:rsidRPr="001E3493">
        <w:t>biological tissues and improve their biological activity</w:t>
      </w:r>
      <w:r w:rsidR="00B46D8E" w:rsidRPr="001E3493">
        <w:fldChar w:fldCharType="begin"/>
      </w:r>
      <w:r w:rsidR="001075FC" w:rsidRPr="001E3493">
        <w:instrText xml:space="preserve"> ADDIN EN.CITE &lt;EndNote&gt;&lt;Cite&gt;&lt;Author&gt;Jadoun&lt;/Author&gt;&lt;Year&gt;2020&lt;/Year&gt;&lt;RecNum&gt;208&lt;/RecNum&gt;&lt;DisplayText&gt;[5]&lt;/DisplayText&gt;&lt;record&gt;&lt;rec-number&gt;208&lt;/rec-number&gt;&lt;foreign-keys&gt;&lt;key app="EN" db-id="xaevzfd9lwaxscesw0c59dee2eev9eefatvt" timestamp="1736452141"&gt;208&lt;/key&gt;&lt;/foreign-keys&gt;&lt;ref-type name="Journal Article"&gt;17&lt;/ref-type&gt;&lt;contributors&gt;&lt;authors&gt;&lt;author&gt;Jadoun, Sapana&lt;/author&gt;&lt;author&gt;Riaz, Ufana&lt;/author&gt;&lt;author&gt;Budhiraja, Vaibhav&lt;/author&gt;&lt;/authors&gt;&lt;/contributors&gt;&lt;titles&gt;&lt;title&gt;Biodegradable conducting polymeric materials for biomedical applications: a review&lt;/title&gt;&lt;secondary-title&gt;Medical Devices &amp;amp; Sensors&lt;/secondary-title&gt;&lt;/titles&gt;&lt;periodical&gt;&lt;full-title&gt;Medical Devices &amp;amp; Sensors&lt;/full-title&gt;&lt;/periodical&gt;&lt;pages&gt;n/a - n/a&lt;/pages&gt;&lt;volume&gt;4&lt;/volume&gt;&lt;number&gt;1&lt;/number&gt;&lt;dates&gt;&lt;year&gt;2020&lt;/year&gt;&lt;/dates&gt;&lt;isbn&gt;2573-802X&amp;#xD;2573-802X&lt;/isbn&gt;&lt;urls&gt;&lt;/urls&gt;&lt;electronic-resource-num&gt;10.1002/mds3.10141&lt;/electronic-resource-num&gt;&lt;/record&gt;&lt;/Cite&gt;&lt;/EndNote&gt;</w:instrText>
      </w:r>
      <w:r w:rsidR="00B46D8E" w:rsidRPr="001E3493">
        <w:fldChar w:fldCharType="separate"/>
      </w:r>
      <w:r w:rsidR="00B46D8E" w:rsidRPr="001E3493">
        <w:rPr>
          <w:noProof/>
        </w:rPr>
        <w:t>[5]</w:t>
      </w:r>
      <w:r w:rsidR="00B46D8E" w:rsidRPr="001E3493">
        <w:fldChar w:fldCharType="end"/>
      </w:r>
      <w:r w:rsidRPr="001E3493">
        <w:t>.</w:t>
      </w:r>
      <w:r w:rsidR="00B46D8E" w:rsidRPr="001E3493">
        <w:t xml:space="preserve"> The incorporation of bioactive materials into synthetic polymer scaffolds enhances their biodegradability and bioactivity</w:t>
      </w:r>
      <w:r w:rsidR="00B46D8E" w:rsidRPr="001E3493">
        <w:fldChar w:fldCharType="begin">
          <w:fldData xml:space="preserve">PEVuZE5vdGU+PENpdGU+PEF1dGhvcj5YaWU8L0F1dGhvcj48WWVhcj4yMDE2PC9ZZWFyPjxSZWNO
dW0+MTg3PC9SZWNOdW0+PERpc3BsYXlUZXh0Pls2XTwvRGlzcGxheVRleHQ+PHJlY29yZD48cmVj
LW51bWJlcj4xODc8L3JlYy1udW1iZXI+PGZvcmVpZ24ta2V5cz48a2V5IGFwcD0iRU4iIGRiLWlk
PSJ4YWV2emZkOWx3YXhzY2VzdzBjNTlkZWUyZWV2OWVlZmF0dnQiIHRpbWVzdGFtcD0iMTczNjM1
Mjg1OSI+MTg3PC9rZXk+PC9mb3JlaWduLWtleXM+PHJlZi10eXBlIG5hbWU9IkpvdXJuYWwgQXJ0
aWNsZSI+MTc8L3JlZi10eXBlPjxjb250cmlidXRvcnM+PGF1dGhvcnM+PGF1dGhvcj5YaWUsIEwu
PC9hdXRob3I+PGF1dGhvcj5ZdSwgSC48L2F1dGhvcj48YXV0aG9yPllhbmcsIFcuPC9hdXRob3I+
PGF1dGhvcj5aaHUsIFouPC9hdXRob3I+PGF1dGhvcj5ZdWUsIEwuPC9hdXRob3I+PC9hdXRob3Jz
PjwvY29udHJpYnV0b3JzPjxhdXRoLWFkZHJlc3M+YSBTdGF0ZSBLZXkgTGFib3JhdG9yeSBvZiBP
cmFsIERpc2Vhc2VzICwgV2VzdCBDaGluYSBDb2xsZWdlIG9mIFN0b21hdG9sb2d5LCBTaWNodWFu
IFVuaXZlcnNpdHkgLCBDaGVuZ2R1ICwgQ2hpbmEuJiN4RDtiIFNjaG9vbCBvZiBNYXRlcmlhbHMg
U2NpZW5jZSBhbmQgRW5naW5lZXJpbmcsIFNpY2h1YW4gVW5pdmVyc2l0eSAsIENoZW5nZHUgLCBD
aGluYS48L2F1dGgtYWRkcmVzcz48dGl0bGVzPjx0aXRsZT5QcmVwYXJhdGlvbiwgaW4gdml0cm8g
ZGVncmFkYWJpbGl0eSwgY3l0b3RveGljaXR5LCBhbmQgaW4gdml2byBiaW9jb21wYXRpYmlsaXR5
IG9mIHBvcm91cyBoeWRyb3h5YXBhdGl0ZSB3aGlza2VyLXJlaW5mb3JjZWQgcG9seShMLWxhY3Rp
ZGUpIGJpb2NvbXBvc2l0ZSBzY2FmZm9sZHM8L3RpdGxlPjxzZWNvbmRhcnktdGl0bGU+SiBCaW9t
YXRlciBTY2kgUG9seW0gRWQ8L3NlY29uZGFyeS10aXRsZT48L3RpdGxlcz48cGVyaW9kaWNhbD48
ZnVsbC10aXRsZT5KIEJpb21hdGVyIFNjaSBQb2x5bSBFZDwvZnVsbC10aXRsZT48L3BlcmlvZGlj
YWw+PHBhZ2VzPjUwNS0yODwvcGFnZXM+PHZvbHVtZT4yNzwvdm9sdW1lPjxudW1iZXI+NjwvbnVt
YmVyPjxlZGl0aW9uPjIwMTYwMjEyPC9lZGl0aW9uPjxrZXl3b3Jkcz48a2V5d29yZD5BbmltYWxz
PC9rZXl3b3JkPjxrZXl3b3JkPkJpb2NvbXBhdGlibGUgTWF0ZXJpYWxzLypjaGVtaXN0cnkvKm1l
dGFib2xpc20vcGhhcm1hY29sb2d5L3RveGljaXR5PC9rZXl3b3JkPjxrZXl3b3JkPkNlbGwgUHJv
bGlmZXJhdGlvbi9kcnVnIGVmZmVjdHM8L2tleXdvcmQ+PGtleXdvcmQ+RHVyYXBhdGl0ZS8qY2hl
bWlzdHJ5LyptZXRhYm9saXNtL3BoYXJtYWNvbG9neS90b3hpY2l0eTwva2V5d29yZD48a2V5d29y
ZD5IdW1hbnM8L2tleXdvcmQ+PGtleXdvcmQ+TWFsZTwva2V5d29yZD48a2V5d29yZD5NZXNlbmNo
eW1hbCBTdGVtIENlbGxzL2N5dG9sb2d5L2RydWcgZWZmZWN0czwva2V5d29yZD48a2V5d29yZD5Q
b2x5ZXN0ZXJzLypjaGVtaXN0cnk8L2tleXdvcmQ+PGtleXdvcmQ+UG9yb3NpdHk8L2tleXdvcmQ+
PGtleXdvcmQ+UmFiYml0czwva2V5d29yZD48a2V5d29yZD5SYXRzPC9rZXl3b3JkPjxrZXl3b3Jk
PlNraW4vZHJ1ZyBlZmZlY3RzPC9rZXl3b3JkPjxrZXl3b3JkPlRpc3N1ZSBFbmdpbmVlcmluZzwv
a2V5d29yZD48a2V5d29yZD5UaXNzdWUgU2NhZmZvbGRzLypjaGVtaXN0cnk8L2tleXdvcmQ+PGtl
eXdvcmQ+SHlkcm94eWFwYXRpdGUgd2hpc2tlcjwva2V5d29yZD48a2V5d29yZD5ib25lIHRpc3N1
ZSBlbmdpbmVlcmluZzwva2V5d29yZD48a2V5d29yZD5kZWdyYWRhYmlsaXR5PC9rZXl3b3JkPjxr
ZXl3b3JkPnBvbHkoTC1sYWN0aWRlKTwva2V5d29yZD48a2V5d29yZD5wb3JvdXMgc2NhZmZvbGQ8
L2tleXdvcmQ+PC9rZXl3b3Jkcz48ZGF0ZXM+PHllYXI+MjAxNjwveWVhcj48L2RhdGVzPjxpc2Ju
PjE1NjgtNTYyNCAoRWxlY3Ryb25pYykmI3hEOzA5MjAtNTA2MyAoTGlua2luZyk8L2lzYm4+PGFj
Y2Vzc2lvbi1udW0+MjY4NzMwMTU8L2FjY2Vzc2lvbi1udW0+PHVybHM+PHJlbGF0ZWQtdXJscz48
dXJsPmh0dHBzOi8vd3d3Lm5jYmkubmxtLm5paC5nb3YvcHVibWVkLzI2ODczMDE1PC91cmw+PC9y
ZWxhdGVkLXVybHM+PC91cmxzPjxlbGVjdHJvbmljLXJlc291cmNlLW51bT4xMC4xMDgwLzA5MjA1
MDYzLjIwMTYuMTE0MDYxMzwvZWxlY3Ryb25pYy1yZXNvdXJjZS1udW0+PHJlbW90ZS1kYXRhYmFz
ZS1uYW1lPk1lZGxpbmU8L3JlbW90ZS1kYXRhYmFzZS1uYW1lPjxyZW1vdGUtZGF0YWJhc2UtcHJv
dmlkZXI+TkxNPC9yZW1vdGUtZGF0YWJhc2UtcHJvdmlkZXI+PC9yZWNvcmQ+PC9DaXRlPjwvRW5k
Tm90ZT5=
</w:fldData>
        </w:fldChar>
      </w:r>
      <w:r w:rsidR="00B46D8E" w:rsidRPr="001E3493">
        <w:instrText xml:space="preserve"> ADDIN EN.CITE </w:instrText>
      </w:r>
      <w:r w:rsidR="00B46D8E" w:rsidRPr="001E3493">
        <w:fldChar w:fldCharType="begin">
          <w:fldData xml:space="preserve">PEVuZE5vdGU+PENpdGU+PEF1dGhvcj5YaWU8L0F1dGhvcj48WWVhcj4yMDE2PC9ZZWFyPjxSZWNO
dW0+MTg3PC9SZWNOdW0+PERpc3BsYXlUZXh0Pls2XTwvRGlzcGxheVRleHQ+PHJlY29yZD48cmVj
LW51bWJlcj4xODc8L3JlYy1udW1iZXI+PGZvcmVpZ24ta2V5cz48a2V5IGFwcD0iRU4iIGRiLWlk
PSJ4YWV2emZkOWx3YXhzY2VzdzBjNTlkZWUyZWV2OWVlZmF0dnQiIHRpbWVzdGFtcD0iMTczNjM1
Mjg1OSI+MTg3PC9rZXk+PC9mb3JlaWduLWtleXM+PHJlZi10eXBlIG5hbWU9IkpvdXJuYWwgQXJ0
aWNsZSI+MTc8L3JlZi10eXBlPjxjb250cmlidXRvcnM+PGF1dGhvcnM+PGF1dGhvcj5YaWUsIEwu
PC9hdXRob3I+PGF1dGhvcj5ZdSwgSC48L2F1dGhvcj48YXV0aG9yPllhbmcsIFcuPC9hdXRob3I+
PGF1dGhvcj5aaHUsIFouPC9hdXRob3I+PGF1dGhvcj5ZdWUsIEwuPC9hdXRob3I+PC9hdXRob3Jz
PjwvY29udHJpYnV0b3JzPjxhdXRoLWFkZHJlc3M+YSBTdGF0ZSBLZXkgTGFib3JhdG9yeSBvZiBP
cmFsIERpc2Vhc2VzICwgV2VzdCBDaGluYSBDb2xsZWdlIG9mIFN0b21hdG9sb2d5LCBTaWNodWFu
IFVuaXZlcnNpdHkgLCBDaGVuZ2R1ICwgQ2hpbmEuJiN4RDtiIFNjaG9vbCBvZiBNYXRlcmlhbHMg
U2NpZW5jZSBhbmQgRW5naW5lZXJpbmcsIFNpY2h1YW4gVW5pdmVyc2l0eSAsIENoZW5nZHUgLCBD
aGluYS48L2F1dGgtYWRkcmVzcz48dGl0bGVzPjx0aXRsZT5QcmVwYXJhdGlvbiwgaW4gdml0cm8g
ZGVncmFkYWJpbGl0eSwgY3l0b3RveGljaXR5LCBhbmQgaW4gdml2byBiaW9jb21wYXRpYmlsaXR5
IG9mIHBvcm91cyBoeWRyb3h5YXBhdGl0ZSB3aGlza2VyLXJlaW5mb3JjZWQgcG9seShMLWxhY3Rp
ZGUpIGJpb2NvbXBvc2l0ZSBzY2FmZm9sZHM8L3RpdGxlPjxzZWNvbmRhcnktdGl0bGU+SiBCaW9t
YXRlciBTY2kgUG9seW0gRWQ8L3NlY29uZGFyeS10aXRsZT48L3RpdGxlcz48cGVyaW9kaWNhbD48
ZnVsbC10aXRsZT5KIEJpb21hdGVyIFNjaSBQb2x5bSBFZDwvZnVsbC10aXRsZT48L3BlcmlvZGlj
YWw+PHBhZ2VzPjUwNS0yODwvcGFnZXM+PHZvbHVtZT4yNzwvdm9sdW1lPjxudW1iZXI+NjwvbnVt
YmVyPjxlZGl0aW9uPjIwMTYwMjEyPC9lZGl0aW9uPjxrZXl3b3Jkcz48a2V5d29yZD5BbmltYWxz
PC9rZXl3b3JkPjxrZXl3b3JkPkJpb2NvbXBhdGlibGUgTWF0ZXJpYWxzLypjaGVtaXN0cnkvKm1l
dGFib2xpc20vcGhhcm1hY29sb2d5L3RveGljaXR5PC9rZXl3b3JkPjxrZXl3b3JkPkNlbGwgUHJv
bGlmZXJhdGlvbi9kcnVnIGVmZmVjdHM8L2tleXdvcmQ+PGtleXdvcmQ+RHVyYXBhdGl0ZS8qY2hl
bWlzdHJ5LyptZXRhYm9saXNtL3BoYXJtYWNvbG9neS90b3hpY2l0eTwva2V5d29yZD48a2V5d29y
ZD5IdW1hbnM8L2tleXdvcmQ+PGtleXdvcmQ+TWFsZTwva2V5d29yZD48a2V5d29yZD5NZXNlbmNo
eW1hbCBTdGVtIENlbGxzL2N5dG9sb2d5L2RydWcgZWZmZWN0czwva2V5d29yZD48a2V5d29yZD5Q
b2x5ZXN0ZXJzLypjaGVtaXN0cnk8L2tleXdvcmQ+PGtleXdvcmQ+UG9yb3NpdHk8L2tleXdvcmQ+
PGtleXdvcmQ+UmFiYml0czwva2V5d29yZD48a2V5d29yZD5SYXRzPC9rZXl3b3JkPjxrZXl3b3Jk
PlNraW4vZHJ1ZyBlZmZlY3RzPC9rZXl3b3JkPjxrZXl3b3JkPlRpc3N1ZSBFbmdpbmVlcmluZzwv
a2V5d29yZD48a2V5d29yZD5UaXNzdWUgU2NhZmZvbGRzLypjaGVtaXN0cnk8L2tleXdvcmQ+PGtl
eXdvcmQ+SHlkcm94eWFwYXRpdGUgd2hpc2tlcjwva2V5d29yZD48a2V5d29yZD5ib25lIHRpc3N1
ZSBlbmdpbmVlcmluZzwva2V5d29yZD48a2V5d29yZD5kZWdyYWRhYmlsaXR5PC9rZXl3b3JkPjxr
ZXl3b3JkPnBvbHkoTC1sYWN0aWRlKTwva2V5d29yZD48a2V5d29yZD5wb3JvdXMgc2NhZmZvbGQ8
L2tleXdvcmQ+PC9rZXl3b3Jkcz48ZGF0ZXM+PHllYXI+MjAxNjwveWVhcj48L2RhdGVzPjxpc2Ju
PjE1NjgtNTYyNCAoRWxlY3Ryb25pYykmI3hEOzA5MjAtNTA2MyAoTGlua2luZyk8L2lzYm4+PGFj
Y2Vzc2lvbi1udW0+MjY4NzMwMTU8L2FjY2Vzc2lvbi1udW0+PHVybHM+PHJlbGF0ZWQtdXJscz48
dXJsPmh0dHBzOi8vd3d3Lm5jYmkubmxtLm5paC5nb3YvcHVibWVkLzI2ODczMDE1PC91cmw+PC9y
ZWxhdGVkLXVybHM+PC91cmxzPjxlbGVjdHJvbmljLXJlc291cmNlLW51bT4xMC4xMDgwLzA5MjA1
MDYzLjIwMTYuMTE0MDYxMzwvZWxlY3Ryb25pYy1yZXNvdXJjZS1udW0+PHJlbW90ZS1kYXRhYmFz
ZS1uYW1lPk1lZGxpbmU8L3JlbW90ZS1kYXRhYmFzZS1uYW1lPjxyZW1vdGUtZGF0YWJhc2UtcHJv
dmlkZXI+TkxNPC9yZW1vdGUtZGF0YWJhc2UtcHJvdmlkZXI+PC9yZWNvcmQ+PC9DaXRlPjwvRW5k
Tm90ZT5=
</w:fldData>
        </w:fldChar>
      </w:r>
      <w:r w:rsidR="00B46D8E" w:rsidRPr="001E3493">
        <w:instrText xml:space="preserve"> ADDIN EN.CITE.DATA </w:instrText>
      </w:r>
      <w:r w:rsidR="00B46D8E" w:rsidRPr="001E3493">
        <w:fldChar w:fldCharType="end"/>
      </w:r>
      <w:r w:rsidR="00B46D8E" w:rsidRPr="001E3493">
        <w:fldChar w:fldCharType="separate"/>
      </w:r>
      <w:r w:rsidR="00B46D8E" w:rsidRPr="001E3493">
        <w:rPr>
          <w:noProof/>
        </w:rPr>
        <w:t>[6]</w:t>
      </w:r>
      <w:r w:rsidR="00B46D8E" w:rsidRPr="001E3493">
        <w:fldChar w:fldCharType="end"/>
      </w:r>
      <w:r w:rsidR="00B46D8E" w:rsidRPr="001E3493">
        <w:t xml:space="preserve">. Therefore, composite materials offer superior potential compared to single-material options, as it is rare for a single substance to possess all the properties required for effective tissue replacement </w:t>
      </w:r>
      <w:r w:rsidR="00B46D8E" w:rsidRPr="001E3493">
        <w:fldChar w:fldCharType="begin">
          <w:fldData xml:space="preserve">PEVuZE5vdGU+PENpdGU+PEF1dGhvcj5SZWRkeTwvQXV0aG9yPjxZZWFyPjIwMjE8L1llYXI+PFJl
Y051bT4xODU8L1JlY051bT48RGlzcGxheVRleHQ+WzddPC9EaXNwbGF5VGV4dD48cmVjb3JkPjxy
ZWMtbnVtYmVyPjE4NTwvcmVjLW51bWJlcj48Zm9yZWlnbi1rZXlzPjxrZXkgYXBwPSJFTiIgZGIt
aWQ9InhhZXZ6ZmQ5bHdheHNjZXN3MGM1OWRlZTJlZXY5ZWVmYXR2dCIgdGltZXN0YW1wPSIxNzM2
MzUwMzA1Ij4xODU8L2tleT48L2ZvcmVpZ24ta2V5cz48cmVmLXR5cGUgbmFtZT0iSm91cm5hbCBB
cnRpY2xlIj4xNzwvcmVmLXR5cGU+PGNvbnRyaWJ1dG9ycz48YXV0aG9ycz48YXV0aG9yPlJlZGR5
LCBNLiBTLiBCLjwvYXV0aG9yPjxhdXRob3I+UG9ubmFtbWEsIEQuPC9hdXRob3I+PGF1dGhvcj5D
aG91ZGhhcnksIFIuPC9hdXRob3I+PGF1dGhvcj5TYWRhc2l2dW5pLCBLLiBLLjwvYXV0aG9yPjwv
YXV0aG9ycz48L2NvbnRyaWJ1dG9ycz48YXV0aC1hZGRyZXNzPkNlbnRlciBmb3IgTmFub3NjaWVu
Y2UgYW5kIFRlY2hub2xvZ3ksIEluc3RpdHV0ZSBvZiBTY2llbmNlIGFuZCBUZWNobm9sb2d5LCBK
YXdhaGFybGFsIE5laHJ1IFRlY2hub2xvZ2ljYWwgVW5pdmVyc2l0eSwgSHlkZXJhYmFkIDUwMDA4
NSwgSW5kaWEuJiN4RDtDZW50ZXIgZm9yIEFkdmFuY2VkIE1hdGVyaWFscywgUWF0YXIgVW5pdmVy
c2l0eSwgRG9oYSBQLk8uIEJveCAyNzEzLCBRYXRhci4mI3hEO1J1ZG9sZnMgQ2ltZGlucyBSaWdh
IEJpb21hdGVyaWFscyBJbm5vdmF0aW9ucyBhbmQgRGV2ZWxvcG1lbnQgQ2VudHJlIG9mIFJUVSwg
RmFjdWx0eSBvZiBNYXRlcmlhbHMgU2NpZW5jZSBhbmQgQXBwbGllZCBDaGVtaXN0cnksIEluc3Rp
dHV0ZSBvZiBHZW5lcmFsIENoZW1pY2FsIEVuZ2luZWVyaW5nLCBSaWdhIFRlY2huaWNhbCBVbml2
ZXJzaXR5LCBQdWxrYSBTdCAzLCBMVi0xMDA3IFJpZ2EsIExhdHZpYS4mI3hEO0JhbHRpYyBCaW9t
YXRlcmlhbHMgQ2VudHJlIG9mIEV4Y2VsbGVuY2UsIEhlYWRxdWFydGVycyBhdCBSaWdhIFRlY2hu
aWNhbCBVbml2ZXJzaXR5LCBMVi0xMDA3IFJpZ2EsIExhdHZpYS4mI3hEO0NlbnRlciBmb3IgQ29t
cG9zaXRlIE1hdGVyaWFscywgTmF0aW9uYWwgVW5pdmVyc2l0eSBvZiBTY2llbmNlIGFuZCBUZWNo
bm9sb2d5ICZxdW90O01JU2lTJnF1b3Q7LCAxMTkwNDkgTW9zY293LCBSdXNzaWEuPC9hdXRoLWFk
ZHJlc3M+PHRpdGxlcz48dGl0bGU+QSBDb21wYXJhdGl2ZSBSZXZpZXcgb2YgTmF0dXJhbCBhbmQg
U3ludGhldGljIEJpb3BvbHltZXIgQ29tcG9zaXRlIFNjYWZmb2xkczwvdGl0bGU+PHNlY29uZGFy
eS10aXRsZT5Qb2x5bWVycyAoQmFzZWwpPC9zZWNvbmRhcnktdGl0bGU+PC90aXRsZXM+PHBlcmlv
ZGljYWw+PGZ1bGwtdGl0bGU+UG9seW1lcnMgKEJhc2VsKTwvZnVsbC10aXRsZT48L3BlcmlvZGlj
YWw+PHBhZ2VzPjExMDU8L3BhZ2VzPjx2b2x1bWU+MTM8L3ZvbHVtZT48bnVtYmVyPjc8L251bWJl
cj48ZWRpdGlvbj4yMDIxMDMzMDwvZWRpdGlvbj48a2V5d29yZHM+PGtleXdvcmQ+YmlvZGVncmFk
YWJpbGl0eTwva2V5d29yZD48a2V5d29yZD5uYXR1cmFsIGJpb3BvbHltZXI8L2tleXdvcmQ+PGtl
eXdvcmQ+c2NhZmZvbGRzPC9rZXl3b3JkPjxrZXl3b3JkPnN5bnRoZXRpYyBiaW9wb2x5bWVyPC9r
ZXl3b3JkPjxrZXl3b3JkPnRpc3N1ZSBlbmdpbmVlcmluZzwva2V5d29yZD48L2tleXdvcmRzPjxk
YXRlcz48eWVhcj4yMDIxPC95ZWFyPjxwdWItZGF0ZXM+PGRhdGU+TWFyIDMwPC9kYXRlPjwvcHVi
LWRhdGVzPjwvZGF0ZXM+PGlzYm4+MjA3My00MzYwIChFbGVjdHJvbmljKSYjeEQ7MjA3My00MzYw
IChMaW5raW5nKTwvaXNibj48YWNjZXNzaW9uLW51bT4zMzgwODQ5MjwvYWNjZXNzaW9uLW51bT48
dXJscz48cmVsYXRlZC11cmxzPjx1cmw+aHR0cHM6Ly93d3cubmNiaS5ubG0ubmloLmdvdi9wdWJt
ZWQvMzM4MDg0OTI8L3VybD48L3JlbGF0ZWQtdXJscz48L3VybHM+PGN1c3RvbTE+VGhlIGF1dGhv
cnMgZGVjbGFyZSBubyBjb25mbGljdCBvZiBpbnRlcmVzdC48L2N1c3RvbTE+PGN1c3RvbTI+UE1D
ODAzNzQ1MTwvY3VzdG9tMj48ZWxlY3Ryb25pYy1yZXNvdXJjZS1udW0+MTAuMzM5MC9wb2x5bTEz
MDcxMTA1PC9lbGVjdHJvbmljLXJlc291cmNlLW51bT48cmVtb3RlLWRhdGFiYXNlLW5hbWU+UHVi
TWVkLW5vdC1NRURMSU5FPC9yZW1vdGUtZGF0YWJhc2UtbmFtZT48cmVtb3RlLWRhdGFiYXNlLXBy
b3ZpZGVyPk5MTTwvcmVtb3RlLWRhdGFiYXNlLXByb3ZpZGVyPjwvcmVjb3JkPjwvQ2l0ZT48L0Vu
ZE5vdGU+
</w:fldData>
        </w:fldChar>
      </w:r>
      <w:r w:rsidR="001075FC" w:rsidRPr="001E3493">
        <w:instrText xml:space="preserve"> ADDIN EN.CITE </w:instrText>
      </w:r>
      <w:r w:rsidR="001075FC" w:rsidRPr="001E3493">
        <w:fldChar w:fldCharType="begin">
          <w:fldData xml:space="preserve">PEVuZE5vdGU+PENpdGU+PEF1dGhvcj5SZWRkeTwvQXV0aG9yPjxZZWFyPjIwMjE8L1llYXI+PFJl
Y051bT4xODU8L1JlY051bT48RGlzcGxheVRleHQ+WzddPC9EaXNwbGF5VGV4dD48cmVjb3JkPjxy
ZWMtbnVtYmVyPjE4NTwvcmVjLW51bWJlcj48Zm9yZWlnbi1rZXlzPjxrZXkgYXBwPSJFTiIgZGIt
aWQ9InhhZXZ6ZmQ5bHdheHNjZXN3MGM1OWRlZTJlZXY5ZWVmYXR2dCIgdGltZXN0YW1wPSIxNzM2
MzUwMzA1Ij4xODU8L2tleT48L2ZvcmVpZ24ta2V5cz48cmVmLXR5cGUgbmFtZT0iSm91cm5hbCBB
cnRpY2xlIj4xNzwvcmVmLXR5cGU+PGNvbnRyaWJ1dG9ycz48YXV0aG9ycz48YXV0aG9yPlJlZGR5
LCBNLiBTLiBCLjwvYXV0aG9yPjxhdXRob3I+UG9ubmFtbWEsIEQuPC9hdXRob3I+PGF1dGhvcj5D
aG91ZGhhcnksIFIuPC9hdXRob3I+PGF1dGhvcj5TYWRhc2l2dW5pLCBLLiBLLjwvYXV0aG9yPjwv
YXV0aG9ycz48L2NvbnRyaWJ1dG9ycz48YXV0aC1hZGRyZXNzPkNlbnRlciBmb3IgTmFub3NjaWVu
Y2UgYW5kIFRlY2hub2xvZ3ksIEluc3RpdHV0ZSBvZiBTY2llbmNlIGFuZCBUZWNobm9sb2d5LCBK
YXdhaGFybGFsIE5laHJ1IFRlY2hub2xvZ2ljYWwgVW5pdmVyc2l0eSwgSHlkZXJhYmFkIDUwMDA4
NSwgSW5kaWEuJiN4RDtDZW50ZXIgZm9yIEFkdmFuY2VkIE1hdGVyaWFscywgUWF0YXIgVW5pdmVy
c2l0eSwgRG9oYSBQLk8uIEJveCAyNzEzLCBRYXRhci4mI3hEO1J1ZG9sZnMgQ2ltZGlucyBSaWdh
IEJpb21hdGVyaWFscyBJbm5vdmF0aW9ucyBhbmQgRGV2ZWxvcG1lbnQgQ2VudHJlIG9mIFJUVSwg
RmFjdWx0eSBvZiBNYXRlcmlhbHMgU2NpZW5jZSBhbmQgQXBwbGllZCBDaGVtaXN0cnksIEluc3Rp
dHV0ZSBvZiBHZW5lcmFsIENoZW1pY2FsIEVuZ2luZWVyaW5nLCBSaWdhIFRlY2huaWNhbCBVbml2
ZXJzaXR5LCBQdWxrYSBTdCAzLCBMVi0xMDA3IFJpZ2EsIExhdHZpYS4mI3hEO0JhbHRpYyBCaW9t
YXRlcmlhbHMgQ2VudHJlIG9mIEV4Y2VsbGVuY2UsIEhlYWRxdWFydGVycyBhdCBSaWdhIFRlY2hu
aWNhbCBVbml2ZXJzaXR5LCBMVi0xMDA3IFJpZ2EsIExhdHZpYS4mI3hEO0NlbnRlciBmb3IgQ29t
cG9zaXRlIE1hdGVyaWFscywgTmF0aW9uYWwgVW5pdmVyc2l0eSBvZiBTY2llbmNlIGFuZCBUZWNo
bm9sb2d5ICZxdW90O01JU2lTJnF1b3Q7LCAxMTkwNDkgTW9zY293LCBSdXNzaWEuPC9hdXRoLWFk
ZHJlc3M+PHRpdGxlcz48dGl0bGU+QSBDb21wYXJhdGl2ZSBSZXZpZXcgb2YgTmF0dXJhbCBhbmQg
U3ludGhldGljIEJpb3BvbHltZXIgQ29tcG9zaXRlIFNjYWZmb2xkczwvdGl0bGU+PHNlY29uZGFy
eS10aXRsZT5Qb2x5bWVycyAoQmFzZWwpPC9zZWNvbmRhcnktdGl0bGU+PC90aXRsZXM+PHBlcmlv
ZGljYWw+PGZ1bGwtdGl0bGU+UG9seW1lcnMgKEJhc2VsKTwvZnVsbC10aXRsZT48L3BlcmlvZGlj
YWw+PHBhZ2VzPjExMDU8L3BhZ2VzPjx2b2x1bWU+MTM8L3ZvbHVtZT48bnVtYmVyPjc8L251bWJl
cj48ZWRpdGlvbj4yMDIxMDMzMDwvZWRpdGlvbj48a2V5d29yZHM+PGtleXdvcmQ+YmlvZGVncmFk
YWJpbGl0eTwva2V5d29yZD48a2V5d29yZD5uYXR1cmFsIGJpb3BvbHltZXI8L2tleXdvcmQ+PGtl
eXdvcmQ+c2NhZmZvbGRzPC9rZXl3b3JkPjxrZXl3b3JkPnN5bnRoZXRpYyBiaW9wb2x5bWVyPC9r
ZXl3b3JkPjxrZXl3b3JkPnRpc3N1ZSBlbmdpbmVlcmluZzwva2V5d29yZD48L2tleXdvcmRzPjxk
YXRlcz48eWVhcj4yMDIxPC95ZWFyPjxwdWItZGF0ZXM+PGRhdGU+TWFyIDMwPC9kYXRlPjwvcHVi
LWRhdGVzPjwvZGF0ZXM+PGlzYm4+MjA3My00MzYwIChFbGVjdHJvbmljKSYjeEQ7MjA3My00MzYw
IChMaW5raW5nKTwvaXNibj48YWNjZXNzaW9uLW51bT4zMzgwODQ5MjwvYWNjZXNzaW9uLW51bT48
dXJscz48cmVsYXRlZC11cmxzPjx1cmw+aHR0cHM6Ly93d3cubmNiaS5ubG0ubmloLmdvdi9wdWJt
ZWQvMzM4MDg0OTI8L3VybD48L3JlbGF0ZWQtdXJscz48L3VybHM+PGN1c3RvbTE+VGhlIGF1dGhv
cnMgZGVjbGFyZSBubyBjb25mbGljdCBvZiBpbnRlcmVzdC48L2N1c3RvbTE+PGN1c3RvbTI+UE1D
ODAzNzQ1MTwvY3VzdG9tMj48ZWxlY3Ryb25pYy1yZXNvdXJjZS1udW0+MTAuMzM5MC9wb2x5bTEz
MDcxMTA1PC9lbGVjdHJvbmljLXJlc291cmNlLW51bT48cmVtb3RlLWRhdGFiYXNlLW5hbWU+UHVi
TWVkLW5vdC1NRURMSU5FPC9yZW1vdGUtZGF0YWJhc2UtbmFtZT48cmVtb3RlLWRhdGFiYXNlLXBy
b3ZpZGVyPk5MTTwvcmVtb3RlLWRhdGFiYXNlLXByb3ZpZGVyPjwvcmVjb3JkPjwvQ2l0ZT48L0Vu
ZE5vdGU+
</w:fldData>
        </w:fldChar>
      </w:r>
      <w:r w:rsidR="001075FC" w:rsidRPr="001E3493">
        <w:instrText xml:space="preserve"> ADDIN EN.CITE.DATA </w:instrText>
      </w:r>
      <w:r w:rsidR="001075FC" w:rsidRPr="001E3493">
        <w:fldChar w:fldCharType="end"/>
      </w:r>
      <w:r w:rsidR="00B46D8E" w:rsidRPr="001E3493">
        <w:fldChar w:fldCharType="separate"/>
      </w:r>
      <w:r w:rsidR="00B46D8E" w:rsidRPr="001E3493">
        <w:rPr>
          <w:noProof/>
        </w:rPr>
        <w:t>[7]</w:t>
      </w:r>
      <w:r w:rsidR="00B46D8E" w:rsidRPr="001E3493">
        <w:fldChar w:fldCharType="end"/>
      </w:r>
      <w:r w:rsidR="00B46D8E" w:rsidRPr="001E3493">
        <w:t xml:space="preserve">. </w:t>
      </w:r>
    </w:p>
    <w:p w14:paraId="117B03F0" w14:textId="3E0CB2B1" w:rsidR="00B46D8E" w:rsidRPr="001E3493" w:rsidRDefault="00B46D8E" w:rsidP="00234024">
      <w:pPr>
        <w:pStyle w:val="NormalWeb"/>
        <w:spacing w:before="0" w:beforeAutospacing="0" w:after="0" w:afterAutospacing="0"/>
      </w:pPr>
      <w:r w:rsidRPr="001E3493">
        <w:t xml:space="preserve">Composite scaffolds have addressed many limitations of autologous materials, matching their performance in fusion rates </w:t>
      </w:r>
      <w:r w:rsidRPr="001E3493">
        <w:fldChar w:fldCharType="begin">
          <w:fldData xml:space="preserve">PEVuZE5vdGU+PENpdGU+PEF1dGhvcj5CdXNlcjwvQXV0aG9yPjxZZWFyPjIwMTY8L1llYXI+PFJl
Y051bT4xODY8L1JlY051bT48RGlzcGxheVRleHQ+WzhdPC9EaXNwbGF5VGV4dD48cmVjb3JkPjxy
ZWMtbnVtYmVyPjE4NjwvcmVjLW51bWJlcj48Zm9yZWlnbi1rZXlzPjxrZXkgYXBwPSJFTiIgZGIt
aWQ9InhhZXZ6ZmQ5bHdheHNjZXN3MGM1OWRlZTJlZXY5ZWVmYXR2dCIgdGltZXN0YW1wPSIxNzM2
MzUyNDIxIj4xODY8L2tleT48L2ZvcmVpZ24ta2V5cz48cmVmLXR5cGUgbmFtZT0iSm91cm5hbCBB
cnRpY2xlIj4xNzwvcmVmLXR5cGU+PGNvbnRyaWJ1dG9ycz48YXV0aG9ycz48YXV0aG9yPkJ1c2Vy
LCBaLjwvYXV0aG9yPjxhdXRob3I+QnJvZGtlLCBELiBTLjwvYXV0aG9yPjxhdXRob3I+WW91c3Nl
ZiwgSi4gQS48L2F1dGhvcj48YXV0aG9yPk1laXNlbCwgSC4gSi48L2F1dGhvcj48YXV0aG9yPk15
aHJlLCBTLiBMLjwvYXV0aG9yPjxhdXRob3I+SGFzaGltb3RvLCBSLjwvYXV0aG9yPjxhdXRob3I+
UGFyaywgSi4gQi48L2F1dGhvcj48YXV0aG9yPlRpbSBZb29uLCBTLjwvYXV0aG9yPjxhdXRob3I+
V2FuZywgSi4gQy48L2F1dGhvcj48L2F1dGhvcnM+PC9jb250cmlidXRvcnM+PGF1dGgtYWRkcmVz
cz5EZXBhcnRtZW50IG9mIE9ydGhvcGFlZGljIFN1cmdlcnksIEtlY2sgU2Nob29sIG9mIE1lZGlj
aW5lLCBVbml2ZXJzaXR5IG9mIFNvdXRoZXJuIENhbGlmb3JuaWEsIExvcyBBbmdlbGVzLCBDYWxp
Zm9ybmlhLiYjeEQ7RGVwYXJ0bWVudCBvZiBPcnRob3BlZGljcywgVW5pdmVyc2l0eSBvZiBVdGFo
IFNjaG9vbCBvZiBNZWRpY2luZSwgU2FsdCBMYWtlIENpdHksIFV0YWguJiN4RDtTcGluZSBDb2xv
cmFkbywgRHVyYW5nbywgQ29sb3JhZG8uJiN4RDtEZXBhcnRtZW50IG9mIE5ldXJvc3VyZ2VyeSwg
QmVyZ21hbm5zdHJvc3QgSG9zcGl0YWwsIEhhbGxlLCBHZXJtYW55LiYjeEQ7U3BlY3RydW0gUmVz
ZWFyY2gsIEluYy4sIFRhY29tYSwgV2FzaGluZ3Rvbi4mI3hEO0RlcGFydG1lbnQgb2YgT3J0aG9w
YWVkaWMgU3VyZ2VyeSwgVWlqb25nYnUgU3QuIE1hcnkmYXBvcztzIEhvc3BpdGFsLCBUaGUgQ2F0
aG9saWMgVW5pdmVyc2l0eSBvZiBLb3JlYSBTY2hvb2wgb2YgTWVkaWNpbmUsIFVpam9uZ2J1LCBL
b3JlYTsgYW5kLiYjeEQ7RGVwYXJ0bWVudCBvZiBPcnRob3BlZGljcywgRW1vcnkgU3BpbmUgQ2Vu
dGVyLCBFbW9yeSBVbml2ZXJzaXR5LCBBdGxhbnRhLCBHZW9yZ2lhLjwvYXV0aC1hZGRyZXNzPjx0
aXRsZXM+PHRpdGxlPlN5bnRoZXRpYyBib25lIGdyYWZ0IHZlcnN1cyBhdXRvZ3JhZnQgb3IgYWxs
b2dyYWZ0IGZvciBzcGluYWwgZnVzaW9uOiBhIHN5c3RlbWF0aWMgcmV2aWV3PC90aXRsZT48c2Vj
b25kYXJ5LXRpdGxlPkogTmV1cm9zdXJnIFNwaW5lPC9zZWNvbmRhcnktdGl0bGU+PC90aXRsZXM+
PHBlcmlvZGljYWw+PGZ1bGwtdGl0bGU+SiBOZXVyb3N1cmcgU3BpbmU8L2Z1bGwtdGl0bGU+PC9w
ZXJpb2RpY2FsPjxwYWdlcz41MDktNTE2PC9wYWdlcz48dm9sdW1lPjI1PC92b2x1bWU+PG51bWJl
cj40PC9udW1iZXI+PGVkaXRpb24+MjAxNjA1Mjc8L2VkaXRpb24+PGtleXdvcmRzPjxrZXl3b3Jk
PkFsbG9ncmFmdHMvKnRyYW5zcGxhbnRhdGlvbjwva2V5d29yZD48a2V5d29yZD5BdXRvZ3JhZnRz
Lyp0cmFuc3BsYW50YXRpb248L2tleXdvcmQ+PGtleXdvcmQ+Qm9uZSBTdWJzdGl0dXRlcy8qdGhl
cmFwZXV0aWMgdXNlPC9rZXl3b3JkPjxrZXl3b3JkPkJvbmUgVHJhbnNwbGFudGF0aW9uL2luc3Ry
dW1lbnRhdGlvbi8qbWV0aG9kczwva2V5d29yZD48a2V5d29yZD5DZXJ2aWNhbCBWZXJ0ZWJyYWUv
c3VyZ2VyeTwva2V5d29yZD48a2V5d29yZD5IdW1hbnM8L2tleXdvcmQ+PGtleXdvcmQ+SW50ZXJ2
ZXJ0ZWJyYWwgRGlzYyBEZWdlbmVyYXRpb24vKnN1cmdlcnk8L2tleXdvcmQ+PGtleXdvcmQ+THVt
YmFyIFZlcnRlYnJhZS9zdXJnZXJ5PC9rZXl3b3JkPjxrZXl3b3JkPlJhbmRvbWl6ZWQgQ29udHJv
bGxlZCBUcmlhbHMgYXMgVG9waWM8L2tleXdvcmQ+PGtleXdvcmQ+U3BpbmFsIEZ1c2lvbi9pbnN0
cnVtZW50YXRpb24vKm1ldGhvZHM8L2tleXdvcmQ+PGtleXdvcmQ+QUNERiA9IGFudGVyaW9yIGNl
cnZpY2FsIGRpc2NlY3RvbXkgYW5kIGZ1c2lvbjwva2V5d29yZD48a2V5d29yZD5BSFJRID0gQWdl
bmN5IGZvciBIZWFsdGhjYXJlIFJlc2VhcmNoIGFuZCBRdWFsaXR5PC9rZXl3b3JkPjxrZXl3b3Jk
PkJNID0gYm9uZSBtYXJyb3c8L2tleXdvcmQ+PGtleXdvcmQ+Qk9QID0gYmlvY29tcGF0aWJsZSBv
c3Rlb2NvbmR1Y3RpdmUgcG9seW1lcjwva2V5d29yZD48a2V5d29yZD5IQSA9IGh5ZHJveHlhcGF0
aXRlPC9rZXl3b3JkPjxrZXl3b3JkPklDQkcgPSBpbGlhYyBjcmVzdCBib25lIGdyYWZ0PC9rZXl3
b3JkPjxrZXl3b3JkPkxCID0gbG9jYWwgYm9uZTwva2V5d29yZD48a2V5d29yZD5QTU1BID0gcG9s
eW1ldGh5bG1ldGhhY3J5bGF0ZTwva2V5d29yZD48a2V5d29yZD5SQ1QgPSByYW5kb21pemVkIGNv
bnRyb2xsZWQgdHJpYWw8L2tleXdvcmQ+PGtleXdvcmQ+VkFTID0gdmlzdWFsIGFuYWxvZyBzY2Fs
ZTwva2V5d29yZD48a2V5d29yZD5jZXJ2aWNhbDwva2V5d29yZD48a2V5d29yZD5mdXNpb248L2tl
eXdvcmQ+PGtleXdvcmQ+bHVtYmFyPC9rZXl3b3JkPjxrZXl3b3JkPnJhbmRvbWl6ZWQgY29udHJv
bCB0cmlhbHM8L2tleXdvcmQ+PGtleXdvcmQ+c3ludGhldGljIGdyYWZ0PC9rZXl3b3JkPjxrZXl3
b3JkPnN5c3RlbWF0aWMgcmV2aWV3PC9rZXl3b3JkPjxrZXl3b3JkPnRlY2huaXF1ZTwva2V5d29y
ZD48a2V5d29yZD5iZXRhLVRDUCA9IGJldGEtdHJpY2FsY2l1bSBwaG9zcGhhdGU8L2tleXdvcmQ+
PC9rZXl3b3Jkcz48ZGF0ZXM+PHllYXI+MjAxNjwveWVhcj48cHViLWRhdGVzPjxkYXRlPk9jdDwv
ZGF0ZT48L3B1Yi1kYXRlcz48L2RhdGVzPjxpc2JuPjE1NDctNTY0NiAoRWxlY3Ryb25pYykmI3hE
OzE1NDctNTY0NiAoTGlua2luZyk8L2lzYm4+PGFjY2Vzc2lvbi1udW0+MjcyMzE4MTI8L2FjY2Vz
c2lvbi1udW0+PHVybHM+PHJlbGF0ZWQtdXJscz48dXJsPmh0dHBzOi8vd3d3Lm5jYmkubmxtLm5p
aC5nb3YvcHVibWVkLzI3MjMxODEyPC91cmw+PC9yZWxhdGVkLXVybHM+PC91cmxzPjxlbGVjdHJv
bmljLXJlc291cmNlLW51bT4xMC4zMTcxLzIwMTYuMS5TUElORTE1MTAwNTwvZWxlY3Ryb25pYy1y
ZXNvdXJjZS1udW0+PHJlbW90ZS1kYXRhYmFzZS1uYW1lPk1lZGxpbmU8L3JlbW90ZS1kYXRhYmFz
ZS1uYW1lPjxyZW1vdGUtZGF0YWJhc2UtcHJvdmlkZXI+TkxNPC9yZW1vdGUtZGF0YWJhc2UtcHJv
dmlkZXI+PC9yZWNvcmQ+PC9DaXRlPjwvRW5kTm90ZT5=
</w:fldData>
        </w:fldChar>
      </w:r>
      <w:r w:rsidRPr="001E3493">
        <w:instrText xml:space="preserve"> ADDIN EN.CITE </w:instrText>
      </w:r>
      <w:r w:rsidRPr="001E3493">
        <w:fldChar w:fldCharType="begin">
          <w:fldData xml:space="preserve">PEVuZE5vdGU+PENpdGU+PEF1dGhvcj5CdXNlcjwvQXV0aG9yPjxZZWFyPjIwMTY8L1llYXI+PFJl
Y051bT4xODY8L1JlY051bT48RGlzcGxheVRleHQ+WzhdPC9EaXNwbGF5VGV4dD48cmVjb3JkPjxy
ZWMtbnVtYmVyPjE4NjwvcmVjLW51bWJlcj48Zm9yZWlnbi1rZXlzPjxrZXkgYXBwPSJFTiIgZGIt
aWQ9InhhZXZ6ZmQ5bHdheHNjZXN3MGM1OWRlZTJlZXY5ZWVmYXR2dCIgdGltZXN0YW1wPSIxNzM2
MzUyNDIxIj4xODY8L2tleT48L2ZvcmVpZ24ta2V5cz48cmVmLXR5cGUgbmFtZT0iSm91cm5hbCBB
cnRpY2xlIj4xNzwvcmVmLXR5cGU+PGNvbnRyaWJ1dG9ycz48YXV0aG9ycz48YXV0aG9yPkJ1c2Vy
LCBaLjwvYXV0aG9yPjxhdXRob3I+QnJvZGtlLCBELiBTLjwvYXV0aG9yPjxhdXRob3I+WW91c3Nl
ZiwgSi4gQS48L2F1dGhvcj48YXV0aG9yPk1laXNlbCwgSC4gSi48L2F1dGhvcj48YXV0aG9yPk15
aHJlLCBTLiBMLjwvYXV0aG9yPjxhdXRob3I+SGFzaGltb3RvLCBSLjwvYXV0aG9yPjxhdXRob3I+
UGFyaywgSi4gQi48L2F1dGhvcj48YXV0aG9yPlRpbSBZb29uLCBTLjwvYXV0aG9yPjxhdXRob3I+
V2FuZywgSi4gQy48L2F1dGhvcj48L2F1dGhvcnM+PC9jb250cmlidXRvcnM+PGF1dGgtYWRkcmVz
cz5EZXBhcnRtZW50IG9mIE9ydGhvcGFlZGljIFN1cmdlcnksIEtlY2sgU2Nob29sIG9mIE1lZGlj
aW5lLCBVbml2ZXJzaXR5IG9mIFNvdXRoZXJuIENhbGlmb3JuaWEsIExvcyBBbmdlbGVzLCBDYWxp
Zm9ybmlhLiYjeEQ7RGVwYXJ0bWVudCBvZiBPcnRob3BlZGljcywgVW5pdmVyc2l0eSBvZiBVdGFo
IFNjaG9vbCBvZiBNZWRpY2luZSwgU2FsdCBMYWtlIENpdHksIFV0YWguJiN4RDtTcGluZSBDb2xv
cmFkbywgRHVyYW5nbywgQ29sb3JhZG8uJiN4RDtEZXBhcnRtZW50IG9mIE5ldXJvc3VyZ2VyeSwg
QmVyZ21hbm5zdHJvc3QgSG9zcGl0YWwsIEhhbGxlLCBHZXJtYW55LiYjeEQ7U3BlY3RydW0gUmVz
ZWFyY2gsIEluYy4sIFRhY29tYSwgV2FzaGluZ3Rvbi4mI3hEO0RlcGFydG1lbnQgb2YgT3J0aG9w
YWVkaWMgU3VyZ2VyeSwgVWlqb25nYnUgU3QuIE1hcnkmYXBvcztzIEhvc3BpdGFsLCBUaGUgQ2F0
aG9saWMgVW5pdmVyc2l0eSBvZiBLb3JlYSBTY2hvb2wgb2YgTWVkaWNpbmUsIFVpam9uZ2J1LCBL
b3JlYTsgYW5kLiYjeEQ7RGVwYXJ0bWVudCBvZiBPcnRob3BlZGljcywgRW1vcnkgU3BpbmUgQ2Vu
dGVyLCBFbW9yeSBVbml2ZXJzaXR5LCBBdGxhbnRhLCBHZW9yZ2lhLjwvYXV0aC1hZGRyZXNzPjx0
aXRsZXM+PHRpdGxlPlN5bnRoZXRpYyBib25lIGdyYWZ0IHZlcnN1cyBhdXRvZ3JhZnQgb3IgYWxs
b2dyYWZ0IGZvciBzcGluYWwgZnVzaW9uOiBhIHN5c3RlbWF0aWMgcmV2aWV3PC90aXRsZT48c2Vj
b25kYXJ5LXRpdGxlPkogTmV1cm9zdXJnIFNwaW5lPC9zZWNvbmRhcnktdGl0bGU+PC90aXRsZXM+
PHBlcmlvZGljYWw+PGZ1bGwtdGl0bGU+SiBOZXVyb3N1cmcgU3BpbmU8L2Z1bGwtdGl0bGU+PC9w
ZXJpb2RpY2FsPjxwYWdlcz41MDktNTE2PC9wYWdlcz48dm9sdW1lPjI1PC92b2x1bWU+PG51bWJl
cj40PC9udW1iZXI+PGVkaXRpb24+MjAxNjA1Mjc8L2VkaXRpb24+PGtleXdvcmRzPjxrZXl3b3Jk
PkFsbG9ncmFmdHMvKnRyYW5zcGxhbnRhdGlvbjwva2V5d29yZD48a2V5d29yZD5BdXRvZ3JhZnRz
Lyp0cmFuc3BsYW50YXRpb248L2tleXdvcmQ+PGtleXdvcmQ+Qm9uZSBTdWJzdGl0dXRlcy8qdGhl
cmFwZXV0aWMgdXNlPC9rZXl3b3JkPjxrZXl3b3JkPkJvbmUgVHJhbnNwbGFudGF0aW9uL2luc3Ry
dW1lbnRhdGlvbi8qbWV0aG9kczwva2V5d29yZD48a2V5d29yZD5DZXJ2aWNhbCBWZXJ0ZWJyYWUv
c3VyZ2VyeTwva2V5d29yZD48a2V5d29yZD5IdW1hbnM8L2tleXdvcmQ+PGtleXdvcmQ+SW50ZXJ2
ZXJ0ZWJyYWwgRGlzYyBEZWdlbmVyYXRpb24vKnN1cmdlcnk8L2tleXdvcmQ+PGtleXdvcmQ+THVt
YmFyIFZlcnRlYnJhZS9zdXJnZXJ5PC9rZXl3b3JkPjxrZXl3b3JkPlJhbmRvbWl6ZWQgQ29udHJv
bGxlZCBUcmlhbHMgYXMgVG9waWM8L2tleXdvcmQ+PGtleXdvcmQ+U3BpbmFsIEZ1c2lvbi9pbnN0
cnVtZW50YXRpb24vKm1ldGhvZHM8L2tleXdvcmQ+PGtleXdvcmQ+QUNERiA9IGFudGVyaW9yIGNl
cnZpY2FsIGRpc2NlY3RvbXkgYW5kIGZ1c2lvbjwva2V5d29yZD48a2V5d29yZD5BSFJRID0gQWdl
bmN5IGZvciBIZWFsdGhjYXJlIFJlc2VhcmNoIGFuZCBRdWFsaXR5PC9rZXl3b3JkPjxrZXl3b3Jk
PkJNID0gYm9uZSBtYXJyb3c8L2tleXdvcmQ+PGtleXdvcmQ+Qk9QID0gYmlvY29tcGF0aWJsZSBv
c3Rlb2NvbmR1Y3RpdmUgcG9seW1lcjwva2V5d29yZD48a2V5d29yZD5IQSA9IGh5ZHJveHlhcGF0
aXRlPC9rZXl3b3JkPjxrZXl3b3JkPklDQkcgPSBpbGlhYyBjcmVzdCBib25lIGdyYWZ0PC9rZXl3
b3JkPjxrZXl3b3JkPkxCID0gbG9jYWwgYm9uZTwva2V5d29yZD48a2V5d29yZD5QTU1BID0gcG9s
eW1ldGh5bG1ldGhhY3J5bGF0ZTwva2V5d29yZD48a2V5d29yZD5SQ1QgPSByYW5kb21pemVkIGNv
bnRyb2xsZWQgdHJpYWw8L2tleXdvcmQ+PGtleXdvcmQ+VkFTID0gdmlzdWFsIGFuYWxvZyBzY2Fs
ZTwva2V5d29yZD48a2V5d29yZD5jZXJ2aWNhbDwva2V5d29yZD48a2V5d29yZD5mdXNpb248L2tl
eXdvcmQ+PGtleXdvcmQ+bHVtYmFyPC9rZXl3b3JkPjxrZXl3b3JkPnJhbmRvbWl6ZWQgY29udHJv
bCB0cmlhbHM8L2tleXdvcmQ+PGtleXdvcmQ+c3ludGhldGljIGdyYWZ0PC9rZXl3b3JkPjxrZXl3
b3JkPnN5c3RlbWF0aWMgcmV2aWV3PC9rZXl3b3JkPjxrZXl3b3JkPnRlY2huaXF1ZTwva2V5d29y
ZD48a2V5d29yZD5iZXRhLVRDUCA9IGJldGEtdHJpY2FsY2l1bSBwaG9zcGhhdGU8L2tleXdvcmQ+
PC9rZXl3b3Jkcz48ZGF0ZXM+PHllYXI+MjAxNjwveWVhcj48cHViLWRhdGVzPjxkYXRlPk9jdDwv
ZGF0ZT48L3B1Yi1kYXRlcz48L2RhdGVzPjxpc2JuPjE1NDctNTY0NiAoRWxlY3Ryb25pYykmI3hE
OzE1NDctNTY0NiAoTGlua2luZyk8L2lzYm4+PGFjY2Vzc2lvbi1udW0+MjcyMzE4MTI8L2FjY2Vz
c2lvbi1udW0+PHVybHM+PHJlbGF0ZWQtdXJscz48dXJsPmh0dHBzOi8vd3d3Lm5jYmkubmxtLm5p
aC5nb3YvcHVibWVkLzI3MjMxODEyPC91cmw+PC9yZWxhdGVkLXVybHM+PC91cmxzPjxlbGVjdHJv
bmljLXJlc291cmNlLW51bT4xMC4zMTcxLzIwMTYuMS5TUElORTE1MTAwNTwvZWxlY3Ryb25pYy1y
ZXNvdXJjZS1udW0+PHJlbW90ZS1kYXRhYmFzZS1uYW1lPk1lZGxpbmU8L3JlbW90ZS1kYXRhYmFz
ZS1uYW1lPjxyZW1vdGUtZGF0YWJhc2UtcHJvdmlkZXI+TkxNPC9yZW1vdGUtZGF0YWJhc2UtcHJv
dmlkZXI+PC9yZWNvcmQ+PC9DaXRlPjwvRW5kTm90ZT5=
</w:fldData>
        </w:fldChar>
      </w:r>
      <w:r w:rsidRPr="001E3493">
        <w:instrText xml:space="preserve"> ADDIN EN.CITE.DATA </w:instrText>
      </w:r>
      <w:r w:rsidRPr="001E3493">
        <w:fldChar w:fldCharType="end"/>
      </w:r>
      <w:r w:rsidRPr="001E3493">
        <w:fldChar w:fldCharType="separate"/>
      </w:r>
      <w:r w:rsidRPr="001E3493">
        <w:rPr>
          <w:noProof/>
        </w:rPr>
        <w:t>[8]</w:t>
      </w:r>
      <w:r w:rsidRPr="001E3493">
        <w:fldChar w:fldCharType="end"/>
      </w:r>
      <w:r w:rsidRPr="001E3493">
        <w:t xml:space="preserve"> </w:t>
      </w:r>
      <w:r w:rsidRPr="001E3493">
        <w:fldChar w:fldCharType="begin">
          <w:fldData xml:space="preserve">PEVuZE5vdGU+PENpdGU+PEF1dGhvcj5Ib3ZlaWRhZWk8L0F1dGhvcj48WWVhcj4yMDI0PC9ZZWFy
PjxSZWNOdW0+MTg4PC9SZWNOdW0+PERpc3BsYXlUZXh0Pls5XTwvRGlzcGxheVRleHQ+PHJlY29y
ZD48cmVjLW51bWJlcj4xODg8L3JlYy1udW1iZXI+PGZvcmVpZ24ta2V5cz48a2V5IGFwcD0iRU4i
IGRiLWlkPSJ4YWV2emZkOWx3YXhzY2VzdzBjNTlkZWUyZWV2OWVlZmF0dnQiIHRpbWVzdGFtcD0i
MTczNjM1NDEwMiI+MTg4PC9rZXk+PC9mb3JlaWduLWtleXM+PHJlZi10eXBlIG5hbWU9IkpvdXJu
YWwgQXJ0aWNsZSI+MTc8L3JlZi10eXBlPjxjb250cmlidXRvcnM+PGF1dGhvcnM+PGF1dGhvcj5I
b3ZlaWRhZWksIEEuIEguPC9hdXRob3I+PGF1dGhvcj5HaGFzZW1pbmVqYWQtUmFlaW5pLCBBLjwv
YXV0aG9yPjxhdXRob3I+RXNtYWVpbGksIFMuPC9hdXRob3I+PGF1dGhvcj5TaGFyYWZpLCBBLjwv
YXV0aG9yPjxhdXRob3I+R2hhZGVyaSwgQS48L2F1dGhvcj48YXV0aG9yPlBpcmFoZXNoLCBLLjwv
YXV0aG9yPjxhdXRob3I+QXphcmJvbywgQS48L2F1dGhvcj48YXV0aG9yPk53YW5rd28sIEIuIE8u
PC9hdXRob3I+PGF1dGhvcj5Db253YXksIEouIEQuPC9hdXRob3I+PC9hdXRob3JzPjwvY29udHJp
YnV0b3JzPjxhdXRoLWFkZHJlc3M+U3BvcnRzIE1lZGljaW5lIFJlc2VhcmNoIENlbnRlciwgTmV1
cm9zY2llbmNlIEluc3RpdHV0ZSwgVGVocmFuIFVuaXZlcnNpdHkgb2YgTWVkaWNhbCBTY2llbmNl
cywgVGVocmFuLCBJcmFuLiBob3ZlaWRhZWkuYS5oQGdtYWlsLmNvbS4mI3hEO1NjaG9vbCBvZiBN
ZWRpY2luZSwgVGVocmFuIFVuaXZlcnNpdHkgb2YgTWVkaWNhbCBTY2llbmNlcywgVGVocmFuLCBJ
cmFuLiYjeEQ7U2luYSBVbml2ZXJzaXR5IEhvc3BpdGFsLCBUZWhyYW4gVW5pdmVyc2l0eSBvZiBN
ZWRpY2FsIFNjaWVuY2VzLCBUZWhyYW4sIElyYW4uJiN4RDtJbnRlcm5hdGlvbmFsIENlbnRlciBm
b3IgTGltYiBMZW5ndGhlbmluZywgUnViaW4gSW5zdGl0dXRlIGZvciBBZHZhbmNlZCBPcnRob3Bl
ZGljcywgU2luYWkgSG9zcGl0YWwgb2YgQmFsdGltb3JlLCBCYWx0aW1vcmUsIE1ELCBVU0EuJiN4
RDtEZXBhcnRtZW50IG9mIE9ydGhvcGFlZGljIFN1cmdlcnkgYW5kIFJlaGFiaWxpdGF0aW9uLCBI
b3dhcmQgVW5pdmVyc2l0eSBIb3NwaXRhbCwgV2FzaGluZ3RvbiwgREMsIFVTQS48L2F1dGgtYWRk
cmVzcz48dGl0bGVzPjx0aXRsZT5FZmZlY3RpdmVuZXNzIG9mIHN5bnRoZXRpYyB2ZXJzdXMgYXV0
b2xvZ291cyBib25lIGdyYWZ0cyBpbiBmb290IGFuZCBhbmtsZSBzdXJnZXJ5OiBhIHN5c3RlbWF0
aWMgcmV2aWV3IGFuZCBtZXRhLWFuYWx5c2lzPC90aXRsZT48c2Vjb25kYXJ5LXRpdGxlPkJNQyBN
dXNjdWxvc2tlbGV0IERpc29yZDwvc2Vjb25kYXJ5LXRpdGxlPjwvdGl0bGVzPjxwZXJpb2RpY2Fs
PjxmdWxsLXRpdGxlPkJNQyBNdXNjdWxvc2tlbGV0IERpc29yZDwvZnVsbC10aXRsZT48L3Blcmlv
ZGljYWw+PHBhZ2VzPjUzOTwvcGFnZXM+PHZvbHVtZT4yNTwvdm9sdW1lPjxudW1iZXI+MTwvbnVt
YmVyPjxlZGl0aW9uPjIwMjQwNzEzPC9lZGl0aW9uPjxrZXl3b3Jkcz48a2V5d29yZD5IdW1hbnM8
L2tleXdvcmQ+PGtleXdvcmQ+KkJvbmUgVHJhbnNwbGFudGF0aW9uL21ldGhvZHMvYWR2ZXJzZSBl
ZmZlY3RzPC9rZXl3b3JkPjxrZXl3b3JkPipCb25lIFN1YnN0aXR1dGVzL3RoZXJhcGV1dGljIHVz
ZTwva2V5d29yZD48a2V5d29yZD4qVHJhbnNwbGFudGF0aW9uLCBBdXRvbG9nb3VzL21ldGhvZHM8
L2tleXdvcmQ+PGtleXdvcmQ+VHJlYXRtZW50IE91dGNvbWU8L2tleXdvcmQ+PGtleXdvcmQ+Rm9v
dC9zdXJnZXJ5PC9rZXl3b3JkPjxrZXl3b3JkPkFua2xlL3N1cmdlcnk8L2tleXdvcmQ+PGtleXdv
cmQ+QW5rbGUgSm9pbnQvc3VyZ2VyeS9kaWFnbm9zdGljIGltYWdpbmc8L2tleXdvcmQ+PGtleXdv
cmQ+QW5rbGUgc3VyZ2VyeTwva2V5d29yZD48a2V5d29yZD5BcnRocm9kZXNpczwva2V5d29yZD48
a2V5d29yZD5BdXRvZ3JhZnQgYWx0ZXJuYXRpdmU8L2tleXdvcmQ+PGtleXdvcmQ+Qm9uZSBncmFm
dDwva2V5d29yZD48a2V5d29yZD5Cb25lIHN1YnN0aXR1dGU8L2tleXdvcmQ+PGtleXdvcmQ+U3lu
dGhldGljIGJvbmUgZ3JhZnQ8L2tleXdvcmQ+PC9rZXl3b3Jkcz48ZGF0ZXM+PHllYXI+MjAyNDwv
eWVhcj48cHViLWRhdGVzPjxkYXRlPkp1bCAxMzwvZGF0ZT48L3B1Yi1kYXRlcz48L2RhdGVzPjxp
c2JuPjE0NzEtMjQ3NCAoRWxlY3Ryb25pYykmI3hEOzE0NzEtMjQ3NCAoTGlua2luZyk8L2lzYm4+
PGFjY2Vzc2lvbi1udW0+Mzg5OTc2ODA8L2FjY2Vzc2lvbi1udW0+PHVybHM+PHJlbGF0ZWQtdXJs
cz48dXJsPmh0dHBzOi8vd3d3Lm5jYmkubmxtLm5paC5nb3YvcHVibWVkLzM4OTk3NjgwPC91cmw+
PC9yZWxhdGVkLXVybHM+PC91cmxzPjxjdXN0b20xPkpEQyBpcyBhIENvbnN1bHRhbnQgZm9yIExp
bmsgYW5kIFJlc29sdXRlIE1lZCwgQXZpdHVzLCBCb25lU3VwcG9ydCwgSm9obnNvbiBhbmQgSm9o
bnNvbiwgYW5kIE9ydGhvZml4IC0gTm90IHJlbGF0ZWQgdG8gdGhpcyB3b3JrLiBKREMgUmVjZWl2
ZXMgRmVsbG93c2hpcCBTdXBwb3J0IGZyb20gQmlvY29tcG9zaXRlcyBhbmQgQm9uZVN1cHBvcnQg
LSBOb3QgcmVsYXRlZCB0byB0aGlzIHdvcmsuPC9jdXN0b20xPjxjdXN0b20yPlBNQzExMjQ1Nzk0
PC9jdXN0b20yPjxlbGVjdHJvbmljLXJlc291cmNlLW51bT4xMC4xMTg2L3MxMjg5MS0wMjQtMDc2
NzYtODwvZWxlY3Ryb25pYy1yZXNvdXJjZS1udW0+PHJlbW90ZS1kYXRhYmFzZS1uYW1lPk1lZGxp
bmU8L3JlbW90ZS1kYXRhYmFzZS1uYW1lPjxyZW1vdGUtZGF0YWJhc2UtcHJvdmlkZXI+TkxNPC9y
ZW1vdGUtZGF0YWJhc2UtcHJvdmlkZXI+PC9yZWNvcmQ+PC9DaXRlPjwvRW5kTm90ZT5=
</w:fldData>
        </w:fldChar>
      </w:r>
      <w:r w:rsidRPr="001E3493">
        <w:instrText xml:space="preserve"> ADDIN EN.CITE </w:instrText>
      </w:r>
      <w:r w:rsidRPr="001E3493">
        <w:fldChar w:fldCharType="begin">
          <w:fldData xml:space="preserve">PEVuZE5vdGU+PENpdGU+PEF1dGhvcj5Ib3ZlaWRhZWk8L0F1dGhvcj48WWVhcj4yMDI0PC9ZZWFy
PjxSZWNOdW0+MTg4PC9SZWNOdW0+PERpc3BsYXlUZXh0Pls5XTwvRGlzcGxheVRleHQ+PHJlY29y
ZD48cmVjLW51bWJlcj4xODg8L3JlYy1udW1iZXI+PGZvcmVpZ24ta2V5cz48a2V5IGFwcD0iRU4i
IGRiLWlkPSJ4YWV2emZkOWx3YXhzY2VzdzBjNTlkZWUyZWV2OWVlZmF0dnQiIHRpbWVzdGFtcD0i
MTczNjM1NDEwMiI+MTg4PC9rZXk+PC9mb3JlaWduLWtleXM+PHJlZi10eXBlIG5hbWU9IkpvdXJu
YWwgQXJ0aWNsZSI+MTc8L3JlZi10eXBlPjxjb250cmlidXRvcnM+PGF1dGhvcnM+PGF1dGhvcj5I
b3ZlaWRhZWksIEEuIEguPC9hdXRob3I+PGF1dGhvcj5HaGFzZW1pbmVqYWQtUmFlaW5pLCBBLjwv
YXV0aG9yPjxhdXRob3I+RXNtYWVpbGksIFMuPC9hdXRob3I+PGF1dGhvcj5TaGFyYWZpLCBBLjwv
YXV0aG9yPjxhdXRob3I+R2hhZGVyaSwgQS48L2F1dGhvcj48YXV0aG9yPlBpcmFoZXNoLCBLLjwv
YXV0aG9yPjxhdXRob3I+QXphcmJvbywgQS48L2F1dGhvcj48YXV0aG9yPk53YW5rd28sIEIuIE8u
PC9hdXRob3I+PGF1dGhvcj5Db253YXksIEouIEQuPC9hdXRob3I+PC9hdXRob3JzPjwvY29udHJp
YnV0b3JzPjxhdXRoLWFkZHJlc3M+U3BvcnRzIE1lZGljaW5lIFJlc2VhcmNoIENlbnRlciwgTmV1
cm9zY2llbmNlIEluc3RpdHV0ZSwgVGVocmFuIFVuaXZlcnNpdHkgb2YgTWVkaWNhbCBTY2llbmNl
cywgVGVocmFuLCBJcmFuLiBob3ZlaWRhZWkuYS5oQGdtYWlsLmNvbS4mI3hEO1NjaG9vbCBvZiBN
ZWRpY2luZSwgVGVocmFuIFVuaXZlcnNpdHkgb2YgTWVkaWNhbCBTY2llbmNlcywgVGVocmFuLCBJ
cmFuLiYjeEQ7U2luYSBVbml2ZXJzaXR5IEhvc3BpdGFsLCBUZWhyYW4gVW5pdmVyc2l0eSBvZiBN
ZWRpY2FsIFNjaWVuY2VzLCBUZWhyYW4sIElyYW4uJiN4RDtJbnRlcm5hdGlvbmFsIENlbnRlciBm
b3IgTGltYiBMZW5ndGhlbmluZywgUnViaW4gSW5zdGl0dXRlIGZvciBBZHZhbmNlZCBPcnRob3Bl
ZGljcywgU2luYWkgSG9zcGl0YWwgb2YgQmFsdGltb3JlLCBCYWx0aW1vcmUsIE1ELCBVU0EuJiN4
RDtEZXBhcnRtZW50IG9mIE9ydGhvcGFlZGljIFN1cmdlcnkgYW5kIFJlaGFiaWxpdGF0aW9uLCBI
b3dhcmQgVW5pdmVyc2l0eSBIb3NwaXRhbCwgV2FzaGluZ3RvbiwgREMsIFVTQS48L2F1dGgtYWRk
cmVzcz48dGl0bGVzPjx0aXRsZT5FZmZlY3RpdmVuZXNzIG9mIHN5bnRoZXRpYyB2ZXJzdXMgYXV0
b2xvZ291cyBib25lIGdyYWZ0cyBpbiBmb290IGFuZCBhbmtsZSBzdXJnZXJ5OiBhIHN5c3RlbWF0
aWMgcmV2aWV3IGFuZCBtZXRhLWFuYWx5c2lzPC90aXRsZT48c2Vjb25kYXJ5LXRpdGxlPkJNQyBN
dXNjdWxvc2tlbGV0IERpc29yZDwvc2Vjb25kYXJ5LXRpdGxlPjwvdGl0bGVzPjxwZXJpb2RpY2Fs
PjxmdWxsLXRpdGxlPkJNQyBNdXNjdWxvc2tlbGV0IERpc29yZDwvZnVsbC10aXRsZT48L3Blcmlv
ZGljYWw+PHBhZ2VzPjUzOTwvcGFnZXM+PHZvbHVtZT4yNTwvdm9sdW1lPjxudW1iZXI+MTwvbnVt
YmVyPjxlZGl0aW9uPjIwMjQwNzEzPC9lZGl0aW9uPjxrZXl3b3Jkcz48a2V5d29yZD5IdW1hbnM8
L2tleXdvcmQ+PGtleXdvcmQ+KkJvbmUgVHJhbnNwbGFudGF0aW9uL21ldGhvZHMvYWR2ZXJzZSBl
ZmZlY3RzPC9rZXl3b3JkPjxrZXl3b3JkPipCb25lIFN1YnN0aXR1dGVzL3RoZXJhcGV1dGljIHVz
ZTwva2V5d29yZD48a2V5d29yZD4qVHJhbnNwbGFudGF0aW9uLCBBdXRvbG9nb3VzL21ldGhvZHM8
L2tleXdvcmQ+PGtleXdvcmQ+VHJlYXRtZW50IE91dGNvbWU8L2tleXdvcmQ+PGtleXdvcmQ+Rm9v
dC9zdXJnZXJ5PC9rZXl3b3JkPjxrZXl3b3JkPkFua2xlL3N1cmdlcnk8L2tleXdvcmQ+PGtleXdv
cmQ+QW5rbGUgSm9pbnQvc3VyZ2VyeS9kaWFnbm9zdGljIGltYWdpbmc8L2tleXdvcmQ+PGtleXdv
cmQ+QW5rbGUgc3VyZ2VyeTwva2V5d29yZD48a2V5d29yZD5BcnRocm9kZXNpczwva2V5d29yZD48
a2V5d29yZD5BdXRvZ3JhZnQgYWx0ZXJuYXRpdmU8L2tleXdvcmQ+PGtleXdvcmQ+Qm9uZSBncmFm
dDwva2V5d29yZD48a2V5d29yZD5Cb25lIHN1YnN0aXR1dGU8L2tleXdvcmQ+PGtleXdvcmQ+U3lu
dGhldGljIGJvbmUgZ3JhZnQ8L2tleXdvcmQ+PC9rZXl3b3Jkcz48ZGF0ZXM+PHllYXI+MjAyNDwv
eWVhcj48cHViLWRhdGVzPjxkYXRlPkp1bCAxMzwvZGF0ZT48L3B1Yi1kYXRlcz48L2RhdGVzPjxp
c2JuPjE0NzEtMjQ3NCAoRWxlY3Ryb25pYykmI3hEOzE0NzEtMjQ3NCAoTGlua2luZyk8L2lzYm4+
PGFjY2Vzc2lvbi1udW0+Mzg5OTc2ODA8L2FjY2Vzc2lvbi1udW0+PHVybHM+PHJlbGF0ZWQtdXJs
cz48dXJsPmh0dHBzOi8vd3d3Lm5jYmkubmxtLm5paC5nb3YvcHVibWVkLzM4OTk3NjgwPC91cmw+
PC9yZWxhdGVkLXVybHM+PC91cmxzPjxjdXN0b20xPkpEQyBpcyBhIENvbnN1bHRhbnQgZm9yIExp
bmsgYW5kIFJlc29sdXRlIE1lZCwgQXZpdHVzLCBCb25lU3VwcG9ydCwgSm9obnNvbiBhbmQgSm9o
bnNvbiwgYW5kIE9ydGhvZml4IC0gTm90IHJlbGF0ZWQgdG8gdGhpcyB3b3JrLiBKREMgUmVjZWl2
ZXMgRmVsbG93c2hpcCBTdXBwb3J0IGZyb20gQmlvY29tcG9zaXRlcyBhbmQgQm9uZVN1cHBvcnQg
LSBOb3QgcmVsYXRlZCB0byB0aGlzIHdvcmsuPC9jdXN0b20xPjxjdXN0b20yPlBNQzExMjQ1Nzk0
PC9jdXN0b20yPjxlbGVjdHJvbmljLXJlc291cmNlLW51bT4xMC4xMTg2L3MxMjg5MS0wMjQtMDc2
NzYtODwvZWxlY3Ryb25pYy1yZXNvdXJjZS1udW0+PHJlbW90ZS1kYXRhYmFzZS1uYW1lPk1lZGxp
bmU8L3JlbW90ZS1kYXRhYmFzZS1uYW1lPjxyZW1vdGUtZGF0YWJhc2UtcHJvdmlkZXI+TkxNPC9y
ZW1vdGUtZGF0YWJhc2UtcHJvdmlkZXI+PC9yZWNvcmQ+PC9DaXRlPjwvRW5kTm90ZT5=
</w:fldData>
        </w:fldChar>
      </w:r>
      <w:r w:rsidRPr="001E3493">
        <w:instrText xml:space="preserve"> ADDIN EN.CITE.DATA </w:instrText>
      </w:r>
      <w:r w:rsidRPr="001E3493">
        <w:fldChar w:fldCharType="end"/>
      </w:r>
      <w:r w:rsidRPr="001E3493">
        <w:fldChar w:fldCharType="separate"/>
      </w:r>
      <w:r w:rsidRPr="001E3493">
        <w:rPr>
          <w:noProof/>
        </w:rPr>
        <w:t>[9]</w:t>
      </w:r>
      <w:r w:rsidRPr="001E3493">
        <w:fldChar w:fldCharType="end"/>
      </w:r>
      <w:r w:rsidR="00BE0AC7" w:rsidRPr="001E3493">
        <w:t xml:space="preserve">, </w:t>
      </w:r>
      <w:r w:rsidRPr="001E3493">
        <w:t>radiographic union, functional outcomes, pain management, and complication rates</w:t>
      </w:r>
      <w:r w:rsidRPr="001E3493">
        <w:fldChar w:fldCharType="begin">
          <w:fldData xml:space="preserve">PEVuZE5vdGU+PENpdGU+PEF1dGhvcj5IZWlmbmVyPC9BdXRob3I+PFllYXI+MjAyMTwvWWVhcj48
UmVjTnVtPjE5MDwvUmVjTnVtPjxEaXNwbGF5VGV4dD5bMTAsIDExXTwvRGlzcGxheVRleHQ+PHJl
Y29yZD48cmVjLW51bWJlcj4xOTA8L3JlYy1udW1iZXI+PGZvcmVpZ24ta2V5cz48a2V5IGFwcD0i
RU4iIGRiLWlkPSJ4YWV2emZkOWx3YXhzY2VzdzBjNTlkZWUyZWV2OWVlZmF0dnQiIHRpbWVzdGFt
cD0iMTczNjM1NDMwNCI+MTkwPC9rZXk+PC9mb3JlaWduLWtleXM+PHJlZi10eXBlIG5hbWU9Ikpv
dXJuYWwgQXJ0aWNsZSI+MTc8L3JlZi10eXBlPjxjb250cmlidXRvcnM+PGF1dGhvcnM+PGF1dGhv
cj5IZWlmbmVyLCBKLiBKLjwvYXV0aG9yPjxhdXRob3I+TW9uaXIsIEouIEcuPC9hdXRob3I+PGF1
dGhvcj5SZWIsIEMuIFcuPC9hdXRob3I+PC9hdXRob3JzPjwvY29udHJpYnV0b3JzPjxhdXRoLWFk
ZHJlc3M+TWVkaWNhbCBEb2N0b3IsIFN0IEdlb3JnZSZhcG9zO3MgVW5pdmVyc2l0eSBTY2hvb2wg
b2YgTWVkaWNpbmUsIEdyZWF0IFJpdmVyLCBOWS4mI3hEO1Jlc2lkZW50IFBoeXNpY2lhbiwgRGVw
YXJ0bWVudCBvZiBPcnRob3BhZWRpY3MgJmFtcDsgUmVoYWJpbGl0YXRpb24sIFVuaXZlcnNpdHkg
b2YgRmxvcmlkYSwgR2FpbmVzdmlsbGUsIEZMLiYjeEQ7QXNzaXN0YW50IFByb2Zlc3NvciwgRGl2
aXNpb24gQ2hpZWYgRm9vdCBhbmQgQW5rbGUsIERlcGFydG1lbnQgb2YgT3J0aG9wYWVkaWNzICZh
bXA7IFJlaGFiaWxpdGF0aW9uLCBVbml2ZXJzaXR5IG9mIEZsb3JpZGEsIEdhaW5lc3ZpbGxlLCBG
TC4gRWxlY3Ryb25pYyBhZGRyZXNzOiByZWJjd0BvcnRoby51ZmwuZWR1LjwvYXV0aC1hZGRyZXNz
Pjx0aXRsZXM+PHRpdGxlPkltcGFjdCBvZiBCb25lIEdyYWZ0IG9uIEZ1c2lvbiBSYXRlcyBpbiBQ
cmltYXJ5IE9wZW4gQW5rbGUgQXJ0aHJvZGVzaXMgRml4YXRlZCBXaXRoIENhbm51bGF0ZWQgU2Ny
ZXdzOiBBIFN5c3RlbWF0aWMgUmV2aWV3PC90aXRsZT48c2Vjb25kYXJ5LXRpdGxlPkogRm9vdCBB
bmtsZSBTdXJnPC9zZWNvbmRhcnktdGl0bGU+PC90aXRsZXM+PHBlcmlvZGljYWw+PGZ1bGwtdGl0
bGU+SiBGb290IEFua2xlIFN1cmc8L2Z1bGwtdGl0bGU+PC9wZXJpb2RpY2FsPjxwYWdlcz44MDIt
ODA2PC9wYWdlcz48dm9sdW1lPjYwPC92b2x1bWU+PG51bWJlcj40PC9udW1iZXI+PGVkaXRpb24+
MjAyMTAzMDY8L2VkaXRpb24+PGtleXdvcmRzPjxrZXl3b3JkPipBbmtsZTwva2V5d29yZD48a2V5
d29yZD4qQW5rbGUgSm9pbnQ8L2tleXdvcmQ+PGtleXdvcmQ+QXJ0aHJvZGVzaXM8L2tleXdvcmQ+
PGtleXdvcmQ+Qm9uZSBTY3Jld3M8L2tleXdvcmQ+PGtleXdvcmQ+Qm9uZSBUcmFuc3BsYW50YXRp
b248L2tleXdvcmQ+PGtleXdvcmQ+SHVtYW5zPC9rZXl3b3JkPjxrZXl3b3JkPmFua2xlIGZ1c2lv
bjwva2V5d29yZD48a2V5d29yZD5hbmtsZSBmdXNpb24gYm9uZSBncmFmdDwva2V5d29yZD48a2V5
d29yZD50aWJpb3RhbGFyIGFydGhyb2Rlc2lzPC9rZXl3b3JkPjxrZXl3b3JkPnRpYmlvdGFsYXIg
Ym9uZSBncmFmdDwva2V5d29yZD48a2V5d29yZD50aWJpb3RhbGFyIGZ1c2lvbjwva2V5d29yZD48
L2tleXdvcmRzPjxkYXRlcz48eWVhcj4yMDIxPC95ZWFyPjxwdWItZGF0ZXM+PGRhdGU+SnVsLUF1
ZzwvZGF0ZT48L3B1Yi1kYXRlcz48L2RhdGVzPjxpc2JuPjE1NDItMjIyNCAoRWxlY3Ryb25pYykm
I3hEOzEwNjctMjUxNiAoTGlua2luZyk8L2lzYm4+PGFjY2Vzc2lvbi1udW0+MzM4MjQwNzY8L2Fj
Y2Vzc2lvbi1udW0+PHVybHM+PHJlbGF0ZWQtdXJscz48dXJsPmh0dHBzOi8vd3d3Lm5jYmkubmxt
Lm5paC5nb3YvcHVibWVkLzMzODI0MDc2PC91cmw+PC9yZWxhdGVkLXVybHM+PC91cmxzPjxlbGVj
dHJvbmljLXJlc291cmNlLW51bT4xMC4xMDUzL2ouamZhcy4yMDIxLjAyLjAwNjwvZWxlY3Ryb25p
Yy1yZXNvdXJjZS1udW0+PHJlbW90ZS1kYXRhYmFzZS1uYW1lPk1lZGxpbmU8L3JlbW90ZS1kYXRh
YmFzZS1uYW1lPjxyZW1vdGUtZGF0YWJhc2UtcHJvdmlkZXI+TkxNPC9yZW1vdGUtZGF0YWJhc2Ut
cHJvdmlkZXI+PC9yZWNvcmQ+PC9DaXRlPjxDaXRlPjxBdXRob3I+Q29vcGVyIEdNPC9BdXRob3I+
PFllYXI+MjAyMjwvWWVhcj48UmVjTnVtPjE5MjwvUmVjTnVtPjxyZWNvcmQ+PHJlYy1udW1iZXI+
MTkyPC9yZWMtbnVtYmVyPjxmb3JlaWduLWtleXM+PGtleSBhcHA9IkVOIiBkYi1pZD0ieGFldnpm
ZDlsd2F4c2Nlc3cwYzU5ZGVlMmVldjllZWZhdHZ0IiB0aW1lc3RhbXA9IjE3MzYzNTQ4MDgiPjE5
Mjwva2V5PjwvZm9yZWlnbi1rZXlzPjxyZWYtdHlwZSBuYW1lPSJKb3VybmFsIEFydGljbGUiPjE3
PC9yZWYtdHlwZT48Y29udHJpYnV0b3JzPjxhdXRob3JzPjxhdXRob3I+Q29vcGVyIEdNLCBLZW5u
ZWR5IE1KLCBKYW1hbCBCLCBTaGllbGRzIERXLDwvYXV0aG9yPjwvYXV0aG9ycz48L2NvbnRyaWJ1
dG9ycz48YXV0aC1hZGRyZXNzPkVkaW5idXJnaCBNZWRpY2FsIFNjaG9vbCwgVGhlIFVuaXZlcnNp
dHkgb2YgRWRpbmJ1cmdoLCBFZGluYnVyZ2gsIFVLLiYjeEQ7RGVwYXJ0bWVudCBvZiBPcnRob3Bh
ZWRpY3MsIEZvcnRoIFZhbGxleSBSb3lhbCBIb3NwaXRhbCwgTGFyYmVydCwgVUsuJiN4RDtEaXZp
c2lvbiBvZiBMaW1iIFJlY29uc3RydWN0aW9uLCBEZXBhcnRtZW50IG9mIFRyYXVtYSBhbmQgT3J0
aG9wYWVkaWMgU3VyZ2VyeSwgUXVlZW4gRWxpemFiZXRoIFVuaXZlcnNpdHkgSG9zcGl0YWwsIEds
YXNnb3csIFVLLjwvYXV0aC1hZGRyZXNzPjx0aXRsZXM+PHRpdGxlPkF1dG9sb2dvdXMgdmVyc3Vz
IHN5bnRoZXRpYyBib25lIGdyYWZ0cyBmb3IgdGhlIHN1cmdpY2FsIG1hbmFnZW1lbnQgb2YgdGli
aWFsIHBsYXRlYXUgZnJhY3R1cmVzOiBhIHN5c3RlbWF0aWMgcmV2aWV3IGFuZCBtZXRhLWFuYWx5
c2lzIG9mIHJhbmRvbWl6ZWQgY29udHJvbGxlZCB0cmlhbHM8L3RpdGxlPjxzZWNvbmRhcnktdGl0
bGU+Qm9uZSBKdCBPcGVuPC9zZWNvbmRhcnktdGl0bGU+PC90aXRsZXM+PHBlcmlvZGljYWw+PGZ1
bGwtdGl0bGU+Qm9uZSBKdCBPcGVuPC9mdWxsLXRpdGxlPjwvcGVyaW9kaWNhbD48cGFnZXM+MjE4
LTIyODwvcGFnZXM+PHZvbHVtZT4zPC92b2x1bWU+PG51bWJlcj4zPC9udW1iZXI+PGtleXdvcmRz
PjxrZXl3b3JkPkF1dG9sb2dvdXMgYm9uZSBncmFmdGluZzwva2V5d29yZD48a2V5d29yZD5Cb25l
IGdyYWZ0aW5nPC9rZXl3b3JkPjxrZXl3b3JkPkZyYWN0dXJlcyBvZiB0aGUgdGliaWFsIHBsYXRl
YXU8L2tleXdvcmQ+PGtleXdvcmQ+T3J0aG9wYWVkaWMgc3VyZ2VyeTwva2V5d29yZD48a2V5d29y
ZD5PcnRob3BhZWRpY3M8L2tleXdvcmQ+PGtleXdvcmQ+U3ludGhldGljIGJvbmUgZ3JhZnRpbmc8
L2tleXdvcmQ+PGtleXdvcmQ+VGliaWEgcGxhdGVhdSBmcmFjdHVyZTwva2V5d29yZD48a2V5d29y
ZD5UcmF1bWE8L2tleXdvcmQ+PGtleXdvcmQ+Ymxvb2QgbG9zczwva2V5d29yZD48a2V5d29yZD5j
aG9uZHJhbCBkZWZlY3RzPC9rZXl3b3JkPjxrZXl3b3JkPmRlcHJlc3Npb248L2tleXdvcmQ+PGtl
eXdvcmQ+cGVyaW9wZXJhdGl2ZSBibG9vZCBsb3NzPC9rZXl3b3JkPjxrZXl3b3JkPnJhbmRvbWl6
ZWQgY29udHJvbGxlZCB0cmlhbHM8L2tleXdvcmQ+PGtleXdvcmQ+c3VyZ2ljYWwgc2l0ZSBpbmZl
Y3Rpb25zPC9rZXl3b3JkPjxrZXl3b3JkPnN5bnRoZXRpYyBncmFmdGluZzwva2V5d29yZD48L2tl
eXdvcmRzPjxkYXRlcz48eWVhcj4yMDIyPC95ZWFyPjxwdWItZGF0ZXM+PGRhdGU+TWFyPC9kYXRl
PjwvcHViLWRhdGVzPjwvZGF0ZXM+PGlzYm4+MjYzMy0xNDYyIChFbGVjdHJvbmljKSYjeEQ7MjYz
My0xNDYyIChMaW5raW5nKTwvaXNibj48YWNjZXNzaW9uLW51bT4zNTI4NTI1MTwvYWNjZXNzaW9u
LW51bT48dXJscz48cmVsYXRlZC11cmxzPjx1cmw+aHR0cHM6Ly93d3cubmNiaS5ubG0ubmloLmdv
di9wdWJtZWQvMzUyODUyNTE8L3VybD48L3JlbGF0ZWQtdXJscz48L3VybHM+PGN1c3RvbTE+SUNN
SkUgQ09JIHN0YXRlbWVudDogRC4gVy4gU2hpZWxkcyBhbmQgQi4gSmFtYWwgcmVwb3J0IGEgcmVz
ZWFyY2ggZ3JhbnQgZnJvbSBCaW9jb21wb3NpdGVzLCB1bnJlbGF0ZWQgdG8gdGhpcyBzdHVkeS4g
Qi4gSmFtYWwgYWxzbyByZXBvcnRzIGEgc3BlYWtlciBwYXltZW50IGZyb20gQmlvY29tcG9zaXRl
cywgdW5yZWxhdGVkIHRvIHRoaXMgc3R1ZHkuIEIuIEphbWFsIGlzIGFsc28gYSBjb3VuY2lsIG1l
bWJlciBvZiB0aGUgUm95YWwgQ29sbGVnZSBvZiBQaHlzaWNpYW5zIGFuZCBTdXJnZW9ucyBvZiBH
bGFzZ293IEV4ZWN1dGl2ZSBjb21taXR0ZWUsIHRoZSBCcml0aXNoIExpbWIgUmVjb25zdHJ1Y3Rp
b24gU29jaWV0eSBUcmF1bWEgQ29tbWl0dGVlLCBhbmQgdGhlIEJyaXRpc2ggT3J0aG9wYWVkaWMg
QXNzb2NpYXRpb24uPC9jdXN0b20xPjxjdXN0b20yPlBNQzg5NjU3ODE8L2N1c3RvbTI+PGVsZWN0
cm9uaWMtcmVzb3VyY2UtbnVtPjEwLjEzMDIvMjYzMy0xNDYyLjMzLkJKTy0yMDIxLTAxOTUuUjE8
L2VsZWN0cm9uaWMtcmVzb3VyY2UtbnVtPjxyZW1vdGUtZGF0YWJhc2UtbmFtZT5QdWJNZWQtbm90
LU1FRExJTkU8L3JlbW90ZS1kYXRhYmFzZS1uYW1lPjxyZW1vdGUtZGF0YWJhc2UtcHJvdmlkZXI+
TkxNPC9yZW1vdGUtZGF0YWJhc2UtcHJvdmlkZXI+PC9yZWNvcmQ+PC9DaXRlPjwvRW5kTm90ZT4A
</w:fldData>
        </w:fldChar>
      </w:r>
      <w:r w:rsidR="001075FC" w:rsidRPr="001E3493">
        <w:instrText xml:space="preserve"> ADDIN EN.CITE </w:instrText>
      </w:r>
      <w:r w:rsidR="001075FC" w:rsidRPr="001E3493">
        <w:fldChar w:fldCharType="begin">
          <w:fldData xml:space="preserve">PEVuZE5vdGU+PENpdGU+PEF1dGhvcj5IZWlmbmVyPC9BdXRob3I+PFllYXI+MjAyMTwvWWVhcj48
UmVjTnVtPjE5MDwvUmVjTnVtPjxEaXNwbGF5VGV4dD5bMTAsIDExXTwvRGlzcGxheVRleHQ+PHJl
Y29yZD48cmVjLW51bWJlcj4xOTA8L3JlYy1udW1iZXI+PGZvcmVpZ24ta2V5cz48a2V5IGFwcD0i
RU4iIGRiLWlkPSJ4YWV2emZkOWx3YXhzY2VzdzBjNTlkZWUyZWV2OWVlZmF0dnQiIHRpbWVzdGFt
cD0iMTczNjM1NDMwNCI+MTkwPC9rZXk+PC9mb3JlaWduLWtleXM+PHJlZi10eXBlIG5hbWU9Ikpv
dXJuYWwgQXJ0aWNsZSI+MTc8L3JlZi10eXBlPjxjb250cmlidXRvcnM+PGF1dGhvcnM+PGF1dGhv
cj5IZWlmbmVyLCBKLiBKLjwvYXV0aG9yPjxhdXRob3I+TW9uaXIsIEouIEcuPC9hdXRob3I+PGF1
dGhvcj5SZWIsIEMuIFcuPC9hdXRob3I+PC9hdXRob3JzPjwvY29udHJpYnV0b3JzPjxhdXRoLWFk
ZHJlc3M+TWVkaWNhbCBEb2N0b3IsIFN0IEdlb3JnZSZhcG9zO3MgVW5pdmVyc2l0eSBTY2hvb2wg
b2YgTWVkaWNpbmUsIEdyZWF0IFJpdmVyLCBOWS4mI3hEO1Jlc2lkZW50IFBoeXNpY2lhbiwgRGVw
YXJ0bWVudCBvZiBPcnRob3BhZWRpY3MgJmFtcDsgUmVoYWJpbGl0YXRpb24sIFVuaXZlcnNpdHkg
b2YgRmxvcmlkYSwgR2FpbmVzdmlsbGUsIEZMLiYjeEQ7QXNzaXN0YW50IFByb2Zlc3NvciwgRGl2
aXNpb24gQ2hpZWYgRm9vdCBhbmQgQW5rbGUsIERlcGFydG1lbnQgb2YgT3J0aG9wYWVkaWNzICZh
bXA7IFJlaGFiaWxpdGF0aW9uLCBVbml2ZXJzaXR5IG9mIEZsb3JpZGEsIEdhaW5lc3ZpbGxlLCBG
TC4gRWxlY3Ryb25pYyBhZGRyZXNzOiByZWJjd0BvcnRoby51ZmwuZWR1LjwvYXV0aC1hZGRyZXNz
Pjx0aXRsZXM+PHRpdGxlPkltcGFjdCBvZiBCb25lIEdyYWZ0IG9uIEZ1c2lvbiBSYXRlcyBpbiBQ
cmltYXJ5IE9wZW4gQW5rbGUgQXJ0aHJvZGVzaXMgRml4YXRlZCBXaXRoIENhbm51bGF0ZWQgU2Ny
ZXdzOiBBIFN5c3RlbWF0aWMgUmV2aWV3PC90aXRsZT48c2Vjb25kYXJ5LXRpdGxlPkogRm9vdCBB
bmtsZSBTdXJnPC9zZWNvbmRhcnktdGl0bGU+PC90aXRsZXM+PHBlcmlvZGljYWw+PGZ1bGwtdGl0
bGU+SiBGb290IEFua2xlIFN1cmc8L2Z1bGwtdGl0bGU+PC9wZXJpb2RpY2FsPjxwYWdlcz44MDIt
ODA2PC9wYWdlcz48dm9sdW1lPjYwPC92b2x1bWU+PG51bWJlcj40PC9udW1iZXI+PGVkaXRpb24+
MjAyMTAzMDY8L2VkaXRpb24+PGtleXdvcmRzPjxrZXl3b3JkPipBbmtsZTwva2V5d29yZD48a2V5
d29yZD4qQW5rbGUgSm9pbnQ8L2tleXdvcmQ+PGtleXdvcmQ+QXJ0aHJvZGVzaXM8L2tleXdvcmQ+
PGtleXdvcmQ+Qm9uZSBTY3Jld3M8L2tleXdvcmQ+PGtleXdvcmQ+Qm9uZSBUcmFuc3BsYW50YXRp
b248L2tleXdvcmQ+PGtleXdvcmQ+SHVtYW5zPC9rZXl3b3JkPjxrZXl3b3JkPmFua2xlIGZ1c2lv
bjwva2V5d29yZD48a2V5d29yZD5hbmtsZSBmdXNpb24gYm9uZSBncmFmdDwva2V5d29yZD48a2V5
d29yZD50aWJpb3RhbGFyIGFydGhyb2Rlc2lzPC9rZXl3b3JkPjxrZXl3b3JkPnRpYmlvdGFsYXIg
Ym9uZSBncmFmdDwva2V5d29yZD48a2V5d29yZD50aWJpb3RhbGFyIGZ1c2lvbjwva2V5d29yZD48
L2tleXdvcmRzPjxkYXRlcz48eWVhcj4yMDIxPC95ZWFyPjxwdWItZGF0ZXM+PGRhdGU+SnVsLUF1
ZzwvZGF0ZT48L3B1Yi1kYXRlcz48L2RhdGVzPjxpc2JuPjE1NDItMjIyNCAoRWxlY3Ryb25pYykm
I3hEOzEwNjctMjUxNiAoTGlua2luZyk8L2lzYm4+PGFjY2Vzc2lvbi1udW0+MzM4MjQwNzY8L2Fj
Y2Vzc2lvbi1udW0+PHVybHM+PHJlbGF0ZWQtdXJscz48dXJsPmh0dHBzOi8vd3d3Lm5jYmkubmxt
Lm5paC5nb3YvcHVibWVkLzMzODI0MDc2PC91cmw+PC9yZWxhdGVkLXVybHM+PC91cmxzPjxlbGVj
dHJvbmljLXJlc291cmNlLW51bT4xMC4xMDUzL2ouamZhcy4yMDIxLjAyLjAwNjwvZWxlY3Ryb25p
Yy1yZXNvdXJjZS1udW0+PHJlbW90ZS1kYXRhYmFzZS1uYW1lPk1lZGxpbmU8L3JlbW90ZS1kYXRh
YmFzZS1uYW1lPjxyZW1vdGUtZGF0YWJhc2UtcHJvdmlkZXI+TkxNPC9yZW1vdGUtZGF0YWJhc2Ut
cHJvdmlkZXI+PC9yZWNvcmQ+PC9DaXRlPjxDaXRlPjxBdXRob3I+Q29vcGVyIEdNPC9BdXRob3I+
PFllYXI+MjAyMjwvWWVhcj48UmVjTnVtPjE5MjwvUmVjTnVtPjxyZWNvcmQ+PHJlYy1udW1iZXI+
MTkyPC9yZWMtbnVtYmVyPjxmb3JlaWduLWtleXM+PGtleSBhcHA9IkVOIiBkYi1pZD0ieGFldnpm
ZDlsd2F4c2Nlc3cwYzU5ZGVlMmVldjllZWZhdHZ0IiB0aW1lc3RhbXA9IjE3MzYzNTQ4MDgiPjE5
Mjwva2V5PjwvZm9yZWlnbi1rZXlzPjxyZWYtdHlwZSBuYW1lPSJKb3VybmFsIEFydGljbGUiPjE3
PC9yZWYtdHlwZT48Y29udHJpYnV0b3JzPjxhdXRob3JzPjxhdXRob3I+Q29vcGVyIEdNLCBLZW5u
ZWR5IE1KLCBKYW1hbCBCLCBTaGllbGRzIERXLDwvYXV0aG9yPjwvYXV0aG9ycz48L2NvbnRyaWJ1
dG9ycz48YXV0aC1hZGRyZXNzPkVkaW5idXJnaCBNZWRpY2FsIFNjaG9vbCwgVGhlIFVuaXZlcnNp
dHkgb2YgRWRpbmJ1cmdoLCBFZGluYnVyZ2gsIFVLLiYjeEQ7RGVwYXJ0bWVudCBvZiBPcnRob3Bh
ZWRpY3MsIEZvcnRoIFZhbGxleSBSb3lhbCBIb3NwaXRhbCwgTGFyYmVydCwgVUsuJiN4RDtEaXZp
c2lvbiBvZiBMaW1iIFJlY29uc3RydWN0aW9uLCBEZXBhcnRtZW50IG9mIFRyYXVtYSBhbmQgT3J0
aG9wYWVkaWMgU3VyZ2VyeSwgUXVlZW4gRWxpemFiZXRoIFVuaXZlcnNpdHkgSG9zcGl0YWwsIEds
YXNnb3csIFVLLjwvYXV0aC1hZGRyZXNzPjx0aXRsZXM+PHRpdGxlPkF1dG9sb2dvdXMgdmVyc3Vz
IHN5bnRoZXRpYyBib25lIGdyYWZ0cyBmb3IgdGhlIHN1cmdpY2FsIG1hbmFnZW1lbnQgb2YgdGli
aWFsIHBsYXRlYXUgZnJhY3R1cmVzOiBhIHN5c3RlbWF0aWMgcmV2aWV3IGFuZCBtZXRhLWFuYWx5
c2lzIG9mIHJhbmRvbWl6ZWQgY29udHJvbGxlZCB0cmlhbHM8L3RpdGxlPjxzZWNvbmRhcnktdGl0
bGU+Qm9uZSBKdCBPcGVuPC9zZWNvbmRhcnktdGl0bGU+PC90aXRsZXM+PHBlcmlvZGljYWw+PGZ1
bGwtdGl0bGU+Qm9uZSBKdCBPcGVuPC9mdWxsLXRpdGxlPjwvcGVyaW9kaWNhbD48cGFnZXM+MjE4
LTIyODwvcGFnZXM+PHZvbHVtZT4zPC92b2x1bWU+PG51bWJlcj4zPC9udW1iZXI+PGtleXdvcmRz
PjxrZXl3b3JkPkF1dG9sb2dvdXMgYm9uZSBncmFmdGluZzwva2V5d29yZD48a2V5d29yZD5Cb25l
IGdyYWZ0aW5nPC9rZXl3b3JkPjxrZXl3b3JkPkZyYWN0dXJlcyBvZiB0aGUgdGliaWFsIHBsYXRl
YXU8L2tleXdvcmQ+PGtleXdvcmQ+T3J0aG9wYWVkaWMgc3VyZ2VyeTwva2V5d29yZD48a2V5d29y
ZD5PcnRob3BhZWRpY3M8L2tleXdvcmQ+PGtleXdvcmQ+U3ludGhldGljIGJvbmUgZ3JhZnRpbmc8
L2tleXdvcmQ+PGtleXdvcmQ+VGliaWEgcGxhdGVhdSBmcmFjdHVyZTwva2V5d29yZD48a2V5d29y
ZD5UcmF1bWE8L2tleXdvcmQ+PGtleXdvcmQ+Ymxvb2QgbG9zczwva2V5d29yZD48a2V5d29yZD5j
aG9uZHJhbCBkZWZlY3RzPC9rZXl3b3JkPjxrZXl3b3JkPmRlcHJlc3Npb248L2tleXdvcmQ+PGtl
eXdvcmQ+cGVyaW9wZXJhdGl2ZSBibG9vZCBsb3NzPC9rZXl3b3JkPjxrZXl3b3JkPnJhbmRvbWl6
ZWQgY29udHJvbGxlZCB0cmlhbHM8L2tleXdvcmQ+PGtleXdvcmQ+c3VyZ2ljYWwgc2l0ZSBpbmZl
Y3Rpb25zPC9rZXl3b3JkPjxrZXl3b3JkPnN5bnRoZXRpYyBncmFmdGluZzwva2V5d29yZD48L2tl
eXdvcmRzPjxkYXRlcz48eWVhcj4yMDIyPC95ZWFyPjxwdWItZGF0ZXM+PGRhdGU+TWFyPC9kYXRl
PjwvcHViLWRhdGVzPjwvZGF0ZXM+PGlzYm4+MjYzMy0xNDYyIChFbGVjdHJvbmljKSYjeEQ7MjYz
My0xNDYyIChMaW5raW5nKTwvaXNibj48YWNjZXNzaW9uLW51bT4zNTI4NTI1MTwvYWNjZXNzaW9u
LW51bT48dXJscz48cmVsYXRlZC11cmxzPjx1cmw+aHR0cHM6Ly93d3cubmNiaS5ubG0ubmloLmdv
di9wdWJtZWQvMzUyODUyNTE8L3VybD48L3JlbGF0ZWQtdXJscz48L3VybHM+PGN1c3RvbTE+SUNN
SkUgQ09JIHN0YXRlbWVudDogRC4gVy4gU2hpZWxkcyBhbmQgQi4gSmFtYWwgcmVwb3J0IGEgcmVz
ZWFyY2ggZ3JhbnQgZnJvbSBCaW9jb21wb3NpdGVzLCB1bnJlbGF0ZWQgdG8gdGhpcyBzdHVkeS4g
Qi4gSmFtYWwgYWxzbyByZXBvcnRzIGEgc3BlYWtlciBwYXltZW50IGZyb20gQmlvY29tcG9zaXRl
cywgdW5yZWxhdGVkIHRvIHRoaXMgc3R1ZHkuIEIuIEphbWFsIGlzIGFsc28gYSBjb3VuY2lsIG1l
bWJlciBvZiB0aGUgUm95YWwgQ29sbGVnZSBvZiBQaHlzaWNpYW5zIGFuZCBTdXJnZW9ucyBvZiBH
bGFzZ293IEV4ZWN1dGl2ZSBjb21taXR0ZWUsIHRoZSBCcml0aXNoIExpbWIgUmVjb25zdHJ1Y3Rp
b24gU29jaWV0eSBUcmF1bWEgQ29tbWl0dGVlLCBhbmQgdGhlIEJyaXRpc2ggT3J0aG9wYWVkaWMg
QXNzb2NpYXRpb24uPC9jdXN0b20xPjxjdXN0b20yPlBNQzg5NjU3ODE8L2N1c3RvbTI+PGVsZWN0
cm9uaWMtcmVzb3VyY2UtbnVtPjEwLjEzMDIvMjYzMy0xNDYyLjMzLkJKTy0yMDIxLTAxOTUuUjE8
L2VsZWN0cm9uaWMtcmVzb3VyY2UtbnVtPjxyZW1vdGUtZGF0YWJhc2UtbmFtZT5QdWJNZWQtbm90
LU1FRExJTkU8L3JlbW90ZS1kYXRhYmFzZS1uYW1lPjxyZW1vdGUtZGF0YWJhc2UtcHJvdmlkZXI+
TkxNPC9yZW1vdGUtZGF0YWJhc2UtcHJvdmlkZXI+PC9yZWNvcmQ+PC9DaXRlPjwvRW5kTm90ZT4A
</w:fldData>
        </w:fldChar>
      </w:r>
      <w:r w:rsidR="001075FC" w:rsidRPr="001E3493">
        <w:instrText xml:space="preserve"> ADDIN EN.CITE.DATA </w:instrText>
      </w:r>
      <w:r w:rsidR="001075FC" w:rsidRPr="001E3493">
        <w:fldChar w:fldCharType="end"/>
      </w:r>
      <w:r w:rsidRPr="001E3493">
        <w:fldChar w:fldCharType="separate"/>
      </w:r>
      <w:r w:rsidRPr="001E3493">
        <w:rPr>
          <w:noProof/>
        </w:rPr>
        <w:t>[10, 11]</w:t>
      </w:r>
      <w:r w:rsidRPr="001E3493">
        <w:fldChar w:fldCharType="end"/>
      </w:r>
      <w:r w:rsidRPr="001E3493">
        <w:t xml:space="preserve">. Additionally, a </w:t>
      </w:r>
      <w:r w:rsidR="00682110" w:rsidRPr="001E3493">
        <w:t>relevant</w:t>
      </w:r>
      <w:r w:rsidRPr="001E3493">
        <w:t xml:space="preserve"> number of </w:t>
      </w:r>
      <w:r w:rsidR="00F805EC" w:rsidRPr="001E3493">
        <w:t>experiments</w:t>
      </w:r>
      <w:r w:rsidRPr="001E3493">
        <w:t xml:space="preserve"> on synthetic scaffolding technologies have demonstrated promising results, both in vitro and in vivo using animal models. These studies have shown positive effects </w:t>
      </w:r>
      <w:r w:rsidRPr="001E3493">
        <w:lastRenderedPageBreak/>
        <w:t>on cell viability, adhesion[</w:t>
      </w:r>
      <w:r w:rsidRPr="001E3493">
        <w:fldChar w:fldCharType="begin"/>
      </w:r>
      <w:r w:rsidRPr="001E3493">
        <w:instrText xml:space="preserve"> ADDIN EN.CITE &lt;EndNote&gt;&lt;Cite&gt;&lt;Author&gt;Mohandesnezhad&lt;/Author&gt;&lt;Year&gt;2023&lt;/Year&gt;&lt;RecNum&gt;195&lt;/RecNum&gt;&lt;DisplayText&gt;[12]&lt;/DisplayText&gt;&lt;record&gt;&lt;rec-number&gt;195&lt;/rec-number&gt;&lt;foreign-keys&gt;&lt;key app="EN" db-id="xaevzfd9lwaxscesw0c59dee2eev9eefatvt" timestamp="1736363600"&gt;195&lt;/key&gt;&lt;/foreign-keys&gt;&lt;ref-type name="Journal Article"&gt;17&lt;/ref-type&gt;&lt;contributors&gt;&lt;authors&gt;&lt;author&gt;Mohandesnezhad, Sanam&lt;/author&gt;&lt;author&gt;Monfared, Mahdieh Hajian&lt;/author&gt;&lt;author&gt;Samani, Saeed&lt;/author&gt;&lt;author&gt;Farzin, Ali&lt;/author&gt;&lt;author&gt;Poursamar, S. Ali&lt;/author&gt;&lt;author&gt;Ai, Jafar&lt;/author&gt;&lt;author&gt;Ebrahimi-barough, Somayeh&lt;/author&gt;&lt;author&gt;Azami, Mahmoud&lt;/author&gt;&lt;/authors&gt;&lt;/contributors&gt;&lt;titles&gt;&lt;title&gt;3D-printed bioactive Chitosan/Alginate /Hardystonite scaffold for bone tissue engineering: Synthesis and characterization&lt;/title&gt;&lt;secondary-title&gt;Journal of Non-Crystalline Solids&lt;/secondary-title&gt;&lt;/titles&gt;&lt;periodical&gt;&lt;full-title&gt;Journal of Non-Crystalline Solids&lt;/full-title&gt;&lt;/periodical&gt;&lt;volume&gt;609&lt;/volume&gt;&lt;section&gt;122261&lt;/section&gt;&lt;dates&gt;&lt;year&gt;2023&lt;/year&gt;&lt;/dates&gt;&lt;isbn&gt;00223093&lt;/isbn&gt;&lt;urls&gt;&lt;/urls&gt;&lt;electronic-resource-num&gt;10.1016/j.jnoncrysol.2023.122261&lt;/electronic-resource-num&gt;&lt;/record&gt;&lt;/Cite&gt;&lt;/EndNote&gt;</w:instrText>
      </w:r>
      <w:r w:rsidRPr="001E3493">
        <w:fldChar w:fldCharType="separate"/>
      </w:r>
      <w:r w:rsidRPr="001E3493">
        <w:rPr>
          <w:noProof/>
        </w:rPr>
        <w:t>[12]</w:t>
      </w:r>
      <w:r w:rsidRPr="001E3493">
        <w:fldChar w:fldCharType="end"/>
      </w:r>
      <w:r w:rsidRPr="001E3493">
        <w:t xml:space="preserve">, and enhanced osteoblast proliferation </w:t>
      </w:r>
      <w:r w:rsidRPr="001E3493">
        <w:fldChar w:fldCharType="begin">
          <w:fldData xml:space="preserve">PEVuZE5vdGU+PENpdGU+PEF1dGhvcj5UYW88L0F1dGhvcj48WWVhcj4yMDIwPC9ZZWFyPjxSZWNO
dW0+MTk0PC9SZWNOdW0+PERpc3BsYXlUZXh0PlsxM108L0Rpc3BsYXlUZXh0PjxyZWNvcmQ+PHJl
Yy1udW1iZXI+MTk0PC9yZWMtbnVtYmVyPjxmb3JlaWduLWtleXM+PGtleSBhcHA9IkVOIiBkYi1p
ZD0ieGFldnpmZDlsd2F4c2Nlc3cwYzU5ZGVlMmVldjllZWZhdHZ0IiB0aW1lc3RhbXA9IjE3MzYz
NjM0MzgiPjE5NDwva2V5PjwvZm9yZWlnbi1rZXlzPjxyZWYtdHlwZSBuYW1lPSJKb3VybmFsIEFy
dGljbGUiPjE3PC9yZWYtdHlwZT48Y29udHJpYnV0b3JzPjxhdXRob3JzPjxhdXRob3I+VGFvLCBK
LjwvYXV0aG9yPjxhdXRob3I+WmhhbmcsIFkuPC9hdXRob3I+PGF1dGhvcj5TaGVuLCBBLjwvYXV0
aG9yPjxhdXRob3I+WWFuZywgWS48L2F1dGhvcj48YXV0aG9yPkRpYW8sIEwuPC9hdXRob3I+PGF1
dGhvcj5XYW5nLCBMLjwvYXV0aG9yPjxhdXRob3I+Q2FpLCBELjwvYXV0aG9yPjxhdXRob3I+SHUs
IFkuPC9hdXRob3I+PC9hdXRob3JzPjwvY29udHJpYnV0b3JzPjxhdXRoLWFkZHJlc3M+U2Nob29s
IG9mIFBoYXJtYWNldXRpY2FsIFNjaWVuY2VzLCBaaGVqaWFuZyBQaGFybWFjZXV0aWNhbCBDb2xs
ZWdlLCBOaW5nYm8sIFpoZWppYW5nLCBQZW9wbGUmYXBvcztzIFJlcHVibGljIG9mIENoaW5hLiYj
eEQ7RGVwYXJ0bWVudCBvZiBNZWRpY2luZSwgWmhlamlhbmcgQWNhZGVteSBvZiBUcmFkaXRpb25h
bCBDaGluZXNlIE1lZGljaW5lLCBIYW5nemhvdSwgWmhlamlhbmcsIFBlb3BsZSZhcG9zO3MgUmVw
dWJsaWMgb2YgQ2hpbmEuJiN4RDtTY2hvb2wgb2YgQ2hlbWlzdHJ5IGFuZCBNb2xlY3VsYXIgQmlv
c2NpZW5jZXMsIFRoZSBVbml2ZXJzaXR5IG9mIFF1ZWVuc2xhbmQsIEJyaXNiYW5lLCBRdWVlbnNs
YW5kIDQwNzIsIEF1c3RyYWxpYS4mI3hEO1NjaG9vbCBvZiBQaGFybWFjZXV0aWNhbCBTY2llbmNl
cywgV2VuemhvdSBNZWRpY2FsIFVuaXZlcnNpdHksIFdlbnpob3UsIFpoZWppYW5nLCBQZW9wbGUm
YXBvcztzIFJlcHVibGljIG9mIENoaW5hLjwvYXV0aC1hZGRyZXNzPjx0aXRsZXM+PHRpdGxlPklu
amVjdGFibGUgQ2hpdG9zYW4tQmFzZWQgVGhlcm1vc2Vuc2l0aXZlIEh5ZHJvZ2VsL05hbm9wYXJ0
aWNsZS1Mb2FkZWQgU3lzdGVtIGZvciBMb2NhbCBEZWxpdmVyeSBvZiBWYW5jb215Y2luIGluIHRo
ZSBUcmVhdG1lbnQgb2YgT3N0ZW9teWVsaXRpczwvdGl0bGU+PHNlY29uZGFyeS10aXRsZT5JbnQg
SiBOYW5vbWVkaWNpbmU8L3NlY29uZGFyeS10aXRsZT48L3RpdGxlcz48cGVyaW9kaWNhbD48ZnVs
bC10aXRsZT5JbnQgSiBOYW5vbWVkaWNpbmU8L2Z1bGwtdGl0bGU+PC9wZXJpb2RpY2FsPjxwYWdl
cz41ODU1LTU4NzE8L3BhZ2VzPjx2b2x1bWU+MTU8L3ZvbHVtZT48ZWRpdGlvbj4yMDIwMDgwNjwv
ZWRpdGlvbj48a2V5d29yZHM+PGtleXdvcmQ+QW5pbWFsczwva2V5d29yZD48a2V5d29yZD5BbnRp
LUJhY3RlcmlhbCBBZ2VudHMvKmFkbWluaXN0cmF0aW9uICZhbXA7IGRvc2FnZS9waGFybWFjb2tp
bmV0aWNzPC9rZXl3b3JkPjxrZXl3b3JkPkNlbGwgUHJvbGlmZXJhdGlvbi9kcnVnIGVmZmVjdHM8
L2tleXdvcmQ+PGtleXdvcmQ+Q2hpdG9zYW4vY2hlbWlzdHJ5PC9rZXl3b3JkPjxrZXl3b3JkPkRp
c2Vhc2UgTW9kZWxzLCBBbmltYWw8L2tleXdvcmQ+PGtleXdvcmQ+RHJ1ZyBEZWxpdmVyeSBTeXN0
ZW1zPC9rZXl3b3JkPjxrZXl3b3JkPkh5ZHJvZ2Vscy9hZG1pbmlzdHJhdGlvbiAmYW1wOyBkb3Nh
Z2UvKmNoZW1pc3RyeS9waGFybWFjb2xvZ3k8L2tleXdvcmQ+PGtleXdvcmQ+SW5qZWN0aW9uczwv
a2V5d29yZD48a2V5d29yZD5NYWxlPC9rZXl3b3JkPjxrZXl3b3JkPk5hbm9wYXJ0aWNsZXMvKmFk
bWluaXN0cmF0aW9uICZhbXA7IGRvc2FnZS9jaGVtaXN0cnk8L2tleXdvcmQ+PGtleXdvcmQ+T3N0
ZW9ibGFzdHMvZHJ1ZyBlZmZlY3RzL21pY3JvYmlvbG9neTwva2V5d29yZD48a2V5d29yZD5Pc3Rl
b215ZWxpdGlzLypkcnVnIHRoZXJhcHk8L2tleXdvcmQ+PGtleXdvcmQ+UGFydGljbGUgU2l6ZTwv
a2V5d29yZD48a2V5d29yZD5SYWJiaXRzPC9rZXl3b3JkPjxrZXl3b3JkPlN0YXBoeWxvY29jY2Fs
IEluZmVjdGlvbnMvZHJ1ZyB0aGVyYXB5PC9rZXl3b3JkPjxrZXl3b3JkPlN0YXBoeWxvY29jY3Vz
IGF1cmV1cy9kcnVnIGVmZmVjdHM8L2tleXdvcmQ+PGtleXdvcmQ+VmFuY29teWNpbi8qYWRtaW5p
c3RyYXRpb24gJmFtcDsgZG9zYWdlL3BoYXJtYWNva2luZXRpY3M8L2tleXdvcmQ+PGtleXdvcmQ+
Y2hpdG9zYW48L2tleXdvcmQ+PGtleXdvcmQ+aW5qZWN0YWJsZSBoeWRyb2dlbDwva2V5d29yZD48
a2V5d29yZD5uYW5vcGFydGljbGVzPC9rZXl3b3JkPjxrZXl3b3JkPm9zdGVvbXllbGl0aXM8L2tl
eXdvcmQ+PGtleXdvcmQ+dmFuY29teWNpbjwva2V5d29yZD48L2tleXdvcmRzPjxkYXRlcz48eWVh
cj4yMDIwPC95ZWFyPjwvZGF0ZXM+PGlzYm4+MTE3OC0yMDEzIChFbGVjdHJvbmljKSYjeEQ7MTE3
Ni05MTE0IChQcmludCkmI3hEOzExNzYtOTExNCAoTGlua2luZyk8L2lzYm4+PGFjY2Vzc2lvbi1u
dW0+MzI4NDgzOTQ8L2FjY2Vzc2lvbi1udW0+PHVybHM+PHJlbGF0ZWQtdXJscz48dXJsPmh0dHBz
Oi8vd3d3Lm5jYmkubmxtLm5paC5nb3YvcHVibWVkLzMyODQ4Mzk0PC91cmw+PC9yZWxhdGVkLXVy
bHM+PC91cmxzPjxjdXN0b20xPlRoZSBhdXRob3JzIGRlY2xhcmUgbm8gY29uIGZsIGljdHMgb2Yg
aW50ZXJlc3QgZm9yIHRoaXMgd29yay48L2N1c3RvbTE+PGN1c3RvbTI+UE1DNzQyODM4MDwvY3Vz
dG9tMj48ZWxlY3Ryb25pYy1yZXNvdXJjZS1udW0+MTAuMjE0Ny9JSk4uUzI0NzA4ODwvZWxlY3Ry
b25pYy1yZXNvdXJjZS1udW0+PHJlbW90ZS1kYXRhYmFzZS1uYW1lPk1lZGxpbmU8L3JlbW90ZS1k
YXRhYmFzZS1uYW1lPjxyZW1vdGUtZGF0YWJhc2UtcHJvdmlkZXI+TkxNPC9yZW1vdGUtZGF0YWJh
c2UtcHJvdmlkZXI+PC9yZWNvcmQ+PC9DaXRlPjwvRW5kTm90ZT5=
</w:fldData>
        </w:fldChar>
      </w:r>
      <w:r w:rsidRPr="001E3493">
        <w:instrText xml:space="preserve"> ADDIN EN.CITE </w:instrText>
      </w:r>
      <w:r w:rsidRPr="001E3493">
        <w:fldChar w:fldCharType="begin">
          <w:fldData xml:space="preserve">PEVuZE5vdGU+PENpdGU+PEF1dGhvcj5UYW88L0F1dGhvcj48WWVhcj4yMDIwPC9ZZWFyPjxSZWNO
dW0+MTk0PC9SZWNOdW0+PERpc3BsYXlUZXh0PlsxM108L0Rpc3BsYXlUZXh0PjxyZWNvcmQ+PHJl
Yy1udW1iZXI+MTk0PC9yZWMtbnVtYmVyPjxmb3JlaWduLWtleXM+PGtleSBhcHA9IkVOIiBkYi1p
ZD0ieGFldnpmZDlsd2F4c2Nlc3cwYzU5ZGVlMmVldjllZWZhdHZ0IiB0aW1lc3RhbXA9IjE3MzYz
NjM0MzgiPjE5NDwva2V5PjwvZm9yZWlnbi1rZXlzPjxyZWYtdHlwZSBuYW1lPSJKb3VybmFsIEFy
dGljbGUiPjE3PC9yZWYtdHlwZT48Y29udHJpYnV0b3JzPjxhdXRob3JzPjxhdXRob3I+VGFvLCBK
LjwvYXV0aG9yPjxhdXRob3I+WmhhbmcsIFkuPC9hdXRob3I+PGF1dGhvcj5TaGVuLCBBLjwvYXV0
aG9yPjxhdXRob3I+WWFuZywgWS48L2F1dGhvcj48YXV0aG9yPkRpYW8sIEwuPC9hdXRob3I+PGF1
dGhvcj5XYW5nLCBMLjwvYXV0aG9yPjxhdXRob3I+Q2FpLCBELjwvYXV0aG9yPjxhdXRob3I+SHUs
IFkuPC9hdXRob3I+PC9hdXRob3JzPjwvY29udHJpYnV0b3JzPjxhdXRoLWFkZHJlc3M+U2Nob29s
IG9mIFBoYXJtYWNldXRpY2FsIFNjaWVuY2VzLCBaaGVqaWFuZyBQaGFybWFjZXV0aWNhbCBDb2xs
ZWdlLCBOaW5nYm8sIFpoZWppYW5nLCBQZW9wbGUmYXBvcztzIFJlcHVibGljIG9mIENoaW5hLiYj
eEQ7RGVwYXJ0bWVudCBvZiBNZWRpY2luZSwgWmhlamlhbmcgQWNhZGVteSBvZiBUcmFkaXRpb25h
bCBDaGluZXNlIE1lZGljaW5lLCBIYW5nemhvdSwgWmhlamlhbmcsIFBlb3BsZSZhcG9zO3MgUmVw
dWJsaWMgb2YgQ2hpbmEuJiN4RDtTY2hvb2wgb2YgQ2hlbWlzdHJ5IGFuZCBNb2xlY3VsYXIgQmlv
c2NpZW5jZXMsIFRoZSBVbml2ZXJzaXR5IG9mIFF1ZWVuc2xhbmQsIEJyaXNiYW5lLCBRdWVlbnNs
YW5kIDQwNzIsIEF1c3RyYWxpYS4mI3hEO1NjaG9vbCBvZiBQaGFybWFjZXV0aWNhbCBTY2llbmNl
cywgV2VuemhvdSBNZWRpY2FsIFVuaXZlcnNpdHksIFdlbnpob3UsIFpoZWppYW5nLCBQZW9wbGUm
YXBvcztzIFJlcHVibGljIG9mIENoaW5hLjwvYXV0aC1hZGRyZXNzPjx0aXRsZXM+PHRpdGxlPklu
amVjdGFibGUgQ2hpdG9zYW4tQmFzZWQgVGhlcm1vc2Vuc2l0aXZlIEh5ZHJvZ2VsL05hbm9wYXJ0
aWNsZS1Mb2FkZWQgU3lzdGVtIGZvciBMb2NhbCBEZWxpdmVyeSBvZiBWYW5jb215Y2luIGluIHRo
ZSBUcmVhdG1lbnQgb2YgT3N0ZW9teWVsaXRpczwvdGl0bGU+PHNlY29uZGFyeS10aXRsZT5JbnQg
SiBOYW5vbWVkaWNpbmU8L3NlY29uZGFyeS10aXRsZT48L3RpdGxlcz48cGVyaW9kaWNhbD48ZnVs
bC10aXRsZT5JbnQgSiBOYW5vbWVkaWNpbmU8L2Z1bGwtdGl0bGU+PC9wZXJpb2RpY2FsPjxwYWdl
cz41ODU1LTU4NzE8L3BhZ2VzPjx2b2x1bWU+MTU8L3ZvbHVtZT48ZWRpdGlvbj4yMDIwMDgwNjwv
ZWRpdGlvbj48a2V5d29yZHM+PGtleXdvcmQ+QW5pbWFsczwva2V5d29yZD48a2V5d29yZD5BbnRp
LUJhY3RlcmlhbCBBZ2VudHMvKmFkbWluaXN0cmF0aW9uICZhbXA7IGRvc2FnZS9waGFybWFjb2tp
bmV0aWNzPC9rZXl3b3JkPjxrZXl3b3JkPkNlbGwgUHJvbGlmZXJhdGlvbi9kcnVnIGVmZmVjdHM8
L2tleXdvcmQ+PGtleXdvcmQ+Q2hpdG9zYW4vY2hlbWlzdHJ5PC9rZXl3b3JkPjxrZXl3b3JkPkRp
c2Vhc2UgTW9kZWxzLCBBbmltYWw8L2tleXdvcmQ+PGtleXdvcmQ+RHJ1ZyBEZWxpdmVyeSBTeXN0
ZW1zPC9rZXl3b3JkPjxrZXl3b3JkPkh5ZHJvZ2Vscy9hZG1pbmlzdHJhdGlvbiAmYW1wOyBkb3Nh
Z2UvKmNoZW1pc3RyeS9waGFybWFjb2xvZ3k8L2tleXdvcmQ+PGtleXdvcmQ+SW5qZWN0aW9uczwv
a2V5d29yZD48a2V5d29yZD5NYWxlPC9rZXl3b3JkPjxrZXl3b3JkPk5hbm9wYXJ0aWNsZXMvKmFk
bWluaXN0cmF0aW9uICZhbXA7IGRvc2FnZS9jaGVtaXN0cnk8L2tleXdvcmQ+PGtleXdvcmQ+T3N0
ZW9ibGFzdHMvZHJ1ZyBlZmZlY3RzL21pY3JvYmlvbG9neTwva2V5d29yZD48a2V5d29yZD5Pc3Rl
b215ZWxpdGlzLypkcnVnIHRoZXJhcHk8L2tleXdvcmQ+PGtleXdvcmQ+UGFydGljbGUgU2l6ZTwv
a2V5d29yZD48a2V5d29yZD5SYWJiaXRzPC9rZXl3b3JkPjxrZXl3b3JkPlN0YXBoeWxvY29jY2Fs
IEluZmVjdGlvbnMvZHJ1ZyB0aGVyYXB5PC9rZXl3b3JkPjxrZXl3b3JkPlN0YXBoeWxvY29jY3Vz
IGF1cmV1cy9kcnVnIGVmZmVjdHM8L2tleXdvcmQ+PGtleXdvcmQ+VmFuY29teWNpbi8qYWRtaW5p
c3RyYXRpb24gJmFtcDsgZG9zYWdlL3BoYXJtYWNva2luZXRpY3M8L2tleXdvcmQ+PGtleXdvcmQ+
Y2hpdG9zYW48L2tleXdvcmQ+PGtleXdvcmQ+aW5qZWN0YWJsZSBoeWRyb2dlbDwva2V5d29yZD48
a2V5d29yZD5uYW5vcGFydGljbGVzPC9rZXl3b3JkPjxrZXl3b3JkPm9zdGVvbXllbGl0aXM8L2tl
eXdvcmQ+PGtleXdvcmQ+dmFuY29teWNpbjwva2V5d29yZD48L2tleXdvcmRzPjxkYXRlcz48eWVh
cj4yMDIwPC95ZWFyPjwvZGF0ZXM+PGlzYm4+MTE3OC0yMDEzIChFbGVjdHJvbmljKSYjeEQ7MTE3
Ni05MTE0IChQcmludCkmI3hEOzExNzYtOTExNCAoTGlua2luZyk8L2lzYm4+PGFjY2Vzc2lvbi1u
dW0+MzI4NDgzOTQ8L2FjY2Vzc2lvbi1udW0+PHVybHM+PHJlbGF0ZWQtdXJscz48dXJsPmh0dHBz
Oi8vd3d3Lm5jYmkubmxtLm5paC5nb3YvcHVibWVkLzMyODQ4Mzk0PC91cmw+PC9yZWxhdGVkLXVy
bHM+PC91cmxzPjxjdXN0b20xPlRoZSBhdXRob3JzIGRlY2xhcmUgbm8gY29uIGZsIGljdHMgb2Yg
aW50ZXJlc3QgZm9yIHRoaXMgd29yay48L2N1c3RvbTE+PGN1c3RvbTI+UE1DNzQyODM4MDwvY3Vz
dG9tMj48ZWxlY3Ryb25pYy1yZXNvdXJjZS1udW0+MTAuMjE0Ny9JSk4uUzI0NzA4ODwvZWxlY3Ry
b25pYy1yZXNvdXJjZS1udW0+PHJlbW90ZS1kYXRhYmFzZS1uYW1lPk1lZGxpbmU8L3JlbW90ZS1k
YXRhYmFzZS1uYW1lPjxyZW1vdGUtZGF0YWJhc2UtcHJvdmlkZXI+TkxNPC9yZW1vdGUtZGF0YWJh
c2UtcHJvdmlkZXI+PC9yZWNvcmQ+PC9DaXRlPjwvRW5kTm90ZT5=
</w:fldData>
        </w:fldChar>
      </w:r>
      <w:r w:rsidRPr="001E3493">
        <w:instrText xml:space="preserve"> ADDIN EN.CITE.DATA </w:instrText>
      </w:r>
      <w:r w:rsidRPr="001E3493">
        <w:fldChar w:fldCharType="end"/>
      </w:r>
      <w:r w:rsidRPr="001E3493">
        <w:fldChar w:fldCharType="separate"/>
      </w:r>
      <w:r w:rsidRPr="001E3493">
        <w:rPr>
          <w:noProof/>
        </w:rPr>
        <w:t>[13]</w:t>
      </w:r>
      <w:r w:rsidRPr="001E3493">
        <w:fldChar w:fldCharType="end"/>
      </w:r>
      <w:r w:rsidRPr="001E3493">
        <w:t>. Such evidence underscores the advantages of synthetic biomaterials and highlights their potential to reduce the morbidity associated with tissue replacement.</w:t>
      </w:r>
    </w:p>
    <w:p w14:paraId="170FB0D4" w14:textId="1A8EC487" w:rsidR="00F56A8B" w:rsidRPr="001E3493" w:rsidRDefault="00B46D8E" w:rsidP="00234024">
      <w:pPr>
        <w:pStyle w:val="NormalWeb"/>
        <w:spacing w:before="0" w:beforeAutospacing="0" w:after="0" w:afterAutospacing="0"/>
      </w:pPr>
      <w:r w:rsidRPr="001E3493">
        <w:t>Beyond comparable outcomes, synthetic grafts also reduce surgical time</w:t>
      </w:r>
      <w:r w:rsidRPr="001E3493">
        <w:fldChar w:fldCharType="begin"/>
      </w:r>
      <w:r w:rsidR="00D642C5" w:rsidRPr="001E3493">
        <w:instrText xml:space="preserve"> ADDIN EN.CITE &lt;EndNote&gt;&lt;Cite&gt;&lt;Author&gt;Khan Z&lt;/Author&gt;&lt;Year&gt;2023&lt;/Year&gt;&lt;RecNum&gt;184&lt;/RecNum&gt;&lt;DisplayText&gt;[14]&lt;/DisplayText&gt;&lt;record&gt;&lt;rec-number&gt;184&lt;/rec-number&gt;&lt;foreign-keys&gt;&lt;key app="EN" db-id="xaevzfd9lwaxscesw0c59dee2eev9eefatvt" timestamp="1736349860"&gt;184&lt;/key&gt;&lt;/foreign-keys&gt;&lt;ref-type name="Journal Article"&gt;17&lt;/ref-type&gt;&lt;contributors&gt;&lt;authors&gt;&lt;author&gt;Khan Z, Pervez S, Sharafat S&lt;/author&gt;&lt;/authors&gt;&lt;/contributors&gt;&lt;titles&gt;&lt;title&gt; Comparative analysis of dural substitute autologous vs. semisynthetic collagen-based dura graft&lt;/title&gt;&lt;secondary-title&gt;European Review for Medical and Pharmacological Sciences&lt;/secondary-title&gt;&lt;/titles&gt;&lt;periodical&gt;&lt;full-title&gt;European Review for Medical and Pharmacological Sciences&lt;/full-title&gt;&lt;/periodical&gt;&lt;pages&gt;3887-3891&lt;/pages&gt;&lt;volume&gt;27&lt;/volume&gt;&lt;dates&gt;&lt;year&gt;2023&lt;/year&gt;&lt;/dates&gt;&lt;urls&gt;&lt;/urls&gt;&lt;electronic-resource-num&gt;10.26355/eurrev_202305_32294&lt;/electronic-resource-num&gt;&lt;/record&gt;&lt;/Cite&gt;&lt;/EndNote&gt;</w:instrText>
      </w:r>
      <w:r w:rsidRPr="001E3493">
        <w:fldChar w:fldCharType="separate"/>
      </w:r>
      <w:r w:rsidRPr="001E3493">
        <w:rPr>
          <w:noProof/>
        </w:rPr>
        <w:t>[14]</w:t>
      </w:r>
      <w:r w:rsidRPr="001E3493">
        <w:fldChar w:fldCharType="end"/>
      </w:r>
      <w:r w:rsidRPr="001E3493">
        <w:t>, which is a critical factor in lowering postoperative complications, such as infections</w:t>
      </w:r>
      <w:r w:rsidR="000055A4" w:rsidRPr="001E3493">
        <w:t xml:space="preserve">. </w:t>
      </w:r>
      <w:r w:rsidRPr="001E3493">
        <w:t xml:space="preserve">However, surgical site infections remain a significant postoperative challenge in the implantation of both autologous and synthetic materials. Surgical site infections are a major risk factor for developing osteomyelitis (OM), a severe complication. </w:t>
      </w:r>
    </w:p>
    <w:p w14:paraId="2154D0B7" w14:textId="27B0C92F" w:rsidR="005F06D8" w:rsidRPr="001E3493" w:rsidRDefault="00B46D8E" w:rsidP="00234024">
      <w:pPr>
        <w:pStyle w:val="NormalWeb"/>
        <w:spacing w:before="0" w:beforeAutospacing="0" w:after="0" w:afterAutospacing="0"/>
      </w:pPr>
      <w:r w:rsidRPr="001E3493">
        <w:t xml:space="preserve">Incorporating antibiotic delivery into synthetic scaffolds is a possible alternative to address this challenge by simultaneously promoting bone healing and providing prophylaxis to infections post-surgery, paving the way for innovative dual-purpose solutions. This study focuses on the assessment as </w:t>
      </w:r>
      <w:r w:rsidR="00210947" w:rsidRPr="001E3493">
        <w:t xml:space="preserve">a </w:t>
      </w:r>
      <w:r w:rsidR="007812A3" w:rsidRPr="001E3493">
        <w:t xml:space="preserve">dual-use </w:t>
      </w:r>
      <w:r w:rsidR="00D861A7" w:rsidRPr="001E3493">
        <w:t xml:space="preserve">3D scaffold </w:t>
      </w:r>
      <w:r w:rsidRPr="001E3493">
        <w:t xml:space="preserve">device </w:t>
      </w:r>
      <w:r w:rsidR="0000076C" w:rsidRPr="001E3493">
        <w:t>composed of</w:t>
      </w:r>
      <w:r w:rsidRPr="001E3493">
        <w:t xml:space="preserve"> polyurethane/</w:t>
      </w:r>
      <w:r w:rsidR="0000076C" w:rsidRPr="001E3493" w:rsidDel="0000076C">
        <w:t xml:space="preserve"> </w:t>
      </w:r>
      <w:r w:rsidRPr="001E3493">
        <w:t>hydroxyapatite</w:t>
      </w:r>
      <w:r w:rsidR="007812A3" w:rsidRPr="001E3493">
        <w:t>/bone particles</w:t>
      </w:r>
      <w:r w:rsidR="00D861A7" w:rsidRPr="001E3493">
        <w:t>.</w:t>
      </w:r>
      <w:r w:rsidRPr="001E3493">
        <w:t xml:space="preserve"> The goal is to prevent bacterial infections and support bone regeneration. By targeting perioperative infection management, this research aims to demonstrate the scaffold’s potential as a transformative tool in orthopedic surgery.</w:t>
      </w:r>
    </w:p>
    <w:p w14:paraId="71389969" w14:textId="3E57FA6D" w:rsidR="00F56A8B" w:rsidRPr="001E3493" w:rsidRDefault="009728B1" w:rsidP="00F56A8B">
      <w:r w:rsidRPr="001E3493">
        <w:br w:type="page"/>
      </w:r>
    </w:p>
    <w:p w14:paraId="05D70AB4" w14:textId="3E1EFD76" w:rsidR="000F144A" w:rsidRPr="000F144A" w:rsidRDefault="00F56A8B" w:rsidP="00234024">
      <w:pPr>
        <w:pStyle w:val="Heading1"/>
      </w:pPr>
      <w:r w:rsidRPr="001E3493">
        <w:lastRenderedPageBreak/>
        <w:br/>
      </w:r>
      <w:bookmarkStart w:id="4" w:name="_Toc195707694"/>
      <w:r w:rsidR="00210947" w:rsidRPr="001E3493">
        <w:t>Literature</w:t>
      </w:r>
      <w:r w:rsidRPr="001E3493">
        <w:t xml:space="preserve"> </w:t>
      </w:r>
      <w:r w:rsidR="001E3493" w:rsidRPr="001E3493">
        <w:t>R</w:t>
      </w:r>
      <w:r w:rsidRPr="001E3493">
        <w:t>eview</w:t>
      </w:r>
      <w:bookmarkEnd w:id="4"/>
    </w:p>
    <w:p w14:paraId="1F47B1BD" w14:textId="59EB93C3" w:rsidR="006F63D0" w:rsidRPr="001E3493" w:rsidRDefault="006F63D0" w:rsidP="00234024">
      <w:pPr>
        <w:pStyle w:val="Heading2"/>
      </w:pPr>
      <w:bookmarkStart w:id="5" w:name="_Toc195707695"/>
      <w:r w:rsidRPr="001E3493">
        <w:t xml:space="preserve">Bone </w:t>
      </w:r>
      <w:proofErr w:type="gramStart"/>
      <w:r w:rsidRPr="001E3493">
        <w:t>regenerative</w:t>
      </w:r>
      <w:proofErr w:type="gramEnd"/>
      <w:r w:rsidRPr="001E3493">
        <w:t xml:space="preserve"> </w:t>
      </w:r>
      <w:proofErr w:type="gramStart"/>
      <w:r w:rsidRPr="001E3493">
        <w:t>device</w:t>
      </w:r>
      <w:r w:rsidR="00F56A8B" w:rsidRPr="001E3493">
        <w:t>s</w:t>
      </w:r>
      <w:bookmarkEnd w:id="5"/>
      <w:proofErr w:type="gramEnd"/>
    </w:p>
    <w:p w14:paraId="1C7A6845" w14:textId="0F49ADFA" w:rsidR="006F63D0" w:rsidRPr="001E3493" w:rsidRDefault="006F63D0" w:rsidP="00234024">
      <w:pPr>
        <w:pStyle w:val="NormalWeb"/>
        <w:spacing w:before="0" w:beforeAutospacing="0" w:after="0" w:afterAutospacing="0"/>
      </w:pPr>
      <w:r w:rsidRPr="001E3493">
        <w:t xml:space="preserve">Restoring normal function and quality of life to patients after trauma or disease is the </w:t>
      </w:r>
      <w:proofErr w:type="gramStart"/>
      <w:r w:rsidRPr="001E3493">
        <w:t>ultimate goal</w:t>
      </w:r>
      <w:proofErr w:type="gramEnd"/>
      <w:r w:rsidRPr="001E3493">
        <w:t xml:space="preserve"> of regenerative medicine, including its applications in orthopedics. While bone typically possesses a remarkable capacity for natural healing, critical and load-bearing bone defects caused by trauma or disease can exceed its intrinsic regenerative potential leading to delayed or impaired healing. Such defects often result in the formation of large</w:t>
      </w:r>
      <w:r w:rsidR="00336908" w:rsidRPr="001E3493">
        <w:t xml:space="preserve">, </w:t>
      </w:r>
      <w:r w:rsidRPr="001E3493">
        <w:t>critical-sized bone</w:t>
      </w:r>
      <w:r w:rsidR="001E64BB" w:rsidRPr="001E3493">
        <w:t xml:space="preserve"> defects </w:t>
      </w:r>
      <w:r w:rsidR="007E0B95" w:rsidRPr="001E3493">
        <w:fldChar w:fldCharType="begin"/>
      </w:r>
      <w:r w:rsidR="007E0B95" w:rsidRPr="001E3493">
        <w:instrText xml:space="preserve"> ADDIN EN.CITE &lt;EndNote&gt;&lt;Cite&gt;&lt;Author&gt;Schemitsch&lt;/Author&gt;&lt;Year&gt;2017&lt;/Year&gt;&lt;RecNum&gt;289&lt;/RecNum&gt;&lt;DisplayText&gt;[15]&lt;/DisplayText&gt;&lt;record&gt;&lt;rec-number&gt;289&lt;/rec-number&gt;&lt;foreign-keys&gt;&lt;key app="EN" db-id="xaevzfd9lwaxscesw0c59dee2eev9eefatvt" timestamp="1741098972"&gt;289&lt;/key&gt;&lt;/foreign-keys&gt;&lt;ref-type name="Journal Article"&gt;17&lt;/ref-type&gt;&lt;contributors&gt;&lt;authors&gt;&lt;author&gt;Schemitsch, E. H.&lt;/author&gt;&lt;/authors&gt;&lt;/contributors&gt;&lt;auth-address&gt;Department of Surgery, Western University, London Health Sciences Centre, University Hospital, London, ON, Canada.&lt;/auth-address&gt;&lt;titles&gt;&lt;title&gt;Size Matters: Defining Critical in Bone Defect Size!&lt;/title&gt;&lt;secondary-title&gt;J Orthop Trauma&lt;/secondary-title&gt;&lt;/titles&gt;&lt;periodical&gt;&lt;full-title&gt;J Orthop Trauma&lt;/full-title&gt;&lt;/periodical&gt;&lt;pages&gt;S20-S22&lt;/pages&gt;&lt;volume&gt;31 Suppl 5&lt;/volume&gt;&lt;keywords&gt;&lt;keyword&gt;Bone Transplantation/*methods&lt;/keyword&gt;&lt;keyword&gt;Female&lt;/keyword&gt;&lt;keyword&gt;Follow-Up Studies&lt;/keyword&gt;&lt;keyword&gt;Fracture Fixation, Internal/methods&lt;/keyword&gt;&lt;keyword&gt;Fracture Healing/physiology&lt;/keyword&gt;&lt;keyword&gt;Fractures, Open/diagnostic imaging/*surgery&lt;/keyword&gt;&lt;keyword&gt;Humans&lt;/keyword&gt;&lt;keyword&gt;Injury Severity Score&lt;/keyword&gt;&lt;keyword&gt;Male&lt;/keyword&gt;&lt;keyword&gt;Plastic Surgery Procedures/*methods&lt;/keyword&gt;&lt;/keywords&gt;&lt;dates&gt;&lt;year&gt;2017&lt;/year&gt;&lt;/dates&gt;&lt;isbn&gt;1531-2291 (Electronic)&amp;#xD;0890-5339 (Linking)&lt;/isbn&gt;&lt;accession-num&gt;28938386&lt;/accession-num&gt;&lt;urls&gt;&lt;related-urls&gt;&lt;url&gt;https://www.ncbi.nlm.nih.gov/pubmed/28938386&lt;/url&gt;&lt;/related-urls&gt;&lt;/urls&gt;&lt;electronic-resource-num&gt;10.1097/BOT.0000000000000978&lt;/electronic-resource-num&gt;&lt;remote-database-name&gt;Medline&lt;/remote-database-name&gt;&lt;remote-database-provider&gt;NLM&lt;/remote-database-provider&gt;&lt;/record&gt;&lt;/Cite&gt;&lt;/EndNote&gt;</w:instrText>
      </w:r>
      <w:r w:rsidR="007E0B95" w:rsidRPr="001E3493">
        <w:fldChar w:fldCharType="separate"/>
      </w:r>
      <w:r w:rsidR="007E0B95" w:rsidRPr="001E3493">
        <w:rPr>
          <w:noProof/>
        </w:rPr>
        <w:t>[15]</w:t>
      </w:r>
      <w:r w:rsidR="007E0B95" w:rsidRPr="001E3493">
        <w:fldChar w:fldCharType="end"/>
      </w:r>
      <w:r w:rsidR="001E64BB" w:rsidRPr="001E3493">
        <w:t>.</w:t>
      </w:r>
      <w:r w:rsidR="00336908" w:rsidRPr="001E3493">
        <w:t xml:space="preserve"> </w:t>
      </w:r>
      <w:r w:rsidR="00E24B82" w:rsidRPr="001E3493">
        <w:t>In these cases,</w:t>
      </w:r>
      <w:r w:rsidRPr="001E3493">
        <w:t xml:space="preserve"> as the regeneration process is hindered by factors such as avascular necrosis and local osteoporosis [5]</w:t>
      </w:r>
      <w:r w:rsidR="00774ED3" w:rsidRPr="001E3493">
        <w:t>,</w:t>
      </w:r>
      <w:r w:rsidR="00E24B82" w:rsidRPr="001E3493">
        <w:t xml:space="preserve"> </w:t>
      </w:r>
      <w:r w:rsidR="00774ED3" w:rsidRPr="001E3493">
        <w:t>reconstructi</w:t>
      </w:r>
      <w:r w:rsidR="00336908" w:rsidRPr="001E3493">
        <w:t>ve</w:t>
      </w:r>
      <w:r w:rsidR="00774ED3" w:rsidRPr="001E3493">
        <w:t xml:space="preserve"> surgery is commonly necessary</w:t>
      </w:r>
      <w:r w:rsidRPr="001E3493">
        <w:t xml:space="preserve">. Considering the diverse risk factors related to employing these surgeries for </w:t>
      </w:r>
      <w:r w:rsidR="00D25BF6" w:rsidRPr="001E3493">
        <w:t xml:space="preserve">restoring </w:t>
      </w:r>
      <w:r w:rsidRPr="001E3493">
        <w:t>bone</w:t>
      </w:r>
      <w:r w:rsidR="00D25BF6" w:rsidRPr="001E3493">
        <w:t xml:space="preserve">, there </w:t>
      </w:r>
      <w:r w:rsidR="00072FEB" w:rsidRPr="001E3493">
        <w:t>remain</w:t>
      </w:r>
      <w:r w:rsidR="00D25BF6" w:rsidRPr="001E3493">
        <w:t>s</w:t>
      </w:r>
      <w:r w:rsidR="00072FEB" w:rsidRPr="001E3493">
        <w:t xml:space="preserve"> a </w:t>
      </w:r>
      <w:r w:rsidRPr="001E3493">
        <w:t xml:space="preserve">major challenge for orthopedic surgeons </w:t>
      </w:r>
      <w:r w:rsidR="00014035" w:rsidRPr="001E3493">
        <w:t xml:space="preserve">regardless of </w:t>
      </w:r>
      <w:r w:rsidRPr="001E3493">
        <w:t xml:space="preserve">advances in the field. </w:t>
      </w:r>
    </w:p>
    <w:p w14:paraId="463B0090" w14:textId="77777777" w:rsidR="00234024" w:rsidRDefault="00210947" w:rsidP="00234024">
      <w:pPr>
        <w:pStyle w:val="NormalWeb"/>
        <w:spacing w:before="0" w:beforeAutospacing="0" w:after="0" w:afterAutospacing="0"/>
      </w:pPr>
      <w:r w:rsidRPr="001E3493">
        <w:t>The primary</w:t>
      </w:r>
      <w:r w:rsidR="006F63D0" w:rsidRPr="001E3493">
        <w:t xml:space="preserve"> treatment for th</w:t>
      </w:r>
      <w:r w:rsidR="00371328" w:rsidRPr="001E3493">
        <w:t>e</w:t>
      </w:r>
      <w:r w:rsidR="006F63D0" w:rsidRPr="001E3493">
        <w:t>se challenging bone defects involves the implantation of porous bone substitutes. Reconstruction surgeries, categorized as bone grafting, are procedures performed to replace and repair fractured or missing bone</w:t>
      </w:r>
      <w:r w:rsidR="006F63D0" w:rsidRPr="001E3493">
        <w:fldChar w:fldCharType="begin"/>
      </w:r>
      <w:r w:rsidR="007E0B95" w:rsidRPr="001E3493">
        <w:instrText xml:space="preserve"> ADDIN EN.CITE &lt;EndNote&gt;&lt;Cite&gt;&lt;Author&gt;Oshida&lt;/Author&gt;&lt;Year&gt;2024&lt;/Year&gt;&lt;RecNum&gt;209&lt;/RecNum&gt;&lt;DisplayText&gt;[16]&lt;/DisplayText&gt;&lt;record&gt;&lt;rec-number&gt;209&lt;/rec-number&gt;&lt;foreign-keys&gt;&lt;key app="EN" db-id="xaevzfd9lwaxscesw0c59dee2eev9eefatvt" timestamp="1736780010"&gt;209&lt;/key&gt;&lt;/foreign-keys&gt;&lt;ref-type name="Book"&gt;6&lt;/ref-type&gt;&lt;contributors&gt;&lt;authors&gt;&lt;author&gt;Oshida, Y.&lt;/author&gt;&lt;author&gt;Miyazaki, T.&lt;/author&gt;&lt;/authors&gt;&lt;/contributors&gt;&lt;titles&gt;&lt;title&gt;Bone-Grafting Biomaterials: Autografts, Hydroxyapatite, Calcium-Phosphates, and Biocomposites&lt;/title&gt;&lt;/titles&gt;&lt;dates&gt;&lt;year&gt;2024&lt;/year&gt;&lt;/dates&gt;&lt;publisher&gt;De Gruyter&lt;/publisher&gt;&lt;isbn&gt;9783111136691&lt;/isbn&gt;&lt;urls&gt;&lt;related-urls&gt;&lt;url&gt;https://books.google.com/books?id=T2MDEQAAQBAJ&lt;/url&gt;&lt;/related-urls&gt;&lt;/urls&gt;&lt;/record&gt;&lt;/Cite&gt;&lt;/EndNote&gt;</w:instrText>
      </w:r>
      <w:r w:rsidR="006F63D0" w:rsidRPr="001E3493">
        <w:fldChar w:fldCharType="separate"/>
      </w:r>
      <w:r w:rsidR="007E0B95" w:rsidRPr="001E3493">
        <w:rPr>
          <w:noProof/>
        </w:rPr>
        <w:t>[16]</w:t>
      </w:r>
      <w:r w:rsidR="006F63D0" w:rsidRPr="001E3493">
        <w:fldChar w:fldCharType="end"/>
      </w:r>
      <w:r w:rsidR="006F63D0" w:rsidRPr="001E3493">
        <w:t>. This process consists of the implantation of biocompatible materials designed to enhance natural bone healing, by replacing missing bone and providing essential structural support</w:t>
      </w:r>
      <w:r w:rsidR="006F63D0" w:rsidRPr="001E3493">
        <w:rPr>
          <w:color w:val="000000"/>
          <w:shd w:val="clear" w:color="auto" w:fill="FFFFFF"/>
        </w:rPr>
        <w:fldChar w:fldCharType="begin"/>
      </w:r>
      <w:r w:rsidR="007E0B95" w:rsidRPr="001E3493">
        <w:rPr>
          <w:color w:val="000000"/>
          <w:shd w:val="clear" w:color="auto" w:fill="FFFFFF"/>
        </w:rPr>
        <w:instrText xml:space="preserve"> ADDIN EN.CITE &lt;EndNote&gt;&lt;Cite&gt;&lt;Author&gt;Chaudhari&lt;/Author&gt;&lt;Year&gt;2024&lt;/Year&gt;&lt;RecNum&gt;211&lt;/RecNum&gt;&lt;DisplayText&gt;[17]&lt;/DisplayText&gt;&lt;record&gt;&lt;rec-number&gt;211&lt;/rec-number&gt;&lt;foreign-keys&gt;&lt;key app="EN" db-id="xaevzfd9lwaxscesw0c59dee2eev9eefatvt" timestamp="1736781008"&gt;211&lt;/key&gt;&lt;/foreign-keys&gt;&lt;ref-type name="Journal Article"&gt;17&lt;/ref-type&gt;&lt;contributors&gt;&lt;authors&gt;&lt;author&gt;Chaudhari, Siddhi&lt;/author&gt;&lt;author&gt;Khade, Aatmaja&lt;/author&gt;&lt;author&gt;Girase, Vaibhav&lt;/author&gt;&lt;author&gt;Dhatrak, Pankaj&lt;/author&gt;&lt;/authors&gt;&lt;/contributors&gt;&lt;titles&gt;&lt;title&gt;A Systematic review on Bone grafts and Biomaterials substitutes for Bone Regeneration&lt;/title&gt;&lt;secondary-title&gt;Journal of Physics: Conference Series&lt;/secondary-title&gt;&lt;/titles&gt;&lt;periodical&gt;&lt;full-title&gt;Journal of Physics: Conference Series&lt;/full-title&gt;&lt;/periodical&gt;&lt;pages&gt;012033&lt;/pages&gt;&lt;volume&gt;2837&lt;/volume&gt;&lt;number&gt;1&lt;/number&gt;&lt;dates&gt;&lt;year&gt;2024&lt;/year&gt;&lt;pub-dates&gt;&lt;date&gt;2024/10/01&lt;/date&gt;&lt;/pub-dates&gt;&lt;/dates&gt;&lt;publisher&gt;IOP Publishing&lt;/publisher&gt;&lt;isbn&gt;1742-6596&amp;#xD;1742-6588&lt;/isbn&gt;&lt;urls&gt;&lt;related-urls&gt;&lt;url&gt;https://dx.doi.org/10.1088/1742-6596/2837/1/012033&lt;/url&gt;&lt;/related-urls&gt;&lt;/urls&gt;&lt;electronic-resource-num&gt;10.1088/1742-6596/2837/1/012033&lt;/electronic-resource-num&gt;&lt;/record&gt;&lt;/Cite&gt;&lt;/EndNote&gt;</w:instrText>
      </w:r>
      <w:r w:rsidR="006F63D0" w:rsidRPr="001E3493">
        <w:rPr>
          <w:color w:val="000000"/>
          <w:shd w:val="clear" w:color="auto" w:fill="FFFFFF"/>
        </w:rPr>
        <w:fldChar w:fldCharType="separate"/>
      </w:r>
      <w:r w:rsidR="007E0B95" w:rsidRPr="001E3493">
        <w:rPr>
          <w:noProof/>
          <w:color w:val="000000"/>
          <w:shd w:val="clear" w:color="auto" w:fill="FFFFFF"/>
        </w:rPr>
        <w:t>[17]</w:t>
      </w:r>
      <w:r w:rsidR="006F63D0" w:rsidRPr="001E3493">
        <w:rPr>
          <w:color w:val="000000"/>
          <w:shd w:val="clear" w:color="auto" w:fill="FFFFFF"/>
        </w:rPr>
        <w:fldChar w:fldCharType="end"/>
      </w:r>
      <w:r w:rsidR="006F63D0" w:rsidRPr="001E3493">
        <w:rPr>
          <w:color w:val="000000"/>
          <w:shd w:val="clear" w:color="auto" w:fill="FFFFFF"/>
        </w:rPr>
        <w:t xml:space="preserve">. </w:t>
      </w:r>
      <w:r w:rsidR="006F63D0" w:rsidRPr="001E3493">
        <w:t>These materials act as scaffolds, coordinating the regeneration of bone tissue by promoting cell attachment, proliferation, and differentiation</w:t>
      </w:r>
      <w:r w:rsidR="0074124B" w:rsidRPr="001E3493">
        <w:fldChar w:fldCharType="begin"/>
      </w:r>
      <w:r w:rsidR="007E0B95" w:rsidRPr="001E3493">
        <w:instrText xml:space="preserve"> ADDIN EN.CITE &lt;EndNote&gt;&lt;Cite&gt;&lt;Author&gt;Lee&lt;/Author&gt;&lt;Year&gt;2022&lt;/Year&gt;&lt;RecNum&gt;281&lt;/RecNum&gt;&lt;DisplayText&gt;[18]&lt;/DisplayText&gt;&lt;record&gt;&lt;rec-number&gt;281&lt;/rec-number&gt;&lt;foreign-keys&gt;&lt;key app="EN" db-id="xaevzfd9lwaxscesw0c59dee2eev9eefatvt" timestamp="1738100964"&gt;281&lt;/key&gt;&lt;/foreign-keys&gt;&lt;ref-type name="Journal Article"&gt;17&lt;/ref-type&gt;&lt;contributors&gt;&lt;authors&gt;&lt;author&gt;Lee, Seunghun S.&lt;/author&gt;&lt;author&gt;Du, Xiaoyu&lt;/author&gt;&lt;author&gt;Kim, Inseon&lt;/author&gt;&lt;author&gt;Ferguson, Stephen J.&lt;/author&gt;&lt;/authors&gt;&lt;/contributors&gt;&lt;titles&gt;&lt;title&gt;Scaffolds for bone-tissue engineering&lt;/title&gt;&lt;secondary-title&gt;Matter&lt;/secondary-title&gt;&lt;/titles&gt;&lt;periodical&gt;&lt;full-title&gt;Matter&lt;/full-title&gt;&lt;/periodical&gt;&lt;pages&gt;2722-2759&lt;/pages&gt;&lt;volume&gt;5&lt;/volume&gt;&lt;number&gt;9&lt;/number&gt;&lt;section&gt;2722&lt;/section&gt;&lt;dates&gt;&lt;year&gt;2022&lt;/year&gt;&lt;/dates&gt;&lt;isbn&gt;25902385&lt;/isbn&gt;&lt;urls&gt;&lt;/urls&gt;&lt;electronic-resource-num&gt;10.1016/j.matt.2022.06.003&lt;/electronic-resource-num&gt;&lt;/record&gt;&lt;/Cite&gt;&lt;/EndNote&gt;</w:instrText>
      </w:r>
      <w:r w:rsidR="0074124B" w:rsidRPr="001E3493">
        <w:fldChar w:fldCharType="separate"/>
      </w:r>
      <w:r w:rsidR="007E0B95" w:rsidRPr="001E3493">
        <w:rPr>
          <w:noProof/>
        </w:rPr>
        <w:t>[18]</w:t>
      </w:r>
      <w:r w:rsidR="0074124B" w:rsidRPr="001E3493">
        <w:fldChar w:fldCharType="end"/>
      </w:r>
      <w:r w:rsidR="006F63D0" w:rsidRPr="001E3493">
        <w:t xml:space="preserve">. </w:t>
      </w:r>
    </w:p>
    <w:p w14:paraId="30EE4F86" w14:textId="5F5E7853" w:rsidR="006F63D0" w:rsidRPr="00234024" w:rsidRDefault="006F63D0" w:rsidP="00234024">
      <w:pPr>
        <w:pStyle w:val="NormalWeb"/>
        <w:spacing w:before="0" w:beforeAutospacing="0" w:after="0" w:afterAutospacing="0"/>
      </w:pPr>
      <w:r w:rsidRPr="001E3493">
        <w:t>By guiding natural bone formation, they enable bone and vascular cells to colonize the scaffold, ultimately forming new bone tissue with similar structure and functionality [6]. An ideal bone graft material replicate</w:t>
      </w:r>
      <w:r w:rsidR="004B1159" w:rsidRPr="001E3493">
        <w:t>s</w:t>
      </w:r>
      <w:r w:rsidRPr="001E3493">
        <w:t xml:space="preserve"> the physiological properties of autogenous bone in </w:t>
      </w:r>
      <w:r w:rsidRPr="00234024">
        <w:lastRenderedPageBreak/>
        <w:t>terms of porosity and mechanical properties [3]. It must be biocompatible, bioresorbable, osteoconductive, and</w:t>
      </w:r>
      <w:r w:rsidR="00BB65CB" w:rsidRPr="00234024">
        <w:t xml:space="preserve">, ideally, </w:t>
      </w:r>
      <w:proofErr w:type="spellStart"/>
      <w:r w:rsidRPr="00234024">
        <w:t>osteoinductive</w:t>
      </w:r>
      <w:proofErr w:type="spellEnd"/>
      <w:r w:rsidR="00B741FD" w:rsidRPr="00234024">
        <w:fldChar w:fldCharType="begin">
          <w:fldData xml:space="preserve">PEVuZE5vdGU+PENpdGU+PEF1dGhvcj5XZWk8L0F1dGhvcj48WWVhcj4yMDIwPC9ZZWFyPjxSZWNO
dW0+MjgyPC9SZWNOdW0+PERpc3BsYXlUZXh0PlsxOV08L0Rpc3BsYXlUZXh0PjxyZWNvcmQ+PHJl
Yy1udW1iZXI+MjgyPC9yZWMtbnVtYmVyPjxmb3JlaWduLWtleXM+PGtleSBhcHA9IkVOIiBkYi1p
ZD0ieGFldnpmZDlsd2F4c2Nlc3cwYzU5ZGVlMmVldjllZWZhdHZ0IiB0aW1lc3RhbXA9IjE3Mzgx
MDExNDciPjI4Mjwva2V5PjwvZm9yZWlnbi1rZXlzPjxyZWYtdHlwZSBuYW1lPSJKb3VybmFsIEFy
dGljbGUiPjE3PC9yZWYtdHlwZT48Y29udHJpYnV0b3JzPjxhdXRob3JzPjxhdXRob3I+V2VpLCBT
LjwvYXV0aG9yPjxhdXRob3I+TWEsIEouIFguPC9hdXRob3I+PGF1dGhvcj5YdSwgTC48L2F1dGhv
cj48YXV0aG9yPkd1LCBYLiBTLjwvYXV0aG9yPjxhdXRob3I+TWEsIFguIEwuPC9hdXRob3I+PC9h
dXRob3JzPjwvY29udHJpYnV0b3JzPjxhdXRoLWFkZHJlc3M+VGlhbmppbiBIb3NwaXRhbCwgVGlh
bmppbiBVbml2ZXJzaXR5LCBOby4gNDA2IEppZWZhbmcgU291dGggUm9hZCwgVGlhbmppbiwgMzAw
MjExLCBDaGluYS4mI3hEO0ppYW5nc3UgQ2xpbmljYWwgTWVkaWNpbmUgQ2VudGVyIG9mIFRpc3N1
ZSBFbmdpbmVlcmluZyBhbmQgTmVydmUgSW5qdXJ5IFJlcGFpciwgS2V5IExhYm9yYXRvcnkgb2Yg
TmV1cm9yZWdlbmVyYXRpb24gb2YgSmlhbmdzdSBhbmQgTWluaXN0cnkgb2YgRWR1Y2F0aW9uLCBO
YW50b25nIFVuaXZlcnNpdHksIE5vLiAxOSBRaXhpdSBSb2FkLCBDaG9uZ2NodWFuIERpc3RyaWN0
LCBOYW50b25nLCAyMjYwMDEsIENoaW5hLiYjeEQ7SmlhbmdzdSBDbGluaWNhbCBNZWRpY2luZSBD
ZW50ZXIgb2YgVGlzc3VlIEVuZ2luZWVyaW5nIGFuZCBOZXJ2ZSBJbmp1cnkgUmVwYWlyLCBLZXkg
TGFib3JhdG9yeSBvZiBOZXVyb3JlZ2VuZXJhdGlvbiBvZiBKaWFuZ3N1IGFuZCBNaW5pc3RyeSBv
ZiBFZHVjYXRpb24sIE5hbnRvbmcgVW5pdmVyc2l0eSwgTm8uIDE5IFFpeGl1IFJvYWQsIENob25n
Y2h1YW4gRGlzdHJpY3QsIE5hbnRvbmcsIDIyNjAwMSwgQ2hpbmEuIG5lcnZlZ3VAbnR1LmVkdS5j
bi4mI3hEO1RpYW5qaW4gSG9zcGl0YWwsIFRpYW5qaW4gVW5pdmVyc2l0eSwgTm8uIDQwNiBKaWVm
YW5nIFNvdXRoIFJvYWQsIFRpYW5qaW4sIDMwMDIxMSwgQ2hpbmEuIG1heGlubG9uZzg2ODZAc2lu
YS5jb20uPC9hdXRoLWFkZHJlc3M+PHRpdGxlcz48dGl0bGU+QmlvZGVncmFkYWJsZSBtYXRlcmlh
bHMgZm9yIGJvbmUgZGVmZWN0IHJlcGFpcjwvdGl0bGU+PHNlY29uZGFyeS10aXRsZT5NaWwgTWVk
IFJlczwvc2Vjb25kYXJ5LXRpdGxlPjwvdGl0bGVzPjxwZXJpb2RpY2FsPjxmdWxsLXRpdGxlPk1p
bCBNZWQgUmVzPC9mdWxsLXRpdGxlPjwvcGVyaW9kaWNhbD48cGFnZXM+NTQ8L3BhZ2VzPjx2b2x1
bWU+Nzwvdm9sdW1lPjxudW1iZXI+MTwvbnVtYmVyPjxlZGl0aW9uPjIwMjAxMTEwPC9lZGl0aW9u
PjxrZXl3b3Jkcz48a2V5d29yZD5BYnNvcmJhYmxlIEltcGxhbnRzLypzdGFuZGFyZHMvdHJlbmRz
PC9rZXl3b3JkPjxrZXl3b3JkPkJvbmUgU3Vic3RpdHV0ZXMvKnN0YW5kYXJkcy90aGVyYXBldXRp
YyB1c2U8L2tleXdvcmQ+PGtleXdvcmQ+SHVtYW5zPC9rZXl3b3JkPjxrZXl3b3JkPk9ydGhvcGVk
aWMgUHJvY2VkdXJlcy9pbnN0cnVtZW50YXRpb24vbWV0aG9kczwva2V5d29yZD48a2V5d29yZD5U
aXNzdWUgRW5naW5lZXJpbmcvaW5zdHJ1bWVudGF0aW9uL21ldGhvZHM8L2tleXdvcmQ+PGtleXdv
cmQ+QmlvZGVncmFkYWJsZSBtYXRlcmlhbHM8L2tleXdvcmQ+PGtleXdvcmQ+Qm9uZSBkZWZlY3Rz
PC9rZXl3b3JkPjxrZXl3b3JkPkJvbmUgcmVwYWlyPC9rZXl3b3JkPjxrZXl3b3JkPkludGVsbGln
ZW50IG1hdGVyaWFsPC9rZXl3b3JkPjxrZXl3b3JkPk1vZHVsYXIgZmFicmljYXRpb248L2tleXdv
cmQ+PC9rZXl3b3Jkcz48ZGF0ZXM+PHllYXI+MjAyMDwveWVhcj48cHViLWRhdGVzPjxkYXRlPk5v
diAxMDwvZGF0ZT48L3B1Yi1kYXRlcz48L2RhdGVzPjxpc2JuPjIwNTQtOTM2OSAoRWxlY3Ryb25p
YykmI3hEOzIwOTUtNzQ2NyAoUHJpbnQpJiN4RDsyMDU0LTkzNjkgKExpbmtpbmcpPC9pc2JuPjxh
Y2Nlc3Npb24tbnVtPjMzMTcyNTAzPC9hY2Nlc3Npb24tbnVtPjx1cmxzPjxyZWxhdGVkLXVybHM+
PHVybD5odHRwczovL3d3dy5uY2JpLm5sbS5uaWguZ292L3B1Ym1lZC8zMzE3MjUwMzwvdXJsPjwv
cmVsYXRlZC11cmxzPjwvdXJscz48Y3VzdG9tMT5UaGUgZnVuZGVyIGhhZCBubyByb2xlIGluIHN0
dWR5IGRlc2lnbiwgZGF0YSBjb2xsZWN0aW9uLCBhbmQgYW5hbHlzaXMsIGRlY2lzaW9uIHRvIHB1
Ymxpc2gsIG9yIHByZXBhcmF0aW9uIG9mIHRoZSBtYW51c2NyaXB0LiBUaGUgYXV0aG9ycyBkZWNs
YXJlIHRoYXQgdGhleSBoYXZlIG5vIGNvbXBldGluZyBpbnRlcmVzdHMuPC9jdXN0b20xPjxjdXN0
b20yPlBNQzc2NTM3MTQ8L2N1c3RvbTI+PGVsZWN0cm9uaWMtcmVzb3VyY2UtbnVtPjEwLjExODYv
czQwNzc5LTAyMC0wMDI4MC02PC9lbGVjdHJvbmljLXJlc291cmNlLW51bT48cmVtb3RlLWRhdGFi
YXNlLW5hbWU+TWVkbGluZTwvcmVtb3RlLWRhdGFiYXNlLW5hbWU+PHJlbW90ZS1kYXRhYmFzZS1w
cm92aWRlcj5OTE08L3JlbW90ZS1kYXRhYmFzZS1wcm92aWRlcj48L3JlY29yZD48L0NpdGU+PC9F
bmROb3RlPn==
</w:fldData>
        </w:fldChar>
      </w:r>
      <w:r w:rsidR="007E0B95" w:rsidRPr="00234024">
        <w:instrText xml:space="preserve"> ADDIN EN.CITE </w:instrText>
      </w:r>
      <w:r w:rsidR="007E0B95" w:rsidRPr="00234024">
        <w:fldChar w:fldCharType="begin">
          <w:fldData xml:space="preserve">PEVuZE5vdGU+PENpdGU+PEF1dGhvcj5XZWk8L0F1dGhvcj48WWVhcj4yMDIwPC9ZZWFyPjxSZWNO
dW0+MjgyPC9SZWNOdW0+PERpc3BsYXlUZXh0PlsxOV08L0Rpc3BsYXlUZXh0PjxyZWNvcmQ+PHJl
Yy1udW1iZXI+MjgyPC9yZWMtbnVtYmVyPjxmb3JlaWduLWtleXM+PGtleSBhcHA9IkVOIiBkYi1p
ZD0ieGFldnpmZDlsd2F4c2Nlc3cwYzU5ZGVlMmVldjllZWZhdHZ0IiB0aW1lc3RhbXA9IjE3Mzgx
MDExNDciPjI4Mjwva2V5PjwvZm9yZWlnbi1rZXlzPjxyZWYtdHlwZSBuYW1lPSJKb3VybmFsIEFy
dGljbGUiPjE3PC9yZWYtdHlwZT48Y29udHJpYnV0b3JzPjxhdXRob3JzPjxhdXRob3I+V2VpLCBT
LjwvYXV0aG9yPjxhdXRob3I+TWEsIEouIFguPC9hdXRob3I+PGF1dGhvcj5YdSwgTC48L2F1dGhv
cj48YXV0aG9yPkd1LCBYLiBTLjwvYXV0aG9yPjxhdXRob3I+TWEsIFguIEwuPC9hdXRob3I+PC9h
dXRob3JzPjwvY29udHJpYnV0b3JzPjxhdXRoLWFkZHJlc3M+VGlhbmppbiBIb3NwaXRhbCwgVGlh
bmppbiBVbml2ZXJzaXR5LCBOby4gNDA2IEppZWZhbmcgU291dGggUm9hZCwgVGlhbmppbiwgMzAw
MjExLCBDaGluYS4mI3hEO0ppYW5nc3UgQ2xpbmljYWwgTWVkaWNpbmUgQ2VudGVyIG9mIFRpc3N1
ZSBFbmdpbmVlcmluZyBhbmQgTmVydmUgSW5qdXJ5IFJlcGFpciwgS2V5IExhYm9yYXRvcnkgb2Yg
TmV1cm9yZWdlbmVyYXRpb24gb2YgSmlhbmdzdSBhbmQgTWluaXN0cnkgb2YgRWR1Y2F0aW9uLCBO
YW50b25nIFVuaXZlcnNpdHksIE5vLiAxOSBRaXhpdSBSb2FkLCBDaG9uZ2NodWFuIERpc3RyaWN0
LCBOYW50b25nLCAyMjYwMDEsIENoaW5hLiYjeEQ7SmlhbmdzdSBDbGluaWNhbCBNZWRpY2luZSBD
ZW50ZXIgb2YgVGlzc3VlIEVuZ2luZWVyaW5nIGFuZCBOZXJ2ZSBJbmp1cnkgUmVwYWlyLCBLZXkg
TGFib3JhdG9yeSBvZiBOZXVyb3JlZ2VuZXJhdGlvbiBvZiBKaWFuZ3N1IGFuZCBNaW5pc3RyeSBv
ZiBFZHVjYXRpb24sIE5hbnRvbmcgVW5pdmVyc2l0eSwgTm8uIDE5IFFpeGl1IFJvYWQsIENob25n
Y2h1YW4gRGlzdHJpY3QsIE5hbnRvbmcsIDIyNjAwMSwgQ2hpbmEuIG5lcnZlZ3VAbnR1LmVkdS5j
bi4mI3hEO1RpYW5qaW4gSG9zcGl0YWwsIFRpYW5qaW4gVW5pdmVyc2l0eSwgTm8uIDQwNiBKaWVm
YW5nIFNvdXRoIFJvYWQsIFRpYW5qaW4sIDMwMDIxMSwgQ2hpbmEuIG1heGlubG9uZzg2ODZAc2lu
YS5jb20uPC9hdXRoLWFkZHJlc3M+PHRpdGxlcz48dGl0bGU+QmlvZGVncmFkYWJsZSBtYXRlcmlh
bHMgZm9yIGJvbmUgZGVmZWN0IHJlcGFpcjwvdGl0bGU+PHNlY29uZGFyeS10aXRsZT5NaWwgTWVk
IFJlczwvc2Vjb25kYXJ5LXRpdGxlPjwvdGl0bGVzPjxwZXJpb2RpY2FsPjxmdWxsLXRpdGxlPk1p
bCBNZWQgUmVzPC9mdWxsLXRpdGxlPjwvcGVyaW9kaWNhbD48cGFnZXM+NTQ8L3BhZ2VzPjx2b2x1
bWU+Nzwvdm9sdW1lPjxudW1iZXI+MTwvbnVtYmVyPjxlZGl0aW9uPjIwMjAxMTEwPC9lZGl0aW9u
PjxrZXl3b3Jkcz48a2V5d29yZD5BYnNvcmJhYmxlIEltcGxhbnRzLypzdGFuZGFyZHMvdHJlbmRz
PC9rZXl3b3JkPjxrZXl3b3JkPkJvbmUgU3Vic3RpdHV0ZXMvKnN0YW5kYXJkcy90aGVyYXBldXRp
YyB1c2U8L2tleXdvcmQ+PGtleXdvcmQ+SHVtYW5zPC9rZXl3b3JkPjxrZXl3b3JkPk9ydGhvcGVk
aWMgUHJvY2VkdXJlcy9pbnN0cnVtZW50YXRpb24vbWV0aG9kczwva2V5d29yZD48a2V5d29yZD5U
aXNzdWUgRW5naW5lZXJpbmcvaW5zdHJ1bWVudGF0aW9uL21ldGhvZHM8L2tleXdvcmQ+PGtleXdv
cmQ+QmlvZGVncmFkYWJsZSBtYXRlcmlhbHM8L2tleXdvcmQ+PGtleXdvcmQ+Qm9uZSBkZWZlY3Rz
PC9rZXl3b3JkPjxrZXl3b3JkPkJvbmUgcmVwYWlyPC9rZXl3b3JkPjxrZXl3b3JkPkludGVsbGln
ZW50IG1hdGVyaWFsPC9rZXl3b3JkPjxrZXl3b3JkPk1vZHVsYXIgZmFicmljYXRpb248L2tleXdv
cmQ+PC9rZXl3b3Jkcz48ZGF0ZXM+PHllYXI+MjAyMDwveWVhcj48cHViLWRhdGVzPjxkYXRlPk5v
diAxMDwvZGF0ZT48L3B1Yi1kYXRlcz48L2RhdGVzPjxpc2JuPjIwNTQtOTM2OSAoRWxlY3Ryb25p
YykmI3hEOzIwOTUtNzQ2NyAoUHJpbnQpJiN4RDsyMDU0LTkzNjkgKExpbmtpbmcpPC9pc2JuPjxh
Y2Nlc3Npb24tbnVtPjMzMTcyNTAzPC9hY2Nlc3Npb24tbnVtPjx1cmxzPjxyZWxhdGVkLXVybHM+
PHVybD5odHRwczovL3d3dy5uY2JpLm5sbS5uaWguZ292L3B1Ym1lZC8zMzE3MjUwMzwvdXJsPjwv
cmVsYXRlZC11cmxzPjwvdXJscz48Y3VzdG9tMT5UaGUgZnVuZGVyIGhhZCBubyByb2xlIGluIHN0
dWR5IGRlc2lnbiwgZGF0YSBjb2xsZWN0aW9uLCBhbmQgYW5hbHlzaXMsIGRlY2lzaW9uIHRvIHB1
Ymxpc2gsIG9yIHByZXBhcmF0aW9uIG9mIHRoZSBtYW51c2NyaXB0LiBUaGUgYXV0aG9ycyBkZWNs
YXJlIHRoYXQgdGhleSBoYXZlIG5vIGNvbXBldGluZyBpbnRlcmVzdHMuPC9jdXN0b20xPjxjdXN0
b20yPlBNQzc2NTM3MTQ8L2N1c3RvbTI+PGVsZWN0cm9uaWMtcmVzb3VyY2UtbnVtPjEwLjExODYv
czQwNzc5LTAyMC0wMDI4MC02PC9lbGVjdHJvbmljLXJlc291cmNlLW51bT48cmVtb3RlLWRhdGFi
YXNlLW5hbWU+TWVkbGluZTwvcmVtb3RlLWRhdGFiYXNlLW5hbWU+PHJlbW90ZS1kYXRhYmFzZS1w
cm92aWRlcj5OTE08L3JlbW90ZS1kYXRhYmFzZS1wcm92aWRlcj48L3JlY29yZD48L0NpdGU+PC9F
bmROb3RlPn==
</w:fldData>
        </w:fldChar>
      </w:r>
      <w:r w:rsidR="007E0B95" w:rsidRPr="00234024">
        <w:instrText xml:space="preserve"> ADDIN EN.CITE.DATA </w:instrText>
      </w:r>
      <w:r w:rsidR="007E0B95" w:rsidRPr="00234024">
        <w:fldChar w:fldCharType="end"/>
      </w:r>
      <w:r w:rsidR="00B741FD" w:rsidRPr="00234024">
        <w:fldChar w:fldCharType="separate"/>
      </w:r>
      <w:r w:rsidR="007E0B95" w:rsidRPr="00234024">
        <w:rPr>
          <w:noProof/>
        </w:rPr>
        <w:t>[19]</w:t>
      </w:r>
      <w:r w:rsidR="00B741FD" w:rsidRPr="00234024">
        <w:fldChar w:fldCharType="end"/>
      </w:r>
      <w:r w:rsidRPr="00234024">
        <w:t xml:space="preserve">. </w:t>
      </w:r>
      <w:r w:rsidR="00BB65CB" w:rsidRPr="00234024">
        <w:t>T</w:t>
      </w:r>
      <w:r w:rsidRPr="00234024">
        <w:t xml:space="preserve">he material should be user-friendly, safe, </w:t>
      </w:r>
      <w:r w:rsidR="006D67EE" w:rsidRPr="00234024">
        <w:t>cost-effective</w:t>
      </w:r>
      <w:r w:rsidRPr="00234024">
        <w:t xml:space="preserve">, and structurally </w:t>
      </w:r>
      <w:proofErr w:type="gramStart"/>
      <w:r w:rsidRPr="00234024">
        <w:t>similar to</w:t>
      </w:r>
      <w:proofErr w:type="gramEnd"/>
      <w:r w:rsidRPr="00234024">
        <w:t xml:space="preserve"> natural bone. Achieving these characteristics is essential to ensure effective integration and long-term functionality in clinical applications.</w:t>
      </w:r>
    </w:p>
    <w:p w14:paraId="416D8C77" w14:textId="06526D6D" w:rsidR="006F63D0" w:rsidRPr="00234024" w:rsidRDefault="006F63D0" w:rsidP="00234024">
      <w:pPr>
        <w:pStyle w:val="NormalWeb"/>
        <w:spacing w:before="0" w:beforeAutospacing="0" w:after="0" w:afterAutospacing="0"/>
      </w:pPr>
      <w:r w:rsidRPr="00234024">
        <w:t>Biocompatible materials for bone regeneration can be derived from natural bone sources, such as autologous and allogenic grafts; or fabricated using synthetic materials. Regardless of the source, all these materials share the same core mechanism of action</w:t>
      </w:r>
      <w:r w:rsidR="008737AC" w:rsidRPr="00234024">
        <w:t xml:space="preserve">, </w:t>
      </w:r>
      <w:r w:rsidRPr="00234024">
        <w:t xml:space="preserve">providing structural support </w:t>
      </w:r>
      <w:r w:rsidR="008737AC" w:rsidRPr="00234024">
        <w:t xml:space="preserve">and biologic factors </w:t>
      </w:r>
      <w:r w:rsidRPr="00234024">
        <w:t xml:space="preserve">proven to be effective in promoting bone regeneration. Nonetheless, surgeons must carefully consider the associated risk factors and potential patient recovery when selecting a material. The intrinsic properties of these materials significantly influence outcomes </w:t>
      </w:r>
      <w:r w:rsidR="00A84C57" w:rsidRPr="00234024">
        <w:t>including</w:t>
      </w:r>
      <w:r w:rsidRPr="00234024">
        <w:t xml:space="preserve">: radiographic </w:t>
      </w:r>
      <w:r w:rsidR="00A84C57" w:rsidRPr="00234024">
        <w:t xml:space="preserve">union </w:t>
      </w:r>
      <w:r w:rsidRPr="00234024">
        <w:t xml:space="preserve">rates, functional recovery, pain management, and complication rates such as nonunion, surgical revisions, and postoperative infections, </w:t>
      </w:r>
      <w:r w:rsidRPr="00234024">
        <w:fldChar w:fldCharType="begin">
          <w:fldData xml:space="preserve">PEVuZE5vdGU+PENpdGU+PEF1dGhvcj5CdXNlcjwvQXV0aG9yPjxZZWFyPjIwMTY8L1llYXI+PFJl
Y051bT4xODY8L1JlY051bT48RGlzcGxheVRleHQ+WzhdPC9EaXNwbGF5VGV4dD48cmVjb3JkPjxy
ZWMtbnVtYmVyPjE4NjwvcmVjLW51bWJlcj48Zm9yZWlnbi1rZXlzPjxrZXkgYXBwPSJFTiIgZGIt
aWQ9InhhZXZ6ZmQ5bHdheHNjZXN3MGM1OWRlZTJlZXY5ZWVmYXR2dCIgdGltZXN0YW1wPSIxNzM2
MzUyNDIxIj4xODY8L2tleT48L2ZvcmVpZ24ta2V5cz48cmVmLXR5cGUgbmFtZT0iSm91cm5hbCBB
cnRpY2xlIj4xNzwvcmVmLXR5cGU+PGNvbnRyaWJ1dG9ycz48YXV0aG9ycz48YXV0aG9yPkJ1c2Vy
LCBaLjwvYXV0aG9yPjxhdXRob3I+QnJvZGtlLCBELiBTLjwvYXV0aG9yPjxhdXRob3I+WW91c3Nl
ZiwgSi4gQS48L2F1dGhvcj48YXV0aG9yPk1laXNlbCwgSC4gSi48L2F1dGhvcj48YXV0aG9yPk15
aHJlLCBTLiBMLjwvYXV0aG9yPjxhdXRob3I+SGFzaGltb3RvLCBSLjwvYXV0aG9yPjxhdXRob3I+
UGFyaywgSi4gQi48L2F1dGhvcj48YXV0aG9yPlRpbSBZb29uLCBTLjwvYXV0aG9yPjxhdXRob3I+
V2FuZywgSi4gQy48L2F1dGhvcj48L2F1dGhvcnM+PC9jb250cmlidXRvcnM+PGF1dGgtYWRkcmVz
cz5EZXBhcnRtZW50IG9mIE9ydGhvcGFlZGljIFN1cmdlcnksIEtlY2sgU2Nob29sIG9mIE1lZGlj
aW5lLCBVbml2ZXJzaXR5IG9mIFNvdXRoZXJuIENhbGlmb3JuaWEsIExvcyBBbmdlbGVzLCBDYWxp
Zm9ybmlhLiYjeEQ7RGVwYXJ0bWVudCBvZiBPcnRob3BlZGljcywgVW5pdmVyc2l0eSBvZiBVdGFo
IFNjaG9vbCBvZiBNZWRpY2luZSwgU2FsdCBMYWtlIENpdHksIFV0YWguJiN4RDtTcGluZSBDb2xv
cmFkbywgRHVyYW5nbywgQ29sb3JhZG8uJiN4RDtEZXBhcnRtZW50IG9mIE5ldXJvc3VyZ2VyeSwg
QmVyZ21hbm5zdHJvc3QgSG9zcGl0YWwsIEhhbGxlLCBHZXJtYW55LiYjeEQ7U3BlY3RydW0gUmVz
ZWFyY2gsIEluYy4sIFRhY29tYSwgV2FzaGluZ3Rvbi4mI3hEO0RlcGFydG1lbnQgb2YgT3J0aG9w
YWVkaWMgU3VyZ2VyeSwgVWlqb25nYnUgU3QuIE1hcnkmYXBvcztzIEhvc3BpdGFsLCBUaGUgQ2F0
aG9saWMgVW5pdmVyc2l0eSBvZiBLb3JlYSBTY2hvb2wgb2YgTWVkaWNpbmUsIFVpam9uZ2J1LCBL
b3JlYTsgYW5kLiYjeEQ7RGVwYXJ0bWVudCBvZiBPcnRob3BlZGljcywgRW1vcnkgU3BpbmUgQ2Vu
dGVyLCBFbW9yeSBVbml2ZXJzaXR5LCBBdGxhbnRhLCBHZW9yZ2lhLjwvYXV0aC1hZGRyZXNzPjx0
aXRsZXM+PHRpdGxlPlN5bnRoZXRpYyBib25lIGdyYWZ0IHZlcnN1cyBhdXRvZ3JhZnQgb3IgYWxs
b2dyYWZ0IGZvciBzcGluYWwgZnVzaW9uOiBhIHN5c3RlbWF0aWMgcmV2aWV3PC90aXRsZT48c2Vj
b25kYXJ5LXRpdGxlPkogTmV1cm9zdXJnIFNwaW5lPC9zZWNvbmRhcnktdGl0bGU+PC90aXRsZXM+
PHBlcmlvZGljYWw+PGZ1bGwtdGl0bGU+SiBOZXVyb3N1cmcgU3BpbmU8L2Z1bGwtdGl0bGU+PC9w
ZXJpb2RpY2FsPjxwYWdlcz41MDktNTE2PC9wYWdlcz48dm9sdW1lPjI1PC92b2x1bWU+PG51bWJl
cj40PC9udW1iZXI+PGVkaXRpb24+MjAxNjA1Mjc8L2VkaXRpb24+PGtleXdvcmRzPjxrZXl3b3Jk
PkFsbG9ncmFmdHMvKnRyYW5zcGxhbnRhdGlvbjwva2V5d29yZD48a2V5d29yZD5BdXRvZ3JhZnRz
Lyp0cmFuc3BsYW50YXRpb248L2tleXdvcmQ+PGtleXdvcmQ+Qm9uZSBTdWJzdGl0dXRlcy8qdGhl
cmFwZXV0aWMgdXNlPC9rZXl3b3JkPjxrZXl3b3JkPkJvbmUgVHJhbnNwbGFudGF0aW9uL2luc3Ry
dW1lbnRhdGlvbi8qbWV0aG9kczwva2V5d29yZD48a2V5d29yZD5DZXJ2aWNhbCBWZXJ0ZWJyYWUv
c3VyZ2VyeTwva2V5d29yZD48a2V5d29yZD5IdW1hbnM8L2tleXdvcmQ+PGtleXdvcmQ+SW50ZXJ2
ZXJ0ZWJyYWwgRGlzYyBEZWdlbmVyYXRpb24vKnN1cmdlcnk8L2tleXdvcmQ+PGtleXdvcmQ+THVt
YmFyIFZlcnRlYnJhZS9zdXJnZXJ5PC9rZXl3b3JkPjxrZXl3b3JkPlJhbmRvbWl6ZWQgQ29udHJv
bGxlZCBUcmlhbHMgYXMgVG9waWM8L2tleXdvcmQ+PGtleXdvcmQ+U3BpbmFsIEZ1c2lvbi9pbnN0
cnVtZW50YXRpb24vKm1ldGhvZHM8L2tleXdvcmQ+PGtleXdvcmQ+QUNERiA9IGFudGVyaW9yIGNl
cnZpY2FsIGRpc2NlY3RvbXkgYW5kIGZ1c2lvbjwva2V5d29yZD48a2V5d29yZD5BSFJRID0gQWdl
bmN5IGZvciBIZWFsdGhjYXJlIFJlc2VhcmNoIGFuZCBRdWFsaXR5PC9rZXl3b3JkPjxrZXl3b3Jk
PkJNID0gYm9uZSBtYXJyb3c8L2tleXdvcmQ+PGtleXdvcmQ+Qk9QID0gYmlvY29tcGF0aWJsZSBv
c3Rlb2NvbmR1Y3RpdmUgcG9seW1lcjwva2V5d29yZD48a2V5d29yZD5IQSA9IGh5ZHJveHlhcGF0
aXRlPC9rZXl3b3JkPjxrZXl3b3JkPklDQkcgPSBpbGlhYyBjcmVzdCBib25lIGdyYWZ0PC9rZXl3
b3JkPjxrZXl3b3JkPkxCID0gbG9jYWwgYm9uZTwva2V5d29yZD48a2V5d29yZD5QTU1BID0gcG9s
eW1ldGh5bG1ldGhhY3J5bGF0ZTwva2V5d29yZD48a2V5d29yZD5SQ1QgPSByYW5kb21pemVkIGNv
bnRyb2xsZWQgdHJpYWw8L2tleXdvcmQ+PGtleXdvcmQ+VkFTID0gdmlzdWFsIGFuYWxvZyBzY2Fs
ZTwva2V5d29yZD48a2V5d29yZD5jZXJ2aWNhbDwva2V5d29yZD48a2V5d29yZD5mdXNpb248L2tl
eXdvcmQ+PGtleXdvcmQ+bHVtYmFyPC9rZXl3b3JkPjxrZXl3b3JkPnJhbmRvbWl6ZWQgY29udHJv
bCB0cmlhbHM8L2tleXdvcmQ+PGtleXdvcmQ+c3ludGhldGljIGdyYWZ0PC9rZXl3b3JkPjxrZXl3
b3JkPnN5c3RlbWF0aWMgcmV2aWV3PC9rZXl3b3JkPjxrZXl3b3JkPnRlY2huaXF1ZTwva2V5d29y
ZD48a2V5d29yZD5iZXRhLVRDUCA9IGJldGEtdHJpY2FsY2l1bSBwaG9zcGhhdGU8L2tleXdvcmQ+
PC9rZXl3b3Jkcz48ZGF0ZXM+PHllYXI+MjAxNjwveWVhcj48cHViLWRhdGVzPjxkYXRlPk9jdDwv
ZGF0ZT48L3B1Yi1kYXRlcz48L2RhdGVzPjxpc2JuPjE1NDctNTY0NiAoRWxlY3Ryb25pYykmI3hE
OzE1NDctNTY0NiAoTGlua2luZyk8L2lzYm4+PGFjY2Vzc2lvbi1udW0+MjcyMzE4MTI8L2FjY2Vz
c2lvbi1udW0+PHVybHM+PHJlbGF0ZWQtdXJscz48dXJsPmh0dHBzOi8vd3d3Lm5jYmkubmxtLm5p
aC5nb3YvcHVibWVkLzI3MjMxODEyPC91cmw+PC9yZWxhdGVkLXVybHM+PC91cmxzPjxlbGVjdHJv
bmljLXJlc291cmNlLW51bT4xMC4zMTcxLzIwMTYuMS5TUElORTE1MTAwNTwvZWxlY3Ryb25pYy1y
ZXNvdXJjZS1udW0+PHJlbW90ZS1kYXRhYmFzZS1uYW1lPk1lZGxpbmU8L3JlbW90ZS1kYXRhYmFz
ZS1uYW1lPjxyZW1vdGUtZGF0YWJhc2UtcHJvdmlkZXI+TkxNPC9yZW1vdGUtZGF0YWJhc2UtcHJv
dmlkZXI+PC9yZWNvcmQ+PC9DaXRlPjwvRW5kTm90ZT5=
</w:fldData>
        </w:fldChar>
      </w:r>
      <w:r w:rsidRPr="00234024">
        <w:instrText xml:space="preserve"> ADDIN EN.CITE </w:instrText>
      </w:r>
      <w:r w:rsidRPr="00234024">
        <w:fldChar w:fldCharType="begin">
          <w:fldData xml:space="preserve">PEVuZE5vdGU+PENpdGU+PEF1dGhvcj5CdXNlcjwvQXV0aG9yPjxZZWFyPjIwMTY8L1llYXI+PFJl
Y051bT4xODY8L1JlY051bT48RGlzcGxheVRleHQ+WzhdPC9EaXNwbGF5VGV4dD48cmVjb3JkPjxy
ZWMtbnVtYmVyPjE4NjwvcmVjLW51bWJlcj48Zm9yZWlnbi1rZXlzPjxrZXkgYXBwPSJFTiIgZGIt
aWQ9InhhZXZ6ZmQ5bHdheHNjZXN3MGM1OWRlZTJlZXY5ZWVmYXR2dCIgdGltZXN0YW1wPSIxNzM2
MzUyNDIxIj4xODY8L2tleT48L2ZvcmVpZ24ta2V5cz48cmVmLXR5cGUgbmFtZT0iSm91cm5hbCBB
cnRpY2xlIj4xNzwvcmVmLXR5cGU+PGNvbnRyaWJ1dG9ycz48YXV0aG9ycz48YXV0aG9yPkJ1c2Vy
LCBaLjwvYXV0aG9yPjxhdXRob3I+QnJvZGtlLCBELiBTLjwvYXV0aG9yPjxhdXRob3I+WW91c3Nl
ZiwgSi4gQS48L2F1dGhvcj48YXV0aG9yPk1laXNlbCwgSC4gSi48L2F1dGhvcj48YXV0aG9yPk15
aHJlLCBTLiBMLjwvYXV0aG9yPjxhdXRob3I+SGFzaGltb3RvLCBSLjwvYXV0aG9yPjxhdXRob3I+
UGFyaywgSi4gQi48L2F1dGhvcj48YXV0aG9yPlRpbSBZb29uLCBTLjwvYXV0aG9yPjxhdXRob3I+
V2FuZywgSi4gQy48L2F1dGhvcj48L2F1dGhvcnM+PC9jb250cmlidXRvcnM+PGF1dGgtYWRkcmVz
cz5EZXBhcnRtZW50IG9mIE9ydGhvcGFlZGljIFN1cmdlcnksIEtlY2sgU2Nob29sIG9mIE1lZGlj
aW5lLCBVbml2ZXJzaXR5IG9mIFNvdXRoZXJuIENhbGlmb3JuaWEsIExvcyBBbmdlbGVzLCBDYWxp
Zm9ybmlhLiYjeEQ7RGVwYXJ0bWVudCBvZiBPcnRob3BlZGljcywgVW5pdmVyc2l0eSBvZiBVdGFo
IFNjaG9vbCBvZiBNZWRpY2luZSwgU2FsdCBMYWtlIENpdHksIFV0YWguJiN4RDtTcGluZSBDb2xv
cmFkbywgRHVyYW5nbywgQ29sb3JhZG8uJiN4RDtEZXBhcnRtZW50IG9mIE5ldXJvc3VyZ2VyeSwg
QmVyZ21hbm5zdHJvc3QgSG9zcGl0YWwsIEhhbGxlLCBHZXJtYW55LiYjeEQ7U3BlY3RydW0gUmVz
ZWFyY2gsIEluYy4sIFRhY29tYSwgV2FzaGluZ3Rvbi4mI3hEO0RlcGFydG1lbnQgb2YgT3J0aG9w
YWVkaWMgU3VyZ2VyeSwgVWlqb25nYnUgU3QuIE1hcnkmYXBvcztzIEhvc3BpdGFsLCBUaGUgQ2F0
aG9saWMgVW5pdmVyc2l0eSBvZiBLb3JlYSBTY2hvb2wgb2YgTWVkaWNpbmUsIFVpam9uZ2J1LCBL
b3JlYTsgYW5kLiYjeEQ7RGVwYXJ0bWVudCBvZiBPcnRob3BlZGljcywgRW1vcnkgU3BpbmUgQ2Vu
dGVyLCBFbW9yeSBVbml2ZXJzaXR5LCBBdGxhbnRhLCBHZW9yZ2lhLjwvYXV0aC1hZGRyZXNzPjx0
aXRsZXM+PHRpdGxlPlN5bnRoZXRpYyBib25lIGdyYWZ0IHZlcnN1cyBhdXRvZ3JhZnQgb3IgYWxs
b2dyYWZ0IGZvciBzcGluYWwgZnVzaW9uOiBhIHN5c3RlbWF0aWMgcmV2aWV3PC90aXRsZT48c2Vj
b25kYXJ5LXRpdGxlPkogTmV1cm9zdXJnIFNwaW5lPC9zZWNvbmRhcnktdGl0bGU+PC90aXRsZXM+
PHBlcmlvZGljYWw+PGZ1bGwtdGl0bGU+SiBOZXVyb3N1cmcgU3BpbmU8L2Z1bGwtdGl0bGU+PC9w
ZXJpb2RpY2FsPjxwYWdlcz41MDktNTE2PC9wYWdlcz48dm9sdW1lPjI1PC92b2x1bWU+PG51bWJl
cj40PC9udW1iZXI+PGVkaXRpb24+MjAxNjA1Mjc8L2VkaXRpb24+PGtleXdvcmRzPjxrZXl3b3Jk
PkFsbG9ncmFmdHMvKnRyYW5zcGxhbnRhdGlvbjwva2V5d29yZD48a2V5d29yZD5BdXRvZ3JhZnRz
Lyp0cmFuc3BsYW50YXRpb248L2tleXdvcmQ+PGtleXdvcmQ+Qm9uZSBTdWJzdGl0dXRlcy8qdGhl
cmFwZXV0aWMgdXNlPC9rZXl3b3JkPjxrZXl3b3JkPkJvbmUgVHJhbnNwbGFudGF0aW9uL2luc3Ry
dW1lbnRhdGlvbi8qbWV0aG9kczwva2V5d29yZD48a2V5d29yZD5DZXJ2aWNhbCBWZXJ0ZWJyYWUv
c3VyZ2VyeTwva2V5d29yZD48a2V5d29yZD5IdW1hbnM8L2tleXdvcmQ+PGtleXdvcmQ+SW50ZXJ2
ZXJ0ZWJyYWwgRGlzYyBEZWdlbmVyYXRpb24vKnN1cmdlcnk8L2tleXdvcmQ+PGtleXdvcmQ+THVt
YmFyIFZlcnRlYnJhZS9zdXJnZXJ5PC9rZXl3b3JkPjxrZXl3b3JkPlJhbmRvbWl6ZWQgQ29udHJv
bGxlZCBUcmlhbHMgYXMgVG9waWM8L2tleXdvcmQ+PGtleXdvcmQ+U3BpbmFsIEZ1c2lvbi9pbnN0
cnVtZW50YXRpb24vKm1ldGhvZHM8L2tleXdvcmQ+PGtleXdvcmQ+QUNERiA9IGFudGVyaW9yIGNl
cnZpY2FsIGRpc2NlY3RvbXkgYW5kIGZ1c2lvbjwva2V5d29yZD48a2V5d29yZD5BSFJRID0gQWdl
bmN5IGZvciBIZWFsdGhjYXJlIFJlc2VhcmNoIGFuZCBRdWFsaXR5PC9rZXl3b3JkPjxrZXl3b3Jk
PkJNID0gYm9uZSBtYXJyb3c8L2tleXdvcmQ+PGtleXdvcmQ+Qk9QID0gYmlvY29tcGF0aWJsZSBv
c3Rlb2NvbmR1Y3RpdmUgcG9seW1lcjwva2V5d29yZD48a2V5d29yZD5IQSA9IGh5ZHJveHlhcGF0
aXRlPC9rZXl3b3JkPjxrZXl3b3JkPklDQkcgPSBpbGlhYyBjcmVzdCBib25lIGdyYWZ0PC9rZXl3
b3JkPjxrZXl3b3JkPkxCID0gbG9jYWwgYm9uZTwva2V5d29yZD48a2V5d29yZD5QTU1BID0gcG9s
eW1ldGh5bG1ldGhhY3J5bGF0ZTwva2V5d29yZD48a2V5d29yZD5SQ1QgPSByYW5kb21pemVkIGNv
bnRyb2xsZWQgdHJpYWw8L2tleXdvcmQ+PGtleXdvcmQ+VkFTID0gdmlzdWFsIGFuYWxvZyBzY2Fs
ZTwva2V5d29yZD48a2V5d29yZD5jZXJ2aWNhbDwva2V5d29yZD48a2V5d29yZD5mdXNpb248L2tl
eXdvcmQ+PGtleXdvcmQ+bHVtYmFyPC9rZXl3b3JkPjxrZXl3b3JkPnJhbmRvbWl6ZWQgY29udHJv
bCB0cmlhbHM8L2tleXdvcmQ+PGtleXdvcmQ+c3ludGhldGljIGdyYWZ0PC9rZXl3b3JkPjxrZXl3
b3JkPnN5c3RlbWF0aWMgcmV2aWV3PC9rZXl3b3JkPjxrZXl3b3JkPnRlY2huaXF1ZTwva2V5d29y
ZD48a2V5d29yZD5iZXRhLVRDUCA9IGJldGEtdHJpY2FsY2l1bSBwaG9zcGhhdGU8L2tleXdvcmQ+
PC9rZXl3b3Jkcz48ZGF0ZXM+PHllYXI+MjAxNjwveWVhcj48cHViLWRhdGVzPjxkYXRlPk9jdDwv
ZGF0ZT48L3B1Yi1kYXRlcz48L2RhdGVzPjxpc2JuPjE1NDctNTY0NiAoRWxlY3Ryb25pYykmI3hE
OzE1NDctNTY0NiAoTGlua2luZyk8L2lzYm4+PGFjY2Vzc2lvbi1udW0+MjcyMzE4MTI8L2FjY2Vz
c2lvbi1udW0+PHVybHM+PHJlbGF0ZWQtdXJscz48dXJsPmh0dHBzOi8vd3d3Lm5jYmkubmxtLm5p
aC5nb3YvcHVibWVkLzI3MjMxODEyPC91cmw+PC9yZWxhdGVkLXVybHM+PC91cmxzPjxlbGVjdHJv
bmljLXJlc291cmNlLW51bT4xMC4zMTcxLzIwMTYuMS5TUElORTE1MTAwNTwvZWxlY3Ryb25pYy1y
ZXNvdXJjZS1udW0+PHJlbW90ZS1kYXRhYmFzZS1uYW1lPk1lZGxpbmU8L3JlbW90ZS1kYXRhYmFz
ZS1uYW1lPjxyZW1vdGUtZGF0YWJhc2UtcHJvdmlkZXI+TkxNPC9yZW1vdGUtZGF0YWJhc2UtcHJv
dmlkZXI+PC9yZWNvcmQ+PC9DaXRlPjwvRW5kTm90ZT5=
</w:fldData>
        </w:fldChar>
      </w:r>
      <w:r w:rsidRPr="00234024">
        <w:instrText xml:space="preserve"> ADDIN EN.CITE.DATA </w:instrText>
      </w:r>
      <w:r w:rsidRPr="00234024">
        <w:fldChar w:fldCharType="end"/>
      </w:r>
      <w:r w:rsidRPr="00234024">
        <w:fldChar w:fldCharType="separate"/>
      </w:r>
      <w:r w:rsidRPr="00234024">
        <w:rPr>
          <w:noProof/>
        </w:rPr>
        <w:t>[8]</w:t>
      </w:r>
      <w:r w:rsidRPr="00234024">
        <w:fldChar w:fldCharType="end"/>
      </w:r>
      <w:r w:rsidRPr="00234024">
        <w:t xml:space="preserve"> </w:t>
      </w:r>
      <w:r w:rsidRPr="00234024">
        <w:fldChar w:fldCharType="begin">
          <w:fldData xml:space="preserve">PEVuZE5vdGU+PENpdGU+PEF1dGhvcj5Ib3ZlaWRhZWk8L0F1dGhvcj48WWVhcj4yMDI0PC9ZZWFy
PjxSZWNOdW0+MTg4PC9SZWNOdW0+PERpc3BsYXlUZXh0Pls5XTwvRGlzcGxheVRleHQ+PHJlY29y
ZD48cmVjLW51bWJlcj4xODg8L3JlYy1udW1iZXI+PGZvcmVpZ24ta2V5cz48a2V5IGFwcD0iRU4i
IGRiLWlkPSJ4YWV2emZkOWx3YXhzY2VzdzBjNTlkZWUyZWV2OWVlZmF0dnQiIHRpbWVzdGFtcD0i
MTczNjM1NDEwMiI+MTg4PC9rZXk+PC9mb3JlaWduLWtleXM+PHJlZi10eXBlIG5hbWU9IkpvdXJu
YWwgQXJ0aWNsZSI+MTc8L3JlZi10eXBlPjxjb250cmlidXRvcnM+PGF1dGhvcnM+PGF1dGhvcj5I
b3ZlaWRhZWksIEEuIEguPC9hdXRob3I+PGF1dGhvcj5HaGFzZW1pbmVqYWQtUmFlaW5pLCBBLjwv
YXV0aG9yPjxhdXRob3I+RXNtYWVpbGksIFMuPC9hdXRob3I+PGF1dGhvcj5TaGFyYWZpLCBBLjwv
YXV0aG9yPjxhdXRob3I+R2hhZGVyaSwgQS48L2F1dGhvcj48YXV0aG9yPlBpcmFoZXNoLCBLLjwv
YXV0aG9yPjxhdXRob3I+QXphcmJvbywgQS48L2F1dGhvcj48YXV0aG9yPk53YW5rd28sIEIuIE8u
PC9hdXRob3I+PGF1dGhvcj5Db253YXksIEouIEQuPC9hdXRob3I+PC9hdXRob3JzPjwvY29udHJp
YnV0b3JzPjxhdXRoLWFkZHJlc3M+U3BvcnRzIE1lZGljaW5lIFJlc2VhcmNoIENlbnRlciwgTmV1
cm9zY2llbmNlIEluc3RpdHV0ZSwgVGVocmFuIFVuaXZlcnNpdHkgb2YgTWVkaWNhbCBTY2llbmNl
cywgVGVocmFuLCBJcmFuLiBob3ZlaWRhZWkuYS5oQGdtYWlsLmNvbS4mI3hEO1NjaG9vbCBvZiBN
ZWRpY2luZSwgVGVocmFuIFVuaXZlcnNpdHkgb2YgTWVkaWNhbCBTY2llbmNlcywgVGVocmFuLCBJ
cmFuLiYjeEQ7U2luYSBVbml2ZXJzaXR5IEhvc3BpdGFsLCBUZWhyYW4gVW5pdmVyc2l0eSBvZiBN
ZWRpY2FsIFNjaWVuY2VzLCBUZWhyYW4sIElyYW4uJiN4RDtJbnRlcm5hdGlvbmFsIENlbnRlciBm
b3IgTGltYiBMZW5ndGhlbmluZywgUnViaW4gSW5zdGl0dXRlIGZvciBBZHZhbmNlZCBPcnRob3Bl
ZGljcywgU2luYWkgSG9zcGl0YWwgb2YgQmFsdGltb3JlLCBCYWx0aW1vcmUsIE1ELCBVU0EuJiN4
RDtEZXBhcnRtZW50IG9mIE9ydGhvcGFlZGljIFN1cmdlcnkgYW5kIFJlaGFiaWxpdGF0aW9uLCBI
b3dhcmQgVW5pdmVyc2l0eSBIb3NwaXRhbCwgV2FzaGluZ3RvbiwgREMsIFVTQS48L2F1dGgtYWRk
cmVzcz48dGl0bGVzPjx0aXRsZT5FZmZlY3RpdmVuZXNzIG9mIHN5bnRoZXRpYyB2ZXJzdXMgYXV0
b2xvZ291cyBib25lIGdyYWZ0cyBpbiBmb290IGFuZCBhbmtsZSBzdXJnZXJ5OiBhIHN5c3RlbWF0
aWMgcmV2aWV3IGFuZCBtZXRhLWFuYWx5c2lzPC90aXRsZT48c2Vjb25kYXJ5LXRpdGxlPkJNQyBN
dXNjdWxvc2tlbGV0IERpc29yZDwvc2Vjb25kYXJ5LXRpdGxlPjwvdGl0bGVzPjxwZXJpb2RpY2Fs
PjxmdWxsLXRpdGxlPkJNQyBNdXNjdWxvc2tlbGV0IERpc29yZDwvZnVsbC10aXRsZT48L3Blcmlv
ZGljYWw+PHBhZ2VzPjUzOTwvcGFnZXM+PHZvbHVtZT4yNTwvdm9sdW1lPjxudW1iZXI+MTwvbnVt
YmVyPjxlZGl0aW9uPjIwMjQwNzEzPC9lZGl0aW9uPjxrZXl3b3Jkcz48a2V5d29yZD5IdW1hbnM8
L2tleXdvcmQ+PGtleXdvcmQ+KkJvbmUgVHJhbnNwbGFudGF0aW9uL21ldGhvZHMvYWR2ZXJzZSBl
ZmZlY3RzPC9rZXl3b3JkPjxrZXl3b3JkPipCb25lIFN1YnN0aXR1dGVzL3RoZXJhcGV1dGljIHVz
ZTwva2V5d29yZD48a2V5d29yZD4qVHJhbnNwbGFudGF0aW9uLCBBdXRvbG9nb3VzL21ldGhvZHM8
L2tleXdvcmQ+PGtleXdvcmQ+VHJlYXRtZW50IE91dGNvbWU8L2tleXdvcmQ+PGtleXdvcmQ+Rm9v
dC9zdXJnZXJ5PC9rZXl3b3JkPjxrZXl3b3JkPkFua2xlL3N1cmdlcnk8L2tleXdvcmQ+PGtleXdv
cmQ+QW5rbGUgSm9pbnQvc3VyZ2VyeS9kaWFnbm9zdGljIGltYWdpbmc8L2tleXdvcmQ+PGtleXdv
cmQ+QW5rbGUgc3VyZ2VyeTwva2V5d29yZD48a2V5d29yZD5BcnRocm9kZXNpczwva2V5d29yZD48
a2V5d29yZD5BdXRvZ3JhZnQgYWx0ZXJuYXRpdmU8L2tleXdvcmQ+PGtleXdvcmQ+Qm9uZSBncmFm
dDwva2V5d29yZD48a2V5d29yZD5Cb25lIHN1YnN0aXR1dGU8L2tleXdvcmQ+PGtleXdvcmQ+U3lu
dGhldGljIGJvbmUgZ3JhZnQ8L2tleXdvcmQ+PC9rZXl3b3Jkcz48ZGF0ZXM+PHllYXI+MjAyNDwv
eWVhcj48cHViLWRhdGVzPjxkYXRlPkp1bCAxMzwvZGF0ZT48L3B1Yi1kYXRlcz48L2RhdGVzPjxp
c2JuPjE0NzEtMjQ3NCAoRWxlY3Ryb25pYykmI3hEOzE0NzEtMjQ3NCAoTGlua2luZyk8L2lzYm4+
PGFjY2Vzc2lvbi1udW0+Mzg5OTc2ODA8L2FjY2Vzc2lvbi1udW0+PHVybHM+PHJlbGF0ZWQtdXJs
cz48dXJsPmh0dHBzOi8vd3d3Lm5jYmkubmxtLm5paC5nb3YvcHVibWVkLzM4OTk3NjgwPC91cmw+
PC9yZWxhdGVkLXVybHM+PC91cmxzPjxjdXN0b20xPkpEQyBpcyBhIENvbnN1bHRhbnQgZm9yIExp
bmsgYW5kIFJlc29sdXRlIE1lZCwgQXZpdHVzLCBCb25lU3VwcG9ydCwgSm9obnNvbiBhbmQgSm9o
bnNvbiwgYW5kIE9ydGhvZml4IC0gTm90IHJlbGF0ZWQgdG8gdGhpcyB3b3JrLiBKREMgUmVjZWl2
ZXMgRmVsbG93c2hpcCBTdXBwb3J0IGZyb20gQmlvY29tcG9zaXRlcyBhbmQgQm9uZVN1cHBvcnQg
LSBOb3QgcmVsYXRlZCB0byB0aGlzIHdvcmsuPC9jdXN0b20xPjxjdXN0b20yPlBNQzExMjQ1Nzk0
PC9jdXN0b20yPjxlbGVjdHJvbmljLXJlc291cmNlLW51bT4xMC4xMTg2L3MxMjg5MS0wMjQtMDc2
NzYtODwvZWxlY3Ryb25pYy1yZXNvdXJjZS1udW0+PHJlbW90ZS1kYXRhYmFzZS1uYW1lPk1lZGxp
bmU8L3JlbW90ZS1kYXRhYmFzZS1uYW1lPjxyZW1vdGUtZGF0YWJhc2UtcHJvdmlkZXI+TkxNPC9y
ZW1vdGUtZGF0YWJhc2UtcHJvdmlkZXI+PC9yZWNvcmQ+PC9DaXRlPjwvRW5kTm90ZT5=
</w:fldData>
        </w:fldChar>
      </w:r>
      <w:r w:rsidRPr="00234024">
        <w:instrText xml:space="preserve"> ADDIN EN.CITE </w:instrText>
      </w:r>
      <w:r w:rsidRPr="00234024">
        <w:fldChar w:fldCharType="begin">
          <w:fldData xml:space="preserve">PEVuZE5vdGU+PENpdGU+PEF1dGhvcj5Ib3ZlaWRhZWk8L0F1dGhvcj48WWVhcj4yMDI0PC9ZZWFy
PjxSZWNOdW0+MTg4PC9SZWNOdW0+PERpc3BsYXlUZXh0Pls5XTwvRGlzcGxheVRleHQ+PHJlY29y
ZD48cmVjLW51bWJlcj4xODg8L3JlYy1udW1iZXI+PGZvcmVpZ24ta2V5cz48a2V5IGFwcD0iRU4i
IGRiLWlkPSJ4YWV2emZkOWx3YXhzY2VzdzBjNTlkZWUyZWV2OWVlZmF0dnQiIHRpbWVzdGFtcD0i
MTczNjM1NDEwMiI+MTg4PC9rZXk+PC9mb3JlaWduLWtleXM+PHJlZi10eXBlIG5hbWU9IkpvdXJu
YWwgQXJ0aWNsZSI+MTc8L3JlZi10eXBlPjxjb250cmlidXRvcnM+PGF1dGhvcnM+PGF1dGhvcj5I
b3ZlaWRhZWksIEEuIEguPC9hdXRob3I+PGF1dGhvcj5HaGFzZW1pbmVqYWQtUmFlaW5pLCBBLjwv
YXV0aG9yPjxhdXRob3I+RXNtYWVpbGksIFMuPC9hdXRob3I+PGF1dGhvcj5TaGFyYWZpLCBBLjwv
YXV0aG9yPjxhdXRob3I+R2hhZGVyaSwgQS48L2F1dGhvcj48YXV0aG9yPlBpcmFoZXNoLCBLLjwv
YXV0aG9yPjxhdXRob3I+QXphcmJvbywgQS48L2F1dGhvcj48YXV0aG9yPk53YW5rd28sIEIuIE8u
PC9hdXRob3I+PGF1dGhvcj5Db253YXksIEouIEQuPC9hdXRob3I+PC9hdXRob3JzPjwvY29udHJp
YnV0b3JzPjxhdXRoLWFkZHJlc3M+U3BvcnRzIE1lZGljaW5lIFJlc2VhcmNoIENlbnRlciwgTmV1
cm9zY2llbmNlIEluc3RpdHV0ZSwgVGVocmFuIFVuaXZlcnNpdHkgb2YgTWVkaWNhbCBTY2llbmNl
cywgVGVocmFuLCBJcmFuLiBob3ZlaWRhZWkuYS5oQGdtYWlsLmNvbS4mI3hEO1NjaG9vbCBvZiBN
ZWRpY2luZSwgVGVocmFuIFVuaXZlcnNpdHkgb2YgTWVkaWNhbCBTY2llbmNlcywgVGVocmFuLCBJ
cmFuLiYjeEQ7U2luYSBVbml2ZXJzaXR5IEhvc3BpdGFsLCBUZWhyYW4gVW5pdmVyc2l0eSBvZiBN
ZWRpY2FsIFNjaWVuY2VzLCBUZWhyYW4sIElyYW4uJiN4RDtJbnRlcm5hdGlvbmFsIENlbnRlciBm
b3IgTGltYiBMZW5ndGhlbmluZywgUnViaW4gSW5zdGl0dXRlIGZvciBBZHZhbmNlZCBPcnRob3Bl
ZGljcywgU2luYWkgSG9zcGl0YWwgb2YgQmFsdGltb3JlLCBCYWx0aW1vcmUsIE1ELCBVU0EuJiN4
RDtEZXBhcnRtZW50IG9mIE9ydGhvcGFlZGljIFN1cmdlcnkgYW5kIFJlaGFiaWxpdGF0aW9uLCBI
b3dhcmQgVW5pdmVyc2l0eSBIb3NwaXRhbCwgV2FzaGluZ3RvbiwgREMsIFVTQS48L2F1dGgtYWRk
cmVzcz48dGl0bGVzPjx0aXRsZT5FZmZlY3RpdmVuZXNzIG9mIHN5bnRoZXRpYyB2ZXJzdXMgYXV0
b2xvZ291cyBib25lIGdyYWZ0cyBpbiBmb290IGFuZCBhbmtsZSBzdXJnZXJ5OiBhIHN5c3RlbWF0
aWMgcmV2aWV3IGFuZCBtZXRhLWFuYWx5c2lzPC90aXRsZT48c2Vjb25kYXJ5LXRpdGxlPkJNQyBN
dXNjdWxvc2tlbGV0IERpc29yZDwvc2Vjb25kYXJ5LXRpdGxlPjwvdGl0bGVzPjxwZXJpb2RpY2Fs
PjxmdWxsLXRpdGxlPkJNQyBNdXNjdWxvc2tlbGV0IERpc29yZDwvZnVsbC10aXRsZT48L3Blcmlv
ZGljYWw+PHBhZ2VzPjUzOTwvcGFnZXM+PHZvbHVtZT4yNTwvdm9sdW1lPjxudW1iZXI+MTwvbnVt
YmVyPjxlZGl0aW9uPjIwMjQwNzEzPC9lZGl0aW9uPjxrZXl3b3Jkcz48a2V5d29yZD5IdW1hbnM8
L2tleXdvcmQ+PGtleXdvcmQ+KkJvbmUgVHJhbnNwbGFudGF0aW9uL21ldGhvZHMvYWR2ZXJzZSBl
ZmZlY3RzPC9rZXl3b3JkPjxrZXl3b3JkPipCb25lIFN1YnN0aXR1dGVzL3RoZXJhcGV1dGljIHVz
ZTwva2V5d29yZD48a2V5d29yZD4qVHJhbnNwbGFudGF0aW9uLCBBdXRvbG9nb3VzL21ldGhvZHM8
L2tleXdvcmQ+PGtleXdvcmQ+VHJlYXRtZW50IE91dGNvbWU8L2tleXdvcmQ+PGtleXdvcmQ+Rm9v
dC9zdXJnZXJ5PC9rZXl3b3JkPjxrZXl3b3JkPkFua2xlL3N1cmdlcnk8L2tleXdvcmQ+PGtleXdv
cmQ+QW5rbGUgSm9pbnQvc3VyZ2VyeS9kaWFnbm9zdGljIGltYWdpbmc8L2tleXdvcmQ+PGtleXdv
cmQ+QW5rbGUgc3VyZ2VyeTwva2V5d29yZD48a2V5d29yZD5BcnRocm9kZXNpczwva2V5d29yZD48
a2V5d29yZD5BdXRvZ3JhZnQgYWx0ZXJuYXRpdmU8L2tleXdvcmQ+PGtleXdvcmQ+Qm9uZSBncmFm
dDwva2V5d29yZD48a2V5d29yZD5Cb25lIHN1YnN0aXR1dGU8L2tleXdvcmQ+PGtleXdvcmQ+U3lu
dGhldGljIGJvbmUgZ3JhZnQ8L2tleXdvcmQ+PC9rZXl3b3Jkcz48ZGF0ZXM+PHllYXI+MjAyNDwv
eWVhcj48cHViLWRhdGVzPjxkYXRlPkp1bCAxMzwvZGF0ZT48L3B1Yi1kYXRlcz48L2RhdGVzPjxp
c2JuPjE0NzEtMjQ3NCAoRWxlY3Ryb25pYykmI3hEOzE0NzEtMjQ3NCAoTGlua2luZyk8L2lzYm4+
PGFjY2Vzc2lvbi1udW0+Mzg5OTc2ODA8L2FjY2Vzc2lvbi1udW0+PHVybHM+PHJlbGF0ZWQtdXJs
cz48dXJsPmh0dHBzOi8vd3d3Lm5jYmkubmxtLm5paC5nb3YvcHVibWVkLzM4OTk3NjgwPC91cmw+
PC9yZWxhdGVkLXVybHM+PC91cmxzPjxjdXN0b20xPkpEQyBpcyBhIENvbnN1bHRhbnQgZm9yIExp
bmsgYW5kIFJlc29sdXRlIE1lZCwgQXZpdHVzLCBCb25lU3VwcG9ydCwgSm9obnNvbiBhbmQgSm9o
bnNvbiwgYW5kIE9ydGhvZml4IC0gTm90IHJlbGF0ZWQgdG8gdGhpcyB3b3JrLiBKREMgUmVjZWl2
ZXMgRmVsbG93c2hpcCBTdXBwb3J0IGZyb20gQmlvY29tcG9zaXRlcyBhbmQgQm9uZVN1cHBvcnQg
LSBOb3QgcmVsYXRlZCB0byB0aGlzIHdvcmsuPC9jdXN0b20xPjxjdXN0b20yPlBNQzExMjQ1Nzk0
PC9jdXN0b20yPjxlbGVjdHJvbmljLXJlc291cmNlLW51bT4xMC4xMTg2L3MxMjg5MS0wMjQtMDc2
NzYtODwvZWxlY3Ryb25pYy1yZXNvdXJjZS1udW0+PHJlbW90ZS1kYXRhYmFzZS1uYW1lPk1lZGxp
bmU8L3JlbW90ZS1kYXRhYmFzZS1uYW1lPjxyZW1vdGUtZGF0YWJhc2UtcHJvdmlkZXI+TkxNPC9y
ZW1vdGUtZGF0YWJhc2UtcHJvdmlkZXI+PC9yZWNvcmQ+PC9DaXRlPjwvRW5kTm90ZT5=
</w:fldData>
        </w:fldChar>
      </w:r>
      <w:r w:rsidRPr="00234024">
        <w:instrText xml:space="preserve"> ADDIN EN.CITE.DATA </w:instrText>
      </w:r>
      <w:r w:rsidRPr="00234024">
        <w:fldChar w:fldCharType="end"/>
      </w:r>
      <w:r w:rsidRPr="00234024">
        <w:fldChar w:fldCharType="separate"/>
      </w:r>
      <w:r w:rsidRPr="00234024">
        <w:rPr>
          <w:noProof/>
        </w:rPr>
        <w:t>[9]</w:t>
      </w:r>
      <w:r w:rsidRPr="00234024">
        <w:fldChar w:fldCharType="end"/>
      </w:r>
      <w:r w:rsidRPr="00234024">
        <w:t xml:space="preserve"> </w:t>
      </w:r>
      <w:r w:rsidRPr="00234024">
        <w:fldChar w:fldCharType="begin">
          <w:fldData xml:space="preserve">PEVuZE5vdGU+PENpdGU+PEF1dGhvcj5IZWlmbmVyPC9BdXRob3I+PFllYXI+MjAyMTwvWWVhcj48
UmVjTnVtPjE5MDwvUmVjTnVtPjxEaXNwbGF5VGV4dD5bMTAsIDExXTwvRGlzcGxheVRleHQ+PHJl
Y29yZD48cmVjLW51bWJlcj4xOTA8L3JlYy1udW1iZXI+PGZvcmVpZ24ta2V5cz48a2V5IGFwcD0i
RU4iIGRiLWlkPSJ4YWV2emZkOWx3YXhzY2VzdzBjNTlkZWUyZWV2OWVlZmF0dnQiIHRpbWVzdGFt
cD0iMTczNjM1NDMwNCI+MTkwPC9rZXk+PC9mb3JlaWduLWtleXM+PHJlZi10eXBlIG5hbWU9Ikpv
dXJuYWwgQXJ0aWNsZSI+MTc8L3JlZi10eXBlPjxjb250cmlidXRvcnM+PGF1dGhvcnM+PGF1dGhv
cj5IZWlmbmVyLCBKLiBKLjwvYXV0aG9yPjxhdXRob3I+TW9uaXIsIEouIEcuPC9hdXRob3I+PGF1
dGhvcj5SZWIsIEMuIFcuPC9hdXRob3I+PC9hdXRob3JzPjwvY29udHJpYnV0b3JzPjxhdXRoLWFk
ZHJlc3M+TWVkaWNhbCBEb2N0b3IsIFN0IEdlb3JnZSZhcG9zO3MgVW5pdmVyc2l0eSBTY2hvb2wg
b2YgTWVkaWNpbmUsIEdyZWF0IFJpdmVyLCBOWS4mI3hEO1Jlc2lkZW50IFBoeXNpY2lhbiwgRGVw
YXJ0bWVudCBvZiBPcnRob3BhZWRpY3MgJmFtcDsgUmVoYWJpbGl0YXRpb24sIFVuaXZlcnNpdHkg
b2YgRmxvcmlkYSwgR2FpbmVzdmlsbGUsIEZMLiYjeEQ7QXNzaXN0YW50IFByb2Zlc3NvciwgRGl2
aXNpb24gQ2hpZWYgRm9vdCBhbmQgQW5rbGUsIERlcGFydG1lbnQgb2YgT3J0aG9wYWVkaWNzICZh
bXA7IFJlaGFiaWxpdGF0aW9uLCBVbml2ZXJzaXR5IG9mIEZsb3JpZGEsIEdhaW5lc3ZpbGxlLCBG
TC4gRWxlY3Ryb25pYyBhZGRyZXNzOiByZWJjd0BvcnRoby51ZmwuZWR1LjwvYXV0aC1hZGRyZXNz
Pjx0aXRsZXM+PHRpdGxlPkltcGFjdCBvZiBCb25lIEdyYWZ0IG9uIEZ1c2lvbiBSYXRlcyBpbiBQ
cmltYXJ5IE9wZW4gQW5rbGUgQXJ0aHJvZGVzaXMgRml4YXRlZCBXaXRoIENhbm51bGF0ZWQgU2Ny
ZXdzOiBBIFN5c3RlbWF0aWMgUmV2aWV3PC90aXRsZT48c2Vjb25kYXJ5LXRpdGxlPkogRm9vdCBB
bmtsZSBTdXJnPC9zZWNvbmRhcnktdGl0bGU+PC90aXRsZXM+PHBlcmlvZGljYWw+PGZ1bGwtdGl0
bGU+SiBGb290IEFua2xlIFN1cmc8L2Z1bGwtdGl0bGU+PC9wZXJpb2RpY2FsPjxwYWdlcz44MDIt
ODA2PC9wYWdlcz48dm9sdW1lPjYwPC92b2x1bWU+PG51bWJlcj40PC9udW1iZXI+PGVkaXRpb24+
MjAyMTAzMDY8L2VkaXRpb24+PGtleXdvcmRzPjxrZXl3b3JkPipBbmtsZTwva2V5d29yZD48a2V5
d29yZD4qQW5rbGUgSm9pbnQ8L2tleXdvcmQ+PGtleXdvcmQ+QXJ0aHJvZGVzaXM8L2tleXdvcmQ+
PGtleXdvcmQ+Qm9uZSBTY3Jld3M8L2tleXdvcmQ+PGtleXdvcmQ+Qm9uZSBUcmFuc3BsYW50YXRp
b248L2tleXdvcmQ+PGtleXdvcmQ+SHVtYW5zPC9rZXl3b3JkPjxrZXl3b3JkPmFua2xlIGZ1c2lv
bjwva2V5d29yZD48a2V5d29yZD5hbmtsZSBmdXNpb24gYm9uZSBncmFmdDwva2V5d29yZD48a2V5
d29yZD50aWJpb3RhbGFyIGFydGhyb2Rlc2lzPC9rZXl3b3JkPjxrZXl3b3JkPnRpYmlvdGFsYXIg
Ym9uZSBncmFmdDwva2V5d29yZD48a2V5d29yZD50aWJpb3RhbGFyIGZ1c2lvbjwva2V5d29yZD48
L2tleXdvcmRzPjxkYXRlcz48eWVhcj4yMDIxPC95ZWFyPjxwdWItZGF0ZXM+PGRhdGU+SnVsLUF1
ZzwvZGF0ZT48L3B1Yi1kYXRlcz48L2RhdGVzPjxpc2JuPjE1NDItMjIyNCAoRWxlY3Ryb25pYykm
I3hEOzEwNjctMjUxNiAoTGlua2luZyk8L2lzYm4+PGFjY2Vzc2lvbi1udW0+MzM4MjQwNzY8L2Fj
Y2Vzc2lvbi1udW0+PHVybHM+PHJlbGF0ZWQtdXJscz48dXJsPmh0dHBzOi8vd3d3Lm5jYmkubmxt
Lm5paC5nb3YvcHVibWVkLzMzODI0MDc2PC91cmw+PC9yZWxhdGVkLXVybHM+PC91cmxzPjxlbGVj
dHJvbmljLXJlc291cmNlLW51bT4xMC4xMDUzL2ouamZhcy4yMDIxLjAyLjAwNjwvZWxlY3Ryb25p
Yy1yZXNvdXJjZS1udW0+PHJlbW90ZS1kYXRhYmFzZS1uYW1lPk1lZGxpbmU8L3JlbW90ZS1kYXRh
YmFzZS1uYW1lPjxyZW1vdGUtZGF0YWJhc2UtcHJvdmlkZXI+TkxNPC9yZW1vdGUtZGF0YWJhc2Ut
cHJvdmlkZXI+PC9yZWNvcmQ+PC9DaXRlPjxDaXRlPjxBdXRob3I+Q29vcGVyIEdNPC9BdXRob3I+
PFllYXI+MjAyMjwvWWVhcj48UmVjTnVtPjE5MjwvUmVjTnVtPjxyZWNvcmQ+PHJlYy1udW1iZXI+
MTkyPC9yZWMtbnVtYmVyPjxmb3JlaWduLWtleXM+PGtleSBhcHA9IkVOIiBkYi1pZD0ieGFldnpm
ZDlsd2F4c2Nlc3cwYzU5ZGVlMmVldjllZWZhdHZ0IiB0aW1lc3RhbXA9IjE3MzYzNTQ4MDgiPjE5
Mjwva2V5PjwvZm9yZWlnbi1rZXlzPjxyZWYtdHlwZSBuYW1lPSJKb3VybmFsIEFydGljbGUiPjE3
PC9yZWYtdHlwZT48Y29udHJpYnV0b3JzPjxhdXRob3JzPjxhdXRob3I+Q29vcGVyIEdNLCBLZW5u
ZWR5IE1KLCBKYW1hbCBCLCBTaGllbGRzIERXLDwvYXV0aG9yPjwvYXV0aG9ycz48L2NvbnRyaWJ1
dG9ycz48YXV0aC1hZGRyZXNzPkVkaW5idXJnaCBNZWRpY2FsIFNjaG9vbCwgVGhlIFVuaXZlcnNp
dHkgb2YgRWRpbmJ1cmdoLCBFZGluYnVyZ2gsIFVLLiYjeEQ7RGVwYXJ0bWVudCBvZiBPcnRob3Bh
ZWRpY3MsIEZvcnRoIFZhbGxleSBSb3lhbCBIb3NwaXRhbCwgTGFyYmVydCwgVUsuJiN4RDtEaXZp
c2lvbiBvZiBMaW1iIFJlY29uc3RydWN0aW9uLCBEZXBhcnRtZW50IG9mIFRyYXVtYSBhbmQgT3J0
aG9wYWVkaWMgU3VyZ2VyeSwgUXVlZW4gRWxpemFiZXRoIFVuaXZlcnNpdHkgSG9zcGl0YWwsIEds
YXNnb3csIFVLLjwvYXV0aC1hZGRyZXNzPjx0aXRsZXM+PHRpdGxlPkF1dG9sb2dvdXMgdmVyc3Vz
IHN5bnRoZXRpYyBib25lIGdyYWZ0cyBmb3IgdGhlIHN1cmdpY2FsIG1hbmFnZW1lbnQgb2YgdGli
aWFsIHBsYXRlYXUgZnJhY3R1cmVzOiBhIHN5c3RlbWF0aWMgcmV2aWV3IGFuZCBtZXRhLWFuYWx5
c2lzIG9mIHJhbmRvbWl6ZWQgY29udHJvbGxlZCB0cmlhbHM8L3RpdGxlPjxzZWNvbmRhcnktdGl0
bGU+Qm9uZSBKdCBPcGVuPC9zZWNvbmRhcnktdGl0bGU+PC90aXRsZXM+PHBlcmlvZGljYWw+PGZ1
bGwtdGl0bGU+Qm9uZSBKdCBPcGVuPC9mdWxsLXRpdGxlPjwvcGVyaW9kaWNhbD48cGFnZXM+MjE4
LTIyODwvcGFnZXM+PHZvbHVtZT4zPC92b2x1bWU+PG51bWJlcj4zPC9udW1iZXI+PGtleXdvcmRz
PjxrZXl3b3JkPkF1dG9sb2dvdXMgYm9uZSBncmFmdGluZzwva2V5d29yZD48a2V5d29yZD5Cb25l
IGdyYWZ0aW5nPC9rZXl3b3JkPjxrZXl3b3JkPkZyYWN0dXJlcyBvZiB0aGUgdGliaWFsIHBsYXRl
YXU8L2tleXdvcmQ+PGtleXdvcmQ+T3J0aG9wYWVkaWMgc3VyZ2VyeTwva2V5d29yZD48a2V5d29y
ZD5PcnRob3BhZWRpY3M8L2tleXdvcmQ+PGtleXdvcmQ+U3ludGhldGljIGJvbmUgZ3JhZnRpbmc8
L2tleXdvcmQ+PGtleXdvcmQ+VGliaWEgcGxhdGVhdSBmcmFjdHVyZTwva2V5d29yZD48a2V5d29y
ZD5UcmF1bWE8L2tleXdvcmQ+PGtleXdvcmQ+Ymxvb2QgbG9zczwva2V5d29yZD48a2V5d29yZD5j
aG9uZHJhbCBkZWZlY3RzPC9rZXl3b3JkPjxrZXl3b3JkPmRlcHJlc3Npb248L2tleXdvcmQ+PGtl
eXdvcmQ+cGVyaW9wZXJhdGl2ZSBibG9vZCBsb3NzPC9rZXl3b3JkPjxrZXl3b3JkPnJhbmRvbWl6
ZWQgY29udHJvbGxlZCB0cmlhbHM8L2tleXdvcmQ+PGtleXdvcmQ+c3VyZ2ljYWwgc2l0ZSBpbmZl
Y3Rpb25zPC9rZXl3b3JkPjxrZXl3b3JkPnN5bnRoZXRpYyBncmFmdGluZzwva2V5d29yZD48L2tl
eXdvcmRzPjxkYXRlcz48eWVhcj4yMDIyPC95ZWFyPjxwdWItZGF0ZXM+PGRhdGU+TWFyPC9kYXRl
PjwvcHViLWRhdGVzPjwvZGF0ZXM+PGlzYm4+MjYzMy0xNDYyIChFbGVjdHJvbmljKSYjeEQ7MjYz
My0xNDYyIChMaW5raW5nKTwvaXNibj48YWNjZXNzaW9uLW51bT4zNTI4NTI1MTwvYWNjZXNzaW9u
LW51bT48dXJscz48cmVsYXRlZC11cmxzPjx1cmw+aHR0cHM6Ly93d3cubmNiaS5ubG0ubmloLmdv
di9wdWJtZWQvMzUyODUyNTE8L3VybD48L3JlbGF0ZWQtdXJscz48L3VybHM+PGN1c3RvbTE+SUNN
SkUgQ09JIHN0YXRlbWVudDogRC4gVy4gU2hpZWxkcyBhbmQgQi4gSmFtYWwgcmVwb3J0IGEgcmVz
ZWFyY2ggZ3JhbnQgZnJvbSBCaW9jb21wb3NpdGVzLCB1bnJlbGF0ZWQgdG8gdGhpcyBzdHVkeS4g
Qi4gSmFtYWwgYWxzbyByZXBvcnRzIGEgc3BlYWtlciBwYXltZW50IGZyb20gQmlvY29tcG9zaXRl
cywgdW5yZWxhdGVkIHRvIHRoaXMgc3R1ZHkuIEIuIEphbWFsIGlzIGFsc28gYSBjb3VuY2lsIG1l
bWJlciBvZiB0aGUgUm95YWwgQ29sbGVnZSBvZiBQaHlzaWNpYW5zIGFuZCBTdXJnZW9ucyBvZiBH
bGFzZ293IEV4ZWN1dGl2ZSBjb21taXR0ZWUsIHRoZSBCcml0aXNoIExpbWIgUmVjb25zdHJ1Y3Rp
b24gU29jaWV0eSBUcmF1bWEgQ29tbWl0dGVlLCBhbmQgdGhlIEJyaXRpc2ggT3J0aG9wYWVkaWMg
QXNzb2NpYXRpb24uPC9jdXN0b20xPjxjdXN0b20yPlBNQzg5NjU3ODE8L2N1c3RvbTI+PGVsZWN0
cm9uaWMtcmVzb3VyY2UtbnVtPjEwLjEzMDIvMjYzMy0xNDYyLjMzLkJKTy0yMDIxLTAxOTUuUjE8
L2VsZWN0cm9uaWMtcmVzb3VyY2UtbnVtPjxyZW1vdGUtZGF0YWJhc2UtbmFtZT5QdWJNZWQtbm90
LU1FRExJTkU8L3JlbW90ZS1kYXRhYmFzZS1uYW1lPjxyZW1vdGUtZGF0YWJhc2UtcHJvdmlkZXI+
TkxNPC9yZW1vdGUtZGF0YWJhc2UtcHJvdmlkZXI+PC9yZWNvcmQ+PC9DaXRlPjwvRW5kTm90ZT4A
</w:fldData>
        </w:fldChar>
      </w:r>
      <w:r w:rsidR="001075FC" w:rsidRPr="00234024">
        <w:instrText xml:space="preserve"> ADDIN EN.CITE </w:instrText>
      </w:r>
      <w:r w:rsidR="001075FC" w:rsidRPr="00234024">
        <w:fldChar w:fldCharType="begin">
          <w:fldData xml:space="preserve">PEVuZE5vdGU+PENpdGU+PEF1dGhvcj5IZWlmbmVyPC9BdXRob3I+PFllYXI+MjAyMTwvWWVhcj48
UmVjTnVtPjE5MDwvUmVjTnVtPjxEaXNwbGF5VGV4dD5bMTAsIDExXTwvRGlzcGxheVRleHQ+PHJl
Y29yZD48cmVjLW51bWJlcj4xOTA8L3JlYy1udW1iZXI+PGZvcmVpZ24ta2V5cz48a2V5IGFwcD0i
RU4iIGRiLWlkPSJ4YWV2emZkOWx3YXhzY2VzdzBjNTlkZWUyZWV2OWVlZmF0dnQiIHRpbWVzdGFt
cD0iMTczNjM1NDMwNCI+MTkwPC9rZXk+PC9mb3JlaWduLWtleXM+PHJlZi10eXBlIG5hbWU9Ikpv
dXJuYWwgQXJ0aWNsZSI+MTc8L3JlZi10eXBlPjxjb250cmlidXRvcnM+PGF1dGhvcnM+PGF1dGhv
cj5IZWlmbmVyLCBKLiBKLjwvYXV0aG9yPjxhdXRob3I+TW9uaXIsIEouIEcuPC9hdXRob3I+PGF1
dGhvcj5SZWIsIEMuIFcuPC9hdXRob3I+PC9hdXRob3JzPjwvY29udHJpYnV0b3JzPjxhdXRoLWFk
ZHJlc3M+TWVkaWNhbCBEb2N0b3IsIFN0IEdlb3JnZSZhcG9zO3MgVW5pdmVyc2l0eSBTY2hvb2wg
b2YgTWVkaWNpbmUsIEdyZWF0IFJpdmVyLCBOWS4mI3hEO1Jlc2lkZW50IFBoeXNpY2lhbiwgRGVw
YXJ0bWVudCBvZiBPcnRob3BhZWRpY3MgJmFtcDsgUmVoYWJpbGl0YXRpb24sIFVuaXZlcnNpdHkg
b2YgRmxvcmlkYSwgR2FpbmVzdmlsbGUsIEZMLiYjeEQ7QXNzaXN0YW50IFByb2Zlc3NvciwgRGl2
aXNpb24gQ2hpZWYgRm9vdCBhbmQgQW5rbGUsIERlcGFydG1lbnQgb2YgT3J0aG9wYWVkaWNzICZh
bXA7IFJlaGFiaWxpdGF0aW9uLCBVbml2ZXJzaXR5IG9mIEZsb3JpZGEsIEdhaW5lc3ZpbGxlLCBG
TC4gRWxlY3Ryb25pYyBhZGRyZXNzOiByZWJjd0BvcnRoby51ZmwuZWR1LjwvYXV0aC1hZGRyZXNz
Pjx0aXRsZXM+PHRpdGxlPkltcGFjdCBvZiBCb25lIEdyYWZ0IG9uIEZ1c2lvbiBSYXRlcyBpbiBQ
cmltYXJ5IE9wZW4gQW5rbGUgQXJ0aHJvZGVzaXMgRml4YXRlZCBXaXRoIENhbm51bGF0ZWQgU2Ny
ZXdzOiBBIFN5c3RlbWF0aWMgUmV2aWV3PC90aXRsZT48c2Vjb25kYXJ5LXRpdGxlPkogRm9vdCBB
bmtsZSBTdXJnPC9zZWNvbmRhcnktdGl0bGU+PC90aXRsZXM+PHBlcmlvZGljYWw+PGZ1bGwtdGl0
bGU+SiBGb290IEFua2xlIFN1cmc8L2Z1bGwtdGl0bGU+PC9wZXJpb2RpY2FsPjxwYWdlcz44MDIt
ODA2PC9wYWdlcz48dm9sdW1lPjYwPC92b2x1bWU+PG51bWJlcj40PC9udW1iZXI+PGVkaXRpb24+
MjAyMTAzMDY8L2VkaXRpb24+PGtleXdvcmRzPjxrZXl3b3JkPipBbmtsZTwva2V5d29yZD48a2V5
d29yZD4qQW5rbGUgSm9pbnQ8L2tleXdvcmQ+PGtleXdvcmQ+QXJ0aHJvZGVzaXM8L2tleXdvcmQ+
PGtleXdvcmQ+Qm9uZSBTY3Jld3M8L2tleXdvcmQ+PGtleXdvcmQ+Qm9uZSBUcmFuc3BsYW50YXRp
b248L2tleXdvcmQ+PGtleXdvcmQ+SHVtYW5zPC9rZXl3b3JkPjxrZXl3b3JkPmFua2xlIGZ1c2lv
bjwva2V5d29yZD48a2V5d29yZD5hbmtsZSBmdXNpb24gYm9uZSBncmFmdDwva2V5d29yZD48a2V5
d29yZD50aWJpb3RhbGFyIGFydGhyb2Rlc2lzPC9rZXl3b3JkPjxrZXl3b3JkPnRpYmlvdGFsYXIg
Ym9uZSBncmFmdDwva2V5d29yZD48a2V5d29yZD50aWJpb3RhbGFyIGZ1c2lvbjwva2V5d29yZD48
L2tleXdvcmRzPjxkYXRlcz48eWVhcj4yMDIxPC95ZWFyPjxwdWItZGF0ZXM+PGRhdGU+SnVsLUF1
ZzwvZGF0ZT48L3B1Yi1kYXRlcz48L2RhdGVzPjxpc2JuPjE1NDItMjIyNCAoRWxlY3Ryb25pYykm
I3hEOzEwNjctMjUxNiAoTGlua2luZyk8L2lzYm4+PGFjY2Vzc2lvbi1udW0+MzM4MjQwNzY8L2Fj
Y2Vzc2lvbi1udW0+PHVybHM+PHJlbGF0ZWQtdXJscz48dXJsPmh0dHBzOi8vd3d3Lm5jYmkubmxt
Lm5paC5nb3YvcHVibWVkLzMzODI0MDc2PC91cmw+PC9yZWxhdGVkLXVybHM+PC91cmxzPjxlbGVj
dHJvbmljLXJlc291cmNlLW51bT4xMC4xMDUzL2ouamZhcy4yMDIxLjAyLjAwNjwvZWxlY3Ryb25p
Yy1yZXNvdXJjZS1udW0+PHJlbW90ZS1kYXRhYmFzZS1uYW1lPk1lZGxpbmU8L3JlbW90ZS1kYXRh
YmFzZS1uYW1lPjxyZW1vdGUtZGF0YWJhc2UtcHJvdmlkZXI+TkxNPC9yZW1vdGUtZGF0YWJhc2Ut
cHJvdmlkZXI+PC9yZWNvcmQ+PC9DaXRlPjxDaXRlPjxBdXRob3I+Q29vcGVyIEdNPC9BdXRob3I+
PFllYXI+MjAyMjwvWWVhcj48UmVjTnVtPjE5MjwvUmVjTnVtPjxyZWNvcmQ+PHJlYy1udW1iZXI+
MTkyPC9yZWMtbnVtYmVyPjxmb3JlaWduLWtleXM+PGtleSBhcHA9IkVOIiBkYi1pZD0ieGFldnpm
ZDlsd2F4c2Nlc3cwYzU5ZGVlMmVldjllZWZhdHZ0IiB0aW1lc3RhbXA9IjE3MzYzNTQ4MDgiPjE5
Mjwva2V5PjwvZm9yZWlnbi1rZXlzPjxyZWYtdHlwZSBuYW1lPSJKb3VybmFsIEFydGljbGUiPjE3
PC9yZWYtdHlwZT48Y29udHJpYnV0b3JzPjxhdXRob3JzPjxhdXRob3I+Q29vcGVyIEdNLCBLZW5u
ZWR5IE1KLCBKYW1hbCBCLCBTaGllbGRzIERXLDwvYXV0aG9yPjwvYXV0aG9ycz48L2NvbnRyaWJ1
dG9ycz48YXV0aC1hZGRyZXNzPkVkaW5idXJnaCBNZWRpY2FsIFNjaG9vbCwgVGhlIFVuaXZlcnNp
dHkgb2YgRWRpbmJ1cmdoLCBFZGluYnVyZ2gsIFVLLiYjeEQ7RGVwYXJ0bWVudCBvZiBPcnRob3Bh
ZWRpY3MsIEZvcnRoIFZhbGxleSBSb3lhbCBIb3NwaXRhbCwgTGFyYmVydCwgVUsuJiN4RDtEaXZp
c2lvbiBvZiBMaW1iIFJlY29uc3RydWN0aW9uLCBEZXBhcnRtZW50IG9mIFRyYXVtYSBhbmQgT3J0
aG9wYWVkaWMgU3VyZ2VyeSwgUXVlZW4gRWxpemFiZXRoIFVuaXZlcnNpdHkgSG9zcGl0YWwsIEds
YXNnb3csIFVLLjwvYXV0aC1hZGRyZXNzPjx0aXRsZXM+PHRpdGxlPkF1dG9sb2dvdXMgdmVyc3Vz
IHN5bnRoZXRpYyBib25lIGdyYWZ0cyBmb3IgdGhlIHN1cmdpY2FsIG1hbmFnZW1lbnQgb2YgdGli
aWFsIHBsYXRlYXUgZnJhY3R1cmVzOiBhIHN5c3RlbWF0aWMgcmV2aWV3IGFuZCBtZXRhLWFuYWx5
c2lzIG9mIHJhbmRvbWl6ZWQgY29udHJvbGxlZCB0cmlhbHM8L3RpdGxlPjxzZWNvbmRhcnktdGl0
bGU+Qm9uZSBKdCBPcGVuPC9zZWNvbmRhcnktdGl0bGU+PC90aXRsZXM+PHBlcmlvZGljYWw+PGZ1
bGwtdGl0bGU+Qm9uZSBKdCBPcGVuPC9mdWxsLXRpdGxlPjwvcGVyaW9kaWNhbD48cGFnZXM+MjE4
LTIyODwvcGFnZXM+PHZvbHVtZT4zPC92b2x1bWU+PG51bWJlcj4zPC9udW1iZXI+PGtleXdvcmRz
PjxrZXl3b3JkPkF1dG9sb2dvdXMgYm9uZSBncmFmdGluZzwva2V5d29yZD48a2V5d29yZD5Cb25l
IGdyYWZ0aW5nPC9rZXl3b3JkPjxrZXl3b3JkPkZyYWN0dXJlcyBvZiB0aGUgdGliaWFsIHBsYXRl
YXU8L2tleXdvcmQ+PGtleXdvcmQ+T3J0aG9wYWVkaWMgc3VyZ2VyeTwva2V5d29yZD48a2V5d29y
ZD5PcnRob3BhZWRpY3M8L2tleXdvcmQ+PGtleXdvcmQ+U3ludGhldGljIGJvbmUgZ3JhZnRpbmc8
L2tleXdvcmQ+PGtleXdvcmQ+VGliaWEgcGxhdGVhdSBmcmFjdHVyZTwva2V5d29yZD48a2V5d29y
ZD5UcmF1bWE8L2tleXdvcmQ+PGtleXdvcmQ+Ymxvb2QgbG9zczwva2V5d29yZD48a2V5d29yZD5j
aG9uZHJhbCBkZWZlY3RzPC9rZXl3b3JkPjxrZXl3b3JkPmRlcHJlc3Npb248L2tleXdvcmQ+PGtl
eXdvcmQ+cGVyaW9wZXJhdGl2ZSBibG9vZCBsb3NzPC9rZXl3b3JkPjxrZXl3b3JkPnJhbmRvbWl6
ZWQgY29udHJvbGxlZCB0cmlhbHM8L2tleXdvcmQ+PGtleXdvcmQ+c3VyZ2ljYWwgc2l0ZSBpbmZl
Y3Rpb25zPC9rZXl3b3JkPjxrZXl3b3JkPnN5bnRoZXRpYyBncmFmdGluZzwva2V5d29yZD48L2tl
eXdvcmRzPjxkYXRlcz48eWVhcj4yMDIyPC95ZWFyPjxwdWItZGF0ZXM+PGRhdGU+TWFyPC9kYXRl
PjwvcHViLWRhdGVzPjwvZGF0ZXM+PGlzYm4+MjYzMy0xNDYyIChFbGVjdHJvbmljKSYjeEQ7MjYz
My0xNDYyIChMaW5raW5nKTwvaXNibj48YWNjZXNzaW9uLW51bT4zNTI4NTI1MTwvYWNjZXNzaW9u
LW51bT48dXJscz48cmVsYXRlZC11cmxzPjx1cmw+aHR0cHM6Ly93d3cubmNiaS5ubG0ubmloLmdv
di9wdWJtZWQvMzUyODUyNTE8L3VybD48L3JlbGF0ZWQtdXJscz48L3VybHM+PGN1c3RvbTE+SUNN
SkUgQ09JIHN0YXRlbWVudDogRC4gVy4gU2hpZWxkcyBhbmQgQi4gSmFtYWwgcmVwb3J0IGEgcmVz
ZWFyY2ggZ3JhbnQgZnJvbSBCaW9jb21wb3NpdGVzLCB1bnJlbGF0ZWQgdG8gdGhpcyBzdHVkeS4g
Qi4gSmFtYWwgYWxzbyByZXBvcnRzIGEgc3BlYWtlciBwYXltZW50IGZyb20gQmlvY29tcG9zaXRl
cywgdW5yZWxhdGVkIHRvIHRoaXMgc3R1ZHkuIEIuIEphbWFsIGlzIGFsc28gYSBjb3VuY2lsIG1l
bWJlciBvZiB0aGUgUm95YWwgQ29sbGVnZSBvZiBQaHlzaWNpYW5zIGFuZCBTdXJnZW9ucyBvZiBH
bGFzZ293IEV4ZWN1dGl2ZSBjb21taXR0ZWUsIHRoZSBCcml0aXNoIExpbWIgUmVjb25zdHJ1Y3Rp
b24gU29jaWV0eSBUcmF1bWEgQ29tbWl0dGVlLCBhbmQgdGhlIEJyaXRpc2ggT3J0aG9wYWVkaWMg
QXNzb2NpYXRpb24uPC9jdXN0b20xPjxjdXN0b20yPlBNQzg5NjU3ODE8L2N1c3RvbTI+PGVsZWN0
cm9uaWMtcmVzb3VyY2UtbnVtPjEwLjEzMDIvMjYzMy0xNDYyLjMzLkJKTy0yMDIxLTAxOTUuUjE8
L2VsZWN0cm9uaWMtcmVzb3VyY2UtbnVtPjxyZW1vdGUtZGF0YWJhc2UtbmFtZT5QdWJNZWQtbm90
LU1FRExJTkU8L3JlbW90ZS1kYXRhYmFzZS1uYW1lPjxyZW1vdGUtZGF0YWJhc2UtcHJvdmlkZXI+
TkxNPC9yZW1vdGUtZGF0YWJhc2UtcHJvdmlkZXI+PC9yZWNvcmQ+PC9DaXRlPjwvRW5kTm90ZT4A
</w:fldData>
        </w:fldChar>
      </w:r>
      <w:r w:rsidR="001075FC" w:rsidRPr="00234024">
        <w:instrText xml:space="preserve"> ADDIN EN.CITE.DATA </w:instrText>
      </w:r>
      <w:r w:rsidR="001075FC" w:rsidRPr="00234024">
        <w:fldChar w:fldCharType="end"/>
      </w:r>
      <w:r w:rsidRPr="00234024">
        <w:fldChar w:fldCharType="separate"/>
      </w:r>
      <w:r w:rsidR="005B7D24" w:rsidRPr="00234024">
        <w:rPr>
          <w:noProof/>
        </w:rPr>
        <w:t>[10, 11]</w:t>
      </w:r>
      <w:r w:rsidRPr="00234024">
        <w:fldChar w:fldCharType="end"/>
      </w:r>
      <w:r w:rsidRPr="00234024">
        <w:t xml:space="preserve"> which directly affect the success of the procedure.</w:t>
      </w:r>
    </w:p>
    <w:p w14:paraId="22B28155" w14:textId="7890FC64" w:rsidR="006F63D0" w:rsidRPr="00234024" w:rsidRDefault="006F63D0" w:rsidP="00234024">
      <w:pPr>
        <w:pStyle w:val="NormalWeb"/>
        <w:spacing w:before="0" w:beforeAutospacing="0" w:after="0" w:afterAutospacing="0"/>
      </w:pPr>
      <w:r w:rsidRPr="00234024">
        <w:t xml:space="preserve">Autologous grafts are considered the gold standard for grafting surgeries </w:t>
      </w:r>
      <w:r w:rsidRPr="00234024">
        <w:fldChar w:fldCharType="begin"/>
      </w:r>
      <w:r w:rsidRPr="00234024">
        <w:instrText xml:space="preserve"> ADDIN EN.CITE &lt;EndNote&gt;&lt;Cite&gt;&lt;Author&gt;Schmidt&lt;/Author&gt;&lt;Year&gt;2021&lt;/Year&gt;&lt;RecNum&gt;191&lt;/RecNum&gt;&lt;DisplayText&gt;[3]&lt;/DisplayText&gt;&lt;record&gt;&lt;rec-number&gt;191&lt;/rec-number&gt;&lt;foreign-keys&gt;&lt;key app="EN" db-id="xaevzfd9lwaxscesw0c59dee2eev9eefatvt" timestamp="1736354408"&gt;191&lt;/key&gt;&lt;/foreign-keys&gt;&lt;ref-type name="Journal Article"&gt;17&lt;/ref-type&gt;&lt;contributors&gt;&lt;authors&gt;&lt;author&gt;Schmidt, A. H.&lt;/author&gt;&lt;/authors&gt;&lt;/contributors&gt;&lt;auth-address&gt;Hennepin Healthcare, Dept. of Orthopaedic Surgery, mailcode G2, 701 Park Ave. South Minneapolis, MN 55415, USA. Electronic address: Andrew.schmidt@hcmed.org.&lt;/auth-address&gt;&lt;titles&gt;&lt;title&gt;Autologous bone graft: Is it still the gold standard?&lt;/title&gt;&lt;secondary-title&gt;Injury&lt;/secondary-title&gt;&lt;/titles&gt;&lt;periodical&gt;&lt;full-title&gt;Injury&lt;/full-title&gt;&lt;/periodical&gt;&lt;pages&gt;S18-S22&lt;/pages&gt;&lt;volume&gt;52 Suppl 2&lt;/volume&gt;&lt;edition&gt;20210203&lt;/edition&gt;&lt;keywords&gt;&lt;keyword&gt;Autografts&lt;/keyword&gt;&lt;keyword&gt;*Bone Transplantation&lt;/keyword&gt;&lt;keyword&gt;Fracture Healing&lt;/keyword&gt;&lt;keyword&gt;Humans&lt;/keyword&gt;&lt;keyword&gt;Therapeutic Irrigation&lt;/keyword&gt;&lt;keyword&gt;*Tissue and Organ Harvesting&lt;/keyword&gt;&lt;keyword&gt;Transplantation, Autologous&lt;/keyword&gt;&lt;keyword&gt;Autologous bone graft&lt;/keyword&gt;&lt;keyword&gt;bone defect&lt;/keyword&gt;&lt;keyword&gt;nonunion&lt;/keyword&gt;&lt;keyword&gt;reamer irrigator aspirator&lt;/keyword&gt;&lt;/keywords&gt;&lt;dates&gt;&lt;year&gt;2021&lt;/year&gt;&lt;pub-dates&gt;&lt;date&gt;Jun&lt;/date&gt;&lt;/pub-dates&gt;&lt;/dates&gt;&lt;isbn&gt;1879-0267 (Electronic)&amp;#xD;0020-1383 (Linking)&lt;/isbn&gt;&lt;accession-num&gt;33563416&lt;/accession-num&gt;&lt;urls&gt;&lt;related-urls&gt;&lt;url&gt;https://www.ncbi.nlm.nih.gov/pubmed/33563416&lt;/url&gt;&lt;/related-urls&gt;&lt;/urls&gt;&lt;electronic-resource-num&gt;10.1016/j.injury.2021.01.043&lt;/electronic-resource-num&gt;&lt;remote-database-name&gt;Medline&lt;/remote-database-name&gt;&lt;remote-database-provider&gt;NLM&lt;/remote-database-provider&gt;&lt;/record&gt;&lt;/Cite&gt;&lt;/EndNote&gt;</w:instrText>
      </w:r>
      <w:r w:rsidRPr="00234024">
        <w:fldChar w:fldCharType="separate"/>
      </w:r>
      <w:r w:rsidRPr="00234024">
        <w:rPr>
          <w:noProof/>
        </w:rPr>
        <w:t>[3]</w:t>
      </w:r>
      <w:r w:rsidRPr="00234024">
        <w:fldChar w:fldCharType="end"/>
      </w:r>
      <w:r w:rsidRPr="00234024">
        <w:t xml:space="preserve"> consistently demonstrating superior outcomes when compared to allogenic grafts. The superior outcomes of autografts compared to allografts stem from several biological and immunological mechanisms. Autografts naturally contain osteo</w:t>
      </w:r>
      <w:r w:rsidR="007D473A" w:rsidRPr="00234024">
        <w:t xml:space="preserve">progenitor </w:t>
      </w:r>
      <w:r w:rsidRPr="00234024">
        <w:t>cells and growth factors essential for effective regeneration. Derived from the patient's own tissue, the</w:t>
      </w:r>
      <w:r w:rsidR="00002E67" w:rsidRPr="00234024">
        <w:t xml:space="preserve">re is </w:t>
      </w:r>
      <w:r w:rsidRPr="00234024">
        <w:t>minim</w:t>
      </w:r>
      <w:r w:rsidR="00002E67" w:rsidRPr="00234024">
        <w:t xml:space="preserve">al </w:t>
      </w:r>
      <w:r w:rsidRPr="00234024">
        <w:t xml:space="preserve">immunogenic response, as they are recognized as self-tissue, reducing the risk of rejection and complications associated with graft-versus-host disease seen in allografts </w:t>
      </w:r>
      <w:r w:rsidRPr="00234024">
        <w:fldChar w:fldCharType="begin"/>
      </w:r>
      <w:r w:rsidR="007E0B95" w:rsidRPr="00234024">
        <w:instrText xml:space="preserve"> ADDIN EN.CITE &lt;EndNote&gt;&lt;Cite&gt;&lt;Author&gt;Porrata&lt;/Author&gt;&lt;Year&gt;2022&lt;/Year&gt;&lt;RecNum&gt;217&lt;/RecNum&gt;&lt;DisplayText&gt;[20]&lt;/DisplayText&gt;&lt;record&gt;&lt;rec-number&gt;217&lt;/rec-number&gt;&lt;foreign-keys&gt;&lt;key app="EN" db-id="xaevzfd9lwaxscesw0c59dee2eev9eefatvt" timestamp="1736798336"&gt;217&lt;/key&gt;&lt;/foreign-keys&gt;&lt;ref-type name="Journal Article"&gt;17&lt;/ref-type&gt;&lt;contributors&gt;&lt;authors&gt;&lt;author&gt;Porrata, L. F.&lt;/author&gt;&lt;/authors&gt;&lt;/contributors&gt;&lt;auth-address&gt;Division of Hematology, Department of Internal Medicine, Mayo Clinic, Rochester, MN 55905, USA.&lt;/auth-address&gt;&lt;titles&gt;&lt;title&gt;The Impact of Infused Autograft Absolute Numbers of Immune Effector Cells on Survival Post-Autologous Stem Cell Transplantation&lt;/title&gt;&lt;secondary-title&gt;Cells&lt;/secondary-title&gt;&lt;/titles&gt;&lt;periodical&gt;&lt;full-title&gt;Cells&lt;/full-title&gt;&lt;/periodical&gt;&lt;volume&gt;11&lt;/volume&gt;&lt;number&gt;14&lt;/number&gt;&lt;edition&gt;20220714&lt;/edition&gt;&lt;keywords&gt;&lt;keyword&gt;Autografts&lt;/keyword&gt;&lt;keyword&gt;*Graft vs Host Disease&lt;/keyword&gt;&lt;keyword&gt;*Hematopoietic Stem Cell Transplantation&lt;/keyword&gt;&lt;keyword&gt;Humans&lt;/keyword&gt;&lt;keyword&gt;Lymphocytes&lt;/keyword&gt;&lt;keyword&gt;Transplantation, Autologous&lt;/keyword&gt;&lt;keyword&gt;autograft immune effector cells&lt;/keyword&gt;&lt;keyword&gt;autologous stem cell transplantation&lt;/keyword&gt;&lt;keyword&gt;survival&lt;/keyword&gt;&lt;/keywords&gt;&lt;dates&gt;&lt;year&gt;2022&lt;/year&gt;&lt;pub-dates&gt;&lt;date&gt;Jul 14&lt;/date&gt;&lt;/pub-dates&gt;&lt;/dates&gt;&lt;isbn&gt;2073-4409 (Electronic)&amp;#xD;2073-4409 (Linking)&lt;/isbn&gt;&lt;accession-num&gt;35883639&lt;/accession-num&gt;&lt;urls&gt;&lt;related-urls&gt;&lt;url&gt;https://www.ncbi.nlm.nih.gov/pubmed/35883639&lt;/url&gt;&lt;/related-urls&gt;&lt;/urls&gt;&lt;custom1&gt;The author declares no conflict of interest.&lt;/custom1&gt;&lt;custom2&gt;PMC9315986&lt;/custom2&gt;&lt;electronic-resource-num&gt;10.3390/cells11142197&lt;/electronic-resource-num&gt;&lt;remote-database-name&gt;Medline&lt;/remote-database-name&gt;&lt;remote-database-provider&gt;NLM&lt;/remote-database-provider&gt;&lt;/record&gt;&lt;/Cite&gt;&lt;/EndNote&gt;</w:instrText>
      </w:r>
      <w:r w:rsidRPr="00234024">
        <w:fldChar w:fldCharType="separate"/>
      </w:r>
      <w:r w:rsidR="007E0B95" w:rsidRPr="00234024">
        <w:rPr>
          <w:noProof/>
        </w:rPr>
        <w:t>[20]</w:t>
      </w:r>
      <w:r w:rsidRPr="00234024">
        <w:fldChar w:fldCharType="end"/>
      </w:r>
      <w:r w:rsidR="00002E67" w:rsidRPr="00234024">
        <w:t>.</w:t>
      </w:r>
      <w:r w:rsidRPr="00234024">
        <w:t xml:space="preserve"> This scenario enhance</w:t>
      </w:r>
      <w:r w:rsidR="00002E67" w:rsidRPr="00234024">
        <w:t>s</w:t>
      </w:r>
      <w:r w:rsidRPr="00234024">
        <w:t xml:space="preserve"> integration with host tissues </w:t>
      </w:r>
      <w:r w:rsidRPr="00234024">
        <w:fldChar w:fldCharType="begin"/>
      </w:r>
      <w:r w:rsidR="007E0B95" w:rsidRPr="00234024">
        <w:instrText xml:space="preserve"> ADDIN EN.CITE &lt;EndNote&gt;&lt;Cite&gt;&lt;Author&gt;Wu&lt;/Author&gt;&lt;Year&gt;2024&lt;/Year&gt;&lt;RecNum&gt;224&lt;/RecNum&gt;&lt;DisplayText&gt;[21]&lt;/DisplayText&gt;&lt;record&gt;&lt;rec-number&gt;224&lt;/rec-number&gt;&lt;foreign-keys&gt;&lt;key app="EN" db-id="xaevzfd9lwaxscesw0c59dee2eev9eefatvt" timestamp="1736802839"&gt;224&lt;/key&gt;&lt;/foreign-keys&gt;&lt;ref-type name="Journal Article"&gt;17&lt;/ref-type&gt;&lt;contributors&gt;&lt;authors&gt;&lt;author&gt;Wu, Robin T.&lt;/author&gt;&lt;author&gt;Chuieng-Yi Lu, Johnny&lt;/author&gt;&lt;/authors&gt;&lt;/contributors&gt;&lt;titles&gt;&lt;title&gt;Nerve Autograft: Preservation of a Lost Art&lt;/title&gt;&lt;secondary-title&gt;Hand Clinics&lt;/secondary-title&gt;&lt;/titles&gt;&lt;periodical&gt;&lt;full-title&gt;Hand Clinics&lt;/full-title&gt;&lt;/periodical&gt;&lt;pages&gt;347-356&lt;/pages&gt;&lt;volume&gt;40&lt;/volume&gt;&lt;number&gt;3&lt;/number&gt;&lt;keywords&gt;&lt;keyword&gt;Nerve autograft&lt;/keyword&gt;&lt;keyword&gt;Nerve gap&lt;/keyword&gt;&lt;keyword&gt;Brachial plexus injury&lt;/keyword&gt;&lt;/keywords&gt;&lt;dates&gt;&lt;year&gt;2024&lt;/year&gt;&lt;pub-dates&gt;&lt;date&gt;2024/08/01/&lt;/date&gt;&lt;/pub-dates&gt;&lt;/dates&gt;&lt;isbn&gt;0749-0712&lt;/isbn&gt;&lt;urls&gt;&lt;related-urls&gt;&lt;url&gt;https://www.sciencedirect.com/science/article/pii/S0749071224000234&lt;/url&gt;&lt;/related-urls&gt;&lt;/urls&gt;&lt;electronic-resource-num&gt;https://doi.org/10.1016/j.hcl.2024.04.004&lt;/electronic-resource-num&gt;&lt;/record&gt;&lt;/Cite&gt;&lt;/EndNote&gt;</w:instrText>
      </w:r>
      <w:r w:rsidRPr="00234024">
        <w:fldChar w:fldCharType="separate"/>
      </w:r>
      <w:r w:rsidR="007E0B95" w:rsidRPr="00234024">
        <w:rPr>
          <w:noProof/>
        </w:rPr>
        <w:t>[21]</w:t>
      </w:r>
      <w:r w:rsidRPr="00234024">
        <w:fldChar w:fldCharType="end"/>
      </w:r>
      <w:r w:rsidRPr="00234024">
        <w:t xml:space="preserve">. Autografts also </w:t>
      </w:r>
      <w:r w:rsidRPr="00234024">
        <w:lastRenderedPageBreak/>
        <w:t xml:space="preserve">undergo more efficient remodeling, crucial for long-term graft survival </w:t>
      </w:r>
      <w:r w:rsidRPr="00234024">
        <w:fldChar w:fldCharType="begin"/>
      </w:r>
      <w:r w:rsidR="007E0B95" w:rsidRPr="00234024">
        <w:instrText xml:space="preserve"> ADDIN EN.CITE &lt;EndNote&gt;&lt;Cite&gt;&lt;Author&gt;Porrata&lt;/Author&gt;&lt;Year&gt;2022&lt;/Year&gt;&lt;RecNum&gt;217&lt;/RecNum&gt;&lt;DisplayText&gt;[20]&lt;/DisplayText&gt;&lt;record&gt;&lt;rec-number&gt;217&lt;/rec-number&gt;&lt;foreign-keys&gt;&lt;key app="EN" db-id="xaevzfd9lwaxscesw0c59dee2eev9eefatvt" timestamp="1736798336"&gt;217&lt;/key&gt;&lt;/foreign-keys&gt;&lt;ref-type name="Journal Article"&gt;17&lt;/ref-type&gt;&lt;contributors&gt;&lt;authors&gt;&lt;author&gt;Porrata, L. F.&lt;/author&gt;&lt;/authors&gt;&lt;/contributors&gt;&lt;auth-address&gt;Division of Hematology, Department of Internal Medicine, Mayo Clinic, Rochester, MN 55905, USA.&lt;/auth-address&gt;&lt;titles&gt;&lt;title&gt;The Impact of Infused Autograft Absolute Numbers of Immune Effector Cells on Survival Post-Autologous Stem Cell Transplantation&lt;/title&gt;&lt;secondary-title&gt;Cells&lt;/secondary-title&gt;&lt;/titles&gt;&lt;periodical&gt;&lt;full-title&gt;Cells&lt;/full-title&gt;&lt;/periodical&gt;&lt;volume&gt;11&lt;/volume&gt;&lt;number&gt;14&lt;/number&gt;&lt;edition&gt;20220714&lt;/edition&gt;&lt;keywords&gt;&lt;keyword&gt;Autografts&lt;/keyword&gt;&lt;keyword&gt;*Graft vs Host Disease&lt;/keyword&gt;&lt;keyword&gt;*Hematopoietic Stem Cell Transplantation&lt;/keyword&gt;&lt;keyword&gt;Humans&lt;/keyword&gt;&lt;keyword&gt;Lymphocytes&lt;/keyword&gt;&lt;keyword&gt;Transplantation, Autologous&lt;/keyword&gt;&lt;keyword&gt;autograft immune effector cells&lt;/keyword&gt;&lt;keyword&gt;autologous stem cell transplantation&lt;/keyword&gt;&lt;keyword&gt;survival&lt;/keyword&gt;&lt;/keywords&gt;&lt;dates&gt;&lt;year&gt;2022&lt;/year&gt;&lt;pub-dates&gt;&lt;date&gt;Jul 14&lt;/date&gt;&lt;/pub-dates&gt;&lt;/dates&gt;&lt;isbn&gt;2073-4409 (Electronic)&amp;#xD;2073-4409 (Linking)&lt;/isbn&gt;&lt;accession-num&gt;35883639&lt;/accession-num&gt;&lt;urls&gt;&lt;related-urls&gt;&lt;url&gt;https://www.ncbi.nlm.nih.gov/pubmed/35883639&lt;/url&gt;&lt;/related-urls&gt;&lt;/urls&gt;&lt;custom1&gt;The author declares no conflict of interest.&lt;/custom1&gt;&lt;custom2&gt;PMC9315986&lt;/custom2&gt;&lt;electronic-resource-num&gt;10.3390/cells11142197&lt;/electronic-resource-num&gt;&lt;remote-database-name&gt;Medline&lt;/remote-database-name&gt;&lt;remote-database-provider&gt;NLM&lt;/remote-database-provider&gt;&lt;/record&gt;&lt;/Cite&gt;&lt;/EndNote&gt;</w:instrText>
      </w:r>
      <w:r w:rsidRPr="00234024">
        <w:fldChar w:fldCharType="separate"/>
      </w:r>
      <w:r w:rsidR="007E0B95" w:rsidRPr="00234024">
        <w:rPr>
          <w:noProof/>
        </w:rPr>
        <w:t>[20]</w:t>
      </w:r>
      <w:r w:rsidRPr="00234024">
        <w:fldChar w:fldCharType="end"/>
      </w:r>
      <w:r w:rsidRPr="00234024">
        <w:t xml:space="preserve">. In contrast, allografts often face impaired remodeling due to their </w:t>
      </w:r>
      <w:r w:rsidR="002876D5" w:rsidRPr="00234024">
        <w:t>lack of live cells and processing of the tissues</w:t>
      </w:r>
      <w:r w:rsidR="000015BA" w:rsidRPr="00234024">
        <w:fldChar w:fldCharType="begin"/>
      </w:r>
      <w:r w:rsidR="00233802" w:rsidRPr="00234024">
        <w:instrText xml:space="preserve"> ADDIN EN.CITE &lt;EndNote&gt;&lt;Cite&gt;&lt;Author&gt;Libby&lt;/Author&gt;&lt;Year&gt;2001&lt;/Year&gt;&lt;RecNum&gt;284&lt;/RecNum&gt;&lt;DisplayText&gt;[22, 23]&lt;/DisplayText&gt;&lt;record&gt;&lt;rec-number&gt;284&lt;/rec-number&gt;&lt;foreign-keys&gt;&lt;key app="EN" db-id="xaevzfd9lwaxscesw0c59dee2eev9eefatvt" timestamp="1738101425"&gt;284&lt;/key&gt;&lt;/foreign-keys&gt;&lt;ref-type name="Journal Article"&gt;17&lt;/ref-type&gt;&lt;contributors&gt;&lt;authors&gt;&lt;author&gt;Libby, Peter&lt;/author&gt;&lt;author&gt;Pober, Jordan S.&lt;/author&gt;&lt;/authors&gt;&lt;/contributors&gt;&lt;titles&gt;&lt;title&gt;Chronic Rejection&lt;/title&gt;&lt;secondary-title&gt;Immunity&lt;/secondary-title&gt;&lt;/titles&gt;&lt;periodical&gt;&lt;full-title&gt;Immunity&lt;/full-title&gt;&lt;/periodical&gt;&lt;pages&gt;387-397&lt;/pages&gt;&lt;volume&gt;14&lt;/volume&gt;&lt;number&gt;4&lt;/number&gt;&lt;dates&gt;&lt;year&gt;2001&lt;/year&gt;&lt;pub-dates&gt;&lt;date&gt;2001/04/01/&lt;/date&gt;&lt;/pub-dates&gt;&lt;/dates&gt;&lt;isbn&gt;1074-7613&lt;/isbn&gt;&lt;urls&gt;&lt;related-urls&gt;&lt;url&gt;https://www.sciencedirect.com/science/article/pii/S1074761301001194&lt;/url&gt;&lt;/related-urls&gt;&lt;/urls&gt;&lt;electronic-resource-num&gt;https://doi.org/10.1016/S1074-7613(01)00119-4&lt;/electronic-resource-num&gt;&lt;/record&gt;&lt;/Cite&gt;&lt;Cite&gt;&lt;Author&gt;Paschall&lt;/Author&gt;&lt;Year&gt;2025&lt;/Year&gt;&lt;RecNum&gt;285&lt;/RecNum&gt;&lt;record&gt;&lt;rec-number&gt;285&lt;/rec-number&gt;&lt;foreign-keys&gt;&lt;key app="EN" db-id="xaevzfd9lwaxscesw0c59dee2eev9eefatvt" timestamp="1738101680"&gt;285&lt;/key&gt;&lt;/foreign-keys&gt;&lt;ref-type name="Journal Article"&gt;17&lt;/ref-type&gt;&lt;contributors&gt;&lt;authors&gt;&lt;author&gt;Paschall, Lauren&lt;/author&gt;&lt;author&gt;Tsai, Ariane&lt;/author&gt;&lt;author&gt;Tabdanov, Erdem&lt;/author&gt;&lt;author&gt;Dhawan, Aman&lt;/author&gt;&lt;author&gt;Szczesny, Spencer&lt;/author&gt;&lt;/authors&gt;&lt;/contributors&gt;&lt;titles&gt;&lt;title&gt;Allograft and Autograft Anterior Cruciate Ligament Reconstructions Exhibit a Similar Biological Response to Cyclic Loading&lt;/title&gt;&lt;secondary-title&gt;Connect Tissue Res&lt;/secondary-title&gt;&lt;/titles&gt;&lt;periodical&gt;&lt;full-title&gt;Connect Tissue Res&lt;/full-title&gt;&lt;/periodical&gt;&lt;pages&gt;37-48&lt;/pages&gt;&lt;volume&gt;66&lt;/volume&gt;&lt;dates&gt;&lt;year&gt;2025&lt;/year&gt;&lt;/dates&gt;&lt;urls&gt;&lt;/urls&gt;&lt;electronic-resource-num&gt;10.1080/03008207.2025.2456957&lt;/electronic-resource-num&gt;&lt;/record&gt;&lt;/Cite&gt;&lt;/EndNote&gt;</w:instrText>
      </w:r>
      <w:r w:rsidR="000015BA" w:rsidRPr="00234024">
        <w:fldChar w:fldCharType="separate"/>
      </w:r>
      <w:r w:rsidR="007E0B95" w:rsidRPr="00234024">
        <w:rPr>
          <w:noProof/>
        </w:rPr>
        <w:t>[22, 23]</w:t>
      </w:r>
      <w:r w:rsidR="000015BA" w:rsidRPr="00234024">
        <w:fldChar w:fldCharType="end"/>
      </w:r>
      <w:r w:rsidR="00921AFD" w:rsidRPr="00234024">
        <w:t>.</w:t>
      </w:r>
    </w:p>
    <w:p w14:paraId="2E3D371D" w14:textId="2965823E" w:rsidR="006F3A38" w:rsidRPr="00234024" w:rsidRDefault="006F63D0" w:rsidP="00234024">
      <w:pPr>
        <w:pStyle w:val="NormalWeb"/>
        <w:spacing w:before="0" w:beforeAutospacing="0" w:after="0" w:afterAutospacing="0"/>
      </w:pPr>
      <w:r w:rsidRPr="00234024">
        <w:t xml:space="preserve">Compared with allogenic grafts, autologous </w:t>
      </w:r>
      <w:r w:rsidR="002876D5" w:rsidRPr="00234024">
        <w:t xml:space="preserve">grafts </w:t>
      </w:r>
      <w:r w:rsidRPr="00234024">
        <w:t xml:space="preserve">exhibit enhanced graft integration and superior biological healing, leading to better long-term outcomes. </w:t>
      </w:r>
      <w:r w:rsidR="002876D5" w:rsidRPr="00234024">
        <w:t>A</w:t>
      </w:r>
      <w:r w:rsidRPr="00234024">
        <w:t>utografts integrate more effectively with the host tissue</w:t>
      </w:r>
      <w:r w:rsidR="00264408" w:rsidRPr="00234024">
        <w:t xml:space="preserve"> and i</w:t>
      </w:r>
      <w:r w:rsidRPr="00234024">
        <w:t xml:space="preserve">s </w:t>
      </w:r>
      <w:r w:rsidR="00264408" w:rsidRPr="00234024">
        <w:t xml:space="preserve">associated </w:t>
      </w:r>
      <w:r w:rsidRPr="00234024">
        <w:t xml:space="preserve">with lower </w:t>
      </w:r>
      <w:r w:rsidR="00264408" w:rsidRPr="00234024">
        <w:t xml:space="preserve">complication </w:t>
      </w:r>
      <w:r w:rsidRPr="00234024">
        <w:t>rates</w:t>
      </w:r>
      <w:r w:rsidRPr="00234024">
        <w:fldChar w:fldCharType="begin"/>
      </w:r>
      <w:r w:rsidR="007E0B95" w:rsidRPr="00234024">
        <w:instrText xml:space="preserve"> ADDIN EN.CITE &lt;EndNote&gt;&lt;Cite&gt;&lt;Author&gt;Porrata&lt;/Author&gt;&lt;Year&gt;2022&lt;/Year&gt;&lt;RecNum&gt;217&lt;/RecNum&gt;&lt;DisplayText&gt;[20]&lt;/DisplayText&gt;&lt;record&gt;&lt;rec-number&gt;217&lt;/rec-number&gt;&lt;foreign-keys&gt;&lt;key app="EN" db-id="xaevzfd9lwaxscesw0c59dee2eev9eefatvt" timestamp="1736798336"&gt;217&lt;/key&gt;&lt;/foreign-keys&gt;&lt;ref-type name="Journal Article"&gt;17&lt;/ref-type&gt;&lt;contributors&gt;&lt;authors&gt;&lt;author&gt;Porrata, L. F.&lt;/author&gt;&lt;/authors&gt;&lt;/contributors&gt;&lt;auth-address&gt;Division of Hematology, Department of Internal Medicine, Mayo Clinic, Rochester, MN 55905, USA.&lt;/auth-address&gt;&lt;titles&gt;&lt;title&gt;The Impact of Infused Autograft Absolute Numbers of Immune Effector Cells on Survival Post-Autologous Stem Cell Transplantation&lt;/title&gt;&lt;secondary-title&gt;Cells&lt;/secondary-title&gt;&lt;/titles&gt;&lt;periodical&gt;&lt;full-title&gt;Cells&lt;/full-title&gt;&lt;/periodical&gt;&lt;volume&gt;11&lt;/volume&gt;&lt;number&gt;14&lt;/number&gt;&lt;edition&gt;20220714&lt;/edition&gt;&lt;keywords&gt;&lt;keyword&gt;Autografts&lt;/keyword&gt;&lt;keyword&gt;*Graft vs Host Disease&lt;/keyword&gt;&lt;keyword&gt;*Hematopoietic Stem Cell Transplantation&lt;/keyword&gt;&lt;keyword&gt;Humans&lt;/keyword&gt;&lt;keyword&gt;Lymphocytes&lt;/keyword&gt;&lt;keyword&gt;Transplantation, Autologous&lt;/keyword&gt;&lt;keyword&gt;autograft immune effector cells&lt;/keyword&gt;&lt;keyword&gt;autologous stem cell transplantation&lt;/keyword&gt;&lt;keyword&gt;survival&lt;/keyword&gt;&lt;/keywords&gt;&lt;dates&gt;&lt;year&gt;2022&lt;/year&gt;&lt;pub-dates&gt;&lt;date&gt;Jul 14&lt;/date&gt;&lt;/pub-dates&gt;&lt;/dates&gt;&lt;isbn&gt;2073-4409 (Electronic)&amp;#xD;2073-4409 (Linking)&lt;/isbn&gt;&lt;accession-num&gt;35883639&lt;/accession-num&gt;&lt;urls&gt;&lt;related-urls&gt;&lt;url&gt;https://www.ncbi.nlm.nih.gov/pubmed/35883639&lt;/url&gt;&lt;/related-urls&gt;&lt;/urls&gt;&lt;custom1&gt;The author declares no conflict of interest.&lt;/custom1&gt;&lt;custom2&gt;PMC9315986&lt;/custom2&gt;&lt;electronic-resource-num&gt;10.3390/cells11142197&lt;/electronic-resource-num&gt;&lt;remote-database-name&gt;Medline&lt;/remote-database-name&gt;&lt;remote-database-provider&gt;NLM&lt;/remote-database-provider&gt;&lt;/record&gt;&lt;/Cite&gt;&lt;/EndNote&gt;</w:instrText>
      </w:r>
      <w:r w:rsidRPr="00234024">
        <w:fldChar w:fldCharType="separate"/>
      </w:r>
      <w:r w:rsidR="007E0B95" w:rsidRPr="00234024">
        <w:rPr>
          <w:noProof/>
        </w:rPr>
        <w:t>[20]</w:t>
      </w:r>
      <w:r w:rsidRPr="00234024">
        <w:fldChar w:fldCharType="end"/>
      </w:r>
      <w:r w:rsidRPr="00234024">
        <w:t xml:space="preserve">. Belk et al found </w:t>
      </w:r>
      <w:r w:rsidR="00264408" w:rsidRPr="00234024">
        <w:t xml:space="preserve">failure </w:t>
      </w:r>
      <w:r w:rsidRPr="00234024">
        <w:t xml:space="preserve">rates of 4.7% for autografts compared to 10.2% for allografts </w:t>
      </w:r>
      <w:r w:rsidRPr="00234024">
        <w:fldChar w:fldCharType="begin"/>
      </w:r>
      <w:r w:rsidR="00D642C5" w:rsidRPr="00234024">
        <w:instrText xml:space="preserve"> ADDIN EN.CITE &lt;EndNote&gt;&lt;Cite&gt;&lt;Author&gt;Belk JW&lt;/Author&gt;&lt;Year&gt;2023&lt;/Year&gt;&lt;RecNum&gt;216&lt;/RecNum&gt;&lt;DisplayText&gt;[24]&lt;/DisplayText&gt;&lt;record&gt;&lt;rec-number&gt;216&lt;/rec-number&gt;&lt;foreign-keys&gt;&lt;key app="EN" db-id="xaevzfd9lwaxscesw0c59dee2eev9eefatvt" timestamp="1736789135"&gt;216&lt;/key&gt;&lt;/foreign-keys&gt;&lt;ref-type name="Journal Article"&gt;17&lt;/ref-type&gt;&lt;contributors&gt;&lt;authors&gt;&lt;author&gt;Belk JW, Littlefield CP, Smith JH, McCulloch PC, McCarty EC, Frank RM, Kraeutler MJ,&lt;/author&gt;&lt;/authors&gt;&lt;/contributors&gt;&lt;titles&gt;&lt;title&gt;Autograft Demonstrates Superior Outcomes for Revision Anterior Cruciate Ligament Reconstruction When Compared With Allograft: A Systematic Review&lt;/title&gt;&lt;secondary-title&gt;Am J Sports Med&lt;/secondary-title&gt;&lt;alt-title&gt;D - 7609541&lt;/alt-title&gt;&lt;/titles&gt;&lt;periodical&gt;&lt;full-title&gt;Am J Sports Med&lt;/full-title&gt;&lt;/periodical&gt;&lt;alt-periodical&gt;&lt;full-title&gt;- Am J Sports Med. 2024 Mar;52(3):859-867. doi: 10.1177/03635465231152232. Epub&lt;/full-title&gt;&lt;abbr-1&gt;D - 7609541&lt;/abbr-1&gt;&lt;/alt-periodical&gt;&lt;pages&gt;859-867&lt;/pages&gt;&lt;volume&gt;52&lt;/volume&gt;&lt;number&gt;3&lt;/number&gt;&lt;keywords&gt;&lt;keyword&gt;at- medline&lt;/keyword&gt;&lt;keyword&gt;p - 20230303&lt;/keyword&gt;&lt;keyword&gt;- Am J Sports Med&lt;/keyword&gt;&lt;keyword&gt;- Humans&lt;/keyword&gt;&lt;keyword&gt;- Adult&lt;/keyword&gt;&lt;keyword&gt;- Autografts&lt;/keyword&gt;&lt;keyword&gt;- Transplantation, Autologous&lt;/keyword&gt;&lt;keyword&gt;- Transplantation, Homologous&lt;/keyword&gt;&lt;keyword&gt;- *Anterior Cruciate Ligament Reconstruction&lt;/keyword&gt;&lt;keyword&gt;- Allografts&lt;/keyword&gt;&lt;keyword&gt;da- 2024/03/04 06:44&lt;/keyword&gt;&lt;/keywords&gt;&lt;dates&gt;&lt;year&gt;2023&lt;/year&gt;&lt;/dates&gt;&lt;urls&gt;&lt;/urls&gt;&lt;electronic-resource-num&gt;10.1177/03635465231152232&lt;/electronic-resource-num&gt;&lt;language&gt;- eng&lt;/language&gt;&lt;/record&gt;&lt;/Cite&gt;&lt;/EndNote&gt;</w:instrText>
      </w:r>
      <w:r w:rsidRPr="00234024">
        <w:fldChar w:fldCharType="separate"/>
      </w:r>
      <w:r w:rsidR="007E0B95" w:rsidRPr="00234024">
        <w:rPr>
          <w:noProof/>
        </w:rPr>
        <w:t>[24]</w:t>
      </w:r>
      <w:r w:rsidRPr="00234024">
        <w:fldChar w:fldCharType="end"/>
      </w:r>
      <w:r w:rsidRPr="00234024">
        <w:t>. In the same study</w:t>
      </w:r>
      <w:r w:rsidR="00264408" w:rsidRPr="00234024">
        <w:t xml:space="preserve">, </w:t>
      </w:r>
      <w:r w:rsidRPr="00234024">
        <w:t>clinical outcomes</w:t>
      </w:r>
      <w:r w:rsidR="00264408" w:rsidRPr="00234024">
        <w:t xml:space="preserve"> in </w:t>
      </w:r>
      <w:r w:rsidRPr="00234024">
        <w:t xml:space="preserve">patients with autografts were found to have higher rates of returning to sports 66.2% versus 45.3% for allografts </w:t>
      </w:r>
      <w:r w:rsidRPr="00234024">
        <w:fldChar w:fldCharType="begin"/>
      </w:r>
      <w:r w:rsidR="00D642C5" w:rsidRPr="00234024">
        <w:instrText xml:space="preserve"> ADDIN EN.CITE &lt;EndNote&gt;&lt;Cite&gt;&lt;Author&gt;Belk JW&lt;/Author&gt;&lt;Year&gt;2023&lt;/Year&gt;&lt;RecNum&gt;216&lt;/RecNum&gt;&lt;DisplayText&gt;[24]&lt;/DisplayText&gt;&lt;record&gt;&lt;rec-number&gt;216&lt;/rec-number&gt;&lt;foreign-keys&gt;&lt;key app="EN" db-id="xaevzfd9lwaxscesw0c59dee2eev9eefatvt" timestamp="1736789135"&gt;216&lt;/key&gt;&lt;/foreign-keys&gt;&lt;ref-type name="Journal Article"&gt;17&lt;/ref-type&gt;&lt;contributors&gt;&lt;authors&gt;&lt;author&gt;Belk JW, Littlefield CP, Smith JH, McCulloch PC, McCarty EC, Frank RM, Kraeutler MJ,&lt;/author&gt;&lt;/authors&gt;&lt;/contributors&gt;&lt;titles&gt;&lt;title&gt;Autograft Demonstrates Superior Outcomes for Revision Anterior Cruciate Ligament Reconstruction When Compared With Allograft: A Systematic Review&lt;/title&gt;&lt;secondary-title&gt;Am J Sports Med&lt;/secondary-title&gt;&lt;alt-title&gt;D - 7609541&lt;/alt-title&gt;&lt;/titles&gt;&lt;periodical&gt;&lt;full-title&gt;Am J Sports Med&lt;/full-title&gt;&lt;/periodical&gt;&lt;alt-periodical&gt;&lt;full-title&gt;- Am J Sports Med. 2024 Mar;52(3):859-867. doi: 10.1177/03635465231152232. Epub&lt;/full-title&gt;&lt;abbr-1&gt;D - 7609541&lt;/abbr-1&gt;&lt;/alt-periodical&gt;&lt;pages&gt;859-867&lt;/pages&gt;&lt;volume&gt;52&lt;/volume&gt;&lt;number&gt;3&lt;/number&gt;&lt;keywords&gt;&lt;keyword&gt;at- medline&lt;/keyword&gt;&lt;keyword&gt;p - 20230303&lt;/keyword&gt;&lt;keyword&gt;- Am J Sports Med&lt;/keyword&gt;&lt;keyword&gt;- Humans&lt;/keyword&gt;&lt;keyword&gt;- Adult&lt;/keyword&gt;&lt;keyword&gt;- Autografts&lt;/keyword&gt;&lt;keyword&gt;- Transplantation, Autologous&lt;/keyword&gt;&lt;keyword&gt;- Transplantation, Homologous&lt;/keyword&gt;&lt;keyword&gt;- *Anterior Cruciate Ligament Reconstruction&lt;/keyword&gt;&lt;keyword&gt;- Allografts&lt;/keyword&gt;&lt;keyword&gt;da- 2024/03/04 06:44&lt;/keyword&gt;&lt;/keywords&gt;&lt;dates&gt;&lt;year&gt;2023&lt;/year&gt;&lt;/dates&gt;&lt;urls&gt;&lt;/urls&gt;&lt;electronic-resource-num&gt;10.1177/03635465231152232&lt;/electronic-resource-num&gt;&lt;language&gt;- eng&lt;/language&gt;&lt;/record&gt;&lt;/Cite&gt;&lt;/EndNote&gt;</w:instrText>
      </w:r>
      <w:r w:rsidRPr="00234024">
        <w:fldChar w:fldCharType="separate"/>
      </w:r>
      <w:r w:rsidR="007E0B95" w:rsidRPr="00234024">
        <w:rPr>
          <w:noProof/>
        </w:rPr>
        <w:t>[24]</w:t>
      </w:r>
      <w:r w:rsidRPr="00234024">
        <w:fldChar w:fldCharType="end"/>
      </w:r>
      <w:r w:rsidRPr="00234024">
        <w:t xml:space="preserve">. This reflects not only </w:t>
      </w:r>
      <w:proofErr w:type="gramStart"/>
      <w:r w:rsidRPr="00234024">
        <w:t>the physical</w:t>
      </w:r>
      <w:proofErr w:type="gramEnd"/>
      <w:r w:rsidRPr="00234024">
        <w:t xml:space="preserve"> integration but also </w:t>
      </w:r>
      <w:proofErr w:type="gramStart"/>
      <w:r w:rsidRPr="00234024">
        <w:t>the psychological</w:t>
      </w:r>
      <w:proofErr w:type="gramEnd"/>
      <w:r w:rsidRPr="00234024">
        <w:t xml:space="preserve"> confidence in the graft's stability. </w:t>
      </w:r>
      <w:r w:rsidR="005F39FF" w:rsidRPr="00234024">
        <w:t>T</w:t>
      </w:r>
      <w:r w:rsidRPr="00234024">
        <w:t xml:space="preserve">he long-term success rates can justify the initial costs compared other materials </w:t>
      </w:r>
      <w:r w:rsidRPr="00234024">
        <w:fldChar w:fldCharType="begin"/>
      </w:r>
      <w:r w:rsidR="007E0B95" w:rsidRPr="00234024">
        <w:instrText xml:space="preserve"> ADDIN EN.CITE &lt;EndNote&gt;&lt;Cite&gt;&lt;Author&gt;Steelman&lt;/Author&gt;&lt;Year&gt;2018&lt;/Year&gt;&lt;RecNum&gt;222&lt;/RecNum&gt;&lt;DisplayText&gt;[25]&lt;/DisplayText&gt;&lt;record&gt;&lt;rec-number&gt;222&lt;/rec-number&gt;&lt;foreign-keys&gt;&lt;key app="EN" db-id="xaevzfd9lwaxscesw0c59dee2eev9eefatvt" timestamp="1736802471"&gt;222&lt;/key&gt;&lt;/foreign-keys&gt;&lt;ref-type name="Journal Article"&gt;17&lt;/ref-type&gt;&lt;contributors&gt;&lt;authors&gt;&lt;author&gt;Steelman, Theodore J.&lt;/author&gt;&lt;author&gt;Helgeson, Melvin D.&lt;/author&gt;&lt;author&gt;Seavey, Jonathan G.&lt;/author&gt;&lt;author&gt;Gwinn, David E.&lt;/author&gt;&lt;/authors&gt;&lt;/contributors&gt;&lt;titles&gt;&lt;title&gt;Is Structural Allograft Superior to Synthetic Graft Substitute in Anterior Cervical Discectomy and Fusion?&lt;/title&gt;&lt;secondary-title&gt;Clinical Spine Surgery&lt;/secondary-title&gt;&lt;/titles&gt;&lt;periodical&gt;&lt;full-title&gt;Clinical Spine Surgery&lt;/full-title&gt;&lt;/periodical&gt;&lt;pages&gt;274-277&lt;/pages&gt;&lt;volume&gt;31&lt;/volume&gt;&lt;number&gt;7&lt;/number&gt;&lt;dates&gt;&lt;year&gt;2018&lt;/year&gt;&lt;/dates&gt;&lt;isbn&gt;2380-0186&lt;/isbn&gt;&lt;accession-num&gt;01933606-201808000-00002&lt;/accession-num&gt;&lt;urls&gt;&lt;related-urls&gt;&lt;url&gt;https://journals.lww.com/jspinaldisorders/fulltext/2018/08000/is_structural_allograft_superior_to_synthetic.2.aspx&lt;/url&gt;&lt;/related-urls&gt;&lt;/urls&gt;&lt;electronic-resource-num&gt;10.1097/bsd.0000000000000637&lt;/electronic-resource-num&gt;&lt;/record&gt;&lt;/Cite&gt;&lt;/EndNote&gt;</w:instrText>
      </w:r>
      <w:r w:rsidRPr="00234024">
        <w:fldChar w:fldCharType="separate"/>
      </w:r>
      <w:r w:rsidR="007E0B95" w:rsidRPr="00234024">
        <w:rPr>
          <w:noProof/>
        </w:rPr>
        <w:t>[25]</w:t>
      </w:r>
      <w:r w:rsidRPr="00234024">
        <w:fldChar w:fldCharType="end"/>
      </w:r>
      <w:r w:rsidR="005B7D24" w:rsidRPr="00234024">
        <w:t>.</w:t>
      </w:r>
    </w:p>
    <w:p w14:paraId="015C4239" w14:textId="4FCAD02A" w:rsidR="006F63D0" w:rsidRPr="00234024" w:rsidRDefault="00AE482A" w:rsidP="00234024">
      <w:pPr>
        <w:pStyle w:val="NormalWeb"/>
        <w:spacing w:before="0" w:beforeAutospacing="0" w:after="0" w:afterAutospacing="0"/>
      </w:pPr>
      <w:r w:rsidRPr="00234024">
        <w:t xml:space="preserve">Although </w:t>
      </w:r>
      <w:r w:rsidR="006F63D0" w:rsidRPr="00234024">
        <w:t xml:space="preserve">autografts are favored compared </w:t>
      </w:r>
      <w:r w:rsidRPr="00234024">
        <w:t xml:space="preserve">with </w:t>
      </w:r>
      <w:r w:rsidR="006F63D0" w:rsidRPr="00234024">
        <w:t xml:space="preserve">allografts, </w:t>
      </w:r>
      <w:r w:rsidRPr="00234024">
        <w:t xml:space="preserve">these grafts </w:t>
      </w:r>
      <w:r w:rsidR="00004942" w:rsidRPr="00234024">
        <w:t xml:space="preserve">can be </w:t>
      </w:r>
      <w:r w:rsidR="006F63D0" w:rsidRPr="00234024">
        <w:t xml:space="preserve">associated </w:t>
      </w:r>
      <w:r w:rsidR="00BE0AC7" w:rsidRPr="00234024">
        <w:t xml:space="preserve">with </w:t>
      </w:r>
      <w:r w:rsidR="00004942" w:rsidRPr="00234024">
        <w:t>various morbidities</w:t>
      </w:r>
      <w:r w:rsidR="006F63D0" w:rsidRPr="00234024">
        <w:t>.</w:t>
      </w:r>
      <w:r w:rsidR="006F63D0" w:rsidRPr="00234024">
        <w:rPr>
          <w:color w:val="000000"/>
          <w:shd w:val="clear" w:color="auto" w:fill="FFFFFF"/>
        </w:rPr>
        <w:t xml:space="preserve"> </w:t>
      </w:r>
      <w:r w:rsidR="00004942" w:rsidRPr="00234024">
        <w:rPr>
          <w:color w:val="000000"/>
          <w:shd w:val="clear" w:color="auto" w:fill="FFFFFF"/>
        </w:rPr>
        <w:t xml:space="preserve">Complications </w:t>
      </w:r>
      <w:r w:rsidR="006F63D0" w:rsidRPr="00234024">
        <w:rPr>
          <w:color w:val="000000"/>
          <w:shd w:val="clear" w:color="auto" w:fill="FFFFFF"/>
        </w:rPr>
        <w:t xml:space="preserve">related to autologous grafts </w:t>
      </w:r>
      <w:r w:rsidR="00004942" w:rsidRPr="00234024">
        <w:rPr>
          <w:color w:val="000000"/>
          <w:shd w:val="clear" w:color="auto" w:fill="FFFFFF"/>
        </w:rPr>
        <w:t xml:space="preserve">reported </w:t>
      </w:r>
      <w:r w:rsidR="006F63D0" w:rsidRPr="00234024">
        <w:rPr>
          <w:color w:val="000000"/>
          <w:shd w:val="clear" w:color="auto" w:fill="FFFFFF"/>
        </w:rPr>
        <w:t>in literature include limited availability of tissue, potential postoperative complications, and the risk of patellofemoral issues due to harvesting from healthy areas</w:t>
      </w:r>
      <w:r w:rsidR="006F63D0" w:rsidRPr="00234024">
        <w:fldChar w:fldCharType="begin">
          <w:fldData xml:space="preserve">PEVuZE5vdGU+PENpdGU+PEF1dGhvcj5CdXNlcjwvQXV0aG9yPjxZZWFyPjIwMTY8L1llYXI+PFJl
Y051bT4xODY8L1JlY051bT48RGlzcGxheVRleHQ+WzhdPC9EaXNwbGF5VGV4dD48cmVjb3JkPjxy
ZWMtbnVtYmVyPjE4NjwvcmVjLW51bWJlcj48Zm9yZWlnbi1rZXlzPjxrZXkgYXBwPSJFTiIgZGIt
aWQ9InhhZXZ6ZmQ5bHdheHNjZXN3MGM1OWRlZTJlZXY5ZWVmYXR2dCIgdGltZXN0YW1wPSIxNzM2
MzUyNDIxIj4xODY8L2tleT48L2ZvcmVpZ24ta2V5cz48cmVmLXR5cGUgbmFtZT0iSm91cm5hbCBB
cnRpY2xlIj4xNzwvcmVmLXR5cGU+PGNvbnRyaWJ1dG9ycz48YXV0aG9ycz48YXV0aG9yPkJ1c2Vy
LCBaLjwvYXV0aG9yPjxhdXRob3I+QnJvZGtlLCBELiBTLjwvYXV0aG9yPjxhdXRob3I+WW91c3Nl
ZiwgSi4gQS48L2F1dGhvcj48YXV0aG9yPk1laXNlbCwgSC4gSi48L2F1dGhvcj48YXV0aG9yPk15
aHJlLCBTLiBMLjwvYXV0aG9yPjxhdXRob3I+SGFzaGltb3RvLCBSLjwvYXV0aG9yPjxhdXRob3I+
UGFyaywgSi4gQi48L2F1dGhvcj48YXV0aG9yPlRpbSBZb29uLCBTLjwvYXV0aG9yPjxhdXRob3I+
V2FuZywgSi4gQy48L2F1dGhvcj48L2F1dGhvcnM+PC9jb250cmlidXRvcnM+PGF1dGgtYWRkcmVz
cz5EZXBhcnRtZW50IG9mIE9ydGhvcGFlZGljIFN1cmdlcnksIEtlY2sgU2Nob29sIG9mIE1lZGlj
aW5lLCBVbml2ZXJzaXR5IG9mIFNvdXRoZXJuIENhbGlmb3JuaWEsIExvcyBBbmdlbGVzLCBDYWxp
Zm9ybmlhLiYjeEQ7RGVwYXJ0bWVudCBvZiBPcnRob3BlZGljcywgVW5pdmVyc2l0eSBvZiBVdGFo
IFNjaG9vbCBvZiBNZWRpY2luZSwgU2FsdCBMYWtlIENpdHksIFV0YWguJiN4RDtTcGluZSBDb2xv
cmFkbywgRHVyYW5nbywgQ29sb3JhZG8uJiN4RDtEZXBhcnRtZW50IG9mIE5ldXJvc3VyZ2VyeSwg
QmVyZ21hbm5zdHJvc3QgSG9zcGl0YWwsIEhhbGxlLCBHZXJtYW55LiYjeEQ7U3BlY3RydW0gUmVz
ZWFyY2gsIEluYy4sIFRhY29tYSwgV2FzaGluZ3Rvbi4mI3hEO0RlcGFydG1lbnQgb2YgT3J0aG9w
YWVkaWMgU3VyZ2VyeSwgVWlqb25nYnUgU3QuIE1hcnkmYXBvcztzIEhvc3BpdGFsLCBUaGUgQ2F0
aG9saWMgVW5pdmVyc2l0eSBvZiBLb3JlYSBTY2hvb2wgb2YgTWVkaWNpbmUsIFVpam9uZ2J1LCBL
b3JlYTsgYW5kLiYjeEQ7RGVwYXJ0bWVudCBvZiBPcnRob3BlZGljcywgRW1vcnkgU3BpbmUgQ2Vu
dGVyLCBFbW9yeSBVbml2ZXJzaXR5LCBBdGxhbnRhLCBHZW9yZ2lhLjwvYXV0aC1hZGRyZXNzPjx0
aXRsZXM+PHRpdGxlPlN5bnRoZXRpYyBib25lIGdyYWZ0IHZlcnN1cyBhdXRvZ3JhZnQgb3IgYWxs
b2dyYWZ0IGZvciBzcGluYWwgZnVzaW9uOiBhIHN5c3RlbWF0aWMgcmV2aWV3PC90aXRsZT48c2Vj
b25kYXJ5LXRpdGxlPkogTmV1cm9zdXJnIFNwaW5lPC9zZWNvbmRhcnktdGl0bGU+PC90aXRsZXM+
PHBlcmlvZGljYWw+PGZ1bGwtdGl0bGU+SiBOZXVyb3N1cmcgU3BpbmU8L2Z1bGwtdGl0bGU+PC9w
ZXJpb2RpY2FsPjxwYWdlcz41MDktNTE2PC9wYWdlcz48dm9sdW1lPjI1PC92b2x1bWU+PG51bWJl
cj40PC9udW1iZXI+PGVkaXRpb24+MjAxNjA1Mjc8L2VkaXRpb24+PGtleXdvcmRzPjxrZXl3b3Jk
PkFsbG9ncmFmdHMvKnRyYW5zcGxhbnRhdGlvbjwva2V5d29yZD48a2V5d29yZD5BdXRvZ3JhZnRz
Lyp0cmFuc3BsYW50YXRpb248L2tleXdvcmQ+PGtleXdvcmQ+Qm9uZSBTdWJzdGl0dXRlcy8qdGhl
cmFwZXV0aWMgdXNlPC9rZXl3b3JkPjxrZXl3b3JkPkJvbmUgVHJhbnNwbGFudGF0aW9uL2luc3Ry
dW1lbnRhdGlvbi8qbWV0aG9kczwva2V5d29yZD48a2V5d29yZD5DZXJ2aWNhbCBWZXJ0ZWJyYWUv
c3VyZ2VyeTwva2V5d29yZD48a2V5d29yZD5IdW1hbnM8L2tleXdvcmQ+PGtleXdvcmQ+SW50ZXJ2
ZXJ0ZWJyYWwgRGlzYyBEZWdlbmVyYXRpb24vKnN1cmdlcnk8L2tleXdvcmQ+PGtleXdvcmQ+THVt
YmFyIFZlcnRlYnJhZS9zdXJnZXJ5PC9rZXl3b3JkPjxrZXl3b3JkPlJhbmRvbWl6ZWQgQ29udHJv
bGxlZCBUcmlhbHMgYXMgVG9waWM8L2tleXdvcmQ+PGtleXdvcmQ+U3BpbmFsIEZ1c2lvbi9pbnN0
cnVtZW50YXRpb24vKm1ldGhvZHM8L2tleXdvcmQ+PGtleXdvcmQ+QUNERiA9IGFudGVyaW9yIGNl
cnZpY2FsIGRpc2NlY3RvbXkgYW5kIGZ1c2lvbjwva2V5d29yZD48a2V5d29yZD5BSFJRID0gQWdl
bmN5IGZvciBIZWFsdGhjYXJlIFJlc2VhcmNoIGFuZCBRdWFsaXR5PC9rZXl3b3JkPjxrZXl3b3Jk
PkJNID0gYm9uZSBtYXJyb3c8L2tleXdvcmQ+PGtleXdvcmQ+Qk9QID0gYmlvY29tcGF0aWJsZSBv
c3Rlb2NvbmR1Y3RpdmUgcG9seW1lcjwva2V5d29yZD48a2V5d29yZD5IQSA9IGh5ZHJveHlhcGF0
aXRlPC9rZXl3b3JkPjxrZXl3b3JkPklDQkcgPSBpbGlhYyBjcmVzdCBib25lIGdyYWZ0PC9rZXl3
b3JkPjxrZXl3b3JkPkxCID0gbG9jYWwgYm9uZTwva2V5d29yZD48a2V5d29yZD5QTU1BID0gcG9s
eW1ldGh5bG1ldGhhY3J5bGF0ZTwva2V5d29yZD48a2V5d29yZD5SQ1QgPSByYW5kb21pemVkIGNv
bnRyb2xsZWQgdHJpYWw8L2tleXdvcmQ+PGtleXdvcmQ+VkFTID0gdmlzdWFsIGFuYWxvZyBzY2Fs
ZTwva2V5d29yZD48a2V5d29yZD5jZXJ2aWNhbDwva2V5d29yZD48a2V5d29yZD5mdXNpb248L2tl
eXdvcmQ+PGtleXdvcmQ+bHVtYmFyPC9rZXl3b3JkPjxrZXl3b3JkPnJhbmRvbWl6ZWQgY29udHJv
bCB0cmlhbHM8L2tleXdvcmQ+PGtleXdvcmQ+c3ludGhldGljIGdyYWZ0PC9rZXl3b3JkPjxrZXl3
b3JkPnN5c3RlbWF0aWMgcmV2aWV3PC9rZXl3b3JkPjxrZXl3b3JkPnRlY2huaXF1ZTwva2V5d29y
ZD48a2V5d29yZD5iZXRhLVRDUCA9IGJldGEtdHJpY2FsY2l1bSBwaG9zcGhhdGU8L2tleXdvcmQ+
PC9rZXl3b3Jkcz48ZGF0ZXM+PHllYXI+MjAxNjwveWVhcj48cHViLWRhdGVzPjxkYXRlPk9jdDwv
ZGF0ZT48L3B1Yi1kYXRlcz48L2RhdGVzPjxpc2JuPjE1NDctNTY0NiAoRWxlY3Ryb25pYykmI3hE
OzE1NDctNTY0NiAoTGlua2luZyk8L2lzYm4+PGFjY2Vzc2lvbi1udW0+MjcyMzE4MTI8L2FjY2Vz
c2lvbi1udW0+PHVybHM+PHJlbGF0ZWQtdXJscz48dXJsPmh0dHBzOi8vd3d3Lm5jYmkubmxtLm5p
aC5nb3YvcHVibWVkLzI3MjMxODEyPC91cmw+PC9yZWxhdGVkLXVybHM+PC91cmxzPjxlbGVjdHJv
bmljLXJlc291cmNlLW51bT4xMC4zMTcxLzIwMTYuMS5TUElORTE1MTAwNTwvZWxlY3Ryb25pYy1y
ZXNvdXJjZS1udW0+PHJlbW90ZS1kYXRhYmFzZS1uYW1lPk1lZGxpbmU8L3JlbW90ZS1kYXRhYmFz
ZS1uYW1lPjxyZW1vdGUtZGF0YWJhc2UtcHJvdmlkZXI+TkxNPC9yZW1vdGUtZGF0YWJhc2UtcHJv
dmlkZXI+PC9yZWNvcmQ+PC9DaXRlPjwvRW5kTm90ZT5=
</w:fldData>
        </w:fldChar>
      </w:r>
      <w:r w:rsidR="006F63D0" w:rsidRPr="00234024">
        <w:instrText xml:space="preserve"> ADDIN EN.CITE </w:instrText>
      </w:r>
      <w:r w:rsidR="006F63D0" w:rsidRPr="00234024">
        <w:fldChar w:fldCharType="begin">
          <w:fldData xml:space="preserve">PEVuZE5vdGU+PENpdGU+PEF1dGhvcj5CdXNlcjwvQXV0aG9yPjxZZWFyPjIwMTY8L1llYXI+PFJl
Y051bT4xODY8L1JlY051bT48RGlzcGxheVRleHQ+WzhdPC9EaXNwbGF5VGV4dD48cmVjb3JkPjxy
ZWMtbnVtYmVyPjE4NjwvcmVjLW51bWJlcj48Zm9yZWlnbi1rZXlzPjxrZXkgYXBwPSJFTiIgZGIt
aWQ9InhhZXZ6ZmQ5bHdheHNjZXN3MGM1OWRlZTJlZXY5ZWVmYXR2dCIgdGltZXN0YW1wPSIxNzM2
MzUyNDIxIj4xODY8L2tleT48L2ZvcmVpZ24ta2V5cz48cmVmLXR5cGUgbmFtZT0iSm91cm5hbCBB
cnRpY2xlIj4xNzwvcmVmLXR5cGU+PGNvbnRyaWJ1dG9ycz48YXV0aG9ycz48YXV0aG9yPkJ1c2Vy
LCBaLjwvYXV0aG9yPjxhdXRob3I+QnJvZGtlLCBELiBTLjwvYXV0aG9yPjxhdXRob3I+WW91c3Nl
ZiwgSi4gQS48L2F1dGhvcj48YXV0aG9yPk1laXNlbCwgSC4gSi48L2F1dGhvcj48YXV0aG9yPk15
aHJlLCBTLiBMLjwvYXV0aG9yPjxhdXRob3I+SGFzaGltb3RvLCBSLjwvYXV0aG9yPjxhdXRob3I+
UGFyaywgSi4gQi48L2F1dGhvcj48YXV0aG9yPlRpbSBZb29uLCBTLjwvYXV0aG9yPjxhdXRob3I+
V2FuZywgSi4gQy48L2F1dGhvcj48L2F1dGhvcnM+PC9jb250cmlidXRvcnM+PGF1dGgtYWRkcmVz
cz5EZXBhcnRtZW50IG9mIE9ydGhvcGFlZGljIFN1cmdlcnksIEtlY2sgU2Nob29sIG9mIE1lZGlj
aW5lLCBVbml2ZXJzaXR5IG9mIFNvdXRoZXJuIENhbGlmb3JuaWEsIExvcyBBbmdlbGVzLCBDYWxp
Zm9ybmlhLiYjeEQ7RGVwYXJ0bWVudCBvZiBPcnRob3BlZGljcywgVW5pdmVyc2l0eSBvZiBVdGFo
IFNjaG9vbCBvZiBNZWRpY2luZSwgU2FsdCBMYWtlIENpdHksIFV0YWguJiN4RDtTcGluZSBDb2xv
cmFkbywgRHVyYW5nbywgQ29sb3JhZG8uJiN4RDtEZXBhcnRtZW50IG9mIE5ldXJvc3VyZ2VyeSwg
QmVyZ21hbm5zdHJvc3QgSG9zcGl0YWwsIEhhbGxlLCBHZXJtYW55LiYjeEQ7U3BlY3RydW0gUmVz
ZWFyY2gsIEluYy4sIFRhY29tYSwgV2FzaGluZ3Rvbi4mI3hEO0RlcGFydG1lbnQgb2YgT3J0aG9w
YWVkaWMgU3VyZ2VyeSwgVWlqb25nYnUgU3QuIE1hcnkmYXBvcztzIEhvc3BpdGFsLCBUaGUgQ2F0
aG9saWMgVW5pdmVyc2l0eSBvZiBLb3JlYSBTY2hvb2wgb2YgTWVkaWNpbmUsIFVpam9uZ2J1LCBL
b3JlYTsgYW5kLiYjeEQ7RGVwYXJ0bWVudCBvZiBPcnRob3BlZGljcywgRW1vcnkgU3BpbmUgQ2Vu
dGVyLCBFbW9yeSBVbml2ZXJzaXR5LCBBdGxhbnRhLCBHZW9yZ2lhLjwvYXV0aC1hZGRyZXNzPjx0
aXRsZXM+PHRpdGxlPlN5bnRoZXRpYyBib25lIGdyYWZ0IHZlcnN1cyBhdXRvZ3JhZnQgb3IgYWxs
b2dyYWZ0IGZvciBzcGluYWwgZnVzaW9uOiBhIHN5c3RlbWF0aWMgcmV2aWV3PC90aXRsZT48c2Vj
b25kYXJ5LXRpdGxlPkogTmV1cm9zdXJnIFNwaW5lPC9zZWNvbmRhcnktdGl0bGU+PC90aXRsZXM+
PHBlcmlvZGljYWw+PGZ1bGwtdGl0bGU+SiBOZXVyb3N1cmcgU3BpbmU8L2Z1bGwtdGl0bGU+PC9w
ZXJpb2RpY2FsPjxwYWdlcz41MDktNTE2PC9wYWdlcz48dm9sdW1lPjI1PC92b2x1bWU+PG51bWJl
cj40PC9udW1iZXI+PGVkaXRpb24+MjAxNjA1Mjc8L2VkaXRpb24+PGtleXdvcmRzPjxrZXl3b3Jk
PkFsbG9ncmFmdHMvKnRyYW5zcGxhbnRhdGlvbjwva2V5d29yZD48a2V5d29yZD5BdXRvZ3JhZnRz
Lyp0cmFuc3BsYW50YXRpb248L2tleXdvcmQ+PGtleXdvcmQ+Qm9uZSBTdWJzdGl0dXRlcy8qdGhl
cmFwZXV0aWMgdXNlPC9rZXl3b3JkPjxrZXl3b3JkPkJvbmUgVHJhbnNwbGFudGF0aW9uL2luc3Ry
dW1lbnRhdGlvbi8qbWV0aG9kczwva2V5d29yZD48a2V5d29yZD5DZXJ2aWNhbCBWZXJ0ZWJyYWUv
c3VyZ2VyeTwva2V5d29yZD48a2V5d29yZD5IdW1hbnM8L2tleXdvcmQ+PGtleXdvcmQ+SW50ZXJ2
ZXJ0ZWJyYWwgRGlzYyBEZWdlbmVyYXRpb24vKnN1cmdlcnk8L2tleXdvcmQ+PGtleXdvcmQ+THVt
YmFyIFZlcnRlYnJhZS9zdXJnZXJ5PC9rZXl3b3JkPjxrZXl3b3JkPlJhbmRvbWl6ZWQgQ29udHJv
bGxlZCBUcmlhbHMgYXMgVG9waWM8L2tleXdvcmQ+PGtleXdvcmQ+U3BpbmFsIEZ1c2lvbi9pbnN0
cnVtZW50YXRpb24vKm1ldGhvZHM8L2tleXdvcmQ+PGtleXdvcmQ+QUNERiA9IGFudGVyaW9yIGNl
cnZpY2FsIGRpc2NlY3RvbXkgYW5kIGZ1c2lvbjwva2V5d29yZD48a2V5d29yZD5BSFJRID0gQWdl
bmN5IGZvciBIZWFsdGhjYXJlIFJlc2VhcmNoIGFuZCBRdWFsaXR5PC9rZXl3b3JkPjxrZXl3b3Jk
PkJNID0gYm9uZSBtYXJyb3c8L2tleXdvcmQ+PGtleXdvcmQ+Qk9QID0gYmlvY29tcGF0aWJsZSBv
c3Rlb2NvbmR1Y3RpdmUgcG9seW1lcjwva2V5d29yZD48a2V5d29yZD5IQSA9IGh5ZHJveHlhcGF0
aXRlPC9rZXl3b3JkPjxrZXl3b3JkPklDQkcgPSBpbGlhYyBjcmVzdCBib25lIGdyYWZ0PC9rZXl3
b3JkPjxrZXl3b3JkPkxCID0gbG9jYWwgYm9uZTwva2V5d29yZD48a2V5d29yZD5QTU1BID0gcG9s
eW1ldGh5bG1ldGhhY3J5bGF0ZTwva2V5d29yZD48a2V5d29yZD5SQ1QgPSByYW5kb21pemVkIGNv
bnRyb2xsZWQgdHJpYWw8L2tleXdvcmQ+PGtleXdvcmQ+VkFTID0gdmlzdWFsIGFuYWxvZyBzY2Fs
ZTwva2V5d29yZD48a2V5d29yZD5jZXJ2aWNhbDwva2V5d29yZD48a2V5d29yZD5mdXNpb248L2tl
eXdvcmQ+PGtleXdvcmQ+bHVtYmFyPC9rZXl3b3JkPjxrZXl3b3JkPnJhbmRvbWl6ZWQgY29udHJv
bCB0cmlhbHM8L2tleXdvcmQ+PGtleXdvcmQ+c3ludGhldGljIGdyYWZ0PC9rZXl3b3JkPjxrZXl3
b3JkPnN5c3RlbWF0aWMgcmV2aWV3PC9rZXl3b3JkPjxrZXl3b3JkPnRlY2huaXF1ZTwva2V5d29y
ZD48a2V5d29yZD5iZXRhLVRDUCA9IGJldGEtdHJpY2FsY2l1bSBwaG9zcGhhdGU8L2tleXdvcmQ+
PC9rZXl3b3Jkcz48ZGF0ZXM+PHllYXI+MjAxNjwveWVhcj48cHViLWRhdGVzPjxkYXRlPk9jdDwv
ZGF0ZT48L3B1Yi1kYXRlcz48L2RhdGVzPjxpc2JuPjE1NDctNTY0NiAoRWxlY3Ryb25pYykmI3hE
OzE1NDctNTY0NiAoTGlua2luZyk8L2lzYm4+PGFjY2Vzc2lvbi1udW0+MjcyMzE4MTI8L2FjY2Vz
c2lvbi1udW0+PHVybHM+PHJlbGF0ZWQtdXJscz48dXJsPmh0dHBzOi8vd3d3Lm5jYmkubmxtLm5p
aC5nb3YvcHVibWVkLzI3MjMxODEyPC91cmw+PC9yZWxhdGVkLXVybHM+PC91cmxzPjxlbGVjdHJv
bmljLXJlc291cmNlLW51bT4xMC4zMTcxLzIwMTYuMS5TUElORTE1MTAwNTwvZWxlY3Ryb25pYy1y
ZXNvdXJjZS1udW0+PHJlbW90ZS1kYXRhYmFzZS1uYW1lPk1lZGxpbmU8L3JlbW90ZS1kYXRhYmFz
ZS1uYW1lPjxyZW1vdGUtZGF0YWJhc2UtcHJvdmlkZXI+TkxNPC9yZW1vdGUtZGF0YWJhc2UtcHJv
dmlkZXI+PC9yZWNvcmQ+PC9DaXRlPjwvRW5kTm90ZT5=
</w:fldData>
        </w:fldChar>
      </w:r>
      <w:r w:rsidR="006F63D0" w:rsidRPr="00234024">
        <w:instrText xml:space="preserve"> ADDIN EN.CITE.DATA </w:instrText>
      </w:r>
      <w:r w:rsidR="006F63D0" w:rsidRPr="00234024">
        <w:fldChar w:fldCharType="end"/>
      </w:r>
      <w:r w:rsidR="006F63D0" w:rsidRPr="00234024">
        <w:fldChar w:fldCharType="separate"/>
      </w:r>
      <w:r w:rsidR="006F63D0" w:rsidRPr="00234024">
        <w:rPr>
          <w:noProof/>
        </w:rPr>
        <w:t>[8]</w:t>
      </w:r>
      <w:r w:rsidR="006F63D0" w:rsidRPr="00234024">
        <w:fldChar w:fldCharType="end"/>
      </w:r>
      <w:r w:rsidR="006F63D0" w:rsidRPr="00234024">
        <w:t>, donor site morbidity, increased surgical time</w:t>
      </w:r>
      <w:r w:rsidR="008151E5" w:rsidRPr="00234024">
        <w:t>,</w:t>
      </w:r>
      <w:r w:rsidR="006F63D0" w:rsidRPr="00234024">
        <w:t xml:space="preserve"> surgical harvesting from donor sites with related blood loss</w:t>
      </w:r>
      <w:r w:rsidR="008F12E9" w:rsidRPr="00234024">
        <w:fldChar w:fldCharType="begin">
          <w:fldData xml:space="preserve">PEVuZE5vdGU+PENpdGU+PEF1dGhvcj5Qb3VyaGFqcmV6YWVpPC9BdXRob3I+PFllYXI+MjAyNDwv
WWVhcj48UmVjTnVtPjE4MzwvUmVjTnVtPjxEaXNwbGF5VGV4dD5bNF08L0Rpc3BsYXlUZXh0Pjxy
ZWNvcmQ+PHJlYy1udW1iZXI+MTgzPC9yZWMtbnVtYmVyPjxmb3JlaWduLWtleXM+PGtleSBhcHA9
IkVOIiBkYi1pZD0ieGFldnpmZDlsd2F4c2Nlc3cwYzU5ZGVlMmVldjllZWZhdHZ0IiB0aW1lc3Rh
bXA9IjE3MzYyODUxMTciPjE4Mzwva2V5PjwvZm9yZWlnbi1rZXlzPjxyZWYtdHlwZSBuYW1lPSJK
b3VybmFsIEFydGljbGUiPjE3PC9yZWYtdHlwZT48Y29udHJpYnV0b3JzPjxhdXRob3JzPjxhdXRo
b3I+UG91cmhhanJlemFlaSwgUy48L2F1dGhvcj48YXV0aG9yPkFiYmFzLCBaLjwvYXV0aG9yPjxh
dXRob3I+S2hhbGlsaSwgTS4gQS48L2F1dGhvcj48YXV0aG9yPk1hZGluZWgsIEguPC9hdXRob3I+
PGF1dGhvcj5Kb295YSwgSC48L2F1dGhvcj48YXV0aG9yPkJhYmFlaXphZCwgQS48L2F1dGhvcj48
YXV0aG9yPkdyb3NzLCBKLiBELjwvYXV0aG9yPjxhdXRob3I+U2FtYWRpLCBBLjwvYXV0aG9yPjwv
YXV0aG9ycz48L2NvbnRyaWJ1dG9ycz48YXV0aC1hZGRyZXNzPkRlcGFydG1lbnQgb2YgYmlvbWVk
aWNhbCBFbmdpbmVlcmluZywgQW1pcmthYmlyIFVuaXZlcnNpdHkgb2YgVGVjaG5vbG9neSwgVGVo
cmFuLCBJcmFuLiYjeEQ7RGVwYXJ0bWVudCBvZiBDaGVtaXN0cnksIFVuaXZlcnNpdHkgb2YgQm9s
b2duYSwgQm9sb2duYSwgSXRhbHkuJiN4RDtEZXBhcnRtZW50IG9mIEJpb21hdGVyaWFscywgVW5p
dmVyc2l0eSBvZiBUYXJiaWF0IE1vZGFyZXMsIFRlaHJhbiwgSXJhbi4mI3hEO0RlcGFydG1lbnQg
b2YgUG9seW1lciBFbmdpbmVlcmluZywgVW5pdmVyc2l0eSBvZiBUYXJiaWF0IE1vZGFyZXMsIFRl
aHJhbiwgSXJhbi4mI3hEO0Jpb2NoZW1pc3RyeSBncm91cCwgRGVwYXJ0bWVudCBvZiBDaGVtaXN0
cnksIEZhY3VsdHkgb2YgU2NpZW5jZSwgRmVyZG93c2kgVW5pdmVyc2l0eSBvZiBNYXNoaGFkLCBN
YXNoaGFkLCBJcmFuLiYjeEQ7RmFjdWx0eSBvZiBNZWRpY2luZSwgU2VtbmFuIFVuaXZlcnNpdHkg
b2YgTWVkaWNhbCBTY2llbmNlLCBTZW1uYW4sIElyYW4uJiN4RDtSZUNFTExlYnJhdGUgUmVnZW5l
cmF0aXZlIE1lZGljaW5lIENsaW5pYywgSGVuZGVyc29uLCBOViwgVVNBLiYjeEQ7RGVwYXJ0bWVu
dCBvZiBCYXNpYyBTY2llbmNlLCBTY2hvb2wgb2YgTWVkaWNpbmUsIEJhbSBVbml2ZXJzaXR5IG9m
IE1lZGljYWwgU2NpZW5jZXMsIEJhbSwgSXJhbi4gRWxlY3Ryb25pYyBhZGRyZXNzOiBhbGlzYW1h
ZGkyM0BtdWJhbS5hYy5pci48L2F1dGgtYWRkcmVzcz48dGl0bGVzPjx0aXRsZT5CaW9hY3RpdmUg
cG9seW1lcnM6IEEgY29tcHJlaGVuc2l2ZSByZXZpZXcgb24gYm9uZSBncmFmdGluZyBiaW9tYXRl
cmlhbHM8L3RpdGxlPjxzZWNvbmRhcnktdGl0bGU+SW50IEogQmlvbCBNYWNyb21vbDwvc2Vjb25k
YXJ5LXRpdGxlPjwvdGl0bGVzPjxwZXJpb2RpY2FsPjxmdWxsLXRpdGxlPkludCBKIEJpb2wgTWFj
cm9tb2w8L2Z1bGwtdGl0bGU+PC9wZXJpb2RpY2FsPjxwYWdlcz4xMzQ2MTU8L3BhZ2VzPjx2b2x1
bWU+Mjc4PC92b2x1bWU+PG51bWJlcj5QdCAyPC9udW1iZXI+PGVkaXRpb24+MjAyNDA4MTA8L2Vk
aXRpb24+PGtleXdvcmRzPjxrZXl3b3JkPkh1bWFuczwva2V5d29yZD48a2V5d29yZD4qUG9seW1l
cnMvY2hlbWlzdHJ5PC9rZXl3b3JkPjxrZXl3b3JkPipCaW9jb21wYXRpYmxlIE1hdGVyaWFscy9j
aGVtaXN0cnk8L2tleXdvcmQ+PGtleXdvcmQ+KlRpc3N1ZSBFbmdpbmVlcmluZy9tZXRob2RzPC9r
ZXl3b3JkPjxrZXl3b3JkPipCb25lIFRyYW5zcGxhbnRhdGlvbi9tZXRob2RzPC9rZXl3b3JkPjxr
ZXl3b3JkPkFuaW1hbHM8L2tleXdvcmQ+PGtleXdvcmQ+Qm9uZSBTdWJzdGl0dXRlcy9jaGVtaXN0
cnk8L2tleXdvcmQ+PGtleXdvcmQ+Qm9uZSBhbmQgQm9uZXMvZHJ1ZyBlZmZlY3RzPC9rZXl3b3Jk
PjxrZXl3b3JkPlRpc3N1ZSBTY2FmZm9sZHMvY2hlbWlzdHJ5PC9rZXl3b3JkPjxrZXl3b3JkPkJv
bmUgUmVnZW5lcmF0aW9uL2RydWcgZWZmZWN0czwva2V5d29yZD48a2V5d29yZD5CaW9tZWRpY2Fs
IGFwcGxpY2F0aW9uczwva2V5d29yZD48a2V5d29yZD5Cb25lIHRpc3N1ZSBlbmdpbmVlcmluZzwv
a2V5d29yZD48a2V5d29yZD5Qb2x5bWVyaWMgYmlvbWF0ZXJpYWxzPC9rZXl3b3JkPjwva2V5d29y
ZHM+PGRhdGVzPjx5ZWFyPjIwMjQ8L3llYXI+PHB1Yi1kYXRlcz48ZGF0ZT5PY3Q8L2RhdGU+PC9w
dWItZGF0ZXM+PC9kYXRlcz48aXNibj4xODc5LTAwMDMgKEVsZWN0cm9uaWMpJiN4RDswMTQxLTgx
MzAgKExpbmtpbmcpPC9pc2JuPjxhY2Nlc3Npb24tbnVtPjM5MTI4NzQzPC9hY2Nlc3Npb24tbnVt
Pjx1cmxzPjxyZWxhdGVkLXVybHM+PHVybD5odHRwczovL3d3dy5uY2JpLm5sbS5uaWguZ292L3B1
Ym1lZC8zOTEyODc0MzwvdXJsPjwvcmVsYXRlZC11cmxzPjwvdXJscz48Y3VzdG9tMT5EZWNsYXJh
dGlvbiBvZiBjb21wZXRpbmcgaW50ZXJlc3QgVGhlIGF1dGhvcnMgZGVjbGFyZSB0aGF0IHRoZXkg
aGF2ZSBubyBrbm93biBjb21wZXRpbmcgZmluYW5jaWFsIGludGVyZXN0cyBvciBwZXJzb25hbCBy
ZWxhdGlvbnNoaXBzIHRoYXQgY291bGQgaGF2ZSBhcHBlYXJlZCB0byBpbmZsdWVuY2UgdGhlIHdv
cmsgcmVwb3J0ZWQgaW4gdGhpcyBwYXBlci48L2N1c3RvbTE+PGVsZWN0cm9uaWMtcmVzb3VyY2Ut
bnVtPjEwLjEwMTYvai5pamJpb21hYy4yMDI0LjEzNDYxNTwvZWxlY3Ryb25pYy1yZXNvdXJjZS1u
dW0+PHJlbW90ZS1kYXRhYmFzZS1uYW1lPk1lZGxpbmU8L3JlbW90ZS1kYXRhYmFzZS1uYW1lPjxy
ZW1vdGUtZGF0YWJhc2UtcHJvdmlkZXI+TkxNPC9yZW1vdGUtZGF0YWJhc2UtcHJvdmlkZXI+PC9y
ZWNvcmQ+PC9DaXRlPjwvRW5kTm90ZT5=
</w:fldData>
        </w:fldChar>
      </w:r>
      <w:r w:rsidR="008F12E9" w:rsidRPr="00234024">
        <w:instrText xml:space="preserve"> ADDIN EN.CITE </w:instrText>
      </w:r>
      <w:r w:rsidR="008F12E9" w:rsidRPr="00234024">
        <w:fldChar w:fldCharType="begin">
          <w:fldData xml:space="preserve">PEVuZE5vdGU+PENpdGU+PEF1dGhvcj5Qb3VyaGFqcmV6YWVpPC9BdXRob3I+PFllYXI+MjAyNDwv
WWVhcj48UmVjTnVtPjE4MzwvUmVjTnVtPjxEaXNwbGF5VGV4dD5bNF08L0Rpc3BsYXlUZXh0Pjxy
ZWNvcmQ+PHJlYy1udW1iZXI+MTgzPC9yZWMtbnVtYmVyPjxmb3JlaWduLWtleXM+PGtleSBhcHA9
IkVOIiBkYi1pZD0ieGFldnpmZDlsd2F4c2Nlc3cwYzU5ZGVlMmVldjllZWZhdHZ0IiB0aW1lc3Rh
bXA9IjE3MzYyODUxMTciPjE4Mzwva2V5PjwvZm9yZWlnbi1rZXlzPjxyZWYtdHlwZSBuYW1lPSJK
b3VybmFsIEFydGljbGUiPjE3PC9yZWYtdHlwZT48Y29udHJpYnV0b3JzPjxhdXRob3JzPjxhdXRo
b3I+UG91cmhhanJlemFlaSwgUy48L2F1dGhvcj48YXV0aG9yPkFiYmFzLCBaLjwvYXV0aG9yPjxh
dXRob3I+S2hhbGlsaSwgTS4gQS48L2F1dGhvcj48YXV0aG9yPk1hZGluZWgsIEguPC9hdXRob3I+
PGF1dGhvcj5Kb295YSwgSC48L2F1dGhvcj48YXV0aG9yPkJhYmFlaXphZCwgQS48L2F1dGhvcj48
YXV0aG9yPkdyb3NzLCBKLiBELjwvYXV0aG9yPjxhdXRob3I+U2FtYWRpLCBBLjwvYXV0aG9yPjwv
YXV0aG9ycz48L2NvbnRyaWJ1dG9ycz48YXV0aC1hZGRyZXNzPkRlcGFydG1lbnQgb2YgYmlvbWVk
aWNhbCBFbmdpbmVlcmluZywgQW1pcmthYmlyIFVuaXZlcnNpdHkgb2YgVGVjaG5vbG9neSwgVGVo
cmFuLCBJcmFuLiYjeEQ7RGVwYXJ0bWVudCBvZiBDaGVtaXN0cnksIFVuaXZlcnNpdHkgb2YgQm9s
b2duYSwgQm9sb2duYSwgSXRhbHkuJiN4RDtEZXBhcnRtZW50IG9mIEJpb21hdGVyaWFscywgVW5p
dmVyc2l0eSBvZiBUYXJiaWF0IE1vZGFyZXMsIFRlaHJhbiwgSXJhbi4mI3hEO0RlcGFydG1lbnQg
b2YgUG9seW1lciBFbmdpbmVlcmluZywgVW5pdmVyc2l0eSBvZiBUYXJiaWF0IE1vZGFyZXMsIFRl
aHJhbiwgSXJhbi4mI3hEO0Jpb2NoZW1pc3RyeSBncm91cCwgRGVwYXJ0bWVudCBvZiBDaGVtaXN0
cnksIEZhY3VsdHkgb2YgU2NpZW5jZSwgRmVyZG93c2kgVW5pdmVyc2l0eSBvZiBNYXNoaGFkLCBN
YXNoaGFkLCBJcmFuLiYjeEQ7RmFjdWx0eSBvZiBNZWRpY2luZSwgU2VtbmFuIFVuaXZlcnNpdHkg
b2YgTWVkaWNhbCBTY2llbmNlLCBTZW1uYW4sIElyYW4uJiN4RDtSZUNFTExlYnJhdGUgUmVnZW5l
cmF0aXZlIE1lZGljaW5lIENsaW5pYywgSGVuZGVyc29uLCBOViwgVVNBLiYjeEQ7RGVwYXJ0bWVu
dCBvZiBCYXNpYyBTY2llbmNlLCBTY2hvb2wgb2YgTWVkaWNpbmUsIEJhbSBVbml2ZXJzaXR5IG9m
IE1lZGljYWwgU2NpZW5jZXMsIEJhbSwgSXJhbi4gRWxlY3Ryb25pYyBhZGRyZXNzOiBhbGlzYW1h
ZGkyM0BtdWJhbS5hYy5pci48L2F1dGgtYWRkcmVzcz48dGl0bGVzPjx0aXRsZT5CaW9hY3RpdmUg
cG9seW1lcnM6IEEgY29tcHJlaGVuc2l2ZSByZXZpZXcgb24gYm9uZSBncmFmdGluZyBiaW9tYXRl
cmlhbHM8L3RpdGxlPjxzZWNvbmRhcnktdGl0bGU+SW50IEogQmlvbCBNYWNyb21vbDwvc2Vjb25k
YXJ5LXRpdGxlPjwvdGl0bGVzPjxwZXJpb2RpY2FsPjxmdWxsLXRpdGxlPkludCBKIEJpb2wgTWFj
cm9tb2w8L2Z1bGwtdGl0bGU+PC9wZXJpb2RpY2FsPjxwYWdlcz4xMzQ2MTU8L3BhZ2VzPjx2b2x1
bWU+Mjc4PC92b2x1bWU+PG51bWJlcj5QdCAyPC9udW1iZXI+PGVkaXRpb24+MjAyNDA4MTA8L2Vk
aXRpb24+PGtleXdvcmRzPjxrZXl3b3JkPkh1bWFuczwva2V5d29yZD48a2V5d29yZD4qUG9seW1l
cnMvY2hlbWlzdHJ5PC9rZXl3b3JkPjxrZXl3b3JkPipCaW9jb21wYXRpYmxlIE1hdGVyaWFscy9j
aGVtaXN0cnk8L2tleXdvcmQ+PGtleXdvcmQ+KlRpc3N1ZSBFbmdpbmVlcmluZy9tZXRob2RzPC9r
ZXl3b3JkPjxrZXl3b3JkPipCb25lIFRyYW5zcGxhbnRhdGlvbi9tZXRob2RzPC9rZXl3b3JkPjxr
ZXl3b3JkPkFuaW1hbHM8L2tleXdvcmQ+PGtleXdvcmQ+Qm9uZSBTdWJzdGl0dXRlcy9jaGVtaXN0
cnk8L2tleXdvcmQ+PGtleXdvcmQ+Qm9uZSBhbmQgQm9uZXMvZHJ1ZyBlZmZlY3RzPC9rZXl3b3Jk
PjxrZXl3b3JkPlRpc3N1ZSBTY2FmZm9sZHMvY2hlbWlzdHJ5PC9rZXl3b3JkPjxrZXl3b3JkPkJv
bmUgUmVnZW5lcmF0aW9uL2RydWcgZWZmZWN0czwva2V5d29yZD48a2V5d29yZD5CaW9tZWRpY2Fs
IGFwcGxpY2F0aW9uczwva2V5d29yZD48a2V5d29yZD5Cb25lIHRpc3N1ZSBlbmdpbmVlcmluZzwv
a2V5d29yZD48a2V5d29yZD5Qb2x5bWVyaWMgYmlvbWF0ZXJpYWxzPC9rZXl3b3JkPjwva2V5d29y
ZHM+PGRhdGVzPjx5ZWFyPjIwMjQ8L3llYXI+PHB1Yi1kYXRlcz48ZGF0ZT5PY3Q8L2RhdGU+PC9w
dWItZGF0ZXM+PC9kYXRlcz48aXNibj4xODc5LTAwMDMgKEVsZWN0cm9uaWMpJiN4RDswMTQxLTgx
MzAgKExpbmtpbmcpPC9pc2JuPjxhY2Nlc3Npb24tbnVtPjM5MTI4NzQzPC9hY2Nlc3Npb24tbnVt
Pjx1cmxzPjxyZWxhdGVkLXVybHM+PHVybD5odHRwczovL3d3dy5uY2JpLm5sbS5uaWguZ292L3B1
Ym1lZC8zOTEyODc0MzwvdXJsPjwvcmVsYXRlZC11cmxzPjwvdXJscz48Y3VzdG9tMT5EZWNsYXJh
dGlvbiBvZiBjb21wZXRpbmcgaW50ZXJlc3QgVGhlIGF1dGhvcnMgZGVjbGFyZSB0aGF0IHRoZXkg
aGF2ZSBubyBrbm93biBjb21wZXRpbmcgZmluYW5jaWFsIGludGVyZXN0cyBvciBwZXJzb25hbCBy
ZWxhdGlvbnNoaXBzIHRoYXQgY291bGQgaGF2ZSBhcHBlYXJlZCB0byBpbmZsdWVuY2UgdGhlIHdv
cmsgcmVwb3J0ZWQgaW4gdGhpcyBwYXBlci48L2N1c3RvbTE+PGVsZWN0cm9uaWMtcmVzb3VyY2Ut
bnVtPjEwLjEwMTYvai5pamJpb21hYy4yMDI0LjEzNDYxNTwvZWxlY3Ryb25pYy1yZXNvdXJjZS1u
dW0+PHJlbW90ZS1kYXRhYmFzZS1uYW1lPk1lZGxpbmU8L3JlbW90ZS1kYXRhYmFzZS1uYW1lPjxy
ZW1vdGUtZGF0YWJhc2UtcHJvdmlkZXI+TkxNPC9yZW1vdGUtZGF0YWJhc2UtcHJvdmlkZXI+PC9y
ZWNvcmQ+PC9DaXRlPjwvRW5kTm90ZT5=
</w:fldData>
        </w:fldChar>
      </w:r>
      <w:r w:rsidR="008F12E9" w:rsidRPr="00234024">
        <w:instrText xml:space="preserve"> ADDIN EN.CITE.DATA </w:instrText>
      </w:r>
      <w:r w:rsidR="008F12E9" w:rsidRPr="00234024">
        <w:fldChar w:fldCharType="end"/>
      </w:r>
      <w:r w:rsidR="008F12E9" w:rsidRPr="00234024">
        <w:fldChar w:fldCharType="separate"/>
      </w:r>
      <w:r w:rsidR="008F12E9" w:rsidRPr="00234024">
        <w:rPr>
          <w:noProof/>
        </w:rPr>
        <w:t>[4]</w:t>
      </w:r>
      <w:r w:rsidR="008F12E9" w:rsidRPr="00234024">
        <w:fldChar w:fldCharType="end"/>
      </w:r>
      <w:r w:rsidR="006F63D0" w:rsidRPr="00234024">
        <w:t xml:space="preserve">, higher morbidity and </w:t>
      </w:r>
      <w:r w:rsidR="000430E0" w:rsidRPr="00234024">
        <w:t xml:space="preserve">patient </w:t>
      </w:r>
      <w:r w:rsidR="006F63D0" w:rsidRPr="00234024">
        <w:t>anxiety [12]</w:t>
      </w:r>
      <w:r w:rsidR="006F63D0" w:rsidRPr="00234024">
        <w:rPr>
          <w:color w:val="000000"/>
          <w:shd w:val="clear" w:color="auto" w:fill="FFFFFF"/>
        </w:rPr>
        <w:t>. Variable graft retention rates, lack of consensus on optimal harvesting</w:t>
      </w:r>
      <w:r w:rsidR="005D368A" w:rsidRPr="00234024">
        <w:rPr>
          <w:color w:val="000000"/>
          <w:shd w:val="clear" w:color="auto" w:fill="FFFFFF"/>
        </w:rPr>
        <w:t xml:space="preserve"> and</w:t>
      </w:r>
      <w:r w:rsidR="006F63D0" w:rsidRPr="00234024">
        <w:rPr>
          <w:color w:val="000000"/>
          <w:shd w:val="clear" w:color="auto" w:fill="FFFFFF"/>
        </w:rPr>
        <w:t xml:space="preserve"> processing techniques, and challenges in assessing tissue viability at microscopic levels are some of the factors that complicate achieving predictable outcomes in graft survival.</w:t>
      </w:r>
      <w:r w:rsidR="006F63D0" w:rsidRPr="00234024">
        <w:rPr>
          <w:color w:val="000000"/>
          <w:shd w:val="clear" w:color="auto" w:fill="FFFFFF"/>
        </w:rPr>
        <w:fldChar w:fldCharType="begin"/>
      </w:r>
      <w:r w:rsidR="007E0B95" w:rsidRPr="00234024">
        <w:rPr>
          <w:color w:val="000000"/>
          <w:shd w:val="clear" w:color="auto" w:fill="FFFFFF"/>
        </w:rPr>
        <w:instrText xml:space="preserve"> ADDIN EN.CITE &lt;EndNote&gt;&lt;Cite&gt;&lt;Author&gt;Landau&lt;/Author&gt;&lt;RecNum&gt;221&lt;/RecNum&gt;&lt;DisplayText&gt;[26]&lt;/DisplayText&gt;&lt;record&gt;&lt;rec-number&gt;221&lt;/rec-number&gt;&lt;foreign-keys&gt;&lt;key app="EN" db-id="xaevzfd9lwaxscesw0c59dee2eev9eefatvt" timestamp="1736802246"&gt;221&lt;/key&gt;&lt;/foreign-keys&gt;&lt;ref-type name="Journal Article"&gt;17&lt;/ref-type&gt;&lt;contributors&gt;&lt;authors&gt;&lt;author&gt;Landau, M. J.&lt;/author&gt;&lt;author&gt;Birnbaum, Z. E.&lt;/author&gt;&lt;author&gt;Kurtz, L. G.&lt;/author&gt;&lt;author&gt;Aronowitz, J. A.&lt;/author&gt;&lt;/authors&gt;&lt;translated-authors&gt;&lt;author&gt;Plast Reconstr Surg Glob, Open&lt;/author&gt;&lt;/translated-authors&gt;&lt;/contributors&gt;&lt;auth-address&gt;Keck School of Medicine of USC, Los Angeles, Calif., 90033. FAU - Birnbaum, Zoe E&amp;#xD;University Stem Cell Center, Los Angeles, Calif., 90048. FAU - Kurtz, Lauren G&amp;#xD;University Stem Cell Center, Los Angeles, Calif., 90048. FAU - Aronowitz, Joel A&amp;#xD;Keck School of Medicine of USC, Los Angeles, Calif., 90033.&amp;#xD;University Stem Cell Center, Los Angeles, Calif., 90048.&amp;#xD;Cedars-Sinai Medical Center, Los Angeles, Calif, 90048.&lt;/auth-address&gt;&lt;titles&gt;&lt;title&gt;Review: Proposed Methods to Improve the Survival of Adipose Tissue in Autologous Fat Grafting&lt;/title&gt;&lt;/titles&gt;&lt;number&gt;2169-7574 (Print)&lt;/number&gt;&lt;dates&gt;&lt;/dates&gt;&lt;urls&gt;&lt;/urls&gt;&lt;remote-database-provider&gt;2018 Aug&lt;/remote-database-provider&gt;&lt;language&gt;eng&lt;/language&gt;&lt;/record&gt;&lt;/Cite&gt;&lt;/EndNote&gt;</w:instrText>
      </w:r>
      <w:r w:rsidR="006F63D0" w:rsidRPr="00234024">
        <w:rPr>
          <w:color w:val="000000"/>
          <w:shd w:val="clear" w:color="auto" w:fill="FFFFFF"/>
        </w:rPr>
        <w:fldChar w:fldCharType="separate"/>
      </w:r>
      <w:r w:rsidR="007E0B95" w:rsidRPr="00234024">
        <w:rPr>
          <w:noProof/>
          <w:color w:val="000000"/>
          <w:shd w:val="clear" w:color="auto" w:fill="FFFFFF"/>
        </w:rPr>
        <w:t>[26]</w:t>
      </w:r>
      <w:r w:rsidR="006F63D0" w:rsidRPr="00234024">
        <w:rPr>
          <w:color w:val="000000"/>
          <w:shd w:val="clear" w:color="auto" w:fill="FFFFFF"/>
        </w:rPr>
        <w:fldChar w:fldCharType="end"/>
      </w:r>
      <w:r w:rsidR="006F63D0" w:rsidRPr="00234024">
        <w:rPr>
          <w:color w:val="000000"/>
          <w:shd w:val="clear" w:color="auto" w:fill="FFFFFF"/>
        </w:rPr>
        <w:t xml:space="preserve"> Additionally, graft congruence with the joint surface can lead to further cartilage degradation</w:t>
      </w:r>
      <w:r w:rsidR="006F63D0" w:rsidRPr="00234024">
        <w:rPr>
          <w:color w:val="000000"/>
          <w:shd w:val="clear" w:color="auto" w:fill="FFFFFF"/>
        </w:rPr>
        <w:fldChar w:fldCharType="begin"/>
      </w:r>
      <w:r w:rsidR="007E0B95" w:rsidRPr="00234024">
        <w:rPr>
          <w:color w:val="000000"/>
          <w:shd w:val="clear" w:color="auto" w:fill="FFFFFF"/>
        </w:rPr>
        <w:instrText xml:space="preserve"> ADDIN EN.CITE &lt;EndNote&gt;&lt;Cite&gt;&lt;Author&gt;Ansah&lt;/Author&gt;&lt;Year&gt;2007&lt;/Year&gt;&lt;RecNum&gt;219&lt;/RecNum&gt;&lt;DisplayText&gt;[27]&lt;/DisplayText&gt;&lt;record&gt;&lt;rec-number&gt;219&lt;/rec-number&gt;&lt;foreign-keys&gt;&lt;key app="EN" db-id="xaevzfd9lwaxscesw0c59dee2eev9eefatvt" timestamp="1736802096"&gt;219&lt;/key&gt;&lt;/foreign-keys&gt;&lt;ref-type name="Journal Article"&gt;17&lt;/ref-type&gt;&lt;contributors&gt;&lt;authors&gt;&lt;author&gt;Ansah, Patrick&lt;/author&gt;&lt;author&gt;Vogt, Stephan&lt;/author&gt;&lt;author&gt;Ueblacker, Peter&lt;/author&gt;&lt;author&gt;Martinek, Vladimir&lt;/author&gt;&lt;author&gt;Woertler, Klaus&lt;/author&gt;&lt;author&gt;Imhoff, Andreas B.&lt;/author&gt;&lt;/authors&gt;&lt;/contributors&gt;&lt;titles&gt;&lt;title&gt;Osteochondral Transplantation to Treat Osteochondral Lesions in the Elbow&lt;/title&gt;&lt;secondary-title&gt;JBJS&lt;/secondary-title&gt;&lt;/titles&gt;&lt;periodical&gt;&lt;full-title&gt;JBJS&lt;/full-title&gt;&lt;/periodical&gt;&lt;pages&gt;2188-2194&lt;/pages&gt;&lt;volume&gt;89&lt;/volume&gt;&lt;number&gt;10&lt;/number&gt;&lt;dates&gt;&lt;year&gt;2007&lt;/year&gt;&lt;/dates&gt;&lt;isbn&gt;0021-9355&lt;/isbn&gt;&lt;accession-num&gt;00004623-200710000-00013&lt;/accession-num&gt;&lt;urls&gt;&lt;related-urls&gt;&lt;url&gt;https://journals.lww.com/jbjsjournal/fulltext/2007/10000/osteochondral_transplantation_to_treat.13.aspx&lt;/url&gt;&lt;/related-urls&gt;&lt;/urls&gt;&lt;electronic-resource-num&gt;10.2106/jbjs.F.00299&lt;/electronic-resource-num&gt;&lt;/record&gt;&lt;/Cite&gt;&lt;/EndNote&gt;</w:instrText>
      </w:r>
      <w:r w:rsidR="006F63D0" w:rsidRPr="00234024">
        <w:rPr>
          <w:color w:val="000000"/>
          <w:shd w:val="clear" w:color="auto" w:fill="FFFFFF"/>
        </w:rPr>
        <w:fldChar w:fldCharType="separate"/>
      </w:r>
      <w:r w:rsidR="007E0B95" w:rsidRPr="00234024">
        <w:rPr>
          <w:noProof/>
          <w:color w:val="000000"/>
          <w:shd w:val="clear" w:color="auto" w:fill="FFFFFF"/>
        </w:rPr>
        <w:t>[27]</w:t>
      </w:r>
      <w:r w:rsidR="006F63D0" w:rsidRPr="00234024">
        <w:rPr>
          <w:color w:val="000000"/>
          <w:shd w:val="clear" w:color="auto" w:fill="FFFFFF"/>
        </w:rPr>
        <w:fldChar w:fldCharType="end"/>
      </w:r>
      <w:r w:rsidR="006F63D0" w:rsidRPr="00234024">
        <w:rPr>
          <w:color w:val="000000"/>
          <w:shd w:val="clear" w:color="auto" w:fill="FFFFFF"/>
        </w:rPr>
        <w:t>.</w:t>
      </w:r>
      <w:r w:rsidR="006F63D0" w:rsidRPr="00234024">
        <w:t xml:space="preserve"> </w:t>
      </w:r>
      <w:r w:rsidR="005D368A" w:rsidRPr="00234024">
        <w:t>As a result</w:t>
      </w:r>
      <w:r w:rsidR="006F63D0" w:rsidRPr="00234024">
        <w:t xml:space="preserve">, the </w:t>
      </w:r>
      <w:r w:rsidR="001C23BB" w:rsidRPr="00234024">
        <w:t xml:space="preserve">potential </w:t>
      </w:r>
      <w:r w:rsidR="006F63D0" w:rsidRPr="00234024">
        <w:t>morbidity</w:t>
      </w:r>
      <w:r w:rsidR="00E9775F" w:rsidRPr="00234024">
        <w:t xml:space="preserve"> associated with </w:t>
      </w:r>
      <w:r w:rsidR="001D308A" w:rsidRPr="00234024">
        <w:t xml:space="preserve">the </w:t>
      </w:r>
      <w:r w:rsidR="006F63D0" w:rsidRPr="00234024">
        <w:t>harvesting</w:t>
      </w:r>
      <w:r w:rsidR="001D308A" w:rsidRPr="00234024">
        <w:t xml:space="preserve"> process</w:t>
      </w:r>
      <w:r w:rsidR="006F63D0" w:rsidRPr="00234024">
        <w:t xml:space="preserve"> </w:t>
      </w:r>
      <w:proofErr w:type="gramStart"/>
      <w:r w:rsidR="006F63D0" w:rsidRPr="00234024">
        <w:t>make</w:t>
      </w:r>
      <w:proofErr w:type="gramEnd"/>
      <w:r w:rsidR="006F63D0" w:rsidRPr="00234024">
        <w:t xml:space="preserve"> it a palliative solution</w:t>
      </w:r>
      <w:r w:rsidR="0022596D" w:rsidRPr="00234024">
        <w:fldChar w:fldCharType="begin">
          <w:fldData xml:space="preserve">PEVuZE5vdGU+PENpdGU+PEF1dGhvcj5CdXNlcjwvQXV0aG9yPjxZZWFyPjIwMTY8L1llYXI+PFJl
Y051bT4xODY8L1JlY051bT48RGlzcGxheVRleHQ+WzhdPC9EaXNwbGF5VGV4dD48cmVjb3JkPjxy
ZWMtbnVtYmVyPjE4NjwvcmVjLW51bWJlcj48Zm9yZWlnbi1rZXlzPjxrZXkgYXBwPSJFTiIgZGIt
aWQ9InhhZXZ6ZmQ5bHdheHNjZXN3MGM1OWRlZTJlZXY5ZWVmYXR2dCIgdGltZXN0YW1wPSIxNzM2
MzUyNDIxIj4xODY8L2tleT48L2ZvcmVpZ24ta2V5cz48cmVmLXR5cGUgbmFtZT0iSm91cm5hbCBB
cnRpY2xlIj4xNzwvcmVmLXR5cGU+PGNvbnRyaWJ1dG9ycz48YXV0aG9ycz48YXV0aG9yPkJ1c2Vy
LCBaLjwvYXV0aG9yPjxhdXRob3I+QnJvZGtlLCBELiBTLjwvYXV0aG9yPjxhdXRob3I+WW91c3Nl
ZiwgSi4gQS48L2F1dGhvcj48YXV0aG9yPk1laXNlbCwgSC4gSi48L2F1dGhvcj48YXV0aG9yPk15
aHJlLCBTLiBMLjwvYXV0aG9yPjxhdXRob3I+SGFzaGltb3RvLCBSLjwvYXV0aG9yPjxhdXRob3I+
UGFyaywgSi4gQi48L2F1dGhvcj48YXV0aG9yPlRpbSBZb29uLCBTLjwvYXV0aG9yPjxhdXRob3I+
V2FuZywgSi4gQy48L2F1dGhvcj48L2F1dGhvcnM+PC9jb250cmlidXRvcnM+PGF1dGgtYWRkcmVz
cz5EZXBhcnRtZW50IG9mIE9ydGhvcGFlZGljIFN1cmdlcnksIEtlY2sgU2Nob29sIG9mIE1lZGlj
aW5lLCBVbml2ZXJzaXR5IG9mIFNvdXRoZXJuIENhbGlmb3JuaWEsIExvcyBBbmdlbGVzLCBDYWxp
Zm9ybmlhLiYjeEQ7RGVwYXJ0bWVudCBvZiBPcnRob3BlZGljcywgVW5pdmVyc2l0eSBvZiBVdGFo
IFNjaG9vbCBvZiBNZWRpY2luZSwgU2FsdCBMYWtlIENpdHksIFV0YWguJiN4RDtTcGluZSBDb2xv
cmFkbywgRHVyYW5nbywgQ29sb3JhZG8uJiN4RDtEZXBhcnRtZW50IG9mIE5ldXJvc3VyZ2VyeSwg
QmVyZ21hbm5zdHJvc3QgSG9zcGl0YWwsIEhhbGxlLCBHZXJtYW55LiYjeEQ7U3BlY3RydW0gUmVz
ZWFyY2gsIEluYy4sIFRhY29tYSwgV2FzaGluZ3Rvbi4mI3hEO0RlcGFydG1lbnQgb2YgT3J0aG9w
YWVkaWMgU3VyZ2VyeSwgVWlqb25nYnUgU3QuIE1hcnkmYXBvcztzIEhvc3BpdGFsLCBUaGUgQ2F0
aG9saWMgVW5pdmVyc2l0eSBvZiBLb3JlYSBTY2hvb2wgb2YgTWVkaWNpbmUsIFVpam9uZ2J1LCBL
b3JlYTsgYW5kLiYjeEQ7RGVwYXJ0bWVudCBvZiBPcnRob3BlZGljcywgRW1vcnkgU3BpbmUgQ2Vu
dGVyLCBFbW9yeSBVbml2ZXJzaXR5LCBBdGxhbnRhLCBHZW9yZ2lhLjwvYXV0aC1hZGRyZXNzPjx0
aXRsZXM+PHRpdGxlPlN5bnRoZXRpYyBib25lIGdyYWZ0IHZlcnN1cyBhdXRvZ3JhZnQgb3IgYWxs
b2dyYWZ0IGZvciBzcGluYWwgZnVzaW9uOiBhIHN5c3RlbWF0aWMgcmV2aWV3PC90aXRsZT48c2Vj
b25kYXJ5LXRpdGxlPkogTmV1cm9zdXJnIFNwaW5lPC9zZWNvbmRhcnktdGl0bGU+PC90aXRsZXM+
PHBlcmlvZGljYWw+PGZ1bGwtdGl0bGU+SiBOZXVyb3N1cmcgU3BpbmU8L2Z1bGwtdGl0bGU+PC9w
ZXJpb2RpY2FsPjxwYWdlcz41MDktNTE2PC9wYWdlcz48dm9sdW1lPjI1PC92b2x1bWU+PG51bWJl
cj40PC9udW1iZXI+PGVkaXRpb24+MjAxNjA1Mjc8L2VkaXRpb24+PGtleXdvcmRzPjxrZXl3b3Jk
PkFsbG9ncmFmdHMvKnRyYW5zcGxhbnRhdGlvbjwva2V5d29yZD48a2V5d29yZD5BdXRvZ3JhZnRz
Lyp0cmFuc3BsYW50YXRpb248L2tleXdvcmQ+PGtleXdvcmQ+Qm9uZSBTdWJzdGl0dXRlcy8qdGhl
cmFwZXV0aWMgdXNlPC9rZXl3b3JkPjxrZXl3b3JkPkJvbmUgVHJhbnNwbGFudGF0aW9uL2luc3Ry
dW1lbnRhdGlvbi8qbWV0aG9kczwva2V5d29yZD48a2V5d29yZD5DZXJ2aWNhbCBWZXJ0ZWJyYWUv
c3VyZ2VyeTwva2V5d29yZD48a2V5d29yZD5IdW1hbnM8L2tleXdvcmQ+PGtleXdvcmQ+SW50ZXJ2
ZXJ0ZWJyYWwgRGlzYyBEZWdlbmVyYXRpb24vKnN1cmdlcnk8L2tleXdvcmQ+PGtleXdvcmQ+THVt
YmFyIFZlcnRlYnJhZS9zdXJnZXJ5PC9rZXl3b3JkPjxrZXl3b3JkPlJhbmRvbWl6ZWQgQ29udHJv
bGxlZCBUcmlhbHMgYXMgVG9waWM8L2tleXdvcmQ+PGtleXdvcmQ+U3BpbmFsIEZ1c2lvbi9pbnN0
cnVtZW50YXRpb24vKm1ldGhvZHM8L2tleXdvcmQ+PGtleXdvcmQ+QUNERiA9IGFudGVyaW9yIGNl
cnZpY2FsIGRpc2NlY3RvbXkgYW5kIGZ1c2lvbjwva2V5d29yZD48a2V5d29yZD5BSFJRID0gQWdl
bmN5IGZvciBIZWFsdGhjYXJlIFJlc2VhcmNoIGFuZCBRdWFsaXR5PC9rZXl3b3JkPjxrZXl3b3Jk
PkJNID0gYm9uZSBtYXJyb3c8L2tleXdvcmQ+PGtleXdvcmQ+Qk9QID0gYmlvY29tcGF0aWJsZSBv
c3Rlb2NvbmR1Y3RpdmUgcG9seW1lcjwva2V5d29yZD48a2V5d29yZD5IQSA9IGh5ZHJveHlhcGF0
aXRlPC9rZXl3b3JkPjxrZXl3b3JkPklDQkcgPSBpbGlhYyBjcmVzdCBib25lIGdyYWZ0PC9rZXl3
b3JkPjxrZXl3b3JkPkxCID0gbG9jYWwgYm9uZTwva2V5d29yZD48a2V5d29yZD5QTU1BID0gcG9s
eW1ldGh5bG1ldGhhY3J5bGF0ZTwva2V5d29yZD48a2V5d29yZD5SQ1QgPSByYW5kb21pemVkIGNv
bnRyb2xsZWQgdHJpYWw8L2tleXdvcmQ+PGtleXdvcmQ+VkFTID0gdmlzdWFsIGFuYWxvZyBzY2Fs
ZTwva2V5d29yZD48a2V5d29yZD5jZXJ2aWNhbDwva2V5d29yZD48a2V5d29yZD5mdXNpb248L2tl
eXdvcmQ+PGtleXdvcmQ+bHVtYmFyPC9rZXl3b3JkPjxrZXl3b3JkPnJhbmRvbWl6ZWQgY29udHJv
bCB0cmlhbHM8L2tleXdvcmQ+PGtleXdvcmQ+c3ludGhldGljIGdyYWZ0PC9rZXl3b3JkPjxrZXl3
b3JkPnN5c3RlbWF0aWMgcmV2aWV3PC9rZXl3b3JkPjxrZXl3b3JkPnRlY2huaXF1ZTwva2V5d29y
ZD48a2V5d29yZD5iZXRhLVRDUCA9IGJldGEtdHJpY2FsY2l1bSBwaG9zcGhhdGU8L2tleXdvcmQ+
PC9rZXl3b3Jkcz48ZGF0ZXM+PHllYXI+MjAxNjwveWVhcj48cHViLWRhdGVzPjxkYXRlPk9jdDwv
ZGF0ZT48L3B1Yi1kYXRlcz48L2RhdGVzPjxpc2JuPjE1NDctNTY0NiAoRWxlY3Ryb25pYykmI3hE
OzE1NDctNTY0NiAoTGlua2luZyk8L2lzYm4+PGFjY2Vzc2lvbi1udW0+MjcyMzE4MTI8L2FjY2Vz
c2lvbi1udW0+PHVybHM+PHJlbGF0ZWQtdXJscz48dXJsPmh0dHBzOi8vd3d3Lm5jYmkubmxtLm5p
aC5nb3YvcHVibWVkLzI3MjMxODEyPC91cmw+PC9yZWxhdGVkLXVybHM+PC91cmxzPjxlbGVjdHJv
bmljLXJlc291cmNlLW51bT4xMC4zMTcxLzIwMTYuMS5TUElORTE1MTAwNTwvZWxlY3Ryb25pYy1y
ZXNvdXJjZS1udW0+PHJlbW90ZS1kYXRhYmFzZS1uYW1lPk1lZGxpbmU8L3JlbW90ZS1kYXRhYmFz
ZS1uYW1lPjxyZW1vdGUtZGF0YWJhc2UtcHJvdmlkZXI+TkxNPC9yZW1vdGUtZGF0YWJhc2UtcHJv
dmlkZXI+PC9yZWNvcmQ+PC9DaXRlPjwvRW5kTm90ZT5=
</w:fldData>
        </w:fldChar>
      </w:r>
      <w:r w:rsidR="0022596D" w:rsidRPr="00234024">
        <w:instrText xml:space="preserve"> ADDIN EN.CITE </w:instrText>
      </w:r>
      <w:r w:rsidR="0022596D" w:rsidRPr="00234024">
        <w:fldChar w:fldCharType="begin">
          <w:fldData xml:space="preserve">PEVuZE5vdGU+PENpdGU+PEF1dGhvcj5CdXNlcjwvQXV0aG9yPjxZZWFyPjIwMTY8L1llYXI+PFJl
Y051bT4xODY8L1JlY051bT48RGlzcGxheVRleHQ+WzhdPC9EaXNwbGF5VGV4dD48cmVjb3JkPjxy
ZWMtbnVtYmVyPjE4NjwvcmVjLW51bWJlcj48Zm9yZWlnbi1rZXlzPjxrZXkgYXBwPSJFTiIgZGIt
aWQ9InhhZXZ6ZmQ5bHdheHNjZXN3MGM1OWRlZTJlZXY5ZWVmYXR2dCIgdGltZXN0YW1wPSIxNzM2
MzUyNDIxIj4xODY8L2tleT48L2ZvcmVpZ24ta2V5cz48cmVmLXR5cGUgbmFtZT0iSm91cm5hbCBB
cnRpY2xlIj4xNzwvcmVmLXR5cGU+PGNvbnRyaWJ1dG9ycz48YXV0aG9ycz48YXV0aG9yPkJ1c2Vy
LCBaLjwvYXV0aG9yPjxhdXRob3I+QnJvZGtlLCBELiBTLjwvYXV0aG9yPjxhdXRob3I+WW91c3Nl
ZiwgSi4gQS48L2F1dGhvcj48YXV0aG9yPk1laXNlbCwgSC4gSi48L2F1dGhvcj48YXV0aG9yPk15
aHJlLCBTLiBMLjwvYXV0aG9yPjxhdXRob3I+SGFzaGltb3RvLCBSLjwvYXV0aG9yPjxhdXRob3I+
UGFyaywgSi4gQi48L2F1dGhvcj48YXV0aG9yPlRpbSBZb29uLCBTLjwvYXV0aG9yPjxhdXRob3I+
V2FuZywgSi4gQy48L2F1dGhvcj48L2F1dGhvcnM+PC9jb250cmlidXRvcnM+PGF1dGgtYWRkcmVz
cz5EZXBhcnRtZW50IG9mIE9ydGhvcGFlZGljIFN1cmdlcnksIEtlY2sgU2Nob29sIG9mIE1lZGlj
aW5lLCBVbml2ZXJzaXR5IG9mIFNvdXRoZXJuIENhbGlmb3JuaWEsIExvcyBBbmdlbGVzLCBDYWxp
Zm9ybmlhLiYjeEQ7RGVwYXJ0bWVudCBvZiBPcnRob3BlZGljcywgVW5pdmVyc2l0eSBvZiBVdGFo
IFNjaG9vbCBvZiBNZWRpY2luZSwgU2FsdCBMYWtlIENpdHksIFV0YWguJiN4RDtTcGluZSBDb2xv
cmFkbywgRHVyYW5nbywgQ29sb3JhZG8uJiN4RDtEZXBhcnRtZW50IG9mIE5ldXJvc3VyZ2VyeSwg
QmVyZ21hbm5zdHJvc3QgSG9zcGl0YWwsIEhhbGxlLCBHZXJtYW55LiYjeEQ7U3BlY3RydW0gUmVz
ZWFyY2gsIEluYy4sIFRhY29tYSwgV2FzaGluZ3Rvbi4mI3hEO0RlcGFydG1lbnQgb2YgT3J0aG9w
YWVkaWMgU3VyZ2VyeSwgVWlqb25nYnUgU3QuIE1hcnkmYXBvcztzIEhvc3BpdGFsLCBUaGUgQ2F0
aG9saWMgVW5pdmVyc2l0eSBvZiBLb3JlYSBTY2hvb2wgb2YgTWVkaWNpbmUsIFVpam9uZ2J1LCBL
b3JlYTsgYW5kLiYjeEQ7RGVwYXJ0bWVudCBvZiBPcnRob3BlZGljcywgRW1vcnkgU3BpbmUgQ2Vu
dGVyLCBFbW9yeSBVbml2ZXJzaXR5LCBBdGxhbnRhLCBHZW9yZ2lhLjwvYXV0aC1hZGRyZXNzPjx0
aXRsZXM+PHRpdGxlPlN5bnRoZXRpYyBib25lIGdyYWZ0IHZlcnN1cyBhdXRvZ3JhZnQgb3IgYWxs
b2dyYWZ0IGZvciBzcGluYWwgZnVzaW9uOiBhIHN5c3RlbWF0aWMgcmV2aWV3PC90aXRsZT48c2Vj
b25kYXJ5LXRpdGxlPkogTmV1cm9zdXJnIFNwaW5lPC9zZWNvbmRhcnktdGl0bGU+PC90aXRsZXM+
PHBlcmlvZGljYWw+PGZ1bGwtdGl0bGU+SiBOZXVyb3N1cmcgU3BpbmU8L2Z1bGwtdGl0bGU+PC9w
ZXJpb2RpY2FsPjxwYWdlcz41MDktNTE2PC9wYWdlcz48dm9sdW1lPjI1PC92b2x1bWU+PG51bWJl
cj40PC9udW1iZXI+PGVkaXRpb24+MjAxNjA1Mjc8L2VkaXRpb24+PGtleXdvcmRzPjxrZXl3b3Jk
PkFsbG9ncmFmdHMvKnRyYW5zcGxhbnRhdGlvbjwva2V5d29yZD48a2V5d29yZD5BdXRvZ3JhZnRz
Lyp0cmFuc3BsYW50YXRpb248L2tleXdvcmQ+PGtleXdvcmQ+Qm9uZSBTdWJzdGl0dXRlcy8qdGhl
cmFwZXV0aWMgdXNlPC9rZXl3b3JkPjxrZXl3b3JkPkJvbmUgVHJhbnNwbGFudGF0aW9uL2luc3Ry
dW1lbnRhdGlvbi8qbWV0aG9kczwva2V5d29yZD48a2V5d29yZD5DZXJ2aWNhbCBWZXJ0ZWJyYWUv
c3VyZ2VyeTwva2V5d29yZD48a2V5d29yZD5IdW1hbnM8L2tleXdvcmQ+PGtleXdvcmQ+SW50ZXJ2
ZXJ0ZWJyYWwgRGlzYyBEZWdlbmVyYXRpb24vKnN1cmdlcnk8L2tleXdvcmQ+PGtleXdvcmQ+THVt
YmFyIFZlcnRlYnJhZS9zdXJnZXJ5PC9rZXl3b3JkPjxrZXl3b3JkPlJhbmRvbWl6ZWQgQ29udHJv
bGxlZCBUcmlhbHMgYXMgVG9waWM8L2tleXdvcmQ+PGtleXdvcmQ+U3BpbmFsIEZ1c2lvbi9pbnN0
cnVtZW50YXRpb24vKm1ldGhvZHM8L2tleXdvcmQ+PGtleXdvcmQ+QUNERiA9IGFudGVyaW9yIGNl
cnZpY2FsIGRpc2NlY3RvbXkgYW5kIGZ1c2lvbjwva2V5d29yZD48a2V5d29yZD5BSFJRID0gQWdl
bmN5IGZvciBIZWFsdGhjYXJlIFJlc2VhcmNoIGFuZCBRdWFsaXR5PC9rZXl3b3JkPjxrZXl3b3Jk
PkJNID0gYm9uZSBtYXJyb3c8L2tleXdvcmQ+PGtleXdvcmQ+Qk9QID0gYmlvY29tcGF0aWJsZSBv
c3Rlb2NvbmR1Y3RpdmUgcG9seW1lcjwva2V5d29yZD48a2V5d29yZD5IQSA9IGh5ZHJveHlhcGF0
aXRlPC9rZXl3b3JkPjxrZXl3b3JkPklDQkcgPSBpbGlhYyBjcmVzdCBib25lIGdyYWZ0PC9rZXl3
b3JkPjxrZXl3b3JkPkxCID0gbG9jYWwgYm9uZTwva2V5d29yZD48a2V5d29yZD5QTU1BID0gcG9s
eW1ldGh5bG1ldGhhY3J5bGF0ZTwva2V5d29yZD48a2V5d29yZD5SQ1QgPSByYW5kb21pemVkIGNv
bnRyb2xsZWQgdHJpYWw8L2tleXdvcmQ+PGtleXdvcmQ+VkFTID0gdmlzdWFsIGFuYWxvZyBzY2Fs
ZTwva2V5d29yZD48a2V5d29yZD5jZXJ2aWNhbDwva2V5d29yZD48a2V5d29yZD5mdXNpb248L2tl
eXdvcmQ+PGtleXdvcmQ+bHVtYmFyPC9rZXl3b3JkPjxrZXl3b3JkPnJhbmRvbWl6ZWQgY29udHJv
bCB0cmlhbHM8L2tleXdvcmQ+PGtleXdvcmQ+c3ludGhldGljIGdyYWZ0PC9rZXl3b3JkPjxrZXl3
b3JkPnN5c3RlbWF0aWMgcmV2aWV3PC9rZXl3b3JkPjxrZXl3b3JkPnRlY2huaXF1ZTwva2V5d29y
ZD48a2V5d29yZD5iZXRhLVRDUCA9IGJldGEtdHJpY2FsY2l1bSBwaG9zcGhhdGU8L2tleXdvcmQ+
PC9rZXl3b3Jkcz48ZGF0ZXM+PHllYXI+MjAxNjwveWVhcj48cHViLWRhdGVzPjxkYXRlPk9jdDwv
ZGF0ZT48L3B1Yi1kYXRlcz48L2RhdGVzPjxpc2JuPjE1NDctNTY0NiAoRWxlY3Ryb25pYykmI3hE
OzE1NDctNTY0NiAoTGlua2luZyk8L2lzYm4+PGFjY2Vzc2lvbi1udW0+MjcyMzE4MTI8L2FjY2Vz
c2lvbi1udW0+PHVybHM+PHJlbGF0ZWQtdXJscz48dXJsPmh0dHBzOi8vd3d3Lm5jYmkubmxtLm5p
aC5nb3YvcHVibWVkLzI3MjMxODEyPC91cmw+PC9yZWxhdGVkLXVybHM+PC91cmxzPjxlbGVjdHJv
bmljLXJlc291cmNlLW51bT4xMC4zMTcxLzIwMTYuMS5TUElORTE1MTAwNTwvZWxlY3Ryb25pYy1y
ZXNvdXJjZS1udW0+PHJlbW90ZS1kYXRhYmFzZS1uYW1lPk1lZGxpbmU8L3JlbW90ZS1kYXRhYmFz
ZS1uYW1lPjxyZW1vdGUtZGF0YWJhc2UtcHJvdmlkZXI+TkxNPC9yZW1vdGUtZGF0YWJhc2UtcHJv
dmlkZXI+PC9yZWNvcmQ+PC9DaXRlPjwvRW5kTm90ZT5=
</w:fldData>
        </w:fldChar>
      </w:r>
      <w:r w:rsidR="0022596D" w:rsidRPr="00234024">
        <w:instrText xml:space="preserve"> ADDIN EN.CITE.DATA </w:instrText>
      </w:r>
      <w:r w:rsidR="0022596D" w:rsidRPr="00234024">
        <w:fldChar w:fldCharType="end"/>
      </w:r>
      <w:r w:rsidR="0022596D" w:rsidRPr="00234024">
        <w:fldChar w:fldCharType="separate"/>
      </w:r>
      <w:r w:rsidR="0022596D" w:rsidRPr="00234024">
        <w:rPr>
          <w:noProof/>
        </w:rPr>
        <w:t>[8]</w:t>
      </w:r>
      <w:r w:rsidR="0022596D" w:rsidRPr="00234024">
        <w:fldChar w:fldCharType="end"/>
      </w:r>
      <w:r w:rsidR="006F63D0" w:rsidRPr="00234024">
        <w:t xml:space="preserve"> and not a primary </w:t>
      </w:r>
      <w:r w:rsidR="006F63D0" w:rsidRPr="00234024">
        <w:lastRenderedPageBreak/>
        <w:t xml:space="preserve">choice in some cases. This scenario lead practitioners to shift their preference to alternatives </w:t>
      </w:r>
      <w:r w:rsidR="001C23BB" w:rsidRPr="00234024">
        <w:t xml:space="preserve">such as </w:t>
      </w:r>
      <w:r w:rsidR="006F63D0" w:rsidRPr="00234024">
        <w:t>allogenic</w:t>
      </w:r>
      <w:r w:rsidR="00440C8A" w:rsidRPr="00234024">
        <w:t xml:space="preserve"> graft</w:t>
      </w:r>
      <w:r w:rsidR="001C23BB" w:rsidRPr="00234024">
        <w:t>s</w:t>
      </w:r>
      <w:r w:rsidR="006F63D0" w:rsidRPr="00234024">
        <w:t xml:space="preserve"> or primary synthetics materials, especially in cases where minimizing operative risk is a priority </w:t>
      </w:r>
      <w:r w:rsidR="006F63D0" w:rsidRPr="00234024">
        <w:fldChar w:fldCharType="begin"/>
      </w:r>
      <w:r w:rsidR="006F63D0" w:rsidRPr="00234024">
        <w:instrText xml:space="preserve"> ADDIN EN.CITE &lt;EndNote&gt;&lt;Cite&gt;&lt;Author&gt;Schmidt&lt;/Author&gt;&lt;Year&gt;2021&lt;/Year&gt;&lt;RecNum&gt;191&lt;/RecNum&gt;&lt;DisplayText&gt;[3]&lt;/DisplayText&gt;&lt;record&gt;&lt;rec-number&gt;191&lt;/rec-number&gt;&lt;foreign-keys&gt;&lt;key app="EN" db-id="xaevzfd9lwaxscesw0c59dee2eev9eefatvt" timestamp="1736354408"&gt;191&lt;/key&gt;&lt;/foreign-keys&gt;&lt;ref-type name="Journal Article"&gt;17&lt;/ref-type&gt;&lt;contributors&gt;&lt;authors&gt;&lt;author&gt;Schmidt, A. H.&lt;/author&gt;&lt;/authors&gt;&lt;/contributors&gt;&lt;auth-address&gt;Hennepin Healthcare, Dept. of Orthopaedic Surgery, mailcode G2, 701 Park Ave. South Minneapolis, MN 55415, USA. Electronic address: Andrew.schmidt@hcmed.org.&lt;/auth-address&gt;&lt;titles&gt;&lt;title&gt;Autologous bone graft: Is it still the gold standard?&lt;/title&gt;&lt;secondary-title&gt;Injury&lt;/secondary-title&gt;&lt;/titles&gt;&lt;periodical&gt;&lt;full-title&gt;Injury&lt;/full-title&gt;&lt;/periodical&gt;&lt;pages&gt;S18-S22&lt;/pages&gt;&lt;volume&gt;52 Suppl 2&lt;/volume&gt;&lt;edition&gt;20210203&lt;/edition&gt;&lt;keywords&gt;&lt;keyword&gt;Autografts&lt;/keyword&gt;&lt;keyword&gt;*Bone Transplantation&lt;/keyword&gt;&lt;keyword&gt;Fracture Healing&lt;/keyword&gt;&lt;keyword&gt;Humans&lt;/keyword&gt;&lt;keyword&gt;Therapeutic Irrigation&lt;/keyword&gt;&lt;keyword&gt;*Tissue and Organ Harvesting&lt;/keyword&gt;&lt;keyword&gt;Transplantation, Autologous&lt;/keyword&gt;&lt;keyword&gt;Autologous bone graft&lt;/keyword&gt;&lt;keyword&gt;bone defect&lt;/keyword&gt;&lt;keyword&gt;nonunion&lt;/keyword&gt;&lt;keyword&gt;reamer irrigator aspirator&lt;/keyword&gt;&lt;/keywords&gt;&lt;dates&gt;&lt;year&gt;2021&lt;/year&gt;&lt;pub-dates&gt;&lt;date&gt;Jun&lt;/date&gt;&lt;/pub-dates&gt;&lt;/dates&gt;&lt;isbn&gt;1879-0267 (Electronic)&amp;#xD;0020-1383 (Linking)&lt;/isbn&gt;&lt;accession-num&gt;33563416&lt;/accession-num&gt;&lt;urls&gt;&lt;related-urls&gt;&lt;url&gt;https://www.ncbi.nlm.nih.gov/pubmed/33563416&lt;/url&gt;&lt;/related-urls&gt;&lt;/urls&gt;&lt;electronic-resource-num&gt;10.1016/j.injury.2021.01.043&lt;/electronic-resource-num&gt;&lt;remote-database-name&gt;Medline&lt;/remote-database-name&gt;&lt;remote-database-provider&gt;NLM&lt;/remote-database-provider&gt;&lt;/record&gt;&lt;/Cite&gt;&lt;/EndNote&gt;</w:instrText>
      </w:r>
      <w:r w:rsidR="006F63D0" w:rsidRPr="00234024">
        <w:fldChar w:fldCharType="separate"/>
      </w:r>
      <w:r w:rsidR="006F63D0" w:rsidRPr="00234024">
        <w:rPr>
          <w:noProof/>
        </w:rPr>
        <w:t>[3]</w:t>
      </w:r>
      <w:r w:rsidR="006F63D0" w:rsidRPr="00234024">
        <w:fldChar w:fldCharType="end"/>
      </w:r>
      <w:r w:rsidR="005B7D24" w:rsidRPr="00234024">
        <w:t>.</w:t>
      </w:r>
    </w:p>
    <w:p w14:paraId="4B654897" w14:textId="743642DA" w:rsidR="006F63D0" w:rsidRPr="00234024" w:rsidRDefault="006F63D0" w:rsidP="00234024">
      <w:r w:rsidRPr="00234024">
        <w:t xml:space="preserve">Allogenic materials consist of bone tissue sourced from donors [23]. </w:t>
      </w:r>
      <w:r w:rsidR="00D9760F" w:rsidRPr="00234024">
        <w:t>T</w:t>
      </w:r>
      <w:r w:rsidR="00767D8C" w:rsidRPr="00234024">
        <w:t>he use of th</w:t>
      </w:r>
      <w:r w:rsidR="00D9760F" w:rsidRPr="00234024">
        <w:t>e</w:t>
      </w:r>
      <w:r w:rsidR="00767D8C" w:rsidRPr="00234024">
        <w:t>s</w:t>
      </w:r>
      <w:r w:rsidR="00D9760F" w:rsidRPr="00234024">
        <w:t>e</w:t>
      </w:r>
      <w:r w:rsidR="00767D8C" w:rsidRPr="00234024">
        <w:t xml:space="preserve"> material</w:t>
      </w:r>
      <w:r w:rsidR="00D9760F" w:rsidRPr="00234024">
        <w:t>s</w:t>
      </w:r>
      <w:r w:rsidR="00767D8C" w:rsidRPr="00234024">
        <w:t xml:space="preserve"> was found to </w:t>
      </w:r>
      <w:r w:rsidR="00D9760F" w:rsidRPr="00234024">
        <w:t xml:space="preserve">have </w:t>
      </w:r>
      <w:r w:rsidR="00767D8C" w:rsidRPr="00234024">
        <w:t>some advantages when compared to synthetic materials. In</w:t>
      </w:r>
      <w:r w:rsidR="00447FA2" w:rsidRPr="00234024">
        <w:t xml:space="preserve"> a study conducted by An. Et al </w:t>
      </w:r>
      <w:r w:rsidR="00447FA2" w:rsidRPr="00234024">
        <w:fldChar w:fldCharType="begin">
          <w:fldData xml:space="preserve">PEVuZE5vdGU+PENpdGU+PEF1dGhvcj5BbjwvQXV0aG9yPjxZZWFyPjIwMjM8L1llYXI+PFJlY051
bT4yODg8L1JlY051bT48RGlzcGxheVRleHQ+WzI4XTwvRGlzcGxheVRleHQ+PHJlY29yZD48cmVj
LW51bWJlcj4yODg8L3JlYy1udW1iZXI+PGZvcmVpZ24ta2V5cz48a2V5IGFwcD0iRU4iIGRiLWlk
PSJ4YWV2emZkOWx3YXhzY2VzdzBjNTlkZWUyZWV2OWVlZmF0dnQiIHRpbWVzdGFtcD0iMTczODE2
OTMzOSI+Mjg4PC9rZXk+PC9mb3JlaWduLWtleXM+PHJlZi10eXBlIG5hbWU9IkpvdXJuYWwgQXJ0
aWNsZSI+MTc8L3JlZi10eXBlPjxjb250cmlidXRvcnM+PGF1dGhvcnM+PGF1dGhvcj5BbiwgSi4g
Uy48L2F1dGhvcj48YXV0aG9yPkJvdWd1ZW5uZWMsIE4uPC9hdXRob3I+PGF1dGhvcj5CYXRhaWxs
ZXIsIEMuPC9hdXRob3I+PGF1dGhvcj5UYXJkeSwgTi48L2F1dGhvcj48YXV0aG9yPlJvY2hjb25n
YXIsIEcuPC9hdXRob3I+PGF1dGhvcj5GcmF5YXJkLCBKLiBNLjwvYXV0aG9yPjxhdXRob3I+T2xs
aXZpZXIsIE0uPC9hdXRob3I+PGF1dGhvcj5GcmFuY29waG9uZSBBcnRocm9zY29weSwgU29jaWV0
eTwvYXV0aG9yPjwvYXV0aG9ycz48L2NvbnRyaWJ1dG9ycz48YXV0aC1hZGRyZXNzPlRva3lvIE1l
ZGljYWwgYW5kIERlbnRhbCBVbml2ZXJzaXR5LCBUb2t5bywgSmFwYW47IEluc3RpdHV0IGR1IG1v
dXZlbWVudCBldCBkZSBsJmFwb3M7YXBwYXJlaWwgbG9jb21vdGV1ciwgTWFyc2VpbGxlLCBGcmFu
Y2UuJiN4RDtDbGluaXF1ZSBkdSBzcG9ydCBkZSBCb3JkZWF1eC1NZXJpZ25hYywgTWVyaWduYWMs
IEZyYW5jZS4mI3hEO1NlcnZpY2UgZGUgY2hpcnVyZ2llIG9ydGhvcGVkaXF1ZSwgaG9waXRhbCBk
ZSBsYSBDcm9peC1Sb3Vzc2UsIEx5b24sIEZyYW5jZS4mI3hEO0NlbnRyZSBPc3Rlby1BcnRpY3Vs
YWlyZSBkZXMgQ2VkcmVzLCBDbGluaXF1ZSBkZXMgQ2VkcmVzLCBFY2hpcm9sbGVzLCBGcmFuY2Uu
JiN4RDtEZXBhcnRlbWVudCBkZSBjaGlydXJnaWUgb3J0aG9wZWRpcXVlIGV0IHRyYXVtYXRvbG9n
aXF1ZSwgdW5pdmVyc2l0ZSBkZSBDYWVuLCBCYXNzZS1Ob3JtYW5kaWUsIENIVSBkZSBDYWVuLCBD
YWVuIGNlZGV4LCBGcmFuY2UuJiN4RDtDZW50cmUgb3J0aG9wZWRpcXVlIFNhbnR5LCBob3BpdGFs
IHByaXZlIEplYW4tTWVybW96LCBMeW9uLCBGcmFuY2UuJiN4RDtJbnN0aXR1dCBkdSBtb3V2ZW1l
bnQgZXQgZGUgbCZhcG9zO2FwcGFyZWlsIGxvY29tb3RldXIsIE1hcnNlaWxsZSwgRnJhbmNlLiBF
bGVjdHJvbmljIGFkZHJlc3M6IE9sbGl2aWVyLm1hdHRoaWV1QHlhaG9vLmZyLiYjeEQ7MTUsIHJ1
ZSBBbXBlcmUsIDkyNTAwIFJ1ZWlsIE1hbG1haXNvbiwgRnJhbmNlLjwvYXV0aC1hZGRyZXNzPjx0
aXRsZXM+PHRpdGxlPkJldHRlciBjbGluaWNhbCBvdXRjb21lcyBhbmQgZmFzdGVyIHdlaWdodCBi
ZWFyaW5nIGFmdGVyIG1lZGlhbCBvcGVuaW5nLXdlZGdlIGhpZ2ggdGliaWFsIG9zdGVvdG9teSB1
c2luZyBhbGxvZ2VuZWljIHRoYW4gc3ludGhldGljIGdyYWZ0OiBBIHNlY29uZGFyeSBhbmFseXNp
cyBvZiBhIEZyYW5jb3Bob25lIEFydGhyb3Njb3B5IFNvY2lldHkgU3ltcG9zaXVtPC90aXRsZT48
c2Vjb25kYXJ5LXRpdGxlPk9ydGhvcCBUcmF1bWF0b2wgU3VyZyBSZXM8L3NlY29uZGFyeS10aXRs
ZT48L3RpdGxlcz48cGVyaW9kaWNhbD48ZnVsbC10aXRsZT5PcnRob3AgVHJhdW1hdG9sIFN1cmcg
UmVzPC9mdWxsLXRpdGxlPjwvcGVyaW9kaWNhbD48cGFnZXM+MTAzNzAwPC9wYWdlcz48dm9sdW1l
PjEwOTwvdm9sdW1lPjxudW1iZXI+OFM8L251bWJlcj48ZWRpdGlvbj4yMDIzMTAwNzwvZWRpdGlv
bj48a2V5d29yZHM+PGtleXdvcmQ+SHVtYW5zPC9rZXl3b3JkPjxrZXl3b3JkPipPc3Rlb2FydGhy
aXRpcywgS25lZS9zdXJnZXJ5L2V0aW9sb2d5PC9rZXl3b3JkPjxrZXl3b3JkPkNhc2UtQ29udHJv
bCBTdHVkaWVzPC9rZXl3b3JkPjxrZXl3b3JkPkFydGhyb3Njb3B5PC9rZXl3b3JkPjxrZXl3b3Jk
PlJldHJvc3BlY3RpdmUgU3R1ZGllczwva2V5d29yZD48a2V5d29yZD5LbmVlIEpvaW50L3N1cmdl
cnk8L2tleXdvcmQ+PGtleXdvcmQ+VGliaWEvc3VyZ2VyeTwva2V5d29yZD48a2V5d29yZD4qRnJh
Y3R1cmVzLCBCb25lL2V0aW9sb2d5PC9rZXl3b3JkPjxrZXl3b3JkPk9zdGVvdG9teS9tZXRob2Rz
PC9rZXl3b3JkPjxrZXl3b3JkPldlaWdodC1CZWFyaW5nPC9rZXl3b3JkPjxrZXl3b3JkPlBhaW4v
ZXRpb2xvZ3k8L2tleXdvcmQ+PGtleXdvcmQ+KkhlbWF0b3BvaWV0aWMgU3RlbSBDZWxsIFRyYW5z
cGxhbnRhdGlvbjwva2V5d29yZD48a2V5d29yZD5BbGxvZ2VuaWMgZ3JhZnQ8L2tleXdvcmQ+PGtl
eXdvcmQ+TWVkaWFsIG9wZW5pbmcgd2VkZ2UgaGlnaCB0aWJpYWwgb3N0ZW90b215PC9rZXl3b3Jk
PjxrZXl3b3JkPk9zdGVvYXJ0aHJpdGlzPC9rZXl3b3JkPjxrZXl3b3JkPlN5bnRoZXRpYyBncmFm
dDwva2V5d29yZD48a2V5d29yZD5Wb2lkPC9rZXl3b3JkPjwva2V5d29yZHM+PGRhdGVzPjx5ZWFy
PjIwMjM8L3llYXI+PHB1Yi1kYXRlcz48ZGF0ZT5EZWM8L2RhdGU+PC9wdWItZGF0ZXM+PC9kYXRl
cz48aXNibj4xODc3LTA1NjggKEVsZWN0cm9uaWMpJiN4RDsxODc3LTA1NjggKExpbmtpbmcpPC9p
c2JuPjxhY2Nlc3Npb24tbnVtPjM3ODEzMzMxPC9hY2Nlc3Npb24tbnVtPjx1cmxzPjxyZWxhdGVk
LXVybHM+PHVybD5odHRwczovL3d3dy5uY2JpLm5sbS5uaWguZ292L3B1Ym1lZC8zNzgxMzMzMTwv
dXJsPjwvcmVsYXRlZC11cmxzPjwvdXJscz48ZWxlY3Ryb25pYy1yZXNvdXJjZS1udW0+MTAuMTAx
Ni9qLm90c3IuMjAyMy4xMDM3MDA8L2VsZWN0cm9uaWMtcmVzb3VyY2UtbnVtPjxyZW1vdGUtZGF0
YWJhc2UtbmFtZT5NZWRsaW5lPC9yZW1vdGUtZGF0YWJhc2UtbmFtZT48cmVtb3RlLWRhdGFiYXNl
LXByb3ZpZGVyPk5MTTwvcmVtb3RlLWRhdGFiYXNlLXByb3ZpZGVyPjwvcmVjb3JkPjwvQ2l0ZT48
L0VuZE5vdGU+AG==
</w:fldData>
        </w:fldChar>
      </w:r>
      <w:r w:rsidR="007E0B95" w:rsidRPr="00234024">
        <w:instrText xml:space="preserve"> ADDIN EN.CITE </w:instrText>
      </w:r>
      <w:r w:rsidR="007E0B95" w:rsidRPr="00234024">
        <w:fldChar w:fldCharType="begin">
          <w:fldData xml:space="preserve">PEVuZE5vdGU+PENpdGU+PEF1dGhvcj5BbjwvQXV0aG9yPjxZZWFyPjIwMjM8L1llYXI+PFJlY051
bT4yODg8L1JlY051bT48RGlzcGxheVRleHQ+WzI4XTwvRGlzcGxheVRleHQ+PHJlY29yZD48cmVj
LW51bWJlcj4yODg8L3JlYy1udW1iZXI+PGZvcmVpZ24ta2V5cz48a2V5IGFwcD0iRU4iIGRiLWlk
PSJ4YWV2emZkOWx3YXhzY2VzdzBjNTlkZWUyZWV2OWVlZmF0dnQiIHRpbWVzdGFtcD0iMTczODE2
OTMzOSI+Mjg4PC9rZXk+PC9mb3JlaWduLWtleXM+PHJlZi10eXBlIG5hbWU9IkpvdXJuYWwgQXJ0
aWNsZSI+MTc8L3JlZi10eXBlPjxjb250cmlidXRvcnM+PGF1dGhvcnM+PGF1dGhvcj5BbiwgSi4g
Uy48L2F1dGhvcj48YXV0aG9yPkJvdWd1ZW5uZWMsIE4uPC9hdXRob3I+PGF1dGhvcj5CYXRhaWxs
ZXIsIEMuPC9hdXRob3I+PGF1dGhvcj5UYXJkeSwgTi48L2F1dGhvcj48YXV0aG9yPlJvY2hjb25n
YXIsIEcuPC9hdXRob3I+PGF1dGhvcj5GcmF5YXJkLCBKLiBNLjwvYXV0aG9yPjxhdXRob3I+T2xs
aXZpZXIsIE0uPC9hdXRob3I+PGF1dGhvcj5GcmFuY29waG9uZSBBcnRocm9zY29weSwgU29jaWV0
eTwvYXV0aG9yPjwvYXV0aG9ycz48L2NvbnRyaWJ1dG9ycz48YXV0aC1hZGRyZXNzPlRva3lvIE1l
ZGljYWwgYW5kIERlbnRhbCBVbml2ZXJzaXR5LCBUb2t5bywgSmFwYW47IEluc3RpdHV0IGR1IG1v
dXZlbWVudCBldCBkZSBsJmFwb3M7YXBwYXJlaWwgbG9jb21vdGV1ciwgTWFyc2VpbGxlLCBGcmFu
Y2UuJiN4RDtDbGluaXF1ZSBkdSBzcG9ydCBkZSBCb3JkZWF1eC1NZXJpZ25hYywgTWVyaWduYWMs
IEZyYW5jZS4mI3hEO1NlcnZpY2UgZGUgY2hpcnVyZ2llIG9ydGhvcGVkaXF1ZSwgaG9waXRhbCBk
ZSBsYSBDcm9peC1Sb3Vzc2UsIEx5b24sIEZyYW5jZS4mI3hEO0NlbnRyZSBPc3Rlby1BcnRpY3Vs
YWlyZSBkZXMgQ2VkcmVzLCBDbGluaXF1ZSBkZXMgQ2VkcmVzLCBFY2hpcm9sbGVzLCBGcmFuY2Uu
JiN4RDtEZXBhcnRlbWVudCBkZSBjaGlydXJnaWUgb3J0aG9wZWRpcXVlIGV0IHRyYXVtYXRvbG9n
aXF1ZSwgdW5pdmVyc2l0ZSBkZSBDYWVuLCBCYXNzZS1Ob3JtYW5kaWUsIENIVSBkZSBDYWVuLCBD
YWVuIGNlZGV4LCBGcmFuY2UuJiN4RDtDZW50cmUgb3J0aG9wZWRpcXVlIFNhbnR5LCBob3BpdGFs
IHByaXZlIEplYW4tTWVybW96LCBMeW9uLCBGcmFuY2UuJiN4RDtJbnN0aXR1dCBkdSBtb3V2ZW1l
bnQgZXQgZGUgbCZhcG9zO2FwcGFyZWlsIGxvY29tb3RldXIsIE1hcnNlaWxsZSwgRnJhbmNlLiBF
bGVjdHJvbmljIGFkZHJlc3M6IE9sbGl2aWVyLm1hdHRoaWV1QHlhaG9vLmZyLiYjeEQ7MTUsIHJ1
ZSBBbXBlcmUsIDkyNTAwIFJ1ZWlsIE1hbG1haXNvbiwgRnJhbmNlLjwvYXV0aC1hZGRyZXNzPjx0
aXRsZXM+PHRpdGxlPkJldHRlciBjbGluaWNhbCBvdXRjb21lcyBhbmQgZmFzdGVyIHdlaWdodCBi
ZWFyaW5nIGFmdGVyIG1lZGlhbCBvcGVuaW5nLXdlZGdlIGhpZ2ggdGliaWFsIG9zdGVvdG9teSB1
c2luZyBhbGxvZ2VuZWljIHRoYW4gc3ludGhldGljIGdyYWZ0OiBBIHNlY29uZGFyeSBhbmFseXNp
cyBvZiBhIEZyYW5jb3Bob25lIEFydGhyb3Njb3B5IFNvY2lldHkgU3ltcG9zaXVtPC90aXRsZT48
c2Vjb25kYXJ5LXRpdGxlPk9ydGhvcCBUcmF1bWF0b2wgU3VyZyBSZXM8L3NlY29uZGFyeS10aXRs
ZT48L3RpdGxlcz48cGVyaW9kaWNhbD48ZnVsbC10aXRsZT5PcnRob3AgVHJhdW1hdG9sIFN1cmcg
UmVzPC9mdWxsLXRpdGxlPjwvcGVyaW9kaWNhbD48cGFnZXM+MTAzNzAwPC9wYWdlcz48dm9sdW1l
PjEwOTwvdm9sdW1lPjxudW1iZXI+OFM8L251bWJlcj48ZWRpdGlvbj4yMDIzMTAwNzwvZWRpdGlv
bj48a2V5d29yZHM+PGtleXdvcmQ+SHVtYW5zPC9rZXl3b3JkPjxrZXl3b3JkPipPc3Rlb2FydGhy
aXRpcywgS25lZS9zdXJnZXJ5L2V0aW9sb2d5PC9rZXl3b3JkPjxrZXl3b3JkPkNhc2UtQ29udHJv
bCBTdHVkaWVzPC9rZXl3b3JkPjxrZXl3b3JkPkFydGhyb3Njb3B5PC9rZXl3b3JkPjxrZXl3b3Jk
PlJldHJvc3BlY3RpdmUgU3R1ZGllczwva2V5d29yZD48a2V5d29yZD5LbmVlIEpvaW50L3N1cmdl
cnk8L2tleXdvcmQ+PGtleXdvcmQ+VGliaWEvc3VyZ2VyeTwva2V5d29yZD48a2V5d29yZD4qRnJh
Y3R1cmVzLCBCb25lL2V0aW9sb2d5PC9rZXl3b3JkPjxrZXl3b3JkPk9zdGVvdG9teS9tZXRob2Rz
PC9rZXl3b3JkPjxrZXl3b3JkPldlaWdodC1CZWFyaW5nPC9rZXl3b3JkPjxrZXl3b3JkPlBhaW4v
ZXRpb2xvZ3k8L2tleXdvcmQ+PGtleXdvcmQ+KkhlbWF0b3BvaWV0aWMgU3RlbSBDZWxsIFRyYW5z
cGxhbnRhdGlvbjwva2V5d29yZD48a2V5d29yZD5BbGxvZ2VuaWMgZ3JhZnQ8L2tleXdvcmQ+PGtl
eXdvcmQ+TWVkaWFsIG9wZW5pbmcgd2VkZ2UgaGlnaCB0aWJpYWwgb3N0ZW90b215PC9rZXl3b3Jk
PjxrZXl3b3JkPk9zdGVvYXJ0aHJpdGlzPC9rZXl3b3JkPjxrZXl3b3JkPlN5bnRoZXRpYyBncmFm
dDwva2V5d29yZD48a2V5d29yZD5Wb2lkPC9rZXl3b3JkPjwva2V5d29yZHM+PGRhdGVzPjx5ZWFy
PjIwMjM8L3llYXI+PHB1Yi1kYXRlcz48ZGF0ZT5EZWM8L2RhdGU+PC9wdWItZGF0ZXM+PC9kYXRl
cz48aXNibj4xODc3LTA1NjggKEVsZWN0cm9uaWMpJiN4RDsxODc3LTA1NjggKExpbmtpbmcpPC9p
c2JuPjxhY2Nlc3Npb24tbnVtPjM3ODEzMzMxPC9hY2Nlc3Npb24tbnVtPjx1cmxzPjxyZWxhdGVk
LXVybHM+PHVybD5odHRwczovL3d3dy5uY2JpLm5sbS5uaWguZ292L3B1Ym1lZC8zNzgxMzMzMTwv
dXJsPjwvcmVsYXRlZC11cmxzPjwvdXJscz48ZWxlY3Ryb25pYy1yZXNvdXJjZS1udW0+MTAuMTAx
Ni9qLm90c3IuMjAyMy4xMDM3MDA8L2VsZWN0cm9uaWMtcmVzb3VyY2UtbnVtPjxyZW1vdGUtZGF0
YWJhc2UtbmFtZT5NZWRsaW5lPC9yZW1vdGUtZGF0YWJhc2UtbmFtZT48cmVtb3RlLWRhdGFiYXNl
LXByb3ZpZGVyPk5MTTwvcmVtb3RlLWRhdGFiYXNlLXByb3ZpZGVyPjwvcmVjb3JkPjwvQ2l0ZT48
L0VuZE5vdGU+AG==
</w:fldData>
        </w:fldChar>
      </w:r>
      <w:r w:rsidR="007E0B95" w:rsidRPr="00234024">
        <w:instrText xml:space="preserve"> ADDIN EN.CITE.DATA </w:instrText>
      </w:r>
      <w:r w:rsidR="007E0B95" w:rsidRPr="00234024">
        <w:fldChar w:fldCharType="end"/>
      </w:r>
      <w:r w:rsidR="00447FA2" w:rsidRPr="00234024">
        <w:fldChar w:fldCharType="separate"/>
      </w:r>
      <w:r w:rsidR="007E0B95" w:rsidRPr="00234024">
        <w:rPr>
          <w:noProof/>
        </w:rPr>
        <w:t>[28]</w:t>
      </w:r>
      <w:r w:rsidR="00447FA2" w:rsidRPr="00234024">
        <w:fldChar w:fldCharType="end"/>
      </w:r>
      <w:r w:rsidR="00447FA2" w:rsidRPr="00234024">
        <w:t xml:space="preserve"> allogenic grafts were found </w:t>
      </w:r>
      <w:r w:rsidR="00767D8C" w:rsidRPr="00234024">
        <w:t xml:space="preserve">to </w:t>
      </w:r>
      <w:r w:rsidR="00D65683" w:rsidRPr="00234024">
        <w:t>result in</w:t>
      </w:r>
      <w:r w:rsidR="00447FA2" w:rsidRPr="00234024">
        <w:t xml:space="preserve"> better postoperative pain relief and functional scores compared </w:t>
      </w:r>
      <w:r w:rsidR="00D9760F" w:rsidRPr="00234024">
        <w:t xml:space="preserve">with </w:t>
      </w:r>
      <w:r w:rsidR="00447FA2" w:rsidRPr="00234024">
        <w:t>synthetic grafts, with</w:t>
      </w:r>
      <w:r w:rsidR="00D9760F" w:rsidRPr="00234024">
        <w:t xml:space="preserve"> improved </w:t>
      </w:r>
      <w:r w:rsidR="00447FA2" w:rsidRPr="00234024">
        <w:t xml:space="preserve">WOMAC pain scores </w:t>
      </w:r>
      <w:r w:rsidR="00D9760F" w:rsidRPr="00234024">
        <w:t xml:space="preserve">of </w:t>
      </w:r>
      <w:r w:rsidR="00447FA2" w:rsidRPr="00234024">
        <w:t>49.3 in the allogenic group versus 27.8 in the synthetic group</w:t>
      </w:r>
      <w:r w:rsidR="00D65683" w:rsidRPr="00234024">
        <w:t xml:space="preserve">. </w:t>
      </w:r>
      <w:r w:rsidR="00447FA2" w:rsidRPr="00234024">
        <w:t>Patients receiving allogenic grafts achieved full weight-bearing earlier (2.3 months) than those with synthetic grafts (2.7 months)</w:t>
      </w:r>
      <w:r w:rsidR="00D65683" w:rsidRPr="00234024">
        <w:t xml:space="preserve"> and t</w:t>
      </w:r>
      <w:r w:rsidR="00447FA2" w:rsidRPr="00234024">
        <w:t>he complication rate for allogenic grafts was low, with only 3.6% experiencing infections, while synthetic grafts had a higher risk of hinge fracture</w:t>
      </w:r>
      <w:r w:rsidR="00D65683" w:rsidRPr="00234024">
        <w:t>s</w:t>
      </w:r>
      <w:r w:rsidR="00447FA2" w:rsidRPr="00234024">
        <w:t>.</w:t>
      </w:r>
      <w:r w:rsidR="00D65683" w:rsidRPr="00234024">
        <w:t xml:space="preserve"> </w:t>
      </w:r>
      <w:r w:rsidRPr="00234024">
        <w:t xml:space="preserve">Additionally, </w:t>
      </w:r>
      <w:r w:rsidR="009822DD" w:rsidRPr="00234024">
        <w:t xml:space="preserve">in allogenic implants, </w:t>
      </w:r>
      <w:r w:rsidRPr="00234024">
        <w:t xml:space="preserve">immune regulatory cells in the recipient can mitigate cytotoxic responses, creating a tolerogenic environment that enhances graft survival </w:t>
      </w:r>
      <w:r w:rsidR="00C51E1B" w:rsidRPr="00234024">
        <w:fldChar w:fldCharType="begin">
          <w:fldData xml:space="preserve">PEVuZE5vdGU+PENpdGU+PEF1dGhvcj5TbGVwaWNrYTwvQXV0aG9yPjxZZWFyPjIwMjE8L1llYXI+
PFJlY051bT4yMjU8L1JlY051bT48RGlzcGxheVRleHQ+WzI5XTwvRGlzcGxheVRleHQ+PHJlY29y
ZD48cmVjLW51bWJlcj4yMjU8L3JlYy1udW1iZXI+PGZvcmVpZ24ta2V5cz48a2V5IGFwcD0iRU4i
IGRiLWlkPSJ4YWV2emZkOWx3YXhzY2VzdzBjNTlkZWUyZWV2OWVlZmF0dnQiIHRpbWVzdGFtcD0i
MTczNjg2NTYyMiI+MjI1PC9rZXk+PC9mb3JlaWduLWtleXM+PHJlZi10eXBlIG5hbWU9IkpvdXJu
YWwgQXJ0aWNsZSI+MTc8L3JlZi10eXBlPjxjb250cmlidXRvcnM+PGF1dGhvcnM+PGF1dGhvcj5T
bGVwaWNrYSwgUC4gRi48L2F1dGhvcj48YXV0aG9yPllhemRhbmlmYXIsIE0uPC9hdXRob3I+PGF1
dGhvcj5CZXJ0YWluYSwgQS48L2F1dGhvcj48L2F1dGhvcnM+PC9jb250cmlidXRvcnM+PGF1dGgt
YWRkcmVzcz5EaXZpc2lvbiBvZiBIZW1hdG9sb2d5LCBPbmNvbG9neSBhbmQgU3RlbSBDZWxsIFRy
YW5zcGxhbnRhdGlvbiBhbmQgUmVnZW5lcmF0aXZlIE1lZGljaW5lLCBEZXBhcnRtZW50IG9mIFBl
ZGlhdHJpY3MsIFN0YW5mb3JkIFVuaXZlcnNpdHkgU2Nob29sIG9mIE1lZGljaW5lLCBTdGFuZm9y
ZCwgQ0EsIFVuaXRlZCBTdGF0ZXMuPC9hdXRoLWFkZHJlc3M+PHRpdGxlcz48dGl0bGU+SGFybmVz
c2luZyBNZWNoYW5pc21zIG9mIEltbXVuZSBUb2xlcmFuY2UgdG8gSW1wcm92ZSBPdXRjb21lcyBp
biBTb2xpZCBPcmdhbiBUcmFuc3BsYW50YXRpb246IEEgUmV2aWV3PC90aXRsZT48c2Vjb25kYXJ5
LXRpdGxlPkZyb250IEltbXVub2w8L3NlY29uZGFyeS10aXRsZT48L3RpdGxlcz48cGVyaW9kaWNh
bD48ZnVsbC10aXRsZT5Gcm9udCBJbW11bm9sPC9mdWxsLXRpdGxlPjwvcGVyaW9kaWNhbD48cGFn
ZXM+Njg4NDYwPC9wYWdlcz48dm9sdW1lPjEyPC92b2x1bWU+PGVkaXRpb24+MjAyMTA2MTA8L2Vk
aXRpb24+PGtleXdvcmRzPjxrZXl3b3JkPkFkYXB0aXZlIEltbXVuaXR5PC9rZXl3b3JkPjxrZXl3
b3JkPkFuaW1hbHM8L2tleXdvcmQ+PGtleXdvcmQ+R3JhZnQgUmVqZWN0aW9uL2ltbXVub2xvZ3kv
KnByZXZlbnRpb24gJmFtcDsgY29udHJvbDwva2V5d29yZD48a2V5d29yZD4qR3JhZnQgU3Vydml2
YWw8L2tleXdvcmQ+PGtleXdvcmQ+KkhlbWF0b3BvaWV0aWMgU3RlbSBDZWxsIFRyYW5zcGxhbnRh
dGlvbi9hZHZlcnNlIGVmZmVjdHM8L2tleXdvcmQ+PGtleXdvcmQ+SHVtYW5zPC9rZXl3b3JkPjxr
ZXl3b3JkPkltbXVuaXR5LCBJbm5hdGU8L2tleXdvcmQ+PGtleXdvcmQ+SW1tdW5vc3VwcHJlc3Np
dmUgQWdlbnRzL2FkdmVyc2UgZWZmZWN0czwva2V5d29yZD48a2V5d29yZD5JbW11bm90aGVyYXB5
PC9rZXl3b3JkPjxrZXl3b3JkPk9yZ2FuIFRyYW5zcGxhbnRhdGlvbi8qYWR2ZXJzZSBlZmZlY3Rz
PC9rZXl3b3JkPjxrZXl3b3JkPlJpc2sgRmFjdG9yczwva2V5d29yZD48a2V5d29yZD4qVHJhbnNw
bGFudGF0aW9uIFRvbGVyYW5jZTwva2V5d29yZD48a2V5d29yZD5UcmFuc3BsYW50YXRpb24sIEhv
bW9sb2dvdXM8L2tleXdvcmQ+PGtleXdvcmQ+VHJlYXRtZW50IE91dGNvbWU8L2tleXdvcmQ+PGtl
eXdvcmQ+aGVtYXRvcG9pZXRpYyBzdGVtIGNlbGwgdHJhbnNwbGFudGF0aW9uPC9rZXl3b3JkPjxr
ZXl3b3JkPmltbXVuZSB0b2xlcmFuY2U8L2tleXdvcmQ+PGtleXdvcmQ+aW5uYXRlIGltbXVuaXR5
PC9rZXl3b3JkPjxrZXl3b3JkPnNvbGlkIG9yZ2FuIHRyYW5zcGxhbnRhdGlvbjwva2V5d29yZD48
L2tleXdvcmRzPjxkYXRlcz48eWVhcj4yMDIxPC95ZWFyPjwvZGF0ZXM+PGlzYm4+MTY2NC0zMjI0
IChFbGVjdHJvbmljKSYjeEQ7MTY2NC0zMjI0IChMaW5raW5nKTwvaXNibj48YWNjZXNzaW9uLW51
bT4zNDE3Nzk0MTwvYWNjZXNzaW9uLW51bT48dXJscz48cmVsYXRlZC11cmxzPjx1cmw+aHR0cHM6
Ly93d3cubmNiaS5ubG0ubmloLmdvdi9wdWJtZWQvMzQxNzc5NDE8L3VybD48L3JlbGF0ZWQtdXJs
cz48L3VybHM+PGN1c3RvbTE+VGhlIGF1dGhvcnMgZGVjbGFyZSB0aGF0IHRoZSByZXNlYXJjaCB3
YXMgY29uZHVjdGVkIGluIHRoZSBhYnNlbmNlIG9mIGFueSBjb21tZXJjaWFsIG9yIGZpbmFuY2lh
bCByZWxhdGlvbnNoaXBzIHRoYXQgY291bGQgYmUgY29uc3RydWVkIGFzIGEgcG90ZW50aWFsIGNv
bmZsaWN0IG9mIGludGVyZXN0LjwvY3VzdG9tMT48Y3VzdG9tMj5QTUM4MjIyNzM1PC9jdXN0b20y
PjxlbGVjdHJvbmljLXJlc291cmNlLW51bT4xMC4zMzg5L2ZpbW11LjIwMjEuNjg4NDYwPC9lbGVj
dHJvbmljLXJlc291cmNlLW51bT48cmVtb3RlLWRhdGFiYXNlLW5hbWU+TWVkbGluZTwvcmVtb3Rl
LWRhdGFiYXNlLW5hbWU+PHJlbW90ZS1kYXRhYmFzZS1wcm92aWRlcj5OTE08L3JlbW90ZS1kYXRh
YmFzZS1wcm92aWRlcj48L3JlY29yZD48L0NpdGU+PC9FbmROb3RlPn==
</w:fldData>
        </w:fldChar>
      </w:r>
      <w:r w:rsidR="007E0B95" w:rsidRPr="00234024">
        <w:instrText xml:space="preserve"> ADDIN EN.CITE </w:instrText>
      </w:r>
      <w:r w:rsidR="007E0B95" w:rsidRPr="00234024">
        <w:fldChar w:fldCharType="begin">
          <w:fldData xml:space="preserve">PEVuZE5vdGU+PENpdGU+PEF1dGhvcj5TbGVwaWNrYTwvQXV0aG9yPjxZZWFyPjIwMjE8L1llYXI+
PFJlY051bT4yMjU8L1JlY051bT48RGlzcGxheVRleHQ+WzI5XTwvRGlzcGxheVRleHQ+PHJlY29y
ZD48cmVjLW51bWJlcj4yMjU8L3JlYy1udW1iZXI+PGZvcmVpZ24ta2V5cz48a2V5IGFwcD0iRU4i
IGRiLWlkPSJ4YWV2emZkOWx3YXhzY2VzdzBjNTlkZWUyZWV2OWVlZmF0dnQiIHRpbWVzdGFtcD0i
MTczNjg2NTYyMiI+MjI1PC9rZXk+PC9mb3JlaWduLWtleXM+PHJlZi10eXBlIG5hbWU9IkpvdXJu
YWwgQXJ0aWNsZSI+MTc8L3JlZi10eXBlPjxjb250cmlidXRvcnM+PGF1dGhvcnM+PGF1dGhvcj5T
bGVwaWNrYSwgUC4gRi48L2F1dGhvcj48YXV0aG9yPllhemRhbmlmYXIsIE0uPC9hdXRob3I+PGF1
dGhvcj5CZXJ0YWluYSwgQS48L2F1dGhvcj48L2F1dGhvcnM+PC9jb250cmlidXRvcnM+PGF1dGgt
YWRkcmVzcz5EaXZpc2lvbiBvZiBIZW1hdG9sb2d5LCBPbmNvbG9neSBhbmQgU3RlbSBDZWxsIFRy
YW5zcGxhbnRhdGlvbiBhbmQgUmVnZW5lcmF0aXZlIE1lZGljaW5lLCBEZXBhcnRtZW50IG9mIFBl
ZGlhdHJpY3MsIFN0YW5mb3JkIFVuaXZlcnNpdHkgU2Nob29sIG9mIE1lZGljaW5lLCBTdGFuZm9y
ZCwgQ0EsIFVuaXRlZCBTdGF0ZXMuPC9hdXRoLWFkZHJlc3M+PHRpdGxlcz48dGl0bGU+SGFybmVz
c2luZyBNZWNoYW5pc21zIG9mIEltbXVuZSBUb2xlcmFuY2UgdG8gSW1wcm92ZSBPdXRjb21lcyBp
biBTb2xpZCBPcmdhbiBUcmFuc3BsYW50YXRpb246IEEgUmV2aWV3PC90aXRsZT48c2Vjb25kYXJ5
LXRpdGxlPkZyb250IEltbXVub2w8L3NlY29uZGFyeS10aXRsZT48L3RpdGxlcz48cGVyaW9kaWNh
bD48ZnVsbC10aXRsZT5Gcm9udCBJbW11bm9sPC9mdWxsLXRpdGxlPjwvcGVyaW9kaWNhbD48cGFn
ZXM+Njg4NDYwPC9wYWdlcz48dm9sdW1lPjEyPC92b2x1bWU+PGVkaXRpb24+MjAyMTA2MTA8L2Vk
aXRpb24+PGtleXdvcmRzPjxrZXl3b3JkPkFkYXB0aXZlIEltbXVuaXR5PC9rZXl3b3JkPjxrZXl3
b3JkPkFuaW1hbHM8L2tleXdvcmQ+PGtleXdvcmQ+R3JhZnQgUmVqZWN0aW9uL2ltbXVub2xvZ3kv
KnByZXZlbnRpb24gJmFtcDsgY29udHJvbDwva2V5d29yZD48a2V5d29yZD4qR3JhZnQgU3Vydml2
YWw8L2tleXdvcmQ+PGtleXdvcmQ+KkhlbWF0b3BvaWV0aWMgU3RlbSBDZWxsIFRyYW5zcGxhbnRh
dGlvbi9hZHZlcnNlIGVmZmVjdHM8L2tleXdvcmQ+PGtleXdvcmQ+SHVtYW5zPC9rZXl3b3JkPjxr
ZXl3b3JkPkltbXVuaXR5LCBJbm5hdGU8L2tleXdvcmQ+PGtleXdvcmQ+SW1tdW5vc3VwcHJlc3Np
dmUgQWdlbnRzL2FkdmVyc2UgZWZmZWN0czwva2V5d29yZD48a2V5d29yZD5JbW11bm90aGVyYXB5
PC9rZXl3b3JkPjxrZXl3b3JkPk9yZ2FuIFRyYW5zcGxhbnRhdGlvbi8qYWR2ZXJzZSBlZmZlY3Rz
PC9rZXl3b3JkPjxrZXl3b3JkPlJpc2sgRmFjdG9yczwva2V5d29yZD48a2V5d29yZD4qVHJhbnNw
bGFudGF0aW9uIFRvbGVyYW5jZTwva2V5d29yZD48a2V5d29yZD5UcmFuc3BsYW50YXRpb24sIEhv
bW9sb2dvdXM8L2tleXdvcmQ+PGtleXdvcmQ+VHJlYXRtZW50IE91dGNvbWU8L2tleXdvcmQ+PGtl
eXdvcmQ+aGVtYXRvcG9pZXRpYyBzdGVtIGNlbGwgdHJhbnNwbGFudGF0aW9uPC9rZXl3b3JkPjxr
ZXl3b3JkPmltbXVuZSB0b2xlcmFuY2U8L2tleXdvcmQ+PGtleXdvcmQ+aW5uYXRlIGltbXVuaXR5
PC9rZXl3b3JkPjxrZXl3b3JkPnNvbGlkIG9yZ2FuIHRyYW5zcGxhbnRhdGlvbjwva2V5d29yZD48
L2tleXdvcmRzPjxkYXRlcz48eWVhcj4yMDIxPC95ZWFyPjwvZGF0ZXM+PGlzYm4+MTY2NC0zMjI0
IChFbGVjdHJvbmljKSYjeEQ7MTY2NC0zMjI0IChMaW5raW5nKTwvaXNibj48YWNjZXNzaW9uLW51
bT4zNDE3Nzk0MTwvYWNjZXNzaW9uLW51bT48dXJscz48cmVsYXRlZC11cmxzPjx1cmw+aHR0cHM6
Ly93d3cubmNiaS5ubG0ubmloLmdvdi9wdWJtZWQvMzQxNzc5NDE8L3VybD48L3JlbGF0ZWQtdXJs
cz48L3VybHM+PGN1c3RvbTE+VGhlIGF1dGhvcnMgZGVjbGFyZSB0aGF0IHRoZSByZXNlYXJjaCB3
YXMgY29uZHVjdGVkIGluIHRoZSBhYnNlbmNlIG9mIGFueSBjb21tZXJjaWFsIG9yIGZpbmFuY2lh
bCByZWxhdGlvbnNoaXBzIHRoYXQgY291bGQgYmUgY29uc3RydWVkIGFzIGEgcG90ZW50aWFsIGNv
bmZsaWN0IG9mIGludGVyZXN0LjwvY3VzdG9tMT48Y3VzdG9tMj5QTUM4MjIyNzM1PC9jdXN0b20y
PjxlbGVjdHJvbmljLXJlc291cmNlLW51bT4xMC4zMzg5L2ZpbW11LjIwMjEuNjg4NDYwPC9lbGVj
dHJvbmljLXJlc291cmNlLW51bT48cmVtb3RlLWRhdGFiYXNlLW5hbWU+TWVkbGluZTwvcmVtb3Rl
LWRhdGFiYXNlLW5hbWU+PHJlbW90ZS1kYXRhYmFzZS1wcm92aWRlcj5OTE08L3JlbW90ZS1kYXRh
YmFzZS1wcm92aWRlcj48L3JlY29yZD48L0NpdGU+PC9FbmROb3RlPn==
</w:fldData>
        </w:fldChar>
      </w:r>
      <w:r w:rsidR="007E0B95" w:rsidRPr="00234024">
        <w:instrText xml:space="preserve"> ADDIN EN.CITE.DATA </w:instrText>
      </w:r>
      <w:r w:rsidR="007E0B95" w:rsidRPr="00234024">
        <w:fldChar w:fldCharType="end"/>
      </w:r>
      <w:r w:rsidR="00C51E1B" w:rsidRPr="00234024">
        <w:fldChar w:fldCharType="separate"/>
      </w:r>
      <w:r w:rsidR="007E0B95" w:rsidRPr="00234024">
        <w:rPr>
          <w:noProof/>
        </w:rPr>
        <w:t>[29]</w:t>
      </w:r>
      <w:r w:rsidR="00C51E1B" w:rsidRPr="00234024">
        <w:fldChar w:fldCharType="end"/>
      </w:r>
      <w:r w:rsidRPr="00234024">
        <w:t>.</w:t>
      </w:r>
    </w:p>
    <w:p w14:paraId="079EB86E" w14:textId="5FA89A30" w:rsidR="006F63D0" w:rsidRPr="00234024" w:rsidRDefault="006F63D0" w:rsidP="00234024">
      <w:r w:rsidRPr="00234024">
        <w:t xml:space="preserve">However, the immune response triggered by allogenic materials can be </w:t>
      </w:r>
      <w:r w:rsidR="00A14B84" w:rsidRPr="00234024">
        <w:t>severe</w:t>
      </w:r>
      <w:r w:rsidRPr="00234024">
        <w:t xml:space="preserve">, leading to graft rejection </w:t>
      </w:r>
      <w:r w:rsidRPr="00234024">
        <w:fldChar w:fldCharType="begin"/>
      </w:r>
      <w:r w:rsidRPr="00234024">
        <w:instrText xml:space="preserve"> ADDIN EN.CITE &lt;EndNote&gt;&lt;Cite&gt;&lt;Author&gt;Mohandesnezhad&lt;/Author&gt;&lt;Year&gt;2023&lt;/Year&gt;&lt;RecNum&gt;195&lt;/RecNum&gt;&lt;DisplayText&gt;[12]&lt;/DisplayText&gt;&lt;record&gt;&lt;rec-number&gt;195&lt;/rec-number&gt;&lt;foreign-keys&gt;&lt;key app="EN" db-id="xaevzfd9lwaxscesw0c59dee2eev9eefatvt" timestamp="1736363600"&gt;195&lt;/key&gt;&lt;/foreign-keys&gt;&lt;ref-type name="Journal Article"&gt;17&lt;/ref-type&gt;&lt;contributors&gt;&lt;authors&gt;&lt;author&gt;Mohandesnezhad, Sanam&lt;/author&gt;&lt;author&gt;Monfared, Mahdieh Hajian&lt;/author&gt;&lt;author&gt;Samani, Saeed&lt;/author&gt;&lt;author&gt;Farzin, Ali&lt;/author&gt;&lt;author&gt;Poursamar, S. Ali&lt;/author&gt;&lt;author&gt;Ai, Jafar&lt;/author&gt;&lt;author&gt;Ebrahimi-barough, Somayeh&lt;/author&gt;&lt;author&gt;Azami, Mahmoud&lt;/author&gt;&lt;/authors&gt;&lt;/contributors&gt;&lt;titles&gt;&lt;title&gt;3D-printed bioactive Chitosan/Alginate /Hardystonite scaffold for bone tissue engineering: Synthesis and characterization&lt;/title&gt;&lt;secondary-title&gt;Journal of Non-Crystalline Solids&lt;/secondary-title&gt;&lt;/titles&gt;&lt;periodical&gt;&lt;full-title&gt;Journal of Non-Crystalline Solids&lt;/full-title&gt;&lt;/periodical&gt;&lt;volume&gt;609&lt;/volume&gt;&lt;section&gt;122261&lt;/section&gt;&lt;dates&gt;&lt;year&gt;2023&lt;/year&gt;&lt;/dates&gt;&lt;isbn&gt;00223093&lt;/isbn&gt;&lt;urls&gt;&lt;/urls&gt;&lt;electronic-resource-num&gt;10.1016/j.jnoncrysol.2023.122261&lt;/electronic-resource-num&gt;&lt;/record&gt;&lt;/Cite&gt;&lt;/EndNote&gt;</w:instrText>
      </w:r>
      <w:r w:rsidRPr="00234024">
        <w:fldChar w:fldCharType="separate"/>
      </w:r>
      <w:r w:rsidRPr="00234024">
        <w:rPr>
          <w:noProof/>
        </w:rPr>
        <w:t>[12]</w:t>
      </w:r>
      <w:r w:rsidRPr="00234024">
        <w:fldChar w:fldCharType="end"/>
      </w:r>
      <w:r w:rsidRPr="00234024">
        <w:t>. Allograft transplantation is associated with risks such as infection, disease transmission, limited osteogenic potential, delayed unification, and restricted integration with host tissue</w:t>
      </w:r>
      <w:r w:rsidRPr="00234024">
        <w:fldChar w:fldCharType="begin"/>
      </w:r>
      <w:r w:rsidR="007E0B95" w:rsidRPr="00234024">
        <w:instrText xml:space="preserve"> ADDIN EN.CITE &lt;EndNote&gt;&lt;Cite&gt;&lt;Author&gt;Chaudhari&lt;/Author&gt;&lt;Year&gt;2024&lt;/Year&gt;&lt;RecNum&gt;211&lt;/RecNum&gt;&lt;DisplayText&gt;[17]&lt;/DisplayText&gt;&lt;record&gt;&lt;rec-number&gt;211&lt;/rec-number&gt;&lt;foreign-keys&gt;&lt;key app="EN" db-id="xaevzfd9lwaxscesw0c59dee2eev9eefatvt" timestamp="1736781008"&gt;211&lt;/key&gt;&lt;/foreign-keys&gt;&lt;ref-type name="Journal Article"&gt;17&lt;/ref-type&gt;&lt;contributors&gt;&lt;authors&gt;&lt;author&gt;Chaudhari, Siddhi&lt;/author&gt;&lt;author&gt;Khade, Aatmaja&lt;/author&gt;&lt;author&gt;Girase, Vaibhav&lt;/author&gt;&lt;author&gt;Dhatrak, Pankaj&lt;/author&gt;&lt;/authors&gt;&lt;/contributors&gt;&lt;titles&gt;&lt;title&gt;A Systematic review on Bone grafts and Biomaterials substitutes for Bone Regeneration&lt;/title&gt;&lt;secondary-title&gt;Journal of Physics: Conference Series&lt;/secondary-title&gt;&lt;/titles&gt;&lt;periodical&gt;&lt;full-title&gt;Journal of Physics: Conference Series&lt;/full-title&gt;&lt;/periodical&gt;&lt;pages&gt;012033&lt;/pages&gt;&lt;volume&gt;2837&lt;/volume&gt;&lt;number&gt;1&lt;/number&gt;&lt;dates&gt;&lt;year&gt;2024&lt;/year&gt;&lt;pub-dates&gt;&lt;date&gt;2024/10/01&lt;/date&gt;&lt;/pub-dates&gt;&lt;/dates&gt;&lt;publisher&gt;IOP Publishing&lt;/publisher&gt;&lt;isbn&gt;1742-6596&amp;#xD;1742-6588&lt;/isbn&gt;&lt;urls&gt;&lt;related-urls&gt;&lt;url&gt;https://dx.doi.org/10.1088/1742-6596/2837/1/012033&lt;/url&gt;&lt;/related-urls&gt;&lt;/urls&gt;&lt;electronic-resource-num&gt;10.1088/1742-6596/2837/1/012033&lt;/electronic-resource-num&gt;&lt;/record&gt;&lt;/Cite&gt;&lt;/EndNote&gt;</w:instrText>
      </w:r>
      <w:r w:rsidRPr="00234024">
        <w:fldChar w:fldCharType="separate"/>
      </w:r>
      <w:r w:rsidR="007E0B95" w:rsidRPr="00234024">
        <w:rPr>
          <w:noProof/>
        </w:rPr>
        <w:t>[17]</w:t>
      </w:r>
      <w:r w:rsidRPr="00234024">
        <w:fldChar w:fldCharType="end"/>
      </w:r>
      <w:r w:rsidRPr="00234024">
        <w:t xml:space="preserve">. In contrast, synthetic materials are increasingly </w:t>
      </w:r>
      <w:r w:rsidR="00A461AF" w:rsidRPr="00234024">
        <w:t>associated</w:t>
      </w:r>
      <w:r w:rsidRPr="00234024">
        <w:t xml:space="preserve"> </w:t>
      </w:r>
      <w:r w:rsidR="00E873B3" w:rsidRPr="00234024">
        <w:t>with exhibiting</w:t>
      </w:r>
      <w:r w:rsidRPr="00234024">
        <w:t xml:space="preserve"> </w:t>
      </w:r>
      <w:r w:rsidR="00A14B84" w:rsidRPr="00234024">
        <w:t xml:space="preserve">minimal </w:t>
      </w:r>
      <w:r w:rsidRPr="00234024">
        <w:t xml:space="preserve">immunological responses </w:t>
      </w:r>
      <w:r w:rsidR="002229F9" w:rsidRPr="00234024">
        <w:fldChar w:fldCharType="begin">
          <w:fldData xml:space="preserve">PEVuZE5vdGU+PENpdGU+PEF1dGhvcj5aaGFuZzwvQXV0aG9yPjxZZWFyPjIwMjE8L1llYXI+PFJl
Y051bT4yODY8L1JlY051bT48RGlzcGxheVRleHQ+WzMwXTwvRGlzcGxheVRleHQ+PHJlY29yZD48
cmVjLW51bWJlcj4yODY8L3JlYy1udW1iZXI+PGZvcmVpZ24ta2V5cz48a2V5IGFwcD0iRU4iIGRi
LWlkPSJ4YWV2emZkOWx3YXhzY2VzdzBjNTlkZWUyZWV2OWVlZmF0dnQiIHRpbWVzdGFtcD0iMTcz
ODE2NzcwNiI+Mjg2PC9rZXk+PC9mb3JlaWduLWtleXM+PHJlZi10eXBlIG5hbWU9IkpvdXJuYWwg
QXJ0aWNsZSI+MTc8L3JlZi10eXBlPjxjb250cmlidXRvcnM+PGF1dGhvcnM+PGF1dGhvcj5aaGFu
ZywgQi48L2F1dGhvcj48YXV0aG9yPlN1LCBZLjwvYXV0aG9yPjxhdXRob3I+WmhvdSwgSi48L2F1
dGhvcj48YXV0aG9yPlpoZW5nLCBZLjwvYXV0aG9yPjxhdXRob3I+Wmh1LCBELjwvYXV0aG9yPjwv
YXV0aG9ycz48L2NvbnRyaWJ1dG9ycz48YXV0aC1hZGRyZXNzPkRlcGFydG1lbnQgb2YgQmlvbWVk
aWNhbCBFbmdpbmVlcmluZywgU3RvbnkgQnJvb2sgVW5pdmVyc2l0eSwgU3RvbnkgQnJvb2ssIE5l
dyBZb3JrLCAxMTc5NCwgVVNBLiYjeEQ7RGVwYXJ0bWVudCBvZiBNYXRlcmlhbHMgU2NpZW5jZSBh
bmQgRW5naW5lZXJpbmcsIENvbGxlZ2Ugb2YgRW5naW5lZXJpbmcsIFBla2luZyBVbml2ZXJzaXR5
LCBCZWlqaW5nLCAxMDA4NzEsIENoaW5hLjwvYXV0aC1hZGRyZXNzPjx0aXRsZXM+PHRpdGxlPlRv
d2FyZCBhIEJldHRlciBSZWdlbmVyYXRpb24gdGhyb3VnaCBJbXBsYW50LU1lZGlhdGVkIEltbXVu
b21vZHVsYXRpb246IEhhcm5lc3NpbmcgdGhlIEltbXVuZSBSZXNwb25zZXM8L3RpdGxlPjxzZWNv
bmRhcnktdGl0bGU+QWR2IFNjaSAoV2VpbmgpPC9zZWNvbmRhcnktdGl0bGU+PC90aXRsZXM+PHBl
cmlvZGljYWw+PGZ1bGwtdGl0bGU+QWR2IFNjaSAoV2VpbmgpPC9mdWxsLXRpdGxlPjwvcGVyaW9k
aWNhbD48cGFnZXM+ZTIxMDA0NDY8L3BhZ2VzPjx2b2x1bWU+ODwvdm9sdW1lPjxudW1iZXI+MTY8
L251bWJlcj48ZWRpdGlvbj4yMDIxMDYxMjwvZWRpdGlvbj48a2V5d29yZHM+PGtleXdvcmQ+SHVt
YW5zPC9rZXl3b3JkPjxrZXl3b3JkPkltbXVub21vZHVsYXRpb24vKmltbXVub2xvZ3kvcGh5c2lv
bG9neTwva2V5d29yZD48a2V5d29yZD5SZWdlbmVyYXRpb24vKnBoeXNpb2xvZ3k8L2tleXdvcmQ+
PGtleXdvcmQ+VGlzc3VlIEVuZ2luZWVyaW5nLyptZXRob2RzPC9rZXl3b3JkPjxrZXl3b3JkPipU
aXNzdWUgU2NhZmZvbGRzPC9rZXl3b3JkPjxrZXl3b3JkPldvdW5kIEhlYWxpbmcvKmltbXVub2xv
Z3kvcGh5c2lvbG9neTwva2V5d29yZD48a2V5d29yZD5mb3JlaWduIGJvZHkgcmVzcG9uc2U8L2tl
eXdvcmQ+PGtleXdvcmQ+aW1tdW5vbW9kdWxhdGlvbjwva2V5d29yZD48a2V5d29yZD5tYWNyb3Bo
YWdlPC9rZXl3b3JkPjxrZXl3b3JkPm5ldXRyb3BoaWw8L2tleXdvcmQ+PGtleXdvcmQ+dGlzc3Vl
IGVuZ2luZWVyaW5nPC9rZXl3b3JkPjwva2V5d29yZHM+PGRhdGVzPjx5ZWFyPjIwMjE8L3llYXI+
PHB1Yi1kYXRlcz48ZGF0ZT5BdWc8L2RhdGU+PC9wdWItZGF0ZXM+PC9kYXRlcz48aXNibj4yMTk4
LTM4NDQgKEVsZWN0cm9uaWMpJiN4RDsyMTk4LTM4NDQgKExpbmtpbmcpPC9pc2JuPjxhY2Nlc3Np
b24tbnVtPjM0MTE3NzMyPC9hY2Nlc3Npb24tbnVtPjx1cmxzPjxyZWxhdGVkLXVybHM+PHVybD5o
dHRwczovL3d3dy5uY2JpLm5sbS5uaWguZ292L3B1Ym1lZC8zNDExNzczMjwvdXJsPjwvcmVsYXRl
ZC11cmxzPjwvdXJscz48Y3VzdG9tMT5UaGUgYXV0aG9ycyBkZWNsYXJlIG5vIGNvbmZsaWN0IG9m
IGludGVyZXN0LjwvY3VzdG9tMT48Y3VzdG9tMj5QTUM4MzczMTE0PC9jdXN0b20yPjxlbGVjdHJv
bmljLXJlc291cmNlLW51bT4xMC4xMDAyL2FkdnMuMjAyMTAwNDQ2PC9lbGVjdHJvbmljLXJlc291
cmNlLW51bT48cmVtb3RlLWRhdGFiYXNlLW5hbWU+TWVkbGluZTwvcmVtb3RlLWRhdGFiYXNlLW5h
bWU+PHJlbW90ZS1kYXRhYmFzZS1wcm92aWRlcj5OTE08L3JlbW90ZS1kYXRhYmFzZS1wcm92aWRl
cj48L3JlY29yZD48L0NpdGU+PC9FbmROb3RlPn==
</w:fldData>
        </w:fldChar>
      </w:r>
      <w:r w:rsidR="007E0B95" w:rsidRPr="00234024">
        <w:instrText xml:space="preserve"> ADDIN EN.CITE </w:instrText>
      </w:r>
      <w:r w:rsidR="007E0B95" w:rsidRPr="00234024">
        <w:fldChar w:fldCharType="begin">
          <w:fldData xml:space="preserve">PEVuZE5vdGU+PENpdGU+PEF1dGhvcj5aaGFuZzwvQXV0aG9yPjxZZWFyPjIwMjE8L1llYXI+PFJl
Y051bT4yODY8L1JlY051bT48RGlzcGxheVRleHQ+WzMwXTwvRGlzcGxheVRleHQ+PHJlY29yZD48
cmVjLW51bWJlcj4yODY8L3JlYy1udW1iZXI+PGZvcmVpZ24ta2V5cz48a2V5IGFwcD0iRU4iIGRi
LWlkPSJ4YWV2emZkOWx3YXhzY2VzdzBjNTlkZWUyZWV2OWVlZmF0dnQiIHRpbWVzdGFtcD0iMTcz
ODE2NzcwNiI+Mjg2PC9rZXk+PC9mb3JlaWduLWtleXM+PHJlZi10eXBlIG5hbWU9IkpvdXJuYWwg
QXJ0aWNsZSI+MTc8L3JlZi10eXBlPjxjb250cmlidXRvcnM+PGF1dGhvcnM+PGF1dGhvcj5aaGFu
ZywgQi48L2F1dGhvcj48YXV0aG9yPlN1LCBZLjwvYXV0aG9yPjxhdXRob3I+WmhvdSwgSi48L2F1
dGhvcj48YXV0aG9yPlpoZW5nLCBZLjwvYXV0aG9yPjxhdXRob3I+Wmh1LCBELjwvYXV0aG9yPjwv
YXV0aG9ycz48L2NvbnRyaWJ1dG9ycz48YXV0aC1hZGRyZXNzPkRlcGFydG1lbnQgb2YgQmlvbWVk
aWNhbCBFbmdpbmVlcmluZywgU3RvbnkgQnJvb2sgVW5pdmVyc2l0eSwgU3RvbnkgQnJvb2ssIE5l
dyBZb3JrLCAxMTc5NCwgVVNBLiYjeEQ7RGVwYXJ0bWVudCBvZiBNYXRlcmlhbHMgU2NpZW5jZSBh
bmQgRW5naW5lZXJpbmcsIENvbGxlZ2Ugb2YgRW5naW5lZXJpbmcsIFBla2luZyBVbml2ZXJzaXR5
LCBCZWlqaW5nLCAxMDA4NzEsIENoaW5hLjwvYXV0aC1hZGRyZXNzPjx0aXRsZXM+PHRpdGxlPlRv
d2FyZCBhIEJldHRlciBSZWdlbmVyYXRpb24gdGhyb3VnaCBJbXBsYW50LU1lZGlhdGVkIEltbXVu
b21vZHVsYXRpb246IEhhcm5lc3NpbmcgdGhlIEltbXVuZSBSZXNwb25zZXM8L3RpdGxlPjxzZWNv
bmRhcnktdGl0bGU+QWR2IFNjaSAoV2VpbmgpPC9zZWNvbmRhcnktdGl0bGU+PC90aXRsZXM+PHBl
cmlvZGljYWw+PGZ1bGwtdGl0bGU+QWR2IFNjaSAoV2VpbmgpPC9mdWxsLXRpdGxlPjwvcGVyaW9k
aWNhbD48cGFnZXM+ZTIxMDA0NDY8L3BhZ2VzPjx2b2x1bWU+ODwvdm9sdW1lPjxudW1iZXI+MTY8
L251bWJlcj48ZWRpdGlvbj4yMDIxMDYxMjwvZWRpdGlvbj48a2V5d29yZHM+PGtleXdvcmQ+SHVt
YW5zPC9rZXl3b3JkPjxrZXl3b3JkPkltbXVub21vZHVsYXRpb24vKmltbXVub2xvZ3kvcGh5c2lv
bG9neTwva2V5d29yZD48a2V5d29yZD5SZWdlbmVyYXRpb24vKnBoeXNpb2xvZ3k8L2tleXdvcmQ+
PGtleXdvcmQ+VGlzc3VlIEVuZ2luZWVyaW5nLyptZXRob2RzPC9rZXl3b3JkPjxrZXl3b3JkPipU
aXNzdWUgU2NhZmZvbGRzPC9rZXl3b3JkPjxrZXl3b3JkPldvdW5kIEhlYWxpbmcvKmltbXVub2xv
Z3kvcGh5c2lvbG9neTwva2V5d29yZD48a2V5d29yZD5mb3JlaWduIGJvZHkgcmVzcG9uc2U8L2tl
eXdvcmQ+PGtleXdvcmQ+aW1tdW5vbW9kdWxhdGlvbjwva2V5d29yZD48a2V5d29yZD5tYWNyb3Bo
YWdlPC9rZXl3b3JkPjxrZXl3b3JkPm5ldXRyb3BoaWw8L2tleXdvcmQ+PGtleXdvcmQ+dGlzc3Vl
IGVuZ2luZWVyaW5nPC9rZXl3b3JkPjwva2V5d29yZHM+PGRhdGVzPjx5ZWFyPjIwMjE8L3llYXI+
PHB1Yi1kYXRlcz48ZGF0ZT5BdWc8L2RhdGU+PC9wdWItZGF0ZXM+PC9kYXRlcz48aXNibj4yMTk4
LTM4NDQgKEVsZWN0cm9uaWMpJiN4RDsyMTk4LTM4NDQgKExpbmtpbmcpPC9pc2JuPjxhY2Nlc3Np
b24tbnVtPjM0MTE3NzMyPC9hY2Nlc3Npb24tbnVtPjx1cmxzPjxyZWxhdGVkLXVybHM+PHVybD5o
dHRwczovL3d3dy5uY2JpLm5sbS5uaWguZ292L3B1Ym1lZC8zNDExNzczMjwvdXJsPjwvcmVsYXRl
ZC11cmxzPjwvdXJscz48Y3VzdG9tMT5UaGUgYXV0aG9ycyBkZWNsYXJlIG5vIGNvbmZsaWN0IG9m
IGludGVyZXN0LjwvY3VzdG9tMT48Y3VzdG9tMj5QTUM4MzczMTE0PC9jdXN0b20yPjxlbGVjdHJv
bmljLXJlc291cmNlLW51bT4xMC4xMDAyL2FkdnMuMjAyMTAwNDQ2PC9lbGVjdHJvbmljLXJlc291
cmNlLW51bT48cmVtb3RlLWRhdGFiYXNlLW5hbWU+TWVkbGluZTwvcmVtb3RlLWRhdGFiYXNlLW5h
bWU+PHJlbW90ZS1kYXRhYmFzZS1wcm92aWRlcj5OTE08L3JlbW90ZS1kYXRhYmFzZS1wcm92aWRl
cj48L3JlY29yZD48L0NpdGU+PC9FbmROb3RlPn==
</w:fldData>
        </w:fldChar>
      </w:r>
      <w:r w:rsidR="007E0B95" w:rsidRPr="00234024">
        <w:instrText xml:space="preserve"> ADDIN EN.CITE.DATA </w:instrText>
      </w:r>
      <w:r w:rsidR="007E0B95" w:rsidRPr="00234024">
        <w:fldChar w:fldCharType="end"/>
      </w:r>
      <w:r w:rsidR="002229F9" w:rsidRPr="00234024">
        <w:fldChar w:fldCharType="separate"/>
      </w:r>
      <w:r w:rsidR="007E0B95" w:rsidRPr="00234024">
        <w:rPr>
          <w:noProof/>
        </w:rPr>
        <w:t>[30]</w:t>
      </w:r>
      <w:r w:rsidR="002229F9" w:rsidRPr="00234024">
        <w:fldChar w:fldCharType="end"/>
      </w:r>
      <w:r w:rsidR="00A461AF" w:rsidRPr="00234024">
        <w:t xml:space="preserve"> </w:t>
      </w:r>
      <w:r w:rsidR="00A461AF" w:rsidRPr="00234024">
        <w:fldChar w:fldCharType="begin"/>
      </w:r>
      <w:r w:rsidR="007E0B95" w:rsidRPr="00234024">
        <w:instrText xml:space="preserve"> ADDIN EN.CITE &lt;EndNote&gt;&lt;Cite&gt;&lt;Author&gt;Kyriakides&lt;/Author&gt;&lt;Year&gt;2022&lt;/Year&gt;&lt;RecNum&gt;287&lt;/RecNum&gt;&lt;DisplayText&gt;[31]&lt;/DisplayText&gt;&lt;record&gt;&lt;rec-number&gt;287&lt;/rec-number&gt;&lt;foreign-keys&gt;&lt;key app="EN" db-id="xaevzfd9lwaxscesw0c59dee2eev9eefatvt" timestamp="1738168098"&gt;287&lt;/key&gt;&lt;/foreign-keys&gt;&lt;ref-type name="Journal Article"&gt;17&lt;/ref-type&gt;&lt;contributors&gt;&lt;authors&gt;&lt;author&gt;Kyriakides, T. R.&lt;/author&gt;&lt;author&gt;Kim, H. J.&lt;/author&gt;&lt;author&gt;Zheng, C.&lt;/author&gt;&lt;author&gt;Harkins, L.&lt;/author&gt;&lt;author&gt;Tao, W.&lt;/author&gt;&lt;author&gt;Deschenes, E.&lt;/author&gt;&lt;/authors&gt;&lt;/contributors&gt;&lt;auth-address&gt;Department of Biomedical Engineering, Yale University, New Haven, CT, 06405, United States of America.&amp;#xD;Department of Pathology, Yale University, New Haven, CT, 06405, United States of America.&amp;#xD;Vascular Biology and Therapeutics Program, Yale University, New Haven, CT, 06405, United States of America.&lt;/auth-address&gt;&lt;titles&gt;&lt;title&gt;Foreign body response to synthetic polymer biomaterials and the role of adaptive immunity&lt;/title&gt;&lt;secondary-title&gt;Biomed Mater&lt;/secondary-title&gt;&lt;/titles&gt;&lt;periodical&gt;&lt;full-title&gt;Biomed Mater&lt;/full-title&gt;&lt;/periodical&gt;&lt;volume&gt;17&lt;/volume&gt;&lt;number&gt;2&lt;/number&gt;&lt;edition&gt;20220304&lt;/edition&gt;&lt;keywords&gt;&lt;keyword&gt;Adaptive Immunity&lt;/keyword&gt;&lt;keyword&gt;*Biocompatible Materials&lt;/keyword&gt;&lt;keyword&gt;*Foreign Bodies&lt;/keyword&gt;&lt;keyword&gt;Foreign-Body Reaction&lt;/keyword&gt;&lt;keyword&gt;Humans&lt;/keyword&gt;&lt;keyword&gt;Polymers&lt;/keyword&gt;&lt;keyword&gt;biocompatibility&lt;/keyword&gt;&lt;keyword&gt;foreign body&lt;/keyword&gt;&lt;/keywords&gt;&lt;dates&gt;&lt;year&gt;2022&lt;/year&gt;&lt;pub-dates&gt;&lt;date&gt;Mar 4&lt;/date&gt;&lt;/pub-dates&gt;&lt;/dates&gt;&lt;isbn&gt;1748-605X (Electronic)&amp;#xD;1748-6041 (Print)&amp;#xD;1748-6041 (Linking)&lt;/isbn&gt;&lt;accession-num&gt;35168213&lt;/accession-num&gt;&lt;urls&gt;&lt;related-urls&gt;&lt;url&gt;https://www.ncbi.nlm.nih.gov/pubmed/35168213&lt;/url&gt;&lt;/related-urls&gt;&lt;/urls&gt;&lt;custom2&gt;PMC9159526&lt;/custom2&gt;&lt;electronic-resource-num&gt;10.1088/1748-605X/ac5574&lt;/electronic-resource-num&gt;&lt;remote-database-name&gt;Medline&lt;/remote-database-name&gt;&lt;remote-database-provider&gt;NLM&lt;/remote-database-provider&gt;&lt;/record&gt;&lt;/Cite&gt;&lt;/EndNote&gt;</w:instrText>
      </w:r>
      <w:r w:rsidR="00A461AF" w:rsidRPr="00234024">
        <w:fldChar w:fldCharType="separate"/>
      </w:r>
      <w:r w:rsidR="007E0B95" w:rsidRPr="00234024">
        <w:rPr>
          <w:noProof/>
        </w:rPr>
        <w:t>[31]</w:t>
      </w:r>
      <w:r w:rsidR="00A461AF" w:rsidRPr="00234024">
        <w:fldChar w:fldCharType="end"/>
      </w:r>
      <w:r w:rsidRPr="00234024">
        <w:t xml:space="preserve">, </w:t>
      </w:r>
      <w:r w:rsidR="005E5E9E" w:rsidRPr="00234024">
        <w:t xml:space="preserve">in addition to </w:t>
      </w:r>
      <w:r w:rsidRPr="00234024">
        <w:t xml:space="preserve">offering customizable properties to address specific clinical needs. </w:t>
      </w:r>
    </w:p>
    <w:p w14:paraId="6F15FE4B" w14:textId="01DA2DF5" w:rsidR="006F63D0" w:rsidRPr="00234024" w:rsidRDefault="006F63D0" w:rsidP="00234024">
      <w:r w:rsidRPr="00234024">
        <w:t xml:space="preserve">The limitations of allografts and autografts continue to stimulate the search for alternative biomaterials to be applied in reconstructing and augmenting bone defects. Consequently, advancements in synthetic scaffolds have led to improved outcomes in specific contexts. </w:t>
      </w:r>
      <w:r w:rsidRPr="00234024">
        <w:lastRenderedPageBreak/>
        <w:t>These advancements highlight the potential of synthetic alternatives in overcoming the limitations of naturally sourced grafts. Continuous advancement in the field have indicat</w:t>
      </w:r>
      <w:r w:rsidR="005E5E9E" w:rsidRPr="00234024">
        <w:t xml:space="preserve">ed </w:t>
      </w:r>
      <w:r w:rsidRPr="00234024">
        <w:t>that</w:t>
      </w:r>
      <w:r w:rsidR="005E5E9E" w:rsidRPr="00234024">
        <w:t>,</w:t>
      </w:r>
      <w:r w:rsidRPr="00234024">
        <w:t xml:space="preserve"> while autografts remain the gold standard, the current landscape of grafting materials may offer viable alternatives in certain clinical scenarios</w:t>
      </w:r>
      <w:r w:rsidRPr="00234024">
        <w:fldChar w:fldCharType="begin"/>
      </w:r>
      <w:r w:rsidR="007E0B95" w:rsidRPr="00234024">
        <w:instrText xml:space="preserve"> ADDIN EN.CITE &lt;EndNote&gt;&lt;Cite&gt;&lt;Author&gt;Misch&lt;/Author&gt;&lt;Year&gt;2010&lt;/Year&gt;&lt;RecNum&gt;223&lt;/RecNum&gt;&lt;DisplayText&gt;[32]&lt;/DisplayText&gt;&lt;record&gt;&lt;rec-number&gt;223&lt;/rec-number&gt;&lt;foreign-keys&gt;&lt;key app="EN" db-id="xaevzfd9lwaxscesw0c59dee2eev9eefatvt" timestamp="1736802562"&gt;223&lt;/key&gt;&lt;/foreign-keys&gt;&lt;ref-type name="Journal Article"&gt;17&lt;/ref-type&gt;&lt;contributors&gt;&lt;authors&gt;&lt;author&gt;Misch, C. M.&lt;/author&gt;&lt;/authors&gt;&lt;/contributors&gt;&lt;titles&gt;&lt;title&gt;Autogenous bone: is it still the gold standard?&lt;/title&gt;&lt;secondary-title&gt;Implant Dent&lt;/secondary-title&gt;&lt;/titles&gt;&lt;periodical&gt;&lt;full-title&gt;Implant Dent&lt;/full-title&gt;&lt;/periodical&gt;&lt;pages&gt;361&lt;/pages&gt;&lt;volume&gt;19&lt;/volume&gt;&lt;number&gt;5&lt;/number&gt;&lt;keywords&gt;&lt;keyword&gt;Alveolar Ridge Augmentation/standards&lt;/keyword&gt;&lt;keyword&gt;Bone Substitutes/standards&lt;/keyword&gt;&lt;keyword&gt;Bone Transplantation/*standards&lt;/keyword&gt;&lt;keyword&gt;Humans&lt;/keyword&gt;&lt;keyword&gt;*Standard of Care&lt;/keyword&gt;&lt;keyword&gt;Tissue and Organ Harvesting/adverse effects/methods&lt;/keyword&gt;&lt;keyword&gt;*Transplantation, Autologous&lt;/keyword&gt;&lt;keyword&gt;Treatment Outcome&lt;/keyword&gt;&lt;/keywords&gt;&lt;dates&gt;&lt;year&gt;2010&lt;/year&gt;&lt;pub-dates&gt;&lt;date&gt;Oct&lt;/date&gt;&lt;/pub-dates&gt;&lt;/dates&gt;&lt;isbn&gt;1538-2982 (Electronic)&amp;#xD;1056-6163 (Linking)&lt;/isbn&gt;&lt;accession-num&gt;20881805&lt;/accession-num&gt;&lt;urls&gt;&lt;related-urls&gt;&lt;url&gt;https://www.ncbi.nlm.nih.gov/pubmed/20881805&lt;/url&gt;&lt;/related-urls&gt;&lt;/urls&gt;&lt;electronic-resource-num&gt;10.1097/ID.0b013e3181f8115b&lt;/electronic-resource-num&gt;&lt;remote-database-name&gt;Medline&lt;/remote-database-name&gt;&lt;remote-database-provider&gt;NLM&lt;/remote-database-provider&gt;&lt;/record&gt;&lt;/Cite&gt;&lt;/EndNote&gt;</w:instrText>
      </w:r>
      <w:r w:rsidRPr="00234024">
        <w:fldChar w:fldCharType="separate"/>
      </w:r>
      <w:r w:rsidR="007E0B95" w:rsidRPr="00234024">
        <w:rPr>
          <w:noProof/>
        </w:rPr>
        <w:t>[32]</w:t>
      </w:r>
      <w:r w:rsidRPr="00234024">
        <w:fldChar w:fldCharType="end"/>
      </w:r>
      <w:r w:rsidR="00AF31F3" w:rsidRPr="00234024">
        <w:t>.</w:t>
      </w:r>
      <w:r w:rsidRPr="00234024">
        <w:t xml:space="preserve"> </w:t>
      </w:r>
    </w:p>
    <w:p w14:paraId="39C97523" w14:textId="7CC54348" w:rsidR="006F63D0" w:rsidRPr="00234024" w:rsidRDefault="006F63D0" w:rsidP="00234024">
      <w:pPr>
        <w:pStyle w:val="NormalWeb"/>
        <w:spacing w:before="0" w:beforeAutospacing="0" w:after="0" w:afterAutospacing="0"/>
      </w:pPr>
      <w:r w:rsidRPr="00234024">
        <w:t>Fabricated synthetic biomaterials are engineered scaffolds that mimic bone properties. These scaffolds have specific mechanical and biological properties, allowing for precise control over degradation rates and porosity</w:t>
      </w:r>
      <w:r w:rsidRPr="00234024">
        <w:fldChar w:fldCharType="begin">
          <w:fldData xml:space="preserve">PEVuZE5vdGU+PENpdGU+PEF1dGhvcj5SZWRkeTwvQXV0aG9yPjxZZWFyPjIwMjE8L1llYXI+PFJl
Y051bT4xODU8L1JlY051bT48RGlzcGxheVRleHQ+WzddPC9EaXNwbGF5VGV4dD48cmVjb3JkPjxy
ZWMtbnVtYmVyPjE4NTwvcmVjLW51bWJlcj48Zm9yZWlnbi1rZXlzPjxrZXkgYXBwPSJFTiIgZGIt
aWQ9InhhZXZ6ZmQ5bHdheHNjZXN3MGM1OWRlZTJlZXY5ZWVmYXR2dCIgdGltZXN0YW1wPSIxNzM2
MzUwMzA1Ij4xODU8L2tleT48L2ZvcmVpZ24ta2V5cz48cmVmLXR5cGUgbmFtZT0iSm91cm5hbCBB
cnRpY2xlIj4xNzwvcmVmLXR5cGU+PGNvbnRyaWJ1dG9ycz48YXV0aG9ycz48YXV0aG9yPlJlZGR5
LCBNLiBTLiBCLjwvYXV0aG9yPjxhdXRob3I+UG9ubmFtbWEsIEQuPC9hdXRob3I+PGF1dGhvcj5D
aG91ZGhhcnksIFIuPC9hdXRob3I+PGF1dGhvcj5TYWRhc2l2dW5pLCBLLiBLLjwvYXV0aG9yPjwv
YXV0aG9ycz48L2NvbnRyaWJ1dG9ycz48YXV0aC1hZGRyZXNzPkNlbnRlciBmb3IgTmFub3NjaWVu
Y2UgYW5kIFRlY2hub2xvZ3ksIEluc3RpdHV0ZSBvZiBTY2llbmNlIGFuZCBUZWNobm9sb2d5LCBK
YXdhaGFybGFsIE5laHJ1IFRlY2hub2xvZ2ljYWwgVW5pdmVyc2l0eSwgSHlkZXJhYmFkIDUwMDA4
NSwgSW5kaWEuJiN4RDtDZW50ZXIgZm9yIEFkdmFuY2VkIE1hdGVyaWFscywgUWF0YXIgVW5pdmVy
c2l0eSwgRG9oYSBQLk8uIEJveCAyNzEzLCBRYXRhci4mI3hEO1J1ZG9sZnMgQ2ltZGlucyBSaWdh
IEJpb21hdGVyaWFscyBJbm5vdmF0aW9ucyBhbmQgRGV2ZWxvcG1lbnQgQ2VudHJlIG9mIFJUVSwg
RmFjdWx0eSBvZiBNYXRlcmlhbHMgU2NpZW5jZSBhbmQgQXBwbGllZCBDaGVtaXN0cnksIEluc3Rp
dHV0ZSBvZiBHZW5lcmFsIENoZW1pY2FsIEVuZ2luZWVyaW5nLCBSaWdhIFRlY2huaWNhbCBVbml2
ZXJzaXR5LCBQdWxrYSBTdCAzLCBMVi0xMDA3IFJpZ2EsIExhdHZpYS4mI3hEO0JhbHRpYyBCaW9t
YXRlcmlhbHMgQ2VudHJlIG9mIEV4Y2VsbGVuY2UsIEhlYWRxdWFydGVycyBhdCBSaWdhIFRlY2hu
aWNhbCBVbml2ZXJzaXR5LCBMVi0xMDA3IFJpZ2EsIExhdHZpYS4mI3hEO0NlbnRlciBmb3IgQ29t
cG9zaXRlIE1hdGVyaWFscywgTmF0aW9uYWwgVW5pdmVyc2l0eSBvZiBTY2llbmNlIGFuZCBUZWNo
bm9sb2d5ICZxdW90O01JU2lTJnF1b3Q7LCAxMTkwNDkgTW9zY293LCBSdXNzaWEuPC9hdXRoLWFk
ZHJlc3M+PHRpdGxlcz48dGl0bGU+QSBDb21wYXJhdGl2ZSBSZXZpZXcgb2YgTmF0dXJhbCBhbmQg
U3ludGhldGljIEJpb3BvbHltZXIgQ29tcG9zaXRlIFNjYWZmb2xkczwvdGl0bGU+PHNlY29uZGFy
eS10aXRsZT5Qb2x5bWVycyAoQmFzZWwpPC9zZWNvbmRhcnktdGl0bGU+PC90aXRsZXM+PHBlcmlv
ZGljYWw+PGZ1bGwtdGl0bGU+UG9seW1lcnMgKEJhc2VsKTwvZnVsbC10aXRsZT48L3BlcmlvZGlj
YWw+PHBhZ2VzPjExMDU8L3BhZ2VzPjx2b2x1bWU+MTM8L3ZvbHVtZT48bnVtYmVyPjc8L251bWJl
cj48ZWRpdGlvbj4yMDIxMDMzMDwvZWRpdGlvbj48a2V5d29yZHM+PGtleXdvcmQ+YmlvZGVncmFk
YWJpbGl0eTwva2V5d29yZD48a2V5d29yZD5uYXR1cmFsIGJpb3BvbHltZXI8L2tleXdvcmQ+PGtl
eXdvcmQ+c2NhZmZvbGRzPC9rZXl3b3JkPjxrZXl3b3JkPnN5bnRoZXRpYyBiaW9wb2x5bWVyPC9r
ZXl3b3JkPjxrZXl3b3JkPnRpc3N1ZSBlbmdpbmVlcmluZzwva2V5d29yZD48L2tleXdvcmRzPjxk
YXRlcz48eWVhcj4yMDIxPC95ZWFyPjxwdWItZGF0ZXM+PGRhdGU+TWFyIDMwPC9kYXRlPjwvcHVi
LWRhdGVzPjwvZGF0ZXM+PGlzYm4+MjA3My00MzYwIChFbGVjdHJvbmljKSYjeEQ7MjA3My00MzYw
IChMaW5raW5nKTwvaXNibj48YWNjZXNzaW9uLW51bT4zMzgwODQ5MjwvYWNjZXNzaW9uLW51bT48
dXJscz48cmVsYXRlZC11cmxzPjx1cmw+aHR0cHM6Ly93d3cubmNiaS5ubG0ubmloLmdvdi9wdWJt
ZWQvMzM4MDg0OTI8L3VybD48L3JlbGF0ZWQtdXJscz48L3VybHM+PGN1c3RvbTE+VGhlIGF1dGhv
cnMgZGVjbGFyZSBubyBjb25mbGljdCBvZiBpbnRlcmVzdC48L2N1c3RvbTE+PGN1c3RvbTI+UE1D
ODAzNzQ1MTwvY3VzdG9tMj48ZWxlY3Ryb25pYy1yZXNvdXJjZS1udW0+MTAuMzM5MC9wb2x5bTEz
MDcxMTA1PC9lbGVjdHJvbmljLXJlc291cmNlLW51bT48cmVtb3RlLWRhdGFiYXNlLW5hbWU+UHVi
TWVkLW5vdC1NRURMSU5FPC9yZW1vdGUtZGF0YWJhc2UtbmFtZT48cmVtb3RlLWRhdGFiYXNlLXBy
b3ZpZGVyPk5MTTwvcmVtb3RlLWRhdGFiYXNlLXByb3ZpZGVyPjwvcmVjb3JkPjwvQ2l0ZT48L0Vu
ZE5vdGU+
</w:fldData>
        </w:fldChar>
      </w:r>
      <w:r w:rsidR="001075FC" w:rsidRPr="00234024">
        <w:instrText xml:space="preserve"> ADDIN EN.CITE </w:instrText>
      </w:r>
      <w:r w:rsidR="001075FC" w:rsidRPr="00234024">
        <w:fldChar w:fldCharType="begin">
          <w:fldData xml:space="preserve">PEVuZE5vdGU+PENpdGU+PEF1dGhvcj5SZWRkeTwvQXV0aG9yPjxZZWFyPjIwMjE8L1llYXI+PFJl
Y051bT4xODU8L1JlY051bT48RGlzcGxheVRleHQ+WzddPC9EaXNwbGF5VGV4dD48cmVjb3JkPjxy
ZWMtbnVtYmVyPjE4NTwvcmVjLW51bWJlcj48Zm9yZWlnbi1rZXlzPjxrZXkgYXBwPSJFTiIgZGIt
aWQ9InhhZXZ6ZmQ5bHdheHNjZXN3MGM1OWRlZTJlZXY5ZWVmYXR2dCIgdGltZXN0YW1wPSIxNzM2
MzUwMzA1Ij4xODU8L2tleT48L2ZvcmVpZ24ta2V5cz48cmVmLXR5cGUgbmFtZT0iSm91cm5hbCBB
cnRpY2xlIj4xNzwvcmVmLXR5cGU+PGNvbnRyaWJ1dG9ycz48YXV0aG9ycz48YXV0aG9yPlJlZGR5
LCBNLiBTLiBCLjwvYXV0aG9yPjxhdXRob3I+UG9ubmFtbWEsIEQuPC9hdXRob3I+PGF1dGhvcj5D
aG91ZGhhcnksIFIuPC9hdXRob3I+PGF1dGhvcj5TYWRhc2l2dW5pLCBLLiBLLjwvYXV0aG9yPjwv
YXV0aG9ycz48L2NvbnRyaWJ1dG9ycz48YXV0aC1hZGRyZXNzPkNlbnRlciBmb3IgTmFub3NjaWVu
Y2UgYW5kIFRlY2hub2xvZ3ksIEluc3RpdHV0ZSBvZiBTY2llbmNlIGFuZCBUZWNobm9sb2d5LCBK
YXdhaGFybGFsIE5laHJ1IFRlY2hub2xvZ2ljYWwgVW5pdmVyc2l0eSwgSHlkZXJhYmFkIDUwMDA4
NSwgSW5kaWEuJiN4RDtDZW50ZXIgZm9yIEFkdmFuY2VkIE1hdGVyaWFscywgUWF0YXIgVW5pdmVy
c2l0eSwgRG9oYSBQLk8uIEJveCAyNzEzLCBRYXRhci4mI3hEO1J1ZG9sZnMgQ2ltZGlucyBSaWdh
IEJpb21hdGVyaWFscyBJbm5vdmF0aW9ucyBhbmQgRGV2ZWxvcG1lbnQgQ2VudHJlIG9mIFJUVSwg
RmFjdWx0eSBvZiBNYXRlcmlhbHMgU2NpZW5jZSBhbmQgQXBwbGllZCBDaGVtaXN0cnksIEluc3Rp
dHV0ZSBvZiBHZW5lcmFsIENoZW1pY2FsIEVuZ2luZWVyaW5nLCBSaWdhIFRlY2huaWNhbCBVbml2
ZXJzaXR5LCBQdWxrYSBTdCAzLCBMVi0xMDA3IFJpZ2EsIExhdHZpYS4mI3hEO0JhbHRpYyBCaW9t
YXRlcmlhbHMgQ2VudHJlIG9mIEV4Y2VsbGVuY2UsIEhlYWRxdWFydGVycyBhdCBSaWdhIFRlY2hu
aWNhbCBVbml2ZXJzaXR5LCBMVi0xMDA3IFJpZ2EsIExhdHZpYS4mI3hEO0NlbnRlciBmb3IgQ29t
cG9zaXRlIE1hdGVyaWFscywgTmF0aW9uYWwgVW5pdmVyc2l0eSBvZiBTY2llbmNlIGFuZCBUZWNo
bm9sb2d5ICZxdW90O01JU2lTJnF1b3Q7LCAxMTkwNDkgTW9zY293LCBSdXNzaWEuPC9hdXRoLWFk
ZHJlc3M+PHRpdGxlcz48dGl0bGU+QSBDb21wYXJhdGl2ZSBSZXZpZXcgb2YgTmF0dXJhbCBhbmQg
U3ludGhldGljIEJpb3BvbHltZXIgQ29tcG9zaXRlIFNjYWZmb2xkczwvdGl0bGU+PHNlY29uZGFy
eS10aXRsZT5Qb2x5bWVycyAoQmFzZWwpPC9zZWNvbmRhcnktdGl0bGU+PC90aXRsZXM+PHBlcmlv
ZGljYWw+PGZ1bGwtdGl0bGU+UG9seW1lcnMgKEJhc2VsKTwvZnVsbC10aXRsZT48L3BlcmlvZGlj
YWw+PHBhZ2VzPjExMDU8L3BhZ2VzPjx2b2x1bWU+MTM8L3ZvbHVtZT48bnVtYmVyPjc8L251bWJl
cj48ZWRpdGlvbj4yMDIxMDMzMDwvZWRpdGlvbj48a2V5d29yZHM+PGtleXdvcmQ+YmlvZGVncmFk
YWJpbGl0eTwva2V5d29yZD48a2V5d29yZD5uYXR1cmFsIGJpb3BvbHltZXI8L2tleXdvcmQ+PGtl
eXdvcmQ+c2NhZmZvbGRzPC9rZXl3b3JkPjxrZXl3b3JkPnN5bnRoZXRpYyBiaW9wb2x5bWVyPC9r
ZXl3b3JkPjxrZXl3b3JkPnRpc3N1ZSBlbmdpbmVlcmluZzwva2V5d29yZD48L2tleXdvcmRzPjxk
YXRlcz48eWVhcj4yMDIxPC95ZWFyPjxwdWItZGF0ZXM+PGRhdGU+TWFyIDMwPC9kYXRlPjwvcHVi
LWRhdGVzPjwvZGF0ZXM+PGlzYm4+MjA3My00MzYwIChFbGVjdHJvbmljKSYjeEQ7MjA3My00MzYw
IChMaW5raW5nKTwvaXNibj48YWNjZXNzaW9uLW51bT4zMzgwODQ5MjwvYWNjZXNzaW9uLW51bT48
dXJscz48cmVsYXRlZC11cmxzPjx1cmw+aHR0cHM6Ly93d3cubmNiaS5ubG0ubmloLmdvdi9wdWJt
ZWQvMzM4MDg0OTI8L3VybD48L3JlbGF0ZWQtdXJscz48L3VybHM+PGN1c3RvbTE+VGhlIGF1dGhv
cnMgZGVjbGFyZSBubyBjb25mbGljdCBvZiBpbnRlcmVzdC48L2N1c3RvbTE+PGN1c3RvbTI+UE1D
ODAzNzQ1MTwvY3VzdG9tMj48ZWxlY3Ryb25pYy1yZXNvdXJjZS1udW0+MTAuMzM5MC9wb2x5bTEz
MDcxMTA1PC9lbGVjdHJvbmljLXJlc291cmNlLW51bT48cmVtb3RlLWRhdGFiYXNlLW5hbWU+UHVi
TWVkLW5vdC1NRURMSU5FPC9yZW1vdGUtZGF0YWJhc2UtbmFtZT48cmVtb3RlLWRhdGFiYXNlLXBy
b3ZpZGVyPk5MTTwvcmVtb3RlLWRhdGFiYXNlLXByb3ZpZGVyPjwvcmVjb3JkPjwvQ2l0ZT48L0Vu
ZE5vdGU+
</w:fldData>
        </w:fldChar>
      </w:r>
      <w:r w:rsidR="001075FC" w:rsidRPr="00234024">
        <w:instrText xml:space="preserve"> ADDIN EN.CITE.DATA </w:instrText>
      </w:r>
      <w:r w:rsidR="001075FC" w:rsidRPr="00234024">
        <w:fldChar w:fldCharType="end"/>
      </w:r>
      <w:r w:rsidRPr="00234024">
        <w:fldChar w:fldCharType="separate"/>
      </w:r>
      <w:r w:rsidRPr="00234024">
        <w:rPr>
          <w:noProof/>
        </w:rPr>
        <w:t>[7]</w:t>
      </w:r>
      <w:r w:rsidRPr="00234024">
        <w:fldChar w:fldCharType="end"/>
      </w:r>
      <w:r w:rsidRPr="00234024">
        <w:t xml:space="preserve">, which is crucial for tissue integration. The materials and the methods employed in the fabrication of synthetic scaffolds enable them to have a </w:t>
      </w:r>
      <w:r w:rsidR="00820D41" w:rsidRPr="00234024">
        <w:t>controlled</w:t>
      </w:r>
      <w:r w:rsidRPr="00234024">
        <w:t xml:space="preserve"> biodegradation </w:t>
      </w:r>
      <w:proofErr w:type="gramStart"/>
      <w:r w:rsidRPr="00234024">
        <w:t>profile</w:t>
      </w:r>
      <w:r w:rsidR="00820D41" w:rsidRPr="00234024">
        <w:t xml:space="preserve">, </w:t>
      </w:r>
      <w:r w:rsidR="00BE32D5" w:rsidRPr="00234024">
        <w:t>and</w:t>
      </w:r>
      <w:proofErr w:type="gramEnd"/>
      <w:r w:rsidR="00BE32D5" w:rsidRPr="00234024">
        <w:t xml:space="preserve"> </w:t>
      </w:r>
      <w:r w:rsidR="004309F4" w:rsidRPr="00234024">
        <w:t xml:space="preserve">controlled </w:t>
      </w:r>
      <w:r w:rsidRPr="00234024">
        <w:t>mechanical and biological properties</w:t>
      </w:r>
      <w:r w:rsidR="00BE7A9E" w:rsidRPr="00234024">
        <w:fldChar w:fldCharType="begin">
          <w:fldData xml:space="preserve">PEVuZE5vdGU+PENpdGU+PEF1dGhvcj5QYWNlbGxpPC9BdXRob3I+PFllYXI+MjAxNzwvWWVhcj48
UmVjTnVtPjIzOTwvUmVjTnVtPjxEaXNwbGF5VGV4dD5bMzMsIDM0XTwvRGlzcGxheVRleHQ+PHJl
Y29yZD48cmVjLW51bWJlcj4yMzk8L3JlYy1udW1iZXI+PGZvcmVpZ24ta2V5cz48a2V5IGFwcD0i
RU4iIGRiLWlkPSJ4YWV2emZkOWx3YXhzY2VzdzBjNTlkZWUyZWV2OWVlZmF0dnQiIHRpbWVzdGFt
cD0iMTczNjg4MTc4OCI+MjM5PC9rZXk+PC9mb3JlaWduLWtleXM+PHJlZi10eXBlIG5hbWU9Ikpv
dXJuYWwgQXJ0aWNsZSI+MTc8L3JlZi10eXBlPjxjb250cmlidXRvcnM+PGF1dGhvcnM+PGF1dGhv
cj5QYWNlbGxpLCBTLjwvYXV0aG9yPjxhdXRob3I+QmFzdSwgUy48L2F1dGhvcj48YXV0aG9yPldo
aXRsb3csIEouPC9hdXRob3I+PGF1dGhvcj5DaGFrcmF2YXJ0aSwgQS48L2F1dGhvcj48YXV0aG9y
PkFjb3N0YSwgRi48L2F1dGhvcj48YXV0aG9yPlZhcnNobmV5LCBBLjwvYXV0aG9yPjxhdXRob3I+
TW9kYXJlc2ksIFMuPC9hdXRob3I+PGF1dGhvcj5CZXJrbGFuZCwgQy48L2F1dGhvcj48YXV0aG9y
PlBhdWwsIEEuPC9hdXRob3I+PC9hdXRob3JzPjwvY29udHJpYnV0b3JzPjxhdXRoLWFkZHJlc3M+
RGVwYXJ0bWVudCBvZiBDaGVtaWNhbCBhbmQgUGV0cm9sZXVtIEVuZ2luZWVyaW5nLCBCaW9lbmdp
bmVlcmluZyBHcmFkdWF0ZSBQcm9ncmFtLCBVbml2ZXJzaXR5IG9mIEthbnNhcywgTGF3cmVuY2Us
IEtTLCBVU0EuIEVsZWN0cm9uaWMgYWRkcmVzczogc2VwYWNlQGt1LmVkdS4mI3hEO0RlcGFydG1l
bnQgb2YgQ2hlbWljYWwgYW5kIFBldHJvbGV1bSBFbmdpbmVlcmluZywgQmlvZW5naW5lZXJpbmcg
R3JhZHVhdGUgUHJvZ3JhbSwgVW5pdmVyc2l0eSBvZiBLYW5zYXMsIExhd3JlbmNlLCBLUywgVVNB
LiBFbGVjdHJvbmljIGFkZHJlc3M6IHNheWFudGFuaS5iYXN1QGt1LmVkdS4mI3hEO0RlcGFydG1l
bnQgb2YgQ2hlbWljYWwgYW5kIFBldHJvbGV1bSBFbmdpbmVlcmluZywgQmlvZW5naW5lZXJpbmcg
R3JhZHVhdGUgUHJvZ3JhbSwgVW5pdmVyc2l0eSBvZiBLYW5zYXMsIExhd3JlbmNlLCBLUywgVVNB
LiBFbGVjdHJvbmljIGFkZHJlc3M6IGp3d0BrdS5lZHUuJiN4RDtEZXBhcnRtZW50IG9mIENoZW1p
Y2FsIGFuZCBQZXRyb2xldW0gRW5naW5lZXJpbmcsIEJpb2VuZ2luZWVyaW5nIEdyYWR1YXRlIFBy
b2dyYW0sIFVuaXZlcnNpdHkgb2YgS2Fuc2FzLCBMYXdyZW5jZSwgS1MsIFVTQS4gRWxlY3Ryb25p
YyBhZGRyZXNzOiBhcGFybmFjaEBrdS5lZHUuJiN4RDtEZXBhcnRtZW50IG9mIENoZW1pY2FsIGFu
ZCBQZXRyb2xldW0gRW5naW5lZXJpbmcsIEJpb2VuZ2luZWVyaW5nIEdyYWR1YXRlIFByb2dyYW0s
IFVuaXZlcnNpdHkgb2YgS2Fuc2FzLCBMYXdyZW5jZSwgS1MsIFVTQS4gRWxlY3Ryb25pYyBhZGRy
ZXNzOiBmcmFuY2lzY2EuYWNvc3RhQHV0c2EuZWR1LiYjeEQ7RGVwYXJ0bWVudCBvZiBIdW1hbiBH
ZW5ldGljcywgVW5pdmVyc2l0eSBvZiBNaWNoaWdhbiwgQW5uIEFyYm9yLCBNSSwgVVNBLiBFbGVj
dHJvbmljIGFkZHJlc3M6IGFydXNoaXZAdW1pY2guZWR1LiYjeEQ7RGVwYXJ0bWVudCBvZiBDaGVt
aWNhbCBhbmQgUGV0cm9sZXVtIEVuZ2luZWVyaW5nLCBCaW9lbmdpbmVlcmluZyBHcmFkdWF0ZSBQ
cm9ncmFtLCBVbml2ZXJzaXR5IG9mIEthbnNhcywgTGF3cmVuY2UsIEtTLCBVU0EuIEVsZWN0cm9u
aWMgYWRkcmVzczogc2FtYW4ubW9kYXJlc2lAa3UuZWR1LiYjeEQ7RGVwYXJ0bWVudCBvZiBDaGVt
aWNhbCBhbmQgUGV0cm9sZXVtIEVuZ2luZWVyaW5nLCBCaW9lbmdpbmVlcmluZyBHcmFkdWF0ZSBQ
cm9ncmFtLCBVbml2ZXJzaXR5IG9mIEthbnNhcywgTGF3cmVuY2UsIEtTLCBVU0E7IERlcGFydG1l
bnQgb2YgUGhhcm1hY2V1dGljYWwgQ2hlbWlzdHJ5LCBVbml2ZXJzaXR5IG9mIEthbnNhcywgTGF3
cmVuY2UsIEtTLCBVU0EuIEVsZWN0cm9uaWMgYWRkcmVzczogYmVya2xhbmRAa3UuZWR1LiYjeEQ7
RGVwYXJ0bWVudCBvZiBDaGVtaWNhbCBhbmQgUGV0cm9sZXVtIEVuZ2luZWVyaW5nLCBCaW9lbmdp
bmVlcmluZyBHcmFkdWF0ZSBQcm9ncmFtLCBVbml2ZXJzaXR5IG9mIEthbnNhcywgTGF3cmVuY2Us
IEtTLCBVU0EuIEVsZWN0cm9uaWMgYWRkcmVzczogYXJnaHlhcGF1bEBrdS5lZHUuPC9hdXRoLWFk
ZHJlc3M+PHRpdGxlcz48dGl0bGU+U3RyYXRlZ2llcyB0byBkZXZlbG9wIGVuZG9nZW5vdXMgc3Rl
bSBjZWxsLXJlY3J1aXRpbmcgYmlvYWN0aXZlIG1hdGVyaWFscyBmb3IgdGlzc3VlIHJlcGFpciBh
bmQgcmVnZW5lcmF0aW9uPC90aXRsZT48c2Vjb25kYXJ5LXRpdGxlPkFkdiBEcnVnIERlbGl2IFJl
djwvc2Vjb25kYXJ5LXRpdGxlPjwvdGl0bGVzPjxwZXJpb2RpY2FsPjxmdWxsLXRpdGxlPkFkdiBE
cnVnIERlbGl2IFJldjwvZnVsbC10aXRsZT48L3BlcmlvZGljYWw+PHBhZ2VzPjUwLTcwPC9wYWdl
cz48dm9sdW1lPjEyMDwvdm9sdW1lPjxlZGl0aW9uPjIwMTcwNzE5PC9lZGl0aW9uPjxrZXl3b3Jk
cz48a2V5d29yZD5BbmltYWxzPC9rZXl3b3JkPjxrZXl3b3JkPkJvbmUgUmVnZW5lcmF0aW9uPC9r
ZXl3b3JkPjxrZXl3b3JkPkNoZW1vdGFjdGljIEZhY3RvcnMvcGh5c2lvbG9neTwva2V5d29yZD48
a2V5d29yZD5HdWlkZWQgVGlzc3VlIFJlZ2VuZXJhdGlvbi8qbWV0aG9kczwva2V5d29yZD48a2V5
d29yZD5IdW1hbnM8L2tleXdvcmQ+PGtleXdvcmQ+U3RlbSBDZWxscy9tZXRhYm9saXNtLypwaHlz
aW9sb2d5PC9rZXl3b3JkPjxrZXl3b3JkPkJvbmUgZ3JhZnQgc3Vic3RpdHV0ZXM8L2tleXdvcmQ+
PGtleXdvcmQ+Q2hlbW9hdHRyYWN0YW50IGdyYWRpZW50czwva2V5d29yZD48a2V5d29yZD5FbmRv
dGhlbGlhbGl6YXRpb248L2tleXdvcmQ+PGtleXdvcmQ+RXh0cmFjZWxsdWxhciBtYXRyaXg8L2tl
eXdvcmQ+PGtleXdvcmQ+R3Jvd3RoIGZhY3RvciBkZWxpdmVyeTwva2V5d29yZD48a2V5d29yZD5N
eW9jYXJkaWFsIHJlZ2VuZXJhdGlvbjwva2V5d29yZD48a2V5d29yZD5TdGVtIGNlbGwgaG9taW5n
PC9rZXl3b3JkPjwva2V5d29yZHM+PGRhdGVzPjx5ZWFyPjIwMTc8L3llYXI+PHB1Yi1kYXRlcz48
ZGF0ZT5PY3QgMTwvZGF0ZT48L3B1Yi1kYXRlcz48L2RhdGVzPjxpc2JuPjE4NzItODI5NCAoRWxl
Y3Ryb25pYykmI3hEOzAxNjktNDA5WCAoUHJpbnQpJiN4RDswMTY5LTQwOVggKExpbmtpbmcpPC9p
c2JuPjxhY2Nlc3Npb24tbnVtPjI4NzM0ODk5PC9hY2Nlc3Npb24tbnVtPjx1cmxzPjxyZWxhdGVk
LXVybHM+PHVybD5odHRwczovL3d3dy5uY2JpLm5sbS5uaWguZ292L3B1Ym1lZC8yODczNDg5OTwv
dXJsPjwvcmVsYXRlZC11cmxzPjwvdXJscz48Y3VzdG9tMj5QTUM1NzA1NTg1PC9jdXN0b20yPjxl
bGVjdHJvbmljLXJlc291cmNlLW51bT4xMC4xMDE2L2ouYWRkci4yMDE3LjA3LjAxMTwvZWxlY3Ry
b25pYy1yZXNvdXJjZS1udW0+PHJlbW90ZS1kYXRhYmFzZS1uYW1lPk1lZGxpbmU8L3JlbW90ZS1k
YXRhYmFzZS1uYW1lPjxyZW1vdGUtZGF0YWJhc2UtcHJvdmlkZXI+TkxNPC9yZW1vdGUtZGF0YWJh
c2UtcHJvdmlkZXI+PC9yZWNvcmQ+PC9DaXRlPjxDaXRlPjxBdXRob3I+T3ZzaWFuaWtvdjwvQXV0
aG9yPjxZZWFyPjIwMTg8L1llYXI+PFJlY051bT4yMzg8L1JlY051bT48cmVjb3JkPjxyZWMtbnVt
YmVyPjIzODwvcmVjLW51bWJlcj48Zm9yZWlnbi1rZXlzPjxrZXkgYXBwPSJFTiIgZGItaWQ9Inhh
ZXZ6ZmQ5bHdheHNjZXN3MGM1OWRlZTJlZXY5ZWVmYXR2dCIgdGltZXN0YW1wPSIxNzM2ODgxNzc3
Ij4yMzg8L2tleT48L2ZvcmVpZ24ta2V5cz48cmVmLXR5cGUgbmFtZT0iSm91cm5hbCBBcnRpY2xl
Ij4xNzwvcmVmLXR5cGU+PGNvbnRyaWJ1dG9ycz48YXV0aG9ycz48YXV0aG9yPk92c2lhbmlrb3Ys
IEEuPC9hdXRob3I+PGF1dGhvcj5LaGFkZW1ob3NzZWluaSwgQS48L2F1dGhvcj48YXV0aG9yPk1p
cm9ub3YsIFYuPC9hdXRob3I+PC9hdXRob3JzPjwvY29udHJpYnV0b3JzPjxhdXRoLWFkZHJlc3M+
QWRkaXRpdmUgTWFudWZhY3R1cmluZyBUZWNobm9sb2dpZXMgKEFNVCkgR3JvdXAsIEluc3RpdHV0
ZSBvZiBNYXRlcmlhbHMgU2NpZW5jZSBhbmQgVGVjaG5vbG9neSwgVmllbm5hIFVuaXZlcnNpdHkg
b2YgVGVjaG5vbG9neSAoVFUgV2llbiksIEdldHJlaWRlbWFya3QgOSwgMTA2MCBWaWVubmEsIEF1
c3RyaWE7IE9SQ0lEOiAwMDAwLTAwMDEtNTg0Ni0wMTk4LiBFbGVjdHJvbmljIGFkZHJlc3M6IGFs
ZWtzYW5kci5vdnNpYW5pa292QHR1d2llbi5hYy5hdC4mI3hEO0NlbnRlciBmb3IgTWluaW1hbGx5
IEludmFzaXZlIFRoZXJhcGV1dGljcyAoQy1NSVQpLCBDYWxpZm9ybmlhIE5hbm9TeXN0ZW1zIElu
c3RpdHV0ZSAoQ05TSSksIEJpb2VuZ2luZWVyaW5nIERlcGFydG1lbnQsIENoZW1pY2FsIGFuZCBC
aW9tb2xlY3VsYXIgRW5naW5lZXJpbmcgRGVwYXJ0bWVudCwgUmFkaW9sb2d5IERlcGFydG1lbnQs
IFVuaXZlcnNpdHkgb2YgQ2FsaWZvcm5pYSwgTG9zIEFuZ2VsZXMsIExvcyBBbmdlbGVzIDkwMDk1
LCBDQSwgVVNBOyBOYW5vdGVjaG5vbG9neSBDZW50ZXIsIEtpbmcgQWJkdWxheml6IFVuaXZlcnNp
dHksIDIxNTg5IEplZGRhaCwgU2F1ZGkgQXJhYmlhOyBEZXBhcnRtZW50IG9mIEJpb2luZHVzdHJp
YWwgVGVjaG5vbG9naWVzLCBDb2xsZWdlIG9mIEFuaW1hbCBCaW9zY2llbmNlIGFuZCBUZWNobm9s
b2d5LCBLb25rdWsgVW5pdmVyc2l0eSwgSHdheWFuZy1kb25nLCBHd2FuZ2ppbi1ndSwgU2VvdWwg
MTQzLTcwMSwgUmVwdWJsaWMgb2YgS29yZWEuJiN4RDtQcml2YXRlIEluc3RpdHV0aW9uIExhYm9y
YXRvcnkgZm9yIEJpb3RlY2hub2xvZ2ljYWwgUmVzZWFyY2gsIDNEIEJpb3ByaW50aW5nIFNvbHV0
aW9ucywgTW9zY293LCBSdXNzaWFuIEZlZGVyYXRpb247IEluc3RpdHV0ZSBmb3IgUmVnZW5lcmF0
aXZlIE1lZGljaW5lLCBTZWNoZW5vdiBGaXJzdCBNb3Njb3cgU3RhdGUgTWVkaWNhbCBVbml2ZXJz
aXR5LCBNb3Njb3csIFJ1c3NpYW4gRmVkZXJhdGlvbi48L2F1dGgtYWRkcmVzcz48dGl0bGVzPjx0
aXRsZT5UaGUgU3luZXJneSBvZiBTY2FmZm9sZC1CYXNlZCBhbmQgU2NhZmZvbGQtRnJlZSBUaXNz
dWUgRW5naW5lZXJpbmcgU3RyYXRlZ2llczwvdGl0bGU+PHNlY29uZGFyeS10aXRsZT5UcmVuZHMg
QmlvdGVjaG5vbDwvc2Vjb25kYXJ5LXRpdGxlPjwvdGl0bGVzPjxwZXJpb2RpY2FsPjxmdWxsLXRp
dGxlPlRyZW5kcyBCaW90ZWNobm9sPC9mdWxsLXRpdGxlPjwvcGVyaW9kaWNhbD48cGFnZXM+MzQ4
LTM1NzwvcGFnZXM+PHZvbHVtZT4zNjwvdm9sdW1lPjxudW1iZXI+NDwvbnVtYmVyPjxlZGl0aW9u
PjIwMTgwMjIwPC9lZGl0aW9uPjxrZXl3b3Jkcz48a2V5d29yZD5BbmltYWxzPC9rZXl3b3JkPjxr
ZXl3b3JkPkJpb21pbWV0aWNzPC9rZXl3b3JkPjxrZXl3b3JkPkJvbmUgYW5kIEJvbmVzL2N5dG9s
b2d5PC9rZXl3b3JkPjxrZXl3b3JkPkNlbGwgRGlmZmVyZW50aWF0aW9uPC9rZXl3b3JkPjxrZXl3
b3JkPkh1bWFuczwva2V5d29yZD48a2V5d29yZD5NZXNlbmNoeW1hbCBTdGVtIENlbGxzL2N5dG9s
b2d5PC9rZXl3b3JkPjxrZXl3b3JkPk1pY2U8L2tleXdvcmQ+PGtleXdvcmQ+UHJpbnRpbmcsIFRo
cmVlLURpbWVuc2lvbmFsPC9rZXl3b3JkPjxrZXl3b3JkPlJlZ2VuZXJhdGl2ZSBNZWRpY2luZTwv
a2V5d29yZD48a2V5d29yZD5Sb2JvdGljczwva2V5d29yZD48a2V5d29yZD5TcGhlcm9pZHMsIENl
bGx1bGFyL2N5dG9sb2d5PC9rZXl3b3JkPjxrZXl3b3JkPlRpc3N1ZSBFbmdpbmVlcmluZy8qbWV0
aG9kczwva2V5d29yZD48a2V5d29yZD4qVGlzc3VlIFNjYWZmb2xkczwva2V5d29yZD48L2tleXdv
cmRzPjxkYXRlcz48eWVhcj4yMDE4PC95ZWFyPjxwdWItZGF0ZXM+PGRhdGU+QXByPC9kYXRlPjwv
cHViLWRhdGVzPjwvZGF0ZXM+PGlzYm4+MTg3OS0zMDk2IChFbGVjdHJvbmljKSYjeEQ7MDE2Ny03
Nzk5IChMaW5raW5nKTwvaXNibj48YWNjZXNzaW9uLW51bT4yOTQ3NTYyMTwvYWNjZXNzaW9uLW51
bT48dXJscz48cmVsYXRlZC11cmxzPjx1cmw+aHR0cHM6Ly93d3cubmNiaS5ubG0ubmloLmdvdi9w
dWJtZWQvMjk0NzU2MjE8L3VybD48L3JlbGF0ZWQtdXJscz48L3VybHM+PGVsZWN0cm9uaWMtcmVz
b3VyY2UtbnVtPjEwLjEwMTYvai50aWJ0ZWNoLjIwMTguMDEuMDA1PC9lbGVjdHJvbmljLXJlc291
cmNlLW51bT48cmVtb3RlLWRhdGFiYXNlLW5hbWU+TWVkbGluZTwvcmVtb3RlLWRhdGFiYXNlLW5h
bWU+PHJlbW90ZS1kYXRhYmFzZS1wcm92aWRlcj5OTE08L3JlbW90ZS1kYXRhYmFzZS1wcm92aWRl
cj48L3JlY29yZD48L0NpdGU+PC9FbmROb3RlPn==
</w:fldData>
        </w:fldChar>
      </w:r>
      <w:r w:rsidR="007E0B95" w:rsidRPr="00234024">
        <w:instrText xml:space="preserve"> ADDIN EN.CITE </w:instrText>
      </w:r>
      <w:r w:rsidR="007E0B95" w:rsidRPr="00234024">
        <w:fldChar w:fldCharType="begin">
          <w:fldData xml:space="preserve">PEVuZE5vdGU+PENpdGU+PEF1dGhvcj5QYWNlbGxpPC9BdXRob3I+PFllYXI+MjAxNzwvWWVhcj48
UmVjTnVtPjIzOTwvUmVjTnVtPjxEaXNwbGF5VGV4dD5bMzMsIDM0XTwvRGlzcGxheVRleHQ+PHJl
Y29yZD48cmVjLW51bWJlcj4yMzk8L3JlYy1udW1iZXI+PGZvcmVpZ24ta2V5cz48a2V5IGFwcD0i
RU4iIGRiLWlkPSJ4YWV2emZkOWx3YXhzY2VzdzBjNTlkZWUyZWV2OWVlZmF0dnQiIHRpbWVzdGFt
cD0iMTczNjg4MTc4OCI+MjM5PC9rZXk+PC9mb3JlaWduLWtleXM+PHJlZi10eXBlIG5hbWU9Ikpv
dXJuYWwgQXJ0aWNsZSI+MTc8L3JlZi10eXBlPjxjb250cmlidXRvcnM+PGF1dGhvcnM+PGF1dGhv
cj5QYWNlbGxpLCBTLjwvYXV0aG9yPjxhdXRob3I+QmFzdSwgUy48L2F1dGhvcj48YXV0aG9yPldo
aXRsb3csIEouPC9hdXRob3I+PGF1dGhvcj5DaGFrcmF2YXJ0aSwgQS48L2F1dGhvcj48YXV0aG9y
PkFjb3N0YSwgRi48L2F1dGhvcj48YXV0aG9yPlZhcnNobmV5LCBBLjwvYXV0aG9yPjxhdXRob3I+
TW9kYXJlc2ksIFMuPC9hdXRob3I+PGF1dGhvcj5CZXJrbGFuZCwgQy48L2F1dGhvcj48YXV0aG9y
PlBhdWwsIEEuPC9hdXRob3I+PC9hdXRob3JzPjwvY29udHJpYnV0b3JzPjxhdXRoLWFkZHJlc3M+
RGVwYXJ0bWVudCBvZiBDaGVtaWNhbCBhbmQgUGV0cm9sZXVtIEVuZ2luZWVyaW5nLCBCaW9lbmdp
bmVlcmluZyBHcmFkdWF0ZSBQcm9ncmFtLCBVbml2ZXJzaXR5IG9mIEthbnNhcywgTGF3cmVuY2Us
IEtTLCBVU0EuIEVsZWN0cm9uaWMgYWRkcmVzczogc2VwYWNlQGt1LmVkdS4mI3hEO0RlcGFydG1l
bnQgb2YgQ2hlbWljYWwgYW5kIFBldHJvbGV1bSBFbmdpbmVlcmluZywgQmlvZW5naW5lZXJpbmcg
R3JhZHVhdGUgUHJvZ3JhbSwgVW5pdmVyc2l0eSBvZiBLYW5zYXMsIExhd3JlbmNlLCBLUywgVVNB
LiBFbGVjdHJvbmljIGFkZHJlc3M6IHNheWFudGFuaS5iYXN1QGt1LmVkdS4mI3hEO0RlcGFydG1l
bnQgb2YgQ2hlbWljYWwgYW5kIFBldHJvbGV1bSBFbmdpbmVlcmluZywgQmlvZW5naW5lZXJpbmcg
R3JhZHVhdGUgUHJvZ3JhbSwgVW5pdmVyc2l0eSBvZiBLYW5zYXMsIExhd3JlbmNlLCBLUywgVVNB
LiBFbGVjdHJvbmljIGFkZHJlc3M6IGp3d0BrdS5lZHUuJiN4RDtEZXBhcnRtZW50IG9mIENoZW1p
Y2FsIGFuZCBQZXRyb2xldW0gRW5naW5lZXJpbmcsIEJpb2VuZ2luZWVyaW5nIEdyYWR1YXRlIFBy
b2dyYW0sIFVuaXZlcnNpdHkgb2YgS2Fuc2FzLCBMYXdyZW5jZSwgS1MsIFVTQS4gRWxlY3Ryb25p
YyBhZGRyZXNzOiBhcGFybmFjaEBrdS5lZHUuJiN4RDtEZXBhcnRtZW50IG9mIENoZW1pY2FsIGFu
ZCBQZXRyb2xldW0gRW5naW5lZXJpbmcsIEJpb2VuZ2luZWVyaW5nIEdyYWR1YXRlIFByb2dyYW0s
IFVuaXZlcnNpdHkgb2YgS2Fuc2FzLCBMYXdyZW5jZSwgS1MsIFVTQS4gRWxlY3Ryb25pYyBhZGRy
ZXNzOiBmcmFuY2lzY2EuYWNvc3RhQHV0c2EuZWR1LiYjeEQ7RGVwYXJ0bWVudCBvZiBIdW1hbiBH
ZW5ldGljcywgVW5pdmVyc2l0eSBvZiBNaWNoaWdhbiwgQW5uIEFyYm9yLCBNSSwgVVNBLiBFbGVj
dHJvbmljIGFkZHJlc3M6IGFydXNoaXZAdW1pY2guZWR1LiYjeEQ7RGVwYXJ0bWVudCBvZiBDaGVt
aWNhbCBhbmQgUGV0cm9sZXVtIEVuZ2luZWVyaW5nLCBCaW9lbmdpbmVlcmluZyBHcmFkdWF0ZSBQ
cm9ncmFtLCBVbml2ZXJzaXR5IG9mIEthbnNhcywgTGF3cmVuY2UsIEtTLCBVU0EuIEVsZWN0cm9u
aWMgYWRkcmVzczogc2FtYW4ubW9kYXJlc2lAa3UuZWR1LiYjeEQ7RGVwYXJ0bWVudCBvZiBDaGVt
aWNhbCBhbmQgUGV0cm9sZXVtIEVuZ2luZWVyaW5nLCBCaW9lbmdpbmVlcmluZyBHcmFkdWF0ZSBQ
cm9ncmFtLCBVbml2ZXJzaXR5IG9mIEthbnNhcywgTGF3cmVuY2UsIEtTLCBVU0E7IERlcGFydG1l
bnQgb2YgUGhhcm1hY2V1dGljYWwgQ2hlbWlzdHJ5LCBVbml2ZXJzaXR5IG9mIEthbnNhcywgTGF3
cmVuY2UsIEtTLCBVU0EuIEVsZWN0cm9uaWMgYWRkcmVzczogYmVya2xhbmRAa3UuZWR1LiYjeEQ7
RGVwYXJ0bWVudCBvZiBDaGVtaWNhbCBhbmQgUGV0cm9sZXVtIEVuZ2luZWVyaW5nLCBCaW9lbmdp
bmVlcmluZyBHcmFkdWF0ZSBQcm9ncmFtLCBVbml2ZXJzaXR5IG9mIEthbnNhcywgTGF3cmVuY2Us
IEtTLCBVU0EuIEVsZWN0cm9uaWMgYWRkcmVzczogYXJnaHlhcGF1bEBrdS5lZHUuPC9hdXRoLWFk
ZHJlc3M+PHRpdGxlcz48dGl0bGU+U3RyYXRlZ2llcyB0byBkZXZlbG9wIGVuZG9nZW5vdXMgc3Rl
bSBjZWxsLXJlY3J1aXRpbmcgYmlvYWN0aXZlIG1hdGVyaWFscyBmb3IgdGlzc3VlIHJlcGFpciBh
bmQgcmVnZW5lcmF0aW9uPC90aXRsZT48c2Vjb25kYXJ5LXRpdGxlPkFkdiBEcnVnIERlbGl2IFJl
djwvc2Vjb25kYXJ5LXRpdGxlPjwvdGl0bGVzPjxwZXJpb2RpY2FsPjxmdWxsLXRpdGxlPkFkdiBE
cnVnIERlbGl2IFJldjwvZnVsbC10aXRsZT48L3BlcmlvZGljYWw+PHBhZ2VzPjUwLTcwPC9wYWdl
cz48dm9sdW1lPjEyMDwvdm9sdW1lPjxlZGl0aW9uPjIwMTcwNzE5PC9lZGl0aW9uPjxrZXl3b3Jk
cz48a2V5d29yZD5BbmltYWxzPC9rZXl3b3JkPjxrZXl3b3JkPkJvbmUgUmVnZW5lcmF0aW9uPC9r
ZXl3b3JkPjxrZXl3b3JkPkNoZW1vdGFjdGljIEZhY3RvcnMvcGh5c2lvbG9neTwva2V5d29yZD48
a2V5d29yZD5HdWlkZWQgVGlzc3VlIFJlZ2VuZXJhdGlvbi8qbWV0aG9kczwva2V5d29yZD48a2V5
d29yZD5IdW1hbnM8L2tleXdvcmQ+PGtleXdvcmQ+U3RlbSBDZWxscy9tZXRhYm9saXNtLypwaHlz
aW9sb2d5PC9rZXl3b3JkPjxrZXl3b3JkPkJvbmUgZ3JhZnQgc3Vic3RpdHV0ZXM8L2tleXdvcmQ+
PGtleXdvcmQ+Q2hlbW9hdHRyYWN0YW50IGdyYWRpZW50czwva2V5d29yZD48a2V5d29yZD5FbmRv
dGhlbGlhbGl6YXRpb248L2tleXdvcmQ+PGtleXdvcmQ+RXh0cmFjZWxsdWxhciBtYXRyaXg8L2tl
eXdvcmQ+PGtleXdvcmQ+R3Jvd3RoIGZhY3RvciBkZWxpdmVyeTwva2V5d29yZD48a2V5d29yZD5N
eW9jYXJkaWFsIHJlZ2VuZXJhdGlvbjwva2V5d29yZD48a2V5d29yZD5TdGVtIGNlbGwgaG9taW5n
PC9rZXl3b3JkPjwva2V5d29yZHM+PGRhdGVzPjx5ZWFyPjIwMTc8L3llYXI+PHB1Yi1kYXRlcz48
ZGF0ZT5PY3QgMTwvZGF0ZT48L3B1Yi1kYXRlcz48L2RhdGVzPjxpc2JuPjE4NzItODI5NCAoRWxl
Y3Ryb25pYykmI3hEOzAxNjktNDA5WCAoUHJpbnQpJiN4RDswMTY5LTQwOVggKExpbmtpbmcpPC9p
c2JuPjxhY2Nlc3Npb24tbnVtPjI4NzM0ODk5PC9hY2Nlc3Npb24tbnVtPjx1cmxzPjxyZWxhdGVk
LXVybHM+PHVybD5odHRwczovL3d3dy5uY2JpLm5sbS5uaWguZ292L3B1Ym1lZC8yODczNDg5OTwv
dXJsPjwvcmVsYXRlZC11cmxzPjwvdXJscz48Y3VzdG9tMj5QTUM1NzA1NTg1PC9jdXN0b20yPjxl
bGVjdHJvbmljLXJlc291cmNlLW51bT4xMC4xMDE2L2ouYWRkci4yMDE3LjA3LjAxMTwvZWxlY3Ry
b25pYy1yZXNvdXJjZS1udW0+PHJlbW90ZS1kYXRhYmFzZS1uYW1lPk1lZGxpbmU8L3JlbW90ZS1k
YXRhYmFzZS1uYW1lPjxyZW1vdGUtZGF0YWJhc2UtcHJvdmlkZXI+TkxNPC9yZW1vdGUtZGF0YWJh
c2UtcHJvdmlkZXI+PC9yZWNvcmQ+PC9DaXRlPjxDaXRlPjxBdXRob3I+T3ZzaWFuaWtvdjwvQXV0
aG9yPjxZZWFyPjIwMTg8L1llYXI+PFJlY051bT4yMzg8L1JlY051bT48cmVjb3JkPjxyZWMtbnVt
YmVyPjIzODwvcmVjLW51bWJlcj48Zm9yZWlnbi1rZXlzPjxrZXkgYXBwPSJFTiIgZGItaWQ9Inhh
ZXZ6ZmQ5bHdheHNjZXN3MGM1OWRlZTJlZXY5ZWVmYXR2dCIgdGltZXN0YW1wPSIxNzM2ODgxNzc3
Ij4yMzg8L2tleT48L2ZvcmVpZ24ta2V5cz48cmVmLXR5cGUgbmFtZT0iSm91cm5hbCBBcnRpY2xl
Ij4xNzwvcmVmLXR5cGU+PGNvbnRyaWJ1dG9ycz48YXV0aG9ycz48YXV0aG9yPk92c2lhbmlrb3Ys
IEEuPC9hdXRob3I+PGF1dGhvcj5LaGFkZW1ob3NzZWluaSwgQS48L2F1dGhvcj48YXV0aG9yPk1p
cm9ub3YsIFYuPC9hdXRob3I+PC9hdXRob3JzPjwvY29udHJpYnV0b3JzPjxhdXRoLWFkZHJlc3M+
QWRkaXRpdmUgTWFudWZhY3R1cmluZyBUZWNobm9sb2dpZXMgKEFNVCkgR3JvdXAsIEluc3RpdHV0
ZSBvZiBNYXRlcmlhbHMgU2NpZW5jZSBhbmQgVGVjaG5vbG9neSwgVmllbm5hIFVuaXZlcnNpdHkg
b2YgVGVjaG5vbG9neSAoVFUgV2llbiksIEdldHJlaWRlbWFya3QgOSwgMTA2MCBWaWVubmEsIEF1
c3RyaWE7IE9SQ0lEOiAwMDAwLTAwMDEtNTg0Ni0wMTk4LiBFbGVjdHJvbmljIGFkZHJlc3M6IGFs
ZWtzYW5kci5vdnNpYW5pa292QHR1d2llbi5hYy5hdC4mI3hEO0NlbnRlciBmb3IgTWluaW1hbGx5
IEludmFzaXZlIFRoZXJhcGV1dGljcyAoQy1NSVQpLCBDYWxpZm9ybmlhIE5hbm9TeXN0ZW1zIElu
c3RpdHV0ZSAoQ05TSSksIEJpb2VuZ2luZWVyaW5nIERlcGFydG1lbnQsIENoZW1pY2FsIGFuZCBC
aW9tb2xlY3VsYXIgRW5naW5lZXJpbmcgRGVwYXJ0bWVudCwgUmFkaW9sb2d5IERlcGFydG1lbnQs
IFVuaXZlcnNpdHkgb2YgQ2FsaWZvcm5pYSwgTG9zIEFuZ2VsZXMsIExvcyBBbmdlbGVzIDkwMDk1
LCBDQSwgVVNBOyBOYW5vdGVjaG5vbG9neSBDZW50ZXIsIEtpbmcgQWJkdWxheml6IFVuaXZlcnNp
dHksIDIxNTg5IEplZGRhaCwgU2F1ZGkgQXJhYmlhOyBEZXBhcnRtZW50IG9mIEJpb2luZHVzdHJp
YWwgVGVjaG5vbG9naWVzLCBDb2xsZWdlIG9mIEFuaW1hbCBCaW9zY2llbmNlIGFuZCBUZWNobm9s
b2d5LCBLb25rdWsgVW5pdmVyc2l0eSwgSHdheWFuZy1kb25nLCBHd2FuZ2ppbi1ndSwgU2VvdWwg
MTQzLTcwMSwgUmVwdWJsaWMgb2YgS29yZWEuJiN4RDtQcml2YXRlIEluc3RpdHV0aW9uIExhYm9y
YXRvcnkgZm9yIEJpb3RlY2hub2xvZ2ljYWwgUmVzZWFyY2gsIDNEIEJpb3ByaW50aW5nIFNvbHV0
aW9ucywgTW9zY293LCBSdXNzaWFuIEZlZGVyYXRpb247IEluc3RpdHV0ZSBmb3IgUmVnZW5lcmF0
aXZlIE1lZGljaW5lLCBTZWNoZW5vdiBGaXJzdCBNb3Njb3cgU3RhdGUgTWVkaWNhbCBVbml2ZXJz
aXR5LCBNb3Njb3csIFJ1c3NpYW4gRmVkZXJhdGlvbi48L2F1dGgtYWRkcmVzcz48dGl0bGVzPjx0
aXRsZT5UaGUgU3luZXJneSBvZiBTY2FmZm9sZC1CYXNlZCBhbmQgU2NhZmZvbGQtRnJlZSBUaXNz
dWUgRW5naW5lZXJpbmcgU3RyYXRlZ2llczwvdGl0bGU+PHNlY29uZGFyeS10aXRsZT5UcmVuZHMg
QmlvdGVjaG5vbDwvc2Vjb25kYXJ5LXRpdGxlPjwvdGl0bGVzPjxwZXJpb2RpY2FsPjxmdWxsLXRp
dGxlPlRyZW5kcyBCaW90ZWNobm9sPC9mdWxsLXRpdGxlPjwvcGVyaW9kaWNhbD48cGFnZXM+MzQ4
LTM1NzwvcGFnZXM+PHZvbHVtZT4zNjwvdm9sdW1lPjxudW1iZXI+NDwvbnVtYmVyPjxlZGl0aW9u
PjIwMTgwMjIwPC9lZGl0aW9uPjxrZXl3b3Jkcz48a2V5d29yZD5BbmltYWxzPC9rZXl3b3JkPjxr
ZXl3b3JkPkJpb21pbWV0aWNzPC9rZXl3b3JkPjxrZXl3b3JkPkJvbmUgYW5kIEJvbmVzL2N5dG9s
b2d5PC9rZXl3b3JkPjxrZXl3b3JkPkNlbGwgRGlmZmVyZW50aWF0aW9uPC9rZXl3b3JkPjxrZXl3
b3JkPkh1bWFuczwva2V5d29yZD48a2V5d29yZD5NZXNlbmNoeW1hbCBTdGVtIENlbGxzL2N5dG9s
b2d5PC9rZXl3b3JkPjxrZXl3b3JkPk1pY2U8L2tleXdvcmQ+PGtleXdvcmQ+UHJpbnRpbmcsIFRo
cmVlLURpbWVuc2lvbmFsPC9rZXl3b3JkPjxrZXl3b3JkPlJlZ2VuZXJhdGl2ZSBNZWRpY2luZTwv
a2V5d29yZD48a2V5d29yZD5Sb2JvdGljczwva2V5d29yZD48a2V5d29yZD5TcGhlcm9pZHMsIENl
bGx1bGFyL2N5dG9sb2d5PC9rZXl3b3JkPjxrZXl3b3JkPlRpc3N1ZSBFbmdpbmVlcmluZy8qbWV0
aG9kczwva2V5d29yZD48a2V5d29yZD4qVGlzc3VlIFNjYWZmb2xkczwva2V5d29yZD48L2tleXdv
cmRzPjxkYXRlcz48eWVhcj4yMDE4PC95ZWFyPjxwdWItZGF0ZXM+PGRhdGU+QXByPC9kYXRlPjwv
cHViLWRhdGVzPjwvZGF0ZXM+PGlzYm4+MTg3OS0zMDk2IChFbGVjdHJvbmljKSYjeEQ7MDE2Ny03
Nzk5IChMaW5raW5nKTwvaXNibj48YWNjZXNzaW9uLW51bT4yOTQ3NTYyMTwvYWNjZXNzaW9uLW51
bT48dXJscz48cmVsYXRlZC11cmxzPjx1cmw+aHR0cHM6Ly93d3cubmNiaS5ubG0ubmloLmdvdi9w
dWJtZWQvMjk0NzU2MjE8L3VybD48L3JlbGF0ZWQtdXJscz48L3VybHM+PGVsZWN0cm9uaWMtcmVz
b3VyY2UtbnVtPjEwLjEwMTYvai50aWJ0ZWNoLjIwMTguMDEuMDA1PC9lbGVjdHJvbmljLXJlc291
cmNlLW51bT48cmVtb3RlLWRhdGFiYXNlLW5hbWU+TWVkbGluZTwvcmVtb3RlLWRhdGFiYXNlLW5h
bWU+PHJlbW90ZS1kYXRhYmFzZS1wcm92aWRlcj5OTE08L3JlbW90ZS1kYXRhYmFzZS1wcm92aWRl
cj48L3JlY29yZD48L0NpdGU+PC9FbmROb3RlPn==
</w:fldData>
        </w:fldChar>
      </w:r>
      <w:r w:rsidR="007E0B95" w:rsidRPr="00234024">
        <w:instrText xml:space="preserve"> ADDIN EN.CITE.DATA </w:instrText>
      </w:r>
      <w:r w:rsidR="007E0B95" w:rsidRPr="00234024">
        <w:fldChar w:fldCharType="end"/>
      </w:r>
      <w:r w:rsidR="00BE7A9E" w:rsidRPr="00234024">
        <w:fldChar w:fldCharType="separate"/>
      </w:r>
      <w:r w:rsidR="007E0B95" w:rsidRPr="00234024">
        <w:rPr>
          <w:noProof/>
        </w:rPr>
        <w:t>[33, 34]</w:t>
      </w:r>
      <w:r w:rsidR="00BE7A9E" w:rsidRPr="00234024">
        <w:fldChar w:fldCharType="end"/>
      </w:r>
      <w:r w:rsidR="00BE7A9E" w:rsidRPr="00234024">
        <w:t>.</w:t>
      </w:r>
      <w:r w:rsidR="00BE32D5" w:rsidRPr="00234024">
        <w:t xml:space="preserve"> </w:t>
      </w:r>
      <w:r w:rsidR="007C285D" w:rsidRPr="00234024">
        <w:t xml:space="preserve">In addition, </w:t>
      </w:r>
      <w:r w:rsidR="008D0F1E" w:rsidRPr="00234024">
        <w:t xml:space="preserve">recent studies have </w:t>
      </w:r>
      <w:r w:rsidR="00BE7A9E" w:rsidRPr="00234024">
        <w:t>incorporate</w:t>
      </w:r>
      <w:r w:rsidR="004309F4" w:rsidRPr="00234024">
        <w:t>d</w:t>
      </w:r>
      <w:r w:rsidR="00BE7A9E" w:rsidRPr="00234024">
        <w:t xml:space="preserve"> </w:t>
      </w:r>
      <w:r w:rsidRPr="00234024">
        <w:t xml:space="preserve">bioactive molecules </w:t>
      </w:r>
      <w:r w:rsidR="00BE7A9E" w:rsidRPr="00234024">
        <w:t xml:space="preserve">that enhance </w:t>
      </w:r>
      <w:r w:rsidRPr="00234024">
        <w:t>regenerative processes</w:t>
      </w:r>
      <w:r w:rsidR="00BE7A9E" w:rsidRPr="00234024">
        <w:t xml:space="preserve"> and controlled delivery </w:t>
      </w:r>
      <w:r w:rsidR="004309F4" w:rsidRPr="00234024">
        <w:t>of</w:t>
      </w:r>
      <w:r w:rsidR="00BE7A9E" w:rsidRPr="00234024">
        <w:t xml:space="preserve"> drugs.</w:t>
      </w:r>
    </w:p>
    <w:p w14:paraId="009F9D28" w14:textId="404E2C8C" w:rsidR="006F63D0" w:rsidRPr="00234024" w:rsidRDefault="006F63D0" w:rsidP="00234024">
      <w:pPr>
        <w:pStyle w:val="NormalWeb"/>
        <w:spacing w:before="0" w:beforeAutospacing="0" w:after="0" w:afterAutospacing="0"/>
        <w:rPr>
          <w:i/>
          <w:iCs/>
        </w:rPr>
      </w:pPr>
      <w:r w:rsidRPr="00234024">
        <w:t>Conventionally, synthetic fabricated bone substitutes should</w:t>
      </w:r>
      <w:r w:rsidR="004C1AAA" w:rsidRPr="00234024">
        <w:t xml:space="preserve"> b</w:t>
      </w:r>
      <w:r w:rsidRPr="00234024">
        <w:t>e</w:t>
      </w:r>
      <w:r w:rsidR="00723D19" w:rsidRPr="00234024">
        <w:t xml:space="preserve"> fabricated with</w:t>
      </w:r>
      <w:r w:rsidR="00E826E6" w:rsidRPr="00234024">
        <w:t xml:space="preserve"> </w:t>
      </w:r>
      <w:r w:rsidR="00CF2153" w:rsidRPr="00234024">
        <w:t>versatile</w:t>
      </w:r>
      <w:r w:rsidRPr="00234024">
        <w:t xml:space="preserve"> </w:t>
      </w:r>
      <w:r w:rsidR="00723D19" w:rsidRPr="00234024">
        <w:t xml:space="preserve">methods </w:t>
      </w:r>
      <w:r w:rsidRPr="00234024">
        <w:t xml:space="preserve">to </w:t>
      </w:r>
      <w:r w:rsidR="00F91BA8" w:rsidRPr="00234024">
        <w:t>allow for</w:t>
      </w:r>
      <w:r w:rsidR="00E826E6" w:rsidRPr="00234024">
        <w:t xml:space="preserve"> </w:t>
      </w:r>
      <w:r w:rsidRPr="00234024">
        <w:t>controllable mechanical strength</w:t>
      </w:r>
      <w:r w:rsidR="00FC3BE0" w:rsidRPr="00234024">
        <w:fldChar w:fldCharType="begin">
          <w:fldData xml:space="preserve">PEVuZE5vdGU+PENpdGU+PEF1dGhvcj5XZWk8L0F1dGhvcj48WWVhcj4yMDIwPC9ZZWFyPjxSZWNO
dW0+MjgyPC9SZWNOdW0+PERpc3BsYXlUZXh0PlsxOCwgMTldPC9EaXNwbGF5VGV4dD48cmVjb3Jk
PjxyZWMtbnVtYmVyPjI4MjwvcmVjLW51bWJlcj48Zm9yZWlnbi1rZXlzPjxrZXkgYXBwPSJFTiIg
ZGItaWQ9InhhZXZ6ZmQ5bHdheHNjZXN3MGM1OWRlZTJlZXY5ZWVmYXR2dCIgdGltZXN0YW1wPSIx
NzM4MTAxMTQ3Ij4yODI8L2tleT48L2ZvcmVpZ24ta2V5cz48cmVmLXR5cGUgbmFtZT0iSm91cm5h
bCBBcnRpY2xlIj4xNzwvcmVmLXR5cGU+PGNvbnRyaWJ1dG9ycz48YXV0aG9ycz48YXV0aG9yPldl
aSwgUy48L2F1dGhvcj48YXV0aG9yPk1hLCBKLiBYLjwvYXV0aG9yPjxhdXRob3I+WHUsIEwuPC9h
dXRob3I+PGF1dGhvcj5HdSwgWC4gUy48L2F1dGhvcj48YXV0aG9yPk1hLCBYLiBMLjwvYXV0aG9y
PjwvYXV0aG9ycz48L2NvbnRyaWJ1dG9ycz48YXV0aC1hZGRyZXNzPlRpYW5qaW4gSG9zcGl0YWws
IFRpYW5qaW4gVW5pdmVyc2l0eSwgTm8uIDQwNiBKaWVmYW5nIFNvdXRoIFJvYWQsIFRpYW5qaW4s
IDMwMDIxMSwgQ2hpbmEuJiN4RDtKaWFuZ3N1IENsaW5pY2FsIE1lZGljaW5lIENlbnRlciBvZiBU
aXNzdWUgRW5naW5lZXJpbmcgYW5kIE5lcnZlIEluanVyeSBSZXBhaXIsIEtleSBMYWJvcmF0b3J5
IG9mIE5ldXJvcmVnZW5lcmF0aW9uIG9mIEppYW5nc3UgYW5kIE1pbmlzdHJ5IG9mIEVkdWNhdGlv
biwgTmFudG9uZyBVbml2ZXJzaXR5LCBOby4gMTkgUWl4aXUgUm9hZCwgQ2hvbmdjaHVhbiBEaXN0
cmljdCwgTmFudG9uZywgMjI2MDAxLCBDaGluYS4mI3hEO0ppYW5nc3UgQ2xpbmljYWwgTWVkaWNp
bmUgQ2VudGVyIG9mIFRpc3N1ZSBFbmdpbmVlcmluZyBhbmQgTmVydmUgSW5qdXJ5IFJlcGFpciwg
S2V5IExhYm9yYXRvcnkgb2YgTmV1cm9yZWdlbmVyYXRpb24gb2YgSmlhbmdzdSBhbmQgTWluaXN0
cnkgb2YgRWR1Y2F0aW9uLCBOYW50b25nIFVuaXZlcnNpdHksIE5vLiAxOSBRaXhpdSBSb2FkLCBD
aG9uZ2NodWFuIERpc3RyaWN0LCBOYW50b25nLCAyMjYwMDEsIENoaW5hLiBuZXJ2ZWd1QG50dS5l
ZHUuY24uJiN4RDtUaWFuamluIEhvc3BpdGFsLCBUaWFuamluIFVuaXZlcnNpdHksIE5vLiA0MDYg
SmllZmFuZyBTb3V0aCBSb2FkLCBUaWFuamluLCAzMDAyMTEsIENoaW5hLiBtYXhpbmxvbmc4Njg2
QHNpbmEuY29tLjwvYXV0aC1hZGRyZXNzPjx0aXRsZXM+PHRpdGxlPkJpb2RlZ3JhZGFibGUgbWF0
ZXJpYWxzIGZvciBib25lIGRlZmVjdCByZXBhaXI8L3RpdGxlPjxzZWNvbmRhcnktdGl0bGU+TWls
IE1lZCBSZXM8L3NlY29uZGFyeS10aXRsZT48L3RpdGxlcz48cGVyaW9kaWNhbD48ZnVsbC10aXRs
ZT5NaWwgTWVkIFJlczwvZnVsbC10aXRsZT48L3BlcmlvZGljYWw+PHBhZ2VzPjU0PC9wYWdlcz48
dm9sdW1lPjc8L3ZvbHVtZT48bnVtYmVyPjE8L251bWJlcj48ZWRpdGlvbj4yMDIwMTExMDwvZWRp
dGlvbj48a2V5d29yZHM+PGtleXdvcmQ+QWJzb3JiYWJsZSBJbXBsYW50cy8qc3RhbmRhcmRzL3Ry
ZW5kczwva2V5d29yZD48a2V5d29yZD5Cb25lIFN1YnN0aXR1dGVzLypzdGFuZGFyZHMvdGhlcmFw
ZXV0aWMgdXNlPC9rZXl3b3JkPjxrZXl3b3JkPkh1bWFuczwva2V5d29yZD48a2V5d29yZD5PcnRo
b3BlZGljIFByb2NlZHVyZXMvaW5zdHJ1bWVudGF0aW9uL21ldGhvZHM8L2tleXdvcmQ+PGtleXdv
cmQ+VGlzc3VlIEVuZ2luZWVyaW5nL2luc3RydW1lbnRhdGlvbi9tZXRob2RzPC9rZXl3b3JkPjxr
ZXl3b3JkPkJpb2RlZ3JhZGFibGUgbWF0ZXJpYWxzPC9rZXl3b3JkPjxrZXl3b3JkPkJvbmUgZGVm
ZWN0czwva2V5d29yZD48a2V5d29yZD5Cb25lIHJlcGFpcjwva2V5d29yZD48a2V5d29yZD5JbnRl
bGxpZ2VudCBtYXRlcmlhbDwva2V5d29yZD48a2V5d29yZD5Nb2R1bGFyIGZhYnJpY2F0aW9uPC9r
ZXl3b3JkPjwva2V5d29yZHM+PGRhdGVzPjx5ZWFyPjIwMjA8L3llYXI+PHB1Yi1kYXRlcz48ZGF0
ZT5Ob3YgMTA8L2RhdGU+PC9wdWItZGF0ZXM+PC9kYXRlcz48aXNibj4yMDU0LTkzNjkgKEVsZWN0
cm9uaWMpJiN4RDsyMDk1LTc0NjcgKFByaW50KSYjeEQ7MjA1NC05MzY5IChMaW5raW5nKTwvaXNi
bj48YWNjZXNzaW9uLW51bT4zMzE3MjUwMzwvYWNjZXNzaW9uLW51bT48dXJscz48cmVsYXRlZC11
cmxzPjx1cmw+aHR0cHM6Ly93d3cubmNiaS5ubG0ubmloLmdvdi9wdWJtZWQvMzMxNzI1MDM8L3Vy
bD48L3JlbGF0ZWQtdXJscz48L3VybHM+PGN1c3RvbTE+VGhlIGZ1bmRlciBoYWQgbm8gcm9sZSBp
biBzdHVkeSBkZXNpZ24sIGRhdGEgY29sbGVjdGlvbiwgYW5kIGFuYWx5c2lzLCBkZWNpc2lvbiB0
byBwdWJsaXNoLCBvciBwcmVwYXJhdGlvbiBvZiB0aGUgbWFudXNjcmlwdC4gVGhlIGF1dGhvcnMg
ZGVjbGFyZSB0aGF0IHRoZXkgaGF2ZSBubyBjb21wZXRpbmcgaW50ZXJlc3RzLjwvY3VzdG9tMT48
Y3VzdG9tMj5QTUM3NjUzNzE0PC9jdXN0b20yPjxlbGVjdHJvbmljLXJlc291cmNlLW51bT4xMC4x
MTg2L3M0MDc3OS0wMjAtMDAyODAtNjwvZWxlY3Ryb25pYy1yZXNvdXJjZS1udW0+PHJlbW90ZS1k
YXRhYmFzZS1uYW1lPk1lZGxpbmU8L3JlbW90ZS1kYXRhYmFzZS1uYW1lPjxyZW1vdGUtZGF0YWJh
c2UtcHJvdmlkZXI+TkxNPC9yZW1vdGUtZGF0YWJhc2UtcHJvdmlkZXI+PC9yZWNvcmQ+PC9DaXRl
PjxDaXRlPjxBdXRob3I+TGVlPC9BdXRob3I+PFllYXI+MjAyMjwvWWVhcj48UmVjTnVtPjI4MTwv
UmVjTnVtPjxyZWNvcmQ+PHJlYy1udW1iZXI+MjgxPC9yZWMtbnVtYmVyPjxmb3JlaWduLWtleXM+
PGtleSBhcHA9IkVOIiBkYi1pZD0ieGFldnpmZDlsd2F4c2Nlc3cwYzU5ZGVlMmVldjllZWZhdHZ0
IiB0aW1lc3RhbXA9IjE3MzgxMDA5NjQiPjI4MTwva2V5PjwvZm9yZWlnbi1rZXlzPjxyZWYtdHlw
ZSBuYW1lPSJKb3VybmFsIEFydGljbGUiPjE3PC9yZWYtdHlwZT48Y29udHJpYnV0b3JzPjxhdXRo
b3JzPjxhdXRob3I+TGVlLCBTZXVuZ2h1biBTLjwvYXV0aG9yPjxhdXRob3I+RHUsIFhpYW95dTwv
YXV0aG9yPjxhdXRob3I+S2ltLCBJbnNlb248L2F1dGhvcj48YXV0aG9yPkZlcmd1c29uLCBTdGVw
aGVuIEouPC9hdXRob3I+PC9hdXRob3JzPjwvY29udHJpYnV0b3JzPjx0aXRsZXM+PHRpdGxlPlNj
YWZmb2xkcyBmb3IgYm9uZS10aXNzdWUgZW5naW5lZXJpbmc8L3RpdGxlPjxzZWNvbmRhcnktdGl0
bGU+TWF0dGVyPC9zZWNvbmRhcnktdGl0bGU+PC90aXRsZXM+PHBlcmlvZGljYWw+PGZ1bGwtdGl0
bGU+TWF0dGVyPC9mdWxsLXRpdGxlPjwvcGVyaW9kaWNhbD48cGFnZXM+MjcyMi0yNzU5PC9wYWdl
cz48dm9sdW1lPjU8L3ZvbHVtZT48bnVtYmVyPjk8L251bWJlcj48c2VjdGlvbj4yNzIyPC9zZWN0
aW9uPjxkYXRlcz48eWVhcj4yMDIyPC95ZWFyPjwvZGF0ZXM+PGlzYm4+MjU5MDIzODU8L2lzYm4+
PHVybHM+PC91cmxzPjxlbGVjdHJvbmljLXJlc291cmNlLW51bT4xMC4xMDE2L2oubWF0dC4yMDIy
LjA2LjAwMzwvZWxlY3Ryb25pYy1yZXNvdXJjZS1udW0+PC9yZWNvcmQ+PC9DaXRlPjwvRW5kTm90
ZT5=
</w:fldData>
        </w:fldChar>
      </w:r>
      <w:r w:rsidR="007E0B95" w:rsidRPr="00234024">
        <w:instrText xml:space="preserve"> ADDIN EN.CITE </w:instrText>
      </w:r>
      <w:r w:rsidR="007E0B95" w:rsidRPr="00234024">
        <w:fldChar w:fldCharType="begin">
          <w:fldData xml:space="preserve">PEVuZE5vdGU+PENpdGU+PEF1dGhvcj5XZWk8L0F1dGhvcj48WWVhcj4yMDIwPC9ZZWFyPjxSZWNO
dW0+MjgyPC9SZWNOdW0+PERpc3BsYXlUZXh0PlsxOCwgMTldPC9EaXNwbGF5VGV4dD48cmVjb3Jk
PjxyZWMtbnVtYmVyPjI4MjwvcmVjLW51bWJlcj48Zm9yZWlnbi1rZXlzPjxrZXkgYXBwPSJFTiIg
ZGItaWQ9InhhZXZ6ZmQ5bHdheHNjZXN3MGM1OWRlZTJlZXY5ZWVmYXR2dCIgdGltZXN0YW1wPSIx
NzM4MTAxMTQ3Ij4yODI8L2tleT48L2ZvcmVpZ24ta2V5cz48cmVmLXR5cGUgbmFtZT0iSm91cm5h
bCBBcnRpY2xlIj4xNzwvcmVmLXR5cGU+PGNvbnRyaWJ1dG9ycz48YXV0aG9ycz48YXV0aG9yPldl
aSwgUy48L2F1dGhvcj48YXV0aG9yPk1hLCBKLiBYLjwvYXV0aG9yPjxhdXRob3I+WHUsIEwuPC9h
dXRob3I+PGF1dGhvcj5HdSwgWC4gUy48L2F1dGhvcj48YXV0aG9yPk1hLCBYLiBMLjwvYXV0aG9y
PjwvYXV0aG9ycz48L2NvbnRyaWJ1dG9ycz48YXV0aC1hZGRyZXNzPlRpYW5qaW4gSG9zcGl0YWws
IFRpYW5qaW4gVW5pdmVyc2l0eSwgTm8uIDQwNiBKaWVmYW5nIFNvdXRoIFJvYWQsIFRpYW5qaW4s
IDMwMDIxMSwgQ2hpbmEuJiN4RDtKaWFuZ3N1IENsaW5pY2FsIE1lZGljaW5lIENlbnRlciBvZiBU
aXNzdWUgRW5naW5lZXJpbmcgYW5kIE5lcnZlIEluanVyeSBSZXBhaXIsIEtleSBMYWJvcmF0b3J5
IG9mIE5ldXJvcmVnZW5lcmF0aW9uIG9mIEppYW5nc3UgYW5kIE1pbmlzdHJ5IG9mIEVkdWNhdGlv
biwgTmFudG9uZyBVbml2ZXJzaXR5LCBOby4gMTkgUWl4aXUgUm9hZCwgQ2hvbmdjaHVhbiBEaXN0
cmljdCwgTmFudG9uZywgMjI2MDAxLCBDaGluYS4mI3hEO0ppYW5nc3UgQ2xpbmljYWwgTWVkaWNp
bmUgQ2VudGVyIG9mIFRpc3N1ZSBFbmdpbmVlcmluZyBhbmQgTmVydmUgSW5qdXJ5IFJlcGFpciwg
S2V5IExhYm9yYXRvcnkgb2YgTmV1cm9yZWdlbmVyYXRpb24gb2YgSmlhbmdzdSBhbmQgTWluaXN0
cnkgb2YgRWR1Y2F0aW9uLCBOYW50b25nIFVuaXZlcnNpdHksIE5vLiAxOSBRaXhpdSBSb2FkLCBD
aG9uZ2NodWFuIERpc3RyaWN0LCBOYW50b25nLCAyMjYwMDEsIENoaW5hLiBuZXJ2ZWd1QG50dS5l
ZHUuY24uJiN4RDtUaWFuamluIEhvc3BpdGFsLCBUaWFuamluIFVuaXZlcnNpdHksIE5vLiA0MDYg
SmllZmFuZyBTb3V0aCBSb2FkLCBUaWFuamluLCAzMDAyMTEsIENoaW5hLiBtYXhpbmxvbmc4Njg2
QHNpbmEuY29tLjwvYXV0aC1hZGRyZXNzPjx0aXRsZXM+PHRpdGxlPkJpb2RlZ3JhZGFibGUgbWF0
ZXJpYWxzIGZvciBib25lIGRlZmVjdCByZXBhaXI8L3RpdGxlPjxzZWNvbmRhcnktdGl0bGU+TWls
IE1lZCBSZXM8L3NlY29uZGFyeS10aXRsZT48L3RpdGxlcz48cGVyaW9kaWNhbD48ZnVsbC10aXRs
ZT5NaWwgTWVkIFJlczwvZnVsbC10aXRsZT48L3BlcmlvZGljYWw+PHBhZ2VzPjU0PC9wYWdlcz48
dm9sdW1lPjc8L3ZvbHVtZT48bnVtYmVyPjE8L251bWJlcj48ZWRpdGlvbj4yMDIwMTExMDwvZWRp
dGlvbj48a2V5d29yZHM+PGtleXdvcmQ+QWJzb3JiYWJsZSBJbXBsYW50cy8qc3RhbmRhcmRzL3Ry
ZW5kczwva2V5d29yZD48a2V5d29yZD5Cb25lIFN1YnN0aXR1dGVzLypzdGFuZGFyZHMvdGhlcmFw
ZXV0aWMgdXNlPC9rZXl3b3JkPjxrZXl3b3JkPkh1bWFuczwva2V5d29yZD48a2V5d29yZD5PcnRo
b3BlZGljIFByb2NlZHVyZXMvaW5zdHJ1bWVudGF0aW9uL21ldGhvZHM8L2tleXdvcmQ+PGtleXdv
cmQ+VGlzc3VlIEVuZ2luZWVyaW5nL2luc3RydW1lbnRhdGlvbi9tZXRob2RzPC9rZXl3b3JkPjxr
ZXl3b3JkPkJpb2RlZ3JhZGFibGUgbWF0ZXJpYWxzPC9rZXl3b3JkPjxrZXl3b3JkPkJvbmUgZGVm
ZWN0czwva2V5d29yZD48a2V5d29yZD5Cb25lIHJlcGFpcjwva2V5d29yZD48a2V5d29yZD5JbnRl
bGxpZ2VudCBtYXRlcmlhbDwva2V5d29yZD48a2V5d29yZD5Nb2R1bGFyIGZhYnJpY2F0aW9uPC9r
ZXl3b3JkPjwva2V5d29yZHM+PGRhdGVzPjx5ZWFyPjIwMjA8L3llYXI+PHB1Yi1kYXRlcz48ZGF0
ZT5Ob3YgMTA8L2RhdGU+PC9wdWItZGF0ZXM+PC9kYXRlcz48aXNibj4yMDU0LTkzNjkgKEVsZWN0
cm9uaWMpJiN4RDsyMDk1LTc0NjcgKFByaW50KSYjeEQ7MjA1NC05MzY5IChMaW5raW5nKTwvaXNi
bj48YWNjZXNzaW9uLW51bT4zMzE3MjUwMzwvYWNjZXNzaW9uLW51bT48dXJscz48cmVsYXRlZC11
cmxzPjx1cmw+aHR0cHM6Ly93d3cubmNiaS5ubG0ubmloLmdvdi9wdWJtZWQvMzMxNzI1MDM8L3Vy
bD48L3JlbGF0ZWQtdXJscz48L3VybHM+PGN1c3RvbTE+VGhlIGZ1bmRlciBoYWQgbm8gcm9sZSBp
biBzdHVkeSBkZXNpZ24sIGRhdGEgY29sbGVjdGlvbiwgYW5kIGFuYWx5c2lzLCBkZWNpc2lvbiB0
byBwdWJsaXNoLCBvciBwcmVwYXJhdGlvbiBvZiB0aGUgbWFudXNjcmlwdC4gVGhlIGF1dGhvcnMg
ZGVjbGFyZSB0aGF0IHRoZXkgaGF2ZSBubyBjb21wZXRpbmcgaW50ZXJlc3RzLjwvY3VzdG9tMT48
Y3VzdG9tMj5QTUM3NjUzNzE0PC9jdXN0b20yPjxlbGVjdHJvbmljLXJlc291cmNlLW51bT4xMC4x
MTg2L3M0MDc3OS0wMjAtMDAyODAtNjwvZWxlY3Ryb25pYy1yZXNvdXJjZS1udW0+PHJlbW90ZS1k
YXRhYmFzZS1uYW1lPk1lZGxpbmU8L3JlbW90ZS1kYXRhYmFzZS1uYW1lPjxyZW1vdGUtZGF0YWJh
c2UtcHJvdmlkZXI+TkxNPC9yZW1vdGUtZGF0YWJhc2UtcHJvdmlkZXI+PC9yZWNvcmQ+PC9DaXRl
PjxDaXRlPjxBdXRob3I+TGVlPC9BdXRob3I+PFllYXI+MjAyMjwvWWVhcj48UmVjTnVtPjI4MTwv
UmVjTnVtPjxyZWNvcmQ+PHJlYy1udW1iZXI+MjgxPC9yZWMtbnVtYmVyPjxmb3JlaWduLWtleXM+
PGtleSBhcHA9IkVOIiBkYi1pZD0ieGFldnpmZDlsd2F4c2Nlc3cwYzU5ZGVlMmVldjllZWZhdHZ0
IiB0aW1lc3RhbXA9IjE3MzgxMDA5NjQiPjI4MTwva2V5PjwvZm9yZWlnbi1rZXlzPjxyZWYtdHlw
ZSBuYW1lPSJKb3VybmFsIEFydGljbGUiPjE3PC9yZWYtdHlwZT48Y29udHJpYnV0b3JzPjxhdXRo
b3JzPjxhdXRob3I+TGVlLCBTZXVuZ2h1biBTLjwvYXV0aG9yPjxhdXRob3I+RHUsIFhpYW95dTwv
YXV0aG9yPjxhdXRob3I+S2ltLCBJbnNlb248L2F1dGhvcj48YXV0aG9yPkZlcmd1c29uLCBTdGVw
aGVuIEouPC9hdXRob3I+PC9hdXRob3JzPjwvY29udHJpYnV0b3JzPjx0aXRsZXM+PHRpdGxlPlNj
YWZmb2xkcyBmb3IgYm9uZS10aXNzdWUgZW5naW5lZXJpbmc8L3RpdGxlPjxzZWNvbmRhcnktdGl0
bGU+TWF0dGVyPC9zZWNvbmRhcnktdGl0bGU+PC90aXRsZXM+PHBlcmlvZGljYWw+PGZ1bGwtdGl0
bGU+TWF0dGVyPC9mdWxsLXRpdGxlPjwvcGVyaW9kaWNhbD48cGFnZXM+MjcyMi0yNzU5PC9wYWdl
cz48dm9sdW1lPjU8L3ZvbHVtZT48bnVtYmVyPjk8L251bWJlcj48c2VjdGlvbj4yNzIyPC9zZWN0
aW9uPjxkYXRlcz48eWVhcj4yMDIyPC95ZWFyPjwvZGF0ZXM+PGlzYm4+MjU5MDIzODU8L2lzYm4+
PHVybHM+PC91cmxzPjxlbGVjdHJvbmljLXJlc291cmNlLW51bT4xMC4xMDE2L2oubWF0dC4yMDIy
LjA2LjAwMzwvZWxlY3Ryb25pYy1yZXNvdXJjZS1udW0+PC9yZWNvcmQ+PC9DaXRlPjwvRW5kTm90
ZT5=
</w:fldData>
        </w:fldChar>
      </w:r>
      <w:r w:rsidR="007E0B95" w:rsidRPr="00234024">
        <w:instrText xml:space="preserve"> ADDIN EN.CITE.DATA </w:instrText>
      </w:r>
      <w:r w:rsidR="007E0B95" w:rsidRPr="00234024">
        <w:fldChar w:fldCharType="end"/>
      </w:r>
      <w:r w:rsidR="00FC3BE0" w:rsidRPr="00234024">
        <w:fldChar w:fldCharType="separate"/>
      </w:r>
      <w:r w:rsidR="007E0B95" w:rsidRPr="00234024">
        <w:rPr>
          <w:noProof/>
        </w:rPr>
        <w:t>[18, 19]</w:t>
      </w:r>
      <w:r w:rsidR="00FC3BE0" w:rsidRPr="00234024">
        <w:fldChar w:fldCharType="end"/>
      </w:r>
      <w:r w:rsidR="00E826E6" w:rsidRPr="00234024">
        <w:t>,</w:t>
      </w:r>
      <w:r w:rsidRPr="00234024">
        <w:t xml:space="preserve"> </w:t>
      </w:r>
      <w:r w:rsidR="004C1AAA" w:rsidRPr="00234024">
        <w:t>p</w:t>
      </w:r>
      <w:r w:rsidR="00F91BA8" w:rsidRPr="00234024">
        <w:t>ossess biocompatibility</w:t>
      </w:r>
      <w:r w:rsidR="001A00C3" w:rsidRPr="00234024">
        <w:rPr>
          <w:noProof/>
        </w:rPr>
        <w:t xml:space="preserve"> </w:t>
      </w:r>
      <w:r w:rsidR="001A00C3" w:rsidRPr="00234024">
        <w:t xml:space="preserve">which does </w:t>
      </w:r>
      <w:r w:rsidR="00F91BA8" w:rsidRPr="00234024">
        <w:t>n</w:t>
      </w:r>
      <w:r w:rsidRPr="00234024">
        <w:t xml:space="preserve">ot </w:t>
      </w:r>
      <w:r w:rsidR="00D06194" w:rsidRPr="00234024">
        <w:t>interfere with</w:t>
      </w:r>
      <w:r w:rsidR="00A56417" w:rsidRPr="00234024">
        <w:t xml:space="preserve"> natural </w:t>
      </w:r>
      <w:r w:rsidR="00D06194" w:rsidRPr="00234024">
        <w:t>regeneration (</w:t>
      </w:r>
      <w:r w:rsidRPr="00234024">
        <w:t>cell proliferation and differentiation</w:t>
      </w:r>
      <w:r w:rsidR="00D06194" w:rsidRPr="00234024">
        <w:t>)</w:t>
      </w:r>
      <w:r w:rsidR="00ED2DA0" w:rsidRPr="00234024">
        <w:t>,</w:t>
      </w:r>
      <w:r w:rsidR="0011695F" w:rsidRPr="00234024">
        <w:t xml:space="preserve"> </w:t>
      </w:r>
      <w:r w:rsidRPr="00234024">
        <w:t>should be non-toxic to cells</w:t>
      </w:r>
      <w:r w:rsidR="003746AD" w:rsidRPr="00234024">
        <w:fldChar w:fldCharType="begin">
          <w:fldData xml:space="preserve">PEVuZE5vdGU+PENpdGU+PEF1dGhvcj5MZWU8L0F1dGhvcj48WWVhcj4yMDIyPC9ZZWFyPjxSZWNO
dW0+MjgxPC9SZWNOdW0+PERpc3BsYXlUZXh0PlsxOCwgMzVdPC9EaXNwbGF5VGV4dD48cmVjb3Jk
PjxyZWMtbnVtYmVyPjI4MTwvcmVjLW51bWJlcj48Zm9yZWlnbi1rZXlzPjxrZXkgYXBwPSJFTiIg
ZGItaWQ9InhhZXZ6ZmQ5bHdheHNjZXN3MGM1OWRlZTJlZXY5ZWVmYXR2dCIgdGltZXN0YW1wPSIx
NzM4MTAwOTY0Ij4yODE8L2tleT48L2ZvcmVpZ24ta2V5cz48cmVmLXR5cGUgbmFtZT0iSm91cm5h
bCBBcnRpY2xlIj4xNzwvcmVmLXR5cGU+PGNvbnRyaWJ1dG9ycz48YXV0aG9ycz48YXV0aG9yPkxl
ZSwgU2V1bmdodW4gUy48L2F1dGhvcj48YXV0aG9yPkR1LCBYaWFveXU8L2F1dGhvcj48YXV0aG9y
PktpbSwgSW5zZW9uPC9hdXRob3I+PGF1dGhvcj5GZXJndXNvbiwgU3RlcGhlbiBKLjwvYXV0aG9y
PjwvYXV0aG9ycz48L2NvbnRyaWJ1dG9ycz48dGl0bGVzPjx0aXRsZT5TY2FmZm9sZHMgZm9yIGJv
bmUtdGlzc3VlIGVuZ2luZWVyaW5nPC90aXRsZT48c2Vjb25kYXJ5LXRpdGxlPk1hdHRlcjwvc2Vj
b25kYXJ5LXRpdGxlPjwvdGl0bGVzPjxwZXJpb2RpY2FsPjxmdWxsLXRpdGxlPk1hdHRlcjwvZnVs
bC10aXRsZT48L3BlcmlvZGljYWw+PHBhZ2VzPjI3MjItMjc1OTwvcGFnZXM+PHZvbHVtZT41PC92
b2x1bWU+PG51bWJlcj45PC9udW1iZXI+PHNlY3Rpb24+MjcyMjwvc2VjdGlvbj48ZGF0ZXM+PHll
YXI+MjAyMjwveWVhcj48L2RhdGVzPjxpc2JuPjI1OTAyMzg1PC9pc2JuPjx1cmxzPjwvdXJscz48
ZWxlY3Ryb25pYy1yZXNvdXJjZS1udW0+MTAuMTAxNi9qLm1hdHQuMjAyMi4wNi4wMDM8L2VsZWN0
cm9uaWMtcmVzb3VyY2UtbnVtPjwvcmVjb3JkPjwvQ2l0ZT48Q2l0ZT48QXV0aG9yPlFpbjwvQXV0
aG9yPjxZZWFyPjIwMjQ8L1llYXI+PFJlY051bT4yNTI8L1JlY051bT48cmVjb3JkPjxyZWMtbnVt
YmVyPjI1MjwvcmVjLW51bWJlcj48Zm9yZWlnbi1rZXlzPjxrZXkgYXBwPSJFTiIgZGItaWQ9Inhh
ZXZ6ZmQ5bHdheHNjZXN3MGM1OWRlZTJlZXY5ZWVmYXR2dCIgdGltZXN0YW1wPSIxNzM2OTY0MjA1
Ij4yNTI8L2tleT48L2ZvcmVpZ24ta2V5cz48cmVmLXR5cGUgbmFtZT0iSm91cm5hbCBBcnRpY2xl
Ij4xNzwvcmVmLXR5cGU+PGNvbnRyaWJ1dG9ycz48YXV0aG9ycz48YXV0aG9yPlFpbiwgTC48L2F1
dGhvcj48YXV0aG9yPllhbmcsIFMuPC9hdXRob3I+PGF1dGhvcj5aaGFvLCBDLjwvYXV0aG9yPjxh
dXRob3I+WWFuZywgSi48L2F1dGhvcj48YXV0aG9yPkxpLCBGLjwvYXV0aG9yPjxhdXRob3I+WHUs
IFouPC9hdXRob3I+PGF1dGhvcj5ZYW5nLCBZLjwvYXV0aG9yPjxhdXRob3I+WmhvdSwgSC48L2F1
dGhvcj48YXV0aG9yPkxpLCBLLjwvYXV0aG9yPjxhdXRob3I+WGlvbmcsIEMuPC9hdXRob3I+PGF1
dGhvcj5IdWFuZywgVy48L2F1dGhvcj48YXV0aG9yPkh1LCBOLjwvYXV0aG9yPjxhdXRob3I+SHUs
IFguPC9hdXRob3I+PC9hdXRob3JzPjwvY29udHJpYnV0b3JzPjxhdXRoLWFkZHJlc3M+RGVwYXJ0
bWVudCBvZiBPcnRob3BhZWRpY3MsIFRoZSBGaXJzdCBBZmZpbGlhdGVkIEhvc3BpdGFsIG9mIENo
b25ncWluZyBNZWRpY2FsIFVuaXZlcnNpdHksIENob25ncWluZywgNDAwMDE2LCBDaGluYS4mI3hE
O09ydGhvcGVkaWMgTGFib3JhdG9yeSBvZiBDaG9uZ3FpbmcgTWVkaWNhbCBVbml2ZXJzaXR5LCBD
aG9uZ3FpbmcsIDQwMDAxNiwgQ2hpbmEuJiN4RDtDbGluaWNhbCBNZWRpY2FsIENvbGxlZ2UgYW5k
IEFmZmlsaWF0ZWQgSG9zcGl0YWwgb2YgQ2hlbmdkdSBVbml2ZXJzaXR5LCBDaGVuZ2R1IFVuaXZl
cnNpdHksIENoZW5nZHUsIFNpY2h1YW4sIDYxMDA4MSwgQ2hpbmEuJiN4RDtVbml2ZXJzaXR5IG9m
IENoaW5lc2UgQWNhZGVteSBvZiBTY2llbmNlcywgQmVpIEppbmcsIDEwMTQwOCwgQ2hpbmEuJiN4
RDtEZXBhcnRtZW50IG9mIE9ydGhvcGFlZGljcywgVGhlIEZpcnN0IEFmZmlsaWF0ZWQgSG9zcGl0
YWwgb2YgQ2hvbmdxaW5nIE1lZGljYWwgVW5pdmVyc2l0eSwgQ2hvbmdxaW5nLCA0MDAwMTYsIENo
aW5hLiBodW5jcWpvaW50QHllYWgubmV0LiYjeEQ7T3J0aG9wZWRpYyBMYWJvcmF0b3J5IG9mIENo
b25ncWluZyBNZWRpY2FsIFVuaXZlcnNpdHksIENob25ncWluZywgNDAwMDE2LCBDaGluYS4gaHVu
Y3Fqb2ludEB5ZWFoLm5ldC4mI3hEO0NsaW5pY2FsIE1lZGljYWwgQ29sbGVnZSBhbmQgQWZmaWxp
YXRlZCBIb3NwaXRhbCBvZiBDaGVuZ2R1IFVuaXZlcnNpdHksIENoZW5nZHUgVW5pdmVyc2l0eSwg
Q2hlbmdkdSwgU2ljaHVhbiwgNjEwMDgxLCBDaGluYS4gaHV4dWxpbjE5OTNAMTYzLmNvbS4mI3hE
O0RlcGFydG1lbnQgb2YgQmlvdGhlcmFweSwgQ2FuY2VyIENlbnRlciBhbmQgU3RhdGUgS2V5IExh
Ym9yYXRvcnkgb2YgQmlvdGhlcmFweSwgV2VzdCBDaGluYSBIb3NwaXRhbCwgU2ljaHVhbiBVbml2
ZXJzaXR5LCBDaGVuZ2R1LCBTaWNodWFuLCA2MTAwNDEsIENoaW5hLiBodXh1bGluMTk5M0AxNjMu
Y29tLjwvYXV0aC1hZGRyZXNzPjx0aXRsZXM+PHRpdGxlPlByb3NwZWN0cyBhbmQgY2hhbGxlbmdl
cyBmb3IgdGhlIGFwcGxpY2F0aW9uIG9mIHRpc3N1ZSBlbmdpbmVlcmluZyB0ZWNobm9sb2dpZXMg
aW4gdGhlIHRyZWF0bWVudCBvZiBib25lIGluZmVjdGlvbnM8L3RpdGxlPjxzZWNvbmRhcnktdGl0
bGU+Qm9uZSBSZXM8L3NlY29uZGFyeS10aXRsZT48L3RpdGxlcz48cGVyaW9kaWNhbD48ZnVsbC10
aXRsZT5Cb25lIFJlczwvZnVsbC10aXRsZT48L3BlcmlvZGljYWw+PHBhZ2VzPjI4PC9wYWdlcz48
dm9sdW1lPjEyPC92b2x1bWU+PG51bWJlcj4xPC9udW1iZXI+PGVkaXRpb24+MjAyNDA1MTQ8L2Vk
aXRpb24+PGtleXdvcmRzPjxrZXl3b3JkPkh1bWFuczwva2V5d29yZD48a2V5d29yZD4qVGlzc3Vl
IEVuZ2luZWVyaW5nL21ldGhvZHM8L2tleXdvcmQ+PGtleXdvcmQ+T3N0ZW9teWVsaXRpcy9taWNy
b2Jpb2xvZ3kvdGhlcmFweS9kcnVnIHRoZXJhcHk8L2tleXdvcmQ+PGtleXdvcmQ+Qm9uZSBSZWdl
bmVyYXRpb248L2tleXdvcmQ+PGtleXdvcmQ+QW5pbWFsczwva2V5d29yZD48L2tleXdvcmRzPjxk
YXRlcz48eWVhcj4yMDI0PC95ZWFyPjxwdWItZGF0ZXM+PGRhdGU+TWF5IDE0PC9kYXRlPjwvcHVi
LWRhdGVzPjwvZGF0ZXM+PGlzYm4+MjA5NS00NzAwIChQcmludCkmI3hEOzIwOTUtNjIzMSAoRWxl
Y3Ryb25pYykmI3hEOzIwOTUtNDcwMCAoTGlua2luZyk8L2lzYm4+PGFjY2Vzc2lvbi1udW0+Mzg3
NDQ4NjM8L2FjY2Vzc2lvbi1udW0+PHVybHM+PHJlbGF0ZWQtdXJscz48dXJsPmh0dHBzOi8vd3d3
Lm5jYmkubmxtLm5paC5nb3YvcHVibWVkLzM4NzQ0ODYzPC91cmw+PC9yZWxhdGVkLXVybHM+PC91
cmxzPjxjdXN0b20xPlRoZSBhdXRob3JzIGRlY2xhcmUgbm8gY29tcGV0aW5nIGludGVyZXN0cy48
L2N1c3RvbTE+PGN1c3RvbTI+UE1DMTEwOTQwMTc8L2N1c3RvbTI+PGVsZWN0cm9uaWMtcmVzb3Vy
Y2UtbnVtPjEwLjEwMzgvczQxNDEzLTAyNC0wMDMzMi13PC9lbGVjdHJvbmljLXJlc291cmNlLW51
bT48cmVtb3RlLWRhdGFiYXNlLW5hbWU+TWVkbGluZTwvcmVtb3RlLWRhdGFiYXNlLW5hbWU+PHJl
bW90ZS1kYXRhYmFzZS1wcm92aWRlcj5OTE08L3JlbW90ZS1kYXRhYmFzZS1wcm92aWRlcj48L3Jl
Y29yZD48L0NpdGU+PC9FbmROb3RlPn==
</w:fldData>
        </w:fldChar>
      </w:r>
      <w:r w:rsidR="007E0B95" w:rsidRPr="00234024">
        <w:instrText xml:space="preserve"> ADDIN EN.CITE </w:instrText>
      </w:r>
      <w:r w:rsidR="007E0B95" w:rsidRPr="00234024">
        <w:fldChar w:fldCharType="begin">
          <w:fldData xml:space="preserve">PEVuZE5vdGU+PENpdGU+PEF1dGhvcj5MZWU8L0F1dGhvcj48WWVhcj4yMDIyPC9ZZWFyPjxSZWNO
dW0+MjgxPC9SZWNOdW0+PERpc3BsYXlUZXh0PlsxOCwgMzVdPC9EaXNwbGF5VGV4dD48cmVjb3Jk
PjxyZWMtbnVtYmVyPjI4MTwvcmVjLW51bWJlcj48Zm9yZWlnbi1rZXlzPjxrZXkgYXBwPSJFTiIg
ZGItaWQ9InhhZXZ6ZmQ5bHdheHNjZXN3MGM1OWRlZTJlZXY5ZWVmYXR2dCIgdGltZXN0YW1wPSIx
NzM4MTAwOTY0Ij4yODE8L2tleT48L2ZvcmVpZ24ta2V5cz48cmVmLXR5cGUgbmFtZT0iSm91cm5h
bCBBcnRpY2xlIj4xNzwvcmVmLXR5cGU+PGNvbnRyaWJ1dG9ycz48YXV0aG9ycz48YXV0aG9yPkxl
ZSwgU2V1bmdodW4gUy48L2F1dGhvcj48YXV0aG9yPkR1LCBYaWFveXU8L2F1dGhvcj48YXV0aG9y
PktpbSwgSW5zZW9uPC9hdXRob3I+PGF1dGhvcj5GZXJndXNvbiwgU3RlcGhlbiBKLjwvYXV0aG9y
PjwvYXV0aG9ycz48L2NvbnRyaWJ1dG9ycz48dGl0bGVzPjx0aXRsZT5TY2FmZm9sZHMgZm9yIGJv
bmUtdGlzc3VlIGVuZ2luZWVyaW5nPC90aXRsZT48c2Vjb25kYXJ5LXRpdGxlPk1hdHRlcjwvc2Vj
b25kYXJ5LXRpdGxlPjwvdGl0bGVzPjxwZXJpb2RpY2FsPjxmdWxsLXRpdGxlPk1hdHRlcjwvZnVs
bC10aXRsZT48L3BlcmlvZGljYWw+PHBhZ2VzPjI3MjItMjc1OTwvcGFnZXM+PHZvbHVtZT41PC92
b2x1bWU+PG51bWJlcj45PC9udW1iZXI+PHNlY3Rpb24+MjcyMjwvc2VjdGlvbj48ZGF0ZXM+PHll
YXI+MjAyMjwveWVhcj48L2RhdGVzPjxpc2JuPjI1OTAyMzg1PC9pc2JuPjx1cmxzPjwvdXJscz48
ZWxlY3Ryb25pYy1yZXNvdXJjZS1udW0+MTAuMTAxNi9qLm1hdHQuMjAyMi4wNi4wMDM8L2VsZWN0
cm9uaWMtcmVzb3VyY2UtbnVtPjwvcmVjb3JkPjwvQ2l0ZT48Q2l0ZT48QXV0aG9yPlFpbjwvQXV0
aG9yPjxZZWFyPjIwMjQ8L1llYXI+PFJlY051bT4yNTI8L1JlY051bT48cmVjb3JkPjxyZWMtbnVt
YmVyPjI1MjwvcmVjLW51bWJlcj48Zm9yZWlnbi1rZXlzPjxrZXkgYXBwPSJFTiIgZGItaWQ9Inhh
ZXZ6ZmQ5bHdheHNjZXN3MGM1OWRlZTJlZXY5ZWVmYXR2dCIgdGltZXN0YW1wPSIxNzM2OTY0MjA1
Ij4yNTI8L2tleT48L2ZvcmVpZ24ta2V5cz48cmVmLXR5cGUgbmFtZT0iSm91cm5hbCBBcnRpY2xl
Ij4xNzwvcmVmLXR5cGU+PGNvbnRyaWJ1dG9ycz48YXV0aG9ycz48YXV0aG9yPlFpbiwgTC48L2F1
dGhvcj48YXV0aG9yPllhbmcsIFMuPC9hdXRob3I+PGF1dGhvcj5aaGFvLCBDLjwvYXV0aG9yPjxh
dXRob3I+WWFuZywgSi48L2F1dGhvcj48YXV0aG9yPkxpLCBGLjwvYXV0aG9yPjxhdXRob3I+WHUs
IFouPC9hdXRob3I+PGF1dGhvcj5ZYW5nLCBZLjwvYXV0aG9yPjxhdXRob3I+WmhvdSwgSC48L2F1
dGhvcj48YXV0aG9yPkxpLCBLLjwvYXV0aG9yPjxhdXRob3I+WGlvbmcsIEMuPC9hdXRob3I+PGF1
dGhvcj5IdWFuZywgVy48L2F1dGhvcj48YXV0aG9yPkh1LCBOLjwvYXV0aG9yPjxhdXRob3I+SHUs
IFguPC9hdXRob3I+PC9hdXRob3JzPjwvY29udHJpYnV0b3JzPjxhdXRoLWFkZHJlc3M+RGVwYXJ0
bWVudCBvZiBPcnRob3BhZWRpY3MsIFRoZSBGaXJzdCBBZmZpbGlhdGVkIEhvc3BpdGFsIG9mIENo
b25ncWluZyBNZWRpY2FsIFVuaXZlcnNpdHksIENob25ncWluZywgNDAwMDE2LCBDaGluYS4mI3hE
O09ydGhvcGVkaWMgTGFib3JhdG9yeSBvZiBDaG9uZ3FpbmcgTWVkaWNhbCBVbml2ZXJzaXR5LCBD
aG9uZ3FpbmcsIDQwMDAxNiwgQ2hpbmEuJiN4RDtDbGluaWNhbCBNZWRpY2FsIENvbGxlZ2UgYW5k
IEFmZmlsaWF0ZWQgSG9zcGl0YWwgb2YgQ2hlbmdkdSBVbml2ZXJzaXR5LCBDaGVuZ2R1IFVuaXZl
cnNpdHksIENoZW5nZHUsIFNpY2h1YW4sIDYxMDA4MSwgQ2hpbmEuJiN4RDtVbml2ZXJzaXR5IG9m
IENoaW5lc2UgQWNhZGVteSBvZiBTY2llbmNlcywgQmVpIEppbmcsIDEwMTQwOCwgQ2hpbmEuJiN4
RDtEZXBhcnRtZW50IG9mIE9ydGhvcGFlZGljcywgVGhlIEZpcnN0IEFmZmlsaWF0ZWQgSG9zcGl0
YWwgb2YgQ2hvbmdxaW5nIE1lZGljYWwgVW5pdmVyc2l0eSwgQ2hvbmdxaW5nLCA0MDAwMTYsIENo
aW5hLiBodW5jcWpvaW50QHllYWgubmV0LiYjeEQ7T3J0aG9wZWRpYyBMYWJvcmF0b3J5IG9mIENo
b25ncWluZyBNZWRpY2FsIFVuaXZlcnNpdHksIENob25ncWluZywgNDAwMDE2LCBDaGluYS4gaHVu
Y3Fqb2ludEB5ZWFoLm5ldC4mI3hEO0NsaW5pY2FsIE1lZGljYWwgQ29sbGVnZSBhbmQgQWZmaWxp
YXRlZCBIb3NwaXRhbCBvZiBDaGVuZ2R1IFVuaXZlcnNpdHksIENoZW5nZHUgVW5pdmVyc2l0eSwg
Q2hlbmdkdSwgU2ljaHVhbiwgNjEwMDgxLCBDaGluYS4gaHV4dWxpbjE5OTNAMTYzLmNvbS4mI3hE
O0RlcGFydG1lbnQgb2YgQmlvdGhlcmFweSwgQ2FuY2VyIENlbnRlciBhbmQgU3RhdGUgS2V5IExh
Ym9yYXRvcnkgb2YgQmlvdGhlcmFweSwgV2VzdCBDaGluYSBIb3NwaXRhbCwgU2ljaHVhbiBVbml2
ZXJzaXR5LCBDaGVuZ2R1LCBTaWNodWFuLCA2MTAwNDEsIENoaW5hLiBodXh1bGluMTk5M0AxNjMu
Y29tLjwvYXV0aC1hZGRyZXNzPjx0aXRsZXM+PHRpdGxlPlByb3NwZWN0cyBhbmQgY2hhbGxlbmdl
cyBmb3IgdGhlIGFwcGxpY2F0aW9uIG9mIHRpc3N1ZSBlbmdpbmVlcmluZyB0ZWNobm9sb2dpZXMg
aW4gdGhlIHRyZWF0bWVudCBvZiBib25lIGluZmVjdGlvbnM8L3RpdGxlPjxzZWNvbmRhcnktdGl0
bGU+Qm9uZSBSZXM8L3NlY29uZGFyeS10aXRsZT48L3RpdGxlcz48cGVyaW9kaWNhbD48ZnVsbC10
aXRsZT5Cb25lIFJlczwvZnVsbC10aXRsZT48L3BlcmlvZGljYWw+PHBhZ2VzPjI4PC9wYWdlcz48
dm9sdW1lPjEyPC92b2x1bWU+PG51bWJlcj4xPC9udW1iZXI+PGVkaXRpb24+MjAyNDA1MTQ8L2Vk
aXRpb24+PGtleXdvcmRzPjxrZXl3b3JkPkh1bWFuczwva2V5d29yZD48a2V5d29yZD4qVGlzc3Vl
IEVuZ2luZWVyaW5nL21ldGhvZHM8L2tleXdvcmQ+PGtleXdvcmQ+T3N0ZW9teWVsaXRpcy9taWNy
b2Jpb2xvZ3kvdGhlcmFweS9kcnVnIHRoZXJhcHk8L2tleXdvcmQ+PGtleXdvcmQ+Qm9uZSBSZWdl
bmVyYXRpb248L2tleXdvcmQ+PGtleXdvcmQ+QW5pbWFsczwva2V5d29yZD48L2tleXdvcmRzPjxk
YXRlcz48eWVhcj4yMDI0PC95ZWFyPjxwdWItZGF0ZXM+PGRhdGU+TWF5IDE0PC9kYXRlPjwvcHVi
LWRhdGVzPjwvZGF0ZXM+PGlzYm4+MjA5NS00NzAwIChQcmludCkmI3hEOzIwOTUtNjIzMSAoRWxl
Y3Ryb25pYykmI3hEOzIwOTUtNDcwMCAoTGlua2luZyk8L2lzYm4+PGFjY2Vzc2lvbi1udW0+Mzg3
NDQ4NjM8L2FjY2Vzc2lvbi1udW0+PHVybHM+PHJlbGF0ZWQtdXJscz48dXJsPmh0dHBzOi8vd3d3
Lm5jYmkubmxtLm5paC5nb3YvcHVibWVkLzM4NzQ0ODYzPC91cmw+PC9yZWxhdGVkLXVybHM+PC91
cmxzPjxjdXN0b20xPlRoZSBhdXRob3JzIGRlY2xhcmUgbm8gY29tcGV0aW5nIGludGVyZXN0cy48
L2N1c3RvbTE+PGN1c3RvbTI+UE1DMTEwOTQwMTc8L2N1c3RvbTI+PGVsZWN0cm9uaWMtcmVzb3Vy
Y2UtbnVtPjEwLjEwMzgvczQxNDEzLTAyNC0wMDMzMi13PC9lbGVjdHJvbmljLXJlc291cmNlLW51
bT48cmVtb3RlLWRhdGFiYXNlLW5hbWU+TWVkbGluZTwvcmVtb3RlLWRhdGFiYXNlLW5hbWU+PHJl
bW90ZS1kYXRhYmFzZS1wcm92aWRlcj5OTE08L3JlbW90ZS1kYXRhYmFzZS1wcm92aWRlcj48L3Jl
Y29yZD48L0NpdGU+PC9FbmROb3RlPn==
</w:fldData>
        </w:fldChar>
      </w:r>
      <w:r w:rsidR="007E0B95" w:rsidRPr="00234024">
        <w:instrText xml:space="preserve"> ADDIN EN.CITE.DATA </w:instrText>
      </w:r>
      <w:r w:rsidR="007E0B95" w:rsidRPr="00234024">
        <w:fldChar w:fldCharType="end"/>
      </w:r>
      <w:r w:rsidR="003746AD" w:rsidRPr="00234024">
        <w:fldChar w:fldCharType="separate"/>
      </w:r>
      <w:r w:rsidR="007E0B95" w:rsidRPr="00234024">
        <w:rPr>
          <w:noProof/>
        </w:rPr>
        <w:t>[18, 35]</w:t>
      </w:r>
      <w:r w:rsidR="003746AD" w:rsidRPr="00234024">
        <w:fldChar w:fldCharType="end"/>
      </w:r>
      <w:r w:rsidR="0011695F" w:rsidRPr="00234024">
        <w:t>, and p</w:t>
      </w:r>
      <w:r w:rsidRPr="00234024">
        <w:t xml:space="preserve">rovide </w:t>
      </w:r>
      <w:r w:rsidR="0011695F" w:rsidRPr="00234024">
        <w:t xml:space="preserve">appropriate </w:t>
      </w:r>
      <w:r w:rsidRPr="00234024">
        <w:t xml:space="preserve">degradation </w:t>
      </w:r>
      <w:r w:rsidR="00C37D7C" w:rsidRPr="00234024">
        <w:t xml:space="preserve">rates relative to </w:t>
      </w:r>
      <w:r w:rsidRPr="00234024">
        <w:t xml:space="preserve">bone </w:t>
      </w:r>
      <w:r w:rsidR="00845424" w:rsidRPr="00234024">
        <w:t>regeneration</w:t>
      </w:r>
      <w:r w:rsidRPr="00234024">
        <w:t xml:space="preserve"> rate</w:t>
      </w:r>
      <w:r w:rsidR="00DF6199" w:rsidRPr="00234024">
        <w:t xml:space="preserve"> </w:t>
      </w:r>
      <w:r w:rsidR="00DF6199" w:rsidRPr="00234024">
        <w:fldChar w:fldCharType="begin">
          <w:fldData xml:space="preserve">PEVuZE5vdGU+PENpdGU+PEF1dGhvcj5Qb3VyaGFqcmV6YWVpPC9BdXRob3I+PFllYXI+MjAyNDwv
WWVhcj48UmVjTnVtPjE4MzwvUmVjTnVtPjxEaXNwbGF5VGV4dD5bNF08L0Rpc3BsYXlUZXh0Pjxy
ZWNvcmQ+PHJlYy1udW1iZXI+MTgzPC9yZWMtbnVtYmVyPjxmb3JlaWduLWtleXM+PGtleSBhcHA9
IkVOIiBkYi1pZD0ieGFldnpmZDlsd2F4c2Nlc3cwYzU5ZGVlMmVldjllZWZhdHZ0IiB0aW1lc3Rh
bXA9IjE3MzYyODUxMTciPjE4Mzwva2V5PjwvZm9yZWlnbi1rZXlzPjxyZWYtdHlwZSBuYW1lPSJK
b3VybmFsIEFydGljbGUiPjE3PC9yZWYtdHlwZT48Y29udHJpYnV0b3JzPjxhdXRob3JzPjxhdXRo
b3I+UG91cmhhanJlemFlaSwgUy48L2F1dGhvcj48YXV0aG9yPkFiYmFzLCBaLjwvYXV0aG9yPjxh
dXRob3I+S2hhbGlsaSwgTS4gQS48L2F1dGhvcj48YXV0aG9yPk1hZGluZWgsIEguPC9hdXRob3I+
PGF1dGhvcj5Kb295YSwgSC48L2F1dGhvcj48YXV0aG9yPkJhYmFlaXphZCwgQS48L2F1dGhvcj48
YXV0aG9yPkdyb3NzLCBKLiBELjwvYXV0aG9yPjxhdXRob3I+U2FtYWRpLCBBLjwvYXV0aG9yPjwv
YXV0aG9ycz48L2NvbnRyaWJ1dG9ycz48YXV0aC1hZGRyZXNzPkRlcGFydG1lbnQgb2YgYmlvbWVk
aWNhbCBFbmdpbmVlcmluZywgQW1pcmthYmlyIFVuaXZlcnNpdHkgb2YgVGVjaG5vbG9neSwgVGVo
cmFuLCBJcmFuLiYjeEQ7RGVwYXJ0bWVudCBvZiBDaGVtaXN0cnksIFVuaXZlcnNpdHkgb2YgQm9s
b2duYSwgQm9sb2duYSwgSXRhbHkuJiN4RDtEZXBhcnRtZW50IG9mIEJpb21hdGVyaWFscywgVW5p
dmVyc2l0eSBvZiBUYXJiaWF0IE1vZGFyZXMsIFRlaHJhbiwgSXJhbi4mI3hEO0RlcGFydG1lbnQg
b2YgUG9seW1lciBFbmdpbmVlcmluZywgVW5pdmVyc2l0eSBvZiBUYXJiaWF0IE1vZGFyZXMsIFRl
aHJhbiwgSXJhbi4mI3hEO0Jpb2NoZW1pc3RyeSBncm91cCwgRGVwYXJ0bWVudCBvZiBDaGVtaXN0
cnksIEZhY3VsdHkgb2YgU2NpZW5jZSwgRmVyZG93c2kgVW5pdmVyc2l0eSBvZiBNYXNoaGFkLCBN
YXNoaGFkLCBJcmFuLiYjeEQ7RmFjdWx0eSBvZiBNZWRpY2luZSwgU2VtbmFuIFVuaXZlcnNpdHkg
b2YgTWVkaWNhbCBTY2llbmNlLCBTZW1uYW4sIElyYW4uJiN4RDtSZUNFTExlYnJhdGUgUmVnZW5l
cmF0aXZlIE1lZGljaW5lIENsaW5pYywgSGVuZGVyc29uLCBOViwgVVNBLiYjeEQ7RGVwYXJ0bWVu
dCBvZiBCYXNpYyBTY2llbmNlLCBTY2hvb2wgb2YgTWVkaWNpbmUsIEJhbSBVbml2ZXJzaXR5IG9m
IE1lZGljYWwgU2NpZW5jZXMsIEJhbSwgSXJhbi4gRWxlY3Ryb25pYyBhZGRyZXNzOiBhbGlzYW1h
ZGkyM0BtdWJhbS5hYy5pci48L2F1dGgtYWRkcmVzcz48dGl0bGVzPjx0aXRsZT5CaW9hY3RpdmUg
cG9seW1lcnM6IEEgY29tcHJlaGVuc2l2ZSByZXZpZXcgb24gYm9uZSBncmFmdGluZyBiaW9tYXRl
cmlhbHM8L3RpdGxlPjxzZWNvbmRhcnktdGl0bGU+SW50IEogQmlvbCBNYWNyb21vbDwvc2Vjb25k
YXJ5LXRpdGxlPjwvdGl0bGVzPjxwZXJpb2RpY2FsPjxmdWxsLXRpdGxlPkludCBKIEJpb2wgTWFj
cm9tb2w8L2Z1bGwtdGl0bGU+PC9wZXJpb2RpY2FsPjxwYWdlcz4xMzQ2MTU8L3BhZ2VzPjx2b2x1
bWU+Mjc4PC92b2x1bWU+PG51bWJlcj5QdCAyPC9udW1iZXI+PGVkaXRpb24+MjAyNDA4MTA8L2Vk
aXRpb24+PGtleXdvcmRzPjxrZXl3b3JkPkh1bWFuczwva2V5d29yZD48a2V5d29yZD4qUG9seW1l
cnMvY2hlbWlzdHJ5PC9rZXl3b3JkPjxrZXl3b3JkPipCaW9jb21wYXRpYmxlIE1hdGVyaWFscy9j
aGVtaXN0cnk8L2tleXdvcmQ+PGtleXdvcmQ+KlRpc3N1ZSBFbmdpbmVlcmluZy9tZXRob2RzPC9r
ZXl3b3JkPjxrZXl3b3JkPipCb25lIFRyYW5zcGxhbnRhdGlvbi9tZXRob2RzPC9rZXl3b3JkPjxr
ZXl3b3JkPkFuaW1hbHM8L2tleXdvcmQ+PGtleXdvcmQ+Qm9uZSBTdWJzdGl0dXRlcy9jaGVtaXN0
cnk8L2tleXdvcmQ+PGtleXdvcmQ+Qm9uZSBhbmQgQm9uZXMvZHJ1ZyBlZmZlY3RzPC9rZXl3b3Jk
PjxrZXl3b3JkPlRpc3N1ZSBTY2FmZm9sZHMvY2hlbWlzdHJ5PC9rZXl3b3JkPjxrZXl3b3JkPkJv
bmUgUmVnZW5lcmF0aW9uL2RydWcgZWZmZWN0czwva2V5d29yZD48a2V5d29yZD5CaW9tZWRpY2Fs
IGFwcGxpY2F0aW9uczwva2V5d29yZD48a2V5d29yZD5Cb25lIHRpc3N1ZSBlbmdpbmVlcmluZzwv
a2V5d29yZD48a2V5d29yZD5Qb2x5bWVyaWMgYmlvbWF0ZXJpYWxzPC9rZXl3b3JkPjwva2V5d29y
ZHM+PGRhdGVzPjx5ZWFyPjIwMjQ8L3llYXI+PHB1Yi1kYXRlcz48ZGF0ZT5PY3Q8L2RhdGU+PC9w
dWItZGF0ZXM+PC9kYXRlcz48aXNibj4xODc5LTAwMDMgKEVsZWN0cm9uaWMpJiN4RDswMTQxLTgx
MzAgKExpbmtpbmcpPC9pc2JuPjxhY2Nlc3Npb24tbnVtPjM5MTI4NzQzPC9hY2Nlc3Npb24tbnVt
Pjx1cmxzPjxyZWxhdGVkLXVybHM+PHVybD5odHRwczovL3d3dy5uY2JpLm5sbS5uaWguZ292L3B1
Ym1lZC8zOTEyODc0MzwvdXJsPjwvcmVsYXRlZC11cmxzPjwvdXJscz48Y3VzdG9tMT5EZWNsYXJh
dGlvbiBvZiBjb21wZXRpbmcgaW50ZXJlc3QgVGhlIGF1dGhvcnMgZGVjbGFyZSB0aGF0IHRoZXkg
aGF2ZSBubyBrbm93biBjb21wZXRpbmcgZmluYW5jaWFsIGludGVyZXN0cyBvciBwZXJzb25hbCBy
ZWxhdGlvbnNoaXBzIHRoYXQgY291bGQgaGF2ZSBhcHBlYXJlZCB0byBpbmZsdWVuY2UgdGhlIHdv
cmsgcmVwb3J0ZWQgaW4gdGhpcyBwYXBlci48L2N1c3RvbTE+PGVsZWN0cm9uaWMtcmVzb3VyY2Ut
bnVtPjEwLjEwMTYvai5pamJpb21hYy4yMDI0LjEzNDYxNTwvZWxlY3Ryb25pYy1yZXNvdXJjZS1u
dW0+PHJlbW90ZS1kYXRhYmFzZS1uYW1lPk1lZGxpbmU8L3JlbW90ZS1kYXRhYmFzZS1uYW1lPjxy
ZW1vdGUtZGF0YWJhc2UtcHJvdmlkZXI+TkxNPC9yZW1vdGUtZGF0YWJhc2UtcHJvdmlkZXI+PC9y
ZWNvcmQ+PC9DaXRlPjwvRW5kTm90ZT5=
</w:fldData>
        </w:fldChar>
      </w:r>
      <w:r w:rsidR="00DF6199" w:rsidRPr="00234024">
        <w:instrText xml:space="preserve"> ADDIN EN.CITE </w:instrText>
      </w:r>
      <w:r w:rsidR="00DF6199" w:rsidRPr="00234024">
        <w:fldChar w:fldCharType="begin">
          <w:fldData xml:space="preserve">PEVuZE5vdGU+PENpdGU+PEF1dGhvcj5Qb3VyaGFqcmV6YWVpPC9BdXRob3I+PFllYXI+MjAyNDwv
WWVhcj48UmVjTnVtPjE4MzwvUmVjTnVtPjxEaXNwbGF5VGV4dD5bNF08L0Rpc3BsYXlUZXh0Pjxy
ZWNvcmQ+PHJlYy1udW1iZXI+MTgzPC9yZWMtbnVtYmVyPjxmb3JlaWduLWtleXM+PGtleSBhcHA9
IkVOIiBkYi1pZD0ieGFldnpmZDlsd2F4c2Nlc3cwYzU5ZGVlMmVldjllZWZhdHZ0IiB0aW1lc3Rh
bXA9IjE3MzYyODUxMTciPjE4Mzwva2V5PjwvZm9yZWlnbi1rZXlzPjxyZWYtdHlwZSBuYW1lPSJK
b3VybmFsIEFydGljbGUiPjE3PC9yZWYtdHlwZT48Y29udHJpYnV0b3JzPjxhdXRob3JzPjxhdXRo
b3I+UG91cmhhanJlemFlaSwgUy48L2F1dGhvcj48YXV0aG9yPkFiYmFzLCBaLjwvYXV0aG9yPjxh
dXRob3I+S2hhbGlsaSwgTS4gQS48L2F1dGhvcj48YXV0aG9yPk1hZGluZWgsIEguPC9hdXRob3I+
PGF1dGhvcj5Kb295YSwgSC48L2F1dGhvcj48YXV0aG9yPkJhYmFlaXphZCwgQS48L2F1dGhvcj48
YXV0aG9yPkdyb3NzLCBKLiBELjwvYXV0aG9yPjxhdXRob3I+U2FtYWRpLCBBLjwvYXV0aG9yPjwv
YXV0aG9ycz48L2NvbnRyaWJ1dG9ycz48YXV0aC1hZGRyZXNzPkRlcGFydG1lbnQgb2YgYmlvbWVk
aWNhbCBFbmdpbmVlcmluZywgQW1pcmthYmlyIFVuaXZlcnNpdHkgb2YgVGVjaG5vbG9neSwgVGVo
cmFuLCBJcmFuLiYjeEQ7RGVwYXJ0bWVudCBvZiBDaGVtaXN0cnksIFVuaXZlcnNpdHkgb2YgQm9s
b2duYSwgQm9sb2duYSwgSXRhbHkuJiN4RDtEZXBhcnRtZW50IG9mIEJpb21hdGVyaWFscywgVW5p
dmVyc2l0eSBvZiBUYXJiaWF0IE1vZGFyZXMsIFRlaHJhbiwgSXJhbi4mI3hEO0RlcGFydG1lbnQg
b2YgUG9seW1lciBFbmdpbmVlcmluZywgVW5pdmVyc2l0eSBvZiBUYXJiaWF0IE1vZGFyZXMsIFRl
aHJhbiwgSXJhbi4mI3hEO0Jpb2NoZW1pc3RyeSBncm91cCwgRGVwYXJ0bWVudCBvZiBDaGVtaXN0
cnksIEZhY3VsdHkgb2YgU2NpZW5jZSwgRmVyZG93c2kgVW5pdmVyc2l0eSBvZiBNYXNoaGFkLCBN
YXNoaGFkLCBJcmFuLiYjeEQ7RmFjdWx0eSBvZiBNZWRpY2luZSwgU2VtbmFuIFVuaXZlcnNpdHkg
b2YgTWVkaWNhbCBTY2llbmNlLCBTZW1uYW4sIElyYW4uJiN4RDtSZUNFTExlYnJhdGUgUmVnZW5l
cmF0aXZlIE1lZGljaW5lIENsaW5pYywgSGVuZGVyc29uLCBOViwgVVNBLiYjeEQ7RGVwYXJ0bWVu
dCBvZiBCYXNpYyBTY2llbmNlLCBTY2hvb2wgb2YgTWVkaWNpbmUsIEJhbSBVbml2ZXJzaXR5IG9m
IE1lZGljYWwgU2NpZW5jZXMsIEJhbSwgSXJhbi4gRWxlY3Ryb25pYyBhZGRyZXNzOiBhbGlzYW1h
ZGkyM0BtdWJhbS5hYy5pci48L2F1dGgtYWRkcmVzcz48dGl0bGVzPjx0aXRsZT5CaW9hY3RpdmUg
cG9seW1lcnM6IEEgY29tcHJlaGVuc2l2ZSByZXZpZXcgb24gYm9uZSBncmFmdGluZyBiaW9tYXRl
cmlhbHM8L3RpdGxlPjxzZWNvbmRhcnktdGl0bGU+SW50IEogQmlvbCBNYWNyb21vbDwvc2Vjb25k
YXJ5LXRpdGxlPjwvdGl0bGVzPjxwZXJpb2RpY2FsPjxmdWxsLXRpdGxlPkludCBKIEJpb2wgTWFj
cm9tb2w8L2Z1bGwtdGl0bGU+PC9wZXJpb2RpY2FsPjxwYWdlcz4xMzQ2MTU8L3BhZ2VzPjx2b2x1
bWU+Mjc4PC92b2x1bWU+PG51bWJlcj5QdCAyPC9udW1iZXI+PGVkaXRpb24+MjAyNDA4MTA8L2Vk
aXRpb24+PGtleXdvcmRzPjxrZXl3b3JkPkh1bWFuczwva2V5d29yZD48a2V5d29yZD4qUG9seW1l
cnMvY2hlbWlzdHJ5PC9rZXl3b3JkPjxrZXl3b3JkPipCaW9jb21wYXRpYmxlIE1hdGVyaWFscy9j
aGVtaXN0cnk8L2tleXdvcmQ+PGtleXdvcmQ+KlRpc3N1ZSBFbmdpbmVlcmluZy9tZXRob2RzPC9r
ZXl3b3JkPjxrZXl3b3JkPipCb25lIFRyYW5zcGxhbnRhdGlvbi9tZXRob2RzPC9rZXl3b3JkPjxr
ZXl3b3JkPkFuaW1hbHM8L2tleXdvcmQ+PGtleXdvcmQ+Qm9uZSBTdWJzdGl0dXRlcy9jaGVtaXN0
cnk8L2tleXdvcmQ+PGtleXdvcmQ+Qm9uZSBhbmQgQm9uZXMvZHJ1ZyBlZmZlY3RzPC9rZXl3b3Jk
PjxrZXl3b3JkPlRpc3N1ZSBTY2FmZm9sZHMvY2hlbWlzdHJ5PC9rZXl3b3JkPjxrZXl3b3JkPkJv
bmUgUmVnZW5lcmF0aW9uL2RydWcgZWZmZWN0czwva2V5d29yZD48a2V5d29yZD5CaW9tZWRpY2Fs
IGFwcGxpY2F0aW9uczwva2V5d29yZD48a2V5d29yZD5Cb25lIHRpc3N1ZSBlbmdpbmVlcmluZzwv
a2V5d29yZD48a2V5d29yZD5Qb2x5bWVyaWMgYmlvbWF0ZXJpYWxzPC9rZXl3b3JkPjwva2V5d29y
ZHM+PGRhdGVzPjx5ZWFyPjIwMjQ8L3llYXI+PHB1Yi1kYXRlcz48ZGF0ZT5PY3Q8L2RhdGU+PC9w
dWItZGF0ZXM+PC9kYXRlcz48aXNibj4xODc5LTAwMDMgKEVsZWN0cm9uaWMpJiN4RDswMTQxLTgx
MzAgKExpbmtpbmcpPC9pc2JuPjxhY2Nlc3Npb24tbnVtPjM5MTI4NzQzPC9hY2Nlc3Npb24tbnVt
Pjx1cmxzPjxyZWxhdGVkLXVybHM+PHVybD5odHRwczovL3d3dy5uY2JpLm5sbS5uaWguZ292L3B1
Ym1lZC8zOTEyODc0MzwvdXJsPjwvcmVsYXRlZC11cmxzPjwvdXJscz48Y3VzdG9tMT5EZWNsYXJh
dGlvbiBvZiBjb21wZXRpbmcgaW50ZXJlc3QgVGhlIGF1dGhvcnMgZGVjbGFyZSB0aGF0IHRoZXkg
aGF2ZSBubyBrbm93biBjb21wZXRpbmcgZmluYW5jaWFsIGludGVyZXN0cyBvciBwZXJzb25hbCBy
ZWxhdGlvbnNoaXBzIHRoYXQgY291bGQgaGF2ZSBhcHBlYXJlZCB0byBpbmZsdWVuY2UgdGhlIHdv
cmsgcmVwb3J0ZWQgaW4gdGhpcyBwYXBlci48L2N1c3RvbTE+PGVsZWN0cm9uaWMtcmVzb3VyY2Ut
bnVtPjEwLjEwMTYvai5pamJpb21hYy4yMDI0LjEzNDYxNTwvZWxlY3Ryb25pYy1yZXNvdXJjZS1u
dW0+PHJlbW90ZS1kYXRhYmFzZS1uYW1lPk1lZGxpbmU8L3JlbW90ZS1kYXRhYmFzZS1uYW1lPjxy
ZW1vdGUtZGF0YWJhc2UtcHJvdmlkZXI+TkxNPC9yZW1vdGUtZGF0YWJhc2UtcHJvdmlkZXI+PC9y
ZWNvcmQ+PC9DaXRlPjwvRW5kTm90ZT5=
</w:fldData>
        </w:fldChar>
      </w:r>
      <w:r w:rsidR="00DF6199" w:rsidRPr="00234024">
        <w:instrText xml:space="preserve"> ADDIN EN.CITE.DATA </w:instrText>
      </w:r>
      <w:r w:rsidR="00DF6199" w:rsidRPr="00234024">
        <w:fldChar w:fldCharType="end"/>
      </w:r>
      <w:r w:rsidR="00DF6199" w:rsidRPr="00234024">
        <w:fldChar w:fldCharType="separate"/>
      </w:r>
      <w:r w:rsidR="00DF6199" w:rsidRPr="00234024">
        <w:rPr>
          <w:noProof/>
        </w:rPr>
        <w:t>[4]</w:t>
      </w:r>
      <w:r w:rsidR="00DF6199" w:rsidRPr="00234024">
        <w:fldChar w:fldCharType="end"/>
      </w:r>
      <w:r w:rsidRPr="00234024">
        <w:t>.</w:t>
      </w:r>
      <w:r w:rsidRPr="00234024">
        <w:rPr>
          <w:i/>
          <w:iCs/>
        </w:rPr>
        <w:t xml:space="preserve"> </w:t>
      </w:r>
      <w:r w:rsidR="00C37D7C" w:rsidRPr="00234024">
        <w:t>C</w:t>
      </w:r>
      <w:r w:rsidRPr="00234024">
        <w:t>ontradicting the classical selection criteria for an implant focused on using passive, inert materials, it is now acknowledged that any material</w:t>
      </w:r>
      <w:r w:rsidR="00C37D7C" w:rsidRPr="00234024">
        <w:t>s</w:t>
      </w:r>
      <w:r w:rsidR="000B424D" w:rsidRPr="00234024">
        <w:t xml:space="preserve"> transplanted to a patient</w:t>
      </w:r>
      <w:r w:rsidRPr="00234024">
        <w:t xml:space="preserve"> inevitably triggers a cellular response [</w:t>
      </w:r>
      <w:proofErr w:type="gramStart"/>
      <w:r w:rsidRPr="00234024">
        <w:t>22</w:t>
      </w:r>
      <w:proofErr w:type="gramEnd"/>
      <w:r w:rsidRPr="00234024">
        <w:t>]</w:t>
      </w:r>
      <w:r w:rsidR="00956820" w:rsidRPr="00234024">
        <w:t>.</w:t>
      </w:r>
      <w:r w:rsidRPr="00234024">
        <w:t xml:space="preserve"> </w:t>
      </w:r>
      <w:r w:rsidR="00956820" w:rsidRPr="00234024">
        <w:t>T</w:t>
      </w:r>
      <w:r w:rsidR="0068569C" w:rsidRPr="00234024">
        <w:t xml:space="preserve">herefore, </w:t>
      </w:r>
      <w:r w:rsidRPr="00234024">
        <w:t xml:space="preserve">modern grafting biomaterials should </w:t>
      </w:r>
      <w:r w:rsidR="001C78B2" w:rsidRPr="00234024">
        <w:t xml:space="preserve">be fabricated </w:t>
      </w:r>
      <w:r w:rsidRPr="00234024">
        <w:t>not only</w:t>
      </w:r>
      <w:r w:rsidR="001C78B2" w:rsidRPr="00234024">
        <w:t xml:space="preserve"> targeting</w:t>
      </w:r>
      <w:r w:rsidRPr="00234024">
        <w:t xml:space="preserve"> biological</w:t>
      </w:r>
      <w:r w:rsidR="001C78B2" w:rsidRPr="00234024">
        <w:t xml:space="preserve"> compatibility</w:t>
      </w:r>
      <w:r w:rsidRPr="00234024">
        <w:t xml:space="preserve"> but also </w:t>
      </w:r>
      <w:r w:rsidR="001C78B2" w:rsidRPr="00234024">
        <w:t>aiming for</w:t>
      </w:r>
      <w:r w:rsidRPr="00234024">
        <w:t xml:space="preserve"> enhanced </w:t>
      </w:r>
      <w:r w:rsidR="00E609ED" w:rsidRPr="00234024">
        <w:t xml:space="preserve">characteristics </w:t>
      </w:r>
      <w:r w:rsidRPr="00234024">
        <w:t>with additional functionalities</w:t>
      </w:r>
      <w:r w:rsidRPr="00234024">
        <w:fldChar w:fldCharType="begin"/>
      </w:r>
      <w:r w:rsidR="007E0B95" w:rsidRPr="00234024">
        <w:instrText xml:space="preserve"> ADDIN EN.CITE &lt;EndNote&gt;&lt;Cite&gt;&lt;Author&gt;A. B&lt;/Author&gt;&lt;Year&gt;2021&lt;/Year&gt;&lt;RecNum&gt;174&lt;/RecNum&gt;&lt;DisplayText&gt;[36]&lt;/DisplayText&gt;&lt;record&gt;&lt;rec-number&gt;174&lt;/rec-number&gt;&lt;foreign-keys&gt;&lt;key app="EN" db-id="xaevzfd9lwaxscesw0c59dee2eev9eefatvt" timestamp="1736265119"&gt;174&lt;/key&gt;&lt;/foreign-keys&gt;&lt;ref-type name="Journal Article"&gt;17&lt;/ref-type&gt;&lt;contributors&gt;&lt;authors&gt;&lt;author&gt;A. B, Vijayakumar&lt;/author&gt;&lt;author&gt;Reddy, Yerriswamy Parvatha&lt;/author&gt;&lt;author&gt;B, Suphala&lt;/author&gt;&lt;author&gt;Gopalakrishnan, Ananya&lt;/author&gt;&lt;author&gt;C. S, Vinod Kumar&lt;/author&gt;&lt;/authors&gt;&lt;/contributors&gt;&lt;titles&gt;&lt;title&gt;Microbiological and antibiotic profile of osteomyelitis in tertiary care hospital&lt;/title&gt;&lt;secondary-title&gt;International Surgery Journal&lt;/secondary-title&gt;&lt;/titles&gt;&lt;periodical&gt;&lt;full-title&gt;International Surgery Journal&lt;/full-title&gt;&lt;/periodical&gt;&lt;volume&gt;8&lt;/volume&gt;&lt;number&gt;3&lt;/number&gt;&lt;section&gt;910&lt;/section&gt;&lt;dates&gt;&lt;year&gt;2021&lt;/year&gt;&lt;/dates&gt;&lt;isbn&gt;2349-2902&amp;#xD;2349-3305&lt;/isbn&gt;&lt;urls&gt;&lt;/urls&gt;&lt;electronic-resource-num&gt;10.18203/2349-2902.isj20210926&lt;/electronic-resource-num&gt;&lt;/record&gt;&lt;/Cite&gt;&lt;/EndNote&gt;</w:instrText>
      </w:r>
      <w:r w:rsidRPr="00234024">
        <w:fldChar w:fldCharType="separate"/>
      </w:r>
      <w:r w:rsidR="007E0B95" w:rsidRPr="00234024">
        <w:rPr>
          <w:noProof/>
        </w:rPr>
        <w:t>[36]</w:t>
      </w:r>
      <w:r w:rsidRPr="00234024">
        <w:fldChar w:fldCharType="end"/>
      </w:r>
      <w:r w:rsidRPr="00234024">
        <w:t>. This shift in approach sets the stage for synthetic materials</w:t>
      </w:r>
      <w:r w:rsidR="00532507" w:rsidRPr="00234024">
        <w:t xml:space="preserve"> that</w:t>
      </w:r>
      <w:r w:rsidRPr="00234024">
        <w:t xml:space="preserve"> can be tailored to meet specific clinical needs. The combination of technology plus </w:t>
      </w:r>
      <w:r w:rsidR="00AC3626" w:rsidRPr="00234024">
        <w:t xml:space="preserve">the </w:t>
      </w:r>
      <w:r w:rsidRPr="00234024">
        <w:t xml:space="preserve">addition of growth factors and antibiotics has the possibility to enable synthetic materials to surpass naturally composed </w:t>
      </w:r>
      <w:r w:rsidRPr="00234024">
        <w:lastRenderedPageBreak/>
        <w:t>implants (autologous and allografts) in performance, restore bone function, and improve patients' quality of life following trauma.</w:t>
      </w:r>
    </w:p>
    <w:p w14:paraId="7CC0B138" w14:textId="77777777" w:rsidR="00FE2603" w:rsidRPr="00234024" w:rsidRDefault="00315EF5" w:rsidP="00234024">
      <w:pPr>
        <w:pStyle w:val="NormalWeb"/>
        <w:spacing w:before="0" w:beforeAutospacing="0" w:after="0" w:afterAutospacing="0"/>
      </w:pPr>
      <w:r w:rsidRPr="00234024">
        <w:t>“</w:t>
      </w:r>
      <w:r w:rsidR="006F63D0" w:rsidRPr="00234024">
        <w:t xml:space="preserve">The </w:t>
      </w:r>
      <w:r w:rsidR="00614C56" w:rsidRPr="00234024">
        <w:t xml:space="preserve">resulting </w:t>
      </w:r>
      <w:r w:rsidR="006F63D0" w:rsidRPr="00234024">
        <w:t xml:space="preserve">biofunction of </w:t>
      </w:r>
      <w:r w:rsidR="00614C56" w:rsidRPr="00234024">
        <w:t xml:space="preserve">a </w:t>
      </w:r>
      <w:r w:rsidR="006F63D0" w:rsidRPr="00234024">
        <w:t>scaffold depend</w:t>
      </w:r>
      <w:r w:rsidR="00614C56" w:rsidRPr="00234024">
        <w:t>s</w:t>
      </w:r>
      <w:r w:rsidR="006F63D0" w:rsidRPr="00234024">
        <w:t xml:space="preserve"> </w:t>
      </w:r>
      <w:r w:rsidR="00614C56" w:rsidRPr="00234024">
        <w:t>on</w:t>
      </w:r>
      <w:r w:rsidR="006F63D0" w:rsidRPr="00234024">
        <w:t xml:space="preserve"> both the inherent properties of the biomaterial and the </w:t>
      </w:r>
      <w:r w:rsidR="00614C56" w:rsidRPr="00234024">
        <w:t>specifications</w:t>
      </w:r>
      <w:r w:rsidR="006F63D0" w:rsidRPr="00234024">
        <w:t xml:space="preserve"> of the </w:t>
      </w:r>
      <w:r w:rsidR="00614C56" w:rsidRPr="00234024">
        <w:t xml:space="preserve">fabrication or </w:t>
      </w:r>
      <w:r w:rsidR="006F63D0" w:rsidRPr="00234024">
        <w:t>processing conditions</w:t>
      </w:r>
      <w:r w:rsidRPr="00234024">
        <w:t xml:space="preserve">” </w:t>
      </w:r>
      <w:r w:rsidR="006F63D0" w:rsidRPr="00234024">
        <w:fldChar w:fldCharType="begin"/>
      </w:r>
      <w:r w:rsidR="007E0B95" w:rsidRPr="00234024">
        <w:instrText xml:space="preserve"> ADDIN EN.CITE &lt;EndNote&gt;&lt;Cite&gt;&lt;Author&gt;Boccaccini&lt;/Author&gt;&lt;Year&gt;2005&lt;/Year&gt;&lt;RecNum&gt;233&lt;/RecNum&gt;&lt;DisplayText&gt;[37]&lt;/DisplayText&gt;&lt;record&gt;&lt;rec-number&gt;233&lt;/rec-number&gt;&lt;foreign-keys&gt;&lt;key app="EN" db-id="xaevzfd9lwaxscesw0c59dee2eev9eefatvt" timestamp="1736871716"&gt;233&lt;/key&gt;&lt;/foreign-keys&gt;&lt;ref-type name="Journal Article"&gt;17&lt;/ref-type&gt;&lt;contributors&gt;&lt;authors&gt;&lt;author&gt;Boccaccini, Aldo R.&lt;/author&gt;&lt;author&gt;Blaker, Jonny J.&lt;/author&gt;&lt;/authors&gt;&lt;/contributors&gt;&lt;titles&gt;&lt;title&gt;Bioactive composite materials for tissue engineering scaffolds&lt;/title&gt;&lt;secondary-title&gt;Expert Review of Medical Devices&lt;/secondary-title&gt;&lt;/titles&gt;&lt;periodical&gt;&lt;full-title&gt;Expert Review of Medical Devices&lt;/full-title&gt;&lt;/periodical&gt;&lt;pages&gt;303-317&lt;/pages&gt;&lt;volume&gt;2&lt;/volume&gt;&lt;number&gt;3&lt;/number&gt;&lt;dates&gt;&lt;year&gt;2005&lt;/year&gt;&lt;pub-dates&gt;&lt;date&gt;2005/05/01&lt;/date&gt;&lt;/pub-dates&gt;&lt;/dates&gt;&lt;publisher&gt;Taylor &amp;amp; Francis&lt;/publisher&gt;&lt;isbn&gt;1743-4440&lt;/isbn&gt;&lt;urls&gt;&lt;related-urls&gt;&lt;url&gt;https://doi.org/10.1586/17434440.2.3.303&lt;/url&gt;&lt;/related-urls&gt;&lt;/urls&gt;&lt;electronic-resource-num&gt;10.1586/17434440.2.3.303&lt;/electronic-resource-num&gt;&lt;/record&gt;&lt;/Cite&gt;&lt;/EndNote&gt;</w:instrText>
      </w:r>
      <w:r w:rsidR="006F63D0" w:rsidRPr="00234024">
        <w:fldChar w:fldCharType="separate"/>
      </w:r>
      <w:r w:rsidR="007E0B95" w:rsidRPr="00234024">
        <w:rPr>
          <w:noProof/>
        </w:rPr>
        <w:t>[37]</w:t>
      </w:r>
      <w:r w:rsidR="006F63D0" w:rsidRPr="00234024">
        <w:fldChar w:fldCharType="end"/>
      </w:r>
      <w:r w:rsidR="006F63D0" w:rsidRPr="00234024">
        <w:t xml:space="preserve">. </w:t>
      </w:r>
    </w:p>
    <w:p w14:paraId="065CA80E" w14:textId="686F67BD" w:rsidR="006F63D0" w:rsidRPr="00234024" w:rsidRDefault="006F63D0" w:rsidP="00234024">
      <w:pPr>
        <w:pStyle w:val="NormalWeb"/>
        <w:spacing w:before="0" w:beforeAutospacing="0" w:after="0" w:afterAutospacing="0"/>
      </w:pPr>
      <w:r w:rsidRPr="00234024">
        <w:t xml:space="preserve">Together these factors will determine the scaffolds’ biocompatibility, </w:t>
      </w:r>
      <w:r w:rsidRPr="00234024">
        <w:rPr>
          <w:color w:val="333333"/>
        </w:rPr>
        <w:t>structural and bioactive properties</w:t>
      </w:r>
      <w:r w:rsidRPr="00234024">
        <w:t>. mechanical characteristics, chemical composition, and degradation mechanisms</w:t>
      </w:r>
      <w:r w:rsidRPr="00234024">
        <w:fldChar w:fldCharType="begin">
          <w:fldData xml:space="preserve">PEVuZE5vdGU+PENpdGU+PEF1dGhvcj5SZWRkeTwvQXV0aG9yPjxZZWFyPjIwMjE8L1llYXI+PFJl
Y051bT4xODU8L1JlY051bT48RGlzcGxheVRleHQ+WzddPC9EaXNwbGF5VGV4dD48cmVjb3JkPjxy
ZWMtbnVtYmVyPjE4NTwvcmVjLW51bWJlcj48Zm9yZWlnbi1rZXlzPjxrZXkgYXBwPSJFTiIgZGIt
aWQ9InhhZXZ6ZmQ5bHdheHNjZXN3MGM1OWRlZTJlZXY5ZWVmYXR2dCIgdGltZXN0YW1wPSIxNzM2
MzUwMzA1Ij4xODU8L2tleT48L2ZvcmVpZ24ta2V5cz48cmVmLXR5cGUgbmFtZT0iSm91cm5hbCBB
cnRpY2xlIj4xNzwvcmVmLXR5cGU+PGNvbnRyaWJ1dG9ycz48YXV0aG9ycz48YXV0aG9yPlJlZGR5
LCBNLiBTLiBCLjwvYXV0aG9yPjxhdXRob3I+UG9ubmFtbWEsIEQuPC9hdXRob3I+PGF1dGhvcj5D
aG91ZGhhcnksIFIuPC9hdXRob3I+PGF1dGhvcj5TYWRhc2l2dW5pLCBLLiBLLjwvYXV0aG9yPjwv
YXV0aG9ycz48L2NvbnRyaWJ1dG9ycz48YXV0aC1hZGRyZXNzPkNlbnRlciBmb3IgTmFub3NjaWVu
Y2UgYW5kIFRlY2hub2xvZ3ksIEluc3RpdHV0ZSBvZiBTY2llbmNlIGFuZCBUZWNobm9sb2d5LCBK
YXdhaGFybGFsIE5laHJ1IFRlY2hub2xvZ2ljYWwgVW5pdmVyc2l0eSwgSHlkZXJhYmFkIDUwMDA4
NSwgSW5kaWEuJiN4RDtDZW50ZXIgZm9yIEFkdmFuY2VkIE1hdGVyaWFscywgUWF0YXIgVW5pdmVy
c2l0eSwgRG9oYSBQLk8uIEJveCAyNzEzLCBRYXRhci4mI3hEO1J1ZG9sZnMgQ2ltZGlucyBSaWdh
IEJpb21hdGVyaWFscyBJbm5vdmF0aW9ucyBhbmQgRGV2ZWxvcG1lbnQgQ2VudHJlIG9mIFJUVSwg
RmFjdWx0eSBvZiBNYXRlcmlhbHMgU2NpZW5jZSBhbmQgQXBwbGllZCBDaGVtaXN0cnksIEluc3Rp
dHV0ZSBvZiBHZW5lcmFsIENoZW1pY2FsIEVuZ2luZWVyaW5nLCBSaWdhIFRlY2huaWNhbCBVbml2
ZXJzaXR5LCBQdWxrYSBTdCAzLCBMVi0xMDA3IFJpZ2EsIExhdHZpYS4mI3hEO0JhbHRpYyBCaW9t
YXRlcmlhbHMgQ2VudHJlIG9mIEV4Y2VsbGVuY2UsIEhlYWRxdWFydGVycyBhdCBSaWdhIFRlY2hu
aWNhbCBVbml2ZXJzaXR5LCBMVi0xMDA3IFJpZ2EsIExhdHZpYS4mI3hEO0NlbnRlciBmb3IgQ29t
cG9zaXRlIE1hdGVyaWFscywgTmF0aW9uYWwgVW5pdmVyc2l0eSBvZiBTY2llbmNlIGFuZCBUZWNo
bm9sb2d5ICZxdW90O01JU2lTJnF1b3Q7LCAxMTkwNDkgTW9zY293LCBSdXNzaWEuPC9hdXRoLWFk
ZHJlc3M+PHRpdGxlcz48dGl0bGU+QSBDb21wYXJhdGl2ZSBSZXZpZXcgb2YgTmF0dXJhbCBhbmQg
U3ludGhldGljIEJpb3BvbHltZXIgQ29tcG9zaXRlIFNjYWZmb2xkczwvdGl0bGU+PHNlY29uZGFy
eS10aXRsZT5Qb2x5bWVycyAoQmFzZWwpPC9zZWNvbmRhcnktdGl0bGU+PC90aXRsZXM+PHBlcmlv
ZGljYWw+PGZ1bGwtdGl0bGU+UG9seW1lcnMgKEJhc2VsKTwvZnVsbC10aXRsZT48L3BlcmlvZGlj
YWw+PHBhZ2VzPjExMDU8L3BhZ2VzPjx2b2x1bWU+MTM8L3ZvbHVtZT48bnVtYmVyPjc8L251bWJl
cj48ZWRpdGlvbj4yMDIxMDMzMDwvZWRpdGlvbj48a2V5d29yZHM+PGtleXdvcmQ+YmlvZGVncmFk
YWJpbGl0eTwva2V5d29yZD48a2V5d29yZD5uYXR1cmFsIGJpb3BvbHltZXI8L2tleXdvcmQ+PGtl
eXdvcmQ+c2NhZmZvbGRzPC9rZXl3b3JkPjxrZXl3b3JkPnN5bnRoZXRpYyBiaW9wb2x5bWVyPC9r
ZXl3b3JkPjxrZXl3b3JkPnRpc3N1ZSBlbmdpbmVlcmluZzwva2V5d29yZD48L2tleXdvcmRzPjxk
YXRlcz48eWVhcj4yMDIxPC95ZWFyPjxwdWItZGF0ZXM+PGRhdGU+TWFyIDMwPC9kYXRlPjwvcHVi
LWRhdGVzPjwvZGF0ZXM+PGlzYm4+MjA3My00MzYwIChFbGVjdHJvbmljKSYjeEQ7MjA3My00MzYw
IChMaW5raW5nKTwvaXNibj48YWNjZXNzaW9uLW51bT4zMzgwODQ5MjwvYWNjZXNzaW9uLW51bT48
dXJscz48cmVsYXRlZC11cmxzPjx1cmw+aHR0cHM6Ly93d3cubmNiaS5ubG0ubmloLmdvdi9wdWJt
ZWQvMzM4MDg0OTI8L3VybD48L3JlbGF0ZWQtdXJscz48L3VybHM+PGN1c3RvbTE+VGhlIGF1dGhv
cnMgZGVjbGFyZSBubyBjb25mbGljdCBvZiBpbnRlcmVzdC48L2N1c3RvbTE+PGN1c3RvbTI+UE1D
ODAzNzQ1MTwvY3VzdG9tMj48ZWxlY3Ryb25pYy1yZXNvdXJjZS1udW0+MTAuMzM5MC9wb2x5bTEz
MDcxMTA1PC9lbGVjdHJvbmljLXJlc291cmNlLW51bT48cmVtb3RlLWRhdGFiYXNlLW5hbWU+UHVi
TWVkLW5vdC1NRURMSU5FPC9yZW1vdGUtZGF0YWJhc2UtbmFtZT48cmVtb3RlLWRhdGFiYXNlLXBy
b3ZpZGVyPk5MTTwvcmVtb3RlLWRhdGFiYXNlLXByb3ZpZGVyPjwvcmVjb3JkPjwvQ2l0ZT48L0Vu
ZE5vdGU+
</w:fldData>
        </w:fldChar>
      </w:r>
      <w:r w:rsidR="001075FC" w:rsidRPr="00234024">
        <w:instrText xml:space="preserve"> ADDIN EN.CITE </w:instrText>
      </w:r>
      <w:r w:rsidR="001075FC" w:rsidRPr="00234024">
        <w:fldChar w:fldCharType="begin">
          <w:fldData xml:space="preserve">PEVuZE5vdGU+PENpdGU+PEF1dGhvcj5SZWRkeTwvQXV0aG9yPjxZZWFyPjIwMjE8L1llYXI+PFJl
Y051bT4xODU8L1JlY051bT48RGlzcGxheVRleHQ+WzddPC9EaXNwbGF5VGV4dD48cmVjb3JkPjxy
ZWMtbnVtYmVyPjE4NTwvcmVjLW51bWJlcj48Zm9yZWlnbi1rZXlzPjxrZXkgYXBwPSJFTiIgZGIt
aWQ9InhhZXZ6ZmQ5bHdheHNjZXN3MGM1OWRlZTJlZXY5ZWVmYXR2dCIgdGltZXN0YW1wPSIxNzM2
MzUwMzA1Ij4xODU8L2tleT48L2ZvcmVpZ24ta2V5cz48cmVmLXR5cGUgbmFtZT0iSm91cm5hbCBB
cnRpY2xlIj4xNzwvcmVmLXR5cGU+PGNvbnRyaWJ1dG9ycz48YXV0aG9ycz48YXV0aG9yPlJlZGR5
LCBNLiBTLiBCLjwvYXV0aG9yPjxhdXRob3I+UG9ubmFtbWEsIEQuPC9hdXRob3I+PGF1dGhvcj5D
aG91ZGhhcnksIFIuPC9hdXRob3I+PGF1dGhvcj5TYWRhc2l2dW5pLCBLLiBLLjwvYXV0aG9yPjwv
YXV0aG9ycz48L2NvbnRyaWJ1dG9ycz48YXV0aC1hZGRyZXNzPkNlbnRlciBmb3IgTmFub3NjaWVu
Y2UgYW5kIFRlY2hub2xvZ3ksIEluc3RpdHV0ZSBvZiBTY2llbmNlIGFuZCBUZWNobm9sb2d5LCBK
YXdhaGFybGFsIE5laHJ1IFRlY2hub2xvZ2ljYWwgVW5pdmVyc2l0eSwgSHlkZXJhYmFkIDUwMDA4
NSwgSW5kaWEuJiN4RDtDZW50ZXIgZm9yIEFkdmFuY2VkIE1hdGVyaWFscywgUWF0YXIgVW5pdmVy
c2l0eSwgRG9oYSBQLk8uIEJveCAyNzEzLCBRYXRhci4mI3hEO1J1ZG9sZnMgQ2ltZGlucyBSaWdh
IEJpb21hdGVyaWFscyBJbm5vdmF0aW9ucyBhbmQgRGV2ZWxvcG1lbnQgQ2VudHJlIG9mIFJUVSwg
RmFjdWx0eSBvZiBNYXRlcmlhbHMgU2NpZW5jZSBhbmQgQXBwbGllZCBDaGVtaXN0cnksIEluc3Rp
dHV0ZSBvZiBHZW5lcmFsIENoZW1pY2FsIEVuZ2luZWVyaW5nLCBSaWdhIFRlY2huaWNhbCBVbml2
ZXJzaXR5LCBQdWxrYSBTdCAzLCBMVi0xMDA3IFJpZ2EsIExhdHZpYS4mI3hEO0JhbHRpYyBCaW9t
YXRlcmlhbHMgQ2VudHJlIG9mIEV4Y2VsbGVuY2UsIEhlYWRxdWFydGVycyBhdCBSaWdhIFRlY2hu
aWNhbCBVbml2ZXJzaXR5LCBMVi0xMDA3IFJpZ2EsIExhdHZpYS4mI3hEO0NlbnRlciBmb3IgQ29t
cG9zaXRlIE1hdGVyaWFscywgTmF0aW9uYWwgVW5pdmVyc2l0eSBvZiBTY2llbmNlIGFuZCBUZWNo
bm9sb2d5ICZxdW90O01JU2lTJnF1b3Q7LCAxMTkwNDkgTW9zY293LCBSdXNzaWEuPC9hdXRoLWFk
ZHJlc3M+PHRpdGxlcz48dGl0bGU+QSBDb21wYXJhdGl2ZSBSZXZpZXcgb2YgTmF0dXJhbCBhbmQg
U3ludGhldGljIEJpb3BvbHltZXIgQ29tcG9zaXRlIFNjYWZmb2xkczwvdGl0bGU+PHNlY29uZGFy
eS10aXRsZT5Qb2x5bWVycyAoQmFzZWwpPC9zZWNvbmRhcnktdGl0bGU+PC90aXRsZXM+PHBlcmlv
ZGljYWw+PGZ1bGwtdGl0bGU+UG9seW1lcnMgKEJhc2VsKTwvZnVsbC10aXRsZT48L3BlcmlvZGlj
YWw+PHBhZ2VzPjExMDU8L3BhZ2VzPjx2b2x1bWU+MTM8L3ZvbHVtZT48bnVtYmVyPjc8L251bWJl
cj48ZWRpdGlvbj4yMDIxMDMzMDwvZWRpdGlvbj48a2V5d29yZHM+PGtleXdvcmQ+YmlvZGVncmFk
YWJpbGl0eTwva2V5d29yZD48a2V5d29yZD5uYXR1cmFsIGJpb3BvbHltZXI8L2tleXdvcmQ+PGtl
eXdvcmQ+c2NhZmZvbGRzPC9rZXl3b3JkPjxrZXl3b3JkPnN5bnRoZXRpYyBiaW9wb2x5bWVyPC9r
ZXl3b3JkPjxrZXl3b3JkPnRpc3N1ZSBlbmdpbmVlcmluZzwva2V5d29yZD48L2tleXdvcmRzPjxk
YXRlcz48eWVhcj4yMDIxPC95ZWFyPjxwdWItZGF0ZXM+PGRhdGU+TWFyIDMwPC9kYXRlPjwvcHVi
LWRhdGVzPjwvZGF0ZXM+PGlzYm4+MjA3My00MzYwIChFbGVjdHJvbmljKSYjeEQ7MjA3My00MzYw
IChMaW5raW5nKTwvaXNibj48YWNjZXNzaW9uLW51bT4zMzgwODQ5MjwvYWNjZXNzaW9uLW51bT48
dXJscz48cmVsYXRlZC11cmxzPjx1cmw+aHR0cHM6Ly93d3cubmNiaS5ubG0ubmloLmdvdi9wdWJt
ZWQvMzM4MDg0OTI8L3VybD48L3JlbGF0ZWQtdXJscz48L3VybHM+PGN1c3RvbTE+VGhlIGF1dGhv
cnMgZGVjbGFyZSBubyBjb25mbGljdCBvZiBpbnRlcmVzdC48L2N1c3RvbTE+PGN1c3RvbTI+UE1D
ODAzNzQ1MTwvY3VzdG9tMj48ZWxlY3Ryb25pYy1yZXNvdXJjZS1udW0+MTAuMzM5MC9wb2x5bTEz
MDcxMTA1PC9lbGVjdHJvbmljLXJlc291cmNlLW51bT48cmVtb3RlLWRhdGFiYXNlLW5hbWU+UHVi
TWVkLW5vdC1NRURMSU5FPC9yZW1vdGUtZGF0YWJhc2UtbmFtZT48cmVtb3RlLWRhdGFiYXNlLXBy
b3ZpZGVyPk5MTTwvcmVtb3RlLWRhdGFiYXNlLXByb3ZpZGVyPjwvcmVjb3JkPjwvQ2l0ZT48L0Vu
ZE5vdGU+
</w:fldData>
        </w:fldChar>
      </w:r>
      <w:r w:rsidR="001075FC" w:rsidRPr="00234024">
        <w:instrText xml:space="preserve"> ADDIN EN.CITE.DATA </w:instrText>
      </w:r>
      <w:r w:rsidR="001075FC" w:rsidRPr="00234024">
        <w:fldChar w:fldCharType="end"/>
      </w:r>
      <w:r w:rsidRPr="00234024">
        <w:fldChar w:fldCharType="separate"/>
      </w:r>
      <w:r w:rsidRPr="00234024">
        <w:rPr>
          <w:noProof/>
        </w:rPr>
        <w:t>[7]</w:t>
      </w:r>
      <w:r w:rsidRPr="00234024">
        <w:fldChar w:fldCharType="end"/>
      </w:r>
      <w:r w:rsidRPr="00234024">
        <w:t>.</w:t>
      </w:r>
      <w:r w:rsidR="009E0FFF" w:rsidRPr="00234024">
        <w:t xml:space="preserve"> The</w:t>
      </w:r>
      <w:r w:rsidR="00202FFC" w:rsidRPr="00234024">
        <w:t xml:space="preserve"> studies involved in</w:t>
      </w:r>
      <w:r w:rsidR="009E0FFF" w:rsidRPr="00234024">
        <w:t xml:space="preserve"> d</w:t>
      </w:r>
      <w:r w:rsidRPr="00234024">
        <w:t>esigning and manufacturing scaffold</w:t>
      </w:r>
      <w:r w:rsidR="00202FFC" w:rsidRPr="00234024">
        <w:t>s</w:t>
      </w:r>
      <w:r w:rsidRPr="00234024">
        <w:t xml:space="preserve"> are important </w:t>
      </w:r>
      <w:r w:rsidR="00602BBF" w:rsidRPr="00234024">
        <w:t>in</w:t>
      </w:r>
      <w:r w:rsidRPr="00234024">
        <w:t xml:space="preserve"> biomaterial research for tissue engineering and regenerative medicine</w:t>
      </w:r>
      <w:r w:rsidR="00A21FB0" w:rsidRPr="00234024">
        <w:t xml:space="preserve"> </w:t>
      </w:r>
      <w:r w:rsidRPr="00234024">
        <w:t xml:space="preserve">[14]. </w:t>
      </w:r>
    </w:p>
    <w:p w14:paraId="2BA7CE1F" w14:textId="5EAF1BAB" w:rsidR="006F63D0" w:rsidRPr="00234024" w:rsidRDefault="006F63D0" w:rsidP="00234024">
      <w:pPr>
        <w:pStyle w:val="NormalWeb"/>
        <w:spacing w:before="0" w:beforeAutospacing="0" w:after="0" w:afterAutospacing="0"/>
      </w:pPr>
      <w:r w:rsidRPr="00234024">
        <w:t xml:space="preserve">Biocompatibility, mechanical characteristics, pore size, porosity, </w:t>
      </w:r>
      <w:proofErr w:type="spellStart"/>
      <w:r w:rsidRPr="00234024">
        <w:t>osteoinductivity</w:t>
      </w:r>
      <w:proofErr w:type="spellEnd"/>
      <w:r w:rsidRPr="00234024">
        <w:t>, osteogenesis, and osteointegration are the key design considerations for the scaffold [26,27]. Functionalized synthetic scaffolds can be engineered to present bioactive agents, enhancing cell-material interactions</w:t>
      </w:r>
      <w:r w:rsidRPr="00234024">
        <w:fldChar w:fldCharType="begin">
          <w:fldData xml:space="preserve">PEVuZE5vdGU+PENpdGU+PEF1dGhvcj5MaXU8L0F1dGhvcj48WWVhcj4yMDEyPC9ZZWFyPjxSZWNO
dW0+MjE4PC9SZWNOdW0+PERpc3BsYXlUZXh0PlszOF08L0Rpc3BsYXlUZXh0PjxyZWNvcmQ+PHJl
Yy1udW1iZXI+MjE4PC9yZWMtbnVtYmVyPjxmb3JlaWduLWtleXM+PGtleSBhcHA9IkVOIiBkYi1p
ZD0ieGFldnpmZDlsd2F4c2Nlc3cwYzU5ZGVlMmVldjllZWZhdHZ0IiB0aW1lc3RhbXA9IjE3MzY3
OTg1MTciPjIxODwva2V5PjwvZm9yZWlnbi1rZXlzPjxyZWYtdHlwZSBuYW1lPSJKb3VybmFsIEFy
dGljbGUiPjE3PC9yZWYtdHlwZT48Y29udHJpYnV0b3JzPjxhdXRob3JzPjxhdXRob3I+TGl1LCBY
LjwvYXV0aG9yPjxhdXRob3I+SG9sendhcnRoLCBKLiBNLjwvYXV0aG9yPjxhdXRob3I+TWEsIFAu
IFguPC9hdXRob3I+PC9hdXRob3JzPjwvY29udHJpYnV0b3JzPjxhdXRoLWFkZHJlc3M+RGVwYXJ0
bWVudCBvZiBCaW9sb2dpYyBhbmQgTWF0ZXJpYWxzIFNjaWVuY2VzLCBVbml2ZXJzaXR5IG9mIE1p
Y2hpZ2FuLCBBbm4gQXJib3IsIE1JIDQ4MTA5LCBVU0EuPC9hdXRoLWFkZHJlc3M+PHRpdGxlcz48
dGl0bGU+RnVuY3Rpb25hbGl6ZWQgc3ludGhldGljIGJpb2RlZ3JhZGFibGUgcG9seW1lciBzY2Fm
Zm9sZHMgZm9yIHRpc3N1ZSBlbmdpbmVlcmluZzwvdGl0bGU+PHNlY29uZGFyeS10aXRsZT5NYWNy
b21vbCBCaW9zY2k8L3NlY29uZGFyeS10aXRsZT48L3RpdGxlcz48cGVyaW9kaWNhbD48ZnVsbC10
aXRsZT5NYWNyb21vbCBCaW9zY2k8L2Z1bGwtdGl0bGU+PC9wZXJpb2RpY2FsPjxwYWdlcz45MTEt
OTwvcGFnZXM+PHZvbHVtZT4xMjwvdm9sdW1lPjxudW1iZXI+NzwvbnVtYmVyPjxlZGl0aW9uPjIw
MTIwMzA2PC9lZGl0aW9uPjxrZXl3b3Jkcz48a2V5d29yZD5BcGF0aXRlcy9jaGVtaXN0cnk8L2tl
eXdvcmQ+PGtleXdvcmQ+QmlvbWFya2Vycy9hbmFseXNpczwva2V5d29yZD48a2V5d29yZD5CaW9t
aW1ldGljIE1hdGVyaWFscy8qY2hlbWljYWwgc3ludGhlc2lzL3BoYXJtYWNvbG9neTwva2V5d29y
ZD48a2V5d29yZD5DYXJib3h5bGljIEFjaWRzLypjaGVtaXN0cnk8L2tleXdvcmQ+PGtleXdvcmQ+
Q2VsbHMsIEN1bHR1cmVkPC9rZXl3b3JkPjxrZXl3b3JkPkNoaXRvc2FuLypjaGVtaXN0cnk8L2tl
eXdvcmQ+PGtleXdvcmQ+RXh0cmFjZWxsdWxhciBNYXRyaXg8L2tleXdvcmQ+PGtleXdvcmQ+R2Vs
YXRpbi8qY2hlbWlzdHJ5PC9rZXl3b3JkPjxrZXl3b3JkPkdlbmUgRXhwcmVzc2lvbi9kcnVnIGVm
ZmVjdHM8L2tleXdvcmQ+PGtleXdvcmQ+SHVtYW5zPC9rZXl3b3JkPjxrZXl3b3JkPkxhY3RpYyBB
Y2lkLypjaGVtaXN0cnk8L2tleXdvcmQ+PGtleXdvcmQ+TWljcm9zY29weSwgRWxlY3Ryb24sIFNj
YW5uaW5nPC9rZXl3b3JkPjxrZXl3b3JkPlBob3NwaGF0ZXMvKmNoZW1pc3RyeTwva2V5d29yZD48
a2V5d29yZD5Qb2x5Z2x5Y29saWMgQWNpZC8qY2hlbWlzdHJ5PC9rZXl3b3JkPjxrZXl3b3JkPlBv
bHlsYWN0aWMgQWNpZC1Qb2x5Z2x5Y29saWMgQWNpZCBDb3BvbHltZXI8L2tleXdvcmQ+PGtleXdv
cmQ+U3VyZmFjZSBQcm9wZXJ0aWVzPC9rZXl3b3JkPjxrZXl3b3JkPlRpc3N1ZSBFbmdpbmVlcmlu
Zzwva2V5d29yZD48L2tleXdvcmRzPjxkYXRlcz48eWVhcj4yMDEyPC95ZWFyPjxwdWItZGF0ZXM+
PGRhdGU+SnVsPC9kYXRlPjwvcHViLWRhdGVzPjwvZGF0ZXM+PGlzYm4+MTYxNi01MTk1IChFbGVj
dHJvbmljKSYjeEQ7MTYxNi01MTg3IChMaW5raW5nKTwvaXNibj48YWNjZXNzaW9uLW51bT4yMjM5
NjE5MzwvYWNjZXNzaW9uLW51bT48dXJscz48cmVsYXRlZC11cmxzPjx1cmw+aHR0cHM6Ly93d3cu
bmNiaS5ubG0ubmloLmdvdi9wdWJtZWQvMjIzOTYxOTM8L3VybD48L3JlbGF0ZWQtdXJscz48L3Vy
bHM+PGVsZWN0cm9uaWMtcmVzb3VyY2UtbnVtPjEwLjEwMDIvbWFiaS4yMDExMDA0NjY8L2VsZWN0
cm9uaWMtcmVzb3VyY2UtbnVtPjxyZW1vdGUtZGF0YWJhc2UtbmFtZT5NZWRsaW5lPC9yZW1vdGUt
ZGF0YWJhc2UtbmFtZT48cmVtb3RlLWRhdGFiYXNlLXByb3ZpZGVyPk5MTTwvcmVtb3RlLWRhdGFi
YXNlLXByb3ZpZGVyPjwvcmVjb3JkPjwvQ2l0ZT48L0VuZE5vdGU+AG==
</w:fldData>
        </w:fldChar>
      </w:r>
      <w:r w:rsidR="007E0B95" w:rsidRPr="00234024">
        <w:instrText xml:space="preserve"> ADDIN EN.CITE </w:instrText>
      </w:r>
      <w:r w:rsidR="007E0B95" w:rsidRPr="00234024">
        <w:fldChar w:fldCharType="begin">
          <w:fldData xml:space="preserve">PEVuZE5vdGU+PENpdGU+PEF1dGhvcj5MaXU8L0F1dGhvcj48WWVhcj4yMDEyPC9ZZWFyPjxSZWNO
dW0+MjE4PC9SZWNOdW0+PERpc3BsYXlUZXh0PlszOF08L0Rpc3BsYXlUZXh0PjxyZWNvcmQ+PHJl
Yy1udW1iZXI+MjE4PC9yZWMtbnVtYmVyPjxmb3JlaWduLWtleXM+PGtleSBhcHA9IkVOIiBkYi1p
ZD0ieGFldnpmZDlsd2F4c2Nlc3cwYzU5ZGVlMmVldjllZWZhdHZ0IiB0aW1lc3RhbXA9IjE3MzY3
OTg1MTciPjIxODwva2V5PjwvZm9yZWlnbi1rZXlzPjxyZWYtdHlwZSBuYW1lPSJKb3VybmFsIEFy
dGljbGUiPjE3PC9yZWYtdHlwZT48Y29udHJpYnV0b3JzPjxhdXRob3JzPjxhdXRob3I+TGl1LCBY
LjwvYXV0aG9yPjxhdXRob3I+SG9sendhcnRoLCBKLiBNLjwvYXV0aG9yPjxhdXRob3I+TWEsIFAu
IFguPC9hdXRob3I+PC9hdXRob3JzPjwvY29udHJpYnV0b3JzPjxhdXRoLWFkZHJlc3M+RGVwYXJ0
bWVudCBvZiBCaW9sb2dpYyBhbmQgTWF0ZXJpYWxzIFNjaWVuY2VzLCBVbml2ZXJzaXR5IG9mIE1p
Y2hpZ2FuLCBBbm4gQXJib3IsIE1JIDQ4MTA5LCBVU0EuPC9hdXRoLWFkZHJlc3M+PHRpdGxlcz48
dGl0bGU+RnVuY3Rpb25hbGl6ZWQgc3ludGhldGljIGJpb2RlZ3JhZGFibGUgcG9seW1lciBzY2Fm
Zm9sZHMgZm9yIHRpc3N1ZSBlbmdpbmVlcmluZzwvdGl0bGU+PHNlY29uZGFyeS10aXRsZT5NYWNy
b21vbCBCaW9zY2k8L3NlY29uZGFyeS10aXRsZT48L3RpdGxlcz48cGVyaW9kaWNhbD48ZnVsbC10
aXRsZT5NYWNyb21vbCBCaW9zY2k8L2Z1bGwtdGl0bGU+PC9wZXJpb2RpY2FsPjxwYWdlcz45MTEt
OTwvcGFnZXM+PHZvbHVtZT4xMjwvdm9sdW1lPjxudW1iZXI+NzwvbnVtYmVyPjxlZGl0aW9uPjIw
MTIwMzA2PC9lZGl0aW9uPjxrZXl3b3Jkcz48a2V5d29yZD5BcGF0aXRlcy9jaGVtaXN0cnk8L2tl
eXdvcmQ+PGtleXdvcmQ+QmlvbWFya2Vycy9hbmFseXNpczwva2V5d29yZD48a2V5d29yZD5CaW9t
aW1ldGljIE1hdGVyaWFscy8qY2hlbWljYWwgc3ludGhlc2lzL3BoYXJtYWNvbG9neTwva2V5d29y
ZD48a2V5d29yZD5DYXJib3h5bGljIEFjaWRzLypjaGVtaXN0cnk8L2tleXdvcmQ+PGtleXdvcmQ+
Q2VsbHMsIEN1bHR1cmVkPC9rZXl3b3JkPjxrZXl3b3JkPkNoaXRvc2FuLypjaGVtaXN0cnk8L2tl
eXdvcmQ+PGtleXdvcmQ+RXh0cmFjZWxsdWxhciBNYXRyaXg8L2tleXdvcmQ+PGtleXdvcmQ+R2Vs
YXRpbi8qY2hlbWlzdHJ5PC9rZXl3b3JkPjxrZXl3b3JkPkdlbmUgRXhwcmVzc2lvbi9kcnVnIGVm
ZmVjdHM8L2tleXdvcmQ+PGtleXdvcmQ+SHVtYW5zPC9rZXl3b3JkPjxrZXl3b3JkPkxhY3RpYyBB
Y2lkLypjaGVtaXN0cnk8L2tleXdvcmQ+PGtleXdvcmQ+TWljcm9zY29weSwgRWxlY3Ryb24sIFNj
YW5uaW5nPC9rZXl3b3JkPjxrZXl3b3JkPlBob3NwaGF0ZXMvKmNoZW1pc3RyeTwva2V5d29yZD48
a2V5d29yZD5Qb2x5Z2x5Y29saWMgQWNpZC8qY2hlbWlzdHJ5PC9rZXl3b3JkPjxrZXl3b3JkPlBv
bHlsYWN0aWMgQWNpZC1Qb2x5Z2x5Y29saWMgQWNpZCBDb3BvbHltZXI8L2tleXdvcmQ+PGtleXdv
cmQ+U3VyZmFjZSBQcm9wZXJ0aWVzPC9rZXl3b3JkPjxrZXl3b3JkPlRpc3N1ZSBFbmdpbmVlcmlu
Zzwva2V5d29yZD48L2tleXdvcmRzPjxkYXRlcz48eWVhcj4yMDEyPC95ZWFyPjxwdWItZGF0ZXM+
PGRhdGU+SnVsPC9kYXRlPjwvcHViLWRhdGVzPjwvZGF0ZXM+PGlzYm4+MTYxNi01MTk1IChFbGVj
dHJvbmljKSYjeEQ7MTYxNi01MTg3IChMaW5raW5nKTwvaXNibj48YWNjZXNzaW9uLW51bT4yMjM5
NjE5MzwvYWNjZXNzaW9uLW51bT48dXJscz48cmVsYXRlZC11cmxzPjx1cmw+aHR0cHM6Ly93d3cu
bmNiaS5ubG0ubmloLmdvdi9wdWJtZWQvMjIzOTYxOTM8L3VybD48L3JlbGF0ZWQtdXJscz48L3Vy
bHM+PGVsZWN0cm9uaWMtcmVzb3VyY2UtbnVtPjEwLjEwMDIvbWFiaS4yMDExMDA0NjY8L2VsZWN0
cm9uaWMtcmVzb3VyY2UtbnVtPjxyZW1vdGUtZGF0YWJhc2UtbmFtZT5NZWRsaW5lPC9yZW1vdGUt
ZGF0YWJhc2UtbmFtZT48cmVtb3RlLWRhdGFiYXNlLXByb3ZpZGVyPk5MTTwvcmVtb3RlLWRhdGFi
YXNlLXByb3ZpZGVyPjwvcmVjb3JkPjwvQ2l0ZT48L0VuZE5vdGU+AG==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[38]</w:t>
      </w:r>
      <w:r w:rsidRPr="00234024">
        <w:fldChar w:fldCharType="end"/>
      </w:r>
      <w:r w:rsidRPr="00234024">
        <w:t xml:space="preserve">. </w:t>
      </w:r>
      <w:r w:rsidR="004E0D6D" w:rsidRPr="00234024">
        <w:t xml:space="preserve">Additionally, </w:t>
      </w:r>
      <w:r w:rsidRPr="00234024">
        <w:t xml:space="preserve">scaffolds </w:t>
      </w:r>
      <w:r w:rsidR="004E0D6D" w:rsidRPr="00234024">
        <w:t xml:space="preserve">can be combined </w:t>
      </w:r>
      <w:r w:rsidRPr="00234024">
        <w:t xml:space="preserve">with different </w:t>
      </w:r>
      <w:r w:rsidR="00D56768" w:rsidRPr="00234024">
        <w:t xml:space="preserve">molecules or </w:t>
      </w:r>
      <w:r w:rsidRPr="00234024">
        <w:t>cell types that can enhance osteogenic lineage tissue formation in vivo or</w:t>
      </w:r>
      <w:r w:rsidR="00D56768" w:rsidRPr="00234024">
        <w:t xml:space="preserve"> release target substances</w:t>
      </w:r>
      <w:r w:rsidRPr="00234024">
        <w:t xml:space="preserve"> </w:t>
      </w:r>
      <w:r w:rsidRPr="00234024">
        <w:fldChar w:fldCharType="begin"/>
      </w:r>
      <w:r w:rsidR="007E0B95" w:rsidRPr="00234024">
        <w:instrText xml:space="preserve"> ADDIN EN.CITE &lt;EndNote&gt;&lt;Cite&gt;&lt;Author&gt;A. B&lt;/Author&gt;&lt;Year&gt;2021&lt;/Year&gt;&lt;RecNum&gt;174&lt;/RecNum&gt;&lt;DisplayText&gt;[36]&lt;/DisplayText&gt;&lt;record&gt;&lt;rec-number&gt;174&lt;/rec-number&gt;&lt;foreign-keys&gt;&lt;key app="EN" db-id="xaevzfd9lwaxscesw0c59dee2eev9eefatvt" timestamp="1736265119"&gt;174&lt;/key&gt;&lt;/foreign-keys&gt;&lt;ref-type name="Journal Article"&gt;17&lt;/ref-type&gt;&lt;contributors&gt;&lt;authors&gt;&lt;author&gt;A. B, Vijayakumar&lt;/author&gt;&lt;author&gt;Reddy, Yerriswamy Parvatha&lt;/author&gt;&lt;author&gt;B, Suphala&lt;/author&gt;&lt;author&gt;Gopalakrishnan, Ananya&lt;/author&gt;&lt;author&gt;C. S, Vinod Kumar&lt;/author&gt;&lt;/authors&gt;&lt;/contributors&gt;&lt;titles&gt;&lt;title&gt;Microbiological and antibiotic profile of osteomyelitis in tertiary care hospital&lt;/title&gt;&lt;secondary-title&gt;International Surgery Journal&lt;/secondary-title&gt;&lt;/titles&gt;&lt;periodical&gt;&lt;full-title&gt;International Surgery Journal&lt;/full-title&gt;&lt;/periodical&gt;&lt;volume&gt;8&lt;/volume&gt;&lt;number&gt;3&lt;/number&gt;&lt;section&gt;910&lt;/section&gt;&lt;dates&gt;&lt;year&gt;2021&lt;/year&gt;&lt;/dates&gt;&lt;isbn&gt;2349-2902&amp;#xD;2349-3305&lt;/isbn&gt;&lt;urls&gt;&lt;/urls&gt;&lt;electronic-resource-num&gt;10.18203/2349-2902.isj20210926&lt;/electronic-resource-num&gt;&lt;/record&gt;&lt;/Cite&gt;&lt;/EndNote&gt;</w:instrText>
      </w:r>
      <w:r w:rsidRPr="00234024">
        <w:fldChar w:fldCharType="separate"/>
      </w:r>
      <w:r w:rsidR="007E0B95" w:rsidRPr="00234024">
        <w:rPr>
          <w:noProof/>
        </w:rPr>
        <w:t>[36]</w:t>
      </w:r>
      <w:r w:rsidRPr="00234024">
        <w:fldChar w:fldCharType="end"/>
      </w:r>
      <w:r w:rsidR="005B7D24" w:rsidRPr="00234024">
        <w:t>.</w:t>
      </w:r>
      <w:r w:rsidRPr="00234024">
        <w:t xml:space="preserve">  </w:t>
      </w:r>
    </w:p>
    <w:p w14:paraId="5F9B409A" w14:textId="75A384B6" w:rsidR="006F63D0" w:rsidRPr="00234024" w:rsidRDefault="00041D42" w:rsidP="00234024">
      <w:pPr>
        <w:pStyle w:val="NormalWeb"/>
        <w:spacing w:before="0" w:beforeAutospacing="0" w:after="0" w:afterAutospacing="0"/>
      </w:pPr>
      <w:r w:rsidRPr="00234024">
        <w:t>Synthetic m</w:t>
      </w:r>
      <w:r w:rsidR="006F63D0" w:rsidRPr="00234024">
        <w:t>aterials used in bone repair can be classified into three main categories: bioactive ceramics, polymeric biomaterials, and composites</w:t>
      </w:r>
      <w:r w:rsidR="006F63D0" w:rsidRPr="00234024">
        <w:fldChar w:fldCharType="begin">
          <w:fldData xml:space="preserve">PEVuZE5vdGU+PENpdGU+PEF1dGhvcj5Qb3VyaGFqcmV6YWVpPC9BdXRob3I+PFllYXI+MjAyNDwv
WWVhcj48UmVjTnVtPjE4MzwvUmVjTnVtPjxEaXNwbGF5VGV4dD5bNF08L0Rpc3BsYXlUZXh0Pjxy
ZWNvcmQ+PHJlYy1udW1iZXI+MTgzPC9yZWMtbnVtYmVyPjxmb3JlaWduLWtleXM+PGtleSBhcHA9
IkVOIiBkYi1pZD0ieGFldnpmZDlsd2F4c2Nlc3cwYzU5ZGVlMmVldjllZWZhdHZ0IiB0aW1lc3Rh
bXA9IjE3MzYyODUxMTciPjE4Mzwva2V5PjwvZm9yZWlnbi1rZXlzPjxyZWYtdHlwZSBuYW1lPSJK
b3VybmFsIEFydGljbGUiPjE3PC9yZWYtdHlwZT48Y29udHJpYnV0b3JzPjxhdXRob3JzPjxhdXRo
b3I+UG91cmhhanJlemFlaSwgUy48L2F1dGhvcj48YXV0aG9yPkFiYmFzLCBaLjwvYXV0aG9yPjxh
dXRob3I+S2hhbGlsaSwgTS4gQS48L2F1dGhvcj48YXV0aG9yPk1hZGluZWgsIEguPC9hdXRob3I+
PGF1dGhvcj5Kb295YSwgSC48L2F1dGhvcj48YXV0aG9yPkJhYmFlaXphZCwgQS48L2F1dGhvcj48
YXV0aG9yPkdyb3NzLCBKLiBELjwvYXV0aG9yPjxhdXRob3I+U2FtYWRpLCBBLjwvYXV0aG9yPjwv
YXV0aG9ycz48L2NvbnRyaWJ1dG9ycz48YXV0aC1hZGRyZXNzPkRlcGFydG1lbnQgb2YgYmlvbWVk
aWNhbCBFbmdpbmVlcmluZywgQW1pcmthYmlyIFVuaXZlcnNpdHkgb2YgVGVjaG5vbG9neSwgVGVo
cmFuLCBJcmFuLiYjeEQ7RGVwYXJ0bWVudCBvZiBDaGVtaXN0cnksIFVuaXZlcnNpdHkgb2YgQm9s
b2duYSwgQm9sb2duYSwgSXRhbHkuJiN4RDtEZXBhcnRtZW50IG9mIEJpb21hdGVyaWFscywgVW5p
dmVyc2l0eSBvZiBUYXJiaWF0IE1vZGFyZXMsIFRlaHJhbiwgSXJhbi4mI3hEO0RlcGFydG1lbnQg
b2YgUG9seW1lciBFbmdpbmVlcmluZywgVW5pdmVyc2l0eSBvZiBUYXJiaWF0IE1vZGFyZXMsIFRl
aHJhbiwgSXJhbi4mI3hEO0Jpb2NoZW1pc3RyeSBncm91cCwgRGVwYXJ0bWVudCBvZiBDaGVtaXN0
cnksIEZhY3VsdHkgb2YgU2NpZW5jZSwgRmVyZG93c2kgVW5pdmVyc2l0eSBvZiBNYXNoaGFkLCBN
YXNoaGFkLCBJcmFuLiYjeEQ7RmFjdWx0eSBvZiBNZWRpY2luZSwgU2VtbmFuIFVuaXZlcnNpdHkg
b2YgTWVkaWNhbCBTY2llbmNlLCBTZW1uYW4sIElyYW4uJiN4RDtSZUNFTExlYnJhdGUgUmVnZW5l
cmF0aXZlIE1lZGljaW5lIENsaW5pYywgSGVuZGVyc29uLCBOViwgVVNBLiYjeEQ7RGVwYXJ0bWVu
dCBvZiBCYXNpYyBTY2llbmNlLCBTY2hvb2wgb2YgTWVkaWNpbmUsIEJhbSBVbml2ZXJzaXR5IG9m
IE1lZGljYWwgU2NpZW5jZXMsIEJhbSwgSXJhbi4gRWxlY3Ryb25pYyBhZGRyZXNzOiBhbGlzYW1h
ZGkyM0BtdWJhbS5hYy5pci48L2F1dGgtYWRkcmVzcz48dGl0bGVzPjx0aXRsZT5CaW9hY3RpdmUg
cG9seW1lcnM6IEEgY29tcHJlaGVuc2l2ZSByZXZpZXcgb24gYm9uZSBncmFmdGluZyBiaW9tYXRl
cmlhbHM8L3RpdGxlPjxzZWNvbmRhcnktdGl0bGU+SW50IEogQmlvbCBNYWNyb21vbDwvc2Vjb25k
YXJ5LXRpdGxlPjwvdGl0bGVzPjxwZXJpb2RpY2FsPjxmdWxsLXRpdGxlPkludCBKIEJpb2wgTWFj
cm9tb2w8L2Z1bGwtdGl0bGU+PC9wZXJpb2RpY2FsPjxwYWdlcz4xMzQ2MTU8L3BhZ2VzPjx2b2x1
bWU+Mjc4PC92b2x1bWU+PG51bWJlcj5QdCAyPC9udW1iZXI+PGVkaXRpb24+MjAyNDA4MTA8L2Vk
aXRpb24+PGtleXdvcmRzPjxrZXl3b3JkPkh1bWFuczwva2V5d29yZD48a2V5d29yZD4qUG9seW1l
cnMvY2hlbWlzdHJ5PC9rZXl3b3JkPjxrZXl3b3JkPipCaW9jb21wYXRpYmxlIE1hdGVyaWFscy9j
aGVtaXN0cnk8L2tleXdvcmQ+PGtleXdvcmQ+KlRpc3N1ZSBFbmdpbmVlcmluZy9tZXRob2RzPC9r
ZXl3b3JkPjxrZXl3b3JkPipCb25lIFRyYW5zcGxhbnRhdGlvbi9tZXRob2RzPC9rZXl3b3JkPjxr
ZXl3b3JkPkFuaW1hbHM8L2tleXdvcmQ+PGtleXdvcmQ+Qm9uZSBTdWJzdGl0dXRlcy9jaGVtaXN0
cnk8L2tleXdvcmQ+PGtleXdvcmQ+Qm9uZSBhbmQgQm9uZXMvZHJ1ZyBlZmZlY3RzPC9rZXl3b3Jk
PjxrZXl3b3JkPlRpc3N1ZSBTY2FmZm9sZHMvY2hlbWlzdHJ5PC9rZXl3b3JkPjxrZXl3b3JkPkJv
bmUgUmVnZW5lcmF0aW9uL2RydWcgZWZmZWN0czwva2V5d29yZD48a2V5d29yZD5CaW9tZWRpY2Fs
IGFwcGxpY2F0aW9uczwva2V5d29yZD48a2V5d29yZD5Cb25lIHRpc3N1ZSBlbmdpbmVlcmluZzwv
a2V5d29yZD48a2V5d29yZD5Qb2x5bWVyaWMgYmlvbWF0ZXJpYWxzPC9rZXl3b3JkPjwva2V5d29y
ZHM+PGRhdGVzPjx5ZWFyPjIwMjQ8L3llYXI+PHB1Yi1kYXRlcz48ZGF0ZT5PY3Q8L2RhdGU+PC9w
dWItZGF0ZXM+PC9kYXRlcz48aXNibj4xODc5LTAwMDMgKEVsZWN0cm9uaWMpJiN4RDswMTQxLTgx
MzAgKExpbmtpbmcpPC9pc2JuPjxhY2Nlc3Npb24tbnVtPjM5MTI4NzQzPC9hY2Nlc3Npb24tbnVt
Pjx1cmxzPjxyZWxhdGVkLXVybHM+PHVybD5odHRwczovL3d3dy5uY2JpLm5sbS5uaWguZ292L3B1
Ym1lZC8zOTEyODc0MzwvdXJsPjwvcmVsYXRlZC11cmxzPjwvdXJscz48Y3VzdG9tMT5EZWNsYXJh
dGlvbiBvZiBjb21wZXRpbmcgaW50ZXJlc3QgVGhlIGF1dGhvcnMgZGVjbGFyZSB0aGF0IHRoZXkg
aGF2ZSBubyBrbm93biBjb21wZXRpbmcgZmluYW5jaWFsIGludGVyZXN0cyBvciBwZXJzb25hbCBy
ZWxhdGlvbnNoaXBzIHRoYXQgY291bGQgaGF2ZSBhcHBlYXJlZCB0byBpbmZsdWVuY2UgdGhlIHdv
cmsgcmVwb3J0ZWQgaW4gdGhpcyBwYXBlci48L2N1c3RvbTE+PGVsZWN0cm9uaWMtcmVzb3VyY2Ut
bnVtPjEwLjEwMTYvai5pamJpb21hYy4yMDI0LjEzNDYxNTwvZWxlY3Ryb25pYy1yZXNvdXJjZS1u
dW0+PHJlbW90ZS1kYXRhYmFzZS1uYW1lPk1lZGxpbmU8L3JlbW90ZS1kYXRhYmFzZS1uYW1lPjxy
ZW1vdGUtZGF0YWJhc2UtcHJvdmlkZXI+TkxNPC9yZW1vdGUtZGF0YWJhc2UtcHJvdmlkZXI+PC9y
ZWNvcmQ+PC9DaXRlPjwvRW5kTm90ZT5=
</w:fldData>
        </w:fldChar>
      </w:r>
      <w:r w:rsidR="006F63D0" w:rsidRPr="00234024">
        <w:instrText xml:space="preserve"> ADDIN EN.CITE </w:instrText>
      </w:r>
      <w:r w:rsidR="006F63D0" w:rsidRPr="00234024">
        <w:fldChar w:fldCharType="begin">
          <w:fldData xml:space="preserve">PEVuZE5vdGU+PENpdGU+PEF1dGhvcj5Qb3VyaGFqcmV6YWVpPC9BdXRob3I+PFllYXI+MjAyNDwv
WWVhcj48UmVjTnVtPjE4MzwvUmVjTnVtPjxEaXNwbGF5VGV4dD5bNF08L0Rpc3BsYXlUZXh0Pjxy
ZWNvcmQ+PHJlYy1udW1iZXI+MTgzPC9yZWMtbnVtYmVyPjxmb3JlaWduLWtleXM+PGtleSBhcHA9
IkVOIiBkYi1pZD0ieGFldnpmZDlsd2F4c2Nlc3cwYzU5ZGVlMmVldjllZWZhdHZ0IiB0aW1lc3Rh
bXA9IjE3MzYyODUxMTciPjE4Mzwva2V5PjwvZm9yZWlnbi1rZXlzPjxyZWYtdHlwZSBuYW1lPSJK
b3VybmFsIEFydGljbGUiPjE3PC9yZWYtdHlwZT48Y29udHJpYnV0b3JzPjxhdXRob3JzPjxhdXRo
b3I+UG91cmhhanJlemFlaSwgUy48L2F1dGhvcj48YXV0aG9yPkFiYmFzLCBaLjwvYXV0aG9yPjxh
dXRob3I+S2hhbGlsaSwgTS4gQS48L2F1dGhvcj48YXV0aG9yPk1hZGluZWgsIEguPC9hdXRob3I+
PGF1dGhvcj5Kb295YSwgSC48L2F1dGhvcj48YXV0aG9yPkJhYmFlaXphZCwgQS48L2F1dGhvcj48
YXV0aG9yPkdyb3NzLCBKLiBELjwvYXV0aG9yPjxhdXRob3I+U2FtYWRpLCBBLjwvYXV0aG9yPjwv
YXV0aG9ycz48L2NvbnRyaWJ1dG9ycz48YXV0aC1hZGRyZXNzPkRlcGFydG1lbnQgb2YgYmlvbWVk
aWNhbCBFbmdpbmVlcmluZywgQW1pcmthYmlyIFVuaXZlcnNpdHkgb2YgVGVjaG5vbG9neSwgVGVo
cmFuLCBJcmFuLiYjeEQ7RGVwYXJ0bWVudCBvZiBDaGVtaXN0cnksIFVuaXZlcnNpdHkgb2YgQm9s
b2duYSwgQm9sb2duYSwgSXRhbHkuJiN4RDtEZXBhcnRtZW50IG9mIEJpb21hdGVyaWFscywgVW5p
dmVyc2l0eSBvZiBUYXJiaWF0IE1vZGFyZXMsIFRlaHJhbiwgSXJhbi4mI3hEO0RlcGFydG1lbnQg
b2YgUG9seW1lciBFbmdpbmVlcmluZywgVW5pdmVyc2l0eSBvZiBUYXJiaWF0IE1vZGFyZXMsIFRl
aHJhbiwgSXJhbi4mI3hEO0Jpb2NoZW1pc3RyeSBncm91cCwgRGVwYXJ0bWVudCBvZiBDaGVtaXN0
cnksIEZhY3VsdHkgb2YgU2NpZW5jZSwgRmVyZG93c2kgVW5pdmVyc2l0eSBvZiBNYXNoaGFkLCBN
YXNoaGFkLCBJcmFuLiYjeEQ7RmFjdWx0eSBvZiBNZWRpY2luZSwgU2VtbmFuIFVuaXZlcnNpdHkg
b2YgTWVkaWNhbCBTY2llbmNlLCBTZW1uYW4sIElyYW4uJiN4RDtSZUNFTExlYnJhdGUgUmVnZW5l
cmF0aXZlIE1lZGljaW5lIENsaW5pYywgSGVuZGVyc29uLCBOViwgVVNBLiYjeEQ7RGVwYXJ0bWVu
dCBvZiBCYXNpYyBTY2llbmNlLCBTY2hvb2wgb2YgTWVkaWNpbmUsIEJhbSBVbml2ZXJzaXR5IG9m
IE1lZGljYWwgU2NpZW5jZXMsIEJhbSwgSXJhbi4gRWxlY3Ryb25pYyBhZGRyZXNzOiBhbGlzYW1h
ZGkyM0BtdWJhbS5hYy5pci48L2F1dGgtYWRkcmVzcz48dGl0bGVzPjx0aXRsZT5CaW9hY3RpdmUg
cG9seW1lcnM6IEEgY29tcHJlaGVuc2l2ZSByZXZpZXcgb24gYm9uZSBncmFmdGluZyBiaW9tYXRl
cmlhbHM8L3RpdGxlPjxzZWNvbmRhcnktdGl0bGU+SW50IEogQmlvbCBNYWNyb21vbDwvc2Vjb25k
YXJ5LXRpdGxlPjwvdGl0bGVzPjxwZXJpb2RpY2FsPjxmdWxsLXRpdGxlPkludCBKIEJpb2wgTWFj
cm9tb2w8L2Z1bGwtdGl0bGU+PC9wZXJpb2RpY2FsPjxwYWdlcz4xMzQ2MTU8L3BhZ2VzPjx2b2x1
bWU+Mjc4PC92b2x1bWU+PG51bWJlcj5QdCAyPC9udW1iZXI+PGVkaXRpb24+MjAyNDA4MTA8L2Vk
aXRpb24+PGtleXdvcmRzPjxrZXl3b3JkPkh1bWFuczwva2V5d29yZD48a2V5d29yZD4qUG9seW1l
cnMvY2hlbWlzdHJ5PC9rZXl3b3JkPjxrZXl3b3JkPipCaW9jb21wYXRpYmxlIE1hdGVyaWFscy9j
aGVtaXN0cnk8L2tleXdvcmQ+PGtleXdvcmQ+KlRpc3N1ZSBFbmdpbmVlcmluZy9tZXRob2RzPC9r
ZXl3b3JkPjxrZXl3b3JkPipCb25lIFRyYW5zcGxhbnRhdGlvbi9tZXRob2RzPC9rZXl3b3JkPjxr
ZXl3b3JkPkFuaW1hbHM8L2tleXdvcmQ+PGtleXdvcmQ+Qm9uZSBTdWJzdGl0dXRlcy9jaGVtaXN0
cnk8L2tleXdvcmQ+PGtleXdvcmQ+Qm9uZSBhbmQgQm9uZXMvZHJ1ZyBlZmZlY3RzPC9rZXl3b3Jk
PjxrZXl3b3JkPlRpc3N1ZSBTY2FmZm9sZHMvY2hlbWlzdHJ5PC9rZXl3b3JkPjxrZXl3b3JkPkJv
bmUgUmVnZW5lcmF0aW9uL2RydWcgZWZmZWN0czwva2V5d29yZD48a2V5d29yZD5CaW9tZWRpY2Fs
IGFwcGxpY2F0aW9uczwva2V5d29yZD48a2V5d29yZD5Cb25lIHRpc3N1ZSBlbmdpbmVlcmluZzwv
a2V5d29yZD48a2V5d29yZD5Qb2x5bWVyaWMgYmlvbWF0ZXJpYWxzPC9rZXl3b3JkPjwva2V5d29y
ZHM+PGRhdGVzPjx5ZWFyPjIwMjQ8L3llYXI+PHB1Yi1kYXRlcz48ZGF0ZT5PY3Q8L2RhdGU+PC9w
dWItZGF0ZXM+PC9kYXRlcz48aXNibj4xODc5LTAwMDMgKEVsZWN0cm9uaWMpJiN4RDswMTQxLTgx
MzAgKExpbmtpbmcpPC9pc2JuPjxhY2Nlc3Npb24tbnVtPjM5MTI4NzQzPC9hY2Nlc3Npb24tbnVt
Pjx1cmxzPjxyZWxhdGVkLXVybHM+PHVybD5odHRwczovL3d3dy5uY2JpLm5sbS5uaWguZ292L3B1
Ym1lZC8zOTEyODc0MzwvdXJsPjwvcmVsYXRlZC11cmxzPjwvdXJscz48Y3VzdG9tMT5EZWNsYXJh
dGlvbiBvZiBjb21wZXRpbmcgaW50ZXJlc3QgVGhlIGF1dGhvcnMgZGVjbGFyZSB0aGF0IHRoZXkg
aGF2ZSBubyBrbm93biBjb21wZXRpbmcgZmluYW5jaWFsIGludGVyZXN0cyBvciBwZXJzb25hbCBy
ZWxhdGlvbnNoaXBzIHRoYXQgY291bGQgaGF2ZSBhcHBlYXJlZCB0byBpbmZsdWVuY2UgdGhlIHdv
cmsgcmVwb3J0ZWQgaW4gdGhpcyBwYXBlci48L2N1c3RvbTE+PGVsZWN0cm9uaWMtcmVzb3VyY2Ut
bnVtPjEwLjEwMTYvai5pamJpb21hYy4yMDI0LjEzNDYxNTwvZWxlY3Ryb25pYy1yZXNvdXJjZS1u
dW0+PHJlbW90ZS1kYXRhYmFzZS1uYW1lPk1lZGxpbmU8L3JlbW90ZS1kYXRhYmFzZS1uYW1lPjxy
ZW1vdGUtZGF0YWJhc2UtcHJvdmlkZXI+TkxNPC9yZW1vdGUtZGF0YWJhc2UtcHJvdmlkZXI+PC9y
ZWNvcmQ+PC9DaXRlPjwvRW5kTm90ZT5=
</w:fldData>
        </w:fldChar>
      </w:r>
      <w:r w:rsidR="006F63D0" w:rsidRPr="00234024">
        <w:instrText xml:space="preserve"> ADDIN EN.CITE.DATA </w:instrText>
      </w:r>
      <w:r w:rsidR="006F63D0" w:rsidRPr="00234024">
        <w:fldChar w:fldCharType="end"/>
      </w:r>
      <w:r w:rsidR="006F63D0" w:rsidRPr="00234024">
        <w:fldChar w:fldCharType="separate"/>
      </w:r>
      <w:r w:rsidR="006F63D0" w:rsidRPr="00234024">
        <w:rPr>
          <w:noProof/>
        </w:rPr>
        <w:t>[4]</w:t>
      </w:r>
      <w:r w:rsidR="006F63D0" w:rsidRPr="00234024">
        <w:fldChar w:fldCharType="end"/>
      </w:r>
      <w:r w:rsidR="00702EFB" w:rsidRPr="00234024">
        <w:t>.</w:t>
      </w:r>
      <w:r w:rsidR="00A16D4C" w:rsidRPr="00234024">
        <w:t xml:space="preserve"> Bioactive ceramic</w:t>
      </w:r>
      <w:r w:rsidR="004E0D6D" w:rsidRPr="00234024">
        <w:t xml:space="preserve"> </w:t>
      </w:r>
      <w:r w:rsidR="00A16D4C" w:rsidRPr="00234024">
        <w:t xml:space="preserve">materials </w:t>
      </w:r>
      <w:r w:rsidR="001112BA" w:rsidRPr="00234024">
        <w:t xml:space="preserve">can be </w:t>
      </w:r>
      <w:r w:rsidR="00A16D4C" w:rsidRPr="00234024">
        <w:t>derived from natural or synthetic sources.</w:t>
      </w:r>
      <w:r w:rsidR="00702EFB" w:rsidRPr="00234024">
        <w:t xml:space="preserve"> These materials </w:t>
      </w:r>
      <w:r w:rsidR="001B73EB" w:rsidRPr="00234024">
        <w:t>possess biocompatibility</w:t>
      </w:r>
      <w:r w:rsidR="00A51B46" w:rsidRPr="00234024">
        <w:t xml:space="preserve"> and desirabl</w:t>
      </w:r>
      <w:r w:rsidR="008F60D8" w:rsidRPr="00234024">
        <w:t xml:space="preserve">e </w:t>
      </w:r>
      <w:r w:rsidR="00A00471" w:rsidRPr="00234024">
        <w:t>characteristics</w:t>
      </w:r>
      <w:r w:rsidR="008F60D8" w:rsidRPr="00234024">
        <w:t xml:space="preserve"> linked to durability such as resistance to compression and corrosion</w:t>
      </w:r>
      <w:r w:rsidR="006F63D0" w:rsidRPr="00234024">
        <w:t xml:space="preserve">. Often studied ceramics </w:t>
      </w:r>
      <w:proofErr w:type="gramStart"/>
      <w:r w:rsidR="006F63D0" w:rsidRPr="00234024">
        <w:t>are:</w:t>
      </w:r>
      <w:proofErr w:type="gramEnd"/>
      <w:r w:rsidR="006F63D0" w:rsidRPr="00234024">
        <w:t xml:space="preserve"> bioactive glasses, calcium silicate, hydroxyapatite (HA), tricalcium phosphate (TCP</w:t>
      </w:r>
      <w:r w:rsidR="00DF70CD" w:rsidRPr="00234024">
        <w:rPr>
          <w:color w:val="1B1B1B"/>
          <w:shd w:val="clear" w:color="auto" w:fill="FFFFFF"/>
        </w:rPr>
        <w:t xml:space="preserve"> α and β</w:t>
      </w:r>
      <w:r w:rsidR="006F63D0" w:rsidRPr="00234024">
        <w:t>), and biphasic calcium phosphate (BCP)</w:t>
      </w:r>
      <w:r w:rsidR="006F63D0" w:rsidRPr="00234024">
        <w:fldChar w:fldCharType="begin">
          <w:fldData xml:space="preserve">PEVuZE5vdGU+PENpdGU+PEF1dGhvcj5GZXJyYXo8L0F1dGhvcj48WWVhcj4yMDIzPC9ZZWFyPjxS
ZWNOdW0+MjQxPC9SZWNOdW0+PERpc3BsYXlUZXh0Pls0LCAzOSwgNDBdPC9EaXNwbGF5VGV4dD48
cmVjb3JkPjxyZWMtbnVtYmVyPjI0MTwvcmVjLW51bWJlcj48Zm9yZWlnbi1rZXlzPjxrZXkgYXBw
PSJFTiIgZGItaWQ9InhhZXZ6ZmQ5bHdheHNjZXN3MGM1OWRlZTJlZXY5ZWVmYXR2dCIgdGltZXN0
YW1wPSIxNzM2ODgyMTI4Ij4yNDE8L2tleT48L2ZvcmVpZ24ta2V5cz48cmVmLXR5cGUgbmFtZT0i
Sm91cm5hbCBBcnRpY2xlIj4xNzwvcmVmLXR5cGU+PGNvbnRyaWJ1dG9ycz48YXV0aG9ycz48YXV0
aG9yPkZlcnJheiwgTS4gUC48L2F1dGhvcj48L2F1dGhvcnM+PC9jb250cmlidXRvcnM+PGF1dGgt
YWRkcmVzcz5EZXBhcnRhbWVudG8gZGUgRW5nZW5oYXJpYSBNZXRhbHVyZ2ljYSBlIGRlIE1hdGVy
aWFpcywgRmFjdWxkYWRlIGRlIEVuZ2VuaGFyaWEgZGEgVW5pdmVyc2lkYWRlIGRvIFBvcnRvLCA0
MjAwLTQ2NSBQb3J0bywgUG9ydHVnYWwuJiN4RDtpM1MtSW5zdGl0dXRvIGRlIEludmVzdGlnYWNh
byBlIElub3ZhY2FvIGVtIFNhdWRlLCBVbml2ZXJzaWRhZGUgZG8gUG9ydG8sIDQwOTktMDAyIFBv
cnRvLCBQb3J0dWdhbC4mI3hEO0lORUItSW5zdGl0dXRvIGRlIEVuZ2VuaGFyaWEgQmlvbWVkaWNh
LCBVbml2ZXJzaWRhZGUgZG8gUG9ydG8sIDQwOTktMDAyIFBvcnRvLCBQb3J0dWdhbC48L2F1dGgt
YWRkcmVzcz48dGl0bGVzPjx0aXRsZT5Cb25lIEdyYWZ0cyBpbiBEZW50YWwgTWVkaWNpbmU6IEFu
IE92ZXJ2aWV3IG9mIEF1dG9ncmFmdHMsIEFsbG9ncmFmdHMgYW5kIFN5bnRoZXRpYyBNYXRlcmlh
bHM8L3RpdGxlPjxzZWNvbmRhcnktdGl0bGU+TWF0ZXJpYWxzIChCYXNlbCk8L3NlY29uZGFyeS10
aXRsZT48L3RpdGxlcz48cGVyaW9kaWNhbD48ZnVsbC10aXRsZT5NYXRlcmlhbHMgKEJhc2VsKTwv
ZnVsbC10aXRsZT48L3BlcmlvZGljYWw+PHZvbHVtZT4xNjwvdm9sdW1lPjxudW1iZXI+MTE8L251
bWJlcj48ZWRpdGlvbj4yMDIzMDUzMTwvZWRpdGlvbj48a2V5d29yZHM+PGtleXdvcmQ+Ym9uZSBk
ZWZlY3RzPC9rZXl3b3JkPjxrZXl3b3JkPmJvbmUgZ3JhZnQ8L2tleXdvcmQ+PGtleXdvcmQ+Ym9u
ZSByZWNvbnN0cnVjdGlvbjwva2V5d29yZD48a2V5d29yZD5kZW50YWwgYm9uZSBzdWJzdGl0dXRl
czwva2V5d29yZD48a2V5d29yZD5zeW50aGV0aWMgYm9uZSBzdWJzdGl0dXRlczwva2V5d29yZD48
L2tleXdvcmRzPjxkYXRlcz48eWVhcj4yMDIzPC95ZWFyPjxwdWItZGF0ZXM+PGRhdGU+TWF5IDMx
PC9kYXRlPjwvcHViLWRhdGVzPjwvZGF0ZXM+PGlzYm4+MTk5Ni0xOTQ0IChQcmludCkmI3hEOzE5
OTYtMTk0NCAoRWxlY3Ryb25pYykmI3hEOzE5OTYtMTk0NCAoTGlua2luZyk8L2lzYm4+PGFjY2Vz
c2lvbi1udW0+MzcyOTcyNTE8L2FjY2Vzc2lvbi1udW0+PHVybHM+PHJlbGF0ZWQtdXJscz48dXJs
Pmh0dHBzOi8vd3d3Lm5jYmkubmxtLm5paC5nb3YvcHVibWVkLzM3Mjk3MjUxPC91cmw+PC9yZWxh
dGVkLXVybHM+PC91cmxzPjxjdXN0b20xPlRoZSBhdXRob3IgZGVjbGFyZXMgbm8gY29uZmxpY3Qg
b2YgaW50ZXJlc3QuPC9jdXN0b20xPjxjdXN0b20yPlBNQzEwMjU0Nzk5PC9jdXN0b20yPjxlbGVj
dHJvbmljLXJlc291cmNlLW51bT4xMC4zMzkwL21hMTYxMTQxMTc8L2VsZWN0cm9uaWMtcmVzb3Vy
Y2UtbnVtPjxyZW1vdGUtZGF0YWJhc2UtbmFtZT5QdWJNZWQtbm90LU1FRExJTkU8L3JlbW90ZS1k
YXRhYmFzZS1uYW1lPjxyZW1vdGUtZGF0YWJhc2UtcHJvdmlkZXI+TkxNPC9yZW1vdGUtZGF0YWJh
c2UtcHJvdmlkZXI+PC9yZWNvcmQ+PC9DaXRlPjxDaXRlPjxBdXRob3I+UmU8L0F1dGhvcj48WWVh
cj4yMDIzPC9ZZWFyPjxSZWNOdW0+MjQwPC9SZWNOdW0+PHJlY29yZD48cmVjLW51bWJlcj4yNDA8
L3JlYy1udW1iZXI+PGZvcmVpZ24ta2V5cz48a2V5IGFwcD0iRU4iIGRiLWlkPSJ4YWV2emZkOWx3
YXhzY2VzdzBjNTlkZWUyZWV2OWVlZmF0dnQiIHRpbWVzdGFtcD0iMTczNjg4MjExNyI+MjQwPC9r
ZXk+PC9mb3JlaWduLWtleXM+PHJlZi10eXBlIG5hbWU9IkpvdXJuYWwgQXJ0aWNsZSI+MTc8L3Jl
Zi10eXBlPjxjb250cmlidXRvcnM+PGF1dGhvcnM+PGF1dGhvcj5SZSwgRi48L2F1dGhvcj48YXV0
aG9yPkJvcnNhbmksIEUuPC9hdXRob3I+PGF1dGhvcj5SZXp6YW5pLCBSLjwvYXV0aG9yPjxhdXRo
b3I+U2FydG9yZSwgTC48L2F1dGhvcj48YXV0aG9yPlJ1c3NvLCBELjwvYXV0aG9yPjwvYXV0aG9y
cz48L2NvbnRyaWJ1dG9ycz48YXV0aC1hZGRyZXNzPlVuaXQgb2YgQmxvb2QgRGlzZWFzZXMgYW5k
IENlbGwgVGhlcmFwaWVzLCBEZXBhcnRtZW50IG9mIENsaW5pY2FsIGFuZCBFeHBlcmltZW50YWwg
U2NpZW5jZXMsIFVuaXZlcnNpdHkgb2YgQnJlc2NpYSwgJnF1b3Q7QVNTVC1TcGVkYWxpIENpdmls
aSZxdW90OyBIb3NwaXRhbCBvZiBCcmVzY2lhLCAyNTEyMyBCcmVzY2lhLCBJdGFseS4mI3hEO0Nl
bnRybyBkaSBSaWNlcmNhIEVtYXRvLU9uY29sb2dpY2EgQUlMIChDUkVBKSwgQVNTVCBTcGVkYWxp
IENpdmlsaSwgMjUxMjMgQnJlc2NpYSwgSXRhbHkuJiN4RDtEaXZpc2lvbiBvZiBBbmF0b215IGFu
ZCBQaHlzaW9wYXRob2xvZ3ksIERlcGFydG1lbnQgb2YgQ2xpbmljYWwgYW5kIEV4cGVyaW1lbnRh
bCBTY2llbmNlcywgVW5pdmVyc2l0eSBvZiBCcmVzY2lhLCAyNTEyMyBCcmVzY2lhLCBJdGFseS4m
I3hEO0ludGVyZGVwYXJ0bWVudGFsIFVuaXZlcnNpdHkgQ2VudGVyIG9mIFJlc2VhcmNoICZxdW90
O0FkYXB0aW9uIGFuZCBSZWdlbmVyYXRpb24gb2YgVGlzc3VlcyBhbmQgT3JnYW5zIChBUlRPKSZx
dW90OywgVW5pdmVyc2l0eSBvZiBCcmVzY2lhLCAyNTEyMyBCcmVzY2lhLCBJdGFseS4mI3hEO0Rl
cGFydG1lbnQgb2YgTWVjaGFuaWNhbCBhbmQgSW5kdXN0cmlhbCBFbmdpbmVlcmluZywgTWF0ZXJp
YWxzIFNjaWVuY2UgYW5kIFRlY2hub2xvZ3kgTGFib3JhdG9yeSwgVW5pdmVyc2l0eSBvZiBCcmVz
Y2lhLCAyNTEyMyBCcmVzY2lhLCBJdGFseS48L2F1dGgtYWRkcmVzcz48dGl0bGVzPjx0aXRsZT5C
b25lIFJlZ2VuZXJhdGlvbiBVc2luZyBNZXNlbmNoeW1hbCBTdHJvbWFsIENlbGxzIGFuZCBCaW9j
b21wYXRpYmxlIFNjYWZmb2xkczogQSBDb25jaXNlIFJldmlldyBvZiB0aGUgQ3VycmVudCBDbGlu
aWNhbCBUcmlhbHM8L3RpdGxlPjxzZWNvbmRhcnktdGl0bGU+R2Vsczwvc2Vjb25kYXJ5LXRpdGxl
PjwvdGl0bGVzPjxwZXJpb2RpY2FsPjxmdWxsLXRpdGxlPkdlbHM8L2Z1bGwtdGl0bGU+PC9wZXJp
b2RpY2FsPjx2b2x1bWU+OTwvdm9sdW1lPjxudW1iZXI+NTwvbnVtYmVyPjxlZGl0aW9uPjIwMjMw
NTA4PC9lZGl0aW9uPjxrZXl3b3Jkcz48a2V5d29yZD5ib25lIHJlZ2VuZXJhdGlvbjwva2V5d29y
ZD48a2V5d29yZD5jbGluaWNhbCB0cmlhbHM8L2tleXdvcmQ+PGtleXdvcmQ+aHVtYW4gcGxhdGVs
ZXQgbHlzYXRlPC9rZXl3b3JkPjxrZXl3b3JkPmh5ZHJvZ2Vsczwva2V5d29yZD48a2V5d29yZD5t
ZXNlbmNoeW1hbCBzdHJvbWFsIGNlbGxzPC9rZXl3b3JkPjxrZXl3b3JkPnNjYWZmb2xkczwva2V5
d29yZD48a2V5d29yZD50aXNzdWUgcmVnZW5lcmF0aW9uPC9rZXl3b3JkPjwva2V5d29yZHM+PGRh
dGVzPjx5ZWFyPjIwMjM8L3llYXI+PHB1Yi1kYXRlcz48ZGF0ZT5NYXkgODwvZGF0ZT48L3B1Yi1k
YXRlcz48L2RhdGVzPjxpc2JuPjIzMTAtMjg2MSAoRWxlY3Ryb25pYykmI3hEOzIzMTAtMjg2MSAo
TGlua2luZyk8L2lzYm4+PGFjY2Vzc2lvbi1udW0+MzcyMzI5ODE8L2FjY2Vzc2lvbi1udW0+PHVy
bHM+PHJlbGF0ZWQtdXJscz48dXJsPmh0dHBzOi8vd3d3Lm5jYmkubmxtLm5paC5nb3YvcHVibWVk
LzM3MjMyOTgxPC91cmw+PC9yZWxhdGVkLXVybHM+PC91cmxzPjxjdXN0b20xPlRoZSBhdXRob3Jz
IGRlY2xhcmUgbm8gY29uZmxpY3QgdG8gaW50ZXJlc3QuPC9jdXN0b20xPjxjdXN0b20yPlBNQzEw
MjE3MjYzPC9jdXN0b20yPjxlbGVjdHJvbmljLXJlc291cmNlLW51bT4xMC4zMzkwL2dlbHM5MDUw
Mzg5PC9lbGVjdHJvbmljLXJlc291cmNlLW51bT48cmVtb3RlLWRhdGFiYXNlLW5hbWU+UHViTWVk
LW5vdC1NRURMSU5FPC9yZW1vdGUtZGF0YWJhc2UtbmFtZT48cmVtb3RlLWRhdGFiYXNlLXByb3Zp
ZGVyPk5MTTwvcmVtb3RlLWRhdGFiYXNlLXByb3ZpZGVyPjwvcmVjb3JkPjwvQ2l0ZT48Q2l0ZT48
QXV0aG9yPlBvdXJoYWpyZXphZWk8L0F1dGhvcj48WWVhcj4yMDI0PC9ZZWFyPjxSZWNOdW0+MTgz
PC9SZWNOdW0+PHJlY29yZD48cmVjLW51bWJlcj4xODM8L3JlYy1udW1iZXI+PGZvcmVpZ24ta2V5
cz48a2V5IGFwcD0iRU4iIGRiLWlkPSJ4YWV2emZkOWx3YXhzY2VzdzBjNTlkZWUyZWV2OWVlZmF0
dnQiIHRpbWVzdGFtcD0iMTczNjI4NTExNyI+MTgzPC9rZXk+PC9mb3JlaWduLWtleXM+PHJlZi10
eXBlIG5hbWU9IkpvdXJuYWwgQXJ0aWNsZSI+MTc8L3JlZi10eXBlPjxjb250cmlidXRvcnM+PGF1
dGhvcnM+PGF1dGhvcj5Qb3VyaGFqcmV6YWVpLCBTLjwvYXV0aG9yPjxhdXRob3I+QWJiYXMsIFou
PC9hdXRob3I+PGF1dGhvcj5LaGFsaWxpLCBNLiBBLjwvYXV0aG9yPjxhdXRob3I+TWFkaW5laCwg
SC48L2F1dGhvcj48YXV0aG9yPkpvb3lhLCBILjwvYXV0aG9yPjxhdXRob3I+QmFiYWVpemFkLCBB
LjwvYXV0aG9yPjxhdXRob3I+R3Jvc3MsIEouIEQuPC9hdXRob3I+PGF1dGhvcj5TYW1hZGksIEEu
PC9hdXRob3I+PC9hdXRob3JzPjwvY29udHJpYnV0b3JzPjxhdXRoLWFkZHJlc3M+RGVwYXJ0bWVu
dCBvZiBiaW9tZWRpY2FsIEVuZ2luZWVyaW5nLCBBbWlya2FiaXIgVW5pdmVyc2l0eSBvZiBUZWNo
bm9sb2d5LCBUZWhyYW4sIElyYW4uJiN4RDtEZXBhcnRtZW50IG9mIENoZW1pc3RyeSwgVW5pdmVy
c2l0eSBvZiBCb2xvZ25hLCBCb2xvZ25hLCBJdGFseS4mI3hEO0RlcGFydG1lbnQgb2YgQmlvbWF0
ZXJpYWxzLCBVbml2ZXJzaXR5IG9mIFRhcmJpYXQgTW9kYXJlcywgVGVocmFuLCBJcmFuLiYjeEQ7
RGVwYXJ0bWVudCBvZiBQb2x5bWVyIEVuZ2luZWVyaW5nLCBVbml2ZXJzaXR5IG9mIFRhcmJpYXQg
TW9kYXJlcywgVGVocmFuLCBJcmFuLiYjeEQ7QmlvY2hlbWlzdHJ5IGdyb3VwLCBEZXBhcnRtZW50
IG9mIENoZW1pc3RyeSwgRmFjdWx0eSBvZiBTY2llbmNlLCBGZXJkb3dzaSBVbml2ZXJzaXR5IG9m
IE1hc2hoYWQsIE1hc2hoYWQsIElyYW4uJiN4RDtGYWN1bHR5IG9mIE1lZGljaW5lLCBTZW1uYW4g
VW5pdmVyc2l0eSBvZiBNZWRpY2FsIFNjaWVuY2UsIFNlbW5hbiwgSXJhbi4mI3hEO1JlQ0VMTGVi
cmF0ZSBSZWdlbmVyYXRpdmUgTWVkaWNpbmUgQ2xpbmljLCBIZW5kZXJzb24sIE5WLCBVU0EuJiN4
RDtEZXBhcnRtZW50IG9mIEJhc2ljIFNjaWVuY2UsIFNjaG9vbCBvZiBNZWRpY2luZSwgQmFtIFVu
aXZlcnNpdHkgb2YgTWVkaWNhbCBTY2llbmNlcywgQmFtLCBJcmFuLiBFbGVjdHJvbmljIGFkZHJl
c3M6IGFsaXNhbWFkaTIzQG11YmFtLmFjLmlyLjwvYXV0aC1hZGRyZXNzPjx0aXRsZXM+PHRpdGxl
PkJpb2FjdGl2ZSBwb2x5bWVyczogQSBjb21wcmVoZW5zaXZlIHJldmlldyBvbiBib25lIGdyYWZ0
aW5nIGJpb21hdGVyaWFsczwvdGl0bGU+PHNlY29uZGFyeS10aXRsZT5JbnQgSiBCaW9sIE1hY3Jv
bW9sPC9zZWNvbmRhcnktdGl0bGU+PC90aXRsZXM+PHBlcmlvZGljYWw+PGZ1bGwtdGl0bGU+SW50
IEogQmlvbCBNYWNyb21vbDwvZnVsbC10aXRsZT48L3BlcmlvZGljYWw+PHBhZ2VzPjEzNDYxNTwv
cGFnZXM+PHZvbHVtZT4yNzg8L3ZvbHVtZT48bnVtYmVyPlB0IDI8L251bWJlcj48ZWRpdGlvbj4y
MDI0MDgxMDwvZWRpdGlvbj48a2V5d29yZHM+PGtleXdvcmQ+SHVtYW5zPC9rZXl3b3JkPjxrZXl3
b3JkPipQb2x5bWVycy9jaGVtaXN0cnk8L2tleXdvcmQ+PGtleXdvcmQ+KkJpb2NvbXBhdGlibGUg
TWF0ZXJpYWxzL2NoZW1pc3RyeTwva2V5d29yZD48a2V5d29yZD4qVGlzc3VlIEVuZ2luZWVyaW5n
L21ldGhvZHM8L2tleXdvcmQ+PGtleXdvcmQ+KkJvbmUgVHJhbnNwbGFudGF0aW9uL21ldGhvZHM8
L2tleXdvcmQ+PGtleXdvcmQ+QW5pbWFsczwva2V5d29yZD48a2V5d29yZD5Cb25lIFN1YnN0aXR1
dGVzL2NoZW1pc3RyeTwva2V5d29yZD48a2V5d29yZD5Cb25lIGFuZCBCb25lcy9kcnVnIGVmZmVj
dHM8L2tleXdvcmQ+PGtleXdvcmQ+VGlzc3VlIFNjYWZmb2xkcy9jaGVtaXN0cnk8L2tleXdvcmQ+
PGtleXdvcmQ+Qm9uZSBSZWdlbmVyYXRpb24vZHJ1ZyBlZmZlY3RzPC9rZXl3b3JkPjxrZXl3b3Jk
PkJpb21lZGljYWwgYXBwbGljYXRpb25zPC9rZXl3b3JkPjxrZXl3b3JkPkJvbmUgdGlzc3VlIGVu
Z2luZWVyaW5nPC9rZXl3b3JkPjxrZXl3b3JkPlBvbHltZXJpYyBiaW9tYXRlcmlhbHM8L2tleXdv
cmQ+PC9rZXl3b3Jkcz48ZGF0ZXM+PHllYXI+MjAyNDwveWVhcj48cHViLWRhdGVzPjxkYXRlPk9j
dDwvZGF0ZT48L3B1Yi1kYXRlcz48L2RhdGVzPjxpc2JuPjE4NzktMDAwMyAoRWxlY3Ryb25pYykm
I3hEOzAxNDEtODEzMCAoTGlua2luZyk8L2lzYm4+PGFjY2Vzc2lvbi1udW0+MzkxMjg3NDM8L2Fj
Y2Vzc2lvbi1udW0+PHVybHM+PHJlbGF0ZWQtdXJscz48dXJsPmh0dHBzOi8vd3d3Lm5jYmkubmxt
Lm5paC5nb3YvcHVibWVkLzM5MTI4NzQzPC91cmw+PC9yZWxhdGVkLXVybHM+PC91cmxzPjxjdXN0
b20xPkRlY2xhcmF0aW9uIG9mIGNvbXBldGluZyBpbnRlcmVzdCBUaGUgYXV0aG9ycyBkZWNsYXJl
IHRoYXQgdGhleSBoYXZlIG5vIGtub3duIGNvbXBldGluZyBmaW5hbmNpYWwgaW50ZXJlc3RzIG9y
IHBlcnNvbmFsIHJlbGF0aW9uc2hpcHMgdGhhdCBjb3VsZCBoYXZlIGFwcGVhcmVkIHRvIGluZmx1
ZW5jZSB0aGUgd29yayByZXBvcnRlZCBpbiB0aGlzIHBhcGVyLjwvY3VzdG9tMT48ZWxlY3Ryb25p
Yy1yZXNvdXJjZS1udW0+MTAuMTAxNi9qLmlqYmlvbWFjLjIwMjQuMTM0NjE1PC9lbGVjdHJvbmlj
LXJlc291cmNlLW51bT48cmVtb3RlLWRhdGFiYXNlLW5hbWU+TWVkbGluZTwvcmVtb3RlLWRhdGFi
YXNlLW5hbWU+PHJlbW90ZS1kYXRhYmFzZS1wcm92aWRlcj5OTE08L3JlbW90ZS1kYXRhYmFzZS1w
cm92aWRlcj48L3JlY29yZD48L0NpdGU+PC9FbmROb3RlPn==
</w:fldData>
        </w:fldChar>
      </w:r>
      <w:r w:rsidR="007E0B95" w:rsidRPr="00234024">
        <w:instrText xml:space="preserve"> ADDIN EN.CITE </w:instrText>
      </w:r>
      <w:r w:rsidR="007E0B95" w:rsidRPr="00234024">
        <w:fldChar w:fldCharType="begin">
          <w:fldData xml:space="preserve">PEVuZE5vdGU+PENpdGU+PEF1dGhvcj5GZXJyYXo8L0F1dGhvcj48WWVhcj4yMDIzPC9ZZWFyPjxS
ZWNOdW0+MjQxPC9SZWNOdW0+PERpc3BsYXlUZXh0Pls0LCAzOSwgNDBdPC9EaXNwbGF5VGV4dD48
cmVjb3JkPjxyZWMtbnVtYmVyPjI0MTwvcmVjLW51bWJlcj48Zm9yZWlnbi1rZXlzPjxrZXkgYXBw
PSJFTiIgZGItaWQ9InhhZXZ6ZmQ5bHdheHNjZXN3MGM1OWRlZTJlZXY5ZWVmYXR2dCIgdGltZXN0
YW1wPSIxNzM2ODgyMTI4Ij4yNDE8L2tleT48L2ZvcmVpZ24ta2V5cz48cmVmLXR5cGUgbmFtZT0i
Sm91cm5hbCBBcnRpY2xlIj4xNzwvcmVmLXR5cGU+PGNvbnRyaWJ1dG9ycz48YXV0aG9ycz48YXV0
aG9yPkZlcnJheiwgTS4gUC48L2F1dGhvcj48L2F1dGhvcnM+PC9jb250cmlidXRvcnM+PGF1dGgt
YWRkcmVzcz5EZXBhcnRhbWVudG8gZGUgRW5nZW5oYXJpYSBNZXRhbHVyZ2ljYSBlIGRlIE1hdGVy
aWFpcywgRmFjdWxkYWRlIGRlIEVuZ2VuaGFyaWEgZGEgVW5pdmVyc2lkYWRlIGRvIFBvcnRvLCA0
MjAwLTQ2NSBQb3J0bywgUG9ydHVnYWwuJiN4RDtpM1MtSW5zdGl0dXRvIGRlIEludmVzdGlnYWNh
byBlIElub3ZhY2FvIGVtIFNhdWRlLCBVbml2ZXJzaWRhZGUgZG8gUG9ydG8sIDQwOTktMDAyIFBv
cnRvLCBQb3J0dWdhbC4mI3hEO0lORUItSW5zdGl0dXRvIGRlIEVuZ2VuaGFyaWEgQmlvbWVkaWNh
LCBVbml2ZXJzaWRhZGUgZG8gUG9ydG8sIDQwOTktMDAyIFBvcnRvLCBQb3J0dWdhbC48L2F1dGgt
YWRkcmVzcz48dGl0bGVzPjx0aXRsZT5Cb25lIEdyYWZ0cyBpbiBEZW50YWwgTWVkaWNpbmU6IEFu
IE92ZXJ2aWV3IG9mIEF1dG9ncmFmdHMsIEFsbG9ncmFmdHMgYW5kIFN5bnRoZXRpYyBNYXRlcmlh
bHM8L3RpdGxlPjxzZWNvbmRhcnktdGl0bGU+TWF0ZXJpYWxzIChCYXNlbCk8L3NlY29uZGFyeS10
aXRsZT48L3RpdGxlcz48cGVyaW9kaWNhbD48ZnVsbC10aXRsZT5NYXRlcmlhbHMgKEJhc2VsKTwv
ZnVsbC10aXRsZT48L3BlcmlvZGljYWw+PHZvbHVtZT4xNjwvdm9sdW1lPjxudW1iZXI+MTE8L251
bWJlcj48ZWRpdGlvbj4yMDIzMDUzMTwvZWRpdGlvbj48a2V5d29yZHM+PGtleXdvcmQ+Ym9uZSBk
ZWZlY3RzPC9rZXl3b3JkPjxrZXl3b3JkPmJvbmUgZ3JhZnQ8L2tleXdvcmQ+PGtleXdvcmQ+Ym9u
ZSByZWNvbnN0cnVjdGlvbjwva2V5d29yZD48a2V5d29yZD5kZW50YWwgYm9uZSBzdWJzdGl0dXRl
czwva2V5d29yZD48a2V5d29yZD5zeW50aGV0aWMgYm9uZSBzdWJzdGl0dXRlczwva2V5d29yZD48
L2tleXdvcmRzPjxkYXRlcz48eWVhcj4yMDIzPC95ZWFyPjxwdWItZGF0ZXM+PGRhdGU+TWF5IDMx
PC9kYXRlPjwvcHViLWRhdGVzPjwvZGF0ZXM+PGlzYm4+MTk5Ni0xOTQ0IChQcmludCkmI3hEOzE5
OTYtMTk0NCAoRWxlY3Ryb25pYykmI3hEOzE5OTYtMTk0NCAoTGlua2luZyk8L2lzYm4+PGFjY2Vz
c2lvbi1udW0+MzcyOTcyNTE8L2FjY2Vzc2lvbi1udW0+PHVybHM+PHJlbGF0ZWQtdXJscz48dXJs
Pmh0dHBzOi8vd3d3Lm5jYmkubmxtLm5paC5nb3YvcHVibWVkLzM3Mjk3MjUxPC91cmw+PC9yZWxh
dGVkLXVybHM+PC91cmxzPjxjdXN0b20xPlRoZSBhdXRob3IgZGVjbGFyZXMgbm8gY29uZmxpY3Qg
b2YgaW50ZXJlc3QuPC9jdXN0b20xPjxjdXN0b20yPlBNQzEwMjU0Nzk5PC9jdXN0b20yPjxlbGVj
dHJvbmljLXJlc291cmNlLW51bT4xMC4zMzkwL21hMTYxMTQxMTc8L2VsZWN0cm9uaWMtcmVzb3Vy
Y2UtbnVtPjxyZW1vdGUtZGF0YWJhc2UtbmFtZT5QdWJNZWQtbm90LU1FRExJTkU8L3JlbW90ZS1k
YXRhYmFzZS1uYW1lPjxyZW1vdGUtZGF0YWJhc2UtcHJvdmlkZXI+TkxNPC9yZW1vdGUtZGF0YWJh
c2UtcHJvdmlkZXI+PC9yZWNvcmQ+PC9DaXRlPjxDaXRlPjxBdXRob3I+UmU8L0F1dGhvcj48WWVh
cj4yMDIzPC9ZZWFyPjxSZWNOdW0+MjQwPC9SZWNOdW0+PHJlY29yZD48cmVjLW51bWJlcj4yNDA8
L3JlYy1udW1iZXI+PGZvcmVpZ24ta2V5cz48a2V5IGFwcD0iRU4iIGRiLWlkPSJ4YWV2emZkOWx3
YXhzY2VzdzBjNTlkZWUyZWV2OWVlZmF0dnQiIHRpbWVzdGFtcD0iMTczNjg4MjExNyI+MjQwPC9r
ZXk+PC9mb3JlaWduLWtleXM+PHJlZi10eXBlIG5hbWU9IkpvdXJuYWwgQXJ0aWNsZSI+MTc8L3Jl
Zi10eXBlPjxjb250cmlidXRvcnM+PGF1dGhvcnM+PGF1dGhvcj5SZSwgRi48L2F1dGhvcj48YXV0
aG9yPkJvcnNhbmksIEUuPC9hdXRob3I+PGF1dGhvcj5SZXp6YW5pLCBSLjwvYXV0aG9yPjxhdXRo
b3I+U2FydG9yZSwgTC48L2F1dGhvcj48YXV0aG9yPlJ1c3NvLCBELjwvYXV0aG9yPjwvYXV0aG9y
cz48L2NvbnRyaWJ1dG9ycz48YXV0aC1hZGRyZXNzPlVuaXQgb2YgQmxvb2QgRGlzZWFzZXMgYW5k
IENlbGwgVGhlcmFwaWVzLCBEZXBhcnRtZW50IG9mIENsaW5pY2FsIGFuZCBFeHBlcmltZW50YWwg
U2NpZW5jZXMsIFVuaXZlcnNpdHkgb2YgQnJlc2NpYSwgJnF1b3Q7QVNTVC1TcGVkYWxpIENpdmls
aSZxdW90OyBIb3NwaXRhbCBvZiBCcmVzY2lhLCAyNTEyMyBCcmVzY2lhLCBJdGFseS4mI3hEO0Nl
bnRybyBkaSBSaWNlcmNhIEVtYXRvLU9uY29sb2dpY2EgQUlMIChDUkVBKSwgQVNTVCBTcGVkYWxp
IENpdmlsaSwgMjUxMjMgQnJlc2NpYSwgSXRhbHkuJiN4RDtEaXZpc2lvbiBvZiBBbmF0b215IGFu
ZCBQaHlzaW9wYXRob2xvZ3ksIERlcGFydG1lbnQgb2YgQ2xpbmljYWwgYW5kIEV4cGVyaW1lbnRh
bCBTY2llbmNlcywgVW5pdmVyc2l0eSBvZiBCcmVzY2lhLCAyNTEyMyBCcmVzY2lhLCBJdGFseS4m
I3hEO0ludGVyZGVwYXJ0bWVudGFsIFVuaXZlcnNpdHkgQ2VudGVyIG9mIFJlc2VhcmNoICZxdW90
O0FkYXB0aW9uIGFuZCBSZWdlbmVyYXRpb24gb2YgVGlzc3VlcyBhbmQgT3JnYW5zIChBUlRPKSZx
dW90OywgVW5pdmVyc2l0eSBvZiBCcmVzY2lhLCAyNTEyMyBCcmVzY2lhLCBJdGFseS4mI3hEO0Rl
cGFydG1lbnQgb2YgTWVjaGFuaWNhbCBhbmQgSW5kdXN0cmlhbCBFbmdpbmVlcmluZywgTWF0ZXJp
YWxzIFNjaWVuY2UgYW5kIFRlY2hub2xvZ3kgTGFib3JhdG9yeSwgVW5pdmVyc2l0eSBvZiBCcmVz
Y2lhLCAyNTEyMyBCcmVzY2lhLCBJdGFseS48L2F1dGgtYWRkcmVzcz48dGl0bGVzPjx0aXRsZT5C
b25lIFJlZ2VuZXJhdGlvbiBVc2luZyBNZXNlbmNoeW1hbCBTdHJvbWFsIENlbGxzIGFuZCBCaW9j
b21wYXRpYmxlIFNjYWZmb2xkczogQSBDb25jaXNlIFJldmlldyBvZiB0aGUgQ3VycmVudCBDbGlu
aWNhbCBUcmlhbHM8L3RpdGxlPjxzZWNvbmRhcnktdGl0bGU+R2Vsczwvc2Vjb25kYXJ5LXRpdGxl
PjwvdGl0bGVzPjxwZXJpb2RpY2FsPjxmdWxsLXRpdGxlPkdlbHM8L2Z1bGwtdGl0bGU+PC9wZXJp
b2RpY2FsPjx2b2x1bWU+OTwvdm9sdW1lPjxudW1iZXI+NTwvbnVtYmVyPjxlZGl0aW9uPjIwMjMw
NTA4PC9lZGl0aW9uPjxrZXl3b3Jkcz48a2V5d29yZD5ib25lIHJlZ2VuZXJhdGlvbjwva2V5d29y
ZD48a2V5d29yZD5jbGluaWNhbCB0cmlhbHM8L2tleXdvcmQ+PGtleXdvcmQ+aHVtYW4gcGxhdGVs
ZXQgbHlzYXRlPC9rZXl3b3JkPjxrZXl3b3JkPmh5ZHJvZ2Vsczwva2V5d29yZD48a2V5d29yZD5t
ZXNlbmNoeW1hbCBzdHJvbWFsIGNlbGxzPC9rZXl3b3JkPjxrZXl3b3JkPnNjYWZmb2xkczwva2V5
d29yZD48a2V5d29yZD50aXNzdWUgcmVnZW5lcmF0aW9uPC9rZXl3b3JkPjwva2V5d29yZHM+PGRh
dGVzPjx5ZWFyPjIwMjM8L3llYXI+PHB1Yi1kYXRlcz48ZGF0ZT5NYXkgODwvZGF0ZT48L3B1Yi1k
YXRlcz48L2RhdGVzPjxpc2JuPjIzMTAtMjg2MSAoRWxlY3Ryb25pYykmI3hEOzIzMTAtMjg2MSAo
TGlua2luZyk8L2lzYm4+PGFjY2Vzc2lvbi1udW0+MzcyMzI5ODE8L2FjY2Vzc2lvbi1udW0+PHVy
bHM+PHJlbGF0ZWQtdXJscz48dXJsPmh0dHBzOi8vd3d3Lm5jYmkubmxtLm5paC5nb3YvcHVibWVk
LzM3MjMyOTgxPC91cmw+PC9yZWxhdGVkLXVybHM+PC91cmxzPjxjdXN0b20xPlRoZSBhdXRob3Jz
IGRlY2xhcmUgbm8gY29uZmxpY3QgdG8gaW50ZXJlc3QuPC9jdXN0b20xPjxjdXN0b20yPlBNQzEw
MjE3MjYzPC9jdXN0b20yPjxlbGVjdHJvbmljLXJlc291cmNlLW51bT4xMC4zMzkwL2dlbHM5MDUw
Mzg5PC9lbGVjdHJvbmljLXJlc291cmNlLW51bT48cmVtb3RlLWRhdGFiYXNlLW5hbWU+UHViTWVk
LW5vdC1NRURMSU5FPC9yZW1vdGUtZGF0YWJhc2UtbmFtZT48cmVtb3RlLWRhdGFiYXNlLXByb3Zp
ZGVyPk5MTTwvcmVtb3RlLWRhdGFiYXNlLXByb3ZpZGVyPjwvcmVjb3JkPjwvQ2l0ZT48Q2l0ZT48
QXV0aG9yPlBvdXJoYWpyZXphZWk8L0F1dGhvcj48WWVhcj4yMDI0PC9ZZWFyPjxSZWNOdW0+MTgz
PC9SZWNOdW0+PHJlY29yZD48cmVjLW51bWJlcj4xODM8L3JlYy1udW1iZXI+PGZvcmVpZ24ta2V5
cz48a2V5IGFwcD0iRU4iIGRiLWlkPSJ4YWV2emZkOWx3YXhzY2VzdzBjNTlkZWUyZWV2OWVlZmF0
dnQiIHRpbWVzdGFtcD0iMTczNjI4NTExNyI+MTgzPC9rZXk+PC9mb3JlaWduLWtleXM+PHJlZi10
eXBlIG5hbWU9IkpvdXJuYWwgQXJ0aWNsZSI+MTc8L3JlZi10eXBlPjxjb250cmlidXRvcnM+PGF1
dGhvcnM+PGF1dGhvcj5Qb3VyaGFqcmV6YWVpLCBTLjwvYXV0aG9yPjxhdXRob3I+QWJiYXMsIFou
PC9hdXRob3I+PGF1dGhvcj5LaGFsaWxpLCBNLiBBLjwvYXV0aG9yPjxhdXRob3I+TWFkaW5laCwg
SC48L2F1dGhvcj48YXV0aG9yPkpvb3lhLCBILjwvYXV0aG9yPjxhdXRob3I+QmFiYWVpemFkLCBB
LjwvYXV0aG9yPjxhdXRob3I+R3Jvc3MsIEouIEQuPC9hdXRob3I+PGF1dGhvcj5TYW1hZGksIEEu
PC9hdXRob3I+PC9hdXRob3JzPjwvY29udHJpYnV0b3JzPjxhdXRoLWFkZHJlc3M+RGVwYXJ0bWVu
dCBvZiBiaW9tZWRpY2FsIEVuZ2luZWVyaW5nLCBBbWlya2FiaXIgVW5pdmVyc2l0eSBvZiBUZWNo
bm9sb2d5LCBUZWhyYW4sIElyYW4uJiN4RDtEZXBhcnRtZW50IG9mIENoZW1pc3RyeSwgVW5pdmVy
c2l0eSBvZiBCb2xvZ25hLCBCb2xvZ25hLCBJdGFseS4mI3hEO0RlcGFydG1lbnQgb2YgQmlvbWF0
ZXJpYWxzLCBVbml2ZXJzaXR5IG9mIFRhcmJpYXQgTW9kYXJlcywgVGVocmFuLCBJcmFuLiYjeEQ7
RGVwYXJ0bWVudCBvZiBQb2x5bWVyIEVuZ2luZWVyaW5nLCBVbml2ZXJzaXR5IG9mIFRhcmJpYXQg
TW9kYXJlcywgVGVocmFuLCBJcmFuLiYjeEQ7QmlvY2hlbWlzdHJ5IGdyb3VwLCBEZXBhcnRtZW50
IG9mIENoZW1pc3RyeSwgRmFjdWx0eSBvZiBTY2llbmNlLCBGZXJkb3dzaSBVbml2ZXJzaXR5IG9m
IE1hc2hoYWQsIE1hc2hoYWQsIElyYW4uJiN4RDtGYWN1bHR5IG9mIE1lZGljaW5lLCBTZW1uYW4g
VW5pdmVyc2l0eSBvZiBNZWRpY2FsIFNjaWVuY2UsIFNlbW5hbiwgSXJhbi4mI3hEO1JlQ0VMTGVi
cmF0ZSBSZWdlbmVyYXRpdmUgTWVkaWNpbmUgQ2xpbmljLCBIZW5kZXJzb24sIE5WLCBVU0EuJiN4
RDtEZXBhcnRtZW50IG9mIEJhc2ljIFNjaWVuY2UsIFNjaG9vbCBvZiBNZWRpY2luZSwgQmFtIFVu
aXZlcnNpdHkgb2YgTWVkaWNhbCBTY2llbmNlcywgQmFtLCBJcmFuLiBFbGVjdHJvbmljIGFkZHJl
c3M6IGFsaXNhbWFkaTIzQG11YmFtLmFjLmlyLjwvYXV0aC1hZGRyZXNzPjx0aXRsZXM+PHRpdGxl
PkJpb2FjdGl2ZSBwb2x5bWVyczogQSBjb21wcmVoZW5zaXZlIHJldmlldyBvbiBib25lIGdyYWZ0
aW5nIGJpb21hdGVyaWFsczwvdGl0bGU+PHNlY29uZGFyeS10aXRsZT5JbnQgSiBCaW9sIE1hY3Jv
bW9sPC9zZWNvbmRhcnktdGl0bGU+PC90aXRsZXM+PHBlcmlvZGljYWw+PGZ1bGwtdGl0bGU+SW50
IEogQmlvbCBNYWNyb21vbDwvZnVsbC10aXRsZT48L3BlcmlvZGljYWw+PHBhZ2VzPjEzNDYxNTwv
cGFnZXM+PHZvbHVtZT4yNzg8L3ZvbHVtZT48bnVtYmVyPlB0IDI8L251bWJlcj48ZWRpdGlvbj4y
MDI0MDgxMDwvZWRpdGlvbj48a2V5d29yZHM+PGtleXdvcmQ+SHVtYW5zPC9rZXl3b3JkPjxrZXl3
b3JkPipQb2x5bWVycy9jaGVtaXN0cnk8L2tleXdvcmQ+PGtleXdvcmQ+KkJpb2NvbXBhdGlibGUg
TWF0ZXJpYWxzL2NoZW1pc3RyeTwva2V5d29yZD48a2V5d29yZD4qVGlzc3VlIEVuZ2luZWVyaW5n
L21ldGhvZHM8L2tleXdvcmQ+PGtleXdvcmQ+KkJvbmUgVHJhbnNwbGFudGF0aW9uL21ldGhvZHM8
L2tleXdvcmQ+PGtleXdvcmQ+QW5pbWFsczwva2V5d29yZD48a2V5d29yZD5Cb25lIFN1YnN0aXR1
dGVzL2NoZW1pc3RyeTwva2V5d29yZD48a2V5d29yZD5Cb25lIGFuZCBCb25lcy9kcnVnIGVmZmVj
dHM8L2tleXdvcmQ+PGtleXdvcmQ+VGlzc3VlIFNjYWZmb2xkcy9jaGVtaXN0cnk8L2tleXdvcmQ+
PGtleXdvcmQ+Qm9uZSBSZWdlbmVyYXRpb24vZHJ1ZyBlZmZlY3RzPC9rZXl3b3JkPjxrZXl3b3Jk
PkJpb21lZGljYWwgYXBwbGljYXRpb25zPC9rZXl3b3JkPjxrZXl3b3JkPkJvbmUgdGlzc3VlIGVu
Z2luZWVyaW5nPC9rZXl3b3JkPjxrZXl3b3JkPlBvbHltZXJpYyBiaW9tYXRlcmlhbHM8L2tleXdv
cmQ+PC9rZXl3b3Jkcz48ZGF0ZXM+PHllYXI+MjAyNDwveWVhcj48cHViLWRhdGVzPjxkYXRlPk9j
dDwvZGF0ZT48L3B1Yi1kYXRlcz48L2RhdGVzPjxpc2JuPjE4NzktMDAwMyAoRWxlY3Ryb25pYykm
I3hEOzAxNDEtODEzMCAoTGlua2luZyk8L2lzYm4+PGFjY2Vzc2lvbi1udW0+MzkxMjg3NDM8L2Fj
Y2Vzc2lvbi1udW0+PHVybHM+PHJlbGF0ZWQtdXJscz48dXJsPmh0dHBzOi8vd3d3Lm5jYmkubmxt
Lm5paC5nb3YvcHVibWVkLzM5MTI4NzQzPC91cmw+PC9yZWxhdGVkLXVybHM+PC91cmxzPjxjdXN0
b20xPkRlY2xhcmF0aW9uIG9mIGNvbXBldGluZyBpbnRlcmVzdCBUaGUgYXV0aG9ycyBkZWNsYXJl
IHRoYXQgdGhleSBoYXZlIG5vIGtub3duIGNvbXBldGluZyBmaW5hbmNpYWwgaW50ZXJlc3RzIG9y
IHBlcnNvbmFsIHJlbGF0aW9uc2hpcHMgdGhhdCBjb3VsZCBoYXZlIGFwcGVhcmVkIHRvIGluZmx1
ZW5jZSB0aGUgd29yayByZXBvcnRlZCBpbiB0aGlzIHBhcGVyLjwvY3VzdG9tMT48ZWxlY3Ryb25p
Yy1yZXNvdXJjZS1udW0+MTAuMTAxNi9qLmlqYmlvbWFjLjIwMjQuMTM0NjE1PC9lbGVjdHJvbmlj
LXJlc291cmNlLW51bT48cmVtb3RlLWRhdGFiYXNlLW5hbWU+TWVkbGluZTwvcmVtb3RlLWRhdGFi
YXNlLW5hbWU+PHJlbW90ZS1kYXRhYmFzZS1wcm92aWRlcj5OTE08L3JlbW90ZS1kYXRhYmFzZS1w
cm92aWRlcj48L3JlY29yZD48L0NpdGU+PC9FbmROb3RlPn==
</w:fldData>
        </w:fldChar>
      </w:r>
      <w:r w:rsidR="007E0B95" w:rsidRPr="00234024">
        <w:instrText xml:space="preserve"> ADDIN EN.CITE.DATA </w:instrText>
      </w:r>
      <w:r w:rsidR="007E0B95" w:rsidRPr="00234024">
        <w:fldChar w:fldCharType="end"/>
      </w:r>
      <w:r w:rsidR="006F63D0" w:rsidRPr="00234024">
        <w:fldChar w:fldCharType="separate"/>
      </w:r>
      <w:r w:rsidR="007E0B95" w:rsidRPr="00234024">
        <w:rPr>
          <w:noProof/>
        </w:rPr>
        <w:t>[4, 39, 40]</w:t>
      </w:r>
      <w:r w:rsidR="006F63D0" w:rsidRPr="00234024">
        <w:fldChar w:fldCharType="end"/>
      </w:r>
      <w:r w:rsidR="006F63D0" w:rsidRPr="00234024">
        <w:t>. The limitations of its use is related to limited tensile strength</w:t>
      </w:r>
      <w:r w:rsidR="006F63D0" w:rsidRPr="00234024">
        <w:fldChar w:fldCharType="begin"/>
      </w:r>
      <w:r w:rsidR="007E0B95" w:rsidRPr="00234024">
        <w:instrText xml:space="preserve"> ADDIN EN.CITE &lt;EndNote&gt;&lt;Cite&gt;&lt;Author&gt;Kulkarni&lt;/Author&gt;&lt;Year&gt;2022&lt;/Year&gt;&lt;RecNum&gt;242&lt;/RecNum&gt;&lt;DisplayText&gt;[41]&lt;/DisplayText&gt;&lt;record&gt;&lt;rec-number&gt;242&lt;/rec-number&gt;&lt;foreign-keys&gt;&lt;key app="EN" db-id="xaevzfd9lwaxscesw0c59dee2eev9eefatvt" timestamp="1736882863"&gt;242&lt;/key&gt;&lt;/foreign-keys&gt;&lt;ref-type name="Book Section"&gt;5&lt;/ref-type&gt;&lt;contributors&gt;&lt;authors&gt;&lt;author&gt;Kulkarni, Soham V.&lt;/author&gt;&lt;author&gt;Nemade, Amit C.&lt;/author&gt;&lt;author&gt;Sonawwanay, Puskaraj D.&lt;/author&gt;&lt;/authors&gt;&lt;/contributors&gt;&lt;titles&gt;&lt;title&gt;An Overview on Metallic and Ceramic Biomaterials&lt;/title&gt;&lt;secondary-title&gt;Recent Advances in Manufacturing Processes and Systems&lt;/secondary-title&gt;&lt;tertiary-title&gt;Lecture Notes in Mechanical Engineering&lt;/tertiary-title&gt;&lt;/titles&gt;&lt;pages&gt;149-165&lt;/pages&gt;&lt;section&gt;Chapter 11&lt;/section&gt;&lt;dates&gt;&lt;year&gt;2022&lt;/year&gt;&lt;/dates&gt;&lt;isbn&gt;978-981-16-7786-1&amp;#xD;978-981-16-7787-8&lt;/isbn&gt;&lt;urls&gt;&lt;/urls&gt;&lt;electronic-resource-num&gt;10.1007/978-981-16-7787-8_11&lt;/electronic-resource-num&gt;&lt;/record&gt;&lt;/Cite&gt;&lt;/EndNote&gt;</w:instrText>
      </w:r>
      <w:r w:rsidR="006F63D0" w:rsidRPr="00234024">
        <w:fldChar w:fldCharType="separate"/>
      </w:r>
      <w:r w:rsidR="007E0B95" w:rsidRPr="00234024">
        <w:rPr>
          <w:noProof/>
        </w:rPr>
        <w:t>[41]</w:t>
      </w:r>
      <w:r w:rsidR="006F63D0" w:rsidRPr="00234024">
        <w:fldChar w:fldCharType="end"/>
      </w:r>
      <w:r w:rsidR="006F63D0" w:rsidRPr="00234024">
        <w:t xml:space="preserve">, </w:t>
      </w:r>
      <w:r w:rsidR="006F63D0" w:rsidRPr="00234024">
        <w:rPr>
          <w:color w:val="000000"/>
          <w:shd w:val="clear" w:color="auto" w:fill="FFFFFF"/>
        </w:rPr>
        <w:t>Many bioactive ceramics are not suitable for high-load applications</w:t>
      </w:r>
      <w:r w:rsidR="006F63D0" w:rsidRPr="00234024">
        <w:rPr>
          <w:color w:val="000000"/>
          <w:shd w:val="clear" w:color="auto" w:fill="FFFFFF"/>
        </w:rPr>
        <w:fldChar w:fldCharType="begin"/>
      </w:r>
      <w:r w:rsidR="007E0B95" w:rsidRPr="00234024">
        <w:rPr>
          <w:color w:val="000000"/>
          <w:shd w:val="clear" w:color="auto" w:fill="FFFFFF"/>
        </w:rPr>
        <w:instrText xml:space="preserve"> ADDIN EN.CITE &lt;EndNote&gt;&lt;Cite&gt;&lt;Author&gt;Batool&lt;/Author&gt;&lt;Year&gt;2024&lt;/Year&gt;&lt;RecNum&gt;243&lt;/RecNum&gt;&lt;DisplayText&gt;[42]&lt;/DisplayText&gt;&lt;record&gt;&lt;rec-number&gt;243&lt;/rec-number&gt;&lt;foreign-keys&gt;&lt;key app="EN" db-id="xaevzfd9lwaxscesw0c59dee2eev9eefatvt" timestamp="1736882967"&gt;243&lt;/key&gt;&lt;/foreign-keys&gt;&lt;ref-type name="Journal Article"&gt;17&lt;/ref-type&gt;&lt;contributors&gt;&lt;authors&gt;&lt;author&gt;Batool, Maryam&lt;/author&gt;&lt;author&gt;Abid, Muhammad&lt;/author&gt;&lt;author&gt;Javed, Tariq&lt;/author&gt;&lt;author&gt;Haider, Muhammad&lt;/author&gt;&lt;/authors&gt;&lt;/contributors&gt;&lt;titles&gt;&lt;title&gt;Applications of biodegradable polymers and ceramics for bone regeneration: a mini-review&lt;/title&gt;&lt;secondary-title&gt;International Journal of Polymeric Materials and Polymeric Biomaterials&lt;/secondary-title&gt;&lt;/titles&gt;&lt;periodical&gt;&lt;full-title&gt;International Journal of Polymeric Materials and Polymeric Biomaterials&lt;/full-title&gt;&lt;/periodical&gt;&lt;pages&gt;1-15&lt;/pages&gt;&lt;volume&gt;74&lt;/volume&gt;&lt;dates&gt;&lt;year&gt;2024&lt;/year&gt;&lt;pub-dates&gt;&lt;date&gt;02/13&lt;/date&gt;&lt;/pub-dates&gt;&lt;/dates&gt;&lt;urls&gt;&lt;/urls&gt;&lt;electronic-resource-num&gt;10.1080/00914037.2024.2314601&lt;/electronic-resource-num&gt;&lt;/record&gt;&lt;/Cite&gt;&lt;/EndNote&gt;</w:instrText>
      </w:r>
      <w:r w:rsidR="006F63D0" w:rsidRPr="00234024">
        <w:rPr>
          <w:color w:val="000000"/>
          <w:shd w:val="clear" w:color="auto" w:fill="FFFFFF"/>
        </w:rPr>
        <w:fldChar w:fldCharType="separate"/>
      </w:r>
      <w:r w:rsidR="007E0B95" w:rsidRPr="00234024">
        <w:rPr>
          <w:noProof/>
          <w:color w:val="000000"/>
          <w:shd w:val="clear" w:color="auto" w:fill="FFFFFF"/>
        </w:rPr>
        <w:t>[42]</w:t>
      </w:r>
      <w:r w:rsidR="006F63D0" w:rsidRPr="00234024">
        <w:rPr>
          <w:color w:val="000000"/>
          <w:shd w:val="clear" w:color="auto" w:fill="FFFFFF"/>
        </w:rPr>
        <w:fldChar w:fldCharType="end"/>
      </w:r>
      <w:r w:rsidR="006F63D0" w:rsidRPr="00234024">
        <w:rPr>
          <w:color w:val="000000"/>
          <w:shd w:val="clear" w:color="auto" w:fill="FFFFFF"/>
        </w:rPr>
        <w:t>,</w:t>
      </w:r>
      <w:r w:rsidR="006F63D0" w:rsidRPr="00234024">
        <w:t xml:space="preserve"> </w:t>
      </w:r>
      <w:r w:rsidR="001112BA" w:rsidRPr="00234024">
        <w:t xml:space="preserve">because of </w:t>
      </w:r>
      <w:r w:rsidR="006F63D0" w:rsidRPr="00234024">
        <w:t xml:space="preserve">inherent brittleness </w:t>
      </w:r>
      <w:r w:rsidR="00B64B5F" w:rsidRPr="00234024">
        <w:t xml:space="preserve">which </w:t>
      </w:r>
      <w:r w:rsidR="006F63D0" w:rsidRPr="00234024">
        <w:t xml:space="preserve">can lead to fracture under stress </w:t>
      </w:r>
      <w:r w:rsidR="006F63D0" w:rsidRPr="00234024">
        <w:fldChar w:fldCharType="begin">
          <w:fldData xml:space="preserve">PEVuZE5vdGU+PENpdGU+PEF1dGhvcj5Ccm9jaHU8L0F1dGhvcj48WWVhcj4yMDI0PC9ZZWFyPjxS
ZWNOdW0+MjQ2PC9SZWNOdW0+PERpc3BsYXlUZXh0Pls0M108L0Rpc3BsYXlUZXh0PjxyZWNvcmQ+
PHJlYy1udW1iZXI+MjQ2PC9yZWMtbnVtYmVyPjxmb3JlaWduLWtleXM+PGtleSBhcHA9IkVOIiBk
Yi1pZD0ieGFldnpmZDlsd2F4c2Nlc3cwYzU5ZGVlMmVldjllZWZhdHZ0IiB0aW1lc3RhbXA9IjE3
MzY4ODMwODYiPjI0Njwva2V5PjwvZm9yZWlnbi1rZXlzPjxyZWYtdHlwZSBuYW1lPSJKb3VybmFs
IEFydGljbGUiPjE3PC9yZWYtdHlwZT48Y29udHJpYnV0b3JzPjxhdXRob3JzPjxhdXRob3I+QnJv
Y2h1LCBCLiBNLjwvYXV0aG9yPjxhdXRob3I+U3R1cm0sIFMuIFIuPC9hdXRob3I+PGF1dGhvcj5L
YXdhc2UgRGUgUXVlaXJveiBHb25jYWx2ZXMsIEouIEEuPC9hdXRob3I+PGF1dGhvcj5NaXJza3ks
IE4uIEEuPC9hdXRob3I+PGF1dGhvcj5TYW5kaW5vLCBBLiBJLjwvYXV0aG9yPjxhdXRob3I+UGFu
dGhha2ksIEsuIFouPC9hdXRob3I+PGF1dGhvcj5QYW50aGFraSwgSy4gWi48L2F1dGhvcj48YXV0
aG9yPk5heWFrLCBWLiBWLjwvYXV0aG9yPjxhdXRob3I+RGF1bmVydCwgUy48L2F1dGhvcj48YXV0
aG9yPldpdGVrLCBMLjwvYXV0aG9yPjxhdXRob3I+Q29lbGhvLCBQLiBHLjwvYXV0aG9yPjwvYXV0
aG9ycz48L2NvbnRyaWJ1dG9ycz48YXV0aC1hZGRyZXNzPlVuaXZlcnNpdHkgb2YgTWlhbWkgTWls
bGVyIFNjaG9vbCBvZiBNZWRpY2luZSwgTWlhbWksIEZMIDMzMTM2LCBVU0EuJiN4RDtEZXBhcnRt
ZW50IG9mIEJpb2NoZW1pc3RyeSBhbmQgTW9sZWN1bGFyIEJpb2xvZ3ksIFVuaXZlcnNpdHkgb2Yg
TWlhbWkgTWlsbGVyIFNjaG9vbCBvZiBNZWRpY2luZSwgTWlhbWksIEZMIDMzMTM2LCBVU0EuJiN4
RDtCaW9tYXRlcmlhbHMgRGl2aXNpb24sIE5ZVSBEZW50aXN0cnksIDM0NSBFLiAyNHRoIFN0Liwg
Um9vbSA4MDYsIE5ldyBZb3JrLCBOWSAxMDAxMCwgVVNBLiYjeEQ7RGVwYXJ0bWVudCBvZiBCaW9t
ZWRpY2FsIEVuZ2luZWVyaW5nLCBOWVUgVGFuZG9uIFNjaG9vbCBvZiBFbmdpbmVlcmluZywgQnJv
b2tseW4sIE5ZIDExMjAxLCBVU0EuJiN4RDtIYW5zam9yZyBXeXNzIERlcGFydG1lbnQgb2YgUGxh
c3RpYyBTdXJnZXJ5LCBOWVUgR3Jvc3NtYW4gU2Nob29sIG9mIE1lZGljaW5lLCBOZXcgWW9yaywg
TlkgMTAwMTYsIFVTQS4mI3hEO0RpdmlzaW9uIG9mIFBsYXN0aWMgU3VyZ2VyeSwgRGVXaXR0IERh
dWdodHJ5IEZhbWlseSBEZXBhcnRtZW50IG9mIFN1cmdlcnksIFVuaXZlcnNpdHkgb2YgTWlhbWkg
TWlsbGVyIFNjaG9vbCBvZiBNZWRpY2luZSwgTWlhbWksIEZMIDMzMTM2LCBVU0EuPC9hdXRoLWFk
ZHJlc3M+PHRpdGxlcz48dGl0bGU+QWR2YW5jZXMgaW4gQmlvY2VyYW1pY3MgZm9yIEJvbmUgUmVn
ZW5lcmF0aW9uOiBBIE5hcnJhdGl2ZSBSZXZpZXc8L3RpdGxlPjxzZWNvbmRhcnktdGl0bGU+Qmlv
bWltZXRpY3MgKEJhc2VsKTwvc2Vjb25kYXJ5LXRpdGxlPjwvdGl0bGVzPjxwZXJpb2RpY2FsPjxm
dWxsLXRpdGxlPkJpb21pbWV0aWNzIChCYXNlbCk8L2Z1bGwtdGl0bGU+PC9wZXJpb2RpY2FsPjx2
b2x1bWU+OTwvdm9sdW1lPjxudW1iZXI+MTE8L251bWJlcj48ZWRpdGlvbj4yMDI0MTExMjwvZWRp
dGlvbj48a2V5d29yZHM+PGtleXdvcmQ+YmlvY2VyYW1pY3M8L2tleXdvcmQ+PGtleXdvcmQ+Ym9u
ZSBncmFmdHM8L2tleXdvcmQ+PGtleXdvcmQ+Ym9uZSB0aXNzdWUgcmVnZW5lcmF0aW9uPC9rZXl3
b3JkPjwva2V5d29yZHM+PGRhdGVzPjx5ZWFyPjIwMjQ8L3llYXI+PHB1Yi1kYXRlcz48ZGF0ZT5O
b3YgMTI8L2RhdGU+PC9wdWItZGF0ZXM+PC9kYXRlcz48aXNibj4yMzEzLTc2NzMgKEVsZWN0cm9u
aWMpJiN4RDsyMzEzLTc2NzMgKExpbmtpbmcpPC9pc2JuPjxhY2Nlc3Npb24tbnVtPjM5NTkwMjYy
PC9hY2Nlc3Npb24tbnVtPjx1cmxzPjxyZWxhdGVkLXVybHM+PHVybD5odHRwczovL3d3dy5uY2Jp
Lm5sbS5uaWguZ292L3B1Ym1lZC8zOTU5MDI2MjwvdXJsPjwvcmVsYXRlZC11cmxzPjwvdXJscz48
Y3VzdG9tMT5UaGUgYXV0aG9ycyBkZWNsYXJlIG5vIGNvbmZsaWN0cyBvZiBpbnRlcmVzdC48L2N1
c3RvbTE+PGN1c3RvbTI+UE1DMTE1OTIxMTM8L2N1c3RvbTI+PGVsZWN0cm9uaWMtcmVzb3VyY2Ut
bnVtPjEwLjMzOTAvYmlvbWltZXRpY3M5MTEwNjkwPC9lbGVjdHJvbmljLXJlc291cmNlLW51bT48
cmVtb3RlLWRhdGFiYXNlLW5hbWU+UHViTWVkLW5vdC1NRURMSU5FPC9yZW1vdGUtZGF0YWJhc2Ut
bmFtZT48cmVtb3RlLWRhdGFiYXNlLXByb3ZpZGVyPk5MTTwvcmVtb3RlLWRhdGFiYXNlLXByb3Zp
ZGVyPjwvcmVjb3JkPjwvQ2l0ZT48L0VuZE5vdGU+AG==
</w:fldData>
        </w:fldChar>
      </w:r>
      <w:r w:rsidR="007E0B95" w:rsidRPr="00234024">
        <w:instrText xml:space="preserve"> ADDIN EN.CITE </w:instrText>
      </w:r>
      <w:r w:rsidR="007E0B95" w:rsidRPr="00234024">
        <w:fldChar w:fldCharType="begin">
          <w:fldData xml:space="preserve">PEVuZE5vdGU+PENpdGU+PEF1dGhvcj5Ccm9jaHU8L0F1dGhvcj48WWVhcj4yMDI0PC9ZZWFyPjxS
ZWNOdW0+MjQ2PC9SZWNOdW0+PERpc3BsYXlUZXh0Pls0M108L0Rpc3BsYXlUZXh0PjxyZWNvcmQ+
PHJlYy1udW1iZXI+MjQ2PC9yZWMtbnVtYmVyPjxmb3JlaWduLWtleXM+PGtleSBhcHA9IkVOIiBk
Yi1pZD0ieGFldnpmZDlsd2F4c2Nlc3cwYzU5ZGVlMmVldjllZWZhdHZ0IiB0aW1lc3RhbXA9IjE3
MzY4ODMwODYiPjI0Njwva2V5PjwvZm9yZWlnbi1rZXlzPjxyZWYtdHlwZSBuYW1lPSJKb3VybmFs
IEFydGljbGUiPjE3PC9yZWYtdHlwZT48Y29udHJpYnV0b3JzPjxhdXRob3JzPjxhdXRob3I+QnJv
Y2h1LCBCLiBNLjwvYXV0aG9yPjxhdXRob3I+U3R1cm0sIFMuIFIuPC9hdXRob3I+PGF1dGhvcj5L
YXdhc2UgRGUgUXVlaXJveiBHb25jYWx2ZXMsIEouIEEuPC9hdXRob3I+PGF1dGhvcj5NaXJza3ks
IE4uIEEuPC9hdXRob3I+PGF1dGhvcj5TYW5kaW5vLCBBLiBJLjwvYXV0aG9yPjxhdXRob3I+UGFu
dGhha2ksIEsuIFouPC9hdXRob3I+PGF1dGhvcj5QYW50aGFraSwgSy4gWi48L2F1dGhvcj48YXV0
aG9yPk5heWFrLCBWLiBWLjwvYXV0aG9yPjxhdXRob3I+RGF1bmVydCwgUy48L2F1dGhvcj48YXV0
aG9yPldpdGVrLCBMLjwvYXV0aG9yPjxhdXRob3I+Q29lbGhvLCBQLiBHLjwvYXV0aG9yPjwvYXV0
aG9ycz48L2NvbnRyaWJ1dG9ycz48YXV0aC1hZGRyZXNzPlVuaXZlcnNpdHkgb2YgTWlhbWkgTWls
bGVyIFNjaG9vbCBvZiBNZWRpY2luZSwgTWlhbWksIEZMIDMzMTM2LCBVU0EuJiN4RDtEZXBhcnRt
ZW50IG9mIEJpb2NoZW1pc3RyeSBhbmQgTW9sZWN1bGFyIEJpb2xvZ3ksIFVuaXZlcnNpdHkgb2Yg
TWlhbWkgTWlsbGVyIFNjaG9vbCBvZiBNZWRpY2luZSwgTWlhbWksIEZMIDMzMTM2LCBVU0EuJiN4
RDtCaW9tYXRlcmlhbHMgRGl2aXNpb24sIE5ZVSBEZW50aXN0cnksIDM0NSBFLiAyNHRoIFN0Liwg
Um9vbSA4MDYsIE5ldyBZb3JrLCBOWSAxMDAxMCwgVVNBLiYjeEQ7RGVwYXJ0bWVudCBvZiBCaW9t
ZWRpY2FsIEVuZ2luZWVyaW5nLCBOWVUgVGFuZG9uIFNjaG9vbCBvZiBFbmdpbmVlcmluZywgQnJv
b2tseW4sIE5ZIDExMjAxLCBVU0EuJiN4RDtIYW5zam9yZyBXeXNzIERlcGFydG1lbnQgb2YgUGxh
c3RpYyBTdXJnZXJ5LCBOWVUgR3Jvc3NtYW4gU2Nob29sIG9mIE1lZGljaW5lLCBOZXcgWW9yaywg
TlkgMTAwMTYsIFVTQS4mI3hEO0RpdmlzaW9uIG9mIFBsYXN0aWMgU3VyZ2VyeSwgRGVXaXR0IERh
dWdodHJ5IEZhbWlseSBEZXBhcnRtZW50IG9mIFN1cmdlcnksIFVuaXZlcnNpdHkgb2YgTWlhbWkg
TWlsbGVyIFNjaG9vbCBvZiBNZWRpY2luZSwgTWlhbWksIEZMIDMzMTM2LCBVU0EuPC9hdXRoLWFk
ZHJlc3M+PHRpdGxlcz48dGl0bGU+QWR2YW5jZXMgaW4gQmlvY2VyYW1pY3MgZm9yIEJvbmUgUmVn
ZW5lcmF0aW9uOiBBIE5hcnJhdGl2ZSBSZXZpZXc8L3RpdGxlPjxzZWNvbmRhcnktdGl0bGU+Qmlv
bWltZXRpY3MgKEJhc2VsKTwvc2Vjb25kYXJ5LXRpdGxlPjwvdGl0bGVzPjxwZXJpb2RpY2FsPjxm
dWxsLXRpdGxlPkJpb21pbWV0aWNzIChCYXNlbCk8L2Z1bGwtdGl0bGU+PC9wZXJpb2RpY2FsPjx2
b2x1bWU+OTwvdm9sdW1lPjxudW1iZXI+MTE8L251bWJlcj48ZWRpdGlvbj4yMDI0MTExMjwvZWRp
dGlvbj48a2V5d29yZHM+PGtleXdvcmQ+YmlvY2VyYW1pY3M8L2tleXdvcmQ+PGtleXdvcmQ+Ym9u
ZSBncmFmdHM8L2tleXdvcmQ+PGtleXdvcmQ+Ym9uZSB0aXNzdWUgcmVnZW5lcmF0aW9uPC9rZXl3
b3JkPjwva2V5d29yZHM+PGRhdGVzPjx5ZWFyPjIwMjQ8L3llYXI+PHB1Yi1kYXRlcz48ZGF0ZT5O
b3YgMTI8L2RhdGU+PC9wdWItZGF0ZXM+PC9kYXRlcz48aXNibj4yMzEzLTc2NzMgKEVsZWN0cm9u
aWMpJiN4RDsyMzEzLTc2NzMgKExpbmtpbmcpPC9pc2JuPjxhY2Nlc3Npb24tbnVtPjM5NTkwMjYy
PC9hY2Nlc3Npb24tbnVtPjx1cmxzPjxyZWxhdGVkLXVybHM+PHVybD5odHRwczovL3d3dy5uY2Jp
Lm5sbS5uaWguZ292L3B1Ym1lZC8zOTU5MDI2MjwvdXJsPjwvcmVsYXRlZC11cmxzPjwvdXJscz48
Y3VzdG9tMT5UaGUgYXV0aG9ycyBkZWNsYXJlIG5vIGNvbmZsaWN0cyBvZiBpbnRlcmVzdC48L2N1
c3RvbTE+PGN1c3RvbTI+UE1DMTE1OTIxMTM8L2N1c3RvbTI+PGVsZWN0cm9uaWMtcmVzb3VyY2Ut
bnVtPjEwLjMzOTAvYmlvbWltZXRpY3M5MTEwNjkwPC9lbGVjdHJvbmljLXJlc291cmNlLW51bT48
cmVtb3RlLWRhdGFiYXNlLW5hbWU+UHViTWVkLW5vdC1NRURMSU5FPC9yZW1vdGUtZGF0YWJhc2Ut
bmFtZT48cmVtb3RlLWRhdGFiYXNlLXByb3ZpZGVyPk5MTTwvcmVtb3RlLWRhdGFiYXNlLXByb3Zp
ZGVyPjwvcmVjb3JkPjwvQ2l0ZT48L0VuZE5vdGU+AG==
</w:fldData>
        </w:fldChar>
      </w:r>
      <w:r w:rsidR="007E0B95" w:rsidRPr="00234024">
        <w:instrText xml:space="preserve"> ADDIN EN.CITE.DATA </w:instrText>
      </w:r>
      <w:r w:rsidR="007E0B95" w:rsidRPr="00234024">
        <w:fldChar w:fldCharType="end"/>
      </w:r>
      <w:r w:rsidR="006F63D0" w:rsidRPr="00234024">
        <w:fldChar w:fldCharType="separate"/>
      </w:r>
      <w:r w:rsidR="007E0B95" w:rsidRPr="00234024">
        <w:rPr>
          <w:noProof/>
        </w:rPr>
        <w:t>[43]</w:t>
      </w:r>
      <w:r w:rsidR="006F63D0" w:rsidRPr="00234024">
        <w:fldChar w:fldCharType="end"/>
      </w:r>
      <w:r w:rsidR="006F63D0" w:rsidRPr="00234024">
        <w:t xml:space="preserve">. </w:t>
      </w:r>
      <w:r w:rsidR="00B64B5F" w:rsidRPr="00234024">
        <w:t>Also</w:t>
      </w:r>
      <w:r w:rsidR="006F63D0" w:rsidRPr="00234024">
        <w:t xml:space="preserve">, their </w:t>
      </w:r>
      <w:r w:rsidR="006F63D0" w:rsidRPr="00234024">
        <w:lastRenderedPageBreak/>
        <w:t xml:space="preserve">osteoconductive properties may not be sufficient for complete integration with host bone. Some ceramics do not resorb quickly enough, which can impede the natural bone remodeling process </w:t>
      </w:r>
      <w:r w:rsidR="006F63D0" w:rsidRPr="00234024">
        <w:fldChar w:fldCharType="begin"/>
      </w:r>
      <w:r w:rsidR="007E0B95" w:rsidRPr="00234024">
        <w:instrText xml:space="preserve"> ADDIN EN.CITE &lt;EndNote&gt;&lt;Cite&gt;&lt;Author&gt;Tavoni&lt;/Author&gt;&lt;Year&gt;2021&lt;/Year&gt;&lt;RecNum&gt;247&lt;/RecNum&gt;&lt;DisplayText&gt;[44]&lt;/DisplayText&gt;&lt;record&gt;&lt;rec-number&gt;247&lt;/rec-number&gt;&lt;foreign-keys&gt;&lt;key app="EN" db-id="xaevzfd9lwaxscesw0c59dee2eev9eefatvt" timestamp="1736883168"&gt;247&lt;/key&gt;&lt;/foreign-keys&gt;&lt;ref-type name="Journal Article"&gt;17&lt;/ref-type&gt;&lt;contributors&gt;&lt;authors&gt;&lt;author&gt;Tavoni, Marta&lt;/author&gt;&lt;author&gt;Dapporto, Massimiliano&lt;/author&gt;&lt;author&gt;Tampieri, Anna&lt;/author&gt;&lt;author&gt;Sprio, Simone&lt;/author&gt;&lt;/authors&gt;&lt;/contributors&gt;&lt;titles&gt;&lt;title&gt;Bioactive Calcium Phosphate-Based Composites for Bone Regeneration&lt;/title&gt;&lt;secondary-title&gt;Journal of Composites Science&lt;/secondary-title&gt;&lt;/titles&gt;&lt;periodical&gt;&lt;full-title&gt;Journal of Composites Science&lt;/full-title&gt;&lt;/periodical&gt;&lt;pages&gt;227&lt;/pages&gt;&lt;volume&gt;5&lt;/volume&gt;&lt;dates&gt;&lt;year&gt;2021&lt;/year&gt;&lt;pub-dates&gt;&lt;date&gt;08/27&lt;/date&gt;&lt;/pub-dates&gt;&lt;/dates&gt;&lt;urls&gt;&lt;/urls&gt;&lt;electronic-resource-num&gt;10.3390/jcs5090227&lt;/electronic-resource-num&gt;&lt;/record&gt;&lt;/Cite&gt;&lt;/EndNote&gt;</w:instrText>
      </w:r>
      <w:r w:rsidR="006F63D0" w:rsidRPr="00234024">
        <w:fldChar w:fldCharType="separate"/>
      </w:r>
      <w:r w:rsidR="007E0B95" w:rsidRPr="00234024">
        <w:rPr>
          <w:noProof/>
        </w:rPr>
        <w:t>[44]</w:t>
      </w:r>
      <w:r w:rsidR="006F63D0" w:rsidRPr="00234024">
        <w:fldChar w:fldCharType="end"/>
      </w:r>
      <w:r w:rsidR="00AF31F3" w:rsidRPr="00234024">
        <w:t>.</w:t>
      </w:r>
    </w:p>
    <w:p w14:paraId="620A3D7B" w14:textId="5B053773" w:rsidR="006F63D0" w:rsidRPr="00234024" w:rsidRDefault="006F63D0" w:rsidP="00234024">
      <w:pPr>
        <w:pStyle w:val="NormalWeb"/>
        <w:spacing w:before="0" w:beforeAutospacing="0" w:after="0" w:afterAutospacing="0"/>
      </w:pPr>
      <w:r w:rsidRPr="00234024">
        <w:t xml:space="preserve">Polymers used as biomaterials </w:t>
      </w:r>
      <w:r w:rsidR="003B5314" w:rsidRPr="00234024">
        <w:t xml:space="preserve">may be </w:t>
      </w:r>
      <w:r w:rsidRPr="00234024">
        <w:t xml:space="preserve">naturally derived </w:t>
      </w:r>
      <w:r w:rsidR="00D6627F" w:rsidRPr="00234024">
        <w:t>or</w:t>
      </w:r>
      <w:r w:rsidRPr="00234024">
        <w:t xml:space="preserve"> synthetic polymers. Polymers </w:t>
      </w:r>
      <w:r w:rsidR="003B5314" w:rsidRPr="00234024">
        <w:t xml:space="preserve">may be designed to </w:t>
      </w:r>
      <w:r w:rsidRPr="00234024">
        <w:t>mimic the native extracellular matrix of bone, promoting natural regeneration processes. The</w:t>
      </w:r>
      <w:r w:rsidR="003B5314" w:rsidRPr="00234024">
        <w:t xml:space="preserve">se materials </w:t>
      </w:r>
      <w:r w:rsidRPr="00234024">
        <w:t xml:space="preserve">can be tailored with various fabrication techniques to meet specific requirements such as porosity and mechanical strength. Polymers can be infused with drugs or bioactive agents, providing localized therapy to enhance healing and prevent infections. </w:t>
      </w:r>
      <w:r w:rsidR="008629FB" w:rsidRPr="00234024">
        <w:t>D</w:t>
      </w:r>
      <w:r w:rsidRPr="00234024">
        <w:t xml:space="preserve">egradable </w:t>
      </w:r>
      <w:r w:rsidR="008629FB" w:rsidRPr="00234024">
        <w:t xml:space="preserve">materials </w:t>
      </w:r>
      <w:proofErr w:type="gramStart"/>
      <w:r w:rsidRPr="00234024">
        <w:t>reduces</w:t>
      </w:r>
      <w:proofErr w:type="gramEnd"/>
      <w:r w:rsidRPr="00234024">
        <w:t xml:space="preserve"> the need for </w:t>
      </w:r>
      <w:r w:rsidR="008629FB" w:rsidRPr="00234024">
        <w:t xml:space="preserve">subsequent </w:t>
      </w:r>
      <w:r w:rsidRPr="00234024">
        <w:t xml:space="preserve">removal surgeries. However, compared to metals and ceramics, polymers </w:t>
      </w:r>
      <w:r w:rsidR="00905115" w:rsidRPr="00234024">
        <w:t>typically have</w:t>
      </w:r>
      <w:r w:rsidR="003C7EE6" w:rsidRPr="00234024">
        <w:t xml:space="preserve"> insufficient</w:t>
      </w:r>
      <w:r w:rsidRPr="00234024">
        <w:t xml:space="preserve"> mechanical strength required for</w:t>
      </w:r>
      <w:r w:rsidR="005B75B6" w:rsidRPr="00234024">
        <w:t xml:space="preserve"> the patient’s</w:t>
      </w:r>
      <w:r w:rsidRPr="00234024">
        <w:t xml:space="preserve"> </w:t>
      </w:r>
      <w:proofErr w:type="gramStart"/>
      <w:r w:rsidRPr="00234024">
        <w:t>load-bearing</w:t>
      </w:r>
      <w:proofErr w:type="gramEnd"/>
      <w:r w:rsidRPr="00234024">
        <w:t xml:space="preserve">. The rate of degradation may not always match the pace of tissue regeneration, potentially causing complications. Degradation byproducts can sometimes trigger inflammatory or immune reactions. Advanced </w:t>
      </w:r>
      <w:r w:rsidR="009F7A30" w:rsidRPr="00234024">
        <w:t xml:space="preserve">manufacturing </w:t>
      </w:r>
      <w:r w:rsidRPr="00234024">
        <w:t>techniques are often required to achieve the desired structure</w:t>
      </w:r>
      <w:r w:rsidRPr="00234024">
        <w:fldChar w:fldCharType="begin">
          <w:fldData xml:space="preserve">PEVuZE5vdGU+PENpdGU+PEF1dGhvcj5UYXZvbmk8L0F1dGhvcj48WWVhcj4yMDIxPC9ZZWFyPjxS
ZWNOdW0+MjQ3PC9SZWNOdW0+PERpc3BsYXlUZXh0Pls0LCA0NCwgNDVdPC9EaXNwbGF5VGV4dD48
cmVjb3JkPjxyZWMtbnVtYmVyPjI0NzwvcmVjLW51bWJlcj48Zm9yZWlnbi1rZXlzPjxrZXkgYXBw
PSJFTiIgZGItaWQ9InhhZXZ6ZmQ5bHdheHNjZXN3MGM1OWRlZTJlZXY5ZWVmYXR2dCIgdGltZXN0
YW1wPSIxNzM2ODgzMTY4Ij4yNDc8L2tleT48L2ZvcmVpZ24ta2V5cz48cmVmLXR5cGUgbmFtZT0i
Sm91cm5hbCBBcnRpY2xlIj4xNzwvcmVmLXR5cGU+PGNvbnRyaWJ1dG9ycz48YXV0aG9ycz48YXV0
aG9yPlRhdm9uaSwgTWFydGE8L2F1dGhvcj48YXV0aG9yPkRhcHBvcnRvLCBNYXNzaW1pbGlhbm88
L2F1dGhvcj48YXV0aG9yPlRhbXBpZXJpLCBBbm5hPC9hdXRob3I+PGF1dGhvcj5TcHJpbywgU2lt
b25lPC9hdXRob3I+PC9hdXRob3JzPjwvY29udHJpYnV0b3JzPjx0aXRsZXM+PHRpdGxlPkJpb2Fj
dGl2ZSBDYWxjaXVtIFBob3NwaGF0ZS1CYXNlZCBDb21wb3NpdGVzIGZvciBCb25lIFJlZ2VuZXJh
dGlvbjwvdGl0bGU+PHNlY29uZGFyeS10aXRsZT5Kb3VybmFsIG9mIENvbXBvc2l0ZXMgU2NpZW5j
ZTwvc2Vjb25kYXJ5LXRpdGxlPjwvdGl0bGVzPjxwZXJpb2RpY2FsPjxmdWxsLXRpdGxlPkpvdXJu
YWwgb2YgQ29tcG9zaXRlcyBTY2llbmNlPC9mdWxsLXRpdGxlPjwvcGVyaW9kaWNhbD48cGFnZXM+
MjI3PC9wYWdlcz48dm9sdW1lPjU8L3ZvbHVtZT48ZGF0ZXM+PHllYXI+MjAyMTwveWVhcj48cHVi
LWRhdGVzPjxkYXRlPjA4LzI3PC9kYXRlPjwvcHViLWRhdGVzPjwvZGF0ZXM+PHVybHM+PC91cmxz
PjxlbGVjdHJvbmljLXJlc291cmNlLW51bT4xMC4zMzkwL2pjczUwOTAyMjc8L2VsZWN0cm9uaWMt
cmVzb3VyY2UtbnVtPjwvcmVjb3JkPjwvQ2l0ZT48Q2l0ZT48QXV0aG9yPkxlaTwvQXV0aG9yPjxZ
ZWFyPjIwMTk8L1llYXI+PFJlY051bT4yNDk8L1JlY051bT48cmVjb3JkPjxyZWMtbnVtYmVyPjI0
OTwvcmVjLW51bWJlcj48Zm9yZWlnbi1rZXlzPjxrZXkgYXBwPSJFTiIgZGItaWQ9InhhZXZ6ZmQ5
bHdheHNjZXN3MGM1OWRlZTJlZXY5ZWVmYXR2dCIgdGltZXN0YW1wPSIxNzM2ODg5MzQ4Ij4yNDk8
L2tleT48L2ZvcmVpZ24ta2V5cz48cmVmLXR5cGUgbmFtZT0iSm91cm5hbCBBcnRpY2xlIj4xNzwv
cmVmLXR5cGU+PGNvbnRyaWJ1dG9ycz48YXV0aG9ycz48YXV0aG9yPkxlaSwgQi48L2F1dGhvcj48
YXV0aG9yPkd1bywgQi48L2F1dGhvcj48YXV0aG9yPlJhbWJoaWEsIEsuIEouPC9hdXRob3I+PGF1
dGhvcj5NYSwgUC4gWC48L2F1dGhvcj48L2F1dGhvcnM+PC9jb250cmlidXRvcnM+PGF1dGgtYWRk
cmVzcz5Gcm9udGllciBJbnN0aXR1dGUgb2YgU2NpZW5jZSBhbmQgVGVjaG5vbG9neSwgWGkmYXBv
czthbiBKaWFvdG9uZyBVbml2ZXJzaXR5LCBYaSZhcG9zO2FuLCA3MTAwNTQsIENoaW5hLiYjeEQ7
RGVwYXJ0bWVudCBvZiBCaW9tZWRpY2FsIEVuZ2luZWVyaW5nLCBVbml2ZXJzaXR5IG9mIE1pY2hp
Z2FuLCBBbm4gQXJib3IsIE1JLCA0ODEwOSwgVVNBLiYjeEQ7RnJvbnRpZXIgSW5zdGl0dXRlIG9m
IFNjaWVuY2UgYW5kIFRlY2hub2xvZ3ksIFhpJmFwb3M7YW4gSmlhb3RvbmcgVW5pdmVyc2l0eSwg
WGkmYXBvczthbiwgNzEwMDU0LCBDaGluYS4gbWFweEB1bWljaC5lZHUuJiN4RDtEZXBhcnRtZW50
IG9mIEJpb21lZGljYWwgRW5naW5lZXJpbmcsIFVuaXZlcnNpdHkgb2YgTWljaGlnYW4sIEFubiBB
cmJvciwgTUksIDQ4MTA5LCBVU0EuIG1hcHhAdW1pY2guZWR1LiYjeEQ7RGVwYXJ0bWVudCBvZiBC
aW9sb2dpYyBhbmQgTWF0ZXJpYWxzIFNjaWVuY2VzLCBVbml2ZXJzaXR5IG9mIE1pY2hpZ2FuLCBB
bm4gQXJib3IsIE1JLCA0ODEwOSwgVVNBLiBtYXB4QHVtaWNoLmVkdS4mI3hEO01hY3JvbW9sZWN1
bGFyIFNjaWVuY2UgYW5kIEVuZ2luZWVyaW5nIENlbnRlciwgVW5pdmVyc2l0eSBvZiBNaWNoaWdh
biwgQW5uIEFyYm9yLCBNSSwgNDgxMDksIFVTQS4gbWFweEB1bWljaC5lZHUuJiN4RDtEZXBhcnRt
ZW50IG9mIE1hdGVyaWFsIFNjaWVuY2UgYW5kIEVuZ2luZWVyaW5nLCBVbml2ZXJzaXR5IG9mIE1p
Y2hpZ2FuLCBBbm4gQXJib3IsIE1JLCA0ODEwOSwgVVNBLiBtYXB4QHVtaWNoLmVkdS48L2F1dGgt
YWRkcmVzcz48dGl0bGVzPjx0aXRsZT5IeWJyaWQgcG9seW1lciBiaW9tYXRlcmlhbHMgZm9yIGJv
bmUgdGlzc3VlIHJlZ2VuZXJhdGlvbjwvdGl0bGU+PHNlY29uZGFyeS10aXRsZT5Gcm9udCBNZWQ8
L3NlY29uZGFyeS10aXRsZT48L3RpdGxlcz48cGVyaW9kaWNhbD48ZnVsbC10aXRsZT5Gcm9udCBN
ZWQ8L2Z1bGwtdGl0bGU+PC9wZXJpb2RpY2FsPjxwYWdlcz4xODktMjAxPC9wYWdlcz48dm9sdW1l
PjEzPC92b2x1bWU+PG51bWJlcj4yPC9udW1iZXI+PGVkaXRpb24+MjAxODEwMzA8L2VkaXRpb24+
PGtleXdvcmRzPjxrZXl3b3JkPkFuaW1hbHM8L2tleXdvcmQ+PGtleXdvcmQ+KkJpb2NvbXBhdGli
bGUgTWF0ZXJpYWxzPC9rZXl3b3JkPjxrZXl3b3JkPipCb25lIFJlZ2VuZXJhdGlvbjwva2V5d29y
ZD48a2V5d29yZD5IdW1hbnM8L2tleXdvcmQ+PGtleXdvcmQ+SW50ZXJjZWxsdWxhciBTaWduYWxp
bmcgUGVwdGlkZXMgYW5kIFByb3RlaW5zL21ldGFib2xpc208L2tleXdvcmQ+PGtleXdvcmQ+UmVn
ZW5lcmF0aXZlIE1lZGljaW5lPC9rZXl3b3JkPjxrZXl3b3JkPlRpc3N1ZSBFbmdpbmVlcmluZzwv
a2V5d29yZD48a2V5d29yZD4qVGlzc3VlIFNjYWZmb2xkczwva2V5d29yZD48a2V5d29yZD5iaW9t
YXRlcmlhbHM8L2tleXdvcmQ+PGtleXdvcmQ+Ym9uZSByZWdlbmVyYXRpb248L2tleXdvcmQ+PGtl
eXdvcmQ+aHlicmlkIHBvbHltZXI8L2tleXdvcmQ+PC9rZXl3b3Jkcz48ZGF0ZXM+PHllYXI+MjAx
OTwveWVhcj48cHViLWRhdGVzPjxkYXRlPkFwcjwvZGF0ZT48L3B1Yi1kYXRlcz48L2RhdGVzPjxp
c2JuPjIwOTUtMDIyNSAoRWxlY3Ryb25pYykmI3hEOzIwOTUtMDIxNyAoUHJpbnQpJiN4RDsyMDk1
LTAyMTcgKExpbmtpbmcpPC9pc2JuPjxhY2Nlc3Npb24tbnVtPjMwMzc3OTM0PC9hY2Nlc3Npb24t
bnVtPjx1cmxzPjxyZWxhdGVkLXVybHM+PHVybD5odHRwczovL3d3dy5uY2JpLm5sbS5uaWguZ292
L3B1Ym1lZC8zMDM3NzkzNDwvdXJsPjwvcmVsYXRlZC11cmxzPjwvdXJscz48Y3VzdG9tMj5QTUM2
NDQ1NzU3PC9jdXN0b20yPjxlbGVjdHJvbmljLXJlc291cmNlLW51bT4xMC4xMDA3L3MxMTY4NC0w
MTgtMDY2NC02PC9lbGVjdHJvbmljLXJlc291cmNlLW51bT48cmVtb3RlLWRhdGFiYXNlLW5hbWU+
TWVkbGluZTwvcmVtb3RlLWRhdGFiYXNlLW5hbWU+PHJlbW90ZS1kYXRhYmFzZS1wcm92aWRlcj5O
TE08L3JlbW90ZS1kYXRhYmFzZS1wcm92aWRlcj48L3JlY29yZD48L0NpdGU+PENpdGU+PEF1dGhv
cj5Qb3VyaGFqcmV6YWVpPC9BdXRob3I+PFllYXI+MjAyNDwvWWVhcj48UmVjTnVtPjE4MzwvUmVj
TnVtPjxyZWNvcmQ+PHJlYy1udW1iZXI+MTgzPC9yZWMtbnVtYmVyPjxmb3JlaWduLWtleXM+PGtl
eSBhcHA9IkVOIiBkYi1pZD0ieGFldnpmZDlsd2F4c2Nlc3cwYzU5ZGVlMmVldjllZWZhdHZ0IiB0
aW1lc3RhbXA9IjE3MzYyODUxMTciPjE4Mzwva2V5PjwvZm9yZWlnbi1rZXlzPjxyZWYtdHlwZSBu
YW1lPSJKb3VybmFsIEFydGljbGUiPjE3PC9yZWYtdHlwZT48Y29udHJpYnV0b3JzPjxhdXRob3Jz
PjxhdXRob3I+UG91cmhhanJlemFlaSwgUy48L2F1dGhvcj48YXV0aG9yPkFiYmFzLCBaLjwvYXV0
aG9yPjxhdXRob3I+S2hhbGlsaSwgTS4gQS48L2F1dGhvcj48YXV0aG9yPk1hZGluZWgsIEguPC9h
dXRob3I+PGF1dGhvcj5Kb295YSwgSC48L2F1dGhvcj48YXV0aG9yPkJhYmFlaXphZCwgQS48L2F1
dGhvcj48YXV0aG9yPkdyb3NzLCBKLiBELjwvYXV0aG9yPjxhdXRob3I+U2FtYWRpLCBBLjwvYXV0
aG9yPjwvYXV0aG9ycz48L2NvbnRyaWJ1dG9ycz48YXV0aC1hZGRyZXNzPkRlcGFydG1lbnQgb2Yg
YmlvbWVkaWNhbCBFbmdpbmVlcmluZywgQW1pcmthYmlyIFVuaXZlcnNpdHkgb2YgVGVjaG5vbG9n
eSwgVGVocmFuLCBJcmFuLiYjeEQ7RGVwYXJ0bWVudCBvZiBDaGVtaXN0cnksIFVuaXZlcnNpdHkg
b2YgQm9sb2duYSwgQm9sb2duYSwgSXRhbHkuJiN4RDtEZXBhcnRtZW50IG9mIEJpb21hdGVyaWFs
cywgVW5pdmVyc2l0eSBvZiBUYXJiaWF0IE1vZGFyZXMsIFRlaHJhbiwgSXJhbi4mI3hEO0RlcGFy
dG1lbnQgb2YgUG9seW1lciBFbmdpbmVlcmluZywgVW5pdmVyc2l0eSBvZiBUYXJiaWF0IE1vZGFy
ZXMsIFRlaHJhbiwgSXJhbi4mI3hEO0Jpb2NoZW1pc3RyeSBncm91cCwgRGVwYXJ0bWVudCBvZiBD
aGVtaXN0cnksIEZhY3VsdHkgb2YgU2NpZW5jZSwgRmVyZG93c2kgVW5pdmVyc2l0eSBvZiBNYXNo
aGFkLCBNYXNoaGFkLCBJcmFuLiYjeEQ7RmFjdWx0eSBvZiBNZWRpY2luZSwgU2VtbmFuIFVuaXZl
cnNpdHkgb2YgTWVkaWNhbCBTY2llbmNlLCBTZW1uYW4sIElyYW4uJiN4RDtSZUNFTExlYnJhdGUg
UmVnZW5lcmF0aXZlIE1lZGljaW5lIENsaW5pYywgSGVuZGVyc29uLCBOViwgVVNBLiYjeEQ7RGVw
YXJ0bWVudCBvZiBCYXNpYyBTY2llbmNlLCBTY2hvb2wgb2YgTWVkaWNpbmUsIEJhbSBVbml2ZXJz
aXR5IG9mIE1lZGljYWwgU2NpZW5jZXMsIEJhbSwgSXJhbi4gRWxlY3Ryb25pYyBhZGRyZXNzOiBh
bGlzYW1hZGkyM0BtdWJhbS5hYy5pci48L2F1dGgtYWRkcmVzcz48dGl0bGVzPjx0aXRsZT5CaW9h
Y3RpdmUgcG9seW1lcnM6IEEgY29tcHJlaGVuc2l2ZSByZXZpZXcgb24gYm9uZSBncmFmdGluZyBi
aW9tYXRlcmlhbHM8L3RpdGxlPjxzZWNvbmRhcnktdGl0bGU+SW50IEogQmlvbCBNYWNyb21vbDwv
c2Vjb25kYXJ5LXRpdGxlPjwvdGl0bGVzPjxwZXJpb2RpY2FsPjxmdWxsLXRpdGxlPkludCBKIEJp
b2wgTWFjcm9tb2w8L2Z1bGwtdGl0bGU+PC9wZXJpb2RpY2FsPjxwYWdlcz4xMzQ2MTU8L3BhZ2Vz
Pjx2b2x1bWU+Mjc4PC92b2x1bWU+PG51bWJlcj5QdCAyPC9udW1iZXI+PGVkaXRpb24+MjAyNDA4
MTA8L2VkaXRpb24+PGtleXdvcmRzPjxrZXl3b3JkPkh1bWFuczwva2V5d29yZD48a2V5d29yZD4q
UG9seW1lcnMvY2hlbWlzdHJ5PC9rZXl3b3JkPjxrZXl3b3JkPipCaW9jb21wYXRpYmxlIE1hdGVy
aWFscy9jaGVtaXN0cnk8L2tleXdvcmQ+PGtleXdvcmQ+KlRpc3N1ZSBFbmdpbmVlcmluZy9tZXRo
b2RzPC9rZXl3b3JkPjxrZXl3b3JkPipCb25lIFRyYW5zcGxhbnRhdGlvbi9tZXRob2RzPC9rZXl3
b3JkPjxrZXl3b3JkPkFuaW1hbHM8L2tleXdvcmQ+PGtleXdvcmQ+Qm9uZSBTdWJzdGl0dXRlcy9j
aGVtaXN0cnk8L2tleXdvcmQ+PGtleXdvcmQ+Qm9uZSBhbmQgQm9uZXMvZHJ1ZyBlZmZlY3RzPC9r
ZXl3b3JkPjxrZXl3b3JkPlRpc3N1ZSBTY2FmZm9sZHMvY2hlbWlzdHJ5PC9rZXl3b3JkPjxrZXl3
b3JkPkJvbmUgUmVnZW5lcmF0aW9uL2RydWcgZWZmZWN0czwva2V5d29yZD48a2V5d29yZD5CaW9t
ZWRpY2FsIGFwcGxpY2F0aW9uczwva2V5d29yZD48a2V5d29yZD5Cb25lIHRpc3N1ZSBlbmdpbmVl
cmluZzwva2V5d29yZD48a2V5d29yZD5Qb2x5bWVyaWMgYmlvbWF0ZXJpYWxzPC9rZXl3b3JkPjwv
a2V5d29yZHM+PGRhdGVzPjx5ZWFyPjIwMjQ8L3llYXI+PHB1Yi1kYXRlcz48ZGF0ZT5PY3Q8L2Rh
dGU+PC9wdWItZGF0ZXM+PC9kYXRlcz48aXNibj4xODc5LTAwMDMgKEVsZWN0cm9uaWMpJiN4RDsw
MTQxLTgxMzAgKExpbmtpbmcpPC9pc2JuPjxhY2Nlc3Npb24tbnVtPjM5MTI4NzQzPC9hY2Nlc3Np
b24tbnVtPjx1cmxzPjxyZWxhdGVkLXVybHM+PHVybD5odHRwczovL3d3dy5uY2JpLm5sbS5uaWgu
Z292L3B1Ym1lZC8zOTEyODc0MzwvdXJsPjwvcmVsYXRlZC11cmxzPjwvdXJscz48Y3VzdG9tMT5E
ZWNsYXJhdGlvbiBvZiBjb21wZXRpbmcgaW50ZXJlc3QgVGhlIGF1dGhvcnMgZGVjbGFyZSB0aGF0
IHRoZXkgaGF2ZSBubyBrbm93biBjb21wZXRpbmcgZmluYW5jaWFsIGludGVyZXN0cyBvciBwZXJz
b25hbCByZWxhdGlvbnNoaXBzIHRoYXQgY291bGQgaGF2ZSBhcHBlYXJlZCB0byBpbmZsdWVuY2Ug
dGhlIHdvcmsgcmVwb3J0ZWQgaW4gdGhpcyBwYXBlci48L2N1c3RvbTE+PGVsZWN0cm9uaWMtcmVz
b3VyY2UtbnVtPjEwLjEwMTYvai5pamJpb21hYy4yMDI0LjEzNDYxNTwvZWxlY3Ryb25pYy1yZXNv
dXJjZS1udW0+PHJlbW90ZS1kYXRhYmFzZS1uYW1lPk1lZGxpbmU8L3JlbW90ZS1kYXRhYmFzZS1u
YW1lPjxyZW1vdGUtZGF0YWJhc2UtcHJvdmlkZXI+TkxNPC9yZW1vdGUtZGF0YWJhc2UtcHJvdmlk
ZXI+PC9yZWNvcmQ+PC9DaXRlPjwvRW5kTm90ZT4A
</w:fldData>
        </w:fldChar>
      </w:r>
      <w:r w:rsidR="007E0B95" w:rsidRPr="00234024">
        <w:instrText xml:space="preserve"> ADDIN EN.CITE </w:instrText>
      </w:r>
      <w:r w:rsidR="007E0B95" w:rsidRPr="00234024">
        <w:fldChar w:fldCharType="begin">
          <w:fldData xml:space="preserve">PEVuZE5vdGU+PENpdGU+PEF1dGhvcj5UYXZvbmk8L0F1dGhvcj48WWVhcj4yMDIxPC9ZZWFyPjxS
ZWNOdW0+MjQ3PC9SZWNOdW0+PERpc3BsYXlUZXh0Pls0LCA0NCwgNDVdPC9EaXNwbGF5VGV4dD48
cmVjb3JkPjxyZWMtbnVtYmVyPjI0NzwvcmVjLW51bWJlcj48Zm9yZWlnbi1rZXlzPjxrZXkgYXBw
PSJFTiIgZGItaWQ9InhhZXZ6ZmQ5bHdheHNjZXN3MGM1OWRlZTJlZXY5ZWVmYXR2dCIgdGltZXN0
YW1wPSIxNzM2ODgzMTY4Ij4yNDc8L2tleT48L2ZvcmVpZ24ta2V5cz48cmVmLXR5cGUgbmFtZT0i
Sm91cm5hbCBBcnRpY2xlIj4xNzwvcmVmLXR5cGU+PGNvbnRyaWJ1dG9ycz48YXV0aG9ycz48YXV0
aG9yPlRhdm9uaSwgTWFydGE8L2F1dGhvcj48YXV0aG9yPkRhcHBvcnRvLCBNYXNzaW1pbGlhbm88
L2F1dGhvcj48YXV0aG9yPlRhbXBpZXJpLCBBbm5hPC9hdXRob3I+PGF1dGhvcj5TcHJpbywgU2lt
b25lPC9hdXRob3I+PC9hdXRob3JzPjwvY29udHJpYnV0b3JzPjx0aXRsZXM+PHRpdGxlPkJpb2Fj
dGl2ZSBDYWxjaXVtIFBob3NwaGF0ZS1CYXNlZCBDb21wb3NpdGVzIGZvciBCb25lIFJlZ2VuZXJh
dGlvbjwvdGl0bGU+PHNlY29uZGFyeS10aXRsZT5Kb3VybmFsIG9mIENvbXBvc2l0ZXMgU2NpZW5j
ZTwvc2Vjb25kYXJ5LXRpdGxlPjwvdGl0bGVzPjxwZXJpb2RpY2FsPjxmdWxsLXRpdGxlPkpvdXJu
YWwgb2YgQ29tcG9zaXRlcyBTY2llbmNlPC9mdWxsLXRpdGxlPjwvcGVyaW9kaWNhbD48cGFnZXM+
MjI3PC9wYWdlcz48dm9sdW1lPjU8L3ZvbHVtZT48ZGF0ZXM+PHllYXI+MjAyMTwveWVhcj48cHVi
LWRhdGVzPjxkYXRlPjA4LzI3PC9kYXRlPjwvcHViLWRhdGVzPjwvZGF0ZXM+PHVybHM+PC91cmxz
PjxlbGVjdHJvbmljLXJlc291cmNlLW51bT4xMC4zMzkwL2pjczUwOTAyMjc8L2VsZWN0cm9uaWMt
cmVzb3VyY2UtbnVtPjwvcmVjb3JkPjwvQ2l0ZT48Q2l0ZT48QXV0aG9yPkxlaTwvQXV0aG9yPjxZ
ZWFyPjIwMTk8L1llYXI+PFJlY051bT4yNDk8L1JlY051bT48cmVjb3JkPjxyZWMtbnVtYmVyPjI0
OTwvcmVjLW51bWJlcj48Zm9yZWlnbi1rZXlzPjxrZXkgYXBwPSJFTiIgZGItaWQ9InhhZXZ6ZmQ5
bHdheHNjZXN3MGM1OWRlZTJlZXY5ZWVmYXR2dCIgdGltZXN0YW1wPSIxNzM2ODg5MzQ4Ij4yNDk8
L2tleT48L2ZvcmVpZ24ta2V5cz48cmVmLXR5cGUgbmFtZT0iSm91cm5hbCBBcnRpY2xlIj4xNzwv
cmVmLXR5cGU+PGNvbnRyaWJ1dG9ycz48YXV0aG9ycz48YXV0aG9yPkxlaSwgQi48L2F1dGhvcj48
YXV0aG9yPkd1bywgQi48L2F1dGhvcj48YXV0aG9yPlJhbWJoaWEsIEsuIEouPC9hdXRob3I+PGF1
dGhvcj5NYSwgUC4gWC48L2F1dGhvcj48L2F1dGhvcnM+PC9jb250cmlidXRvcnM+PGF1dGgtYWRk
cmVzcz5Gcm9udGllciBJbnN0aXR1dGUgb2YgU2NpZW5jZSBhbmQgVGVjaG5vbG9neSwgWGkmYXBv
czthbiBKaWFvdG9uZyBVbml2ZXJzaXR5LCBYaSZhcG9zO2FuLCA3MTAwNTQsIENoaW5hLiYjeEQ7
RGVwYXJ0bWVudCBvZiBCaW9tZWRpY2FsIEVuZ2luZWVyaW5nLCBVbml2ZXJzaXR5IG9mIE1pY2hp
Z2FuLCBBbm4gQXJib3IsIE1JLCA0ODEwOSwgVVNBLiYjeEQ7RnJvbnRpZXIgSW5zdGl0dXRlIG9m
IFNjaWVuY2UgYW5kIFRlY2hub2xvZ3ksIFhpJmFwb3M7YW4gSmlhb3RvbmcgVW5pdmVyc2l0eSwg
WGkmYXBvczthbiwgNzEwMDU0LCBDaGluYS4gbWFweEB1bWljaC5lZHUuJiN4RDtEZXBhcnRtZW50
IG9mIEJpb21lZGljYWwgRW5naW5lZXJpbmcsIFVuaXZlcnNpdHkgb2YgTWljaGlnYW4sIEFubiBB
cmJvciwgTUksIDQ4MTA5LCBVU0EuIG1hcHhAdW1pY2guZWR1LiYjeEQ7RGVwYXJ0bWVudCBvZiBC
aW9sb2dpYyBhbmQgTWF0ZXJpYWxzIFNjaWVuY2VzLCBVbml2ZXJzaXR5IG9mIE1pY2hpZ2FuLCBB
bm4gQXJib3IsIE1JLCA0ODEwOSwgVVNBLiBtYXB4QHVtaWNoLmVkdS4mI3hEO01hY3JvbW9sZWN1
bGFyIFNjaWVuY2UgYW5kIEVuZ2luZWVyaW5nIENlbnRlciwgVW5pdmVyc2l0eSBvZiBNaWNoaWdh
biwgQW5uIEFyYm9yLCBNSSwgNDgxMDksIFVTQS4gbWFweEB1bWljaC5lZHUuJiN4RDtEZXBhcnRt
ZW50IG9mIE1hdGVyaWFsIFNjaWVuY2UgYW5kIEVuZ2luZWVyaW5nLCBVbml2ZXJzaXR5IG9mIE1p
Y2hpZ2FuLCBBbm4gQXJib3IsIE1JLCA0ODEwOSwgVVNBLiBtYXB4QHVtaWNoLmVkdS48L2F1dGgt
YWRkcmVzcz48dGl0bGVzPjx0aXRsZT5IeWJyaWQgcG9seW1lciBiaW9tYXRlcmlhbHMgZm9yIGJv
bmUgdGlzc3VlIHJlZ2VuZXJhdGlvbjwvdGl0bGU+PHNlY29uZGFyeS10aXRsZT5Gcm9udCBNZWQ8
L3NlY29uZGFyeS10aXRsZT48L3RpdGxlcz48cGVyaW9kaWNhbD48ZnVsbC10aXRsZT5Gcm9udCBN
ZWQ8L2Z1bGwtdGl0bGU+PC9wZXJpb2RpY2FsPjxwYWdlcz4xODktMjAxPC9wYWdlcz48dm9sdW1l
PjEzPC92b2x1bWU+PG51bWJlcj4yPC9udW1iZXI+PGVkaXRpb24+MjAxODEwMzA8L2VkaXRpb24+
PGtleXdvcmRzPjxrZXl3b3JkPkFuaW1hbHM8L2tleXdvcmQ+PGtleXdvcmQ+KkJpb2NvbXBhdGli
bGUgTWF0ZXJpYWxzPC9rZXl3b3JkPjxrZXl3b3JkPipCb25lIFJlZ2VuZXJhdGlvbjwva2V5d29y
ZD48a2V5d29yZD5IdW1hbnM8L2tleXdvcmQ+PGtleXdvcmQ+SW50ZXJjZWxsdWxhciBTaWduYWxp
bmcgUGVwdGlkZXMgYW5kIFByb3RlaW5zL21ldGFib2xpc208L2tleXdvcmQ+PGtleXdvcmQ+UmVn
ZW5lcmF0aXZlIE1lZGljaW5lPC9rZXl3b3JkPjxrZXl3b3JkPlRpc3N1ZSBFbmdpbmVlcmluZzwv
a2V5d29yZD48a2V5d29yZD4qVGlzc3VlIFNjYWZmb2xkczwva2V5d29yZD48a2V5d29yZD5iaW9t
YXRlcmlhbHM8L2tleXdvcmQ+PGtleXdvcmQ+Ym9uZSByZWdlbmVyYXRpb248L2tleXdvcmQ+PGtl
eXdvcmQ+aHlicmlkIHBvbHltZXI8L2tleXdvcmQ+PC9rZXl3b3Jkcz48ZGF0ZXM+PHllYXI+MjAx
OTwveWVhcj48cHViLWRhdGVzPjxkYXRlPkFwcjwvZGF0ZT48L3B1Yi1kYXRlcz48L2RhdGVzPjxp
c2JuPjIwOTUtMDIyNSAoRWxlY3Ryb25pYykmI3hEOzIwOTUtMDIxNyAoUHJpbnQpJiN4RDsyMDk1
LTAyMTcgKExpbmtpbmcpPC9pc2JuPjxhY2Nlc3Npb24tbnVtPjMwMzc3OTM0PC9hY2Nlc3Npb24t
bnVtPjx1cmxzPjxyZWxhdGVkLXVybHM+PHVybD5odHRwczovL3d3dy5uY2JpLm5sbS5uaWguZ292
L3B1Ym1lZC8zMDM3NzkzNDwvdXJsPjwvcmVsYXRlZC11cmxzPjwvdXJscz48Y3VzdG9tMj5QTUM2
NDQ1NzU3PC9jdXN0b20yPjxlbGVjdHJvbmljLXJlc291cmNlLW51bT4xMC4xMDA3L3MxMTY4NC0w
MTgtMDY2NC02PC9lbGVjdHJvbmljLXJlc291cmNlLW51bT48cmVtb3RlLWRhdGFiYXNlLW5hbWU+
TWVkbGluZTwvcmVtb3RlLWRhdGFiYXNlLW5hbWU+PHJlbW90ZS1kYXRhYmFzZS1wcm92aWRlcj5O
TE08L3JlbW90ZS1kYXRhYmFzZS1wcm92aWRlcj48L3JlY29yZD48L0NpdGU+PENpdGU+PEF1dGhv
cj5Qb3VyaGFqcmV6YWVpPC9BdXRob3I+PFllYXI+MjAyNDwvWWVhcj48UmVjTnVtPjE4MzwvUmVj
TnVtPjxyZWNvcmQ+PHJlYy1udW1iZXI+MTgzPC9yZWMtbnVtYmVyPjxmb3JlaWduLWtleXM+PGtl
eSBhcHA9IkVOIiBkYi1pZD0ieGFldnpmZDlsd2F4c2Nlc3cwYzU5ZGVlMmVldjllZWZhdHZ0IiB0
aW1lc3RhbXA9IjE3MzYyODUxMTciPjE4Mzwva2V5PjwvZm9yZWlnbi1rZXlzPjxyZWYtdHlwZSBu
YW1lPSJKb3VybmFsIEFydGljbGUiPjE3PC9yZWYtdHlwZT48Y29udHJpYnV0b3JzPjxhdXRob3Jz
PjxhdXRob3I+UG91cmhhanJlemFlaSwgUy48L2F1dGhvcj48YXV0aG9yPkFiYmFzLCBaLjwvYXV0
aG9yPjxhdXRob3I+S2hhbGlsaSwgTS4gQS48L2F1dGhvcj48YXV0aG9yPk1hZGluZWgsIEguPC9h
dXRob3I+PGF1dGhvcj5Kb295YSwgSC48L2F1dGhvcj48YXV0aG9yPkJhYmFlaXphZCwgQS48L2F1
dGhvcj48YXV0aG9yPkdyb3NzLCBKLiBELjwvYXV0aG9yPjxhdXRob3I+U2FtYWRpLCBBLjwvYXV0
aG9yPjwvYXV0aG9ycz48L2NvbnRyaWJ1dG9ycz48YXV0aC1hZGRyZXNzPkRlcGFydG1lbnQgb2Yg
YmlvbWVkaWNhbCBFbmdpbmVlcmluZywgQW1pcmthYmlyIFVuaXZlcnNpdHkgb2YgVGVjaG5vbG9n
eSwgVGVocmFuLCBJcmFuLiYjeEQ7RGVwYXJ0bWVudCBvZiBDaGVtaXN0cnksIFVuaXZlcnNpdHkg
b2YgQm9sb2duYSwgQm9sb2duYSwgSXRhbHkuJiN4RDtEZXBhcnRtZW50IG9mIEJpb21hdGVyaWFs
cywgVW5pdmVyc2l0eSBvZiBUYXJiaWF0IE1vZGFyZXMsIFRlaHJhbiwgSXJhbi4mI3hEO0RlcGFy
dG1lbnQgb2YgUG9seW1lciBFbmdpbmVlcmluZywgVW5pdmVyc2l0eSBvZiBUYXJiaWF0IE1vZGFy
ZXMsIFRlaHJhbiwgSXJhbi4mI3hEO0Jpb2NoZW1pc3RyeSBncm91cCwgRGVwYXJ0bWVudCBvZiBD
aGVtaXN0cnksIEZhY3VsdHkgb2YgU2NpZW5jZSwgRmVyZG93c2kgVW5pdmVyc2l0eSBvZiBNYXNo
aGFkLCBNYXNoaGFkLCBJcmFuLiYjeEQ7RmFjdWx0eSBvZiBNZWRpY2luZSwgU2VtbmFuIFVuaXZl
cnNpdHkgb2YgTWVkaWNhbCBTY2llbmNlLCBTZW1uYW4sIElyYW4uJiN4RDtSZUNFTExlYnJhdGUg
UmVnZW5lcmF0aXZlIE1lZGljaW5lIENsaW5pYywgSGVuZGVyc29uLCBOViwgVVNBLiYjeEQ7RGVw
YXJ0bWVudCBvZiBCYXNpYyBTY2llbmNlLCBTY2hvb2wgb2YgTWVkaWNpbmUsIEJhbSBVbml2ZXJz
aXR5IG9mIE1lZGljYWwgU2NpZW5jZXMsIEJhbSwgSXJhbi4gRWxlY3Ryb25pYyBhZGRyZXNzOiBh
bGlzYW1hZGkyM0BtdWJhbS5hYy5pci48L2F1dGgtYWRkcmVzcz48dGl0bGVzPjx0aXRsZT5CaW9h
Y3RpdmUgcG9seW1lcnM6IEEgY29tcHJlaGVuc2l2ZSByZXZpZXcgb24gYm9uZSBncmFmdGluZyBi
aW9tYXRlcmlhbHM8L3RpdGxlPjxzZWNvbmRhcnktdGl0bGU+SW50IEogQmlvbCBNYWNyb21vbDwv
c2Vjb25kYXJ5LXRpdGxlPjwvdGl0bGVzPjxwZXJpb2RpY2FsPjxmdWxsLXRpdGxlPkludCBKIEJp
b2wgTWFjcm9tb2w8L2Z1bGwtdGl0bGU+PC9wZXJpb2RpY2FsPjxwYWdlcz4xMzQ2MTU8L3BhZ2Vz
Pjx2b2x1bWU+Mjc4PC92b2x1bWU+PG51bWJlcj5QdCAyPC9udW1iZXI+PGVkaXRpb24+MjAyNDA4
MTA8L2VkaXRpb24+PGtleXdvcmRzPjxrZXl3b3JkPkh1bWFuczwva2V5d29yZD48a2V5d29yZD4q
UG9seW1lcnMvY2hlbWlzdHJ5PC9rZXl3b3JkPjxrZXl3b3JkPipCaW9jb21wYXRpYmxlIE1hdGVy
aWFscy9jaGVtaXN0cnk8L2tleXdvcmQ+PGtleXdvcmQ+KlRpc3N1ZSBFbmdpbmVlcmluZy9tZXRo
b2RzPC9rZXl3b3JkPjxrZXl3b3JkPipCb25lIFRyYW5zcGxhbnRhdGlvbi9tZXRob2RzPC9rZXl3
b3JkPjxrZXl3b3JkPkFuaW1hbHM8L2tleXdvcmQ+PGtleXdvcmQ+Qm9uZSBTdWJzdGl0dXRlcy9j
aGVtaXN0cnk8L2tleXdvcmQ+PGtleXdvcmQ+Qm9uZSBhbmQgQm9uZXMvZHJ1ZyBlZmZlY3RzPC9r
ZXl3b3JkPjxrZXl3b3JkPlRpc3N1ZSBTY2FmZm9sZHMvY2hlbWlzdHJ5PC9rZXl3b3JkPjxrZXl3
b3JkPkJvbmUgUmVnZW5lcmF0aW9uL2RydWcgZWZmZWN0czwva2V5d29yZD48a2V5d29yZD5CaW9t
ZWRpY2FsIGFwcGxpY2F0aW9uczwva2V5d29yZD48a2V5d29yZD5Cb25lIHRpc3N1ZSBlbmdpbmVl
cmluZzwva2V5d29yZD48a2V5d29yZD5Qb2x5bWVyaWMgYmlvbWF0ZXJpYWxzPC9rZXl3b3JkPjwv
a2V5d29yZHM+PGRhdGVzPjx5ZWFyPjIwMjQ8L3llYXI+PHB1Yi1kYXRlcz48ZGF0ZT5PY3Q8L2Rh
dGU+PC9wdWItZGF0ZXM+PC9kYXRlcz48aXNibj4xODc5LTAwMDMgKEVsZWN0cm9uaWMpJiN4RDsw
MTQxLTgxMzAgKExpbmtpbmcpPC9pc2JuPjxhY2Nlc3Npb24tbnVtPjM5MTI4NzQzPC9hY2Nlc3Np
b24tbnVtPjx1cmxzPjxyZWxhdGVkLXVybHM+PHVybD5odHRwczovL3d3dy5uY2JpLm5sbS5uaWgu
Z292L3B1Ym1lZC8zOTEyODc0MzwvdXJsPjwvcmVsYXRlZC11cmxzPjwvdXJscz48Y3VzdG9tMT5E
ZWNsYXJhdGlvbiBvZiBjb21wZXRpbmcgaW50ZXJlc3QgVGhlIGF1dGhvcnMgZGVjbGFyZSB0aGF0
IHRoZXkgaGF2ZSBubyBrbm93biBjb21wZXRpbmcgZmluYW5jaWFsIGludGVyZXN0cyBvciBwZXJz
b25hbCByZWxhdGlvbnNoaXBzIHRoYXQgY291bGQgaGF2ZSBhcHBlYXJlZCB0byBpbmZsdWVuY2Ug
dGhlIHdvcmsgcmVwb3J0ZWQgaW4gdGhpcyBwYXBlci48L2N1c3RvbTE+PGVsZWN0cm9uaWMtcmVz
b3VyY2UtbnVtPjEwLjEwMTYvai5pamJpb21hYy4yMDI0LjEzNDYxNTwvZWxlY3Ryb25pYy1yZXNv
dXJjZS1udW0+PHJlbW90ZS1kYXRhYmFzZS1uYW1lPk1lZGxpbmU8L3JlbW90ZS1kYXRhYmFzZS1u
YW1lPjxyZW1vdGUtZGF0YWJhc2UtcHJvdmlkZXI+TkxNPC9yZW1vdGUtZGF0YWJhc2UtcHJvdmlk
ZXI+PC9yZWNvcmQ+PC9DaXRlPjwvRW5kTm90ZT4A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[4, 44, 45]</w:t>
      </w:r>
      <w:r w:rsidRPr="00234024">
        <w:fldChar w:fldCharType="end"/>
      </w:r>
      <w:r w:rsidR="00AF31F3" w:rsidRPr="00234024">
        <w:t>.</w:t>
      </w:r>
    </w:p>
    <w:p w14:paraId="3DE57EA3" w14:textId="66DE249E" w:rsidR="006F63D0" w:rsidRPr="00234024" w:rsidRDefault="006F63D0" w:rsidP="00234024">
      <w:pPr>
        <w:pStyle w:val="NormalWeb"/>
        <w:spacing w:before="0" w:beforeAutospacing="0" w:after="0" w:afterAutospacing="0"/>
      </w:pPr>
      <w:r w:rsidRPr="00234024">
        <w:rPr>
          <w:color w:val="000000"/>
          <w:shd w:val="clear" w:color="auto" w:fill="FFFFFF"/>
        </w:rPr>
        <w:t>A composite biomaterial is a combination of two or more materials, designed to achieve enhanced properties for tissue engineering applications</w:t>
      </w:r>
      <w:r w:rsidRPr="00234024">
        <w:rPr>
          <w:color w:val="000000"/>
          <w:shd w:val="clear" w:color="auto" w:fill="FFFFFF"/>
        </w:rPr>
        <w:fldChar w:fldCharType="begin"/>
      </w:r>
      <w:r w:rsidR="007E0B95" w:rsidRPr="00234024">
        <w:rPr>
          <w:color w:val="000000"/>
          <w:shd w:val="clear" w:color="auto" w:fill="FFFFFF"/>
        </w:rPr>
        <w:instrText xml:space="preserve"> ADDIN EN.CITE &lt;EndNote&gt;&lt;Cite&gt;&lt;Author&gt;Sultana&lt;/Author&gt;&lt;Year&gt;2024&lt;/Year&gt;&lt;RecNum&gt;235&lt;/RecNum&gt;&lt;DisplayText&gt;[46]&lt;/DisplayText&gt;&lt;record&gt;&lt;rec-number&gt;235&lt;/rec-number&gt;&lt;foreign-keys&gt;&lt;key app="EN" db-id="xaevzfd9lwaxscesw0c59dee2eev9eefatvt" timestamp="1736878914"&gt;235&lt;/key&gt;&lt;/foreign-keys&gt;&lt;ref-type name="Journal Article"&gt;17&lt;/ref-type&gt;&lt;contributors&gt;&lt;authors&gt;&lt;author&gt;Sultana, N.&lt;/author&gt;&lt;author&gt;Cole, A.&lt;/author&gt;&lt;author&gt;Strachan, F.&lt;/author&gt;&lt;/authors&gt;&lt;/contributors&gt;&lt;auth-address&gt;The Texas Undergraduate Medical Academy, Prairie View A&amp;amp;M University, Texas A&amp;amp;M University System, Prairie View, TX 77446, USA.&lt;/auth-address&gt;&lt;titles&gt;&lt;title&gt;Biocomposite Scaffolds for Tissue Engineering: Materials, Fabrication Techniques and Future Directions&lt;/title&gt;&lt;secondary-title&gt;Materials (Basel)&lt;/secondary-title&gt;&lt;/titles&gt;&lt;periodical&gt;&lt;full-title&gt;Materials (Basel)&lt;/full-title&gt;&lt;/periodical&gt;&lt;volume&gt;17&lt;/volume&gt;&lt;number&gt;22&lt;/number&gt;&lt;edition&gt;20241115&lt;/edition&gt;&lt;keywords&gt;&lt;keyword&gt;applications&lt;/keyword&gt;&lt;keyword&gt;biopolymers&lt;/keyword&gt;&lt;keyword&gt;chitosan&lt;/keyword&gt;&lt;keyword&gt;collagen&lt;/keyword&gt;&lt;keyword&gt;fabrication&lt;/keyword&gt;&lt;keyword&gt;gelatin&lt;/keyword&gt;&lt;keyword&gt;lyophilization&lt;/keyword&gt;&lt;keyword&gt;pectin&lt;/keyword&gt;&lt;keyword&gt;techniques&lt;/keyword&gt;&lt;keyword&gt;tissue engineering&lt;/keyword&gt;&lt;/keywords&gt;&lt;dates&gt;&lt;year&gt;2024&lt;/year&gt;&lt;pub-dates&gt;&lt;date&gt;Nov 15&lt;/date&gt;&lt;/pub-dates&gt;&lt;/dates&gt;&lt;isbn&gt;1996-1944 (Print)&amp;#xD;1996-1944 (Electronic)&amp;#xD;1996-1944 (Linking)&lt;/isbn&gt;&lt;accession-num&gt;39597399&lt;/accession-num&gt;&lt;urls&gt;&lt;related-urls&gt;&lt;url&gt;https://www.ncbi.nlm.nih.gov/pubmed/39597399&lt;/url&gt;&lt;/related-urls&gt;&lt;/urls&gt;&lt;custom1&gt;The author declares no conflicts of interest.&lt;/custom1&gt;&lt;custom2&gt;PMC11595283&lt;/custom2&gt;&lt;electronic-resource-num&gt;10.3390/ma17225577&lt;/electronic-resource-num&gt;&lt;remote-database-name&gt;PubMed-not-MEDLINE&lt;/remote-database-name&gt;&lt;remote-database-provider&gt;NLM&lt;/remote-database-provider&gt;&lt;/record&gt;&lt;/Cite&gt;&lt;/EndNote&gt;</w:instrText>
      </w:r>
      <w:r w:rsidRPr="00234024">
        <w:rPr>
          <w:color w:val="000000"/>
          <w:shd w:val="clear" w:color="auto" w:fill="FFFFFF"/>
        </w:rPr>
        <w:fldChar w:fldCharType="separate"/>
      </w:r>
      <w:r w:rsidR="007E0B95" w:rsidRPr="00234024">
        <w:rPr>
          <w:noProof/>
          <w:color w:val="000000"/>
          <w:shd w:val="clear" w:color="auto" w:fill="FFFFFF"/>
        </w:rPr>
        <w:t>[46]</w:t>
      </w:r>
      <w:r w:rsidRPr="00234024">
        <w:rPr>
          <w:color w:val="000000"/>
          <w:shd w:val="clear" w:color="auto" w:fill="FFFFFF"/>
        </w:rPr>
        <w:fldChar w:fldCharType="end"/>
      </w:r>
      <w:r w:rsidRPr="00234024">
        <w:rPr>
          <w:color w:val="000000"/>
          <w:shd w:val="clear" w:color="auto" w:fill="FFFFFF"/>
        </w:rPr>
        <w:t xml:space="preserve">. These materials work together to provide improved mechanical strength, biocompatibility, </w:t>
      </w:r>
      <w:r w:rsidRPr="00234024">
        <w:t xml:space="preserve">capacity to trigger an anti-allergic response, </w:t>
      </w:r>
      <w:r w:rsidRPr="00234024">
        <w:rPr>
          <w:color w:val="000000"/>
          <w:shd w:val="clear" w:color="auto" w:fill="FFFFFF"/>
        </w:rPr>
        <w:t xml:space="preserve">and controlled degradation rates essential for effective tissue regeneration. The combinations of materials also </w:t>
      </w:r>
      <w:r w:rsidR="00DC72D5" w:rsidRPr="00234024">
        <w:rPr>
          <w:color w:val="000000"/>
          <w:shd w:val="clear" w:color="auto" w:fill="FFFFFF"/>
        </w:rPr>
        <w:t>ensure</w:t>
      </w:r>
      <w:r w:rsidR="00892D97" w:rsidRPr="00234024">
        <w:rPr>
          <w:color w:val="000000"/>
          <w:shd w:val="clear" w:color="auto" w:fill="FFFFFF"/>
        </w:rPr>
        <w:t xml:space="preserve"> advantages </w:t>
      </w:r>
      <w:r w:rsidR="002E1ACE" w:rsidRPr="00234024">
        <w:rPr>
          <w:color w:val="000000"/>
          <w:shd w:val="clear" w:color="auto" w:fill="FFFFFF"/>
        </w:rPr>
        <w:t>such as</w:t>
      </w:r>
      <w:r w:rsidRPr="00234024">
        <w:rPr>
          <w:color w:val="000000"/>
          <w:shd w:val="clear" w:color="auto" w:fill="FFFFFF"/>
        </w:rPr>
        <w:t xml:space="preserve"> </w:t>
      </w:r>
      <w:r w:rsidRPr="00234024">
        <w:t xml:space="preserve">manufacturing stability, </w:t>
      </w:r>
      <w:r w:rsidR="00F053B9" w:rsidRPr="00234024">
        <w:t>better control over</w:t>
      </w:r>
      <w:r w:rsidRPr="00234024">
        <w:t xml:space="preserve"> surface-to-volume ratio</w:t>
      </w:r>
      <w:r w:rsidR="00F053B9" w:rsidRPr="00234024">
        <w:t xml:space="preserve"> and </w:t>
      </w:r>
      <w:r w:rsidR="00B5620F" w:rsidRPr="00234024">
        <w:t>the</w:t>
      </w:r>
      <w:r w:rsidRPr="00234024">
        <w:t xml:space="preserve"> </w:t>
      </w:r>
      <w:r w:rsidR="00B5620F" w:rsidRPr="00234024">
        <w:t xml:space="preserve">possibility to ensure </w:t>
      </w:r>
      <w:r w:rsidRPr="00234024">
        <w:t>high</w:t>
      </w:r>
      <w:r w:rsidR="007A5CAF" w:rsidRPr="00234024">
        <w:t>er</w:t>
      </w:r>
      <w:r w:rsidRPr="00234024">
        <w:t xml:space="preserve"> porosity facilitating cell proliferation and nutrient transport</w:t>
      </w:r>
      <w:r w:rsidRPr="00234024">
        <w:fldChar w:fldCharType="begin"/>
      </w:r>
      <w:r w:rsidR="007E0B95" w:rsidRPr="00234024">
        <w:instrText xml:space="preserve"> ADDIN EN.CITE &lt;EndNote&gt;&lt;Cite&gt;&lt;Author&gt;Armentano&lt;/Author&gt;&lt;Year&gt;2010&lt;/Year&gt;&lt;RecNum&gt;250&lt;/RecNum&gt;&lt;DisplayText&gt;[47]&lt;/DisplayText&gt;&lt;record&gt;&lt;rec-number&gt;250&lt;/rec-number&gt;&lt;foreign-keys&gt;&lt;key app="EN" db-id="xaevzfd9lwaxscesw0c59dee2eev9eefatvt" timestamp="1736890513"&gt;250&lt;/key&gt;&lt;/foreign-keys&gt;&lt;ref-type name="Journal Article"&gt;17&lt;/ref-type&gt;&lt;contributors&gt;&lt;authors&gt;&lt;author&gt;Armentano, I.&lt;/author&gt;&lt;author&gt;Dottori, M.&lt;/author&gt;&lt;author&gt;Fortunati, E.&lt;/author&gt;&lt;author&gt;Mattioli, S.&lt;/author&gt;&lt;author&gt;Kenny, J. M.&lt;/author&gt;&lt;/authors&gt;&lt;/contributors&gt;&lt;titles&gt;&lt;title&gt;Biodegradable polymer matrix nanocomposites for tissue engineering: A review&lt;/title&gt;&lt;secondary-title&gt;Polymer Degradation and Stability&lt;/secondary-title&gt;&lt;/titles&gt;&lt;periodical&gt;&lt;full-title&gt;Polymer Degradation and Stability&lt;/full-title&gt;&lt;/periodical&gt;&lt;pages&gt;2126-2146&lt;/pages&gt;&lt;volume&gt;95&lt;/volume&gt;&lt;number&gt;11&lt;/number&gt;&lt;section&gt;2126&lt;/section&gt;&lt;dates&gt;&lt;year&gt;2010&lt;/year&gt;&lt;/dates&gt;&lt;isbn&gt;01413910&lt;/isbn&gt;&lt;urls&gt;&lt;/urls&gt;&lt;electronic-resource-num&gt;10.1016/j.polymdegradstab.2010.06.007&lt;/electronic-resource-num&gt;&lt;/record&gt;&lt;/Cite&gt;&lt;/EndNote&gt;</w:instrText>
      </w:r>
      <w:r w:rsidRPr="00234024">
        <w:fldChar w:fldCharType="separate"/>
      </w:r>
      <w:r w:rsidR="007E0B95" w:rsidRPr="00234024">
        <w:rPr>
          <w:noProof/>
        </w:rPr>
        <w:t>[47]</w:t>
      </w:r>
      <w:r w:rsidRPr="00234024">
        <w:fldChar w:fldCharType="end"/>
      </w:r>
      <w:r w:rsidRPr="00234024">
        <w:t xml:space="preserve">. Natural </w:t>
      </w:r>
      <w:r w:rsidR="00DB201E" w:rsidRPr="00234024">
        <w:t>p</w:t>
      </w:r>
      <w:r w:rsidRPr="00234024">
        <w:t>olymers</w:t>
      </w:r>
      <w:r w:rsidR="00DB201E" w:rsidRPr="00234024">
        <w:t xml:space="preserve">, including </w:t>
      </w:r>
      <w:r w:rsidRPr="00234024">
        <w:t xml:space="preserve">collagen, chitosan, and alginate, are usually combined with ceramics </w:t>
      </w:r>
      <w:r w:rsidRPr="00234024">
        <w:lastRenderedPageBreak/>
        <w:t xml:space="preserve">or elements </w:t>
      </w:r>
      <w:r w:rsidR="00DB201E" w:rsidRPr="00234024">
        <w:t xml:space="preserve">such as </w:t>
      </w:r>
      <w:r w:rsidRPr="00234024">
        <w:t xml:space="preserve">cellulose, nanofibers, and hydroxyapatite </w:t>
      </w:r>
      <w:r w:rsidRPr="00234024">
        <w:fldChar w:fldCharType="begin"/>
      </w:r>
      <w:r w:rsidR="007E0B95" w:rsidRPr="00234024">
        <w:instrText xml:space="preserve"> ADDIN EN.CITE &lt;EndNote&gt;&lt;Cite&gt;&lt;Author&gt;Al Mahmud&lt;/Author&gt;&lt;Year&gt;2023&lt;/Year&gt;&lt;RecNum&gt;236&lt;/RecNum&gt;&lt;DisplayText&gt;[48]&lt;/DisplayText&gt;&lt;record&gt;&lt;rec-number&gt;236&lt;/rec-number&gt;&lt;foreign-keys&gt;&lt;key app="EN" db-id="xaevzfd9lwaxscesw0c59dee2eev9eefatvt" timestamp="1736879137"&gt;236&lt;/key&gt;&lt;/foreign-keys&gt;&lt;ref-type name="Journal Article"&gt;17&lt;/ref-type&gt;&lt;contributors&gt;&lt;authors&gt;&lt;author&gt;Al Mahmud, Md Zobair&lt;/author&gt;&lt;/authors&gt;&lt;/contributors&gt;&lt;titles&gt;&lt;title&gt;Exploring the versatile applications of biocomposites in the medical field&lt;/title&gt;&lt;secondary-title&gt;Bioprinting&lt;/secondary-title&gt;&lt;/titles&gt;&lt;periodical&gt;&lt;full-title&gt;Bioprinting&lt;/full-title&gt;&lt;/periodical&gt;&lt;volume&gt;36&lt;/volume&gt;&lt;section&gt;e00319&lt;/section&gt;&lt;dates&gt;&lt;year&gt;2023&lt;/year&gt;&lt;/dates&gt;&lt;isbn&gt;24058866&lt;/isbn&gt;&lt;urls&gt;&lt;/urls&gt;&lt;electronic-resource-num&gt;10.1016/j.bprint.2023.e00319&lt;/electronic-resource-num&gt;&lt;/record&gt;&lt;/Cite&gt;&lt;/EndNote&gt;</w:instrText>
      </w:r>
      <w:r w:rsidRPr="00234024">
        <w:fldChar w:fldCharType="separate"/>
      </w:r>
      <w:r w:rsidR="007E0B95" w:rsidRPr="00234024">
        <w:rPr>
          <w:noProof/>
        </w:rPr>
        <w:t>[48]</w:t>
      </w:r>
      <w:r w:rsidRPr="00234024">
        <w:fldChar w:fldCharType="end"/>
      </w:r>
      <w:r w:rsidRPr="00234024">
        <w:t>. The combination and structural integrity allow for modifications in physical, mechanical, and biological properties.</w:t>
      </w:r>
    </w:p>
    <w:p w14:paraId="2837FCB9" w14:textId="5C32C2E3" w:rsidR="006F63D0" w:rsidRPr="00234024" w:rsidRDefault="006F63D0" w:rsidP="00234024">
      <w:pPr>
        <w:pStyle w:val="NormalWeb"/>
        <w:spacing w:before="0" w:beforeAutospacing="0" w:after="0" w:afterAutospacing="0"/>
      </w:pPr>
      <w:r w:rsidRPr="00234024">
        <w:t xml:space="preserve">Composite synthetic scaffolds are designed to degrade as new tissue forms, with studies showing significant mass loss and degradation within weeks </w:t>
      </w:r>
      <w:r w:rsidRPr="00234024">
        <w:fldChar w:fldCharType="begin"/>
      </w:r>
      <w:r w:rsidR="007E0B95" w:rsidRPr="00234024">
        <w:instrText xml:space="preserve"> ADDIN EN.CITE &lt;EndNote&gt;&lt;Cite&gt;&lt;Author&gt;Magno&lt;/Author&gt;&lt;Year&gt;2010&lt;/Year&gt;&lt;RecNum&gt;215&lt;/RecNum&gt;&lt;DisplayText&gt;[49]&lt;/DisplayText&gt;&lt;record&gt;&lt;rec-number&gt;215&lt;/rec-number&gt;&lt;foreign-keys&gt;&lt;key app="EN" db-id="xaevzfd9lwaxscesw0c59dee2eev9eefatvt" timestamp="1736784578"&gt;215&lt;/key&gt;&lt;/foreign-keys&gt;&lt;ref-type name="Journal Article"&gt;17&lt;/ref-type&gt;&lt;contributors&gt;&lt;authors&gt;&lt;author&gt;Magno, Maria Hanshella R.&lt;/author&gt;&lt;author&gt;Kim, Jinku&lt;/author&gt;&lt;author&gt;Srinivasan, Abiraman&lt;/author&gt;&lt;author&gt;McBride, Sean&lt;/author&gt;&lt;author&gt;Bolikal, Durgadas&lt;/author&gt;&lt;author&gt;Darr, Aniq&lt;/author&gt;&lt;author&gt;Hollinger, Jeffrey O.&lt;/author&gt;&lt;author&gt;Kohn, Joachim&lt;/author&gt;&lt;/authors&gt;&lt;/contributors&gt;&lt;titles&gt;&lt;title&gt;Synthesis, degradation and biocompatibility of tyrosine-derived polycarbonate scaffolds&lt;/title&gt;&lt;secondary-title&gt;Journal of Materials Chemistry&lt;/secondary-title&gt;&lt;/titles&gt;&lt;periodical&gt;&lt;full-title&gt;Journal of Materials Chemistry&lt;/full-title&gt;&lt;/periodical&gt;&lt;volume&gt;20&lt;/volume&gt;&lt;number&gt;40&lt;/number&gt;&lt;section&gt;8885&lt;/section&gt;&lt;dates&gt;&lt;year&gt;2010&lt;/year&gt;&lt;/dates&gt;&lt;isbn&gt;0959-9428&amp;#xD;1364-5501&lt;/isbn&gt;&lt;urls&gt;&lt;/urls&gt;&lt;electronic-resource-num&gt;10.1039/c0jm00868k&lt;/electronic-resource-num&gt;&lt;/record&gt;&lt;/Cite&gt;&lt;/EndNote&gt;</w:instrText>
      </w:r>
      <w:r w:rsidRPr="00234024">
        <w:fldChar w:fldCharType="separate"/>
      </w:r>
      <w:r w:rsidR="007E0B95" w:rsidRPr="00234024">
        <w:rPr>
          <w:noProof/>
        </w:rPr>
        <w:t>[49]</w:t>
      </w:r>
      <w:r w:rsidRPr="00234024">
        <w:fldChar w:fldCharType="end"/>
      </w:r>
      <w:r w:rsidRPr="00234024">
        <w:t xml:space="preserve"> mimicking the natural healing process.  Studies have been published attesting increasing efficacy of</w:t>
      </w:r>
      <w:r w:rsidR="00714AFE" w:rsidRPr="00234024">
        <w:t xml:space="preserve"> composite</w:t>
      </w:r>
      <w:r w:rsidRPr="00234024">
        <w:t xml:space="preserve"> synthetic scaffolds. Advances are exemplified by materials such as poly(L-lactide) (PLLA) composites, which exhibit</w:t>
      </w:r>
      <w:r w:rsidR="004852F4" w:rsidRPr="00234024">
        <w:t>ed</w:t>
      </w:r>
      <w:r w:rsidRPr="00234024">
        <w:t xml:space="preserve"> biocompatibility, promot</w:t>
      </w:r>
      <w:r w:rsidR="004852F4" w:rsidRPr="00234024">
        <w:t>e</w:t>
      </w:r>
      <w:r w:rsidRPr="00234024">
        <w:t xml:space="preserve"> cell attachment and proliferation </w:t>
      </w:r>
      <w:r w:rsidR="004852F4" w:rsidRPr="00234024">
        <w:t>as reported by</w:t>
      </w:r>
      <w:r w:rsidRPr="00234024">
        <w:t xml:space="preserve"> Porrata et.al </w:t>
      </w:r>
      <w:r w:rsidRPr="00234024">
        <w:fldChar w:fldCharType="begin"/>
      </w:r>
      <w:r w:rsidR="007E0B95" w:rsidRPr="00234024">
        <w:instrText xml:space="preserve"> ADDIN EN.CITE &lt;EndNote&gt;&lt;Cite&gt;&lt;Author&gt;Porrata&lt;/Author&gt;&lt;Year&gt;2022&lt;/Year&gt;&lt;RecNum&gt;217&lt;/RecNum&gt;&lt;DisplayText&gt;[20]&lt;/DisplayText&gt;&lt;record&gt;&lt;rec-number&gt;217&lt;/rec-number&gt;&lt;foreign-keys&gt;&lt;key app="EN" db-id="xaevzfd9lwaxscesw0c59dee2eev9eefatvt" timestamp="1736798336"&gt;217&lt;/key&gt;&lt;/foreign-keys&gt;&lt;ref-type name="Journal Article"&gt;17&lt;/ref-type&gt;&lt;contributors&gt;&lt;authors&gt;&lt;author&gt;Porrata, L. F.&lt;/author&gt;&lt;/authors&gt;&lt;/contributors&gt;&lt;auth-address&gt;Division of Hematology, Department of Internal Medicine, Mayo Clinic, Rochester, MN 55905, USA.&lt;/auth-address&gt;&lt;titles&gt;&lt;title&gt;The Impact of Infused Autograft Absolute Numbers of Immune Effector Cells on Survival Post-Autologous Stem Cell Transplantation&lt;/title&gt;&lt;secondary-title&gt;Cells&lt;/secondary-title&gt;&lt;/titles&gt;&lt;periodical&gt;&lt;full-title&gt;Cells&lt;/full-title&gt;&lt;/periodical&gt;&lt;volume&gt;11&lt;/volume&gt;&lt;number&gt;14&lt;/number&gt;&lt;edition&gt;20220714&lt;/edition&gt;&lt;keywords&gt;&lt;keyword&gt;Autografts&lt;/keyword&gt;&lt;keyword&gt;*Graft vs Host Disease&lt;/keyword&gt;&lt;keyword&gt;*Hematopoietic Stem Cell Transplantation&lt;/keyword&gt;&lt;keyword&gt;Humans&lt;/keyword&gt;&lt;keyword&gt;Lymphocytes&lt;/keyword&gt;&lt;keyword&gt;Transplantation, Autologous&lt;/keyword&gt;&lt;keyword&gt;autograft immune effector cells&lt;/keyword&gt;&lt;keyword&gt;autologous stem cell transplantation&lt;/keyword&gt;&lt;keyword&gt;survival&lt;/keyword&gt;&lt;/keywords&gt;&lt;dates&gt;&lt;year&gt;2022&lt;/year&gt;&lt;pub-dates&gt;&lt;date&gt;Jul 14&lt;/date&gt;&lt;/pub-dates&gt;&lt;/dates&gt;&lt;isbn&gt;2073-4409 (Electronic)&amp;#xD;2073-4409 (Linking)&lt;/isbn&gt;&lt;accession-num&gt;35883639&lt;/accession-num&gt;&lt;urls&gt;&lt;related-urls&gt;&lt;url&gt;https://www.ncbi.nlm.nih.gov/pubmed/35883639&lt;/url&gt;&lt;/related-urls&gt;&lt;/urls&gt;&lt;custom1&gt;The author declares no conflict of interest.&lt;/custom1&gt;&lt;custom2&gt;PMC9315986&lt;/custom2&gt;&lt;electronic-resource-num&gt;10.3390/cells11142197&lt;/electronic-resource-num&gt;&lt;remote-database-name&gt;Medline&lt;/remote-database-name&gt;&lt;remote-database-provider&gt;NLM&lt;/remote-database-provider&gt;&lt;/record&gt;&lt;/Cite&gt;&lt;/EndNote&gt;</w:instrText>
      </w:r>
      <w:r w:rsidRPr="00234024">
        <w:fldChar w:fldCharType="separate"/>
      </w:r>
      <w:r w:rsidR="007E0B95" w:rsidRPr="00234024">
        <w:rPr>
          <w:noProof/>
        </w:rPr>
        <w:t>[20]</w:t>
      </w:r>
      <w:r w:rsidRPr="00234024">
        <w:fldChar w:fldCharType="end"/>
      </w:r>
      <w:r w:rsidR="004852F4" w:rsidRPr="00234024">
        <w:t xml:space="preserve">; </w:t>
      </w:r>
      <w:r w:rsidRPr="00234024">
        <w:t xml:space="preserve">or Tyrosine-derived polycarbonate scaffolds that demonstrated minimal inflammatory responses in vivo, indicating favorable biocompatibility </w:t>
      </w:r>
      <w:r w:rsidR="004852F4" w:rsidRPr="00234024">
        <w:t>as reported</w:t>
      </w:r>
      <w:r w:rsidRPr="00234024">
        <w:t xml:space="preserve"> by Magno et al. </w:t>
      </w:r>
      <w:r w:rsidRPr="00234024">
        <w:fldChar w:fldCharType="begin"/>
      </w:r>
      <w:r w:rsidR="007E0B95" w:rsidRPr="00234024">
        <w:instrText xml:space="preserve"> ADDIN EN.CITE &lt;EndNote&gt;&lt;Cite&gt;&lt;Author&gt;Magno&lt;/Author&gt;&lt;Year&gt;2010&lt;/Year&gt;&lt;RecNum&gt;215&lt;/RecNum&gt;&lt;DisplayText&gt;[49]&lt;/DisplayText&gt;&lt;record&gt;&lt;rec-number&gt;215&lt;/rec-number&gt;&lt;foreign-keys&gt;&lt;key app="EN" db-id="xaevzfd9lwaxscesw0c59dee2eev9eefatvt" timestamp="1736784578"&gt;215&lt;/key&gt;&lt;/foreign-keys&gt;&lt;ref-type name="Journal Article"&gt;17&lt;/ref-type&gt;&lt;contributors&gt;&lt;authors&gt;&lt;author&gt;Magno, Maria Hanshella R.&lt;/author&gt;&lt;author&gt;Kim, Jinku&lt;/author&gt;&lt;author&gt;Srinivasan, Abiraman&lt;/author&gt;&lt;author&gt;McBride, Sean&lt;/author&gt;&lt;author&gt;Bolikal, Durgadas&lt;/author&gt;&lt;author&gt;Darr, Aniq&lt;/author&gt;&lt;author&gt;Hollinger, Jeffrey O.&lt;/author&gt;&lt;author&gt;Kohn, Joachim&lt;/author&gt;&lt;/authors&gt;&lt;/contributors&gt;&lt;titles&gt;&lt;title&gt;Synthesis, degradation and biocompatibility of tyrosine-derived polycarbonate scaffolds&lt;/title&gt;&lt;secondary-title&gt;Journal of Materials Chemistry&lt;/secondary-title&gt;&lt;/titles&gt;&lt;periodical&gt;&lt;full-title&gt;Journal of Materials Chemistry&lt;/full-title&gt;&lt;/periodical&gt;&lt;volume&gt;20&lt;/volume&gt;&lt;number&gt;40&lt;/number&gt;&lt;section&gt;8885&lt;/section&gt;&lt;dates&gt;&lt;year&gt;2010&lt;/year&gt;&lt;/dates&gt;&lt;isbn&gt;0959-9428&amp;#xD;1364-5501&lt;/isbn&gt;&lt;urls&gt;&lt;/urls&gt;&lt;electronic-resource-num&gt;10.1039/c0jm00868k&lt;/electronic-resource-num&gt;&lt;/record&gt;&lt;/Cite&gt;&lt;/EndNote&gt;</w:instrText>
      </w:r>
      <w:r w:rsidRPr="00234024">
        <w:fldChar w:fldCharType="separate"/>
      </w:r>
      <w:r w:rsidR="007E0B95" w:rsidRPr="00234024">
        <w:rPr>
          <w:noProof/>
        </w:rPr>
        <w:t>[49]</w:t>
      </w:r>
      <w:r w:rsidRPr="00234024">
        <w:fldChar w:fldCharType="end"/>
      </w:r>
      <w:r w:rsidRPr="00234024">
        <w:t xml:space="preserve">. The </w:t>
      </w:r>
      <w:r w:rsidR="00B438EF" w:rsidRPr="00234024">
        <w:t>integration</w:t>
      </w:r>
      <w:r w:rsidRPr="00234024">
        <w:t xml:space="preserve"> of bioactive materials, </w:t>
      </w:r>
      <w:r w:rsidR="004852F4" w:rsidRPr="00234024">
        <w:t xml:space="preserve">such as </w:t>
      </w:r>
      <w:r w:rsidRPr="00234024">
        <w:t xml:space="preserve">hydroxyapatite, can improve the biodegradability and bioactivity of synthetic scaffolds </w:t>
      </w:r>
      <w:r w:rsidRPr="00234024">
        <w:fldChar w:fldCharType="begin">
          <w:fldData xml:space="preserve">PEVuZE5vdGU+PENpdGU+PEF1dGhvcj5YaWU8L0F1dGhvcj48WWVhcj4yMDE2PC9ZZWFyPjxSZWNO
dW0+MTg3PC9SZWNOdW0+PERpc3BsYXlUZXh0Pls2XTwvRGlzcGxheVRleHQ+PHJlY29yZD48cmVj
LW51bWJlcj4xODc8L3JlYy1udW1iZXI+PGZvcmVpZ24ta2V5cz48a2V5IGFwcD0iRU4iIGRiLWlk
PSJ4YWV2emZkOWx3YXhzY2VzdzBjNTlkZWUyZWV2OWVlZmF0dnQiIHRpbWVzdGFtcD0iMTczNjM1
Mjg1OSI+MTg3PC9rZXk+PC9mb3JlaWduLWtleXM+PHJlZi10eXBlIG5hbWU9IkpvdXJuYWwgQXJ0
aWNsZSI+MTc8L3JlZi10eXBlPjxjb250cmlidXRvcnM+PGF1dGhvcnM+PGF1dGhvcj5YaWUsIEwu
PC9hdXRob3I+PGF1dGhvcj5ZdSwgSC48L2F1dGhvcj48YXV0aG9yPllhbmcsIFcuPC9hdXRob3I+
PGF1dGhvcj5aaHUsIFouPC9hdXRob3I+PGF1dGhvcj5ZdWUsIEwuPC9hdXRob3I+PC9hdXRob3Jz
PjwvY29udHJpYnV0b3JzPjxhdXRoLWFkZHJlc3M+YSBTdGF0ZSBLZXkgTGFib3JhdG9yeSBvZiBP
cmFsIERpc2Vhc2VzICwgV2VzdCBDaGluYSBDb2xsZWdlIG9mIFN0b21hdG9sb2d5LCBTaWNodWFu
IFVuaXZlcnNpdHkgLCBDaGVuZ2R1ICwgQ2hpbmEuJiN4RDtiIFNjaG9vbCBvZiBNYXRlcmlhbHMg
U2NpZW5jZSBhbmQgRW5naW5lZXJpbmcsIFNpY2h1YW4gVW5pdmVyc2l0eSAsIENoZW5nZHUgLCBD
aGluYS48L2F1dGgtYWRkcmVzcz48dGl0bGVzPjx0aXRsZT5QcmVwYXJhdGlvbiwgaW4gdml0cm8g
ZGVncmFkYWJpbGl0eSwgY3l0b3RveGljaXR5LCBhbmQgaW4gdml2byBiaW9jb21wYXRpYmlsaXR5
IG9mIHBvcm91cyBoeWRyb3h5YXBhdGl0ZSB3aGlza2VyLXJlaW5mb3JjZWQgcG9seShMLWxhY3Rp
ZGUpIGJpb2NvbXBvc2l0ZSBzY2FmZm9sZHM8L3RpdGxlPjxzZWNvbmRhcnktdGl0bGU+SiBCaW9t
YXRlciBTY2kgUG9seW0gRWQ8L3NlY29uZGFyeS10aXRsZT48L3RpdGxlcz48cGVyaW9kaWNhbD48
ZnVsbC10aXRsZT5KIEJpb21hdGVyIFNjaSBQb2x5bSBFZDwvZnVsbC10aXRsZT48L3BlcmlvZGlj
YWw+PHBhZ2VzPjUwNS0yODwvcGFnZXM+PHZvbHVtZT4yNzwvdm9sdW1lPjxudW1iZXI+NjwvbnVt
YmVyPjxlZGl0aW9uPjIwMTYwMjEyPC9lZGl0aW9uPjxrZXl3b3Jkcz48a2V5d29yZD5BbmltYWxz
PC9rZXl3b3JkPjxrZXl3b3JkPkJpb2NvbXBhdGlibGUgTWF0ZXJpYWxzLypjaGVtaXN0cnkvKm1l
dGFib2xpc20vcGhhcm1hY29sb2d5L3RveGljaXR5PC9rZXl3b3JkPjxrZXl3b3JkPkNlbGwgUHJv
bGlmZXJhdGlvbi9kcnVnIGVmZmVjdHM8L2tleXdvcmQ+PGtleXdvcmQ+RHVyYXBhdGl0ZS8qY2hl
bWlzdHJ5LyptZXRhYm9saXNtL3BoYXJtYWNvbG9neS90b3hpY2l0eTwva2V5d29yZD48a2V5d29y
ZD5IdW1hbnM8L2tleXdvcmQ+PGtleXdvcmQ+TWFsZTwva2V5d29yZD48a2V5d29yZD5NZXNlbmNo
eW1hbCBTdGVtIENlbGxzL2N5dG9sb2d5L2RydWcgZWZmZWN0czwva2V5d29yZD48a2V5d29yZD5Q
b2x5ZXN0ZXJzLypjaGVtaXN0cnk8L2tleXdvcmQ+PGtleXdvcmQ+UG9yb3NpdHk8L2tleXdvcmQ+
PGtleXdvcmQ+UmFiYml0czwva2V5d29yZD48a2V5d29yZD5SYXRzPC9rZXl3b3JkPjxrZXl3b3Jk
PlNraW4vZHJ1ZyBlZmZlY3RzPC9rZXl3b3JkPjxrZXl3b3JkPlRpc3N1ZSBFbmdpbmVlcmluZzwv
a2V5d29yZD48a2V5d29yZD5UaXNzdWUgU2NhZmZvbGRzLypjaGVtaXN0cnk8L2tleXdvcmQ+PGtl
eXdvcmQ+SHlkcm94eWFwYXRpdGUgd2hpc2tlcjwva2V5d29yZD48a2V5d29yZD5ib25lIHRpc3N1
ZSBlbmdpbmVlcmluZzwva2V5d29yZD48a2V5d29yZD5kZWdyYWRhYmlsaXR5PC9rZXl3b3JkPjxr
ZXl3b3JkPnBvbHkoTC1sYWN0aWRlKTwva2V5d29yZD48a2V5d29yZD5wb3JvdXMgc2NhZmZvbGQ8
L2tleXdvcmQ+PC9rZXl3b3Jkcz48ZGF0ZXM+PHllYXI+MjAxNjwveWVhcj48L2RhdGVzPjxpc2Ju
PjE1NjgtNTYyNCAoRWxlY3Ryb25pYykmI3hEOzA5MjAtNTA2MyAoTGlua2luZyk8L2lzYm4+PGFj
Y2Vzc2lvbi1udW0+MjY4NzMwMTU8L2FjY2Vzc2lvbi1udW0+PHVybHM+PHJlbGF0ZWQtdXJscz48
dXJsPmh0dHBzOi8vd3d3Lm5jYmkubmxtLm5paC5nb3YvcHVibWVkLzI2ODczMDE1PC91cmw+PC9y
ZWxhdGVkLXVybHM+PC91cmxzPjxlbGVjdHJvbmljLXJlc291cmNlLW51bT4xMC4xMDgwLzA5MjA1
MDYzLjIwMTYuMTE0MDYxMzwvZWxlY3Ryb25pYy1yZXNvdXJjZS1udW0+PHJlbW90ZS1kYXRhYmFz
ZS1uYW1lPk1lZGxpbmU8L3JlbW90ZS1kYXRhYmFzZS1uYW1lPjxyZW1vdGUtZGF0YWJhc2UtcHJv
dmlkZXI+TkxNPC9yZW1vdGUtZGF0YWJhc2UtcHJvdmlkZXI+PC9yZWNvcmQ+PC9DaXRlPjwvRW5k
Tm90ZT5=
</w:fldData>
        </w:fldChar>
      </w:r>
      <w:r w:rsidRPr="00234024">
        <w:instrText xml:space="preserve"> ADDIN EN.CITE </w:instrText>
      </w:r>
      <w:r w:rsidRPr="00234024">
        <w:fldChar w:fldCharType="begin">
          <w:fldData xml:space="preserve">PEVuZE5vdGU+PENpdGU+PEF1dGhvcj5YaWU8L0F1dGhvcj48WWVhcj4yMDE2PC9ZZWFyPjxSZWNO
dW0+MTg3PC9SZWNOdW0+PERpc3BsYXlUZXh0Pls2XTwvRGlzcGxheVRleHQ+PHJlY29yZD48cmVj
LW51bWJlcj4xODc8L3JlYy1udW1iZXI+PGZvcmVpZ24ta2V5cz48a2V5IGFwcD0iRU4iIGRiLWlk
PSJ4YWV2emZkOWx3YXhzY2VzdzBjNTlkZWUyZWV2OWVlZmF0dnQiIHRpbWVzdGFtcD0iMTczNjM1
Mjg1OSI+MTg3PC9rZXk+PC9mb3JlaWduLWtleXM+PHJlZi10eXBlIG5hbWU9IkpvdXJuYWwgQXJ0
aWNsZSI+MTc8L3JlZi10eXBlPjxjb250cmlidXRvcnM+PGF1dGhvcnM+PGF1dGhvcj5YaWUsIEwu
PC9hdXRob3I+PGF1dGhvcj5ZdSwgSC48L2F1dGhvcj48YXV0aG9yPllhbmcsIFcuPC9hdXRob3I+
PGF1dGhvcj5aaHUsIFouPC9hdXRob3I+PGF1dGhvcj5ZdWUsIEwuPC9hdXRob3I+PC9hdXRob3Jz
PjwvY29udHJpYnV0b3JzPjxhdXRoLWFkZHJlc3M+YSBTdGF0ZSBLZXkgTGFib3JhdG9yeSBvZiBP
cmFsIERpc2Vhc2VzICwgV2VzdCBDaGluYSBDb2xsZWdlIG9mIFN0b21hdG9sb2d5LCBTaWNodWFu
IFVuaXZlcnNpdHkgLCBDaGVuZ2R1ICwgQ2hpbmEuJiN4RDtiIFNjaG9vbCBvZiBNYXRlcmlhbHMg
U2NpZW5jZSBhbmQgRW5naW5lZXJpbmcsIFNpY2h1YW4gVW5pdmVyc2l0eSAsIENoZW5nZHUgLCBD
aGluYS48L2F1dGgtYWRkcmVzcz48dGl0bGVzPjx0aXRsZT5QcmVwYXJhdGlvbiwgaW4gdml0cm8g
ZGVncmFkYWJpbGl0eSwgY3l0b3RveGljaXR5LCBhbmQgaW4gdml2byBiaW9jb21wYXRpYmlsaXR5
IG9mIHBvcm91cyBoeWRyb3h5YXBhdGl0ZSB3aGlza2VyLXJlaW5mb3JjZWQgcG9seShMLWxhY3Rp
ZGUpIGJpb2NvbXBvc2l0ZSBzY2FmZm9sZHM8L3RpdGxlPjxzZWNvbmRhcnktdGl0bGU+SiBCaW9t
YXRlciBTY2kgUG9seW0gRWQ8L3NlY29uZGFyeS10aXRsZT48L3RpdGxlcz48cGVyaW9kaWNhbD48
ZnVsbC10aXRsZT5KIEJpb21hdGVyIFNjaSBQb2x5bSBFZDwvZnVsbC10aXRsZT48L3BlcmlvZGlj
YWw+PHBhZ2VzPjUwNS0yODwvcGFnZXM+PHZvbHVtZT4yNzwvdm9sdW1lPjxudW1iZXI+NjwvbnVt
YmVyPjxlZGl0aW9uPjIwMTYwMjEyPC9lZGl0aW9uPjxrZXl3b3Jkcz48a2V5d29yZD5BbmltYWxz
PC9rZXl3b3JkPjxrZXl3b3JkPkJpb2NvbXBhdGlibGUgTWF0ZXJpYWxzLypjaGVtaXN0cnkvKm1l
dGFib2xpc20vcGhhcm1hY29sb2d5L3RveGljaXR5PC9rZXl3b3JkPjxrZXl3b3JkPkNlbGwgUHJv
bGlmZXJhdGlvbi9kcnVnIGVmZmVjdHM8L2tleXdvcmQ+PGtleXdvcmQ+RHVyYXBhdGl0ZS8qY2hl
bWlzdHJ5LyptZXRhYm9saXNtL3BoYXJtYWNvbG9neS90b3hpY2l0eTwva2V5d29yZD48a2V5d29y
ZD5IdW1hbnM8L2tleXdvcmQ+PGtleXdvcmQ+TWFsZTwva2V5d29yZD48a2V5d29yZD5NZXNlbmNo
eW1hbCBTdGVtIENlbGxzL2N5dG9sb2d5L2RydWcgZWZmZWN0czwva2V5d29yZD48a2V5d29yZD5Q
b2x5ZXN0ZXJzLypjaGVtaXN0cnk8L2tleXdvcmQ+PGtleXdvcmQ+UG9yb3NpdHk8L2tleXdvcmQ+
PGtleXdvcmQ+UmFiYml0czwva2V5d29yZD48a2V5d29yZD5SYXRzPC9rZXl3b3JkPjxrZXl3b3Jk
PlNraW4vZHJ1ZyBlZmZlY3RzPC9rZXl3b3JkPjxrZXl3b3JkPlRpc3N1ZSBFbmdpbmVlcmluZzwv
a2V5d29yZD48a2V5d29yZD5UaXNzdWUgU2NhZmZvbGRzLypjaGVtaXN0cnk8L2tleXdvcmQ+PGtl
eXdvcmQ+SHlkcm94eWFwYXRpdGUgd2hpc2tlcjwva2V5d29yZD48a2V5d29yZD5ib25lIHRpc3N1
ZSBlbmdpbmVlcmluZzwva2V5d29yZD48a2V5d29yZD5kZWdyYWRhYmlsaXR5PC9rZXl3b3JkPjxr
ZXl3b3JkPnBvbHkoTC1sYWN0aWRlKTwva2V5d29yZD48a2V5d29yZD5wb3JvdXMgc2NhZmZvbGQ8
L2tleXdvcmQ+PC9rZXl3b3Jkcz48ZGF0ZXM+PHllYXI+MjAxNjwveWVhcj48L2RhdGVzPjxpc2Ju
PjE1NjgtNTYyNCAoRWxlY3Ryb25pYykmI3hEOzA5MjAtNTA2MyAoTGlua2luZyk8L2lzYm4+PGFj
Y2Vzc2lvbi1udW0+MjY4NzMwMTU8L2FjY2Vzc2lvbi1udW0+PHVybHM+PHJlbGF0ZWQtdXJscz48
dXJsPmh0dHBzOi8vd3d3Lm5jYmkubmxtLm5paC5nb3YvcHVibWVkLzI2ODczMDE1PC91cmw+PC9y
ZWxhdGVkLXVybHM+PC91cmxzPjxlbGVjdHJvbmljLXJlc291cmNlLW51bT4xMC4xMDgwLzA5MjA1
MDYzLjIwMTYuMTE0MDYxMzwvZWxlY3Ryb25pYy1yZXNvdXJjZS1udW0+PHJlbW90ZS1kYXRhYmFz
ZS1uYW1lPk1lZGxpbmU8L3JlbW90ZS1kYXRhYmFzZS1uYW1lPjxyZW1vdGUtZGF0YWJhc2UtcHJv
dmlkZXI+TkxNPC9yZW1vdGUtZGF0YWJhc2UtcHJvdmlkZXI+PC9yZWNvcmQ+PC9DaXRlPjwvRW5k
Tm90ZT5=
</w:fldData>
        </w:fldChar>
      </w:r>
      <w:r w:rsidRPr="00234024">
        <w:instrText xml:space="preserve"> ADDIN EN.CITE.DATA </w:instrText>
      </w:r>
      <w:r w:rsidRPr="00234024">
        <w:fldChar w:fldCharType="end"/>
      </w:r>
      <w:r w:rsidRPr="00234024">
        <w:fldChar w:fldCharType="separate"/>
      </w:r>
      <w:r w:rsidRPr="00234024">
        <w:rPr>
          <w:noProof/>
        </w:rPr>
        <w:t>[6]</w:t>
      </w:r>
      <w:r w:rsidRPr="00234024">
        <w:fldChar w:fldCharType="end"/>
      </w:r>
      <w:r w:rsidRPr="00234024">
        <w:t xml:space="preserve"> </w:t>
      </w:r>
      <w:r w:rsidR="006435FA" w:rsidRPr="00234024">
        <w:t>T</w:t>
      </w:r>
      <w:r w:rsidRPr="00234024">
        <w:t>issue engineer</w:t>
      </w:r>
      <w:r w:rsidR="006435FA" w:rsidRPr="00234024">
        <w:t xml:space="preserve">ing in </w:t>
      </w:r>
      <w:r w:rsidRPr="00234024">
        <w:t>regenerative medicine</w:t>
      </w:r>
      <w:r w:rsidR="006435FA" w:rsidRPr="00234024">
        <w:t xml:space="preserve"> seeks to </w:t>
      </w:r>
      <w:r w:rsidRPr="00234024">
        <w:t xml:space="preserve">enhance scaffolds to enable them to </w:t>
      </w:r>
      <w:r w:rsidR="00171EC1" w:rsidRPr="00234024">
        <w:t>“</w:t>
      </w:r>
      <w:r w:rsidRPr="00234024">
        <w:t>act as delivery vectors or as cellular systems for drugs and cells</w:t>
      </w:r>
      <w:r w:rsidR="00171EC1" w:rsidRPr="00234024">
        <w:t xml:space="preserve">” </w:t>
      </w:r>
      <w:r w:rsidR="00296C53" w:rsidRPr="00234024">
        <w:fldChar w:fldCharType="begin">
          <w:fldData xml:space="preserve">PEVuZE5vdGU+PENpdGU+PEF1dGhvcj5SZWRkeTwvQXV0aG9yPjxZZWFyPjIwMjE8L1llYXI+PFJl
Y051bT4xODU8L1JlY051bT48RGlzcGxheVRleHQ+WzddPC9EaXNwbGF5VGV4dD48cmVjb3JkPjxy
ZWMtbnVtYmVyPjE4NTwvcmVjLW51bWJlcj48Zm9yZWlnbi1rZXlzPjxrZXkgYXBwPSJFTiIgZGIt
aWQ9InhhZXZ6ZmQ5bHdheHNjZXN3MGM1OWRlZTJlZXY5ZWVmYXR2dCIgdGltZXN0YW1wPSIxNzM2
MzUwMzA1Ij4xODU8L2tleT48L2ZvcmVpZ24ta2V5cz48cmVmLXR5cGUgbmFtZT0iSm91cm5hbCBB
cnRpY2xlIj4xNzwvcmVmLXR5cGU+PGNvbnRyaWJ1dG9ycz48YXV0aG9ycz48YXV0aG9yPlJlZGR5
LCBNLiBTLiBCLjwvYXV0aG9yPjxhdXRob3I+UG9ubmFtbWEsIEQuPC9hdXRob3I+PGF1dGhvcj5D
aG91ZGhhcnksIFIuPC9hdXRob3I+PGF1dGhvcj5TYWRhc2l2dW5pLCBLLiBLLjwvYXV0aG9yPjwv
YXV0aG9ycz48L2NvbnRyaWJ1dG9ycz48YXV0aC1hZGRyZXNzPkNlbnRlciBmb3IgTmFub3NjaWVu
Y2UgYW5kIFRlY2hub2xvZ3ksIEluc3RpdHV0ZSBvZiBTY2llbmNlIGFuZCBUZWNobm9sb2d5LCBK
YXdhaGFybGFsIE5laHJ1IFRlY2hub2xvZ2ljYWwgVW5pdmVyc2l0eSwgSHlkZXJhYmFkIDUwMDA4
NSwgSW5kaWEuJiN4RDtDZW50ZXIgZm9yIEFkdmFuY2VkIE1hdGVyaWFscywgUWF0YXIgVW5pdmVy
c2l0eSwgRG9oYSBQLk8uIEJveCAyNzEzLCBRYXRhci4mI3hEO1J1ZG9sZnMgQ2ltZGlucyBSaWdh
IEJpb21hdGVyaWFscyBJbm5vdmF0aW9ucyBhbmQgRGV2ZWxvcG1lbnQgQ2VudHJlIG9mIFJUVSwg
RmFjdWx0eSBvZiBNYXRlcmlhbHMgU2NpZW5jZSBhbmQgQXBwbGllZCBDaGVtaXN0cnksIEluc3Rp
dHV0ZSBvZiBHZW5lcmFsIENoZW1pY2FsIEVuZ2luZWVyaW5nLCBSaWdhIFRlY2huaWNhbCBVbml2
ZXJzaXR5LCBQdWxrYSBTdCAzLCBMVi0xMDA3IFJpZ2EsIExhdHZpYS4mI3hEO0JhbHRpYyBCaW9t
YXRlcmlhbHMgQ2VudHJlIG9mIEV4Y2VsbGVuY2UsIEhlYWRxdWFydGVycyBhdCBSaWdhIFRlY2hu
aWNhbCBVbml2ZXJzaXR5LCBMVi0xMDA3IFJpZ2EsIExhdHZpYS4mI3hEO0NlbnRlciBmb3IgQ29t
cG9zaXRlIE1hdGVyaWFscywgTmF0aW9uYWwgVW5pdmVyc2l0eSBvZiBTY2llbmNlIGFuZCBUZWNo
bm9sb2d5ICZxdW90O01JU2lTJnF1b3Q7LCAxMTkwNDkgTW9zY293LCBSdXNzaWEuPC9hdXRoLWFk
ZHJlc3M+PHRpdGxlcz48dGl0bGU+QSBDb21wYXJhdGl2ZSBSZXZpZXcgb2YgTmF0dXJhbCBhbmQg
U3ludGhldGljIEJpb3BvbHltZXIgQ29tcG9zaXRlIFNjYWZmb2xkczwvdGl0bGU+PHNlY29uZGFy
eS10aXRsZT5Qb2x5bWVycyAoQmFzZWwpPC9zZWNvbmRhcnktdGl0bGU+PC90aXRsZXM+PHBlcmlv
ZGljYWw+PGZ1bGwtdGl0bGU+UG9seW1lcnMgKEJhc2VsKTwvZnVsbC10aXRsZT48L3BlcmlvZGlj
YWw+PHBhZ2VzPjExMDU8L3BhZ2VzPjx2b2x1bWU+MTM8L3ZvbHVtZT48bnVtYmVyPjc8L251bWJl
cj48ZWRpdGlvbj4yMDIxMDMzMDwvZWRpdGlvbj48a2V5d29yZHM+PGtleXdvcmQ+YmlvZGVncmFk
YWJpbGl0eTwva2V5d29yZD48a2V5d29yZD5uYXR1cmFsIGJpb3BvbHltZXI8L2tleXdvcmQ+PGtl
eXdvcmQ+c2NhZmZvbGRzPC9rZXl3b3JkPjxrZXl3b3JkPnN5bnRoZXRpYyBiaW9wb2x5bWVyPC9r
ZXl3b3JkPjxrZXl3b3JkPnRpc3N1ZSBlbmdpbmVlcmluZzwva2V5d29yZD48L2tleXdvcmRzPjxk
YXRlcz48eWVhcj4yMDIxPC95ZWFyPjxwdWItZGF0ZXM+PGRhdGU+TWFyIDMwPC9kYXRlPjwvcHVi
LWRhdGVzPjwvZGF0ZXM+PGlzYm4+MjA3My00MzYwIChFbGVjdHJvbmljKSYjeEQ7MjA3My00MzYw
IChMaW5raW5nKTwvaXNibj48YWNjZXNzaW9uLW51bT4zMzgwODQ5MjwvYWNjZXNzaW9uLW51bT48
dXJscz48cmVsYXRlZC11cmxzPjx1cmw+aHR0cHM6Ly93d3cubmNiaS5ubG0ubmloLmdvdi9wdWJt
ZWQvMzM4MDg0OTI8L3VybD48L3JlbGF0ZWQtdXJscz48L3VybHM+PGN1c3RvbTE+VGhlIGF1dGhv
cnMgZGVjbGFyZSBubyBjb25mbGljdCBvZiBpbnRlcmVzdC48L2N1c3RvbTE+PGN1c3RvbTI+UE1D
ODAzNzQ1MTwvY3VzdG9tMj48ZWxlY3Ryb25pYy1yZXNvdXJjZS1udW0+MTAuMzM5MC9wb2x5bTEz
MDcxMTA1PC9lbGVjdHJvbmljLXJlc291cmNlLW51bT48cmVtb3RlLWRhdGFiYXNlLW5hbWU+UHVi
TWVkLW5vdC1NRURMSU5FPC9yZW1vdGUtZGF0YWJhc2UtbmFtZT48cmVtb3RlLWRhdGFiYXNlLXBy
b3ZpZGVyPk5MTTwvcmVtb3RlLWRhdGFiYXNlLXByb3ZpZGVyPjwvcmVjb3JkPjwvQ2l0ZT48L0Vu
ZE5vdGU+
</w:fldData>
        </w:fldChar>
      </w:r>
      <w:r w:rsidR="001075FC" w:rsidRPr="00234024">
        <w:instrText xml:space="preserve"> ADDIN EN.CITE </w:instrText>
      </w:r>
      <w:r w:rsidR="001075FC" w:rsidRPr="00234024">
        <w:fldChar w:fldCharType="begin">
          <w:fldData xml:space="preserve">PEVuZE5vdGU+PENpdGU+PEF1dGhvcj5SZWRkeTwvQXV0aG9yPjxZZWFyPjIwMjE8L1llYXI+PFJl
Y051bT4xODU8L1JlY051bT48RGlzcGxheVRleHQ+WzddPC9EaXNwbGF5VGV4dD48cmVjb3JkPjxy
ZWMtbnVtYmVyPjE4NTwvcmVjLW51bWJlcj48Zm9yZWlnbi1rZXlzPjxrZXkgYXBwPSJFTiIgZGIt
aWQ9InhhZXZ6ZmQ5bHdheHNjZXN3MGM1OWRlZTJlZXY5ZWVmYXR2dCIgdGltZXN0YW1wPSIxNzM2
MzUwMzA1Ij4xODU8L2tleT48L2ZvcmVpZ24ta2V5cz48cmVmLXR5cGUgbmFtZT0iSm91cm5hbCBB
cnRpY2xlIj4xNzwvcmVmLXR5cGU+PGNvbnRyaWJ1dG9ycz48YXV0aG9ycz48YXV0aG9yPlJlZGR5
LCBNLiBTLiBCLjwvYXV0aG9yPjxhdXRob3I+UG9ubmFtbWEsIEQuPC9hdXRob3I+PGF1dGhvcj5D
aG91ZGhhcnksIFIuPC9hdXRob3I+PGF1dGhvcj5TYWRhc2l2dW5pLCBLLiBLLjwvYXV0aG9yPjwv
YXV0aG9ycz48L2NvbnRyaWJ1dG9ycz48YXV0aC1hZGRyZXNzPkNlbnRlciBmb3IgTmFub3NjaWVu
Y2UgYW5kIFRlY2hub2xvZ3ksIEluc3RpdHV0ZSBvZiBTY2llbmNlIGFuZCBUZWNobm9sb2d5LCBK
YXdhaGFybGFsIE5laHJ1IFRlY2hub2xvZ2ljYWwgVW5pdmVyc2l0eSwgSHlkZXJhYmFkIDUwMDA4
NSwgSW5kaWEuJiN4RDtDZW50ZXIgZm9yIEFkdmFuY2VkIE1hdGVyaWFscywgUWF0YXIgVW5pdmVy
c2l0eSwgRG9oYSBQLk8uIEJveCAyNzEzLCBRYXRhci4mI3hEO1J1ZG9sZnMgQ2ltZGlucyBSaWdh
IEJpb21hdGVyaWFscyBJbm5vdmF0aW9ucyBhbmQgRGV2ZWxvcG1lbnQgQ2VudHJlIG9mIFJUVSwg
RmFjdWx0eSBvZiBNYXRlcmlhbHMgU2NpZW5jZSBhbmQgQXBwbGllZCBDaGVtaXN0cnksIEluc3Rp
dHV0ZSBvZiBHZW5lcmFsIENoZW1pY2FsIEVuZ2luZWVyaW5nLCBSaWdhIFRlY2huaWNhbCBVbml2
ZXJzaXR5LCBQdWxrYSBTdCAzLCBMVi0xMDA3IFJpZ2EsIExhdHZpYS4mI3hEO0JhbHRpYyBCaW9t
YXRlcmlhbHMgQ2VudHJlIG9mIEV4Y2VsbGVuY2UsIEhlYWRxdWFydGVycyBhdCBSaWdhIFRlY2hu
aWNhbCBVbml2ZXJzaXR5LCBMVi0xMDA3IFJpZ2EsIExhdHZpYS4mI3hEO0NlbnRlciBmb3IgQ29t
cG9zaXRlIE1hdGVyaWFscywgTmF0aW9uYWwgVW5pdmVyc2l0eSBvZiBTY2llbmNlIGFuZCBUZWNo
bm9sb2d5ICZxdW90O01JU2lTJnF1b3Q7LCAxMTkwNDkgTW9zY293LCBSdXNzaWEuPC9hdXRoLWFk
ZHJlc3M+PHRpdGxlcz48dGl0bGU+QSBDb21wYXJhdGl2ZSBSZXZpZXcgb2YgTmF0dXJhbCBhbmQg
U3ludGhldGljIEJpb3BvbHltZXIgQ29tcG9zaXRlIFNjYWZmb2xkczwvdGl0bGU+PHNlY29uZGFy
eS10aXRsZT5Qb2x5bWVycyAoQmFzZWwpPC9zZWNvbmRhcnktdGl0bGU+PC90aXRsZXM+PHBlcmlv
ZGljYWw+PGZ1bGwtdGl0bGU+UG9seW1lcnMgKEJhc2VsKTwvZnVsbC10aXRsZT48L3BlcmlvZGlj
YWw+PHBhZ2VzPjExMDU8L3BhZ2VzPjx2b2x1bWU+MTM8L3ZvbHVtZT48bnVtYmVyPjc8L251bWJl
cj48ZWRpdGlvbj4yMDIxMDMzMDwvZWRpdGlvbj48a2V5d29yZHM+PGtleXdvcmQ+YmlvZGVncmFk
YWJpbGl0eTwva2V5d29yZD48a2V5d29yZD5uYXR1cmFsIGJpb3BvbHltZXI8L2tleXdvcmQ+PGtl
eXdvcmQ+c2NhZmZvbGRzPC9rZXl3b3JkPjxrZXl3b3JkPnN5bnRoZXRpYyBiaW9wb2x5bWVyPC9r
ZXl3b3JkPjxrZXl3b3JkPnRpc3N1ZSBlbmdpbmVlcmluZzwva2V5d29yZD48L2tleXdvcmRzPjxk
YXRlcz48eWVhcj4yMDIxPC95ZWFyPjxwdWItZGF0ZXM+PGRhdGU+TWFyIDMwPC9kYXRlPjwvcHVi
LWRhdGVzPjwvZGF0ZXM+PGlzYm4+MjA3My00MzYwIChFbGVjdHJvbmljKSYjeEQ7MjA3My00MzYw
IChMaW5raW5nKTwvaXNibj48YWNjZXNzaW9uLW51bT4zMzgwODQ5MjwvYWNjZXNzaW9uLW51bT48
dXJscz48cmVsYXRlZC11cmxzPjx1cmw+aHR0cHM6Ly93d3cubmNiaS5ubG0ubmloLmdvdi9wdWJt
ZWQvMzM4MDg0OTI8L3VybD48L3JlbGF0ZWQtdXJscz48L3VybHM+PGN1c3RvbTE+VGhlIGF1dGhv
cnMgZGVjbGFyZSBubyBjb25mbGljdCBvZiBpbnRlcmVzdC48L2N1c3RvbTE+PGN1c3RvbTI+UE1D
ODAzNzQ1MTwvY3VzdG9tMj48ZWxlY3Ryb25pYy1yZXNvdXJjZS1udW0+MTAuMzM5MC9wb2x5bTEz
MDcxMTA1PC9lbGVjdHJvbmljLXJlc291cmNlLW51bT48cmVtb3RlLWRhdGFiYXNlLW5hbWU+UHVi
TWVkLW5vdC1NRURMSU5FPC9yZW1vdGUtZGF0YWJhc2UtbmFtZT48cmVtb3RlLWRhdGFiYXNlLXBy
b3ZpZGVyPk5MTTwvcmVtb3RlLWRhdGFiYXNlLXByb3ZpZGVyPjwvcmVjb3JkPjwvQ2l0ZT48L0Vu
ZE5vdGU+
</w:fldData>
        </w:fldChar>
      </w:r>
      <w:r w:rsidR="001075FC" w:rsidRPr="00234024">
        <w:instrText xml:space="preserve"> ADDIN EN.CITE.DATA </w:instrText>
      </w:r>
      <w:r w:rsidR="001075FC" w:rsidRPr="00234024">
        <w:fldChar w:fldCharType="end"/>
      </w:r>
      <w:r w:rsidR="00296C53" w:rsidRPr="00234024">
        <w:fldChar w:fldCharType="separate"/>
      </w:r>
      <w:r w:rsidR="00296C53" w:rsidRPr="00234024">
        <w:rPr>
          <w:noProof/>
        </w:rPr>
        <w:t>[7]</w:t>
      </w:r>
      <w:r w:rsidR="00296C53" w:rsidRPr="00234024">
        <w:fldChar w:fldCharType="end"/>
      </w:r>
      <w:r w:rsidRPr="00234024">
        <w:t xml:space="preserve">. </w:t>
      </w:r>
    </w:p>
    <w:p w14:paraId="06E6FFF4" w14:textId="2409095E" w:rsidR="006F63D0" w:rsidRPr="00234024" w:rsidRDefault="006F63D0" w:rsidP="00234024">
      <w:pPr>
        <w:pStyle w:val="NormalWeb"/>
        <w:spacing w:before="0" w:beforeAutospacing="0" w:after="0" w:afterAutospacing="0"/>
        <w:rPr>
          <w:color w:val="000000"/>
          <w:shd w:val="clear" w:color="auto" w:fill="FFFFFF"/>
        </w:rPr>
      </w:pPr>
      <w:r w:rsidRPr="00234024">
        <w:t xml:space="preserve">Composites are pivotal in developing scaffolds that support cell adhesion and tissue formation [36]. Their biodegradability and compatibility with bodily fluids make them ideal for medical implants [37]. These materials, which have seen great success in promoting bone regeneration, also </w:t>
      </w:r>
      <w:r w:rsidR="004864F7" w:rsidRPr="00234024">
        <w:t xml:space="preserve">have </w:t>
      </w:r>
      <w:r w:rsidRPr="00234024">
        <w:t xml:space="preserve">been employed as drug delivery devices for bone. Many composite materials </w:t>
      </w:r>
      <w:r w:rsidR="004864F7" w:rsidRPr="00234024">
        <w:t xml:space="preserve">have been </w:t>
      </w:r>
      <w:r w:rsidRPr="00234024">
        <w:t xml:space="preserve">employed in drug delivery methods. Materials </w:t>
      </w:r>
      <w:r w:rsidR="00F028D2" w:rsidRPr="00234024">
        <w:t xml:space="preserve">such as </w:t>
      </w:r>
      <w:r w:rsidRPr="00234024">
        <w:rPr>
          <w:color w:val="000000"/>
          <w:shd w:val="clear" w:color="auto" w:fill="FFFFFF"/>
        </w:rPr>
        <w:t>Hydroxyapatite,</w:t>
      </w:r>
      <w:r w:rsidRPr="00234024">
        <w:rPr>
          <w:b/>
          <w:bCs/>
          <w:color w:val="000000"/>
          <w:shd w:val="clear" w:color="auto" w:fill="FFFFFF"/>
        </w:rPr>
        <w:t xml:space="preserve"> </w:t>
      </w:r>
      <w:r w:rsidRPr="00234024">
        <w:t>nanocarriers</w:t>
      </w:r>
      <w:r w:rsidRPr="00234024">
        <w:rPr>
          <w:b/>
          <w:bCs/>
          <w:color w:val="000000"/>
          <w:shd w:val="clear" w:color="auto" w:fill="FFFFFF"/>
        </w:rPr>
        <w:t xml:space="preserve">, </w:t>
      </w:r>
      <w:r w:rsidRPr="00234024">
        <w:rPr>
          <w:color w:val="000000"/>
          <w:shd w:val="clear" w:color="auto" w:fill="FFFFFF"/>
        </w:rPr>
        <w:t>polyethylene glycol (PEG) and hydrogels</w:t>
      </w:r>
      <w:r w:rsidRPr="00234024">
        <w:rPr>
          <w:color w:val="000000"/>
          <w:shd w:val="clear" w:color="auto" w:fill="FFFFFF"/>
        </w:rPr>
        <w:fldChar w:fldCharType="begin"/>
      </w:r>
      <w:r w:rsidR="007E0B95" w:rsidRPr="00234024">
        <w:rPr>
          <w:color w:val="000000"/>
          <w:shd w:val="clear" w:color="auto" w:fill="FFFFFF"/>
        </w:rPr>
        <w:instrText xml:space="preserve"> ADDIN EN.CITE &lt;EndNote&gt;&lt;Cite&gt;&lt;Author&gt;Kortam&lt;/Author&gt;&lt;Year&gt;2024&lt;/Year&gt;&lt;RecNum&gt;226&lt;/RecNum&gt;&lt;DisplayText&gt;[50]&lt;/DisplayText&gt;&lt;record&gt;&lt;rec-number&gt;226&lt;/rec-number&gt;&lt;foreign-keys&gt;&lt;key app="EN" db-id="xaevzfd9lwaxscesw0c59dee2eev9eefatvt" timestamp="1736869361"&gt;226&lt;/key&gt;&lt;/foreign-keys&gt;&lt;ref-type name="Journal Article"&gt;17&lt;/ref-type&gt;&lt;contributors&gt;&lt;authors&gt;&lt;author&gt;Kortam, Sally&lt;/author&gt;&lt;author&gt;Lu, Zufu&lt;/author&gt;&lt;author&gt;Zreiqat, Hala&lt;/author&gt;&lt;/authors&gt;&lt;/contributors&gt;&lt;titles&gt;&lt;title&gt;Recent advances in drug delivery systems for osteosarcoma therapy and bone regeneration&lt;/title&gt;&lt;secondary-title&gt;Communications Materials&lt;/secondary-title&gt;&lt;/titles&gt;&lt;periodical&gt;&lt;full-title&gt;Communications Materials&lt;/full-title&gt;&lt;/periodical&gt;&lt;volume&gt;5&lt;/volume&gt;&lt;number&gt;1&lt;/number&gt;&lt;dates&gt;&lt;year&gt;2024&lt;/year&gt;&lt;/dates&gt;&lt;isbn&gt;2662-4443&lt;/isbn&gt;&lt;urls&gt;&lt;/urls&gt;&lt;electronic-resource-num&gt;10.1038/s43246-024-00612-2&lt;/electronic-resource-num&gt;&lt;/record&gt;&lt;/Cite&gt;&lt;/EndNote&gt;</w:instrText>
      </w:r>
      <w:r w:rsidRPr="00234024">
        <w:rPr>
          <w:color w:val="000000"/>
          <w:shd w:val="clear" w:color="auto" w:fill="FFFFFF"/>
        </w:rPr>
        <w:fldChar w:fldCharType="separate"/>
      </w:r>
      <w:r w:rsidR="007E0B95" w:rsidRPr="00234024">
        <w:rPr>
          <w:noProof/>
          <w:color w:val="000000"/>
          <w:shd w:val="clear" w:color="auto" w:fill="FFFFFF"/>
        </w:rPr>
        <w:t>[50]</w:t>
      </w:r>
      <w:r w:rsidRPr="00234024">
        <w:rPr>
          <w:color w:val="000000"/>
          <w:shd w:val="clear" w:color="auto" w:fill="FFFFFF"/>
        </w:rPr>
        <w:fldChar w:fldCharType="end"/>
      </w:r>
      <w:r w:rsidRPr="00234024">
        <w:t xml:space="preserve"> </w:t>
      </w:r>
      <w:r w:rsidR="00F028D2" w:rsidRPr="00234024">
        <w:t xml:space="preserve">can be incorporated in </w:t>
      </w:r>
      <w:r w:rsidRPr="00234024">
        <w:t xml:space="preserve">drug delivery </w:t>
      </w:r>
      <w:r w:rsidR="00F028D2" w:rsidRPr="00234024">
        <w:t>vehicles</w:t>
      </w:r>
      <w:r w:rsidRPr="00234024">
        <w:t xml:space="preserve">. The dual functionality of some materials, which are employed in </w:t>
      </w:r>
      <w:r w:rsidR="00AF3EDD" w:rsidRPr="00234024">
        <w:t xml:space="preserve">dual-use </w:t>
      </w:r>
      <w:r w:rsidRPr="00234024">
        <w:t xml:space="preserve">scaffolds for bone regeneration and as drug delivery systems, </w:t>
      </w:r>
      <w:r w:rsidRPr="00234024">
        <w:lastRenderedPageBreak/>
        <w:t>ha</w:t>
      </w:r>
      <w:r w:rsidR="00AF3EDD" w:rsidRPr="00234024">
        <w:t>ve</w:t>
      </w:r>
      <w:r w:rsidRPr="00234024">
        <w:t xml:space="preserve"> inspired the creation of materials designed to integrate both capabilities into a single engineered biomaterial.</w:t>
      </w:r>
      <w:r w:rsidRPr="00234024">
        <w:rPr>
          <w:color w:val="000000"/>
          <w:shd w:val="clear" w:color="auto" w:fill="FFFFFF"/>
        </w:rPr>
        <w:t xml:space="preserve"> </w:t>
      </w:r>
      <w:r w:rsidR="004864F7" w:rsidRPr="00234024">
        <w:rPr>
          <w:color w:val="000000"/>
          <w:shd w:val="clear" w:color="auto" w:fill="FFFFFF"/>
        </w:rPr>
        <w:t xml:space="preserve"> </w:t>
      </w:r>
    </w:p>
    <w:p w14:paraId="66F5F6B3" w14:textId="1FA031B1" w:rsidR="006F63D0" w:rsidRPr="00234024" w:rsidRDefault="006F63D0" w:rsidP="00234024">
      <w:pPr>
        <w:pStyle w:val="NormalWeb"/>
        <w:spacing w:before="0" w:beforeAutospacing="0" w:after="0" w:afterAutospacing="0"/>
      </w:pPr>
      <w:r w:rsidRPr="00234024">
        <w:rPr>
          <w:color w:val="000000"/>
          <w:shd w:val="clear" w:color="auto" w:fill="FFFFFF"/>
        </w:rPr>
        <w:t>Current methods for drug delivery in bone regeneration include natural and synthetic biodegradable polymer-based systems. These systems enhance therapeutic efficacy through controlled and sustained release of drugs for improved bone healing.</w:t>
      </w:r>
      <w:r w:rsidRPr="00234024">
        <w:rPr>
          <w:color w:val="000000"/>
          <w:shd w:val="clear" w:color="auto" w:fill="FFFFFF"/>
        </w:rPr>
        <w:fldChar w:fldCharType="begin"/>
      </w:r>
      <w:r w:rsidR="007E0B95" w:rsidRPr="00234024">
        <w:rPr>
          <w:color w:val="000000"/>
          <w:shd w:val="clear" w:color="auto" w:fill="FFFFFF"/>
        </w:rPr>
        <w:instrText xml:space="preserve"> ADDIN EN.CITE &lt;EndNote&gt;&lt;Cite&gt;&lt;Author&gt;Ogay&lt;/Author&gt;&lt;Year&gt;2020&lt;/Year&gt;&lt;RecNum&gt;231&lt;/RecNum&gt;&lt;DisplayText&gt;[51]&lt;/DisplayText&gt;&lt;record&gt;&lt;rec-number&gt;231&lt;/rec-number&gt;&lt;foreign-keys&gt;&lt;key app="EN" db-id="xaevzfd9lwaxscesw0c59dee2eev9eefatvt" timestamp="1736870140"&gt;231&lt;/key&gt;&lt;/foreign-keys&gt;&lt;ref-type name="Journal Article"&gt;17&lt;/ref-type&gt;&lt;contributors&gt;&lt;authors&gt;&lt;author&gt;Ogay, V.&lt;/author&gt;&lt;author&gt;Mun, E. A.&lt;/author&gt;&lt;author&gt;Kudaibergen, G.&lt;/author&gt;&lt;author&gt;Baidarbekov, M.&lt;/author&gt;&lt;author&gt;Kassymbek, K.&lt;/author&gt;&lt;author&gt;Zharkinbekov, Z.&lt;/author&gt;&lt;author&gt;Saparov, A.&lt;/author&gt;&lt;/authors&gt;&lt;/contributors&gt;&lt;auth-address&gt;Stem Cell Laboratory, National Center for Biotechnology, Nur-Sultan 010000, Kazakhstan.&amp;#xD;School of Sciences and Humanities, Nazarbayev University, Nur-Sultan 010000, Kazakhstan.&amp;#xD;Research Institute of Traumatology and Orthopedics, Nur-Sultan 010000, Kazakhstan.&amp;#xD;Department of Medicine, School of Medicine, Nazarbayev University, Nur-Sultan 010000, Kazakhstan.&lt;/auth-address&gt;&lt;titles&gt;&lt;title&gt;Progress and Prospects of Polymer-Based Drug Delivery Systems for Bone Tissue Regeneration&lt;/title&gt;&lt;secondary-title&gt;Polymers (Basel)&lt;/secondary-title&gt;&lt;/titles&gt;&lt;periodical&gt;&lt;full-title&gt;Polymers (Basel)&lt;/full-title&gt;&lt;/periodical&gt;&lt;volume&gt;12&lt;/volume&gt;&lt;number&gt;12&lt;/number&gt;&lt;edition&gt;20201201&lt;/edition&gt;&lt;keywords&gt;&lt;keyword&gt;bone tissue regeneration&lt;/keyword&gt;&lt;keyword&gt;drug delivery system&lt;/keyword&gt;&lt;keyword&gt;microparticle&lt;/keyword&gt;&lt;keyword&gt;nanoparticle&lt;/keyword&gt;&lt;keyword&gt;polymer&lt;/keyword&gt;&lt;/keywords&gt;&lt;dates&gt;&lt;year&gt;2020&lt;/year&gt;&lt;pub-dates&gt;&lt;date&gt;Dec 1&lt;/date&gt;&lt;/pub-dates&gt;&lt;/dates&gt;&lt;isbn&gt;2073-4360 (Electronic)&amp;#xD;2073-4360 (Linking)&lt;/isbn&gt;&lt;accession-num&gt;33271770&lt;/accession-num&gt;&lt;urls&gt;&lt;related-urls&gt;&lt;url&gt;https://www.ncbi.nlm.nih.gov/pubmed/33271770&lt;/url&gt;&lt;/related-urls&gt;&lt;/urls&gt;&lt;custom1&gt;The authors declare no conflict of interest.&lt;/custom1&gt;&lt;custom2&gt;PMC7760650&lt;/custom2&gt;&lt;electronic-resource-num&gt;10.3390/polym12122881&lt;/electronic-resource-num&gt;&lt;remote-database-name&gt;PubMed-not-MEDLINE&lt;/remote-database-name&gt;&lt;remote-database-provider&gt;NLM&lt;/remote-database-provider&gt;&lt;/record&gt;&lt;/Cite&gt;&lt;/EndNote&gt;</w:instrText>
      </w:r>
      <w:r w:rsidRPr="00234024">
        <w:rPr>
          <w:color w:val="000000"/>
          <w:shd w:val="clear" w:color="auto" w:fill="FFFFFF"/>
        </w:rPr>
        <w:fldChar w:fldCharType="separate"/>
      </w:r>
      <w:r w:rsidR="007E0B95" w:rsidRPr="00234024">
        <w:rPr>
          <w:noProof/>
          <w:color w:val="000000"/>
          <w:shd w:val="clear" w:color="auto" w:fill="FFFFFF"/>
        </w:rPr>
        <w:t>[51]</w:t>
      </w:r>
      <w:r w:rsidRPr="00234024">
        <w:rPr>
          <w:color w:val="000000"/>
          <w:shd w:val="clear" w:color="auto" w:fill="FFFFFF"/>
        </w:rPr>
        <w:fldChar w:fldCharType="end"/>
      </w:r>
      <w:r w:rsidRPr="00234024">
        <w:rPr>
          <w:color w:val="000000"/>
          <w:shd w:val="clear" w:color="auto" w:fill="FFFFFF"/>
        </w:rPr>
        <w:t xml:space="preserve"> </w:t>
      </w:r>
      <w:r w:rsidR="00816D8A" w:rsidRPr="00234024">
        <w:rPr>
          <w:color w:val="000000"/>
          <w:shd w:val="clear" w:color="auto" w:fill="FFFFFF"/>
        </w:rPr>
        <w:t xml:space="preserve">Examples </w:t>
      </w:r>
      <w:r w:rsidRPr="00234024">
        <w:rPr>
          <w:color w:val="000000"/>
          <w:shd w:val="clear" w:color="auto" w:fill="FFFFFF"/>
        </w:rPr>
        <w:t>include natural and synthetic bone grafts, collagen sponges loaded with drugs, and innovative biodegradable polymer-based systems. These systems enhance therapeutic efficacy through controlled and sustained release of drugs for improved bone healing.</w:t>
      </w:r>
      <w:r w:rsidRPr="00234024">
        <w:rPr>
          <w:color w:val="000000"/>
          <w:shd w:val="clear" w:color="auto" w:fill="FFFFFF"/>
        </w:rPr>
        <w:fldChar w:fldCharType="begin"/>
      </w:r>
      <w:r w:rsidR="007E0B95" w:rsidRPr="00234024">
        <w:rPr>
          <w:color w:val="000000"/>
          <w:shd w:val="clear" w:color="auto" w:fill="FFFFFF"/>
        </w:rPr>
        <w:instrText xml:space="preserve"> ADDIN EN.CITE &lt;EndNote&gt;&lt;Cite&gt;&lt;Author&gt;Ogay&lt;/Author&gt;&lt;Year&gt;2020&lt;/Year&gt;&lt;RecNum&gt;231&lt;/RecNum&gt;&lt;DisplayText&gt;[51]&lt;/DisplayText&gt;&lt;record&gt;&lt;rec-number&gt;231&lt;/rec-number&gt;&lt;foreign-keys&gt;&lt;key app="EN" db-id="xaevzfd9lwaxscesw0c59dee2eev9eefatvt" timestamp="1736870140"&gt;231&lt;/key&gt;&lt;/foreign-keys&gt;&lt;ref-type name="Journal Article"&gt;17&lt;/ref-type&gt;&lt;contributors&gt;&lt;authors&gt;&lt;author&gt;Ogay, V.&lt;/author&gt;&lt;author&gt;Mun, E. A.&lt;/author&gt;&lt;author&gt;Kudaibergen, G.&lt;/author&gt;&lt;author&gt;Baidarbekov, M.&lt;/author&gt;&lt;author&gt;Kassymbek, K.&lt;/author&gt;&lt;author&gt;Zharkinbekov, Z.&lt;/author&gt;&lt;author&gt;Saparov, A.&lt;/author&gt;&lt;/authors&gt;&lt;/contributors&gt;&lt;auth-address&gt;Stem Cell Laboratory, National Center for Biotechnology, Nur-Sultan 010000, Kazakhstan.&amp;#xD;School of Sciences and Humanities, Nazarbayev University, Nur-Sultan 010000, Kazakhstan.&amp;#xD;Research Institute of Traumatology and Orthopedics, Nur-Sultan 010000, Kazakhstan.&amp;#xD;Department of Medicine, School of Medicine, Nazarbayev University, Nur-Sultan 010000, Kazakhstan.&lt;/auth-address&gt;&lt;titles&gt;&lt;title&gt;Progress and Prospects of Polymer-Based Drug Delivery Systems for Bone Tissue Regeneration&lt;/title&gt;&lt;secondary-title&gt;Polymers (Basel)&lt;/secondary-title&gt;&lt;/titles&gt;&lt;periodical&gt;&lt;full-title&gt;Polymers (Basel)&lt;/full-title&gt;&lt;/periodical&gt;&lt;volume&gt;12&lt;/volume&gt;&lt;number&gt;12&lt;/number&gt;&lt;edition&gt;20201201&lt;/edition&gt;&lt;keywords&gt;&lt;keyword&gt;bone tissue regeneration&lt;/keyword&gt;&lt;keyword&gt;drug delivery system&lt;/keyword&gt;&lt;keyword&gt;microparticle&lt;/keyword&gt;&lt;keyword&gt;nanoparticle&lt;/keyword&gt;&lt;keyword&gt;polymer&lt;/keyword&gt;&lt;/keywords&gt;&lt;dates&gt;&lt;year&gt;2020&lt;/year&gt;&lt;pub-dates&gt;&lt;date&gt;Dec 1&lt;/date&gt;&lt;/pub-dates&gt;&lt;/dates&gt;&lt;isbn&gt;2073-4360 (Electronic)&amp;#xD;2073-4360 (Linking)&lt;/isbn&gt;&lt;accession-num&gt;33271770&lt;/accession-num&gt;&lt;urls&gt;&lt;related-urls&gt;&lt;url&gt;https://www.ncbi.nlm.nih.gov/pubmed/33271770&lt;/url&gt;&lt;/related-urls&gt;&lt;/urls&gt;&lt;custom1&gt;The authors declare no conflict of interest.&lt;/custom1&gt;&lt;custom2&gt;PMC7760650&lt;/custom2&gt;&lt;electronic-resource-num&gt;10.3390/polym12122881&lt;/electronic-resource-num&gt;&lt;remote-database-name&gt;PubMed-not-MEDLINE&lt;/remote-database-name&gt;&lt;remote-database-provider&gt;NLM&lt;/remote-database-provider&gt;&lt;/record&gt;&lt;/Cite&gt;&lt;/EndNote&gt;</w:instrText>
      </w:r>
      <w:r w:rsidRPr="00234024">
        <w:rPr>
          <w:color w:val="000000"/>
          <w:shd w:val="clear" w:color="auto" w:fill="FFFFFF"/>
        </w:rPr>
        <w:fldChar w:fldCharType="separate"/>
      </w:r>
      <w:r w:rsidR="007E0B95" w:rsidRPr="00234024">
        <w:rPr>
          <w:noProof/>
          <w:color w:val="000000"/>
          <w:shd w:val="clear" w:color="auto" w:fill="FFFFFF"/>
        </w:rPr>
        <w:t>[51]</w:t>
      </w:r>
      <w:r w:rsidRPr="00234024">
        <w:rPr>
          <w:color w:val="000000"/>
          <w:shd w:val="clear" w:color="auto" w:fill="FFFFFF"/>
        </w:rPr>
        <w:fldChar w:fldCharType="end"/>
      </w:r>
      <w:r w:rsidRPr="00234024">
        <w:t>[38]</w:t>
      </w:r>
    </w:p>
    <w:p w14:paraId="050620AD" w14:textId="6DFE0ADB" w:rsidR="006F63D0" w:rsidRPr="00234024" w:rsidRDefault="00F26FF7" w:rsidP="00234024">
      <w:pPr>
        <w:pStyle w:val="NormalWeb"/>
        <w:spacing w:before="0" w:beforeAutospacing="0" w:after="0" w:afterAutospacing="0"/>
        <w:rPr>
          <w:color w:val="000000"/>
          <w:shd w:val="clear" w:color="auto" w:fill="FFFFFF"/>
        </w:rPr>
      </w:pPr>
      <w:r w:rsidRPr="00234024">
        <w:rPr>
          <w:color w:val="000000"/>
          <w:shd w:val="clear" w:color="auto" w:fill="FFFFFF"/>
        </w:rPr>
        <w:t xml:space="preserve">Nanoparticles can </w:t>
      </w:r>
      <w:proofErr w:type="spellStart"/>
      <w:r w:rsidRPr="00234024">
        <w:rPr>
          <w:color w:val="000000"/>
          <w:shd w:val="clear" w:color="auto" w:fill="FFFFFF"/>
        </w:rPr>
        <w:t>eb</w:t>
      </w:r>
      <w:proofErr w:type="spellEnd"/>
      <w:r w:rsidRPr="00234024">
        <w:rPr>
          <w:color w:val="000000"/>
          <w:shd w:val="clear" w:color="auto" w:fill="FFFFFF"/>
        </w:rPr>
        <w:t xml:space="preserve"> used to </w:t>
      </w:r>
      <w:r w:rsidR="006F63D0" w:rsidRPr="00234024">
        <w:rPr>
          <w:color w:val="000000"/>
          <w:shd w:val="clear" w:color="auto" w:fill="FFFFFF"/>
        </w:rPr>
        <w:t>promote osteogenic activity, inhibit osteoclast activity, and provide antibacterial effects, utilizing various drug loading mechanisms and construction strategies for effective treatment.</w:t>
      </w:r>
      <w:r w:rsidR="006F63D0" w:rsidRPr="00234024">
        <w:rPr>
          <w:color w:val="000000"/>
          <w:shd w:val="clear" w:color="auto" w:fill="FFFFFF"/>
        </w:rPr>
        <w:fldChar w:fldCharType="begin"/>
      </w:r>
      <w:r w:rsidR="007E0B95" w:rsidRPr="00234024">
        <w:rPr>
          <w:color w:val="000000"/>
          <w:shd w:val="clear" w:color="auto" w:fill="FFFFFF"/>
        </w:rPr>
        <w:instrText xml:space="preserve"> ADDIN EN.CITE &lt;EndNote&gt;&lt;Cite&gt;&lt;Author&gt;Xu&lt;/Author&gt;&lt;Year&gt;2024&lt;/Year&gt;&lt;RecNum&gt;228&lt;/RecNum&gt;&lt;DisplayText&gt;[52]&lt;/DisplayText&gt;&lt;record&gt;&lt;rec-number&gt;228&lt;/rec-number&gt;&lt;foreign-keys&gt;&lt;key app="EN" db-id="xaevzfd9lwaxscesw0c59dee2eev9eefatvt" timestamp="1736869759"&gt;228&lt;/key&gt;&lt;/foreign-keys&gt;&lt;ref-type name="Journal Article"&gt;17&lt;/ref-type&gt;&lt;contributors&gt;&lt;authors&gt;&lt;author&gt;Xu, H.&lt;/author&gt;&lt;author&gt;Cui, Y.&lt;/author&gt;&lt;author&gt;Tian, Y.&lt;/author&gt;&lt;author&gt;Dou, M.&lt;/author&gt;&lt;author&gt;Sun, S.&lt;/author&gt;&lt;author&gt;Wang, J.&lt;/author&gt;&lt;author&gt;Wu, D.&lt;/author&gt;&lt;/authors&gt;&lt;/contributors&gt;&lt;auth-address&gt;Orthopaedic Medical Center, The Second Hospital of Jilin University, Changchun 130041, P. R. China.&lt;/auth-address&gt;&lt;titles&gt;&lt;title&gt;Nanoparticle-Based Drug Delivery Systems for Enhancing Bone Regeneration&lt;/title&gt;&lt;secondary-title&gt;ACS Biomater Sci Eng&lt;/secondary-title&gt;&lt;/titles&gt;&lt;periodical&gt;&lt;full-title&gt;ACS Biomater Sci Eng&lt;/full-title&gt;&lt;/periodical&gt;&lt;pages&gt;1302-1322&lt;/pages&gt;&lt;volume&gt;10&lt;/volume&gt;&lt;number&gt;3&lt;/number&gt;&lt;edition&gt;20240212&lt;/edition&gt;&lt;keywords&gt;&lt;keyword&gt;*Nanoparticle Drug Delivery System&lt;/keyword&gt;&lt;keyword&gt;Drug Delivery Systems&lt;/keyword&gt;&lt;keyword&gt;Bone Regeneration/physiology&lt;/keyword&gt;&lt;keyword&gt;*Nanoparticles/therapeutic use/chemistry&lt;/keyword&gt;&lt;keyword&gt;Tissue Engineering&lt;/keyword&gt;&lt;keyword&gt;bone repair&lt;/keyword&gt;&lt;keyword&gt;bone tissue engineering&lt;/keyword&gt;&lt;keyword&gt;drug delivery&lt;/keyword&gt;&lt;keyword&gt;nanoparticles&lt;/keyword&gt;&lt;/keywords&gt;&lt;dates&gt;&lt;year&gt;2024&lt;/year&gt;&lt;pub-dates&gt;&lt;date&gt;Mar 11&lt;/date&gt;&lt;/pub-dates&gt;&lt;/dates&gt;&lt;isbn&gt;2373-9878 (Electronic)&amp;#xD;2373-9878 (Linking)&lt;/isbn&gt;&lt;accession-num&gt;38346448&lt;/accession-num&gt;&lt;urls&gt;&lt;related-urls&gt;&lt;url&gt;https://www.ncbi.nlm.nih.gov/pubmed/38346448&lt;/url&gt;&lt;/related-urls&gt;&lt;/urls&gt;&lt;electronic-resource-num&gt;10.1021/acsbiomaterials.3c01643&lt;/electronic-resource-num&gt;&lt;remote-database-name&gt;Medline&lt;/remote-database-name&gt;&lt;remote-database-provider&gt;NLM&lt;/remote-database-provider&gt;&lt;/record&gt;&lt;/Cite&gt;&lt;/EndNote&gt;</w:instrText>
      </w:r>
      <w:r w:rsidR="006F63D0" w:rsidRPr="00234024">
        <w:rPr>
          <w:color w:val="000000"/>
          <w:shd w:val="clear" w:color="auto" w:fill="FFFFFF"/>
        </w:rPr>
        <w:fldChar w:fldCharType="separate"/>
      </w:r>
      <w:r w:rsidR="007E0B95" w:rsidRPr="00234024">
        <w:rPr>
          <w:noProof/>
          <w:color w:val="000000"/>
          <w:shd w:val="clear" w:color="auto" w:fill="FFFFFF"/>
        </w:rPr>
        <w:t>[52]</w:t>
      </w:r>
      <w:r w:rsidR="006F63D0" w:rsidRPr="00234024">
        <w:rPr>
          <w:color w:val="000000"/>
          <w:shd w:val="clear" w:color="auto" w:fill="FFFFFF"/>
        </w:rPr>
        <w:fldChar w:fldCharType="end"/>
      </w:r>
      <w:r w:rsidR="006F63D0" w:rsidRPr="00234024">
        <w:rPr>
          <w:color w:val="000000"/>
          <w:shd w:val="clear" w:color="auto" w:fill="FFFFFF"/>
        </w:rPr>
        <w:t xml:space="preserve"> </w:t>
      </w:r>
      <w:r w:rsidR="006F63D0" w:rsidRPr="00234024">
        <w:t>Nanoparticles can be engineered to specifically target bone tissue, improv</w:t>
      </w:r>
      <w:r w:rsidR="006D5296" w:rsidRPr="00234024">
        <w:t>e</w:t>
      </w:r>
      <w:r w:rsidR="006F63D0" w:rsidRPr="00234024">
        <w:t xml:space="preserve"> drug </w:t>
      </w:r>
      <w:r w:rsidR="006D5296" w:rsidRPr="00234024">
        <w:t xml:space="preserve">delivery, </w:t>
      </w:r>
      <w:r w:rsidR="006F63D0" w:rsidRPr="00234024">
        <w:t>reduc</w:t>
      </w:r>
      <w:r w:rsidR="006D5296" w:rsidRPr="00234024">
        <w:t>e</w:t>
      </w:r>
      <w:r w:rsidR="006F63D0" w:rsidRPr="00234024">
        <w:t xml:space="preserve"> side effects </w:t>
      </w:r>
      <w:r w:rsidR="006F63D0" w:rsidRPr="00234024">
        <w:fldChar w:fldCharType="begin">
          <w:fldData xml:space="preserve">PEVuZE5vdGU+PENpdGU+PEF1dGhvcj5XdTwvQXV0aG9yPjxZZWFyPjIwMjQ8L1llYXI+PFJlY051
bT4yMzc8L1JlY051bT48RGlzcGxheVRleHQ+WzUzXTwvRGlzcGxheVRleHQ+PHJlY29yZD48cmVj
LW51bWJlcj4yMzc8L3JlYy1udW1iZXI+PGZvcmVpZ24ta2V5cz48a2V5IGFwcD0iRU4iIGRiLWlk
PSJ4YWV2emZkOWx3YXhzY2VzdzBjNTlkZWUyZWV2OWVlZmF0dnQiIHRpbWVzdGFtcD0iMTczNjg4
MDY5MiI+MjM3PC9rZXk+PC9mb3JlaWduLWtleXM+PHJlZi10eXBlIG5hbWU9IkpvdXJuYWwgQXJ0
aWNsZSI+MTc8L3JlZi10eXBlPjxjb250cmlidXRvcnM+PGF1dGhvcnM+PGF1dGhvcj5XdSwgWS48
L2F1dGhvcj48YXV0aG9yPlN1biwgQi48L2F1dGhvcj48YXV0aG9yPlRhbmcsIFkuPC9hdXRob3I+
PGF1dGhvcj5TaGVuLCBBLjwvYXV0aG9yPjxhdXRob3I+TGluLCBZLjwvYXV0aG9yPjxhdXRob3I+
WmhhbywgWC48L2F1dGhvcj48YXV0aG9yPkxpLCBKLjwvYXV0aG9yPjxhdXRob3I+TW9udGVpcm8s
IE0uIEouPC9hdXRob3I+PGF1dGhvcj5HdSwgVy48L2F1dGhvcj48L2F1dGhvcnM+PC9jb250cmli
dXRvcnM+PGF1dGgtYWRkcmVzcz5Db2xsZWdlIG9mIEJpb3RlY2hub2xvZ3kgYW5kIFBoYXJtYWNl
dXRpY2FsIEVuZ2luZWVyaW5nLCBOYW5qaW5nIFRlY2ggVW5pdmVyc2l0eSwgTmFuamluZywgQ2hp
bmEuJiN4RDtBdXN0cmFsaWFuIEluc3RpdHV0ZSBmb3IgQmlvZW5naW5lZXJpbmcgYW5kIE5hbm90
ZWNobm9sb2d5LCBUaGUgVW5pdmVyc2l0eSBvZiBRdWVlbnNsYW5kLCBTdC4gTHVjaWEsIFFMRCwg
QXVzdHJhbGlhLiYjeEQ7U2NpZW5jZSBhbmQgVGVjaG5vbG9neSBJbm5vdmF0aW9uIENlbnRyZSwg
R3Vhbmd6aG91IFVuaXZlcnNpdHkgb2YgQ2hpbmVzZSBNZWRpY2luZSwgR3Vhbmd6aG91LCBDaGlu
YS4mI3hEO1NoZW56aGVuIEJheSBMYWJvcmF0b3J5LCBTaGVuemhlbiwgR3Vhbmdkb25nLCBDaGlu
YS4mI3hEO0dNVS1HSUJIIEpvaW50IFNjaG9vbCBvZiBMaWZlIFNjaWVuY2VzLCBHdWFuZ3pob3Ug
TWVkaWNhbCBVbml2ZXJzaXR5LCBHdWFuZ3pob3UsIENoaW5hLiYjeEQ7U2Nob29sIG9mIFZldGVy
aW5hcnkgTWVkaWNpbmUsIEppYW5nc3UgQ28taW5ub3ZhdGlvbiBDZW50cmUgZm9yIFByZXZlbnRp
b24gYW5kIENvbnRyb2wgb2YgSW1wb3J0YW50IEFuaW1hbCBJbmZlY3Rpb3VzIERpc2Vhc2VzIGFu
ZCBab29ub3NlcywgWWFuZ3pob3UgVW5pdmVyc2l0eSwgWWFuZ3pob3UsIENoaW5hLiYjeEQ7QXVz
dHJhbGlhbiBJbnN0aXR1dGUgZm9yIEJpb2VuZ2luZWVyaW5nIGFuZCBOYW5vdGVjaG5vbG9neSwg
VGhlIFVuaXZlcnNpdHkgb2YgUXVlZW5zbGFuZCwgU3QuIEx1Y2lhLCBRTEQsIEF1c3RyYWxpYS4g
dy5ndUB1cS5lZHUuYXUuPC9hdXRoLWFkZHJlc3M+PHRpdGxlcz48dGl0bGU+Qm9uZSB0YXJnZXRl
ZCBuYW5vLWRydWcgYW5kIG5hbm8tZGVsaXZlcnk8L3RpdGxlPjxzZWNvbmRhcnktdGl0bGU+Qm9u
ZSBSZXM8L3NlY29uZGFyeS10aXRsZT48L3RpdGxlcz48cGVyaW9kaWNhbD48ZnVsbC10aXRsZT5C
b25lIFJlczwvZnVsbC10aXRsZT48L3BlcmlvZGljYWw+PHBhZ2VzPjUxPC9wYWdlcz48dm9sdW1l
PjEyPC92b2x1bWU+PG51bWJlcj4xPC9udW1iZXI+PGVkaXRpb24+MjAyNDA5MDQ8L2VkaXRpb24+
PGtleXdvcmRzPjxrZXl3b3JkPkh1bWFuczwva2V5d29yZD48a2V5d29yZD4qQm9uZSBhbmQgQm9u
ZXMvZHJ1ZyBlZmZlY3RzL21ldGFib2xpc208L2tleXdvcmQ+PGtleXdvcmQ+KkRydWcgRGVsaXZl
cnkgU3lzdGVtcy9tZXRob2RzPC9rZXl3b3JkPjxrZXl3b3JkPkFuaW1hbHM8L2tleXdvcmQ+PGtl
eXdvcmQ+Kk5hbm9wYXJ0aWNsZXMvdGhlcmFwZXV0aWMgdXNlL2FkbWluaXN0cmF0aW9uICZhbXA7
IGRvc2FnZTwva2V5d29yZD48a2V5d29yZD5Cb25lIERpc2Vhc2VzL2RydWcgdGhlcmFweTwva2V5
d29yZD48a2V5d29yZD5EaXBob3NwaG9uYXRlcy9hZG1pbmlzdHJhdGlvbiAmYW1wOyBkb3NhZ2Uv
dGhlcmFwZXV0aWMgdXNlPC9rZXl3b3JkPjxrZXl3b3JkPk5hbm9wYXJ0aWNsZSBEcnVnIERlbGl2
ZXJ5IFN5c3RlbTwva2V5d29yZD48L2tleXdvcmRzPjxkYXRlcz48eWVhcj4yMDI0PC95ZWFyPjxw
dWItZGF0ZXM+PGRhdGU+U2VwIDQ8L2RhdGU+PC9wdWItZGF0ZXM+PC9kYXRlcz48aXNibj4yMDk1
LTQ3MDAgKFByaW50KSYjeEQ7MjA5NS02MjMxIChFbGVjdHJvbmljKSYjeEQ7MjA5NS00NzAwIChM
aW5raW5nKTwvaXNibj48YWNjZXNzaW9uLW51bT4zOTIzMTk1NTwvYWNjZXNzaW9uLW51bT48dXJs
cz48cmVsYXRlZC11cmxzPjx1cmw+aHR0cHM6Ly93d3cubmNiaS5ubG0ubmloLmdvdi9wdWJtZWQv
MzkyMzE5NTU8L3VybD48L3JlbGF0ZWQtdXJscz48L3VybHM+PGN1c3RvbTE+VGhlIGF1dGhvcnMg
ZGVjbGFyZSBubyBjb21wZXRpbmcgaW50ZXJlc3RzLjwvY3VzdG9tMT48Y3VzdG9tMj5QTUMxMTM3
NTA0MjwvY3VzdG9tMj48ZWxlY3Ryb25pYy1yZXNvdXJjZS1udW0+MTAuMTAzOC9zNDE0MTMtMDI0
LTAwMzU2LTI8L2VsZWN0cm9uaWMtcmVzb3VyY2UtbnVtPjxyZW1vdGUtZGF0YWJhc2UtbmFtZT5N
ZWRsaW5lPC9yZW1vdGUtZGF0YWJhc2UtbmFtZT48cmVtb3RlLWRhdGFiYXNlLXByb3ZpZGVyPk5M
TTwvcmVtb3RlLWRhdGFiYXNlLXByb3ZpZGVyPjwvcmVjb3JkPjwvQ2l0ZT48L0VuZE5vdGU+
</w:fldData>
        </w:fldChar>
      </w:r>
      <w:r w:rsidR="007E0B95" w:rsidRPr="00234024">
        <w:instrText xml:space="preserve"> ADDIN EN.CITE </w:instrText>
      </w:r>
      <w:r w:rsidR="007E0B95" w:rsidRPr="00234024">
        <w:fldChar w:fldCharType="begin">
          <w:fldData xml:space="preserve">PEVuZE5vdGU+PENpdGU+PEF1dGhvcj5XdTwvQXV0aG9yPjxZZWFyPjIwMjQ8L1llYXI+PFJlY051
bT4yMzc8L1JlY051bT48RGlzcGxheVRleHQ+WzUzXTwvRGlzcGxheVRleHQ+PHJlY29yZD48cmVj
LW51bWJlcj4yMzc8L3JlYy1udW1iZXI+PGZvcmVpZ24ta2V5cz48a2V5IGFwcD0iRU4iIGRiLWlk
PSJ4YWV2emZkOWx3YXhzY2VzdzBjNTlkZWUyZWV2OWVlZmF0dnQiIHRpbWVzdGFtcD0iMTczNjg4
MDY5MiI+MjM3PC9rZXk+PC9mb3JlaWduLWtleXM+PHJlZi10eXBlIG5hbWU9IkpvdXJuYWwgQXJ0
aWNsZSI+MTc8L3JlZi10eXBlPjxjb250cmlidXRvcnM+PGF1dGhvcnM+PGF1dGhvcj5XdSwgWS48
L2F1dGhvcj48YXV0aG9yPlN1biwgQi48L2F1dGhvcj48YXV0aG9yPlRhbmcsIFkuPC9hdXRob3I+
PGF1dGhvcj5TaGVuLCBBLjwvYXV0aG9yPjxhdXRob3I+TGluLCBZLjwvYXV0aG9yPjxhdXRob3I+
WmhhbywgWC48L2F1dGhvcj48YXV0aG9yPkxpLCBKLjwvYXV0aG9yPjxhdXRob3I+TW9udGVpcm8s
IE0uIEouPC9hdXRob3I+PGF1dGhvcj5HdSwgVy48L2F1dGhvcj48L2F1dGhvcnM+PC9jb250cmli
dXRvcnM+PGF1dGgtYWRkcmVzcz5Db2xsZWdlIG9mIEJpb3RlY2hub2xvZ3kgYW5kIFBoYXJtYWNl
dXRpY2FsIEVuZ2luZWVyaW5nLCBOYW5qaW5nIFRlY2ggVW5pdmVyc2l0eSwgTmFuamluZywgQ2hp
bmEuJiN4RDtBdXN0cmFsaWFuIEluc3RpdHV0ZSBmb3IgQmlvZW5naW5lZXJpbmcgYW5kIE5hbm90
ZWNobm9sb2d5LCBUaGUgVW5pdmVyc2l0eSBvZiBRdWVlbnNsYW5kLCBTdC4gTHVjaWEsIFFMRCwg
QXVzdHJhbGlhLiYjeEQ7U2NpZW5jZSBhbmQgVGVjaG5vbG9neSBJbm5vdmF0aW9uIENlbnRyZSwg
R3Vhbmd6aG91IFVuaXZlcnNpdHkgb2YgQ2hpbmVzZSBNZWRpY2luZSwgR3Vhbmd6aG91LCBDaGlu
YS4mI3hEO1NoZW56aGVuIEJheSBMYWJvcmF0b3J5LCBTaGVuemhlbiwgR3Vhbmdkb25nLCBDaGlu
YS4mI3hEO0dNVS1HSUJIIEpvaW50IFNjaG9vbCBvZiBMaWZlIFNjaWVuY2VzLCBHdWFuZ3pob3Ug
TWVkaWNhbCBVbml2ZXJzaXR5LCBHdWFuZ3pob3UsIENoaW5hLiYjeEQ7U2Nob29sIG9mIFZldGVy
aW5hcnkgTWVkaWNpbmUsIEppYW5nc3UgQ28taW5ub3ZhdGlvbiBDZW50cmUgZm9yIFByZXZlbnRp
b24gYW5kIENvbnRyb2wgb2YgSW1wb3J0YW50IEFuaW1hbCBJbmZlY3Rpb3VzIERpc2Vhc2VzIGFu
ZCBab29ub3NlcywgWWFuZ3pob3UgVW5pdmVyc2l0eSwgWWFuZ3pob3UsIENoaW5hLiYjeEQ7QXVz
dHJhbGlhbiBJbnN0aXR1dGUgZm9yIEJpb2VuZ2luZWVyaW5nIGFuZCBOYW5vdGVjaG5vbG9neSwg
VGhlIFVuaXZlcnNpdHkgb2YgUXVlZW5zbGFuZCwgU3QuIEx1Y2lhLCBRTEQsIEF1c3RyYWxpYS4g
dy5ndUB1cS5lZHUuYXUuPC9hdXRoLWFkZHJlc3M+PHRpdGxlcz48dGl0bGU+Qm9uZSB0YXJnZXRl
ZCBuYW5vLWRydWcgYW5kIG5hbm8tZGVsaXZlcnk8L3RpdGxlPjxzZWNvbmRhcnktdGl0bGU+Qm9u
ZSBSZXM8L3NlY29uZGFyeS10aXRsZT48L3RpdGxlcz48cGVyaW9kaWNhbD48ZnVsbC10aXRsZT5C
b25lIFJlczwvZnVsbC10aXRsZT48L3BlcmlvZGljYWw+PHBhZ2VzPjUxPC9wYWdlcz48dm9sdW1l
PjEyPC92b2x1bWU+PG51bWJlcj4xPC9udW1iZXI+PGVkaXRpb24+MjAyNDA5MDQ8L2VkaXRpb24+
PGtleXdvcmRzPjxrZXl3b3JkPkh1bWFuczwva2V5d29yZD48a2V5d29yZD4qQm9uZSBhbmQgQm9u
ZXMvZHJ1ZyBlZmZlY3RzL21ldGFib2xpc208L2tleXdvcmQ+PGtleXdvcmQ+KkRydWcgRGVsaXZl
cnkgU3lzdGVtcy9tZXRob2RzPC9rZXl3b3JkPjxrZXl3b3JkPkFuaW1hbHM8L2tleXdvcmQ+PGtl
eXdvcmQ+Kk5hbm9wYXJ0aWNsZXMvdGhlcmFwZXV0aWMgdXNlL2FkbWluaXN0cmF0aW9uICZhbXA7
IGRvc2FnZTwva2V5d29yZD48a2V5d29yZD5Cb25lIERpc2Vhc2VzL2RydWcgdGhlcmFweTwva2V5
d29yZD48a2V5d29yZD5EaXBob3NwaG9uYXRlcy9hZG1pbmlzdHJhdGlvbiAmYW1wOyBkb3NhZ2Uv
dGhlcmFwZXV0aWMgdXNlPC9rZXl3b3JkPjxrZXl3b3JkPk5hbm9wYXJ0aWNsZSBEcnVnIERlbGl2
ZXJ5IFN5c3RlbTwva2V5d29yZD48L2tleXdvcmRzPjxkYXRlcz48eWVhcj4yMDI0PC95ZWFyPjxw
dWItZGF0ZXM+PGRhdGU+U2VwIDQ8L2RhdGU+PC9wdWItZGF0ZXM+PC9kYXRlcz48aXNibj4yMDk1
LTQ3MDAgKFByaW50KSYjeEQ7MjA5NS02MjMxIChFbGVjdHJvbmljKSYjeEQ7MjA5NS00NzAwIChM
aW5raW5nKTwvaXNibj48YWNjZXNzaW9uLW51bT4zOTIzMTk1NTwvYWNjZXNzaW9uLW51bT48dXJs
cz48cmVsYXRlZC11cmxzPjx1cmw+aHR0cHM6Ly93d3cubmNiaS5ubG0ubmloLmdvdi9wdWJtZWQv
MzkyMzE5NTU8L3VybD48L3JlbGF0ZWQtdXJscz48L3VybHM+PGN1c3RvbTE+VGhlIGF1dGhvcnMg
ZGVjbGFyZSBubyBjb21wZXRpbmcgaW50ZXJlc3RzLjwvY3VzdG9tMT48Y3VzdG9tMj5QTUMxMTM3
NTA0MjwvY3VzdG9tMj48ZWxlY3Ryb25pYy1yZXNvdXJjZS1udW0+MTAuMTAzOC9zNDE0MTMtMDI0
LTAwMzU2LTI8L2VsZWN0cm9uaWMtcmVzb3VyY2UtbnVtPjxyZW1vdGUtZGF0YWJhc2UtbmFtZT5N
ZWRsaW5lPC9yZW1vdGUtZGF0YWJhc2UtbmFtZT48cmVtb3RlLWRhdGFiYXNlLXByb3ZpZGVyPk5M
TTwvcmVtb3RlLWRhdGFiYXNlLXByb3ZpZGVyPjwvcmVjb3JkPjwvQ2l0ZT48L0VuZE5vdGU+
</w:fldData>
        </w:fldChar>
      </w:r>
      <w:r w:rsidR="007E0B95" w:rsidRPr="00234024">
        <w:instrText xml:space="preserve"> ADDIN EN.CITE.DATA </w:instrText>
      </w:r>
      <w:r w:rsidR="007E0B95" w:rsidRPr="00234024">
        <w:fldChar w:fldCharType="end"/>
      </w:r>
      <w:r w:rsidR="006F63D0" w:rsidRPr="00234024">
        <w:fldChar w:fldCharType="separate"/>
      </w:r>
      <w:r w:rsidR="007E0B95" w:rsidRPr="00234024">
        <w:rPr>
          <w:noProof/>
        </w:rPr>
        <w:t>[53]</w:t>
      </w:r>
      <w:r w:rsidR="006F63D0" w:rsidRPr="00234024">
        <w:fldChar w:fldCharType="end"/>
      </w:r>
      <w:r w:rsidR="006D5296" w:rsidRPr="00234024">
        <w:t>,</w:t>
      </w:r>
      <w:r w:rsidR="006F63D0" w:rsidRPr="00234024">
        <w:t xml:space="preserve"> enhance osteogenic activity</w:t>
      </w:r>
      <w:r w:rsidR="006D5296" w:rsidRPr="00234024">
        <w:t xml:space="preserve">, </w:t>
      </w:r>
      <w:r w:rsidR="006F63D0" w:rsidRPr="00234024">
        <w:t>inhibit osteoclast activity,</w:t>
      </w:r>
      <w:r w:rsidR="006D5296" w:rsidRPr="00234024">
        <w:t xml:space="preserve"> and</w:t>
      </w:r>
      <w:r w:rsidR="006F63D0" w:rsidRPr="00234024">
        <w:t xml:space="preserve"> promot</w:t>
      </w:r>
      <w:r w:rsidR="006D5296" w:rsidRPr="00234024">
        <w:t>e</w:t>
      </w:r>
      <w:r w:rsidR="006F63D0" w:rsidRPr="00234024">
        <w:t xml:space="preserve"> bone regeneration</w:t>
      </w:r>
      <w:r w:rsidR="006F63D0" w:rsidRPr="00234024">
        <w:fldChar w:fldCharType="begin"/>
      </w:r>
      <w:r w:rsidR="007E0B95" w:rsidRPr="00234024">
        <w:instrText xml:space="preserve"> ADDIN EN.CITE &lt;EndNote&gt;&lt;Cite&gt;&lt;Author&gt;Xu&lt;/Author&gt;&lt;Year&gt;2024&lt;/Year&gt;&lt;RecNum&gt;228&lt;/RecNum&gt;&lt;DisplayText&gt;[52]&lt;/DisplayText&gt;&lt;record&gt;&lt;rec-number&gt;228&lt;/rec-number&gt;&lt;foreign-keys&gt;&lt;key app="EN" db-id="xaevzfd9lwaxscesw0c59dee2eev9eefatvt" timestamp="1736869759"&gt;228&lt;/key&gt;&lt;/foreign-keys&gt;&lt;ref-type name="Journal Article"&gt;17&lt;/ref-type&gt;&lt;contributors&gt;&lt;authors&gt;&lt;author&gt;Xu, H.&lt;/author&gt;&lt;author&gt;Cui, Y.&lt;/author&gt;&lt;author&gt;Tian, Y.&lt;/author&gt;&lt;author&gt;Dou, M.&lt;/author&gt;&lt;author&gt;Sun, S.&lt;/author&gt;&lt;author&gt;Wang, J.&lt;/author&gt;&lt;author&gt;Wu, D.&lt;/author&gt;&lt;/authors&gt;&lt;/contributors&gt;&lt;auth-address&gt;Orthopaedic Medical Center, The Second Hospital of Jilin University, Changchun 130041, P. R. China.&lt;/auth-address&gt;&lt;titles&gt;&lt;title&gt;Nanoparticle-Based Drug Delivery Systems for Enhancing Bone Regeneration&lt;/title&gt;&lt;secondary-title&gt;ACS Biomater Sci Eng&lt;/secondary-title&gt;&lt;/titles&gt;&lt;periodical&gt;&lt;full-title&gt;ACS Biomater Sci Eng&lt;/full-title&gt;&lt;/periodical&gt;&lt;pages&gt;1302-1322&lt;/pages&gt;&lt;volume&gt;10&lt;/volume&gt;&lt;number&gt;3&lt;/number&gt;&lt;edition&gt;20240212&lt;/edition&gt;&lt;keywords&gt;&lt;keyword&gt;*Nanoparticle Drug Delivery System&lt;/keyword&gt;&lt;keyword&gt;Drug Delivery Systems&lt;/keyword&gt;&lt;keyword&gt;Bone Regeneration/physiology&lt;/keyword&gt;&lt;keyword&gt;*Nanoparticles/therapeutic use/chemistry&lt;/keyword&gt;&lt;keyword&gt;Tissue Engineering&lt;/keyword&gt;&lt;keyword&gt;bone repair&lt;/keyword&gt;&lt;keyword&gt;bone tissue engineering&lt;/keyword&gt;&lt;keyword&gt;drug delivery&lt;/keyword&gt;&lt;keyword&gt;nanoparticles&lt;/keyword&gt;&lt;/keywords&gt;&lt;dates&gt;&lt;year&gt;2024&lt;/year&gt;&lt;pub-dates&gt;&lt;date&gt;Mar 11&lt;/date&gt;&lt;/pub-dates&gt;&lt;/dates&gt;&lt;isbn&gt;2373-9878 (Electronic)&amp;#xD;2373-9878 (Linking)&lt;/isbn&gt;&lt;accession-num&gt;38346448&lt;/accession-num&gt;&lt;urls&gt;&lt;related-urls&gt;&lt;url&gt;https://www.ncbi.nlm.nih.gov/pubmed/38346448&lt;/url&gt;&lt;/related-urls&gt;&lt;/urls&gt;&lt;electronic-resource-num&gt;10.1021/acsbiomaterials.3c01643&lt;/electronic-resource-num&gt;&lt;remote-database-name&gt;Medline&lt;/remote-database-name&gt;&lt;remote-database-provider&gt;NLM&lt;/remote-database-provider&gt;&lt;/record&gt;&lt;/Cite&gt;&lt;/EndNote&gt;</w:instrText>
      </w:r>
      <w:r w:rsidR="006F63D0" w:rsidRPr="00234024">
        <w:fldChar w:fldCharType="separate"/>
      </w:r>
      <w:r w:rsidR="007E0B95" w:rsidRPr="00234024">
        <w:rPr>
          <w:noProof/>
        </w:rPr>
        <w:t>[52]</w:t>
      </w:r>
      <w:r w:rsidR="006F63D0" w:rsidRPr="00234024">
        <w:fldChar w:fldCharType="end"/>
      </w:r>
      <w:r w:rsidR="006D5296" w:rsidRPr="00234024">
        <w:t>.</w:t>
      </w:r>
      <w:r w:rsidR="006F63D0" w:rsidRPr="00234024">
        <w:t xml:space="preserve"> Calcium-based nanoparticles </w:t>
      </w:r>
      <w:r w:rsidR="00F64FDB" w:rsidRPr="00234024">
        <w:t xml:space="preserve">can </w:t>
      </w:r>
      <w:r w:rsidR="006F63D0" w:rsidRPr="00234024">
        <w:t xml:space="preserve">modulate bone microenvironments, effectively inhibiting disease progression </w:t>
      </w:r>
      <w:r w:rsidR="006F63D0" w:rsidRPr="00234024">
        <w:fldChar w:fldCharType="begin">
          <w:fldData xml:space="preserve">PEVuZE5vdGU+PENpdGU+PEF1dGhvcj5XdTwvQXV0aG9yPjxZZWFyPjIwMjQ8L1llYXI+PFJlY051
bT4yMzc8L1JlY051bT48RGlzcGxheVRleHQ+WzUzXTwvRGlzcGxheVRleHQ+PHJlY29yZD48cmVj
LW51bWJlcj4yMzc8L3JlYy1udW1iZXI+PGZvcmVpZ24ta2V5cz48a2V5IGFwcD0iRU4iIGRiLWlk
PSJ4YWV2emZkOWx3YXhzY2VzdzBjNTlkZWUyZWV2OWVlZmF0dnQiIHRpbWVzdGFtcD0iMTczNjg4
MDY5MiI+MjM3PC9rZXk+PC9mb3JlaWduLWtleXM+PHJlZi10eXBlIG5hbWU9IkpvdXJuYWwgQXJ0
aWNsZSI+MTc8L3JlZi10eXBlPjxjb250cmlidXRvcnM+PGF1dGhvcnM+PGF1dGhvcj5XdSwgWS48
L2F1dGhvcj48YXV0aG9yPlN1biwgQi48L2F1dGhvcj48YXV0aG9yPlRhbmcsIFkuPC9hdXRob3I+
PGF1dGhvcj5TaGVuLCBBLjwvYXV0aG9yPjxhdXRob3I+TGluLCBZLjwvYXV0aG9yPjxhdXRob3I+
WmhhbywgWC48L2F1dGhvcj48YXV0aG9yPkxpLCBKLjwvYXV0aG9yPjxhdXRob3I+TW9udGVpcm8s
IE0uIEouPC9hdXRob3I+PGF1dGhvcj5HdSwgVy48L2F1dGhvcj48L2F1dGhvcnM+PC9jb250cmli
dXRvcnM+PGF1dGgtYWRkcmVzcz5Db2xsZWdlIG9mIEJpb3RlY2hub2xvZ3kgYW5kIFBoYXJtYWNl
dXRpY2FsIEVuZ2luZWVyaW5nLCBOYW5qaW5nIFRlY2ggVW5pdmVyc2l0eSwgTmFuamluZywgQ2hp
bmEuJiN4RDtBdXN0cmFsaWFuIEluc3RpdHV0ZSBmb3IgQmlvZW5naW5lZXJpbmcgYW5kIE5hbm90
ZWNobm9sb2d5LCBUaGUgVW5pdmVyc2l0eSBvZiBRdWVlbnNsYW5kLCBTdC4gTHVjaWEsIFFMRCwg
QXVzdHJhbGlhLiYjeEQ7U2NpZW5jZSBhbmQgVGVjaG5vbG9neSBJbm5vdmF0aW9uIENlbnRyZSwg
R3Vhbmd6aG91IFVuaXZlcnNpdHkgb2YgQ2hpbmVzZSBNZWRpY2luZSwgR3Vhbmd6aG91LCBDaGlu
YS4mI3hEO1NoZW56aGVuIEJheSBMYWJvcmF0b3J5LCBTaGVuemhlbiwgR3Vhbmdkb25nLCBDaGlu
YS4mI3hEO0dNVS1HSUJIIEpvaW50IFNjaG9vbCBvZiBMaWZlIFNjaWVuY2VzLCBHdWFuZ3pob3Ug
TWVkaWNhbCBVbml2ZXJzaXR5LCBHdWFuZ3pob3UsIENoaW5hLiYjeEQ7U2Nob29sIG9mIFZldGVy
aW5hcnkgTWVkaWNpbmUsIEppYW5nc3UgQ28taW5ub3ZhdGlvbiBDZW50cmUgZm9yIFByZXZlbnRp
b24gYW5kIENvbnRyb2wgb2YgSW1wb3J0YW50IEFuaW1hbCBJbmZlY3Rpb3VzIERpc2Vhc2VzIGFu
ZCBab29ub3NlcywgWWFuZ3pob3UgVW5pdmVyc2l0eSwgWWFuZ3pob3UsIENoaW5hLiYjeEQ7QXVz
dHJhbGlhbiBJbnN0aXR1dGUgZm9yIEJpb2VuZ2luZWVyaW5nIGFuZCBOYW5vdGVjaG5vbG9neSwg
VGhlIFVuaXZlcnNpdHkgb2YgUXVlZW5zbGFuZCwgU3QuIEx1Y2lhLCBRTEQsIEF1c3RyYWxpYS4g
dy5ndUB1cS5lZHUuYXUuPC9hdXRoLWFkZHJlc3M+PHRpdGxlcz48dGl0bGU+Qm9uZSB0YXJnZXRl
ZCBuYW5vLWRydWcgYW5kIG5hbm8tZGVsaXZlcnk8L3RpdGxlPjxzZWNvbmRhcnktdGl0bGU+Qm9u
ZSBSZXM8L3NlY29uZGFyeS10aXRsZT48L3RpdGxlcz48cGVyaW9kaWNhbD48ZnVsbC10aXRsZT5C
b25lIFJlczwvZnVsbC10aXRsZT48L3BlcmlvZGljYWw+PHBhZ2VzPjUxPC9wYWdlcz48dm9sdW1l
PjEyPC92b2x1bWU+PG51bWJlcj4xPC9udW1iZXI+PGVkaXRpb24+MjAyNDA5MDQ8L2VkaXRpb24+
PGtleXdvcmRzPjxrZXl3b3JkPkh1bWFuczwva2V5d29yZD48a2V5d29yZD4qQm9uZSBhbmQgQm9u
ZXMvZHJ1ZyBlZmZlY3RzL21ldGFib2xpc208L2tleXdvcmQ+PGtleXdvcmQ+KkRydWcgRGVsaXZl
cnkgU3lzdGVtcy9tZXRob2RzPC9rZXl3b3JkPjxrZXl3b3JkPkFuaW1hbHM8L2tleXdvcmQ+PGtl
eXdvcmQ+Kk5hbm9wYXJ0aWNsZXMvdGhlcmFwZXV0aWMgdXNlL2FkbWluaXN0cmF0aW9uICZhbXA7
IGRvc2FnZTwva2V5d29yZD48a2V5d29yZD5Cb25lIERpc2Vhc2VzL2RydWcgdGhlcmFweTwva2V5
d29yZD48a2V5d29yZD5EaXBob3NwaG9uYXRlcy9hZG1pbmlzdHJhdGlvbiAmYW1wOyBkb3NhZ2Uv
dGhlcmFwZXV0aWMgdXNlPC9rZXl3b3JkPjxrZXl3b3JkPk5hbm9wYXJ0aWNsZSBEcnVnIERlbGl2
ZXJ5IFN5c3RlbTwva2V5d29yZD48L2tleXdvcmRzPjxkYXRlcz48eWVhcj4yMDI0PC95ZWFyPjxw
dWItZGF0ZXM+PGRhdGU+U2VwIDQ8L2RhdGU+PC9wdWItZGF0ZXM+PC9kYXRlcz48aXNibj4yMDk1
LTQ3MDAgKFByaW50KSYjeEQ7MjA5NS02MjMxIChFbGVjdHJvbmljKSYjeEQ7MjA5NS00NzAwIChM
aW5raW5nKTwvaXNibj48YWNjZXNzaW9uLW51bT4zOTIzMTk1NTwvYWNjZXNzaW9uLW51bT48dXJs
cz48cmVsYXRlZC11cmxzPjx1cmw+aHR0cHM6Ly93d3cubmNiaS5ubG0ubmloLmdvdi9wdWJtZWQv
MzkyMzE5NTU8L3VybD48L3JlbGF0ZWQtdXJscz48L3VybHM+PGN1c3RvbTE+VGhlIGF1dGhvcnMg
ZGVjbGFyZSBubyBjb21wZXRpbmcgaW50ZXJlc3RzLjwvY3VzdG9tMT48Y3VzdG9tMj5QTUMxMTM3
NTA0MjwvY3VzdG9tMj48ZWxlY3Ryb25pYy1yZXNvdXJjZS1udW0+MTAuMTAzOC9zNDE0MTMtMDI0
LTAwMzU2LTI8L2VsZWN0cm9uaWMtcmVzb3VyY2UtbnVtPjxyZW1vdGUtZGF0YWJhc2UtbmFtZT5N
ZWRsaW5lPC9yZW1vdGUtZGF0YWJhc2UtbmFtZT48cmVtb3RlLWRhdGFiYXNlLXByb3ZpZGVyPk5M
TTwvcmVtb3RlLWRhdGFiYXNlLXByb3ZpZGVyPjwvcmVjb3JkPjwvQ2l0ZT48L0VuZE5vdGU+
</w:fldData>
        </w:fldChar>
      </w:r>
      <w:r w:rsidR="007E0B95" w:rsidRPr="00234024">
        <w:instrText xml:space="preserve"> ADDIN EN.CITE </w:instrText>
      </w:r>
      <w:r w:rsidR="007E0B95" w:rsidRPr="00234024">
        <w:fldChar w:fldCharType="begin">
          <w:fldData xml:space="preserve">PEVuZE5vdGU+PENpdGU+PEF1dGhvcj5XdTwvQXV0aG9yPjxZZWFyPjIwMjQ8L1llYXI+PFJlY051
bT4yMzc8L1JlY051bT48RGlzcGxheVRleHQ+WzUzXTwvRGlzcGxheVRleHQ+PHJlY29yZD48cmVj
LW51bWJlcj4yMzc8L3JlYy1udW1iZXI+PGZvcmVpZ24ta2V5cz48a2V5IGFwcD0iRU4iIGRiLWlk
PSJ4YWV2emZkOWx3YXhzY2VzdzBjNTlkZWUyZWV2OWVlZmF0dnQiIHRpbWVzdGFtcD0iMTczNjg4
MDY5MiI+MjM3PC9rZXk+PC9mb3JlaWduLWtleXM+PHJlZi10eXBlIG5hbWU9IkpvdXJuYWwgQXJ0
aWNsZSI+MTc8L3JlZi10eXBlPjxjb250cmlidXRvcnM+PGF1dGhvcnM+PGF1dGhvcj5XdSwgWS48
L2F1dGhvcj48YXV0aG9yPlN1biwgQi48L2F1dGhvcj48YXV0aG9yPlRhbmcsIFkuPC9hdXRob3I+
PGF1dGhvcj5TaGVuLCBBLjwvYXV0aG9yPjxhdXRob3I+TGluLCBZLjwvYXV0aG9yPjxhdXRob3I+
WmhhbywgWC48L2F1dGhvcj48YXV0aG9yPkxpLCBKLjwvYXV0aG9yPjxhdXRob3I+TW9udGVpcm8s
IE0uIEouPC9hdXRob3I+PGF1dGhvcj5HdSwgVy48L2F1dGhvcj48L2F1dGhvcnM+PC9jb250cmli
dXRvcnM+PGF1dGgtYWRkcmVzcz5Db2xsZWdlIG9mIEJpb3RlY2hub2xvZ3kgYW5kIFBoYXJtYWNl
dXRpY2FsIEVuZ2luZWVyaW5nLCBOYW5qaW5nIFRlY2ggVW5pdmVyc2l0eSwgTmFuamluZywgQ2hp
bmEuJiN4RDtBdXN0cmFsaWFuIEluc3RpdHV0ZSBmb3IgQmlvZW5naW5lZXJpbmcgYW5kIE5hbm90
ZWNobm9sb2d5LCBUaGUgVW5pdmVyc2l0eSBvZiBRdWVlbnNsYW5kLCBTdC4gTHVjaWEsIFFMRCwg
QXVzdHJhbGlhLiYjeEQ7U2NpZW5jZSBhbmQgVGVjaG5vbG9neSBJbm5vdmF0aW9uIENlbnRyZSwg
R3Vhbmd6aG91IFVuaXZlcnNpdHkgb2YgQ2hpbmVzZSBNZWRpY2luZSwgR3Vhbmd6aG91LCBDaGlu
YS4mI3hEO1NoZW56aGVuIEJheSBMYWJvcmF0b3J5LCBTaGVuemhlbiwgR3Vhbmdkb25nLCBDaGlu
YS4mI3hEO0dNVS1HSUJIIEpvaW50IFNjaG9vbCBvZiBMaWZlIFNjaWVuY2VzLCBHdWFuZ3pob3Ug
TWVkaWNhbCBVbml2ZXJzaXR5LCBHdWFuZ3pob3UsIENoaW5hLiYjeEQ7U2Nob29sIG9mIFZldGVy
aW5hcnkgTWVkaWNpbmUsIEppYW5nc3UgQ28taW5ub3ZhdGlvbiBDZW50cmUgZm9yIFByZXZlbnRp
b24gYW5kIENvbnRyb2wgb2YgSW1wb3J0YW50IEFuaW1hbCBJbmZlY3Rpb3VzIERpc2Vhc2VzIGFu
ZCBab29ub3NlcywgWWFuZ3pob3UgVW5pdmVyc2l0eSwgWWFuZ3pob3UsIENoaW5hLiYjeEQ7QXVz
dHJhbGlhbiBJbnN0aXR1dGUgZm9yIEJpb2VuZ2luZWVyaW5nIGFuZCBOYW5vdGVjaG5vbG9neSwg
VGhlIFVuaXZlcnNpdHkgb2YgUXVlZW5zbGFuZCwgU3QuIEx1Y2lhLCBRTEQsIEF1c3RyYWxpYS4g
dy5ndUB1cS5lZHUuYXUuPC9hdXRoLWFkZHJlc3M+PHRpdGxlcz48dGl0bGU+Qm9uZSB0YXJnZXRl
ZCBuYW5vLWRydWcgYW5kIG5hbm8tZGVsaXZlcnk8L3RpdGxlPjxzZWNvbmRhcnktdGl0bGU+Qm9u
ZSBSZXM8L3NlY29uZGFyeS10aXRsZT48L3RpdGxlcz48cGVyaW9kaWNhbD48ZnVsbC10aXRsZT5C
b25lIFJlczwvZnVsbC10aXRsZT48L3BlcmlvZGljYWw+PHBhZ2VzPjUxPC9wYWdlcz48dm9sdW1l
PjEyPC92b2x1bWU+PG51bWJlcj4xPC9udW1iZXI+PGVkaXRpb24+MjAyNDA5MDQ8L2VkaXRpb24+
PGtleXdvcmRzPjxrZXl3b3JkPkh1bWFuczwva2V5d29yZD48a2V5d29yZD4qQm9uZSBhbmQgQm9u
ZXMvZHJ1ZyBlZmZlY3RzL21ldGFib2xpc208L2tleXdvcmQ+PGtleXdvcmQ+KkRydWcgRGVsaXZl
cnkgU3lzdGVtcy9tZXRob2RzPC9rZXl3b3JkPjxrZXl3b3JkPkFuaW1hbHM8L2tleXdvcmQ+PGtl
eXdvcmQ+Kk5hbm9wYXJ0aWNsZXMvdGhlcmFwZXV0aWMgdXNlL2FkbWluaXN0cmF0aW9uICZhbXA7
IGRvc2FnZTwva2V5d29yZD48a2V5d29yZD5Cb25lIERpc2Vhc2VzL2RydWcgdGhlcmFweTwva2V5
d29yZD48a2V5d29yZD5EaXBob3NwaG9uYXRlcy9hZG1pbmlzdHJhdGlvbiAmYW1wOyBkb3NhZ2Uv
dGhlcmFwZXV0aWMgdXNlPC9rZXl3b3JkPjxrZXl3b3JkPk5hbm9wYXJ0aWNsZSBEcnVnIERlbGl2
ZXJ5IFN5c3RlbTwva2V5d29yZD48L2tleXdvcmRzPjxkYXRlcz48eWVhcj4yMDI0PC95ZWFyPjxw
dWItZGF0ZXM+PGRhdGU+U2VwIDQ8L2RhdGU+PC9wdWItZGF0ZXM+PC9kYXRlcz48aXNibj4yMDk1
LTQ3MDAgKFByaW50KSYjeEQ7MjA5NS02MjMxIChFbGVjdHJvbmljKSYjeEQ7MjA5NS00NzAwIChM
aW5raW5nKTwvaXNibj48YWNjZXNzaW9uLW51bT4zOTIzMTk1NTwvYWNjZXNzaW9uLW51bT48dXJs
cz48cmVsYXRlZC11cmxzPjx1cmw+aHR0cHM6Ly93d3cubmNiaS5ubG0ubmloLmdvdi9wdWJtZWQv
MzkyMzE5NTU8L3VybD48L3JlbGF0ZWQtdXJscz48L3VybHM+PGN1c3RvbTE+VGhlIGF1dGhvcnMg
ZGVjbGFyZSBubyBjb21wZXRpbmcgaW50ZXJlc3RzLjwvY3VzdG9tMT48Y3VzdG9tMj5QTUMxMTM3
NTA0MjwvY3VzdG9tMj48ZWxlY3Ryb25pYy1yZXNvdXJjZS1udW0+MTAuMTAzOC9zNDE0MTMtMDI0
LTAwMzU2LTI8L2VsZWN0cm9uaWMtcmVzb3VyY2UtbnVtPjxyZW1vdGUtZGF0YWJhc2UtbmFtZT5N
ZWRsaW5lPC9yZW1vdGUtZGF0YWJhc2UtbmFtZT48cmVtb3RlLWRhdGFiYXNlLXByb3ZpZGVyPk5M
TTwvcmVtb3RlLWRhdGFiYXNlLXByb3ZpZGVyPjwvcmVjb3JkPjwvQ2l0ZT48L0VuZE5vdGU+
</w:fldData>
        </w:fldChar>
      </w:r>
      <w:r w:rsidR="007E0B95" w:rsidRPr="00234024">
        <w:instrText xml:space="preserve"> ADDIN EN.CITE.DATA </w:instrText>
      </w:r>
      <w:r w:rsidR="007E0B95" w:rsidRPr="00234024">
        <w:fldChar w:fldCharType="end"/>
      </w:r>
      <w:r w:rsidR="006F63D0" w:rsidRPr="00234024">
        <w:fldChar w:fldCharType="separate"/>
      </w:r>
      <w:r w:rsidR="007E0B95" w:rsidRPr="00234024">
        <w:rPr>
          <w:noProof/>
        </w:rPr>
        <w:t>[53]</w:t>
      </w:r>
      <w:r w:rsidR="006F63D0" w:rsidRPr="00234024">
        <w:fldChar w:fldCharType="end"/>
      </w:r>
      <w:r w:rsidR="006F63D0" w:rsidRPr="00234024">
        <w:t xml:space="preserve">. Hydrogels are favored for their biocompatibility and ability to encapsulate various therapeutic agents, including cells and cytokines </w:t>
      </w:r>
      <w:r w:rsidR="006F63D0" w:rsidRPr="00234024">
        <w:fldChar w:fldCharType="begin">
          <w:fldData xml:space="preserve">PEVuZE5vdGU+PENpdGU+PEF1dGhvcj5CYWk8L0F1dGhvcj48WWVhcj4yMDIzPC9ZZWFyPjxSZWNO
dW0+MjI3PC9SZWNOdW0+PERpc3BsYXlUZXh0Pls1NF08L0Rpc3BsYXlUZXh0PjxyZWNvcmQ+PHJl
Yy1udW1iZXI+MjI3PC9yZWMtbnVtYmVyPjxmb3JlaWduLWtleXM+PGtleSBhcHA9IkVOIiBkYi1p
ZD0ieGFldnpmZDlsd2F4c2Nlc3cwYzU5ZGVlMmVldjllZWZhdHZ0IiB0aW1lc3RhbXA9IjE3MzY4
Njk2NzciPjIyNzwva2V5PjwvZm9yZWlnbi1rZXlzPjxyZWYtdHlwZSBuYW1lPSJKb3VybmFsIEFy
dGljbGUiPjE3PC9yZWYtdHlwZT48Y29udHJpYnV0b3JzPjxhdXRob3JzPjxhdXRob3I+QmFpLCBM
LjwvYXV0aG9yPjxhdXRob3I+VGFvLCBHLjwvYXV0aG9yPjxhdXRob3I+RmVuZywgTS48L2F1dGhv
cj48YXV0aG9yPlhpZSwgWS48L2F1dGhvcj48YXV0aG9yPkNhaSwgUy48L2F1dGhvcj48YXV0aG9y
PlBlbmcsIFMuPC9hdXRob3I+PGF1dGhvcj5YaWFvLCBKLjwvYXV0aG9yPjwvYXV0aG9ycz48L2Nv
bnRyaWJ1dG9ycz48YXV0aC1hZGRyZXNzPkRlcGFydG1lbnQgb2YgT3JhbCBJbXBsYW50b2xvZ3ks
IFRoZSBBZmZpbGlhdGVkIFN0b21hdG9sb2dpY2FsIEhvc3BpdGFsIG9mIFNvdXRod2VzdCBNZWRp
Y2FsIFVuaXZlcnNpdHksIEx1emhvdSA2NDYwMDAsIENoaW5hLiYjeEQ7RGVwYXJ0bWVudCBvZiBP
cmFsIGFuZCBNYXhpbGxvZmFjaWFsIFN1cmdlcnksIFRoZSBBZmZpbGlhdGVkIEhvc3BpdGFsIG9m
IFNvdXRod2VzdCBNZWRpY2FsIFVuaXZlcnNpdHksIEx1emhvdSA2NDYwMDAsIENoaW5hLiYjeEQ7
THV6aG91IEtleSBMYWJvcmF0b3J5IG9mIE9yYWwgJmFtcDsgTWF4aWxsb2ZhY2lhbCBSZWNvbnN0
cnVjdGlvbiBhbmQgUmVnZW5lcmF0aW9uLCBUaGUgQWZmaWxpYXRlZCBTdG9tYXRvbG9naWNhbCBI
b3NwaXRhbCBvZiBTb3V0aHdlc3QgTWVkaWNhbCBVbml2ZXJzaXR5LCBMdXpob3UgNjQ2MDAwLCBD
aGluYS48L2F1dGgtYWRkcmVzcz48dGl0bGVzPjx0aXRsZT5IeWRyb2dlbCBEcnVnIERlbGl2ZXJ5
IFN5c3RlbXMgZm9yIEJvbmUgUmVnZW5lcmF0aW9uPC90aXRsZT48c2Vjb25kYXJ5LXRpdGxlPlBo
YXJtYWNldXRpY3M8L3NlY29uZGFyeS10aXRsZT48L3RpdGxlcz48cGVyaW9kaWNhbD48ZnVsbC10
aXRsZT5QaGFybWFjZXV0aWNzPC9mdWxsLXRpdGxlPjwvcGVyaW9kaWNhbD48dm9sdW1lPjE1PC92
b2x1bWU+PG51bWJlcj41PC9udW1iZXI+PGVkaXRpb24+MjAyMzA0MjU8L2VkaXRpb24+PGtleXdv
cmRzPjxrZXl3b3JkPmJvbmUgaW1tdW5vbW9kdWxhdGlvbjwva2V5d29yZD48a2V5d29yZD5ib25l
IHJlZ2VuZXJhdGlvbjwva2V5d29yZD48a2V5d29yZD5jYXJ0aWxhZ2UgcmVnZW5lcmF0aW9uPC9r
ZXl3b3JkPjxrZXl3b3JkPmRydWcgZGVsaXZlcnkgc3lzdGVtczwva2V5d29yZD48a2V5d29yZD5o
eWRyb2dlbHM8L2tleXdvcmQ+PGtleXdvcmQ+bWVzZW5jaHltYWwgc3RlbSBjZWxsczwva2V5d29y
ZD48a2V5d29yZD50aXNzdWUgZW5naW5lZXJpbmc8L2tleXdvcmQ+PC9rZXl3b3Jkcz48ZGF0ZXM+
PHllYXI+MjAyMzwveWVhcj48cHViLWRhdGVzPjxkYXRlPkFwciAyNTwvZGF0ZT48L3B1Yi1kYXRl
cz48L2RhdGVzPjxpc2JuPjE5OTktNDkyMyAoUHJpbnQpJiN4RDsxOTk5LTQ5MjMgKEVsZWN0cm9u
aWMpJiN4RDsxOTk5LTQ5MjMgKExpbmtpbmcpPC9pc2JuPjxhY2Nlc3Npb24tbnVtPjM3MjQyNTc2
PC9hY2Nlc3Npb24tbnVtPjx1cmxzPjxyZWxhdGVkLXVybHM+PHVybD5odHRwczovL3d3dy5uY2Jp
Lm5sbS5uaWguZ292L3B1Ym1lZC8zNzI0MjU3NjwvdXJsPjwvcmVsYXRlZC11cmxzPjwvdXJscz48
Y3VzdG9tMT5UaGUgYXV0aG9ycyBkZWNsYXJlIG5vIGNvbmZsaWN0IG9mIGludGVyZXN0LjwvY3Vz
dG9tMT48Y3VzdG9tMj5QTUMxMDIyMDkzODwvY3VzdG9tMj48ZWxlY3Ryb25pYy1yZXNvdXJjZS1u
dW0+MTAuMzM5MC9waGFybWFjZXV0aWNzMTUwNTEzMzQ8L2VsZWN0cm9uaWMtcmVzb3VyY2UtbnVt
PjxyZW1vdGUtZGF0YWJhc2UtbmFtZT5QdWJNZWQtbm90LU1FRExJTkU8L3JlbW90ZS1kYXRhYmFz
ZS1uYW1lPjxyZW1vdGUtZGF0YWJhc2UtcHJvdmlkZXI+TkxNPC9yZW1vdGUtZGF0YWJhc2UtcHJv
dmlkZXI+PC9yZWNvcmQ+PC9DaXRlPjwvRW5kTm90ZT4A
</w:fldData>
        </w:fldChar>
      </w:r>
      <w:r w:rsidR="007E0B95" w:rsidRPr="00234024">
        <w:instrText xml:space="preserve"> ADDIN EN.CITE </w:instrText>
      </w:r>
      <w:r w:rsidR="007E0B95" w:rsidRPr="00234024">
        <w:fldChar w:fldCharType="begin">
          <w:fldData xml:space="preserve">PEVuZE5vdGU+PENpdGU+PEF1dGhvcj5CYWk8L0F1dGhvcj48WWVhcj4yMDIzPC9ZZWFyPjxSZWNO
dW0+MjI3PC9SZWNOdW0+PERpc3BsYXlUZXh0Pls1NF08L0Rpc3BsYXlUZXh0PjxyZWNvcmQ+PHJl
Yy1udW1iZXI+MjI3PC9yZWMtbnVtYmVyPjxmb3JlaWduLWtleXM+PGtleSBhcHA9IkVOIiBkYi1p
ZD0ieGFldnpmZDlsd2F4c2Nlc3cwYzU5ZGVlMmVldjllZWZhdHZ0IiB0aW1lc3RhbXA9IjE3MzY4
Njk2NzciPjIyNzwva2V5PjwvZm9yZWlnbi1rZXlzPjxyZWYtdHlwZSBuYW1lPSJKb3VybmFsIEFy
dGljbGUiPjE3PC9yZWYtdHlwZT48Y29udHJpYnV0b3JzPjxhdXRob3JzPjxhdXRob3I+QmFpLCBM
LjwvYXV0aG9yPjxhdXRob3I+VGFvLCBHLjwvYXV0aG9yPjxhdXRob3I+RmVuZywgTS48L2F1dGhv
cj48YXV0aG9yPlhpZSwgWS48L2F1dGhvcj48YXV0aG9yPkNhaSwgUy48L2F1dGhvcj48YXV0aG9y
PlBlbmcsIFMuPC9hdXRob3I+PGF1dGhvcj5YaWFvLCBKLjwvYXV0aG9yPjwvYXV0aG9ycz48L2Nv
bnRyaWJ1dG9ycz48YXV0aC1hZGRyZXNzPkRlcGFydG1lbnQgb2YgT3JhbCBJbXBsYW50b2xvZ3ks
IFRoZSBBZmZpbGlhdGVkIFN0b21hdG9sb2dpY2FsIEhvc3BpdGFsIG9mIFNvdXRod2VzdCBNZWRp
Y2FsIFVuaXZlcnNpdHksIEx1emhvdSA2NDYwMDAsIENoaW5hLiYjeEQ7RGVwYXJ0bWVudCBvZiBP
cmFsIGFuZCBNYXhpbGxvZmFjaWFsIFN1cmdlcnksIFRoZSBBZmZpbGlhdGVkIEhvc3BpdGFsIG9m
IFNvdXRod2VzdCBNZWRpY2FsIFVuaXZlcnNpdHksIEx1emhvdSA2NDYwMDAsIENoaW5hLiYjeEQ7
THV6aG91IEtleSBMYWJvcmF0b3J5IG9mIE9yYWwgJmFtcDsgTWF4aWxsb2ZhY2lhbCBSZWNvbnN0
cnVjdGlvbiBhbmQgUmVnZW5lcmF0aW9uLCBUaGUgQWZmaWxpYXRlZCBTdG9tYXRvbG9naWNhbCBI
b3NwaXRhbCBvZiBTb3V0aHdlc3QgTWVkaWNhbCBVbml2ZXJzaXR5LCBMdXpob3UgNjQ2MDAwLCBD
aGluYS48L2F1dGgtYWRkcmVzcz48dGl0bGVzPjx0aXRsZT5IeWRyb2dlbCBEcnVnIERlbGl2ZXJ5
IFN5c3RlbXMgZm9yIEJvbmUgUmVnZW5lcmF0aW9uPC90aXRsZT48c2Vjb25kYXJ5LXRpdGxlPlBo
YXJtYWNldXRpY3M8L3NlY29uZGFyeS10aXRsZT48L3RpdGxlcz48cGVyaW9kaWNhbD48ZnVsbC10
aXRsZT5QaGFybWFjZXV0aWNzPC9mdWxsLXRpdGxlPjwvcGVyaW9kaWNhbD48dm9sdW1lPjE1PC92
b2x1bWU+PG51bWJlcj41PC9udW1iZXI+PGVkaXRpb24+MjAyMzA0MjU8L2VkaXRpb24+PGtleXdv
cmRzPjxrZXl3b3JkPmJvbmUgaW1tdW5vbW9kdWxhdGlvbjwva2V5d29yZD48a2V5d29yZD5ib25l
IHJlZ2VuZXJhdGlvbjwva2V5d29yZD48a2V5d29yZD5jYXJ0aWxhZ2UgcmVnZW5lcmF0aW9uPC9r
ZXl3b3JkPjxrZXl3b3JkPmRydWcgZGVsaXZlcnkgc3lzdGVtczwva2V5d29yZD48a2V5d29yZD5o
eWRyb2dlbHM8L2tleXdvcmQ+PGtleXdvcmQ+bWVzZW5jaHltYWwgc3RlbSBjZWxsczwva2V5d29y
ZD48a2V5d29yZD50aXNzdWUgZW5naW5lZXJpbmc8L2tleXdvcmQ+PC9rZXl3b3Jkcz48ZGF0ZXM+
PHllYXI+MjAyMzwveWVhcj48cHViLWRhdGVzPjxkYXRlPkFwciAyNTwvZGF0ZT48L3B1Yi1kYXRl
cz48L2RhdGVzPjxpc2JuPjE5OTktNDkyMyAoUHJpbnQpJiN4RDsxOTk5LTQ5MjMgKEVsZWN0cm9u
aWMpJiN4RDsxOTk5LTQ5MjMgKExpbmtpbmcpPC9pc2JuPjxhY2Nlc3Npb24tbnVtPjM3MjQyNTc2
PC9hY2Nlc3Npb24tbnVtPjx1cmxzPjxyZWxhdGVkLXVybHM+PHVybD5odHRwczovL3d3dy5uY2Jp
Lm5sbS5uaWguZ292L3B1Ym1lZC8zNzI0MjU3NjwvdXJsPjwvcmVsYXRlZC11cmxzPjwvdXJscz48
Y3VzdG9tMT5UaGUgYXV0aG9ycyBkZWNsYXJlIG5vIGNvbmZsaWN0IG9mIGludGVyZXN0LjwvY3Vz
dG9tMT48Y3VzdG9tMj5QTUMxMDIyMDkzODwvY3VzdG9tMj48ZWxlY3Ryb25pYy1yZXNvdXJjZS1u
dW0+MTAuMzM5MC9waGFybWFjZXV0aWNzMTUwNTEzMzQ8L2VsZWN0cm9uaWMtcmVzb3VyY2UtbnVt
PjxyZW1vdGUtZGF0YWJhc2UtbmFtZT5QdWJNZWQtbm90LU1FRExJTkU8L3JlbW90ZS1kYXRhYmFz
ZS1uYW1lPjxyZW1vdGUtZGF0YWJhc2UtcHJvdmlkZXI+TkxNPC9yZW1vdGUtZGF0YWJhc2UtcHJv
dmlkZXI+PC9yZWNvcmQ+PC9DaXRlPjwvRW5kTm90ZT4A
</w:fldData>
        </w:fldChar>
      </w:r>
      <w:r w:rsidR="007E0B95" w:rsidRPr="00234024">
        <w:instrText xml:space="preserve"> ADDIN EN.CITE.DATA </w:instrText>
      </w:r>
      <w:r w:rsidR="007E0B95" w:rsidRPr="00234024">
        <w:fldChar w:fldCharType="end"/>
      </w:r>
      <w:r w:rsidR="006F63D0" w:rsidRPr="00234024">
        <w:fldChar w:fldCharType="separate"/>
      </w:r>
      <w:r w:rsidR="007E0B95" w:rsidRPr="00234024">
        <w:rPr>
          <w:noProof/>
        </w:rPr>
        <w:t>[54]</w:t>
      </w:r>
      <w:r w:rsidR="006F63D0" w:rsidRPr="00234024">
        <w:fldChar w:fldCharType="end"/>
      </w:r>
      <w:r w:rsidR="006F63D0" w:rsidRPr="00234024">
        <w:t>. They can be designed for specific drug release profiles, addressing the limitations of conventional delivery methods</w:t>
      </w:r>
      <w:r w:rsidR="006F63D0" w:rsidRPr="00234024">
        <w:fldChar w:fldCharType="begin">
          <w:fldData xml:space="preserve">PEVuZE5vdGU+PENpdGU+PEF1dGhvcj5CYWk8L0F1dGhvcj48WWVhcj4yMDIzPC9ZZWFyPjxSZWNO
dW0+MjI3PC9SZWNOdW0+PERpc3BsYXlUZXh0Pls1NF08L0Rpc3BsYXlUZXh0PjxyZWNvcmQ+PHJl
Yy1udW1iZXI+MjI3PC9yZWMtbnVtYmVyPjxmb3JlaWduLWtleXM+PGtleSBhcHA9IkVOIiBkYi1p
ZD0ieGFldnpmZDlsd2F4c2Nlc3cwYzU5ZGVlMmVldjllZWZhdHZ0IiB0aW1lc3RhbXA9IjE3MzY4
Njk2NzciPjIyNzwva2V5PjwvZm9yZWlnbi1rZXlzPjxyZWYtdHlwZSBuYW1lPSJKb3VybmFsIEFy
dGljbGUiPjE3PC9yZWYtdHlwZT48Y29udHJpYnV0b3JzPjxhdXRob3JzPjxhdXRob3I+QmFpLCBM
LjwvYXV0aG9yPjxhdXRob3I+VGFvLCBHLjwvYXV0aG9yPjxhdXRob3I+RmVuZywgTS48L2F1dGhv
cj48YXV0aG9yPlhpZSwgWS48L2F1dGhvcj48YXV0aG9yPkNhaSwgUy48L2F1dGhvcj48YXV0aG9y
PlBlbmcsIFMuPC9hdXRob3I+PGF1dGhvcj5YaWFvLCBKLjwvYXV0aG9yPjwvYXV0aG9ycz48L2Nv
bnRyaWJ1dG9ycz48YXV0aC1hZGRyZXNzPkRlcGFydG1lbnQgb2YgT3JhbCBJbXBsYW50b2xvZ3ks
IFRoZSBBZmZpbGlhdGVkIFN0b21hdG9sb2dpY2FsIEhvc3BpdGFsIG9mIFNvdXRod2VzdCBNZWRp
Y2FsIFVuaXZlcnNpdHksIEx1emhvdSA2NDYwMDAsIENoaW5hLiYjeEQ7RGVwYXJ0bWVudCBvZiBP
cmFsIGFuZCBNYXhpbGxvZmFjaWFsIFN1cmdlcnksIFRoZSBBZmZpbGlhdGVkIEhvc3BpdGFsIG9m
IFNvdXRod2VzdCBNZWRpY2FsIFVuaXZlcnNpdHksIEx1emhvdSA2NDYwMDAsIENoaW5hLiYjeEQ7
THV6aG91IEtleSBMYWJvcmF0b3J5IG9mIE9yYWwgJmFtcDsgTWF4aWxsb2ZhY2lhbCBSZWNvbnN0
cnVjdGlvbiBhbmQgUmVnZW5lcmF0aW9uLCBUaGUgQWZmaWxpYXRlZCBTdG9tYXRvbG9naWNhbCBI
b3NwaXRhbCBvZiBTb3V0aHdlc3QgTWVkaWNhbCBVbml2ZXJzaXR5LCBMdXpob3UgNjQ2MDAwLCBD
aGluYS48L2F1dGgtYWRkcmVzcz48dGl0bGVzPjx0aXRsZT5IeWRyb2dlbCBEcnVnIERlbGl2ZXJ5
IFN5c3RlbXMgZm9yIEJvbmUgUmVnZW5lcmF0aW9uPC90aXRsZT48c2Vjb25kYXJ5LXRpdGxlPlBo
YXJtYWNldXRpY3M8L3NlY29uZGFyeS10aXRsZT48L3RpdGxlcz48cGVyaW9kaWNhbD48ZnVsbC10
aXRsZT5QaGFybWFjZXV0aWNzPC9mdWxsLXRpdGxlPjwvcGVyaW9kaWNhbD48dm9sdW1lPjE1PC92
b2x1bWU+PG51bWJlcj41PC9udW1iZXI+PGVkaXRpb24+MjAyMzA0MjU8L2VkaXRpb24+PGtleXdv
cmRzPjxrZXl3b3JkPmJvbmUgaW1tdW5vbW9kdWxhdGlvbjwva2V5d29yZD48a2V5d29yZD5ib25l
IHJlZ2VuZXJhdGlvbjwva2V5d29yZD48a2V5d29yZD5jYXJ0aWxhZ2UgcmVnZW5lcmF0aW9uPC9r
ZXl3b3JkPjxrZXl3b3JkPmRydWcgZGVsaXZlcnkgc3lzdGVtczwva2V5d29yZD48a2V5d29yZD5o
eWRyb2dlbHM8L2tleXdvcmQ+PGtleXdvcmQ+bWVzZW5jaHltYWwgc3RlbSBjZWxsczwva2V5d29y
ZD48a2V5d29yZD50aXNzdWUgZW5naW5lZXJpbmc8L2tleXdvcmQ+PC9rZXl3b3Jkcz48ZGF0ZXM+
PHllYXI+MjAyMzwveWVhcj48cHViLWRhdGVzPjxkYXRlPkFwciAyNTwvZGF0ZT48L3B1Yi1kYXRl
cz48L2RhdGVzPjxpc2JuPjE5OTktNDkyMyAoUHJpbnQpJiN4RDsxOTk5LTQ5MjMgKEVsZWN0cm9u
aWMpJiN4RDsxOTk5LTQ5MjMgKExpbmtpbmcpPC9pc2JuPjxhY2Nlc3Npb24tbnVtPjM3MjQyNTc2
PC9hY2Nlc3Npb24tbnVtPjx1cmxzPjxyZWxhdGVkLXVybHM+PHVybD5odHRwczovL3d3dy5uY2Jp
Lm5sbS5uaWguZ292L3B1Ym1lZC8zNzI0MjU3NjwvdXJsPjwvcmVsYXRlZC11cmxzPjwvdXJscz48
Y3VzdG9tMT5UaGUgYXV0aG9ycyBkZWNsYXJlIG5vIGNvbmZsaWN0IG9mIGludGVyZXN0LjwvY3Vz
dG9tMT48Y3VzdG9tMj5QTUMxMDIyMDkzODwvY3VzdG9tMj48ZWxlY3Ryb25pYy1yZXNvdXJjZS1u
dW0+MTAuMzM5MC9waGFybWFjZXV0aWNzMTUwNTEzMzQ8L2VsZWN0cm9uaWMtcmVzb3VyY2UtbnVt
PjxyZW1vdGUtZGF0YWJhc2UtbmFtZT5QdWJNZWQtbm90LU1FRExJTkU8L3JlbW90ZS1kYXRhYmFz
ZS1uYW1lPjxyZW1vdGUtZGF0YWJhc2UtcHJvdmlkZXI+TkxNPC9yZW1vdGUtZGF0YWJhc2UtcHJv
dmlkZXI+PC9yZWNvcmQ+PC9DaXRlPjwvRW5kTm90ZT4A
</w:fldData>
        </w:fldChar>
      </w:r>
      <w:r w:rsidR="007E0B95" w:rsidRPr="00234024">
        <w:instrText xml:space="preserve"> ADDIN EN.CITE </w:instrText>
      </w:r>
      <w:r w:rsidR="007E0B95" w:rsidRPr="00234024">
        <w:fldChar w:fldCharType="begin">
          <w:fldData xml:space="preserve">PEVuZE5vdGU+PENpdGU+PEF1dGhvcj5CYWk8L0F1dGhvcj48WWVhcj4yMDIzPC9ZZWFyPjxSZWNO
dW0+MjI3PC9SZWNOdW0+PERpc3BsYXlUZXh0Pls1NF08L0Rpc3BsYXlUZXh0PjxyZWNvcmQ+PHJl
Yy1udW1iZXI+MjI3PC9yZWMtbnVtYmVyPjxmb3JlaWduLWtleXM+PGtleSBhcHA9IkVOIiBkYi1p
ZD0ieGFldnpmZDlsd2F4c2Nlc3cwYzU5ZGVlMmVldjllZWZhdHZ0IiB0aW1lc3RhbXA9IjE3MzY4
Njk2NzciPjIyNzwva2V5PjwvZm9yZWlnbi1rZXlzPjxyZWYtdHlwZSBuYW1lPSJKb3VybmFsIEFy
dGljbGUiPjE3PC9yZWYtdHlwZT48Y29udHJpYnV0b3JzPjxhdXRob3JzPjxhdXRob3I+QmFpLCBM
LjwvYXV0aG9yPjxhdXRob3I+VGFvLCBHLjwvYXV0aG9yPjxhdXRob3I+RmVuZywgTS48L2F1dGhv
cj48YXV0aG9yPlhpZSwgWS48L2F1dGhvcj48YXV0aG9yPkNhaSwgUy48L2F1dGhvcj48YXV0aG9y
PlBlbmcsIFMuPC9hdXRob3I+PGF1dGhvcj5YaWFvLCBKLjwvYXV0aG9yPjwvYXV0aG9ycz48L2Nv
bnRyaWJ1dG9ycz48YXV0aC1hZGRyZXNzPkRlcGFydG1lbnQgb2YgT3JhbCBJbXBsYW50b2xvZ3ks
IFRoZSBBZmZpbGlhdGVkIFN0b21hdG9sb2dpY2FsIEhvc3BpdGFsIG9mIFNvdXRod2VzdCBNZWRp
Y2FsIFVuaXZlcnNpdHksIEx1emhvdSA2NDYwMDAsIENoaW5hLiYjeEQ7RGVwYXJ0bWVudCBvZiBP
cmFsIGFuZCBNYXhpbGxvZmFjaWFsIFN1cmdlcnksIFRoZSBBZmZpbGlhdGVkIEhvc3BpdGFsIG9m
IFNvdXRod2VzdCBNZWRpY2FsIFVuaXZlcnNpdHksIEx1emhvdSA2NDYwMDAsIENoaW5hLiYjeEQ7
THV6aG91IEtleSBMYWJvcmF0b3J5IG9mIE9yYWwgJmFtcDsgTWF4aWxsb2ZhY2lhbCBSZWNvbnN0
cnVjdGlvbiBhbmQgUmVnZW5lcmF0aW9uLCBUaGUgQWZmaWxpYXRlZCBTdG9tYXRvbG9naWNhbCBI
b3NwaXRhbCBvZiBTb3V0aHdlc3QgTWVkaWNhbCBVbml2ZXJzaXR5LCBMdXpob3UgNjQ2MDAwLCBD
aGluYS48L2F1dGgtYWRkcmVzcz48dGl0bGVzPjx0aXRsZT5IeWRyb2dlbCBEcnVnIERlbGl2ZXJ5
IFN5c3RlbXMgZm9yIEJvbmUgUmVnZW5lcmF0aW9uPC90aXRsZT48c2Vjb25kYXJ5LXRpdGxlPlBo
YXJtYWNldXRpY3M8L3NlY29uZGFyeS10aXRsZT48L3RpdGxlcz48cGVyaW9kaWNhbD48ZnVsbC10
aXRsZT5QaGFybWFjZXV0aWNzPC9mdWxsLXRpdGxlPjwvcGVyaW9kaWNhbD48dm9sdW1lPjE1PC92
b2x1bWU+PG51bWJlcj41PC9udW1iZXI+PGVkaXRpb24+MjAyMzA0MjU8L2VkaXRpb24+PGtleXdv
cmRzPjxrZXl3b3JkPmJvbmUgaW1tdW5vbW9kdWxhdGlvbjwva2V5d29yZD48a2V5d29yZD5ib25l
IHJlZ2VuZXJhdGlvbjwva2V5d29yZD48a2V5d29yZD5jYXJ0aWxhZ2UgcmVnZW5lcmF0aW9uPC9r
ZXl3b3JkPjxrZXl3b3JkPmRydWcgZGVsaXZlcnkgc3lzdGVtczwva2V5d29yZD48a2V5d29yZD5o
eWRyb2dlbHM8L2tleXdvcmQ+PGtleXdvcmQ+bWVzZW5jaHltYWwgc3RlbSBjZWxsczwva2V5d29y
ZD48a2V5d29yZD50aXNzdWUgZW5naW5lZXJpbmc8L2tleXdvcmQ+PC9rZXl3b3Jkcz48ZGF0ZXM+
PHllYXI+MjAyMzwveWVhcj48cHViLWRhdGVzPjxkYXRlPkFwciAyNTwvZGF0ZT48L3B1Yi1kYXRl
cz48L2RhdGVzPjxpc2JuPjE5OTktNDkyMyAoUHJpbnQpJiN4RDsxOTk5LTQ5MjMgKEVsZWN0cm9u
aWMpJiN4RDsxOTk5LTQ5MjMgKExpbmtpbmcpPC9pc2JuPjxhY2Nlc3Npb24tbnVtPjM3MjQyNTc2
PC9hY2Nlc3Npb24tbnVtPjx1cmxzPjxyZWxhdGVkLXVybHM+PHVybD5odHRwczovL3d3dy5uY2Jp
Lm5sbS5uaWguZ292L3B1Ym1lZC8zNzI0MjU3NjwvdXJsPjwvcmVsYXRlZC11cmxzPjwvdXJscz48
Y3VzdG9tMT5UaGUgYXV0aG9ycyBkZWNsYXJlIG5vIGNvbmZsaWN0IG9mIGludGVyZXN0LjwvY3Vz
dG9tMT48Y3VzdG9tMj5QTUMxMDIyMDkzODwvY3VzdG9tMj48ZWxlY3Ryb25pYy1yZXNvdXJjZS1u
dW0+MTAuMzM5MC9waGFybWFjZXV0aWNzMTUwNTEzMzQ8L2VsZWN0cm9uaWMtcmVzb3VyY2UtbnVt
PjxyZW1vdGUtZGF0YWJhc2UtbmFtZT5QdWJNZWQtbm90LU1FRExJTkU8L3JlbW90ZS1kYXRhYmFz
ZS1uYW1lPjxyZW1vdGUtZGF0YWJhc2UtcHJvdmlkZXI+TkxNPC9yZW1vdGUtZGF0YWJhc2UtcHJv
dmlkZXI+PC9yZWNvcmQ+PC9DaXRlPjwvRW5kTm90ZT4A
</w:fldData>
        </w:fldChar>
      </w:r>
      <w:r w:rsidR="007E0B95" w:rsidRPr="00234024">
        <w:instrText xml:space="preserve"> ADDIN EN.CITE.DATA </w:instrText>
      </w:r>
      <w:r w:rsidR="007E0B95" w:rsidRPr="00234024">
        <w:fldChar w:fldCharType="end"/>
      </w:r>
      <w:r w:rsidR="006F63D0" w:rsidRPr="00234024">
        <w:fldChar w:fldCharType="separate"/>
      </w:r>
      <w:r w:rsidR="007E0B95" w:rsidRPr="00234024">
        <w:rPr>
          <w:noProof/>
        </w:rPr>
        <w:t>[54]</w:t>
      </w:r>
      <w:r w:rsidR="006F63D0" w:rsidRPr="00234024">
        <w:fldChar w:fldCharType="end"/>
      </w:r>
      <w:r w:rsidR="006F63D0" w:rsidRPr="00234024">
        <w:t xml:space="preserve">. 3D-Printed Scaffolds allow for the creation of scaffolds that enhance drug delivery through their porous structures </w:t>
      </w:r>
      <w:r w:rsidR="006F63D0" w:rsidRPr="00234024">
        <w:fldChar w:fldCharType="begin"/>
      </w:r>
      <w:r w:rsidR="007E0B95" w:rsidRPr="00234024">
        <w:instrText xml:space="preserve"> ADDIN EN.CITE &lt;EndNote&gt;&lt;Cite&gt;&lt;Author&gt;Chaudhari&lt;/Author&gt;&lt;Year&gt;2024&lt;/Year&gt;&lt;RecNum&gt;211&lt;/RecNum&gt;&lt;DisplayText&gt;[17]&lt;/DisplayText&gt;&lt;record&gt;&lt;rec-number&gt;211&lt;/rec-number&gt;&lt;foreign-keys&gt;&lt;key app="EN" db-id="xaevzfd9lwaxscesw0c59dee2eev9eefatvt" timestamp="1736781008"&gt;211&lt;/key&gt;&lt;/foreign-keys&gt;&lt;ref-type name="Journal Article"&gt;17&lt;/ref-type&gt;&lt;contributors&gt;&lt;authors&gt;&lt;author&gt;Chaudhari, Siddhi&lt;/author&gt;&lt;author&gt;Khade, Aatmaja&lt;/author&gt;&lt;author&gt;Girase, Vaibhav&lt;/author&gt;&lt;author&gt;Dhatrak, Pankaj&lt;/author&gt;&lt;/authors&gt;&lt;/contributors&gt;&lt;titles&gt;&lt;title&gt;A Systematic review on Bone grafts and Biomaterials substitutes for Bone Regeneration&lt;/title&gt;&lt;secondary-title&gt;Journal of Physics: Conference Series&lt;/secondary-title&gt;&lt;/titles&gt;&lt;periodical&gt;&lt;full-title&gt;Journal of Physics: Conference Series&lt;/full-title&gt;&lt;/periodical&gt;&lt;pages&gt;012033&lt;/pages&gt;&lt;volume&gt;2837&lt;/volume&gt;&lt;number&gt;1&lt;/number&gt;&lt;dates&gt;&lt;year&gt;2024&lt;/year&gt;&lt;pub-dates&gt;&lt;date&gt;2024/10/01&lt;/date&gt;&lt;/pub-dates&gt;&lt;/dates&gt;&lt;publisher&gt;IOP Publishing&lt;/publisher&gt;&lt;isbn&gt;1742-6596&amp;#xD;1742-6588&lt;/isbn&gt;&lt;urls&gt;&lt;related-urls&gt;&lt;url&gt;https://dx.doi.org/10.1088/1742-6596/2837/1/012033&lt;/url&gt;&lt;/related-urls&gt;&lt;/urls&gt;&lt;electronic-resource-num&gt;10.1088/1742-6596/2837/1/012033&lt;/electronic-resource-num&gt;&lt;/record&gt;&lt;/Cite&gt;&lt;/EndNote&gt;</w:instrText>
      </w:r>
      <w:r w:rsidR="006F63D0" w:rsidRPr="00234024">
        <w:fldChar w:fldCharType="separate"/>
      </w:r>
      <w:r w:rsidR="007E0B95" w:rsidRPr="00234024">
        <w:rPr>
          <w:noProof/>
        </w:rPr>
        <w:t>[17]</w:t>
      </w:r>
      <w:r w:rsidR="006F63D0" w:rsidRPr="00234024">
        <w:fldChar w:fldCharType="end"/>
      </w:r>
      <w:r w:rsidR="006F63D0" w:rsidRPr="00234024">
        <w:t xml:space="preserve"> These scaffolds can integrate various drug delivery mechanisms, such as polymer coatings and chemical crosslinking, to control drug release</w:t>
      </w:r>
      <w:r w:rsidR="006F63D0" w:rsidRPr="00234024">
        <w:fldChar w:fldCharType="begin"/>
      </w:r>
      <w:r w:rsidR="007E0B95" w:rsidRPr="00234024">
        <w:instrText xml:space="preserve"> ADDIN EN.CITE &lt;EndNote&gt;&lt;Cite&gt;&lt;Author&gt;Chaudhari&lt;/Author&gt;&lt;Year&gt;2024&lt;/Year&gt;&lt;RecNum&gt;211&lt;/RecNum&gt;&lt;DisplayText&gt;[17]&lt;/DisplayText&gt;&lt;record&gt;&lt;rec-number&gt;211&lt;/rec-number&gt;&lt;foreign-keys&gt;&lt;key app="EN" db-id="xaevzfd9lwaxscesw0c59dee2eev9eefatvt" timestamp="1736781008"&gt;211&lt;/key&gt;&lt;/foreign-keys&gt;&lt;ref-type name="Journal Article"&gt;17&lt;/ref-type&gt;&lt;contributors&gt;&lt;authors&gt;&lt;author&gt;Chaudhari, Siddhi&lt;/author&gt;&lt;author&gt;Khade, Aatmaja&lt;/author&gt;&lt;author&gt;Girase, Vaibhav&lt;/author&gt;&lt;author&gt;Dhatrak, Pankaj&lt;/author&gt;&lt;/authors&gt;&lt;/contributors&gt;&lt;titles&gt;&lt;title&gt;A Systematic review on Bone grafts and Biomaterials substitutes for Bone Regeneration&lt;/title&gt;&lt;secondary-title&gt;Journal of Physics: Conference Series&lt;/secondary-title&gt;&lt;/titles&gt;&lt;periodical&gt;&lt;full-title&gt;Journal of Physics: Conference Series&lt;/full-title&gt;&lt;/periodical&gt;&lt;pages&gt;012033&lt;/pages&gt;&lt;volume&gt;2837&lt;/volume&gt;&lt;number&gt;1&lt;/number&gt;&lt;dates&gt;&lt;year&gt;2024&lt;/year&gt;&lt;pub-dates&gt;&lt;date&gt;2024/10/01&lt;/date&gt;&lt;/pub-dates&gt;&lt;/dates&gt;&lt;publisher&gt;IOP Publishing&lt;/publisher&gt;&lt;isbn&gt;1742-6596&amp;#xD;1742-6588&lt;/isbn&gt;&lt;urls&gt;&lt;related-urls&gt;&lt;url&gt;https://dx.doi.org/10.1088/1742-6596/2837/1/012033&lt;/url&gt;&lt;/related-urls&gt;&lt;/urls&gt;&lt;electronic-resource-num&gt;10.1088/1742-6596/2837/1/012033&lt;/electronic-resource-num&gt;&lt;/record&gt;&lt;/Cite&gt;&lt;/EndNote&gt;</w:instrText>
      </w:r>
      <w:r w:rsidR="006F63D0" w:rsidRPr="00234024">
        <w:fldChar w:fldCharType="separate"/>
      </w:r>
      <w:r w:rsidR="007E0B95" w:rsidRPr="00234024">
        <w:rPr>
          <w:noProof/>
        </w:rPr>
        <w:t>[17]</w:t>
      </w:r>
      <w:r w:rsidR="006F63D0" w:rsidRPr="00234024">
        <w:fldChar w:fldCharType="end"/>
      </w:r>
      <w:r w:rsidR="00FC00C5" w:rsidRPr="00234024">
        <w:t>.</w:t>
      </w:r>
    </w:p>
    <w:p w14:paraId="572032AF" w14:textId="5F72806D" w:rsidR="006F63D0" w:rsidRPr="00234024" w:rsidRDefault="00B16C7E" w:rsidP="00234024">
      <w:pPr>
        <w:pStyle w:val="NormalWeb"/>
        <w:spacing w:before="0" w:beforeAutospacing="0" w:after="0" w:afterAutospacing="0"/>
      </w:pPr>
      <w:r w:rsidRPr="00234024">
        <w:rPr>
          <w:color w:val="000000"/>
          <w:shd w:val="clear" w:color="auto" w:fill="FFFFFF"/>
        </w:rPr>
        <w:lastRenderedPageBreak/>
        <w:t>U</w:t>
      </w:r>
      <w:r w:rsidR="006F63D0" w:rsidRPr="00234024">
        <w:rPr>
          <w:color w:val="000000"/>
          <w:shd w:val="clear" w:color="auto" w:fill="FFFFFF"/>
        </w:rPr>
        <w:t xml:space="preserve">tilizing methods </w:t>
      </w:r>
      <w:r w:rsidRPr="00234024">
        <w:rPr>
          <w:color w:val="000000"/>
          <w:shd w:val="clear" w:color="auto" w:fill="FFFFFF"/>
        </w:rPr>
        <w:t xml:space="preserve">including </w:t>
      </w:r>
      <w:r w:rsidR="006F63D0" w:rsidRPr="00234024">
        <w:rPr>
          <w:color w:val="000000"/>
          <w:shd w:val="clear" w:color="auto" w:fill="FFFFFF"/>
        </w:rPr>
        <w:t>polymer coatings, formulation integration, microporous scaffold design, chemical crosslinking, and direct extrusion printing, enhance</w:t>
      </w:r>
      <w:r w:rsidRPr="00234024">
        <w:rPr>
          <w:color w:val="000000"/>
          <w:shd w:val="clear" w:color="auto" w:fill="FFFFFF"/>
        </w:rPr>
        <w:t>s</w:t>
      </w:r>
      <w:r w:rsidR="006F63D0" w:rsidRPr="00234024">
        <w:rPr>
          <w:color w:val="000000"/>
          <w:shd w:val="clear" w:color="auto" w:fill="FFFFFF"/>
        </w:rPr>
        <w:t xml:space="preserve"> controlled drug release and address</w:t>
      </w:r>
      <w:r w:rsidRPr="00234024">
        <w:rPr>
          <w:color w:val="000000"/>
          <w:shd w:val="clear" w:color="auto" w:fill="FFFFFF"/>
        </w:rPr>
        <w:t>es</w:t>
      </w:r>
      <w:r w:rsidR="006F63D0" w:rsidRPr="00234024">
        <w:rPr>
          <w:color w:val="000000"/>
          <w:shd w:val="clear" w:color="auto" w:fill="FFFFFF"/>
        </w:rPr>
        <w:t xml:space="preserve"> challenges like initial burst release and drug loss.</w:t>
      </w:r>
      <w:r w:rsidR="006F63D0" w:rsidRPr="00234024">
        <w:rPr>
          <w:color w:val="000000"/>
          <w:shd w:val="clear" w:color="auto" w:fill="FFFFFF"/>
        </w:rPr>
        <w:fldChar w:fldCharType="begin"/>
      </w:r>
      <w:r w:rsidR="007E0B95" w:rsidRPr="00234024">
        <w:rPr>
          <w:color w:val="000000"/>
          <w:shd w:val="clear" w:color="auto" w:fill="FFFFFF"/>
        </w:rPr>
        <w:instrText xml:space="preserve"> ADDIN EN.CITE &lt;EndNote&gt;&lt;Cite&gt;&lt;Author&gt;Chaudhari&lt;/Author&gt;&lt;Year&gt;2024&lt;/Year&gt;&lt;RecNum&gt;211&lt;/RecNum&gt;&lt;DisplayText&gt;[17]&lt;/DisplayText&gt;&lt;record&gt;&lt;rec-number&gt;211&lt;/rec-number&gt;&lt;foreign-keys&gt;&lt;key app="EN" db-id="xaevzfd9lwaxscesw0c59dee2eev9eefatvt" timestamp="1736781008"&gt;211&lt;/key&gt;&lt;/foreign-keys&gt;&lt;ref-type name="Journal Article"&gt;17&lt;/ref-type&gt;&lt;contributors&gt;&lt;authors&gt;&lt;author&gt;Chaudhari, Siddhi&lt;/author&gt;&lt;author&gt;Khade, Aatmaja&lt;/author&gt;&lt;author&gt;Girase, Vaibhav&lt;/author&gt;&lt;author&gt;Dhatrak, Pankaj&lt;/author&gt;&lt;/authors&gt;&lt;/contributors&gt;&lt;titles&gt;&lt;title&gt;A Systematic review on Bone grafts and Biomaterials substitutes for Bone Regeneration&lt;/title&gt;&lt;secondary-title&gt;Journal of Physics: Conference Series&lt;/secondary-title&gt;&lt;/titles&gt;&lt;periodical&gt;&lt;full-title&gt;Journal of Physics: Conference Series&lt;/full-title&gt;&lt;/periodical&gt;&lt;pages&gt;012033&lt;/pages&gt;&lt;volume&gt;2837&lt;/volume&gt;&lt;number&gt;1&lt;/number&gt;&lt;dates&gt;&lt;year&gt;2024&lt;/year&gt;&lt;pub-dates&gt;&lt;date&gt;2024/10/01&lt;/date&gt;&lt;/pub-dates&gt;&lt;/dates&gt;&lt;publisher&gt;IOP Publishing&lt;/publisher&gt;&lt;isbn&gt;1742-6596&amp;#xD;1742-6588&lt;/isbn&gt;&lt;urls&gt;&lt;related-urls&gt;&lt;url&gt;https://dx.doi.org/10.1088/1742-6596/2837/1/012033&lt;/url&gt;&lt;/related-urls&gt;&lt;/urls&gt;&lt;electronic-resource-num&gt;10.1088/1742-6596/2837/1/012033&lt;/electronic-resource-num&gt;&lt;/record&gt;&lt;/Cite&gt;&lt;/EndNote&gt;</w:instrText>
      </w:r>
      <w:r w:rsidR="006F63D0" w:rsidRPr="00234024">
        <w:rPr>
          <w:color w:val="000000"/>
          <w:shd w:val="clear" w:color="auto" w:fill="FFFFFF"/>
        </w:rPr>
        <w:fldChar w:fldCharType="separate"/>
      </w:r>
      <w:r w:rsidR="007E0B95" w:rsidRPr="00234024">
        <w:rPr>
          <w:noProof/>
          <w:color w:val="000000"/>
          <w:shd w:val="clear" w:color="auto" w:fill="FFFFFF"/>
        </w:rPr>
        <w:t>[17]</w:t>
      </w:r>
      <w:r w:rsidR="006F63D0" w:rsidRPr="00234024">
        <w:rPr>
          <w:color w:val="000000"/>
          <w:shd w:val="clear" w:color="auto" w:fill="FFFFFF"/>
        </w:rPr>
        <w:fldChar w:fldCharType="end"/>
      </w:r>
      <w:r w:rsidR="006F63D0" w:rsidRPr="00234024">
        <w:t xml:space="preserve"> </w:t>
      </w:r>
      <w:r w:rsidR="006F63D0" w:rsidRPr="00234024">
        <w:rPr>
          <w:color w:val="000000"/>
          <w:shd w:val="clear" w:color="auto" w:fill="FFFFFF"/>
        </w:rPr>
        <w:t xml:space="preserve">These approaches aim to enhance localized drug delivery, improve therapeutic efficacy, and minimize systemic side effects. </w:t>
      </w:r>
      <w:r w:rsidR="006F63D0" w:rsidRPr="00234024">
        <w:t>The successful integration of an efficient drug delivery system with an effective bone regenerative scaffold holds the potential to significantly enhance patient outcomes and prevent one of the most common and challenging complications associated with reconstructive bone surgery: infection.</w:t>
      </w:r>
    </w:p>
    <w:p w14:paraId="0945595D" w14:textId="4E86798E" w:rsidR="006F63D0" w:rsidRPr="00234024" w:rsidRDefault="006F63D0" w:rsidP="00234024">
      <w:pPr>
        <w:pStyle w:val="NormalWeb"/>
        <w:spacing w:before="0" w:beforeAutospacing="0" w:after="0" w:afterAutospacing="0"/>
      </w:pPr>
      <w:r w:rsidRPr="00234024">
        <w:t xml:space="preserve">The selection of an antimicrobial agent for incorporation into a drug device is a critical consideration when developing dual regenerative and antimicrobial technologies. While ensuring strong antibacterial activity, the chosen antimicrobial must be non-toxic to osteoblasts and should not impair bone regeneration. Vancomycin holds a prominent role in the clinical treatment of osteomyelitis. It is recognized for its ideal antibacterial activity against </w:t>
      </w:r>
      <w:r w:rsidRPr="00234024">
        <w:rPr>
          <w:rStyle w:val="Emphasis"/>
          <w:rFonts w:ascii="Times New Roman" w:eastAsiaTheme="majorEastAsia" w:hAnsi="Times New Roman"/>
        </w:rPr>
        <w:t>S. aureus</w:t>
      </w:r>
      <w:r w:rsidRPr="00234024">
        <w:t xml:space="preserve"> </w:t>
      </w:r>
      <w:r w:rsidRPr="00234024">
        <w:fldChar w:fldCharType="begin">
          <w:fldData xml:space="preserve">PEVuZE5vdGU+PENpdGU+PEF1dGhvcj5XZWk8L0F1dGhvcj48WWVhcj4yMDE5PC9ZZWFyPjxSZWNO
dW0+Mzc8L1JlY051bT48RGlzcGxheVRleHQ+WzU1XTwvRGlzcGxheVRleHQ+PHJlY29yZD48cmVj
LW51bWJlcj4zNzwvcmVjLW51bWJlcj48Zm9yZWlnbi1rZXlzPjxrZXkgYXBwPSJFTiIgZGItaWQ9
Ino1eno5ejUyYWZ2NWQ2ZTlldm41NXpkZ2VmNWVhd3RmMHJlZSIgdGltZXN0YW1wPSIxNzM2Mzg0
ODM4Ij4zNzwva2V5PjwvZm9yZWlnbi1rZXlzPjxyZWYtdHlwZSBuYW1lPSJKb3VybmFsIEFydGlj
bGUiPjE3PC9yZWYtdHlwZT48Y29udHJpYnV0b3JzPjxhdXRob3JzPjxhdXRob3I+V2VpLCBQLjwv
YXV0aG9yPjxhdXRob3I+SmluZywgVy48L2F1dGhvcj48YXV0aG9yPll1YW4sIFouPC9hdXRob3I+
PGF1dGhvcj5IdWFuZywgWS48L2F1dGhvcj48YXV0aG9yPkd1YW4sIEIuPC9hdXRob3I+PGF1dGhv
cj5aaGFuZywgVy48L2F1dGhvcj48YXV0aG9yPlpoYW5nLCBYLjwvYXV0aG9yPjxhdXRob3I+TWFv
LCBKLjwvYXV0aG9yPjxhdXRob3I+Q2FpLCBRLjwvYXV0aG9yPjxhdXRob3I+Q2hlbiwgRC48L2F1
dGhvcj48YXV0aG9yPllhbmcsIFguPC9hdXRob3I+PC9hdXRob3JzPjwvY29udHJpYnV0b3JzPjxh
dXRoLWFkZHJlc3M+U3RhdGUgS2V5IExhYm9yYXRvcnkgb2YgT3JnYW5pYy1Jbm9yZ2FuaWMgQ29t
cG9zaXRlcywgQmVpamluZyBMYWJvcmF0b3J5IG9mIEJpb21lZGljYWwgTWF0ZXJpYWxzICwgQmVp
amluZyBVbml2ZXJzaXR5IG9mIENoZW1pY2FsIFRlY2hub2xvZ3kgLCBCZWlqaW5nIDEwMDAyOSAs
IFAuIFIuIENoaW5hLiYjeEQ7RGVwYXJ0bWVudCBvZiBTdG9tYXRvbG9neSAsIFRpYW5qaW4gTWVk
aWNhbCBVbml2ZXJzaXR5IEdlbmVyYWwgSG9zcGl0YWwgLCBUaWFuamluIDMwMDA1MiAsIFAuIFIu
IENoaW5hLiYjeEQ7RGVwYXJ0bWVudCBvZiBFbmRvZG9udGljcywgU2Nob29sIGFuZCBIb3NwaXRh
bCBvZiBTdG9tYXRvbG9neSAsIFRpYW5qaW4gTWVkaWNhbCBVbml2ZXJzaXR5ICwgVGlhbmppbiAz
MDAwNzAgLCBQLiBSLiBDaGluYS48L2F1dGgtYWRkcmVzcz48dGl0bGVzPjx0aXRsZT5WYW5jb215
Y2luLSBhbmQgU3Ryb250aXVtLUxvYWRlZCBNaWNyb3NwaGVyZXMgd2l0aCBNdWx0aWZ1bmN0aW9u
YWwgQWN0aXZpdGllcyBhZ2FpbnN0IEJhY3RlcmlhLCBpbiBBbmdpb2dlbmVzaXMsIGFuZCBpbiBP
c3Rlb2dlbmVzaXMgZm9yIEVuaGFuY2luZyBJbmZlY3RlZCBCb25lIFJlZ2VuZXJhdGlvbjwvdGl0
bGU+PHNlY29uZGFyeS10aXRsZT5BQ1MgQXBwbCBNYXRlciBJbnRlcmZhY2VzPC9zZWNvbmRhcnkt
dGl0bGU+PC90aXRsZXM+PHBlcmlvZGljYWw+PGZ1bGwtdGl0bGU+QUNTIEFwcGwgTWF0ZXIgSW50
ZXJmYWNlczwvZnVsbC10aXRsZT48L3BlcmlvZGljYWw+PHBhZ2VzPjMwNTk2LTMwNjA5PC9wYWdl
cz48dm9sdW1lPjExPC92b2x1bWU+PG51bWJlcj4zNDwvbnVtYmVyPjxlZGl0aW9uPjIwMTkwODE1
PC9lZGl0aW9uPjxrZXl3b3Jkcz48a2V5d29yZD4qQW5naW9nZW5lc2lzIEluZHVjaW5nIEFnZW50
cy9jaGVtaXN0cnkvcGhhcm1hY29raW5ldGljcy9waGFybWFjb2xvZ3k8L2tleXdvcmQ+PGtleXdv
cmQ+QW5pbWFsczwva2V5d29yZD48a2V5d29yZD4qQW50aS1CYWN0ZXJpYWwgQWdlbnRzL2NoZW1p
c3RyeS9waGFybWFjb2tpbmV0aWNzL3BoYXJtYWNvbG9neTwva2V5d29yZD48a2V5d29yZD5Cb25l
IFJlZ2VuZXJhdGlvbi8qZHJ1ZyBlZmZlY3RzPC9rZXl3b3JkPjxrZXl3b3JkPipEcnVnIENhcnJp
ZXJzL2NoZW1pc3RyeS9waGFybWFjb2tpbmV0aWNzL3BoYXJtYWNvbG9neTwva2V5d29yZD48a2V5
d29yZD4qRmVtdXIvbWV0YWJvbGlzbS9wYXRob2xvZ3k8L2tleXdvcmQ+PGtleXdvcmQ+Kk1pY3Jv
c3BoZXJlczwva2V5d29yZD48a2V5d29yZD5OZW92YXNjdWxhcml6YXRpb24sIFBoeXNpb2xvZ2lj
LypkcnVnIGVmZmVjdHM8L2tleXdvcmQ+PGtleXdvcmQ+T3N0ZW9nZW5lc2lzLypkcnVnIGVmZmVj
dHM8L2tleXdvcmQ+PGtleXdvcmQ+UG9yb3NpdHk8L2tleXdvcmQ+PGtleXdvcmQ+UmFiYml0czwv
a2V5d29yZD48a2V5d29yZD5SYXRzPC9rZXl3b3JkPjxrZXl3b3JkPlJhdHMsIFNwcmFndWUtRGF3
bGV5PC9rZXl3b3JkPjxrZXl3b3JkPlNpbGljb24gRGlveGlkZS9jaGVtaXN0cnkvcGhhcm1hY29r
aW5ldGljcy9waGFybWFjb2xvZ3k8L2tleXdvcmQ+PGtleXdvcmQ+U3RhcGh5bG9jb2NjYWwgSW5m
ZWN0aW9ucy8qZHJ1ZyB0aGVyYXB5PC9rZXl3b3JkPjxrZXl3b3JkPlN0YXBoeWxvY29jY3VzIGF1
cmV1cy8qZ3Jvd3RoICZhbXA7IGRldmVsb3BtZW50PC9rZXl3b3JkPjxrZXl3b3JkPlN0cm9udGl1
bS9jaGVtaXN0cnkvcGhhcm1hY29raW5ldGljcy9waGFybWFjb2xvZ3k8L2tleXdvcmQ+PGtleXdv
cmQ+KlZhbmNvbXljaW4vY2hlbWlzdHJ5L3BoYXJtYWNva2luZXRpY3MvcGhhcm1hY29sb2d5PC9r
ZXl3b3JkPjxrZXl3b3JkPmFuZ2lvZ2VuZXNpczwva2V5d29yZD48a2V5d29yZD5hbnRpYmFjdGVy
aWFsPC9rZXl3b3JkPjxrZXl3b3JkPmJvbmUgcmVnZW5lcmF0aW9uPC9rZXl3b3JkPjxrZXl3b3Jk
Pm1pY3Jvc3BoZXJlPC9rZXl3b3JkPjxrZXl3b3JkPm9zdGVvZ2VuZXNpczwva2V5d29yZD48L2tl
eXdvcmRzPjxkYXRlcz48eWVhcj4yMDE5PC95ZWFyPjxwdWItZGF0ZXM+PGRhdGU+QXVnIDI4PC9k
YXRlPjwvcHViLWRhdGVzPjwvZGF0ZXM+PGlzYm4+MTk0NC04MjUyIChFbGVjdHJvbmljKSYjeEQ7
MTk0NC04MjQ0IChMaW5raW5nKTwvaXNibj48YWNjZXNzaW9uLW51bT4zMTM3MzE5MzwvYWNjZXNz
aW9uLW51bT48dXJscz48cmVsYXRlZC11cmxzPjx1cmw+aHR0cHM6Ly93d3cubmNiaS5ubG0ubmlo
Lmdvdi9wdWJtZWQvMzEzNzMxOTM8L3VybD48L3JlbGF0ZWQtdXJscz48L3VybHM+PGVsZWN0cm9u
aWMtcmVzb3VyY2UtbnVtPjEwLjEwMjEvYWNzYW1pLjliMTAyMTk8L2VsZWN0cm9uaWMtcmVzb3Vy
Y2UtbnVtPjxyZW1vdGUtZGF0YWJhc2UtbmFtZT5NZWRsaW5lPC9yZW1vdGUtZGF0YWJhc2UtbmFt
ZT48cmVtb3RlLWRhdGFiYXNlLXByb3ZpZGVyPk5MTTwvcmVtb3RlLWRhdGFiYXNlLXByb3ZpZGVy
PjwvcmVjb3JkPjwvQ2l0ZT48L0VuZE5vdGU+AG==
</w:fldData>
        </w:fldChar>
      </w:r>
      <w:r w:rsidR="0048318F" w:rsidRPr="00234024">
        <w:instrText xml:space="preserve"> ADDIN EN.CITE </w:instrText>
      </w:r>
      <w:r w:rsidR="0048318F" w:rsidRPr="00234024">
        <w:fldChar w:fldCharType="begin">
          <w:fldData xml:space="preserve">PEVuZE5vdGU+PENpdGU+PEF1dGhvcj5XZWk8L0F1dGhvcj48WWVhcj4yMDE5PC9ZZWFyPjxSZWNO
dW0+Mzc8L1JlY051bT48RGlzcGxheVRleHQ+WzU1XTwvRGlzcGxheVRleHQ+PHJlY29yZD48cmVj
LW51bWJlcj4zNzwvcmVjLW51bWJlcj48Zm9yZWlnbi1rZXlzPjxrZXkgYXBwPSJFTiIgZGItaWQ9
Ino1eno5ejUyYWZ2NWQ2ZTlldm41NXpkZ2VmNWVhd3RmMHJlZSIgdGltZXN0YW1wPSIxNzM2Mzg0
ODM4Ij4zNzwva2V5PjwvZm9yZWlnbi1rZXlzPjxyZWYtdHlwZSBuYW1lPSJKb3VybmFsIEFydGlj
bGUiPjE3PC9yZWYtdHlwZT48Y29udHJpYnV0b3JzPjxhdXRob3JzPjxhdXRob3I+V2VpLCBQLjwv
YXV0aG9yPjxhdXRob3I+SmluZywgVy48L2F1dGhvcj48YXV0aG9yPll1YW4sIFouPC9hdXRob3I+
PGF1dGhvcj5IdWFuZywgWS48L2F1dGhvcj48YXV0aG9yPkd1YW4sIEIuPC9hdXRob3I+PGF1dGhv
cj5aaGFuZywgVy48L2F1dGhvcj48YXV0aG9yPlpoYW5nLCBYLjwvYXV0aG9yPjxhdXRob3I+TWFv
LCBKLjwvYXV0aG9yPjxhdXRob3I+Q2FpLCBRLjwvYXV0aG9yPjxhdXRob3I+Q2hlbiwgRC48L2F1
dGhvcj48YXV0aG9yPllhbmcsIFguPC9hdXRob3I+PC9hdXRob3JzPjwvY29udHJpYnV0b3JzPjxh
dXRoLWFkZHJlc3M+U3RhdGUgS2V5IExhYm9yYXRvcnkgb2YgT3JnYW5pYy1Jbm9yZ2FuaWMgQ29t
cG9zaXRlcywgQmVpamluZyBMYWJvcmF0b3J5IG9mIEJpb21lZGljYWwgTWF0ZXJpYWxzICwgQmVp
amluZyBVbml2ZXJzaXR5IG9mIENoZW1pY2FsIFRlY2hub2xvZ3kgLCBCZWlqaW5nIDEwMDAyOSAs
IFAuIFIuIENoaW5hLiYjeEQ7RGVwYXJ0bWVudCBvZiBTdG9tYXRvbG9neSAsIFRpYW5qaW4gTWVk
aWNhbCBVbml2ZXJzaXR5IEdlbmVyYWwgSG9zcGl0YWwgLCBUaWFuamluIDMwMDA1MiAsIFAuIFIu
IENoaW5hLiYjeEQ7RGVwYXJ0bWVudCBvZiBFbmRvZG9udGljcywgU2Nob29sIGFuZCBIb3NwaXRh
bCBvZiBTdG9tYXRvbG9neSAsIFRpYW5qaW4gTWVkaWNhbCBVbml2ZXJzaXR5ICwgVGlhbmppbiAz
MDAwNzAgLCBQLiBSLiBDaGluYS48L2F1dGgtYWRkcmVzcz48dGl0bGVzPjx0aXRsZT5WYW5jb215
Y2luLSBhbmQgU3Ryb250aXVtLUxvYWRlZCBNaWNyb3NwaGVyZXMgd2l0aCBNdWx0aWZ1bmN0aW9u
YWwgQWN0aXZpdGllcyBhZ2FpbnN0IEJhY3RlcmlhLCBpbiBBbmdpb2dlbmVzaXMsIGFuZCBpbiBP
c3Rlb2dlbmVzaXMgZm9yIEVuaGFuY2luZyBJbmZlY3RlZCBCb25lIFJlZ2VuZXJhdGlvbjwvdGl0
bGU+PHNlY29uZGFyeS10aXRsZT5BQ1MgQXBwbCBNYXRlciBJbnRlcmZhY2VzPC9zZWNvbmRhcnkt
dGl0bGU+PC90aXRsZXM+PHBlcmlvZGljYWw+PGZ1bGwtdGl0bGU+QUNTIEFwcGwgTWF0ZXIgSW50
ZXJmYWNlczwvZnVsbC10aXRsZT48L3BlcmlvZGljYWw+PHBhZ2VzPjMwNTk2LTMwNjA5PC9wYWdl
cz48dm9sdW1lPjExPC92b2x1bWU+PG51bWJlcj4zNDwvbnVtYmVyPjxlZGl0aW9uPjIwMTkwODE1
PC9lZGl0aW9uPjxrZXl3b3Jkcz48a2V5d29yZD4qQW5naW9nZW5lc2lzIEluZHVjaW5nIEFnZW50
cy9jaGVtaXN0cnkvcGhhcm1hY29raW5ldGljcy9waGFybWFjb2xvZ3k8L2tleXdvcmQ+PGtleXdv
cmQ+QW5pbWFsczwva2V5d29yZD48a2V5d29yZD4qQW50aS1CYWN0ZXJpYWwgQWdlbnRzL2NoZW1p
c3RyeS9waGFybWFjb2tpbmV0aWNzL3BoYXJtYWNvbG9neTwva2V5d29yZD48a2V5d29yZD5Cb25l
IFJlZ2VuZXJhdGlvbi8qZHJ1ZyBlZmZlY3RzPC9rZXl3b3JkPjxrZXl3b3JkPipEcnVnIENhcnJp
ZXJzL2NoZW1pc3RyeS9waGFybWFjb2tpbmV0aWNzL3BoYXJtYWNvbG9neTwva2V5d29yZD48a2V5
d29yZD4qRmVtdXIvbWV0YWJvbGlzbS9wYXRob2xvZ3k8L2tleXdvcmQ+PGtleXdvcmQ+Kk1pY3Jv
c3BoZXJlczwva2V5d29yZD48a2V5d29yZD5OZW92YXNjdWxhcml6YXRpb24sIFBoeXNpb2xvZ2lj
LypkcnVnIGVmZmVjdHM8L2tleXdvcmQ+PGtleXdvcmQ+T3N0ZW9nZW5lc2lzLypkcnVnIGVmZmVj
dHM8L2tleXdvcmQ+PGtleXdvcmQ+UG9yb3NpdHk8L2tleXdvcmQ+PGtleXdvcmQ+UmFiYml0czwv
a2V5d29yZD48a2V5d29yZD5SYXRzPC9rZXl3b3JkPjxrZXl3b3JkPlJhdHMsIFNwcmFndWUtRGF3
bGV5PC9rZXl3b3JkPjxrZXl3b3JkPlNpbGljb24gRGlveGlkZS9jaGVtaXN0cnkvcGhhcm1hY29r
aW5ldGljcy9waGFybWFjb2xvZ3k8L2tleXdvcmQ+PGtleXdvcmQ+U3RhcGh5bG9jb2NjYWwgSW5m
ZWN0aW9ucy8qZHJ1ZyB0aGVyYXB5PC9rZXl3b3JkPjxrZXl3b3JkPlN0YXBoeWxvY29jY3VzIGF1
cmV1cy8qZ3Jvd3RoICZhbXA7IGRldmVsb3BtZW50PC9rZXl3b3JkPjxrZXl3b3JkPlN0cm9udGl1
bS9jaGVtaXN0cnkvcGhhcm1hY29raW5ldGljcy9waGFybWFjb2xvZ3k8L2tleXdvcmQ+PGtleXdv
cmQ+KlZhbmNvbXljaW4vY2hlbWlzdHJ5L3BoYXJtYWNva2luZXRpY3MvcGhhcm1hY29sb2d5PC9r
ZXl3b3JkPjxrZXl3b3JkPmFuZ2lvZ2VuZXNpczwva2V5d29yZD48a2V5d29yZD5hbnRpYmFjdGVy
aWFsPC9rZXl3b3JkPjxrZXl3b3JkPmJvbmUgcmVnZW5lcmF0aW9uPC9rZXl3b3JkPjxrZXl3b3Jk
Pm1pY3Jvc3BoZXJlPC9rZXl3b3JkPjxrZXl3b3JkPm9zdGVvZ2VuZXNpczwva2V5d29yZD48L2tl
eXdvcmRzPjxkYXRlcz48eWVhcj4yMDE5PC95ZWFyPjxwdWItZGF0ZXM+PGRhdGU+QXVnIDI4PC9k
YXRlPjwvcHViLWRhdGVzPjwvZGF0ZXM+PGlzYm4+MTk0NC04MjUyIChFbGVjdHJvbmljKSYjeEQ7
MTk0NC04MjQ0IChMaW5raW5nKTwvaXNibj48YWNjZXNzaW9uLW51bT4zMTM3MzE5MzwvYWNjZXNz
aW9uLW51bT48dXJscz48cmVsYXRlZC11cmxzPjx1cmw+aHR0cHM6Ly93d3cubmNiaS5ubG0ubmlo
Lmdvdi9wdWJtZWQvMzEzNzMxOTM8L3VybD48L3JlbGF0ZWQtdXJscz48L3VybHM+PGVsZWN0cm9u
aWMtcmVzb3VyY2UtbnVtPjEwLjEwMjEvYWNzYW1pLjliMTAyMTk8L2VsZWN0cm9uaWMtcmVzb3Vy
Y2UtbnVtPjxyZW1vdGUtZGF0YWJhc2UtbmFtZT5NZWRsaW5lPC9yZW1vdGUtZGF0YWJhc2UtbmFt
ZT48cmVtb3RlLWRhdGFiYXNlLXByb3ZpZGVyPk5MTTwvcmVtb3RlLWRhdGFiYXNlLXByb3ZpZGVy
PjwvcmVjb3JkPjwvQ2l0ZT48L0VuZE5vdGU+AG==
</w:fldData>
        </w:fldChar>
      </w:r>
      <w:r w:rsidR="0048318F" w:rsidRPr="00234024">
        <w:instrText xml:space="preserve"> ADDIN EN.CITE.DATA </w:instrText>
      </w:r>
      <w:r w:rsidR="0048318F" w:rsidRPr="00234024">
        <w:fldChar w:fldCharType="end"/>
      </w:r>
      <w:r w:rsidRPr="00234024">
        <w:fldChar w:fldCharType="separate"/>
      </w:r>
      <w:r w:rsidR="007E0B95" w:rsidRPr="00234024">
        <w:rPr>
          <w:noProof/>
        </w:rPr>
        <w:t>[55]</w:t>
      </w:r>
      <w:r w:rsidRPr="00234024">
        <w:fldChar w:fldCharType="end"/>
      </w:r>
      <w:r w:rsidR="00C95EAD" w:rsidRPr="00234024">
        <w:t xml:space="preserve"> </w:t>
      </w:r>
      <w:r w:rsidRPr="00234024">
        <w:t xml:space="preserve">and is considered the drug of choice for patients carrying MRSA </w:t>
      </w:r>
      <w:r w:rsidRPr="00234024">
        <w:fldChar w:fldCharType="begin">
          <w:fldData xml:space="preserve">PEVuZE5vdGU+PENpdGU+PEF1dGhvcj5TY2h3YXJ6PC9BdXRob3I+PFllYXI+MjAxOTwvWWVhcj48
UmVjTnVtPjI1NDwvUmVjTnVtPjxEaXNwbGF5VGV4dD5bNTZdPC9EaXNwbGF5VGV4dD48cmVjb3Jk
PjxyZWMtbnVtYmVyPjI1NDwvcmVjLW51bWJlcj48Zm9yZWlnbi1rZXlzPjxrZXkgYXBwPSJFTiIg
ZGItaWQ9InhhZXZ6ZmQ5bHdheHNjZXN3MGM1OWRlZTJlZXY5ZWVmYXR2dCIgdGltZXN0YW1wPSIx
NzM2OTY0Nzc1Ij4yNTQ8L2tleT48L2ZvcmVpZ24ta2V5cz48cmVmLXR5cGUgbmFtZT0iSm91cm5h
bCBBcnRpY2xlIj4xNzwvcmVmLXR5cGU+PGNvbnRyaWJ1dG9ycz48YXV0aG9ycz48YXV0aG9yPlNj
aHdhcnosIEUuIE0uPC9hdXRob3I+PGF1dGhvcj5QYXJ2aXppLCBKLjwvYXV0aG9yPjxhdXRob3I+
R2VocmtlLCBULjwvYXV0aG9yPjxhdXRob3I+QWl5ZXIsIEEuPC9hdXRob3I+PGF1dGhvcj5CYXR0
ZW5iZXJnLCBBLjwvYXV0aG9yPjxhdXRob3I+QnJvd24sIFMuIEEuPC9hdXRob3I+PGF1dGhvcj5D
YWxsYWdoYW4sIEouIEouPC9hdXRob3I+PGF1dGhvcj5DaXRhaywgTS48L2F1dGhvcj48YXV0aG9y
PkVnb2wsIEsuPC9hdXRob3I+PGF1dGhvcj5HYXJyaWd1ZXMsIEcuIEUuPC9hdXRob3I+PGF1dGhv
cj5HaGVydCwgTS48L2F1dGhvcj48YXV0aG9yPkdvc3dhbWksIEsuPC9hdXRob3I+PGF1dGhvcj5H
cmVlbiwgQS48L2F1dGhvcj48YXV0aG9yPkhhbW1vdW5kLCBTLjwvYXV0aG9yPjxhdXRob3I+S2F0
ZXMsIFMuIEwuPC9hdXRob3I+PGF1dGhvcj5NY0xhcmVuLCBBLiBDLjwvYXV0aG9yPjxhdXRob3I+
TW9udCwgTS4gQS48L2F1dGhvcj48YXV0aG9yPk5hbWRhcmksIFMuPC9hdXRob3I+PGF1dGhvcj5P
YnJlbXNrZXksIFcuIFQuPC9hdXRob3I+PGF1dGhvcj5PJmFwb3M7VG9vbGUsIFIuPC9hdXRob3I+
PGF1dGhvcj5SYWlraW4sIFMuPC9hdXRob3I+PGF1dGhvcj5SZXN0cmVwbywgQy48L2F1dGhvcj48
YXV0aG9yPlJpY2NpYXJkaSwgQi48L2F1dGhvcj48YXV0aG9yPlNhZWVkLCBLLjwvYXV0aG9yPjxh
dXRob3I+U2FuY2hlei1Tb3RlbG8sIEouPC9hdXRob3I+PGF1dGhvcj5TaG9oYXQsIE4uPC9hdXRo
b3I+PGF1dGhvcj5UYW4sIFQuPC9hdXRob3I+PGF1dGhvcj5UaGlydWt1bWFyYW4sIEMuIFAuPC9h
dXRob3I+PGF1dGhvcj5XaW50ZXJzLCBCLjwvYXV0aG9yPjwvYXV0aG9ycz48L2NvbnRyaWJ1dG9y
cz48YXV0aC1hZGRyZXNzPkRlcGFydG1lbnQgb2YgT3J0aG9wYWVkaWNzLCBDZW50ZXIgZm9yIE11
c2N1bG9za2VsZXRhbCBSZXNlYXJjaCwgVW5pdmVyc2l0eSBvZiBSb2NoZXN0ZXIsIFJvY2hlc3Rl
ciwgTmV3IFlvcmsuJiN4RDtEZXBhcnRtZW50IG9mIE9ydGhvcGFlZGljcywgUm90aG1hbiBJbnN0
aXR1dGUgYXQgVGhvbWFzIEplZmZlcnNvbiBVbml2ZXJzaXR5IEhvc3BpdGFsLCBQaGlsYWRlbHBo
aWEsIFBlbm5zeWx2YW5pYS4mI3hEO0RlcGFydG1lbnQgb2YgT3J0aG9wYWVkaWMgU3VyZ2VyeSwg
SGVsaW9zIEVuZG8gS2xpbmlrIEhhbWJ1cmcsIEhhbWJ1cmcsIEdlcm1hbnkuJiN4RDtEZXBhcnRt
ZW50IG9mIE9ydGhvcGFlZGljIFN1cmdlcnksIFVuaXZlcnNpdHkgb2YgTWlhbWkvTWlsbGVyIFNj
aG9vbCBvZiBNZWRpY2luZSwgTWlhbWksIEZsb3JpZGEuJiN4RDtEZXBhcnRtZW50IG9mIE9ydGhv
cGFlZGljcywgS2Fpc2VyIFBlcm1hbmVudGUgVmFjYXZpbGxlIE1lZGljYWwgQ2VudGVyLCBWYWNh
dmlsbGUsIENhbGlmb3JuaWEuJiN4RDtEZXBhcm1lbnQgb2YgT3J0aG9wZWRpY3MgYW5kIFJlaGFi
aWxpdGF0aW9uLCBVbml2ZXJzaXR5IG9mIElvd2EsIElvd2EgQ2l0eSwgSW93YS4mI3hEO0RlcGFy
dG1lbnQgb2YgT3J0aG9wZWRpYyBTdXJnZXJ5LCBOZXcgWW9yayBVbml2ZXJzaXR5LCBOZXcgWW9y
aywgTmV3IFlvcmsuJiN4RDtNaWR3ZXN0IE9ydGhvcGFlZGljcyBhdCBSdXNoLCBEZXBhcnRtZW50
IG9mIE9ydGhvcGFlZGljIFN1cmdlcnksIFJ1c2ggVW5pdmVyc2l0eSBNZWRpY2FsIENlbnRlciwg
Q2hpY2FnbywgSWxsaW5vaXMuJiN4RDtEZXBhcnRtZW50IG9mIE9ydGhvcGFlZGljIFN1cmdlcnks
IE1jTWFzdGVyIFVuaXZlcnNpdHksIEhhbWlsdG9uLCBPbnRhcmlvLCBDYW5hZGEuJiN4RDtEZXBh
cnRtZW50IG9mIE9ydGhvcGFlZGljIFN1cmdlcnksIEJyb3duIFVuaXZlcnNpdHksIFByb3ZpZGVu
Y2UsIFJob2RlIElzbGFuZC4mI3hEO0RlcGFydG1lbnQgb2YgT3J0aG9wYWVkaWMgU3VyZ2VyeSwg
VmlyZ2luaWEgQ29tbW9ud2VhbHRoIFVuaXZlcnNpdHksIFJpY2htb25kLCBWaXJnaW5pYS4mI3hE
O0RlcGFydG1lbnQgb2YgT3J0aG9wYWVkaWMgU3VyZ2VyeSwgQ29sbGVnZSBvZiBNZWRpY2luZS1Q
aG9lbml4LCBVbml2ZXJzaXR5IG9mIEFyaXpvbmEsIFBob2VuaXgsIEFyaXpvbmEuJiN4RDtEZXBh
cnRtZW50IG9mIE9ydGhvcGFlZGljIFN1cmdlcnksIENsZXZlbGFuZCBDbGluaWMgRm91bmRhdGlv
biwgQ2xldmVsYW5kLCBPaGlvLiYjeEQ7RGVwYXJ0bWVudCBvZiBPcnRob3BlZGljIFN1cmdlcnks
IFZhbmRlcmJpbHQgTWVkaWNhbCBDZW50ZXIsIE5hc2h2aWxsZSwgVGVubmVzc2VlLiYjeEQ7RGVw
YXJ0bWVudCBvZiBPcnRob3BhZWRpY3MsIFVuaXZlcnNpdHkgb2YgTWFyeWxhbmQsIEJhbHRpbW9y
ZSwgTWFyeWxhbmQuJiN4RDtEZXBhcnRtZW50IG9mIE1pY3JvYmlvbG9neSwgSGFtcHNoaXJlIEhv
c3BpdGFscyBOSFMgRm91bmRhdGlvbiBUcnVzdCwgV2luY2hlc3RlciBhbmQgQmFzaW5nc3Rva2Us
IFVuaXRlZCBLaW5nZG9tLiYjeEQ7RGVwYXJ0bWVudCBvZiBNaWNyb2Jpb2xvZ3ksIFNjaG9vbCBv
ZiBNZWRpY2luZSwgVW5pdmVyc2l0eSBvZiBTb3V0aGFtcHRvbiwgU291dGhhbXB0b24sIFVuaXRl
ZCBLaW5nZG9tLiYjeEQ7RGVwYXJ0bWVudCBvZiBPcnRob3BhZWRpYyBTdXJnZXJ5LCBNYXlvIENs
aW5pYywgUm9jaGVzdGVyLCBNaW5uZXNvdGEuJiN4RDtEZXBhcnRtZW50IG9mIE1lZGljaW5lLCBT
YWNrbGVyIEZhY3VsdHkgb2YgTWVkaWNpbmUsIFRlbCBBdml2IFVuaXZlcnNpdHksIFJhbWF0IEF2
aXYsIElzcmFlbC48L2F1dGgtYWRkcmVzcz48dGl0bGVzPjx0aXRsZT4yMDE4IEludGVybmF0aW9u
YWwgQ29uc2Vuc3VzIE1lZXRpbmcgb24gTXVzY3Vsb3NrZWxldGFsIEluZmVjdGlvbjogUmVzZWFy
Y2ggUHJpb3JpdGllcyBmcm9tIHRoZSBHZW5lcmFsIEFzc2VtYmx5IFF1ZXN0aW9uczwvdGl0bGU+
PHNlY29uZGFyeS10aXRsZT5KIE9ydGhvcCBSZXM8L3NlY29uZGFyeS10aXRsZT48L3RpdGxlcz48
cGVyaW9kaWNhbD48ZnVsbC10aXRsZT5KIE9ydGhvcCBSZXM8L2Z1bGwtdGl0bGU+PC9wZXJpb2Rp
Y2FsPjxwYWdlcz45OTctMTAwNjwvcGFnZXM+PHZvbHVtZT4zNzwvdm9sdW1lPjxudW1iZXI+NTwv
bnVtYmVyPjxlZGl0aW9uPjIwMTkwNDI1PC9lZGl0aW9uPjxrZXl3b3Jkcz48a2V5d29yZD5BbnRp
LUJhY3RlcmlhbCBBZ2VudHMvdGhlcmFwZXV0aWMgdXNlPC9rZXl3b3JkPjxrZXl3b3JkPkNocm9u
aWMgRGlzZWFzZTwva2V5d29yZD48a2V5d29yZD5IdW1hbnM8L2tleXdvcmQ+PGtleXdvcmQ+SW1t
dW5vdGhlcmFweTwva2V5d29yZD48a2V5d29yZD5NdXNjdWxvc2tlbGV0YWwgRGlzZWFzZXMvZGlh
Z25vc2lzL2Vjb25vbWljcy9lcGlkZW1pb2xvZ3kvKnRoZXJhcHk8L2tleXdvcmQ+PGtleXdvcmQ+
UHJvc3RoZXNpcy1SZWxhdGVkIEluZmVjdGlvbnMvZGlhZ25vc2lzL2Vjb25vbWljcy9lcGlkZW1p
b2xvZ3kvKnRoZXJhcHk8L2tleXdvcmQ+PGtleXdvcmQ+U3VyZ2ljYWwgV291bmQgSW5mZWN0aW9u
L2RpYWdub3Npcy9lY29ub21pY3MvZXBpZGVtaW9sb2d5Lyp0aGVyYXB5PC9rZXl3b3JkPjxrZXl3
b3JkPkludGVybmF0aW9uYWwgQ29uc2Vuc3VzIE1lZXRpbmc8L2tleXdvcmQ+PGtleXdvcmQ+Y29z
dHM8L2tleXdvcmQ+PGtleXdvcmQ+aW5jaWRlbmNlPC9rZXl3b3JkPjxrZXl3b3JkPm11c2N1bG9z
a2VsZXRhbCBpbmZlY3Rpb248L2tleXdvcmQ+PGtleXdvcmQ+cmVzZWFyY2ggcHJpb3JpdGllczwv
a2V5d29yZD48L2tleXdvcmRzPjxkYXRlcz48eWVhcj4yMDE5PC95ZWFyPjxwdWItZGF0ZXM+PGRh
dGU+TWF5PC9kYXRlPjwvcHViLWRhdGVzPjwvZGF0ZXM+PGlzYm4+MTU1NC01MjdYIChFbGVjdHJv
bmljKSYjeEQ7MDczNi0wMjY2IChMaW5raW5nKTwvaXNibj48YWNjZXNzaW9uLW51bT4zMDk3NzUz
NzwvYWNjZXNzaW9uLW51bT48dXJscz48cmVsYXRlZC11cmxzPjx1cmw+aHR0cHM6Ly93d3cubmNi
aS5ubG0ubmloLmdvdi9wdWJtZWQvMzA5Nzc1Mzc8L3VybD48L3JlbGF0ZWQtdXJscz48L3VybHM+
PGVsZWN0cm9uaWMtcmVzb3VyY2UtbnVtPjEwLjEwMDIvam9yLjI0MjkzPC9lbGVjdHJvbmljLXJl
c291cmNlLW51bT48cmVtb3RlLWRhdGFiYXNlLW5hbWU+TWVkbGluZTwvcmVtb3RlLWRhdGFiYXNl
LW5hbWU+PHJlbW90ZS1kYXRhYmFzZS1wcm92aWRlcj5OTE08L3JlbW90ZS1kYXRhYmFzZS1wcm92
aWRlcj48L3JlY29yZD48L0NpdGU+PC9FbmROb3RlPgB=
</w:fldData>
        </w:fldChar>
      </w:r>
      <w:r w:rsidR="007E0B95" w:rsidRPr="00234024">
        <w:instrText xml:space="preserve"> ADDIN EN.CITE </w:instrText>
      </w:r>
      <w:r w:rsidR="007E0B95" w:rsidRPr="00234024">
        <w:fldChar w:fldCharType="begin">
          <w:fldData xml:space="preserve">PEVuZE5vdGU+PENpdGU+PEF1dGhvcj5TY2h3YXJ6PC9BdXRob3I+PFllYXI+MjAxOTwvWWVhcj48
UmVjTnVtPjI1NDwvUmVjTnVtPjxEaXNwbGF5VGV4dD5bNTZdPC9EaXNwbGF5VGV4dD48cmVjb3Jk
PjxyZWMtbnVtYmVyPjI1NDwvcmVjLW51bWJlcj48Zm9yZWlnbi1rZXlzPjxrZXkgYXBwPSJFTiIg
ZGItaWQ9InhhZXZ6ZmQ5bHdheHNjZXN3MGM1OWRlZTJlZXY5ZWVmYXR2dCIgdGltZXN0YW1wPSIx
NzM2OTY0Nzc1Ij4yNTQ8L2tleT48L2ZvcmVpZ24ta2V5cz48cmVmLXR5cGUgbmFtZT0iSm91cm5h
bCBBcnRpY2xlIj4xNzwvcmVmLXR5cGU+PGNvbnRyaWJ1dG9ycz48YXV0aG9ycz48YXV0aG9yPlNj
aHdhcnosIEUuIE0uPC9hdXRob3I+PGF1dGhvcj5QYXJ2aXppLCBKLjwvYXV0aG9yPjxhdXRob3I+
R2VocmtlLCBULjwvYXV0aG9yPjxhdXRob3I+QWl5ZXIsIEEuPC9hdXRob3I+PGF1dGhvcj5CYXR0
ZW5iZXJnLCBBLjwvYXV0aG9yPjxhdXRob3I+QnJvd24sIFMuIEEuPC9hdXRob3I+PGF1dGhvcj5D
YWxsYWdoYW4sIEouIEouPC9hdXRob3I+PGF1dGhvcj5DaXRhaywgTS48L2F1dGhvcj48YXV0aG9y
PkVnb2wsIEsuPC9hdXRob3I+PGF1dGhvcj5HYXJyaWd1ZXMsIEcuIEUuPC9hdXRob3I+PGF1dGhv
cj5HaGVydCwgTS48L2F1dGhvcj48YXV0aG9yPkdvc3dhbWksIEsuPC9hdXRob3I+PGF1dGhvcj5H
cmVlbiwgQS48L2F1dGhvcj48YXV0aG9yPkhhbW1vdW5kLCBTLjwvYXV0aG9yPjxhdXRob3I+S2F0
ZXMsIFMuIEwuPC9hdXRob3I+PGF1dGhvcj5NY0xhcmVuLCBBLiBDLjwvYXV0aG9yPjxhdXRob3I+
TW9udCwgTS4gQS48L2F1dGhvcj48YXV0aG9yPk5hbWRhcmksIFMuPC9hdXRob3I+PGF1dGhvcj5P
YnJlbXNrZXksIFcuIFQuPC9hdXRob3I+PGF1dGhvcj5PJmFwb3M7VG9vbGUsIFIuPC9hdXRob3I+
PGF1dGhvcj5SYWlraW4sIFMuPC9hdXRob3I+PGF1dGhvcj5SZXN0cmVwbywgQy48L2F1dGhvcj48
YXV0aG9yPlJpY2NpYXJkaSwgQi48L2F1dGhvcj48YXV0aG9yPlNhZWVkLCBLLjwvYXV0aG9yPjxh
dXRob3I+U2FuY2hlei1Tb3RlbG8sIEouPC9hdXRob3I+PGF1dGhvcj5TaG9oYXQsIE4uPC9hdXRo
b3I+PGF1dGhvcj5UYW4sIFQuPC9hdXRob3I+PGF1dGhvcj5UaGlydWt1bWFyYW4sIEMuIFAuPC9h
dXRob3I+PGF1dGhvcj5XaW50ZXJzLCBCLjwvYXV0aG9yPjwvYXV0aG9ycz48L2NvbnRyaWJ1dG9y
cz48YXV0aC1hZGRyZXNzPkRlcGFydG1lbnQgb2YgT3J0aG9wYWVkaWNzLCBDZW50ZXIgZm9yIE11
c2N1bG9za2VsZXRhbCBSZXNlYXJjaCwgVW5pdmVyc2l0eSBvZiBSb2NoZXN0ZXIsIFJvY2hlc3Rl
ciwgTmV3IFlvcmsuJiN4RDtEZXBhcnRtZW50IG9mIE9ydGhvcGFlZGljcywgUm90aG1hbiBJbnN0
aXR1dGUgYXQgVGhvbWFzIEplZmZlcnNvbiBVbml2ZXJzaXR5IEhvc3BpdGFsLCBQaGlsYWRlbHBo
aWEsIFBlbm5zeWx2YW5pYS4mI3hEO0RlcGFydG1lbnQgb2YgT3J0aG9wYWVkaWMgU3VyZ2VyeSwg
SGVsaW9zIEVuZG8gS2xpbmlrIEhhbWJ1cmcsIEhhbWJ1cmcsIEdlcm1hbnkuJiN4RDtEZXBhcnRt
ZW50IG9mIE9ydGhvcGFlZGljIFN1cmdlcnksIFVuaXZlcnNpdHkgb2YgTWlhbWkvTWlsbGVyIFNj
aG9vbCBvZiBNZWRpY2luZSwgTWlhbWksIEZsb3JpZGEuJiN4RDtEZXBhcnRtZW50IG9mIE9ydGhv
cGFlZGljcywgS2Fpc2VyIFBlcm1hbmVudGUgVmFjYXZpbGxlIE1lZGljYWwgQ2VudGVyLCBWYWNh
dmlsbGUsIENhbGlmb3JuaWEuJiN4RDtEZXBhcm1lbnQgb2YgT3J0aG9wZWRpY3MgYW5kIFJlaGFi
aWxpdGF0aW9uLCBVbml2ZXJzaXR5IG9mIElvd2EsIElvd2EgQ2l0eSwgSW93YS4mI3hEO0RlcGFy
dG1lbnQgb2YgT3J0aG9wZWRpYyBTdXJnZXJ5LCBOZXcgWW9yayBVbml2ZXJzaXR5LCBOZXcgWW9y
aywgTmV3IFlvcmsuJiN4RDtNaWR3ZXN0IE9ydGhvcGFlZGljcyBhdCBSdXNoLCBEZXBhcnRtZW50
IG9mIE9ydGhvcGFlZGljIFN1cmdlcnksIFJ1c2ggVW5pdmVyc2l0eSBNZWRpY2FsIENlbnRlciwg
Q2hpY2FnbywgSWxsaW5vaXMuJiN4RDtEZXBhcnRtZW50IG9mIE9ydGhvcGFlZGljIFN1cmdlcnks
IE1jTWFzdGVyIFVuaXZlcnNpdHksIEhhbWlsdG9uLCBPbnRhcmlvLCBDYW5hZGEuJiN4RDtEZXBh
cnRtZW50IG9mIE9ydGhvcGFlZGljIFN1cmdlcnksIEJyb3duIFVuaXZlcnNpdHksIFByb3ZpZGVu
Y2UsIFJob2RlIElzbGFuZC4mI3hEO0RlcGFydG1lbnQgb2YgT3J0aG9wYWVkaWMgU3VyZ2VyeSwg
VmlyZ2luaWEgQ29tbW9ud2VhbHRoIFVuaXZlcnNpdHksIFJpY2htb25kLCBWaXJnaW5pYS4mI3hE
O0RlcGFydG1lbnQgb2YgT3J0aG9wYWVkaWMgU3VyZ2VyeSwgQ29sbGVnZSBvZiBNZWRpY2luZS1Q
aG9lbml4LCBVbml2ZXJzaXR5IG9mIEFyaXpvbmEsIFBob2VuaXgsIEFyaXpvbmEuJiN4RDtEZXBh
cnRtZW50IG9mIE9ydGhvcGFlZGljIFN1cmdlcnksIENsZXZlbGFuZCBDbGluaWMgRm91bmRhdGlv
biwgQ2xldmVsYW5kLCBPaGlvLiYjeEQ7RGVwYXJ0bWVudCBvZiBPcnRob3BlZGljIFN1cmdlcnks
IFZhbmRlcmJpbHQgTWVkaWNhbCBDZW50ZXIsIE5hc2h2aWxsZSwgVGVubmVzc2VlLiYjeEQ7RGVw
YXJ0bWVudCBvZiBPcnRob3BhZWRpY3MsIFVuaXZlcnNpdHkgb2YgTWFyeWxhbmQsIEJhbHRpbW9y
ZSwgTWFyeWxhbmQuJiN4RDtEZXBhcnRtZW50IG9mIE1pY3JvYmlvbG9neSwgSGFtcHNoaXJlIEhv
c3BpdGFscyBOSFMgRm91bmRhdGlvbiBUcnVzdCwgV2luY2hlc3RlciBhbmQgQmFzaW5nc3Rva2Us
IFVuaXRlZCBLaW5nZG9tLiYjeEQ7RGVwYXJ0bWVudCBvZiBNaWNyb2Jpb2xvZ3ksIFNjaG9vbCBv
ZiBNZWRpY2luZSwgVW5pdmVyc2l0eSBvZiBTb3V0aGFtcHRvbiwgU291dGhhbXB0b24sIFVuaXRl
ZCBLaW5nZG9tLiYjeEQ7RGVwYXJ0bWVudCBvZiBPcnRob3BhZWRpYyBTdXJnZXJ5LCBNYXlvIENs
aW5pYywgUm9jaGVzdGVyLCBNaW5uZXNvdGEuJiN4RDtEZXBhcnRtZW50IG9mIE1lZGljaW5lLCBT
YWNrbGVyIEZhY3VsdHkgb2YgTWVkaWNpbmUsIFRlbCBBdml2IFVuaXZlcnNpdHksIFJhbWF0IEF2
aXYsIElzcmFlbC48L2F1dGgtYWRkcmVzcz48dGl0bGVzPjx0aXRsZT4yMDE4IEludGVybmF0aW9u
YWwgQ29uc2Vuc3VzIE1lZXRpbmcgb24gTXVzY3Vsb3NrZWxldGFsIEluZmVjdGlvbjogUmVzZWFy
Y2ggUHJpb3JpdGllcyBmcm9tIHRoZSBHZW5lcmFsIEFzc2VtYmx5IFF1ZXN0aW9uczwvdGl0bGU+
PHNlY29uZGFyeS10aXRsZT5KIE9ydGhvcCBSZXM8L3NlY29uZGFyeS10aXRsZT48L3RpdGxlcz48
cGVyaW9kaWNhbD48ZnVsbC10aXRsZT5KIE9ydGhvcCBSZXM8L2Z1bGwtdGl0bGU+PC9wZXJpb2Rp
Y2FsPjxwYWdlcz45OTctMTAwNjwvcGFnZXM+PHZvbHVtZT4zNzwvdm9sdW1lPjxudW1iZXI+NTwv
bnVtYmVyPjxlZGl0aW9uPjIwMTkwNDI1PC9lZGl0aW9uPjxrZXl3b3Jkcz48a2V5d29yZD5BbnRp
LUJhY3RlcmlhbCBBZ2VudHMvdGhlcmFwZXV0aWMgdXNlPC9rZXl3b3JkPjxrZXl3b3JkPkNocm9u
aWMgRGlzZWFzZTwva2V5d29yZD48a2V5d29yZD5IdW1hbnM8L2tleXdvcmQ+PGtleXdvcmQ+SW1t
dW5vdGhlcmFweTwva2V5d29yZD48a2V5d29yZD5NdXNjdWxvc2tlbGV0YWwgRGlzZWFzZXMvZGlh
Z25vc2lzL2Vjb25vbWljcy9lcGlkZW1pb2xvZ3kvKnRoZXJhcHk8L2tleXdvcmQ+PGtleXdvcmQ+
UHJvc3RoZXNpcy1SZWxhdGVkIEluZmVjdGlvbnMvZGlhZ25vc2lzL2Vjb25vbWljcy9lcGlkZW1p
b2xvZ3kvKnRoZXJhcHk8L2tleXdvcmQ+PGtleXdvcmQ+U3VyZ2ljYWwgV291bmQgSW5mZWN0aW9u
L2RpYWdub3Npcy9lY29ub21pY3MvZXBpZGVtaW9sb2d5Lyp0aGVyYXB5PC9rZXl3b3JkPjxrZXl3
b3JkPkludGVybmF0aW9uYWwgQ29uc2Vuc3VzIE1lZXRpbmc8L2tleXdvcmQ+PGtleXdvcmQ+Y29z
dHM8L2tleXdvcmQ+PGtleXdvcmQ+aW5jaWRlbmNlPC9rZXl3b3JkPjxrZXl3b3JkPm11c2N1bG9z
a2VsZXRhbCBpbmZlY3Rpb248L2tleXdvcmQ+PGtleXdvcmQ+cmVzZWFyY2ggcHJpb3JpdGllczwv
a2V5d29yZD48L2tleXdvcmRzPjxkYXRlcz48eWVhcj4yMDE5PC95ZWFyPjxwdWItZGF0ZXM+PGRh
dGU+TWF5PC9kYXRlPjwvcHViLWRhdGVzPjwvZGF0ZXM+PGlzYm4+MTU1NC01MjdYIChFbGVjdHJv
bmljKSYjeEQ7MDczNi0wMjY2IChMaW5raW5nKTwvaXNibj48YWNjZXNzaW9uLW51bT4zMDk3NzUz
NzwvYWNjZXNzaW9uLW51bT48dXJscz48cmVsYXRlZC11cmxzPjx1cmw+aHR0cHM6Ly93d3cubmNi
aS5ubG0ubmloLmdvdi9wdWJtZWQvMzA5Nzc1Mzc8L3VybD48L3JlbGF0ZWQtdXJscz48L3VybHM+
PGVsZWN0cm9uaWMtcmVzb3VyY2UtbnVtPjEwLjEwMDIvam9yLjI0MjkzPC9lbGVjdHJvbmljLXJl
c291cmNlLW51bT48cmVtb3RlLWRhdGFiYXNlLW5hbWU+TWVkbGluZTwvcmVtb3RlLWRhdGFiYXNl
LW5hbWU+PHJlbW90ZS1kYXRhYmFzZS1wcm92aWRlcj5OTE08L3JlbW90ZS1kYXRhYmFzZS1wcm92
aWRlcj48L3JlY29yZD48L0NpdGU+PC9FbmROb3RlPgB=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[56]</w:t>
      </w:r>
      <w:r w:rsidRPr="00234024">
        <w:fldChar w:fldCharType="end"/>
      </w:r>
      <w:r w:rsidRPr="00234024">
        <w:t xml:space="preserve"> </w:t>
      </w:r>
      <w:r w:rsidRPr="00234024">
        <w:fldChar w:fldCharType="begin">
          <w:fldData xml:space="preserve">PEVuZE5vdGU+PENpdGU+PEF1dGhvcj5HYXNjb248L0F1dGhvcj48WWVhcj4yMDIxPC9ZZWFyPjxS
ZWNOdW0+Mjc3PC9SZWNOdW0+PERpc3BsYXlUZXh0Pls1N108L0Rpc3BsYXlUZXh0PjxyZWNvcmQ+
PHJlYy1udW1iZXI+Mjc3PC9yZWMtbnVtYmVyPjxmb3JlaWduLWtleXM+PGtleSBhcHA9IkVOIiBk
Yi1pZD0ieGFldnpmZDlsd2F4c2Nlc3cwYzU5ZGVlMmVldjllZWZhdHZ0IiB0aW1lc3RhbXA9IjE3
MzgwNzQyODQiPjI3Nzwva2V5PjwvZm9yZWlnbi1rZXlzPjxyZWYtdHlwZSBuYW1lPSJKb3VybmFs
IEFydGljbGUiPjE3PC9yZWYtdHlwZT48Y29udHJpYnV0b3JzPjxhdXRob3JzPjxhdXRob3I+R2Fz
Y29uLCBBLjwvYXV0aG9yPjxhdXRob3I+Q2FzdHJlc2FuYSwgTS48L2F1dGhvcj48YXV0aG9yPkFs
enVldGEsIE4uPC9hdXRob3I+PGF1dGhvcj5NYXJpbiwgTS48L2F1dGhvcj48YXV0aG9yPlBpbywg
TS48L2F1dGhvcj48YXV0aG9yPkVjaGV2ZXJyaWEsIEEuPC9hdXRob3I+PC9hdXRob3JzPjwvY29u
dHJpYnV0b3JzPjxhdXRoLWFkZHJlc3M+UGhhcm1hY3ksIEhvc3BpdGFsIFJlaW5hIFNvZmlhIE5h
dmFycmUgSGVhbHRoIFNlcnZpY2UsIFR1ZGVsYSwgU3BhaW4gYW0uZ2FzY29uLnZpbGxhY2FtcGFA
bmF2YXJyYS5lcy4mI3hEO1BoYXJtYWN5LCBIb3NwaXRhbCBSZWluYSBTb2ZpYSBOYXZhcnJlIEhl
YWx0aCBTZXJ2aWNlLCBUdWRlbGEsIFNwYWluLiYjeEQ7UGhhcm1hY3kgTWFuYWdlbWVudCBTZXJ2
aWNlLCBOYXZhcnJlIEhlYWx0aCBTZXJ2aWNlLCBQYW1wbG9uYSwgU3BhaW4uJiN4RDtJbnRlcm5h
bCBNZWRpY2luZSwgSG9zcGl0YWwgUmVpbmEgU29maWEsIE5hdmFycmUgSGVhbHRoIFNlcnZpY2Us
IFR1ZGVsYSwgU3BhaW4uPC9hdXRoLWFkZHJlc3M+PHRpdGxlcz48dGl0bGU+Q29tYmluYXRpb24g
b2YgY2VmdGFyb2xpbmUgYW5kIGRhcHRvbXljaW4gYXMgdHJlYXRtZW50IGZvciBjb21wbGljYXRl
ZCBvc3Rlb215ZWxpdGlzPC90aXRsZT48c2Vjb25kYXJ5LXRpdGxlPkV1ciBKIEhvc3AgUGhhcm08
L3NlY29uZGFyeS10aXRsZT48L3RpdGxlcz48cGVyaW9kaWNhbD48ZnVsbC10aXRsZT5FdXIgSiBI
b3NwIFBoYXJtPC9mdWxsLXRpdGxlPjwvcGVyaW9kaWNhbD48cGFnZXM+Mjg5LTI5MjwvcGFnZXM+
PHZvbHVtZT4yODwvdm9sdW1lPjxudW1iZXI+NTwvbnVtYmVyPjxlZGl0aW9uPjIwMjAwNTE1PC9l
ZGl0aW9uPjxrZXl3b3Jkcz48a2V5d29yZD5DZXBoYWxvc3Bvcmlucy90aGVyYXBldXRpYyB1c2U8
L2tleXdvcmQ+PGtleXdvcmQ+KkRhcHRvbXljaW4vdGhlcmFwZXV0aWMgdXNlPC9rZXl3b3JkPjxr
ZXl3b3JkPkRydWcgQ29tYmluYXRpb25zPC9rZXl3b3JkPjxrZXl3b3JkPkZlbWFsZTwva2V5d29y
ZD48a2V5d29yZD5IdW1hbnM8L2tleXdvcmQ+PGtleXdvcmQ+Kk1ldGhpY2lsbGluLVJlc2lzdGFu
dCBTdGFwaHlsb2NvY2N1cyBhdXJldXM8L2tleXdvcmQ+PGtleXdvcmQ+TWlkZGxlIEFnZWQ8L2tl
eXdvcmQ+PGtleXdvcmQ+Kk9zdGVvbXllbGl0aXMvZHJ1ZyB0aGVyYXB5PC9rZXl3b3JkPjxrZXl3
b3JkPkNlZnRhcm9saW5lPC9rZXl3b3JkPjxrZXl3b3JkPmhvc3BpdGFsIHBoYXJtYWN5IGVkdWNh
dGlvbjwva2V5d29yZD48a2V5d29yZD5pbmZlY3Rpb24gY29udHJvbDwva2V5d29yZD48a2V5d29y
ZD5taWNyb2Jpb2xvZ2ljYWwgY29udHJvbDwva2V5d29yZD48a2V5d29yZD5taWNyb2Jpb2xvZ3k8
L2tleXdvcmQ+PGtleXdvcmQ+cGhhcm1hY29raW5ldGljcyBhbmQgZHluYW1pY3M8L2tleXdvcmQ+
PC9rZXl3b3Jkcz48ZGF0ZXM+PHllYXI+MjAyMTwveWVhcj48cHViLWRhdGVzPjxkYXRlPlNlcDwv
ZGF0ZT48L3B1Yi1kYXRlcz48L2RhdGVzPjxpc2JuPjIwNDctOTk1NiAoUHJpbnQpJiN4RDsyMDQ3
LTk5NjQgKEVsZWN0cm9uaWMpJiN4RDsyMDQ3LTk5NTYgKExpbmtpbmcpPC9pc2JuPjxhY2Nlc3Np
b24tbnVtPjMyNDE0NzQ2PC9hY2Nlc3Npb24tbnVtPjx1cmxzPjxyZWxhdGVkLXVybHM+PHVybD5o
dHRwczovL3d3dy5uY2JpLm5sbS5uaWguZ292L3B1Ym1lZC8zMjQxNDc0NjwvdXJsPjwvcmVsYXRl
ZC11cmxzPjwvdXJscz48Y3VzdG9tMT5Db21wZXRpbmcgaW50ZXJlc3RzOiBOb25lIGRlY2xhcmVk
LjwvY3VzdG9tMT48Y3VzdG9tMj5QTUM4NDAzNzgwPC9jdXN0b20yPjxlbGVjdHJvbmljLXJlc291
cmNlLW51bT4xMC4xMTM2L2VqaHBoYXJtLTIwMTktMDAyMTgzPC9lbGVjdHJvbmljLXJlc291cmNl
LW51bT48cmVtb3RlLWRhdGFiYXNlLW5hbWU+TWVkbGluZTwvcmVtb3RlLWRhdGFiYXNlLW5hbWU+
PHJlbW90ZS1kYXRhYmFzZS1wcm92aWRlcj5OTE08L3JlbW90ZS1kYXRhYmFzZS1wcm92aWRlcj48
L3JlY29yZD48L0NpdGU+PC9FbmROb3RlPn==
</w:fldData>
        </w:fldChar>
      </w:r>
      <w:r w:rsidR="007E0B95" w:rsidRPr="00234024">
        <w:instrText xml:space="preserve"> ADDIN EN.CITE </w:instrText>
      </w:r>
      <w:r w:rsidR="007E0B95" w:rsidRPr="00234024">
        <w:fldChar w:fldCharType="begin">
          <w:fldData xml:space="preserve">PEVuZE5vdGU+PENpdGU+PEF1dGhvcj5HYXNjb248L0F1dGhvcj48WWVhcj4yMDIxPC9ZZWFyPjxS
ZWNOdW0+Mjc3PC9SZWNOdW0+PERpc3BsYXlUZXh0Pls1N108L0Rpc3BsYXlUZXh0PjxyZWNvcmQ+
PHJlYy1udW1iZXI+Mjc3PC9yZWMtbnVtYmVyPjxmb3JlaWduLWtleXM+PGtleSBhcHA9IkVOIiBk
Yi1pZD0ieGFldnpmZDlsd2F4c2Nlc3cwYzU5ZGVlMmVldjllZWZhdHZ0IiB0aW1lc3RhbXA9IjE3
MzgwNzQyODQiPjI3Nzwva2V5PjwvZm9yZWlnbi1rZXlzPjxyZWYtdHlwZSBuYW1lPSJKb3VybmFs
IEFydGljbGUiPjE3PC9yZWYtdHlwZT48Y29udHJpYnV0b3JzPjxhdXRob3JzPjxhdXRob3I+R2Fz
Y29uLCBBLjwvYXV0aG9yPjxhdXRob3I+Q2FzdHJlc2FuYSwgTS48L2F1dGhvcj48YXV0aG9yPkFs
enVldGEsIE4uPC9hdXRob3I+PGF1dGhvcj5NYXJpbiwgTS48L2F1dGhvcj48YXV0aG9yPlBpbywg
TS48L2F1dGhvcj48YXV0aG9yPkVjaGV2ZXJyaWEsIEEuPC9hdXRob3I+PC9hdXRob3JzPjwvY29u
dHJpYnV0b3JzPjxhdXRoLWFkZHJlc3M+UGhhcm1hY3ksIEhvc3BpdGFsIFJlaW5hIFNvZmlhIE5h
dmFycmUgSGVhbHRoIFNlcnZpY2UsIFR1ZGVsYSwgU3BhaW4gYW0uZ2FzY29uLnZpbGxhY2FtcGFA
bmF2YXJyYS5lcy4mI3hEO1BoYXJtYWN5LCBIb3NwaXRhbCBSZWluYSBTb2ZpYSBOYXZhcnJlIEhl
YWx0aCBTZXJ2aWNlLCBUdWRlbGEsIFNwYWluLiYjeEQ7UGhhcm1hY3kgTWFuYWdlbWVudCBTZXJ2
aWNlLCBOYXZhcnJlIEhlYWx0aCBTZXJ2aWNlLCBQYW1wbG9uYSwgU3BhaW4uJiN4RDtJbnRlcm5h
bCBNZWRpY2luZSwgSG9zcGl0YWwgUmVpbmEgU29maWEsIE5hdmFycmUgSGVhbHRoIFNlcnZpY2Us
IFR1ZGVsYSwgU3BhaW4uPC9hdXRoLWFkZHJlc3M+PHRpdGxlcz48dGl0bGU+Q29tYmluYXRpb24g
b2YgY2VmdGFyb2xpbmUgYW5kIGRhcHRvbXljaW4gYXMgdHJlYXRtZW50IGZvciBjb21wbGljYXRl
ZCBvc3Rlb215ZWxpdGlzPC90aXRsZT48c2Vjb25kYXJ5LXRpdGxlPkV1ciBKIEhvc3AgUGhhcm08
L3NlY29uZGFyeS10aXRsZT48L3RpdGxlcz48cGVyaW9kaWNhbD48ZnVsbC10aXRsZT5FdXIgSiBI
b3NwIFBoYXJtPC9mdWxsLXRpdGxlPjwvcGVyaW9kaWNhbD48cGFnZXM+Mjg5LTI5MjwvcGFnZXM+
PHZvbHVtZT4yODwvdm9sdW1lPjxudW1iZXI+NTwvbnVtYmVyPjxlZGl0aW9uPjIwMjAwNTE1PC9l
ZGl0aW9uPjxrZXl3b3Jkcz48a2V5d29yZD5DZXBoYWxvc3Bvcmlucy90aGVyYXBldXRpYyB1c2U8
L2tleXdvcmQ+PGtleXdvcmQ+KkRhcHRvbXljaW4vdGhlcmFwZXV0aWMgdXNlPC9rZXl3b3JkPjxr
ZXl3b3JkPkRydWcgQ29tYmluYXRpb25zPC9rZXl3b3JkPjxrZXl3b3JkPkZlbWFsZTwva2V5d29y
ZD48a2V5d29yZD5IdW1hbnM8L2tleXdvcmQ+PGtleXdvcmQ+Kk1ldGhpY2lsbGluLVJlc2lzdGFu
dCBTdGFwaHlsb2NvY2N1cyBhdXJldXM8L2tleXdvcmQ+PGtleXdvcmQ+TWlkZGxlIEFnZWQ8L2tl
eXdvcmQ+PGtleXdvcmQ+Kk9zdGVvbXllbGl0aXMvZHJ1ZyB0aGVyYXB5PC9rZXl3b3JkPjxrZXl3
b3JkPkNlZnRhcm9saW5lPC9rZXl3b3JkPjxrZXl3b3JkPmhvc3BpdGFsIHBoYXJtYWN5IGVkdWNh
dGlvbjwva2V5d29yZD48a2V5d29yZD5pbmZlY3Rpb24gY29udHJvbDwva2V5d29yZD48a2V5d29y
ZD5taWNyb2Jpb2xvZ2ljYWwgY29udHJvbDwva2V5d29yZD48a2V5d29yZD5taWNyb2Jpb2xvZ3k8
L2tleXdvcmQ+PGtleXdvcmQ+cGhhcm1hY29raW5ldGljcyBhbmQgZHluYW1pY3M8L2tleXdvcmQ+
PC9rZXl3b3Jkcz48ZGF0ZXM+PHllYXI+MjAyMTwveWVhcj48cHViLWRhdGVzPjxkYXRlPlNlcDwv
ZGF0ZT48L3B1Yi1kYXRlcz48L2RhdGVzPjxpc2JuPjIwNDctOTk1NiAoUHJpbnQpJiN4RDsyMDQ3
LTk5NjQgKEVsZWN0cm9uaWMpJiN4RDsyMDQ3LTk5NTYgKExpbmtpbmcpPC9pc2JuPjxhY2Nlc3Np
b24tbnVtPjMyNDE0NzQ2PC9hY2Nlc3Npb24tbnVtPjx1cmxzPjxyZWxhdGVkLXVybHM+PHVybD5o
dHRwczovL3d3dy5uY2JpLm5sbS5uaWguZ292L3B1Ym1lZC8zMjQxNDc0NjwvdXJsPjwvcmVsYXRl
ZC11cmxzPjwvdXJscz48Y3VzdG9tMT5Db21wZXRpbmcgaW50ZXJlc3RzOiBOb25lIGRlY2xhcmVk
LjwvY3VzdG9tMT48Y3VzdG9tMj5QTUM4NDAzNzgwPC9jdXN0b20yPjxlbGVjdHJvbmljLXJlc291
cmNlLW51bT4xMC4xMTM2L2VqaHBoYXJtLTIwMTktMDAyMTgzPC9lbGVjdHJvbmljLXJlc291cmNl
LW51bT48cmVtb3RlLWRhdGFiYXNlLW5hbWU+TWVkbGluZTwvcmVtb3RlLWRhdGFiYXNlLW5hbWU+
PHJlbW90ZS1kYXRhYmFzZS1wcm92aWRlcj5OTE08L3JlbW90ZS1kYXRhYmFzZS1wcm92aWRlcj48
L3JlY29yZD48L0NpdGU+PC9FbmROb3RlPn==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[57]</w:t>
      </w:r>
      <w:r w:rsidRPr="00234024">
        <w:fldChar w:fldCharType="end"/>
      </w:r>
      <w:r w:rsidRPr="00234024">
        <w:t xml:space="preserve">, particularly in local applications </w:t>
      </w:r>
      <w:r w:rsidRPr="00234024">
        <w:fldChar w:fldCharType="begin"/>
      </w:r>
      <w:r w:rsidR="007E0B95" w:rsidRPr="00234024">
        <w:instrText xml:space="preserve"> ADDIN EN.CITE &lt;EndNote&gt;&lt;Cite&gt;&lt;Author&gt;Rand&lt;/Author&gt;&lt;Year&gt;2015&lt;/Year&gt;&lt;RecNum&gt;280&lt;/RecNum&gt;&lt;DisplayText&gt;[58]&lt;/DisplayText&gt;&lt;record&gt;&lt;rec-number&gt;280&lt;/rec-number&gt;&lt;foreign-keys&gt;&lt;key app="EN" db-id="xaevzfd9lwaxscesw0c59dee2eev9eefatvt" timestamp="1738076468"&gt;280&lt;/key&gt;&lt;/foreign-keys&gt;&lt;ref-type name="Journal Article"&gt;17&lt;/ref-type&gt;&lt;contributors&gt;&lt;authors&gt;&lt;author&gt;Rand, B. C. C.&lt;/author&gt;&lt;author&gt;Penn-Barwell, J. G.&lt;/author&gt;&lt;author&gt;Wenke, J. C.&lt;/author&gt;&lt;/authors&gt;&lt;/contributors&gt;&lt;titles&gt;&lt;title&gt;Combined local and systemic antibiotic delivery improves eradication of wound contamination&lt;/title&gt;&lt;secondary-title&gt;The Bone &amp;amp; Joint Journal&lt;/secondary-title&gt;&lt;/titles&gt;&lt;periodical&gt;&lt;full-title&gt;The Bone &amp;amp; Joint Journal&lt;/full-title&gt;&lt;/periodical&gt;&lt;pages&gt;1423-1427&lt;/pages&gt;&lt;volume&gt;97-B&lt;/volume&gt;&lt;number&gt;10&lt;/number&gt;&lt;dates&gt;&lt;year&gt;2015&lt;/year&gt;&lt;/dates&gt;&lt;urls&gt;&lt;related-urls&gt;&lt;url&gt;https://doi.org/10.1302/0301-620X.97B10.35651&lt;/url&gt;&lt;/related-urls&gt;&lt;/urls&gt;&lt;electronic-resource-num&gt;doi:10.1302/0301-620X.97B10.35651&lt;/electronic-resource-num&gt;&lt;/record&gt;&lt;/Cite&gt;&lt;/EndNote&gt;</w:instrText>
      </w:r>
      <w:r w:rsidRPr="00234024">
        <w:fldChar w:fldCharType="separate"/>
      </w:r>
      <w:r w:rsidR="007E0B95" w:rsidRPr="00234024">
        <w:rPr>
          <w:noProof/>
        </w:rPr>
        <w:t>[58]</w:t>
      </w:r>
      <w:r w:rsidRPr="00234024">
        <w:fldChar w:fldCharType="end"/>
      </w:r>
      <w:r w:rsidR="00C95EAD" w:rsidRPr="00234024">
        <w:t>.</w:t>
      </w:r>
      <w:r w:rsidRPr="00234024">
        <w:t xml:space="preserve"> This drug offers well-documented advantages, including excellent tissue penetration </w:t>
      </w:r>
      <w:r w:rsidRPr="00234024">
        <w:fldChar w:fldCharType="begin">
          <w:fldData xml:space="preserve">PEVuZE5vdGU+PENpdGU+PEF1dGhvcj5UaGFiaXQ8L0F1dGhvcj48WWVhcj4yMDE5PC9ZZWFyPjxS
ZWNOdW0+MTc5PC9SZWNOdW0+PERpc3BsYXlUZXh0Pls1OV08L0Rpc3BsYXlUZXh0PjxyZWNvcmQ+
PHJlYy1udW1iZXI+MTc5PC9yZWMtbnVtYmVyPjxmb3JlaWduLWtleXM+PGtleSBhcHA9IkVOIiBk
Yi1pZD0ieGFldnpmZDlsd2F4c2Nlc3cwYzU5ZGVlMmVldjllZWZhdHZ0IiB0aW1lc3RhbXA9IjE3
MzYyNzQ4NjUiPjE3OTwva2V5PjwvZm9yZWlnbi1rZXlzPjxyZWYtdHlwZSBuYW1lPSJKb3VybmFs
IEFydGljbGUiPjE3PC9yZWYtdHlwZT48Y29udHJpYnV0b3JzPjxhdXRob3JzPjxhdXRob3I+VGhh
Yml0LCBBLiBLLjwvYXV0aG9yPjxhdXRob3I+RmF0YW5pLCBELiBGLjwvYXV0aG9yPjxhdXRob3I+
QmFtYWtocmFtYSwgTS4gUy48L2F1dGhvcj48YXV0aG9yPkJhcm5hd2ksIE8uIEEuPC9hdXRob3I+
PGF1dGhvcj5CYXN1ZGFuLCBMLiBPLjwvYXV0aG9yPjxhdXRob3I+QWxoZWphaWxpLCBTLiBGLjwv
YXV0aG9yPjwvYXV0aG9ycz48L2NvbnRyaWJ1dG9ycz48YXV0aC1hZGRyZXNzPlBoYXJtYWN5IFBy
YWN0aWNlIERlcGFydG1lbnQsIEZhY3VsdHkgb2YgUGhhcm1hY3ksIEtpbmcgQWJkdWxheml6IFVu
aXZlcnNpdHksIEplZGRhaCwgU2F1ZGkgQXJhYmlhLiBFbGVjdHJvbmljIGFkZHJlc3M6IGFrdGhh
Yml0QGthdS5lZHUuc2EuJiN4RDtQaGFybWFjeSBQcmFjdGljZSBEZXBhcnRtZW50LCBGYWN1bHR5
IG9mIFBoYXJtYWN5LCBLaW5nIEFiZHVsYXppeiBVbml2ZXJzaXR5LCBKZWRkYWgsIFNhdWRpIEFy
YWJpYS48L2F1dGgtYWRkcmVzcz48dGl0bGVzPjx0aXRsZT5BbnRpYmlvdGljIHBlbmV0cmF0aW9u
IGludG8gYm9uZSBhbmQgam9pbnRzOiBBbiB1cGRhdGVkIHJldmlldzwvdGl0bGU+PHNlY29uZGFy
eS10aXRsZT5JbnQgSiBJbmZlY3QgRGlzPC9zZWNvbmRhcnktdGl0bGU+PC90aXRsZXM+PHBlcmlv
ZGljYWw+PGZ1bGwtdGl0bGU+SW50IEogSW5mZWN0IERpczwvZnVsbC10aXRsZT48L3BlcmlvZGlj
YWw+PHBhZ2VzPjEyOC0xMzY8L3BhZ2VzPjx2b2x1bWU+ODE8L3ZvbHVtZT48ZWRpdGlvbj4yMDE5
MDIxNDwvZWRpdGlvbj48a2V5d29yZHM+PGtleXdvcmQ+QW50aS1CYWN0ZXJpYWwgQWdlbnRzLypw
aGFybWFjb2tpbmV0aWNzPC9rZXl3b3JkPjxrZXl3b3JkPkFydGhyaXRpcywgSW5mZWN0aW91cy9k
cnVnIHRoZXJhcHk8L2tleXdvcmQ+PGtleXdvcmQ+Qm9uZSBhbmQgQm9uZXMvKm1ldGFib2xpc208
L2tleXdvcmQ+PGtleXdvcmQ+SHVtYW5zPC9rZXl3b3JkPjxrZXl3b3JkPkpvaW50cy8qbWV0YWJv
bGlzbTwva2V5d29yZD48a2V5d29yZD5Pc3Rlb215ZWxpdGlzL2RydWcgdGhlcmFweTwva2V5d29y
ZD48a2V5d29yZD5BbnRpYmlvdGljczwva2V5d29yZD48a2V5d29yZD5Cb25lPC9rZXl3b3JkPjxr
ZXl3b3JkPkNhbmNlbGxvdXM8L2tleXdvcmQ+PGtleXdvcmQ+Q29ydGljYWw8L2tleXdvcmQ+PGtl
eXdvcmQ+UGVuZXRyYXRpb248L2tleXdvcmQ+PGtleXdvcmQ+UGhhcm1hY29raW5ldGljczwva2V5
d29yZD48a2V5d29yZD5TeW5vdmlhbCBmbHVpZDwva2V5d29yZD48L2tleXdvcmRzPjxkYXRlcz48
eWVhcj4yMDE5PC95ZWFyPjxwdWItZGF0ZXM+PGRhdGU+QXByPC9kYXRlPjwvcHViLWRhdGVzPjwv
ZGF0ZXM+PGlzYm4+MTg3OC0zNTExIChFbGVjdHJvbmljKSYjeEQ7MTIwMS05NzEyIChMaW5raW5n
KTwvaXNibj48YWNjZXNzaW9uLW51bT4zMDc3MjQ2OTwvYWNjZXNzaW9uLW51bT48dXJscz48cmVs
YXRlZC11cmxzPjx1cmw+aHR0cHM6Ly93d3cubmNiaS5ubG0ubmloLmdvdi9wdWJtZWQvMzA3NzI0
Njk8L3VybD48L3JlbGF0ZWQtdXJscz48L3VybHM+PGVsZWN0cm9uaWMtcmVzb3VyY2UtbnVtPjEw
LjEwMTYvai5pamlkLjIwMTkuMDIuMDA1PC9lbGVjdHJvbmljLXJlc291cmNlLW51bT48cmVtb3Rl
LWRhdGFiYXNlLW5hbWU+TWVkbGluZTwvcmVtb3RlLWRhdGFiYXNlLW5hbWU+PHJlbW90ZS1kYXRh
YmFzZS1wcm92aWRlcj5OTE08L3JlbW90ZS1kYXRhYmFzZS1wcm92aWRlcj48L3JlY29yZD48L0Np
dGU+PC9FbmROb3RlPgB=
</w:fldData>
        </w:fldChar>
      </w:r>
      <w:r w:rsidR="007E0B95" w:rsidRPr="00234024">
        <w:instrText xml:space="preserve"> ADDIN EN.CITE </w:instrText>
      </w:r>
      <w:r w:rsidR="007E0B95" w:rsidRPr="00234024">
        <w:fldChar w:fldCharType="begin">
          <w:fldData xml:space="preserve">PEVuZE5vdGU+PENpdGU+PEF1dGhvcj5UaGFiaXQ8L0F1dGhvcj48WWVhcj4yMDE5PC9ZZWFyPjxS
ZWNOdW0+MTc5PC9SZWNOdW0+PERpc3BsYXlUZXh0Pls1OV08L0Rpc3BsYXlUZXh0PjxyZWNvcmQ+
PHJlYy1udW1iZXI+MTc5PC9yZWMtbnVtYmVyPjxmb3JlaWduLWtleXM+PGtleSBhcHA9IkVOIiBk
Yi1pZD0ieGFldnpmZDlsd2F4c2Nlc3cwYzU5ZGVlMmVldjllZWZhdHZ0IiB0aW1lc3RhbXA9IjE3
MzYyNzQ4NjUiPjE3OTwva2V5PjwvZm9yZWlnbi1rZXlzPjxyZWYtdHlwZSBuYW1lPSJKb3VybmFs
IEFydGljbGUiPjE3PC9yZWYtdHlwZT48Y29udHJpYnV0b3JzPjxhdXRob3JzPjxhdXRob3I+VGhh
Yml0LCBBLiBLLjwvYXV0aG9yPjxhdXRob3I+RmF0YW5pLCBELiBGLjwvYXV0aG9yPjxhdXRob3I+
QmFtYWtocmFtYSwgTS4gUy48L2F1dGhvcj48YXV0aG9yPkJhcm5hd2ksIE8uIEEuPC9hdXRob3I+
PGF1dGhvcj5CYXN1ZGFuLCBMLiBPLjwvYXV0aG9yPjxhdXRob3I+QWxoZWphaWxpLCBTLiBGLjwv
YXV0aG9yPjwvYXV0aG9ycz48L2NvbnRyaWJ1dG9ycz48YXV0aC1hZGRyZXNzPlBoYXJtYWN5IFBy
YWN0aWNlIERlcGFydG1lbnQsIEZhY3VsdHkgb2YgUGhhcm1hY3ksIEtpbmcgQWJkdWxheml6IFVu
aXZlcnNpdHksIEplZGRhaCwgU2F1ZGkgQXJhYmlhLiBFbGVjdHJvbmljIGFkZHJlc3M6IGFrdGhh
Yml0QGthdS5lZHUuc2EuJiN4RDtQaGFybWFjeSBQcmFjdGljZSBEZXBhcnRtZW50LCBGYWN1bHR5
IG9mIFBoYXJtYWN5LCBLaW5nIEFiZHVsYXppeiBVbml2ZXJzaXR5LCBKZWRkYWgsIFNhdWRpIEFy
YWJpYS48L2F1dGgtYWRkcmVzcz48dGl0bGVzPjx0aXRsZT5BbnRpYmlvdGljIHBlbmV0cmF0aW9u
IGludG8gYm9uZSBhbmQgam9pbnRzOiBBbiB1cGRhdGVkIHJldmlldzwvdGl0bGU+PHNlY29uZGFy
eS10aXRsZT5JbnQgSiBJbmZlY3QgRGlzPC9zZWNvbmRhcnktdGl0bGU+PC90aXRsZXM+PHBlcmlv
ZGljYWw+PGZ1bGwtdGl0bGU+SW50IEogSW5mZWN0IERpczwvZnVsbC10aXRsZT48L3BlcmlvZGlj
YWw+PHBhZ2VzPjEyOC0xMzY8L3BhZ2VzPjx2b2x1bWU+ODE8L3ZvbHVtZT48ZWRpdGlvbj4yMDE5
MDIxNDwvZWRpdGlvbj48a2V5d29yZHM+PGtleXdvcmQ+QW50aS1CYWN0ZXJpYWwgQWdlbnRzLypw
aGFybWFjb2tpbmV0aWNzPC9rZXl3b3JkPjxrZXl3b3JkPkFydGhyaXRpcywgSW5mZWN0aW91cy9k
cnVnIHRoZXJhcHk8L2tleXdvcmQ+PGtleXdvcmQ+Qm9uZSBhbmQgQm9uZXMvKm1ldGFib2xpc208
L2tleXdvcmQ+PGtleXdvcmQ+SHVtYW5zPC9rZXl3b3JkPjxrZXl3b3JkPkpvaW50cy8qbWV0YWJv
bGlzbTwva2V5d29yZD48a2V5d29yZD5Pc3Rlb215ZWxpdGlzL2RydWcgdGhlcmFweTwva2V5d29y
ZD48a2V5d29yZD5BbnRpYmlvdGljczwva2V5d29yZD48a2V5d29yZD5Cb25lPC9rZXl3b3JkPjxr
ZXl3b3JkPkNhbmNlbGxvdXM8L2tleXdvcmQ+PGtleXdvcmQ+Q29ydGljYWw8L2tleXdvcmQ+PGtl
eXdvcmQ+UGVuZXRyYXRpb248L2tleXdvcmQ+PGtleXdvcmQ+UGhhcm1hY29raW5ldGljczwva2V5
d29yZD48a2V5d29yZD5TeW5vdmlhbCBmbHVpZDwva2V5d29yZD48L2tleXdvcmRzPjxkYXRlcz48
eWVhcj4yMDE5PC95ZWFyPjxwdWItZGF0ZXM+PGRhdGU+QXByPC9kYXRlPjwvcHViLWRhdGVzPjwv
ZGF0ZXM+PGlzYm4+MTg3OC0zNTExIChFbGVjdHJvbmljKSYjeEQ7MTIwMS05NzEyIChMaW5raW5n
KTwvaXNibj48YWNjZXNzaW9uLW51bT4zMDc3MjQ2OTwvYWNjZXNzaW9uLW51bT48dXJscz48cmVs
YXRlZC11cmxzPjx1cmw+aHR0cHM6Ly93d3cubmNiaS5ubG0ubmloLmdvdi9wdWJtZWQvMzA3NzI0
Njk8L3VybD48L3JlbGF0ZWQtdXJscz48L3VybHM+PGVsZWN0cm9uaWMtcmVzb3VyY2UtbnVtPjEw
LjEwMTYvai5pamlkLjIwMTkuMDIuMDA1PC9lbGVjdHJvbmljLXJlc291cmNlLW51bT48cmVtb3Rl
LWRhdGFiYXNlLW5hbWU+TWVkbGluZTwvcmVtb3RlLWRhdGFiYXNlLW5hbWU+PHJlbW90ZS1kYXRh
YmFzZS1wcm92aWRlcj5OTE08L3JlbW90ZS1kYXRhYmFzZS1wcm92aWRlcj48L3JlY29yZD48L0Np
dGU+PC9FbmROb3RlPgB=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[59]</w:t>
      </w:r>
      <w:r w:rsidRPr="00234024">
        <w:fldChar w:fldCharType="end"/>
      </w:r>
      <w:r w:rsidRPr="00234024">
        <w:t xml:space="preserve"> and low toxicity</w:t>
      </w:r>
      <w:r w:rsidR="00C95EAD" w:rsidRPr="00234024">
        <w:t>,</w:t>
      </w:r>
      <w:r w:rsidRPr="00234024">
        <w:t xml:space="preserve"> even at higher doses </w:t>
      </w:r>
      <w:r w:rsidRPr="00234024">
        <w:rPr>
          <w:color w:val="231F20"/>
        </w:rPr>
        <w:fldChar w:fldCharType="begin"/>
      </w:r>
      <w:r w:rsidR="007E0B95" w:rsidRPr="00234024">
        <w:rPr>
          <w:color w:val="231F20"/>
        </w:rPr>
        <w:instrText xml:space="preserve"> ADDIN EN.CITE &lt;EndNote&gt;&lt;Cite&gt;&lt;Author&gt;Kallala&lt;/Author&gt;&lt;Year&gt;2012&lt;/Year&gt;&lt;RecNum&gt;178&lt;/RecNum&gt;&lt;DisplayText&gt;[60]&lt;/DisplayText&gt;&lt;record&gt;&lt;rec-number&gt;178&lt;/rec-number&gt;&lt;foreign-keys&gt;&lt;key app="EN" db-id="xaevzfd9lwaxscesw0c59dee2eev9eefatvt" timestamp="1736268380"&gt;178&lt;/key&gt;&lt;/foreign-keys&gt;&lt;ref-type name="Journal Article"&gt;17&lt;/ref-type&gt;&lt;contributors&gt;&lt;authors&gt;&lt;author&gt;Kallala, R.&lt;/author&gt;&lt;author&gt;Graham, S. M.&lt;/author&gt;&lt;author&gt;Nikkhah, D.&lt;/author&gt;&lt;author&gt;Kyrkos, M.&lt;/author&gt;&lt;author&gt;Heliotis, M.&lt;/author&gt;&lt;author&gt;Mantalaris, A.&lt;/author&gt;&lt;author&gt;Tsiridis, E.&lt;/author&gt;&lt;/authors&gt;&lt;/contributors&gt;&lt;auth-address&gt;Leeds University, Leeds School of Medicine, Academic Orthopaedic Department, Leeds General Infirmary, Leeds, LS1 3EX, UK.&lt;/auth-address&gt;&lt;titles&gt;&lt;title&gt;In vitro and in vivo effects of antibiotics on bone cell metabolism and fracture healing&lt;/title&gt;&lt;secondary-title&gt;Expert Opin Drug Saf&lt;/secondary-title&gt;&lt;/titles&gt;&lt;periodical&gt;&lt;full-title&gt;Expert Opin Drug Saf&lt;/full-title&gt;&lt;/periodical&gt;&lt;pages&gt;15-32&lt;/pages&gt;&lt;volume&gt;11&lt;/volume&gt;&lt;number&gt;1&lt;/number&gt;&lt;edition&gt;20111212&lt;/edition&gt;&lt;keywords&gt;&lt;keyword&gt;Administration, Topical&lt;/keyword&gt;&lt;keyword&gt;Animals&lt;/keyword&gt;&lt;keyword&gt;Anti-Bacterial Agents/administration &amp;amp; dosage/*adverse effects/pharmacology&lt;/keyword&gt;&lt;keyword&gt;Bacteria/drug effects&lt;/keyword&gt;&lt;keyword&gt;Bone and Bones/cytology/*drug effects&lt;/keyword&gt;&lt;keyword&gt;Dose-Response Relationship, Drug&lt;/keyword&gt;&lt;keyword&gt;Fracture Healing/*drug effects&lt;/keyword&gt;&lt;keyword&gt;Humans&lt;/keyword&gt;&lt;keyword&gt;Mitochondria/drug effects/metabolism&lt;/keyword&gt;&lt;/keywords&gt;&lt;dates&gt;&lt;year&gt;2012&lt;/year&gt;&lt;pub-dates&gt;&lt;date&gt;Jan&lt;/date&gt;&lt;/pub-dates&gt;&lt;/dates&gt;&lt;isbn&gt;1744-764X (Electronic)&amp;#xD;1474-0338 (Linking)&lt;/isbn&gt;&lt;accession-num&gt;22149454&lt;/accession-num&gt;&lt;urls&gt;&lt;related-urls&gt;&lt;url&gt;https://www.ncbi.nlm.nih.gov/pubmed/22149454&lt;/url&gt;&lt;/related-urls&gt;&lt;/urls&gt;&lt;electronic-resource-num&gt;10.1517/14740338.2012.643867&lt;/electronic-resource-num&gt;&lt;remote-database-name&gt;Medline&lt;/remote-database-name&gt;&lt;remote-database-provider&gt;NLM&lt;/remote-database-provider&gt;&lt;/record&gt;&lt;/Cite&gt;&lt;/EndNote&gt;</w:instrText>
      </w:r>
      <w:r w:rsidRPr="00234024">
        <w:rPr>
          <w:color w:val="231F20"/>
        </w:rPr>
        <w:fldChar w:fldCharType="separate"/>
      </w:r>
      <w:r w:rsidR="007E0B95" w:rsidRPr="00234024">
        <w:rPr>
          <w:noProof/>
          <w:color w:val="231F20"/>
        </w:rPr>
        <w:t>[60]</w:t>
      </w:r>
      <w:r w:rsidRPr="00234024">
        <w:rPr>
          <w:color w:val="231F20"/>
        </w:rPr>
        <w:fldChar w:fldCharType="end"/>
      </w:r>
      <w:r w:rsidRPr="00234024">
        <w:rPr>
          <w:color w:val="231F20"/>
        </w:rPr>
        <w:t xml:space="preserve"> </w:t>
      </w:r>
      <w:r w:rsidRPr="00234024">
        <w:rPr>
          <w:color w:val="231F20"/>
        </w:rPr>
        <w:fldChar w:fldCharType="begin"/>
      </w:r>
      <w:r w:rsidR="007E0B95" w:rsidRPr="00234024">
        <w:rPr>
          <w:color w:val="231F20"/>
        </w:rPr>
        <w:instrText xml:space="preserve"> ADDIN EN.CITE &lt;EndNote&gt;&lt;Cite&gt;&lt;Author&gt;Rybak&lt;/Author&gt;&lt;Year&gt;2006&lt;/Year&gt;&lt;RecNum&gt;176&lt;/RecNum&gt;&lt;DisplayText&gt;[61]&lt;/DisplayText&gt;&lt;record&gt;&lt;rec-number&gt;176&lt;/rec-number&gt;&lt;foreign-keys&gt;&lt;key app="EN" db-id="xaevzfd9lwaxscesw0c59dee2eev9eefatvt" timestamp="1736266148"&gt;176&lt;/key&gt;&lt;/foreign-keys&gt;&lt;ref-type name="Journal Article"&gt;17&lt;/ref-type&gt;&lt;contributors&gt;&lt;authors&gt;&lt;author&gt;Michael J. Rybak&lt;/author&gt;&lt;/authors&gt;&lt;/contributors&gt;&lt;titles&gt;&lt;title&gt;The Pharmacokinetic and Pharmacodynamic Properties of Vancomycin&lt;/title&gt;&lt;secondary-title&gt;Infectious Diseases Society of America&lt;/secondary-title&gt;&lt;/titles&gt;&lt;periodical&gt;&lt;full-title&gt;Infectious Diseases Society of America&lt;/full-title&gt;&lt;/periodical&gt;&lt;pages&gt;35–9&lt;/pages&gt;&lt;volume&gt;42&lt;/volume&gt;&lt;dates&gt;&lt;year&gt;2006&lt;/year&gt;&lt;/dates&gt;&lt;urls&gt;&lt;/urls&gt;&lt;/record&gt;&lt;/Cite&gt;&lt;/EndNote&gt;</w:instrText>
      </w:r>
      <w:r w:rsidRPr="00234024">
        <w:rPr>
          <w:color w:val="231F20"/>
        </w:rPr>
        <w:fldChar w:fldCharType="separate"/>
      </w:r>
      <w:r w:rsidR="007E0B95" w:rsidRPr="00234024">
        <w:rPr>
          <w:noProof/>
          <w:color w:val="231F20"/>
        </w:rPr>
        <w:t>[61]</w:t>
      </w:r>
      <w:r w:rsidRPr="00234024">
        <w:rPr>
          <w:color w:val="231F20"/>
        </w:rPr>
        <w:fldChar w:fldCharType="end"/>
      </w:r>
      <w:r w:rsidRPr="00234024">
        <w:t xml:space="preserve">, without impairing bone healing [52]. Edin et al. [102] demonstrated its safety for human osteoblasts and chondrocytes. </w:t>
      </w:r>
      <w:r w:rsidR="00C95EAD" w:rsidRPr="00234024">
        <w:t>R</w:t>
      </w:r>
      <w:r w:rsidRPr="00234024">
        <w:t>ecent studies have explored possible application of this antimicrobial on dual technology devices. Formulations</w:t>
      </w:r>
      <w:r w:rsidR="004B7FDC" w:rsidRPr="00234024">
        <w:t>,</w:t>
      </w:r>
      <w:r w:rsidRPr="00234024">
        <w:t xml:space="preserve"> such as combination</w:t>
      </w:r>
      <w:r w:rsidR="004B7FDC" w:rsidRPr="00234024">
        <w:t>s</w:t>
      </w:r>
      <w:r w:rsidRPr="00234024">
        <w:t xml:space="preserve"> with hydrogels and nanofibers, </w:t>
      </w:r>
      <w:r w:rsidR="004B7FDC" w:rsidRPr="00234024">
        <w:t xml:space="preserve">are being developed </w:t>
      </w:r>
      <w:r w:rsidRPr="00234024">
        <w:t xml:space="preserve">to further optimize vancomycin's antibacterial properties while supporting bone regeneration. </w:t>
      </w:r>
    </w:p>
    <w:p w14:paraId="7C19A2F3" w14:textId="13B4DC42" w:rsidR="000664B6" w:rsidRPr="00234024" w:rsidRDefault="006F63D0" w:rsidP="00234024">
      <w:pPr>
        <w:pStyle w:val="NormalWeb"/>
        <w:spacing w:before="0" w:beforeAutospacing="0" w:after="0" w:afterAutospacing="0"/>
      </w:pPr>
      <w:r w:rsidRPr="00234024">
        <w:lastRenderedPageBreak/>
        <w:t xml:space="preserve">Many studies have </w:t>
      </w:r>
      <w:r w:rsidR="00F6280F" w:rsidRPr="00234024">
        <w:t xml:space="preserve">focused on </w:t>
      </w:r>
      <w:r w:rsidRPr="00234024">
        <w:t xml:space="preserve">vancomycin as </w:t>
      </w:r>
      <w:proofErr w:type="gramStart"/>
      <w:r w:rsidRPr="00234024">
        <w:t>the antimicrobial</w:t>
      </w:r>
      <w:proofErr w:type="gramEnd"/>
      <w:r w:rsidRPr="00234024">
        <w:t xml:space="preserve"> to be delivered by dual technology platforms. </w:t>
      </w:r>
      <w:r w:rsidR="00F6280F" w:rsidRPr="00234024">
        <w:t>One</w:t>
      </w:r>
      <w:r w:rsidRPr="00234024">
        <w:t xml:space="preserve"> study developed a vancomycin and DGEA-loaded hydrogel-microsphere system that allows for sustained drug release, effectively controlling infection and promoting bone healing </w:t>
      </w:r>
      <w:r w:rsidRPr="00234024">
        <w:fldChar w:fldCharType="begin">
          <w:fldData xml:space="preserve">PEVuZE5vdGU+PENpdGU+PEF1dGhvcj5aaGVuZzwvQXV0aG9yPjxZZWFyPjIwMjQ8L1llYXI+PFJl
Y051bT4yNzU8L1JlY051bT48RGlzcGxheVRleHQ+WzYyXTwvRGlzcGxheVRleHQ+PHJlY29yZD48
cmVjLW51bWJlcj4yNzU8L3JlYy1udW1iZXI+PGZvcmVpZ24ta2V5cz48a2V5IGFwcD0iRU4iIGRi
LWlkPSJ4YWV2emZkOWx3YXhzY2VzdzBjNTlkZWUyZWV2OWVlZmF0dnQiIHRpbWVzdGFtcD0iMTcz
ODA3MzQ3OSI+Mjc1PC9rZXk+PC9mb3JlaWduLWtleXM+PHJlZi10eXBlIG5hbWU9IkpvdXJuYWwg
QXJ0aWNsZSI+MTc8L3JlZi10eXBlPjxjb250cmlidXRvcnM+PGF1dGhvcnM+PGF1dGhvcj5aaGVu
ZywgWS48L2F1dGhvcj48YXV0aG9yPldhbmcsIFkuPC9hdXRob3I+PGF1dGhvcj5TaGVuZywgRi48
L2F1dGhvcj48YXV0aG9yPldhbmcsIFMuPC9hdXRob3I+PGF1dGhvcj5aaG91LCBZLjwvYXV0aG9y
PjxhdXRob3I+TGksIFguPC9hdXRob3I+PGF1dGhvcj5MaSwgTi48L2F1dGhvcj48YXV0aG9yPlNv
bmcsIFcuPC9hdXRob3I+PGF1dGhvcj5Tb25nLCBaLjwvYXV0aG9yPjwvYXV0aG9ycz48L2NvbnRy
aWJ1dG9ycz48YXV0aC1hZGRyZXNzPkRlcGFydG1lbnQgb2YgU3BvcnRzIE1lZGljaW5lLCBPcnRo
b3BlZGljcyZhcG9zOyBDbGluaWMsIFRoZSBGaXJzdCBIb3NwaXRhbCBvZiBKaWxpbiBVbml2ZXJz
aXR5LCBDaGFuZ2NodW4sIEppbGluLCBDaGluYS4mI3hEO0RlcGFydG1lbnQgb2YgRGVybWF0b2xv
Z3ksIFRoZSBTZWNvbmQgSG9zcGl0YWwgb2YgSmlsaW4gVW5pdmVyc2l0eSwgQ2hhbmdjaHVuLCBK
aWxpbiwgQ2hpbmEuJiN4RDtEZXBhcnRtZW50IG9mIFJhZGlvdGhlcmFweSwgVGhlIFNlY29uZCBI
b3NwaXRhbCBvZiBKaWxpbiBVbml2ZXJzaXR5LCBDaGFuZ2NodW4sIEppbGluLCBDaGluYS4mI3hE
O0RlcGFydG1lbnQgb2YgT2JzdGV0cmljcywgVGhlIEZpcnN0IEhvc3BpdGFsIG9mIEppbGluIFVu
aXZlcnNpdHksIENoYW5nY2h1biwgSmlsaW4sIENoaW5hLjwvYXV0aC1hZGRyZXNzPjx0aXRsZXM+
PHRpdGxlPlRyZWF0bWVudCBvZiBjaHJvbmljIG9zdGVvbXllbGl0aXMgd2l0aCBncmFkaWVudCBy
ZWxlYXNlIG9mIERHRUEgYW5kIHZhbmNvbXljaW4gaHlkcm9nZWwtbWljcm9zcGhlcmUgc3lzdGVt
IGFuZCBpdHMgbWVjaGFuaXNtPC90aXRsZT48c2Vjb25kYXJ5LXRpdGxlPkZyb250IFBoYXJtYWNv
bDwvc2Vjb25kYXJ5LXRpdGxlPjwvdGl0bGVzPjxwZXJpb2RpY2FsPjxmdWxsLXRpdGxlPkZyb250
IFBoYXJtYWNvbDwvZnVsbC10aXRsZT48L3BlcmlvZGljYWw+PHBhZ2VzPjE0OTk3NDI8L3BhZ2Vz
Pjx2b2x1bWU+MTU8L3ZvbHVtZT48ZWRpdGlvbj4yMDI0MTExMTwvZWRpdGlvbj48a2V5d29yZHM+
PGtleXdvcmQ+ZHJ1ZyBkZWxpdmVyeTwva2V5d29yZD48a2V5d29yZD5taWNyb3NwaGVyZTwva2V5
d29yZD48a2V5d29yZD5vc3Rlb215ZWxpdGlzPC9rZXl3b3JkPjxrZXl3b3JkPnNlcXVlbnRpYWwg
ZHJ1ZyByZWxlYXNlPC9rZXl3b3JkPjxrZXl3b3JkPnRoZXJtby1zZW5zaXRpdmUgaHlkcm9nZWw8
L2tleXdvcmQ+PC9rZXl3b3Jkcz48ZGF0ZXM+PHllYXI+MjAyNDwveWVhcj48L2RhdGVzPjxpc2Ju
PjE2NjMtOTgxMiAoUHJpbnQpJiN4RDsxNjYzLTk4MTIgKEVsZWN0cm9uaWMpJiN4RDsxNjYzLTk4
MTIgKExpbmtpbmcpPC9pc2JuPjxhY2Nlc3Npb24tbnVtPjM5NTg4MTQ3PC9hY2Nlc3Npb24tbnVt
Pjx1cmxzPjxyZWxhdGVkLXVybHM+PHVybD5odHRwczovL3d3dy5uY2JpLm5sbS5uaWguZ292L3B1
Ym1lZC8zOTU4ODE0NzwvdXJsPjwvcmVsYXRlZC11cmxzPjwvdXJscz48Y3VzdG9tMT5UaGUgYXV0
aG9ycyBkZWNsYXJlIHRoYXQgdGhlIHJlc2VhcmNoIHdhcyBjb25kdWN0ZWQgaW4gdGhlIGFic2Vu
Y2Ugb2YgYW55IGNvbW1lcmNpYWwgb3IgZmluYW5jaWFsIHJlbGF0aW9uc2hpcHMgdGhhdCBjb3Vs
ZCBiZSBjb25zdHJ1ZWQgYXMgYSBwb3RlbnRpYWwgY29uZmxpY3Qgb2YgaW50ZXJlc3QuPC9jdXN0
b20xPjxjdXN0b20yPlBNQzExNTg2MTY0PC9jdXN0b20yPjxlbGVjdHJvbmljLXJlc291cmNlLW51
bT4xMC4zMzg5L2ZwaGFyLjIwMjQuMTQ5OTc0MjwvZWxlY3Ryb25pYy1yZXNvdXJjZS1udW0+PHJl
bW90ZS1kYXRhYmFzZS1uYW1lPlB1Yk1lZC1ub3QtTUVETElORTwvcmVtb3RlLWRhdGFiYXNlLW5h
bWU+PHJlbW90ZS1kYXRhYmFzZS1wcm92aWRlcj5OTE08L3JlbW90ZS1kYXRhYmFzZS1wcm92aWRl
cj48L3JlY29yZD48L0NpdGU+PENpdGU+PEF1dGhvcj5aaGVuZzwvQXV0aG9yPjxZZWFyPjIwMjQ8
L1llYXI+PFJlY051bT4yNzU8L1JlY051bT48cmVjb3JkPjxyZWMtbnVtYmVyPjI3NTwvcmVjLW51
bWJlcj48Zm9yZWlnbi1rZXlzPjxrZXkgYXBwPSJFTiIgZGItaWQ9InhhZXZ6ZmQ5bHdheHNjZXN3
MGM1OWRlZTJlZXY5ZWVmYXR2dCIgdGltZXN0YW1wPSIxNzM4MDczNDc5Ij4yNzU8L2tleT48L2Zv
cmVpZ24ta2V5cz48cmVmLXR5cGUgbmFtZT0iSm91cm5hbCBBcnRpY2xlIj4xNzwvcmVmLXR5cGU+
PGNvbnRyaWJ1dG9ycz48YXV0aG9ycz48YXV0aG9yPlpoZW5nLCBZLjwvYXV0aG9yPjxhdXRob3I+
V2FuZywgWS48L2F1dGhvcj48YXV0aG9yPlNoZW5nLCBGLjwvYXV0aG9yPjxhdXRob3I+V2FuZywg
Uy48L2F1dGhvcj48YXV0aG9yPlpob3UsIFkuPC9hdXRob3I+PGF1dGhvcj5MaSwgWC48L2F1dGhv
cj48YXV0aG9yPkxpLCBOLjwvYXV0aG9yPjxhdXRob3I+U29uZywgVy48L2F1dGhvcj48YXV0aG9y
PlNvbmcsIFouPC9hdXRob3I+PC9hdXRob3JzPjwvY29udHJpYnV0b3JzPjxhdXRoLWFkZHJlc3M+
RGVwYXJ0bWVudCBvZiBTcG9ydHMgTWVkaWNpbmUsIE9ydGhvcGVkaWNzJmFwb3M7IENsaW5pYywg
VGhlIEZpcnN0IEhvc3BpdGFsIG9mIEppbGluIFVuaXZlcnNpdHksIENoYW5nY2h1biwgSmlsaW4s
IENoaW5hLiYjeEQ7RGVwYXJ0bWVudCBvZiBEZXJtYXRvbG9neSwgVGhlIFNlY29uZCBIb3NwaXRh
bCBvZiBKaWxpbiBVbml2ZXJzaXR5LCBDaGFuZ2NodW4sIEppbGluLCBDaGluYS4mI3hEO0RlcGFy
dG1lbnQgb2YgUmFkaW90aGVyYXB5LCBUaGUgU2Vjb25kIEhvc3BpdGFsIG9mIEppbGluIFVuaXZl
cnNpdHksIENoYW5nY2h1biwgSmlsaW4sIENoaW5hLiYjeEQ7RGVwYXJ0bWVudCBvZiBPYnN0ZXRy
aWNzLCBUaGUgRmlyc3QgSG9zcGl0YWwgb2YgSmlsaW4gVW5pdmVyc2l0eSwgQ2hhbmdjaHVuLCBK
aWxpbiwgQ2hpbmEuPC9hdXRoLWFkZHJlc3M+PHRpdGxlcz48dGl0bGU+VHJlYXRtZW50IG9mIGNo
cm9uaWMgb3N0ZW9teWVsaXRpcyB3aXRoIGdyYWRpZW50IHJlbGVhc2Ugb2YgREdFQSBhbmQgdmFu
Y29teWNpbiBoeWRyb2dlbC1taWNyb3NwaGVyZSBzeXN0ZW0gYW5kIGl0cyBtZWNoYW5pc208L3Rp
dGxlPjxzZWNvbmRhcnktdGl0bGU+RnJvbnQgUGhhcm1hY29sPC9zZWNvbmRhcnktdGl0bGU+PC90
aXRsZXM+PHBlcmlvZGljYWw+PGZ1bGwtdGl0bGU+RnJvbnQgUGhhcm1hY29sPC9mdWxsLXRpdGxl
PjwvcGVyaW9kaWNhbD48cGFnZXM+MTQ5OTc0MjwvcGFnZXM+PHZvbHVtZT4xNTwvdm9sdW1lPjxl
ZGl0aW9uPjIwMjQxMTExPC9lZGl0aW9uPjxrZXl3b3Jkcz48a2V5d29yZD5kcnVnIGRlbGl2ZXJ5
PC9rZXl3b3JkPjxrZXl3b3JkPm1pY3Jvc3BoZXJlPC9rZXl3b3JkPjxrZXl3b3JkPm9zdGVvbXll
bGl0aXM8L2tleXdvcmQ+PGtleXdvcmQ+c2VxdWVudGlhbCBkcnVnIHJlbGVhc2U8L2tleXdvcmQ+
PGtleXdvcmQ+dGhlcm1vLXNlbnNpdGl2ZSBoeWRyb2dlbDwva2V5d29yZD48L2tleXdvcmRzPjxk
YXRlcz48eWVhcj4yMDI0PC95ZWFyPjwvZGF0ZXM+PGlzYm4+MTY2My05ODEyIChQcmludCkmI3hE
OzE2NjMtOTgxMiAoRWxlY3Ryb25pYykmI3hEOzE2NjMtOTgxMiAoTGlua2luZyk8L2lzYm4+PGFj
Y2Vzc2lvbi1udW0+Mzk1ODgxNDc8L2FjY2Vzc2lvbi1udW0+PHVybHM+PHJlbGF0ZWQtdXJscz48
dXJsPmh0dHBzOi8vd3d3Lm5jYmkubmxtLm5paC5nb3YvcHVibWVkLzM5NTg4MTQ3PC91cmw+PC9y
ZWxhdGVkLXVybHM+PC91cmxzPjxjdXN0b20xPlRoZSBhdXRob3JzIGRlY2xhcmUgdGhhdCB0aGUg
cmVzZWFyY2ggd2FzIGNvbmR1Y3RlZCBpbiB0aGUgYWJzZW5jZSBvZiBhbnkgY29tbWVyY2lhbCBv
ciBmaW5hbmNpYWwgcmVsYXRpb25zaGlwcyB0aGF0IGNvdWxkIGJlIGNvbnN0cnVlZCBhcyBhIHBv
dGVudGlhbCBjb25mbGljdCBvZiBpbnRlcmVzdC48L2N1c3RvbTE+PGN1c3RvbTI+UE1DMTE1ODYx
NjQ8L2N1c3RvbTI+PGVsZWN0cm9uaWMtcmVzb3VyY2UtbnVtPjEwLjMzODkvZnBoYXIuMjAyNC4x
NDk5NzQyPC9lbGVjdHJvbmljLXJlc291cmNlLW51bT48cmVtb3RlLWRhdGFiYXNlLW5hbWU+UHVi
TWVkLW5vdC1NRURMSU5FPC9yZW1vdGUtZGF0YWJhc2UtbmFtZT48cmVtb3RlLWRhdGFiYXNlLXBy
b3ZpZGVyPk5MTTwvcmVtb3RlLWRhdGFiYXNlLXByb3ZpZGVyPjwvcmVjb3JkPjwvQ2l0ZT48L0Vu
ZE5vdGU+
</w:fldData>
        </w:fldChar>
      </w:r>
      <w:r w:rsidR="007E0B95" w:rsidRPr="00234024">
        <w:instrText xml:space="preserve"> ADDIN EN.CITE </w:instrText>
      </w:r>
      <w:r w:rsidR="007E0B95" w:rsidRPr="00234024">
        <w:fldChar w:fldCharType="begin">
          <w:fldData xml:space="preserve">PEVuZE5vdGU+PENpdGU+PEF1dGhvcj5aaGVuZzwvQXV0aG9yPjxZZWFyPjIwMjQ8L1llYXI+PFJl
Y051bT4yNzU8L1JlY051bT48RGlzcGxheVRleHQ+WzYyXTwvRGlzcGxheVRleHQ+PHJlY29yZD48
cmVjLW51bWJlcj4yNzU8L3JlYy1udW1iZXI+PGZvcmVpZ24ta2V5cz48a2V5IGFwcD0iRU4iIGRi
LWlkPSJ4YWV2emZkOWx3YXhzY2VzdzBjNTlkZWUyZWV2OWVlZmF0dnQiIHRpbWVzdGFtcD0iMTcz
ODA3MzQ3OSI+Mjc1PC9rZXk+PC9mb3JlaWduLWtleXM+PHJlZi10eXBlIG5hbWU9IkpvdXJuYWwg
QXJ0aWNsZSI+MTc8L3JlZi10eXBlPjxjb250cmlidXRvcnM+PGF1dGhvcnM+PGF1dGhvcj5aaGVu
ZywgWS48L2F1dGhvcj48YXV0aG9yPldhbmcsIFkuPC9hdXRob3I+PGF1dGhvcj5TaGVuZywgRi48
L2F1dGhvcj48YXV0aG9yPldhbmcsIFMuPC9hdXRob3I+PGF1dGhvcj5aaG91LCBZLjwvYXV0aG9y
PjxhdXRob3I+TGksIFguPC9hdXRob3I+PGF1dGhvcj5MaSwgTi48L2F1dGhvcj48YXV0aG9yPlNv
bmcsIFcuPC9hdXRob3I+PGF1dGhvcj5Tb25nLCBaLjwvYXV0aG9yPjwvYXV0aG9ycz48L2NvbnRy
aWJ1dG9ycz48YXV0aC1hZGRyZXNzPkRlcGFydG1lbnQgb2YgU3BvcnRzIE1lZGljaW5lLCBPcnRo
b3BlZGljcyZhcG9zOyBDbGluaWMsIFRoZSBGaXJzdCBIb3NwaXRhbCBvZiBKaWxpbiBVbml2ZXJz
aXR5LCBDaGFuZ2NodW4sIEppbGluLCBDaGluYS4mI3hEO0RlcGFydG1lbnQgb2YgRGVybWF0b2xv
Z3ksIFRoZSBTZWNvbmQgSG9zcGl0YWwgb2YgSmlsaW4gVW5pdmVyc2l0eSwgQ2hhbmdjaHVuLCBK
aWxpbiwgQ2hpbmEuJiN4RDtEZXBhcnRtZW50IG9mIFJhZGlvdGhlcmFweSwgVGhlIFNlY29uZCBI
b3NwaXRhbCBvZiBKaWxpbiBVbml2ZXJzaXR5LCBDaGFuZ2NodW4sIEppbGluLCBDaGluYS4mI3hE
O0RlcGFydG1lbnQgb2YgT2JzdGV0cmljcywgVGhlIEZpcnN0IEhvc3BpdGFsIG9mIEppbGluIFVu
aXZlcnNpdHksIENoYW5nY2h1biwgSmlsaW4sIENoaW5hLjwvYXV0aC1hZGRyZXNzPjx0aXRsZXM+
PHRpdGxlPlRyZWF0bWVudCBvZiBjaHJvbmljIG9zdGVvbXllbGl0aXMgd2l0aCBncmFkaWVudCBy
ZWxlYXNlIG9mIERHRUEgYW5kIHZhbmNvbXljaW4gaHlkcm9nZWwtbWljcm9zcGhlcmUgc3lzdGVt
IGFuZCBpdHMgbWVjaGFuaXNtPC90aXRsZT48c2Vjb25kYXJ5LXRpdGxlPkZyb250IFBoYXJtYWNv
bDwvc2Vjb25kYXJ5LXRpdGxlPjwvdGl0bGVzPjxwZXJpb2RpY2FsPjxmdWxsLXRpdGxlPkZyb250
IFBoYXJtYWNvbDwvZnVsbC10aXRsZT48L3BlcmlvZGljYWw+PHBhZ2VzPjE0OTk3NDI8L3BhZ2Vz
Pjx2b2x1bWU+MTU8L3ZvbHVtZT48ZWRpdGlvbj4yMDI0MTExMTwvZWRpdGlvbj48a2V5d29yZHM+
PGtleXdvcmQ+ZHJ1ZyBkZWxpdmVyeTwva2V5d29yZD48a2V5d29yZD5taWNyb3NwaGVyZTwva2V5
d29yZD48a2V5d29yZD5vc3Rlb215ZWxpdGlzPC9rZXl3b3JkPjxrZXl3b3JkPnNlcXVlbnRpYWwg
ZHJ1ZyByZWxlYXNlPC9rZXl3b3JkPjxrZXl3b3JkPnRoZXJtby1zZW5zaXRpdmUgaHlkcm9nZWw8
L2tleXdvcmQ+PC9rZXl3b3Jkcz48ZGF0ZXM+PHllYXI+MjAyNDwveWVhcj48L2RhdGVzPjxpc2Ju
PjE2NjMtOTgxMiAoUHJpbnQpJiN4RDsxNjYzLTk4MTIgKEVsZWN0cm9uaWMpJiN4RDsxNjYzLTk4
MTIgKExpbmtpbmcpPC9pc2JuPjxhY2Nlc3Npb24tbnVtPjM5NTg4MTQ3PC9hY2Nlc3Npb24tbnVt
Pjx1cmxzPjxyZWxhdGVkLXVybHM+PHVybD5odHRwczovL3d3dy5uY2JpLm5sbS5uaWguZ292L3B1
Ym1lZC8zOTU4ODE0NzwvdXJsPjwvcmVsYXRlZC11cmxzPjwvdXJscz48Y3VzdG9tMT5UaGUgYXV0
aG9ycyBkZWNsYXJlIHRoYXQgdGhlIHJlc2VhcmNoIHdhcyBjb25kdWN0ZWQgaW4gdGhlIGFic2Vu
Y2Ugb2YgYW55IGNvbW1lcmNpYWwgb3IgZmluYW5jaWFsIHJlbGF0aW9uc2hpcHMgdGhhdCBjb3Vs
ZCBiZSBjb25zdHJ1ZWQgYXMgYSBwb3RlbnRpYWwgY29uZmxpY3Qgb2YgaW50ZXJlc3QuPC9jdXN0
b20xPjxjdXN0b20yPlBNQzExNTg2MTY0PC9jdXN0b20yPjxlbGVjdHJvbmljLXJlc291cmNlLW51
bT4xMC4zMzg5L2ZwaGFyLjIwMjQuMTQ5OTc0MjwvZWxlY3Ryb25pYy1yZXNvdXJjZS1udW0+PHJl
bW90ZS1kYXRhYmFzZS1uYW1lPlB1Yk1lZC1ub3QtTUVETElORTwvcmVtb3RlLWRhdGFiYXNlLW5h
bWU+PHJlbW90ZS1kYXRhYmFzZS1wcm92aWRlcj5OTE08L3JlbW90ZS1kYXRhYmFzZS1wcm92aWRl
cj48L3JlY29yZD48L0NpdGU+PENpdGU+PEF1dGhvcj5aaGVuZzwvQXV0aG9yPjxZZWFyPjIwMjQ8
L1llYXI+PFJlY051bT4yNzU8L1JlY051bT48cmVjb3JkPjxyZWMtbnVtYmVyPjI3NTwvcmVjLW51
bWJlcj48Zm9yZWlnbi1rZXlzPjxrZXkgYXBwPSJFTiIgZGItaWQ9InhhZXZ6ZmQ5bHdheHNjZXN3
MGM1OWRlZTJlZXY5ZWVmYXR2dCIgdGltZXN0YW1wPSIxNzM4MDczNDc5Ij4yNzU8L2tleT48L2Zv
cmVpZ24ta2V5cz48cmVmLXR5cGUgbmFtZT0iSm91cm5hbCBBcnRpY2xlIj4xNzwvcmVmLXR5cGU+
PGNvbnRyaWJ1dG9ycz48YXV0aG9ycz48YXV0aG9yPlpoZW5nLCBZLjwvYXV0aG9yPjxhdXRob3I+
V2FuZywgWS48L2F1dGhvcj48YXV0aG9yPlNoZW5nLCBGLjwvYXV0aG9yPjxhdXRob3I+V2FuZywg
Uy48L2F1dGhvcj48YXV0aG9yPlpob3UsIFkuPC9hdXRob3I+PGF1dGhvcj5MaSwgWC48L2F1dGhv
cj48YXV0aG9yPkxpLCBOLjwvYXV0aG9yPjxhdXRob3I+U29uZywgVy48L2F1dGhvcj48YXV0aG9y
PlNvbmcsIFouPC9hdXRob3I+PC9hdXRob3JzPjwvY29udHJpYnV0b3JzPjxhdXRoLWFkZHJlc3M+
RGVwYXJ0bWVudCBvZiBTcG9ydHMgTWVkaWNpbmUsIE9ydGhvcGVkaWNzJmFwb3M7IENsaW5pYywg
VGhlIEZpcnN0IEhvc3BpdGFsIG9mIEppbGluIFVuaXZlcnNpdHksIENoYW5nY2h1biwgSmlsaW4s
IENoaW5hLiYjeEQ7RGVwYXJ0bWVudCBvZiBEZXJtYXRvbG9neSwgVGhlIFNlY29uZCBIb3NwaXRh
bCBvZiBKaWxpbiBVbml2ZXJzaXR5LCBDaGFuZ2NodW4sIEppbGluLCBDaGluYS4mI3hEO0RlcGFy
dG1lbnQgb2YgUmFkaW90aGVyYXB5LCBUaGUgU2Vjb25kIEhvc3BpdGFsIG9mIEppbGluIFVuaXZl
cnNpdHksIENoYW5nY2h1biwgSmlsaW4sIENoaW5hLiYjeEQ7RGVwYXJ0bWVudCBvZiBPYnN0ZXRy
aWNzLCBUaGUgRmlyc3QgSG9zcGl0YWwgb2YgSmlsaW4gVW5pdmVyc2l0eSwgQ2hhbmdjaHVuLCBK
aWxpbiwgQ2hpbmEuPC9hdXRoLWFkZHJlc3M+PHRpdGxlcz48dGl0bGU+VHJlYXRtZW50IG9mIGNo
cm9uaWMgb3N0ZW9teWVsaXRpcyB3aXRoIGdyYWRpZW50IHJlbGVhc2Ugb2YgREdFQSBhbmQgdmFu
Y29teWNpbiBoeWRyb2dlbC1taWNyb3NwaGVyZSBzeXN0ZW0gYW5kIGl0cyBtZWNoYW5pc208L3Rp
dGxlPjxzZWNvbmRhcnktdGl0bGU+RnJvbnQgUGhhcm1hY29sPC9zZWNvbmRhcnktdGl0bGU+PC90
aXRsZXM+PHBlcmlvZGljYWw+PGZ1bGwtdGl0bGU+RnJvbnQgUGhhcm1hY29sPC9mdWxsLXRpdGxl
PjwvcGVyaW9kaWNhbD48cGFnZXM+MTQ5OTc0MjwvcGFnZXM+PHZvbHVtZT4xNTwvdm9sdW1lPjxl
ZGl0aW9uPjIwMjQxMTExPC9lZGl0aW9uPjxrZXl3b3Jkcz48a2V5d29yZD5kcnVnIGRlbGl2ZXJ5
PC9rZXl3b3JkPjxrZXl3b3JkPm1pY3Jvc3BoZXJlPC9rZXl3b3JkPjxrZXl3b3JkPm9zdGVvbXll
bGl0aXM8L2tleXdvcmQ+PGtleXdvcmQ+c2VxdWVudGlhbCBkcnVnIHJlbGVhc2U8L2tleXdvcmQ+
PGtleXdvcmQ+dGhlcm1vLXNlbnNpdGl2ZSBoeWRyb2dlbDwva2V5d29yZD48L2tleXdvcmRzPjxk
YXRlcz48eWVhcj4yMDI0PC95ZWFyPjwvZGF0ZXM+PGlzYm4+MTY2My05ODEyIChQcmludCkmI3hE
OzE2NjMtOTgxMiAoRWxlY3Ryb25pYykmI3hEOzE2NjMtOTgxMiAoTGlua2luZyk8L2lzYm4+PGFj
Y2Vzc2lvbi1udW0+Mzk1ODgxNDc8L2FjY2Vzc2lvbi1udW0+PHVybHM+PHJlbGF0ZWQtdXJscz48
dXJsPmh0dHBzOi8vd3d3Lm5jYmkubmxtLm5paC5nb3YvcHVibWVkLzM5NTg4MTQ3PC91cmw+PC9y
ZWxhdGVkLXVybHM+PC91cmxzPjxjdXN0b20xPlRoZSBhdXRob3JzIGRlY2xhcmUgdGhhdCB0aGUg
cmVzZWFyY2ggd2FzIGNvbmR1Y3RlZCBpbiB0aGUgYWJzZW5jZSBvZiBhbnkgY29tbWVyY2lhbCBv
ciBmaW5hbmNpYWwgcmVsYXRpb25zaGlwcyB0aGF0IGNvdWxkIGJlIGNvbnN0cnVlZCBhcyBhIHBv
dGVudGlhbCBjb25mbGljdCBvZiBpbnRlcmVzdC48L2N1c3RvbTE+PGN1c3RvbTI+UE1DMTE1ODYx
NjQ8L2N1c3RvbTI+PGVsZWN0cm9uaWMtcmVzb3VyY2UtbnVtPjEwLjMzODkvZnBoYXIuMjAyNC4x
NDk5NzQyPC9lbGVjdHJvbmljLXJlc291cmNlLW51bT48cmVtb3RlLWRhdGFiYXNlLW5hbWU+UHVi
TWVkLW5vdC1NRURMSU5FPC9yZW1vdGUtZGF0YWJhc2UtbmFtZT48cmVtb3RlLWRhdGFiYXNlLXBy
b3ZpZGVyPk5MTTwvcmVtb3RlLWRhdGFiYXNlLXByb3ZpZGVyPjwvcmVjb3JkPjwvQ2l0ZT48L0Vu
ZE5vdGU+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[62]</w:t>
      </w:r>
      <w:r w:rsidRPr="00234024">
        <w:fldChar w:fldCharType="end"/>
      </w:r>
      <w:r w:rsidRPr="00234024">
        <w:t xml:space="preserve"> Poly(lactic acid) nanofibers containing vancomycin demonstrated sustained release and significant antibacterial activity against resistant strains, showcasing their potential as a scaffold for bone regeneration</w:t>
      </w:r>
      <w:r w:rsidRPr="00234024">
        <w:fldChar w:fldCharType="begin"/>
      </w:r>
      <w:r w:rsidR="003E7209" w:rsidRPr="00234024">
        <w:instrText xml:space="preserve"> ADDIN EN.CITE &lt;EndNote&gt;&lt;Cite&gt;&lt;Author&gt;Gama e Silva&lt;/Author&gt;&lt;Year&gt;2023&lt;/Year&gt;&lt;RecNum&gt;276&lt;/RecNum&gt;&lt;DisplayText&gt;[63]&lt;/DisplayText&gt;&lt;record&gt;&lt;rec-number&gt;276&lt;/rec-number&gt;&lt;foreign-keys&gt;&lt;key app="EN" db-id="xaevzfd9lwaxscesw0c59dee2eev9eefatvt" timestamp="1738073629"&gt;276&lt;/key&gt;&lt;/foreign-keys&gt;&lt;ref-type name="Journal Article"&gt;17&lt;/ref-type&gt;&lt;contributors&gt;&lt;authors&gt;&lt;author&gt;Gama e Silva, Gabriela Lopes&lt;/author&gt;&lt;author&gt;Monteiro, Mariana Sato de Souza de Bustamante&lt;/author&gt;&lt;author&gt;Garófalo, Denise de Abreu&lt;/author&gt;&lt;author&gt;Dias, Marcos Lopes&lt;/author&gt;&lt;author&gt;Rossi, Alexandre Malta&lt;/author&gt;&lt;author&gt;Tude, Elena Mavropoulos Oliveira&lt;/author&gt;&lt;author&gt;Cardoso, Veronica da Silva&lt;/author&gt;&lt;author&gt;Vermelho, Alane Beatriz&lt;/author&gt;&lt;author&gt;Matos, Ana Paula dos Santos&lt;/author&gt;&lt;author&gt;Santos-Oliveira, Ralph&lt;/author&gt;&lt;author&gt;Ricci-Júnior, Eduardo&lt;/author&gt;&lt;/authors&gt;&lt;/contributors&gt;&lt;titles&gt;&lt;title&gt;Nanofibers containing vancomycin for the treatment of bone infections: Development, characterization, efficacy and safety tests in cell cultures&lt;/title&gt;&lt;secondary-title&gt;Journal of Drug Delivery Science and Technology&lt;/secondary-title&gt;&lt;/titles&gt;&lt;periodical&gt;&lt;full-title&gt;Journal of Drug Delivery Science and Technology&lt;/full-title&gt;&lt;/periodical&gt;&lt;volume&gt;87&lt;/volume&gt;&lt;number&gt;1&lt;/number&gt;&lt;section&gt;104780&lt;/section&gt;&lt;dates&gt;&lt;year&gt;2023&lt;/year&gt;&lt;/dates&gt;&lt;isbn&gt;17732247&lt;/isbn&gt;&lt;urls&gt;&lt;/urls&gt;&lt;electronic-resource-num&gt;10.1016/j.jddst.2023.104780&lt;/electronic-resource-num&gt;&lt;/record&gt;&lt;/Cite&gt;&lt;/EndNote&gt;</w:instrText>
      </w:r>
      <w:r w:rsidRPr="00234024">
        <w:fldChar w:fldCharType="separate"/>
      </w:r>
      <w:r w:rsidR="007E0B95" w:rsidRPr="00234024">
        <w:rPr>
          <w:noProof/>
        </w:rPr>
        <w:t>[63]</w:t>
      </w:r>
      <w:r w:rsidRPr="00234024">
        <w:fldChar w:fldCharType="end"/>
      </w:r>
      <w:r w:rsidRPr="00234024">
        <w:t xml:space="preserve"> </w:t>
      </w:r>
      <w:r w:rsidR="00BF2C86" w:rsidRPr="00234024">
        <w:t>O</w:t>
      </w:r>
      <w:r w:rsidRPr="00234024">
        <w:t xml:space="preserve">ther research utilized vancomycin-loaded nanohydroxyapatite scaffolds, which provided controlled release and effective treatment against MRSA osteomyelitis in animal models </w:t>
      </w:r>
      <w:r w:rsidRPr="00234024">
        <w:fldChar w:fldCharType="begin">
          <w:fldData xml:space="preserve">PEVuZE5vdGU+PENpdGU+PEF1dGhvcj5BbGVncmV0ZTwvQXV0aG9yPjxZZWFyPjIwMjM8L1llYXI+
PFJlY051bT41OTwvUmVjTnVtPjxEaXNwbGF5VGV4dD5bNjRdPC9EaXNwbGF5VGV4dD48cmVjb3Jk
PjxyZWMtbnVtYmVyPjU5PC9yZWMtbnVtYmVyPjxmb3JlaWduLWtleXM+PGtleSBhcHA9IkVOIiBk
Yi1pZD0iejV6ejl6NTJhZnY1ZDZlOWV2bjU1emRnZWY1ZWF3dGYwcmVlIiB0aW1lc3RhbXA9IjE3
MzYzODQ4NzMiPjU5PC9rZXk+PC9mb3JlaWduLWtleXM+PHJlZi10eXBlIG5hbWU9IkpvdXJuYWwg
QXJ0aWNsZSI+MTc8L3JlZi10eXBlPjxjb250cmlidXRvcnM+PGF1dGhvcnM+PGF1dGhvcj5BbGVn
cmV0ZSwgTi48L2F1dGhvcj48YXV0aG9yPlNvdXNhLCBTLiBSLjwvYXV0aG9yPjxhdXRob3I+UGFk
cmFvLCBULjwvYXV0aG9yPjxhdXRob3I+Q2FydmFsaG8sIEEuPC9hdXRob3I+PGF1dGhvcj5MdWNh
cywgUi48L2F1dGhvcj48YXV0aG9yPkNhbmFkYXMsIFIuIEYuPC9hdXRob3I+PGF1dGhvcj5MYXZy
YWRvciwgQy48L2F1dGhvcj48YXV0aG9yPkFsZXhhbmRyZSwgTi48L2F1dGhvcj48YXV0aG9yPkdh
cnRuZXIsIEYuPC9hdXRob3I+PGF1dGhvcj5Nb250ZWlybywgRi4gSi48L2F1dGhvcj48YXV0aG9y
Pkd1dGllcnJlcywgTS48L2F1dGhvcj48L2F1dGhvcnM+PC9jb250cmlidXRvcnM+PGF1dGgtYWRk
cmVzcz5pM1MtSW5zdGl0dXRvIGRlIEludmVzdGlnYWNhbyBlIElub3ZhY2FvIGVtIFNhdWRlLCBV
bml2ZXJzaWRhZGUgZG8gUG9ydG8sIFIuIEFsZnJlZG8gQWxsZW4gMjA4LCA0MjAwLTEzNSBQb3J0
bywgUG9ydHVnYWwuJiN4RDtGTVVQLUZhY3VsZGFkZSBkZSBNZWRpY2luYSwgVW5pdmVyc2lkYWRl
IGRvIFBvcnRvLCBBbGFtZWRhIFByb2YuIEhlcm5hbmkgTW9udGVpcm8sIDQyMDAtMzE5IFBvcnRv
LCBQb3J0dWdhbC4mI3hEO0lORUItSW5zdGl0dXRvIGRlIEVuZ2VuaGFyaWEgQmlvbWVkaWNhLCBS
LiBBbGZyZWRvIEFsbGVuIDIwOCwgNDIwMC0xMzUgUG9ydG8sIFBvcnR1Z2FsLiYjeEQ7Q2hlbWlj
YWwgRW5naW5lZXJpbmcgRGVwYXJ0bWVudCwgSVNFUC1JbnN0aXR1dG8gU3VwZXJpb3IgZGUgRW5n
ZW5oYXJpYSBkbyBQb3J0bywgSVBQLUluc3RpdHV0byBQb2xpdGVjbmljbyBkbyBQb3J0bywgUi4g
RHIuIEFudG9uaW8gQmVybmFyZGlubyBkZSBBbG1laWRhIDQzMSwgNDIwMC0wNzIgUG9ydG8sIFBv
cnR1Z2FsLiYjeEQ7RVBJVW5pdC1JbnN0aXR1dG8gZGUgU2F1ZGUgUHVibGljYSwgVW5pdmVyc2lk
YWRlIGRvIFBvcnRvLCBSdWEgZGFzIFRhaXBhcyAxMzUsIDQwNTAtNjAwIFBvcnRvLCBQb3J0dWdh
bC4mI3hEO1RlY2g0TUVELCBVUFRFQywgQVNQUkVMQSBJLCBPZmZpY2UtTGFiIDAuMTYsIEJ1c2lu
ZXNzIENhbXB1cywgUi4gQWxmcmVkbyBBbGxlbiwgNDU1LzQ2MSwgNDIwMC0xMzUgUG9ydG8sIFBv
cnR1Z2FsLiYjeEQ7TWVkLCBNZWRpdGVycmFuZWFuIEluc3RpdHV0ZSBmb3IgQWdyaWN1bHR1cmUs
IEVudmlyb25tZW50IGFuZCBEZXZlbG9wbWVudCwgVW5pdmVyc2l0eSBvZiBFdm9yYSwgUG9sbyBk
YSBNaXRyYSwgQXBhcnRhZG8gOTQsIDcwMDYtNTU0IEV2b3JhLCBQb3J0dWdhbC4mI3hEO0lQQVRJ
TVVQLUluc3RpdHV0byBkZSBQYXRvbG9naWEgZSBJbXVub2xvZ2lhLCBVbml2ZXJzaWRhZGUgZG8g
UG9ydG8sIFJ1YSBKdWxpbyBBbWFyYWwgZGUgQ2FydmFsaG8gNDUsIDQyMDAtMTM1IFBvcnRvLCBQ
b3J0dWdhbC4mI3hEO0ZFVVAtRmFjdWxkYWRlIGRlIEVuZ2VuaGFyaWEsIFVuaXZlcnNpZGFkZSBk
byBQb3J0bywgUi4gRHIuIFJvYmVydG8gRnJpYXMsIDQyMDAtNDY1IFBvcnRvLCBQb3J0dWdhbC4m
I3hEO0NIVVNKLUNlbnRybyBIb3NwaXRhbGFyIFVuaXZlcnNpdGFyaW8gUy4gSm9hbywgQWxhbWVk
YSBQcm9mLiBIZXJuYW5pIE1vbnRlaXJvLCA0MjAwLTMxOSBQb3J0bywgUG9ydHVnYWwuPC9hdXRo
LWFkZHJlc3M+PHRpdGxlcz48dGl0bGU+VmFuY29teWNpbi1Mb2FkZWQsIE5hbm9oeWRyb3h5YXBh
dGl0ZS1CYXNlZCBTY2FmZm9sZCBmb3IgT3N0ZW9teWVsaXRpcyBUcmVhdG1lbnQ6IEluIFZpdm8g
UmFiYml0IFRveGljb2xvZ2ljYWwgVGVzdHMgYW5kIEluIFZpdm8gRWZmaWNhY3kgVGVzdHMgaW4g
YSBTaGVlcCBNb2RlbDwvdGl0bGU+PHNlY29uZGFyeS10aXRsZT5CaW9lbmdpbmVlcmluZyAoQmFz
ZWwpPC9zZWNvbmRhcnktdGl0bGU+PC90aXRsZXM+PHBlcmlvZGljYWw+PGZ1bGwtdGl0bGU+Qmlv
ZW5naW5lZXJpbmcgKEJhc2VsKTwvZnVsbC10aXRsZT48L3BlcmlvZGljYWw+PHZvbHVtZT4xMDwv
dm9sdW1lPjxudW1iZXI+MjwvbnVtYmVyPjxlZGl0aW9uPjIwMjMwMjA0PC9lZGl0aW9uPjxrZXl3
b3Jkcz48a2V5d29yZD5kcnVnIGRlbGl2ZXJ5PC9rZXl3b3JkPjxrZXl3b3JkPm5hbm9oeWRyb3h5
YXBhdGl0ZTwva2V5d29yZD48a2V5d29yZD5vc3Rlb215ZWxpdGlzPC9rZXl3b3JkPjxrZXl3b3Jk
PnZhbmNvbXljaW48L2tleXdvcmQ+PC9rZXl3b3Jkcz48ZGF0ZXM+PHllYXI+MjAyMzwveWVhcj48
cHViLWRhdGVzPjxkYXRlPkZlYiA0PC9kYXRlPjwvcHViLWRhdGVzPjwvZGF0ZXM+PGlzYm4+MjMw
Ni01MzU0IChQcmludCkmI3hEOzIzMDYtNTM1NCAoRWxlY3Ryb25pYykmI3hEOzIzMDYtNTM1NCAo
TGlua2luZyk8L2lzYm4+PGFjY2Vzc2lvbi1udW0+MzY4Mjk3MDA8L2FjY2Vzc2lvbi1udW0+PHVy
bHM+PHJlbGF0ZWQtdXJscz48dXJsPmh0dHBzOi8vd3d3Lm5jYmkubmxtLm5paC5nb3YvcHVibWVk
LzM2ODI5NzAwPC91cmw+PC9yZWxhdGVkLXVybHM+PC91cmxzPjxjdXN0b20xPlRoZSBhdXRob3Jz
IGRlY2xhcmUgbm8gY29uZmxpY3Qgb2YgaW50ZXJlc3QuPC9jdXN0b20xPjxjdXN0b20yPlBNQzk5
NTI3MDI8L2N1c3RvbTI+PGVsZWN0cm9uaWMtcmVzb3VyY2UtbnVtPjEwLjMzOTAvYmlvZW5naW5l
ZXJpbmcxMDAyMDIwNjwvZWxlY3Ryb25pYy1yZXNvdXJjZS1udW0+PHJlbW90ZS1kYXRhYmFzZS1u
YW1lPlB1Yk1lZC1ub3QtTUVETElORTwvcmVtb3RlLWRhdGFiYXNlLW5hbWU+PHJlbW90ZS1kYXRh
YmFzZS1wcm92aWRlcj5OTE08L3JlbW90ZS1kYXRhYmFzZS1wcm92aWRlcj48L3JlY29yZD48L0Np
dGU+PC9FbmROb3RlPgB=
</w:fldData>
        </w:fldChar>
      </w:r>
      <w:r w:rsidR="0048318F" w:rsidRPr="00234024">
        <w:instrText xml:space="preserve"> ADDIN EN.CITE </w:instrText>
      </w:r>
      <w:r w:rsidR="0048318F" w:rsidRPr="00234024">
        <w:fldChar w:fldCharType="begin">
          <w:fldData xml:space="preserve">PEVuZE5vdGU+PENpdGU+PEF1dGhvcj5BbGVncmV0ZTwvQXV0aG9yPjxZZWFyPjIwMjM8L1llYXI+
PFJlY051bT41OTwvUmVjTnVtPjxEaXNwbGF5VGV4dD5bNjRdPC9EaXNwbGF5VGV4dD48cmVjb3Jk
PjxyZWMtbnVtYmVyPjU5PC9yZWMtbnVtYmVyPjxmb3JlaWduLWtleXM+PGtleSBhcHA9IkVOIiBk
Yi1pZD0iejV6ejl6NTJhZnY1ZDZlOWV2bjU1emRnZWY1ZWF3dGYwcmVlIiB0aW1lc3RhbXA9IjE3
MzYzODQ4NzMiPjU5PC9rZXk+PC9mb3JlaWduLWtleXM+PHJlZi10eXBlIG5hbWU9IkpvdXJuYWwg
QXJ0aWNsZSI+MTc8L3JlZi10eXBlPjxjb250cmlidXRvcnM+PGF1dGhvcnM+PGF1dGhvcj5BbGVn
cmV0ZSwgTi48L2F1dGhvcj48YXV0aG9yPlNvdXNhLCBTLiBSLjwvYXV0aG9yPjxhdXRob3I+UGFk
cmFvLCBULjwvYXV0aG9yPjxhdXRob3I+Q2FydmFsaG8sIEEuPC9hdXRob3I+PGF1dGhvcj5MdWNh
cywgUi48L2F1dGhvcj48YXV0aG9yPkNhbmFkYXMsIFIuIEYuPC9hdXRob3I+PGF1dGhvcj5MYXZy
YWRvciwgQy48L2F1dGhvcj48YXV0aG9yPkFsZXhhbmRyZSwgTi48L2F1dGhvcj48YXV0aG9yPkdh
cnRuZXIsIEYuPC9hdXRob3I+PGF1dGhvcj5Nb250ZWlybywgRi4gSi48L2F1dGhvcj48YXV0aG9y
Pkd1dGllcnJlcywgTS48L2F1dGhvcj48L2F1dGhvcnM+PC9jb250cmlidXRvcnM+PGF1dGgtYWRk
cmVzcz5pM1MtSW5zdGl0dXRvIGRlIEludmVzdGlnYWNhbyBlIElub3ZhY2FvIGVtIFNhdWRlLCBV
bml2ZXJzaWRhZGUgZG8gUG9ydG8sIFIuIEFsZnJlZG8gQWxsZW4gMjA4LCA0MjAwLTEzNSBQb3J0
bywgUG9ydHVnYWwuJiN4RDtGTVVQLUZhY3VsZGFkZSBkZSBNZWRpY2luYSwgVW5pdmVyc2lkYWRl
IGRvIFBvcnRvLCBBbGFtZWRhIFByb2YuIEhlcm5hbmkgTW9udGVpcm8sIDQyMDAtMzE5IFBvcnRv
LCBQb3J0dWdhbC4mI3hEO0lORUItSW5zdGl0dXRvIGRlIEVuZ2VuaGFyaWEgQmlvbWVkaWNhLCBS
LiBBbGZyZWRvIEFsbGVuIDIwOCwgNDIwMC0xMzUgUG9ydG8sIFBvcnR1Z2FsLiYjeEQ7Q2hlbWlj
YWwgRW5naW5lZXJpbmcgRGVwYXJ0bWVudCwgSVNFUC1JbnN0aXR1dG8gU3VwZXJpb3IgZGUgRW5n
ZW5oYXJpYSBkbyBQb3J0bywgSVBQLUluc3RpdHV0byBQb2xpdGVjbmljbyBkbyBQb3J0bywgUi4g
RHIuIEFudG9uaW8gQmVybmFyZGlubyBkZSBBbG1laWRhIDQzMSwgNDIwMC0wNzIgUG9ydG8sIFBv
cnR1Z2FsLiYjeEQ7RVBJVW5pdC1JbnN0aXR1dG8gZGUgU2F1ZGUgUHVibGljYSwgVW5pdmVyc2lk
YWRlIGRvIFBvcnRvLCBSdWEgZGFzIFRhaXBhcyAxMzUsIDQwNTAtNjAwIFBvcnRvLCBQb3J0dWdh
bC4mI3hEO1RlY2g0TUVELCBVUFRFQywgQVNQUkVMQSBJLCBPZmZpY2UtTGFiIDAuMTYsIEJ1c2lu
ZXNzIENhbXB1cywgUi4gQWxmcmVkbyBBbGxlbiwgNDU1LzQ2MSwgNDIwMC0xMzUgUG9ydG8sIFBv
cnR1Z2FsLiYjeEQ7TWVkLCBNZWRpdGVycmFuZWFuIEluc3RpdHV0ZSBmb3IgQWdyaWN1bHR1cmUs
IEVudmlyb25tZW50IGFuZCBEZXZlbG9wbWVudCwgVW5pdmVyc2l0eSBvZiBFdm9yYSwgUG9sbyBk
YSBNaXRyYSwgQXBhcnRhZG8gOTQsIDcwMDYtNTU0IEV2b3JhLCBQb3J0dWdhbC4mI3hEO0lQQVRJ
TVVQLUluc3RpdHV0byBkZSBQYXRvbG9naWEgZSBJbXVub2xvZ2lhLCBVbml2ZXJzaWRhZGUgZG8g
UG9ydG8sIFJ1YSBKdWxpbyBBbWFyYWwgZGUgQ2FydmFsaG8gNDUsIDQyMDAtMTM1IFBvcnRvLCBQ
b3J0dWdhbC4mI3hEO0ZFVVAtRmFjdWxkYWRlIGRlIEVuZ2VuaGFyaWEsIFVuaXZlcnNpZGFkZSBk
byBQb3J0bywgUi4gRHIuIFJvYmVydG8gRnJpYXMsIDQyMDAtNDY1IFBvcnRvLCBQb3J0dWdhbC4m
I3hEO0NIVVNKLUNlbnRybyBIb3NwaXRhbGFyIFVuaXZlcnNpdGFyaW8gUy4gSm9hbywgQWxhbWVk
YSBQcm9mLiBIZXJuYW5pIE1vbnRlaXJvLCA0MjAwLTMxOSBQb3J0bywgUG9ydHVnYWwuPC9hdXRo
LWFkZHJlc3M+PHRpdGxlcz48dGl0bGU+VmFuY29teWNpbi1Mb2FkZWQsIE5hbm9oeWRyb3h5YXBh
dGl0ZS1CYXNlZCBTY2FmZm9sZCBmb3IgT3N0ZW9teWVsaXRpcyBUcmVhdG1lbnQ6IEluIFZpdm8g
UmFiYml0IFRveGljb2xvZ2ljYWwgVGVzdHMgYW5kIEluIFZpdm8gRWZmaWNhY3kgVGVzdHMgaW4g
YSBTaGVlcCBNb2RlbDwvdGl0bGU+PHNlY29uZGFyeS10aXRsZT5CaW9lbmdpbmVlcmluZyAoQmFz
ZWwpPC9zZWNvbmRhcnktdGl0bGU+PC90aXRsZXM+PHBlcmlvZGljYWw+PGZ1bGwtdGl0bGU+Qmlv
ZW5naW5lZXJpbmcgKEJhc2VsKTwvZnVsbC10aXRsZT48L3BlcmlvZGljYWw+PHZvbHVtZT4xMDwv
dm9sdW1lPjxudW1iZXI+MjwvbnVtYmVyPjxlZGl0aW9uPjIwMjMwMjA0PC9lZGl0aW9uPjxrZXl3
b3Jkcz48a2V5d29yZD5kcnVnIGRlbGl2ZXJ5PC9rZXl3b3JkPjxrZXl3b3JkPm5hbm9oeWRyb3h5
YXBhdGl0ZTwva2V5d29yZD48a2V5d29yZD5vc3Rlb215ZWxpdGlzPC9rZXl3b3JkPjxrZXl3b3Jk
PnZhbmNvbXljaW48L2tleXdvcmQ+PC9rZXl3b3Jkcz48ZGF0ZXM+PHllYXI+MjAyMzwveWVhcj48
cHViLWRhdGVzPjxkYXRlPkZlYiA0PC9kYXRlPjwvcHViLWRhdGVzPjwvZGF0ZXM+PGlzYm4+MjMw
Ni01MzU0IChQcmludCkmI3hEOzIzMDYtNTM1NCAoRWxlY3Ryb25pYykmI3hEOzIzMDYtNTM1NCAo
TGlua2luZyk8L2lzYm4+PGFjY2Vzc2lvbi1udW0+MzY4Mjk3MDA8L2FjY2Vzc2lvbi1udW0+PHVy
bHM+PHJlbGF0ZWQtdXJscz48dXJsPmh0dHBzOi8vd3d3Lm5jYmkubmxtLm5paC5nb3YvcHVibWVk
LzM2ODI5NzAwPC91cmw+PC9yZWxhdGVkLXVybHM+PC91cmxzPjxjdXN0b20xPlRoZSBhdXRob3Jz
IGRlY2xhcmUgbm8gY29uZmxpY3Qgb2YgaW50ZXJlc3QuPC9jdXN0b20xPjxjdXN0b20yPlBNQzk5
NTI3MDI8L2N1c3RvbTI+PGVsZWN0cm9uaWMtcmVzb3VyY2UtbnVtPjEwLjMzOTAvYmlvZW5naW5l
ZXJpbmcxMDAyMDIwNjwvZWxlY3Ryb25pYy1yZXNvdXJjZS1udW0+PHJlbW90ZS1kYXRhYmFzZS1u
YW1lPlB1Yk1lZC1ub3QtTUVETElORTwvcmVtb3RlLWRhdGFiYXNlLW5hbWU+PHJlbW90ZS1kYXRh
YmFzZS1wcm92aWRlcj5OTE08L3JlbW90ZS1kYXRhYmFzZS1wcm92aWRlcj48L3JlY29yZD48L0Np
dGU+PC9FbmROb3RlPgB=
</w:fldData>
        </w:fldChar>
      </w:r>
      <w:r w:rsidR="0048318F" w:rsidRPr="00234024">
        <w:instrText xml:space="preserve"> ADDIN EN.CITE.DATA </w:instrText>
      </w:r>
      <w:r w:rsidR="0048318F" w:rsidRPr="00234024">
        <w:fldChar w:fldCharType="end"/>
      </w:r>
      <w:r w:rsidRPr="00234024">
        <w:fldChar w:fldCharType="separate"/>
      </w:r>
      <w:r w:rsidR="007E0B95" w:rsidRPr="00234024">
        <w:rPr>
          <w:noProof/>
        </w:rPr>
        <w:t>[64]</w:t>
      </w:r>
      <w:r w:rsidRPr="00234024">
        <w:fldChar w:fldCharType="end"/>
      </w:r>
      <w:r w:rsidRPr="00234024">
        <w:t xml:space="preserve">. In those scenarios, the use of vancomycin </w:t>
      </w:r>
      <w:r w:rsidR="00162E18" w:rsidRPr="00234024">
        <w:t>w</w:t>
      </w:r>
      <w:r w:rsidRPr="00234024">
        <w:t xml:space="preserve">as linked to </w:t>
      </w:r>
      <w:r w:rsidR="00115A3A" w:rsidRPr="00234024">
        <w:t>enhanced</w:t>
      </w:r>
      <w:r w:rsidRPr="00234024">
        <w:t xml:space="preserve"> bone regeneration outcomes</w:t>
      </w:r>
      <w:r w:rsidRPr="00234024">
        <w:fldChar w:fldCharType="begin">
          <w:fldData xml:space="preserve">PEVuZE5vdGU+PENpdGU+PEF1dGhvcj5DaGVuIFk8L0F1dGhvcj48WWVhcj4xOTk2PC9ZZWFyPjxS
ZWNOdW0+Nzc8L1JlY051bT48RGlzcGxheVRleHQ+WzY1LCA2Nl08L0Rpc3BsYXlUZXh0PjxyZWNv
cmQ+PHJlYy1udW1iZXI+Nzc8L3JlYy1udW1iZXI+PGZvcmVpZ24ta2V5cz48a2V5IGFwcD0iRU4i
IGRiLWlkPSJ4YWV2emZkOWx3YXhzY2VzdzBjNTlkZWUyZWV2OWVlZmF0dnQiIHRpbWVzdGFtcD0i
MTczMjYzNDM2OCI+Nzc8L2tleT48L2ZvcmVpZ24ta2V5cz48cmVmLXR5cGUgbmFtZT0iSm91cm5h
bCBBcnRpY2xlIj4xNzwvcmVmLXR5cGU+PGNvbnRyaWJ1dG9ycz48YXV0aG9ycz48YXV0aG9yPkNo
ZW4gWSwgQ29uc3RhbnRpbmkgUywgVHJlbWJvdmxlciBWLCBXZWluc3RvY2sgTSwgU2hvaGFtaSBF
PC9hdXRob3I+PC9hdXRob3JzPjwvY29udHJpYnV0b3JzPjx0aXRsZXM+PHRpdGxlPkFuIEV4cGVy
aW1lbnRhbCBNb2RlbCBvZiBDbG9zZWQgSGVhZCBJbmp1cnkgaW4gTWljZTogUGF0aG9waHlzaW9s
b2d5LCBIaXN0b3BhdGhvbG9neSwgYW5kIENvZ25pdGl2ZSBEZWZpY2l0czwvdGl0bGU+PHNlY29u
ZGFyeS10aXRsZT5Kb3VybmFsIG9mIE5ldXJvdHJhdW1hPC9zZWNvbmRhcnktdGl0bGU+PC90aXRs
ZXM+PHBlcmlvZGljYWw+PGZ1bGwtdGl0bGU+Sm91cm5hbCBvZiBOZXVyb3RyYXVtYTwvZnVsbC10
aXRsZT48L3BlcmlvZGljYWw+PHBhZ2VzPjU1Ny02ODwvcGFnZXM+PHZvbHVtZT4xMzwvdm9sdW1l
PjxudW1iZXI+MTA8L251bWJlcj48ZGF0ZXM+PHllYXI+MTk5NjwveWVhcj48L2RhdGVzPjx1cmxz
PjwvdXJscz48ZWxlY3Ryb25pYy1yZXNvdXJjZS1udW0+MTAuMTA4OS9uZXUuMTk5Ni4xMy41NTc8
L2VsZWN0cm9uaWMtcmVzb3VyY2UtbnVtPjwvcmVjb3JkPjwvQ2l0ZT48Q2l0ZT48QXV0aG9yPldh
bmc8L0F1dGhvcj48WWVhcj4yMDIyPC9ZZWFyPjxSZWNOdW0+MTAwPC9SZWNOdW0+PHJlY29yZD48
cmVjLW51bWJlcj4xMDA8L3JlYy1udW1iZXI+PGZvcmVpZ24ta2V5cz48a2V5IGFwcD0iRU4iIGRi
LWlkPSJ4YWV2emZkOWx3YXhzY2VzdzBjNTlkZWUyZWV2OWVlZmF0dnQiIHRpbWVzdGFtcD0iMTcz
MzMyNjM2MiI+MTAwPC9rZXk+PC9mb3JlaWduLWtleXM+PHJlZi10eXBlIG5hbWU9IkpvdXJuYWwg
QXJ0aWNsZSI+MTc8L3JlZi10eXBlPjxjb250cmlidXRvcnM+PGF1dGhvcnM+PGF1dGhvcj5XYW5n
LCBTLiBZLjwvYXV0aG9yPjxhdXRob3I+WWFvLCBSLiBCLjwvYXV0aG9yPjxhdXRob3I+WWFuZywg
Sy4gUy48L2F1dGhvcj48YXV0aG9yPkxpYW5nLCBILiBDLjwvYXV0aG9yPjxhdXRob3I+U3UsIEMu
IFkuPC9hdXRob3I+PGF1dGhvcj5GYW5nLCBILiBXLjwvYXV0aG9yPjxhdXRob3I+TGltLCBTLiBX
LjwvYXV0aG9yPjwvYXV0aG9ycz48L2NvbnRyaWJ1dG9ycz48YXV0aC1hZGRyZXNzPkRlcGFydG1l
bnQgb2YgU3BpbmFsIFN1cmdlcnksIEZpcnN0IEFmZmlsaWF0ZWQgSG9zcGl0YWwgb2YgRGFsaSBV
bml2ZXJzaXR5LCBEYWxpLCBDaGluYS4mI3hEO0RlcGFydG1lbnQgb2YgTWF0ZXJpYWxzIEVuZ2lu
ZWVyaW5nLCBNaW5nIENoaSBVbml2ZXJzaXR5IG9mIFRlY2hub2xvZ3ksIE5ldyBUYWlwZWkgQ2l0
eSwgVGFpd2FuLiYjeEQ7RGVwYXJ0bWVudCBvZiBDaGVtaWNhbCBFbmdpbmVlcmluZyBhbmQgQmlv
dGVjaG5vbG9neSwgTmF0aW9uYWwgVGFpcGVpIFVuaXZlcnNpdHkgb2YgVGVjaG5vbG9neSwgVGFp
cGVpLCBUYWl3YW4uJiN4RDtJbnN0aXR1dGUgb2YgQmlvbWVkaWNhbCBFbmdpbmVlcmluZyBhbmQg
TmFub21lZGljaW5lLCBOYXRpb25hbCBIZWFsdGggUmVzZWFyY2ggSW5zdGl0dXRlcywgWmh1bmFu
IFRvd25zaGlwLCBUYWl3YW4uJiN4RDtEZXBhcnRtZW50IG9mIE5ldXJvc3VyZ2VyeSwgQ2hpLU1l
aSBNZWRpY2FsIENlbnRlciwgQ2hpYWxpLCBUYWluYW4sIFRhaXdhbi4mI3hEO0RlcGFydG1lbnQg
b2YgTnVyc2luZywgTWluLUh3ZWkgQ29sbGVnZSBvZiBIZWFsdGggQ2FyZSBNYW5hZ2VtZW50LCBU
YWluYW4sIFRhaXdhbi48L2F1dGgtYWRkcmVzcz48dGl0bGVzPjx0aXRsZT5UaGUgZWZmaWNhY3kg
b2YgdmFuY29teWNpbi1sb2FkZWQgYmlwaGFzaWMgY2FsY2l1bSBwaG9zcGhhdGUgYm9uZSBzdWJz
dGl0dXRlIGluIHRoZSBwcm9tb3Rpb24gb2YgbmV3IGJvbmUgZ3Jvd3RoIGFuZCB0aGUgcHJldmVu
dGlvbiBvZiBwb3N0b3BlcmF0aXZlIGluZmVjdGlvbjwvdGl0bGU+PHNlY29uZGFyeS10aXRsZT5G
cm9udCBCaW9lbmcgQmlvdGVjaG5vbDwvc2Vjb25kYXJ5LXRpdGxlPjwvdGl0bGVzPjxwZXJpb2Rp
Y2FsPjxmdWxsLXRpdGxlPkZyb250IEJpb2VuZyBCaW90ZWNobm9sPC9mdWxsLXRpdGxlPjwvcGVy
aW9kaWNhbD48cGFnZXM+OTg4NDM2PC9wYWdlcz48dm9sdW1lPjEwPC92b2x1bWU+PGVkaXRpb24+
MjAyMjExMDE8L2VkaXRpb24+PGtleXdvcmRzPjxrZXl3b3JkPmJpcGhhc2ljIGNhbGNpdW0gcGhv
c3BoYXRlPC9rZXl3b3JkPjxrZXl3b3JkPmJvbmUgZm9ybWF0aW9uPC9rZXl3b3JkPjxrZXl3b3Jk
PmJvbmUgc3Vic3RpdHV0ZTwva2V5d29yZD48a2V5d29yZD5vc3Rlb3Bvcm9zaXM8L2tleXdvcmQ+
PGtleXdvcmQ+dmFuY29teWNpbjwva2V5d29yZD48L2tleXdvcmRzPjxkYXRlcz48eWVhcj4yMDIy
PC95ZWFyPjwvZGF0ZXM+PGlzYm4+MjI5Ni00MTg1IChQcmludCkmI3hEOzIyOTYtNDE4NSAoRWxl
Y3Ryb25pYykmI3hEOzIyOTYtNDE4NSAoTGlua2luZyk8L2lzYm4+PGFjY2Vzc2lvbi1udW0+MzYz
OTQwMTI8L2FjY2Vzc2lvbi1udW0+PHVybHM+PHJlbGF0ZWQtdXJscz48dXJsPmh0dHBzOi8vd3d3
Lm5jYmkubmxtLm5paC5nb3YvcHVibWVkLzM2Mzk0MDEyPC91cmw+PC9yZWxhdGVkLXVybHM+PC91
cmxzPjxjdXN0b20xPlRoZSBhdXRob3JzIGRlY2xhcmUgdGhhdCB0aGUgcmVzZWFyY2ggd2FzIGNv
bmR1Y3RlZCBpbiB0aGUgYWJzZW5jZSBvZiBhbnkgY29tbWVyY2lhbCBvciBmaW5hbmNpYWwgcmVs
YXRpb25zaGlwcyB0aGF0IGNvdWxkIGJlIGNvbnN0cnVlZCBhcyBhIHBvdGVudGlhbCBjb25mbGlj
dCBvZiBpbnRlcmVzdC48L2N1c3RvbTE+PGN1c3RvbTI+UE1DOTY2Mzc5NzwvY3VzdG9tMj48ZWxl
Y3Ryb25pYy1yZXNvdXJjZS1udW0+MTAuMzM4OS9mYmlvZS4yMDIyLjk4ODQzNjwvZWxlY3Ryb25p
Yy1yZXNvdXJjZS1udW0+PHJlbW90ZS1kYXRhYmFzZS1uYW1lPlB1Yk1lZC1ub3QtTUVETElORTwv
cmVtb3RlLWRhdGFiYXNlLW5hbWU+PHJlbW90ZS1kYXRhYmFzZS1wcm92aWRlcj5OTE08L3JlbW90
ZS1kYXRhYmFzZS1wcm92aWRlcj48L3JlY29yZD48L0NpdGU+PC9FbmROb3RlPgB=
</w:fldData>
        </w:fldChar>
      </w:r>
      <w:r w:rsidR="003E7209" w:rsidRPr="00234024">
        <w:instrText xml:space="preserve"> ADDIN EN.CITE </w:instrText>
      </w:r>
      <w:r w:rsidR="003E7209" w:rsidRPr="00234024">
        <w:fldChar w:fldCharType="begin">
          <w:fldData xml:space="preserve">PEVuZE5vdGU+PENpdGU+PEF1dGhvcj5DaGVuIFk8L0F1dGhvcj48WWVhcj4xOTk2PC9ZZWFyPjxS
ZWNOdW0+Nzc8L1JlY051bT48RGlzcGxheVRleHQ+WzY1LCA2Nl08L0Rpc3BsYXlUZXh0PjxyZWNv
cmQ+PHJlYy1udW1iZXI+Nzc8L3JlYy1udW1iZXI+PGZvcmVpZ24ta2V5cz48a2V5IGFwcD0iRU4i
IGRiLWlkPSJ4YWV2emZkOWx3YXhzY2VzdzBjNTlkZWUyZWV2OWVlZmF0dnQiIHRpbWVzdGFtcD0i
MTczMjYzNDM2OCI+Nzc8L2tleT48L2ZvcmVpZ24ta2V5cz48cmVmLXR5cGUgbmFtZT0iSm91cm5h
bCBBcnRpY2xlIj4xNzwvcmVmLXR5cGU+PGNvbnRyaWJ1dG9ycz48YXV0aG9ycz48YXV0aG9yPkNo
ZW4gWSwgQ29uc3RhbnRpbmkgUywgVHJlbWJvdmxlciBWLCBXZWluc3RvY2sgTSwgU2hvaGFtaSBF
PC9hdXRob3I+PC9hdXRob3JzPjwvY29udHJpYnV0b3JzPjx0aXRsZXM+PHRpdGxlPkFuIEV4cGVy
aW1lbnRhbCBNb2RlbCBvZiBDbG9zZWQgSGVhZCBJbmp1cnkgaW4gTWljZTogUGF0aG9waHlzaW9s
b2d5LCBIaXN0b3BhdGhvbG9neSwgYW5kIENvZ25pdGl2ZSBEZWZpY2l0czwvdGl0bGU+PHNlY29u
ZGFyeS10aXRsZT5Kb3VybmFsIG9mIE5ldXJvdHJhdW1hPC9zZWNvbmRhcnktdGl0bGU+PC90aXRs
ZXM+PHBlcmlvZGljYWw+PGZ1bGwtdGl0bGU+Sm91cm5hbCBvZiBOZXVyb3RyYXVtYTwvZnVsbC10
aXRsZT48L3BlcmlvZGljYWw+PHBhZ2VzPjU1Ny02ODwvcGFnZXM+PHZvbHVtZT4xMzwvdm9sdW1l
PjxudW1iZXI+MTA8L251bWJlcj48ZGF0ZXM+PHllYXI+MTk5NjwveWVhcj48L2RhdGVzPjx1cmxz
PjwvdXJscz48ZWxlY3Ryb25pYy1yZXNvdXJjZS1udW0+MTAuMTA4OS9uZXUuMTk5Ni4xMy41NTc8
L2VsZWN0cm9uaWMtcmVzb3VyY2UtbnVtPjwvcmVjb3JkPjwvQ2l0ZT48Q2l0ZT48QXV0aG9yPldh
bmc8L0F1dGhvcj48WWVhcj4yMDIyPC9ZZWFyPjxSZWNOdW0+MTAwPC9SZWNOdW0+PHJlY29yZD48
cmVjLW51bWJlcj4xMDA8L3JlYy1udW1iZXI+PGZvcmVpZ24ta2V5cz48a2V5IGFwcD0iRU4iIGRi
LWlkPSJ4YWV2emZkOWx3YXhzY2VzdzBjNTlkZWUyZWV2OWVlZmF0dnQiIHRpbWVzdGFtcD0iMTcz
MzMyNjM2MiI+MTAwPC9rZXk+PC9mb3JlaWduLWtleXM+PHJlZi10eXBlIG5hbWU9IkpvdXJuYWwg
QXJ0aWNsZSI+MTc8L3JlZi10eXBlPjxjb250cmlidXRvcnM+PGF1dGhvcnM+PGF1dGhvcj5XYW5n
LCBTLiBZLjwvYXV0aG9yPjxhdXRob3I+WWFvLCBSLiBCLjwvYXV0aG9yPjxhdXRob3I+WWFuZywg
Sy4gUy48L2F1dGhvcj48YXV0aG9yPkxpYW5nLCBILiBDLjwvYXV0aG9yPjxhdXRob3I+U3UsIEMu
IFkuPC9hdXRob3I+PGF1dGhvcj5GYW5nLCBILiBXLjwvYXV0aG9yPjxhdXRob3I+TGltLCBTLiBX
LjwvYXV0aG9yPjwvYXV0aG9ycz48L2NvbnRyaWJ1dG9ycz48YXV0aC1hZGRyZXNzPkRlcGFydG1l
bnQgb2YgU3BpbmFsIFN1cmdlcnksIEZpcnN0IEFmZmlsaWF0ZWQgSG9zcGl0YWwgb2YgRGFsaSBV
bml2ZXJzaXR5LCBEYWxpLCBDaGluYS4mI3hEO0RlcGFydG1lbnQgb2YgTWF0ZXJpYWxzIEVuZ2lu
ZWVyaW5nLCBNaW5nIENoaSBVbml2ZXJzaXR5IG9mIFRlY2hub2xvZ3ksIE5ldyBUYWlwZWkgQ2l0
eSwgVGFpd2FuLiYjeEQ7RGVwYXJ0bWVudCBvZiBDaGVtaWNhbCBFbmdpbmVlcmluZyBhbmQgQmlv
dGVjaG5vbG9neSwgTmF0aW9uYWwgVGFpcGVpIFVuaXZlcnNpdHkgb2YgVGVjaG5vbG9neSwgVGFp
cGVpLCBUYWl3YW4uJiN4RDtJbnN0aXR1dGUgb2YgQmlvbWVkaWNhbCBFbmdpbmVlcmluZyBhbmQg
TmFub21lZGljaW5lLCBOYXRpb25hbCBIZWFsdGggUmVzZWFyY2ggSW5zdGl0dXRlcywgWmh1bmFu
IFRvd25zaGlwLCBUYWl3YW4uJiN4RDtEZXBhcnRtZW50IG9mIE5ldXJvc3VyZ2VyeSwgQ2hpLU1l
aSBNZWRpY2FsIENlbnRlciwgQ2hpYWxpLCBUYWluYW4sIFRhaXdhbi4mI3hEO0RlcGFydG1lbnQg
b2YgTnVyc2luZywgTWluLUh3ZWkgQ29sbGVnZSBvZiBIZWFsdGggQ2FyZSBNYW5hZ2VtZW50LCBU
YWluYW4sIFRhaXdhbi48L2F1dGgtYWRkcmVzcz48dGl0bGVzPjx0aXRsZT5UaGUgZWZmaWNhY3kg
b2YgdmFuY29teWNpbi1sb2FkZWQgYmlwaGFzaWMgY2FsY2l1bSBwaG9zcGhhdGUgYm9uZSBzdWJz
dGl0dXRlIGluIHRoZSBwcm9tb3Rpb24gb2YgbmV3IGJvbmUgZ3Jvd3RoIGFuZCB0aGUgcHJldmVu
dGlvbiBvZiBwb3N0b3BlcmF0aXZlIGluZmVjdGlvbjwvdGl0bGU+PHNlY29uZGFyeS10aXRsZT5G
cm9udCBCaW9lbmcgQmlvdGVjaG5vbDwvc2Vjb25kYXJ5LXRpdGxlPjwvdGl0bGVzPjxwZXJpb2Rp
Y2FsPjxmdWxsLXRpdGxlPkZyb250IEJpb2VuZyBCaW90ZWNobm9sPC9mdWxsLXRpdGxlPjwvcGVy
aW9kaWNhbD48cGFnZXM+OTg4NDM2PC9wYWdlcz48dm9sdW1lPjEwPC92b2x1bWU+PGVkaXRpb24+
MjAyMjExMDE8L2VkaXRpb24+PGtleXdvcmRzPjxrZXl3b3JkPmJpcGhhc2ljIGNhbGNpdW0gcGhv
c3BoYXRlPC9rZXl3b3JkPjxrZXl3b3JkPmJvbmUgZm9ybWF0aW9uPC9rZXl3b3JkPjxrZXl3b3Jk
PmJvbmUgc3Vic3RpdHV0ZTwva2V5d29yZD48a2V5d29yZD5vc3Rlb3Bvcm9zaXM8L2tleXdvcmQ+
PGtleXdvcmQ+dmFuY29teWNpbjwva2V5d29yZD48L2tleXdvcmRzPjxkYXRlcz48eWVhcj4yMDIy
PC95ZWFyPjwvZGF0ZXM+PGlzYm4+MjI5Ni00MTg1IChQcmludCkmI3hEOzIyOTYtNDE4NSAoRWxl
Y3Ryb25pYykmI3hEOzIyOTYtNDE4NSAoTGlua2luZyk8L2lzYm4+PGFjY2Vzc2lvbi1udW0+MzYz
OTQwMTI8L2FjY2Vzc2lvbi1udW0+PHVybHM+PHJlbGF0ZWQtdXJscz48dXJsPmh0dHBzOi8vd3d3
Lm5jYmkubmxtLm5paC5nb3YvcHVibWVkLzM2Mzk0MDEyPC91cmw+PC9yZWxhdGVkLXVybHM+PC91
cmxzPjxjdXN0b20xPlRoZSBhdXRob3JzIGRlY2xhcmUgdGhhdCB0aGUgcmVzZWFyY2ggd2FzIGNv
bmR1Y3RlZCBpbiB0aGUgYWJzZW5jZSBvZiBhbnkgY29tbWVyY2lhbCBvciBmaW5hbmNpYWwgcmVs
YXRpb25zaGlwcyB0aGF0IGNvdWxkIGJlIGNvbnN0cnVlZCBhcyBhIHBvdGVudGlhbCBjb25mbGlj
dCBvZiBpbnRlcmVzdC48L2N1c3RvbTE+PGN1c3RvbTI+UE1DOTY2Mzc5NzwvY3VzdG9tMj48ZWxl
Y3Ryb25pYy1yZXNvdXJjZS1udW0+MTAuMzM4OS9mYmlvZS4yMDIyLjk4ODQzNjwvZWxlY3Ryb25p
Yy1yZXNvdXJjZS1udW0+PHJlbW90ZS1kYXRhYmFzZS1uYW1lPlB1Yk1lZC1ub3QtTUVETElORTwv
cmVtb3RlLWRhdGFiYXNlLW5hbWU+PHJlbW90ZS1kYXRhYmFzZS1wcm92aWRlcj5OTE08L3JlbW90
ZS1kYXRhYmFzZS1wcm92aWRlcj48L3JlY29yZD48L0NpdGU+PC9FbmROb3RlPgB=
</w:fldData>
        </w:fldChar>
      </w:r>
      <w:r w:rsidR="003E7209" w:rsidRPr="00234024">
        <w:instrText xml:space="preserve"> ADDIN EN.CITE.DATA </w:instrText>
      </w:r>
      <w:r w:rsidR="003E7209" w:rsidRPr="00234024">
        <w:fldChar w:fldCharType="end"/>
      </w:r>
      <w:r w:rsidRPr="00234024">
        <w:fldChar w:fldCharType="separate"/>
      </w:r>
      <w:r w:rsidR="007E0B95" w:rsidRPr="00234024">
        <w:rPr>
          <w:noProof/>
        </w:rPr>
        <w:t>[65, 66]</w:t>
      </w:r>
      <w:r w:rsidRPr="00234024">
        <w:fldChar w:fldCharType="end"/>
      </w:r>
      <w:r w:rsidRPr="00234024">
        <w:t xml:space="preserve">. These innovative drug delivery systems aim to enhance efficacy and minimize potential side effects, making vancomycin a valuable component in the development of dual-function devices. In addition, in vivo tests have confirmed the safety and efficacy of vancomycin in these delivery systems, indicating minimal side effects while effectively combating infections </w:t>
      </w:r>
      <w:r w:rsidRPr="00234024">
        <w:fldChar w:fldCharType="begin">
          <w:fldData xml:space="preserve">PEVuZE5vdGU+PENpdGU+PEF1dGhvcj5BbGVncmV0ZTwvQXV0aG9yPjxZZWFyPjIwMjM8L1llYXI+
PFJlY051bT41OTwvUmVjTnVtPjxEaXNwbGF5VGV4dD5bNjQsIDY3XTwvRGlzcGxheVRleHQ+PHJl
Y29yZD48cmVjLW51bWJlcj41OTwvcmVjLW51bWJlcj48Zm9yZWlnbi1rZXlzPjxrZXkgYXBwPSJF
TiIgZGItaWQ9Ino1eno5ejUyYWZ2NWQ2ZTlldm41NXpkZ2VmNWVhd3RmMHJlZSIgdGltZXN0YW1w
PSIxNzM2Mzg0ODczIj41OTwva2V5PjwvZm9yZWlnbi1rZXlzPjxyZWYtdHlwZSBuYW1lPSJKb3Vy
bmFsIEFydGljbGUiPjE3PC9yZWYtdHlwZT48Y29udHJpYnV0b3JzPjxhdXRob3JzPjxhdXRob3I+
QWxlZ3JldGUsIE4uPC9hdXRob3I+PGF1dGhvcj5Tb3VzYSwgUy4gUi48L2F1dGhvcj48YXV0aG9y
PlBhZHJhbywgVC48L2F1dGhvcj48YXV0aG9yPkNhcnZhbGhvLCBBLjwvYXV0aG9yPjxhdXRob3I+
THVjYXMsIFIuPC9hdXRob3I+PGF1dGhvcj5DYW5hZGFzLCBSLiBGLjwvYXV0aG9yPjxhdXRob3I+
TGF2cmFkb3IsIEMuPC9hdXRob3I+PGF1dGhvcj5BbGV4YW5kcmUsIE4uPC9hdXRob3I+PGF1dGhv
cj5HYXJ0bmVyLCBGLjwvYXV0aG9yPjxhdXRob3I+TW9udGVpcm8sIEYuIEouPC9hdXRob3I+PGF1
dGhvcj5HdXRpZXJyZXMsIE0uPC9hdXRob3I+PC9hdXRob3JzPjwvY29udHJpYnV0b3JzPjxhdXRo
LWFkZHJlc3M+aTNTLUluc3RpdHV0byBkZSBJbnZlc3RpZ2FjYW8gZSBJbm92YWNhbyBlbSBTYXVk
ZSwgVW5pdmVyc2lkYWRlIGRvIFBvcnRvLCBSLiBBbGZyZWRvIEFsbGVuIDIwOCwgNDIwMC0xMzUg
UG9ydG8sIFBvcnR1Z2FsLiYjeEQ7Rk1VUC1GYWN1bGRhZGUgZGUgTWVkaWNpbmEsIFVuaXZlcnNp
ZGFkZSBkbyBQb3J0bywgQWxhbWVkYSBQcm9mLiBIZXJuYW5pIE1vbnRlaXJvLCA0MjAwLTMxOSBQ
b3J0bywgUG9ydHVnYWwuJiN4RDtJTkVCLUluc3RpdHV0byBkZSBFbmdlbmhhcmlhIEJpb21lZGlj
YSwgUi4gQWxmcmVkbyBBbGxlbiAyMDgsIDQyMDAtMTM1IFBvcnRvLCBQb3J0dWdhbC4mI3hEO0No
ZW1pY2FsIEVuZ2luZWVyaW5nIERlcGFydG1lbnQsIElTRVAtSW5zdGl0dXRvIFN1cGVyaW9yIGRl
IEVuZ2VuaGFyaWEgZG8gUG9ydG8sIElQUC1JbnN0aXR1dG8gUG9saXRlY25pY28gZG8gUG9ydG8s
IFIuIERyLiBBbnRvbmlvIEJlcm5hcmRpbm8gZGUgQWxtZWlkYSA0MzEsIDQyMDAtMDcyIFBvcnRv
LCBQb3J0dWdhbC4mI3hEO0VQSVVuaXQtSW5zdGl0dXRvIGRlIFNhdWRlIFB1YmxpY2EsIFVuaXZl
cnNpZGFkZSBkbyBQb3J0bywgUnVhIGRhcyBUYWlwYXMgMTM1LCA0MDUwLTYwMCBQb3J0bywgUG9y
dHVnYWwuJiN4RDtUZWNoNE1FRCwgVVBURUMsIEFTUFJFTEEgSSwgT2ZmaWNlLUxhYiAwLjE2LCBC
dXNpbmVzcyBDYW1wdXMsIFIuIEFsZnJlZG8gQWxsZW4sIDQ1NS80NjEsIDQyMDAtMTM1IFBvcnRv
LCBQb3J0dWdhbC4mI3hEO01lZCwgTWVkaXRlcnJhbmVhbiBJbnN0aXR1dGUgZm9yIEFncmljdWx0
dXJlLCBFbnZpcm9ubWVudCBhbmQgRGV2ZWxvcG1lbnQsIFVuaXZlcnNpdHkgb2YgRXZvcmEsIFBv
bG8gZGEgTWl0cmEsIEFwYXJ0YWRvIDk0LCA3MDA2LTU1NCBFdm9yYSwgUG9ydHVnYWwuJiN4RDtJ
UEFUSU1VUC1JbnN0aXR1dG8gZGUgUGF0b2xvZ2lhIGUgSW11bm9sb2dpYSwgVW5pdmVyc2lkYWRl
IGRvIFBvcnRvLCBSdWEgSnVsaW8gQW1hcmFsIGRlIENhcnZhbGhvIDQ1LCA0MjAwLTEzNSBQb3J0
bywgUG9ydHVnYWwuJiN4RDtGRVVQLUZhY3VsZGFkZSBkZSBFbmdlbmhhcmlhLCBVbml2ZXJzaWRh
ZGUgZG8gUG9ydG8sIFIuIERyLiBSb2JlcnRvIEZyaWFzLCA0MjAwLTQ2NSBQb3J0bywgUG9ydHVn
YWwuJiN4RDtDSFVTSi1DZW50cm8gSG9zcGl0YWxhciBVbml2ZXJzaXRhcmlvIFMuIEpvYW8sIEFs
YW1lZGEgUHJvZi4gSGVybmFuaSBNb250ZWlybywgNDIwMC0zMTkgUG9ydG8sIFBvcnR1Z2FsLjwv
YXV0aC1hZGRyZXNzPjx0aXRsZXM+PHRpdGxlPlZhbmNvbXljaW4tTG9hZGVkLCBOYW5vaHlkcm94
eWFwYXRpdGUtQmFzZWQgU2NhZmZvbGQgZm9yIE9zdGVvbXllbGl0aXMgVHJlYXRtZW50OiBJbiBW
aXZvIFJhYmJpdCBUb3hpY29sb2dpY2FsIFRlc3RzIGFuZCBJbiBWaXZvIEVmZmljYWN5IFRlc3Rz
IGluIGEgU2hlZXAgTW9kZWw8L3RpdGxlPjxzZWNvbmRhcnktdGl0bGU+QmlvZW5naW5lZXJpbmcg
KEJhc2VsKTwvc2Vjb25kYXJ5LXRpdGxlPjwvdGl0bGVzPjxwZXJpb2RpY2FsPjxmdWxsLXRpdGxl
PkJpb2VuZ2luZWVyaW5nIChCYXNlbCk8L2Z1bGwtdGl0bGU+PC9wZXJpb2RpY2FsPjx2b2x1bWU+
MTA8L3ZvbHVtZT48bnVtYmVyPjI8L251bWJlcj48ZWRpdGlvbj4yMDIzMDIwNDwvZWRpdGlvbj48
a2V5d29yZHM+PGtleXdvcmQ+ZHJ1ZyBkZWxpdmVyeTwva2V5d29yZD48a2V5d29yZD5uYW5vaHlk
cm94eWFwYXRpdGU8L2tleXdvcmQ+PGtleXdvcmQ+b3N0ZW9teWVsaXRpczwva2V5d29yZD48a2V5
d29yZD52YW5jb215Y2luPC9rZXl3b3JkPjwva2V5d29yZHM+PGRhdGVzPjx5ZWFyPjIwMjM8L3ll
YXI+PHB1Yi1kYXRlcz48ZGF0ZT5GZWIgNDwvZGF0ZT48L3B1Yi1kYXRlcz48L2RhdGVzPjxpc2Ju
PjIzMDYtNTM1NCAoUHJpbnQpJiN4RDsyMzA2LTUzNTQgKEVsZWN0cm9uaWMpJiN4RDsyMzA2LTUz
NTQgKExpbmtpbmcpPC9pc2JuPjxhY2Nlc3Npb24tbnVtPjM2ODI5NzAwPC9hY2Nlc3Npb24tbnVt
Pjx1cmxzPjxyZWxhdGVkLXVybHM+PHVybD5odHRwczovL3d3dy5uY2JpLm5sbS5uaWguZ292L3B1
Ym1lZC8zNjgyOTcwMDwvdXJsPjwvcmVsYXRlZC11cmxzPjwvdXJscz48Y3VzdG9tMT5UaGUgYXV0
aG9ycyBkZWNsYXJlIG5vIGNvbmZsaWN0IG9mIGludGVyZXN0LjwvY3VzdG9tMT48Y3VzdG9tMj5Q
TUM5OTUyNzAyPC9jdXN0b20yPjxlbGVjdHJvbmljLXJlc291cmNlLW51bT4xMC4zMzkwL2Jpb2Vu
Z2luZWVyaW5nMTAwMjAyMDY8L2VsZWN0cm9uaWMtcmVzb3VyY2UtbnVtPjxyZW1vdGUtZGF0YWJh
c2UtbmFtZT5QdWJNZWQtbm90LU1FRExJTkU8L3JlbW90ZS1kYXRhYmFzZS1uYW1lPjxyZW1vdGUt
ZGF0YWJhc2UtcHJvdmlkZXI+TkxNPC9yZW1vdGUtZGF0YWJhc2UtcHJvdmlkZXI+PC9yZWNvcmQ+
PC9DaXRlPjxDaXRlPjxBdXRob3I+Wmhhbmc8L0F1dGhvcj48WWVhcj4yMDIzPC9ZZWFyPjxSZWNO
dW0+MjM8L1JlY051bT48cmVjb3JkPjxyZWMtbnVtYmVyPjIzPC9yZWMtbnVtYmVyPjxmb3JlaWdu
LWtleXM+PGtleSBhcHA9IkVOIiBkYi1pZD0ieGFldnpmZDlsd2F4c2Nlc3cwYzU5ZGVlMmVldjll
ZWZhdHZ0IiB0aW1lc3RhbXA9IjE3MzEwMDgxMTMiPjIzPC9rZXk+PC9mb3JlaWduLWtleXM+PHJl
Zi10eXBlIG5hbWU9IkpvdXJuYWwgQXJ0aWNsZSI+MTc8L3JlZi10eXBlPjxjb250cmlidXRvcnM+
PGF1dGhvcnM+PGF1dGhvcj5aaGFuZywgSGFvPC9hdXRob3I+PGF1dGhvcj5MaSwgTGk8L2F1dGhv
cj48YXV0aG9yPkNodSwgTGVpPC9hdXRob3I+PGF1dGhvcj5IdWFuZywgSmluZzwvYXV0aG9yPjxh
dXRob3I+Q2hlbiwgWGlhb2NoZW48L2F1dGhvcj48YXV0aG9yPlpodW8sIFhpYW5nbG9uZzwvYXV0
aG9yPjxhdXRob3I+V2FuZywgWXVsaW48L2F1dGhvcj48YXV0aG9yPkhvbmliYWxsLCBKb2huIFJv
YmVydDwvYXV0aG9yPjxhdXRob3I+V2FuZywgQmluPC9hdXRob3I+PGF1dGhvcj5DaGVuLCBXZWk8
L2F1dGhvcj48YXV0aG9yPkx1LCBXaWxsaWFtIFcuPC9hdXRob3I+PGF1dGhvcj5XYW5nLCBEZXBp
bmc8L2F1dGhvcj48YXV0aG9yPkxpLCBCaW5nPC9hdXRob3I+PGF1dGhvcj5DdWksIFh1PC9hdXRo
b3I+PGF1dGhvcj5QYW4sIEhhb2JvPC9hdXRob3I+PC9hdXRob3JzPjwvY29udHJpYnV0b3JzPjx0
aXRsZXM+PHRpdGxlPkR1YWwtZnVuY3Rpb25hbCBib3Jvc2lsaWNhdGUgZ2xhc3MgKEJTRykgZGVs
aXZlcnkgaW1wbGFudCBmb3Igb3N0ZW9teWVsaXRpcyB0cmVhdG1lbnQgYW5kIGJvbmUgcmVnZW5l
cmF0aW9uPC90aXRsZT48c2Vjb25kYXJ5LXRpdGxlPkNvbXBvc2l0ZXMgUGFydCBCOiBFbmdpbmVl
cmluZzwvc2Vjb25kYXJ5LXRpdGxlPjwvdGl0bGVzPjxwZXJpb2RpY2FsPjxmdWxsLXRpdGxlPkNv
bXBvc2l0ZXMgUGFydCBCOiBFbmdpbmVlcmluZzwvZnVsbC10aXRsZT48L3BlcmlvZGljYWw+PHBh
Z2VzPm4vYSAtIG4vYTwvcGFnZXM+PHZvbHVtZT4yNTk8L3ZvbHVtZT48c2VjdGlvbj4xMTA3NDk8
L3NlY3Rpb24+PGRhdGVzPjx5ZWFyPjIwMjM8L3llYXI+PC9kYXRlcz48aXNibj4xMzU5ODM2ODwv
aXNibj48dXJscz48L3VybHM+PGVsZWN0cm9uaWMtcmVzb3VyY2UtbnVtPjEwLjEwMTYvai5jb21w
b3NpdGVzYi4yMDIzLjExMDc0OTwvZWxlY3Ryb25pYy1yZXNvdXJjZS1udW0+PC9yZWNvcmQ+PC9D
aXRlPjwvRW5kTm90ZT5=
</w:fldData>
        </w:fldChar>
      </w:r>
      <w:r w:rsidR="0048318F" w:rsidRPr="00234024">
        <w:instrText xml:space="preserve"> ADDIN EN.CITE </w:instrText>
      </w:r>
      <w:r w:rsidR="0048318F" w:rsidRPr="00234024">
        <w:fldChar w:fldCharType="begin">
          <w:fldData xml:space="preserve">PEVuZE5vdGU+PENpdGU+PEF1dGhvcj5BbGVncmV0ZTwvQXV0aG9yPjxZZWFyPjIwMjM8L1llYXI+
PFJlY051bT41OTwvUmVjTnVtPjxEaXNwbGF5VGV4dD5bNjQsIDY3XTwvRGlzcGxheVRleHQ+PHJl
Y29yZD48cmVjLW51bWJlcj41OTwvcmVjLW51bWJlcj48Zm9yZWlnbi1rZXlzPjxrZXkgYXBwPSJF
TiIgZGItaWQ9Ino1eno5ejUyYWZ2NWQ2ZTlldm41NXpkZ2VmNWVhd3RmMHJlZSIgdGltZXN0YW1w
PSIxNzM2Mzg0ODczIj41OTwva2V5PjwvZm9yZWlnbi1rZXlzPjxyZWYtdHlwZSBuYW1lPSJKb3Vy
bmFsIEFydGljbGUiPjE3PC9yZWYtdHlwZT48Y29udHJpYnV0b3JzPjxhdXRob3JzPjxhdXRob3I+
QWxlZ3JldGUsIE4uPC9hdXRob3I+PGF1dGhvcj5Tb3VzYSwgUy4gUi48L2F1dGhvcj48YXV0aG9y
PlBhZHJhbywgVC48L2F1dGhvcj48YXV0aG9yPkNhcnZhbGhvLCBBLjwvYXV0aG9yPjxhdXRob3I+
THVjYXMsIFIuPC9hdXRob3I+PGF1dGhvcj5DYW5hZGFzLCBSLiBGLjwvYXV0aG9yPjxhdXRob3I+
TGF2cmFkb3IsIEMuPC9hdXRob3I+PGF1dGhvcj5BbGV4YW5kcmUsIE4uPC9hdXRob3I+PGF1dGhv
cj5HYXJ0bmVyLCBGLjwvYXV0aG9yPjxhdXRob3I+TW9udGVpcm8sIEYuIEouPC9hdXRob3I+PGF1
dGhvcj5HdXRpZXJyZXMsIE0uPC9hdXRob3I+PC9hdXRob3JzPjwvY29udHJpYnV0b3JzPjxhdXRo
LWFkZHJlc3M+aTNTLUluc3RpdHV0byBkZSBJbnZlc3RpZ2FjYW8gZSBJbm92YWNhbyBlbSBTYXVk
ZSwgVW5pdmVyc2lkYWRlIGRvIFBvcnRvLCBSLiBBbGZyZWRvIEFsbGVuIDIwOCwgNDIwMC0xMzUg
UG9ydG8sIFBvcnR1Z2FsLiYjeEQ7Rk1VUC1GYWN1bGRhZGUgZGUgTWVkaWNpbmEsIFVuaXZlcnNp
ZGFkZSBkbyBQb3J0bywgQWxhbWVkYSBQcm9mLiBIZXJuYW5pIE1vbnRlaXJvLCA0MjAwLTMxOSBQ
b3J0bywgUG9ydHVnYWwuJiN4RDtJTkVCLUluc3RpdHV0byBkZSBFbmdlbmhhcmlhIEJpb21lZGlj
YSwgUi4gQWxmcmVkbyBBbGxlbiAyMDgsIDQyMDAtMTM1IFBvcnRvLCBQb3J0dWdhbC4mI3hEO0No
ZW1pY2FsIEVuZ2luZWVyaW5nIERlcGFydG1lbnQsIElTRVAtSW5zdGl0dXRvIFN1cGVyaW9yIGRl
IEVuZ2VuaGFyaWEgZG8gUG9ydG8sIElQUC1JbnN0aXR1dG8gUG9saXRlY25pY28gZG8gUG9ydG8s
IFIuIERyLiBBbnRvbmlvIEJlcm5hcmRpbm8gZGUgQWxtZWlkYSA0MzEsIDQyMDAtMDcyIFBvcnRv
LCBQb3J0dWdhbC4mI3hEO0VQSVVuaXQtSW5zdGl0dXRvIGRlIFNhdWRlIFB1YmxpY2EsIFVuaXZl
cnNpZGFkZSBkbyBQb3J0bywgUnVhIGRhcyBUYWlwYXMgMTM1LCA0MDUwLTYwMCBQb3J0bywgUG9y
dHVnYWwuJiN4RDtUZWNoNE1FRCwgVVBURUMsIEFTUFJFTEEgSSwgT2ZmaWNlLUxhYiAwLjE2LCBC
dXNpbmVzcyBDYW1wdXMsIFIuIEFsZnJlZG8gQWxsZW4sIDQ1NS80NjEsIDQyMDAtMTM1IFBvcnRv
LCBQb3J0dWdhbC4mI3hEO01lZCwgTWVkaXRlcnJhbmVhbiBJbnN0aXR1dGUgZm9yIEFncmljdWx0
dXJlLCBFbnZpcm9ubWVudCBhbmQgRGV2ZWxvcG1lbnQsIFVuaXZlcnNpdHkgb2YgRXZvcmEsIFBv
bG8gZGEgTWl0cmEsIEFwYXJ0YWRvIDk0LCA3MDA2LTU1NCBFdm9yYSwgUG9ydHVnYWwuJiN4RDtJ
UEFUSU1VUC1JbnN0aXR1dG8gZGUgUGF0b2xvZ2lhIGUgSW11bm9sb2dpYSwgVW5pdmVyc2lkYWRl
IGRvIFBvcnRvLCBSdWEgSnVsaW8gQW1hcmFsIGRlIENhcnZhbGhvIDQ1LCA0MjAwLTEzNSBQb3J0
bywgUG9ydHVnYWwuJiN4RDtGRVVQLUZhY3VsZGFkZSBkZSBFbmdlbmhhcmlhLCBVbml2ZXJzaWRh
ZGUgZG8gUG9ydG8sIFIuIERyLiBSb2JlcnRvIEZyaWFzLCA0MjAwLTQ2NSBQb3J0bywgUG9ydHVn
YWwuJiN4RDtDSFVTSi1DZW50cm8gSG9zcGl0YWxhciBVbml2ZXJzaXRhcmlvIFMuIEpvYW8sIEFs
YW1lZGEgUHJvZi4gSGVybmFuaSBNb250ZWlybywgNDIwMC0zMTkgUG9ydG8sIFBvcnR1Z2FsLjwv
YXV0aC1hZGRyZXNzPjx0aXRsZXM+PHRpdGxlPlZhbmNvbXljaW4tTG9hZGVkLCBOYW5vaHlkcm94
eWFwYXRpdGUtQmFzZWQgU2NhZmZvbGQgZm9yIE9zdGVvbXllbGl0aXMgVHJlYXRtZW50OiBJbiBW
aXZvIFJhYmJpdCBUb3hpY29sb2dpY2FsIFRlc3RzIGFuZCBJbiBWaXZvIEVmZmljYWN5IFRlc3Rz
IGluIGEgU2hlZXAgTW9kZWw8L3RpdGxlPjxzZWNvbmRhcnktdGl0bGU+QmlvZW5naW5lZXJpbmcg
KEJhc2VsKTwvc2Vjb25kYXJ5LXRpdGxlPjwvdGl0bGVzPjxwZXJpb2RpY2FsPjxmdWxsLXRpdGxl
PkJpb2VuZ2luZWVyaW5nIChCYXNlbCk8L2Z1bGwtdGl0bGU+PC9wZXJpb2RpY2FsPjx2b2x1bWU+
MTA8L3ZvbHVtZT48bnVtYmVyPjI8L251bWJlcj48ZWRpdGlvbj4yMDIzMDIwNDwvZWRpdGlvbj48
a2V5d29yZHM+PGtleXdvcmQ+ZHJ1ZyBkZWxpdmVyeTwva2V5d29yZD48a2V5d29yZD5uYW5vaHlk
cm94eWFwYXRpdGU8L2tleXdvcmQ+PGtleXdvcmQ+b3N0ZW9teWVsaXRpczwva2V5d29yZD48a2V5
d29yZD52YW5jb215Y2luPC9rZXl3b3JkPjwva2V5d29yZHM+PGRhdGVzPjx5ZWFyPjIwMjM8L3ll
YXI+PHB1Yi1kYXRlcz48ZGF0ZT5GZWIgNDwvZGF0ZT48L3B1Yi1kYXRlcz48L2RhdGVzPjxpc2Ju
PjIzMDYtNTM1NCAoUHJpbnQpJiN4RDsyMzA2LTUzNTQgKEVsZWN0cm9uaWMpJiN4RDsyMzA2LTUz
NTQgKExpbmtpbmcpPC9pc2JuPjxhY2Nlc3Npb24tbnVtPjM2ODI5NzAwPC9hY2Nlc3Npb24tbnVt
Pjx1cmxzPjxyZWxhdGVkLXVybHM+PHVybD5odHRwczovL3d3dy5uY2JpLm5sbS5uaWguZ292L3B1
Ym1lZC8zNjgyOTcwMDwvdXJsPjwvcmVsYXRlZC11cmxzPjwvdXJscz48Y3VzdG9tMT5UaGUgYXV0
aG9ycyBkZWNsYXJlIG5vIGNvbmZsaWN0IG9mIGludGVyZXN0LjwvY3VzdG9tMT48Y3VzdG9tMj5Q
TUM5OTUyNzAyPC9jdXN0b20yPjxlbGVjdHJvbmljLXJlc291cmNlLW51bT4xMC4zMzkwL2Jpb2Vu
Z2luZWVyaW5nMTAwMjAyMDY8L2VsZWN0cm9uaWMtcmVzb3VyY2UtbnVtPjxyZW1vdGUtZGF0YWJh
c2UtbmFtZT5QdWJNZWQtbm90LU1FRExJTkU8L3JlbW90ZS1kYXRhYmFzZS1uYW1lPjxyZW1vdGUt
ZGF0YWJhc2UtcHJvdmlkZXI+TkxNPC9yZW1vdGUtZGF0YWJhc2UtcHJvdmlkZXI+PC9yZWNvcmQ+
PC9DaXRlPjxDaXRlPjxBdXRob3I+Wmhhbmc8L0F1dGhvcj48WWVhcj4yMDIzPC9ZZWFyPjxSZWNO
dW0+MjM8L1JlY051bT48cmVjb3JkPjxyZWMtbnVtYmVyPjIzPC9yZWMtbnVtYmVyPjxmb3JlaWdu
LWtleXM+PGtleSBhcHA9IkVOIiBkYi1pZD0ieGFldnpmZDlsd2F4c2Nlc3cwYzU5ZGVlMmVldjll
ZWZhdHZ0IiB0aW1lc3RhbXA9IjE3MzEwMDgxMTMiPjIzPC9rZXk+PC9mb3JlaWduLWtleXM+PHJl
Zi10eXBlIG5hbWU9IkpvdXJuYWwgQXJ0aWNsZSI+MTc8L3JlZi10eXBlPjxjb250cmlidXRvcnM+
PGF1dGhvcnM+PGF1dGhvcj5aaGFuZywgSGFvPC9hdXRob3I+PGF1dGhvcj5MaSwgTGk8L2F1dGhv
cj48YXV0aG9yPkNodSwgTGVpPC9hdXRob3I+PGF1dGhvcj5IdWFuZywgSmluZzwvYXV0aG9yPjxh
dXRob3I+Q2hlbiwgWGlhb2NoZW48L2F1dGhvcj48YXV0aG9yPlpodW8sIFhpYW5nbG9uZzwvYXV0
aG9yPjxhdXRob3I+V2FuZywgWXVsaW48L2F1dGhvcj48YXV0aG9yPkhvbmliYWxsLCBKb2huIFJv
YmVydDwvYXV0aG9yPjxhdXRob3I+V2FuZywgQmluPC9hdXRob3I+PGF1dGhvcj5DaGVuLCBXZWk8
L2F1dGhvcj48YXV0aG9yPkx1LCBXaWxsaWFtIFcuPC9hdXRob3I+PGF1dGhvcj5XYW5nLCBEZXBp
bmc8L2F1dGhvcj48YXV0aG9yPkxpLCBCaW5nPC9hdXRob3I+PGF1dGhvcj5DdWksIFh1PC9hdXRo
b3I+PGF1dGhvcj5QYW4sIEhhb2JvPC9hdXRob3I+PC9hdXRob3JzPjwvY29udHJpYnV0b3JzPjx0
aXRsZXM+PHRpdGxlPkR1YWwtZnVuY3Rpb25hbCBib3Jvc2lsaWNhdGUgZ2xhc3MgKEJTRykgZGVs
aXZlcnkgaW1wbGFudCBmb3Igb3N0ZW9teWVsaXRpcyB0cmVhdG1lbnQgYW5kIGJvbmUgcmVnZW5l
cmF0aW9uPC90aXRsZT48c2Vjb25kYXJ5LXRpdGxlPkNvbXBvc2l0ZXMgUGFydCBCOiBFbmdpbmVl
cmluZzwvc2Vjb25kYXJ5LXRpdGxlPjwvdGl0bGVzPjxwZXJpb2RpY2FsPjxmdWxsLXRpdGxlPkNv
bXBvc2l0ZXMgUGFydCBCOiBFbmdpbmVlcmluZzwvZnVsbC10aXRsZT48L3BlcmlvZGljYWw+PHBh
Z2VzPm4vYSAtIG4vYTwvcGFnZXM+PHZvbHVtZT4yNTk8L3ZvbHVtZT48c2VjdGlvbj4xMTA3NDk8
L3NlY3Rpb24+PGRhdGVzPjx5ZWFyPjIwMjM8L3llYXI+PC9kYXRlcz48aXNibj4xMzU5ODM2ODwv
aXNibj48dXJscz48L3VybHM+PGVsZWN0cm9uaWMtcmVzb3VyY2UtbnVtPjEwLjEwMTYvai5jb21w
b3NpdGVzYi4yMDIzLjExMDc0OTwvZWxlY3Ryb25pYy1yZXNvdXJjZS1udW0+PC9yZWNvcmQ+PC9D
aXRlPjwvRW5kTm90ZT5=
</w:fldData>
        </w:fldChar>
      </w:r>
      <w:r w:rsidR="0048318F" w:rsidRPr="00234024">
        <w:instrText xml:space="preserve"> ADDIN EN.CITE.DATA </w:instrText>
      </w:r>
      <w:r w:rsidR="0048318F" w:rsidRPr="00234024">
        <w:fldChar w:fldCharType="end"/>
      </w:r>
      <w:r w:rsidRPr="00234024">
        <w:fldChar w:fldCharType="separate"/>
      </w:r>
      <w:r w:rsidR="007E0B95" w:rsidRPr="00234024">
        <w:rPr>
          <w:noProof/>
        </w:rPr>
        <w:t>[64, 67]</w:t>
      </w:r>
      <w:r w:rsidRPr="00234024">
        <w:fldChar w:fldCharType="end"/>
      </w:r>
      <w:r w:rsidR="00FC00C5" w:rsidRPr="00234024">
        <w:t>.</w:t>
      </w:r>
    </w:p>
    <w:p w14:paraId="4C375051" w14:textId="77777777" w:rsidR="006F63D0" w:rsidRPr="00234024" w:rsidRDefault="006F63D0" w:rsidP="00234024">
      <w:pPr>
        <w:pStyle w:val="Heading2"/>
      </w:pPr>
      <w:bookmarkStart w:id="6" w:name="_Toc195707696"/>
      <w:r w:rsidRPr="00234024">
        <w:t>Osteomyelitis OM</w:t>
      </w:r>
      <w:bookmarkEnd w:id="6"/>
      <w:r w:rsidRPr="00234024">
        <w:t xml:space="preserve"> </w:t>
      </w:r>
    </w:p>
    <w:p w14:paraId="01111A4E" w14:textId="1F8E7FC0" w:rsidR="006F63D0" w:rsidRPr="00234024" w:rsidRDefault="006F63D0" w:rsidP="00234024">
      <w:pPr>
        <w:pStyle w:val="NormalWeb"/>
        <w:spacing w:before="0" w:beforeAutospacing="0" w:after="0" w:afterAutospacing="0"/>
      </w:pPr>
      <w:r w:rsidRPr="00234024">
        <w:t xml:space="preserve">Surgical site infections are a major risk factor for developing osteomyelitis (OM), a severe complication </w:t>
      </w:r>
      <w:r w:rsidR="001D631D" w:rsidRPr="00234024">
        <w:t xml:space="preserve">after </w:t>
      </w:r>
      <w:r w:rsidR="001E01A4" w:rsidRPr="00234024">
        <w:t xml:space="preserve">orthopedic </w:t>
      </w:r>
      <w:r w:rsidRPr="00234024">
        <w:t>surgery. Clinical evidence indicates that wound infection in the postoperative period is the strongest predictor of early OM, with an odds ratio of 52 (95% CI, 21 to 130)</w:t>
      </w:r>
      <w:r w:rsidRPr="00234024">
        <w:fldChar w:fldCharType="begin">
          <w:fldData xml:space="preserve">PEVuZE5vdGU+PENpdGU+PEF1dGhvcj5XeW1lbmdhPC9BdXRob3I+PFllYXI+MTk5MjwvWWVhcj48
UmVjTnVtPjEwMTwvUmVjTnVtPjxEaXNwbGF5VGV4dD5bNjhdPC9EaXNwbGF5VGV4dD48cmVjb3Jk
PjxyZWMtbnVtYmVyPjEwMTwvcmVjLW51bWJlcj48Zm9yZWlnbi1rZXlzPjxrZXkgYXBwPSJFTiIg
ZGItaWQ9Ino1eno5ejUyYWZ2NWQ2ZTlldm41NXpkZ2VmNWVhd3RmMHJlZSIgdGltZXN0YW1wPSIx
NzM2NTQ1MTQ0Ij4xMDE8L2tleT48L2ZvcmVpZ24ta2V5cz48cmVmLXR5cGUgbmFtZT0iSm91cm5h
bCBBcnRpY2xlIj4xNzwvcmVmLXR5cGU+PGNvbnRyaWJ1dG9ycz48YXV0aG9ycz48YXV0aG9yPld5
bWVuZ2EsIEEuIEIuPC9hdXRob3I+PGF1dGhvcj52YW4gSG9ybiwgSi4gUi48L2F1dGhvcj48YXV0
aG9yPlRoZWV1d2VzLCBBLjwvYXV0aG9yPjxhdXRob3I+TXV5dGplbnMsIEguIEwuPC9hdXRob3I+
PGF1dGhvcj5TbG9vZmYsIFQuIEouPC9hdXRob3I+PC9hdXRob3JzPjwvY29udHJpYnV0b3JzPjxh
dXRoLWFkZHJlc3M+RGVwYXJ0bWVudCBvZiBPcnRob3BlZGljcywgVW5pdmVyc2l0eSBIb3NwaXRh
bCBOaWptZWdlbiwgVGhlIE5ldGhlcmxhbmRzLjwvYXV0aC1hZGRyZXNzPjx0aXRsZXM+PHRpdGxl
PlBlcmlvcGVyYXRpdmUgZmFjdG9ycyBhc3NvY2lhdGVkIHdpdGggc2VwdGljIGFydGhyaXRpcyBh
ZnRlciBhcnRocm9wbGFzdHkuIFByb3NwZWN0aXZlIG11bHRpY2VudGVyIHN0dWR5IG9mIDM2MiBr
bmVlIGFuZCAyLDY1MSBoaXAgb3BlcmF0aW9uczwvdGl0bGU+PHNlY29uZGFyeS10aXRsZT5BY3Rh
IE9ydGhvcCBTY2FuZDwvc2Vjb25kYXJ5LXRpdGxlPjwvdGl0bGVzPjxwZXJpb2RpY2FsPjxmdWxs
LXRpdGxlPkFjdGEgT3J0aG9wIFNjYW5kPC9mdWxsLXRpdGxlPjwvcGVyaW9kaWNhbD48cGFnZXM+
NjY1LTcxPC9wYWdlcz48dm9sdW1lPjYzPC92b2x1bWU+PG51bWJlcj42PC9udW1iZXI+PGtleXdv
cmRzPjxrZXl3b3JkPkFydGhyaXRpcywgSW5mZWN0aW91cy8qZXRpb2xvZ3k8L2tleXdvcmQ+PGtl
eXdvcmQ+QXJ0aHJpdGlzLCBSaGV1bWF0b2lkL2NvbXBsaWNhdGlvbnM8L2tleXdvcmQ+PGtleXdv
cmQ+Q2VmdXJveGltZS8qYWRtaW5pc3RyYXRpb24gJmFtcDsgZG9zYWdlPC9rZXl3b3JkPjxrZXl3
b3JkPkRpYWJldGVzIENvbXBsaWNhdGlvbnM8L2tleXdvcmQ+PGtleXdvcmQ+Rm9sbG93LVVwIFN0
dWRpZXM8L2tleXdvcmQ+PGtleXdvcmQ+RnJhY3R1cmVzLCBCb25lL2NvbXBsaWNhdGlvbnM8L2tl
eXdvcmQ+PGtleXdvcmQ+SGlwIFByb3N0aGVzaXMvKmFkdmVyc2UgZWZmZWN0czwva2V5d29yZD48
a2V5d29yZD5IdW1hbnM8L2tleXdvcmQ+PGtleXdvcmQ+SW5jaWRlbmNlPC9rZXl3b3JkPjxrZXl3
b3JkPktuZWUgUHJvc3RoZXNpcy8qYWR2ZXJzZSBlZmZlY3RzPC9rZXl3b3JkPjxrZXl3b3JkPk11
bHRpdmFyaWF0ZSBBbmFseXNpczwva2V5d29yZD48a2V5d29yZD5Qcm9zcGVjdGl2ZSBTdHVkaWVz
PC9rZXl3b3JkPjxrZXl3b3JkPlJlb3BlcmF0aW9uPC9rZXl3b3JkPjxrZXl3b3JkPlJpc2sgRmFj
dG9yczwva2V5d29yZD48a2V5d29yZD5TdGFwaHlsb2NvY2N1cyBhdXJldXMvaXNvbGF0aW9uICZh
bXA7IHB1cmlmaWNhdGlvbjwva2V5d29yZD48a2V5d29yZD5TdXJnaWNhbCBXb3VuZCBJbmZlY3Rp
b24vZXRpb2xvZ3k8L2tleXdvcmQ+PGtleXdvcmQ+VXJpbmFyeSBUcmFjdCBJbmZlY3Rpb25zL2Nv
bXBsaWNhdGlvbnM8L2tleXdvcmQ+PGtleXdvcmQ+V291bmQgSGVhbGluZzwva2V5d29yZD48L2tl
eXdvcmRzPjxkYXRlcz48eWVhcj4xOTkyPC95ZWFyPjxwdWItZGF0ZXM+PGRhdGU+RGVjPC9kYXRl
PjwvcHViLWRhdGVzPjwvZGF0ZXM+PGlzYm4+MDAwMS02NDcwIChQcmludCkmI3hEOzAwMDEtNjQ3
MCAoTGlua2luZyk8L2lzYm4+PGFjY2Vzc2lvbi1udW0+MTQ3MTUxOTwvYWNjZXNzaW9uLW51bT48
dXJscz48cmVsYXRlZC11cmxzPjx1cmw+aHR0cHM6Ly93d3cubmNiaS5ubG0ubmloLmdvdi9wdWJt
ZWQvMTQ3MTUxOTwvdXJsPjwvcmVsYXRlZC11cmxzPjwvdXJscz48ZWxlY3Ryb25pYy1yZXNvdXJj
ZS1udW0+MTAuMTA4MC8xNzQ1MzY3OTIwOTE2OTczMjwvZWxlY3Ryb25pYy1yZXNvdXJjZS1udW0+
PHJlbW90ZS1kYXRhYmFzZS1uYW1lPk1lZGxpbmU8L3JlbW90ZS1kYXRhYmFzZS1uYW1lPjxyZW1v
dGUtZGF0YWJhc2UtcHJvdmlkZXI+TkxNPC9yZW1vdGUtZGF0YWJhc2UtcHJvdmlkZXI+PC9yZWNv
cmQ+PC9DaXRlPjwvRW5kTm90ZT4A
</w:fldData>
        </w:fldChar>
      </w:r>
      <w:r w:rsidR="007E0B95" w:rsidRPr="00234024">
        <w:instrText xml:space="preserve"> ADDIN EN.CITE </w:instrText>
      </w:r>
      <w:r w:rsidR="007E0B95" w:rsidRPr="00234024">
        <w:fldChar w:fldCharType="begin">
          <w:fldData xml:space="preserve">PEVuZE5vdGU+PENpdGU+PEF1dGhvcj5XeW1lbmdhPC9BdXRob3I+PFllYXI+MTk5MjwvWWVhcj48
UmVjTnVtPjEwMTwvUmVjTnVtPjxEaXNwbGF5VGV4dD5bNjhdPC9EaXNwbGF5VGV4dD48cmVjb3Jk
PjxyZWMtbnVtYmVyPjEwMTwvcmVjLW51bWJlcj48Zm9yZWlnbi1rZXlzPjxrZXkgYXBwPSJFTiIg
ZGItaWQ9Ino1eno5ejUyYWZ2NWQ2ZTlldm41NXpkZ2VmNWVhd3RmMHJlZSIgdGltZXN0YW1wPSIx
NzM2NTQ1MTQ0Ij4xMDE8L2tleT48L2ZvcmVpZ24ta2V5cz48cmVmLXR5cGUgbmFtZT0iSm91cm5h
bCBBcnRpY2xlIj4xNzwvcmVmLXR5cGU+PGNvbnRyaWJ1dG9ycz48YXV0aG9ycz48YXV0aG9yPld5
bWVuZ2EsIEEuIEIuPC9hdXRob3I+PGF1dGhvcj52YW4gSG9ybiwgSi4gUi48L2F1dGhvcj48YXV0
aG9yPlRoZWV1d2VzLCBBLjwvYXV0aG9yPjxhdXRob3I+TXV5dGplbnMsIEguIEwuPC9hdXRob3I+
PGF1dGhvcj5TbG9vZmYsIFQuIEouPC9hdXRob3I+PC9hdXRob3JzPjwvY29udHJpYnV0b3JzPjxh
dXRoLWFkZHJlc3M+RGVwYXJ0bWVudCBvZiBPcnRob3BlZGljcywgVW5pdmVyc2l0eSBIb3NwaXRh
bCBOaWptZWdlbiwgVGhlIE5ldGhlcmxhbmRzLjwvYXV0aC1hZGRyZXNzPjx0aXRsZXM+PHRpdGxl
PlBlcmlvcGVyYXRpdmUgZmFjdG9ycyBhc3NvY2lhdGVkIHdpdGggc2VwdGljIGFydGhyaXRpcyBh
ZnRlciBhcnRocm9wbGFzdHkuIFByb3NwZWN0aXZlIG11bHRpY2VudGVyIHN0dWR5IG9mIDM2MiBr
bmVlIGFuZCAyLDY1MSBoaXAgb3BlcmF0aW9uczwvdGl0bGU+PHNlY29uZGFyeS10aXRsZT5BY3Rh
IE9ydGhvcCBTY2FuZDwvc2Vjb25kYXJ5LXRpdGxlPjwvdGl0bGVzPjxwZXJpb2RpY2FsPjxmdWxs
LXRpdGxlPkFjdGEgT3J0aG9wIFNjYW5kPC9mdWxsLXRpdGxlPjwvcGVyaW9kaWNhbD48cGFnZXM+
NjY1LTcxPC9wYWdlcz48dm9sdW1lPjYzPC92b2x1bWU+PG51bWJlcj42PC9udW1iZXI+PGtleXdv
cmRzPjxrZXl3b3JkPkFydGhyaXRpcywgSW5mZWN0aW91cy8qZXRpb2xvZ3k8L2tleXdvcmQ+PGtl
eXdvcmQ+QXJ0aHJpdGlzLCBSaGV1bWF0b2lkL2NvbXBsaWNhdGlvbnM8L2tleXdvcmQ+PGtleXdv
cmQ+Q2VmdXJveGltZS8qYWRtaW5pc3RyYXRpb24gJmFtcDsgZG9zYWdlPC9rZXl3b3JkPjxrZXl3
b3JkPkRpYWJldGVzIENvbXBsaWNhdGlvbnM8L2tleXdvcmQ+PGtleXdvcmQ+Rm9sbG93LVVwIFN0
dWRpZXM8L2tleXdvcmQ+PGtleXdvcmQ+RnJhY3R1cmVzLCBCb25lL2NvbXBsaWNhdGlvbnM8L2tl
eXdvcmQ+PGtleXdvcmQ+SGlwIFByb3N0aGVzaXMvKmFkdmVyc2UgZWZmZWN0czwva2V5d29yZD48
a2V5d29yZD5IdW1hbnM8L2tleXdvcmQ+PGtleXdvcmQ+SW5jaWRlbmNlPC9rZXl3b3JkPjxrZXl3
b3JkPktuZWUgUHJvc3RoZXNpcy8qYWR2ZXJzZSBlZmZlY3RzPC9rZXl3b3JkPjxrZXl3b3JkPk11
bHRpdmFyaWF0ZSBBbmFseXNpczwva2V5d29yZD48a2V5d29yZD5Qcm9zcGVjdGl2ZSBTdHVkaWVz
PC9rZXl3b3JkPjxrZXl3b3JkPlJlb3BlcmF0aW9uPC9rZXl3b3JkPjxrZXl3b3JkPlJpc2sgRmFj
dG9yczwva2V5d29yZD48a2V5d29yZD5TdGFwaHlsb2NvY2N1cyBhdXJldXMvaXNvbGF0aW9uICZh
bXA7IHB1cmlmaWNhdGlvbjwva2V5d29yZD48a2V5d29yZD5TdXJnaWNhbCBXb3VuZCBJbmZlY3Rp
b24vZXRpb2xvZ3k8L2tleXdvcmQ+PGtleXdvcmQ+VXJpbmFyeSBUcmFjdCBJbmZlY3Rpb25zL2Nv
bXBsaWNhdGlvbnM8L2tleXdvcmQ+PGtleXdvcmQ+V291bmQgSGVhbGluZzwva2V5d29yZD48L2tl
eXdvcmRzPjxkYXRlcz48eWVhcj4xOTkyPC95ZWFyPjxwdWItZGF0ZXM+PGRhdGU+RGVjPC9kYXRl
PjwvcHViLWRhdGVzPjwvZGF0ZXM+PGlzYm4+MDAwMS02NDcwIChQcmludCkmI3hEOzAwMDEtNjQ3
MCAoTGlua2luZyk8L2lzYm4+PGFjY2Vzc2lvbi1udW0+MTQ3MTUxOTwvYWNjZXNzaW9uLW51bT48
dXJscz48cmVsYXRlZC11cmxzPjx1cmw+aHR0cHM6Ly93d3cubmNiaS5ubG0ubmloLmdvdi9wdWJt
ZWQvMTQ3MTUxOTwvdXJsPjwvcmVsYXRlZC11cmxzPjwvdXJscz48ZWxlY3Ryb25pYy1yZXNvdXJj
ZS1udW0+MTAuMTA4MC8xNzQ1MzY3OTIwOTE2OTczMjwvZWxlY3Ryb25pYy1yZXNvdXJjZS1udW0+
PHJlbW90ZS1kYXRhYmFzZS1uYW1lPk1lZGxpbmU8L3JlbW90ZS1kYXRhYmFzZS1uYW1lPjxyZW1v
dGUtZGF0YWJhc2UtcHJvdmlkZXI+TkxNPC9yZW1vdGUtZGF0YWJhc2UtcHJvdmlkZXI+PC9yZWNv
cmQ+PC9DaXRlPjwvRW5kTm90ZT4A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[68]</w:t>
      </w:r>
      <w:r w:rsidRPr="00234024">
        <w:fldChar w:fldCharType="end"/>
      </w:r>
      <w:r w:rsidRPr="00234024">
        <w:t xml:space="preserve">. In one study, surgical site infections accounted for 24.68% of complications (n = 78), with 21.52% of cases (n = 68) requiring revision procedures due to infection </w:t>
      </w:r>
      <w:r w:rsidRPr="00234024">
        <w:fldChar w:fldCharType="begin">
          <w:fldData xml:space="preserve">PEVuZE5vdGU+PENpdGU+PEF1dGhvcj5TYXVkPC9BdXRob3I+PFllYXI+MjAyNDwvWWVhcj48UmVj
TnVtPjE5MzwvUmVjTnVtPjxEaXNwbGF5VGV4dD5bNjldPC9EaXNwbGF5VGV4dD48cmVjb3JkPjxy
ZWMtbnVtYmVyPjE5MzwvcmVjLW51bWJlcj48Zm9yZWlnbi1rZXlzPjxrZXkgYXBwPSJFTiIgZGIt
aWQ9InhhZXZ6ZmQ5bHdheHNjZXN3MGM1OWRlZTJlZXY5ZWVmYXR2dCIgdGltZXN0YW1wPSIxNzM2
MzYwNTAwIj4xOTM8L2tleT48L2ZvcmVpZ24ta2V5cz48cmVmLXR5cGUgbmFtZT0iSm91cm5hbCBB
cnRpY2xlIj4xNzwvcmVmLXR5cGU+PGNvbnRyaWJ1dG9ycz48YXV0aG9ycz48YXV0aG9yPlNhdWQs
IEEuIE0uPC9hdXRob3I+PGF1dGhvcj5SYXphLCBULjwvYXV0aG9yPjxhdXRob3I+S2FtcmFuLCBN
LjwvYXV0aG9yPjxhdXRob3I+QWRlZWwsIE0uPC9hdXRob3I+PGF1dGhvcj5BYmlkaSwgUy4gQS4g
Ui48L2F1dGhvcj48YXV0aG9yPktoYW4sIEEuIFIuPC9hdXRob3I+PGF1dGhvcj5UYWhhIEFobWVk
LCBTLjwvYXV0aG9yPjxhdXRob3I+SGFzc2FuLCBTLiBNLiBULjwvYXV0aG9yPjwvYXV0aG9ycz48
L2NvbnRyaWJ1dG9ycz48YXV0aC1hZGRyZXNzPk9ydGhvcGVkaWMgU3VyZ2VyeSwgQmFoYXdhbCBW
aWN0b3JpYSBIb3NwaXRhbCwgQmFoYXdhbHB1ciwgUEFLLiYjeEQ7T3J0aG9wZWRpY3MsIEtNVSBJ
bnN0aXR1dGUgb2YgTWVkaWNhbCBTY2llbmNlcywgS29oYXQsIFBBSy4mI3hEO09ydGhvcGVkaWNz
LCBOaXNodGFyIE1lZGljYWwgVW5pdmVyc2l0eSwgTXVsdGFuLCBQQUsuJiN4RDtPcnRob3BlZGlj
cywgQXl1YiBUZWFjaGluZyBIb3NwaXRhbCwgQXl1YiBNZWRpY2FsIENvbGxlZ2UsIEFiYm90dGFi
YWQsIFBBSy4mI3hEO09ydGhvcGVkaWMgU3VyZ2VyeSwgSmlubmFoIE1lZGljYWwgYW5kIERlbnRh
bCBDb2xsZWdlLCBLYXJhY2hpLCBQQUsuJiN4RDtPcnRob3BlZGljcywgRG93IFVuaXZlcnNpdHkg
SG9zcGl0YWwsIERvdyBJbnRlcm5hdGlvbmFsIE1lZGljYWwgQ29sbGVnZSwgRG93IFVuaXZlcnNp
dHkgb2YgSGVhbHRoIFNjaWVuY2VzLCBLYXJhY2hpLCBQQUsuJiN4RDtTdXJnZXJ5LCBTaW5kaCBN
ZWRpY2FsIENvbGxlZ2UsIEppbm5haCBTaW5kaCBNZWRpY2FsIFVuaXZlcnNpdHksIEthcmFjaGks
IFBBSy4mI3hEO09ydGhvcGVkaWMgU3VyZ2VyeSwgRGFyIEFzIFNpaGhhIE1lZGljYWwgQ2VudGVy
LCBEYW1tYW0sIFNBVS48L2F1dGgtYWRkcmVzcz48dGl0bGVzPjx0aXRsZT5Db21wbGljYXRpb25z
IGFuZCBSZXZpc2lvbiBTdXJnZXJ5IGluIE9ydGhvcGVkaWNzIEZvY3VzaW5nIG9uIFRyYXVtYXRv
bG9neTwvdGl0bGU+PHNlY29uZGFyeS10aXRsZT5DdXJldXM8L3NlY29uZGFyeS10aXRsZT48L3Rp
dGxlcz48cGVyaW9kaWNhbD48ZnVsbC10aXRsZT5DdXJldXM8L2Z1bGwtdGl0bGU+PC9wZXJpb2Rp
Y2FsPjxwYWdlcz5lNjU2NDA8L3BhZ2VzPjx2b2x1bWU+MTY8L3ZvbHVtZT48bnVtYmVyPjc8L251
bWJlcj48ZWRpdGlvbj4yMDI0MDcyOTwvZWRpdGlvbj48a2V5d29yZHM+PGtleXdvcmQ+Y29tcGxp
Y2F0aW9uczwva2V5d29yZD48a2V5d29yZD5oZWFsdGhjYXJlIGVjb25vbWljczwva2V5d29yZD48
a2V5d29yZD5vcnRob3BlZGljIHRyYXVtYXRvbG9neTwva2V5d29yZD48a2V5d29yZD5yZXZpc2lv
biBzdXJnZXJpZXM8L2tleXdvcmQ+PGtleXdvcmQ+c3VyZ2ljYWwgdGVjaG5pcXVlczwva2V5d29y
ZD48L2tleXdvcmRzPjxkYXRlcz48eWVhcj4yMDI0PC95ZWFyPjxwdWItZGF0ZXM+PGRhdGU+SnVs
PC9kYXRlPjwvcHViLWRhdGVzPjwvZGF0ZXM+PGlzYm4+MjE2OC04MTg0IChQcmludCkmI3hEOzIx
NjgtODE4NCAoRWxlY3Ryb25pYykmI3hEOzIxNjgtODE4NCAoTGlua2luZyk8L2lzYm4+PGFjY2Vz
c2lvbi1udW0+MzkyMDU3ODc8L2FjY2Vzc2lvbi1udW0+PHVybHM+PHJlbGF0ZWQtdXJscz48dXJs
Pmh0dHBzOi8vd3d3Lm5jYmkubmxtLm5paC5nb3YvcHVibWVkLzM5MjA1Nzg3PC91cmw+PC9yZWxh
dGVkLXVybHM+PC91cmxzPjxjdXN0b20xPkh1bWFuIHN1YmplY3RzOiBDb25zZW50IHdhcyBvYnRh
aW5lZCBvciB3YWl2ZWQgYnkgYWxsIHBhcnRpY2lwYW50cyBpbiB0aGlzIHN0dWR5LiBJbnN0aXR1
dGlvbmFsIFJldmlldyBCb2FyZCAoSVJCKSBhdCB0aGUgSGF5YXRhYmFkIE1lZGljYWwgQ29tcGxl
eCBpbiBQZXNoYXdhciwgUGFraXN0YW4gaXNzdWVkIGFwcHJvdmFsIDI3MjIwLiBBbmltYWwgc3Vi
amVjdHM6IEFsbCBhdXRob3JzIGhhdmUgY29uZmlybWVkIHRoYXQgdGhpcyBzdHVkeSBkaWQgbm90
IGludm9sdmUgYW5pbWFsIHN1YmplY3RzIG9yIHRpc3N1ZS4gQ29uZmxpY3RzIG9mIGludGVyZXN0
OiBJbiBjb21wbGlhbmNlIHdpdGggdGhlIElDTUpFIHVuaWZvcm0gZGlzY2xvc3VyZSBmb3JtLCBh
bGwgYXV0aG9ycyBkZWNsYXJlIHRoZSBmb2xsb3dpbmc6IFBheW1lbnQvc2VydmljZXMgaW5mbzog
QWxsIGF1dGhvcnMgaGF2ZSBkZWNsYXJlZCB0aGF0IG5vIGZpbmFuY2lhbCBzdXBwb3J0IHdhcyBy
ZWNlaXZlZCBmcm9tIGFueSBvcmdhbml6YXRpb24gZm9yIHRoZSBzdWJtaXR0ZWQgd29yay4gRmlu
YW5jaWFsIHJlbGF0aW9uc2hpcHM6IEFsbCBhdXRob3JzIGhhdmUgZGVjbGFyZWQgdGhhdCB0aGV5
IGhhdmUgbm8gZmluYW5jaWFsIHJlbGF0aW9uc2hpcHMgYXQgcHJlc2VudCBvciB3aXRoaW4gdGhl
IHByZXZpb3VzIHRocmVlIHllYXJzIHdpdGggYW55IG9yZ2FuaXphdGlvbnMgdGhhdCBtaWdodCBo
YXZlIGFuIGludGVyZXN0IGluIHRoZSBzdWJtaXR0ZWQgd29yay4gT3RoZXIgcmVsYXRpb25zaGlw
czogQWxsIGF1dGhvcnMgaGF2ZSBkZWNsYXJlZCB0aGF0IHRoZXJlIGFyZSBubyBvdGhlciByZWxh
dGlvbnNoaXBzIG9yIGFjdGl2aXRpZXMgdGhhdCBjb3VsZCBhcHBlYXIgdG8gaGF2ZSBpbmZsdWVu
Y2VkIHRoZSBzdWJtaXR0ZWQgd29yay48L2N1c3RvbTE+PGN1c3RvbTI+UE1DMTEzNTc3MTQ8L2N1
c3RvbTI+PGVsZWN0cm9uaWMtcmVzb3VyY2UtbnVtPjEwLjc3NTkvY3VyZXVzLjY1NjQwPC9lbGVj
dHJvbmljLXJlc291cmNlLW51bT48cmVtb3RlLWRhdGFiYXNlLW5hbWU+UHViTWVkLW5vdC1NRURM
SU5FPC9yZW1vdGUtZGF0YWJhc2UtbmFtZT48cmVtb3RlLWRhdGFiYXNlLXByb3ZpZGVyPk5MTTwv
cmVtb3RlLWRhdGFiYXNlLXByb3ZpZGVyPjwvcmVjb3JkPjwvQ2l0ZT48L0VuZE5vdGU+
</w:fldData>
        </w:fldChar>
      </w:r>
      <w:r w:rsidR="007E0B95" w:rsidRPr="00234024">
        <w:instrText xml:space="preserve"> ADDIN EN.CITE </w:instrText>
      </w:r>
      <w:r w:rsidR="007E0B95" w:rsidRPr="00234024">
        <w:fldChar w:fldCharType="begin">
          <w:fldData xml:space="preserve">PEVuZE5vdGU+PENpdGU+PEF1dGhvcj5TYXVkPC9BdXRob3I+PFllYXI+MjAyNDwvWWVhcj48UmVj
TnVtPjE5MzwvUmVjTnVtPjxEaXNwbGF5VGV4dD5bNjldPC9EaXNwbGF5VGV4dD48cmVjb3JkPjxy
ZWMtbnVtYmVyPjE5MzwvcmVjLW51bWJlcj48Zm9yZWlnbi1rZXlzPjxrZXkgYXBwPSJFTiIgZGIt
aWQ9InhhZXZ6ZmQ5bHdheHNjZXN3MGM1OWRlZTJlZXY5ZWVmYXR2dCIgdGltZXN0YW1wPSIxNzM2
MzYwNTAwIj4xOTM8L2tleT48L2ZvcmVpZ24ta2V5cz48cmVmLXR5cGUgbmFtZT0iSm91cm5hbCBB
cnRpY2xlIj4xNzwvcmVmLXR5cGU+PGNvbnRyaWJ1dG9ycz48YXV0aG9ycz48YXV0aG9yPlNhdWQs
IEEuIE0uPC9hdXRob3I+PGF1dGhvcj5SYXphLCBULjwvYXV0aG9yPjxhdXRob3I+S2FtcmFuLCBN
LjwvYXV0aG9yPjxhdXRob3I+QWRlZWwsIE0uPC9hdXRob3I+PGF1dGhvcj5BYmlkaSwgUy4gQS4g
Ui48L2F1dGhvcj48YXV0aG9yPktoYW4sIEEuIFIuPC9hdXRob3I+PGF1dGhvcj5UYWhhIEFobWVk
LCBTLjwvYXV0aG9yPjxhdXRob3I+SGFzc2FuLCBTLiBNLiBULjwvYXV0aG9yPjwvYXV0aG9ycz48
L2NvbnRyaWJ1dG9ycz48YXV0aC1hZGRyZXNzPk9ydGhvcGVkaWMgU3VyZ2VyeSwgQmFoYXdhbCBW
aWN0b3JpYSBIb3NwaXRhbCwgQmFoYXdhbHB1ciwgUEFLLiYjeEQ7T3J0aG9wZWRpY3MsIEtNVSBJ
bnN0aXR1dGUgb2YgTWVkaWNhbCBTY2llbmNlcywgS29oYXQsIFBBSy4mI3hEO09ydGhvcGVkaWNz
LCBOaXNodGFyIE1lZGljYWwgVW5pdmVyc2l0eSwgTXVsdGFuLCBQQUsuJiN4RDtPcnRob3BlZGlj
cywgQXl1YiBUZWFjaGluZyBIb3NwaXRhbCwgQXl1YiBNZWRpY2FsIENvbGxlZ2UsIEFiYm90dGFi
YWQsIFBBSy4mI3hEO09ydGhvcGVkaWMgU3VyZ2VyeSwgSmlubmFoIE1lZGljYWwgYW5kIERlbnRh
bCBDb2xsZWdlLCBLYXJhY2hpLCBQQUsuJiN4RDtPcnRob3BlZGljcywgRG93IFVuaXZlcnNpdHkg
SG9zcGl0YWwsIERvdyBJbnRlcm5hdGlvbmFsIE1lZGljYWwgQ29sbGVnZSwgRG93IFVuaXZlcnNp
dHkgb2YgSGVhbHRoIFNjaWVuY2VzLCBLYXJhY2hpLCBQQUsuJiN4RDtTdXJnZXJ5LCBTaW5kaCBN
ZWRpY2FsIENvbGxlZ2UsIEppbm5haCBTaW5kaCBNZWRpY2FsIFVuaXZlcnNpdHksIEthcmFjaGks
IFBBSy4mI3hEO09ydGhvcGVkaWMgU3VyZ2VyeSwgRGFyIEFzIFNpaGhhIE1lZGljYWwgQ2VudGVy
LCBEYW1tYW0sIFNBVS48L2F1dGgtYWRkcmVzcz48dGl0bGVzPjx0aXRsZT5Db21wbGljYXRpb25z
IGFuZCBSZXZpc2lvbiBTdXJnZXJ5IGluIE9ydGhvcGVkaWNzIEZvY3VzaW5nIG9uIFRyYXVtYXRv
bG9neTwvdGl0bGU+PHNlY29uZGFyeS10aXRsZT5DdXJldXM8L3NlY29uZGFyeS10aXRsZT48L3Rp
dGxlcz48cGVyaW9kaWNhbD48ZnVsbC10aXRsZT5DdXJldXM8L2Z1bGwtdGl0bGU+PC9wZXJpb2Rp
Y2FsPjxwYWdlcz5lNjU2NDA8L3BhZ2VzPjx2b2x1bWU+MTY8L3ZvbHVtZT48bnVtYmVyPjc8L251
bWJlcj48ZWRpdGlvbj4yMDI0MDcyOTwvZWRpdGlvbj48a2V5d29yZHM+PGtleXdvcmQ+Y29tcGxp
Y2F0aW9uczwva2V5d29yZD48a2V5d29yZD5oZWFsdGhjYXJlIGVjb25vbWljczwva2V5d29yZD48
a2V5d29yZD5vcnRob3BlZGljIHRyYXVtYXRvbG9neTwva2V5d29yZD48a2V5d29yZD5yZXZpc2lv
biBzdXJnZXJpZXM8L2tleXdvcmQ+PGtleXdvcmQ+c3VyZ2ljYWwgdGVjaG5pcXVlczwva2V5d29y
ZD48L2tleXdvcmRzPjxkYXRlcz48eWVhcj4yMDI0PC95ZWFyPjxwdWItZGF0ZXM+PGRhdGU+SnVs
PC9kYXRlPjwvcHViLWRhdGVzPjwvZGF0ZXM+PGlzYm4+MjE2OC04MTg0IChQcmludCkmI3hEOzIx
NjgtODE4NCAoRWxlY3Ryb25pYykmI3hEOzIxNjgtODE4NCAoTGlua2luZyk8L2lzYm4+PGFjY2Vz
c2lvbi1udW0+MzkyMDU3ODc8L2FjY2Vzc2lvbi1udW0+PHVybHM+PHJlbGF0ZWQtdXJscz48dXJs
Pmh0dHBzOi8vd3d3Lm5jYmkubmxtLm5paC5nb3YvcHVibWVkLzM5MjA1Nzg3PC91cmw+PC9yZWxh
dGVkLXVybHM+PC91cmxzPjxjdXN0b20xPkh1bWFuIHN1YmplY3RzOiBDb25zZW50IHdhcyBvYnRh
aW5lZCBvciB3YWl2ZWQgYnkgYWxsIHBhcnRpY2lwYW50cyBpbiB0aGlzIHN0dWR5LiBJbnN0aXR1
dGlvbmFsIFJldmlldyBCb2FyZCAoSVJCKSBhdCB0aGUgSGF5YXRhYmFkIE1lZGljYWwgQ29tcGxl
eCBpbiBQZXNoYXdhciwgUGFraXN0YW4gaXNzdWVkIGFwcHJvdmFsIDI3MjIwLiBBbmltYWwgc3Vi
amVjdHM6IEFsbCBhdXRob3JzIGhhdmUgY29uZmlybWVkIHRoYXQgdGhpcyBzdHVkeSBkaWQgbm90
IGludm9sdmUgYW5pbWFsIHN1YmplY3RzIG9yIHRpc3N1ZS4gQ29uZmxpY3RzIG9mIGludGVyZXN0
OiBJbiBjb21wbGlhbmNlIHdpdGggdGhlIElDTUpFIHVuaWZvcm0gZGlzY2xvc3VyZSBmb3JtLCBh
bGwgYXV0aG9ycyBkZWNsYXJlIHRoZSBmb2xsb3dpbmc6IFBheW1lbnQvc2VydmljZXMgaW5mbzog
QWxsIGF1dGhvcnMgaGF2ZSBkZWNsYXJlZCB0aGF0IG5vIGZpbmFuY2lhbCBzdXBwb3J0IHdhcyBy
ZWNlaXZlZCBmcm9tIGFueSBvcmdhbml6YXRpb24gZm9yIHRoZSBzdWJtaXR0ZWQgd29yay4gRmlu
YW5jaWFsIHJlbGF0aW9uc2hpcHM6IEFsbCBhdXRob3JzIGhhdmUgZGVjbGFyZWQgdGhhdCB0aGV5
IGhhdmUgbm8gZmluYW5jaWFsIHJlbGF0aW9uc2hpcHMgYXQgcHJlc2VudCBvciB3aXRoaW4gdGhl
IHByZXZpb3VzIHRocmVlIHllYXJzIHdpdGggYW55IG9yZ2FuaXphdGlvbnMgdGhhdCBtaWdodCBo
YXZlIGFuIGludGVyZXN0IGluIHRoZSBzdWJtaXR0ZWQgd29yay4gT3RoZXIgcmVsYXRpb25zaGlw
czogQWxsIGF1dGhvcnMgaGF2ZSBkZWNsYXJlZCB0aGF0IHRoZXJlIGFyZSBubyBvdGhlciByZWxh
dGlvbnNoaXBzIG9yIGFjdGl2aXRpZXMgdGhhdCBjb3VsZCBhcHBlYXIgdG8gaGF2ZSBpbmZsdWVu
Y2VkIHRoZSBzdWJtaXR0ZWQgd29yay48L2N1c3RvbTE+PGN1c3RvbTI+UE1DMTEzNTc3MTQ8L2N1
c3RvbTI+PGVsZWN0cm9uaWMtcmVzb3VyY2UtbnVtPjEwLjc3NTkvY3VyZXVzLjY1NjQwPC9lbGVj
dHJvbmljLXJlc291cmNlLW51bT48cmVtb3RlLWRhdGFiYXNlLW5hbWU+UHViTWVkLW5vdC1NRURM
SU5FPC9yZW1vdGUtZGF0YWJhc2UtbmFtZT48cmVtb3RlLWRhdGFiYXNlLXByb3ZpZGVyPk5MTTwv
cmVtb3RlLWRhdGFiYXNlLXByb3ZpZGVyPjwvcmVjb3JkPjwvQ2l0ZT48L0VuZE5vdGU+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[69]</w:t>
      </w:r>
      <w:r w:rsidRPr="00234024">
        <w:fldChar w:fldCharType="end"/>
      </w:r>
      <w:r w:rsidR="0065449C" w:rsidRPr="00234024">
        <w:t>.</w:t>
      </w:r>
      <w:r w:rsidRPr="00234024">
        <w:t xml:space="preserve"> The presence of a foreign body, common with synthetic implants, increases susceptibility to infection </w:t>
      </w:r>
      <w:r w:rsidRPr="00234024">
        <w:fldChar w:fldCharType="begin">
          <w:fldData xml:space="preserve">PEVuZE5vdGU+PENpdGU+PEF1dGhvcj5UcmFtcHV6PC9BdXRob3I+PFllYXI+MjAwNjwvWWVhcj48
UmVjTnVtPjE5PC9SZWNOdW0+PERpc3BsYXlUZXh0Pls3MCwgNzFdPC9EaXNwbGF5VGV4dD48cmVj
b3JkPjxyZWMtbnVtYmVyPjE5PC9yZWMtbnVtYmVyPjxmb3JlaWduLWtleXM+PGtleSBhcHA9IkVO
IiBkYi1pZD0iejV6ejl6NTJhZnY1ZDZlOWV2bjU1emRnZWY1ZWF3dGYwcmVlIiB0aW1lc3RhbXA9
IjE3MzYzODQ4MDciPjE5PC9rZXk+PC9mb3JlaWduLWtleXM+PHJlZi10eXBlIG5hbWU9IkpvdXJu
YWwgQXJ0aWNsZSI+MTc8L3JlZi10eXBlPjxjb250cmlidXRvcnM+PGF1dGhvcnM+PGF1dGhvcj5U
cmFtcHV6LCBBLjwvYXV0aG9yPjxhdXRob3I+WmltbWVybGksIFcuPC9hdXRob3I+PC9hdXRob3Jz
PjwvY29udHJpYnV0b3JzPjxhdXRoLWFkZHJlc3M+S2xpbmlrIGZ1ciBJbmZla3Rpb2xvZ2llIHVu
ZCBTcGl0YWxoeWdpZW5lLCBVbml2ZXJzaXRhdHNzcGl0YWwgQmFzZWwsIFN3aXR6ZXJsYW5kLjwv
YXV0aC1hZGRyZXNzPjx0aXRsZXM+PHRpdGxlPkRpYWdub3NpcyBhbmQgdHJlYXRtZW50IG9mIGlu
ZmVjdGlvbnMgYXNzb2NpYXRlZCB3aXRoIGZyYWN0dXJlLWZpeGF0aW9uIGRldmljZXM8L3RpdGxl
PjxzZWNvbmRhcnktdGl0bGU+SW5qdXJ5PC9zZWNvbmRhcnktdGl0bGU+PC90aXRsZXM+PHBlcmlv
ZGljYWw+PGZ1bGwtdGl0bGU+SW5qdXJ5PC9mdWxsLXRpdGxlPjwvcGVyaW9kaWNhbD48cGFnZXM+
UzU5LTY2PC9wYWdlcz48dm9sdW1lPjM3IFN1cHBsIDI8L3ZvbHVtZT48a2V5d29yZHM+PGtleXdv
cmQ+QW5pbWFsczwva2V5d29yZD48a2V5d29yZD5BbnRpLUluZmVjdGl2ZSBBZ2VudHMvdGhlcmFw
ZXV0aWMgdXNlPC9rZXl3b3JkPjxrZXl3b3JkPkJhY3RlcmlhL3BhdGhvZ2VuaWNpdHk8L2tleXdv
cmQ+PGtleXdvcmQ+KkJvbmUgRGlzZWFzZXMsIEluZmVjdGlvdXMvY2xhc3NpZmljYXRpb24vZGlh
Z25vc2lzL3RoZXJhcHk8L2tleXdvcmQ+PGtleXdvcmQ+RXh0ZXJuYWwgRml4YXRvcnMvKmFkdmVy
c2UgZWZmZWN0czwva2V5d29yZD48a2V5d29yZD5GcmFjdHVyZSBGaXhhdGlvbi8qYWR2ZXJzZSBl
ZmZlY3RzPC9rZXl3b3JkPjxrZXl3b3JkPkd1aW5lYSBQaWdzPC9rZXl3b3JkPjxrZXl3b3JkPkh1
bWFuczwva2V5d29yZD48a2V5d29yZD5JbnRlcm5hbCBGaXhhdG9ycy8qYWR2ZXJzZSBlZmZlY3Rz
PC9rZXl3b3JkPjxrZXl3b3JkPlBvc3RvcGVyYXRpdmUgQ29tcGxpY2F0aW9ucy9jbGFzc2lmaWNh
dGlvbi9kaWFnbm9zaXMvdGhlcmFweTwva2V5d29yZD48L2tleXdvcmRzPjxkYXRlcz48eWVhcj4y
MDA2PC95ZWFyPjxwdWItZGF0ZXM+PGRhdGU+TWF5PC9kYXRlPjwvcHViLWRhdGVzPjwvZGF0ZXM+
PGlzYm4+MDAyMC0xMzgzIChQcmludCkmI3hEOzAwMjAtMTM4MyAoTGlua2luZyk8L2lzYm4+PGFj
Y2Vzc2lvbi1udW0+MTY2NTEwNzM8L2FjY2Vzc2lvbi1udW0+PHVybHM+PHJlbGF0ZWQtdXJscz48
dXJsPmh0dHBzOi8vd3d3Lm5jYmkubmxtLm5paC5nb3YvcHVibWVkLzE2NjUxMDczPC91cmw+PC9y
ZWxhdGVkLXVybHM+PC91cmxzPjxlbGVjdHJvbmljLXJlc291cmNlLW51bT4xMC4xMDE2L2ouaW5q
dXJ5LjIwMDYuMDQuMDEwPC9lbGVjdHJvbmljLXJlc291cmNlLW51bT48cmVtb3RlLWRhdGFiYXNl
LW5hbWU+TWVkbGluZTwvcmVtb3RlLWRhdGFiYXNlLW5hbWU+PHJlbW90ZS1kYXRhYmFzZS1wcm92
aWRlcj5OTE08L3JlbW90ZS1kYXRhYmFzZS1wcm92aWRlcj48L3JlY29yZD48L0NpdGU+PENpdGU+
PEF1dGhvcj5TbHlhbW92YTwvQXV0aG9yPjxZZWFyPjIwMjI8L1llYXI+PFJlY051bT4zMDwvUmVj
TnVtPjxyZWNvcmQ+PHJlYy1udW1iZXI+MzA8L3JlYy1udW1iZXI+PGZvcmVpZ24ta2V5cz48a2V5
IGFwcD0iRU4iIGRiLWlkPSJ6NXp6OXo1MmFmdjVkNmU5ZXZuNTV6ZGdlZjVlYXd0ZjByZWUiIHRp
bWVzdGFtcD0iMTczNjM4NDgyNSI+MzA8L2tleT48L2ZvcmVpZ24ta2V5cz48cmVmLXR5cGUgbmFt
ZT0iSm91cm5hbCBBcnRpY2xlIj4xNzwvcmVmLXR5cGU+PGNvbnRyaWJ1dG9ycz48YXV0aG9ycz48
YXV0aG9yPlNseWFtb3ZhLCBHLjwvYXV0aG9yPjxhdXRob3I+R3VzbWFub3YsIEEuPC9hdXRob3I+
PGF1dGhvcj5CYXRwZW5vdiwgQS48L2F1dGhvcj48YXV0aG9yPkthbGlldiwgTi48L2F1dGhvcj48
YXV0aG9yPlZpZGVybWFuLCBELjwvYXV0aG9yPjwvYXV0aG9ycz48L2NvbnRyaWJ1dG9ycz48YXV0
aC1hZGRyZXNzPkRlcGFydG1lbnQgb2YgTWVkaWNpbmUsIFNjaG9vbCBvZiBNZWRpY2luZSwgTmF6
YXJiYXlldiBVbml2ZXJzaXR5LCBLZXJleSBhbmQgWmhhbmliZWsgS2hhbnMgU3RyZWV0IDUvMSwg
QXN0YW5hIDAxMDAwMCwgS2F6YWtoc3Rhbi4mI3hEO05hdGlvbmFsIFNjaWVudGlmaWMgQ2VudGVy
IE5hbWVkIGFmdGVyIEFjYWRlbWljaWFuIEJhdHBlbm92IE4uRC4sIEFieWxheSBLaGFuIEF2ZSAx
NSBhLCBBc3RhbmEgMDEwMDAwLCBLYXpha2hzdGFuLiYjeEQ7RGVwYXJ0bWVudCBvZiBCaW9tZWRp
Y2FsIFNjaWVuY2VzLCBTY2hvb2wgb2YgTWVkaWNpbmUsIE5hemFyYmF5ZXYgVW5pdmVyc2l0eSwg
S2VyZXkgYW5kIFpoYW5pYmVrIEtoYW5zIFN0cmVldCA1LzEsIEFzdGFuYSAwMTAwMDAsIEthemFr
aHN0YW4uPC9hdXRoLWFkZHJlc3M+PHRpdGxlcz48dGl0bGU+UmlzayBGYWN0b3JzIGZvciBQb3N0
b3BlcmF0aXZlIE9zdGVvbXllbGl0aXMgYW1vbmcgUGF0aWVudHMgYWZ0ZXIgQm9uZSBGcmFjdHVy
ZTogQSBNYXRjaGVkIENhc2UtQ29udHJvbCBTdHVkeTwvdGl0bGU+PHNlY29uZGFyeS10aXRsZT5K
IENsaW4gTWVkPC9zZWNvbmRhcnktdGl0bGU+PC90aXRsZXM+PHBlcmlvZGljYWw+PGZ1bGwtdGl0
bGU+SiBDbGluIE1lZDwvZnVsbC10aXRsZT48L3BlcmlvZGljYWw+PHZvbHVtZT4xMTwvdm9sdW1l
PjxudW1iZXI+MjA8L251bWJlcj48ZWRpdGlvbj4yMDIyMTAxNDwvZWRpdGlvbj48a2V5d29yZHM+
PGtleXdvcmQ+aW5mZWN0aW9uPC9rZXl3b3JkPjxrZXl3b3JkPm9zdGVvbXllbGl0aXM8L2tleXdv
cmQ+PGtleXdvcmQ+b3V0Y29tZXM8L2tleXdvcmQ+PGtleXdvcmQ+cG9zdG9wZXJhdGl2ZSBjb21w
bGljYXRpb25zPC9rZXl3b3JkPjxrZXl3b3JkPnJpc2sgZmFjdG9yczwva2V5d29yZD48L2tleXdv
cmRzPjxkYXRlcz48eWVhcj4yMDIyPC95ZWFyPjxwdWItZGF0ZXM+PGRhdGU+T2N0IDE0PC9kYXRl
PjwvcHViLWRhdGVzPjwvZGF0ZXM+PGlzYm4+MjA3Ny0wMzgzIChQcmludCkmI3hEOzIwNzctMDM4
MyAoRWxlY3Ryb25pYykmI3hEOzIwNzctMDM4MyAoTGlua2luZyk8L2lzYm4+PGFjY2Vzc2lvbi1u
dW0+MzYyOTQzOTE8L2FjY2Vzc2lvbi1udW0+PHVybHM+PHJlbGF0ZWQtdXJscz48dXJsPmh0dHBz
Oi8vd3d3Lm5jYmkubmxtLm5paC5nb3YvcHVibWVkLzM2Mjk0MzkxPC91cmw+PC9yZWxhdGVkLXVy
bHM+PC91cmxzPjxjdXN0b20xPlRoZSBhdXRob3JzIGRlY2xhcmUgbm8gY29uZmxpY3Qgb2YgaW50
ZXJlc3QuPC9jdXN0b20xPjxjdXN0b20yPlBNQzk2MDQ5MDI8L2N1c3RvbTI+PGVsZWN0cm9uaWMt
cmVzb3VyY2UtbnVtPjEwLjMzOTAvamNtMTEyMDYwNzI8L2VsZWN0cm9uaWMtcmVzb3VyY2UtbnVt
PjxyZW1vdGUtZGF0YWJhc2UtbmFtZT5QdWJNZWQtbm90LU1FRExJTkU8L3JlbW90ZS1kYXRhYmFz
ZS1uYW1lPjxyZW1vdGUtZGF0YWJhc2UtcHJvdmlkZXI+TkxNPC9yZW1vdGUtZGF0YWJhc2UtcHJv
dmlkZXI+PC9yZWNvcmQ+PC9DaXRlPjwvRW5kTm90ZT4A
</w:fldData>
        </w:fldChar>
      </w:r>
      <w:r w:rsidR="0048318F" w:rsidRPr="00234024">
        <w:instrText xml:space="preserve"> ADDIN EN.CITE </w:instrText>
      </w:r>
      <w:r w:rsidR="0048318F" w:rsidRPr="00234024">
        <w:fldChar w:fldCharType="begin">
          <w:fldData xml:space="preserve">PEVuZE5vdGU+PENpdGU+PEF1dGhvcj5UcmFtcHV6PC9BdXRob3I+PFllYXI+MjAwNjwvWWVhcj48
UmVjTnVtPjE5PC9SZWNOdW0+PERpc3BsYXlUZXh0Pls3MCwgNzFdPC9EaXNwbGF5VGV4dD48cmVj
b3JkPjxyZWMtbnVtYmVyPjE5PC9yZWMtbnVtYmVyPjxmb3JlaWduLWtleXM+PGtleSBhcHA9IkVO
IiBkYi1pZD0iejV6ejl6NTJhZnY1ZDZlOWV2bjU1emRnZWY1ZWF3dGYwcmVlIiB0aW1lc3RhbXA9
IjE3MzYzODQ4MDciPjE5PC9rZXk+PC9mb3JlaWduLWtleXM+PHJlZi10eXBlIG5hbWU9IkpvdXJu
YWwgQXJ0aWNsZSI+MTc8L3JlZi10eXBlPjxjb250cmlidXRvcnM+PGF1dGhvcnM+PGF1dGhvcj5U
cmFtcHV6LCBBLjwvYXV0aG9yPjxhdXRob3I+WmltbWVybGksIFcuPC9hdXRob3I+PC9hdXRob3Jz
PjwvY29udHJpYnV0b3JzPjxhdXRoLWFkZHJlc3M+S2xpbmlrIGZ1ciBJbmZla3Rpb2xvZ2llIHVu
ZCBTcGl0YWxoeWdpZW5lLCBVbml2ZXJzaXRhdHNzcGl0YWwgQmFzZWwsIFN3aXR6ZXJsYW5kLjwv
YXV0aC1hZGRyZXNzPjx0aXRsZXM+PHRpdGxlPkRpYWdub3NpcyBhbmQgdHJlYXRtZW50IG9mIGlu
ZmVjdGlvbnMgYXNzb2NpYXRlZCB3aXRoIGZyYWN0dXJlLWZpeGF0aW9uIGRldmljZXM8L3RpdGxl
PjxzZWNvbmRhcnktdGl0bGU+SW5qdXJ5PC9zZWNvbmRhcnktdGl0bGU+PC90aXRsZXM+PHBlcmlv
ZGljYWw+PGZ1bGwtdGl0bGU+SW5qdXJ5PC9mdWxsLXRpdGxlPjwvcGVyaW9kaWNhbD48cGFnZXM+
UzU5LTY2PC9wYWdlcz48dm9sdW1lPjM3IFN1cHBsIDI8L3ZvbHVtZT48a2V5d29yZHM+PGtleXdv
cmQ+QW5pbWFsczwva2V5d29yZD48a2V5d29yZD5BbnRpLUluZmVjdGl2ZSBBZ2VudHMvdGhlcmFw
ZXV0aWMgdXNlPC9rZXl3b3JkPjxrZXl3b3JkPkJhY3RlcmlhL3BhdGhvZ2VuaWNpdHk8L2tleXdv
cmQ+PGtleXdvcmQ+KkJvbmUgRGlzZWFzZXMsIEluZmVjdGlvdXMvY2xhc3NpZmljYXRpb24vZGlh
Z25vc2lzL3RoZXJhcHk8L2tleXdvcmQ+PGtleXdvcmQ+RXh0ZXJuYWwgRml4YXRvcnMvKmFkdmVy
c2UgZWZmZWN0czwva2V5d29yZD48a2V5d29yZD5GcmFjdHVyZSBGaXhhdGlvbi8qYWR2ZXJzZSBl
ZmZlY3RzPC9rZXl3b3JkPjxrZXl3b3JkPkd1aW5lYSBQaWdzPC9rZXl3b3JkPjxrZXl3b3JkPkh1
bWFuczwva2V5d29yZD48a2V5d29yZD5JbnRlcm5hbCBGaXhhdG9ycy8qYWR2ZXJzZSBlZmZlY3Rz
PC9rZXl3b3JkPjxrZXl3b3JkPlBvc3RvcGVyYXRpdmUgQ29tcGxpY2F0aW9ucy9jbGFzc2lmaWNh
dGlvbi9kaWFnbm9zaXMvdGhlcmFweTwva2V5d29yZD48L2tleXdvcmRzPjxkYXRlcz48eWVhcj4y
MDA2PC95ZWFyPjxwdWItZGF0ZXM+PGRhdGU+TWF5PC9kYXRlPjwvcHViLWRhdGVzPjwvZGF0ZXM+
PGlzYm4+MDAyMC0xMzgzIChQcmludCkmI3hEOzAwMjAtMTM4MyAoTGlua2luZyk8L2lzYm4+PGFj
Y2Vzc2lvbi1udW0+MTY2NTEwNzM8L2FjY2Vzc2lvbi1udW0+PHVybHM+PHJlbGF0ZWQtdXJscz48
dXJsPmh0dHBzOi8vd3d3Lm5jYmkubmxtLm5paC5nb3YvcHVibWVkLzE2NjUxMDczPC91cmw+PC9y
ZWxhdGVkLXVybHM+PC91cmxzPjxlbGVjdHJvbmljLXJlc291cmNlLW51bT4xMC4xMDE2L2ouaW5q
dXJ5LjIwMDYuMDQuMDEwPC9lbGVjdHJvbmljLXJlc291cmNlLW51bT48cmVtb3RlLWRhdGFiYXNl
LW5hbWU+TWVkbGluZTwvcmVtb3RlLWRhdGFiYXNlLW5hbWU+PHJlbW90ZS1kYXRhYmFzZS1wcm92
aWRlcj5OTE08L3JlbW90ZS1kYXRhYmFzZS1wcm92aWRlcj48L3JlY29yZD48L0NpdGU+PENpdGU+
PEF1dGhvcj5TbHlhbW92YTwvQXV0aG9yPjxZZWFyPjIwMjI8L1llYXI+PFJlY051bT4zMDwvUmVj
TnVtPjxyZWNvcmQ+PHJlYy1udW1iZXI+MzA8L3JlYy1udW1iZXI+PGZvcmVpZ24ta2V5cz48a2V5
IGFwcD0iRU4iIGRiLWlkPSJ6NXp6OXo1MmFmdjVkNmU5ZXZuNTV6ZGdlZjVlYXd0ZjByZWUiIHRp
bWVzdGFtcD0iMTczNjM4NDgyNSI+MzA8L2tleT48L2ZvcmVpZ24ta2V5cz48cmVmLXR5cGUgbmFt
ZT0iSm91cm5hbCBBcnRpY2xlIj4xNzwvcmVmLXR5cGU+PGNvbnRyaWJ1dG9ycz48YXV0aG9ycz48
YXV0aG9yPlNseWFtb3ZhLCBHLjwvYXV0aG9yPjxhdXRob3I+R3VzbWFub3YsIEEuPC9hdXRob3I+
PGF1dGhvcj5CYXRwZW5vdiwgQS48L2F1dGhvcj48YXV0aG9yPkthbGlldiwgTi48L2F1dGhvcj48
YXV0aG9yPlZpZGVybWFuLCBELjwvYXV0aG9yPjwvYXV0aG9ycz48L2NvbnRyaWJ1dG9ycz48YXV0
aC1hZGRyZXNzPkRlcGFydG1lbnQgb2YgTWVkaWNpbmUsIFNjaG9vbCBvZiBNZWRpY2luZSwgTmF6
YXJiYXlldiBVbml2ZXJzaXR5LCBLZXJleSBhbmQgWmhhbmliZWsgS2hhbnMgU3RyZWV0IDUvMSwg
QXN0YW5hIDAxMDAwMCwgS2F6YWtoc3Rhbi4mI3hEO05hdGlvbmFsIFNjaWVudGlmaWMgQ2VudGVy
IE5hbWVkIGFmdGVyIEFjYWRlbWljaWFuIEJhdHBlbm92IE4uRC4sIEFieWxheSBLaGFuIEF2ZSAx
NSBhLCBBc3RhbmEgMDEwMDAwLCBLYXpha2hzdGFuLiYjeEQ7RGVwYXJ0bWVudCBvZiBCaW9tZWRp
Y2FsIFNjaWVuY2VzLCBTY2hvb2wgb2YgTWVkaWNpbmUsIE5hemFyYmF5ZXYgVW5pdmVyc2l0eSwg
S2VyZXkgYW5kIFpoYW5pYmVrIEtoYW5zIFN0cmVldCA1LzEsIEFzdGFuYSAwMTAwMDAsIEthemFr
aHN0YW4uPC9hdXRoLWFkZHJlc3M+PHRpdGxlcz48dGl0bGU+UmlzayBGYWN0b3JzIGZvciBQb3N0
b3BlcmF0aXZlIE9zdGVvbXllbGl0aXMgYW1vbmcgUGF0aWVudHMgYWZ0ZXIgQm9uZSBGcmFjdHVy
ZTogQSBNYXRjaGVkIENhc2UtQ29udHJvbCBTdHVkeTwvdGl0bGU+PHNlY29uZGFyeS10aXRsZT5K
IENsaW4gTWVkPC9zZWNvbmRhcnktdGl0bGU+PC90aXRsZXM+PHBlcmlvZGljYWw+PGZ1bGwtdGl0
bGU+SiBDbGluIE1lZDwvZnVsbC10aXRsZT48L3BlcmlvZGljYWw+PHZvbHVtZT4xMTwvdm9sdW1l
PjxudW1iZXI+MjA8L251bWJlcj48ZWRpdGlvbj4yMDIyMTAxNDwvZWRpdGlvbj48a2V5d29yZHM+
PGtleXdvcmQ+aW5mZWN0aW9uPC9rZXl3b3JkPjxrZXl3b3JkPm9zdGVvbXllbGl0aXM8L2tleXdv
cmQ+PGtleXdvcmQ+b3V0Y29tZXM8L2tleXdvcmQ+PGtleXdvcmQ+cG9zdG9wZXJhdGl2ZSBjb21w
bGljYXRpb25zPC9rZXl3b3JkPjxrZXl3b3JkPnJpc2sgZmFjdG9yczwva2V5d29yZD48L2tleXdv
cmRzPjxkYXRlcz48eWVhcj4yMDIyPC95ZWFyPjxwdWItZGF0ZXM+PGRhdGU+T2N0IDE0PC9kYXRl
PjwvcHViLWRhdGVzPjwvZGF0ZXM+PGlzYm4+MjA3Ny0wMzgzIChQcmludCkmI3hEOzIwNzctMDM4
MyAoRWxlY3Ryb25pYykmI3hEOzIwNzctMDM4MyAoTGlua2luZyk8L2lzYm4+PGFjY2Vzc2lvbi1u
dW0+MzYyOTQzOTE8L2FjY2Vzc2lvbi1udW0+PHVybHM+PHJlbGF0ZWQtdXJscz48dXJsPmh0dHBz
Oi8vd3d3Lm5jYmkubmxtLm5paC5nb3YvcHVibWVkLzM2Mjk0MzkxPC91cmw+PC9yZWxhdGVkLXVy
bHM+PC91cmxzPjxjdXN0b20xPlRoZSBhdXRob3JzIGRlY2xhcmUgbm8gY29uZmxpY3Qgb2YgaW50
ZXJlc3QuPC9jdXN0b20xPjxjdXN0b20yPlBNQzk2MDQ5MDI8L2N1c3RvbTI+PGVsZWN0cm9uaWMt
cmVzb3VyY2UtbnVtPjEwLjMzOTAvamNtMTEyMDYwNzI8L2VsZWN0cm9uaWMtcmVzb3VyY2UtbnVt
PjxyZW1vdGUtZGF0YWJhc2UtbmFtZT5QdWJNZWQtbm90LU1FRExJTkU8L3JlbW90ZS1kYXRhYmFz
ZS1uYW1lPjxyZW1vdGUtZGF0YWJhc2UtcHJvdmlkZXI+TkxNPC9yZW1vdGUtZGF0YWJhc2UtcHJv
dmlkZXI+PC9yZWNvcmQ+PC9DaXRlPjwvRW5kTm90ZT4A
</w:fldData>
        </w:fldChar>
      </w:r>
      <w:r w:rsidR="0048318F" w:rsidRPr="00234024">
        <w:instrText xml:space="preserve"> ADDIN EN.CITE.DATA </w:instrText>
      </w:r>
      <w:r w:rsidR="0048318F" w:rsidRPr="00234024">
        <w:fldChar w:fldCharType="end"/>
      </w:r>
      <w:r w:rsidRPr="00234024">
        <w:fldChar w:fldCharType="separate"/>
      </w:r>
      <w:r w:rsidR="007E0B95" w:rsidRPr="00234024">
        <w:rPr>
          <w:noProof/>
        </w:rPr>
        <w:t>[70, 71]</w:t>
      </w:r>
      <w:r w:rsidRPr="00234024">
        <w:fldChar w:fldCharType="end"/>
      </w:r>
      <w:r w:rsidR="00FC00C5" w:rsidRPr="00234024">
        <w:t>.</w:t>
      </w:r>
    </w:p>
    <w:p w14:paraId="082AE4E0" w14:textId="7B1233D8" w:rsidR="006F63D0" w:rsidRPr="00234024" w:rsidRDefault="006F63D0" w:rsidP="00234024">
      <w:pPr>
        <w:pStyle w:val="NormalWeb"/>
        <w:spacing w:before="0" w:beforeAutospacing="0" w:after="0" w:afterAutospacing="0"/>
      </w:pPr>
      <w:r w:rsidRPr="00234024">
        <w:lastRenderedPageBreak/>
        <w:t xml:space="preserve">Osteomyelitis (OM) is inflammation and degradation of bone tissue caused by infectious pathogens. Bones are naturally resistant to infection, and </w:t>
      </w:r>
      <w:proofErr w:type="gramStart"/>
      <w:r w:rsidRPr="00234024">
        <w:t>physiologic</w:t>
      </w:r>
      <w:proofErr w:type="gramEnd"/>
      <w:r w:rsidRPr="00234024">
        <w:t xml:space="preserve"> conditions typically do not favor OM </w:t>
      </w:r>
      <w:r w:rsidRPr="00234024">
        <w:fldChar w:fldCharType="begin">
          <w:fldData xml:space="preserve">PEVuZE5vdGU+PENpdGU+PEF1dGhvcj5DaGloYXJhPC9BdXRob3I+PFllYXI+MjAxMDwvWWVhcj48
UmVjTnVtPjc4PC9SZWNOdW0+PERpc3BsYXlUZXh0Pls3MiwgNzNdPC9EaXNwbGF5VGV4dD48cmVj
b3JkPjxyZWMtbnVtYmVyPjc4PC9yZWMtbnVtYmVyPjxmb3JlaWduLWtleXM+PGtleSBhcHA9IkVO
IiBkYi1pZD0iejV6ejl6NTJhZnY1ZDZlOWV2bjU1emRnZWY1ZWF3dGYwcmVlIiB0aW1lc3RhbXA9
IjE3MzYzODU2NTkiPjc4PC9rZXk+PC9mb3JlaWduLWtleXM+PHJlZi10eXBlIG5hbWU9IkpvdXJu
YWwgQXJ0aWNsZSI+MTc8L3JlZi10eXBlPjxjb250cmlidXRvcnM+PGF1dGhvcnM+PGF1dGhvcj5D
aGloYXJhLCBTLjwvYXV0aG9yPjxhdXRob3I+U2VncmV0aSwgSi48L2F1dGhvcj48L2F1dGhvcnM+
PC9jb250cmlidXRvcnM+PHRpdGxlcz48dGl0bGU+T3N0ZW9teWVsaXRpczwvdGl0bGU+PHNlY29u
ZGFyeS10aXRsZT5EaXMgTW9uPC9zZWNvbmRhcnktdGl0bGU+PC90aXRsZXM+PHBlcmlvZGljYWw+
PGZ1bGwtdGl0bGU+RGlzIE1vbjwvZnVsbC10aXRsZT48L3BlcmlvZGljYWw+PHBhZ2VzPjUtMzE8
L3BhZ2VzPjx2b2x1bWU+NTY8L3ZvbHVtZT48bnVtYmVyPjE8L251bWJlcj48a2V5d29yZHM+PGtl
eXdvcmQ+QW50aS1CYWN0ZXJpYWwgQWdlbnRzLyp0aGVyYXBldXRpYyB1c2U8L2tleXdvcmQ+PGtl
eXdvcmQ+RGVicmlkZW1lbnQ8L2tleXdvcmQ+PGtleXdvcmQ+RGlhZ25vc3RpYyBJbWFnaW5nPC9r
ZXl3b3JkPjxrZXl3b3JkPkh1bWFuczwva2V5d29yZD48a2V5d29yZD4qT3N0ZW9teWVsaXRpcy9k
aWFnbm9zaXMvZXRpb2xvZ3kvdGhlcmFweTwva2V5d29yZD48L2tleXdvcmRzPjxkYXRlcz48eWVh
cj4yMDEwPC95ZWFyPjxwdWItZGF0ZXM+PGRhdGU+SmFuPC9kYXRlPjwvcHViLWRhdGVzPjwvZGF0
ZXM+PGlzYm4+MTU1Ny04MTk0IChFbGVjdHJvbmljKSYjeEQ7MDAxMS01MDI5IChMaW5raW5nKTwv
aXNibj48YWNjZXNzaW9uLW51bT4xOTk5NTYyNDwvYWNjZXNzaW9uLW51bT48dXJscz48cmVsYXRl
ZC11cmxzPjx1cmw+aHR0cHM6Ly93d3cubmNiaS5ubG0ubmloLmdvdi9wdWJtZWQvMTk5OTU2MjQ8
L3VybD48L3JlbGF0ZWQtdXJscz48L3VybHM+PGVsZWN0cm9uaWMtcmVzb3VyY2UtbnVtPjEwLjEw
MTYvai5kaXNhbW9udGguMjAwOS4wNy4wMDE8L2VsZWN0cm9uaWMtcmVzb3VyY2UtbnVtPjxyZW1v
dGUtZGF0YWJhc2UtbmFtZT5NZWRsaW5lPC9yZW1vdGUtZGF0YWJhc2UtbmFtZT48cmVtb3RlLWRh
dGFiYXNlLXByb3ZpZGVyPk5MTTwvcmVtb3RlLWRhdGFiYXNlLXByb3ZpZGVyPjwvcmVjb3JkPjwv
Q2l0ZT48Q2l0ZT48QXV0aG9yPkxldzwvQXV0aG9yPjxZZWFyPjIwMDQ8L1llYXI+PFJlY051bT45
NTwvUmVjTnVtPjxyZWNvcmQ+PHJlYy1udW1iZXI+OTU8L3JlYy1udW1iZXI+PGZvcmVpZ24ta2V5
cz48a2V5IGFwcD0iRU4iIGRiLWlkPSJ6NXp6OXo1MmFmdjVkNmU5ZXZuNTV6ZGdlZjVlYXd0ZjBy
ZWUiIHRpbWVzdGFtcD0iMTczNjM4NzM1OCI+OTU8L2tleT48L2ZvcmVpZ24ta2V5cz48cmVmLXR5
cGUgbmFtZT0iSm91cm5hbCBBcnRpY2xlIj4xNzwvcmVmLXR5cGU+PGNvbnRyaWJ1dG9ycz48YXV0
aG9ycz48YXV0aG9yPkxldywgRC4gUC48L2F1dGhvcj48YXV0aG9yPldhbGR2b2dlbCwgRi4gQS48
L2F1dGhvcj48L2F1dGhvcnM+PC9jb250cmlidXRvcnM+PGF1dGgtYWRkcmVzcz5TZXJ2aWNlcyBv
ZiBJbmZlY3Rpb3VzIERpc2Vhc2VzIGFuZCBNZWRpY2luZSAyLCBEZXBhcnRtZW50IG9mIEludGVy
bmFsIE1lZGljaW5lLCBHZW5ldmEgVW5pdmVyc2l0eSBIb3NwaXRhbHMsIEdlbmV2YSwgU3dpdHpl
cmxhbmQuIERhbmllbC5MZXdAaGN1Z2UuY2g8L2F1dGgtYWRkcmVzcz48dGl0bGVzPjx0aXRsZT5P
c3Rlb215ZWxpdGlzPC90aXRsZT48c2Vjb25kYXJ5LXRpdGxlPkxhbmNldDwvc2Vjb25kYXJ5LXRp
dGxlPjwvdGl0bGVzPjxwZXJpb2RpY2FsPjxmdWxsLXRpdGxlPkxhbmNldDwvZnVsbC10aXRsZT48
L3BlcmlvZGljYWw+PHBhZ2VzPjM2OS03OTwvcGFnZXM+PHZvbHVtZT4zNjQ8L3ZvbHVtZT48bnVt
YmVyPjk0MzE8L251bWJlcj48a2V5d29yZHM+PGtleXdvcmQ+SHVtYW5zPC9rZXl3b3JkPjxrZXl3
b3JkPipPc3Rlb215ZWxpdGlzL2RpYWdub3Npcy9ldGlvbG9neS9taWNyb2Jpb2xvZ3kvdGhlcmFw
eTwva2V5d29yZD48L2tleXdvcmRzPjxkYXRlcz48eWVhcj4yMDA0PC95ZWFyPjxwdWItZGF0ZXM+
PGRhdGU+SnVsIDI0LTMwPC9kYXRlPjwvcHViLWRhdGVzPjwvZGF0ZXM+PGlzYm4+MTQ3NC01NDdY
IChFbGVjdHJvbmljKSYjeEQ7MDE0MC02NzM2IChMaW5raW5nKTwvaXNibj48YWNjZXNzaW9uLW51
bT4xNTI3NjM5ODwvYWNjZXNzaW9uLW51bT48dXJscz48cmVsYXRlZC11cmxzPjx1cmw+aHR0cHM6
Ly93d3cubmNiaS5ubG0ubmloLmdvdi9wdWJtZWQvMTUyNzYzOTg8L3VybD48L3JlbGF0ZWQtdXJs
cz48L3VybHM+PGVsZWN0cm9uaWMtcmVzb3VyY2UtbnVtPjEwLjEwMTYvUzAxNDAtNjczNigwNCkx
NjcyNy01PC9lbGVjdHJvbmljLXJlc291cmNlLW51bT48cmVtb3RlLWRhdGFiYXNlLW5hbWU+TWVk
bGluZTwvcmVtb3RlLWRhdGFiYXNlLW5hbWU+PHJlbW90ZS1kYXRhYmFzZS1wcm92aWRlcj5OTE08
L3JlbW90ZS1kYXRhYmFzZS1wcm92aWRlcj48L3JlY29yZD48L0NpdGU+PC9FbmROb3RlPn==
</w:fldData>
        </w:fldChar>
      </w:r>
      <w:r w:rsidR="007E0B95" w:rsidRPr="00234024">
        <w:instrText xml:space="preserve"> ADDIN EN.CITE </w:instrText>
      </w:r>
      <w:r w:rsidR="007E0B95" w:rsidRPr="00234024">
        <w:fldChar w:fldCharType="begin">
          <w:fldData xml:space="preserve">PEVuZE5vdGU+PENpdGU+PEF1dGhvcj5DaGloYXJhPC9BdXRob3I+PFllYXI+MjAxMDwvWWVhcj48
UmVjTnVtPjc4PC9SZWNOdW0+PERpc3BsYXlUZXh0Pls3MiwgNzNdPC9EaXNwbGF5VGV4dD48cmVj
b3JkPjxyZWMtbnVtYmVyPjc4PC9yZWMtbnVtYmVyPjxmb3JlaWduLWtleXM+PGtleSBhcHA9IkVO
IiBkYi1pZD0iejV6ejl6NTJhZnY1ZDZlOWV2bjU1emRnZWY1ZWF3dGYwcmVlIiB0aW1lc3RhbXA9
IjE3MzYzODU2NTkiPjc4PC9rZXk+PC9mb3JlaWduLWtleXM+PHJlZi10eXBlIG5hbWU9IkpvdXJu
YWwgQXJ0aWNsZSI+MTc8L3JlZi10eXBlPjxjb250cmlidXRvcnM+PGF1dGhvcnM+PGF1dGhvcj5D
aGloYXJhLCBTLjwvYXV0aG9yPjxhdXRob3I+U2VncmV0aSwgSi48L2F1dGhvcj48L2F1dGhvcnM+
PC9jb250cmlidXRvcnM+PHRpdGxlcz48dGl0bGU+T3N0ZW9teWVsaXRpczwvdGl0bGU+PHNlY29u
ZGFyeS10aXRsZT5EaXMgTW9uPC9zZWNvbmRhcnktdGl0bGU+PC90aXRsZXM+PHBlcmlvZGljYWw+
PGZ1bGwtdGl0bGU+RGlzIE1vbjwvZnVsbC10aXRsZT48L3BlcmlvZGljYWw+PHBhZ2VzPjUtMzE8
L3BhZ2VzPjx2b2x1bWU+NTY8L3ZvbHVtZT48bnVtYmVyPjE8L251bWJlcj48a2V5d29yZHM+PGtl
eXdvcmQ+QW50aS1CYWN0ZXJpYWwgQWdlbnRzLyp0aGVyYXBldXRpYyB1c2U8L2tleXdvcmQ+PGtl
eXdvcmQ+RGVicmlkZW1lbnQ8L2tleXdvcmQ+PGtleXdvcmQ+RGlhZ25vc3RpYyBJbWFnaW5nPC9r
ZXl3b3JkPjxrZXl3b3JkPkh1bWFuczwva2V5d29yZD48a2V5d29yZD4qT3N0ZW9teWVsaXRpcy9k
aWFnbm9zaXMvZXRpb2xvZ3kvdGhlcmFweTwva2V5d29yZD48L2tleXdvcmRzPjxkYXRlcz48eWVh
cj4yMDEwPC95ZWFyPjxwdWItZGF0ZXM+PGRhdGU+SmFuPC9kYXRlPjwvcHViLWRhdGVzPjwvZGF0
ZXM+PGlzYm4+MTU1Ny04MTk0IChFbGVjdHJvbmljKSYjeEQ7MDAxMS01MDI5IChMaW5raW5nKTwv
aXNibj48YWNjZXNzaW9uLW51bT4xOTk5NTYyNDwvYWNjZXNzaW9uLW51bT48dXJscz48cmVsYXRl
ZC11cmxzPjx1cmw+aHR0cHM6Ly93d3cubmNiaS5ubG0ubmloLmdvdi9wdWJtZWQvMTk5OTU2MjQ8
L3VybD48L3JlbGF0ZWQtdXJscz48L3VybHM+PGVsZWN0cm9uaWMtcmVzb3VyY2UtbnVtPjEwLjEw
MTYvai5kaXNhbW9udGguMjAwOS4wNy4wMDE8L2VsZWN0cm9uaWMtcmVzb3VyY2UtbnVtPjxyZW1v
dGUtZGF0YWJhc2UtbmFtZT5NZWRsaW5lPC9yZW1vdGUtZGF0YWJhc2UtbmFtZT48cmVtb3RlLWRh
dGFiYXNlLXByb3ZpZGVyPk5MTTwvcmVtb3RlLWRhdGFiYXNlLXByb3ZpZGVyPjwvcmVjb3JkPjwv
Q2l0ZT48Q2l0ZT48QXV0aG9yPkxldzwvQXV0aG9yPjxZZWFyPjIwMDQ8L1llYXI+PFJlY051bT45
NTwvUmVjTnVtPjxyZWNvcmQ+PHJlYy1udW1iZXI+OTU8L3JlYy1udW1iZXI+PGZvcmVpZ24ta2V5
cz48a2V5IGFwcD0iRU4iIGRiLWlkPSJ6NXp6OXo1MmFmdjVkNmU5ZXZuNTV6ZGdlZjVlYXd0ZjBy
ZWUiIHRpbWVzdGFtcD0iMTczNjM4NzM1OCI+OTU8L2tleT48L2ZvcmVpZ24ta2V5cz48cmVmLXR5
cGUgbmFtZT0iSm91cm5hbCBBcnRpY2xlIj4xNzwvcmVmLXR5cGU+PGNvbnRyaWJ1dG9ycz48YXV0
aG9ycz48YXV0aG9yPkxldywgRC4gUC48L2F1dGhvcj48YXV0aG9yPldhbGR2b2dlbCwgRi4gQS48
L2F1dGhvcj48L2F1dGhvcnM+PC9jb250cmlidXRvcnM+PGF1dGgtYWRkcmVzcz5TZXJ2aWNlcyBv
ZiBJbmZlY3Rpb3VzIERpc2Vhc2VzIGFuZCBNZWRpY2luZSAyLCBEZXBhcnRtZW50IG9mIEludGVy
bmFsIE1lZGljaW5lLCBHZW5ldmEgVW5pdmVyc2l0eSBIb3NwaXRhbHMsIEdlbmV2YSwgU3dpdHpl
cmxhbmQuIERhbmllbC5MZXdAaGN1Z2UuY2g8L2F1dGgtYWRkcmVzcz48dGl0bGVzPjx0aXRsZT5P
c3Rlb215ZWxpdGlzPC90aXRsZT48c2Vjb25kYXJ5LXRpdGxlPkxhbmNldDwvc2Vjb25kYXJ5LXRp
dGxlPjwvdGl0bGVzPjxwZXJpb2RpY2FsPjxmdWxsLXRpdGxlPkxhbmNldDwvZnVsbC10aXRsZT48
L3BlcmlvZGljYWw+PHBhZ2VzPjM2OS03OTwvcGFnZXM+PHZvbHVtZT4zNjQ8L3ZvbHVtZT48bnVt
YmVyPjk0MzE8L251bWJlcj48a2V5d29yZHM+PGtleXdvcmQ+SHVtYW5zPC9rZXl3b3JkPjxrZXl3
b3JkPipPc3Rlb215ZWxpdGlzL2RpYWdub3Npcy9ldGlvbG9neS9taWNyb2Jpb2xvZ3kvdGhlcmFw
eTwva2V5d29yZD48L2tleXdvcmRzPjxkYXRlcz48eWVhcj4yMDA0PC95ZWFyPjxwdWItZGF0ZXM+
PGRhdGU+SnVsIDI0LTMwPC9kYXRlPjwvcHViLWRhdGVzPjwvZGF0ZXM+PGlzYm4+MTQ3NC01NDdY
IChFbGVjdHJvbmljKSYjeEQ7MDE0MC02NzM2IChMaW5raW5nKTwvaXNibj48YWNjZXNzaW9uLW51
bT4xNTI3NjM5ODwvYWNjZXNzaW9uLW51bT48dXJscz48cmVsYXRlZC11cmxzPjx1cmw+aHR0cHM6
Ly93d3cubmNiaS5ubG0ubmloLmdvdi9wdWJtZWQvMTUyNzYzOTg8L3VybD48L3JlbGF0ZWQtdXJs
cz48L3VybHM+PGVsZWN0cm9uaWMtcmVzb3VyY2UtbnVtPjEwLjEwMTYvUzAxNDAtNjczNigwNCkx
NjcyNy01PC9lbGVjdHJvbmljLXJlc291cmNlLW51bT48cmVtb3RlLWRhdGFiYXNlLW5hbWU+TWVk
bGluZTwvcmVtb3RlLWRhdGFiYXNlLW5hbWU+PHJlbW90ZS1kYXRhYmFzZS1wcm92aWRlcj5OTE08
L3JlbW90ZS1kYXRhYmFzZS1wcm92aWRlcj48L3JlY29yZD48L0NpdGU+PC9FbmROb3RlPn==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[72, 73]</w:t>
      </w:r>
      <w:r w:rsidRPr="00234024">
        <w:fldChar w:fldCharType="end"/>
      </w:r>
      <w:r w:rsidRPr="00234024">
        <w:t>. For instance, the occurrence of OM is often linked to the presence of risk factors</w:t>
      </w:r>
      <w:r w:rsidR="009B36DC" w:rsidRPr="00234024">
        <w:t>, including t</w:t>
      </w:r>
      <w:r w:rsidRPr="00234024">
        <w:t xml:space="preserve">rauma, open fractures, orthopedic surgeries, and implantations </w:t>
      </w:r>
      <w:r w:rsidR="009B36DC" w:rsidRPr="00234024">
        <w:t xml:space="preserve">as </w:t>
      </w:r>
      <w:r w:rsidRPr="00234024">
        <w:t xml:space="preserve">the most common risk factors for this infection. </w:t>
      </w:r>
    </w:p>
    <w:p w14:paraId="709B243D" w14:textId="4B5B1687" w:rsidR="006F63D0" w:rsidRPr="00234024" w:rsidRDefault="006F63D0" w:rsidP="00234024">
      <w:r w:rsidRPr="00234024">
        <w:t xml:space="preserve">OM and orthopedic surgeries, particularly implantations, have a bidirectional relationship: OM is the most frequent complication following orthopedic procedures while these surgeries are also a leading cause of the infection </w:t>
      </w:r>
      <w:r w:rsidR="00F74A73" w:rsidRPr="00234024">
        <w:t xml:space="preserve">after </w:t>
      </w:r>
      <w:r w:rsidRPr="00234024">
        <w:t>orthopedic surgery</w:t>
      </w:r>
      <w:r w:rsidRPr="00234024">
        <w:rPr>
          <w:noProof/>
        </w:rPr>
        <w:t xml:space="preserve">. </w:t>
      </w:r>
      <w:r w:rsidRPr="00234024">
        <w:t xml:space="preserve">Collectively, posttraumatic and postoperative infections account for approximately 80% of OM cases </w:t>
      </w:r>
      <w:r w:rsidRPr="00234024">
        <w:fldChar w:fldCharType="begin"/>
      </w:r>
      <w:r w:rsidR="007E0B95" w:rsidRPr="00234024">
        <w:instrText xml:space="preserve"> ADDIN EN.CITE &lt;EndNote&gt;&lt;Cite&gt;&lt;Author&gt;Walter&lt;/Author&gt;&lt;Year&gt;2012&lt;/Year&gt;&lt;RecNum&gt;41&lt;/RecNum&gt;&lt;DisplayText&gt;[74]&lt;/DisplayText&gt;&lt;record&gt;&lt;rec-number&gt;41&lt;/rec-number&gt;&lt;foreign-keys&gt;&lt;key app="EN" db-id="z5zz9z52afv5d6e9evn55zdgef5eawtf0ree" timestamp="1736384844"&gt;41&lt;/key&gt;&lt;/foreign-keys&gt;&lt;ref-type name="Journal Article"&gt;17&lt;/ref-type&gt;&lt;contributors&gt;&lt;authors&gt;&lt;author&gt;Walter, G.&lt;/author&gt;&lt;author&gt;Kemmerer, M.&lt;/author&gt;&lt;author&gt;Kappler, C.&lt;/author&gt;&lt;author&gt;Hoffmann, R.&lt;/author&gt;&lt;/authors&gt;&lt;/contributors&gt;&lt;auth-address&gt;Berufsgenossenschaftliche Unfallklinik, Frankfurt. gerhard.walter@bgu-frankfurt.de&lt;/auth-address&gt;&lt;titles&gt;&lt;title&gt;Treatment algorithms for chronic osteomyelitis&lt;/title&gt;&lt;secondary-title&gt;Dtsch Arztebl Int&lt;/secondary-title&gt;&lt;/titles&gt;&lt;periodical&gt;&lt;full-title&gt;Dtsch Arztebl Int&lt;/full-title&gt;&lt;/periodical&gt;&lt;pages&gt;257-64&lt;/pages&gt;&lt;volume&gt;109&lt;/volume&gt;&lt;number&gt;14&lt;/number&gt;&lt;edition&gt;20120406&lt;/edition&gt;&lt;keywords&gt;&lt;keyword&gt;*Algorithms&lt;/keyword&gt;&lt;keyword&gt;Anti-Bacterial Agents/*therapeutic use&lt;/keyword&gt;&lt;keyword&gt;Bacterial Infections/*therapy&lt;/keyword&gt;&lt;keyword&gt;Chronic Disease&lt;/keyword&gt;&lt;keyword&gt;Debridement/*methods&lt;/keyword&gt;&lt;keyword&gt;Humans&lt;/keyword&gt;&lt;keyword&gt;Osteomyelitis/*therapy&lt;/keyword&gt;&lt;keyword&gt;Treatment Outcome&lt;/keyword&gt;&lt;/keywords&gt;&lt;dates&gt;&lt;year&gt;2012&lt;/year&gt;&lt;pub-dates&gt;&lt;date&gt;Apr&lt;/date&gt;&lt;/pub-dates&gt;&lt;/dates&gt;&lt;isbn&gt;1866-0452 (Electronic)&amp;#xD;1866-0452 (Linking)&lt;/isbn&gt;&lt;accession-num&gt;22536302&lt;/accession-num&gt;&lt;urls&gt;&lt;related-urls&gt;&lt;url&gt;https://www.ncbi.nlm.nih.gov/pubmed/22536302&lt;/url&gt;&lt;/related-urls&gt;&lt;/urls&gt;&lt;custom2&gt;PMC3336146&lt;/custom2&gt;&lt;electronic-resource-num&gt;10.3238/arztebl.2012.0257&lt;/electronic-resource-num&gt;&lt;remote-database-name&gt;Medline&lt;/remote-database-name&gt;&lt;remote-database-provider&gt;NLM&lt;/remote-database-provider&gt;&lt;/record&gt;&lt;/Cite&gt;&lt;/EndNote&gt;</w:instrText>
      </w:r>
      <w:r w:rsidRPr="00234024">
        <w:fldChar w:fldCharType="separate"/>
      </w:r>
      <w:r w:rsidR="007E0B95" w:rsidRPr="00234024">
        <w:rPr>
          <w:noProof/>
        </w:rPr>
        <w:t>[74]</w:t>
      </w:r>
      <w:r w:rsidRPr="00234024">
        <w:fldChar w:fldCharType="end"/>
      </w:r>
      <w:r w:rsidRPr="00234024">
        <w:t>. Open fractures were found to be a predisposing factor in 22.5 to 53.1% of patients diagnosed with OM</w:t>
      </w:r>
      <w:r w:rsidRPr="00234024">
        <w:fldChar w:fldCharType="begin">
          <w:fldData xml:space="preserve">PEVuZE5vdGU+PENpdGU+PEF1dGhvcj5TbHlhbW92YTwvQXV0aG9yPjxZZWFyPjIwMjI8L1llYXI+
PFJlY051bT4zMDwvUmVjTnVtPjxEaXNwbGF5VGV4dD5bNzFdPC9EaXNwbGF5VGV4dD48cmVjb3Jk
PjxyZWMtbnVtYmVyPjMwPC9yZWMtbnVtYmVyPjxmb3JlaWduLWtleXM+PGtleSBhcHA9IkVOIiBk
Yi1pZD0iejV6ejl6NTJhZnY1ZDZlOWV2bjU1emRnZWY1ZWF3dGYwcmVlIiB0aW1lc3RhbXA9IjE3
MzYzODQ4MjUiPjMwPC9rZXk+PC9mb3JlaWduLWtleXM+PHJlZi10eXBlIG5hbWU9IkpvdXJuYWwg
QXJ0aWNsZSI+MTc8L3JlZi10eXBlPjxjb250cmlidXRvcnM+PGF1dGhvcnM+PGF1dGhvcj5TbHlh
bW92YSwgRy48L2F1dGhvcj48YXV0aG9yPkd1c21hbm92LCBBLjwvYXV0aG9yPjxhdXRob3I+QmF0
cGVub3YsIEEuPC9hdXRob3I+PGF1dGhvcj5LYWxpZXYsIE4uPC9hdXRob3I+PGF1dGhvcj5WaWRl
cm1hbiwgRC48L2F1dGhvcj48L2F1dGhvcnM+PC9jb250cmlidXRvcnM+PGF1dGgtYWRkcmVzcz5E
ZXBhcnRtZW50IG9mIE1lZGljaW5lLCBTY2hvb2wgb2YgTWVkaWNpbmUsIE5hemFyYmF5ZXYgVW5p
dmVyc2l0eSwgS2VyZXkgYW5kIFpoYW5pYmVrIEtoYW5zIFN0cmVldCA1LzEsIEFzdGFuYSAwMTAw
MDAsIEthemFraHN0YW4uJiN4RDtOYXRpb25hbCBTY2llbnRpZmljIENlbnRlciBOYW1lZCBhZnRl
ciBBY2FkZW1pY2lhbiBCYXRwZW5vdiBOLkQuLCBBYnlsYXkgS2hhbiBBdmUgMTUgYSwgQXN0YW5h
IDAxMDAwMCwgS2F6YWtoc3Rhbi4mI3hEO0RlcGFydG1lbnQgb2YgQmlvbWVkaWNhbCBTY2llbmNl
cywgU2Nob29sIG9mIE1lZGljaW5lLCBOYXphcmJheWV2IFVuaXZlcnNpdHksIEtlcmV5IGFuZCBa
aGFuaWJlayBLaGFucyBTdHJlZXQgNS8xLCBBc3RhbmEgMDEwMDAwLCBLYXpha2hzdGFuLjwvYXV0
aC1hZGRyZXNzPjx0aXRsZXM+PHRpdGxlPlJpc2sgRmFjdG9ycyBmb3IgUG9zdG9wZXJhdGl2ZSBP
c3Rlb215ZWxpdGlzIGFtb25nIFBhdGllbnRzIGFmdGVyIEJvbmUgRnJhY3R1cmU6IEEgTWF0Y2hl
ZCBDYXNlLUNvbnRyb2wgU3R1ZHk8L3RpdGxlPjxzZWNvbmRhcnktdGl0bGU+SiBDbGluIE1lZDwv
c2Vjb25kYXJ5LXRpdGxlPjwvdGl0bGVzPjxwZXJpb2RpY2FsPjxmdWxsLXRpdGxlPkogQ2xpbiBN
ZWQ8L2Z1bGwtdGl0bGU+PC9wZXJpb2RpY2FsPjx2b2x1bWU+MTE8L3ZvbHVtZT48bnVtYmVyPjIw
PC9udW1iZXI+PGVkaXRpb24+MjAyMjEwMTQ8L2VkaXRpb24+PGtleXdvcmRzPjxrZXl3b3JkPmlu
ZmVjdGlvbjwva2V5d29yZD48a2V5d29yZD5vc3Rlb215ZWxpdGlzPC9rZXl3b3JkPjxrZXl3b3Jk
Pm91dGNvbWVzPC9rZXl3b3JkPjxrZXl3b3JkPnBvc3RvcGVyYXRpdmUgY29tcGxpY2F0aW9uczwv
a2V5d29yZD48a2V5d29yZD5yaXNrIGZhY3RvcnM8L2tleXdvcmQ+PC9rZXl3b3Jkcz48ZGF0ZXM+
PHllYXI+MjAyMjwveWVhcj48cHViLWRhdGVzPjxkYXRlPk9jdCAxNDwvZGF0ZT48L3B1Yi1kYXRl
cz48L2RhdGVzPjxpc2JuPjIwNzctMDM4MyAoUHJpbnQpJiN4RDsyMDc3LTAzODMgKEVsZWN0cm9u
aWMpJiN4RDsyMDc3LTAzODMgKExpbmtpbmcpPC9pc2JuPjxhY2Nlc3Npb24tbnVtPjM2Mjk0Mzkx
PC9hY2Nlc3Npb24tbnVtPjx1cmxzPjxyZWxhdGVkLXVybHM+PHVybD5odHRwczovL3d3dy5uY2Jp
Lm5sbS5uaWguZ292L3B1Ym1lZC8zNjI5NDM5MTwvdXJsPjwvcmVsYXRlZC11cmxzPjwvdXJscz48
Y3VzdG9tMT5UaGUgYXV0aG9ycyBkZWNsYXJlIG5vIGNvbmZsaWN0IG9mIGludGVyZXN0LjwvY3Vz
dG9tMT48Y3VzdG9tMj5QTUM5NjA0OTAyPC9jdXN0b20yPjxlbGVjdHJvbmljLXJlc291cmNlLW51
bT4xMC4zMzkwL2pjbTExMjA2MDcyPC9lbGVjdHJvbmljLXJlc291cmNlLW51bT48cmVtb3RlLWRh
dGFiYXNlLW5hbWU+UHViTWVkLW5vdC1NRURMSU5FPC9yZW1vdGUtZGF0YWJhc2UtbmFtZT48cmVt
b3RlLWRhdGFiYXNlLXByb3ZpZGVyPk5MTTwvcmVtb3RlLWRhdGFiYXNlLXByb3ZpZGVyPjwvcmVj
b3JkPjwvQ2l0ZT48Q2l0ZT48QXV0aG9yPlNseWFtb3ZhPC9BdXRob3I+PFllYXI+MjAyMjwvWWVh
cj48UmVjTnVtPjMwPC9SZWNOdW0+PHJlY29yZD48cmVjLW51bWJlcj4zMDwvcmVjLW51bWJlcj48
Zm9yZWlnbi1rZXlzPjxrZXkgYXBwPSJFTiIgZGItaWQ9Ino1eno5ejUyYWZ2NWQ2ZTlldm41NXpk
Z2VmNWVhd3RmMHJlZSIgdGltZXN0YW1wPSIxNzM2Mzg0ODI1Ij4zMDwva2V5PjwvZm9yZWlnbi1r
ZXlzPjxyZWYtdHlwZSBuYW1lPSJKb3VybmFsIEFydGljbGUiPjE3PC9yZWYtdHlwZT48Y29udHJp
YnV0b3JzPjxhdXRob3JzPjxhdXRob3I+U2x5YW1vdmEsIEcuPC9hdXRob3I+PGF1dGhvcj5HdXNt
YW5vdiwgQS48L2F1dGhvcj48YXV0aG9yPkJhdHBlbm92LCBBLjwvYXV0aG9yPjxhdXRob3I+S2Fs
aWV2LCBOLjwvYXV0aG9yPjxhdXRob3I+VmlkZXJtYW4sIEQuPC9hdXRob3I+PC9hdXRob3JzPjwv
Y29udHJpYnV0b3JzPjxhdXRoLWFkZHJlc3M+RGVwYXJ0bWVudCBvZiBNZWRpY2luZSwgU2Nob29s
IG9mIE1lZGljaW5lLCBOYXphcmJheWV2IFVuaXZlcnNpdHksIEtlcmV5IGFuZCBaaGFuaWJlayBL
aGFucyBTdHJlZXQgNS8xLCBBc3RhbmEgMDEwMDAwLCBLYXpha2hzdGFuLiYjeEQ7TmF0aW9uYWwg
U2NpZW50aWZpYyBDZW50ZXIgTmFtZWQgYWZ0ZXIgQWNhZGVtaWNpYW4gQmF0cGVub3YgTi5ELiwg
QWJ5bGF5IEtoYW4gQXZlIDE1IGEsIEFzdGFuYSAwMTAwMDAsIEthemFraHN0YW4uJiN4RDtEZXBh
cnRtZW50IG9mIEJpb21lZGljYWwgU2NpZW5jZXMsIFNjaG9vbCBvZiBNZWRpY2luZSwgTmF6YXJi
YXlldiBVbml2ZXJzaXR5LCBLZXJleSBhbmQgWmhhbmliZWsgS2hhbnMgU3RyZWV0IDUvMSwgQXN0
YW5hIDAxMDAwMCwgS2F6YWtoc3Rhbi48L2F1dGgtYWRkcmVzcz48dGl0bGVzPjx0aXRsZT5SaXNr
IEZhY3RvcnMgZm9yIFBvc3RvcGVyYXRpdmUgT3N0ZW9teWVsaXRpcyBhbW9uZyBQYXRpZW50cyBh
ZnRlciBCb25lIEZyYWN0dXJlOiBBIE1hdGNoZWQgQ2FzZS1Db250cm9sIFN0dWR5PC90aXRsZT48
c2Vjb25kYXJ5LXRpdGxlPkogQ2xpbiBNZWQ8L3NlY29uZGFyeS10aXRsZT48L3RpdGxlcz48cGVy
aW9kaWNhbD48ZnVsbC10aXRsZT5KIENsaW4gTWVkPC9mdWxsLXRpdGxlPjwvcGVyaW9kaWNhbD48
dm9sdW1lPjExPC92b2x1bWU+PG51bWJlcj4yMDwvbnVtYmVyPjxlZGl0aW9uPjIwMjIxMDE0PC9l
ZGl0aW9uPjxrZXl3b3Jkcz48a2V5d29yZD5pbmZlY3Rpb248L2tleXdvcmQ+PGtleXdvcmQ+b3N0
ZW9teWVsaXRpczwva2V5d29yZD48a2V5d29yZD5vdXRjb21lczwva2V5d29yZD48a2V5d29yZD5w
b3N0b3BlcmF0aXZlIGNvbXBsaWNhdGlvbnM8L2tleXdvcmQ+PGtleXdvcmQ+cmlzayBmYWN0b3Jz
PC9rZXl3b3JkPjwva2V5d29yZHM+PGRhdGVzPjx5ZWFyPjIwMjI8L3llYXI+PHB1Yi1kYXRlcz48
ZGF0ZT5PY3QgMTQ8L2RhdGU+PC9wdWItZGF0ZXM+PC9kYXRlcz48aXNibj4yMDc3LTAzODMgKFBy
aW50KSYjeEQ7MjA3Ny0wMzgzIChFbGVjdHJvbmljKSYjeEQ7MjA3Ny0wMzgzIChMaW5raW5nKTwv
aXNibj48YWNjZXNzaW9uLW51bT4zNjI5NDM5MTwvYWNjZXNzaW9uLW51bT48dXJscz48cmVsYXRl
ZC11cmxzPjx1cmw+aHR0cHM6Ly93d3cubmNiaS5ubG0ubmloLmdvdi9wdWJtZWQvMzYyOTQzOTE8
L3VybD48L3JlbGF0ZWQtdXJscz48L3VybHM+PGN1c3RvbTE+VGhlIGF1dGhvcnMgZGVjbGFyZSBu
byBjb25mbGljdCBvZiBpbnRlcmVzdC48L2N1c3RvbTE+PGN1c3RvbTI+UE1DOTYwNDkwMjwvY3Vz
dG9tMj48ZWxlY3Ryb25pYy1yZXNvdXJjZS1udW0+MTAuMzM5MC9qY20xMTIwNjA3MjwvZWxlY3Ry
b25pYy1yZXNvdXJjZS1udW0+PHJlbW90ZS1kYXRhYmFzZS1uYW1lPlB1Yk1lZC1ub3QtTUVETElO
RTwvcmVtb3RlLWRhdGFiYXNlLW5hbWU+PHJlbW90ZS1kYXRhYmFzZS1wcm92aWRlcj5OTE08L3Jl
bW90ZS1kYXRhYmFzZS1wcm92aWRlcj48L3JlY29yZD48L0NpdGU+PC9FbmROb3RlPn==
</w:fldData>
        </w:fldChar>
      </w:r>
      <w:r w:rsidR="0048318F" w:rsidRPr="00234024">
        <w:instrText xml:space="preserve"> ADDIN EN.CITE </w:instrText>
      </w:r>
      <w:r w:rsidR="0048318F" w:rsidRPr="00234024">
        <w:fldChar w:fldCharType="begin">
          <w:fldData xml:space="preserve">PEVuZE5vdGU+PENpdGU+PEF1dGhvcj5TbHlhbW92YTwvQXV0aG9yPjxZZWFyPjIwMjI8L1llYXI+
PFJlY051bT4zMDwvUmVjTnVtPjxEaXNwbGF5VGV4dD5bNzFdPC9EaXNwbGF5VGV4dD48cmVjb3Jk
PjxyZWMtbnVtYmVyPjMwPC9yZWMtbnVtYmVyPjxmb3JlaWduLWtleXM+PGtleSBhcHA9IkVOIiBk
Yi1pZD0iejV6ejl6NTJhZnY1ZDZlOWV2bjU1emRnZWY1ZWF3dGYwcmVlIiB0aW1lc3RhbXA9IjE3
MzYzODQ4MjUiPjMwPC9rZXk+PC9mb3JlaWduLWtleXM+PHJlZi10eXBlIG5hbWU9IkpvdXJuYWwg
QXJ0aWNsZSI+MTc8L3JlZi10eXBlPjxjb250cmlidXRvcnM+PGF1dGhvcnM+PGF1dGhvcj5TbHlh
bW92YSwgRy48L2F1dGhvcj48YXV0aG9yPkd1c21hbm92LCBBLjwvYXV0aG9yPjxhdXRob3I+QmF0
cGVub3YsIEEuPC9hdXRob3I+PGF1dGhvcj5LYWxpZXYsIE4uPC9hdXRob3I+PGF1dGhvcj5WaWRl
cm1hbiwgRC48L2F1dGhvcj48L2F1dGhvcnM+PC9jb250cmlidXRvcnM+PGF1dGgtYWRkcmVzcz5E
ZXBhcnRtZW50IG9mIE1lZGljaW5lLCBTY2hvb2wgb2YgTWVkaWNpbmUsIE5hemFyYmF5ZXYgVW5p
dmVyc2l0eSwgS2VyZXkgYW5kIFpoYW5pYmVrIEtoYW5zIFN0cmVldCA1LzEsIEFzdGFuYSAwMTAw
MDAsIEthemFraHN0YW4uJiN4RDtOYXRpb25hbCBTY2llbnRpZmljIENlbnRlciBOYW1lZCBhZnRl
ciBBY2FkZW1pY2lhbiBCYXRwZW5vdiBOLkQuLCBBYnlsYXkgS2hhbiBBdmUgMTUgYSwgQXN0YW5h
IDAxMDAwMCwgS2F6YWtoc3Rhbi4mI3hEO0RlcGFydG1lbnQgb2YgQmlvbWVkaWNhbCBTY2llbmNl
cywgU2Nob29sIG9mIE1lZGljaW5lLCBOYXphcmJheWV2IFVuaXZlcnNpdHksIEtlcmV5IGFuZCBa
aGFuaWJlayBLaGFucyBTdHJlZXQgNS8xLCBBc3RhbmEgMDEwMDAwLCBLYXpha2hzdGFuLjwvYXV0
aC1hZGRyZXNzPjx0aXRsZXM+PHRpdGxlPlJpc2sgRmFjdG9ycyBmb3IgUG9zdG9wZXJhdGl2ZSBP
c3Rlb215ZWxpdGlzIGFtb25nIFBhdGllbnRzIGFmdGVyIEJvbmUgRnJhY3R1cmU6IEEgTWF0Y2hl
ZCBDYXNlLUNvbnRyb2wgU3R1ZHk8L3RpdGxlPjxzZWNvbmRhcnktdGl0bGU+SiBDbGluIE1lZDwv
c2Vjb25kYXJ5LXRpdGxlPjwvdGl0bGVzPjxwZXJpb2RpY2FsPjxmdWxsLXRpdGxlPkogQ2xpbiBN
ZWQ8L2Z1bGwtdGl0bGU+PC9wZXJpb2RpY2FsPjx2b2x1bWU+MTE8L3ZvbHVtZT48bnVtYmVyPjIw
PC9udW1iZXI+PGVkaXRpb24+MjAyMjEwMTQ8L2VkaXRpb24+PGtleXdvcmRzPjxrZXl3b3JkPmlu
ZmVjdGlvbjwva2V5d29yZD48a2V5d29yZD5vc3Rlb215ZWxpdGlzPC9rZXl3b3JkPjxrZXl3b3Jk
Pm91dGNvbWVzPC9rZXl3b3JkPjxrZXl3b3JkPnBvc3RvcGVyYXRpdmUgY29tcGxpY2F0aW9uczwv
a2V5d29yZD48a2V5d29yZD5yaXNrIGZhY3RvcnM8L2tleXdvcmQ+PC9rZXl3b3Jkcz48ZGF0ZXM+
PHllYXI+MjAyMjwveWVhcj48cHViLWRhdGVzPjxkYXRlPk9jdCAxNDwvZGF0ZT48L3B1Yi1kYXRl
cz48L2RhdGVzPjxpc2JuPjIwNzctMDM4MyAoUHJpbnQpJiN4RDsyMDc3LTAzODMgKEVsZWN0cm9u
aWMpJiN4RDsyMDc3LTAzODMgKExpbmtpbmcpPC9pc2JuPjxhY2Nlc3Npb24tbnVtPjM2Mjk0Mzkx
PC9hY2Nlc3Npb24tbnVtPjx1cmxzPjxyZWxhdGVkLXVybHM+PHVybD5odHRwczovL3d3dy5uY2Jp
Lm5sbS5uaWguZ292L3B1Ym1lZC8zNjI5NDM5MTwvdXJsPjwvcmVsYXRlZC11cmxzPjwvdXJscz48
Y3VzdG9tMT5UaGUgYXV0aG9ycyBkZWNsYXJlIG5vIGNvbmZsaWN0IG9mIGludGVyZXN0LjwvY3Vz
dG9tMT48Y3VzdG9tMj5QTUM5NjA0OTAyPC9jdXN0b20yPjxlbGVjdHJvbmljLXJlc291cmNlLW51
bT4xMC4zMzkwL2pjbTExMjA2MDcyPC9lbGVjdHJvbmljLXJlc291cmNlLW51bT48cmVtb3RlLWRh
dGFiYXNlLW5hbWU+UHViTWVkLW5vdC1NRURMSU5FPC9yZW1vdGUtZGF0YWJhc2UtbmFtZT48cmVt
b3RlLWRhdGFiYXNlLXByb3ZpZGVyPk5MTTwvcmVtb3RlLWRhdGFiYXNlLXByb3ZpZGVyPjwvcmVj
b3JkPjwvQ2l0ZT48Q2l0ZT48QXV0aG9yPlNseWFtb3ZhPC9BdXRob3I+PFllYXI+MjAyMjwvWWVh
cj48UmVjTnVtPjMwPC9SZWNOdW0+PHJlY29yZD48cmVjLW51bWJlcj4zMDwvcmVjLW51bWJlcj48
Zm9yZWlnbi1rZXlzPjxrZXkgYXBwPSJFTiIgZGItaWQ9Ino1eno5ejUyYWZ2NWQ2ZTlldm41NXpk
Z2VmNWVhd3RmMHJlZSIgdGltZXN0YW1wPSIxNzM2Mzg0ODI1Ij4zMDwva2V5PjwvZm9yZWlnbi1r
ZXlzPjxyZWYtdHlwZSBuYW1lPSJKb3VybmFsIEFydGljbGUiPjE3PC9yZWYtdHlwZT48Y29udHJp
YnV0b3JzPjxhdXRob3JzPjxhdXRob3I+U2x5YW1vdmEsIEcuPC9hdXRob3I+PGF1dGhvcj5HdXNt
YW5vdiwgQS48L2F1dGhvcj48YXV0aG9yPkJhdHBlbm92LCBBLjwvYXV0aG9yPjxhdXRob3I+S2Fs
aWV2LCBOLjwvYXV0aG9yPjxhdXRob3I+VmlkZXJtYW4sIEQuPC9hdXRob3I+PC9hdXRob3JzPjwv
Y29udHJpYnV0b3JzPjxhdXRoLWFkZHJlc3M+RGVwYXJ0bWVudCBvZiBNZWRpY2luZSwgU2Nob29s
IG9mIE1lZGljaW5lLCBOYXphcmJheWV2IFVuaXZlcnNpdHksIEtlcmV5IGFuZCBaaGFuaWJlayBL
aGFucyBTdHJlZXQgNS8xLCBBc3RhbmEgMDEwMDAwLCBLYXpha2hzdGFuLiYjeEQ7TmF0aW9uYWwg
U2NpZW50aWZpYyBDZW50ZXIgTmFtZWQgYWZ0ZXIgQWNhZGVtaWNpYW4gQmF0cGVub3YgTi5ELiwg
QWJ5bGF5IEtoYW4gQXZlIDE1IGEsIEFzdGFuYSAwMTAwMDAsIEthemFraHN0YW4uJiN4RDtEZXBh
cnRtZW50IG9mIEJpb21lZGljYWwgU2NpZW5jZXMsIFNjaG9vbCBvZiBNZWRpY2luZSwgTmF6YXJi
YXlldiBVbml2ZXJzaXR5LCBLZXJleSBhbmQgWmhhbmliZWsgS2hhbnMgU3RyZWV0IDUvMSwgQXN0
YW5hIDAxMDAwMCwgS2F6YWtoc3Rhbi48L2F1dGgtYWRkcmVzcz48dGl0bGVzPjx0aXRsZT5SaXNr
IEZhY3RvcnMgZm9yIFBvc3RvcGVyYXRpdmUgT3N0ZW9teWVsaXRpcyBhbW9uZyBQYXRpZW50cyBh
ZnRlciBCb25lIEZyYWN0dXJlOiBBIE1hdGNoZWQgQ2FzZS1Db250cm9sIFN0dWR5PC90aXRsZT48
c2Vjb25kYXJ5LXRpdGxlPkogQ2xpbiBNZWQ8L3NlY29uZGFyeS10aXRsZT48L3RpdGxlcz48cGVy
aW9kaWNhbD48ZnVsbC10aXRsZT5KIENsaW4gTWVkPC9mdWxsLXRpdGxlPjwvcGVyaW9kaWNhbD48
dm9sdW1lPjExPC92b2x1bWU+PG51bWJlcj4yMDwvbnVtYmVyPjxlZGl0aW9uPjIwMjIxMDE0PC9l
ZGl0aW9uPjxrZXl3b3Jkcz48a2V5d29yZD5pbmZlY3Rpb248L2tleXdvcmQ+PGtleXdvcmQ+b3N0
ZW9teWVsaXRpczwva2V5d29yZD48a2V5d29yZD5vdXRjb21lczwva2V5d29yZD48a2V5d29yZD5w
b3N0b3BlcmF0aXZlIGNvbXBsaWNhdGlvbnM8L2tleXdvcmQ+PGtleXdvcmQ+cmlzayBmYWN0b3Jz
PC9rZXl3b3JkPjwva2V5d29yZHM+PGRhdGVzPjx5ZWFyPjIwMjI8L3llYXI+PHB1Yi1kYXRlcz48
ZGF0ZT5PY3QgMTQ8L2RhdGU+PC9wdWItZGF0ZXM+PC9kYXRlcz48aXNibj4yMDc3LTAzODMgKFBy
aW50KSYjeEQ7MjA3Ny0wMzgzIChFbGVjdHJvbmljKSYjeEQ7MjA3Ny0wMzgzIChMaW5raW5nKTwv
aXNibj48YWNjZXNzaW9uLW51bT4zNjI5NDM5MTwvYWNjZXNzaW9uLW51bT48dXJscz48cmVsYXRl
ZC11cmxzPjx1cmw+aHR0cHM6Ly93d3cubmNiaS5ubG0ubmloLmdvdi9wdWJtZWQvMzYyOTQzOTE8
L3VybD48L3JlbGF0ZWQtdXJscz48L3VybHM+PGN1c3RvbTE+VGhlIGF1dGhvcnMgZGVjbGFyZSBu
byBjb25mbGljdCBvZiBpbnRlcmVzdC48L2N1c3RvbTE+PGN1c3RvbTI+UE1DOTYwNDkwMjwvY3Vz
dG9tMj48ZWxlY3Ryb25pYy1yZXNvdXJjZS1udW0+MTAuMzM5MC9qY20xMTIwNjA3MjwvZWxlY3Ry
b25pYy1yZXNvdXJjZS1udW0+PHJlbW90ZS1kYXRhYmFzZS1uYW1lPlB1Yk1lZC1ub3QtTUVETElO
RTwvcmVtb3RlLWRhdGFiYXNlLW5hbWU+PHJlbW90ZS1kYXRhYmFzZS1wcm92aWRlcj5OTE08L3Jl
bW90ZS1kYXRhYmFzZS1wcm92aWRlcj48L3JlY29yZD48L0NpdGU+PC9FbmROb3RlPn==
</w:fldData>
        </w:fldChar>
      </w:r>
      <w:r w:rsidR="0048318F" w:rsidRPr="00234024">
        <w:instrText xml:space="preserve"> ADDIN EN.CITE.DATA </w:instrText>
      </w:r>
      <w:r w:rsidR="0048318F" w:rsidRPr="00234024">
        <w:fldChar w:fldCharType="end"/>
      </w:r>
      <w:r w:rsidRPr="00234024">
        <w:fldChar w:fldCharType="separate"/>
      </w:r>
      <w:r w:rsidR="007E0B95" w:rsidRPr="00234024">
        <w:rPr>
          <w:noProof/>
        </w:rPr>
        <w:t>[71]</w:t>
      </w:r>
      <w:r w:rsidRPr="00234024">
        <w:fldChar w:fldCharType="end"/>
      </w:r>
      <w:r w:rsidRPr="00234024">
        <w:t xml:space="preserve"> while </w:t>
      </w:r>
      <w:r w:rsidR="00F74A73" w:rsidRPr="00234024">
        <w:t>i</w:t>
      </w:r>
      <w:r w:rsidRPr="00234024">
        <w:t>nfection rates after orthopedic surgeries post-trauma vary widely, ranging from 1% to 50%</w:t>
      </w:r>
      <w:r w:rsidRPr="00234024">
        <w:fldChar w:fldCharType="begin"/>
      </w:r>
      <w:r w:rsidR="007E0B95" w:rsidRPr="00234024">
        <w:instrText xml:space="preserve"> ADDIN EN.CITE &lt;EndNote&gt;&lt;Cite&gt;&lt;Author&gt;Hogan&lt;/Author&gt;&lt;Year&gt;2013&lt;/Year&gt;&lt;RecNum&gt;258&lt;/RecNum&gt;&lt;DisplayText&gt;[75]&lt;/DisplayText&gt;&lt;record&gt;&lt;rec-number&gt;258&lt;/rec-number&gt;&lt;foreign-keys&gt;&lt;key app="EN" db-id="xaevzfd9lwaxscesw0c59dee2eev9eefatvt" timestamp="1736966451"&gt;258&lt;/key&gt;&lt;/foreign-keys&gt;&lt;ref-type name="Journal Article"&gt;17&lt;/ref-type&gt;&lt;contributors&gt;&lt;authors&gt;&lt;author&gt;Hogan, A.&lt;/author&gt;&lt;author&gt;Heppert, V. G.&lt;/author&gt;&lt;author&gt;Suda, A. J.&lt;/author&gt;&lt;/authors&gt;&lt;/contributors&gt;&lt;auth-address&gt;BG Trauma Center, Ludwigshafen, Germany.&lt;/auth-address&gt;&lt;titles&gt;&lt;title&gt;Osteomyelitis&lt;/title&gt;&lt;secondary-title&gt;Arch Orthop Trauma Surg&lt;/secondary-title&gt;&lt;/titles&gt;&lt;periodical&gt;&lt;full-title&gt;Arch Orthop Trauma Surg&lt;/full-title&gt;&lt;/periodical&gt;&lt;pages&gt;1183-96&lt;/pages&gt;&lt;volume&gt;133&lt;/volume&gt;&lt;number&gt;9&lt;/number&gt;&lt;edition&gt;20130616&lt;/edition&gt;&lt;keywords&gt;&lt;keyword&gt;Humans&lt;/keyword&gt;&lt;keyword&gt;Orthopedic Procedures/methods&lt;/keyword&gt;&lt;keyword&gt;*Osteomyelitis/diagnosis/epidemiology/etiology/therapy&lt;/keyword&gt;&lt;/keywords&gt;&lt;dates&gt;&lt;year&gt;2013&lt;/year&gt;&lt;pub-dates&gt;&lt;date&gt;Sep&lt;/date&gt;&lt;/pub-dates&gt;&lt;/dates&gt;&lt;isbn&gt;1434-3916 (Electronic)&amp;#xD;0936-8051 (Linking)&lt;/isbn&gt;&lt;accession-num&gt;23771127&lt;/accession-num&gt;&lt;urls&gt;&lt;related-urls&gt;&lt;url&gt;https://www.ncbi.nlm.nih.gov/pubmed/23771127&lt;/url&gt;&lt;/related-urls&gt;&lt;/urls&gt;&lt;electronic-resource-num&gt;10.1007/s00402-013-1785-7&lt;/electronic-resource-num&gt;&lt;remote-database-name&gt;Medline&lt;/remote-database-name&gt;&lt;remote-database-provider&gt;NLM&lt;/remote-database-provider&gt;&lt;/record&gt;&lt;/Cite&gt;&lt;/EndNote&gt;</w:instrText>
      </w:r>
      <w:r w:rsidRPr="00234024">
        <w:fldChar w:fldCharType="separate"/>
      </w:r>
      <w:r w:rsidR="007E0B95" w:rsidRPr="00234024">
        <w:rPr>
          <w:noProof/>
        </w:rPr>
        <w:t>[75]</w:t>
      </w:r>
      <w:r w:rsidRPr="00234024">
        <w:fldChar w:fldCharType="end"/>
      </w:r>
      <w:r w:rsidRPr="00234024">
        <w:t>, and in 3% to 50% after first- to third-degree open fractures</w:t>
      </w:r>
      <w:r w:rsidRPr="00234024">
        <w:fldChar w:fldCharType="begin"/>
      </w:r>
      <w:r w:rsidR="007E0B95" w:rsidRPr="00234024">
        <w:instrText xml:space="preserve"> ADDIN EN.CITE &lt;EndNote&gt;&lt;Cite&gt;&lt;Author&gt;Gustilo&lt;/Author&gt;&lt;Year&gt;1990&lt;/Year&gt;&lt;RecNum&gt;264&lt;/RecNum&gt;&lt;DisplayText&gt;[76]&lt;/DisplayText&gt;&lt;record&gt;&lt;rec-number&gt;264&lt;/rec-number&gt;&lt;foreign-keys&gt;&lt;key app="EN" db-id="xaevzfd9lwaxscesw0c59dee2eev9eefatvt" timestamp="1737058174"&gt;264&lt;/key&gt;&lt;/foreign-keys&gt;&lt;ref-type name="Journal Article"&gt;17&lt;/ref-type&gt;&lt;contributors&gt;&lt;authors&gt;&lt;author&gt;Gustilo, R. B.&lt;/author&gt;&lt;author&gt;Merkow, R. L.&lt;/author&gt;&lt;author&gt;Templeman, D.&lt;/author&gt;&lt;/authors&gt;&lt;/contributors&gt;&lt;titles&gt;&lt;title&gt;The management of open fractures&lt;/title&gt;&lt;secondary-title&gt;JBJS&lt;/secondary-title&gt;&lt;/titles&gt;&lt;periodical&gt;&lt;full-title&gt;JBJS&lt;/full-title&gt;&lt;/periodical&gt;&lt;volume&gt;72&lt;/volume&gt;&lt;number&gt;2&lt;/number&gt;&lt;dates&gt;&lt;year&gt;1990&lt;/year&gt;&lt;/dates&gt;&lt;isbn&gt;0021-9355&lt;/isbn&gt;&lt;urls&gt;&lt;related-urls&gt;&lt;url&gt;https://journals.lww.com/jbjsjournal/fulltext/1990/72020/the_management_of_open_fractures_.23.aspx&lt;/url&gt;&lt;/related-urls&gt;&lt;/urls&gt;&lt;/record&gt;&lt;/Cite&gt;&lt;/EndNote&gt;</w:instrText>
      </w:r>
      <w:r w:rsidRPr="00234024">
        <w:fldChar w:fldCharType="separate"/>
      </w:r>
      <w:r w:rsidR="007E0B95" w:rsidRPr="00234024">
        <w:rPr>
          <w:noProof/>
        </w:rPr>
        <w:t>[76]</w:t>
      </w:r>
      <w:r w:rsidRPr="00234024">
        <w:fldChar w:fldCharType="end"/>
      </w:r>
      <w:r w:rsidRPr="00234024">
        <w:t xml:space="preserve">. The risk becomes even greater with the addition of synthetic implants. The presence of an implanted foreign body has been shown to reduce the amount of </w:t>
      </w:r>
      <w:r w:rsidRPr="00234024">
        <w:rPr>
          <w:rFonts w:eastAsiaTheme="majorEastAsia"/>
        </w:rPr>
        <w:t>bacteria</w:t>
      </w:r>
      <w:r w:rsidRPr="00234024">
        <w:rPr>
          <w:rStyle w:val="Emphasis"/>
          <w:rFonts w:ascii="Times New Roman" w:eastAsiaTheme="majorEastAsia" w:hAnsi="Times New Roman"/>
        </w:rPr>
        <w:t xml:space="preserve"> </w:t>
      </w:r>
      <w:r w:rsidRPr="00234024">
        <w:t xml:space="preserve">needed to establish an infection </w:t>
      </w:r>
      <w:r w:rsidR="006519B5" w:rsidRPr="00234024">
        <w:t>to as few as 10</w:t>
      </w:r>
      <w:r w:rsidR="006519B5" w:rsidRPr="00234024">
        <w:rPr>
          <w:vertAlign w:val="superscript"/>
        </w:rPr>
        <w:t>2</w:t>
      </w:r>
      <w:r w:rsidRPr="00234024">
        <w:t xml:space="preserve"> </w:t>
      </w:r>
      <w:r w:rsidRPr="00234024">
        <w:fldChar w:fldCharType="begin"/>
      </w:r>
      <w:r w:rsidR="007E0B95" w:rsidRPr="00234024">
        <w:instrText xml:space="preserve"> ADDIN EN.CITE &lt;EndNote&gt;&lt;Cite&gt;&lt;Author&gt;Werner Zimmerli&lt;/Author&gt;&lt;Year&gt;1982&lt;/Year&gt;&lt;RecNum&gt;97&lt;/RecNum&gt;&lt;DisplayText&gt;[77]&lt;/DisplayText&gt;&lt;record&gt;&lt;rec-number&gt;97&lt;/rec-number&gt;&lt;foreign-keys&gt;&lt;key app="EN" db-id="z5zz9z52afv5d6e9evn55zdgef5eawtf0ree" timestamp="1736538759"&gt;97&lt;/key&gt;&lt;/foreign-keys&gt;&lt;ref-type name="Journal Article"&gt;17&lt;/ref-type&gt;&lt;contributors&gt;&lt;authors&gt;&lt;author&gt;Werner Zimmerli, Francis A. Waldvogel, Pierre Vaudaux and Urs E. Nydegger&lt;/author&gt;&lt;/authors&gt;&lt;/contributors&gt;&lt;titles&gt;&lt;title&gt;Pathogenesis of Foreign Body Infection: Description and Characteristics of an Animal Model&lt;/title&gt;&lt;secondary-title&gt;The Journal of Infectious Diseases&lt;/secondary-title&gt;&lt;/titles&gt;&lt;periodical&gt;&lt;full-title&gt;The Journal of Infectious Diseases&lt;/full-title&gt;&lt;/periodical&gt;&lt;pages&gt;487-497&lt;/pages&gt;&lt;volume&gt;146&lt;/volume&gt;&lt;number&gt;4&lt;/number&gt;&lt;dates&gt;&lt;year&gt;1982&lt;/year&gt;&lt;/dates&gt;&lt;urls&gt;&lt;/urls&gt;&lt;/record&gt;&lt;/Cite&gt;&lt;/EndNote&gt;</w:instrText>
      </w:r>
      <w:r w:rsidRPr="00234024">
        <w:fldChar w:fldCharType="separate"/>
      </w:r>
      <w:r w:rsidR="007E0B95" w:rsidRPr="00234024">
        <w:rPr>
          <w:noProof/>
        </w:rPr>
        <w:t>[77]</w:t>
      </w:r>
      <w:r w:rsidRPr="00234024">
        <w:fldChar w:fldCharType="end"/>
      </w:r>
      <w:r w:rsidRPr="00234024">
        <w:t xml:space="preserve">. Overall, 5% of traumatic/orthopedic implants during the lifetime of the implant were reported to </w:t>
      </w:r>
      <w:r w:rsidR="006519B5" w:rsidRPr="00234024">
        <w:t xml:space="preserve">be associated with </w:t>
      </w:r>
      <w:r w:rsidRPr="00234024">
        <w:t xml:space="preserve">infection </w:t>
      </w:r>
      <w:r w:rsidRPr="00234024">
        <w:fldChar w:fldCharType="begin"/>
      </w:r>
      <w:r w:rsidR="0048318F" w:rsidRPr="00234024">
        <w:instrText xml:space="preserve"> ADDIN EN.CITE &lt;EndNote&gt;&lt;Cite&gt;&lt;Author&gt;Trampuz&lt;/Author&gt;&lt;Year&gt;2006&lt;/Year&gt;&lt;RecNum&gt;19&lt;/RecNum&gt;&lt;DisplayText&gt;[70]&lt;/DisplayText&gt;&lt;record&gt;&lt;rec-number&gt;19&lt;/rec-number&gt;&lt;foreign-keys&gt;&lt;key app="EN" db-id="z5zz9z52afv5d6e9evn55zdgef5eawtf0ree" timestamp="1736384807"&gt;19&lt;/key&gt;&lt;/foreign-keys&gt;&lt;ref-type name="Journal Article"&gt;17&lt;/ref-type&gt;&lt;contributors&gt;&lt;authors&gt;&lt;author&gt;Trampuz, A.&lt;/author&gt;&lt;author&gt;Zimmerli, W.&lt;/author&gt;&lt;/authors&gt;&lt;/contributors&gt;&lt;auth-address&gt;Klinik fur Infektiologie und Spitalhygiene, Universitatsspital Basel, Switzerland.&lt;/auth-address&gt;&lt;titles&gt;&lt;title&gt;Diagnosis and treatment of infections associated with fracture-fixation devices&lt;/title&gt;&lt;secondary-title&gt;Injury&lt;/secondary-title&gt;&lt;/titles&gt;&lt;periodical&gt;&lt;full-title&gt;Injury&lt;/full-title&gt;&lt;/periodical&gt;&lt;pages&gt;S59-66&lt;/pages&gt;&lt;volume&gt;37 Suppl 2&lt;/volume&gt;&lt;keywords&gt;&lt;keyword&gt;Animals&lt;/keyword&gt;&lt;keyword&gt;Anti-Infective Agents/therapeutic use&lt;/keyword&gt;&lt;keyword&gt;Bacteria/pathogenicity&lt;/keyword&gt;&lt;keyword&gt;*Bone Diseases, Infectious/classification/diagnosis/therapy&lt;/keyword&gt;&lt;keyword&gt;External Fixators/*adverse effects&lt;/keyword&gt;&lt;keyword&gt;Fracture Fixation/*adverse effects&lt;/keyword&gt;&lt;keyword&gt;Guinea Pigs&lt;/keyword&gt;&lt;keyword&gt;Humans&lt;/keyword&gt;&lt;keyword&gt;Internal Fixators/*adverse effects&lt;/keyword&gt;&lt;keyword&gt;Postoperative Complications/classification/diagnosis/therapy&lt;/keyword&gt;&lt;/keywords&gt;&lt;dates&gt;&lt;year&gt;2006&lt;/year&gt;&lt;pub-dates&gt;&lt;date&gt;May&lt;/date&gt;&lt;/pub-dates&gt;&lt;/dates&gt;&lt;isbn&gt;0020-1383 (Print)&amp;#xD;0020-1383 (Linking)&lt;/isbn&gt;&lt;accession-num&gt;16651073&lt;/accession-num&gt;&lt;urls&gt;&lt;related-urls&gt;&lt;url&gt;https://www.ncbi.nlm.nih.gov/pubmed/16651073&lt;/url&gt;&lt;/related-urls&gt;&lt;/urls&gt;&lt;electronic-resource-num&gt;10.1016/j.injury.2006.04.010&lt;/electronic-resource-num&gt;&lt;remote-database-name&gt;Medline&lt;/remote-database-name&gt;&lt;remote-database-provider&gt;NLM&lt;/remote-database-provider&gt;&lt;/record&gt;&lt;/Cite&gt;&lt;/EndNote&gt;</w:instrText>
      </w:r>
      <w:r w:rsidRPr="00234024">
        <w:fldChar w:fldCharType="separate"/>
      </w:r>
      <w:r w:rsidR="007E0B95" w:rsidRPr="00234024">
        <w:rPr>
          <w:noProof/>
        </w:rPr>
        <w:t>[70]</w:t>
      </w:r>
      <w:r w:rsidRPr="00234024">
        <w:fldChar w:fldCharType="end"/>
      </w:r>
      <w:r w:rsidRPr="00234024">
        <w:t xml:space="preserve">. As an example, a study involving 222 patients undergoing orthopedic surgeries with implants reported a surgical site infection rate of 12.6%, with </w:t>
      </w:r>
      <w:r w:rsidRPr="00234024">
        <w:rPr>
          <w:rStyle w:val="Emphasis"/>
          <w:rFonts w:ascii="Times New Roman" w:eastAsiaTheme="majorEastAsia" w:hAnsi="Times New Roman"/>
        </w:rPr>
        <w:t>Staphylococcus aureus</w:t>
      </w:r>
      <w:r w:rsidRPr="00234024">
        <w:t xml:space="preserve"> identified as the most common pathogen </w:t>
      </w:r>
      <w:r w:rsidRPr="00234024">
        <w:fldChar w:fldCharType="begin"/>
      </w:r>
      <w:r w:rsidR="007E0B95" w:rsidRPr="00234024">
        <w:instrText xml:space="preserve"> ADDIN EN.CITE &lt;EndNote&gt;&lt;Cite&gt;&lt;Author&gt;Franco&lt;/Author&gt;&lt;Year&gt;2015&lt;/Year&gt;&lt;RecNum&gt;98&lt;/RecNum&gt;&lt;DisplayText&gt;[78]&lt;/DisplayText&gt;&lt;record&gt;&lt;rec-number&gt;98&lt;/rec-number&gt;&lt;foreign-keys&gt;&lt;key app="EN" db-id="z5zz9z52afv5d6e9evn55zdgef5eawtf0ree" timestamp="1736539626"&gt;98&lt;/key&gt;&lt;/foreign-keys&gt;&lt;ref-type name="Journal Article"&gt;17&lt;/ref-type&gt;&lt;contributors&gt;&lt;authors&gt;&lt;author&gt;Franco, Lúcia Maciel de Castro&lt;/author&gt;&lt;author&gt;Ercole, Flávia Falci&lt;/author&gt;&lt;author&gt;Mattia, Adelaide De&lt;/author&gt;&lt;/authors&gt;&lt;/contributors&gt;&lt;titles&gt;&lt;title&gt;Surgical infection in patients undergoing orthopedic surgery with implant&lt;/title&gt;&lt;secondary-title&gt;Revista Sobecc&lt;/secondary-title&gt;&lt;/titles&gt;&lt;periodical&gt;&lt;full-title&gt;Revista Sobecc&lt;/full-title&gt;&lt;/periodical&gt;&lt;pages&gt;163-170&lt;/pages&gt;&lt;volume&gt;20&lt;/volume&gt;&lt;number&gt;3&lt;/number&gt;&lt;section&gt;163&lt;/section&gt;&lt;dates&gt;&lt;year&gt;2015&lt;/year&gt;&lt;/dates&gt;&lt;isbn&gt;1414-4425&lt;/isbn&gt;&lt;urls&gt;&lt;/urls&gt;&lt;electronic-resource-num&gt;10.5327/z1414-4425201500030007&lt;/electronic-resource-num&gt;&lt;/record&gt;&lt;/Cite&gt;&lt;/EndNote&gt;</w:instrText>
      </w:r>
      <w:r w:rsidRPr="00234024">
        <w:fldChar w:fldCharType="separate"/>
      </w:r>
      <w:r w:rsidR="007E0B95" w:rsidRPr="00234024">
        <w:rPr>
          <w:noProof/>
        </w:rPr>
        <w:t>[78]</w:t>
      </w:r>
      <w:r w:rsidRPr="00234024">
        <w:fldChar w:fldCharType="end"/>
      </w:r>
      <w:r w:rsidRPr="00234024">
        <w:t xml:space="preserve">. </w:t>
      </w:r>
    </w:p>
    <w:p w14:paraId="0ACA2CB7" w14:textId="337677C8" w:rsidR="006F63D0" w:rsidRPr="00234024" w:rsidRDefault="006F63D0" w:rsidP="00234024">
      <w:pPr>
        <w:pStyle w:val="NormalWeb"/>
        <w:shd w:val="clear" w:color="auto" w:fill="FFFFFF"/>
        <w:spacing w:before="0" w:beforeAutospacing="0" w:after="0" w:afterAutospacing="0"/>
      </w:pPr>
      <w:r w:rsidRPr="00234024">
        <w:t xml:space="preserve">Although OM can be polymicrobial, Staphylococcus aureus is historically the most </w:t>
      </w:r>
      <w:r w:rsidR="006671E5" w:rsidRPr="00234024">
        <w:t xml:space="preserve">common </w:t>
      </w:r>
      <w:r w:rsidRPr="00234024">
        <w:t>bacterium isolated in OM cases, accounting for 30% to 60</w:t>
      </w:r>
      <w:proofErr w:type="gramStart"/>
      <w:r w:rsidRPr="00234024">
        <w:t>% of</w:t>
      </w:r>
      <w:proofErr w:type="gramEnd"/>
      <w:r w:rsidRPr="00234024">
        <w:t xml:space="preserve"> isolates from patients </w:t>
      </w:r>
      <w:r w:rsidRPr="00234024">
        <w:fldChar w:fldCharType="begin">
          <w:fldData xml:space="preserve">PEVuZE5vdGU+PENpdGU+PEF1dGhvcj5Ub25nPC9BdXRob3I+PFllYXI+MjAxNTwvWWVhcj48UmVj
TnVtPjgyPC9SZWNOdW0+PERpc3BsYXlUZXh0Pls3OSwgODBdPC9EaXNwbGF5VGV4dD48cmVjb3Jk
PjxyZWMtbnVtYmVyPjgyPC9yZWMtbnVtYmVyPjxmb3JlaWduLWtleXM+PGtleSBhcHA9IkVOIiBk
Yi1pZD0iejV6ejl6NTJhZnY1ZDZlOWV2bjU1emRnZWY1ZWF3dGYwcmVlIiB0aW1lc3RhbXA9IjE3
MzYzODU3MjEiPjgyPC9rZXk+PC9mb3JlaWduLWtleXM+PHJlZi10eXBlIG5hbWU9IkpvdXJuYWwg
QXJ0aWNsZSI+MTc8L3JlZi10eXBlPjxjb250cmlidXRvcnM+PGF1dGhvcnM+PGF1dGhvcj5Ub25n
LCBTLiBZLjwvYXV0aG9yPjxhdXRob3I+RGF2aXMsIEouIFMuPC9hdXRob3I+PGF1dGhvcj5FaWNo
ZW5iZXJnZXIsIEUuPC9hdXRob3I+PGF1dGhvcj5Ib2xsYW5kLCBULiBMLjwvYXV0aG9yPjxhdXRo
b3I+Rm93bGVyLCBWLiBHLiwgSnIuPC9hdXRob3I+PC9hdXRob3JzPjwvY29udHJpYnV0b3JzPjxh
dXRoLWFkZHJlc3M+R2xvYmFsIGFuZCBUcm9waWNhbCBIZWFsdGgsIE1lbnppZXMgU2Nob29sIG9m
IEhlYWx0aCBSZXNlYXJjaCwgRGFyd2luLCBOb3J0aGVybiBUZXJyaXRvcnksIEF1c3RyYWxpYSBT
dGV2ZW4uVG9uZ0BtZW56aWVzLmVkdS5hdSB2YW5jZS5mb3dsZXJAZHVrZS5lZHUuJiN4RDtHbG9i
YWwgYW5kIFRyb3BpY2FsIEhlYWx0aCwgTWVuemllcyBTY2hvb2wgb2YgSGVhbHRoIFJlc2VhcmNo
LCBEYXJ3aW4sIE5vcnRoZXJuIFRlcnJpdG9yeSwgQXVzdHJhbGlhLiYjeEQ7RGl2aXNpb24gb2Yg
SW5mZWN0aW91cyBEaXNlYXNlcywgRGVwYXJ0bWVudCBvZiBNZWRpY2luZSwgRHVrZSBVbml2ZXJz
aXR5IE1lZGljYWwgQ2VudGVyLCBEdXJoYW0sIE5vcnRoIENhcm9saW5hLCBVU0EuJiN4RDtEaXZp
c2lvbiBvZiBJbmZlY3Rpb3VzIERpc2Vhc2VzLCBEZXBhcnRtZW50IG9mIE1lZGljaW5lLCBEdWtl
IFVuaXZlcnNpdHkgTWVkaWNhbCBDZW50ZXIsIER1cmhhbSwgTm9ydGggQ2Fyb2xpbmEsIFVTQSBE
dWtlIENsaW5pY2FsIFJlc2VhcmNoIEluc3RpdHV0ZSwgRHVrZSBVbml2ZXJzaXR5IE1lZGljYWwg
Q2VudGVyLCBEdXJoYW0sIE5vcnRoIENhcm9saW5hLCBVU0EgU3RldmVuLlRvbmdAbWVuemllcy5l
ZHUuYXUgdmFuY2UuZm93bGVyQGR1a2UuZWR1LjwvYXV0aC1hZGRyZXNzPjx0aXRsZXM+PHRpdGxl
PlN0YXBoeWxvY29jY3VzIGF1cmV1cyBpbmZlY3Rpb25zOiBlcGlkZW1pb2xvZ3ksIHBhdGhvcGh5
c2lvbG9neSwgY2xpbmljYWwgbWFuaWZlc3RhdGlvbnMsIGFuZCBtYW5hZ2VtZW50PC90aXRsZT48
c2Vjb25kYXJ5LXRpdGxlPkNsaW4gTWljcm9iaW9sIFJldjwvc2Vjb25kYXJ5LXRpdGxlPjwvdGl0
bGVzPjxwZXJpb2RpY2FsPjxmdWxsLXRpdGxlPkNsaW4gTWljcm9iaW9sIFJldjwvZnVsbC10aXRs
ZT48L3BlcmlvZGljYWw+PHBhZ2VzPjYwMy02MTwvcGFnZXM+PHZvbHVtZT4yODwvdm9sdW1lPjxu
dW1iZXI+MzwvbnVtYmVyPjxrZXl3b3Jkcz48a2V5d29yZD5Db21tdW5pdHktQWNxdWlyZWQgSW5m
ZWN0aW9ucy9lcGlkZW1pb2xvZ3kvbWljcm9iaW9sb2d5PC9rZXl3b3JkPjxrZXl3b3JkPkNyb3Nz
IEluZmVjdGlvbi9lcGlkZW1pb2xvZ3kvbWljcm9iaW9sb2d5PC9rZXl3b3JkPjxrZXl3b3JkPkh1
bWFuczwva2V5d29yZD48a2V5d29yZD5Qcm9zdGhlc2lzLVJlbGF0ZWQgSW5mZWN0aW9ucy9lcGlk
ZW1pb2xvZ3kvbWljcm9iaW9sb2d5PC9rZXl3b3JkPjxrZXl3b3JkPlJpc2sgRmFjdG9yczwva2V5
d29yZD48a2V5d29yZD4qU3RhcGh5bG9jb2NjYWwgSW5mZWN0aW9ucy9lcGlkZW1pb2xvZ3kvbWlj
cm9iaW9sb2d5L3BhdGhvbG9neS90aGVyYXB5PC9rZXl3b3JkPjxrZXl3b3JkPlN0YXBoeWxvY29j
Y3VzIGF1cmV1cy9nZW5ldGljcy9wYXRob2dlbmljaXR5PC9rZXl3b3JkPjxrZXl3b3JkPlZpcnVs
ZW5jZSBGYWN0b3JzL2dlbmV0aWNzPC9rZXl3b3JkPjxrZXl3b3JkPmJldGEtTGFjdGFtIFJlc2lz
dGFuY2UvZ2VuZXRpY3M8L2tleXdvcmQ+PC9rZXl3b3Jkcz48ZGF0ZXM+PHllYXI+MjAxNTwveWVh
cj48cHViLWRhdGVzPjxkYXRlPkp1bDwvZGF0ZT48L3B1Yi1kYXRlcz48L2RhdGVzPjxpc2JuPjEw
OTgtNjYxOCAoRWxlY3Ryb25pYykmI3hEOzA4OTMtODUxMiAoUHJpbnQpJiN4RDswODkzLTg1MTIg
KExpbmtpbmcpPC9pc2JuPjxhY2Nlc3Npb24tbnVtPjI2MDE2NDg2PC9hY2Nlc3Npb24tbnVtPjx1
cmxzPjxyZWxhdGVkLXVybHM+PHVybD5odHRwczovL3d3dy5uY2JpLm5sbS5uaWguZ292L3B1Ym1l
ZC8yNjAxNjQ4NjwvdXJsPjwvcmVsYXRlZC11cmxzPjwvdXJscz48Y3VzdG9tMj5QTUM0NDUxMzk1
PC9jdXN0b20yPjxlbGVjdHJvbmljLXJlc291cmNlLW51bT4xMC4xMTI4L0NNUi4wMDEzNC0xNDwv
ZWxlY3Ryb25pYy1yZXNvdXJjZS1udW0+PHJlbW90ZS1kYXRhYmFzZS1uYW1lPk1lZGxpbmU8L3Jl
bW90ZS1kYXRhYmFzZS1uYW1lPjxyZW1vdGUtZGF0YWJhc2UtcHJvdmlkZXI+TkxNPC9yZW1vdGUt
ZGF0YWJhc2UtcHJvdmlkZXI+PC9yZWNvcmQ+PC9DaXRlPjxDaXRlPjxBdXRob3I+TmlnYW08L0F1
dGhvcj48WWVhcj4yMDIzPC9ZZWFyPjxSZWNOdW0+MjA0PC9SZWNOdW0+PHJlY29yZD48cmVjLW51
bWJlcj4yMDQ8L3JlYy1udW1iZXI+PGZvcmVpZ24ta2V5cz48a2V5IGFwcD0iRU4iIGRiLWlkPSJ4
YWV2emZkOWx3YXhzY2VzdzBjNTlkZWUyZWV2OWVlZmF0dnQiIHRpbWVzdGFtcD0iMTczNjQzNzM0
NiI+MjA0PC9rZXk+PC9mb3JlaWduLWtleXM+PHJlZi10eXBlIG5hbWU9IkpvdXJuYWwgQXJ0aWNs
ZSI+MTc8L3JlZi10eXBlPjxjb250cmlidXRvcnM+PGF1dGhvcnM+PGF1dGhvcj5OaWdhbSwgUm9o
YW48L2F1dGhvcj48YXV0aG9yPllhZGF2LCBTdW5lZXQgS3VtYXI8L2F1dGhvcj48YXV0aG9yPlN1
amF0aGEsIFIuPC9hdXRob3I+PGF1dGhvcj5CaW5kLCBEZWVwYWsgU2FtZWVyPC9hdXRob3I+PGF1
dGhvcj5BZmFxLCBOYXNocmE8L2F1dGhvcj48L2F1dGhvcnM+PC9jb250cmlidXRvcnM+PHRpdGxl
cz48dGl0bGU+TWljcm9iaW9sb2dpY2FsIFByb2ZpbGUgb2YgT3N0ZW9teWVsaXRpcyBhbmQgQW50
aWJpb3RpYyBSZXNpc3RhbmNlIFBhdHRlcm4gb2YgQmFjdGVyaWFsIElzb2xhdGVzIHdpdGggU3Bl
Y2lhbCBSZWZlcmVuY2UgdG8gTURSIFN0cmFpbnMgYXQgYSBUZXJ0aWFyeSBDYXJlIEhvc3BpdGFs
LCBLYW5wdXIsIFV0dGFyIFByYWRlc2gsIEluZGlhPC90aXRsZT48c2Vjb25kYXJ5LXRpdGxlPkpv
dXJuYWwgb2YgQ2xpbmljYWwgYW5kIERpYWdub3N0aWMgUmVzZWFyY2g8L3NlY29uZGFyeS10aXRs
ZT48L3RpdGxlcz48cGVyaW9kaWNhbD48ZnVsbC10aXRsZT5Kb3VybmFsIG9mIENsaW5pY2FsIGFu
ZCBEaWFnbm9zdGljIFJlc2VhcmNoPC9mdWxsLXRpdGxlPjwvcGVyaW9kaWNhbD48cGFnZXM+REMx
MCAtIERDMTQ8L3BhZ2VzPjx2b2x1bWU+MTc8L3ZvbHVtZT48bnVtYmVyPjQ8L251bWJlcj48ZGF0
ZXM+PHllYXI+MjAyMzwveWVhcj48L2RhdGVzPjxpc2JuPjIyNDk3ODJYPC9pc2JuPjx1cmxzPjwv
dXJscz48ZWxlY3Ryb25pYy1yZXNvdXJjZS1udW0+MTAuNzg2MC9qY2RyLzIwMjMvNjIwODIuMTc3
ODU8L2VsZWN0cm9uaWMtcmVzb3VyY2UtbnVtPjwvcmVjb3JkPjwvQ2l0ZT48L0VuZE5vdGU+AG==
</w:fldData>
        </w:fldChar>
      </w:r>
      <w:r w:rsidR="003E7209" w:rsidRPr="00234024">
        <w:instrText xml:space="preserve"> ADDIN EN.CITE </w:instrText>
      </w:r>
      <w:r w:rsidR="003E7209" w:rsidRPr="00234024">
        <w:fldChar w:fldCharType="begin">
          <w:fldData xml:space="preserve">PEVuZE5vdGU+PENpdGU+PEF1dGhvcj5Ub25nPC9BdXRob3I+PFllYXI+MjAxNTwvWWVhcj48UmVj
TnVtPjgyPC9SZWNOdW0+PERpc3BsYXlUZXh0Pls3OSwgODBdPC9EaXNwbGF5VGV4dD48cmVjb3Jk
PjxyZWMtbnVtYmVyPjgyPC9yZWMtbnVtYmVyPjxmb3JlaWduLWtleXM+PGtleSBhcHA9IkVOIiBk
Yi1pZD0iejV6ejl6NTJhZnY1ZDZlOWV2bjU1emRnZWY1ZWF3dGYwcmVlIiB0aW1lc3RhbXA9IjE3
MzYzODU3MjEiPjgyPC9rZXk+PC9mb3JlaWduLWtleXM+PHJlZi10eXBlIG5hbWU9IkpvdXJuYWwg
QXJ0aWNsZSI+MTc8L3JlZi10eXBlPjxjb250cmlidXRvcnM+PGF1dGhvcnM+PGF1dGhvcj5Ub25n
LCBTLiBZLjwvYXV0aG9yPjxhdXRob3I+RGF2aXMsIEouIFMuPC9hdXRob3I+PGF1dGhvcj5FaWNo
ZW5iZXJnZXIsIEUuPC9hdXRob3I+PGF1dGhvcj5Ib2xsYW5kLCBULiBMLjwvYXV0aG9yPjxhdXRo
b3I+Rm93bGVyLCBWLiBHLiwgSnIuPC9hdXRob3I+PC9hdXRob3JzPjwvY29udHJpYnV0b3JzPjxh
dXRoLWFkZHJlc3M+R2xvYmFsIGFuZCBUcm9waWNhbCBIZWFsdGgsIE1lbnppZXMgU2Nob29sIG9m
IEhlYWx0aCBSZXNlYXJjaCwgRGFyd2luLCBOb3J0aGVybiBUZXJyaXRvcnksIEF1c3RyYWxpYSBT
dGV2ZW4uVG9uZ0BtZW56aWVzLmVkdS5hdSB2YW5jZS5mb3dsZXJAZHVrZS5lZHUuJiN4RDtHbG9i
YWwgYW5kIFRyb3BpY2FsIEhlYWx0aCwgTWVuemllcyBTY2hvb2wgb2YgSGVhbHRoIFJlc2VhcmNo
LCBEYXJ3aW4sIE5vcnRoZXJuIFRlcnJpdG9yeSwgQXVzdHJhbGlhLiYjeEQ7RGl2aXNpb24gb2Yg
SW5mZWN0aW91cyBEaXNlYXNlcywgRGVwYXJ0bWVudCBvZiBNZWRpY2luZSwgRHVrZSBVbml2ZXJz
aXR5IE1lZGljYWwgQ2VudGVyLCBEdXJoYW0sIE5vcnRoIENhcm9saW5hLCBVU0EuJiN4RDtEaXZp
c2lvbiBvZiBJbmZlY3Rpb3VzIERpc2Vhc2VzLCBEZXBhcnRtZW50IG9mIE1lZGljaW5lLCBEdWtl
IFVuaXZlcnNpdHkgTWVkaWNhbCBDZW50ZXIsIER1cmhhbSwgTm9ydGggQ2Fyb2xpbmEsIFVTQSBE
dWtlIENsaW5pY2FsIFJlc2VhcmNoIEluc3RpdHV0ZSwgRHVrZSBVbml2ZXJzaXR5IE1lZGljYWwg
Q2VudGVyLCBEdXJoYW0sIE5vcnRoIENhcm9saW5hLCBVU0EgU3RldmVuLlRvbmdAbWVuemllcy5l
ZHUuYXUgdmFuY2UuZm93bGVyQGR1a2UuZWR1LjwvYXV0aC1hZGRyZXNzPjx0aXRsZXM+PHRpdGxl
PlN0YXBoeWxvY29jY3VzIGF1cmV1cyBpbmZlY3Rpb25zOiBlcGlkZW1pb2xvZ3ksIHBhdGhvcGh5
c2lvbG9neSwgY2xpbmljYWwgbWFuaWZlc3RhdGlvbnMsIGFuZCBtYW5hZ2VtZW50PC90aXRsZT48
c2Vjb25kYXJ5LXRpdGxlPkNsaW4gTWljcm9iaW9sIFJldjwvc2Vjb25kYXJ5LXRpdGxlPjwvdGl0
bGVzPjxwZXJpb2RpY2FsPjxmdWxsLXRpdGxlPkNsaW4gTWljcm9iaW9sIFJldjwvZnVsbC10aXRs
ZT48L3BlcmlvZGljYWw+PHBhZ2VzPjYwMy02MTwvcGFnZXM+PHZvbHVtZT4yODwvdm9sdW1lPjxu
dW1iZXI+MzwvbnVtYmVyPjxrZXl3b3Jkcz48a2V5d29yZD5Db21tdW5pdHktQWNxdWlyZWQgSW5m
ZWN0aW9ucy9lcGlkZW1pb2xvZ3kvbWljcm9iaW9sb2d5PC9rZXl3b3JkPjxrZXl3b3JkPkNyb3Nz
IEluZmVjdGlvbi9lcGlkZW1pb2xvZ3kvbWljcm9iaW9sb2d5PC9rZXl3b3JkPjxrZXl3b3JkPkh1
bWFuczwva2V5d29yZD48a2V5d29yZD5Qcm9zdGhlc2lzLVJlbGF0ZWQgSW5mZWN0aW9ucy9lcGlk
ZW1pb2xvZ3kvbWljcm9iaW9sb2d5PC9rZXl3b3JkPjxrZXl3b3JkPlJpc2sgRmFjdG9yczwva2V5
d29yZD48a2V5d29yZD4qU3RhcGh5bG9jb2NjYWwgSW5mZWN0aW9ucy9lcGlkZW1pb2xvZ3kvbWlj
cm9iaW9sb2d5L3BhdGhvbG9neS90aGVyYXB5PC9rZXl3b3JkPjxrZXl3b3JkPlN0YXBoeWxvY29j
Y3VzIGF1cmV1cy9nZW5ldGljcy9wYXRob2dlbmljaXR5PC9rZXl3b3JkPjxrZXl3b3JkPlZpcnVs
ZW5jZSBGYWN0b3JzL2dlbmV0aWNzPC9rZXl3b3JkPjxrZXl3b3JkPmJldGEtTGFjdGFtIFJlc2lz
dGFuY2UvZ2VuZXRpY3M8L2tleXdvcmQ+PC9rZXl3b3Jkcz48ZGF0ZXM+PHllYXI+MjAxNTwveWVh
cj48cHViLWRhdGVzPjxkYXRlPkp1bDwvZGF0ZT48L3B1Yi1kYXRlcz48L2RhdGVzPjxpc2JuPjEw
OTgtNjYxOCAoRWxlY3Ryb25pYykmI3hEOzA4OTMtODUxMiAoUHJpbnQpJiN4RDswODkzLTg1MTIg
KExpbmtpbmcpPC9pc2JuPjxhY2Nlc3Npb24tbnVtPjI2MDE2NDg2PC9hY2Nlc3Npb24tbnVtPjx1
cmxzPjxyZWxhdGVkLXVybHM+PHVybD5odHRwczovL3d3dy5uY2JpLm5sbS5uaWguZ292L3B1Ym1l
ZC8yNjAxNjQ4NjwvdXJsPjwvcmVsYXRlZC11cmxzPjwvdXJscz48Y3VzdG9tMj5QTUM0NDUxMzk1
PC9jdXN0b20yPjxlbGVjdHJvbmljLXJlc291cmNlLW51bT4xMC4xMTI4L0NNUi4wMDEzNC0xNDwv
ZWxlY3Ryb25pYy1yZXNvdXJjZS1udW0+PHJlbW90ZS1kYXRhYmFzZS1uYW1lPk1lZGxpbmU8L3Jl
bW90ZS1kYXRhYmFzZS1uYW1lPjxyZW1vdGUtZGF0YWJhc2UtcHJvdmlkZXI+TkxNPC9yZW1vdGUt
ZGF0YWJhc2UtcHJvdmlkZXI+PC9yZWNvcmQ+PC9DaXRlPjxDaXRlPjxBdXRob3I+TmlnYW08L0F1
dGhvcj48WWVhcj4yMDIzPC9ZZWFyPjxSZWNOdW0+MjA0PC9SZWNOdW0+PHJlY29yZD48cmVjLW51
bWJlcj4yMDQ8L3JlYy1udW1iZXI+PGZvcmVpZ24ta2V5cz48a2V5IGFwcD0iRU4iIGRiLWlkPSJ4
YWV2emZkOWx3YXhzY2VzdzBjNTlkZWUyZWV2OWVlZmF0dnQiIHRpbWVzdGFtcD0iMTczNjQzNzM0
NiI+MjA0PC9rZXk+PC9mb3JlaWduLWtleXM+PHJlZi10eXBlIG5hbWU9IkpvdXJuYWwgQXJ0aWNs
ZSI+MTc8L3JlZi10eXBlPjxjb250cmlidXRvcnM+PGF1dGhvcnM+PGF1dGhvcj5OaWdhbSwgUm9o
YW48L2F1dGhvcj48YXV0aG9yPllhZGF2LCBTdW5lZXQgS3VtYXI8L2F1dGhvcj48YXV0aG9yPlN1
amF0aGEsIFIuPC9hdXRob3I+PGF1dGhvcj5CaW5kLCBEZWVwYWsgU2FtZWVyPC9hdXRob3I+PGF1
dGhvcj5BZmFxLCBOYXNocmE8L2F1dGhvcj48L2F1dGhvcnM+PC9jb250cmlidXRvcnM+PHRpdGxl
cz48dGl0bGU+TWljcm9iaW9sb2dpY2FsIFByb2ZpbGUgb2YgT3N0ZW9teWVsaXRpcyBhbmQgQW50
aWJpb3RpYyBSZXNpc3RhbmNlIFBhdHRlcm4gb2YgQmFjdGVyaWFsIElzb2xhdGVzIHdpdGggU3Bl
Y2lhbCBSZWZlcmVuY2UgdG8gTURSIFN0cmFpbnMgYXQgYSBUZXJ0aWFyeSBDYXJlIEhvc3BpdGFs
LCBLYW5wdXIsIFV0dGFyIFByYWRlc2gsIEluZGlhPC90aXRsZT48c2Vjb25kYXJ5LXRpdGxlPkpv
dXJuYWwgb2YgQ2xpbmljYWwgYW5kIERpYWdub3N0aWMgUmVzZWFyY2g8L3NlY29uZGFyeS10aXRs
ZT48L3RpdGxlcz48cGVyaW9kaWNhbD48ZnVsbC10aXRsZT5Kb3VybmFsIG9mIENsaW5pY2FsIGFu
ZCBEaWFnbm9zdGljIFJlc2VhcmNoPC9mdWxsLXRpdGxlPjwvcGVyaW9kaWNhbD48cGFnZXM+REMx
MCAtIERDMTQ8L3BhZ2VzPjx2b2x1bWU+MTc8L3ZvbHVtZT48bnVtYmVyPjQ8L251bWJlcj48ZGF0
ZXM+PHllYXI+MjAyMzwveWVhcj48L2RhdGVzPjxpc2JuPjIyNDk3ODJYPC9pc2JuPjx1cmxzPjwv
dXJscz48ZWxlY3Ryb25pYy1yZXNvdXJjZS1udW0+MTAuNzg2MC9qY2RyLzIwMjMvNjIwODIuMTc3
ODU8L2VsZWN0cm9uaWMtcmVzb3VyY2UtbnVtPjwvcmVjb3JkPjwvQ2l0ZT48L0VuZE5vdGU+AG==
</w:fldData>
        </w:fldChar>
      </w:r>
      <w:r w:rsidR="003E7209" w:rsidRPr="00234024">
        <w:instrText xml:space="preserve"> ADDIN EN.CITE.DATA </w:instrText>
      </w:r>
      <w:r w:rsidR="003E7209" w:rsidRPr="00234024">
        <w:fldChar w:fldCharType="end"/>
      </w:r>
      <w:r w:rsidRPr="00234024">
        <w:fldChar w:fldCharType="separate"/>
      </w:r>
      <w:r w:rsidR="007E0B95" w:rsidRPr="00234024">
        <w:rPr>
          <w:noProof/>
        </w:rPr>
        <w:t>[79, 80]</w:t>
      </w:r>
      <w:r w:rsidRPr="00234024">
        <w:fldChar w:fldCharType="end"/>
      </w:r>
      <w:r w:rsidRPr="00234024">
        <w:t xml:space="preserve">. S. aureus is a commensal bacterium that opportunistically colonizes bone tissue </w:t>
      </w:r>
      <w:r w:rsidRPr="00234024">
        <w:fldChar w:fldCharType="begin">
          <w:fldData xml:space="preserve">PEVuZE5vdGU+PENpdGU+PEF1dGhvcj5TdW5nPC9BdXRob3I+PFllYXI+MjAwODwvWWVhcj48UmVj
TnVtPjEwMDwvUmVjTnVtPjxEaXNwbGF5VGV4dD5bODFdPC9EaXNwbGF5VGV4dD48cmVjb3JkPjxy
ZWMtbnVtYmVyPjEwMDwvcmVjLW51bWJlcj48Zm9yZWlnbi1rZXlzPjxrZXkgYXBwPSJFTiIgZGIt
aWQ9Ino1eno5ejUyYWZ2NWQ2ZTlldm41NXpkZ2VmNWVhd3RmMHJlZSIgdGltZXN0YW1wPSIxNzM2
NTQzMzAzIj4xMDA8L2tleT48L2ZvcmVpZ24ta2V5cz48cmVmLXR5cGUgbmFtZT0iSm91cm5hbCBB
cnRpY2xlIj4xNzwvcmVmLXR5cGU+PGNvbnRyaWJ1dG9ycz48YXV0aG9ycz48YXV0aG9yPlN1bmcs
IEouIE0uPC9hdXRob3I+PGF1dGhvcj5MbG95ZCwgRC4gSC48L2F1dGhvcj48YXV0aG9yPkxpbmRz
YXksIEouIEEuPC9hdXRob3I+PC9hdXRob3JzPjwvY29udHJpYnV0b3JzPjxhdXRoLWFkZHJlc3M+
Q2VudHJlIGZvciBJbmZlY3Rpb24sIERlcGFydG1lbnQgb2YgQ2VsbHVsYXIgJmFtcDsgTW9sZWN1
bGFyIE1lZGljaW5lLCBTdCBHZW9yZ2UmYXBvcztzLCBVbml2ZXJzaXR5IG9mIExvbmRvbiwgQ3Jh
bm1lciBUZXJyYWNlLCBMb25kb24gU1cxNyAwUkUsIFVLLiYjeEQ7RGVwYXJ0bWVudCBvZiBWZXRl
cmluYXJ5IENsaW5pY2FsIFNjaWVuY2VzLCBSb3lhbCBWZXRlcmluYXJ5IENvbGxlZ2UsIFVuaXZl
cnNpdHkgb2YgTG9uZG9uLCBIYXdrc2hlYWQgQ2FtcHVzLCBOb3J0aCBNeW1tcyBBTDkgN1RBLCBV
Sy48L2F1dGgtYWRkcmVzcz48dGl0bGVzPjx0aXRsZT5TdGFwaHlsb2NvY2N1cyBhdXJldXMgaG9z
dCBzcGVjaWZpY2l0eTogY29tcGFyYXRpdmUgZ2Vub21pY3Mgb2YgaHVtYW4gdmVyc3VzIGFuaW1h
bCBpc29sYXRlcyBieSBtdWx0aS1zdHJhaW4gbWljcm9hcnJheTwvdGl0bGU+PHNlY29uZGFyeS10
aXRsZT5NaWNyb2Jpb2xvZ3kgKFJlYWRpbmcpPC9zZWNvbmRhcnktdGl0bGU+PC90aXRsZXM+PHBl
cmlvZGljYWw+PGZ1bGwtdGl0bGU+TWljcm9iaW9sb2d5IChSZWFkaW5nKTwvZnVsbC10aXRsZT48
L3BlcmlvZGljYWw+PHBhZ2VzPjE5NDktMTk1OTwvcGFnZXM+PHZvbHVtZT4xNTQ8L3ZvbHVtZT48
bnVtYmVyPlB0IDc8L251bWJlcj48a2V5d29yZHM+PGtleXdvcmQ+QW5pbWFsIERpc2Vhc2VzLypt
aWNyb2Jpb2xvZ3k8L2tleXdvcmQ+PGtleXdvcmQ+QW5pbWFsczwva2V5d29yZD48a2V5d29yZD5B
bmltYWxzLCBEb21lc3RpYy9taWNyb2Jpb2xvZ3k8L2tleXdvcmQ+PGtleXdvcmQ+QmFjdGVyaWFs
IFByb3RlaW5zL2dlbmV0aWNzPC9rZXl3b3JkPjxrZXl3b3JkPkNhbWVsdXM8L2tleXdvcmQ+PGtl
eXdvcmQ+Q2F0dGxlPC9rZXl3b3JkPjxrZXl3b3JkPkdlbmUgRXhwcmVzc2lvbiBQcm9maWxpbmc8
L2tleXdvcmQ+PGtleXdvcmQ+R2VuZSBUcmFuc2ZlciwgSG9yaXpvbnRhbDwva2V5d29yZD48a2V5
d29yZD5HZW5ldGljIFZhcmlhdGlvbjwva2V5d29yZD48a2V5d29yZD4qR2Vub21pY3M8L2tleXdv
cmQ+PGtleXdvcmQ+R29hdHM8L2tleXdvcmQ+PGtleXdvcmQ+SG9yc2VzPC9rZXl3b3JkPjxrZXl3
b3JkPipIb3N0LVBhdGhvZ2VuIEludGVyYWN0aW9uczwva2V5d29yZD48a2V5d29yZD5IdW1hbnM8
L2tleXdvcmQ+PGtleXdvcmQ+T2xpZ29udWNsZW90aWRlIEFycmF5IFNlcXVlbmNlIEFuYWx5c2lz
PC9rZXl3b3JkPjxrZXl3b3JkPlNoZWVwPC9rZXl3b3JkPjxrZXl3b3JkPlNwZWNpZXMgU3BlY2lm
aWNpdHk8L2tleXdvcmQ+PGtleXdvcmQ+U3RhcGh5bG9jb2NjYWwgSW5mZWN0aW9ucy8qbWljcm9i
aW9sb2d5Lyp2ZXRlcmluYXJ5PC9rZXl3b3JkPjxrZXl3b3JkPlN0YXBoeWxvY29jY3VzIGF1cmV1
cy9jbGFzc2lmaWNhdGlvbi8qZ2VuZXRpY3MvaXNvbGF0aW9uICZhbXA7IHB1cmlmaWNhdGlvbjwv
a2V5d29yZD48L2tleXdvcmRzPjxkYXRlcz48eWVhcj4yMDA4PC95ZWFyPjxwdWItZGF0ZXM+PGRh
dGU+SnVsPC9kYXRlPjwvcHViLWRhdGVzPjwvZGF0ZXM+PGlzYm4+MTM1MC0wODcyIChQcmludCkm
I3hEOzEzNTAtMDg3MiAoTGlua2luZyk8L2lzYm4+PGFjY2Vzc2lvbi1udW0+MTg1OTk4MjM8L2Fj
Y2Vzc2lvbi1udW0+PHVybHM+PHJlbGF0ZWQtdXJscz48dXJsPmh0dHBzOi8vd3d3Lm5jYmkubmxt
Lm5paC5nb3YvcHVibWVkLzE4NTk5ODIzPC91cmw+PC9yZWxhdGVkLXVybHM+PC91cmxzPjxlbGVj
dHJvbmljLXJlc291cmNlLW51bT4xMC4xMDk5L21pYy4wLjIwMDcvMDE1Mjg5LTA8L2VsZWN0cm9u
aWMtcmVzb3VyY2UtbnVtPjxyZW1vdGUtZGF0YWJhc2UtbmFtZT5NZWRsaW5lPC9yZW1vdGUtZGF0
YWJhc2UtbmFtZT48cmVtb3RlLWRhdGFiYXNlLXByb3ZpZGVyPk5MTTwvcmVtb3RlLWRhdGFiYXNl
LXByb3ZpZGVyPjwvcmVjb3JkPjwvQ2l0ZT48L0VuZE5vdGU+AG==
</w:fldData>
        </w:fldChar>
      </w:r>
      <w:r w:rsidR="007E0B95" w:rsidRPr="00234024">
        <w:instrText xml:space="preserve"> ADDIN EN.CITE </w:instrText>
      </w:r>
      <w:r w:rsidR="007E0B95" w:rsidRPr="00234024">
        <w:fldChar w:fldCharType="begin">
          <w:fldData xml:space="preserve">PEVuZE5vdGU+PENpdGU+PEF1dGhvcj5TdW5nPC9BdXRob3I+PFllYXI+MjAwODwvWWVhcj48UmVj
TnVtPjEwMDwvUmVjTnVtPjxEaXNwbGF5VGV4dD5bODFdPC9EaXNwbGF5VGV4dD48cmVjb3JkPjxy
ZWMtbnVtYmVyPjEwMDwvcmVjLW51bWJlcj48Zm9yZWlnbi1rZXlzPjxrZXkgYXBwPSJFTiIgZGIt
aWQ9Ino1eno5ejUyYWZ2NWQ2ZTlldm41NXpkZ2VmNWVhd3RmMHJlZSIgdGltZXN0YW1wPSIxNzM2
NTQzMzAzIj4xMDA8L2tleT48L2ZvcmVpZ24ta2V5cz48cmVmLXR5cGUgbmFtZT0iSm91cm5hbCBB
cnRpY2xlIj4xNzwvcmVmLXR5cGU+PGNvbnRyaWJ1dG9ycz48YXV0aG9ycz48YXV0aG9yPlN1bmcs
IEouIE0uPC9hdXRob3I+PGF1dGhvcj5MbG95ZCwgRC4gSC48L2F1dGhvcj48YXV0aG9yPkxpbmRz
YXksIEouIEEuPC9hdXRob3I+PC9hdXRob3JzPjwvY29udHJpYnV0b3JzPjxhdXRoLWFkZHJlc3M+
Q2VudHJlIGZvciBJbmZlY3Rpb24sIERlcGFydG1lbnQgb2YgQ2VsbHVsYXIgJmFtcDsgTW9sZWN1
bGFyIE1lZGljaW5lLCBTdCBHZW9yZ2UmYXBvcztzLCBVbml2ZXJzaXR5IG9mIExvbmRvbiwgQ3Jh
bm1lciBUZXJyYWNlLCBMb25kb24gU1cxNyAwUkUsIFVLLiYjeEQ7RGVwYXJ0bWVudCBvZiBWZXRl
cmluYXJ5IENsaW5pY2FsIFNjaWVuY2VzLCBSb3lhbCBWZXRlcmluYXJ5IENvbGxlZ2UsIFVuaXZl
cnNpdHkgb2YgTG9uZG9uLCBIYXdrc2hlYWQgQ2FtcHVzLCBOb3J0aCBNeW1tcyBBTDkgN1RBLCBV
Sy48L2F1dGgtYWRkcmVzcz48dGl0bGVzPjx0aXRsZT5TdGFwaHlsb2NvY2N1cyBhdXJldXMgaG9z
dCBzcGVjaWZpY2l0eTogY29tcGFyYXRpdmUgZ2Vub21pY3Mgb2YgaHVtYW4gdmVyc3VzIGFuaW1h
bCBpc29sYXRlcyBieSBtdWx0aS1zdHJhaW4gbWljcm9hcnJheTwvdGl0bGU+PHNlY29uZGFyeS10
aXRsZT5NaWNyb2Jpb2xvZ3kgKFJlYWRpbmcpPC9zZWNvbmRhcnktdGl0bGU+PC90aXRsZXM+PHBl
cmlvZGljYWw+PGZ1bGwtdGl0bGU+TWljcm9iaW9sb2d5IChSZWFkaW5nKTwvZnVsbC10aXRsZT48
L3BlcmlvZGljYWw+PHBhZ2VzPjE5NDktMTk1OTwvcGFnZXM+PHZvbHVtZT4xNTQ8L3ZvbHVtZT48
bnVtYmVyPlB0IDc8L251bWJlcj48a2V5d29yZHM+PGtleXdvcmQ+QW5pbWFsIERpc2Vhc2VzLypt
aWNyb2Jpb2xvZ3k8L2tleXdvcmQ+PGtleXdvcmQ+QW5pbWFsczwva2V5d29yZD48a2V5d29yZD5B
bmltYWxzLCBEb21lc3RpYy9taWNyb2Jpb2xvZ3k8L2tleXdvcmQ+PGtleXdvcmQ+QmFjdGVyaWFs
IFByb3RlaW5zL2dlbmV0aWNzPC9rZXl3b3JkPjxrZXl3b3JkPkNhbWVsdXM8L2tleXdvcmQ+PGtl
eXdvcmQ+Q2F0dGxlPC9rZXl3b3JkPjxrZXl3b3JkPkdlbmUgRXhwcmVzc2lvbiBQcm9maWxpbmc8
L2tleXdvcmQ+PGtleXdvcmQ+R2VuZSBUcmFuc2ZlciwgSG9yaXpvbnRhbDwva2V5d29yZD48a2V5
d29yZD5HZW5ldGljIFZhcmlhdGlvbjwva2V5d29yZD48a2V5d29yZD4qR2Vub21pY3M8L2tleXdv
cmQ+PGtleXdvcmQ+R29hdHM8L2tleXdvcmQ+PGtleXdvcmQ+SG9yc2VzPC9rZXl3b3JkPjxrZXl3
b3JkPipIb3N0LVBhdGhvZ2VuIEludGVyYWN0aW9uczwva2V5d29yZD48a2V5d29yZD5IdW1hbnM8
L2tleXdvcmQ+PGtleXdvcmQ+T2xpZ29udWNsZW90aWRlIEFycmF5IFNlcXVlbmNlIEFuYWx5c2lz
PC9rZXl3b3JkPjxrZXl3b3JkPlNoZWVwPC9rZXl3b3JkPjxrZXl3b3JkPlNwZWNpZXMgU3BlY2lm
aWNpdHk8L2tleXdvcmQ+PGtleXdvcmQ+U3RhcGh5bG9jb2NjYWwgSW5mZWN0aW9ucy8qbWljcm9i
aW9sb2d5Lyp2ZXRlcmluYXJ5PC9rZXl3b3JkPjxrZXl3b3JkPlN0YXBoeWxvY29jY3VzIGF1cmV1
cy9jbGFzc2lmaWNhdGlvbi8qZ2VuZXRpY3MvaXNvbGF0aW9uICZhbXA7IHB1cmlmaWNhdGlvbjwv
a2V5d29yZD48L2tleXdvcmRzPjxkYXRlcz48eWVhcj4yMDA4PC95ZWFyPjxwdWItZGF0ZXM+PGRh
dGU+SnVsPC9kYXRlPjwvcHViLWRhdGVzPjwvZGF0ZXM+PGlzYm4+MTM1MC0wODcyIChQcmludCkm
I3hEOzEzNTAtMDg3MiAoTGlua2luZyk8L2lzYm4+PGFjY2Vzc2lvbi1udW0+MTg1OTk4MjM8L2Fj
Y2Vzc2lvbi1udW0+PHVybHM+PHJlbGF0ZWQtdXJscz48dXJsPmh0dHBzOi8vd3d3Lm5jYmkubmxt
Lm5paC5nb3YvcHVibWVkLzE4NTk5ODIzPC91cmw+PC9yZWxhdGVkLXVybHM+PC91cmxzPjxlbGVj
dHJvbmljLXJlc291cmNlLW51bT4xMC4xMDk5L21pYy4wLjIwMDcvMDE1Mjg5LTA8L2VsZWN0cm9u
aWMtcmVzb3VyY2UtbnVtPjxyZW1vdGUtZGF0YWJhc2UtbmFtZT5NZWRsaW5lPC9yZW1vdGUtZGF0
YWJhc2UtbmFtZT48cmVtb3RlLWRhdGFiYXNlLXByb3ZpZGVyPk5MTTwvcmVtb3RlLWRhdGFiYXNl
LXByb3ZpZGVyPjwvcmVjb3JkPjwvQ2l0ZT48L0VuZE5vdGU+AG==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[81]</w:t>
      </w:r>
      <w:r w:rsidRPr="00234024">
        <w:fldChar w:fldCharType="end"/>
      </w:r>
      <w:r w:rsidRPr="00234024">
        <w:t xml:space="preserve">. This pathogen possesses the ability to produce and regulate a diverse </w:t>
      </w:r>
      <w:r w:rsidRPr="00234024">
        <w:lastRenderedPageBreak/>
        <w:t>array of virulence factors, which are critical for establishing a successful infection</w:t>
      </w:r>
      <w:r w:rsidRPr="00234024">
        <w:fldChar w:fldCharType="begin"/>
      </w:r>
      <w:r w:rsidR="007E0B95" w:rsidRPr="00234024">
        <w:instrText xml:space="preserve"> ADDIN EN.CITE &lt;EndNote&gt;&lt;Cite&gt;&lt;Author&gt;Lazzarini&lt;/Author&gt;&lt;Year&gt;2004&lt;/Year&gt;&lt;RecNum&gt;80&lt;/RecNum&gt;&lt;DisplayText&gt;[82]&lt;/DisplayText&gt;&lt;record&gt;&lt;rec-number&gt;80&lt;/rec-number&gt;&lt;foreign-keys&gt;&lt;key app="EN" db-id="z5zz9z52afv5d6e9evn55zdgef5eawtf0ree" timestamp="1736385716"&gt;80&lt;/key&gt;&lt;/foreign-keys&gt;&lt;ref-type name="Journal Article"&gt;17&lt;/ref-type&gt;&lt;contributors&gt;&lt;authors&gt;&lt;author&gt;Lazzarini, Luca&lt;/author&gt;&lt;/authors&gt;&lt;/contributors&gt;&lt;titles&gt;&lt;title&gt;Osteomyelitis in Long Bones&lt;/title&gt;&lt;secondary-title&gt;Journal of Bone and Joint Surgery&lt;/secondary-title&gt;&lt;/titles&gt;&lt;periodical&gt;&lt;full-title&gt;Journal of Bone and Joint Surgery&lt;/full-title&gt;&lt;/periodical&gt;&lt;pages&gt;2305-2318&lt;/pages&gt;&lt;volume&gt;86&lt;/volume&gt;&lt;number&gt;10&lt;/number&gt;&lt;dates&gt;&lt;year&gt;2004&lt;/year&gt;&lt;/dates&gt;&lt;urls&gt;&lt;/urls&gt;&lt;/record&gt;&lt;/Cite&gt;&lt;/EndNote&gt;</w:instrText>
      </w:r>
      <w:r w:rsidRPr="00234024">
        <w:fldChar w:fldCharType="separate"/>
      </w:r>
      <w:r w:rsidR="007E0B95" w:rsidRPr="00234024">
        <w:rPr>
          <w:noProof/>
        </w:rPr>
        <w:t>[82]</w:t>
      </w:r>
      <w:r w:rsidRPr="00234024">
        <w:fldChar w:fldCharType="end"/>
      </w:r>
      <w:r w:rsidRPr="00234024">
        <w:t xml:space="preserve">. This infection is challenging in many aspects from difficulties in </w:t>
      </w:r>
      <w:r w:rsidR="006671E5" w:rsidRPr="00234024">
        <w:t>e</w:t>
      </w:r>
      <w:r w:rsidRPr="00234024">
        <w:t>stablishing a diagnos</w:t>
      </w:r>
      <w:r w:rsidR="006671E5" w:rsidRPr="00234024">
        <w:t xml:space="preserve">is </w:t>
      </w:r>
      <w:r w:rsidRPr="00234024">
        <w:t xml:space="preserve">to high rates of treatment failure. Several aspects of S. aureus biology play </w:t>
      </w:r>
      <w:proofErr w:type="gramStart"/>
      <w:r w:rsidRPr="00234024">
        <w:t>role</w:t>
      </w:r>
      <w:proofErr w:type="gramEnd"/>
      <w:r w:rsidRPr="00234024">
        <w:t xml:space="preserve"> in the many adversities related to OM. Among </w:t>
      </w:r>
      <w:r w:rsidR="0052147E" w:rsidRPr="00234024">
        <w:t xml:space="preserve">the </w:t>
      </w:r>
      <w:r w:rsidRPr="00234024">
        <w:t>key factors contributing to infection treatment failures</w:t>
      </w:r>
      <w:r w:rsidR="007E1E86" w:rsidRPr="00234024">
        <w:t xml:space="preserve"> proposed by Mouton et. Al</w:t>
      </w:r>
      <w:r w:rsidR="007E1E86" w:rsidRPr="00234024">
        <w:fldChar w:fldCharType="begin">
          <w:fldData xml:space="preserve">PEVuZE5vdGU+PENpdGU+PEF1dGhvcj5Nb3V0b248L0F1dGhvcj48WWVhcj4yMDIxPC9ZZWFyPjxS
ZWNOdW0+MTM8L1JlY051bT48RGlzcGxheVRleHQ+WzgzXTwvRGlzcGxheVRleHQ+PHJlY29yZD48
cmVjLW51bWJlcj4xMzwvcmVjLW51bWJlcj48Zm9yZWlnbi1rZXlzPjxrZXkgYXBwPSJFTiIgZGIt
aWQ9ImR0eGR3MHBkZWFhYXMyZXI5em41YWQ1NDIwejAyOTl3ZnpmZCIgdGltZXN0YW1wPSIxNzM4
MTc5NDkyIj4xMzwva2V5PjwvZm9yZWlnbi1rZXlzPjxyZWYtdHlwZSBuYW1lPSJKb3VybmFsIEFy
dGljbGUiPjE3PC9yZWYtdHlwZT48Y29udHJpYnV0b3JzPjxhdXRob3JzPjxhdXRob3I+TW91dG9u
LCBXLjwvYXV0aG9yPjxhdXRob3I+Sm9zc2UsIEouPC9hdXRob3I+PGF1dGhvcj5KYWNxdWVsaW5l
LCBDLjwvYXV0aG9yPjxhdXRob3I+QWJhZCwgTC48L2F1dGhvcj48YXV0aG9yPlRyb3VpbGxldC1B
c3NhbnQsIFMuPC9hdXRob3I+PGF1dGhvcj5DYWlsbG9uLCBKLjwvYXV0aG9yPjxhdXRob3I+Qm91
dmFyZCwgRC48L2F1dGhvcj48YXV0aG9yPkJvdWNoZXQsIE0uPC9hdXRob3I+PGF1dGhvcj5MYXVy
ZW50LCBGLjwvYXV0aG9yPjxhdXRob3I+RGlvdCwgQS48L2F1dGhvcj48L2F1dGhvcnM+PC9jb250
cmlidXRvcnM+PGF1dGgtYWRkcmVzcz5DSVJJIC0gQ2VudHJlIEludGVybmF0aW9uYWwgZGUgUmVj
aGVyY2hlIGVuIEluZmVjdGlvbG9naWUsIEluc2VybSwgVTExMTEsIFVuaXZlcnNpdGUgQ2xhdWRl
IEJlcm5hcmQgTHlvbiAxLCBDTlJTLCBVTVI1MzA4LCBFY29sZSBOb3JtYWxlIFN1cGVyaWV1cmUg
ZGUgTHlvbiwgVW5pdmVyc2l0ZSBMeW9uLCBMeW9uLCBGcmFuY2UuJiN4RDtEZXBhcnRtZW50IG9m
IEJhY3RlcmlvbG9neSwgSW5zdGl0dXRlIGZvciBJbmZlY3Rpb3VzIEFnZW50cywgSG9zcGljZXMg
Q2l2aWxzIGRlIEx5b24sIEx5b24sIEZyYW5jZS4mI3hEO0NJUkkgLSBDZW50cmUgSW50ZXJuYXRp
b25hbCBkZSBSZWNoZXJjaGUgZW4gSW5mZWN0aW9sb2dpZSwgSW5zZXJtLCBVMTExMSwgVW5pdmVy
c2l0ZSBDbGF1ZGUgQmVybmFyZCBMeW9uIDEsIENOUlMsIFVNUjUzMDgsIEVjb2xlIE5vcm1hbGUg
U3VwZXJpZXVyZSBkZSBMeW9uLCBVbml2ZXJzaXRlIEx5b24sIEx5b24sIEZyYW5jZS4gamVyb21l
Lmpvc3NlQHVuaXYtbHlvbjEuZnIuJiN4RDtSZWdpb25hbCBSZWZlcmVuY2UgQ2VudHJlIGZvciBD
b21wbGV4IEJvbmUgYW5kIEpvaW50IEluZmVjdGlvbiAoQ1JJT0FjIEx5b24pLCBIb3NwaWNlcyBD
aXZpbHMgZGUgTHlvbiwgTHlvbiwgRnJhbmNlLiBqZXJvbWUuam9zc2VAdW5pdi1seW9uMS5mci4m
I3hEO0ZhY3VsdGUgZGUgTWVkZWNpbmUsIEVBMzgyNiAmbHQ7Jmx0OyBUaGVyYXBldXRpcXVlcyBD
bGluaXF1ZXMgZXQgRXhwZXJpbWVudGFsZXMgZGVzIEluZmVjdGlvbnMgJmd0OyZndDssIFVuaXZl
cnNpdGUgZGUgTmFudGVzLCBOYW50ZXMsIEZyYW5jZS4mI3hEO0NSQk0sIFVuaXZlcnNpdHkgb2Yg
TW9udHBlbGxpZXIsIENOUlMtNTIzNywgMTkxOSBSb3V0ZSBkZSBNZW5kZSwgMzQyOTMsIE1vbnRw
ZWxsaWVyLCBGcmFuY2UuJiN4RDtJbnN0aXR1dCBEZSBHZW5vbWlxdWUgRm9uY3Rpb25uZWxsZSBE
ZSBMeW9uLCBFTlMgZGUgTHlvbiwgVU1SIENOUlMgNTI0MiwgTHlvbiwgRnJhbmNlLiYjeEQ7UmVn
aW9uYWwgUmVmZXJlbmNlIENlbnRyZSBmb3IgQ29tcGxleCBCb25lIGFuZCBKb2ludCBJbmZlY3Rp
b24gKENSSU9BYyBMeW9uKSwgSG9zcGljZXMgQ2l2aWxzIGRlIEx5b24sIEx5b24sIEZyYW5jZS4m
I3hEO05hdGlvbmFsIFJlZmVyZW5jZSBDZW50cmUgZm9yIFN0YXBoeWxvY29jY2ksIEhvc3BpY2Vz
IENpdmlscyBkZSBMeW9uLCBMeW9uLCBGcmFuY2UuJiN4RDtEZXBhcnRtZW50IG9mIENsaW5pY2Fs
IE1pY3JvYmlvbG9neSwgTm9ydGhlcm4gSG9zcGl0YWwgR3JvdXAsIEhvc3BpY2VzIENpdmlscyBk
ZSBMeW9uLCBMeW9uLCBGcmFuY2UuPC9hdXRoLWFkZHJlc3M+PHRpdGxlcz48dGl0bGU+U3RhcGh5
bG9jb2NjdXMgYXVyZXVzIGludGVybmFsaXphdGlvbiBpbXBhaXJzIG9zdGVvYmxhc3RpYyBhY3Rp
dml0eSBhbmQgZWFybHkgZGlmZmVyZW50aWF0aW9uIHByb2Nlc3M8L3RpdGxlPjxzZWNvbmRhcnkt
dGl0bGU+U2NpIFJlcDwvc2Vjb25kYXJ5LXRpdGxlPjwvdGl0bGVzPjxwYWdlcz4xNzY4NTwvcGFn
ZXM+PHZvbHVtZT4xMTwvdm9sdW1lPjxudW1iZXI+MTwvbnVtYmVyPjxlZGl0aW9uPjIwMjEwOTAz
PC9lZGl0aW9uPjxrZXl3b3Jkcz48a2V5d29yZD5BbGthbGluZSBQaG9zcGhhdGFzZS9tZXRhYm9s
aXNtPC9rZXl3b3JkPjxrZXl3b3JkPkFuaW1hbHM8L2tleXdvcmQ+PGtleXdvcmQ+Q2FuY2VsbG91
cyBCb25lL21ldGFib2xpc20vKm1pY3JvYmlvbG9neTwva2V5d29yZD48a2V5d29yZD5Db2xsYWdl
biBUeXBlIEkvbWV0YWJvbGlzbTwva2V5d29yZD48a2V5d29yZD5Db3JlIEJpbmRpbmcgRmFjdG9y
IEFscGhhIDEgU3VidW5pdC9tZXRhYm9saXNtPC9rZXl3b3JkPjxrZXl3b3JkPkRpc2Vhc2UgTW9k
ZWxzLCBBbmltYWw8L2tleXdvcmQ+PGtleXdvcmQ+TWljZTwva2V5d29yZD48a2V5d29yZD5Pc3Rl
b2JsYXN0cy9tZXRhYm9saXNtLyptaWNyb2Jpb2xvZ3k8L2tleXdvcmQ+PGtleXdvcmQ+T3N0ZW9n
ZW5lc2lzLypwaHlzaW9sb2d5PC9rZXl3b3JkPjxrZXl3b3JkPk9zdGVvbXllbGl0aXMvbWV0YWJv
bGlzbS8qbWljcm9iaW9sb2d5PC9rZXl3b3JkPjxrZXl3b3JkPlN0YXBoeWxvY29jY3VzIGF1cmV1
czwva2V5d29yZD48L2tleXdvcmRzPjxkYXRlcz48eWVhcj4yMDIxPC95ZWFyPjxwdWItZGF0ZXM+
PGRhdGU+U2VwIDM8L2RhdGU+PC9wdWItZGF0ZXM+PC9kYXRlcz48aXNibj4yMDQ1LTIzMjIgKEVs
ZWN0cm9uaWMpJiN4RDsyMDQ1LTIzMjIgKExpbmtpbmcpPC9pc2JuPjxhY2Nlc3Npb24tbnVtPjM0
NDgwMDU0PC9hY2Nlc3Npb24tbnVtPjx1cmxzPjxyZWxhdGVkLXVybHM+PHVybD5odHRwczovL3d3
dy5uY2JpLm5sbS5uaWguZ292L3B1Ym1lZC8zNDQ4MDA1NDwvdXJsPjwvcmVsYXRlZC11cmxzPjwv
dXJscz48Y3VzdG9tMT5UaGUgYXV0aG9ycyBkZWNsYXJlIG5vIGNvbXBldGluZyBpbnRlcmVzdHMu
PC9jdXN0b20xPjxjdXN0b20yPlBNQzg0MTcyOTQ8L2N1c3RvbTI+PGVsZWN0cm9uaWMtcmVzb3Vy
Y2UtbnVtPjEwLjEwMzgvczQxNTk4LTAyMS05NzI0Ni15PC9lbGVjdHJvbmljLXJlc291cmNlLW51
bT48cmVtb3RlLWRhdGFiYXNlLW5hbWU+TWVkbGluZTwvcmVtb3RlLWRhdGFiYXNlLW5hbWU+PHJl
bW90ZS1kYXRhYmFzZS1wcm92aWRlcj5OTE08L3JlbW90ZS1kYXRhYmFzZS1wcm92aWRlcj48L3Jl
Y29yZD48L0NpdGU+PC9FbmROb3RlPn==
</w:fldData>
        </w:fldChar>
      </w:r>
      <w:r w:rsidR="007E0B95" w:rsidRPr="00234024">
        <w:instrText xml:space="preserve"> ADDIN EN.CITE </w:instrText>
      </w:r>
      <w:r w:rsidR="007E0B95" w:rsidRPr="00234024">
        <w:fldChar w:fldCharType="begin">
          <w:fldData xml:space="preserve">PEVuZE5vdGU+PENpdGU+PEF1dGhvcj5Nb3V0b248L0F1dGhvcj48WWVhcj4yMDIxPC9ZZWFyPjxS
ZWNOdW0+MTM8L1JlY051bT48RGlzcGxheVRleHQ+WzgzXTwvRGlzcGxheVRleHQ+PHJlY29yZD48
cmVjLW51bWJlcj4xMzwvcmVjLW51bWJlcj48Zm9yZWlnbi1rZXlzPjxrZXkgYXBwPSJFTiIgZGIt
aWQ9ImR0eGR3MHBkZWFhYXMyZXI5em41YWQ1NDIwejAyOTl3ZnpmZCIgdGltZXN0YW1wPSIxNzM4
MTc5NDkyIj4xMzwva2V5PjwvZm9yZWlnbi1rZXlzPjxyZWYtdHlwZSBuYW1lPSJKb3VybmFsIEFy
dGljbGUiPjE3PC9yZWYtdHlwZT48Y29udHJpYnV0b3JzPjxhdXRob3JzPjxhdXRob3I+TW91dG9u
LCBXLjwvYXV0aG9yPjxhdXRob3I+Sm9zc2UsIEouPC9hdXRob3I+PGF1dGhvcj5KYWNxdWVsaW5l
LCBDLjwvYXV0aG9yPjxhdXRob3I+QWJhZCwgTC48L2F1dGhvcj48YXV0aG9yPlRyb3VpbGxldC1B
c3NhbnQsIFMuPC9hdXRob3I+PGF1dGhvcj5DYWlsbG9uLCBKLjwvYXV0aG9yPjxhdXRob3I+Qm91
dmFyZCwgRC48L2F1dGhvcj48YXV0aG9yPkJvdWNoZXQsIE0uPC9hdXRob3I+PGF1dGhvcj5MYXVy
ZW50LCBGLjwvYXV0aG9yPjxhdXRob3I+RGlvdCwgQS48L2F1dGhvcj48L2F1dGhvcnM+PC9jb250
cmlidXRvcnM+PGF1dGgtYWRkcmVzcz5DSVJJIC0gQ2VudHJlIEludGVybmF0aW9uYWwgZGUgUmVj
aGVyY2hlIGVuIEluZmVjdGlvbG9naWUsIEluc2VybSwgVTExMTEsIFVuaXZlcnNpdGUgQ2xhdWRl
IEJlcm5hcmQgTHlvbiAxLCBDTlJTLCBVTVI1MzA4LCBFY29sZSBOb3JtYWxlIFN1cGVyaWV1cmUg
ZGUgTHlvbiwgVW5pdmVyc2l0ZSBMeW9uLCBMeW9uLCBGcmFuY2UuJiN4RDtEZXBhcnRtZW50IG9m
IEJhY3RlcmlvbG9neSwgSW5zdGl0dXRlIGZvciBJbmZlY3Rpb3VzIEFnZW50cywgSG9zcGljZXMg
Q2l2aWxzIGRlIEx5b24sIEx5b24sIEZyYW5jZS4mI3hEO0NJUkkgLSBDZW50cmUgSW50ZXJuYXRp
b25hbCBkZSBSZWNoZXJjaGUgZW4gSW5mZWN0aW9sb2dpZSwgSW5zZXJtLCBVMTExMSwgVW5pdmVy
c2l0ZSBDbGF1ZGUgQmVybmFyZCBMeW9uIDEsIENOUlMsIFVNUjUzMDgsIEVjb2xlIE5vcm1hbGUg
U3VwZXJpZXVyZSBkZSBMeW9uLCBVbml2ZXJzaXRlIEx5b24sIEx5b24sIEZyYW5jZS4gamVyb21l
Lmpvc3NlQHVuaXYtbHlvbjEuZnIuJiN4RDtSZWdpb25hbCBSZWZlcmVuY2UgQ2VudHJlIGZvciBD
b21wbGV4IEJvbmUgYW5kIEpvaW50IEluZmVjdGlvbiAoQ1JJT0FjIEx5b24pLCBIb3NwaWNlcyBD
aXZpbHMgZGUgTHlvbiwgTHlvbiwgRnJhbmNlLiBqZXJvbWUuam9zc2VAdW5pdi1seW9uMS5mci4m
I3hEO0ZhY3VsdGUgZGUgTWVkZWNpbmUsIEVBMzgyNiAmbHQ7Jmx0OyBUaGVyYXBldXRpcXVlcyBD
bGluaXF1ZXMgZXQgRXhwZXJpbWVudGFsZXMgZGVzIEluZmVjdGlvbnMgJmd0OyZndDssIFVuaXZl
cnNpdGUgZGUgTmFudGVzLCBOYW50ZXMsIEZyYW5jZS4mI3hEO0NSQk0sIFVuaXZlcnNpdHkgb2Yg
TW9udHBlbGxpZXIsIENOUlMtNTIzNywgMTkxOSBSb3V0ZSBkZSBNZW5kZSwgMzQyOTMsIE1vbnRw
ZWxsaWVyLCBGcmFuY2UuJiN4RDtJbnN0aXR1dCBEZSBHZW5vbWlxdWUgRm9uY3Rpb25uZWxsZSBE
ZSBMeW9uLCBFTlMgZGUgTHlvbiwgVU1SIENOUlMgNTI0MiwgTHlvbiwgRnJhbmNlLiYjeEQ7UmVn
aW9uYWwgUmVmZXJlbmNlIENlbnRyZSBmb3IgQ29tcGxleCBCb25lIGFuZCBKb2ludCBJbmZlY3Rp
b24gKENSSU9BYyBMeW9uKSwgSG9zcGljZXMgQ2l2aWxzIGRlIEx5b24sIEx5b24sIEZyYW5jZS4m
I3hEO05hdGlvbmFsIFJlZmVyZW5jZSBDZW50cmUgZm9yIFN0YXBoeWxvY29jY2ksIEhvc3BpY2Vz
IENpdmlscyBkZSBMeW9uLCBMeW9uLCBGcmFuY2UuJiN4RDtEZXBhcnRtZW50IG9mIENsaW5pY2Fs
IE1pY3JvYmlvbG9neSwgTm9ydGhlcm4gSG9zcGl0YWwgR3JvdXAsIEhvc3BpY2VzIENpdmlscyBk
ZSBMeW9uLCBMeW9uLCBGcmFuY2UuPC9hdXRoLWFkZHJlc3M+PHRpdGxlcz48dGl0bGU+U3RhcGh5
bG9jb2NjdXMgYXVyZXVzIGludGVybmFsaXphdGlvbiBpbXBhaXJzIG9zdGVvYmxhc3RpYyBhY3Rp
dml0eSBhbmQgZWFybHkgZGlmZmVyZW50aWF0aW9uIHByb2Nlc3M8L3RpdGxlPjxzZWNvbmRhcnkt
dGl0bGU+U2NpIFJlcDwvc2Vjb25kYXJ5LXRpdGxlPjwvdGl0bGVzPjxwYWdlcz4xNzY4NTwvcGFn
ZXM+PHZvbHVtZT4xMTwvdm9sdW1lPjxudW1iZXI+MTwvbnVtYmVyPjxlZGl0aW9uPjIwMjEwOTAz
PC9lZGl0aW9uPjxrZXl3b3Jkcz48a2V5d29yZD5BbGthbGluZSBQaG9zcGhhdGFzZS9tZXRhYm9s
aXNtPC9rZXl3b3JkPjxrZXl3b3JkPkFuaW1hbHM8L2tleXdvcmQ+PGtleXdvcmQ+Q2FuY2VsbG91
cyBCb25lL21ldGFib2xpc20vKm1pY3JvYmlvbG9neTwva2V5d29yZD48a2V5d29yZD5Db2xsYWdl
biBUeXBlIEkvbWV0YWJvbGlzbTwva2V5d29yZD48a2V5d29yZD5Db3JlIEJpbmRpbmcgRmFjdG9y
IEFscGhhIDEgU3VidW5pdC9tZXRhYm9saXNtPC9rZXl3b3JkPjxrZXl3b3JkPkRpc2Vhc2UgTW9k
ZWxzLCBBbmltYWw8L2tleXdvcmQ+PGtleXdvcmQ+TWljZTwva2V5d29yZD48a2V5d29yZD5Pc3Rl
b2JsYXN0cy9tZXRhYm9saXNtLyptaWNyb2Jpb2xvZ3k8L2tleXdvcmQ+PGtleXdvcmQ+T3N0ZW9n
ZW5lc2lzLypwaHlzaW9sb2d5PC9rZXl3b3JkPjxrZXl3b3JkPk9zdGVvbXllbGl0aXMvbWV0YWJv
bGlzbS8qbWljcm9iaW9sb2d5PC9rZXl3b3JkPjxrZXl3b3JkPlN0YXBoeWxvY29jY3VzIGF1cmV1
czwva2V5d29yZD48L2tleXdvcmRzPjxkYXRlcz48eWVhcj4yMDIxPC95ZWFyPjxwdWItZGF0ZXM+
PGRhdGU+U2VwIDM8L2RhdGU+PC9wdWItZGF0ZXM+PC9kYXRlcz48aXNibj4yMDQ1LTIzMjIgKEVs
ZWN0cm9uaWMpJiN4RDsyMDQ1LTIzMjIgKExpbmtpbmcpPC9pc2JuPjxhY2Nlc3Npb24tbnVtPjM0
NDgwMDU0PC9hY2Nlc3Npb24tbnVtPjx1cmxzPjxyZWxhdGVkLXVybHM+PHVybD5odHRwczovL3d3
dy5uY2JpLm5sbS5uaWguZ292L3B1Ym1lZC8zNDQ4MDA1NDwvdXJsPjwvcmVsYXRlZC11cmxzPjwv
dXJscz48Y3VzdG9tMT5UaGUgYXV0aG9ycyBkZWNsYXJlIG5vIGNvbXBldGluZyBpbnRlcmVzdHMu
PC9jdXN0b20xPjxjdXN0b20yPlBNQzg0MTcyOTQ8L2N1c3RvbTI+PGVsZWN0cm9uaWMtcmVzb3Vy
Y2UtbnVtPjEwLjEwMzgvczQxNTk4LTAyMS05NzI0Ni15PC9lbGVjdHJvbmljLXJlc291cmNlLW51
bT48cmVtb3RlLWRhdGFiYXNlLW5hbWU+TWVkbGluZTwvcmVtb3RlLWRhdGFiYXNlLW5hbWU+PHJl
bW90ZS1kYXRhYmFzZS1wcm92aWRlcj5OTE08L3JlbW90ZS1kYXRhYmFzZS1wcm92aWRlcj48L3Jl
Y29yZD48L0NpdGU+PC9FbmROb3RlPn==
</w:fldData>
        </w:fldChar>
      </w:r>
      <w:r w:rsidR="007E0B95" w:rsidRPr="00234024">
        <w:instrText xml:space="preserve"> ADDIN EN.CITE.DATA </w:instrText>
      </w:r>
      <w:r w:rsidR="007E0B95" w:rsidRPr="00234024">
        <w:fldChar w:fldCharType="end"/>
      </w:r>
      <w:r w:rsidR="007E1E86" w:rsidRPr="00234024">
        <w:fldChar w:fldCharType="separate"/>
      </w:r>
      <w:r w:rsidR="007E0B95" w:rsidRPr="00234024">
        <w:rPr>
          <w:noProof/>
        </w:rPr>
        <w:t>[83]</w:t>
      </w:r>
      <w:r w:rsidR="007E1E86" w:rsidRPr="00234024">
        <w:fldChar w:fldCharType="end"/>
      </w:r>
      <w:r w:rsidRPr="00234024">
        <w:t xml:space="preserve">, some are directly attributed to </w:t>
      </w:r>
      <w:r w:rsidRPr="00234024">
        <w:rPr>
          <w:i/>
          <w:iCs/>
        </w:rPr>
        <w:t>S. aureus</w:t>
      </w:r>
      <w:r w:rsidRPr="00234024">
        <w:t xml:space="preserve"> biology: biofilm formation on prosthetic materials</w:t>
      </w:r>
      <w:r w:rsidRPr="00234024">
        <w:fldChar w:fldCharType="begin">
          <w:fldData xml:space="preserve">PEVuZE5vdGU+PENpdGU+PEF1dGhvcj5YdTwvQXV0aG9yPjxZZWFyPjIwMjQ8L1llYXI+PFJlY051
bT4yNzM8L1JlY051bT48RGlzcGxheVRleHQ+Wzg0XTwvRGlzcGxheVRleHQ+PHJlY29yZD48cmVj
LW51bWJlcj4yNzM8L3JlYy1udW1iZXI+PGZvcmVpZ24ta2V5cz48a2V5IGFwcD0iRU4iIGRiLWlk
PSJ4YWV2emZkOWx3YXhzY2VzdzBjNTlkZWUyZWV2OWVlZmF0dnQiIHRpbWVzdGFtcD0iMTczNzk5
MjgzMiI+MjczPC9rZXk+PC9mb3JlaWduLWtleXM+PHJlZi10eXBlIG5hbWU9IkpvdXJuYWwgQXJ0
aWNsZSI+MTc8L3JlZi10eXBlPjxjb250cmlidXRvcnM+PGF1dGhvcnM+PGF1dGhvcj5YdSwgWi48
L2F1dGhvcj48YXV0aG9yPkxpLCBZLjwvYXV0aG9yPjxhdXRob3I+WHUsIEEuPC9hdXRob3I+PGF1
dGhvcj5Tb3RleW9tZSwgVC48L2F1dGhvcj48YXV0aG9yPll1YW4sIEwuPC9hdXRob3I+PGF1dGhv
cj5NYSwgUS48L2F1dGhvcj48YXV0aG9yPlNlbmV2aXJhdG5lLCBHLjwvYXV0aG9yPjxhdXRob3I+
TGksIFguPC9hdXRob3I+PGF1dGhvcj5MaXUsIEouPC9hdXRob3I+PC9hdXRob3JzPjwvY29udHJp
YnV0b3JzPjxhdXRoLWFkZHJlc3M+U2Nob29sIG9mIEZvb2QgU2NpZW5jZSBhbmQgRW5naW5lZXJp
bmcsIEd1YW5nZG9uZyBQcm92aW5jZSBLZXkgTGFib3JhdG9yeSBmb3IgR3JlZW4gUHJvY2Vzc2lu
ZyBvZiBOYXR1cmFsIFByb2R1Y3RzIGFuZCBQcm9kdWN0IFNhZmV0eSwgRW5naW5lZXJpbmcgUmVz
ZWFyY2ggQ2VudGVyIG9mIFN0YXJjaCBhbmQgVmVnZXRhYmxlIFByb3RlaW4gUHJvY2Vzc2luZyBN
aW5pc3RyeSBvZiBFZHVjYXRpb24sIFNvdXRoIENoaW5hIFVuaXZlcnNpdHkgb2YgVGVjaG5vbG9n
eSwgR3Vhbmd6aG91IDUxMDY0MCwgQ2hpbmE7IERlcGFydG1lbnQgb2YgTGFib3JhdG9yeSBNZWRp
Y2luZSwgdGhlIFNlY29uZCBBZmZpbGlhdGVkIEhvc3BpdGFsIG9mIFNoYW50b3UgVW5pdmVyc2l0
eSBNZWRpY2FsIENvbGxlZ2UsIFNoYW50b3UsIEd1YW5nZG9uZywgQ2hpbmEuIEVsZWN0cm9uaWMg
YWRkcmVzczogemhlbmJvLnh1QGhvdG1haWwuY29tLiYjeEQ7U2Nob29sIG9mIEZvb2QgU2NpZW5j
ZSBhbmQgRW5naW5lZXJpbmcsIEd1YW5nZG9uZyBQcm92aW5jZSBLZXkgTGFib3JhdG9yeSBmb3Ig
R3JlZW4gUHJvY2Vzc2luZyBvZiBOYXR1cmFsIFByb2R1Y3RzIGFuZCBQcm9kdWN0IFNhZmV0eSwg
RW5naW5lZXJpbmcgUmVzZWFyY2ggQ2VudGVyIG9mIFN0YXJjaCBhbmQgVmVnZXRhYmxlIFByb3Rl
aW4gUHJvY2Vzc2luZyBNaW5pc3RyeSBvZiBFZHVjYXRpb24sIFNvdXRoIENoaW5hIFVuaXZlcnNp
dHkgb2YgVGVjaG5vbG9neSwgR3Vhbmd6aG91IDUxMDY0MCwgQ2hpbmEuJiN4RDtHdWFuZ3pob3Ug
SHlicmliaW8gTWVkaWNhbCBMYWJvcmF0b3J5LCBHdWFuZ3pob3UgNTEwNzMwLCBDaGluYS4mI3hE
O0hvbWUgRWNvbm9taWNzIFRlY2hub2xvZ3ksIFJhamFtYW5nYWxhIFVuaXZlcnNpdHkgb2YgVGVj
aG5vbG9neSBQaHJhIE5ha2hvbiwgQmFuZ2tvaywgVGhhaWxhbmQuJiN4RDtTY2hvb2wgb2YgRm9v
ZCBTY2llbmNlIGFuZCBFbmdpbmVlcmluZywgWWFuZ3pob3UgVW5pdmVyc2l0eSwgWWFuZ3pob3Us
IEppYW5nc3UgMjI1MTI3LCBDaGluYS4mI3hEO1NlcmljdWx0dXJhbCAmYW1wOyBBZ3JpLUZvb2Qg
UmVzZWFyY2ggSW5zdGl0dXRlIEd1YW5nZG9uZyBBY2FkZW15IG9mIEFncmljdWx0dXJhbCBTY2ll
bmNlcy9LZXkgTGFib3JhdG9yeSBvZiBGdW5jdGlvbmFsIEZvb2RzLCBNaW5pc3RyeSBvZiBBZ3Jp
Y3VsdHVyZSAvR3Vhbmdkb25nIEtleSBMYWJvcmF0b3J5IG9mIEFncmljdWx0dXJhbCBQcm9kdWN0
cyBQcm9jZXNzaW5nLCBHdWFuZ3pob3UgNTEwNjEwLCBDaGluYS4mI3hEO05hdGlvbmFsIEluc3Rp
dHV0ZSBvZiBGdW5kYW1lbnRhbCBTdHVkaWVzLCBIYW50YW5hIHJvYWQsIEthbmR5LCBTcmkgTGFu
a2EuJiN4RDtTY2hvb2wgb2YgRm9vZCBTY2llbmNlIGFuZCBFbmdpbmVlcmluZywgR3Vhbmdkb25n
IFByb3ZpbmNlIEtleSBMYWJvcmF0b3J5IGZvciBHcmVlbiBQcm9jZXNzaW5nIG9mIE5hdHVyYWwg
UHJvZHVjdHMgYW5kIFByb2R1Y3QgU2FmZXR5LCBFbmdpbmVlcmluZyBSZXNlYXJjaCBDZW50ZXIg
b2YgU3RhcmNoIGFuZCBWZWdldGFibGUgUHJvdGVpbiBQcm9jZXNzaW5nIE1pbmlzdHJ5IG9mIEVk
dWNhdGlvbiwgU291dGggQ2hpbmEgVW5pdmVyc2l0eSBvZiBUZWNobm9sb2d5LCBHdWFuZ3pob3Ug
NTEwNjQwLCBDaGluYS4gRWxlY3Ryb25pYyBhZGRyZXNzOiB4dWVqaWVsaTIwMjJAMTYzLmNvbS4m
I3hEO0NvbGxlZ2Ugb2YgTGlnaHQgSW5kdXN0cnkgYW5kIEZvb2QgU2NpZW5jZSwgR3Vhbmdkb25n
IFByb3ZpbmNpYWwgS2V5IExhYm9yYXRvcnkgb2YgTGluZ25hbiBTcGVjaWFsdHkgRm9vZCBTY2ll
bmNlIGFuZCBUZWNobm9sb2d5LCBBY2FkZW15IG9mIENvbnRlbXBvcmFyeSBBZ3JpY3VsdHVyYWwg
RW5naW5lZXJpbmcgSW5ub3ZhdGlvbnMsIFpob25na2FpIFVuaXZlcnNpdHkgb2YgQWdyaWN1bHR1
cmUgYW5kIEVuZ2luZWVyaW5nLCBHdWFuZ3pob3UgNTEwMjI1LCBDaGluYTsgS2V5IExhYm9yYXRv
cnkgb2YgR3JlZW4gUHJvY2Vzc2luZyBhbmQgSW50ZWxsaWdlbnQgTWFudWZhY3R1cmluZyBvZiBM
aW5nbmFuIFNwZWNpYWx0eSBGb29kLCBNaW5pc3RyeSBvZiBBZ3JpY3VsdHVyZSwgR3Vhbmd6aG91
IDUxMDIyNSwgQ2hpbmEuIEVsZWN0cm9uaWMgYWRkcmVzczogeWFuZXIwNzIyQGhvdG1haWwuY29t
LjwvYXV0aC1hZGRyZXNzPjx0aXRsZXM+PHRpdGxlPkNlbGwtd2FsbC1hbmNob3JlZCBwcm90ZWlu
cyBhZmZlY3QgaW52YXNpdmUgaG9zdCBjb2xvbml6YXRpb24gYW5kIGJpb2ZpbG0gZm9ybWF0aW9u
IGluIFN0YXBoeWxvY29jY3VzIGF1cmV1czwvdGl0bGU+PHNlY29uZGFyeS10aXRsZT5NaWNyb2Jp
b2wgUmVzPC9zZWNvbmRhcnktdGl0bGU+PC90aXRsZXM+PHBlcmlvZGljYWw+PGZ1bGwtdGl0bGU+
TWljcm9iaW9sIFJlczwvZnVsbC10aXRsZT48L3BlcmlvZGljYWw+PHBhZ2VzPjEyNzc4MjwvcGFn
ZXM+PHZvbHVtZT4yODU8L3ZvbHVtZT48ZWRpdGlvbj4yMDI0MDUyNzwvZWRpdGlvbj48a2V5d29y
ZHM+PGtleXdvcmQ+KkJpb2ZpbG1zL2dyb3d0aCAmYW1wOyBkZXZlbG9wbWVudDwva2V5d29yZD48
a2V5d29yZD4qU3RhcGh5bG9jb2NjdXMgYXVyZXVzL3BoeXNpb2xvZ3kvZ2VuZXRpY3M8L2tleXdv
cmQ+PGtleXdvcmQ+SHVtYW5zPC9rZXl3b3JkPjxrZXl3b3JkPipTdGFwaHlsb2NvY2NhbCBJbmZl
Y3Rpb25zL21pY3JvYmlvbG9neTwva2V5d29yZD48a2V5d29yZD4qQmFjdGVyaWFsIFByb3RlaW5z
L21ldGFib2xpc20vZ2VuZXRpY3M8L2tleXdvcmQ+PGtleXdvcmQ+KkNlbGwgV2FsbC9tZXRhYm9s
aXNtPC9rZXl3b3JkPjxrZXl3b3JkPipCYWN0ZXJpYWwgQWRoZXNpb248L2tleXdvcmQ+PGtleXdv
cmQ+QW5pbWFsczwva2V5d29yZD48a2V5d29yZD5QZXB0aWRvZ2x5Y2FuL21ldGFib2xpc208L2tl
eXdvcmQ+PGtleXdvcmQ+QWJpb3RpYyBhbmQgYmlvdGljIHN1cmZhY2U8L2tleXdvcmQ+PGtleXdv
cmQ+QmlvZmlsbTwva2V5d29yZD48a2V5d29yZD5DZWxsLXdhbGwtYW5jaG9yZWQgcHJvdGVpbnM8
L2tleXdvcmQ+PGtleXdvcmQ+Q29sb25pemF0aW9uPC9rZXl3b3JkPjxrZXl3b3JkPlN0YXBoeWxv
Y29jY3VzIGF1cmV1czwva2V5d29yZD48L2tleXdvcmRzPjxkYXRlcz48eWVhcj4yMDI0PC95ZWFy
PjxwdWItZGF0ZXM+PGRhdGU+QXVnPC9kYXRlPjwvcHViLWRhdGVzPjwvZGF0ZXM+PGlzYm4+MTYx
OC0wNjIzIChFbGVjdHJvbmljKSYjeEQ7MDk0NC01MDEzIChMaW5raW5nKTwvaXNibj48YWNjZXNz
aW9uLW51bT4zODgzMzgzMjwvYWNjZXNzaW9uLW51bT48dXJscz48cmVsYXRlZC11cmxzPjx1cmw+
aHR0cHM6Ly93d3cubmNiaS5ubG0ubmloLmdvdi9wdWJtZWQvMzg4MzM4MzI8L3VybD48L3JlbGF0
ZWQtdXJscz48L3VybHM+PGN1c3RvbTE+RGVjbGFyYXRpb24gb2YgQ29tcGV0aW5nIEludGVyZXN0
IFRoZXJlIGFyZSBubyBjb25mbGljdHMgdG8gZGVjbGFyZS48L2N1c3RvbTE+PGVsZWN0cm9uaWMt
cmVzb3VyY2UtbnVtPjEwLjEwMTYvai5taWNyZXMuMjAyNC4xMjc3ODI8L2VsZWN0cm9uaWMtcmVz
b3VyY2UtbnVtPjxyZW1vdGUtZGF0YWJhc2UtbmFtZT5NZWRsaW5lPC9yZW1vdGUtZGF0YWJhc2Ut
bmFtZT48cmVtb3RlLWRhdGFiYXNlLXByb3ZpZGVyPk5MTTwvcmVtb3RlLWRhdGFiYXNlLXByb3Zp
ZGVyPjwvcmVjb3JkPjwvQ2l0ZT48L0VuZE5vdGU+
</w:fldData>
        </w:fldChar>
      </w:r>
      <w:r w:rsidR="007E0B95" w:rsidRPr="00234024">
        <w:instrText xml:space="preserve"> ADDIN EN.CITE </w:instrText>
      </w:r>
      <w:r w:rsidR="007E0B95" w:rsidRPr="00234024">
        <w:fldChar w:fldCharType="begin">
          <w:fldData xml:space="preserve">PEVuZE5vdGU+PENpdGU+PEF1dGhvcj5YdTwvQXV0aG9yPjxZZWFyPjIwMjQ8L1llYXI+PFJlY051
bT4yNzM8L1JlY051bT48RGlzcGxheVRleHQ+Wzg0XTwvRGlzcGxheVRleHQ+PHJlY29yZD48cmVj
LW51bWJlcj4yNzM8L3JlYy1udW1iZXI+PGZvcmVpZ24ta2V5cz48a2V5IGFwcD0iRU4iIGRiLWlk
PSJ4YWV2emZkOWx3YXhzY2VzdzBjNTlkZWUyZWV2OWVlZmF0dnQiIHRpbWVzdGFtcD0iMTczNzk5
MjgzMiI+MjczPC9rZXk+PC9mb3JlaWduLWtleXM+PHJlZi10eXBlIG5hbWU9IkpvdXJuYWwgQXJ0
aWNsZSI+MTc8L3JlZi10eXBlPjxjb250cmlidXRvcnM+PGF1dGhvcnM+PGF1dGhvcj5YdSwgWi48
L2F1dGhvcj48YXV0aG9yPkxpLCBZLjwvYXV0aG9yPjxhdXRob3I+WHUsIEEuPC9hdXRob3I+PGF1
dGhvcj5Tb3RleW9tZSwgVC48L2F1dGhvcj48YXV0aG9yPll1YW4sIEwuPC9hdXRob3I+PGF1dGhv
cj5NYSwgUS48L2F1dGhvcj48YXV0aG9yPlNlbmV2aXJhdG5lLCBHLjwvYXV0aG9yPjxhdXRob3I+
TGksIFguPC9hdXRob3I+PGF1dGhvcj5MaXUsIEouPC9hdXRob3I+PC9hdXRob3JzPjwvY29udHJp
YnV0b3JzPjxhdXRoLWFkZHJlc3M+U2Nob29sIG9mIEZvb2QgU2NpZW5jZSBhbmQgRW5naW5lZXJp
bmcsIEd1YW5nZG9uZyBQcm92aW5jZSBLZXkgTGFib3JhdG9yeSBmb3IgR3JlZW4gUHJvY2Vzc2lu
ZyBvZiBOYXR1cmFsIFByb2R1Y3RzIGFuZCBQcm9kdWN0IFNhZmV0eSwgRW5naW5lZXJpbmcgUmVz
ZWFyY2ggQ2VudGVyIG9mIFN0YXJjaCBhbmQgVmVnZXRhYmxlIFByb3RlaW4gUHJvY2Vzc2luZyBN
aW5pc3RyeSBvZiBFZHVjYXRpb24sIFNvdXRoIENoaW5hIFVuaXZlcnNpdHkgb2YgVGVjaG5vbG9n
eSwgR3Vhbmd6aG91IDUxMDY0MCwgQ2hpbmE7IERlcGFydG1lbnQgb2YgTGFib3JhdG9yeSBNZWRp
Y2luZSwgdGhlIFNlY29uZCBBZmZpbGlhdGVkIEhvc3BpdGFsIG9mIFNoYW50b3UgVW5pdmVyc2l0
eSBNZWRpY2FsIENvbGxlZ2UsIFNoYW50b3UsIEd1YW5nZG9uZywgQ2hpbmEuIEVsZWN0cm9uaWMg
YWRkcmVzczogemhlbmJvLnh1QGhvdG1haWwuY29tLiYjeEQ7U2Nob29sIG9mIEZvb2QgU2NpZW5j
ZSBhbmQgRW5naW5lZXJpbmcsIEd1YW5nZG9uZyBQcm92aW5jZSBLZXkgTGFib3JhdG9yeSBmb3Ig
R3JlZW4gUHJvY2Vzc2luZyBvZiBOYXR1cmFsIFByb2R1Y3RzIGFuZCBQcm9kdWN0IFNhZmV0eSwg
RW5naW5lZXJpbmcgUmVzZWFyY2ggQ2VudGVyIG9mIFN0YXJjaCBhbmQgVmVnZXRhYmxlIFByb3Rl
aW4gUHJvY2Vzc2luZyBNaW5pc3RyeSBvZiBFZHVjYXRpb24sIFNvdXRoIENoaW5hIFVuaXZlcnNp
dHkgb2YgVGVjaG5vbG9neSwgR3Vhbmd6aG91IDUxMDY0MCwgQ2hpbmEuJiN4RDtHdWFuZ3pob3Ug
SHlicmliaW8gTWVkaWNhbCBMYWJvcmF0b3J5LCBHdWFuZ3pob3UgNTEwNzMwLCBDaGluYS4mI3hE
O0hvbWUgRWNvbm9taWNzIFRlY2hub2xvZ3ksIFJhamFtYW5nYWxhIFVuaXZlcnNpdHkgb2YgVGVj
aG5vbG9neSBQaHJhIE5ha2hvbiwgQmFuZ2tvaywgVGhhaWxhbmQuJiN4RDtTY2hvb2wgb2YgRm9v
ZCBTY2llbmNlIGFuZCBFbmdpbmVlcmluZywgWWFuZ3pob3UgVW5pdmVyc2l0eSwgWWFuZ3pob3Us
IEppYW5nc3UgMjI1MTI3LCBDaGluYS4mI3hEO1NlcmljdWx0dXJhbCAmYW1wOyBBZ3JpLUZvb2Qg
UmVzZWFyY2ggSW5zdGl0dXRlIEd1YW5nZG9uZyBBY2FkZW15IG9mIEFncmljdWx0dXJhbCBTY2ll
bmNlcy9LZXkgTGFib3JhdG9yeSBvZiBGdW5jdGlvbmFsIEZvb2RzLCBNaW5pc3RyeSBvZiBBZ3Jp
Y3VsdHVyZSAvR3Vhbmdkb25nIEtleSBMYWJvcmF0b3J5IG9mIEFncmljdWx0dXJhbCBQcm9kdWN0
cyBQcm9jZXNzaW5nLCBHdWFuZ3pob3UgNTEwNjEwLCBDaGluYS4mI3hEO05hdGlvbmFsIEluc3Rp
dHV0ZSBvZiBGdW5kYW1lbnRhbCBTdHVkaWVzLCBIYW50YW5hIHJvYWQsIEthbmR5LCBTcmkgTGFu
a2EuJiN4RDtTY2hvb2wgb2YgRm9vZCBTY2llbmNlIGFuZCBFbmdpbmVlcmluZywgR3Vhbmdkb25n
IFByb3ZpbmNlIEtleSBMYWJvcmF0b3J5IGZvciBHcmVlbiBQcm9jZXNzaW5nIG9mIE5hdHVyYWwg
UHJvZHVjdHMgYW5kIFByb2R1Y3QgU2FmZXR5LCBFbmdpbmVlcmluZyBSZXNlYXJjaCBDZW50ZXIg
b2YgU3RhcmNoIGFuZCBWZWdldGFibGUgUHJvdGVpbiBQcm9jZXNzaW5nIE1pbmlzdHJ5IG9mIEVk
dWNhdGlvbiwgU291dGggQ2hpbmEgVW5pdmVyc2l0eSBvZiBUZWNobm9sb2d5LCBHdWFuZ3pob3Ug
NTEwNjQwLCBDaGluYS4gRWxlY3Ryb25pYyBhZGRyZXNzOiB4dWVqaWVsaTIwMjJAMTYzLmNvbS4m
I3hEO0NvbGxlZ2Ugb2YgTGlnaHQgSW5kdXN0cnkgYW5kIEZvb2QgU2NpZW5jZSwgR3Vhbmdkb25n
IFByb3ZpbmNpYWwgS2V5IExhYm9yYXRvcnkgb2YgTGluZ25hbiBTcGVjaWFsdHkgRm9vZCBTY2ll
bmNlIGFuZCBUZWNobm9sb2d5LCBBY2FkZW15IG9mIENvbnRlbXBvcmFyeSBBZ3JpY3VsdHVyYWwg
RW5naW5lZXJpbmcgSW5ub3ZhdGlvbnMsIFpob25na2FpIFVuaXZlcnNpdHkgb2YgQWdyaWN1bHR1
cmUgYW5kIEVuZ2luZWVyaW5nLCBHdWFuZ3pob3UgNTEwMjI1LCBDaGluYTsgS2V5IExhYm9yYXRv
cnkgb2YgR3JlZW4gUHJvY2Vzc2luZyBhbmQgSW50ZWxsaWdlbnQgTWFudWZhY3R1cmluZyBvZiBM
aW5nbmFuIFNwZWNpYWx0eSBGb29kLCBNaW5pc3RyeSBvZiBBZ3JpY3VsdHVyZSwgR3Vhbmd6aG91
IDUxMDIyNSwgQ2hpbmEuIEVsZWN0cm9uaWMgYWRkcmVzczogeWFuZXIwNzIyQGhvdG1haWwuY29t
LjwvYXV0aC1hZGRyZXNzPjx0aXRsZXM+PHRpdGxlPkNlbGwtd2FsbC1hbmNob3JlZCBwcm90ZWlu
cyBhZmZlY3QgaW52YXNpdmUgaG9zdCBjb2xvbml6YXRpb24gYW5kIGJpb2ZpbG0gZm9ybWF0aW9u
IGluIFN0YXBoeWxvY29jY3VzIGF1cmV1czwvdGl0bGU+PHNlY29uZGFyeS10aXRsZT5NaWNyb2Jp
b2wgUmVzPC9zZWNvbmRhcnktdGl0bGU+PC90aXRsZXM+PHBlcmlvZGljYWw+PGZ1bGwtdGl0bGU+
TWljcm9iaW9sIFJlczwvZnVsbC10aXRsZT48L3BlcmlvZGljYWw+PHBhZ2VzPjEyNzc4MjwvcGFn
ZXM+PHZvbHVtZT4yODU8L3ZvbHVtZT48ZWRpdGlvbj4yMDI0MDUyNzwvZWRpdGlvbj48a2V5d29y
ZHM+PGtleXdvcmQ+KkJpb2ZpbG1zL2dyb3d0aCAmYW1wOyBkZXZlbG9wbWVudDwva2V5d29yZD48
a2V5d29yZD4qU3RhcGh5bG9jb2NjdXMgYXVyZXVzL3BoeXNpb2xvZ3kvZ2VuZXRpY3M8L2tleXdv
cmQ+PGtleXdvcmQ+SHVtYW5zPC9rZXl3b3JkPjxrZXl3b3JkPipTdGFwaHlsb2NvY2NhbCBJbmZl
Y3Rpb25zL21pY3JvYmlvbG9neTwva2V5d29yZD48a2V5d29yZD4qQmFjdGVyaWFsIFByb3RlaW5z
L21ldGFib2xpc20vZ2VuZXRpY3M8L2tleXdvcmQ+PGtleXdvcmQ+KkNlbGwgV2FsbC9tZXRhYm9s
aXNtPC9rZXl3b3JkPjxrZXl3b3JkPipCYWN0ZXJpYWwgQWRoZXNpb248L2tleXdvcmQ+PGtleXdv
cmQ+QW5pbWFsczwva2V5d29yZD48a2V5d29yZD5QZXB0aWRvZ2x5Y2FuL21ldGFib2xpc208L2tl
eXdvcmQ+PGtleXdvcmQ+QWJpb3RpYyBhbmQgYmlvdGljIHN1cmZhY2U8L2tleXdvcmQ+PGtleXdv
cmQ+QmlvZmlsbTwva2V5d29yZD48a2V5d29yZD5DZWxsLXdhbGwtYW5jaG9yZWQgcHJvdGVpbnM8
L2tleXdvcmQ+PGtleXdvcmQ+Q29sb25pemF0aW9uPC9rZXl3b3JkPjxrZXl3b3JkPlN0YXBoeWxv
Y29jY3VzIGF1cmV1czwva2V5d29yZD48L2tleXdvcmRzPjxkYXRlcz48eWVhcj4yMDI0PC95ZWFy
PjxwdWItZGF0ZXM+PGRhdGU+QXVnPC9kYXRlPjwvcHViLWRhdGVzPjwvZGF0ZXM+PGlzYm4+MTYx
OC0wNjIzIChFbGVjdHJvbmljKSYjeEQ7MDk0NC01MDEzIChMaW5raW5nKTwvaXNibj48YWNjZXNz
aW9uLW51bT4zODgzMzgzMjwvYWNjZXNzaW9uLW51bT48dXJscz48cmVsYXRlZC11cmxzPjx1cmw+
aHR0cHM6Ly93d3cubmNiaS5ubG0ubmloLmdvdi9wdWJtZWQvMzg4MzM4MzI8L3VybD48L3JlbGF0
ZWQtdXJscz48L3VybHM+PGN1c3RvbTE+RGVjbGFyYXRpb24gb2YgQ29tcGV0aW5nIEludGVyZXN0
IFRoZXJlIGFyZSBubyBjb25mbGljdHMgdG8gZGVjbGFyZS48L2N1c3RvbTE+PGVsZWN0cm9uaWMt
cmVzb3VyY2UtbnVtPjEwLjEwMTYvai5taWNyZXMuMjAyNC4xMjc3ODI8L2VsZWN0cm9uaWMtcmVz
b3VyY2UtbnVtPjxyZW1vdGUtZGF0YWJhc2UtbmFtZT5NZWRsaW5lPC9yZW1vdGUtZGF0YWJhc2Ut
bmFtZT48cmVtb3RlLWRhdGFiYXNlLXByb3ZpZGVyPk5MTTwvcmVtb3RlLWRhdGFiYXNlLXByb3Zp
ZGVyPjwvcmVjb3JkPjwvQ2l0ZT48L0VuZE5vdGU+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[84]</w:t>
      </w:r>
      <w:r w:rsidRPr="00234024">
        <w:fldChar w:fldCharType="end"/>
      </w:r>
      <w:r w:rsidRPr="00234024">
        <w:rPr>
          <w:color w:val="0000FF"/>
          <w:position w:val="6"/>
        </w:rPr>
        <w:t xml:space="preserve"> </w:t>
      </w:r>
      <w:r w:rsidRPr="00234024">
        <w:t>and the internalization of bacteria into cells, notably osteoblasts</w:t>
      </w:r>
      <w:r w:rsidRPr="00234024">
        <w:fldChar w:fldCharType="begin"/>
      </w:r>
      <w:r w:rsidR="007E0B95" w:rsidRPr="00234024">
        <w:instrText xml:space="preserve"> ADDIN EN.CITE &lt;EndNote&gt;&lt;Cite&gt;&lt;Author&gt;Wen&lt;/Author&gt;&lt;Year&gt;2020&lt;/Year&gt;&lt;RecNum&gt;165&lt;/RecNum&gt;&lt;DisplayText&gt;[85]&lt;/DisplayText&gt;&lt;record&gt;&lt;rec-number&gt;165&lt;/rec-number&gt;&lt;foreign-keys&gt;&lt;key app="EN" db-id="xaevzfd9lwaxscesw0c59dee2eev9eefatvt" timestamp="1736192664"&gt;165&lt;/key&gt;&lt;/foreign-keys&gt;&lt;ref-type name="Journal Article"&gt;17&lt;/ref-type&gt;&lt;contributors&gt;&lt;authors&gt;&lt;author&gt;Wen, Q.&lt;/author&gt;&lt;author&gt;Gu, F.&lt;/author&gt;&lt;author&gt;Sui, Z.&lt;/author&gt;&lt;author&gt;Su, Z.&lt;/author&gt;&lt;author&gt;Yu, T.&lt;/author&gt;&lt;/authors&gt;&lt;/contributors&gt;&lt;auth-address&gt;Department of Orthopedics, First Hospital of Jilin University, Changchun 130021, Jilin, China.&lt;/auth-address&gt;&lt;titles&gt;&lt;title&gt;The Process of Osteoblastic Infection by Staphylococcus Aureus&lt;/title&gt;&lt;secondary-title&gt;Int J Med Sci&lt;/secondary-title&gt;&lt;/titles&gt;&lt;periodical&gt;&lt;full-title&gt;Int J Med Sci&lt;/full-title&gt;&lt;/periodical&gt;&lt;pages&gt;1327-1332&lt;/pages&gt;&lt;volume&gt;17&lt;/volume&gt;&lt;number&gt;10&lt;/number&gt;&lt;edition&gt;20200529&lt;/edition&gt;&lt;keywords&gt;&lt;keyword&gt;Animals&lt;/keyword&gt;&lt;keyword&gt;Anti-Bacterial Agents/therapeutic use&lt;/keyword&gt;&lt;keyword&gt;Cells, Cultured&lt;/keyword&gt;&lt;keyword&gt;Humans&lt;/keyword&gt;&lt;keyword&gt;Osteoblasts/*microbiology&lt;/keyword&gt;&lt;keyword&gt;Staphylococcal Infections/drug therapy&lt;/keyword&gt;&lt;keyword&gt;Staphylococcus aureus/pathogenicity&lt;/keyword&gt;&lt;keyword&gt;Antimicrobial Peptides&lt;/keyword&gt;&lt;keyword&gt;Infection&lt;/keyword&gt;&lt;keyword&gt;Osteoblastic&lt;/keyword&gt;&lt;keyword&gt;Staphylococcus Aureus&lt;/keyword&gt;&lt;/keywords&gt;&lt;dates&gt;&lt;year&gt;2020&lt;/year&gt;&lt;/dates&gt;&lt;isbn&gt;1449-1907 (Electronic)&amp;#xD;1449-1907 (Linking)&lt;/isbn&gt;&lt;accession-num&gt;32624688&lt;/accession-num&gt;&lt;urls&gt;&lt;related-urls&gt;&lt;url&gt;https://www.ncbi.nlm.nih.gov/pubmed/32624688&lt;/url&gt;&lt;/related-urls&gt;&lt;/urls&gt;&lt;custom1&gt;Competing Interests: The authors have declared that no competing interest exists.&lt;/custom1&gt;&lt;custom2&gt;PMC7330672&lt;/custom2&gt;&lt;electronic-resource-num&gt;10.7150/ijms.45960&lt;/electronic-resource-num&gt;&lt;remote-database-name&gt;Medline&lt;/remote-database-name&gt;&lt;remote-database-provider&gt;NLM&lt;/remote-database-provider&gt;&lt;/record&gt;&lt;/Cite&gt;&lt;/EndNote&gt;</w:instrText>
      </w:r>
      <w:r w:rsidRPr="00234024">
        <w:fldChar w:fldCharType="separate"/>
      </w:r>
      <w:r w:rsidR="007E0B95" w:rsidRPr="00234024">
        <w:rPr>
          <w:noProof/>
        </w:rPr>
        <w:t>[85]</w:t>
      </w:r>
      <w:r w:rsidRPr="00234024">
        <w:fldChar w:fldCharType="end"/>
      </w:r>
      <w:r w:rsidRPr="00234024">
        <w:t>, in which bacteria avoid extracellular antibiotics</w:t>
      </w:r>
      <w:r w:rsidRPr="00234024">
        <w:fldChar w:fldCharType="begin">
          <w:fldData xml:space="preserve">PEVuZE5vdGU+PENpdGU+PEF1dGhvcj5TdHJhY3F1YWRhbmlvPC9BdXRob3I+PFllYXI+MjAyMTwv
WWVhcj48UmVjTnVtPjI3MjwvUmVjTnVtPjxEaXNwbGF5VGV4dD5bODZdPC9EaXNwbGF5VGV4dD48
cmVjb3JkPjxyZWMtbnVtYmVyPjI3MjwvcmVjLW51bWJlcj48Zm9yZWlnbi1rZXlzPjxrZXkgYXBw
PSJFTiIgZGItaWQ9InhhZXZ6ZmQ5bHdheHNjZXN3MGM1OWRlZTJlZXY5ZWVmYXR2dCIgdGltZXN0
YW1wPSIxNzM3OTkxNTEyIj4yNzI8L2tleT48L2ZvcmVpZ24ta2V5cz48cmVmLXR5cGUgbmFtZT0i
Sm91cm5hbCBBcnRpY2xlIj4xNzwvcmVmLXR5cGU+PGNvbnRyaWJ1dG9ycz48YXV0aG9ycz48YXV0
aG9yPlN0cmFjcXVhZGFuaW8sIFMuPC9hdXRob3I+PGF1dGhvcj5NdXNzbywgTi48L2F1dGhvcj48
YXV0aG9yPkNvc3RhbnRpbm8sIEEuPC9hdXRob3I+PGF1dGhvcj5MYXp6YXJvLCBMLiBNLjwvYXV0
aG9yPjxhdXRob3I+U3RlZmFuaSwgUy48L2F1dGhvcj48YXV0aG9yPkJvbmdpb3JubywgRC48L2F1
dGhvcj48L2F1dGhvcnM+PC9jb250cmlidXRvcnM+PGF1dGgtYWRkcmVzcz5NZWRpY2FsIE1vbGVj
dWxhciBNaWNyb2Jpb2xvZ3kgYW5kIEFudGliaW90aWMgUmVzaXN0YW5jZSBMYWJvcmF0b3J5IChN
TUFSTGFiKSwgRGVwYXJ0bWVudCBvZiBCaW9tZWRpY2FsIGFuZCBCaW90ZWNobm9sb2dpY2FsIFNj
aWVuY2VzIChCSU9NRVRFQyksIFVuaXZlcnNpdHkgb2YgQ2F0YW5pYSwgOTUxMjUgQ2F0YW5pYSwg
SXRhbHkuJiN4RDtEZXBhcnRtZW50IG9mIERydWcgYW5kIEhlYWx0aCBTY2llbmNlcywgVW5pdmVy
c2l0eSBvZiBDYXRhbmlhLCA5NTEyNSBDYXRhbmlhLCBJdGFseS4mI3hEO0ludGVydW5pdmVyc2l0
eSBDb25zb3J0aXVtIGZvciBCaW90ZWNobm9sb2d5LCBBcmVhIGRpIFJpY2VyY2EsIFBhZHJpY2lh
bm8sIDM0MTQ5IFRyaWVzdGUsIEl0YWx5LjwvYXV0aC1hZGRyZXNzPjx0aXRsZXM+PHRpdGxlPlN0
YXBoeWxvY29jY3VzIGF1cmV1cyBJbnRlcm5hbGl6YXRpb24gaW4gT3N0ZW9ibGFzdCBDZWxsczog
TWVjaGFuaXNtcywgSW50ZXJhY3Rpb25zIGFuZCBCaW9jaGVtaWNhbCBQcm9jZXNzZXMuIFdoYXQg
RGlkIFdlIExlYXJuIGZyb20gRXhwZXJpbWVudGFsIE1vZGVscz88L3RpdGxlPjxzZWNvbmRhcnkt
dGl0bGU+UGF0aG9nZW5zPC9zZWNvbmRhcnktdGl0bGU+PC90aXRsZXM+PHBlcmlvZGljYWw+PGZ1
bGwtdGl0bGU+UGF0aG9nZW5zPC9mdWxsLXRpdGxlPjwvcGVyaW9kaWNhbD48dm9sdW1lPjEwPC92
b2x1bWU+PG51bWJlcj4yPC9udW1iZXI+PGVkaXRpb24+MjAyMTAyMTk8L2VkaXRpb24+PGtleXdv
cmRzPjxrZXl3b3JkPjNEIGJvbmUgaW5mZWN0aW9uIG1vZGVsPC9rZXl3b3JkPjxrZXl3b3JkPk1n
LTYzPC9rZXl3b3JkPjxrZXl3b3JkPlN0YXBoeWxvY29jY3VzIGF1cmV1czwva2V5d29yZD48a2V5
d29yZD5ib25lIHRpc3N1ZSBlbmdpbmVlcmluZzwva2V5d29yZD48a2V5d29yZD5odW1hbiBvc3Rl
b2JsYXN0PC9rZXl3b3JkPjxrZXl3b3JkPmludGVybmFsaXphdGlvbiBtZWNoYW5pc21zPC9rZXl3
b3JkPjwva2V5d29yZHM+PGRhdGVzPjx5ZWFyPjIwMjE8L3llYXI+PHB1Yi1kYXRlcz48ZGF0ZT5G
ZWIgMTk8L2RhdGU+PC9wdWItZGF0ZXM+PC9kYXRlcz48aXNibj4yMDc2LTA4MTcgKFByaW50KSYj
eEQ7MjA3Ni0wODE3IChFbGVjdHJvbmljKSYjeEQ7MjA3Ni0wODE3IChMaW5raW5nKTwvaXNibj48
YWNjZXNzaW9uLW51bT4zMzY2OTc4OTwvYWNjZXNzaW9uLW51bT48dXJscz48cmVsYXRlZC11cmxz
Pjx1cmw+aHR0cHM6Ly93d3cubmNiaS5ubG0ubmloLmdvdi9wdWJtZWQvMzM2Njk3ODk8L3VybD48
L3JlbGF0ZWQtdXJscz48L3VybHM+PGN1c3RvbTE+VGhlIGF1dGhvcnMgZGVjbGFyZSBubyBjb25m
bGljdCBvZiBpbnRlcmVzdC48L2N1c3RvbTE+PGN1c3RvbTI+UE1DNzkyMjI3MTwvY3VzdG9tMj48
ZWxlY3Ryb25pYy1yZXNvdXJjZS1udW0+MTAuMzM5MC9wYXRob2dlbnMxMDAyMDIzOTwvZWxlY3Ry
b25pYy1yZXNvdXJjZS1udW0+PHJlbW90ZS1kYXRhYmFzZS1uYW1lPlB1Yk1lZC1ub3QtTUVETElO
RTwvcmVtb3RlLWRhdGFiYXNlLW5hbWU+PHJlbW90ZS1kYXRhYmFzZS1wcm92aWRlcj5OTE08L3Jl
bW90ZS1kYXRhYmFzZS1wcm92aWRlcj48L3JlY29yZD48L0NpdGU+PC9FbmROb3RlPn==
</w:fldData>
        </w:fldChar>
      </w:r>
      <w:r w:rsidR="007E0B95" w:rsidRPr="00234024">
        <w:instrText xml:space="preserve"> ADDIN EN.CITE </w:instrText>
      </w:r>
      <w:r w:rsidR="007E0B95" w:rsidRPr="00234024">
        <w:fldChar w:fldCharType="begin">
          <w:fldData xml:space="preserve">PEVuZE5vdGU+PENpdGU+PEF1dGhvcj5TdHJhY3F1YWRhbmlvPC9BdXRob3I+PFllYXI+MjAyMTwv
WWVhcj48UmVjTnVtPjI3MjwvUmVjTnVtPjxEaXNwbGF5VGV4dD5bODZdPC9EaXNwbGF5VGV4dD48
cmVjb3JkPjxyZWMtbnVtYmVyPjI3MjwvcmVjLW51bWJlcj48Zm9yZWlnbi1rZXlzPjxrZXkgYXBw
PSJFTiIgZGItaWQ9InhhZXZ6ZmQ5bHdheHNjZXN3MGM1OWRlZTJlZXY5ZWVmYXR2dCIgdGltZXN0
YW1wPSIxNzM3OTkxNTEyIj4yNzI8L2tleT48L2ZvcmVpZ24ta2V5cz48cmVmLXR5cGUgbmFtZT0i
Sm91cm5hbCBBcnRpY2xlIj4xNzwvcmVmLXR5cGU+PGNvbnRyaWJ1dG9ycz48YXV0aG9ycz48YXV0
aG9yPlN0cmFjcXVhZGFuaW8sIFMuPC9hdXRob3I+PGF1dGhvcj5NdXNzbywgTi48L2F1dGhvcj48
YXV0aG9yPkNvc3RhbnRpbm8sIEEuPC9hdXRob3I+PGF1dGhvcj5MYXp6YXJvLCBMLiBNLjwvYXV0
aG9yPjxhdXRob3I+U3RlZmFuaSwgUy48L2F1dGhvcj48YXV0aG9yPkJvbmdpb3JubywgRC48L2F1
dGhvcj48L2F1dGhvcnM+PC9jb250cmlidXRvcnM+PGF1dGgtYWRkcmVzcz5NZWRpY2FsIE1vbGVj
dWxhciBNaWNyb2Jpb2xvZ3kgYW5kIEFudGliaW90aWMgUmVzaXN0YW5jZSBMYWJvcmF0b3J5IChN
TUFSTGFiKSwgRGVwYXJ0bWVudCBvZiBCaW9tZWRpY2FsIGFuZCBCaW90ZWNobm9sb2dpY2FsIFNj
aWVuY2VzIChCSU9NRVRFQyksIFVuaXZlcnNpdHkgb2YgQ2F0YW5pYSwgOTUxMjUgQ2F0YW5pYSwg
SXRhbHkuJiN4RDtEZXBhcnRtZW50IG9mIERydWcgYW5kIEhlYWx0aCBTY2llbmNlcywgVW5pdmVy
c2l0eSBvZiBDYXRhbmlhLCA5NTEyNSBDYXRhbmlhLCBJdGFseS4mI3hEO0ludGVydW5pdmVyc2l0
eSBDb25zb3J0aXVtIGZvciBCaW90ZWNobm9sb2d5LCBBcmVhIGRpIFJpY2VyY2EsIFBhZHJpY2lh
bm8sIDM0MTQ5IFRyaWVzdGUsIEl0YWx5LjwvYXV0aC1hZGRyZXNzPjx0aXRsZXM+PHRpdGxlPlN0
YXBoeWxvY29jY3VzIGF1cmV1cyBJbnRlcm5hbGl6YXRpb24gaW4gT3N0ZW9ibGFzdCBDZWxsczog
TWVjaGFuaXNtcywgSW50ZXJhY3Rpb25zIGFuZCBCaW9jaGVtaWNhbCBQcm9jZXNzZXMuIFdoYXQg
RGlkIFdlIExlYXJuIGZyb20gRXhwZXJpbWVudGFsIE1vZGVscz88L3RpdGxlPjxzZWNvbmRhcnkt
dGl0bGU+UGF0aG9nZW5zPC9zZWNvbmRhcnktdGl0bGU+PC90aXRsZXM+PHBlcmlvZGljYWw+PGZ1
bGwtdGl0bGU+UGF0aG9nZW5zPC9mdWxsLXRpdGxlPjwvcGVyaW9kaWNhbD48dm9sdW1lPjEwPC92
b2x1bWU+PG51bWJlcj4yPC9udW1iZXI+PGVkaXRpb24+MjAyMTAyMTk8L2VkaXRpb24+PGtleXdv
cmRzPjxrZXl3b3JkPjNEIGJvbmUgaW5mZWN0aW9uIG1vZGVsPC9rZXl3b3JkPjxrZXl3b3JkPk1n
LTYzPC9rZXl3b3JkPjxrZXl3b3JkPlN0YXBoeWxvY29jY3VzIGF1cmV1czwva2V5d29yZD48a2V5
d29yZD5ib25lIHRpc3N1ZSBlbmdpbmVlcmluZzwva2V5d29yZD48a2V5d29yZD5odW1hbiBvc3Rl
b2JsYXN0PC9rZXl3b3JkPjxrZXl3b3JkPmludGVybmFsaXphdGlvbiBtZWNoYW5pc21zPC9rZXl3
b3JkPjwva2V5d29yZHM+PGRhdGVzPjx5ZWFyPjIwMjE8L3llYXI+PHB1Yi1kYXRlcz48ZGF0ZT5G
ZWIgMTk8L2RhdGU+PC9wdWItZGF0ZXM+PC9kYXRlcz48aXNibj4yMDc2LTA4MTcgKFByaW50KSYj
eEQ7MjA3Ni0wODE3IChFbGVjdHJvbmljKSYjeEQ7MjA3Ni0wODE3IChMaW5raW5nKTwvaXNibj48
YWNjZXNzaW9uLW51bT4zMzY2OTc4OTwvYWNjZXNzaW9uLW51bT48dXJscz48cmVsYXRlZC11cmxz
Pjx1cmw+aHR0cHM6Ly93d3cubmNiaS5ubG0ubmloLmdvdi9wdWJtZWQvMzM2Njk3ODk8L3VybD48
L3JlbGF0ZWQtdXJscz48L3VybHM+PGN1c3RvbTE+VGhlIGF1dGhvcnMgZGVjbGFyZSBubyBjb25m
bGljdCBvZiBpbnRlcmVzdC48L2N1c3RvbTE+PGN1c3RvbTI+UE1DNzkyMjI3MTwvY3VzdG9tMj48
ZWxlY3Ryb25pYy1yZXNvdXJjZS1udW0+MTAuMzM5MC9wYXRob2dlbnMxMDAyMDIzOTwvZWxlY3Ry
b25pYy1yZXNvdXJjZS1udW0+PHJlbW90ZS1kYXRhYmFzZS1uYW1lPlB1Yk1lZC1ub3QtTUVETElO
RTwvcmVtb3RlLWRhdGFiYXNlLW5hbWU+PHJlbW90ZS1kYXRhYmFzZS1wcm92aWRlcj5OTE08L3Jl
bW90ZS1kYXRhYmFzZS1wcm92aWRlcj48L3JlY29yZD48L0NpdGU+PC9FbmROb3RlPn==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[86]</w:t>
      </w:r>
      <w:r w:rsidRPr="00234024">
        <w:fldChar w:fldCharType="end"/>
      </w:r>
      <w:r w:rsidRPr="00234024">
        <w:rPr>
          <w:color w:val="0000FF"/>
          <w:position w:val="6"/>
        </w:rPr>
        <w:t xml:space="preserve"> </w:t>
      </w:r>
      <w:r w:rsidRPr="00234024">
        <w:t>and escape the immune system</w:t>
      </w:r>
      <w:r w:rsidRPr="00234024">
        <w:fldChar w:fldCharType="begin">
          <w:fldData xml:space="preserve">PEVuZE5vdGU+PENpdGU+PEF1dGhvcj5NdXRodWtyaXNobmFuPC9BdXRob3I+PFllYXI+MjAxOTwv
WWVhcj48UmVjTnVtPjI3NDwvUmVjTnVtPjxEaXNwbGF5VGV4dD5bODddPC9EaXNwbGF5VGV4dD48
cmVjb3JkPjxyZWMtbnVtYmVyPjI3NDwvcmVjLW51bWJlcj48Zm9yZWlnbi1rZXlzPjxrZXkgYXBw
PSJFTiIgZGItaWQ9InhhZXZ6ZmQ5bHdheHNjZXN3MGM1OWRlZTJlZXY5ZWVmYXR2dCIgdGltZXN0
YW1wPSIxNzM3OTkzMDc2Ij4yNzQ8L2tleT48L2ZvcmVpZ24ta2V5cz48cmVmLXR5cGUgbmFtZT0i
Sm91cm5hbCBBcnRpY2xlIj4xNzwvcmVmLXR5cGU+PGNvbnRyaWJ1dG9ycz48YXV0aG9ycz48YXV0
aG9yPk11dGh1a3Jpc2huYW4sIEcuPC9hdXRob3I+PGF1dGhvcj5NYXN0ZXJzLCBFLiBBLjwvYXV0
aG9yPjxhdXRob3I+RGFpc3MsIEouIEwuPC9hdXRob3I+PGF1dGhvcj5TY2h3YXJ6LCBFLiBNLjwv
YXV0aG9yPjwvYXV0aG9ycz48L2NvbnRyaWJ1dG9ycz48YXV0aC1hZGRyZXNzPkNlbnRlciBmb3Ig
TXVzY3Vsb3NrZWxldGFsIFJlc2VhcmNoLCBVbml2ZXJzaXR5IG9mIFJvY2hlc3RlciBNZWRpY2Fs
IENlbnRlciwgNjAxIEVsbXdvb2QgQXZlbnVlLCBCb3ggNjY1LCBSb2NoZXN0ZXIsIE5ZLCAxNDY0
MiwgVVNBLiYjeEQ7RGVwYXJ0bWVudCBvZiBPcnRob3BhZWRpY3MsIFVuaXZlcnNpdHkgb2YgUm9j
aGVzdGVyIE1lZGljYWwgQ2VudGVyLCBSb2NoZXN0ZXIsIE5ZLCBVU0EuJiN4RDtEZXBhcnRtZW50
IG9mIEJpb21lZGljYWwgRW5naW5lZXJpbmcsIFVuaXZlcnNpdHkgb2YgUm9jaGVzdGVyIE1lZGlj
YWwgQ2VudGVyLCBSb2NoZXN0ZXIsIE5ZLCBVU0EuJiN4RDtDZW50ZXIgZm9yIE11c2N1bG9za2Vs
ZXRhbCBSZXNlYXJjaCwgVW5pdmVyc2l0eSBvZiBSb2NoZXN0ZXIgTWVkaWNhbCBDZW50ZXIsIDYw
MSBFbG13b29kIEF2ZW51ZSwgQm94IDY2NSwgUm9jaGVzdGVyLCBOWSwgMTQ2NDIsIFVTQS4gRWR3
YXJkX3NjaHdhcnpAdXJtYy5yb2NoZXN0ZXIuZWR1LiYjeEQ7RGVwYXJ0bWVudCBvZiBPcnRob3Bh
ZWRpY3MsIFVuaXZlcnNpdHkgb2YgUm9jaGVzdGVyIE1lZGljYWwgQ2VudGVyLCBSb2NoZXN0ZXIs
IE5ZLCBVU0EuIEVkd2FyZF9zY2h3YXJ6QHVybWMucm9jaGVzdGVyLmVkdS4mI3hEO0RlcGFydG1l
bnQgb2YgQmlvbWVkaWNhbCBFbmdpbmVlcmluZywgVW5pdmVyc2l0eSBvZiBSb2NoZXN0ZXIgTWVk
aWNhbCBDZW50ZXIsIFJvY2hlc3RlciwgTlksIFVTQS4gRWR3YXJkX3NjaHdhcnpAdXJtYy5yb2No
ZXN0ZXIuZWR1LjwvYXV0aC1hZGRyZXNzPjx0aXRsZXM+PHRpdGxlPk1lY2hhbmlzbXMgb2YgSW1t
dW5lIEV2YXNpb24gYW5kIEJvbmUgVGlzc3VlIENvbG9uaXphdGlvbiBUaGF0IE1ha2UgU3RhcGh5
bG9jb2NjdXMgYXVyZXVzIHRoZSBQcmltYXJ5IFBhdGhvZ2VuIGluIE9zdGVvbXllbGl0aXM8L3Rp
dGxlPjxzZWNvbmRhcnktdGl0bGU+Q3VyciBPc3Rlb3Bvcm9zIFJlcDwvc2Vjb25kYXJ5LXRpdGxl
PjwvdGl0bGVzPjxwZXJpb2RpY2FsPjxmdWxsLXRpdGxlPkN1cnIgT3N0ZW9wb3JvcyBSZXA8L2Z1
bGwtdGl0bGU+PC9wZXJpb2RpY2FsPjxwYWdlcz4zOTUtNDA0PC9wYWdlcz48dm9sdW1lPjE3PC92
b2x1bWU+PG51bWJlcj42PC9udW1iZXI+PGtleXdvcmRzPjxrZXl3b3JkPkFic2Nlc3MvaW1tdW5v
bG9neTwva2V5d29yZD48a2V5d29yZD5BZGFwdGl2ZSBJbW11bml0eS8qaW1tdW5vbG9neTwva2V5
d29yZD48a2V5d29yZD5CLUx5bXBob2N5dGVzL2ltbXVub2xvZ3k8L2tleXdvcmQ+PGtleXdvcmQ+
QmlvZmlsbXM8L2tleXdvcmQ+PGtleXdvcmQ+Qm9uZSBhbmQgQm9uZXMvKmltbXVub2xvZ3kvbWlj
cm9iaW9sb2d5PC9rZXl3b3JkPjxrZXl3b3JkPkh1bWFuczwva2V5d29yZD48a2V5d29yZD4qSW1t
dW5lIEV2YXNpb248L2tleXdvcmQ+PGtleXdvcmQ+SW1tdW5pdHksIENlbGx1bGFyL2ltbXVub2xv
Z3k8L2tleXdvcmQ+PGtleXdvcmQ+SW1tdW5pdHksIEh1bW9yYWwvaW1tdW5vbG9neTwva2V5d29y
ZD48a2V5d29yZD5Pc3Rlb2JsYXN0cy9taWNyb2Jpb2xvZ3k8L2tleXdvcmQ+PGtleXdvcmQ+T3N0
ZW9jbGFzdHMvbWljcm9iaW9sb2d5PC9rZXl3b3JkPjxrZXl3b3JkPk9zdGVvY3l0ZXMvbWljcm9i
aW9sb2d5PC9rZXl3b3JkPjxrZXl3b3JkPk9zdGVvbXllbGl0aXMvKmltbXVub2xvZ3kvbWljcm9i
aW9sb2d5PC9rZXl3b3JkPjxrZXl3b3JkPlN0YXBoeWxvY29jY2FsIEluZmVjdGlvbnMvKmltbXVu
b2xvZ3kvbWljcm9iaW9sb2d5PC9rZXl3b3JkPjxrZXl3b3JkPlN0YXBoeWxvY29jY2FsIFByb3Rl
aW4gQS9pbW11bm9sb2d5PC9rZXl3b3JkPjxrZXl3b3JkPlN0YXBoeWxvY29jY3VzIGF1cmV1cy9p
bW11bm9sb2d5LypwYXRob2dlbmljaXR5PC9rZXl3b3JkPjxrZXl3b3JkPkFkYXB0aXZlIGltbXVu
aXR5PC9rZXl3b3JkPjxrZXl3b3JkPkNhbmFsaWN1bGFyIGludmFzaW9uPC9rZXl3b3JkPjxrZXl3
b3JkPkltbXVuZSBwcm90ZW9tZTwva2V5d29yZD48a2V5d29yZD5PcnRob3BlZGljIGluZmVjdGlv
bnM8L2tleXdvcmQ+PGtleXdvcmQ+T3N0ZW9teWVsaXRpczwva2V5d29yZD48a2V5d29yZD5TdGFw
aHlsb2NvY2N1cyBhdXJldXM8L2tleXdvcmQ+PC9rZXl3b3Jkcz48ZGF0ZXM+PHllYXI+MjAxOTwv
eWVhcj48cHViLWRhdGVzPjxkYXRlPkRlYzwvZGF0ZT48L3B1Yi1kYXRlcz48L2RhdGVzPjxpc2Ju
PjE1NDQtMjI0MSAoRWxlY3Ryb25pYykmI3hEOzE1NDQtMTg3MyAoUHJpbnQpJiN4RDsxNTQ0LTE4
NzMgKExpbmtpbmcpPC9pc2JuPjxhY2Nlc3Npb24tbnVtPjMxNzIxMDY5PC9hY2Nlc3Npb24tbnVt
Pjx1cmxzPjxyZWxhdGVkLXVybHM+PHVybD5odHRwczovL3d3dy5uY2JpLm5sbS5uaWguZ292L3B1
Ym1lZC8zMTcyMTA2OTwvdXJsPjwvcmVsYXRlZC11cmxzPjwvdXJscz48Y3VzdG9tMT5Db25mbGlj
dCBvZiBJbnRlcmVzdCBFTVMgaXMgYSBmb3VuZGVyIG9mIFRlbGVwaHVzIE1lZGljYWwgTExDIChT
YW4gRGllZ28sIENBKS4gSkxEIGlzIGEgY28tZm91bmRlciBvZiBNaWNyb0ItcGxleCwgSW5jLiAo
QXRsYW50YSwgR0EuKSBhbmQgd29ya3MgdGhlcmUgcGFydC10aW1lLiBBbGwgb3RoZXIgYXV0aG9y
cyBkZWNsYXJlIHRoYXQgdGhleSBoYXZlIG5vIGNvbmZsaWN0IG9mIGludGVyZXN0LjwvY3VzdG9t
MT48Y3VzdG9tMj5QTUM3MzQ0ODY3PC9jdXN0b20yPjxlbGVjdHJvbmljLXJlc291cmNlLW51bT4x
MC4xMDA3L3MxMTkxNC0wMTktMDA1NDgtNDwvZWxlY3Ryb25pYy1yZXNvdXJjZS1udW0+PHJlbW90
ZS1kYXRhYmFzZS1uYW1lPk1lZGxpbmU8L3JlbW90ZS1kYXRhYmFzZS1uYW1lPjxyZW1vdGUtZGF0
YWJhc2UtcHJvdmlkZXI+TkxNPC9yZW1vdGUtZGF0YWJhc2UtcHJvdmlkZXI+PC9yZWNvcmQ+PC9D
aXRlPjwvRW5kTm90ZT4A
</w:fldData>
        </w:fldChar>
      </w:r>
      <w:r w:rsidR="007E0B95" w:rsidRPr="00234024">
        <w:instrText xml:space="preserve"> ADDIN EN.CITE </w:instrText>
      </w:r>
      <w:r w:rsidR="007E0B95" w:rsidRPr="00234024">
        <w:fldChar w:fldCharType="begin">
          <w:fldData xml:space="preserve">PEVuZE5vdGU+PENpdGU+PEF1dGhvcj5NdXRodWtyaXNobmFuPC9BdXRob3I+PFllYXI+MjAxOTwv
WWVhcj48UmVjTnVtPjI3NDwvUmVjTnVtPjxEaXNwbGF5VGV4dD5bODddPC9EaXNwbGF5VGV4dD48
cmVjb3JkPjxyZWMtbnVtYmVyPjI3NDwvcmVjLW51bWJlcj48Zm9yZWlnbi1rZXlzPjxrZXkgYXBw
PSJFTiIgZGItaWQ9InhhZXZ6ZmQ5bHdheHNjZXN3MGM1OWRlZTJlZXY5ZWVmYXR2dCIgdGltZXN0
YW1wPSIxNzM3OTkzMDc2Ij4yNzQ8L2tleT48L2ZvcmVpZ24ta2V5cz48cmVmLXR5cGUgbmFtZT0i
Sm91cm5hbCBBcnRpY2xlIj4xNzwvcmVmLXR5cGU+PGNvbnRyaWJ1dG9ycz48YXV0aG9ycz48YXV0
aG9yPk11dGh1a3Jpc2huYW4sIEcuPC9hdXRob3I+PGF1dGhvcj5NYXN0ZXJzLCBFLiBBLjwvYXV0
aG9yPjxhdXRob3I+RGFpc3MsIEouIEwuPC9hdXRob3I+PGF1dGhvcj5TY2h3YXJ6LCBFLiBNLjwv
YXV0aG9yPjwvYXV0aG9ycz48L2NvbnRyaWJ1dG9ycz48YXV0aC1hZGRyZXNzPkNlbnRlciBmb3Ig
TXVzY3Vsb3NrZWxldGFsIFJlc2VhcmNoLCBVbml2ZXJzaXR5IG9mIFJvY2hlc3RlciBNZWRpY2Fs
IENlbnRlciwgNjAxIEVsbXdvb2QgQXZlbnVlLCBCb3ggNjY1LCBSb2NoZXN0ZXIsIE5ZLCAxNDY0
MiwgVVNBLiYjeEQ7RGVwYXJ0bWVudCBvZiBPcnRob3BhZWRpY3MsIFVuaXZlcnNpdHkgb2YgUm9j
aGVzdGVyIE1lZGljYWwgQ2VudGVyLCBSb2NoZXN0ZXIsIE5ZLCBVU0EuJiN4RDtEZXBhcnRtZW50
IG9mIEJpb21lZGljYWwgRW5naW5lZXJpbmcsIFVuaXZlcnNpdHkgb2YgUm9jaGVzdGVyIE1lZGlj
YWwgQ2VudGVyLCBSb2NoZXN0ZXIsIE5ZLCBVU0EuJiN4RDtDZW50ZXIgZm9yIE11c2N1bG9za2Vs
ZXRhbCBSZXNlYXJjaCwgVW5pdmVyc2l0eSBvZiBSb2NoZXN0ZXIgTWVkaWNhbCBDZW50ZXIsIDYw
MSBFbG13b29kIEF2ZW51ZSwgQm94IDY2NSwgUm9jaGVzdGVyLCBOWSwgMTQ2NDIsIFVTQS4gRWR3
YXJkX3NjaHdhcnpAdXJtYy5yb2NoZXN0ZXIuZWR1LiYjeEQ7RGVwYXJ0bWVudCBvZiBPcnRob3Bh
ZWRpY3MsIFVuaXZlcnNpdHkgb2YgUm9jaGVzdGVyIE1lZGljYWwgQ2VudGVyLCBSb2NoZXN0ZXIs
IE5ZLCBVU0EuIEVkd2FyZF9zY2h3YXJ6QHVybWMucm9jaGVzdGVyLmVkdS4mI3hEO0RlcGFydG1l
bnQgb2YgQmlvbWVkaWNhbCBFbmdpbmVlcmluZywgVW5pdmVyc2l0eSBvZiBSb2NoZXN0ZXIgTWVk
aWNhbCBDZW50ZXIsIFJvY2hlc3RlciwgTlksIFVTQS4gRWR3YXJkX3NjaHdhcnpAdXJtYy5yb2No
ZXN0ZXIuZWR1LjwvYXV0aC1hZGRyZXNzPjx0aXRsZXM+PHRpdGxlPk1lY2hhbmlzbXMgb2YgSW1t
dW5lIEV2YXNpb24gYW5kIEJvbmUgVGlzc3VlIENvbG9uaXphdGlvbiBUaGF0IE1ha2UgU3RhcGh5
bG9jb2NjdXMgYXVyZXVzIHRoZSBQcmltYXJ5IFBhdGhvZ2VuIGluIE9zdGVvbXllbGl0aXM8L3Rp
dGxlPjxzZWNvbmRhcnktdGl0bGU+Q3VyciBPc3Rlb3Bvcm9zIFJlcDwvc2Vjb25kYXJ5LXRpdGxl
PjwvdGl0bGVzPjxwZXJpb2RpY2FsPjxmdWxsLXRpdGxlPkN1cnIgT3N0ZW9wb3JvcyBSZXA8L2Z1
bGwtdGl0bGU+PC9wZXJpb2RpY2FsPjxwYWdlcz4zOTUtNDA0PC9wYWdlcz48dm9sdW1lPjE3PC92
b2x1bWU+PG51bWJlcj42PC9udW1iZXI+PGtleXdvcmRzPjxrZXl3b3JkPkFic2Nlc3MvaW1tdW5v
bG9neTwva2V5d29yZD48a2V5d29yZD5BZGFwdGl2ZSBJbW11bml0eS8qaW1tdW5vbG9neTwva2V5
d29yZD48a2V5d29yZD5CLUx5bXBob2N5dGVzL2ltbXVub2xvZ3k8L2tleXdvcmQ+PGtleXdvcmQ+
QmlvZmlsbXM8L2tleXdvcmQ+PGtleXdvcmQ+Qm9uZSBhbmQgQm9uZXMvKmltbXVub2xvZ3kvbWlj
cm9iaW9sb2d5PC9rZXl3b3JkPjxrZXl3b3JkPkh1bWFuczwva2V5d29yZD48a2V5d29yZD4qSW1t
dW5lIEV2YXNpb248L2tleXdvcmQ+PGtleXdvcmQ+SW1tdW5pdHksIENlbGx1bGFyL2ltbXVub2xv
Z3k8L2tleXdvcmQ+PGtleXdvcmQ+SW1tdW5pdHksIEh1bW9yYWwvaW1tdW5vbG9neTwva2V5d29y
ZD48a2V5d29yZD5Pc3Rlb2JsYXN0cy9taWNyb2Jpb2xvZ3k8L2tleXdvcmQ+PGtleXdvcmQ+T3N0
ZW9jbGFzdHMvbWljcm9iaW9sb2d5PC9rZXl3b3JkPjxrZXl3b3JkPk9zdGVvY3l0ZXMvbWljcm9i
aW9sb2d5PC9rZXl3b3JkPjxrZXl3b3JkPk9zdGVvbXllbGl0aXMvKmltbXVub2xvZ3kvbWljcm9i
aW9sb2d5PC9rZXl3b3JkPjxrZXl3b3JkPlN0YXBoeWxvY29jY2FsIEluZmVjdGlvbnMvKmltbXVu
b2xvZ3kvbWljcm9iaW9sb2d5PC9rZXl3b3JkPjxrZXl3b3JkPlN0YXBoeWxvY29jY2FsIFByb3Rl
aW4gQS9pbW11bm9sb2d5PC9rZXl3b3JkPjxrZXl3b3JkPlN0YXBoeWxvY29jY3VzIGF1cmV1cy9p
bW11bm9sb2d5LypwYXRob2dlbmljaXR5PC9rZXl3b3JkPjxrZXl3b3JkPkFkYXB0aXZlIGltbXVu
aXR5PC9rZXl3b3JkPjxrZXl3b3JkPkNhbmFsaWN1bGFyIGludmFzaW9uPC9rZXl3b3JkPjxrZXl3
b3JkPkltbXVuZSBwcm90ZW9tZTwva2V5d29yZD48a2V5d29yZD5PcnRob3BlZGljIGluZmVjdGlv
bnM8L2tleXdvcmQ+PGtleXdvcmQ+T3N0ZW9teWVsaXRpczwva2V5d29yZD48a2V5d29yZD5TdGFw
aHlsb2NvY2N1cyBhdXJldXM8L2tleXdvcmQ+PC9rZXl3b3Jkcz48ZGF0ZXM+PHllYXI+MjAxOTwv
eWVhcj48cHViLWRhdGVzPjxkYXRlPkRlYzwvZGF0ZT48L3B1Yi1kYXRlcz48L2RhdGVzPjxpc2Ju
PjE1NDQtMjI0MSAoRWxlY3Ryb25pYykmI3hEOzE1NDQtMTg3MyAoUHJpbnQpJiN4RDsxNTQ0LTE4
NzMgKExpbmtpbmcpPC9pc2JuPjxhY2Nlc3Npb24tbnVtPjMxNzIxMDY5PC9hY2Nlc3Npb24tbnVt
Pjx1cmxzPjxyZWxhdGVkLXVybHM+PHVybD5odHRwczovL3d3dy5uY2JpLm5sbS5uaWguZ292L3B1
Ym1lZC8zMTcyMTA2OTwvdXJsPjwvcmVsYXRlZC11cmxzPjwvdXJscz48Y3VzdG9tMT5Db25mbGlj
dCBvZiBJbnRlcmVzdCBFTVMgaXMgYSBmb3VuZGVyIG9mIFRlbGVwaHVzIE1lZGljYWwgTExDIChT
YW4gRGllZ28sIENBKS4gSkxEIGlzIGEgY28tZm91bmRlciBvZiBNaWNyb0ItcGxleCwgSW5jLiAo
QXRsYW50YSwgR0EuKSBhbmQgd29ya3MgdGhlcmUgcGFydC10aW1lLiBBbGwgb3RoZXIgYXV0aG9y
cyBkZWNsYXJlIHRoYXQgdGhleSBoYXZlIG5vIGNvbmZsaWN0IG9mIGludGVyZXN0LjwvY3VzdG9t
MT48Y3VzdG9tMj5QTUM3MzQ0ODY3PC9jdXN0b20yPjxlbGVjdHJvbmljLXJlc291cmNlLW51bT4x
MC4xMDA3L3MxMTkxNC0wMTktMDA1NDgtNDwvZWxlY3Ryb25pYy1yZXNvdXJjZS1udW0+PHJlbW90
ZS1kYXRhYmFzZS1uYW1lPk1lZGxpbmU8L3JlbW90ZS1kYXRhYmFzZS1uYW1lPjxyZW1vdGUtZGF0
YWJhc2UtcHJvdmlkZXI+TkxNPC9yZW1vdGUtZGF0YWJhc2UtcHJvdmlkZXI+PC9yZWNvcmQ+PC9D
aXRlPjwvRW5kTm90ZT4A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[87]</w:t>
      </w:r>
      <w:r w:rsidRPr="00234024">
        <w:fldChar w:fldCharType="end"/>
      </w:r>
      <w:r w:rsidRPr="00234024">
        <w:t>.</w:t>
      </w:r>
    </w:p>
    <w:p w14:paraId="09221D9C" w14:textId="3D12AF34" w:rsidR="006F63D0" w:rsidRPr="00234024" w:rsidRDefault="006F63D0" w:rsidP="00234024">
      <w:pPr>
        <w:pStyle w:val="NormalWeb"/>
        <w:shd w:val="clear" w:color="auto" w:fill="FFFFFF"/>
        <w:spacing w:before="0" w:beforeAutospacing="0" w:after="0" w:afterAutospacing="0"/>
        <w:rPr>
          <w:i/>
          <w:iCs/>
        </w:rPr>
      </w:pPr>
      <w:r w:rsidRPr="00234024">
        <w:rPr>
          <w:rStyle w:val="Emphasis"/>
          <w:rFonts w:ascii="Times New Roman" w:eastAsiaTheme="majorEastAsia" w:hAnsi="Times New Roman"/>
        </w:rPr>
        <w:t>S. aureus</w:t>
      </w:r>
      <w:r w:rsidRPr="00234024">
        <w:t xml:space="preserve"> expresses many valuable apparatuses for successful infection such as adhesins that are “both necessary and sufficient”</w:t>
      </w:r>
      <w:r w:rsidRPr="00234024">
        <w:fldChar w:fldCharType="begin">
          <w:fldData xml:space="preserve">PEVuZE5vdGU+PENpdGU+PEF1dGhvcj5FbGFzcmk8L0F1dGhvcj48WWVhcj4yMDAyPC9ZZWFyPjxS
ZWNOdW0+MjY5PC9SZWNOdW0+PERpc3BsYXlUZXh0Pls4OCwgODldPC9EaXNwbGF5VGV4dD48cmVj
b3JkPjxyZWMtbnVtYmVyPjI2OTwvcmVjLW51bWJlcj48Zm9yZWlnbi1rZXlzPjxrZXkgYXBwPSJF
TiIgZGItaWQ9InhhZXZ6ZmQ5bHdheHNjZXN3MGM1OWRlZTJlZXY5ZWVmYXR2dCIgdGltZXN0YW1w
PSIxNzM3NzI3MzA3Ij4yNjk8L2tleT48L2ZvcmVpZ24ta2V5cz48cmVmLXR5cGUgbmFtZT0iSm91
cm5hbCBBcnRpY2xlIj4xNzwvcmVmLXR5cGU+PGNvbnRyaWJ1dG9ycz48YXV0aG9ycz48YXV0aG9y
PkVsYXNyaSwgTS4gTy48L2F1dGhvcj48YXV0aG9yPlRob21hcywgSi4gUi48L2F1dGhvcj48YXV0
aG9yPlNraW5uZXIsIFIuIEEuPC9hdXRob3I+PGF1dGhvcj5CbGV2aW5zLCBKLiBTLjwvYXV0aG9y
PjxhdXRob3I+QmVlbmtlbiwgSy4gRS48L2F1dGhvcj48YXV0aG9yPk5lbHNvbiwgQy4gTC48L2F1
dGhvcj48YXV0aG9yPlNtZWx0ZXIsIE0uIFMuPC9hdXRob3I+PC9hdXRob3JzPjwvY29udHJpYnV0
b3JzPjx0aXRsZXM+PHRpdGxlPlN0YXBoeWxvY29jY3VzIGF1cmV1cyBjb2xsYWdlbiBhZGhlc2lu
IGNvbnRyaWJ1dGVzIHRvIHRoZSBwYXRob2dlbmVzaXMgb2Ygb3N0ZW9teWVsaXRpczwvdGl0bGU+
PHNlY29uZGFyeS10aXRsZT5Cb25lPC9zZWNvbmRhcnktdGl0bGU+PC90aXRsZXM+PHBlcmlvZGlj
YWw+PGZ1bGwtdGl0bGU+Qm9uZTwvZnVsbC10aXRsZT48L3BlcmlvZGljYWw+PHBhZ2VzPjI3NS0y
ODA8L3BhZ2VzPjx2b2x1bWU+MzA8L3ZvbHVtZT48bnVtYmVyPjE8L251bWJlcj48a2V5d29yZHM+
PGtleXdvcmQ+U3RhcGh5bG9jb2NjdXMgYXVyZXVzPC9rZXl3b3JkPjxrZXl3b3JkPkNvbGxhZ2Vu
IGFkaGVzaW48L2tleXdvcmQ+PGtleXdvcmQ+T3N0ZW9teWVsaXRpczwva2V5d29yZD48a2V5d29y
ZD5TZXB0aWMgYXJ0aHJpdGlzPC9rZXl3b3JkPjxrZXl3b3JkPk1vdXNlIG1vZGVsPC9rZXl3b3Jk
Pjwva2V5d29yZHM+PGRhdGVzPjx5ZWFyPjIwMDI8L3llYXI+PHB1Yi1kYXRlcz48ZGF0ZT4yMDAy
LzAxLzAxLzwvZGF0ZT48L3B1Yi1kYXRlcz48L2RhdGVzPjxpc2JuPjg3NTYtMzI4MjwvaXNibj48
dXJscz48cmVsYXRlZC11cmxzPjx1cmw+aHR0cHM6Ly93d3cuc2NpZW5jZWRpcmVjdC5jb20vc2Np
ZW5jZS9hcnRpY2xlL3BpaS9TODc1NjMyODIwMTAwNjMyOTwvdXJsPjwvcmVsYXRlZC11cmxzPjwv
dXJscz48ZWxlY3Ryb25pYy1yZXNvdXJjZS1udW0+aHR0cHM6Ly9kb2kub3JnLzEwLjEwMTYvUzg3
NTYtMzI4MigwMSkwMDYzMi05PC9lbGVjdHJvbmljLXJlc291cmNlLW51bT48L3JlY29yZD48L0Np
dGU+PENpdGU+PEF1dGhvcj5QYXR0aTwvQXV0aG9yPjxZZWFyPjE5OTM8L1llYXI+PFJlY051bT4y
MDM8L1JlY051bT48cmVjb3JkPjxyZWMtbnVtYmVyPjIwMzwvcmVjLW51bWJlcj48Zm9yZWlnbi1r
ZXlzPjxrZXkgYXBwPSJFTiIgZGItaWQ9InhhZXZ6ZmQ5bHdheHNjZXN3MGM1OWRlZTJlZXY5ZWVm
YXR2dCIgdGltZXN0YW1wPSIxNzM2NDM2NzM1Ij4yMDM8L2tleT48L2ZvcmVpZ24ta2V5cz48cmVm
LXR5cGUgbmFtZT0iSm91cm5hbCBBcnRpY2xlIj4xNzwvcmVmLXR5cGU+PGNvbnRyaWJ1dG9ycz48
YXV0aG9ycz48YXV0aG9yPlBhdHRpLCBKLiBNLjwvYXV0aG9yPjxhdXRob3I+Qm9sZXMsIEouIE8u
PC9hdXRob3I+PGF1dGhvcj5Ib29rLCBNLjwvYXV0aG9yPjwvYXV0aG9ycz48L2NvbnRyaWJ1dG9y
cz48YXV0aC1hZGRyZXNzPkluc3RpdHV0ZSBvZiBCaW9zY2llbmNlcyBhbmQgVGVjaG5vbG9neSwg
VGV4YXMgQSAmYW1wOyBNIFVuaXZlcnNpdHksIEhvdXN0b24gNzcwMzAuPC9hdXRoLWFkZHJlc3M+
PHRpdGxlcz48dGl0bGU+SWRlbnRpZmljYXRpb24gYW5kIGJpb2NoZW1pY2FsIGNoYXJhY3Rlcml6
YXRpb24gb2YgdGhlIGxpZ2FuZCBiaW5kaW5nIGRvbWFpbiBvZiB0aGUgY29sbGFnZW4gYWRoZXNp
biBmcm9tIFN0YXBoeWxvY29jY3VzIGF1cmV1czwvdGl0bGU+PHNlY29uZGFyeS10aXRsZT5CaW9j
aGVtaXN0cnk8L3NlY29uZGFyeS10aXRsZT48L3RpdGxlcz48cGVyaW9kaWNhbD48ZnVsbC10aXRs
ZT5CaW9jaGVtaXN0cnk8L2Z1bGwtdGl0bGU+PC9wZXJpb2RpY2FsPjxwYWdlcz4xMTQyOC0zNTwv
cGFnZXM+PHZvbHVtZT4zMjwvdm9sdW1lPjxudW1iZXI+NDI8L251bWJlcj48a2V5d29yZHM+PGtl
eXdvcmQ+KkFkaGVzaW5zLCBCYWN0ZXJpYWw8L2tleXdvcmQ+PGtleXdvcmQ+QW1pbm8gQWNpZCBT
ZXF1ZW5jZTwva2V5d29yZD48a2V5d29yZD5BbmltYWxzPC9rZXl3b3JkPjxrZXl3b3JkPipCYWN0
ZXJpYWwgQWRoZXNpb248L2tleXdvcmQ+PGtleXdvcmQ+QmFzZSBTZXF1ZW5jZTwva2V5d29yZD48
a2V5d29yZD5CaW5kaW5nIFNpdGVzPC9rZXl3b3JkPjxrZXl3b3JkPkNhdHRsZTwva2V5d29yZD48
a2V5d29yZD5DaGlja2Vuczwva2V5d29yZD48a2V5d29yZD5DaXJjdWxhciBEaWNocm9pc208L2tl
eXdvcmQ+PGtleXdvcmQ+Q29sbGFnZW4vKm1ldGFib2xpc208L2tleXdvcmQ+PGtleXdvcmQ+RE5B
IFByaW1lcnM8L2tleXdvcmQ+PGtleXdvcmQ+R2VuZXMsIEJhY3RlcmlhbDwva2V5d29yZD48a2V5
d29yZD5LaW5ldGljczwva2V5d29yZD48a2V5d29yZD5Nb2xlY3VsYXIgU2VxdWVuY2UgRGF0YTwv
a2V5d29yZD48a2V5d29yZD5Qb2x5bWVyYXNlIENoYWluIFJlYWN0aW9uPC9rZXl3b3JkPjxrZXl3
b3JkPlByb3RlaW4gQ29uZm9ybWF0aW9uPC9rZXl3b3JkPjxrZXl3b3JkPlJlY29tYmluYW50IFBy
b3RlaW5zL2NoZW1pc3RyeS9pc29sYXRpb24gJmFtcDsgcHVyaWZpY2F0aW9uL21ldGFib2xpc208
L2tleXdvcmQ+PGtleXdvcmQ+UmVzdHJpY3Rpb24gTWFwcGluZzwva2V5d29yZD48a2V5d29yZD5T
dGFwaHlsb2NvY2N1cyBhdXJldXMvKm1ldGFib2xpc208L2tleXdvcmQ+PC9rZXl3b3Jkcz48ZGF0
ZXM+PHllYXI+MTk5MzwveWVhcj48cHViLWRhdGVzPjxkYXRlPk9jdCAyNjwvZGF0ZT48L3B1Yi1k
YXRlcz48L2RhdGVzPjxpc2JuPjAwMDYtMjk2MCAoUHJpbnQpJiN4RDswMDA2LTI5NjAgKExpbmtp
bmcpPC9pc2JuPjxhY2Nlc3Npb24tbnVtPjgyMTgyMDk8L2FjY2Vzc2lvbi1udW0+PHVybHM+PHJl
bGF0ZWQtdXJscz48dXJsPmh0dHBzOi8vd3d3Lm5jYmkubmxtLm5paC5nb3YvcHVibWVkLzgyMTgy
MDk8L3VybD48L3JlbGF0ZWQtdXJscz48L3VybHM+PGVsZWN0cm9uaWMtcmVzb3VyY2UtbnVtPjEw
LjEwMjEvYmkwMDA5M2EwMjE8L2VsZWN0cm9uaWMtcmVzb3VyY2UtbnVtPjxyZW1vdGUtZGF0YWJh
c2UtbmFtZT5NZWRsaW5lPC9yZW1vdGUtZGF0YWJhc2UtbmFtZT48cmVtb3RlLWRhdGFiYXNlLXBy
b3ZpZGVyPk5MTTwvcmVtb3RlLWRhdGFiYXNlLXByb3ZpZGVyPjwvcmVjb3JkPjwvQ2l0ZT48L0Vu
ZE5vdGU+
</w:fldData>
        </w:fldChar>
      </w:r>
      <w:r w:rsidR="007E0B95" w:rsidRPr="00234024">
        <w:instrText xml:space="preserve"> ADDIN EN.CITE </w:instrText>
      </w:r>
      <w:r w:rsidR="007E0B95" w:rsidRPr="00234024">
        <w:fldChar w:fldCharType="begin">
          <w:fldData xml:space="preserve">PEVuZE5vdGU+PENpdGU+PEF1dGhvcj5FbGFzcmk8L0F1dGhvcj48WWVhcj4yMDAyPC9ZZWFyPjxS
ZWNOdW0+MjY5PC9SZWNOdW0+PERpc3BsYXlUZXh0Pls4OCwgODldPC9EaXNwbGF5VGV4dD48cmVj
b3JkPjxyZWMtbnVtYmVyPjI2OTwvcmVjLW51bWJlcj48Zm9yZWlnbi1rZXlzPjxrZXkgYXBwPSJF
TiIgZGItaWQ9InhhZXZ6ZmQ5bHdheHNjZXN3MGM1OWRlZTJlZXY5ZWVmYXR2dCIgdGltZXN0YW1w
PSIxNzM3NzI3MzA3Ij4yNjk8L2tleT48L2ZvcmVpZ24ta2V5cz48cmVmLXR5cGUgbmFtZT0iSm91
cm5hbCBBcnRpY2xlIj4xNzwvcmVmLXR5cGU+PGNvbnRyaWJ1dG9ycz48YXV0aG9ycz48YXV0aG9y
PkVsYXNyaSwgTS4gTy48L2F1dGhvcj48YXV0aG9yPlRob21hcywgSi4gUi48L2F1dGhvcj48YXV0
aG9yPlNraW5uZXIsIFIuIEEuPC9hdXRob3I+PGF1dGhvcj5CbGV2aW5zLCBKLiBTLjwvYXV0aG9y
PjxhdXRob3I+QmVlbmtlbiwgSy4gRS48L2F1dGhvcj48YXV0aG9yPk5lbHNvbiwgQy4gTC48L2F1
dGhvcj48YXV0aG9yPlNtZWx0ZXIsIE0uIFMuPC9hdXRob3I+PC9hdXRob3JzPjwvY29udHJpYnV0
b3JzPjx0aXRsZXM+PHRpdGxlPlN0YXBoeWxvY29jY3VzIGF1cmV1cyBjb2xsYWdlbiBhZGhlc2lu
IGNvbnRyaWJ1dGVzIHRvIHRoZSBwYXRob2dlbmVzaXMgb2Ygb3N0ZW9teWVsaXRpczwvdGl0bGU+
PHNlY29uZGFyeS10aXRsZT5Cb25lPC9zZWNvbmRhcnktdGl0bGU+PC90aXRsZXM+PHBlcmlvZGlj
YWw+PGZ1bGwtdGl0bGU+Qm9uZTwvZnVsbC10aXRsZT48L3BlcmlvZGljYWw+PHBhZ2VzPjI3NS0y
ODA8L3BhZ2VzPjx2b2x1bWU+MzA8L3ZvbHVtZT48bnVtYmVyPjE8L251bWJlcj48a2V5d29yZHM+
PGtleXdvcmQ+U3RhcGh5bG9jb2NjdXMgYXVyZXVzPC9rZXl3b3JkPjxrZXl3b3JkPkNvbGxhZ2Vu
IGFkaGVzaW48L2tleXdvcmQ+PGtleXdvcmQ+T3N0ZW9teWVsaXRpczwva2V5d29yZD48a2V5d29y
ZD5TZXB0aWMgYXJ0aHJpdGlzPC9rZXl3b3JkPjxrZXl3b3JkPk1vdXNlIG1vZGVsPC9rZXl3b3Jk
Pjwva2V5d29yZHM+PGRhdGVzPjx5ZWFyPjIwMDI8L3llYXI+PHB1Yi1kYXRlcz48ZGF0ZT4yMDAy
LzAxLzAxLzwvZGF0ZT48L3B1Yi1kYXRlcz48L2RhdGVzPjxpc2JuPjg3NTYtMzI4MjwvaXNibj48
dXJscz48cmVsYXRlZC11cmxzPjx1cmw+aHR0cHM6Ly93d3cuc2NpZW5jZWRpcmVjdC5jb20vc2Np
ZW5jZS9hcnRpY2xlL3BpaS9TODc1NjMyODIwMTAwNjMyOTwvdXJsPjwvcmVsYXRlZC11cmxzPjwv
dXJscz48ZWxlY3Ryb25pYy1yZXNvdXJjZS1udW0+aHR0cHM6Ly9kb2kub3JnLzEwLjEwMTYvUzg3
NTYtMzI4MigwMSkwMDYzMi05PC9lbGVjdHJvbmljLXJlc291cmNlLW51bT48L3JlY29yZD48L0Np
dGU+PENpdGU+PEF1dGhvcj5QYXR0aTwvQXV0aG9yPjxZZWFyPjE5OTM8L1llYXI+PFJlY051bT4y
MDM8L1JlY051bT48cmVjb3JkPjxyZWMtbnVtYmVyPjIwMzwvcmVjLW51bWJlcj48Zm9yZWlnbi1r
ZXlzPjxrZXkgYXBwPSJFTiIgZGItaWQ9InhhZXZ6ZmQ5bHdheHNjZXN3MGM1OWRlZTJlZXY5ZWVm
YXR2dCIgdGltZXN0YW1wPSIxNzM2NDM2NzM1Ij4yMDM8L2tleT48L2ZvcmVpZ24ta2V5cz48cmVm
LXR5cGUgbmFtZT0iSm91cm5hbCBBcnRpY2xlIj4xNzwvcmVmLXR5cGU+PGNvbnRyaWJ1dG9ycz48
YXV0aG9ycz48YXV0aG9yPlBhdHRpLCBKLiBNLjwvYXV0aG9yPjxhdXRob3I+Qm9sZXMsIEouIE8u
PC9hdXRob3I+PGF1dGhvcj5Ib29rLCBNLjwvYXV0aG9yPjwvYXV0aG9ycz48L2NvbnRyaWJ1dG9y
cz48YXV0aC1hZGRyZXNzPkluc3RpdHV0ZSBvZiBCaW9zY2llbmNlcyBhbmQgVGVjaG5vbG9neSwg
VGV4YXMgQSAmYW1wOyBNIFVuaXZlcnNpdHksIEhvdXN0b24gNzcwMzAuPC9hdXRoLWFkZHJlc3M+
PHRpdGxlcz48dGl0bGU+SWRlbnRpZmljYXRpb24gYW5kIGJpb2NoZW1pY2FsIGNoYXJhY3Rlcml6
YXRpb24gb2YgdGhlIGxpZ2FuZCBiaW5kaW5nIGRvbWFpbiBvZiB0aGUgY29sbGFnZW4gYWRoZXNp
biBmcm9tIFN0YXBoeWxvY29jY3VzIGF1cmV1czwvdGl0bGU+PHNlY29uZGFyeS10aXRsZT5CaW9j
aGVtaXN0cnk8L3NlY29uZGFyeS10aXRsZT48L3RpdGxlcz48cGVyaW9kaWNhbD48ZnVsbC10aXRs
ZT5CaW9jaGVtaXN0cnk8L2Z1bGwtdGl0bGU+PC9wZXJpb2RpY2FsPjxwYWdlcz4xMTQyOC0zNTwv
cGFnZXM+PHZvbHVtZT4zMjwvdm9sdW1lPjxudW1iZXI+NDI8L251bWJlcj48a2V5d29yZHM+PGtl
eXdvcmQ+KkFkaGVzaW5zLCBCYWN0ZXJpYWw8L2tleXdvcmQ+PGtleXdvcmQ+QW1pbm8gQWNpZCBT
ZXF1ZW5jZTwva2V5d29yZD48a2V5d29yZD5BbmltYWxzPC9rZXl3b3JkPjxrZXl3b3JkPipCYWN0
ZXJpYWwgQWRoZXNpb248L2tleXdvcmQ+PGtleXdvcmQ+QmFzZSBTZXF1ZW5jZTwva2V5d29yZD48
a2V5d29yZD5CaW5kaW5nIFNpdGVzPC9rZXl3b3JkPjxrZXl3b3JkPkNhdHRsZTwva2V5d29yZD48
a2V5d29yZD5DaGlja2Vuczwva2V5d29yZD48a2V5d29yZD5DaXJjdWxhciBEaWNocm9pc208L2tl
eXdvcmQ+PGtleXdvcmQ+Q29sbGFnZW4vKm1ldGFib2xpc208L2tleXdvcmQ+PGtleXdvcmQ+RE5B
IFByaW1lcnM8L2tleXdvcmQ+PGtleXdvcmQ+R2VuZXMsIEJhY3RlcmlhbDwva2V5d29yZD48a2V5
d29yZD5LaW5ldGljczwva2V5d29yZD48a2V5d29yZD5Nb2xlY3VsYXIgU2VxdWVuY2UgRGF0YTwv
a2V5d29yZD48a2V5d29yZD5Qb2x5bWVyYXNlIENoYWluIFJlYWN0aW9uPC9rZXl3b3JkPjxrZXl3
b3JkPlByb3RlaW4gQ29uZm9ybWF0aW9uPC9rZXl3b3JkPjxrZXl3b3JkPlJlY29tYmluYW50IFBy
b3RlaW5zL2NoZW1pc3RyeS9pc29sYXRpb24gJmFtcDsgcHVyaWZpY2F0aW9uL21ldGFib2xpc208
L2tleXdvcmQ+PGtleXdvcmQ+UmVzdHJpY3Rpb24gTWFwcGluZzwva2V5d29yZD48a2V5d29yZD5T
dGFwaHlsb2NvY2N1cyBhdXJldXMvKm1ldGFib2xpc208L2tleXdvcmQ+PC9rZXl3b3Jkcz48ZGF0
ZXM+PHllYXI+MTk5MzwveWVhcj48cHViLWRhdGVzPjxkYXRlPk9jdCAyNjwvZGF0ZT48L3B1Yi1k
YXRlcz48L2RhdGVzPjxpc2JuPjAwMDYtMjk2MCAoUHJpbnQpJiN4RDswMDA2LTI5NjAgKExpbmtp
bmcpPC9pc2JuPjxhY2Nlc3Npb24tbnVtPjgyMTgyMDk8L2FjY2Vzc2lvbi1udW0+PHVybHM+PHJl
bGF0ZWQtdXJscz48dXJsPmh0dHBzOi8vd3d3Lm5jYmkubmxtLm5paC5nb3YvcHVibWVkLzgyMTgy
MDk8L3VybD48L3JlbGF0ZWQtdXJscz48L3VybHM+PGVsZWN0cm9uaWMtcmVzb3VyY2UtbnVtPjEw
LjEwMjEvYmkwMDA5M2EwMjE8L2VsZWN0cm9uaWMtcmVzb3VyY2UtbnVtPjxyZW1vdGUtZGF0YWJh
c2UtbmFtZT5NZWRsaW5lPC9yZW1vdGUtZGF0YWJhc2UtbmFtZT48cmVtb3RlLWRhdGFiYXNlLXBy
b3ZpZGVyPk5MTTwvcmVtb3RlLWRhdGFiYXNlLXByb3ZpZGVyPjwvcmVjb3JkPjwvQ2l0ZT48L0Vu
ZE5vdGU+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[88, 89]</w:t>
      </w:r>
      <w:r w:rsidRPr="00234024">
        <w:fldChar w:fldCharType="end"/>
      </w:r>
      <w:r w:rsidRPr="00234024">
        <w:t xml:space="preserve"> to attach to orthopedic tissue and to implants</w:t>
      </w:r>
      <w:r w:rsidRPr="00234024">
        <w:fldChar w:fldCharType="begin">
          <w:fldData xml:space="preserve">PEVuZE5vdGU+PENpdGU+PEF1dGhvcj5UcmFtcHV6PC9BdXRob3I+PFllYXI+MjAwNjwvWWVhcj48
UmVjTnVtPjE5PC9SZWNOdW0+PERpc3BsYXlUZXh0Pls3MCwgNzNdPC9EaXNwbGF5VGV4dD48cmVj
b3JkPjxyZWMtbnVtYmVyPjE5PC9yZWMtbnVtYmVyPjxmb3JlaWduLWtleXM+PGtleSBhcHA9IkVO
IiBkYi1pZD0iejV6ejl6NTJhZnY1ZDZlOWV2bjU1emRnZWY1ZWF3dGYwcmVlIiB0aW1lc3RhbXA9
IjE3MzYzODQ4MDciPjE5PC9rZXk+PC9mb3JlaWduLWtleXM+PHJlZi10eXBlIG5hbWU9IkpvdXJu
YWwgQXJ0aWNsZSI+MTc8L3JlZi10eXBlPjxjb250cmlidXRvcnM+PGF1dGhvcnM+PGF1dGhvcj5U
cmFtcHV6LCBBLjwvYXV0aG9yPjxhdXRob3I+WmltbWVybGksIFcuPC9hdXRob3I+PC9hdXRob3Jz
PjwvY29udHJpYnV0b3JzPjxhdXRoLWFkZHJlc3M+S2xpbmlrIGZ1ciBJbmZla3Rpb2xvZ2llIHVu
ZCBTcGl0YWxoeWdpZW5lLCBVbml2ZXJzaXRhdHNzcGl0YWwgQmFzZWwsIFN3aXR6ZXJsYW5kLjwv
YXV0aC1hZGRyZXNzPjx0aXRsZXM+PHRpdGxlPkRpYWdub3NpcyBhbmQgdHJlYXRtZW50IG9mIGlu
ZmVjdGlvbnMgYXNzb2NpYXRlZCB3aXRoIGZyYWN0dXJlLWZpeGF0aW9uIGRldmljZXM8L3RpdGxl
PjxzZWNvbmRhcnktdGl0bGU+SW5qdXJ5PC9zZWNvbmRhcnktdGl0bGU+PC90aXRsZXM+PHBlcmlv
ZGljYWw+PGZ1bGwtdGl0bGU+SW5qdXJ5PC9mdWxsLXRpdGxlPjwvcGVyaW9kaWNhbD48cGFnZXM+
UzU5LTY2PC9wYWdlcz48dm9sdW1lPjM3IFN1cHBsIDI8L3ZvbHVtZT48a2V5d29yZHM+PGtleXdv
cmQ+QW5pbWFsczwva2V5d29yZD48a2V5d29yZD5BbnRpLUluZmVjdGl2ZSBBZ2VudHMvdGhlcmFw
ZXV0aWMgdXNlPC9rZXl3b3JkPjxrZXl3b3JkPkJhY3RlcmlhL3BhdGhvZ2VuaWNpdHk8L2tleXdv
cmQ+PGtleXdvcmQ+KkJvbmUgRGlzZWFzZXMsIEluZmVjdGlvdXMvY2xhc3NpZmljYXRpb24vZGlh
Z25vc2lzL3RoZXJhcHk8L2tleXdvcmQ+PGtleXdvcmQ+RXh0ZXJuYWwgRml4YXRvcnMvKmFkdmVy
c2UgZWZmZWN0czwva2V5d29yZD48a2V5d29yZD5GcmFjdHVyZSBGaXhhdGlvbi8qYWR2ZXJzZSBl
ZmZlY3RzPC9rZXl3b3JkPjxrZXl3b3JkPkd1aW5lYSBQaWdzPC9rZXl3b3JkPjxrZXl3b3JkPkh1
bWFuczwva2V5d29yZD48a2V5d29yZD5JbnRlcm5hbCBGaXhhdG9ycy8qYWR2ZXJzZSBlZmZlY3Rz
PC9rZXl3b3JkPjxrZXl3b3JkPlBvc3RvcGVyYXRpdmUgQ29tcGxpY2F0aW9ucy9jbGFzc2lmaWNh
dGlvbi9kaWFnbm9zaXMvdGhlcmFweTwva2V5d29yZD48L2tleXdvcmRzPjxkYXRlcz48eWVhcj4y
MDA2PC95ZWFyPjxwdWItZGF0ZXM+PGRhdGU+TWF5PC9kYXRlPjwvcHViLWRhdGVzPjwvZGF0ZXM+
PGlzYm4+MDAyMC0xMzgzIChQcmludCkmI3hEOzAwMjAtMTM4MyAoTGlua2luZyk8L2lzYm4+PGFj
Y2Vzc2lvbi1udW0+MTY2NTEwNzM8L2FjY2Vzc2lvbi1udW0+PHVybHM+PHJlbGF0ZWQtdXJscz48
dXJsPmh0dHBzOi8vd3d3Lm5jYmkubmxtLm5paC5nb3YvcHVibWVkLzE2NjUxMDczPC91cmw+PC9y
ZWxhdGVkLXVybHM+PC91cmxzPjxlbGVjdHJvbmljLXJlc291cmNlLW51bT4xMC4xMDE2L2ouaW5q
dXJ5LjIwMDYuMDQuMDEwPC9lbGVjdHJvbmljLXJlc291cmNlLW51bT48cmVtb3RlLWRhdGFiYXNl
LW5hbWU+TWVkbGluZTwvcmVtb3RlLWRhdGFiYXNlLW5hbWU+PHJlbW90ZS1kYXRhYmFzZS1wcm92
aWRlcj5OTE08L3JlbW90ZS1kYXRhYmFzZS1wcm92aWRlcj48L3JlY29yZD48L0NpdGU+PENpdGU+
PEF1dGhvcj5MZXc8L0F1dGhvcj48WWVhcj4yMDA0PC9ZZWFyPjxSZWNOdW0+OTU8L1JlY051bT48
cmVjb3JkPjxyZWMtbnVtYmVyPjk1PC9yZWMtbnVtYmVyPjxmb3JlaWduLWtleXM+PGtleSBhcHA9
IkVOIiBkYi1pZD0iejV6ejl6NTJhZnY1ZDZlOWV2bjU1emRnZWY1ZWF3dGYwcmVlIiB0aW1lc3Rh
bXA9IjE3MzYzODczNTgiPjk1PC9rZXk+PC9mb3JlaWduLWtleXM+PHJlZi10eXBlIG5hbWU9Ikpv
dXJuYWwgQXJ0aWNsZSI+MTc8L3JlZi10eXBlPjxjb250cmlidXRvcnM+PGF1dGhvcnM+PGF1dGhv
cj5MZXcsIEQuIFAuPC9hdXRob3I+PGF1dGhvcj5XYWxkdm9nZWwsIEYuIEEuPC9hdXRob3I+PC9h
dXRob3JzPjwvY29udHJpYnV0b3JzPjxhdXRoLWFkZHJlc3M+U2VydmljZXMgb2YgSW5mZWN0aW91
cyBEaXNlYXNlcyBhbmQgTWVkaWNpbmUgMiwgRGVwYXJ0bWVudCBvZiBJbnRlcm5hbCBNZWRpY2lu
ZSwgR2VuZXZhIFVuaXZlcnNpdHkgSG9zcGl0YWxzLCBHZW5ldmEsIFN3aXR6ZXJsYW5kLiBEYW5p
ZWwuTGV3QGhjdWdlLmNoPC9hdXRoLWFkZHJlc3M+PHRpdGxlcz48dGl0bGU+T3N0ZW9teWVsaXRp
czwvdGl0bGU+PHNlY29uZGFyeS10aXRsZT5MYW5jZXQ8L3NlY29uZGFyeS10aXRsZT48L3RpdGxl
cz48cGVyaW9kaWNhbD48ZnVsbC10aXRsZT5MYW5jZXQ8L2Z1bGwtdGl0bGU+PC9wZXJpb2RpY2Fs
PjxwYWdlcz4zNjktNzk8L3BhZ2VzPjx2b2x1bWU+MzY0PC92b2x1bWU+PG51bWJlcj45NDMxPC9u
dW1iZXI+PGtleXdvcmRzPjxrZXl3b3JkPkh1bWFuczwva2V5d29yZD48a2V5d29yZD4qT3N0ZW9t
eWVsaXRpcy9kaWFnbm9zaXMvZXRpb2xvZ3kvbWljcm9iaW9sb2d5L3RoZXJhcHk8L2tleXdvcmQ+
PC9rZXl3b3Jkcz48ZGF0ZXM+PHllYXI+MjAwNDwveWVhcj48cHViLWRhdGVzPjxkYXRlPkp1bCAy
NC0zMDwvZGF0ZT48L3B1Yi1kYXRlcz48L2RhdGVzPjxpc2JuPjE0NzQtNTQ3WCAoRWxlY3Ryb25p
YykmI3hEOzAxNDAtNjczNiAoTGlua2luZyk8L2lzYm4+PGFjY2Vzc2lvbi1udW0+MTUyNzYzOTg8
L2FjY2Vzc2lvbi1udW0+PHVybHM+PHJlbGF0ZWQtdXJscz48dXJsPmh0dHBzOi8vd3d3Lm5jYmku
bmxtLm5paC5nb3YvcHVibWVkLzE1Mjc2Mzk4PC91cmw+PC9yZWxhdGVkLXVybHM+PC91cmxzPjxl
bGVjdHJvbmljLXJlc291cmNlLW51bT4xMC4xMDE2L1MwMTQwLTY3MzYoMDQpMTY3MjctNTwvZWxl
Y3Ryb25pYy1yZXNvdXJjZS1udW0+PHJlbW90ZS1kYXRhYmFzZS1uYW1lPk1lZGxpbmU8L3JlbW90
ZS1kYXRhYmFzZS1uYW1lPjxyZW1vdGUtZGF0YWJhc2UtcHJvdmlkZXI+TkxNPC9yZW1vdGUtZGF0
YWJhc2UtcHJvdmlkZXI+PC9yZWNvcmQ+PC9DaXRlPjwvRW5kTm90ZT4A
</w:fldData>
        </w:fldChar>
      </w:r>
      <w:r w:rsidR="0048318F" w:rsidRPr="00234024">
        <w:instrText xml:space="preserve"> ADDIN EN.CITE </w:instrText>
      </w:r>
      <w:r w:rsidR="0048318F" w:rsidRPr="00234024">
        <w:fldChar w:fldCharType="begin">
          <w:fldData xml:space="preserve">PEVuZE5vdGU+PENpdGU+PEF1dGhvcj5UcmFtcHV6PC9BdXRob3I+PFllYXI+MjAwNjwvWWVhcj48
UmVjTnVtPjE5PC9SZWNOdW0+PERpc3BsYXlUZXh0Pls3MCwgNzNdPC9EaXNwbGF5VGV4dD48cmVj
b3JkPjxyZWMtbnVtYmVyPjE5PC9yZWMtbnVtYmVyPjxmb3JlaWduLWtleXM+PGtleSBhcHA9IkVO
IiBkYi1pZD0iejV6ejl6NTJhZnY1ZDZlOWV2bjU1emRnZWY1ZWF3dGYwcmVlIiB0aW1lc3RhbXA9
IjE3MzYzODQ4MDciPjE5PC9rZXk+PC9mb3JlaWduLWtleXM+PHJlZi10eXBlIG5hbWU9IkpvdXJu
YWwgQXJ0aWNsZSI+MTc8L3JlZi10eXBlPjxjb250cmlidXRvcnM+PGF1dGhvcnM+PGF1dGhvcj5U
cmFtcHV6LCBBLjwvYXV0aG9yPjxhdXRob3I+WmltbWVybGksIFcuPC9hdXRob3I+PC9hdXRob3Jz
PjwvY29udHJpYnV0b3JzPjxhdXRoLWFkZHJlc3M+S2xpbmlrIGZ1ciBJbmZla3Rpb2xvZ2llIHVu
ZCBTcGl0YWxoeWdpZW5lLCBVbml2ZXJzaXRhdHNzcGl0YWwgQmFzZWwsIFN3aXR6ZXJsYW5kLjwv
YXV0aC1hZGRyZXNzPjx0aXRsZXM+PHRpdGxlPkRpYWdub3NpcyBhbmQgdHJlYXRtZW50IG9mIGlu
ZmVjdGlvbnMgYXNzb2NpYXRlZCB3aXRoIGZyYWN0dXJlLWZpeGF0aW9uIGRldmljZXM8L3RpdGxl
PjxzZWNvbmRhcnktdGl0bGU+SW5qdXJ5PC9zZWNvbmRhcnktdGl0bGU+PC90aXRsZXM+PHBlcmlv
ZGljYWw+PGZ1bGwtdGl0bGU+SW5qdXJ5PC9mdWxsLXRpdGxlPjwvcGVyaW9kaWNhbD48cGFnZXM+
UzU5LTY2PC9wYWdlcz48dm9sdW1lPjM3IFN1cHBsIDI8L3ZvbHVtZT48a2V5d29yZHM+PGtleXdv
cmQ+QW5pbWFsczwva2V5d29yZD48a2V5d29yZD5BbnRpLUluZmVjdGl2ZSBBZ2VudHMvdGhlcmFw
ZXV0aWMgdXNlPC9rZXl3b3JkPjxrZXl3b3JkPkJhY3RlcmlhL3BhdGhvZ2VuaWNpdHk8L2tleXdv
cmQ+PGtleXdvcmQ+KkJvbmUgRGlzZWFzZXMsIEluZmVjdGlvdXMvY2xhc3NpZmljYXRpb24vZGlh
Z25vc2lzL3RoZXJhcHk8L2tleXdvcmQ+PGtleXdvcmQ+RXh0ZXJuYWwgRml4YXRvcnMvKmFkdmVy
c2UgZWZmZWN0czwva2V5d29yZD48a2V5d29yZD5GcmFjdHVyZSBGaXhhdGlvbi8qYWR2ZXJzZSBl
ZmZlY3RzPC9rZXl3b3JkPjxrZXl3b3JkPkd1aW5lYSBQaWdzPC9rZXl3b3JkPjxrZXl3b3JkPkh1
bWFuczwva2V5d29yZD48a2V5d29yZD5JbnRlcm5hbCBGaXhhdG9ycy8qYWR2ZXJzZSBlZmZlY3Rz
PC9rZXl3b3JkPjxrZXl3b3JkPlBvc3RvcGVyYXRpdmUgQ29tcGxpY2F0aW9ucy9jbGFzc2lmaWNh
dGlvbi9kaWFnbm9zaXMvdGhlcmFweTwva2V5d29yZD48L2tleXdvcmRzPjxkYXRlcz48eWVhcj4y
MDA2PC95ZWFyPjxwdWItZGF0ZXM+PGRhdGU+TWF5PC9kYXRlPjwvcHViLWRhdGVzPjwvZGF0ZXM+
PGlzYm4+MDAyMC0xMzgzIChQcmludCkmI3hEOzAwMjAtMTM4MyAoTGlua2luZyk8L2lzYm4+PGFj
Y2Vzc2lvbi1udW0+MTY2NTEwNzM8L2FjY2Vzc2lvbi1udW0+PHVybHM+PHJlbGF0ZWQtdXJscz48
dXJsPmh0dHBzOi8vd3d3Lm5jYmkubmxtLm5paC5nb3YvcHVibWVkLzE2NjUxMDczPC91cmw+PC9y
ZWxhdGVkLXVybHM+PC91cmxzPjxlbGVjdHJvbmljLXJlc291cmNlLW51bT4xMC4xMDE2L2ouaW5q
dXJ5LjIwMDYuMDQuMDEwPC9lbGVjdHJvbmljLXJlc291cmNlLW51bT48cmVtb3RlLWRhdGFiYXNl
LW5hbWU+TWVkbGluZTwvcmVtb3RlLWRhdGFiYXNlLW5hbWU+PHJlbW90ZS1kYXRhYmFzZS1wcm92
aWRlcj5OTE08L3JlbW90ZS1kYXRhYmFzZS1wcm92aWRlcj48L3JlY29yZD48L0NpdGU+PENpdGU+
PEF1dGhvcj5MZXc8L0F1dGhvcj48WWVhcj4yMDA0PC9ZZWFyPjxSZWNOdW0+OTU8L1JlY051bT48
cmVjb3JkPjxyZWMtbnVtYmVyPjk1PC9yZWMtbnVtYmVyPjxmb3JlaWduLWtleXM+PGtleSBhcHA9
IkVOIiBkYi1pZD0iejV6ejl6NTJhZnY1ZDZlOWV2bjU1emRnZWY1ZWF3dGYwcmVlIiB0aW1lc3Rh
bXA9IjE3MzYzODczNTgiPjk1PC9rZXk+PC9mb3JlaWduLWtleXM+PHJlZi10eXBlIG5hbWU9Ikpv
dXJuYWwgQXJ0aWNsZSI+MTc8L3JlZi10eXBlPjxjb250cmlidXRvcnM+PGF1dGhvcnM+PGF1dGhv
cj5MZXcsIEQuIFAuPC9hdXRob3I+PGF1dGhvcj5XYWxkdm9nZWwsIEYuIEEuPC9hdXRob3I+PC9h
dXRob3JzPjwvY29udHJpYnV0b3JzPjxhdXRoLWFkZHJlc3M+U2VydmljZXMgb2YgSW5mZWN0aW91
cyBEaXNlYXNlcyBhbmQgTWVkaWNpbmUgMiwgRGVwYXJ0bWVudCBvZiBJbnRlcm5hbCBNZWRpY2lu
ZSwgR2VuZXZhIFVuaXZlcnNpdHkgSG9zcGl0YWxzLCBHZW5ldmEsIFN3aXR6ZXJsYW5kLiBEYW5p
ZWwuTGV3QGhjdWdlLmNoPC9hdXRoLWFkZHJlc3M+PHRpdGxlcz48dGl0bGU+T3N0ZW9teWVsaXRp
czwvdGl0bGU+PHNlY29uZGFyeS10aXRsZT5MYW5jZXQ8L3NlY29uZGFyeS10aXRsZT48L3RpdGxl
cz48cGVyaW9kaWNhbD48ZnVsbC10aXRsZT5MYW5jZXQ8L2Z1bGwtdGl0bGU+PC9wZXJpb2RpY2Fs
PjxwYWdlcz4zNjktNzk8L3BhZ2VzPjx2b2x1bWU+MzY0PC92b2x1bWU+PG51bWJlcj45NDMxPC9u
dW1iZXI+PGtleXdvcmRzPjxrZXl3b3JkPkh1bWFuczwva2V5d29yZD48a2V5d29yZD4qT3N0ZW9t
eWVsaXRpcy9kaWFnbm9zaXMvZXRpb2xvZ3kvbWljcm9iaW9sb2d5L3RoZXJhcHk8L2tleXdvcmQ+
PC9rZXl3b3Jkcz48ZGF0ZXM+PHllYXI+MjAwNDwveWVhcj48cHViLWRhdGVzPjxkYXRlPkp1bCAy
NC0zMDwvZGF0ZT48L3B1Yi1kYXRlcz48L2RhdGVzPjxpc2JuPjE0NzQtNTQ3WCAoRWxlY3Ryb25p
YykmI3hEOzAxNDAtNjczNiAoTGlua2luZyk8L2lzYm4+PGFjY2Vzc2lvbi1udW0+MTUyNzYzOTg8
L2FjY2Vzc2lvbi1udW0+PHVybHM+PHJlbGF0ZWQtdXJscz48dXJsPmh0dHBzOi8vd3d3Lm5jYmku
bmxtLm5paC5nb3YvcHVibWVkLzE1Mjc2Mzk4PC91cmw+PC9yZWxhdGVkLXVybHM+PC91cmxzPjxl
bGVjdHJvbmljLXJlc291cmNlLW51bT4xMC4xMDE2L1MwMTQwLTY3MzYoMDQpMTY3MjctNTwvZWxl
Y3Ryb25pYy1yZXNvdXJjZS1udW0+PHJlbW90ZS1kYXRhYmFzZS1uYW1lPk1lZGxpbmU8L3JlbW90
ZS1kYXRhYmFzZS1uYW1lPjxyZW1vdGUtZGF0YWJhc2UtcHJvdmlkZXI+TkxNPC9yZW1vdGUtZGF0
YWJhc2UtcHJvdmlkZXI+PC9yZWNvcmQ+PC9DaXRlPjwvRW5kTm90ZT4A
</w:fldData>
        </w:fldChar>
      </w:r>
      <w:r w:rsidR="0048318F" w:rsidRPr="00234024">
        <w:instrText xml:space="preserve"> ADDIN EN.CITE.DATA </w:instrText>
      </w:r>
      <w:r w:rsidR="0048318F" w:rsidRPr="00234024">
        <w:fldChar w:fldCharType="end"/>
      </w:r>
      <w:r w:rsidRPr="00234024">
        <w:fldChar w:fldCharType="separate"/>
      </w:r>
      <w:r w:rsidR="007E0B95" w:rsidRPr="00234024">
        <w:rPr>
          <w:noProof/>
        </w:rPr>
        <w:t>[70, 73]</w:t>
      </w:r>
      <w:r w:rsidRPr="00234024">
        <w:fldChar w:fldCharType="end"/>
      </w:r>
      <w:r w:rsidRPr="00234024">
        <w:t xml:space="preserve">. Most </w:t>
      </w:r>
      <w:r w:rsidRPr="00234024">
        <w:rPr>
          <w:rStyle w:val="Emphasis"/>
          <w:rFonts w:ascii="Times New Roman" w:eastAsiaTheme="majorEastAsia" w:hAnsi="Times New Roman"/>
        </w:rPr>
        <w:t>S. aureus</w:t>
      </w:r>
      <w:r w:rsidRPr="00234024">
        <w:t xml:space="preserve"> strains retrieved from patients with osteomyelitis express collagen adhesin (</w:t>
      </w:r>
      <w:proofErr w:type="spellStart"/>
      <w:r w:rsidRPr="00234024">
        <w:t>Cna</w:t>
      </w:r>
      <w:proofErr w:type="spellEnd"/>
      <w:r w:rsidRPr="00234024">
        <w:t>), clumping factor A (</w:t>
      </w:r>
      <w:proofErr w:type="spellStart"/>
      <w:r w:rsidRPr="00234024">
        <w:t>ClfA</w:t>
      </w:r>
      <w:proofErr w:type="spellEnd"/>
      <w:r w:rsidRPr="00234024">
        <w:t>), and fibronectin-binding proteins (</w:t>
      </w:r>
      <w:proofErr w:type="spellStart"/>
      <w:r w:rsidRPr="00234024">
        <w:t>FnbA</w:t>
      </w:r>
      <w:proofErr w:type="spellEnd"/>
      <w:r w:rsidRPr="00234024">
        <w:t xml:space="preserve">), which facilitate bacterial adherence to bone tissues and orthopedic implants, promoting infection </w:t>
      </w:r>
      <w:r w:rsidRPr="00234024">
        <w:fldChar w:fldCharType="begin">
          <w:fldData xml:space="preserve">PEVuZE5vdGU+PENpdGU+PEF1dGhvcj5QaW1lbnRlbCBkZSBBcmF1am88L0F1dGhvcj48WWVhcj4y
MDIyPC9ZZWFyPjxSZWNOdW0+MjAwPC9SZWNOdW0+PERpc3BsYXlUZXh0Pls4OCwgOTAsIDkxXTwv
RGlzcGxheVRleHQ+PHJlY29yZD48cmVjLW51bWJlcj4yMDA8L3JlYy1udW1iZXI+PGZvcmVpZ24t
a2V5cz48a2V5IGFwcD0iRU4iIGRiLWlkPSJ4YWV2emZkOWx3YXhzY2VzdzBjNTlkZWUyZWV2OWVl
ZmF0dnQiIHRpbWVzdGFtcD0iMTczNjM2OTg1MyI+MjAwPC9rZXk+PC9mb3JlaWduLWtleXM+PHJl
Zi10eXBlIG5hbWU9IkpvdXJuYWwgQXJ0aWNsZSI+MTc8L3JlZi10eXBlPjxjb250cmlidXRvcnM+
PGF1dGhvcnM+PGF1dGhvcj5QaW1lbnRlbCBkZSBBcmF1am8sIEZlcm5hbmRhPC9hdXRob3I+PGF1
dGhvcj5QaXJvbG8sIE1hdHRpYTwvYXV0aG9yPjxhdXRob3I+TW9uYWNvLCBNb25pY2E8L2F1dGhv
cj48YXV0aG9yPkRlbCBHcm9zc28sIE1hcmlhPC9hdXRob3I+PGF1dGhvcj5BbWJyZXR0aSwgU2lt
b25lPC9hdXRob3I+PGF1dGhvcj5Mb21iYXJkbywgRG9uYXRlbGxhPC9hdXRob3I+PGF1dGhvcj5D
YXNzZXR0aSwgVGl6aWFuYTwvYXV0aG9yPjxhdXRob3I+R2FyZ2l1bG8sIFJhZmZhZWxlPC9hdXRo
b3I+PGF1dGhvcj5SaWNjb2Jvbm8sIEVsZW9ub3JhPC9hdXRob3I+PGF1dGhvcj5WaXNjYSwgUGFv
bG88L2F1dGhvcj48YXV0aG9yPlBhbnRvc3RpLCBBbm5hbGlzYTwvYXV0aG9yPjwvYXV0aG9ycz48
L2NvbnRyaWJ1dG9ycz48dGl0bGVzPjx0aXRsZT5WaXJ1bGVuY2UgRGV0ZXJtaW5hbnRzIGluIFN0
YXBoeWxvY29jY3VzIGF1cmV1cyBDbG9uZXMgQ2F1c2luZyBPc3Rlb215ZWxpdGlzIGluIEl0YWx5
PC90aXRsZT48c2Vjb25kYXJ5LXRpdGxlPkZyb250aWVycyBpbiBNaWNyb2Jpb2xvZ3k8L3NlY29u
ZGFyeS10aXRsZT48L3RpdGxlcz48cGVyaW9kaWNhbD48ZnVsbC10aXRsZT5Gcm9udGllcnMgaW4g
TWljcm9iaW9sb2d5PC9mdWxsLXRpdGxlPjwvcGVyaW9kaWNhbD48cGFnZXM+bi9hIC0gbi9hPC9w
YWdlcz48dm9sdW1lPjEzPC92b2x1bWU+PGRhdGVzPjx5ZWFyPjIwMjI8L3llYXI+PC9kYXRlcz48
aXNibj4xNjY0LTMwMlg8L2lzYm4+PHVybHM+PC91cmxzPjxlbGVjdHJvbmljLXJlc291cmNlLW51
bT4xMC4zMzg5L2ZtaWNiLjIwMjIuODQ2MTY3PC9lbGVjdHJvbmljLXJlc291cmNlLW51bT48L3Jl
Y29yZD48L0NpdGU+PENpdGU+PEF1dGhvcj5EYWxhbDwvQXV0aG9yPjxZZWFyPjIwMjQ8L1llYXI+
PFJlY051bT4yMDE8L1JlY051bT48cmVjb3JkPjxyZWMtbnVtYmVyPjIwMTwvcmVjLW51bWJlcj48
Zm9yZWlnbi1rZXlzPjxrZXkgYXBwPSJFTiIgZGItaWQ9InhhZXZ6ZmQ5bHdheHNjZXN3MGM1OWRl
ZTJlZXY5ZWVmYXR2dCIgdGltZXN0YW1wPSIxNzM2MzcwMDAzIj4yMDE8L2tleT48L2ZvcmVpZ24t
a2V5cz48cmVmLXR5cGUgbmFtZT0iQm9vayBTZWN0aW9uIj41PC9yZWYtdHlwZT48Y29udHJpYnV0
b3JzPjxhdXRob3JzPjxhdXRob3I+RGFsYWwsIEFsa3VyYXl0aGk8L2F1dGhvcj48L2F1dGhvcnM+
PHNlY29uZGFyeS1hdXRob3JzPjxhdXRob3I+RHIuIEphaW1lLCBCdXN0b3MtTWFydMOtbmV6PC9h
dXRob3I+PGF1dGhvcj5Eci4gSnVhbiBKb3PDqSwgVmFsZGV6LUFsYXJjw7NuPC9hdXRob3I+PGF1
dGhvcj5Eci4gQWlkYSwgSGFtZGFuLVBhcnRpZGE8L2F1dGhvcj48L3NlY29uZGFyeS1hdXRob3Jz
PjwvY29udHJpYnV0b3JzPjx0aXRsZXM+PHRpdGxlPlZpcnVsZW5jZSBGYWN0b3JzIGFuZCBQYXRo
b2dlbmljaXR5IG9mIFN0YXBoeWxvY29jY3VzIGF1cmV1czwvdGl0bGU+PHNlY29uZGFyeS10aXRs
ZT5BZHZhbmNlcyBhbmQgUGVyc3BlY3RpdmVzIG9mIEluZmVjdGlvbnMgQ2F1c2VkIGJ5IFN0YXBo
eWxvY29jY3VzIGF1cmV1czwvc2Vjb25kYXJ5LXRpdGxlPjwvdGl0bGVzPjxwYWdlcz5DaC4gMDwv
cGFnZXM+PGRhdGVzPjx5ZWFyPjIwMjQ8L3llYXI+PC9kYXRlcz48cHViLWxvY2F0aW9uPlJpamVr
YTwvcHViLWxvY2F0aW9uPjxwdWJsaXNoZXI+SW50ZWNoT3BlbjwvcHVibGlzaGVyPjxpc2JuPjk3
OC0wLTg1NDY2LTg4Ni0xPC9pc2JuPjx1cmxzPjxyZWxhdGVkLXVybHM+PHVybD5odHRwczovL2Rv
aS5vcmcvMTAuNTc3Mi9pbnRlY2hvcGVuLjEwMDY2MzM8L3VybD48L3JlbGF0ZWQtdXJscz48L3Vy
bHM+PGVsZWN0cm9uaWMtcmVzb3VyY2UtbnVtPjEwLjU3NzIvaW50ZWNob3Blbi4xMDA2NjMzPC9l
bGVjdHJvbmljLXJlc291cmNlLW51bT48YWNjZXNzLWRhdGU+MjAyNS0wMS0wODwvYWNjZXNzLWRh
dGU+PC9yZWNvcmQ+PC9DaXRlPjxDaXRlPjxBdXRob3I+RWxhc3JpPC9BdXRob3I+PFllYXI+MjAw
MjwvWWVhcj48UmVjTnVtPjI2OTwvUmVjTnVtPjxyZWNvcmQ+PHJlYy1udW1iZXI+MjY5PC9yZWMt
bnVtYmVyPjxmb3JlaWduLWtleXM+PGtleSBhcHA9IkVOIiBkYi1pZD0ieGFldnpmZDlsd2F4c2Nl
c3cwYzU5ZGVlMmVldjllZWZhdHZ0IiB0aW1lc3RhbXA9IjE3Mzc3MjczMDciPjI2OTwva2V5Pjwv
Zm9yZWlnbi1rZXlzPjxyZWYtdHlwZSBuYW1lPSJKb3VybmFsIEFydGljbGUiPjE3PC9yZWYtdHlw
ZT48Y29udHJpYnV0b3JzPjxhdXRob3JzPjxhdXRob3I+RWxhc3JpLCBNLiBPLjwvYXV0aG9yPjxh
dXRob3I+VGhvbWFzLCBKLiBSLjwvYXV0aG9yPjxhdXRob3I+U2tpbm5lciwgUi4gQS48L2F1dGhv
cj48YXV0aG9yPkJsZXZpbnMsIEouIFMuPC9hdXRob3I+PGF1dGhvcj5CZWVua2VuLCBLLiBFLjwv
YXV0aG9yPjxhdXRob3I+TmVsc29uLCBDLiBMLjwvYXV0aG9yPjxhdXRob3I+U21lbHRlciwgTS4g
Uy48L2F1dGhvcj48L2F1dGhvcnM+PC9jb250cmlidXRvcnM+PHRpdGxlcz48dGl0bGU+U3RhcGh5
bG9jb2NjdXMgYXVyZXVzIGNvbGxhZ2VuIGFkaGVzaW4gY29udHJpYnV0ZXMgdG8gdGhlIHBhdGhv
Z2VuZXNpcyBvZiBvc3Rlb215ZWxpdGlzPC90aXRsZT48c2Vjb25kYXJ5LXRpdGxlPkJvbmU8L3Nl
Y29uZGFyeS10aXRsZT48L3RpdGxlcz48cGVyaW9kaWNhbD48ZnVsbC10aXRsZT5Cb25lPC9mdWxs
LXRpdGxlPjwvcGVyaW9kaWNhbD48cGFnZXM+Mjc1LTI4MDwvcGFnZXM+PHZvbHVtZT4zMDwvdm9s
dW1lPjxudW1iZXI+MTwvbnVtYmVyPjxrZXl3b3Jkcz48a2V5d29yZD5TdGFwaHlsb2NvY2N1cyBh
dXJldXM8L2tleXdvcmQ+PGtleXdvcmQ+Q29sbGFnZW4gYWRoZXNpbjwva2V5d29yZD48a2V5d29y
ZD5Pc3Rlb215ZWxpdGlzPC9rZXl3b3JkPjxrZXl3b3JkPlNlcHRpYyBhcnRocml0aXM8L2tleXdv
cmQ+PGtleXdvcmQ+TW91c2UgbW9kZWw8L2tleXdvcmQ+PC9rZXl3b3Jkcz48ZGF0ZXM+PHllYXI+
MjAwMjwveWVhcj48cHViLWRhdGVzPjxkYXRlPjIwMDIvMDEvMDEvPC9kYXRlPjwvcHViLWRhdGVz
PjwvZGF0ZXM+PGlzYm4+ODc1Ni0zMjgyPC9pc2JuPjx1cmxzPjxyZWxhdGVkLXVybHM+PHVybD5o
dHRwczovL3d3dy5zY2llbmNlZGlyZWN0LmNvbS9zY2llbmNlL2FydGljbGUvcGlpL1M4NzU2MzI4
MjAxMDA2MzI5PC91cmw+PC9yZWxhdGVkLXVybHM+PC91cmxzPjxlbGVjdHJvbmljLXJlc291cmNl
LW51bT5odHRwczovL2RvaS5vcmcvMTAuMTAxNi9TODc1Ni0zMjgyKDAxKTAwNjMyLTk8L2VsZWN0
cm9uaWMtcmVzb3VyY2UtbnVtPjwvcmVjb3JkPjwvQ2l0ZT48L0VuZE5vdGU+
</w:fldData>
        </w:fldChar>
      </w:r>
      <w:r w:rsidR="003E7209" w:rsidRPr="00234024">
        <w:instrText xml:space="preserve"> ADDIN EN.CITE </w:instrText>
      </w:r>
      <w:r w:rsidR="003E7209" w:rsidRPr="00234024">
        <w:fldChar w:fldCharType="begin">
          <w:fldData xml:space="preserve">PEVuZE5vdGU+PENpdGU+PEF1dGhvcj5QaW1lbnRlbCBkZSBBcmF1am88L0F1dGhvcj48WWVhcj4y
MDIyPC9ZZWFyPjxSZWNOdW0+MjAwPC9SZWNOdW0+PERpc3BsYXlUZXh0Pls4OCwgOTAsIDkxXTwv
RGlzcGxheVRleHQ+PHJlY29yZD48cmVjLW51bWJlcj4yMDA8L3JlYy1udW1iZXI+PGZvcmVpZ24t
a2V5cz48a2V5IGFwcD0iRU4iIGRiLWlkPSJ4YWV2emZkOWx3YXhzY2VzdzBjNTlkZWUyZWV2OWVl
ZmF0dnQiIHRpbWVzdGFtcD0iMTczNjM2OTg1MyI+MjAwPC9rZXk+PC9mb3JlaWduLWtleXM+PHJl
Zi10eXBlIG5hbWU9IkpvdXJuYWwgQXJ0aWNsZSI+MTc8L3JlZi10eXBlPjxjb250cmlidXRvcnM+
PGF1dGhvcnM+PGF1dGhvcj5QaW1lbnRlbCBkZSBBcmF1am8sIEZlcm5hbmRhPC9hdXRob3I+PGF1
dGhvcj5QaXJvbG8sIE1hdHRpYTwvYXV0aG9yPjxhdXRob3I+TW9uYWNvLCBNb25pY2E8L2F1dGhv
cj48YXV0aG9yPkRlbCBHcm9zc28sIE1hcmlhPC9hdXRob3I+PGF1dGhvcj5BbWJyZXR0aSwgU2lt
b25lPC9hdXRob3I+PGF1dGhvcj5Mb21iYXJkbywgRG9uYXRlbGxhPC9hdXRob3I+PGF1dGhvcj5D
YXNzZXR0aSwgVGl6aWFuYTwvYXV0aG9yPjxhdXRob3I+R2FyZ2l1bG8sIFJhZmZhZWxlPC9hdXRo
b3I+PGF1dGhvcj5SaWNjb2Jvbm8sIEVsZW9ub3JhPC9hdXRob3I+PGF1dGhvcj5WaXNjYSwgUGFv
bG88L2F1dGhvcj48YXV0aG9yPlBhbnRvc3RpLCBBbm5hbGlzYTwvYXV0aG9yPjwvYXV0aG9ycz48
L2NvbnRyaWJ1dG9ycz48dGl0bGVzPjx0aXRsZT5WaXJ1bGVuY2UgRGV0ZXJtaW5hbnRzIGluIFN0
YXBoeWxvY29jY3VzIGF1cmV1cyBDbG9uZXMgQ2F1c2luZyBPc3Rlb215ZWxpdGlzIGluIEl0YWx5
PC90aXRsZT48c2Vjb25kYXJ5LXRpdGxlPkZyb250aWVycyBpbiBNaWNyb2Jpb2xvZ3k8L3NlY29u
ZGFyeS10aXRsZT48L3RpdGxlcz48cGVyaW9kaWNhbD48ZnVsbC10aXRsZT5Gcm9udGllcnMgaW4g
TWljcm9iaW9sb2d5PC9mdWxsLXRpdGxlPjwvcGVyaW9kaWNhbD48cGFnZXM+bi9hIC0gbi9hPC9w
YWdlcz48dm9sdW1lPjEzPC92b2x1bWU+PGRhdGVzPjx5ZWFyPjIwMjI8L3llYXI+PC9kYXRlcz48
aXNibj4xNjY0LTMwMlg8L2lzYm4+PHVybHM+PC91cmxzPjxlbGVjdHJvbmljLXJlc291cmNlLW51
bT4xMC4zMzg5L2ZtaWNiLjIwMjIuODQ2MTY3PC9lbGVjdHJvbmljLXJlc291cmNlLW51bT48L3Jl
Y29yZD48L0NpdGU+PENpdGU+PEF1dGhvcj5EYWxhbDwvQXV0aG9yPjxZZWFyPjIwMjQ8L1llYXI+
PFJlY051bT4yMDE8L1JlY051bT48cmVjb3JkPjxyZWMtbnVtYmVyPjIwMTwvcmVjLW51bWJlcj48
Zm9yZWlnbi1rZXlzPjxrZXkgYXBwPSJFTiIgZGItaWQ9InhhZXZ6ZmQ5bHdheHNjZXN3MGM1OWRl
ZTJlZXY5ZWVmYXR2dCIgdGltZXN0YW1wPSIxNzM2MzcwMDAzIj4yMDE8L2tleT48L2ZvcmVpZ24t
a2V5cz48cmVmLXR5cGUgbmFtZT0iQm9vayBTZWN0aW9uIj41PC9yZWYtdHlwZT48Y29udHJpYnV0
b3JzPjxhdXRob3JzPjxhdXRob3I+RGFsYWwsIEFsa3VyYXl0aGk8L2F1dGhvcj48L2F1dGhvcnM+
PHNlY29uZGFyeS1hdXRob3JzPjxhdXRob3I+RHIuIEphaW1lLCBCdXN0b3MtTWFydMOtbmV6PC9h
dXRob3I+PGF1dGhvcj5Eci4gSnVhbiBKb3PDqSwgVmFsZGV6LUFsYXJjw7NuPC9hdXRob3I+PGF1
dGhvcj5Eci4gQWlkYSwgSGFtZGFuLVBhcnRpZGE8L2F1dGhvcj48L3NlY29uZGFyeS1hdXRob3Jz
PjwvY29udHJpYnV0b3JzPjx0aXRsZXM+PHRpdGxlPlZpcnVsZW5jZSBGYWN0b3JzIGFuZCBQYXRo
b2dlbmljaXR5IG9mIFN0YXBoeWxvY29jY3VzIGF1cmV1czwvdGl0bGU+PHNlY29uZGFyeS10aXRs
ZT5BZHZhbmNlcyBhbmQgUGVyc3BlY3RpdmVzIG9mIEluZmVjdGlvbnMgQ2F1c2VkIGJ5IFN0YXBo
eWxvY29jY3VzIGF1cmV1czwvc2Vjb25kYXJ5LXRpdGxlPjwvdGl0bGVzPjxwYWdlcz5DaC4gMDwv
cGFnZXM+PGRhdGVzPjx5ZWFyPjIwMjQ8L3llYXI+PC9kYXRlcz48cHViLWxvY2F0aW9uPlJpamVr
YTwvcHViLWxvY2F0aW9uPjxwdWJsaXNoZXI+SW50ZWNoT3BlbjwvcHVibGlzaGVyPjxpc2JuPjk3
OC0wLTg1NDY2LTg4Ni0xPC9pc2JuPjx1cmxzPjxyZWxhdGVkLXVybHM+PHVybD5odHRwczovL2Rv
aS5vcmcvMTAuNTc3Mi9pbnRlY2hvcGVuLjEwMDY2MzM8L3VybD48L3JlbGF0ZWQtdXJscz48L3Vy
bHM+PGVsZWN0cm9uaWMtcmVzb3VyY2UtbnVtPjEwLjU3NzIvaW50ZWNob3Blbi4xMDA2NjMzPC9l
bGVjdHJvbmljLXJlc291cmNlLW51bT48YWNjZXNzLWRhdGU+MjAyNS0wMS0wODwvYWNjZXNzLWRh
dGU+PC9yZWNvcmQ+PC9DaXRlPjxDaXRlPjxBdXRob3I+RWxhc3JpPC9BdXRob3I+PFllYXI+MjAw
MjwvWWVhcj48UmVjTnVtPjI2OTwvUmVjTnVtPjxyZWNvcmQ+PHJlYy1udW1iZXI+MjY5PC9yZWMt
bnVtYmVyPjxmb3JlaWduLWtleXM+PGtleSBhcHA9IkVOIiBkYi1pZD0ieGFldnpmZDlsd2F4c2Nl
c3cwYzU5ZGVlMmVldjllZWZhdHZ0IiB0aW1lc3RhbXA9IjE3Mzc3MjczMDciPjI2OTwva2V5Pjwv
Zm9yZWlnbi1rZXlzPjxyZWYtdHlwZSBuYW1lPSJKb3VybmFsIEFydGljbGUiPjE3PC9yZWYtdHlw
ZT48Y29udHJpYnV0b3JzPjxhdXRob3JzPjxhdXRob3I+RWxhc3JpLCBNLiBPLjwvYXV0aG9yPjxh
dXRob3I+VGhvbWFzLCBKLiBSLjwvYXV0aG9yPjxhdXRob3I+U2tpbm5lciwgUi4gQS48L2F1dGhv
cj48YXV0aG9yPkJsZXZpbnMsIEouIFMuPC9hdXRob3I+PGF1dGhvcj5CZWVua2VuLCBLLiBFLjwv
YXV0aG9yPjxhdXRob3I+TmVsc29uLCBDLiBMLjwvYXV0aG9yPjxhdXRob3I+U21lbHRlciwgTS4g
Uy48L2F1dGhvcj48L2F1dGhvcnM+PC9jb250cmlidXRvcnM+PHRpdGxlcz48dGl0bGU+U3RhcGh5
bG9jb2NjdXMgYXVyZXVzIGNvbGxhZ2VuIGFkaGVzaW4gY29udHJpYnV0ZXMgdG8gdGhlIHBhdGhv
Z2VuZXNpcyBvZiBvc3Rlb215ZWxpdGlzPC90aXRsZT48c2Vjb25kYXJ5LXRpdGxlPkJvbmU8L3Nl
Y29uZGFyeS10aXRsZT48L3RpdGxlcz48cGVyaW9kaWNhbD48ZnVsbC10aXRsZT5Cb25lPC9mdWxs
LXRpdGxlPjwvcGVyaW9kaWNhbD48cGFnZXM+Mjc1LTI4MDwvcGFnZXM+PHZvbHVtZT4zMDwvdm9s
dW1lPjxudW1iZXI+MTwvbnVtYmVyPjxrZXl3b3Jkcz48a2V5d29yZD5TdGFwaHlsb2NvY2N1cyBh
dXJldXM8L2tleXdvcmQ+PGtleXdvcmQ+Q29sbGFnZW4gYWRoZXNpbjwva2V5d29yZD48a2V5d29y
ZD5Pc3Rlb215ZWxpdGlzPC9rZXl3b3JkPjxrZXl3b3JkPlNlcHRpYyBhcnRocml0aXM8L2tleXdv
cmQ+PGtleXdvcmQ+TW91c2UgbW9kZWw8L2tleXdvcmQ+PC9rZXl3b3Jkcz48ZGF0ZXM+PHllYXI+
MjAwMjwveWVhcj48cHViLWRhdGVzPjxkYXRlPjIwMDIvMDEvMDEvPC9kYXRlPjwvcHViLWRhdGVz
PjwvZGF0ZXM+PGlzYm4+ODc1Ni0zMjgyPC9pc2JuPjx1cmxzPjxyZWxhdGVkLXVybHM+PHVybD5o
dHRwczovL3d3dy5zY2llbmNlZGlyZWN0LmNvbS9zY2llbmNlL2FydGljbGUvcGlpL1M4NzU2MzI4
MjAxMDA2MzI5PC91cmw+PC9yZWxhdGVkLXVybHM+PC91cmxzPjxlbGVjdHJvbmljLXJlc291cmNl
LW51bT5odHRwczovL2RvaS5vcmcvMTAuMTAxNi9TODc1Ni0zMjgyKDAxKTAwNjMyLTk8L2VsZWN0
cm9uaWMtcmVzb3VyY2UtbnVtPjwvcmVjb3JkPjwvQ2l0ZT48L0VuZE5vdGU+
</w:fldData>
        </w:fldChar>
      </w:r>
      <w:r w:rsidR="003E7209" w:rsidRPr="00234024">
        <w:instrText xml:space="preserve"> ADDIN EN.CITE.DATA </w:instrText>
      </w:r>
      <w:r w:rsidR="003E7209" w:rsidRPr="00234024">
        <w:fldChar w:fldCharType="end"/>
      </w:r>
      <w:r w:rsidRPr="00234024">
        <w:fldChar w:fldCharType="separate"/>
      </w:r>
      <w:r w:rsidR="007E0B95" w:rsidRPr="00234024">
        <w:rPr>
          <w:noProof/>
        </w:rPr>
        <w:t>[88, 90, 91]</w:t>
      </w:r>
      <w:r w:rsidRPr="00234024">
        <w:fldChar w:fldCharType="end"/>
      </w:r>
      <w:r w:rsidRPr="00234024">
        <w:t xml:space="preserve">. Adherence plays a crucial role in causing infections, and in the case of </w:t>
      </w:r>
      <w:r w:rsidRPr="00234024">
        <w:rPr>
          <w:rStyle w:val="Emphasis"/>
          <w:rFonts w:ascii="Times New Roman" w:eastAsiaTheme="majorEastAsia" w:hAnsi="Times New Roman"/>
        </w:rPr>
        <w:t>S. aureus</w:t>
      </w:r>
      <w:r w:rsidRPr="00234024">
        <w:t>, it also serves as a critical precursor to biofilm formation</w:t>
      </w:r>
      <w:r w:rsidRPr="00234024">
        <w:fldChar w:fldCharType="begin"/>
      </w:r>
      <w:r w:rsidR="006D2FD6" w:rsidRPr="00234024">
        <w:instrText xml:space="preserve"> ADDIN EN.CITE &lt;EndNote&gt;&lt;Cite&gt;&lt;Author&gt;J. W. Costerton&lt;/Author&gt;&lt;Year&gt;1999&lt;/Year&gt;&lt;RecNum&gt;87&lt;/RecNum&gt;&lt;DisplayText&gt;[92]&lt;/DisplayText&gt;&lt;record&gt;&lt;rec-number&gt;87&lt;/rec-number&gt;&lt;foreign-keys&gt;&lt;key app="EN" db-id="z5zz9z52afv5d6e9evn55zdgef5eawtf0ree" timestamp="1736385755"&gt;87&lt;/key&gt;&lt;/foreign-keys&gt;&lt;ref-type name="Journal Article"&gt;17&lt;/ref-type&gt;&lt;contributors&gt;&lt;authors&gt;&lt;author&gt;J. W. Costerton, Philip S. Stewart, and E. P. Greenberg&lt;/author&gt;&lt;/authors&gt;&lt;/contributors&gt;&lt;titles&gt;&lt;title&gt;Bacterial Biofilms: A Common Cause of Persistent Infections&lt;/title&gt;&lt;secondary-title&gt;Science&lt;/secondary-title&gt;&lt;/titles&gt;&lt;periodical&gt;&lt;full-title&gt;Science&lt;/full-title&gt;&lt;/periodical&gt;&lt;pages&gt;1318-1322&lt;/pages&gt;&lt;volume&gt;284&lt;/volume&gt;&lt;number&gt;5418&lt;/number&gt;&lt;dates&gt;&lt;year&gt;1999&lt;/year&gt;&lt;/dates&gt;&lt;urls&gt;&lt;/urls&gt;&lt;electronic-resource-num&gt;10.1126/science.284.5418.1318&lt;/electronic-resource-num&gt;&lt;/record&gt;&lt;/Cite&gt;&lt;/EndNote&gt;</w:instrText>
      </w:r>
      <w:r w:rsidRPr="00234024">
        <w:fldChar w:fldCharType="separate"/>
      </w:r>
      <w:r w:rsidR="006D2FD6" w:rsidRPr="00234024">
        <w:rPr>
          <w:noProof/>
        </w:rPr>
        <w:t>[92]</w:t>
      </w:r>
      <w:r w:rsidRPr="00234024">
        <w:fldChar w:fldCharType="end"/>
      </w:r>
      <w:r w:rsidR="00FC00C5" w:rsidRPr="00234024">
        <w:t>.</w:t>
      </w:r>
    </w:p>
    <w:p w14:paraId="7CD694D4" w14:textId="3A5E0AA6" w:rsidR="006F63D0" w:rsidRPr="00234024" w:rsidRDefault="006F63D0" w:rsidP="00234024">
      <w:pPr>
        <w:pStyle w:val="NormalWeb"/>
        <w:spacing w:before="0" w:beforeAutospacing="0" w:after="0" w:afterAutospacing="0"/>
      </w:pPr>
      <w:r w:rsidRPr="00234024">
        <w:t xml:space="preserve">After adhering to the infection site, </w:t>
      </w:r>
      <w:r w:rsidRPr="00234024">
        <w:rPr>
          <w:rStyle w:val="Emphasis"/>
          <w:rFonts w:ascii="Times New Roman" w:eastAsiaTheme="majorEastAsia" w:hAnsi="Times New Roman"/>
        </w:rPr>
        <w:t>S. aureus</w:t>
      </w:r>
      <w:r w:rsidRPr="00234024">
        <w:t xml:space="preserve"> transitions to forming a biofilm. During this phase, bacterial cells adhere to each other during an accumulative phase and produce a self-generated polymeric matrix that encases the colony </w:t>
      </w:r>
      <w:r w:rsidRPr="00234024">
        <w:rPr>
          <w:color w:val="141413"/>
        </w:rPr>
        <w:fldChar w:fldCharType="begin"/>
      </w:r>
      <w:r w:rsidR="006D2FD6" w:rsidRPr="00234024">
        <w:rPr>
          <w:color w:val="141413"/>
        </w:rPr>
        <w:instrText xml:space="preserve"> ADDIN EN.CITE &lt;EndNote&gt;&lt;Cite&gt;&lt;Author&gt;J. W. Costerton&lt;/Author&gt;&lt;Year&gt;1999&lt;/Year&gt;&lt;RecNum&gt;87&lt;/RecNum&gt;&lt;DisplayText&gt;[92]&lt;/DisplayText&gt;&lt;record&gt;&lt;rec-number&gt;87&lt;/rec-number&gt;&lt;foreign-keys&gt;&lt;key app="EN" db-id="z5zz9z52afv5d6e9evn55zdgef5eawtf0ree" timestamp="1736385755"&gt;87&lt;/key&gt;&lt;/foreign-keys&gt;&lt;ref-type name="Journal Article"&gt;17&lt;/ref-type&gt;&lt;contributors&gt;&lt;authors&gt;&lt;author&gt;J. W. Costerton, Philip S. Stewart, and E. P. Greenberg&lt;/author&gt;&lt;/authors&gt;&lt;/contributors&gt;&lt;titles&gt;&lt;title&gt;Bacterial Biofilms: A Common Cause of Persistent Infections&lt;/title&gt;&lt;secondary-title&gt;Science&lt;/secondary-title&gt;&lt;/titles&gt;&lt;periodical&gt;&lt;full-title&gt;Science&lt;/full-title&gt;&lt;/periodical&gt;&lt;pages&gt;1318-1322&lt;/pages&gt;&lt;volume&gt;284&lt;/volume&gt;&lt;number&gt;5418&lt;/number&gt;&lt;dates&gt;&lt;year&gt;1999&lt;/year&gt;&lt;/dates&gt;&lt;urls&gt;&lt;/urls&gt;&lt;electronic-resource-num&gt;10.1126/science.284.5418.1318&lt;/electronic-resource-num&gt;&lt;/record&gt;&lt;/Cite&gt;&lt;/EndNote&gt;</w:instrText>
      </w:r>
      <w:r w:rsidRPr="00234024">
        <w:rPr>
          <w:color w:val="141413"/>
        </w:rPr>
        <w:fldChar w:fldCharType="separate"/>
      </w:r>
      <w:r w:rsidR="006D2FD6" w:rsidRPr="00234024">
        <w:rPr>
          <w:noProof/>
          <w:color w:val="141413"/>
        </w:rPr>
        <w:t>[92]</w:t>
      </w:r>
      <w:r w:rsidRPr="00234024">
        <w:rPr>
          <w:color w:val="141413"/>
        </w:rPr>
        <w:fldChar w:fldCharType="end"/>
      </w:r>
      <w:r w:rsidR="00F34FF4" w:rsidRPr="00234024">
        <w:t xml:space="preserve"> </w:t>
      </w:r>
      <w:r w:rsidR="0005696B" w:rsidRPr="00234024">
        <w:t xml:space="preserve">and </w:t>
      </w:r>
      <w:r w:rsidR="00E438E0" w:rsidRPr="00234024">
        <w:t xml:space="preserve">provides </w:t>
      </w:r>
      <w:r w:rsidRPr="00234024">
        <w:t>protect</w:t>
      </w:r>
      <w:r w:rsidR="00E438E0" w:rsidRPr="00234024">
        <w:t>ion</w:t>
      </w:r>
      <w:r w:rsidRPr="00234024">
        <w:t xml:space="preserve"> from the immune system and antibiotic treatment </w:t>
      </w:r>
      <w:r w:rsidRPr="00234024">
        <w:fldChar w:fldCharType="begin">
          <w:fldData xml:space="preserve">PEVuZE5vdGU+PENpdGU+PEF1dGhvcj5RaW48L0F1dGhvcj48WWVhcj4yMDI0PC9ZZWFyPjxSZWNO
dW0+MjUyPC9SZWNOdW0+PERpc3BsYXlUZXh0PlszNSwgOTNdPC9EaXNwbGF5VGV4dD48cmVjb3Jk
PjxyZWMtbnVtYmVyPjI1MjwvcmVjLW51bWJlcj48Zm9yZWlnbi1rZXlzPjxrZXkgYXBwPSJFTiIg
ZGItaWQ9InhhZXZ6ZmQ5bHdheHNjZXN3MGM1OWRlZTJlZXY5ZWVmYXR2dCIgdGltZXN0YW1wPSIx
NzM2OTY0MjA1Ij4yNTI8L2tleT48L2ZvcmVpZ24ta2V5cz48cmVmLXR5cGUgbmFtZT0iSm91cm5h
bCBBcnRpY2xlIj4xNzwvcmVmLXR5cGU+PGNvbnRyaWJ1dG9ycz48YXV0aG9ycz48YXV0aG9yPlFp
biwgTC48L2F1dGhvcj48YXV0aG9yPllhbmcsIFMuPC9hdXRob3I+PGF1dGhvcj5aaGFvLCBDLjwv
YXV0aG9yPjxhdXRob3I+WWFuZywgSi48L2F1dGhvcj48YXV0aG9yPkxpLCBGLjwvYXV0aG9yPjxh
dXRob3I+WHUsIFouPC9hdXRob3I+PGF1dGhvcj5ZYW5nLCBZLjwvYXV0aG9yPjxhdXRob3I+Wmhv
dSwgSC48L2F1dGhvcj48YXV0aG9yPkxpLCBLLjwvYXV0aG9yPjxhdXRob3I+WGlvbmcsIEMuPC9h
dXRob3I+PGF1dGhvcj5IdWFuZywgVy48L2F1dGhvcj48YXV0aG9yPkh1LCBOLjwvYXV0aG9yPjxh
dXRob3I+SHUsIFguPC9hdXRob3I+PC9hdXRob3JzPjwvY29udHJpYnV0b3JzPjxhdXRoLWFkZHJl
c3M+RGVwYXJ0bWVudCBvZiBPcnRob3BhZWRpY3MsIFRoZSBGaXJzdCBBZmZpbGlhdGVkIEhvc3Bp
dGFsIG9mIENob25ncWluZyBNZWRpY2FsIFVuaXZlcnNpdHksIENob25ncWluZywgNDAwMDE2LCBD
aGluYS4mI3hEO09ydGhvcGVkaWMgTGFib3JhdG9yeSBvZiBDaG9uZ3FpbmcgTWVkaWNhbCBVbml2
ZXJzaXR5LCBDaG9uZ3FpbmcsIDQwMDAxNiwgQ2hpbmEuJiN4RDtDbGluaWNhbCBNZWRpY2FsIENv
bGxlZ2UgYW5kIEFmZmlsaWF0ZWQgSG9zcGl0YWwgb2YgQ2hlbmdkdSBVbml2ZXJzaXR5LCBDaGVu
Z2R1IFVuaXZlcnNpdHksIENoZW5nZHUsIFNpY2h1YW4sIDYxMDA4MSwgQ2hpbmEuJiN4RDtVbml2
ZXJzaXR5IG9mIENoaW5lc2UgQWNhZGVteSBvZiBTY2llbmNlcywgQmVpIEppbmcsIDEwMTQwOCwg
Q2hpbmEuJiN4RDtEZXBhcnRtZW50IG9mIE9ydGhvcGFlZGljcywgVGhlIEZpcnN0IEFmZmlsaWF0
ZWQgSG9zcGl0YWwgb2YgQ2hvbmdxaW5nIE1lZGljYWwgVW5pdmVyc2l0eSwgQ2hvbmdxaW5nLCA0
MDAwMTYsIENoaW5hLiBodW5jcWpvaW50QHllYWgubmV0LiYjeEQ7T3J0aG9wZWRpYyBMYWJvcmF0
b3J5IG9mIENob25ncWluZyBNZWRpY2FsIFVuaXZlcnNpdHksIENob25ncWluZywgNDAwMDE2LCBD
aGluYS4gaHVuY3Fqb2ludEB5ZWFoLm5ldC4mI3hEO0NsaW5pY2FsIE1lZGljYWwgQ29sbGVnZSBh
bmQgQWZmaWxpYXRlZCBIb3NwaXRhbCBvZiBDaGVuZ2R1IFVuaXZlcnNpdHksIENoZW5nZHUgVW5p
dmVyc2l0eSwgQ2hlbmdkdSwgU2ljaHVhbiwgNjEwMDgxLCBDaGluYS4gaHV4dWxpbjE5OTNAMTYz
LmNvbS4mI3hEO0RlcGFydG1lbnQgb2YgQmlvdGhlcmFweSwgQ2FuY2VyIENlbnRlciBhbmQgU3Rh
dGUgS2V5IExhYm9yYXRvcnkgb2YgQmlvdGhlcmFweSwgV2VzdCBDaGluYSBIb3NwaXRhbCwgU2lj
aHVhbiBVbml2ZXJzaXR5LCBDaGVuZ2R1LCBTaWNodWFuLCA2MTAwNDEsIENoaW5hLiBodXh1bGlu
MTk5M0AxNjMuY29tLjwvYXV0aC1hZGRyZXNzPjx0aXRsZXM+PHRpdGxlPlByb3NwZWN0cyBhbmQg
Y2hhbGxlbmdlcyBmb3IgdGhlIGFwcGxpY2F0aW9uIG9mIHRpc3N1ZSBlbmdpbmVlcmluZyB0ZWNo
bm9sb2dpZXMgaW4gdGhlIHRyZWF0bWVudCBvZiBib25lIGluZmVjdGlvbnM8L3RpdGxlPjxzZWNv
bmRhcnktdGl0bGU+Qm9uZSBSZXM8L3NlY29uZGFyeS10aXRsZT48L3RpdGxlcz48cGVyaW9kaWNh
bD48ZnVsbC10aXRsZT5Cb25lIFJlczwvZnVsbC10aXRsZT48L3BlcmlvZGljYWw+PHBhZ2VzPjI4
PC9wYWdlcz48dm9sdW1lPjEyPC92b2x1bWU+PG51bWJlcj4xPC9udW1iZXI+PGVkaXRpb24+MjAy
NDA1MTQ8L2VkaXRpb24+PGtleXdvcmRzPjxrZXl3b3JkPkh1bWFuczwva2V5d29yZD48a2V5d29y
ZD4qVGlzc3VlIEVuZ2luZWVyaW5nL21ldGhvZHM8L2tleXdvcmQ+PGtleXdvcmQ+T3N0ZW9teWVs
aXRpcy9taWNyb2Jpb2xvZ3kvdGhlcmFweS9kcnVnIHRoZXJhcHk8L2tleXdvcmQ+PGtleXdvcmQ+
Qm9uZSBSZWdlbmVyYXRpb248L2tleXdvcmQ+PGtleXdvcmQ+QW5pbWFsczwva2V5d29yZD48L2tl
eXdvcmRzPjxkYXRlcz48eWVhcj4yMDI0PC95ZWFyPjxwdWItZGF0ZXM+PGRhdGU+TWF5IDE0PC9k
YXRlPjwvcHViLWRhdGVzPjwvZGF0ZXM+PGlzYm4+MjA5NS00NzAwIChQcmludCkmI3hEOzIwOTUt
NjIzMSAoRWxlY3Ryb25pYykmI3hEOzIwOTUtNDcwMCAoTGlua2luZyk8L2lzYm4+PGFjY2Vzc2lv
bi1udW0+Mzg3NDQ4NjM8L2FjY2Vzc2lvbi1udW0+PHVybHM+PHJlbGF0ZWQtdXJscz48dXJsPmh0
dHBzOi8vd3d3Lm5jYmkubmxtLm5paC5nb3YvcHVibWVkLzM4NzQ0ODYzPC91cmw+PC9yZWxhdGVk
LXVybHM+PC91cmxzPjxjdXN0b20xPlRoZSBhdXRob3JzIGRlY2xhcmUgbm8gY29tcGV0aW5nIGlu
dGVyZXN0cy48L2N1c3RvbTE+PGN1c3RvbTI+UE1DMTEwOTQwMTc8L2N1c3RvbTI+PGVsZWN0cm9u
aWMtcmVzb3VyY2UtbnVtPjEwLjEwMzgvczQxNDEzLTAyNC0wMDMzMi13PC9lbGVjdHJvbmljLXJl
c291cmNlLW51bT48cmVtb3RlLWRhdGFiYXNlLW5hbWU+TWVkbGluZTwvcmVtb3RlLWRhdGFiYXNl
LW5hbWU+PHJlbW90ZS1kYXRhYmFzZS1wcm92aWRlcj5OTE08L3JlbW90ZS1kYXRhYmFzZS1wcm92
aWRlcj48L3JlY29yZD48L0NpdGU+PENpdGU+PEF1dGhvcj5Ib3dlbGw8L0F1dGhvcj48WWVhcj4y
MDExPC9ZZWFyPjxSZWNOdW0+MjU5PC9SZWNOdW0+PHJlY29yZD48cmVjLW51bWJlcj4yNTk8L3Jl
Yy1udW1iZXI+PGZvcmVpZ24ta2V5cz48a2V5IGFwcD0iRU4iIGRiLWlkPSJ4YWV2emZkOWx3YXhz
Y2VzdzBjNTlkZWUyZWV2OWVlZmF0dnQiIHRpbWVzdGFtcD0iMTczNzA0MTk3MSI+MjU5PC9rZXk+
PC9mb3JlaWduLWtleXM+PHJlZi10eXBlIG5hbWU9IkpvdXJuYWwgQXJ0aWNsZSI+MTc8L3JlZi10
eXBlPjxjb250cmlidXRvcnM+PGF1dGhvcnM+PGF1dGhvcj5Ib3dlbGwsIFcuIFIuPC9hdXRob3I+
PGF1dGhvcj5Hb3Vsc3RvbiwgQy48L2F1dGhvcj48L2F1dGhvcnM+PC9jb250cmlidXRvcnM+PGF1
dGgtYWRkcmVzcz5EZXBhcnRtZW50IG9mIEludGVybmFsIE1lZGljaW5lLCBVbml2ZXJzaXR5IG9m
IFV0YWggU2Nob29sIG9mIE1lZGljaW5lLCBTYWx0IExha2UgQ2l0eSwgVVQ4NDEzNCwgVVNBLiB3
aWxsaWFtLmhvd2VsbEBoc2MudXRhaC5lZHU8L2F1dGgtYWRkcmVzcz48dGl0bGVzPjx0aXRsZT5P
c3Rlb215ZWxpdGlzOiBhbiB1cGRhdGUgZm9yIGhvc3BpdGFsaXN0czwvdGl0bGU+PHNlY29uZGFy
eS10aXRsZT5Ib3NwIFByYWN0ICgxOTk1KTwvc2Vjb25kYXJ5LXRpdGxlPjwvdGl0bGVzPjxwZXJp
b2RpY2FsPjxmdWxsLXRpdGxlPkhvc3AgUHJhY3QgKDE5OTUpPC9mdWxsLXRpdGxlPjwvcGVyaW9k
aWNhbD48cGFnZXM+MTUzLTYwPC9wYWdlcz48dm9sdW1lPjM5PC92b2x1bWU+PG51bWJlcj4xPC9u
dW1iZXI+PGtleXdvcmRzPjxrZXl3b3JkPkFudGktQmFjdGVyaWFsIEFnZW50cy8qdGhlcmFwZXV0
aWMgdXNlPC9rZXl3b3JkPjxrZXl3b3JkPkJpb2ZpbG1zPC9rZXl3b3JkPjxrZXl3b3JkPkRpYWdu
b3N0aWMgSW1hZ2luZzwva2V5d29yZD48a2V5d29yZD5Ib3NwaXRhbGlzdHM8L2tleXdvcmQ+PGtl
eXdvcmQ+SHVtYW5zPC9rZXl3b3JkPjxrZXl3b3JkPk9zdGVvbXllbGl0aXMvKmRpYWdub3Npcy8q
ZHJ1ZyB0aGVyYXB5LyptaWNyb2Jpb2xvZ3k8L2tleXdvcmQ+PC9rZXl3b3Jkcz48ZGF0ZXM+PHll
YXI+MjAxMTwveWVhcj48cHViLWRhdGVzPjxkYXRlPkZlYjwvZGF0ZT48L3B1Yi1kYXRlcz48L2Rh
dGVzPjxpc2JuPjIxNTQtODMzMSAoUHJpbnQpJiN4RDsyMTU0LTgzMzEgKExpbmtpbmcpPC9pc2Ju
PjxhY2Nlc3Npb24tbnVtPjIxNDQxNzcxPC9hY2Nlc3Npb24tbnVtPjx1cmxzPjxyZWxhdGVkLXVy
bHM+PHVybD5odHRwczovL3d3dy5uY2JpLm5sbS5uaWguZ292L3B1Ym1lZC8yMTQ0MTc3MTwvdXJs
PjwvcmVsYXRlZC11cmxzPjwvdXJscz48ZWxlY3Ryb25pYy1yZXNvdXJjZS1udW0+MTAuMzgxMC9o
cC4yMDExLjAyLjM4NjwvZWxlY3Ryb25pYy1yZXNvdXJjZS1udW0+PHJlbW90ZS1kYXRhYmFzZS1u
YW1lPk1lZGxpbmU8L3JlbW90ZS1kYXRhYmFzZS1uYW1lPjxyZW1vdGUtZGF0YWJhc2UtcHJvdmlk
ZXI+TkxNPC9yZW1vdGUtZGF0YWJhc2UtcHJvdmlkZXI+PC9yZWNvcmQ+PC9DaXRlPjwvRW5kTm90
ZT5=
</w:fldData>
        </w:fldChar>
      </w:r>
      <w:r w:rsidR="007E0B95" w:rsidRPr="00234024">
        <w:instrText xml:space="preserve"> ADDIN EN.CITE </w:instrText>
      </w:r>
      <w:r w:rsidR="007E0B95" w:rsidRPr="00234024">
        <w:fldChar w:fldCharType="begin">
          <w:fldData xml:space="preserve">PEVuZE5vdGU+PENpdGU+PEF1dGhvcj5RaW48L0F1dGhvcj48WWVhcj4yMDI0PC9ZZWFyPjxSZWNO
dW0+MjUyPC9SZWNOdW0+PERpc3BsYXlUZXh0PlszNSwgOTNdPC9EaXNwbGF5VGV4dD48cmVjb3Jk
PjxyZWMtbnVtYmVyPjI1MjwvcmVjLW51bWJlcj48Zm9yZWlnbi1rZXlzPjxrZXkgYXBwPSJFTiIg
ZGItaWQ9InhhZXZ6ZmQ5bHdheHNjZXN3MGM1OWRlZTJlZXY5ZWVmYXR2dCIgdGltZXN0YW1wPSIx
NzM2OTY0MjA1Ij4yNTI8L2tleT48L2ZvcmVpZ24ta2V5cz48cmVmLXR5cGUgbmFtZT0iSm91cm5h
bCBBcnRpY2xlIj4xNzwvcmVmLXR5cGU+PGNvbnRyaWJ1dG9ycz48YXV0aG9ycz48YXV0aG9yPlFp
biwgTC48L2F1dGhvcj48YXV0aG9yPllhbmcsIFMuPC9hdXRob3I+PGF1dGhvcj5aaGFvLCBDLjwv
YXV0aG9yPjxhdXRob3I+WWFuZywgSi48L2F1dGhvcj48YXV0aG9yPkxpLCBGLjwvYXV0aG9yPjxh
dXRob3I+WHUsIFouPC9hdXRob3I+PGF1dGhvcj5ZYW5nLCBZLjwvYXV0aG9yPjxhdXRob3I+Wmhv
dSwgSC48L2F1dGhvcj48YXV0aG9yPkxpLCBLLjwvYXV0aG9yPjxhdXRob3I+WGlvbmcsIEMuPC9h
dXRob3I+PGF1dGhvcj5IdWFuZywgVy48L2F1dGhvcj48YXV0aG9yPkh1LCBOLjwvYXV0aG9yPjxh
dXRob3I+SHUsIFguPC9hdXRob3I+PC9hdXRob3JzPjwvY29udHJpYnV0b3JzPjxhdXRoLWFkZHJl
c3M+RGVwYXJ0bWVudCBvZiBPcnRob3BhZWRpY3MsIFRoZSBGaXJzdCBBZmZpbGlhdGVkIEhvc3Bp
dGFsIG9mIENob25ncWluZyBNZWRpY2FsIFVuaXZlcnNpdHksIENob25ncWluZywgNDAwMDE2LCBD
aGluYS4mI3hEO09ydGhvcGVkaWMgTGFib3JhdG9yeSBvZiBDaG9uZ3FpbmcgTWVkaWNhbCBVbml2
ZXJzaXR5LCBDaG9uZ3FpbmcsIDQwMDAxNiwgQ2hpbmEuJiN4RDtDbGluaWNhbCBNZWRpY2FsIENv
bGxlZ2UgYW5kIEFmZmlsaWF0ZWQgSG9zcGl0YWwgb2YgQ2hlbmdkdSBVbml2ZXJzaXR5LCBDaGVu
Z2R1IFVuaXZlcnNpdHksIENoZW5nZHUsIFNpY2h1YW4sIDYxMDA4MSwgQ2hpbmEuJiN4RDtVbml2
ZXJzaXR5IG9mIENoaW5lc2UgQWNhZGVteSBvZiBTY2llbmNlcywgQmVpIEppbmcsIDEwMTQwOCwg
Q2hpbmEuJiN4RDtEZXBhcnRtZW50IG9mIE9ydGhvcGFlZGljcywgVGhlIEZpcnN0IEFmZmlsaWF0
ZWQgSG9zcGl0YWwgb2YgQ2hvbmdxaW5nIE1lZGljYWwgVW5pdmVyc2l0eSwgQ2hvbmdxaW5nLCA0
MDAwMTYsIENoaW5hLiBodW5jcWpvaW50QHllYWgubmV0LiYjeEQ7T3J0aG9wZWRpYyBMYWJvcmF0
b3J5IG9mIENob25ncWluZyBNZWRpY2FsIFVuaXZlcnNpdHksIENob25ncWluZywgNDAwMDE2LCBD
aGluYS4gaHVuY3Fqb2ludEB5ZWFoLm5ldC4mI3hEO0NsaW5pY2FsIE1lZGljYWwgQ29sbGVnZSBh
bmQgQWZmaWxpYXRlZCBIb3NwaXRhbCBvZiBDaGVuZ2R1IFVuaXZlcnNpdHksIENoZW5nZHUgVW5p
dmVyc2l0eSwgQ2hlbmdkdSwgU2ljaHVhbiwgNjEwMDgxLCBDaGluYS4gaHV4dWxpbjE5OTNAMTYz
LmNvbS4mI3hEO0RlcGFydG1lbnQgb2YgQmlvdGhlcmFweSwgQ2FuY2VyIENlbnRlciBhbmQgU3Rh
dGUgS2V5IExhYm9yYXRvcnkgb2YgQmlvdGhlcmFweSwgV2VzdCBDaGluYSBIb3NwaXRhbCwgU2lj
aHVhbiBVbml2ZXJzaXR5LCBDaGVuZ2R1LCBTaWNodWFuLCA2MTAwNDEsIENoaW5hLiBodXh1bGlu
MTk5M0AxNjMuY29tLjwvYXV0aC1hZGRyZXNzPjx0aXRsZXM+PHRpdGxlPlByb3NwZWN0cyBhbmQg
Y2hhbGxlbmdlcyBmb3IgdGhlIGFwcGxpY2F0aW9uIG9mIHRpc3N1ZSBlbmdpbmVlcmluZyB0ZWNo
bm9sb2dpZXMgaW4gdGhlIHRyZWF0bWVudCBvZiBib25lIGluZmVjdGlvbnM8L3RpdGxlPjxzZWNv
bmRhcnktdGl0bGU+Qm9uZSBSZXM8L3NlY29uZGFyeS10aXRsZT48L3RpdGxlcz48cGVyaW9kaWNh
bD48ZnVsbC10aXRsZT5Cb25lIFJlczwvZnVsbC10aXRsZT48L3BlcmlvZGljYWw+PHBhZ2VzPjI4
PC9wYWdlcz48dm9sdW1lPjEyPC92b2x1bWU+PG51bWJlcj4xPC9udW1iZXI+PGVkaXRpb24+MjAy
NDA1MTQ8L2VkaXRpb24+PGtleXdvcmRzPjxrZXl3b3JkPkh1bWFuczwva2V5d29yZD48a2V5d29y
ZD4qVGlzc3VlIEVuZ2luZWVyaW5nL21ldGhvZHM8L2tleXdvcmQ+PGtleXdvcmQ+T3N0ZW9teWVs
aXRpcy9taWNyb2Jpb2xvZ3kvdGhlcmFweS9kcnVnIHRoZXJhcHk8L2tleXdvcmQ+PGtleXdvcmQ+
Qm9uZSBSZWdlbmVyYXRpb248L2tleXdvcmQ+PGtleXdvcmQ+QW5pbWFsczwva2V5d29yZD48L2tl
eXdvcmRzPjxkYXRlcz48eWVhcj4yMDI0PC95ZWFyPjxwdWItZGF0ZXM+PGRhdGU+TWF5IDE0PC9k
YXRlPjwvcHViLWRhdGVzPjwvZGF0ZXM+PGlzYm4+MjA5NS00NzAwIChQcmludCkmI3hEOzIwOTUt
NjIzMSAoRWxlY3Ryb25pYykmI3hEOzIwOTUtNDcwMCAoTGlua2luZyk8L2lzYm4+PGFjY2Vzc2lv
bi1udW0+Mzg3NDQ4NjM8L2FjY2Vzc2lvbi1udW0+PHVybHM+PHJlbGF0ZWQtdXJscz48dXJsPmh0
dHBzOi8vd3d3Lm5jYmkubmxtLm5paC5nb3YvcHVibWVkLzM4NzQ0ODYzPC91cmw+PC9yZWxhdGVk
LXVybHM+PC91cmxzPjxjdXN0b20xPlRoZSBhdXRob3JzIGRlY2xhcmUgbm8gY29tcGV0aW5nIGlu
dGVyZXN0cy48L2N1c3RvbTE+PGN1c3RvbTI+UE1DMTEwOTQwMTc8L2N1c3RvbTI+PGVsZWN0cm9u
aWMtcmVzb3VyY2UtbnVtPjEwLjEwMzgvczQxNDEzLTAyNC0wMDMzMi13PC9lbGVjdHJvbmljLXJl
c291cmNlLW51bT48cmVtb3RlLWRhdGFiYXNlLW5hbWU+TWVkbGluZTwvcmVtb3RlLWRhdGFiYXNl
LW5hbWU+PHJlbW90ZS1kYXRhYmFzZS1wcm92aWRlcj5OTE08L3JlbW90ZS1kYXRhYmFzZS1wcm92
aWRlcj48L3JlY29yZD48L0NpdGU+PENpdGU+PEF1dGhvcj5Ib3dlbGw8L0F1dGhvcj48WWVhcj4y
MDExPC9ZZWFyPjxSZWNOdW0+MjU5PC9SZWNOdW0+PHJlY29yZD48cmVjLW51bWJlcj4yNTk8L3Jl
Yy1udW1iZXI+PGZvcmVpZ24ta2V5cz48a2V5IGFwcD0iRU4iIGRiLWlkPSJ4YWV2emZkOWx3YXhz
Y2VzdzBjNTlkZWUyZWV2OWVlZmF0dnQiIHRpbWVzdGFtcD0iMTczNzA0MTk3MSI+MjU5PC9rZXk+
PC9mb3JlaWduLWtleXM+PHJlZi10eXBlIG5hbWU9IkpvdXJuYWwgQXJ0aWNsZSI+MTc8L3JlZi10
eXBlPjxjb250cmlidXRvcnM+PGF1dGhvcnM+PGF1dGhvcj5Ib3dlbGwsIFcuIFIuPC9hdXRob3I+
PGF1dGhvcj5Hb3Vsc3RvbiwgQy48L2F1dGhvcj48L2F1dGhvcnM+PC9jb250cmlidXRvcnM+PGF1
dGgtYWRkcmVzcz5EZXBhcnRtZW50IG9mIEludGVybmFsIE1lZGljaW5lLCBVbml2ZXJzaXR5IG9m
IFV0YWggU2Nob29sIG9mIE1lZGljaW5lLCBTYWx0IExha2UgQ2l0eSwgVVQ4NDEzNCwgVVNBLiB3
aWxsaWFtLmhvd2VsbEBoc2MudXRhaC5lZHU8L2F1dGgtYWRkcmVzcz48dGl0bGVzPjx0aXRsZT5P
c3Rlb215ZWxpdGlzOiBhbiB1cGRhdGUgZm9yIGhvc3BpdGFsaXN0czwvdGl0bGU+PHNlY29uZGFy
eS10aXRsZT5Ib3NwIFByYWN0ICgxOTk1KTwvc2Vjb25kYXJ5LXRpdGxlPjwvdGl0bGVzPjxwZXJp
b2RpY2FsPjxmdWxsLXRpdGxlPkhvc3AgUHJhY3QgKDE5OTUpPC9mdWxsLXRpdGxlPjwvcGVyaW9k
aWNhbD48cGFnZXM+MTUzLTYwPC9wYWdlcz48dm9sdW1lPjM5PC92b2x1bWU+PG51bWJlcj4xPC9u
dW1iZXI+PGtleXdvcmRzPjxrZXl3b3JkPkFudGktQmFjdGVyaWFsIEFnZW50cy8qdGhlcmFwZXV0
aWMgdXNlPC9rZXl3b3JkPjxrZXl3b3JkPkJpb2ZpbG1zPC9rZXl3b3JkPjxrZXl3b3JkPkRpYWdu
b3N0aWMgSW1hZ2luZzwva2V5d29yZD48a2V5d29yZD5Ib3NwaXRhbGlzdHM8L2tleXdvcmQ+PGtl
eXdvcmQ+SHVtYW5zPC9rZXl3b3JkPjxrZXl3b3JkPk9zdGVvbXllbGl0aXMvKmRpYWdub3Npcy8q
ZHJ1ZyB0aGVyYXB5LyptaWNyb2Jpb2xvZ3k8L2tleXdvcmQ+PC9rZXl3b3Jkcz48ZGF0ZXM+PHll
YXI+MjAxMTwveWVhcj48cHViLWRhdGVzPjxkYXRlPkZlYjwvZGF0ZT48L3B1Yi1kYXRlcz48L2Rh
dGVzPjxpc2JuPjIxNTQtODMzMSAoUHJpbnQpJiN4RDsyMTU0LTgzMzEgKExpbmtpbmcpPC9pc2Ju
PjxhY2Nlc3Npb24tbnVtPjIxNDQxNzcxPC9hY2Nlc3Npb24tbnVtPjx1cmxzPjxyZWxhdGVkLXVy
bHM+PHVybD5odHRwczovL3d3dy5uY2JpLm5sbS5uaWguZ292L3B1Ym1lZC8yMTQ0MTc3MTwvdXJs
PjwvcmVsYXRlZC11cmxzPjwvdXJscz48ZWxlY3Ryb25pYy1yZXNvdXJjZS1udW0+MTAuMzgxMC9o
cC4yMDExLjAyLjM4NjwvZWxlY3Ryb25pYy1yZXNvdXJjZS1udW0+PHJlbW90ZS1kYXRhYmFzZS1u
YW1lPk1lZGxpbmU8L3JlbW90ZS1kYXRhYmFzZS1uYW1lPjxyZW1vdGUtZGF0YWJhc2UtcHJvdmlk
ZXI+TkxNPC9yZW1vdGUtZGF0YWJhc2UtcHJvdmlkZXI+PC9yZWNvcmQ+PC9DaXRlPjwvRW5kTm90
ZT5=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[35, 93]</w:t>
      </w:r>
      <w:r w:rsidRPr="00234024">
        <w:fldChar w:fldCharType="end"/>
      </w:r>
      <w:r w:rsidR="003D447A" w:rsidRPr="00234024">
        <w:t>. Th</w:t>
      </w:r>
      <w:r w:rsidR="0005696B" w:rsidRPr="00234024">
        <w:t>e</w:t>
      </w:r>
      <w:r w:rsidR="003D447A" w:rsidRPr="00234024">
        <w:t>s</w:t>
      </w:r>
      <w:r w:rsidR="0005696B" w:rsidRPr="00234024">
        <w:t>e</w:t>
      </w:r>
      <w:r w:rsidR="003D447A" w:rsidRPr="00234024">
        <w:t xml:space="preserve"> </w:t>
      </w:r>
      <w:r w:rsidR="00594819" w:rsidRPr="00234024">
        <w:t xml:space="preserve">biofilm </w:t>
      </w:r>
      <w:r w:rsidR="003D447A" w:rsidRPr="00234024">
        <w:t>colon</w:t>
      </w:r>
      <w:r w:rsidR="0005696B" w:rsidRPr="00234024">
        <w:t xml:space="preserve">ies are </w:t>
      </w:r>
      <w:r w:rsidRPr="00234024">
        <w:t>nearly impenetrable from the</w:t>
      </w:r>
      <w:r w:rsidR="00594819" w:rsidRPr="00234024">
        <w:t xml:space="preserve"> ho</w:t>
      </w:r>
      <w:r w:rsidRPr="00234024">
        <w:t>s</w:t>
      </w:r>
      <w:r w:rsidR="00594819" w:rsidRPr="00234024">
        <w:t xml:space="preserve">t’s </w:t>
      </w:r>
      <w:r w:rsidR="003D447A" w:rsidRPr="00234024">
        <w:t>defense mechanisms</w:t>
      </w:r>
      <w:r w:rsidRPr="00234024">
        <w:t xml:space="preserve"> </w:t>
      </w:r>
      <w:r w:rsidRPr="00234024">
        <w:fldChar w:fldCharType="begin">
          <w:fldData xml:space="preserve">PEVuZE5vdGU+PENpdGU+PEF1dGhvcj5XYWx0ZXI8L0F1dGhvcj48WWVhcj4yMDEyPC9ZZWFyPjxS
ZWNOdW0+NDE8L1JlY051bT48RGlzcGxheVRleHQ+Wzc0LCA5Ml08L0Rpc3BsYXlUZXh0PjxyZWNv
cmQ+PHJlYy1udW1iZXI+NDE8L3JlYy1udW1iZXI+PGZvcmVpZ24ta2V5cz48a2V5IGFwcD0iRU4i
IGRiLWlkPSJ6NXp6OXo1MmFmdjVkNmU5ZXZuNTV6ZGdlZjVlYXd0ZjByZWUiIHRpbWVzdGFtcD0i
MTczNjM4NDg0NCI+NDE8L2tleT48L2ZvcmVpZ24ta2V5cz48cmVmLXR5cGUgbmFtZT0iSm91cm5h
bCBBcnRpY2xlIj4xNzwvcmVmLXR5cGU+PGNvbnRyaWJ1dG9ycz48YXV0aG9ycz48YXV0aG9yPldh
bHRlciwgRy48L2F1dGhvcj48YXV0aG9yPktlbW1lcmVyLCBNLjwvYXV0aG9yPjxhdXRob3I+S2Fw
cGxlciwgQy48L2F1dGhvcj48YXV0aG9yPkhvZmZtYW5uLCBSLjwvYXV0aG9yPjwvYXV0aG9ycz48
L2NvbnRyaWJ1dG9ycz48YXV0aC1hZGRyZXNzPkJlcnVmc2dlbm9zc2Vuc2NoYWZ0bGljaGUgVW5m
YWxsa2xpbmlrLCBGcmFua2Z1cnQuIGdlcmhhcmQud2FsdGVyQGJndS1mcmFua2Z1cnQuZGU8L2F1
dGgtYWRkcmVzcz48dGl0bGVzPjx0aXRsZT5UcmVhdG1lbnQgYWxnb3JpdGhtcyBmb3IgY2hyb25p
YyBvc3Rlb215ZWxpdGlzPC90aXRsZT48c2Vjb25kYXJ5LXRpdGxlPkR0c2NoIEFyenRlYmwgSW50
PC9zZWNvbmRhcnktdGl0bGU+PC90aXRsZXM+PHBlcmlvZGljYWw+PGZ1bGwtdGl0bGU+RHRzY2gg
QXJ6dGVibCBJbnQ8L2Z1bGwtdGl0bGU+PC9wZXJpb2RpY2FsPjxwYWdlcz4yNTctNjQ8L3BhZ2Vz
Pjx2b2x1bWU+MTA5PC92b2x1bWU+PG51bWJlcj4xNDwvbnVtYmVyPjxlZGl0aW9uPjIwMTIwNDA2
PC9lZGl0aW9uPjxrZXl3b3Jkcz48a2V5d29yZD4qQWxnb3JpdGhtczwva2V5d29yZD48a2V5d29y
ZD5BbnRpLUJhY3RlcmlhbCBBZ2VudHMvKnRoZXJhcGV1dGljIHVzZTwva2V5d29yZD48a2V5d29y
ZD5CYWN0ZXJpYWwgSW5mZWN0aW9ucy8qdGhlcmFweTwva2V5d29yZD48a2V5d29yZD5DaHJvbmlj
IERpc2Vhc2U8L2tleXdvcmQ+PGtleXdvcmQ+RGVicmlkZW1lbnQvKm1ldGhvZHM8L2tleXdvcmQ+
PGtleXdvcmQ+SHVtYW5zPC9rZXl3b3JkPjxrZXl3b3JkPk9zdGVvbXllbGl0aXMvKnRoZXJhcHk8
L2tleXdvcmQ+PGtleXdvcmQ+VHJlYXRtZW50IE91dGNvbWU8L2tleXdvcmQ+PC9rZXl3b3Jkcz48
ZGF0ZXM+PHllYXI+MjAxMjwveWVhcj48cHViLWRhdGVzPjxkYXRlPkFwcjwvZGF0ZT48L3B1Yi1k
YXRlcz48L2RhdGVzPjxpc2JuPjE4NjYtMDQ1MiAoRWxlY3Ryb25pYykmI3hEOzE4NjYtMDQ1MiAo
TGlua2luZyk8L2lzYm4+PGFjY2Vzc2lvbi1udW0+MjI1MzYzMDI8L2FjY2Vzc2lvbi1udW0+PHVy
bHM+PHJlbGF0ZWQtdXJscz48dXJsPmh0dHBzOi8vd3d3Lm5jYmkubmxtLm5paC5nb3YvcHVibWVk
LzIyNTM2MzAyPC91cmw+PC9yZWxhdGVkLXVybHM+PC91cmxzPjxjdXN0b20yPlBNQzMzMzYxNDY8
L2N1c3RvbTI+PGVsZWN0cm9uaWMtcmVzb3VyY2UtbnVtPjEwLjMyMzgvYXJ6dGVibC4yMDEyLjAy
NTc8L2VsZWN0cm9uaWMtcmVzb3VyY2UtbnVtPjxyZW1vdGUtZGF0YWJhc2UtbmFtZT5NZWRsaW5l
PC9yZW1vdGUtZGF0YWJhc2UtbmFtZT48cmVtb3RlLWRhdGFiYXNlLXByb3ZpZGVyPk5MTTwvcmVt
b3RlLWRhdGFiYXNlLXByb3ZpZGVyPjwvcmVjb3JkPjwvQ2l0ZT48Q2l0ZT48QXV0aG9yPkouIFcu
IENvc3RlcnRvbjwvQXV0aG9yPjxZZWFyPjE5OTk8L1llYXI+PFJlY051bT44NzwvUmVjTnVtPjxy
ZWNvcmQ+PHJlYy1udW1iZXI+ODc8L3JlYy1udW1iZXI+PGZvcmVpZ24ta2V5cz48a2V5IGFwcD0i
RU4iIGRiLWlkPSJ6NXp6OXo1MmFmdjVkNmU5ZXZuNTV6ZGdlZjVlYXd0ZjByZWUiIHRpbWVzdGFt
cD0iMTczNjM4NTc1NSI+ODc8L2tleT48L2ZvcmVpZ24ta2V5cz48cmVmLXR5cGUgbmFtZT0iSm91
cm5hbCBBcnRpY2xlIj4xNzwvcmVmLXR5cGU+PGNvbnRyaWJ1dG9ycz48YXV0aG9ycz48YXV0aG9y
PkouIFcuIENvc3RlcnRvbiwgUGhpbGlwIFMuIFN0ZXdhcnQsIGFuZCBFLiBQLiBHcmVlbmJlcmc8
L2F1dGhvcj48L2F1dGhvcnM+PC9jb250cmlidXRvcnM+PHRpdGxlcz48dGl0bGU+QmFjdGVyaWFs
IEJpb2ZpbG1zOiBBIENvbW1vbiBDYXVzZSBvZiBQZXJzaXN0ZW50IEluZmVjdGlvbnM8L3RpdGxl
PjxzZWNvbmRhcnktdGl0bGU+U2NpZW5jZTwvc2Vjb25kYXJ5LXRpdGxlPjwvdGl0bGVzPjxwZXJp
b2RpY2FsPjxmdWxsLXRpdGxlPlNjaWVuY2U8L2Z1bGwtdGl0bGU+PC9wZXJpb2RpY2FsPjxwYWdl
cz4xMzE4LTEzMjI8L3BhZ2VzPjx2b2x1bWU+Mjg0PC92b2x1bWU+PG51bWJlcj41NDE4PC9udW1i
ZXI+PGRhdGVzPjx5ZWFyPjE5OTk8L3llYXI+PC9kYXRlcz48dXJscz48L3VybHM+PGVsZWN0cm9u
aWMtcmVzb3VyY2UtbnVtPjEwLjExMjYvc2NpZW5jZS4yODQuNTQxOC4xMzE4PC9lbGVjdHJvbmlj
LXJlc291cmNlLW51bT48L3JlY29yZD48L0NpdGU+PC9FbmROb3RlPgB=
</w:fldData>
        </w:fldChar>
      </w:r>
      <w:r w:rsidR="006D2FD6" w:rsidRPr="00234024">
        <w:instrText xml:space="preserve"> ADDIN EN.CITE </w:instrText>
      </w:r>
      <w:r w:rsidR="006D2FD6" w:rsidRPr="00234024">
        <w:fldChar w:fldCharType="begin">
          <w:fldData xml:space="preserve">PEVuZE5vdGU+PENpdGU+PEF1dGhvcj5XYWx0ZXI8L0F1dGhvcj48WWVhcj4yMDEyPC9ZZWFyPjxS
ZWNOdW0+NDE8L1JlY051bT48RGlzcGxheVRleHQ+Wzc0LCA5Ml08L0Rpc3BsYXlUZXh0PjxyZWNv
cmQ+PHJlYy1udW1iZXI+NDE8L3JlYy1udW1iZXI+PGZvcmVpZ24ta2V5cz48a2V5IGFwcD0iRU4i
IGRiLWlkPSJ6NXp6OXo1MmFmdjVkNmU5ZXZuNTV6ZGdlZjVlYXd0ZjByZWUiIHRpbWVzdGFtcD0i
MTczNjM4NDg0NCI+NDE8L2tleT48L2ZvcmVpZ24ta2V5cz48cmVmLXR5cGUgbmFtZT0iSm91cm5h
bCBBcnRpY2xlIj4xNzwvcmVmLXR5cGU+PGNvbnRyaWJ1dG9ycz48YXV0aG9ycz48YXV0aG9yPldh
bHRlciwgRy48L2F1dGhvcj48YXV0aG9yPktlbW1lcmVyLCBNLjwvYXV0aG9yPjxhdXRob3I+S2Fw
cGxlciwgQy48L2F1dGhvcj48YXV0aG9yPkhvZmZtYW5uLCBSLjwvYXV0aG9yPjwvYXV0aG9ycz48
L2NvbnRyaWJ1dG9ycz48YXV0aC1hZGRyZXNzPkJlcnVmc2dlbm9zc2Vuc2NoYWZ0bGljaGUgVW5m
YWxsa2xpbmlrLCBGcmFua2Z1cnQuIGdlcmhhcmQud2FsdGVyQGJndS1mcmFua2Z1cnQuZGU8L2F1
dGgtYWRkcmVzcz48dGl0bGVzPjx0aXRsZT5UcmVhdG1lbnQgYWxnb3JpdGhtcyBmb3IgY2hyb25p
YyBvc3Rlb215ZWxpdGlzPC90aXRsZT48c2Vjb25kYXJ5LXRpdGxlPkR0c2NoIEFyenRlYmwgSW50
PC9zZWNvbmRhcnktdGl0bGU+PC90aXRsZXM+PHBlcmlvZGljYWw+PGZ1bGwtdGl0bGU+RHRzY2gg
QXJ6dGVibCBJbnQ8L2Z1bGwtdGl0bGU+PC9wZXJpb2RpY2FsPjxwYWdlcz4yNTctNjQ8L3BhZ2Vz
Pjx2b2x1bWU+MTA5PC92b2x1bWU+PG51bWJlcj4xNDwvbnVtYmVyPjxlZGl0aW9uPjIwMTIwNDA2
PC9lZGl0aW9uPjxrZXl3b3Jkcz48a2V5d29yZD4qQWxnb3JpdGhtczwva2V5d29yZD48a2V5d29y
ZD5BbnRpLUJhY3RlcmlhbCBBZ2VudHMvKnRoZXJhcGV1dGljIHVzZTwva2V5d29yZD48a2V5d29y
ZD5CYWN0ZXJpYWwgSW5mZWN0aW9ucy8qdGhlcmFweTwva2V5d29yZD48a2V5d29yZD5DaHJvbmlj
IERpc2Vhc2U8L2tleXdvcmQ+PGtleXdvcmQ+RGVicmlkZW1lbnQvKm1ldGhvZHM8L2tleXdvcmQ+
PGtleXdvcmQ+SHVtYW5zPC9rZXl3b3JkPjxrZXl3b3JkPk9zdGVvbXllbGl0aXMvKnRoZXJhcHk8
L2tleXdvcmQ+PGtleXdvcmQ+VHJlYXRtZW50IE91dGNvbWU8L2tleXdvcmQ+PC9rZXl3b3Jkcz48
ZGF0ZXM+PHllYXI+MjAxMjwveWVhcj48cHViLWRhdGVzPjxkYXRlPkFwcjwvZGF0ZT48L3B1Yi1k
YXRlcz48L2RhdGVzPjxpc2JuPjE4NjYtMDQ1MiAoRWxlY3Ryb25pYykmI3hEOzE4NjYtMDQ1MiAo
TGlua2luZyk8L2lzYm4+PGFjY2Vzc2lvbi1udW0+MjI1MzYzMDI8L2FjY2Vzc2lvbi1udW0+PHVy
bHM+PHJlbGF0ZWQtdXJscz48dXJsPmh0dHBzOi8vd3d3Lm5jYmkubmxtLm5paC5nb3YvcHVibWVk
LzIyNTM2MzAyPC91cmw+PC9yZWxhdGVkLXVybHM+PC91cmxzPjxjdXN0b20yPlBNQzMzMzYxNDY8
L2N1c3RvbTI+PGVsZWN0cm9uaWMtcmVzb3VyY2UtbnVtPjEwLjMyMzgvYXJ6dGVibC4yMDEyLjAy
NTc8L2VsZWN0cm9uaWMtcmVzb3VyY2UtbnVtPjxyZW1vdGUtZGF0YWJhc2UtbmFtZT5NZWRsaW5l
PC9yZW1vdGUtZGF0YWJhc2UtbmFtZT48cmVtb3RlLWRhdGFiYXNlLXByb3ZpZGVyPk5MTTwvcmVt
b3RlLWRhdGFiYXNlLXByb3ZpZGVyPjwvcmVjb3JkPjwvQ2l0ZT48Q2l0ZT48QXV0aG9yPkouIFcu
IENvc3RlcnRvbjwvQXV0aG9yPjxZZWFyPjE5OTk8L1llYXI+PFJlY051bT44NzwvUmVjTnVtPjxy
ZWNvcmQ+PHJlYy1udW1iZXI+ODc8L3JlYy1udW1iZXI+PGZvcmVpZ24ta2V5cz48a2V5IGFwcD0i
RU4iIGRiLWlkPSJ6NXp6OXo1MmFmdjVkNmU5ZXZuNTV6ZGdlZjVlYXd0ZjByZWUiIHRpbWVzdGFt
cD0iMTczNjM4NTc1NSI+ODc8L2tleT48L2ZvcmVpZ24ta2V5cz48cmVmLXR5cGUgbmFtZT0iSm91
cm5hbCBBcnRpY2xlIj4xNzwvcmVmLXR5cGU+PGNvbnRyaWJ1dG9ycz48YXV0aG9ycz48YXV0aG9y
PkouIFcuIENvc3RlcnRvbiwgUGhpbGlwIFMuIFN0ZXdhcnQsIGFuZCBFLiBQLiBHcmVlbmJlcmc8
L2F1dGhvcj48L2F1dGhvcnM+PC9jb250cmlidXRvcnM+PHRpdGxlcz48dGl0bGU+QmFjdGVyaWFs
IEJpb2ZpbG1zOiBBIENvbW1vbiBDYXVzZSBvZiBQZXJzaXN0ZW50IEluZmVjdGlvbnM8L3RpdGxl
PjxzZWNvbmRhcnktdGl0bGU+U2NpZW5jZTwvc2Vjb25kYXJ5LXRpdGxlPjwvdGl0bGVzPjxwZXJp
b2RpY2FsPjxmdWxsLXRpdGxlPlNjaWVuY2U8L2Z1bGwtdGl0bGU+PC9wZXJpb2RpY2FsPjxwYWdl
cz4xMzE4LTEzMjI8L3BhZ2VzPjx2b2x1bWU+Mjg0PC92b2x1bWU+PG51bWJlcj41NDE4PC9udW1i
ZXI+PGRhdGVzPjx5ZWFyPjE5OTk8L3llYXI+PC9kYXRlcz48dXJscz48L3VybHM+PGVsZWN0cm9u
aWMtcmVzb3VyY2UtbnVtPjEwLjExMjYvc2NpZW5jZS4yODQuNTQxOC4xMzE4PC9lbGVjdHJvbmlj
LXJlc291cmNlLW51bT48L3JlY29yZD48L0NpdGU+PC9FbmROb3RlPgB=
</w:fldData>
        </w:fldChar>
      </w:r>
      <w:r w:rsidR="006D2FD6" w:rsidRPr="00234024">
        <w:instrText xml:space="preserve"> ADDIN EN.CITE.DATA </w:instrText>
      </w:r>
      <w:r w:rsidR="006D2FD6" w:rsidRPr="00234024">
        <w:fldChar w:fldCharType="end"/>
      </w:r>
      <w:r w:rsidRPr="00234024">
        <w:fldChar w:fldCharType="separate"/>
      </w:r>
      <w:r w:rsidR="007E0B95" w:rsidRPr="00234024">
        <w:rPr>
          <w:noProof/>
        </w:rPr>
        <w:t>[74, 92]</w:t>
      </w:r>
      <w:r w:rsidRPr="00234024">
        <w:fldChar w:fldCharType="end"/>
      </w:r>
      <w:r w:rsidRPr="00234024">
        <w:t>.</w:t>
      </w:r>
      <w:r w:rsidR="00FC00C5" w:rsidRPr="00234024">
        <w:t xml:space="preserve"> </w:t>
      </w:r>
      <w:r w:rsidRPr="00234024">
        <w:t xml:space="preserve">This characteristic </w:t>
      </w:r>
      <w:r w:rsidR="003D447A" w:rsidRPr="00234024">
        <w:t>results</w:t>
      </w:r>
      <w:r w:rsidRPr="00234024">
        <w:t xml:space="preserve"> in drug-resistance</w:t>
      </w:r>
      <w:r w:rsidRPr="00234024">
        <w:rPr>
          <w:i/>
          <w:iCs/>
        </w:rPr>
        <w:t xml:space="preserve"> </w:t>
      </w:r>
      <w:r w:rsidRPr="00234024">
        <w:t xml:space="preserve">for those strains capable of biofilm formation, creating a significant therapeutic challenge. Antibiotics can penetrate the biofilm and be effective </w:t>
      </w:r>
      <w:r w:rsidRPr="00234024">
        <w:lastRenderedPageBreak/>
        <w:t xml:space="preserve">only during the accumulative phase of its formation, a window limited to just a few days </w:t>
      </w:r>
      <w:r w:rsidRPr="00234024">
        <w:fldChar w:fldCharType="begin"/>
      </w:r>
      <w:r w:rsidR="007E0B95" w:rsidRPr="00234024">
        <w:instrText xml:space="preserve"> ADDIN EN.CITE &lt;EndNote&gt;&lt;Cite&gt;&lt;Author&gt;Hogan&lt;/Author&gt;&lt;Year&gt;2013&lt;/Year&gt;&lt;RecNum&gt;258&lt;/RecNum&gt;&lt;DisplayText&gt;[75]&lt;/DisplayText&gt;&lt;record&gt;&lt;rec-number&gt;258&lt;/rec-number&gt;&lt;foreign-keys&gt;&lt;key app="EN" db-id="xaevzfd9lwaxscesw0c59dee2eev9eefatvt" timestamp="1736966451"&gt;258&lt;/key&gt;&lt;/foreign-keys&gt;&lt;ref-type name="Journal Article"&gt;17&lt;/ref-type&gt;&lt;contributors&gt;&lt;authors&gt;&lt;author&gt;Hogan, A.&lt;/author&gt;&lt;author&gt;Heppert, V. G.&lt;/author&gt;&lt;author&gt;Suda, A. J.&lt;/author&gt;&lt;/authors&gt;&lt;/contributors&gt;&lt;auth-address&gt;BG Trauma Center, Ludwigshafen, Germany.&lt;/auth-address&gt;&lt;titles&gt;&lt;title&gt;Osteomyelitis&lt;/title&gt;&lt;secondary-title&gt;Arch Orthop Trauma Surg&lt;/secondary-title&gt;&lt;/titles&gt;&lt;periodical&gt;&lt;full-title&gt;Arch Orthop Trauma Surg&lt;/full-title&gt;&lt;/periodical&gt;&lt;pages&gt;1183-96&lt;/pages&gt;&lt;volume&gt;133&lt;/volume&gt;&lt;number&gt;9&lt;/number&gt;&lt;edition&gt;20130616&lt;/edition&gt;&lt;keywords&gt;&lt;keyword&gt;Humans&lt;/keyword&gt;&lt;keyword&gt;Orthopedic Procedures/methods&lt;/keyword&gt;&lt;keyword&gt;*Osteomyelitis/diagnosis/epidemiology/etiology/therapy&lt;/keyword&gt;&lt;/keywords&gt;&lt;dates&gt;&lt;year&gt;2013&lt;/year&gt;&lt;pub-dates&gt;&lt;date&gt;Sep&lt;/date&gt;&lt;/pub-dates&gt;&lt;/dates&gt;&lt;isbn&gt;1434-3916 (Electronic)&amp;#xD;0936-8051 (Linking)&lt;/isbn&gt;&lt;accession-num&gt;23771127&lt;/accession-num&gt;&lt;urls&gt;&lt;related-urls&gt;&lt;url&gt;https://www.ncbi.nlm.nih.gov/pubmed/23771127&lt;/url&gt;&lt;/related-urls&gt;&lt;/urls&gt;&lt;electronic-resource-num&gt;10.1007/s00402-013-1785-7&lt;/electronic-resource-num&gt;&lt;remote-database-name&gt;Medline&lt;/remote-database-name&gt;&lt;remote-database-provider&gt;NLM&lt;/remote-database-provider&gt;&lt;/record&gt;&lt;/Cite&gt;&lt;/EndNote&gt;</w:instrText>
      </w:r>
      <w:r w:rsidRPr="00234024">
        <w:fldChar w:fldCharType="separate"/>
      </w:r>
      <w:r w:rsidR="007E0B95" w:rsidRPr="00234024">
        <w:rPr>
          <w:noProof/>
        </w:rPr>
        <w:t>[75]</w:t>
      </w:r>
      <w:r w:rsidRPr="00234024">
        <w:fldChar w:fldCharType="end"/>
      </w:r>
      <w:r w:rsidRPr="00234024">
        <w:t xml:space="preserve">. Biofilms are a key contributor to chronic infections, increasing the risk of recurrence and making eradication difficult </w:t>
      </w:r>
      <w:r w:rsidRPr="00234024">
        <w:fldChar w:fldCharType="begin">
          <w:fldData xml:space="preserve">PEVuZE5vdGU+PENpdGU+PEF1dGhvcj5RaW48L0F1dGhvcj48WWVhcj4yMDI0PC9ZZWFyPjxSZWNO
dW0+MjUyPC9SZWNOdW0+PERpc3BsYXlUZXh0PlszNV08L0Rpc3BsYXlUZXh0PjxyZWNvcmQ+PHJl
Yy1udW1iZXI+MjUyPC9yZWMtbnVtYmVyPjxmb3JlaWduLWtleXM+PGtleSBhcHA9IkVOIiBkYi1p
ZD0ieGFldnpmZDlsd2F4c2Nlc3cwYzU5ZGVlMmVldjllZWZhdHZ0IiB0aW1lc3RhbXA9IjE3MzY5
NjQyMDUiPjI1Mjwva2V5PjwvZm9yZWlnbi1rZXlzPjxyZWYtdHlwZSBuYW1lPSJKb3VybmFsIEFy
dGljbGUiPjE3PC9yZWYtdHlwZT48Y29udHJpYnV0b3JzPjxhdXRob3JzPjxhdXRob3I+UWluLCBM
LjwvYXV0aG9yPjxhdXRob3I+WWFuZywgUy48L2F1dGhvcj48YXV0aG9yPlpoYW8sIEMuPC9hdXRo
b3I+PGF1dGhvcj5ZYW5nLCBKLjwvYXV0aG9yPjxhdXRob3I+TGksIEYuPC9hdXRob3I+PGF1dGhv
cj5YdSwgWi48L2F1dGhvcj48YXV0aG9yPllhbmcsIFkuPC9hdXRob3I+PGF1dGhvcj5aaG91LCBI
LjwvYXV0aG9yPjxhdXRob3I+TGksIEsuPC9hdXRob3I+PGF1dGhvcj5YaW9uZywgQy48L2F1dGhv
cj48YXV0aG9yPkh1YW5nLCBXLjwvYXV0aG9yPjxhdXRob3I+SHUsIE4uPC9hdXRob3I+PGF1dGhv
cj5IdSwgWC48L2F1dGhvcj48L2F1dGhvcnM+PC9jb250cmlidXRvcnM+PGF1dGgtYWRkcmVzcz5E
ZXBhcnRtZW50IG9mIE9ydGhvcGFlZGljcywgVGhlIEZpcnN0IEFmZmlsaWF0ZWQgSG9zcGl0YWwg
b2YgQ2hvbmdxaW5nIE1lZGljYWwgVW5pdmVyc2l0eSwgQ2hvbmdxaW5nLCA0MDAwMTYsIENoaW5h
LiYjeEQ7T3J0aG9wZWRpYyBMYWJvcmF0b3J5IG9mIENob25ncWluZyBNZWRpY2FsIFVuaXZlcnNp
dHksIENob25ncWluZywgNDAwMDE2LCBDaGluYS4mI3hEO0NsaW5pY2FsIE1lZGljYWwgQ29sbGVn
ZSBhbmQgQWZmaWxpYXRlZCBIb3NwaXRhbCBvZiBDaGVuZ2R1IFVuaXZlcnNpdHksIENoZW5nZHUg
VW5pdmVyc2l0eSwgQ2hlbmdkdSwgU2ljaHVhbiwgNjEwMDgxLCBDaGluYS4mI3hEO1VuaXZlcnNp
dHkgb2YgQ2hpbmVzZSBBY2FkZW15IG9mIFNjaWVuY2VzLCBCZWkgSmluZywgMTAxNDA4LCBDaGlu
YS4mI3hEO0RlcGFydG1lbnQgb2YgT3J0aG9wYWVkaWNzLCBUaGUgRmlyc3QgQWZmaWxpYXRlZCBI
b3NwaXRhbCBvZiBDaG9uZ3FpbmcgTWVkaWNhbCBVbml2ZXJzaXR5LCBDaG9uZ3FpbmcsIDQwMDAx
NiwgQ2hpbmEuIGh1bmNxam9pbnRAeWVhaC5uZXQuJiN4RDtPcnRob3BlZGljIExhYm9yYXRvcnkg
b2YgQ2hvbmdxaW5nIE1lZGljYWwgVW5pdmVyc2l0eSwgQ2hvbmdxaW5nLCA0MDAwMTYsIENoaW5h
LiBodW5jcWpvaW50QHllYWgubmV0LiYjeEQ7Q2xpbmljYWwgTWVkaWNhbCBDb2xsZWdlIGFuZCBB
ZmZpbGlhdGVkIEhvc3BpdGFsIG9mIENoZW5nZHUgVW5pdmVyc2l0eSwgQ2hlbmdkdSBVbml2ZXJz
aXR5LCBDaGVuZ2R1LCBTaWNodWFuLCA2MTAwODEsIENoaW5hLiBodXh1bGluMTk5M0AxNjMuY29t
LiYjeEQ7RGVwYXJ0bWVudCBvZiBCaW90aGVyYXB5LCBDYW5jZXIgQ2VudGVyIGFuZCBTdGF0ZSBL
ZXkgTGFib3JhdG9yeSBvZiBCaW90aGVyYXB5LCBXZXN0IENoaW5hIEhvc3BpdGFsLCBTaWNodWFu
IFVuaXZlcnNpdHksIENoZW5nZHUsIFNpY2h1YW4sIDYxMDA0MSwgQ2hpbmEuIGh1eHVsaW4xOTkz
QDE2My5jb20uPC9hdXRoLWFkZHJlc3M+PHRpdGxlcz48dGl0bGU+UHJvc3BlY3RzIGFuZCBjaGFs
bGVuZ2VzIGZvciB0aGUgYXBwbGljYXRpb24gb2YgdGlzc3VlIGVuZ2luZWVyaW5nIHRlY2hub2xv
Z2llcyBpbiB0aGUgdHJlYXRtZW50IG9mIGJvbmUgaW5mZWN0aW9uczwvdGl0bGU+PHNlY29uZGFy
eS10aXRsZT5Cb25lIFJlczwvc2Vjb25kYXJ5LXRpdGxlPjwvdGl0bGVzPjxwZXJpb2RpY2FsPjxm
dWxsLXRpdGxlPkJvbmUgUmVzPC9mdWxsLXRpdGxlPjwvcGVyaW9kaWNhbD48cGFnZXM+Mjg8L3Bh
Z2VzPjx2b2x1bWU+MTI8L3ZvbHVtZT48bnVtYmVyPjE8L251bWJlcj48ZWRpdGlvbj4yMDI0MDUx
NDwvZWRpdGlvbj48a2V5d29yZHM+PGtleXdvcmQ+SHVtYW5zPC9rZXl3b3JkPjxrZXl3b3JkPipU
aXNzdWUgRW5naW5lZXJpbmcvbWV0aG9kczwva2V5d29yZD48a2V5d29yZD5Pc3Rlb215ZWxpdGlz
L21pY3JvYmlvbG9neS90aGVyYXB5L2RydWcgdGhlcmFweTwva2V5d29yZD48a2V5d29yZD5Cb25l
IFJlZ2VuZXJhdGlvbjwva2V5d29yZD48a2V5d29yZD5BbmltYWxzPC9rZXl3b3JkPjwva2V5d29y
ZHM+PGRhdGVzPjx5ZWFyPjIwMjQ8L3llYXI+PHB1Yi1kYXRlcz48ZGF0ZT5NYXkgMTQ8L2RhdGU+
PC9wdWItZGF0ZXM+PC9kYXRlcz48aXNibj4yMDk1LTQ3MDAgKFByaW50KSYjeEQ7MjA5NS02MjMx
IChFbGVjdHJvbmljKSYjeEQ7MjA5NS00NzAwIChMaW5raW5nKTwvaXNibj48YWNjZXNzaW9uLW51
bT4zODc0NDg2MzwvYWNjZXNzaW9uLW51bT48dXJscz48cmVsYXRlZC11cmxzPjx1cmw+aHR0cHM6
Ly93d3cubmNiaS5ubG0ubmloLmdvdi9wdWJtZWQvMzg3NDQ4NjM8L3VybD48L3JlbGF0ZWQtdXJs
cz48L3VybHM+PGN1c3RvbTE+VGhlIGF1dGhvcnMgZGVjbGFyZSBubyBjb21wZXRpbmcgaW50ZXJl
c3RzLjwvY3VzdG9tMT48Y3VzdG9tMj5QTUMxMTA5NDAxNzwvY3VzdG9tMj48ZWxlY3Ryb25pYy1y
ZXNvdXJjZS1udW0+MTAuMTAzOC9zNDE0MTMtMDI0LTAwMzMyLXc8L2VsZWN0cm9uaWMtcmVzb3Vy
Y2UtbnVtPjxyZW1vdGUtZGF0YWJhc2UtbmFtZT5NZWRsaW5lPC9yZW1vdGUtZGF0YWJhc2UtbmFt
ZT48cmVtb3RlLWRhdGFiYXNlLXByb3ZpZGVyPk5MTTwvcmVtb3RlLWRhdGFiYXNlLXByb3ZpZGVy
PjwvcmVjb3JkPjwvQ2l0ZT48L0VuZE5vdGU+
</w:fldData>
        </w:fldChar>
      </w:r>
      <w:r w:rsidR="007E0B95" w:rsidRPr="00234024">
        <w:instrText xml:space="preserve"> ADDIN EN.CITE </w:instrText>
      </w:r>
      <w:r w:rsidR="007E0B95" w:rsidRPr="00234024">
        <w:fldChar w:fldCharType="begin">
          <w:fldData xml:space="preserve">PEVuZE5vdGU+PENpdGU+PEF1dGhvcj5RaW48L0F1dGhvcj48WWVhcj4yMDI0PC9ZZWFyPjxSZWNO
dW0+MjUyPC9SZWNOdW0+PERpc3BsYXlUZXh0PlszNV08L0Rpc3BsYXlUZXh0PjxyZWNvcmQ+PHJl
Yy1udW1iZXI+MjUyPC9yZWMtbnVtYmVyPjxmb3JlaWduLWtleXM+PGtleSBhcHA9IkVOIiBkYi1p
ZD0ieGFldnpmZDlsd2F4c2Nlc3cwYzU5ZGVlMmVldjllZWZhdHZ0IiB0aW1lc3RhbXA9IjE3MzY5
NjQyMDUiPjI1Mjwva2V5PjwvZm9yZWlnbi1rZXlzPjxyZWYtdHlwZSBuYW1lPSJKb3VybmFsIEFy
dGljbGUiPjE3PC9yZWYtdHlwZT48Y29udHJpYnV0b3JzPjxhdXRob3JzPjxhdXRob3I+UWluLCBM
LjwvYXV0aG9yPjxhdXRob3I+WWFuZywgUy48L2F1dGhvcj48YXV0aG9yPlpoYW8sIEMuPC9hdXRo
b3I+PGF1dGhvcj5ZYW5nLCBKLjwvYXV0aG9yPjxhdXRob3I+TGksIEYuPC9hdXRob3I+PGF1dGhv
cj5YdSwgWi48L2F1dGhvcj48YXV0aG9yPllhbmcsIFkuPC9hdXRob3I+PGF1dGhvcj5aaG91LCBI
LjwvYXV0aG9yPjxhdXRob3I+TGksIEsuPC9hdXRob3I+PGF1dGhvcj5YaW9uZywgQy48L2F1dGhv
cj48YXV0aG9yPkh1YW5nLCBXLjwvYXV0aG9yPjxhdXRob3I+SHUsIE4uPC9hdXRob3I+PGF1dGhv
cj5IdSwgWC48L2F1dGhvcj48L2F1dGhvcnM+PC9jb250cmlidXRvcnM+PGF1dGgtYWRkcmVzcz5E
ZXBhcnRtZW50IG9mIE9ydGhvcGFlZGljcywgVGhlIEZpcnN0IEFmZmlsaWF0ZWQgSG9zcGl0YWwg
b2YgQ2hvbmdxaW5nIE1lZGljYWwgVW5pdmVyc2l0eSwgQ2hvbmdxaW5nLCA0MDAwMTYsIENoaW5h
LiYjeEQ7T3J0aG9wZWRpYyBMYWJvcmF0b3J5IG9mIENob25ncWluZyBNZWRpY2FsIFVuaXZlcnNp
dHksIENob25ncWluZywgNDAwMDE2LCBDaGluYS4mI3hEO0NsaW5pY2FsIE1lZGljYWwgQ29sbGVn
ZSBhbmQgQWZmaWxpYXRlZCBIb3NwaXRhbCBvZiBDaGVuZ2R1IFVuaXZlcnNpdHksIENoZW5nZHUg
VW5pdmVyc2l0eSwgQ2hlbmdkdSwgU2ljaHVhbiwgNjEwMDgxLCBDaGluYS4mI3hEO1VuaXZlcnNp
dHkgb2YgQ2hpbmVzZSBBY2FkZW15IG9mIFNjaWVuY2VzLCBCZWkgSmluZywgMTAxNDA4LCBDaGlu
YS4mI3hEO0RlcGFydG1lbnQgb2YgT3J0aG9wYWVkaWNzLCBUaGUgRmlyc3QgQWZmaWxpYXRlZCBI
b3NwaXRhbCBvZiBDaG9uZ3FpbmcgTWVkaWNhbCBVbml2ZXJzaXR5LCBDaG9uZ3FpbmcsIDQwMDAx
NiwgQ2hpbmEuIGh1bmNxam9pbnRAeWVhaC5uZXQuJiN4RDtPcnRob3BlZGljIExhYm9yYXRvcnkg
b2YgQ2hvbmdxaW5nIE1lZGljYWwgVW5pdmVyc2l0eSwgQ2hvbmdxaW5nLCA0MDAwMTYsIENoaW5h
LiBodW5jcWpvaW50QHllYWgubmV0LiYjeEQ7Q2xpbmljYWwgTWVkaWNhbCBDb2xsZWdlIGFuZCBB
ZmZpbGlhdGVkIEhvc3BpdGFsIG9mIENoZW5nZHUgVW5pdmVyc2l0eSwgQ2hlbmdkdSBVbml2ZXJz
aXR5LCBDaGVuZ2R1LCBTaWNodWFuLCA2MTAwODEsIENoaW5hLiBodXh1bGluMTk5M0AxNjMuY29t
LiYjeEQ7RGVwYXJ0bWVudCBvZiBCaW90aGVyYXB5LCBDYW5jZXIgQ2VudGVyIGFuZCBTdGF0ZSBL
ZXkgTGFib3JhdG9yeSBvZiBCaW90aGVyYXB5LCBXZXN0IENoaW5hIEhvc3BpdGFsLCBTaWNodWFu
IFVuaXZlcnNpdHksIENoZW5nZHUsIFNpY2h1YW4sIDYxMDA0MSwgQ2hpbmEuIGh1eHVsaW4xOTkz
QDE2My5jb20uPC9hdXRoLWFkZHJlc3M+PHRpdGxlcz48dGl0bGU+UHJvc3BlY3RzIGFuZCBjaGFs
bGVuZ2VzIGZvciB0aGUgYXBwbGljYXRpb24gb2YgdGlzc3VlIGVuZ2luZWVyaW5nIHRlY2hub2xv
Z2llcyBpbiB0aGUgdHJlYXRtZW50IG9mIGJvbmUgaW5mZWN0aW9uczwvdGl0bGU+PHNlY29uZGFy
eS10aXRsZT5Cb25lIFJlczwvc2Vjb25kYXJ5LXRpdGxlPjwvdGl0bGVzPjxwZXJpb2RpY2FsPjxm
dWxsLXRpdGxlPkJvbmUgUmVzPC9mdWxsLXRpdGxlPjwvcGVyaW9kaWNhbD48cGFnZXM+Mjg8L3Bh
Z2VzPjx2b2x1bWU+MTI8L3ZvbHVtZT48bnVtYmVyPjE8L251bWJlcj48ZWRpdGlvbj4yMDI0MDUx
NDwvZWRpdGlvbj48a2V5d29yZHM+PGtleXdvcmQ+SHVtYW5zPC9rZXl3b3JkPjxrZXl3b3JkPipU
aXNzdWUgRW5naW5lZXJpbmcvbWV0aG9kczwva2V5d29yZD48a2V5d29yZD5Pc3Rlb215ZWxpdGlz
L21pY3JvYmlvbG9neS90aGVyYXB5L2RydWcgdGhlcmFweTwva2V5d29yZD48a2V5d29yZD5Cb25l
IFJlZ2VuZXJhdGlvbjwva2V5d29yZD48a2V5d29yZD5BbmltYWxzPC9rZXl3b3JkPjwva2V5d29y
ZHM+PGRhdGVzPjx5ZWFyPjIwMjQ8L3llYXI+PHB1Yi1kYXRlcz48ZGF0ZT5NYXkgMTQ8L2RhdGU+
PC9wdWItZGF0ZXM+PC9kYXRlcz48aXNibj4yMDk1LTQ3MDAgKFByaW50KSYjeEQ7MjA5NS02MjMx
IChFbGVjdHJvbmljKSYjeEQ7MjA5NS00NzAwIChMaW5raW5nKTwvaXNibj48YWNjZXNzaW9uLW51
bT4zODc0NDg2MzwvYWNjZXNzaW9uLW51bT48dXJscz48cmVsYXRlZC11cmxzPjx1cmw+aHR0cHM6
Ly93d3cubmNiaS5ubG0ubmloLmdvdi9wdWJtZWQvMzg3NDQ4NjM8L3VybD48L3JlbGF0ZWQtdXJs
cz48L3VybHM+PGN1c3RvbTE+VGhlIGF1dGhvcnMgZGVjbGFyZSBubyBjb21wZXRpbmcgaW50ZXJl
c3RzLjwvY3VzdG9tMT48Y3VzdG9tMj5QTUMxMTA5NDAxNzwvY3VzdG9tMj48ZWxlY3Ryb25pYy1y
ZXNvdXJjZS1udW0+MTAuMTAzOC9zNDE0MTMtMDI0LTAwMzMyLXc8L2VsZWN0cm9uaWMtcmVzb3Vy
Y2UtbnVtPjxyZW1vdGUtZGF0YWJhc2UtbmFtZT5NZWRsaW5lPC9yZW1vdGUtZGF0YWJhc2UtbmFt
ZT48cmVtb3RlLWRhdGFiYXNlLXByb3ZpZGVyPk5MTTwvcmVtb3RlLWRhdGFiYXNlLXByb3ZpZGVy
PjwvcmVjb3JkPjwvQ2l0ZT48L0VuZE5vdGU+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[35]</w:t>
      </w:r>
      <w:r w:rsidRPr="00234024">
        <w:fldChar w:fldCharType="end"/>
      </w:r>
      <w:r w:rsidRPr="00234024">
        <w:t>.</w:t>
      </w:r>
    </w:p>
    <w:p w14:paraId="4F187AD5" w14:textId="6FB95BAC" w:rsidR="006F63D0" w:rsidRPr="00234024" w:rsidRDefault="006F63D0" w:rsidP="00234024">
      <w:pPr>
        <w:pStyle w:val="NormalWeb"/>
        <w:spacing w:before="0" w:beforeAutospacing="0" w:after="0" w:afterAutospacing="0"/>
      </w:pPr>
      <w:r w:rsidRPr="00234024">
        <w:rPr>
          <w:i/>
          <w:iCs/>
        </w:rPr>
        <w:t>S. aureus</w:t>
      </w:r>
      <w:r w:rsidRPr="00234024">
        <w:t xml:space="preserve"> is capable </w:t>
      </w:r>
      <w:r w:rsidR="000443B8" w:rsidRPr="00234024">
        <w:t xml:space="preserve">of </w:t>
      </w:r>
      <w:r w:rsidRPr="00234024">
        <w:t>invad</w:t>
      </w:r>
      <w:r w:rsidR="000443B8" w:rsidRPr="00234024">
        <w:t>ing</w:t>
      </w:r>
      <w:r w:rsidRPr="00234024">
        <w:t xml:space="preserve"> into the osteocyte </w:t>
      </w:r>
      <w:proofErr w:type="spellStart"/>
      <w:r w:rsidRPr="00234024">
        <w:t>lacuno</w:t>
      </w:r>
      <w:proofErr w:type="spellEnd"/>
      <w:r w:rsidRPr="00234024">
        <w:t xml:space="preserve">-canalicular network (OLCN) </w:t>
      </w:r>
      <w:r w:rsidR="002C2B67" w:rsidRPr="00234024">
        <w:t xml:space="preserve">using the </w:t>
      </w:r>
      <w:r w:rsidRPr="00234024">
        <w:t>cell wall biosynthesis machinery, particularly penicillin-binding proteins (PBPs)</w:t>
      </w:r>
      <w:r w:rsidRPr="00234024">
        <w:fldChar w:fldCharType="begin">
          <w:fldData xml:space="preserve">PEVuZE5vdGU+PENpdGU+PEF1dGhvcj5NYXN0ZXJzPC9BdXRob3I+PFllYXI+MjAyMTwvWWVhcj48
UmVjTnVtPjIwMjwvUmVjTnVtPjxEaXNwbGF5VGV4dD5bOTRdPC9EaXNwbGF5VGV4dD48cmVjb3Jk
PjxyZWMtbnVtYmVyPjIwMjwvcmVjLW51bWJlcj48Zm9yZWlnbi1rZXlzPjxrZXkgYXBwPSJFTiIg
ZGItaWQ9InhhZXZ6ZmQ5bHdheHNjZXN3MGM1OWRlZTJlZXY5ZWVmYXR2dCIgdGltZXN0YW1wPSIx
NzM2MzcwMjg1Ij4yMDI8L2tleT48L2ZvcmVpZ24ta2V5cz48cmVmLXR5cGUgbmFtZT0iSm91cm5h
bCBBcnRpY2xlIj4xNzwvcmVmLXR5cGU+PGNvbnRyaWJ1dG9ycz48YXV0aG9ycz48YXV0aG9yPk1h
c3RlcnMsIEUuIEEuPC9hdXRob3I+PGF1dGhvcj5NdXRodWtyaXNobmFuLCBHLjwvYXV0aG9yPjxh
dXRob3I+SG8sIEwuPC9hdXRob3I+PGF1dGhvcj5HaWxsLCBBLiBMLjwvYXV0aG9yPjxhdXRob3I+
ZGUgTWVzeSBCZW50bGV5LCBLLiBMLjwvYXV0aG9yPjxhdXRob3I+R2FsbG93YXksIEMuIEEuPC9h
dXRob3I+PGF1dGhvcj5NY0dyYXRoLCBKLiBMLjwvYXV0aG9yPjxhdXRob3I+QXdhZCwgSC4gQS48
L2F1dGhvcj48YXV0aG9yPkdpbGwsIFMuIFIuPC9hdXRob3I+PGF1dGhvcj5TY2h3YXJ6LCBFLiBN
LjwvYXV0aG9yPjwvYXV0aG9ycz48L2NvbnRyaWJ1dG9ycz48YXV0aC1hZGRyZXNzPkNlbnRlciBm
b3IgTXVzY3Vsb3NrZWxldGFsIFJlc2VhcmNoLCBVbml2ZXJzaXR5IG9mIFJvY2hlc3RlciBNZWRp
Y2FsIENlbnRlciwgUm9jaGVzdGVyLCBOWSwgVW5pdGVkIFN0YXRlcy4mI3hEO0RlcGFydG1lbnQg
b2YgQmlvbWVkaWNhbCBFbmdpbmVlcmluZywgVW5pdmVyc2l0eSBvZiBSb2NoZXN0ZXIgTWVkaWNh
bCBDZW50ZXIsIFJvY2hlc3RlciwgTlksIFVuaXRlZCBTdGF0ZXMuJiN4RDtEZXBhcnRtZW50IG9m
IE9ydGhvcGFlZGljcywgVW5pdmVyc2l0eSBvZiBSb2NoZXN0ZXIgTWVkaWNhbCBDZW50ZXIsIFJv
Y2hlc3RlciwgTlksIFVuaXRlZCBTdGF0ZXMuJiN4RDtEZXBhcnRtZW50IG9mIE1pY3JvYmlvbG9n
eSBhbmQgSW1tdW5vbG9neSwgVW5pdmVyc2l0eSBvZiBSb2NoZXN0ZXIgTWVkaWNhbCBDZW50ZXIs
IFJvY2hlc3RlciwgTlksIFVuaXRlZCBTdGF0ZXMuJiN4RDtEZXBhcnRtZW50IG9mIFBhdGhvbG9n
eSBhbmQgTGFib3JhdG9yeSBNZWRpY2luZSwgVW5pdmVyc2l0eSBvZiBSb2NoZXN0ZXIgTWVkaWNh
bCBDZW50ZXIsIFJvY2hlc3RlciwgTlksIFVuaXRlZCBTdGF0ZXMuPC9hdXRoLWFkZHJlc3M+PHRp
dGxlcz48dGl0bGU+U3RhcGh5bG9jb2NjdXMgYXVyZXVzIENlbGwgV2FsbCBCaW9zeW50aGVzaXMg
TW9kdWxhdGVzIEJvbmUgSW52YXNpb24gYW5kIE9zdGVvbXllbGl0aXMgUGF0aG9nZW5lc2lzPC90
aXRsZT48c2Vjb25kYXJ5LXRpdGxlPkZyb250IE1pY3JvYmlvbDwvc2Vjb25kYXJ5LXRpdGxlPjwv
dGl0bGVzPjxwZXJpb2RpY2FsPjxmdWxsLXRpdGxlPkZyb250IE1pY3JvYmlvbDwvZnVsbC10aXRs
ZT48L3BlcmlvZGljYWw+PHBhZ2VzPjcyMzQ5ODwvcGFnZXM+PHZvbHVtZT4xMjwvdm9sdW1lPjxl
ZGl0aW9uPjIwMjEwODE2PC9lZGl0aW9uPjxrZXl3b3Jkcz48a2V5d29yZD5QYnAgMzwva2V5d29y
ZD48a2V5d29yZD5TLiBhdXJldXM8L2tleXdvcmQ+PGtleXdvcmQ+YXV0b2x5c2luPC9rZXl3b3Jk
PjxrZXl3b3JkPmNlbGwgd2FsbDwva2V5d29yZD48a2V5d29yZD5vc3Rlb2N5dGUgY2FuYWxpY3Vs
aTwva2V5d29yZD48a2V5d29yZD5vc3Rlb2x5c2lzPC9rZXl3b3JkPjxrZXl3b3JkPm9zdGVvbXll
bGl0aXM8L2tleXdvcmQ+PGtleXdvcmQ+c3VyZmFjZSBhZGhlc2lvbjwva2V5d29yZD48L2tleXdv
cmRzPjxkYXRlcz48eWVhcj4yMDIxPC95ZWFyPjwvZGF0ZXM+PGlzYm4+MTY2NC0zMDJYIChQcmlu
dCkmI3hEOzE2NjQtMzAyWCAoRWxlY3Ryb25pYykmI3hEOzE2NjQtMzAyWCAoTGlua2luZyk8L2lz
Ym4+PGFjY2Vzc2lvbi1udW0+MzQ0ODQxNjU8L2FjY2Vzc2lvbi1udW0+PHVybHM+PHJlbGF0ZWQt
dXJscz48dXJsPmh0dHBzOi8vd3d3Lm5jYmkubmxtLm5paC5nb3YvcHVibWVkLzM0NDg0MTY1PC91
cmw+PC9yZWxhdGVkLXVybHM+PC91cmxzPjxjdXN0b20xPkpNIGlzIGEgZm91bmRlciBvZiBTaU1Q
b3JlLCBhbiBlYXJseS1zdGFnZSBjb21wYW55IGNvbW1lcmNpYWxpemluZyB1bHRyYXRoaW4gc2ls
aWNvbi1iYXNlZCB0ZWNobm9sb2dpZXMuIFRoZSByZW1haW5pbmcgYXV0aG9ycyBkZWNsYXJlIHRo
YXQgdGhlIHJlc2VhcmNoIHdhcyBjb25kdWN0ZWQgaW4gdGhlIGFic2VuY2Ugb2YgYW55IGNvbW1l
cmNpYWwgb3IgZmluYW5jaWFsIHJlbGF0aW9uc2hpcHMgdGhhdCBjb3VsZCBiZSBjb25zdHJ1ZWQg
YXMgYSBwb3RlbnRpYWwgY29uZmxpY3Qgb2YgaW50ZXJlc3QuPC9jdXN0b20xPjxjdXN0b20yPlBN
Qzg0MTU0NTY8L2N1c3RvbTI+PGVsZWN0cm9uaWMtcmVzb3VyY2UtbnVtPjEwLjMzODkvZm1pY2Iu
MjAyMS43MjM0OTg8L2VsZWN0cm9uaWMtcmVzb3VyY2UtbnVtPjxyZW1vdGUtZGF0YWJhc2UtbmFt
ZT5QdWJNZWQtbm90LU1FRExJTkU8L3JlbW90ZS1kYXRhYmFzZS1uYW1lPjxyZW1vdGUtZGF0YWJh
c2UtcHJvdmlkZXI+TkxNPC9yZW1vdGUtZGF0YWJhc2UtcHJvdmlkZXI+PC9yZWNvcmQ+PC9DaXRl
PjwvRW5kTm90ZT4A
</w:fldData>
        </w:fldChar>
      </w:r>
      <w:r w:rsidR="007E0B95" w:rsidRPr="00234024">
        <w:instrText xml:space="preserve"> ADDIN EN.CITE </w:instrText>
      </w:r>
      <w:r w:rsidR="007E0B95" w:rsidRPr="00234024">
        <w:fldChar w:fldCharType="begin">
          <w:fldData xml:space="preserve">PEVuZE5vdGU+PENpdGU+PEF1dGhvcj5NYXN0ZXJzPC9BdXRob3I+PFllYXI+MjAyMTwvWWVhcj48
UmVjTnVtPjIwMjwvUmVjTnVtPjxEaXNwbGF5VGV4dD5bOTRdPC9EaXNwbGF5VGV4dD48cmVjb3Jk
PjxyZWMtbnVtYmVyPjIwMjwvcmVjLW51bWJlcj48Zm9yZWlnbi1rZXlzPjxrZXkgYXBwPSJFTiIg
ZGItaWQ9InhhZXZ6ZmQ5bHdheHNjZXN3MGM1OWRlZTJlZXY5ZWVmYXR2dCIgdGltZXN0YW1wPSIx
NzM2MzcwMjg1Ij4yMDI8L2tleT48L2ZvcmVpZ24ta2V5cz48cmVmLXR5cGUgbmFtZT0iSm91cm5h
bCBBcnRpY2xlIj4xNzwvcmVmLXR5cGU+PGNvbnRyaWJ1dG9ycz48YXV0aG9ycz48YXV0aG9yPk1h
c3RlcnMsIEUuIEEuPC9hdXRob3I+PGF1dGhvcj5NdXRodWtyaXNobmFuLCBHLjwvYXV0aG9yPjxh
dXRob3I+SG8sIEwuPC9hdXRob3I+PGF1dGhvcj5HaWxsLCBBLiBMLjwvYXV0aG9yPjxhdXRob3I+
ZGUgTWVzeSBCZW50bGV5LCBLLiBMLjwvYXV0aG9yPjxhdXRob3I+R2FsbG93YXksIEMuIEEuPC9h
dXRob3I+PGF1dGhvcj5NY0dyYXRoLCBKLiBMLjwvYXV0aG9yPjxhdXRob3I+QXdhZCwgSC4gQS48
L2F1dGhvcj48YXV0aG9yPkdpbGwsIFMuIFIuPC9hdXRob3I+PGF1dGhvcj5TY2h3YXJ6LCBFLiBN
LjwvYXV0aG9yPjwvYXV0aG9ycz48L2NvbnRyaWJ1dG9ycz48YXV0aC1hZGRyZXNzPkNlbnRlciBm
b3IgTXVzY3Vsb3NrZWxldGFsIFJlc2VhcmNoLCBVbml2ZXJzaXR5IG9mIFJvY2hlc3RlciBNZWRp
Y2FsIENlbnRlciwgUm9jaGVzdGVyLCBOWSwgVW5pdGVkIFN0YXRlcy4mI3hEO0RlcGFydG1lbnQg
b2YgQmlvbWVkaWNhbCBFbmdpbmVlcmluZywgVW5pdmVyc2l0eSBvZiBSb2NoZXN0ZXIgTWVkaWNh
bCBDZW50ZXIsIFJvY2hlc3RlciwgTlksIFVuaXRlZCBTdGF0ZXMuJiN4RDtEZXBhcnRtZW50IG9m
IE9ydGhvcGFlZGljcywgVW5pdmVyc2l0eSBvZiBSb2NoZXN0ZXIgTWVkaWNhbCBDZW50ZXIsIFJv
Y2hlc3RlciwgTlksIFVuaXRlZCBTdGF0ZXMuJiN4RDtEZXBhcnRtZW50IG9mIE1pY3JvYmlvbG9n
eSBhbmQgSW1tdW5vbG9neSwgVW5pdmVyc2l0eSBvZiBSb2NoZXN0ZXIgTWVkaWNhbCBDZW50ZXIs
IFJvY2hlc3RlciwgTlksIFVuaXRlZCBTdGF0ZXMuJiN4RDtEZXBhcnRtZW50IG9mIFBhdGhvbG9n
eSBhbmQgTGFib3JhdG9yeSBNZWRpY2luZSwgVW5pdmVyc2l0eSBvZiBSb2NoZXN0ZXIgTWVkaWNh
bCBDZW50ZXIsIFJvY2hlc3RlciwgTlksIFVuaXRlZCBTdGF0ZXMuPC9hdXRoLWFkZHJlc3M+PHRp
dGxlcz48dGl0bGU+U3RhcGh5bG9jb2NjdXMgYXVyZXVzIENlbGwgV2FsbCBCaW9zeW50aGVzaXMg
TW9kdWxhdGVzIEJvbmUgSW52YXNpb24gYW5kIE9zdGVvbXllbGl0aXMgUGF0aG9nZW5lc2lzPC90
aXRsZT48c2Vjb25kYXJ5LXRpdGxlPkZyb250IE1pY3JvYmlvbDwvc2Vjb25kYXJ5LXRpdGxlPjwv
dGl0bGVzPjxwZXJpb2RpY2FsPjxmdWxsLXRpdGxlPkZyb250IE1pY3JvYmlvbDwvZnVsbC10aXRs
ZT48L3BlcmlvZGljYWw+PHBhZ2VzPjcyMzQ5ODwvcGFnZXM+PHZvbHVtZT4xMjwvdm9sdW1lPjxl
ZGl0aW9uPjIwMjEwODE2PC9lZGl0aW9uPjxrZXl3b3Jkcz48a2V5d29yZD5QYnAgMzwva2V5d29y
ZD48a2V5d29yZD5TLiBhdXJldXM8L2tleXdvcmQ+PGtleXdvcmQ+YXV0b2x5c2luPC9rZXl3b3Jk
PjxrZXl3b3JkPmNlbGwgd2FsbDwva2V5d29yZD48a2V5d29yZD5vc3Rlb2N5dGUgY2FuYWxpY3Vs
aTwva2V5d29yZD48a2V5d29yZD5vc3Rlb2x5c2lzPC9rZXl3b3JkPjxrZXl3b3JkPm9zdGVvbXll
bGl0aXM8L2tleXdvcmQ+PGtleXdvcmQ+c3VyZmFjZSBhZGhlc2lvbjwva2V5d29yZD48L2tleXdv
cmRzPjxkYXRlcz48eWVhcj4yMDIxPC95ZWFyPjwvZGF0ZXM+PGlzYm4+MTY2NC0zMDJYIChQcmlu
dCkmI3hEOzE2NjQtMzAyWCAoRWxlY3Ryb25pYykmI3hEOzE2NjQtMzAyWCAoTGlua2luZyk8L2lz
Ym4+PGFjY2Vzc2lvbi1udW0+MzQ0ODQxNjU8L2FjY2Vzc2lvbi1udW0+PHVybHM+PHJlbGF0ZWQt
dXJscz48dXJsPmh0dHBzOi8vd3d3Lm5jYmkubmxtLm5paC5nb3YvcHVibWVkLzM0NDg0MTY1PC91
cmw+PC9yZWxhdGVkLXVybHM+PC91cmxzPjxjdXN0b20xPkpNIGlzIGEgZm91bmRlciBvZiBTaU1Q
b3JlLCBhbiBlYXJseS1zdGFnZSBjb21wYW55IGNvbW1lcmNpYWxpemluZyB1bHRyYXRoaW4gc2ls
aWNvbi1iYXNlZCB0ZWNobm9sb2dpZXMuIFRoZSByZW1haW5pbmcgYXV0aG9ycyBkZWNsYXJlIHRo
YXQgdGhlIHJlc2VhcmNoIHdhcyBjb25kdWN0ZWQgaW4gdGhlIGFic2VuY2Ugb2YgYW55IGNvbW1l
cmNpYWwgb3IgZmluYW5jaWFsIHJlbGF0aW9uc2hpcHMgdGhhdCBjb3VsZCBiZSBjb25zdHJ1ZWQg
YXMgYSBwb3RlbnRpYWwgY29uZmxpY3Qgb2YgaW50ZXJlc3QuPC9jdXN0b20xPjxjdXN0b20yPlBN
Qzg0MTU0NTY8L2N1c3RvbTI+PGVsZWN0cm9uaWMtcmVzb3VyY2UtbnVtPjEwLjMzODkvZm1pY2Iu
MjAyMS43MjM0OTg8L2VsZWN0cm9uaWMtcmVzb3VyY2UtbnVtPjxyZW1vdGUtZGF0YWJhc2UtbmFt
ZT5QdWJNZWQtbm90LU1FRExJTkU8L3JlbW90ZS1kYXRhYmFzZS1uYW1lPjxyZW1vdGUtZGF0YWJh
c2UtcHJvdmlkZXI+TkxNPC9yZW1vdGUtZGF0YWJhc2UtcHJvdmlkZXI+PC9yZWNvcmQ+PC9DaXRl
PjwvRW5kTm90ZT4A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[94]</w:t>
      </w:r>
      <w:r w:rsidRPr="00234024">
        <w:fldChar w:fldCharType="end"/>
      </w:r>
      <w:r w:rsidRPr="00234024">
        <w:rPr>
          <w:i/>
          <w:iCs/>
        </w:rPr>
        <w:t xml:space="preserve">. </w:t>
      </w:r>
      <w:r w:rsidRPr="00234024">
        <w:t xml:space="preserve">Although large bacteria like </w:t>
      </w:r>
      <w:r w:rsidRPr="00234024">
        <w:rPr>
          <w:rStyle w:val="Emphasis"/>
          <w:rFonts w:ascii="Times New Roman" w:eastAsiaTheme="majorEastAsia" w:hAnsi="Times New Roman"/>
        </w:rPr>
        <w:t>S. aureus</w:t>
      </w:r>
      <w:r w:rsidRPr="00234024">
        <w:t xml:space="preserve"> were previously classified as incapable to penetrate the OLCN, studies show they can alter their volume to occupy spaces as small as 100–600 nm</w:t>
      </w:r>
      <w:r w:rsidRPr="00234024">
        <w:fldChar w:fldCharType="begin">
          <w:fldData xml:space="preserve">PEVuZE5vdGU+PENpdGU+PEF1dGhvcj5RaW48L0F1dGhvcj48WWVhcj4yMDI0PC9ZZWFyPjxSZWNO
dW0+MjUyPC9SZWNOdW0+PERpc3BsYXlUZXh0PlszNV08L0Rpc3BsYXlUZXh0PjxyZWNvcmQ+PHJl
Yy1udW1iZXI+MjUyPC9yZWMtbnVtYmVyPjxmb3JlaWduLWtleXM+PGtleSBhcHA9IkVOIiBkYi1p
ZD0ieGFldnpmZDlsd2F4c2Nlc3cwYzU5ZGVlMmVldjllZWZhdHZ0IiB0aW1lc3RhbXA9IjE3MzY5
NjQyMDUiPjI1Mjwva2V5PjwvZm9yZWlnbi1rZXlzPjxyZWYtdHlwZSBuYW1lPSJKb3VybmFsIEFy
dGljbGUiPjE3PC9yZWYtdHlwZT48Y29udHJpYnV0b3JzPjxhdXRob3JzPjxhdXRob3I+UWluLCBM
LjwvYXV0aG9yPjxhdXRob3I+WWFuZywgUy48L2F1dGhvcj48YXV0aG9yPlpoYW8sIEMuPC9hdXRo
b3I+PGF1dGhvcj5ZYW5nLCBKLjwvYXV0aG9yPjxhdXRob3I+TGksIEYuPC9hdXRob3I+PGF1dGhv
cj5YdSwgWi48L2F1dGhvcj48YXV0aG9yPllhbmcsIFkuPC9hdXRob3I+PGF1dGhvcj5aaG91LCBI
LjwvYXV0aG9yPjxhdXRob3I+TGksIEsuPC9hdXRob3I+PGF1dGhvcj5YaW9uZywgQy48L2F1dGhv
cj48YXV0aG9yPkh1YW5nLCBXLjwvYXV0aG9yPjxhdXRob3I+SHUsIE4uPC9hdXRob3I+PGF1dGhv
cj5IdSwgWC48L2F1dGhvcj48L2F1dGhvcnM+PC9jb250cmlidXRvcnM+PGF1dGgtYWRkcmVzcz5E
ZXBhcnRtZW50IG9mIE9ydGhvcGFlZGljcywgVGhlIEZpcnN0IEFmZmlsaWF0ZWQgSG9zcGl0YWwg
b2YgQ2hvbmdxaW5nIE1lZGljYWwgVW5pdmVyc2l0eSwgQ2hvbmdxaW5nLCA0MDAwMTYsIENoaW5h
LiYjeEQ7T3J0aG9wZWRpYyBMYWJvcmF0b3J5IG9mIENob25ncWluZyBNZWRpY2FsIFVuaXZlcnNp
dHksIENob25ncWluZywgNDAwMDE2LCBDaGluYS4mI3hEO0NsaW5pY2FsIE1lZGljYWwgQ29sbGVn
ZSBhbmQgQWZmaWxpYXRlZCBIb3NwaXRhbCBvZiBDaGVuZ2R1IFVuaXZlcnNpdHksIENoZW5nZHUg
VW5pdmVyc2l0eSwgQ2hlbmdkdSwgU2ljaHVhbiwgNjEwMDgxLCBDaGluYS4mI3hEO1VuaXZlcnNp
dHkgb2YgQ2hpbmVzZSBBY2FkZW15IG9mIFNjaWVuY2VzLCBCZWkgSmluZywgMTAxNDA4LCBDaGlu
YS4mI3hEO0RlcGFydG1lbnQgb2YgT3J0aG9wYWVkaWNzLCBUaGUgRmlyc3QgQWZmaWxpYXRlZCBI
b3NwaXRhbCBvZiBDaG9uZ3FpbmcgTWVkaWNhbCBVbml2ZXJzaXR5LCBDaG9uZ3FpbmcsIDQwMDAx
NiwgQ2hpbmEuIGh1bmNxam9pbnRAeWVhaC5uZXQuJiN4RDtPcnRob3BlZGljIExhYm9yYXRvcnkg
b2YgQ2hvbmdxaW5nIE1lZGljYWwgVW5pdmVyc2l0eSwgQ2hvbmdxaW5nLCA0MDAwMTYsIENoaW5h
LiBodW5jcWpvaW50QHllYWgubmV0LiYjeEQ7Q2xpbmljYWwgTWVkaWNhbCBDb2xsZWdlIGFuZCBB
ZmZpbGlhdGVkIEhvc3BpdGFsIG9mIENoZW5nZHUgVW5pdmVyc2l0eSwgQ2hlbmdkdSBVbml2ZXJz
aXR5LCBDaGVuZ2R1LCBTaWNodWFuLCA2MTAwODEsIENoaW5hLiBodXh1bGluMTk5M0AxNjMuY29t
LiYjeEQ7RGVwYXJ0bWVudCBvZiBCaW90aGVyYXB5LCBDYW5jZXIgQ2VudGVyIGFuZCBTdGF0ZSBL
ZXkgTGFib3JhdG9yeSBvZiBCaW90aGVyYXB5LCBXZXN0IENoaW5hIEhvc3BpdGFsLCBTaWNodWFu
IFVuaXZlcnNpdHksIENoZW5nZHUsIFNpY2h1YW4sIDYxMDA0MSwgQ2hpbmEuIGh1eHVsaW4xOTkz
QDE2My5jb20uPC9hdXRoLWFkZHJlc3M+PHRpdGxlcz48dGl0bGU+UHJvc3BlY3RzIGFuZCBjaGFs
bGVuZ2VzIGZvciB0aGUgYXBwbGljYXRpb24gb2YgdGlzc3VlIGVuZ2luZWVyaW5nIHRlY2hub2xv
Z2llcyBpbiB0aGUgdHJlYXRtZW50IG9mIGJvbmUgaW5mZWN0aW9uczwvdGl0bGU+PHNlY29uZGFy
eS10aXRsZT5Cb25lIFJlczwvc2Vjb25kYXJ5LXRpdGxlPjwvdGl0bGVzPjxwZXJpb2RpY2FsPjxm
dWxsLXRpdGxlPkJvbmUgUmVzPC9mdWxsLXRpdGxlPjwvcGVyaW9kaWNhbD48cGFnZXM+Mjg8L3Bh
Z2VzPjx2b2x1bWU+MTI8L3ZvbHVtZT48bnVtYmVyPjE8L251bWJlcj48ZWRpdGlvbj4yMDI0MDUx
NDwvZWRpdGlvbj48a2V5d29yZHM+PGtleXdvcmQ+SHVtYW5zPC9rZXl3b3JkPjxrZXl3b3JkPipU
aXNzdWUgRW5naW5lZXJpbmcvbWV0aG9kczwva2V5d29yZD48a2V5d29yZD5Pc3Rlb215ZWxpdGlz
L21pY3JvYmlvbG9neS90aGVyYXB5L2RydWcgdGhlcmFweTwva2V5d29yZD48a2V5d29yZD5Cb25l
IFJlZ2VuZXJhdGlvbjwva2V5d29yZD48a2V5d29yZD5BbmltYWxzPC9rZXl3b3JkPjwva2V5d29y
ZHM+PGRhdGVzPjx5ZWFyPjIwMjQ8L3llYXI+PHB1Yi1kYXRlcz48ZGF0ZT5NYXkgMTQ8L2RhdGU+
PC9wdWItZGF0ZXM+PC9kYXRlcz48aXNibj4yMDk1LTQ3MDAgKFByaW50KSYjeEQ7MjA5NS02MjMx
IChFbGVjdHJvbmljKSYjeEQ7MjA5NS00NzAwIChMaW5raW5nKTwvaXNibj48YWNjZXNzaW9uLW51
bT4zODc0NDg2MzwvYWNjZXNzaW9uLW51bT48dXJscz48cmVsYXRlZC11cmxzPjx1cmw+aHR0cHM6
Ly93d3cubmNiaS5ubG0ubmloLmdvdi9wdWJtZWQvMzg3NDQ4NjM8L3VybD48L3JlbGF0ZWQtdXJs
cz48L3VybHM+PGN1c3RvbTE+VGhlIGF1dGhvcnMgZGVjbGFyZSBubyBjb21wZXRpbmcgaW50ZXJl
c3RzLjwvY3VzdG9tMT48Y3VzdG9tMj5QTUMxMTA5NDAxNzwvY3VzdG9tMj48ZWxlY3Ryb25pYy1y
ZXNvdXJjZS1udW0+MTAuMTAzOC9zNDE0MTMtMDI0LTAwMzMyLXc8L2VsZWN0cm9uaWMtcmVzb3Vy
Y2UtbnVtPjxyZW1vdGUtZGF0YWJhc2UtbmFtZT5NZWRsaW5lPC9yZW1vdGUtZGF0YWJhc2UtbmFt
ZT48cmVtb3RlLWRhdGFiYXNlLXByb3ZpZGVyPk5MTTwvcmVtb3RlLWRhdGFiYXNlLXByb3ZpZGVy
PjwvcmVjb3JkPjwvQ2l0ZT48L0VuZE5vdGU+
</w:fldData>
        </w:fldChar>
      </w:r>
      <w:r w:rsidR="007E0B95" w:rsidRPr="00234024">
        <w:instrText xml:space="preserve"> ADDIN EN.CITE </w:instrText>
      </w:r>
      <w:r w:rsidR="007E0B95" w:rsidRPr="00234024">
        <w:fldChar w:fldCharType="begin">
          <w:fldData xml:space="preserve">PEVuZE5vdGU+PENpdGU+PEF1dGhvcj5RaW48L0F1dGhvcj48WWVhcj4yMDI0PC9ZZWFyPjxSZWNO
dW0+MjUyPC9SZWNOdW0+PERpc3BsYXlUZXh0PlszNV08L0Rpc3BsYXlUZXh0PjxyZWNvcmQ+PHJl
Yy1udW1iZXI+MjUyPC9yZWMtbnVtYmVyPjxmb3JlaWduLWtleXM+PGtleSBhcHA9IkVOIiBkYi1p
ZD0ieGFldnpmZDlsd2F4c2Nlc3cwYzU5ZGVlMmVldjllZWZhdHZ0IiB0aW1lc3RhbXA9IjE3MzY5
NjQyMDUiPjI1Mjwva2V5PjwvZm9yZWlnbi1rZXlzPjxyZWYtdHlwZSBuYW1lPSJKb3VybmFsIEFy
dGljbGUiPjE3PC9yZWYtdHlwZT48Y29udHJpYnV0b3JzPjxhdXRob3JzPjxhdXRob3I+UWluLCBM
LjwvYXV0aG9yPjxhdXRob3I+WWFuZywgUy48L2F1dGhvcj48YXV0aG9yPlpoYW8sIEMuPC9hdXRo
b3I+PGF1dGhvcj5ZYW5nLCBKLjwvYXV0aG9yPjxhdXRob3I+TGksIEYuPC9hdXRob3I+PGF1dGhv
cj5YdSwgWi48L2F1dGhvcj48YXV0aG9yPllhbmcsIFkuPC9hdXRob3I+PGF1dGhvcj5aaG91LCBI
LjwvYXV0aG9yPjxhdXRob3I+TGksIEsuPC9hdXRob3I+PGF1dGhvcj5YaW9uZywgQy48L2F1dGhv
cj48YXV0aG9yPkh1YW5nLCBXLjwvYXV0aG9yPjxhdXRob3I+SHUsIE4uPC9hdXRob3I+PGF1dGhv
cj5IdSwgWC48L2F1dGhvcj48L2F1dGhvcnM+PC9jb250cmlidXRvcnM+PGF1dGgtYWRkcmVzcz5E
ZXBhcnRtZW50IG9mIE9ydGhvcGFlZGljcywgVGhlIEZpcnN0IEFmZmlsaWF0ZWQgSG9zcGl0YWwg
b2YgQ2hvbmdxaW5nIE1lZGljYWwgVW5pdmVyc2l0eSwgQ2hvbmdxaW5nLCA0MDAwMTYsIENoaW5h
LiYjeEQ7T3J0aG9wZWRpYyBMYWJvcmF0b3J5IG9mIENob25ncWluZyBNZWRpY2FsIFVuaXZlcnNp
dHksIENob25ncWluZywgNDAwMDE2LCBDaGluYS4mI3hEO0NsaW5pY2FsIE1lZGljYWwgQ29sbGVn
ZSBhbmQgQWZmaWxpYXRlZCBIb3NwaXRhbCBvZiBDaGVuZ2R1IFVuaXZlcnNpdHksIENoZW5nZHUg
VW5pdmVyc2l0eSwgQ2hlbmdkdSwgU2ljaHVhbiwgNjEwMDgxLCBDaGluYS4mI3hEO1VuaXZlcnNp
dHkgb2YgQ2hpbmVzZSBBY2FkZW15IG9mIFNjaWVuY2VzLCBCZWkgSmluZywgMTAxNDA4LCBDaGlu
YS4mI3hEO0RlcGFydG1lbnQgb2YgT3J0aG9wYWVkaWNzLCBUaGUgRmlyc3QgQWZmaWxpYXRlZCBI
b3NwaXRhbCBvZiBDaG9uZ3FpbmcgTWVkaWNhbCBVbml2ZXJzaXR5LCBDaG9uZ3FpbmcsIDQwMDAx
NiwgQ2hpbmEuIGh1bmNxam9pbnRAeWVhaC5uZXQuJiN4RDtPcnRob3BlZGljIExhYm9yYXRvcnkg
b2YgQ2hvbmdxaW5nIE1lZGljYWwgVW5pdmVyc2l0eSwgQ2hvbmdxaW5nLCA0MDAwMTYsIENoaW5h
LiBodW5jcWpvaW50QHllYWgubmV0LiYjeEQ7Q2xpbmljYWwgTWVkaWNhbCBDb2xsZWdlIGFuZCBB
ZmZpbGlhdGVkIEhvc3BpdGFsIG9mIENoZW5nZHUgVW5pdmVyc2l0eSwgQ2hlbmdkdSBVbml2ZXJz
aXR5LCBDaGVuZ2R1LCBTaWNodWFuLCA2MTAwODEsIENoaW5hLiBodXh1bGluMTk5M0AxNjMuY29t
LiYjeEQ7RGVwYXJ0bWVudCBvZiBCaW90aGVyYXB5LCBDYW5jZXIgQ2VudGVyIGFuZCBTdGF0ZSBL
ZXkgTGFib3JhdG9yeSBvZiBCaW90aGVyYXB5LCBXZXN0IENoaW5hIEhvc3BpdGFsLCBTaWNodWFu
IFVuaXZlcnNpdHksIENoZW5nZHUsIFNpY2h1YW4sIDYxMDA0MSwgQ2hpbmEuIGh1eHVsaW4xOTkz
QDE2My5jb20uPC9hdXRoLWFkZHJlc3M+PHRpdGxlcz48dGl0bGU+UHJvc3BlY3RzIGFuZCBjaGFs
bGVuZ2VzIGZvciB0aGUgYXBwbGljYXRpb24gb2YgdGlzc3VlIGVuZ2luZWVyaW5nIHRlY2hub2xv
Z2llcyBpbiB0aGUgdHJlYXRtZW50IG9mIGJvbmUgaW5mZWN0aW9uczwvdGl0bGU+PHNlY29uZGFy
eS10aXRsZT5Cb25lIFJlczwvc2Vjb25kYXJ5LXRpdGxlPjwvdGl0bGVzPjxwZXJpb2RpY2FsPjxm
dWxsLXRpdGxlPkJvbmUgUmVzPC9mdWxsLXRpdGxlPjwvcGVyaW9kaWNhbD48cGFnZXM+Mjg8L3Bh
Z2VzPjx2b2x1bWU+MTI8L3ZvbHVtZT48bnVtYmVyPjE8L251bWJlcj48ZWRpdGlvbj4yMDI0MDUx
NDwvZWRpdGlvbj48a2V5d29yZHM+PGtleXdvcmQ+SHVtYW5zPC9rZXl3b3JkPjxrZXl3b3JkPipU
aXNzdWUgRW5naW5lZXJpbmcvbWV0aG9kczwva2V5d29yZD48a2V5d29yZD5Pc3Rlb215ZWxpdGlz
L21pY3JvYmlvbG9neS90aGVyYXB5L2RydWcgdGhlcmFweTwva2V5d29yZD48a2V5d29yZD5Cb25l
IFJlZ2VuZXJhdGlvbjwva2V5d29yZD48a2V5d29yZD5BbmltYWxzPC9rZXl3b3JkPjwva2V5d29y
ZHM+PGRhdGVzPjx5ZWFyPjIwMjQ8L3llYXI+PHB1Yi1kYXRlcz48ZGF0ZT5NYXkgMTQ8L2RhdGU+
PC9wdWItZGF0ZXM+PC9kYXRlcz48aXNibj4yMDk1LTQ3MDAgKFByaW50KSYjeEQ7MjA5NS02MjMx
IChFbGVjdHJvbmljKSYjeEQ7MjA5NS00NzAwIChMaW5raW5nKTwvaXNibj48YWNjZXNzaW9uLW51
bT4zODc0NDg2MzwvYWNjZXNzaW9uLW51bT48dXJscz48cmVsYXRlZC11cmxzPjx1cmw+aHR0cHM6
Ly93d3cubmNiaS5ubG0ubmloLmdvdi9wdWJtZWQvMzg3NDQ4NjM8L3VybD48L3JlbGF0ZWQtdXJs
cz48L3VybHM+PGN1c3RvbTE+VGhlIGF1dGhvcnMgZGVjbGFyZSBubyBjb21wZXRpbmcgaW50ZXJl
c3RzLjwvY3VzdG9tMT48Y3VzdG9tMj5QTUMxMTA5NDAxNzwvY3VzdG9tMj48ZWxlY3Ryb25pYy1y
ZXNvdXJjZS1udW0+MTAuMTAzOC9zNDE0MTMtMDI0LTAwMzMyLXc8L2VsZWN0cm9uaWMtcmVzb3Vy
Y2UtbnVtPjxyZW1vdGUtZGF0YWJhc2UtbmFtZT5NZWRsaW5lPC9yZW1vdGUtZGF0YWJhc2UtbmFt
ZT48cmVtb3RlLWRhdGFiYXNlLXByb3ZpZGVyPk5MTTwvcmVtb3RlLWRhdGFiYXNlLXByb3ZpZGVy
PjwvcmVjb3JkPjwvQ2l0ZT48L0VuZE5vdGU+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[35]</w:t>
      </w:r>
      <w:r w:rsidRPr="00234024">
        <w:fldChar w:fldCharType="end"/>
      </w:r>
      <w:r w:rsidRPr="00234024">
        <w:t xml:space="preserve">. The bacteria were isolated in OLCN samples both in infection models and in clinical cases </w:t>
      </w:r>
      <w:r w:rsidRPr="00234024">
        <w:fldChar w:fldCharType="begin">
          <w:fldData xml:space="preserve">PEVuZE5vdGU+PENpdGU+PEF1dGhvcj5RaW48L0F1dGhvcj48WWVhcj4yMDI0PC9ZZWFyPjxSZWNO
dW0+MjUyPC9SZWNOdW0+PERpc3BsYXlUZXh0PlszNV08L0Rpc3BsYXlUZXh0PjxyZWNvcmQ+PHJl
Yy1udW1iZXI+MjUyPC9yZWMtbnVtYmVyPjxmb3JlaWduLWtleXM+PGtleSBhcHA9IkVOIiBkYi1p
ZD0ieGFldnpmZDlsd2F4c2Nlc3cwYzU5ZGVlMmVldjllZWZhdHZ0IiB0aW1lc3RhbXA9IjE3MzY5
NjQyMDUiPjI1Mjwva2V5PjwvZm9yZWlnbi1rZXlzPjxyZWYtdHlwZSBuYW1lPSJKb3VybmFsIEFy
dGljbGUiPjE3PC9yZWYtdHlwZT48Y29udHJpYnV0b3JzPjxhdXRob3JzPjxhdXRob3I+UWluLCBM
LjwvYXV0aG9yPjxhdXRob3I+WWFuZywgUy48L2F1dGhvcj48YXV0aG9yPlpoYW8sIEMuPC9hdXRo
b3I+PGF1dGhvcj5ZYW5nLCBKLjwvYXV0aG9yPjxhdXRob3I+TGksIEYuPC9hdXRob3I+PGF1dGhv
cj5YdSwgWi48L2F1dGhvcj48YXV0aG9yPllhbmcsIFkuPC9hdXRob3I+PGF1dGhvcj5aaG91LCBI
LjwvYXV0aG9yPjxhdXRob3I+TGksIEsuPC9hdXRob3I+PGF1dGhvcj5YaW9uZywgQy48L2F1dGhv
cj48YXV0aG9yPkh1YW5nLCBXLjwvYXV0aG9yPjxhdXRob3I+SHUsIE4uPC9hdXRob3I+PGF1dGhv
cj5IdSwgWC48L2F1dGhvcj48L2F1dGhvcnM+PC9jb250cmlidXRvcnM+PGF1dGgtYWRkcmVzcz5E
ZXBhcnRtZW50IG9mIE9ydGhvcGFlZGljcywgVGhlIEZpcnN0IEFmZmlsaWF0ZWQgSG9zcGl0YWwg
b2YgQ2hvbmdxaW5nIE1lZGljYWwgVW5pdmVyc2l0eSwgQ2hvbmdxaW5nLCA0MDAwMTYsIENoaW5h
LiYjeEQ7T3J0aG9wZWRpYyBMYWJvcmF0b3J5IG9mIENob25ncWluZyBNZWRpY2FsIFVuaXZlcnNp
dHksIENob25ncWluZywgNDAwMDE2LCBDaGluYS4mI3hEO0NsaW5pY2FsIE1lZGljYWwgQ29sbGVn
ZSBhbmQgQWZmaWxpYXRlZCBIb3NwaXRhbCBvZiBDaGVuZ2R1IFVuaXZlcnNpdHksIENoZW5nZHUg
VW5pdmVyc2l0eSwgQ2hlbmdkdSwgU2ljaHVhbiwgNjEwMDgxLCBDaGluYS4mI3hEO1VuaXZlcnNp
dHkgb2YgQ2hpbmVzZSBBY2FkZW15IG9mIFNjaWVuY2VzLCBCZWkgSmluZywgMTAxNDA4LCBDaGlu
YS4mI3hEO0RlcGFydG1lbnQgb2YgT3J0aG9wYWVkaWNzLCBUaGUgRmlyc3QgQWZmaWxpYXRlZCBI
b3NwaXRhbCBvZiBDaG9uZ3FpbmcgTWVkaWNhbCBVbml2ZXJzaXR5LCBDaG9uZ3FpbmcsIDQwMDAx
NiwgQ2hpbmEuIGh1bmNxam9pbnRAeWVhaC5uZXQuJiN4RDtPcnRob3BlZGljIExhYm9yYXRvcnkg
b2YgQ2hvbmdxaW5nIE1lZGljYWwgVW5pdmVyc2l0eSwgQ2hvbmdxaW5nLCA0MDAwMTYsIENoaW5h
LiBodW5jcWpvaW50QHllYWgubmV0LiYjeEQ7Q2xpbmljYWwgTWVkaWNhbCBDb2xsZWdlIGFuZCBB
ZmZpbGlhdGVkIEhvc3BpdGFsIG9mIENoZW5nZHUgVW5pdmVyc2l0eSwgQ2hlbmdkdSBVbml2ZXJz
aXR5LCBDaGVuZ2R1LCBTaWNodWFuLCA2MTAwODEsIENoaW5hLiBodXh1bGluMTk5M0AxNjMuY29t
LiYjeEQ7RGVwYXJ0bWVudCBvZiBCaW90aGVyYXB5LCBDYW5jZXIgQ2VudGVyIGFuZCBTdGF0ZSBL
ZXkgTGFib3JhdG9yeSBvZiBCaW90aGVyYXB5LCBXZXN0IENoaW5hIEhvc3BpdGFsLCBTaWNodWFu
IFVuaXZlcnNpdHksIENoZW5nZHUsIFNpY2h1YW4sIDYxMDA0MSwgQ2hpbmEuIGh1eHVsaW4xOTkz
QDE2My5jb20uPC9hdXRoLWFkZHJlc3M+PHRpdGxlcz48dGl0bGU+UHJvc3BlY3RzIGFuZCBjaGFs
bGVuZ2VzIGZvciB0aGUgYXBwbGljYXRpb24gb2YgdGlzc3VlIGVuZ2luZWVyaW5nIHRlY2hub2xv
Z2llcyBpbiB0aGUgdHJlYXRtZW50IG9mIGJvbmUgaW5mZWN0aW9uczwvdGl0bGU+PHNlY29uZGFy
eS10aXRsZT5Cb25lIFJlczwvc2Vjb25kYXJ5LXRpdGxlPjwvdGl0bGVzPjxwZXJpb2RpY2FsPjxm
dWxsLXRpdGxlPkJvbmUgUmVzPC9mdWxsLXRpdGxlPjwvcGVyaW9kaWNhbD48cGFnZXM+Mjg8L3Bh
Z2VzPjx2b2x1bWU+MTI8L3ZvbHVtZT48bnVtYmVyPjE8L251bWJlcj48ZWRpdGlvbj4yMDI0MDUx
NDwvZWRpdGlvbj48a2V5d29yZHM+PGtleXdvcmQ+SHVtYW5zPC9rZXl3b3JkPjxrZXl3b3JkPipU
aXNzdWUgRW5naW5lZXJpbmcvbWV0aG9kczwva2V5d29yZD48a2V5d29yZD5Pc3Rlb215ZWxpdGlz
L21pY3JvYmlvbG9neS90aGVyYXB5L2RydWcgdGhlcmFweTwva2V5d29yZD48a2V5d29yZD5Cb25l
IFJlZ2VuZXJhdGlvbjwva2V5d29yZD48a2V5d29yZD5BbmltYWxzPC9rZXl3b3JkPjwva2V5d29y
ZHM+PGRhdGVzPjx5ZWFyPjIwMjQ8L3llYXI+PHB1Yi1kYXRlcz48ZGF0ZT5NYXkgMTQ8L2RhdGU+
PC9wdWItZGF0ZXM+PC9kYXRlcz48aXNibj4yMDk1LTQ3MDAgKFByaW50KSYjeEQ7MjA5NS02MjMx
IChFbGVjdHJvbmljKSYjeEQ7MjA5NS00NzAwIChMaW5raW5nKTwvaXNibj48YWNjZXNzaW9uLW51
bT4zODc0NDg2MzwvYWNjZXNzaW9uLW51bT48dXJscz48cmVsYXRlZC11cmxzPjx1cmw+aHR0cHM6
Ly93d3cubmNiaS5ubG0ubmloLmdvdi9wdWJtZWQvMzg3NDQ4NjM8L3VybD48L3JlbGF0ZWQtdXJs
cz48L3VybHM+PGN1c3RvbTE+VGhlIGF1dGhvcnMgZGVjbGFyZSBubyBjb21wZXRpbmcgaW50ZXJl
c3RzLjwvY3VzdG9tMT48Y3VzdG9tMj5QTUMxMTA5NDAxNzwvY3VzdG9tMj48ZWxlY3Ryb25pYy1y
ZXNvdXJjZS1udW0+MTAuMTAzOC9zNDE0MTMtMDI0LTAwMzMyLXc8L2VsZWN0cm9uaWMtcmVzb3Vy
Y2UtbnVtPjxyZW1vdGUtZGF0YWJhc2UtbmFtZT5NZWRsaW5lPC9yZW1vdGUtZGF0YWJhc2UtbmFt
ZT48cmVtb3RlLWRhdGFiYXNlLXByb3ZpZGVyPk5MTTwvcmVtb3RlLWRhdGFiYXNlLXByb3ZpZGVy
PjwvcmVjb3JkPjwvQ2l0ZT48L0VuZE5vdGU+
</w:fldData>
        </w:fldChar>
      </w:r>
      <w:r w:rsidR="007E0B95" w:rsidRPr="00234024">
        <w:instrText xml:space="preserve"> ADDIN EN.CITE </w:instrText>
      </w:r>
      <w:r w:rsidR="007E0B95" w:rsidRPr="00234024">
        <w:fldChar w:fldCharType="begin">
          <w:fldData xml:space="preserve">PEVuZE5vdGU+PENpdGU+PEF1dGhvcj5RaW48L0F1dGhvcj48WWVhcj4yMDI0PC9ZZWFyPjxSZWNO
dW0+MjUyPC9SZWNOdW0+PERpc3BsYXlUZXh0PlszNV08L0Rpc3BsYXlUZXh0PjxyZWNvcmQ+PHJl
Yy1udW1iZXI+MjUyPC9yZWMtbnVtYmVyPjxmb3JlaWduLWtleXM+PGtleSBhcHA9IkVOIiBkYi1p
ZD0ieGFldnpmZDlsd2F4c2Nlc3cwYzU5ZGVlMmVldjllZWZhdHZ0IiB0aW1lc3RhbXA9IjE3MzY5
NjQyMDUiPjI1Mjwva2V5PjwvZm9yZWlnbi1rZXlzPjxyZWYtdHlwZSBuYW1lPSJKb3VybmFsIEFy
dGljbGUiPjE3PC9yZWYtdHlwZT48Y29udHJpYnV0b3JzPjxhdXRob3JzPjxhdXRob3I+UWluLCBM
LjwvYXV0aG9yPjxhdXRob3I+WWFuZywgUy48L2F1dGhvcj48YXV0aG9yPlpoYW8sIEMuPC9hdXRo
b3I+PGF1dGhvcj5ZYW5nLCBKLjwvYXV0aG9yPjxhdXRob3I+TGksIEYuPC9hdXRob3I+PGF1dGhv
cj5YdSwgWi48L2F1dGhvcj48YXV0aG9yPllhbmcsIFkuPC9hdXRob3I+PGF1dGhvcj5aaG91LCBI
LjwvYXV0aG9yPjxhdXRob3I+TGksIEsuPC9hdXRob3I+PGF1dGhvcj5YaW9uZywgQy48L2F1dGhv
cj48YXV0aG9yPkh1YW5nLCBXLjwvYXV0aG9yPjxhdXRob3I+SHUsIE4uPC9hdXRob3I+PGF1dGhv
cj5IdSwgWC48L2F1dGhvcj48L2F1dGhvcnM+PC9jb250cmlidXRvcnM+PGF1dGgtYWRkcmVzcz5E
ZXBhcnRtZW50IG9mIE9ydGhvcGFlZGljcywgVGhlIEZpcnN0IEFmZmlsaWF0ZWQgSG9zcGl0YWwg
b2YgQ2hvbmdxaW5nIE1lZGljYWwgVW5pdmVyc2l0eSwgQ2hvbmdxaW5nLCA0MDAwMTYsIENoaW5h
LiYjeEQ7T3J0aG9wZWRpYyBMYWJvcmF0b3J5IG9mIENob25ncWluZyBNZWRpY2FsIFVuaXZlcnNp
dHksIENob25ncWluZywgNDAwMDE2LCBDaGluYS4mI3hEO0NsaW5pY2FsIE1lZGljYWwgQ29sbGVn
ZSBhbmQgQWZmaWxpYXRlZCBIb3NwaXRhbCBvZiBDaGVuZ2R1IFVuaXZlcnNpdHksIENoZW5nZHUg
VW5pdmVyc2l0eSwgQ2hlbmdkdSwgU2ljaHVhbiwgNjEwMDgxLCBDaGluYS4mI3hEO1VuaXZlcnNp
dHkgb2YgQ2hpbmVzZSBBY2FkZW15IG9mIFNjaWVuY2VzLCBCZWkgSmluZywgMTAxNDA4LCBDaGlu
YS4mI3hEO0RlcGFydG1lbnQgb2YgT3J0aG9wYWVkaWNzLCBUaGUgRmlyc3QgQWZmaWxpYXRlZCBI
b3NwaXRhbCBvZiBDaG9uZ3FpbmcgTWVkaWNhbCBVbml2ZXJzaXR5LCBDaG9uZ3FpbmcsIDQwMDAx
NiwgQ2hpbmEuIGh1bmNxam9pbnRAeWVhaC5uZXQuJiN4RDtPcnRob3BlZGljIExhYm9yYXRvcnkg
b2YgQ2hvbmdxaW5nIE1lZGljYWwgVW5pdmVyc2l0eSwgQ2hvbmdxaW5nLCA0MDAwMTYsIENoaW5h
LiBodW5jcWpvaW50QHllYWgubmV0LiYjeEQ7Q2xpbmljYWwgTWVkaWNhbCBDb2xsZWdlIGFuZCBB
ZmZpbGlhdGVkIEhvc3BpdGFsIG9mIENoZW5nZHUgVW5pdmVyc2l0eSwgQ2hlbmdkdSBVbml2ZXJz
aXR5LCBDaGVuZ2R1LCBTaWNodWFuLCA2MTAwODEsIENoaW5hLiBodXh1bGluMTk5M0AxNjMuY29t
LiYjeEQ7RGVwYXJ0bWVudCBvZiBCaW90aGVyYXB5LCBDYW5jZXIgQ2VudGVyIGFuZCBTdGF0ZSBL
ZXkgTGFib3JhdG9yeSBvZiBCaW90aGVyYXB5LCBXZXN0IENoaW5hIEhvc3BpdGFsLCBTaWNodWFu
IFVuaXZlcnNpdHksIENoZW5nZHUsIFNpY2h1YW4sIDYxMDA0MSwgQ2hpbmEuIGh1eHVsaW4xOTkz
QDE2My5jb20uPC9hdXRoLWFkZHJlc3M+PHRpdGxlcz48dGl0bGU+UHJvc3BlY3RzIGFuZCBjaGFs
bGVuZ2VzIGZvciB0aGUgYXBwbGljYXRpb24gb2YgdGlzc3VlIGVuZ2luZWVyaW5nIHRlY2hub2xv
Z2llcyBpbiB0aGUgdHJlYXRtZW50IG9mIGJvbmUgaW5mZWN0aW9uczwvdGl0bGU+PHNlY29uZGFy
eS10aXRsZT5Cb25lIFJlczwvc2Vjb25kYXJ5LXRpdGxlPjwvdGl0bGVzPjxwZXJpb2RpY2FsPjxm
dWxsLXRpdGxlPkJvbmUgUmVzPC9mdWxsLXRpdGxlPjwvcGVyaW9kaWNhbD48cGFnZXM+Mjg8L3Bh
Z2VzPjx2b2x1bWU+MTI8L3ZvbHVtZT48bnVtYmVyPjE8L251bWJlcj48ZWRpdGlvbj4yMDI0MDUx
NDwvZWRpdGlvbj48a2V5d29yZHM+PGtleXdvcmQ+SHVtYW5zPC9rZXl3b3JkPjxrZXl3b3JkPipU
aXNzdWUgRW5naW5lZXJpbmcvbWV0aG9kczwva2V5d29yZD48a2V5d29yZD5Pc3Rlb215ZWxpdGlz
L21pY3JvYmlvbG9neS90aGVyYXB5L2RydWcgdGhlcmFweTwva2V5d29yZD48a2V5d29yZD5Cb25l
IFJlZ2VuZXJhdGlvbjwva2V5d29yZD48a2V5d29yZD5BbmltYWxzPC9rZXl3b3JkPjwva2V5d29y
ZHM+PGRhdGVzPjx5ZWFyPjIwMjQ8L3llYXI+PHB1Yi1kYXRlcz48ZGF0ZT5NYXkgMTQ8L2RhdGU+
PC9wdWItZGF0ZXM+PC9kYXRlcz48aXNibj4yMDk1LTQ3MDAgKFByaW50KSYjeEQ7MjA5NS02MjMx
IChFbGVjdHJvbmljKSYjeEQ7MjA5NS00NzAwIChMaW5raW5nKTwvaXNibj48YWNjZXNzaW9uLW51
bT4zODc0NDg2MzwvYWNjZXNzaW9uLW51bT48dXJscz48cmVsYXRlZC11cmxzPjx1cmw+aHR0cHM6
Ly93d3cubmNiaS5ubG0ubmloLmdvdi9wdWJtZWQvMzg3NDQ4NjM8L3VybD48L3JlbGF0ZWQtdXJs
cz48L3VybHM+PGN1c3RvbTE+VGhlIGF1dGhvcnMgZGVjbGFyZSBubyBjb21wZXRpbmcgaW50ZXJl
c3RzLjwvY3VzdG9tMT48Y3VzdG9tMj5QTUMxMTA5NDAxNzwvY3VzdG9tMj48ZWxlY3Ryb25pYy1y
ZXNvdXJjZS1udW0+MTAuMTAzOC9zNDE0MTMtMDI0LTAwMzMyLXc8L2VsZWN0cm9uaWMtcmVzb3Vy
Y2UtbnVtPjxyZW1vdGUtZGF0YWJhc2UtbmFtZT5NZWRsaW5lPC9yZW1vdGUtZGF0YWJhc2UtbmFt
ZT48cmVtb3RlLWRhdGFiYXNlLXByb3ZpZGVyPk5MTTwvcmVtb3RlLWRhdGFiYXNlLXByb3ZpZGVy
PjwvcmVjb3JkPjwvQ2l0ZT48L0VuZE5vdGU+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[35]</w:t>
      </w:r>
      <w:r w:rsidRPr="00234024">
        <w:fldChar w:fldCharType="end"/>
      </w:r>
      <w:r w:rsidRPr="00234024">
        <w:t xml:space="preserve"> This </w:t>
      </w:r>
      <w:r w:rsidR="00EF43B3" w:rsidRPr="00234024">
        <w:t xml:space="preserve">further </w:t>
      </w:r>
      <w:r w:rsidRPr="00234024">
        <w:t>enables this bacterium to evade immune cells and survive for extended periods, even under high doses of antibiotics, enhancing its ability to persist within bone tissue. In addition, the bacteria's ability to survive within the OLCN contributes to bone architecture destroying culminating in localized necrosis</w:t>
      </w:r>
      <w:r w:rsidRPr="00234024">
        <w:rPr>
          <w:color w:val="000000"/>
        </w:rPr>
        <w:t xml:space="preserve"> </w:t>
      </w:r>
      <w:r w:rsidRPr="00234024">
        <w:rPr>
          <w:color w:val="000000"/>
        </w:rPr>
        <w:fldChar w:fldCharType="begin">
          <w:fldData xml:space="preserve">PEVuZE5vdGU+PENpdGU+PEF1dGhvcj5BbHVubmkgQ2FyZGluYWxpPC9BdXRob3I+PFllYXI+MjAy
NDwvWWVhcj48UmVjTnVtPjEwMzwvUmVjTnVtPjxEaXNwbGF5VGV4dD5bOTVdPC9EaXNwbGF5VGV4
dD48cmVjb3JkPjxyZWMtbnVtYmVyPjEwMzwvcmVjLW51bWJlcj48Zm9yZWlnbi1rZXlzPjxrZXkg
YXBwPSJFTiIgZGItaWQ9Ino1eno5ejUyYWZ2NWQ2ZTlldm41NXpkZ2VmNWVhd3RmMHJlZSIgdGlt
ZXN0YW1wPSIxNzM3NzUzNjc3Ij4xMDM8L2tleT48L2ZvcmVpZ24ta2V5cz48cmVmLXR5cGUgbmFt
ZT0iSm91cm5hbCBBcnRpY2xlIj4xNzwvcmVmLXR5cGU+PGNvbnRyaWJ1dG9ycz48YXV0aG9ycz48
YXV0aG9yPkFsdW5uaSBDYXJkaW5hbGksIE0uPC9hdXRob3I+PGF1dGhvcj5Hb3ZvbmksIE0uPC9h
dXRob3I+PGF1dGhvcj5TdGVmYW5pLCBTLjwvYXV0aG9yPjxhdXRob3I+TWFzbywgQS48L2F1dGhv
cj48YXV0aG9yPlN0b3JuaSwgRS48L2F1dGhvcj48YXV0aG9yPlZhbGVudGksIEYuPC9hdXRob3I+
PGF1dGhvcj5NYWdsaW8sIE0uPC9hdXRob3I+PGF1dGhvcj5Nb3JyZXNpLCBBLjwvYXV0aG9yPjxh
dXRob3I+RmlvcmV0dG8sIEQuPC9hdXRob3I+PGF1dGhvcj5EYWxsYXJpLCBELjwvYXV0aG9yPjxh
dXRob3I+U2Fzc2ksIFAuPC9hdXRob3I+PC9hdXRob3JzPjwvY29udHJpYnV0b3JzPjxhdXRoLWFk
ZHJlc3M+RGVwYXJ0bWVudCBvZiBDaGVtaXN0cnksIEJpb2xvZ3kgYW5kIEJpb3RlY2hub2xvZ3ks
IFVuaXZlcnNpdHkgb2YgUGVydWdpYSwgUGVydWdpYSwgSXRhbHkuIFJJTkdHT0xEOiA5MzA5JiN4
RDtSZWNvbnN0cnVjdGl2ZSBPcnRob3BhZWRpYyBTdXJnZXJ5IGFuZCBJbm5vdmF0aXZlIFRlY2hu
aXF1ZXMgLSBNdXNjdWxvc2tlbGV0YWwgVGlzc3VlIEJhbmssIElSQ0NTIElzdGl0dXRvIE9ydG9w
ZWRpY28gUml6em9saSwgQm9sb2duYSwgSXRhbHkuJiN4RDtMYWJvcmF0b3J5IG9mIE1pY3JvYmlv
bG9neSBhbmQgR01QIFF1YWxpdHkgQ29udHJvbCwgSVJDQ1MgSXN0aXR1dG8gT3J0b3BlZGljbyBS
aXp6b2xpLCBCb2xvZ25hLCBJdGFseS4mI3hEO0RlcGFydG1lbnQgb2YgQmlvbWVkaWNhbCBhbmQg
TmV1cm9tb3RvciBTY2llbmNlcywgVW5pdmVyc2l0eSBvZiBCb2xvZ25hLCBCb2xvZ25hLCBJdGFs
eS4gUklOR0dPTEQ6IDkyOTYmI3hEO1N1cmdpY2FsIFNjaWVuY2UgYW5kIFRlY2hub2xvZ2llcywg
SVJDQ1MgSXN0aXR1dG8gT3J0b3BlZGljbyBSaXp6b2xpLCBCb2xvZ25hLCBJdGFseS4mI3hEO0Rl
cGFydG1lbnQgb2YgUGh5c2ljcyBhbmQgR2VvbG9neSwgVW5pdmVyc2l0eSBvZiBQZXJ1Z2lhLCBQ
ZXJ1Z2lhLCBJdGFseS4gUklOR0dPTEQ6IDkzMDkmI3hEO0NFTUlOLUNlbnRlciBvZiBFeGNlbGxl
bmNlIGZvciBJbm5vdmF0aXZlIE5hbm9zdHJ1Y3R1cmVkIE1hdGVyaWFsLCBQZXJ1Z2lhLCBJdGFs
eS48L2F1dGgtYWRkcmVzcz48dGl0bGVzPjx0aXRsZT5Db21iaW5pbmcgTXVsdGlwbGUgU3BlY3Ry
b3Njb3BpYyBUZWNobmlxdWVzIHRvIFJldmVhbCB0aGUgRWZmZWN0cyBvZiBTdGFwaHlsb2NvY2N1
cyBhdXJldXMgSW5mZWN0aW9uIG9uIEh1bWFuIEJvbmUgVGlzc3VlczwvdGl0bGU+PHNlY29uZGFy
eS10aXRsZT5BcHBsIFNwZWN0cm9zYzwvc2Vjb25kYXJ5LXRpdGxlPjwvdGl0bGVzPjxwZXJpb2Rp
Y2FsPjxmdWxsLXRpdGxlPkFwcGwgU3BlY3Ryb3NjPC9mdWxsLXRpdGxlPjwvcGVyaW9kaWNhbD48
cGFnZXM+MTI5NS0xMzA2PC9wYWdlcz48dm9sdW1lPjc4PC92b2x1bWU+PG51bWJlcj4xMjwvbnVt
YmVyPjxlZGl0aW9uPjIwMjQwOTMwPC9lZGl0aW9uPjxrZXl3b3Jkcz48a2V5d29yZD5IdW1hbnM8
L2tleXdvcmQ+PGtleXdvcmQ+KlNwZWN0cnVtIEFuYWx5c2lzLCBSYW1hbi9tZXRob2RzPC9rZXl3
b3JkPjxrZXl3b3JkPipTdGFwaHlsb2NvY2N1cyBhdXJldXMvY2hlbWlzdHJ5L2lzb2xhdGlvbiAm
YW1wOyBwdXJpZmljYXRpb248L2tleXdvcmQ+PGtleXdvcmQ+KlN0YXBoeWxvY29jY2FsIEluZmVj
dGlvbnMvbWljcm9iaW9sb2d5PC9rZXl3b3JkPjxrZXl3b3JkPlNwZWN0cm9zY29weSwgRm91cmll
ciBUcmFuc2Zvcm0gSW5mcmFyZWQvbWV0aG9kczwva2V5d29yZD48a2V5d29yZD5GZW11ci9taWNy
b2Jpb2xvZ3kvY2hlbWlzdHJ5PC9rZXl3b3JkPjxrZXl3b3JkPk9zdGVvbXllbGl0aXMvbWljcm9i
aW9sb2d5PC9rZXl3b3JkPjxrZXl3b3JkPkF0ciBmdC1pcjwva2V5d29yZD48a2V5d29yZD5Ccmls
bG91aW4gc3BlY3Ryb3Njb3B5PC9rZXl3b3JkPjxrZXl3b3JkPlJhbWFuIHNwZWN0cm9zY29weTwv
a2V5d29yZD48a2V5d29yZD5TdGFwaHlsb2NvY2N1cyBhdXJldXM8L2tleXdvcmQ+PGtleXdvcmQ+
YXR0ZW51YXRlZCB0b3RhbCByZWZsZWN0aW9uIEZvdXJpZXIgdHJhbnNmb3JtIGluZnJhcmVk4oCM
PC9rZXl3b3JkPjxrZXl3b3JkPm9zdGVvbXllbGl0aXM8L2tleXdvcmQ+PGtleXdvcmQ+cGVyaXBy
b3N0aGV0aWMgam9pbnQgaW5mZWN0aW9uczwva2V5d29yZD48L2tleXdvcmRzPjxkYXRlcz48eWVh
cj4yMDI0PC95ZWFyPjxwdWItZGF0ZXM+PGRhdGU+RGVjPC9kYXRlPjwvcHViLWRhdGVzPjwvZGF0
ZXM+PGlzYm4+MTk0My0zNTMwIChFbGVjdHJvbmljKSYjeEQ7MDAwMy03MDI4IChMaW5raW5nKTwv
aXNibj48YWNjZXNzaW9uLW51bT4zOTM0NDI4OTwvYWNjZXNzaW9uLW51bT48dXJscz48cmVsYXRl
ZC11cmxzPjx1cmw+aHR0cHM6Ly93d3cubmNiaS5ubG0ubmloLmdvdi9wdWJtZWQvMzkzNDQyODk8
L3VybD48L3JlbGF0ZWQtdXJscz48L3VybHM+PGN1c3RvbTE+RGVjbGFyYXRpb24gb2YgQ29uZmxp
Y3RpbmcgSW50ZXJlc3RzVGhlIGF1dGhvcnMgZGVjbGFyZWQgbm8gcG90ZW50aWFsIGNvbmZsaWN0
cyBvZiBpbnRlcmVzdCB3aXRoIHJlc3BlY3QgdG8gdGhlIHJlc2VhcmNoLCBhdXRob3JzaGlwLCBh
bmQvb3IgcHVibGljYXRpb24gb2YgdGhpcyBhcnRpY2xlLjwvY3VzdG9tMT48ZWxlY3Ryb25pYy1y
ZXNvdXJjZS1udW0+MTAuMTE3Ny8wMDAzNzAyODI0MTI3ODkwMzwvZWxlY3Ryb25pYy1yZXNvdXJj
ZS1udW0+PHJlbW90ZS1kYXRhYmFzZS1uYW1lPk1lZGxpbmU8L3JlbW90ZS1kYXRhYmFzZS1uYW1l
PjxyZW1vdGUtZGF0YWJhc2UtcHJvdmlkZXI+TkxNPC9yZW1vdGUtZGF0YWJhc2UtcHJvdmlkZXI+
PC9yZWNvcmQ+PC9DaXRlPjwvRW5kTm90ZT4A
</w:fldData>
        </w:fldChar>
      </w:r>
      <w:r w:rsidR="007E0B95" w:rsidRPr="00234024">
        <w:rPr>
          <w:color w:val="000000"/>
        </w:rPr>
        <w:instrText xml:space="preserve"> ADDIN EN.CITE </w:instrText>
      </w:r>
      <w:r w:rsidR="007E0B95" w:rsidRPr="00234024">
        <w:rPr>
          <w:color w:val="000000"/>
        </w:rPr>
        <w:fldChar w:fldCharType="begin">
          <w:fldData xml:space="preserve">PEVuZE5vdGU+PENpdGU+PEF1dGhvcj5BbHVubmkgQ2FyZGluYWxpPC9BdXRob3I+PFllYXI+MjAy
NDwvWWVhcj48UmVjTnVtPjEwMzwvUmVjTnVtPjxEaXNwbGF5VGV4dD5bOTVdPC9EaXNwbGF5VGV4
dD48cmVjb3JkPjxyZWMtbnVtYmVyPjEwMzwvcmVjLW51bWJlcj48Zm9yZWlnbi1rZXlzPjxrZXkg
YXBwPSJFTiIgZGItaWQ9Ino1eno5ejUyYWZ2NWQ2ZTlldm41NXpkZ2VmNWVhd3RmMHJlZSIgdGlt
ZXN0YW1wPSIxNzM3NzUzNjc3Ij4xMDM8L2tleT48L2ZvcmVpZ24ta2V5cz48cmVmLXR5cGUgbmFt
ZT0iSm91cm5hbCBBcnRpY2xlIj4xNzwvcmVmLXR5cGU+PGNvbnRyaWJ1dG9ycz48YXV0aG9ycz48
YXV0aG9yPkFsdW5uaSBDYXJkaW5hbGksIE0uPC9hdXRob3I+PGF1dGhvcj5Hb3ZvbmksIE0uPC9h
dXRob3I+PGF1dGhvcj5TdGVmYW5pLCBTLjwvYXV0aG9yPjxhdXRob3I+TWFzbywgQS48L2F1dGhv
cj48YXV0aG9yPlN0b3JuaSwgRS48L2F1dGhvcj48YXV0aG9yPlZhbGVudGksIEYuPC9hdXRob3I+
PGF1dGhvcj5NYWdsaW8sIE0uPC9hdXRob3I+PGF1dGhvcj5Nb3JyZXNpLCBBLjwvYXV0aG9yPjxh
dXRob3I+RmlvcmV0dG8sIEQuPC9hdXRob3I+PGF1dGhvcj5EYWxsYXJpLCBELjwvYXV0aG9yPjxh
dXRob3I+U2Fzc2ksIFAuPC9hdXRob3I+PC9hdXRob3JzPjwvY29udHJpYnV0b3JzPjxhdXRoLWFk
ZHJlc3M+RGVwYXJ0bWVudCBvZiBDaGVtaXN0cnksIEJpb2xvZ3kgYW5kIEJpb3RlY2hub2xvZ3ks
IFVuaXZlcnNpdHkgb2YgUGVydWdpYSwgUGVydWdpYSwgSXRhbHkuIFJJTkdHT0xEOiA5MzA5JiN4
RDtSZWNvbnN0cnVjdGl2ZSBPcnRob3BhZWRpYyBTdXJnZXJ5IGFuZCBJbm5vdmF0aXZlIFRlY2hu
aXF1ZXMgLSBNdXNjdWxvc2tlbGV0YWwgVGlzc3VlIEJhbmssIElSQ0NTIElzdGl0dXRvIE9ydG9w
ZWRpY28gUml6em9saSwgQm9sb2duYSwgSXRhbHkuJiN4RDtMYWJvcmF0b3J5IG9mIE1pY3JvYmlv
bG9neSBhbmQgR01QIFF1YWxpdHkgQ29udHJvbCwgSVJDQ1MgSXN0aXR1dG8gT3J0b3BlZGljbyBS
aXp6b2xpLCBCb2xvZ25hLCBJdGFseS4mI3hEO0RlcGFydG1lbnQgb2YgQmlvbWVkaWNhbCBhbmQg
TmV1cm9tb3RvciBTY2llbmNlcywgVW5pdmVyc2l0eSBvZiBCb2xvZ25hLCBCb2xvZ25hLCBJdGFs
eS4gUklOR0dPTEQ6IDkyOTYmI3hEO1N1cmdpY2FsIFNjaWVuY2UgYW5kIFRlY2hub2xvZ2llcywg
SVJDQ1MgSXN0aXR1dG8gT3J0b3BlZGljbyBSaXp6b2xpLCBCb2xvZ25hLCBJdGFseS4mI3hEO0Rl
cGFydG1lbnQgb2YgUGh5c2ljcyBhbmQgR2VvbG9neSwgVW5pdmVyc2l0eSBvZiBQZXJ1Z2lhLCBQ
ZXJ1Z2lhLCBJdGFseS4gUklOR0dPTEQ6IDkzMDkmI3hEO0NFTUlOLUNlbnRlciBvZiBFeGNlbGxl
bmNlIGZvciBJbm5vdmF0aXZlIE5hbm9zdHJ1Y3R1cmVkIE1hdGVyaWFsLCBQZXJ1Z2lhLCBJdGFs
eS48L2F1dGgtYWRkcmVzcz48dGl0bGVzPjx0aXRsZT5Db21iaW5pbmcgTXVsdGlwbGUgU3BlY3Ry
b3Njb3BpYyBUZWNobmlxdWVzIHRvIFJldmVhbCB0aGUgRWZmZWN0cyBvZiBTdGFwaHlsb2NvY2N1
cyBhdXJldXMgSW5mZWN0aW9uIG9uIEh1bWFuIEJvbmUgVGlzc3VlczwvdGl0bGU+PHNlY29uZGFy
eS10aXRsZT5BcHBsIFNwZWN0cm9zYzwvc2Vjb25kYXJ5LXRpdGxlPjwvdGl0bGVzPjxwZXJpb2Rp
Y2FsPjxmdWxsLXRpdGxlPkFwcGwgU3BlY3Ryb3NjPC9mdWxsLXRpdGxlPjwvcGVyaW9kaWNhbD48
cGFnZXM+MTI5NS0xMzA2PC9wYWdlcz48dm9sdW1lPjc4PC92b2x1bWU+PG51bWJlcj4xMjwvbnVt
YmVyPjxlZGl0aW9uPjIwMjQwOTMwPC9lZGl0aW9uPjxrZXl3b3Jkcz48a2V5d29yZD5IdW1hbnM8
L2tleXdvcmQ+PGtleXdvcmQ+KlNwZWN0cnVtIEFuYWx5c2lzLCBSYW1hbi9tZXRob2RzPC9rZXl3
b3JkPjxrZXl3b3JkPipTdGFwaHlsb2NvY2N1cyBhdXJldXMvY2hlbWlzdHJ5L2lzb2xhdGlvbiAm
YW1wOyBwdXJpZmljYXRpb248L2tleXdvcmQ+PGtleXdvcmQ+KlN0YXBoeWxvY29jY2FsIEluZmVj
dGlvbnMvbWljcm9iaW9sb2d5PC9rZXl3b3JkPjxrZXl3b3JkPlNwZWN0cm9zY29weSwgRm91cmll
ciBUcmFuc2Zvcm0gSW5mcmFyZWQvbWV0aG9kczwva2V5d29yZD48a2V5d29yZD5GZW11ci9taWNy
b2Jpb2xvZ3kvY2hlbWlzdHJ5PC9rZXl3b3JkPjxrZXl3b3JkPk9zdGVvbXllbGl0aXMvbWljcm9i
aW9sb2d5PC9rZXl3b3JkPjxrZXl3b3JkPkF0ciBmdC1pcjwva2V5d29yZD48a2V5d29yZD5Ccmls
bG91aW4gc3BlY3Ryb3Njb3B5PC9rZXl3b3JkPjxrZXl3b3JkPlJhbWFuIHNwZWN0cm9zY29weTwv
a2V5d29yZD48a2V5d29yZD5TdGFwaHlsb2NvY2N1cyBhdXJldXM8L2tleXdvcmQ+PGtleXdvcmQ+
YXR0ZW51YXRlZCB0b3RhbCByZWZsZWN0aW9uIEZvdXJpZXIgdHJhbnNmb3JtIGluZnJhcmVk4oCM
PC9rZXl3b3JkPjxrZXl3b3JkPm9zdGVvbXllbGl0aXM8L2tleXdvcmQ+PGtleXdvcmQ+cGVyaXBy
b3N0aGV0aWMgam9pbnQgaW5mZWN0aW9uczwva2V5d29yZD48L2tleXdvcmRzPjxkYXRlcz48eWVh
cj4yMDI0PC95ZWFyPjxwdWItZGF0ZXM+PGRhdGU+RGVjPC9kYXRlPjwvcHViLWRhdGVzPjwvZGF0
ZXM+PGlzYm4+MTk0My0zNTMwIChFbGVjdHJvbmljKSYjeEQ7MDAwMy03MDI4IChMaW5raW5nKTwv
aXNibj48YWNjZXNzaW9uLW51bT4zOTM0NDI4OTwvYWNjZXNzaW9uLW51bT48dXJscz48cmVsYXRl
ZC11cmxzPjx1cmw+aHR0cHM6Ly93d3cubmNiaS5ubG0ubmloLmdvdi9wdWJtZWQvMzkzNDQyODk8
L3VybD48L3JlbGF0ZWQtdXJscz48L3VybHM+PGN1c3RvbTE+RGVjbGFyYXRpb24gb2YgQ29uZmxp
Y3RpbmcgSW50ZXJlc3RzVGhlIGF1dGhvcnMgZGVjbGFyZWQgbm8gcG90ZW50aWFsIGNvbmZsaWN0
cyBvZiBpbnRlcmVzdCB3aXRoIHJlc3BlY3QgdG8gdGhlIHJlc2VhcmNoLCBhdXRob3JzaGlwLCBh
bmQvb3IgcHVibGljYXRpb24gb2YgdGhpcyBhcnRpY2xlLjwvY3VzdG9tMT48ZWxlY3Ryb25pYy1y
ZXNvdXJjZS1udW0+MTAuMTE3Ny8wMDAzNzAyODI0MTI3ODkwMzwvZWxlY3Ryb25pYy1yZXNvdXJj
ZS1udW0+PHJlbW90ZS1kYXRhYmFzZS1uYW1lPk1lZGxpbmU8L3JlbW90ZS1kYXRhYmFzZS1uYW1l
PjxyZW1vdGUtZGF0YWJhc2UtcHJvdmlkZXI+TkxNPC9yZW1vdGUtZGF0YWJhc2UtcHJvdmlkZXI+
PC9yZWNvcmQ+PC9DaXRlPjwvRW5kTm90ZT4A
</w:fldData>
        </w:fldChar>
      </w:r>
      <w:r w:rsidR="007E0B95" w:rsidRPr="00234024">
        <w:rPr>
          <w:color w:val="000000"/>
        </w:rPr>
        <w:instrText xml:space="preserve"> ADDIN EN.CITE.DATA </w:instrText>
      </w:r>
      <w:r w:rsidR="007E0B95" w:rsidRPr="00234024">
        <w:rPr>
          <w:color w:val="000000"/>
        </w:rPr>
      </w:r>
      <w:r w:rsidR="007E0B95" w:rsidRPr="00234024">
        <w:rPr>
          <w:color w:val="000000"/>
        </w:rPr>
        <w:fldChar w:fldCharType="end"/>
      </w:r>
      <w:r w:rsidRPr="00234024">
        <w:rPr>
          <w:color w:val="000000"/>
        </w:rPr>
      </w:r>
      <w:r w:rsidRPr="00234024">
        <w:rPr>
          <w:color w:val="000000"/>
        </w:rPr>
        <w:fldChar w:fldCharType="separate"/>
      </w:r>
      <w:r w:rsidR="007E0B95" w:rsidRPr="00234024">
        <w:rPr>
          <w:noProof/>
          <w:color w:val="000000"/>
        </w:rPr>
        <w:t>[95]</w:t>
      </w:r>
      <w:r w:rsidRPr="00234024">
        <w:rPr>
          <w:color w:val="000000"/>
        </w:rPr>
        <w:fldChar w:fldCharType="end"/>
      </w:r>
      <w:r w:rsidRPr="00234024">
        <w:t xml:space="preserve"> and impaired bone healing. </w:t>
      </w:r>
    </w:p>
    <w:p w14:paraId="5A34A2A2" w14:textId="288865C4" w:rsidR="00095B72" w:rsidRPr="00234024" w:rsidRDefault="006F63D0" w:rsidP="00234024">
      <w:pPr>
        <w:rPr>
          <w:color w:val="000000"/>
        </w:rPr>
      </w:pPr>
      <w:r w:rsidRPr="00234024">
        <w:t xml:space="preserve">Coagulase and hyaluronidase contribute to tissue damage and immune evasion, enabling </w:t>
      </w:r>
      <w:r w:rsidRPr="00234024">
        <w:rPr>
          <w:rStyle w:val="Emphasis"/>
          <w:rFonts w:ascii="Times New Roman" w:eastAsiaTheme="majorEastAsia" w:hAnsi="Times New Roman"/>
        </w:rPr>
        <w:t>S. aureus</w:t>
      </w:r>
      <w:r w:rsidRPr="00234024">
        <w:t xml:space="preserve"> to persist in the host’s tissue </w:t>
      </w:r>
      <w:r w:rsidRPr="00234024">
        <w:fldChar w:fldCharType="begin"/>
      </w:r>
      <w:r w:rsidR="007E0B95" w:rsidRPr="00234024">
        <w:instrText xml:space="preserve"> ADDIN EN.CITE &lt;EndNote&gt;&lt;Cite&gt;&lt;Author&gt;Dalal&lt;/Author&gt;&lt;Year&gt;2024&lt;/Year&gt;&lt;RecNum&gt;201&lt;/RecNum&gt;&lt;DisplayText&gt;[91]&lt;/DisplayText&gt;&lt;record&gt;&lt;rec-number&gt;201&lt;/rec-number&gt;&lt;foreign-keys&gt;&lt;key app="EN" db-id="xaevzfd9lwaxscesw0c59dee2eev9eefatvt" timestamp="1736370003"&gt;201&lt;/key&gt;&lt;/foreign-keys&gt;&lt;ref-type name="Book Section"&gt;5&lt;/ref-type&gt;&lt;contributors&gt;&lt;authors&gt;&lt;author&gt;Dalal, Alkuraythi&lt;/author&gt;&lt;/authors&gt;&lt;secondary-authors&gt;&lt;author&gt;Dr. Jaime, Bustos-Martínez&lt;/author&gt;&lt;author&gt;Dr. Juan José, Valdez-Alarcón&lt;/author&gt;&lt;author&gt;Dr. Aida, Hamdan-Partida&lt;/author&gt;&lt;/secondary-authors&gt;&lt;/contributors&gt;&lt;titles&gt;&lt;title&gt;Virulence Factors and Pathogenicity of Staphylococcus aureus&lt;/title&gt;&lt;secondary-title&gt;Advances and Perspectives of Infections Caused by Staphylococcus aureus&lt;/secondary-title&gt;&lt;/titles&gt;&lt;pages&gt;Ch. 0&lt;/pages&gt;&lt;dates&gt;&lt;year&gt;2024&lt;/year&gt;&lt;/dates&gt;&lt;pub-location&gt;Rijeka&lt;/pub-location&gt;&lt;publisher&gt;IntechOpen&lt;/publisher&gt;&lt;isbn&gt;978-0-85466-886-1&lt;/isbn&gt;&lt;urls&gt;&lt;related-urls&gt;&lt;url&gt;https://doi.org/10.5772/intechopen.1006633&lt;/url&gt;&lt;/related-urls&gt;&lt;/urls&gt;&lt;electronic-resource-num&gt;10.5772/intechopen.1006633&lt;/electronic-resource-num&gt;&lt;access-date&gt;2025-01-08&lt;/access-date&gt;&lt;/record&gt;&lt;/Cite&gt;&lt;/EndNote&gt;</w:instrText>
      </w:r>
      <w:r w:rsidRPr="00234024">
        <w:fldChar w:fldCharType="separate"/>
      </w:r>
      <w:r w:rsidR="007E0B95" w:rsidRPr="00234024">
        <w:rPr>
          <w:noProof/>
        </w:rPr>
        <w:t>[91]</w:t>
      </w:r>
      <w:r w:rsidRPr="00234024">
        <w:fldChar w:fldCharType="end"/>
      </w:r>
      <w:r w:rsidRPr="00234024">
        <w:t>. The bacteria also create a fibrin pseudo-capsule using coagulase and von Willebrand Factor (VWF). This pseudo-capsule acts as a protective barrier and attracts immune cells</w:t>
      </w:r>
      <w:r w:rsidR="00CE73A8" w:rsidRPr="00234024">
        <w:t xml:space="preserve">, including </w:t>
      </w:r>
      <w:r w:rsidRPr="00234024">
        <w:t xml:space="preserve">neutrophils. Many of these immune cells undergo </w:t>
      </w:r>
      <w:r w:rsidR="00320532" w:rsidRPr="00234024">
        <w:t>cell death</w:t>
      </w:r>
      <w:r w:rsidRPr="00234024">
        <w:t xml:space="preserve"> releasing inflammatory factors that contribute to tissue necrosis and bone matrix destruction </w:t>
      </w:r>
      <w:r w:rsidRPr="00234024">
        <w:fldChar w:fldCharType="begin">
          <w:fldData xml:space="preserve">PEVuZE5vdGU+PENpdGU+PEF1dGhvcj5DaGVuPC9BdXRob3I+PFllYXI+MjAyMzwvWWVhcj48UmVj
TnVtPjEyMDwvUmVjTnVtPjxEaXNwbGF5VGV4dD5bNzMsIDk2XTwvRGlzcGxheVRleHQ+PHJlY29y
ZD48cmVjLW51bWJlcj4xMjA8L3JlYy1udW1iZXI+PGZvcmVpZ24ta2V5cz48a2V5IGFwcD0iRU4i
IGRiLWlkPSJ4YWV2emZkOWx3YXhzY2VzdzBjNTlkZWUyZWV2OWVlZmF0dnQiIHRpbWVzdGFtcD0i
MTczMzc3MTU1MCI+MTIwPC9rZXk+PC9mb3JlaWduLWtleXM+PHJlZi10eXBlIG5hbWU9IkpvdXJu
YWwgQXJ0aWNsZSI+MTc8L3JlZi10eXBlPjxjb250cmlidXRvcnM+PGF1dGhvcnM+PGF1dGhvcj5D
aGVuLCBZLjwvYXV0aG9yPjxhdXRob3I+TGl1LCBaLjwvYXV0aG9yPjxhdXRob3I+TGluLCBaLjwv
YXV0aG9yPjxhdXRob3I+THUsIE0uPC9hdXRob3I+PGF1dGhvcj5GdSwgWS48L2F1dGhvcj48YXV0
aG9yPkxpdSwgRy48L2F1dGhvcj48YXV0aG9yPll1LCBCLjwvYXV0aG9yPjwvYXV0aG9ycz48L2Nv
bnRyaWJ1dG9ycz48YXV0aC1hZGRyZXNzPkRpdmlzaW9uIG9mIE9ydGhvcGFlZGljcyBhbmQgVHJh
dW1hdG9sb2d5LCBEZXBhcnRtZW50IG9mIE9ydGhvcGFlZGljcywgU291dGhlcm4gTWVkaWNhbCBV
bml2ZXJzaXR5IE5hbmZhbmcgSG9zcGl0YWwsIEd1YW5nemhvdSwgQ2hpbmEuJiN4RDtHdWFuZ2Rv
bmcgUHJvdmluY2lhbCBLZXkgTGFib3JhdG9yeSBvZiBCb25lIGFuZCBDYXJ0aWxhZ2UgUmVnZW5l
cmF0aXZlIE1lZGljaW5lLCBTb3V0aGVybiBNZWRpY2FsIFVuaXZlcnNpdHkgTmFuZmFuZyBIb3Nw
aXRhbCwgR3Vhbmd6aG91LCBDaGluYS4mI3hEO1RyYXVtYSBDZW50ZXIsIERlcGFydG1lbnQgb2Yg
T3J0aG9wYWVkaWMgVHJhdW1hLCBUaGUgU2Vjb25kIEFmZmlsaWF0ZWQgSG9zcGl0YWwgb2YgSGVu
Z3lhbmcgTWVkaWNhbCBDb2xsZWdlLCBTb3V0aCBDaGluYSBVbml2ZXJzaXR5LCBIZW5neWFuZywg
Q2hpbmEuPC9hdXRoLWFkZHJlc3M+PHRpdGxlcz48dGl0bGU+VGhlIGVmZmVjdCBvZiBTdGFwaHls
b2NvY2N1cyBhdXJldXMgb24gaW5uYXRlIGFuZCBhZGFwdGl2ZSBpbW11bml0eSBhbmQgcG90ZW50
aWFsIGltbXVub3RoZXJhcHkgZm9yIFMuIGF1cmV1cy1pbmR1Y2VkIG9zdGVvbXllbGl0aXM8L3Rp
dGxlPjxzZWNvbmRhcnktdGl0bGU+RnJvbnQgSW1tdW5vbDwvc2Vjb25kYXJ5LXRpdGxlPjwvdGl0
bGVzPjxwZXJpb2RpY2FsPjxmdWxsLXRpdGxlPkZyb250IEltbXVub2w8L2Z1bGwtdGl0bGU+PC9w
ZXJpb2RpY2FsPjxwYWdlcz4xMjE5ODk1PC9wYWdlcz48dm9sdW1lPjE0PC92b2x1bWU+PGVkaXRp
b24+MjAyMzA5MDg8L2VkaXRpb24+PGtleXdvcmRzPjxrZXl3b3JkPkh1bWFuczwva2V5d29yZD48
a2V5d29yZD5TdGFwaHlsb2NvY2N1cyBhdXJldXM8L2tleXdvcmQ+PGtleXdvcmQ+Kk1ldGhpY2ls
bGluLVJlc2lzdGFudCBTdGFwaHlsb2NvY2N1cyBhdXJldXM8L2tleXdvcmQ+PGtleXdvcmQ+KkZy
YWN0dXJlcywgT3Blbjwva2V5d29yZD48a2V5d29yZD4qU3RhcGh5bG9jb2NjYWwgSW5mZWN0aW9u
cy9kcnVnIHRoZXJhcHk8L2tleXdvcmQ+PGtleXdvcmQ+SW1tdW5vdGhlcmFweTwva2V5d29yZD48
a2V5d29yZD4qT3N0ZW9teWVsaXRpcy90aGVyYXB5PC9rZXl3b3JkPjxrZXl3b3JkPmFkYXB0aXZl
IGltbXVuaXR5PC9rZXl3b3JkPjxrZXl3b3JkPmltbXVuZSByZXNwb25zZTwva2V5d29yZD48a2V5
d29yZD5pbm5hdGUgaW1tdW5pdHk8L2tleXdvcmQ+PGtleXdvcmQ+b3N0ZW9teWVsaXRpczwva2V5
d29yZD48L2tleXdvcmRzPjxkYXRlcz48eWVhcj4yMDIzPC95ZWFyPjwvZGF0ZXM+PGlzYm4+MTY2
NC0zMjI0IChFbGVjdHJvbmljKSYjeEQ7MTY2NC0zMjI0IChMaW5raW5nKTwvaXNibj48YWNjZXNz
aW9uLW51bT4zNzc0NDM3NzwvYWNjZXNzaW9uLW51bT48dXJscz48cmVsYXRlZC11cmxzPjx1cmw+
aHR0cHM6Ly93d3cubmNiaS5ubG0ubmloLmdvdi9wdWJtZWQvMzc3NDQzNzc8L3VybD48L3JlbGF0
ZWQtdXJscz48L3VybHM+PGN1c3RvbTE+VGhlIGF1dGhvcnMgZGVjbGFyZSB0aGF0IHRoZSByZXNl
YXJjaCB3YXMgY29uZHVjdGVkIGluIHRoZSBhYnNlbmNlIG9mIGFueSBjb21tZXJjaWFsIG9yIGZp
bmFuY2lhbCByZWxhdGlvbnNoaXBzIHRoYXQgY291bGQgYmUgY29uc3RydWVkIGFzIGEgcG90ZW50
aWFsIGNvbmZsaWN0IG9mIGludGVyZXN0LjwvY3VzdG9tMT48Y3VzdG9tMj5QTUMxMDUxNzY2Mjwv
Y3VzdG9tMj48ZWxlY3Ryb25pYy1yZXNvdXJjZS1udW0+MTAuMzM4OS9maW1tdS4yMDIzLjEyMTk4
OTU8L2VsZWN0cm9uaWMtcmVzb3VyY2UtbnVtPjxyZW1vdGUtZGF0YWJhc2UtbmFtZT5NZWRsaW5l
PC9yZW1vdGUtZGF0YWJhc2UtbmFtZT48cmVtb3RlLWRhdGFiYXNlLXByb3ZpZGVyPk5MTTwvcmVt
b3RlLWRhdGFiYXNlLXByb3ZpZGVyPjwvcmVjb3JkPjwvQ2l0ZT48Q2l0ZT48QXV0aG9yPkxldzwv
QXV0aG9yPjxZZWFyPjIwMDQ8L1llYXI+PFJlY051bT45NTwvUmVjTnVtPjxyZWNvcmQ+PHJlYy1u
dW1iZXI+OTU8L3JlYy1udW1iZXI+PGZvcmVpZ24ta2V5cz48a2V5IGFwcD0iRU4iIGRiLWlkPSJ6
NXp6OXo1MmFmdjVkNmU5ZXZuNTV6ZGdlZjVlYXd0ZjByZWUiIHRpbWVzdGFtcD0iMTczNjM4NzM1
OCI+OTU8L2tleT48L2ZvcmVpZ24ta2V5cz48cmVmLXR5cGUgbmFtZT0iSm91cm5hbCBBcnRpY2xl
Ij4xNzwvcmVmLXR5cGU+PGNvbnRyaWJ1dG9ycz48YXV0aG9ycz48YXV0aG9yPkxldywgRC4gUC48
L2F1dGhvcj48YXV0aG9yPldhbGR2b2dlbCwgRi4gQS48L2F1dGhvcj48L2F1dGhvcnM+PC9jb250
cmlidXRvcnM+PGF1dGgtYWRkcmVzcz5TZXJ2aWNlcyBvZiBJbmZlY3Rpb3VzIERpc2Vhc2VzIGFu
ZCBNZWRpY2luZSAyLCBEZXBhcnRtZW50IG9mIEludGVybmFsIE1lZGljaW5lLCBHZW5ldmEgVW5p
dmVyc2l0eSBIb3NwaXRhbHMsIEdlbmV2YSwgU3dpdHplcmxhbmQuIERhbmllbC5MZXdAaGN1Z2Uu
Y2g8L2F1dGgtYWRkcmVzcz48dGl0bGVzPjx0aXRsZT5Pc3Rlb215ZWxpdGlzPC90aXRsZT48c2Vj
b25kYXJ5LXRpdGxlPkxhbmNldDwvc2Vjb25kYXJ5LXRpdGxlPjwvdGl0bGVzPjxwZXJpb2RpY2Fs
PjxmdWxsLXRpdGxlPkxhbmNldDwvZnVsbC10aXRsZT48L3BlcmlvZGljYWw+PHBhZ2VzPjM2OS03
OTwvcGFnZXM+PHZvbHVtZT4zNjQ8L3ZvbHVtZT48bnVtYmVyPjk0MzE8L251bWJlcj48a2V5d29y
ZHM+PGtleXdvcmQ+SHVtYW5zPC9rZXl3b3JkPjxrZXl3b3JkPipPc3Rlb215ZWxpdGlzL2RpYWdu
b3Npcy9ldGlvbG9neS9taWNyb2Jpb2xvZ3kvdGhlcmFweTwva2V5d29yZD48L2tleXdvcmRzPjxk
YXRlcz48eWVhcj4yMDA0PC95ZWFyPjxwdWItZGF0ZXM+PGRhdGU+SnVsIDI0LTMwPC9kYXRlPjwv
cHViLWRhdGVzPjwvZGF0ZXM+PGlzYm4+MTQ3NC01NDdYIChFbGVjdHJvbmljKSYjeEQ7MDE0MC02
NzM2IChMaW5raW5nKTwvaXNibj48YWNjZXNzaW9uLW51bT4xNTI3NjM5ODwvYWNjZXNzaW9uLW51
bT48dXJscz48cmVsYXRlZC11cmxzPjx1cmw+aHR0cHM6Ly93d3cubmNiaS5ubG0ubmloLmdvdi9w
dWJtZWQvMTUyNzYzOTg8L3VybD48L3JlbGF0ZWQtdXJscz48L3VybHM+PGVsZWN0cm9uaWMtcmVz
b3VyY2UtbnVtPjEwLjEwMTYvUzAxNDAtNjczNigwNCkxNjcyNy01PC9lbGVjdHJvbmljLXJlc291
cmNlLW51bT48cmVtb3RlLWRhdGFiYXNlLW5hbWU+TWVkbGluZTwvcmVtb3RlLWRhdGFiYXNlLW5h
bWU+PHJlbW90ZS1kYXRhYmFzZS1wcm92aWRlcj5OTE08L3JlbW90ZS1kYXRhYmFzZS1wcm92aWRl
cj48L3JlY29yZD48L0NpdGU+PENpdGU+PEF1dGhvcj5MZXc8L0F1dGhvcj48WWVhcj4yMDA0PC9Z
ZWFyPjxSZWNOdW0+OTU8L1JlY051bT48cmVjb3JkPjxyZWMtbnVtYmVyPjk1PC9yZWMtbnVtYmVy
Pjxmb3JlaWduLWtleXM+PGtleSBhcHA9IkVOIiBkYi1pZD0iejV6ejl6NTJhZnY1ZDZlOWV2bjU1
emRnZWY1ZWF3dGYwcmVlIiB0aW1lc3RhbXA9IjE3MzYzODczNTgiPjk1PC9rZXk+PC9mb3JlaWdu
LWtleXM+PHJlZi10eXBlIG5hbWU9IkpvdXJuYWwgQXJ0aWNsZSI+MTc8L3JlZi10eXBlPjxjb250
cmlidXRvcnM+PGF1dGhvcnM+PGF1dGhvcj5MZXcsIEQuIFAuPC9hdXRob3I+PGF1dGhvcj5XYWxk
dm9nZWwsIEYuIEEuPC9hdXRob3I+PC9hdXRob3JzPjwvY29udHJpYnV0b3JzPjxhdXRoLWFkZHJl
c3M+U2VydmljZXMgb2YgSW5mZWN0aW91cyBEaXNlYXNlcyBhbmQgTWVkaWNpbmUgMiwgRGVwYXJ0
bWVudCBvZiBJbnRlcm5hbCBNZWRpY2luZSwgR2VuZXZhIFVuaXZlcnNpdHkgSG9zcGl0YWxzLCBH
ZW5ldmEsIFN3aXR6ZXJsYW5kLiBEYW5pZWwuTGV3QGhjdWdlLmNoPC9hdXRoLWFkZHJlc3M+PHRp
dGxlcz48dGl0bGU+T3N0ZW9teWVsaXRpczwvdGl0bGU+PHNlY29uZGFyeS10aXRsZT5MYW5jZXQ8
L3NlY29uZGFyeS10aXRsZT48L3RpdGxlcz48cGVyaW9kaWNhbD48ZnVsbC10aXRsZT5MYW5jZXQ8
L2Z1bGwtdGl0bGU+PC9wZXJpb2RpY2FsPjxwYWdlcz4zNjktNzk8L3BhZ2VzPjx2b2x1bWU+MzY0
PC92b2x1bWU+PG51bWJlcj45NDMxPC9udW1iZXI+PGtleXdvcmRzPjxrZXl3b3JkPkh1bWFuczwv
a2V5d29yZD48a2V5d29yZD4qT3N0ZW9teWVsaXRpcy9kaWFnbm9zaXMvZXRpb2xvZ3kvbWljcm9i
aW9sb2d5L3RoZXJhcHk8L2tleXdvcmQ+PC9rZXl3b3Jkcz48ZGF0ZXM+PHllYXI+MjAwNDwveWVh
cj48cHViLWRhdGVzPjxkYXRlPkp1bCAyNC0zMDwvZGF0ZT48L3B1Yi1kYXRlcz48L2RhdGVzPjxp
c2JuPjE0NzQtNTQ3WCAoRWxlY3Ryb25pYykmI3hEOzAxNDAtNjczNiAoTGlua2luZyk8L2lzYm4+
PGFjY2Vzc2lvbi1udW0+MTUyNzYzOTg8L2FjY2Vzc2lvbi1udW0+PHVybHM+PHJlbGF0ZWQtdXJs
cz48dXJsPmh0dHBzOi8vd3d3Lm5jYmkubmxtLm5paC5nb3YvcHVibWVkLzE1Mjc2Mzk4PC91cmw+
PC9yZWxhdGVkLXVybHM+PC91cmxzPjxlbGVjdHJvbmljLXJlc291cmNlLW51bT4xMC4xMDE2L1Mw
MTQwLTY3MzYoMDQpMTY3MjctNTwvZWxlY3Ryb25pYy1yZXNvdXJjZS1udW0+PHJlbW90ZS1kYXRh
YmFzZS1uYW1lPk1lZGxpbmU8L3JlbW90ZS1kYXRhYmFzZS1uYW1lPjxyZW1vdGUtZGF0YWJhc2Ut
cHJvdmlkZXI+TkxNPC9yZW1vdGUtZGF0YWJhc2UtcHJvdmlkZXI+PC9yZWNvcmQ+PC9DaXRlPjwv
RW5kTm90ZT5=
</w:fldData>
        </w:fldChar>
      </w:r>
      <w:r w:rsidR="007E0B95" w:rsidRPr="00234024">
        <w:instrText xml:space="preserve"> ADDIN EN.CITE </w:instrText>
      </w:r>
      <w:r w:rsidR="007E0B95" w:rsidRPr="00234024">
        <w:fldChar w:fldCharType="begin">
          <w:fldData xml:space="preserve">PEVuZE5vdGU+PENpdGU+PEF1dGhvcj5DaGVuPC9BdXRob3I+PFllYXI+MjAyMzwvWWVhcj48UmVj
TnVtPjEyMDwvUmVjTnVtPjxEaXNwbGF5VGV4dD5bNzMsIDk2XTwvRGlzcGxheVRleHQ+PHJlY29y
ZD48cmVjLW51bWJlcj4xMjA8L3JlYy1udW1iZXI+PGZvcmVpZ24ta2V5cz48a2V5IGFwcD0iRU4i
IGRiLWlkPSJ4YWV2emZkOWx3YXhzY2VzdzBjNTlkZWUyZWV2OWVlZmF0dnQiIHRpbWVzdGFtcD0i
MTczMzc3MTU1MCI+MTIwPC9rZXk+PC9mb3JlaWduLWtleXM+PHJlZi10eXBlIG5hbWU9IkpvdXJu
YWwgQXJ0aWNsZSI+MTc8L3JlZi10eXBlPjxjb250cmlidXRvcnM+PGF1dGhvcnM+PGF1dGhvcj5D
aGVuLCBZLjwvYXV0aG9yPjxhdXRob3I+TGl1LCBaLjwvYXV0aG9yPjxhdXRob3I+TGluLCBaLjwv
YXV0aG9yPjxhdXRob3I+THUsIE0uPC9hdXRob3I+PGF1dGhvcj5GdSwgWS48L2F1dGhvcj48YXV0
aG9yPkxpdSwgRy48L2F1dGhvcj48YXV0aG9yPll1LCBCLjwvYXV0aG9yPjwvYXV0aG9ycz48L2Nv
bnRyaWJ1dG9ycz48YXV0aC1hZGRyZXNzPkRpdmlzaW9uIG9mIE9ydGhvcGFlZGljcyBhbmQgVHJh
dW1hdG9sb2d5LCBEZXBhcnRtZW50IG9mIE9ydGhvcGFlZGljcywgU291dGhlcm4gTWVkaWNhbCBV
bml2ZXJzaXR5IE5hbmZhbmcgSG9zcGl0YWwsIEd1YW5nemhvdSwgQ2hpbmEuJiN4RDtHdWFuZ2Rv
bmcgUHJvdmluY2lhbCBLZXkgTGFib3JhdG9yeSBvZiBCb25lIGFuZCBDYXJ0aWxhZ2UgUmVnZW5l
cmF0aXZlIE1lZGljaW5lLCBTb3V0aGVybiBNZWRpY2FsIFVuaXZlcnNpdHkgTmFuZmFuZyBIb3Nw
aXRhbCwgR3Vhbmd6aG91LCBDaGluYS4mI3hEO1RyYXVtYSBDZW50ZXIsIERlcGFydG1lbnQgb2Yg
T3J0aG9wYWVkaWMgVHJhdW1hLCBUaGUgU2Vjb25kIEFmZmlsaWF0ZWQgSG9zcGl0YWwgb2YgSGVu
Z3lhbmcgTWVkaWNhbCBDb2xsZWdlLCBTb3V0aCBDaGluYSBVbml2ZXJzaXR5LCBIZW5neWFuZywg
Q2hpbmEuPC9hdXRoLWFkZHJlc3M+PHRpdGxlcz48dGl0bGU+VGhlIGVmZmVjdCBvZiBTdGFwaHls
b2NvY2N1cyBhdXJldXMgb24gaW5uYXRlIGFuZCBhZGFwdGl2ZSBpbW11bml0eSBhbmQgcG90ZW50
aWFsIGltbXVub3RoZXJhcHkgZm9yIFMuIGF1cmV1cy1pbmR1Y2VkIG9zdGVvbXllbGl0aXM8L3Rp
dGxlPjxzZWNvbmRhcnktdGl0bGU+RnJvbnQgSW1tdW5vbDwvc2Vjb25kYXJ5LXRpdGxlPjwvdGl0
bGVzPjxwZXJpb2RpY2FsPjxmdWxsLXRpdGxlPkZyb250IEltbXVub2w8L2Z1bGwtdGl0bGU+PC9w
ZXJpb2RpY2FsPjxwYWdlcz4xMjE5ODk1PC9wYWdlcz48dm9sdW1lPjE0PC92b2x1bWU+PGVkaXRp
b24+MjAyMzA5MDg8L2VkaXRpb24+PGtleXdvcmRzPjxrZXl3b3JkPkh1bWFuczwva2V5d29yZD48
a2V5d29yZD5TdGFwaHlsb2NvY2N1cyBhdXJldXM8L2tleXdvcmQ+PGtleXdvcmQ+Kk1ldGhpY2ls
bGluLVJlc2lzdGFudCBTdGFwaHlsb2NvY2N1cyBhdXJldXM8L2tleXdvcmQ+PGtleXdvcmQ+KkZy
YWN0dXJlcywgT3Blbjwva2V5d29yZD48a2V5d29yZD4qU3RhcGh5bG9jb2NjYWwgSW5mZWN0aW9u
cy9kcnVnIHRoZXJhcHk8L2tleXdvcmQ+PGtleXdvcmQ+SW1tdW5vdGhlcmFweTwva2V5d29yZD48
a2V5d29yZD4qT3N0ZW9teWVsaXRpcy90aGVyYXB5PC9rZXl3b3JkPjxrZXl3b3JkPmFkYXB0aXZl
IGltbXVuaXR5PC9rZXl3b3JkPjxrZXl3b3JkPmltbXVuZSByZXNwb25zZTwva2V5d29yZD48a2V5
d29yZD5pbm5hdGUgaW1tdW5pdHk8L2tleXdvcmQ+PGtleXdvcmQ+b3N0ZW9teWVsaXRpczwva2V5
d29yZD48L2tleXdvcmRzPjxkYXRlcz48eWVhcj4yMDIzPC95ZWFyPjwvZGF0ZXM+PGlzYm4+MTY2
NC0zMjI0IChFbGVjdHJvbmljKSYjeEQ7MTY2NC0zMjI0IChMaW5raW5nKTwvaXNibj48YWNjZXNz
aW9uLW51bT4zNzc0NDM3NzwvYWNjZXNzaW9uLW51bT48dXJscz48cmVsYXRlZC11cmxzPjx1cmw+
aHR0cHM6Ly93d3cubmNiaS5ubG0ubmloLmdvdi9wdWJtZWQvMzc3NDQzNzc8L3VybD48L3JlbGF0
ZWQtdXJscz48L3VybHM+PGN1c3RvbTE+VGhlIGF1dGhvcnMgZGVjbGFyZSB0aGF0IHRoZSByZXNl
YXJjaCB3YXMgY29uZHVjdGVkIGluIHRoZSBhYnNlbmNlIG9mIGFueSBjb21tZXJjaWFsIG9yIGZp
bmFuY2lhbCByZWxhdGlvbnNoaXBzIHRoYXQgY291bGQgYmUgY29uc3RydWVkIGFzIGEgcG90ZW50
aWFsIGNvbmZsaWN0IG9mIGludGVyZXN0LjwvY3VzdG9tMT48Y3VzdG9tMj5QTUMxMDUxNzY2Mjwv
Y3VzdG9tMj48ZWxlY3Ryb25pYy1yZXNvdXJjZS1udW0+MTAuMzM4OS9maW1tdS4yMDIzLjEyMTk4
OTU8L2VsZWN0cm9uaWMtcmVzb3VyY2UtbnVtPjxyZW1vdGUtZGF0YWJhc2UtbmFtZT5NZWRsaW5l
PC9yZW1vdGUtZGF0YWJhc2UtbmFtZT48cmVtb3RlLWRhdGFiYXNlLXByb3ZpZGVyPk5MTTwvcmVt
b3RlLWRhdGFiYXNlLXByb3ZpZGVyPjwvcmVjb3JkPjwvQ2l0ZT48Q2l0ZT48QXV0aG9yPkxldzwv
QXV0aG9yPjxZZWFyPjIwMDQ8L1llYXI+PFJlY051bT45NTwvUmVjTnVtPjxyZWNvcmQ+PHJlYy1u
dW1iZXI+OTU8L3JlYy1udW1iZXI+PGZvcmVpZ24ta2V5cz48a2V5IGFwcD0iRU4iIGRiLWlkPSJ6
NXp6OXo1MmFmdjVkNmU5ZXZuNTV6ZGdlZjVlYXd0ZjByZWUiIHRpbWVzdGFtcD0iMTczNjM4NzM1
OCI+OTU8L2tleT48L2ZvcmVpZ24ta2V5cz48cmVmLXR5cGUgbmFtZT0iSm91cm5hbCBBcnRpY2xl
Ij4xNzwvcmVmLXR5cGU+PGNvbnRyaWJ1dG9ycz48YXV0aG9ycz48YXV0aG9yPkxldywgRC4gUC48
L2F1dGhvcj48YXV0aG9yPldhbGR2b2dlbCwgRi4gQS48L2F1dGhvcj48L2F1dGhvcnM+PC9jb250
cmlidXRvcnM+PGF1dGgtYWRkcmVzcz5TZXJ2aWNlcyBvZiBJbmZlY3Rpb3VzIERpc2Vhc2VzIGFu
ZCBNZWRpY2luZSAyLCBEZXBhcnRtZW50IG9mIEludGVybmFsIE1lZGljaW5lLCBHZW5ldmEgVW5p
dmVyc2l0eSBIb3NwaXRhbHMsIEdlbmV2YSwgU3dpdHplcmxhbmQuIERhbmllbC5MZXdAaGN1Z2Uu
Y2g8L2F1dGgtYWRkcmVzcz48dGl0bGVzPjx0aXRsZT5Pc3Rlb215ZWxpdGlzPC90aXRsZT48c2Vj
b25kYXJ5LXRpdGxlPkxhbmNldDwvc2Vjb25kYXJ5LXRpdGxlPjwvdGl0bGVzPjxwZXJpb2RpY2Fs
PjxmdWxsLXRpdGxlPkxhbmNldDwvZnVsbC10aXRsZT48L3BlcmlvZGljYWw+PHBhZ2VzPjM2OS03
OTwvcGFnZXM+PHZvbHVtZT4zNjQ8L3ZvbHVtZT48bnVtYmVyPjk0MzE8L251bWJlcj48a2V5d29y
ZHM+PGtleXdvcmQ+SHVtYW5zPC9rZXl3b3JkPjxrZXl3b3JkPipPc3Rlb215ZWxpdGlzL2RpYWdu
b3Npcy9ldGlvbG9neS9taWNyb2Jpb2xvZ3kvdGhlcmFweTwva2V5d29yZD48L2tleXdvcmRzPjxk
YXRlcz48eWVhcj4yMDA0PC95ZWFyPjxwdWItZGF0ZXM+PGRhdGU+SnVsIDI0LTMwPC9kYXRlPjwv
cHViLWRhdGVzPjwvZGF0ZXM+PGlzYm4+MTQ3NC01NDdYIChFbGVjdHJvbmljKSYjeEQ7MDE0MC02
NzM2IChMaW5raW5nKTwvaXNibj48YWNjZXNzaW9uLW51bT4xNTI3NjM5ODwvYWNjZXNzaW9uLW51
bT48dXJscz48cmVsYXRlZC11cmxzPjx1cmw+aHR0cHM6Ly93d3cubmNiaS5ubG0ubmloLmdvdi9w
dWJtZWQvMTUyNzYzOTg8L3VybD48L3JlbGF0ZWQtdXJscz48L3VybHM+PGVsZWN0cm9uaWMtcmVz
b3VyY2UtbnVtPjEwLjEwMTYvUzAxNDAtNjczNigwNCkxNjcyNy01PC9lbGVjdHJvbmljLXJlc291
cmNlLW51bT48cmVtb3RlLWRhdGFiYXNlLW5hbWU+TWVkbGluZTwvcmVtb3RlLWRhdGFiYXNlLW5h
bWU+PHJlbW90ZS1kYXRhYmFzZS1wcm92aWRlcj5OTE08L3JlbW90ZS1kYXRhYmFzZS1wcm92aWRl
cj48L3JlY29yZD48L0NpdGU+PENpdGU+PEF1dGhvcj5MZXc8L0F1dGhvcj48WWVhcj4yMDA0PC9Z
ZWFyPjxSZWNOdW0+OTU8L1JlY051bT48cmVjb3JkPjxyZWMtbnVtYmVyPjk1PC9yZWMtbnVtYmVy
Pjxmb3JlaWduLWtleXM+PGtleSBhcHA9IkVOIiBkYi1pZD0iejV6ejl6NTJhZnY1ZDZlOWV2bjU1
emRnZWY1ZWF3dGYwcmVlIiB0aW1lc3RhbXA9IjE3MzYzODczNTgiPjk1PC9rZXk+PC9mb3JlaWdu
LWtleXM+PHJlZi10eXBlIG5hbWU9IkpvdXJuYWwgQXJ0aWNsZSI+MTc8L3JlZi10eXBlPjxjb250
cmlidXRvcnM+PGF1dGhvcnM+PGF1dGhvcj5MZXcsIEQuIFAuPC9hdXRob3I+PGF1dGhvcj5XYWxk
dm9nZWwsIEYuIEEuPC9hdXRob3I+PC9hdXRob3JzPjwvY29udHJpYnV0b3JzPjxhdXRoLWFkZHJl
c3M+U2VydmljZXMgb2YgSW5mZWN0aW91cyBEaXNlYXNlcyBhbmQgTWVkaWNpbmUgMiwgRGVwYXJ0
bWVudCBvZiBJbnRlcm5hbCBNZWRpY2luZSwgR2VuZXZhIFVuaXZlcnNpdHkgSG9zcGl0YWxzLCBH
ZW5ldmEsIFN3aXR6ZXJsYW5kLiBEYW5pZWwuTGV3QGhjdWdlLmNoPC9hdXRoLWFkZHJlc3M+PHRp
dGxlcz48dGl0bGU+T3N0ZW9teWVsaXRpczwvdGl0bGU+PHNlY29uZGFyeS10aXRsZT5MYW5jZXQ8
L3NlY29uZGFyeS10aXRsZT48L3RpdGxlcz48cGVyaW9kaWNhbD48ZnVsbC10aXRsZT5MYW5jZXQ8
L2Z1bGwtdGl0bGU+PC9wZXJpb2RpY2FsPjxwYWdlcz4zNjktNzk8L3BhZ2VzPjx2b2x1bWU+MzY0
PC92b2x1bWU+PG51bWJlcj45NDMxPC9udW1iZXI+PGtleXdvcmRzPjxrZXl3b3JkPkh1bWFuczwv
a2V5d29yZD48a2V5d29yZD4qT3N0ZW9teWVsaXRpcy9kaWFnbm9zaXMvZXRpb2xvZ3kvbWljcm9i
aW9sb2d5L3RoZXJhcHk8L2tleXdvcmQ+PC9rZXl3b3Jkcz48ZGF0ZXM+PHllYXI+MjAwNDwveWVh
cj48cHViLWRhdGVzPjxkYXRlPkp1bCAyNC0zMDwvZGF0ZT48L3B1Yi1kYXRlcz48L2RhdGVzPjxp
c2JuPjE0NzQtNTQ3WCAoRWxlY3Ryb25pYykmI3hEOzAxNDAtNjczNiAoTGlua2luZyk8L2lzYm4+
PGFjY2Vzc2lvbi1udW0+MTUyNzYzOTg8L2FjY2Vzc2lvbi1udW0+PHVybHM+PHJlbGF0ZWQtdXJs
cz48dXJsPmh0dHBzOi8vd3d3Lm5jYmkubmxtLm5paC5nb3YvcHVibWVkLzE1Mjc2Mzk4PC91cmw+
PC9yZWxhdGVkLXVybHM+PC91cmxzPjxlbGVjdHJvbmljLXJlc291cmNlLW51bT4xMC4xMDE2L1Mw
MTQwLTY3MzYoMDQpMTY3MjctNTwvZWxlY3Ryb25pYy1yZXNvdXJjZS1udW0+PHJlbW90ZS1kYXRh
YmFzZS1uYW1lPk1lZGxpbmU8L3JlbW90ZS1kYXRhYmFzZS1uYW1lPjxyZW1vdGUtZGF0YWJhc2Ut
cHJvdmlkZXI+TkxNPC9yZW1vdGUtZGF0YWJhc2UtcHJvdmlkZXI+PC9yZWNvcmQ+PC9DaXRlPjwv
RW5kTm90ZT5=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[73, 96]</w:t>
      </w:r>
      <w:r w:rsidRPr="00234024">
        <w:fldChar w:fldCharType="end"/>
      </w:r>
      <w:r w:rsidRPr="00234024">
        <w:t xml:space="preserve"> Additionally, </w:t>
      </w:r>
      <w:r w:rsidRPr="00234024">
        <w:rPr>
          <w:rStyle w:val="Emphasis"/>
          <w:rFonts w:ascii="Times New Roman" w:eastAsiaTheme="majorEastAsia" w:hAnsi="Times New Roman"/>
        </w:rPr>
        <w:t>S. aureus</w:t>
      </w:r>
      <w:r w:rsidRPr="00234024">
        <w:t xml:space="preserve"> induces </w:t>
      </w:r>
      <w:r w:rsidR="00320532" w:rsidRPr="00234024">
        <w:t xml:space="preserve">tissue </w:t>
      </w:r>
      <w:r w:rsidRPr="00234024">
        <w:t>hypoxia, which upregulates molecules such as HIF-1α, STUB1</w:t>
      </w:r>
      <w:r w:rsidRPr="00234024">
        <w:fldChar w:fldCharType="begin">
          <w:fldData xml:space="preserve">PEVuZE5vdGU+PENpdGU+PEF1dGhvcj5DYW88L0F1dGhvcj48WWVhcj4yMDI0PC9ZZWFyPjxSZWNO
dW0+MTk2PC9SZWNOdW0+PERpc3BsYXlUZXh0Pls5N108L0Rpc3BsYXlUZXh0PjxyZWNvcmQ+PHJl
Yy1udW1iZXI+MTk2PC9yZWMtbnVtYmVyPjxmb3JlaWduLWtleXM+PGtleSBhcHA9IkVOIiBkYi1p
ZD0ieGFldnpmZDlsd2F4c2Nlc3cwYzU5ZGVlMmVldjllZWZhdHZ0IiB0aW1lc3RhbXA9IjE3MzYz
NjkwNTkiPjE5Njwva2V5PjwvZm9yZWlnbi1rZXlzPjxyZWYtdHlwZSBuYW1lPSJKb3VybmFsIEFy
dGljbGUiPjE3PC9yZWYtdHlwZT48Y29udHJpYnV0b3JzPjxhdXRob3JzPjxhdXRob3I+Q2FvLCBZ
LjwvYXV0aG9yPjxhdXRob3I+Q2hlbiwgRi48L2F1dGhvcj48YXV0aG9yPlpodSwgUy48L2F1dGhv
cj48YXV0aG9yPlpodSwgRC48L2F1dGhvcj48YXV0aG9yPlFpLCBILjwvYXV0aG9yPjwvYXV0aG9y
cz48L2NvbnRyaWJ1dG9ycz48YXV0aC1hZGRyZXNzPkRlcGFydG1lbnQgb2YgUGVkaWF0cmljIFN1
cmdlcnksIFRoZSBGaXJzdCBQZW9wbGUmYXBvcztzIEhvc3BpdGFsIG9mIExpYW55dW5nYW5nLCBM
aWFueXVuZ2FuZywgQ2hpbmEuJiN4RDtEZXBhcnRtZW50IG9mIFBlZGlhdHJpYywgTHVvZGlhbiBI
b3NwaXRhbCwgU2hhbmdoYWksIENoaW5hLiYjeEQ7RGVwYXJ0bWVudCBvZiBQZWRpYXRyaWMsIFN1
cWlhbiBIb3NwaXRhbCBBZmZpbGlhdGVkIHRvIFh1emhvdSBNZWRpY2FsIFVuaXZlcnNpdHksIFN1
cWlhbiwgQ2hpbmEuJiN4RDtEZXBhcnRtZW50IG9mIFBlZGlhdHJpYyBTdXJnZXJ5LCBUaGUgRmly
c3QgUGVvcGxlJmFwb3M7cyBIb3NwaXRhbCBvZiBMaWFueXVuZ2FuZywgTGlhbnl1bmdhbmcsIENo
aW5hLiBFbGVjdHJvbmljIGFkZHJlc3M6IHpodWRvbmdzaGVuZ0B0bXUuZWR1LmNuLiYjeEQ7RGVw
YXJ0bWVudCBvZiBTdXJnZXJ5LCBUaGUgU2Vjb25kIFBlb3BsZSZhcG9zO3MgSG9zcGl0YWwgb2Yg
TGlhbnl1bmdhbmcsIExpYW55dW5nYW5nLCBDaGluYS4gRWxlY3Ryb25pYyBhZGRyZXNzOiAzMTI1
Mjc2NDRAcXEuY29tLjwvYXV0aC1hZGRyZXNzPjx0aXRsZXM+PHRpdGxlPlN0YXBoeWxvY29jY3Vz
IGF1cmV1cyBpbmZlY3Rpb24gaW5pdGlhdGVzIGh5cG94aWEtbWVkaWF0ZWQgU1RJUDEgaG9tb2xv
Z3kgYW5kIFUtYm94IGNvbnRhaW5pbmcgcHJvdGVpbiAxIHVwcmVndWxhdGlvbiB0byB0cmlnZ2Vy
IG9zdGVvbXllbGl0aXM8L3RpdGxlPjxzZWNvbmRhcnktdGl0bGU+VG94aWNvbjwvc2Vjb25kYXJ5
LXRpdGxlPjwvdGl0bGVzPjxwZXJpb2RpY2FsPjxmdWxsLXRpdGxlPlRveGljb248L2Z1bGwtdGl0
bGU+PC9wZXJpb2RpY2FsPjxwYWdlcz4xMDgwNDk8L3BhZ2VzPjx2b2x1bWU+MjQ4PC92b2x1bWU+
PGVkaXRpb24+MjAyNDA3MjQ8L2VkaXRpb24+PGtleXdvcmRzPjxrZXl3b3JkPkFkb2xlc2NlbnQ8
L2tleXdvcmQ+PGtleXdvcmQ+QW5pbWFsczwva2V5d29yZD48a2V5d29yZD5DaGlsZDwva2V5d29y
ZD48a2V5d29yZD5DaGlsZCwgUHJlc2Nob29sPC9rZXl3b3JkPjxrZXl3b3JkPkZlbWFsZTwva2V5
d29yZD48a2V5d29yZD5IdW1hbnM8L2tleXdvcmQ+PGtleXdvcmQ+SW5mYW50PC9rZXl3b3JkPjxr
ZXl3b3JkPk1hbGU8L2tleXdvcmQ+PGtleXdvcmQ+TWljZTwva2V5d29yZD48a2V5d29yZD5IeXBv
eGlhPC9rZXl3b3JkPjxrZXl3b3JkPipIeXBveGlhLUluZHVjaWJsZSBGYWN0b3IgMSwgYWxwaGEg
U3VidW5pdC9tZXRhYm9saXNtPC9rZXl3b3JkPjxrZXl3b3JkPipPc3Rlb215ZWxpdGlzL21pY3Jv
YmlvbG9neTwva2V5d29yZD48a2V5d29yZD4qU3RhcGh5bG9jb2NjYWwgSW5mZWN0aW9ucy9taWNy
b2Jpb2xvZ3k8L2tleXdvcmQ+PGtleXdvcmQ+KlN0YXBoeWxvY29jY3VzIGF1cmV1czwva2V5d29y
ZD48a2V5d29yZD4qVXAtUmVndWxhdGlvbjwva2V5d29yZD48a2V5d29yZD5ISUYtMWFscGhhPC9r
ZXl3b3JkPjxrZXl3b3JkPk9zdGVvbXllbGl0aXM8L2tleXdvcmQ+PGtleXdvcmQ+U3R1YjE8L2tl
eXdvcmQ+PGtleXdvcmQ+U3RhcGh5bG9jb2NjdXMgYXVyZXVzPC9rZXl3b3JkPjwva2V5d29yZHM+
PGRhdGVzPjx5ZWFyPjIwMjQ8L3llYXI+PHB1Yi1kYXRlcz48ZGF0ZT5TZXA8L2RhdGU+PC9wdWIt
ZGF0ZXM+PC9kYXRlcz48aXNibj4xODc5LTMxNTAgKEVsZWN0cm9uaWMpJiN4RDswMDQxLTAxMDEg
KExpbmtpbmcpPC9pc2JuPjxhY2Nlc3Npb24tbnVtPjM5MDU5NTU5PC9hY2Nlc3Npb24tbnVtPjx1
cmxzPjxyZWxhdGVkLXVybHM+PHVybD5odHRwczovL3d3dy5uY2JpLm5sbS5uaWguZ292L3B1Ym1l
ZC8zOTA1OTU1OTwvdXJsPjwvcmVsYXRlZC11cmxzPjwvdXJscz48Y3VzdG9tMT5EZWNsYXJhdGlv
biBvZiBjb21wZXRpbmcgaW50ZXJlc3QgVGhlIGF1dGhvcnMgZGVjbGFyZSB0aGF0IHRoZXkgaGF2
ZSBubyBrbm93biBjb21wZXRpbmcgZmluYW5jaWFsIGludGVyZXN0cyBvciBwZXJzb25hbCByZWxh
dGlvbnNoaXBzIHRoYXQgY291bGQgaGF2ZSBhcHBlYXJlZCB0byBpbmZsdWVuY2UgdGhlIHdvcmsg
cmVwb3J0ZWQgaW4gdGhpcyBwYXBlci48L2N1c3RvbTE+PGVsZWN0cm9uaWMtcmVzb3VyY2UtbnVt
PjEwLjEwMTYvai50b3hpY29uLjIwMjQuMTA4MDQ5PC9lbGVjdHJvbmljLXJlc291cmNlLW51bT48
cmVtb3RlLWRhdGFiYXNlLW5hbWU+TWVkbGluZTwvcmVtb3RlLWRhdGFiYXNlLW5hbWU+PHJlbW90
ZS1kYXRhYmFzZS1wcm92aWRlcj5OTE08L3JlbW90ZS1kYXRhYmFzZS1wcm92aWRlcj48L3JlY29y
ZD48L0NpdGU+PC9FbmROb3RlPgB=
</w:fldData>
        </w:fldChar>
      </w:r>
      <w:r w:rsidR="007E0B95" w:rsidRPr="00234024">
        <w:instrText xml:space="preserve"> ADDIN EN.CITE </w:instrText>
      </w:r>
      <w:r w:rsidR="007E0B95" w:rsidRPr="00234024">
        <w:fldChar w:fldCharType="begin">
          <w:fldData xml:space="preserve">PEVuZE5vdGU+PENpdGU+PEF1dGhvcj5DYW88L0F1dGhvcj48WWVhcj4yMDI0PC9ZZWFyPjxSZWNO
dW0+MTk2PC9SZWNOdW0+PERpc3BsYXlUZXh0Pls5N108L0Rpc3BsYXlUZXh0PjxyZWNvcmQ+PHJl
Yy1udW1iZXI+MTk2PC9yZWMtbnVtYmVyPjxmb3JlaWduLWtleXM+PGtleSBhcHA9IkVOIiBkYi1p
ZD0ieGFldnpmZDlsd2F4c2Nlc3cwYzU5ZGVlMmVldjllZWZhdHZ0IiB0aW1lc3RhbXA9IjE3MzYz
NjkwNTkiPjE5Njwva2V5PjwvZm9yZWlnbi1rZXlzPjxyZWYtdHlwZSBuYW1lPSJKb3VybmFsIEFy
dGljbGUiPjE3PC9yZWYtdHlwZT48Y29udHJpYnV0b3JzPjxhdXRob3JzPjxhdXRob3I+Q2FvLCBZ
LjwvYXV0aG9yPjxhdXRob3I+Q2hlbiwgRi48L2F1dGhvcj48YXV0aG9yPlpodSwgUy48L2F1dGhv
cj48YXV0aG9yPlpodSwgRC48L2F1dGhvcj48YXV0aG9yPlFpLCBILjwvYXV0aG9yPjwvYXV0aG9y
cz48L2NvbnRyaWJ1dG9ycz48YXV0aC1hZGRyZXNzPkRlcGFydG1lbnQgb2YgUGVkaWF0cmljIFN1
cmdlcnksIFRoZSBGaXJzdCBQZW9wbGUmYXBvcztzIEhvc3BpdGFsIG9mIExpYW55dW5nYW5nLCBM
aWFueXVuZ2FuZywgQ2hpbmEuJiN4RDtEZXBhcnRtZW50IG9mIFBlZGlhdHJpYywgTHVvZGlhbiBI
b3NwaXRhbCwgU2hhbmdoYWksIENoaW5hLiYjeEQ7RGVwYXJ0bWVudCBvZiBQZWRpYXRyaWMsIFN1
cWlhbiBIb3NwaXRhbCBBZmZpbGlhdGVkIHRvIFh1emhvdSBNZWRpY2FsIFVuaXZlcnNpdHksIFN1
cWlhbiwgQ2hpbmEuJiN4RDtEZXBhcnRtZW50IG9mIFBlZGlhdHJpYyBTdXJnZXJ5LCBUaGUgRmly
c3QgUGVvcGxlJmFwb3M7cyBIb3NwaXRhbCBvZiBMaWFueXVuZ2FuZywgTGlhbnl1bmdhbmcsIENo
aW5hLiBFbGVjdHJvbmljIGFkZHJlc3M6IHpodWRvbmdzaGVuZ0B0bXUuZWR1LmNuLiYjeEQ7RGVw
YXJ0bWVudCBvZiBTdXJnZXJ5LCBUaGUgU2Vjb25kIFBlb3BsZSZhcG9zO3MgSG9zcGl0YWwgb2Yg
TGlhbnl1bmdhbmcsIExpYW55dW5nYW5nLCBDaGluYS4gRWxlY3Ryb25pYyBhZGRyZXNzOiAzMTI1
Mjc2NDRAcXEuY29tLjwvYXV0aC1hZGRyZXNzPjx0aXRsZXM+PHRpdGxlPlN0YXBoeWxvY29jY3Vz
IGF1cmV1cyBpbmZlY3Rpb24gaW5pdGlhdGVzIGh5cG94aWEtbWVkaWF0ZWQgU1RJUDEgaG9tb2xv
Z3kgYW5kIFUtYm94IGNvbnRhaW5pbmcgcHJvdGVpbiAxIHVwcmVndWxhdGlvbiB0byB0cmlnZ2Vy
IG9zdGVvbXllbGl0aXM8L3RpdGxlPjxzZWNvbmRhcnktdGl0bGU+VG94aWNvbjwvc2Vjb25kYXJ5
LXRpdGxlPjwvdGl0bGVzPjxwZXJpb2RpY2FsPjxmdWxsLXRpdGxlPlRveGljb248L2Z1bGwtdGl0
bGU+PC9wZXJpb2RpY2FsPjxwYWdlcz4xMDgwNDk8L3BhZ2VzPjx2b2x1bWU+MjQ4PC92b2x1bWU+
PGVkaXRpb24+MjAyNDA3MjQ8L2VkaXRpb24+PGtleXdvcmRzPjxrZXl3b3JkPkFkb2xlc2NlbnQ8
L2tleXdvcmQ+PGtleXdvcmQ+QW5pbWFsczwva2V5d29yZD48a2V5d29yZD5DaGlsZDwva2V5d29y
ZD48a2V5d29yZD5DaGlsZCwgUHJlc2Nob29sPC9rZXl3b3JkPjxrZXl3b3JkPkZlbWFsZTwva2V5
d29yZD48a2V5d29yZD5IdW1hbnM8L2tleXdvcmQ+PGtleXdvcmQ+SW5mYW50PC9rZXl3b3JkPjxr
ZXl3b3JkPk1hbGU8L2tleXdvcmQ+PGtleXdvcmQ+TWljZTwva2V5d29yZD48a2V5d29yZD5IeXBv
eGlhPC9rZXl3b3JkPjxrZXl3b3JkPipIeXBveGlhLUluZHVjaWJsZSBGYWN0b3IgMSwgYWxwaGEg
U3VidW5pdC9tZXRhYm9saXNtPC9rZXl3b3JkPjxrZXl3b3JkPipPc3Rlb215ZWxpdGlzL21pY3Jv
YmlvbG9neTwva2V5d29yZD48a2V5d29yZD4qU3RhcGh5bG9jb2NjYWwgSW5mZWN0aW9ucy9taWNy
b2Jpb2xvZ3k8L2tleXdvcmQ+PGtleXdvcmQ+KlN0YXBoeWxvY29jY3VzIGF1cmV1czwva2V5d29y
ZD48a2V5d29yZD4qVXAtUmVndWxhdGlvbjwva2V5d29yZD48a2V5d29yZD5ISUYtMWFscGhhPC9r
ZXl3b3JkPjxrZXl3b3JkPk9zdGVvbXllbGl0aXM8L2tleXdvcmQ+PGtleXdvcmQ+U3R1YjE8L2tl
eXdvcmQ+PGtleXdvcmQ+U3RhcGh5bG9jb2NjdXMgYXVyZXVzPC9rZXl3b3JkPjwva2V5d29yZHM+
PGRhdGVzPjx5ZWFyPjIwMjQ8L3llYXI+PHB1Yi1kYXRlcz48ZGF0ZT5TZXA8L2RhdGU+PC9wdWIt
ZGF0ZXM+PC9kYXRlcz48aXNibj4xODc5LTMxNTAgKEVsZWN0cm9uaWMpJiN4RDswMDQxLTAxMDEg
KExpbmtpbmcpPC9pc2JuPjxhY2Nlc3Npb24tbnVtPjM5MDU5NTU5PC9hY2Nlc3Npb24tbnVtPjx1
cmxzPjxyZWxhdGVkLXVybHM+PHVybD5odHRwczovL3d3dy5uY2JpLm5sbS5uaWguZ292L3B1Ym1l
ZC8zOTA1OTU1OTwvdXJsPjwvcmVsYXRlZC11cmxzPjwvdXJscz48Y3VzdG9tMT5EZWNsYXJhdGlv
biBvZiBjb21wZXRpbmcgaW50ZXJlc3QgVGhlIGF1dGhvcnMgZGVjbGFyZSB0aGF0IHRoZXkgaGF2
ZSBubyBrbm93biBjb21wZXRpbmcgZmluYW5jaWFsIGludGVyZXN0cyBvciBwZXJzb25hbCByZWxh
dGlvbnNoaXBzIHRoYXQgY291bGQgaGF2ZSBhcHBlYXJlZCB0byBpbmZsdWVuY2UgdGhlIHdvcmsg
cmVwb3J0ZWQgaW4gdGhpcyBwYXBlci48L2N1c3RvbTE+PGVsZWN0cm9uaWMtcmVzb3VyY2UtbnVt
PjEwLjEwMTYvai50b3hpY29uLjIwMjQuMTA4MDQ5PC9lbGVjdHJvbmljLXJlc291cmNlLW51bT48
cmVtb3RlLWRhdGFiYXNlLW5hbWU+TWVkbGluZTwvcmVtb3RlLWRhdGFiYXNlLW5hbWU+PHJlbW90
ZS1kYXRhYmFzZS1wcm92aWRlcj5OTE08L3JlbW90ZS1kYXRhYmFzZS1wcm92aWRlcj48L3JlY29y
ZD48L0NpdGU+PC9FbmROb3RlPgB=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[97]</w:t>
      </w:r>
      <w:r w:rsidRPr="00234024">
        <w:fldChar w:fldCharType="end"/>
      </w:r>
      <w:r w:rsidRPr="00234024">
        <w:t>, and TGF-β1</w:t>
      </w:r>
      <w:r w:rsidRPr="00234024">
        <w:fldChar w:fldCharType="begin">
          <w:fldData xml:space="preserve">PEVuZE5vdGU+PENpdGU+PEF1dGhvcj5aaGFuZyBXPC9BdXRob3I+PFllYXI+MjAyMjwvWWVhcj48
UmVjTnVtPjE5OTwvUmVjTnVtPjxEaXNwbGF5VGV4dD5bOThdPC9EaXNwbGF5VGV4dD48cmVjb3Jk
PjxyZWMtbnVtYmVyPjE5OTwvcmVjLW51bWJlcj48Zm9yZWlnbi1rZXlzPjxrZXkgYXBwPSJFTiIg
ZGItaWQ9InhhZXZ6ZmQ5bHdheHNjZXN3MGM1OWRlZTJlZXY5ZWVmYXR2dCIgdGltZXN0YW1wPSIx
NzM2MzY5MzIxIj4xOTk8L2tleT48L2ZvcmVpZ24ta2V5cz48cmVmLXR5cGUgbmFtZT0iSm91cm5h
bCBBcnRpY2xlIj4xNzwvcmVmLXR5cGU+PGNvbnRyaWJ1dG9ycz48YXV0aG9ycz48YXV0aG9yPlpo
YW5nIFcsIExpbiBZLCBab25nIFksIE1hIFgsIEppYW5nIEMsIFNoYW4gSCwgWGlhIFcsIFlpbiBM
LCBXYW5nIE4sIFpob3UgTCwgWmhvdSBaLCBZdSBYLjwvYXV0aG9yPjwvYXV0aG9ycz48dHJhbnNs
YXRlZC1hdXRob3JzPjxhdXRob3I+bVN5c3RlbXMsPC9hdXRob3I+PC90cmFuc2xhdGVkLWF1dGhv
cnM+PC9jb250cmlidXRvcnM+PGF1dGgtYWRkcmVzcz5EZXBhcnRtZW50IG9mIE9ydGhvcGFlZGlj
IFN1cmdlcnksIFNoYW5naGFpIEppYW8gVG9uZyBVbml2ZXJzaXR5IEFmZmlsaWF0ZWQgU2l4dGgg
UGVvcGxlJmFwb3M7cyBIb3NwaXRhbCwgU2hhbmdoYWksIENoaW5hLiBGQVUgLSBMaW4sIFlpd2Vp
JiN4RDtEZXBhcnRtZW50IG9mIE9ydGhvcGFlZGljIFN1cmdlcnksIFNoYW5naGFpIEppYW8gVG9u
ZyBVbml2ZXJzaXR5IEFmZmlsaWF0ZWQgU2l4dGggUGVvcGxlJmFwb3M7cyBIb3NwaXRhbCwgU2hh
bmdoYWksIENoaW5hLiBGQVUgLSBab25nLCBZYW5nJiN4RDtEZXBhcnRtZW50IG9mIE9ydGhvcGFl
ZGljIFN1cmdlcnksIFNoYW5naGFpIEppYW8gVG9uZyBVbml2ZXJzaXR5IEFmZmlsaWF0ZWQgU2l4
dGggUGVvcGxlJmFwb3M7cyBIb3NwaXRhbCwgU2hhbmdoYWksIENoaW5hLiBGQVUgLSBNYSwgWGlu
JiN4RDtEZXBhcnRtZW50IG9mIE9ydGhvcGFlZGljIFN1cmdlcnksIFNoYW5naGFpIEppYW8gVG9u
ZyBVbml2ZXJzaXR5IEFmZmlsaWF0ZWQgU2l4dGggUGVvcGxlJmFwb3M7cyBIb3NwaXRhbCwgU2hh
bmdoYWksIENoaW5hLiBGQVUgLSBKaWFuZywgQ2hhb2xhaSYjeEQ7RGVwYXJ0bWVudCBvZiBPcnRo
b3BhZWRpYyBTdXJnZXJ5LCBTaGFuZ2hhaSBKaWFvIFRvbmcgVW5pdmVyc2l0eSBBZmZpbGlhdGVk
IFNpeHRoIFBlb3BsZSZhcG9zO3MgSG9zcGl0YWwsIFNoYW5naGFpLCBDaGluYS4gRkFVIC0gU2hh
biwgSGFvamllJiN4RDtEZXBhcnRtZW50IG9mIE9ydGhvcGFlZGljIFN1cmdlcnksIFNoYW5naGFp
IEppYW8gVG9uZyBVbml2ZXJzaXR5IEFmZmlsaWF0ZWQgU2l4dGggUGVvcGxlJmFwb3M7cyBIb3Nw
aXRhbCwgU2hhbmdoYWksIENoaW5hLiBGQVUgLSBYaWEsIFdlbnlhbmcmI3hEO0RlcGFydG1lbnQg
b2YgT3J0aG9wYWVkaWMgU3VyZ2VyeSwgU2hhbmdoYWkgSmlhbyBUb25nIFVuaXZlcnNpdHkgQWZm
aWxpYXRlZCBTaXh0aCBQZW9wbGUmYXBvcztzIEhvc3BpdGFsLCBTaGFuZ2hhaSwgQ2hpbmEuIEZB
VSAtIFlpbiwgTGlmdSYjeEQ7RGVwYXJ0bWVudCBvZiBPcnRob3BhZWRpYyBTdXJnZXJ5LCBTaGFu
Z2hhaSBKaWFvIFRvbmcgVW5pdmVyc2l0eSBBZmZpbGlhdGVkIFNpeHRoIFBlb3BsZSZhcG9zO3Mg
SG9zcGl0YWwsIFNoYW5naGFpLCBDaGluYS4gRkFVIC0gV2FuZywgTmFuJiN4RDtEZXBhcnRtZW50
IG9mIEVtZXJnZW5jeSwgdGhlIEZpcnN0IEFmZmlsaWF0ZWQgSG9zcGl0YWwgb2YgWmhlbmd6aG91
IFVuaXZlcnNpdHksIFpoZW5nemhvdSwgSGVuYW4sIENoaW5hLiBGQVUgLSBaaG91LCBMaWh1aSYj
eEQ7RGVwYXJ0bWVudCBvZiBPcnRob3BhZWRpYyBTdXJnZXJ5LCBYaWFuZ3NoYW4gRmlyc3QgUGVv
cGxlJmFwb3M7cyBIb3NwaXRhbCwgTmluZ2JvLCBaaGVqaWFuZywgQ2hpbmEuIEZBVSAtIFpob3Us
IFp1YmluJiN4RDtEZXBhcnRtZW50IG9mIE9ydGhvcGFlZGljIFN1cmdlcnksIFNoYW5naGFpIEpp
YW8gVG9uZyBVbml2ZXJzaXR5IEFmZmlsaWF0ZWQgU2l4dGggUGVvcGxlJmFwb3M7cyBIb3NwaXRh
bCwgU2hhbmdoYWksIENoaW5hLiBGQVUgLSBZdSwgWGlhb3dlaSYjeEQ7RGVwYXJ0bWVudCBvZiBP
cnRob3BhZWRpYyBTdXJnZXJ5LCBTaGFuZ2hhaSBKaWFvIFRvbmcgVW5pdmVyc2l0eSBBZmZpbGlh
dGVkIFNpeHRoIFBlb3BsZSZhcG9zO3MgSG9zcGl0YWwsIFNoYW5naGFpLCBDaGluYS48L2F1dGgt
YWRkcmVzcz48dGl0bGVzPjx0aXRsZT48c3R5bGUgZmFjZT0ibm9ybWFsIiBmb250PSJkZWZhdWx0
IiBzaXplPSIxMDAlIj5TdGFwaHlsb2NvY2N1cyBhdXJldXMgSW5mZWN0aW9uIEluaXRpYXRlcyBI
eXBveGlhLU1lZGlhdGVkIFRyYW5zZm9ybWluZyBHcm93dGggRmFjdG9yLTwvc3R5bGU+PHN0eWxl
IGZhY2U9Im5vcm1hbCIgZm9udD0iZGVmYXVsdCIgY2hhcnNldD0iMTYxIiBzaXplPSIxMDAlIj7O
sjEgVXByZWd1bGF0aW9uIHRvIFRyaWdnZXIgT3N0ZW9teWVsaXRpczwvc3R5bGU+PC90aXRsZT48
c2Vjb25kYXJ5LXRpdGxlPkFtZXJpY2FuIFNvY2lldHkgZm9yIG1pY3JvYmlvbG9neTwvc2Vjb25k
YXJ5LXRpdGxlPjwvdGl0bGVzPjxwZXJpb2RpY2FsPjxmdWxsLXRpdGxlPkFtZXJpY2FuIFNvY2ll
dHkgZm9yIG1pY3JvYmlvbG9neTwvZnVsbC10aXRsZT48L3BlcmlvZGljYWw+PHBhZ2VzPjIzNzkt
NTA3NzwvcGFnZXM+PHZvbHVtZT43PC92b2x1bWU+PG51bWJlcj40PC9udW1iZXI+PGRhdGVzPjx5
ZWFyPjIwMjI8L3llYXI+PC9kYXRlcz48dXJscz48L3VybHM+PHJlbW90ZS1kYXRhYmFzZS1wcm92
aWRlcj4yMDIyIEF1ZyAzMDwvcmVtb3RlLWRhdGFiYXNlLXByb3ZpZGVyPjxyZXNlYXJjaC1ub3Rl
cz4wIChUcmFuc2Zvcm1pbmcgR3Jvd3RoIEZhY3RvciBiZXRhMSkmI3hEOzAgKGlkZi0xMTc3NCkm
I3hEOzAgKFJOQSwgTWVzc2VuZ2VyKTwvcmVzZWFyY2gtbm90ZXM+PGxhbmd1YWdlPmVuZzwvbGFu
Z3VhZ2U+PC9yZWNvcmQ+PC9DaXRlPjwvRW5kTm90ZT5=
</w:fldData>
        </w:fldChar>
      </w:r>
      <w:r w:rsidR="003E7209" w:rsidRPr="00234024">
        <w:instrText xml:space="preserve"> ADDIN EN.CITE </w:instrText>
      </w:r>
      <w:r w:rsidR="003E7209" w:rsidRPr="00234024">
        <w:fldChar w:fldCharType="begin">
          <w:fldData xml:space="preserve">PEVuZE5vdGU+PENpdGU+PEF1dGhvcj5aaGFuZyBXPC9BdXRob3I+PFllYXI+MjAyMjwvWWVhcj48
UmVjTnVtPjE5OTwvUmVjTnVtPjxEaXNwbGF5VGV4dD5bOThdPC9EaXNwbGF5VGV4dD48cmVjb3Jk
PjxyZWMtbnVtYmVyPjE5OTwvcmVjLW51bWJlcj48Zm9yZWlnbi1rZXlzPjxrZXkgYXBwPSJFTiIg
ZGItaWQ9InhhZXZ6ZmQ5bHdheHNjZXN3MGM1OWRlZTJlZXY5ZWVmYXR2dCIgdGltZXN0YW1wPSIx
NzM2MzY5MzIxIj4xOTk8L2tleT48L2ZvcmVpZ24ta2V5cz48cmVmLXR5cGUgbmFtZT0iSm91cm5h
bCBBcnRpY2xlIj4xNzwvcmVmLXR5cGU+PGNvbnRyaWJ1dG9ycz48YXV0aG9ycz48YXV0aG9yPlpo
YW5nIFcsIExpbiBZLCBab25nIFksIE1hIFgsIEppYW5nIEMsIFNoYW4gSCwgWGlhIFcsIFlpbiBM
LCBXYW5nIE4sIFpob3UgTCwgWmhvdSBaLCBZdSBYLjwvYXV0aG9yPjwvYXV0aG9ycz48dHJhbnNs
YXRlZC1hdXRob3JzPjxhdXRob3I+bVN5c3RlbXMsPC9hdXRob3I+PC90cmFuc2xhdGVkLWF1dGhv
cnM+PC9jb250cmlidXRvcnM+PGF1dGgtYWRkcmVzcz5EZXBhcnRtZW50IG9mIE9ydGhvcGFlZGlj
IFN1cmdlcnksIFNoYW5naGFpIEppYW8gVG9uZyBVbml2ZXJzaXR5IEFmZmlsaWF0ZWQgU2l4dGgg
UGVvcGxlJmFwb3M7cyBIb3NwaXRhbCwgU2hhbmdoYWksIENoaW5hLiBGQVUgLSBMaW4sIFlpd2Vp
JiN4RDtEZXBhcnRtZW50IG9mIE9ydGhvcGFlZGljIFN1cmdlcnksIFNoYW5naGFpIEppYW8gVG9u
ZyBVbml2ZXJzaXR5IEFmZmlsaWF0ZWQgU2l4dGggUGVvcGxlJmFwb3M7cyBIb3NwaXRhbCwgU2hh
bmdoYWksIENoaW5hLiBGQVUgLSBab25nLCBZYW5nJiN4RDtEZXBhcnRtZW50IG9mIE9ydGhvcGFl
ZGljIFN1cmdlcnksIFNoYW5naGFpIEppYW8gVG9uZyBVbml2ZXJzaXR5IEFmZmlsaWF0ZWQgU2l4
dGggUGVvcGxlJmFwb3M7cyBIb3NwaXRhbCwgU2hhbmdoYWksIENoaW5hLiBGQVUgLSBNYSwgWGlu
JiN4RDtEZXBhcnRtZW50IG9mIE9ydGhvcGFlZGljIFN1cmdlcnksIFNoYW5naGFpIEppYW8gVG9u
ZyBVbml2ZXJzaXR5IEFmZmlsaWF0ZWQgU2l4dGggUGVvcGxlJmFwb3M7cyBIb3NwaXRhbCwgU2hh
bmdoYWksIENoaW5hLiBGQVUgLSBKaWFuZywgQ2hhb2xhaSYjeEQ7RGVwYXJ0bWVudCBvZiBPcnRo
b3BhZWRpYyBTdXJnZXJ5LCBTaGFuZ2hhaSBKaWFvIFRvbmcgVW5pdmVyc2l0eSBBZmZpbGlhdGVk
IFNpeHRoIFBlb3BsZSZhcG9zO3MgSG9zcGl0YWwsIFNoYW5naGFpLCBDaGluYS4gRkFVIC0gU2hh
biwgSGFvamllJiN4RDtEZXBhcnRtZW50IG9mIE9ydGhvcGFlZGljIFN1cmdlcnksIFNoYW5naGFp
IEppYW8gVG9uZyBVbml2ZXJzaXR5IEFmZmlsaWF0ZWQgU2l4dGggUGVvcGxlJmFwb3M7cyBIb3Nw
aXRhbCwgU2hhbmdoYWksIENoaW5hLiBGQVUgLSBYaWEsIFdlbnlhbmcmI3hEO0RlcGFydG1lbnQg
b2YgT3J0aG9wYWVkaWMgU3VyZ2VyeSwgU2hhbmdoYWkgSmlhbyBUb25nIFVuaXZlcnNpdHkgQWZm
aWxpYXRlZCBTaXh0aCBQZW9wbGUmYXBvcztzIEhvc3BpdGFsLCBTaGFuZ2hhaSwgQ2hpbmEuIEZB
VSAtIFlpbiwgTGlmdSYjeEQ7RGVwYXJ0bWVudCBvZiBPcnRob3BhZWRpYyBTdXJnZXJ5LCBTaGFu
Z2hhaSBKaWFvIFRvbmcgVW5pdmVyc2l0eSBBZmZpbGlhdGVkIFNpeHRoIFBlb3BsZSZhcG9zO3Mg
SG9zcGl0YWwsIFNoYW5naGFpLCBDaGluYS4gRkFVIC0gV2FuZywgTmFuJiN4RDtEZXBhcnRtZW50
IG9mIEVtZXJnZW5jeSwgdGhlIEZpcnN0IEFmZmlsaWF0ZWQgSG9zcGl0YWwgb2YgWmhlbmd6aG91
IFVuaXZlcnNpdHksIFpoZW5nemhvdSwgSGVuYW4sIENoaW5hLiBGQVUgLSBaaG91LCBMaWh1aSYj
eEQ7RGVwYXJ0bWVudCBvZiBPcnRob3BhZWRpYyBTdXJnZXJ5LCBYaWFuZ3NoYW4gRmlyc3QgUGVv
cGxlJmFwb3M7cyBIb3NwaXRhbCwgTmluZ2JvLCBaaGVqaWFuZywgQ2hpbmEuIEZBVSAtIFpob3Us
IFp1YmluJiN4RDtEZXBhcnRtZW50IG9mIE9ydGhvcGFlZGljIFN1cmdlcnksIFNoYW5naGFpIEpp
YW8gVG9uZyBVbml2ZXJzaXR5IEFmZmlsaWF0ZWQgU2l4dGggUGVvcGxlJmFwb3M7cyBIb3NwaXRh
bCwgU2hhbmdoYWksIENoaW5hLiBGQVUgLSBZdSwgWGlhb3dlaSYjeEQ7RGVwYXJ0bWVudCBvZiBP
cnRob3BhZWRpYyBTdXJnZXJ5LCBTaGFuZ2hhaSBKaWFvIFRvbmcgVW5pdmVyc2l0eSBBZmZpbGlh
dGVkIFNpeHRoIFBlb3BsZSZhcG9zO3MgSG9zcGl0YWwsIFNoYW5naGFpLCBDaGluYS48L2F1dGgt
YWRkcmVzcz48dGl0bGVzPjx0aXRsZT48c3R5bGUgZmFjZT0ibm9ybWFsIiBmb250PSJkZWZhdWx0
IiBzaXplPSIxMDAlIj5TdGFwaHlsb2NvY2N1cyBhdXJldXMgSW5mZWN0aW9uIEluaXRpYXRlcyBI
eXBveGlhLU1lZGlhdGVkIFRyYW5zZm9ybWluZyBHcm93dGggRmFjdG9yLTwvc3R5bGU+PHN0eWxl
IGZhY2U9Im5vcm1hbCIgZm9udD0iZGVmYXVsdCIgY2hhcnNldD0iMTYxIiBzaXplPSIxMDAlIj7O
sjEgVXByZWd1bGF0aW9uIHRvIFRyaWdnZXIgT3N0ZW9teWVsaXRpczwvc3R5bGU+PC90aXRsZT48
c2Vjb25kYXJ5LXRpdGxlPkFtZXJpY2FuIFNvY2lldHkgZm9yIG1pY3JvYmlvbG9neTwvc2Vjb25k
YXJ5LXRpdGxlPjwvdGl0bGVzPjxwZXJpb2RpY2FsPjxmdWxsLXRpdGxlPkFtZXJpY2FuIFNvY2ll
dHkgZm9yIG1pY3JvYmlvbG9neTwvZnVsbC10aXRsZT48L3BlcmlvZGljYWw+PHBhZ2VzPjIzNzkt
NTA3NzwvcGFnZXM+PHZvbHVtZT43PC92b2x1bWU+PG51bWJlcj40PC9udW1iZXI+PGRhdGVzPjx5
ZWFyPjIwMjI8L3llYXI+PC9kYXRlcz48dXJscz48L3VybHM+PHJlbW90ZS1kYXRhYmFzZS1wcm92
aWRlcj4yMDIyIEF1ZyAzMDwvcmVtb3RlLWRhdGFiYXNlLXByb3ZpZGVyPjxyZXNlYXJjaC1ub3Rl
cz4wIChUcmFuc2Zvcm1pbmcgR3Jvd3RoIEZhY3RvciBiZXRhMSkmI3hEOzAgKGlkZi0xMTc3NCkm
I3hEOzAgKFJOQSwgTWVzc2VuZ2VyKTwvcmVzZWFyY2gtbm90ZXM+PGxhbmd1YWdlPmVuZzwvbGFu
Z3VhZ2U+PC9yZWNvcmQ+PC9DaXRlPjwvRW5kTm90ZT5=
</w:fldData>
        </w:fldChar>
      </w:r>
      <w:r w:rsidR="003E7209" w:rsidRPr="00234024">
        <w:instrText xml:space="preserve"> ADDIN EN.CITE.DATA </w:instrText>
      </w:r>
      <w:r w:rsidR="003E7209" w:rsidRPr="00234024">
        <w:fldChar w:fldCharType="end"/>
      </w:r>
      <w:r w:rsidRPr="00234024">
        <w:fldChar w:fldCharType="separate"/>
      </w:r>
      <w:r w:rsidR="007E0B95" w:rsidRPr="00234024">
        <w:rPr>
          <w:noProof/>
        </w:rPr>
        <w:t>[98]</w:t>
      </w:r>
      <w:r w:rsidRPr="00234024">
        <w:fldChar w:fldCharType="end"/>
      </w:r>
      <w:r w:rsidRPr="00234024">
        <w:t xml:space="preserve"> </w:t>
      </w:r>
      <w:r w:rsidRPr="00234024">
        <w:fldChar w:fldCharType="begin"/>
      </w:r>
      <w:r w:rsidR="007E0B95" w:rsidRPr="00234024">
        <w:instrText xml:space="preserve"> ADDIN EN.CITE &lt;EndNote&gt;&lt;Cite&gt;&lt;Author&gt;Cheng&lt;/Author&gt;&lt;Year&gt;2012&lt;/Year&gt;&lt;RecNum&gt;69&lt;/RecNum&gt;&lt;DisplayText&gt;[99]&lt;/DisplayText&gt;&lt;record&gt;&lt;rec-number&gt;69&lt;/rec-number&gt;&lt;foreign-keys&gt;&lt;key app="EN" db-id="xaevzfd9lwaxscesw0c59dee2eev9eefatvt" timestamp="1732308023"&gt;69&lt;/key&gt;&lt;/foreign-keys&gt;&lt;ref-type name="Journal Article"&gt;17&lt;/ref-type&gt;&lt;contributors&gt;&lt;authors&gt;&lt;author&gt;Cheng, G.&lt;/author&gt;&lt;author&gt;Kong, R. H.&lt;/author&gt;&lt;author&gt;Zhang, L. M.&lt;/author&gt;&lt;author&gt;Zhang, J. N.&lt;/author&gt;&lt;/authors&gt;&lt;/contributors&gt;&lt;auth-address&gt;Neurosurgical Department, PLA Navy General Hospital, Beijing, China.&lt;/auth-address&gt;&lt;titles&gt;&lt;title&gt;Mitochondria in traumatic brain injury and mitochondrial-targeted multipotential therapeutic strategies&lt;/title&gt;&lt;secondary-title&gt;Br J Pharmacol&lt;/secondary-title&gt;&lt;/titles&gt;&lt;periodical&gt;&lt;full-title&gt;Br J Pharmacol&lt;/full-title&gt;&lt;/periodical&gt;&lt;pages&gt;699-719&lt;/pages&gt;&lt;volume&gt;167&lt;/volume&gt;&lt;number&gt;4&lt;/number&gt;&lt;keywords&gt;&lt;keyword&gt;Animals&lt;/keyword&gt;&lt;keyword&gt;Brain Injuries/drug therapy/*metabolism/pathology&lt;/keyword&gt;&lt;keyword&gt;Cell Death&lt;/keyword&gt;&lt;keyword&gt;Humans&lt;/keyword&gt;&lt;keyword&gt;Mitochondria/*metabolism&lt;/keyword&gt;&lt;keyword&gt;Neurons/metabolism/pathology&lt;/keyword&gt;&lt;keyword&gt;Reactive Oxygen Species/metabolism&lt;/keyword&gt;&lt;/keywords&gt;&lt;dates&gt;&lt;year&gt;2012&lt;/year&gt;&lt;pub-dates&gt;&lt;date&gt;Oct&lt;/date&gt;&lt;/pub-dates&gt;&lt;/dates&gt;&lt;isbn&gt;1476-5381 (Electronic)&amp;#xD;0007-1188 (Print)&amp;#xD;0007-1188 (Linking)&lt;/isbn&gt;&lt;accession-num&gt;23003569&lt;/accession-num&gt;&lt;urls&gt;&lt;related-urls&gt;&lt;url&gt;https://www.ncbi.nlm.nih.gov/pubmed/23003569&lt;/url&gt;&lt;/related-urls&gt;&lt;/urls&gt;&lt;custom2&gt;PMC3575772&lt;/custom2&gt;&lt;electronic-resource-num&gt;10.1111/j.1476-5381.2012.02025.x&lt;/electronic-resource-num&gt;&lt;remote-database-name&gt;Medline&lt;/remote-database-name&gt;&lt;remote-database-provider&gt;NLM&lt;/remote-database-provider&gt;&lt;/record&gt;&lt;/Cite&gt;&lt;/EndNote&gt;</w:instrText>
      </w:r>
      <w:r w:rsidRPr="00234024">
        <w:fldChar w:fldCharType="separate"/>
      </w:r>
      <w:r w:rsidR="007E0B95" w:rsidRPr="00234024">
        <w:rPr>
          <w:noProof/>
        </w:rPr>
        <w:t>[99]</w:t>
      </w:r>
      <w:r w:rsidRPr="00234024">
        <w:fldChar w:fldCharType="end"/>
      </w:r>
      <w:r w:rsidRPr="00234024">
        <w:t>, exacerbating inflammation and impairing bone mineralization. The oxidative stress triggers</w:t>
      </w:r>
      <w:r w:rsidR="00091D8F" w:rsidRPr="00234024">
        <w:t xml:space="preserve"> cell</w:t>
      </w:r>
      <w:r w:rsidRPr="00234024">
        <w:t xml:space="preserve"> </w:t>
      </w:r>
      <w:r w:rsidR="00D3651C" w:rsidRPr="00234024">
        <w:t xml:space="preserve">death, </w:t>
      </w:r>
      <w:r w:rsidRPr="00234024">
        <w:t>result</w:t>
      </w:r>
      <w:r w:rsidR="00D3651C" w:rsidRPr="00234024">
        <w:t xml:space="preserve">ing </w:t>
      </w:r>
      <w:r w:rsidRPr="00234024">
        <w:t xml:space="preserve">in osteoblast depletion and subsequent bone loss </w:t>
      </w:r>
      <w:r w:rsidRPr="00234024">
        <w:fldChar w:fldCharType="begin"/>
      </w:r>
      <w:r w:rsidR="007E0B95" w:rsidRPr="00234024">
        <w:instrText xml:space="preserve"> ADDIN EN.CITE &lt;EndNote&gt;&lt;Cite&gt;&lt;Author&gt;Xu&lt;/Author&gt;&lt;Year&gt;2024&lt;/Year&gt;&lt;RecNum&gt;228&lt;/RecNum&gt;&lt;DisplayText&gt;[52]&lt;/DisplayText&gt;&lt;record&gt;&lt;rec-number&gt;228&lt;/rec-number&gt;&lt;foreign-keys&gt;&lt;key app="EN" db-id="xaevzfd9lwaxscesw0c59dee2eev9eefatvt" timestamp="1736869759"&gt;228&lt;/key&gt;&lt;/foreign-keys&gt;&lt;ref-type name="Journal Article"&gt;17&lt;/ref-type&gt;&lt;contributors&gt;&lt;authors&gt;&lt;author&gt;Xu, H.&lt;/author&gt;&lt;author&gt;Cui, Y.&lt;/author&gt;&lt;author&gt;Tian, Y.&lt;/author&gt;&lt;author&gt;Dou, M.&lt;/author&gt;&lt;author&gt;Sun, S.&lt;/author&gt;&lt;author&gt;Wang, J.&lt;/author&gt;&lt;author&gt;Wu, D.&lt;/author&gt;&lt;/authors&gt;&lt;/contributors&gt;&lt;auth-address&gt;Orthopaedic Medical Center, The Second Hospital of Jilin University, Changchun 130041, P. R. China.&lt;/auth-address&gt;&lt;titles&gt;&lt;title&gt;Nanoparticle-Based Drug Delivery Systems for Enhancing Bone Regeneration&lt;/title&gt;&lt;secondary-title&gt;ACS Biomater Sci Eng&lt;/secondary-title&gt;&lt;/titles&gt;&lt;periodical&gt;&lt;full-title&gt;ACS Biomater Sci Eng&lt;/full-title&gt;&lt;/periodical&gt;&lt;pages&gt;1302-1322&lt;/pages&gt;&lt;volume&gt;10&lt;/volume&gt;&lt;number&gt;3&lt;/number&gt;&lt;edition&gt;20240212&lt;/edition&gt;&lt;keywords&gt;&lt;keyword&gt;*Nanoparticle Drug Delivery System&lt;/keyword&gt;&lt;keyword&gt;Drug Delivery Systems&lt;/keyword&gt;&lt;keyword&gt;Bone Regeneration/physiology&lt;/keyword&gt;&lt;keyword&gt;*Nanoparticles/therapeutic use/chemistry&lt;/keyword&gt;&lt;keyword&gt;Tissue Engineering&lt;/keyword&gt;&lt;keyword&gt;bone repair&lt;/keyword&gt;&lt;keyword&gt;bone tissue engineering&lt;/keyword&gt;&lt;keyword&gt;drug delivery&lt;/keyword&gt;&lt;keyword&gt;nanoparticles&lt;/keyword&gt;&lt;/keywords&gt;&lt;dates&gt;&lt;year&gt;2024&lt;/year&gt;&lt;pub-dates&gt;&lt;date&gt;Mar 11&lt;/date&gt;&lt;/pub-dates&gt;&lt;/dates&gt;&lt;isbn&gt;2373-9878 (Electronic)&amp;#xD;2373-9878 (Linking)&lt;/isbn&gt;&lt;accession-num&gt;38346448&lt;/accession-num&gt;&lt;urls&gt;&lt;related-urls&gt;&lt;url&gt;https://www.ncbi.nlm.nih.gov/pubmed/38346448&lt;/url&gt;&lt;/related-urls&gt;&lt;/urls&gt;&lt;electronic-resource-num&gt;10.1021/acsbiomaterials.3c01643&lt;/electronic-resource-num&gt;&lt;remote-database-name&gt;Medline&lt;/remote-database-name&gt;&lt;remote-database-provider&gt;NLM&lt;/remote-database-provider&gt;&lt;/record&gt;&lt;/Cite&gt;&lt;/EndNote&gt;</w:instrText>
      </w:r>
      <w:r w:rsidRPr="00234024">
        <w:fldChar w:fldCharType="separate"/>
      </w:r>
      <w:r w:rsidR="007E0B95" w:rsidRPr="00234024">
        <w:rPr>
          <w:noProof/>
        </w:rPr>
        <w:t>[52]</w:t>
      </w:r>
      <w:r w:rsidRPr="00234024">
        <w:fldChar w:fldCharType="end"/>
      </w:r>
      <w:r w:rsidRPr="00234024">
        <w:t xml:space="preserve">. Persistent inflammation culminates with disruption of the balance between osteoclast and </w:t>
      </w:r>
      <w:r w:rsidRPr="00234024">
        <w:lastRenderedPageBreak/>
        <w:t xml:space="preserve">osteoblast activity, promoting bone loss and osteogenesis defects </w:t>
      </w:r>
      <w:r w:rsidR="00D3651C" w:rsidRPr="00234024">
        <w:t xml:space="preserve">including </w:t>
      </w:r>
      <w:r w:rsidRPr="00234024">
        <w:rPr>
          <w:color w:val="000000"/>
        </w:rPr>
        <w:t>impaired bone mineralization</w:t>
      </w:r>
      <w:r w:rsidRPr="00234024">
        <w:rPr>
          <w:color w:val="000000"/>
        </w:rPr>
        <w:fldChar w:fldCharType="begin">
          <w:fldData xml:space="preserve">PEVuZE5vdGU+PENpdGU+PEF1dGhvcj5DYW88L0F1dGhvcj48WWVhcj4yMDI0PC9ZZWFyPjxSZWNO
dW0+MTk2PC9SZWNOdW0+PERpc3BsYXlUZXh0Pls5NywgOThdPC9EaXNwbGF5VGV4dD48cmVjb3Jk
PjxyZWMtbnVtYmVyPjE5NjwvcmVjLW51bWJlcj48Zm9yZWlnbi1rZXlzPjxrZXkgYXBwPSJFTiIg
ZGItaWQ9InhhZXZ6ZmQ5bHdheHNjZXN3MGM1OWRlZTJlZXY5ZWVmYXR2dCIgdGltZXN0YW1wPSIx
NzM2MzY5MDU5Ij4xOTY8L2tleT48L2ZvcmVpZ24ta2V5cz48cmVmLXR5cGUgbmFtZT0iSm91cm5h
bCBBcnRpY2xlIj4xNzwvcmVmLXR5cGU+PGNvbnRyaWJ1dG9ycz48YXV0aG9ycz48YXV0aG9yPkNh
bywgWS48L2F1dGhvcj48YXV0aG9yPkNoZW4sIEYuPC9hdXRob3I+PGF1dGhvcj5aaHUsIFMuPC9h
dXRob3I+PGF1dGhvcj5aaHUsIEQuPC9hdXRob3I+PGF1dGhvcj5RaSwgSC48L2F1dGhvcj48L2F1
dGhvcnM+PC9jb250cmlidXRvcnM+PGF1dGgtYWRkcmVzcz5EZXBhcnRtZW50IG9mIFBlZGlhdHJp
YyBTdXJnZXJ5LCBUaGUgRmlyc3QgUGVvcGxlJmFwb3M7cyBIb3NwaXRhbCBvZiBMaWFueXVuZ2Fu
ZywgTGlhbnl1bmdhbmcsIENoaW5hLiYjeEQ7RGVwYXJ0bWVudCBvZiBQZWRpYXRyaWMsIEx1b2Rp
YW4gSG9zcGl0YWwsIFNoYW5naGFpLCBDaGluYS4mI3hEO0RlcGFydG1lbnQgb2YgUGVkaWF0cmlj
LCBTdXFpYW4gSG9zcGl0YWwgQWZmaWxpYXRlZCB0byBYdXpob3UgTWVkaWNhbCBVbml2ZXJzaXR5
LCBTdXFpYW4sIENoaW5hLiYjeEQ7RGVwYXJ0bWVudCBvZiBQZWRpYXRyaWMgU3VyZ2VyeSwgVGhl
IEZpcnN0IFBlb3BsZSZhcG9zO3MgSG9zcGl0YWwgb2YgTGlhbnl1bmdhbmcsIExpYW55dW5nYW5n
LCBDaGluYS4gRWxlY3Ryb25pYyBhZGRyZXNzOiB6aHVkb25nc2hlbmdAdG11LmVkdS5jbi4mI3hE
O0RlcGFydG1lbnQgb2YgU3VyZ2VyeSwgVGhlIFNlY29uZCBQZW9wbGUmYXBvcztzIEhvc3BpdGFs
IG9mIExpYW55dW5nYW5nLCBMaWFueXVuZ2FuZywgQ2hpbmEuIEVsZWN0cm9uaWMgYWRkcmVzczog
MzEyNTI3NjQ0QHFxLmNvbS48L2F1dGgtYWRkcmVzcz48dGl0bGVzPjx0aXRsZT5TdGFwaHlsb2Nv
Y2N1cyBhdXJldXMgaW5mZWN0aW9uIGluaXRpYXRlcyBoeXBveGlhLW1lZGlhdGVkIFNUSVAxIGhv
bW9sb2d5IGFuZCBVLWJveCBjb250YWluaW5nIHByb3RlaW4gMSB1cHJlZ3VsYXRpb24gdG8gdHJp
Z2dlciBvc3Rlb215ZWxpdGlzPC90aXRsZT48c2Vjb25kYXJ5LXRpdGxlPlRveGljb248L3NlY29u
ZGFyeS10aXRsZT48L3RpdGxlcz48cGVyaW9kaWNhbD48ZnVsbC10aXRsZT5Ub3hpY29uPC9mdWxs
LXRpdGxlPjwvcGVyaW9kaWNhbD48cGFnZXM+MTA4MDQ5PC9wYWdlcz48dm9sdW1lPjI0ODwvdm9s
dW1lPjxlZGl0aW9uPjIwMjQwNzI0PC9lZGl0aW9uPjxrZXl3b3Jkcz48a2V5d29yZD5BZG9sZXNj
ZW50PC9rZXl3b3JkPjxrZXl3b3JkPkFuaW1hbHM8L2tleXdvcmQ+PGtleXdvcmQ+Q2hpbGQ8L2tl
eXdvcmQ+PGtleXdvcmQ+Q2hpbGQsIFByZXNjaG9vbDwva2V5d29yZD48a2V5d29yZD5GZW1hbGU8
L2tleXdvcmQ+PGtleXdvcmQ+SHVtYW5zPC9rZXl3b3JkPjxrZXl3b3JkPkluZmFudDwva2V5d29y
ZD48a2V5d29yZD5NYWxlPC9rZXl3b3JkPjxrZXl3b3JkPk1pY2U8L2tleXdvcmQ+PGtleXdvcmQ+
SHlwb3hpYTwva2V5d29yZD48a2V5d29yZD4qSHlwb3hpYS1JbmR1Y2libGUgRmFjdG9yIDEsIGFs
cGhhIFN1YnVuaXQvbWV0YWJvbGlzbTwva2V5d29yZD48a2V5d29yZD4qT3N0ZW9teWVsaXRpcy9t
aWNyb2Jpb2xvZ3k8L2tleXdvcmQ+PGtleXdvcmQ+KlN0YXBoeWxvY29jY2FsIEluZmVjdGlvbnMv
bWljcm9iaW9sb2d5PC9rZXl3b3JkPjxrZXl3b3JkPipTdGFwaHlsb2NvY2N1cyBhdXJldXM8L2tl
eXdvcmQ+PGtleXdvcmQ+KlVwLVJlZ3VsYXRpb248L2tleXdvcmQ+PGtleXdvcmQ+SElGLTFhbHBo
YTwva2V5d29yZD48a2V5d29yZD5Pc3Rlb215ZWxpdGlzPC9rZXl3b3JkPjxrZXl3b3JkPlN0dWIx
PC9rZXl3b3JkPjxrZXl3b3JkPlN0YXBoeWxvY29jY3VzIGF1cmV1czwva2V5d29yZD48L2tleXdv
cmRzPjxkYXRlcz48eWVhcj4yMDI0PC95ZWFyPjxwdWItZGF0ZXM+PGRhdGU+U2VwPC9kYXRlPjwv
cHViLWRhdGVzPjwvZGF0ZXM+PGlzYm4+MTg3OS0zMTUwIChFbGVjdHJvbmljKSYjeEQ7MDA0MS0w
MTAxIChMaW5raW5nKTwvaXNibj48YWNjZXNzaW9uLW51bT4zOTA1OTU1OTwvYWNjZXNzaW9uLW51
bT48dXJscz48cmVsYXRlZC11cmxzPjx1cmw+aHR0cHM6Ly93d3cubmNiaS5ubG0ubmloLmdvdi9w
dWJtZWQvMzkwNTk1NTk8L3VybD48L3JlbGF0ZWQtdXJscz48L3VybHM+PGN1c3RvbTE+RGVjbGFy
YXRpb24gb2YgY29tcGV0aW5nIGludGVyZXN0IFRoZSBhdXRob3JzIGRlY2xhcmUgdGhhdCB0aGV5
IGhhdmUgbm8ga25vd24gY29tcGV0aW5nIGZpbmFuY2lhbCBpbnRlcmVzdHMgb3IgcGVyc29uYWwg
cmVsYXRpb25zaGlwcyB0aGF0IGNvdWxkIGhhdmUgYXBwZWFyZWQgdG8gaW5mbHVlbmNlIHRoZSB3
b3JrIHJlcG9ydGVkIGluIHRoaXMgcGFwZXIuPC9jdXN0b20xPjxlbGVjdHJvbmljLXJlc291cmNl
LW51bT4xMC4xMDE2L2oudG94aWNvbi4yMDI0LjEwODA0OTwvZWxlY3Ryb25pYy1yZXNvdXJjZS1u
dW0+PHJlbW90ZS1kYXRhYmFzZS1uYW1lPk1lZGxpbmU8L3JlbW90ZS1kYXRhYmFzZS1uYW1lPjxy
ZW1vdGUtZGF0YWJhc2UtcHJvdmlkZXI+TkxNPC9yZW1vdGUtZGF0YWJhc2UtcHJvdmlkZXI+PC9y
ZWNvcmQ+PC9DaXRlPjxDaXRlPjxBdXRob3I+WmhhbmcgVzwvQXV0aG9yPjxZZWFyPjIwMjI8L1ll
YXI+PFJlY051bT4xOTk8L1JlY051bT48cmVjb3JkPjxyZWMtbnVtYmVyPjE5OTwvcmVjLW51bWJl
cj48Zm9yZWlnbi1rZXlzPjxrZXkgYXBwPSJFTiIgZGItaWQ9InhhZXZ6ZmQ5bHdheHNjZXN3MGM1
OWRlZTJlZXY5ZWVmYXR2dCIgdGltZXN0YW1wPSIxNzM2MzY5MzIxIj4xOTk8L2tleT48L2ZvcmVp
Z24ta2V5cz48cmVmLXR5cGUgbmFtZT0iSm91cm5hbCBBcnRpY2xlIj4xNzwvcmVmLXR5cGU+PGNv
bnRyaWJ1dG9ycz48YXV0aG9ycz48YXV0aG9yPlpoYW5nIFcsIExpbiBZLCBab25nIFksIE1hIFgs
IEppYW5nIEMsIFNoYW4gSCwgWGlhIFcsIFlpbiBMLCBXYW5nIE4sIFpob3UgTCwgWmhvdSBaLCBZ
dSBYLjwvYXV0aG9yPjwvYXV0aG9ycz48dHJhbnNsYXRlZC1hdXRob3JzPjxhdXRob3I+bVN5c3Rl
bXMsPC9hdXRob3I+PC90cmFuc2xhdGVkLWF1dGhvcnM+PC9jb250cmlidXRvcnM+PGF1dGgtYWRk
cmVzcz5EZXBhcnRtZW50IG9mIE9ydGhvcGFlZGljIFN1cmdlcnksIFNoYW5naGFpIEppYW8gVG9u
ZyBVbml2ZXJzaXR5IEFmZmlsaWF0ZWQgU2l4dGggUGVvcGxlJmFwb3M7cyBIb3NwaXRhbCwgU2hh
bmdoYWksIENoaW5hLiBGQVUgLSBMaW4sIFlpd2VpJiN4RDtEZXBhcnRtZW50IG9mIE9ydGhvcGFl
ZGljIFN1cmdlcnksIFNoYW5naGFpIEppYW8gVG9uZyBVbml2ZXJzaXR5IEFmZmlsaWF0ZWQgU2l4
dGggUGVvcGxlJmFwb3M7cyBIb3NwaXRhbCwgU2hhbmdoYWksIENoaW5hLiBGQVUgLSBab25nLCBZ
YW5nJiN4RDtEZXBhcnRtZW50IG9mIE9ydGhvcGFlZGljIFN1cmdlcnksIFNoYW5naGFpIEppYW8g
VG9uZyBVbml2ZXJzaXR5IEFmZmlsaWF0ZWQgU2l4dGggUGVvcGxlJmFwb3M7cyBIb3NwaXRhbCwg
U2hhbmdoYWksIENoaW5hLiBGQVUgLSBNYSwgWGluJiN4RDtEZXBhcnRtZW50IG9mIE9ydGhvcGFl
ZGljIFN1cmdlcnksIFNoYW5naGFpIEppYW8gVG9uZyBVbml2ZXJzaXR5IEFmZmlsaWF0ZWQgU2l4
dGggUGVvcGxlJmFwb3M7cyBIb3NwaXRhbCwgU2hhbmdoYWksIENoaW5hLiBGQVUgLSBKaWFuZywg
Q2hhb2xhaSYjeEQ7RGVwYXJ0bWVudCBvZiBPcnRob3BhZWRpYyBTdXJnZXJ5LCBTaGFuZ2hhaSBK
aWFvIFRvbmcgVW5pdmVyc2l0eSBBZmZpbGlhdGVkIFNpeHRoIFBlb3BsZSZhcG9zO3MgSG9zcGl0
YWwsIFNoYW5naGFpLCBDaGluYS4gRkFVIC0gU2hhbiwgSGFvamllJiN4RDtEZXBhcnRtZW50IG9m
IE9ydGhvcGFlZGljIFN1cmdlcnksIFNoYW5naGFpIEppYW8gVG9uZyBVbml2ZXJzaXR5IEFmZmls
aWF0ZWQgU2l4dGggUGVvcGxlJmFwb3M7cyBIb3NwaXRhbCwgU2hhbmdoYWksIENoaW5hLiBGQVUg
LSBYaWEsIFdlbnlhbmcmI3hEO0RlcGFydG1lbnQgb2YgT3J0aG9wYWVkaWMgU3VyZ2VyeSwgU2hh
bmdoYWkgSmlhbyBUb25nIFVuaXZlcnNpdHkgQWZmaWxpYXRlZCBTaXh0aCBQZW9wbGUmYXBvcztz
IEhvc3BpdGFsLCBTaGFuZ2hhaSwgQ2hpbmEuIEZBVSAtIFlpbiwgTGlmdSYjeEQ7RGVwYXJ0bWVu
dCBvZiBPcnRob3BhZWRpYyBTdXJnZXJ5LCBTaGFuZ2hhaSBKaWFvIFRvbmcgVW5pdmVyc2l0eSBB
ZmZpbGlhdGVkIFNpeHRoIFBlb3BsZSZhcG9zO3MgSG9zcGl0YWwsIFNoYW5naGFpLCBDaGluYS4g
RkFVIC0gV2FuZywgTmFuJiN4RDtEZXBhcnRtZW50IG9mIEVtZXJnZW5jeSwgdGhlIEZpcnN0IEFm
ZmlsaWF0ZWQgSG9zcGl0YWwgb2YgWmhlbmd6aG91IFVuaXZlcnNpdHksIFpoZW5nemhvdSwgSGVu
YW4sIENoaW5hLiBGQVUgLSBaaG91LCBMaWh1aSYjeEQ7RGVwYXJ0bWVudCBvZiBPcnRob3BhZWRp
YyBTdXJnZXJ5LCBYaWFuZ3NoYW4gRmlyc3QgUGVvcGxlJmFwb3M7cyBIb3NwaXRhbCwgTmluZ2Jv
LCBaaGVqaWFuZywgQ2hpbmEuIEZBVSAtIFpob3UsIFp1YmluJiN4RDtEZXBhcnRtZW50IG9mIE9y
dGhvcGFlZGljIFN1cmdlcnksIFNoYW5naGFpIEppYW8gVG9uZyBVbml2ZXJzaXR5IEFmZmlsaWF0
ZWQgU2l4dGggUGVvcGxlJmFwb3M7cyBIb3NwaXRhbCwgU2hhbmdoYWksIENoaW5hLiBGQVUgLSBZ
dSwgWGlhb3dlaSYjeEQ7RGVwYXJ0bWVudCBvZiBPcnRob3BhZWRpYyBTdXJnZXJ5LCBTaGFuZ2hh
aSBKaWFvIFRvbmcgVW5pdmVyc2l0eSBBZmZpbGlhdGVkIFNpeHRoIFBlb3BsZSZhcG9zO3MgSG9z
cGl0YWwsIFNoYW5naGFpLCBDaGluYS48L2F1dGgtYWRkcmVzcz48dGl0bGVzPjx0aXRsZT48c3R5
bGUgZmFjZT0ibm9ybWFsIiBmb250PSJkZWZhdWx0IiBzaXplPSIxMDAlIj5TdGFwaHlsb2NvY2N1
cyBhdXJldXMgSW5mZWN0aW9uIEluaXRpYXRlcyBIeXBveGlhLU1lZGlhdGVkIFRyYW5zZm9ybWlu
ZyBHcm93dGggRmFjdG9yLTwvc3R5bGU+PHN0eWxlIGZhY2U9Im5vcm1hbCIgZm9udD0iZGVmYXVs
dCIgY2hhcnNldD0iMTYxIiBzaXplPSIxMDAlIj7OsjEgVXByZWd1bGF0aW9uIHRvIFRyaWdnZXIg
T3N0ZW9teWVsaXRpczwvc3R5bGU+PC90aXRsZT48c2Vjb25kYXJ5LXRpdGxlPkFtZXJpY2FuIFNv
Y2lldHkgZm9yIG1pY3JvYmlvbG9neTwvc2Vjb25kYXJ5LXRpdGxlPjwvdGl0bGVzPjxwZXJpb2Rp
Y2FsPjxmdWxsLXRpdGxlPkFtZXJpY2FuIFNvY2lldHkgZm9yIG1pY3JvYmlvbG9neTwvZnVsbC10
aXRsZT48L3BlcmlvZGljYWw+PHBhZ2VzPjIzNzktNTA3NzwvcGFnZXM+PHZvbHVtZT43PC92b2x1
bWU+PG51bWJlcj40PC9udW1iZXI+PGRhdGVzPjx5ZWFyPjIwMjI8L3llYXI+PC9kYXRlcz48dXJs
cz48L3VybHM+PHJlbW90ZS1kYXRhYmFzZS1wcm92aWRlcj4yMDIyIEF1ZyAzMDwvcmVtb3RlLWRh
dGFiYXNlLXByb3ZpZGVyPjxyZXNlYXJjaC1ub3Rlcz4wIChUcmFuc2Zvcm1pbmcgR3Jvd3RoIEZh
Y3RvciBiZXRhMSkmI3hEOzAgKGlkZi0xMTc3NCkmI3hEOzAgKFJOQSwgTWVzc2VuZ2VyKTwvcmVz
ZWFyY2gtbm90ZXM+PGxhbmd1YWdlPmVuZzwvbGFuZ3VhZ2U+PC9yZWNvcmQ+PC9DaXRlPjwvRW5k
Tm90ZT4A
</w:fldData>
        </w:fldChar>
      </w:r>
      <w:r w:rsidR="003E7209" w:rsidRPr="00234024">
        <w:rPr>
          <w:color w:val="000000"/>
        </w:rPr>
        <w:instrText xml:space="preserve"> ADDIN EN.CITE </w:instrText>
      </w:r>
      <w:r w:rsidR="003E7209" w:rsidRPr="00234024">
        <w:rPr>
          <w:color w:val="000000"/>
        </w:rPr>
        <w:fldChar w:fldCharType="begin">
          <w:fldData xml:space="preserve">PEVuZE5vdGU+PENpdGU+PEF1dGhvcj5DYW88L0F1dGhvcj48WWVhcj4yMDI0PC9ZZWFyPjxSZWNO
dW0+MTk2PC9SZWNOdW0+PERpc3BsYXlUZXh0Pls5NywgOThdPC9EaXNwbGF5VGV4dD48cmVjb3Jk
PjxyZWMtbnVtYmVyPjE5NjwvcmVjLW51bWJlcj48Zm9yZWlnbi1rZXlzPjxrZXkgYXBwPSJFTiIg
ZGItaWQ9InhhZXZ6ZmQ5bHdheHNjZXN3MGM1OWRlZTJlZXY5ZWVmYXR2dCIgdGltZXN0YW1wPSIx
NzM2MzY5MDU5Ij4xOTY8L2tleT48L2ZvcmVpZ24ta2V5cz48cmVmLXR5cGUgbmFtZT0iSm91cm5h
bCBBcnRpY2xlIj4xNzwvcmVmLXR5cGU+PGNvbnRyaWJ1dG9ycz48YXV0aG9ycz48YXV0aG9yPkNh
bywgWS48L2F1dGhvcj48YXV0aG9yPkNoZW4sIEYuPC9hdXRob3I+PGF1dGhvcj5aaHUsIFMuPC9h
dXRob3I+PGF1dGhvcj5aaHUsIEQuPC9hdXRob3I+PGF1dGhvcj5RaSwgSC48L2F1dGhvcj48L2F1
dGhvcnM+PC9jb250cmlidXRvcnM+PGF1dGgtYWRkcmVzcz5EZXBhcnRtZW50IG9mIFBlZGlhdHJp
YyBTdXJnZXJ5LCBUaGUgRmlyc3QgUGVvcGxlJmFwb3M7cyBIb3NwaXRhbCBvZiBMaWFueXVuZ2Fu
ZywgTGlhbnl1bmdhbmcsIENoaW5hLiYjeEQ7RGVwYXJ0bWVudCBvZiBQZWRpYXRyaWMsIEx1b2Rp
YW4gSG9zcGl0YWwsIFNoYW5naGFpLCBDaGluYS4mI3hEO0RlcGFydG1lbnQgb2YgUGVkaWF0cmlj
LCBTdXFpYW4gSG9zcGl0YWwgQWZmaWxpYXRlZCB0byBYdXpob3UgTWVkaWNhbCBVbml2ZXJzaXR5
LCBTdXFpYW4sIENoaW5hLiYjeEQ7RGVwYXJ0bWVudCBvZiBQZWRpYXRyaWMgU3VyZ2VyeSwgVGhl
IEZpcnN0IFBlb3BsZSZhcG9zO3MgSG9zcGl0YWwgb2YgTGlhbnl1bmdhbmcsIExpYW55dW5nYW5n
LCBDaGluYS4gRWxlY3Ryb25pYyBhZGRyZXNzOiB6aHVkb25nc2hlbmdAdG11LmVkdS5jbi4mI3hE
O0RlcGFydG1lbnQgb2YgU3VyZ2VyeSwgVGhlIFNlY29uZCBQZW9wbGUmYXBvcztzIEhvc3BpdGFs
IG9mIExpYW55dW5nYW5nLCBMaWFueXVuZ2FuZywgQ2hpbmEuIEVsZWN0cm9uaWMgYWRkcmVzczog
MzEyNTI3NjQ0QHFxLmNvbS48L2F1dGgtYWRkcmVzcz48dGl0bGVzPjx0aXRsZT5TdGFwaHlsb2Nv
Y2N1cyBhdXJldXMgaW5mZWN0aW9uIGluaXRpYXRlcyBoeXBveGlhLW1lZGlhdGVkIFNUSVAxIGhv
bW9sb2d5IGFuZCBVLWJveCBjb250YWluaW5nIHByb3RlaW4gMSB1cHJlZ3VsYXRpb24gdG8gdHJp
Z2dlciBvc3Rlb215ZWxpdGlzPC90aXRsZT48c2Vjb25kYXJ5LXRpdGxlPlRveGljb248L3NlY29u
ZGFyeS10aXRsZT48L3RpdGxlcz48cGVyaW9kaWNhbD48ZnVsbC10aXRsZT5Ub3hpY29uPC9mdWxs
LXRpdGxlPjwvcGVyaW9kaWNhbD48cGFnZXM+MTA4MDQ5PC9wYWdlcz48dm9sdW1lPjI0ODwvdm9s
dW1lPjxlZGl0aW9uPjIwMjQwNzI0PC9lZGl0aW9uPjxrZXl3b3Jkcz48a2V5d29yZD5BZG9sZXNj
ZW50PC9rZXl3b3JkPjxrZXl3b3JkPkFuaW1hbHM8L2tleXdvcmQ+PGtleXdvcmQ+Q2hpbGQ8L2tl
eXdvcmQ+PGtleXdvcmQ+Q2hpbGQsIFByZXNjaG9vbDwva2V5d29yZD48a2V5d29yZD5GZW1hbGU8
L2tleXdvcmQ+PGtleXdvcmQ+SHVtYW5zPC9rZXl3b3JkPjxrZXl3b3JkPkluZmFudDwva2V5d29y
ZD48a2V5d29yZD5NYWxlPC9rZXl3b3JkPjxrZXl3b3JkPk1pY2U8L2tleXdvcmQ+PGtleXdvcmQ+
SHlwb3hpYTwva2V5d29yZD48a2V5d29yZD4qSHlwb3hpYS1JbmR1Y2libGUgRmFjdG9yIDEsIGFs
cGhhIFN1YnVuaXQvbWV0YWJvbGlzbTwva2V5d29yZD48a2V5d29yZD4qT3N0ZW9teWVsaXRpcy9t
aWNyb2Jpb2xvZ3k8L2tleXdvcmQ+PGtleXdvcmQ+KlN0YXBoeWxvY29jY2FsIEluZmVjdGlvbnMv
bWljcm9iaW9sb2d5PC9rZXl3b3JkPjxrZXl3b3JkPipTdGFwaHlsb2NvY2N1cyBhdXJldXM8L2tl
eXdvcmQ+PGtleXdvcmQ+KlVwLVJlZ3VsYXRpb248L2tleXdvcmQ+PGtleXdvcmQ+SElGLTFhbHBo
YTwva2V5d29yZD48a2V5d29yZD5Pc3Rlb215ZWxpdGlzPC9rZXl3b3JkPjxrZXl3b3JkPlN0dWIx
PC9rZXl3b3JkPjxrZXl3b3JkPlN0YXBoeWxvY29jY3VzIGF1cmV1czwva2V5d29yZD48L2tleXdv
cmRzPjxkYXRlcz48eWVhcj4yMDI0PC95ZWFyPjxwdWItZGF0ZXM+PGRhdGU+U2VwPC9kYXRlPjwv
cHViLWRhdGVzPjwvZGF0ZXM+PGlzYm4+MTg3OS0zMTUwIChFbGVjdHJvbmljKSYjeEQ7MDA0MS0w
MTAxIChMaW5raW5nKTwvaXNibj48YWNjZXNzaW9uLW51bT4zOTA1OTU1OTwvYWNjZXNzaW9uLW51
bT48dXJscz48cmVsYXRlZC11cmxzPjx1cmw+aHR0cHM6Ly93d3cubmNiaS5ubG0ubmloLmdvdi9w
dWJtZWQvMzkwNTk1NTk8L3VybD48L3JlbGF0ZWQtdXJscz48L3VybHM+PGN1c3RvbTE+RGVjbGFy
YXRpb24gb2YgY29tcGV0aW5nIGludGVyZXN0IFRoZSBhdXRob3JzIGRlY2xhcmUgdGhhdCB0aGV5
IGhhdmUgbm8ga25vd24gY29tcGV0aW5nIGZpbmFuY2lhbCBpbnRlcmVzdHMgb3IgcGVyc29uYWwg
cmVsYXRpb25zaGlwcyB0aGF0IGNvdWxkIGhhdmUgYXBwZWFyZWQgdG8gaW5mbHVlbmNlIHRoZSB3
b3JrIHJlcG9ydGVkIGluIHRoaXMgcGFwZXIuPC9jdXN0b20xPjxlbGVjdHJvbmljLXJlc291cmNl
LW51bT4xMC4xMDE2L2oudG94aWNvbi4yMDI0LjEwODA0OTwvZWxlY3Ryb25pYy1yZXNvdXJjZS1u
dW0+PHJlbW90ZS1kYXRhYmFzZS1uYW1lPk1lZGxpbmU8L3JlbW90ZS1kYXRhYmFzZS1uYW1lPjxy
ZW1vdGUtZGF0YWJhc2UtcHJvdmlkZXI+TkxNPC9yZW1vdGUtZGF0YWJhc2UtcHJvdmlkZXI+PC9y
ZWNvcmQ+PC9DaXRlPjxDaXRlPjxBdXRob3I+WmhhbmcgVzwvQXV0aG9yPjxZZWFyPjIwMjI8L1ll
YXI+PFJlY051bT4xOTk8L1JlY051bT48cmVjb3JkPjxyZWMtbnVtYmVyPjE5OTwvcmVjLW51bWJl
cj48Zm9yZWlnbi1rZXlzPjxrZXkgYXBwPSJFTiIgZGItaWQ9InhhZXZ6ZmQ5bHdheHNjZXN3MGM1
OWRlZTJlZXY5ZWVmYXR2dCIgdGltZXN0YW1wPSIxNzM2MzY5MzIxIj4xOTk8L2tleT48L2ZvcmVp
Z24ta2V5cz48cmVmLXR5cGUgbmFtZT0iSm91cm5hbCBBcnRpY2xlIj4xNzwvcmVmLXR5cGU+PGNv
bnRyaWJ1dG9ycz48YXV0aG9ycz48YXV0aG9yPlpoYW5nIFcsIExpbiBZLCBab25nIFksIE1hIFgs
IEppYW5nIEMsIFNoYW4gSCwgWGlhIFcsIFlpbiBMLCBXYW5nIE4sIFpob3UgTCwgWmhvdSBaLCBZ
dSBYLjwvYXV0aG9yPjwvYXV0aG9ycz48dHJhbnNsYXRlZC1hdXRob3JzPjxhdXRob3I+bVN5c3Rl
bXMsPC9hdXRob3I+PC90cmFuc2xhdGVkLWF1dGhvcnM+PC9jb250cmlidXRvcnM+PGF1dGgtYWRk
cmVzcz5EZXBhcnRtZW50IG9mIE9ydGhvcGFlZGljIFN1cmdlcnksIFNoYW5naGFpIEppYW8gVG9u
ZyBVbml2ZXJzaXR5IEFmZmlsaWF0ZWQgU2l4dGggUGVvcGxlJmFwb3M7cyBIb3NwaXRhbCwgU2hh
bmdoYWksIENoaW5hLiBGQVUgLSBMaW4sIFlpd2VpJiN4RDtEZXBhcnRtZW50IG9mIE9ydGhvcGFl
ZGljIFN1cmdlcnksIFNoYW5naGFpIEppYW8gVG9uZyBVbml2ZXJzaXR5IEFmZmlsaWF0ZWQgU2l4
dGggUGVvcGxlJmFwb3M7cyBIb3NwaXRhbCwgU2hhbmdoYWksIENoaW5hLiBGQVUgLSBab25nLCBZ
YW5nJiN4RDtEZXBhcnRtZW50IG9mIE9ydGhvcGFlZGljIFN1cmdlcnksIFNoYW5naGFpIEppYW8g
VG9uZyBVbml2ZXJzaXR5IEFmZmlsaWF0ZWQgU2l4dGggUGVvcGxlJmFwb3M7cyBIb3NwaXRhbCwg
U2hhbmdoYWksIENoaW5hLiBGQVUgLSBNYSwgWGluJiN4RDtEZXBhcnRtZW50IG9mIE9ydGhvcGFl
ZGljIFN1cmdlcnksIFNoYW5naGFpIEppYW8gVG9uZyBVbml2ZXJzaXR5IEFmZmlsaWF0ZWQgU2l4
dGggUGVvcGxlJmFwb3M7cyBIb3NwaXRhbCwgU2hhbmdoYWksIENoaW5hLiBGQVUgLSBKaWFuZywg
Q2hhb2xhaSYjeEQ7RGVwYXJ0bWVudCBvZiBPcnRob3BhZWRpYyBTdXJnZXJ5LCBTaGFuZ2hhaSBK
aWFvIFRvbmcgVW5pdmVyc2l0eSBBZmZpbGlhdGVkIFNpeHRoIFBlb3BsZSZhcG9zO3MgSG9zcGl0
YWwsIFNoYW5naGFpLCBDaGluYS4gRkFVIC0gU2hhbiwgSGFvamllJiN4RDtEZXBhcnRtZW50IG9m
IE9ydGhvcGFlZGljIFN1cmdlcnksIFNoYW5naGFpIEppYW8gVG9uZyBVbml2ZXJzaXR5IEFmZmls
aWF0ZWQgU2l4dGggUGVvcGxlJmFwb3M7cyBIb3NwaXRhbCwgU2hhbmdoYWksIENoaW5hLiBGQVUg
LSBYaWEsIFdlbnlhbmcmI3hEO0RlcGFydG1lbnQgb2YgT3J0aG9wYWVkaWMgU3VyZ2VyeSwgU2hh
bmdoYWkgSmlhbyBUb25nIFVuaXZlcnNpdHkgQWZmaWxpYXRlZCBTaXh0aCBQZW9wbGUmYXBvcztz
IEhvc3BpdGFsLCBTaGFuZ2hhaSwgQ2hpbmEuIEZBVSAtIFlpbiwgTGlmdSYjeEQ7RGVwYXJ0bWVu
dCBvZiBPcnRob3BhZWRpYyBTdXJnZXJ5LCBTaGFuZ2hhaSBKaWFvIFRvbmcgVW5pdmVyc2l0eSBB
ZmZpbGlhdGVkIFNpeHRoIFBlb3BsZSZhcG9zO3MgSG9zcGl0YWwsIFNoYW5naGFpLCBDaGluYS4g
RkFVIC0gV2FuZywgTmFuJiN4RDtEZXBhcnRtZW50IG9mIEVtZXJnZW5jeSwgdGhlIEZpcnN0IEFm
ZmlsaWF0ZWQgSG9zcGl0YWwgb2YgWmhlbmd6aG91IFVuaXZlcnNpdHksIFpoZW5nemhvdSwgSGVu
YW4sIENoaW5hLiBGQVUgLSBaaG91LCBMaWh1aSYjeEQ7RGVwYXJ0bWVudCBvZiBPcnRob3BhZWRp
YyBTdXJnZXJ5LCBYaWFuZ3NoYW4gRmlyc3QgUGVvcGxlJmFwb3M7cyBIb3NwaXRhbCwgTmluZ2Jv
LCBaaGVqaWFuZywgQ2hpbmEuIEZBVSAtIFpob3UsIFp1YmluJiN4RDtEZXBhcnRtZW50IG9mIE9y
dGhvcGFlZGljIFN1cmdlcnksIFNoYW5naGFpIEppYW8gVG9uZyBVbml2ZXJzaXR5IEFmZmlsaWF0
ZWQgU2l4dGggUGVvcGxlJmFwb3M7cyBIb3NwaXRhbCwgU2hhbmdoYWksIENoaW5hLiBGQVUgLSBZ
dSwgWGlhb3dlaSYjeEQ7RGVwYXJ0bWVudCBvZiBPcnRob3BhZWRpYyBTdXJnZXJ5LCBTaGFuZ2hh
aSBKaWFvIFRvbmcgVW5pdmVyc2l0eSBBZmZpbGlhdGVkIFNpeHRoIFBlb3BsZSZhcG9zO3MgSG9z
cGl0YWwsIFNoYW5naGFpLCBDaGluYS48L2F1dGgtYWRkcmVzcz48dGl0bGVzPjx0aXRsZT48c3R5
bGUgZmFjZT0ibm9ybWFsIiBmb250PSJkZWZhdWx0IiBzaXplPSIxMDAlIj5TdGFwaHlsb2NvY2N1
cyBhdXJldXMgSW5mZWN0aW9uIEluaXRpYXRlcyBIeXBveGlhLU1lZGlhdGVkIFRyYW5zZm9ybWlu
ZyBHcm93dGggRmFjdG9yLTwvc3R5bGU+PHN0eWxlIGZhY2U9Im5vcm1hbCIgZm9udD0iZGVmYXVs
dCIgY2hhcnNldD0iMTYxIiBzaXplPSIxMDAlIj7OsjEgVXByZWd1bGF0aW9uIHRvIFRyaWdnZXIg
T3N0ZW9teWVsaXRpczwvc3R5bGU+PC90aXRsZT48c2Vjb25kYXJ5LXRpdGxlPkFtZXJpY2FuIFNv
Y2lldHkgZm9yIG1pY3JvYmlvbG9neTwvc2Vjb25kYXJ5LXRpdGxlPjwvdGl0bGVzPjxwZXJpb2Rp
Y2FsPjxmdWxsLXRpdGxlPkFtZXJpY2FuIFNvY2lldHkgZm9yIG1pY3JvYmlvbG9neTwvZnVsbC10
aXRsZT48L3BlcmlvZGljYWw+PHBhZ2VzPjIzNzktNTA3NzwvcGFnZXM+PHZvbHVtZT43PC92b2x1
bWU+PG51bWJlcj40PC9udW1iZXI+PGRhdGVzPjx5ZWFyPjIwMjI8L3llYXI+PC9kYXRlcz48dXJs
cz48L3VybHM+PHJlbW90ZS1kYXRhYmFzZS1wcm92aWRlcj4yMDIyIEF1ZyAzMDwvcmVtb3RlLWRh
dGFiYXNlLXByb3ZpZGVyPjxyZXNlYXJjaC1ub3Rlcz4wIChUcmFuc2Zvcm1pbmcgR3Jvd3RoIEZh
Y3RvciBiZXRhMSkmI3hEOzAgKGlkZi0xMTc3NCkmI3hEOzAgKFJOQSwgTWVzc2VuZ2VyKTwvcmVz
ZWFyY2gtbm90ZXM+PGxhbmd1YWdlPmVuZzwvbGFuZ3VhZ2U+PC9yZWNvcmQ+PC9DaXRlPjwvRW5k
Tm90ZT4A
</w:fldData>
        </w:fldChar>
      </w:r>
      <w:r w:rsidR="003E7209" w:rsidRPr="00234024">
        <w:rPr>
          <w:color w:val="000000"/>
        </w:rPr>
        <w:instrText xml:space="preserve"> ADDIN EN.CITE.DATA </w:instrText>
      </w:r>
      <w:r w:rsidR="003E7209" w:rsidRPr="00234024">
        <w:rPr>
          <w:color w:val="000000"/>
        </w:rPr>
      </w:r>
      <w:r w:rsidR="003E7209" w:rsidRPr="00234024">
        <w:rPr>
          <w:color w:val="000000"/>
        </w:rPr>
        <w:fldChar w:fldCharType="end"/>
      </w:r>
      <w:r w:rsidRPr="00234024">
        <w:rPr>
          <w:color w:val="000000"/>
        </w:rPr>
      </w:r>
      <w:r w:rsidRPr="00234024">
        <w:rPr>
          <w:color w:val="000000"/>
        </w:rPr>
        <w:fldChar w:fldCharType="separate"/>
      </w:r>
      <w:r w:rsidR="007E0B95" w:rsidRPr="00234024">
        <w:rPr>
          <w:noProof/>
          <w:color w:val="000000"/>
        </w:rPr>
        <w:t>[97, 98]</w:t>
      </w:r>
      <w:r w:rsidRPr="00234024">
        <w:rPr>
          <w:color w:val="000000"/>
        </w:rPr>
        <w:fldChar w:fldCharType="end"/>
      </w:r>
    </w:p>
    <w:p w14:paraId="40C58984" w14:textId="70C3B0DB" w:rsidR="00AE3932" w:rsidRPr="00234024" w:rsidRDefault="006F63D0" w:rsidP="00234024">
      <w:r w:rsidRPr="00234024">
        <w:t>In consequence, the presence of bacteria in the bone is harmful for the recovery process of the traumatized tissue</w:t>
      </w:r>
      <w:r w:rsidRPr="00234024">
        <w:rPr>
          <w:color w:val="000000"/>
        </w:rPr>
        <w:t>.</w:t>
      </w:r>
      <w:r w:rsidRPr="00234024">
        <w:rPr>
          <w:i/>
          <w:iCs/>
        </w:rPr>
        <w:t xml:space="preserve"> </w:t>
      </w:r>
      <w:r w:rsidRPr="00234024">
        <w:t xml:space="preserve">Internalization of </w:t>
      </w:r>
      <w:r w:rsidRPr="00234024">
        <w:rPr>
          <w:rStyle w:val="Emphasis"/>
          <w:rFonts w:ascii="Times New Roman" w:eastAsiaTheme="majorEastAsia" w:hAnsi="Times New Roman"/>
        </w:rPr>
        <w:t>S. aureus</w:t>
      </w:r>
      <w:r w:rsidRPr="00234024">
        <w:t xml:space="preserve"> into osteoblasts disrupts their differentiation and function, decreasing the expression of critical bone formation markers such as RUNX2 and COL1A1</w:t>
      </w:r>
      <w:r w:rsidRPr="00234024">
        <w:rPr>
          <w:color w:val="000000"/>
          <w:shd w:val="clear" w:color="auto" w:fill="FFFFFF"/>
        </w:rPr>
        <w:fldChar w:fldCharType="begin">
          <w:fldData xml:space="preserve">PEVuZE5vdGU+PENpdGU+PEF1dGhvcj5Nb3V0b248L0F1dGhvcj48WWVhcj4yMDIxPC9ZZWFyPjxS
ZWNOdW0+OTk8L1JlY051bT48RGlzcGxheVRleHQ+WzgzXTwvRGlzcGxheVRleHQ+PHJlY29yZD48
cmVjLW51bWJlcj45OTwvcmVjLW51bWJlcj48Zm9yZWlnbi1rZXlzPjxrZXkgYXBwPSJFTiIgZGIt
aWQ9Ino1eno5ejUyYWZ2NWQ2ZTlldm41NXpkZ2VmNWVhd3RmMHJlZSIgdGltZXN0YW1wPSIxNzM2
NTQzMTIyIj45OTwva2V5PjwvZm9yZWlnbi1rZXlzPjxyZWYtdHlwZSBuYW1lPSJKb3VybmFsIEFy
dGljbGUiPjE3PC9yZWYtdHlwZT48Y29udHJpYnV0b3JzPjxhdXRob3JzPjxhdXRob3I+TW91dG9u
LCBXLjwvYXV0aG9yPjxhdXRob3I+Sm9zc2UsIEouPC9hdXRob3I+PGF1dGhvcj5KYWNxdWVsaW5l
LCBDLjwvYXV0aG9yPjxhdXRob3I+QWJhZCwgTC48L2F1dGhvcj48YXV0aG9yPlRyb3VpbGxldC1B
c3NhbnQsIFMuPC9hdXRob3I+PGF1dGhvcj5DYWlsbG9uLCBKLjwvYXV0aG9yPjxhdXRob3I+Qm91
dmFyZCwgRC48L2F1dGhvcj48YXV0aG9yPkJvdWNoZXQsIE0uPC9hdXRob3I+PGF1dGhvcj5MYXVy
ZW50LCBGLjwvYXV0aG9yPjxhdXRob3I+RGlvdCwgQS48L2F1dGhvcj48L2F1dGhvcnM+PC9jb250
cmlidXRvcnM+PGF1dGgtYWRkcmVzcz5DSVJJIC0gQ2VudHJlIEludGVybmF0aW9uYWwgZGUgUmVj
aGVyY2hlIGVuIEluZmVjdGlvbG9naWUsIEluc2VybSwgVTExMTEsIFVuaXZlcnNpdGUgQ2xhdWRl
IEJlcm5hcmQgTHlvbiAxLCBDTlJTLCBVTVI1MzA4LCBFY29sZSBOb3JtYWxlIFN1cGVyaWV1cmUg
ZGUgTHlvbiwgVW5pdmVyc2l0ZSBMeW9uLCBMeW9uLCBGcmFuY2UuJiN4RDtEZXBhcnRtZW50IG9m
IEJhY3RlcmlvbG9neSwgSW5zdGl0dXRlIGZvciBJbmZlY3Rpb3VzIEFnZW50cywgSG9zcGljZXMg
Q2l2aWxzIGRlIEx5b24sIEx5b24sIEZyYW5jZS4mI3hEO0NJUkkgLSBDZW50cmUgSW50ZXJuYXRp
b25hbCBkZSBSZWNoZXJjaGUgZW4gSW5mZWN0aW9sb2dpZSwgSW5zZXJtLCBVMTExMSwgVW5pdmVy
c2l0ZSBDbGF1ZGUgQmVybmFyZCBMeW9uIDEsIENOUlMsIFVNUjUzMDgsIEVjb2xlIE5vcm1hbGUg
U3VwZXJpZXVyZSBkZSBMeW9uLCBVbml2ZXJzaXRlIEx5b24sIEx5b24sIEZyYW5jZS4gamVyb21l
Lmpvc3NlQHVuaXYtbHlvbjEuZnIuJiN4RDtSZWdpb25hbCBSZWZlcmVuY2UgQ2VudHJlIGZvciBD
b21wbGV4IEJvbmUgYW5kIEpvaW50IEluZmVjdGlvbiAoQ1JJT0FjIEx5b24pLCBIb3NwaWNlcyBD
aXZpbHMgZGUgTHlvbiwgTHlvbiwgRnJhbmNlLiBqZXJvbWUuam9zc2VAdW5pdi1seW9uMS5mci4m
I3hEO0ZhY3VsdGUgZGUgTWVkZWNpbmUsIEVBMzgyNiAmbHQ7Jmx0OyBUaGVyYXBldXRpcXVlcyBD
bGluaXF1ZXMgZXQgRXhwZXJpbWVudGFsZXMgZGVzIEluZmVjdGlvbnMgJmd0OyZndDssIFVuaXZl
cnNpdGUgZGUgTmFudGVzLCBOYW50ZXMsIEZyYW5jZS4mI3hEO0NSQk0sIFVuaXZlcnNpdHkgb2Yg
TW9udHBlbGxpZXIsIENOUlMtNTIzNywgMTkxOSBSb3V0ZSBkZSBNZW5kZSwgMzQyOTMsIE1vbnRw
ZWxsaWVyLCBGcmFuY2UuJiN4RDtJbnN0aXR1dCBEZSBHZW5vbWlxdWUgRm9uY3Rpb25uZWxsZSBE
ZSBMeW9uLCBFTlMgZGUgTHlvbiwgVU1SIENOUlMgNTI0MiwgTHlvbiwgRnJhbmNlLiYjeEQ7UmVn
aW9uYWwgUmVmZXJlbmNlIENlbnRyZSBmb3IgQ29tcGxleCBCb25lIGFuZCBKb2ludCBJbmZlY3Rp
b24gKENSSU9BYyBMeW9uKSwgSG9zcGljZXMgQ2l2aWxzIGRlIEx5b24sIEx5b24sIEZyYW5jZS4m
I3hEO05hdGlvbmFsIFJlZmVyZW5jZSBDZW50cmUgZm9yIFN0YXBoeWxvY29jY2ksIEhvc3BpY2Vz
IENpdmlscyBkZSBMeW9uLCBMeW9uLCBGcmFuY2UuJiN4RDtEZXBhcnRtZW50IG9mIENsaW5pY2Fs
IE1pY3JvYmlvbG9neSwgTm9ydGhlcm4gSG9zcGl0YWwgR3JvdXAsIEhvc3BpY2VzIENpdmlscyBk
ZSBMeW9uLCBMeW9uLCBGcmFuY2UuPC9hdXRoLWFkZHJlc3M+PHRpdGxlcz48dGl0bGU+U3RhcGh5
bG9jb2NjdXMgYXVyZXVzIGludGVybmFsaXphdGlvbiBpbXBhaXJzIG9zdGVvYmxhc3RpYyBhY3Rp
dml0eSBhbmQgZWFybHkgZGlmZmVyZW50aWF0aW9uIHByb2Nlc3M8L3RpdGxlPjxzZWNvbmRhcnkt
dGl0bGU+U2NpIFJlcDwvc2Vjb25kYXJ5LXRpdGxlPjwvdGl0bGVzPjxwZXJpb2RpY2FsPjxmdWxs
LXRpdGxlPlNjaSBSZXA8L2Z1bGwtdGl0bGU+PC9wZXJpb2RpY2FsPjxwYWdlcz4xNzY4NTwvcGFn
ZXM+PHZvbHVtZT4xMTwvdm9sdW1lPjxudW1iZXI+MTwvbnVtYmVyPjxlZGl0aW9uPjIwMjEwOTAz
PC9lZGl0aW9uPjxrZXl3b3Jkcz48a2V5d29yZD5BbGthbGluZSBQaG9zcGhhdGFzZS9tZXRhYm9s
aXNtPC9rZXl3b3JkPjxrZXl3b3JkPkFuaW1hbHM8L2tleXdvcmQ+PGtleXdvcmQ+Q2FuY2VsbG91
cyBCb25lL21ldGFib2xpc20vKm1pY3JvYmlvbG9neTwva2V5d29yZD48a2V5d29yZD5Db2xsYWdl
biBUeXBlIEkvbWV0YWJvbGlzbTwva2V5d29yZD48a2V5d29yZD5Db3JlIEJpbmRpbmcgRmFjdG9y
IEFscGhhIDEgU3VidW5pdC9tZXRhYm9saXNtPC9rZXl3b3JkPjxrZXl3b3JkPkRpc2Vhc2UgTW9k
ZWxzLCBBbmltYWw8L2tleXdvcmQ+PGtleXdvcmQ+TWljZTwva2V5d29yZD48a2V5d29yZD5Pc3Rl
b2JsYXN0cy9tZXRhYm9saXNtLyptaWNyb2Jpb2xvZ3k8L2tleXdvcmQ+PGtleXdvcmQ+T3N0ZW9n
ZW5lc2lzLypwaHlzaW9sb2d5PC9rZXl3b3JkPjxrZXl3b3JkPk9zdGVvbXllbGl0aXMvbWV0YWJv
bGlzbS8qbWljcm9iaW9sb2d5PC9rZXl3b3JkPjxrZXl3b3JkPlN0YXBoeWxvY29jY3VzIGF1cmV1
czwva2V5d29yZD48L2tleXdvcmRzPjxkYXRlcz48eWVhcj4yMDIxPC95ZWFyPjxwdWItZGF0ZXM+
PGRhdGU+U2VwIDM8L2RhdGU+PC9wdWItZGF0ZXM+PC9kYXRlcz48aXNibj4yMDQ1LTIzMjIgKEVs
ZWN0cm9uaWMpJiN4RDsyMDQ1LTIzMjIgKExpbmtpbmcpPC9pc2JuPjxhY2Nlc3Npb24tbnVtPjM0
NDgwMDU0PC9hY2Nlc3Npb24tbnVtPjx1cmxzPjxyZWxhdGVkLXVybHM+PHVybD5odHRwczovL3d3
dy5uY2JpLm5sbS5uaWguZ292L3B1Ym1lZC8zNDQ4MDA1NDwvdXJsPjwvcmVsYXRlZC11cmxzPjwv
dXJscz48Y3VzdG9tMT5UaGUgYXV0aG9ycyBkZWNsYXJlIG5vIGNvbXBldGluZyBpbnRlcmVzdHMu
PC9jdXN0b20xPjxjdXN0b20yPlBNQzg0MTcyOTQ8L2N1c3RvbTI+PGVsZWN0cm9uaWMtcmVzb3Vy
Y2UtbnVtPjEwLjEwMzgvczQxNTk4LTAyMS05NzI0Ni15PC9lbGVjdHJvbmljLXJlc291cmNlLW51
bT48cmVtb3RlLWRhdGFiYXNlLW5hbWU+TWVkbGluZTwvcmVtb3RlLWRhdGFiYXNlLW5hbWU+PHJl
bW90ZS1kYXRhYmFzZS1wcm92aWRlcj5OTE08L3JlbW90ZS1kYXRhYmFzZS1wcm92aWRlcj48L3Jl
Y29yZD48L0NpdGU+PC9FbmROb3RlPgB=
</w:fldData>
        </w:fldChar>
      </w:r>
      <w:r w:rsidR="007E0B95" w:rsidRPr="00234024">
        <w:rPr>
          <w:color w:val="000000"/>
          <w:shd w:val="clear" w:color="auto" w:fill="FFFFFF"/>
        </w:rPr>
        <w:instrText xml:space="preserve"> ADDIN EN.CITE </w:instrText>
      </w:r>
      <w:r w:rsidR="007E0B95" w:rsidRPr="00234024">
        <w:rPr>
          <w:color w:val="000000"/>
          <w:shd w:val="clear" w:color="auto" w:fill="FFFFFF"/>
        </w:rPr>
        <w:fldChar w:fldCharType="begin">
          <w:fldData xml:space="preserve">PEVuZE5vdGU+PENpdGU+PEF1dGhvcj5Nb3V0b248L0F1dGhvcj48WWVhcj4yMDIxPC9ZZWFyPjxS
ZWNOdW0+OTk8L1JlY051bT48RGlzcGxheVRleHQ+WzgzXTwvRGlzcGxheVRleHQ+PHJlY29yZD48
cmVjLW51bWJlcj45OTwvcmVjLW51bWJlcj48Zm9yZWlnbi1rZXlzPjxrZXkgYXBwPSJFTiIgZGIt
aWQ9Ino1eno5ejUyYWZ2NWQ2ZTlldm41NXpkZ2VmNWVhd3RmMHJlZSIgdGltZXN0YW1wPSIxNzM2
NTQzMTIyIj45OTwva2V5PjwvZm9yZWlnbi1rZXlzPjxyZWYtdHlwZSBuYW1lPSJKb3VybmFsIEFy
dGljbGUiPjE3PC9yZWYtdHlwZT48Y29udHJpYnV0b3JzPjxhdXRob3JzPjxhdXRob3I+TW91dG9u
LCBXLjwvYXV0aG9yPjxhdXRob3I+Sm9zc2UsIEouPC9hdXRob3I+PGF1dGhvcj5KYWNxdWVsaW5l
LCBDLjwvYXV0aG9yPjxhdXRob3I+QWJhZCwgTC48L2F1dGhvcj48YXV0aG9yPlRyb3VpbGxldC1B
c3NhbnQsIFMuPC9hdXRob3I+PGF1dGhvcj5DYWlsbG9uLCBKLjwvYXV0aG9yPjxhdXRob3I+Qm91
dmFyZCwgRC48L2F1dGhvcj48YXV0aG9yPkJvdWNoZXQsIE0uPC9hdXRob3I+PGF1dGhvcj5MYXVy
ZW50LCBGLjwvYXV0aG9yPjxhdXRob3I+RGlvdCwgQS48L2F1dGhvcj48L2F1dGhvcnM+PC9jb250
cmlidXRvcnM+PGF1dGgtYWRkcmVzcz5DSVJJIC0gQ2VudHJlIEludGVybmF0aW9uYWwgZGUgUmVj
aGVyY2hlIGVuIEluZmVjdGlvbG9naWUsIEluc2VybSwgVTExMTEsIFVuaXZlcnNpdGUgQ2xhdWRl
IEJlcm5hcmQgTHlvbiAxLCBDTlJTLCBVTVI1MzA4LCBFY29sZSBOb3JtYWxlIFN1cGVyaWV1cmUg
ZGUgTHlvbiwgVW5pdmVyc2l0ZSBMeW9uLCBMeW9uLCBGcmFuY2UuJiN4RDtEZXBhcnRtZW50IG9m
IEJhY3RlcmlvbG9neSwgSW5zdGl0dXRlIGZvciBJbmZlY3Rpb3VzIEFnZW50cywgSG9zcGljZXMg
Q2l2aWxzIGRlIEx5b24sIEx5b24sIEZyYW5jZS4mI3hEO0NJUkkgLSBDZW50cmUgSW50ZXJuYXRp
b25hbCBkZSBSZWNoZXJjaGUgZW4gSW5mZWN0aW9sb2dpZSwgSW5zZXJtLCBVMTExMSwgVW5pdmVy
c2l0ZSBDbGF1ZGUgQmVybmFyZCBMeW9uIDEsIENOUlMsIFVNUjUzMDgsIEVjb2xlIE5vcm1hbGUg
U3VwZXJpZXVyZSBkZSBMeW9uLCBVbml2ZXJzaXRlIEx5b24sIEx5b24sIEZyYW5jZS4gamVyb21l
Lmpvc3NlQHVuaXYtbHlvbjEuZnIuJiN4RDtSZWdpb25hbCBSZWZlcmVuY2UgQ2VudHJlIGZvciBD
b21wbGV4IEJvbmUgYW5kIEpvaW50IEluZmVjdGlvbiAoQ1JJT0FjIEx5b24pLCBIb3NwaWNlcyBD
aXZpbHMgZGUgTHlvbiwgTHlvbiwgRnJhbmNlLiBqZXJvbWUuam9zc2VAdW5pdi1seW9uMS5mci4m
I3hEO0ZhY3VsdGUgZGUgTWVkZWNpbmUsIEVBMzgyNiAmbHQ7Jmx0OyBUaGVyYXBldXRpcXVlcyBD
bGluaXF1ZXMgZXQgRXhwZXJpbWVudGFsZXMgZGVzIEluZmVjdGlvbnMgJmd0OyZndDssIFVuaXZl
cnNpdGUgZGUgTmFudGVzLCBOYW50ZXMsIEZyYW5jZS4mI3hEO0NSQk0sIFVuaXZlcnNpdHkgb2Yg
TW9udHBlbGxpZXIsIENOUlMtNTIzNywgMTkxOSBSb3V0ZSBkZSBNZW5kZSwgMzQyOTMsIE1vbnRw
ZWxsaWVyLCBGcmFuY2UuJiN4RDtJbnN0aXR1dCBEZSBHZW5vbWlxdWUgRm9uY3Rpb25uZWxsZSBE
ZSBMeW9uLCBFTlMgZGUgTHlvbiwgVU1SIENOUlMgNTI0MiwgTHlvbiwgRnJhbmNlLiYjeEQ7UmVn
aW9uYWwgUmVmZXJlbmNlIENlbnRyZSBmb3IgQ29tcGxleCBCb25lIGFuZCBKb2ludCBJbmZlY3Rp
b24gKENSSU9BYyBMeW9uKSwgSG9zcGljZXMgQ2l2aWxzIGRlIEx5b24sIEx5b24sIEZyYW5jZS4m
I3hEO05hdGlvbmFsIFJlZmVyZW5jZSBDZW50cmUgZm9yIFN0YXBoeWxvY29jY2ksIEhvc3BpY2Vz
IENpdmlscyBkZSBMeW9uLCBMeW9uLCBGcmFuY2UuJiN4RDtEZXBhcnRtZW50IG9mIENsaW5pY2Fs
IE1pY3JvYmlvbG9neSwgTm9ydGhlcm4gSG9zcGl0YWwgR3JvdXAsIEhvc3BpY2VzIENpdmlscyBk
ZSBMeW9uLCBMeW9uLCBGcmFuY2UuPC9hdXRoLWFkZHJlc3M+PHRpdGxlcz48dGl0bGU+U3RhcGh5
bG9jb2NjdXMgYXVyZXVzIGludGVybmFsaXphdGlvbiBpbXBhaXJzIG9zdGVvYmxhc3RpYyBhY3Rp
dml0eSBhbmQgZWFybHkgZGlmZmVyZW50aWF0aW9uIHByb2Nlc3M8L3RpdGxlPjxzZWNvbmRhcnkt
dGl0bGU+U2NpIFJlcDwvc2Vjb25kYXJ5LXRpdGxlPjwvdGl0bGVzPjxwZXJpb2RpY2FsPjxmdWxs
LXRpdGxlPlNjaSBSZXA8L2Z1bGwtdGl0bGU+PC9wZXJpb2RpY2FsPjxwYWdlcz4xNzY4NTwvcGFn
ZXM+PHZvbHVtZT4xMTwvdm9sdW1lPjxudW1iZXI+MTwvbnVtYmVyPjxlZGl0aW9uPjIwMjEwOTAz
PC9lZGl0aW9uPjxrZXl3b3Jkcz48a2V5d29yZD5BbGthbGluZSBQaG9zcGhhdGFzZS9tZXRhYm9s
aXNtPC9rZXl3b3JkPjxrZXl3b3JkPkFuaW1hbHM8L2tleXdvcmQ+PGtleXdvcmQ+Q2FuY2VsbG91
cyBCb25lL21ldGFib2xpc20vKm1pY3JvYmlvbG9neTwva2V5d29yZD48a2V5d29yZD5Db2xsYWdl
biBUeXBlIEkvbWV0YWJvbGlzbTwva2V5d29yZD48a2V5d29yZD5Db3JlIEJpbmRpbmcgRmFjdG9y
IEFscGhhIDEgU3VidW5pdC9tZXRhYm9saXNtPC9rZXl3b3JkPjxrZXl3b3JkPkRpc2Vhc2UgTW9k
ZWxzLCBBbmltYWw8L2tleXdvcmQ+PGtleXdvcmQ+TWljZTwva2V5d29yZD48a2V5d29yZD5Pc3Rl
b2JsYXN0cy9tZXRhYm9saXNtLyptaWNyb2Jpb2xvZ3k8L2tleXdvcmQ+PGtleXdvcmQ+T3N0ZW9n
ZW5lc2lzLypwaHlzaW9sb2d5PC9rZXl3b3JkPjxrZXl3b3JkPk9zdGVvbXllbGl0aXMvbWV0YWJv
bGlzbS8qbWljcm9iaW9sb2d5PC9rZXl3b3JkPjxrZXl3b3JkPlN0YXBoeWxvY29jY3VzIGF1cmV1
czwva2V5d29yZD48L2tleXdvcmRzPjxkYXRlcz48eWVhcj4yMDIxPC95ZWFyPjxwdWItZGF0ZXM+
PGRhdGU+U2VwIDM8L2RhdGU+PC9wdWItZGF0ZXM+PC9kYXRlcz48aXNibj4yMDQ1LTIzMjIgKEVs
ZWN0cm9uaWMpJiN4RDsyMDQ1LTIzMjIgKExpbmtpbmcpPC9pc2JuPjxhY2Nlc3Npb24tbnVtPjM0
NDgwMDU0PC9hY2Nlc3Npb24tbnVtPjx1cmxzPjxyZWxhdGVkLXVybHM+PHVybD5odHRwczovL3d3
dy5uY2JpLm5sbS5uaWguZ292L3B1Ym1lZC8zNDQ4MDA1NDwvdXJsPjwvcmVsYXRlZC11cmxzPjwv
dXJscz48Y3VzdG9tMT5UaGUgYXV0aG9ycyBkZWNsYXJlIG5vIGNvbXBldGluZyBpbnRlcmVzdHMu
PC9jdXN0b20xPjxjdXN0b20yPlBNQzg0MTcyOTQ8L2N1c3RvbTI+PGVsZWN0cm9uaWMtcmVzb3Vy
Y2UtbnVtPjEwLjEwMzgvczQxNTk4LTAyMS05NzI0Ni15PC9lbGVjdHJvbmljLXJlc291cmNlLW51
bT48cmVtb3RlLWRhdGFiYXNlLW5hbWU+TWVkbGluZTwvcmVtb3RlLWRhdGFiYXNlLW5hbWU+PHJl
bW90ZS1kYXRhYmFzZS1wcm92aWRlcj5OTE08L3JlbW90ZS1kYXRhYmFzZS1wcm92aWRlcj48L3Jl
Y29yZD48L0NpdGU+PC9FbmROb3RlPgB=
</w:fldData>
        </w:fldChar>
      </w:r>
      <w:r w:rsidR="007E0B95" w:rsidRPr="00234024">
        <w:rPr>
          <w:color w:val="000000"/>
          <w:shd w:val="clear" w:color="auto" w:fill="FFFFFF"/>
        </w:rPr>
        <w:instrText xml:space="preserve"> ADDIN EN.CITE.DATA </w:instrText>
      </w:r>
      <w:r w:rsidR="007E0B95" w:rsidRPr="00234024">
        <w:rPr>
          <w:color w:val="000000"/>
          <w:shd w:val="clear" w:color="auto" w:fill="FFFFFF"/>
        </w:rPr>
      </w:r>
      <w:r w:rsidR="007E0B95" w:rsidRPr="00234024">
        <w:rPr>
          <w:color w:val="000000"/>
          <w:shd w:val="clear" w:color="auto" w:fill="FFFFFF"/>
        </w:rPr>
        <w:fldChar w:fldCharType="end"/>
      </w:r>
      <w:r w:rsidRPr="00234024">
        <w:rPr>
          <w:color w:val="000000"/>
          <w:shd w:val="clear" w:color="auto" w:fill="FFFFFF"/>
        </w:rPr>
      </w:r>
      <w:r w:rsidRPr="00234024">
        <w:rPr>
          <w:color w:val="000000"/>
          <w:shd w:val="clear" w:color="auto" w:fill="FFFFFF"/>
        </w:rPr>
        <w:fldChar w:fldCharType="separate"/>
      </w:r>
      <w:r w:rsidR="007E0B95" w:rsidRPr="00234024">
        <w:rPr>
          <w:noProof/>
          <w:color w:val="000000"/>
          <w:shd w:val="clear" w:color="auto" w:fill="FFFFFF"/>
        </w:rPr>
        <w:t>[83]</w:t>
      </w:r>
      <w:r w:rsidRPr="00234024">
        <w:rPr>
          <w:color w:val="000000"/>
          <w:shd w:val="clear" w:color="auto" w:fill="FFFFFF"/>
        </w:rPr>
        <w:fldChar w:fldCharType="end"/>
      </w:r>
      <w:r w:rsidRPr="00234024">
        <w:t xml:space="preserve">. This shift in cellular activity leads to reduced bone </w:t>
      </w:r>
      <w:r w:rsidR="00095B72" w:rsidRPr="00234024">
        <w:t xml:space="preserve">formation </w:t>
      </w:r>
      <w:r w:rsidRPr="00234024">
        <w:t xml:space="preserve">and increased susceptibility to bone destruction. Simultaneously, </w:t>
      </w:r>
      <w:r w:rsidRPr="00234024">
        <w:rPr>
          <w:rStyle w:val="Emphasis"/>
          <w:rFonts w:ascii="Times New Roman" w:eastAsiaTheme="majorEastAsia" w:hAnsi="Times New Roman"/>
        </w:rPr>
        <w:t>S. aureus</w:t>
      </w:r>
      <w:r w:rsidRPr="00234024">
        <w:t xml:space="preserve"> triggers the release of cytokines like TNF-α, IL-1β, and CXCL8. These cytokines</w:t>
      </w:r>
      <w:r w:rsidR="00D10CDC" w:rsidRPr="00234024">
        <w:t xml:space="preserve"> e</w:t>
      </w:r>
      <w:r w:rsidRPr="00234024">
        <w:t>nhance osteoclast</w:t>
      </w:r>
      <w:r w:rsidR="00D10CDC" w:rsidRPr="00234024">
        <w:t xml:space="preserve"> formation</w:t>
      </w:r>
      <w:r w:rsidRPr="00234024">
        <w:t xml:space="preserve"> through pathways such as RANKL and NF-</w:t>
      </w:r>
      <w:proofErr w:type="spellStart"/>
      <w:r w:rsidRPr="00234024">
        <w:t>κB</w:t>
      </w:r>
      <w:proofErr w:type="spellEnd"/>
      <w:r w:rsidRPr="00234024">
        <w:t xml:space="preserve"> activation</w:t>
      </w:r>
      <w:r w:rsidRPr="00234024">
        <w:fldChar w:fldCharType="begin"/>
      </w:r>
      <w:r w:rsidR="007E0B95" w:rsidRPr="00234024">
        <w:instrText xml:space="preserve"> ADDIN EN.CITE &lt;EndNote&gt;&lt;Cite&gt;&lt;Author&gt;Putnam&lt;/Author&gt;&lt;Year&gt;2019&lt;/Year&gt;&lt;RecNum&gt;270&lt;/RecNum&gt;&lt;DisplayText&gt;[100]&lt;/DisplayText&gt;&lt;record&gt;&lt;rec-number&gt;270&lt;/rec-number&gt;&lt;foreign-keys&gt;&lt;key app="EN" db-id="xaevzfd9lwaxscesw0c59dee2eev9eefatvt" timestamp="1737731894"&gt;270&lt;/key&gt;&lt;/foreign-keys&gt;&lt;ref-type name="Journal Article"&gt;17&lt;/ref-type&gt;&lt;contributors&gt;&lt;authors&gt;&lt;author&gt;Putnam, Nicole E.&lt;/author&gt;&lt;author&gt;Fulbright, Laura E.&lt;/author&gt;&lt;author&gt;Curry, Jacob M.&lt;/author&gt;&lt;author&gt;Ford, Caleb A.&lt;/author&gt;&lt;author&gt;Petronglo, Jenna R.&lt;/author&gt;&lt;author&gt;Hendrix, Andrew S.&lt;/author&gt;&lt;author&gt;Cassat, James E.&lt;/author&gt;&lt;/authors&gt;&lt;/contributors&gt;&lt;titles&gt;&lt;title&gt;MyD88 and IL-1R signaling drive antibacterial immunity and osteoclast-driven bone loss during Staphylococcus aureus osteomyelitis&lt;/title&gt;&lt;secondary-title&gt;PLOS Pathogens&lt;/secondary-title&gt;&lt;/titles&gt;&lt;periodical&gt;&lt;full-title&gt;PLOS Pathogens&lt;/full-title&gt;&lt;/periodical&gt;&lt;pages&gt;e1007744&lt;/pages&gt;&lt;volume&gt;15&lt;/volume&gt;&lt;number&gt;4&lt;/number&gt;&lt;dates&gt;&lt;year&gt;2019&lt;/year&gt;&lt;/dates&gt;&lt;publisher&gt;Public Library of Science&lt;/publisher&gt;&lt;urls&gt;&lt;related-urls&gt;&lt;url&gt;https://doi.org/10.1371/journal.ppat.1007744&lt;/url&gt;&lt;/related-urls&gt;&lt;/urls&gt;&lt;electronic-resource-num&gt;10.1371/journal.ppat.1007744&lt;/electronic-resource-num&gt;&lt;/record&gt;&lt;/Cite&gt;&lt;/EndNote&gt;</w:instrText>
      </w:r>
      <w:r w:rsidRPr="00234024">
        <w:fldChar w:fldCharType="separate"/>
      </w:r>
      <w:r w:rsidR="007E0B95" w:rsidRPr="00234024">
        <w:rPr>
          <w:noProof/>
        </w:rPr>
        <w:t>[100]</w:t>
      </w:r>
      <w:r w:rsidRPr="00234024">
        <w:fldChar w:fldCharType="end"/>
      </w:r>
      <w:r w:rsidR="00D10CDC" w:rsidRPr="00234024">
        <w:t>, r</w:t>
      </w:r>
      <w:r w:rsidRPr="00234024">
        <w:t>ecruit neutrophils, which secrete MMPs responsible for degrading bone and cartilage</w:t>
      </w:r>
      <w:r w:rsidR="007B525C" w:rsidRPr="00234024">
        <w:t>, and i</w:t>
      </w:r>
      <w:r w:rsidRPr="00234024">
        <w:t>nhibit osteogenic factors such as BMP-2 and FGF-2, further impairing bone repair. In addition, virulence factor protein A (</w:t>
      </w:r>
      <w:proofErr w:type="spellStart"/>
      <w:r w:rsidRPr="00234024">
        <w:t>SpA</w:t>
      </w:r>
      <w:proofErr w:type="spellEnd"/>
      <w:r w:rsidRPr="00234024">
        <w:t xml:space="preserve">) binds to osteoblasts, inducing apoptosis and increasing RANKL secretion. This molecule promotes osteoclast activation and </w:t>
      </w:r>
      <w:r w:rsidR="00E525EC" w:rsidRPr="00234024">
        <w:t>sub</w:t>
      </w:r>
      <w:r w:rsidRPr="00234024">
        <w:t xml:space="preserve">sequent bone resorption. This </w:t>
      </w:r>
      <w:r w:rsidR="00E525EC" w:rsidRPr="00234024">
        <w:t>results in</w:t>
      </w:r>
      <w:r w:rsidRPr="00234024">
        <w:t xml:space="preserve"> uncontrolled osteoclast activity, which increases bone loss impairing fracture healing </w:t>
      </w:r>
      <w:r w:rsidRPr="00234024">
        <w:fldChar w:fldCharType="begin">
          <w:fldData xml:space="preserve">PEVuZE5vdGU+PENpdGU+PEF1dGhvcj5XaWRhYTwvQXV0aG9yPjxZZWFyPjIwMTI8L1llYXI+PFJl
Y051bT4xMDQ8L1JlY051bT48RGlzcGxheVRleHQ+WzEwMV08L0Rpc3BsYXlUZXh0PjxyZWNvcmQ+
PHJlYy1udW1iZXI+MTA0PC9yZWMtbnVtYmVyPjxmb3JlaWduLWtleXM+PGtleSBhcHA9IkVOIiBk
Yi1pZD0iejV6ejl6NTJhZnY1ZDZlOWV2bjU1emRnZWY1ZWF3dGYwcmVlIiB0aW1lc3RhbXA9IjE3
Mzc3NTQ1MDQiPjEwNDwva2V5PjwvZm9yZWlnbi1rZXlzPjxyZWYtdHlwZSBuYW1lPSJKb3VybmFs
IEFydGljbGUiPjE3PC9yZWYtdHlwZT48Y29udHJpYnV0b3JzPjxhdXRob3JzPjxhdXRob3I+V2lk
YWEsIEEuPC9hdXRob3I+PGF1dGhvcj5DbGFybywgVC48L2F1dGhvcj48YXV0aG9yPkZvc3Rlciwg
VC4gSi48L2F1dGhvcj48YXV0aG9yPk8mYXBvcztCcmllbiwgRi4gSi48L2F1dGhvcj48YXV0aG9y
PktlcnJpZ2FuLCBTLiBXLjwvYXV0aG9yPjwvYXV0aG9ycz48L2NvbnRyaWJ1dG9ycz48YXV0aC1h
ZGRyZXNzPk1pY3JvYmlhbCBJbmZlY3Rpb24gR3JvdXAsIE1vbGVjdWxhciBhbmQgQ2VsbHVsYXIg
VGhlcmFwZXV0aWNzLCBSb3lhbCBDb2xsZWdlIG9mIFN1cmdlb25zIGluIElyZWxhbmQsIER1Ymxp
biwgSXJlbGFuZC48L2F1dGgtYWRkcmVzcz48dGl0bGVzPjx0aXRsZT5TdGFwaHlsb2NvY2N1cyBh
dXJldXMgcHJvdGVpbiBBIHBsYXlzIGEgY3JpdGljYWwgcm9sZSBpbiBtZWRpYXRpbmcgYm9uZSBk
ZXN0cnVjdGlvbiBhbmQgYm9uZSBsb3NzIGluIG9zdGVvbXllbGl0aXM8L3RpdGxlPjxzZWNvbmRh
cnktdGl0bGU+UExvUyBPbmU8L3NlY29uZGFyeS10aXRsZT48L3RpdGxlcz48cGVyaW9kaWNhbD48
ZnVsbC10aXRsZT5QTG9TIE9uZTwvZnVsbC10aXRsZT48L3BlcmlvZGljYWw+PHBhZ2VzPmU0MDU4
NjwvcGFnZXM+PHZvbHVtZT43PC92b2x1bWU+PG51bWJlcj43PC9udW1iZXI+PGVkaXRpb24+MjAx
MjA3MTE8L2VkaXRpb24+PGtleXdvcmRzPjxrZXl3b3JkPkNlbGwgTW92ZW1lbnQ8L2tleXdvcmQ+
PGtleXdvcmQ+Q2VsbCBQcm9saWZlcmF0aW9uPC9rZXl3b3JkPjxrZXl3b3JkPkh1bWFuczwva2V5
d29yZD48a2V5d29yZD5Pc3Rlb2JsYXN0cy9tZXRhYm9saXNtLyptaWNyb2Jpb2xvZ3k8L2tleXdv
cmQ+PGtleXdvcmQ+T3N0ZW9jbGFzdHMvY3l0b2xvZ3kvKnBoeXNpb2xvZ3k8L2tleXdvcmQ+PGtl
eXdvcmQ+Kk9zdGVvZ2VuZXNpcy9nZW5ldGljczwva2V5d29yZD48a2V5d29yZD5Pc3Rlb2x5c2lz
L21pY3JvYmlvbG9neTwva2V5d29yZD48a2V5d29yZD5Pc3Rlb215ZWxpdGlzL21pY3JvYmlvbG9n
eTwva2V5d29yZD48a2V5d29yZD5SQU5LIExpZ2FuZC9nZW5ldGljcy9tZXRhYm9saXNtPC9rZXl3
b3JkPjxrZXl3b3JkPlN0YXBoeWxvY29jY2FsIFByb3RlaW4gQS8qbWV0YWJvbGlzbTwva2V5d29y
ZD48a2V5d29yZD5TdGFwaHlsb2NvY2N1cyBhdXJldXMvY2hlbWlzdHJ5LyptZXRhYm9saXNtPC9r
ZXl3b3JkPjxrZXl3b3JkPlRpbWUgRmFjdG9yczwva2V5d29yZD48L2tleXdvcmRzPjxkYXRlcz48
eWVhcj4yMDEyPC95ZWFyPjwvZGF0ZXM+PGlzYm4+MTkzMi02MjAzIChFbGVjdHJvbmljKSYjeEQ7
MTkzMi02MjAzIChMaW5raW5nKTwvaXNibj48YWNjZXNzaW9uLW51bT4yMjc5MjM3NzwvYWNjZXNz
aW9uLW51bT48dXJscz48cmVsYXRlZC11cmxzPjx1cmw+aHR0cHM6Ly93d3cubmNiaS5ubG0ubmlo
Lmdvdi9wdWJtZWQvMjI3OTIzNzc8L3VybD48L3JlbGF0ZWQtdXJscz48L3VybHM+PGN1c3RvbTE+
Q29tcGV0aW5nIEludGVyZXN0czogVGhlIGF1dGhvcnMgaGF2ZSBkZWNsYXJlZCB0aGF0IG5vIGNv
bXBldGluZyBpbnRlcmVzdHMgZXhpc3QuPC9jdXN0b20xPjxjdXN0b20yPlBNQzMzOTQ3Mjc8L2N1
c3RvbTI+PGVsZWN0cm9uaWMtcmVzb3VyY2UtbnVtPjEwLjEzNzEvam91cm5hbC5wb25lLjAwNDA1
ODY8L2VsZWN0cm9uaWMtcmVzb3VyY2UtbnVtPjxyZW1vdGUtZGF0YWJhc2UtbmFtZT5NZWRsaW5l
PC9yZW1vdGUtZGF0YWJhc2UtbmFtZT48cmVtb3RlLWRhdGFiYXNlLXByb3ZpZGVyPk5MTTwvcmVt
b3RlLWRhdGFiYXNlLXByb3ZpZGVyPjwvcmVjb3JkPjwvQ2l0ZT48L0VuZE5vdGU+
</w:fldData>
        </w:fldChar>
      </w:r>
      <w:r w:rsidR="007E0B95" w:rsidRPr="00234024">
        <w:instrText xml:space="preserve"> ADDIN EN.CITE </w:instrText>
      </w:r>
      <w:r w:rsidR="007E0B95" w:rsidRPr="00234024">
        <w:fldChar w:fldCharType="begin">
          <w:fldData xml:space="preserve">PEVuZE5vdGU+PENpdGU+PEF1dGhvcj5XaWRhYTwvQXV0aG9yPjxZZWFyPjIwMTI8L1llYXI+PFJl
Y051bT4xMDQ8L1JlY051bT48RGlzcGxheVRleHQ+WzEwMV08L0Rpc3BsYXlUZXh0PjxyZWNvcmQ+
PHJlYy1udW1iZXI+MTA0PC9yZWMtbnVtYmVyPjxmb3JlaWduLWtleXM+PGtleSBhcHA9IkVOIiBk
Yi1pZD0iejV6ejl6NTJhZnY1ZDZlOWV2bjU1emRnZWY1ZWF3dGYwcmVlIiB0aW1lc3RhbXA9IjE3
Mzc3NTQ1MDQiPjEwNDwva2V5PjwvZm9yZWlnbi1rZXlzPjxyZWYtdHlwZSBuYW1lPSJKb3VybmFs
IEFydGljbGUiPjE3PC9yZWYtdHlwZT48Y29udHJpYnV0b3JzPjxhdXRob3JzPjxhdXRob3I+V2lk
YWEsIEEuPC9hdXRob3I+PGF1dGhvcj5DbGFybywgVC48L2F1dGhvcj48YXV0aG9yPkZvc3Rlciwg
VC4gSi48L2F1dGhvcj48YXV0aG9yPk8mYXBvcztCcmllbiwgRi4gSi48L2F1dGhvcj48YXV0aG9y
PktlcnJpZ2FuLCBTLiBXLjwvYXV0aG9yPjwvYXV0aG9ycz48L2NvbnRyaWJ1dG9ycz48YXV0aC1h
ZGRyZXNzPk1pY3JvYmlhbCBJbmZlY3Rpb24gR3JvdXAsIE1vbGVjdWxhciBhbmQgQ2VsbHVsYXIg
VGhlcmFwZXV0aWNzLCBSb3lhbCBDb2xsZWdlIG9mIFN1cmdlb25zIGluIElyZWxhbmQsIER1Ymxp
biwgSXJlbGFuZC48L2F1dGgtYWRkcmVzcz48dGl0bGVzPjx0aXRsZT5TdGFwaHlsb2NvY2N1cyBh
dXJldXMgcHJvdGVpbiBBIHBsYXlzIGEgY3JpdGljYWwgcm9sZSBpbiBtZWRpYXRpbmcgYm9uZSBk
ZXN0cnVjdGlvbiBhbmQgYm9uZSBsb3NzIGluIG9zdGVvbXllbGl0aXM8L3RpdGxlPjxzZWNvbmRh
cnktdGl0bGU+UExvUyBPbmU8L3NlY29uZGFyeS10aXRsZT48L3RpdGxlcz48cGVyaW9kaWNhbD48
ZnVsbC10aXRsZT5QTG9TIE9uZTwvZnVsbC10aXRsZT48L3BlcmlvZGljYWw+PHBhZ2VzPmU0MDU4
NjwvcGFnZXM+PHZvbHVtZT43PC92b2x1bWU+PG51bWJlcj43PC9udW1iZXI+PGVkaXRpb24+MjAx
MjA3MTE8L2VkaXRpb24+PGtleXdvcmRzPjxrZXl3b3JkPkNlbGwgTW92ZW1lbnQ8L2tleXdvcmQ+
PGtleXdvcmQ+Q2VsbCBQcm9saWZlcmF0aW9uPC9rZXl3b3JkPjxrZXl3b3JkPkh1bWFuczwva2V5
d29yZD48a2V5d29yZD5Pc3Rlb2JsYXN0cy9tZXRhYm9saXNtLyptaWNyb2Jpb2xvZ3k8L2tleXdv
cmQ+PGtleXdvcmQ+T3N0ZW9jbGFzdHMvY3l0b2xvZ3kvKnBoeXNpb2xvZ3k8L2tleXdvcmQ+PGtl
eXdvcmQ+Kk9zdGVvZ2VuZXNpcy9nZW5ldGljczwva2V5d29yZD48a2V5d29yZD5Pc3Rlb2x5c2lz
L21pY3JvYmlvbG9neTwva2V5d29yZD48a2V5d29yZD5Pc3Rlb215ZWxpdGlzL21pY3JvYmlvbG9n
eTwva2V5d29yZD48a2V5d29yZD5SQU5LIExpZ2FuZC9nZW5ldGljcy9tZXRhYm9saXNtPC9rZXl3
b3JkPjxrZXl3b3JkPlN0YXBoeWxvY29jY2FsIFByb3RlaW4gQS8qbWV0YWJvbGlzbTwva2V5d29y
ZD48a2V5d29yZD5TdGFwaHlsb2NvY2N1cyBhdXJldXMvY2hlbWlzdHJ5LyptZXRhYm9saXNtPC9r
ZXl3b3JkPjxrZXl3b3JkPlRpbWUgRmFjdG9yczwva2V5d29yZD48L2tleXdvcmRzPjxkYXRlcz48
eWVhcj4yMDEyPC95ZWFyPjwvZGF0ZXM+PGlzYm4+MTkzMi02MjAzIChFbGVjdHJvbmljKSYjeEQ7
MTkzMi02MjAzIChMaW5raW5nKTwvaXNibj48YWNjZXNzaW9uLW51bT4yMjc5MjM3NzwvYWNjZXNz
aW9uLW51bT48dXJscz48cmVsYXRlZC11cmxzPjx1cmw+aHR0cHM6Ly93d3cubmNiaS5ubG0ubmlo
Lmdvdi9wdWJtZWQvMjI3OTIzNzc8L3VybD48L3JlbGF0ZWQtdXJscz48L3VybHM+PGN1c3RvbTE+
Q29tcGV0aW5nIEludGVyZXN0czogVGhlIGF1dGhvcnMgaGF2ZSBkZWNsYXJlZCB0aGF0IG5vIGNv
bXBldGluZyBpbnRlcmVzdHMgZXhpc3QuPC9jdXN0b20xPjxjdXN0b20yPlBNQzMzOTQ3Mjc8L2N1
c3RvbTI+PGVsZWN0cm9uaWMtcmVzb3VyY2UtbnVtPjEwLjEzNzEvam91cm5hbC5wb25lLjAwNDA1
ODY8L2VsZWN0cm9uaWMtcmVzb3VyY2UtbnVtPjxyZW1vdGUtZGF0YWJhc2UtbmFtZT5NZWRsaW5l
PC9yZW1vdGUtZGF0YWJhc2UtbmFtZT48cmVtb3RlLWRhdGFiYXNlLXByb3ZpZGVyPk5MTTwvcmVt
b3RlLWRhdGFiYXNlLXByb3ZpZGVyPjwvcmVjb3JkPjwvQ2l0ZT48L0VuZE5vdGU+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[101]</w:t>
      </w:r>
      <w:r w:rsidRPr="00234024">
        <w:fldChar w:fldCharType="end"/>
      </w:r>
      <w:r w:rsidR="00AE3932" w:rsidRPr="00234024">
        <w:t>.</w:t>
      </w:r>
      <w:r w:rsidRPr="00234024">
        <w:rPr>
          <w:i/>
          <w:iCs/>
        </w:rPr>
        <w:t xml:space="preserve"> </w:t>
      </w:r>
      <w:r w:rsidRPr="00234024">
        <w:t>In addition, large number</w:t>
      </w:r>
      <w:r w:rsidR="00455A48" w:rsidRPr="00234024">
        <w:t>s</w:t>
      </w:r>
      <w:r w:rsidRPr="00234024">
        <w:t xml:space="preserve"> of bacteria </w:t>
      </w:r>
      <w:r w:rsidR="00455A48" w:rsidRPr="00234024">
        <w:t xml:space="preserve">colonizing </w:t>
      </w:r>
      <w:r w:rsidRPr="00234024">
        <w:t>the surface of implants result</w:t>
      </w:r>
      <w:r w:rsidR="00455A48" w:rsidRPr="00234024">
        <w:t>s</w:t>
      </w:r>
      <w:r w:rsidRPr="00234024">
        <w:t xml:space="preserve"> in a “competition for colonization” between </w:t>
      </w:r>
      <w:r w:rsidR="00AE3932" w:rsidRPr="00234024">
        <w:t xml:space="preserve">regenerative </w:t>
      </w:r>
      <w:r w:rsidRPr="00234024">
        <w:t>cells and bacteria</w:t>
      </w:r>
      <w:r w:rsidRPr="00234024">
        <w:fldChar w:fldCharType="begin">
          <w:fldData xml:space="preserve">PEVuZE5vdGU+PENpdGU+PEF1dGhvcj5JbnphbmE8L0F1dGhvcj48WWVhcj4yMDE2PC9ZZWFyPjxS
ZWNOdW0+MTA1PC9SZWNOdW0+PERpc3BsYXlUZXh0PlsxMDJdPC9EaXNwbGF5VGV4dD48cmVjb3Jk
PjxyZWMtbnVtYmVyPjEwNTwvcmVjLW51bWJlcj48Zm9yZWlnbi1rZXlzPjxrZXkgYXBwPSJFTiIg
ZGItaWQ9Ino1eno5ejUyYWZ2NWQ2ZTlldm41NXpkZ2VmNWVhd3RmMHJlZSIgdGltZXN0YW1wPSIx
NzM3NzU2MDk5Ij4xMDU8L2tleT48L2ZvcmVpZ24ta2V5cz48cmVmLXR5cGUgbmFtZT0iSm91cm5h
bCBBcnRpY2xlIj4xNzwvcmVmLXR5cGU+PGNvbnRyaWJ1dG9ycz48YXV0aG9ycz48YXV0aG9yPklu
emFuYSwgSi4gQS48L2F1dGhvcj48YXV0aG9yPlNjaHdhcnosIEUuIE0uPC9hdXRob3I+PGF1dGhv
cj5LYXRlcywgUy4gTC48L2F1dGhvcj48YXV0aG9yPkF3YWQsIEguIEEuPC9hdXRob3I+PC9hdXRo
b3JzPjwvY29udHJpYnV0b3JzPjxhdXRoLWFkZHJlc3M+QU8gUmVzZWFyY2ggSW5zdGl0dXRlIERh
dm9zLCBDbGF2YWRlbGVyc3RyYXNzZSA4LCA3MjcwLCBEYXZvcywgU3dpdHplcmxhbmQ7IENlbnRl
ciBmb3IgTXVzY3Vsb3NrZWxldGFsIFJlc2VhcmNoLCBVbml2ZXJzaXR5IG9mIFJvY2hlc3RlciBN
ZWRpY2FsIENlbnRlciwgNjAxIEVsbXdvb2QgQXZlbnVlLCBCb3ggNjY1LCBSb2NoZXN0ZXIsIE5Z
IDE0NjQyLCBVbml0ZWQgU3RhdGVzOyBEZXBhcnRtZW50IG9mIEJpb21lZGljYWwgRW5naW5lZXJp
bmcsIFVuaXZlcnNpdHkgb2YgUm9jaGVzdGVyLCAyMDcgUm9iZXJ0IEIuIEdvZXJnZW4gSGFsbCwg
Um9jaGVzdGVyLCBOWSAxNDY0MiwgVW5pdGVkIFN0YXRlcy4gRWxlY3Ryb25pYyBhZGRyZXNzOiBq
YXNvbi5pbnphbmFAYW9mb3VuZGF0aW9uLm9yZy4mI3hEO0NlbnRlciBmb3IgTXVzY3Vsb3NrZWxl
dGFsIFJlc2VhcmNoLCBVbml2ZXJzaXR5IG9mIFJvY2hlc3RlciBNZWRpY2FsIENlbnRlciwgNjAx
IEVsbXdvb2QgQXZlbnVlLCBCb3ggNjY1LCBSb2NoZXN0ZXIsIE5ZIDE0NjQyLCBVbml0ZWQgU3Rh
dGVzOyBEZXBhcnRtZW50IG9mIEJpb21lZGljYWwgRW5naW5lZXJpbmcsIFVuaXZlcnNpdHkgb2Yg
Um9jaGVzdGVyLCAyMDcgUm9iZXJ0IEIuIEdvZXJnZW4gSGFsbCwgUm9jaGVzdGVyLCBOWSAxNDY0
MiwgVW5pdGVkIFN0YXRlczsgRGVwYXJ0bWVudCBvZiBPcnRob3BlZGljcywgVW5pdmVyc2l0eSBv
ZiBSb2NoZXN0ZXIgTWVkaWNhbCBDZW50ZXIsIDYwMSBFbG13b29kIEF2ZW51ZSwgUm9jaGVzdGVy
LCBOWSAxNDY0MiwgVW5pdGVkIFN0YXRlcy4mI3hEO0NlbnRlciBmb3IgTXVzY3Vsb3NrZWxldGFs
IFJlc2VhcmNoLCBVbml2ZXJzaXR5IG9mIFJvY2hlc3RlciBNZWRpY2FsIENlbnRlciwgNjAxIEVs
bXdvb2QgQXZlbnVlLCBCb3ggNjY1LCBSb2NoZXN0ZXIsIE5ZIDE0NjQyLCBVbml0ZWQgU3RhdGVz
OyBEZXBhcnRtZW50IG9mIE9ydGhvcGVkaWNzLCBVbml2ZXJzaXR5IG9mIFJvY2hlc3RlciBNZWRp
Y2FsIENlbnRlciwgNjAxIEVsbXdvb2QgQXZlbnVlLCBSb2NoZXN0ZXIsIE5ZIDE0NjQyLCBVbml0
ZWQgU3RhdGVzLjwvYXV0aC1hZGRyZXNzPjx0aXRsZXM+PHRpdGxlPkJpb21hdGVyaWFscyBhcHBy
b2FjaGVzIHRvIHRyZWF0aW5nIGltcGxhbnQtYXNzb2NpYXRlZCBvc3Rlb215ZWxpdGlzPC90aXRs
ZT48c2Vjb25kYXJ5LXRpdGxlPkJpb21hdGVyaWFsczwvc2Vjb25kYXJ5LXRpdGxlPjwvdGl0bGVz
PjxwZXJpb2RpY2FsPjxmdWxsLXRpdGxlPkJpb21hdGVyaWFsczwvZnVsbC10aXRsZT48L3Blcmlv
ZGljYWw+PHBhZ2VzPjU4LTcxPC9wYWdlcz48dm9sdW1lPjgxPC92b2x1bWU+PGVkaXRpb24+MjAx
NTEyMTg8L2VkaXRpb24+PGtleXdvcmRzPjxrZXl3b3JkPkFuaW1hbHM8L2tleXdvcmQ+PGtleXdv
cmQ+QW50aS1CYWN0ZXJpYWwgQWdlbnRzL3BoYXJtYWNvbG9neS90aGVyYXBldXRpYyB1c2U8L2tl
eXdvcmQ+PGtleXdvcmQ+QmlvY29tcGF0aWJsZSBNYXRlcmlhbHMvKnBoYXJtYWNvbG9neTwva2V5
d29yZD48a2V5d29yZD5EaXNlYXNlIE1vZGVscywgQW5pbWFsPC9rZXl3b3JkPjxrZXl3b3JkPkh1
bWFuczwva2V5d29yZD48a2V5d29yZD5Pc3Rlb215ZWxpdGlzLypldGlvbG9neS9taWNyb2Jpb2xv
Z3kvKnRoZXJhcHk8L2tleXdvcmQ+PGtleXdvcmQ+UHJvc3RoZXNlcyBhbmQgSW1wbGFudHMvKmFk
dmVyc2UgZWZmZWN0czwva2V5d29yZD48a2V5d29yZD5TdGFwaHlsb2NvY2NhbCBJbmZlY3Rpb25z
L2RydWcgdGhlcmFweTwva2V5d29yZD48a2V5d29yZD5BbnRpYmlvdGljczwva2V5d29yZD48a2V5
d29yZD5CaW9tYXRlcmlhbHM8L2tleXdvcmQ+PGtleXdvcmQ+RHJ1ZyBkZWxpdmVyeTwva2V5d29y
ZD48a2V5d29yZD5Pc3Rlb215ZWxpdGlzPC9rZXl3b3JkPjxrZXl3b3JkPlN0YXBoeWxvY29jY3Vz
IGF1cmV1czwva2V5d29yZD48L2tleXdvcmRzPjxkYXRlcz48eWVhcj4yMDE2PC95ZWFyPjxwdWIt
ZGF0ZXM+PGRhdGU+TWFyPC9kYXRlPjwvcHViLWRhdGVzPjwvZGF0ZXM+PGlzYm4+MTg3OC01OTA1
IChFbGVjdHJvbmljKSYjeEQ7MDE0Mi05NjEyIChQcmludCkmI3hEOzAxNDItOTYxMiAoTGlua2lu
Zyk8L2lzYm4+PGFjY2Vzc2lvbi1udW0+MjY3MjQ0NTQ8L2FjY2Vzc2lvbi1udW0+PHVybHM+PHJl
bGF0ZWQtdXJscz48dXJsPmh0dHBzOi8vd3d3Lm5jYmkubmxtLm5paC5nb3YvcHVibWVkLzI2NzI0
NDU0PC91cmw+PC9yZWxhdGVkLXVybHM+PC91cmxzPjxjdXN0b20yPlBNQzQ3NDUxMTk8L2N1c3Rv
bTI+PGVsZWN0cm9uaWMtcmVzb3VyY2UtbnVtPjEwLjEwMTYvai5iaW9tYXRlcmlhbHMuMjAxNS4x
Mi4wMTI8L2VsZWN0cm9uaWMtcmVzb3VyY2UtbnVtPjxyZW1vdGUtZGF0YWJhc2UtbmFtZT5NZWRs
aW5lPC9yZW1vdGUtZGF0YWJhc2UtbmFtZT48cmVtb3RlLWRhdGFiYXNlLXByb3ZpZGVyPk5MTTwv
cmVtb3RlLWRhdGFiYXNlLXByb3ZpZGVyPjwvcmVjb3JkPjwvQ2l0ZT48L0VuZE5vdGU+
</w:fldData>
        </w:fldChar>
      </w:r>
      <w:r w:rsidR="007E0B95" w:rsidRPr="00234024">
        <w:instrText xml:space="preserve"> ADDIN EN.CITE </w:instrText>
      </w:r>
      <w:r w:rsidR="007E0B95" w:rsidRPr="00234024">
        <w:fldChar w:fldCharType="begin">
          <w:fldData xml:space="preserve">PEVuZE5vdGU+PENpdGU+PEF1dGhvcj5JbnphbmE8L0F1dGhvcj48WWVhcj4yMDE2PC9ZZWFyPjxS
ZWNOdW0+MTA1PC9SZWNOdW0+PERpc3BsYXlUZXh0PlsxMDJdPC9EaXNwbGF5VGV4dD48cmVjb3Jk
PjxyZWMtbnVtYmVyPjEwNTwvcmVjLW51bWJlcj48Zm9yZWlnbi1rZXlzPjxrZXkgYXBwPSJFTiIg
ZGItaWQ9Ino1eno5ejUyYWZ2NWQ2ZTlldm41NXpkZ2VmNWVhd3RmMHJlZSIgdGltZXN0YW1wPSIx
NzM3NzU2MDk5Ij4xMDU8L2tleT48L2ZvcmVpZ24ta2V5cz48cmVmLXR5cGUgbmFtZT0iSm91cm5h
bCBBcnRpY2xlIj4xNzwvcmVmLXR5cGU+PGNvbnRyaWJ1dG9ycz48YXV0aG9ycz48YXV0aG9yPklu
emFuYSwgSi4gQS48L2F1dGhvcj48YXV0aG9yPlNjaHdhcnosIEUuIE0uPC9hdXRob3I+PGF1dGhv
cj5LYXRlcywgUy4gTC48L2F1dGhvcj48YXV0aG9yPkF3YWQsIEguIEEuPC9hdXRob3I+PC9hdXRo
b3JzPjwvY29udHJpYnV0b3JzPjxhdXRoLWFkZHJlc3M+QU8gUmVzZWFyY2ggSW5zdGl0dXRlIERh
dm9zLCBDbGF2YWRlbGVyc3RyYXNzZSA4LCA3MjcwLCBEYXZvcywgU3dpdHplcmxhbmQ7IENlbnRl
ciBmb3IgTXVzY3Vsb3NrZWxldGFsIFJlc2VhcmNoLCBVbml2ZXJzaXR5IG9mIFJvY2hlc3RlciBN
ZWRpY2FsIENlbnRlciwgNjAxIEVsbXdvb2QgQXZlbnVlLCBCb3ggNjY1LCBSb2NoZXN0ZXIsIE5Z
IDE0NjQyLCBVbml0ZWQgU3RhdGVzOyBEZXBhcnRtZW50IG9mIEJpb21lZGljYWwgRW5naW5lZXJp
bmcsIFVuaXZlcnNpdHkgb2YgUm9jaGVzdGVyLCAyMDcgUm9iZXJ0IEIuIEdvZXJnZW4gSGFsbCwg
Um9jaGVzdGVyLCBOWSAxNDY0MiwgVW5pdGVkIFN0YXRlcy4gRWxlY3Ryb25pYyBhZGRyZXNzOiBq
YXNvbi5pbnphbmFAYW9mb3VuZGF0aW9uLm9yZy4mI3hEO0NlbnRlciBmb3IgTXVzY3Vsb3NrZWxl
dGFsIFJlc2VhcmNoLCBVbml2ZXJzaXR5IG9mIFJvY2hlc3RlciBNZWRpY2FsIENlbnRlciwgNjAx
IEVsbXdvb2QgQXZlbnVlLCBCb3ggNjY1LCBSb2NoZXN0ZXIsIE5ZIDE0NjQyLCBVbml0ZWQgU3Rh
dGVzOyBEZXBhcnRtZW50IG9mIEJpb21lZGljYWwgRW5naW5lZXJpbmcsIFVuaXZlcnNpdHkgb2Yg
Um9jaGVzdGVyLCAyMDcgUm9iZXJ0IEIuIEdvZXJnZW4gSGFsbCwgUm9jaGVzdGVyLCBOWSAxNDY0
MiwgVW5pdGVkIFN0YXRlczsgRGVwYXJ0bWVudCBvZiBPcnRob3BlZGljcywgVW5pdmVyc2l0eSBv
ZiBSb2NoZXN0ZXIgTWVkaWNhbCBDZW50ZXIsIDYwMSBFbG13b29kIEF2ZW51ZSwgUm9jaGVzdGVy
LCBOWSAxNDY0MiwgVW5pdGVkIFN0YXRlcy4mI3hEO0NlbnRlciBmb3IgTXVzY3Vsb3NrZWxldGFs
IFJlc2VhcmNoLCBVbml2ZXJzaXR5IG9mIFJvY2hlc3RlciBNZWRpY2FsIENlbnRlciwgNjAxIEVs
bXdvb2QgQXZlbnVlLCBCb3ggNjY1LCBSb2NoZXN0ZXIsIE5ZIDE0NjQyLCBVbml0ZWQgU3RhdGVz
OyBEZXBhcnRtZW50IG9mIE9ydGhvcGVkaWNzLCBVbml2ZXJzaXR5IG9mIFJvY2hlc3RlciBNZWRp
Y2FsIENlbnRlciwgNjAxIEVsbXdvb2QgQXZlbnVlLCBSb2NoZXN0ZXIsIE5ZIDE0NjQyLCBVbml0
ZWQgU3RhdGVzLjwvYXV0aC1hZGRyZXNzPjx0aXRsZXM+PHRpdGxlPkJpb21hdGVyaWFscyBhcHBy
b2FjaGVzIHRvIHRyZWF0aW5nIGltcGxhbnQtYXNzb2NpYXRlZCBvc3Rlb215ZWxpdGlzPC90aXRs
ZT48c2Vjb25kYXJ5LXRpdGxlPkJpb21hdGVyaWFsczwvc2Vjb25kYXJ5LXRpdGxlPjwvdGl0bGVz
PjxwZXJpb2RpY2FsPjxmdWxsLXRpdGxlPkJpb21hdGVyaWFsczwvZnVsbC10aXRsZT48L3Blcmlv
ZGljYWw+PHBhZ2VzPjU4LTcxPC9wYWdlcz48dm9sdW1lPjgxPC92b2x1bWU+PGVkaXRpb24+MjAx
NTEyMTg8L2VkaXRpb24+PGtleXdvcmRzPjxrZXl3b3JkPkFuaW1hbHM8L2tleXdvcmQ+PGtleXdv
cmQ+QW50aS1CYWN0ZXJpYWwgQWdlbnRzL3BoYXJtYWNvbG9neS90aGVyYXBldXRpYyB1c2U8L2tl
eXdvcmQ+PGtleXdvcmQ+QmlvY29tcGF0aWJsZSBNYXRlcmlhbHMvKnBoYXJtYWNvbG9neTwva2V5
d29yZD48a2V5d29yZD5EaXNlYXNlIE1vZGVscywgQW5pbWFsPC9rZXl3b3JkPjxrZXl3b3JkPkh1
bWFuczwva2V5d29yZD48a2V5d29yZD5Pc3Rlb215ZWxpdGlzLypldGlvbG9neS9taWNyb2Jpb2xv
Z3kvKnRoZXJhcHk8L2tleXdvcmQ+PGtleXdvcmQ+UHJvc3RoZXNlcyBhbmQgSW1wbGFudHMvKmFk
dmVyc2UgZWZmZWN0czwva2V5d29yZD48a2V5d29yZD5TdGFwaHlsb2NvY2NhbCBJbmZlY3Rpb25z
L2RydWcgdGhlcmFweTwva2V5d29yZD48a2V5d29yZD5BbnRpYmlvdGljczwva2V5d29yZD48a2V5
d29yZD5CaW9tYXRlcmlhbHM8L2tleXdvcmQ+PGtleXdvcmQ+RHJ1ZyBkZWxpdmVyeTwva2V5d29y
ZD48a2V5d29yZD5Pc3Rlb215ZWxpdGlzPC9rZXl3b3JkPjxrZXl3b3JkPlN0YXBoeWxvY29jY3Vz
IGF1cmV1czwva2V5d29yZD48L2tleXdvcmRzPjxkYXRlcz48eWVhcj4yMDE2PC95ZWFyPjxwdWIt
ZGF0ZXM+PGRhdGU+TWFyPC9kYXRlPjwvcHViLWRhdGVzPjwvZGF0ZXM+PGlzYm4+MTg3OC01OTA1
IChFbGVjdHJvbmljKSYjeEQ7MDE0Mi05NjEyIChQcmludCkmI3hEOzAxNDItOTYxMiAoTGlua2lu
Zyk8L2lzYm4+PGFjY2Vzc2lvbi1udW0+MjY3MjQ0NTQ8L2FjY2Vzc2lvbi1udW0+PHVybHM+PHJl
bGF0ZWQtdXJscz48dXJsPmh0dHBzOi8vd3d3Lm5jYmkubmxtLm5paC5nb3YvcHVibWVkLzI2NzI0
NDU0PC91cmw+PC9yZWxhdGVkLXVybHM+PC91cmxzPjxjdXN0b20yPlBNQzQ3NDUxMTk8L2N1c3Rv
bTI+PGVsZWN0cm9uaWMtcmVzb3VyY2UtbnVtPjEwLjEwMTYvai5iaW9tYXRlcmlhbHMuMjAxNS4x
Mi4wMTI8L2VsZWN0cm9uaWMtcmVzb3VyY2UtbnVtPjxyZW1vdGUtZGF0YWJhc2UtbmFtZT5NZWRs
aW5lPC9yZW1vdGUtZGF0YWJhc2UtbmFtZT48cmVtb3RlLWRhdGFiYXNlLXByb3ZpZGVyPk5MTTwv
cmVtb3RlLWRhdGFiYXNlLXByb3ZpZGVyPjwvcmVjb3JkPjwvQ2l0ZT48L0VuZE5vdGU+
</w:fldData>
        </w:fldChar>
      </w:r>
      <w:r w:rsidR="007E0B95" w:rsidRPr="00234024">
        <w:instrText xml:space="preserve"> ADDIN EN.CITE.DATA </w:instrText>
      </w:r>
      <w:r w:rsidR="007E0B95" w:rsidRPr="00234024">
        <w:fldChar w:fldCharType="end"/>
      </w:r>
      <w:r w:rsidRPr="00234024">
        <w:fldChar w:fldCharType="separate"/>
      </w:r>
      <w:r w:rsidR="007E0B95" w:rsidRPr="00234024">
        <w:rPr>
          <w:noProof/>
        </w:rPr>
        <w:t>[102]</w:t>
      </w:r>
      <w:r w:rsidRPr="00234024">
        <w:fldChar w:fldCharType="end"/>
      </w:r>
      <w:r w:rsidRPr="00234024">
        <w:t xml:space="preserve">. </w:t>
      </w:r>
    </w:p>
    <w:p w14:paraId="3E3CB45F" w14:textId="3CCE91BA" w:rsidR="006F63D0" w:rsidRPr="00234024" w:rsidRDefault="006F63D0" w:rsidP="00234024">
      <w:r w:rsidRPr="00234024">
        <w:t xml:space="preserve">Furthermore, persistent infection by </w:t>
      </w:r>
      <w:r w:rsidRPr="00234024">
        <w:rPr>
          <w:rStyle w:val="Emphasis"/>
          <w:rFonts w:ascii="Times New Roman" w:eastAsiaTheme="majorEastAsia" w:hAnsi="Times New Roman"/>
        </w:rPr>
        <w:t>S. aureus</w:t>
      </w:r>
      <w:r w:rsidRPr="00234024">
        <w:t xml:space="preserve"> leads to changes in the microenvironment such as infection of extracellular matrix </w:t>
      </w:r>
      <w:r w:rsidR="00BF0960" w:rsidRPr="00234024">
        <w:t xml:space="preserve">in </w:t>
      </w:r>
      <w:r w:rsidRPr="00234024">
        <w:t>bone</w:t>
      </w:r>
      <w:r w:rsidR="00BF0960" w:rsidRPr="00234024">
        <w:t>,</w:t>
      </w:r>
      <w:r w:rsidRPr="00234024">
        <w:t xml:space="preserve"> particularly affecting trabecular regions critical for mechanical support and </w:t>
      </w:r>
      <w:r w:rsidR="00BF0960" w:rsidRPr="00234024">
        <w:t xml:space="preserve">leading to </w:t>
      </w:r>
      <w:r w:rsidRPr="00234024">
        <w:t>chronic inflammation</w:t>
      </w:r>
      <w:r w:rsidR="0025414C" w:rsidRPr="00234024">
        <w:fldChar w:fldCharType="begin">
          <w:fldData xml:space="preserve">PEVuZE5vdGU+PENpdGU+PEF1dGhvcj5BbHVubmkgQ2FyZGluYWxpPC9BdXRob3I+PFllYXI+MjAy
NDwvWWVhcj48UmVjTnVtPjEwMzwvUmVjTnVtPjxEaXNwbGF5VGV4dD5bOTVdPC9EaXNwbGF5VGV4
dD48cmVjb3JkPjxyZWMtbnVtYmVyPjEwMzwvcmVjLW51bWJlcj48Zm9yZWlnbi1rZXlzPjxrZXkg
YXBwPSJFTiIgZGItaWQ9Ino1eno5ejUyYWZ2NWQ2ZTlldm41NXpkZ2VmNWVhd3RmMHJlZSIgdGlt
ZXN0YW1wPSIxNzM3NzUzNjc3Ij4xMDM8L2tleT48L2ZvcmVpZ24ta2V5cz48cmVmLXR5cGUgbmFt
ZT0iSm91cm5hbCBBcnRpY2xlIj4xNzwvcmVmLXR5cGU+PGNvbnRyaWJ1dG9ycz48YXV0aG9ycz48
YXV0aG9yPkFsdW5uaSBDYXJkaW5hbGksIE0uPC9hdXRob3I+PGF1dGhvcj5Hb3ZvbmksIE0uPC9h
dXRob3I+PGF1dGhvcj5TdGVmYW5pLCBTLjwvYXV0aG9yPjxhdXRob3I+TWFzbywgQS48L2F1dGhv
cj48YXV0aG9yPlN0b3JuaSwgRS48L2F1dGhvcj48YXV0aG9yPlZhbGVudGksIEYuPC9hdXRob3I+
PGF1dGhvcj5NYWdsaW8sIE0uPC9hdXRob3I+PGF1dGhvcj5Nb3JyZXNpLCBBLjwvYXV0aG9yPjxh
dXRob3I+RmlvcmV0dG8sIEQuPC9hdXRob3I+PGF1dGhvcj5EYWxsYXJpLCBELjwvYXV0aG9yPjxh
dXRob3I+U2Fzc2ksIFAuPC9hdXRob3I+PC9hdXRob3JzPjwvY29udHJpYnV0b3JzPjxhdXRoLWFk
ZHJlc3M+RGVwYXJ0bWVudCBvZiBDaGVtaXN0cnksIEJpb2xvZ3kgYW5kIEJpb3RlY2hub2xvZ3ks
IFVuaXZlcnNpdHkgb2YgUGVydWdpYSwgUGVydWdpYSwgSXRhbHkuIFJJTkdHT0xEOiA5MzA5JiN4
RDtSZWNvbnN0cnVjdGl2ZSBPcnRob3BhZWRpYyBTdXJnZXJ5IGFuZCBJbm5vdmF0aXZlIFRlY2hu
aXF1ZXMgLSBNdXNjdWxvc2tlbGV0YWwgVGlzc3VlIEJhbmssIElSQ0NTIElzdGl0dXRvIE9ydG9w
ZWRpY28gUml6em9saSwgQm9sb2duYSwgSXRhbHkuJiN4RDtMYWJvcmF0b3J5IG9mIE1pY3JvYmlv
bG9neSBhbmQgR01QIFF1YWxpdHkgQ29udHJvbCwgSVJDQ1MgSXN0aXR1dG8gT3J0b3BlZGljbyBS
aXp6b2xpLCBCb2xvZ25hLCBJdGFseS4mI3hEO0RlcGFydG1lbnQgb2YgQmlvbWVkaWNhbCBhbmQg
TmV1cm9tb3RvciBTY2llbmNlcywgVW5pdmVyc2l0eSBvZiBCb2xvZ25hLCBCb2xvZ25hLCBJdGFs
eS4gUklOR0dPTEQ6IDkyOTYmI3hEO1N1cmdpY2FsIFNjaWVuY2UgYW5kIFRlY2hub2xvZ2llcywg
SVJDQ1MgSXN0aXR1dG8gT3J0b3BlZGljbyBSaXp6b2xpLCBCb2xvZ25hLCBJdGFseS4mI3hEO0Rl
cGFydG1lbnQgb2YgUGh5c2ljcyBhbmQgR2VvbG9neSwgVW5pdmVyc2l0eSBvZiBQZXJ1Z2lhLCBQ
ZXJ1Z2lhLCBJdGFseS4gUklOR0dPTEQ6IDkzMDkmI3hEO0NFTUlOLUNlbnRlciBvZiBFeGNlbGxl
bmNlIGZvciBJbm5vdmF0aXZlIE5hbm9zdHJ1Y3R1cmVkIE1hdGVyaWFsLCBQZXJ1Z2lhLCBJdGFs
eS48L2F1dGgtYWRkcmVzcz48dGl0bGVzPjx0aXRsZT5Db21iaW5pbmcgTXVsdGlwbGUgU3BlY3Ry
b3Njb3BpYyBUZWNobmlxdWVzIHRvIFJldmVhbCB0aGUgRWZmZWN0cyBvZiBTdGFwaHlsb2NvY2N1
cyBhdXJldXMgSW5mZWN0aW9uIG9uIEh1bWFuIEJvbmUgVGlzc3VlczwvdGl0bGU+PHNlY29uZGFy
eS10aXRsZT5BcHBsIFNwZWN0cm9zYzwvc2Vjb25kYXJ5LXRpdGxlPjwvdGl0bGVzPjxwZXJpb2Rp
Y2FsPjxmdWxsLXRpdGxlPkFwcGwgU3BlY3Ryb3NjPC9mdWxsLXRpdGxlPjwvcGVyaW9kaWNhbD48
cGFnZXM+MTI5NS0xMzA2PC9wYWdlcz48dm9sdW1lPjc4PC92b2x1bWU+PG51bWJlcj4xMjwvbnVt
YmVyPjxlZGl0aW9uPjIwMjQwOTMwPC9lZGl0aW9uPjxrZXl3b3Jkcz48a2V5d29yZD5IdW1hbnM8
L2tleXdvcmQ+PGtleXdvcmQ+KlNwZWN0cnVtIEFuYWx5c2lzLCBSYW1hbi9tZXRob2RzPC9rZXl3
b3JkPjxrZXl3b3JkPipTdGFwaHlsb2NvY2N1cyBhdXJldXMvY2hlbWlzdHJ5L2lzb2xhdGlvbiAm
YW1wOyBwdXJpZmljYXRpb248L2tleXdvcmQ+PGtleXdvcmQ+KlN0YXBoeWxvY29jY2FsIEluZmVj
dGlvbnMvbWljcm9iaW9sb2d5PC9rZXl3b3JkPjxrZXl3b3JkPlNwZWN0cm9zY29weSwgRm91cmll
ciBUcmFuc2Zvcm0gSW5mcmFyZWQvbWV0aG9kczwva2V5d29yZD48a2V5d29yZD5GZW11ci9taWNy
b2Jpb2xvZ3kvY2hlbWlzdHJ5PC9rZXl3b3JkPjxrZXl3b3JkPk9zdGVvbXllbGl0aXMvbWljcm9i
aW9sb2d5PC9rZXl3b3JkPjxrZXl3b3JkPkF0ciBmdC1pcjwva2V5d29yZD48a2V5d29yZD5Ccmls
bG91aW4gc3BlY3Ryb3Njb3B5PC9rZXl3b3JkPjxrZXl3b3JkPlJhbWFuIHNwZWN0cm9zY29weTwv
a2V5d29yZD48a2V5d29yZD5TdGFwaHlsb2NvY2N1cyBhdXJldXM8L2tleXdvcmQ+PGtleXdvcmQ+
YXR0ZW51YXRlZCB0b3RhbCByZWZsZWN0aW9uIEZvdXJpZXIgdHJhbnNmb3JtIGluZnJhcmVk4oCM
PC9rZXl3b3JkPjxrZXl3b3JkPm9zdGVvbXllbGl0aXM8L2tleXdvcmQ+PGtleXdvcmQ+cGVyaXBy
b3N0aGV0aWMgam9pbnQgaW5mZWN0aW9uczwva2V5d29yZD48L2tleXdvcmRzPjxkYXRlcz48eWVh
cj4yMDI0PC95ZWFyPjxwdWItZGF0ZXM+PGRhdGU+RGVjPC9kYXRlPjwvcHViLWRhdGVzPjwvZGF0
ZXM+PGlzYm4+MTk0My0zNTMwIChFbGVjdHJvbmljKSYjeEQ7MDAwMy03MDI4IChMaW5raW5nKTwv
aXNibj48YWNjZXNzaW9uLW51bT4zOTM0NDI4OTwvYWNjZXNzaW9uLW51bT48dXJscz48cmVsYXRl
ZC11cmxzPjx1cmw+aHR0cHM6Ly93d3cubmNiaS5ubG0ubmloLmdvdi9wdWJtZWQvMzkzNDQyODk8
L3VybD48L3JlbGF0ZWQtdXJscz48L3VybHM+PGN1c3RvbTE+RGVjbGFyYXRpb24gb2YgQ29uZmxp
Y3RpbmcgSW50ZXJlc3RzVGhlIGF1dGhvcnMgZGVjbGFyZWQgbm8gcG90ZW50aWFsIGNvbmZsaWN0
cyBvZiBpbnRlcmVzdCB3aXRoIHJlc3BlY3QgdG8gdGhlIHJlc2VhcmNoLCBhdXRob3JzaGlwLCBh
bmQvb3IgcHVibGljYXRpb24gb2YgdGhpcyBhcnRpY2xlLjwvY3VzdG9tMT48ZWxlY3Ryb25pYy1y
ZXNvdXJjZS1udW0+MTAuMTE3Ny8wMDAzNzAyODI0MTI3ODkwMzwvZWxlY3Ryb25pYy1yZXNvdXJj
ZS1udW0+PHJlbW90ZS1kYXRhYmFzZS1uYW1lPk1lZGxpbmU8L3JlbW90ZS1kYXRhYmFzZS1uYW1l
PjxyZW1vdGUtZGF0YWJhc2UtcHJvdmlkZXI+TkxNPC9yZW1vdGUtZGF0YWJhc2UtcHJvdmlkZXI+
PC9yZWNvcmQ+PC9DaXRlPjwvRW5kTm90ZT4A
</w:fldData>
        </w:fldChar>
      </w:r>
      <w:r w:rsidR="007E0B95" w:rsidRPr="00234024">
        <w:instrText xml:space="preserve"> ADDIN EN.CITE </w:instrText>
      </w:r>
      <w:r w:rsidR="007E0B95" w:rsidRPr="00234024">
        <w:fldChar w:fldCharType="begin">
          <w:fldData xml:space="preserve">PEVuZE5vdGU+PENpdGU+PEF1dGhvcj5BbHVubmkgQ2FyZGluYWxpPC9BdXRob3I+PFllYXI+MjAy
NDwvWWVhcj48UmVjTnVtPjEwMzwvUmVjTnVtPjxEaXNwbGF5VGV4dD5bOTVdPC9EaXNwbGF5VGV4
dD48cmVjb3JkPjxyZWMtbnVtYmVyPjEwMzwvcmVjLW51bWJlcj48Zm9yZWlnbi1rZXlzPjxrZXkg
YXBwPSJFTiIgZGItaWQ9Ino1eno5ejUyYWZ2NWQ2ZTlldm41NXpkZ2VmNWVhd3RmMHJlZSIgdGlt
ZXN0YW1wPSIxNzM3NzUzNjc3Ij4xMDM8L2tleT48L2ZvcmVpZ24ta2V5cz48cmVmLXR5cGUgbmFt
ZT0iSm91cm5hbCBBcnRpY2xlIj4xNzwvcmVmLXR5cGU+PGNvbnRyaWJ1dG9ycz48YXV0aG9ycz48
YXV0aG9yPkFsdW5uaSBDYXJkaW5hbGksIE0uPC9hdXRob3I+PGF1dGhvcj5Hb3ZvbmksIE0uPC9h
dXRob3I+PGF1dGhvcj5TdGVmYW5pLCBTLjwvYXV0aG9yPjxhdXRob3I+TWFzbywgQS48L2F1dGhv
cj48YXV0aG9yPlN0b3JuaSwgRS48L2F1dGhvcj48YXV0aG9yPlZhbGVudGksIEYuPC9hdXRob3I+
PGF1dGhvcj5NYWdsaW8sIE0uPC9hdXRob3I+PGF1dGhvcj5Nb3JyZXNpLCBBLjwvYXV0aG9yPjxh
dXRob3I+RmlvcmV0dG8sIEQuPC9hdXRob3I+PGF1dGhvcj5EYWxsYXJpLCBELjwvYXV0aG9yPjxh
dXRob3I+U2Fzc2ksIFAuPC9hdXRob3I+PC9hdXRob3JzPjwvY29udHJpYnV0b3JzPjxhdXRoLWFk
ZHJlc3M+RGVwYXJ0bWVudCBvZiBDaGVtaXN0cnksIEJpb2xvZ3kgYW5kIEJpb3RlY2hub2xvZ3ks
IFVuaXZlcnNpdHkgb2YgUGVydWdpYSwgUGVydWdpYSwgSXRhbHkuIFJJTkdHT0xEOiA5MzA5JiN4
RDtSZWNvbnN0cnVjdGl2ZSBPcnRob3BhZWRpYyBTdXJnZXJ5IGFuZCBJbm5vdmF0aXZlIFRlY2hu
aXF1ZXMgLSBNdXNjdWxvc2tlbGV0YWwgVGlzc3VlIEJhbmssIElSQ0NTIElzdGl0dXRvIE9ydG9w
ZWRpY28gUml6em9saSwgQm9sb2duYSwgSXRhbHkuJiN4RDtMYWJvcmF0b3J5IG9mIE1pY3JvYmlv
bG9neSBhbmQgR01QIFF1YWxpdHkgQ29udHJvbCwgSVJDQ1MgSXN0aXR1dG8gT3J0b3BlZGljbyBS
aXp6b2xpLCBCb2xvZ25hLCBJdGFseS4mI3hEO0RlcGFydG1lbnQgb2YgQmlvbWVkaWNhbCBhbmQg
TmV1cm9tb3RvciBTY2llbmNlcywgVW5pdmVyc2l0eSBvZiBCb2xvZ25hLCBCb2xvZ25hLCBJdGFs
eS4gUklOR0dPTEQ6IDkyOTYmI3hEO1N1cmdpY2FsIFNjaWVuY2UgYW5kIFRlY2hub2xvZ2llcywg
SVJDQ1MgSXN0aXR1dG8gT3J0b3BlZGljbyBSaXp6b2xpLCBCb2xvZ25hLCBJdGFseS4mI3hEO0Rl
cGFydG1lbnQgb2YgUGh5c2ljcyBhbmQgR2VvbG9neSwgVW5pdmVyc2l0eSBvZiBQZXJ1Z2lhLCBQ
ZXJ1Z2lhLCBJdGFseS4gUklOR0dPTEQ6IDkzMDkmI3hEO0NFTUlOLUNlbnRlciBvZiBFeGNlbGxl
bmNlIGZvciBJbm5vdmF0aXZlIE5hbm9zdHJ1Y3R1cmVkIE1hdGVyaWFsLCBQZXJ1Z2lhLCBJdGFs
eS48L2F1dGgtYWRkcmVzcz48dGl0bGVzPjx0aXRsZT5Db21iaW5pbmcgTXVsdGlwbGUgU3BlY3Ry
b3Njb3BpYyBUZWNobmlxdWVzIHRvIFJldmVhbCB0aGUgRWZmZWN0cyBvZiBTdGFwaHlsb2NvY2N1
cyBhdXJldXMgSW5mZWN0aW9uIG9uIEh1bWFuIEJvbmUgVGlzc3VlczwvdGl0bGU+PHNlY29uZGFy
eS10aXRsZT5BcHBsIFNwZWN0cm9zYzwvc2Vjb25kYXJ5LXRpdGxlPjwvdGl0bGVzPjxwZXJpb2Rp
Y2FsPjxmdWxsLXRpdGxlPkFwcGwgU3BlY3Ryb3NjPC9mdWxsLXRpdGxlPjwvcGVyaW9kaWNhbD48
cGFnZXM+MTI5NS0xMzA2PC9wYWdlcz48dm9sdW1lPjc4PC92b2x1bWU+PG51bWJlcj4xMjwvbnVt
YmVyPjxlZGl0aW9uPjIwMjQwOTMwPC9lZGl0aW9uPjxrZXl3b3Jkcz48a2V5d29yZD5IdW1hbnM8
L2tleXdvcmQ+PGtleXdvcmQ+KlNwZWN0cnVtIEFuYWx5c2lzLCBSYW1hbi9tZXRob2RzPC9rZXl3
b3JkPjxrZXl3b3JkPipTdGFwaHlsb2NvY2N1cyBhdXJldXMvY2hlbWlzdHJ5L2lzb2xhdGlvbiAm
YW1wOyBwdXJpZmljYXRpb248L2tleXdvcmQ+PGtleXdvcmQ+KlN0YXBoeWxvY29jY2FsIEluZmVj
dGlvbnMvbWljcm9iaW9sb2d5PC9rZXl3b3JkPjxrZXl3b3JkPlNwZWN0cm9zY29weSwgRm91cmll
ciBUcmFuc2Zvcm0gSW5mcmFyZWQvbWV0aG9kczwva2V5d29yZD48a2V5d29yZD5GZW11ci9taWNy
b2Jpb2xvZ3kvY2hlbWlzdHJ5PC9rZXl3b3JkPjxrZXl3b3JkPk9zdGVvbXllbGl0aXMvbWljcm9i
aW9sb2d5PC9rZXl3b3JkPjxrZXl3b3JkPkF0ciBmdC1pcjwva2V5d29yZD48a2V5d29yZD5Ccmls
bG91aW4gc3BlY3Ryb3Njb3B5PC9rZXl3b3JkPjxrZXl3b3JkPlJhbWFuIHNwZWN0cm9zY29weTwv
a2V5d29yZD48a2V5d29yZD5TdGFwaHlsb2NvY2N1cyBhdXJldXM8L2tleXdvcmQ+PGtleXdvcmQ+
YXR0ZW51YXRlZCB0b3RhbCByZWZsZWN0aW9uIEZvdXJpZXIgdHJhbnNmb3JtIGluZnJhcmVk4oCM
PC9rZXl3b3JkPjxrZXl3b3JkPm9zdGVvbXllbGl0aXM8L2tleXdvcmQ+PGtleXdvcmQ+cGVyaXBy
b3N0aGV0aWMgam9pbnQgaW5mZWN0aW9uczwva2V5d29yZD48L2tleXdvcmRzPjxkYXRlcz48eWVh
cj4yMDI0PC95ZWFyPjxwdWItZGF0ZXM+PGRhdGU+RGVjPC9kYXRlPjwvcHViLWRhdGVzPjwvZGF0
ZXM+PGlzYm4+MTk0My0zNTMwIChFbGVjdHJvbmljKSYjeEQ7MDAwMy03MDI4IChMaW5raW5nKTwv
aXNibj48YWNjZXNzaW9uLW51bT4zOTM0NDI4OTwvYWNjZXNzaW9uLW51bT48dXJscz48cmVsYXRl
ZC11cmxzPjx1cmw+aHR0cHM6Ly93d3cubmNiaS5ubG0ubmloLmdvdi9wdWJtZWQvMzkzNDQyODk8
L3VybD48L3JlbGF0ZWQtdXJscz48L3VybHM+PGN1c3RvbTE+RGVjbGFyYXRpb24gb2YgQ29uZmxp
Y3RpbmcgSW50ZXJlc3RzVGhlIGF1dGhvcnMgZGVjbGFyZWQgbm8gcG90ZW50aWFsIGNvbmZsaWN0
cyBvZiBpbnRlcmVzdCB3aXRoIHJlc3BlY3QgdG8gdGhlIHJlc2VhcmNoLCBhdXRob3JzaGlwLCBh
bmQvb3IgcHVibGljYXRpb24gb2YgdGhpcyBhcnRpY2xlLjwvY3VzdG9tMT48ZWxlY3Ryb25pYy1y
ZXNvdXJjZS1udW0+MTAuMTE3Ny8wMDAzNzAyODI0MTI3ODkwMzwvZWxlY3Ryb25pYy1yZXNvdXJj
ZS1udW0+PHJlbW90ZS1kYXRhYmFzZS1uYW1lPk1lZGxpbmU8L3JlbW90ZS1kYXRhYmFzZS1uYW1l
PjxyZW1vdGUtZGF0YWJhc2UtcHJvdmlkZXI+TkxNPC9yZW1vdGUtZGF0YWJhc2UtcHJvdmlkZXI+
PC9yZWNvcmQ+PC9DaXRlPjwvRW5kTm90ZT4A
</w:fldData>
        </w:fldChar>
      </w:r>
      <w:r w:rsidR="007E0B95" w:rsidRPr="00234024">
        <w:instrText xml:space="preserve"> ADDIN EN.CITE.DATA </w:instrText>
      </w:r>
      <w:r w:rsidR="007E0B95" w:rsidRPr="00234024">
        <w:fldChar w:fldCharType="end"/>
      </w:r>
      <w:r w:rsidR="0025414C" w:rsidRPr="00234024">
        <w:fldChar w:fldCharType="separate"/>
      </w:r>
      <w:r w:rsidR="007E0B95" w:rsidRPr="00234024">
        <w:rPr>
          <w:noProof/>
        </w:rPr>
        <w:t>[95]</w:t>
      </w:r>
      <w:r w:rsidR="0025414C" w:rsidRPr="00234024">
        <w:fldChar w:fldCharType="end"/>
      </w:r>
      <w:r w:rsidRPr="00234024">
        <w:t xml:space="preserve">.  </w:t>
      </w:r>
      <w:proofErr w:type="spellStart"/>
      <w:r w:rsidRPr="00234024">
        <w:t>Osteoclastogenesi</w:t>
      </w:r>
      <w:r w:rsidR="00882B78" w:rsidRPr="00234024">
        <w:t>s</w:t>
      </w:r>
      <w:proofErr w:type="spellEnd"/>
      <w:r w:rsidRPr="00234024">
        <w:t xml:space="preserve"> activity </w:t>
      </w:r>
      <w:proofErr w:type="gramStart"/>
      <w:r w:rsidRPr="00234024">
        <w:t>persist</w:t>
      </w:r>
      <w:proofErr w:type="gramEnd"/>
      <w:r w:rsidRPr="00234024">
        <w:t xml:space="preserve"> upregulating the release of molecules that </w:t>
      </w:r>
      <w:r w:rsidR="00882B78" w:rsidRPr="00234024">
        <w:t>inhibit</w:t>
      </w:r>
      <w:r w:rsidRPr="00234024">
        <w:t xml:space="preserve"> the expression of osteogenic factors while promoting the differentiation of osteoclast </w:t>
      </w:r>
      <w:r w:rsidRPr="00234024">
        <w:lastRenderedPageBreak/>
        <w:t>precursors into mature osteoclasts.</w:t>
      </w:r>
      <w:r w:rsidRPr="00234024">
        <w:rPr>
          <w:i/>
          <w:iCs/>
        </w:rPr>
        <w:t xml:space="preserve"> </w:t>
      </w:r>
      <w:r w:rsidR="00F933BA" w:rsidRPr="00234024">
        <w:t>I</w:t>
      </w:r>
      <w:r w:rsidRPr="00234024">
        <w:t xml:space="preserve">ncreased osteoclasts </w:t>
      </w:r>
      <w:r w:rsidR="00264E8C" w:rsidRPr="00234024">
        <w:t>result</w:t>
      </w:r>
      <w:r w:rsidR="00FC36D4" w:rsidRPr="00234024">
        <w:t xml:space="preserve"> in </w:t>
      </w:r>
      <w:r w:rsidR="00264E8C" w:rsidRPr="00234024">
        <w:t>i</w:t>
      </w:r>
      <w:r w:rsidR="00FC36D4" w:rsidRPr="00234024">
        <w:t>mpaired bone formation</w:t>
      </w:r>
      <w:r w:rsidR="00E61623" w:rsidRPr="00234024">
        <w:fldChar w:fldCharType="begin"/>
      </w:r>
      <w:r w:rsidR="00E61623" w:rsidRPr="00234024">
        <w:instrText xml:space="preserve"> ADDIN EN.CITE &lt;EndNote&gt;&lt;Cite&gt;&lt;Author&gt;Jiaying Li&lt;/Author&gt;&lt;Year&gt;2022&lt;/Year&gt;&lt;RecNum&gt;290&lt;/RecNum&gt;&lt;DisplayText&gt;[103]&lt;/DisplayText&gt;&lt;record&gt;&lt;rec-number&gt;290&lt;/rec-number&gt;&lt;foreign-keys&gt;&lt;key app="EN" db-id="xaevzfd9lwaxscesw0c59dee2eev9eefatvt" timestamp="1744051147"&gt;290&lt;/key&gt;&lt;/foreign-keys&gt;&lt;ref-type name="Journal Article"&gt;17&lt;/ref-type&gt;&lt;contributors&gt;&lt;authors&gt;&lt;author&gt;Jiaying Li, Jinjin Ma, Heng Sun, Meizhe Yu, Huan Wang, Qingchen Meng, Zexi Li1,Dachuan Liu, Jianzhong Bai, Guoping Liu, Xiaodong Xing, Fengxuan Han, Bin Li&lt;/author&gt;&lt;/authors&gt;&lt;/contributors&gt;&lt;titles&gt;&lt;title&gt;Transformation of arginine into zero-dimensional nanomaterial endows the material with antibacterial and osteoinductive activity&lt;/title&gt;&lt;secondary-title&gt;Science Advances&lt;/secondary-title&gt;&lt;/titles&gt;&lt;periodical&gt;&lt;full-title&gt;Science Advances&lt;/full-title&gt;&lt;/periodical&gt;&lt;volume&gt;9&lt;/volume&gt;&lt;number&gt;21&lt;/number&gt;&lt;dates&gt;&lt;year&gt;2022&lt;/year&gt;&lt;/dates&gt;&lt;isbn&gt;2375-2548&lt;/isbn&gt;&lt;urls&gt;&lt;/urls&gt;&lt;electronic-resource-num&gt;10.1126/sciadv.adf8645&lt;/electronic-resource-num&gt;&lt;/record&gt;&lt;/Cite&gt;&lt;/EndNote&gt;</w:instrText>
      </w:r>
      <w:r w:rsidR="00E61623" w:rsidRPr="00234024">
        <w:fldChar w:fldCharType="separate"/>
      </w:r>
      <w:r w:rsidR="00E61623" w:rsidRPr="00234024">
        <w:rPr>
          <w:noProof/>
        </w:rPr>
        <w:t>[103]</w:t>
      </w:r>
      <w:r w:rsidR="00E61623" w:rsidRPr="00234024">
        <w:fldChar w:fldCharType="end"/>
      </w:r>
      <w:r w:rsidRPr="00234024">
        <w:t xml:space="preserve"> </w:t>
      </w:r>
    </w:p>
    <w:p w14:paraId="39E074A8" w14:textId="2129AB31" w:rsidR="006F63D0" w:rsidRPr="00234024" w:rsidRDefault="001C5ADF" w:rsidP="00234024">
      <w:r w:rsidRPr="00234024">
        <w:t xml:space="preserve">In conclusion, </w:t>
      </w:r>
      <w:r w:rsidR="006F63D0" w:rsidRPr="00234024">
        <w:t>the patient</w:t>
      </w:r>
      <w:r w:rsidR="0010709A" w:rsidRPr="00234024">
        <w:t xml:space="preserve"> </w:t>
      </w:r>
      <w:r w:rsidR="006F63D0" w:rsidRPr="00234024">
        <w:t xml:space="preserve">will face </w:t>
      </w:r>
      <w:r w:rsidR="001049F1" w:rsidRPr="00234024">
        <w:t xml:space="preserve">an </w:t>
      </w:r>
      <w:r w:rsidR="006F63D0" w:rsidRPr="00234024">
        <w:t>inability to promote bone regeneration</w:t>
      </w:r>
      <w:r w:rsidR="00CC5A57" w:rsidRPr="00234024">
        <w:t xml:space="preserve"> as a consequence of the persistent infection</w:t>
      </w:r>
      <w:r w:rsidR="006F63D0" w:rsidRPr="00234024">
        <w:t>, degradation of bone and cartilage</w:t>
      </w:r>
      <w:r w:rsidR="00E81038" w:rsidRPr="00234024">
        <w:t>,</w:t>
      </w:r>
      <w:r w:rsidR="006F63D0" w:rsidRPr="00234024">
        <w:t xml:space="preserve"> and bone destruction.</w:t>
      </w:r>
      <w:r w:rsidR="006F63D0" w:rsidRPr="00234024">
        <w:fldChar w:fldCharType="begin">
          <w:fldData xml:space="preserve">PEVuZE5vdGU+PENpdGU+PEF1dGhvcj5RaW48L0F1dGhvcj48WWVhcj4yMDI0PC9ZZWFyPjxSZWNO
dW0+MjUyPC9SZWNOdW0+PERpc3BsYXlUZXh0PlszNV08L0Rpc3BsYXlUZXh0PjxyZWNvcmQ+PHJl
Yy1udW1iZXI+MjUyPC9yZWMtbnVtYmVyPjxmb3JlaWduLWtleXM+PGtleSBhcHA9IkVOIiBkYi1p
ZD0ieGFldnpmZDlsd2F4c2Nlc3cwYzU5ZGVlMmVldjllZWZhdHZ0IiB0aW1lc3RhbXA9IjE3MzY5
NjQyMDUiPjI1Mjwva2V5PjwvZm9yZWlnbi1rZXlzPjxyZWYtdHlwZSBuYW1lPSJKb3VybmFsIEFy
dGljbGUiPjE3PC9yZWYtdHlwZT48Y29udHJpYnV0b3JzPjxhdXRob3JzPjxhdXRob3I+UWluLCBM
LjwvYXV0aG9yPjxhdXRob3I+WWFuZywgUy48L2F1dGhvcj48YXV0aG9yPlpoYW8sIEMuPC9hdXRo
b3I+PGF1dGhvcj5ZYW5nLCBKLjwvYXV0aG9yPjxhdXRob3I+TGksIEYuPC9hdXRob3I+PGF1dGhv
cj5YdSwgWi48L2F1dGhvcj48YXV0aG9yPllhbmcsIFkuPC9hdXRob3I+PGF1dGhvcj5aaG91LCBI
LjwvYXV0aG9yPjxhdXRob3I+TGksIEsuPC9hdXRob3I+PGF1dGhvcj5YaW9uZywgQy48L2F1dGhv
cj48YXV0aG9yPkh1YW5nLCBXLjwvYXV0aG9yPjxhdXRob3I+SHUsIE4uPC9hdXRob3I+PGF1dGhv
cj5IdSwgWC48L2F1dGhvcj48L2F1dGhvcnM+PC9jb250cmlidXRvcnM+PGF1dGgtYWRkcmVzcz5E
ZXBhcnRtZW50IG9mIE9ydGhvcGFlZGljcywgVGhlIEZpcnN0IEFmZmlsaWF0ZWQgSG9zcGl0YWwg
b2YgQ2hvbmdxaW5nIE1lZGljYWwgVW5pdmVyc2l0eSwgQ2hvbmdxaW5nLCA0MDAwMTYsIENoaW5h
LiYjeEQ7T3J0aG9wZWRpYyBMYWJvcmF0b3J5IG9mIENob25ncWluZyBNZWRpY2FsIFVuaXZlcnNp
dHksIENob25ncWluZywgNDAwMDE2LCBDaGluYS4mI3hEO0NsaW5pY2FsIE1lZGljYWwgQ29sbGVn
ZSBhbmQgQWZmaWxpYXRlZCBIb3NwaXRhbCBvZiBDaGVuZ2R1IFVuaXZlcnNpdHksIENoZW5nZHUg
VW5pdmVyc2l0eSwgQ2hlbmdkdSwgU2ljaHVhbiwgNjEwMDgxLCBDaGluYS4mI3hEO1VuaXZlcnNp
dHkgb2YgQ2hpbmVzZSBBY2FkZW15IG9mIFNjaWVuY2VzLCBCZWkgSmluZywgMTAxNDA4LCBDaGlu
YS4mI3hEO0RlcGFydG1lbnQgb2YgT3J0aG9wYWVkaWNzLCBUaGUgRmlyc3QgQWZmaWxpYXRlZCBI
b3NwaXRhbCBvZiBDaG9uZ3FpbmcgTWVkaWNhbCBVbml2ZXJzaXR5LCBDaG9uZ3FpbmcsIDQwMDAx
NiwgQ2hpbmEuIGh1bmNxam9pbnRAeWVhaC5uZXQuJiN4RDtPcnRob3BlZGljIExhYm9yYXRvcnkg
b2YgQ2hvbmdxaW5nIE1lZGljYWwgVW5pdmVyc2l0eSwgQ2hvbmdxaW5nLCA0MDAwMTYsIENoaW5h
LiBodW5jcWpvaW50QHllYWgubmV0LiYjeEQ7Q2xpbmljYWwgTWVkaWNhbCBDb2xsZWdlIGFuZCBB
ZmZpbGlhdGVkIEhvc3BpdGFsIG9mIENoZW5nZHUgVW5pdmVyc2l0eSwgQ2hlbmdkdSBVbml2ZXJz
aXR5LCBDaGVuZ2R1LCBTaWNodWFuLCA2MTAwODEsIENoaW5hLiBodXh1bGluMTk5M0AxNjMuY29t
LiYjeEQ7RGVwYXJ0bWVudCBvZiBCaW90aGVyYXB5LCBDYW5jZXIgQ2VudGVyIGFuZCBTdGF0ZSBL
ZXkgTGFib3JhdG9yeSBvZiBCaW90aGVyYXB5LCBXZXN0IENoaW5hIEhvc3BpdGFsLCBTaWNodWFu
IFVuaXZlcnNpdHksIENoZW5nZHUsIFNpY2h1YW4sIDYxMDA0MSwgQ2hpbmEuIGh1eHVsaW4xOTkz
QDE2My5jb20uPC9hdXRoLWFkZHJlc3M+PHRpdGxlcz48dGl0bGU+UHJvc3BlY3RzIGFuZCBjaGFs
bGVuZ2VzIGZvciB0aGUgYXBwbGljYXRpb24gb2YgdGlzc3VlIGVuZ2luZWVyaW5nIHRlY2hub2xv
Z2llcyBpbiB0aGUgdHJlYXRtZW50IG9mIGJvbmUgaW5mZWN0aW9uczwvdGl0bGU+PHNlY29uZGFy
eS10aXRsZT5Cb25lIFJlczwvc2Vjb25kYXJ5LXRpdGxlPjwvdGl0bGVzPjxwZXJpb2RpY2FsPjxm
dWxsLXRpdGxlPkJvbmUgUmVzPC9mdWxsLXRpdGxlPjwvcGVyaW9kaWNhbD48cGFnZXM+Mjg8L3Bh
Z2VzPjx2b2x1bWU+MTI8L3ZvbHVtZT48bnVtYmVyPjE8L251bWJlcj48ZWRpdGlvbj4yMDI0MDUx
NDwvZWRpdGlvbj48a2V5d29yZHM+PGtleXdvcmQ+SHVtYW5zPC9rZXl3b3JkPjxrZXl3b3JkPipU
aXNzdWUgRW5naW5lZXJpbmcvbWV0aG9kczwva2V5d29yZD48a2V5d29yZD5Pc3Rlb215ZWxpdGlz
L21pY3JvYmlvbG9neS90aGVyYXB5L2RydWcgdGhlcmFweTwva2V5d29yZD48a2V5d29yZD5Cb25l
IFJlZ2VuZXJhdGlvbjwva2V5d29yZD48a2V5d29yZD5BbmltYWxzPC9rZXl3b3JkPjwva2V5d29y
ZHM+PGRhdGVzPjx5ZWFyPjIwMjQ8L3llYXI+PHB1Yi1kYXRlcz48ZGF0ZT5NYXkgMTQ8L2RhdGU+
PC9wdWItZGF0ZXM+PC9kYXRlcz48aXNibj4yMDk1LTQ3MDAgKFByaW50KSYjeEQ7MjA5NS02MjMx
IChFbGVjdHJvbmljKSYjeEQ7MjA5NS00NzAwIChMaW5raW5nKTwvaXNibj48YWNjZXNzaW9uLW51
bT4zODc0NDg2MzwvYWNjZXNzaW9uLW51bT48dXJscz48cmVsYXRlZC11cmxzPjx1cmw+aHR0cHM6
Ly93d3cubmNiaS5ubG0ubmloLmdvdi9wdWJtZWQvMzg3NDQ4NjM8L3VybD48L3JlbGF0ZWQtdXJs
cz48L3VybHM+PGN1c3RvbTE+VGhlIGF1dGhvcnMgZGVjbGFyZSBubyBjb21wZXRpbmcgaW50ZXJl
c3RzLjwvY3VzdG9tMT48Y3VzdG9tMj5QTUMxMTA5NDAxNzwvY3VzdG9tMj48ZWxlY3Ryb25pYy1y
ZXNvdXJjZS1udW0+MTAuMTAzOC9zNDE0MTMtMDI0LTAwMzMyLXc8L2VsZWN0cm9uaWMtcmVzb3Vy
Y2UtbnVtPjxyZW1vdGUtZGF0YWJhc2UtbmFtZT5NZWRsaW5lPC9yZW1vdGUtZGF0YWJhc2UtbmFt
ZT48cmVtb3RlLWRhdGFiYXNlLXByb3ZpZGVyPk5MTTwvcmVtb3RlLWRhdGFiYXNlLXByb3ZpZGVy
PjwvcmVjb3JkPjwvQ2l0ZT48L0VuZE5vdGU+
</w:fldData>
        </w:fldChar>
      </w:r>
      <w:r w:rsidR="007E0B95" w:rsidRPr="00234024">
        <w:instrText xml:space="preserve"> ADDIN EN.CITE </w:instrText>
      </w:r>
      <w:r w:rsidR="007E0B95" w:rsidRPr="00234024">
        <w:fldChar w:fldCharType="begin">
          <w:fldData xml:space="preserve">PEVuZE5vdGU+PENpdGU+PEF1dGhvcj5RaW48L0F1dGhvcj48WWVhcj4yMDI0PC9ZZWFyPjxSZWNO
dW0+MjUyPC9SZWNOdW0+PERpc3BsYXlUZXh0PlszNV08L0Rpc3BsYXlUZXh0PjxyZWNvcmQ+PHJl
Yy1udW1iZXI+MjUyPC9yZWMtbnVtYmVyPjxmb3JlaWduLWtleXM+PGtleSBhcHA9IkVOIiBkYi1p
ZD0ieGFldnpmZDlsd2F4c2Nlc3cwYzU5ZGVlMmVldjllZWZhdHZ0IiB0aW1lc3RhbXA9IjE3MzY5
NjQyMDUiPjI1Mjwva2V5PjwvZm9yZWlnbi1rZXlzPjxyZWYtdHlwZSBuYW1lPSJKb3VybmFsIEFy
dGljbGUiPjE3PC9yZWYtdHlwZT48Y29udHJpYnV0b3JzPjxhdXRob3JzPjxhdXRob3I+UWluLCBM
LjwvYXV0aG9yPjxhdXRob3I+WWFuZywgUy48L2F1dGhvcj48YXV0aG9yPlpoYW8sIEMuPC9hdXRo
b3I+PGF1dGhvcj5ZYW5nLCBKLjwvYXV0aG9yPjxhdXRob3I+TGksIEYuPC9hdXRob3I+PGF1dGhv
cj5YdSwgWi48L2F1dGhvcj48YXV0aG9yPllhbmcsIFkuPC9hdXRob3I+PGF1dGhvcj5aaG91LCBI
LjwvYXV0aG9yPjxhdXRob3I+TGksIEsuPC9hdXRob3I+PGF1dGhvcj5YaW9uZywgQy48L2F1dGhv
cj48YXV0aG9yPkh1YW5nLCBXLjwvYXV0aG9yPjxhdXRob3I+SHUsIE4uPC9hdXRob3I+PGF1dGhv
cj5IdSwgWC48L2F1dGhvcj48L2F1dGhvcnM+PC9jb250cmlidXRvcnM+PGF1dGgtYWRkcmVzcz5E
ZXBhcnRtZW50IG9mIE9ydGhvcGFlZGljcywgVGhlIEZpcnN0IEFmZmlsaWF0ZWQgSG9zcGl0YWwg
b2YgQ2hvbmdxaW5nIE1lZGljYWwgVW5pdmVyc2l0eSwgQ2hvbmdxaW5nLCA0MDAwMTYsIENoaW5h
LiYjeEQ7T3J0aG9wZWRpYyBMYWJvcmF0b3J5IG9mIENob25ncWluZyBNZWRpY2FsIFVuaXZlcnNp
dHksIENob25ncWluZywgNDAwMDE2LCBDaGluYS4mI3hEO0NsaW5pY2FsIE1lZGljYWwgQ29sbGVn
ZSBhbmQgQWZmaWxpYXRlZCBIb3NwaXRhbCBvZiBDaGVuZ2R1IFVuaXZlcnNpdHksIENoZW5nZHUg
VW5pdmVyc2l0eSwgQ2hlbmdkdSwgU2ljaHVhbiwgNjEwMDgxLCBDaGluYS4mI3hEO1VuaXZlcnNp
dHkgb2YgQ2hpbmVzZSBBY2FkZW15IG9mIFNjaWVuY2VzLCBCZWkgSmluZywgMTAxNDA4LCBDaGlu
YS4mI3hEO0RlcGFydG1lbnQgb2YgT3J0aG9wYWVkaWNzLCBUaGUgRmlyc3QgQWZmaWxpYXRlZCBI
b3NwaXRhbCBvZiBDaG9uZ3FpbmcgTWVkaWNhbCBVbml2ZXJzaXR5LCBDaG9uZ3FpbmcsIDQwMDAx
NiwgQ2hpbmEuIGh1bmNxam9pbnRAeWVhaC5uZXQuJiN4RDtPcnRob3BlZGljIExhYm9yYXRvcnkg
b2YgQ2hvbmdxaW5nIE1lZGljYWwgVW5pdmVyc2l0eSwgQ2hvbmdxaW5nLCA0MDAwMTYsIENoaW5h
LiBodW5jcWpvaW50QHllYWgubmV0LiYjeEQ7Q2xpbmljYWwgTWVkaWNhbCBDb2xsZWdlIGFuZCBB
ZmZpbGlhdGVkIEhvc3BpdGFsIG9mIENoZW5nZHUgVW5pdmVyc2l0eSwgQ2hlbmdkdSBVbml2ZXJz
aXR5LCBDaGVuZ2R1LCBTaWNodWFuLCA2MTAwODEsIENoaW5hLiBodXh1bGluMTk5M0AxNjMuY29t
LiYjeEQ7RGVwYXJ0bWVudCBvZiBCaW90aGVyYXB5LCBDYW5jZXIgQ2VudGVyIGFuZCBTdGF0ZSBL
ZXkgTGFib3JhdG9yeSBvZiBCaW90aGVyYXB5LCBXZXN0IENoaW5hIEhvc3BpdGFsLCBTaWNodWFu
IFVuaXZlcnNpdHksIENoZW5nZHUsIFNpY2h1YW4sIDYxMDA0MSwgQ2hpbmEuIGh1eHVsaW4xOTkz
QDE2My5jb20uPC9hdXRoLWFkZHJlc3M+PHRpdGxlcz48dGl0bGU+UHJvc3BlY3RzIGFuZCBjaGFs
bGVuZ2VzIGZvciB0aGUgYXBwbGljYXRpb24gb2YgdGlzc3VlIGVuZ2luZWVyaW5nIHRlY2hub2xv
Z2llcyBpbiB0aGUgdHJlYXRtZW50IG9mIGJvbmUgaW5mZWN0aW9uczwvdGl0bGU+PHNlY29uZGFy
eS10aXRsZT5Cb25lIFJlczwvc2Vjb25kYXJ5LXRpdGxlPjwvdGl0bGVzPjxwZXJpb2RpY2FsPjxm
dWxsLXRpdGxlPkJvbmUgUmVzPC9mdWxsLXRpdGxlPjwvcGVyaW9kaWNhbD48cGFnZXM+Mjg8L3Bh
Z2VzPjx2b2x1bWU+MTI8L3ZvbHVtZT48bnVtYmVyPjE8L251bWJlcj48ZWRpdGlvbj4yMDI0MDUx
NDwvZWRpdGlvbj48a2V5d29yZHM+PGtleXdvcmQ+SHVtYW5zPC9rZXl3b3JkPjxrZXl3b3JkPipU
aXNzdWUgRW5naW5lZXJpbmcvbWV0aG9kczwva2V5d29yZD48a2V5d29yZD5Pc3Rlb215ZWxpdGlz
L21pY3JvYmlvbG9neS90aGVyYXB5L2RydWcgdGhlcmFweTwva2V5d29yZD48a2V5d29yZD5Cb25l
IFJlZ2VuZXJhdGlvbjwva2V5d29yZD48a2V5d29yZD5BbmltYWxzPC9rZXl3b3JkPjwva2V5d29y
ZHM+PGRhdGVzPjx5ZWFyPjIwMjQ8L3llYXI+PHB1Yi1kYXRlcz48ZGF0ZT5NYXkgMTQ8L2RhdGU+
PC9wdWItZGF0ZXM+PC9kYXRlcz48aXNibj4yMDk1LTQ3MDAgKFByaW50KSYjeEQ7MjA5NS02MjMx
IChFbGVjdHJvbmljKSYjeEQ7MjA5NS00NzAwIChMaW5raW5nKTwvaXNibj48YWNjZXNzaW9uLW51
bT4zODc0NDg2MzwvYWNjZXNzaW9uLW51bT48dXJscz48cmVsYXRlZC11cmxzPjx1cmw+aHR0cHM6
Ly93d3cubmNiaS5ubG0ubmloLmdvdi9wdWJtZWQvMzg3NDQ4NjM8L3VybD48L3JlbGF0ZWQtdXJs
cz48L3VybHM+PGN1c3RvbTE+VGhlIGF1dGhvcnMgZGVjbGFyZSBubyBjb21wZXRpbmcgaW50ZXJl
c3RzLjwvY3VzdG9tMT48Y3VzdG9tMj5QTUMxMTA5NDAxNzwvY3VzdG9tMj48ZWxlY3Ryb25pYy1y
ZXNvdXJjZS1udW0+MTAuMTAzOC9zNDE0MTMtMDI0LTAwMzMyLXc8L2VsZWN0cm9uaWMtcmVzb3Vy
Y2UtbnVtPjxyZW1vdGUtZGF0YWJhc2UtbmFtZT5NZWRsaW5lPC9yZW1vdGUtZGF0YWJhc2UtbmFt
ZT48cmVtb3RlLWRhdGFiYXNlLXByb3ZpZGVyPk5MTTwvcmVtb3RlLWRhdGFiYXNlLXByb3ZpZGVy
PjwvcmVjb3JkPjwvQ2l0ZT48L0VuZE5vdGU+
</w:fldData>
        </w:fldChar>
      </w:r>
      <w:r w:rsidR="007E0B95" w:rsidRPr="00234024">
        <w:instrText xml:space="preserve"> ADDIN EN.CITE.DATA </w:instrText>
      </w:r>
      <w:r w:rsidR="007E0B95" w:rsidRPr="00234024">
        <w:fldChar w:fldCharType="end"/>
      </w:r>
      <w:r w:rsidR="006F63D0" w:rsidRPr="00234024">
        <w:fldChar w:fldCharType="separate"/>
      </w:r>
      <w:r w:rsidR="007E0B95" w:rsidRPr="00234024">
        <w:rPr>
          <w:noProof/>
        </w:rPr>
        <w:t>[35]</w:t>
      </w:r>
      <w:r w:rsidR="006F63D0" w:rsidRPr="00234024">
        <w:fldChar w:fldCharType="end"/>
      </w:r>
      <w:r w:rsidR="006F63D0" w:rsidRPr="00234024">
        <w:rPr>
          <w:i/>
          <w:iCs/>
        </w:rPr>
        <w:t xml:space="preserve"> </w:t>
      </w:r>
      <w:r w:rsidR="006F63D0" w:rsidRPr="00234024">
        <w:t xml:space="preserve">Therefore, </w:t>
      </w:r>
      <w:r w:rsidR="0067055C" w:rsidRPr="00234024">
        <w:t xml:space="preserve">the </w:t>
      </w:r>
      <w:r w:rsidR="00866614" w:rsidRPr="00234024">
        <w:t xml:space="preserve">primary goal in the field of </w:t>
      </w:r>
      <w:r w:rsidR="0067055C" w:rsidRPr="00234024">
        <w:t>bone regeneration is to develop</w:t>
      </w:r>
      <w:r w:rsidR="006F63D0" w:rsidRPr="00234024">
        <w:t xml:space="preserve"> a </w:t>
      </w:r>
      <w:r w:rsidR="007C1D8D" w:rsidRPr="00234024">
        <w:t xml:space="preserve">dual-use </w:t>
      </w:r>
      <w:r w:rsidR="006F63D0" w:rsidRPr="00234024">
        <w:t>scaffold</w:t>
      </w:r>
      <w:r w:rsidR="007C1D8D" w:rsidRPr="00234024">
        <w:t>s</w:t>
      </w:r>
      <w:r w:rsidR="006F63D0" w:rsidRPr="00234024">
        <w:t xml:space="preserve"> that combine </w:t>
      </w:r>
      <w:r w:rsidR="00F80DB4" w:rsidRPr="00234024">
        <w:t xml:space="preserve">bone formation functionality with </w:t>
      </w:r>
      <w:r w:rsidR="006F63D0" w:rsidRPr="00234024">
        <w:t>antimicrobial function</w:t>
      </w:r>
      <w:r w:rsidR="00F80DB4" w:rsidRPr="00234024">
        <w:t xml:space="preserve">s. </w:t>
      </w:r>
      <w:r w:rsidR="00077265" w:rsidRPr="00234024">
        <w:t>Avoiding, in consequence,</w:t>
      </w:r>
      <w:r w:rsidR="006F63D0" w:rsidRPr="00234024">
        <w:t xml:space="preserve"> secondary surgery and </w:t>
      </w:r>
      <w:r w:rsidR="00077265" w:rsidRPr="00234024">
        <w:t>reducing</w:t>
      </w:r>
      <w:r w:rsidR="006F63D0" w:rsidRPr="00234024">
        <w:t xml:space="preserve"> the rate of infection recurrence</w:t>
      </w:r>
      <w:r w:rsidR="00074ECF" w:rsidRPr="00234024">
        <w:t>.</w:t>
      </w:r>
    </w:p>
    <w:p w14:paraId="72E82A31" w14:textId="1714A9EE" w:rsidR="006F63D0" w:rsidRPr="00234024" w:rsidRDefault="006F63D0" w:rsidP="00234024">
      <w:pPr>
        <w:pStyle w:val="NormalWeb"/>
        <w:spacing w:before="0" w:beforeAutospacing="0" w:after="0" w:afterAutospacing="0"/>
      </w:pPr>
      <w:r w:rsidRPr="00234024">
        <w:t>The diagnosis of osteomyelitis (OM) is challenging, often relying on the expertise of experienced orthopedic surgeons for accuracy</w:t>
      </w:r>
      <w:r w:rsidRPr="00234024">
        <w:fldChar w:fldCharType="begin"/>
      </w:r>
      <w:r w:rsidR="007E0B95" w:rsidRPr="00234024">
        <w:instrText xml:space="preserve"> ADDIN EN.CITE &lt;EndNote&gt;&lt;Cite&gt;&lt;Author&gt;Hogan&lt;/Author&gt;&lt;Year&gt;2013&lt;/Year&gt;&lt;RecNum&gt;258&lt;/RecNum&gt;&lt;DisplayText&gt;[75]&lt;/DisplayText&gt;&lt;record&gt;&lt;rec-number&gt;258&lt;/rec-number&gt;&lt;foreign-keys&gt;&lt;key app="EN" db-id="xaevzfd9lwaxscesw0c59dee2eev9eefatvt" timestamp="1736966451"&gt;258&lt;/key&gt;&lt;/foreign-keys&gt;&lt;ref-type name="Journal Article"&gt;17&lt;/ref-type&gt;&lt;contributors&gt;&lt;authors&gt;&lt;author&gt;Hogan, A.&lt;/author&gt;&lt;author&gt;Heppert, V. G.&lt;/author&gt;&lt;author&gt;Suda, A. J.&lt;/author&gt;&lt;/authors&gt;&lt;/contributors&gt;&lt;auth-address&gt;BG Trauma Center, Ludwigshafen, Germany.&lt;/auth-address&gt;&lt;titles&gt;&lt;title&gt;Osteomyelitis&lt;/title&gt;&lt;secondary-title&gt;Arch Orthop Trauma Surg&lt;/secondary-title&gt;&lt;/titles&gt;&lt;periodical&gt;&lt;full-title&gt;Arch Orthop Trauma Surg&lt;/full-title&gt;&lt;/periodical&gt;&lt;pages&gt;1183-96&lt;/pages&gt;&lt;volume&gt;133&lt;/volume&gt;&lt;number&gt;9&lt;/number&gt;&lt;edition&gt;20130616&lt;/edition&gt;&lt;keywords&gt;&lt;keyword&gt;Humans&lt;/keyword&gt;&lt;keyword&gt;Orthopedic Procedures/methods&lt;/keyword&gt;&lt;keyword&gt;*Osteomyelitis/diagnosis/epidemiology/etiology/therapy&lt;/keyword&gt;&lt;/keywords&gt;&lt;dates&gt;&lt;year&gt;2013&lt;/year&gt;&lt;pub-dates&gt;&lt;date&gt;Sep&lt;/date&gt;&lt;/pub-dates&gt;&lt;/dates&gt;&lt;isbn&gt;1434-3916 (Electronic)&amp;#xD;0936-8051 (Linking)&lt;/isbn&gt;&lt;accession-num&gt;23771127&lt;/accession-num&gt;&lt;urls&gt;&lt;related-urls&gt;&lt;url&gt;https://www.ncbi.nlm.nih.gov/pubmed/23771127&lt;/url&gt;&lt;/related-urls&gt;&lt;/urls&gt;&lt;electronic-resource-num&gt;10.1007/s00402-013-1785-7&lt;/electronic-resource-num&gt;&lt;remote-database-name&gt;Medline&lt;/remote-database-name&gt;&lt;remote-database-provider&gt;NLM&lt;/remote-database-provider&gt;&lt;/record&gt;&lt;/Cite&gt;&lt;/EndNote&gt;</w:instrText>
      </w:r>
      <w:r w:rsidRPr="00234024">
        <w:fldChar w:fldCharType="separate"/>
      </w:r>
      <w:r w:rsidR="007E0B95" w:rsidRPr="00234024">
        <w:rPr>
          <w:noProof/>
        </w:rPr>
        <w:t>[75]</w:t>
      </w:r>
      <w:r w:rsidRPr="00234024">
        <w:fldChar w:fldCharType="end"/>
      </w:r>
      <w:r w:rsidRPr="00234024">
        <w:t xml:space="preserve">. Additionally, a multifactorial approach is frequently necessary. Unnecessary examinations not only fail to provide additional information but also lead to increased costs and anxiety for both patients and doctors </w:t>
      </w:r>
      <w:r w:rsidRPr="00234024">
        <w:fldChar w:fldCharType="begin"/>
      </w:r>
      <w:r w:rsidR="007E0B95" w:rsidRPr="00234024">
        <w:instrText xml:space="preserve"> ADDIN EN.CITE &lt;EndNote&gt;&lt;Cite&gt;&lt;Author&gt;Hogan&lt;/Author&gt;&lt;Year&gt;2013&lt;/Year&gt;&lt;RecNum&gt;258&lt;/RecNum&gt;&lt;DisplayText&gt;[75]&lt;/DisplayText&gt;&lt;record&gt;&lt;rec-number&gt;258&lt;/rec-number&gt;&lt;foreign-keys&gt;&lt;key app="EN" db-id="xaevzfd9lwaxscesw0c59dee2eev9eefatvt" timestamp="1736966451"&gt;258&lt;/key&gt;&lt;/foreign-keys&gt;&lt;ref-type name="Journal Article"&gt;17&lt;/ref-type&gt;&lt;contributors&gt;&lt;authors&gt;&lt;author&gt;Hogan, A.&lt;/author&gt;&lt;author&gt;Heppert, V. G.&lt;/author&gt;&lt;author&gt;Suda, A. J.&lt;/author&gt;&lt;/authors&gt;&lt;/contributors&gt;&lt;auth-address&gt;BG Trauma Center, Ludwigshafen, Germany.&lt;/auth-address&gt;&lt;titles&gt;&lt;title&gt;Osteomyelitis&lt;/title&gt;&lt;secondary-title&gt;Arch Orthop Trauma Surg&lt;/secondary-title&gt;&lt;/titles&gt;&lt;periodical&gt;&lt;full-title&gt;Arch Orthop Trauma Surg&lt;/full-title&gt;&lt;/periodical&gt;&lt;pages&gt;1183-96&lt;/pages&gt;&lt;volume&gt;133&lt;/volume&gt;&lt;number&gt;9&lt;/number&gt;&lt;edition&gt;20130616&lt;/edition&gt;&lt;keywords&gt;&lt;keyword&gt;Humans&lt;/keyword&gt;&lt;keyword&gt;Orthopedic Procedures/methods&lt;/keyword&gt;&lt;keyword&gt;*Osteomyelitis/diagnosis/epidemiology/etiology/therapy&lt;/keyword&gt;&lt;/keywords&gt;&lt;dates&gt;&lt;year&gt;2013&lt;/year&gt;&lt;pub-dates&gt;&lt;date&gt;Sep&lt;/date&gt;&lt;/pub-dates&gt;&lt;/dates&gt;&lt;isbn&gt;1434-3916 (Electronic)&amp;#xD;0936-8051 (Linking)&lt;/isbn&gt;&lt;accession-num&gt;23771127&lt;/accession-num&gt;&lt;urls&gt;&lt;related-urls&gt;&lt;url&gt;https://www.ncbi.nlm.nih.gov/pubmed/23771127&lt;/url&gt;&lt;/related-urls&gt;&lt;/urls&gt;&lt;electronic-resource-num&gt;10.1007/s00402-013-1785-7&lt;/electronic-resource-num&gt;&lt;remote-database-name&gt;Medline&lt;/remote-database-name&gt;&lt;remote-database-provider&gt;NLM&lt;/remote-database-provider&gt;&lt;/record&gt;&lt;/Cite&gt;&lt;/EndNote&gt;</w:instrText>
      </w:r>
      <w:r w:rsidRPr="00234024">
        <w:fldChar w:fldCharType="separate"/>
      </w:r>
      <w:r w:rsidR="007E0B95" w:rsidRPr="00234024">
        <w:rPr>
          <w:noProof/>
        </w:rPr>
        <w:t>[75]</w:t>
      </w:r>
      <w:r w:rsidRPr="00234024">
        <w:fldChar w:fldCharType="end"/>
      </w:r>
      <w:r w:rsidRPr="00234024">
        <w:t>. This scenario highlights the importance of clinical experience in the diagnostic process. A combination of clinical assessment, laboratory tests, histopathology, microbiology, and imaging studies is typically employed to accurately diagnose OM</w:t>
      </w:r>
      <w:r w:rsidRPr="00234024">
        <w:rPr>
          <w:color w:val="1F1F1F"/>
        </w:rPr>
        <w:fldChar w:fldCharType="begin"/>
      </w:r>
      <w:r w:rsidR="0048318F" w:rsidRPr="00234024">
        <w:rPr>
          <w:color w:val="1F1F1F"/>
        </w:rPr>
        <w:instrText xml:space="preserve"> ADDIN EN.CITE &lt;EndNote&gt;&lt;Cite&gt;&lt;Author&gt;Trampuz&lt;/Author&gt;&lt;Year&gt;2006&lt;/Year&gt;&lt;RecNum&gt;19&lt;/RecNum&gt;&lt;DisplayText&gt;[70]&lt;/DisplayText&gt;&lt;record&gt;&lt;rec-number&gt;19&lt;/rec-number&gt;&lt;foreign-keys&gt;&lt;key app="EN" db-id="z5zz9z52afv5d6e9evn55zdgef5eawtf0ree" timestamp="1736384807"&gt;19&lt;/key&gt;&lt;/foreign-keys&gt;&lt;ref-type name="Journal Article"&gt;17&lt;/ref-type&gt;&lt;contributors&gt;&lt;authors&gt;&lt;author&gt;Trampuz, A.&lt;/author&gt;&lt;author&gt;Zimmerli, W.&lt;/author&gt;&lt;/authors&gt;&lt;/contributors&gt;&lt;auth-address&gt;Klinik fur Infektiologie und Spitalhygiene, Universitatsspital Basel, Switzerland.&lt;/auth-address&gt;&lt;titles&gt;&lt;title&gt;Diagnosis and treatment of infections associated with fracture-fixation devices&lt;/title&gt;&lt;secondary-title&gt;Injury&lt;/secondary-title&gt;&lt;/titles&gt;&lt;periodical&gt;&lt;full-title&gt;Injury&lt;/full-title&gt;&lt;/periodical&gt;&lt;pages&gt;S59-66&lt;/pages&gt;&lt;volume&gt;37 Suppl 2&lt;/volume&gt;&lt;keywords&gt;&lt;keyword&gt;Animals&lt;/keyword&gt;&lt;keyword&gt;Anti-Infective Agents/therapeutic use&lt;/keyword&gt;&lt;keyword&gt;Bacteria/pathogenicity&lt;/keyword&gt;&lt;keyword&gt;*Bone Diseases, Infectious/classification/diagnosis/therapy&lt;/keyword&gt;&lt;keyword&gt;External Fixators/*adverse effects&lt;/keyword&gt;&lt;keyword&gt;Fracture Fixation/*adverse effects&lt;/keyword&gt;&lt;keyword&gt;Guinea Pigs&lt;/keyword&gt;&lt;keyword&gt;Humans&lt;/keyword&gt;&lt;keyword&gt;Internal Fixators/*adverse effects&lt;/keyword&gt;&lt;keyword&gt;Postoperative Complications/classification/diagnosis/therapy&lt;/keyword&gt;&lt;/keywords&gt;&lt;dates&gt;&lt;year&gt;2006&lt;/year&gt;&lt;pub-dates&gt;&lt;date&gt;May&lt;/date&gt;&lt;/pub-dates&gt;&lt;/dates&gt;&lt;isbn&gt;0020-1383 (Print)&amp;#xD;0020-1383 (Linking)&lt;/isbn&gt;&lt;accession-num&gt;16651073&lt;/accession-num&gt;&lt;urls&gt;&lt;related-urls&gt;&lt;url&gt;https://www.ncbi.nlm.nih.gov/pubmed/16651073&lt;/url&gt;&lt;/related-urls&gt;&lt;/urls&gt;&lt;electronic-resource-num&gt;10.1016/j.injury.2006.04.010&lt;/electronic-resource-num&gt;&lt;remote-database-name&gt;Medline&lt;/remote-database-name&gt;&lt;remote-database-provider&gt;NLM&lt;/remote-database-provider&gt;&lt;/record&gt;&lt;/Cite&gt;&lt;/EndNote&gt;</w:instrText>
      </w:r>
      <w:r w:rsidRPr="00234024">
        <w:rPr>
          <w:color w:val="1F1F1F"/>
        </w:rPr>
        <w:fldChar w:fldCharType="separate"/>
      </w:r>
      <w:r w:rsidR="007E0B95" w:rsidRPr="00234024">
        <w:rPr>
          <w:noProof/>
          <w:color w:val="1F1F1F"/>
        </w:rPr>
        <w:t>[70]</w:t>
      </w:r>
      <w:r w:rsidRPr="00234024">
        <w:rPr>
          <w:color w:val="1F1F1F"/>
        </w:rPr>
        <w:fldChar w:fldCharType="end"/>
      </w:r>
      <w:r w:rsidRPr="00234024">
        <w:rPr>
          <w:color w:val="1F1F1F"/>
        </w:rPr>
        <w:t xml:space="preserve">. </w:t>
      </w:r>
      <w:r w:rsidRPr="00234024">
        <w:t xml:space="preserve">Radiographs are the simplest and most widely available diagnostic tool due to their lower cost </w:t>
      </w:r>
      <w:r w:rsidRPr="00234024">
        <w:fldChar w:fldCharType="begin"/>
      </w:r>
      <w:r w:rsidR="00F77732" w:rsidRPr="00234024">
        <w:instrText xml:space="preserve"> ADDIN EN.CITE &lt;EndNote&gt;&lt;Cite&gt;&lt;Author&gt;Rawung&lt;/Author&gt;&lt;Year&gt;2019&lt;/Year&gt;&lt;RecNum&gt;83&lt;/RecNum&gt;&lt;DisplayText&gt;[104]&lt;/DisplayText&gt;&lt;record&gt;&lt;rec-number&gt;83&lt;/rec-number&gt;&lt;foreign-keys&gt;&lt;key app="EN" db-id="z5zz9z52afv5d6e9evn55zdgef5eawtf0ree" timestamp="1736385724"&gt;83&lt;/key&gt;&lt;/foreign-keys&gt;&lt;ref-type name="Journal Article"&gt;17&lt;/ref-type&gt;&lt;contributors&gt;&lt;authors&gt;&lt;author&gt;Rawung, Rangga; Moningkey, Chita &lt;/author&gt;&lt;/authors&gt;&lt;/contributors&gt;&lt;titles&gt;&lt;title&gt;Osteomyelitis: A Literature Review&lt;/title&gt;&lt;secondary-title&gt;JURNAL BIOMEDIK (JBM)&lt;/secondary-title&gt;&lt;/titles&gt;&lt;periodical&gt;&lt;full-title&gt;JURNAL BIOMEDIK (JBM)&lt;/full-title&gt;&lt;/periodical&gt;&lt;pages&gt;69&lt;/pages&gt;&lt;volume&gt;11&lt;/volume&gt;&lt;number&gt;2&lt;/number&gt;&lt;dates&gt;&lt;year&gt;2019&lt;/year&gt;&lt;/dates&gt;&lt;urls&gt;&lt;/urls&gt;&lt;electronic-resource-num&gt;10.35790/jbm.11.2.2019.23317&lt;/electronic-resource-num&gt;&lt;/record&gt;&lt;/Cite&gt;&lt;/EndNote&gt;</w:instrText>
      </w:r>
      <w:r w:rsidRPr="00234024">
        <w:fldChar w:fldCharType="separate"/>
      </w:r>
      <w:r w:rsidR="00F77732" w:rsidRPr="00234024">
        <w:rPr>
          <w:noProof/>
        </w:rPr>
        <w:t>[104]</w:t>
      </w:r>
      <w:r w:rsidRPr="00234024">
        <w:fldChar w:fldCharType="end"/>
      </w:r>
      <w:r w:rsidRPr="00234024">
        <w:t xml:space="preserve">. However, there are no established guidelines for using radiographic imaging in OM diagnosis, making this assessment reliable on the clinician’s expertise. Furthermore, radiographs have low sensitivity for detecting early-stage OM. Typically, lysis can only be detected on radiographs </w:t>
      </w:r>
      <w:r w:rsidR="005619EF" w:rsidRPr="00234024">
        <w:t xml:space="preserve">when &gt; </w:t>
      </w:r>
      <w:r w:rsidRPr="00234024">
        <w:t xml:space="preserve">50% of the bone matrix is destroyed </w:t>
      </w:r>
      <w:r w:rsidRPr="00234024">
        <w:fldChar w:fldCharType="begin">
          <w:fldData xml:space="preserve">PEVuZE5vdGU+PENpdGU+PEF1dGhvcj5Ib3dhcmQgRmFkZW48L0F1dGhvcj48WWVhcj4xOTkxPC9Z
ZWFyPjxSZWNOdW0+MjYyPC9SZWNOdW0+PERpc3BsYXlUZXh0PlsxMDUsIDEwNl08L0Rpc3BsYXlU
ZXh0PjxyZWNvcmQ+PHJlYy1udW1iZXI+MjYyPC9yZWMtbnVtYmVyPjxmb3JlaWduLWtleXM+PGtl
eSBhcHA9IkVOIiBkYi1pZD0ieGFldnpmZDlsd2F4c2Nlc3cwYzU5ZGVlMmVldjllZWZhdHZ0IiB0
aW1lc3RhbXA9IjE3MzcwNTU2NTkiPjI2Mjwva2V5PjwvZm9yZWlnbi1rZXlzPjxyZWYtdHlwZSBu
YW1lPSJKb3VybmFsIEFydGljbGUiPjE3PC9yZWYtdHlwZT48Y29udHJpYnV0b3JzPjxhdXRob3Jz
PjxhdXRob3I+SG93YXJkIEZhZGVuLCBNYXVybyBHcm9zc2ksPC9hdXRob3I+PC9hdXRob3JzPjwv
Y29udHJpYnV0b3JzPjx0aXRsZXM+PHRpdGxlPkFjdXRlIE9zdGVvbXllbGl0aXMgaW4gQ2hpbGRy
ZW48L3RpdGxlPjxzZWNvbmRhcnktdGl0bGU+QUpEQzwvc2Vjb25kYXJ5LXRpdGxlPjwvdGl0bGVz
PjxwZXJpb2RpY2FsPjxmdWxsLXRpdGxlPkFKREM8L2Z1bGwtdGl0bGU+PC9wZXJpb2RpY2FsPjxw
YWdlcz48c3R5bGUgZmFjZT0iYm9sZCIgZm9udD0iZGVmYXVsdCIgc2l6ZT0iMTAwJSI+NjUtNjk8
L3N0eWxlPjwvcGFnZXM+PHZvbHVtZT40NTwvdm9sdW1lPjxkYXRlcz48eWVhcj4xOTkxPC95ZWFy
PjwvZGF0ZXM+PHVybHM+PC91cmxzPjwvcmVjb3JkPjwvQ2l0ZT48Q2l0ZT48QXV0aG9yPkNhbGhv
dW48L0F1dGhvcj48WWVhcj4yMDA5PC9ZZWFyPjxSZWNOdW0+MTEwPC9SZWNOdW0+PHJlY29yZD48
cmVjLW51bWJlcj4xMTA8L3JlYy1udW1iZXI+PGZvcmVpZ24ta2V5cz48a2V5IGFwcD0iRU4iIGRi
LWlkPSJ6NXp6OXo1MmFmdjVkNmU5ZXZuNTV6ZGdlZjVlYXd0ZjByZWUiIHRpbWVzdGFtcD0iMTcz
NzgyNzUwMyI+MTEwPC9rZXk+PC9mb3JlaWduLWtleXM+PHJlZi10eXBlIG5hbWU9IkpvdXJuYWwg
QXJ0aWNsZSI+MTc8L3JlZi10eXBlPjxjb250cmlidXRvcnM+PGF1dGhvcnM+PGF1dGhvcj5DYWxo
b3VuLCBKLiBILjwvYXV0aG9yPjxhdXRob3I+TWFucmluZywgTS4gTS48L2F1dGhvcj48YXV0aG9y
PlNoaXJ0bGlmZiwgTS48L2F1dGhvcj48L2F1dGhvcnM+PC9jb250cmlidXRvcnM+PGF1dGgtYWRk
cmVzcz5UaGUgT2hpbyBTdGF0ZSBVbml2ZXJzaXR5IE1lZGljYWwgQ2VudGVyLCBDb2x1bWJ1cywg
T2hpby48L2F1dGgtYWRkcmVzcz48dGl0bGVzPjx0aXRsZT5Pc3Rlb215ZWxpdGlzIG9mIHRoZSBs
b25nIGJvbmVzPC90aXRsZT48c2Vjb25kYXJ5LXRpdGxlPlNlbWluIFBsYXN0IFN1cmc8L3NlY29u
ZGFyeS10aXRsZT48L3RpdGxlcz48cGVyaW9kaWNhbD48ZnVsbC10aXRsZT5TZW1pbiBQbGFzdCBT
dXJnPC9mdWxsLXRpdGxlPjwvcGVyaW9kaWNhbD48cGFnZXM+NTktNzI8L3BhZ2VzPjx2b2x1bWU+
MjM8L3ZvbHVtZT48bnVtYmVyPjI8L251bWJlcj48a2V5d29yZHM+PGtleXdvcmQ+T3N0ZW9teWVs
aXRpczwva2V5d29yZD48a2V5d29yZD5hbnRpYmlvdGljczwva2V5d29yZD48a2V5d29yZD5kZWJy
aWRlbWVudDwva2V5d29yZD48a2V5d29yZD5sb25nIGJvbmVzPC9rZXl3b3JkPjwva2V5d29yZHM+
PGRhdGVzPjx5ZWFyPjIwMDk8L3llYXI+PHB1Yi1kYXRlcz48ZGF0ZT5NYXk8L2RhdGU+PC9wdWIt
ZGF0ZXM+PC9kYXRlcz48aXNibj4xNTM2LTAwNjcgKEVsZWN0cm9uaWMpJiN4RDsxNTM1LTIxODgg
KFByaW50KSYjeEQ7MTUzNS0yMTg4IChMaW5raW5nKTwvaXNibj48YWNjZXNzaW9uLW51bT4yMDU2
NzcyODwvYWNjZXNzaW9uLW51bT48dXJscz48cmVsYXRlZC11cmxzPjx1cmw+aHR0cHM6Ly93d3cu
bmNiaS5ubG0ubmloLmdvdi9wdWJtZWQvMjA1Njc3Mjg8L3VybD48L3JlbGF0ZWQtdXJscz48L3Vy
bHM+PGN1c3RvbTI+UE1DMjg4NDkwODwvY3VzdG9tMj48ZWxlY3Ryb25pYy1yZXNvdXJjZS1udW0+
MTAuMTA1NS9zLTAwMjktMTIxNDE1ODwvZWxlY3Ryb25pYy1yZXNvdXJjZS1udW0+PHJlbW90ZS1k
YXRhYmFzZS1uYW1lPlB1Yk1lZC1ub3QtTUVETElORTwvcmVtb3RlLWRhdGFiYXNlLW5hbWU+PHJl
bW90ZS1kYXRhYmFzZS1wcm92aWRlcj5OTE08L3JlbW90ZS1kYXRhYmFzZS1wcm92aWRlcj48L3Jl
Y29yZD48L0NpdGU+PC9FbmROb3RlPgB=
</w:fldData>
        </w:fldChar>
      </w:r>
      <w:r w:rsidR="00E61623" w:rsidRPr="00234024">
        <w:instrText xml:space="preserve"> ADDIN EN.CITE </w:instrText>
      </w:r>
      <w:r w:rsidR="00E61623" w:rsidRPr="00234024">
        <w:fldChar w:fldCharType="begin">
          <w:fldData xml:space="preserve">PEVuZE5vdGU+PENpdGU+PEF1dGhvcj5Ib3dhcmQgRmFkZW48L0F1dGhvcj48WWVhcj4xOTkxPC9Z
ZWFyPjxSZWNOdW0+MjYyPC9SZWNOdW0+PERpc3BsYXlUZXh0PlsxMDUsIDEwNl08L0Rpc3BsYXlU
ZXh0PjxyZWNvcmQ+PHJlYy1udW1iZXI+MjYyPC9yZWMtbnVtYmVyPjxmb3JlaWduLWtleXM+PGtl
eSBhcHA9IkVOIiBkYi1pZD0ieGFldnpmZDlsd2F4c2Nlc3cwYzU5ZGVlMmVldjllZWZhdHZ0IiB0
aW1lc3RhbXA9IjE3MzcwNTU2NTkiPjI2Mjwva2V5PjwvZm9yZWlnbi1rZXlzPjxyZWYtdHlwZSBu
YW1lPSJKb3VybmFsIEFydGljbGUiPjE3PC9yZWYtdHlwZT48Y29udHJpYnV0b3JzPjxhdXRob3Jz
PjxhdXRob3I+SG93YXJkIEZhZGVuLCBNYXVybyBHcm9zc2ksPC9hdXRob3I+PC9hdXRob3JzPjwv
Y29udHJpYnV0b3JzPjx0aXRsZXM+PHRpdGxlPkFjdXRlIE9zdGVvbXllbGl0aXMgaW4gQ2hpbGRy
ZW48L3RpdGxlPjxzZWNvbmRhcnktdGl0bGU+QUpEQzwvc2Vjb25kYXJ5LXRpdGxlPjwvdGl0bGVz
PjxwZXJpb2RpY2FsPjxmdWxsLXRpdGxlPkFKREM8L2Z1bGwtdGl0bGU+PC9wZXJpb2RpY2FsPjxw
YWdlcz48c3R5bGUgZmFjZT0iYm9sZCIgZm9udD0iZGVmYXVsdCIgc2l6ZT0iMTAwJSI+NjUtNjk8
L3N0eWxlPjwvcGFnZXM+PHZvbHVtZT40NTwvdm9sdW1lPjxkYXRlcz48eWVhcj4xOTkxPC95ZWFy
PjwvZGF0ZXM+PHVybHM+PC91cmxzPjwvcmVjb3JkPjwvQ2l0ZT48Q2l0ZT48QXV0aG9yPkNhbGhv
dW48L0F1dGhvcj48WWVhcj4yMDA5PC9ZZWFyPjxSZWNOdW0+MTEwPC9SZWNOdW0+PHJlY29yZD48
cmVjLW51bWJlcj4xMTA8L3JlYy1udW1iZXI+PGZvcmVpZ24ta2V5cz48a2V5IGFwcD0iRU4iIGRi
LWlkPSJ6NXp6OXo1MmFmdjVkNmU5ZXZuNTV6ZGdlZjVlYXd0ZjByZWUiIHRpbWVzdGFtcD0iMTcz
NzgyNzUwMyI+MTEwPC9rZXk+PC9mb3JlaWduLWtleXM+PHJlZi10eXBlIG5hbWU9IkpvdXJuYWwg
QXJ0aWNsZSI+MTc8L3JlZi10eXBlPjxjb250cmlidXRvcnM+PGF1dGhvcnM+PGF1dGhvcj5DYWxo
b3VuLCBKLiBILjwvYXV0aG9yPjxhdXRob3I+TWFucmluZywgTS4gTS48L2F1dGhvcj48YXV0aG9y
PlNoaXJ0bGlmZiwgTS48L2F1dGhvcj48L2F1dGhvcnM+PC9jb250cmlidXRvcnM+PGF1dGgtYWRk
cmVzcz5UaGUgT2hpbyBTdGF0ZSBVbml2ZXJzaXR5IE1lZGljYWwgQ2VudGVyLCBDb2x1bWJ1cywg
T2hpby48L2F1dGgtYWRkcmVzcz48dGl0bGVzPjx0aXRsZT5Pc3Rlb215ZWxpdGlzIG9mIHRoZSBs
b25nIGJvbmVzPC90aXRsZT48c2Vjb25kYXJ5LXRpdGxlPlNlbWluIFBsYXN0IFN1cmc8L3NlY29u
ZGFyeS10aXRsZT48L3RpdGxlcz48cGVyaW9kaWNhbD48ZnVsbC10aXRsZT5TZW1pbiBQbGFzdCBT
dXJnPC9mdWxsLXRpdGxlPjwvcGVyaW9kaWNhbD48cGFnZXM+NTktNzI8L3BhZ2VzPjx2b2x1bWU+
MjM8L3ZvbHVtZT48bnVtYmVyPjI8L251bWJlcj48a2V5d29yZHM+PGtleXdvcmQ+T3N0ZW9teWVs
aXRpczwva2V5d29yZD48a2V5d29yZD5hbnRpYmlvdGljczwva2V5d29yZD48a2V5d29yZD5kZWJy
aWRlbWVudDwva2V5d29yZD48a2V5d29yZD5sb25nIGJvbmVzPC9rZXl3b3JkPjwva2V5d29yZHM+
PGRhdGVzPjx5ZWFyPjIwMDk8L3llYXI+PHB1Yi1kYXRlcz48ZGF0ZT5NYXk8L2RhdGU+PC9wdWIt
ZGF0ZXM+PC9kYXRlcz48aXNibj4xNTM2LTAwNjcgKEVsZWN0cm9uaWMpJiN4RDsxNTM1LTIxODgg
KFByaW50KSYjeEQ7MTUzNS0yMTg4IChMaW5raW5nKTwvaXNibj48YWNjZXNzaW9uLW51bT4yMDU2
NzcyODwvYWNjZXNzaW9uLW51bT48dXJscz48cmVsYXRlZC11cmxzPjx1cmw+aHR0cHM6Ly93d3cu
bmNiaS5ubG0ubmloLmdvdi9wdWJtZWQvMjA1Njc3Mjg8L3VybD48L3JlbGF0ZWQtdXJscz48L3Vy
bHM+PGN1c3RvbTI+UE1DMjg4NDkwODwvY3VzdG9tMj48ZWxlY3Ryb25pYy1yZXNvdXJjZS1udW0+
MTAuMTA1NS9zLTAwMjktMTIxNDE1ODwvZWxlY3Ryb25pYy1yZXNvdXJjZS1udW0+PHJlbW90ZS1k
YXRhYmFzZS1uYW1lPlB1Yk1lZC1ub3QtTUVETElORTwvcmVtb3RlLWRhdGFiYXNlLW5hbWU+PHJl
bW90ZS1kYXRhYmFzZS1wcm92aWRlcj5OTE08L3JlbW90ZS1kYXRhYmFzZS1wcm92aWRlcj48L3Jl
Y29yZD48L0NpdGU+PC9FbmROb3RlPgB=
</w:fldData>
        </w:fldChar>
      </w:r>
      <w:r w:rsidR="00E61623" w:rsidRPr="00234024">
        <w:instrText xml:space="preserve"> ADDIN EN.CITE.DATA </w:instrText>
      </w:r>
      <w:r w:rsidR="00E61623" w:rsidRPr="00234024">
        <w:fldChar w:fldCharType="end"/>
      </w:r>
      <w:r w:rsidRPr="00234024">
        <w:fldChar w:fldCharType="separate"/>
      </w:r>
      <w:r w:rsidR="00E61623" w:rsidRPr="00234024">
        <w:rPr>
          <w:noProof/>
        </w:rPr>
        <w:t>[105, 106]</w:t>
      </w:r>
      <w:r w:rsidRPr="00234024">
        <w:fldChar w:fldCharType="end"/>
      </w:r>
      <w:r w:rsidRPr="00234024">
        <w:t>. Therefore, radiographic changes are visible after about two weeks</w:t>
      </w:r>
      <w:r w:rsidR="002B4192" w:rsidRPr="00234024">
        <w:fldChar w:fldCharType="begin"/>
      </w:r>
      <w:r w:rsidR="00E61623" w:rsidRPr="00234024">
        <w:instrText xml:space="preserve"> ADDIN EN.CITE &lt;EndNote&gt;&lt;Cite&gt;&lt;Author&gt;Maffulli&lt;/Author&gt;&lt;Year&gt;2016&lt;/Year&gt;&lt;RecNum&gt;263&lt;/RecNum&gt;&lt;DisplayText&gt;[107]&lt;/DisplayText&gt;&lt;record&gt;&lt;rec-number&gt;263&lt;/rec-number&gt;&lt;foreign-keys&gt;&lt;key app="EN" db-id="xaevzfd9lwaxscesw0c59dee2eev9eefatvt" timestamp="1737056896"&gt;263&lt;/key&gt;&lt;/foreign-keys&gt;&lt;ref-type name="Journal Article"&gt;17&lt;/ref-type&gt;&lt;contributors&gt;&lt;authors&gt;&lt;author&gt;Maffulli, N.&lt;/author&gt;&lt;author&gt;Papalia, R.&lt;/author&gt;&lt;author&gt;Zampogna, B.&lt;/author&gt;&lt;author&gt;Torre, G.&lt;/author&gt;&lt;author&gt;Albo, E.&lt;/author&gt;&lt;author&gt;Denaro, V.&lt;/author&gt;&lt;/authors&gt;&lt;/contributors&gt;&lt;titles&gt;&lt;title&gt;The management of osteomyelitis in the adult&lt;/title&gt;&lt;secondary-title&gt;The Surgeon&lt;/secondary-title&gt;&lt;/titles&gt;&lt;periodical&gt;&lt;full-title&gt;The Surgeon&lt;/full-title&gt;&lt;/periodical&gt;&lt;pages&gt;345-360&lt;/pages&gt;&lt;volume&gt;14&lt;/volume&gt;&lt;number&gt;6&lt;/number&gt;&lt;keywords&gt;&lt;keyword&gt;Osteomyelitis&lt;/keyword&gt;&lt;keyword&gt;Evidence-based medicine&lt;/keyword&gt;&lt;keyword&gt;Bone infection&lt;/keyword&gt;&lt;keyword&gt;Clinical management&lt;/keyword&gt;&lt;/keywords&gt;&lt;dates&gt;&lt;year&gt;2016&lt;/year&gt;&lt;pub-dates&gt;&lt;date&gt;2016/12/01/&lt;/date&gt;&lt;/pub-dates&gt;&lt;/dates&gt;&lt;isbn&gt;1479-666X&lt;/isbn&gt;&lt;urls&gt;&lt;related-urls&gt;&lt;url&gt;https://www.sciencedirect.com/science/article/pii/S1479666X15001249&lt;/url&gt;&lt;/related-urls&gt;&lt;/urls&gt;&lt;electronic-resource-num&gt;https://doi.org/10.1016/j.surge.2015.12.005&lt;/electronic-resource-num&gt;&lt;/record&gt;&lt;/Cite&gt;&lt;/EndNote&gt;</w:instrText>
      </w:r>
      <w:r w:rsidR="002B4192" w:rsidRPr="00234024">
        <w:fldChar w:fldCharType="separate"/>
      </w:r>
      <w:r w:rsidR="00E61623" w:rsidRPr="00234024">
        <w:rPr>
          <w:noProof/>
        </w:rPr>
        <w:t>[107]</w:t>
      </w:r>
      <w:r w:rsidR="002B4192" w:rsidRPr="00234024">
        <w:fldChar w:fldCharType="end"/>
      </w:r>
      <w:r w:rsidRPr="00234024">
        <w:t xml:space="preserve"> which </w:t>
      </w:r>
      <w:r w:rsidR="00B244BC" w:rsidRPr="00234024">
        <w:t xml:space="preserve">limits the diagnostic value of </w:t>
      </w:r>
      <w:r w:rsidRPr="00234024">
        <w:t xml:space="preserve">radiographs for diagnosing acute OM </w:t>
      </w:r>
      <w:r w:rsidRPr="00234024">
        <w:fldChar w:fldCharType="begin"/>
      </w:r>
      <w:r w:rsidR="00E61623" w:rsidRPr="00234024">
        <w:instrText xml:space="preserve"> ADDIN EN.CITE &lt;EndNote&gt;&lt;Cite&gt;&lt;Author&gt;Maffulli&lt;/Author&gt;&lt;Year&gt;2016&lt;/Year&gt;&lt;RecNum&gt;263&lt;/RecNum&gt;&lt;DisplayText&gt;[107]&lt;/DisplayText&gt;&lt;record&gt;&lt;rec-number&gt;263&lt;/rec-number&gt;&lt;foreign-keys&gt;&lt;key app="EN" db-id="xaevzfd9lwaxscesw0c59dee2eev9eefatvt" timestamp="1737056896"&gt;263&lt;/key&gt;&lt;/foreign-keys&gt;&lt;ref-type name="Journal Article"&gt;17&lt;/ref-type&gt;&lt;contributors&gt;&lt;authors&gt;&lt;author&gt;Maffulli, N.&lt;/author&gt;&lt;author&gt;Papalia, R.&lt;/author&gt;&lt;author&gt;Zampogna, B.&lt;/author&gt;&lt;author&gt;Torre, G.&lt;/author&gt;&lt;author&gt;Albo, E.&lt;/author&gt;&lt;author&gt;Denaro, V.&lt;/author&gt;&lt;/authors&gt;&lt;/contributors&gt;&lt;titles&gt;&lt;title&gt;The management of osteomyelitis in the adult&lt;/title&gt;&lt;secondary-title&gt;The Surgeon&lt;/secondary-title&gt;&lt;/titles&gt;&lt;periodical&gt;&lt;full-title&gt;The Surgeon&lt;/full-title&gt;&lt;/periodical&gt;&lt;pages&gt;345-360&lt;/pages&gt;&lt;volume&gt;14&lt;/volume&gt;&lt;number&gt;6&lt;/number&gt;&lt;keywords&gt;&lt;keyword&gt;Osteomyelitis&lt;/keyword&gt;&lt;keyword&gt;Evidence-based medicine&lt;/keyword&gt;&lt;keyword&gt;Bone infection&lt;/keyword&gt;&lt;keyword&gt;Clinical management&lt;/keyword&gt;&lt;/keywords&gt;&lt;dates&gt;&lt;year&gt;2016&lt;/year&gt;&lt;pub-dates&gt;&lt;date&gt;2016/12/01/&lt;/date&gt;&lt;/pub-dates&gt;&lt;/dates&gt;&lt;isbn&gt;1479-666X&lt;/isbn&gt;&lt;urls&gt;&lt;related-urls&gt;&lt;url&gt;https://www.sciencedirect.com/science/article/pii/S1479666X15001249&lt;/url&gt;&lt;/related-urls&gt;&lt;/urls&gt;&lt;electronic-resource-num&gt;https://doi.org/10.1016/j.surge.2015.12.005&lt;/electronic-resource-num&gt;&lt;/record&gt;&lt;/Cite&gt;&lt;/EndNote&gt;</w:instrText>
      </w:r>
      <w:r w:rsidRPr="00234024">
        <w:fldChar w:fldCharType="separate"/>
      </w:r>
      <w:r w:rsidR="00E61623" w:rsidRPr="00234024">
        <w:rPr>
          <w:noProof/>
        </w:rPr>
        <w:t>[107]</w:t>
      </w:r>
      <w:r w:rsidRPr="00234024">
        <w:fldChar w:fldCharType="end"/>
      </w:r>
      <w:r w:rsidRPr="00234024">
        <w:t xml:space="preserve">. </w:t>
      </w:r>
      <w:r w:rsidR="00582C20" w:rsidRPr="00234024">
        <w:t>M</w:t>
      </w:r>
      <w:r w:rsidRPr="00234024">
        <w:t xml:space="preserve">icrobial cultures and bone biopsies are more definitive, </w:t>
      </w:r>
      <w:r w:rsidR="00582C20" w:rsidRPr="00234024">
        <w:t xml:space="preserve">but </w:t>
      </w:r>
      <w:r w:rsidRPr="00234024">
        <w:t xml:space="preserve">these methods are </w:t>
      </w:r>
      <w:r w:rsidRPr="00234024">
        <w:lastRenderedPageBreak/>
        <w:t xml:space="preserve">invasive and time-consuming [68]. Magnetic resonance imaging (MRI) </w:t>
      </w:r>
      <w:r w:rsidR="00B6729F" w:rsidRPr="00234024">
        <w:t xml:space="preserve">may be the </w:t>
      </w:r>
      <w:r w:rsidRPr="00234024">
        <w:rPr>
          <w:color w:val="1F1F1F"/>
        </w:rPr>
        <w:t xml:space="preserve">most sensitivity </w:t>
      </w:r>
      <w:r w:rsidR="00B6729F" w:rsidRPr="00234024">
        <w:rPr>
          <w:color w:val="1F1F1F"/>
        </w:rPr>
        <w:t>clinical diagnostic modality for</w:t>
      </w:r>
      <w:r w:rsidRPr="00234024">
        <w:t xml:space="preserve"> identifying OM, particularly in early stages </w:t>
      </w:r>
      <w:r w:rsidRPr="00234024">
        <w:fldChar w:fldCharType="begin"/>
      </w:r>
      <w:r w:rsidR="00E61623" w:rsidRPr="00234024">
        <w:instrText xml:space="preserve"> ADDIN EN.CITE &lt;EndNote&gt;&lt;Cite&gt;&lt;Author&gt;Pineda&lt;/Author&gt;&lt;Year&gt;2009&lt;/Year&gt;&lt;RecNum&gt;83&lt;/RecNum&gt;&lt;DisplayText&gt;[108]&lt;/DisplayText&gt;&lt;record&gt;&lt;rec-number&gt;83&lt;/rec-number&gt;&lt;foreign-keys&gt;&lt;key app="EN" db-id="xaevzfd9lwaxscesw0c59dee2eev9eefatvt" timestamp="1732652461"&gt;83&lt;/key&gt;&lt;/foreign-keys&gt;&lt;ref-type name="Journal Article"&gt;17&lt;/ref-type&gt;&lt;contributors&gt;&lt;authors&gt;&lt;author&gt;Pineda, C.&lt;/author&gt;&lt;author&gt;Espinosa, R.&lt;/author&gt;&lt;author&gt;Pena, A.&lt;/author&gt;&lt;/authors&gt;&lt;/contributors&gt;&lt;auth-address&gt;Rheumatology Department, Instituto Nacional de Rehabilitacion, Mexico City, Mexico.&lt;/auth-address&gt;&lt;titles&gt;&lt;title&gt;Radiographic imaging in osteomyelitis: the role of plain radiography, computed tomography, ultrasonography, magnetic resonance imaging, and scintigraphy&lt;/title&gt;&lt;secondary-title&gt;Semin Plast Surg&lt;/secondary-title&gt;&lt;/titles&gt;&lt;periodical&gt;&lt;full-title&gt;Semin Plast Surg&lt;/full-title&gt;&lt;/periodical&gt;&lt;pages&gt;80-9&lt;/pages&gt;&lt;volume&gt;23&lt;/volume&gt;&lt;number&gt;2&lt;/number&gt;&lt;keywords&gt;&lt;keyword&gt;Osteomyelitis&lt;/keyword&gt;&lt;keyword&gt;computed tomography&lt;/keyword&gt;&lt;keyword&gt;magnetic resonance imaging&lt;/keyword&gt;&lt;keyword&gt;nuclear medicine&lt;/keyword&gt;&lt;keyword&gt;ultrasound&lt;/keyword&gt;&lt;/keywords&gt;&lt;dates&gt;&lt;year&gt;2009&lt;/year&gt;&lt;pub-dates&gt;&lt;date&gt;May&lt;/date&gt;&lt;/pub-dates&gt;&lt;/dates&gt;&lt;isbn&gt;1536-0067 (Electronic)&amp;#xD;1535-2188 (Print)&amp;#xD;1535-2188 (Linking)&lt;/isbn&gt;&lt;accession-num&gt;20567730&lt;/accession-num&gt;&lt;urls&gt;&lt;related-urls&gt;&lt;url&gt;https://www.ncbi.nlm.nih.gov/pubmed/20567730&lt;/url&gt;&lt;/related-urls&gt;&lt;/urls&gt;&lt;custom2&gt;PMC2884903&lt;/custom2&gt;&lt;electronic-resource-num&gt;10.1055/s-0029-1214160&lt;/electronic-resource-num&gt;&lt;remote-database-name&gt;PubMed-not-MEDLINE&lt;/remote-database-name&gt;&lt;remote-database-provider&gt;NLM&lt;/remote-database-provider&gt;&lt;/record&gt;&lt;/Cite&gt;&lt;/EndNote&gt;</w:instrText>
      </w:r>
      <w:r w:rsidRPr="00234024">
        <w:fldChar w:fldCharType="separate"/>
      </w:r>
      <w:r w:rsidR="00E61623" w:rsidRPr="00234024">
        <w:rPr>
          <w:noProof/>
        </w:rPr>
        <w:t>[108]</w:t>
      </w:r>
      <w:r w:rsidRPr="00234024">
        <w:fldChar w:fldCharType="end"/>
      </w:r>
      <w:r w:rsidRPr="00234024">
        <w:t xml:space="preserve">, but it may not always be accessible due to cost or availability </w:t>
      </w:r>
      <w:r w:rsidRPr="00234024">
        <w:fldChar w:fldCharType="begin"/>
      </w:r>
      <w:r w:rsidR="00E61623" w:rsidRPr="00234024">
        <w:instrText xml:space="preserve"> ADDIN EN.CITE &lt;EndNote&gt;&lt;Cite&gt;&lt;Author&gt;Jha&lt;/Author&gt;&lt;Year&gt;2022&lt;/Year&gt;&lt;RecNum&gt;96&lt;/RecNum&gt;&lt;DisplayText&gt;[109]&lt;/DisplayText&gt;&lt;record&gt;&lt;rec-number&gt;96&lt;/rec-number&gt;&lt;foreign-keys&gt;&lt;key app="EN" db-id="z5zz9z52afv5d6e9evn55zdgef5eawtf0ree" timestamp="1736473475"&gt;96&lt;/key&gt;&lt;/foreign-keys&gt;&lt;ref-type name="Journal Article"&gt;17&lt;/ref-type&gt;&lt;contributors&gt;&lt;authors&gt;&lt;author&gt;Jha, Y.&lt;/author&gt;&lt;author&gt;Chaudhary, K.&lt;/author&gt;&lt;/authors&gt;&lt;/contributors&gt;&lt;auth-address&gt;Orthopedics, Jawaharlal Nehru Medical College, Datta Meghe Institute of Medical Sciences, Wardha, IND.&amp;#xD;Anatomy, Jawaharlal Nehru Medical College, Datta Meghe Institute of Medical Sciences, Wardha, IND.&lt;/auth-address&gt;&lt;titles&gt;&lt;title&gt;Diagnosis and Treatment Modalities for Osteomyelitis&lt;/title&gt;&lt;secondary-title&gt;Cureus&lt;/secondary-title&gt;&lt;/titles&gt;&lt;periodical&gt;&lt;full-title&gt;Cureus&lt;/full-title&gt;&lt;/periodical&gt;&lt;pages&gt;e30713&lt;/pages&gt;&lt;volume&gt;14&lt;/volume&gt;&lt;number&gt;10&lt;/number&gt;&lt;edition&gt;20221026&lt;/edition&gt;&lt;keywords&gt;&lt;keyword&gt;chronic osteomylitis&lt;/keyword&gt;&lt;keyword&gt;diagnosis of osteomylitis&lt;/keyword&gt;&lt;keyword&gt;osteomylitis&lt;/keyword&gt;&lt;keyword&gt;treatment of osteomylitis&lt;/keyword&gt;&lt;keyword&gt;vertebral osteomylitis&lt;/keyword&gt;&lt;/keywords&gt;&lt;dates&gt;&lt;year&gt;2022&lt;/year&gt;&lt;pub-dates&gt;&lt;date&gt;Oct&lt;/date&gt;&lt;/pub-dates&gt;&lt;/dates&gt;&lt;isbn&gt;2168-8184 (Print)&amp;#xD;2168-8184 (Electronic)&amp;#xD;2168-8184 (Linking)&lt;/isbn&gt;&lt;accession-num&gt;36439590&lt;/accession-num&gt;&lt;urls&gt;&lt;related-urls&gt;&lt;url&gt;https://www.ncbi.nlm.nih.gov/pubmed/36439590&lt;/url&gt;&lt;/related-urls&gt;&lt;/urls&gt;&lt;custom1&gt;The authors have declared that no competing interests exist.&lt;/custom1&gt;&lt;custom2&gt;PMC9695195&lt;/custom2&gt;&lt;electronic-resource-num&gt;10.7759/cureus.30713&lt;/electronic-resource-num&gt;&lt;remote-database-name&gt;PubMed-not-MEDLINE&lt;/remote-database-name&gt;&lt;remote-database-provider&gt;NLM&lt;/remote-database-provider&gt;&lt;/record&gt;&lt;/Cite&gt;&lt;/EndNote&gt;</w:instrText>
      </w:r>
      <w:r w:rsidRPr="00234024">
        <w:fldChar w:fldCharType="separate"/>
      </w:r>
      <w:r w:rsidR="00E61623" w:rsidRPr="00234024">
        <w:rPr>
          <w:noProof/>
        </w:rPr>
        <w:t>[109]</w:t>
      </w:r>
      <w:r w:rsidRPr="00234024">
        <w:fldChar w:fldCharType="end"/>
      </w:r>
      <w:r w:rsidRPr="00234024">
        <w:t>.</w:t>
      </w:r>
    </w:p>
    <w:p w14:paraId="4FA79FD9" w14:textId="46274F88" w:rsidR="006F63D0" w:rsidRPr="00234024" w:rsidRDefault="006F63D0" w:rsidP="00234024">
      <w:pPr>
        <w:pStyle w:val="NormalWeb"/>
        <w:spacing w:before="0" w:beforeAutospacing="0" w:after="0" w:afterAutospacing="0"/>
      </w:pPr>
      <w:r w:rsidRPr="00234024">
        <w:t xml:space="preserve">To optimize the diagnostic process, recommendations published by Hogan et al. propose an objective sequence of steps: 1) </w:t>
      </w:r>
      <w:r w:rsidR="007369E5" w:rsidRPr="00234024">
        <w:t>patient history</w:t>
      </w:r>
      <w:r w:rsidRPr="00234024">
        <w:t xml:space="preserve">, 2) clinical examination, 3) </w:t>
      </w:r>
      <w:r w:rsidR="007369E5" w:rsidRPr="00234024">
        <w:t xml:space="preserve">radiographs </w:t>
      </w:r>
      <w:r w:rsidRPr="00234024">
        <w:t xml:space="preserve">and 4) C-reactive protein (CRP) measurement </w:t>
      </w:r>
      <w:r w:rsidRPr="00234024">
        <w:rPr>
          <w:color w:val="141413"/>
        </w:rPr>
        <w:fldChar w:fldCharType="begin"/>
      </w:r>
      <w:r w:rsidR="00F77732" w:rsidRPr="00234024">
        <w:rPr>
          <w:color w:val="141413"/>
        </w:rPr>
        <w:instrText xml:space="preserve"> ADDIN EN.CITE &lt;EndNote&gt;&lt;Cite&gt;&lt;Author&gt;David C. Bury&lt;/Author&gt;&lt;Year&gt;2021&lt;/Year&gt;&lt;RecNum&gt;85&lt;/RecNum&gt;&lt;DisplayText&gt;[110]&lt;/DisplayText&gt;&lt;record&gt;&lt;rec-number&gt;85&lt;/rec-number&gt;&lt;foreign-keys&gt;&lt;key app="EN" db-id="z5zz9z52afv5d6e9evn55zdgef5eawtf0ree" timestamp="1736385747"&gt;85&lt;/key&gt;&lt;/foreign-keys&gt;&lt;ref-type name="Journal Article"&gt;17&lt;/ref-type&gt;&lt;contributors&gt;&lt;authors&gt;&lt;author&gt;David C. Bury,  Tyler S. Rogers, MD, Michael M. Dickman,&lt;/author&gt;&lt;/authors&gt;&lt;/contributors&gt;&lt;titles&gt;&lt;title&gt;Osteomyelitis: Diagnosis and Treatment&lt;/title&gt;&lt;secondary-title&gt;American Family Physician&lt;/secondary-title&gt;&lt;/titles&gt;&lt;periodical&gt;&lt;full-title&gt;American Family Physician&lt;/full-title&gt;&lt;/periodical&gt;&lt;pages&gt;395-402.&lt;/pages&gt;&lt;volume&gt;104&lt;/volume&gt;&lt;number&gt;4&lt;/number&gt;&lt;dates&gt;&lt;year&gt;2021&lt;/year&gt;&lt;/dates&gt;&lt;urls&gt;&lt;/urls&gt;&lt;/record&gt;&lt;/Cite&gt;&lt;/EndNote&gt;</w:instrText>
      </w:r>
      <w:r w:rsidRPr="00234024">
        <w:rPr>
          <w:color w:val="141413"/>
        </w:rPr>
        <w:fldChar w:fldCharType="separate"/>
      </w:r>
      <w:r w:rsidR="00F77732" w:rsidRPr="00234024">
        <w:rPr>
          <w:noProof/>
          <w:color w:val="141413"/>
        </w:rPr>
        <w:t>[110]</w:t>
      </w:r>
      <w:r w:rsidRPr="00234024">
        <w:rPr>
          <w:color w:val="141413"/>
        </w:rPr>
        <w:fldChar w:fldCharType="end"/>
      </w:r>
      <w:r w:rsidRPr="00234024">
        <w:rPr>
          <w:color w:val="141413"/>
        </w:rPr>
        <w:t xml:space="preserve">. In </w:t>
      </w:r>
      <w:r w:rsidR="00A523E7" w:rsidRPr="00234024">
        <w:rPr>
          <w:color w:val="141413"/>
        </w:rPr>
        <w:t xml:space="preserve">reviewing historical </w:t>
      </w:r>
      <w:r w:rsidRPr="00234024">
        <w:rPr>
          <w:color w:val="141413"/>
        </w:rPr>
        <w:t xml:space="preserve">and clinical examination, </w:t>
      </w:r>
      <w:r w:rsidRPr="00234024">
        <w:t xml:space="preserve">osteomyelitis should be considered in any patient presenting acute onset or progressive worsening of musculoskeletal pain, especially when accompanied by generic symptoms such as fever, malaise, lethargy, and irritability </w:t>
      </w:r>
      <w:r w:rsidRPr="00234024">
        <w:rPr>
          <w:color w:val="141413"/>
        </w:rPr>
        <w:fldChar w:fldCharType="begin"/>
      </w:r>
      <w:r w:rsidR="00F77732" w:rsidRPr="00234024">
        <w:rPr>
          <w:color w:val="141413"/>
        </w:rPr>
        <w:instrText xml:space="preserve"> ADDIN EN.CITE &lt;EndNote&gt;&lt;Cite&gt;&lt;Author&gt;David C. Bury&lt;/Author&gt;&lt;Year&gt;2021&lt;/Year&gt;&lt;RecNum&gt;85&lt;/RecNum&gt;&lt;DisplayText&gt;[110]&lt;/DisplayText&gt;&lt;record&gt;&lt;rec-number&gt;85&lt;/rec-number&gt;&lt;foreign-keys&gt;&lt;key app="EN" db-id="z5zz9z52afv5d6e9evn55zdgef5eawtf0ree" timestamp="1736385747"&gt;85&lt;/key&gt;&lt;/foreign-keys&gt;&lt;ref-type name="Journal Article"&gt;17&lt;/ref-type&gt;&lt;contributors&gt;&lt;authors&gt;&lt;author&gt;David C. Bury,  Tyler S. Rogers, MD, Michael M. Dickman,&lt;/author&gt;&lt;/authors&gt;&lt;/contributors&gt;&lt;titles&gt;&lt;title&gt;Osteomyelitis: Diagnosis and Treatment&lt;/title&gt;&lt;secondary-title&gt;American Family Physician&lt;/secondary-title&gt;&lt;/titles&gt;&lt;periodical&gt;&lt;full-title&gt;American Family Physician&lt;/full-title&gt;&lt;/periodical&gt;&lt;pages&gt;395-402.&lt;/pages&gt;&lt;volume&gt;104&lt;/volume&gt;&lt;number&gt;4&lt;/number&gt;&lt;dates&gt;&lt;year&gt;2021&lt;/year&gt;&lt;/dates&gt;&lt;urls&gt;&lt;/urls&gt;&lt;/record&gt;&lt;/Cite&gt;&lt;/EndNote&gt;</w:instrText>
      </w:r>
      <w:r w:rsidRPr="00234024">
        <w:rPr>
          <w:color w:val="141413"/>
        </w:rPr>
        <w:fldChar w:fldCharType="separate"/>
      </w:r>
      <w:r w:rsidR="00F77732" w:rsidRPr="00234024">
        <w:rPr>
          <w:noProof/>
          <w:color w:val="141413"/>
        </w:rPr>
        <w:t>[110]</w:t>
      </w:r>
      <w:r w:rsidRPr="00234024">
        <w:rPr>
          <w:color w:val="141413"/>
        </w:rPr>
        <w:fldChar w:fldCharType="end"/>
      </w:r>
      <w:r w:rsidRPr="00234024">
        <w:rPr>
          <w:color w:val="141413"/>
        </w:rPr>
        <w:t xml:space="preserve">. </w:t>
      </w:r>
      <w:r w:rsidRPr="00234024">
        <w:t xml:space="preserve">The diagnostic approach by observance of such symptoms is only likely to be effective for patients with a history of </w:t>
      </w:r>
      <w:r w:rsidR="00052D8E" w:rsidRPr="00234024">
        <w:t xml:space="preserve">trauma and/or </w:t>
      </w:r>
      <w:r w:rsidRPr="00234024">
        <w:t xml:space="preserve">orthopedic procedures, as general systemic disorders leading to OM are </w:t>
      </w:r>
      <w:r w:rsidR="002C1676" w:rsidRPr="00234024">
        <w:t>less common</w:t>
      </w:r>
      <w:r w:rsidRPr="00234024">
        <w:t xml:space="preserve"> </w:t>
      </w:r>
      <w:r w:rsidRPr="00234024">
        <w:fldChar w:fldCharType="begin"/>
      </w:r>
      <w:r w:rsidR="007E0B95" w:rsidRPr="00234024">
        <w:instrText xml:space="preserve"> ADDIN EN.CITE &lt;EndNote&gt;&lt;Cite&gt;&lt;Author&gt;Hogan&lt;/Author&gt;&lt;Year&gt;2013&lt;/Year&gt;&lt;RecNum&gt;258&lt;/RecNum&gt;&lt;DisplayText&gt;[75]&lt;/DisplayText&gt;&lt;record&gt;&lt;rec-number&gt;258&lt;/rec-number&gt;&lt;foreign-keys&gt;&lt;key app="EN" db-id="xaevzfd9lwaxscesw0c59dee2eev9eefatvt" timestamp="1736966451"&gt;258&lt;/key&gt;&lt;/foreign-keys&gt;&lt;ref-type name="Journal Article"&gt;17&lt;/ref-type&gt;&lt;contributors&gt;&lt;authors&gt;&lt;author&gt;Hogan, A.&lt;/author&gt;&lt;author&gt;Heppert, V. G.&lt;/author&gt;&lt;author&gt;Suda, A. J.&lt;/author&gt;&lt;/authors&gt;&lt;/contributors&gt;&lt;auth-address&gt;BG Trauma Center, Ludwigshafen, Germany.&lt;/auth-address&gt;&lt;titles&gt;&lt;title&gt;Osteomyelitis&lt;/title&gt;&lt;secondary-title&gt;Arch Orthop Trauma Surg&lt;/secondary-title&gt;&lt;/titles&gt;&lt;periodical&gt;&lt;full-title&gt;Arch Orthop Trauma Surg&lt;/full-title&gt;&lt;/periodical&gt;&lt;pages&gt;1183-96&lt;/pages&gt;&lt;volume&gt;133&lt;/volume&gt;&lt;number&gt;9&lt;/number&gt;&lt;edition&gt;20130616&lt;/edition&gt;&lt;keywords&gt;&lt;keyword&gt;Humans&lt;/keyword&gt;&lt;keyword&gt;Orthopedic Procedures/methods&lt;/keyword&gt;&lt;keyword&gt;*Osteomyelitis/diagnosis/epidemiology/etiology/therapy&lt;/keyword&gt;&lt;/keywords&gt;&lt;dates&gt;&lt;year&gt;2013&lt;/year&gt;&lt;pub-dates&gt;&lt;date&gt;Sep&lt;/date&gt;&lt;/pub-dates&gt;&lt;/dates&gt;&lt;isbn&gt;1434-3916 (Electronic)&amp;#xD;0936-8051 (Linking)&lt;/isbn&gt;&lt;accession-num&gt;23771127&lt;/accession-num&gt;&lt;urls&gt;&lt;related-urls&gt;&lt;url&gt;https://www.ncbi.nlm.nih.gov/pubmed/23771127&lt;/url&gt;&lt;/related-urls&gt;&lt;/urls&gt;&lt;electronic-resource-num&gt;10.1007/s00402-013-1785-7&lt;/electronic-resource-num&gt;&lt;remote-database-name&gt;Medline&lt;/remote-database-name&gt;&lt;remote-database-provider&gt;NLM&lt;/remote-database-provider&gt;&lt;/record&gt;&lt;/Cite&gt;&lt;/EndNote&gt;</w:instrText>
      </w:r>
      <w:r w:rsidRPr="00234024">
        <w:fldChar w:fldCharType="separate"/>
      </w:r>
      <w:r w:rsidR="007E0B95" w:rsidRPr="00234024">
        <w:rPr>
          <w:noProof/>
        </w:rPr>
        <w:t>[75]</w:t>
      </w:r>
      <w:r w:rsidRPr="00234024">
        <w:fldChar w:fldCharType="end"/>
      </w:r>
      <w:r w:rsidRPr="00234024">
        <w:t xml:space="preserve">. Consequently, prior </w:t>
      </w:r>
      <w:r w:rsidR="00052D8E" w:rsidRPr="00234024">
        <w:t xml:space="preserve">trauma and/or </w:t>
      </w:r>
      <w:r w:rsidRPr="00234024">
        <w:t xml:space="preserve">orthopedic surgery remains a key indicator for suspecting this condition. </w:t>
      </w:r>
      <w:r w:rsidRPr="00234024">
        <w:fldChar w:fldCharType="begin"/>
      </w:r>
      <w:r w:rsidR="00F77732" w:rsidRPr="00234024">
        <w:instrText xml:space="preserve"> ADDIN EN.CITE &lt;EndNote&gt;&lt;Cite&gt;&lt;Author&gt;Rawung&lt;/Author&gt;&lt;Year&gt;2019&lt;/Year&gt;&lt;RecNum&gt;83&lt;/RecNum&gt;&lt;DisplayText&gt;[104]&lt;/DisplayText&gt;&lt;record&gt;&lt;rec-number&gt;83&lt;/rec-number&gt;&lt;foreign-keys&gt;&lt;key app="EN" db-id="z5zz9z52afv5d6e9evn55zdgef5eawtf0ree" timestamp="1736385724"&gt;83&lt;/key&gt;&lt;/foreign-keys&gt;&lt;ref-type name="Journal Article"&gt;17&lt;/ref-type&gt;&lt;contributors&gt;&lt;authors&gt;&lt;author&gt;Rawung, Rangga; Moningkey, Chita &lt;/author&gt;&lt;/authors&gt;&lt;/contributors&gt;&lt;titles&gt;&lt;title&gt;Osteomyelitis: A Literature Review&lt;/title&gt;&lt;secondary-title&gt;JURNAL BIOMEDIK (JBM)&lt;/secondary-title&gt;&lt;/titles&gt;&lt;periodical&gt;&lt;full-title&gt;JURNAL BIOMEDIK (JBM)&lt;/full-title&gt;&lt;/periodical&gt;&lt;pages&gt;69&lt;/pages&gt;&lt;volume&gt;11&lt;/volume&gt;&lt;number&gt;2&lt;/number&gt;&lt;dates&gt;&lt;year&gt;2019&lt;/year&gt;&lt;/dates&gt;&lt;urls&gt;&lt;/urls&gt;&lt;electronic-resource-num&gt;10.35790/jbm.11.2.2019.23317&lt;/electronic-resource-num&gt;&lt;/record&gt;&lt;/Cite&gt;&lt;/EndNote&gt;</w:instrText>
      </w:r>
      <w:r w:rsidRPr="00234024">
        <w:fldChar w:fldCharType="separate"/>
      </w:r>
      <w:r w:rsidR="00F77732" w:rsidRPr="00234024">
        <w:rPr>
          <w:noProof/>
        </w:rPr>
        <w:t>[104]</w:t>
      </w:r>
      <w:r w:rsidRPr="00234024">
        <w:fldChar w:fldCharType="end"/>
      </w:r>
      <w:r w:rsidRPr="00234024">
        <w:t xml:space="preserve">. Overall, </w:t>
      </w:r>
      <w:r w:rsidR="00BF41B9" w:rsidRPr="00234024">
        <w:t xml:space="preserve">a </w:t>
      </w:r>
      <w:r w:rsidRPr="00234024">
        <w:t>definitive diagnosis of osteomyelitis</w:t>
      </w:r>
      <w:r w:rsidR="00BF41B9" w:rsidRPr="00234024">
        <w:t xml:space="preserve"> require</w:t>
      </w:r>
      <w:r w:rsidR="00052D8E" w:rsidRPr="00234024">
        <w:t>s</w:t>
      </w:r>
      <w:r w:rsidR="00BF41B9" w:rsidRPr="00234024">
        <w:t xml:space="preserve"> surgery or biopsy </w:t>
      </w:r>
      <w:r w:rsidR="001C7D2B" w:rsidRPr="00234024">
        <w:t xml:space="preserve">for </w:t>
      </w:r>
      <w:r w:rsidRPr="00234024">
        <w:t xml:space="preserve">microbial culture </w:t>
      </w:r>
      <w:r w:rsidR="00052D8E" w:rsidRPr="00234024">
        <w:t>and/</w:t>
      </w:r>
      <w:r w:rsidR="00BF41B9" w:rsidRPr="00234024">
        <w:t xml:space="preserve">or histologic examination </w:t>
      </w:r>
      <w:r w:rsidRPr="00234024">
        <w:fldChar w:fldCharType="begin"/>
      </w:r>
      <w:r w:rsidR="00E61623" w:rsidRPr="00234024">
        <w:instrText xml:space="preserve"> ADDIN EN.CITE &lt;EndNote&gt;&lt;Cite&gt;&lt;Author&gt;Maffulli&lt;/Author&gt;&lt;Year&gt;2016&lt;/Year&gt;&lt;RecNum&gt;263&lt;/RecNum&gt;&lt;DisplayText&gt;[107]&lt;/DisplayText&gt;&lt;record&gt;&lt;rec-number&gt;263&lt;/rec-number&gt;&lt;foreign-keys&gt;&lt;key app="EN" db-id="xaevzfd9lwaxscesw0c59dee2eev9eefatvt" timestamp="1737056896"&gt;263&lt;/key&gt;&lt;/foreign-keys&gt;&lt;ref-type name="Journal Article"&gt;17&lt;/ref-type&gt;&lt;contributors&gt;&lt;authors&gt;&lt;author&gt;Maffulli, N.&lt;/author&gt;&lt;author&gt;Papalia, R.&lt;/author&gt;&lt;author&gt;Zampogna, B.&lt;/author&gt;&lt;author&gt;Torre, G.&lt;/author&gt;&lt;author&gt;Albo, E.&lt;/author&gt;&lt;author&gt;Denaro, V.&lt;/author&gt;&lt;/authors&gt;&lt;/contributors&gt;&lt;titles&gt;&lt;title&gt;The management of osteomyelitis in the adult&lt;/title&gt;&lt;secondary-title&gt;The Surgeon&lt;/secondary-title&gt;&lt;/titles&gt;&lt;periodical&gt;&lt;full-title&gt;The Surgeon&lt;/full-title&gt;&lt;/periodical&gt;&lt;pages&gt;345-360&lt;/pages&gt;&lt;volume&gt;14&lt;/volume&gt;&lt;number&gt;6&lt;/number&gt;&lt;keywords&gt;&lt;keyword&gt;Osteomyelitis&lt;/keyword&gt;&lt;keyword&gt;Evidence-based medicine&lt;/keyword&gt;&lt;keyword&gt;Bone infection&lt;/keyword&gt;&lt;keyword&gt;Clinical management&lt;/keyword&gt;&lt;/keywords&gt;&lt;dates&gt;&lt;year&gt;2016&lt;/year&gt;&lt;pub-dates&gt;&lt;date&gt;2016/12/01/&lt;/date&gt;&lt;/pub-dates&gt;&lt;/dates&gt;&lt;isbn&gt;1479-666X&lt;/isbn&gt;&lt;urls&gt;&lt;related-urls&gt;&lt;url&gt;https://www.sciencedirect.com/science/article/pii/S1479666X15001249&lt;/url&gt;&lt;/related-urls&gt;&lt;/urls&gt;&lt;electronic-resource-num&gt;https://doi.org/10.1016/j.surge.2015.12.005&lt;/electronic-resource-num&gt;&lt;/record&gt;&lt;/Cite&gt;&lt;/EndNote&gt;</w:instrText>
      </w:r>
      <w:r w:rsidRPr="00234024">
        <w:fldChar w:fldCharType="separate"/>
      </w:r>
      <w:r w:rsidR="00E61623" w:rsidRPr="00234024">
        <w:rPr>
          <w:noProof/>
        </w:rPr>
        <w:t>[107]</w:t>
      </w:r>
      <w:r w:rsidRPr="00234024">
        <w:fldChar w:fldCharType="end"/>
      </w:r>
      <w:r w:rsidRPr="00234024">
        <w:t xml:space="preserve">. </w:t>
      </w:r>
    </w:p>
    <w:p w14:paraId="4360BFE9" w14:textId="140BECCE" w:rsidR="00F27F8E" w:rsidRPr="00234024" w:rsidRDefault="006F63D0" w:rsidP="00234024">
      <w:pPr>
        <w:rPr>
          <w:i/>
          <w:iCs/>
        </w:rPr>
      </w:pPr>
      <w:r w:rsidRPr="00234024">
        <w:t>Due to the multifactor</w:t>
      </w:r>
      <w:r w:rsidR="00D27B96" w:rsidRPr="00234024">
        <w:t xml:space="preserve">ial approach </w:t>
      </w:r>
      <w:r w:rsidRPr="00234024">
        <w:t xml:space="preserve">required for </w:t>
      </w:r>
      <w:r w:rsidR="00D27B96" w:rsidRPr="00234024">
        <w:t xml:space="preserve">diagnosis </w:t>
      </w:r>
      <w:r w:rsidRPr="00234024">
        <w:t>of infection, there is currently not a reliable or widely available alternative for early diagnos</w:t>
      </w:r>
      <w:r w:rsidR="00D27B96" w:rsidRPr="00234024">
        <w:t>is</w:t>
      </w:r>
      <w:r w:rsidRPr="00234024">
        <w:t xml:space="preserve">. </w:t>
      </w:r>
      <w:r w:rsidR="00D27B96" w:rsidRPr="00234024">
        <w:t>T</w:t>
      </w:r>
      <w:r w:rsidRPr="00234024">
        <w:rPr>
          <w:color w:val="000000"/>
          <w:shd w:val="clear" w:color="auto" w:fill="FFFFFF"/>
        </w:rPr>
        <w:t xml:space="preserve">he complexity of the condition complicates timely and appropriate therapeutic interventions translated as </w:t>
      </w:r>
      <w:r w:rsidRPr="00234024">
        <w:t>delayed detection and management of infection</w:t>
      </w:r>
      <w:r w:rsidRPr="00234024">
        <w:rPr>
          <w:color w:val="000000"/>
          <w:shd w:val="clear" w:color="auto" w:fill="FFFFFF"/>
        </w:rPr>
        <w:t>. This delayed intervention increases the severity of the scenario, worsening the prognos</w:t>
      </w:r>
      <w:r w:rsidR="00743F11" w:rsidRPr="00234024">
        <w:rPr>
          <w:color w:val="000000"/>
          <w:shd w:val="clear" w:color="auto" w:fill="FFFFFF"/>
        </w:rPr>
        <w:t>is</w:t>
      </w:r>
      <w:r w:rsidRPr="00234024">
        <w:t>.</w:t>
      </w:r>
      <w:r w:rsidRPr="00234024">
        <w:rPr>
          <w:color w:val="000000"/>
          <w:shd w:val="clear" w:color="auto" w:fill="FFFFFF"/>
        </w:rPr>
        <w:t xml:space="preserve"> </w:t>
      </w:r>
      <w:proofErr w:type="gramStart"/>
      <w:r w:rsidR="00743F11" w:rsidRPr="00234024">
        <w:rPr>
          <w:color w:val="000000"/>
          <w:shd w:val="clear" w:color="auto" w:fill="FFFFFF"/>
        </w:rPr>
        <w:t xml:space="preserve">As a </w:t>
      </w:r>
      <w:r w:rsidRPr="00234024">
        <w:rPr>
          <w:color w:val="000000"/>
          <w:shd w:val="clear" w:color="auto" w:fill="FFFFFF"/>
        </w:rPr>
        <w:t>consequence</w:t>
      </w:r>
      <w:proofErr w:type="gramEnd"/>
      <w:r w:rsidRPr="00234024">
        <w:rPr>
          <w:color w:val="000000"/>
          <w:shd w:val="clear" w:color="auto" w:fill="FFFFFF"/>
        </w:rPr>
        <w:t xml:space="preserve">, </w:t>
      </w:r>
      <w:r w:rsidR="00743F11" w:rsidRPr="00234024">
        <w:t>t</w:t>
      </w:r>
      <w:r w:rsidRPr="00234024">
        <w:t xml:space="preserve">raditional systemic antibiotic therapies often fail. Treatment failure rates </w:t>
      </w:r>
      <w:r w:rsidR="00743F11" w:rsidRPr="00234024">
        <w:t xml:space="preserve">have been </w:t>
      </w:r>
      <w:r w:rsidRPr="00234024">
        <w:t>found to range from 10% to 40%.</w:t>
      </w:r>
      <w:r w:rsidRPr="00234024">
        <w:fldChar w:fldCharType="begin">
          <w:fldData xml:space="preserve">PEVuZE5vdGU+PENpdGU+PEF1dGhvcj5TY2h3YXJ6PC9BdXRob3I+PFllYXI+MjAxOTwvWWVhcj48
UmVjTnVtPjI1NDwvUmVjTnVtPjxEaXNwbGF5VGV4dD5bNTYsIDExMV08L0Rpc3BsYXlUZXh0Pjxy
ZWNvcmQ+PHJlYy1udW1iZXI+MjU0PC9yZWMtbnVtYmVyPjxmb3JlaWduLWtleXM+PGtleSBhcHA9
IkVOIiBkYi1pZD0ieGFldnpmZDlsd2F4c2Nlc3cwYzU5ZGVlMmVldjllZWZhdHZ0IiB0aW1lc3Rh
bXA9IjE3MzY5NjQ3NzUiPjI1NDwva2V5PjwvZm9yZWlnbi1rZXlzPjxyZWYtdHlwZSBuYW1lPSJK
b3VybmFsIEFydGljbGUiPjE3PC9yZWYtdHlwZT48Y29udHJpYnV0b3JzPjxhdXRob3JzPjxhdXRo
b3I+U2Nod2FyeiwgRS4gTS48L2F1dGhvcj48YXV0aG9yPlBhcnZpemksIEouPC9hdXRob3I+PGF1
dGhvcj5HZWhya2UsIFQuPC9hdXRob3I+PGF1dGhvcj5BaXllciwgQS48L2F1dGhvcj48YXV0aG9y
PkJhdHRlbmJlcmcsIEEuPC9hdXRob3I+PGF1dGhvcj5Ccm93biwgUy4gQS48L2F1dGhvcj48YXV0
aG9yPkNhbGxhZ2hhbiwgSi4gSi48L2F1dGhvcj48YXV0aG9yPkNpdGFrLCBNLjwvYXV0aG9yPjxh
dXRob3I+RWdvbCwgSy48L2F1dGhvcj48YXV0aG9yPkdhcnJpZ3VlcywgRy4gRS48L2F1dGhvcj48
YXV0aG9yPkdoZXJ0LCBNLjwvYXV0aG9yPjxhdXRob3I+R29zd2FtaSwgSy48L2F1dGhvcj48YXV0
aG9yPkdyZWVuLCBBLjwvYXV0aG9yPjxhdXRob3I+SGFtbW91bmQsIFMuPC9hdXRob3I+PGF1dGhv
cj5LYXRlcywgUy4gTC48L2F1dGhvcj48YXV0aG9yPk1jTGFyZW4sIEEuIEMuPC9hdXRob3I+PGF1
dGhvcj5Nb250LCBNLiBBLjwvYXV0aG9yPjxhdXRob3I+TmFtZGFyaSwgUy48L2F1dGhvcj48YXV0
aG9yPk9icmVtc2tleSwgVy4gVC48L2F1dGhvcj48YXV0aG9yPk8mYXBvcztUb29sZSwgUi48L2F1
dGhvcj48YXV0aG9yPlJhaWtpbiwgUy48L2F1dGhvcj48YXV0aG9yPlJlc3RyZXBvLCBDLjwvYXV0
aG9yPjxhdXRob3I+UmljY2lhcmRpLCBCLjwvYXV0aG9yPjxhdXRob3I+U2FlZWQsIEsuPC9hdXRo
b3I+PGF1dGhvcj5TYW5jaGV6LVNvdGVsbywgSi48L2F1dGhvcj48YXV0aG9yPlNob2hhdCwgTi48
L2F1dGhvcj48YXV0aG9yPlRhbiwgVC48L2F1dGhvcj48YXV0aG9yPlRoaXJ1a3VtYXJhbiwgQy4g
UC48L2F1dGhvcj48YXV0aG9yPldpbnRlcnMsIEIuPC9hdXRob3I+PC9hdXRob3JzPjwvY29udHJp
YnV0b3JzPjxhdXRoLWFkZHJlc3M+RGVwYXJ0bWVudCBvZiBPcnRob3BhZWRpY3MsIENlbnRlciBm
b3IgTXVzY3Vsb3NrZWxldGFsIFJlc2VhcmNoLCBVbml2ZXJzaXR5IG9mIFJvY2hlc3RlciwgUm9j
aGVzdGVyLCBOZXcgWW9yay4mI3hEO0RlcGFydG1lbnQgb2YgT3J0aG9wYWVkaWNzLCBSb3RobWFu
IEluc3RpdHV0ZSBhdCBUaG9tYXMgSmVmZmVyc29uIFVuaXZlcnNpdHkgSG9zcGl0YWwsIFBoaWxh
ZGVscGhpYSwgUGVubnN5bHZhbmlhLiYjeEQ7RGVwYXJ0bWVudCBvZiBPcnRob3BhZWRpYyBTdXJn
ZXJ5LCBIZWxpb3MgRW5kbyBLbGluaWsgSGFtYnVyZywgSGFtYnVyZywgR2VybWFueS4mI3hEO0Rl
cGFydG1lbnQgb2YgT3J0aG9wYWVkaWMgU3VyZ2VyeSwgVW5pdmVyc2l0eSBvZiBNaWFtaS9NaWxs
ZXIgU2Nob29sIG9mIE1lZGljaW5lLCBNaWFtaSwgRmxvcmlkYS4mI3hEO0RlcGFydG1lbnQgb2Yg
T3J0aG9wYWVkaWNzLCBLYWlzZXIgUGVybWFuZW50ZSBWYWNhdmlsbGUgTWVkaWNhbCBDZW50ZXIs
IFZhY2F2aWxsZSwgQ2FsaWZvcm5pYS4mI3hEO0RlcGFybWVudCBvZiBPcnRob3BlZGljcyBhbmQg
UmVoYWJpbGl0YXRpb24sIFVuaXZlcnNpdHkgb2YgSW93YSwgSW93YSBDaXR5LCBJb3dhLiYjeEQ7
RGVwYXJ0bWVudCBvZiBPcnRob3BlZGljIFN1cmdlcnksIE5ldyBZb3JrIFVuaXZlcnNpdHksIE5l
dyBZb3JrLCBOZXcgWW9yay4mI3hEO01pZHdlc3QgT3J0aG9wYWVkaWNzIGF0IFJ1c2gsIERlcGFy
dG1lbnQgb2YgT3J0aG9wYWVkaWMgU3VyZ2VyeSwgUnVzaCBVbml2ZXJzaXR5IE1lZGljYWwgQ2Vu
dGVyLCBDaGljYWdvLCBJbGxpbm9pcy4mI3hEO0RlcGFydG1lbnQgb2YgT3J0aG9wYWVkaWMgU3Vy
Z2VyeSwgTWNNYXN0ZXIgVW5pdmVyc2l0eSwgSGFtaWx0b24sIE9udGFyaW8sIENhbmFkYS4mI3hE
O0RlcGFydG1lbnQgb2YgT3J0aG9wYWVkaWMgU3VyZ2VyeSwgQnJvd24gVW5pdmVyc2l0eSwgUHJv
dmlkZW5jZSwgUmhvZGUgSXNsYW5kLiYjeEQ7RGVwYXJ0bWVudCBvZiBPcnRob3BhZWRpYyBTdXJn
ZXJ5LCBWaXJnaW5pYSBDb21tb253ZWFsdGggVW5pdmVyc2l0eSwgUmljaG1vbmQsIFZpcmdpbmlh
LiYjeEQ7RGVwYXJ0bWVudCBvZiBPcnRob3BhZWRpYyBTdXJnZXJ5LCBDb2xsZWdlIG9mIE1lZGlj
aW5lLVBob2VuaXgsIFVuaXZlcnNpdHkgb2YgQXJpem9uYSwgUGhvZW5peCwgQXJpem9uYS4mI3hE
O0RlcGFydG1lbnQgb2YgT3J0aG9wYWVkaWMgU3VyZ2VyeSwgQ2xldmVsYW5kIENsaW5pYyBGb3Vu
ZGF0aW9uLCBDbGV2ZWxhbmQsIE9oaW8uJiN4RDtEZXBhcnRtZW50IG9mIE9ydGhvcGVkaWMgU3Vy
Z2VyeSwgVmFuZGVyYmlsdCBNZWRpY2FsIENlbnRlciwgTmFzaHZpbGxlLCBUZW5uZXNzZWUuJiN4
RDtEZXBhcnRtZW50IG9mIE9ydGhvcGFlZGljcywgVW5pdmVyc2l0eSBvZiBNYXJ5bGFuZCwgQmFs
dGltb3JlLCBNYXJ5bGFuZC4mI3hEO0RlcGFydG1lbnQgb2YgTWljcm9iaW9sb2d5LCBIYW1wc2hp
cmUgSG9zcGl0YWxzIE5IUyBGb3VuZGF0aW9uIFRydXN0LCBXaW5jaGVzdGVyIGFuZCBCYXNpbmdz
dG9rZSwgVW5pdGVkIEtpbmdkb20uJiN4RDtEZXBhcnRtZW50IG9mIE1pY3JvYmlvbG9neSwgU2No
b29sIG9mIE1lZGljaW5lLCBVbml2ZXJzaXR5IG9mIFNvdXRoYW1wdG9uLCBTb3V0aGFtcHRvbiwg
VW5pdGVkIEtpbmdkb20uJiN4RDtEZXBhcnRtZW50IG9mIE9ydGhvcGFlZGljIFN1cmdlcnksIE1h
eW8gQ2xpbmljLCBSb2NoZXN0ZXIsIE1pbm5lc290YS4mI3hEO0RlcGFydG1lbnQgb2YgTWVkaWNp
bmUsIFNhY2tsZXIgRmFjdWx0eSBvZiBNZWRpY2luZSwgVGVsIEF2aXYgVW5pdmVyc2l0eSwgUmFt
YXQgQXZpdiwgSXNyYWVsLjwvYXV0aC1hZGRyZXNzPjx0aXRsZXM+PHRpdGxlPjIwMTggSW50ZXJu
YXRpb25hbCBDb25zZW5zdXMgTWVldGluZyBvbiBNdXNjdWxvc2tlbGV0YWwgSW5mZWN0aW9uOiBS
ZXNlYXJjaCBQcmlvcml0aWVzIGZyb20gdGhlIEdlbmVyYWwgQXNzZW1ibHkgUXVlc3Rpb25zPC90
aXRsZT48c2Vjb25kYXJ5LXRpdGxlPkogT3J0aG9wIFJlczwvc2Vjb25kYXJ5LXRpdGxlPjwvdGl0
bGVzPjxwZXJpb2RpY2FsPjxmdWxsLXRpdGxlPkogT3J0aG9wIFJlczwvZnVsbC10aXRsZT48L3Bl
cmlvZGljYWw+PHBhZ2VzPjk5Ny0xMDA2PC9wYWdlcz48dm9sdW1lPjM3PC92b2x1bWU+PG51bWJl
cj41PC9udW1iZXI+PGVkaXRpb24+MjAxOTA0MjU8L2VkaXRpb24+PGtleXdvcmRzPjxrZXl3b3Jk
PkFudGktQmFjdGVyaWFsIEFnZW50cy90aGVyYXBldXRpYyB1c2U8L2tleXdvcmQ+PGtleXdvcmQ+
Q2hyb25pYyBEaXNlYXNlPC9rZXl3b3JkPjxrZXl3b3JkPkh1bWFuczwva2V5d29yZD48a2V5d29y
ZD5JbW11bm90aGVyYXB5PC9rZXl3b3JkPjxrZXl3b3JkPk11c2N1bG9za2VsZXRhbCBEaXNlYXNl
cy9kaWFnbm9zaXMvZWNvbm9taWNzL2VwaWRlbWlvbG9neS8qdGhlcmFweTwva2V5d29yZD48a2V5
d29yZD5Qcm9zdGhlc2lzLVJlbGF0ZWQgSW5mZWN0aW9ucy9kaWFnbm9zaXMvZWNvbm9taWNzL2Vw
aWRlbWlvbG9neS8qdGhlcmFweTwva2V5d29yZD48a2V5d29yZD5TdXJnaWNhbCBXb3VuZCBJbmZl
Y3Rpb24vZGlhZ25vc2lzL2Vjb25vbWljcy9lcGlkZW1pb2xvZ3kvKnRoZXJhcHk8L2tleXdvcmQ+
PGtleXdvcmQ+SW50ZXJuYXRpb25hbCBDb25zZW5zdXMgTWVldGluZzwva2V5d29yZD48a2V5d29y
ZD5jb3N0czwva2V5d29yZD48a2V5d29yZD5pbmNpZGVuY2U8L2tleXdvcmQ+PGtleXdvcmQ+bXVz
Y3Vsb3NrZWxldGFsIGluZmVjdGlvbjwva2V5d29yZD48a2V5d29yZD5yZXNlYXJjaCBwcmlvcml0
aWVzPC9rZXl3b3JkPjwva2V5d29yZHM+PGRhdGVzPjx5ZWFyPjIwMTk8L3llYXI+PHB1Yi1kYXRl
cz48ZGF0ZT5NYXk8L2RhdGU+PC9wdWItZGF0ZXM+PC9kYXRlcz48aXNibj4xNTU0LTUyN1ggKEVs
ZWN0cm9uaWMpJiN4RDswNzM2LTAyNjYgKExpbmtpbmcpPC9pc2JuPjxhY2Nlc3Npb24tbnVtPjMw
OTc3NTM3PC9hY2Nlc3Npb24tbnVtPjx1cmxzPjxyZWxhdGVkLXVybHM+PHVybD5odHRwczovL3d3
dy5uY2JpLm5sbS5uaWguZ292L3B1Ym1lZC8zMDk3NzUzNzwvdXJsPjwvcmVsYXRlZC11cmxzPjwv
dXJscz48ZWxlY3Ryb25pYy1yZXNvdXJjZS1udW0+MTAuMTAwMi9qb3IuMjQyOTM8L2VsZWN0cm9u
aWMtcmVzb3VyY2UtbnVtPjxyZW1vdGUtZGF0YWJhc2UtbmFtZT5NZWRsaW5lPC9yZW1vdGUtZGF0
YWJhc2UtbmFtZT48cmVtb3RlLWRhdGFiYXNlLXByb3ZpZGVyPk5MTTwvcmVtb3RlLWRhdGFiYXNl
LXByb3ZpZGVyPjwvcmVjb3JkPjwvQ2l0ZT48Q2l0ZT48QXV0aG9yPk1ldHNlbWFrZXJzPC9BdXRo
b3I+PFllYXI+MjAxODwvWWVhcj48UmVjTnVtPjI1MzwvUmVjTnVtPjxyZWNvcmQ+PHJlYy1udW1i
ZXI+MjUzPC9yZWMtbnVtYmVyPjxmb3JlaWduLWtleXM+PGtleSBhcHA9IkVOIiBkYi1pZD0ieGFl
dnpmZDlsd2F4c2Nlc3cwYzU5ZGVlMmVldjllZWZhdHZ0IiB0aW1lc3RhbXA9IjE3MzY5NjQ2Nzci
PjI1Mzwva2V5PjwvZm9yZWlnbi1rZXlzPjxyZWYtdHlwZSBuYW1lPSJKb3VybmFsIEFydGljbGUi
PjE3PC9yZWYtdHlwZT48Y29udHJpYnV0b3JzPjxhdXRob3JzPjxhdXRob3I+TWV0c2VtYWtlcnMs
IFcuIEouPC9hdXRob3I+PGF1dGhvcj5LdWVobCwgUi48L2F1dGhvcj48YXV0aG9yPk1vcmlhcnR5
LCBULiBGLjwvYXV0aG9yPjxhdXRob3I+UmljaGFyZHMsIFIuIEcuPC9hdXRob3I+PGF1dGhvcj5W
ZXJob2ZzdGFkLCBNLiBILiBKLjwvYXV0aG9yPjxhdXRob3I+Qm9yZW5zLCBPLjwvYXV0aG9yPjxh
dXRob3I+S2F0ZXMsIFMuPC9hdXRob3I+PGF1dGhvcj5Nb3JnZW5zdGVybiwgTS48L2F1dGhvcj48
L2F1dGhvcnM+PC9jb250cmlidXRvcnM+PGF1dGgtYWRkcmVzcz5EZXBhcnRtZW50IG9mIFRyYXVt
YSBTdXJnZXJ5LCBVbml2ZXJzaXR5IEhvc3BpdGFscyBMZXV2ZW4sIEJlbGdpdW0uIEVsZWN0cm9u
aWMgYWRkcmVzczogd2lsbGVtLWphbi5tZXRzZW1ha2Vyc0B1emxldXZlbi5iZS4mI3hEO0Rpdmlz
aW9uIG9mIEluZmVjdGlvdXMgRGlzZWFzZXMgYW5kIEhvc3BpdGFsIEVwaWRlbWlvbG9neSwgVW5p
dmVyc2l0eSBIb3NwaXRhbCBvZiBCYXNlbCwgU3dpdHplcmxhbmQuJiN4RDtBTyBSZXNlYXJjaCBJ
bnN0aXR1dGUgRGF2b3MsIFN3aXR6ZXJsYW5kLiYjeEQ7RGVwYXJ0bWVudCBvZiBUcmF1bWEgU3Vy
Z2VyeSwgRXJhc211cyBVbml2ZXJzaXR5IE1lZGljYWwgQ2VudHJlLCBSb3R0ZXJkYW0sIFRoZSBO
ZXRoZXJsYW5kcywgVGhlIE5ldGhlcmxhbmRzLiYjeEQ7T3J0aG9wZWRpYyBTZXB0aWMgU3VyZ2lj
YWwgVW5pdCwgRGVwYXJ0bWVudCBvZiB0aGUgTG9jb21vdG9yIEFwcGFyYXR1cyBhbmQgRGVwYXJ0
bWVudCBvZiBTdXJnZXJ5IGFuZCBBbmFlc3RoZXNpb2xvZ3ksIExhdXNhbm5lIFVuaXZlcnNpdHkg
SG9zcGl0YWwsIExhdXNhbm5lLCBTd2l0emVybGFuZC4mI3hEO0RlcGFydG1lbnQgb2YgT3J0aG9w
YWVkaWMgU3VyZ2VyeSwgVmlyZ2luaWEgQ29tbW9ud2VhbHRoIFVuaXZlcnNpdHksIFVTQS4mI3hE
O0RlcGFydG1lbnQgb2YgT3J0aG9wYWVkaWMgYW5kIFRyYXVtYSBTdXJnZXJ5LCBVbml2ZXJzaXR5
IEhvc3BpdGFsIG9mIEJhc2VsLCBTd2l0emVybGFuZC48L2F1dGgtYWRkcmVzcz48dGl0bGVzPjx0
aXRsZT5JbmZlY3Rpb24gYWZ0ZXIgZnJhY3R1cmUgZml4YXRpb246IEN1cnJlbnQgc3VyZ2ljYWwg
YW5kIG1pY3JvYmlvbG9naWNhbCBjb25jZXB0czwvdGl0bGU+PHNlY29uZGFyeS10aXRsZT5Jbmp1
cnk8L3NlY29uZGFyeS10aXRsZT48L3RpdGxlcz48cGVyaW9kaWNhbD48ZnVsbC10aXRsZT5Jbmp1
cnk8L2Z1bGwtdGl0bGU+PC9wZXJpb2RpY2FsPjxwYWdlcz41MTEtNTIyPC9wYWdlcz48dm9sdW1l
PjQ5PC92b2x1bWU+PG51bWJlcj4zPC9udW1iZXI+PGVkaXRpb24+MjAxNjA5MTE8L2VkaXRpb24+
PGtleXdvcmRzPjxrZXl3b3JkPkFudGktSW5mZWN0aXZlIEFnZW50cy90aGVyYXBldXRpYyB1c2U8
L2tleXdvcmQ+PGtleXdvcmQ+QmlvZmlsbXMvZHJ1ZyBlZmZlY3RzPC9rZXl3b3JkPjxrZXl3b3Jk
PkZyYWN0dXJlIEZpeGF0aW9uLyphZHZlcnNlIGVmZmVjdHM8L2tleXdvcmQ+PGtleXdvcmQ+RnJh
Y3R1cmVzLCBCb25lL21pY3JvYmlvbG9neS8qc3VyZ2VyeTwva2V5d29yZD48a2V5d29yZD5IdW1h
bnM8L2tleXdvcmQ+PGtleXdvcmQ+T3N0ZW9teWVsaXRpcy9kcnVnIHRoZXJhcHkvKm1pY3JvYmlv
bG9neTwva2V5d29yZD48a2V5d29yZD5QcmFjdGljZSBHdWlkZWxpbmVzIGFzIFRvcGljPC9rZXl3
b3JkPjxrZXl3b3JkPlByb3N0aGVzaXMtUmVsYXRlZCBJbmZlY3Rpb25zL2RydWcgdGhlcmFweS8q
bWljcm9iaW9sb2d5PC9rZXl3b3JkPjxrZXl3b3JkPkFudGliaW90aWMgdGhlcmFweTwva2V5d29y
ZD48a2V5d29yZD5CaW9maWxtPC9rZXl3b3JkPjxrZXl3b3JkPkNvbXBsaWNhdGlvbnM8L2tleXdv
cmQ+PGtleXdvcmQ+SW1wbGFudC1yZWxhdGVkIGluZmVjdGlvbjwva2V5d29yZD48a2V5d29yZD5J
bmZlY3RlZCBub24tdW5pb248L2tleXdvcmQ+PGtleXdvcmQ+SW5mZWN0aW9uIGFmdGVyIGZyYWN0
dXJlIGZpeGF0aW9uPC9rZXl3b3JkPjwva2V5d29yZHM+PGRhdGVzPjx5ZWFyPjIwMTg8L3llYXI+
PHB1Yi1kYXRlcz48ZGF0ZT5NYXI8L2RhdGU+PC9wdWItZGF0ZXM+PC9kYXRlcz48aXNibj4xODc5
LTAyNjcgKEVsZWN0cm9uaWMpJiN4RDswMDIwLTEzODMgKExpbmtpbmcpPC9pc2JuPjxhY2Nlc3Np
b24tbnVtPjI3NjM5NjAxPC9hY2Nlc3Npb24tbnVtPjx1cmxzPjxyZWxhdGVkLXVybHM+PHVybD5o
dHRwczovL3d3dy5uY2JpLm5sbS5uaWguZ292L3B1Ym1lZC8yNzYzOTYwMTwvdXJsPjwvcmVsYXRl
ZC11cmxzPjwvdXJscz48ZWxlY3Ryb25pYy1yZXNvdXJjZS1udW0+MTAuMTAxNi9qLmluanVyeS4y
MDE2LjA5LjAxOTwvZWxlY3Ryb25pYy1yZXNvdXJjZS1udW0+PHJlbW90ZS1kYXRhYmFzZS1uYW1l
Pk1lZGxpbmU8L3JlbW90ZS1kYXRhYmFzZS1uYW1lPjxyZW1vdGUtZGF0YWJhc2UtcHJvdmlkZXI+
TkxNPC9yZW1vdGUtZGF0YWJhc2UtcHJvdmlkZXI+PC9yZWNvcmQ+PC9DaXRlPjwvRW5kTm90ZT5=
</w:fldData>
        </w:fldChar>
      </w:r>
      <w:r w:rsidR="00E61623" w:rsidRPr="00234024">
        <w:instrText xml:space="preserve"> ADDIN EN.CITE </w:instrText>
      </w:r>
      <w:r w:rsidR="00E61623" w:rsidRPr="00234024">
        <w:fldChar w:fldCharType="begin">
          <w:fldData xml:space="preserve">PEVuZE5vdGU+PENpdGU+PEF1dGhvcj5TY2h3YXJ6PC9BdXRob3I+PFllYXI+MjAxOTwvWWVhcj48
UmVjTnVtPjI1NDwvUmVjTnVtPjxEaXNwbGF5VGV4dD5bNTYsIDExMV08L0Rpc3BsYXlUZXh0Pjxy
ZWNvcmQ+PHJlYy1udW1iZXI+MjU0PC9yZWMtbnVtYmVyPjxmb3JlaWduLWtleXM+PGtleSBhcHA9
IkVOIiBkYi1pZD0ieGFldnpmZDlsd2F4c2Nlc3cwYzU5ZGVlMmVldjllZWZhdHZ0IiB0aW1lc3Rh
bXA9IjE3MzY5NjQ3NzUiPjI1NDwva2V5PjwvZm9yZWlnbi1rZXlzPjxyZWYtdHlwZSBuYW1lPSJK
b3VybmFsIEFydGljbGUiPjE3PC9yZWYtdHlwZT48Y29udHJpYnV0b3JzPjxhdXRob3JzPjxhdXRo
b3I+U2Nod2FyeiwgRS4gTS48L2F1dGhvcj48YXV0aG9yPlBhcnZpemksIEouPC9hdXRob3I+PGF1
dGhvcj5HZWhya2UsIFQuPC9hdXRob3I+PGF1dGhvcj5BaXllciwgQS48L2F1dGhvcj48YXV0aG9y
PkJhdHRlbmJlcmcsIEEuPC9hdXRob3I+PGF1dGhvcj5Ccm93biwgUy4gQS48L2F1dGhvcj48YXV0
aG9yPkNhbGxhZ2hhbiwgSi4gSi48L2F1dGhvcj48YXV0aG9yPkNpdGFrLCBNLjwvYXV0aG9yPjxh
dXRob3I+RWdvbCwgSy48L2F1dGhvcj48YXV0aG9yPkdhcnJpZ3VlcywgRy4gRS48L2F1dGhvcj48
YXV0aG9yPkdoZXJ0LCBNLjwvYXV0aG9yPjxhdXRob3I+R29zd2FtaSwgSy48L2F1dGhvcj48YXV0
aG9yPkdyZWVuLCBBLjwvYXV0aG9yPjxhdXRob3I+SGFtbW91bmQsIFMuPC9hdXRob3I+PGF1dGhv
cj5LYXRlcywgUy4gTC48L2F1dGhvcj48YXV0aG9yPk1jTGFyZW4sIEEuIEMuPC9hdXRob3I+PGF1
dGhvcj5Nb250LCBNLiBBLjwvYXV0aG9yPjxhdXRob3I+TmFtZGFyaSwgUy48L2F1dGhvcj48YXV0
aG9yPk9icmVtc2tleSwgVy4gVC48L2F1dGhvcj48YXV0aG9yPk8mYXBvcztUb29sZSwgUi48L2F1
dGhvcj48YXV0aG9yPlJhaWtpbiwgUy48L2F1dGhvcj48YXV0aG9yPlJlc3RyZXBvLCBDLjwvYXV0
aG9yPjxhdXRob3I+UmljY2lhcmRpLCBCLjwvYXV0aG9yPjxhdXRob3I+U2FlZWQsIEsuPC9hdXRo
b3I+PGF1dGhvcj5TYW5jaGV6LVNvdGVsbywgSi48L2F1dGhvcj48YXV0aG9yPlNob2hhdCwgTi48
L2F1dGhvcj48YXV0aG9yPlRhbiwgVC48L2F1dGhvcj48YXV0aG9yPlRoaXJ1a3VtYXJhbiwgQy4g
UC48L2F1dGhvcj48YXV0aG9yPldpbnRlcnMsIEIuPC9hdXRob3I+PC9hdXRob3JzPjwvY29udHJp
YnV0b3JzPjxhdXRoLWFkZHJlc3M+RGVwYXJ0bWVudCBvZiBPcnRob3BhZWRpY3MsIENlbnRlciBm
b3IgTXVzY3Vsb3NrZWxldGFsIFJlc2VhcmNoLCBVbml2ZXJzaXR5IG9mIFJvY2hlc3RlciwgUm9j
aGVzdGVyLCBOZXcgWW9yay4mI3hEO0RlcGFydG1lbnQgb2YgT3J0aG9wYWVkaWNzLCBSb3RobWFu
IEluc3RpdHV0ZSBhdCBUaG9tYXMgSmVmZmVyc29uIFVuaXZlcnNpdHkgSG9zcGl0YWwsIFBoaWxh
ZGVscGhpYSwgUGVubnN5bHZhbmlhLiYjeEQ7RGVwYXJ0bWVudCBvZiBPcnRob3BhZWRpYyBTdXJn
ZXJ5LCBIZWxpb3MgRW5kbyBLbGluaWsgSGFtYnVyZywgSGFtYnVyZywgR2VybWFueS4mI3hEO0Rl
cGFydG1lbnQgb2YgT3J0aG9wYWVkaWMgU3VyZ2VyeSwgVW5pdmVyc2l0eSBvZiBNaWFtaS9NaWxs
ZXIgU2Nob29sIG9mIE1lZGljaW5lLCBNaWFtaSwgRmxvcmlkYS4mI3hEO0RlcGFydG1lbnQgb2Yg
T3J0aG9wYWVkaWNzLCBLYWlzZXIgUGVybWFuZW50ZSBWYWNhdmlsbGUgTWVkaWNhbCBDZW50ZXIs
IFZhY2F2aWxsZSwgQ2FsaWZvcm5pYS4mI3hEO0RlcGFybWVudCBvZiBPcnRob3BlZGljcyBhbmQg
UmVoYWJpbGl0YXRpb24sIFVuaXZlcnNpdHkgb2YgSW93YSwgSW93YSBDaXR5LCBJb3dhLiYjeEQ7
RGVwYXJ0bWVudCBvZiBPcnRob3BlZGljIFN1cmdlcnksIE5ldyBZb3JrIFVuaXZlcnNpdHksIE5l
dyBZb3JrLCBOZXcgWW9yay4mI3hEO01pZHdlc3QgT3J0aG9wYWVkaWNzIGF0IFJ1c2gsIERlcGFy
dG1lbnQgb2YgT3J0aG9wYWVkaWMgU3VyZ2VyeSwgUnVzaCBVbml2ZXJzaXR5IE1lZGljYWwgQ2Vu
dGVyLCBDaGljYWdvLCBJbGxpbm9pcy4mI3hEO0RlcGFydG1lbnQgb2YgT3J0aG9wYWVkaWMgU3Vy
Z2VyeSwgTWNNYXN0ZXIgVW5pdmVyc2l0eSwgSGFtaWx0b24sIE9udGFyaW8sIENhbmFkYS4mI3hE
O0RlcGFydG1lbnQgb2YgT3J0aG9wYWVkaWMgU3VyZ2VyeSwgQnJvd24gVW5pdmVyc2l0eSwgUHJv
dmlkZW5jZSwgUmhvZGUgSXNsYW5kLiYjeEQ7RGVwYXJ0bWVudCBvZiBPcnRob3BhZWRpYyBTdXJn
ZXJ5LCBWaXJnaW5pYSBDb21tb253ZWFsdGggVW5pdmVyc2l0eSwgUmljaG1vbmQsIFZpcmdpbmlh
LiYjeEQ7RGVwYXJ0bWVudCBvZiBPcnRob3BhZWRpYyBTdXJnZXJ5LCBDb2xsZWdlIG9mIE1lZGlj
aW5lLVBob2VuaXgsIFVuaXZlcnNpdHkgb2YgQXJpem9uYSwgUGhvZW5peCwgQXJpem9uYS4mI3hE
O0RlcGFydG1lbnQgb2YgT3J0aG9wYWVkaWMgU3VyZ2VyeSwgQ2xldmVsYW5kIENsaW5pYyBGb3Vu
ZGF0aW9uLCBDbGV2ZWxhbmQsIE9oaW8uJiN4RDtEZXBhcnRtZW50IG9mIE9ydGhvcGVkaWMgU3Vy
Z2VyeSwgVmFuZGVyYmlsdCBNZWRpY2FsIENlbnRlciwgTmFzaHZpbGxlLCBUZW5uZXNzZWUuJiN4
RDtEZXBhcnRtZW50IG9mIE9ydGhvcGFlZGljcywgVW5pdmVyc2l0eSBvZiBNYXJ5bGFuZCwgQmFs
dGltb3JlLCBNYXJ5bGFuZC4mI3hEO0RlcGFydG1lbnQgb2YgTWljcm9iaW9sb2d5LCBIYW1wc2hp
cmUgSG9zcGl0YWxzIE5IUyBGb3VuZGF0aW9uIFRydXN0LCBXaW5jaGVzdGVyIGFuZCBCYXNpbmdz
dG9rZSwgVW5pdGVkIEtpbmdkb20uJiN4RDtEZXBhcnRtZW50IG9mIE1pY3JvYmlvbG9neSwgU2No
b29sIG9mIE1lZGljaW5lLCBVbml2ZXJzaXR5IG9mIFNvdXRoYW1wdG9uLCBTb3V0aGFtcHRvbiwg
VW5pdGVkIEtpbmdkb20uJiN4RDtEZXBhcnRtZW50IG9mIE9ydGhvcGFlZGljIFN1cmdlcnksIE1h
eW8gQ2xpbmljLCBSb2NoZXN0ZXIsIE1pbm5lc290YS4mI3hEO0RlcGFydG1lbnQgb2YgTWVkaWNp
bmUsIFNhY2tsZXIgRmFjdWx0eSBvZiBNZWRpY2luZSwgVGVsIEF2aXYgVW5pdmVyc2l0eSwgUmFt
YXQgQXZpdiwgSXNyYWVsLjwvYXV0aC1hZGRyZXNzPjx0aXRsZXM+PHRpdGxlPjIwMTggSW50ZXJu
YXRpb25hbCBDb25zZW5zdXMgTWVldGluZyBvbiBNdXNjdWxvc2tlbGV0YWwgSW5mZWN0aW9uOiBS
ZXNlYXJjaCBQcmlvcml0aWVzIGZyb20gdGhlIEdlbmVyYWwgQXNzZW1ibHkgUXVlc3Rpb25zPC90
aXRsZT48c2Vjb25kYXJ5LXRpdGxlPkogT3J0aG9wIFJlczwvc2Vjb25kYXJ5LXRpdGxlPjwvdGl0
bGVzPjxwZXJpb2RpY2FsPjxmdWxsLXRpdGxlPkogT3J0aG9wIFJlczwvZnVsbC10aXRsZT48L3Bl
cmlvZGljYWw+PHBhZ2VzPjk5Ny0xMDA2PC9wYWdlcz48dm9sdW1lPjM3PC92b2x1bWU+PG51bWJl
cj41PC9udW1iZXI+PGVkaXRpb24+MjAxOTA0MjU8L2VkaXRpb24+PGtleXdvcmRzPjxrZXl3b3Jk
PkFudGktQmFjdGVyaWFsIEFnZW50cy90aGVyYXBldXRpYyB1c2U8L2tleXdvcmQ+PGtleXdvcmQ+
Q2hyb25pYyBEaXNlYXNlPC9rZXl3b3JkPjxrZXl3b3JkPkh1bWFuczwva2V5d29yZD48a2V5d29y
ZD5JbW11bm90aGVyYXB5PC9rZXl3b3JkPjxrZXl3b3JkPk11c2N1bG9za2VsZXRhbCBEaXNlYXNl
cy9kaWFnbm9zaXMvZWNvbm9taWNzL2VwaWRlbWlvbG9neS8qdGhlcmFweTwva2V5d29yZD48a2V5
d29yZD5Qcm9zdGhlc2lzLVJlbGF0ZWQgSW5mZWN0aW9ucy9kaWFnbm9zaXMvZWNvbm9taWNzL2Vw
aWRlbWlvbG9neS8qdGhlcmFweTwva2V5d29yZD48a2V5d29yZD5TdXJnaWNhbCBXb3VuZCBJbmZl
Y3Rpb24vZGlhZ25vc2lzL2Vjb25vbWljcy9lcGlkZW1pb2xvZ3kvKnRoZXJhcHk8L2tleXdvcmQ+
PGtleXdvcmQ+SW50ZXJuYXRpb25hbCBDb25zZW5zdXMgTWVldGluZzwva2V5d29yZD48a2V5d29y
ZD5jb3N0czwva2V5d29yZD48a2V5d29yZD5pbmNpZGVuY2U8L2tleXdvcmQ+PGtleXdvcmQ+bXVz
Y3Vsb3NrZWxldGFsIGluZmVjdGlvbjwva2V5d29yZD48a2V5d29yZD5yZXNlYXJjaCBwcmlvcml0
aWVzPC9rZXl3b3JkPjwva2V5d29yZHM+PGRhdGVzPjx5ZWFyPjIwMTk8L3llYXI+PHB1Yi1kYXRl
cz48ZGF0ZT5NYXk8L2RhdGU+PC9wdWItZGF0ZXM+PC9kYXRlcz48aXNibj4xNTU0LTUyN1ggKEVs
ZWN0cm9uaWMpJiN4RDswNzM2LTAyNjYgKExpbmtpbmcpPC9pc2JuPjxhY2Nlc3Npb24tbnVtPjMw
OTc3NTM3PC9hY2Nlc3Npb24tbnVtPjx1cmxzPjxyZWxhdGVkLXVybHM+PHVybD5odHRwczovL3d3
dy5uY2JpLm5sbS5uaWguZ292L3B1Ym1lZC8zMDk3NzUzNzwvdXJsPjwvcmVsYXRlZC11cmxzPjwv
dXJscz48ZWxlY3Ryb25pYy1yZXNvdXJjZS1udW0+MTAuMTAwMi9qb3IuMjQyOTM8L2VsZWN0cm9u
aWMtcmVzb3VyY2UtbnVtPjxyZW1vdGUtZGF0YWJhc2UtbmFtZT5NZWRsaW5lPC9yZW1vdGUtZGF0
YWJhc2UtbmFtZT48cmVtb3RlLWRhdGFiYXNlLXByb3ZpZGVyPk5MTTwvcmVtb3RlLWRhdGFiYXNl
LXByb3ZpZGVyPjwvcmVjb3JkPjwvQ2l0ZT48Q2l0ZT48QXV0aG9yPk1ldHNlbWFrZXJzPC9BdXRo
b3I+PFllYXI+MjAxODwvWWVhcj48UmVjTnVtPjI1MzwvUmVjTnVtPjxyZWNvcmQ+PHJlYy1udW1i
ZXI+MjUzPC9yZWMtbnVtYmVyPjxmb3JlaWduLWtleXM+PGtleSBhcHA9IkVOIiBkYi1pZD0ieGFl
dnpmZDlsd2F4c2Nlc3cwYzU5ZGVlMmVldjllZWZhdHZ0IiB0aW1lc3RhbXA9IjE3MzY5NjQ2Nzci
PjI1Mzwva2V5PjwvZm9yZWlnbi1rZXlzPjxyZWYtdHlwZSBuYW1lPSJKb3VybmFsIEFydGljbGUi
PjE3PC9yZWYtdHlwZT48Y29udHJpYnV0b3JzPjxhdXRob3JzPjxhdXRob3I+TWV0c2VtYWtlcnMs
IFcuIEouPC9hdXRob3I+PGF1dGhvcj5LdWVobCwgUi48L2F1dGhvcj48YXV0aG9yPk1vcmlhcnR5
LCBULiBGLjwvYXV0aG9yPjxhdXRob3I+UmljaGFyZHMsIFIuIEcuPC9hdXRob3I+PGF1dGhvcj5W
ZXJob2ZzdGFkLCBNLiBILiBKLjwvYXV0aG9yPjxhdXRob3I+Qm9yZW5zLCBPLjwvYXV0aG9yPjxh
dXRob3I+S2F0ZXMsIFMuPC9hdXRob3I+PGF1dGhvcj5Nb3JnZW5zdGVybiwgTS48L2F1dGhvcj48
L2F1dGhvcnM+PC9jb250cmlidXRvcnM+PGF1dGgtYWRkcmVzcz5EZXBhcnRtZW50IG9mIFRyYXVt
YSBTdXJnZXJ5LCBVbml2ZXJzaXR5IEhvc3BpdGFscyBMZXV2ZW4sIEJlbGdpdW0uIEVsZWN0cm9u
aWMgYWRkcmVzczogd2lsbGVtLWphbi5tZXRzZW1ha2Vyc0B1emxldXZlbi5iZS4mI3hEO0Rpdmlz
aW9uIG9mIEluZmVjdGlvdXMgRGlzZWFzZXMgYW5kIEhvc3BpdGFsIEVwaWRlbWlvbG9neSwgVW5p
dmVyc2l0eSBIb3NwaXRhbCBvZiBCYXNlbCwgU3dpdHplcmxhbmQuJiN4RDtBTyBSZXNlYXJjaCBJ
bnN0aXR1dGUgRGF2b3MsIFN3aXR6ZXJsYW5kLiYjeEQ7RGVwYXJ0bWVudCBvZiBUcmF1bWEgU3Vy
Z2VyeSwgRXJhc211cyBVbml2ZXJzaXR5IE1lZGljYWwgQ2VudHJlLCBSb3R0ZXJkYW0sIFRoZSBO
ZXRoZXJsYW5kcywgVGhlIE5ldGhlcmxhbmRzLiYjeEQ7T3J0aG9wZWRpYyBTZXB0aWMgU3VyZ2lj
YWwgVW5pdCwgRGVwYXJ0bWVudCBvZiB0aGUgTG9jb21vdG9yIEFwcGFyYXR1cyBhbmQgRGVwYXJ0
bWVudCBvZiBTdXJnZXJ5IGFuZCBBbmFlc3RoZXNpb2xvZ3ksIExhdXNhbm5lIFVuaXZlcnNpdHkg
SG9zcGl0YWwsIExhdXNhbm5lLCBTd2l0emVybGFuZC4mI3hEO0RlcGFydG1lbnQgb2YgT3J0aG9w
YWVkaWMgU3VyZ2VyeSwgVmlyZ2luaWEgQ29tbW9ud2VhbHRoIFVuaXZlcnNpdHksIFVTQS4mI3hE
O0RlcGFydG1lbnQgb2YgT3J0aG9wYWVkaWMgYW5kIFRyYXVtYSBTdXJnZXJ5LCBVbml2ZXJzaXR5
IEhvc3BpdGFsIG9mIEJhc2VsLCBTd2l0emVybGFuZC48L2F1dGgtYWRkcmVzcz48dGl0bGVzPjx0
aXRsZT5JbmZlY3Rpb24gYWZ0ZXIgZnJhY3R1cmUgZml4YXRpb246IEN1cnJlbnQgc3VyZ2ljYWwg
YW5kIG1pY3JvYmlvbG9naWNhbCBjb25jZXB0czwvdGl0bGU+PHNlY29uZGFyeS10aXRsZT5Jbmp1
cnk8L3NlY29uZGFyeS10aXRsZT48L3RpdGxlcz48cGVyaW9kaWNhbD48ZnVsbC10aXRsZT5Jbmp1
cnk8L2Z1bGwtdGl0bGU+PC9wZXJpb2RpY2FsPjxwYWdlcz41MTEtNTIyPC9wYWdlcz48dm9sdW1l
PjQ5PC92b2x1bWU+PG51bWJlcj4zPC9udW1iZXI+PGVkaXRpb24+MjAxNjA5MTE8L2VkaXRpb24+
PGtleXdvcmRzPjxrZXl3b3JkPkFudGktSW5mZWN0aXZlIEFnZW50cy90aGVyYXBldXRpYyB1c2U8
L2tleXdvcmQ+PGtleXdvcmQ+QmlvZmlsbXMvZHJ1ZyBlZmZlY3RzPC9rZXl3b3JkPjxrZXl3b3Jk
PkZyYWN0dXJlIEZpeGF0aW9uLyphZHZlcnNlIGVmZmVjdHM8L2tleXdvcmQ+PGtleXdvcmQ+RnJh
Y3R1cmVzLCBCb25lL21pY3JvYmlvbG9neS8qc3VyZ2VyeTwva2V5d29yZD48a2V5d29yZD5IdW1h
bnM8L2tleXdvcmQ+PGtleXdvcmQ+T3N0ZW9teWVsaXRpcy9kcnVnIHRoZXJhcHkvKm1pY3JvYmlv
bG9neTwva2V5d29yZD48a2V5d29yZD5QcmFjdGljZSBHdWlkZWxpbmVzIGFzIFRvcGljPC9rZXl3
b3JkPjxrZXl3b3JkPlByb3N0aGVzaXMtUmVsYXRlZCBJbmZlY3Rpb25zL2RydWcgdGhlcmFweS8q
bWljcm9iaW9sb2d5PC9rZXl3b3JkPjxrZXl3b3JkPkFudGliaW90aWMgdGhlcmFweTwva2V5d29y
ZD48a2V5d29yZD5CaW9maWxtPC9rZXl3b3JkPjxrZXl3b3JkPkNvbXBsaWNhdGlvbnM8L2tleXdv
cmQ+PGtleXdvcmQ+SW1wbGFudC1yZWxhdGVkIGluZmVjdGlvbjwva2V5d29yZD48a2V5d29yZD5J
bmZlY3RlZCBub24tdW5pb248L2tleXdvcmQ+PGtleXdvcmQ+SW5mZWN0aW9uIGFmdGVyIGZyYWN0
dXJlIGZpeGF0aW9uPC9rZXl3b3JkPjwva2V5d29yZHM+PGRhdGVzPjx5ZWFyPjIwMTg8L3llYXI+
PHB1Yi1kYXRlcz48ZGF0ZT5NYXI8L2RhdGU+PC9wdWItZGF0ZXM+PC9kYXRlcz48aXNibj4xODc5
LTAyNjcgKEVsZWN0cm9uaWMpJiN4RDswMDIwLTEzODMgKExpbmtpbmcpPC9pc2JuPjxhY2Nlc3Np
b24tbnVtPjI3NjM5NjAxPC9hY2Nlc3Npb24tbnVtPjx1cmxzPjxyZWxhdGVkLXVybHM+PHVybD5o
dHRwczovL3d3dy5uY2JpLm5sbS5uaWguZ292L3B1Ym1lZC8yNzYzOTYwMTwvdXJsPjwvcmVsYXRl
ZC11cmxzPjwvdXJscz48ZWxlY3Ryb25pYy1yZXNvdXJjZS1udW0+MTAuMTAxNi9qLmluanVyeS4y
MDE2LjA5LjAxOTwvZWxlY3Ryb25pYy1yZXNvdXJjZS1udW0+PHJlbW90ZS1kYXRhYmFzZS1uYW1l
Pk1lZGxpbmU8L3JlbW90ZS1kYXRhYmFzZS1uYW1lPjxyZW1vdGUtZGF0YWJhc2UtcHJvdmlkZXI+
TkxNPC9yZW1vdGUtZGF0YWJhc2UtcHJvdmlkZXI+PC9yZWNvcmQ+PC9DaXRlPjwvRW5kTm90ZT5=
</w:fldData>
        </w:fldChar>
      </w:r>
      <w:r w:rsidR="00E61623" w:rsidRPr="00234024">
        <w:instrText xml:space="preserve"> ADDIN EN.CITE.DATA </w:instrText>
      </w:r>
      <w:r w:rsidR="00E61623" w:rsidRPr="00234024">
        <w:fldChar w:fldCharType="end"/>
      </w:r>
      <w:r w:rsidRPr="00234024">
        <w:fldChar w:fldCharType="separate"/>
      </w:r>
      <w:r w:rsidR="00E61623" w:rsidRPr="00234024">
        <w:rPr>
          <w:noProof/>
        </w:rPr>
        <w:t>[56, 111]</w:t>
      </w:r>
      <w:r w:rsidRPr="00234024">
        <w:fldChar w:fldCharType="end"/>
      </w:r>
      <w:r w:rsidRPr="00234024">
        <w:t xml:space="preserve">. Therefore,  the recurrence rate of chronic osteomyelitis </w:t>
      </w:r>
      <w:r w:rsidR="00743F11" w:rsidRPr="00234024">
        <w:t xml:space="preserve">remains as </w:t>
      </w:r>
      <w:r w:rsidRPr="00234024">
        <w:t>high as 20%–30%</w:t>
      </w:r>
      <w:r w:rsidRPr="00234024">
        <w:fldChar w:fldCharType="begin"/>
      </w:r>
      <w:r w:rsidR="00E61623" w:rsidRPr="00234024">
        <w:instrText xml:space="preserve"> ADDIN EN.CITE &lt;EndNote&gt;&lt;Cite&gt;&lt;Author&gt;Conterno&lt;/Author&gt;&lt;Year&gt;2013&lt;/Year&gt;&lt;RecNum&gt;255&lt;/RecNum&gt;&lt;DisplayText&gt;[112]&lt;/DisplayText&gt;&lt;record&gt;&lt;rec-number&gt;255&lt;/rec-number&gt;&lt;foreign-keys&gt;&lt;key app="EN" db-id="xaevzfd9lwaxscesw0c59dee2eev9eefatvt" timestamp="1736965134"&gt;255&lt;/key&gt;&lt;/foreign-keys&gt;&lt;ref-type name="Journal Article"&gt;17&lt;/ref-type&gt;&lt;contributors&gt;&lt;authors&gt;&lt;author&gt;Conterno, L. O.&lt;/author&gt;&lt;author&gt;Turchi, M. D.&lt;/author&gt;&lt;/authors&gt;&lt;/contributors&gt;&lt;auth-address&gt;Department of General Internal Medicine and Clinical Epidemiology Unit, Marilia Medical School, Avenida Monte Carmelo 800, Fragata, Marilia, Sao Paulo, Brazil, 17519-030.&lt;/auth-address&gt;&lt;titles&gt;&lt;title&gt;Antibiotics for treating chronic osteomyelitis in adults&lt;/title&gt;&lt;secondary-title&gt;Cochrane Database Syst Rev&lt;/secondary-title&gt;&lt;/titles&gt;&lt;periodical&gt;&lt;full-title&gt;Cochrane Database Syst Rev&lt;/full-title&gt;&lt;/periodical&gt;&lt;pages&gt;CD004439&lt;/pages&gt;&lt;volume&gt;2013&lt;/volume&gt;&lt;number&gt;9&lt;/number&gt;&lt;edition&gt;20130906&lt;/edition&gt;&lt;keywords&gt;&lt;keyword&gt;Administration, Oral&lt;/keyword&gt;&lt;keyword&gt;Adult&lt;/keyword&gt;&lt;keyword&gt;Anti-Bacterial Agents/*administration &amp;amp; dosage&lt;/keyword&gt;&lt;keyword&gt;Chronic Disease&lt;/keyword&gt;&lt;keyword&gt;Humans&lt;/keyword&gt;&lt;keyword&gt;Injections, Intramuscular&lt;/keyword&gt;&lt;keyword&gt;Osteomyelitis/*drug therapy/microbiology&lt;/keyword&gt;&lt;keyword&gt;Randomized Controlled Trials as Topic&lt;/keyword&gt;&lt;/keywords&gt;&lt;dates&gt;&lt;year&gt;2013&lt;/year&gt;&lt;pub-dates&gt;&lt;date&gt;Sep 6&lt;/date&gt;&lt;/pub-dates&gt;&lt;/dates&gt;&lt;isbn&gt;1469-493X (Electronic)&amp;#xD;1361-6137 (Linking)&lt;/isbn&gt;&lt;accession-num&gt;24014191&lt;/accession-num&gt;&lt;urls&gt;&lt;related-urls&gt;&lt;url&gt;https://www.ncbi.nlm.nih.gov/pubmed/24014191&lt;/url&gt;&lt;/related-urls&gt;&lt;/urls&gt;&lt;custom1&gt;Lucieni O Conterno - none known  Marilia D Turchi - none known&lt;/custom1&gt;&lt;custom2&gt;PMC11322802&lt;/custom2&gt;&lt;electronic-resource-num&gt;10.1002/14651858.CD004439.pub3&lt;/electronic-resource-num&gt;&lt;remote-database-name&gt;Medline&lt;/remote-database-name&gt;&lt;remote-database-provider&gt;NLM&lt;/remote-database-provider&gt;&lt;/record&gt;&lt;/Cite&gt;&lt;/EndNote&gt;</w:instrText>
      </w:r>
      <w:r w:rsidRPr="00234024">
        <w:fldChar w:fldCharType="separate"/>
      </w:r>
      <w:r w:rsidR="00E61623" w:rsidRPr="00234024">
        <w:rPr>
          <w:noProof/>
        </w:rPr>
        <w:t>[112]</w:t>
      </w:r>
      <w:r w:rsidRPr="00234024">
        <w:fldChar w:fldCharType="end"/>
      </w:r>
      <w:r w:rsidRPr="00234024">
        <w:rPr>
          <w:color w:val="000000"/>
          <w:shd w:val="clear" w:color="auto" w:fill="FFFFFF"/>
        </w:rPr>
        <w:t xml:space="preserve">. OM </w:t>
      </w:r>
      <w:r w:rsidR="00012DAA" w:rsidRPr="00234024">
        <w:rPr>
          <w:color w:val="000000"/>
          <w:shd w:val="clear" w:color="auto" w:fill="FFFFFF"/>
        </w:rPr>
        <w:t xml:space="preserve">may </w:t>
      </w:r>
      <w:r w:rsidRPr="00234024">
        <w:rPr>
          <w:color w:val="000000"/>
          <w:shd w:val="clear" w:color="auto" w:fill="FFFFFF"/>
        </w:rPr>
        <w:t xml:space="preserve">not </w:t>
      </w:r>
      <w:r w:rsidR="00012DAA" w:rsidRPr="00234024">
        <w:rPr>
          <w:color w:val="000000"/>
          <w:shd w:val="clear" w:color="auto" w:fill="FFFFFF"/>
        </w:rPr>
        <w:t xml:space="preserve">be </w:t>
      </w:r>
      <w:r w:rsidRPr="00234024">
        <w:rPr>
          <w:color w:val="000000"/>
          <w:shd w:val="clear" w:color="auto" w:fill="FFFFFF"/>
        </w:rPr>
        <w:t xml:space="preserve">effectively </w:t>
      </w:r>
      <w:r w:rsidR="00012DAA" w:rsidRPr="00234024">
        <w:rPr>
          <w:color w:val="000000"/>
          <w:shd w:val="clear" w:color="auto" w:fill="FFFFFF"/>
        </w:rPr>
        <w:t xml:space="preserve">cured </w:t>
      </w:r>
      <w:r w:rsidRPr="00234024">
        <w:rPr>
          <w:color w:val="000000"/>
          <w:shd w:val="clear" w:color="auto" w:fill="FFFFFF"/>
        </w:rPr>
        <w:t>by the host immune response and</w:t>
      </w:r>
      <w:r w:rsidR="00012DAA" w:rsidRPr="00234024">
        <w:rPr>
          <w:color w:val="000000"/>
          <w:shd w:val="clear" w:color="auto" w:fill="FFFFFF"/>
        </w:rPr>
        <w:t>,</w:t>
      </w:r>
      <w:r w:rsidRPr="00234024">
        <w:rPr>
          <w:color w:val="000000"/>
          <w:shd w:val="clear" w:color="auto" w:fill="FFFFFF"/>
        </w:rPr>
        <w:t xml:space="preserve"> if </w:t>
      </w:r>
      <w:r w:rsidRPr="00234024">
        <w:rPr>
          <w:color w:val="000000"/>
          <w:shd w:val="clear" w:color="auto" w:fill="FFFFFF"/>
        </w:rPr>
        <w:lastRenderedPageBreak/>
        <w:t xml:space="preserve">not treated promptly, will lead to recurrent infections and prolonged morbidity. </w:t>
      </w:r>
      <w:r w:rsidRPr="00234024">
        <w:t xml:space="preserve">Sequalae </w:t>
      </w:r>
      <w:r w:rsidR="00BF5D78" w:rsidRPr="00234024">
        <w:t xml:space="preserve">may </w:t>
      </w:r>
      <w:r w:rsidRPr="00234024">
        <w:t xml:space="preserve">include amputation, </w:t>
      </w:r>
      <w:r w:rsidR="00BF5D78" w:rsidRPr="00234024">
        <w:t>when possible</w:t>
      </w:r>
      <w:r w:rsidRPr="00234024">
        <w:t>, and further psychosocial problems</w:t>
      </w:r>
      <w:r w:rsidR="00EB5F7B" w:rsidRPr="00234024">
        <w:fldChar w:fldCharType="begin"/>
      </w:r>
      <w:r w:rsidR="00EB5F7B" w:rsidRPr="00234024">
        <w:instrText xml:space="preserve"> ADDIN EN.CITE &lt;EndNote&gt;&lt;Cite&gt;&lt;Author&gt;Lerner RK&lt;/Author&gt;&lt;Year&gt;1993&lt;/Year&gt;&lt;RecNum&gt;57&lt;/RecNum&gt;&lt;DisplayText&gt;[113]&lt;/DisplayText&gt;&lt;record&gt;&lt;rec-number&gt;57&lt;/rec-number&gt;&lt;foreign-keys&gt;&lt;key app="EN" db-id="z5zz9z52afv5d6e9evn55zdgef5eawtf0ree" timestamp="1736384870"&gt;57&lt;/key&gt;&lt;/foreign-keys&gt;&lt;ref-type name="Journal Article"&gt;17&lt;/ref-type&gt;&lt;contributors&gt;&lt;authors&gt;&lt;author&gt;Lerner RK, Esterhai JL Jr, Polomano RC, Cheatle MD, Heppenstall RB.&lt;/author&gt;&lt;/authors&gt;&lt;/contributors&gt;&lt;titles&gt;&lt;title&gt;Quality of life assessment of patients with posttraumatic fracture nonunion, chronic refractory osteomyelitis, and lower-extremity amputation&lt;/title&gt;&lt;secondary-title&gt;Clin Orthop Relat Res.&lt;/secondary-title&gt;&lt;/titles&gt;&lt;periodical&gt;&lt;full-title&gt;Clin Orthop Relat Res.&lt;/full-title&gt;&lt;/periodical&gt;&lt;pages&gt;28-36&lt;/pages&gt;&lt;volume&gt;295&lt;/volume&gt;&lt;dates&gt;&lt;year&gt;1993&lt;/year&gt;&lt;/dates&gt;&lt;urls&gt;&lt;/urls&gt;&lt;/record&gt;&lt;/Cite&gt;&lt;/EndNote&gt;</w:instrText>
      </w:r>
      <w:r w:rsidR="00EB5F7B" w:rsidRPr="00234024">
        <w:fldChar w:fldCharType="separate"/>
      </w:r>
      <w:r w:rsidR="00EB5F7B" w:rsidRPr="00234024">
        <w:rPr>
          <w:noProof/>
        </w:rPr>
        <w:t>[113]</w:t>
      </w:r>
      <w:r w:rsidR="00EB5F7B" w:rsidRPr="00234024">
        <w:fldChar w:fldCharType="end"/>
      </w:r>
      <w:r w:rsidRPr="00234024">
        <w:t xml:space="preserve">.  Among previously mentioned factors related to the pathogen’s virulence and delayed intervention, </w:t>
      </w:r>
      <w:r w:rsidR="00AB24A9" w:rsidRPr="00234024">
        <w:t xml:space="preserve">ineffective </w:t>
      </w:r>
      <w:r w:rsidRPr="00234024">
        <w:t>treatment protocol</w:t>
      </w:r>
      <w:r w:rsidR="00AB24A9" w:rsidRPr="00234024">
        <w:t>s</w:t>
      </w:r>
      <w:r w:rsidRPr="00234024">
        <w:t xml:space="preserve"> </w:t>
      </w:r>
      <w:r w:rsidR="00AB24A9" w:rsidRPr="00234024">
        <w:t xml:space="preserve">may lead to </w:t>
      </w:r>
      <w:r w:rsidRPr="00234024">
        <w:t xml:space="preserve">unsuccessful therapeutic intervention </w:t>
      </w:r>
      <w:r w:rsidRPr="00234024">
        <w:fldChar w:fldCharType="begin">
          <w:fldData xml:space="preserve">PEVuZE5vdGU+PENpdGU+PEF1dGhvcj5aYW1iYW5pbmk8L0F1dGhvcj48WWVhcj4yMDE5PC9ZZWFy
PjxSZWNOdW0+MjU2PC9SZWNOdW0+PERpc3BsYXlUZXh0PlsxMTRdPC9EaXNwbGF5VGV4dD48cmVj
b3JkPjxyZWMtbnVtYmVyPjI1NjwvcmVjLW51bWJlcj48Zm9yZWlnbi1rZXlzPjxrZXkgYXBwPSJF
TiIgZGItaWQ9InhhZXZ6ZmQ5bHdheHNjZXN3MGM1OWRlZTJlZXY5ZWVmYXR2dCIgdGltZXN0YW1w
PSIxNzM2OTY1Njk0Ij4yNTY8L2tleT48L2ZvcmVpZ24ta2V5cz48cmVmLXR5cGUgbmFtZT0iQm9v
ayBTZWN0aW9uIj41PC9yZWYtdHlwZT48Y29udHJpYnV0b3JzPjxhdXRob3JzPjxhdXRob3I+WmFt
YmFuaW5pLCBUZWxtYTwvYXV0aG9yPjxhdXRob3I+Qm9yZ2VzLCBSb2dlcjwvYXV0aG9yPjxhdXRo
b3I+S2FpLCBLYXJlbiBDcmlzdGluYTwvYXV0aG9yPjxhdXRob3I+TWFyY2hpLCBKdWxpYW5hPC9h
dXRob3I+PC9hdXRob3JzPjxzZWNvbmRhcnktYXV0aG9ycz48YXV0aG9yPkthdXIsIEd1cmJpbmRl
cjwvYXV0aG9yPjwvc2Vjb25kYXJ5LWF1dGhvcnM+PC9jb250cmlidXRvcnM+PHRpdGxlcz48dGl0
bGU+Q2hhcHRlciAxNCAtIEJpb2FjdGl2ZSBHbGFzc2VzIGZvciBUcmVhdG1lbnQgb2YgQm9uZSBJ
bmZlY3Rpb25zPC90aXRsZT48c2Vjb25kYXJ5LXRpdGxlPkJpb21lZGljYWwsIFRoZXJhcGV1dGlj
IGFuZCBDbGluaWNhbCBBcHBsaWNhdGlvbnMgb2YgQmlvYWN0aXZlIEdsYXNzZXM8L3NlY29uZGFy
eS10aXRsZT48L3RpdGxlcz48cGFnZXM+MzgzLTQxNTwvcGFnZXM+PGtleXdvcmRzPjxrZXl3b3Jk
Pk9zdGVvbXllbGl0aXM8L2tleXdvcmQ+PGtleXdvcmQ+RHJ1ZyBkZWxpdmVyeSBzeXN0ZW1zPC9r
ZXl3b3JkPjxrZXl3b3JkPklvbnM8L2tleXdvcmQ+PGtleXdvcmQ+VmFuY29teWNpbjwva2V5d29y
ZD48a2V5d29yZD5MaXBvZ2x5Y29wZXB0aWRlczwva2V5d29yZD48a2V5d29yZD5CaW9mdW5jdGlv
bmFsaXR5PC9rZXl3b3JkPjwva2V5d29yZHM+PGRhdGVzPjx5ZWFyPjIwMTk8L3llYXI+PHB1Yi1k
YXRlcz48ZGF0ZT4yMDE5LzAxLzAxLzwvZGF0ZT48L3B1Yi1kYXRlcz48L2RhdGVzPjxwdWJsaXNo
ZXI+V29vZGhlYWQgUHVibGlzaGluZzwvcHVibGlzaGVyPjxpc2JuPjk3OC0wLTA4LTEwMjE5Ni01
PC9pc2JuPjx1cmxzPjxyZWxhdGVkLXVybHM+PHVybD5odHRwczovL3d3dy5zY2llbmNlZGlyZWN0
LmNvbS9zY2llbmNlL2FydGljbGUvcGlpL0I5NzgwMDgxMDIxOTY1MDAwMTQ4PC91cmw+PC9yZWxh
dGVkLXVybHM+PC91cmxzPjxlbGVjdHJvbmljLXJlc291cmNlLW51bT5odHRwczovL2RvaS5vcmcv
MTAuMTAxNi9COTc4LTAtMDgtMTAyMTk2LTUuMDAwMTQtODwvZWxlY3Ryb25pYy1yZXNvdXJjZS1u
dW0+PC9yZWNvcmQ+PC9DaXRlPjxDaXRlPjxBdXRob3I+WmFtYmFuaW5pPC9BdXRob3I+PFllYXI+
MjAxOTwvWWVhcj48UmVjTnVtPjI1NjwvUmVjTnVtPjxyZWNvcmQ+PHJlYy1udW1iZXI+MjU2PC9y
ZWMtbnVtYmVyPjxmb3JlaWduLWtleXM+PGtleSBhcHA9IkVOIiBkYi1pZD0ieGFldnpmZDlsd2F4
c2Nlc3cwYzU5ZGVlMmVldjllZWZhdHZ0IiB0aW1lc3RhbXA9IjE3MzY5NjU2OTQiPjI1Njwva2V5
PjwvZm9yZWlnbi1rZXlzPjxyZWYtdHlwZSBuYW1lPSJCb29rIFNlY3Rpb24iPjU8L3JlZi10eXBl
Pjxjb250cmlidXRvcnM+PGF1dGhvcnM+PGF1dGhvcj5aYW1iYW5pbmksIFRlbG1hPC9hdXRob3I+
PGF1dGhvcj5Cb3JnZXMsIFJvZ2VyPC9hdXRob3I+PGF1dGhvcj5LYWksIEthcmVuIENyaXN0aW5h
PC9hdXRob3I+PGF1dGhvcj5NYXJjaGksIEp1bGlhbmE8L2F1dGhvcj48L2F1dGhvcnM+PHNlY29u
ZGFyeS1hdXRob3JzPjxhdXRob3I+S2F1ciwgR3VyYmluZGVyPC9hdXRob3I+PC9zZWNvbmRhcnkt
YXV0aG9ycz48L2NvbnRyaWJ1dG9ycz48dGl0bGVzPjx0aXRsZT5DaGFwdGVyIDE0IC0gQmlvYWN0
aXZlIEdsYXNzZXMgZm9yIFRyZWF0bWVudCBvZiBCb25lIEluZmVjdGlvbnM8L3RpdGxlPjxzZWNv
bmRhcnktdGl0bGU+QmlvbWVkaWNhbCwgVGhlcmFwZXV0aWMgYW5kIENsaW5pY2FsIEFwcGxpY2F0
aW9ucyBvZiBCaW9hY3RpdmUgR2xhc3Nlczwvc2Vjb25kYXJ5LXRpdGxlPjwvdGl0bGVzPjxwYWdl
cz4zODMtNDE1PC9wYWdlcz48a2V5d29yZHM+PGtleXdvcmQ+T3N0ZW9teWVsaXRpczwva2V5d29y
ZD48a2V5d29yZD5EcnVnIGRlbGl2ZXJ5IHN5c3RlbXM8L2tleXdvcmQ+PGtleXdvcmQ+SW9uczwv
a2V5d29yZD48a2V5d29yZD5WYW5jb215Y2luPC9rZXl3b3JkPjxrZXl3b3JkPkxpcG9nbHljb3Bl
cHRpZGVzPC9rZXl3b3JkPjxrZXl3b3JkPkJpb2Z1bmN0aW9uYWxpdHk8L2tleXdvcmQ+PC9rZXl3
b3Jkcz48ZGF0ZXM+PHllYXI+MjAxOTwveWVhcj48cHViLWRhdGVzPjxkYXRlPjIwMTkvMDEvMDEv
PC9kYXRlPjwvcHViLWRhdGVzPjwvZGF0ZXM+PHB1Ymxpc2hlcj5Xb29kaGVhZCBQdWJsaXNoaW5n
PC9wdWJsaXNoZXI+PGlzYm4+OTc4LTAtMDgtMTAyMTk2LTU8L2lzYm4+PHVybHM+PHJlbGF0ZWQt
dXJscz48dXJsPmh0dHBzOi8vd3d3LnNjaWVuY2VkaXJlY3QuY29tL3NjaWVuY2UvYXJ0aWNsZS9w
aWkvQjk3ODAwODEwMjE5NjUwMDAxNDg8L3VybD48L3JlbGF0ZWQtdXJscz48L3VybHM+PGVsZWN0
cm9uaWMtcmVzb3VyY2UtbnVtPmh0dHBzOi8vZG9pLm9yZy8xMC4xMDE2L0I5NzgtMC0wOC0xMDIx
OTYtNS4wMDAxNC04PC9lbGVjdHJvbmljLXJlc291cmNlLW51bT48L3JlY29yZD48L0NpdGU+PC9F
bmROb3RlPgB=
</w:fldData>
        </w:fldChar>
      </w:r>
      <w:r w:rsidR="00EB5F7B" w:rsidRPr="00234024">
        <w:instrText xml:space="preserve"> ADDIN EN.CITE </w:instrText>
      </w:r>
      <w:r w:rsidR="00EB5F7B" w:rsidRPr="00234024">
        <w:fldChar w:fldCharType="begin">
          <w:fldData xml:space="preserve">PEVuZE5vdGU+PENpdGU+PEF1dGhvcj5aYW1iYW5pbmk8L0F1dGhvcj48WWVhcj4yMDE5PC9ZZWFy
PjxSZWNOdW0+MjU2PC9SZWNOdW0+PERpc3BsYXlUZXh0PlsxMTRdPC9EaXNwbGF5VGV4dD48cmVj
b3JkPjxyZWMtbnVtYmVyPjI1NjwvcmVjLW51bWJlcj48Zm9yZWlnbi1rZXlzPjxrZXkgYXBwPSJF
TiIgZGItaWQ9InhhZXZ6ZmQ5bHdheHNjZXN3MGM1OWRlZTJlZXY5ZWVmYXR2dCIgdGltZXN0YW1w
PSIxNzM2OTY1Njk0Ij4yNTY8L2tleT48L2ZvcmVpZ24ta2V5cz48cmVmLXR5cGUgbmFtZT0iQm9v
ayBTZWN0aW9uIj41PC9yZWYtdHlwZT48Y29udHJpYnV0b3JzPjxhdXRob3JzPjxhdXRob3I+WmFt
YmFuaW5pLCBUZWxtYTwvYXV0aG9yPjxhdXRob3I+Qm9yZ2VzLCBSb2dlcjwvYXV0aG9yPjxhdXRo
b3I+S2FpLCBLYXJlbiBDcmlzdGluYTwvYXV0aG9yPjxhdXRob3I+TWFyY2hpLCBKdWxpYW5hPC9h
dXRob3I+PC9hdXRob3JzPjxzZWNvbmRhcnktYXV0aG9ycz48YXV0aG9yPkthdXIsIEd1cmJpbmRl
cjwvYXV0aG9yPjwvc2Vjb25kYXJ5LWF1dGhvcnM+PC9jb250cmlidXRvcnM+PHRpdGxlcz48dGl0
bGU+Q2hhcHRlciAxNCAtIEJpb2FjdGl2ZSBHbGFzc2VzIGZvciBUcmVhdG1lbnQgb2YgQm9uZSBJ
bmZlY3Rpb25zPC90aXRsZT48c2Vjb25kYXJ5LXRpdGxlPkJpb21lZGljYWwsIFRoZXJhcGV1dGlj
IGFuZCBDbGluaWNhbCBBcHBsaWNhdGlvbnMgb2YgQmlvYWN0aXZlIEdsYXNzZXM8L3NlY29uZGFy
eS10aXRsZT48L3RpdGxlcz48cGFnZXM+MzgzLTQxNTwvcGFnZXM+PGtleXdvcmRzPjxrZXl3b3Jk
Pk9zdGVvbXllbGl0aXM8L2tleXdvcmQ+PGtleXdvcmQ+RHJ1ZyBkZWxpdmVyeSBzeXN0ZW1zPC9r
ZXl3b3JkPjxrZXl3b3JkPklvbnM8L2tleXdvcmQ+PGtleXdvcmQ+VmFuY29teWNpbjwva2V5d29y
ZD48a2V5d29yZD5MaXBvZ2x5Y29wZXB0aWRlczwva2V5d29yZD48a2V5d29yZD5CaW9mdW5jdGlv
bmFsaXR5PC9rZXl3b3JkPjwva2V5d29yZHM+PGRhdGVzPjx5ZWFyPjIwMTk8L3llYXI+PHB1Yi1k
YXRlcz48ZGF0ZT4yMDE5LzAxLzAxLzwvZGF0ZT48L3B1Yi1kYXRlcz48L2RhdGVzPjxwdWJsaXNo
ZXI+V29vZGhlYWQgUHVibGlzaGluZzwvcHVibGlzaGVyPjxpc2JuPjk3OC0wLTA4LTEwMjE5Ni01
PC9pc2JuPjx1cmxzPjxyZWxhdGVkLXVybHM+PHVybD5odHRwczovL3d3dy5zY2llbmNlZGlyZWN0
LmNvbS9zY2llbmNlL2FydGljbGUvcGlpL0I5NzgwMDgxMDIxOTY1MDAwMTQ4PC91cmw+PC9yZWxh
dGVkLXVybHM+PC91cmxzPjxlbGVjdHJvbmljLXJlc291cmNlLW51bT5odHRwczovL2RvaS5vcmcv
MTAuMTAxNi9COTc4LTAtMDgtMTAyMTk2LTUuMDAwMTQtODwvZWxlY3Ryb25pYy1yZXNvdXJjZS1u
dW0+PC9yZWNvcmQ+PC9DaXRlPjxDaXRlPjxBdXRob3I+WmFtYmFuaW5pPC9BdXRob3I+PFllYXI+
MjAxOTwvWWVhcj48UmVjTnVtPjI1NjwvUmVjTnVtPjxyZWNvcmQ+PHJlYy1udW1iZXI+MjU2PC9y
ZWMtbnVtYmVyPjxmb3JlaWduLWtleXM+PGtleSBhcHA9IkVOIiBkYi1pZD0ieGFldnpmZDlsd2F4
c2Nlc3cwYzU5ZGVlMmVldjllZWZhdHZ0IiB0aW1lc3RhbXA9IjE3MzY5NjU2OTQiPjI1Njwva2V5
PjwvZm9yZWlnbi1rZXlzPjxyZWYtdHlwZSBuYW1lPSJCb29rIFNlY3Rpb24iPjU8L3JlZi10eXBl
Pjxjb250cmlidXRvcnM+PGF1dGhvcnM+PGF1dGhvcj5aYW1iYW5pbmksIFRlbG1hPC9hdXRob3I+
PGF1dGhvcj5Cb3JnZXMsIFJvZ2VyPC9hdXRob3I+PGF1dGhvcj5LYWksIEthcmVuIENyaXN0aW5h
PC9hdXRob3I+PGF1dGhvcj5NYXJjaGksIEp1bGlhbmE8L2F1dGhvcj48L2F1dGhvcnM+PHNlY29u
ZGFyeS1hdXRob3JzPjxhdXRob3I+S2F1ciwgR3VyYmluZGVyPC9hdXRob3I+PC9zZWNvbmRhcnkt
YXV0aG9ycz48L2NvbnRyaWJ1dG9ycz48dGl0bGVzPjx0aXRsZT5DaGFwdGVyIDE0IC0gQmlvYWN0
aXZlIEdsYXNzZXMgZm9yIFRyZWF0bWVudCBvZiBCb25lIEluZmVjdGlvbnM8L3RpdGxlPjxzZWNv
bmRhcnktdGl0bGU+QmlvbWVkaWNhbCwgVGhlcmFwZXV0aWMgYW5kIENsaW5pY2FsIEFwcGxpY2F0
aW9ucyBvZiBCaW9hY3RpdmUgR2xhc3Nlczwvc2Vjb25kYXJ5LXRpdGxlPjwvdGl0bGVzPjxwYWdl
cz4zODMtNDE1PC9wYWdlcz48a2V5d29yZHM+PGtleXdvcmQ+T3N0ZW9teWVsaXRpczwva2V5d29y
ZD48a2V5d29yZD5EcnVnIGRlbGl2ZXJ5IHN5c3RlbXM8L2tleXdvcmQ+PGtleXdvcmQ+SW9uczwv
a2V5d29yZD48a2V5d29yZD5WYW5jb215Y2luPC9rZXl3b3JkPjxrZXl3b3JkPkxpcG9nbHljb3Bl
cHRpZGVzPC9rZXl3b3JkPjxrZXl3b3JkPkJpb2Z1bmN0aW9uYWxpdHk8L2tleXdvcmQ+PC9rZXl3
b3Jkcz48ZGF0ZXM+PHllYXI+MjAxOTwveWVhcj48cHViLWRhdGVzPjxkYXRlPjIwMTkvMDEvMDEv
PC9kYXRlPjwvcHViLWRhdGVzPjwvZGF0ZXM+PHB1Ymxpc2hlcj5Xb29kaGVhZCBQdWJsaXNoaW5n
PC9wdWJsaXNoZXI+PGlzYm4+OTc4LTAtMDgtMTAyMTk2LTU8L2lzYm4+PHVybHM+PHJlbGF0ZWQt
dXJscz48dXJsPmh0dHBzOi8vd3d3LnNjaWVuY2VkaXJlY3QuY29tL3NjaWVuY2UvYXJ0aWNsZS9w
aWkvQjk3ODAwODEwMjE5NjUwMDAxNDg8L3VybD48L3JlbGF0ZWQtdXJscz48L3VybHM+PGVsZWN0
cm9uaWMtcmVzb3VyY2UtbnVtPmh0dHBzOi8vZG9pLm9yZy8xMC4xMDE2L0I5NzgtMC0wOC0xMDIx
OTYtNS4wMDAxNC04PC9lbGVjdHJvbmljLXJlc291cmNlLW51bT48L3JlY29yZD48L0NpdGU+PC9F
bmROb3RlPgB=
</w:fldData>
        </w:fldChar>
      </w:r>
      <w:r w:rsidR="00EB5F7B" w:rsidRPr="00234024">
        <w:instrText xml:space="preserve"> ADDIN EN.CITE.DATA </w:instrText>
      </w:r>
      <w:r w:rsidR="00EB5F7B" w:rsidRPr="00234024">
        <w:fldChar w:fldCharType="end"/>
      </w:r>
      <w:r w:rsidRPr="00234024">
        <w:fldChar w:fldCharType="separate"/>
      </w:r>
      <w:r w:rsidR="00EB5F7B" w:rsidRPr="00234024">
        <w:rPr>
          <w:noProof/>
        </w:rPr>
        <w:t>[114]</w:t>
      </w:r>
      <w:r w:rsidRPr="00234024">
        <w:fldChar w:fldCharType="end"/>
      </w:r>
      <w:r w:rsidRPr="00234024">
        <w:t>.</w:t>
      </w:r>
      <w:r w:rsidRPr="00234024">
        <w:rPr>
          <w:i/>
          <w:iCs/>
        </w:rPr>
        <w:t xml:space="preserve"> </w:t>
      </w:r>
    </w:p>
    <w:p w14:paraId="34157E01" w14:textId="4D608232" w:rsidR="006F63D0" w:rsidRPr="00234024" w:rsidRDefault="006F63D0" w:rsidP="00234024">
      <w:r w:rsidRPr="00234024">
        <w:t xml:space="preserve">There </w:t>
      </w:r>
      <w:r w:rsidR="00074928" w:rsidRPr="00234024">
        <w:t xml:space="preserve">are limited </w:t>
      </w:r>
      <w:r w:rsidR="0027358A" w:rsidRPr="00234024">
        <w:t xml:space="preserve">established </w:t>
      </w:r>
      <w:r w:rsidR="00074928" w:rsidRPr="00234024">
        <w:t xml:space="preserve">standards of practice </w:t>
      </w:r>
      <w:r w:rsidR="0027358A" w:rsidRPr="00234024">
        <w:t xml:space="preserve">for </w:t>
      </w:r>
      <w:r w:rsidRPr="00234024">
        <w:t>treatment protocol for this infection</w:t>
      </w:r>
      <w:r w:rsidRPr="00234024">
        <w:fldChar w:fldCharType="begin"/>
      </w:r>
      <w:r w:rsidR="007E0B95" w:rsidRPr="00234024">
        <w:instrText xml:space="preserve"> ADDIN EN.CITE &lt;EndNote&gt;&lt;Cite&gt;&lt;Author&gt;Walter&lt;/Author&gt;&lt;Year&gt;2012&lt;/Year&gt;&lt;RecNum&gt;41&lt;/RecNum&gt;&lt;DisplayText&gt;[74]&lt;/DisplayText&gt;&lt;record&gt;&lt;rec-number&gt;41&lt;/rec-number&gt;&lt;foreign-keys&gt;&lt;key app="EN" db-id="z5zz9z52afv5d6e9evn55zdgef5eawtf0ree" timestamp="1736384844"&gt;41&lt;/key&gt;&lt;/foreign-keys&gt;&lt;ref-type name="Journal Article"&gt;17&lt;/ref-type&gt;&lt;contributors&gt;&lt;authors&gt;&lt;author&gt;Walter, G.&lt;/author&gt;&lt;author&gt;Kemmerer, M.&lt;/author&gt;&lt;author&gt;Kappler, C.&lt;/author&gt;&lt;author&gt;Hoffmann, R.&lt;/author&gt;&lt;/authors&gt;&lt;/contributors&gt;&lt;auth-address&gt;Berufsgenossenschaftliche Unfallklinik, Frankfurt. gerhard.walter@bgu-frankfurt.de&lt;/auth-address&gt;&lt;titles&gt;&lt;title&gt;Treatment algorithms for chronic osteomyelitis&lt;/title&gt;&lt;secondary-title&gt;Dtsch Arztebl Int&lt;/secondary-title&gt;&lt;/titles&gt;&lt;periodical&gt;&lt;full-title&gt;Dtsch Arztebl Int&lt;/full-title&gt;&lt;/periodical&gt;&lt;pages&gt;257-64&lt;/pages&gt;&lt;volume&gt;109&lt;/volume&gt;&lt;number&gt;14&lt;/number&gt;&lt;edition&gt;20120406&lt;/edition&gt;&lt;keywords&gt;&lt;keyword&gt;*Algorithms&lt;/keyword&gt;&lt;keyword&gt;Anti-Bacterial Agents/*therapeutic use&lt;/keyword&gt;&lt;keyword&gt;Bacterial Infections/*therapy&lt;/keyword&gt;&lt;keyword&gt;Chronic Disease&lt;/keyword&gt;&lt;keyword&gt;Debridement/*methods&lt;/keyword&gt;&lt;keyword&gt;Humans&lt;/keyword&gt;&lt;keyword&gt;Osteomyelitis/*therapy&lt;/keyword&gt;&lt;keyword&gt;Treatment Outcome&lt;/keyword&gt;&lt;/keywords&gt;&lt;dates&gt;&lt;year&gt;2012&lt;/year&gt;&lt;pub-dates&gt;&lt;date&gt;Apr&lt;/date&gt;&lt;/pub-dates&gt;&lt;/dates&gt;&lt;isbn&gt;1866-0452 (Electronic)&amp;#xD;1866-0452 (Linking)&lt;/isbn&gt;&lt;accession-num&gt;22536302&lt;/accession-num&gt;&lt;urls&gt;&lt;related-urls&gt;&lt;url&gt;https://www.ncbi.nlm.nih.gov/pubmed/22536302&lt;/url&gt;&lt;/related-urls&gt;&lt;/urls&gt;&lt;custom2&gt;PMC3336146&lt;/custom2&gt;&lt;electronic-resource-num&gt;10.3238/arztebl.2012.0257&lt;/electronic-resource-num&gt;&lt;remote-database-name&gt;Medline&lt;/remote-database-name&gt;&lt;remote-database-provider&gt;NLM&lt;/remote-database-provider&gt;&lt;/record&gt;&lt;/Cite&gt;&lt;/EndNote&gt;</w:instrText>
      </w:r>
      <w:r w:rsidRPr="00234024">
        <w:fldChar w:fldCharType="separate"/>
      </w:r>
      <w:r w:rsidR="007E0B95" w:rsidRPr="00234024">
        <w:rPr>
          <w:noProof/>
        </w:rPr>
        <w:t>[74]</w:t>
      </w:r>
      <w:r w:rsidRPr="00234024">
        <w:fldChar w:fldCharType="end"/>
      </w:r>
      <w:r w:rsidRPr="00234024">
        <w:t xml:space="preserve">. </w:t>
      </w:r>
      <w:r w:rsidR="0027358A" w:rsidRPr="00234024">
        <w:t>C</w:t>
      </w:r>
      <w:r w:rsidRPr="00234024">
        <w:t xml:space="preserve">linical </w:t>
      </w:r>
      <w:r w:rsidR="0027358A" w:rsidRPr="00234024">
        <w:t xml:space="preserve">treatment </w:t>
      </w:r>
      <w:r w:rsidRPr="00234024">
        <w:t xml:space="preserve">is based on physician experience and </w:t>
      </w:r>
      <w:r w:rsidR="00815AD3" w:rsidRPr="00234024">
        <w:t>traditional treatments</w:t>
      </w:r>
      <w:r w:rsidRPr="00234024">
        <w:fldChar w:fldCharType="begin">
          <w:fldData xml:space="preserve">PEVuZE5vdGU+PENpdGU+PEF1dGhvcj5Ib3dlbGw8L0F1dGhvcj48WWVhcj4yMDExPC9ZZWFyPjxS
ZWNOdW0+MjU5PC9SZWNOdW0+PERpc3BsYXlUZXh0Pls3MCwgOTNdPC9EaXNwbGF5VGV4dD48cmVj
b3JkPjxyZWMtbnVtYmVyPjI1OTwvcmVjLW51bWJlcj48Zm9yZWlnbi1rZXlzPjxrZXkgYXBwPSJF
TiIgZGItaWQ9InhhZXZ6ZmQ5bHdheHNjZXN3MGM1OWRlZTJlZXY5ZWVmYXR2dCIgdGltZXN0YW1w
PSIxNzM3MDQxOTcxIj4yNTk8L2tleT48L2ZvcmVpZ24ta2V5cz48cmVmLXR5cGUgbmFtZT0iSm91
cm5hbCBBcnRpY2xlIj4xNzwvcmVmLXR5cGU+PGNvbnRyaWJ1dG9ycz48YXV0aG9ycz48YXV0aG9y
Pkhvd2VsbCwgVy4gUi48L2F1dGhvcj48YXV0aG9yPkdvdWxzdG9uLCBDLjwvYXV0aG9yPjwvYXV0
aG9ycz48L2NvbnRyaWJ1dG9ycz48YXV0aC1hZGRyZXNzPkRlcGFydG1lbnQgb2YgSW50ZXJuYWwg
TWVkaWNpbmUsIFVuaXZlcnNpdHkgb2YgVXRhaCBTY2hvb2wgb2YgTWVkaWNpbmUsIFNhbHQgTGFr
ZSBDaXR5LCBVVDg0MTM0LCBVU0EuIHdpbGxpYW0uaG93ZWxsQGhzYy51dGFoLmVkdTwvYXV0aC1h
ZGRyZXNzPjx0aXRsZXM+PHRpdGxlPk9zdGVvbXllbGl0aXM6IGFuIHVwZGF0ZSBmb3IgaG9zcGl0
YWxpc3RzPC90aXRsZT48c2Vjb25kYXJ5LXRpdGxlPkhvc3AgUHJhY3QgKDE5OTUpPC9zZWNvbmRh
cnktdGl0bGU+PC90aXRsZXM+PHBlcmlvZGljYWw+PGZ1bGwtdGl0bGU+SG9zcCBQcmFjdCAoMTk5
NSk8L2Z1bGwtdGl0bGU+PC9wZXJpb2RpY2FsPjxwYWdlcz4xNTMtNjA8L3BhZ2VzPjx2b2x1bWU+
Mzk8L3ZvbHVtZT48bnVtYmVyPjE8L251bWJlcj48a2V5d29yZHM+PGtleXdvcmQ+QW50aS1CYWN0
ZXJpYWwgQWdlbnRzLyp0aGVyYXBldXRpYyB1c2U8L2tleXdvcmQ+PGtleXdvcmQ+QmlvZmlsbXM8
L2tleXdvcmQ+PGtleXdvcmQ+RGlhZ25vc3RpYyBJbWFnaW5nPC9rZXl3b3JkPjxrZXl3b3JkPkhv
c3BpdGFsaXN0czwva2V5d29yZD48a2V5d29yZD5IdW1hbnM8L2tleXdvcmQ+PGtleXdvcmQ+T3N0
ZW9teWVsaXRpcy8qZGlhZ25vc2lzLypkcnVnIHRoZXJhcHkvKm1pY3JvYmlvbG9neTwva2V5d29y
ZD48L2tleXdvcmRzPjxkYXRlcz48eWVhcj4yMDExPC95ZWFyPjxwdWItZGF0ZXM+PGRhdGU+RmVi
PC9kYXRlPjwvcHViLWRhdGVzPjwvZGF0ZXM+PGlzYm4+MjE1NC04MzMxIChQcmludCkmI3hEOzIx
NTQtODMzMSAoTGlua2luZyk8L2lzYm4+PGFjY2Vzc2lvbi1udW0+MjE0NDE3NzE8L2FjY2Vzc2lv
bi1udW0+PHVybHM+PHJlbGF0ZWQtdXJscz48dXJsPmh0dHBzOi8vd3d3Lm5jYmkubmxtLm5paC5n
b3YvcHVibWVkLzIxNDQxNzcxPC91cmw+PC9yZWxhdGVkLXVybHM+PC91cmxzPjxlbGVjdHJvbmlj
LXJlc291cmNlLW51bT4xMC4zODEwL2hwLjIwMTEuMDIuMzg2PC9lbGVjdHJvbmljLXJlc291cmNl
LW51bT48cmVtb3RlLWRhdGFiYXNlLW5hbWU+TWVkbGluZTwvcmVtb3RlLWRhdGFiYXNlLW5hbWU+
PHJlbW90ZS1kYXRhYmFzZS1wcm92aWRlcj5OTE08L3JlbW90ZS1kYXRhYmFzZS1wcm92aWRlcj48
L3JlY29yZD48L0NpdGU+PENpdGU+PEF1dGhvcj5UcmFtcHV6PC9BdXRob3I+PFllYXI+MjAwNjwv
WWVhcj48UmVjTnVtPjE5PC9SZWNOdW0+PHJlY29yZD48cmVjLW51bWJlcj4xOTwvcmVjLW51bWJl
cj48Zm9yZWlnbi1rZXlzPjxrZXkgYXBwPSJFTiIgZGItaWQ9Ino1eno5ejUyYWZ2NWQ2ZTlldm41
NXpkZ2VmNWVhd3RmMHJlZSIgdGltZXN0YW1wPSIxNzM2Mzg0ODA3Ij4xOTwva2V5PjwvZm9yZWln
bi1rZXlzPjxyZWYtdHlwZSBuYW1lPSJKb3VybmFsIEFydGljbGUiPjE3PC9yZWYtdHlwZT48Y29u
dHJpYnV0b3JzPjxhdXRob3JzPjxhdXRob3I+VHJhbXB1eiwgQS48L2F1dGhvcj48YXV0aG9yPlpp
bW1lcmxpLCBXLjwvYXV0aG9yPjwvYXV0aG9ycz48L2NvbnRyaWJ1dG9ycz48YXV0aC1hZGRyZXNz
PktsaW5payBmdXIgSW5mZWt0aW9sb2dpZSB1bmQgU3BpdGFsaHlnaWVuZSwgVW5pdmVyc2l0YXRz
c3BpdGFsIEJhc2VsLCBTd2l0emVybGFuZC48L2F1dGgtYWRkcmVzcz48dGl0bGVzPjx0aXRsZT5E
aWFnbm9zaXMgYW5kIHRyZWF0bWVudCBvZiBpbmZlY3Rpb25zIGFzc29jaWF0ZWQgd2l0aCBmcmFj
dHVyZS1maXhhdGlvbiBkZXZpY2VzPC90aXRsZT48c2Vjb25kYXJ5LXRpdGxlPkluanVyeTwvc2Vj
b25kYXJ5LXRpdGxlPjwvdGl0bGVzPjxwZXJpb2RpY2FsPjxmdWxsLXRpdGxlPkluanVyeTwvZnVs
bC10aXRsZT48L3BlcmlvZGljYWw+PHBhZ2VzPlM1OS02NjwvcGFnZXM+PHZvbHVtZT4zNyBTdXBw
bCAyPC92b2x1bWU+PGtleXdvcmRzPjxrZXl3b3JkPkFuaW1hbHM8L2tleXdvcmQ+PGtleXdvcmQ+
QW50aS1JbmZlY3RpdmUgQWdlbnRzL3RoZXJhcGV1dGljIHVzZTwva2V5d29yZD48a2V5d29yZD5C
YWN0ZXJpYS9wYXRob2dlbmljaXR5PC9rZXl3b3JkPjxrZXl3b3JkPipCb25lIERpc2Vhc2VzLCBJ
bmZlY3Rpb3VzL2NsYXNzaWZpY2F0aW9uL2RpYWdub3Npcy90aGVyYXB5PC9rZXl3b3JkPjxrZXl3
b3JkPkV4dGVybmFsIEZpeGF0b3JzLyphZHZlcnNlIGVmZmVjdHM8L2tleXdvcmQ+PGtleXdvcmQ+
RnJhY3R1cmUgRml4YXRpb24vKmFkdmVyc2UgZWZmZWN0czwva2V5d29yZD48a2V5d29yZD5HdWlu
ZWEgUGlnczwva2V5d29yZD48a2V5d29yZD5IdW1hbnM8L2tleXdvcmQ+PGtleXdvcmQ+SW50ZXJu
YWwgRml4YXRvcnMvKmFkdmVyc2UgZWZmZWN0czwva2V5d29yZD48a2V5d29yZD5Qb3N0b3BlcmF0
aXZlIENvbXBsaWNhdGlvbnMvY2xhc3NpZmljYXRpb24vZGlhZ25vc2lzL3RoZXJhcHk8L2tleXdv
cmQ+PC9rZXl3b3Jkcz48ZGF0ZXM+PHllYXI+MjAwNjwveWVhcj48cHViLWRhdGVzPjxkYXRlPk1h
eTwvZGF0ZT48L3B1Yi1kYXRlcz48L2RhdGVzPjxpc2JuPjAwMjAtMTM4MyAoUHJpbnQpJiN4RDsw
MDIwLTEzODMgKExpbmtpbmcpPC9pc2JuPjxhY2Nlc3Npb24tbnVtPjE2NjUxMDczPC9hY2Nlc3Np
b24tbnVtPjx1cmxzPjxyZWxhdGVkLXVybHM+PHVybD5odHRwczovL3d3dy5uY2JpLm5sbS5uaWgu
Z292L3B1Ym1lZC8xNjY1MTA3MzwvdXJsPjwvcmVsYXRlZC11cmxzPjwvdXJscz48ZWxlY3Ryb25p
Yy1yZXNvdXJjZS1udW0+MTAuMTAxNi9qLmluanVyeS4yMDA2LjA0LjAxMDwvZWxlY3Ryb25pYy1y
ZXNvdXJjZS1udW0+PHJlbW90ZS1kYXRhYmFzZS1uYW1lPk1lZGxpbmU8L3JlbW90ZS1kYXRhYmFz
ZS1uYW1lPjxyZW1vdGUtZGF0YWJhc2UtcHJvdmlkZXI+TkxNPC9yZW1vdGUtZGF0YWJhc2UtcHJv
dmlkZXI+PC9yZWNvcmQ+PC9DaXRlPjwvRW5kTm90ZT4A
</w:fldData>
        </w:fldChar>
      </w:r>
      <w:r w:rsidR="0048318F" w:rsidRPr="00234024">
        <w:instrText xml:space="preserve"> ADDIN EN.CITE </w:instrText>
      </w:r>
      <w:r w:rsidR="0048318F" w:rsidRPr="00234024">
        <w:fldChar w:fldCharType="begin">
          <w:fldData xml:space="preserve">PEVuZE5vdGU+PENpdGU+PEF1dGhvcj5Ib3dlbGw8L0F1dGhvcj48WWVhcj4yMDExPC9ZZWFyPjxS
ZWNOdW0+MjU5PC9SZWNOdW0+PERpc3BsYXlUZXh0Pls3MCwgOTNdPC9EaXNwbGF5VGV4dD48cmVj
b3JkPjxyZWMtbnVtYmVyPjI1OTwvcmVjLW51bWJlcj48Zm9yZWlnbi1rZXlzPjxrZXkgYXBwPSJF
TiIgZGItaWQ9InhhZXZ6ZmQ5bHdheHNjZXN3MGM1OWRlZTJlZXY5ZWVmYXR2dCIgdGltZXN0YW1w
PSIxNzM3MDQxOTcxIj4yNTk8L2tleT48L2ZvcmVpZ24ta2V5cz48cmVmLXR5cGUgbmFtZT0iSm91
cm5hbCBBcnRpY2xlIj4xNzwvcmVmLXR5cGU+PGNvbnRyaWJ1dG9ycz48YXV0aG9ycz48YXV0aG9y
Pkhvd2VsbCwgVy4gUi48L2F1dGhvcj48YXV0aG9yPkdvdWxzdG9uLCBDLjwvYXV0aG9yPjwvYXV0
aG9ycz48L2NvbnRyaWJ1dG9ycz48YXV0aC1hZGRyZXNzPkRlcGFydG1lbnQgb2YgSW50ZXJuYWwg
TWVkaWNpbmUsIFVuaXZlcnNpdHkgb2YgVXRhaCBTY2hvb2wgb2YgTWVkaWNpbmUsIFNhbHQgTGFr
ZSBDaXR5LCBVVDg0MTM0LCBVU0EuIHdpbGxpYW0uaG93ZWxsQGhzYy51dGFoLmVkdTwvYXV0aC1h
ZGRyZXNzPjx0aXRsZXM+PHRpdGxlPk9zdGVvbXllbGl0aXM6IGFuIHVwZGF0ZSBmb3IgaG9zcGl0
YWxpc3RzPC90aXRsZT48c2Vjb25kYXJ5LXRpdGxlPkhvc3AgUHJhY3QgKDE5OTUpPC9zZWNvbmRh
cnktdGl0bGU+PC90aXRsZXM+PHBlcmlvZGljYWw+PGZ1bGwtdGl0bGU+SG9zcCBQcmFjdCAoMTk5
NSk8L2Z1bGwtdGl0bGU+PC9wZXJpb2RpY2FsPjxwYWdlcz4xNTMtNjA8L3BhZ2VzPjx2b2x1bWU+
Mzk8L3ZvbHVtZT48bnVtYmVyPjE8L251bWJlcj48a2V5d29yZHM+PGtleXdvcmQ+QW50aS1CYWN0
ZXJpYWwgQWdlbnRzLyp0aGVyYXBldXRpYyB1c2U8L2tleXdvcmQ+PGtleXdvcmQ+QmlvZmlsbXM8
L2tleXdvcmQ+PGtleXdvcmQ+RGlhZ25vc3RpYyBJbWFnaW5nPC9rZXl3b3JkPjxrZXl3b3JkPkhv
c3BpdGFsaXN0czwva2V5d29yZD48a2V5d29yZD5IdW1hbnM8L2tleXdvcmQ+PGtleXdvcmQ+T3N0
ZW9teWVsaXRpcy8qZGlhZ25vc2lzLypkcnVnIHRoZXJhcHkvKm1pY3JvYmlvbG9neTwva2V5d29y
ZD48L2tleXdvcmRzPjxkYXRlcz48eWVhcj4yMDExPC95ZWFyPjxwdWItZGF0ZXM+PGRhdGU+RmVi
PC9kYXRlPjwvcHViLWRhdGVzPjwvZGF0ZXM+PGlzYm4+MjE1NC04MzMxIChQcmludCkmI3hEOzIx
NTQtODMzMSAoTGlua2luZyk8L2lzYm4+PGFjY2Vzc2lvbi1udW0+MjE0NDE3NzE8L2FjY2Vzc2lv
bi1udW0+PHVybHM+PHJlbGF0ZWQtdXJscz48dXJsPmh0dHBzOi8vd3d3Lm5jYmkubmxtLm5paC5n
b3YvcHVibWVkLzIxNDQxNzcxPC91cmw+PC9yZWxhdGVkLXVybHM+PC91cmxzPjxlbGVjdHJvbmlj
LXJlc291cmNlLW51bT4xMC4zODEwL2hwLjIwMTEuMDIuMzg2PC9lbGVjdHJvbmljLXJlc291cmNl
LW51bT48cmVtb3RlLWRhdGFiYXNlLW5hbWU+TWVkbGluZTwvcmVtb3RlLWRhdGFiYXNlLW5hbWU+
PHJlbW90ZS1kYXRhYmFzZS1wcm92aWRlcj5OTE08L3JlbW90ZS1kYXRhYmFzZS1wcm92aWRlcj48
L3JlY29yZD48L0NpdGU+PENpdGU+PEF1dGhvcj5UcmFtcHV6PC9BdXRob3I+PFllYXI+MjAwNjwv
WWVhcj48UmVjTnVtPjE5PC9SZWNOdW0+PHJlY29yZD48cmVjLW51bWJlcj4xOTwvcmVjLW51bWJl
cj48Zm9yZWlnbi1rZXlzPjxrZXkgYXBwPSJFTiIgZGItaWQ9Ino1eno5ejUyYWZ2NWQ2ZTlldm41
NXpkZ2VmNWVhd3RmMHJlZSIgdGltZXN0YW1wPSIxNzM2Mzg0ODA3Ij4xOTwva2V5PjwvZm9yZWln
bi1rZXlzPjxyZWYtdHlwZSBuYW1lPSJKb3VybmFsIEFydGljbGUiPjE3PC9yZWYtdHlwZT48Y29u
dHJpYnV0b3JzPjxhdXRob3JzPjxhdXRob3I+VHJhbXB1eiwgQS48L2F1dGhvcj48YXV0aG9yPlpp
bW1lcmxpLCBXLjwvYXV0aG9yPjwvYXV0aG9ycz48L2NvbnRyaWJ1dG9ycz48YXV0aC1hZGRyZXNz
PktsaW5payBmdXIgSW5mZWt0aW9sb2dpZSB1bmQgU3BpdGFsaHlnaWVuZSwgVW5pdmVyc2l0YXRz
c3BpdGFsIEJhc2VsLCBTd2l0emVybGFuZC48L2F1dGgtYWRkcmVzcz48dGl0bGVzPjx0aXRsZT5E
aWFnbm9zaXMgYW5kIHRyZWF0bWVudCBvZiBpbmZlY3Rpb25zIGFzc29jaWF0ZWQgd2l0aCBmcmFj
dHVyZS1maXhhdGlvbiBkZXZpY2VzPC90aXRsZT48c2Vjb25kYXJ5LXRpdGxlPkluanVyeTwvc2Vj
b25kYXJ5LXRpdGxlPjwvdGl0bGVzPjxwZXJpb2RpY2FsPjxmdWxsLXRpdGxlPkluanVyeTwvZnVs
bC10aXRsZT48L3BlcmlvZGljYWw+PHBhZ2VzPlM1OS02NjwvcGFnZXM+PHZvbHVtZT4zNyBTdXBw
bCAyPC92b2x1bWU+PGtleXdvcmRzPjxrZXl3b3JkPkFuaW1hbHM8L2tleXdvcmQ+PGtleXdvcmQ+
QW50aS1JbmZlY3RpdmUgQWdlbnRzL3RoZXJhcGV1dGljIHVzZTwva2V5d29yZD48a2V5d29yZD5C
YWN0ZXJpYS9wYXRob2dlbmljaXR5PC9rZXl3b3JkPjxrZXl3b3JkPipCb25lIERpc2Vhc2VzLCBJ
bmZlY3Rpb3VzL2NsYXNzaWZpY2F0aW9uL2RpYWdub3Npcy90aGVyYXB5PC9rZXl3b3JkPjxrZXl3
b3JkPkV4dGVybmFsIEZpeGF0b3JzLyphZHZlcnNlIGVmZmVjdHM8L2tleXdvcmQ+PGtleXdvcmQ+
RnJhY3R1cmUgRml4YXRpb24vKmFkdmVyc2UgZWZmZWN0czwva2V5d29yZD48a2V5d29yZD5HdWlu
ZWEgUGlnczwva2V5d29yZD48a2V5d29yZD5IdW1hbnM8L2tleXdvcmQ+PGtleXdvcmQ+SW50ZXJu
YWwgRml4YXRvcnMvKmFkdmVyc2UgZWZmZWN0czwva2V5d29yZD48a2V5d29yZD5Qb3N0b3BlcmF0
aXZlIENvbXBsaWNhdGlvbnMvY2xhc3NpZmljYXRpb24vZGlhZ25vc2lzL3RoZXJhcHk8L2tleXdv
cmQ+PC9rZXl3b3Jkcz48ZGF0ZXM+PHllYXI+MjAwNjwveWVhcj48cHViLWRhdGVzPjxkYXRlPk1h
eTwvZGF0ZT48L3B1Yi1kYXRlcz48L2RhdGVzPjxpc2JuPjAwMjAtMTM4MyAoUHJpbnQpJiN4RDsw
MDIwLTEzODMgKExpbmtpbmcpPC9pc2JuPjxhY2Nlc3Npb24tbnVtPjE2NjUxMDczPC9hY2Nlc3Np
b24tbnVtPjx1cmxzPjxyZWxhdGVkLXVybHM+PHVybD5odHRwczovL3d3dy5uY2JpLm5sbS5uaWgu
Z292L3B1Ym1lZC8xNjY1MTA3MzwvdXJsPjwvcmVsYXRlZC11cmxzPjwvdXJscz48ZWxlY3Ryb25p
Yy1yZXNvdXJjZS1udW0+MTAuMTAxNi9qLmluanVyeS4yMDA2LjA0LjAxMDwvZWxlY3Ryb25pYy1y
ZXNvdXJjZS1udW0+PHJlbW90ZS1kYXRhYmFzZS1uYW1lPk1lZGxpbmU8L3JlbW90ZS1kYXRhYmFz
ZS1uYW1lPjxyZW1vdGUtZGF0YWJhc2UtcHJvdmlkZXI+TkxNPC9yZW1vdGUtZGF0YWJhc2UtcHJv
dmlkZXI+PC9yZWNvcmQ+PC9DaXRlPjwvRW5kTm90ZT4A
</w:fldData>
        </w:fldChar>
      </w:r>
      <w:r w:rsidR="0048318F" w:rsidRPr="00234024">
        <w:instrText xml:space="preserve"> ADDIN EN.CITE.DATA </w:instrText>
      </w:r>
      <w:r w:rsidR="0048318F" w:rsidRPr="00234024">
        <w:fldChar w:fldCharType="end"/>
      </w:r>
      <w:r w:rsidRPr="00234024">
        <w:fldChar w:fldCharType="separate"/>
      </w:r>
      <w:r w:rsidR="007E0B95" w:rsidRPr="00234024">
        <w:rPr>
          <w:noProof/>
        </w:rPr>
        <w:t>[70, 93]</w:t>
      </w:r>
      <w:r w:rsidRPr="00234024">
        <w:fldChar w:fldCharType="end"/>
      </w:r>
      <w:r w:rsidRPr="00234024">
        <w:t>. There are relatively few studies addressing the optimal antimicrobial therapy for osteomyelitis.</w:t>
      </w:r>
      <w:r w:rsidRPr="00234024">
        <w:fldChar w:fldCharType="begin">
          <w:fldData xml:space="preserve">PEVuZE5vdGU+PENpdGU+PEF1dGhvcj5GcmFpbW93PC9BdXRob3I+PFllYXI+MjAwOTwvWWVhcj48
UmVjTnVtPjE3MTwvUmVjTnVtPjxEaXNwbGF5VGV4dD5bNzMsIDExNSwgMTE2XTwvRGlzcGxheVRl
eHQ+PHJlY29yZD48cmVjLW51bWJlcj4xNzE8L3JlYy1udW1iZXI+PGZvcmVpZ24ta2V5cz48a2V5
IGFwcD0iRU4iIGRiLWlkPSJ4YWV2emZkOWx3YXhzY2VzdzBjNTlkZWUyZWV2OWVlZmF0dnQiIHRp
bWVzdGFtcD0iMTczNjE5MjY4NSI+MTcxPC9rZXk+PC9mb3JlaWduLWtleXM+PHJlZi10eXBlIG5h
bWU9IkpvdXJuYWwgQXJ0aWNsZSI+MTc8L3JlZi10eXBlPjxjb250cmlidXRvcnM+PGF1dGhvcnM+
PGF1dGhvcj5GcmFpbW93LCBILiBTLjwvYXV0aG9yPjwvYXV0aG9ycz48L2NvbnRyaWJ1dG9ycz48
YXV0aC1hZGRyZXNzPlVuaXZlcnNpdHkgb2YgTWVkaWNpbmUgYW5kIERlbnRpc3RyeSBvZiBOZXcg
SmVyc2V5LCBSb2JlcnQgV29vZCBKb2huc29uIE1lZGljYWwgU2Nob29sLCBEaXZpc2lvbiBvZiBJ
bmZlY3Rpb3VzIERpc2Vhc2VzLCBDb29wZXIgVW5pdmVyc2l0eSBIb3NwaXRhbCwgQ2FtZGVuLCBO
ZXcgSmVyc2V5LjwvYXV0aC1hZGRyZXNzPjx0aXRsZXM+PHRpdGxlPlN5c3RlbWljIGFudGltaWNy
b2JpYWwgdGhlcmFweSBpbiBvc3Rlb215ZWxpdGlzPC90aXRsZT48c2Vjb25kYXJ5LXRpdGxlPlNl
bWluIFBsYXN0IFN1cmc8L3NlY29uZGFyeS10aXRsZT48L3RpdGxlcz48cGVyaW9kaWNhbD48ZnVs
bC10aXRsZT5TZW1pbiBQbGFzdCBTdXJnPC9mdWxsLXRpdGxlPjwvcGVyaW9kaWNhbD48cGFnZXM+
OTAtOTwvcGFnZXM+PHZvbHVtZT4yMzwvdm9sdW1lPjxudW1iZXI+MjwvbnVtYmVyPjxrZXl3b3Jk
cz48a2V5d29yZD5Pc3Rlb215ZWxpdGlzPC9rZXl3b3JkPjxrZXl3b3JkPlN0YXBoeWxvY29jY3Vz
IGF1cmV1cyBvc3Rlb215ZWxpdGlzPC9rZXl3b3JkPjxrZXl3b3JkPmZsdW9yb3F1aW5vbG9uZXM8
L2tleXdvcmQ+PGtleXdvcmQ+bWV0aGljaWxsaW4tcmVzaXN0YW50IFN0YXBoeWxvY29jY3VzIGF1
cmV1czwva2V5d29yZD48a2V5d29yZD5vdXRwYXRpZW50IHBhcmVudGVyYWwgYW50aWJpb3RpYyB0
aGVyYXB5PC9rZXl3b3JkPjwva2V5d29yZHM+PGRhdGVzPjx5ZWFyPjIwMDk8L3llYXI+PHB1Yi1k
YXRlcz48ZGF0ZT5NYXk8L2RhdGU+PC9wdWItZGF0ZXM+PC9kYXRlcz48aXNibj4xNTM2LTAwNjcg
KEVsZWN0cm9uaWMpJiN4RDsxNTM1LTIxODggKFByaW50KSYjeEQ7MTUzNS0yMTg4IChMaW5raW5n
KTwvaXNibj48YWNjZXNzaW9uLW51bT4yMDU2NzczMTwvYWNjZXNzaW9uLW51bT48dXJscz48cmVs
YXRlZC11cmxzPjx1cmw+aHR0cHM6Ly93d3cubmNiaS5ubG0ubmloLmdvdi9wdWJtZWQvMjA1Njc3
MzE8L3VybD48L3JlbGF0ZWQtdXJscz48L3VybHM+PGN1c3RvbTI+UE1DMjg4NDkwNTwvY3VzdG9t
Mj48ZWxlY3Ryb25pYy1yZXNvdXJjZS1udW0+MTAuMTA1NS9zLTAwMjktMTIxNDE2MTwvZWxlY3Ry
b25pYy1yZXNvdXJjZS1udW0+PHJlbW90ZS1kYXRhYmFzZS1uYW1lPlB1Yk1lZC1ub3QtTUVETElO
RTwvcmVtb3RlLWRhdGFiYXNlLW5hbWU+PHJlbW90ZS1kYXRhYmFzZS1wcm92aWRlcj5OTE08L3Jl
bW90ZS1kYXRhYmFzZS1wcm92aWRlcj48L3JlY29yZD48L0NpdGU+PENpdGU+PEF1dGhvcj5MZXc8
L0F1dGhvcj48WWVhcj4yMDA0PC9ZZWFyPjxSZWNOdW0+OTU8L1JlY051bT48cmVjb3JkPjxyZWMt
bnVtYmVyPjk1PC9yZWMtbnVtYmVyPjxmb3JlaWduLWtleXM+PGtleSBhcHA9IkVOIiBkYi1pZD0i
ejV6ejl6NTJhZnY1ZDZlOWV2bjU1emRnZWY1ZWF3dGYwcmVlIiB0aW1lc3RhbXA9IjE3MzYzODcz
NTgiPjk1PC9rZXk+PC9mb3JlaWduLWtleXM+PHJlZi10eXBlIG5hbWU9IkpvdXJuYWwgQXJ0aWNs
ZSI+MTc8L3JlZi10eXBlPjxjb250cmlidXRvcnM+PGF1dGhvcnM+PGF1dGhvcj5MZXcsIEQuIFAu
PC9hdXRob3I+PGF1dGhvcj5XYWxkdm9nZWwsIEYuIEEuPC9hdXRob3I+PC9hdXRob3JzPjwvY29u
dHJpYnV0b3JzPjxhdXRoLWFkZHJlc3M+U2VydmljZXMgb2YgSW5mZWN0aW91cyBEaXNlYXNlcyBh
bmQgTWVkaWNpbmUgMiwgRGVwYXJ0bWVudCBvZiBJbnRlcm5hbCBNZWRpY2luZSwgR2VuZXZhIFVu
aXZlcnNpdHkgSG9zcGl0YWxzLCBHZW5ldmEsIFN3aXR6ZXJsYW5kLiBEYW5pZWwuTGV3QGhjdWdl
LmNoPC9hdXRoLWFkZHJlc3M+PHRpdGxlcz48dGl0bGU+T3N0ZW9teWVsaXRpczwvdGl0bGU+PHNl
Y29uZGFyeS10aXRsZT5MYW5jZXQ8L3NlY29uZGFyeS10aXRsZT48L3RpdGxlcz48cGVyaW9kaWNh
bD48ZnVsbC10aXRsZT5MYW5jZXQ8L2Z1bGwtdGl0bGU+PC9wZXJpb2RpY2FsPjxwYWdlcz4zNjkt
Nzk8L3BhZ2VzPjx2b2x1bWU+MzY0PC92b2x1bWU+PG51bWJlcj45NDMxPC9udW1iZXI+PGtleXdv
cmRzPjxrZXl3b3JkPkh1bWFuczwva2V5d29yZD48a2V5d29yZD4qT3N0ZW9teWVsaXRpcy9kaWFn
bm9zaXMvZXRpb2xvZ3kvbWljcm9iaW9sb2d5L3RoZXJhcHk8L2tleXdvcmQ+PC9rZXl3b3Jkcz48
ZGF0ZXM+PHllYXI+MjAwNDwveWVhcj48cHViLWRhdGVzPjxkYXRlPkp1bCAyNC0zMDwvZGF0ZT48
L3B1Yi1kYXRlcz48L2RhdGVzPjxpc2JuPjE0NzQtNTQ3WCAoRWxlY3Ryb25pYykmI3hEOzAxNDAt
NjczNiAoTGlua2luZyk8L2lzYm4+PGFjY2Vzc2lvbi1udW0+MTUyNzYzOTg8L2FjY2Vzc2lvbi1u
dW0+PHVybHM+PHJlbGF0ZWQtdXJscz48dXJsPmh0dHBzOi8vd3d3Lm5jYmkubmxtLm5paC5nb3Yv
cHVibWVkLzE1Mjc2Mzk4PC91cmw+PC9yZWxhdGVkLXVybHM+PC91cmxzPjxlbGVjdHJvbmljLXJl
c291cmNlLW51bT4xMC4xMDE2L1MwMTQwLTY3MzYoMDQpMTY3MjctNTwvZWxlY3Ryb25pYy1yZXNv
dXJjZS1udW0+PHJlbW90ZS1kYXRhYmFzZS1uYW1lPk1lZGxpbmU8L3JlbW90ZS1kYXRhYmFzZS1u
YW1lPjxyZW1vdGUtZGF0YWJhc2UtcHJvdmlkZXI+TkxNPC9yZW1vdGUtZGF0YWJhc2UtcHJvdmlk
ZXI+PC9yZWNvcmQ+PC9DaXRlPjxDaXRlPjxBdXRob3I+TWFkZXIgSlQ8L0F1dGhvcj48WWVhcj4x
OTkyIDwvWWVhcj48UmVjTnVtPjI2NjwvUmVjTnVtPjxyZWNvcmQ+PHJlYy1udW1iZXI+MjY2PC9y
ZWMtbnVtYmVyPjxmb3JlaWduLWtleXM+PGtleSBhcHA9IkVOIiBkYi1pZD0ieGFldnpmZDlsd2F4
c2Nlc3cwYzU5ZGVlMmVldjllZWZhdHZ0IiB0aW1lc3RhbXA9IjE3MzcwNjA1NDkiPjI2Njwva2V5
PjwvZm9yZWlnbi1rZXlzPjxyZWYtdHlwZSBuYW1lPSJKb3VybmFsIEFydGljbGUiPjE3PC9yZWYt
dHlwZT48Y29udHJpYnV0b3JzPjxhdXRob3JzPjxhdXRob3I+TWFkZXIgSlQsIE5vcmRlbiBDLCBO
ZWxzb24gSkQsIENhbGFuZHJhIEdCLjwvYXV0aG9yPjwvYXV0aG9ycz48dHJhbnNsYXRlZC1hdXRo
b3JzPjxhdXRob3I+Q2xpbiBJbmZlY3QsIERpczwvYXV0aG9yPjwvdHJhbnNsYXRlZC1hdXRob3Jz
PjwvY29udHJpYnV0b3JzPjxhdXRoLWFkZHJlc3M+TWFyaW5lIEJpb21lZGljYWwgSW5zdGl0dXRl
LCBHYWx2ZXN0b24sIFRleGFzIDc3NTUwLiBGQVUgLSBOb3JkZW4sIEM8L2F1dGgtYWRkcmVzcz48
dGl0bGVzPjx0aXRsZT5FdmFsdWF0aW9uIG9mIG5ldyBhbnRpLWluZmVjdGl2ZSBkcnVncyBmb3Ig
dGhlIHRyZWF0bWVudCBvZiBvc3Rlb215ZWxpdGlzIGluIGFkdWx0cy4gPC90aXRsZT48c2Vjb25k
YXJ5LXRpdGxlPkluZmVjdGlvdXMgRGlzZWFzZXMgU29jaWV0eSBvZiBBbWVyaWNhIGFuZCB0aGUg
Rm9vZCBhbmQgRHJ1ZyBBZG1pbmlzdHJhdGlvbi4gQ2xpbiBJbmZlY3QgRGlzLjwvc2Vjb25kYXJ5
LXRpdGxlPjwvdGl0bGVzPjxwZXJpb2RpY2FsPjxmdWxsLXRpdGxlPkluZmVjdGlvdXMgRGlzZWFz
ZXMgU29jaWV0eSBvZiBBbWVyaWNhIGFuZCB0aGUgRm9vZCBhbmQgRHJ1ZyBBZG1pbmlzdHJhdGlv
bi4gQ2xpbiBJbmZlY3QgRGlzLjwvZnVsbC10aXRsZT48L3BlcmlvZGljYWw+PHBhZ2VzPjEwNTgt
NDgzODwvcGFnZXM+PHZvbHVtZT4xNTwvdm9sdW1lPjxudW1iZXI+MTwvbnVtYmVyPjxkYXRlcz48
eWVhcj4xOTkyIDwveWVhcj48L2RhdGVzPjx1cmxzPjwvdXJscz48cmVtb3RlLWRhdGFiYXNlLXBy
b3ZpZGVyPjE5OTIgTm92PC9yZW1vdGUtZGF0YWJhc2UtcHJvdmlkZXI+PHJlc2VhcmNoLW5vdGVz
PjAgKEFudGktQmFjdGVyaWFsIEFnZW50cyk8L3Jlc2VhcmNoLW5vdGVzPjxsYW5ndWFnZT5lbmc8
L2xhbmd1YWdlPjwvcmVjb3JkPjwvQ2l0ZT48L0VuZE5vdGU+AG==
</w:fldData>
        </w:fldChar>
      </w:r>
      <w:r w:rsidR="00EB5F7B" w:rsidRPr="00234024">
        <w:instrText xml:space="preserve"> ADDIN EN.CITE </w:instrText>
      </w:r>
      <w:r w:rsidR="00EB5F7B" w:rsidRPr="00234024">
        <w:fldChar w:fldCharType="begin">
          <w:fldData xml:space="preserve">PEVuZE5vdGU+PENpdGU+PEF1dGhvcj5GcmFpbW93PC9BdXRob3I+PFllYXI+MjAwOTwvWWVhcj48
UmVjTnVtPjE3MTwvUmVjTnVtPjxEaXNwbGF5VGV4dD5bNzMsIDExNSwgMTE2XTwvRGlzcGxheVRl
eHQ+PHJlY29yZD48cmVjLW51bWJlcj4xNzE8L3JlYy1udW1iZXI+PGZvcmVpZ24ta2V5cz48a2V5
IGFwcD0iRU4iIGRiLWlkPSJ4YWV2emZkOWx3YXhzY2VzdzBjNTlkZWUyZWV2OWVlZmF0dnQiIHRp
bWVzdGFtcD0iMTczNjE5MjY4NSI+MTcxPC9rZXk+PC9mb3JlaWduLWtleXM+PHJlZi10eXBlIG5h
bWU9IkpvdXJuYWwgQXJ0aWNsZSI+MTc8L3JlZi10eXBlPjxjb250cmlidXRvcnM+PGF1dGhvcnM+
PGF1dGhvcj5GcmFpbW93LCBILiBTLjwvYXV0aG9yPjwvYXV0aG9ycz48L2NvbnRyaWJ1dG9ycz48
YXV0aC1hZGRyZXNzPlVuaXZlcnNpdHkgb2YgTWVkaWNpbmUgYW5kIERlbnRpc3RyeSBvZiBOZXcg
SmVyc2V5LCBSb2JlcnQgV29vZCBKb2huc29uIE1lZGljYWwgU2Nob29sLCBEaXZpc2lvbiBvZiBJ
bmZlY3Rpb3VzIERpc2Vhc2VzLCBDb29wZXIgVW5pdmVyc2l0eSBIb3NwaXRhbCwgQ2FtZGVuLCBO
ZXcgSmVyc2V5LjwvYXV0aC1hZGRyZXNzPjx0aXRsZXM+PHRpdGxlPlN5c3RlbWljIGFudGltaWNy
b2JpYWwgdGhlcmFweSBpbiBvc3Rlb215ZWxpdGlzPC90aXRsZT48c2Vjb25kYXJ5LXRpdGxlPlNl
bWluIFBsYXN0IFN1cmc8L3NlY29uZGFyeS10aXRsZT48L3RpdGxlcz48cGVyaW9kaWNhbD48ZnVs
bC10aXRsZT5TZW1pbiBQbGFzdCBTdXJnPC9mdWxsLXRpdGxlPjwvcGVyaW9kaWNhbD48cGFnZXM+
OTAtOTwvcGFnZXM+PHZvbHVtZT4yMzwvdm9sdW1lPjxudW1iZXI+MjwvbnVtYmVyPjxrZXl3b3Jk
cz48a2V5d29yZD5Pc3Rlb215ZWxpdGlzPC9rZXl3b3JkPjxrZXl3b3JkPlN0YXBoeWxvY29jY3Vz
IGF1cmV1cyBvc3Rlb215ZWxpdGlzPC9rZXl3b3JkPjxrZXl3b3JkPmZsdW9yb3F1aW5vbG9uZXM8
L2tleXdvcmQ+PGtleXdvcmQ+bWV0aGljaWxsaW4tcmVzaXN0YW50IFN0YXBoeWxvY29jY3VzIGF1
cmV1czwva2V5d29yZD48a2V5d29yZD5vdXRwYXRpZW50IHBhcmVudGVyYWwgYW50aWJpb3RpYyB0
aGVyYXB5PC9rZXl3b3JkPjwva2V5d29yZHM+PGRhdGVzPjx5ZWFyPjIwMDk8L3llYXI+PHB1Yi1k
YXRlcz48ZGF0ZT5NYXk8L2RhdGU+PC9wdWItZGF0ZXM+PC9kYXRlcz48aXNibj4xNTM2LTAwNjcg
KEVsZWN0cm9uaWMpJiN4RDsxNTM1LTIxODggKFByaW50KSYjeEQ7MTUzNS0yMTg4IChMaW5raW5n
KTwvaXNibj48YWNjZXNzaW9uLW51bT4yMDU2NzczMTwvYWNjZXNzaW9uLW51bT48dXJscz48cmVs
YXRlZC11cmxzPjx1cmw+aHR0cHM6Ly93d3cubmNiaS5ubG0ubmloLmdvdi9wdWJtZWQvMjA1Njc3
MzE8L3VybD48L3JlbGF0ZWQtdXJscz48L3VybHM+PGN1c3RvbTI+UE1DMjg4NDkwNTwvY3VzdG9t
Mj48ZWxlY3Ryb25pYy1yZXNvdXJjZS1udW0+MTAuMTA1NS9zLTAwMjktMTIxNDE2MTwvZWxlY3Ry
b25pYy1yZXNvdXJjZS1udW0+PHJlbW90ZS1kYXRhYmFzZS1uYW1lPlB1Yk1lZC1ub3QtTUVETElO
RTwvcmVtb3RlLWRhdGFiYXNlLW5hbWU+PHJlbW90ZS1kYXRhYmFzZS1wcm92aWRlcj5OTE08L3Jl
bW90ZS1kYXRhYmFzZS1wcm92aWRlcj48L3JlY29yZD48L0NpdGU+PENpdGU+PEF1dGhvcj5MZXc8
L0F1dGhvcj48WWVhcj4yMDA0PC9ZZWFyPjxSZWNOdW0+OTU8L1JlY051bT48cmVjb3JkPjxyZWMt
bnVtYmVyPjk1PC9yZWMtbnVtYmVyPjxmb3JlaWduLWtleXM+PGtleSBhcHA9IkVOIiBkYi1pZD0i
ejV6ejl6NTJhZnY1ZDZlOWV2bjU1emRnZWY1ZWF3dGYwcmVlIiB0aW1lc3RhbXA9IjE3MzYzODcz
NTgiPjk1PC9rZXk+PC9mb3JlaWduLWtleXM+PHJlZi10eXBlIG5hbWU9IkpvdXJuYWwgQXJ0aWNs
ZSI+MTc8L3JlZi10eXBlPjxjb250cmlidXRvcnM+PGF1dGhvcnM+PGF1dGhvcj5MZXcsIEQuIFAu
PC9hdXRob3I+PGF1dGhvcj5XYWxkdm9nZWwsIEYuIEEuPC9hdXRob3I+PC9hdXRob3JzPjwvY29u
dHJpYnV0b3JzPjxhdXRoLWFkZHJlc3M+U2VydmljZXMgb2YgSW5mZWN0aW91cyBEaXNlYXNlcyBh
bmQgTWVkaWNpbmUgMiwgRGVwYXJ0bWVudCBvZiBJbnRlcm5hbCBNZWRpY2luZSwgR2VuZXZhIFVu
aXZlcnNpdHkgSG9zcGl0YWxzLCBHZW5ldmEsIFN3aXR6ZXJsYW5kLiBEYW5pZWwuTGV3QGhjdWdl
LmNoPC9hdXRoLWFkZHJlc3M+PHRpdGxlcz48dGl0bGU+T3N0ZW9teWVsaXRpczwvdGl0bGU+PHNl
Y29uZGFyeS10aXRsZT5MYW5jZXQ8L3NlY29uZGFyeS10aXRsZT48L3RpdGxlcz48cGVyaW9kaWNh
bD48ZnVsbC10aXRsZT5MYW5jZXQ8L2Z1bGwtdGl0bGU+PC9wZXJpb2RpY2FsPjxwYWdlcz4zNjkt
Nzk8L3BhZ2VzPjx2b2x1bWU+MzY0PC92b2x1bWU+PG51bWJlcj45NDMxPC9udW1iZXI+PGtleXdv
cmRzPjxrZXl3b3JkPkh1bWFuczwva2V5d29yZD48a2V5d29yZD4qT3N0ZW9teWVsaXRpcy9kaWFn
bm9zaXMvZXRpb2xvZ3kvbWljcm9iaW9sb2d5L3RoZXJhcHk8L2tleXdvcmQ+PC9rZXl3b3Jkcz48
ZGF0ZXM+PHllYXI+MjAwNDwveWVhcj48cHViLWRhdGVzPjxkYXRlPkp1bCAyNC0zMDwvZGF0ZT48
L3B1Yi1kYXRlcz48L2RhdGVzPjxpc2JuPjE0NzQtNTQ3WCAoRWxlY3Ryb25pYykmI3hEOzAxNDAt
NjczNiAoTGlua2luZyk8L2lzYm4+PGFjY2Vzc2lvbi1udW0+MTUyNzYzOTg8L2FjY2Vzc2lvbi1u
dW0+PHVybHM+PHJlbGF0ZWQtdXJscz48dXJsPmh0dHBzOi8vd3d3Lm5jYmkubmxtLm5paC5nb3Yv
cHVibWVkLzE1Mjc2Mzk4PC91cmw+PC9yZWxhdGVkLXVybHM+PC91cmxzPjxlbGVjdHJvbmljLXJl
c291cmNlLW51bT4xMC4xMDE2L1MwMTQwLTY3MzYoMDQpMTY3MjctNTwvZWxlY3Ryb25pYy1yZXNv
dXJjZS1udW0+PHJlbW90ZS1kYXRhYmFzZS1uYW1lPk1lZGxpbmU8L3JlbW90ZS1kYXRhYmFzZS1u
YW1lPjxyZW1vdGUtZGF0YWJhc2UtcHJvdmlkZXI+TkxNPC9yZW1vdGUtZGF0YWJhc2UtcHJvdmlk
ZXI+PC9yZWNvcmQ+PC9DaXRlPjxDaXRlPjxBdXRob3I+TWFkZXIgSlQ8L0F1dGhvcj48WWVhcj4x
OTkyIDwvWWVhcj48UmVjTnVtPjI2NjwvUmVjTnVtPjxyZWNvcmQ+PHJlYy1udW1iZXI+MjY2PC9y
ZWMtbnVtYmVyPjxmb3JlaWduLWtleXM+PGtleSBhcHA9IkVOIiBkYi1pZD0ieGFldnpmZDlsd2F4
c2Nlc3cwYzU5ZGVlMmVldjllZWZhdHZ0IiB0aW1lc3RhbXA9IjE3MzcwNjA1NDkiPjI2Njwva2V5
PjwvZm9yZWlnbi1rZXlzPjxyZWYtdHlwZSBuYW1lPSJKb3VybmFsIEFydGljbGUiPjE3PC9yZWYt
dHlwZT48Y29udHJpYnV0b3JzPjxhdXRob3JzPjxhdXRob3I+TWFkZXIgSlQsIE5vcmRlbiBDLCBO
ZWxzb24gSkQsIENhbGFuZHJhIEdCLjwvYXV0aG9yPjwvYXV0aG9ycz48dHJhbnNsYXRlZC1hdXRo
b3JzPjxhdXRob3I+Q2xpbiBJbmZlY3QsIERpczwvYXV0aG9yPjwvdHJhbnNsYXRlZC1hdXRob3Jz
PjwvY29udHJpYnV0b3JzPjxhdXRoLWFkZHJlc3M+TWFyaW5lIEJpb21lZGljYWwgSW5zdGl0dXRl
LCBHYWx2ZXN0b24sIFRleGFzIDc3NTUwLiBGQVUgLSBOb3JkZW4sIEM8L2F1dGgtYWRkcmVzcz48
dGl0bGVzPjx0aXRsZT5FdmFsdWF0aW9uIG9mIG5ldyBhbnRpLWluZmVjdGl2ZSBkcnVncyBmb3Ig
dGhlIHRyZWF0bWVudCBvZiBvc3Rlb215ZWxpdGlzIGluIGFkdWx0cy4gPC90aXRsZT48c2Vjb25k
YXJ5LXRpdGxlPkluZmVjdGlvdXMgRGlzZWFzZXMgU29jaWV0eSBvZiBBbWVyaWNhIGFuZCB0aGUg
Rm9vZCBhbmQgRHJ1ZyBBZG1pbmlzdHJhdGlvbi4gQ2xpbiBJbmZlY3QgRGlzLjwvc2Vjb25kYXJ5
LXRpdGxlPjwvdGl0bGVzPjxwZXJpb2RpY2FsPjxmdWxsLXRpdGxlPkluZmVjdGlvdXMgRGlzZWFz
ZXMgU29jaWV0eSBvZiBBbWVyaWNhIGFuZCB0aGUgRm9vZCBhbmQgRHJ1ZyBBZG1pbmlzdHJhdGlv
bi4gQ2xpbiBJbmZlY3QgRGlzLjwvZnVsbC10aXRsZT48L3BlcmlvZGljYWw+PHBhZ2VzPjEwNTgt
NDgzODwvcGFnZXM+PHZvbHVtZT4xNTwvdm9sdW1lPjxudW1iZXI+MTwvbnVtYmVyPjxkYXRlcz48
eWVhcj4xOTkyIDwveWVhcj48L2RhdGVzPjx1cmxzPjwvdXJscz48cmVtb3RlLWRhdGFiYXNlLXBy
b3ZpZGVyPjE5OTIgTm92PC9yZW1vdGUtZGF0YWJhc2UtcHJvdmlkZXI+PHJlc2VhcmNoLW5vdGVz
PjAgKEFudGktQmFjdGVyaWFsIEFnZW50cyk8L3Jlc2VhcmNoLW5vdGVzPjxsYW5ndWFnZT5lbmc8
L2xhbmd1YWdlPjwvcmVjb3JkPjwvQ2l0ZT48L0VuZE5vdGU+AG==
</w:fldData>
        </w:fldChar>
      </w:r>
      <w:r w:rsidR="00EB5F7B" w:rsidRPr="00234024">
        <w:instrText xml:space="preserve"> ADDIN EN.CITE.DATA </w:instrText>
      </w:r>
      <w:r w:rsidR="00EB5F7B" w:rsidRPr="00234024">
        <w:fldChar w:fldCharType="end"/>
      </w:r>
      <w:r w:rsidRPr="00234024">
        <w:fldChar w:fldCharType="separate"/>
      </w:r>
      <w:r w:rsidR="00EB5F7B" w:rsidRPr="00234024">
        <w:rPr>
          <w:noProof/>
        </w:rPr>
        <w:t>[73, 115, 116]</w:t>
      </w:r>
      <w:r w:rsidRPr="00234024">
        <w:fldChar w:fldCharType="end"/>
      </w:r>
      <w:r w:rsidRPr="00234024">
        <w:t xml:space="preserve"> The broad treatment plans described in literature are nonspecific, recommend individualized approach based on the patient’s underlying condition</w:t>
      </w:r>
      <w:r w:rsidRPr="00234024">
        <w:fldChar w:fldCharType="begin"/>
      </w:r>
      <w:r w:rsidR="00EB5F7B" w:rsidRPr="00234024">
        <w:instrText xml:space="preserve"> ADDIN EN.CITE &lt;EndNote&gt;&lt;Cite&gt;&lt;Author&gt;Gentry&lt;/Author&gt;&lt;Year&gt;1997&lt;/Year&gt;&lt;RecNum&gt;261&lt;/RecNum&gt;&lt;DisplayText&gt;[117]&lt;/DisplayText&gt;&lt;record&gt;&lt;rec-number&gt;261&lt;/rec-number&gt;&lt;foreign-keys&gt;&lt;key app="EN" db-id="xaevzfd9lwaxscesw0c59dee2eev9eefatvt" timestamp="1737054014"&gt;261&lt;/key&gt;&lt;/foreign-keys&gt;&lt;ref-type name="Journal Article"&gt;17&lt;/ref-type&gt;&lt;contributors&gt;&lt;authors&gt;&lt;author&gt;Gentry, Layne O.&lt;/author&gt;&lt;/authors&gt;&lt;/contributors&gt;&lt;titles&gt;&lt;title&gt;Management of osteomyelitis&lt;/title&gt;&lt;secondary-title&gt;International Journal of Antimicrobial Agents&lt;/secondary-title&gt;&lt;/titles&gt;&lt;periodical&gt;&lt;full-title&gt;International Journal of Antimicrobial Agents&lt;/full-title&gt;&lt;/periodical&gt;&lt;pages&gt;37-42&lt;/pages&gt;&lt;volume&gt;9&lt;/volume&gt;&lt;number&gt;1&lt;/number&gt;&lt;keywords&gt;&lt;keyword&gt;Osteomyelitis&lt;/keyword&gt;&lt;keyword&gt;Parenteral therapy&lt;/keyword&gt;&lt;/keywords&gt;&lt;dates&gt;&lt;year&gt;1997&lt;/year&gt;&lt;pub-dates&gt;&lt;date&gt;1997/06/01/&lt;/date&gt;&lt;/pub-dates&gt;&lt;/dates&gt;&lt;isbn&gt;0924-8579&lt;/isbn&gt;&lt;urls&gt;&lt;related-urls&gt;&lt;url&gt;https://www.sciencedirect.com/science/article/pii/S0924857997003750&lt;/url&gt;&lt;/related-urls&gt;&lt;/urls&gt;&lt;electronic-resource-num&gt;https://doi.org/10.1016/S0924-8579(97)00375-0&lt;/electronic-resource-num&gt;&lt;/record&gt;&lt;/Cite&gt;&lt;/EndNote&gt;</w:instrText>
      </w:r>
      <w:r w:rsidRPr="00234024">
        <w:fldChar w:fldCharType="separate"/>
      </w:r>
      <w:r w:rsidR="00EB5F7B" w:rsidRPr="00234024">
        <w:rPr>
          <w:noProof/>
        </w:rPr>
        <w:t>[117]</w:t>
      </w:r>
      <w:r w:rsidRPr="00234024">
        <w:fldChar w:fldCharType="end"/>
      </w:r>
      <w:r w:rsidRPr="00234024">
        <w:t xml:space="preserve"> and are </w:t>
      </w:r>
      <w:r w:rsidR="0012506B" w:rsidRPr="00234024">
        <w:t xml:space="preserve">occasionally </w:t>
      </w:r>
      <w:r w:rsidRPr="00234024">
        <w:t xml:space="preserve">contradictory. In addition, the </w:t>
      </w:r>
      <w:r w:rsidR="00CA3C22" w:rsidRPr="00234024">
        <w:t xml:space="preserve">much </w:t>
      </w:r>
      <w:r w:rsidRPr="00234024">
        <w:t xml:space="preserve">of the literature </w:t>
      </w:r>
      <w:r w:rsidR="0012506B" w:rsidRPr="00234024">
        <w:t>regar</w:t>
      </w:r>
      <w:r w:rsidR="00CA3C22" w:rsidRPr="00234024">
        <w:t>ding</w:t>
      </w:r>
      <w:r w:rsidR="0012506B" w:rsidRPr="00234024">
        <w:t xml:space="preserve"> </w:t>
      </w:r>
      <w:r w:rsidRPr="00234024">
        <w:t>approach to osteomyelitis are based on animal infection models</w:t>
      </w:r>
      <w:r w:rsidRPr="00234024">
        <w:fldChar w:fldCharType="begin"/>
      </w:r>
      <w:r w:rsidR="00EB5F7B" w:rsidRPr="00234024">
        <w:instrText xml:space="preserve"> ADDIN EN.CITE &lt;EndNote&gt;&lt;Cite&gt;&lt;Author&gt;Fraimow&lt;/Author&gt;&lt;Year&gt;2009&lt;/Year&gt;&lt;RecNum&gt;171&lt;/RecNum&gt;&lt;DisplayText&gt;[115]&lt;/DisplayText&gt;&lt;record&gt;&lt;rec-number&gt;171&lt;/rec-number&gt;&lt;foreign-keys&gt;&lt;key app="EN" db-id="xaevzfd9lwaxscesw0c59dee2eev9eefatvt" timestamp="1736192685"&gt;171&lt;/key&gt;&lt;/foreign-keys&gt;&lt;ref-type name="Journal Article"&gt;17&lt;/ref-type&gt;&lt;contributors&gt;&lt;authors&gt;&lt;author&gt;Fraimow, H. S.&lt;/author&gt;&lt;/authors&gt;&lt;/contributors&gt;&lt;auth-address&gt;University of Medicine and Dentistry of New Jersey, Robert Wood Johnson Medical School, Division of Infectious Diseases, Cooper University Hospital, Camden, New Jersey.&lt;/auth-address&gt;&lt;titles&gt;&lt;title&gt;Systemic antimicrobial therapy in osteomyelitis&lt;/title&gt;&lt;secondary-title&gt;Semin Plast Surg&lt;/secondary-title&gt;&lt;/titles&gt;&lt;periodical&gt;&lt;full-title&gt;Semin Plast Surg&lt;/full-title&gt;&lt;/periodical&gt;&lt;pages&gt;90-9&lt;/pages&gt;&lt;volume&gt;23&lt;/volume&gt;&lt;number&gt;2&lt;/number&gt;&lt;keywords&gt;&lt;keyword&gt;Osteomyelitis&lt;/keyword&gt;&lt;keyword&gt;Staphylococcus aureus osteomyelitis&lt;/keyword&gt;&lt;keyword&gt;fluoroquinolones&lt;/keyword&gt;&lt;keyword&gt;methicillin-resistant Staphylococcus aureus&lt;/keyword&gt;&lt;keyword&gt;outpatient parenteral antibiotic therapy&lt;/keyword&gt;&lt;/keywords&gt;&lt;dates&gt;&lt;year&gt;2009&lt;/year&gt;&lt;pub-dates&gt;&lt;date&gt;May&lt;/date&gt;&lt;/pub-dates&gt;&lt;/dates&gt;&lt;isbn&gt;1536-0067 (Electronic)&amp;#xD;1535-2188 (Print)&amp;#xD;1535-2188 (Linking)&lt;/isbn&gt;&lt;accession-num&gt;20567731&lt;/accession-num&gt;&lt;urls&gt;&lt;related-urls&gt;&lt;url&gt;https://www.ncbi.nlm.nih.gov/pubmed/20567731&lt;/url&gt;&lt;/related-urls&gt;&lt;/urls&gt;&lt;custom2&gt;PMC2884905&lt;/custom2&gt;&lt;electronic-resource-num&gt;10.1055/s-0029-1214161&lt;/electronic-resource-num&gt;&lt;remote-database-name&gt;PubMed-not-MEDLINE&lt;/remote-database-name&gt;&lt;remote-database-provider&gt;NLM&lt;/remote-database-provider&gt;&lt;/record&gt;&lt;/Cite&gt;&lt;/EndNote&gt;</w:instrText>
      </w:r>
      <w:r w:rsidRPr="00234024">
        <w:fldChar w:fldCharType="separate"/>
      </w:r>
      <w:r w:rsidR="00EB5F7B" w:rsidRPr="00234024">
        <w:rPr>
          <w:noProof/>
        </w:rPr>
        <w:t>[115]</w:t>
      </w:r>
      <w:r w:rsidRPr="00234024">
        <w:fldChar w:fldCharType="end"/>
      </w:r>
      <w:r w:rsidRPr="00234024">
        <w:t>.</w:t>
      </w:r>
      <w:r w:rsidR="009F6C07" w:rsidRPr="00234024">
        <w:t xml:space="preserve"> </w:t>
      </w:r>
      <w:r w:rsidRPr="00234024">
        <w:t xml:space="preserve">The lack of comparison studies and randomized controlled trials makes it difficult to </w:t>
      </w:r>
      <w:r w:rsidR="00CA3C22" w:rsidRPr="00234024">
        <w:t xml:space="preserve">compare the </w:t>
      </w:r>
      <w:r w:rsidRPr="00234024">
        <w:t>relative efficacy of the different therapies</w:t>
      </w:r>
      <w:r w:rsidRPr="00234024">
        <w:fldChar w:fldCharType="begin"/>
      </w:r>
      <w:r w:rsidR="00E61623" w:rsidRPr="00234024">
        <w:instrText xml:space="preserve"> ADDIN EN.CITE &lt;EndNote&gt;&lt;Cite&gt;&lt;Author&gt;Maffulli&lt;/Author&gt;&lt;Year&gt;2016&lt;/Year&gt;&lt;RecNum&gt;263&lt;/RecNum&gt;&lt;DisplayText&gt;[107]&lt;/DisplayText&gt;&lt;record&gt;&lt;rec-number&gt;263&lt;/rec-number&gt;&lt;foreign-keys&gt;&lt;key app="EN" db-id="xaevzfd9lwaxscesw0c59dee2eev9eefatvt" timestamp="1737056896"&gt;263&lt;/key&gt;&lt;/foreign-keys&gt;&lt;ref-type name="Journal Article"&gt;17&lt;/ref-type&gt;&lt;contributors&gt;&lt;authors&gt;&lt;author&gt;Maffulli, N.&lt;/author&gt;&lt;author&gt;Papalia, R.&lt;/author&gt;&lt;author&gt;Zampogna, B.&lt;/author&gt;&lt;author&gt;Torre, G.&lt;/author&gt;&lt;author&gt;Albo, E.&lt;/author&gt;&lt;author&gt;Denaro, V.&lt;/author&gt;&lt;/authors&gt;&lt;/contributors&gt;&lt;titles&gt;&lt;title&gt;The management of osteomyelitis in the adult&lt;/title&gt;&lt;secondary-title&gt;The Surgeon&lt;/secondary-title&gt;&lt;/titles&gt;&lt;periodical&gt;&lt;full-title&gt;The Surgeon&lt;/full-title&gt;&lt;/periodical&gt;&lt;pages&gt;345-360&lt;/pages&gt;&lt;volume&gt;14&lt;/volume&gt;&lt;number&gt;6&lt;/number&gt;&lt;keywords&gt;&lt;keyword&gt;Osteomyelitis&lt;/keyword&gt;&lt;keyword&gt;Evidence-based medicine&lt;/keyword&gt;&lt;keyword&gt;Bone infection&lt;/keyword&gt;&lt;keyword&gt;Clinical management&lt;/keyword&gt;&lt;/keywords&gt;&lt;dates&gt;&lt;year&gt;2016&lt;/year&gt;&lt;pub-dates&gt;&lt;date&gt;2016/12/01/&lt;/date&gt;&lt;/pub-dates&gt;&lt;/dates&gt;&lt;isbn&gt;1479-666X&lt;/isbn&gt;&lt;urls&gt;&lt;related-urls&gt;&lt;url&gt;https://www.sciencedirect.com/science/article/pii/S1479666X15001249&lt;/url&gt;&lt;/related-urls&gt;&lt;/urls&gt;&lt;electronic-resource-num&gt;https://doi.org/10.1016/j.surge.2015.12.005&lt;/electronic-resource-num&gt;&lt;/record&gt;&lt;/Cite&gt;&lt;/EndNote&gt;</w:instrText>
      </w:r>
      <w:r w:rsidRPr="00234024">
        <w:fldChar w:fldCharType="separate"/>
      </w:r>
      <w:r w:rsidR="00E61623" w:rsidRPr="00234024">
        <w:rPr>
          <w:noProof/>
        </w:rPr>
        <w:t>[107]</w:t>
      </w:r>
      <w:r w:rsidRPr="00234024">
        <w:fldChar w:fldCharType="end"/>
      </w:r>
    </w:p>
    <w:p w14:paraId="39C169DF" w14:textId="77777777" w:rsidR="00617C8D" w:rsidRPr="00234024" w:rsidRDefault="006F63D0" w:rsidP="00234024">
      <w:pPr>
        <w:pStyle w:val="NormalWeb"/>
        <w:spacing w:before="0" w:beforeAutospacing="0" w:after="0" w:afterAutospacing="0"/>
      </w:pPr>
      <w:r w:rsidRPr="00234024">
        <w:t xml:space="preserve">The most </w:t>
      </w:r>
      <w:r w:rsidR="007727ED" w:rsidRPr="00234024">
        <w:t xml:space="preserve">variable for </w:t>
      </w:r>
      <w:r w:rsidRPr="00234024">
        <w:t xml:space="preserve">selecting an antimicrobial agent for the treatment of bone infection </w:t>
      </w:r>
      <w:r w:rsidR="007727ED" w:rsidRPr="00234024">
        <w:t xml:space="preserve">are the </w:t>
      </w:r>
      <w:r w:rsidRPr="00234024">
        <w:t>spectrum of activity</w:t>
      </w:r>
      <w:r w:rsidR="00792939" w:rsidRPr="00234024">
        <w:t xml:space="preserve"> of the drugs </w:t>
      </w:r>
      <w:r w:rsidR="005F42AC" w:rsidRPr="00234024">
        <w:t>with</w:t>
      </w:r>
      <w:r w:rsidR="00792939" w:rsidRPr="00234024">
        <w:t xml:space="preserve"> respect to the most likely bacteria causing infection</w:t>
      </w:r>
      <w:r w:rsidRPr="00234024">
        <w:t xml:space="preserve">. </w:t>
      </w:r>
      <w:r w:rsidR="00792939" w:rsidRPr="00234024">
        <w:t xml:space="preserve">Ideally, the </w:t>
      </w:r>
      <w:r w:rsidR="00FF01C5" w:rsidRPr="00234024">
        <w:t xml:space="preserve">pathogenic bacteria may be </w:t>
      </w:r>
      <w:r w:rsidRPr="00234024">
        <w:t>determine</w:t>
      </w:r>
      <w:r w:rsidR="00FF01C5" w:rsidRPr="00234024">
        <w:t>d</w:t>
      </w:r>
      <w:r w:rsidR="005F42AC" w:rsidRPr="00234024">
        <w:t xml:space="preserve"> </w:t>
      </w:r>
      <w:r w:rsidR="003F008E" w:rsidRPr="00234024">
        <w:t>and antimicrobial</w:t>
      </w:r>
      <w:r w:rsidR="005F42AC" w:rsidRPr="00234024">
        <w:t xml:space="preserve"> </w:t>
      </w:r>
      <w:r w:rsidRPr="00234024">
        <w:t xml:space="preserve">susceptibility </w:t>
      </w:r>
      <w:r w:rsidR="005F42AC" w:rsidRPr="00234024">
        <w:t xml:space="preserve">established when selecting the antimicrobial </w:t>
      </w:r>
      <w:r w:rsidR="00741809" w:rsidRPr="00234024">
        <w:t>drug</w:t>
      </w:r>
      <w:r w:rsidRPr="00234024">
        <w:t xml:space="preserve"> [80]. Antibiotics should then be adjusted based on microbial culture results obtained from surgical debridement or biopsy </w:t>
      </w:r>
      <w:r w:rsidRPr="00234024">
        <w:rPr>
          <w:color w:val="000000"/>
          <w:shd w:val="clear" w:color="auto" w:fill="FFFFFF"/>
        </w:rPr>
        <w:t xml:space="preserve"> </w:t>
      </w:r>
      <w:r w:rsidRPr="00234024">
        <w:rPr>
          <w:color w:val="000000"/>
          <w:shd w:val="clear" w:color="auto" w:fill="FFFFFF"/>
        </w:rPr>
        <w:fldChar w:fldCharType="begin"/>
      </w:r>
      <w:r w:rsidR="00EB5F7B" w:rsidRPr="00234024">
        <w:rPr>
          <w:color w:val="000000"/>
          <w:shd w:val="clear" w:color="auto" w:fill="FFFFFF"/>
        </w:rPr>
        <w:instrText xml:space="preserve"> ADDIN EN.CITE &lt;EndNote&gt;&lt;Cite&gt;&lt;Author&gt;Gentry&lt;/Author&gt;&lt;Year&gt;1997&lt;/Year&gt;&lt;RecNum&gt;261&lt;/RecNum&gt;&lt;DisplayText&gt;[117]&lt;/DisplayText&gt;&lt;record&gt;&lt;rec-number&gt;261&lt;/rec-number&gt;&lt;foreign-keys&gt;&lt;key app="EN" db-id="xaevzfd9lwaxscesw0c59dee2eev9eefatvt" timestamp="1737054014"&gt;261&lt;/key&gt;&lt;/foreign-keys&gt;&lt;ref-type name="Journal Article"&gt;17&lt;/ref-type&gt;&lt;contributors&gt;&lt;authors&gt;&lt;author&gt;Gentry, Layne O.&lt;/author&gt;&lt;/authors&gt;&lt;/contributors&gt;&lt;titles&gt;&lt;title&gt;Management of osteomyelitis&lt;/title&gt;&lt;secondary-title&gt;International Journal of Antimicrobial Agents&lt;/secondary-title&gt;&lt;/titles&gt;&lt;periodical&gt;&lt;full-title&gt;International Journal of Antimicrobial Agents&lt;/full-title&gt;&lt;/periodical&gt;&lt;pages&gt;37-42&lt;/pages&gt;&lt;volume&gt;9&lt;/volume&gt;&lt;number&gt;1&lt;/number&gt;&lt;keywords&gt;&lt;keyword&gt;Osteomyelitis&lt;/keyword&gt;&lt;keyword&gt;Parenteral therapy&lt;/keyword&gt;&lt;/keywords&gt;&lt;dates&gt;&lt;year&gt;1997&lt;/year&gt;&lt;pub-dates&gt;&lt;date&gt;1997/06/01/&lt;/date&gt;&lt;/pub-dates&gt;&lt;/dates&gt;&lt;isbn&gt;0924-8579&lt;/isbn&gt;&lt;urls&gt;&lt;related-urls&gt;&lt;url&gt;https://www.sciencedirect.com/science/article/pii/S0924857997003750&lt;/url&gt;&lt;/related-urls&gt;&lt;/urls&gt;&lt;electronic-resource-num&gt;https://doi.org/10.1016/S0924-8579(97)00375-0&lt;/electronic-resource-num&gt;&lt;/record&gt;&lt;/Cite&gt;&lt;/EndNote&gt;</w:instrText>
      </w:r>
      <w:r w:rsidRPr="00234024">
        <w:rPr>
          <w:color w:val="000000"/>
          <w:shd w:val="clear" w:color="auto" w:fill="FFFFFF"/>
        </w:rPr>
        <w:fldChar w:fldCharType="separate"/>
      </w:r>
      <w:r w:rsidR="00EB5F7B" w:rsidRPr="00234024">
        <w:rPr>
          <w:noProof/>
          <w:color w:val="000000"/>
          <w:shd w:val="clear" w:color="auto" w:fill="FFFFFF"/>
        </w:rPr>
        <w:t>[117]</w:t>
      </w:r>
      <w:r w:rsidRPr="00234024">
        <w:rPr>
          <w:color w:val="000000"/>
          <w:shd w:val="clear" w:color="auto" w:fill="FFFFFF"/>
        </w:rPr>
        <w:fldChar w:fldCharType="end"/>
      </w:r>
      <w:r w:rsidRPr="00234024">
        <w:t xml:space="preserve">. </w:t>
      </w:r>
      <w:r w:rsidR="00741809" w:rsidRPr="00234024">
        <w:t>P</w:t>
      </w:r>
      <w:r w:rsidRPr="00234024">
        <w:t>ractitioners</w:t>
      </w:r>
      <w:r w:rsidR="00330151" w:rsidRPr="00234024">
        <w:t xml:space="preserve">, in most cases, will </w:t>
      </w:r>
      <w:r w:rsidRPr="00234024">
        <w:t xml:space="preserve">initiate antimicrobial therapy with broad-spectrum drugs </w:t>
      </w:r>
      <w:r w:rsidR="00330151" w:rsidRPr="00234024">
        <w:t xml:space="preserve">at the time of clinical diagnosis because </w:t>
      </w:r>
      <w:r w:rsidR="00BF3E83" w:rsidRPr="00234024">
        <w:t xml:space="preserve">timing </w:t>
      </w:r>
      <w:r w:rsidR="00330151" w:rsidRPr="00234024">
        <w:t xml:space="preserve">of </w:t>
      </w:r>
      <w:r w:rsidR="00474D42" w:rsidRPr="00234024">
        <w:t>therapy</w:t>
      </w:r>
      <w:r w:rsidR="00330151" w:rsidRPr="00234024">
        <w:t xml:space="preserve"> </w:t>
      </w:r>
      <w:r w:rsidR="00BF3E83" w:rsidRPr="00234024">
        <w:t xml:space="preserve">is critical to the </w:t>
      </w:r>
      <w:r w:rsidR="00474D42" w:rsidRPr="00234024">
        <w:t xml:space="preserve">treatment of the patient </w:t>
      </w:r>
      <w:r w:rsidRPr="00234024">
        <w:fldChar w:fldCharType="begin">
          <w:fldData xml:space="preserve">PEVuZE5vdGU+PENpdGU+PEF1dGhvcj5EYXZpZXM8L0F1dGhvcj48WWVhcj4yMDE0PC9ZZWFyPjxS
ZWNOdW0+MTYyPC9SZWNOdW0+PERpc3BsYXlUZXh0PlsxMThdPC9EaXNwbGF5VGV4dD48cmVjb3Jk
PjxyZWMtbnVtYmVyPjE2MjwvcmVjLW51bWJlcj48Zm9yZWlnbi1rZXlzPjxrZXkgYXBwPSJFTiIg
ZGItaWQ9InhhZXZ6ZmQ5bHdheHNjZXN3MGM1OWRlZTJlZXY5ZWVmYXR2dCIgdGltZXN0YW1wPSIx
NzM2MTkyNjU0Ij4xNjI8L2tleT48L2ZvcmVpZ24ta2V5cz48cmVmLXR5cGUgbmFtZT0iSm91cm5h
bCBBcnRpY2xlIj4xNzwvcmVmLXR5cGU+PGNvbnRyaWJ1dG9ycz48YXV0aG9ycz48YXV0aG9yPkRh
dmllcywgUy4gVy48L2F1dGhvcj48YXV0aG9yPkVmaXJkLCBKLiBULjwvYXV0aG9yPjxhdXRob3I+
R3VpZHJ5LCBDLiBBLjwvYXV0aG9yPjxhdXRob3I+SHJhbmplYywgVC48L2F1dGhvcj48YXV0aG9y
Pk1ldHpnZXIsIFIuPC9hdXRob3I+PGF1dGhvcj5Td2Vuc29uLCBCLiBSLjwvYXV0aG9yPjxhdXRo
b3I+U2F3eWVyLCBSLiBHLjwvYXV0aG9yPjwvYXV0aG9ycz48L2NvbnRyaWJ1dG9ycz48YXV0aC1h
ZGRyZXNzPipVbml2ZXJzaXR5IG9mIFZpcmdpbmlhIFNjaG9vbCBvZiBNZWRpY2luZSwgRGVwYXJ0
bWVudCBvZiBHZW5lcmFsIFN1cmdlcnksIENoYXJsb3R0ZXN2aWxsZSwgVmlyZ2luaWE7IGRhZ2dl
ckJpb3N0YXRpc3RpY3MgVW5pdCwgQ2VudGVyIGZvciBIZWFsdGggRGlzcGFyaXRpZXMsIEJyb2R5
IFNjaG9vbCBvZiBNZWRpY2luZSwgRWFzdCBDYXJvbGluYSBVbml2ZXJzaXR5LCBHcmVlbnZpbGxl
LCBOb3J0aCBDYXJvbGluYTsgZG91YmxlIGRhZ2dlclVuaXZlcnNpdHkgb2YgVGV4YXMgU291dGh3
ZXN0ZXJuLCBEZXBhcnRtZW50IG9mIFN1cmdlcnksIERpdmlzaW9uIG9mIEJ1cm4vVHJhdW1hL0Ny
aXRpY2FsIENhcmUsIERhbGxhcywgVGV4YXM7IHNlY3Rpb24gc2lnbkNsZXZlbGFuZCBDbGluaWMs
IERlcGFydG1lbnQgb2YgRW5kb2NyaW5lIFN1cmdlcnksIENsZXZlbGFuZCwgT2hpbzsgYW5kIHBh
cmFsbGVsTWVyY3kgQ2xpbmljIEdlbmVyYWwgYW5kIFNwZWNpYWx0eSBTdXJnZXJ5LCBDb2xvbiBh
bmQgUmVjdGFsIFN1cmdlcnksIFNwcmluZ2ZpZWxkLCBNaXNzb3VyaS48L2F1dGgtYWRkcmVzcz48
dGl0bGVzPjx0aXRsZT5Eb2VzIGl0IE1hdHRlciBpZiB3ZSBnZXQgaXQgcmlnaHQ/IEltcGFjdCBv
ZiBhcHByb3ByaWF0ZW5lc3Mgb2YgZW1waXJpYyBhbnRpbWljcm9iaWFsIHRoZXJhcHkgYW1vbmcg
c3VyZ2ljYWwgcGF0aWVudHM8L3RpdGxlPjxzZWNvbmRhcnktdGl0bGU+U2hvY2s8L3NlY29uZGFy
eS10aXRsZT48L3RpdGxlcz48cGVyaW9kaWNhbD48ZnVsbC10aXRsZT5TaG9jazwvZnVsbC10aXRs
ZT48L3BlcmlvZGljYWw+PHBhZ2VzPjE4NS05MTwvcGFnZXM+PHZvbHVtZT40Mjwvdm9sdW1lPjxu
dW1iZXI+MzwvbnVtYmVyPjxrZXl3b3Jkcz48a2V5d29yZD5BZHVsdDwva2V5d29yZD48a2V5d29y
ZD5BZ2VkPC9rZXl3b3JkPjxrZXl3b3JkPkFudGktQmFjdGVyaWFsIEFnZW50cy8qdGhlcmFwZXV0
aWMgdXNlPC9rZXl3b3JkPjxrZXl3b3JkPkNvbW9yYmlkaXR5PC9rZXl3b3JkPjxrZXl3b3JkPkZl
bWFsZTwva2V5d29yZD48a2V5d29yZD5HdWlkZWxpbmUgQWRoZXJlbmNlPC9rZXl3b3JkPjxrZXl3
b3JkPkh1bWFuczwva2V5d29yZD48a2V5d29yZD5NYWxlPC9rZXl3b3JkPjxrZXl3b3JkPipNZWRp
Y2F0aW9uIEVycm9yczwva2V5d29yZD48a2V5d29yZD5NaWNyb2JpYWwgU2Vuc2l0aXZpdHkgVGVz
dHM8L2tleXdvcmQ+PGtleXdvcmQ+TWlkZGxlIEFnZWQ8L2tleXdvcmQ+PGtleXdvcmQ+UHJhY3Rp
Y2UgR3VpZGVsaW5lcyBhcyBUb3BpYzwva2V5d29yZD48a2V5d29yZD5QcmFjdGljZSBQYXR0ZXJu
cywgUGh5c2ljaWFucyZhcG9zOzwva2V5d29yZD48a2V5d29yZD5QcmVkaWN0aXZlIFZhbHVlIG9m
IFRlc3RzPC9rZXl3b3JkPjxrZXl3b3JkPlJldHJvc3BlY3RpdmUgU3R1ZGllczwva2V5d29yZD48
a2V5d29yZD5SaXNrIEFzc2Vzc21lbnQ8L2tleXdvcmQ+PGtleXdvcmQ+UmlzayBGYWN0b3JzPC9r
ZXl3b3JkPjxrZXl3b3JkPlNlcHNpcy9kaWFnbm9zaXMvKmRydWcgdGhlcmFweS9taWNyb2Jpb2xv
Z3kvbW9ydGFsaXR5PC9rZXl3b3JkPjxrZXl3b3JkPlN1cmdpY2FsIFdvdW5kIEluZmVjdGlvbi9k
aWFnbm9zaXMvKmRydWcgdGhlcmFweS9taWNyb2Jpb2xvZ3kvbW9ydGFsaXR5PC9rZXl3b3JkPjxr
ZXl3b3JkPlRlcnRpYXJ5IENhcmUgQ2VudGVyczwva2V5d29yZD48a2V5d29yZD5UcmVhdG1lbnQg
T3V0Y29tZTwva2V5d29yZD48a2V5d29yZD5WaXJnaW5pYTwva2V5d29yZD48L2tleXdvcmRzPjxk
YXRlcz48eWVhcj4yMDE0PC95ZWFyPjxwdWItZGF0ZXM+PGRhdGU+U2VwPC9kYXRlPjwvcHViLWRh
dGVzPjwvZGF0ZXM+PGlzYm4+MTU0MC0wNTE0IChFbGVjdHJvbmljKSYjeEQ7MTA3My0yMzIyIChQ
cmludCkmI3hEOzEwNzMtMjMyMiAoTGlua2luZyk8L2lzYm4+PGFjY2Vzc2lvbi1udW0+MjQ3Mjc4
Njg8L2FjY2Vzc2lvbi1udW0+PHVybHM+PHJlbGF0ZWQtdXJscz48dXJsPmh0dHBzOi8vd3d3Lm5j
YmkubmxtLm5paC5nb3YvcHVibWVkLzI0NzI3ODY4PC91cmw+PC9yZWxhdGVkLXVybHM+PC91cmxz
PjxjdXN0b20yPlBNQzQxMzQzNjc8L2N1c3RvbTI+PGVsZWN0cm9uaWMtcmVzb3VyY2UtbnVtPjEw
LjEwOTcvU0hLLjAwMDAwMDAwMDAwMDAxOTI8L2VsZWN0cm9uaWMtcmVzb3VyY2UtbnVtPjxyZW1v
dGUtZGF0YWJhc2UtbmFtZT5NZWRsaW5lPC9yZW1vdGUtZGF0YWJhc2UtbmFtZT48cmVtb3RlLWRh
dGFiYXNlLXByb3ZpZGVyPk5MTTwvcmVtb3RlLWRhdGFiYXNlLXByb3ZpZGVyPjwvcmVjb3JkPjwv
Q2l0ZT48L0VuZE5vdGU+AG==
</w:fldData>
        </w:fldChar>
      </w:r>
      <w:r w:rsidR="00EB5F7B" w:rsidRPr="00234024">
        <w:instrText xml:space="preserve"> ADDIN EN.CITE </w:instrText>
      </w:r>
      <w:r w:rsidR="00EB5F7B" w:rsidRPr="00234024">
        <w:fldChar w:fldCharType="begin">
          <w:fldData xml:space="preserve">PEVuZE5vdGU+PENpdGU+PEF1dGhvcj5EYXZpZXM8L0F1dGhvcj48WWVhcj4yMDE0PC9ZZWFyPjxS
ZWNOdW0+MTYyPC9SZWNOdW0+PERpc3BsYXlUZXh0PlsxMThdPC9EaXNwbGF5VGV4dD48cmVjb3Jk
PjxyZWMtbnVtYmVyPjE2MjwvcmVjLW51bWJlcj48Zm9yZWlnbi1rZXlzPjxrZXkgYXBwPSJFTiIg
ZGItaWQ9InhhZXZ6ZmQ5bHdheHNjZXN3MGM1OWRlZTJlZXY5ZWVmYXR2dCIgdGltZXN0YW1wPSIx
NzM2MTkyNjU0Ij4xNjI8L2tleT48L2ZvcmVpZ24ta2V5cz48cmVmLXR5cGUgbmFtZT0iSm91cm5h
bCBBcnRpY2xlIj4xNzwvcmVmLXR5cGU+PGNvbnRyaWJ1dG9ycz48YXV0aG9ycz48YXV0aG9yPkRh
dmllcywgUy4gVy48L2F1dGhvcj48YXV0aG9yPkVmaXJkLCBKLiBULjwvYXV0aG9yPjxhdXRob3I+
R3VpZHJ5LCBDLiBBLjwvYXV0aG9yPjxhdXRob3I+SHJhbmplYywgVC48L2F1dGhvcj48YXV0aG9y
Pk1ldHpnZXIsIFIuPC9hdXRob3I+PGF1dGhvcj5Td2Vuc29uLCBCLiBSLjwvYXV0aG9yPjxhdXRo
b3I+U2F3eWVyLCBSLiBHLjwvYXV0aG9yPjwvYXV0aG9ycz48L2NvbnRyaWJ1dG9ycz48YXV0aC1h
ZGRyZXNzPipVbml2ZXJzaXR5IG9mIFZpcmdpbmlhIFNjaG9vbCBvZiBNZWRpY2luZSwgRGVwYXJ0
bWVudCBvZiBHZW5lcmFsIFN1cmdlcnksIENoYXJsb3R0ZXN2aWxsZSwgVmlyZ2luaWE7IGRhZ2dl
ckJpb3N0YXRpc3RpY3MgVW5pdCwgQ2VudGVyIGZvciBIZWFsdGggRGlzcGFyaXRpZXMsIEJyb2R5
IFNjaG9vbCBvZiBNZWRpY2luZSwgRWFzdCBDYXJvbGluYSBVbml2ZXJzaXR5LCBHcmVlbnZpbGxl
LCBOb3J0aCBDYXJvbGluYTsgZG91YmxlIGRhZ2dlclVuaXZlcnNpdHkgb2YgVGV4YXMgU291dGh3
ZXN0ZXJuLCBEZXBhcnRtZW50IG9mIFN1cmdlcnksIERpdmlzaW9uIG9mIEJ1cm4vVHJhdW1hL0Ny
aXRpY2FsIENhcmUsIERhbGxhcywgVGV4YXM7IHNlY3Rpb24gc2lnbkNsZXZlbGFuZCBDbGluaWMs
IERlcGFydG1lbnQgb2YgRW5kb2NyaW5lIFN1cmdlcnksIENsZXZlbGFuZCwgT2hpbzsgYW5kIHBh
cmFsbGVsTWVyY3kgQ2xpbmljIEdlbmVyYWwgYW5kIFNwZWNpYWx0eSBTdXJnZXJ5LCBDb2xvbiBh
bmQgUmVjdGFsIFN1cmdlcnksIFNwcmluZ2ZpZWxkLCBNaXNzb3VyaS48L2F1dGgtYWRkcmVzcz48
dGl0bGVzPjx0aXRsZT5Eb2VzIGl0IE1hdHRlciBpZiB3ZSBnZXQgaXQgcmlnaHQ/IEltcGFjdCBv
ZiBhcHByb3ByaWF0ZW5lc3Mgb2YgZW1waXJpYyBhbnRpbWljcm9iaWFsIHRoZXJhcHkgYW1vbmcg
c3VyZ2ljYWwgcGF0aWVudHM8L3RpdGxlPjxzZWNvbmRhcnktdGl0bGU+U2hvY2s8L3NlY29uZGFy
eS10aXRsZT48L3RpdGxlcz48cGVyaW9kaWNhbD48ZnVsbC10aXRsZT5TaG9jazwvZnVsbC10aXRs
ZT48L3BlcmlvZGljYWw+PHBhZ2VzPjE4NS05MTwvcGFnZXM+PHZvbHVtZT40Mjwvdm9sdW1lPjxu
dW1iZXI+MzwvbnVtYmVyPjxrZXl3b3Jkcz48a2V5d29yZD5BZHVsdDwva2V5d29yZD48a2V5d29y
ZD5BZ2VkPC9rZXl3b3JkPjxrZXl3b3JkPkFudGktQmFjdGVyaWFsIEFnZW50cy8qdGhlcmFwZXV0
aWMgdXNlPC9rZXl3b3JkPjxrZXl3b3JkPkNvbW9yYmlkaXR5PC9rZXl3b3JkPjxrZXl3b3JkPkZl
bWFsZTwva2V5d29yZD48a2V5d29yZD5HdWlkZWxpbmUgQWRoZXJlbmNlPC9rZXl3b3JkPjxrZXl3
b3JkPkh1bWFuczwva2V5d29yZD48a2V5d29yZD5NYWxlPC9rZXl3b3JkPjxrZXl3b3JkPipNZWRp
Y2F0aW9uIEVycm9yczwva2V5d29yZD48a2V5d29yZD5NaWNyb2JpYWwgU2Vuc2l0aXZpdHkgVGVz
dHM8L2tleXdvcmQ+PGtleXdvcmQ+TWlkZGxlIEFnZWQ8L2tleXdvcmQ+PGtleXdvcmQ+UHJhY3Rp
Y2UgR3VpZGVsaW5lcyBhcyBUb3BpYzwva2V5d29yZD48a2V5d29yZD5QcmFjdGljZSBQYXR0ZXJu
cywgUGh5c2ljaWFucyZhcG9zOzwva2V5d29yZD48a2V5d29yZD5QcmVkaWN0aXZlIFZhbHVlIG9m
IFRlc3RzPC9rZXl3b3JkPjxrZXl3b3JkPlJldHJvc3BlY3RpdmUgU3R1ZGllczwva2V5d29yZD48
a2V5d29yZD5SaXNrIEFzc2Vzc21lbnQ8L2tleXdvcmQ+PGtleXdvcmQ+UmlzayBGYWN0b3JzPC9r
ZXl3b3JkPjxrZXl3b3JkPlNlcHNpcy9kaWFnbm9zaXMvKmRydWcgdGhlcmFweS9taWNyb2Jpb2xv
Z3kvbW9ydGFsaXR5PC9rZXl3b3JkPjxrZXl3b3JkPlN1cmdpY2FsIFdvdW5kIEluZmVjdGlvbi9k
aWFnbm9zaXMvKmRydWcgdGhlcmFweS9taWNyb2Jpb2xvZ3kvbW9ydGFsaXR5PC9rZXl3b3JkPjxr
ZXl3b3JkPlRlcnRpYXJ5IENhcmUgQ2VudGVyczwva2V5d29yZD48a2V5d29yZD5UcmVhdG1lbnQg
T3V0Y29tZTwva2V5d29yZD48a2V5d29yZD5WaXJnaW5pYTwva2V5d29yZD48L2tleXdvcmRzPjxk
YXRlcz48eWVhcj4yMDE0PC95ZWFyPjxwdWItZGF0ZXM+PGRhdGU+U2VwPC9kYXRlPjwvcHViLWRh
dGVzPjwvZGF0ZXM+PGlzYm4+MTU0MC0wNTE0IChFbGVjdHJvbmljKSYjeEQ7MTA3My0yMzIyIChQ
cmludCkmI3hEOzEwNzMtMjMyMiAoTGlua2luZyk8L2lzYm4+PGFjY2Vzc2lvbi1udW0+MjQ3Mjc4
Njg8L2FjY2Vzc2lvbi1udW0+PHVybHM+PHJlbGF0ZWQtdXJscz48dXJsPmh0dHBzOi8vd3d3Lm5j
YmkubmxtLm5paC5nb3YvcHVibWVkLzI0NzI3ODY4PC91cmw+PC9yZWxhdGVkLXVybHM+PC91cmxz
PjxjdXN0b20yPlBNQzQxMzQzNjc8L2N1c3RvbTI+PGVsZWN0cm9uaWMtcmVzb3VyY2UtbnVtPjEw
LjEwOTcvU0hLLjAwMDAwMDAwMDAwMDAxOTI8L2VsZWN0cm9uaWMtcmVzb3VyY2UtbnVtPjxyZW1v
dGUtZGF0YWJhc2UtbmFtZT5NZWRsaW5lPC9yZW1vdGUtZGF0YWJhc2UtbmFtZT48cmVtb3RlLWRh
dGFiYXNlLXByb3ZpZGVyPk5MTTwvcmVtb3RlLWRhdGFiYXNlLXByb3ZpZGVyPjwvcmVjb3JkPjwv
Q2l0ZT48L0VuZE5vdGU+AG==
</w:fldData>
        </w:fldChar>
      </w:r>
      <w:r w:rsidR="00EB5F7B" w:rsidRPr="00234024">
        <w:instrText xml:space="preserve"> ADDIN EN.CITE.DATA </w:instrText>
      </w:r>
      <w:r w:rsidR="00EB5F7B" w:rsidRPr="00234024">
        <w:fldChar w:fldCharType="end"/>
      </w:r>
      <w:r w:rsidRPr="00234024">
        <w:fldChar w:fldCharType="separate"/>
      </w:r>
      <w:r w:rsidR="00EB5F7B" w:rsidRPr="00234024">
        <w:rPr>
          <w:noProof/>
        </w:rPr>
        <w:t>[118]</w:t>
      </w:r>
      <w:r w:rsidRPr="00234024">
        <w:fldChar w:fldCharType="end"/>
      </w:r>
      <w:r w:rsidRPr="00234024">
        <w:t xml:space="preserve">. </w:t>
      </w:r>
      <w:r w:rsidR="00AB38B3" w:rsidRPr="00234024">
        <w:t>Ideally, s</w:t>
      </w:r>
      <w:r w:rsidRPr="00234024">
        <w:t xml:space="preserve">urgical revision should not be delayed until the microbiological results are available, as these results </w:t>
      </w:r>
      <w:r w:rsidR="00AB38B3" w:rsidRPr="00234024">
        <w:t xml:space="preserve">may </w:t>
      </w:r>
      <w:r w:rsidRPr="00234024">
        <w:t xml:space="preserve">require an incubation period of </w:t>
      </w:r>
      <w:r w:rsidR="00AB38B3" w:rsidRPr="00234024">
        <w:lastRenderedPageBreak/>
        <w:t xml:space="preserve">up to </w:t>
      </w:r>
      <w:r w:rsidRPr="00234024">
        <w:t>14 days</w:t>
      </w:r>
      <w:r w:rsidRPr="00234024">
        <w:fldChar w:fldCharType="begin"/>
      </w:r>
      <w:r w:rsidR="007E0B95" w:rsidRPr="00234024">
        <w:instrText xml:space="preserve"> ADDIN EN.CITE &lt;EndNote&gt;&lt;Cite&gt;&lt;Author&gt;Hogan&lt;/Author&gt;&lt;Year&gt;2013&lt;/Year&gt;&lt;RecNum&gt;258&lt;/RecNum&gt;&lt;DisplayText&gt;[75]&lt;/DisplayText&gt;&lt;record&gt;&lt;rec-number&gt;258&lt;/rec-number&gt;&lt;foreign-keys&gt;&lt;key app="EN" db-id="xaevzfd9lwaxscesw0c59dee2eev9eefatvt" timestamp="1736966451"&gt;258&lt;/key&gt;&lt;/foreign-keys&gt;&lt;ref-type name="Journal Article"&gt;17&lt;/ref-type&gt;&lt;contributors&gt;&lt;authors&gt;&lt;author&gt;Hogan, A.&lt;/author&gt;&lt;author&gt;Heppert, V. G.&lt;/author&gt;&lt;author&gt;Suda, A. J.&lt;/author&gt;&lt;/authors&gt;&lt;/contributors&gt;&lt;auth-address&gt;BG Trauma Center, Ludwigshafen, Germany.&lt;/auth-address&gt;&lt;titles&gt;&lt;title&gt;Osteomyelitis&lt;/title&gt;&lt;secondary-title&gt;Arch Orthop Trauma Surg&lt;/secondary-title&gt;&lt;/titles&gt;&lt;periodical&gt;&lt;full-title&gt;Arch Orthop Trauma Surg&lt;/full-title&gt;&lt;/periodical&gt;&lt;pages&gt;1183-96&lt;/pages&gt;&lt;volume&gt;133&lt;/volume&gt;&lt;number&gt;9&lt;/number&gt;&lt;edition&gt;20130616&lt;/edition&gt;&lt;keywords&gt;&lt;keyword&gt;Humans&lt;/keyword&gt;&lt;keyword&gt;Orthopedic Procedures/methods&lt;/keyword&gt;&lt;keyword&gt;*Osteomyelitis/diagnosis/epidemiology/etiology/therapy&lt;/keyword&gt;&lt;/keywords&gt;&lt;dates&gt;&lt;year&gt;2013&lt;/year&gt;&lt;pub-dates&gt;&lt;date&gt;Sep&lt;/date&gt;&lt;/pub-dates&gt;&lt;/dates&gt;&lt;isbn&gt;1434-3916 (Electronic)&amp;#xD;0936-8051 (Linking)&lt;/isbn&gt;&lt;accession-num&gt;23771127&lt;/accession-num&gt;&lt;urls&gt;&lt;related-urls&gt;&lt;url&gt;https://www.ncbi.nlm.nih.gov/pubmed/23771127&lt;/url&gt;&lt;/related-urls&gt;&lt;/urls&gt;&lt;electronic-resource-num&gt;10.1007/s00402-013-1785-7&lt;/electronic-resource-num&gt;&lt;remote-database-name&gt;Medline&lt;/remote-database-name&gt;&lt;remote-database-provider&gt;NLM&lt;/remote-database-provider&gt;&lt;/record&gt;&lt;/Cite&gt;&lt;/EndNote&gt;</w:instrText>
      </w:r>
      <w:r w:rsidRPr="00234024">
        <w:fldChar w:fldCharType="separate"/>
      </w:r>
      <w:r w:rsidR="007E0B95" w:rsidRPr="00234024">
        <w:rPr>
          <w:noProof/>
        </w:rPr>
        <w:t>[75]</w:t>
      </w:r>
      <w:r w:rsidRPr="00234024">
        <w:fldChar w:fldCharType="end"/>
      </w:r>
      <w:r w:rsidRPr="00234024">
        <w:t xml:space="preserve"> </w:t>
      </w:r>
      <w:r w:rsidR="00AB38B3" w:rsidRPr="00234024">
        <w:t xml:space="preserve">The </w:t>
      </w:r>
      <w:r w:rsidRPr="00234024">
        <w:t>importance of clinical experience and judgment in guiding patient management</w:t>
      </w:r>
      <w:r w:rsidR="00AB38B3" w:rsidRPr="00234024">
        <w:t xml:space="preserve"> cannot be over emphasized</w:t>
      </w:r>
      <w:r w:rsidRPr="00234024">
        <w:t>.</w:t>
      </w:r>
    </w:p>
    <w:p w14:paraId="3F609219" w14:textId="03AB6F2C" w:rsidR="006F63D0" w:rsidRPr="00234024" w:rsidRDefault="006F63D0" w:rsidP="00234024">
      <w:pPr>
        <w:pStyle w:val="NormalWeb"/>
        <w:spacing w:before="0" w:beforeAutospacing="0" w:after="0" w:afterAutospacing="0"/>
      </w:pPr>
      <w:r w:rsidRPr="00234024">
        <w:t>Regardless of the antibiotic class and protocol for systemic antibiotic therapy, High-dose intravenous antibiotics are typically administered, often starting with agents</w:t>
      </w:r>
      <w:r w:rsidR="00C0359E" w:rsidRPr="00234024">
        <w:t>, such as</w:t>
      </w:r>
      <w:r w:rsidRPr="00234024">
        <w:t xml:space="preserve"> cefazolin or vancomycin, </w:t>
      </w:r>
      <w:r w:rsidR="002852F4" w:rsidRPr="00234024">
        <w:t xml:space="preserve">because of their effectiveness </w:t>
      </w:r>
      <w:r w:rsidRPr="00234024">
        <w:t>for Staphylococcus aureus infections</w:t>
      </w:r>
      <w:r w:rsidRPr="00234024">
        <w:fldChar w:fldCharType="begin"/>
      </w:r>
      <w:r w:rsidR="00EB5F7B" w:rsidRPr="00234024">
        <w:instrText xml:space="preserve"> ADDIN EN.CITE &lt;EndNote&gt;&lt;Cite&gt;&lt;Author&gt;Gentry&lt;/Author&gt;&lt;Year&gt;1997&lt;/Year&gt;&lt;RecNum&gt;261&lt;/RecNum&gt;&lt;DisplayText&gt;[117]&lt;/DisplayText&gt;&lt;record&gt;&lt;rec-number&gt;261&lt;/rec-number&gt;&lt;foreign-keys&gt;&lt;key app="EN" db-id="xaevzfd9lwaxscesw0c59dee2eev9eefatvt" timestamp="1737054014"&gt;261&lt;/key&gt;&lt;/foreign-keys&gt;&lt;ref-type name="Journal Article"&gt;17&lt;/ref-type&gt;&lt;contributors&gt;&lt;authors&gt;&lt;author&gt;Gentry, Layne O.&lt;/author&gt;&lt;/authors&gt;&lt;/contributors&gt;&lt;titles&gt;&lt;title&gt;Management of osteomyelitis&lt;/title&gt;&lt;secondary-title&gt;International Journal of Antimicrobial Agents&lt;/secondary-title&gt;&lt;/titles&gt;&lt;periodical&gt;&lt;full-title&gt;International Journal of Antimicrobial Agents&lt;/full-title&gt;&lt;/periodical&gt;&lt;pages&gt;37-42&lt;/pages&gt;&lt;volume&gt;9&lt;/volume&gt;&lt;number&gt;1&lt;/number&gt;&lt;keywords&gt;&lt;keyword&gt;Osteomyelitis&lt;/keyword&gt;&lt;keyword&gt;Parenteral therapy&lt;/keyword&gt;&lt;/keywords&gt;&lt;dates&gt;&lt;year&gt;1997&lt;/year&gt;&lt;pub-dates&gt;&lt;date&gt;1997/06/01/&lt;/date&gt;&lt;/pub-dates&gt;&lt;/dates&gt;&lt;isbn&gt;0924-8579&lt;/isbn&gt;&lt;urls&gt;&lt;related-urls&gt;&lt;url&gt;https://www.sciencedirect.com/science/article/pii/S0924857997003750&lt;/url&gt;&lt;/related-urls&gt;&lt;/urls&gt;&lt;electronic-resource-num&gt;https://doi.org/10.1016/S0924-8579(97)00375-0&lt;/electronic-resource-num&gt;&lt;/record&gt;&lt;/Cite&gt;&lt;/EndNote&gt;</w:instrText>
      </w:r>
      <w:r w:rsidRPr="00234024">
        <w:fldChar w:fldCharType="separate"/>
      </w:r>
      <w:r w:rsidR="00EB5F7B" w:rsidRPr="00234024">
        <w:rPr>
          <w:noProof/>
        </w:rPr>
        <w:t>[117]</w:t>
      </w:r>
      <w:r w:rsidRPr="00234024">
        <w:fldChar w:fldCharType="end"/>
      </w:r>
      <w:r w:rsidRPr="00234024">
        <w:t xml:space="preserve"> The </w:t>
      </w:r>
      <w:r w:rsidR="002852F4" w:rsidRPr="00234024">
        <w:t xml:space="preserve">treatment </w:t>
      </w:r>
      <w:r w:rsidRPr="00234024">
        <w:t xml:space="preserve">protocol </w:t>
      </w:r>
      <w:r w:rsidR="002852F4" w:rsidRPr="00234024">
        <w:t>may last</w:t>
      </w:r>
      <w:r w:rsidRPr="00234024">
        <w:t xml:space="preserve"> for six weeks</w:t>
      </w:r>
      <w:r w:rsidR="002852F4" w:rsidRPr="00234024">
        <w:t xml:space="preserve"> or longer</w:t>
      </w:r>
      <w:r w:rsidRPr="00234024">
        <w:t>, with a transition to oral antibiotics after initial treatment</w:t>
      </w:r>
      <w:r w:rsidRPr="00234024">
        <w:fldChar w:fldCharType="begin"/>
      </w:r>
      <w:r w:rsidR="00EB5F7B" w:rsidRPr="00234024">
        <w:instrText xml:space="preserve"> ADDIN EN.CITE &lt;EndNote&gt;&lt;Cite&gt;&lt;Author&gt;Gentry&lt;/Author&gt;&lt;Year&gt;1997&lt;/Year&gt;&lt;RecNum&gt;261&lt;/RecNum&gt;&lt;DisplayText&gt;[117]&lt;/DisplayText&gt;&lt;record&gt;&lt;rec-number&gt;261&lt;/rec-number&gt;&lt;foreign-keys&gt;&lt;key app="EN" db-id="xaevzfd9lwaxscesw0c59dee2eev9eefatvt" timestamp="1737054014"&gt;261&lt;/key&gt;&lt;/foreign-keys&gt;&lt;ref-type name="Journal Article"&gt;17&lt;/ref-type&gt;&lt;contributors&gt;&lt;authors&gt;&lt;author&gt;Gentry, Layne O.&lt;/author&gt;&lt;/authors&gt;&lt;/contributors&gt;&lt;titles&gt;&lt;title&gt;Management of osteomyelitis&lt;/title&gt;&lt;secondary-title&gt;International Journal of Antimicrobial Agents&lt;/secondary-title&gt;&lt;/titles&gt;&lt;periodical&gt;&lt;full-title&gt;International Journal of Antimicrobial Agents&lt;/full-title&gt;&lt;/periodical&gt;&lt;pages&gt;37-42&lt;/pages&gt;&lt;volume&gt;9&lt;/volume&gt;&lt;number&gt;1&lt;/number&gt;&lt;keywords&gt;&lt;keyword&gt;Osteomyelitis&lt;/keyword&gt;&lt;keyword&gt;Parenteral therapy&lt;/keyword&gt;&lt;/keywords&gt;&lt;dates&gt;&lt;year&gt;1997&lt;/year&gt;&lt;pub-dates&gt;&lt;date&gt;1997/06/01/&lt;/date&gt;&lt;/pub-dates&gt;&lt;/dates&gt;&lt;isbn&gt;0924-8579&lt;/isbn&gt;&lt;urls&gt;&lt;related-urls&gt;&lt;url&gt;https://www.sciencedirect.com/science/article/pii/S0924857997003750&lt;/url&gt;&lt;/related-urls&gt;&lt;/urls&gt;&lt;electronic-resource-num&gt;https://doi.org/10.1016/S0924-8579(97)00375-0&lt;/electronic-resource-num&gt;&lt;/record&gt;&lt;/Cite&gt;&lt;/EndNote&gt;</w:instrText>
      </w:r>
      <w:r w:rsidRPr="00234024">
        <w:fldChar w:fldCharType="separate"/>
      </w:r>
      <w:r w:rsidR="00EB5F7B" w:rsidRPr="00234024">
        <w:rPr>
          <w:noProof/>
        </w:rPr>
        <w:t>[117]</w:t>
      </w:r>
      <w:r w:rsidRPr="00234024">
        <w:fldChar w:fldCharType="end"/>
      </w:r>
      <w:r w:rsidRPr="00234024">
        <w:t xml:space="preserve"> However, successful management of </w:t>
      </w:r>
      <w:r w:rsidR="008C1FA3" w:rsidRPr="00234024">
        <w:t xml:space="preserve">severe </w:t>
      </w:r>
      <w:r w:rsidRPr="00234024">
        <w:t>acute and chronic osteomyelitis requires a combination of targeted antimicrobial therapy</w:t>
      </w:r>
      <w:r w:rsidR="008C1FA3" w:rsidRPr="00234024">
        <w:t xml:space="preserve">, </w:t>
      </w:r>
      <w:r w:rsidRPr="00234024">
        <w:t xml:space="preserve">surgical debridement of necrotic and devitalized tissue, drainage of abscesses, and removal of infected hardware and other </w:t>
      </w:r>
      <w:r w:rsidR="008C1FA3" w:rsidRPr="00234024">
        <w:t xml:space="preserve">foreign </w:t>
      </w:r>
      <w:r w:rsidRPr="00234024">
        <w:t>material.</w:t>
      </w:r>
      <w:r w:rsidRPr="00234024">
        <w:fldChar w:fldCharType="begin"/>
      </w:r>
      <w:r w:rsidR="00EB5F7B" w:rsidRPr="00234024">
        <w:instrText xml:space="preserve"> ADDIN EN.CITE &lt;EndNote&gt;&lt;Cite&gt;&lt;Author&gt;Fraimow&lt;/Author&gt;&lt;Year&gt;2009&lt;/Year&gt;&lt;RecNum&gt;171&lt;/RecNum&gt;&lt;DisplayText&gt;[115]&lt;/DisplayText&gt;&lt;record&gt;&lt;rec-number&gt;171&lt;/rec-number&gt;&lt;foreign-keys&gt;&lt;key app="EN" db-id="xaevzfd9lwaxscesw0c59dee2eev9eefatvt" timestamp="1736192685"&gt;171&lt;/key&gt;&lt;/foreign-keys&gt;&lt;ref-type name="Journal Article"&gt;17&lt;/ref-type&gt;&lt;contributors&gt;&lt;authors&gt;&lt;author&gt;Fraimow, H. S.&lt;/author&gt;&lt;/authors&gt;&lt;/contributors&gt;&lt;auth-address&gt;University of Medicine and Dentistry of New Jersey, Robert Wood Johnson Medical School, Division of Infectious Diseases, Cooper University Hospital, Camden, New Jersey.&lt;/auth-address&gt;&lt;titles&gt;&lt;title&gt;Systemic antimicrobial therapy in osteomyelitis&lt;/title&gt;&lt;secondary-title&gt;Semin Plast Surg&lt;/secondary-title&gt;&lt;/titles&gt;&lt;periodical&gt;&lt;full-title&gt;Semin Plast Surg&lt;/full-title&gt;&lt;/periodical&gt;&lt;pages&gt;90-9&lt;/pages&gt;&lt;volume&gt;23&lt;/volume&gt;&lt;number&gt;2&lt;/number&gt;&lt;keywords&gt;&lt;keyword&gt;Osteomyelitis&lt;/keyword&gt;&lt;keyword&gt;Staphylococcus aureus osteomyelitis&lt;/keyword&gt;&lt;keyword&gt;fluoroquinolones&lt;/keyword&gt;&lt;keyword&gt;methicillin-resistant Staphylococcus aureus&lt;/keyword&gt;&lt;keyword&gt;outpatient parenteral antibiotic therapy&lt;/keyword&gt;&lt;/keywords&gt;&lt;dates&gt;&lt;year&gt;2009&lt;/year&gt;&lt;pub-dates&gt;&lt;date&gt;May&lt;/date&gt;&lt;/pub-dates&gt;&lt;/dates&gt;&lt;isbn&gt;1536-0067 (Electronic)&amp;#xD;1535-2188 (Print)&amp;#xD;1535-2188 (Linking)&lt;/isbn&gt;&lt;accession-num&gt;20567731&lt;/accession-num&gt;&lt;urls&gt;&lt;related-urls&gt;&lt;url&gt;https://www.ncbi.nlm.nih.gov/pubmed/20567731&lt;/url&gt;&lt;/related-urls&gt;&lt;/urls&gt;&lt;custom2&gt;PMC2884905&lt;/custom2&gt;&lt;electronic-resource-num&gt;10.1055/s-0029-1214161&lt;/electronic-resource-num&gt;&lt;remote-database-name&gt;PubMed-not-MEDLINE&lt;/remote-database-name&gt;&lt;remote-database-provider&gt;NLM&lt;/remote-database-provider&gt;&lt;/record&gt;&lt;/Cite&gt;&lt;/EndNote&gt;</w:instrText>
      </w:r>
      <w:r w:rsidRPr="00234024">
        <w:fldChar w:fldCharType="separate"/>
      </w:r>
      <w:r w:rsidR="00EB5F7B" w:rsidRPr="00234024">
        <w:rPr>
          <w:noProof/>
        </w:rPr>
        <w:t>[115]</w:t>
      </w:r>
      <w:r w:rsidRPr="00234024">
        <w:fldChar w:fldCharType="end"/>
      </w:r>
      <w:r w:rsidRPr="00234024">
        <w:t xml:space="preserve">. </w:t>
      </w:r>
    </w:p>
    <w:p w14:paraId="398DD86D" w14:textId="62D4AD5E" w:rsidR="003C7AEF" w:rsidRPr="00234024" w:rsidRDefault="006F63D0" w:rsidP="00234024">
      <w:r w:rsidRPr="00234024">
        <w:t>Treatment must be implemented immediately following diagnos</w:t>
      </w:r>
      <w:r w:rsidR="008C1FA3" w:rsidRPr="00234024">
        <w:t>is</w:t>
      </w:r>
      <w:r w:rsidR="00463A0D" w:rsidRPr="00234024">
        <w:t xml:space="preserve">. </w:t>
      </w:r>
      <w:r w:rsidRPr="00234024">
        <w:t xml:space="preserve">Research has </w:t>
      </w:r>
      <w:r w:rsidR="00463A0D" w:rsidRPr="00234024">
        <w:t xml:space="preserve">revealed </w:t>
      </w:r>
      <w:r w:rsidRPr="00234024">
        <w:t>that bone structure can undergo alterations as early as the first day of infectio</w:t>
      </w:r>
      <w:r w:rsidR="00463A0D" w:rsidRPr="00234024">
        <w:t xml:space="preserve">n </w:t>
      </w:r>
      <w:r w:rsidRPr="00234024">
        <w:rPr>
          <w:color w:val="000000"/>
        </w:rPr>
        <w:fldChar w:fldCharType="begin">
          <w:fldData xml:space="preserve">PEVuZE5vdGU+PENpdGU+PEF1dGhvcj5DYWxob3VuPC9BdXRob3I+PFllYXI+MjAwOTwvWWVhcj48
UmVjTnVtPjExMDwvUmVjTnVtPjxEaXNwbGF5VGV4dD5bOTUsIDEwNl08L0Rpc3BsYXlUZXh0Pjxy
ZWNvcmQ+PHJlYy1udW1iZXI+MTEwPC9yZWMtbnVtYmVyPjxmb3JlaWduLWtleXM+PGtleSBhcHA9
IkVOIiBkYi1pZD0iejV6ejl6NTJhZnY1ZDZlOWV2bjU1emRnZWY1ZWF3dGYwcmVlIiB0aW1lc3Rh
bXA9IjE3Mzc4Mjc1MDMiPjExMDwva2V5PjwvZm9yZWlnbi1rZXlzPjxyZWYtdHlwZSBuYW1lPSJK
b3VybmFsIEFydGljbGUiPjE3PC9yZWYtdHlwZT48Y29udHJpYnV0b3JzPjxhdXRob3JzPjxhdXRo
b3I+Q2FsaG91biwgSi4gSC48L2F1dGhvcj48YXV0aG9yPk1hbnJpbmcsIE0uIE0uPC9hdXRob3I+
PGF1dGhvcj5TaGlydGxpZmYsIE0uPC9hdXRob3I+PC9hdXRob3JzPjwvY29udHJpYnV0b3JzPjxh
dXRoLWFkZHJlc3M+VGhlIE9oaW8gU3RhdGUgVW5pdmVyc2l0eSBNZWRpY2FsIENlbnRlciwgQ29s
dW1idXMsIE9oaW8uPC9hdXRoLWFkZHJlc3M+PHRpdGxlcz48dGl0bGU+T3N0ZW9teWVsaXRpcyBv
ZiB0aGUgbG9uZyBib25lczwvdGl0bGU+PHNlY29uZGFyeS10aXRsZT5TZW1pbiBQbGFzdCBTdXJn
PC9zZWNvbmRhcnktdGl0bGU+PC90aXRsZXM+PHBlcmlvZGljYWw+PGZ1bGwtdGl0bGU+U2VtaW4g
UGxhc3QgU3VyZzwvZnVsbC10aXRsZT48L3BlcmlvZGljYWw+PHBhZ2VzPjU5LTcyPC9wYWdlcz48
dm9sdW1lPjIzPC92b2x1bWU+PG51bWJlcj4yPC9udW1iZXI+PGtleXdvcmRzPjxrZXl3b3JkPk9z
dGVvbXllbGl0aXM8L2tleXdvcmQ+PGtleXdvcmQ+YW50aWJpb3RpY3M8L2tleXdvcmQ+PGtleXdv
cmQ+ZGVicmlkZW1lbnQ8L2tleXdvcmQ+PGtleXdvcmQ+bG9uZyBib25lczwva2V5d29yZD48L2tl
eXdvcmRzPjxkYXRlcz48eWVhcj4yMDA5PC95ZWFyPjxwdWItZGF0ZXM+PGRhdGU+TWF5PC9kYXRl
PjwvcHViLWRhdGVzPjwvZGF0ZXM+PGlzYm4+MTUzNi0wMDY3IChFbGVjdHJvbmljKSYjeEQ7MTUz
NS0yMTg4IChQcmludCkmI3hEOzE1MzUtMjE4OCAoTGlua2luZyk8L2lzYm4+PGFjY2Vzc2lvbi1u
dW0+MjA1Njc3Mjg8L2FjY2Vzc2lvbi1udW0+PHVybHM+PHJlbGF0ZWQtdXJscz48dXJsPmh0dHBz
Oi8vd3d3Lm5jYmkubmxtLm5paC5nb3YvcHVibWVkLzIwNTY3NzI4PC91cmw+PC9yZWxhdGVkLXVy
bHM+PC91cmxzPjxjdXN0b20yPlBNQzI4ODQ5MDg8L2N1c3RvbTI+PGVsZWN0cm9uaWMtcmVzb3Vy
Y2UtbnVtPjEwLjEwNTUvcy0wMDI5LTEyMTQxNTg8L2VsZWN0cm9uaWMtcmVzb3VyY2UtbnVtPjxy
ZW1vdGUtZGF0YWJhc2UtbmFtZT5QdWJNZWQtbm90LU1FRExJTkU8L3JlbW90ZS1kYXRhYmFzZS1u
YW1lPjxyZW1vdGUtZGF0YWJhc2UtcHJvdmlkZXI+TkxNPC9yZW1vdGUtZGF0YWJhc2UtcHJvdmlk
ZXI+PC9yZWNvcmQ+PC9DaXRlPjxDaXRlPjxBdXRob3I+QWx1bm5pIENhcmRpbmFsaTwvQXV0aG9y
PjxZZWFyPjIwMjQ8L1llYXI+PFJlY051bT4xMDM8L1JlY051bT48cmVjb3JkPjxyZWMtbnVtYmVy
PjEwMzwvcmVjLW51bWJlcj48Zm9yZWlnbi1rZXlzPjxrZXkgYXBwPSJFTiIgZGItaWQ9Ino1eno5
ejUyYWZ2NWQ2ZTlldm41NXpkZ2VmNWVhd3RmMHJlZSIgdGltZXN0YW1wPSIxNzM3NzUzNjc3Ij4x
MDM8L2tleT48L2ZvcmVpZ24ta2V5cz48cmVmLXR5cGUgbmFtZT0iSm91cm5hbCBBcnRpY2xlIj4x
NzwvcmVmLXR5cGU+PGNvbnRyaWJ1dG9ycz48YXV0aG9ycz48YXV0aG9yPkFsdW5uaSBDYXJkaW5h
bGksIE0uPC9hdXRob3I+PGF1dGhvcj5Hb3ZvbmksIE0uPC9hdXRob3I+PGF1dGhvcj5TdGVmYW5p
LCBTLjwvYXV0aG9yPjxhdXRob3I+TWFzbywgQS48L2F1dGhvcj48YXV0aG9yPlN0b3JuaSwgRS48
L2F1dGhvcj48YXV0aG9yPlZhbGVudGksIEYuPC9hdXRob3I+PGF1dGhvcj5NYWdsaW8sIE0uPC9h
dXRob3I+PGF1dGhvcj5Nb3JyZXNpLCBBLjwvYXV0aG9yPjxhdXRob3I+RmlvcmV0dG8sIEQuPC9h
dXRob3I+PGF1dGhvcj5EYWxsYXJpLCBELjwvYXV0aG9yPjxhdXRob3I+U2Fzc2ksIFAuPC9hdXRo
b3I+PC9hdXRob3JzPjwvY29udHJpYnV0b3JzPjxhdXRoLWFkZHJlc3M+RGVwYXJ0bWVudCBvZiBD
aGVtaXN0cnksIEJpb2xvZ3kgYW5kIEJpb3RlY2hub2xvZ3ksIFVuaXZlcnNpdHkgb2YgUGVydWdp
YSwgUGVydWdpYSwgSXRhbHkuIFJJTkdHT0xEOiA5MzA5JiN4RDtSZWNvbnN0cnVjdGl2ZSBPcnRo
b3BhZWRpYyBTdXJnZXJ5IGFuZCBJbm5vdmF0aXZlIFRlY2huaXF1ZXMgLSBNdXNjdWxvc2tlbGV0
YWwgVGlzc3VlIEJhbmssIElSQ0NTIElzdGl0dXRvIE9ydG9wZWRpY28gUml6em9saSwgQm9sb2du
YSwgSXRhbHkuJiN4RDtMYWJvcmF0b3J5IG9mIE1pY3JvYmlvbG9neSBhbmQgR01QIFF1YWxpdHkg
Q29udHJvbCwgSVJDQ1MgSXN0aXR1dG8gT3J0b3BlZGljbyBSaXp6b2xpLCBCb2xvZ25hLCBJdGFs
eS4mI3hEO0RlcGFydG1lbnQgb2YgQmlvbWVkaWNhbCBhbmQgTmV1cm9tb3RvciBTY2llbmNlcywg
VW5pdmVyc2l0eSBvZiBCb2xvZ25hLCBCb2xvZ25hLCBJdGFseS4gUklOR0dPTEQ6IDkyOTYmI3hE
O1N1cmdpY2FsIFNjaWVuY2UgYW5kIFRlY2hub2xvZ2llcywgSVJDQ1MgSXN0aXR1dG8gT3J0b3Bl
ZGljbyBSaXp6b2xpLCBCb2xvZ25hLCBJdGFseS4mI3hEO0RlcGFydG1lbnQgb2YgUGh5c2ljcyBh
bmQgR2VvbG9neSwgVW5pdmVyc2l0eSBvZiBQZXJ1Z2lhLCBQZXJ1Z2lhLCBJdGFseS4gUklOR0dP
TEQ6IDkzMDkmI3hEO0NFTUlOLUNlbnRlciBvZiBFeGNlbGxlbmNlIGZvciBJbm5vdmF0aXZlIE5h
bm9zdHJ1Y3R1cmVkIE1hdGVyaWFsLCBQZXJ1Z2lhLCBJdGFseS48L2F1dGgtYWRkcmVzcz48dGl0
bGVzPjx0aXRsZT5Db21iaW5pbmcgTXVsdGlwbGUgU3BlY3Ryb3Njb3BpYyBUZWNobmlxdWVzIHRv
IFJldmVhbCB0aGUgRWZmZWN0cyBvZiBTdGFwaHlsb2NvY2N1cyBhdXJldXMgSW5mZWN0aW9uIG9u
IEh1bWFuIEJvbmUgVGlzc3VlczwvdGl0bGU+PHNlY29uZGFyeS10aXRsZT5BcHBsIFNwZWN0cm9z
Yzwvc2Vjb25kYXJ5LXRpdGxlPjwvdGl0bGVzPjxwZXJpb2RpY2FsPjxmdWxsLXRpdGxlPkFwcGwg
U3BlY3Ryb3NjPC9mdWxsLXRpdGxlPjwvcGVyaW9kaWNhbD48cGFnZXM+MTI5NS0xMzA2PC9wYWdl
cz48dm9sdW1lPjc4PC92b2x1bWU+PG51bWJlcj4xMjwvbnVtYmVyPjxlZGl0aW9uPjIwMjQwOTMw
PC9lZGl0aW9uPjxrZXl3b3Jkcz48a2V5d29yZD5IdW1hbnM8L2tleXdvcmQ+PGtleXdvcmQ+KlNw
ZWN0cnVtIEFuYWx5c2lzLCBSYW1hbi9tZXRob2RzPC9rZXl3b3JkPjxrZXl3b3JkPipTdGFwaHls
b2NvY2N1cyBhdXJldXMvY2hlbWlzdHJ5L2lzb2xhdGlvbiAmYW1wOyBwdXJpZmljYXRpb248L2tl
eXdvcmQ+PGtleXdvcmQ+KlN0YXBoeWxvY29jY2FsIEluZmVjdGlvbnMvbWljcm9iaW9sb2d5PC9r
ZXl3b3JkPjxrZXl3b3JkPlNwZWN0cm9zY29weSwgRm91cmllciBUcmFuc2Zvcm0gSW5mcmFyZWQv
bWV0aG9kczwva2V5d29yZD48a2V5d29yZD5GZW11ci9taWNyb2Jpb2xvZ3kvY2hlbWlzdHJ5PC9r
ZXl3b3JkPjxrZXl3b3JkPk9zdGVvbXllbGl0aXMvbWljcm9iaW9sb2d5PC9rZXl3b3JkPjxrZXl3
b3JkPkF0ciBmdC1pcjwva2V5d29yZD48a2V5d29yZD5CcmlsbG91aW4gc3BlY3Ryb3Njb3B5PC9r
ZXl3b3JkPjxrZXl3b3JkPlJhbWFuIHNwZWN0cm9zY29weTwva2V5d29yZD48a2V5d29yZD5TdGFw
aHlsb2NvY2N1cyBhdXJldXM8L2tleXdvcmQ+PGtleXdvcmQ+YXR0ZW51YXRlZCB0b3RhbCByZWZs
ZWN0aW9uIEZvdXJpZXIgdHJhbnNmb3JtIGluZnJhcmVk4oCMPC9rZXl3b3JkPjxrZXl3b3JkPm9z
dGVvbXllbGl0aXM8L2tleXdvcmQ+PGtleXdvcmQ+cGVyaXByb3N0aGV0aWMgam9pbnQgaW5mZWN0
aW9uczwva2V5d29yZD48L2tleXdvcmRzPjxkYXRlcz48eWVhcj4yMDI0PC95ZWFyPjxwdWItZGF0
ZXM+PGRhdGU+RGVjPC9kYXRlPjwvcHViLWRhdGVzPjwvZGF0ZXM+PGlzYm4+MTk0My0zNTMwIChF
bGVjdHJvbmljKSYjeEQ7MDAwMy03MDI4IChMaW5raW5nKTwvaXNibj48YWNjZXNzaW9uLW51bT4z
OTM0NDI4OTwvYWNjZXNzaW9uLW51bT48dXJscz48cmVsYXRlZC11cmxzPjx1cmw+aHR0cHM6Ly93
d3cubmNiaS5ubG0ubmloLmdvdi9wdWJtZWQvMzkzNDQyODk8L3VybD48L3JlbGF0ZWQtdXJscz48
L3VybHM+PGN1c3RvbTE+RGVjbGFyYXRpb24gb2YgQ29uZmxpY3RpbmcgSW50ZXJlc3RzVGhlIGF1
dGhvcnMgZGVjbGFyZWQgbm8gcG90ZW50aWFsIGNvbmZsaWN0cyBvZiBpbnRlcmVzdCB3aXRoIHJl
c3BlY3QgdG8gdGhlIHJlc2VhcmNoLCBhdXRob3JzaGlwLCBhbmQvb3IgcHVibGljYXRpb24gb2Yg
dGhpcyBhcnRpY2xlLjwvY3VzdG9tMT48ZWxlY3Ryb25pYy1yZXNvdXJjZS1udW0+MTAuMTE3Ny8w
MDAzNzAyODI0MTI3ODkwMzwvZWxlY3Ryb25pYy1yZXNvdXJjZS1udW0+PHJlbW90ZS1kYXRhYmFz
ZS1uYW1lPk1lZGxpbmU8L3JlbW90ZS1kYXRhYmFzZS1uYW1lPjxyZW1vdGUtZGF0YWJhc2UtcHJv
dmlkZXI+TkxNPC9yZW1vdGUtZGF0YWJhc2UtcHJvdmlkZXI+PC9yZWNvcmQ+PC9DaXRlPjwvRW5k
Tm90ZT4A
</w:fldData>
        </w:fldChar>
      </w:r>
      <w:r w:rsidR="00E61623" w:rsidRPr="00234024">
        <w:rPr>
          <w:color w:val="000000"/>
        </w:rPr>
        <w:instrText xml:space="preserve"> ADDIN EN.CITE </w:instrText>
      </w:r>
      <w:r w:rsidR="00E61623" w:rsidRPr="00234024">
        <w:rPr>
          <w:color w:val="000000"/>
        </w:rPr>
        <w:fldChar w:fldCharType="begin">
          <w:fldData xml:space="preserve">PEVuZE5vdGU+PENpdGU+PEF1dGhvcj5DYWxob3VuPC9BdXRob3I+PFllYXI+MjAwOTwvWWVhcj48
UmVjTnVtPjExMDwvUmVjTnVtPjxEaXNwbGF5VGV4dD5bOTUsIDEwNl08L0Rpc3BsYXlUZXh0Pjxy
ZWNvcmQ+PHJlYy1udW1iZXI+MTEwPC9yZWMtbnVtYmVyPjxmb3JlaWduLWtleXM+PGtleSBhcHA9
IkVOIiBkYi1pZD0iejV6ejl6NTJhZnY1ZDZlOWV2bjU1emRnZWY1ZWF3dGYwcmVlIiB0aW1lc3Rh
bXA9IjE3Mzc4Mjc1MDMiPjExMDwva2V5PjwvZm9yZWlnbi1rZXlzPjxyZWYtdHlwZSBuYW1lPSJK
b3VybmFsIEFydGljbGUiPjE3PC9yZWYtdHlwZT48Y29udHJpYnV0b3JzPjxhdXRob3JzPjxhdXRo
b3I+Q2FsaG91biwgSi4gSC48L2F1dGhvcj48YXV0aG9yPk1hbnJpbmcsIE0uIE0uPC9hdXRob3I+
PGF1dGhvcj5TaGlydGxpZmYsIE0uPC9hdXRob3I+PC9hdXRob3JzPjwvY29udHJpYnV0b3JzPjxh
dXRoLWFkZHJlc3M+VGhlIE9oaW8gU3RhdGUgVW5pdmVyc2l0eSBNZWRpY2FsIENlbnRlciwgQ29s
dW1idXMsIE9oaW8uPC9hdXRoLWFkZHJlc3M+PHRpdGxlcz48dGl0bGU+T3N0ZW9teWVsaXRpcyBv
ZiB0aGUgbG9uZyBib25lczwvdGl0bGU+PHNlY29uZGFyeS10aXRsZT5TZW1pbiBQbGFzdCBTdXJn
PC9zZWNvbmRhcnktdGl0bGU+PC90aXRsZXM+PHBlcmlvZGljYWw+PGZ1bGwtdGl0bGU+U2VtaW4g
UGxhc3QgU3VyZzwvZnVsbC10aXRsZT48L3BlcmlvZGljYWw+PHBhZ2VzPjU5LTcyPC9wYWdlcz48
dm9sdW1lPjIzPC92b2x1bWU+PG51bWJlcj4yPC9udW1iZXI+PGtleXdvcmRzPjxrZXl3b3JkPk9z
dGVvbXllbGl0aXM8L2tleXdvcmQ+PGtleXdvcmQ+YW50aWJpb3RpY3M8L2tleXdvcmQ+PGtleXdv
cmQ+ZGVicmlkZW1lbnQ8L2tleXdvcmQ+PGtleXdvcmQ+bG9uZyBib25lczwva2V5d29yZD48L2tl
eXdvcmRzPjxkYXRlcz48eWVhcj4yMDA5PC95ZWFyPjxwdWItZGF0ZXM+PGRhdGU+TWF5PC9kYXRl
PjwvcHViLWRhdGVzPjwvZGF0ZXM+PGlzYm4+MTUzNi0wMDY3IChFbGVjdHJvbmljKSYjeEQ7MTUz
NS0yMTg4IChQcmludCkmI3hEOzE1MzUtMjE4OCAoTGlua2luZyk8L2lzYm4+PGFjY2Vzc2lvbi1u
dW0+MjA1Njc3Mjg8L2FjY2Vzc2lvbi1udW0+PHVybHM+PHJlbGF0ZWQtdXJscz48dXJsPmh0dHBz
Oi8vd3d3Lm5jYmkubmxtLm5paC5nb3YvcHVibWVkLzIwNTY3NzI4PC91cmw+PC9yZWxhdGVkLXVy
bHM+PC91cmxzPjxjdXN0b20yPlBNQzI4ODQ5MDg8L2N1c3RvbTI+PGVsZWN0cm9uaWMtcmVzb3Vy
Y2UtbnVtPjEwLjEwNTUvcy0wMDI5LTEyMTQxNTg8L2VsZWN0cm9uaWMtcmVzb3VyY2UtbnVtPjxy
ZW1vdGUtZGF0YWJhc2UtbmFtZT5QdWJNZWQtbm90LU1FRExJTkU8L3JlbW90ZS1kYXRhYmFzZS1u
YW1lPjxyZW1vdGUtZGF0YWJhc2UtcHJvdmlkZXI+TkxNPC9yZW1vdGUtZGF0YWJhc2UtcHJvdmlk
ZXI+PC9yZWNvcmQ+PC9DaXRlPjxDaXRlPjxBdXRob3I+QWx1bm5pIENhcmRpbmFsaTwvQXV0aG9y
PjxZZWFyPjIwMjQ8L1llYXI+PFJlY051bT4xMDM8L1JlY051bT48cmVjb3JkPjxyZWMtbnVtYmVy
PjEwMzwvcmVjLW51bWJlcj48Zm9yZWlnbi1rZXlzPjxrZXkgYXBwPSJFTiIgZGItaWQ9Ino1eno5
ejUyYWZ2NWQ2ZTlldm41NXpkZ2VmNWVhd3RmMHJlZSIgdGltZXN0YW1wPSIxNzM3NzUzNjc3Ij4x
MDM8L2tleT48L2ZvcmVpZ24ta2V5cz48cmVmLXR5cGUgbmFtZT0iSm91cm5hbCBBcnRpY2xlIj4x
NzwvcmVmLXR5cGU+PGNvbnRyaWJ1dG9ycz48YXV0aG9ycz48YXV0aG9yPkFsdW5uaSBDYXJkaW5h
bGksIE0uPC9hdXRob3I+PGF1dGhvcj5Hb3ZvbmksIE0uPC9hdXRob3I+PGF1dGhvcj5TdGVmYW5p
LCBTLjwvYXV0aG9yPjxhdXRob3I+TWFzbywgQS48L2F1dGhvcj48YXV0aG9yPlN0b3JuaSwgRS48
L2F1dGhvcj48YXV0aG9yPlZhbGVudGksIEYuPC9hdXRob3I+PGF1dGhvcj5NYWdsaW8sIE0uPC9h
dXRob3I+PGF1dGhvcj5Nb3JyZXNpLCBBLjwvYXV0aG9yPjxhdXRob3I+RmlvcmV0dG8sIEQuPC9h
dXRob3I+PGF1dGhvcj5EYWxsYXJpLCBELjwvYXV0aG9yPjxhdXRob3I+U2Fzc2ksIFAuPC9hdXRo
b3I+PC9hdXRob3JzPjwvY29udHJpYnV0b3JzPjxhdXRoLWFkZHJlc3M+RGVwYXJ0bWVudCBvZiBD
aGVtaXN0cnksIEJpb2xvZ3kgYW5kIEJpb3RlY2hub2xvZ3ksIFVuaXZlcnNpdHkgb2YgUGVydWdp
YSwgUGVydWdpYSwgSXRhbHkuIFJJTkdHT0xEOiA5MzA5JiN4RDtSZWNvbnN0cnVjdGl2ZSBPcnRo
b3BhZWRpYyBTdXJnZXJ5IGFuZCBJbm5vdmF0aXZlIFRlY2huaXF1ZXMgLSBNdXNjdWxvc2tlbGV0
YWwgVGlzc3VlIEJhbmssIElSQ0NTIElzdGl0dXRvIE9ydG9wZWRpY28gUml6em9saSwgQm9sb2du
YSwgSXRhbHkuJiN4RDtMYWJvcmF0b3J5IG9mIE1pY3JvYmlvbG9neSBhbmQgR01QIFF1YWxpdHkg
Q29udHJvbCwgSVJDQ1MgSXN0aXR1dG8gT3J0b3BlZGljbyBSaXp6b2xpLCBCb2xvZ25hLCBJdGFs
eS4mI3hEO0RlcGFydG1lbnQgb2YgQmlvbWVkaWNhbCBhbmQgTmV1cm9tb3RvciBTY2llbmNlcywg
VW5pdmVyc2l0eSBvZiBCb2xvZ25hLCBCb2xvZ25hLCBJdGFseS4gUklOR0dPTEQ6IDkyOTYmI3hE
O1N1cmdpY2FsIFNjaWVuY2UgYW5kIFRlY2hub2xvZ2llcywgSVJDQ1MgSXN0aXR1dG8gT3J0b3Bl
ZGljbyBSaXp6b2xpLCBCb2xvZ25hLCBJdGFseS4mI3hEO0RlcGFydG1lbnQgb2YgUGh5c2ljcyBh
bmQgR2VvbG9neSwgVW5pdmVyc2l0eSBvZiBQZXJ1Z2lhLCBQZXJ1Z2lhLCBJdGFseS4gUklOR0dP
TEQ6IDkzMDkmI3hEO0NFTUlOLUNlbnRlciBvZiBFeGNlbGxlbmNlIGZvciBJbm5vdmF0aXZlIE5h
bm9zdHJ1Y3R1cmVkIE1hdGVyaWFsLCBQZXJ1Z2lhLCBJdGFseS48L2F1dGgtYWRkcmVzcz48dGl0
bGVzPjx0aXRsZT5Db21iaW5pbmcgTXVsdGlwbGUgU3BlY3Ryb3Njb3BpYyBUZWNobmlxdWVzIHRv
IFJldmVhbCB0aGUgRWZmZWN0cyBvZiBTdGFwaHlsb2NvY2N1cyBhdXJldXMgSW5mZWN0aW9uIG9u
IEh1bWFuIEJvbmUgVGlzc3VlczwvdGl0bGU+PHNlY29uZGFyeS10aXRsZT5BcHBsIFNwZWN0cm9z
Yzwvc2Vjb25kYXJ5LXRpdGxlPjwvdGl0bGVzPjxwZXJpb2RpY2FsPjxmdWxsLXRpdGxlPkFwcGwg
U3BlY3Ryb3NjPC9mdWxsLXRpdGxlPjwvcGVyaW9kaWNhbD48cGFnZXM+MTI5NS0xMzA2PC9wYWdl
cz48dm9sdW1lPjc4PC92b2x1bWU+PG51bWJlcj4xMjwvbnVtYmVyPjxlZGl0aW9uPjIwMjQwOTMw
PC9lZGl0aW9uPjxrZXl3b3Jkcz48a2V5d29yZD5IdW1hbnM8L2tleXdvcmQ+PGtleXdvcmQ+KlNw
ZWN0cnVtIEFuYWx5c2lzLCBSYW1hbi9tZXRob2RzPC9rZXl3b3JkPjxrZXl3b3JkPipTdGFwaHls
b2NvY2N1cyBhdXJldXMvY2hlbWlzdHJ5L2lzb2xhdGlvbiAmYW1wOyBwdXJpZmljYXRpb248L2tl
eXdvcmQ+PGtleXdvcmQ+KlN0YXBoeWxvY29jY2FsIEluZmVjdGlvbnMvbWljcm9iaW9sb2d5PC9r
ZXl3b3JkPjxrZXl3b3JkPlNwZWN0cm9zY29weSwgRm91cmllciBUcmFuc2Zvcm0gSW5mcmFyZWQv
bWV0aG9kczwva2V5d29yZD48a2V5d29yZD5GZW11ci9taWNyb2Jpb2xvZ3kvY2hlbWlzdHJ5PC9r
ZXl3b3JkPjxrZXl3b3JkPk9zdGVvbXllbGl0aXMvbWljcm9iaW9sb2d5PC9rZXl3b3JkPjxrZXl3
b3JkPkF0ciBmdC1pcjwva2V5d29yZD48a2V5d29yZD5CcmlsbG91aW4gc3BlY3Ryb3Njb3B5PC9r
ZXl3b3JkPjxrZXl3b3JkPlJhbWFuIHNwZWN0cm9zY29weTwva2V5d29yZD48a2V5d29yZD5TdGFw
aHlsb2NvY2N1cyBhdXJldXM8L2tleXdvcmQ+PGtleXdvcmQ+YXR0ZW51YXRlZCB0b3RhbCByZWZs
ZWN0aW9uIEZvdXJpZXIgdHJhbnNmb3JtIGluZnJhcmVk4oCMPC9rZXl3b3JkPjxrZXl3b3JkPm9z
dGVvbXllbGl0aXM8L2tleXdvcmQ+PGtleXdvcmQ+cGVyaXByb3N0aGV0aWMgam9pbnQgaW5mZWN0
aW9uczwva2V5d29yZD48L2tleXdvcmRzPjxkYXRlcz48eWVhcj4yMDI0PC95ZWFyPjxwdWItZGF0
ZXM+PGRhdGU+RGVjPC9kYXRlPjwvcHViLWRhdGVzPjwvZGF0ZXM+PGlzYm4+MTk0My0zNTMwIChF
bGVjdHJvbmljKSYjeEQ7MDAwMy03MDI4IChMaW5raW5nKTwvaXNibj48YWNjZXNzaW9uLW51bT4z
OTM0NDI4OTwvYWNjZXNzaW9uLW51bT48dXJscz48cmVsYXRlZC11cmxzPjx1cmw+aHR0cHM6Ly93
d3cubmNiaS5ubG0ubmloLmdvdi9wdWJtZWQvMzkzNDQyODk8L3VybD48L3JlbGF0ZWQtdXJscz48
L3VybHM+PGN1c3RvbTE+RGVjbGFyYXRpb24gb2YgQ29uZmxpY3RpbmcgSW50ZXJlc3RzVGhlIGF1
dGhvcnMgZGVjbGFyZWQgbm8gcG90ZW50aWFsIGNvbmZsaWN0cyBvZiBpbnRlcmVzdCB3aXRoIHJl
c3BlY3QgdG8gdGhlIHJlc2VhcmNoLCBhdXRob3JzaGlwLCBhbmQvb3IgcHVibGljYXRpb24gb2Yg
dGhpcyBhcnRpY2xlLjwvY3VzdG9tMT48ZWxlY3Ryb25pYy1yZXNvdXJjZS1udW0+MTAuMTE3Ny8w
MDAzNzAyODI0MTI3ODkwMzwvZWxlY3Ryb25pYy1yZXNvdXJjZS1udW0+PHJlbW90ZS1kYXRhYmFz
ZS1uYW1lPk1lZGxpbmU8L3JlbW90ZS1kYXRhYmFzZS1uYW1lPjxyZW1vdGUtZGF0YWJhc2UtcHJv
dmlkZXI+TkxNPC9yZW1vdGUtZGF0YWJhc2UtcHJvdmlkZXI+PC9yZWNvcmQ+PC9DaXRlPjwvRW5k
Tm90ZT4A
</w:fldData>
        </w:fldChar>
      </w:r>
      <w:r w:rsidR="00E61623" w:rsidRPr="00234024">
        <w:rPr>
          <w:color w:val="000000"/>
        </w:rPr>
        <w:instrText xml:space="preserve"> ADDIN EN.CITE.DATA </w:instrText>
      </w:r>
      <w:r w:rsidR="00E61623" w:rsidRPr="00234024">
        <w:rPr>
          <w:color w:val="000000"/>
        </w:rPr>
      </w:r>
      <w:r w:rsidR="00E61623" w:rsidRPr="00234024">
        <w:rPr>
          <w:color w:val="000000"/>
        </w:rPr>
        <w:fldChar w:fldCharType="end"/>
      </w:r>
      <w:r w:rsidRPr="00234024">
        <w:rPr>
          <w:color w:val="000000"/>
        </w:rPr>
      </w:r>
      <w:r w:rsidRPr="00234024">
        <w:rPr>
          <w:color w:val="000000"/>
        </w:rPr>
        <w:fldChar w:fldCharType="separate"/>
      </w:r>
      <w:r w:rsidR="00E61623" w:rsidRPr="00234024">
        <w:rPr>
          <w:noProof/>
          <w:color w:val="000000"/>
        </w:rPr>
        <w:t>[95, 106]</w:t>
      </w:r>
      <w:r w:rsidRPr="00234024">
        <w:rPr>
          <w:color w:val="000000"/>
        </w:rPr>
        <w:fldChar w:fldCharType="end"/>
      </w:r>
      <w:r w:rsidRPr="00234024">
        <w:t xml:space="preserve"> </w:t>
      </w:r>
      <w:r w:rsidR="00202CDF" w:rsidRPr="00234024">
        <w:t>I</w:t>
      </w:r>
      <w:r w:rsidRPr="00234024">
        <w:t>n cases following trauma or surgery, delayed diagnosis and subsequent treatment interventions often lead to complex scenarios where surgical intervention and localized treatment become necessary. Since this infection is typically accompanied by bone loss, treatment should</w:t>
      </w:r>
      <w:r w:rsidR="00202CDF" w:rsidRPr="00234024">
        <w:t>,</w:t>
      </w:r>
      <w:r w:rsidRPr="00234024">
        <w:t xml:space="preserve"> ideally</w:t>
      </w:r>
      <w:r w:rsidR="00202CDF" w:rsidRPr="00234024">
        <w:t>,</w:t>
      </w:r>
      <w:r w:rsidRPr="00234024">
        <w:t xml:space="preserve"> not only eliminate pathogenic bacteria but also promote rapid bone regeneration in the defect area</w:t>
      </w:r>
      <w:r w:rsidRPr="00234024">
        <w:fldChar w:fldCharType="begin">
          <w:fldData xml:space="preserve">PEVuZE5vdGU+PENpdGU+PEF1dGhvcj5RaW48L0F1dGhvcj48WWVhcj4yMDI0PC9ZZWFyPjxSZWNO
dW0+MjUyPC9SZWNOdW0+PERpc3BsYXlUZXh0PlszNSwgMTA2XTwvRGlzcGxheVRleHQ+PHJlY29y
ZD48cmVjLW51bWJlcj4yNTI8L3JlYy1udW1iZXI+PGZvcmVpZ24ta2V5cz48a2V5IGFwcD0iRU4i
IGRiLWlkPSJ4YWV2emZkOWx3YXhzY2VzdzBjNTlkZWUyZWV2OWVlZmF0dnQiIHRpbWVzdGFtcD0i
MTczNjk2NDIwNSI+MjUyPC9rZXk+PC9mb3JlaWduLWtleXM+PHJlZi10eXBlIG5hbWU9IkpvdXJu
YWwgQXJ0aWNsZSI+MTc8L3JlZi10eXBlPjxjb250cmlidXRvcnM+PGF1dGhvcnM+PGF1dGhvcj5R
aW4sIEwuPC9hdXRob3I+PGF1dGhvcj5ZYW5nLCBTLjwvYXV0aG9yPjxhdXRob3I+WmhhbywgQy48
L2F1dGhvcj48YXV0aG9yPllhbmcsIEouPC9hdXRob3I+PGF1dGhvcj5MaSwgRi48L2F1dGhvcj48
YXV0aG9yPlh1LCBaLjwvYXV0aG9yPjxhdXRob3I+WWFuZywgWS48L2F1dGhvcj48YXV0aG9yPlpo
b3UsIEguPC9hdXRob3I+PGF1dGhvcj5MaSwgSy48L2F1dGhvcj48YXV0aG9yPlhpb25nLCBDLjwv
YXV0aG9yPjxhdXRob3I+SHVhbmcsIFcuPC9hdXRob3I+PGF1dGhvcj5IdSwgTi48L2F1dGhvcj48
YXV0aG9yPkh1LCBYLjwvYXV0aG9yPjwvYXV0aG9ycz48L2NvbnRyaWJ1dG9ycz48YXV0aC1hZGRy
ZXNzPkRlcGFydG1lbnQgb2YgT3J0aG9wYWVkaWNzLCBUaGUgRmlyc3QgQWZmaWxpYXRlZCBIb3Nw
aXRhbCBvZiBDaG9uZ3FpbmcgTWVkaWNhbCBVbml2ZXJzaXR5LCBDaG9uZ3FpbmcsIDQwMDAxNiwg
Q2hpbmEuJiN4RDtPcnRob3BlZGljIExhYm9yYXRvcnkgb2YgQ2hvbmdxaW5nIE1lZGljYWwgVW5p
dmVyc2l0eSwgQ2hvbmdxaW5nLCA0MDAwMTYsIENoaW5hLiYjeEQ7Q2xpbmljYWwgTWVkaWNhbCBD
b2xsZWdlIGFuZCBBZmZpbGlhdGVkIEhvc3BpdGFsIG9mIENoZW5nZHUgVW5pdmVyc2l0eSwgQ2hl
bmdkdSBVbml2ZXJzaXR5LCBDaGVuZ2R1LCBTaWNodWFuLCA2MTAwODEsIENoaW5hLiYjeEQ7VW5p
dmVyc2l0eSBvZiBDaGluZXNlIEFjYWRlbXkgb2YgU2NpZW5jZXMsIEJlaSBKaW5nLCAxMDE0MDgs
IENoaW5hLiYjeEQ7RGVwYXJ0bWVudCBvZiBPcnRob3BhZWRpY3MsIFRoZSBGaXJzdCBBZmZpbGlh
dGVkIEhvc3BpdGFsIG9mIENob25ncWluZyBNZWRpY2FsIFVuaXZlcnNpdHksIENob25ncWluZywg
NDAwMDE2LCBDaGluYS4gaHVuY3Fqb2ludEB5ZWFoLm5ldC4mI3hEO09ydGhvcGVkaWMgTGFib3Jh
dG9yeSBvZiBDaG9uZ3FpbmcgTWVkaWNhbCBVbml2ZXJzaXR5LCBDaG9uZ3FpbmcsIDQwMDAxNiwg
Q2hpbmEuIGh1bmNxam9pbnRAeWVhaC5uZXQuJiN4RDtDbGluaWNhbCBNZWRpY2FsIENvbGxlZ2Ug
YW5kIEFmZmlsaWF0ZWQgSG9zcGl0YWwgb2YgQ2hlbmdkdSBVbml2ZXJzaXR5LCBDaGVuZ2R1IFVu
aXZlcnNpdHksIENoZW5nZHUsIFNpY2h1YW4sIDYxMDA4MSwgQ2hpbmEuIGh1eHVsaW4xOTkzQDE2
My5jb20uJiN4RDtEZXBhcnRtZW50IG9mIEJpb3RoZXJhcHksIENhbmNlciBDZW50ZXIgYW5kIFN0
YXRlIEtleSBMYWJvcmF0b3J5IG9mIEJpb3RoZXJhcHksIFdlc3QgQ2hpbmEgSG9zcGl0YWwsIFNp
Y2h1YW4gVW5pdmVyc2l0eSwgQ2hlbmdkdSwgU2ljaHVhbiwgNjEwMDQxLCBDaGluYS4gaHV4dWxp
bjE5OTNAMTYzLmNvbS48L2F1dGgtYWRkcmVzcz48dGl0bGVzPjx0aXRsZT5Qcm9zcGVjdHMgYW5k
IGNoYWxsZW5nZXMgZm9yIHRoZSBhcHBsaWNhdGlvbiBvZiB0aXNzdWUgZW5naW5lZXJpbmcgdGVj
aG5vbG9naWVzIGluIHRoZSB0cmVhdG1lbnQgb2YgYm9uZSBpbmZlY3Rpb25zPC90aXRsZT48c2Vj
b25kYXJ5LXRpdGxlPkJvbmUgUmVzPC9zZWNvbmRhcnktdGl0bGU+PC90aXRsZXM+PHBlcmlvZGlj
YWw+PGZ1bGwtdGl0bGU+Qm9uZSBSZXM8L2Z1bGwtdGl0bGU+PC9wZXJpb2RpY2FsPjxwYWdlcz4y
ODwvcGFnZXM+PHZvbHVtZT4xMjwvdm9sdW1lPjxudW1iZXI+MTwvbnVtYmVyPjxlZGl0aW9uPjIw
MjQwNTE0PC9lZGl0aW9uPjxrZXl3b3Jkcz48a2V5d29yZD5IdW1hbnM8L2tleXdvcmQ+PGtleXdv
cmQ+KlRpc3N1ZSBFbmdpbmVlcmluZy9tZXRob2RzPC9rZXl3b3JkPjxrZXl3b3JkPk9zdGVvbXll
bGl0aXMvbWljcm9iaW9sb2d5L3RoZXJhcHkvZHJ1ZyB0aGVyYXB5PC9rZXl3b3JkPjxrZXl3b3Jk
PkJvbmUgUmVnZW5lcmF0aW9uPC9rZXl3b3JkPjxrZXl3b3JkPkFuaW1hbHM8L2tleXdvcmQ+PC9r
ZXl3b3Jkcz48ZGF0ZXM+PHllYXI+MjAyNDwveWVhcj48cHViLWRhdGVzPjxkYXRlPk1heSAxNDwv
ZGF0ZT48L3B1Yi1kYXRlcz48L2RhdGVzPjxpc2JuPjIwOTUtNDcwMCAoUHJpbnQpJiN4RDsyMDk1
LTYyMzEgKEVsZWN0cm9uaWMpJiN4RDsyMDk1LTQ3MDAgKExpbmtpbmcpPC9pc2JuPjxhY2Nlc3Np
b24tbnVtPjM4NzQ0ODYzPC9hY2Nlc3Npb24tbnVtPjx1cmxzPjxyZWxhdGVkLXVybHM+PHVybD5o
dHRwczovL3d3dy5uY2JpLm5sbS5uaWguZ292L3B1Ym1lZC8zODc0NDg2MzwvdXJsPjwvcmVsYXRl
ZC11cmxzPjwvdXJscz48Y3VzdG9tMT5UaGUgYXV0aG9ycyBkZWNsYXJlIG5vIGNvbXBldGluZyBp
bnRlcmVzdHMuPC9jdXN0b20xPjxjdXN0b20yPlBNQzExMDk0MDE3PC9jdXN0b20yPjxlbGVjdHJv
bmljLXJlc291cmNlLW51bT4xMC4xMDM4L3M0MTQxMy0wMjQtMDAzMzItdzwvZWxlY3Ryb25pYy1y
ZXNvdXJjZS1udW0+PHJlbW90ZS1kYXRhYmFzZS1uYW1lPk1lZGxpbmU8L3JlbW90ZS1kYXRhYmFz
ZS1uYW1lPjxyZW1vdGUtZGF0YWJhc2UtcHJvdmlkZXI+TkxNPC9yZW1vdGUtZGF0YWJhc2UtcHJv
dmlkZXI+PC9yZWNvcmQ+PC9DaXRlPjxDaXRlPjxBdXRob3I+Q2FsaG91bjwvQXV0aG9yPjxZZWFy
PjIwMDk8L1llYXI+PFJlY051bT4xMTA8L1JlY051bT48cmVjb3JkPjxyZWMtbnVtYmVyPjExMDwv
cmVjLW51bWJlcj48Zm9yZWlnbi1rZXlzPjxrZXkgYXBwPSJFTiIgZGItaWQ9Ino1eno5ejUyYWZ2
NWQ2ZTlldm41NXpkZ2VmNWVhd3RmMHJlZSIgdGltZXN0YW1wPSIxNzM3ODI3NTAzIj4xMTA8L2tl
eT48L2ZvcmVpZ24ta2V5cz48cmVmLXR5cGUgbmFtZT0iSm91cm5hbCBBcnRpY2xlIj4xNzwvcmVm
LXR5cGU+PGNvbnRyaWJ1dG9ycz48YXV0aG9ycz48YXV0aG9yPkNhbGhvdW4sIEouIEguPC9hdXRo
b3I+PGF1dGhvcj5NYW5yaW5nLCBNLiBNLjwvYXV0aG9yPjxhdXRob3I+U2hpcnRsaWZmLCBNLjwv
YXV0aG9yPjwvYXV0aG9ycz48L2NvbnRyaWJ1dG9ycz48YXV0aC1hZGRyZXNzPlRoZSBPaGlvIFN0
YXRlIFVuaXZlcnNpdHkgTWVkaWNhbCBDZW50ZXIsIENvbHVtYnVzLCBPaGlvLjwvYXV0aC1hZGRy
ZXNzPjx0aXRsZXM+PHRpdGxlPk9zdGVvbXllbGl0aXMgb2YgdGhlIGxvbmcgYm9uZXM8L3RpdGxl
PjxzZWNvbmRhcnktdGl0bGU+U2VtaW4gUGxhc3QgU3VyZzwvc2Vjb25kYXJ5LXRpdGxlPjwvdGl0
bGVzPjxwZXJpb2RpY2FsPjxmdWxsLXRpdGxlPlNlbWluIFBsYXN0IFN1cmc8L2Z1bGwtdGl0bGU+
PC9wZXJpb2RpY2FsPjxwYWdlcz41OS03MjwvcGFnZXM+PHZvbHVtZT4yMzwvdm9sdW1lPjxudW1i
ZXI+MjwvbnVtYmVyPjxrZXl3b3Jkcz48a2V5d29yZD5Pc3Rlb215ZWxpdGlzPC9rZXl3b3JkPjxr
ZXl3b3JkPmFudGliaW90aWNzPC9rZXl3b3JkPjxrZXl3b3JkPmRlYnJpZGVtZW50PC9rZXl3b3Jk
PjxrZXl3b3JkPmxvbmcgYm9uZXM8L2tleXdvcmQ+PC9rZXl3b3Jkcz48ZGF0ZXM+PHllYXI+MjAw
OTwveWVhcj48cHViLWRhdGVzPjxkYXRlPk1heTwvZGF0ZT48L3B1Yi1kYXRlcz48L2RhdGVzPjxp
c2JuPjE1MzYtMDA2NyAoRWxlY3Ryb25pYykmI3hEOzE1MzUtMjE4OCAoUHJpbnQpJiN4RDsxNTM1
LTIxODggKExpbmtpbmcpPC9pc2JuPjxhY2Nlc3Npb24tbnVtPjIwNTY3NzI4PC9hY2Nlc3Npb24t
bnVtPjx1cmxzPjxyZWxhdGVkLXVybHM+PHVybD5odHRwczovL3d3dy5uY2JpLm5sbS5uaWguZ292
L3B1Ym1lZC8yMDU2NzcyODwvdXJsPjwvcmVsYXRlZC11cmxzPjwvdXJscz48Y3VzdG9tMj5QTUMy
ODg0OTA4PC9jdXN0b20yPjxlbGVjdHJvbmljLXJlc291cmNlLW51bT4xMC4xMDU1L3MtMDAyOS0x
MjE0MTU4PC9lbGVjdHJvbmljLXJlc291cmNlLW51bT48cmVtb3RlLWRhdGFiYXNlLW5hbWU+UHVi
TWVkLW5vdC1NRURMSU5FPC9yZW1vdGUtZGF0YWJhc2UtbmFtZT48cmVtb3RlLWRhdGFiYXNlLXBy
b3ZpZGVyPk5MTTwvcmVtb3RlLWRhdGFiYXNlLXByb3ZpZGVyPjwvcmVjb3JkPjwvQ2l0ZT48L0Vu
ZE5vdGU+
</w:fldData>
        </w:fldChar>
      </w:r>
      <w:r w:rsidR="00E61623" w:rsidRPr="00234024">
        <w:instrText xml:space="preserve"> ADDIN EN.CITE </w:instrText>
      </w:r>
      <w:r w:rsidR="00E61623" w:rsidRPr="00234024">
        <w:fldChar w:fldCharType="begin">
          <w:fldData xml:space="preserve">PEVuZE5vdGU+PENpdGU+PEF1dGhvcj5RaW48L0F1dGhvcj48WWVhcj4yMDI0PC9ZZWFyPjxSZWNO
dW0+MjUyPC9SZWNOdW0+PERpc3BsYXlUZXh0PlszNSwgMTA2XTwvRGlzcGxheVRleHQ+PHJlY29y
ZD48cmVjLW51bWJlcj4yNTI8L3JlYy1udW1iZXI+PGZvcmVpZ24ta2V5cz48a2V5IGFwcD0iRU4i
IGRiLWlkPSJ4YWV2emZkOWx3YXhzY2VzdzBjNTlkZWUyZWV2OWVlZmF0dnQiIHRpbWVzdGFtcD0i
MTczNjk2NDIwNSI+MjUyPC9rZXk+PC9mb3JlaWduLWtleXM+PHJlZi10eXBlIG5hbWU9IkpvdXJu
YWwgQXJ0aWNsZSI+MTc8L3JlZi10eXBlPjxjb250cmlidXRvcnM+PGF1dGhvcnM+PGF1dGhvcj5R
aW4sIEwuPC9hdXRob3I+PGF1dGhvcj5ZYW5nLCBTLjwvYXV0aG9yPjxhdXRob3I+WmhhbywgQy48
L2F1dGhvcj48YXV0aG9yPllhbmcsIEouPC9hdXRob3I+PGF1dGhvcj5MaSwgRi48L2F1dGhvcj48
YXV0aG9yPlh1LCBaLjwvYXV0aG9yPjxhdXRob3I+WWFuZywgWS48L2F1dGhvcj48YXV0aG9yPlpo
b3UsIEguPC9hdXRob3I+PGF1dGhvcj5MaSwgSy48L2F1dGhvcj48YXV0aG9yPlhpb25nLCBDLjwv
YXV0aG9yPjxhdXRob3I+SHVhbmcsIFcuPC9hdXRob3I+PGF1dGhvcj5IdSwgTi48L2F1dGhvcj48
YXV0aG9yPkh1LCBYLjwvYXV0aG9yPjwvYXV0aG9ycz48L2NvbnRyaWJ1dG9ycz48YXV0aC1hZGRy
ZXNzPkRlcGFydG1lbnQgb2YgT3J0aG9wYWVkaWNzLCBUaGUgRmlyc3QgQWZmaWxpYXRlZCBIb3Nw
aXRhbCBvZiBDaG9uZ3FpbmcgTWVkaWNhbCBVbml2ZXJzaXR5LCBDaG9uZ3FpbmcsIDQwMDAxNiwg
Q2hpbmEuJiN4RDtPcnRob3BlZGljIExhYm9yYXRvcnkgb2YgQ2hvbmdxaW5nIE1lZGljYWwgVW5p
dmVyc2l0eSwgQ2hvbmdxaW5nLCA0MDAwMTYsIENoaW5hLiYjeEQ7Q2xpbmljYWwgTWVkaWNhbCBD
b2xsZWdlIGFuZCBBZmZpbGlhdGVkIEhvc3BpdGFsIG9mIENoZW5nZHUgVW5pdmVyc2l0eSwgQ2hl
bmdkdSBVbml2ZXJzaXR5LCBDaGVuZ2R1LCBTaWNodWFuLCA2MTAwODEsIENoaW5hLiYjeEQ7VW5p
dmVyc2l0eSBvZiBDaGluZXNlIEFjYWRlbXkgb2YgU2NpZW5jZXMsIEJlaSBKaW5nLCAxMDE0MDgs
IENoaW5hLiYjeEQ7RGVwYXJ0bWVudCBvZiBPcnRob3BhZWRpY3MsIFRoZSBGaXJzdCBBZmZpbGlh
dGVkIEhvc3BpdGFsIG9mIENob25ncWluZyBNZWRpY2FsIFVuaXZlcnNpdHksIENob25ncWluZywg
NDAwMDE2LCBDaGluYS4gaHVuY3Fqb2ludEB5ZWFoLm5ldC4mI3hEO09ydGhvcGVkaWMgTGFib3Jh
dG9yeSBvZiBDaG9uZ3FpbmcgTWVkaWNhbCBVbml2ZXJzaXR5LCBDaG9uZ3FpbmcsIDQwMDAxNiwg
Q2hpbmEuIGh1bmNxam9pbnRAeWVhaC5uZXQuJiN4RDtDbGluaWNhbCBNZWRpY2FsIENvbGxlZ2Ug
YW5kIEFmZmlsaWF0ZWQgSG9zcGl0YWwgb2YgQ2hlbmdkdSBVbml2ZXJzaXR5LCBDaGVuZ2R1IFVu
aXZlcnNpdHksIENoZW5nZHUsIFNpY2h1YW4sIDYxMDA4MSwgQ2hpbmEuIGh1eHVsaW4xOTkzQDE2
My5jb20uJiN4RDtEZXBhcnRtZW50IG9mIEJpb3RoZXJhcHksIENhbmNlciBDZW50ZXIgYW5kIFN0
YXRlIEtleSBMYWJvcmF0b3J5IG9mIEJpb3RoZXJhcHksIFdlc3QgQ2hpbmEgSG9zcGl0YWwsIFNp
Y2h1YW4gVW5pdmVyc2l0eSwgQ2hlbmdkdSwgU2ljaHVhbiwgNjEwMDQxLCBDaGluYS4gaHV4dWxp
bjE5OTNAMTYzLmNvbS48L2F1dGgtYWRkcmVzcz48dGl0bGVzPjx0aXRsZT5Qcm9zcGVjdHMgYW5k
IGNoYWxsZW5nZXMgZm9yIHRoZSBhcHBsaWNhdGlvbiBvZiB0aXNzdWUgZW5naW5lZXJpbmcgdGVj
aG5vbG9naWVzIGluIHRoZSB0cmVhdG1lbnQgb2YgYm9uZSBpbmZlY3Rpb25zPC90aXRsZT48c2Vj
b25kYXJ5LXRpdGxlPkJvbmUgUmVzPC9zZWNvbmRhcnktdGl0bGU+PC90aXRsZXM+PHBlcmlvZGlj
YWw+PGZ1bGwtdGl0bGU+Qm9uZSBSZXM8L2Z1bGwtdGl0bGU+PC9wZXJpb2RpY2FsPjxwYWdlcz4y
ODwvcGFnZXM+PHZvbHVtZT4xMjwvdm9sdW1lPjxudW1iZXI+MTwvbnVtYmVyPjxlZGl0aW9uPjIw
MjQwNTE0PC9lZGl0aW9uPjxrZXl3b3Jkcz48a2V5d29yZD5IdW1hbnM8L2tleXdvcmQ+PGtleXdv
cmQ+KlRpc3N1ZSBFbmdpbmVlcmluZy9tZXRob2RzPC9rZXl3b3JkPjxrZXl3b3JkPk9zdGVvbXll
bGl0aXMvbWljcm9iaW9sb2d5L3RoZXJhcHkvZHJ1ZyB0aGVyYXB5PC9rZXl3b3JkPjxrZXl3b3Jk
PkJvbmUgUmVnZW5lcmF0aW9uPC9rZXl3b3JkPjxrZXl3b3JkPkFuaW1hbHM8L2tleXdvcmQ+PC9r
ZXl3b3Jkcz48ZGF0ZXM+PHllYXI+MjAyNDwveWVhcj48cHViLWRhdGVzPjxkYXRlPk1heSAxNDwv
ZGF0ZT48L3B1Yi1kYXRlcz48L2RhdGVzPjxpc2JuPjIwOTUtNDcwMCAoUHJpbnQpJiN4RDsyMDk1
LTYyMzEgKEVsZWN0cm9uaWMpJiN4RDsyMDk1LTQ3MDAgKExpbmtpbmcpPC9pc2JuPjxhY2Nlc3Np
b24tbnVtPjM4NzQ0ODYzPC9hY2Nlc3Npb24tbnVtPjx1cmxzPjxyZWxhdGVkLXVybHM+PHVybD5o
dHRwczovL3d3dy5uY2JpLm5sbS5uaWguZ292L3B1Ym1lZC8zODc0NDg2MzwvdXJsPjwvcmVsYXRl
ZC11cmxzPjwvdXJscz48Y3VzdG9tMT5UaGUgYXV0aG9ycyBkZWNsYXJlIG5vIGNvbXBldGluZyBp
bnRlcmVzdHMuPC9jdXN0b20xPjxjdXN0b20yPlBNQzExMDk0MDE3PC9jdXN0b20yPjxlbGVjdHJv
bmljLXJlc291cmNlLW51bT4xMC4xMDM4L3M0MTQxMy0wMjQtMDAzMzItdzwvZWxlY3Ryb25pYy1y
ZXNvdXJjZS1udW0+PHJlbW90ZS1kYXRhYmFzZS1uYW1lPk1lZGxpbmU8L3JlbW90ZS1kYXRhYmFz
ZS1uYW1lPjxyZW1vdGUtZGF0YWJhc2UtcHJvdmlkZXI+TkxNPC9yZW1vdGUtZGF0YWJhc2UtcHJv
dmlkZXI+PC9yZWNvcmQ+PC9DaXRlPjxDaXRlPjxBdXRob3I+Q2FsaG91bjwvQXV0aG9yPjxZZWFy
PjIwMDk8L1llYXI+PFJlY051bT4xMTA8L1JlY051bT48cmVjb3JkPjxyZWMtbnVtYmVyPjExMDwv
cmVjLW51bWJlcj48Zm9yZWlnbi1rZXlzPjxrZXkgYXBwPSJFTiIgZGItaWQ9Ino1eno5ejUyYWZ2
NWQ2ZTlldm41NXpkZ2VmNWVhd3RmMHJlZSIgdGltZXN0YW1wPSIxNzM3ODI3NTAzIj4xMTA8L2tl
eT48L2ZvcmVpZ24ta2V5cz48cmVmLXR5cGUgbmFtZT0iSm91cm5hbCBBcnRpY2xlIj4xNzwvcmVm
LXR5cGU+PGNvbnRyaWJ1dG9ycz48YXV0aG9ycz48YXV0aG9yPkNhbGhvdW4sIEouIEguPC9hdXRo
b3I+PGF1dGhvcj5NYW5yaW5nLCBNLiBNLjwvYXV0aG9yPjxhdXRob3I+U2hpcnRsaWZmLCBNLjwv
YXV0aG9yPjwvYXV0aG9ycz48L2NvbnRyaWJ1dG9ycz48YXV0aC1hZGRyZXNzPlRoZSBPaGlvIFN0
YXRlIFVuaXZlcnNpdHkgTWVkaWNhbCBDZW50ZXIsIENvbHVtYnVzLCBPaGlvLjwvYXV0aC1hZGRy
ZXNzPjx0aXRsZXM+PHRpdGxlPk9zdGVvbXllbGl0aXMgb2YgdGhlIGxvbmcgYm9uZXM8L3RpdGxl
PjxzZWNvbmRhcnktdGl0bGU+U2VtaW4gUGxhc3QgU3VyZzwvc2Vjb25kYXJ5LXRpdGxlPjwvdGl0
bGVzPjxwZXJpb2RpY2FsPjxmdWxsLXRpdGxlPlNlbWluIFBsYXN0IFN1cmc8L2Z1bGwtdGl0bGU+
PC9wZXJpb2RpY2FsPjxwYWdlcz41OS03MjwvcGFnZXM+PHZvbHVtZT4yMzwvdm9sdW1lPjxudW1i
ZXI+MjwvbnVtYmVyPjxrZXl3b3Jkcz48a2V5d29yZD5Pc3Rlb215ZWxpdGlzPC9rZXl3b3JkPjxr
ZXl3b3JkPmFudGliaW90aWNzPC9rZXl3b3JkPjxrZXl3b3JkPmRlYnJpZGVtZW50PC9rZXl3b3Jk
PjxrZXl3b3JkPmxvbmcgYm9uZXM8L2tleXdvcmQ+PC9rZXl3b3Jkcz48ZGF0ZXM+PHllYXI+MjAw
OTwveWVhcj48cHViLWRhdGVzPjxkYXRlPk1heTwvZGF0ZT48L3B1Yi1kYXRlcz48L2RhdGVzPjxp
c2JuPjE1MzYtMDA2NyAoRWxlY3Ryb25pYykmI3hEOzE1MzUtMjE4OCAoUHJpbnQpJiN4RDsxNTM1
LTIxODggKExpbmtpbmcpPC9pc2JuPjxhY2Nlc3Npb24tbnVtPjIwNTY3NzI4PC9hY2Nlc3Npb24t
bnVtPjx1cmxzPjxyZWxhdGVkLXVybHM+PHVybD5odHRwczovL3d3dy5uY2JpLm5sbS5uaWguZ292
L3B1Ym1lZC8yMDU2NzcyODwvdXJsPjwvcmVsYXRlZC11cmxzPjwvdXJscz48Y3VzdG9tMj5QTUMy
ODg0OTA4PC9jdXN0b20yPjxlbGVjdHJvbmljLXJlc291cmNlLW51bT4xMC4xMDU1L3MtMDAyOS0x
MjE0MTU4PC9lbGVjdHJvbmljLXJlc291cmNlLW51bT48cmVtb3RlLWRhdGFiYXNlLW5hbWU+UHVi
TWVkLW5vdC1NRURMSU5FPC9yZW1vdGUtZGF0YWJhc2UtbmFtZT48cmVtb3RlLWRhdGFiYXNlLXBy
b3ZpZGVyPk5MTTwvcmVtb3RlLWRhdGFiYXNlLXByb3ZpZGVyPjwvcmVjb3JkPjwvQ2l0ZT48L0Vu
ZE5vdGU+
</w:fldData>
        </w:fldChar>
      </w:r>
      <w:r w:rsidR="00E61623" w:rsidRPr="00234024">
        <w:instrText xml:space="preserve"> ADDIN EN.CITE.DATA </w:instrText>
      </w:r>
      <w:r w:rsidR="00E61623" w:rsidRPr="00234024">
        <w:fldChar w:fldCharType="end"/>
      </w:r>
      <w:r w:rsidRPr="00234024">
        <w:fldChar w:fldCharType="separate"/>
      </w:r>
      <w:r w:rsidR="00E61623" w:rsidRPr="00234024">
        <w:rPr>
          <w:noProof/>
        </w:rPr>
        <w:t>[35, 106]</w:t>
      </w:r>
      <w:r w:rsidRPr="00234024">
        <w:fldChar w:fldCharType="end"/>
      </w:r>
      <w:r w:rsidRPr="00234024">
        <w:t xml:space="preserve">. </w:t>
      </w:r>
    </w:p>
    <w:p w14:paraId="010DE4B3" w14:textId="4FF84CE9" w:rsidR="00617C8D" w:rsidRPr="00234024" w:rsidRDefault="004A7207" w:rsidP="00234024">
      <w:pPr>
        <w:rPr>
          <w:i/>
          <w:iCs/>
        </w:rPr>
      </w:pPr>
      <w:r w:rsidRPr="00234024">
        <w:t>T</w:t>
      </w:r>
      <w:r w:rsidR="006F63D0" w:rsidRPr="00234024">
        <w:t xml:space="preserve">reatment </w:t>
      </w:r>
      <w:r w:rsidRPr="00234024">
        <w:t xml:space="preserve">failure also may be caused by </w:t>
      </w:r>
      <w:r w:rsidR="006F63D0" w:rsidRPr="00234024">
        <w:t xml:space="preserve">inadequate drug penetration </w:t>
      </w:r>
      <w:r w:rsidRPr="00234024">
        <w:t>in</w:t>
      </w:r>
      <w:r w:rsidR="006F63D0" w:rsidRPr="00234024">
        <w:t>to the infected bone</w:t>
      </w:r>
      <w:r w:rsidRPr="00234024">
        <w:t xml:space="preserve">, </w:t>
      </w:r>
      <w:r w:rsidR="006F63D0" w:rsidRPr="00234024">
        <w:fldChar w:fldCharType="begin">
          <w:fldData xml:space="preserve">PEVuZE5vdGU+PENpdGU+PEF1dGhvcj5aYW1iYW5pbmk8L0F1dGhvcj48WWVhcj4yMDE5PC9ZZWFy
PjxSZWNOdW0+MjU2PC9SZWNOdW0+PERpc3BsYXlUZXh0Pls1OSwgMTE0XTwvRGlzcGxheVRleHQ+
PHJlY29yZD48cmVjLW51bWJlcj4yNTY8L3JlYy1udW1iZXI+PGZvcmVpZ24ta2V5cz48a2V5IGFw
cD0iRU4iIGRiLWlkPSJ4YWV2emZkOWx3YXhzY2VzdzBjNTlkZWUyZWV2OWVlZmF0dnQiIHRpbWVz
dGFtcD0iMTczNjk2NTY5NCI+MjU2PC9rZXk+PC9mb3JlaWduLWtleXM+PHJlZi10eXBlIG5hbWU9
IkJvb2sgU2VjdGlvbiI+NTwvcmVmLXR5cGU+PGNvbnRyaWJ1dG9ycz48YXV0aG9ycz48YXV0aG9y
PlphbWJhbmluaSwgVGVsbWE8L2F1dGhvcj48YXV0aG9yPkJvcmdlcywgUm9nZXI8L2F1dGhvcj48
YXV0aG9yPkthaSwgS2FyZW4gQ3Jpc3RpbmE8L2F1dGhvcj48YXV0aG9yPk1hcmNoaSwgSnVsaWFu
YTwvYXV0aG9yPjwvYXV0aG9ycz48c2Vjb25kYXJ5LWF1dGhvcnM+PGF1dGhvcj5LYXVyLCBHdXJi
aW5kZXI8L2F1dGhvcj48L3NlY29uZGFyeS1hdXRob3JzPjwvY29udHJpYnV0b3JzPjx0aXRsZXM+
PHRpdGxlPkNoYXB0ZXIgMTQgLSBCaW9hY3RpdmUgR2xhc3NlcyBmb3IgVHJlYXRtZW50IG9mIEJv
bmUgSW5mZWN0aW9uczwvdGl0bGU+PHNlY29uZGFyeS10aXRsZT5CaW9tZWRpY2FsLCBUaGVyYXBl
dXRpYyBhbmQgQ2xpbmljYWwgQXBwbGljYXRpb25zIG9mIEJpb2FjdGl2ZSBHbGFzc2VzPC9zZWNv
bmRhcnktdGl0bGU+PC90aXRsZXM+PHBhZ2VzPjM4My00MTU8L3BhZ2VzPjxrZXl3b3Jkcz48a2V5
d29yZD5Pc3Rlb215ZWxpdGlzPC9rZXl3b3JkPjxrZXl3b3JkPkRydWcgZGVsaXZlcnkgc3lzdGVt
czwva2V5d29yZD48a2V5d29yZD5Jb25zPC9rZXl3b3JkPjxrZXl3b3JkPlZhbmNvbXljaW48L2tl
eXdvcmQ+PGtleXdvcmQ+TGlwb2dseWNvcGVwdGlkZXM8L2tleXdvcmQ+PGtleXdvcmQ+QmlvZnVu
Y3Rpb25hbGl0eTwva2V5d29yZD48L2tleXdvcmRzPjxkYXRlcz48eWVhcj4yMDE5PC95ZWFyPjxw
dWItZGF0ZXM+PGRhdGU+MjAxOS8wMS8wMS88L2RhdGU+PC9wdWItZGF0ZXM+PC9kYXRlcz48cHVi
bGlzaGVyPldvb2RoZWFkIFB1Ymxpc2hpbmc8L3B1Ymxpc2hlcj48aXNibj45NzgtMC0wOC0xMDIx
OTYtNTwvaXNibj48dXJscz48cmVsYXRlZC11cmxzPjx1cmw+aHR0cHM6Ly93d3cuc2NpZW5jZWRp
cmVjdC5jb20vc2NpZW5jZS9hcnRpY2xlL3BpaS9COTc4MDA4MTAyMTk2NTAwMDE0ODwvdXJsPjwv
cmVsYXRlZC11cmxzPjwvdXJscz48ZWxlY3Ryb25pYy1yZXNvdXJjZS1udW0+aHR0cHM6Ly9kb2ku
b3JnLzEwLjEwMTYvQjk3OC0wLTA4LTEwMjE5Ni01LjAwMDE0LTg8L2VsZWN0cm9uaWMtcmVzb3Vy
Y2UtbnVtPjwvcmVjb3JkPjwvQ2l0ZT48Q2l0ZT48QXV0aG9yPlphbWJhbmluaTwvQXV0aG9yPjxZ
ZWFyPjIwMTk8L1llYXI+PFJlY051bT4yNTY8L1JlY051bT48cmVjb3JkPjxyZWMtbnVtYmVyPjI1
NjwvcmVjLW51bWJlcj48Zm9yZWlnbi1rZXlzPjxrZXkgYXBwPSJFTiIgZGItaWQ9InhhZXZ6ZmQ5
bHdheHNjZXN3MGM1OWRlZTJlZXY5ZWVmYXR2dCIgdGltZXN0YW1wPSIxNzM2OTY1Njk0Ij4yNTY8
L2tleT48L2ZvcmVpZ24ta2V5cz48cmVmLXR5cGUgbmFtZT0iQm9vayBTZWN0aW9uIj41PC9yZWYt
dHlwZT48Y29udHJpYnV0b3JzPjxhdXRob3JzPjxhdXRob3I+WmFtYmFuaW5pLCBUZWxtYTwvYXV0
aG9yPjxhdXRob3I+Qm9yZ2VzLCBSb2dlcjwvYXV0aG9yPjxhdXRob3I+S2FpLCBLYXJlbiBDcmlz
dGluYTwvYXV0aG9yPjxhdXRob3I+TWFyY2hpLCBKdWxpYW5hPC9hdXRob3I+PC9hdXRob3JzPjxz
ZWNvbmRhcnktYXV0aG9ycz48YXV0aG9yPkthdXIsIEd1cmJpbmRlcjwvYXV0aG9yPjwvc2Vjb25k
YXJ5LWF1dGhvcnM+PC9jb250cmlidXRvcnM+PHRpdGxlcz48dGl0bGU+Q2hhcHRlciAxNCAtIEJp
b2FjdGl2ZSBHbGFzc2VzIGZvciBUcmVhdG1lbnQgb2YgQm9uZSBJbmZlY3Rpb25zPC90aXRsZT48
c2Vjb25kYXJ5LXRpdGxlPkJpb21lZGljYWwsIFRoZXJhcGV1dGljIGFuZCBDbGluaWNhbCBBcHBs
aWNhdGlvbnMgb2YgQmlvYWN0aXZlIEdsYXNzZXM8L3NlY29uZGFyeS10aXRsZT48L3RpdGxlcz48
cGFnZXM+MzgzLTQxNTwvcGFnZXM+PGtleXdvcmRzPjxrZXl3b3JkPk9zdGVvbXllbGl0aXM8L2tl
eXdvcmQ+PGtleXdvcmQ+RHJ1ZyBkZWxpdmVyeSBzeXN0ZW1zPC9rZXl3b3JkPjxrZXl3b3JkPklv
bnM8L2tleXdvcmQ+PGtleXdvcmQ+VmFuY29teWNpbjwva2V5d29yZD48a2V5d29yZD5MaXBvZ2x5
Y29wZXB0aWRlczwva2V5d29yZD48a2V5d29yZD5CaW9mdW5jdGlvbmFsaXR5PC9rZXl3b3JkPjwv
a2V5d29yZHM+PGRhdGVzPjx5ZWFyPjIwMTk8L3llYXI+PHB1Yi1kYXRlcz48ZGF0ZT4yMDE5LzAx
LzAxLzwvZGF0ZT48L3B1Yi1kYXRlcz48L2RhdGVzPjxwdWJsaXNoZXI+V29vZGhlYWQgUHVibGlz
aGluZzwvcHVibGlzaGVyPjxpc2JuPjk3OC0wLTA4LTEwMjE5Ni01PC9pc2JuPjx1cmxzPjxyZWxh
dGVkLXVybHM+PHVybD5odHRwczovL3d3dy5zY2llbmNlZGlyZWN0LmNvbS9zY2llbmNlL2FydGlj
bGUvcGlpL0I5NzgwMDgxMDIxOTY1MDAwMTQ4PC91cmw+PC9yZWxhdGVkLXVybHM+PC91cmxzPjxl
bGVjdHJvbmljLXJlc291cmNlLW51bT5odHRwczovL2RvaS5vcmcvMTAuMTAxNi9COTc4LTAtMDgt
MTAyMTk2LTUuMDAwMTQtODwvZWxlY3Ryb25pYy1yZXNvdXJjZS1udW0+PC9yZWNvcmQ+PC9DaXRl
PjxDaXRlPjxBdXRob3I+VGhhYml0PC9BdXRob3I+PFllYXI+MjAxOTwvWWVhcj48UmVjTnVtPjE3
OTwvUmVjTnVtPjxyZWNvcmQ+PHJlYy1udW1iZXI+MTc5PC9yZWMtbnVtYmVyPjxmb3JlaWduLWtl
eXM+PGtleSBhcHA9IkVOIiBkYi1pZD0ieGFldnpmZDlsd2F4c2Nlc3cwYzU5ZGVlMmVldjllZWZh
dHZ0IiB0aW1lc3RhbXA9IjE3MzYyNzQ4NjUiPjE3OTwva2V5PjwvZm9yZWlnbi1rZXlzPjxyZWYt
dHlwZSBuYW1lPSJKb3VybmFsIEFydGljbGUiPjE3PC9yZWYtdHlwZT48Y29udHJpYnV0b3JzPjxh
dXRob3JzPjxhdXRob3I+VGhhYml0LCBBLiBLLjwvYXV0aG9yPjxhdXRob3I+RmF0YW5pLCBELiBG
LjwvYXV0aG9yPjxhdXRob3I+QmFtYWtocmFtYSwgTS4gUy48L2F1dGhvcj48YXV0aG9yPkJhcm5h
d2ksIE8uIEEuPC9hdXRob3I+PGF1dGhvcj5CYXN1ZGFuLCBMLiBPLjwvYXV0aG9yPjxhdXRob3I+
QWxoZWphaWxpLCBTLiBGLjwvYXV0aG9yPjwvYXV0aG9ycz48L2NvbnRyaWJ1dG9ycz48YXV0aC1h
ZGRyZXNzPlBoYXJtYWN5IFByYWN0aWNlIERlcGFydG1lbnQsIEZhY3VsdHkgb2YgUGhhcm1hY3ks
IEtpbmcgQWJkdWxheml6IFVuaXZlcnNpdHksIEplZGRhaCwgU2F1ZGkgQXJhYmlhLiBFbGVjdHJv
bmljIGFkZHJlc3M6IGFrdGhhYml0QGthdS5lZHUuc2EuJiN4RDtQaGFybWFjeSBQcmFjdGljZSBE
ZXBhcnRtZW50LCBGYWN1bHR5IG9mIFBoYXJtYWN5LCBLaW5nIEFiZHVsYXppeiBVbml2ZXJzaXR5
LCBKZWRkYWgsIFNhdWRpIEFyYWJpYS48L2F1dGgtYWRkcmVzcz48dGl0bGVzPjx0aXRsZT5BbnRp
YmlvdGljIHBlbmV0cmF0aW9uIGludG8gYm9uZSBhbmQgam9pbnRzOiBBbiB1cGRhdGVkIHJldmll
dzwvdGl0bGU+PHNlY29uZGFyeS10aXRsZT5JbnQgSiBJbmZlY3QgRGlzPC9zZWNvbmRhcnktdGl0
bGU+PC90aXRsZXM+PHBlcmlvZGljYWw+PGZ1bGwtdGl0bGU+SW50IEogSW5mZWN0IERpczwvZnVs
bC10aXRsZT48L3BlcmlvZGljYWw+PHBhZ2VzPjEyOC0xMzY8L3BhZ2VzPjx2b2x1bWU+ODE8L3Zv
bHVtZT48ZWRpdGlvbj4yMDE5MDIxNDwvZWRpdGlvbj48a2V5d29yZHM+PGtleXdvcmQ+QW50aS1C
YWN0ZXJpYWwgQWdlbnRzLypwaGFybWFjb2tpbmV0aWNzPC9rZXl3b3JkPjxrZXl3b3JkPkFydGhy
aXRpcywgSW5mZWN0aW91cy9kcnVnIHRoZXJhcHk8L2tleXdvcmQ+PGtleXdvcmQ+Qm9uZSBhbmQg
Qm9uZXMvKm1ldGFib2xpc208L2tleXdvcmQ+PGtleXdvcmQ+SHVtYW5zPC9rZXl3b3JkPjxrZXl3
b3JkPkpvaW50cy8qbWV0YWJvbGlzbTwva2V5d29yZD48a2V5d29yZD5Pc3Rlb215ZWxpdGlzL2Ry
dWcgdGhlcmFweTwva2V5d29yZD48a2V5d29yZD5BbnRpYmlvdGljczwva2V5d29yZD48a2V5d29y
ZD5Cb25lPC9rZXl3b3JkPjxrZXl3b3JkPkNhbmNlbGxvdXM8L2tleXdvcmQ+PGtleXdvcmQ+Q29y
dGljYWw8L2tleXdvcmQ+PGtleXdvcmQ+UGVuZXRyYXRpb248L2tleXdvcmQ+PGtleXdvcmQ+UGhh
cm1hY29raW5ldGljczwva2V5d29yZD48a2V5d29yZD5TeW5vdmlhbCBmbHVpZDwva2V5d29yZD48
L2tleXdvcmRzPjxkYXRlcz48eWVhcj4yMDE5PC95ZWFyPjxwdWItZGF0ZXM+PGRhdGU+QXByPC9k
YXRlPjwvcHViLWRhdGVzPjwvZGF0ZXM+PGlzYm4+MTg3OC0zNTExIChFbGVjdHJvbmljKSYjeEQ7
MTIwMS05NzEyIChMaW5raW5nKTwvaXNibj48YWNjZXNzaW9uLW51bT4zMDc3MjQ2OTwvYWNjZXNz
aW9uLW51bT48dXJscz48cmVsYXRlZC11cmxzPjx1cmw+aHR0cHM6Ly93d3cubmNiaS5ubG0ubmlo
Lmdvdi9wdWJtZWQvMzA3NzI0Njk8L3VybD48L3JlbGF0ZWQtdXJscz48L3VybHM+PGVsZWN0cm9u
aWMtcmVzb3VyY2UtbnVtPjEwLjEwMTYvai5pamlkLjIwMTkuMDIuMDA1PC9lbGVjdHJvbmljLXJl
c291cmNlLW51bT48cmVtb3RlLWRhdGFiYXNlLW5hbWU+TWVkbGluZTwvcmVtb3RlLWRhdGFiYXNl
LW5hbWU+PHJlbW90ZS1kYXRhYmFzZS1wcm92aWRlcj5OTE08L3JlbW90ZS1kYXRhYmFzZS1wcm92
aWRlcj48L3JlY29yZD48L0NpdGU+PC9FbmROb3RlPn==
</w:fldData>
        </w:fldChar>
      </w:r>
      <w:r w:rsidR="00EB5F7B" w:rsidRPr="00234024">
        <w:instrText xml:space="preserve"> ADDIN EN.CITE </w:instrText>
      </w:r>
      <w:r w:rsidR="00EB5F7B" w:rsidRPr="00234024">
        <w:fldChar w:fldCharType="begin">
          <w:fldData xml:space="preserve">PEVuZE5vdGU+PENpdGU+PEF1dGhvcj5aYW1iYW5pbmk8L0F1dGhvcj48WWVhcj4yMDE5PC9ZZWFy
PjxSZWNOdW0+MjU2PC9SZWNOdW0+PERpc3BsYXlUZXh0Pls1OSwgMTE0XTwvRGlzcGxheVRleHQ+
PHJlY29yZD48cmVjLW51bWJlcj4yNTY8L3JlYy1udW1iZXI+PGZvcmVpZ24ta2V5cz48a2V5IGFw
cD0iRU4iIGRiLWlkPSJ4YWV2emZkOWx3YXhzY2VzdzBjNTlkZWUyZWV2OWVlZmF0dnQiIHRpbWVz
dGFtcD0iMTczNjk2NTY5NCI+MjU2PC9rZXk+PC9mb3JlaWduLWtleXM+PHJlZi10eXBlIG5hbWU9
IkJvb2sgU2VjdGlvbiI+NTwvcmVmLXR5cGU+PGNvbnRyaWJ1dG9ycz48YXV0aG9ycz48YXV0aG9y
PlphbWJhbmluaSwgVGVsbWE8L2F1dGhvcj48YXV0aG9yPkJvcmdlcywgUm9nZXI8L2F1dGhvcj48
YXV0aG9yPkthaSwgS2FyZW4gQ3Jpc3RpbmE8L2F1dGhvcj48YXV0aG9yPk1hcmNoaSwgSnVsaWFu
YTwvYXV0aG9yPjwvYXV0aG9ycz48c2Vjb25kYXJ5LWF1dGhvcnM+PGF1dGhvcj5LYXVyLCBHdXJi
aW5kZXI8L2F1dGhvcj48L3NlY29uZGFyeS1hdXRob3JzPjwvY29udHJpYnV0b3JzPjx0aXRsZXM+
PHRpdGxlPkNoYXB0ZXIgMTQgLSBCaW9hY3RpdmUgR2xhc3NlcyBmb3IgVHJlYXRtZW50IG9mIEJv
bmUgSW5mZWN0aW9uczwvdGl0bGU+PHNlY29uZGFyeS10aXRsZT5CaW9tZWRpY2FsLCBUaGVyYXBl
dXRpYyBhbmQgQ2xpbmljYWwgQXBwbGljYXRpb25zIG9mIEJpb2FjdGl2ZSBHbGFzc2VzPC9zZWNv
bmRhcnktdGl0bGU+PC90aXRsZXM+PHBhZ2VzPjM4My00MTU8L3BhZ2VzPjxrZXl3b3Jkcz48a2V5
d29yZD5Pc3Rlb215ZWxpdGlzPC9rZXl3b3JkPjxrZXl3b3JkPkRydWcgZGVsaXZlcnkgc3lzdGVt
czwva2V5d29yZD48a2V5d29yZD5Jb25zPC9rZXl3b3JkPjxrZXl3b3JkPlZhbmNvbXljaW48L2tl
eXdvcmQ+PGtleXdvcmQ+TGlwb2dseWNvcGVwdGlkZXM8L2tleXdvcmQ+PGtleXdvcmQ+QmlvZnVu
Y3Rpb25hbGl0eTwva2V5d29yZD48L2tleXdvcmRzPjxkYXRlcz48eWVhcj4yMDE5PC95ZWFyPjxw
dWItZGF0ZXM+PGRhdGU+MjAxOS8wMS8wMS88L2RhdGU+PC9wdWItZGF0ZXM+PC9kYXRlcz48cHVi
bGlzaGVyPldvb2RoZWFkIFB1Ymxpc2hpbmc8L3B1Ymxpc2hlcj48aXNibj45NzgtMC0wOC0xMDIx
OTYtNTwvaXNibj48dXJscz48cmVsYXRlZC11cmxzPjx1cmw+aHR0cHM6Ly93d3cuc2NpZW5jZWRp
cmVjdC5jb20vc2NpZW5jZS9hcnRpY2xlL3BpaS9COTc4MDA4MTAyMTk2NTAwMDE0ODwvdXJsPjwv
cmVsYXRlZC11cmxzPjwvdXJscz48ZWxlY3Ryb25pYy1yZXNvdXJjZS1udW0+aHR0cHM6Ly9kb2ku
b3JnLzEwLjEwMTYvQjk3OC0wLTA4LTEwMjE5Ni01LjAwMDE0LTg8L2VsZWN0cm9uaWMtcmVzb3Vy
Y2UtbnVtPjwvcmVjb3JkPjwvQ2l0ZT48Q2l0ZT48QXV0aG9yPlphbWJhbmluaTwvQXV0aG9yPjxZ
ZWFyPjIwMTk8L1llYXI+PFJlY051bT4yNTY8L1JlY051bT48cmVjb3JkPjxyZWMtbnVtYmVyPjI1
NjwvcmVjLW51bWJlcj48Zm9yZWlnbi1rZXlzPjxrZXkgYXBwPSJFTiIgZGItaWQ9InhhZXZ6ZmQ5
bHdheHNjZXN3MGM1OWRlZTJlZXY5ZWVmYXR2dCIgdGltZXN0YW1wPSIxNzM2OTY1Njk0Ij4yNTY8
L2tleT48L2ZvcmVpZ24ta2V5cz48cmVmLXR5cGUgbmFtZT0iQm9vayBTZWN0aW9uIj41PC9yZWYt
dHlwZT48Y29udHJpYnV0b3JzPjxhdXRob3JzPjxhdXRob3I+WmFtYmFuaW5pLCBUZWxtYTwvYXV0
aG9yPjxhdXRob3I+Qm9yZ2VzLCBSb2dlcjwvYXV0aG9yPjxhdXRob3I+S2FpLCBLYXJlbiBDcmlz
dGluYTwvYXV0aG9yPjxhdXRob3I+TWFyY2hpLCBKdWxpYW5hPC9hdXRob3I+PC9hdXRob3JzPjxz
ZWNvbmRhcnktYXV0aG9ycz48YXV0aG9yPkthdXIsIEd1cmJpbmRlcjwvYXV0aG9yPjwvc2Vjb25k
YXJ5LWF1dGhvcnM+PC9jb250cmlidXRvcnM+PHRpdGxlcz48dGl0bGU+Q2hhcHRlciAxNCAtIEJp
b2FjdGl2ZSBHbGFzc2VzIGZvciBUcmVhdG1lbnQgb2YgQm9uZSBJbmZlY3Rpb25zPC90aXRsZT48
c2Vjb25kYXJ5LXRpdGxlPkJpb21lZGljYWwsIFRoZXJhcGV1dGljIGFuZCBDbGluaWNhbCBBcHBs
aWNhdGlvbnMgb2YgQmlvYWN0aXZlIEdsYXNzZXM8L3NlY29uZGFyeS10aXRsZT48L3RpdGxlcz48
cGFnZXM+MzgzLTQxNTwvcGFnZXM+PGtleXdvcmRzPjxrZXl3b3JkPk9zdGVvbXllbGl0aXM8L2tl
eXdvcmQ+PGtleXdvcmQ+RHJ1ZyBkZWxpdmVyeSBzeXN0ZW1zPC9rZXl3b3JkPjxrZXl3b3JkPklv
bnM8L2tleXdvcmQ+PGtleXdvcmQ+VmFuY29teWNpbjwva2V5d29yZD48a2V5d29yZD5MaXBvZ2x5
Y29wZXB0aWRlczwva2V5d29yZD48a2V5d29yZD5CaW9mdW5jdGlvbmFsaXR5PC9rZXl3b3JkPjwv
a2V5d29yZHM+PGRhdGVzPjx5ZWFyPjIwMTk8L3llYXI+PHB1Yi1kYXRlcz48ZGF0ZT4yMDE5LzAx
LzAxLzwvZGF0ZT48L3B1Yi1kYXRlcz48L2RhdGVzPjxwdWJsaXNoZXI+V29vZGhlYWQgUHVibGlz
aGluZzwvcHVibGlzaGVyPjxpc2JuPjk3OC0wLTA4LTEwMjE5Ni01PC9pc2JuPjx1cmxzPjxyZWxh
dGVkLXVybHM+PHVybD5odHRwczovL3d3dy5zY2llbmNlZGlyZWN0LmNvbS9zY2llbmNlL2FydGlj
bGUvcGlpL0I5NzgwMDgxMDIxOTY1MDAwMTQ4PC91cmw+PC9yZWxhdGVkLXVybHM+PC91cmxzPjxl
bGVjdHJvbmljLXJlc291cmNlLW51bT5odHRwczovL2RvaS5vcmcvMTAuMTAxNi9COTc4LTAtMDgt
MTAyMTk2LTUuMDAwMTQtODwvZWxlY3Ryb25pYy1yZXNvdXJjZS1udW0+PC9yZWNvcmQ+PC9DaXRl
PjxDaXRlPjxBdXRob3I+VGhhYml0PC9BdXRob3I+PFllYXI+MjAxOTwvWWVhcj48UmVjTnVtPjE3
OTwvUmVjTnVtPjxyZWNvcmQ+PHJlYy1udW1iZXI+MTc5PC9yZWMtbnVtYmVyPjxmb3JlaWduLWtl
eXM+PGtleSBhcHA9IkVOIiBkYi1pZD0ieGFldnpmZDlsd2F4c2Nlc3cwYzU5ZGVlMmVldjllZWZh
dHZ0IiB0aW1lc3RhbXA9IjE3MzYyNzQ4NjUiPjE3OTwva2V5PjwvZm9yZWlnbi1rZXlzPjxyZWYt
dHlwZSBuYW1lPSJKb3VybmFsIEFydGljbGUiPjE3PC9yZWYtdHlwZT48Y29udHJpYnV0b3JzPjxh
dXRob3JzPjxhdXRob3I+VGhhYml0LCBBLiBLLjwvYXV0aG9yPjxhdXRob3I+RmF0YW5pLCBELiBG
LjwvYXV0aG9yPjxhdXRob3I+QmFtYWtocmFtYSwgTS4gUy48L2F1dGhvcj48YXV0aG9yPkJhcm5h
d2ksIE8uIEEuPC9hdXRob3I+PGF1dGhvcj5CYXN1ZGFuLCBMLiBPLjwvYXV0aG9yPjxhdXRob3I+
QWxoZWphaWxpLCBTLiBGLjwvYXV0aG9yPjwvYXV0aG9ycz48L2NvbnRyaWJ1dG9ycz48YXV0aC1h
ZGRyZXNzPlBoYXJtYWN5IFByYWN0aWNlIERlcGFydG1lbnQsIEZhY3VsdHkgb2YgUGhhcm1hY3ks
IEtpbmcgQWJkdWxheml6IFVuaXZlcnNpdHksIEplZGRhaCwgU2F1ZGkgQXJhYmlhLiBFbGVjdHJv
bmljIGFkZHJlc3M6IGFrdGhhYml0QGthdS5lZHUuc2EuJiN4RDtQaGFybWFjeSBQcmFjdGljZSBE
ZXBhcnRtZW50LCBGYWN1bHR5IG9mIFBoYXJtYWN5LCBLaW5nIEFiZHVsYXppeiBVbml2ZXJzaXR5
LCBKZWRkYWgsIFNhdWRpIEFyYWJpYS48L2F1dGgtYWRkcmVzcz48dGl0bGVzPjx0aXRsZT5BbnRp
YmlvdGljIHBlbmV0cmF0aW9uIGludG8gYm9uZSBhbmQgam9pbnRzOiBBbiB1cGRhdGVkIHJldmll
dzwvdGl0bGU+PHNlY29uZGFyeS10aXRsZT5JbnQgSiBJbmZlY3QgRGlzPC9zZWNvbmRhcnktdGl0
bGU+PC90aXRsZXM+PHBlcmlvZGljYWw+PGZ1bGwtdGl0bGU+SW50IEogSW5mZWN0IERpczwvZnVs
bC10aXRsZT48L3BlcmlvZGljYWw+PHBhZ2VzPjEyOC0xMzY8L3BhZ2VzPjx2b2x1bWU+ODE8L3Zv
bHVtZT48ZWRpdGlvbj4yMDE5MDIxNDwvZWRpdGlvbj48a2V5d29yZHM+PGtleXdvcmQ+QW50aS1C
YWN0ZXJpYWwgQWdlbnRzLypwaGFybWFjb2tpbmV0aWNzPC9rZXl3b3JkPjxrZXl3b3JkPkFydGhy
aXRpcywgSW5mZWN0aW91cy9kcnVnIHRoZXJhcHk8L2tleXdvcmQ+PGtleXdvcmQ+Qm9uZSBhbmQg
Qm9uZXMvKm1ldGFib2xpc208L2tleXdvcmQ+PGtleXdvcmQ+SHVtYW5zPC9rZXl3b3JkPjxrZXl3
b3JkPkpvaW50cy8qbWV0YWJvbGlzbTwva2V5d29yZD48a2V5d29yZD5Pc3Rlb215ZWxpdGlzL2Ry
dWcgdGhlcmFweTwva2V5d29yZD48a2V5d29yZD5BbnRpYmlvdGljczwva2V5d29yZD48a2V5d29y
ZD5Cb25lPC9rZXl3b3JkPjxrZXl3b3JkPkNhbmNlbGxvdXM8L2tleXdvcmQ+PGtleXdvcmQ+Q29y
dGljYWw8L2tleXdvcmQ+PGtleXdvcmQ+UGVuZXRyYXRpb248L2tleXdvcmQ+PGtleXdvcmQ+UGhh
cm1hY29raW5ldGljczwva2V5d29yZD48a2V5d29yZD5TeW5vdmlhbCBmbHVpZDwva2V5d29yZD48
L2tleXdvcmRzPjxkYXRlcz48eWVhcj4yMDE5PC95ZWFyPjxwdWItZGF0ZXM+PGRhdGU+QXByPC9k
YXRlPjwvcHViLWRhdGVzPjwvZGF0ZXM+PGlzYm4+MTg3OC0zNTExIChFbGVjdHJvbmljKSYjeEQ7
MTIwMS05NzEyIChMaW5raW5nKTwvaXNibj48YWNjZXNzaW9uLW51bT4zMDc3MjQ2OTwvYWNjZXNz
aW9uLW51bT48dXJscz48cmVsYXRlZC11cmxzPjx1cmw+aHR0cHM6Ly93d3cubmNiaS5ubG0ubmlo
Lmdvdi9wdWJtZWQvMzA3NzI0Njk8L3VybD48L3JlbGF0ZWQtdXJscz48L3VybHM+PGVsZWN0cm9u
aWMtcmVzb3VyY2UtbnVtPjEwLjEwMTYvai5pamlkLjIwMTkuMDIuMDA1PC9lbGVjdHJvbmljLXJl
c291cmNlLW51bT48cmVtb3RlLWRhdGFiYXNlLW5hbWU+TWVkbGluZTwvcmVtb3RlLWRhdGFiYXNl
LW5hbWU+PHJlbW90ZS1kYXRhYmFzZS1wcm92aWRlcj5OTE08L3JlbW90ZS1kYXRhYmFzZS1wcm92
aWRlcj48L3JlY29yZD48L0NpdGU+PC9FbmROb3RlPn==
</w:fldData>
        </w:fldChar>
      </w:r>
      <w:r w:rsidR="00EB5F7B" w:rsidRPr="00234024">
        <w:instrText xml:space="preserve"> ADDIN EN.CITE.DATA </w:instrText>
      </w:r>
      <w:r w:rsidR="00EB5F7B" w:rsidRPr="00234024">
        <w:fldChar w:fldCharType="end"/>
      </w:r>
      <w:r w:rsidR="006F63D0" w:rsidRPr="00234024">
        <w:fldChar w:fldCharType="separate"/>
      </w:r>
      <w:r w:rsidR="00EB5F7B" w:rsidRPr="00234024">
        <w:rPr>
          <w:noProof/>
        </w:rPr>
        <w:t>[59, 114]</w:t>
      </w:r>
      <w:r w:rsidR="006F63D0" w:rsidRPr="00234024">
        <w:fldChar w:fldCharType="end"/>
      </w:r>
      <w:r w:rsidR="006F63D0" w:rsidRPr="00234024">
        <w:t xml:space="preserve"> and systemic therapy</w:t>
      </w:r>
      <w:r w:rsidRPr="00234024">
        <w:t>,</w:t>
      </w:r>
      <w:r w:rsidR="006F63D0" w:rsidRPr="00234024">
        <w:t xml:space="preserve"> alone</w:t>
      </w:r>
      <w:r w:rsidRPr="00234024">
        <w:t>,</w:t>
      </w:r>
      <w:r w:rsidR="006F63D0" w:rsidRPr="00234024">
        <w:t xml:space="preserve"> rarely achieve</w:t>
      </w:r>
      <w:r w:rsidRPr="00234024">
        <w:t>s</w:t>
      </w:r>
      <w:r w:rsidR="006F63D0" w:rsidRPr="00234024">
        <w:t xml:space="preserve"> </w:t>
      </w:r>
      <w:r w:rsidR="00DB1C40" w:rsidRPr="00234024">
        <w:t xml:space="preserve">sufficient </w:t>
      </w:r>
      <w:r w:rsidR="006F63D0" w:rsidRPr="00234024">
        <w:t xml:space="preserve">drug concentration </w:t>
      </w:r>
      <w:r w:rsidRPr="00234024">
        <w:t xml:space="preserve">at the </w:t>
      </w:r>
      <w:r w:rsidR="006F63D0" w:rsidRPr="00234024">
        <w:t xml:space="preserve">site </w:t>
      </w:r>
      <w:r w:rsidR="00DB1C40" w:rsidRPr="00234024">
        <w:t>to clear the m</w:t>
      </w:r>
      <w:r w:rsidR="006F63D0" w:rsidRPr="00234024">
        <w:t xml:space="preserve">icrobial </w:t>
      </w:r>
      <w:r w:rsidR="00DB1C40" w:rsidRPr="00234024">
        <w:t>infection</w:t>
      </w:r>
      <w:r w:rsidR="006F63D0" w:rsidRPr="00234024">
        <w:t>.</w:t>
      </w:r>
      <w:r w:rsidR="004337DB" w:rsidRPr="00234024">
        <w:t xml:space="preserve"> Systemic</w:t>
      </w:r>
      <w:r w:rsidR="006F63D0" w:rsidRPr="00234024">
        <w:t xml:space="preserve"> </w:t>
      </w:r>
      <w:r w:rsidR="004337DB" w:rsidRPr="00234024">
        <w:t>antibiotic therapy is a key component in the management of OM but should be viewed as a</w:t>
      </w:r>
      <w:r w:rsidR="00DB1C40" w:rsidRPr="00234024">
        <w:t xml:space="preserve"> supplemental therapy </w:t>
      </w:r>
      <w:r w:rsidR="006F63D0" w:rsidRPr="00234024">
        <w:t>combined with surgical interventions, such as thorough bone debridement.</w:t>
      </w:r>
      <w:r w:rsidR="006F63D0" w:rsidRPr="00234024">
        <w:rPr>
          <w:i/>
          <w:iCs/>
        </w:rPr>
        <w:t xml:space="preserve"> </w:t>
      </w:r>
      <w:r w:rsidR="006F63D0" w:rsidRPr="00234024">
        <w:t xml:space="preserve">Traditional protocols suggest a treatment duration of 4 to 6 weeks, based on animal studies and the </w:t>
      </w:r>
      <w:r w:rsidR="006F63D0" w:rsidRPr="00234024">
        <w:lastRenderedPageBreak/>
        <w:t>revascularization period required after bone debridement. In addition, systemic therapy has other limitations, such as</w:t>
      </w:r>
      <w:r w:rsidR="003F34F3" w:rsidRPr="00234024">
        <w:t xml:space="preserve"> risks of drug toxicity</w:t>
      </w:r>
      <w:r w:rsidR="006F63D0" w:rsidRPr="00234024">
        <w:t xml:space="preserve">, </w:t>
      </w:r>
      <w:r w:rsidR="003F34F3" w:rsidRPr="00234024">
        <w:t xml:space="preserve">extended </w:t>
      </w:r>
      <w:r w:rsidR="006F63D0" w:rsidRPr="00234024">
        <w:t xml:space="preserve">treatment </w:t>
      </w:r>
      <w:r w:rsidR="003F34F3" w:rsidRPr="00234024">
        <w:t xml:space="preserve">period with  </w:t>
      </w:r>
      <w:r w:rsidR="006F63D0" w:rsidRPr="00234024">
        <w:t>hospitalization</w:t>
      </w:r>
      <w:r w:rsidR="003F34F3" w:rsidRPr="00234024">
        <w:t>, and increased costs,</w:t>
      </w:r>
      <w:r w:rsidR="006F63D0" w:rsidRPr="00234024">
        <w:t xml:space="preserve"> which can increase medical expenses by </w:t>
      </w:r>
      <w:r w:rsidR="009E14AE" w:rsidRPr="00234024">
        <w:t xml:space="preserve">up to </w:t>
      </w:r>
      <w:r w:rsidR="006F63D0" w:rsidRPr="00234024">
        <w:t xml:space="preserve">$17,000 per </w:t>
      </w:r>
      <w:r w:rsidR="003F34F3" w:rsidRPr="00234024">
        <w:t>affected patient</w:t>
      </w:r>
      <w:r w:rsidR="00E01783" w:rsidRPr="00234024">
        <w:fldChar w:fldCharType="begin"/>
      </w:r>
      <w:r w:rsidR="00EB5F7B" w:rsidRPr="00234024">
        <w:instrText xml:space="preserve"> ADDIN EN.CITE &lt;EndNote&gt;&lt;Cite&gt;&lt;Author&gt;D. Whitehouse&lt;/Author&gt;&lt;Year&gt;2002&lt;/Year&gt;&lt;RecNum&gt;133&lt;/RecNum&gt;&lt;DisplayText&gt;[119]&lt;/DisplayText&gt;&lt;record&gt;&lt;rec-number&gt;133&lt;/rec-number&gt;&lt;foreign-keys&gt;&lt;key app="EN" db-id="xaevzfd9lwaxscesw0c59dee2eev9eefatvt" timestamp="1733849374"&gt;133&lt;/key&gt;&lt;/foreign-keys&gt;&lt;ref-type name="Journal Article"&gt;17&lt;/ref-type&gt;&lt;contributors&gt;&lt;authors&gt;&lt;author&gt;D. Whitehouse, N. Deborah Friedman , MBBS, Kathryn B. Kirkland, William J. Richardson, Daniel J. Sexton,&lt;/author&gt;&lt;/authors&gt;&lt;/contributors&gt;&lt;titles&gt;&lt;title&gt;The Impact of Surgical-Site Infections Following Orthopedic Surgery at a Community Hospital and a University Hospital Adverse Quality of Life, Excess Length of Stay, and Extra Cost&lt;/title&gt;&lt;secondary-title&gt;Infection Control &amp;amp; Hospital Epidemiology&lt;/secondary-title&gt;&lt;/titles&gt;&lt;periodical&gt;&lt;full-title&gt;Infection Control &amp;amp; Hospital Epidemiology&lt;/full-title&gt;&lt;/periodical&gt;&lt;pages&gt;183-189&lt;/pages&gt;&lt;volume&gt;23&lt;/volume&gt;&lt;number&gt;4&lt;/number&gt;&lt;dates&gt;&lt;year&gt;2002&lt;/year&gt;&lt;/dates&gt;&lt;urls&gt;&lt;/urls&gt;&lt;electronic-resource-num&gt;10.1086/502033&lt;/electronic-resource-num&gt;&lt;/record&gt;&lt;/Cite&gt;&lt;/EndNote&gt;</w:instrText>
      </w:r>
      <w:r w:rsidR="00E01783" w:rsidRPr="00234024">
        <w:fldChar w:fldCharType="separate"/>
      </w:r>
      <w:r w:rsidR="00EB5F7B" w:rsidRPr="00234024">
        <w:rPr>
          <w:noProof/>
        </w:rPr>
        <w:t>[119]</w:t>
      </w:r>
      <w:r w:rsidR="00E01783" w:rsidRPr="00234024">
        <w:fldChar w:fldCharType="end"/>
      </w:r>
      <w:r w:rsidR="006F63D0" w:rsidRPr="00234024">
        <w:t xml:space="preserve">. </w:t>
      </w:r>
    </w:p>
    <w:p w14:paraId="2F4FFB3B" w14:textId="3575BE2F" w:rsidR="006F63D0" w:rsidRPr="00234024" w:rsidRDefault="006F63D0" w:rsidP="00234024">
      <w:r w:rsidRPr="00234024">
        <w:t>The cornerstone of OM treatment is thorough surgical debridement, which is essential for eradicating infection. Local antibiotic therapy is then instituted to maximize treatment efficacy. Local therapy offers several advantages over systemic therapy, such as, higher antibiotic concentrations at the target site</w:t>
      </w:r>
      <w:r w:rsidR="002D707D" w:rsidRPr="00234024">
        <w:t>, r</w:t>
      </w:r>
      <w:r w:rsidRPr="00234024">
        <w:t>educed risk of systemic toxicity</w:t>
      </w:r>
      <w:r w:rsidR="002D707D" w:rsidRPr="00234024">
        <w:t xml:space="preserve">, and </w:t>
      </w:r>
      <w:r w:rsidRPr="00234024">
        <w:t xml:space="preserve">lower costs compared to systemic treatments. </w:t>
      </w:r>
      <w:r w:rsidRPr="00234024">
        <w:fldChar w:fldCharType="begin"/>
      </w:r>
      <w:r w:rsidR="00EB5F7B" w:rsidRPr="00234024">
        <w:instrText xml:space="preserve"> ADDIN EN.CITE &lt;EndNote&gt;&lt;Cite&gt;&lt;Author&gt;Gogia&lt;/Author&gt;&lt;Year&gt;2009&lt;/Year&gt;&lt;RecNum&gt;172&lt;/RecNum&gt;&lt;DisplayText&gt;[120]&lt;/DisplayText&gt;&lt;record&gt;&lt;rec-number&gt;172&lt;/rec-number&gt;&lt;foreign-keys&gt;&lt;key app="EN" db-id="xaevzfd9lwaxscesw0c59dee2eev9eefatvt" timestamp="1736192688"&gt;172&lt;/key&gt;&lt;/foreign-keys&gt;&lt;ref-type name="Journal Article"&gt;17&lt;/ref-type&gt;&lt;contributors&gt;&lt;authors&gt;&lt;author&gt;Gogia, J. S.&lt;/author&gt;&lt;author&gt;Meehan, J. P.&lt;/author&gt;&lt;author&gt;Di Cesare, P. E.&lt;/author&gt;&lt;author&gt;Jamali, A. A.&lt;/author&gt;&lt;/authors&gt;&lt;/contributors&gt;&lt;auth-address&gt;Department of Orthopaedic Surgery, UC Davis Medical Center, Sacramento, California.&lt;/auth-address&gt;&lt;titles&gt;&lt;title&gt;Local antibiotic therapy in osteomyelitis&lt;/title&gt;&lt;secondary-title&gt;Semin Plast Surg&lt;/secondary-title&gt;&lt;/titles&gt;&lt;periodical&gt;&lt;full-title&gt;Semin Plast Surg&lt;/full-title&gt;&lt;/periodical&gt;&lt;pages&gt;100-7&lt;/pages&gt;&lt;volume&gt;23&lt;/volume&gt;&lt;number&gt;2&lt;/number&gt;&lt;keywords&gt;&lt;keyword&gt;Antibiotic&lt;/keyword&gt;&lt;keyword&gt;biodegradable&lt;/keyword&gt;&lt;keyword&gt;elution&lt;/keyword&gt;&lt;keyword&gt;methylmethacrylate&lt;/keyword&gt;&lt;keyword&gt;osteomyelitis&lt;/keyword&gt;&lt;/keywords&gt;&lt;dates&gt;&lt;year&gt;2009&lt;/year&gt;&lt;pub-dates&gt;&lt;date&gt;May&lt;/date&gt;&lt;/pub-dates&gt;&lt;/dates&gt;&lt;isbn&gt;1536-0067 (Electronic)&amp;#xD;1535-2188 (Print)&amp;#xD;1535-2188 (Linking)&lt;/isbn&gt;&lt;accession-num&gt;20567732&lt;/accession-num&gt;&lt;urls&gt;&lt;related-urls&gt;&lt;url&gt;https://www.ncbi.nlm.nih.gov/pubmed/20567732&lt;/url&gt;&lt;/related-urls&gt;&lt;/urls&gt;&lt;custom2&gt;PMC2884906&lt;/custom2&gt;&lt;electronic-resource-num&gt;10.1055/s-0029-1214162&lt;/electronic-resource-num&gt;&lt;remote-database-name&gt;PubMed-not-MEDLINE&lt;/remote-database-name&gt;&lt;remote-database-provider&gt;NLM&lt;/remote-database-provider&gt;&lt;/record&gt;&lt;/Cite&gt;&lt;/EndNote&gt;</w:instrText>
      </w:r>
      <w:r w:rsidRPr="00234024">
        <w:fldChar w:fldCharType="separate"/>
      </w:r>
      <w:r w:rsidR="00EB5F7B" w:rsidRPr="00234024">
        <w:rPr>
          <w:noProof/>
        </w:rPr>
        <w:t>[120]</w:t>
      </w:r>
      <w:r w:rsidRPr="00234024">
        <w:fldChar w:fldCharType="end"/>
      </w:r>
      <w:r w:rsidRPr="00234024">
        <w:t xml:space="preserve"> In post-traumatic surgical OM, repeated surgical interventions to manage infection add financial and emotional burdens, increasing morbidity for patients. Although there are rare cases where antibiotic therapy without surgical intervention may be justified, this approach is generally not </w:t>
      </w:r>
      <w:r w:rsidR="00A435BB" w:rsidRPr="00234024">
        <w:t>effective</w:t>
      </w:r>
      <w:r w:rsidR="00B01DDF" w:rsidRPr="00234024">
        <w:t xml:space="preserve"> </w:t>
      </w:r>
      <w:r w:rsidR="00B01DDF" w:rsidRPr="00234024">
        <w:fldChar w:fldCharType="begin"/>
      </w:r>
      <w:r w:rsidR="00EB5F7B" w:rsidRPr="00234024">
        <w:instrText xml:space="preserve"> ADDIN EN.CITE &lt;EndNote&gt;&lt;Cite&gt;&lt;Author&gt;Gogia&lt;/Author&gt;&lt;Year&gt;2009&lt;/Year&gt;&lt;RecNum&gt;172&lt;/RecNum&gt;&lt;DisplayText&gt;[120]&lt;/DisplayText&gt;&lt;record&gt;&lt;rec-number&gt;172&lt;/rec-number&gt;&lt;foreign-keys&gt;&lt;key app="EN" db-id="xaevzfd9lwaxscesw0c59dee2eev9eefatvt" timestamp="1736192688"&gt;172&lt;/key&gt;&lt;/foreign-keys&gt;&lt;ref-type name="Journal Article"&gt;17&lt;/ref-type&gt;&lt;contributors&gt;&lt;authors&gt;&lt;author&gt;Gogia, J. S.&lt;/author&gt;&lt;author&gt;Meehan, J. P.&lt;/author&gt;&lt;author&gt;Di Cesare, P. E.&lt;/author&gt;&lt;author&gt;Jamali, A. A.&lt;/author&gt;&lt;/authors&gt;&lt;/contributors&gt;&lt;auth-address&gt;Department of Orthopaedic Surgery, UC Davis Medical Center, Sacramento, California.&lt;/auth-address&gt;&lt;titles&gt;&lt;title&gt;Local antibiotic therapy in osteomyelitis&lt;/title&gt;&lt;secondary-title&gt;Semin Plast Surg&lt;/secondary-title&gt;&lt;/titles&gt;&lt;periodical&gt;&lt;full-title&gt;Semin Plast Surg&lt;/full-title&gt;&lt;/periodical&gt;&lt;pages&gt;100-7&lt;/pages&gt;&lt;volume&gt;23&lt;/volume&gt;&lt;number&gt;2&lt;/number&gt;&lt;keywords&gt;&lt;keyword&gt;Antibiotic&lt;/keyword&gt;&lt;keyword&gt;biodegradable&lt;/keyword&gt;&lt;keyword&gt;elution&lt;/keyword&gt;&lt;keyword&gt;methylmethacrylate&lt;/keyword&gt;&lt;keyword&gt;osteomyelitis&lt;/keyword&gt;&lt;/keywords&gt;&lt;dates&gt;&lt;year&gt;2009&lt;/year&gt;&lt;pub-dates&gt;&lt;date&gt;May&lt;/date&gt;&lt;/pub-dates&gt;&lt;/dates&gt;&lt;isbn&gt;1536-0067 (Electronic)&amp;#xD;1535-2188 (Print)&amp;#xD;1535-2188 (Linking)&lt;/isbn&gt;&lt;accession-num&gt;20567732&lt;/accession-num&gt;&lt;urls&gt;&lt;related-urls&gt;&lt;url&gt;https://www.ncbi.nlm.nih.gov/pubmed/20567732&lt;/url&gt;&lt;/related-urls&gt;&lt;/urls&gt;&lt;custom2&gt;PMC2884906&lt;/custom2&gt;&lt;electronic-resource-num&gt;10.1055/s-0029-1214162&lt;/electronic-resource-num&gt;&lt;remote-database-name&gt;PubMed-not-MEDLINE&lt;/remote-database-name&gt;&lt;remote-database-provider&gt;NLM&lt;/remote-database-provider&gt;&lt;/record&gt;&lt;/Cite&gt;&lt;/EndNote&gt;</w:instrText>
      </w:r>
      <w:r w:rsidR="00B01DDF" w:rsidRPr="00234024">
        <w:fldChar w:fldCharType="separate"/>
      </w:r>
      <w:r w:rsidR="00EB5F7B" w:rsidRPr="00234024">
        <w:rPr>
          <w:noProof/>
        </w:rPr>
        <w:t>[120]</w:t>
      </w:r>
      <w:r w:rsidR="00B01DDF" w:rsidRPr="00234024">
        <w:fldChar w:fldCharType="end"/>
      </w:r>
      <w:r w:rsidRPr="00234024">
        <w:t xml:space="preserve">. </w:t>
      </w:r>
      <w:r w:rsidR="00A435BB" w:rsidRPr="00234024">
        <w:t>R</w:t>
      </w:r>
      <w:r w:rsidRPr="00234024">
        <w:t>adical surgical debridement</w:t>
      </w:r>
      <w:r w:rsidR="002E71BE" w:rsidRPr="00234024">
        <w:t xml:space="preserve"> combined with</w:t>
      </w:r>
      <w:r w:rsidRPr="00234024">
        <w:t xml:space="preserve"> systemic </w:t>
      </w:r>
      <w:r w:rsidR="00A435BB" w:rsidRPr="00234024">
        <w:t>and/</w:t>
      </w:r>
      <w:r w:rsidRPr="00234024">
        <w:t xml:space="preserve">or local antibiotics </w:t>
      </w:r>
      <w:r w:rsidR="002E71BE" w:rsidRPr="00234024">
        <w:t xml:space="preserve">increase </w:t>
      </w:r>
      <w:proofErr w:type="gramStart"/>
      <w:r w:rsidR="002E71BE" w:rsidRPr="00234024">
        <w:t>likelihood</w:t>
      </w:r>
      <w:proofErr w:type="gramEnd"/>
      <w:r w:rsidR="002E71BE" w:rsidRPr="00234024">
        <w:t xml:space="preserve"> of successful </w:t>
      </w:r>
      <w:r w:rsidR="001C5141" w:rsidRPr="00234024">
        <w:t>outcomes</w:t>
      </w:r>
      <w:r w:rsidRPr="00234024">
        <w:t>.</w:t>
      </w:r>
    </w:p>
    <w:p w14:paraId="2A65D842" w14:textId="0BF14C44" w:rsidR="006F63D0" w:rsidRPr="00234024" w:rsidRDefault="006F63D0" w:rsidP="00234024">
      <w:pPr>
        <w:pStyle w:val="NormalWeb"/>
        <w:spacing w:before="0" w:beforeAutospacing="0" w:after="0" w:afterAutospacing="0"/>
      </w:pPr>
      <w:r w:rsidRPr="00234024">
        <w:t xml:space="preserve">Combining surgical debridement with local antibiotic therapy is a safe, effective, and cost-efficient strategy for managing osteomyelitis. Methods for local antibiotic administration include direct placement of drugs at the infection site, closed irrigation therapy, or the use of drug delivery implants. Currently, slow-release local antibiotic systems are the more commonly used approach for </w:t>
      </w:r>
      <w:r w:rsidR="00F7706D" w:rsidRPr="00234024">
        <w:t xml:space="preserve">local </w:t>
      </w:r>
      <w:r w:rsidRPr="00234024">
        <w:t>treat</w:t>
      </w:r>
      <w:r w:rsidR="00F7706D" w:rsidRPr="00234024">
        <w:t>ment</w:t>
      </w:r>
      <w:r w:rsidR="002F54D3" w:rsidRPr="00234024">
        <w:t xml:space="preserve"> of</w:t>
      </w:r>
      <w:r w:rsidRPr="00234024">
        <w:t xml:space="preserve"> infectious bone defects. These implants can be either degradable or non-degradable; however, the most widely and routinely utilized option is polymethylmethacrylate (PMMA), a non-degradable implant</w:t>
      </w:r>
      <w:r w:rsidR="001A5383" w:rsidRPr="00234024">
        <w:fldChar w:fldCharType="begin">
          <w:fldData xml:space="preserve">PEVuZE5vdGU+PENpdGU+PEF1dGhvcj5OZWxzb248L0F1dGhvcj48WWVhcj4yMDA0PC9ZZWFyPjxS
ZWNOdW0+Mjk2PC9SZWNOdW0+PERpc3BsYXlUZXh0PlsxMjEsIDEyMl08L0Rpc3BsYXlUZXh0Pjxy
ZWNvcmQ+PHJlYy1udW1iZXI+Mjk2PC9yZWMtbnVtYmVyPjxmb3JlaWduLWtleXM+PGtleSBhcHA9
IkVOIiBkYi1pZD0ieGFldnpmZDlsd2F4c2Nlc3cwYzU5ZGVlMmVldjllZWZhdHZ0IiB0aW1lc3Rh
bXA9IjE3NDQxMTYzNzMiPjI5Njwva2V5PjwvZm9yZWlnbi1rZXlzPjxyZWYtdHlwZSBuYW1lPSJK
b3VybmFsIEFydGljbGUiPjE3PC9yZWYtdHlwZT48Y29udHJpYnV0b3JzPjxhdXRob3JzPjxhdXRo
b3I+TmVsc29uLCBDYXJsIEwuPC9hdXRob3I+PC9hdXRob3JzPjwvY29udHJpYnV0b3JzPjx0aXRs
ZXM+PHRpdGxlPlRoZSBDdXJyZW50IFN0YXR1cyBvZiBNYXRlcmlhbCBVc2VkIGZvciBEZXBvdCBE
ZWxpdmVyeSBvZiBEcnVnczwvdGl0bGU+PHNlY29uZGFyeS10aXRsZT5DbGluaWNhbCBPcnRob3Bh
ZWRpY3MgYW5kIFJlbGF0ZWQgUmVzZWFyY2jCrjwvc2Vjb25kYXJ5LXRpdGxlPjwvdGl0bGVzPjxw
ZXJpb2RpY2FsPjxmdWxsLXRpdGxlPkNsaW5pY2FsIE9ydGhvcGFlZGljcyBhbmQgUmVsYXRlZCBS
ZXNlYXJjaMKuPC9mdWxsLXRpdGxlPjwvcGVyaW9kaWNhbD48dm9sdW1lPjQyNzwvdm9sdW1lPjxk
YXRlcz48eWVhcj4yMDA0PC95ZWFyPjwvZGF0ZXM+PGlzYm4+MDAwOS05MjFYPC9pc2JuPjx1cmxz
PjxyZWxhdGVkLXVybHM+PHVybD5odHRwczovL2pvdXJuYWxzLmx3dy5jb20vY2xpbm9ydGhvcC9m
dWxsdGV4dC8yMDA0LzEwMDAwL3RoZV9jdXJyZW50X3N0YXR1c19vZl9tYXRlcmlhbF91c2VkX2Zv
cl9kZXBvdC4xNC5hc3B4PC91cmw+PC9yZWxhdGVkLXVybHM+PC91cmxzPjwvcmVjb3JkPjwvQ2l0
ZT48Q2l0ZT48QXV0aG9yPnRlciBCb288L0F1dGhvcj48WWVhcj4yMDE1PC9ZZWFyPjxSZWNOdW0+
Mjk3PC9SZWNOdW0+PHJlY29yZD48cmVjLW51bWJlcj4yOTc8L3JlYy1udW1iZXI+PGZvcmVpZ24t
a2V5cz48a2V5IGFwcD0iRU4iIGRiLWlkPSJ4YWV2emZkOWx3YXhzY2VzdzBjNTlkZWUyZWV2OWVl
ZmF0dnQiIHRpbWVzdGFtcD0iMTc0NDExNjU0NyI+Mjk3PC9rZXk+PC9mb3JlaWduLWtleXM+PHJl
Zi10eXBlIG5hbWU9IkpvdXJuYWwgQXJ0aWNsZSI+MTc8L3JlZi10eXBlPjxjb250cmlidXRvcnM+
PGF1dGhvcnM+PGF1dGhvcj50ZXIgQm9vLCBHLiBKLjwvYXV0aG9yPjxhdXRob3I+R3JpanBtYSwg
RC4gVy48L2F1dGhvcj48YXV0aG9yPk1vcmlhcnR5LCBULiBGLjwvYXV0aG9yPjxhdXRob3I+Umlj
aGFyZHMsIFIuIEcuPC9hdXRob3I+PGF1dGhvcj5FZ2xpbiwgRC48L2F1dGhvcj48L2F1dGhvcnM+
PC9jb250cmlidXRvcnM+PGF1dGgtYWRkcmVzcz5BTyBSZXNlYXJjaCBJbnN0aXR1dGUgRGF2b3Ms
IENsYXZhZGVsZXJzdHJhc3NlIDgsIENINzI3MCBEYXZvcywgU3dpdHplcmxhbmQ7IERlcGFydG1l
bnQgb2YgQmlvbWF0ZXJpYWxzIFNjaWVuY2UgYW5kIFRlY2hub2xvZ3ksIFVuaXZlcnNpdHkgb2Yg
VHdlbnRlLCBQLk8uIEJveCAyMTcsIDc1MDAgQUUgRW5zY2hlZGUsIFRoZSBOZXRoZXJsYW5kcy4m
I3hEO0RlcGFydG1lbnQgb2YgQmlvbWF0ZXJpYWxzIFNjaWVuY2UgYW5kIFRlY2hub2xvZ3ksIFVu
aXZlcnNpdHkgb2YgVHdlbnRlLCBQLk8uIEJveCAyMTcsIDc1MDAgQUUgRW5zY2hlZGUsIFRoZSBO
ZXRoZXJsYW5kczsgRGVwYXJ0bWVudCBvZiBCaW9tZWRpY2FsIEVuZ2luZWVyaW5nLCBXLkouIEtv
bGZmIEluc3RpdHV0ZSwgVW5pdmVyc2l0eSBNZWRpY2FsIENlbnRlciBHcm9uaW5nZW4sIFVuaXZl
cnNpdHkgb2YgR3JvbmluZ2VuLCBQLk8uIEJveCAxOTYsIDk3MDAgQUQgR3JvbmluZ2VuLCBUaGUg
TmV0aGVybGFuZHMuJiN4RDtBTyBSZXNlYXJjaCBJbnN0aXR1dGUgRGF2b3MsIENsYXZhZGVsZXJz
dHJhc3NlIDgsIENINzI3MCBEYXZvcywgU3dpdHplcmxhbmQuJiN4RDtBTyBSZXNlYXJjaCBJbnN0
aXR1dGUgRGF2b3MsIENsYXZhZGVsZXJzdHJhc3NlIDgsIENINzI3MCBEYXZvcywgU3dpdHplcmxh
bmQuIEVsZWN0cm9uaWMgYWRkcmVzczogZGF2aWQuZWdsaW5AYW9mb3VuZGF0aW9uLm9yZy48L2F1
dGgtYWRkcmVzcz48dGl0bGVzPjx0aXRsZT5BbnRpbWljcm9iaWFsIGRlbGl2ZXJ5IHN5c3RlbXMg
Zm9yIGxvY2FsIGluZmVjdGlvbiBwcm9waHlsYXhpcyBpbiBvcnRob3BlZGljLSBhbmQgdHJhdW1h
IHN1cmdlcnk8L3RpdGxlPjxzZWNvbmRhcnktdGl0bGU+QmlvbWF0ZXJpYWxzPC9zZWNvbmRhcnkt
dGl0bGU+PC90aXRsZXM+PHBlcmlvZGljYWw+PGZ1bGwtdGl0bGU+QmlvbWF0ZXJpYWxzPC9mdWxs
LXRpdGxlPjwvcGVyaW9kaWNhbD48cGFnZXM+MTEzLTI1PC9wYWdlcz48dm9sdW1lPjUyPC92b2x1
bWU+PGVkaXRpb24+MjAxNTAyMjE8L2VkaXRpb24+PGtleXdvcmRzPjxrZXl3b3JkPkFuaW1hbHM8
L2tleXdvcmQ+PGtleXdvcmQ+QW50aS1JbmZlY3RpdmUgQWdlbnRzLyphZG1pbmlzdHJhdGlvbiAm
YW1wOyBkb3NhZ2UvdGhlcmFwZXV0aWMgdXNlPC9rZXl3b3JkPjxrZXl3b3JkPkRlbGF5ZWQtQWN0
aW9uIFByZXBhcmF0aW9ucy8qY2hlbWlzdHJ5PC9rZXl3b3JkPjxrZXl3b3JkPkRydWcgRGVsaXZl
cnkgU3lzdGVtcy9pbnN0cnVtZW50YXRpb24vKm1ldGhvZHM8L2tleXdvcmQ+PGtleXdvcmQ+SHVt
YW5zPC9rZXl3b3JkPjxrZXl3b3JkPlBvbHltZXJzLypjaGVtaXN0cnk8L2tleXdvcmQ+PGtleXdv
cmQ+U3VyZ2ljYWwgV291bmQgSW5mZWN0aW9uLypwcmV2ZW50aW9uICZhbXA7IGNvbnRyb2w8L2tl
eXdvcmQ+PGtleXdvcmQ+QW50aW1pY3JvYmlhbDwva2V5d29yZD48a2V5d29yZD5CaW9maWxtPC9r
ZXl3b3JkPjxrZXl3b3JkPkNvbnRyb2xsZWQgcmVsZWFzZTwva2V5d29yZD48a2V5d29yZD5NZWRp
Y2FsIGRldmljZS1hc3NvY2lhdGVkIGluZmVjdGlvbjwva2V5d29yZD48a2V5d29yZD5Qcm9waHls
YXhpczwva2V5d29yZD48a2V5d29yZD5SZXNwb25zaXZlIG1hdGVyaWFsczwva2V5d29yZD48L2tl
eXdvcmRzPjxkYXRlcz48eWVhcj4yMDE1PC95ZWFyPjxwdWItZGF0ZXM+PGRhdGU+SnVuPC9kYXRl
PjwvcHViLWRhdGVzPjwvZGF0ZXM+PGlzYm4+MTg3OC01OTA1IChFbGVjdHJvbmljKSYjeEQ7MDE0
Mi05NjEyIChMaW5raW5nKTwvaXNibj48YWNjZXNzaW9uLW51bT4yNTgxODQxODwvYWNjZXNzaW9u
LW51bT48dXJscz48cmVsYXRlZC11cmxzPjx1cmw+aHR0cHM6Ly93d3cubmNiaS5ubG0ubmloLmdv
di9wdWJtZWQvMjU4MTg0MTg8L3VybD48L3JlbGF0ZWQtdXJscz48L3VybHM+PGVsZWN0cm9uaWMt
cmVzb3VyY2UtbnVtPjEwLjEwMTYvai5iaW9tYXRlcmlhbHMuMjAxNS4wMi4wMjA8L2VsZWN0cm9u
aWMtcmVzb3VyY2UtbnVtPjxyZW1vdGUtZGF0YWJhc2UtbmFtZT5NZWRsaW5lPC9yZW1vdGUtZGF0
YWJhc2UtbmFtZT48cmVtb3RlLWRhdGFiYXNlLXByb3ZpZGVyPk5MTTwvcmVtb3RlLWRhdGFiYXNl
LXByb3ZpZGVyPjwvcmVjb3JkPjwvQ2l0ZT48L0VuZE5vdGU+AG==
</w:fldData>
        </w:fldChar>
      </w:r>
      <w:r w:rsidR="00EB5F7B" w:rsidRPr="00234024">
        <w:instrText xml:space="preserve"> ADDIN EN.CITE </w:instrText>
      </w:r>
      <w:r w:rsidR="00EB5F7B" w:rsidRPr="00234024">
        <w:fldChar w:fldCharType="begin">
          <w:fldData xml:space="preserve">PEVuZE5vdGU+PENpdGU+PEF1dGhvcj5OZWxzb248L0F1dGhvcj48WWVhcj4yMDA0PC9ZZWFyPjxS
ZWNOdW0+Mjk2PC9SZWNOdW0+PERpc3BsYXlUZXh0PlsxMjEsIDEyMl08L0Rpc3BsYXlUZXh0Pjxy
ZWNvcmQ+PHJlYy1udW1iZXI+Mjk2PC9yZWMtbnVtYmVyPjxmb3JlaWduLWtleXM+PGtleSBhcHA9
IkVOIiBkYi1pZD0ieGFldnpmZDlsd2F4c2Nlc3cwYzU5ZGVlMmVldjllZWZhdHZ0IiB0aW1lc3Rh
bXA9IjE3NDQxMTYzNzMiPjI5Njwva2V5PjwvZm9yZWlnbi1rZXlzPjxyZWYtdHlwZSBuYW1lPSJK
b3VybmFsIEFydGljbGUiPjE3PC9yZWYtdHlwZT48Y29udHJpYnV0b3JzPjxhdXRob3JzPjxhdXRo
b3I+TmVsc29uLCBDYXJsIEwuPC9hdXRob3I+PC9hdXRob3JzPjwvY29udHJpYnV0b3JzPjx0aXRs
ZXM+PHRpdGxlPlRoZSBDdXJyZW50IFN0YXR1cyBvZiBNYXRlcmlhbCBVc2VkIGZvciBEZXBvdCBE
ZWxpdmVyeSBvZiBEcnVnczwvdGl0bGU+PHNlY29uZGFyeS10aXRsZT5DbGluaWNhbCBPcnRob3Bh
ZWRpY3MgYW5kIFJlbGF0ZWQgUmVzZWFyY2jCrjwvc2Vjb25kYXJ5LXRpdGxlPjwvdGl0bGVzPjxw
ZXJpb2RpY2FsPjxmdWxsLXRpdGxlPkNsaW5pY2FsIE9ydGhvcGFlZGljcyBhbmQgUmVsYXRlZCBS
ZXNlYXJjaMKuPC9mdWxsLXRpdGxlPjwvcGVyaW9kaWNhbD48dm9sdW1lPjQyNzwvdm9sdW1lPjxk
YXRlcz48eWVhcj4yMDA0PC95ZWFyPjwvZGF0ZXM+PGlzYm4+MDAwOS05MjFYPC9pc2JuPjx1cmxz
PjxyZWxhdGVkLXVybHM+PHVybD5odHRwczovL2pvdXJuYWxzLmx3dy5jb20vY2xpbm9ydGhvcC9m
dWxsdGV4dC8yMDA0LzEwMDAwL3RoZV9jdXJyZW50X3N0YXR1c19vZl9tYXRlcmlhbF91c2VkX2Zv
cl9kZXBvdC4xNC5hc3B4PC91cmw+PC9yZWxhdGVkLXVybHM+PC91cmxzPjwvcmVjb3JkPjwvQ2l0
ZT48Q2l0ZT48QXV0aG9yPnRlciBCb288L0F1dGhvcj48WWVhcj4yMDE1PC9ZZWFyPjxSZWNOdW0+
Mjk3PC9SZWNOdW0+PHJlY29yZD48cmVjLW51bWJlcj4yOTc8L3JlYy1udW1iZXI+PGZvcmVpZ24t
a2V5cz48a2V5IGFwcD0iRU4iIGRiLWlkPSJ4YWV2emZkOWx3YXhzY2VzdzBjNTlkZWUyZWV2OWVl
ZmF0dnQiIHRpbWVzdGFtcD0iMTc0NDExNjU0NyI+Mjk3PC9rZXk+PC9mb3JlaWduLWtleXM+PHJl
Zi10eXBlIG5hbWU9IkpvdXJuYWwgQXJ0aWNsZSI+MTc8L3JlZi10eXBlPjxjb250cmlidXRvcnM+
PGF1dGhvcnM+PGF1dGhvcj50ZXIgQm9vLCBHLiBKLjwvYXV0aG9yPjxhdXRob3I+R3JpanBtYSwg
RC4gVy48L2F1dGhvcj48YXV0aG9yPk1vcmlhcnR5LCBULiBGLjwvYXV0aG9yPjxhdXRob3I+Umlj
aGFyZHMsIFIuIEcuPC9hdXRob3I+PGF1dGhvcj5FZ2xpbiwgRC48L2F1dGhvcj48L2F1dGhvcnM+
PC9jb250cmlidXRvcnM+PGF1dGgtYWRkcmVzcz5BTyBSZXNlYXJjaCBJbnN0aXR1dGUgRGF2b3Ms
IENsYXZhZGVsZXJzdHJhc3NlIDgsIENINzI3MCBEYXZvcywgU3dpdHplcmxhbmQ7IERlcGFydG1l
bnQgb2YgQmlvbWF0ZXJpYWxzIFNjaWVuY2UgYW5kIFRlY2hub2xvZ3ksIFVuaXZlcnNpdHkgb2Yg
VHdlbnRlLCBQLk8uIEJveCAyMTcsIDc1MDAgQUUgRW5zY2hlZGUsIFRoZSBOZXRoZXJsYW5kcy4m
I3hEO0RlcGFydG1lbnQgb2YgQmlvbWF0ZXJpYWxzIFNjaWVuY2UgYW5kIFRlY2hub2xvZ3ksIFVu
aXZlcnNpdHkgb2YgVHdlbnRlLCBQLk8uIEJveCAyMTcsIDc1MDAgQUUgRW5zY2hlZGUsIFRoZSBO
ZXRoZXJsYW5kczsgRGVwYXJ0bWVudCBvZiBCaW9tZWRpY2FsIEVuZ2luZWVyaW5nLCBXLkouIEtv
bGZmIEluc3RpdHV0ZSwgVW5pdmVyc2l0eSBNZWRpY2FsIENlbnRlciBHcm9uaW5nZW4sIFVuaXZl
cnNpdHkgb2YgR3JvbmluZ2VuLCBQLk8uIEJveCAxOTYsIDk3MDAgQUQgR3JvbmluZ2VuLCBUaGUg
TmV0aGVybGFuZHMuJiN4RDtBTyBSZXNlYXJjaCBJbnN0aXR1dGUgRGF2b3MsIENsYXZhZGVsZXJz
dHJhc3NlIDgsIENINzI3MCBEYXZvcywgU3dpdHplcmxhbmQuJiN4RDtBTyBSZXNlYXJjaCBJbnN0
aXR1dGUgRGF2b3MsIENsYXZhZGVsZXJzdHJhc3NlIDgsIENINzI3MCBEYXZvcywgU3dpdHplcmxh
bmQuIEVsZWN0cm9uaWMgYWRkcmVzczogZGF2aWQuZWdsaW5AYW9mb3VuZGF0aW9uLm9yZy48L2F1
dGgtYWRkcmVzcz48dGl0bGVzPjx0aXRsZT5BbnRpbWljcm9iaWFsIGRlbGl2ZXJ5IHN5c3RlbXMg
Zm9yIGxvY2FsIGluZmVjdGlvbiBwcm9waHlsYXhpcyBpbiBvcnRob3BlZGljLSBhbmQgdHJhdW1h
IHN1cmdlcnk8L3RpdGxlPjxzZWNvbmRhcnktdGl0bGU+QmlvbWF0ZXJpYWxzPC9zZWNvbmRhcnkt
dGl0bGU+PC90aXRsZXM+PHBlcmlvZGljYWw+PGZ1bGwtdGl0bGU+QmlvbWF0ZXJpYWxzPC9mdWxs
LXRpdGxlPjwvcGVyaW9kaWNhbD48cGFnZXM+MTEzLTI1PC9wYWdlcz48dm9sdW1lPjUyPC92b2x1
bWU+PGVkaXRpb24+MjAxNTAyMjE8L2VkaXRpb24+PGtleXdvcmRzPjxrZXl3b3JkPkFuaW1hbHM8
L2tleXdvcmQ+PGtleXdvcmQ+QW50aS1JbmZlY3RpdmUgQWdlbnRzLyphZG1pbmlzdHJhdGlvbiAm
YW1wOyBkb3NhZ2UvdGhlcmFwZXV0aWMgdXNlPC9rZXl3b3JkPjxrZXl3b3JkPkRlbGF5ZWQtQWN0
aW9uIFByZXBhcmF0aW9ucy8qY2hlbWlzdHJ5PC9rZXl3b3JkPjxrZXl3b3JkPkRydWcgRGVsaXZl
cnkgU3lzdGVtcy9pbnN0cnVtZW50YXRpb24vKm1ldGhvZHM8L2tleXdvcmQ+PGtleXdvcmQ+SHVt
YW5zPC9rZXl3b3JkPjxrZXl3b3JkPlBvbHltZXJzLypjaGVtaXN0cnk8L2tleXdvcmQ+PGtleXdv
cmQ+U3VyZ2ljYWwgV291bmQgSW5mZWN0aW9uLypwcmV2ZW50aW9uICZhbXA7IGNvbnRyb2w8L2tl
eXdvcmQ+PGtleXdvcmQ+QW50aW1pY3JvYmlhbDwva2V5d29yZD48a2V5d29yZD5CaW9maWxtPC9r
ZXl3b3JkPjxrZXl3b3JkPkNvbnRyb2xsZWQgcmVsZWFzZTwva2V5d29yZD48a2V5d29yZD5NZWRp
Y2FsIGRldmljZS1hc3NvY2lhdGVkIGluZmVjdGlvbjwva2V5d29yZD48a2V5d29yZD5Qcm9waHls
YXhpczwva2V5d29yZD48a2V5d29yZD5SZXNwb25zaXZlIG1hdGVyaWFsczwva2V5d29yZD48L2tl
eXdvcmRzPjxkYXRlcz48eWVhcj4yMDE1PC95ZWFyPjxwdWItZGF0ZXM+PGRhdGU+SnVuPC9kYXRl
PjwvcHViLWRhdGVzPjwvZGF0ZXM+PGlzYm4+MTg3OC01OTA1IChFbGVjdHJvbmljKSYjeEQ7MDE0
Mi05NjEyIChMaW5raW5nKTwvaXNibj48YWNjZXNzaW9uLW51bT4yNTgxODQxODwvYWNjZXNzaW9u
LW51bT48dXJscz48cmVsYXRlZC11cmxzPjx1cmw+aHR0cHM6Ly93d3cubmNiaS5ubG0ubmloLmdv
di9wdWJtZWQvMjU4MTg0MTg8L3VybD48L3JlbGF0ZWQtdXJscz48L3VybHM+PGVsZWN0cm9uaWMt
cmVzb3VyY2UtbnVtPjEwLjEwMTYvai5iaW9tYXRlcmlhbHMuMjAxNS4wMi4wMjA8L2VsZWN0cm9u
aWMtcmVzb3VyY2UtbnVtPjxyZW1vdGUtZGF0YWJhc2UtbmFtZT5NZWRsaW5lPC9yZW1vdGUtZGF0
YWJhc2UtbmFtZT48cmVtb3RlLWRhdGFiYXNlLXByb3ZpZGVyPk5MTTwvcmVtb3RlLWRhdGFiYXNl
LXByb3ZpZGVyPjwvcmVjb3JkPjwvQ2l0ZT48L0VuZE5vdGU+AG==
</w:fldData>
        </w:fldChar>
      </w:r>
      <w:r w:rsidR="00EB5F7B" w:rsidRPr="00234024">
        <w:instrText xml:space="preserve"> ADDIN EN.CITE.DATA </w:instrText>
      </w:r>
      <w:r w:rsidR="00EB5F7B" w:rsidRPr="00234024">
        <w:fldChar w:fldCharType="end"/>
      </w:r>
      <w:r w:rsidR="001A5383" w:rsidRPr="00234024">
        <w:fldChar w:fldCharType="separate"/>
      </w:r>
      <w:r w:rsidR="00EB5F7B" w:rsidRPr="00234024">
        <w:rPr>
          <w:noProof/>
        </w:rPr>
        <w:t>[121, 122]</w:t>
      </w:r>
      <w:r w:rsidR="001A5383" w:rsidRPr="00234024">
        <w:fldChar w:fldCharType="end"/>
      </w:r>
      <w:r w:rsidRPr="00234024">
        <w:t>.</w:t>
      </w:r>
    </w:p>
    <w:p w14:paraId="71310F88" w14:textId="4575B6F2" w:rsidR="006F63D0" w:rsidRPr="00234024" w:rsidRDefault="006F63D0" w:rsidP="00234024">
      <w:r w:rsidRPr="00234024">
        <w:lastRenderedPageBreak/>
        <w:t xml:space="preserve">This material has been </w:t>
      </w:r>
      <w:r w:rsidR="0054754D" w:rsidRPr="00234024">
        <w:t>used</w:t>
      </w:r>
      <w:r w:rsidRPr="00234024">
        <w:t xml:space="preserve"> for decades, but it is not without several drawbacks</w:t>
      </w:r>
      <w:r w:rsidR="006C26FD" w:rsidRPr="00234024">
        <w:fldChar w:fldCharType="begin">
          <w:fldData xml:space="preserve">PEVuZE5vdGU+PENpdGU+PEF1dGhvcj52YW4gVnVndDwvQXV0aG9yPjxZZWFyPjIwMTk8L1llYXI+
PFJlY051bT4yOTM8L1JlY051bT48RGlzcGxheVRleHQ+WzEyM108L0Rpc3BsYXlUZXh0PjxyZWNv
cmQ+PHJlYy1udW1iZXI+MjkzPC9yZWMtbnVtYmVyPjxmb3JlaWduLWtleXM+PGtleSBhcHA9IkVO
IiBkYi1pZD0ieGFldnpmZDlsd2F4c2Nlc3cwYzU5ZGVlMmVldjllZWZhdHZ0IiB0aW1lc3RhbXA9
IjE3NDQxMTUyODYiPjI5Mzwva2V5PjwvZm9yZWlnbi1rZXlzPjxyZWYtdHlwZSBuYW1lPSJKb3Vy
bmFsIEFydGljbGUiPjE3PC9yZWYtdHlwZT48Y29udHJpYnV0b3JzPjxhdXRob3JzPjxhdXRob3I+
dmFuIFZ1Z3QsIFQuIEEuIEcuPC9hdXRob3I+PGF1dGhvcj5BcnRzLCBKLiBKLjwvYXV0aG9yPjxh
dXRob3I+R2V1cnRzLCBKLiBBLiBQLjwvYXV0aG9yPjwvYXV0aG9ycz48L2NvbnRyaWJ1dG9ycz48
YXV0aC1hZGRyZXNzPk1hYXN0cmljaHQgVW5pdmVyc2l0eSBNZWRpY2FsIENlbnRyZSAoTVVNQysp
LCBNYWFzdHJpY2h0LCBOZXRoZXJsYW5kcy48L2F1dGgtYWRkcmVzcz48dGl0bGVzPjx0aXRsZT5B
bnRpYmlvdGljLUxvYWRlZCBQb2x5bWV0aHlsbWV0aGFjcnlsYXRlIEJlYWRzIGFuZCBTcGFjZXJz
IGluIFRyZWF0bWVudCBvZiBPcnRob3BlZGljIEluZmVjdGlvbnMgYW5kIHRoZSBSb2xlIG9mIEJp
b2ZpbG0gRm9ybWF0aW9uPC90aXRsZT48c2Vjb25kYXJ5LXRpdGxlPkZyb250IE1pY3JvYmlvbDwv
c2Vjb25kYXJ5LXRpdGxlPjwvdGl0bGVzPjxwZXJpb2RpY2FsPjxmdWxsLXRpdGxlPkZyb250IE1p
Y3JvYmlvbDwvZnVsbC10aXRsZT48L3BlcmlvZGljYWw+PHBhZ2VzPjE2MjY8L3BhZ2VzPjx2b2x1
bWU+MTA8L3ZvbHVtZT48ZWRpdGlvbj4yMDE5MDcyNTwvZWRpdGlvbj48a2V5d29yZHM+PGtleXdv
cmQ+YW50aWJpb3RpYyBsb2FkZWQgYWNyeWxpYyBjZW1lbnQgc3BhY2VyPC9rZXl3b3JkPjxrZXl3
b3JkPmFudGliaW90aWMgbG9hZGVkIGJvbmUgY2VtZW50PC9rZXl3b3JkPjxrZXl3b3JkPmdlbnRh
bWljaW4gYmVhZHM8L2tleXdvcmQ+PGtleXdvcmQ+b3N0ZW9teWVsaXRpczwva2V5d29yZD48a2V5
d29yZD5wb2x5bWV0aHlsbWV0aGFjcnlsYXRlPC9rZXl3b3JkPjxrZXl3b3JkPnByb3N0aGV0aWMg
am9pbiBpbmZlY3Rpb248L2tleXdvcmQ+PC9rZXl3b3Jkcz48ZGF0ZXM+PHllYXI+MjAxOTwveWVh
cj48L2RhdGVzPjxpc2JuPjE2NjQtMzAyWCAoUHJpbnQpJiN4RDsxNjY0LTMwMlggKEVsZWN0cm9u
aWMpJiN4RDsxNjY0LTMwMlggKExpbmtpbmcpPC9pc2JuPjxhY2Nlc3Npb24tbnVtPjMxNDAyOTAx
PC9hY2Nlc3Npb24tbnVtPjx1cmxzPjxyZWxhdGVkLXVybHM+PHVybD5odHRwczovL3d3dy5uY2Jp
Lm5sbS5uaWguZ292L3B1Ym1lZC8zMTQwMjkwMTwvdXJsPjwvcmVsYXRlZC11cmxzPjwvdXJscz48
Y3VzdG9tMj5QTUM2NjcxODY2PC9jdXN0b20yPjxlbGVjdHJvbmljLXJlc291cmNlLW51bT4xMC4z
Mzg5L2ZtaWNiLjIwMTkuMDE2MjY8L2VsZWN0cm9uaWMtcmVzb3VyY2UtbnVtPjxyZW1vdGUtZGF0
YWJhc2UtbmFtZT5QdWJNZWQtbm90LU1FRExJTkU8L3JlbW90ZS1kYXRhYmFzZS1uYW1lPjxyZW1v
dGUtZGF0YWJhc2UtcHJvdmlkZXI+TkxNPC9yZW1vdGUtZGF0YWJhc2UtcHJvdmlkZXI+PC9yZWNv
cmQ+PC9DaXRlPjxDaXRlPjxBdXRob3I+dmFuIFZ1Z3Q8L0F1dGhvcj48WWVhcj4yMDE5PC9ZZWFy
PjxSZWNOdW0+MjkzPC9SZWNOdW0+PHJlY29yZD48cmVjLW51bWJlcj4yOTM8L3JlYy1udW1iZXI+
PGZvcmVpZ24ta2V5cz48a2V5IGFwcD0iRU4iIGRiLWlkPSJ4YWV2emZkOWx3YXhzY2VzdzBjNTlk
ZWUyZWV2OWVlZmF0dnQiIHRpbWVzdGFtcD0iMTc0NDExNTI4NiI+MjkzPC9rZXk+PC9mb3JlaWdu
LWtleXM+PHJlZi10eXBlIG5hbWU9IkpvdXJuYWwgQXJ0aWNsZSI+MTc8L3JlZi10eXBlPjxjb250
cmlidXRvcnM+PGF1dGhvcnM+PGF1dGhvcj52YW4gVnVndCwgVC4gQS4gRy48L2F1dGhvcj48YXV0
aG9yPkFydHMsIEouIEouPC9hdXRob3I+PGF1dGhvcj5HZXVydHMsIEouIEEuIFAuPC9hdXRob3I+
PC9hdXRob3JzPjwvY29udHJpYnV0b3JzPjxhdXRoLWFkZHJlc3M+TWFhc3RyaWNodCBVbml2ZXJz
aXR5IE1lZGljYWwgQ2VudHJlIChNVU1DKyksIE1hYXN0cmljaHQsIE5ldGhlcmxhbmRzLjwvYXV0
aC1hZGRyZXNzPjx0aXRsZXM+PHRpdGxlPkFudGliaW90aWMtTG9hZGVkIFBvbHltZXRoeWxtZXRo
YWNyeWxhdGUgQmVhZHMgYW5kIFNwYWNlcnMgaW4gVHJlYXRtZW50IG9mIE9ydGhvcGVkaWMgSW5m
ZWN0aW9ucyBhbmQgdGhlIFJvbGUgb2YgQmlvZmlsbSBGb3JtYXRpb248L3RpdGxlPjxzZWNvbmRh
cnktdGl0bGU+RnJvbnQgTWljcm9iaW9sPC9zZWNvbmRhcnktdGl0bGU+PC90aXRsZXM+PHBlcmlv
ZGljYWw+PGZ1bGwtdGl0bGU+RnJvbnQgTWljcm9iaW9sPC9mdWxsLXRpdGxlPjwvcGVyaW9kaWNh
bD48cGFnZXM+MTYyNjwvcGFnZXM+PHZvbHVtZT4xMDwvdm9sdW1lPjxlZGl0aW9uPjIwMTkwNzI1
PC9lZGl0aW9uPjxrZXl3b3Jkcz48a2V5d29yZD5hbnRpYmlvdGljIGxvYWRlZCBhY3J5bGljIGNl
bWVudCBzcGFjZXI8L2tleXdvcmQ+PGtleXdvcmQ+YW50aWJpb3RpYyBsb2FkZWQgYm9uZSBjZW1l
bnQ8L2tleXdvcmQ+PGtleXdvcmQ+Z2VudGFtaWNpbiBiZWFkczwva2V5d29yZD48a2V5d29yZD5v
c3Rlb215ZWxpdGlzPC9rZXl3b3JkPjxrZXl3b3JkPnBvbHltZXRoeWxtZXRoYWNyeWxhdGU8L2tl
eXdvcmQ+PGtleXdvcmQ+cHJvc3RoZXRpYyBqb2luIGluZmVjdGlvbjwva2V5d29yZD48L2tleXdv
cmRzPjxkYXRlcz48eWVhcj4yMDE5PC95ZWFyPjwvZGF0ZXM+PGlzYm4+MTY2NC0zMDJYIChQcmlu
dCkmI3hEOzE2NjQtMzAyWCAoRWxlY3Ryb25pYykmI3hEOzE2NjQtMzAyWCAoTGlua2luZyk8L2lz
Ym4+PGFjY2Vzc2lvbi1udW0+MzE0MDI5MDE8L2FjY2Vzc2lvbi1udW0+PHVybHM+PHJlbGF0ZWQt
dXJscz48dXJsPmh0dHBzOi8vd3d3Lm5jYmkubmxtLm5paC5nb3YvcHVibWVkLzMxNDAyOTAxPC91
cmw+PC9yZWxhdGVkLXVybHM+PC91cmxzPjxjdXN0b20yPlBNQzY2NzE4NjY8L2N1c3RvbTI+PGVs
ZWN0cm9uaWMtcmVzb3VyY2UtbnVtPjEwLjMzODkvZm1pY2IuMjAxOS4wMTYyNjwvZWxlY3Ryb25p
Yy1yZXNvdXJjZS1udW0+PHJlbW90ZS1kYXRhYmFzZS1uYW1lPlB1Yk1lZC1ub3QtTUVETElORTwv
cmVtb3RlLWRhdGFiYXNlLW5hbWU+PHJlbW90ZS1kYXRhYmFzZS1wcm92aWRlcj5OTE08L3JlbW90
ZS1kYXRhYmFzZS1wcm92aWRlcj48L3JlY29yZD48L0NpdGU+PC9FbmROb3RlPgB=
</w:fldData>
        </w:fldChar>
      </w:r>
      <w:r w:rsidR="00EB5F7B" w:rsidRPr="00234024">
        <w:instrText xml:space="preserve"> ADDIN EN.CITE </w:instrText>
      </w:r>
      <w:r w:rsidR="00EB5F7B" w:rsidRPr="00234024">
        <w:fldChar w:fldCharType="begin">
          <w:fldData xml:space="preserve">PEVuZE5vdGU+PENpdGU+PEF1dGhvcj52YW4gVnVndDwvQXV0aG9yPjxZZWFyPjIwMTk8L1llYXI+
PFJlY051bT4yOTM8L1JlY051bT48RGlzcGxheVRleHQ+WzEyM108L0Rpc3BsYXlUZXh0PjxyZWNv
cmQ+PHJlYy1udW1iZXI+MjkzPC9yZWMtbnVtYmVyPjxmb3JlaWduLWtleXM+PGtleSBhcHA9IkVO
IiBkYi1pZD0ieGFldnpmZDlsd2F4c2Nlc3cwYzU5ZGVlMmVldjllZWZhdHZ0IiB0aW1lc3RhbXA9
IjE3NDQxMTUyODYiPjI5Mzwva2V5PjwvZm9yZWlnbi1rZXlzPjxyZWYtdHlwZSBuYW1lPSJKb3Vy
bmFsIEFydGljbGUiPjE3PC9yZWYtdHlwZT48Y29udHJpYnV0b3JzPjxhdXRob3JzPjxhdXRob3I+
dmFuIFZ1Z3QsIFQuIEEuIEcuPC9hdXRob3I+PGF1dGhvcj5BcnRzLCBKLiBKLjwvYXV0aG9yPjxh
dXRob3I+R2V1cnRzLCBKLiBBLiBQLjwvYXV0aG9yPjwvYXV0aG9ycz48L2NvbnRyaWJ1dG9ycz48
YXV0aC1hZGRyZXNzPk1hYXN0cmljaHQgVW5pdmVyc2l0eSBNZWRpY2FsIENlbnRyZSAoTVVNQysp
LCBNYWFzdHJpY2h0LCBOZXRoZXJsYW5kcy48L2F1dGgtYWRkcmVzcz48dGl0bGVzPjx0aXRsZT5B
bnRpYmlvdGljLUxvYWRlZCBQb2x5bWV0aHlsbWV0aGFjcnlsYXRlIEJlYWRzIGFuZCBTcGFjZXJz
IGluIFRyZWF0bWVudCBvZiBPcnRob3BlZGljIEluZmVjdGlvbnMgYW5kIHRoZSBSb2xlIG9mIEJp
b2ZpbG0gRm9ybWF0aW9uPC90aXRsZT48c2Vjb25kYXJ5LXRpdGxlPkZyb250IE1pY3JvYmlvbDwv
c2Vjb25kYXJ5LXRpdGxlPjwvdGl0bGVzPjxwZXJpb2RpY2FsPjxmdWxsLXRpdGxlPkZyb250IE1p
Y3JvYmlvbDwvZnVsbC10aXRsZT48L3BlcmlvZGljYWw+PHBhZ2VzPjE2MjY8L3BhZ2VzPjx2b2x1
bWU+MTA8L3ZvbHVtZT48ZWRpdGlvbj4yMDE5MDcyNTwvZWRpdGlvbj48a2V5d29yZHM+PGtleXdv
cmQ+YW50aWJpb3RpYyBsb2FkZWQgYWNyeWxpYyBjZW1lbnQgc3BhY2VyPC9rZXl3b3JkPjxrZXl3
b3JkPmFudGliaW90aWMgbG9hZGVkIGJvbmUgY2VtZW50PC9rZXl3b3JkPjxrZXl3b3JkPmdlbnRh
bWljaW4gYmVhZHM8L2tleXdvcmQ+PGtleXdvcmQ+b3N0ZW9teWVsaXRpczwva2V5d29yZD48a2V5
d29yZD5wb2x5bWV0aHlsbWV0aGFjcnlsYXRlPC9rZXl3b3JkPjxrZXl3b3JkPnByb3N0aGV0aWMg
am9pbiBpbmZlY3Rpb248L2tleXdvcmQ+PC9rZXl3b3Jkcz48ZGF0ZXM+PHllYXI+MjAxOTwveWVh
cj48L2RhdGVzPjxpc2JuPjE2NjQtMzAyWCAoUHJpbnQpJiN4RDsxNjY0LTMwMlggKEVsZWN0cm9u
aWMpJiN4RDsxNjY0LTMwMlggKExpbmtpbmcpPC9pc2JuPjxhY2Nlc3Npb24tbnVtPjMxNDAyOTAx
PC9hY2Nlc3Npb24tbnVtPjx1cmxzPjxyZWxhdGVkLXVybHM+PHVybD5odHRwczovL3d3dy5uY2Jp
Lm5sbS5uaWguZ292L3B1Ym1lZC8zMTQwMjkwMTwvdXJsPjwvcmVsYXRlZC11cmxzPjwvdXJscz48
Y3VzdG9tMj5QTUM2NjcxODY2PC9jdXN0b20yPjxlbGVjdHJvbmljLXJlc291cmNlLW51bT4xMC4z
Mzg5L2ZtaWNiLjIwMTkuMDE2MjY8L2VsZWN0cm9uaWMtcmVzb3VyY2UtbnVtPjxyZW1vdGUtZGF0
YWJhc2UtbmFtZT5QdWJNZWQtbm90LU1FRExJTkU8L3JlbW90ZS1kYXRhYmFzZS1uYW1lPjxyZW1v
dGUtZGF0YWJhc2UtcHJvdmlkZXI+TkxNPC9yZW1vdGUtZGF0YWJhc2UtcHJvdmlkZXI+PC9yZWNv
cmQ+PC9DaXRlPjxDaXRlPjxBdXRob3I+dmFuIFZ1Z3Q8L0F1dGhvcj48WWVhcj4yMDE5PC9ZZWFy
PjxSZWNOdW0+MjkzPC9SZWNOdW0+PHJlY29yZD48cmVjLW51bWJlcj4yOTM8L3JlYy1udW1iZXI+
PGZvcmVpZ24ta2V5cz48a2V5IGFwcD0iRU4iIGRiLWlkPSJ4YWV2emZkOWx3YXhzY2VzdzBjNTlk
ZWUyZWV2OWVlZmF0dnQiIHRpbWVzdGFtcD0iMTc0NDExNTI4NiI+MjkzPC9rZXk+PC9mb3JlaWdu
LWtleXM+PHJlZi10eXBlIG5hbWU9IkpvdXJuYWwgQXJ0aWNsZSI+MTc8L3JlZi10eXBlPjxjb250
cmlidXRvcnM+PGF1dGhvcnM+PGF1dGhvcj52YW4gVnVndCwgVC4gQS4gRy48L2F1dGhvcj48YXV0
aG9yPkFydHMsIEouIEouPC9hdXRob3I+PGF1dGhvcj5HZXVydHMsIEouIEEuIFAuPC9hdXRob3I+
PC9hdXRob3JzPjwvY29udHJpYnV0b3JzPjxhdXRoLWFkZHJlc3M+TWFhc3RyaWNodCBVbml2ZXJz
aXR5IE1lZGljYWwgQ2VudHJlIChNVU1DKyksIE1hYXN0cmljaHQsIE5ldGhlcmxhbmRzLjwvYXV0
aC1hZGRyZXNzPjx0aXRsZXM+PHRpdGxlPkFudGliaW90aWMtTG9hZGVkIFBvbHltZXRoeWxtZXRo
YWNyeWxhdGUgQmVhZHMgYW5kIFNwYWNlcnMgaW4gVHJlYXRtZW50IG9mIE9ydGhvcGVkaWMgSW5m
ZWN0aW9ucyBhbmQgdGhlIFJvbGUgb2YgQmlvZmlsbSBGb3JtYXRpb248L3RpdGxlPjxzZWNvbmRh
cnktdGl0bGU+RnJvbnQgTWljcm9iaW9sPC9zZWNvbmRhcnktdGl0bGU+PC90aXRsZXM+PHBlcmlv
ZGljYWw+PGZ1bGwtdGl0bGU+RnJvbnQgTWljcm9iaW9sPC9mdWxsLXRpdGxlPjwvcGVyaW9kaWNh
bD48cGFnZXM+MTYyNjwvcGFnZXM+PHZvbHVtZT4xMDwvdm9sdW1lPjxlZGl0aW9uPjIwMTkwNzI1
PC9lZGl0aW9uPjxrZXl3b3Jkcz48a2V5d29yZD5hbnRpYmlvdGljIGxvYWRlZCBhY3J5bGljIGNl
bWVudCBzcGFjZXI8L2tleXdvcmQ+PGtleXdvcmQ+YW50aWJpb3RpYyBsb2FkZWQgYm9uZSBjZW1l
bnQ8L2tleXdvcmQ+PGtleXdvcmQ+Z2VudGFtaWNpbiBiZWFkczwva2V5d29yZD48a2V5d29yZD5v
c3Rlb215ZWxpdGlzPC9rZXl3b3JkPjxrZXl3b3JkPnBvbHltZXRoeWxtZXRoYWNyeWxhdGU8L2tl
eXdvcmQ+PGtleXdvcmQ+cHJvc3RoZXRpYyBqb2luIGluZmVjdGlvbjwva2V5d29yZD48L2tleXdv
cmRzPjxkYXRlcz48eWVhcj4yMDE5PC95ZWFyPjwvZGF0ZXM+PGlzYm4+MTY2NC0zMDJYIChQcmlu
dCkmI3hEOzE2NjQtMzAyWCAoRWxlY3Ryb25pYykmI3hEOzE2NjQtMzAyWCAoTGlua2luZyk8L2lz
Ym4+PGFjY2Vzc2lvbi1udW0+MzE0MDI5MDE8L2FjY2Vzc2lvbi1udW0+PHVybHM+PHJlbGF0ZWQt
dXJscz48dXJsPmh0dHBzOi8vd3d3Lm5jYmkubmxtLm5paC5nb3YvcHVibWVkLzMxNDAyOTAxPC91
cmw+PC9yZWxhdGVkLXVybHM+PC91cmxzPjxjdXN0b20yPlBNQzY2NzE4NjY8L2N1c3RvbTI+PGVs
ZWN0cm9uaWMtcmVzb3VyY2UtbnVtPjEwLjMzODkvZm1pY2IuMjAxOS4wMTYyNjwvZWxlY3Ryb25p
Yy1yZXNvdXJjZS1udW0+PHJlbW90ZS1kYXRhYmFzZS1uYW1lPlB1Yk1lZC1ub3QtTUVETElORTwv
cmVtb3RlLWRhdGFiYXNlLW5hbWU+PHJlbW90ZS1kYXRhYmFzZS1wcm92aWRlcj5OTE08L3JlbW90
ZS1kYXRhYmFzZS1wcm92aWRlcj48L3JlY29yZD48L0NpdGU+PC9FbmROb3RlPgB=
</w:fldData>
        </w:fldChar>
      </w:r>
      <w:r w:rsidR="00EB5F7B" w:rsidRPr="00234024">
        <w:instrText xml:space="preserve"> ADDIN EN.CITE.DATA </w:instrText>
      </w:r>
      <w:r w:rsidR="00EB5F7B" w:rsidRPr="00234024">
        <w:fldChar w:fldCharType="end"/>
      </w:r>
      <w:r w:rsidR="006C26FD" w:rsidRPr="00234024">
        <w:fldChar w:fldCharType="separate"/>
      </w:r>
      <w:r w:rsidR="00EB5F7B" w:rsidRPr="00234024">
        <w:rPr>
          <w:noProof/>
        </w:rPr>
        <w:t>[123]</w:t>
      </w:r>
      <w:r w:rsidR="006C26FD" w:rsidRPr="00234024">
        <w:fldChar w:fldCharType="end"/>
      </w:r>
      <w:r w:rsidRPr="00234024">
        <w:t>. Among these,</w:t>
      </w:r>
      <w:r w:rsidR="008A5CF5" w:rsidRPr="00234024">
        <w:t xml:space="preserve"> PMMA</w:t>
      </w:r>
      <w:r w:rsidRPr="00234024">
        <w:t xml:space="preserve"> bead</w:t>
      </w:r>
      <w:r w:rsidR="00C7569F" w:rsidRPr="00234024">
        <w:t>s</w:t>
      </w:r>
      <w:r w:rsidRPr="00234024">
        <w:t xml:space="preserve"> placement requires a second operation for removal due to its non-degradable nature. Secondary surgery increases both surgical risks and the potential for infection</w:t>
      </w:r>
      <w:r w:rsidR="005C633C" w:rsidRPr="00234024">
        <w:fldChar w:fldCharType="begin"/>
      </w:r>
      <w:r w:rsidR="00EB5F7B" w:rsidRPr="00234024">
        <w:instrText xml:space="preserve"> ADDIN EN.CITE &lt;EndNote&gt;&lt;Cite&gt;&lt;Author&gt;van Vugt&lt;/Author&gt;&lt;Year&gt;2019&lt;/Year&gt;&lt;RecNum&gt;293&lt;/RecNum&gt;&lt;DisplayText&gt;[123]&lt;/DisplayText&gt;&lt;record&gt;&lt;rec-number&gt;293&lt;/rec-number&gt;&lt;foreign-keys&gt;&lt;key app="EN" db-id="xaevzfd9lwaxscesw0c59dee2eev9eefatvt" timestamp="1744115286"&gt;293&lt;/key&gt;&lt;/foreign-keys&gt;&lt;ref-type name="Journal Article"&gt;17&lt;/ref-type&gt;&lt;contributors&gt;&lt;authors&gt;&lt;author&gt;van Vugt, T. A. G.&lt;/author&gt;&lt;author&gt;Arts, J. J.&lt;/author&gt;&lt;author&gt;Geurts, J. A. P.&lt;/author&gt;&lt;/authors&gt;&lt;/contributors&gt;&lt;auth-address&gt;Maastricht University Medical Centre (MUMC+), Maastricht, Netherlands.&lt;/auth-address&gt;&lt;titles&gt;&lt;title&gt;Antibiotic-Loaded Polymethylmethacrylate Beads and Spacers in Treatment of Orthopedic Infections and the Role of Biofilm Formation&lt;/title&gt;&lt;secondary-title&gt;Front Microbiol&lt;/secondary-title&gt;&lt;/titles&gt;&lt;periodical&gt;&lt;full-title&gt;Front Microbiol&lt;/full-title&gt;&lt;/periodical&gt;&lt;pages&gt;1626&lt;/pages&gt;&lt;volume&gt;10&lt;/volume&gt;&lt;edition&gt;20190725&lt;/edition&gt;&lt;keywords&gt;&lt;keyword&gt;antibiotic loaded acrylic cement spacer&lt;/keyword&gt;&lt;keyword&gt;antibiotic loaded bone cement&lt;/keyword&gt;&lt;keyword&gt;gentamicin beads&lt;/keyword&gt;&lt;keyword&gt;osteomyelitis&lt;/keyword&gt;&lt;keyword&gt;polymethylmethacrylate&lt;/keyword&gt;&lt;keyword&gt;prosthetic join infection&lt;/keyword&gt;&lt;/keywords&gt;&lt;dates&gt;&lt;year&gt;2019&lt;/year&gt;&lt;/dates&gt;&lt;isbn&gt;1664-302X (Print)&amp;#xD;1664-302X (Electronic)&amp;#xD;1664-302X (Linking)&lt;/isbn&gt;&lt;accession-num&gt;31402901&lt;/accession-num&gt;&lt;urls&gt;&lt;related-urls&gt;&lt;url&gt;https://www.ncbi.nlm.nih.gov/pubmed/31402901&lt;/url&gt;&lt;/related-urls&gt;&lt;/urls&gt;&lt;custom2&gt;PMC6671866&lt;/custom2&gt;&lt;electronic-resource-num&gt;10.3389/fmicb.2019.01626&lt;/electronic-resource-num&gt;&lt;remote-database-name&gt;PubMed-not-MEDLINE&lt;/remote-database-name&gt;&lt;remote-database-provider&gt;NLM&lt;/remote-database-provider&gt;&lt;/record&gt;&lt;/Cite&gt;&lt;/EndNote&gt;</w:instrText>
      </w:r>
      <w:r w:rsidR="005C633C" w:rsidRPr="00234024">
        <w:fldChar w:fldCharType="separate"/>
      </w:r>
      <w:r w:rsidR="00EB5F7B" w:rsidRPr="00234024">
        <w:rPr>
          <w:noProof/>
        </w:rPr>
        <w:t>[123]</w:t>
      </w:r>
      <w:r w:rsidR="005C633C" w:rsidRPr="00234024">
        <w:fldChar w:fldCharType="end"/>
      </w:r>
      <w:r w:rsidRPr="00234024">
        <w:t>. Additionally, the decline in drug concentration to levels insufficient for bactericidal action can facilitate the formation of resistant bacteria</w:t>
      </w:r>
      <w:r w:rsidR="00FE126B" w:rsidRPr="00234024">
        <w:fldChar w:fldCharType="begin"/>
      </w:r>
      <w:r w:rsidR="00EB5F7B" w:rsidRPr="00234024">
        <w:instrText xml:space="preserve"> ADDIN EN.CITE &lt;EndNote&gt;&lt;Cite&gt;&lt;Author&gt;Hope&lt;/Author&gt;&lt;RecNum&gt;294&lt;/RecNum&gt;&lt;DisplayText&gt;[124]&lt;/DisplayText&gt;&lt;record&gt;&lt;rec-number&gt;294&lt;/rec-number&gt;&lt;foreign-keys&gt;&lt;key app="EN" db-id="xaevzfd9lwaxscesw0c59dee2eev9eefatvt" timestamp="1744115618"&gt;294&lt;/key&gt;&lt;/foreign-keys&gt;&lt;ref-type name="Journal Article"&gt;17&lt;/ref-type&gt;&lt;contributors&gt;&lt;authors&gt;&lt;author&gt;Hope, P. G.&lt;/author&gt;&lt;author&gt;Kristinsson Kg Fau - Norman, P.&lt;/author&gt;&lt;author&gt;Norman P Fau - Elson, R. A.&lt;/author&gt;&lt;author&gt;Elson, R. A.&lt;/author&gt;&lt;/authors&gt;&lt;translated-authors&gt;&lt;author&gt;J. Bone Joint Surg Br&lt;/author&gt;&lt;/translated-authors&gt;&lt;/contributors&gt;&lt;auth-address&gt;Northern General Hospital, Sheffield, England. FAU - Kristinsson, K G&lt;/auth-address&gt;&lt;titles&gt;&lt;title&gt;Deep infection of cemented total hip arthroplasties caused by coagulase-negative staphylococci&lt;/title&gt;&lt;/titles&gt;&lt;number&gt;0301-620X (Print)&lt;/number&gt;&lt;dates&gt;&lt;/dates&gt;&lt;urls&gt;&lt;/urls&gt;&lt;remote-database-provider&gt;1989 Nov&lt;/remote-database-provider&gt;&lt;research-notes&gt;0 (Anti-Bacterial Agents)&amp;#xD;0 (Bone Cements)&amp;#xD;0 (Coagulase)&amp;#xD;0 (Drug Implants)&lt;/research-notes&gt;&lt;language&gt;eng&lt;/language&gt;&lt;/record&gt;&lt;/Cite&gt;&lt;/EndNote&gt;</w:instrText>
      </w:r>
      <w:r w:rsidR="00FE126B" w:rsidRPr="00234024">
        <w:fldChar w:fldCharType="separate"/>
      </w:r>
      <w:r w:rsidR="00EB5F7B" w:rsidRPr="00234024">
        <w:rPr>
          <w:noProof/>
        </w:rPr>
        <w:t>[124]</w:t>
      </w:r>
      <w:r w:rsidR="00FE126B" w:rsidRPr="00234024">
        <w:fldChar w:fldCharType="end"/>
      </w:r>
      <w:r w:rsidRPr="00234024">
        <w:t>. The drug release concentration of PMMA is also difficult to precisely control, and release is often incomplete</w:t>
      </w:r>
      <w:r w:rsidR="00613636" w:rsidRPr="00234024">
        <w:fldChar w:fldCharType="begin"/>
      </w:r>
      <w:r w:rsidR="00EB5F7B" w:rsidRPr="00234024">
        <w:instrText xml:space="preserve"> ADDIN EN.CITE &lt;EndNote&gt;&lt;Cite&gt;&lt;Author&gt;Bettencourt&lt;/Author&gt;&lt;Year&gt;2012&lt;/Year&gt;&lt;RecNum&gt;295&lt;/RecNum&gt;&lt;DisplayText&gt;[125]&lt;/DisplayText&gt;&lt;record&gt;&lt;rec-number&gt;295&lt;/rec-number&gt;&lt;foreign-keys&gt;&lt;key app="EN" db-id="xaevzfd9lwaxscesw0c59dee2eev9eefatvt" timestamp="1744116249"&gt;295&lt;/key&gt;&lt;/foreign-keys&gt;&lt;ref-type name="Journal Article"&gt;17&lt;/ref-type&gt;&lt;contributors&gt;&lt;authors&gt;&lt;author&gt;Bettencourt, A.&lt;/author&gt;&lt;author&gt;Almeida, A. J.&lt;/author&gt;&lt;/authors&gt;&lt;/contributors&gt;&lt;auth-address&gt;Faculty of Pharmacy, Research Institute for Medicines and Pharmaceutical Sciences-iMed.UL, University of Lisbon , Av. Prof. Gama Pinto, 1649-003 Lisbon, Portugal. asimao@ff.ul.pt&lt;/auth-address&gt;&lt;titles&gt;&lt;title&gt;Poly(methyl methacrylate) particulate carriers in drug delivery&lt;/title&gt;&lt;secondary-title&gt;J Microencapsul&lt;/secondary-title&gt;&lt;/titles&gt;&lt;periodical&gt;&lt;full-title&gt;J Microencapsul&lt;/full-title&gt;&lt;/periodical&gt;&lt;pages&gt;353-67&lt;/pages&gt;&lt;volume&gt;29&lt;/volume&gt;&lt;number&gt;4&lt;/number&gt;&lt;edition&gt;20120118&lt;/edition&gt;&lt;keywords&gt;&lt;keyword&gt;Biocompatible Materials/chemistry&lt;/keyword&gt;&lt;keyword&gt;*Drug Carriers/chemistry/toxicity&lt;/keyword&gt;&lt;keyword&gt;Drug Compounding/*methods&lt;/keyword&gt;&lt;keyword&gt;*Drug Delivery Systems&lt;/keyword&gt;&lt;keyword&gt;Emulsions&lt;/keyword&gt;&lt;keyword&gt;Hydrophobic and Hydrophilic Interactions&lt;/keyword&gt;&lt;keyword&gt;Materials Testing&lt;/keyword&gt;&lt;keyword&gt;Microscopy, Electron, Scanning&lt;/keyword&gt;&lt;keyword&gt;Nanoparticles/chemistry/ultrastructure&lt;/keyword&gt;&lt;keyword&gt;Particle Size&lt;/keyword&gt;&lt;keyword&gt;*Polymethyl Methacrylate/toxicity&lt;/keyword&gt;&lt;keyword&gt;Vaccines/administration &amp;amp; dosage&lt;/keyword&gt;&lt;/keywords&gt;&lt;dates&gt;&lt;year&gt;2012&lt;/year&gt;&lt;/dates&gt;&lt;isbn&gt;1464-5246 (Electronic)&amp;#xD;0265-2048 (Linking)&lt;/isbn&gt;&lt;accession-num&gt;22251239&lt;/accession-num&gt;&lt;urls&gt;&lt;related-urls&gt;&lt;url&gt;https://www.ncbi.nlm.nih.gov/pubmed/22251239&lt;/url&gt;&lt;/related-urls&gt;&lt;/urls&gt;&lt;electronic-resource-num&gt;10.3109/02652048.2011.651500&lt;/electronic-resource-num&gt;&lt;remote-database-name&gt;Medline&lt;/remote-database-name&gt;&lt;remote-database-provider&gt;NLM&lt;/remote-database-provider&gt;&lt;/record&gt;&lt;/Cite&gt;&lt;/EndNote&gt;</w:instrText>
      </w:r>
      <w:r w:rsidR="00613636" w:rsidRPr="00234024">
        <w:fldChar w:fldCharType="separate"/>
      </w:r>
      <w:r w:rsidR="00EB5F7B" w:rsidRPr="00234024">
        <w:rPr>
          <w:noProof/>
        </w:rPr>
        <w:t>[125]</w:t>
      </w:r>
      <w:r w:rsidR="00613636" w:rsidRPr="00234024">
        <w:fldChar w:fldCharType="end"/>
      </w:r>
      <w:r w:rsidRPr="00234024">
        <w:t xml:space="preserve">. </w:t>
      </w:r>
    </w:p>
    <w:p w14:paraId="54AB5D11" w14:textId="63967FCB" w:rsidR="00AB6FAD" w:rsidRPr="00234024" w:rsidRDefault="006F63D0" w:rsidP="00234024">
      <w:r w:rsidRPr="00234024">
        <w:t>Biodegradable devices under development hold promise in their ability to customize antibiotic treatment based on bacterial and patient characteristics.</w:t>
      </w:r>
      <w:r w:rsidRPr="00234024">
        <w:fldChar w:fldCharType="begin"/>
      </w:r>
      <w:r w:rsidR="00EB5F7B" w:rsidRPr="00234024">
        <w:instrText xml:space="preserve"> ADDIN EN.CITE &lt;EndNote&gt;&lt;Cite&gt;&lt;Author&gt;Gogia&lt;/Author&gt;&lt;Year&gt;2009&lt;/Year&gt;&lt;RecNum&gt;172&lt;/RecNum&gt;&lt;DisplayText&gt;[120]&lt;/DisplayText&gt;&lt;record&gt;&lt;rec-number&gt;172&lt;/rec-number&gt;&lt;foreign-keys&gt;&lt;key app="EN" db-id="xaevzfd9lwaxscesw0c59dee2eev9eefatvt" timestamp="1736192688"&gt;172&lt;/key&gt;&lt;/foreign-keys&gt;&lt;ref-type name="Journal Article"&gt;17&lt;/ref-type&gt;&lt;contributors&gt;&lt;authors&gt;&lt;author&gt;Gogia, J. S.&lt;/author&gt;&lt;author&gt;Meehan, J. P.&lt;/author&gt;&lt;author&gt;Di Cesare, P. E.&lt;/author&gt;&lt;author&gt;Jamali, A. A.&lt;/author&gt;&lt;/authors&gt;&lt;/contributors&gt;&lt;auth-address&gt;Department of Orthopaedic Surgery, UC Davis Medical Center, Sacramento, California.&lt;/auth-address&gt;&lt;titles&gt;&lt;title&gt;Local antibiotic therapy in osteomyelitis&lt;/title&gt;&lt;secondary-title&gt;Semin Plast Surg&lt;/secondary-title&gt;&lt;/titles&gt;&lt;periodical&gt;&lt;full-title&gt;Semin Plast Surg&lt;/full-title&gt;&lt;/periodical&gt;&lt;pages&gt;100-7&lt;/pages&gt;&lt;volume&gt;23&lt;/volume&gt;&lt;number&gt;2&lt;/number&gt;&lt;keywords&gt;&lt;keyword&gt;Antibiotic&lt;/keyword&gt;&lt;keyword&gt;biodegradable&lt;/keyword&gt;&lt;keyword&gt;elution&lt;/keyword&gt;&lt;keyword&gt;methylmethacrylate&lt;/keyword&gt;&lt;keyword&gt;osteomyelitis&lt;/keyword&gt;&lt;/keywords&gt;&lt;dates&gt;&lt;year&gt;2009&lt;/year&gt;&lt;pub-dates&gt;&lt;date&gt;May&lt;/date&gt;&lt;/pub-dates&gt;&lt;/dates&gt;&lt;isbn&gt;1536-0067 (Electronic)&amp;#xD;1535-2188 (Print)&amp;#xD;1535-2188 (Linking)&lt;/isbn&gt;&lt;accession-num&gt;20567732&lt;/accession-num&gt;&lt;urls&gt;&lt;related-urls&gt;&lt;url&gt;https://www.ncbi.nlm.nih.gov/pubmed/20567732&lt;/url&gt;&lt;/related-urls&gt;&lt;/urls&gt;&lt;custom2&gt;PMC2884906&lt;/custom2&gt;&lt;electronic-resource-num&gt;10.1055/s-0029-1214162&lt;/electronic-resource-num&gt;&lt;remote-database-name&gt;PubMed-not-MEDLINE&lt;/remote-database-name&gt;&lt;remote-database-provider&gt;NLM&lt;/remote-database-provider&gt;&lt;/record&gt;&lt;/Cite&gt;&lt;/EndNote&gt;</w:instrText>
      </w:r>
      <w:r w:rsidRPr="00234024">
        <w:fldChar w:fldCharType="separate"/>
      </w:r>
      <w:r w:rsidR="00EB5F7B" w:rsidRPr="00234024">
        <w:rPr>
          <w:noProof/>
        </w:rPr>
        <w:t>[120]</w:t>
      </w:r>
      <w:r w:rsidRPr="00234024">
        <w:fldChar w:fldCharType="end"/>
      </w:r>
      <w:r w:rsidRPr="00234024">
        <w:t>.  </w:t>
      </w:r>
      <w:r w:rsidR="00113370" w:rsidRPr="00234024">
        <w:t xml:space="preserve">Although </w:t>
      </w:r>
      <w:r w:rsidRPr="00234024">
        <w:t xml:space="preserve">degradable implants do not require a following surgery for implant removal and may possess some osteogenic activity, they are not </w:t>
      </w:r>
      <w:r w:rsidR="00057658" w:rsidRPr="00234024">
        <w:t xml:space="preserve">primarily </w:t>
      </w:r>
      <w:r w:rsidRPr="00234024">
        <w:t xml:space="preserve">developed to stimulate bone regeneration. Therefore, there is an urgent clinical need for </w:t>
      </w:r>
      <w:proofErr w:type="gramStart"/>
      <w:r w:rsidRPr="00234024">
        <w:t>a new</w:t>
      </w:r>
      <w:proofErr w:type="gramEnd"/>
      <w:r w:rsidRPr="00234024">
        <w:t xml:space="preserve"> material that not only offers more efficient antibacterial action but possesses </w:t>
      </w:r>
      <w:proofErr w:type="gramStart"/>
      <w:r w:rsidRPr="00234024">
        <w:t>the supportive</w:t>
      </w:r>
      <w:proofErr w:type="gramEnd"/>
      <w:r w:rsidRPr="00234024">
        <w:t xml:space="preserve"> strength, biocompatibility, and biosafety to promote bone repair. </w:t>
      </w:r>
      <w:r w:rsidR="00057658" w:rsidRPr="00234024">
        <w:t>O</w:t>
      </w:r>
      <w:r w:rsidRPr="00234024">
        <w:t xml:space="preserve">steogenic induction can improve osteoblast </w:t>
      </w:r>
      <w:r w:rsidR="004D6462" w:rsidRPr="00234024">
        <w:t>activity,</w:t>
      </w:r>
      <w:r w:rsidRPr="00234024">
        <w:t xml:space="preserve"> control bone </w:t>
      </w:r>
      <w:r w:rsidR="004D6462" w:rsidRPr="00234024">
        <w:t xml:space="preserve">disease </w:t>
      </w:r>
      <w:r w:rsidRPr="00234024">
        <w:t>caused by infection</w:t>
      </w:r>
      <w:r w:rsidR="004D6462" w:rsidRPr="00234024">
        <w:t xml:space="preserve">, and </w:t>
      </w:r>
      <w:r w:rsidRPr="00234024">
        <w:t>promote bone repair</w:t>
      </w:r>
      <w:r w:rsidR="00D00FA1" w:rsidRPr="00234024">
        <w:t xml:space="preserve"> </w:t>
      </w:r>
      <w:r w:rsidRPr="00234024">
        <w:fldChar w:fldCharType="begin">
          <w:fldData xml:space="preserve">PEVuZE5vdGU+PENpdGU+PEF1dGhvcj5QYWNoZWNvPC9BdXRob3I+PFllYXI+MjAxNDwvWWVhcj48
UmVjTnVtPjEwNzwvUmVjTnVtPjxEaXNwbGF5VGV4dD5bMTI2LTEyOF08L0Rpc3BsYXlUZXh0Pjxy
ZWNvcmQ+PHJlYy1udW1iZXI+MTA3PC9yZWMtbnVtYmVyPjxmb3JlaWduLWtleXM+PGtleSBhcHA9
IkVOIiBkYi1pZD0iejV6ejl6NTJhZnY1ZDZlOWV2bjU1emRnZWY1ZWF3dGYwcmVlIiB0aW1lc3Rh
bXA9IjE3Mzc3NTY3NDIiPjEwNzwva2V5PjwvZm9yZWlnbi1rZXlzPjxyZWYtdHlwZSBuYW1lPSJK
b3VybmFsIEFydGljbGUiPjE3PC9yZWYtdHlwZT48Y29udHJpYnV0b3JzPjxhdXRob3JzPjxhdXRo
b3I+UGFjaGVjbywgSC48L2F1dGhvcj48YXV0aG9yPlZlZGFudGhhbSwgSy48L2F1dGhvcj48YXV0
aG9yPkFuaWtldCw8L2F1dGhvcj48YXV0aG9yPllvdW5nLCBBLjwvYXV0aG9yPjxhdXRob3I+TWFy
cmlvdHQsIEkuPC9hdXRob3I+PGF1dGhvcj5FbC1HaGFubmFtLCBBLjwvYXV0aG9yPjwvYXV0aG9y
cz48L2NvbnRyaWJ1dG9ycz48YXV0aC1hZGRyZXNzPkRlcGFydG1lbnQgb2YgTWVjaGFuaWNhbCBF
bmdpbmVlcmluZyBhbmQgRW5naW5lZXJpbmcgU2NpZW5jZSwgVGhlIFVuaXZlcnNpdHkgb2YgTm9y
dGggQ2Fyb2xpbmEgYXQgQ2hhcmxvdHRlLCBDaGFybG90dGUsIE5vcnRoIENhcm9saW5hLCAyODIy
My48L2F1dGgtYWRkcmVzcz48dGl0bGVzPjx0aXRsZT5UaXNzdWUgZW5naW5lZXJpbmcgc2NhZmZv
bGQgZm9yIHNlcXVlbnRpYWwgcmVsZWFzZSBvZiB2YW5jb215Y2luIGFuZCByaEJNUDIgdG8gdHJl
YXQgYm9uZSBpbmZlY3Rpb25zPC90aXRsZT48c2Vjb25kYXJ5LXRpdGxlPkogQmlvbWVkIE1hdGVy
IFJlcyBBPC9zZWNvbmRhcnktdGl0bGU+PC90aXRsZXM+PHBlcmlvZGljYWw+PGZ1bGwtdGl0bGU+
SiBCaW9tZWQgTWF0ZXIgUmVzIEE8L2Z1bGwtdGl0bGU+PC9wZXJpb2RpY2FsPjxwYWdlcz40MjEz
LTIzPC9wYWdlcz48dm9sdW1lPjEwMjwvdm9sdW1lPjxudW1iZXI+MTI8L251bWJlcj48ZWRpdGlv
bj4yMDE0MDIwNTwvZWRpdGlvbj48a2V5d29yZHM+PGtleXdvcmQ+QW5pbWFsczwva2V5d29yZD48
a2V5d29yZD4qQW50aS1CYWN0ZXJpYWwgQWdlbnRzL2NoZW1pc3RyeS9waGFybWFjb2xvZ3k8L2tl
eXdvcmQ+PGtleXdvcmQ+Qm9uZSBEaXNlYXNlcywgSW5mZWN0aW91cy8qdGhlcmFweTwva2V5d29y
ZD48a2V5d29yZD4qQm9uZSBNb3JwaG9nZW5ldGljIFByb3RlaW4gMi9jaGVtaXN0cnkvcGhhcm1h
Y29sb2d5PC9rZXl3b3JkPjxrZXl3b3JkPkNlbGwgTGluZTwva2V5d29yZD48a2V5d29yZD5EZWxh
eWVkLUFjdGlvbiBQcmVwYXJhdGlvbnMvY2hlbWlzdHJ5L3BoYXJtYWNvbG9neTwva2V5d29yZD48
a2V5d29yZD5IdW1hbnM8L2tleXdvcmQ+PGtleXdvcmQ+TWljZTwva2V5d29yZD48a2V5d29yZD5S
ZWNvbWJpbmFudCBQcm90ZWlucy9jaGVtaXN0cnkvcGhhcm1hY29sb2d5PC9rZXl3b3JkPjxrZXl3
b3JkPlN0YXBoeWxvY29jY2FsIEluZmVjdGlvbnMvKnRoZXJhcHk8L2tleXdvcmQ+PGtleXdvcmQ+
KlN0YXBoeWxvY29jY3VzIGF1cmV1czwva2V5d29yZD48a2V5d29yZD5UaXNzdWUgRW5naW5lZXJp
bmc8L2tleXdvcmQ+PGtleXdvcmQ+VGlzc3VlIFNjYWZmb2xkcy8qY2hlbWlzdHJ5PC9rZXl3b3Jk
PjxrZXl3b3JkPipWYW5jb215Y2luL2NoZW1pc3RyeS9waGFybWFjb2xvZ3k8L2tleXdvcmQ+PGtl
eXdvcmQ+Y29udHJvbGxlZCBkdWFsIHJlbGVhc2U8L2tleXdvcmQ+PGtleXdvcmQ+ZHJ1ZyBkZWxp
dmVyeTwva2V5d29yZD48a2V5d29yZD5vc3Rlb215ZWxpdGlzPC9rZXl3b3JkPjxrZXl3b3JkPnJo
Qk1QMjwva2V5d29yZD48a2V5d29yZD52YW5jb215Y2luPC9rZXl3b3JkPjwva2V5d29yZHM+PGRh
dGVzPjx5ZWFyPjIwMTQ8L3llYXI+PHB1Yi1kYXRlcz48ZGF0ZT5EZWM8L2RhdGU+PC9wdWItZGF0
ZXM+PC9kYXRlcz48aXNibj4xNTUyLTQ5NjUgKEVsZWN0cm9uaWMpJiN4RDsxNTQ5LTMyOTYgKExp
bmtpbmcpPC9pc2JuPjxhY2Nlc3Npb24tbnVtPjI0NDQ2MTEzPC9hY2Nlc3Npb24tbnVtPjx1cmxz
PjxyZWxhdGVkLXVybHM+PHVybD5odHRwczovL3d3dy5uY2JpLm5sbS5uaWguZ292L3B1Ym1lZC8y
NDQ0NjExMzwvdXJsPjwvcmVsYXRlZC11cmxzPjwvdXJscz48ZWxlY3Ryb25pYy1yZXNvdXJjZS1u
dW0+MTAuMTAwMi9qYm0uYS4zNTA5MjwvZWxlY3Ryb25pYy1yZXNvdXJjZS1udW0+PHJlbW90ZS1k
YXRhYmFzZS1uYW1lPk1lZGxpbmU8L3JlbW90ZS1kYXRhYmFzZS1uYW1lPjxyZW1vdGUtZGF0YWJh
c2UtcHJvdmlkZXI+TkxNPC9yZW1vdGUtZGF0YWJhc2UtcHJvdmlkZXI+PC9yZWNvcmQ+PC9DaXRl
PjxDaXRlPjxBdXRob3I+WGllPC9BdXRob3I+PFllYXI+MjAxNDwvWWVhcj48UmVjTnVtPjEwODwv
UmVjTnVtPjxyZWNvcmQ+PHJlYy1udW1iZXI+MTA4PC9yZWMtbnVtYmVyPjxmb3JlaWduLWtleXM+
PGtleSBhcHA9IkVOIiBkYi1pZD0iejV6ejl6NTJhZnY1ZDZlOWV2bjU1emRnZWY1ZWF3dGYwcmVl
IiB0aW1lc3RhbXA9IjE3Mzc3NTY4MzYiPjEwODwva2V5PjwvZm9yZWlnbi1rZXlzPjxyZWYtdHlw
ZSBuYW1lPSJKb3VybmFsIEFydGljbGUiPjE3PC9yZWYtdHlwZT48Y29udHJpYnV0b3JzPjxhdXRo
b3JzPjxhdXRob3I+WGllLCBDLiBNLjwvYXV0aG9yPjxhdXRob3I+THUsIFguPC9hdXRob3I+PGF1
dGhvcj5XYW5nLCBLLiBGLjwvYXV0aG9yPjxhdXRob3I+TWVuZywgRi4gWi48L2F1dGhvcj48YXV0
aG9yPkppYW5nLCBPLjwvYXV0aG9yPjxhdXRob3I+WmhhbmcsIEguIFAuPC9hdXRob3I+PGF1dGhv
cj5aaGksIFcuPC9hdXRob3I+PGF1dGhvcj5GYW5nLCBMLiBNLjwvYXV0aG9yPjwvYXV0aG9ycz48
L2NvbnRyaWJ1dG9ycz48YXV0aC1hZGRyZXNzPktleSBMYWIgb2YgQWR2YW5jZWQgVGVjaG5vbG9n
aWVzIG9mIE1hdGVyaWFscywgTWluaXN0cnkgb2YgRWR1Y2F0aW9uLCBTY2hvb2wgb2YgTWF0ZXJp
YWxzIFNjaWVuY2UgYW5kIEVuZ2luZWVyaW5nLCBTb3V0aHdlc3QgSmlhb3RvbmcgVW5pdmVyc2l0
eSAsIENoZW5nZHUsIFNpY2h1YW4gNjEwMDMxLCBDaGluYS48L2F1dGgtYWRkcmVzcz48dGl0bGVz
Pjx0aXRsZT5TaWx2ZXIgbmFub3BhcnRpY2xlcyBhbmQgZ3Jvd3RoIGZhY3RvcnMgaW5jb3Jwb3Jh
dGVkIGh5ZHJveHlhcGF0aXRlIGNvYXRpbmdzIG9uIG1ldGFsbGljIGltcGxhbnQgc3VyZmFjZXMg
Zm9yIGVuaGFuY2VtZW50IG9mIG9zdGVvaW5kdWN0aXZpdHkgYW5kIGFudGliYWN0ZXJpYWwgcHJv
cGVydGllczwvdGl0bGU+PHNlY29uZGFyeS10aXRsZT5BQ1MgQXBwbCBNYXRlciBJbnRlcmZhY2Vz
PC9zZWNvbmRhcnktdGl0bGU+PC90aXRsZXM+PHBlcmlvZGljYWw+PGZ1bGwtdGl0bGU+QUNTIEFw
cGwgTWF0ZXIgSW50ZXJmYWNlczwvZnVsbC10aXRsZT48L3BlcmlvZGljYWw+PHBhZ2VzPjg1ODAt
OTwvcGFnZXM+PHZvbHVtZT42PC92b2x1bWU+PG51bWJlcj4xMTwvbnVtYmVyPjxlZGl0aW9uPjIw
MTQwNDIxPC9lZGl0aW9uPjxrZXl3b3Jkcz48a2V5d29yZD5BbmltYWxzPC9rZXl3b3JkPjxrZXl3
b3JkPkFudGktQmFjdGVyaWFsIEFnZW50cy8qcGhhcm1hY29sb2d5PC9rZXl3b3JkPjxrZXl3b3Jk
PkR1cmFwYXRpdGUvKmNoZW1pc3RyeTwva2V5d29yZD48a2V5d29yZD5NZXRhbCBOYW5vcGFydGlj
bGVzLypjaGVtaXN0cnk8L2tleXdvcmQ+PGtleXdvcmQ+TWljcm9zY29weSwgRWxlY3Ryb24sIFNj
YW5uaW5nPC9rZXl3b3JkPjxrZXl3b3JkPk1pY3Jvc2NvcHksIEVsZWN0cm9uLCBUcmFuc21pc3Np
b248L2tleXdvcmQ+PGtleXdvcmQ+T3N0ZW9ibGFzdHMvKmRydWcgZWZmZWN0czwva2V5d29yZD48
a2V5d29yZD5SYWJiaXRzPC9rZXl3b3JkPjxrZXl3b3JkPlNpbHZlci8qY2hlbWlzdHJ5PC9rZXl3
b3JkPjxrZXl3b3JkPlN1cmZhY2UgUHJvcGVydGllczwva2V5d29yZD48L2tleXdvcmRzPjxkYXRl
cz48eWVhcj4yMDE0PC95ZWFyPjxwdWItZGF0ZXM+PGRhdGU+SnVuIDExPC9kYXRlPjwvcHViLWRh
dGVzPjwvZGF0ZXM+PGlzYm4+MTk0NC04MjUyIChFbGVjdHJvbmljKSYjeEQ7MTk0NC04MjQ0IChM
aW5raW5nKTwvaXNibj48YWNjZXNzaW9uLW51bT4yNDcyMDYzNDwvYWNjZXNzaW9uLW51bT48dXJs
cz48cmVsYXRlZC11cmxzPjx1cmw+aHR0cHM6Ly93d3cubmNiaS5ubG0ubmloLmdvdi9wdWJtZWQv
MjQ3MjA2MzQ8L3VybD48L3JlbGF0ZWQtdXJscz48L3VybHM+PGVsZWN0cm9uaWMtcmVzb3VyY2Ut
bnVtPjEwLjEwMjEvYW01MDE0MjhlPC9lbGVjdHJvbmljLXJlc291cmNlLW51bT48cmVtb3RlLWRh
dGFiYXNlLW5hbWU+TWVkbGluZTwvcmVtb3RlLWRhdGFiYXNlLW5hbWU+PHJlbW90ZS1kYXRhYmFz
ZS1wcm92aWRlcj5OTE08L3JlbW90ZS1kYXRhYmFzZS1wcm92aWRlcj48L3JlY29yZD48L0NpdGU+
PENpdGU+PEF1dGhvcj5MaWFuPC9BdXRob3I+PFllYXI+MjAxMzwvWWVhcj48UmVjTnVtPjEwOTwv
UmVjTnVtPjxyZWNvcmQ+PHJlYy1udW1iZXI+MTA5PC9yZWMtbnVtYmVyPjxmb3JlaWduLWtleXM+
PGtleSBhcHA9IkVOIiBkYi1pZD0iejV6ejl6NTJhZnY1ZDZlOWV2bjU1emRnZWY1ZWF3dGYwcmVl
IiB0aW1lc3RhbXA9IjE3Mzc3NTY5NDkiPjEwOTwva2V5PjwvZm9yZWlnbi1rZXlzPjxyZWYtdHlw
ZSBuYW1lPSJKb3VybmFsIEFydGljbGUiPjE3PC9yZWYtdHlwZT48Y29udHJpYnV0b3JzPjxhdXRo
b3JzPjxhdXRob3I+TGlhbiwgWGlhb2ppZTwvYXV0aG9yPjxhdXRob3I+TGl1LCBIdWFueWU8L2F1
dGhvcj48YXV0aG9yPldhbmcsIFhpdW1laTwvYXV0aG9yPjxhdXRob3I+WHUsIFN1anU8L2F1dGhv
cj48YXV0aG9yPkN1aSwgRnV6aGFpPC9hdXRob3I+PGF1dGhvcj5CYWksIFhpemh1YW5nPC9hdXRo
b3I+PC9hdXRob3JzPjwvY29udHJpYnV0b3JzPjx0aXRsZXM+PHRpdGxlPkFudGliYWN0ZXJpYWwg
YW5kIGJpb2NvbXBhdGlibGUgcHJvcGVydGllcyBvZiB2YW5jb215Y2luLWxvYWRlZCBuYW5vLWh5
ZHJveHlhcGF0aXRlL2NvbGxhZ2VuL3BvbHkgKGxhY3RpYyBhY2lkKSBib25lIHN1YnN0aXR1dGU8
L3RpdGxlPjxzZWNvbmRhcnktdGl0bGU+UHJvZ3Jlc3MgaW4gTmF0dXJhbCBTY2llbmNlOiBNYXRl
cmlhbHMgSW50ZXJuYXRpb25hbDwvc2Vjb25kYXJ5LXRpdGxlPjwvdGl0bGVzPjxwZXJpb2RpY2Fs
PjxmdWxsLXRpdGxlPlByb2dyZXNzIGluIE5hdHVyYWwgU2NpZW5jZTogTWF0ZXJpYWxzIEludGVy
bmF0aW9uYWw8L2Z1bGwtdGl0bGU+PC9wZXJpb2RpY2FsPjxwYWdlcz41NDktNTU2PC9wYWdlcz48
dm9sdW1lPjIzPC92b2x1bWU+PG51bWJlcj42PC9udW1iZXI+PHNlY3Rpb24+NTQ5PC9zZWN0aW9u
PjxkYXRlcz48eWVhcj4yMDEzPC95ZWFyPjwvZGF0ZXM+PGlzYm4+MTAwMjAwNzE8L2lzYm4+PHVy
bHM+PC91cmxzPjxlbGVjdHJvbmljLXJlc291cmNlLW51bT4xMC4xMDE2L2oucG5zYy4yMDEzLjEx
LjAwMzwvZWxlY3Ryb25pYy1yZXNvdXJjZS1udW0+PC9yZWNvcmQ+PC9DaXRlPjwvRW5kTm90ZT4A
</w:fldData>
        </w:fldChar>
      </w:r>
      <w:r w:rsidR="00EB5F7B" w:rsidRPr="00234024">
        <w:instrText xml:space="preserve"> ADDIN EN.CITE </w:instrText>
      </w:r>
      <w:r w:rsidR="00EB5F7B" w:rsidRPr="00234024">
        <w:fldChar w:fldCharType="begin">
          <w:fldData xml:space="preserve">PEVuZE5vdGU+PENpdGU+PEF1dGhvcj5QYWNoZWNvPC9BdXRob3I+PFllYXI+MjAxNDwvWWVhcj48
UmVjTnVtPjEwNzwvUmVjTnVtPjxEaXNwbGF5VGV4dD5bMTI2LTEyOF08L0Rpc3BsYXlUZXh0Pjxy
ZWNvcmQ+PHJlYy1udW1iZXI+MTA3PC9yZWMtbnVtYmVyPjxmb3JlaWduLWtleXM+PGtleSBhcHA9
IkVOIiBkYi1pZD0iejV6ejl6NTJhZnY1ZDZlOWV2bjU1emRnZWY1ZWF3dGYwcmVlIiB0aW1lc3Rh
bXA9IjE3Mzc3NTY3NDIiPjEwNzwva2V5PjwvZm9yZWlnbi1rZXlzPjxyZWYtdHlwZSBuYW1lPSJK
b3VybmFsIEFydGljbGUiPjE3PC9yZWYtdHlwZT48Y29udHJpYnV0b3JzPjxhdXRob3JzPjxhdXRo
b3I+UGFjaGVjbywgSC48L2F1dGhvcj48YXV0aG9yPlZlZGFudGhhbSwgSy48L2F1dGhvcj48YXV0
aG9yPkFuaWtldCw8L2F1dGhvcj48YXV0aG9yPllvdW5nLCBBLjwvYXV0aG9yPjxhdXRob3I+TWFy
cmlvdHQsIEkuPC9hdXRob3I+PGF1dGhvcj5FbC1HaGFubmFtLCBBLjwvYXV0aG9yPjwvYXV0aG9y
cz48L2NvbnRyaWJ1dG9ycz48YXV0aC1hZGRyZXNzPkRlcGFydG1lbnQgb2YgTWVjaGFuaWNhbCBF
bmdpbmVlcmluZyBhbmQgRW5naW5lZXJpbmcgU2NpZW5jZSwgVGhlIFVuaXZlcnNpdHkgb2YgTm9y
dGggQ2Fyb2xpbmEgYXQgQ2hhcmxvdHRlLCBDaGFybG90dGUsIE5vcnRoIENhcm9saW5hLCAyODIy
My48L2F1dGgtYWRkcmVzcz48dGl0bGVzPjx0aXRsZT5UaXNzdWUgZW5naW5lZXJpbmcgc2NhZmZv
bGQgZm9yIHNlcXVlbnRpYWwgcmVsZWFzZSBvZiB2YW5jb215Y2luIGFuZCByaEJNUDIgdG8gdHJl
YXQgYm9uZSBpbmZlY3Rpb25zPC90aXRsZT48c2Vjb25kYXJ5LXRpdGxlPkogQmlvbWVkIE1hdGVy
IFJlcyBBPC9zZWNvbmRhcnktdGl0bGU+PC90aXRsZXM+PHBlcmlvZGljYWw+PGZ1bGwtdGl0bGU+
SiBCaW9tZWQgTWF0ZXIgUmVzIEE8L2Z1bGwtdGl0bGU+PC9wZXJpb2RpY2FsPjxwYWdlcz40MjEz
LTIzPC9wYWdlcz48dm9sdW1lPjEwMjwvdm9sdW1lPjxudW1iZXI+MTI8L251bWJlcj48ZWRpdGlv
bj4yMDE0MDIwNTwvZWRpdGlvbj48a2V5d29yZHM+PGtleXdvcmQ+QW5pbWFsczwva2V5d29yZD48
a2V5d29yZD4qQW50aS1CYWN0ZXJpYWwgQWdlbnRzL2NoZW1pc3RyeS9waGFybWFjb2xvZ3k8L2tl
eXdvcmQ+PGtleXdvcmQ+Qm9uZSBEaXNlYXNlcywgSW5mZWN0aW91cy8qdGhlcmFweTwva2V5d29y
ZD48a2V5d29yZD4qQm9uZSBNb3JwaG9nZW5ldGljIFByb3RlaW4gMi9jaGVtaXN0cnkvcGhhcm1h
Y29sb2d5PC9rZXl3b3JkPjxrZXl3b3JkPkNlbGwgTGluZTwva2V5d29yZD48a2V5d29yZD5EZWxh
eWVkLUFjdGlvbiBQcmVwYXJhdGlvbnMvY2hlbWlzdHJ5L3BoYXJtYWNvbG9neTwva2V5d29yZD48
a2V5d29yZD5IdW1hbnM8L2tleXdvcmQ+PGtleXdvcmQ+TWljZTwva2V5d29yZD48a2V5d29yZD5S
ZWNvbWJpbmFudCBQcm90ZWlucy9jaGVtaXN0cnkvcGhhcm1hY29sb2d5PC9rZXl3b3JkPjxrZXl3
b3JkPlN0YXBoeWxvY29jY2FsIEluZmVjdGlvbnMvKnRoZXJhcHk8L2tleXdvcmQ+PGtleXdvcmQ+
KlN0YXBoeWxvY29jY3VzIGF1cmV1czwva2V5d29yZD48a2V5d29yZD5UaXNzdWUgRW5naW5lZXJp
bmc8L2tleXdvcmQ+PGtleXdvcmQ+VGlzc3VlIFNjYWZmb2xkcy8qY2hlbWlzdHJ5PC9rZXl3b3Jk
PjxrZXl3b3JkPipWYW5jb215Y2luL2NoZW1pc3RyeS9waGFybWFjb2xvZ3k8L2tleXdvcmQ+PGtl
eXdvcmQ+Y29udHJvbGxlZCBkdWFsIHJlbGVhc2U8L2tleXdvcmQ+PGtleXdvcmQ+ZHJ1ZyBkZWxp
dmVyeTwva2V5d29yZD48a2V5d29yZD5vc3Rlb215ZWxpdGlzPC9rZXl3b3JkPjxrZXl3b3JkPnJo
Qk1QMjwva2V5d29yZD48a2V5d29yZD52YW5jb215Y2luPC9rZXl3b3JkPjwva2V5d29yZHM+PGRh
dGVzPjx5ZWFyPjIwMTQ8L3llYXI+PHB1Yi1kYXRlcz48ZGF0ZT5EZWM8L2RhdGU+PC9wdWItZGF0
ZXM+PC9kYXRlcz48aXNibj4xNTUyLTQ5NjUgKEVsZWN0cm9uaWMpJiN4RDsxNTQ5LTMyOTYgKExp
bmtpbmcpPC9pc2JuPjxhY2Nlc3Npb24tbnVtPjI0NDQ2MTEzPC9hY2Nlc3Npb24tbnVtPjx1cmxz
PjxyZWxhdGVkLXVybHM+PHVybD5odHRwczovL3d3dy5uY2JpLm5sbS5uaWguZ292L3B1Ym1lZC8y
NDQ0NjExMzwvdXJsPjwvcmVsYXRlZC11cmxzPjwvdXJscz48ZWxlY3Ryb25pYy1yZXNvdXJjZS1u
dW0+MTAuMTAwMi9qYm0uYS4zNTA5MjwvZWxlY3Ryb25pYy1yZXNvdXJjZS1udW0+PHJlbW90ZS1k
YXRhYmFzZS1uYW1lPk1lZGxpbmU8L3JlbW90ZS1kYXRhYmFzZS1uYW1lPjxyZW1vdGUtZGF0YWJh
c2UtcHJvdmlkZXI+TkxNPC9yZW1vdGUtZGF0YWJhc2UtcHJvdmlkZXI+PC9yZWNvcmQ+PC9DaXRl
PjxDaXRlPjxBdXRob3I+WGllPC9BdXRob3I+PFllYXI+MjAxNDwvWWVhcj48UmVjTnVtPjEwODwv
UmVjTnVtPjxyZWNvcmQ+PHJlYy1udW1iZXI+MTA4PC9yZWMtbnVtYmVyPjxmb3JlaWduLWtleXM+
PGtleSBhcHA9IkVOIiBkYi1pZD0iejV6ejl6NTJhZnY1ZDZlOWV2bjU1emRnZWY1ZWF3dGYwcmVl
IiB0aW1lc3RhbXA9IjE3Mzc3NTY4MzYiPjEwODwva2V5PjwvZm9yZWlnbi1rZXlzPjxyZWYtdHlw
ZSBuYW1lPSJKb3VybmFsIEFydGljbGUiPjE3PC9yZWYtdHlwZT48Y29udHJpYnV0b3JzPjxhdXRo
b3JzPjxhdXRob3I+WGllLCBDLiBNLjwvYXV0aG9yPjxhdXRob3I+THUsIFguPC9hdXRob3I+PGF1
dGhvcj5XYW5nLCBLLiBGLjwvYXV0aG9yPjxhdXRob3I+TWVuZywgRi4gWi48L2F1dGhvcj48YXV0
aG9yPkppYW5nLCBPLjwvYXV0aG9yPjxhdXRob3I+WmhhbmcsIEguIFAuPC9hdXRob3I+PGF1dGhv
cj5aaGksIFcuPC9hdXRob3I+PGF1dGhvcj5GYW5nLCBMLiBNLjwvYXV0aG9yPjwvYXV0aG9ycz48
L2NvbnRyaWJ1dG9ycz48YXV0aC1hZGRyZXNzPktleSBMYWIgb2YgQWR2YW5jZWQgVGVjaG5vbG9n
aWVzIG9mIE1hdGVyaWFscywgTWluaXN0cnkgb2YgRWR1Y2F0aW9uLCBTY2hvb2wgb2YgTWF0ZXJp
YWxzIFNjaWVuY2UgYW5kIEVuZ2luZWVyaW5nLCBTb3V0aHdlc3QgSmlhb3RvbmcgVW5pdmVyc2l0
eSAsIENoZW5nZHUsIFNpY2h1YW4gNjEwMDMxLCBDaGluYS48L2F1dGgtYWRkcmVzcz48dGl0bGVz
Pjx0aXRsZT5TaWx2ZXIgbmFub3BhcnRpY2xlcyBhbmQgZ3Jvd3RoIGZhY3RvcnMgaW5jb3Jwb3Jh
dGVkIGh5ZHJveHlhcGF0aXRlIGNvYXRpbmdzIG9uIG1ldGFsbGljIGltcGxhbnQgc3VyZmFjZXMg
Zm9yIGVuaGFuY2VtZW50IG9mIG9zdGVvaW5kdWN0aXZpdHkgYW5kIGFudGliYWN0ZXJpYWwgcHJv
cGVydGllczwvdGl0bGU+PHNlY29uZGFyeS10aXRsZT5BQ1MgQXBwbCBNYXRlciBJbnRlcmZhY2Vz
PC9zZWNvbmRhcnktdGl0bGU+PC90aXRsZXM+PHBlcmlvZGljYWw+PGZ1bGwtdGl0bGU+QUNTIEFw
cGwgTWF0ZXIgSW50ZXJmYWNlczwvZnVsbC10aXRsZT48L3BlcmlvZGljYWw+PHBhZ2VzPjg1ODAt
OTwvcGFnZXM+PHZvbHVtZT42PC92b2x1bWU+PG51bWJlcj4xMTwvbnVtYmVyPjxlZGl0aW9uPjIw
MTQwNDIxPC9lZGl0aW9uPjxrZXl3b3Jkcz48a2V5d29yZD5BbmltYWxzPC9rZXl3b3JkPjxrZXl3
b3JkPkFudGktQmFjdGVyaWFsIEFnZW50cy8qcGhhcm1hY29sb2d5PC9rZXl3b3JkPjxrZXl3b3Jk
PkR1cmFwYXRpdGUvKmNoZW1pc3RyeTwva2V5d29yZD48a2V5d29yZD5NZXRhbCBOYW5vcGFydGlj
bGVzLypjaGVtaXN0cnk8L2tleXdvcmQ+PGtleXdvcmQ+TWljcm9zY29weSwgRWxlY3Ryb24sIFNj
YW5uaW5nPC9rZXl3b3JkPjxrZXl3b3JkPk1pY3Jvc2NvcHksIEVsZWN0cm9uLCBUcmFuc21pc3Np
b248L2tleXdvcmQ+PGtleXdvcmQ+T3N0ZW9ibGFzdHMvKmRydWcgZWZmZWN0czwva2V5d29yZD48
a2V5d29yZD5SYWJiaXRzPC9rZXl3b3JkPjxrZXl3b3JkPlNpbHZlci8qY2hlbWlzdHJ5PC9rZXl3
b3JkPjxrZXl3b3JkPlN1cmZhY2UgUHJvcGVydGllczwva2V5d29yZD48L2tleXdvcmRzPjxkYXRl
cz48eWVhcj4yMDE0PC95ZWFyPjxwdWItZGF0ZXM+PGRhdGU+SnVuIDExPC9kYXRlPjwvcHViLWRh
dGVzPjwvZGF0ZXM+PGlzYm4+MTk0NC04MjUyIChFbGVjdHJvbmljKSYjeEQ7MTk0NC04MjQ0IChM
aW5raW5nKTwvaXNibj48YWNjZXNzaW9uLW51bT4yNDcyMDYzNDwvYWNjZXNzaW9uLW51bT48dXJs
cz48cmVsYXRlZC11cmxzPjx1cmw+aHR0cHM6Ly93d3cubmNiaS5ubG0ubmloLmdvdi9wdWJtZWQv
MjQ3MjA2MzQ8L3VybD48L3JlbGF0ZWQtdXJscz48L3VybHM+PGVsZWN0cm9uaWMtcmVzb3VyY2Ut
bnVtPjEwLjEwMjEvYW01MDE0MjhlPC9lbGVjdHJvbmljLXJlc291cmNlLW51bT48cmVtb3RlLWRh
dGFiYXNlLW5hbWU+TWVkbGluZTwvcmVtb3RlLWRhdGFiYXNlLW5hbWU+PHJlbW90ZS1kYXRhYmFz
ZS1wcm92aWRlcj5OTE08L3JlbW90ZS1kYXRhYmFzZS1wcm92aWRlcj48L3JlY29yZD48L0NpdGU+
PENpdGU+PEF1dGhvcj5MaWFuPC9BdXRob3I+PFllYXI+MjAxMzwvWWVhcj48UmVjTnVtPjEwOTwv
UmVjTnVtPjxyZWNvcmQ+PHJlYy1udW1iZXI+MTA5PC9yZWMtbnVtYmVyPjxmb3JlaWduLWtleXM+
PGtleSBhcHA9IkVOIiBkYi1pZD0iejV6ejl6NTJhZnY1ZDZlOWV2bjU1emRnZWY1ZWF3dGYwcmVl
IiB0aW1lc3RhbXA9IjE3Mzc3NTY5NDkiPjEwOTwva2V5PjwvZm9yZWlnbi1rZXlzPjxyZWYtdHlw
ZSBuYW1lPSJKb3VybmFsIEFydGljbGUiPjE3PC9yZWYtdHlwZT48Y29udHJpYnV0b3JzPjxhdXRo
b3JzPjxhdXRob3I+TGlhbiwgWGlhb2ppZTwvYXV0aG9yPjxhdXRob3I+TGl1LCBIdWFueWU8L2F1
dGhvcj48YXV0aG9yPldhbmcsIFhpdW1laTwvYXV0aG9yPjxhdXRob3I+WHUsIFN1anU8L2F1dGhv
cj48YXV0aG9yPkN1aSwgRnV6aGFpPC9hdXRob3I+PGF1dGhvcj5CYWksIFhpemh1YW5nPC9hdXRo
b3I+PC9hdXRob3JzPjwvY29udHJpYnV0b3JzPjx0aXRsZXM+PHRpdGxlPkFudGliYWN0ZXJpYWwg
YW5kIGJpb2NvbXBhdGlibGUgcHJvcGVydGllcyBvZiB2YW5jb215Y2luLWxvYWRlZCBuYW5vLWh5
ZHJveHlhcGF0aXRlL2NvbGxhZ2VuL3BvbHkgKGxhY3RpYyBhY2lkKSBib25lIHN1YnN0aXR1dGU8
L3RpdGxlPjxzZWNvbmRhcnktdGl0bGU+UHJvZ3Jlc3MgaW4gTmF0dXJhbCBTY2llbmNlOiBNYXRl
cmlhbHMgSW50ZXJuYXRpb25hbDwvc2Vjb25kYXJ5LXRpdGxlPjwvdGl0bGVzPjxwZXJpb2RpY2Fs
PjxmdWxsLXRpdGxlPlByb2dyZXNzIGluIE5hdHVyYWwgU2NpZW5jZTogTWF0ZXJpYWxzIEludGVy
bmF0aW9uYWw8L2Z1bGwtdGl0bGU+PC9wZXJpb2RpY2FsPjxwYWdlcz41NDktNTU2PC9wYWdlcz48
dm9sdW1lPjIzPC92b2x1bWU+PG51bWJlcj42PC9udW1iZXI+PHNlY3Rpb24+NTQ5PC9zZWN0aW9u
PjxkYXRlcz48eWVhcj4yMDEzPC95ZWFyPjwvZGF0ZXM+PGlzYm4+MTAwMjAwNzE8L2lzYm4+PHVy
bHM+PC91cmxzPjxlbGVjdHJvbmljLXJlc291cmNlLW51bT4xMC4xMDE2L2oucG5zYy4yMDEzLjEx
LjAwMzwvZWxlY3Ryb25pYy1yZXNvdXJjZS1udW0+PC9yZWNvcmQ+PC9DaXRlPjwvRW5kTm90ZT4A
</w:fldData>
        </w:fldChar>
      </w:r>
      <w:r w:rsidR="00EB5F7B" w:rsidRPr="00234024">
        <w:instrText xml:space="preserve"> ADDIN EN.CITE.DATA </w:instrText>
      </w:r>
      <w:r w:rsidR="00EB5F7B" w:rsidRPr="00234024">
        <w:fldChar w:fldCharType="end"/>
      </w:r>
      <w:r w:rsidRPr="00234024">
        <w:fldChar w:fldCharType="separate"/>
      </w:r>
      <w:r w:rsidR="00EB5F7B" w:rsidRPr="00234024">
        <w:rPr>
          <w:noProof/>
        </w:rPr>
        <w:t>[126-128]</w:t>
      </w:r>
      <w:r w:rsidRPr="00234024">
        <w:fldChar w:fldCharType="end"/>
      </w:r>
      <w:r w:rsidRPr="00234024">
        <w:t xml:space="preserve">. Consequently. </w:t>
      </w:r>
      <w:proofErr w:type="gramStart"/>
      <w:r w:rsidRPr="00234024">
        <w:t>this</w:t>
      </w:r>
      <w:proofErr w:type="gramEnd"/>
      <w:r w:rsidRPr="00234024">
        <w:t xml:space="preserve"> dual approach addresses the two-fold challenge of bone regeneration and infection </w:t>
      </w:r>
      <w:proofErr w:type="gramStart"/>
      <w:r w:rsidRPr="00234024">
        <w:t>eradication</w:t>
      </w:r>
      <w:proofErr w:type="gramEnd"/>
      <w:r w:rsidRPr="00234024">
        <w:t xml:space="preserve"> highlighting the critical role of localized treatments in achieving favorable clinical outcomes.</w:t>
      </w:r>
    </w:p>
    <w:p w14:paraId="15EDE141" w14:textId="77777777" w:rsidR="000664B6" w:rsidRPr="00234024" w:rsidRDefault="000664B6" w:rsidP="00234024"/>
    <w:p w14:paraId="3FC0FB02" w14:textId="171A01AC" w:rsidR="00D15481" w:rsidRPr="00234024" w:rsidRDefault="00A71C1B" w:rsidP="00234024">
      <w:pPr>
        <w:pStyle w:val="Heading2"/>
      </w:pPr>
      <w:bookmarkStart w:id="7" w:name="_Toc195707697"/>
      <w:r w:rsidRPr="00234024">
        <w:t xml:space="preserve">Study </w:t>
      </w:r>
      <w:r w:rsidR="00CA66F0" w:rsidRPr="00234024">
        <w:t xml:space="preserve">Purpose and </w:t>
      </w:r>
      <w:r w:rsidRPr="00234024">
        <w:t>Objective</w:t>
      </w:r>
      <w:r w:rsidR="00CA66F0" w:rsidRPr="00234024">
        <w:t>s</w:t>
      </w:r>
      <w:bookmarkEnd w:id="7"/>
    </w:p>
    <w:p w14:paraId="15EBA7E3" w14:textId="2057055E" w:rsidR="006F63D0" w:rsidRPr="00234024" w:rsidRDefault="006F63D0" w:rsidP="00234024">
      <w:r w:rsidRPr="00234024">
        <w:t>The multifactorial challenges related to osteomyelitis (OM) following trauma or orthopedic surgeries highlight the urgent need for improvements in implant technology targeting prophylaxis approaches</w:t>
      </w:r>
      <w:r w:rsidR="0048318F" w:rsidRPr="00234024">
        <w:fldChar w:fldCharType="begin">
          <w:fldData xml:space="preserve">PEVuZE5vdGU+PENpdGU+PEF1dGhvcj5MZWU8L0F1dGhvcj48WWVhcj4yMDEyPC9ZZWFyPjxSZWNO
dW0+OTY8L1JlY051bT48RGlzcGxheVRleHQ+WzEyOS0xMzFdPC9EaXNwbGF5VGV4dD48cmVjb3Jk
PjxyZWMtbnVtYmVyPjk2PC9yZWMtbnVtYmVyPjxmb3JlaWduLWtleXM+PGtleSBhcHA9IkVOIiBk
Yi1pZD0iejV6ejl6NTJhZnY1ZDZlOWV2bjU1emRnZWY1ZWF3dGYwcmVlIiB0aW1lc3RhbXA9IjE3
NDQyMTIxNjMiPjk2PC9rZXk+PC9mb3JlaWduLWtleXM+PHJlZi10eXBlIG5hbWU9IkpvdXJuYWwg
QXJ0aWNsZSI+MTc8L3JlZi10eXBlPjxjb250cmlidXRvcnM+PGF1dGhvcnM+PGF1dGhvcj5MZWUs
IENoYW5nLUh5dW4gTUQ7IENodW5nLCBZb3VuZyBTdWIgTUQ7IExlZSwgU2FuZyBIeXVuZyBNRDsg
WWFuZywgSGVlLUppbiBNRDsgU29uLCBZb3VuZy1KZSBNRC48L2F1dGhvcj48L2F1dGhvcnM+PC9j
b250cmlidXRvcnM+PHRpdGxlcz48dGl0bGU+QW5hbHlzaXMgb2YgdGhlIGZhY3RvcnMgaW5mbHVl
bmNpbmcgYm9uZSBncmFmdCBpbmZlY3Rpb24gYWZ0ZXIgY3JhbmlvcGxhc3R5LjwvdGl0bGU+PHNl
Y29uZGFyeS10aXRsZT5Kb3VybmFsIG9mIFRyYXVtYSBhbmQgQWN1dGUgQ2FyZSBTdXJnZXJ5PC9z
ZWNvbmRhcnktdGl0bGU+PC90aXRsZXM+PHBlcmlvZGljYWw+PGZ1bGwtdGl0bGU+Sm91cm5hbCBv
ZiBUcmF1bWEgYW5kIEFjdXRlIENhcmUgU3VyZ2VyeTwvZnVsbC10aXRsZT48L3BlcmlvZGljYWw+
PHBhZ2VzPjI1NS0yNjA8L3BhZ2VzPjx2b2x1bWU+NzM8L3ZvbHVtZT48bnVtYmVyPjE8L251bWJl
cj48ZGF0ZXM+PHllYXI+MjAxMjwveWVhcj48L2RhdGVzPjx1cmxzPjwvdXJscz48ZWxlY3Ryb25p
Yy1yZXNvdXJjZS1udW0+MTAuMTA5Ny9UQS4wYjAxM2UzMTgyNTZhMTUwPC9lbGVjdHJvbmljLXJl
c291cmNlLW51bT48L3JlY29yZD48L0NpdGU+PENpdGU+PEF1dGhvcj5TYW564oCQU8OhbmNoZXog
STwvQXV0aG9yPjxZZWFyPjIwMjI8L1llYXI+PFJlY051bT45NzwvUmVjTnVtPjxyZWNvcmQ+PHJl
Yy1udW1iZXI+OTc8L3JlYy1udW1iZXI+PGZvcmVpZ24ta2V5cz48a2V5IGFwcD0iRU4iIGRiLWlk
PSJ6NXp6OXo1MmFmdjVkNmU5ZXZuNTV6ZGdlZjVlYXd0ZjByZWUiIHRpbWVzdGFtcD0iMTc0NDIx
MjY3MiI+OTc8L2tleT48L2ZvcmVpZ24ta2V5cz48cmVmLXR5cGUgbmFtZT0iSm91cm5hbCBBcnRp
Y2xlIj4xNzwvcmVmLXR5cGU+PGNvbnRyaWJ1dG9ycz48YXV0aG9ycz48YXV0aG9yPlNhbnrigJBT
w6FuY2hleiBJLCBTYW564oCQTWFydMOtbiBJLCBPcnRpeuKAkFZpZ8OzbiBBLCBNb2xpbmEgQSwg
U2FueiBNLiA8L2F1dGhvcj48L2F1dGhvcnM+PC9jb250cmlidXRvcnM+PHRpdGxlcz48dGl0bGU+
Q29tcGxpY2F0aW9ucyBpbiBib25l4oCQZ3JhZnRpbmcgcHJvY2VkdXJlczogY2xhc3NpZmljYXRp
b24gYW5kIG1hbmFnZW1lbnQ8L3RpdGxlPjxzZWNvbmRhcnktdGl0bGU+IFBlcmlvZG9udG9sb2d5
IDIwMDA8L3NlY29uZGFyeS10aXRsZT48L3RpdGxlcz48cGFnZXM+ODYtMTAyPC9wYWdlcz48dm9s
dW1lPjg4PC92b2x1bWU+PG51bWJlcj4xPC9udW1iZXI+PGRhdGVzPjx5ZWFyPjIwMjI8L3llYXI+
PC9kYXRlcz48dXJscz48L3VybHM+PC9yZWNvcmQ+PC9DaXRlPjxDaXRlPjxBdXRob3I+TG9yZCBD
RjwvQXV0aG9yPjxZZWFyPjE5ODg8L1llYXI+PFJlY051bT45ODwvUmVjTnVtPjxyZWNvcmQ+PHJl
Yy1udW1iZXI+OTg8L3JlYy1udW1iZXI+PGZvcmVpZ24ta2V5cz48a2V5IGFwcD0iRU4iIGRiLWlk
PSJ6NXp6OXo1MmFmdjVkNmU5ZXZuNTV6ZGdlZjVlYXd0ZjByZWUiIHRpbWVzdGFtcD0iMTc0NDIx
Mjc4NCI+OTg8L2tleT48L2ZvcmVpZ24ta2V5cz48cmVmLXR5cGUgbmFtZT0iSm91cm5hbCBBcnRp
Y2xlIj4xNzwvcmVmLXR5cGU+PGNvbnRyaWJ1dG9ycz48YXV0aG9ycz48YXV0aG9yPkxvcmQgQ0Ys
IEdlYmhhcmR0IE1DLCBUb21mb3JkIFdXLCBNYW5raW4gSEouPC9hdXRob3I+PC9hdXRob3JzPjwv
Y29udHJpYnV0b3JzPjx0aXRsZXM+PHRpdGxlPkluZmVjdGlvbiBpbiBib25lIGFsbG9ncmFmdHMu
IEluY2lkZW5jZSwgbmF0dXJlLCBhbmQgdHJlYXRtZW50LjwvdGl0bGU+PHNlY29uZGFyeS10aXRs
ZT5KIEJvbmUgSm9pbnQgU3VyZyBBbS48L3NlY29uZGFyeS10aXRsZT48L3RpdGxlcz48cGVyaW9k
aWNhbD48ZnVsbC10aXRsZT5KIEJvbmUgSm9pbnQgU3VyZyBBbS48L2Z1bGwtdGl0bGU+PC9wZXJp
b2RpY2FsPjxwYWdlcz4zNjktNzY8L3BhZ2VzPjx2b2x1bWU+NzA8L3ZvbHVtZT48bnVtYmVyPjM8
L251bWJlcj48ZGF0ZXM+PHllYXI+MTk4ODwveWVhcj48L2RhdGVzPjx1cmxzPjwvdXJscz48L3Jl
Y29yZD48L0NpdGU+PC9FbmROb3RlPgB=
</w:fldData>
        </w:fldChar>
      </w:r>
      <w:r w:rsidR="00EB5F7B" w:rsidRPr="00234024">
        <w:instrText xml:space="preserve"> ADDIN EN.CITE </w:instrText>
      </w:r>
      <w:r w:rsidR="00EB5F7B" w:rsidRPr="00234024">
        <w:fldChar w:fldCharType="begin">
          <w:fldData xml:space="preserve">PEVuZE5vdGU+PENpdGU+PEF1dGhvcj5MZWU8L0F1dGhvcj48WWVhcj4yMDEyPC9ZZWFyPjxSZWNO
dW0+OTY8L1JlY051bT48RGlzcGxheVRleHQ+WzEyOS0xMzFdPC9EaXNwbGF5VGV4dD48cmVjb3Jk
PjxyZWMtbnVtYmVyPjk2PC9yZWMtbnVtYmVyPjxmb3JlaWduLWtleXM+PGtleSBhcHA9IkVOIiBk
Yi1pZD0iejV6ejl6NTJhZnY1ZDZlOWV2bjU1emRnZWY1ZWF3dGYwcmVlIiB0aW1lc3RhbXA9IjE3
NDQyMTIxNjMiPjk2PC9rZXk+PC9mb3JlaWduLWtleXM+PHJlZi10eXBlIG5hbWU9IkpvdXJuYWwg
QXJ0aWNsZSI+MTc8L3JlZi10eXBlPjxjb250cmlidXRvcnM+PGF1dGhvcnM+PGF1dGhvcj5MZWUs
IENoYW5nLUh5dW4gTUQ7IENodW5nLCBZb3VuZyBTdWIgTUQ7IExlZSwgU2FuZyBIeXVuZyBNRDsg
WWFuZywgSGVlLUppbiBNRDsgU29uLCBZb3VuZy1KZSBNRC48L2F1dGhvcj48L2F1dGhvcnM+PC9j
b250cmlidXRvcnM+PHRpdGxlcz48dGl0bGU+QW5hbHlzaXMgb2YgdGhlIGZhY3RvcnMgaW5mbHVl
bmNpbmcgYm9uZSBncmFmdCBpbmZlY3Rpb24gYWZ0ZXIgY3JhbmlvcGxhc3R5LjwvdGl0bGU+PHNl
Y29uZGFyeS10aXRsZT5Kb3VybmFsIG9mIFRyYXVtYSBhbmQgQWN1dGUgQ2FyZSBTdXJnZXJ5PC9z
ZWNvbmRhcnktdGl0bGU+PC90aXRsZXM+PHBlcmlvZGljYWw+PGZ1bGwtdGl0bGU+Sm91cm5hbCBv
ZiBUcmF1bWEgYW5kIEFjdXRlIENhcmUgU3VyZ2VyeTwvZnVsbC10aXRsZT48L3BlcmlvZGljYWw+
PHBhZ2VzPjI1NS0yNjA8L3BhZ2VzPjx2b2x1bWU+NzM8L3ZvbHVtZT48bnVtYmVyPjE8L251bWJl
cj48ZGF0ZXM+PHllYXI+MjAxMjwveWVhcj48L2RhdGVzPjx1cmxzPjwvdXJscz48ZWxlY3Ryb25p
Yy1yZXNvdXJjZS1udW0+MTAuMTA5Ny9UQS4wYjAxM2UzMTgyNTZhMTUwPC9lbGVjdHJvbmljLXJl
c291cmNlLW51bT48L3JlY29yZD48L0NpdGU+PENpdGU+PEF1dGhvcj5TYW564oCQU8OhbmNoZXog
STwvQXV0aG9yPjxZZWFyPjIwMjI8L1llYXI+PFJlY051bT45NzwvUmVjTnVtPjxyZWNvcmQ+PHJl
Yy1udW1iZXI+OTc8L3JlYy1udW1iZXI+PGZvcmVpZ24ta2V5cz48a2V5IGFwcD0iRU4iIGRiLWlk
PSJ6NXp6OXo1MmFmdjVkNmU5ZXZuNTV6ZGdlZjVlYXd0ZjByZWUiIHRpbWVzdGFtcD0iMTc0NDIx
MjY3MiI+OTc8L2tleT48L2ZvcmVpZ24ta2V5cz48cmVmLXR5cGUgbmFtZT0iSm91cm5hbCBBcnRp
Y2xlIj4xNzwvcmVmLXR5cGU+PGNvbnRyaWJ1dG9ycz48YXV0aG9ycz48YXV0aG9yPlNhbnrigJBT
w6FuY2hleiBJLCBTYW564oCQTWFydMOtbiBJLCBPcnRpeuKAkFZpZ8OzbiBBLCBNb2xpbmEgQSwg
U2FueiBNLiA8L2F1dGhvcj48L2F1dGhvcnM+PC9jb250cmlidXRvcnM+PHRpdGxlcz48dGl0bGU+
Q29tcGxpY2F0aW9ucyBpbiBib25l4oCQZ3JhZnRpbmcgcHJvY2VkdXJlczogY2xhc3NpZmljYXRp
b24gYW5kIG1hbmFnZW1lbnQ8L3RpdGxlPjxzZWNvbmRhcnktdGl0bGU+IFBlcmlvZG9udG9sb2d5
IDIwMDA8L3NlY29uZGFyeS10aXRsZT48L3RpdGxlcz48cGFnZXM+ODYtMTAyPC9wYWdlcz48dm9s
dW1lPjg4PC92b2x1bWU+PG51bWJlcj4xPC9udW1iZXI+PGRhdGVzPjx5ZWFyPjIwMjI8L3llYXI+
PC9kYXRlcz48dXJscz48L3VybHM+PC9yZWNvcmQ+PC9DaXRlPjxDaXRlPjxBdXRob3I+TG9yZCBD
RjwvQXV0aG9yPjxZZWFyPjE5ODg8L1llYXI+PFJlY051bT45ODwvUmVjTnVtPjxyZWNvcmQ+PHJl
Yy1udW1iZXI+OTg8L3JlYy1udW1iZXI+PGZvcmVpZ24ta2V5cz48a2V5IGFwcD0iRU4iIGRiLWlk
PSJ6NXp6OXo1MmFmdjVkNmU5ZXZuNTV6ZGdlZjVlYXd0ZjByZWUiIHRpbWVzdGFtcD0iMTc0NDIx
Mjc4NCI+OTg8L2tleT48L2ZvcmVpZ24ta2V5cz48cmVmLXR5cGUgbmFtZT0iSm91cm5hbCBBcnRp
Y2xlIj4xNzwvcmVmLXR5cGU+PGNvbnRyaWJ1dG9ycz48YXV0aG9ycz48YXV0aG9yPkxvcmQgQ0Ys
IEdlYmhhcmR0IE1DLCBUb21mb3JkIFdXLCBNYW5raW4gSEouPC9hdXRob3I+PC9hdXRob3JzPjwv
Y29udHJpYnV0b3JzPjx0aXRsZXM+PHRpdGxlPkluZmVjdGlvbiBpbiBib25lIGFsbG9ncmFmdHMu
IEluY2lkZW5jZSwgbmF0dXJlLCBhbmQgdHJlYXRtZW50LjwvdGl0bGU+PHNlY29uZGFyeS10aXRs
ZT5KIEJvbmUgSm9pbnQgU3VyZyBBbS48L3NlY29uZGFyeS10aXRsZT48L3RpdGxlcz48cGVyaW9k
aWNhbD48ZnVsbC10aXRsZT5KIEJvbmUgSm9pbnQgU3VyZyBBbS48L2Z1bGwtdGl0bGU+PC9wZXJp
b2RpY2FsPjxwYWdlcz4zNjktNzY8L3BhZ2VzPjx2b2x1bWU+NzA8L3ZvbHVtZT48bnVtYmVyPjM8
L251bWJlcj48ZGF0ZXM+PHllYXI+MTk4ODwveWVhcj48L2RhdGVzPjx1cmxzPjwvdXJscz48L3Jl
Y29yZD48L0NpdGU+PC9FbmROb3RlPgB=
</w:fldData>
        </w:fldChar>
      </w:r>
      <w:r w:rsidR="00EB5F7B" w:rsidRPr="00234024">
        <w:instrText xml:space="preserve"> ADDIN EN.CITE.DATA </w:instrText>
      </w:r>
      <w:r w:rsidR="00EB5F7B" w:rsidRPr="00234024">
        <w:fldChar w:fldCharType="end"/>
      </w:r>
      <w:r w:rsidR="0048318F" w:rsidRPr="00234024">
        <w:fldChar w:fldCharType="separate"/>
      </w:r>
      <w:r w:rsidR="00EB5F7B" w:rsidRPr="00234024">
        <w:rPr>
          <w:noProof/>
        </w:rPr>
        <w:t>[129-131]</w:t>
      </w:r>
      <w:r w:rsidR="0048318F" w:rsidRPr="00234024">
        <w:fldChar w:fldCharType="end"/>
      </w:r>
      <w:r w:rsidRPr="00234024">
        <w:t xml:space="preserve">. </w:t>
      </w:r>
      <w:r w:rsidR="00FF54AF" w:rsidRPr="00234024">
        <w:t>C</w:t>
      </w:r>
      <w:r w:rsidR="00B451E9" w:rsidRPr="00234024">
        <w:t xml:space="preserve">onventional </w:t>
      </w:r>
      <w:r w:rsidR="00097F21" w:rsidRPr="00234024">
        <w:t xml:space="preserve">bone </w:t>
      </w:r>
      <w:r w:rsidR="001A1033" w:rsidRPr="00234024">
        <w:t>grafts</w:t>
      </w:r>
      <w:r w:rsidR="00B451E9" w:rsidRPr="00234024">
        <w:t>,</w:t>
      </w:r>
      <w:r w:rsidRPr="00234024">
        <w:t xml:space="preserve"> </w:t>
      </w:r>
      <w:r w:rsidR="00295974" w:rsidRPr="00234024">
        <w:t>including</w:t>
      </w:r>
      <w:r w:rsidR="00143A57" w:rsidRPr="00234024">
        <w:t xml:space="preserve"> </w:t>
      </w:r>
      <w:r w:rsidR="00143A57" w:rsidRPr="00234024">
        <w:lastRenderedPageBreak/>
        <w:t xml:space="preserve">autologous, allogenic, and synthetic polymers </w:t>
      </w:r>
      <w:r w:rsidR="00B451E9" w:rsidRPr="00234024">
        <w:t>or</w:t>
      </w:r>
      <w:r w:rsidR="00143A57" w:rsidRPr="00234024">
        <w:t xml:space="preserve"> </w:t>
      </w:r>
      <w:proofErr w:type="spellStart"/>
      <w:r w:rsidR="00143A57" w:rsidRPr="00234024">
        <w:t>bioceramics</w:t>
      </w:r>
      <w:proofErr w:type="spellEnd"/>
      <w:r w:rsidR="00B451E9" w:rsidRPr="00234024">
        <w:t>,</w:t>
      </w:r>
      <w:r w:rsidR="00143A57" w:rsidRPr="00234024">
        <w:t xml:space="preserve"> </w:t>
      </w:r>
      <w:r w:rsidRPr="00234024">
        <w:t>lack antimicrobial activity</w:t>
      </w:r>
      <w:r w:rsidR="0085463F" w:rsidRPr="00234024">
        <w:t>,</w:t>
      </w:r>
      <w:r w:rsidRPr="00234024">
        <w:t xml:space="preserve"> dual-platform scaffold</w:t>
      </w:r>
      <w:r w:rsidR="00D26F27" w:rsidRPr="00234024">
        <w:t xml:space="preserve">s have </w:t>
      </w:r>
      <w:r w:rsidRPr="00234024">
        <w:t>emerge</w:t>
      </w:r>
      <w:r w:rsidR="00D26F27" w:rsidRPr="00234024">
        <w:t>d</w:t>
      </w:r>
      <w:r w:rsidRPr="00234024">
        <w:t xml:space="preserve"> as promising alternative</w:t>
      </w:r>
      <w:r w:rsidR="00D26F27" w:rsidRPr="00234024">
        <w:t>s</w:t>
      </w:r>
      <w:r w:rsidRPr="00234024">
        <w:t xml:space="preserve">. An effective </w:t>
      </w:r>
      <w:r w:rsidR="00460204" w:rsidRPr="00234024">
        <w:t>dual-</w:t>
      </w:r>
      <w:r w:rsidR="000539F6" w:rsidRPr="00234024">
        <w:t>bone scaffold and drug delivery device</w:t>
      </w:r>
      <w:r w:rsidRPr="00234024">
        <w:t xml:space="preserve"> will stimulate bone healing</w:t>
      </w:r>
      <w:r w:rsidR="000539F6" w:rsidRPr="00234024">
        <w:t xml:space="preserve"> and</w:t>
      </w:r>
      <w:r w:rsidR="00D26F27" w:rsidRPr="00234024">
        <w:t xml:space="preserve"> </w:t>
      </w:r>
      <w:r w:rsidRPr="00234024">
        <w:t xml:space="preserve">reconstruction, </w:t>
      </w:r>
      <w:r w:rsidR="000539F6" w:rsidRPr="00234024">
        <w:t xml:space="preserve">facilitate </w:t>
      </w:r>
      <w:r w:rsidRPr="00234024">
        <w:t xml:space="preserve">trauma treatment, </w:t>
      </w:r>
      <w:r w:rsidR="000539F6" w:rsidRPr="00234024">
        <w:t xml:space="preserve">fill </w:t>
      </w:r>
      <w:r w:rsidRPr="00234024">
        <w:t xml:space="preserve">critical </w:t>
      </w:r>
      <w:r w:rsidR="00460204" w:rsidRPr="00234024">
        <w:t xml:space="preserve">sized </w:t>
      </w:r>
      <w:r w:rsidRPr="00234024">
        <w:t>defect</w:t>
      </w:r>
      <w:r w:rsidR="000539F6" w:rsidRPr="00234024">
        <w:t>s</w:t>
      </w:r>
      <w:r w:rsidRPr="00234024">
        <w:t xml:space="preserve">, </w:t>
      </w:r>
      <w:r w:rsidR="000539F6" w:rsidRPr="00234024">
        <w:t xml:space="preserve">and be </w:t>
      </w:r>
      <w:r w:rsidRPr="00234024">
        <w:t>degradab</w:t>
      </w:r>
      <w:r w:rsidR="000539F6" w:rsidRPr="00234024">
        <w:t>le</w:t>
      </w:r>
      <w:r w:rsidRPr="00234024">
        <w:t xml:space="preserve">. These systems prevent bacterial adherence, colonization, and biofilm formation on the implant, thereby reducing the risk of infection development. Despite their superior osteogenic properties, these scaffolds also release antibiotics at a controlled rate, making them suitable for preventing osteomyelitis during the first surgical intervention and for subsequent treatment as needed. Current efforts are focused on developing a pioneering dual-platform implant capable of maintaining high-quality bone regeneration while simultaneously preventing OM. </w:t>
      </w:r>
    </w:p>
    <w:p w14:paraId="0C946125" w14:textId="68BC7F27" w:rsidR="006F63D0" w:rsidRPr="00234024" w:rsidRDefault="006F63D0" w:rsidP="00234024">
      <w:r w:rsidRPr="00234024">
        <w:t xml:space="preserve">Surgeons and </w:t>
      </w:r>
      <w:proofErr w:type="gramStart"/>
      <w:r w:rsidRPr="00234024">
        <w:t>patients’</w:t>
      </w:r>
      <w:proofErr w:type="gramEnd"/>
      <w:r w:rsidRPr="00234024">
        <w:t xml:space="preserve"> </w:t>
      </w:r>
      <w:r w:rsidR="0085463F" w:rsidRPr="00234024">
        <w:t xml:space="preserve">both </w:t>
      </w:r>
      <w:r w:rsidRPr="00234024">
        <w:t>need reliable, translatable interventions</w:t>
      </w:r>
      <w:r w:rsidR="0085463F" w:rsidRPr="00234024">
        <w:t xml:space="preserve"> and </w:t>
      </w:r>
      <w:r w:rsidRPr="00234024">
        <w:t xml:space="preserve">would benefit greatly from an off-the-shelf bone regeneration treatment solution that can be trusted to prevent OM. Designing the appropriate scaffold to fulfill this goal involves decisions on polymer </w:t>
      </w:r>
      <w:proofErr w:type="spellStart"/>
      <w:r w:rsidRPr="00234024">
        <w:t>biocomposites</w:t>
      </w:r>
      <w:proofErr w:type="spellEnd"/>
      <w:r w:rsidRPr="00234024">
        <w:t xml:space="preserve"> properties, fabrication methods, and the choice between single-component or multicomponent approaches. Research </w:t>
      </w:r>
      <w:r w:rsidR="0085463F" w:rsidRPr="00234024">
        <w:t>i</w:t>
      </w:r>
      <w:r w:rsidRPr="00234024">
        <w:t>n the field of tissue engineering need to focus on</w:t>
      </w:r>
      <w:r w:rsidR="00D2012A" w:rsidRPr="00234024">
        <w:t xml:space="preserve"> utilizing </w:t>
      </w:r>
      <w:r w:rsidRPr="00234024">
        <w:t xml:space="preserve">materials science and engineering technology to construct biomimetic 3D printed degradable scaffolds with structure, composition, and mechanical properties; </w:t>
      </w:r>
      <w:r w:rsidR="00D2012A" w:rsidRPr="00234024">
        <w:t>a</w:t>
      </w:r>
      <w:r w:rsidRPr="00234024">
        <w:t xml:space="preserve">chieving controlled release of antimicrobial drugs through nanocarriers or scaffold surface coating technologies; </w:t>
      </w:r>
      <w:r w:rsidR="00D2012A" w:rsidRPr="00234024">
        <w:t>e</w:t>
      </w:r>
      <w:r w:rsidRPr="00234024">
        <w:t xml:space="preserve">mploying diverse techniques to achieve controlled release of antimicrobial drugs and </w:t>
      </w:r>
      <w:r w:rsidR="00D2012A" w:rsidRPr="00234024">
        <w:t>bio</w:t>
      </w:r>
      <w:r w:rsidRPr="00234024">
        <w:t xml:space="preserve">active </w:t>
      </w:r>
      <w:r w:rsidR="00BE1022" w:rsidRPr="00234024">
        <w:t>substances</w:t>
      </w:r>
      <w:r w:rsidR="00A71C1B" w:rsidRPr="00234024">
        <w:fldChar w:fldCharType="begin">
          <w:fldData xml:space="preserve">PEVuZE5vdGU+PENpdGU+PEF1dGhvcj5RaW48L0F1dGhvcj48WWVhcj4yMDI0PC9ZZWFyPjxSZWNO
dW0+MjUyPC9SZWNOdW0+PERpc3BsYXlUZXh0PlszNV08L0Rpc3BsYXlUZXh0PjxyZWNvcmQ+PHJl
Yy1udW1iZXI+MjUyPC9yZWMtbnVtYmVyPjxmb3JlaWduLWtleXM+PGtleSBhcHA9IkVOIiBkYi1p
ZD0ieGFldnpmZDlsd2F4c2Nlc3cwYzU5ZGVlMmVldjllZWZhdHZ0IiB0aW1lc3RhbXA9IjE3MzY5
NjQyMDUiPjI1Mjwva2V5PjwvZm9yZWlnbi1rZXlzPjxyZWYtdHlwZSBuYW1lPSJKb3VybmFsIEFy
dGljbGUiPjE3PC9yZWYtdHlwZT48Y29udHJpYnV0b3JzPjxhdXRob3JzPjxhdXRob3I+UWluLCBM
LjwvYXV0aG9yPjxhdXRob3I+WWFuZywgUy48L2F1dGhvcj48YXV0aG9yPlpoYW8sIEMuPC9hdXRo
b3I+PGF1dGhvcj5ZYW5nLCBKLjwvYXV0aG9yPjxhdXRob3I+TGksIEYuPC9hdXRob3I+PGF1dGhv
cj5YdSwgWi48L2F1dGhvcj48YXV0aG9yPllhbmcsIFkuPC9hdXRob3I+PGF1dGhvcj5aaG91LCBI
LjwvYXV0aG9yPjxhdXRob3I+TGksIEsuPC9hdXRob3I+PGF1dGhvcj5YaW9uZywgQy48L2F1dGhv
cj48YXV0aG9yPkh1YW5nLCBXLjwvYXV0aG9yPjxhdXRob3I+SHUsIE4uPC9hdXRob3I+PGF1dGhv
cj5IdSwgWC48L2F1dGhvcj48L2F1dGhvcnM+PC9jb250cmlidXRvcnM+PGF1dGgtYWRkcmVzcz5E
ZXBhcnRtZW50IG9mIE9ydGhvcGFlZGljcywgVGhlIEZpcnN0IEFmZmlsaWF0ZWQgSG9zcGl0YWwg
b2YgQ2hvbmdxaW5nIE1lZGljYWwgVW5pdmVyc2l0eSwgQ2hvbmdxaW5nLCA0MDAwMTYsIENoaW5h
LiYjeEQ7T3J0aG9wZWRpYyBMYWJvcmF0b3J5IG9mIENob25ncWluZyBNZWRpY2FsIFVuaXZlcnNp
dHksIENob25ncWluZywgNDAwMDE2LCBDaGluYS4mI3hEO0NsaW5pY2FsIE1lZGljYWwgQ29sbGVn
ZSBhbmQgQWZmaWxpYXRlZCBIb3NwaXRhbCBvZiBDaGVuZ2R1IFVuaXZlcnNpdHksIENoZW5nZHUg
VW5pdmVyc2l0eSwgQ2hlbmdkdSwgU2ljaHVhbiwgNjEwMDgxLCBDaGluYS4mI3hEO1VuaXZlcnNp
dHkgb2YgQ2hpbmVzZSBBY2FkZW15IG9mIFNjaWVuY2VzLCBCZWkgSmluZywgMTAxNDA4LCBDaGlu
YS4mI3hEO0RlcGFydG1lbnQgb2YgT3J0aG9wYWVkaWNzLCBUaGUgRmlyc3QgQWZmaWxpYXRlZCBI
b3NwaXRhbCBvZiBDaG9uZ3FpbmcgTWVkaWNhbCBVbml2ZXJzaXR5LCBDaG9uZ3FpbmcsIDQwMDAx
NiwgQ2hpbmEuIGh1bmNxam9pbnRAeWVhaC5uZXQuJiN4RDtPcnRob3BlZGljIExhYm9yYXRvcnkg
b2YgQ2hvbmdxaW5nIE1lZGljYWwgVW5pdmVyc2l0eSwgQ2hvbmdxaW5nLCA0MDAwMTYsIENoaW5h
LiBodW5jcWpvaW50QHllYWgubmV0LiYjeEQ7Q2xpbmljYWwgTWVkaWNhbCBDb2xsZWdlIGFuZCBB
ZmZpbGlhdGVkIEhvc3BpdGFsIG9mIENoZW5nZHUgVW5pdmVyc2l0eSwgQ2hlbmdkdSBVbml2ZXJz
aXR5LCBDaGVuZ2R1LCBTaWNodWFuLCA2MTAwODEsIENoaW5hLiBodXh1bGluMTk5M0AxNjMuY29t
LiYjeEQ7RGVwYXJ0bWVudCBvZiBCaW90aGVyYXB5LCBDYW5jZXIgQ2VudGVyIGFuZCBTdGF0ZSBL
ZXkgTGFib3JhdG9yeSBvZiBCaW90aGVyYXB5LCBXZXN0IENoaW5hIEhvc3BpdGFsLCBTaWNodWFu
IFVuaXZlcnNpdHksIENoZW5nZHUsIFNpY2h1YW4sIDYxMDA0MSwgQ2hpbmEuIGh1eHVsaW4xOTkz
QDE2My5jb20uPC9hdXRoLWFkZHJlc3M+PHRpdGxlcz48dGl0bGU+UHJvc3BlY3RzIGFuZCBjaGFs
bGVuZ2VzIGZvciB0aGUgYXBwbGljYXRpb24gb2YgdGlzc3VlIGVuZ2luZWVyaW5nIHRlY2hub2xv
Z2llcyBpbiB0aGUgdHJlYXRtZW50IG9mIGJvbmUgaW5mZWN0aW9uczwvdGl0bGU+PHNlY29uZGFy
eS10aXRsZT5Cb25lIFJlczwvc2Vjb25kYXJ5LXRpdGxlPjwvdGl0bGVzPjxwZXJpb2RpY2FsPjxm
dWxsLXRpdGxlPkJvbmUgUmVzPC9mdWxsLXRpdGxlPjwvcGVyaW9kaWNhbD48cGFnZXM+Mjg8L3Bh
Z2VzPjx2b2x1bWU+MTI8L3ZvbHVtZT48bnVtYmVyPjE8L251bWJlcj48ZWRpdGlvbj4yMDI0MDUx
NDwvZWRpdGlvbj48a2V5d29yZHM+PGtleXdvcmQ+SHVtYW5zPC9rZXl3b3JkPjxrZXl3b3JkPipU
aXNzdWUgRW5naW5lZXJpbmcvbWV0aG9kczwva2V5d29yZD48a2V5d29yZD5Pc3Rlb215ZWxpdGlz
L21pY3JvYmlvbG9neS90aGVyYXB5L2RydWcgdGhlcmFweTwva2V5d29yZD48a2V5d29yZD5Cb25l
IFJlZ2VuZXJhdGlvbjwva2V5d29yZD48a2V5d29yZD5BbmltYWxzPC9rZXl3b3JkPjwva2V5d29y
ZHM+PGRhdGVzPjx5ZWFyPjIwMjQ8L3llYXI+PHB1Yi1kYXRlcz48ZGF0ZT5NYXkgMTQ8L2RhdGU+
PC9wdWItZGF0ZXM+PC9kYXRlcz48aXNibj4yMDk1LTQ3MDAgKFByaW50KSYjeEQ7MjA5NS02MjMx
IChFbGVjdHJvbmljKSYjeEQ7MjA5NS00NzAwIChMaW5raW5nKTwvaXNibj48YWNjZXNzaW9uLW51
bT4zODc0NDg2MzwvYWNjZXNzaW9uLW51bT48dXJscz48cmVsYXRlZC11cmxzPjx1cmw+aHR0cHM6
Ly93d3cubmNiaS5ubG0ubmloLmdvdi9wdWJtZWQvMzg3NDQ4NjM8L3VybD48L3JlbGF0ZWQtdXJs
cz48L3VybHM+PGN1c3RvbTE+VGhlIGF1dGhvcnMgZGVjbGFyZSBubyBjb21wZXRpbmcgaW50ZXJl
c3RzLjwvY3VzdG9tMT48Y3VzdG9tMj5QTUMxMTA5NDAxNzwvY3VzdG9tMj48ZWxlY3Ryb25pYy1y
ZXNvdXJjZS1udW0+MTAuMTAzOC9zNDE0MTMtMDI0LTAwMzMyLXc8L2VsZWN0cm9uaWMtcmVzb3Vy
Y2UtbnVtPjxyZW1vdGUtZGF0YWJhc2UtbmFtZT5NZWRsaW5lPC9yZW1vdGUtZGF0YWJhc2UtbmFt
ZT48cmVtb3RlLWRhdGFiYXNlLXByb3ZpZGVyPk5MTTwvcmVtb3RlLWRhdGFiYXNlLXByb3ZpZGVy
PjwvcmVjb3JkPjwvQ2l0ZT48L0VuZE5vdGU+
</w:fldData>
        </w:fldChar>
      </w:r>
      <w:r w:rsidR="007E0B95" w:rsidRPr="00234024">
        <w:instrText xml:space="preserve"> ADDIN EN.CITE </w:instrText>
      </w:r>
      <w:r w:rsidR="007E0B95" w:rsidRPr="00234024">
        <w:fldChar w:fldCharType="begin">
          <w:fldData xml:space="preserve">PEVuZE5vdGU+PENpdGU+PEF1dGhvcj5RaW48L0F1dGhvcj48WWVhcj4yMDI0PC9ZZWFyPjxSZWNO
dW0+MjUyPC9SZWNOdW0+PERpc3BsYXlUZXh0PlszNV08L0Rpc3BsYXlUZXh0PjxyZWNvcmQ+PHJl
Yy1udW1iZXI+MjUyPC9yZWMtbnVtYmVyPjxmb3JlaWduLWtleXM+PGtleSBhcHA9IkVOIiBkYi1p
ZD0ieGFldnpmZDlsd2F4c2Nlc3cwYzU5ZGVlMmVldjllZWZhdHZ0IiB0aW1lc3RhbXA9IjE3MzY5
NjQyMDUiPjI1Mjwva2V5PjwvZm9yZWlnbi1rZXlzPjxyZWYtdHlwZSBuYW1lPSJKb3VybmFsIEFy
dGljbGUiPjE3PC9yZWYtdHlwZT48Y29udHJpYnV0b3JzPjxhdXRob3JzPjxhdXRob3I+UWluLCBM
LjwvYXV0aG9yPjxhdXRob3I+WWFuZywgUy48L2F1dGhvcj48YXV0aG9yPlpoYW8sIEMuPC9hdXRo
b3I+PGF1dGhvcj5ZYW5nLCBKLjwvYXV0aG9yPjxhdXRob3I+TGksIEYuPC9hdXRob3I+PGF1dGhv
cj5YdSwgWi48L2F1dGhvcj48YXV0aG9yPllhbmcsIFkuPC9hdXRob3I+PGF1dGhvcj5aaG91LCBI
LjwvYXV0aG9yPjxhdXRob3I+TGksIEsuPC9hdXRob3I+PGF1dGhvcj5YaW9uZywgQy48L2F1dGhv
cj48YXV0aG9yPkh1YW5nLCBXLjwvYXV0aG9yPjxhdXRob3I+SHUsIE4uPC9hdXRob3I+PGF1dGhv
cj5IdSwgWC48L2F1dGhvcj48L2F1dGhvcnM+PC9jb250cmlidXRvcnM+PGF1dGgtYWRkcmVzcz5E
ZXBhcnRtZW50IG9mIE9ydGhvcGFlZGljcywgVGhlIEZpcnN0IEFmZmlsaWF0ZWQgSG9zcGl0YWwg
b2YgQ2hvbmdxaW5nIE1lZGljYWwgVW5pdmVyc2l0eSwgQ2hvbmdxaW5nLCA0MDAwMTYsIENoaW5h
LiYjeEQ7T3J0aG9wZWRpYyBMYWJvcmF0b3J5IG9mIENob25ncWluZyBNZWRpY2FsIFVuaXZlcnNp
dHksIENob25ncWluZywgNDAwMDE2LCBDaGluYS4mI3hEO0NsaW5pY2FsIE1lZGljYWwgQ29sbGVn
ZSBhbmQgQWZmaWxpYXRlZCBIb3NwaXRhbCBvZiBDaGVuZ2R1IFVuaXZlcnNpdHksIENoZW5nZHUg
VW5pdmVyc2l0eSwgQ2hlbmdkdSwgU2ljaHVhbiwgNjEwMDgxLCBDaGluYS4mI3hEO1VuaXZlcnNp
dHkgb2YgQ2hpbmVzZSBBY2FkZW15IG9mIFNjaWVuY2VzLCBCZWkgSmluZywgMTAxNDA4LCBDaGlu
YS4mI3hEO0RlcGFydG1lbnQgb2YgT3J0aG9wYWVkaWNzLCBUaGUgRmlyc3QgQWZmaWxpYXRlZCBI
b3NwaXRhbCBvZiBDaG9uZ3FpbmcgTWVkaWNhbCBVbml2ZXJzaXR5LCBDaG9uZ3FpbmcsIDQwMDAx
NiwgQ2hpbmEuIGh1bmNxam9pbnRAeWVhaC5uZXQuJiN4RDtPcnRob3BlZGljIExhYm9yYXRvcnkg
b2YgQ2hvbmdxaW5nIE1lZGljYWwgVW5pdmVyc2l0eSwgQ2hvbmdxaW5nLCA0MDAwMTYsIENoaW5h
LiBodW5jcWpvaW50QHllYWgubmV0LiYjeEQ7Q2xpbmljYWwgTWVkaWNhbCBDb2xsZWdlIGFuZCBB
ZmZpbGlhdGVkIEhvc3BpdGFsIG9mIENoZW5nZHUgVW5pdmVyc2l0eSwgQ2hlbmdkdSBVbml2ZXJz
aXR5LCBDaGVuZ2R1LCBTaWNodWFuLCA2MTAwODEsIENoaW5hLiBodXh1bGluMTk5M0AxNjMuY29t
LiYjeEQ7RGVwYXJ0bWVudCBvZiBCaW90aGVyYXB5LCBDYW5jZXIgQ2VudGVyIGFuZCBTdGF0ZSBL
ZXkgTGFib3JhdG9yeSBvZiBCaW90aGVyYXB5LCBXZXN0IENoaW5hIEhvc3BpdGFsLCBTaWNodWFu
IFVuaXZlcnNpdHksIENoZW5nZHUsIFNpY2h1YW4sIDYxMDA0MSwgQ2hpbmEuIGh1eHVsaW4xOTkz
QDE2My5jb20uPC9hdXRoLWFkZHJlc3M+PHRpdGxlcz48dGl0bGU+UHJvc3BlY3RzIGFuZCBjaGFs
bGVuZ2VzIGZvciB0aGUgYXBwbGljYXRpb24gb2YgdGlzc3VlIGVuZ2luZWVyaW5nIHRlY2hub2xv
Z2llcyBpbiB0aGUgdHJlYXRtZW50IG9mIGJvbmUgaW5mZWN0aW9uczwvdGl0bGU+PHNlY29uZGFy
eS10aXRsZT5Cb25lIFJlczwvc2Vjb25kYXJ5LXRpdGxlPjwvdGl0bGVzPjxwZXJpb2RpY2FsPjxm
dWxsLXRpdGxlPkJvbmUgUmVzPC9mdWxsLXRpdGxlPjwvcGVyaW9kaWNhbD48cGFnZXM+Mjg8L3Bh
Z2VzPjx2b2x1bWU+MTI8L3ZvbHVtZT48bnVtYmVyPjE8L251bWJlcj48ZWRpdGlvbj4yMDI0MDUx
NDwvZWRpdGlvbj48a2V5d29yZHM+PGtleXdvcmQ+SHVtYW5zPC9rZXl3b3JkPjxrZXl3b3JkPipU
aXNzdWUgRW5naW5lZXJpbmcvbWV0aG9kczwva2V5d29yZD48a2V5d29yZD5Pc3Rlb215ZWxpdGlz
L21pY3JvYmlvbG9neS90aGVyYXB5L2RydWcgdGhlcmFweTwva2V5d29yZD48a2V5d29yZD5Cb25l
IFJlZ2VuZXJhdGlvbjwva2V5d29yZD48a2V5d29yZD5BbmltYWxzPC9rZXl3b3JkPjwva2V5d29y
ZHM+PGRhdGVzPjx5ZWFyPjIwMjQ8L3llYXI+PHB1Yi1kYXRlcz48ZGF0ZT5NYXkgMTQ8L2RhdGU+
PC9wdWItZGF0ZXM+PC9kYXRlcz48aXNibj4yMDk1LTQ3MDAgKFByaW50KSYjeEQ7MjA5NS02MjMx
IChFbGVjdHJvbmljKSYjeEQ7MjA5NS00NzAwIChMaW5raW5nKTwvaXNibj48YWNjZXNzaW9uLW51
bT4zODc0NDg2MzwvYWNjZXNzaW9uLW51bT48dXJscz48cmVsYXRlZC11cmxzPjx1cmw+aHR0cHM6
Ly93d3cubmNiaS5ubG0ubmloLmdvdi9wdWJtZWQvMzg3NDQ4NjM8L3VybD48L3JlbGF0ZWQtdXJs
cz48L3VybHM+PGN1c3RvbTE+VGhlIGF1dGhvcnMgZGVjbGFyZSBubyBjb21wZXRpbmcgaW50ZXJl
c3RzLjwvY3VzdG9tMT48Y3VzdG9tMj5QTUMxMTA5NDAxNzwvY3VzdG9tMj48ZWxlY3Ryb25pYy1y
ZXNvdXJjZS1udW0+MTAuMTAzOC9zNDE0MTMtMDI0LTAwMzMyLXc8L2VsZWN0cm9uaWMtcmVzb3Vy
Y2UtbnVtPjxyZW1vdGUtZGF0YWJhc2UtbmFtZT5NZWRsaW5lPC9yZW1vdGUtZGF0YWJhc2UtbmFt
ZT48cmVtb3RlLWRhdGFiYXNlLXByb3ZpZGVyPk5MTTwvcmVtb3RlLWRhdGFiYXNlLXByb3ZpZGVy
PjwvcmVjb3JkPjwvQ2l0ZT48L0VuZE5vdGU+
</w:fldData>
        </w:fldChar>
      </w:r>
      <w:r w:rsidR="007E0B95" w:rsidRPr="00234024">
        <w:instrText xml:space="preserve"> ADDIN EN.CITE.DATA </w:instrText>
      </w:r>
      <w:r w:rsidR="007E0B95" w:rsidRPr="00234024">
        <w:fldChar w:fldCharType="end"/>
      </w:r>
      <w:r w:rsidR="00A71C1B" w:rsidRPr="00234024">
        <w:fldChar w:fldCharType="separate"/>
      </w:r>
      <w:r w:rsidR="007E0B95" w:rsidRPr="00234024">
        <w:rPr>
          <w:noProof/>
        </w:rPr>
        <w:t>[35]</w:t>
      </w:r>
      <w:r w:rsidR="00A71C1B" w:rsidRPr="00234024">
        <w:fldChar w:fldCharType="end"/>
      </w:r>
      <w:r w:rsidR="00097F21" w:rsidRPr="00234024">
        <w:t>.</w:t>
      </w:r>
    </w:p>
    <w:p w14:paraId="335F8C54" w14:textId="7474FA97" w:rsidR="006F63D0" w:rsidRPr="00234024" w:rsidRDefault="00D2012A" w:rsidP="00234024">
      <w:pPr>
        <w:pStyle w:val="NormalWeb"/>
        <w:spacing w:before="0" w:beforeAutospacing="0" w:after="0" w:afterAutospacing="0"/>
      </w:pPr>
      <w:r w:rsidRPr="00234024">
        <w:t>A</w:t>
      </w:r>
      <w:r w:rsidR="006F63D0" w:rsidRPr="00234024">
        <w:t xml:space="preserve">chieving this goal necessitates realization of several essential steps such as conducting in vitro and in vivo studies prior to clinical application, securing approval for clinical </w:t>
      </w:r>
      <w:r w:rsidR="006F63D0" w:rsidRPr="00234024">
        <w:lastRenderedPageBreak/>
        <w:t>trials, executing those trials, bringing the scaffold-based therapy to the market, and aligning with patient needs</w:t>
      </w:r>
      <w:r w:rsidR="00BE1022" w:rsidRPr="00234024">
        <w:t xml:space="preserve">. </w:t>
      </w:r>
      <w:r w:rsidR="006F63D0" w:rsidRPr="00234024">
        <w:t xml:space="preserve">The translation from the laboratory to clinical applications is meticulous and time-consuming. </w:t>
      </w:r>
      <w:r w:rsidR="0083031D" w:rsidRPr="00234024">
        <w:t>K</w:t>
      </w:r>
      <w:r w:rsidR="006F63D0" w:rsidRPr="00234024">
        <w:t>ey areas requiring attention</w:t>
      </w:r>
      <w:r w:rsidR="0083031D" w:rsidRPr="00234024">
        <w:t xml:space="preserve"> </w:t>
      </w:r>
      <w:r w:rsidR="006F63D0" w:rsidRPr="00234024">
        <w:t>include safety and toxicity concerns, regulatory and approval processes, stability and shelf-life, clinical efficacy and the translational gap, as well as cost and commercial viability</w:t>
      </w:r>
      <w:r w:rsidR="0083031D" w:rsidRPr="00234024">
        <w:fldChar w:fldCharType="begin">
          <w:fldData xml:space="preserve">PEVuZE5vdGU+PENpdGU+PEF1dGhvcj5RaW48L0F1dGhvcj48WWVhcj4yMDI0PC9ZZWFyPjxSZWNO
dW0+MjUyPC9SZWNOdW0+PERpc3BsYXlUZXh0PlszNV08L0Rpc3BsYXlUZXh0PjxyZWNvcmQ+PHJl
Yy1udW1iZXI+MjUyPC9yZWMtbnVtYmVyPjxmb3JlaWduLWtleXM+PGtleSBhcHA9IkVOIiBkYi1p
ZD0ieGFldnpmZDlsd2F4c2Nlc3cwYzU5ZGVlMmVldjllZWZhdHZ0IiB0aW1lc3RhbXA9IjE3MzY5
NjQyMDUiPjI1Mjwva2V5PjwvZm9yZWlnbi1rZXlzPjxyZWYtdHlwZSBuYW1lPSJKb3VybmFsIEFy
dGljbGUiPjE3PC9yZWYtdHlwZT48Y29udHJpYnV0b3JzPjxhdXRob3JzPjxhdXRob3I+UWluLCBM
LjwvYXV0aG9yPjxhdXRob3I+WWFuZywgUy48L2F1dGhvcj48YXV0aG9yPlpoYW8sIEMuPC9hdXRo
b3I+PGF1dGhvcj5ZYW5nLCBKLjwvYXV0aG9yPjxhdXRob3I+TGksIEYuPC9hdXRob3I+PGF1dGhv
cj5YdSwgWi48L2F1dGhvcj48YXV0aG9yPllhbmcsIFkuPC9hdXRob3I+PGF1dGhvcj5aaG91LCBI
LjwvYXV0aG9yPjxhdXRob3I+TGksIEsuPC9hdXRob3I+PGF1dGhvcj5YaW9uZywgQy48L2F1dGhv
cj48YXV0aG9yPkh1YW5nLCBXLjwvYXV0aG9yPjxhdXRob3I+SHUsIE4uPC9hdXRob3I+PGF1dGhv
cj5IdSwgWC48L2F1dGhvcj48L2F1dGhvcnM+PC9jb250cmlidXRvcnM+PGF1dGgtYWRkcmVzcz5E
ZXBhcnRtZW50IG9mIE9ydGhvcGFlZGljcywgVGhlIEZpcnN0IEFmZmlsaWF0ZWQgSG9zcGl0YWwg
b2YgQ2hvbmdxaW5nIE1lZGljYWwgVW5pdmVyc2l0eSwgQ2hvbmdxaW5nLCA0MDAwMTYsIENoaW5h
LiYjeEQ7T3J0aG9wZWRpYyBMYWJvcmF0b3J5IG9mIENob25ncWluZyBNZWRpY2FsIFVuaXZlcnNp
dHksIENob25ncWluZywgNDAwMDE2LCBDaGluYS4mI3hEO0NsaW5pY2FsIE1lZGljYWwgQ29sbGVn
ZSBhbmQgQWZmaWxpYXRlZCBIb3NwaXRhbCBvZiBDaGVuZ2R1IFVuaXZlcnNpdHksIENoZW5nZHUg
VW5pdmVyc2l0eSwgQ2hlbmdkdSwgU2ljaHVhbiwgNjEwMDgxLCBDaGluYS4mI3hEO1VuaXZlcnNp
dHkgb2YgQ2hpbmVzZSBBY2FkZW15IG9mIFNjaWVuY2VzLCBCZWkgSmluZywgMTAxNDA4LCBDaGlu
YS4mI3hEO0RlcGFydG1lbnQgb2YgT3J0aG9wYWVkaWNzLCBUaGUgRmlyc3QgQWZmaWxpYXRlZCBI
b3NwaXRhbCBvZiBDaG9uZ3FpbmcgTWVkaWNhbCBVbml2ZXJzaXR5LCBDaG9uZ3FpbmcsIDQwMDAx
NiwgQ2hpbmEuIGh1bmNxam9pbnRAeWVhaC5uZXQuJiN4RDtPcnRob3BlZGljIExhYm9yYXRvcnkg
b2YgQ2hvbmdxaW5nIE1lZGljYWwgVW5pdmVyc2l0eSwgQ2hvbmdxaW5nLCA0MDAwMTYsIENoaW5h
LiBodW5jcWpvaW50QHllYWgubmV0LiYjeEQ7Q2xpbmljYWwgTWVkaWNhbCBDb2xsZWdlIGFuZCBB
ZmZpbGlhdGVkIEhvc3BpdGFsIG9mIENoZW5nZHUgVW5pdmVyc2l0eSwgQ2hlbmdkdSBVbml2ZXJz
aXR5LCBDaGVuZ2R1LCBTaWNodWFuLCA2MTAwODEsIENoaW5hLiBodXh1bGluMTk5M0AxNjMuY29t
LiYjeEQ7RGVwYXJ0bWVudCBvZiBCaW90aGVyYXB5LCBDYW5jZXIgQ2VudGVyIGFuZCBTdGF0ZSBL
ZXkgTGFib3JhdG9yeSBvZiBCaW90aGVyYXB5LCBXZXN0IENoaW5hIEhvc3BpdGFsLCBTaWNodWFu
IFVuaXZlcnNpdHksIENoZW5nZHUsIFNpY2h1YW4sIDYxMDA0MSwgQ2hpbmEuIGh1eHVsaW4xOTkz
QDE2My5jb20uPC9hdXRoLWFkZHJlc3M+PHRpdGxlcz48dGl0bGU+UHJvc3BlY3RzIGFuZCBjaGFs
bGVuZ2VzIGZvciB0aGUgYXBwbGljYXRpb24gb2YgdGlzc3VlIGVuZ2luZWVyaW5nIHRlY2hub2xv
Z2llcyBpbiB0aGUgdHJlYXRtZW50IG9mIGJvbmUgaW5mZWN0aW9uczwvdGl0bGU+PHNlY29uZGFy
eS10aXRsZT5Cb25lIFJlczwvc2Vjb25kYXJ5LXRpdGxlPjwvdGl0bGVzPjxwZXJpb2RpY2FsPjxm
dWxsLXRpdGxlPkJvbmUgUmVzPC9mdWxsLXRpdGxlPjwvcGVyaW9kaWNhbD48cGFnZXM+Mjg8L3Bh
Z2VzPjx2b2x1bWU+MTI8L3ZvbHVtZT48bnVtYmVyPjE8L251bWJlcj48ZWRpdGlvbj4yMDI0MDUx
NDwvZWRpdGlvbj48a2V5d29yZHM+PGtleXdvcmQ+SHVtYW5zPC9rZXl3b3JkPjxrZXl3b3JkPipU
aXNzdWUgRW5naW5lZXJpbmcvbWV0aG9kczwva2V5d29yZD48a2V5d29yZD5Pc3Rlb215ZWxpdGlz
L21pY3JvYmlvbG9neS90aGVyYXB5L2RydWcgdGhlcmFweTwva2V5d29yZD48a2V5d29yZD5Cb25l
IFJlZ2VuZXJhdGlvbjwva2V5d29yZD48a2V5d29yZD5BbmltYWxzPC9rZXl3b3JkPjwva2V5d29y
ZHM+PGRhdGVzPjx5ZWFyPjIwMjQ8L3llYXI+PHB1Yi1kYXRlcz48ZGF0ZT5NYXkgMTQ8L2RhdGU+
PC9wdWItZGF0ZXM+PC9kYXRlcz48aXNibj4yMDk1LTQ3MDAgKFByaW50KSYjeEQ7MjA5NS02MjMx
IChFbGVjdHJvbmljKSYjeEQ7MjA5NS00NzAwIChMaW5raW5nKTwvaXNibj48YWNjZXNzaW9uLW51
bT4zODc0NDg2MzwvYWNjZXNzaW9uLW51bT48dXJscz48cmVsYXRlZC11cmxzPjx1cmw+aHR0cHM6
Ly93d3cubmNiaS5ubG0ubmloLmdvdi9wdWJtZWQvMzg3NDQ4NjM8L3VybD48L3JlbGF0ZWQtdXJs
cz48L3VybHM+PGN1c3RvbTE+VGhlIGF1dGhvcnMgZGVjbGFyZSBubyBjb21wZXRpbmcgaW50ZXJl
c3RzLjwvY3VzdG9tMT48Y3VzdG9tMj5QTUMxMTA5NDAxNzwvY3VzdG9tMj48ZWxlY3Ryb25pYy1y
ZXNvdXJjZS1udW0+MTAuMTAzOC9zNDE0MTMtMDI0LTAwMzMyLXc8L2VsZWN0cm9uaWMtcmVzb3Vy
Y2UtbnVtPjxyZW1vdGUtZGF0YWJhc2UtbmFtZT5NZWRsaW5lPC9yZW1vdGUtZGF0YWJhc2UtbmFt
ZT48cmVtb3RlLWRhdGFiYXNlLXByb3ZpZGVyPk5MTTwvcmVtb3RlLWRhdGFiYXNlLXByb3ZpZGVy
PjwvcmVjb3JkPjwvQ2l0ZT48L0VuZE5vdGU+
</w:fldData>
        </w:fldChar>
      </w:r>
      <w:r w:rsidR="0083031D" w:rsidRPr="00234024">
        <w:instrText xml:space="preserve"> ADDIN EN.CITE </w:instrText>
      </w:r>
      <w:r w:rsidR="0083031D" w:rsidRPr="00234024">
        <w:fldChar w:fldCharType="begin">
          <w:fldData xml:space="preserve">PEVuZE5vdGU+PENpdGU+PEF1dGhvcj5RaW48L0F1dGhvcj48WWVhcj4yMDI0PC9ZZWFyPjxSZWNO
dW0+MjUyPC9SZWNOdW0+PERpc3BsYXlUZXh0PlszNV08L0Rpc3BsYXlUZXh0PjxyZWNvcmQ+PHJl
Yy1udW1iZXI+MjUyPC9yZWMtbnVtYmVyPjxmb3JlaWduLWtleXM+PGtleSBhcHA9IkVOIiBkYi1p
ZD0ieGFldnpmZDlsd2F4c2Nlc3cwYzU5ZGVlMmVldjllZWZhdHZ0IiB0aW1lc3RhbXA9IjE3MzY5
NjQyMDUiPjI1Mjwva2V5PjwvZm9yZWlnbi1rZXlzPjxyZWYtdHlwZSBuYW1lPSJKb3VybmFsIEFy
dGljbGUiPjE3PC9yZWYtdHlwZT48Y29udHJpYnV0b3JzPjxhdXRob3JzPjxhdXRob3I+UWluLCBM
LjwvYXV0aG9yPjxhdXRob3I+WWFuZywgUy48L2F1dGhvcj48YXV0aG9yPlpoYW8sIEMuPC9hdXRo
b3I+PGF1dGhvcj5ZYW5nLCBKLjwvYXV0aG9yPjxhdXRob3I+TGksIEYuPC9hdXRob3I+PGF1dGhv
cj5YdSwgWi48L2F1dGhvcj48YXV0aG9yPllhbmcsIFkuPC9hdXRob3I+PGF1dGhvcj5aaG91LCBI
LjwvYXV0aG9yPjxhdXRob3I+TGksIEsuPC9hdXRob3I+PGF1dGhvcj5YaW9uZywgQy48L2F1dGhv
cj48YXV0aG9yPkh1YW5nLCBXLjwvYXV0aG9yPjxhdXRob3I+SHUsIE4uPC9hdXRob3I+PGF1dGhv
cj5IdSwgWC48L2F1dGhvcj48L2F1dGhvcnM+PC9jb250cmlidXRvcnM+PGF1dGgtYWRkcmVzcz5E
ZXBhcnRtZW50IG9mIE9ydGhvcGFlZGljcywgVGhlIEZpcnN0IEFmZmlsaWF0ZWQgSG9zcGl0YWwg
b2YgQ2hvbmdxaW5nIE1lZGljYWwgVW5pdmVyc2l0eSwgQ2hvbmdxaW5nLCA0MDAwMTYsIENoaW5h
LiYjeEQ7T3J0aG9wZWRpYyBMYWJvcmF0b3J5IG9mIENob25ncWluZyBNZWRpY2FsIFVuaXZlcnNp
dHksIENob25ncWluZywgNDAwMDE2LCBDaGluYS4mI3hEO0NsaW5pY2FsIE1lZGljYWwgQ29sbGVn
ZSBhbmQgQWZmaWxpYXRlZCBIb3NwaXRhbCBvZiBDaGVuZ2R1IFVuaXZlcnNpdHksIENoZW5nZHUg
VW5pdmVyc2l0eSwgQ2hlbmdkdSwgU2ljaHVhbiwgNjEwMDgxLCBDaGluYS4mI3hEO1VuaXZlcnNp
dHkgb2YgQ2hpbmVzZSBBY2FkZW15IG9mIFNjaWVuY2VzLCBCZWkgSmluZywgMTAxNDA4LCBDaGlu
YS4mI3hEO0RlcGFydG1lbnQgb2YgT3J0aG9wYWVkaWNzLCBUaGUgRmlyc3QgQWZmaWxpYXRlZCBI
b3NwaXRhbCBvZiBDaG9uZ3FpbmcgTWVkaWNhbCBVbml2ZXJzaXR5LCBDaG9uZ3FpbmcsIDQwMDAx
NiwgQ2hpbmEuIGh1bmNxam9pbnRAeWVhaC5uZXQuJiN4RDtPcnRob3BlZGljIExhYm9yYXRvcnkg
b2YgQ2hvbmdxaW5nIE1lZGljYWwgVW5pdmVyc2l0eSwgQ2hvbmdxaW5nLCA0MDAwMTYsIENoaW5h
LiBodW5jcWpvaW50QHllYWgubmV0LiYjeEQ7Q2xpbmljYWwgTWVkaWNhbCBDb2xsZWdlIGFuZCBB
ZmZpbGlhdGVkIEhvc3BpdGFsIG9mIENoZW5nZHUgVW5pdmVyc2l0eSwgQ2hlbmdkdSBVbml2ZXJz
aXR5LCBDaGVuZ2R1LCBTaWNodWFuLCA2MTAwODEsIENoaW5hLiBodXh1bGluMTk5M0AxNjMuY29t
LiYjeEQ7RGVwYXJ0bWVudCBvZiBCaW90aGVyYXB5LCBDYW5jZXIgQ2VudGVyIGFuZCBTdGF0ZSBL
ZXkgTGFib3JhdG9yeSBvZiBCaW90aGVyYXB5LCBXZXN0IENoaW5hIEhvc3BpdGFsLCBTaWNodWFu
IFVuaXZlcnNpdHksIENoZW5nZHUsIFNpY2h1YW4sIDYxMDA0MSwgQ2hpbmEuIGh1eHVsaW4xOTkz
QDE2My5jb20uPC9hdXRoLWFkZHJlc3M+PHRpdGxlcz48dGl0bGU+UHJvc3BlY3RzIGFuZCBjaGFs
bGVuZ2VzIGZvciB0aGUgYXBwbGljYXRpb24gb2YgdGlzc3VlIGVuZ2luZWVyaW5nIHRlY2hub2xv
Z2llcyBpbiB0aGUgdHJlYXRtZW50IG9mIGJvbmUgaW5mZWN0aW9uczwvdGl0bGU+PHNlY29uZGFy
eS10aXRsZT5Cb25lIFJlczwvc2Vjb25kYXJ5LXRpdGxlPjwvdGl0bGVzPjxwZXJpb2RpY2FsPjxm
dWxsLXRpdGxlPkJvbmUgUmVzPC9mdWxsLXRpdGxlPjwvcGVyaW9kaWNhbD48cGFnZXM+Mjg8L3Bh
Z2VzPjx2b2x1bWU+MTI8L3ZvbHVtZT48bnVtYmVyPjE8L251bWJlcj48ZWRpdGlvbj4yMDI0MDUx
NDwvZWRpdGlvbj48a2V5d29yZHM+PGtleXdvcmQ+SHVtYW5zPC9rZXl3b3JkPjxrZXl3b3JkPipU
aXNzdWUgRW5naW5lZXJpbmcvbWV0aG9kczwva2V5d29yZD48a2V5d29yZD5Pc3Rlb215ZWxpdGlz
L21pY3JvYmlvbG9neS90aGVyYXB5L2RydWcgdGhlcmFweTwva2V5d29yZD48a2V5d29yZD5Cb25l
IFJlZ2VuZXJhdGlvbjwva2V5d29yZD48a2V5d29yZD5BbmltYWxzPC9rZXl3b3JkPjwva2V5d29y
ZHM+PGRhdGVzPjx5ZWFyPjIwMjQ8L3llYXI+PHB1Yi1kYXRlcz48ZGF0ZT5NYXkgMTQ8L2RhdGU+
PC9wdWItZGF0ZXM+PC9kYXRlcz48aXNibj4yMDk1LTQ3MDAgKFByaW50KSYjeEQ7MjA5NS02MjMx
IChFbGVjdHJvbmljKSYjeEQ7MjA5NS00NzAwIChMaW5raW5nKTwvaXNibj48YWNjZXNzaW9uLW51
bT4zODc0NDg2MzwvYWNjZXNzaW9uLW51bT48dXJscz48cmVsYXRlZC11cmxzPjx1cmw+aHR0cHM6
Ly93d3cubmNiaS5ubG0ubmloLmdvdi9wdWJtZWQvMzg3NDQ4NjM8L3VybD48L3JlbGF0ZWQtdXJs
cz48L3VybHM+PGN1c3RvbTE+VGhlIGF1dGhvcnMgZGVjbGFyZSBubyBjb21wZXRpbmcgaW50ZXJl
c3RzLjwvY3VzdG9tMT48Y3VzdG9tMj5QTUMxMTA5NDAxNzwvY3VzdG9tMj48ZWxlY3Ryb25pYy1y
ZXNvdXJjZS1udW0+MTAuMTAzOC9zNDE0MTMtMDI0LTAwMzMyLXc8L2VsZWN0cm9uaWMtcmVzb3Vy
Y2UtbnVtPjxyZW1vdGUtZGF0YWJhc2UtbmFtZT5NZWRsaW5lPC9yZW1vdGUtZGF0YWJhc2UtbmFt
ZT48cmVtb3RlLWRhdGFiYXNlLXByb3ZpZGVyPk5MTTwvcmVtb3RlLWRhdGFiYXNlLXByb3ZpZGVy
PjwvcmVjb3JkPjwvQ2l0ZT48L0VuZE5vdGU+
</w:fldData>
        </w:fldChar>
      </w:r>
      <w:r w:rsidR="0083031D" w:rsidRPr="00234024">
        <w:instrText xml:space="preserve"> ADDIN EN.CITE.DATA </w:instrText>
      </w:r>
      <w:r w:rsidR="0083031D" w:rsidRPr="00234024">
        <w:fldChar w:fldCharType="end"/>
      </w:r>
      <w:r w:rsidR="0083031D" w:rsidRPr="00234024">
        <w:fldChar w:fldCharType="separate"/>
      </w:r>
      <w:r w:rsidR="0083031D" w:rsidRPr="00234024">
        <w:rPr>
          <w:noProof/>
        </w:rPr>
        <w:t>[35]</w:t>
      </w:r>
      <w:r w:rsidR="0083031D" w:rsidRPr="00234024">
        <w:fldChar w:fldCharType="end"/>
      </w:r>
      <w:r w:rsidR="006F63D0" w:rsidRPr="00234024">
        <w:t>. Accounting for these adversities</w:t>
      </w:r>
      <w:r w:rsidR="0083031D" w:rsidRPr="00234024">
        <w:t xml:space="preserve"> </w:t>
      </w:r>
      <w:r w:rsidR="006F63D0" w:rsidRPr="00234024">
        <w:t xml:space="preserve">is paramount to continuously </w:t>
      </w:r>
      <w:proofErr w:type="gramStart"/>
      <w:r w:rsidR="006F63D0" w:rsidRPr="00234024">
        <w:t>test</w:t>
      </w:r>
      <w:proofErr w:type="gramEnd"/>
      <w:r w:rsidR="006F63D0" w:rsidRPr="00234024">
        <w:t xml:space="preserve">, </w:t>
      </w:r>
      <w:proofErr w:type="gramStart"/>
      <w:r w:rsidR="006F63D0" w:rsidRPr="00234024">
        <w:t>improve</w:t>
      </w:r>
      <w:proofErr w:type="gramEnd"/>
      <w:r w:rsidR="006F63D0" w:rsidRPr="00234024">
        <w:t xml:space="preserve">, and </w:t>
      </w:r>
      <w:proofErr w:type="gramStart"/>
      <w:r w:rsidR="006F63D0" w:rsidRPr="00234024">
        <w:t>enhance</w:t>
      </w:r>
      <w:proofErr w:type="gramEnd"/>
      <w:r w:rsidR="006F63D0" w:rsidRPr="00234024">
        <w:t xml:space="preserve"> arising technology.</w:t>
      </w:r>
    </w:p>
    <w:p w14:paraId="73973BB8" w14:textId="04F61AC3" w:rsidR="006F63D0" w:rsidRPr="00234024" w:rsidRDefault="006F63D0" w:rsidP="00234024">
      <w:pPr>
        <w:pStyle w:val="NormalWeb"/>
        <w:spacing w:before="0" w:beforeAutospacing="0" w:after="0" w:afterAutospacing="0"/>
      </w:pPr>
      <w:r w:rsidRPr="00234024">
        <w:t xml:space="preserve">In this study, we </w:t>
      </w:r>
      <w:r w:rsidR="004C126E" w:rsidRPr="00234024">
        <w:t xml:space="preserve">used </w:t>
      </w:r>
      <w:proofErr w:type="gramStart"/>
      <w:r w:rsidR="004C126E" w:rsidRPr="00234024">
        <w:t>a</w:t>
      </w:r>
      <w:r w:rsidRPr="00234024">
        <w:t xml:space="preserve"> </w:t>
      </w:r>
      <w:r w:rsidR="00C506FB" w:rsidRPr="00234024">
        <w:t>bone</w:t>
      </w:r>
      <w:proofErr w:type="gramEnd"/>
      <w:r w:rsidRPr="00234024">
        <w:t xml:space="preserve"> </w:t>
      </w:r>
      <w:r w:rsidR="00E55C5F" w:rsidRPr="00234024">
        <w:t xml:space="preserve">regeneration </w:t>
      </w:r>
      <w:r w:rsidRPr="00234024">
        <w:t>scaffold</w:t>
      </w:r>
      <w:r w:rsidR="00E55C5F" w:rsidRPr="00234024">
        <w:t xml:space="preserve"> </w:t>
      </w:r>
      <w:r w:rsidRPr="00234024">
        <w:t xml:space="preserve">to demonstrate </w:t>
      </w:r>
      <w:proofErr w:type="gramStart"/>
      <w:r w:rsidR="00E55C5F" w:rsidRPr="00234024">
        <w:t>dual-use</w:t>
      </w:r>
      <w:proofErr w:type="gramEnd"/>
      <w:r w:rsidR="00E55C5F" w:rsidRPr="00234024">
        <w:t xml:space="preserve"> to deliver </w:t>
      </w:r>
      <w:r w:rsidRPr="00234024">
        <w:t xml:space="preserve">vancomycin to prevent the establishment of osteomyelitis (OM) and decrease </w:t>
      </w:r>
      <w:r w:rsidR="00E55C5F" w:rsidRPr="00234024">
        <w:t xml:space="preserve">progression of </w:t>
      </w:r>
      <w:r w:rsidRPr="00234024">
        <w:t xml:space="preserve">infection </w:t>
      </w:r>
      <w:r w:rsidR="00FB38F9" w:rsidRPr="00234024">
        <w:t xml:space="preserve">using a goat tibia bone defect </w:t>
      </w:r>
      <w:r w:rsidR="00C506FB" w:rsidRPr="00234024">
        <w:t>model</w:t>
      </w:r>
      <w:r w:rsidRPr="00234024">
        <w:t>. We hypothesize</w:t>
      </w:r>
      <w:r w:rsidR="0085463F" w:rsidRPr="00234024">
        <w:t>d</w:t>
      </w:r>
      <w:r w:rsidRPr="00234024">
        <w:t xml:space="preserve"> that loading the scaffold with vancomycin </w:t>
      </w:r>
      <w:proofErr w:type="gramStart"/>
      <w:r w:rsidRPr="00234024">
        <w:t>will either</w:t>
      </w:r>
      <w:proofErr w:type="gramEnd"/>
      <w:r w:rsidRPr="00234024">
        <w:t xml:space="preserve"> prevent the establishment of infection</w:t>
      </w:r>
      <w:r w:rsidR="00A957D8" w:rsidRPr="00234024">
        <w:t xml:space="preserve"> in tibia inoculated with Staphylococcus aureus bacteria</w:t>
      </w:r>
      <w:r w:rsidRPr="00234024">
        <w:t>.</w:t>
      </w:r>
      <w:r w:rsidR="00A957D8" w:rsidRPr="00234024">
        <w:t xml:space="preserve"> </w:t>
      </w:r>
    </w:p>
    <w:p w14:paraId="117AC539" w14:textId="1C729177" w:rsidR="005F2B0B" w:rsidRPr="001E3493" w:rsidRDefault="009717C6" w:rsidP="00F178DA">
      <w:r w:rsidRPr="00234024">
        <w:br w:type="page"/>
      </w:r>
      <w:r w:rsidR="006F63D0" w:rsidRPr="001E3493">
        <w:fldChar w:fldCharType="begin"/>
      </w:r>
      <w:r w:rsidR="006F63D0" w:rsidRPr="001E3493">
        <w:instrText xml:space="preserve"> ADDIN </w:instrText>
      </w:r>
      <w:r w:rsidR="006F63D0" w:rsidRPr="001E3493">
        <w:fldChar w:fldCharType="end"/>
      </w:r>
    </w:p>
    <w:p w14:paraId="5F18C8C8" w14:textId="794BE9B3" w:rsidR="000F144A" w:rsidRPr="000F144A" w:rsidRDefault="006D474B" w:rsidP="00234024">
      <w:pPr>
        <w:pStyle w:val="Heading1"/>
      </w:pPr>
      <w:bookmarkStart w:id="8" w:name="_Toc420995900"/>
      <w:bookmarkStart w:id="9" w:name="_Toc422997487"/>
      <w:r w:rsidRPr="001E3493">
        <w:lastRenderedPageBreak/>
        <w:br/>
      </w:r>
      <w:bookmarkStart w:id="10" w:name="_Toc427156470"/>
      <w:bookmarkStart w:id="11" w:name="_Toc195707698"/>
      <w:r w:rsidR="003D63DF" w:rsidRPr="001E3493">
        <w:t>Materials and Methods</w:t>
      </w:r>
      <w:bookmarkEnd w:id="8"/>
      <w:bookmarkEnd w:id="9"/>
      <w:bookmarkEnd w:id="10"/>
      <w:bookmarkEnd w:id="11"/>
    </w:p>
    <w:p w14:paraId="04674B84" w14:textId="400D4C56" w:rsidR="00C84ABB" w:rsidRPr="001E3493" w:rsidRDefault="0038073D" w:rsidP="00234024">
      <w:pPr>
        <w:pStyle w:val="Heading2"/>
      </w:pPr>
      <w:bookmarkStart w:id="12" w:name="_Toc195707699"/>
      <w:bookmarkStart w:id="13" w:name="_Toc420995904"/>
      <w:bookmarkStart w:id="14" w:name="_Toc422997491"/>
      <w:bookmarkStart w:id="15" w:name="_Toc427156474"/>
      <w:r w:rsidRPr="001E3493">
        <w:t>Animal population</w:t>
      </w:r>
      <w:bookmarkEnd w:id="12"/>
    </w:p>
    <w:p w14:paraId="6B77E870" w14:textId="6AEE2842" w:rsidR="004C5EBB" w:rsidRPr="001E3493" w:rsidRDefault="00484FB9" w:rsidP="00234024">
      <w:r w:rsidRPr="001E3493">
        <w:t>Adult female, Boer-cross goats (n=23)</w:t>
      </w:r>
      <w:r w:rsidR="00BA5893" w:rsidRPr="001E3493">
        <w:t>, &gt; 2years old</w:t>
      </w:r>
      <w:r w:rsidR="001137A6" w:rsidRPr="001E3493">
        <w:t xml:space="preserve"> </w:t>
      </w:r>
      <w:r w:rsidR="00764F27" w:rsidRPr="001E3493">
        <w:t xml:space="preserve">with </w:t>
      </w:r>
      <w:r w:rsidR="001137A6" w:rsidRPr="001E3493">
        <w:t>body weight</w:t>
      </w:r>
      <w:r w:rsidR="00764F27" w:rsidRPr="001E3493">
        <w:t xml:space="preserve"> ranging</w:t>
      </w:r>
      <w:r w:rsidR="001137A6" w:rsidRPr="001E3493">
        <w:t xml:space="preserve"> </w:t>
      </w:r>
      <w:r w:rsidR="006F1556" w:rsidRPr="001E3493">
        <w:t>from 37kg to 65kg</w:t>
      </w:r>
      <w:r w:rsidRPr="001E3493">
        <w:t xml:space="preserve"> were </w:t>
      </w:r>
      <w:r w:rsidR="00D406A3" w:rsidRPr="001E3493">
        <w:t>acquire</w:t>
      </w:r>
      <w:r w:rsidR="0032635D" w:rsidRPr="001E3493">
        <w:t>d</w:t>
      </w:r>
      <w:r w:rsidR="00D406A3" w:rsidRPr="001E3493">
        <w:t xml:space="preserve"> </w:t>
      </w:r>
      <w:r w:rsidR="004D5225" w:rsidRPr="001E3493">
        <w:t xml:space="preserve">at </w:t>
      </w:r>
      <w:r w:rsidR="007A1F2C" w:rsidRPr="001E3493">
        <w:t>least</w:t>
      </w:r>
      <w:r w:rsidR="004D5225" w:rsidRPr="001E3493">
        <w:t xml:space="preserve"> 20 days before surgery </w:t>
      </w:r>
      <w:r w:rsidR="007A1F2C" w:rsidRPr="001E3493">
        <w:t xml:space="preserve">and were </w:t>
      </w:r>
      <w:r w:rsidR="0032635D" w:rsidRPr="001E3493">
        <w:t>randomly assigned</w:t>
      </w:r>
      <w:r w:rsidR="007A1F2C" w:rsidRPr="001E3493">
        <w:t xml:space="preserve"> to</w:t>
      </w:r>
      <w:r w:rsidRPr="001E3493">
        <w:t xml:space="preserve"> one of 4 treatment groups. </w:t>
      </w:r>
      <w:r w:rsidR="00BA5893" w:rsidRPr="001E3493">
        <w:t>During intake, a</w:t>
      </w:r>
      <w:r w:rsidRPr="001E3493">
        <w:t xml:space="preserve">ll goats were </w:t>
      </w:r>
      <w:r w:rsidR="00BA5893" w:rsidRPr="001E3493">
        <w:t>submitted to physical exams, record body weights and body condition scores (BCS)</w:t>
      </w:r>
      <w:r w:rsidR="004C5EBB" w:rsidRPr="001E3493">
        <w:t>.</w:t>
      </w:r>
      <w:r w:rsidR="00BA5893" w:rsidRPr="001E3493">
        <w:t xml:space="preserve"> </w:t>
      </w:r>
    </w:p>
    <w:p w14:paraId="4F2600C8" w14:textId="528E8CDD" w:rsidR="004C5EBB" w:rsidRPr="001E3493" w:rsidRDefault="009E265A" w:rsidP="00234024">
      <w:r w:rsidRPr="001E3493">
        <w:t xml:space="preserve">Treatment </w:t>
      </w:r>
      <w:r w:rsidR="00C84ABB" w:rsidRPr="001E3493">
        <w:t>Groups</w:t>
      </w:r>
      <w:r w:rsidR="00E53010" w:rsidRPr="001E3493">
        <w:t>:</w:t>
      </w:r>
    </w:p>
    <w:p w14:paraId="2F43CBFA" w14:textId="09A9562B" w:rsidR="00C84ABB" w:rsidRPr="001E3493" w:rsidRDefault="00C84ABB" w:rsidP="00234024">
      <w:pPr>
        <w:numPr>
          <w:ilvl w:val="0"/>
          <w:numId w:val="7"/>
        </w:numPr>
      </w:pPr>
      <w:r w:rsidRPr="001E3493">
        <w:rPr>
          <w:b/>
          <w:bCs/>
        </w:rPr>
        <w:t>Scaffold + antibiotic</w:t>
      </w:r>
      <w:r w:rsidRPr="001E3493">
        <w:t xml:space="preserve"> group goats (</w:t>
      </w:r>
      <w:r w:rsidRPr="001E3493">
        <w:rPr>
          <w:b/>
          <w:bCs/>
        </w:rPr>
        <w:t>SA group, n=5</w:t>
      </w:r>
      <w:r w:rsidRPr="001E3493">
        <w:t xml:space="preserve">) were implanted with scaffolds loaded with Vancomycin (125 mg/ml) as an antibiotic control group for the effect of </w:t>
      </w:r>
      <w:r w:rsidR="00B02E3B" w:rsidRPr="001E3493">
        <w:t xml:space="preserve">vancomycin </w:t>
      </w:r>
      <w:r w:rsidRPr="001E3493">
        <w:t xml:space="preserve">on </w:t>
      </w:r>
      <w:r w:rsidR="00B02E3B" w:rsidRPr="001E3493">
        <w:t xml:space="preserve">scaffold </w:t>
      </w:r>
      <w:r w:rsidRPr="001E3493">
        <w:t xml:space="preserve">outcomes measures. Scaffolds were loaded by soaking them in 4ml (500 mg total vancomycin) of the antibiotic solution. The scaffold was fully saturated for a minimum of 30 minutes, and the residual volume was measured to determine the total loading dose. The average loading volume was </w:t>
      </w:r>
      <w:r w:rsidR="00EE006F" w:rsidRPr="001E3493">
        <w:t>3.1</w:t>
      </w:r>
      <w:r w:rsidR="001C1BDE" w:rsidRPr="001E3493">
        <w:t xml:space="preserve"> </w:t>
      </w:r>
      <w:r w:rsidR="001C1BDE" w:rsidRPr="001E3493">
        <w:rPr>
          <w:u w:val="single"/>
        </w:rPr>
        <w:t>+</w:t>
      </w:r>
      <w:r w:rsidR="00184E29" w:rsidRPr="001E3493">
        <w:t xml:space="preserve"> 0.5</w:t>
      </w:r>
      <w:r w:rsidRPr="001E3493">
        <w:t xml:space="preserve"> ml of vancomycin solution, resulting in an average total loading dose of 3</w:t>
      </w:r>
      <w:r w:rsidR="000D276D" w:rsidRPr="001E3493">
        <w:t>94</w:t>
      </w:r>
      <w:r w:rsidR="0046110C" w:rsidRPr="001E3493">
        <w:t xml:space="preserve">.3 </w:t>
      </w:r>
      <w:r w:rsidR="0046110C" w:rsidRPr="001E3493">
        <w:rPr>
          <w:u w:val="single"/>
        </w:rPr>
        <w:t>+</w:t>
      </w:r>
      <w:r w:rsidR="0046110C" w:rsidRPr="001E3493">
        <w:t xml:space="preserve"> 0.64 mg</w:t>
      </w:r>
      <w:r w:rsidRPr="001E3493">
        <w:t xml:space="preserve"> per scaffold. </w:t>
      </w:r>
    </w:p>
    <w:p w14:paraId="56F4FAAE" w14:textId="77777777" w:rsidR="00C84ABB" w:rsidRPr="001E3493" w:rsidRDefault="00C84ABB" w:rsidP="00234024">
      <w:pPr>
        <w:numPr>
          <w:ilvl w:val="0"/>
          <w:numId w:val="7"/>
        </w:numPr>
      </w:pPr>
      <w:r w:rsidRPr="001E3493">
        <w:rPr>
          <w:b/>
          <w:bCs/>
        </w:rPr>
        <w:t>Native Scaffold</w:t>
      </w:r>
      <w:r w:rsidRPr="001E3493">
        <w:t xml:space="preserve"> group goats (</w:t>
      </w:r>
      <w:r w:rsidRPr="001E3493">
        <w:rPr>
          <w:b/>
          <w:bCs/>
        </w:rPr>
        <w:t>NS group, n=-6)</w:t>
      </w:r>
      <w:r w:rsidRPr="001E3493">
        <w:t xml:space="preserve">) had scaffolds saturated with saline solution 0.9% as a control group for the effect of scaffold on outcomes measures.  Scaffolds were loaded by soaking them in 4ml saline until fully saturated (approximately 30 minutes). </w:t>
      </w:r>
    </w:p>
    <w:p w14:paraId="0F41BC48" w14:textId="039D7472" w:rsidR="00C84ABB" w:rsidRPr="001E3493" w:rsidRDefault="00C84ABB" w:rsidP="00234024">
      <w:pPr>
        <w:numPr>
          <w:ilvl w:val="0"/>
          <w:numId w:val="7"/>
        </w:numPr>
      </w:pPr>
      <w:r w:rsidRPr="001E3493">
        <w:rPr>
          <w:b/>
          <w:bCs/>
        </w:rPr>
        <w:t>Scaffold + Bacteria</w:t>
      </w:r>
      <w:r w:rsidRPr="001E3493">
        <w:t xml:space="preserve"> group goats (</w:t>
      </w:r>
      <w:r w:rsidRPr="001E3493">
        <w:rPr>
          <w:b/>
          <w:bCs/>
        </w:rPr>
        <w:t>SB group, n=6)</w:t>
      </w:r>
      <w:r w:rsidRPr="001E3493">
        <w:t xml:space="preserve"> had native scaffolds (saturated with saline) implanted</w:t>
      </w:r>
      <w:r w:rsidR="00A34FD9" w:rsidRPr="001E3493">
        <w:t xml:space="preserve">. After implantation of the scaffold, 0.1 mL </w:t>
      </w:r>
      <w:r w:rsidR="00050502" w:rsidRPr="001E3493">
        <w:t xml:space="preserve">of a </w:t>
      </w:r>
      <w:r w:rsidRPr="001E3493">
        <w:t>suspension of Staph. aureus bacteria (UAMS-1</w:t>
      </w:r>
      <w:r w:rsidR="00A5012B" w:rsidRPr="001E3493">
        <w:t xml:space="preserve"> strain</w:t>
      </w:r>
      <w:r w:rsidRPr="001E3493">
        <w:t xml:space="preserve"> dispers</w:t>
      </w:r>
      <w:r w:rsidR="00A5012B" w:rsidRPr="001E3493">
        <w:t>ed</w:t>
      </w:r>
      <w:r w:rsidRPr="001E3493">
        <w:t xml:space="preserve"> in PBS at 1 x10</w:t>
      </w:r>
      <w:r w:rsidR="00A5012B" w:rsidRPr="001E3493">
        <w:rPr>
          <w:vertAlign w:val="superscript"/>
        </w:rPr>
        <w:t>7</w:t>
      </w:r>
      <w:r w:rsidRPr="001E3493">
        <w:t xml:space="preserve"> CFU/ml) </w:t>
      </w:r>
      <w:r w:rsidRPr="001E3493">
        <w:lastRenderedPageBreak/>
        <w:t xml:space="preserve">inoculated directly into the distal </w:t>
      </w:r>
      <w:r w:rsidR="00A5012B" w:rsidRPr="001E3493">
        <w:t xml:space="preserve">tibia </w:t>
      </w:r>
      <w:r w:rsidRPr="001E3493">
        <w:t xml:space="preserve">medullary cavity. This treatment group </w:t>
      </w:r>
      <w:r w:rsidR="00A5012B" w:rsidRPr="001E3493">
        <w:t xml:space="preserve">provides </w:t>
      </w:r>
      <w:proofErr w:type="gramStart"/>
      <w:r w:rsidR="00A5012B" w:rsidRPr="001E3493">
        <w:t>a positive</w:t>
      </w:r>
      <w:proofErr w:type="gramEnd"/>
      <w:r w:rsidR="00A5012B" w:rsidRPr="001E3493">
        <w:t xml:space="preserve"> </w:t>
      </w:r>
      <w:r w:rsidRPr="001E3493">
        <w:t xml:space="preserve">control for the Staph. aureus osteomyelitis model used in this experiment. </w:t>
      </w:r>
    </w:p>
    <w:p w14:paraId="1967875B" w14:textId="1E356F5E" w:rsidR="00C84ABB" w:rsidRPr="001E3493" w:rsidRDefault="00C84ABB" w:rsidP="00C84ABB">
      <w:pPr>
        <w:numPr>
          <w:ilvl w:val="0"/>
          <w:numId w:val="7"/>
        </w:numPr>
      </w:pPr>
      <w:r w:rsidRPr="001E3493">
        <w:rPr>
          <w:b/>
          <w:bCs/>
        </w:rPr>
        <w:t>Scaffold + Bacteria + Antibiotic</w:t>
      </w:r>
      <w:r w:rsidRPr="001E3493">
        <w:t xml:space="preserve"> group goats (</w:t>
      </w:r>
      <w:r w:rsidRPr="001E3493">
        <w:rPr>
          <w:b/>
          <w:bCs/>
        </w:rPr>
        <w:t>SBA group)</w:t>
      </w:r>
      <w:r w:rsidRPr="001E3493">
        <w:t xml:space="preserve"> had vancomycin saturated scaffolds implanted and </w:t>
      </w:r>
      <w:r w:rsidR="00050502" w:rsidRPr="001E3493">
        <w:t xml:space="preserve">0.1 mL of a suspension of Staph. aureus bacteria (UAMS-1 strain dispersed in PBS at 1 x107 CFU/ml) </w:t>
      </w:r>
      <w:r w:rsidRPr="001E3493">
        <w:t xml:space="preserve">inoculated directly into the distal medullary cavity. This is the treatment group to assess vancomycin’s ability to eliminate or mitigate Staph. aureus bacterial osteomyelitis.  </w:t>
      </w:r>
    </w:p>
    <w:p w14:paraId="33C062A9" w14:textId="77777777" w:rsidR="00C84ABB" w:rsidRPr="001E3493" w:rsidRDefault="00C84ABB" w:rsidP="000425DF">
      <w:pPr>
        <w:pStyle w:val="Heading2"/>
      </w:pPr>
      <w:bookmarkStart w:id="16" w:name="_Toc195707700"/>
      <w:r w:rsidRPr="001E3493">
        <w:t>Implantation surgery - Scaffold testing</w:t>
      </w:r>
      <w:bookmarkEnd w:id="16"/>
    </w:p>
    <w:p w14:paraId="7695B480" w14:textId="27A8D669" w:rsidR="00C84ABB" w:rsidRPr="001E3493" w:rsidRDefault="00C84ABB" w:rsidP="00C84ABB">
      <w:pPr>
        <w:numPr>
          <w:ilvl w:val="12"/>
          <w:numId w:val="0"/>
        </w:numPr>
        <w:tabs>
          <w:tab w:val="left" w:pos="-1080"/>
          <w:tab w:val="left" w:pos="-720"/>
          <w:tab w:val="left" w:pos="0"/>
          <w:tab w:val="left" w:pos="720"/>
          <w:tab w:val="left" w:pos="144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s>
      </w:pPr>
      <w:r w:rsidRPr="001E3493">
        <w:t xml:space="preserve">Goats from the four treatment groups (SA, NS, SB, SBA) had surgery done on six distinct surgery days </w:t>
      </w:r>
      <w:r w:rsidR="00CE2D68" w:rsidRPr="001E3493">
        <w:t xml:space="preserve">(n=4 goats per day) </w:t>
      </w:r>
      <w:r w:rsidRPr="001E3493">
        <w:t>to allow for ABSL</w:t>
      </w:r>
      <w:r w:rsidR="00CE2D68" w:rsidRPr="001E3493">
        <w:t>-</w:t>
      </w:r>
      <w:r w:rsidRPr="001E3493">
        <w:t xml:space="preserve">1 surgeries to be completed </w:t>
      </w:r>
      <w:r w:rsidR="00CE2D68" w:rsidRPr="001E3493">
        <w:t xml:space="preserve">on different </w:t>
      </w:r>
      <w:proofErr w:type="gramStart"/>
      <w:r w:rsidR="00CE2D68" w:rsidRPr="001E3493">
        <w:t>day</w:t>
      </w:r>
      <w:proofErr w:type="gramEnd"/>
      <w:r w:rsidR="00CE2D68" w:rsidRPr="001E3493">
        <w:t xml:space="preserve"> from </w:t>
      </w:r>
      <w:r w:rsidRPr="001E3493">
        <w:t>ABSL-2 surgeries. All 4 groups of goats had a 2-cm long, mid-diaphyseal segmental ostectomy of the right tibia</w:t>
      </w:r>
      <w:r w:rsidR="00CE2D68" w:rsidRPr="001E3493">
        <w:t xml:space="preserve">, followed by </w:t>
      </w:r>
      <w:r w:rsidRPr="001E3493">
        <w:t>implantation</w:t>
      </w:r>
      <w:r w:rsidR="00CE2D68" w:rsidRPr="001E3493">
        <w:t xml:space="preserve"> of the assign</w:t>
      </w:r>
      <w:r w:rsidR="00C91D93" w:rsidRPr="001E3493">
        <w:t>ed</w:t>
      </w:r>
      <w:r w:rsidR="00CE2D68" w:rsidRPr="001E3493">
        <w:t xml:space="preserve"> group scaffold</w:t>
      </w:r>
      <w:r w:rsidRPr="001E3493">
        <w:t xml:space="preserve">. </w:t>
      </w:r>
    </w:p>
    <w:p w14:paraId="683A7ACC" w14:textId="13363351" w:rsidR="00C84ABB" w:rsidRPr="001E3493" w:rsidRDefault="00C84ABB" w:rsidP="00C84ABB">
      <w:pPr>
        <w:numPr>
          <w:ilvl w:val="12"/>
          <w:numId w:val="0"/>
        </w:numPr>
        <w:tabs>
          <w:tab w:val="left" w:pos="-1080"/>
          <w:tab w:val="left" w:pos="-720"/>
          <w:tab w:val="left" w:pos="0"/>
          <w:tab w:val="left" w:pos="720"/>
          <w:tab w:val="left" w:pos="144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s>
      </w:pPr>
      <w:r w:rsidRPr="001E3493">
        <w:t xml:space="preserve">Goats were sedated and induced under general anesthesia, following standard anesthesia protocols, by board-certified veterinary anesthesiologists. General anesthesia (isoflurane vaporized into 100% oxygen and administered via endotracheal tube) was maintained with the goats placed in left </w:t>
      </w:r>
      <w:proofErr w:type="gramStart"/>
      <w:r w:rsidRPr="001E3493">
        <w:t>sided</w:t>
      </w:r>
      <w:proofErr w:type="gramEnd"/>
      <w:r w:rsidRPr="001E3493">
        <w:t xml:space="preserve"> partial lateral recumbency. A longitudinal skin incision was made over the craniomedial aspect of the tibia; subcutaneous tissues were incised and retracted along with associated muscles; periosteum was incised and stripped from the surface of the bone. </w:t>
      </w:r>
    </w:p>
    <w:p w14:paraId="78AEAD14" w14:textId="02FE39A0" w:rsidR="00C84ABB" w:rsidRPr="001E3493" w:rsidRDefault="00C84ABB" w:rsidP="00C84ABB">
      <w:pPr>
        <w:numPr>
          <w:ilvl w:val="12"/>
          <w:numId w:val="0"/>
        </w:numPr>
        <w:tabs>
          <w:tab w:val="left" w:pos="-1080"/>
          <w:tab w:val="left" w:pos="-720"/>
          <w:tab w:val="left" w:pos="0"/>
          <w:tab w:val="left" w:pos="720"/>
          <w:tab w:val="left" w:pos="144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s>
      </w:pPr>
      <w:r w:rsidRPr="001E3493">
        <w:t xml:space="preserve">The bone was stabilized using a locking plate with length varied from 14-cm to 18-cm based on tibial length. The tibia length was measured intra-operatively to guide </w:t>
      </w:r>
      <w:r w:rsidRPr="001E3493">
        <w:lastRenderedPageBreak/>
        <w:t xml:space="preserve">positioning of the defect at the center portion of the bone and to guide the selection of the locking plate length. The plate length selection (14 cm, 16 cm, or 18 cm) was made </w:t>
      </w:r>
      <w:r w:rsidR="004B0C69" w:rsidRPr="001E3493">
        <w:t xml:space="preserve">to span the diaphyseal length of the </w:t>
      </w:r>
      <w:r w:rsidRPr="001E3493">
        <w:t>tibia. Plates were custom-designed, low contact, round locking screw hole, double threaded 8-hole, 4.5-mm thick locking buttress plates with a central solid portion between the 4th and 5th screw holes (Veterinary Orthopedic Implants, St. Augustine, FL, USA). The plate was centered over the ostectomy site and secured with locking head screws. Initially, one screw each was placed in the most proximal and most distal hole in the plate (4.0-mm diameter self-tapping screws, Veterinary Orthopedic Implants, St. Augustine, FL, USA).  After initial plate fixation the defect was created using an oscillating bone saw. After the defect was created, an additional three bi-cortical screws were inserted in each bone segment, proximal and distal, resulting in placement of a total of 8 screws. All the screws were tightened manually. The defects were filled in each goat with the appropriate scaffold according to the assigned treatment groups as previously described. The surgical wound was closed in two layers, subcutaneous tissue closure (PDS 2-0, Ethicon) and skin closure (</w:t>
      </w:r>
      <w:proofErr w:type="spellStart"/>
      <w:r w:rsidRPr="001E3493">
        <w:t>Surgipro</w:t>
      </w:r>
      <w:proofErr w:type="spellEnd"/>
      <w:r w:rsidRPr="001E3493">
        <w:t xml:space="preserve"> 0, Ethicon) using a simple continuous pattern. </w:t>
      </w:r>
      <w:r w:rsidR="00A921EE" w:rsidRPr="001E3493">
        <w:t xml:space="preserve">After surgery, </w:t>
      </w:r>
      <w:r w:rsidR="00BC447E" w:rsidRPr="001E3493">
        <w:t xml:space="preserve">a modified Robert-Jones </w:t>
      </w:r>
      <w:r w:rsidRPr="001E3493">
        <w:t>bandage</w:t>
      </w:r>
      <w:r w:rsidR="00BC447E" w:rsidRPr="001E3493">
        <w:t xml:space="preserve">, incorporating </w:t>
      </w:r>
      <w:r w:rsidRPr="001E3493">
        <w:t xml:space="preserve">2 </w:t>
      </w:r>
      <w:r w:rsidR="00BC447E" w:rsidRPr="001E3493">
        <w:t xml:space="preserve">rear limb </w:t>
      </w:r>
      <w:r w:rsidRPr="001E3493">
        <w:t>splints</w:t>
      </w:r>
      <w:r w:rsidR="00BC447E" w:rsidRPr="001E3493">
        <w:t xml:space="preserve"> </w:t>
      </w:r>
      <w:r w:rsidRPr="001E3493">
        <w:t>placed on the medial and lateral aspect of the limb, were placed for wound coverage and support for the limb.</w:t>
      </w:r>
    </w:p>
    <w:p w14:paraId="6032C86F" w14:textId="77777777" w:rsidR="00C84ABB" w:rsidRPr="001E3493" w:rsidRDefault="00C84ABB" w:rsidP="000425DF">
      <w:pPr>
        <w:pStyle w:val="Heading2"/>
      </w:pPr>
      <w:bookmarkStart w:id="17" w:name="_Toc195707701"/>
      <w:r w:rsidRPr="001E3493">
        <w:t>Post-operative Management</w:t>
      </w:r>
      <w:bookmarkEnd w:id="17"/>
    </w:p>
    <w:p w14:paraId="123F765D" w14:textId="6DF565BF" w:rsidR="00C84ABB" w:rsidRPr="001E3493" w:rsidRDefault="00C84ABB" w:rsidP="00C84ABB">
      <w:pPr>
        <w:numPr>
          <w:ilvl w:val="12"/>
          <w:numId w:val="0"/>
        </w:numPr>
        <w:tabs>
          <w:tab w:val="left" w:pos="-1080"/>
          <w:tab w:val="left" w:pos="-720"/>
          <w:tab w:val="left" w:pos="0"/>
          <w:tab w:val="left" w:pos="720"/>
          <w:tab w:val="left" w:pos="144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s>
      </w:pPr>
      <w:r w:rsidRPr="001E3493">
        <w:t xml:space="preserve">Goats were maintained in full-limb bandages with medial and lateral plastic splints (Premier1 Supplies, Washington, IA, USA) incorporated so that the splints spanned the limb from foot to femorotibial joint (stifle). Bandages were continued postoperatively based on clinical condition, radiograph assessment, and clinical judgement as assessed by </w:t>
      </w:r>
      <w:r w:rsidRPr="001E3493">
        <w:lastRenderedPageBreak/>
        <w:t xml:space="preserve">the supervising veterinarian. Splints typically remained in place between 8 </w:t>
      </w:r>
      <w:r w:rsidR="00366910" w:rsidRPr="001E3493">
        <w:t xml:space="preserve">to </w:t>
      </w:r>
      <w:r w:rsidRPr="001E3493">
        <w:t>12 weeks. Goats were maintained in individual housing as described previously but no additional activity, behavior, or mobility restrictions were in place in the postoperative period. The design of this study precludes any additional treatment of infections. Therefore, specific parameters were established to determine medical conditions that would require the early removal of any goat during the study. These included: 1) open wound with drainage; 2) uncontrolled pain</w:t>
      </w:r>
      <w:r w:rsidR="00D6189A" w:rsidRPr="001E3493">
        <w:t xml:space="preserve"> </w:t>
      </w:r>
      <w:r w:rsidR="004C26A5" w:rsidRPr="001E3493">
        <w:t>based on an adapted visual analog scale</w:t>
      </w:r>
      <w:r w:rsidR="00061A3C" w:rsidRPr="001E3493">
        <w:fldChar w:fldCharType="begin"/>
      </w:r>
      <w:r w:rsidR="00EB5F7B" w:rsidRPr="001E3493">
        <w:instrText xml:space="preserve"> ADDIN EN.CITE &lt;EndNote&gt;&lt;Cite&gt;&lt;Author&gt;Deeming&lt;/Author&gt;&lt;Year&gt;2018&lt;/Year&gt;&lt;RecNum&gt;291&lt;/RecNum&gt;&lt;DisplayText&gt;[132]&lt;/DisplayText&gt;&lt;record&gt;&lt;rec-number&gt;291&lt;/rec-number&gt;&lt;foreign-keys&gt;&lt;key app="EN" db-id="xaevzfd9lwaxscesw0c59dee2eev9eefatvt" timestamp="1744060139"&gt;291&lt;/key&gt;&lt;/foreign-keys&gt;&lt;ref-type name="Journal Article"&gt;17&lt;/ref-type&gt;&lt;contributors&gt;&lt;authors&gt;&lt;author&gt;Deeming, L. E.&lt;/author&gt;&lt;author&gt;Beausoleil, N. J.&lt;/author&gt;&lt;author&gt;Stafford, K. J.&lt;/author&gt;&lt;author&gt;Webster, J. R.&lt;/author&gt;&lt;author&gt;Zobel, G.&lt;/author&gt;&lt;/authors&gt;&lt;translated-authors&gt;&lt;author&gt;J. Dairy Sci&lt;/author&gt;&lt;/translated-authors&gt;&lt;/contributors&gt;&lt;auth-address&gt;AgResearch Ltd., Ruakura Research Centre, 10 Bisley Road, Hamilton 3214, New Zealand; Institute of Veterinary, Animal and Biomedical Sciences, Massey University, Palmerston North 4410, New Zealand. FAU - Beausoleil, N J&amp;#xD;Institute of Veterinary, Animal and Biomedical Sciences, Massey University, Palmerston North 4410, New Zealand. FAU - Stafford, K J&amp;#xD;Institute of Veterinary, Animal and Biomedical Sciences, Massey University, Palmerston North 4410, New Zealand. FAU - Webster, J R&amp;#xD;AgResearch Ltd., Ruakura Research Centre, 10 Bisley Road, Hamilton 3214, New Zealand. FAU - Zobel, G&amp;#xD;AgResearch Ltd., Ruakura Research Centre, 10 Bisley Road, Hamilton 3214, New Zealand. Electronic address: gosia.zobel@agresearch.co.nz.&lt;/auth-address&gt;&lt;titles&gt;&lt;title&gt;Technical note: The development of a reliable 5-point gait scoring system for use in dairy goats&lt;/title&gt;&lt;secondary-title&gt;Journal of Dairy Science&lt;/secondary-title&gt;&lt;/titles&gt;&lt;periodical&gt;&lt;full-title&gt;Journal of Dairy Science&lt;/full-title&gt;&lt;/periodical&gt;&lt;pages&gt;4491-4497&lt;/pages&gt;&lt;volume&gt;101&lt;/volume&gt;&lt;number&gt;5&lt;/number&gt;&lt;dates&gt;&lt;year&gt;2018&lt;/year&gt;&lt;/dates&gt;&lt;urls&gt;&lt;/urls&gt;&lt;electronic-resource-num&gt;doi.org/10.3168/jds.2017-13950&lt;/electronic-resource-num&gt;&lt;remote-database-provider&gt;2018 May&lt;/remote-database-provider&gt;&lt;language&gt;eng&lt;/language&gt;&lt;/record&gt;&lt;/Cite&gt;&lt;/EndNote&gt;</w:instrText>
      </w:r>
      <w:r w:rsidR="00061A3C" w:rsidRPr="001E3493">
        <w:fldChar w:fldCharType="separate"/>
      </w:r>
      <w:r w:rsidR="00EB5F7B" w:rsidRPr="001E3493">
        <w:rPr>
          <w:noProof/>
        </w:rPr>
        <w:t>[132]</w:t>
      </w:r>
      <w:r w:rsidR="00061A3C" w:rsidRPr="001E3493">
        <w:fldChar w:fldCharType="end"/>
      </w:r>
      <w:r w:rsidR="004C26A5" w:rsidRPr="001E3493">
        <w:t xml:space="preserve"> with removal criteria th</w:t>
      </w:r>
      <w:r w:rsidR="00764699" w:rsidRPr="001E3493">
        <w:t>at</w:t>
      </w:r>
      <w:r w:rsidR="0021056E" w:rsidRPr="001E3493">
        <w:t xml:space="preserve"> </w:t>
      </w:r>
      <w:r w:rsidR="00764699" w:rsidRPr="001E3493">
        <w:t xml:space="preserve">was </w:t>
      </w:r>
      <w:r w:rsidR="00D6189A" w:rsidRPr="001E3493">
        <w:t xml:space="preserve">defined as non-response to </w:t>
      </w:r>
      <w:r w:rsidR="0090336C" w:rsidRPr="001E3493">
        <w:t xml:space="preserve">therapeutic intervention for longer than </w:t>
      </w:r>
      <w:r w:rsidR="00F90881" w:rsidRPr="001E3493">
        <w:t>3</w:t>
      </w:r>
      <w:r w:rsidR="00276D16" w:rsidRPr="001E3493">
        <w:t xml:space="preserve"> </w:t>
      </w:r>
      <w:r w:rsidR="00914F2E" w:rsidRPr="001E3493">
        <w:t>days;</w:t>
      </w:r>
      <w:r w:rsidRPr="001E3493">
        <w:t xml:space="preserve"> 3) progressive radiographic evidence of osteomyelitis 4) any medical conditions that compromised the health of the goat.</w:t>
      </w:r>
    </w:p>
    <w:p w14:paraId="1561A561" w14:textId="5A7E2517" w:rsidR="004A6506" w:rsidRPr="001E3493" w:rsidRDefault="004A6506" w:rsidP="000425DF">
      <w:pPr>
        <w:pStyle w:val="Heading2"/>
      </w:pPr>
      <w:bookmarkStart w:id="18" w:name="_Toc195707702"/>
      <w:r w:rsidRPr="001E3493">
        <w:t>Goat model</w:t>
      </w:r>
      <w:bookmarkEnd w:id="18"/>
      <w:r w:rsidRPr="001E3493">
        <w:t xml:space="preserve"> </w:t>
      </w:r>
    </w:p>
    <w:bookmarkEnd w:id="13"/>
    <w:bookmarkEnd w:id="14"/>
    <w:bookmarkEnd w:id="15"/>
    <w:p w14:paraId="243ECAE3" w14:textId="7A4D3A2F" w:rsidR="003468EB" w:rsidRPr="001E3493" w:rsidRDefault="00E50C35" w:rsidP="00B16451">
      <w:pPr>
        <w:numPr>
          <w:ilvl w:val="12"/>
          <w:numId w:val="0"/>
        </w:numPr>
        <w:tabs>
          <w:tab w:val="left" w:pos="-1080"/>
          <w:tab w:val="left" w:pos="-720"/>
          <w:tab w:val="left" w:pos="0"/>
          <w:tab w:val="left" w:pos="720"/>
          <w:tab w:val="left" w:pos="144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s>
      </w:pPr>
      <w:r w:rsidRPr="00635B3C">
        <w:t>All study procedures were approved by the University of Tennessee – Knoxville Institutional Animal Care and Use Committee (</w:t>
      </w:r>
      <w:r w:rsidRPr="00635B3C">
        <w:rPr>
          <w:b/>
          <w:bCs/>
        </w:rPr>
        <w:t>IACUC protocol #2776</w:t>
      </w:r>
      <w:r w:rsidRPr="00635B3C">
        <w:t xml:space="preserve">), UTK Institutional Biosafety Committee protocol </w:t>
      </w:r>
      <w:r w:rsidRPr="00635B3C">
        <w:rPr>
          <w:b/>
          <w:bCs/>
        </w:rPr>
        <w:t>IBC-20-545-2</w:t>
      </w:r>
      <w:r w:rsidRPr="00635B3C">
        <w:t>) and the USAMRDC Animal Care and Use Review Office (</w:t>
      </w:r>
      <w:r w:rsidRPr="00635B3C">
        <w:rPr>
          <w:b/>
          <w:bCs/>
        </w:rPr>
        <w:t>ACURO protocol JW180123.e003</w:t>
      </w:r>
      <w:r w:rsidRPr="00635B3C">
        <w:t>). Goats were housed in a conditioned facility (Johnson Research and Teaching Unit, UTK) and in individual pens (</w:t>
      </w:r>
      <w:r w:rsidRPr="00635B3C">
        <w:rPr>
          <w:rFonts w:ascii="Cambria Math" w:hAnsi="Cambria Math" w:cs="Cambria Math"/>
        </w:rPr>
        <w:t>≅</w:t>
      </w:r>
      <w:r w:rsidRPr="00635B3C">
        <w:t xml:space="preserve"> 24 ft</w:t>
      </w:r>
      <w:r w:rsidRPr="00635B3C">
        <w:rPr>
          <w:vertAlign w:val="superscript"/>
        </w:rPr>
        <w:t>2</w:t>
      </w:r>
      <w:r w:rsidRPr="00635B3C">
        <w:t xml:space="preserve"> per goat) for the duration of the project. </w:t>
      </w:r>
      <w:proofErr w:type="gramStart"/>
      <w:r w:rsidRPr="00635B3C">
        <w:t>Flooring</w:t>
      </w:r>
      <w:proofErr w:type="gramEnd"/>
      <w:r w:rsidRPr="00635B3C">
        <w:t xml:space="preserve"> was composed of a layer of wood shavings placed on top of rubber mats which covered a concrete floor. Environmental enrichment included side-by-side housing of </w:t>
      </w:r>
      <w:proofErr w:type="gramStart"/>
      <w:r w:rsidRPr="00635B3C">
        <w:t>goat</w:t>
      </w:r>
      <w:proofErr w:type="gramEnd"/>
      <w:r w:rsidRPr="00635B3C">
        <w:t xml:space="preserve"> in the same biosafety group (ABSL-1; ABSL-2), provision of Himalayan rock salt blocks suspended from the sides of the pens, rubber balls suspended from the opposite sides of the pens, and provision of music played during regular daylight hours. The conditioned facility had numerous windows which allowed entry of natural light based on diurnal cycles. The </w:t>
      </w:r>
      <w:r w:rsidRPr="00635B3C">
        <w:lastRenderedPageBreak/>
        <w:t xml:space="preserve">housing areas for the goats within the facility were </w:t>
      </w:r>
      <w:proofErr w:type="gramStart"/>
      <w:r w:rsidRPr="00635B3C">
        <w:t>set-up</w:t>
      </w:r>
      <w:proofErr w:type="gramEnd"/>
      <w:r w:rsidRPr="00635B3C">
        <w:t xml:space="preserve"> in two distinct rooms to accommodate bacteria free goats (ABSL1 room) completely separated from bacterial challenged goats (ABSL2 room). Goats challenged with bacteria were housed in the ABSL2 room throughout the study. Goats not submitted to bacterial challenge were housed in the ABSL room. There was no interaction between goats from the two distinct</w:t>
      </w:r>
      <w:r w:rsidRPr="001E3493">
        <w:t xml:space="preserve"> rooms for the duration of this study and all personnel entering the ABSL2 room wore personal protective equipment (PPE) when entering the goat housing area.</w:t>
      </w:r>
      <w:r w:rsidRPr="001E3493">
        <w:rPr>
          <w:color w:val="333333"/>
        </w:rPr>
        <w:t xml:space="preserve"> The goats were fed a balanced ration of grass hay </w:t>
      </w:r>
      <w:r w:rsidRPr="001E3493">
        <w:t xml:space="preserve">twice a day, alfalfa as needed to supplement nutritional needs, and a supplemental grain mix to facilitate cooperation during physical and clinical assessments. Fresh water was placed in water buckets and provided ad libitum in each of the individual pens. Goat treats were offered as a positive reinforcement when needed for data collection and to train the goats during acclimatization. </w:t>
      </w:r>
    </w:p>
    <w:p w14:paraId="5E6FD35A" w14:textId="7D2421F5" w:rsidR="00DB6AA9" w:rsidRPr="001E3493" w:rsidRDefault="00DB6AA9" w:rsidP="000425DF">
      <w:pPr>
        <w:pStyle w:val="Heading2"/>
      </w:pPr>
      <w:bookmarkStart w:id="19" w:name="_Toc195707703"/>
      <w:bookmarkStart w:id="20" w:name="_Toc420995907"/>
      <w:bookmarkStart w:id="21" w:name="_Toc422997494"/>
      <w:bookmarkStart w:id="22" w:name="_Toc427156477"/>
      <w:r w:rsidRPr="001E3493">
        <w:t>Bacterial culture for inoculum (Staph. aureus UAMS1)</w:t>
      </w:r>
      <w:bookmarkEnd w:id="19"/>
    </w:p>
    <w:p w14:paraId="7EC7F9E7" w14:textId="7FBE2045" w:rsidR="00DB6AA9" w:rsidRPr="00234024" w:rsidRDefault="00DB6AA9" w:rsidP="00DB6AA9">
      <w:pPr>
        <w:numPr>
          <w:ilvl w:val="12"/>
          <w:numId w:val="0"/>
        </w:numPr>
        <w:tabs>
          <w:tab w:val="left" w:pos="-1080"/>
          <w:tab w:val="left" w:pos="-720"/>
          <w:tab w:val="left" w:pos="0"/>
          <w:tab w:val="left" w:pos="720"/>
          <w:tab w:val="left" w:pos="144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s>
      </w:pPr>
      <w:r w:rsidRPr="001E3493">
        <w:rPr>
          <w:color w:val="000000"/>
        </w:rPr>
        <w:t>Propagation of the isolate (Staphylococcus aureus, UAMS1; Staph. aureus) involved initial growth on an agar blood plate, incubated in a CO</w:t>
      </w:r>
      <w:r w:rsidRPr="001E3493">
        <w:rPr>
          <w:color w:val="000000"/>
          <w:vertAlign w:val="subscript"/>
        </w:rPr>
        <w:t>2</w:t>
      </w:r>
      <w:r w:rsidRPr="001E3493">
        <w:rPr>
          <w:color w:val="000000"/>
        </w:rPr>
        <w:t xml:space="preserve"> environment at 35C for 16 to 18 hours. Three colonies from the cultured isolate were inoculated into a flask containing 5 ml tryptic soy broth (TSB), undergoing a 3-hour incubation period. A transfer of 2 ml from the flask was made to a flask containing 18 ml of TSB, and the flask was incubated on a shaker at 35 C with agitation at 100 RPM overnight (approximately 16 hours). To achieve a bacterial concentration of 1x10</w:t>
      </w:r>
      <w:r w:rsidRPr="001E3493">
        <w:rPr>
          <w:color w:val="000000"/>
          <w:vertAlign w:val="superscript"/>
        </w:rPr>
        <w:t>8</w:t>
      </w:r>
      <w:r w:rsidRPr="001E3493">
        <w:rPr>
          <w:color w:val="000000"/>
        </w:rPr>
        <w:t xml:space="preserve">, the bacterial solution underwent dilution in 3 ml of saline and was measured in a spectrophotometer at a wavelength of 600 nm. The bacterial solution was incrementally added to saline until it reached an absorbance of 1 on </w:t>
      </w:r>
      <w:r w:rsidRPr="001E3493">
        <w:rPr>
          <w:color w:val="000000"/>
        </w:rPr>
        <w:lastRenderedPageBreak/>
        <w:t>the spectrophotometer reader, requiring 1.2 ml of bacterial solution to attain the target absorbance. The final bacterial solution underwent serial dilution, with the bacterial concentration in the final dilution estimated to be 1 x 10</w:t>
      </w:r>
      <w:r w:rsidR="00415533" w:rsidRPr="001E3493">
        <w:rPr>
          <w:color w:val="000000"/>
          <w:vertAlign w:val="superscript"/>
        </w:rPr>
        <w:t>7</w:t>
      </w:r>
      <w:r w:rsidRPr="001E3493">
        <w:rPr>
          <w:color w:val="000000"/>
        </w:rPr>
        <w:t>. This final solution was used as the inocul</w:t>
      </w:r>
      <w:r w:rsidR="00415533" w:rsidRPr="001E3493">
        <w:rPr>
          <w:color w:val="000000"/>
        </w:rPr>
        <w:t xml:space="preserve">um was drawn for </w:t>
      </w:r>
      <w:r w:rsidR="00E50434" w:rsidRPr="001E3493">
        <w:rPr>
          <w:color w:val="000000"/>
        </w:rPr>
        <w:t xml:space="preserve">inoculation </w:t>
      </w:r>
      <w:r w:rsidRPr="001E3493">
        <w:rPr>
          <w:color w:val="000000"/>
        </w:rPr>
        <w:t>into the bone defect in goats assigned to bacterial challenge groups. Dilutions at 10</w:t>
      </w:r>
      <w:r w:rsidRPr="001E3493">
        <w:rPr>
          <w:color w:val="000000"/>
          <w:vertAlign w:val="superscript"/>
        </w:rPr>
        <w:t>-3</w:t>
      </w:r>
      <w:r w:rsidRPr="001E3493">
        <w:rPr>
          <w:color w:val="000000"/>
        </w:rPr>
        <w:t xml:space="preserve"> and 10</w:t>
      </w:r>
      <w:r w:rsidRPr="001E3493">
        <w:rPr>
          <w:color w:val="000000"/>
          <w:vertAlign w:val="superscript"/>
        </w:rPr>
        <w:t>-2</w:t>
      </w:r>
      <w:r w:rsidRPr="001E3493">
        <w:rPr>
          <w:color w:val="000000"/>
        </w:rPr>
        <w:t xml:space="preserve"> were employed for colony-forming unit (CFU)</w:t>
      </w:r>
      <w:r w:rsidR="00415533" w:rsidRPr="001E3493">
        <w:rPr>
          <w:color w:val="000000"/>
        </w:rPr>
        <w:t xml:space="preserve"> verification</w:t>
      </w:r>
      <w:r w:rsidRPr="001E3493">
        <w:t>.</w:t>
      </w:r>
    </w:p>
    <w:p w14:paraId="7D71DD5E" w14:textId="73CFC988" w:rsidR="008B2C59" w:rsidRPr="008B2C59" w:rsidRDefault="00107F88" w:rsidP="008A36D8">
      <w:pPr>
        <w:pStyle w:val="Heading2"/>
      </w:pPr>
      <w:bookmarkStart w:id="23" w:name="_Toc195707704"/>
      <w:bookmarkEnd w:id="20"/>
      <w:bookmarkEnd w:id="21"/>
      <w:bookmarkEnd w:id="22"/>
      <w:r w:rsidRPr="001E3493">
        <w:t xml:space="preserve">In vivo </w:t>
      </w:r>
      <w:r w:rsidR="0004706C" w:rsidRPr="001E3493">
        <w:t>data collection</w:t>
      </w:r>
      <w:bookmarkEnd w:id="23"/>
    </w:p>
    <w:p w14:paraId="7BD2ECB4" w14:textId="2C54F183" w:rsidR="0004706C" w:rsidRPr="001E3493" w:rsidRDefault="00CB1865" w:rsidP="00DB2214">
      <w:pPr>
        <w:pStyle w:val="Heading3"/>
      </w:pPr>
      <w:r w:rsidRPr="001E3493">
        <w:t>Radiographic Imaging </w:t>
      </w:r>
    </w:p>
    <w:p w14:paraId="35471A1F" w14:textId="020EDA94" w:rsidR="00A65DEE" w:rsidRPr="001E3493" w:rsidRDefault="00A65DEE" w:rsidP="00A65DEE">
      <w:pPr>
        <w:shd w:val="clear" w:color="auto" w:fill="FFFFFF"/>
      </w:pPr>
      <w:r w:rsidRPr="001E3493">
        <w:rPr>
          <w:color w:val="000000"/>
        </w:rPr>
        <w:t>Osteomyelitis and Bone Healing Scores</w:t>
      </w:r>
      <w:r w:rsidR="003C49D9" w:rsidRPr="001E3493">
        <w:rPr>
          <w:color w:val="000000"/>
        </w:rPr>
        <w:t xml:space="preserve"> </w:t>
      </w:r>
      <w:proofErr w:type="gramStart"/>
      <w:r w:rsidR="003C49D9" w:rsidRPr="001E3493">
        <w:rPr>
          <w:color w:val="000000"/>
        </w:rPr>
        <w:t>was</w:t>
      </w:r>
      <w:proofErr w:type="gramEnd"/>
      <w:r w:rsidRPr="001E3493">
        <w:rPr>
          <w:color w:val="000000"/>
        </w:rPr>
        <w:t xml:space="preserve"> based on radiographic imaging</w:t>
      </w:r>
      <w:r w:rsidR="00691635" w:rsidRPr="001E3493">
        <w:rPr>
          <w:color w:val="000000"/>
        </w:rPr>
        <w:t>.</w:t>
      </w:r>
    </w:p>
    <w:p w14:paraId="6B295A4F" w14:textId="050C8F4F" w:rsidR="005A4E51" w:rsidRDefault="00A65DEE" w:rsidP="00A65DEE">
      <w:pPr>
        <w:shd w:val="clear" w:color="auto" w:fill="FFFFFF"/>
        <w:rPr>
          <w:color w:val="000000"/>
        </w:rPr>
      </w:pPr>
      <w:r w:rsidRPr="001E3493">
        <w:rPr>
          <w:color w:val="000000"/>
        </w:rPr>
        <w:t>Orthogonal radiographs, mediolateral (ML) and craniocaudal views (CD) of each tibia w</w:t>
      </w:r>
      <w:r w:rsidR="00691635" w:rsidRPr="001E3493">
        <w:rPr>
          <w:color w:val="000000"/>
        </w:rPr>
        <w:t>ere</w:t>
      </w:r>
      <w:r w:rsidRPr="001E3493">
        <w:rPr>
          <w:color w:val="000000"/>
        </w:rPr>
        <w:t xml:space="preserve"> obtained at preset </w:t>
      </w:r>
      <w:r w:rsidR="00A4302C" w:rsidRPr="001E3493">
        <w:rPr>
          <w:color w:val="000000"/>
        </w:rPr>
        <w:t xml:space="preserve">post-surgical </w:t>
      </w:r>
      <w:r w:rsidRPr="001E3493">
        <w:rPr>
          <w:color w:val="000000"/>
        </w:rPr>
        <w:t xml:space="preserve">time points on Day </w:t>
      </w:r>
      <w:r w:rsidRPr="001E3493">
        <w:rPr>
          <w:color w:val="333333"/>
        </w:rPr>
        <w:t>0 and 7 and at 2, 4, 6, 8, 10, and 12 weeks</w:t>
      </w:r>
      <w:r w:rsidRPr="001E3493">
        <w:rPr>
          <w:color w:val="000000"/>
        </w:rPr>
        <w:t xml:space="preserve">. Radiographic images were obtained using a digital radiographic system NEXT Equine DR, </w:t>
      </w:r>
      <w:r w:rsidRPr="001E3493">
        <w:t>Sound®, Carlsbad, CA, USA</w:t>
      </w:r>
      <w:r w:rsidRPr="001E3493">
        <w:rPr>
          <w:color w:val="000000"/>
        </w:rPr>
        <w:t xml:space="preserve"> and images uploaded to an image archival and communication system (Sectra PACS IDS7, Sectra AB, Linköping, Sweden). Numeric scoring systems were used to separately grade healing </w:t>
      </w:r>
      <w:r w:rsidRPr="00C7757A">
        <w:rPr>
          <w:b/>
          <w:bCs/>
          <w:color w:val="000000"/>
        </w:rPr>
        <w:t xml:space="preserve">(Table 1) </w:t>
      </w:r>
      <w:r w:rsidRPr="001E3493">
        <w:rPr>
          <w:color w:val="000000"/>
        </w:rPr>
        <w:t>and osteomyelitis</w:t>
      </w:r>
      <w:r w:rsidR="008F0898">
        <w:rPr>
          <w:color w:val="000000"/>
        </w:rPr>
        <w:t>.</w:t>
      </w:r>
      <w:r w:rsidR="00E53010" w:rsidRPr="00C7757A">
        <w:rPr>
          <w:b/>
          <w:bCs/>
          <w:color w:val="000000"/>
        </w:rPr>
        <w:t xml:space="preserve"> </w:t>
      </w:r>
      <w:r w:rsidR="00422797">
        <w:rPr>
          <w:color w:val="000000"/>
        </w:rPr>
        <w:t>For</w:t>
      </w:r>
      <w:r w:rsidR="00A213B3">
        <w:rPr>
          <w:color w:val="000000"/>
        </w:rPr>
        <w:t xml:space="preserve"> </w:t>
      </w:r>
      <w:r w:rsidR="00A213B3" w:rsidRPr="001E3493">
        <w:rPr>
          <w:color w:val="000000"/>
        </w:rPr>
        <w:t>osteomyelitis</w:t>
      </w:r>
      <w:r w:rsidR="00A213B3">
        <w:rPr>
          <w:color w:val="000000"/>
        </w:rPr>
        <w:t xml:space="preserve"> the observed criteria </w:t>
      </w:r>
      <w:r w:rsidR="008F0898">
        <w:rPr>
          <w:color w:val="000000"/>
        </w:rPr>
        <w:t xml:space="preserve">were taken </w:t>
      </w:r>
      <w:proofErr w:type="gramStart"/>
      <w:r w:rsidR="008F0898">
        <w:rPr>
          <w:color w:val="000000"/>
        </w:rPr>
        <w:t>in</w:t>
      </w:r>
      <w:proofErr w:type="gramEnd"/>
      <w:r w:rsidR="008F0898">
        <w:rPr>
          <w:color w:val="000000"/>
        </w:rPr>
        <w:t xml:space="preserve"> consideration: </w:t>
      </w:r>
    </w:p>
    <w:p w14:paraId="0E394328" w14:textId="77777777" w:rsidR="00D41BB2" w:rsidRDefault="00D41BB2" w:rsidP="005A4E51">
      <w:pPr>
        <w:shd w:val="clear" w:color="auto" w:fill="FFFFFF"/>
        <w:ind w:left="720"/>
        <w:rPr>
          <w:color w:val="000000"/>
        </w:rPr>
      </w:pPr>
      <w:r w:rsidRPr="00D41BB2">
        <w:rPr>
          <w:color w:val="000000"/>
        </w:rPr>
        <w:t>1.</w:t>
      </w:r>
      <w:r>
        <w:rPr>
          <w:color w:val="000000"/>
        </w:rPr>
        <w:t xml:space="preserve"> </w:t>
      </w:r>
      <w:r w:rsidR="008F0898" w:rsidRPr="00D41BB2">
        <w:rPr>
          <w:color w:val="000000"/>
        </w:rPr>
        <w:t>Soft tissue abnormalities (abnormal swelling, gas inclusions, mineralization</w:t>
      </w:r>
      <w:proofErr w:type="gramStart"/>
      <w:r w:rsidR="008F0898" w:rsidRPr="00D41BB2">
        <w:rPr>
          <w:color w:val="000000"/>
        </w:rPr>
        <w:t>);</w:t>
      </w:r>
      <w:proofErr w:type="gramEnd"/>
      <w:r w:rsidR="008F0898" w:rsidRPr="00D41BB2">
        <w:rPr>
          <w:color w:val="000000"/>
        </w:rPr>
        <w:t xml:space="preserve"> </w:t>
      </w:r>
    </w:p>
    <w:p w14:paraId="6AE82E98" w14:textId="77777777" w:rsidR="005A4E51" w:rsidRDefault="00D41BB2" w:rsidP="005A4E51">
      <w:pPr>
        <w:shd w:val="clear" w:color="auto" w:fill="FFFFFF"/>
        <w:ind w:left="720"/>
        <w:rPr>
          <w:color w:val="000000"/>
        </w:rPr>
      </w:pPr>
      <w:r>
        <w:rPr>
          <w:color w:val="000000"/>
        </w:rPr>
        <w:t xml:space="preserve">2. </w:t>
      </w:r>
      <w:r w:rsidR="008F0898" w:rsidRPr="00D41BB2">
        <w:rPr>
          <w:color w:val="000000"/>
        </w:rPr>
        <w:t xml:space="preserve">Lysis or cortical </w:t>
      </w:r>
      <w:proofErr w:type="gramStart"/>
      <w:r w:rsidR="008F0898" w:rsidRPr="00D41BB2">
        <w:rPr>
          <w:color w:val="000000"/>
        </w:rPr>
        <w:t>necrosis;</w:t>
      </w:r>
      <w:proofErr w:type="gramEnd"/>
      <w:r w:rsidR="008F0898" w:rsidRPr="00D41BB2">
        <w:rPr>
          <w:color w:val="000000"/>
        </w:rPr>
        <w:t xml:space="preserve"> </w:t>
      </w:r>
    </w:p>
    <w:p w14:paraId="5C1BB4A5" w14:textId="5568DA6A" w:rsidR="00D41BB2" w:rsidRDefault="005A4E51" w:rsidP="005A4E51">
      <w:pPr>
        <w:shd w:val="clear" w:color="auto" w:fill="FFFFFF"/>
        <w:ind w:left="720"/>
        <w:rPr>
          <w:color w:val="000000"/>
        </w:rPr>
      </w:pPr>
      <w:r>
        <w:rPr>
          <w:color w:val="000000"/>
        </w:rPr>
        <w:t xml:space="preserve">3. </w:t>
      </w:r>
      <w:r w:rsidR="008F0898" w:rsidRPr="00D41BB2">
        <w:rPr>
          <w:color w:val="000000"/>
        </w:rPr>
        <w:t xml:space="preserve">Endosteal reaction or medullary </w:t>
      </w:r>
      <w:proofErr w:type="gramStart"/>
      <w:r w:rsidR="008F0898" w:rsidRPr="00D41BB2">
        <w:rPr>
          <w:color w:val="000000"/>
        </w:rPr>
        <w:t>sclerosis;</w:t>
      </w:r>
      <w:proofErr w:type="gramEnd"/>
      <w:r w:rsidR="008F0898" w:rsidRPr="00D41BB2">
        <w:rPr>
          <w:color w:val="000000"/>
        </w:rPr>
        <w:t xml:space="preserve"> </w:t>
      </w:r>
    </w:p>
    <w:p w14:paraId="2BDBDFFC" w14:textId="77777777" w:rsidR="005A4E51" w:rsidRDefault="005A4E51" w:rsidP="005A4E51">
      <w:pPr>
        <w:shd w:val="clear" w:color="auto" w:fill="FFFFFF"/>
        <w:ind w:left="720"/>
        <w:rPr>
          <w:color w:val="000000"/>
        </w:rPr>
      </w:pPr>
      <w:r>
        <w:rPr>
          <w:color w:val="000000"/>
        </w:rPr>
        <w:t>4</w:t>
      </w:r>
      <w:r w:rsidR="00D41BB2">
        <w:rPr>
          <w:color w:val="000000"/>
        </w:rPr>
        <w:t xml:space="preserve">. </w:t>
      </w:r>
      <w:r w:rsidR="008F0898" w:rsidRPr="00D41BB2">
        <w:rPr>
          <w:color w:val="000000"/>
        </w:rPr>
        <w:t xml:space="preserve">Abnormal periosteal </w:t>
      </w:r>
      <w:proofErr w:type="gramStart"/>
      <w:r w:rsidR="008F0898" w:rsidRPr="00D41BB2">
        <w:rPr>
          <w:color w:val="000000"/>
        </w:rPr>
        <w:t>reaction;</w:t>
      </w:r>
      <w:proofErr w:type="gramEnd"/>
    </w:p>
    <w:p w14:paraId="0E6B9A10" w14:textId="6C5E5E03" w:rsidR="005A4E51" w:rsidRDefault="005A4E51" w:rsidP="005A4E51">
      <w:pPr>
        <w:shd w:val="clear" w:color="auto" w:fill="FFFFFF"/>
        <w:ind w:left="720"/>
        <w:rPr>
          <w:color w:val="000000"/>
        </w:rPr>
      </w:pPr>
      <w:r>
        <w:rPr>
          <w:color w:val="000000"/>
        </w:rPr>
        <w:t xml:space="preserve">5. </w:t>
      </w:r>
      <w:r w:rsidR="008F0898" w:rsidRPr="00D41BB2">
        <w:rPr>
          <w:color w:val="000000"/>
        </w:rPr>
        <w:t xml:space="preserve">Implant associated abnormalities (implant loosening/failure; bone resorption adjacent to implant). </w:t>
      </w:r>
    </w:p>
    <w:p w14:paraId="568C06A6" w14:textId="77777777" w:rsidR="005A4E51" w:rsidRDefault="005A4E51" w:rsidP="00D41BB2">
      <w:pPr>
        <w:shd w:val="clear" w:color="auto" w:fill="FFFFFF"/>
        <w:rPr>
          <w:color w:val="000000"/>
        </w:rPr>
      </w:pPr>
    </w:p>
    <w:p w14:paraId="099F8D49" w14:textId="751098CC" w:rsidR="007B0460" w:rsidRDefault="003B1D43" w:rsidP="00B46408">
      <w:pPr>
        <w:pStyle w:val="Caption"/>
        <w:rPr>
          <w:color w:val="000000"/>
        </w:rPr>
      </w:pPr>
      <w:bookmarkStart w:id="24" w:name="_Toc195707653"/>
      <w:r w:rsidRPr="001E3493">
        <w:lastRenderedPageBreak/>
        <w:t xml:space="preserve">Table </w:t>
      </w:r>
      <w:fldSimple w:instr=" SEQ Table \* ARABIC ">
        <w:r w:rsidR="00056F45">
          <w:rPr>
            <w:noProof/>
          </w:rPr>
          <w:t>1</w:t>
        </w:r>
      </w:fldSimple>
      <w:r w:rsidR="00CA5D41" w:rsidRPr="001E3493">
        <w:rPr>
          <w:color w:val="000000"/>
        </w:rPr>
        <w:t>: Radiographic Healing Score</w:t>
      </w:r>
      <w:bookmarkEnd w:id="24"/>
    </w:p>
    <w:p w14:paraId="4BC6D135" w14:textId="77777777" w:rsidR="005A4E51" w:rsidRPr="005A4E51" w:rsidRDefault="005A4E51" w:rsidP="005A4E51">
      <w:pPr>
        <w:spacing w:line="240" w:lineRule="auto"/>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7750"/>
        <w:gridCol w:w="880"/>
      </w:tblGrid>
      <w:tr w:rsidR="00A65DEE" w:rsidRPr="001E3493" w14:paraId="02BD99EE" w14:textId="77777777" w:rsidTr="00234024">
        <w:trPr>
          <w:trHeight w:val="820"/>
        </w:trPr>
        <w:tc>
          <w:tcPr>
            <w:tcW w:w="4490" w:type="pct"/>
            <w:tcMar>
              <w:top w:w="0" w:type="dxa"/>
              <w:left w:w="100" w:type="dxa"/>
              <w:bottom w:w="0" w:type="dxa"/>
              <w:right w:w="100" w:type="dxa"/>
            </w:tcMar>
            <w:hideMark/>
          </w:tcPr>
          <w:p w14:paraId="6B1DBA94" w14:textId="334AF047" w:rsidR="00A65DEE" w:rsidRPr="001E3493" w:rsidRDefault="007B0460" w:rsidP="00C7757A">
            <w:pPr>
              <w:spacing w:line="240" w:lineRule="auto"/>
              <w:rPr>
                <w:b/>
                <w:bCs/>
              </w:rPr>
            </w:pPr>
            <w:r w:rsidRPr="001E3493">
              <w:rPr>
                <w:b/>
                <w:bCs/>
              </w:rPr>
              <w:t>Criteria</w:t>
            </w:r>
          </w:p>
        </w:tc>
        <w:tc>
          <w:tcPr>
            <w:tcW w:w="510" w:type="pct"/>
            <w:tcMar>
              <w:top w:w="0" w:type="dxa"/>
              <w:left w:w="100" w:type="dxa"/>
              <w:bottom w:w="0" w:type="dxa"/>
              <w:right w:w="100" w:type="dxa"/>
            </w:tcMar>
            <w:hideMark/>
          </w:tcPr>
          <w:p w14:paraId="6E8BC2D0" w14:textId="77777777" w:rsidR="00A65DEE" w:rsidRPr="001E3493" w:rsidRDefault="00A65DEE" w:rsidP="00C7757A">
            <w:pPr>
              <w:spacing w:line="240" w:lineRule="auto"/>
              <w:rPr>
                <w:b/>
                <w:bCs/>
              </w:rPr>
            </w:pPr>
            <w:r w:rsidRPr="001E3493">
              <w:rPr>
                <w:b/>
                <w:bCs/>
              </w:rPr>
              <w:t>Score</w:t>
            </w:r>
          </w:p>
        </w:tc>
      </w:tr>
      <w:tr w:rsidR="00A65DEE" w:rsidRPr="001E3493" w14:paraId="431B9949" w14:textId="77777777" w:rsidTr="00234024">
        <w:trPr>
          <w:trHeight w:val="872"/>
        </w:trPr>
        <w:tc>
          <w:tcPr>
            <w:tcW w:w="4490" w:type="pct"/>
            <w:tcMar>
              <w:top w:w="0" w:type="dxa"/>
              <w:left w:w="100" w:type="dxa"/>
              <w:bottom w:w="0" w:type="dxa"/>
              <w:right w:w="100" w:type="dxa"/>
            </w:tcMar>
            <w:hideMark/>
          </w:tcPr>
          <w:p w14:paraId="3EC6F662" w14:textId="77777777" w:rsidR="00A65DEE" w:rsidRPr="001E3493" w:rsidRDefault="00A65DEE" w:rsidP="00C7757A">
            <w:pPr>
              <w:spacing w:line="240" w:lineRule="auto"/>
            </w:pPr>
            <w:r w:rsidRPr="001E3493">
              <w:t>No interval change compared to immediate post-operative radiographs</w:t>
            </w:r>
          </w:p>
        </w:tc>
        <w:tc>
          <w:tcPr>
            <w:tcW w:w="510" w:type="pct"/>
            <w:tcMar>
              <w:top w:w="0" w:type="dxa"/>
              <w:left w:w="100" w:type="dxa"/>
              <w:bottom w:w="0" w:type="dxa"/>
              <w:right w:w="100" w:type="dxa"/>
            </w:tcMar>
            <w:hideMark/>
          </w:tcPr>
          <w:p w14:paraId="71E6ECE9" w14:textId="77777777" w:rsidR="00A65DEE" w:rsidRPr="001E3493" w:rsidRDefault="00A65DEE" w:rsidP="00C7757A">
            <w:pPr>
              <w:spacing w:line="240" w:lineRule="auto"/>
            </w:pPr>
            <w:r w:rsidRPr="001E3493">
              <w:t>0</w:t>
            </w:r>
          </w:p>
        </w:tc>
      </w:tr>
      <w:tr w:rsidR="00A65DEE" w:rsidRPr="001E3493" w14:paraId="788424EA" w14:textId="77777777" w:rsidTr="00234024">
        <w:trPr>
          <w:trHeight w:val="710"/>
        </w:trPr>
        <w:tc>
          <w:tcPr>
            <w:tcW w:w="4490" w:type="pct"/>
            <w:tcMar>
              <w:top w:w="0" w:type="dxa"/>
              <w:left w:w="100" w:type="dxa"/>
              <w:bottom w:w="0" w:type="dxa"/>
              <w:right w:w="100" w:type="dxa"/>
            </w:tcMar>
            <w:hideMark/>
          </w:tcPr>
          <w:p w14:paraId="14D45C11" w14:textId="77777777" w:rsidR="00A65DEE" w:rsidRPr="001E3493" w:rsidRDefault="00A65DEE" w:rsidP="00C7757A">
            <w:pPr>
              <w:spacing w:line="240" w:lineRule="auto"/>
            </w:pPr>
            <w:r w:rsidRPr="001E3493">
              <w:t>New bone filling &lt;25% of ostectomy gap</w:t>
            </w:r>
          </w:p>
        </w:tc>
        <w:tc>
          <w:tcPr>
            <w:tcW w:w="510" w:type="pct"/>
            <w:tcMar>
              <w:top w:w="0" w:type="dxa"/>
              <w:left w:w="100" w:type="dxa"/>
              <w:bottom w:w="0" w:type="dxa"/>
              <w:right w:w="100" w:type="dxa"/>
            </w:tcMar>
            <w:hideMark/>
          </w:tcPr>
          <w:p w14:paraId="31DCA3C9" w14:textId="77777777" w:rsidR="00A65DEE" w:rsidRPr="001E3493" w:rsidRDefault="00A65DEE" w:rsidP="00C7757A">
            <w:pPr>
              <w:spacing w:line="240" w:lineRule="auto"/>
            </w:pPr>
            <w:r w:rsidRPr="001E3493">
              <w:t>1</w:t>
            </w:r>
          </w:p>
        </w:tc>
      </w:tr>
      <w:tr w:rsidR="00A65DEE" w:rsidRPr="001E3493" w14:paraId="56F44D4B" w14:textId="77777777" w:rsidTr="00234024">
        <w:trPr>
          <w:trHeight w:val="710"/>
        </w:trPr>
        <w:tc>
          <w:tcPr>
            <w:tcW w:w="4490" w:type="pct"/>
            <w:tcMar>
              <w:top w:w="0" w:type="dxa"/>
              <w:left w:w="100" w:type="dxa"/>
              <w:bottom w:w="0" w:type="dxa"/>
              <w:right w:w="100" w:type="dxa"/>
            </w:tcMar>
            <w:hideMark/>
          </w:tcPr>
          <w:p w14:paraId="00892F7B" w14:textId="77777777" w:rsidR="00A65DEE" w:rsidRPr="001E3493" w:rsidRDefault="00A65DEE" w:rsidP="00C7757A">
            <w:pPr>
              <w:spacing w:line="240" w:lineRule="auto"/>
            </w:pPr>
            <w:r w:rsidRPr="001E3493">
              <w:t>New bone filling 26-99% of ostectomy gap and/or bridging callus present on 2 cortices</w:t>
            </w:r>
          </w:p>
        </w:tc>
        <w:tc>
          <w:tcPr>
            <w:tcW w:w="510" w:type="pct"/>
            <w:tcMar>
              <w:top w:w="0" w:type="dxa"/>
              <w:left w:w="100" w:type="dxa"/>
              <w:bottom w:w="0" w:type="dxa"/>
              <w:right w:w="100" w:type="dxa"/>
            </w:tcMar>
            <w:hideMark/>
          </w:tcPr>
          <w:p w14:paraId="29EF2893" w14:textId="77777777" w:rsidR="00A65DEE" w:rsidRPr="001E3493" w:rsidRDefault="00A65DEE" w:rsidP="00C7757A">
            <w:pPr>
              <w:spacing w:line="240" w:lineRule="auto"/>
            </w:pPr>
            <w:r w:rsidRPr="001E3493">
              <w:t>2</w:t>
            </w:r>
          </w:p>
        </w:tc>
      </w:tr>
      <w:tr w:rsidR="00A65DEE" w:rsidRPr="001E3493" w14:paraId="724ECC54" w14:textId="77777777" w:rsidTr="00234024">
        <w:trPr>
          <w:trHeight w:val="728"/>
        </w:trPr>
        <w:tc>
          <w:tcPr>
            <w:tcW w:w="4490" w:type="pct"/>
            <w:tcMar>
              <w:top w:w="0" w:type="dxa"/>
              <w:left w:w="100" w:type="dxa"/>
              <w:bottom w:w="0" w:type="dxa"/>
              <w:right w:w="100" w:type="dxa"/>
            </w:tcMar>
            <w:hideMark/>
          </w:tcPr>
          <w:p w14:paraId="75461CEF" w14:textId="77777777" w:rsidR="00A65DEE" w:rsidRPr="001E3493" w:rsidRDefault="00A65DEE" w:rsidP="00C7757A">
            <w:pPr>
              <w:spacing w:line="240" w:lineRule="auto"/>
            </w:pPr>
            <w:r w:rsidRPr="001E3493">
              <w:t xml:space="preserve">Ostectomy gap </w:t>
            </w:r>
            <w:proofErr w:type="gramStart"/>
            <w:r w:rsidRPr="001E3493">
              <w:t>completely filled</w:t>
            </w:r>
            <w:proofErr w:type="gramEnd"/>
            <w:r w:rsidRPr="001E3493">
              <w:t xml:space="preserve"> and/or bridging </w:t>
            </w:r>
            <w:proofErr w:type="gramStart"/>
            <w:r w:rsidRPr="001E3493">
              <w:t>callus</w:t>
            </w:r>
            <w:proofErr w:type="gramEnd"/>
            <w:r w:rsidRPr="001E3493">
              <w:t xml:space="preserve"> present on at least 3 cortices</w:t>
            </w:r>
          </w:p>
        </w:tc>
        <w:tc>
          <w:tcPr>
            <w:tcW w:w="510" w:type="pct"/>
            <w:tcMar>
              <w:top w:w="0" w:type="dxa"/>
              <w:left w:w="100" w:type="dxa"/>
              <w:bottom w:w="0" w:type="dxa"/>
              <w:right w:w="100" w:type="dxa"/>
            </w:tcMar>
            <w:hideMark/>
          </w:tcPr>
          <w:p w14:paraId="1DD0E786" w14:textId="77777777" w:rsidR="00A65DEE" w:rsidRPr="001E3493" w:rsidRDefault="00A65DEE" w:rsidP="00C7757A">
            <w:pPr>
              <w:spacing w:line="240" w:lineRule="auto"/>
            </w:pPr>
            <w:r w:rsidRPr="001E3493">
              <w:t>3</w:t>
            </w:r>
          </w:p>
        </w:tc>
      </w:tr>
    </w:tbl>
    <w:p w14:paraId="6D69DDD6" w14:textId="77777777" w:rsidR="00F86A0C" w:rsidRDefault="00F86A0C" w:rsidP="00805607"/>
    <w:p w14:paraId="15E819CF" w14:textId="2CF7CCC9" w:rsidR="00234024" w:rsidRPr="00234024" w:rsidRDefault="00234024" w:rsidP="00234024">
      <w:pPr>
        <w:shd w:val="clear" w:color="auto" w:fill="FFFFFF"/>
        <w:rPr>
          <w:color w:val="000000"/>
        </w:rPr>
      </w:pPr>
      <w:r w:rsidRPr="00D41BB2">
        <w:rPr>
          <w:color w:val="000000"/>
        </w:rPr>
        <w:t>Individual criteria were scored as absent (0) or present (1). The total score was determined based on the sum of points</w:t>
      </w:r>
      <w:r>
        <w:rPr>
          <w:color w:val="000000"/>
        </w:rPr>
        <w:t xml:space="preserve">. </w:t>
      </w:r>
      <w:r w:rsidRPr="001E3493">
        <w:rPr>
          <w:color w:val="000000"/>
        </w:rPr>
        <w:t>Evaluations were performed by a board-certified radiologist (Hecht) blinded to the type of treatment.</w:t>
      </w:r>
    </w:p>
    <w:p w14:paraId="6C9FBBBC" w14:textId="413277C7" w:rsidR="00CB1865" w:rsidRPr="001E3493" w:rsidRDefault="00DD569C" w:rsidP="00DB2214">
      <w:pPr>
        <w:pStyle w:val="Heading3"/>
      </w:pPr>
      <w:r w:rsidRPr="001E3493">
        <w:t>Computed Tomography (CT)</w:t>
      </w:r>
    </w:p>
    <w:p w14:paraId="319EE0D8" w14:textId="397817A2" w:rsidR="00DC07EA" w:rsidRPr="001E3493" w:rsidRDefault="001C5AD5" w:rsidP="00DC07EA">
      <w:pPr>
        <w:shd w:val="clear" w:color="auto" w:fill="FFFFFF"/>
      </w:pPr>
      <w:r w:rsidRPr="001E3493">
        <w:rPr>
          <w:color w:val="000000"/>
        </w:rPr>
        <w:t>Computed tomography (CT) of the tibias were performed at termination of the study, after removal of the bone plate and screws, using a 40-slice helical CT scanner (Philips Brilliance-40, Philips International B.V., Amsterdam, Netherlands). Transverse images were reconstructed in 0.67 mm slice thickness, and sagittal and dorsal multiplanar reconstructed (MPR) images were generated. Images were uploaded to PACS for image processing.</w:t>
      </w:r>
      <w:r w:rsidRPr="001E3493">
        <w:t xml:space="preserve"> </w:t>
      </w:r>
      <w:r w:rsidRPr="001E3493">
        <w:rPr>
          <w:color w:val="000000"/>
        </w:rPr>
        <w:t xml:space="preserve">Numeric scoring systems were used to separately grade </w:t>
      </w:r>
      <w:r w:rsidR="005A4A5E" w:rsidRPr="001E3493">
        <w:rPr>
          <w:color w:val="000000"/>
        </w:rPr>
        <w:t>healing and</w:t>
      </w:r>
      <w:r w:rsidRPr="001E3493">
        <w:rPr>
          <w:color w:val="000000"/>
        </w:rPr>
        <w:t xml:space="preserve"> osteomyelitis </w:t>
      </w:r>
      <w:r w:rsidR="00023379" w:rsidRPr="001E3493">
        <w:rPr>
          <w:color w:val="000000"/>
        </w:rPr>
        <w:t xml:space="preserve">utilizing the same </w:t>
      </w:r>
      <w:r w:rsidR="007575EA" w:rsidRPr="001E3493">
        <w:rPr>
          <w:color w:val="000000"/>
        </w:rPr>
        <w:t xml:space="preserve">grading </w:t>
      </w:r>
      <w:r w:rsidR="00023379" w:rsidRPr="001E3493">
        <w:rPr>
          <w:color w:val="000000"/>
        </w:rPr>
        <w:t xml:space="preserve">scoring system for radiographic images. </w:t>
      </w:r>
      <w:r w:rsidRPr="001E3493">
        <w:rPr>
          <w:color w:val="000000"/>
        </w:rPr>
        <w:t xml:space="preserve">Evaluations were performed by a board-certified radiologist </w:t>
      </w:r>
      <w:r w:rsidR="000D4979" w:rsidRPr="001E3493">
        <w:rPr>
          <w:color w:val="000000"/>
        </w:rPr>
        <w:t xml:space="preserve">(Hecht) </w:t>
      </w:r>
      <w:r w:rsidRPr="001E3493">
        <w:rPr>
          <w:color w:val="000000"/>
        </w:rPr>
        <w:t>blinded to the type of treatment and group assignments.</w:t>
      </w:r>
    </w:p>
    <w:p w14:paraId="19ABA4DE" w14:textId="0C636735" w:rsidR="001C5AD5" w:rsidRPr="001E3493" w:rsidRDefault="001C5AD5" w:rsidP="00A65DEE">
      <w:pPr>
        <w:shd w:val="clear" w:color="auto" w:fill="FFFFFF"/>
      </w:pPr>
      <w:r w:rsidRPr="001E3493">
        <w:rPr>
          <w:color w:val="000000"/>
        </w:rPr>
        <w:lastRenderedPageBreak/>
        <w:t>In addition to the CT scoring system, the following criteria were used to specifically evaluate the scaffold:</w:t>
      </w:r>
    </w:p>
    <w:p w14:paraId="68E0A5F9" w14:textId="77777777" w:rsidR="001C5AD5" w:rsidRPr="001E3493" w:rsidRDefault="001C5AD5" w:rsidP="00805607">
      <w:pPr>
        <w:shd w:val="clear" w:color="auto" w:fill="FFFFFF"/>
        <w:ind w:firstLine="720"/>
      </w:pPr>
      <w:r w:rsidRPr="001E3493">
        <w:rPr>
          <w:color w:val="000000"/>
        </w:rPr>
        <w:t>1. Scaffold absent (0) or present (1)</w:t>
      </w:r>
    </w:p>
    <w:p w14:paraId="0D4C43B0" w14:textId="77777777" w:rsidR="001C5AD5" w:rsidRPr="001E3493" w:rsidRDefault="001C5AD5" w:rsidP="00805607">
      <w:pPr>
        <w:shd w:val="clear" w:color="auto" w:fill="FFFFFF"/>
        <w:ind w:firstLine="720"/>
      </w:pPr>
      <w:r w:rsidRPr="001E3493">
        <w:rPr>
          <w:color w:val="000000"/>
        </w:rPr>
        <w:t>2. Scaffold located within gap (0) or displaced (1)</w:t>
      </w:r>
    </w:p>
    <w:p w14:paraId="63719FAE" w14:textId="4F2F68CF" w:rsidR="001C5AD5" w:rsidRPr="001E3493" w:rsidRDefault="001C5AD5" w:rsidP="00805607">
      <w:pPr>
        <w:shd w:val="clear" w:color="auto" w:fill="FFFFFF"/>
        <w:ind w:firstLine="720"/>
        <w:rPr>
          <w:color w:val="000000"/>
        </w:rPr>
      </w:pPr>
      <w:r w:rsidRPr="001E3493">
        <w:rPr>
          <w:color w:val="000000"/>
        </w:rPr>
        <w:t xml:space="preserve">3. Density of scaffold center (Hounsfield units; HU). </w:t>
      </w:r>
    </w:p>
    <w:p w14:paraId="0C58AF93" w14:textId="77777777" w:rsidR="00B7383B" w:rsidRPr="001E3493" w:rsidRDefault="00B7383B" w:rsidP="00DB2214">
      <w:pPr>
        <w:pStyle w:val="Heading3"/>
        <w:rPr>
          <w:shd w:val="clear" w:color="auto" w:fill="FFFFFF"/>
        </w:rPr>
      </w:pPr>
      <w:r w:rsidRPr="001E3493">
        <w:rPr>
          <w:shd w:val="clear" w:color="auto" w:fill="FFFFFF"/>
        </w:rPr>
        <w:t>Scaffold density</w:t>
      </w:r>
    </w:p>
    <w:p w14:paraId="6F7ACC40" w14:textId="68D4A790" w:rsidR="002449AE" w:rsidRPr="00234024" w:rsidRDefault="002449AE" w:rsidP="00805607">
      <w:pPr>
        <w:rPr>
          <w:color w:val="000000"/>
        </w:rPr>
      </w:pPr>
      <w:r w:rsidRPr="001E3493">
        <w:rPr>
          <w:color w:val="000000"/>
        </w:rPr>
        <w:t>Density of scaffold center was measured in Hounsfield units (HU). To achieve a representative measurement, a 10mm transverse slab was generated from MPR data, and a region of interest was manually drawn in the center of the slab.</w:t>
      </w:r>
    </w:p>
    <w:p w14:paraId="53125DD8" w14:textId="331191A9" w:rsidR="00663CCC" w:rsidRPr="001E3493" w:rsidRDefault="00663CCC" w:rsidP="00DB2214">
      <w:pPr>
        <w:pStyle w:val="Heading3"/>
      </w:pPr>
      <w:bookmarkStart w:id="25" w:name="OLE_LINK3"/>
      <w:r w:rsidRPr="001E3493">
        <w:t>Vancomycin assays</w:t>
      </w:r>
      <w:bookmarkEnd w:id="25"/>
    </w:p>
    <w:p w14:paraId="7E5552B0" w14:textId="412D1B66" w:rsidR="00106D74" w:rsidRPr="00234024" w:rsidRDefault="00951FB4" w:rsidP="00A65DEE">
      <w:pPr>
        <w:shd w:val="clear" w:color="auto" w:fill="FFFFFF"/>
        <w:rPr>
          <w:color w:val="000000"/>
        </w:rPr>
      </w:pPr>
      <w:r w:rsidRPr="001E3493">
        <w:rPr>
          <w:color w:val="000000"/>
        </w:rPr>
        <w:t xml:space="preserve">In-vitro and in-vivo assessment of vancomycin concentration were performed. </w:t>
      </w:r>
      <w:r w:rsidR="00191396" w:rsidRPr="001E3493">
        <w:rPr>
          <w:color w:val="222222"/>
        </w:rPr>
        <w:t>In vitro drug elution was performed using an established protocol with complete turnover of media. Samples were collected for analysis at days 0 (12 hours), 1, 2, 3, 5, 7, and 10. Vancomycin was reconstituted with 4 mL of sterile water for injection to achieve a high concentration of 125 mg/ml. The scaffold was aseptically placed in a 4-well plate and loaded with 4 mL of vancomycin for an hour, allowing full saturation. The vancomycin-loaded scaffold was transferred to a conical tube containing 7 mL of sterile deionized water (DI water) and incubated at 37⁰ C with 5% CO2. At each timepoint, all 7 mL of DI water was removed from the tube, and 2 mL of it was transferred to a cryopreservation vial for later analysis. Fresh 7 mL of DI water was then added to the scaffold tube. The cryopreservation vial was frozen at -80⁰C, and scaffold returned to the incubator after each collection.</w:t>
      </w:r>
      <w:r w:rsidR="00C96A00" w:rsidRPr="001E3493">
        <w:rPr>
          <w:color w:val="222222"/>
        </w:rPr>
        <w:t xml:space="preserve"> </w:t>
      </w:r>
      <w:r w:rsidRPr="001E3493">
        <w:rPr>
          <w:color w:val="000000"/>
        </w:rPr>
        <w:t xml:space="preserve">In </w:t>
      </w:r>
      <w:proofErr w:type="gramStart"/>
      <w:r w:rsidRPr="001E3493">
        <w:rPr>
          <w:color w:val="000000"/>
        </w:rPr>
        <w:t>vivo</w:t>
      </w:r>
      <w:proofErr w:type="gramEnd"/>
      <w:r w:rsidRPr="001E3493">
        <w:rPr>
          <w:color w:val="000000"/>
        </w:rPr>
        <w:t xml:space="preserve">, blood samples were collected on: Hours 0 (pre-operative) and 12 hours, on days 1, 2, 3, 5, 7, 10, 12, and at 2, 3, 4, 8, and 12 weeks. 5ml of blood was </w:t>
      </w:r>
      <w:r w:rsidRPr="001E3493">
        <w:rPr>
          <w:color w:val="000000"/>
        </w:rPr>
        <w:lastRenderedPageBreak/>
        <w:t xml:space="preserve">drawn from the jugular vein, the blood was centrifuged at 2200 x g for 10 minutes, and plasma was harvested and stored at -80C until analysis could be done for vancomycin concentration and plasma biomarker analysis.  </w:t>
      </w:r>
    </w:p>
    <w:p w14:paraId="126F7113" w14:textId="7A80FAF5" w:rsidR="00106D74" w:rsidRDefault="00951FB4" w:rsidP="00A65DEE">
      <w:pPr>
        <w:shd w:val="clear" w:color="auto" w:fill="FFFFFF"/>
        <w:rPr>
          <w:color w:val="000000"/>
        </w:rPr>
      </w:pPr>
      <w:r w:rsidRPr="001E3493">
        <w:rPr>
          <w:color w:val="222222"/>
        </w:rPr>
        <w:t xml:space="preserve">After conclusion of the in vivo portion of the study, vancomycin </w:t>
      </w:r>
      <w:r w:rsidRPr="001E3493">
        <w:rPr>
          <w:color w:val="000000"/>
        </w:rPr>
        <w:t xml:space="preserve">from groups (SA and SBA) </w:t>
      </w:r>
      <w:r w:rsidRPr="001E3493">
        <w:rPr>
          <w:color w:val="222222"/>
        </w:rPr>
        <w:t xml:space="preserve">was extracted from plasma samples using a solid phase extraction (SPE) method. Briefly, previously frozen plasma samples were thawed and vortexed and 100 µL was transferred to a glass test tube followed by 15 µL internal standard (100 </w:t>
      </w:r>
      <w:proofErr w:type="gramStart"/>
      <w:r w:rsidRPr="001E3493">
        <w:rPr>
          <w:color w:val="222222"/>
        </w:rPr>
        <w:t>µg</w:t>
      </w:r>
      <w:proofErr w:type="gramEnd"/>
      <w:r w:rsidRPr="001E3493">
        <w:rPr>
          <w:color w:val="222222"/>
        </w:rPr>
        <w:t xml:space="preserve">/mL caffeine). Five hundred microliters of 0.1 M HCl </w:t>
      </w:r>
      <w:proofErr w:type="gramStart"/>
      <w:r w:rsidRPr="001E3493">
        <w:rPr>
          <w:color w:val="222222"/>
        </w:rPr>
        <w:t>was</w:t>
      </w:r>
      <w:proofErr w:type="gramEnd"/>
      <w:r w:rsidRPr="001E3493">
        <w:rPr>
          <w:color w:val="222222"/>
        </w:rPr>
        <w:t xml:space="preserve"> added, and the tubes were vortexed for 30 seconds and then centrifuged for 10 minutes at 1000 X g. The supernatant is added to a prewet (1 mL of methanol, 1 mL of water) Oasis MCX 1 cc cartridge. The cartridge was washed with 1 mL of 5% methanol in water and eluted with 1.5 mL of 5% ammonia in methanol. The eluent </w:t>
      </w:r>
      <w:proofErr w:type="gramStart"/>
      <w:r w:rsidRPr="001E3493">
        <w:rPr>
          <w:color w:val="222222"/>
        </w:rPr>
        <w:t>was evaporated</w:t>
      </w:r>
      <w:proofErr w:type="gramEnd"/>
      <w:r w:rsidRPr="001E3493">
        <w:rPr>
          <w:color w:val="222222"/>
        </w:rPr>
        <w:t xml:space="preserve"> with nitrogen gas and then the residue re-dissolved in 250 µL of mobile phase. </w:t>
      </w:r>
      <w:r w:rsidR="003B1D43" w:rsidRPr="001E3493">
        <w:rPr>
          <w:color w:val="222222"/>
        </w:rPr>
        <w:t xml:space="preserve"> </w:t>
      </w:r>
      <w:r w:rsidRPr="001E3493">
        <w:rPr>
          <w:color w:val="222222"/>
        </w:rPr>
        <w:t>One hundred microliters were injected into the HPLC system.</w:t>
      </w:r>
      <w:r w:rsidRPr="001E3493">
        <w:rPr>
          <w:color w:val="000000"/>
        </w:rPr>
        <w:t xml:space="preserve"> </w:t>
      </w:r>
    </w:p>
    <w:p w14:paraId="24CB804A" w14:textId="41288037" w:rsidR="00D15481" w:rsidRPr="00234024" w:rsidRDefault="00951FB4" w:rsidP="00A65DEE">
      <w:pPr>
        <w:shd w:val="clear" w:color="auto" w:fill="FFFFFF"/>
      </w:pPr>
      <w:r w:rsidRPr="001E3493">
        <w:rPr>
          <w:color w:val="000000"/>
        </w:rPr>
        <w:t xml:space="preserve">The </w:t>
      </w:r>
      <w:r w:rsidRPr="001E3493">
        <w:rPr>
          <w:color w:val="222222"/>
        </w:rPr>
        <w:t>analysis of vancomycin in plasma samples was conducted using reversed phase HPLC.</w:t>
      </w:r>
      <w:r w:rsidRPr="001E3493">
        <w:t xml:space="preserve"> </w:t>
      </w:r>
      <w:r w:rsidRPr="001E3493">
        <w:rPr>
          <w:color w:val="222222"/>
        </w:rPr>
        <w:t>The system consisted of a 2695 separations module and a 2487 UV detector (Waters, Milford,</w:t>
      </w:r>
      <w:r w:rsidRPr="001E3493">
        <w:t xml:space="preserve"> </w:t>
      </w:r>
      <w:r w:rsidRPr="001E3493">
        <w:rPr>
          <w:color w:val="222222"/>
        </w:rPr>
        <w:t xml:space="preserve">MA, USA.). Separation was attained on a Waters </w:t>
      </w:r>
      <w:proofErr w:type="spellStart"/>
      <w:r w:rsidRPr="001E3493">
        <w:rPr>
          <w:color w:val="222222"/>
        </w:rPr>
        <w:t>XBridge</w:t>
      </w:r>
      <w:proofErr w:type="spellEnd"/>
      <w:r w:rsidRPr="001E3493">
        <w:rPr>
          <w:color w:val="222222"/>
        </w:rPr>
        <w:t xml:space="preserve"> C 18 4.6 x 250 mm (5 µm) column.</w:t>
      </w:r>
      <w:r w:rsidRPr="001E3493">
        <w:t xml:space="preserve"> </w:t>
      </w:r>
      <w:r w:rsidRPr="001E3493">
        <w:rPr>
          <w:color w:val="222222"/>
        </w:rPr>
        <w:t>The mobile phase was an isocratic mixture of 0.1% formic acid in water pH 3.0 with 2 M sodium</w:t>
      </w:r>
      <w:r w:rsidRPr="001E3493">
        <w:t xml:space="preserve"> </w:t>
      </w:r>
      <w:r w:rsidRPr="001E3493">
        <w:rPr>
          <w:color w:val="222222"/>
        </w:rPr>
        <w:t>hydroxide (NaOH) and acetonitrile (90:10). The flow rate was 1.0 ml/min and UV absorbance</w:t>
      </w:r>
      <w:r w:rsidRPr="001E3493">
        <w:t xml:space="preserve"> </w:t>
      </w:r>
      <w:r w:rsidRPr="001E3493">
        <w:rPr>
          <w:color w:val="222222"/>
        </w:rPr>
        <w:t>was measured at 240 nm.</w:t>
      </w:r>
      <w:r w:rsidR="003B1D43" w:rsidRPr="001E3493">
        <w:rPr>
          <w:color w:val="222222"/>
        </w:rPr>
        <w:t xml:space="preserve"> </w:t>
      </w:r>
      <w:r w:rsidRPr="001E3493">
        <w:t>Standard curves for plasma analysis were prepared by fortifying plasma with</w:t>
      </w:r>
      <w:r w:rsidR="00191396" w:rsidRPr="001E3493">
        <w:t xml:space="preserve"> </w:t>
      </w:r>
      <w:r w:rsidRPr="001E3493">
        <w:t>vancomycin to produce a linear concentration range of 0.1–100 µg/mL Average recovery for</w:t>
      </w:r>
      <w:r w:rsidR="003B1D43" w:rsidRPr="001E3493">
        <w:t xml:space="preserve"> </w:t>
      </w:r>
      <w:r w:rsidRPr="001E3493">
        <w:t xml:space="preserve">vancomycin was 99% while </w:t>
      </w:r>
      <w:r w:rsidRPr="001E3493">
        <w:lastRenderedPageBreak/>
        <w:t>intra and inter-assay variability ranged from 0.85 to 6.4% and 0.72</w:t>
      </w:r>
      <w:r w:rsidR="003B1D43" w:rsidRPr="001E3493">
        <w:t xml:space="preserve"> </w:t>
      </w:r>
      <w:r w:rsidRPr="001E3493">
        <w:t xml:space="preserve">to 10.4%, respectively. The lower limit of quantification was 0.1 </w:t>
      </w:r>
      <w:proofErr w:type="gramStart"/>
      <w:r w:rsidRPr="001E3493">
        <w:t>µg</w:t>
      </w:r>
      <w:proofErr w:type="gramEnd"/>
      <w:r w:rsidRPr="001E3493">
        <w:t>/</w:t>
      </w:r>
      <w:proofErr w:type="spellStart"/>
      <w:r w:rsidRPr="001E3493">
        <w:t>mL.</w:t>
      </w:r>
      <w:proofErr w:type="spellEnd"/>
    </w:p>
    <w:p w14:paraId="506F7ADE" w14:textId="67C3026B" w:rsidR="00717FB0" w:rsidRPr="001E3493" w:rsidRDefault="008D6F52" w:rsidP="00DB2214">
      <w:pPr>
        <w:pStyle w:val="Heading3"/>
      </w:pPr>
      <w:r w:rsidRPr="001E3493">
        <w:t>Infrared thermography Imaging</w:t>
      </w:r>
    </w:p>
    <w:p w14:paraId="272238E1" w14:textId="6FF05678" w:rsidR="00FB6E6C" w:rsidRPr="00234024" w:rsidRDefault="00FB6E6C" w:rsidP="00234024">
      <w:pPr>
        <w:shd w:val="clear" w:color="auto" w:fill="FFFFFF"/>
        <w:rPr>
          <w:color w:val="222222"/>
        </w:rPr>
      </w:pPr>
      <w:r w:rsidRPr="001E3493">
        <w:rPr>
          <w:color w:val="222222"/>
        </w:rPr>
        <w:t xml:space="preserve">IR thermography images were acquired using a thermal imaging camera (FLIR Ex series, </w:t>
      </w:r>
      <w:r w:rsidRPr="001E3493">
        <w:t xml:space="preserve">Teledyne FLIR, LLC, Wilsonville, </w:t>
      </w:r>
      <w:proofErr w:type="gramStart"/>
      <w:r w:rsidRPr="001E3493">
        <w:t>OR,</w:t>
      </w:r>
      <w:proofErr w:type="gramEnd"/>
      <w:r w:rsidRPr="001E3493">
        <w:t xml:space="preserve"> USA)</w:t>
      </w:r>
      <w:r w:rsidRPr="001E3493">
        <w:rPr>
          <w:color w:val="222222"/>
        </w:rPr>
        <w:t xml:space="preserve">. </w:t>
      </w:r>
      <w:r w:rsidRPr="001E3493">
        <w:t xml:space="preserve">Images were obtained twice a week for the first two weeks, then at the </w:t>
      </w:r>
      <w:proofErr w:type="gramStart"/>
      <w:r w:rsidRPr="001E3493">
        <w:t>following time</w:t>
      </w:r>
      <w:proofErr w:type="gramEnd"/>
      <w:r w:rsidRPr="001E3493">
        <w:t xml:space="preserve"> points: 3, 4, 6, 8, 10, 12 weeks. Goats</w:t>
      </w:r>
      <w:r w:rsidRPr="001E3493">
        <w:rPr>
          <w:color w:val="222222"/>
        </w:rPr>
        <w:t xml:space="preserve"> were positioned on a standing platform to ensure consistent thermal exposure and minimize movement artifacts during image capture. The goats were restrained in an anatomically correct position with their heads secured ensuring stability and comfort for the goats during the procedure. Images were collected in a controlled temperature room ranging from 20 to 22 °C).</w:t>
      </w:r>
    </w:p>
    <w:p w14:paraId="2E7C4224" w14:textId="3685C0F2" w:rsidR="004B5DB3" w:rsidRPr="001E3493" w:rsidRDefault="004B5DB3" w:rsidP="00DB2214">
      <w:pPr>
        <w:pStyle w:val="Heading3"/>
      </w:pPr>
      <w:r w:rsidRPr="001E3493">
        <w:t>Fluorescence Imaging</w:t>
      </w:r>
    </w:p>
    <w:p w14:paraId="2BFD8852" w14:textId="72323F57" w:rsidR="00D7734A" w:rsidRPr="001E3493" w:rsidRDefault="00D7734A" w:rsidP="00234024">
      <w:pPr>
        <w:shd w:val="clear" w:color="auto" w:fill="FFFFFF"/>
      </w:pPr>
      <w:r w:rsidRPr="001E3493">
        <w:t xml:space="preserve">A handheld </w:t>
      </w:r>
      <w:bookmarkStart w:id="26" w:name="OLE_LINK1"/>
      <w:bookmarkStart w:id="27" w:name="OLE_LINK2"/>
      <w:r w:rsidRPr="001E3493">
        <w:t>fluorescence imaging camera (</w:t>
      </w:r>
      <w:proofErr w:type="spellStart"/>
      <w:r w:rsidRPr="001E3493">
        <w:t>MolecuLight</w:t>
      </w:r>
      <w:proofErr w:type="spellEnd"/>
      <w:r w:rsidRPr="001E3493">
        <w:t> </w:t>
      </w:r>
      <w:r w:rsidRPr="001E3493">
        <w:rPr>
          <w:i/>
          <w:iCs/>
        </w:rPr>
        <w:t>i:X</w:t>
      </w:r>
      <w:r w:rsidRPr="001E3493">
        <w:rPr>
          <w:vertAlign w:val="superscript"/>
        </w:rPr>
        <w:t>®</w:t>
      </w:r>
      <w:r w:rsidRPr="001E3493">
        <w:t xml:space="preserve"> &amp; DX™, </w:t>
      </w:r>
      <w:proofErr w:type="spellStart"/>
      <w:r w:rsidRPr="001E3493">
        <w:t>MolecuLight</w:t>
      </w:r>
      <w:proofErr w:type="spellEnd"/>
      <w:r w:rsidRPr="001E3493">
        <w:t xml:space="preserve"> Corp, Toronto, ON M5G 1T6 Canada.) </w:t>
      </w:r>
      <w:bookmarkEnd w:id="26"/>
      <w:bookmarkEnd w:id="27"/>
      <w:r w:rsidRPr="001E3493">
        <w:t xml:space="preserve">was used for real-time visual detection of skin surface contamination with Staphylococcus aureus. Staph. aureus auto-fluoresces red under 405 nm violet light. Images were obtained immediately after thermography imaging using identical guidelines. Fluorescence images were captured twice a week for the first two weeks, and then </w:t>
      </w:r>
      <w:proofErr w:type="gramStart"/>
      <w:r w:rsidRPr="001E3493">
        <w:t>at</w:t>
      </w:r>
      <w:proofErr w:type="gramEnd"/>
      <w:r w:rsidRPr="001E3493">
        <w:t xml:space="preserve"> weeks 3, 4, 6, 8, 10, and 12 thereafter.</w:t>
      </w:r>
    </w:p>
    <w:p w14:paraId="48A1DB52" w14:textId="32EEEA24" w:rsidR="00CB1865" w:rsidRPr="001E3493" w:rsidRDefault="00427FEB" w:rsidP="00DB2214">
      <w:pPr>
        <w:pStyle w:val="Heading3"/>
      </w:pPr>
      <w:r w:rsidRPr="001E3493">
        <w:t xml:space="preserve">Pressure mat analysis  </w:t>
      </w:r>
    </w:p>
    <w:p w14:paraId="6709C13B" w14:textId="77777777" w:rsidR="00491A55" w:rsidRPr="001E3493" w:rsidRDefault="00491A55" w:rsidP="00234024">
      <w:r w:rsidRPr="001E3493">
        <w:t xml:space="preserve">Goats were halter trained to be led across a pressure mat during the acclimation period prior to the start of the study. </w:t>
      </w:r>
      <w:r w:rsidRPr="001E3493">
        <w:rPr>
          <w:color w:val="000000"/>
        </w:rPr>
        <w:t xml:space="preserve">Gait parameters were objectively assessed using an automated, real-time pressure sensing system. </w:t>
      </w:r>
      <w:r w:rsidRPr="001E3493">
        <w:t xml:space="preserve">During data collection, the goats were led across the pressure mat walkway for assessment of gait, focusing on biomechanics and </w:t>
      </w:r>
      <w:r w:rsidRPr="001E3493">
        <w:lastRenderedPageBreak/>
        <w:t xml:space="preserve">kinematics. Data from multiple runs are collected to generate a gait table and a Stance-Stride table. Pressure sensing tests are done on days -1 (prior to surgery day) and 7, and then weeks 2, 4, 6, 8, 10, and 12 weeks. </w:t>
      </w:r>
    </w:p>
    <w:p w14:paraId="7C46D0AB" w14:textId="53565122" w:rsidR="00491A55" w:rsidRPr="001E3493" w:rsidRDefault="00491A55" w:rsidP="00234024">
      <w:r w:rsidRPr="001E3493">
        <w:rPr>
          <w:color w:val="000000"/>
        </w:rPr>
        <w:t xml:space="preserve">The pressure mat </w:t>
      </w:r>
      <w:r w:rsidR="00D95DD0" w:rsidRPr="001E3493">
        <w:rPr>
          <w:color w:val="000000"/>
        </w:rPr>
        <w:t xml:space="preserve">data collection was </w:t>
      </w:r>
      <w:r w:rsidR="000D176E" w:rsidRPr="001E3493">
        <w:rPr>
          <w:color w:val="000000"/>
        </w:rPr>
        <w:t xml:space="preserve">performed in the molds of </w:t>
      </w:r>
      <w:r w:rsidR="00FE634D" w:rsidRPr="001E3493">
        <w:rPr>
          <w:color w:val="000000"/>
        </w:rPr>
        <w:t xml:space="preserve">our laboratory </w:t>
      </w:r>
      <w:r w:rsidR="000D176E" w:rsidRPr="001E3493">
        <w:rPr>
          <w:color w:val="000000"/>
        </w:rPr>
        <w:t>stablished methodology</w:t>
      </w:r>
      <w:r w:rsidR="00FE634D" w:rsidRPr="001E3493">
        <w:rPr>
          <w:color w:val="000000"/>
        </w:rPr>
        <w:t xml:space="preserve"> described in </w:t>
      </w:r>
      <w:r w:rsidR="001350E9" w:rsidRPr="001E3493">
        <w:rPr>
          <w:color w:val="000000"/>
        </w:rPr>
        <w:t>full by Bowers et. al</w:t>
      </w:r>
      <w:r w:rsidR="00D91563" w:rsidRPr="001E3493">
        <w:rPr>
          <w:color w:val="000000"/>
        </w:rPr>
        <w:fldChar w:fldCharType="begin"/>
      </w:r>
      <w:r w:rsidR="00EB5F7B" w:rsidRPr="001E3493">
        <w:rPr>
          <w:color w:val="000000"/>
        </w:rPr>
        <w:instrText xml:space="preserve"> ADDIN EN.CITE &lt;EndNote&gt;&lt;Cite&gt;&lt;Author&gt;Bowers&lt;/Author&gt;&lt;Year&gt;2022&lt;/Year&gt;&lt;RecNum&gt;90&lt;/RecNum&gt;&lt;DisplayText&gt;[133]&lt;/DisplayText&gt;&lt;record&gt;&lt;rec-number&gt;90&lt;/rec-number&gt;&lt;foreign-keys&gt;&lt;key app="EN" db-id="xaevzfd9lwaxscesw0c59dee2eev9eefatvt" timestamp="1733250203"&gt;90&lt;/key&gt;&lt;/foreign-keys&gt;&lt;ref-type name="Journal Article"&gt;17&lt;/ref-type&gt;&lt;contributors&gt;&lt;authors&gt;&lt;author&gt;Bowers, Kristin M.&lt;/author&gt;&lt;author&gt;Terrones, Lori D.&lt;/author&gt;&lt;author&gt;Croy, Elizabeth G.&lt;/author&gt;&lt;author&gt;Mulon, Pierre-Yves&lt;/author&gt;&lt;author&gt;Adair, Henry S.&lt;/author&gt;&lt;author&gt;Anderson, David E.&lt;/author&gt;&lt;/authors&gt;&lt;/contributors&gt;&lt;titles&gt;&lt;title&gt;Assessment of Gait Following Locking Plate Fixation of a Tibial Segmental Defect and Cast Immobilization in Goats&lt;/title&gt;&lt;secondary-title&gt;Biomechanics&lt;/secondary-title&gt;&lt;/titles&gt;&lt;periodical&gt;&lt;full-title&gt;Biomechanics&lt;/full-title&gt;&lt;/periodical&gt;&lt;pages&gt;575-590&lt;/pages&gt;&lt;volume&gt;2&lt;/volume&gt;&lt;number&gt;4&lt;/number&gt;&lt;section&gt;575&lt;/section&gt;&lt;dates&gt;&lt;year&gt;2022&lt;/year&gt;&lt;/dates&gt;&lt;isbn&gt;2673-7078&lt;/isbn&gt;&lt;urls&gt;&lt;/urls&gt;&lt;electronic-resource-num&gt;10.3390/biomechanics2040045&lt;/electronic-resource-num&gt;&lt;/record&gt;&lt;/Cite&gt;&lt;/EndNote&gt;</w:instrText>
      </w:r>
      <w:r w:rsidR="00D91563" w:rsidRPr="001E3493">
        <w:rPr>
          <w:color w:val="000000"/>
        </w:rPr>
        <w:fldChar w:fldCharType="separate"/>
      </w:r>
      <w:r w:rsidR="00EB5F7B" w:rsidRPr="001E3493">
        <w:rPr>
          <w:noProof/>
          <w:color w:val="000000"/>
        </w:rPr>
        <w:t>[133]</w:t>
      </w:r>
      <w:r w:rsidR="00D91563" w:rsidRPr="001E3493">
        <w:rPr>
          <w:color w:val="000000"/>
        </w:rPr>
        <w:fldChar w:fldCharType="end"/>
      </w:r>
      <w:r w:rsidR="00D91563" w:rsidRPr="001E3493">
        <w:rPr>
          <w:color w:val="000000"/>
        </w:rPr>
        <w:t>. The pressure mat</w:t>
      </w:r>
      <w:r w:rsidR="00D95DD0" w:rsidRPr="001E3493">
        <w:rPr>
          <w:color w:val="000000"/>
        </w:rPr>
        <w:t xml:space="preserve"> </w:t>
      </w:r>
      <w:r w:rsidRPr="001E3493">
        <w:rPr>
          <w:color w:val="000000"/>
        </w:rPr>
        <w:t>was calibrated according to the manufacturer’s instructions. Recordings were manually triggered and ended by the investigator. The mat was placed at the midpoint of the alley and covered with a soft, rubber overlay.</w:t>
      </w:r>
      <w:r w:rsidR="00896236" w:rsidRPr="001E3493">
        <w:rPr>
          <w:color w:val="000000"/>
        </w:rPr>
        <w:t xml:space="preserve"> Goats were trained to walk on a halter through the alleyway that housed the mat. </w:t>
      </w:r>
      <w:r w:rsidRPr="001E3493">
        <w:rPr>
          <w:color w:val="000000"/>
        </w:rPr>
        <w:t xml:space="preserve">Prior to </w:t>
      </w:r>
      <w:r w:rsidR="00896236" w:rsidRPr="001E3493">
        <w:rPr>
          <w:color w:val="000000"/>
        </w:rPr>
        <w:t>each pass</w:t>
      </w:r>
      <w:r w:rsidRPr="001E3493">
        <w:rPr>
          <w:color w:val="000000"/>
        </w:rPr>
        <w:t>, goats were weighed on a digital scale and the weight was recorded in the computer system software to be used in future data analysis. The halter lead was held without tension applied to the halter during the pass to allow for freedom of movement at a normal pace. The investigator was positioned at the midpoint of the mat and each pass was recorded using a digital video camera (Microsoft LifeCam Cinema, Microsoft Corporation, Redmond, WA, USA) with the same frame rate of 15 frames per second and positioned at the same location as the investigator to allow for accurate determination of extremity strike and overall gait.</w:t>
      </w:r>
    </w:p>
    <w:p w14:paraId="2F28D09F" w14:textId="63389B87" w:rsidR="00C1071B" w:rsidRDefault="00491A55" w:rsidP="00234024">
      <w:pPr>
        <w:rPr>
          <w:color w:val="000000"/>
        </w:rPr>
      </w:pPr>
      <w:r w:rsidRPr="001E3493">
        <w:rPr>
          <w:color w:val="000000"/>
        </w:rPr>
        <w:t xml:space="preserve">During each data collection session, each goat was walked across for a maximum of 6 passages.  A valid walking pass was defined as traversal of the mat at a progressive and calm, without stopping walking gait. Three valid walking passes were obtained to generate average data for each goat and this </w:t>
      </w:r>
      <w:proofErr w:type="gramStart"/>
      <w:r w:rsidRPr="001E3493">
        <w:rPr>
          <w:color w:val="000000"/>
        </w:rPr>
        <w:t>averaged</w:t>
      </w:r>
      <w:proofErr w:type="gramEnd"/>
      <w:r w:rsidRPr="001E3493">
        <w:rPr>
          <w:color w:val="000000"/>
        </w:rPr>
        <w:t xml:space="preserve"> data was used for further analysis. Variables of interest included Maximum Peak Pressure (Kpa), Stride length (m), Stride velocity (m/sec), Maximum force (kg), Maximum force (%BW).</w:t>
      </w:r>
      <w:r w:rsidRPr="001E3493" w:rsidDel="00F417AE">
        <w:rPr>
          <w:color w:val="000000"/>
        </w:rPr>
        <w:t xml:space="preserve"> </w:t>
      </w:r>
    </w:p>
    <w:p w14:paraId="5244FA83" w14:textId="77777777" w:rsidR="00626615" w:rsidRPr="001E3493" w:rsidRDefault="00626615" w:rsidP="001B5BA1">
      <w:pPr>
        <w:spacing w:after="240"/>
      </w:pPr>
    </w:p>
    <w:p w14:paraId="6CB165DB" w14:textId="3606F870" w:rsidR="00712191" w:rsidRPr="00712191" w:rsidRDefault="0085558C" w:rsidP="008A36D8">
      <w:pPr>
        <w:pStyle w:val="Heading2"/>
      </w:pPr>
      <w:bookmarkStart w:id="28" w:name="_Toc195707705"/>
      <w:r w:rsidRPr="001B5BA1">
        <w:lastRenderedPageBreak/>
        <w:t>Ex. Vivo data collection</w:t>
      </w:r>
      <w:bookmarkEnd w:id="28"/>
    </w:p>
    <w:p w14:paraId="65F21605" w14:textId="77777777" w:rsidR="00BA2ABC" w:rsidRDefault="00970C23" w:rsidP="00BA2ABC">
      <w:pPr>
        <w:pStyle w:val="Heading3"/>
      </w:pPr>
      <w:r w:rsidRPr="001E3493">
        <w:t xml:space="preserve">Specimen Harvesting </w:t>
      </w:r>
    </w:p>
    <w:p w14:paraId="18F250E7" w14:textId="1FAF4815" w:rsidR="0042223F" w:rsidRDefault="00756644" w:rsidP="00BA2ABC">
      <w:r w:rsidRPr="001E3493">
        <w:t xml:space="preserve">Goats were euthanized according to protocol guidelines and </w:t>
      </w:r>
      <w:r w:rsidR="00F247EB" w:rsidRPr="001E3493">
        <w:t>samples harvested in a dedicated animal necropsy facility</w:t>
      </w:r>
      <w:r w:rsidRPr="001E3493">
        <w:t xml:space="preserve">. Each harvest day was limited to goats having the same biosafety classification. ABSL1 goats were processed </w:t>
      </w:r>
      <w:r w:rsidR="00F247EB" w:rsidRPr="001E3493">
        <w:t>o</w:t>
      </w:r>
      <w:r w:rsidRPr="001E3493">
        <w:t xml:space="preserve">n the necropsy </w:t>
      </w:r>
      <w:r w:rsidR="00F247EB" w:rsidRPr="001E3493">
        <w:t>room</w:t>
      </w:r>
      <w:r w:rsidR="003B2C93" w:rsidRPr="001E3493">
        <w:t xml:space="preserve">. </w:t>
      </w:r>
    </w:p>
    <w:p w14:paraId="55899840" w14:textId="226D1CFB" w:rsidR="00F50DCF" w:rsidRPr="00234024" w:rsidRDefault="003B2C93" w:rsidP="00BA2ABC">
      <w:pPr>
        <w:rPr>
          <w:color w:val="333333"/>
        </w:rPr>
      </w:pPr>
      <w:r w:rsidRPr="001E3493">
        <w:t>T</w:t>
      </w:r>
      <w:r w:rsidR="00756644" w:rsidRPr="001E3493">
        <w:t xml:space="preserve">he hind limb was removed entirely by dismembering at the </w:t>
      </w:r>
      <w:proofErr w:type="spellStart"/>
      <w:r w:rsidR="00756644" w:rsidRPr="001E3493">
        <w:t>coxofemoral</w:t>
      </w:r>
      <w:proofErr w:type="spellEnd"/>
      <w:r w:rsidR="00756644" w:rsidRPr="001E3493">
        <w:t xml:space="preserve"> joint, and the limb processed inside of a BSL 2 biosafety cabinet. Different biosafety cabinets were used for non-infected (ABSL 1) and infected (ABSL 2) goats. Each limb had the hair clipped from the limb and the limb aseptically prepared for sample collection. Manipulation of the limb was conducted in a biosafety cabinet using sterile materials. Samples were collected after the removal of screws and plates and after completion of CT imaging. After imaging, samples were systematically collected from the limb inside the biosafety cabinet. </w:t>
      </w:r>
      <w:r w:rsidR="00C7757A" w:rsidRPr="00BA2ABC">
        <w:rPr>
          <w:b/>
          <w:bCs/>
        </w:rPr>
        <w:t>(</w:t>
      </w:r>
      <w:r w:rsidR="00756644" w:rsidRPr="00BA2ABC">
        <w:rPr>
          <w:b/>
          <w:bCs/>
        </w:rPr>
        <w:t xml:space="preserve">Table </w:t>
      </w:r>
      <w:r w:rsidR="00A86542">
        <w:rPr>
          <w:b/>
          <w:bCs/>
        </w:rPr>
        <w:t>2</w:t>
      </w:r>
      <w:r w:rsidR="00C7757A" w:rsidRPr="00BA2ABC">
        <w:rPr>
          <w:b/>
          <w:bCs/>
        </w:rPr>
        <w:t>)</w:t>
      </w:r>
      <w:r w:rsidR="00756644" w:rsidRPr="00BA2ABC">
        <w:rPr>
          <w:color w:val="333333"/>
        </w:rPr>
        <w:t>.</w:t>
      </w:r>
    </w:p>
    <w:p w14:paraId="6082AA02" w14:textId="0904642B" w:rsidR="00DE008E" w:rsidRPr="001E3493" w:rsidRDefault="00DE008E" w:rsidP="00DB2214">
      <w:pPr>
        <w:pStyle w:val="Heading3"/>
      </w:pPr>
      <w:r w:rsidRPr="001E3493">
        <w:t>Bacteriology culture of tissues/swabs</w:t>
      </w:r>
    </w:p>
    <w:p w14:paraId="09200281" w14:textId="4EFD8A5F" w:rsidR="0042223F" w:rsidRDefault="00F45DC1" w:rsidP="00F45DC1">
      <w:pPr>
        <w:rPr>
          <w:iCs/>
        </w:rPr>
      </w:pPr>
      <w:r w:rsidRPr="001E3493">
        <w:rPr>
          <w:iCs/>
        </w:rPr>
        <w:t>Samples were inoculated to Columbia blood agar with 5% sheep blood, colistin-nalidixic acid 5% sheep blood, and MacConkey II agar plates using 4-quadrant streaking method and thioglycolate enrichment broth. Both blood agar plates were incubated at 35</w:t>
      </w:r>
      <w:r w:rsidRPr="001E3493">
        <w:rPr>
          <w:iCs/>
          <w:vertAlign w:val="superscript"/>
        </w:rPr>
        <w:t>o </w:t>
      </w:r>
      <w:r w:rsidRPr="001E3493">
        <w:rPr>
          <w:iCs/>
        </w:rPr>
        <w:t>C with 6% CO</w:t>
      </w:r>
      <w:r w:rsidRPr="001E3493">
        <w:rPr>
          <w:iCs/>
          <w:vertAlign w:val="subscript"/>
        </w:rPr>
        <w:t>2</w:t>
      </w:r>
      <w:r w:rsidRPr="001E3493">
        <w:rPr>
          <w:iCs/>
        </w:rPr>
        <w:t>, MacConkey and broth incubated at 35</w:t>
      </w:r>
      <w:r w:rsidRPr="001E3493">
        <w:rPr>
          <w:iCs/>
          <w:vertAlign w:val="superscript"/>
        </w:rPr>
        <w:t>o </w:t>
      </w:r>
      <w:r w:rsidRPr="001E3493">
        <w:rPr>
          <w:iCs/>
        </w:rPr>
        <w:t xml:space="preserve">C ambient. </w:t>
      </w:r>
    </w:p>
    <w:p w14:paraId="4C5235F5" w14:textId="6FB23966" w:rsidR="00F50DCF" w:rsidRPr="001E3493" w:rsidRDefault="00F45DC1" w:rsidP="00F45DC1">
      <w:pPr>
        <w:rPr>
          <w:iCs/>
        </w:rPr>
      </w:pPr>
      <w:r w:rsidRPr="001E3493">
        <w:rPr>
          <w:iCs/>
        </w:rPr>
        <w:t>CDC (anaerobic) and phenol-ethyl-alcohol with 5% sheep blood agar plates were incubated in anaerobic environment at 35</w:t>
      </w:r>
      <w:r w:rsidRPr="001E3493">
        <w:rPr>
          <w:iCs/>
          <w:vertAlign w:val="superscript"/>
        </w:rPr>
        <w:t>o </w:t>
      </w:r>
      <w:r w:rsidRPr="001E3493">
        <w:rPr>
          <w:iCs/>
        </w:rPr>
        <w:t>C. Plates were observed every day for 5 days. Isolates resembling Staphylococcus were identified using (Bruker) MADLI-</w:t>
      </w:r>
      <w:proofErr w:type="spellStart"/>
      <w:r w:rsidRPr="001E3493">
        <w:rPr>
          <w:iCs/>
        </w:rPr>
        <w:t>ToF</w:t>
      </w:r>
      <w:proofErr w:type="spellEnd"/>
      <w:r w:rsidRPr="001E3493">
        <w:rPr>
          <w:iCs/>
        </w:rPr>
        <w:t xml:space="preserve">. Antimicrobial susceptibilities were performed using </w:t>
      </w:r>
      <w:proofErr w:type="spellStart"/>
      <w:r w:rsidRPr="001E3493">
        <w:rPr>
          <w:iCs/>
        </w:rPr>
        <w:t>ThermoFisher</w:t>
      </w:r>
      <w:proofErr w:type="spellEnd"/>
      <w:r w:rsidRPr="001E3493">
        <w:rPr>
          <w:iCs/>
        </w:rPr>
        <w:t xml:space="preserve"> (</w:t>
      </w:r>
      <w:proofErr w:type="spellStart"/>
      <w:r w:rsidRPr="001E3493">
        <w:rPr>
          <w:iCs/>
        </w:rPr>
        <w:t>Sensititire</w:t>
      </w:r>
      <w:proofErr w:type="spellEnd"/>
      <w:r w:rsidRPr="001E3493">
        <w:rPr>
          <w:iCs/>
        </w:rPr>
        <w:t>) CompGP1F.</w:t>
      </w:r>
    </w:p>
    <w:p w14:paraId="63F614F0" w14:textId="3097B883" w:rsidR="00F50DCF" w:rsidRPr="001E3493" w:rsidRDefault="00F50DCF" w:rsidP="00F50DCF">
      <w:pPr>
        <w:shd w:val="clear" w:color="auto" w:fill="FFFFFF"/>
        <w:rPr>
          <w:color w:val="333333"/>
        </w:rPr>
      </w:pPr>
      <w:bookmarkStart w:id="29" w:name="_Toc195707654"/>
      <w:r w:rsidRPr="001E3493">
        <w:lastRenderedPageBreak/>
        <w:t xml:space="preserve">Table </w:t>
      </w:r>
      <w:r w:rsidRPr="001E3493">
        <w:fldChar w:fldCharType="begin"/>
      </w:r>
      <w:r w:rsidRPr="001E3493">
        <w:instrText xml:space="preserve"> SEQ Table \* ARABIC </w:instrText>
      </w:r>
      <w:r w:rsidRPr="001E3493">
        <w:fldChar w:fldCharType="separate"/>
      </w:r>
      <w:r w:rsidR="00056F45">
        <w:rPr>
          <w:noProof/>
        </w:rPr>
        <w:t>2</w:t>
      </w:r>
      <w:r w:rsidRPr="001E3493">
        <w:rPr>
          <w:noProof/>
        </w:rPr>
        <w:fldChar w:fldCharType="end"/>
      </w:r>
      <w:r w:rsidRPr="001E3493">
        <w:t>: Harvesting samples</w:t>
      </w:r>
      <w:bookmarkEnd w:id="29"/>
    </w:p>
    <w:tbl>
      <w:tblPr>
        <w:tblStyle w:val="TableGrid"/>
        <w:tblW w:w="0" w:type="auto"/>
        <w:tblLook w:val="04A0" w:firstRow="1" w:lastRow="0" w:firstColumn="1" w:lastColumn="0" w:noHBand="0" w:noVBand="1"/>
      </w:tblPr>
      <w:tblGrid>
        <w:gridCol w:w="2774"/>
        <w:gridCol w:w="2778"/>
        <w:gridCol w:w="2845"/>
      </w:tblGrid>
      <w:tr w:rsidR="00F50DCF" w:rsidRPr="001E3493" w14:paraId="4BA50580" w14:textId="77777777" w:rsidTr="0042223F">
        <w:trPr>
          <w:trHeight w:val="323"/>
        </w:trPr>
        <w:tc>
          <w:tcPr>
            <w:tcW w:w="2774" w:type="dxa"/>
          </w:tcPr>
          <w:p w14:paraId="728E1F97" w14:textId="77777777" w:rsidR="00F50DCF" w:rsidRPr="001E3493" w:rsidRDefault="00F50DCF" w:rsidP="00FC5BDB">
            <w:pPr>
              <w:spacing w:line="240" w:lineRule="auto"/>
            </w:pPr>
            <w:r w:rsidRPr="001E3493">
              <w:t>Sample</w:t>
            </w:r>
          </w:p>
        </w:tc>
        <w:tc>
          <w:tcPr>
            <w:tcW w:w="2778" w:type="dxa"/>
          </w:tcPr>
          <w:p w14:paraId="515EE3FB" w14:textId="77777777" w:rsidR="00F50DCF" w:rsidRPr="001E3493" w:rsidRDefault="00F50DCF" w:rsidP="00FC5BDB">
            <w:pPr>
              <w:spacing w:line="240" w:lineRule="auto"/>
            </w:pPr>
            <w:r w:rsidRPr="001E3493">
              <w:t>Site</w:t>
            </w:r>
          </w:p>
        </w:tc>
        <w:tc>
          <w:tcPr>
            <w:tcW w:w="2845" w:type="dxa"/>
          </w:tcPr>
          <w:p w14:paraId="405D0567" w14:textId="77777777" w:rsidR="00F50DCF" w:rsidRPr="001E3493" w:rsidRDefault="00F50DCF" w:rsidP="00FC5BDB">
            <w:pPr>
              <w:spacing w:line="240" w:lineRule="auto"/>
            </w:pPr>
            <w:r w:rsidRPr="001E3493">
              <w:t>Test</w:t>
            </w:r>
          </w:p>
        </w:tc>
      </w:tr>
      <w:tr w:rsidR="00712191" w:rsidRPr="001E3493" w14:paraId="6F6AEF3C" w14:textId="77777777" w:rsidTr="0042223F">
        <w:trPr>
          <w:trHeight w:val="152"/>
        </w:trPr>
        <w:tc>
          <w:tcPr>
            <w:tcW w:w="2774" w:type="dxa"/>
          </w:tcPr>
          <w:p w14:paraId="2550C109" w14:textId="77777777" w:rsidR="00712191" w:rsidRPr="001E3493" w:rsidRDefault="00712191" w:rsidP="00FC5BDB">
            <w:pPr>
              <w:spacing w:line="240" w:lineRule="auto"/>
            </w:pPr>
          </w:p>
        </w:tc>
        <w:tc>
          <w:tcPr>
            <w:tcW w:w="2778" w:type="dxa"/>
          </w:tcPr>
          <w:p w14:paraId="260A35D0" w14:textId="77777777" w:rsidR="00712191" w:rsidRPr="001E3493" w:rsidRDefault="00712191" w:rsidP="00FC5BDB">
            <w:pPr>
              <w:spacing w:line="240" w:lineRule="auto"/>
            </w:pPr>
          </w:p>
        </w:tc>
        <w:tc>
          <w:tcPr>
            <w:tcW w:w="2845" w:type="dxa"/>
          </w:tcPr>
          <w:p w14:paraId="70BF213C" w14:textId="77777777" w:rsidR="00712191" w:rsidRPr="001E3493" w:rsidRDefault="00712191" w:rsidP="00FC5BDB">
            <w:pPr>
              <w:spacing w:line="240" w:lineRule="auto"/>
            </w:pPr>
          </w:p>
        </w:tc>
      </w:tr>
      <w:tr w:rsidR="00F50DCF" w:rsidRPr="001E3493" w14:paraId="3CE6435F" w14:textId="77777777" w:rsidTr="0042223F">
        <w:trPr>
          <w:trHeight w:val="332"/>
        </w:trPr>
        <w:tc>
          <w:tcPr>
            <w:tcW w:w="2774" w:type="dxa"/>
          </w:tcPr>
          <w:p w14:paraId="14D0EB7A" w14:textId="77777777" w:rsidR="00F50DCF" w:rsidRPr="001E3493" w:rsidRDefault="00F50DCF" w:rsidP="00FC5BDB">
            <w:pPr>
              <w:spacing w:line="240" w:lineRule="auto"/>
            </w:pPr>
            <w:proofErr w:type="spellStart"/>
            <w:r w:rsidRPr="001E3493">
              <w:t>Culturette</w:t>
            </w:r>
            <w:proofErr w:type="spellEnd"/>
            <w:r w:rsidRPr="001E3493">
              <w:t xml:space="preserve"> swab</w:t>
            </w:r>
          </w:p>
        </w:tc>
        <w:tc>
          <w:tcPr>
            <w:tcW w:w="2778" w:type="dxa"/>
          </w:tcPr>
          <w:p w14:paraId="2DE650FB" w14:textId="77777777" w:rsidR="00F50DCF" w:rsidRPr="001E3493" w:rsidRDefault="00F50DCF" w:rsidP="00FC5BDB">
            <w:pPr>
              <w:spacing w:line="240" w:lineRule="auto"/>
            </w:pPr>
            <w:r w:rsidRPr="001E3493">
              <w:t>Proximal medullary cavity</w:t>
            </w:r>
          </w:p>
        </w:tc>
        <w:tc>
          <w:tcPr>
            <w:tcW w:w="2845" w:type="dxa"/>
          </w:tcPr>
          <w:p w14:paraId="77BD86B8" w14:textId="77777777" w:rsidR="00F50DCF" w:rsidRPr="001E3493" w:rsidRDefault="00F50DCF" w:rsidP="00FC5BDB">
            <w:pPr>
              <w:spacing w:line="240" w:lineRule="auto"/>
            </w:pPr>
            <w:r w:rsidRPr="001E3493">
              <w:t>Bacteriology</w:t>
            </w:r>
          </w:p>
        </w:tc>
      </w:tr>
      <w:tr w:rsidR="00F50DCF" w:rsidRPr="001E3493" w14:paraId="180DF258" w14:textId="77777777" w:rsidTr="0042223F">
        <w:trPr>
          <w:trHeight w:val="332"/>
        </w:trPr>
        <w:tc>
          <w:tcPr>
            <w:tcW w:w="2774" w:type="dxa"/>
          </w:tcPr>
          <w:p w14:paraId="68B3572B" w14:textId="77777777" w:rsidR="00F50DCF" w:rsidRPr="001E3493" w:rsidRDefault="00F50DCF" w:rsidP="00FC5BDB">
            <w:pPr>
              <w:spacing w:line="240" w:lineRule="auto"/>
            </w:pPr>
            <w:proofErr w:type="spellStart"/>
            <w:r w:rsidRPr="001E3493">
              <w:t>Culturette</w:t>
            </w:r>
            <w:proofErr w:type="spellEnd"/>
            <w:r w:rsidRPr="001E3493">
              <w:t xml:space="preserve"> swab</w:t>
            </w:r>
          </w:p>
        </w:tc>
        <w:tc>
          <w:tcPr>
            <w:tcW w:w="2778" w:type="dxa"/>
          </w:tcPr>
          <w:p w14:paraId="43240DA6" w14:textId="77777777" w:rsidR="00F50DCF" w:rsidRPr="001E3493" w:rsidRDefault="00F50DCF" w:rsidP="00FC5BDB">
            <w:pPr>
              <w:spacing w:line="240" w:lineRule="auto"/>
            </w:pPr>
            <w:r w:rsidRPr="001E3493">
              <w:t>Distal medullary</w:t>
            </w:r>
          </w:p>
        </w:tc>
        <w:tc>
          <w:tcPr>
            <w:tcW w:w="2845" w:type="dxa"/>
          </w:tcPr>
          <w:p w14:paraId="592C6AE6" w14:textId="77777777" w:rsidR="00F50DCF" w:rsidRPr="001E3493" w:rsidRDefault="00F50DCF" w:rsidP="00FC5BDB">
            <w:pPr>
              <w:spacing w:line="240" w:lineRule="auto"/>
            </w:pPr>
            <w:r w:rsidRPr="001E3493">
              <w:t>Bacteriology</w:t>
            </w:r>
          </w:p>
        </w:tc>
      </w:tr>
      <w:tr w:rsidR="00F50DCF" w:rsidRPr="001E3493" w14:paraId="1C46FA8D" w14:textId="77777777" w:rsidTr="0042223F">
        <w:trPr>
          <w:trHeight w:val="350"/>
        </w:trPr>
        <w:tc>
          <w:tcPr>
            <w:tcW w:w="2774" w:type="dxa"/>
          </w:tcPr>
          <w:p w14:paraId="6A16C5F3" w14:textId="77777777" w:rsidR="00F50DCF" w:rsidRPr="001E3493" w:rsidRDefault="00F50DCF" w:rsidP="00FC5BDB">
            <w:pPr>
              <w:spacing w:line="240" w:lineRule="auto"/>
            </w:pPr>
            <w:r w:rsidRPr="001E3493">
              <w:t>Soft tissues Fragment</w:t>
            </w:r>
          </w:p>
        </w:tc>
        <w:tc>
          <w:tcPr>
            <w:tcW w:w="2778" w:type="dxa"/>
          </w:tcPr>
          <w:p w14:paraId="06B4ED06" w14:textId="77777777" w:rsidR="00F50DCF" w:rsidRPr="001E3493" w:rsidRDefault="00F50DCF" w:rsidP="00FC5BDB">
            <w:pPr>
              <w:spacing w:line="240" w:lineRule="auto"/>
            </w:pPr>
            <w:r w:rsidRPr="001E3493">
              <w:t>Overlying the scaffold</w:t>
            </w:r>
          </w:p>
        </w:tc>
        <w:tc>
          <w:tcPr>
            <w:tcW w:w="2845" w:type="dxa"/>
          </w:tcPr>
          <w:p w14:paraId="65F5A850" w14:textId="77777777" w:rsidR="00F50DCF" w:rsidRPr="001E3493" w:rsidRDefault="00F50DCF" w:rsidP="00FC5BDB">
            <w:pPr>
              <w:spacing w:line="240" w:lineRule="auto"/>
            </w:pPr>
            <w:r w:rsidRPr="001E3493">
              <w:t>Bacteriology</w:t>
            </w:r>
          </w:p>
        </w:tc>
      </w:tr>
      <w:tr w:rsidR="00F50DCF" w:rsidRPr="001E3493" w14:paraId="4015A973" w14:textId="77777777" w:rsidTr="0042223F">
        <w:trPr>
          <w:trHeight w:val="350"/>
        </w:trPr>
        <w:tc>
          <w:tcPr>
            <w:tcW w:w="2774" w:type="dxa"/>
          </w:tcPr>
          <w:p w14:paraId="6A06C5DE" w14:textId="77777777" w:rsidR="00F50DCF" w:rsidRPr="001E3493" w:rsidRDefault="00F50DCF" w:rsidP="00FC5BDB">
            <w:pPr>
              <w:spacing w:line="240" w:lineRule="auto"/>
            </w:pPr>
            <w:r w:rsidRPr="001E3493">
              <w:t>Scaffold Fragment</w:t>
            </w:r>
          </w:p>
        </w:tc>
        <w:tc>
          <w:tcPr>
            <w:tcW w:w="2778" w:type="dxa"/>
          </w:tcPr>
          <w:p w14:paraId="20E1BCE7" w14:textId="77777777" w:rsidR="00F50DCF" w:rsidRPr="001E3493" w:rsidRDefault="00F50DCF" w:rsidP="00FC5BDB">
            <w:pPr>
              <w:spacing w:line="240" w:lineRule="auto"/>
            </w:pPr>
            <w:r w:rsidRPr="001E3493">
              <w:t>Scaffold</w:t>
            </w:r>
          </w:p>
        </w:tc>
        <w:tc>
          <w:tcPr>
            <w:tcW w:w="2845" w:type="dxa"/>
          </w:tcPr>
          <w:p w14:paraId="0F18A8F0" w14:textId="77777777" w:rsidR="00F50DCF" w:rsidRPr="001E3493" w:rsidRDefault="00F50DCF" w:rsidP="00FC5BDB">
            <w:pPr>
              <w:spacing w:line="240" w:lineRule="auto"/>
            </w:pPr>
            <w:r w:rsidRPr="001E3493">
              <w:t>Bacteriology</w:t>
            </w:r>
          </w:p>
        </w:tc>
      </w:tr>
      <w:tr w:rsidR="00F50DCF" w:rsidRPr="001E3493" w14:paraId="17E6171A" w14:textId="77777777" w:rsidTr="00FC5BDB">
        <w:trPr>
          <w:trHeight w:val="76"/>
        </w:trPr>
        <w:tc>
          <w:tcPr>
            <w:tcW w:w="2774" w:type="dxa"/>
          </w:tcPr>
          <w:p w14:paraId="1A126557" w14:textId="77777777" w:rsidR="00F50DCF" w:rsidRPr="001E3493" w:rsidRDefault="00F50DCF" w:rsidP="00FC5BDB">
            <w:pPr>
              <w:spacing w:line="240" w:lineRule="auto"/>
            </w:pPr>
            <w:r w:rsidRPr="001E3493">
              <w:t>Tibia</w:t>
            </w:r>
          </w:p>
        </w:tc>
        <w:tc>
          <w:tcPr>
            <w:tcW w:w="2778" w:type="dxa"/>
          </w:tcPr>
          <w:p w14:paraId="4EC675CC" w14:textId="77777777" w:rsidR="00F50DCF" w:rsidRPr="001E3493" w:rsidRDefault="00F50DCF" w:rsidP="00FC5BDB">
            <w:pPr>
              <w:spacing w:line="240" w:lineRule="auto"/>
            </w:pPr>
            <w:r w:rsidRPr="001E3493">
              <w:t>Full length</w:t>
            </w:r>
          </w:p>
        </w:tc>
        <w:tc>
          <w:tcPr>
            <w:tcW w:w="2845" w:type="dxa"/>
          </w:tcPr>
          <w:p w14:paraId="2EA1FFFB" w14:textId="77777777" w:rsidR="00F50DCF" w:rsidRPr="001E3493" w:rsidRDefault="00F50DCF" w:rsidP="00FC5BDB">
            <w:pPr>
              <w:spacing w:line="240" w:lineRule="auto"/>
            </w:pPr>
            <w:r w:rsidRPr="001E3493">
              <w:t>Histopathology</w:t>
            </w:r>
          </w:p>
        </w:tc>
      </w:tr>
    </w:tbl>
    <w:p w14:paraId="044079D6" w14:textId="77777777" w:rsidR="009F5F7E" w:rsidRPr="00D90E51" w:rsidRDefault="009F5F7E" w:rsidP="00970C23">
      <w:pPr>
        <w:rPr>
          <w:iCs/>
        </w:rPr>
      </w:pPr>
    </w:p>
    <w:p w14:paraId="0F81D8EE" w14:textId="017E8C23" w:rsidR="0073793A" w:rsidRPr="001E3493" w:rsidRDefault="0073793A" w:rsidP="00DB2214">
      <w:pPr>
        <w:pStyle w:val="Heading3"/>
      </w:pPr>
      <w:r w:rsidRPr="001E3493">
        <w:t>Histopathological assessment</w:t>
      </w:r>
    </w:p>
    <w:p w14:paraId="4E176E3A" w14:textId="4F2CE021" w:rsidR="00A70BC8" w:rsidRPr="00A70BC8" w:rsidRDefault="00FA6EBE" w:rsidP="00A70BC8">
      <w:pPr>
        <w:rPr>
          <w:color w:val="000000"/>
        </w:rPr>
      </w:pPr>
      <w:r w:rsidRPr="001E3493">
        <w:t xml:space="preserve">Full length tibia samples were </w:t>
      </w:r>
      <w:r w:rsidR="00421664" w:rsidRPr="001E3493">
        <w:t xml:space="preserve">cleaned from soft tissues and fixed </w:t>
      </w:r>
      <w:r w:rsidRPr="001E3493">
        <w:t xml:space="preserve">in </w:t>
      </w:r>
      <w:r w:rsidR="00421664" w:rsidRPr="001E3493">
        <w:t xml:space="preserve">10% </w:t>
      </w:r>
      <w:r w:rsidRPr="001E3493">
        <w:t>neutral buffered formal</w:t>
      </w:r>
      <w:r w:rsidR="00421664" w:rsidRPr="001E3493">
        <w:t>in</w:t>
      </w:r>
      <w:r w:rsidRPr="001E3493">
        <w:t xml:space="preserve"> for a minimum of 5 days before histology specimens were obtained. The bone was cut longitudinally</w:t>
      </w:r>
      <w:r w:rsidR="0039366D" w:rsidRPr="001E3493">
        <w:t>,</w:t>
      </w:r>
      <w:r w:rsidRPr="001E3493">
        <w:t xml:space="preserve"> </w:t>
      </w:r>
      <w:r w:rsidR="0039366D" w:rsidRPr="001E3493">
        <w:t xml:space="preserve">in a mid-sagittal plane, </w:t>
      </w:r>
      <w:r w:rsidRPr="001E3493">
        <w:t xml:space="preserve">into two segments </w:t>
      </w:r>
      <w:r w:rsidR="005E69AC" w:rsidRPr="001E3493">
        <w:t>and</w:t>
      </w:r>
      <w:r w:rsidRPr="001E3493">
        <w:t xml:space="preserve"> placed in 70% ethanol for a minimum of 5 days. </w:t>
      </w:r>
      <w:r w:rsidR="005E69AC" w:rsidRPr="001E3493">
        <w:t>Specimens were d</w:t>
      </w:r>
      <w:r w:rsidR="00444C3A" w:rsidRPr="001E3493">
        <w:t>ecalcified</w:t>
      </w:r>
      <w:r w:rsidR="005C64FB" w:rsidRPr="001E3493">
        <w:t xml:space="preserve">, </w:t>
      </w:r>
      <w:r w:rsidRPr="001E3493">
        <w:t xml:space="preserve">cut </w:t>
      </w:r>
      <w:r w:rsidR="00AE096B" w:rsidRPr="001E3493">
        <w:t xml:space="preserve">on </w:t>
      </w:r>
      <w:r w:rsidR="00F75747" w:rsidRPr="001E3493">
        <w:t xml:space="preserve">10 µm thick slides </w:t>
      </w:r>
      <w:r w:rsidRPr="001E3493">
        <w:t xml:space="preserve">and stained (H&amp;E, </w:t>
      </w:r>
      <w:proofErr w:type="spellStart"/>
      <w:r w:rsidRPr="001E3493">
        <w:t>Gomori’s</w:t>
      </w:r>
      <w:proofErr w:type="spellEnd"/>
      <w:r w:rsidRPr="001E3493">
        <w:t xml:space="preserve"> Trichrome Blue) for bone histomorphometry. Slides were </w:t>
      </w:r>
      <w:r w:rsidR="005C64FB" w:rsidRPr="001E3493">
        <w:t>s</w:t>
      </w:r>
      <w:r w:rsidRPr="001E3493">
        <w:t xml:space="preserve">cored for </w:t>
      </w:r>
      <w:r w:rsidRPr="001E3493">
        <w:rPr>
          <w:color w:val="000000"/>
        </w:rPr>
        <w:t xml:space="preserve">inflammation and healing responses </w:t>
      </w:r>
      <w:r w:rsidR="00A70BC8" w:rsidRPr="00A70BC8">
        <w:rPr>
          <w:color w:val="000000"/>
        </w:rPr>
        <w:t>according to</w:t>
      </w:r>
      <w:r w:rsidRPr="001E3493">
        <w:rPr>
          <w:color w:val="000000"/>
        </w:rPr>
        <w:t xml:space="preserve"> </w:t>
      </w:r>
      <w:r w:rsidR="00E53010" w:rsidRPr="001E3493">
        <w:rPr>
          <w:color w:val="000000"/>
        </w:rPr>
        <w:t>Individual criteria</w:t>
      </w:r>
      <w:r w:rsidR="00A70BC8">
        <w:rPr>
          <w:color w:val="000000"/>
        </w:rPr>
        <w:t>:</w:t>
      </w:r>
      <w:r w:rsidR="00A70BC8">
        <w:rPr>
          <w:color w:val="000000"/>
        </w:rPr>
        <w:br/>
      </w:r>
      <w:r w:rsidR="00A70BC8" w:rsidRPr="00A70BC8">
        <w:rPr>
          <w:color w:val="000000"/>
        </w:rPr>
        <w:t>1.</w:t>
      </w:r>
      <w:r w:rsidR="00A70BC8">
        <w:rPr>
          <w:color w:val="000000"/>
        </w:rPr>
        <w:t xml:space="preserve"> </w:t>
      </w:r>
      <w:r w:rsidR="00A70BC8" w:rsidRPr="00A70BC8">
        <w:rPr>
          <w:color w:val="000000"/>
        </w:rPr>
        <w:t>Cell response</w:t>
      </w:r>
    </w:p>
    <w:p w14:paraId="73EC91B1" w14:textId="77777777" w:rsidR="00A70BC8" w:rsidRPr="00A70BC8" w:rsidRDefault="00A70BC8" w:rsidP="00A70BC8">
      <w:pPr>
        <w:rPr>
          <w:color w:val="000000"/>
        </w:rPr>
      </w:pPr>
      <w:r>
        <w:rPr>
          <w:color w:val="000000"/>
        </w:rPr>
        <w:t xml:space="preserve">2. </w:t>
      </w:r>
      <w:r w:rsidRPr="00A70BC8">
        <w:rPr>
          <w:color w:val="000000"/>
        </w:rPr>
        <w:t>Soft tissue response - Surrounding bone</w:t>
      </w:r>
    </w:p>
    <w:p w14:paraId="559E1F59" w14:textId="77777777" w:rsidR="00A70BC8" w:rsidRPr="00A70BC8" w:rsidRDefault="00A70BC8" w:rsidP="00A70BC8">
      <w:pPr>
        <w:rPr>
          <w:color w:val="000000"/>
        </w:rPr>
      </w:pPr>
      <w:r>
        <w:rPr>
          <w:color w:val="000000"/>
        </w:rPr>
        <w:t xml:space="preserve">3. </w:t>
      </w:r>
      <w:r w:rsidRPr="00A70BC8">
        <w:rPr>
          <w:color w:val="000000"/>
        </w:rPr>
        <w:t>Soft tissue response - Defect area</w:t>
      </w:r>
    </w:p>
    <w:p w14:paraId="2E25707A" w14:textId="77777777" w:rsidR="00A70BC8" w:rsidRDefault="00A70BC8" w:rsidP="00A70BC8">
      <w:pPr>
        <w:rPr>
          <w:color w:val="000000"/>
        </w:rPr>
      </w:pPr>
      <w:r>
        <w:rPr>
          <w:color w:val="000000"/>
        </w:rPr>
        <w:t xml:space="preserve">4. </w:t>
      </w:r>
      <w:r w:rsidRPr="00A70BC8">
        <w:rPr>
          <w:color w:val="000000"/>
        </w:rPr>
        <w:t>New bone response</w:t>
      </w:r>
    </w:p>
    <w:p w14:paraId="29F221D6" w14:textId="77777777" w:rsidR="0042223F" w:rsidRDefault="0042223F" w:rsidP="0042223F">
      <w:pPr>
        <w:rPr>
          <w:color w:val="000000"/>
        </w:rPr>
      </w:pPr>
      <w:r w:rsidRPr="001E3493">
        <w:rPr>
          <w:color w:val="000000"/>
        </w:rPr>
        <w:t>Individual criteria were scored as absent (0), present (1) and Abundant/planful (2).</w:t>
      </w:r>
    </w:p>
    <w:p w14:paraId="0A8C4D7E" w14:textId="77777777" w:rsidR="00234024" w:rsidRPr="001E3493" w:rsidRDefault="00234024" w:rsidP="00234024">
      <w:pPr>
        <w:pStyle w:val="Heading2"/>
      </w:pPr>
      <w:bookmarkStart w:id="30" w:name="_Toc195707706"/>
      <w:r w:rsidRPr="001E3493">
        <w:t>Statistical Analysis</w:t>
      </w:r>
      <w:bookmarkEnd w:id="30"/>
    </w:p>
    <w:p w14:paraId="02E518B9" w14:textId="4385A0C2" w:rsidR="0042223F" w:rsidRDefault="00234024" w:rsidP="00234024">
      <w:pPr>
        <w:rPr>
          <w:color w:val="000000"/>
        </w:rPr>
      </w:pPr>
      <w:r w:rsidRPr="001E3493">
        <w:t xml:space="preserve">Osteomyelitis and healing score for radiographic imaging, thermal images and pressure mat analysis: Score data until 42 days and after 42 days were respectively summarized as mean +SD. Group score data </w:t>
      </w:r>
      <w:proofErr w:type="gramStart"/>
      <w:r w:rsidRPr="001E3493">
        <w:t>were and</w:t>
      </w:r>
      <w:proofErr w:type="gramEnd"/>
      <w:r w:rsidRPr="001E3493">
        <w:t xml:space="preserve"> evaluated using mixed model analysis for repeated</w:t>
      </w:r>
    </w:p>
    <w:p w14:paraId="613244B7" w14:textId="19090833" w:rsidR="000E2E45" w:rsidRPr="001E3493" w:rsidRDefault="003468EB" w:rsidP="000E2E45">
      <w:r w:rsidRPr="001E3493">
        <w:lastRenderedPageBreak/>
        <w:t>measures with group as the between-subject factor and days as the within-subject effect. Multiple Comparisons among group means were conducted with Tukey-Kramer adjustment. </w:t>
      </w:r>
    </w:p>
    <w:p w14:paraId="4946C09B" w14:textId="6AA04F55" w:rsidR="003468EB" w:rsidRPr="001E3493" w:rsidRDefault="003468EB" w:rsidP="000E2E45">
      <w:r w:rsidRPr="001E3493">
        <w:t>Osteomyelitis and healing score for CT imaging: Group score data were evaluated using mixed model analysis for repeated measures. Multiple Comparisons among group means were conducted using Tukey-Kramer adjustment. </w:t>
      </w:r>
    </w:p>
    <w:p w14:paraId="607B6872" w14:textId="7874FEFA" w:rsidR="00C94E36" w:rsidRPr="001E3493" w:rsidRDefault="003468EB" w:rsidP="00FA6EBE">
      <w:r w:rsidRPr="001E3493">
        <w:t>Histology: The association between group and histology criteria were estimated statistically using Chi-Square or Fisher's Exact Tests.</w:t>
      </w:r>
      <w:r w:rsidRPr="001E3493">
        <w:rPr>
          <w:color w:val="000000"/>
        </w:rPr>
        <w:t xml:space="preserve"> </w:t>
      </w:r>
      <w:r w:rsidR="00FD04C5" w:rsidRPr="001E3493">
        <w:br w:type="page"/>
      </w:r>
    </w:p>
    <w:p w14:paraId="66CB8342" w14:textId="25E1A1F6" w:rsidR="001F1AD7" w:rsidRPr="001F1AD7" w:rsidRDefault="00F9195D" w:rsidP="00234024">
      <w:pPr>
        <w:pStyle w:val="Heading1"/>
      </w:pPr>
      <w:bookmarkStart w:id="31" w:name="_Toc180316529"/>
      <w:r w:rsidRPr="001E3493">
        <w:rPr>
          <w:u w:val="single"/>
        </w:rPr>
        <w:lastRenderedPageBreak/>
        <w:br/>
      </w:r>
      <w:bookmarkStart w:id="32" w:name="_Toc195707707"/>
      <w:r w:rsidRPr="001E3493">
        <w:t>Results</w:t>
      </w:r>
      <w:bookmarkEnd w:id="31"/>
      <w:bookmarkEnd w:id="32"/>
    </w:p>
    <w:p w14:paraId="7E05B566" w14:textId="40F162F5" w:rsidR="00F9195D" w:rsidRPr="001E3493" w:rsidRDefault="00F9195D" w:rsidP="00234024">
      <w:pPr>
        <w:pStyle w:val="Heading2"/>
      </w:pPr>
      <w:bookmarkStart w:id="33" w:name="_Toc180316531"/>
      <w:bookmarkStart w:id="34" w:name="_Toc195707708"/>
      <w:r w:rsidRPr="001E3493">
        <w:t>Study outcomes</w:t>
      </w:r>
      <w:bookmarkEnd w:id="33"/>
      <w:bookmarkEnd w:id="34"/>
      <w:r w:rsidRPr="001E3493">
        <w:t xml:space="preserve"> </w:t>
      </w:r>
    </w:p>
    <w:p w14:paraId="32215790" w14:textId="11A82176" w:rsidR="00A87EF0" w:rsidRPr="001E3493" w:rsidRDefault="00F9195D" w:rsidP="00234024">
      <w:pPr>
        <w:rPr>
          <w:color w:val="000000" w:themeColor="text1"/>
        </w:rPr>
      </w:pPr>
      <w:r w:rsidRPr="001E3493">
        <w:rPr>
          <w:color w:val="000000" w:themeColor="text1"/>
        </w:rPr>
        <w:t xml:space="preserve">23 goats were enrolled in this study, with successful creation of segmental defects and implantation of the scaffold based on treatment group assignment: SA group, </w:t>
      </w:r>
      <w:r w:rsidR="00F51232" w:rsidRPr="001E3493">
        <w:rPr>
          <w:color w:val="000000" w:themeColor="text1"/>
        </w:rPr>
        <w:t xml:space="preserve">scaffold with vancomycin, </w:t>
      </w:r>
      <w:r w:rsidRPr="001E3493">
        <w:rPr>
          <w:color w:val="000000" w:themeColor="text1"/>
        </w:rPr>
        <w:t>n=5; SB group, n=6, scaffold + Staph. aureus at 1 x 10</w:t>
      </w:r>
      <w:r w:rsidRPr="001E3493">
        <w:rPr>
          <w:color w:val="000000" w:themeColor="text1"/>
          <w:vertAlign w:val="superscript"/>
        </w:rPr>
        <w:t>6</w:t>
      </w:r>
      <w:r w:rsidRPr="001E3493">
        <w:rPr>
          <w:color w:val="000000" w:themeColor="text1"/>
        </w:rPr>
        <w:t xml:space="preserve"> CFU); SBA group, scaffolds with both vancomycin and bacteria; NS group, n=6. </w:t>
      </w:r>
    </w:p>
    <w:p w14:paraId="21692D29" w14:textId="65B92BB9" w:rsidR="00A87EF0" w:rsidRPr="001E3493" w:rsidRDefault="00302048" w:rsidP="00234024">
      <w:pPr>
        <w:rPr>
          <w:color w:val="000000" w:themeColor="text1"/>
        </w:rPr>
      </w:pPr>
      <w:r w:rsidRPr="001E3493">
        <w:rPr>
          <w:color w:val="000000" w:themeColor="text1"/>
        </w:rPr>
        <w:t xml:space="preserve">Out of the 23 goats assigned for the study, 16 goats (69.57%) reached the 3-month study </w:t>
      </w:r>
      <w:proofErr w:type="gramStart"/>
      <w:r w:rsidRPr="001E3493">
        <w:rPr>
          <w:color w:val="000000" w:themeColor="text1"/>
        </w:rPr>
        <w:t>endpoint</w:t>
      </w:r>
      <w:proofErr w:type="gramEnd"/>
      <w:r w:rsidRPr="001E3493">
        <w:rPr>
          <w:color w:val="000000" w:themeColor="text1"/>
        </w:rPr>
        <w:t xml:space="preserve"> and 7 goats were removed early from the study. Cases that were removed early from the study included: three goats with open wounds and purulent drainage (two goats from SB group and one goat from group NS) and four goats due to progressive osteomyelitis evident on radiographic images (all from SB group). </w:t>
      </w:r>
      <w:r w:rsidR="00F9195D" w:rsidRPr="001E3493">
        <w:rPr>
          <w:color w:val="000000" w:themeColor="text1"/>
        </w:rPr>
        <w:t xml:space="preserve">Out of 12 goats inoculated with Staph. Aureus (SB and SBA groups), all goats (100%) developed clinical evidence of osteomyelitis based on physical and lameness examination, and/or radiographic assessment. </w:t>
      </w:r>
    </w:p>
    <w:p w14:paraId="577F1F98" w14:textId="5B214B51" w:rsidR="00E53010" w:rsidRPr="001E3493" w:rsidRDefault="00F9195D" w:rsidP="00234024">
      <w:pPr>
        <w:rPr>
          <w:color w:val="000000" w:themeColor="text1"/>
        </w:rPr>
      </w:pPr>
      <w:r w:rsidRPr="001E3493">
        <w:rPr>
          <w:color w:val="000000" w:themeColor="text1"/>
        </w:rPr>
        <w:t>Survival rates were calculated per group, considering a survival case as a goat surviving to the planned end-of-study period. An event (early removal) was recorded for each animal removed from the study before the designated time. All goats in SB and SA groups survived until the study endpoint. None of the goats in the SB group survived to the end-of-study, with an average survival time of 40 ± 3 days. Five (83%) of the 6 goats in the NS group survived until the study endpoint</w:t>
      </w:r>
      <w:r w:rsidR="009C1259" w:rsidRPr="001E3493">
        <w:rPr>
          <w:color w:val="000000" w:themeColor="text1"/>
        </w:rPr>
        <w:t xml:space="preserve">. One goat was removed early from the study </w:t>
      </w:r>
      <w:proofErr w:type="gramStart"/>
      <w:r w:rsidR="00783EAA" w:rsidRPr="001E3493">
        <w:rPr>
          <w:color w:val="000000" w:themeColor="text1"/>
        </w:rPr>
        <w:t>on</w:t>
      </w:r>
      <w:proofErr w:type="gramEnd"/>
      <w:r w:rsidR="00783EAA" w:rsidRPr="001E3493">
        <w:rPr>
          <w:color w:val="000000" w:themeColor="text1"/>
        </w:rPr>
        <w:t xml:space="preserve"> day</w:t>
      </w:r>
      <w:r w:rsidRPr="001E3493">
        <w:rPr>
          <w:color w:val="000000" w:themeColor="text1"/>
        </w:rPr>
        <w:t xml:space="preserve">. The one goat removed early from this group had an open wound with purulent drainage attributed to </w:t>
      </w:r>
      <w:proofErr w:type="gramStart"/>
      <w:r w:rsidRPr="001E3493">
        <w:rPr>
          <w:color w:val="000000" w:themeColor="text1"/>
        </w:rPr>
        <w:t>incisional</w:t>
      </w:r>
      <w:proofErr w:type="gramEnd"/>
      <w:r w:rsidRPr="001E3493">
        <w:rPr>
          <w:color w:val="000000" w:themeColor="text1"/>
        </w:rPr>
        <w:t xml:space="preserve"> </w:t>
      </w:r>
      <w:r w:rsidR="004743C0" w:rsidRPr="001E3493">
        <w:rPr>
          <w:color w:val="000000" w:themeColor="text1"/>
        </w:rPr>
        <w:t>infection</w:t>
      </w:r>
      <w:r w:rsidRPr="001E3493">
        <w:rPr>
          <w:color w:val="000000" w:themeColor="text1"/>
        </w:rPr>
        <w:t xml:space="preserve"> unrelated to the treatment group </w:t>
      </w:r>
      <w:r w:rsidRPr="001E3493">
        <w:rPr>
          <w:color w:val="000000" w:themeColor="text1"/>
        </w:rPr>
        <w:lastRenderedPageBreak/>
        <w:t xml:space="preserve">assignment. Bacteriology from this goat isolated Staph. aureus, which was not UAMS-1 and was likely a caprine strain. The radiographic osteomyelitis score for this animal was 0 at all but one of the imaging collection time points. Therefore, the early removal from the study was not considered a consequence of OM. Average survival time was calculated </w:t>
      </w:r>
      <w:r w:rsidRPr="00C7757A">
        <w:rPr>
          <w:b/>
          <w:bCs/>
          <w:color w:val="000000" w:themeColor="text1"/>
        </w:rPr>
        <w:t>(Table</w:t>
      </w:r>
      <w:r w:rsidR="0042223F">
        <w:rPr>
          <w:b/>
          <w:bCs/>
          <w:color w:val="000000" w:themeColor="text1"/>
        </w:rPr>
        <w:t>3</w:t>
      </w:r>
      <w:r w:rsidRPr="00C7757A">
        <w:rPr>
          <w:b/>
          <w:bCs/>
          <w:color w:val="000000" w:themeColor="text1"/>
        </w:rPr>
        <w:t>)</w:t>
      </w:r>
      <w:r w:rsidR="00C7757A" w:rsidRPr="00C7757A">
        <w:rPr>
          <w:color w:val="000000" w:themeColor="text1"/>
        </w:rPr>
        <w:t>.</w:t>
      </w:r>
      <w:r w:rsidR="00973C7D">
        <w:rPr>
          <w:color w:val="000000" w:themeColor="text1"/>
        </w:rPr>
        <w:t xml:space="preserve"> </w:t>
      </w:r>
      <w:r w:rsidR="00E62D75" w:rsidRPr="001E3493">
        <w:rPr>
          <w:color w:val="000000" w:themeColor="text1"/>
        </w:rPr>
        <w:t>SA, SBA: All goats reached the end of the study (100% survival), NS: 5 goats reached the end of the study (83,33% survival), SB: None of the goats reached the end of the study (0% survival)</w:t>
      </w:r>
    </w:p>
    <w:p w14:paraId="473227D2" w14:textId="7C3F3CD7" w:rsidR="00E62D75" w:rsidRDefault="00E53010" w:rsidP="00E53010">
      <w:pPr>
        <w:keepNext/>
        <w:spacing w:after="160"/>
        <w:rPr>
          <w:color w:val="000000" w:themeColor="text1"/>
        </w:rPr>
      </w:pPr>
      <w:r w:rsidRPr="001E3493">
        <w:rPr>
          <w:color w:val="000000" w:themeColor="text1"/>
        </w:rPr>
        <w:t xml:space="preserve"> Average survival time was calculated to generate the survival curve over time per group </w:t>
      </w:r>
      <w:r w:rsidRPr="00C7757A">
        <w:rPr>
          <w:b/>
          <w:bCs/>
          <w:color w:val="000000" w:themeColor="text1"/>
        </w:rPr>
        <w:t>(</w:t>
      </w:r>
      <w:r w:rsidR="00C7757A">
        <w:rPr>
          <w:b/>
          <w:bCs/>
          <w:color w:val="000000" w:themeColor="text1"/>
        </w:rPr>
        <w:t>F</w:t>
      </w:r>
      <w:r w:rsidRPr="00C7757A">
        <w:rPr>
          <w:b/>
          <w:bCs/>
          <w:color w:val="000000" w:themeColor="text1"/>
        </w:rPr>
        <w:t>igure 1)</w:t>
      </w:r>
      <w:r w:rsidRPr="001E3493">
        <w:rPr>
          <w:color w:val="000000" w:themeColor="text1"/>
        </w:rPr>
        <w:t xml:space="preserve">. SA, SBA: All goats reached the end of the study (survival time 90 </w:t>
      </w:r>
      <w:r w:rsidRPr="001E3493">
        <w:rPr>
          <w:color w:val="000000" w:themeColor="text1"/>
          <w:u w:val="single"/>
        </w:rPr>
        <w:t xml:space="preserve">+ </w:t>
      </w:r>
      <w:r w:rsidRPr="001E3493">
        <w:rPr>
          <w:color w:val="000000" w:themeColor="text1"/>
        </w:rPr>
        <w:t>5 D), NS: 5 goats reached the end of the study (One goat was removed on day 79), SB: None of the goats reached the end of the study (average 40 ± 3 of survival time)</w:t>
      </w:r>
    </w:p>
    <w:p w14:paraId="5E269851" w14:textId="77777777" w:rsidR="00234024" w:rsidRPr="001E3493" w:rsidRDefault="00234024" w:rsidP="00234024">
      <w:pPr>
        <w:pStyle w:val="Heading2"/>
      </w:pPr>
      <w:bookmarkStart w:id="35" w:name="_Toc180316532"/>
      <w:bookmarkStart w:id="36" w:name="_Toc195707709"/>
      <w:r w:rsidRPr="001E3493">
        <w:t>Bacteriology</w:t>
      </w:r>
      <w:bookmarkEnd w:id="35"/>
      <w:bookmarkEnd w:id="36"/>
      <w:r w:rsidRPr="001E3493">
        <w:t xml:space="preserve"> </w:t>
      </w:r>
    </w:p>
    <w:p w14:paraId="5B0BCAB3" w14:textId="748A3D28" w:rsidR="00234024" w:rsidRPr="001E3493" w:rsidRDefault="00234024" w:rsidP="00234024">
      <w:pPr>
        <w:shd w:val="clear" w:color="auto" w:fill="FFFFFF"/>
        <w:rPr>
          <w:color w:val="000000" w:themeColor="text1"/>
        </w:rPr>
      </w:pPr>
      <w:r w:rsidRPr="001E3493">
        <w:rPr>
          <w:color w:val="000000" w:themeColor="text1"/>
        </w:rPr>
        <w:t xml:space="preserve">Bacterial cultures and PCR testing for Staph. </w:t>
      </w:r>
      <w:proofErr w:type="gramStart"/>
      <w:r w:rsidRPr="001E3493">
        <w:rPr>
          <w:color w:val="000000" w:themeColor="text1"/>
        </w:rPr>
        <w:t>aureus</w:t>
      </w:r>
      <w:proofErr w:type="gramEnd"/>
      <w:r w:rsidRPr="001E3493">
        <w:rPr>
          <w:color w:val="000000" w:themeColor="text1"/>
        </w:rPr>
        <w:t xml:space="preserve"> was completed on tissue culture swabs and harvested tissue specimens from all goats. A total of 46 samples (soft tissue and bone defect/scaffold) were collected and submitted to bacterial culture. All 12 goats challenged with bacteria were diagnosed with osteomyelitis. UAMS-1 Staph. aureus was isolated from at least one of the collected samples (soft tissue or scaffold) from all 12 goats (Groups SA and SBA). All the 12 goats submitted to bacterial </w:t>
      </w:r>
      <w:proofErr w:type="gramStart"/>
      <w:r w:rsidRPr="001E3493">
        <w:rPr>
          <w:color w:val="000000" w:themeColor="text1"/>
        </w:rPr>
        <w:t>challenge</w:t>
      </w:r>
      <w:proofErr w:type="gramEnd"/>
      <w:r w:rsidRPr="001E3493">
        <w:rPr>
          <w:color w:val="000000" w:themeColor="text1"/>
        </w:rPr>
        <w:t xml:space="preserve"> had. </w:t>
      </w:r>
    </w:p>
    <w:p w14:paraId="5658DD67" w14:textId="77777777" w:rsidR="00234024" w:rsidRDefault="00234024" w:rsidP="00234024">
      <w:bookmarkStart w:id="37" w:name="_Toc195707655"/>
    </w:p>
    <w:p w14:paraId="429F6095" w14:textId="76592E79" w:rsidR="00E53010" w:rsidRPr="001E3493" w:rsidRDefault="00E53010" w:rsidP="00234024">
      <w:r w:rsidRPr="001E3493">
        <w:t xml:space="preserve">Table </w:t>
      </w:r>
      <w:r w:rsidR="00701AB7">
        <w:fldChar w:fldCharType="begin"/>
      </w:r>
      <w:r w:rsidR="00701AB7">
        <w:instrText xml:space="preserve"> SEQ Table \* ARABIC </w:instrText>
      </w:r>
      <w:r w:rsidR="00701AB7">
        <w:fldChar w:fldCharType="separate"/>
      </w:r>
      <w:r w:rsidR="00056F45">
        <w:rPr>
          <w:noProof/>
        </w:rPr>
        <w:t>3</w:t>
      </w:r>
      <w:r w:rsidR="00701AB7">
        <w:rPr>
          <w:noProof/>
        </w:rPr>
        <w:fldChar w:fldCharType="end"/>
      </w:r>
      <w:r w:rsidRPr="001E3493">
        <w:t>: Group survival rates to end-of-study (3 months).</w:t>
      </w:r>
      <w:bookmarkEnd w:id="37"/>
    </w:p>
    <w:tbl>
      <w:tblPr>
        <w:tblStyle w:val="PlainTable4"/>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16"/>
        <w:gridCol w:w="1423"/>
        <w:gridCol w:w="1406"/>
        <w:gridCol w:w="1424"/>
        <w:gridCol w:w="1431"/>
      </w:tblGrid>
      <w:tr w:rsidR="00E53010" w:rsidRPr="001E3493" w14:paraId="5FC8170E" w14:textId="77777777" w:rsidTr="00704AEA">
        <w:trPr>
          <w:cnfStyle w:val="100000000000" w:firstRow="1" w:lastRow="0" w:firstColumn="0" w:lastColumn="0" w:oddVBand="0" w:evenVBand="0" w:oddHBand="0" w:evenHBand="0" w:firstRowFirstColumn="0" w:firstRowLastColumn="0" w:lastRowFirstColumn="0" w:lastRowLastColumn="0"/>
          <w:trHeight w:val="305"/>
        </w:trPr>
        <w:tc>
          <w:tcPr>
            <w:cnfStyle w:val="001000000000" w:firstRow="0" w:lastRow="0" w:firstColumn="1" w:lastColumn="0" w:oddVBand="0" w:evenVBand="0" w:oddHBand="0" w:evenHBand="0" w:firstRowFirstColumn="0" w:firstRowLastColumn="0" w:lastRowFirstColumn="0" w:lastRowLastColumn="0"/>
            <w:tcW w:w="1616" w:type="dxa"/>
            <w:shd w:val="clear" w:color="auto" w:fill="D9D9D9" w:themeFill="background1" w:themeFillShade="D9"/>
          </w:tcPr>
          <w:p w14:paraId="77490426" w14:textId="77777777" w:rsidR="00E53010" w:rsidRPr="001E3493" w:rsidRDefault="00E53010" w:rsidP="00C7757A">
            <w:pPr>
              <w:spacing w:line="240" w:lineRule="auto"/>
              <w:rPr>
                <w:rFonts w:ascii="Times New Roman" w:hAnsi="Times New Roman"/>
              </w:rPr>
            </w:pPr>
            <w:r w:rsidRPr="001E3493">
              <w:rPr>
                <w:rFonts w:ascii="Times New Roman" w:hAnsi="Times New Roman"/>
              </w:rPr>
              <w:t>Group</w:t>
            </w:r>
          </w:p>
        </w:tc>
        <w:tc>
          <w:tcPr>
            <w:tcW w:w="1423" w:type="dxa"/>
            <w:shd w:val="clear" w:color="auto" w:fill="D9D9D9" w:themeFill="background1" w:themeFillShade="D9"/>
          </w:tcPr>
          <w:p w14:paraId="473125B5" w14:textId="77777777" w:rsidR="00E53010" w:rsidRPr="001E3493" w:rsidRDefault="00E53010" w:rsidP="00C7757A">
            <w:pPr>
              <w:spacing w:line="240" w:lineRule="auto"/>
              <w:cnfStyle w:val="100000000000" w:firstRow="1" w:lastRow="0" w:firstColumn="0" w:lastColumn="0" w:oddVBand="0" w:evenVBand="0" w:oddHBand="0" w:evenHBand="0" w:firstRowFirstColumn="0" w:firstRowLastColumn="0" w:lastRowFirstColumn="0" w:lastRowLastColumn="0"/>
              <w:rPr>
                <w:rFonts w:ascii="Times New Roman" w:hAnsi="Times New Roman"/>
              </w:rPr>
            </w:pPr>
            <w:r w:rsidRPr="001E3493">
              <w:rPr>
                <w:rFonts w:ascii="Times New Roman" w:hAnsi="Times New Roman"/>
              </w:rPr>
              <w:t>SA</w:t>
            </w:r>
          </w:p>
        </w:tc>
        <w:tc>
          <w:tcPr>
            <w:tcW w:w="1406" w:type="dxa"/>
            <w:shd w:val="clear" w:color="auto" w:fill="D9D9D9" w:themeFill="background1" w:themeFillShade="D9"/>
          </w:tcPr>
          <w:p w14:paraId="43806CFE" w14:textId="77777777" w:rsidR="00E53010" w:rsidRPr="001E3493" w:rsidRDefault="00E53010" w:rsidP="00C7757A">
            <w:pPr>
              <w:spacing w:line="240" w:lineRule="auto"/>
              <w:cnfStyle w:val="100000000000" w:firstRow="1" w:lastRow="0" w:firstColumn="0" w:lastColumn="0" w:oddVBand="0" w:evenVBand="0" w:oddHBand="0" w:evenHBand="0" w:firstRowFirstColumn="0" w:firstRowLastColumn="0" w:lastRowFirstColumn="0" w:lastRowLastColumn="0"/>
              <w:rPr>
                <w:rFonts w:ascii="Times New Roman" w:hAnsi="Times New Roman"/>
              </w:rPr>
            </w:pPr>
            <w:r w:rsidRPr="001E3493">
              <w:rPr>
                <w:rFonts w:ascii="Times New Roman" w:hAnsi="Times New Roman"/>
              </w:rPr>
              <w:t>SB</w:t>
            </w:r>
          </w:p>
        </w:tc>
        <w:tc>
          <w:tcPr>
            <w:tcW w:w="1424" w:type="dxa"/>
            <w:shd w:val="clear" w:color="auto" w:fill="D9D9D9" w:themeFill="background1" w:themeFillShade="D9"/>
          </w:tcPr>
          <w:p w14:paraId="30E216C1" w14:textId="77777777" w:rsidR="00E53010" w:rsidRPr="001E3493" w:rsidRDefault="00E53010" w:rsidP="00C7757A">
            <w:pPr>
              <w:spacing w:line="240" w:lineRule="auto"/>
              <w:cnfStyle w:val="100000000000" w:firstRow="1" w:lastRow="0" w:firstColumn="0" w:lastColumn="0" w:oddVBand="0" w:evenVBand="0" w:oddHBand="0" w:evenHBand="0" w:firstRowFirstColumn="0" w:firstRowLastColumn="0" w:lastRowFirstColumn="0" w:lastRowLastColumn="0"/>
              <w:rPr>
                <w:rFonts w:ascii="Times New Roman" w:hAnsi="Times New Roman"/>
              </w:rPr>
            </w:pPr>
            <w:r w:rsidRPr="001E3493">
              <w:rPr>
                <w:rFonts w:ascii="Times New Roman" w:hAnsi="Times New Roman"/>
              </w:rPr>
              <w:t>SBA</w:t>
            </w:r>
          </w:p>
        </w:tc>
        <w:tc>
          <w:tcPr>
            <w:tcW w:w="1431" w:type="dxa"/>
            <w:shd w:val="clear" w:color="auto" w:fill="D9D9D9" w:themeFill="background1" w:themeFillShade="D9"/>
          </w:tcPr>
          <w:p w14:paraId="6C8FB2B7" w14:textId="77777777" w:rsidR="00E53010" w:rsidRPr="001E3493" w:rsidRDefault="00E53010" w:rsidP="00C7757A">
            <w:pPr>
              <w:spacing w:line="240" w:lineRule="auto"/>
              <w:cnfStyle w:val="100000000000" w:firstRow="1" w:lastRow="0" w:firstColumn="0" w:lastColumn="0" w:oddVBand="0" w:evenVBand="0" w:oddHBand="0" w:evenHBand="0" w:firstRowFirstColumn="0" w:firstRowLastColumn="0" w:lastRowFirstColumn="0" w:lastRowLastColumn="0"/>
              <w:rPr>
                <w:rFonts w:ascii="Times New Roman" w:hAnsi="Times New Roman"/>
              </w:rPr>
            </w:pPr>
            <w:r w:rsidRPr="001E3493">
              <w:rPr>
                <w:rFonts w:ascii="Times New Roman" w:hAnsi="Times New Roman"/>
              </w:rPr>
              <w:t>NS</w:t>
            </w:r>
          </w:p>
        </w:tc>
      </w:tr>
      <w:tr w:rsidR="00E53010" w:rsidRPr="001E3493" w14:paraId="3D1E301C" w14:textId="77777777" w:rsidTr="0042223F">
        <w:trPr>
          <w:cnfStyle w:val="000000100000" w:firstRow="0" w:lastRow="0" w:firstColumn="0" w:lastColumn="0" w:oddVBand="0" w:evenVBand="0" w:oddHBand="1" w:evenHBand="0" w:firstRowFirstColumn="0" w:firstRowLastColumn="0" w:lastRowFirstColumn="0" w:lastRowLastColumn="0"/>
          <w:trHeight w:val="215"/>
        </w:trPr>
        <w:tc>
          <w:tcPr>
            <w:cnfStyle w:val="001000000000" w:firstRow="0" w:lastRow="0" w:firstColumn="1" w:lastColumn="0" w:oddVBand="0" w:evenVBand="0" w:oddHBand="0" w:evenHBand="0" w:firstRowFirstColumn="0" w:firstRowLastColumn="0" w:lastRowFirstColumn="0" w:lastRowLastColumn="0"/>
            <w:tcW w:w="1616" w:type="dxa"/>
            <w:shd w:val="clear" w:color="auto" w:fill="FFFFFF" w:themeFill="background1"/>
          </w:tcPr>
          <w:p w14:paraId="1A29689A" w14:textId="77777777" w:rsidR="00E53010" w:rsidRPr="001E3493" w:rsidRDefault="00E53010" w:rsidP="00704AEA">
            <w:pPr>
              <w:spacing w:line="240" w:lineRule="auto"/>
              <w:rPr>
                <w:rFonts w:ascii="Times New Roman" w:hAnsi="Times New Roman"/>
              </w:rPr>
            </w:pPr>
            <w:r w:rsidRPr="001E3493">
              <w:rPr>
                <w:rFonts w:ascii="Times New Roman" w:hAnsi="Times New Roman"/>
              </w:rPr>
              <w:t>Count</w:t>
            </w:r>
          </w:p>
        </w:tc>
        <w:tc>
          <w:tcPr>
            <w:tcW w:w="1423" w:type="dxa"/>
            <w:shd w:val="clear" w:color="auto" w:fill="FFFFFF" w:themeFill="background1"/>
          </w:tcPr>
          <w:p w14:paraId="419EA0BB" w14:textId="77777777" w:rsidR="00E53010" w:rsidRPr="001E3493" w:rsidRDefault="00E53010" w:rsidP="00704AEA">
            <w:pPr>
              <w:spacing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rPr>
            </w:pPr>
            <w:r w:rsidRPr="001E3493">
              <w:rPr>
                <w:rFonts w:ascii="Times New Roman" w:hAnsi="Times New Roman"/>
              </w:rPr>
              <w:t>5</w:t>
            </w:r>
          </w:p>
        </w:tc>
        <w:tc>
          <w:tcPr>
            <w:tcW w:w="1406" w:type="dxa"/>
            <w:shd w:val="clear" w:color="auto" w:fill="FFFFFF" w:themeFill="background1"/>
          </w:tcPr>
          <w:p w14:paraId="7D88F607" w14:textId="77777777" w:rsidR="00E53010" w:rsidRPr="001E3493" w:rsidRDefault="00E53010" w:rsidP="00704AEA">
            <w:pPr>
              <w:spacing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rPr>
            </w:pPr>
            <w:r w:rsidRPr="001E3493">
              <w:rPr>
                <w:rFonts w:ascii="Times New Roman" w:hAnsi="Times New Roman"/>
              </w:rPr>
              <w:t>0</w:t>
            </w:r>
          </w:p>
        </w:tc>
        <w:tc>
          <w:tcPr>
            <w:tcW w:w="1424" w:type="dxa"/>
            <w:shd w:val="clear" w:color="auto" w:fill="FFFFFF" w:themeFill="background1"/>
          </w:tcPr>
          <w:p w14:paraId="0A53716B" w14:textId="77777777" w:rsidR="00E53010" w:rsidRPr="001E3493" w:rsidRDefault="00E53010" w:rsidP="00704AEA">
            <w:pPr>
              <w:spacing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rPr>
            </w:pPr>
            <w:r w:rsidRPr="001E3493">
              <w:rPr>
                <w:rFonts w:ascii="Times New Roman" w:hAnsi="Times New Roman"/>
              </w:rPr>
              <w:t>6</w:t>
            </w:r>
          </w:p>
        </w:tc>
        <w:tc>
          <w:tcPr>
            <w:tcW w:w="1431" w:type="dxa"/>
            <w:shd w:val="clear" w:color="auto" w:fill="FFFFFF" w:themeFill="background1"/>
          </w:tcPr>
          <w:p w14:paraId="3E32C78D" w14:textId="77777777" w:rsidR="00E53010" w:rsidRPr="001E3493" w:rsidRDefault="00E53010" w:rsidP="00704AEA">
            <w:pPr>
              <w:spacing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rPr>
            </w:pPr>
            <w:r w:rsidRPr="001E3493">
              <w:rPr>
                <w:rFonts w:ascii="Times New Roman" w:hAnsi="Times New Roman"/>
              </w:rPr>
              <w:t>5</w:t>
            </w:r>
          </w:p>
        </w:tc>
      </w:tr>
      <w:tr w:rsidR="00E53010" w:rsidRPr="001E3493" w14:paraId="0444F28E" w14:textId="77777777" w:rsidTr="00113609">
        <w:trPr>
          <w:trHeight w:val="224"/>
        </w:trPr>
        <w:tc>
          <w:tcPr>
            <w:cnfStyle w:val="001000000000" w:firstRow="0" w:lastRow="0" w:firstColumn="1" w:lastColumn="0" w:oddVBand="0" w:evenVBand="0" w:oddHBand="0" w:evenHBand="0" w:firstRowFirstColumn="0" w:firstRowLastColumn="0" w:lastRowFirstColumn="0" w:lastRowLastColumn="0"/>
            <w:tcW w:w="1616" w:type="dxa"/>
          </w:tcPr>
          <w:p w14:paraId="4A286B60" w14:textId="77777777" w:rsidR="00E53010" w:rsidRPr="001E3493" w:rsidRDefault="00E53010" w:rsidP="00C7757A">
            <w:pPr>
              <w:spacing w:line="240" w:lineRule="auto"/>
              <w:rPr>
                <w:rFonts w:ascii="Times New Roman" w:hAnsi="Times New Roman"/>
              </w:rPr>
            </w:pPr>
            <w:r w:rsidRPr="001E3493">
              <w:rPr>
                <w:rFonts w:ascii="Times New Roman" w:hAnsi="Times New Roman"/>
              </w:rPr>
              <w:t>%</w:t>
            </w:r>
          </w:p>
        </w:tc>
        <w:tc>
          <w:tcPr>
            <w:tcW w:w="1423" w:type="dxa"/>
          </w:tcPr>
          <w:p w14:paraId="0BAC2D7A" w14:textId="77777777" w:rsidR="00E53010" w:rsidRPr="001E3493" w:rsidRDefault="00E53010" w:rsidP="00C7757A">
            <w:pPr>
              <w:spacing w:line="240" w:lineRule="auto"/>
              <w:cnfStyle w:val="000000000000" w:firstRow="0" w:lastRow="0" w:firstColumn="0" w:lastColumn="0" w:oddVBand="0" w:evenVBand="0" w:oddHBand="0" w:evenHBand="0" w:firstRowFirstColumn="0" w:firstRowLastColumn="0" w:lastRowFirstColumn="0" w:lastRowLastColumn="0"/>
              <w:rPr>
                <w:rFonts w:ascii="Times New Roman" w:hAnsi="Times New Roman"/>
              </w:rPr>
            </w:pPr>
            <w:r w:rsidRPr="001E3493">
              <w:rPr>
                <w:rFonts w:ascii="Times New Roman" w:hAnsi="Times New Roman"/>
              </w:rPr>
              <w:t>100%</w:t>
            </w:r>
          </w:p>
        </w:tc>
        <w:tc>
          <w:tcPr>
            <w:tcW w:w="1406" w:type="dxa"/>
          </w:tcPr>
          <w:p w14:paraId="67594E80" w14:textId="77777777" w:rsidR="00E53010" w:rsidRPr="001E3493" w:rsidRDefault="00E53010" w:rsidP="00C7757A">
            <w:pPr>
              <w:spacing w:line="240" w:lineRule="auto"/>
              <w:cnfStyle w:val="000000000000" w:firstRow="0" w:lastRow="0" w:firstColumn="0" w:lastColumn="0" w:oddVBand="0" w:evenVBand="0" w:oddHBand="0" w:evenHBand="0" w:firstRowFirstColumn="0" w:firstRowLastColumn="0" w:lastRowFirstColumn="0" w:lastRowLastColumn="0"/>
              <w:rPr>
                <w:rFonts w:ascii="Times New Roman" w:hAnsi="Times New Roman"/>
              </w:rPr>
            </w:pPr>
            <w:r w:rsidRPr="001E3493">
              <w:rPr>
                <w:rFonts w:ascii="Times New Roman" w:hAnsi="Times New Roman"/>
              </w:rPr>
              <w:t>0</w:t>
            </w:r>
          </w:p>
        </w:tc>
        <w:tc>
          <w:tcPr>
            <w:tcW w:w="1424" w:type="dxa"/>
          </w:tcPr>
          <w:p w14:paraId="682572A4" w14:textId="77777777" w:rsidR="00E53010" w:rsidRPr="001E3493" w:rsidRDefault="00E53010" w:rsidP="00C7757A">
            <w:pPr>
              <w:spacing w:line="240" w:lineRule="auto"/>
              <w:cnfStyle w:val="000000000000" w:firstRow="0" w:lastRow="0" w:firstColumn="0" w:lastColumn="0" w:oddVBand="0" w:evenVBand="0" w:oddHBand="0" w:evenHBand="0" w:firstRowFirstColumn="0" w:firstRowLastColumn="0" w:lastRowFirstColumn="0" w:lastRowLastColumn="0"/>
              <w:rPr>
                <w:rFonts w:ascii="Times New Roman" w:hAnsi="Times New Roman"/>
              </w:rPr>
            </w:pPr>
            <w:r w:rsidRPr="001E3493">
              <w:rPr>
                <w:rFonts w:ascii="Times New Roman" w:hAnsi="Times New Roman"/>
              </w:rPr>
              <w:t>100%</w:t>
            </w:r>
          </w:p>
        </w:tc>
        <w:tc>
          <w:tcPr>
            <w:tcW w:w="1431" w:type="dxa"/>
          </w:tcPr>
          <w:p w14:paraId="7FABFE3A" w14:textId="77777777" w:rsidR="00E53010" w:rsidRPr="001E3493" w:rsidRDefault="00E53010" w:rsidP="00C7757A">
            <w:pPr>
              <w:spacing w:line="240" w:lineRule="auto"/>
              <w:cnfStyle w:val="000000000000" w:firstRow="0" w:lastRow="0" w:firstColumn="0" w:lastColumn="0" w:oddVBand="0" w:evenVBand="0" w:oddHBand="0" w:evenHBand="0" w:firstRowFirstColumn="0" w:firstRowLastColumn="0" w:lastRowFirstColumn="0" w:lastRowLastColumn="0"/>
              <w:rPr>
                <w:rFonts w:ascii="Times New Roman" w:hAnsi="Times New Roman"/>
              </w:rPr>
            </w:pPr>
            <w:r w:rsidRPr="001E3493">
              <w:rPr>
                <w:rFonts w:ascii="Times New Roman" w:hAnsi="Times New Roman"/>
              </w:rPr>
              <w:t>83.33%</w:t>
            </w:r>
          </w:p>
        </w:tc>
      </w:tr>
    </w:tbl>
    <w:p w14:paraId="330656C0" w14:textId="1B58D785" w:rsidR="00FB485B" w:rsidRPr="001E3493" w:rsidRDefault="00F9195D" w:rsidP="005F0DFB">
      <w:pPr>
        <w:keepNext/>
        <w:spacing w:after="160"/>
      </w:pPr>
      <w:r w:rsidRPr="001E3493">
        <w:rPr>
          <w:noProof/>
          <w:color w:val="000000" w:themeColor="text1"/>
          <w14:ligatures w14:val="standardContextual"/>
        </w:rPr>
        <w:lastRenderedPageBreak/>
        <w:drawing>
          <wp:inline distT="0" distB="0" distL="0" distR="0" wp14:anchorId="41CB1E21" wp14:editId="6D9194F2">
            <wp:extent cx="4631988" cy="2889478"/>
            <wp:effectExtent l="0" t="0" r="0" b="6350"/>
            <wp:docPr id="53366296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3662962" name="Picture 2"/>
                    <pic:cNvPicPr/>
                  </pic:nvPicPr>
                  <pic:blipFill>
                    <a:blip r:embed="rId14">
                      <a:extLst>
                        <a:ext uri="{28A0092B-C50C-407E-A947-70E740481C1C}">
                          <a14:useLocalDpi xmlns:a14="http://schemas.microsoft.com/office/drawing/2010/main" val="0"/>
                        </a:ext>
                      </a:extLst>
                    </a:blip>
                    <a:stretch>
                      <a:fillRect/>
                    </a:stretch>
                  </pic:blipFill>
                  <pic:spPr>
                    <a:xfrm>
                      <a:off x="0" y="0"/>
                      <a:ext cx="4631988" cy="2889478"/>
                    </a:xfrm>
                    <a:prstGeom prst="rect">
                      <a:avLst/>
                    </a:prstGeom>
                  </pic:spPr>
                </pic:pic>
              </a:graphicData>
            </a:graphic>
          </wp:inline>
        </w:drawing>
      </w:r>
    </w:p>
    <w:p w14:paraId="7D27C325" w14:textId="1CCBD810" w:rsidR="00973C7D" w:rsidRPr="001E3493" w:rsidRDefault="0032184F" w:rsidP="0032184F">
      <w:pPr>
        <w:spacing w:after="160"/>
      </w:pPr>
      <w:bookmarkStart w:id="38" w:name="_Toc195707609"/>
      <w:r w:rsidRPr="001E3493">
        <w:t xml:space="preserve">Figure </w:t>
      </w:r>
      <w:r w:rsidR="00701AB7">
        <w:fldChar w:fldCharType="begin"/>
      </w:r>
      <w:r w:rsidR="00701AB7">
        <w:instrText xml:space="preserve"> SEQ Figure \* ARABIC </w:instrText>
      </w:r>
      <w:r w:rsidR="00701AB7">
        <w:fldChar w:fldCharType="separate"/>
      </w:r>
      <w:r w:rsidR="00056F45">
        <w:rPr>
          <w:noProof/>
        </w:rPr>
        <w:t>1</w:t>
      </w:r>
      <w:r w:rsidR="00701AB7">
        <w:rPr>
          <w:noProof/>
        </w:rPr>
        <w:fldChar w:fldCharType="end"/>
      </w:r>
      <w:r w:rsidRPr="001E3493">
        <w:t>: Survival curve</w:t>
      </w:r>
      <w:r w:rsidR="009B26CF" w:rsidRPr="001E3493">
        <w:t xml:space="preserve"> for goats in 4 treatment groups.</w:t>
      </w:r>
      <w:bookmarkEnd w:id="38"/>
      <w:r w:rsidR="009B26CF" w:rsidRPr="001E3493">
        <w:t xml:space="preserve"> </w:t>
      </w:r>
    </w:p>
    <w:p w14:paraId="7B410E86" w14:textId="6A3F6328" w:rsidR="00F9195D" w:rsidRPr="001E3493" w:rsidRDefault="00234024" w:rsidP="00234024">
      <w:pPr>
        <w:shd w:val="clear" w:color="auto" w:fill="FFFFFF"/>
        <w:rPr>
          <w:color w:val="000000" w:themeColor="text1"/>
        </w:rPr>
      </w:pPr>
      <w:r w:rsidRPr="001E3493">
        <w:rPr>
          <w:color w:val="000000" w:themeColor="text1"/>
        </w:rPr>
        <w:t>positive OM score on radiograph images and CT imaging, indicating presence of infection</w:t>
      </w:r>
      <w:r>
        <w:rPr>
          <w:color w:val="000000" w:themeColor="text1"/>
        </w:rPr>
        <w:t>.</w:t>
      </w:r>
    </w:p>
    <w:p w14:paraId="09D722B9" w14:textId="0E3E5C99" w:rsidR="00F9195D" w:rsidRDefault="00F9195D" w:rsidP="00234024">
      <w:pPr>
        <w:shd w:val="clear" w:color="auto" w:fill="FFFFFF"/>
        <w:rPr>
          <w:color w:val="000000" w:themeColor="text1"/>
        </w:rPr>
      </w:pPr>
      <w:r w:rsidRPr="001E3493">
        <w:rPr>
          <w:color w:val="000000" w:themeColor="text1"/>
        </w:rPr>
        <w:t xml:space="preserve">One goat in NS cultured positive for a non-UAMS-1 Staph. aureus, likely of caprine origin and from incisional infection. This goat survived until the end-of study time point and did not develop clinical osteomyelitis. A small quantity of purulent material, soft tissue swelling, stiffness, and some erythema were observed in the dissected limb post-mortem. The Staph. </w:t>
      </w:r>
      <w:proofErr w:type="gramStart"/>
      <w:r w:rsidRPr="001E3493">
        <w:rPr>
          <w:color w:val="000000" w:themeColor="text1"/>
        </w:rPr>
        <w:t>aureus</w:t>
      </w:r>
      <w:proofErr w:type="gramEnd"/>
      <w:r w:rsidRPr="001E3493">
        <w:rPr>
          <w:color w:val="000000" w:themeColor="text1"/>
        </w:rPr>
        <w:t xml:space="preserve"> culture was determined not to be UAMS-1 based on colony phenotype. The radiograph OM scores for this goat were judged “0” during the entire period of study.</w:t>
      </w:r>
    </w:p>
    <w:p w14:paraId="497BB207" w14:textId="77777777" w:rsidR="00234024" w:rsidRPr="00013031" w:rsidRDefault="00234024" w:rsidP="00234024">
      <w:pPr>
        <w:pStyle w:val="Heading2"/>
      </w:pPr>
      <w:bookmarkStart w:id="39" w:name="_Toc195707710"/>
      <w:r w:rsidRPr="001E3493">
        <w:t>Radiographic Imaging</w:t>
      </w:r>
      <w:bookmarkEnd w:id="39"/>
      <w:r w:rsidRPr="001E3493">
        <w:t> </w:t>
      </w:r>
    </w:p>
    <w:p w14:paraId="2160A0BD" w14:textId="29699015" w:rsidR="00234024" w:rsidRPr="001E3493" w:rsidRDefault="00234024" w:rsidP="00234024">
      <w:pPr>
        <w:shd w:val="clear" w:color="auto" w:fill="FFFFFF"/>
        <w:rPr>
          <w:color w:val="000000" w:themeColor="text1"/>
        </w:rPr>
      </w:pPr>
      <w:r w:rsidRPr="001E3493">
        <w:rPr>
          <w:color w:val="000000" w:themeColor="text1"/>
        </w:rPr>
        <w:t>Group comparisons for all 4 groups were limited to images obtained through day 42 because of early removal of all goats in group SB. Further analysis comparing groups SA,</w:t>
      </w:r>
    </w:p>
    <w:p w14:paraId="4A7A126F" w14:textId="38D17F99" w:rsidR="00E53010" w:rsidRPr="00234024" w:rsidRDefault="00234024" w:rsidP="00234024">
      <w:pPr>
        <w:rPr>
          <w:color w:val="000000" w:themeColor="text1"/>
        </w:rPr>
      </w:pPr>
      <w:bookmarkStart w:id="40" w:name="_Toc180316533"/>
      <w:r w:rsidRPr="001E3493">
        <w:rPr>
          <w:color w:val="000000" w:themeColor="text1"/>
        </w:rPr>
        <w:lastRenderedPageBreak/>
        <w:t xml:space="preserve">SBA and NS </w:t>
      </w:r>
      <w:proofErr w:type="gramStart"/>
      <w:r w:rsidRPr="001E3493">
        <w:rPr>
          <w:color w:val="000000" w:themeColor="text1"/>
        </w:rPr>
        <w:t>was</w:t>
      </w:r>
      <w:proofErr w:type="gramEnd"/>
      <w:r w:rsidRPr="001E3493">
        <w:rPr>
          <w:color w:val="000000" w:themeColor="text1"/>
        </w:rPr>
        <w:t xml:space="preserve"> done for data collected throughout the study period. </w:t>
      </w:r>
    </w:p>
    <w:p w14:paraId="074A86AB" w14:textId="6ED32255" w:rsidR="00F9195D" w:rsidRPr="001E3493" w:rsidRDefault="00F9195D" w:rsidP="00234024">
      <w:pPr>
        <w:pStyle w:val="Heading3"/>
      </w:pPr>
      <w:bookmarkStart w:id="41" w:name="_Toc180316534"/>
      <w:bookmarkEnd w:id="40"/>
      <w:r w:rsidRPr="001E3493">
        <w:t>Osteomyelitis score</w:t>
      </w:r>
      <w:bookmarkEnd w:id="41"/>
      <w:r w:rsidRPr="001E3493">
        <w:t xml:space="preserve"> </w:t>
      </w:r>
    </w:p>
    <w:p w14:paraId="2531CFBE" w14:textId="24D56C8E" w:rsidR="00E579B7" w:rsidRDefault="00F9195D" w:rsidP="00234024">
      <w:pPr>
        <w:rPr>
          <w:color w:val="000000" w:themeColor="text1"/>
        </w:rPr>
      </w:pPr>
      <w:r w:rsidRPr="001E3493">
        <w:rPr>
          <w:color w:val="000000" w:themeColor="text1"/>
        </w:rPr>
        <w:t xml:space="preserve">Summary statistics </w:t>
      </w:r>
      <w:proofErr w:type="gramStart"/>
      <w:r w:rsidRPr="001E3493">
        <w:rPr>
          <w:color w:val="000000" w:themeColor="text1"/>
        </w:rPr>
        <w:t>was</w:t>
      </w:r>
      <w:proofErr w:type="gramEnd"/>
      <w:r w:rsidRPr="001E3493">
        <w:rPr>
          <w:color w:val="000000" w:themeColor="text1"/>
        </w:rPr>
        <w:t xml:space="preserve"> performed for each group</w:t>
      </w:r>
      <w:r w:rsidR="00A6579B" w:rsidRPr="001E3493">
        <w:rPr>
          <w:color w:val="000000" w:themeColor="text1"/>
        </w:rPr>
        <w:t xml:space="preserve"> </w:t>
      </w:r>
      <w:r w:rsidR="00A6579B" w:rsidRPr="00612D5A">
        <w:rPr>
          <w:b/>
          <w:bCs/>
          <w:color w:val="000000" w:themeColor="text1"/>
        </w:rPr>
        <w:t xml:space="preserve">(Table </w:t>
      </w:r>
      <w:r w:rsidR="00013031">
        <w:rPr>
          <w:b/>
          <w:bCs/>
          <w:color w:val="000000" w:themeColor="text1"/>
        </w:rPr>
        <w:t>4</w:t>
      </w:r>
      <w:r w:rsidR="00A6579B" w:rsidRPr="00612D5A">
        <w:rPr>
          <w:b/>
          <w:bCs/>
          <w:color w:val="000000" w:themeColor="text1"/>
        </w:rPr>
        <w:t>, Figure 2)</w:t>
      </w:r>
      <w:r w:rsidRPr="001E3493">
        <w:rPr>
          <w:color w:val="000000" w:themeColor="text1"/>
        </w:rPr>
        <w:t xml:space="preserve">.  The average OM score for the SA group was 0 at </w:t>
      </w:r>
      <w:proofErr w:type="gramStart"/>
      <w:r w:rsidRPr="001E3493">
        <w:rPr>
          <w:color w:val="000000" w:themeColor="text1"/>
        </w:rPr>
        <w:t>all of</w:t>
      </w:r>
      <w:proofErr w:type="gramEnd"/>
      <w:r w:rsidRPr="001E3493">
        <w:rPr>
          <w:color w:val="000000" w:themeColor="text1"/>
        </w:rPr>
        <w:t xml:space="preserve"> the time points; group NS had scores varied from 0 to 0.20 </w:t>
      </w:r>
      <m:oMath>
        <m:r>
          <w:rPr>
            <w:rFonts w:ascii="Cambria Math" w:hAnsi="Cambria Math"/>
            <w:color w:val="000000" w:themeColor="text1"/>
          </w:rPr>
          <m:t>±</m:t>
        </m:r>
      </m:oMath>
      <w:r w:rsidRPr="001E3493">
        <w:rPr>
          <w:color w:val="000000" w:themeColor="text1"/>
        </w:rPr>
        <w:t xml:space="preserve"> 0.20 during the study period. Both groups were determined to be free of OM. SB goats OM scores increased from a mean of 0.67 </w:t>
      </w:r>
      <w:r w:rsidRPr="001E3493">
        <w:rPr>
          <w:color w:val="000000" w:themeColor="text1"/>
          <w:u w:val="single"/>
        </w:rPr>
        <w:t>+</w:t>
      </w:r>
      <w:r w:rsidRPr="001E3493">
        <w:rPr>
          <w:color w:val="000000" w:themeColor="text1"/>
        </w:rPr>
        <w:t xml:space="preserve"> 0.33 on day 7 to a peak mean 2.67 </w:t>
      </w:r>
      <w:r w:rsidRPr="001E3493">
        <w:rPr>
          <w:color w:val="000000" w:themeColor="text1"/>
          <w:u w:val="single"/>
        </w:rPr>
        <w:t>+</w:t>
      </w:r>
      <w:r w:rsidRPr="001E3493">
        <w:rPr>
          <w:color w:val="000000" w:themeColor="text1"/>
        </w:rPr>
        <w:t xml:space="preserve"> 0.33 </w:t>
      </w:r>
      <w:proofErr w:type="gramStart"/>
      <w:r w:rsidRPr="001E3493">
        <w:rPr>
          <w:color w:val="000000" w:themeColor="text1"/>
        </w:rPr>
        <w:t>at</w:t>
      </w:r>
      <w:proofErr w:type="gramEnd"/>
      <w:r w:rsidRPr="001E3493">
        <w:rPr>
          <w:color w:val="000000" w:themeColor="text1"/>
        </w:rPr>
        <w:t xml:space="preserve"> day 42 (Table </w:t>
      </w:r>
      <w:r w:rsidR="00E53010" w:rsidRPr="001E3493">
        <w:rPr>
          <w:color w:val="000000" w:themeColor="text1"/>
        </w:rPr>
        <w:t>6</w:t>
      </w:r>
      <w:r w:rsidRPr="001E3493">
        <w:rPr>
          <w:color w:val="000000" w:themeColor="text1"/>
        </w:rPr>
        <w:t xml:space="preserve">).  SBA group goats OM scores increased from a mean of 0.33 </w:t>
      </w:r>
      <w:r w:rsidRPr="001E3493">
        <w:rPr>
          <w:color w:val="000000" w:themeColor="text1"/>
          <w:u w:val="single"/>
        </w:rPr>
        <w:t>+</w:t>
      </w:r>
      <w:r w:rsidRPr="001E3493">
        <w:rPr>
          <w:color w:val="000000" w:themeColor="text1"/>
        </w:rPr>
        <w:t xml:space="preserve"> 0.21 on day 7, to a peak mean of 1.83 + 0.40 on day 84.  </w:t>
      </w:r>
    </w:p>
    <w:p w14:paraId="79E42B8D" w14:textId="77777777" w:rsidR="00234024" w:rsidRPr="001E3493" w:rsidRDefault="00234024" w:rsidP="00234024">
      <w:pPr>
        <w:rPr>
          <w:color w:val="000000" w:themeColor="text1"/>
        </w:rPr>
      </w:pPr>
      <w:r w:rsidRPr="001E3493">
        <w:rPr>
          <w:color w:val="000000" w:themeColor="text1"/>
        </w:rPr>
        <w:t xml:space="preserve">Tests of fixed effects </w:t>
      </w:r>
      <w:proofErr w:type="gramStart"/>
      <w:r w:rsidRPr="001E3493">
        <w:rPr>
          <w:color w:val="000000" w:themeColor="text1"/>
        </w:rPr>
        <w:t>was</w:t>
      </w:r>
      <w:proofErr w:type="gramEnd"/>
      <w:r w:rsidRPr="001E3493">
        <w:rPr>
          <w:color w:val="000000" w:themeColor="text1"/>
        </w:rPr>
        <w:t xml:space="preserve"> performed initially for comparison between all 4 groups until day 42. </w:t>
      </w:r>
      <w:r w:rsidRPr="00013031">
        <w:rPr>
          <w:b/>
          <w:bCs/>
          <w:color w:val="000000" w:themeColor="text1"/>
        </w:rPr>
        <w:t xml:space="preserve">(Values show in Table </w:t>
      </w:r>
      <w:r>
        <w:rPr>
          <w:b/>
          <w:bCs/>
          <w:color w:val="000000" w:themeColor="text1"/>
        </w:rPr>
        <w:t>5</w:t>
      </w:r>
      <w:r w:rsidRPr="00013031">
        <w:rPr>
          <w:b/>
          <w:bCs/>
          <w:color w:val="000000" w:themeColor="text1"/>
        </w:rPr>
        <w:t>)</w:t>
      </w:r>
      <w:r w:rsidRPr="00013031">
        <w:rPr>
          <w:color w:val="000000" w:themeColor="text1"/>
        </w:rPr>
        <w:t>.</w:t>
      </w:r>
      <w:r w:rsidRPr="00013031">
        <w:rPr>
          <w:b/>
          <w:bCs/>
          <w:color w:val="000000" w:themeColor="text1"/>
        </w:rPr>
        <w:t xml:space="preserve"> </w:t>
      </w:r>
      <w:r w:rsidRPr="001E3493">
        <w:rPr>
          <w:color w:val="000000" w:themeColor="text1"/>
        </w:rPr>
        <w:t xml:space="preserve">There was a significant difference between groups (&lt;.0001) and between time points (p = 0.0023), indicating that assessment of radiographic scores changed over time with OM progressively getting worse over time in the SB and SBA groups. There was no significant interaction found between groups and time points (p = 0.0895), indicating that changes over time were associated with the treatment group. </w:t>
      </w:r>
    </w:p>
    <w:p w14:paraId="4167B736" w14:textId="77777777" w:rsidR="00234024" w:rsidRPr="001E3493" w:rsidRDefault="00234024" w:rsidP="00234024">
      <w:pPr>
        <w:rPr>
          <w:color w:val="000000" w:themeColor="text1"/>
        </w:rPr>
      </w:pPr>
      <w:r w:rsidRPr="001E3493">
        <w:rPr>
          <w:color w:val="000000" w:themeColor="text1"/>
        </w:rPr>
        <w:t xml:space="preserve">Post hoc analysis was performed to assess specific differences between groups withing time point. Between group comparations indicate that scores for groups SA and NS were similar across all time points. SB scores were significantly greater as compared with SA, NS, and SBA. Scores for the SBA group were significantly less than SB and significantly greater than those of SA and NS groups </w:t>
      </w:r>
      <w:r w:rsidRPr="00013031">
        <w:rPr>
          <w:b/>
          <w:bCs/>
          <w:color w:val="000000" w:themeColor="text1"/>
        </w:rPr>
        <w:t xml:space="preserve">(Table </w:t>
      </w:r>
      <w:r>
        <w:rPr>
          <w:b/>
          <w:bCs/>
          <w:color w:val="000000" w:themeColor="text1"/>
        </w:rPr>
        <w:t>5</w:t>
      </w:r>
      <w:r w:rsidRPr="00013031">
        <w:rPr>
          <w:b/>
          <w:bCs/>
          <w:color w:val="000000" w:themeColor="text1"/>
        </w:rPr>
        <w:t>)</w:t>
      </w:r>
      <w:r w:rsidRPr="00013031">
        <w:rPr>
          <w:color w:val="000000" w:themeColor="text1"/>
        </w:rPr>
        <w:t>.</w:t>
      </w:r>
    </w:p>
    <w:p w14:paraId="7E0BD7F9" w14:textId="77777777" w:rsidR="00234024" w:rsidRDefault="00234024" w:rsidP="00FB485B">
      <w:pPr>
        <w:rPr>
          <w:color w:val="000000" w:themeColor="text1"/>
        </w:rPr>
      </w:pPr>
    </w:p>
    <w:p w14:paraId="123D052E" w14:textId="77777777" w:rsidR="00234024" w:rsidRDefault="00234024" w:rsidP="00FB485B">
      <w:pPr>
        <w:rPr>
          <w:color w:val="000000" w:themeColor="text1"/>
        </w:rPr>
      </w:pPr>
    </w:p>
    <w:p w14:paraId="25E6820A" w14:textId="77777777" w:rsidR="00234024" w:rsidRDefault="00234024" w:rsidP="00FB485B">
      <w:pPr>
        <w:rPr>
          <w:color w:val="000000" w:themeColor="text1"/>
        </w:rPr>
      </w:pPr>
    </w:p>
    <w:p w14:paraId="33AFEC8C" w14:textId="51B85FDA" w:rsidR="002636EC" w:rsidRPr="001E3493" w:rsidRDefault="002636EC" w:rsidP="00B46408">
      <w:pPr>
        <w:pStyle w:val="Caption"/>
      </w:pPr>
      <w:bookmarkStart w:id="42" w:name="IDX"/>
      <w:bookmarkStart w:id="43" w:name="_Toc195707656"/>
      <w:bookmarkEnd w:id="42"/>
      <w:r w:rsidRPr="001E3493">
        <w:lastRenderedPageBreak/>
        <w:t xml:space="preserve">Table </w:t>
      </w:r>
      <w:fldSimple w:instr=" SEQ Table \* ARABIC ">
        <w:r w:rsidR="00056F45">
          <w:rPr>
            <w:noProof/>
          </w:rPr>
          <w:t>4</w:t>
        </w:r>
      </w:fldSimple>
      <w:r w:rsidRPr="001E3493">
        <w:t xml:space="preserve">: </w:t>
      </w:r>
      <w:r w:rsidR="00F9195D" w:rsidRPr="001E3493">
        <w:t>Radiograph Osteomyelitis Scores per group per time point.</w:t>
      </w:r>
      <w:bookmarkEnd w:id="43"/>
    </w:p>
    <w:tbl>
      <w:tblPr>
        <w:tblW w:w="953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1475"/>
        <w:gridCol w:w="1817"/>
        <w:gridCol w:w="1811"/>
        <w:gridCol w:w="2213"/>
        <w:gridCol w:w="2216"/>
      </w:tblGrid>
      <w:tr w:rsidR="00F9195D" w:rsidRPr="001E3493" w14:paraId="02FF6305" w14:textId="77777777" w:rsidTr="00013031">
        <w:trPr>
          <w:trHeight w:val="623"/>
        </w:trPr>
        <w:tc>
          <w:tcPr>
            <w:tcW w:w="1475" w:type="dxa"/>
            <w:vMerge w:val="restart"/>
            <w:tcMar>
              <w:top w:w="0" w:type="dxa"/>
              <w:left w:w="100" w:type="dxa"/>
              <w:bottom w:w="0" w:type="dxa"/>
              <w:right w:w="100" w:type="dxa"/>
            </w:tcMar>
            <w:hideMark/>
          </w:tcPr>
          <w:p w14:paraId="1B5D844B" w14:textId="77777777" w:rsidR="00F9195D" w:rsidRPr="001E3493" w:rsidRDefault="00F9195D" w:rsidP="00E53010">
            <w:pPr>
              <w:spacing w:line="240" w:lineRule="auto"/>
            </w:pPr>
            <w:r w:rsidRPr="001E3493">
              <w:t>Time point</w:t>
            </w:r>
          </w:p>
        </w:tc>
        <w:tc>
          <w:tcPr>
            <w:tcW w:w="8057" w:type="dxa"/>
            <w:gridSpan w:val="4"/>
            <w:tcMar>
              <w:top w:w="0" w:type="dxa"/>
              <w:left w:w="100" w:type="dxa"/>
              <w:bottom w:w="0" w:type="dxa"/>
              <w:right w:w="100" w:type="dxa"/>
            </w:tcMar>
            <w:hideMark/>
          </w:tcPr>
          <w:p w14:paraId="6DA8E252" w14:textId="77777777" w:rsidR="00F9195D" w:rsidRPr="001E3493" w:rsidRDefault="00F9195D" w:rsidP="00E53010">
            <w:pPr>
              <w:spacing w:line="240" w:lineRule="auto"/>
            </w:pPr>
            <w:r w:rsidRPr="001E3493">
              <w:t>Group</w:t>
            </w:r>
          </w:p>
        </w:tc>
      </w:tr>
      <w:tr w:rsidR="00F9195D" w:rsidRPr="001E3493" w14:paraId="183DFDFA" w14:textId="77777777" w:rsidTr="00013031">
        <w:trPr>
          <w:trHeight w:val="623"/>
        </w:trPr>
        <w:tc>
          <w:tcPr>
            <w:tcW w:w="1475" w:type="dxa"/>
            <w:vMerge/>
            <w:vAlign w:val="center"/>
            <w:hideMark/>
          </w:tcPr>
          <w:p w14:paraId="1A867AC7" w14:textId="77777777" w:rsidR="00F9195D" w:rsidRPr="001E3493" w:rsidRDefault="00F9195D" w:rsidP="00E53010">
            <w:pPr>
              <w:spacing w:line="240" w:lineRule="auto"/>
            </w:pPr>
          </w:p>
        </w:tc>
        <w:tc>
          <w:tcPr>
            <w:tcW w:w="1817" w:type="dxa"/>
            <w:tcMar>
              <w:top w:w="0" w:type="dxa"/>
              <w:left w:w="100" w:type="dxa"/>
              <w:bottom w:w="0" w:type="dxa"/>
              <w:right w:w="100" w:type="dxa"/>
            </w:tcMar>
            <w:hideMark/>
          </w:tcPr>
          <w:p w14:paraId="3420F478" w14:textId="77777777" w:rsidR="00F9195D" w:rsidRPr="001E3493" w:rsidRDefault="00F9195D" w:rsidP="00E53010">
            <w:pPr>
              <w:spacing w:line="240" w:lineRule="auto"/>
            </w:pPr>
            <w:r w:rsidRPr="001E3493">
              <w:t>SA</w:t>
            </w:r>
          </w:p>
        </w:tc>
        <w:tc>
          <w:tcPr>
            <w:tcW w:w="1811" w:type="dxa"/>
            <w:tcMar>
              <w:top w:w="0" w:type="dxa"/>
              <w:left w:w="100" w:type="dxa"/>
              <w:bottom w:w="0" w:type="dxa"/>
              <w:right w:w="100" w:type="dxa"/>
            </w:tcMar>
            <w:hideMark/>
          </w:tcPr>
          <w:p w14:paraId="6F4F77B5" w14:textId="77777777" w:rsidR="00F9195D" w:rsidRPr="001E3493" w:rsidRDefault="00F9195D" w:rsidP="00E53010">
            <w:pPr>
              <w:spacing w:line="240" w:lineRule="auto"/>
            </w:pPr>
            <w:r w:rsidRPr="001E3493">
              <w:t>SB</w:t>
            </w:r>
          </w:p>
        </w:tc>
        <w:tc>
          <w:tcPr>
            <w:tcW w:w="2213" w:type="dxa"/>
            <w:tcMar>
              <w:top w:w="0" w:type="dxa"/>
              <w:left w:w="100" w:type="dxa"/>
              <w:bottom w:w="0" w:type="dxa"/>
              <w:right w:w="100" w:type="dxa"/>
            </w:tcMar>
            <w:hideMark/>
          </w:tcPr>
          <w:p w14:paraId="56B04BF8" w14:textId="77777777" w:rsidR="00F9195D" w:rsidRPr="001E3493" w:rsidRDefault="00F9195D" w:rsidP="00E53010">
            <w:pPr>
              <w:spacing w:line="240" w:lineRule="auto"/>
            </w:pPr>
            <w:r w:rsidRPr="001E3493">
              <w:t>SBA</w:t>
            </w:r>
          </w:p>
        </w:tc>
        <w:tc>
          <w:tcPr>
            <w:tcW w:w="2213" w:type="dxa"/>
            <w:tcMar>
              <w:top w:w="0" w:type="dxa"/>
              <w:left w:w="100" w:type="dxa"/>
              <w:bottom w:w="0" w:type="dxa"/>
              <w:right w:w="100" w:type="dxa"/>
            </w:tcMar>
            <w:hideMark/>
          </w:tcPr>
          <w:p w14:paraId="445F549E" w14:textId="77777777" w:rsidR="00F9195D" w:rsidRPr="001E3493" w:rsidRDefault="00F9195D" w:rsidP="00E53010">
            <w:pPr>
              <w:spacing w:line="240" w:lineRule="auto"/>
            </w:pPr>
            <w:r w:rsidRPr="001E3493">
              <w:t>NS</w:t>
            </w:r>
          </w:p>
        </w:tc>
      </w:tr>
      <w:tr w:rsidR="00F9195D" w:rsidRPr="001E3493" w14:paraId="1FAEA7E7" w14:textId="77777777" w:rsidTr="00013031">
        <w:trPr>
          <w:trHeight w:val="623"/>
        </w:trPr>
        <w:tc>
          <w:tcPr>
            <w:tcW w:w="1475" w:type="dxa"/>
            <w:tcMar>
              <w:top w:w="0" w:type="dxa"/>
              <w:left w:w="100" w:type="dxa"/>
              <w:bottom w:w="0" w:type="dxa"/>
              <w:right w:w="100" w:type="dxa"/>
            </w:tcMar>
            <w:hideMark/>
          </w:tcPr>
          <w:p w14:paraId="1D452BBA" w14:textId="77777777" w:rsidR="00F9195D" w:rsidRPr="001E3493" w:rsidRDefault="00F9195D" w:rsidP="00E53010">
            <w:pPr>
              <w:spacing w:line="240" w:lineRule="auto"/>
            </w:pPr>
            <w:r w:rsidRPr="001E3493">
              <w:t> </w:t>
            </w:r>
          </w:p>
        </w:tc>
        <w:tc>
          <w:tcPr>
            <w:tcW w:w="8057" w:type="dxa"/>
            <w:gridSpan w:val="4"/>
            <w:tcMar>
              <w:top w:w="0" w:type="dxa"/>
              <w:left w:w="100" w:type="dxa"/>
              <w:bottom w:w="0" w:type="dxa"/>
              <w:right w:w="100" w:type="dxa"/>
            </w:tcMar>
            <w:hideMark/>
          </w:tcPr>
          <w:p w14:paraId="01AB3220" w14:textId="77777777" w:rsidR="00F9195D" w:rsidRPr="001E3493" w:rsidRDefault="00F9195D" w:rsidP="00013031">
            <w:pPr>
              <w:spacing w:line="240" w:lineRule="auto"/>
              <w:jc w:val="center"/>
            </w:pPr>
            <w:r w:rsidRPr="001E3493">
              <w:t>---------------------- Score ----------------------</w:t>
            </w:r>
          </w:p>
        </w:tc>
      </w:tr>
      <w:tr w:rsidR="00F9195D" w:rsidRPr="001E3493" w14:paraId="6FA5597C" w14:textId="77777777" w:rsidTr="00013031">
        <w:trPr>
          <w:trHeight w:val="623"/>
        </w:trPr>
        <w:tc>
          <w:tcPr>
            <w:tcW w:w="1475" w:type="dxa"/>
            <w:tcMar>
              <w:top w:w="0" w:type="dxa"/>
              <w:left w:w="100" w:type="dxa"/>
              <w:bottom w:w="0" w:type="dxa"/>
              <w:right w:w="100" w:type="dxa"/>
            </w:tcMar>
            <w:hideMark/>
          </w:tcPr>
          <w:p w14:paraId="0A6C1E31" w14:textId="77777777" w:rsidR="00F9195D" w:rsidRPr="001E3493" w:rsidRDefault="00F9195D" w:rsidP="00E53010">
            <w:pPr>
              <w:spacing w:line="240" w:lineRule="auto"/>
            </w:pPr>
            <w:r w:rsidRPr="001E3493">
              <w:t>7</w:t>
            </w:r>
          </w:p>
        </w:tc>
        <w:tc>
          <w:tcPr>
            <w:tcW w:w="1817" w:type="dxa"/>
            <w:tcMar>
              <w:top w:w="0" w:type="dxa"/>
              <w:left w:w="100" w:type="dxa"/>
              <w:bottom w:w="0" w:type="dxa"/>
              <w:right w:w="100" w:type="dxa"/>
            </w:tcMar>
            <w:hideMark/>
          </w:tcPr>
          <w:p w14:paraId="70CEFD0A" w14:textId="77777777" w:rsidR="00F9195D" w:rsidRPr="001E3493" w:rsidRDefault="00F9195D" w:rsidP="00E53010">
            <w:pPr>
              <w:spacing w:line="240" w:lineRule="auto"/>
            </w:pPr>
            <w:r w:rsidRPr="001E3493">
              <w:t>0 A</w:t>
            </w:r>
          </w:p>
        </w:tc>
        <w:tc>
          <w:tcPr>
            <w:tcW w:w="1811" w:type="dxa"/>
            <w:shd w:val="clear" w:color="auto" w:fill="FFFFFF"/>
            <w:tcMar>
              <w:top w:w="0" w:type="dxa"/>
              <w:left w:w="60" w:type="dxa"/>
              <w:bottom w:w="0" w:type="dxa"/>
              <w:right w:w="60" w:type="dxa"/>
            </w:tcMar>
            <w:hideMark/>
          </w:tcPr>
          <w:p w14:paraId="4FCE4E29" w14:textId="77777777" w:rsidR="00F9195D" w:rsidRPr="001E3493" w:rsidRDefault="00F9195D" w:rsidP="00E53010">
            <w:pPr>
              <w:spacing w:line="240" w:lineRule="auto"/>
            </w:pPr>
            <w:r w:rsidRPr="001E3493">
              <w:t xml:space="preserve">0.67 </w:t>
            </w:r>
            <m:oMath>
              <m:r>
                <w:rPr>
                  <w:rFonts w:ascii="Cambria Math" w:hAnsi="Cambria Math"/>
                </w:rPr>
                <m:t>±</m:t>
              </m:r>
            </m:oMath>
            <w:r w:rsidRPr="001E3493">
              <w:t xml:space="preserve"> 0.33 A</w:t>
            </w:r>
          </w:p>
        </w:tc>
        <w:tc>
          <w:tcPr>
            <w:tcW w:w="2213" w:type="dxa"/>
            <w:shd w:val="clear" w:color="auto" w:fill="FFFFFF"/>
            <w:tcMar>
              <w:top w:w="0" w:type="dxa"/>
              <w:left w:w="60" w:type="dxa"/>
              <w:bottom w:w="0" w:type="dxa"/>
              <w:right w:w="60" w:type="dxa"/>
            </w:tcMar>
            <w:hideMark/>
          </w:tcPr>
          <w:p w14:paraId="38995988" w14:textId="77777777" w:rsidR="00F9195D" w:rsidRPr="001E3493" w:rsidRDefault="00F9195D" w:rsidP="00E53010">
            <w:pPr>
              <w:spacing w:line="240" w:lineRule="auto"/>
            </w:pPr>
            <w:r w:rsidRPr="001E3493">
              <w:t xml:space="preserve">0.33 </w:t>
            </w:r>
            <m:oMath>
              <m:r>
                <w:rPr>
                  <w:rFonts w:ascii="Cambria Math" w:hAnsi="Cambria Math"/>
                </w:rPr>
                <m:t>±</m:t>
              </m:r>
            </m:oMath>
            <w:r w:rsidRPr="001E3493">
              <w:t xml:space="preserve"> 0.21 A</w:t>
            </w:r>
          </w:p>
        </w:tc>
        <w:tc>
          <w:tcPr>
            <w:tcW w:w="2213" w:type="dxa"/>
            <w:shd w:val="clear" w:color="auto" w:fill="FFFFFF"/>
            <w:tcMar>
              <w:top w:w="0" w:type="dxa"/>
              <w:left w:w="60" w:type="dxa"/>
              <w:bottom w:w="0" w:type="dxa"/>
              <w:right w:w="60" w:type="dxa"/>
            </w:tcMar>
            <w:hideMark/>
          </w:tcPr>
          <w:p w14:paraId="6E0C79B0" w14:textId="77777777" w:rsidR="00F9195D" w:rsidRPr="001E3493" w:rsidRDefault="00F9195D" w:rsidP="00E53010">
            <w:pPr>
              <w:spacing w:line="240" w:lineRule="auto"/>
            </w:pPr>
            <w:r w:rsidRPr="001E3493">
              <w:t>0.00 A</w:t>
            </w:r>
          </w:p>
        </w:tc>
      </w:tr>
      <w:tr w:rsidR="00F9195D" w:rsidRPr="001E3493" w14:paraId="05943C00" w14:textId="77777777" w:rsidTr="00013031">
        <w:trPr>
          <w:trHeight w:val="623"/>
        </w:trPr>
        <w:tc>
          <w:tcPr>
            <w:tcW w:w="1475" w:type="dxa"/>
            <w:tcMar>
              <w:top w:w="0" w:type="dxa"/>
              <w:left w:w="100" w:type="dxa"/>
              <w:bottom w:w="0" w:type="dxa"/>
              <w:right w:w="100" w:type="dxa"/>
            </w:tcMar>
            <w:hideMark/>
          </w:tcPr>
          <w:p w14:paraId="3566D053" w14:textId="77777777" w:rsidR="00F9195D" w:rsidRPr="001E3493" w:rsidRDefault="00F9195D" w:rsidP="00E53010">
            <w:pPr>
              <w:spacing w:line="240" w:lineRule="auto"/>
            </w:pPr>
            <w:r w:rsidRPr="001E3493">
              <w:t>14</w:t>
            </w:r>
          </w:p>
        </w:tc>
        <w:tc>
          <w:tcPr>
            <w:tcW w:w="1817" w:type="dxa"/>
            <w:tcMar>
              <w:top w:w="0" w:type="dxa"/>
              <w:left w:w="100" w:type="dxa"/>
              <w:bottom w:w="0" w:type="dxa"/>
              <w:right w:w="100" w:type="dxa"/>
            </w:tcMar>
            <w:hideMark/>
          </w:tcPr>
          <w:p w14:paraId="4452D7BE" w14:textId="77777777" w:rsidR="00F9195D" w:rsidRPr="001E3493" w:rsidRDefault="00F9195D" w:rsidP="00E53010">
            <w:pPr>
              <w:spacing w:line="240" w:lineRule="auto"/>
            </w:pPr>
            <w:r w:rsidRPr="001E3493">
              <w:t>0 A</w:t>
            </w:r>
          </w:p>
        </w:tc>
        <w:tc>
          <w:tcPr>
            <w:tcW w:w="1811" w:type="dxa"/>
            <w:shd w:val="clear" w:color="auto" w:fill="FFFFFF"/>
            <w:tcMar>
              <w:top w:w="0" w:type="dxa"/>
              <w:left w:w="60" w:type="dxa"/>
              <w:bottom w:w="0" w:type="dxa"/>
              <w:right w:w="60" w:type="dxa"/>
            </w:tcMar>
            <w:hideMark/>
          </w:tcPr>
          <w:p w14:paraId="392B7AD3" w14:textId="77777777" w:rsidR="00F9195D" w:rsidRPr="001E3493" w:rsidRDefault="00F9195D" w:rsidP="00E53010">
            <w:pPr>
              <w:spacing w:line="240" w:lineRule="auto"/>
            </w:pPr>
            <w:r w:rsidRPr="001E3493">
              <w:t xml:space="preserve">1.50 </w:t>
            </w:r>
            <m:oMath>
              <m:r>
                <w:rPr>
                  <w:rFonts w:ascii="Cambria Math" w:hAnsi="Cambria Math"/>
                </w:rPr>
                <m:t>±</m:t>
              </m:r>
            </m:oMath>
            <w:r w:rsidRPr="001E3493">
              <w:t xml:space="preserve"> 0.22 B</w:t>
            </w:r>
          </w:p>
        </w:tc>
        <w:tc>
          <w:tcPr>
            <w:tcW w:w="2213" w:type="dxa"/>
            <w:shd w:val="clear" w:color="auto" w:fill="FFFFFF"/>
            <w:tcMar>
              <w:top w:w="0" w:type="dxa"/>
              <w:left w:w="60" w:type="dxa"/>
              <w:bottom w:w="0" w:type="dxa"/>
              <w:right w:w="60" w:type="dxa"/>
            </w:tcMar>
            <w:hideMark/>
          </w:tcPr>
          <w:p w14:paraId="5413D295" w14:textId="77777777" w:rsidR="00F9195D" w:rsidRPr="001E3493" w:rsidRDefault="00F9195D" w:rsidP="00E53010">
            <w:pPr>
              <w:spacing w:line="240" w:lineRule="auto"/>
            </w:pPr>
            <w:r w:rsidRPr="001E3493">
              <w:t>0.67</w:t>
            </w:r>
            <m:oMath>
              <m:r>
                <w:rPr>
                  <w:rFonts w:ascii="Cambria Math" w:hAnsi="Cambria Math"/>
                </w:rPr>
                <m:t xml:space="preserve"> ±</m:t>
              </m:r>
            </m:oMath>
            <w:r w:rsidRPr="001E3493">
              <w:t xml:space="preserve"> 0.42 AB</w:t>
            </w:r>
          </w:p>
        </w:tc>
        <w:tc>
          <w:tcPr>
            <w:tcW w:w="2213" w:type="dxa"/>
            <w:shd w:val="clear" w:color="auto" w:fill="FFFFFF"/>
            <w:tcMar>
              <w:top w:w="0" w:type="dxa"/>
              <w:left w:w="60" w:type="dxa"/>
              <w:bottom w:w="0" w:type="dxa"/>
              <w:right w:w="60" w:type="dxa"/>
            </w:tcMar>
            <w:hideMark/>
          </w:tcPr>
          <w:p w14:paraId="1782877B" w14:textId="77777777" w:rsidR="00F9195D" w:rsidRPr="001E3493" w:rsidRDefault="00F9195D" w:rsidP="00E53010">
            <w:pPr>
              <w:spacing w:line="240" w:lineRule="auto"/>
            </w:pPr>
            <w:r w:rsidRPr="001E3493">
              <w:t>0.00 A</w:t>
            </w:r>
          </w:p>
        </w:tc>
      </w:tr>
      <w:tr w:rsidR="00F9195D" w:rsidRPr="001E3493" w14:paraId="70565FD4" w14:textId="77777777" w:rsidTr="00013031">
        <w:trPr>
          <w:trHeight w:val="623"/>
        </w:trPr>
        <w:tc>
          <w:tcPr>
            <w:tcW w:w="1475" w:type="dxa"/>
            <w:tcMar>
              <w:top w:w="0" w:type="dxa"/>
              <w:left w:w="100" w:type="dxa"/>
              <w:bottom w:w="0" w:type="dxa"/>
              <w:right w:w="100" w:type="dxa"/>
            </w:tcMar>
            <w:hideMark/>
          </w:tcPr>
          <w:p w14:paraId="22CE75F6" w14:textId="77777777" w:rsidR="00F9195D" w:rsidRPr="001E3493" w:rsidRDefault="00F9195D" w:rsidP="00E53010">
            <w:pPr>
              <w:spacing w:line="240" w:lineRule="auto"/>
            </w:pPr>
            <w:r w:rsidRPr="001E3493">
              <w:t>28</w:t>
            </w:r>
          </w:p>
        </w:tc>
        <w:tc>
          <w:tcPr>
            <w:tcW w:w="1817" w:type="dxa"/>
            <w:tcMar>
              <w:top w:w="0" w:type="dxa"/>
              <w:left w:w="100" w:type="dxa"/>
              <w:bottom w:w="0" w:type="dxa"/>
              <w:right w:w="100" w:type="dxa"/>
            </w:tcMar>
            <w:hideMark/>
          </w:tcPr>
          <w:p w14:paraId="65902D6A" w14:textId="77777777" w:rsidR="00F9195D" w:rsidRPr="001E3493" w:rsidRDefault="00F9195D" w:rsidP="00E53010">
            <w:pPr>
              <w:spacing w:line="240" w:lineRule="auto"/>
            </w:pPr>
            <w:r w:rsidRPr="001E3493">
              <w:t>0 A</w:t>
            </w:r>
          </w:p>
        </w:tc>
        <w:tc>
          <w:tcPr>
            <w:tcW w:w="1811" w:type="dxa"/>
            <w:shd w:val="clear" w:color="auto" w:fill="FFFFFF"/>
            <w:tcMar>
              <w:top w:w="0" w:type="dxa"/>
              <w:left w:w="60" w:type="dxa"/>
              <w:bottom w:w="0" w:type="dxa"/>
              <w:right w:w="60" w:type="dxa"/>
            </w:tcMar>
            <w:hideMark/>
          </w:tcPr>
          <w:p w14:paraId="672B2D8C" w14:textId="77777777" w:rsidR="00F9195D" w:rsidRPr="001E3493" w:rsidRDefault="00F9195D" w:rsidP="00E53010">
            <w:pPr>
              <w:spacing w:line="240" w:lineRule="auto"/>
            </w:pPr>
            <w:r w:rsidRPr="001E3493">
              <w:t xml:space="preserve">1.67 </w:t>
            </w:r>
            <m:oMath>
              <m:r>
                <w:rPr>
                  <w:rFonts w:ascii="Cambria Math" w:hAnsi="Cambria Math"/>
                </w:rPr>
                <m:t>±</m:t>
              </m:r>
            </m:oMath>
            <w:r w:rsidRPr="001E3493">
              <w:t xml:space="preserve"> 0,33 B</w:t>
            </w:r>
          </w:p>
        </w:tc>
        <w:tc>
          <w:tcPr>
            <w:tcW w:w="2213" w:type="dxa"/>
            <w:shd w:val="clear" w:color="auto" w:fill="FFFFFF"/>
            <w:tcMar>
              <w:top w:w="0" w:type="dxa"/>
              <w:left w:w="60" w:type="dxa"/>
              <w:bottom w:w="0" w:type="dxa"/>
              <w:right w:w="60" w:type="dxa"/>
            </w:tcMar>
            <w:hideMark/>
          </w:tcPr>
          <w:p w14:paraId="7E7F3F3A" w14:textId="77777777" w:rsidR="00F9195D" w:rsidRPr="001E3493" w:rsidRDefault="00F9195D" w:rsidP="00E53010">
            <w:pPr>
              <w:spacing w:line="240" w:lineRule="auto"/>
            </w:pPr>
            <w:r w:rsidRPr="001E3493">
              <w:t xml:space="preserve">1.00 </w:t>
            </w:r>
            <m:oMath>
              <m:r>
                <w:rPr>
                  <w:rFonts w:ascii="Cambria Math" w:hAnsi="Cambria Math"/>
                </w:rPr>
                <m:t>±</m:t>
              </m:r>
            </m:oMath>
            <w:r w:rsidRPr="001E3493">
              <w:t xml:space="preserve"> 0.26 B</w:t>
            </w:r>
          </w:p>
        </w:tc>
        <w:tc>
          <w:tcPr>
            <w:tcW w:w="2213" w:type="dxa"/>
            <w:shd w:val="clear" w:color="auto" w:fill="FFFFFF"/>
            <w:tcMar>
              <w:top w:w="0" w:type="dxa"/>
              <w:left w:w="60" w:type="dxa"/>
              <w:bottom w:w="0" w:type="dxa"/>
              <w:right w:w="60" w:type="dxa"/>
            </w:tcMar>
            <w:hideMark/>
          </w:tcPr>
          <w:p w14:paraId="72A99F6F" w14:textId="77777777" w:rsidR="00F9195D" w:rsidRPr="001E3493" w:rsidRDefault="00F9195D" w:rsidP="00E53010">
            <w:pPr>
              <w:spacing w:line="240" w:lineRule="auto"/>
            </w:pPr>
            <w:r w:rsidRPr="001E3493">
              <w:t>0.00 A</w:t>
            </w:r>
          </w:p>
        </w:tc>
      </w:tr>
      <w:tr w:rsidR="00F9195D" w:rsidRPr="001E3493" w14:paraId="4B51649E" w14:textId="77777777" w:rsidTr="00013031">
        <w:trPr>
          <w:trHeight w:val="623"/>
        </w:trPr>
        <w:tc>
          <w:tcPr>
            <w:tcW w:w="1475" w:type="dxa"/>
            <w:tcMar>
              <w:top w:w="0" w:type="dxa"/>
              <w:left w:w="100" w:type="dxa"/>
              <w:bottom w:w="0" w:type="dxa"/>
              <w:right w:w="100" w:type="dxa"/>
            </w:tcMar>
            <w:hideMark/>
          </w:tcPr>
          <w:p w14:paraId="3CA7479E" w14:textId="77777777" w:rsidR="00F9195D" w:rsidRPr="001E3493" w:rsidRDefault="00F9195D" w:rsidP="00E53010">
            <w:pPr>
              <w:spacing w:line="240" w:lineRule="auto"/>
            </w:pPr>
            <w:r w:rsidRPr="001E3493">
              <w:t>42</w:t>
            </w:r>
          </w:p>
        </w:tc>
        <w:tc>
          <w:tcPr>
            <w:tcW w:w="1817" w:type="dxa"/>
            <w:tcMar>
              <w:top w:w="0" w:type="dxa"/>
              <w:left w:w="100" w:type="dxa"/>
              <w:bottom w:w="0" w:type="dxa"/>
              <w:right w:w="100" w:type="dxa"/>
            </w:tcMar>
            <w:hideMark/>
          </w:tcPr>
          <w:p w14:paraId="78735F1F" w14:textId="77777777" w:rsidR="00F9195D" w:rsidRPr="001E3493" w:rsidRDefault="00F9195D" w:rsidP="00E53010">
            <w:pPr>
              <w:spacing w:line="240" w:lineRule="auto"/>
            </w:pPr>
            <w:r w:rsidRPr="001E3493">
              <w:t>0 A</w:t>
            </w:r>
          </w:p>
        </w:tc>
        <w:tc>
          <w:tcPr>
            <w:tcW w:w="1811" w:type="dxa"/>
            <w:shd w:val="clear" w:color="auto" w:fill="FFFFFF"/>
            <w:tcMar>
              <w:top w:w="0" w:type="dxa"/>
              <w:left w:w="60" w:type="dxa"/>
              <w:bottom w:w="0" w:type="dxa"/>
              <w:right w:w="60" w:type="dxa"/>
            </w:tcMar>
            <w:hideMark/>
          </w:tcPr>
          <w:p w14:paraId="7D152996" w14:textId="77777777" w:rsidR="00F9195D" w:rsidRPr="001E3493" w:rsidRDefault="00F9195D" w:rsidP="00E53010">
            <w:pPr>
              <w:spacing w:line="240" w:lineRule="auto"/>
            </w:pPr>
            <w:r w:rsidRPr="001E3493">
              <w:t xml:space="preserve">2.67 </w:t>
            </w:r>
            <m:oMath>
              <m:r>
                <w:rPr>
                  <w:rFonts w:ascii="Cambria Math" w:hAnsi="Cambria Math"/>
                </w:rPr>
                <m:t>±</m:t>
              </m:r>
            </m:oMath>
            <w:r w:rsidRPr="001E3493">
              <w:t xml:space="preserve"> 0,33 B</w:t>
            </w:r>
          </w:p>
        </w:tc>
        <w:tc>
          <w:tcPr>
            <w:tcW w:w="2213" w:type="dxa"/>
            <w:shd w:val="clear" w:color="auto" w:fill="FFFFFF"/>
            <w:tcMar>
              <w:top w:w="0" w:type="dxa"/>
              <w:left w:w="60" w:type="dxa"/>
              <w:bottom w:w="0" w:type="dxa"/>
              <w:right w:w="60" w:type="dxa"/>
            </w:tcMar>
            <w:hideMark/>
          </w:tcPr>
          <w:p w14:paraId="2FE94D1D" w14:textId="77777777" w:rsidR="00F9195D" w:rsidRPr="001E3493" w:rsidRDefault="00F9195D" w:rsidP="00E53010">
            <w:pPr>
              <w:spacing w:line="240" w:lineRule="auto"/>
            </w:pPr>
            <w:r w:rsidRPr="001E3493">
              <w:t xml:space="preserve">1.00 </w:t>
            </w:r>
            <m:oMath>
              <m:r>
                <w:rPr>
                  <w:rFonts w:ascii="Cambria Math" w:hAnsi="Cambria Math"/>
                </w:rPr>
                <m:t>±</m:t>
              </m:r>
            </m:oMath>
            <w:r w:rsidRPr="001E3493">
              <w:t xml:space="preserve"> 0.26 B</w:t>
            </w:r>
          </w:p>
        </w:tc>
        <w:tc>
          <w:tcPr>
            <w:tcW w:w="2213" w:type="dxa"/>
            <w:shd w:val="clear" w:color="auto" w:fill="FFFFFF"/>
            <w:tcMar>
              <w:top w:w="0" w:type="dxa"/>
              <w:left w:w="60" w:type="dxa"/>
              <w:bottom w:w="0" w:type="dxa"/>
              <w:right w:w="60" w:type="dxa"/>
            </w:tcMar>
            <w:hideMark/>
          </w:tcPr>
          <w:p w14:paraId="2440217C" w14:textId="77777777" w:rsidR="00F9195D" w:rsidRPr="001E3493" w:rsidRDefault="00F9195D" w:rsidP="00E53010">
            <w:pPr>
              <w:spacing w:line="240" w:lineRule="auto"/>
            </w:pPr>
            <w:r w:rsidRPr="001E3493">
              <w:t xml:space="preserve">0.17 </w:t>
            </w:r>
            <m:oMath>
              <m:r>
                <w:rPr>
                  <w:rFonts w:ascii="Cambria Math" w:hAnsi="Cambria Math"/>
                </w:rPr>
                <m:t>±</m:t>
              </m:r>
            </m:oMath>
            <w:r w:rsidRPr="001E3493">
              <w:t xml:space="preserve"> 0.17 A</w:t>
            </w:r>
          </w:p>
        </w:tc>
      </w:tr>
      <w:tr w:rsidR="00F9195D" w:rsidRPr="001E3493" w14:paraId="7C81326E" w14:textId="77777777" w:rsidTr="00013031">
        <w:trPr>
          <w:trHeight w:val="623"/>
        </w:trPr>
        <w:tc>
          <w:tcPr>
            <w:tcW w:w="1475" w:type="dxa"/>
            <w:tcMar>
              <w:top w:w="0" w:type="dxa"/>
              <w:left w:w="100" w:type="dxa"/>
              <w:bottom w:w="0" w:type="dxa"/>
              <w:right w:w="100" w:type="dxa"/>
            </w:tcMar>
            <w:hideMark/>
          </w:tcPr>
          <w:p w14:paraId="0C8DE1AF" w14:textId="77777777" w:rsidR="00F9195D" w:rsidRPr="001E3493" w:rsidRDefault="00F9195D" w:rsidP="00E53010">
            <w:pPr>
              <w:spacing w:line="240" w:lineRule="auto"/>
            </w:pPr>
            <w:r w:rsidRPr="001E3493">
              <w:t>56</w:t>
            </w:r>
          </w:p>
        </w:tc>
        <w:tc>
          <w:tcPr>
            <w:tcW w:w="1817" w:type="dxa"/>
            <w:tcMar>
              <w:top w:w="0" w:type="dxa"/>
              <w:left w:w="100" w:type="dxa"/>
              <w:bottom w:w="0" w:type="dxa"/>
              <w:right w:w="100" w:type="dxa"/>
            </w:tcMar>
            <w:hideMark/>
          </w:tcPr>
          <w:p w14:paraId="3A17B9B6" w14:textId="77777777" w:rsidR="00F9195D" w:rsidRPr="001E3493" w:rsidRDefault="00F9195D" w:rsidP="00E53010">
            <w:pPr>
              <w:spacing w:line="240" w:lineRule="auto"/>
            </w:pPr>
            <w:r w:rsidRPr="001E3493">
              <w:t>0 A</w:t>
            </w:r>
          </w:p>
        </w:tc>
        <w:tc>
          <w:tcPr>
            <w:tcW w:w="1811" w:type="dxa"/>
            <w:tcMar>
              <w:top w:w="0" w:type="dxa"/>
              <w:left w:w="100" w:type="dxa"/>
              <w:bottom w:w="0" w:type="dxa"/>
              <w:right w:w="100" w:type="dxa"/>
            </w:tcMar>
            <w:hideMark/>
          </w:tcPr>
          <w:p w14:paraId="3B3C4B5E" w14:textId="77777777" w:rsidR="00F9195D" w:rsidRPr="001E3493" w:rsidRDefault="00F9195D" w:rsidP="00E53010">
            <w:pPr>
              <w:spacing w:line="240" w:lineRule="auto"/>
            </w:pPr>
            <w:r w:rsidRPr="001E3493">
              <w:t>.</w:t>
            </w:r>
          </w:p>
        </w:tc>
        <w:tc>
          <w:tcPr>
            <w:tcW w:w="2213" w:type="dxa"/>
            <w:shd w:val="clear" w:color="auto" w:fill="FFFFFF"/>
            <w:tcMar>
              <w:top w:w="0" w:type="dxa"/>
              <w:left w:w="60" w:type="dxa"/>
              <w:bottom w:w="0" w:type="dxa"/>
              <w:right w:w="60" w:type="dxa"/>
            </w:tcMar>
            <w:hideMark/>
          </w:tcPr>
          <w:p w14:paraId="13241D3C" w14:textId="77777777" w:rsidR="00F9195D" w:rsidRPr="001E3493" w:rsidRDefault="00F9195D" w:rsidP="00E53010">
            <w:pPr>
              <w:spacing w:line="240" w:lineRule="auto"/>
            </w:pPr>
            <w:r w:rsidRPr="001E3493">
              <w:t xml:space="preserve">1.33 </w:t>
            </w:r>
            <m:oMath>
              <m:r>
                <w:rPr>
                  <w:rFonts w:ascii="Cambria Math" w:hAnsi="Cambria Math"/>
                </w:rPr>
                <m:t>±</m:t>
              </m:r>
            </m:oMath>
            <w:r w:rsidRPr="001E3493">
              <w:t xml:space="preserve"> 0.21B</w:t>
            </w:r>
          </w:p>
        </w:tc>
        <w:tc>
          <w:tcPr>
            <w:tcW w:w="2213" w:type="dxa"/>
            <w:shd w:val="clear" w:color="auto" w:fill="FFFFFF"/>
            <w:tcMar>
              <w:top w:w="0" w:type="dxa"/>
              <w:left w:w="60" w:type="dxa"/>
              <w:bottom w:w="0" w:type="dxa"/>
              <w:right w:w="60" w:type="dxa"/>
            </w:tcMar>
            <w:hideMark/>
          </w:tcPr>
          <w:p w14:paraId="6B82303B" w14:textId="77777777" w:rsidR="00F9195D" w:rsidRPr="001E3493" w:rsidRDefault="00F9195D" w:rsidP="00E53010">
            <w:pPr>
              <w:spacing w:line="240" w:lineRule="auto"/>
            </w:pPr>
            <w:r w:rsidRPr="001E3493">
              <w:t xml:space="preserve">0.17 </w:t>
            </w:r>
            <m:oMath>
              <m:r>
                <w:rPr>
                  <w:rFonts w:ascii="Cambria Math" w:hAnsi="Cambria Math"/>
                </w:rPr>
                <m:t>±</m:t>
              </m:r>
            </m:oMath>
            <w:r w:rsidRPr="001E3493">
              <w:t xml:space="preserve"> 0.17 A</w:t>
            </w:r>
            <w:r w:rsidRPr="001E3493" w:rsidDel="004079D3">
              <w:t xml:space="preserve"> </w:t>
            </w:r>
          </w:p>
        </w:tc>
      </w:tr>
      <w:tr w:rsidR="00F9195D" w:rsidRPr="001E3493" w14:paraId="7106E2D2" w14:textId="77777777" w:rsidTr="00013031">
        <w:trPr>
          <w:trHeight w:val="623"/>
        </w:trPr>
        <w:tc>
          <w:tcPr>
            <w:tcW w:w="1475" w:type="dxa"/>
            <w:tcMar>
              <w:top w:w="0" w:type="dxa"/>
              <w:left w:w="100" w:type="dxa"/>
              <w:bottom w:w="0" w:type="dxa"/>
              <w:right w:w="100" w:type="dxa"/>
            </w:tcMar>
            <w:hideMark/>
          </w:tcPr>
          <w:p w14:paraId="03788E7D" w14:textId="77777777" w:rsidR="00F9195D" w:rsidRPr="001E3493" w:rsidRDefault="00F9195D" w:rsidP="00E53010">
            <w:pPr>
              <w:spacing w:line="240" w:lineRule="auto"/>
            </w:pPr>
            <w:r w:rsidRPr="001E3493">
              <w:t>70</w:t>
            </w:r>
          </w:p>
        </w:tc>
        <w:tc>
          <w:tcPr>
            <w:tcW w:w="1817" w:type="dxa"/>
            <w:tcMar>
              <w:top w:w="0" w:type="dxa"/>
              <w:left w:w="100" w:type="dxa"/>
              <w:bottom w:w="0" w:type="dxa"/>
              <w:right w:w="100" w:type="dxa"/>
            </w:tcMar>
            <w:hideMark/>
          </w:tcPr>
          <w:p w14:paraId="42FF13DF" w14:textId="77777777" w:rsidR="00F9195D" w:rsidRPr="001E3493" w:rsidRDefault="00F9195D" w:rsidP="00E53010">
            <w:pPr>
              <w:spacing w:line="240" w:lineRule="auto"/>
            </w:pPr>
            <w:r w:rsidRPr="001E3493">
              <w:t>0 A</w:t>
            </w:r>
          </w:p>
        </w:tc>
        <w:tc>
          <w:tcPr>
            <w:tcW w:w="1811" w:type="dxa"/>
            <w:tcMar>
              <w:top w:w="0" w:type="dxa"/>
              <w:left w:w="100" w:type="dxa"/>
              <w:bottom w:w="0" w:type="dxa"/>
              <w:right w:w="100" w:type="dxa"/>
            </w:tcMar>
            <w:hideMark/>
          </w:tcPr>
          <w:p w14:paraId="4EAA3045" w14:textId="77777777" w:rsidR="00F9195D" w:rsidRPr="001E3493" w:rsidRDefault="00F9195D" w:rsidP="00E53010">
            <w:pPr>
              <w:spacing w:line="240" w:lineRule="auto"/>
            </w:pPr>
            <w:r w:rsidRPr="001E3493">
              <w:t>.</w:t>
            </w:r>
          </w:p>
        </w:tc>
        <w:tc>
          <w:tcPr>
            <w:tcW w:w="2213" w:type="dxa"/>
            <w:shd w:val="clear" w:color="auto" w:fill="FFFFFF"/>
            <w:tcMar>
              <w:top w:w="0" w:type="dxa"/>
              <w:left w:w="60" w:type="dxa"/>
              <w:bottom w:w="0" w:type="dxa"/>
              <w:right w:w="60" w:type="dxa"/>
            </w:tcMar>
            <w:hideMark/>
          </w:tcPr>
          <w:p w14:paraId="720AB43C" w14:textId="77777777" w:rsidR="00F9195D" w:rsidRPr="001E3493" w:rsidRDefault="00F9195D" w:rsidP="00E53010">
            <w:pPr>
              <w:spacing w:line="240" w:lineRule="auto"/>
            </w:pPr>
            <w:r w:rsidRPr="001E3493">
              <w:t xml:space="preserve">1.67 </w:t>
            </w:r>
            <m:oMath>
              <m:r>
                <w:rPr>
                  <w:rFonts w:ascii="Cambria Math" w:hAnsi="Cambria Math"/>
                </w:rPr>
                <m:t xml:space="preserve">± </m:t>
              </m:r>
            </m:oMath>
            <w:r w:rsidRPr="001E3493">
              <w:t>0,33 B</w:t>
            </w:r>
          </w:p>
        </w:tc>
        <w:tc>
          <w:tcPr>
            <w:tcW w:w="2213" w:type="dxa"/>
            <w:shd w:val="clear" w:color="auto" w:fill="FFFFFF"/>
            <w:tcMar>
              <w:top w:w="0" w:type="dxa"/>
              <w:left w:w="60" w:type="dxa"/>
              <w:bottom w:w="0" w:type="dxa"/>
              <w:right w:w="60" w:type="dxa"/>
            </w:tcMar>
            <w:hideMark/>
          </w:tcPr>
          <w:p w14:paraId="1FB15497" w14:textId="77777777" w:rsidR="00F9195D" w:rsidRPr="001E3493" w:rsidRDefault="00F9195D" w:rsidP="00E53010">
            <w:pPr>
              <w:spacing w:line="240" w:lineRule="auto"/>
            </w:pPr>
            <w:r w:rsidRPr="001E3493">
              <w:t xml:space="preserve">0.17 </w:t>
            </w:r>
            <m:oMath>
              <m:r>
                <w:rPr>
                  <w:rFonts w:ascii="Cambria Math" w:hAnsi="Cambria Math"/>
                </w:rPr>
                <m:t>±</m:t>
              </m:r>
            </m:oMath>
            <w:r w:rsidRPr="001E3493">
              <w:t xml:space="preserve"> 0.17 A</w:t>
            </w:r>
            <w:r w:rsidRPr="001E3493" w:rsidDel="004079D3">
              <w:t xml:space="preserve"> </w:t>
            </w:r>
          </w:p>
        </w:tc>
      </w:tr>
      <w:tr w:rsidR="00F9195D" w:rsidRPr="001E3493" w14:paraId="43C488DD" w14:textId="77777777" w:rsidTr="00013031">
        <w:trPr>
          <w:trHeight w:val="557"/>
        </w:trPr>
        <w:tc>
          <w:tcPr>
            <w:tcW w:w="1475" w:type="dxa"/>
            <w:tcMar>
              <w:top w:w="0" w:type="dxa"/>
              <w:left w:w="100" w:type="dxa"/>
              <w:bottom w:w="0" w:type="dxa"/>
              <w:right w:w="100" w:type="dxa"/>
            </w:tcMar>
            <w:hideMark/>
          </w:tcPr>
          <w:p w14:paraId="30387472" w14:textId="77777777" w:rsidR="00F9195D" w:rsidRPr="001E3493" w:rsidRDefault="00F9195D" w:rsidP="00E53010">
            <w:pPr>
              <w:spacing w:line="240" w:lineRule="auto"/>
            </w:pPr>
            <w:r w:rsidRPr="001E3493">
              <w:t>84</w:t>
            </w:r>
          </w:p>
        </w:tc>
        <w:tc>
          <w:tcPr>
            <w:tcW w:w="1817" w:type="dxa"/>
            <w:tcMar>
              <w:top w:w="0" w:type="dxa"/>
              <w:left w:w="100" w:type="dxa"/>
              <w:bottom w:w="0" w:type="dxa"/>
              <w:right w:w="100" w:type="dxa"/>
            </w:tcMar>
            <w:hideMark/>
          </w:tcPr>
          <w:p w14:paraId="00D81176" w14:textId="77777777" w:rsidR="00F9195D" w:rsidRPr="001E3493" w:rsidRDefault="00F9195D" w:rsidP="00E53010">
            <w:pPr>
              <w:spacing w:line="240" w:lineRule="auto"/>
            </w:pPr>
            <w:r w:rsidRPr="001E3493">
              <w:t>0 A</w:t>
            </w:r>
          </w:p>
        </w:tc>
        <w:tc>
          <w:tcPr>
            <w:tcW w:w="1811" w:type="dxa"/>
            <w:tcMar>
              <w:top w:w="0" w:type="dxa"/>
              <w:left w:w="100" w:type="dxa"/>
              <w:bottom w:w="0" w:type="dxa"/>
              <w:right w:w="100" w:type="dxa"/>
            </w:tcMar>
            <w:hideMark/>
          </w:tcPr>
          <w:p w14:paraId="7C227963" w14:textId="77777777" w:rsidR="00F9195D" w:rsidRPr="001E3493" w:rsidRDefault="00F9195D" w:rsidP="00E53010">
            <w:pPr>
              <w:spacing w:line="240" w:lineRule="auto"/>
            </w:pPr>
            <w:r w:rsidRPr="001E3493">
              <w:t>.</w:t>
            </w:r>
          </w:p>
        </w:tc>
        <w:tc>
          <w:tcPr>
            <w:tcW w:w="2213" w:type="dxa"/>
            <w:shd w:val="clear" w:color="auto" w:fill="FFFFFF"/>
            <w:tcMar>
              <w:top w:w="0" w:type="dxa"/>
              <w:left w:w="60" w:type="dxa"/>
              <w:bottom w:w="0" w:type="dxa"/>
              <w:right w:w="60" w:type="dxa"/>
            </w:tcMar>
            <w:hideMark/>
          </w:tcPr>
          <w:p w14:paraId="5197BA89" w14:textId="77777777" w:rsidR="00F9195D" w:rsidRPr="001E3493" w:rsidRDefault="00F9195D" w:rsidP="00E53010">
            <w:pPr>
              <w:spacing w:line="240" w:lineRule="auto"/>
            </w:pPr>
            <w:r w:rsidRPr="001E3493">
              <w:t xml:space="preserve">1.83 </w:t>
            </w:r>
            <m:oMath>
              <m:r>
                <w:rPr>
                  <w:rFonts w:ascii="Cambria Math" w:hAnsi="Cambria Math"/>
                </w:rPr>
                <m:t xml:space="preserve">± </m:t>
              </m:r>
            </m:oMath>
            <w:r w:rsidRPr="001E3493">
              <w:t>0.40 B</w:t>
            </w:r>
          </w:p>
        </w:tc>
        <w:tc>
          <w:tcPr>
            <w:tcW w:w="2213" w:type="dxa"/>
            <w:shd w:val="clear" w:color="auto" w:fill="FFFFFF"/>
            <w:tcMar>
              <w:top w:w="0" w:type="dxa"/>
              <w:left w:w="60" w:type="dxa"/>
              <w:bottom w:w="0" w:type="dxa"/>
              <w:right w:w="60" w:type="dxa"/>
            </w:tcMar>
            <w:hideMark/>
          </w:tcPr>
          <w:p w14:paraId="44DBEA9E" w14:textId="77777777" w:rsidR="00F9195D" w:rsidRPr="001E3493" w:rsidRDefault="00F9195D" w:rsidP="00E53010">
            <w:pPr>
              <w:spacing w:line="240" w:lineRule="auto"/>
            </w:pPr>
            <w:r w:rsidRPr="001E3493">
              <w:t xml:space="preserve">0.20 </w:t>
            </w:r>
            <m:oMath>
              <m:r>
                <w:rPr>
                  <w:rFonts w:ascii="Cambria Math" w:hAnsi="Cambria Math"/>
                </w:rPr>
                <m:t>±</m:t>
              </m:r>
            </m:oMath>
            <w:r w:rsidRPr="001E3493">
              <w:t xml:space="preserve"> 0.20 A</w:t>
            </w:r>
          </w:p>
        </w:tc>
      </w:tr>
    </w:tbl>
    <w:p w14:paraId="12994551" w14:textId="2DA3599F" w:rsidR="00F9195D" w:rsidRPr="001E3493" w:rsidRDefault="00F9195D" w:rsidP="00FB485B">
      <w:pPr>
        <w:rPr>
          <w:color w:val="000000" w:themeColor="text1"/>
        </w:rPr>
      </w:pPr>
      <w:r w:rsidRPr="001E3493">
        <w:rPr>
          <w:color w:val="000000" w:themeColor="text1"/>
        </w:rPr>
        <w:t>LS-means with the same letter and on the same row are not significantly different.</w:t>
      </w:r>
    </w:p>
    <w:p w14:paraId="7737C6D5" w14:textId="77777777" w:rsidR="00A87EF0" w:rsidRPr="001E3493" w:rsidRDefault="00A87EF0" w:rsidP="00FB485B">
      <w:pPr>
        <w:rPr>
          <w:color w:val="000000" w:themeColor="text1"/>
        </w:rPr>
      </w:pPr>
    </w:p>
    <w:p w14:paraId="0E1FB64F" w14:textId="77777777" w:rsidR="00251F43" w:rsidRPr="001E3493" w:rsidRDefault="00251F43" w:rsidP="00F05EF3">
      <w:pPr>
        <w:keepNext/>
      </w:pPr>
      <w:r w:rsidRPr="001E3493">
        <w:rPr>
          <w:noProof/>
          <w:color w:val="000000" w:themeColor="text1"/>
        </w:rPr>
        <w:lastRenderedPageBreak/>
        <w:drawing>
          <wp:inline distT="0" distB="0" distL="0" distR="0" wp14:anchorId="5162D3C8" wp14:editId="4E0376C6">
            <wp:extent cx="4894729" cy="2891117"/>
            <wp:effectExtent l="0" t="0" r="7620" b="17780"/>
            <wp:docPr id="1015449497" name="Chart 1015449497">
              <a:extLst xmlns:a="http://schemas.openxmlformats.org/drawingml/2006/main">
                <a:ext uri="{FF2B5EF4-FFF2-40B4-BE49-F238E27FC236}">
                  <a16:creationId xmlns:a16="http://schemas.microsoft.com/office/drawing/2014/main" id="{7E5D8DE8-1992-4705-8E17-F24BE543124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2CEFF797" w14:textId="157443AE" w:rsidR="00251F43" w:rsidRPr="001E3493" w:rsidRDefault="00251F43" w:rsidP="00B46408">
      <w:pPr>
        <w:pStyle w:val="Caption"/>
      </w:pPr>
      <w:bookmarkStart w:id="44" w:name="_Toc195707610"/>
      <w:r w:rsidRPr="001E3493">
        <w:t xml:space="preserve">Figure </w:t>
      </w:r>
      <w:fldSimple w:instr=" SEQ Figure \* ARABIC ">
        <w:r w:rsidR="00056F45">
          <w:rPr>
            <w:noProof/>
          </w:rPr>
          <w:t>2</w:t>
        </w:r>
      </w:fldSimple>
      <w:r w:rsidR="00A6579B" w:rsidRPr="001E3493">
        <w:t>: Radiograph Osteomyelitis Scores per group per time point.</w:t>
      </w:r>
      <w:bookmarkEnd w:id="44"/>
    </w:p>
    <w:p w14:paraId="46FA5380" w14:textId="77777777" w:rsidR="00251F43" w:rsidRPr="001E3493" w:rsidRDefault="00251F43" w:rsidP="00FB485B">
      <w:pPr>
        <w:rPr>
          <w:color w:val="000000" w:themeColor="text1"/>
        </w:rPr>
      </w:pPr>
    </w:p>
    <w:p w14:paraId="35B22384" w14:textId="66D27F0A" w:rsidR="00F9195D" w:rsidRPr="001E3493" w:rsidRDefault="00F9195D" w:rsidP="00B46408">
      <w:pPr>
        <w:pStyle w:val="Caption"/>
      </w:pPr>
      <w:bookmarkStart w:id="45" w:name="_Toc195707657"/>
      <w:r w:rsidRPr="001E3493">
        <w:t xml:space="preserve">Table </w:t>
      </w:r>
      <w:fldSimple w:instr=" SEQ Table \* ARABIC ">
        <w:r w:rsidR="00056F45">
          <w:rPr>
            <w:noProof/>
          </w:rPr>
          <w:t>5</w:t>
        </w:r>
      </w:fldSimple>
      <w:r w:rsidRPr="001E3493">
        <w:t xml:space="preserve">: Average scores per </w:t>
      </w:r>
      <w:proofErr w:type="gramStart"/>
      <w:r w:rsidRPr="001E3493">
        <w:t>groups</w:t>
      </w:r>
      <w:proofErr w:type="gramEnd"/>
      <w:r w:rsidRPr="001E3493">
        <w:t xml:space="preserve"> per time point</w:t>
      </w:r>
      <w:bookmarkEnd w:id="45"/>
    </w:p>
    <w:tbl>
      <w:tblPr>
        <w:tblW w:w="95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27"/>
        <w:gridCol w:w="702"/>
        <w:gridCol w:w="1554"/>
        <w:gridCol w:w="2181"/>
        <w:gridCol w:w="2081"/>
        <w:gridCol w:w="2164"/>
      </w:tblGrid>
      <w:tr w:rsidR="00F9195D" w:rsidRPr="001E3493" w14:paraId="5EF81A00" w14:textId="77777777" w:rsidTr="00013031">
        <w:trPr>
          <w:trHeight w:val="531"/>
        </w:trPr>
        <w:tc>
          <w:tcPr>
            <w:tcW w:w="1529" w:type="dxa"/>
            <w:gridSpan w:val="2"/>
            <w:shd w:val="clear" w:color="000000" w:fill="FFFFFF"/>
            <w:vAlign w:val="center"/>
          </w:tcPr>
          <w:p w14:paraId="0E094936" w14:textId="77777777" w:rsidR="00F9195D" w:rsidRPr="001E3493" w:rsidRDefault="00F9195D" w:rsidP="00E53010">
            <w:pPr>
              <w:spacing w:line="240" w:lineRule="auto"/>
            </w:pPr>
            <w:r w:rsidRPr="001E3493">
              <w:t>Time point</w:t>
            </w:r>
          </w:p>
        </w:tc>
        <w:tc>
          <w:tcPr>
            <w:tcW w:w="7980" w:type="dxa"/>
            <w:gridSpan w:val="4"/>
            <w:shd w:val="clear" w:color="000000" w:fill="FFFFFF"/>
            <w:vAlign w:val="center"/>
          </w:tcPr>
          <w:p w14:paraId="154A5052" w14:textId="77777777" w:rsidR="00F9195D" w:rsidRPr="001E3493" w:rsidDel="00E02DAF" w:rsidRDefault="00F9195D" w:rsidP="00E53010">
            <w:pPr>
              <w:spacing w:line="240" w:lineRule="auto"/>
            </w:pPr>
            <w:r w:rsidRPr="001E3493">
              <w:t>Group</w:t>
            </w:r>
          </w:p>
        </w:tc>
      </w:tr>
      <w:tr w:rsidR="00F9195D" w:rsidRPr="001E3493" w14:paraId="3E81E83D" w14:textId="77777777" w:rsidTr="00013031">
        <w:trPr>
          <w:trHeight w:val="531"/>
        </w:trPr>
        <w:tc>
          <w:tcPr>
            <w:tcW w:w="827" w:type="dxa"/>
            <w:shd w:val="clear" w:color="000000" w:fill="FFFFFF"/>
            <w:vAlign w:val="center"/>
          </w:tcPr>
          <w:p w14:paraId="6F0A6563" w14:textId="77777777" w:rsidR="00F9195D" w:rsidRPr="001E3493" w:rsidRDefault="00F9195D" w:rsidP="00E53010">
            <w:pPr>
              <w:spacing w:line="240" w:lineRule="auto"/>
            </w:pPr>
          </w:p>
        </w:tc>
        <w:tc>
          <w:tcPr>
            <w:tcW w:w="2256" w:type="dxa"/>
            <w:gridSpan w:val="2"/>
            <w:shd w:val="clear" w:color="000000" w:fill="FFFFFF"/>
            <w:vAlign w:val="center"/>
          </w:tcPr>
          <w:p w14:paraId="7CE07CAC" w14:textId="77777777" w:rsidR="00F9195D" w:rsidRPr="001E3493" w:rsidRDefault="00F9195D" w:rsidP="00E53010">
            <w:pPr>
              <w:spacing w:line="240" w:lineRule="auto"/>
            </w:pPr>
            <w:r w:rsidRPr="001E3493">
              <w:t>SA</w:t>
            </w:r>
          </w:p>
        </w:tc>
        <w:tc>
          <w:tcPr>
            <w:tcW w:w="2181" w:type="dxa"/>
            <w:shd w:val="clear" w:color="000000" w:fill="FFFFFF"/>
          </w:tcPr>
          <w:p w14:paraId="4B1BE079" w14:textId="77777777" w:rsidR="00F9195D" w:rsidRPr="001E3493" w:rsidRDefault="00F9195D" w:rsidP="00E53010">
            <w:pPr>
              <w:spacing w:line="240" w:lineRule="auto"/>
            </w:pPr>
            <w:r w:rsidRPr="001E3493">
              <w:t>SB</w:t>
            </w:r>
          </w:p>
        </w:tc>
        <w:tc>
          <w:tcPr>
            <w:tcW w:w="2081" w:type="dxa"/>
            <w:shd w:val="clear" w:color="000000" w:fill="FFFFFF"/>
            <w:vAlign w:val="center"/>
          </w:tcPr>
          <w:p w14:paraId="077F63E4" w14:textId="77777777" w:rsidR="00F9195D" w:rsidRPr="001E3493" w:rsidRDefault="00F9195D" w:rsidP="00E53010">
            <w:pPr>
              <w:spacing w:line="240" w:lineRule="auto"/>
            </w:pPr>
            <w:r w:rsidRPr="001E3493">
              <w:t>SBA</w:t>
            </w:r>
          </w:p>
        </w:tc>
        <w:tc>
          <w:tcPr>
            <w:tcW w:w="2163" w:type="dxa"/>
            <w:shd w:val="clear" w:color="000000" w:fill="FFFFFF"/>
            <w:vAlign w:val="center"/>
          </w:tcPr>
          <w:p w14:paraId="3D27E4D1" w14:textId="77777777" w:rsidR="00F9195D" w:rsidRPr="001E3493" w:rsidRDefault="00F9195D" w:rsidP="00E53010">
            <w:pPr>
              <w:spacing w:line="240" w:lineRule="auto"/>
            </w:pPr>
            <w:r w:rsidRPr="001E3493">
              <w:t>NS</w:t>
            </w:r>
          </w:p>
        </w:tc>
      </w:tr>
      <w:tr w:rsidR="00F9195D" w:rsidRPr="001E3493" w14:paraId="7FB491E2" w14:textId="77777777" w:rsidTr="00013031">
        <w:trPr>
          <w:trHeight w:val="531"/>
        </w:trPr>
        <w:tc>
          <w:tcPr>
            <w:tcW w:w="827" w:type="dxa"/>
            <w:shd w:val="clear" w:color="000000" w:fill="FFFFFF"/>
            <w:vAlign w:val="center"/>
          </w:tcPr>
          <w:p w14:paraId="18B73C7C" w14:textId="77777777" w:rsidR="00F9195D" w:rsidRPr="001E3493" w:rsidRDefault="00F9195D" w:rsidP="00E53010">
            <w:pPr>
              <w:spacing w:line="240" w:lineRule="auto"/>
            </w:pPr>
          </w:p>
        </w:tc>
        <w:tc>
          <w:tcPr>
            <w:tcW w:w="2256" w:type="dxa"/>
            <w:gridSpan w:val="2"/>
            <w:shd w:val="clear" w:color="000000" w:fill="FFFFFF"/>
            <w:vAlign w:val="center"/>
          </w:tcPr>
          <w:p w14:paraId="48983019" w14:textId="77777777" w:rsidR="00F9195D" w:rsidRPr="001E3493" w:rsidRDefault="00F9195D" w:rsidP="00E53010">
            <w:pPr>
              <w:spacing w:line="240" w:lineRule="auto"/>
            </w:pPr>
            <w:r w:rsidRPr="001E3493">
              <w:t>Mean</w:t>
            </w:r>
          </w:p>
        </w:tc>
        <w:tc>
          <w:tcPr>
            <w:tcW w:w="2181" w:type="dxa"/>
            <w:shd w:val="clear" w:color="000000" w:fill="FFFFFF"/>
          </w:tcPr>
          <w:p w14:paraId="1179FAC3" w14:textId="77777777" w:rsidR="00F9195D" w:rsidRPr="001E3493" w:rsidRDefault="00F9195D" w:rsidP="00E53010">
            <w:pPr>
              <w:spacing w:line="240" w:lineRule="auto"/>
            </w:pPr>
            <w:r w:rsidRPr="001E3493">
              <w:t>Mean</w:t>
            </w:r>
          </w:p>
        </w:tc>
        <w:tc>
          <w:tcPr>
            <w:tcW w:w="2081" w:type="dxa"/>
            <w:shd w:val="clear" w:color="000000" w:fill="FFFFFF"/>
            <w:vAlign w:val="center"/>
          </w:tcPr>
          <w:p w14:paraId="0F95CFDA" w14:textId="77777777" w:rsidR="00F9195D" w:rsidRPr="001E3493" w:rsidRDefault="00F9195D" w:rsidP="00E53010">
            <w:pPr>
              <w:spacing w:line="240" w:lineRule="auto"/>
            </w:pPr>
            <w:r w:rsidRPr="001E3493">
              <w:t>Mean</w:t>
            </w:r>
          </w:p>
        </w:tc>
        <w:tc>
          <w:tcPr>
            <w:tcW w:w="2163" w:type="dxa"/>
            <w:shd w:val="clear" w:color="000000" w:fill="FFFFFF"/>
            <w:vAlign w:val="center"/>
          </w:tcPr>
          <w:p w14:paraId="01539CD7" w14:textId="77777777" w:rsidR="00F9195D" w:rsidRPr="001E3493" w:rsidRDefault="00F9195D" w:rsidP="00E53010">
            <w:pPr>
              <w:spacing w:line="240" w:lineRule="auto"/>
            </w:pPr>
            <w:r w:rsidRPr="001E3493">
              <w:t>Mean</w:t>
            </w:r>
          </w:p>
        </w:tc>
      </w:tr>
      <w:tr w:rsidR="00F9195D" w:rsidRPr="001E3493" w14:paraId="4EA068E2" w14:textId="77777777" w:rsidTr="00013031">
        <w:trPr>
          <w:trHeight w:val="531"/>
        </w:trPr>
        <w:tc>
          <w:tcPr>
            <w:tcW w:w="827" w:type="dxa"/>
            <w:shd w:val="clear" w:color="000000" w:fill="FFFFFF"/>
            <w:vAlign w:val="center"/>
            <w:hideMark/>
          </w:tcPr>
          <w:p w14:paraId="4D4D8AA1" w14:textId="77777777" w:rsidR="00F9195D" w:rsidRPr="001E3493" w:rsidRDefault="00F9195D" w:rsidP="00E53010">
            <w:pPr>
              <w:spacing w:line="240" w:lineRule="auto"/>
            </w:pPr>
            <w:r w:rsidRPr="001E3493">
              <w:t>7</w:t>
            </w:r>
          </w:p>
        </w:tc>
        <w:tc>
          <w:tcPr>
            <w:tcW w:w="2256" w:type="dxa"/>
            <w:gridSpan w:val="2"/>
            <w:shd w:val="clear" w:color="000000" w:fill="FFFFFF"/>
            <w:vAlign w:val="center"/>
            <w:hideMark/>
          </w:tcPr>
          <w:p w14:paraId="32CC2DB6" w14:textId="77777777" w:rsidR="00F9195D" w:rsidRPr="001E3493" w:rsidRDefault="00F9195D" w:rsidP="00E53010">
            <w:pPr>
              <w:spacing w:line="240" w:lineRule="auto"/>
            </w:pPr>
            <w:r w:rsidRPr="001E3493">
              <w:t>0.00 B</w:t>
            </w:r>
          </w:p>
        </w:tc>
        <w:tc>
          <w:tcPr>
            <w:tcW w:w="2181" w:type="dxa"/>
            <w:shd w:val="clear" w:color="000000" w:fill="FFFFFF"/>
            <w:vAlign w:val="center"/>
          </w:tcPr>
          <w:p w14:paraId="5E02762F" w14:textId="77777777" w:rsidR="00F9195D" w:rsidRPr="001E3493" w:rsidRDefault="00F9195D" w:rsidP="00E53010">
            <w:pPr>
              <w:spacing w:line="240" w:lineRule="auto"/>
            </w:pPr>
            <w:r w:rsidRPr="001E3493">
              <w:t>0.00 B</w:t>
            </w:r>
          </w:p>
        </w:tc>
        <w:tc>
          <w:tcPr>
            <w:tcW w:w="2081" w:type="dxa"/>
            <w:shd w:val="clear" w:color="000000" w:fill="FFFFFF"/>
            <w:vAlign w:val="center"/>
            <w:hideMark/>
          </w:tcPr>
          <w:p w14:paraId="1F7CC577" w14:textId="77777777" w:rsidR="00F9195D" w:rsidRPr="001E3493" w:rsidRDefault="00F9195D" w:rsidP="00E53010">
            <w:pPr>
              <w:spacing w:line="240" w:lineRule="auto"/>
            </w:pPr>
            <w:r w:rsidRPr="001E3493">
              <w:t>0.00 B</w:t>
            </w:r>
          </w:p>
        </w:tc>
        <w:tc>
          <w:tcPr>
            <w:tcW w:w="2163" w:type="dxa"/>
            <w:shd w:val="clear" w:color="000000" w:fill="FFFFFF"/>
            <w:vAlign w:val="center"/>
            <w:hideMark/>
          </w:tcPr>
          <w:p w14:paraId="10B01849" w14:textId="77777777" w:rsidR="00F9195D" w:rsidRPr="001E3493" w:rsidRDefault="00F9195D" w:rsidP="00E53010">
            <w:pPr>
              <w:spacing w:line="240" w:lineRule="auto"/>
            </w:pPr>
            <w:r w:rsidRPr="001E3493">
              <w:t>0.00 B</w:t>
            </w:r>
          </w:p>
        </w:tc>
      </w:tr>
      <w:tr w:rsidR="00F9195D" w:rsidRPr="001E3493" w14:paraId="58F39EEB" w14:textId="77777777" w:rsidTr="00013031">
        <w:trPr>
          <w:trHeight w:val="531"/>
        </w:trPr>
        <w:tc>
          <w:tcPr>
            <w:tcW w:w="827" w:type="dxa"/>
            <w:shd w:val="clear" w:color="000000" w:fill="FFFFFF"/>
            <w:vAlign w:val="center"/>
            <w:hideMark/>
          </w:tcPr>
          <w:p w14:paraId="7AE48110" w14:textId="77777777" w:rsidR="00F9195D" w:rsidRPr="001E3493" w:rsidRDefault="00F9195D" w:rsidP="00E53010">
            <w:pPr>
              <w:spacing w:line="240" w:lineRule="auto"/>
            </w:pPr>
            <w:r w:rsidRPr="001E3493">
              <w:t>14</w:t>
            </w:r>
          </w:p>
        </w:tc>
        <w:tc>
          <w:tcPr>
            <w:tcW w:w="2256" w:type="dxa"/>
            <w:gridSpan w:val="2"/>
            <w:shd w:val="clear" w:color="000000" w:fill="FFFFFF"/>
            <w:vAlign w:val="center"/>
            <w:hideMark/>
          </w:tcPr>
          <w:p w14:paraId="2B383049" w14:textId="77777777" w:rsidR="00F9195D" w:rsidRPr="001E3493" w:rsidRDefault="00F9195D" w:rsidP="00E53010">
            <w:pPr>
              <w:spacing w:line="240" w:lineRule="auto"/>
            </w:pPr>
            <w:r w:rsidRPr="001E3493">
              <w:t>0.20</w:t>
            </w:r>
            <m:oMath>
              <m:r>
                <w:rPr>
                  <w:rFonts w:ascii="Cambria Math" w:hAnsi="Cambria Math"/>
                </w:rPr>
                <m:t>±</m:t>
              </m:r>
            </m:oMath>
            <w:r w:rsidRPr="001E3493">
              <w:t>0.20 B</w:t>
            </w:r>
          </w:p>
        </w:tc>
        <w:tc>
          <w:tcPr>
            <w:tcW w:w="2181" w:type="dxa"/>
            <w:shd w:val="clear" w:color="000000" w:fill="FFFFFF"/>
            <w:vAlign w:val="center"/>
          </w:tcPr>
          <w:p w14:paraId="25A12289" w14:textId="77777777" w:rsidR="00F9195D" w:rsidRPr="001E3493" w:rsidRDefault="00F9195D" w:rsidP="00E53010">
            <w:pPr>
              <w:spacing w:line="240" w:lineRule="auto"/>
            </w:pPr>
            <w:r w:rsidRPr="001E3493">
              <w:t>0.67</w:t>
            </w:r>
            <m:oMath>
              <m:r>
                <w:rPr>
                  <w:rFonts w:ascii="Cambria Math" w:hAnsi="Cambria Math"/>
                </w:rPr>
                <m:t>±</m:t>
              </m:r>
            </m:oMath>
            <w:r w:rsidRPr="001E3493">
              <w:t>0.21 AB</w:t>
            </w:r>
          </w:p>
        </w:tc>
        <w:tc>
          <w:tcPr>
            <w:tcW w:w="2081" w:type="dxa"/>
            <w:shd w:val="clear" w:color="000000" w:fill="FFFFFF"/>
            <w:vAlign w:val="center"/>
            <w:hideMark/>
          </w:tcPr>
          <w:p w14:paraId="31B69638" w14:textId="77777777" w:rsidR="00F9195D" w:rsidRPr="001E3493" w:rsidRDefault="00F9195D" w:rsidP="00E53010">
            <w:pPr>
              <w:spacing w:line="240" w:lineRule="auto"/>
            </w:pPr>
            <w:r w:rsidRPr="001E3493">
              <w:t>0.50</w:t>
            </w:r>
            <m:oMath>
              <m:r>
                <w:rPr>
                  <w:rFonts w:ascii="Cambria Math" w:hAnsi="Cambria Math"/>
                </w:rPr>
                <m:t>±</m:t>
              </m:r>
            </m:oMath>
            <w:r w:rsidRPr="001E3493">
              <w:t>0.22 AB</w:t>
            </w:r>
          </w:p>
        </w:tc>
        <w:tc>
          <w:tcPr>
            <w:tcW w:w="2163" w:type="dxa"/>
            <w:shd w:val="clear" w:color="000000" w:fill="FFFFFF"/>
            <w:vAlign w:val="center"/>
            <w:hideMark/>
          </w:tcPr>
          <w:p w14:paraId="44ADC1E1" w14:textId="77777777" w:rsidR="00F9195D" w:rsidRPr="001E3493" w:rsidRDefault="00F9195D" w:rsidP="00E53010">
            <w:pPr>
              <w:spacing w:line="240" w:lineRule="auto"/>
            </w:pPr>
            <w:r w:rsidRPr="001E3493">
              <w:t>0.33</w:t>
            </w:r>
            <m:oMath>
              <m:r>
                <w:rPr>
                  <w:rFonts w:ascii="Cambria Math" w:hAnsi="Cambria Math"/>
                </w:rPr>
                <m:t>±</m:t>
              </m:r>
            </m:oMath>
            <w:r w:rsidRPr="001E3493">
              <w:t>0.22 AB</w:t>
            </w:r>
          </w:p>
        </w:tc>
      </w:tr>
      <w:tr w:rsidR="00F9195D" w:rsidRPr="001E3493" w14:paraId="006A746C" w14:textId="77777777" w:rsidTr="00013031">
        <w:trPr>
          <w:trHeight w:val="531"/>
        </w:trPr>
        <w:tc>
          <w:tcPr>
            <w:tcW w:w="827" w:type="dxa"/>
            <w:shd w:val="clear" w:color="000000" w:fill="FFFFFF"/>
            <w:vAlign w:val="center"/>
            <w:hideMark/>
          </w:tcPr>
          <w:p w14:paraId="15247078" w14:textId="77777777" w:rsidR="00F9195D" w:rsidRPr="001E3493" w:rsidRDefault="00F9195D" w:rsidP="00E53010">
            <w:pPr>
              <w:spacing w:line="240" w:lineRule="auto"/>
            </w:pPr>
            <w:r w:rsidRPr="001E3493">
              <w:t>28</w:t>
            </w:r>
          </w:p>
        </w:tc>
        <w:tc>
          <w:tcPr>
            <w:tcW w:w="2256" w:type="dxa"/>
            <w:gridSpan w:val="2"/>
            <w:shd w:val="clear" w:color="000000" w:fill="FFFFFF"/>
            <w:vAlign w:val="center"/>
            <w:hideMark/>
          </w:tcPr>
          <w:p w14:paraId="31FB6FEE" w14:textId="77777777" w:rsidR="00F9195D" w:rsidRPr="001E3493" w:rsidRDefault="00F9195D" w:rsidP="00E53010">
            <w:pPr>
              <w:spacing w:line="240" w:lineRule="auto"/>
            </w:pPr>
            <w:r w:rsidRPr="001E3493">
              <w:t>0.80</w:t>
            </w:r>
            <m:oMath>
              <m:r>
                <w:rPr>
                  <w:rFonts w:ascii="Cambria Math" w:hAnsi="Cambria Math"/>
                </w:rPr>
                <m:t>±</m:t>
              </m:r>
            </m:oMath>
            <w:r w:rsidRPr="001E3493">
              <w:t>0.20 AB</w:t>
            </w:r>
          </w:p>
        </w:tc>
        <w:tc>
          <w:tcPr>
            <w:tcW w:w="2181" w:type="dxa"/>
            <w:shd w:val="clear" w:color="000000" w:fill="FFFFFF"/>
            <w:vAlign w:val="center"/>
          </w:tcPr>
          <w:p w14:paraId="1601CA1E" w14:textId="77777777" w:rsidR="00F9195D" w:rsidRPr="001E3493" w:rsidRDefault="00F9195D" w:rsidP="00E53010">
            <w:pPr>
              <w:spacing w:line="240" w:lineRule="auto"/>
            </w:pPr>
            <w:r w:rsidRPr="001E3493">
              <w:t>1.00</w:t>
            </w:r>
            <m:oMath>
              <m:r>
                <w:rPr>
                  <w:rFonts w:ascii="Cambria Math" w:hAnsi="Cambria Math"/>
                </w:rPr>
                <m:t>±</m:t>
              </m:r>
            </m:oMath>
            <w:r w:rsidRPr="001E3493">
              <w:t>0.26 AB</w:t>
            </w:r>
          </w:p>
        </w:tc>
        <w:tc>
          <w:tcPr>
            <w:tcW w:w="2081" w:type="dxa"/>
            <w:shd w:val="clear" w:color="000000" w:fill="FFFFFF"/>
            <w:vAlign w:val="center"/>
            <w:hideMark/>
          </w:tcPr>
          <w:p w14:paraId="5DB38D68" w14:textId="77777777" w:rsidR="00F9195D" w:rsidRPr="001E3493" w:rsidRDefault="00F9195D" w:rsidP="00E53010">
            <w:pPr>
              <w:spacing w:line="240" w:lineRule="auto"/>
            </w:pPr>
            <w:r w:rsidRPr="001E3493">
              <w:t>0.50</w:t>
            </w:r>
            <m:oMath>
              <m:r>
                <w:rPr>
                  <w:rFonts w:ascii="Cambria Math" w:hAnsi="Cambria Math"/>
                </w:rPr>
                <m:t>±</m:t>
              </m:r>
            </m:oMath>
            <w:r w:rsidRPr="001E3493">
              <w:t>0.22 AB</w:t>
            </w:r>
          </w:p>
        </w:tc>
        <w:tc>
          <w:tcPr>
            <w:tcW w:w="2163" w:type="dxa"/>
            <w:shd w:val="clear" w:color="000000" w:fill="FFFFFF"/>
            <w:vAlign w:val="center"/>
            <w:hideMark/>
          </w:tcPr>
          <w:p w14:paraId="4C44A493" w14:textId="77777777" w:rsidR="00F9195D" w:rsidRPr="001E3493" w:rsidRDefault="00F9195D" w:rsidP="00E53010">
            <w:pPr>
              <w:spacing w:line="240" w:lineRule="auto"/>
            </w:pPr>
            <w:r w:rsidRPr="001E3493">
              <w:t>0.50</w:t>
            </w:r>
            <m:oMath>
              <m:r>
                <w:rPr>
                  <w:rFonts w:ascii="Cambria Math" w:hAnsi="Cambria Math"/>
                </w:rPr>
                <m:t>±</m:t>
              </m:r>
            </m:oMath>
            <w:r w:rsidRPr="001E3493">
              <w:t>0.22 AB</w:t>
            </w:r>
          </w:p>
        </w:tc>
      </w:tr>
      <w:tr w:rsidR="00F9195D" w:rsidRPr="001E3493" w14:paraId="770D40CA" w14:textId="77777777" w:rsidTr="00013031">
        <w:trPr>
          <w:trHeight w:val="531"/>
        </w:trPr>
        <w:tc>
          <w:tcPr>
            <w:tcW w:w="827" w:type="dxa"/>
            <w:shd w:val="clear" w:color="000000" w:fill="FFFFFF"/>
            <w:vAlign w:val="center"/>
            <w:hideMark/>
          </w:tcPr>
          <w:p w14:paraId="0F00FE9F" w14:textId="77777777" w:rsidR="00F9195D" w:rsidRPr="001E3493" w:rsidRDefault="00F9195D" w:rsidP="00E53010">
            <w:pPr>
              <w:spacing w:line="240" w:lineRule="auto"/>
            </w:pPr>
            <w:r w:rsidRPr="001E3493">
              <w:t>42</w:t>
            </w:r>
          </w:p>
        </w:tc>
        <w:tc>
          <w:tcPr>
            <w:tcW w:w="2256" w:type="dxa"/>
            <w:gridSpan w:val="2"/>
            <w:shd w:val="clear" w:color="000000" w:fill="FFFFFF"/>
            <w:vAlign w:val="center"/>
            <w:hideMark/>
          </w:tcPr>
          <w:p w14:paraId="3434D3C2" w14:textId="77777777" w:rsidR="00F9195D" w:rsidRPr="001E3493" w:rsidRDefault="00F9195D" w:rsidP="00E53010">
            <w:pPr>
              <w:spacing w:line="240" w:lineRule="auto"/>
            </w:pPr>
            <w:r w:rsidRPr="001E3493">
              <w:t>1.00</w:t>
            </w:r>
            <m:oMath>
              <m:r>
                <w:rPr>
                  <w:rFonts w:ascii="Cambria Math" w:hAnsi="Cambria Math"/>
                </w:rPr>
                <m:t>±</m:t>
              </m:r>
            </m:oMath>
            <w:r w:rsidRPr="001E3493">
              <w:t>0.32 AB</w:t>
            </w:r>
          </w:p>
        </w:tc>
        <w:tc>
          <w:tcPr>
            <w:tcW w:w="2181" w:type="dxa"/>
            <w:shd w:val="clear" w:color="000000" w:fill="FFFFFF"/>
            <w:vAlign w:val="center"/>
          </w:tcPr>
          <w:p w14:paraId="69AC8F14" w14:textId="77777777" w:rsidR="00F9195D" w:rsidRPr="001E3493" w:rsidRDefault="00F9195D" w:rsidP="00E53010">
            <w:pPr>
              <w:spacing w:line="240" w:lineRule="auto"/>
            </w:pPr>
            <w:r w:rsidRPr="001E3493">
              <w:t>1.33</w:t>
            </w:r>
            <m:oMath>
              <m:r>
                <w:rPr>
                  <w:rFonts w:ascii="Cambria Math" w:hAnsi="Cambria Math"/>
                </w:rPr>
                <m:t>±</m:t>
              </m:r>
            </m:oMath>
            <w:r w:rsidRPr="001E3493">
              <w:t>0.33 AB</w:t>
            </w:r>
          </w:p>
        </w:tc>
        <w:tc>
          <w:tcPr>
            <w:tcW w:w="2081" w:type="dxa"/>
            <w:shd w:val="clear" w:color="000000" w:fill="FFFFFF"/>
            <w:vAlign w:val="center"/>
            <w:hideMark/>
          </w:tcPr>
          <w:p w14:paraId="1BF9F368" w14:textId="77777777" w:rsidR="00F9195D" w:rsidRPr="001E3493" w:rsidRDefault="00F9195D" w:rsidP="00E53010">
            <w:pPr>
              <w:spacing w:line="240" w:lineRule="auto"/>
            </w:pPr>
            <w:r w:rsidRPr="001E3493">
              <w:t>0.67</w:t>
            </w:r>
            <m:oMath>
              <m:r>
                <w:rPr>
                  <w:rFonts w:ascii="Cambria Math" w:hAnsi="Cambria Math"/>
                </w:rPr>
                <m:t>±</m:t>
              </m:r>
            </m:oMath>
            <w:r w:rsidRPr="001E3493">
              <w:t>0.33 AB</w:t>
            </w:r>
          </w:p>
        </w:tc>
        <w:tc>
          <w:tcPr>
            <w:tcW w:w="2163" w:type="dxa"/>
            <w:shd w:val="clear" w:color="000000" w:fill="FFFFFF"/>
            <w:vAlign w:val="center"/>
            <w:hideMark/>
          </w:tcPr>
          <w:p w14:paraId="5EFBA59C" w14:textId="77777777" w:rsidR="00F9195D" w:rsidRPr="001E3493" w:rsidRDefault="00F9195D" w:rsidP="00E53010">
            <w:pPr>
              <w:spacing w:line="240" w:lineRule="auto"/>
            </w:pPr>
            <w:r w:rsidRPr="001E3493">
              <w:t>0.67</w:t>
            </w:r>
            <m:oMath>
              <m:r>
                <w:rPr>
                  <w:rFonts w:ascii="Cambria Math" w:hAnsi="Cambria Math"/>
                </w:rPr>
                <m:t>±</m:t>
              </m:r>
            </m:oMath>
            <w:r w:rsidRPr="001E3493">
              <w:t>0.33 AB</w:t>
            </w:r>
          </w:p>
        </w:tc>
      </w:tr>
      <w:tr w:rsidR="00F9195D" w:rsidRPr="001E3493" w14:paraId="16CC92A5" w14:textId="77777777" w:rsidTr="00013031">
        <w:trPr>
          <w:trHeight w:val="531"/>
        </w:trPr>
        <w:tc>
          <w:tcPr>
            <w:tcW w:w="827" w:type="dxa"/>
            <w:shd w:val="clear" w:color="000000" w:fill="FFFFFF"/>
            <w:vAlign w:val="center"/>
            <w:hideMark/>
          </w:tcPr>
          <w:p w14:paraId="527B6D88" w14:textId="77777777" w:rsidR="00F9195D" w:rsidRPr="001E3493" w:rsidRDefault="00F9195D" w:rsidP="00E53010">
            <w:pPr>
              <w:spacing w:line="240" w:lineRule="auto"/>
            </w:pPr>
            <w:r w:rsidRPr="001E3493">
              <w:t>56</w:t>
            </w:r>
          </w:p>
        </w:tc>
        <w:tc>
          <w:tcPr>
            <w:tcW w:w="2256" w:type="dxa"/>
            <w:gridSpan w:val="2"/>
            <w:shd w:val="clear" w:color="000000" w:fill="FFFFFF"/>
            <w:vAlign w:val="center"/>
            <w:hideMark/>
          </w:tcPr>
          <w:p w14:paraId="6425E6D3" w14:textId="77777777" w:rsidR="00F9195D" w:rsidRPr="001E3493" w:rsidRDefault="00F9195D" w:rsidP="00E53010">
            <w:pPr>
              <w:spacing w:line="240" w:lineRule="auto"/>
            </w:pPr>
            <w:r w:rsidRPr="001E3493">
              <w:t>1.80</w:t>
            </w:r>
            <m:oMath>
              <m:r>
                <w:rPr>
                  <w:rFonts w:ascii="Cambria Math" w:hAnsi="Cambria Math"/>
                </w:rPr>
                <m:t>±</m:t>
              </m:r>
            </m:oMath>
            <w:r w:rsidRPr="001E3493">
              <w:t>0.37 A</w:t>
            </w:r>
          </w:p>
        </w:tc>
        <w:tc>
          <w:tcPr>
            <w:tcW w:w="2181" w:type="dxa"/>
            <w:shd w:val="clear" w:color="000000" w:fill="FFFFFF"/>
          </w:tcPr>
          <w:p w14:paraId="1D15267D" w14:textId="77777777" w:rsidR="00F9195D" w:rsidRPr="001E3493" w:rsidRDefault="00F9195D" w:rsidP="00E53010">
            <w:pPr>
              <w:spacing w:line="240" w:lineRule="auto"/>
            </w:pPr>
            <w:r w:rsidRPr="001E3493">
              <w:t>-</w:t>
            </w:r>
          </w:p>
        </w:tc>
        <w:tc>
          <w:tcPr>
            <w:tcW w:w="2081" w:type="dxa"/>
            <w:shd w:val="clear" w:color="000000" w:fill="FFFFFF"/>
            <w:vAlign w:val="center"/>
            <w:hideMark/>
          </w:tcPr>
          <w:p w14:paraId="4F724A39" w14:textId="77777777" w:rsidR="00F9195D" w:rsidRPr="001E3493" w:rsidRDefault="00F9195D" w:rsidP="00E53010">
            <w:pPr>
              <w:spacing w:line="240" w:lineRule="auto"/>
            </w:pPr>
            <w:r w:rsidRPr="001E3493">
              <w:t>0.83</w:t>
            </w:r>
            <m:oMath>
              <m:r>
                <w:rPr>
                  <w:rFonts w:ascii="Cambria Math" w:hAnsi="Cambria Math"/>
                </w:rPr>
                <m:t>±</m:t>
              </m:r>
            </m:oMath>
            <w:r w:rsidRPr="001E3493">
              <w:t>0.40 AB</w:t>
            </w:r>
          </w:p>
        </w:tc>
        <w:tc>
          <w:tcPr>
            <w:tcW w:w="2163" w:type="dxa"/>
            <w:shd w:val="clear" w:color="000000" w:fill="FFFFFF"/>
            <w:vAlign w:val="center"/>
            <w:hideMark/>
          </w:tcPr>
          <w:p w14:paraId="6E964B1D" w14:textId="77777777" w:rsidR="00F9195D" w:rsidRPr="001E3493" w:rsidRDefault="00F9195D" w:rsidP="00E53010">
            <w:pPr>
              <w:spacing w:line="240" w:lineRule="auto"/>
            </w:pPr>
            <w:r w:rsidRPr="001E3493">
              <w:t>1.00</w:t>
            </w:r>
            <m:oMath>
              <m:r>
                <w:rPr>
                  <w:rFonts w:ascii="Cambria Math" w:hAnsi="Cambria Math"/>
                </w:rPr>
                <m:t>±</m:t>
              </m:r>
            </m:oMath>
            <w:r w:rsidRPr="001E3493">
              <w:t>0.52 AB</w:t>
            </w:r>
          </w:p>
        </w:tc>
      </w:tr>
      <w:tr w:rsidR="00F9195D" w:rsidRPr="001E3493" w14:paraId="292BA21C" w14:textId="77777777" w:rsidTr="00013031">
        <w:trPr>
          <w:trHeight w:val="531"/>
        </w:trPr>
        <w:tc>
          <w:tcPr>
            <w:tcW w:w="827" w:type="dxa"/>
            <w:shd w:val="clear" w:color="000000" w:fill="FFFFFF"/>
            <w:vAlign w:val="center"/>
            <w:hideMark/>
          </w:tcPr>
          <w:p w14:paraId="41228834" w14:textId="77777777" w:rsidR="00F9195D" w:rsidRPr="001E3493" w:rsidRDefault="00F9195D" w:rsidP="00E53010">
            <w:pPr>
              <w:spacing w:line="240" w:lineRule="auto"/>
            </w:pPr>
            <w:r w:rsidRPr="001E3493">
              <w:t>70</w:t>
            </w:r>
          </w:p>
        </w:tc>
        <w:tc>
          <w:tcPr>
            <w:tcW w:w="2256" w:type="dxa"/>
            <w:gridSpan w:val="2"/>
            <w:shd w:val="clear" w:color="000000" w:fill="FFFFFF"/>
            <w:vAlign w:val="center"/>
            <w:hideMark/>
          </w:tcPr>
          <w:p w14:paraId="64CFF892" w14:textId="77777777" w:rsidR="00F9195D" w:rsidRPr="001E3493" w:rsidRDefault="00F9195D" w:rsidP="00E53010">
            <w:pPr>
              <w:spacing w:line="240" w:lineRule="auto"/>
            </w:pPr>
            <w:r w:rsidRPr="001E3493">
              <w:t>1.80</w:t>
            </w:r>
            <m:oMath>
              <m:r>
                <w:rPr>
                  <w:rFonts w:ascii="Cambria Math" w:hAnsi="Cambria Math"/>
                </w:rPr>
                <m:t>±</m:t>
              </m:r>
            </m:oMath>
            <w:r w:rsidRPr="001E3493">
              <w:t>0.37 A</w:t>
            </w:r>
          </w:p>
        </w:tc>
        <w:tc>
          <w:tcPr>
            <w:tcW w:w="2181" w:type="dxa"/>
            <w:shd w:val="clear" w:color="000000" w:fill="FFFFFF"/>
          </w:tcPr>
          <w:p w14:paraId="197FF666" w14:textId="77777777" w:rsidR="00F9195D" w:rsidRPr="001E3493" w:rsidRDefault="00F9195D" w:rsidP="00E53010">
            <w:pPr>
              <w:spacing w:line="240" w:lineRule="auto"/>
            </w:pPr>
            <w:r w:rsidRPr="001E3493">
              <w:t>-</w:t>
            </w:r>
          </w:p>
        </w:tc>
        <w:tc>
          <w:tcPr>
            <w:tcW w:w="2081" w:type="dxa"/>
            <w:shd w:val="clear" w:color="000000" w:fill="FFFFFF"/>
            <w:vAlign w:val="center"/>
            <w:hideMark/>
          </w:tcPr>
          <w:p w14:paraId="5D1C561C" w14:textId="77777777" w:rsidR="00F9195D" w:rsidRPr="001E3493" w:rsidRDefault="00F9195D" w:rsidP="00E53010">
            <w:pPr>
              <w:spacing w:line="240" w:lineRule="auto"/>
            </w:pPr>
            <w:r w:rsidRPr="001E3493">
              <w:t>1.33</w:t>
            </w:r>
            <m:oMath>
              <m:r>
                <w:rPr>
                  <w:rFonts w:ascii="Cambria Math" w:hAnsi="Cambria Math"/>
                </w:rPr>
                <m:t>±</m:t>
              </m:r>
            </m:oMath>
            <w:r w:rsidRPr="001E3493">
              <w:t>0.33 AB</w:t>
            </w:r>
          </w:p>
        </w:tc>
        <w:tc>
          <w:tcPr>
            <w:tcW w:w="2163" w:type="dxa"/>
            <w:shd w:val="clear" w:color="000000" w:fill="FFFFFF"/>
            <w:vAlign w:val="center"/>
            <w:hideMark/>
          </w:tcPr>
          <w:p w14:paraId="23204CB6" w14:textId="77777777" w:rsidR="00F9195D" w:rsidRPr="001E3493" w:rsidRDefault="00F9195D" w:rsidP="00E53010">
            <w:pPr>
              <w:spacing w:line="240" w:lineRule="auto"/>
            </w:pPr>
            <w:r w:rsidRPr="001E3493">
              <w:t>1.33</w:t>
            </w:r>
            <m:oMath>
              <m:r>
                <w:rPr>
                  <w:rFonts w:ascii="Cambria Math" w:hAnsi="Cambria Math"/>
                </w:rPr>
                <m:t>±</m:t>
              </m:r>
            </m:oMath>
            <w:r w:rsidRPr="001E3493">
              <w:t>0.49 AB</w:t>
            </w:r>
          </w:p>
        </w:tc>
      </w:tr>
      <w:tr w:rsidR="00F9195D" w:rsidRPr="001E3493" w14:paraId="3D217DE2" w14:textId="77777777" w:rsidTr="00013031">
        <w:trPr>
          <w:trHeight w:val="531"/>
        </w:trPr>
        <w:tc>
          <w:tcPr>
            <w:tcW w:w="827" w:type="dxa"/>
            <w:shd w:val="clear" w:color="000000" w:fill="FFFFFF"/>
            <w:vAlign w:val="center"/>
            <w:hideMark/>
          </w:tcPr>
          <w:p w14:paraId="09F6C44C" w14:textId="77777777" w:rsidR="00F9195D" w:rsidRPr="001E3493" w:rsidRDefault="00F9195D" w:rsidP="00E53010">
            <w:pPr>
              <w:spacing w:line="240" w:lineRule="auto"/>
            </w:pPr>
            <w:r w:rsidRPr="001E3493">
              <w:t>84</w:t>
            </w:r>
          </w:p>
        </w:tc>
        <w:tc>
          <w:tcPr>
            <w:tcW w:w="2256" w:type="dxa"/>
            <w:gridSpan w:val="2"/>
            <w:shd w:val="clear" w:color="000000" w:fill="FFFFFF"/>
            <w:vAlign w:val="center"/>
            <w:hideMark/>
          </w:tcPr>
          <w:p w14:paraId="5AD54CF5" w14:textId="77777777" w:rsidR="00F9195D" w:rsidRPr="001E3493" w:rsidRDefault="00F9195D" w:rsidP="00E53010">
            <w:pPr>
              <w:spacing w:line="240" w:lineRule="auto"/>
            </w:pPr>
            <w:r w:rsidRPr="001E3493">
              <w:t>1.80</w:t>
            </w:r>
            <m:oMath>
              <m:r>
                <w:rPr>
                  <w:rFonts w:ascii="Cambria Math" w:hAnsi="Cambria Math"/>
                </w:rPr>
                <m:t>±</m:t>
              </m:r>
            </m:oMath>
            <w:r w:rsidRPr="001E3493">
              <w:t>0.37 A</w:t>
            </w:r>
          </w:p>
        </w:tc>
        <w:tc>
          <w:tcPr>
            <w:tcW w:w="2181" w:type="dxa"/>
            <w:shd w:val="clear" w:color="000000" w:fill="FFFFFF"/>
          </w:tcPr>
          <w:p w14:paraId="43F6396E" w14:textId="77777777" w:rsidR="00F9195D" w:rsidRPr="001E3493" w:rsidRDefault="00F9195D" w:rsidP="00E53010">
            <w:pPr>
              <w:spacing w:line="240" w:lineRule="auto"/>
            </w:pPr>
            <w:r w:rsidRPr="001E3493">
              <w:t>-</w:t>
            </w:r>
          </w:p>
        </w:tc>
        <w:tc>
          <w:tcPr>
            <w:tcW w:w="2081" w:type="dxa"/>
            <w:shd w:val="clear" w:color="000000" w:fill="FFFFFF"/>
            <w:vAlign w:val="center"/>
            <w:hideMark/>
          </w:tcPr>
          <w:p w14:paraId="5806166A" w14:textId="77777777" w:rsidR="00F9195D" w:rsidRPr="001E3493" w:rsidRDefault="00F9195D" w:rsidP="00E53010">
            <w:pPr>
              <w:spacing w:line="240" w:lineRule="auto"/>
            </w:pPr>
            <w:r w:rsidRPr="001E3493">
              <w:t>1.33</w:t>
            </w:r>
            <m:oMath>
              <m:r>
                <w:rPr>
                  <w:rFonts w:ascii="Cambria Math" w:hAnsi="Cambria Math"/>
                </w:rPr>
                <m:t>±</m:t>
              </m:r>
            </m:oMath>
            <w:r w:rsidRPr="001E3493">
              <w:t>0.33 AB</w:t>
            </w:r>
          </w:p>
        </w:tc>
        <w:tc>
          <w:tcPr>
            <w:tcW w:w="2163" w:type="dxa"/>
            <w:shd w:val="clear" w:color="000000" w:fill="FFFFFF"/>
            <w:vAlign w:val="center"/>
            <w:hideMark/>
          </w:tcPr>
          <w:p w14:paraId="7C96B818" w14:textId="77777777" w:rsidR="00F9195D" w:rsidRPr="001E3493" w:rsidRDefault="00F9195D" w:rsidP="00E53010">
            <w:pPr>
              <w:spacing w:line="240" w:lineRule="auto"/>
            </w:pPr>
            <w:r w:rsidRPr="001E3493">
              <w:t>1.00</w:t>
            </w:r>
            <m:oMath>
              <m:r>
                <w:rPr>
                  <w:rFonts w:ascii="Cambria Math" w:hAnsi="Cambria Math"/>
                </w:rPr>
                <m:t>±</m:t>
              </m:r>
            </m:oMath>
            <w:r w:rsidRPr="001E3493">
              <w:t>0.45 AB</w:t>
            </w:r>
          </w:p>
        </w:tc>
      </w:tr>
    </w:tbl>
    <w:p w14:paraId="48E72908" w14:textId="77777777" w:rsidR="00F9195D" w:rsidRPr="001E3493" w:rsidRDefault="00F9195D" w:rsidP="00FB485B">
      <w:pPr>
        <w:rPr>
          <w:color w:val="000000" w:themeColor="text1"/>
        </w:rPr>
      </w:pPr>
      <w:r w:rsidRPr="001E3493">
        <w:rPr>
          <w:color w:val="000000" w:themeColor="text1"/>
        </w:rPr>
        <w:t>LS-means with the same letter and on the same row are not significantly different.</w:t>
      </w:r>
    </w:p>
    <w:p w14:paraId="59867EB9" w14:textId="77777777" w:rsidR="00234024" w:rsidRPr="001E3493" w:rsidRDefault="00234024" w:rsidP="00234024">
      <w:pPr>
        <w:rPr>
          <w:color w:val="000000" w:themeColor="text1"/>
        </w:rPr>
      </w:pPr>
      <w:r w:rsidRPr="001E3493">
        <w:rPr>
          <w:color w:val="000000" w:themeColor="text1"/>
        </w:rPr>
        <w:lastRenderedPageBreak/>
        <w:t xml:space="preserve">Within time point comparation shows that SA and NS were similar at all time points. On Day 7, there was no significant difference among all four groups, indicating similar progression across all groups at this </w:t>
      </w:r>
      <w:proofErr w:type="gramStart"/>
      <w:r w:rsidRPr="001E3493">
        <w:rPr>
          <w:color w:val="000000" w:themeColor="text1"/>
        </w:rPr>
        <w:t>early time</w:t>
      </w:r>
      <w:proofErr w:type="gramEnd"/>
      <w:r w:rsidRPr="001E3493">
        <w:rPr>
          <w:color w:val="000000" w:themeColor="text1"/>
        </w:rPr>
        <w:t xml:space="preserve"> point. By Day 14, SB and SBA group goats remained similar; but SB was different from SA and NS groups; and SBA was </w:t>
      </w:r>
      <w:proofErr w:type="gramStart"/>
      <w:r w:rsidRPr="001E3493">
        <w:rPr>
          <w:color w:val="000000" w:themeColor="text1"/>
        </w:rPr>
        <w:t>similar to</w:t>
      </w:r>
      <w:proofErr w:type="gramEnd"/>
      <w:r w:rsidRPr="001E3493">
        <w:rPr>
          <w:color w:val="000000" w:themeColor="text1"/>
        </w:rPr>
        <w:t xml:space="preserve"> SA and NS. This suggests that OM progression in SB progressed much faster compared with that of SBA. </w:t>
      </w:r>
    </w:p>
    <w:p w14:paraId="18173DB2" w14:textId="012EC16F" w:rsidR="00234024" w:rsidRPr="001E3493" w:rsidRDefault="00234024" w:rsidP="00234024">
      <w:pPr>
        <w:rPr>
          <w:color w:val="000000" w:themeColor="text1"/>
        </w:rPr>
      </w:pPr>
      <w:r w:rsidRPr="001E3493">
        <w:rPr>
          <w:color w:val="000000" w:themeColor="text1"/>
        </w:rPr>
        <w:t xml:space="preserve">By Day 28, SB was significantly greater than SA and NS groups; groups SB and SBA were similar; and group SBA was significantly different from groups SA and NS. On day 42, SB group scores were significantly greater than SA and NS groups and </w:t>
      </w:r>
      <w:proofErr w:type="gramStart"/>
      <w:r w:rsidRPr="001E3493">
        <w:rPr>
          <w:color w:val="000000" w:themeColor="text1"/>
        </w:rPr>
        <w:t>similar to</w:t>
      </w:r>
      <w:proofErr w:type="gramEnd"/>
      <w:r w:rsidRPr="001E3493">
        <w:rPr>
          <w:color w:val="000000" w:themeColor="text1"/>
        </w:rPr>
        <w:t xml:space="preserve"> SBA </w:t>
      </w:r>
      <w:proofErr w:type="gramStart"/>
      <w:r w:rsidRPr="001E3493">
        <w:rPr>
          <w:color w:val="000000" w:themeColor="text1"/>
        </w:rPr>
        <w:t>group</w:t>
      </w:r>
      <w:proofErr w:type="gramEnd"/>
      <w:r w:rsidRPr="001E3493">
        <w:rPr>
          <w:color w:val="000000" w:themeColor="text1"/>
        </w:rPr>
        <w:t xml:space="preserve">. There was a similarity between groups SB and NS on day 42 which can be attributed to the scores from one goat in the Group NS that exhibited signs of bacterial infection at the surgery site at the end of study. We consider this anomaly to be a result of contamination rather than a result of the model as this goat was not exposed to UAMS-1 Staph aureus. </w:t>
      </w:r>
    </w:p>
    <w:p w14:paraId="4EA69341" w14:textId="77777777" w:rsidR="00234024" w:rsidRPr="001E3493" w:rsidRDefault="00234024" w:rsidP="00234024">
      <w:pPr>
        <w:rPr>
          <w:color w:val="000000" w:themeColor="text1"/>
        </w:rPr>
      </w:pPr>
      <w:r w:rsidRPr="001E3493">
        <w:rPr>
          <w:color w:val="000000" w:themeColor="text1"/>
        </w:rPr>
        <w:t>Further statistical analysis was conducted to evaluate osteomyelitis (OM) among the remaining groups (SA, SBA and NS) after Day 42. A second analysis was performed comparing groups SA, SBA, and NS across all available time points of the study (Day 7 to 84). The analysis found that all groups were significantly different from each other (p &lt; 0.0001) throughout the study period. There was also a significant difference in scores between time points (p = 0.0002) and a significant interaction between group and time point (p = 0.0023), suggesting that the effect of the groups on bone healing or OM progression changes over time.</w:t>
      </w:r>
    </w:p>
    <w:p w14:paraId="676C0A4A" w14:textId="77777777" w:rsidR="00234024" w:rsidRPr="001E3493" w:rsidRDefault="00234024" w:rsidP="00234024">
      <w:pPr>
        <w:rPr>
          <w:color w:val="000000" w:themeColor="text1"/>
        </w:rPr>
      </w:pPr>
    </w:p>
    <w:p w14:paraId="707C54AD" w14:textId="79BF6DA1" w:rsidR="00234024" w:rsidRPr="00234024" w:rsidRDefault="00234024" w:rsidP="00234024">
      <w:pPr>
        <w:keepNext/>
        <w:adjustRightInd w:val="0"/>
        <w:spacing w:before="60" w:after="60"/>
        <w:rPr>
          <w:color w:val="000000" w:themeColor="text1"/>
        </w:rPr>
      </w:pPr>
      <w:r w:rsidRPr="001E3493">
        <w:rPr>
          <w:color w:val="000000" w:themeColor="text1"/>
        </w:rPr>
        <w:lastRenderedPageBreak/>
        <w:t xml:space="preserve">Post hoc analysis was performed to compare the scores between groups over time. SBA was significantly different from both SA (p &lt; 0.0001) and NS (p &lt; 0.0001), while SA and NS remained similar (p = 0.7037). Time-point comparisons show that SA and NS remain similar throughout the entire period (Day 7 to 84). SBA exhibited a unique time progression pattern but was </w:t>
      </w:r>
      <w:proofErr w:type="gramStart"/>
      <w:r w:rsidRPr="001E3493">
        <w:rPr>
          <w:color w:val="000000" w:themeColor="text1"/>
        </w:rPr>
        <w:t>similar to</w:t>
      </w:r>
      <w:proofErr w:type="gramEnd"/>
      <w:r w:rsidRPr="001E3493">
        <w:rPr>
          <w:color w:val="000000" w:themeColor="text1"/>
        </w:rPr>
        <w:t xml:space="preserve"> SA and NS until day 42. From Day 56 onwards, Group SBA consistently showed the highest average scores and no similarity with the other groups. </w:t>
      </w:r>
    </w:p>
    <w:p w14:paraId="6CC953E7" w14:textId="77777777" w:rsidR="00234024" w:rsidRPr="001E3493" w:rsidRDefault="00234024" w:rsidP="00234024">
      <w:pPr>
        <w:pStyle w:val="Heading3"/>
      </w:pPr>
      <w:bookmarkStart w:id="46" w:name="_Toc180316535"/>
      <w:r w:rsidRPr="001E3493">
        <w:t>Healing score</w:t>
      </w:r>
      <w:bookmarkEnd w:id="46"/>
      <w:r w:rsidRPr="001E3493">
        <w:t xml:space="preserve"> </w:t>
      </w:r>
    </w:p>
    <w:p w14:paraId="02A4A3DB" w14:textId="77777777" w:rsidR="00234024" w:rsidRPr="001E3493" w:rsidRDefault="00234024" w:rsidP="00234024">
      <w:pPr>
        <w:rPr>
          <w:color w:val="000000" w:themeColor="text1"/>
        </w:rPr>
      </w:pPr>
      <w:r w:rsidRPr="001E3493">
        <w:rPr>
          <w:color w:val="000000" w:themeColor="text1"/>
        </w:rPr>
        <w:t xml:space="preserve">Summary statistics were performed for each group. There was no score count after day 42 for group SB because of early removal from the study of all goats. Group SA had the highest positive scores with scores varying from 0.20 </w:t>
      </w:r>
      <w:r w:rsidRPr="001E3493">
        <w:rPr>
          <w:color w:val="000000" w:themeColor="text1"/>
          <w:u w:val="single"/>
        </w:rPr>
        <w:t>+</w:t>
      </w:r>
      <w:r w:rsidRPr="001E3493">
        <w:rPr>
          <w:color w:val="000000" w:themeColor="text1"/>
        </w:rPr>
        <w:t xml:space="preserve"> 0.20 to 1.8 </w:t>
      </w:r>
      <w:r w:rsidRPr="001E3493">
        <w:rPr>
          <w:color w:val="000000" w:themeColor="text1"/>
          <w:u w:val="single"/>
        </w:rPr>
        <w:t>+</w:t>
      </w:r>
      <w:r w:rsidRPr="001E3493">
        <w:rPr>
          <w:color w:val="000000" w:themeColor="text1"/>
        </w:rPr>
        <w:t xml:space="preserve"> 0.37. Group SB had positive scores varying from 0.67 </w:t>
      </w:r>
      <w:r w:rsidRPr="001E3493">
        <w:rPr>
          <w:color w:val="000000" w:themeColor="text1"/>
          <w:u w:val="single"/>
        </w:rPr>
        <w:t>+</w:t>
      </w:r>
      <w:r w:rsidRPr="001E3493">
        <w:rPr>
          <w:color w:val="000000" w:themeColor="text1"/>
        </w:rPr>
        <w:t xml:space="preserve"> 0.21 to 1.33 </w:t>
      </w:r>
      <w:r w:rsidRPr="001E3493">
        <w:rPr>
          <w:color w:val="000000" w:themeColor="text1"/>
          <w:u w:val="single"/>
        </w:rPr>
        <w:t>+</w:t>
      </w:r>
      <w:r w:rsidRPr="001E3493">
        <w:rPr>
          <w:color w:val="000000" w:themeColor="text1"/>
        </w:rPr>
        <w:t xml:space="preserve"> 0,33. (until Day42). Group SBA had scores varying from 0.50 </w:t>
      </w:r>
      <w:r w:rsidRPr="001E3493">
        <w:rPr>
          <w:color w:val="000000" w:themeColor="text1"/>
          <w:u w:val="single"/>
        </w:rPr>
        <w:t>+</w:t>
      </w:r>
      <w:r w:rsidRPr="001E3493">
        <w:rPr>
          <w:color w:val="000000" w:themeColor="text1"/>
        </w:rPr>
        <w:t xml:space="preserve"> 0.22 to 1.33 </w:t>
      </w:r>
      <w:r w:rsidRPr="001E3493">
        <w:rPr>
          <w:color w:val="000000" w:themeColor="text1"/>
          <w:u w:val="single"/>
        </w:rPr>
        <w:t>+</w:t>
      </w:r>
      <w:r w:rsidRPr="001E3493">
        <w:rPr>
          <w:color w:val="000000" w:themeColor="text1"/>
        </w:rPr>
        <w:t xml:space="preserve"> 0.33 and group 4 NS had positive scores varying from 0.33 </w:t>
      </w:r>
      <w:r w:rsidRPr="001E3493">
        <w:rPr>
          <w:color w:val="000000" w:themeColor="text1"/>
          <w:u w:val="single"/>
        </w:rPr>
        <w:t>+</w:t>
      </w:r>
      <w:r w:rsidRPr="001E3493">
        <w:rPr>
          <w:color w:val="000000" w:themeColor="text1"/>
        </w:rPr>
        <w:t xml:space="preserve"> 0.21 to 1.33 </w:t>
      </w:r>
      <w:r w:rsidRPr="001E3493">
        <w:rPr>
          <w:color w:val="000000" w:themeColor="text1"/>
          <w:u w:val="single"/>
        </w:rPr>
        <w:t>+</w:t>
      </w:r>
      <w:r w:rsidRPr="001E3493">
        <w:rPr>
          <w:color w:val="000000" w:themeColor="text1"/>
        </w:rPr>
        <w:t xml:space="preserve"> 0.49 </w:t>
      </w:r>
      <w:r w:rsidRPr="00C7757A">
        <w:rPr>
          <w:b/>
          <w:bCs/>
          <w:color w:val="000000" w:themeColor="text1"/>
        </w:rPr>
        <w:t xml:space="preserve">(Table </w:t>
      </w:r>
      <w:r>
        <w:rPr>
          <w:b/>
          <w:bCs/>
          <w:color w:val="000000" w:themeColor="text1"/>
        </w:rPr>
        <w:t>5</w:t>
      </w:r>
      <w:r w:rsidRPr="00C7757A">
        <w:rPr>
          <w:b/>
          <w:bCs/>
          <w:color w:val="000000" w:themeColor="text1"/>
        </w:rPr>
        <w:t>, Figure 3)</w:t>
      </w:r>
      <w:r w:rsidRPr="001E3493">
        <w:rPr>
          <w:color w:val="000000" w:themeColor="text1"/>
        </w:rPr>
        <w:t>.</w:t>
      </w:r>
    </w:p>
    <w:p w14:paraId="51380B35" w14:textId="77777777" w:rsidR="00234024" w:rsidRPr="00234024" w:rsidRDefault="00234024" w:rsidP="00234024">
      <w:pPr>
        <w:rPr>
          <w:color w:val="000000" w:themeColor="text1"/>
        </w:rPr>
      </w:pPr>
      <w:r w:rsidRPr="001E3493">
        <w:rPr>
          <w:color w:val="000000" w:themeColor="text1"/>
        </w:rPr>
        <w:t xml:space="preserve">Tests of fixed effects </w:t>
      </w:r>
      <w:proofErr w:type="gramStart"/>
      <w:r w:rsidRPr="001E3493">
        <w:rPr>
          <w:color w:val="000000" w:themeColor="text1"/>
        </w:rPr>
        <w:t>was</w:t>
      </w:r>
      <w:proofErr w:type="gramEnd"/>
      <w:r w:rsidRPr="001E3493">
        <w:rPr>
          <w:color w:val="000000" w:themeColor="text1"/>
        </w:rPr>
        <w:t xml:space="preserve"> performed initially for comparison between all 4 groups until day 42. Results determined that there was no statistically significant difference in healing scores between the four groups (p = 0.3675). </w:t>
      </w:r>
    </w:p>
    <w:p w14:paraId="6E12D33B" w14:textId="77777777" w:rsidR="00234024" w:rsidRPr="001E3493" w:rsidRDefault="00234024" w:rsidP="00234024">
      <w:pPr>
        <w:rPr>
          <w:color w:val="000000" w:themeColor="text1"/>
        </w:rPr>
      </w:pPr>
      <w:r w:rsidRPr="001E3493">
        <w:rPr>
          <w:color w:val="000000" w:themeColor="text1"/>
        </w:rPr>
        <w:t>There was a statistically significant difference between times points (p &lt;.0001) which indicate temporal progression for bone healing. There is no significant interaction between groups and data points (p = 0.2088), which indicates that healing scores vary consistently among groups over time.</w:t>
      </w:r>
    </w:p>
    <w:p w14:paraId="4A071E67" w14:textId="77777777" w:rsidR="00A6579B" w:rsidRPr="001E3493" w:rsidRDefault="00A6579B" w:rsidP="00FB485B">
      <w:pPr>
        <w:rPr>
          <w:color w:val="000000" w:themeColor="text1"/>
        </w:rPr>
      </w:pPr>
    </w:p>
    <w:p w14:paraId="33D5EB43" w14:textId="77777777" w:rsidR="00290AE1" w:rsidRPr="001E3493" w:rsidRDefault="00290AE1" w:rsidP="00CE0A6C">
      <w:pPr>
        <w:keepNext/>
      </w:pPr>
      <w:r w:rsidRPr="001E3493">
        <w:rPr>
          <w:noProof/>
          <w:color w:val="000000" w:themeColor="text1"/>
        </w:rPr>
        <w:lastRenderedPageBreak/>
        <w:drawing>
          <wp:inline distT="0" distB="0" distL="0" distR="0" wp14:anchorId="37DE30A3" wp14:editId="45452AF9">
            <wp:extent cx="4175185" cy="2935677"/>
            <wp:effectExtent l="0" t="0" r="0" b="0"/>
            <wp:docPr id="1015449498" name="Picture 10154494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6"/>
                    <a:stretch>
                      <a:fillRect/>
                    </a:stretch>
                  </pic:blipFill>
                  <pic:spPr>
                    <a:xfrm>
                      <a:off x="0" y="0"/>
                      <a:ext cx="4187126" cy="2944073"/>
                    </a:xfrm>
                    <a:prstGeom prst="rect">
                      <a:avLst/>
                    </a:prstGeom>
                  </pic:spPr>
                </pic:pic>
              </a:graphicData>
            </a:graphic>
          </wp:inline>
        </w:drawing>
      </w:r>
    </w:p>
    <w:p w14:paraId="6CE3C6A2" w14:textId="5877E77C" w:rsidR="00A6579B" w:rsidRPr="001E3493" w:rsidRDefault="00290AE1" w:rsidP="00B46408">
      <w:pPr>
        <w:pStyle w:val="Caption"/>
      </w:pPr>
      <w:bookmarkStart w:id="47" w:name="_Toc195707611"/>
      <w:r w:rsidRPr="001E3493">
        <w:t xml:space="preserve">Figure </w:t>
      </w:r>
      <w:fldSimple w:instr=" SEQ Figure \* ARABIC ">
        <w:r w:rsidR="00056F45">
          <w:rPr>
            <w:noProof/>
          </w:rPr>
          <w:t>3</w:t>
        </w:r>
      </w:fldSimple>
      <w:r w:rsidRPr="001E3493">
        <w:t xml:space="preserve">: Average scores per </w:t>
      </w:r>
      <w:proofErr w:type="gramStart"/>
      <w:r w:rsidRPr="001E3493">
        <w:t>groups</w:t>
      </w:r>
      <w:proofErr w:type="gramEnd"/>
      <w:r w:rsidRPr="001E3493">
        <w:t xml:space="preserve"> per time point</w:t>
      </w:r>
      <w:bookmarkEnd w:id="47"/>
    </w:p>
    <w:p w14:paraId="671E0141" w14:textId="77777777" w:rsidR="00F9195D" w:rsidRPr="001E3493" w:rsidRDefault="00F9195D" w:rsidP="00FB485B">
      <w:pPr>
        <w:rPr>
          <w:color w:val="000000" w:themeColor="text1"/>
        </w:rPr>
      </w:pPr>
    </w:p>
    <w:p w14:paraId="352BC628" w14:textId="633E7C9C" w:rsidR="00F9195D" w:rsidRPr="001E3493" w:rsidRDefault="00F9195D" w:rsidP="00FB485B">
      <w:pPr>
        <w:shd w:val="clear" w:color="auto" w:fill="FFFFFF"/>
        <w:rPr>
          <w:color w:val="000000" w:themeColor="text1"/>
        </w:rPr>
      </w:pPr>
      <w:r w:rsidRPr="001E3493">
        <w:rPr>
          <w:color w:val="000000" w:themeColor="text1"/>
        </w:rPr>
        <w:t xml:space="preserve">Further statistical analysis was conducted to analyze bone healing outcomes among the groups. Analysis was performed comparing groups SA, SBA, and NS across all time points of the study (Day 7 to 84). The analysis found that all groups (SA, SBA, and NS) were similar (p = 0.6169) until the end of the study. However, different progression patterns could be identified among groups over time. Although not statistically significant, healing progression showed higher averages in group SBA. </w:t>
      </w:r>
    </w:p>
    <w:p w14:paraId="07761D5A" w14:textId="034F9EEE" w:rsidR="00F9195D" w:rsidRPr="001E3493" w:rsidRDefault="00F9195D" w:rsidP="00FB485B">
      <w:pPr>
        <w:shd w:val="clear" w:color="auto" w:fill="FFFFFF"/>
        <w:rPr>
          <w:color w:val="000000" w:themeColor="text1"/>
        </w:rPr>
      </w:pPr>
      <w:r w:rsidRPr="001E3493">
        <w:rPr>
          <w:color w:val="000000" w:themeColor="text1"/>
        </w:rPr>
        <w:t xml:space="preserve">Tukey-Kramer test was performed to compare the groups over time. All groups had similar healing progression in the earliest time point (Day 7). On Day 14, Group SBA and NS had greater healing scores compared with SA group. By day 28, SA showed higher averages than SBA and NS groups. This pattern continued until the end of the study. Although no significant differences were reported, the higher scores generated for SA suggest that this treatment tends to have better healing outcomes over the long term. </w:t>
      </w:r>
    </w:p>
    <w:p w14:paraId="335CEC7A" w14:textId="2213A224" w:rsidR="00013031" w:rsidRPr="00013031" w:rsidRDefault="00F9195D" w:rsidP="008A36D8">
      <w:pPr>
        <w:pStyle w:val="Heading2"/>
      </w:pPr>
      <w:bookmarkStart w:id="48" w:name="_Toc180316536"/>
      <w:bookmarkStart w:id="49" w:name="_Toc195707711"/>
      <w:r w:rsidRPr="001E3493">
        <w:lastRenderedPageBreak/>
        <w:t>Computed Tomography (CT)</w:t>
      </w:r>
      <w:bookmarkEnd w:id="48"/>
      <w:bookmarkEnd w:id="49"/>
    </w:p>
    <w:p w14:paraId="2CD1A29B" w14:textId="6F3F6860" w:rsidR="00B45EDE" w:rsidRPr="001E3493" w:rsidRDefault="00F9195D" w:rsidP="000745AB">
      <w:pPr>
        <w:rPr>
          <w:color w:val="000000" w:themeColor="text1"/>
        </w:rPr>
      </w:pPr>
      <w:r w:rsidRPr="001E3493">
        <w:rPr>
          <w:color w:val="000000" w:themeColor="text1"/>
        </w:rPr>
        <w:t xml:space="preserve">Computed tomography (CT) provided a three-dimensional view of the tibia, allowing for more detailed scoring based on different dimensional aspects of the bone compared to radiographs. The average osteomyelitis (OM) and healing scores per group generated by this test offer a snapshot of the factors of interest (OM or bone healing) at the end-of-study day (85 ± 5 days). Average scores were calculated for SA, SBA, and NS groups. CT data for the SB group was not used in statistical comparisons due to the variability in the timing of examinations within this group caused by early removal from the study (between days 35 to 47). CT data was reported for the </w:t>
      </w:r>
      <w:proofErr w:type="gramStart"/>
      <w:r w:rsidRPr="001E3493">
        <w:rPr>
          <w:color w:val="000000" w:themeColor="text1"/>
        </w:rPr>
        <w:t>median</w:t>
      </w:r>
      <w:proofErr w:type="gramEnd"/>
      <w:r w:rsidRPr="001E3493">
        <w:rPr>
          <w:color w:val="000000" w:themeColor="text1"/>
        </w:rPr>
        <w:t xml:space="preserve"> and range for the group. </w:t>
      </w:r>
    </w:p>
    <w:p w14:paraId="455B15B5" w14:textId="09B887C2" w:rsidR="00F9195D" w:rsidRPr="001E3493" w:rsidRDefault="00F9195D" w:rsidP="00DB2214">
      <w:pPr>
        <w:pStyle w:val="Heading3"/>
      </w:pPr>
      <w:bookmarkStart w:id="50" w:name="_Toc180316537"/>
      <w:r w:rsidRPr="001E3493">
        <w:t>Osteomyelitis score</w:t>
      </w:r>
      <w:bookmarkEnd w:id="50"/>
    </w:p>
    <w:p w14:paraId="455B444F" w14:textId="6E9426CE" w:rsidR="00E06F7C" w:rsidRPr="001E3493" w:rsidRDefault="00F9195D" w:rsidP="00A87EF0">
      <w:pPr>
        <w:shd w:val="clear" w:color="auto" w:fill="FFFFFF"/>
        <w:rPr>
          <w:color w:val="000000" w:themeColor="text1"/>
        </w:rPr>
      </w:pPr>
      <w:r w:rsidRPr="001E3493">
        <w:rPr>
          <w:color w:val="000000" w:themeColor="text1"/>
        </w:rPr>
        <w:t xml:space="preserve">The CT OM score was calculated based on images from the harvesting day for all 23 goats </w:t>
      </w:r>
      <w:r w:rsidRPr="00C7757A">
        <w:rPr>
          <w:b/>
          <w:bCs/>
          <w:color w:val="000000" w:themeColor="text1"/>
        </w:rPr>
        <w:t xml:space="preserve">(Table </w:t>
      </w:r>
      <w:r w:rsidR="00711367">
        <w:rPr>
          <w:b/>
          <w:bCs/>
          <w:color w:val="000000" w:themeColor="text1"/>
        </w:rPr>
        <w:t>6</w:t>
      </w:r>
      <w:r w:rsidR="004744FB" w:rsidRPr="00C7757A">
        <w:rPr>
          <w:b/>
          <w:bCs/>
          <w:color w:val="000000" w:themeColor="text1"/>
        </w:rPr>
        <w:t>, Figure 4</w:t>
      </w:r>
      <w:r w:rsidRPr="00C7757A">
        <w:rPr>
          <w:b/>
          <w:bCs/>
          <w:color w:val="000000" w:themeColor="text1"/>
        </w:rPr>
        <w:t>)</w:t>
      </w:r>
      <w:r w:rsidRPr="001E3493">
        <w:rPr>
          <w:color w:val="000000" w:themeColor="text1"/>
        </w:rPr>
        <w:t xml:space="preserve">. Statistical comparison was performed between groups SA, SBA, and NS (84 ± 6 days). There was a statistically significant difference between groups (p &lt; .0001). SA and NS were similar (p = 0.8873); SBA was significantly different from SA and NS (p &lt; .0001). The significance patterns align with radiograph findings. However, a statistically significant difference between methods was found (p = 0.0238) </w:t>
      </w:r>
      <w:r w:rsidRPr="009D489A">
        <w:rPr>
          <w:b/>
          <w:bCs/>
          <w:color w:val="000000" w:themeColor="text1"/>
        </w:rPr>
        <w:t xml:space="preserve">(Table </w:t>
      </w:r>
      <w:r w:rsidR="00966BEC">
        <w:rPr>
          <w:b/>
          <w:bCs/>
          <w:color w:val="000000" w:themeColor="text1"/>
        </w:rPr>
        <w:t>7</w:t>
      </w:r>
      <w:r w:rsidRPr="009D489A">
        <w:rPr>
          <w:b/>
          <w:bCs/>
          <w:color w:val="000000" w:themeColor="text1"/>
        </w:rPr>
        <w:t>)</w:t>
      </w:r>
      <w:r w:rsidR="009D489A" w:rsidRPr="009D489A">
        <w:rPr>
          <w:color w:val="000000" w:themeColor="text1"/>
        </w:rPr>
        <w:t>,</w:t>
      </w:r>
      <w:r w:rsidR="009D489A">
        <w:rPr>
          <w:b/>
          <w:bCs/>
          <w:color w:val="000000" w:themeColor="text1"/>
        </w:rPr>
        <w:t xml:space="preserve"> </w:t>
      </w:r>
      <w:r w:rsidRPr="001E3493">
        <w:rPr>
          <w:color w:val="000000" w:themeColor="text1"/>
        </w:rPr>
        <w:t xml:space="preserve">suggesting that the method (CT vs. radiograph) provides different interpretations of the severity of the disease. </w:t>
      </w:r>
    </w:p>
    <w:p w14:paraId="54636266" w14:textId="7C12CDCB" w:rsidR="00F9195D" w:rsidRPr="001E3493" w:rsidRDefault="00F9195D" w:rsidP="00C8710C">
      <w:pPr>
        <w:pStyle w:val="Heading3"/>
        <w:rPr>
          <w:color w:val="000000" w:themeColor="text1"/>
          <w:u w:val="single"/>
        </w:rPr>
      </w:pPr>
      <w:bookmarkStart w:id="51" w:name="_Toc180316538"/>
      <w:r w:rsidRPr="001E3493">
        <w:t xml:space="preserve"> Healing score</w:t>
      </w:r>
      <w:bookmarkEnd w:id="51"/>
    </w:p>
    <w:p w14:paraId="03C2B8ED" w14:textId="4892F63B" w:rsidR="00F9195D" w:rsidRPr="001E3493" w:rsidRDefault="00F9195D" w:rsidP="000745AB">
      <w:pPr>
        <w:rPr>
          <w:color w:val="000000" w:themeColor="text1"/>
        </w:rPr>
      </w:pPr>
      <w:r w:rsidRPr="001E3493">
        <w:rPr>
          <w:color w:val="000000" w:themeColor="text1"/>
        </w:rPr>
        <w:t>The CT healing score was calculated based on images from the end-of-study day for all 23 goats. The average score was calculated per group</w:t>
      </w:r>
      <w:r w:rsidR="001446F4">
        <w:rPr>
          <w:color w:val="000000" w:themeColor="text1"/>
        </w:rPr>
        <w:t>,</w:t>
      </w:r>
      <w:r w:rsidRPr="001E3493">
        <w:rPr>
          <w:color w:val="000000" w:themeColor="text1"/>
        </w:rPr>
        <w:t xml:space="preserve"> results </w:t>
      </w:r>
      <w:r w:rsidR="001446F4">
        <w:rPr>
          <w:color w:val="000000" w:themeColor="text1"/>
        </w:rPr>
        <w:t xml:space="preserve">are </w:t>
      </w:r>
      <w:r w:rsidRPr="001E3493">
        <w:rPr>
          <w:color w:val="000000" w:themeColor="text1"/>
        </w:rPr>
        <w:t xml:space="preserve">presented in </w:t>
      </w:r>
      <w:r w:rsidRPr="009D489A">
        <w:rPr>
          <w:b/>
          <w:bCs/>
          <w:color w:val="000000" w:themeColor="text1"/>
        </w:rPr>
        <w:t>Table</w:t>
      </w:r>
      <w:r w:rsidR="00A87EF0" w:rsidRPr="009D489A">
        <w:rPr>
          <w:b/>
          <w:bCs/>
          <w:color w:val="000000" w:themeColor="text1"/>
        </w:rPr>
        <w:t xml:space="preserve"> </w:t>
      </w:r>
      <w:r w:rsidR="001B79A6">
        <w:rPr>
          <w:b/>
          <w:bCs/>
          <w:color w:val="000000" w:themeColor="text1"/>
        </w:rPr>
        <w:t>8</w:t>
      </w:r>
      <w:r w:rsidRPr="001E3493">
        <w:rPr>
          <w:color w:val="000000" w:themeColor="text1"/>
        </w:rPr>
        <w:t xml:space="preserve">. </w:t>
      </w:r>
    </w:p>
    <w:p w14:paraId="1E1CDA42" w14:textId="2FE80E64" w:rsidR="00F9195D" w:rsidRDefault="00F9195D" w:rsidP="00234024">
      <w:pPr>
        <w:rPr>
          <w:color w:val="000000" w:themeColor="text1"/>
        </w:rPr>
      </w:pPr>
      <w:r w:rsidRPr="001E3493">
        <w:rPr>
          <w:color w:val="000000" w:themeColor="text1"/>
        </w:rPr>
        <w:t xml:space="preserve">Statistical Comparison was performed between groups SA, SBA and NS (84 ± 6 days). There was no statistically significant difference between groups (p = 0.4009). Similarly, </w:t>
      </w:r>
    </w:p>
    <w:p w14:paraId="193FBCFB" w14:textId="77777777" w:rsidR="00B80E59" w:rsidRPr="001E3493" w:rsidRDefault="00B80E59" w:rsidP="00B80E59">
      <w:pPr>
        <w:keepNext/>
        <w:shd w:val="clear" w:color="auto" w:fill="FFFFFF"/>
      </w:pPr>
      <w:r w:rsidRPr="001E3493">
        <w:rPr>
          <w:noProof/>
          <w:color w:val="000000" w:themeColor="text1"/>
        </w:rPr>
        <w:lastRenderedPageBreak/>
        <w:drawing>
          <wp:inline distT="0" distB="0" distL="0" distR="0" wp14:anchorId="4AFC6140" wp14:editId="042D2829">
            <wp:extent cx="4543425" cy="1285875"/>
            <wp:effectExtent l="0" t="0" r="9525" b="9525"/>
            <wp:docPr id="1015449499" name="Chart 1015449499">
              <a:extLst xmlns:a="http://schemas.openxmlformats.org/drawingml/2006/main">
                <a:ext uri="{FF2B5EF4-FFF2-40B4-BE49-F238E27FC236}">
                  <a16:creationId xmlns:a16="http://schemas.microsoft.com/office/drawing/2014/main" id="{2EBD82CC-12B3-268D-AFF4-D5192584024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3D419D7C" w14:textId="0DD11C3A" w:rsidR="00B80E59" w:rsidRDefault="00B80E59" w:rsidP="00B46408">
      <w:pPr>
        <w:pStyle w:val="Caption"/>
      </w:pPr>
      <w:bookmarkStart w:id="52" w:name="_Toc195707612"/>
      <w:r w:rsidRPr="001E3493">
        <w:t xml:space="preserve">Figure </w:t>
      </w:r>
      <w:fldSimple w:instr=" SEQ Figure \* ARABIC ">
        <w:r w:rsidR="00056F45">
          <w:rPr>
            <w:noProof/>
          </w:rPr>
          <w:t>4</w:t>
        </w:r>
      </w:fldSimple>
      <w:r w:rsidRPr="001E3493">
        <w:t>: CT Osteomyelitis score</w:t>
      </w:r>
      <w:bookmarkEnd w:id="52"/>
    </w:p>
    <w:p w14:paraId="43FE97E0" w14:textId="77777777" w:rsidR="00224748" w:rsidRPr="00224748" w:rsidRDefault="00224748" w:rsidP="00224748"/>
    <w:p w14:paraId="16E5785C" w14:textId="747CD29D" w:rsidR="008A52CB" w:rsidRPr="00ED71D5" w:rsidRDefault="00224748" w:rsidP="00224748">
      <w:pPr>
        <w:keepNext/>
      </w:pPr>
      <w:bookmarkStart w:id="53" w:name="_Toc195707613"/>
      <w:r w:rsidRPr="001E3493">
        <w:rPr>
          <w:noProof/>
          <w:color w:val="000000" w:themeColor="text1"/>
          <w:u w:val="single"/>
        </w:rPr>
        <w:drawing>
          <wp:inline distT="0" distB="0" distL="0" distR="0" wp14:anchorId="66DAF6D1" wp14:editId="793BAA95">
            <wp:extent cx="4438650" cy="1352550"/>
            <wp:effectExtent l="0" t="0" r="0" b="0"/>
            <wp:docPr id="1015449500" name="Chart 1015449500">
              <a:extLst xmlns:a="http://schemas.openxmlformats.org/drawingml/2006/main">
                <a:ext uri="{FF2B5EF4-FFF2-40B4-BE49-F238E27FC236}">
                  <a16:creationId xmlns:a16="http://schemas.microsoft.com/office/drawing/2014/main" id="{29D584C0-E27A-1612-A15D-4FB5ECC3B0F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r w:rsidRPr="001E3493">
        <w:br/>
        <w:t xml:space="preserve">Figure </w:t>
      </w:r>
      <w:r w:rsidRPr="001E3493">
        <w:fldChar w:fldCharType="begin"/>
      </w:r>
      <w:r w:rsidRPr="001E3493">
        <w:instrText xml:space="preserve"> SEQ Figure \* ARABIC </w:instrText>
      </w:r>
      <w:r w:rsidRPr="001E3493">
        <w:fldChar w:fldCharType="separate"/>
      </w:r>
      <w:r w:rsidR="00056F45">
        <w:rPr>
          <w:noProof/>
        </w:rPr>
        <w:t>5</w:t>
      </w:r>
      <w:r w:rsidRPr="001E3493">
        <w:rPr>
          <w:noProof/>
        </w:rPr>
        <w:fldChar w:fldCharType="end"/>
      </w:r>
      <w:r w:rsidRPr="001E3493">
        <w:t>: CT Healing score</w:t>
      </w:r>
      <w:bookmarkEnd w:id="53"/>
    </w:p>
    <w:p w14:paraId="67EBB318" w14:textId="6CBD9C06" w:rsidR="008A52CB" w:rsidRPr="001E3493" w:rsidRDefault="008A52CB" w:rsidP="00B46408">
      <w:pPr>
        <w:pStyle w:val="Caption"/>
      </w:pPr>
      <w:bookmarkStart w:id="54" w:name="_Toc195707658"/>
      <w:r w:rsidRPr="001E3493">
        <w:t xml:space="preserve">Table </w:t>
      </w:r>
      <w:fldSimple w:instr=" SEQ Table \* ARABIC ">
        <w:r w:rsidR="00056F45">
          <w:rPr>
            <w:noProof/>
          </w:rPr>
          <w:t>6</w:t>
        </w:r>
      </w:fldSimple>
      <w:r w:rsidRPr="001E3493">
        <w:t>: CT Osteomyelitis score</w:t>
      </w:r>
      <w:bookmarkEnd w:id="54"/>
    </w:p>
    <w:tbl>
      <w:tblPr>
        <w:tblW w:w="804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63"/>
        <w:gridCol w:w="1587"/>
        <w:gridCol w:w="1602"/>
        <w:gridCol w:w="1695"/>
        <w:gridCol w:w="1597"/>
      </w:tblGrid>
      <w:tr w:rsidR="008A52CB" w:rsidRPr="001E3493" w14:paraId="3E1D23C0" w14:textId="77777777" w:rsidTr="008A52CB">
        <w:trPr>
          <w:trHeight w:val="513"/>
        </w:trPr>
        <w:tc>
          <w:tcPr>
            <w:tcW w:w="1563" w:type="dxa"/>
            <w:shd w:val="clear" w:color="000000" w:fill="FFFFFF"/>
          </w:tcPr>
          <w:p w14:paraId="58428000" w14:textId="77777777" w:rsidR="008A52CB" w:rsidRPr="001E3493" w:rsidRDefault="008A52CB" w:rsidP="00FC5BDB">
            <w:pPr>
              <w:spacing w:line="240" w:lineRule="auto"/>
            </w:pPr>
          </w:p>
        </w:tc>
        <w:tc>
          <w:tcPr>
            <w:tcW w:w="6481" w:type="dxa"/>
            <w:gridSpan w:val="4"/>
            <w:shd w:val="clear" w:color="000000" w:fill="FFFFFF"/>
          </w:tcPr>
          <w:p w14:paraId="0A356981" w14:textId="77777777" w:rsidR="008A52CB" w:rsidRPr="001E3493" w:rsidRDefault="008A52CB" w:rsidP="00FC5BDB">
            <w:pPr>
              <w:spacing w:line="240" w:lineRule="auto"/>
            </w:pPr>
            <w:r w:rsidRPr="001E3493">
              <w:t>Group</w:t>
            </w:r>
          </w:p>
        </w:tc>
      </w:tr>
      <w:tr w:rsidR="008A52CB" w:rsidRPr="001E3493" w14:paraId="4CA2622C" w14:textId="77777777" w:rsidTr="008A52CB">
        <w:trPr>
          <w:trHeight w:val="513"/>
        </w:trPr>
        <w:tc>
          <w:tcPr>
            <w:tcW w:w="1563" w:type="dxa"/>
            <w:shd w:val="clear" w:color="000000" w:fill="FFFFFF"/>
          </w:tcPr>
          <w:p w14:paraId="7EF144D4" w14:textId="77777777" w:rsidR="008A52CB" w:rsidRPr="001E3493" w:rsidRDefault="008A52CB" w:rsidP="00FC5BDB">
            <w:pPr>
              <w:spacing w:line="240" w:lineRule="auto"/>
            </w:pPr>
          </w:p>
        </w:tc>
        <w:tc>
          <w:tcPr>
            <w:tcW w:w="1587" w:type="dxa"/>
            <w:shd w:val="clear" w:color="000000" w:fill="FFFFFF"/>
            <w:vAlign w:val="center"/>
            <w:hideMark/>
          </w:tcPr>
          <w:p w14:paraId="08EA6F2E" w14:textId="77777777" w:rsidR="008A52CB" w:rsidRPr="001E3493" w:rsidRDefault="008A52CB" w:rsidP="00FC5BDB">
            <w:pPr>
              <w:spacing w:line="240" w:lineRule="auto"/>
            </w:pPr>
            <w:r w:rsidRPr="001E3493">
              <w:t>SA</w:t>
            </w:r>
          </w:p>
        </w:tc>
        <w:tc>
          <w:tcPr>
            <w:tcW w:w="1602" w:type="dxa"/>
            <w:shd w:val="clear" w:color="000000" w:fill="FFFFFF"/>
          </w:tcPr>
          <w:p w14:paraId="24B7FC6C" w14:textId="77777777" w:rsidR="008A52CB" w:rsidRPr="001E3493" w:rsidRDefault="008A52CB" w:rsidP="00FC5BDB">
            <w:pPr>
              <w:spacing w:line="240" w:lineRule="auto"/>
            </w:pPr>
            <w:r w:rsidRPr="001E3493">
              <w:t>SB</w:t>
            </w:r>
          </w:p>
        </w:tc>
        <w:tc>
          <w:tcPr>
            <w:tcW w:w="1695" w:type="dxa"/>
            <w:shd w:val="clear" w:color="000000" w:fill="FFFFFF"/>
            <w:vAlign w:val="center"/>
            <w:hideMark/>
          </w:tcPr>
          <w:p w14:paraId="415B845D" w14:textId="77777777" w:rsidR="008A52CB" w:rsidRPr="001E3493" w:rsidRDefault="008A52CB" w:rsidP="00FC5BDB">
            <w:pPr>
              <w:spacing w:line="240" w:lineRule="auto"/>
            </w:pPr>
            <w:r w:rsidRPr="001E3493">
              <w:t>SBA</w:t>
            </w:r>
          </w:p>
        </w:tc>
        <w:tc>
          <w:tcPr>
            <w:tcW w:w="1596" w:type="dxa"/>
            <w:shd w:val="clear" w:color="000000" w:fill="FFFFFF"/>
            <w:vAlign w:val="center"/>
            <w:hideMark/>
          </w:tcPr>
          <w:p w14:paraId="6EF1C869" w14:textId="77777777" w:rsidR="008A52CB" w:rsidRPr="001E3493" w:rsidRDefault="008A52CB" w:rsidP="00FC5BDB">
            <w:pPr>
              <w:spacing w:line="240" w:lineRule="auto"/>
            </w:pPr>
            <w:r w:rsidRPr="001E3493">
              <w:t>NS</w:t>
            </w:r>
          </w:p>
        </w:tc>
      </w:tr>
      <w:tr w:rsidR="008A52CB" w:rsidRPr="001E3493" w14:paraId="4A595E91" w14:textId="77777777" w:rsidTr="008A52CB">
        <w:trPr>
          <w:cantSplit/>
          <w:trHeight w:val="513"/>
        </w:trPr>
        <w:tc>
          <w:tcPr>
            <w:tcW w:w="1563" w:type="dxa"/>
            <w:shd w:val="clear" w:color="000000" w:fill="FFFFFF"/>
            <w:vAlign w:val="center"/>
          </w:tcPr>
          <w:p w14:paraId="0C9D1FE8" w14:textId="77777777" w:rsidR="008A52CB" w:rsidRPr="001E3493" w:rsidRDefault="008A52CB" w:rsidP="00FC5BDB">
            <w:pPr>
              <w:spacing w:line="240" w:lineRule="auto"/>
            </w:pPr>
            <w:r w:rsidRPr="001E3493">
              <w:t>Score</w:t>
            </w:r>
          </w:p>
        </w:tc>
        <w:tc>
          <w:tcPr>
            <w:tcW w:w="1587" w:type="dxa"/>
            <w:shd w:val="clear" w:color="000000" w:fill="FFFFFF"/>
            <w:vAlign w:val="center"/>
            <w:hideMark/>
          </w:tcPr>
          <w:p w14:paraId="02DDCCAB" w14:textId="77777777" w:rsidR="008A52CB" w:rsidRPr="001E3493" w:rsidRDefault="008A52CB" w:rsidP="00FC5BDB">
            <w:pPr>
              <w:spacing w:line="240" w:lineRule="auto"/>
            </w:pPr>
            <w:r w:rsidRPr="001E3493">
              <w:t>0.2</w:t>
            </w:r>
            <m:oMath>
              <m:r>
                <w:rPr>
                  <w:rFonts w:ascii="Cambria Math" w:hAnsi="Cambria Math"/>
                </w:rPr>
                <m:t>±</m:t>
              </m:r>
            </m:oMath>
            <w:r w:rsidRPr="001E3493">
              <w:t>0.2</w:t>
            </w:r>
          </w:p>
        </w:tc>
        <w:tc>
          <w:tcPr>
            <w:tcW w:w="1602" w:type="dxa"/>
            <w:shd w:val="clear" w:color="000000" w:fill="FFFFFF"/>
            <w:vAlign w:val="center"/>
          </w:tcPr>
          <w:p w14:paraId="1201773E" w14:textId="77777777" w:rsidR="008A52CB" w:rsidRPr="001E3493" w:rsidRDefault="008A52CB" w:rsidP="00FC5BDB">
            <w:pPr>
              <w:spacing w:line="240" w:lineRule="auto"/>
            </w:pPr>
            <w:r w:rsidRPr="001E3493">
              <w:t>2.5</w:t>
            </w:r>
            <m:oMath>
              <m:r>
                <w:rPr>
                  <w:rFonts w:ascii="Cambria Math" w:hAnsi="Cambria Math"/>
                </w:rPr>
                <m:t>±</m:t>
              </m:r>
            </m:oMath>
            <w:r w:rsidRPr="001E3493">
              <w:t>0.56</w:t>
            </w:r>
          </w:p>
        </w:tc>
        <w:tc>
          <w:tcPr>
            <w:tcW w:w="1695" w:type="dxa"/>
            <w:shd w:val="clear" w:color="000000" w:fill="FFFFFF"/>
            <w:vAlign w:val="center"/>
            <w:hideMark/>
          </w:tcPr>
          <w:p w14:paraId="5D484510" w14:textId="77777777" w:rsidR="008A52CB" w:rsidRPr="001E3493" w:rsidRDefault="008A52CB" w:rsidP="00FC5BDB">
            <w:pPr>
              <w:spacing w:line="240" w:lineRule="auto"/>
            </w:pPr>
            <w:r w:rsidRPr="001E3493">
              <w:t>2.67</w:t>
            </w:r>
            <m:oMath>
              <m:r>
                <w:rPr>
                  <w:rFonts w:ascii="Cambria Math" w:hAnsi="Cambria Math"/>
                </w:rPr>
                <m:t>±</m:t>
              </m:r>
            </m:oMath>
            <w:r w:rsidRPr="001E3493">
              <w:t>0.33</w:t>
            </w:r>
          </w:p>
        </w:tc>
        <w:tc>
          <w:tcPr>
            <w:tcW w:w="1596" w:type="dxa"/>
            <w:shd w:val="clear" w:color="000000" w:fill="FFFFFF"/>
            <w:vAlign w:val="center"/>
            <w:hideMark/>
          </w:tcPr>
          <w:p w14:paraId="388E68DB" w14:textId="77777777" w:rsidR="008A52CB" w:rsidRPr="001E3493" w:rsidRDefault="008A52CB" w:rsidP="00FC5BDB">
            <w:pPr>
              <w:spacing w:line="240" w:lineRule="auto"/>
            </w:pPr>
            <w:r w:rsidRPr="001E3493">
              <w:t>0.2</w:t>
            </w:r>
            <m:oMath>
              <m:r>
                <w:rPr>
                  <w:rFonts w:ascii="Cambria Math" w:hAnsi="Cambria Math"/>
                </w:rPr>
                <m:t>±</m:t>
              </m:r>
            </m:oMath>
            <w:r w:rsidRPr="001E3493">
              <w:t>0.2</w:t>
            </w:r>
          </w:p>
        </w:tc>
      </w:tr>
    </w:tbl>
    <w:p w14:paraId="308B2BFB" w14:textId="77777777" w:rsidR="008A52CB" w:rsidRPr="00B80E59" w:rsidRDefault="008A52CB" w:rsidP="00224748"/>
    <w:p w14:paraId="19436FA5" w14:textId="29074371" w:rsidR="00B80E59" w:rsidRPr="001E3493" w:rsidRDefault="00B80E59" w:rsidP="00B46408">
      <w:pPr>
        <w:pStyle w:val="Caption"/>
      </w:pPr>
      <w:bookmarkStart w:id="55" w:name="_Toc195707659"/>
      <w:r w:rsidRPr="001E3493">
        <w:t xml:space="preserve">Table </w:t>
      </w:r>
      <w:fldSimple w:instr=" SEQ Table \* ARABIC ">
        <w:r w:rsidR="00056F45">
          <w:rPr>
            <w:noProof/>
          </w:rPr>
          <w:t>7</w:t>
        </w:r>
      </w:fldSimple>
      <w:r w:rsidRPr="001E3493">
        <w:t>: CT vs. Radiographs Osteomyelitis score</w:t>
      </w:r>
      <w:bookmarkEnd w:id="55"/>
    </w:p>
    <w:tbl>
      <w:tblPr>
        <w:tblW w:w="79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10"/>
        <w:gridCol w:w="1696"/>
        <w:gridCol w:w="2533"/>
        <w:gridCol w:w="1941"/>
      </w:tblGrid>
      <w:tr w:rsidR="00B80E59" w:rsidRPr="001E3493" w14:paraId="137674BC" w14:textId="77777777" w:rsidTr="00224748">
        <w:trPr>
          <w:trHeight w:val="657"/>
        </w:trPr>
        <w:tc>
          <w:tcPr>
            <w:tcW w:w="1810" w:type="dxa"/>
            <w:shd w:val="clear" w:color="000000" w:fill="FFFFFF"/>
          </w:tcPr>
          <w:p w14:paraId="4B1EDF5D" w14:textId="77777777" w:rsidR="00B80E59" w:rsidRPr="001E3493" w:rsidRDefault="00B80E59" w:rsidP="00FC5BDB">
            <w:pPr>
              <w:spacing w:line="240" w:lineRule="auto"/>
            </w:pPr>
          </w:p>
        </w:tc>
        <w:tc>
          <w:tcPr>
            <w:tcW w:w="6170" w:type="dxa"/>
            <w:gridSpan w:val="3"/>
            <w:shd w:val="clear" w:color="000000" w:fill="FFFFFF"/>
            <w:vAlign w:val="center"/>
          </w:tcPr>
          <w:p w14:paraId="7A6BC521" w14:textId="77777777" w:rsidR="00B80E59" w:rsidRPr="001E3493" w:rsidRDefault="00B80E59" w:rsidP="00FC5BDB">
            <w:pPr>
              <w:spacing w:line="240" w:lineRule="auto"/>
            </w:pPr>
            <w:r w:rsidRPr="001E3493">
              <w:t>Group</w:t>
            </w:r>
          </w:p>
        </w:tc>
      </w:tr>
      <w:tr w:rsidR="00B80E59" w:rsidRPr="001E3493" w14:paraId="7EE2A329" w14:textId="77777777" w:rsidTr="00224748">
        <w:trPr>
          <w:trHeight w:val="162"/>
        </w:trPr>
        <w:tc>
          <w:tcPr>
            <w:tcW w:w="1810" w:type="dxa"/>
            <w:shd w:val="clear" w:color="000000" w:fill="FFFFFF"/>
          </w:tcPr>
          <w:p w14:paraId="4268F995" w14:textId="77777777" w:rsidR="00B80E59" w:rsidRPr="001E3493" w:rsidRDefault="00B80E59" w:rsidP="00FC5BDB">
            <w:pPr>
              <w:spacing w:line="240" w:lineRule="auto"/>
            </w:pPr>
          </w:p>
        </w:tc>
        <w:tc>
          <w:tcPr>
            <w:tcW w:w="1696" w:type="dxa"/>
            <w:shd w:val="clear" w:color="000000" w:fill="FFFFFF"/>
            <w:vAlign w:val="center"/>
            <w:hideMark/>
          </w:tcPr>
          <w:p w14:paraId="503BA630" w14:textId="77777777" w:rsidR="00B80E59" w:rsidRPr="001E3493" w:rsidRDefault="00B80E59" w:rsidP="00FC5BDB">
            <w:pPr>
              <w:spacing w:line="240" w:lineRule="auto"/>
            </w:pPr>
            <w:r w:rsidRPr="001E3493">
              <w:t>SA</w:t>
            </w:r>
          </w:p>
        </w:tc>
        <w:tc>
          <w:tcPr>
            <w:tcW w:w="2533" w:type="dxa"/>
            <w:shd w:val="clear" w:color="000000" w:fill="FFFFFF"/>
            <w:vAlign w:val="center"/>
            <w:hideMark/>
          </w:tcPr>
          <w:p w14:paraId="1B637035" w14:textId="77777777" w:rsidR="00B80E59" w:rsidRPr="001E3493" w:rsidRDefault="00B80E59" w:rsidP="00FC5BDB">
            <w:pPr>
              <w:spacing w:line="240" w:lineRule="auto"/>
            </w:pPr>
            <w:r w:rsidRPr="001E3493">
              <w:t>SBA</w:t>
            </w:r>
          </w:p>
        </w:tc>
        <w:tc>
          <w:tcPr>
            <w:tcW w:w="1941" w:type="dxa"/>
            <w:shd w:val="clear" w:color="000000" w:fill="FFFFFF"/>
            <w:vAlign w:val="center"/>
            <w:hideMark/>
          </w:tcPr>
          <w:p w14:paraId="50D462E4" w14:textId="77777777" w:rsidR="00B80E59" w:rsidRPr="001E3493" w:rsidRDefault="00B80E59" w:rsidP="00FC5BDB">
            <w:pPr>
              <w:spacing w:line="240" w:lineRule="auto"/>
            </w:pPr>
            <w:r w:rsidRPr="001E3493">
              <w:t>NS</w:t>
            </w:r>
          </w:p>
        </w:tc>
      </w:tr>
      <w:tr w:rsidR="00B80E59" w:rsidRPr="001E3493" w14:paraId="0378BC2F" w14:textId="77777777" w:rsidTr="00224748">
        <w:trPr>
          <w:trHeight w:val="162"/>
        </w:trPr>
        <w:tc>
          <w:tcPr>
            <w:tcW w:w="1810" w:type="dxa"/>
            <w:shd w:val="clear" w:color="000000" w:fill="FFFFFF"/>
          </w:tcPr>
          <w:p w14:paraId="579A5008" w14:textId="77777777" w:rsidR="00B80E59" w:rsidRPr="001E3493" w:rsidRDefault="00B80E59" w:rsidP="00FC5BDB">
            <w:pPr>
              <w:spacing w:line="240" w:lineRule="auto"/>
            </w:pPr>
          </w:p>
        </w:tc>
        <w:tc>
          <w:tcPr>
            <w:tcW w:w="1696" w:type="dxa"/>
            <w:shd w:val="clear" w:color="000000" w:fill="FFFFFF"/>
            <w:vAlign w:val="center"/>
          </w:tcPr>
          <w:p w14:paraId="55FD31B9" w14:textId="77777777" w:rsidR="00B80E59" w:rsidRPr="001E3493" w:rsidRDefault="00B80E59" w:rsidP="00FC5BDB">
            <w:pPr>
              <w:spacing w:line="240" w:lineRule="auto"/>
            </w:pPr>
            <w:r w:rsidRPr="001E3493">
              <w:t>---------</w:t>
            </w:r>
          </w:p>
        </w:tc>
        <w:tc>
          <w:tcPr>
            <w:tcW w:w="2533" w:type="dxa"/>
            <w:shd w:val="clear" w:color="000000" w:fill="FFFFFF"/>
            <w:vAlign w:val="center"/>
          </w:tcPr>
          <w:p w14:paraId="6D6978D8" w14:textId="77777777" w:rsidR="00B80E59" w:rsidRPr="001E3493" w:rsidRDefault="00B80E59" w:rsidP="00FC5BDB">
            <w:pPr>
              <w:spacing w:line="240" w:lineRule="auto"/>
            </w:pPr>
            <w:r w:rsidRPr="001E3493">
              <w:t>Score</w:t>
            </w:r>
          </w:p>
        </w:tc>
        <w:tc>
          <w:tcPr>
            <w:tcW w:w="1941" w:type="dxa"/>
            <w:shd w:val="clear" w:color="000000" w:fill="FFFFFF"/>
            <w:vAlign w:val="center"/>
          </w:tcPr>
          <w:p w14:paraId="024DF33A" w14:textId="77777777" w:rsidR="00B80E59" w:rsidRPr="001E3493" w:rsidRDefault="00B80E59" w:rsidP="00FC5BDB">
            <w:pPr>
              <w:spacing w:line="240" w:lineRule="auto"/>
            </w:pPr>
            <w:r w:rsidRPr="001E3493">
              <w:t>-----------</w:t>
            </w:r>
          </w:p>
        </w:tc>
      </w:tr>
      <w:tr w:rsidR="00B80E59" w:rsidRPr="001E3493" w14:paraId="1AA3E2DC" w14:textId="77777777" w:rsidTr="00224748">
        <w:trPr>
          <w:cantSplit/>
          <w:trHeight w:val="225"/>
        </w:trPr>
        <w:tc>
          <w:tcPr>
            <w:tcW w:w="1810" w:type="dxa"/>
            <w:shd w:val="clear" w:color="000000" w:fill="FFFFFF"/>
          </w:tcPr>
          <w:p w14:paraId="49D80ED3" w14:textId="77777777" w:rsidR="00B80E59" w:rsidRPr="001E3493" w:rsidRDefault="00B80E59" w:rsidP="00FC5BDB">
            <w:pPr>
              <w:spacing w:line="240" w:lineRule="auto"/>
            </w:pPr>
            <w:r w:rsidRPr="001E3493">
              <w:t>CT</w:t>
            </w:r>
          </w:p>
        </w:tc>
        <w:tc>
          <w:tcPr>
            <w:tcW w:w="1696" w:type="dxa"/>
            <w:shd w:val="clear" w:color="000000" w:fill="FFFFFF"/>
            <w:vAlign w:val="center"/>
          </w:tcPr>
          <w:p w14:paraId="00BD8485" w14:textId="77777777" w:rsidR="00B80E59" w:rsidRPr="001E3493" w:rsidRDefault="00B80E59" w:rsidP="00FC5BDB">
            <w:pPr>
              <w:spacing w:line="240" w:lineRule="auto"/>
            </w:pPr>
            <w:r w:rsidRPr="001E3493">
              <w:t>0.20</w:t>
            </w:r>
            <m:oMath>
              <m:r>
                <w:rPr>
                  <w:rFonts w:ascii="Cambria Math" w:hAnsi="Cambria Math"/>
                </w:rPr>
                <m:t>±</m:t>
              </m:r>
            </m:oMath>
            <w:r w:rsidRPr="001E3493">
              <w:t>0.2</w:t>
            </w:r>
          </w:p>
        </w:tc>
        <w:tc>
          <w:tcPr>
            <w:tcW w:w="2533" w:type="dxa"/>
            <w:shd w:val="clear" w:color="000000" w:fill="FFFFFF"/>
            <w:vAlign w:val="center"/>
          </w:tcPr>
          <w:p w14:paraId="01919EA3" w14:textId="77777777" w:rsidR="00B80E59" w:rsidRPr="001E3493" w:rsidRDefault="00B80E59" w:rsidP="00FC5BDB">
            <w:pPr>
              <w:spacing w:line="240" w:lineRule="auto"/>
            </w:pPr>
            <w:r w:rsidRPr="001E3493">
              <w:t>2.67</w:t>
            </w:r>
            <m:oMath>
              <m:r>
                <w:rPr>
                  <w:rFonts w:ascii="Cambria Math" w:hAnsi="Cambria Math"/>
                </w:rPr>
                <m:t>±</m:t>
              </m:r>
            </m:oMath>
            <w:r w:rsidRPr="001E3493">
              <w:t>0.33</w:t>
            </w:r>
          </w:p>
        </w:tc>
        <w:tc>
          <w:tcPr>
            <w:tcW w:w="1941" w:type="dxa"/>
            <w:shd w:val="clear" w:color="000000" w:fill="FFFFFF"/>
            <w:vAlign w:val="center"/>
          </w:tcPr>
          <w:p w14:paraId="4A7F8F29" w14:textId="77777777" w:rsidR="00B80E59" w:rsidRPr="001E3493" w:rsidRDefault="00B80E59" w:rsidP="00FC5BDB">
            <w:pPr>
              <w:spacing w:line="240" w:lineRule="auto"/>
            </w:pPr>
            <w:r w:rsidRPr="001E3493">
              <w:t>0.2</w:t>
            </w:r>
            <m:oMath>
              <m:r>
                <w:rPr>
                  <w:rFonts w:ascii="Cambria Math" w:hAnsi="Cambria Math"/>
                </w:rPr>
                <m:t>±</m:t>
              </m:r>
            </m:oMath>
            <w:r w:rsidRPr="001E3493">
              <w:t>0.2</w:t>
            </w:r>
          </w:p>
        </w:tc>
      </w:tr>
      <w:tr w:rsidR="00B80E59" w:rsidRPr="001E3493" w14:paraId="63941486" w14:textId="77777777" w:rsidTr="00224748">
        <w:trPr>
          <w:cantSplit/>
          <w:trHeight w:val="162"/>
        </w:trPr>
        <w:tc>
          <w:tcPr>
            <w:tcW w:w="1810" w:type="dxa"/>
            <w:shd w:val="clear" w:color="000000" w:fill="FFFFFF"/>
          </w:tcPr>
          <w:p w14:paraId="1C42DDAD" w14:textId="77777777" w:rsidR="00B80E59" w:rsidRPr="001E3493" w:rsidRDefault="00B80E59" w:rsidP="00FC5BDB">
            <w:pPr>
              <w:spacing w:line="240" w:lineRule="auto"/>
            </w:pPr>
            <w:r w:rsidRPr="001E3493">
              <w:t xml:space="preserve">Radiographs </w:t>
            </w:r>
          </w:p>
        </w:tc>
        <w:tc>
          <w:tcPr>
            <w:tcW w:w="1696" w:type="dxa"/>
            <w:shd w:val="clear" w:color="000000" w:fill="FFFFFF"/>
            <w:vAlign w:val="center"/>
            <w:hideMark/>
          </w:tcPr>
          <w:p w14:paraId="4C3F01D3" w14:textId="77777777" w:rsidR="00B80E59" w:rsidRPr="001E3493" w:rsidRDefault="00B80E59" w:rsidP="00FC5BDB">
            <w:pPr>
              <w:spacing w:line="240" w:lineRule="auto"/>
            </w:pPr>
            <w:r w:rsidRPr="001E3493">
              <w:t>0.0</w:t>
            </w:r>
          </w:p>
        </w:tc>
        <w:tc>
          <w:tcPr>
            <w:tcW w:w="2533" w:type="dxa"/>
            <w:shd w:val="clear" w:color="000000" w:fill="FFFFFF"/>
            <w:vAlign w:val="center"/>
            <w:hideMark/>
          </w:tcPr>
          <w:p w14:paraId="2835DC89" w14:textId="77777777" w:rsidR="00B80E59" w:rsidRPr="001E3493" w:rsidRDefault="00B80E59" w:rsidP="00FC5BDB">
            <w:pPr>
              <w:spacing w:line="240" w:lineRule="auto"/>
            </w:pPr>
            <w:r w:rsidRPr="001E3493">
              <w:t>1.83</w:t>
            </w:r>
            <m:oMath>
              <m:r>
                <w:rPr>
                  <w:rFonts w:ascii="Cambria Math" w:hAnsi="Cambria Math"/>
                </w:rPr>
                <m:t>±</m:t>
              </m:r>
            </m:oMath>
            <w:r w:rsidRPr="001E3493">
              <w:t>0.4</w:t>
            </w:r>
          </w:p>
        </w:tc>
        <w:tc>
          <w:tcPr>
            <w:tcW w:w="1941" w:type="dxa"/>
            <w:shd w:val="clear" w:color="000000" w:fill="FFFFFF"/>
            <w:vAlign w:val="center"/>
            <w:hideMark/>
          </w:tcPr>
          <w:p w14:paraId="355A484A" w14:textId="77777777" w:rsidR="00B80E59" w:rsidRPr="001E3493" w:rsidRDefault="00B80E59" w:rsidP="00FC5BDB">
            <w:pPr>
              <w:spacing w:line="240" w:lineRule="auto"/>
            </w:pPr>
            <w:r w:rsidRPr="001E3493">
              <w:t>0.2</w:t>
            </w:r>
            <m:oMath>
              <m:r>
                <w:rPr>
                  <w:rFonts w:ascii="Cambria Math" w:hAnsi="Cambria Math"/>
                </w:rPr>
                <m:t>±</m:t>
              </m:r>
            </m:oMath>
            <w:r w:rsidRPr="001E3493">
              <w:t>0.2</w:t>
            </w:r>
          </w:p>
        </w:tc>
      </w:tr>
    </w:tbl>
    <w:p w14:paraId="4DEAF915" w14:textId="77777777" w:rsidR="00224748" w:rsidRDefault="00224748" w:rsidP="00B46408">
      <w:pPr>
        <w:pStyle w:val="Caption"/>
      </w:pPr>
    </w:p>
    <w:p w14:paraId="2FCA6224" w14:textId="77777777" w:rsidR="008A52CB" w:rsidRPr="008A52CB" w:rsidRDefault="008A52CB" w:rsidP="008A52CB"/>
    <w:p w14:paraId="4A6277C4" w14:textId="54B4FEC1" w:rsidR="00224748" w:rsidRPr="001E3493" w:rsidRDefault="00224748" w:rsidP="00B46408">
      <w:pPr>
        <w:pStyle w:val="Caption"/>
      </w:pPr>
      <w:bookmarkStart w:id="56" w:name="_Toc195707660"/>
      <w:r w:rsidRPr="001E3493">
        <w:lastRenderedPageBreak/>
        <w:t xml:space="preserve">Table </w:t>
      </w:r>
      <w:fldSimple w:instr=" SEQ Table \* ARABIC ">
        <w:r w:rsidR="00056F45">
          <w:rPr>
            <w:noProof/>
          </w:rPr>
          <w:t>8</w:t>
        </w:r>
      </w:fldSimple>
      <w:r w:rsidRPr="001E3493">
        <w:t>: CT Healing score</w:t>
      </w:r>
      <w:bookmarkEnd w:id="56"/>
    </w:p>
    <w:tbl>
      <w:tblPr>
        <w:tblW w:w="644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89"/>
        <w:gridCol w:w="1289"/>
        <w:gridCol w:w="1289"/>
        <w:gridCol w:w="1289"/>
        <w:gridCol w:w="1293"/>
      </w:tblGrid>
      <w:tr w:rsidR="00224748" w:rsidRPr="001E3493" w14:paraId="238E074D" w14:textId="77777777" w:rsidTr="00224748">
        <w:trPr>
          <w:trHeight w:val="477"/>
        </w:trPr>
        <w:tc>
          <w:tcPr>
            <w:tcW w:w="1289" w:type="dxa"/>
            <w:shd w:val="clear" w:color="000000" w:fill="FFFFFF"/>
          </w:tcPr>
          <w:p w14:paraId="3E998294" w14:textId="77777777" w:rsidR="00224748" w:rsidRPr="001E3493" w:rsidRDefault="00224748" w:rsidP="00FC5BDB"/>
        </w:tc>
        <w:tc>
          <w:tcPr>
            <w:tcW w:w="5160" w:type="dxa"/>
            <w:gridSpan w:val="4"/>
            <w:shd w:val="clear" w:color="000000" w:fill="FFFFFF"/>
          </w:tcPr>
          <w:p w14:paraId="22334295" w14:textId="77777777" w:rsidR="00224748" w:rsidRPr="001E3493" w:rsidRDefault="00224748" w:rsidP="00FC5BDB">
            <w:r w:rsidRPr="001E3493">
              <w:t>Group</w:t>
            </w:r>
          </w:p>
        </w:tc>
      </w:tr>
      <w:tr w:rsidR="00224748" w:rsidRPr="001E3493" w14:paraId="69AF2C1E" w14:textId="77777777" w:rsidTr="00224748">
        <w:trPr>
          <w:trHeight w:val="477"/>
        </w:trPr>
        <w:tc>
          <w:tcPr>
            <w:tcW w:w="1289" w:type="dxa"/>
            <w:shd w:val="clear" w:color="000000" w:fill="FFFFFF"/>
          </w:tcPr>
          <w:p w14:paraId="1ABADF27" w14:textId="77777777" w:rsidR="00224748" w:rsidRPr="001E3493" w:rsidRDefault="00224748" w:rsidP="00FC5BDB"/>
        </w:tc>
        <w:tc>
          <w:tcPr>
            <w:tcW w:w="1289" w:type="dxa"/>
            <w:shd w:val="clear" w:color="000000" w:fill="FFFFFF"/>
            <w:vAlign w:val="center"/>
            <w:hideMark/>
          </w:tcPr>
          <w:p w14:paraId="0E0FAE44" w14:textId="77777777" w:rsidR="00224748" w:rsidRPr="001E3493" w:rsidRDefault="00224748" w:rsidP="00FC5BDB">
            <w:r w:rsidRPr="001E3493">
              <w:t>SA</w:t>
            </w:r>
          </w:p>
        </w:tc>
        <w:tc>
          <w:tcPr>
            <w:tcW w:w="1289" w:type="dxa"/>
            <w:shd w:val="clear" w:color="000000" w:fill="FFFFFF"/>
          </w:tcPr>
          <w:p w14:paraId="0A9D2B0B" w14:textId="77777777" w:rsidR="00224748" w:rsidRPr="001E3493" w:rsidRDefault="00224748" w:rsidP="00FC5BDB">
            <w:r w:rsidRPr="001E3493">
              <w:t>SB</w:t>
            </w:r>
          </w:p>
        </w:tc>
        <w:tc>
          <w:tcPr>
            <w:tcW w:w="1289" w:type="dxa"/>
            <w:shd w:val="clear" w:color="000000" w:fill="FFFFFF"/>
            <w:vAlign w:val="center"/>
            <w:hideMark/>
          </w:tcPr>
          <w:p w14:paraId="4A88EB49" w14:textId="77777777" w:rsidR="00224748" w:rsidRPr="001E3493" w:rsidRDefault="00224748" w:rsidP="00FC5BDB">
            <w:r w:rsidRPr="001E3493">
              <w:t>SBA</w:t>
            </w:r>
          </w:p>
        </w:tc>
        <w:tc>
          <w:tcPr>
            <w:tcW w:w="1293" w:type="dxa"/>
            <w:shd w:val="clear" w:color="000000" w:fill="FFFFFF"/>
            <w:vAlign w:val="center"/>
            <w:hideMark/>
          </w:tcPr>
          <w:p w14:paraId="01B72265" w14:textId="77777777" w:rsidR="00224748" w:rsidRPr="001E3493" w:rsidRDefault="00224748" w:rsidP="00FC5BDB">
            <w:r w:rsidRPr="001E3493">
              <w:t>NS</w:t>
            </w:r>
          </w:p>
        </w:tc>
      </w:tr>
      <w:tr w:rsidR="00224748" w:rsidRPr="001E3493" w14:paraId="50B9D564" w14:textId="77777777" w:rsidTr="00224748">
        <w:trPr>
          <w:cantSplit/>
          <w:trHeight w:val="305"/>
        </w:trPr>
        <w:tc>
          <w:tcPr>
            <w:tcW w:w="1289" w:type="dxa"/>
            <w:shd w:val="clear" w:color="000000" w:fill="FFFFFF"/>
            <w:vAlign w:val="center"/>
          </w:tcPr>
          <w:p w14:paraId="003C7A48" w14:textId="77777777" w:rsidR="00224748" w:rsidRPr="001E3493" w:rsidRDefault="00224748" w:rsidP="00FC5BDB">
            <w:pPr>
              <w:jc w:val="center"/>
            </w:pPr>
            <w:r w:rsidRPr="001E3493">
              <w:t>Score</w:t>
            </w:r>
          </w:p>
        </w:tc>
        <w:tc>
          <w:tcPr>
            <w:tcW w:w="1289" w:type="dxa"/>
            <w:shd w:val="clear" w:color="000000" w:fill="FFFFFF"/>
            <w:vAlign w:val="center"/>
            <w:hideMark/>
          </w:tcPr>
          <w:p w14:paraId="2B2BDE8B" w14:textId="77777777" w:rsidR="00224748" w:rsidRPr="001E3493" w:rsidRDefault="00224748" w:rsidP="00FC5BDB">
            <w:pPr>
              <w:jc w:val="center"/>
            </w:pPr>
            <w:r w:rsidRPr="001E3493">
              <w:t>1.80</w:t>
            </w:r>
            <m:oMath>
              <m:r>
                <w:rPr>
                  <w:rFonts w:ascii="Cambria Math" w:hAnsi="Cambria Math"/>
                </w:rPr>
                <m:t>±</m:t>
              </m:r>
            </m:oMath>
            <w:r w:rsidRPr="001E3493">
              <w:t>0.37</w:t>
            </w:r>
          </w:p>
        </w:tc>
        <w:tc>
          <w:tcPr>
            <w:tcW w:w="1289" w:type="dxa"/>
            <w:shd w:val="clear" w:color="000000" w:fill="FFFFFF"/>
            <w:vAlign w:val="center"/>
          </w:tcPr>
          <w:p w14:paraId="4D0551CA" w14:textId="77777777" w:rsidR="00224748" w:rsidRPr="001E3493" w:rsidRDefault="00224748" w:rsidP="00FC5BDB">
            <w:pPr>
              <w:jc w:val="center"/>
            </w:pPr>
            <w:r w:rsidRPr="001E3493">
              <w:t>1.17</w:t>
            </w:r>
            <m:oMath>
              <m:r>
                <w:rPr>
                  <w:rFonts w:ascii="Cambria Math" w:hAnsi="Cambria Math"/>
                </w:rPr>
                <m:t>±</m:t>
              </m:r>
            </m:oMath>
            <w:r w:rsidRPr="001E3493">
              <w:t>0.17</w:t>
            </w:r>
          </w:p>
        </w:tc>
        <w:tc>
          <w:tcPr>
            <w:tcW w:w="1289" w:type="dxa"/>
            <w:shd w:val="clear" w:color="000000" w:fill="FFFFFF"/>
            <w:vAlign w:val="center"/>
            <w:hideMark/>
          </w:tcPr>
          <w:p w14:paraId="601F8BB2" w14:textId="77777777" w:rsidR="00224748" w:rsidRPr="001E3493" w:rsidRDefault="00224748" w:rsidP="00FC5BDB">
            <w:pPr>
              <w:jc w:val="center"/>
            </w:pPr>
            <w:r w:rsidRPr="001E3493">
              <w:t>1.33</w:t>
            </w:r>
            <m:oMath>
              <m:r>
                <w:rPr>
                  <w:rFonts w:ascii="Cambria Math" w:hAnsi="Cambria Math"/>
                </w:rPr>
                <m:t>±</m:t>
              </m:r>
            </m:oMath>
            <w:r w:rsidRPr="001E3493">
              <w:t>0.33</w:t>
            </w:r>
          </w:p>
        </w:tc>
        <w:tc>
          <w:tcPr>
            <w:tcW w:w="1293" w:type="dxa"/>
            <w:shd w:val="clear" w:color="000000" w:fill="FFFFFF"/>
            <w:vAlign w:val="center"/>
            <w:hideMark/>
          </w:tcPr>
          <w:p w14:paraId="353F1949" w14:textId="77777777" w:rsidR="00224748" w:rsidRPr="001E3493" w:rsidRDefault="00224748" w:rsidP="00FC5BDB">
            <w:pPr>
              <w:jc w:val="center"/>
            </w:pPr>
            <w:r w:rsidRPr="001E3493">
              <w:t>0.80</w:t>
            </w:r>
            <m:oMath>
              <m:r>
                <w:rPr>
                  <w:rFonts w:ascii="Cambria Math" w:hAnsi="Cambria Math"/>
                </w:rPr>
                <m:t>±</m:t>
              </m:r>
            </m:oMath>
            <w:r w:rsidRPr="001E3493">
              <w:t>0.49</w:t>
            </w:r>
          </w:p>
        </w:tc>
      </w:tr>
    </w:tbl>
    <w:p w14:paraId="180BB4AC" w14:textId="77777777" w:rsidR="00224748" w:rsidRDefault="00224748" w:rsidP="009C22E1">
      <w:pPr>
        <w:keepNext/>
        <w:adjustRightInd w:val="0"/>
        <w:spacing w:before="60" w:after="60"/>
        <w:rPr>
          <w:color w:val="000000" w:themeColor="text1"/>
        </w:rPr>
      </w:pPr>
    </w:p>
    <w:p w14:paraId="4E1E9461" w14:textId="77777777" w:rsidR="004410D8" w:rsidRPr="00234024" w:rsidRDefault="004410D8" w:rsidP="004410D8">
      <w:pPr>
        <w:rPr>
          <w:color w:val="000000" w:themeColor="text1"/>
        </w:rPr>
      </w:pPr>
      <w:proofErr w:type="gramStart"/>
      <w:r w:rsidRPr="001E3493">
        <w:rPr>
          <w:color w:val="000000" w:themeColor="text1"/>
        </w:rPr>
        <w:t>there</w:t>
      </w:r>
      <w:proofErr w:type="gramEnd"/>
      <w:r w:rsidRPr="001E3493">
        <w:rPr>
          <w:color w:val="000000" w:themeColor="text1"/>
        </w:rPr>
        <w:t xml:space="preserve"> was no significant difference in the comparison between methods (p = 0.3332) </w:t>
      </w:r>
      <w:r w:rsidRPr="009D489A">
        <w:rPr>
          <w:b/>
          <w:bCs/>
          <w:color w:val="000000" w:themeColor="text1"/>
        </w:rPr>
        <w:t xml:space="preserve">(Table </w:t>
      </w:r>
      <w:r>
        <w:rPr>
          <w:b/>
          <w:bCs/>
          <w:color w:val="000000" w:themeColor="text1"/>
        </w:rPr>
        <w:t>9</w:t>
      </w:r>
      <w:r w:rsidRPr="009D489A">
        <w:rPr>
          <w:b/>
          <w:bCs/>
          <w:color w:val="000000" w:themeColor="text1"/>
        </w:rPr>
        <w:t>, Figure 5)</w:t>
      </w:r>
      <w:r w:rsidRPr="001E3493">
        <w:rPr>
          <w:color w:val="000000" w:themeColor="text1"/>
        </w:rPr>
        <w:t xml:space="preserve">. Therefore, both radiographs and CT imaging provided similar analysis of healing. </w:t>
      </w:r>
    </w:p>
    <w:p w14:paraId="062F383D" w14:textId="77777777" w:rsidR="004410D8" w:rsidRPr="001E3493" w:rsidRDefault="004410D8" w:rsidP="004410D8">
      <w:pPr>
        <w:pStyle w:val="Heading3"/>
        <w:rPr>
          <w:shd w:val="clear" w:color="auto" w:fill="FFFFFF"/>
        </w:rPr>
      </w:pPr>
      <w:bookmarkStart w:id="57" w:name="_Toc180316539"/>
      <w:r w:rsidRPr="001E3493">
        <w:rPr>
          <w:shd w:val="clear" w:color="auto" w:fill="FFFFFF"/>
        </w:rPr>
        <w:t>Scaffold density</w:t>
      </w:r>
      <w:bookmarkEnd w:id="57"/>
    </w:p>
    <w:p w14:paraId="5C8D3E52" w14:textId="77777777" w:rsidR="004410D8" w:rsidRPr="001E3493" w:rsidRDefault="004410D8" w:rsidP="004410D8">
      <w:pPr>
        <w:shd w:val="clear" w:color="auto" w:fill="FFFFFF"/>
        <w:textAlignment w:val="baseline"/>
        <w:rPr>
          <w:color w:val="000000" w:themeColor="text1"/>
        </w:rPr>
      </w:pPr>
      <w:r w:rsidRPr="001E3493">
        <w:rPr>
          <w:color w:val="000000" w:themeColor="text1"/>
        </w:rPr>
        <w:t xml:space="preserve">The density of the scaffold central region provides a quantitative assessment of osteogenic activity within the scaffold interior and the effectiveness of the scaffold in supporting </w:t>
      </w:r>
      <w:proofErr w:type="gramStart"/>
      <w:r w:rsidRPr="001E3493">
        <w:rPr>
          <w:color w:val="000000" w:themeColor="text1"/>
        </w:rPr>
        <w:t>bone in-</w:t>
      </w:r>
      <w:proofErr w:type="gramEnd"/>
      <w:r w:rsidRPr="001E3493">
        <w:rPr>
          <w:color w:val="000000" w:themeColor="text1"/>
        </w:rPr>
        <w:t xml:space="preserve">growth. The main molecular and cellular events that contribute to changes in scaffold density are osteoblast activity, mineral deposition (a.k.a. biomineralization), and the integration of the scaffold with new bone ingrowth. </w:t>
      </w:r>
    </w:p>
    <w:p w14:paraId="319CB88A" w14:textId="77777777" w:rsidR="004410D8" w:rsidRDefault="004410D8" w:rsidP="004410D8">
      <w:pPr>
        <w:widowControl w:val="0"/>
        <w:adjustRightInd w:val="0"/>
        <w:rPr>
          <w:color w:val="000000" w:themeColor="text1"/>
        </w:rPr>
      </w:pPr>
      <w:r w:rsidRPr="001E3493">
        <w:rPr>
          <w:color w:val="000000" w:themeColor="text1"/>
        </w:rPr>
        <w:t>There was a statistically significant difference between the groups (p &lt; 0.0001). SA had the highest average density (1076.4), followed by NS (997.2). The averages between these two groups are statistically similar (p = 0.3783). SBA differs significantly from both SA (p = 0.0019) and NS (p = 0.0277). The development of osteomyelitis (OM) in goats from SBA is likely responsible for the difference observed in this group (</w:t>
      </w:r>
      <w:r w:rsidRPr="009D489A">
        <w:rPr>
          <w:b/>
          <w:bCs/>
          <w:color w:val="000000" w:themeColor="text1"/>
        </w:rPr>
        <w:t>Table 1</w:t>
      </w:r>
      <w:r>
        <w:rPr>
          <w:b/>
          <w:bCs/>
          <w:color w:val="000000" w:themeColor="text1"/>
        </w:rPr>
        <w:t>0</w:t>
      </w:r>
      <w:r w:rsidRPr="001E3493">
        <w:rPr>
          <w:color w:val="000000" w:themeColor="text1"/>
        </w:rPr>
        <w:t xml:space="preserve">). </w:t>
      </w:r>
    </w:p>
    <w:p w14:paraId="42B4E798" w14:textId="77777777" w:rsidR="004410D8" w:rsidRPr="00FE19B9" w:rsidRDefault="004410D8" w:rsidP="004410D8">
      <w:pPr>
        <w:pStyle w:val="Heading2"/>
      </w:pPr>
      <w:bookmarkStart w:id="58" w:name="_Toc195707661"/>
      <w:bookmarkStart w:id="59" w:name="_Toc180316540"/>
      <w:bookmarkStart w:id="60" w:name="_Toc195707712"/>
      <w:r w:rsidRPr="001E3493">
        <w:t>Thermography Imaging</w:t>
      </w:r>
      <w:bookmarkEnd w:id="59"/>
      <w:bookmarkEnd w:id="60"/>
    </w:p>
    <w:p w14:paraId="11B073AB" w14:textId="0B844FE5" w:rsidR="004410D8" w:rsidRDefault="004410D8" w:rsidP="00B46408">
      <w:pPr>
        <w:pStyle w:val="Caption"/>
      </w:pPr>
      <w:r w:rsidRPr="001E3493">
        <w:t>Skin surface temperature (SST) assessment using a digital thermographic imaging camera (</w:t>
      </w:r>
      <w:r w:rsidRPr="001E3493">
        <w:rPr>
          <w:shd w:val="clear" w:color="auto" w:fill="FFFFFF"/>
        </w:rPr>
        <w:t xml:space="preserve">FLIR Ex series, Teledyne FLIR, LLC, Wilsonville, </w:t>
      </w:r>
      <w:proofErr w:type="gramStart"/>
      <w:r w:rsidRPr="001E3493">
        <w:rPr>
          <w:shd w:val="clear" w:color="auto" w:fill="FFFFFF"/>
        </w:rPr>
        <w:t>OR,</w:t>
      </w:r>
      <w:proofErr w:type="gramEnd"/>
      <w:r w:rsidRPr="001E3493">
        <w:rPr>
          <w:shd w:val="clear" w:color="auto" w:fill="FFFFFF"/>
        </w:rPr>
        <w:t xml:space="preserve"> USA)</w:t>
      </w:r>
      <w:r w:rsidRPr="001E3493">
        <w:t xml:space="preserve"> found significant</w:t>
      </w:r>
      <w:r>
        <w:t xml:space="preserve"> </w:t>
      </w:r>
    </w:p>
    <w:p w14:paraId="0E79B5CB" w14:textId="77777777" w:rsidR="004410D8" w:rsidRDefault="004410D8" w:rsidP="004410D8"/>
    <w:p w14:paraId="4181B05A" w14:textId="390BB877" w:rsidR="00ED71D5" w:rsidRPr="001E3493" w:rsidRDefault="00ED71D5" w:rsidP="00B46408">
      <w:pPr>
        <w:pStyle w:val="Caption"/>
      </w:pPr>
      <w:r w:rsidRPr="001E3493">
        <w:lastRenderedPageBreak/>
        <w:t xml:space="preserve">Table </w:t>
      </w:r>
      <w:fldSimple w:instr=" SEQ Table \* ARABIC ">
        <w:r w:rsidR="00056F45">
          <w:rPr>
            <w:noProof/>
          </w:rPr>
          <w:t>9</w:t>
        </w:r>
      </w:fldSimple>
      <w:r w:rsidRPr="001E3493">
        <w:t>: CT vs. Radiographs Healing score</w:t>
      </w:r>
      <w:bookmarkEnd w:id="58"/>
    </w:p>
    <w:tbl>
      <w:tblPr>
        <w:tblW w:w="710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926"/>
        <w:gridCol w:w="1824"/>
        <w:gridCol w:w="1520"/>
        <w:gridCol w:w="1830"/>
      </w:tblGrid>
      <w:tr w:rsidR="00ED71D5" w:rsidRPr="001E3493" w14:paraId="6D8D0EC1" w14:textId="77777777" w:rsidTr="008A52CB">
        <w:trPr>
          <w:trHeight w:val="249"/>
        </w:trPr>
        <w:tc>
          <w:tcPr>
            <w:tcW w:w="1926" w:type="dxa"/>
            <w:shd w:val="clear" w:color="000000" w:fill="FFFFFF"/>
          </w:tcPr>
          <w:p w14:paraId="27574F3A" w14:textId="77777777" w:rsidR="00ED71D5" w:rsidRPr="001E3493" w:rsidRDefault="00ED71D5" w:rsidP="00FC5BDB">
            <w:pPr>
              <w:spacing w:line="240" w:lineRule="auto"/>
            </w:pPr>
          </w:p>
        </w:tc>
        <w:tc>
          <w:tcPr>
            <w:tcW w:w="5174" w:type="dxa"/>
            <w:gridSpan w:val="3"/>
            <w:shd w:val="clear" w:color="000000" w:fill="FFFFFF"/>
            <w:vAlign w:val="center"/>
          </w:tcPr>
          <w:p w14:paraId="5B873870" w14:textId="77777777" w:rsidR="00ED71D5" w:rsidRPr="001E3493" w:rsidRDefault="00ED71D5" w:rsidP="00FC5BDB">
            <w:pPr>
              <w:spacing w:line="240" w:lineRule="auto"/>
            </w:pPr>
            <w:r w:rsidRPr="001E3493">
              <w:t>Group</w:t>
            </w:r>
          </w:p>
        </w:tc>
      </w:tr>
      <w:tr w:rsidR="00ED71D5" w:rsidRPr="001E3493" w14:paraId="3B7798BA" w14:textId="77777777" w:rsidTr="008A52CB">
        <w:trPr>
          <w:trHeight w:val="249"/>
        </w:trPr>
        <w:tc>
          <w:tcPr>
            <w:tcW w:w="1926" w:type="dxa"/>
            <w:shd w:val="clear" w:color="000000" w:fill="FFFFFF"/>
          </w:tcPr>
          <w:p w14:paraId="577BFBCC" w14:textId="77777777" w:rsidR="00ED71D5" w:rsidRPr="001E3493" w:rsidRDefault="00ED71D5" w:rsidP="00FC5BDB">
            <w:pPr>
              <w:spacing w:line="240" w:lineRule="auto"/>
            </w:pPr>
          </w:p>
        </w:tc>
        <w:tc>
          <w:tcPr>
            <w:tcW w:w="1824" w:type="dxa"/>
            <w:shd w:val="clear" w:color="000000" w:fill="FFFFFF"/>
            <w:vAlign w:val="center"/>
            <w:hideMark/>
          </w:tcPr>
          <w:p w14:paraId="4A779A59" w14:textId="77777777" w:rsidR="00ED71D5" w:rsidRPr="001E3493" w:rsidRDefault="00ED71D5" w:rsidP="00FC5BDB">
            <w:pPr>
              <w:spacing w:line="240" w:lineRule="auto"/>
            </w:pPr>
            <w:r w:rsidRPr="001E3493">
              <w:t>SA</w:t>
            </w:r>
          </w:p>
        </w:tc>
        <w:tc>
          <w:tcPr>
            <w:tcW w:w="1520" w:type="dxa"/>
            <w:shd w:val="clear" w:color="000000" w:fill="FFFFFF"/>
            <w:vAlign w:val="center"/>
            <w:hideMark/>
          </w:tcPr>
          <w:p w14:paraId="69692EFB" w14:textId="77777777" w:rsidR="00ED71D5" w:rsidRPr="001E3493" w:rsidRDefault="00ED71D5" w:rsidP="00FC5BDB">
            <w:pPr>
              <w:spacing w:line="240" w:lineRule="auto"/>
            </w:pPr>
            <w:r w:rsidRPr="001E3493">
              <w:t>SBA</w:t>
            </w:r>
          </w:p>
        </w:tc>
        <w:tc>
          <w:tcPr>
            <w:tcW w:w="1829" w:type="dxa"/>
            <w:shd w:val="clear" w:color="000000" w:fill="FFFFFF"/>
            <w:vAlign w:val="center"/>
            <w:hideMark/>
          </w:tcPr>
          <w:p w14:paraId="033C4D8C" w14:textId="77777777" w:rsidR="00ED71D5" w:rsidRPr="001E3493" w:rsidRDefault="00ED71D5" w:rsidP="00FC5BDB">
            <w:pPr>
              <w:spacing w:line="240" w:lineRule="auto"/>
            </w:pPr>
            <w:r w:rsidRPr="001E3493">
              <w:t>NS</w:t>
            </w:r>
          </w:p>
        </w:tc>
      </w:tr>
      <w:tr w:rsidR="00ED71D5" w:rsidRPr="001E3493" w14:paraId="6E72111C" w14:textId="77777777" w:rsidTr="008A52CB">
        <w:trPr>
          <w:trHeight w:val="740"/>
        </w:trPr>
        <w:tc>
          <w:tcPr>
            <w:tcW w:w="1926" w:type="dxa"/>
            <w:shd w:val="clear" w:color="000000" w:fill="FFFFFF"/>
          </w:tcPr>
          <w:p w14:paraId="762AD922" w14:textId="77777777" w:rsidR="00ED71D5" w:rsidRPr="001E3493" w:rsidRDefault="00ED71D5" w:rsidP="00FC5BDB">
            <w:pPr>
              <w:spacing w:line="240" w:lineRule="auto"/>
              <w:jc w:val="center"/>
            </w:pPr>
          </w:p>
        </w:tc>
        <w:tc>
          <w:tcPr>
            <w:tcW w:w="5174" w:type="dxa"/>
            <w:gridSpan w:val="3"/>
            <w:shd w:val="clear" w:color="000000" w:fill="FFFFFF"/>
            <w:vAlign w:val="center"/>
          </w:tcPr>
          <w:p w14:paraId="64D8DBB8" w14:textId="77777777" w:rsidR="00ED71D5" w:rsidRPr="001E3493" w:rsidRDefault="00ED71D5" w:rsidP="00FC5BDB">
            <w:pPr>
              <w:spacing w:line="240" w:lineRule="auto"/>
              <w:jc w:val="center"/>
            </w:pPr>
            <w:r w:rsidRPr="001E3493">
              <w:t>---------</w:t>
            </w:r>
            <w:r>
              <w:t xml:space="preserve"> </w:t>
            </w:r>
            <w:r w:rsidRPr="001E3493">
              <w:t>Score</w:t>
            </w:r>
            <w:r>
              <w:t xml:space="preserve"> </w:t>
            </w:r>
            <w:r w:rsidRPr="001E3493">
              <w:t>-----------</w:t>
            </w:r>
          </w:p>
        </w:tc>
      </w:tr>
      <w:tr w:rsidR="00ED71D5" w:rsidRPr="001E3493" w14:paraId="33E73942" w14:textId="77777777" w:rsidTr="008A52CB">
        <w:trPr>
          <w:cantSplit/>
          <w:trHeight w:val="249"/>
        </w:trPr>
        <w:tc>
          <w:tcPr>
            <w:tcW w:w="1926" w:type="dxa"/>
            <w:shd w:val="clear" w:color="000000" w:fill="FFFFFF"/>
          </w:tcPr>
          <w:p w14:paraId="29075543" w14:textId="77777777" w:rsidR="00ED71D5" w:rsidRPr="001E3493" w:rsidRDefault="00ED71D5" w:rsidP="00FC5BDB">
            <w:pPr>
              <w:spacing w:line="240" w:lineRule="auto"/>
            </w:pPr>
            <w:r w:rsidRPr="001E3493">
              <w:t>CT</w:t>
            </w:r>
          </w:p>
        </w:tc>
        <w:tc>
          <w:tcPr>
            <w:tcW w:w="1824" w:type="dxa"/>
            <w:shd w:val="clear" w:color="000000" w:fill="FFFFFF"/>
            <w:vAlign w:val="center"/>
          </w:tcPr>
          <w:p w14:paraId="195EA902" w14:textId="77777777" w:rsidR="00ED71D5" w:rsidRPr="001E3493" w:rsidRDefault="00ED71D5" w:rsidP="00FC5BDB">
            <w:pPr>
              <w:spacing w:line="240" w:lineRule="auto"/>
            </w:pPr>
            <w:r w:rsidRPr="001E3493">
              <w:t>1.8</w:t>
            </w:r>
            <m:oMath>
              <m:r>
                <w:rPr>
                  <w:rFonts w:ascii="Cambria Math" w:hAnsi="Cambria Math"/>
                </w:rPr>
                <m:t>±</m:t>
              </m:r>
            </m:oMath>
            <w:r w:rsidRPr="001E3493">
              <w:t>0.37</w:t>
            </w:r>
          </w:p>
        </w:tc>
        <w:tc>
          <w:tcPr>
            <w:tcW w:w="1520" w:type="dxa"/>
            <w:shd w:val="clear" w:color="000000" w:fill="FFFFFF"/>
            <w:vAlign w:val="center"/>
          </w:tcPr>
          <w:p w14:paraId="5F867802" w14:textId="77777777" w:rsidR="00ED71D5" w:rsidRPr="001E3493" w:rsidRDefault="00ED71D5" w:rsidP="00FC5BDB">
            <w:pPr>
              <w:spacing w:line="240" w:lineRule="auto"/>
            </w:pPr>
            <w:r w:rsidRPr="001E3493">
              <w:t>1.33</w:t>
            </w:r>
            <m:oMath>
              <m:r>
                <w:rPr>
                  <w:rFonts w:ascii="Cambria Math" w:hAnsi="Cambria Math"/>
                </w:rPr>
                <m:t>±</m:t>
              </m:r>
            </m:oMath>
            <w:r w:rsidRPr="001E3493">
              <w:t>0.33</w:t>
            </w:r>
          </w:p>
        </w:tc>
        <w:tc>
          <w:tcPr>
            <w:tcW w:w="1829" w:type="dxa"/>
            <w:shd w:val="clear" w:color="000000" w:fill="FFFFFF"/>
            <w:vAlign w:val="center"/>
          </w:tcPr>
          <w:p w14:paraId="44B6CD1A" w14:textId="77777777" w:rsidR="00ED71D5" w:rsidRPr="001E3493" w:rsidRDefault="00ED71D5" w:rsidP="00FC5BDB">
            <w:pPr>
              <w:spacing w:line="240" w:lineRule="auto"/>
            </w:pPr>
            <w:r w:rsidRPr="001E3493">
              <w:t>0.8</w:t>
            </w:r>
            <m:oMath>
              <m:r>
                <w:rPr>
                  <w:rFonts w:ascii="Cambria Math" w:hAnsi="Cambria Math"/>
                </w:rPr>
                <m:t>±</m:t>
              </m:r>
            </m:oMath>
            <w:r w:rsidRPr="001E3493">
              <w:t>0.49</w:t>
            </w:r>
          </w:p>
        </w:tc>
      </w:tr>
      <w:tr w:rsidR="00ED71D5" w:rsidRPr="001E3493" w14:paraId="2F90125F" w14:textId="77777777" w:rsidTr="008A52CB">
        <w:trPr>
          <w:cantSplit/>
          <w:trHeight w:val="249"/>
        </w:trPr>
        <w:tc>
          <w:tcPr>
            <w:tcW w:w="1926" w:type="dxa"/>
            <w:shd w:val="clear" w:color="000000" w:fill="FFFFFF"/>
          </w:tcPr>
          <w:p w14:paraId="488C7883" w14:textId="77777777" w:rsidR="00ED71D5" w:rsidRPr="001E3493" w:rsidRDefault="00ED71D5" w:rsidP="00FC5BDB">
            <w:pPr>
              <w:spacing w:line="240" w:lineRule="auto"/>
            </w:pPr>
            <w:r w:rsidRPr="001E3493">
              <w:t xml:space="preserve">Radiographs </w:t>
            </w:r>
          </w:p>
        </w:tc>
        <w:tc>
          <w:tcPr>
            <w:tcW w:w="1824" w:type="dxa"/>
            <w:shd w:val="clear" w:color="000000" w:fill="FFFFFF"/>
            <w:vAlign w:val="center"/>
            <w:hideMark/>
          </w:tcPr>
          <w:p w14:paraId="4FF803C5" w14:textId="77777777" w:rsidR="00ED71D5" w:rsidRPr="001E3493" w:rsidRDefault="00ED71D5" w:rsidP="00FC5BDB">
            <w:pPr>
              <w:spacing w:line="240" w:lineRule="auto"/>
            </w:pPr>
            <w:r w:rsidRPr="001E3493">
              <w:t>1.8</w:t>
            </w:r>
            <m:oMath>
              <m:r>
                <w:rPr>
                  <w:rFonts w:ascii="Cambria Math" w:hAnsi="Cambria Math"/>
                </w:rPr>
                <m:t>±</m:t>
              </m:r>
            </m:oMath>
            <w:r w:rsidRPr="001E3493">
              <w:t>0.37</w:t>
            </w:r>
          </w:p>
        </w:tc>
        <w:tc>
          <w:tcPr>
            <w:tcW w:w="1520" w:type="dxa"/>
            <w:shd w:val="clear" w:color="000000" w:fill="FFFFFF"/>
            <w:vAlign w:val="center"/>
            <w:hideMark/>
          </w:tcPr>
          <w:p w14:paraId="78B56FA9" w14:textId="77777777" w:rsidR="00ED71D5" w:rsidRPr="001E3493" w:rsidRDefault="00ED71D5" w:rsidP="00FC5BDB">
            <w:pPr>
              <w:spacing w:line="240" w:lineRule="auto"/>
            </w:pPr>
            <w:r w:rsidRPr="001E3493">
              <w:t>1.33</w:t>
            </w:r>
            <m:oMath>
              <m:r>
                <w:rPr>
                  <w:rFonts w:ascii="Cambria Math" w:hAnsi="Cambria Math"/>
                </w:rPr>
                <m:t>±</m:t>
              </m:r>
            </m:oMath>
            <w:r w:rsidRPr="001E3493">
              <w:t>0.33</w:t>
            </w:r>
          </w:p>
        </w:tc>
        <w:tc>
          <w:tcPr>
            <w:tcW w:w="1829" w:type="dxa"/>
            <w:shd w:val="clear" w:color="000000" w:fill="FFFFFF"/>
            <w:vAlign w:val="center"/>
            <w:hideMark/>
          </w:tcPr>
          <w:p w14:paraId="63899117" w14:textId="77777777" w:rsidR="00ED71D5" w:rsidRPr="001E3493" w:rsidRDefault="00ED71D5" w:rsidP="00FC5BDB">
            <w:pPr>
              <w:spacing w:line="240" w:lineRule="auto"/>
            </w:pPr>
            <w:r w:rsidRPr="001E3493">
              <w:t>1.0</w:t>
            </w:r>
            <m:oMath>
              <m:r>
                <w:rPr>
                  <w:rFonts w:ascii="Cambria Math" w:hAnsi="Cambria Math"/>
                </w:rPr>
                <m:t>±</m:t>
              </m:r>
            </m:oMath>
            <w:r w:rsidRPr="001E3493">
              <w:t>0.45</w:t>
            </w:r>
          </w:p>
        </w:tc>
      </w:tr>
    </w:tbl>
    <w:p w14:paraId="3B04CEE2" w14:textId="77777777" w:rsidR="00224748" w:rsidRDefault="00224748" w:rsidP="00ED71D5">
      <w:pPr>
        <w:shd w:val="clear" w:color="auto" w:fill="FFFFFF"/>
        <w:rPr>
          <w:color w:val="000000" w:themeColor="text1"/>
        </w:rPr>
      </w:pPr>
    </w:p>
    <w:p w14:paraId="1B921A66" w14:textId="7669A3A1" w:rsidR="00ED71D5" w:rsidRPr="001E3493" w:rsidRDefault="00ED71D5" w:rsidP="00B46408">
      <w:pPr>
        <w:pStyle w:val="Caption"/>
      </w:pPr>
      <w:bookmarkStart w:id="61" w:name="_Toc195707662"/>
      <w:r w:rsidRPr="001E3493">
        <w:t xml:space="preserve">Table </w:t>
      </w:r>
      <w:fldSimple w:instr=" SEQ Table \* ARABIC ">
        <w:r w:rsidR="00056F45">
          <w:rPr>
            <w:noProof/>
          </w:rPr>
          <w:t>10</w:t>
        </w:r>
      </w:fldSimple>
      <w:r w:rsidRPr="001E3493">
        <w:t>: Scaffold Density per group</w:t>
      </w:r>
      <w:bookmarkEnd w:id="61"/>
    </w:p>
    <w:tbl>
      <w:tblPr>
        <w:tblW w:w="696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20"/>
        <w:gridCol w:w="2320"/>
        <w:gridCol w:w="2320"/>
      </w:tblGrid>
      <w:tr w:rsidR="00ED71D5" w:rsidRPr="001E3493" w14:paraId="25913207" w14:textId="77777777" w:rsidTr="008A52CB">
        <w:trPr>
          <w:cantSplit/>
          <w:trHeight w:val="596"/>
        </w:trPr>
        <w:tc>
          <w:tcPr>
            <w:tcW w:w="2320" w:type="dxa"/>
            <w:shd w:val="clear" w:color="auto" w:fill="auto"/>
            <w:vAlign w:val="center"/>
            <w:hideMark/>
          </w:tcPr>
          <w:p w14:paraId="4F0B6DB5" w14:textId="77777777" w:rsidR="00ED71D5" w:rsidRPr="001E3493" w:rsidRDefault="00ED71D5" w:rsidP="00224748">
            <w:pPr>
              <w:spacing w:line="240" w:lineRule="auto"/>
            </w:pPr>
            <w:r w:rsidRPr="001E3493">
              <w:t>Group</w:t>
            </w:r>
          </w:p>
        </w:tc>
        <w:tc>
          <w:tcPr>
            <w:tcW w:w="2320" w:type="dxa"/>
            <w:shd w:val="clear" w:color="auto" w:fill="auto"/>
            <w:vAlign w:val="center"/>
            <w:hideMark/>
          </w:tcPr>
          <w:p w14:paraId="047C8A81" w14:textId="77777777" w:rsidR="00ED71D5" w:rsidRPr="001E3493" w:rsidRDefault="00ED71D5" w:rsidP="00224748">
            <w:pPr>
              <w:spacing w:line="240" w:lineRule="auto"/>
            </w:pPr>
            <w:r w:rsidRPr="001E3493">
              <w:t>Mean</w:t>
            </w:r>
          </w:p>
        </w:tc>
        <w:tc>
          <w:tcPr>
            <w:tcW w:w="2320" w:type="dxa"/>
            <w:shd w:val="clear" w:color="auto" w:fill="auto"/>
            <w:vAlign w:val="center"/>
            <w:hideMark/>
          </w:tcPr>
          <w:p w14:paraId="38DA30DC" w14:textId="77777777" w:rsidR="00ED71D5" w:rsidRPr="001E3493" w:rsidRDefault="00ED71D5" w:rsidP="00224748">
            <w:pPr>
              <w:spacing w:line="240" w:lineRule="auto"/>
            </w:pPr>
            <w:r w:rsidRPr="001E3493">
              <w:t>a SEM</w:t>
            </w:r>
          </w:p>
        </w:tc>
      </w:tr>
      <w:tr w:rsidR="00ED71D5" w:rsidRPr="001E3493" w14:paraId="2F4FC88F" w14:textId="77777777" w:rsidTr="008A52CB">
        <w:trPr>
          <w:cantSplit/>
          <w:trHeight w:val="596"/>
        </w:trPr>
        <w:tc>
          <w:tcPr>
            <w:tcW w:w="2320" w:type="dxa"/>
            <w:shd w:val="clear" w:color="000000" w:fill="FFFFFF"/>
            <w:vAlign w:val="center"/>
            <w:hideMark/>
          </w:tcPr>
          <w:p w14:paraId="4E3902AB" w14:textId="77777777" w:rsidR="00ED71D5" w:rsidRPr="001E3493" w:rsidRDefault="00ED71D5" w:rsidP="00224748">
            <w:pPr>
              <w:spacing w:line="240" w:lineRule="auto"/>
            </w:pPr>
            <w:r w:rsidRPr="001E3493">
              <w:t>SA</w:t>
            </w:r>
          </w:p>
        </w:tc>
        <w:tc>
          <w:tcPr>
            <w:tcW w:w="2320" w:type="dxa"/>
            <w:shd w:val="clear" w:color="000000" w:fill="FFFFFF"/>
            <w:vAlign w:val="center"/>
            <w:hideMark/>
          </w:tcPr>
          <w:p w14:paraId="7C2848F0" w14:textId="77777777" w:rsidR="00ED71D5" w:rsidRPr="001E3493" w:rsidRDefault="00ED71D5" w:rsidP="00224748">
            <w:pPr>
              <w:spacing w:line="240" w:lineRule="auto"/>
            </w:pPr>
            <w:r w:rsidRPr="001E3493">
              <w:t>1076.4</w:t>
            </w:r>
          </w:p>
        </w:tc>
        <w:tc>
          <w:tcPr>
            <w:tcW w:w="2320" w:type="dxa"/>
            <w:shd w:val="clear" w:color="000000" w:fill="FFFFFF"/>
            <w:vAlign w:val="center"/>
            <w:hideMark/>
          </w:tcPr>
          <w:p w14:paraId="308311D4" w14:textId="77777777" w:rsidR="00ED71D5" w:rsidRPr="001E3493" w:rsidRDefault="00ED71D5" w:rsidP="00224748">
            <w:pPr>
              <w:spacing w:line="240" w:lineRule="auto"/>
            </w:pPr>
            <w:r w:rsidRPr="001E3493">
              <w:t>31.5</w:t>
            </w:r>
          </w:p>
        </w:tc>
      </w:tr>
      <w:tr w:rsidR="00ED71D5" w:rsidRPr="001E3493" w14:paraId="28B9D542" w14:textId="77777777" w:rsidTr="008A52CB">
        <w:trPr>
          <w:cantSplit/>
          <w:trHeight w:val="596"/>
        </w:trPr>
        <w:tc>
          <w:tcPr>
            <w:tcW w:w="2320" w:type="dxa"/>
            <w:shd w:val="clear" w:color="000000" w:fill="FFFFFF"/>
            <w:vAlign w:val="center"/>
          </w:tcPr>
          <w:p w14:paraId="22CDE7EC" w14:textId="77777777" w:rsidR="00ED71D5" w:rsidRPr="001E3493" w:rsidRDefault="00ED71D5" w:rsidP="00224748">
            <w:pPr>
              <w:spacing w:line="240" w:lineRule="auto"/>
            </w:pPr>
            <w:r w:rsidRPr="001E3493">
              <w:t>SB</w:t>
            </w:r>
          </w:p>
        </w:tc>
        <w:tc>
          <w:tcPr>
            <w:tcW w:w="2320" w:type="dxa"/>
            <w:shd w:val="clear" w:color="000000" w:fill="FFFFFF"/>
            <w:vAlign w:val="center"/>
          </w:tcPr>
          <w:p w14:paraId="504717A2" w14:textId="77777777" w:rsidR="00ED71D5" w:rsidRPr="001E3493" w:rsidRDefault="00ED71D5" w:rsidP="00224748">
            <w:pPr>
              <w:spacing w:line="240" w:lineRule="auto"/>
            </w:pPr>
            <w:r w:rsidRPr="001E3493">
              <w:t>683.5</w:t>
            </w:r>
          </w:p>
        </w:tc>
        <w:tc>
          <w:tcPr>
            <w:tcW w:w="2320" w:type="dxa"/>
            <w:shd w:val="clear" w:color="000000" w:fill="FFFFFF"/>
            <w:vAlign w:val="center"/>
          </w:tcPr>
          <w:p w14:paraId="526285F4" w14:textId="77777777" w:rsidR="00ED71D5" w:rsidRPr="001E3493" w:rsidRDefault="00ED71D5" w:rsidP="00224748">
            <w:pPr>
              <w:spacing w:line="240" w:lineRule="auto"/>
            </w:pPr>
            <w:r w:rsidRPr="001E3493">
              <w:t>19.81</w:t>
            </w:r>
          </w:p>
        </w:tc>
      </w:tr>
      <w:tr w:rsidR="00ED71D5" w:rsidRPr="001E3493" w14:paraId="376921EC" w14:textId="77777777" w:rsidTr="008A52CB">
        <w:trPr>
          <w:cantSplit/>
          <w:trHeight w:val="596"/>
        </w:trPr>
        <w:tc>
          <w:tcPr>
            <w:tcW w:w="2320" w:type="dxa"/>
            <w:shd w:val="clear" w:color="000000" w:fill="FFFFFF"/>
            <w:vAlign w:val="center"/>
            <w:hideMark/>
          </w:tcPr>
          <w:p w14:paraId="7C3702DD" w14:textId="77777777" w:rsidR="00ED71D5" w:rsidRPr="001E3493" w:rsidRDefault="00ED71D5" w:rsidP="00224748">
            <w:pPr>
              <w:spacing w:line="240" w:lineRule="auto"/>
            </w:pPr>
            <w:r w:rsidRPr="001E3493">
              <w:t>SBA</w:t>
            </w:r>
          </w:p>
        </w:tc>
        <w:tc>
          <w:tcPr>
            <w:tcW w:w="2320" w:type="dxa"/>
            <w:shd w:val="clear" w:color="000000" w:fill="FFFFFF"/>
            <w:vAlign w:val="center"/>
            <w:hideMark/>
          </w:tcPr>
          <w:p w14:paraId="6575D9D6" w14:textId="77777777" w:rsidR="00ED71D5" w:rsidRPr="001E3493" w:rsidRDefault="00ED71D5" w:rsidP="00224748">
            <w:pPr>
              <w:spacing w:line="240" w:lineRule="auto"/>
            </w:pPr>
            <w:r w:rsidRPr="001E3493">
              <w:t>790.7</w:t>
            </w:r>
          </w:p>
        </w:tc>
        <w:tc>
          <w:tcPr>
            <w:tcW w:w="2320" w:type="dxa"/>
            <w:shd w:val="clear" w:color="000000" w:fill="FFFFFF"/>
            <w:vAlign w:val="center"/>
            <w:hideMark/>
          </w:tcPr>
          <w:p w14:paraId="7532C2D3" w14:textId="77777777" w:rsidR="00ED71D5" w:rsidRPr="001E3493" w:rsidRDefault="00ED71D5" w:rsidP="00224748">
            <w:pPr>
              <w:spacing w:line="240" w:lineRule="auto"/>
            </w:pPr>
            <w:r w:rsidRPr="001E3493">
              <w:t>41.8</w:t>
            </w:r>
          </w:p>
        </w:tc>
      </w:tr>
      <w:tr w:rsidR="00ED71D5" w:rsidRPr="001E3493" w14:paraId="59078223" w14:textId="77777777" w:rsidTr="008A52CB">
        <w:trPr>
          <w:cantSplit/>
          <w:trHeight w:val="467"/>
        </w:trPr>
        <w:tc>
          <w:tcPr>
            <w:tcW w:w="2320" w:type="dxa"/>
            <w:shd w:val="clear" w:color="000000" w:fill="FFFFFF"/>
            <w:vAlign w:val="center"/>
          </w:tcPr>
          <w:p w14:paraId="57472B95" w14:textId="77777777" w:rsidR="00ED71D5" w:rsidRPr="001E3493" w:rsidRDefault="00ED71D5" w:rsidP="00224748">
            <w:pPr>
              <w:spacing w:line="240" w:lineRule="auto"/>
            </w:pPr>
            <w:r w:rsidRPr="001E3493">
              <w:t>NS</w:t>
            </w:r>
          </w:p>
        </w:tc>
        <w:tc>
          <w:tcPr>
            <w:tcW w:w="2320" w:type="dxa"/>
            <w:shd w:val="clear" w:color="000000" w:fill="FFFFFF"/>
            <w:vAlign w:val="center"/>
          </w:tcPr>
          <w:p w14:paraId="605FCC97" w14:textId="77777777" w:rsidR="00ED71D5" w:rsidRPr="001E3493" w:rsidRDefault="00ED71D5" w:rsidP="00224748">
            <w:pPr>
              <w:spacing w:line="240" w:lineRule="auto"/>
            </w:pPr>
            <w:r w:rsidRPr="001E3493">
              <w:t>997.2</w:t>
            </w:r>
          </w:p>
        </w:tc>
        <w:tc>
          <w:tcPr>
            <w:tcW w:w="2320" w:type="dxa"/>
            <w:shd w:val="clear" w:color="000000" w:fill="FFFFFF"/>
            <w:vAlign w:val="center"/>
          </w:tcPr>
          <w:p w14:paraId="5638B869" w14:textId="77777777" w:rsidR="00ED71D5" w:rsidRPr="001E3493" w:rsidRDefault="00ED71D5" w:rsidP="00224748">
            <w:pPr>
              <w:spacing w:line="240" w:lineRule="auto"/>
            </w:pPr>
            <w:r w:rsidRPr="001E3493">
              <w:t>52.60</w:t>
            </w:r>
          </w:p>
        </w:tc>
      </w:tr>
    </w:tbl>
    <w:p w14:paraId="0F803B43" w14:textId="77777777" w:rsidR="00E06F7C" w:rsidRDefault="00E06F7C" w:rsidP="009C22E1">
      <w:pPr>
        <w:keepNext/>
        <w:adjustRightInd w:val="0"/>
        <w:spacing w:before="60" w:after="60"/>
        <w:rPr>
          <w:color w:val="000000" w:themeColor="text1"/>
        </w:rPr>
      </w:pPr>
    </w:p>
    <w:p w14:paraId="1E5C41FF" w14:textId="77777777" w:rsidR="004410D8" w:rsidRDefault="004410D8" w:rsidP="00E53010">
      <w:pPr>
        <w:rPr>
          <w:color w:val="000000" w:themeColor="text1"/>
        </w:rPr>
      </w:pPr>
    </w:p>
    <w:p w14:paraId="0155A00F" w14:textId="77777777" w:rsidR="004410D8" w:rsidRDefault="004410D8" w:rsidP="00E53010">
      <w:pPr>
        <w:rPr>
          <w:color w:val="000000" w:themeColor="text1"/>
        </w:rPr>
      </w:pPr>
    </w:p>
    <w:p w14:paraId="49F64A81" w14:textId="77777777" w:rsidR="004410D8" w:rsidRDefault="004410D8" w:rsidP="00E53010">
      <w:pPr>
        <w:rPr>
          <w:color w:val="000000" w:themeColor="text1"/>
        </w:rPr>
      </w:pPr>
    </w:p>
    <w:p w14:paraId="5AD98D9C" w14:textId="77777777" w:rsidR="004410D8" w:rsidRDefault="004410D8" w:rsidP="00E53010">
      <w:pPr>
        <w:rPr>
          <w:color w:val="000000" w:themeColor="text1"/>
        </w:rPr>
      </w:pPr>
    </w:p>
    <w:p w14:paraId="017FC435" w14:textId="77777777" w:rsidR="004410D8" w:rsidRDefault="004410D8" w:rsidP="00E53010">
      <w:pPr>
        <w:rPr>
          <w:color w:val="000000" w:themeColor="text1"/>
        </w:rPr>
      </w:pPr>
    </w:p>
    <w:p w14:paraId="3F83C9EB" w14:textId="77777777" w:rsidR="004410D8" w:rsidRDefault="004410D8" w:rsidP="00E53010">
      <w:pPr>
        <w:rPr>
          <w:color w:val="000000" w:themeColor="text1"/>
        </w:rPr>
      </w:pPr>
    </w:p>
    <w:p w14:paraId="3C69945C" w14:textId="77777777" w:rsidR="004410D8" w:rsidRDefault="004410D8" w:rsidP="00E53010">
      <w:pPr>
        <w:rPr>
          <w:color w:val="000000" w:themeColor="text1"/>
        </w:rPr>
      </w:pPr>
    </w:p>
    <w:p w14:paraId="363EBA14" w14:textId="77777777" w:rsidR="004410D8" w:rsidRDefault="004410D8" w:rsidP="00E53010">
      <w:pPr>
        <w:rPr>
          <w:color w:val="000000" w:themeColor="text1"/>
        </w:rPr>
      </w:pPr>
    </w:p>
    <w:p w14:paraId="7804EC2F" w14:textId="77777777" w:rsidR="004410D8" w:rsidRDefault="004410D8" w:rsidP="00E53010">
      <w:pPr>
        <w:rPr>
          <w:color w:val="000000" w:themeColor="text1"/>
        </w:rPr>
      </w:pPr>
    </w:p>
    <w:p w14:paraId="22B8D218" w14:textId="1F75748C" w:rsidR="00F9195D" w:rsidRPr="001E3493" w:rsidRDefault="00F9195D" w:rsidP="00E53010">
      <w:pPr>
        <w:rPr>
          <w:color w:val="000000" w:themeColor="text1"/>
        </w:rPr>
      </w:pPr>
      <w:r w:rsidRPr="001E3493">
        <w:rPr>
          <w:color w:val="000000" w:themeColor="text1"/>
        </w:rPr>
        <w:lastRenderedPageBreak/>
        <w:t xml:space="preserve">differences in temperature between the different treatment groups. (p = 0.0067) suggesting that treatment had a statistically significant effect on skin surface temperature. The average SST per group ranged between 30 C and 38 C (85.3 and 99.8 °F; </w:t>
      </w:r>
      <w:r w:rsidRPr="009D489A">
        <w:rPr>
          <w:b/>
          <w:bCs/>
          <w:color w:val="000000" w:themeColor="text1"/>
        </w:rPr>
        <w:t xml:space="preserve">Table </w:t>
      </w:r>
      <w:r w:rsidR="004F41A2" w:rsidRPr="009D489A">
        <w:rPr>
          <w:b/>
          <w:bCs/>
          <w:color w:val="000000" w:themeColor="text1"/>
        </w:rPr>
        <w:t>1</w:t>
      </w:r>
      <w:r w:rsidR="00013031">
        <w:rPr>
          <w:b/>
          <w:bCs/>
          <w:color w:val="000000" w:themeColor="text1"/>
        </w:rPr>
        <w:t>1</w:t>
      </w:r>
      <w:r w:rsidRPr="009D489A">
        <w:rPr>
          <w:b/>
          <w:bCs/>
          <w:color w:val="000000" w:themeColor="text1"/>
        </w:rPr>
        <w:t xml:space="preserve">, </w:t>
      </w:r>
      <w:r w:rsidR="00950499">
        <w:rPr>
          <w:b/>
          <w:bCs/>
          <w:color w:val="000000" w:themeColor="text1"/>
        </w:rPr>
        <w:t>F</w:t>
      </w:r>
      <w:r w:rsidRPr="009D489A">
        <w:rPr>
          <w:b/>
          <w:bCs/>
          <w:color w:val="000000" w:themeColor="text1"/>
        </w:rPr>
        <w:t xml:space="preserve">igure </w:t>
      </w:r>
      <w:r w:rsidR="005A29AC" w:rsidRPr="009D489A">
        <w:rPr>
          <w:b/>
          <w:bCs/>
          <w:color w:val="000000" w:themeColor="text1"/>
        </w:rPr>
        <w:t>6</w:t>
      </w:r>
      <w:r w:rsidRPr="00950499">
        <w:rPr>
          <w:b/>
          <w:bCs/>
          <w:color w:val="000000" w:themeColor="text1"/>
        </w:rPr>
        <w:t>)</w:t>
      </w:r>
      <w:r w:rsidRPr="001E3493">
        <w:rPr>
          <w:color w:val="000000" w:themeColor="text1"/>
        </w:rPr>
        <w:t xml:space="preserve">. Statistical analysis identified significant SST changes over the study period indicating that temperature readings varied as a factor of time (p = 0.0001). </w:t>
      </w:r>
    </w:p>
    <w:p w14:paraId="404C23E1" w14:textId="263FFB3F" w:rsidR="00F9195D" w:rsidRPr="001E3493" w:rsidRDefault="00F9195D" w:rsidP="00B424D2">
      <w:pPr>
        <w:rPr>
          <w:color w:val="000000" w:themeColor="text1"/>
        </w:rPr>
      </w:pPr>
      <w:r w:rsidRPr="001E3493">
        <w:rPr>
          <w:color w:val="000000" w:themeColor="text1"/>
        </w:rPr>
        <w:t xml:space="preserve">Based on the Tukey-Kramer post-hoc test, SA goats’ average temperatures were </w:t>
      </w:r>
      <w:proofErr w:type="gramStart"/>
      <w:r w:rsidRPr="001E3493">
        <w:rPr>
          <w:color w:val="000000" w:themeColor="text1"/>
        </w:rPr>
        <w:t>similar to</w:t>
      </w:r>
      <w:proofErr w:type="gramEnd"/>
      <w:r w:rsidRPr="001E3493">
        <w:rPr>
          <w:color w:val="000000" w:themeColor="text1"/>
        </w:rPr>
        <w:t xml:space="preserve"> NS goats’ and significantly different from SB and SBA group goats.  No significant differences were found among Groups SB, SBA, and NS. The similarities in skin surface temperature between the NS group and the bacterial challenge groups (SB and SBA) may have been confounded by 2 NS group goats; one case of skin infection, and a case of soft tissue infection in the operated limb of another goat in this group. </w:t>
      </w:r>
    </w:p>
    <w:p w14:paraId="4CB7C5D6" w14:textId="6FE5B24B" w:rsidR="00A87EF0" w:rsidRPr="001E3493" w:rsidRDefault="00F9195D" w:rsidP="00B424D2">
      <w:pPr>
        <w:rPr>
          <w:color w:val="000000" w:themeColor="text1"/>
        </w:rPr>
      </w:pPr>
      <w:r w:rsidRPr="001E3493">
        <w:rPr>
          <w:color w:val="000000" w:themeColor="text1"/>
        </w:rPr>
        <w:t xml:space="preserve">Initial statistical analysis was done for treatment groups as a function of time considering all the groups (SA, BA, SBA, NS through day 42). There was a significant interaction between groups and time point (p= 0.0004) which indicates that the temperature differences observed are associated with both treatment group and time. Significant differences among temperatures between groups as a factor of time varied without following evident patterns. </w:t>
      </w:r>
    </w:p>
    <w:p w14:paraId="4ED1D917" w14:textId="18B41519" w:rsidR="00F9195D" w:rsidRPr="001E3493" w:rsidRDefault="00F9195D" w:rsidP="00B424D2">
      <w:pPr>
        <w:rPr>
          <w:color w:val="000000" w:themeColor="text1"/>
        </w:rPr>
      </w:pPr>
      <w:r w:rsidRPr="001E3493">
        <w:rPr>
          <w:color w:val="000000" w:themeColor="text1"/>
        </w:rPr>
        <w:t xml:space="preserve">Group SA average temperatures were </w:t>
      </w:r>
      <w:proofErr w:type="gramStart"/>
      <w:r w:rsidRPr="001E3493">
        <w:rPr>
          <w:color w:val="000000" w:themeColor="text1"/>
        </w:rPr>
        <w:t>similar to</w:t>
      </w:r>
      <w:proofErr w:type="gramEnd"/>
      <w:r w:rsidRPr="001E3493">
        <w:rPr>
          <w:color w:val="000000" w:themeColor="text1"/>
        </w:rPr>
        <w:t xml:space="preserve"> NS group temperatures throughout the period of the study and </w:t>
      </w:r>
      <w:proofErr w:type="gramStart"/>
      <w:r w:rsidRPr="001E3493">
        <w:rPr>
          <w:color w:val="000000" w:themeColor="text1"/>
        </w:rPr>
        <w:t>was</w:t>
      </w:r>
      <w:proofErr w:type="gramEnd"/>
      <w:r w:rsidRPr="001E3493">
        <w:rPr>
          <w:color w:val="000000" w:themeColor="text1"/>
        </w:rPr>
        <w:t xml:space="preserve"> consistently different from the other groups (SB and SBA), showing typically higher temperatures than those groups. Groups SB and SBA were not significantly different at all time points. Group SBA and group NS were not significantly different at all time points</w:t>
      </w:r>
    </w:p>
    <w:p w14:paraId="0B2D997E" w14:textId="77777777" w:rsidR="00A87EF0" w:rsidRPr="001E3493" w:rsidRDefault="00A87EF0" w:rsidP="00B424D2">
      <w:pPr>
        <w:rPr>
          <w:color w:val="000000" w:themeColor="text1"/>
        </w:rPr>
      </w:pPr>
    </w:p>
    <w:p w14:paraId="661EA90E" w14:textId="0BD5644B" w:rsidR="005F0DFB" w:rsidRPr="001E3493" w:rsidRDefault="00F9195D" w:rsidP="00B46408">
      <w:pPr>
        <w:pStyle w:val="Caption"/>
      </w:pPr>
      <w:bookmarkStart w:id="62" w:name="_Toc195707663"/>
      <w:r w:rsidRPr="001E3493">
        <w:lastRenderedPageBreak/>
        <w:t xml:space="preserve">Table </w:t>
      </w:r>
      <w:fldSimple w:instr=" SEQ Table \* ARABIC ">
        <w:r w:rsidR="00056F45">
          <w:rPr>
            <w:noProof/>
          </w:rPr>
          <w:t>11</w:t>
        </w:r>
      </w:fldSimple>
      <w:r w:rsidRPr="001E3493">
        <w:t xml:space="preserve">: Average temperatures per </w:t>
      </w:r>
      <w:proofErr w:type="gramStart"/>
      <w:r w:rsidRPr="001E3493">
        <w:t>groups</w:t>
      </w:r>
      <w:proofErr w:type="gramEnd"/>
      <w:r w:rsidRPr="001E3493">
        <w:t xml:space="preserve"> per time point</w:t>
      </w:r>
      <w:bookmarkEnd w:id="62"/>
    </w:p>
    <w:tbl>
      <w:tblPr>
        <w:tblW w:w="8679" w:type="dxa"/>
        <w:tblLook w:val="04A0" w:firstRow="1" w:lastRow="0" w:firstColumn="1" w:lastColumn="0" w:noHBand="0" w:noVBand="1"/>
      </w:tblPr>
      <w:tblGrid>
        <w:gridCol w:w="1571"/>
        <w:gridCol w:w="1756"/>
        <w:gridCol w:w="1824"/>
        <w:gridCol w:w="1681"/>
        <w:gridCol w:w="1448"/>
        <w:gridCol w:w="399"/>
      </w:tblGrid>
      <w:tr w:rsidR="0058305D" w:rsidRPr="001E3493" w14:paraId="4614BDBD" w14:textId="77777777" w:rsidTr="00CC5B0B">
        <w:trPr>
          <w:trHeight w:val="399"/>
        </w:trPr>
        <w:tc>
          <w:tcPr>
            <w:tcW w:w="1571" w:type="dxa"/>
            <w:tcBorders>
              <w:top w:val="single" w:sz="4" w:space="0" w:color="auto"/>
              <w:left w:val="single" w:sz="4" w:space="0" w:color="auto"/>
              <w:bottom w:val="single" w:sz="4" w:space="0" w:color="auto"/>
              <w:right w:val="single" w:sz="4" w:space="0" w:color="auto"/>
            </w:tcBorders>
            <w:shd w:val="clear" w:color="000000" w:fill="FFFFFF"/>
            <w:vAlign w:val="center"/>
          </w:tcPr>
          <w:p w14:paraId="1B9BD402" w14:textId="391AA3AB" w:rsidR="00F9195D" w:rsidRPr="001E3493" w:rsidRDefault="00F9195D" w:rsidP="00E53010">
            <w:pPr>
              <w:spacing w:line="240" w:lineRule="auto"/>
            </w:pPr>
          </w:p>
        </w:tc>
        <w:tc>
          <w:tcPr>
            <w:tcW w:w="7108" w:type="dxa"/>
            <w:gridSpan w:val="5"/>
            <w:tcBorders>
              <w:top w:val="single" w:sz="4" w:space="0" w:color="auto"/>
              <w:left w:val="single" w:sz="4" w:space="0" w:color="auto"/>
              <w:bottom w:val="single" w:sz="4" w:space="0" w:color="auto"/>
              <w:right w:val="single" w:sz="4" w:space="0" w:color="auto"/>
            </w:tcBorders>
            <w:shd w:val="clear" w:color="000000" w:fill="FFFFFF"/>
            <w:vAlign w:val="center"/>
          </w:tcPr>
          <w:p w14:paraId="442121A6" w14:textId="77777777" w:rsidR="00F9195D" w:rsidRPr="001E3493" w:rsidDel="00E02DAF" w:rsidRDefault="00F9195D" w:rsidP="00E53010">
            <w:pPr>
              <w:spacing w:line="240" w:lineRule="auto"/>
              <w:jc w:val="center"/>
            </w:pPr>
            <w:r w:rsidRPr="001E3493">
              <w:t>Group</w:t>
            </w:r>
          </w:p>
        </w:tc>
      </w:tr>
      <w:tr w:rsidR="0058305D" w:rsidRPr="001E3493" w14:paraId="4A020873" w14:textId="77777777" w:rsidTr="00CC5B0B">
        <w:trPr>
          <w:trHeight w:val="399"/>
        </w:trPr>
        <w:tc>
          <w:tcPr>
            <w:tcW w:w="1571" w:type="dxa"/>
            <w:tcBorders>
              <w:top w:val="single" w:sz="4" w:space="0" w:color="auto"/>
              <w:left w:val="single" w:sz="4" w:space="0" w:color="auto"/>
              <w:bottom w:val="single" w:sz="4" w:space="0" w:color="auto"/>
              <w:right w:val="single" w:sz="4" w:space="0" w:color="auto"/>
            </w:tcBorders>
            <w:shd w:val="clear" w:color="000000" w:fill="FFFFFF"/>
            <w:vAlign w:val="center"/>
          </w:tcPr>
          <w:p w14:paraId="24BFCCBC" w14:textId="77777777" w:rsidR="00F9195D" w:rsidRPr="001E3493" w:rsidRDefault="00F9195D" w:rsidP="00E53010">
            <w:pPr>
              <w:spacing w:line="240" w:lineRule="auto"/>
            </w:pPr>
          </w:p>
        </w:tc>
        <w:tc>
          <w:tcPr>
            <w:tcW w:w="1756" w:type="dxa"/>
            <w:tcBorders>
              <w:top w:val="single" w:sz="4" w:space="0" w:color="auto"/>
              <w:left w:val="single" w:sz="4" w:space="0" w:color="auto"/>
              <w:bottom w:val="single" w:sz="4" w:space="0" w:color="auto"/>
              <w:right w:val="single" w:sz="4" w:space="0" w:color="auto"/>
            </w:tcBorders>
            <w:shd w:val="clear" w:color="000000" w:fill="FFFFFF"/>
            <w:vAlign w:val="center"/>
          </w:tcPr>
          <w:p w14:paraId="6D1E104D" w14:textId="77777777" w:rsidR="00F9195D" w:rsidRPr="001E3493" w:rsidRDefault="00F9195D" w:rsidP="00E53010">
            <w:pPr>
              <w:spacing w:line="240" w:lineRule="auto"/>
            </w:pPr>
            <w:r w:rsidRPr="001E3493">
              <w:t>SA</w:t>
            </w:r>
          </w:p>
        </w:tc>
        <w:tc>
          <w:tcPr>
            <w:tcW w:w="1824" w:type="dxa"/>
            <w:tcBorders>
              <w:top w:val="single" w:sz="4" w:space="0" w:color="auto"/>
              <w:left w:val="single" w:sz="4" w:space="0" w:color="auto"/>
              <w:bottom w:val="single" w:sz="4" w:space="0" w:color="auto"/>
              <w:right w:val="single" w:sz="4" w:space="0" w:color="auto"/>
            </w:tcBorders>
            <w:shd w:val="clear" w:color="000000" w:fill="FFFFFF"/>
          </w:tcPr>
          <w:p w14:paraId="3564492B" w14:textId="77777777" w:rsidR="00F9195D" w:rsidRPr="001E3493" w:rsidRDefault="00F9195D" w:rsidP="00E53010">
            <w:pPr>
              <w:spacing w:line="240" w:lineRule="auto"/>
            </w:pPr>
            <w:r w:rsidRPr="001E3493">
              <w:t>SB</w:t>
            </w:r>
          </w:p>
        </w:tc>
        <w:tc>
          <w:tcPr>
            <w:tcW w:w="1681" w:type="dxa"/>
            <w:tcBorders>
              <w:top w:val="single" w:sz="4" w:space="0" w:color="auto"/>
              <w:left w:val="single" w:sz="4" w:space="0" w:color="auto"/>
              <w:bottom w:val="single" w:sz="4" w:space="0" w:color="auto"/>
              <w:right w:val="single" w:sz="4" w:space="0" w:color="auto"/>
            </w:tcBorders>
            <w:shd w:val="clear" w:color="000000" w:fill="FFFFFF"/>
            <w:vAlign w:val="center"/>
          </w:tcPr>
          <w:p w14:paraId="6357BF60" w14:textId="77777777" w:rsidR="00F9195D" w:rsidRPr="001E3493" w:rsidRDefault="00F9195D" w:rsidP="00E53010">
            <w:pPr>
              <w:spacing w:line="240" w:lineRule="auto"/>
            </w:pPr>
            <w:r w:rsidRPr="001E3493">
              <w:t>SBA</w:t>
            </w:r>
          </w:p>
        </w:tc>
        <w:tc>
          <w:tcPr>
            <w:tcW w:w="1845" w:type="dxa"/>
            <w:gridSpan w:val="2"/>
            <w:tcBorders>
              <w:top w:val="single" w:sz="4" w:space="0" w:color="auto"/>
              <w:left w:val="single" w:sz="4" w:space="0" w:color="auto"/>
              <w:bottom w:val="single" w:sz="4" w:space="0" w:color="auto"/>
              <w:right w:val="single" w:sz="4" w:space="0" w:color="auto"/>
            </w:tcBorders>
            <w:shd w:val="clear" w:color="000000" w:fill="FFFFFF"/>
            <w:vAlign w:val="center"/>
          </w:tcPr>
          <w:p w14:paraId="3855AE07" w14:textId="77777777" w:rsidR="00F9195D" w:rsidRPr="001E3493" w:rsidRDefault="00F9195D" w:rsidP="00E53010">
            <w:pPr>
              <w:spacing w:line="240" w:lineRule="auto"/>
            </w:pPr>
            <w:r w:rsidRPr="001E3493">
              <w:t>NS</w:t>
            </w:r>
          </w:p>
        </w:tc>
      </w:tr>
      <w:tr w:rsidR="0058305D" w:rsidRPr="001E3493" w14:paraId="7DDF0393" w14:textId="77777777" w:rsidTr="00CC5B0B">
        <w:trPr>
          <w:trHeight w:val="399"/>
        </w:trPr>
        <w:tc>
          <w:tcPr>
            <w:tcW w:w="1571" w:type="dxa"/>
            <w:tcBorders>
              <w:top w:val="single" w:sz="4" w:space="0" w:color="auto"/>
              <w:left w:val="single" w:sz="4" w:space="0" w:color="auto"/>
              <w:bottom w:val="single" w:sz="4" w:space="0" w:color="auto"/>
              <w:right w:val="single" w:sz="4" w:space="0" w:color="auto"/>
            </w:tcBorders>
            <w:shd w:val="clear" w:color="000000" w:fill="FFFFFF"/>
            <w:vAlign w:val="center"/>
          </w:tcPr>
          <w:p w14:paraId="4B0B0FAC" w14:textId="4E05B4DB" w:rsidR="00F9195D" w:rsidRPr="001E3493" w:rsidRDefault="009C22E1" w:rsidP="00E53010">
            <w:pPr>
              <w:spacing w:line="240" w:lineRule="auto"/>
              <w:jc w:val="center"/>
            </w:pPr>
            <w:r w:rsidRPr="001E3493">
              <w:t>Time point</w:t>
            </w:r>
          </w:p>
        </w:tc>
        <w:tc>
          <w:tcPr>
            <w:tcW w:w="7108" w:type="dxa"/>
            <w:gridSpan w:val="5"/>
            <w:tcBorders>
              <w:top w:val="single" w:sz="4" w:space="0" w:color="auto"/>
              <w:left w:val="single" w:sz="4" w:space="0" w:color="auto"/>
              <w:bottom w:val="single" w:sz="4" w:space="0" w:color="auto"/>
              <w:right w:val="single" w:sz="4" w:space="0" w:color="auto"/>
            </w:tcBorders>
            <w:shd w:val="clear" w:color="000000" w:fill="FFFFFF"/>
            <w:vAlign w:val="center"/>
          </w:tcPr>
          <w:p w14:paraId="026528E8" w14:textId="77777777" w:rsidR="00F9195D" w:rsidRPr="001E3493" w:rsidRDefault="00F9195D" w:rsidP="00E53010">
            <w:pPr>
              <w:spacing w:line="240" w:lineRule="auto"/>
              <w:jc w:val="center"/>
            </w:pPr>
            <w:r w:rsidRPr="001E3493">
              <w:t>------- TEMPERATURE -------</w:t>
            </w:r>
          </w:p>
        </w:tc>
      </w:tr>
      <w:tr w:rsidR="0058305D" w:rsidRPr="001E3493" w14:paraId="1982808E" w14:textId="77777777" w:rsidTr="00CC5B0B">
        <w:trPr>
          <w:trHeight w:val="399"/>
        </w:trPr>
        <w:tc>
          <w:tcPr>
            <w:tcW w:w="1571"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6F99208D" w14:textId="77777777" w:rsidR="00F9195D" w:rsidRPr="001E3493" w:rsidRDefault="00F9195D" w:rsidP="00E53010">
            <w:pPr>
              <w:spacing w:line="240" w:lineRule="auto"/>
            </w:pPr>
            <w:r w:rsidRPr="001E3493">
              <w:t>2</w:t>
            </w:r>
          </w:p>
        </w:tc>
        <w:tc>
          <w:tcPr>
            <w:tcW w:w="1756"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6082C59F" w14:textId="77777777" w:rsidR="00F9195D" w:rsidRPr="001E3493" w:rsidRDefault="00F9195D" w:rsidP="00E53010">
            <w:pPr>
              <w:spacing w:line="240" w:lineRule="auto"/>
            </w:pPr>
            <w:r w:rsidRPr="001E3493">
              <w:t xml:space="preserve">96.2 </w:t>
            </w:r>
            <m:oMath>
              <m:r>
                <w:rPr>
                  <w:rFonts w:ascii="Cambria Math" w:hAnsi="Cambria Math"/>
                </w:rPr>
                <m:t>±</m:t>
              </m:r>
            </m:oMath>
            <w:r w:rsidRPr="001E3493">
              <w:rPr>
                <w:rFonts w:eastAsiaTheme="minorEastAsia"/>
              </w:rPr>
              <w:t xml:space="preserve"> 1.5A</w:t>
            </w:r>
          </w:p>
        </w:tc>
        <w:tc>
          <w:tcPr>
            <w:tcW w:w="1824" w:type="dxa"/>
            <w:tcBorders>
              <w:top w:val="single" w:sz="4" w:space="0" w:color="auto"/>
              <w:left w:val="single" w:sz="4" w:space="0" w:color="auto"/>
              <w:bottom w:val="single" w:sz="4" w:space="0" w:color="auto"/>
              <w:right w:val="single" w:sz="4" w:space="0" w:color="auto"/>
            </w:tcBorders>
            <w:shd w:val="clear" w:color="000000" w:fill="FFFFFF"/>
            <w:vAlign w:val="center"/>
          </w:tcPr>
          <w:p w14:paraId="13E43D1B" w14:textId="77777777" w:rsidR="00F9195D" w:rsidRPr="001E3493" w:rsidRDefault="00F9195D" w:rsidP="00E53010">
            <w:pPr>
              <w:spacing w:line="240" w:lineRule="auto"/>
            </w:pPr>
            <w:r w:rsidRPr="001E3493">
              <w:t xml:space="preserve">92.1 </w:t>
            </w:r>
            <m:oMath>
              <m:r>
                <w:rPr>
                  <w:rFonts w:ascii="Cambria Math" w:hAnsi="Cambria Math"/>
                </w:rPr>
                <m:t>±</m:t>
              </m:r>
            </m:oMath>
            <w:r w:rsidRPr="001E3493">
              <w:rPr>
                <w:rFonts w:eastAsiaTheme="minorEastAsia"/>
              </w:rPr>
              <w:t xml:space="preserve"> 1.9 AB</w:t>
            </w:r>
          </w:p>
        </w:tc>
        <w:tc>
          <w:tcPr>
            <w:tcW w:w="1681"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3608EE34" w14:textId="77777777" w:rsidR="00F9195D" w:rsidRPr="001E3493" w:rsidRDefault="00F9195D" w:rsidP="00E53010">
            <w:pPr>
              <w:spacing w:line="240" w:lineRule="auto"/>
            </w:pPr>
            <w:r w:rsidRPr="001E3493">
              <w:t xml:space="preserve">95.6 </w:t>
            </w:r>
            <m:oMath>
              <m:r>
                <w:rPr>
                  <w:rFonts w:ascii="Cambria Math" w:hAnsi="Cambria Math"/>
                </w:rPr>
                <m:t>±</m:t>
              </m:r>
            </m:oMath>
            <w:r w:rsidRPr="001E3493">
              <w:t xml:space="preserve"> 1.0</w:t>
            </w:r>
            <w:r w:rsidRPr="001E3493">
              <w:rPr>
                <w:rFonts w:eastAsiaTheme="minorEastAsia"/>
              </w:rPr>
              <w:t xml:space="preserve"> B</w:t>
            </w:r>
          </w:p>
        </w:tc>
        <w:tc>
          <w:tcPr>
            <w:tcW w:w="1845" w:type="dxa"/>
            <w:gridSpan w:val="2"/>
            <w:tcBorders>
              <w:top w:val="single" w:sz="4" w:space="0" w:color="auto"/>
              <w:left w:val="single" w:sz="4" w:space="0" w:color="auto"/>
              <w:bottom w:val="single" w:sz="4" w:space="0" w:color="auto"/>
              <w:right w:val="single" w:sz="4" w:space="0" w:color="auto"/>
            </w:tcBorders>
            <w:shd w:val="clear" w:color="000000" w:fill="FFFFFF"/>
            <w:vAlign w:val="center"/>
            <w:hideMark/>
          </w:tcPr>
          <w:p w14:paraId="0FA71FFA" w14:textId="77777777" w:rsidR="00F9195D" w:rsidRPr="001E3493" w:rsidRDefault="00F9195D" w:rsidP="00E53010">
            <w:pPr>
              <w:spacing w:line="240" w:lineRule="auto"/>
            </w:pPr>
            <w:r w:rsidRPr="001E3493">
              <w:t xml:space="preserve">99.3 </w:t>
            </w:r>
            <m:oMath>
              <m:r>
                <w:rPr>
                  <w:rFonts w:ascii="Cambria Math" w:hAnsi="Cambria Math"/>
                </w:rPr>
                <m:t>±</m:t>
              </m:r>
            </m:oMath>
            <w:r w:rsidRPr="001E3493">
              <w:t xml:space="preserve"> 0.4</w:t>
            </w:r>
            <w:r w:rsidRPr="001E3493">
              <w:rPr>
                <w:rFonts w:eastAsiaTheme="minorEastAsia"/>
              </w:rPr>
              <w:t xml:space="preserve"> AB</w:t>
            </w:r>
          </w:p>
        </w:tc>
      </w:tr>
      <w:tr w:rsidR="0058305D" w:rsidRPr="001E3493" w14:paraId="0AAE5C5E" w14:textId="77777777" w:rsidTr="00CC5B0B">
        <w:trPr>
          <w:trHeight w:val="399"/>
        </w:trPr>
        <w:tc>
          <w:tcPr>
            <w:tcW w:w="1571"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3E8A8D0B" w14:textId="77777777" w:rsidR="00F9195D" w:rsidRPr="001E3493" w:rsidRDefault="00F9195D" w:rsidP="00E53010">
            <w:pPr>
              <w:spacing w:line="240" w:lineRule="auto"/>
            </w:pPr>
            <w:r w:rsidRPr="001E3493">
              <w:t>07</w:t>
            </w:r>
          </w:p>
        </w:tc>
        <w:tc>
          <w:tcPr>
            <w:tcW w:w="1756"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6451C772" w14:textId="77777777" w:rsidR="00F9195D" w:rsidRPr="001E3493" w:rsidRDefault="00F9195D" w:rsidP="00E53010">
            <w:pPr>
              <w:spacing w:line="240" w:lineRule="auto"/>
            </w:pPr>
            <w:r w:rsidRPr="001E3493">
              <w:t xml:space="preserve">97.9 </w:t>
            </w:r>
            <m:oMath>
              <m:r>
                <w:rPr>
                  <w:rFonts w:ascii="Cambria Math" w:hAnsi="Cambria Math"/>
                </w:rPr>
                <m:t>±</m:t>
              </m:r>
            </m:oMath>
            <w:r w:rsidRPr="001E3493">
              <w:rPr>
                <w:rFonts w:eastAsiaTheme="minorEastAsia"/>
              </w:rPr>
              <w:t xml:space="preserve"> 0.7 A</w:t>
            </w:r>
          </w:p>
        </w:tc>
        <w:tc>
          <w:tcPr>
            <w:tcW w:w="1824" w:type="dxa"/>
            <w:tcBorders>
              <w:top w:val="single" w:sz="4" w:space="0" w:color="auto"/>
              <w:left w:val="single" w:sz="4" w:space="0" w:color="auto"/>
              <w:bottom w:val="single" w:sz="4" w:space="0" w:color="auto"/>
              <w:right w:val="single" w:sz="4" w:space="0" w:color="auto"/>
            </w:tcBorders>
            <w:shd w:val="clear" w:color="000000" w:fill="FFFFFF"/>
            <w:vAlign w:val="center"/>
          </w:tcPr>
          <w:p w14:paraId="305D4232" w14:textId="77777777" w:rsidR="00F9195D" w:rsidRPr="001E3493" w:rsidRDefault="00F9195D" w:rsidP="00E53010">
            <w:pPr>
              <w:spacing w:line="240" w:lineRule="auto"/>
            </w:pPr>
            <w:r w:rsidRPr="001E3493">
              <w:t xml:space="preserve">99.1 </w:t>
            </w:r>
            <m:oMath>
              <m:r>
                <w:rPr>
                  <w:rFonts w:ascii="Cambria Math" w:hAnsi="Cambria Math"/>
                </w:rPr>
                <m:t>±</m:t>
              </m:r>
            </m:oMath>
            <w:r w:rsidRPr="001E3493">
              <w:rPr>
                <w:rFonts w:eastAsiaTheme="minorEastAsia"/>
              </w:rPr>
              <w:t xml:space="preserve"> 0.6 AB</w:t>
            </w:r>
          </w:p>
        </w:tc>
        <w:tc>
          <w:tcPr>
            <w:tcW w:w="1681"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04C15395" w14:textId="77777777" w:rsidR="00F9195D" w:rsidRPr="001E3493" w:rsidRDefault="00F9195D" w:rsidP="00E53010">
            <w:pPr>
              <w:spacing w:line="240" w:lineRule="auto"/>
            </w:pPr>
            <w:r w:rsidRPr="001E3493">
              <w:t xml:space="preserve">95.9 </w:t>
            </w:r>
            <m:oMath>
              <m:r>
                <w:rPr>
                  <w:rFonts w:ascii="Cambria Math" w:hAnsi="Cambria Math"/>
                </w:rPr>
                <m:t>±</m:t>
              </m:r>
            </m:oMath>
            <w:r w:rsidRPr="001E3493">
              <w:t xml:space="preserve"> 0.8</w:t>
            </w:r>
            <w:r w:rsidRPr="001E3493">
              <w:rPr>
                <w:rFonts w:eastAsiaTheme="minorEastAsia"/>
              </w:rPr>
              <w:t xml:space="preserve"> B</w:t>
            </w:r>
          </w:p>
        </w:tc>
        <w:tc>
          <w:tcPr>
            <w:tcW w:w="1845" w:type="dxa"/>
            <w:gridSpan w:val="2"/>
            <w:tcBorders>
              <w:top w:val="single" w:sz="4" w:space="0" w:color="auto"/>
              <w:left w:val="single" w:sz="4" w:space="0" w:color="auto"/>
              <w:bottom w:val="single" w:sz="4" w:space="0" w:color="auto"/>
              <w:right w:val="single" w:sz="4" w:space="0" w:color="auto"/>
            </w:tcBorders>
            <w:shd w:val="clear" w:color="000000" w:fill="FFFFFF"/>
            <w:vAlign w:val="center"/>
            <w:hideMark/>
          </w:tcPr>
          <w:p w14:paraId="07B01F53" w14:textId="77777777" w:rsidR="00F9195D" w:rsidRPr="001E3493" w:rsidRDefault="00F9195D" w:rsidP="00E53010">
            <w:pPr>
              <w:spacing w:line="240" w:lineRule="auto"/>
            </w:pPr>
            <w:r w:rsidRPr="001E3493">
              <w:t xml:space="preserve">96.0 </w:t>
            </w:r>
            <m:oMath>
              <m:r>
                <w:rPr>
                  <w:rFonts w:ascii="Cambria Math" w:hAnsi="Cambria Math"/>
                </w:rPr>
                <m:t>±</m:t>
              </m:r>
            </m:oMath>
            <w:r w:rsidRPr="001E3493">
              <w:t xml:space="preserve"> 2.2</w:t>
            </w:r>
            <w:r w:rsidRPr="001E3493">
              <w:rPr>
                <w:rFonts w:eastAsiaTheme="minorEastAsia"/>
              </w:rPr>
              <w:t xml:space="preserve"> AB</w:t>
            </w:r>
          </w:p>
        </w:tc>
      </w:tr>
      <w:tr w:rsidR="0058305D" w:rsidRPr="001E3493" w14:paraId="29C808CF" w14:textId="77777777" w:rsidTr="00CC5B0B">
        <w:trPr>
          <w:trHeight w:val="399"/>
        </w:trPr>
        <w:tc>
          <w:tcPr>
            <w:tcW w:w="1571" w:type="dxa"/>
            <w:tcBorders>
              <w:top w:val="single" w:sz="4" w:space="0" w:color="auto"/>
              <w:left w:val="single" w:sz="4" w:space="0" w:color="auto"/>
              <w:bottom w:val="single" w:sz="4" w:space="0" w:color="auto"/>
              <w:right w:val="single" w:sz="4" w:space="0" w:color="auto"/>
            </w:tcBorders>
            <w:shd w:val="clear" w:color="000000" w:fill="FFFFFF"/>
            <w:vAlign w:val="center"/>
          </w:tcPr>
          <w:p w14:paraId="5E1A31E0" w14:textId="77777777" w:rsidR="00F9195D" w:rsidRPr="001E3493" w:rsidRDefault="00F9195D" w:rsidP="00E53010">
            <w:pPr>
              <w:spacing w:line="240" w:lineRule="auto"/>
            </w:pPr>
            <w:r w:rsidRPr="001E3493">
              <w:t>10</w:t>
            </w:r>
          </w:p>
        </w:tc>
        <w:tc>
          <w:tcPr>
            <w:tcW w:w="1756" w:type="dxa"/>
            <w:tcBorders>
              <w:top w:val="single" w:sz="4" w:space="0" w:color="auto"/>
              <w:left w:val="single" w:sz="4" w:space="0" w:color="auto"/>
              <w:bottom w:val="single" w:sz="4" w:space="0" w:color="auto"/>
              <w:right w:val="single" w:sz="4" w:space="0" w:color="auto"/>
            </w:tcBorders>
            <w:shd w:val="clear" w:color="000000" w:fill="FFFFFF"/>
            <w:vAlign w:val="center"/>
          </w:tcPr>
          <w:p w14:paraId="2DF85344" w14:textId="77777777" w:rsidR="00F9195D" w:rsidRPr="001E3493" w:rsidRDefault="00F9195D" w:rsidP="00E53010">
            <w:pPr>
              <w:spacing w:line="240" w:lineRule="auto"/>
            </w:pPr>
            <w:r w:rsidRPr="001E3493">
              <w:t xml:space="preserve">99.8 </w:t>
            </w:r>
            <m:oMath>
              <m:r>
                <w:rPr>
                  <w:rFonts w:ascii="Cambria Math" w:hAnsi="Cambria Math"/>
                </w:rPr>
                <m:t>±</m:t>
              </m:r>
            </m:oMath>
            <w:r w:rsidRPr="001E3493">
              <w:rPr>
                <w:rFonts w:eastAsiaTheme="minorEastAsia"/>
              </w:rPr>
              <w:t xml:space="preserve"> 0.2 A</w:t>
            </w:r>
          </w:p>
        </w:tc>
        <w:tc>
          <w:tcPr>
            <w:tcW w:w="1824" w:type="dxa"/>
            <w:tcBorders>
              <w:top w:val="single" w:sz="4" w:space="0" w:color="auto"/>
              <w:left w:val="single" w:sz="4" w:space="0" w:color="auto"/>
              <w:bottom w:val="single" w:sz="4" w:space="0" w:color="auto"/>
              <w:right w:val="single" w:sz="4" w:space="0" w:color="auto"/>
            </w:tcBorders>
            <w:shd w:val="clear" w:color="000000" w:fill="FFFFFF"/>
            <w:vAlign w:val="center"/>
          </w:tcPr>
          <w:p w14:paraId="2A9F18F8" w14:textId="77777777" w:rsidR="00F9195D" w:rsidRPr="001E3493" w:rsidRDefault="00F9195D" w:rsidP="00E53010">
            <w:pPr>
              <w:spacing w:line="240" w:lineRule="auto"/>
            </w:pPr>
            <w:r w:rsidRPr="001E3493">
              <w:t xml:space="preserve">93.2 </w:t>
            </w:r>
            <m:oMath>
              <m:r>
                <w:rPr>
                  <w:rFonts w:ascii="Cambria Math" w:hAnsi="Cambria Math"/>
                </w:rPr>
                <m:t>±</m:t>
              </m:r>
            </m:oMath>
            <w:r w:rsidRPr="001E3493">
              <w:rPr>
                <w:rFonts w:eastAsiaTheme="minorEastAsia"/>
              </w:rPr>
              <w:t xml:space="preserve"> 2.8 AB</w:t>
            </w:r>
          </w:p>
        </w:tc>
        <w:tc>
          <w:tcPr>
            <w:tcW w:w="1681" w:type="dxa"/>
            <w:tcBorders>
              <w:top w:val="single" w:sz="4" w:space="0" w:color="auto"/>
              <w:left w:val="single" w:sz="4" w:space="0" w:color="auto"/>
              <w:bottom w:val="single" w:sz="4" w:space="0" w:color="auto"/>
              <w:right w:val="single" w:sz="4" w:space="0" w:color="auto"/>
            </w:tcBorders>
            <w:shd w:val="clear" w:color="000000" w:fill="FFFFFF"/>
            <w:vAlign w:val="center"/>
          </w:tcPr>
          <w:p w14:paraId="348D9D96" w14:textId="77777777" w:rsidR="00F9195D" w:rsidRPr="001E3493" w:rsidRDefault="00F9195D" w:rsidP="00E53010">
            <w:pPr>
              <w:spacing w:line="240" w:lineRule="auto"/>
            </w:pPr>
            <w:r w:rsidRPr="001E3493">
              <w:t xml:space="preserve">95.9 </w:t>
            </w:r>
            <m:oMath>
              <m:r>
                <w:rPr>
                  <w:rFonts w:ascii="Cambria Math" w:hAnsi="Cambria Math"/>
                </w:rPr>
                <m:t>±</m:t>
              </m:r>
            </m:oMath>
            <w:r w:rsidRPr="001E3493">
              <w:t xml:space="preserve"> 1.6</w:t>
            </w:r>
            <w:r w:rsidRPr="001E3493">
              <w:rPr>
                <w:rFonts w:eastAsiaTheme="minorEastAsia"/>
              </w:rPr>
              <w:t xml:space="preserve"> B</w:t>
            </w:r>
          </w:p>
        </w:tc>
        <w:tc>
          <w:tcPr>
            <w:tcW w:w="1845" w:type="dxa"/>
            <w:gridSpan w:val="2"/>
            <w:tcBorders>
              <w:top w:val="single" w:sz="4" w:space="0" w:color="auto"/>
              <w:left w:val="single" w:sz="4" w:space="0" w:color="auto"/>
              <w:bottom w:val="single" w:sz="4" w:space="0" w:color="auto"/>
              <w:right w:val="single" w:sz="4" w:space="0" w:color="auto"/>
            </w:tcBorders>
            <w:shd w:val="clear" w:color="000000" w:fill="FFFFFF"/>
            <w:vAlign w:val="center"/>
          </w:tcPr>
          <w:p w14:paraId="37E365E0" w14:textId="77777777" w:rsidR="00F9195D" w:rsidRPr="001E3493" w:rsidRDefault="00F9195D" w:rsidP="00E53010">
            <w:pPr>
              <w:spacing w:line="240" w:lineRule="auto"/>
            </w:pPr>
            <w:r w:rsidRPr="001E3493">
              <w:t xml:space="preserve">99.1 </w:t>
            </w:r>
            <m:oMath>
              <m:r>
                <w:rPr>
                  <w:rFonts w:ascii="Cambria Math" w:hAnsi="Cambria Math"/>
                </w:rPr>
                <m:t>±</m:t>
              </m:r>
            </m:oMath>
            <w:r w:rsidRPr="001E3493">
              <w:t xml:space="preserve"> 0.5</w:t>
            </w:r>
            <w:r w:rsidRPr="001E3493">
              <w:rPr>
                <w:rFonts w:eastAsiaTheme="minorEastAsia"/>
              </w:rPr>
              <w:t xml:space="preserve"> AB</w:t>
            </w:r>
          </w:p>
        </w:tc>
      </w:tr>
      <w:tr w:rsidR="0058305D" w:rsidRPr="001E3493" w14:paraId="42C0FBC7" w14:textId="77777777" w:rsidTr="00CC5B0B">
        <w:trPr>
          <w:trHeight w:val="399"/>
        </w:trPr>
        <w:tc>
          <w:tcPr>
            <w:tcW w:w="1571"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7A06BD25" w14:textId="77777777" w:rsidR="00F9195D" w:rsidRPr="001E3493" w:rsidRDefault="00F9195D" w:rsidP="00E53010">
            <w:pPr>
              <w:spacing w:line="240" w:lineRule="auto"/>
            </w:pPr>
            <w:r w:rsidRPr="001E3493">
              <w:t>14</w:t>
            </w:r>
          </w:p>
        </w:tc>
        <w:tc>
          <w:tcPr>
            <w:tcW w:w="1756"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6F932D60" w14:textId="77777777" w:rsidR="00F9195D" w:rsidRPr="001E3493" w:rsidRDefault="00F9195D" w:rsidP="00E53010">
            <w:pPr>
              <w:spacing w:line="240" w:lineRule="auto"/>
            </w:pPr>
            <w:r w:rsidRPr="001E3493">
              <w:t xml:space="preserve">96.1 </w:t>
            </w:r>
            <m:oMath>
              <m:r>
                <w:rPr>
                  <w:rFonts w:ascii="Cambria Math" w:hAnsi="Cambria Math"/>
                </w:rPr>
                <m:t>±</m:t>
              </m:r>
            </m:oMath>
            <w:r w:rsidRPr="001E3493">
              <w:rPr>
                <w:rFonts w:eastAsiaTheme="minorEastAsia"/>
              </w:rPr>
              <w:t xml:space="preserve"> 0.8 A</w:t>
            </w:r>
          </w:p>
        </w:tc>
        <w:tc>
          <w:tcPr>
            <w:tcW w:w="1824" w:type="dxa"/>
            <w:tcBorders>
              <w:top w:val="single" w:sz="4" w:space="0" w:color="auto"/>
              <w:left w:val="single" w:sz="4" w:space="0" w:color="auto"/>
              <w:bottom w:val="single" w:sz="4" w:space="0" w:color="auto"/>
              <w:right w:val="single" w:sz="4" w:space="0" w:color="auto"/>
            </w:tcBorders>
            <w:shd w:val="clear" w:color="000000" w:fill="FFFFFF"/>
            <w:vAlign w:val="center"/>
          </w:tcPr>
          <w:p w14:paraId="7C409C4E" w14:textId="77777777" w:rsidR="00F9195D" w:rsidRPr="001E3493" w:rsidRDefault="00F9195D" w:rsidP="00E53010">
            <w:pPr>
              <w:spacing w:line="240" w:lineRule="auto"/>
            </w:pPr>
            <w:r w:rsidRPr="001E3493">
              <w:t xml:space="preserve">94.4 </w:t>
            </w:r>
            <m:oMath>
              <m:r>
                <w:rPr>
                  <w:rFonts w:ascii="Cambria Math" w:hAnsi="Cambria Math"/>
                </w:rPr>
                <m:t>±</m:t>
              </m:r>
            </m:oMath>
            <w:r w:rsidRPr="001E3493">
              <w:rPr>
                <w:rFonts w:eastAsiaTheme="minorEastAsia"/>
              </w:rPr>
              <w:t xml:space="preserve"> 2.3 AB</w:t>
            </w:r>
          </w:p>
        </w:tc>
        <w:tc>
          <w:tcPr>
            <w:tcW w:w="1681"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55B953D8" w14:textId="77777777" w:rsidR="00F9195D" w:rsidRPr="001E3493" w:rsidRDefault="00F9195D" w:rsidP="00E53010">
            <w:pPr>
              <w:spacing w:line="240" w:lineRule="auto"/>
            </w:pPr>
            <w:r w:rsidRPr="001E3493">
              <w:t xml:space="preserve">97.3 </w:t>
            </w:r>
            <m:oMath>
              <m:r>
                <w:rPr>
                  <w:rFonts w:ascii="Cambria Math" w:hAnsi="Cambria Math"/>
                </w:rPr>
                <m:t>±</m:t>
              </m:r>
            </m:oMath>
            <w:r w:rsidRPr="001E3493">
              <w:t xml:space="preserve"> 0.3</w:t>
            </w:r>
            <w:r w:rsidRPr="001E3493">
              <w:rPr>
                <w:rFonts w:eastAsiaTheme="minorEastAsia"/>
              </w:rPr>
              <w:t xml:space="preserve"> B</w:t>
            </w:r>
          </w:p>
        </w:tc>
        <w:tc>
          <w:tcPr>
            <w:tcW w:w="1845" w:type="dxa"/>
            <w:gridSpan w:val="2"/>
            <w:tcBorders>
              <w:top w:val="single" w:sz="4" w:space="0" w:color="auto"/>
              <w:left w:val="single" w:sz="4" w:space="0" w:color="auto"/>
              <w:bottom w:val="single" w:sz="4" w:space="0" w:color="auto"/>
              <w:right w:val="single" w:sz="4" w:space="0" w:color="auto"/>
            </w:tcBorders>
            <w:shd w:val="clear" w:color="000000" w:fill="FFFFFF"/>
            <w:vAlign w:val="center"/>
            <w:hideMark/>
          </w:tcPr>
          <w:p w14:paraId="41D27AE2" w14:textId="77777777" w:rsidR="00F9195D" w:rsidRPr="001E3493" w:rsidRDefault="00F9195D" w:rsidP="00E53010">
            <w:pPr>
              <w:spacing w:line="240" w:lineRule="auto"/>
            </w:pPr>
            <w:r w:rsidRPr="001E3493">
              <w:t xml:space="preserve">97.0 </w:t>
            </w:r>
            <m:oMath>
              <m:r>
                <w:rPr>
                  <w:rFonts w:ascii="Cambria Math" w:hAnsi="Cambria Math"/>
                </w:rPr>
                <m:t>±</m:t>
              </m:r>
            </m:oMath>
            <w:r w:rsidRPr="001E3493">
              <w:t xml:space="preserve"> 0.7</w:t>
            </w:r>
            <w:r w:rsidRPr="001E3493">
              <w:rPr>
                <w:rFonts w:eastAsiaTheme="minorEastAsia"/>
              </w:rPr>
              <w:t xml:space="preserve"> AB</w:t>
            </w:r>
          </w:p>
        </w:tc>
      </w:tr>
      <w:tr w:rsidR="0058305D" w:rsidRPr="001E3493" w14:paraId="254627A5" w14:textId="77777777" w:rsidTr="00CC5B0B">
        <w:trPr>
          <w:trHeight w:val="399"/>
        </w:trPr>
        <w:tc>
          <w:tcPr>
            <w:tcW w:w="1571"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0087ECAB" w14:textId="77777777" w:rsidR="00F9195D" w:rsidRPr="001E3493" w:rsidRDefault="00F9195D" w:rsidP="00E53010">
            <w:pPr>
              <w:spacing w:line="240" w:lineRule="auto"/>
            </w:pPr>
            <w:r w:rsidRPr="001E3493">
              <w:t>21</w:t>
            </w:r>
          </w:p>
        </w:tc>
        <w:tc>
          <w:tcPr>
            <w:tcW w:w="1756"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798F1AC2" w14:textId="77777777" w:rsidR="00F9195D" w:rsidRPr="001E3493" w:rsidRDefault="00F9195D" w:rsidP="00E53010">
            <w:pPr>
              <w:spacing w:line="240" w:lineRule="auto"/>
            </w:pPr>
            <w:r w:rsidRPr="001E3493">
              <w:t xml:space="preserve">98.5 </w:t>
            </w:r>
            <m:oMath>
              <m:r>
                <w:rPr>
                  <w:rFonts w:ascii="Cambria Math" w:hAnsi="Cambria Math"/>
                </w:rPr>
                <m:t>±</m:t>
              </m:r>
            </m:oMath>
            <w:r w:rsidRPr="001E3493">
              <w:rPr>
                <w:rFonts w:eastAsiaTheme="minorEastAsia"/>
              </w:rPr>
              <w:t xml:space="preserve"> 0.7 A</w:t>
            </w:r>
          </w:p>
        </w:tc>
        <w:tc>
          <w:tcPr>
            <w:tcW w:w="1824" w:type="dxa"/>
            <w:tcBorders>
              <w:top w:val="single" w:sz="4" w:space="0" w:color="auto"/>
              <w:left w:val="single" w:sz="4" w:space="0" w:color="auto"/>
              <w:bottom w:val="single" w:sz="4" w:space="0" w:color="auto"/>
              <w:right w:val="single" w:sz="4" w:space="0" w:color="auto"/>
            </w:tcBorders>
            <w:shd w:val="clear" w:color="000000" w:fill="FFFFFF"/>
            <w:vAlign w:val="center"/>
          </w:tcPr>
          <w:p w14:paraId="02027EFD" w14:textId="77777777" w:rsidR="00F9195D" w:rsidRPr="001E3493" w:rsidRDefault="00F9195D" w:rsidP="00E53010">
            <w:pPr>
              <w:spacing w:line="240" w:lineRule="auto"/>
            </w:pPr>
            <w:r w:rsidRPr="001E3493">
              <w:t xml:space="preserve">95.1 </w:t>
            </w:r>
            <m:oMath>
              <m:r>
                <w:rPr>
                  <w:rFonts w:ascii="Cambria Math" w:hAnsi="Cambria Math"/>
                </w:rPr>
                <m:t>±</m:t>
              </m:r>
            </m:oMath>
            <w:r w:rsidRPr="001E3493">
              <w:t xml:space="preserve"> 2.3</w:t>
            </w:r>
            <w:r w:rsidRPr="001E3493">
              <w:rPr>
                <w:rFonts w:eastAsiaTheme="minorEastAsia"/>
              </w:rPr>
              <w:t xml:space="preserve"> AB</w:t>
            </w:r>
          </w:p>
        </w:tc>
        <w:tc>
          <w:tcPr>
            <w:tcW w:w="1681"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34CE6E54" w14:textId="77777777" w:rsidR="00F9195D" w:rsidRPr="001E3493" w:rsidRDefault="00F9195D" w:rsidP="00E53010">
            <w:pPr>
              <w:spacing w:line="240" w:lineRule="auto"/>
            </w:pPr>
            <w:r w:rsidRPr="001E3493">
              <w:t xml:space="preserve">93.2 </w:t>
            </w:r>
            <m:oMath>
              <m:r>
                <w:rPr>
                  <w:rFonts w:ascii="Cambria Math" w:hAnsi="Cambria Math"/>
                </w:rPr>
                <m:t>±</m:t>
              </m:r>
            </m:oMath>
            <w:r w:rsidRPr="001E3493">
              <w:t xml:space="preserve"> 2.9</w:t>
            </w:r>
            <w:r w:rsidRPr="001E3493">
              <w:rPr>
                <w:rFonts w:eastAsiaTheme="minorEastAsia"/>
              </w:rPr>
              <w:t xml:space="preserve"> B</w:t>
            </w:r>
          </w:p>
        </w:tc>
        <w:tc>
          <w:tcPr>
            <w:tcW w:w="1845" w:type="dxa"/>
            <w:gridSpan w:val="2"/>
            <w:tcBorders>
              <w:top w:val="single" w:sz="4" w:space="0" w:color="auto"/>
              <w:left w:val="single" w:sz="4" w:space="0" w:color="auto"/>
              <w:bottom w:val="single" w:sz="4" w:space="0" w:color="auto"/>
              <w:right w:val="single" w:sz="4" w:space="0" w:color="auto"/>
            </w:tcBorders>
            <w:shd w:val="clear" w:color="000000" w:fill="FFFFFF"/>
            <w:vAlign w:val="center"/>
            <w:hideMark/>
          </w:tcPr>
          <w:p w14:paraId="6E6B4BC1" w14:textId="77777777" w:rsidR="00F9195D" w:rsidRPr="001E3493" w:rsidRDefault="00F9195D" w:rsidP="00E53010">
            <w:pPr>
              <w:spacing w:line="240" w:lineRule="auto"/>
            </w:pPr>
            <w:r w:rsidRPr="001E3493">
              <w:t xml:space="preserve">97.5 </w:t>
            </w:r>
            <m:oMath>
              <m:r>
                <w:rPr>
                  <w:rFonts w:ascii="Cambria Math" w:hAnsi="Cambria Math"/>
                </w:rPr>
                <m:t>±</m:t>
              </m:r>
            </m:oMath>
            <w:r w:rsidRPr="001E3493">
              <w:t xml:space="preserve"> 0.7</w:t>
            </w:r>
            <w:r w:rsidRPr="001E3493">
              <w:rPr>
                <w:rFonts w:eastAsiaTheme="minorEastAsia"/>
              </w:rPr>
              <w:t xml:space="preserve"> AB</w:t>
            </w:r>
          </w:p>
        </w:tc>
      </w:tr>
      <w:tr w:rsidR="0058305D" w:rsidRPr="001E3493" w14:paraId="61C7D166" w14:textId="77777777" w:rsidTr="00CC5B0B">
        <w:trPr>
          <w:trHeight w:val="399"/>
        </w:trPr>
        <w:tc>
          <w:tcPr>
            <w:tcW w:w="1571"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0F6BBA96" w14:textId="77777777" w:rsidR="00F9195D" w:rsidRPr="001E3493" w:rsidRDefault="00F9195D" w:rsidP="00E53010">
            <w:pPr>
              <w:spacing w:line="240" w:lineRule="auto"/>
            </w:pPr>
            <w:r w:rsidRPr="001E3493">
              <w:t>28</w:t>
            </w:r>
          </w:p>
        </w:tc>
        <w:tc>
          <w:tcPr>
            <w:tcW w:w="1756"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32E1D792" w14:textId="77777777" w:rsidR="00F9195D" w:rsidRPr="001E3493" w:rsidRDefault="00F9195D" w:rsidP="00E53010">
            <w:pPr>
              <w:spacing w:line="240" w:lineRule="auto"/>
            </w:pPr>
            <w:r w:rsidRPr="001E3493">
              <w:t xml:space="preserve">97.7 </w:t>
            </w:r>
            <m:oMath>
              <m:r>
                <w:rPr>
                  <w:rFonts w:ascii="Cambria Math" w:hAnsi="Cambria Math"/>
                </w:rPr>
                <m:t>±</m:t>
              </m:r>
            </m:oMath>
            <w:r w:rsidRPr="001E3493">
              <w:rPr>
                <w:rFonts w:eastAsiaTheme="minorEastAsia"/>
              </w:rPr>
              <w:t xml:space="preserve"> 0.3 A</w:t>
            </w:r>
          </w:p>
        </w:tc>
        <w:tc>
          <w:tcPr>
            <w:tcW w:w="1824" w:type="dxa"/>
            <w:tcBorders>
              <w:top w:val="single" w:sz="4" w:space="0" w:color="auto"/>
              <w:left w:val="single" w:sz="4" w:space="0" w:color="auto"/>
              <w:bottom w:val="single" w:sz="4" w:space="0" w:color="auto"/>
              <w:right w:val="single" w:sz="4" w:space="0" w:color="auto"/>
            </w:tcBorders>
            <w:shd w:val="clear" w:color="000000" w:fill="FFFFFF"/>
            <w:vAlign w:val="center"/>
          </w:tcPr>
          <w:p w14:paraId="1D17D608" w14:textId="77777777" w:rsidR="00F9195D" w:rsidRPr="001E3493" w:rsidRDefault="00F9195D" w:rsidP="00E53010">
            <w:pPr>
              <w:spacing w:line="240" w:lineRule="auto"/>
            </w:pPr>
            <w:r w:rsidRPr="001E3493">
              <w:t xml:space="preserve">94.1 </w:t>
            </w:r>
            <m:oMath>
              <m:r>
                <w:rPr>
                  <w:rFonts w:ascii="Cambria Math" w:hAnsi="Cambria Math"/>
                </w:rPr>
                <m:t>±</m:t>
              </m:r>
            </m:oMath>
            <w:r w:rsidRPr="001E3493">
              <w:t xml:space="preserve"> 2.1</w:t>
            </w:r>
            <w:r w:rsidRPr="001E3493">
              <w:rPr>
                <w:rFonts w:eastAsiaTheme="minorEastAsia"/>
              </w:rPr>
              <w:t xml:space="preserve"> AB</w:t>
            </w:r>
          </w:p>
        </w:tc>
        <w:tc>
          <w:tcPr>
            <w:tcW w:w="1681"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367AAA27" w14:textId="77777777" w:rsidR="00F9195D" w:rsidRPr="001E3493" w:rsidRDefault="00F9195D" w:rsidP="00E53010">
            <w:pPr>
              <w:spacing w:line="240" w:lineRule="auto"/>
            </w:pPr>
            <w:r w:rsidRPr="001E3493">
              <w:t xml:space="preserve">94.3 </w:t>
            </w:r>
            <m:oMath>
              <m:r>
                <w:rPr>
                  <w:rFonts w:ascii="Cambria Math" w:hAnsi="Cambria Math"/>
                </w:rPr>
                <m:t>±</m:t>
              </m:r>
            </m:oMath>
            <w:r w:rsidRPr="001E3493">
              <w:t xml:space="preserve"> 1.0</w:t>
            </w:r>
            <w:r w:rsidRPr="001E3493">
              <w:rPr>
                <w:rFonts w:eastAsiaTheme="minorEastAsia"/>
              </w:rPr>
              <w:t xml:space="preserve"> B</w:t>
            </w:r>
          </w:p>
        </w:tc>
        <w:tc>
          <w:tcPr>
            <w:tcW w:w="1845" w:type="dxa"/>
            <w:gridSpan w:val="2"/>
            <w:tcBorders>
              <w:top w:val="single" w:sz="4" w:space="0" w:color="auto"/>
              <w:left w:val="single" w:sz="4" w:space="0" w:color="auto"/>
              <w:bottom w:val="single" w:sz="4" w:space="0" w:color="auto"/>
              <w:right w:val="single" w:sz="4" w:space="0" w:color="auto"/>
            </w:tcBorders>
            <w:shd w:val="clear" w:color="000000" w:fill="FFFFFF"/>
            <w:vAlign w:val="center"/>
            <w:hideMark/>
          </w:tcPr>
          <w:p w14:paraId="1ADE6B51" w14:textId="77777777" w:rsidR="00F9195D" w:rsidRPr="001E3493" w:rsidRDefault="00F9195D" w:rsidP="00E53010">
            <w:pPr>
              <w:spacing w:line="240" w:lineRule="auto"/>
            </w:pPr>
            <w:r w:rsidRPr="001E3493">
              <w:t xml:space="preserve">94.0 </w:t>
            </w:r>
            <m:oMath>
              <m:r>
                <w:rPr>
                  <w:rFonts w:ascii="Cambria Math" w:hAnsi="Cambria Math"/>
                </w:rPr>
                <m:t>±</m:t>
              </m:r>
            </m:oMath>
            <w:r w:rsidRPr="001E3493">
              <w:t xml:space="preserve"> 2.3</w:t>
            </w:r>
            <w:r w:rsidRPr="001E3493">
              <w:rPr>
                <w:rFonts w:eastAsiaTheme="minorEastAsia"/>
              </w:rPr>
              <w:t xml:space="preserve"> AB</w:t>
            </w:r>
          </w:p>
        </w:tc>
      </w:tr>
      <w:tr w:rsidR="0058305D" w:rsidRPr="001E3493" w14:paraId="03E1F47E" w14:textId="77777777" w:rsidTr="00CC5B0B">
        <w:trPr>
          <w:trHeight w:val="399"/>
        </w:trPr>
        <w:tc>
          <w:tcPr>
            <w:tcW w:w="1571"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49B92120" w14:textId="77777777" w:rsidR="00F9195D" w:rsidRPr="001E3493" w:rsidRDefault="00F9195D" w:rsidP="00E53010">
            <w:pPr>
              <w:spacing w:line="240" w:lineRule="auto"/>
            </w:pPr>
            <w:r w:rsidRPr="001E3493">
              <w:t>42</w:t>
            </w:r>
          </w:p>
        </w:tc>
        <w:tc>
          <w:tcPr>
            <w:tcW w:w="1756"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5E38B81E" w14:textId="77777777" w:rsidR="00F9195D" w:rsidRPr="001E3493" w:rsidRDefault="00F9195D" w:rsidP="00E53010">
            <w:pPr>
              <w:spacing w:line="240" w:lineRule="auto"/>
            </w:pPr>
            <w:r w:rsidRPr="001E3493">
              <w:t xml:space="preserve">91.0 </w:t>
            </w:r>
            <m:oMath>
              <m:r>
                <w:rPr>
                  <w:rFonts w:ascii="Cambria Math" w:hAnsi="Cambria Math"/>
                </w:rPr>
                <m:t>±</m:t>
              </m:r>
            </m:oMath>
            <w:r w:rsidRPr="001E3493">
              <w:rPr>
                <w:rFonts w:eastAsiaTheme="minorEastAsia"/>
              </w:rPr>
              <w:t xml:space="preserve"> 3.0 A</w:t>
            </w:r>
          </w:p>
        </w:tc>
        <w:tc>
          <w:tcPr>
            <w:tcW w:w="1824" w:type="dxa"/>
            <w:tcBorders>
              <w:top w:val="single" w:sz="4" w:space="0" w:color="auto"/>
              <w:left w:val="single" w:sz="4" w:space="0" w:color="auto"/>
              <w:bottom w:val="single" w:sz="4" w:space="0" w:color="auto"/>
              <w:right w:val="single" w:sz="4" w:space="0" w:color="auto"/>
            </w:tcBorders>
            <w:shd w:val="clear" w:color="000000" w:fill="FFFFFF"/>
            <w:vAlign w:val="center"/>
          </w:tcPr>
          <w:p w14:paraId="40FC3B87" w14:textId="77777777" w:rsidR="00F9195D" w:rsidRPr="001E3493" w:rsidRDefault="00F9195D" w:rsidP="00E53010">
            <w:pPr>
              <w:spacing w:line="240" w:lineRule="auto"/>
            </w:pPr>
            <w:r w:rsidRPr="001E3493">
              <w:t xml:space="preserve">96.1 </w:t>
            </w:r>
            <m:oMath>
              <m:r>
                <w:rPr>
                  <w:rFonts w:ascii="Cambria Math" w:hAnsi="Cambria Math"/>
                </w:rPr>
                <m:t>±</m:t>
              </m:r>
            </m:oMath>
            <w:r w:rsidRPr="001E3493">
              <w:t xml:space="preserve"> 0.8</w:t>
            </w:r>
            <w:r w:rsidRPr="001E3493">
              <w:rPr>
                <w:rFonts w:eastAsiaTheme="minorEastAsia"/>
              </w:rPr>
              <w:t xml:space="preserve"> AB</w:t>
            </w:r>
          </w:p>
        </w:tc>
        <w:tc>
          <w:tcPr>
            <w:tcW w:w="1681"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278481B6" w14:textId="77777777" w:rsidR="00F9195D" w:rsidRPr="001E3493" w:rsidRDefault="00F9195D" w:rsidP="00E53010">
            <w:pPr>
              <w:spacing w:line="240" w:lineRule="auto"/>
            </w:pPr>
            <w:r w:rsidRPr="001E3493">
              <w:t xml:space="preserve">89.8 </w:t>
            </w:r>
            <m:oMath>
              <m:r>
                <w:rPr>
                  <w:rFonts w:ascii="Cambria Math" w:hAnsi="Cambria Math"/>
                </w:rPr>
                <m:t>±</m:t>
              </m:r>
            </m:oMath>
            <w:r w:rsidRPr="001E3493">
              <w:t xml:space="preserve"> 1.9</w:t>
            </w:r>
            <w:r w:rsidRPr="001E3493">
              <w:rPr>
                <w:rFonts w:eastAsiaTheme="minorEastAsia"/>
              </w:rPr>
              <w:t xml:space="preserve"> B</w:t>
            </w:r>
          </w:p>
        </w:tc>
        <w:tc>
          <w:tcPr>
            <w:tcW w:w="1845" w:type="dxa"/>
            <w:gridSpan w:val="2"/>
            <w:tcBorders>
              <w:top w:val="single" w:sz="4" w:space="0" w:color="auto"/>
              <w:left w:val="single" w:sz="4" w:space="0" w:color="auto"/>
              <w:bottom w:val="single" w:sz="4" w:space="0" w:color="auto"/>
              <w:right w:val="single" w:sz="4" w:space="0" w:color="auto"/>
            </w:tcBorders>
            <w:shd w:val="clear" w:color="000000" w:fill="FFFFFF"/>
            <w:vAlign w:val="center"/>
            <w:hideMark/>
          </w:tcPr>
          <w:p w14:paraId="2170EA87" w14:textId="77777777" w:rsidR="00F9195D" w:rsidRPr="001E3493" w:rsidRDefault="00F9195D" w:rsidP="00E53010">
            <w:pPr>
              <w:spacing w:line="240" w:lineRule="auto"/>
            </w:pPr>
            <w:r w:rsidRPr="001E3493">
              <w:t xml:space="preserve">91.0 </w:t>
            </w:r>
            <m:oMath>
              <m:r>
                <w:rPr>
                  <w:rFonts w:ascii="Cambria Math" w:hAnsi="Cambria Math"/>
                </w:rPr>
                <m:t>±</m:t>
              </m:r>
            </m:oMath>
            <w:r w:rsidRPr="001E3493">
              <w:t xml:space="preserve"> 2.5</w:t>
            </w:r>
            <w:r w:rsidRPr="001E3493">
              <w:rPr>
                <w:rFonts w:eastAsiaTheme="minorEastAsia"/>
              </w:rPr>
              <w:t xml:space="preserve"> AB</w:t>
            </w:r>
          </w:p>
        </w:tc>
      </w:tr>
      <w:tr w:rsidR="0058305D" w:rsidRPr="001E3493" w14:paraId="0CB45D6C" w14:textId="77777777" w:rsidTr="00CC5B0B">
        <w:trPr>
          <w:trHeight w:val="399"/>
        </w:trPr>
        <w:tc>
          <w:tcPr>
            <w:tcW w:w="1571" w:type="dxa"/>
            <w:tcBorders>
              <w:top w:val="single" w:sz="4" w:space="0" w:color="auto"/>
              <w:left w:val="single" w:sz="4" w:space="0" w:color="auto"/>
              <w:bottom w:val="single" w:sz="4" w:space="0" w:color="auto"/>
              <w:right w:val="single" w:sz="4" w:space="0" w:color="auto"/>
            </w:tcBorders>
            <w:shd w:val="clear" w:color="000000" w:fill="FFFFFF"/>
            <w:vAlign w:val="center"/>
          </w:tcPr>
          <w:p w14:paraId="0E6D4923" w14:textId="77777777" w:rsidR="00F9195D" w:rsidRPr="001E3493" w:rsidRDefault="00F9195D" w:rsidP="00E53010">
            <w:pPr>
              <w:spacing w:line="240" w:lineRule="auto"/>
            </w:pPr>
            <w:r w:rsidRPr="001E3493">
              <w:t>56</w:t>
            </w:r>
          </w:p>
        </w:tc>
        <w:tc>
          <w:tcPr>
            <w:tcW w:w="1756" w:type="dxa"/>
            <w:tcBorders>
              <w:top w:val="single" w:sz="4" w:space="0" w:color="auto"/>
              <w:left w:val="single" w:sz="4" w:space="0" w:color="auto"/>
              <w:bottom w:val="single" w:sz="4" w:space="0" w:color="auto"/>
              <w:right w:val="single" w:sz="4" w:space="0" w:color="auto"/>
            </w:tcBorders>
            <w:shd w:val="clear" w:color="000000" w:fill="FFFFFF"/>
            <w:vAlign w:val="center"/>
          </w:tcPr>
          <w:p w14:paraId="119B8282" w14:textId="77777777" w:rsidR="00F9195D" w:rsidRPr="001E3493" w:rsidRDefault="00F9195D" w:rsidP="00E53010">
            <w:pPr>
              <w:spacing w:line="240" w:lineRule="auto"/>
            </w:pPr>
            <w:r w:rsidRPr="001E3493">
              <w:t xml:space="preserve">94.6 </w:t>
            </w:r>
            <m:oMath>
              <m:r>
                <w:rPr>
                  <w:rFonts w:ascii="Cambria Math" w:hAnsi="Cambria Math"/>
                </w:rPr>
                <m:t>±</m:t>
              </m:r>
            </m:oMath>
            <w:r w:rsidRPr="001E3493">
              <w:t xml:space="preserve"> 0.5</w:t>
            </w:r>
            <w:r w:rsidRPr="001E3493">
              <w:rPr>
                <w:rFonts w:eastAsiaTheme="minorEastAsia"/>
              </w:rPr>
              <w:t xml:space="preserve"> A</w:t>
            </w:r>
          </w:p>
        </w:tc>
        <w:tc>
          <w:tcPr>
            <w:tcW w:w="1824" w:type="dxa"/>
            <w:tcBorders>
              <w:top w:val="single" w:sz="4" w:space="0" w:color="auto"/>
              <w:left w:val="single" w:sz="4" w:space="0" w:color="auto"/>
              <w:bottom w:val="single" w:sz="4" w:space="0" w:color="auto"/>
              <w:right w:val="single" w:sz="4" w:space="0" w:color="auto"/>
            </w:tcBorders>
            <w:shd w:val="clear" w:color="000000" w:fill="FFFFFF"/>
            <w:vAlign w:val="center"/>
          </w:tcPr>
          <w:p w14:paraId="15EA70F3" w14:textId="77777777" w:rsidR="00F9195D" w:rsidRPr="001E3493" w:rsidRDefault="00F9195D" w:rsidP="00E53010">
            <w:pPr>
              <w:spacing w:line="240" w:lineRule="auto"/>
            </w:pPr>
            <w:r w:rsidRPr="001E3493">
              <w:t>-</w:t>
            </w:r>
          </w:p>
        </w:tc>
        <w:tc>
          <w:tcPr>
            <w:tcW w:w="1681" w:type="dxa"/>
            <w:tcBorders>
              <w:top w:val="single" w:sz="4" w:space="0" w:color="auto"/>
              <w:left w:val="single" w:sz="4" w:space="0" w:color="auto"/>
              <w:bottom w:val="single" w:sz="4" w:space="0" w:color="auto"/>
              <w:right w:val="single" w:sz="4" w:space="0" w:color="auto"/>
            </w:tcBorders>
            <w:shd w:val="clear" w:color="000000" w:fill="FFFFFF"/>
            <w:vAlign w:val="center"/>
          </w:tcPr>
          <w:p w14:paraId="5DFBC4D6" w14:textId="77777777" w:rsidR="00F9195D" w:rsidRPr="001E3493" w:rsidRDefault="00F9195D" w:rsidP="00E53010">
            <w:pPr>
              <w:spacing w:line="240" w:lineRule="auto"/>
            </w:pPr>
            <w:r w:rsidRPr="001E3493">
              <w:t xml:space="preserve">90.2 </w:t>
            </w:r>
            <m:oMath>
              <m:r>
                <w:rPr>
                  <w:rFonts w:ascii="Cambria Math" w:hAnsi="Cambria Math"/>
                </w:rPr>
                <m:t>±</m:t>
              </m:r>
            </m:oMath>
            <w:r w:rsidRPr="001E3493">
              <w:t xml:space="preserve"> 0.2</w:t>
            </w:r>
            <w:r w:rsidRPr="001E3493">
              <w:rPr>
                <w:rFonts w:eastAsiaTheme="minorEastAsia"/>
              </w:rPr>
              <w:t xml:space="preserve"> B</w:t>
            </w:r>
          </w:p>
        </w:tc>
        <w:tc>
          <w:tcPr>
            <w:tcW w:w="1845" w:type="dxa"/>
            <w:gridSpan w:val="2"/>
            <w:tcBorders>
              <w:top w:val="single" w:sz="4" w:space="0" w:color="auto"/>
              <w:left w:val="single" w:sz="4" w:space="0" w:color="auto"/>
              <w:bottom w:val="single" w:sz="4" w:space="0" w:color="auto"/>
              <w:right w:val="single" w:sz="4" w:space="0" w:color="auto"/>
            </w:tcBorders>
            <w:shd w:val="clear" w:color="000000" w:fill="FFFFFF"/>
            <w:vAlign w:val="center"/>
          </w:tcPr>
          <w:p w14:paraId="1EBB262D" w14:textId="77777777" w:rsidR="00F9195D" w:rsidRPr="001E3493" w:rsidRDefault="00F9195D" w:rsidP="00E53010">
            <w:pPr>
              <w:spacing w:line="240" w:lineRule="auto"/>
            </w:pPr>
            <w:r w:rsidRPr="001E3493">
              <w:t xml:space="preserve">92.8 </w:t>
            </w:r>
            <m:oMath>
              <m:r>
                <w:rPr>
                  <w:rFonts w:ascii="Cambria Math" w:hAnsi="Cambria Math"/>
                </w:rPr>
                <m:t>±</m:t>
              </m:r>
            </m:oMath>
            <w:r w:rsidRPr="001E3493">
              <w:t xml:space="preserve"> 1.8</w:t>
            </w:r>
            <w:r w:rsidRPr="001E3493">
              <w:rPr>
                <w:rFonts w:eastAsiaTheme="minorEastAsia"/>
              </w:rPr>
              <w:t xml:space="preserve"> AB</w:t>
            </w:r>
          </w:p>
        </w:tc>
      </w:tr>
      <w:tr w:rsidR="0058305D" w:rsidRPr="001E3493" w14:paraId="12F1F0AE" w14:textId="77777777" w:rsidTr="00CC5B0B">
        <w:trPr>
          <w:trHeight w:val="399"/>
        </w:trPr>
        <w:tc>
          <w:tcPr>
            <w:tcW w:w="1571" w:type="dxa"/>
            <w:tcBorders>
              <w:top w:val="single" w:sz="4" w:space="0" w:color="auto"/>
              <w:left w:val="single" w:sz="4" w:space="0" w:color="auto"/>
              <w:bottom w:val="single" w:sz="4" w:space="0" w:color="auto"/>
              <w:right w:val="single" w:sz="4" w:space="0" w:color="auto"/>
            </w:tcBorders>
            <w:shd w:val="clear" w:color="000000" w:fill="FFFFFF"/>
            <w:vAlign w:val="center"/>
          </w:tcPr>
          <w:p w14:paraId="7E70C03D" w14:textId="77777777" w:rsidR="00F9195D" w:rsidRPr="001E3493" w:rsidRDefault="00F9195D" w:rsidP="00E53010">
            <w:pPr>
              <w:spacing w:line="240" w:lineRule="auto"/>
            </w:pPr>
            <w:r w:rsidRPr="001E3493">
              <w:t>70</w:t>
            </w:r>
          </w:p>
        </w:tc>
        <w:tc>
          <w:tcPr>
            <w:tcW w:w="1756" w:type="dxa"/>
            <w:tcBorders>
              <w:top w:val="single" w:sz="4" w:space="0" w:color="auto"/>
              <w:left w:val="single" w:sz="4" w:space="0" w:color="auto"/>
              <w:bottom w:val="single" w:sz="4" w:space="0" w:color="auto"/>
              <w:right w:val="single" w:sz="4" w:space="0" w:color="auto"/>
            </w:tcBorders>
            <w:shd w:val="clear" w:color="000000" w:fill="FFFFFF"/>
            <w:vAlign w:val="center"/>
          </w:tcPr>
          <w:p w14:paraId="468BD35B" w14:textId="77777777" w:rsidR="00F9195D" w:rsidRPr="001E3493" w:rsidRDefault="00F9195D" w:rsidP="00E53010">
            <w:pPr>
              <w:spacing w:line="240" w:lineRule="auto"/>
            </w:pPr>
            <w:r w:rsidRPr="001E3493">
              <w:t xml:space="preserve">91.3 </w:t>
            </w:r>
            <m:oMath>
              <m:r>
                <w:rPr>
                  <w:rFonts w:ascii="Cambria Math" w:hAnsi="Cambria Math"/>
                </w:rPr>
                <m:t>±</m:t>
              </m:r>
            </m:oMath>
            <w:r w:rsidRPr="001E3493">
              <w:t xml:space="preserve"> 2.3</w:t>
            </w:r>
            <w:r w:rsidRPr="001E3493">
              <w:rPr>
                <w:rFonts w:eastAsiaTheme="minorEastAsia"/>
              </w:rPr>
              <w:t xml:space="preserve"> A</w:t>
            </w:r>
          </w:p>
        </w:tc>
        <w:tc>
          <w:tcPr>
            <w:tcW w:w="1824" w:type="dxa"/>
            <w:tcBorders>
              <w:top w:val="single" w:sz="4" w:space="0" w:color="auto"/>
              <w:left w:val="single" w:sz="4" w:space="0" w:color="auto"/>
              <w:bottom w:val="single" w:sz="4" w:space="0" w:color="auto"/>
              <w:right w:val="single" w:sz="4" w:space="0" w:color="auto"/>
            </w:tcBorders>
            <w:shd w:val="clear" w:color="000000" w:fill="FFFFFF"/>
            <w:vAlign w:val="center"/>
          </w:tcPr>
          <w:p w14:paraId="7D3812D0" w14:textId="77777777" w:rsidR="00F9195D" w:rsidRPr="001E3493" w:rsidRDefault="00F9195D" w:rsidP="00E53010">
            <w:pPr>
              <w:spacing w:line="240" w:lineRule="auto"/>
            </w:pPr>
            <w:r w:rsidRPr="001E3493">
              <w:t>-</w:t>
            </w:r>
          </w:p>
        </w:tc>
        <w:tc>
          <w:tcPr>
            <w:tcW w:w="1681" w:type="dxa"/>
            <w:tcBorders>
              <w:top w:val="single" w:sz="4" w:space="0" w:color="auto"/>
              <w:left w:val="single" w:sz="4" w:space="0" w:color="auto"/>
              <w:bottom w:val="single" w:sz="4" w:space="0" w:color="auto"/>
              <w:right w:val="single" w:sz="4" w:space="0" w:color="auto"/>
            </w:tcBorders>
            <w:shd w:val="clear" w:color="000000" w:fill="FFFFFF"/>
            <w:vAlign w:val="center"/>
          </w:tcPr>
          <w:p w14:paraId="6B369DB6" w14:textId="77777777" w:rsidR="00F9195D" w:rsidRPr="001E3493" w:rsidRDefault="00F9195D" w:rsidP="00E53010">
            <w:pPr>
              <w:spacing w:line="240" w:lineRule="auto"/>
            </w:pPr>
            <w:r w:rsidRPr="001E3493">
              <w:t xml:space="preserve">88.9 </w:t>
            </w:r>
            <m:oMath>
              <m:r>
                <w:rPr>
                  <w:rFonts w:ascii="Cambria Math" w:hAnsi="Cambria Math"/>
                </w:rPr>
                <m:t>±</m:t>
              </m:r>
            </m:oMath>
            <w:r w:rsidRPr="001E3493">
              <w:t xml:space="preserve"> 0.4</w:t>
            </w:r>
            <w:r w:rsidRPr="001E3493">
              <w:rPr>
                <w:rFonts w:eastAsiaTheme="minorEastAsia"/>
              </w:rPr>
              <w:t xml:space="preserve"> B</w:t>
            </w:r>
          </w:p>
        </w:tc>
        <w:tc>
          <w:tcPr>
            <w:tcW w:w="1845" w:type="dxa"/>
            <w:gridSpan w:val="2"/>
            <w:tcBorders>
              <w:top w:val="single" w:sz="4" w:space="0" w:color="auto"/>
              <w:left w:val="single" w:sz="4" w:space="0" w:color="auto"/>
              <w:bottom w:val="single" w:sz="4" w:space="0" w:color="auto"/>
              <w:right w:val="single" w:sz="4" w:space="0" w:color="auto"/>
            </w:tcBorders>
            <w:shd w:val="clear" w:color="000000" w:fill="FFFFFF"/>
            <w:vAlign w:val="center"/>
          </w:tcPr>
          <w:p w14:paraId="294D3B8A" w14:textId="77777777" w:rsidR="00F9195D" w:rsidRPr="001E3493" w:rsidRDefault="00F9195D" w:rsidP="00E53010">
            <w:pPr>
              <w:spacing w:line="240" w:lineRule="auto"/>
            </w:pPr>
            <w:r w:rsidRPr="001E3493">
              <w:t xml:space="preserve">90.4 </w:t>
            </w:r>
            <m:oMath>
              <m:r>
                <w:rPr>
                  <w:rFonts w:ascii="Cambria Math" w:hAnsi="Cambria Math"/>
                </w:rPr>
                <m:t>±</m:t>
              </m:r>
            </m:oMath>
            <w:r w:rsidRPr="001E3493">
              <w:t xml:space="preserve"> 1.3</w:t>
            </w:r>
            <w:r w:rsidRPr="001E3493">
              <w:rPr>
                <w:rFonts w:eastAsiaTheme="minorEastAsia"/>
              </w:rPr>
              <w:t xml:space="preserve"> AB</w:t>
            </w:r>
          </w:p>
        </w:tc>
      </w:tr>
      <w:tr w:rsidR="0058305D" w:rsidRPr="001E3493" w14:paraId="76AC69BC" w14:textId="77777777" w:rsidTr="00CC5B0B">
        <w:trPr>
          <w:trHeight w:val="399"/>
        </w:trPr>
        <w:tc>
          <w:tcPr>
            <w:tcW w:w="1571" w:type="dxa"/>
            <w:tcBorders>
              <w:top w:val="single" w:sz="4" w:space="0" w:color="auto"/>
              <w:left w:val="single" w:sz="4" w:space="0" w:color="auto"/>
              <w:bottom w:val="single" w:sz="4" w:space="0" w:color="auto"/>
              <w:right w:val="single" w:sz="4" w:space="0" w:color="auto"/>
            </w:tcBorders>
            <w:shd w:val="clear" w:color="000000" w:fill="FFFFFF"/>
            <w:vAlign w:val="center"/>
          </w:tcPr>
          <w:p w14:paraId="66AB0AFD" w14:textId="77777777" w:rsidR="00F9195D" w:rsidRPr="001E3493" w:rsidRDefault="00F9195D" w:rsidP="00E53010">
            <w:pPr>
              <w:spacing w:line="240" w:lineRule="auto"/>
            </w:pPr>
            <w:r w:rsidRPr="001E3493">
              <w:t>84</w:t>
            </w:r>
          </w:p>
        </w:tc>
        <w:tc>
          <w:tcPr>
            <w:tcW w:w="1756" w:type="dxa"/>
            <w:tcBorders>
              <w:top w:val="single" w:sz="4" w:space="0" w:color="auto"/>
              <w:left w:val="single" w:sz="4" w:space="0" w:color="auto"/>
              <w:bottom w:val="single" w:sz="4" w:space="0" w:color="auto"/>
              <w:right w:val="single" w:sz="4" w:space="0" w:color="auto"/>
            </w:tcBorders>
            <w:shd w:val="clear" w:color="000000" w:fill="FFFFFF"/>
            <w:vAlign w:val="center"/>
          </w:tcPr>
          <w:p w14:paraId="4AD18C90" w14:textId="77777777" w:rsidR="00F9195D" w:rsidRPr="001E3493" w:rsidRDefault="00F9195D" w:rsidP="00E53010">
            <w:pPr>
              <w:spacing w:line="240" w:lineRule="auto"/>
            </w:pPr>
            <w:r w:rsidRPr="001E3493">
              <w:t xml:space="preserve">85.3 </w:t>
            </w:r>
            <m:oMath>
              <m:r>
                <w:rPr>
                  <w:rFonts w:ascii="Cambria Math" w:hAnsi="Cambria Math"/>
                </w:rPr>
                <m:t>±</m:t>
              </m:r>
            </m:oMath>
            <w:r w:rsidRPr="001E3493">
              <w:t xml:space="preserve"> 2.3</w:t>
            </w:r>
            <w:r w:rsidRPr="001E3493">
              <w:rPr>
                <w:rFonts w:eastAsiaTheme="minorEastAsia"/>
              </w:rPr>
              <w:t xml:space="preserve"> A</w:t>
            </w:r>
          </w:p>
        </w:tc>
        <w:tc>
          <w:tcPr>
            <w:tcW w:w="1824" w:type="dxa"/>
            <w:tcBorders>
              <w:top w:val="single" w:sz="4" w:space="0" w:color="auto"/>
              <w:left w:val="single" w:sz="4" w:space="0" w:color="auto"/>
              <w:bottom w:val="single" w:sz="4" w:space="0" w:color="auto"/>
              <w:right w:val="single" w:sz="4" w:space="0" w:color="auto"/>
            </w:tcBorders>
            <w:shd w:val="clear" w:color="000000" w:fill="FFFFFF"/>
            <w:vAlign w:val="center"/>
          </w:tcPr>
          <w:p w14:paraId="640A456E" w14:textId="77777777" w:rsidR="00F9195D" w:rsidRPr="001E3493" w:rsidRDefault="00F9195D" w:rsidP="00E53010">
            <w:pPr>
              <w:spacing w:line="240" w:lineRule="auto"/>
            </w:pPr>
            <w:r w:rsidRPr="001E3493">
              <w:t>-</w:t>
            </w:r>
          </w:p>
        </w:tc>
        <w:tc>
          <w:tcPr>
            <w:tcW w:w="1681" w:type="dxa"/>
            <w:tcBorders>
              <w:top w:val="single" w:sz="4" w:space="0" w:color="auto"/>
              <w:left w:val="single" w:sz="4" w:space="0" w:color="auto"/>
              <w:bottom w:val="single" w:sz="4" w:space="0" w:color="auto"/>
              <w:right w:val="single" w:sz="4" w:space="0" w:color="auto"/>
            </w:tcBorders>
            <w:shd w:val="clear" w:color="000000" w:fill="FFFFFF"/>
            <w:vAlign w:val="center"/>
          </w:tcPr>
          <w:p w14:paraId="791673FC" w14:textId="77777777" w:rsidR="00F9195D" w:rsidRPr="001E3493" w:rsidRDefault="00F9195D" w:rsidP="00E53010">
            <w:pPr>
              <w:spacing w:line="240" w:lineRule="auto"/>
            </w:pPr>
            <w:r w:rsidRPr="001E3493">
              <w:t xml:space="preserve">91.2 </w:t>
            </w:r>
            <m:oMath>
              <m:r>
                <w:rPr>
                  <w:rFonts w:ascii="Cambria Math" w:hAnsi="Cambria Math"/>
                </w:rPr>
                <m:t>±</m:t>
              </m:r>
            </m:oMath>
            <w:r w:rsidRPr="001E3493">
              <w:t xml:space="preserve"> 1.3</w:t>
            </w:r>
            <w:r w:rsidRPr="001E3493">
              <w:rPr>
                <w:rFonts w:eastAsiaTheme="minorEastAsia"/>
              </w:rPr>
              <w:t xml:space="preserve"> B</w:t>
            </w:r>
          </w:p>
        </w:tc>
        <w:tc>
          <w:tcPr>
            <w:tcW w:w="1845" w:type="dxa"/>
            <w:gridSpan w:val="2"/>
            <w:tcBorders>
              <w:top w:val="single" w:sz="4" w:space="0" w:color="auto"/>
              <w:left w:val="single" w:sz="4" w:space="0" w:color="auto"/>
              <w:bottom w:val="single" w:sz="4" w:space="0" w:color="auto"/>
              <w:right w:val="single" w:sz="4" w:space="0" w:color="auto"/>
            </w:tcBorders>
            <w:shd w:val="clear" w:color="000000" w:fill="FFFFFF"/>
            <w:vAlign w:val="center"/>
          </w:tcPr>
          <w:p w14:paraId="6D6C8161" w14:textId="77777777" w:rsidR="00F9195D" w:rsidRPr="001E3493" w:rsidRDefault="00F9195D" w:rsidP="00E53010">
            <w:pPr>
              <w:spacing w:line="240" w:lineRule="auto"/>
            </w:pPr>
            <w:r w:rsidRPr="001E3493">
              <w:t xml:space="preserve">86.6 </w:t>
            </w:r>
            <m:oMath>
              <m:r>
                <w:rPr>
                  <w:rFonts w:ascii="Cambria Math" w:hAnsi="Cambria Math"/>
                </w:rPr>
                <m:t>±</m:t>
              </m:r>
            </m:oMath>
            <w:r w:rsidRPr="001E3493">
              <w:t>1.3</w:t>
            </w:r>
            <w:r w:rsidRPr="001E3493">
              <w:rPr>
                <w:rFonts w:eastAsiaTheme="minorEastAsia"/>
              </w:rPr>
              <w:t xml:space="preserve"> AB</w:t>
            </w:r>
          </w:p>
        </w:tc>
      </w:tr>
      <w:tr w:rsidR="00F9195D" w:rsidRPr="001E3493" w14:paraId="1131FA5B" w14:textId="77777777" w:rsidTr="00CC5B0B">
        <w:tblPrEx>
          <w:tblCellMar>
            <w:top w:w="15" w:type="dxa"/>
            <w:bottom w:w="15" w:type="dxa"/>
          </w:tblCellMar>
        </w:tblPrEx>
        <w:trPr>
          <w:gridAfter w:val="1"/>
          <w:wAfter w:w="399" w:type="dxa"/>
          <w:trHeight w:val="468"/>
        </w:trPr>
        <w:tc>
          <w:tcPr>
            <w:tcW w:w="8280" w:type="dxa"/>
            <w:gridSpan w:val="5"/>
          </w:tcPr>
          <w:p w14:paraId="5B0934AA" w14:textId="7DBC95EC" w:rsidR="009C22E1" w:rsidRPr="001E3493" w:rsidRDefault="00F9195D" w:rsidP="00E53010">
            <w:pPr>
              <w:spacing w:line="240" w:lineRule="auto"/>
              <w:jc w:val="both"/>
              <w:rPr>
                <w:color w:val="000000" w:themeColor="text1"/>
              </w:rPr>
            </w:pPr>
            <w:r w:rsidRPr="001E3493">
              <w:rPr>
                <w:color w:val="000000" w:themeColor="text1"/>
              </w:rPr>
              <w:t>LS-means with the same letter and on the same row are not significantly</w:t>
            </w:r>
            <w:r w:rsidR="009C22E1" w:rsidRPr="001E3493">
              <w:rPr>
                <w:color w:val="000000" w:themeColor="text1"/>
              </w:rPr>
              <w:t xml:space="preserve"> </w:t>
            </w:r>
            <w:r w:rsidRPr="001E3493">
              <w:rPr>
                <w:color w:val="000000" w:themeColor="text1"/>
              </w:rPr>
              <w:t>different.</w:t>
            </w:r>
          </w:p>
          <w:p w14:paraId="24C06768" w14:textId="77777777" w:rsidR="00E53010" w:rsidRDefault="00E53010" w:rsidP="00E53010">
            <w:pPr>
              <w:spacing w:line="240" w:lineRule="auto"/>
              <w:jc w:val="both"/>
              <w:rPr>
                <w:color w:val="000000" w:themeColor="text1"/>
              </w:rPr>
            </w:pPr>
          </w:p>
          <w:p w14:paraId="23806F13" w14:textId="20EA5F29" w:rsidR="005F0DFB" w:rsidRPr="001E3493" w:rsidRDefault="005F0DFB" w:rsidP="00E53010">
            <w:pPr>
              <w:keepNext/>
              <w:spacing w:line="240" w:lineRule="auto"/>
              <w:jc w:val="both"/>
            </w:pPr>
          </w:p>
        </w:tc>
      </w:tr>
    </w:tbl>
    <w:p w14:paraId="7E3B4687" w14:textId="77777777" w:rsidR="0058305D" w:rsidRDefault="0058305D" w:rsidP="00B46408">
      <w:pPr>
        <w:pStyle w:val="Caption"/>
      </w:pPr>
      <w:r w:rsidRPr="001E3493">
        <w:rPr>
          <w:noProof/>
        </w:rPr>
        <w:drawing>
          <wp:inline distT="0" distB="0" distL="0" distR="0" wp14:anchorId="719EBC63" wp14:editId="38162727">
            <wp:extent cx="5172075" cy="1504950"/>
            <wp:effectExtent l="0" t="0" r="9525" b="0"/>
            <wp:docPr id="1138302477" name="Chart 1">
              <a:extLst xmlns:a="http://schemas.openxmlformats.org/drawingml/2006/main">
                <a:ext uri="{FF2B5EF4-FFF2-40B4-BE49-F238E27FC236}">
                  <a16:creationId xmlns:a16="http://schemas.microsoft.com/office/drawing/2014/main" id="{C7710FD3-02C9-0959-3083-8A39D69D04E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3181DA6C" w14:textId="74C56795" w:rsidR="005F0DFB" w:rsidRDefault="0058305D" w:rsidP="00B46408">
      <w:pPr>
        <w:pStyle w:val="Caption"/>
      </w:pPr>
      <w:bookmarkStart w:id="63" w:name="_Toc195707614"/>
      <w:r>
        <w:t xml:space="preserve">Figure </w:t>
      </w:r>
      <w:fldSimple w:instr=" SEQ Figure \* ARABIC ">
        <w:r w:rsidR="00056F45">
          <w:rPr>
            <w:noProof/>
          </w:rPr>
          <w:t>6</w:t>
        </w:r>
      </w:fldSimple>
      <w:r>
        <w:t xml:space="preserve">: </w:t>
      </w:r>
      <w:r w:rsidRPr="001E3493">
        <w:t xml:space="preserve">Average temperatures per </w:t>
      </w:r>
      <w:proofErr w:type="gramStart"/>
      <w:r w:rsidRPr="001E3493">
        <w:t>groups</w:t>
      </w:r>
      <w:proofErr w:type="gramEnd"/>
      <w:r w:rsidRPr="001E3493">
        <w:t xml:space="preserve"> per time point</w:t>
      </w:r>
      <w:bookmarkEnd w:id="63"/>
    </w:p>
    <w:p w14:paraId="5EF8DE4C" w14:textId="77777777" w:rsidR="000D305A" w:rsidRDefault="000D305A" w:rsidP="000D305A"/>
    <w:p w14:paraId="578C81EB" w14:textId="77777777" w:rsidR="004410D8" w:rsidRDefault="004410D8" w:rsidP="000D305A"/>
    <w:p w14:paraId="68F34417" w14:textId="77777777" w:rsidR="004410D8" w:rsidRDefault="004410D8" w:rsidP="000D305A"/>
    <w:p w14:paraId="1C47B89E" w14:textId="77777777" w:rsidR="004410D8" w:rsidRDefault="004410D8" w:rsidP="000D305A"/>
    <w:p w14:paraId="4D7C1328" w14:textId="77777777" w:rsidR="004410D8" w:rsidRDefault="004410D8" w:rsidP="000D305A"/>
    <w:p w14:paraId="7D125F9D" w14:textId="77777777" w:rsidR="004410D8" w:rsidRPr="001E3493" w:rsidRDefault="004410D8" w:rsidP="004410D8">
      <w:pPr>
        <w:rPr>
          <w:color w:val="000000" w:themeColor="text1"/>
        </w:rPr>
      </w:pPr>
      <w:r w:rsidRPr="001E3493">
        <w:rPr>
          <w:color w:val="000000" w:themeColor="text1"/>
        </w:rPr>
        <w:lastRenderedPageBreak/>
        <w:t xml:space="preserve">Group SB was not different from group NS on all time points except for day 21 when group NS had slightly higher readings. Similarities in temperature patterns </w:t>
      </w:r>
      <w:proofErr w:type="gramStart"/>
      <w:r w:rsidRPr="001E3493">
        <w:rPr>
          <w:color w:val="000000" w:themeColor="text1"/>
        </w:rPr>
        <w:t>suggests</w:t>
      </w:r>
      <w:proofErr w:type="gramEnd"/>
      <w:r w:rsidRPr="001E3493">
        <w:rPr>
          <w:color w:val="000000" w:themeColor="text1"/>
        </w:rPr>
        <w:t xml:space="preserve"> that group NS may have exhibited similar temperature patterns as an infected group until day 42. However, this pattern is not associated with OM.</w:t>
      </w:r>
    </w:p>
    <w:p w14:paraId="44EB0BF6" w14:textId="77777777" w:rsidR="004410D8" w:rsidRPr="00541BF6" w:rsidRDefault="004410D8" w:rsidP="004410D8">
      <w:pPr>
        <w:keepNext/>
        <w:adjustRightInd w:val="0"/>
        <w:spacing w:before="60" w:after="60"/>
        <w:rPr>
          <w:color w:val="000000" w:themeColor="text1"/>
        </w:rPr>
      </w:pPr>
      <w:r w:rsidRPr="001E3493">
        <w:rPr>
          <w:color w:val="000000" w:themeColor="text1"/>
        </w:rPr>
        <w:t xml:space="preserve">After day 42, repeated measures analysis of variance with post-hoc Tukey’s adjustment analysis was done for groups SA, SBA and NS from day 56 to day 84.  There was a significant difference between groups (p= 0.0053). Group SBA presented lower average temperatures compared to both SA (p= 0.0064) and NS (p= 0.7039) until day 70. The final time point (Day 84) is marked by a shift in patterns in which group SA and NS had a decrease in SST while SBA had an increase in SST. The increase in temperature for SBA group might represent the delayed onset of OM in this group. Group SA and NS were not different (p=0.7039). </w:t>
      </w:r>
      <w:r>
        <w:rPr>
          <w:color w:val="000000" w:themeColor="text1"/>
        </w:rPr>
        <w:t xml:space="preserve"> </w:t>
      </w:r>
      <w:proofErr w:type="gramStart"/>
      <w:r>
        <w:rPr>
          <w:color w:val="000000" w:themeColor="text1"/>
        </w:rPr>
        <w:t>Example</w:t>
      </w:r>
      <w:proofErr w:type="gramEnd"/>
      <w:r>
        <w:rPr>
          <w:color w:val="000000" w:themeColor="text1"/>
        </w:rPr>
        <w:t xml:space="preserve"> of </w:t>
      </w:r>
      <w:r w:rsidRPr="001E3493">
        <w:t>Goat from the SBA group exhibit thermographic patterns showing a nonuniform decrease in temperature following surgery until Day 70, followed by a slight increase after Day 70</w:t>
      </w:r>
      <w:r>
        <w:t xml:space="preserve"> </w:t>
      </w:r>
      <w:r w:rsidRPr="0058305D">
        <w:rPr>
          <w:b/>
          <w:bCs/>
        </w:rPr>
        <w:t>(</w:t>
      </w:r>
      <w:r>
        <w:rPr>
          <w:b/>
          <w:bCs/>
        </w:rPr>
        <w:t>Figure</w:t>
      </w:r>
      <w:r w:rsidRPr="0058305D">
        <w:rPr>
          <w:b/>
          <w:bCs/>
        </w:rPr>
        <w:t xml:space="preserve"> 7)</w:t>
      </w:r>
      <w:r>
        <w:t>.</w:t>
      </w:r>
      <w:r>
        <w:rPr>
          <w:b/>
          <w:bCs/>
        </w:rPr>
        <w:t xml:space="preserve"> </w:t>
      </w:r>
      <w:r w:rsidRPr="00541BF6">
        <w:t>F</w:t>
      </w:r>
      <w:r w:rsidRPr="001E3493">
        <w:t xml:space="preserve">ull representation of images acquired using the thermography tool is presented in the appendix. </w:t>
      </w:r>
    </w:p>
    <w:p w14:paraId="702AF8E9" w14:textId="77777777" w:rsidR="004410D8" w:rsidRPr="001E3493" w:rsidRDefault="004410D8" w:rsidP="004410D8">
      <w:pPr>
        <w:pStyle w:val="Heading2"/>
      </w:pPr>
      <w:bookmarkStart w:id="64" w:name="_Toc180316541"/>
      <w:bookmarkStart w:id="65" w:name="_Toc195707713"/>
      <w:r w:rsidRPr="001E3493">
        <w:t>Fluorescence Imaging</w:t>
      </w:r>
      <w:bookmarkEnd w:id="64"/>
      <w:bookmarkEnd w:id="65"/>
      <w:r w:rsidRPr="001E3493">
        <w:t xml:space="preserve"> </w:t>
      </w:r>
    </w:p>
    <w:p w14:paraId="14A317F2" w14:textId="155AA4AA" w:rsidR="004410D8" w:rsidRPr="004410D8" w:rsidRDefault="004410D8" w:rsidP="004410D8">
      <w:pPr>
        <w:widowControl w:val="0"/>
        <w:rPr>
          <w:color w:val="000000" w:themeColor="text1"/>
        </w:rPr>
      </w:pPr>
      <w:r w:rsidRPr="001E3493">
        <w:rPr>
          <w:color w:val="000000" w:themeColor="text1"/>
        </w:rPr>
        <w:t>Imaging using a fluorescent camera (</w:t>
      </w:r>
      <w:proofErr w:type="spellStart"/>
      <w:r w:rsidRPr="001E3493">
        <w:rPr>
          <w:color w:val="000000" w:themeColor="text1"/>
        </w:rPr>
        <w:t>MolecuLight</w:t>
      </w:r>
      <w:proofErr w:type="spellEnd"/>
      <w:r w:rsidRPr="001E3493">
        <w:rPr>
          <w:color w:val="000000" w:themeColor="text1"/>
        </w:rPr>
        <w:t xml:space="preserve"> ® &amp; DX™) over ten time points revealed infrequent colonization of the skin by Staph. Aureus. The fluorescence camera failed to identify osteomyelitis outcomes in the infected goats on the data collection time point. One NS group goat that had an open wound with purulent drainage was positive for Staph. aureus based on red fluorescence This goat was removed from the study on Day 79 due to the lack of improvement in the wound despite medical efforts</w:t>
      </w:r>
      <w:r>
        <w:rPr>
          <w:color w:val="000000" w:themeColor="text1"/>
        </w:rPr>
        <w:t xml:space="preserve">. </w:t>
      </w:r>
      <w:r w:rsidRPr="001E3493">
        <w:rPr>
          <w:color w:val="000000" w:themeColor="text1"/>
        </w:rPr>
        <w:t xml:space="preserve">(Images </w:t>
      </w:r>
    </w:p>
    <w:tbl>
      <w:tblPr>
        <w:tblStyle w:val="TableGrid"/>
        <w:tblW w:w="0" w:type="auto"/>
        <w:tblInd w:w="-365" w:type="dxa"/>
        <w:tblLook w:val="04A0" w:firstRow="1" w:lastRow="0" w:firstColumn="1" w:lastColumn="0" w:noHBand="0" w:noVBand="1"/>
      </w:tblPr>
      <w:tblGrid>
        <w:gridCol w:w="1798"/>
        <w:gridCol w:w="1793"/>
        <w:gridCol w:w="1818"/>
        <w:gridCol w:w="1877"/>
        <w:gridCol w:w="1709"/>
      </w:tblGrid>
      <w:tr w:rsidR="00A87EF0" w:rsidRPr="001E3493" w14:paraId="5BC524E6" w14:textId="77777777" w:rsidTr="0032184F">
        <w:trPr>
          <w:trHeight w:val="2196"/>
        </w:trPr>
        <w:tc>
          <w:tcPr>
            <w:tcW w:w="1798" w:type="dxa"/>
          </w:tcPr>
          <w:p w14:paraId="494B75AC" w14:textId="77777777" w:rsidR="00A87EF0" w:rsidRPr="001E3493" w:rsidRDefault="00A87EF0" w:rsidP="00013031">
            <w:pPr>
              <w:spacing w:line="240" w:lineRule="auto"/>
            </w:pPr>
            <w:r w:rsidRPr="001E3493">
              <w:rPr>
                <w:noProof/>
              </w:rPr>
              <w:lastRenderedPageBreak/>
              <w:drawing>
                <wp:inline distT="0" distB="0" distL="0" distR="0" wp14:anchorId="4C0EB381" wp14:editId="6B094669">
                  <wp:extent cx="1435085" cy="1304925"/>
                  <wp:effectExtent l="0" t="0" r="0" b="0"/>
                  <wp:docPr id="6"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5"/>
                          <pic:cNvPicPr/>
                        </pic:nvPicPr>
                        <pic:blipFill rotWithShape="1">
                          <a:blip r:embed="rId20" cstate="print">
                            <a:extLst>
                              <a:ext uri="{28A0092B-C50C-407E-A947-70E740481C1C}">
                                <a14:useLocalDpi xmlns:a14="http://schemas.microsoft.com/office/drawing/2010/main" val="0"/>
                              </a:ext>
                            </a:extLst>
                          </a:blip>
                          <a:srcRect r="17519"/>
                          <a:stretch/>
                        </pic:blipFill>
                        <pic:spPr bwMode="auto">
                          <a:xfrm>
                            <a:off x="0" y="0"/>
                            <a:ext cx="1448315" cy="1316955"/>
                          </a:xfrm>
                          <a:prstGeom prst="rect">
                            <a:avLst/>
                          </a:prstGeom>
                          <a:ln>
                            <a:noFill/>
                          </a:ln>
                          <a:extLst>
                            <a:ext uri="{53640926-AAD7-44D8-BBD7-CCE9431645EC}">
                              <a14:shadowObscured xmlns:a14="http://schemas.microsoft.com/office/drawing/2010/main"/>
                            </a:ext>
                          </a:extLst>
                        </pic:spPr>
                      </pic:pic>
                    </a:graphicData>
                  </a:graphic>
                </wp:inline>
              </w:drawing>
            </w:r>
          </w:p>
          <w:p w14:paraId="6EEE297D" w14:textId="77777777" w:rsidR="00A87EF0" w:rsidRPr="001E3493" w:rsidRDefault="00A87EF0" w:rsidP="00013031">
            <w:pPr>
              <w:spacing w:line="240" w:lineRule="auto"/>
            </w:pPr>
            <w:r w:rsidRPr="001E3493">
              <w:t>Week1, day2</w:t>
            </w:r>
          </w:p>
        </w:tc>
        <w:tc>
          <w:tcPr>
            <w:tcW w:w="1793" w:type="dxa"/>
          </w:tcPr>
          <w:p w14:paraId="2D4F1433" w14:textId="77777777" w:rsidR="00A87EF0" w:rsidRPr="001E3493" w:rsidRDefault="00A87EF0" w:rsidP="00013031">
            <w:pPr>
              <w:spacing w:line="240" w:lineRule="auto"/>
            </w:pPr>
            <w:r w:rsidRPr="001E3493">
              <w:rPr>
                <w:noProof/>
              </w:rPr>
              <w:drawing>
                <wp:inline distT="0" distB="0" distL="0" distR="0" wp14:anchorId="5DDF0F39" wp14:editId="5157D8E5">
                  <wp:extent cx="1424610" cy="1295400"/>
                  <wp:effectExtent l="0" t="0" r="4445"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rotWithShape="1">
                          <a:blip r:embed="rId21" cstate="print">
                            <a:extLst>
                              <a:ext uri="{28A0092B-C50C-407E-A947-70E740481C1C}">
                                <a14:useLocalDpi xmlns:a14="http://schemas.microsoft.com/office/drawing/2010/main" val="0"/>
                              </a:ext>
                            </a:extLst>
                          </a:blip>
                          <a:srcRect r="17519"/>
                          <a:stretch/>
                        </pic:blipFill>
                        <pic:spPr bwMode="auto">
                          <a:xfrm>
                            <a:off x="0" y="0"/>
                            <a:ext cx="1430889" cy="1301110"/>
                          </a:xfrm>
                          <a:prstGeom prst="rect">
                            <a:avLst/>
                          </a:prstGeom>
                          <a:ln>
                            <a:noFill/>
                          </a:ln>
                          <a:extLst>
                            <a:ext uri="{53640926-AAD7-44D8-BBD7-CCE9431645EC}">
                              <a14:shadowObscured xmlns:a14="http://schemas.microsoft.com/office/drawing/2010/main"/>
                            </a:ext>
                          </a:extLst>
                        </pic:spPr>
                      </pic:pic>
                    </a:graphicData>
                  </a:graphic>
                </wp:inline>
              </w:drawing>
            </w:r>
          </w:p>
          <w:p w14:paraId="4DC6C031" w14:textId="77777777" w:rsidR="00A87EF0" w:rsidRPr="001E3493" w:rsidRDefault="00A87EF0" w:rsidP="00013031">
            <w:pPr>
              <w:spacing w:line="240" w:lineRule="auto"/>
            </w:pPr>
            <w:r w:rsidRPr="001E3493">
              <w:t>Week1, day7</w:t>
            </w:r>
          </w:p>
        </w:tc>
        <w:tc>
          <w:tcPr>
            <w:tcW w:w="1818" w:type="dxa"/>
          </w:tcPr>
          <w:p w14:paraId="008A8FDA" w14:textId="77777777" w:rsidR="00A87EF0" w:rsidRPr="001E3493" w:rsidRDefault="00A87EF0" w:rsidP="00013031">
            <w:pPr>
              <w:spacing w:line="240" w:lineRule="auto"/>
            </w:pPr>
            <w:r w:rsidRPr="001E3493">
              <w:rPr>
                <w:noProof/>
              </w:rPr>
              <w:drawing>
                <wp:inline distT="0" distB="0" distL="0" distR="0" wp14:anchorId="3228A534" wp14:editId="5C5697D4">
                  <wp:extent cx="1451610" cy="1289953"/>
                  <wp:effectExtent l="0" t="0" r="0" b="5715"/>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pic:cNvPicPr/>
                        </pic:nvPicPr>
                        <pic:blipFill rotWithShape="1">
                          <a:blip r:embed="rId22" cstate="print">
                            <a:extLst>
                              <a:ext uri="{28A0092B-C50C-407E-A947-70E740481C1C}">
                                <a14:useLocalDpi xmlns:a14="http://schemas.microsoft.com/office/drawing/2010/main" val="0"/>
                              </a:ext>
                            </a:extLst>
                          </a:blip>
                          <a:srcRect r="15601"/>
                          <a:stretch/>
                        </pic:blipFill>
                        <pic:spPr bwMode="auto">
                          <a:xfrm>
                            <a:off x="0" y="0"/>
                            <a:ext cx="1465048" cy="1301894"/>
                          </a:xfrm>
                          <a:prstGeom prst="rect">
                            <a:avLst/>
                          </a:prstGeom>
                          <a:ln>
                            <a:noFill/>
                          </a:ln>
                          <a:extLst>
                            <a:ext uri="{53640926-AAD7-44D8-BBD7-CCE9431645EC}">
                              <a14:shadowObscured xmlns:a14="http://schemas.microsoft.com/office/drawing/2010/main"/>
                            </a:ext>
                          </a:extLst>
                        </pic:spPr>
                      </pic:pic>
                    </a:graphicData>
                  </a:graphic>
                </wp:inline>
              </w:drawing>
            </w:r>
            <w:r w:rsidRPr="001E3493">
              <w:t>Week2, day10</w:t>
            </w:r>
          </w:p>
        </w:tc>
        <w:tc>
          <w:tcPr>
            <w:tcW w:w="1877" w:type="dxa"/>
          </w:tcPr>
          <w:p w14:paraId="225469BE" w14:textId="77777777" w:rsidR="00A87EF0" w:rsidRPr="001E3493" w:rsidRDefault="00A87EF0" w:rsidP="00013031">
            <w:pPr>
              <w:spacing w:line="240" w:lineRule="auto"/>
            </w:pPr>
            <w:r w:rsidRPr="001E3493">
              <w:rPr>
                <w:noProof/>
              </w:rPr>
              <w:drawing>
                <wp:inline distT="0" distB="0" distL="0" distR="0" wp14:anchorId="010B74FD" wp14:editId="2F93C0A3">
                  <wp:extent cx="1446530" cy="1270995"/>
                  <wp:effectExtent l="0" t="0" r="1270" b="5715"/>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pic:cNvPicPr/>
                        </pic:nvPicPr>
                        <pic:blipFill rotWithShape="1">
                          <a:blip r:embed="rId23" cstate="print">
                            <a:extLst>
                              <a:ext uri="{28A0092B-C50C-407E-A947-70E740481C1C}">
                                <a14:useLocalDpi xmlns:a14="http://schemas.microsoft.com/office/drawing/2010/main" val="0"/>
                              </a:ext>
                            </a:extLst>
                          </a:blip>
                          <a:srcRect r="14642"/>
                          <a:stretch/>
                        </pic:blipFill>
                        <pic:spPr bwMode="auto">
                          <a:xfrm>
                            <a:off x="0" y="0"/>
                            <a:ext cx="1461553" cy="1284195"/>
                          </a:xfrm>
                          <a:prstGeom prst="rect">
                            <a:avLst/>
                          </a:prstGeom>
                          <a:ln>
                            <a:noFill/>
                          </a:ln>
                          <a:extLst>
                            <a:ext uri="{53640926-AAD7-44D8-BBD7-CCE9431645EC}">
                              <a14:shadowObscured xmlns:a14="http://schemas.microsoft.com/office/drawing/2010/main"/>
                            </a:ext>
                          </a:extLst>
                        </pic:spPr>
                      </pic:pic>
                    </a:graphicData>
                  </a:graphic>
                </wp:inline>
              </w:drawing>
            </w:r>
          </w:p>
          <w:p w14:paraId="1B696535" w14:textId="77777777" w:rsidR="00A87EF0" w:rsidRPr="001E3493" w:rsidRDefault="00A87EF0" w:rsidP="00013031">
            <w:pPr>
              <w:spacing w:line="240" w:lineRule="auto"/>
            </w:pPr>
            <w:r w:rsidRPr="001E3493">
              <w:t>Week2, day14</w:t>
            </w:r>
          </w:p>
        </w:tc>
        <w:tc>
          <w:tcPr>
            <w:tcW w:w="1709" w:type="dxa"/>
          </w:tcPr>
          <w:p w14:paraId="3587D39F" w14:textId="77777777" w:rsidR="00A87EF0" w:rsidRPr="001E3493" w:rsidRDefault="00A87EF0" w:rsidP="00013031">
            <w:pPr>
              <w:spacing w:line="240" w:lineRule="auto"/>
            </w:pPr>
            <w:r w:rsidRPr="001E3493">
              <w:rPr>
                <w:noProof/>
              </w:rPr>
              <w:drawing>
                <wp:inline distT="0" distB="0" distL="0" distR="0" wp14:anchorId="525205EE" wp14:editId="2FBA6333">
                  <wp:extent cx="1345481" cy="1283130"/>
                  <wp:effectExtent l="0" t="0" r="7620" b="0"/>
                  <wp:docPr id="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1"/>
                          <pic:cNvPicPr/>
                        </pic:nvPicPr>
                        <pic:blipFill rotWithShape="1">
                          <a:blip r:embed="rId24" cstate="print">
                            <a:extLst>
                              <a:ext uri="{28A0092B-C50C-407E-A947-70E740481C1C}">
                                <a14:useLocalDpi xmlns:a14="http://schemas.microsoft.com/office/drawing/2010/main" val="0"/>
                              </a:ext>
                            </a:extLst>
                          </a:blip>
                          <a:srcRect l="652" r="20703"/>
                          <a:stretch/>
                        </pic:blipFill>
                        <pic:spPr bwMode="auto">
                          <a:xfrm>
                            <a:off x="0" y="0"/>
                            <a:ext cx="1345481" cy="1283130"/>
                          </a:xfrm>
                          <a:prstGeom prst="rect">
                            <a:avLst/>
                          </a:prstGeom>
                          <a:ln>
                            <a:noFill/>
                          </a:ln>
                          <a:extLst>
                            <a:ext uri="{53640926-AAD7-44D8-BBD7-CCE9431645EC}">
                              <a14:shadowObscured xmlns:a14="http://schemas.microsoft.com/office/drawing/2010/main"/>
                            </a:ext>
                          </a:extLst>
                        </pic:spPr>
                      </pic:pic>
                    </a:graphicData>
                  </a:graphic>
                </wp:inline>
              </w:drawing>
            </w:r>
          </w:p>
          <w:p w14:paraId="36CE386E" w14:textId="77777777" w:rsidR="00A87EF0" w:rsidRPr="001E3493" w:rsidRDefault="00A87EF0" w:rsidP="00013031">
            <w:pPr>
              <w:spacing w:line="240" w:lineRule="auto"/>
            </w:pPr>
            <w:r w:rsidRPr="001E3493">
              <w:t>Week3, day21</w:t>
            </w:r>
          </w:p>
        </w:tc>
      </w:tr>
      <w:tr w:rsidR="00A87EF0" w:rsidRPr="001E3493" w14:paraId="4092EF4A" w14:textId="77777777" w:rsidTr="00013031">
        <w:trPr>
          <w:trHeight w:val="2258"/>
        </w:trPr>
        <w:tc>
          <w:tcPr>
            <w:tcW w:w="1798" w:type="dxa"/>
          </w:tcPr>
          <w:p w14:paraId="76D503AE" w14:textId="77777777" w:rsidR="00A87EF0" w:rsidRPr="001E3493" w:rsidRDefault="00A87EF0" w:rsidP="00013031">
            <w:pPr>
              <w:spacing w:line="240" w:lineRule="auto"/>
            </w:pPr>
            <w:r w:rsidRPr="001E3493">
              <w:rPr>
                <w:noProof/>
              </w:rPr>
              <w:drawing>
                <wp:inline distT="0" distB="0" distL="0" distR="0" wp14:anchorId="1C7C74B2" wp14:editId="6D9589FB">
                  <wp:extent cx="1332379" cy="1270635"/>
                  <wp:effectExtent l="0" t="0" r="1270" b="5715"/>
                  <wp:docPr id="1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1"/>
                          <pic:cNvPicPr/>
                        </pic:nvPicPr>
                        <pic:blipFill rotWithShape="1">
                          <a:blip r:embed="rId25" cstate="print">
                            <a:extLst>
                              <a:ext uri="{28A0092B-C50C-407E-A947-70E740481C1C}">
                                <a14:useLocalDpi xmlns:a14="http://schemas.microsoft.com/office/drawing/2010/main" val="0"/>
                              </a:ext>
                            </a:extLst>
                          </a:blip>
                          <a:srcRect r="21355"/>
                          <a:stretch/>
                        </pic:blipFill>
                        <pic:spPr bwMode="auto">
                          <a:xfrm>
                            <a:off x="0" y="0"/>
                            <a:ext cx="1345481" cy="1283130"/>
                          </a:xfrm>
                          <a:prstGeom prst="rect">
                            <a:avLst/>
                          </a:prstGeom>
                          <a:ln>
                            <a:noFill/>
                          </a:ln>
                          <a:extLst>
                            <a:ext uri="{53640926-AAD7-44D8-BBD7-CCE9431645EC}">
                              <a14:shadowObscured xmlns:a14="http://schemas.microsoft.com/office/drawing/2010/main"/>
                            </a:ext>
                          </a:extLst>
                        </pic:spPr>
                      </pic:pic>
                    </a:graphicData>
                  </a:graphic>
                </wp:inline>
              </w:drawing>
            </w:r>
          </w:p>
          <w:p w14:paraId="64FB1AC0" w14:textId="77777777" w:rsidR="00A87EF0" w:rsidRPr="001E3493" w:rsidRDefault="00A87EF0" w:rsidP="00013031">
            <w:pPr>
              <w:spacing w:line="240" w:lineRule="auto"/>
            </w:pPr>
            <w:r w:rsidRPr="001E3493">
              <w:t>Week4, day 28</w:t>
            </w:r>
          </w:p>
        </w:tc>
        <w:tc>
          <w:tcPr>
            <w:tcW w:w="1793" w:type="dxa"/>
          </w:tcPr>
          <w:p w14:paraId="3CF868B2" w14:textId="77777777" w:rsidR="00A87EF0" w:rsidRPr="001E3493" w:rsidRDefault="00A87EF0" w:rsidP="00013031">
            <w:pPr>
              <w:spacing w:line="240" w:lineRule="auto"/>
            </w:pPr>
            <w:r w:rsidRPr="001E3493">
              <w:rPr>
                <w:noProof/>
              </w:rPr>
              <w:drawing>
                <wp:inline distT="0" distB="0" distL="0" distR="0" wp14:anchorId="1CDB60AA" wp14:editId="2718249D">
                  <wp:extent cx="1279943" cy="1270635"/>
                  <wp:effectExtent l="0" t="0" r="0" b="5715"/>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pic:cNvPicPr/>
                        </pic:nvPicPr>
                        <pic:blipFill rotWithShape="1">
                          <a:blip r:embed="rId26" cstate="print">
                            <a:extLst>
                              <a:ext uri="{28A0092B-C50C-407E-A947-70E740481C1C}">
                                <a14:useLocalDpi xmlns:a14="http://schemas.microsoft.com/office/drawing/2010/main" val="0"/>
                              </a:ext>
                            </a:extLst>
                          </a:blip>
                          <a:srcRect r="24451"/>
                          <a:stretch/>
                        </pic:blipFill>
                        <pic:spPr bwMode="auto">
                          <a:xfrm>
                            <a:off x="0" y="0"/>
                            <a:ext cx="1295853" cy="1286429"/>
                          </a:xfrm>
                          <a:prstGeom prst="rect">
                            <a:avLst/>
                          </a:prstGeom>
                          <a:ln>
                            <a:noFill/>
                          </a:ln>
                          <a:extLst>
                            <a:ext uri="{53640926-AAD7-44D8-BBD7-CCE9431645EC}">
                              <a14:shadowObscured xmlns:a14="http://schemas.microsoft.com/office/drawing/2010/main"/>
                            </a:ext>
                          </a:extLst>
                        </pic:spPr>
                      </pic:pic>
                    </a:graphicData>
                  </a:graphic>
                </wp:inline>
              </w:drawing>
            </w:r>
          </w:p>
          <w:p w14:paraId="20D53913" w14:textId="77777777" w:rsidR="00A87EF0" w:rsidRPr="001E3493" w:rsidRDefault="00A87EF0" w:rsidP="00013031">
            <w:pPr>
              <w:spacing w:line="240" w:lineRule="auto"/>
            </w:pPr>
            <w:r w:rsidRPr="001E3493">
              <w:t>Week6, day 42</w:t>
            </w:r>
          </w:p>
        </w:tc>
        <w:tc>
          <w:tcPr>
            <w:tcW w:w="1818" w:type="dxa"/>
          </w:tcPr>
          <w:p w14:paraId="7CD9206D" w14:textId="77777777" w:rsidR="00A87EF0" w:rsidRPr="001E3493" w:rsidRDefault="00A87EF0" w:rsidP="00013031">
            <w:pPr>
              <w:spacing w:line="240" w:lineRule="auto"/>
            </w:pPr>
            <w:r w:rsidRPr="001E3493">
              <w:rPr>
                <w:noProof/>
              </w:rPr>
              <w:drawing>
                <wp:inline distT="0" distB="0" distL="0" distR="0" wp14:anchorId="6441601E" wp14:editId="3B114ADF">
                  <wp:extent cx="1283635" cy="1270635"/>
                  <wp:effectExtent l="0" t="0" r="0" b="5715"/>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pic:cNvPicPr/>
                        </pic:nvPicPr>
                        <pic:blipFill rotWithShape="1">
                          <a:blip r:embed="rId27" cstate="print">
                            <a:extLst>
                              <a:ext uri="{28A0092B-C50C-407E-A947-70E740481C1C}">
                                <a14:useLocalDpi xmlns:a14="http://schemas.microsoft.com/office/drawing/2010/main" val="0"/>
                              </a:ext>
                            </a:extLst>
                          </a:blip>
                          <a:srcRect l="1753" t="768" r="22480" b="-768"/>
                          <a:stretch/>
                        </pic:blipFill>
                        <pic:spPr bwMode="auto">
                          <a:xfrm>
                            <a:off x="0" y="0"/>
                            <a:ext cx="1286113" cy="1273087"/>
                          </a:xfrm>
                          <a:prstGeom prst="rect">
                            <a:avLst/>
                          </a:prstGeom>
                          <a:ln>
                            <a:noFill/>
                          </a:ln>
                          <a:extLst>
                            <a:ext uri="{53640926-AAD7-44D8-BBD7-CCE9431645EC}">
                              <a14:shadowObscured xmlns:a14="http://schemas.microsoft.com/office/drawing/2010/main"/>
                            </a:ext>
                          </a:extLst>
                        </pic:spPr>
                      </pic:pic>
                    </a:graphicData>
                  </a:graphic>
                </wp:inline>
              </w:drawing>
            </w:r>
          </w:p>
          <w:p w14:paraId="30BDF221" w14:textId="77777777" w:rsidR="00A87EF0" w:rsidRPr="001E3493" w:rsidRDefault="00A87EF0" w:rsidP="00013031">
            <w:pPr>
              <w:spacing w:line="240" w:lineRule="auto"/>
            </w:pPr>
            <w:r w:rsidRPr="001E3493">
              <w:t>Week8, day 56</w:t>
            </w:r>
          </w:p>
        </w:tc>
        <w:tc>
          <w:tcPr>
            <w:tcW w:w="1877" w:type="dxa"/>
          </w:tcPr>
          <w:p w14:paraId="22F15EEF" w14:textId="77777777" w:rsidR="00A87EF0" w:rsidRPr="001E3493" w:rsidRDefault="00A87EF0" w:rsidP="00013031">
            <w:pPr>
              <w:spacing w:line="240" w:lineRule="auto"/>
            </w:pPr>
            <w:r w:rsidRPr="001E3493">
              <w:rPr>
                <w:noProof/>
              </w:rPr>
              <w:drawing>
                <wp:inline distT="0" distB="0" distL="0" distR="0" wp14:anchorId="21721D0A" wp14:editId="31D0BBCF">
                  <wp:extent cx="1496349" cy="1285875"/>
                  <wp:effectExtent l="0" t="0" r="889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pic:cNvPicPr/>
                        </pic:nvPicPr>
                        <pic:blipFill rotWithShape="1">
                          <a:blip r:embed="rId28" cstate="print">
                            <a:extLst>
                              <a:ext uri="{28A0092B-C50C-407E-A947-70E740481C1C}">
                                <a14:useLocalDpi xmlns:a14="http://schemas.microsoft.com/office/drawing/2010/main" val="0"/>
                              </a:ext>
                            </a:extLst>
                          </a:blip>
                          <a:srcRect l="592" t="1531" r="12132" b="-1531"/>
                          <a:stretch/>
                        </pic:blipFill>
                        <pic:spPr bwMode="auto">
                          <a:xfrm>
                            <a:off x="0" y="0"/>
                            <a:ext cx="1497389" cy="1286769"/>
                          </a:xfrm>
                          <a:prstGeom prst="rect">
                            <a:avLst/>
                          </a:prstGeom>
                          <a:ln>
                            <a:noFill/>
                          </a:ln>
                          <a:extLst>
                            <a:ext uri="{53640926-AAD7-44D8-BBD7-CCE9431645EC}">
                              <a14:shadowObscured xmlns:a14="http://schemas.microsoft.com/office/drawing/2010/main"/>
                            </a:ext>
                          </a:extLst>
                        </pic:spPr>
                      </pic:pic>
                    </a:graphicData>
                  </a:graphic>
                </wp:inline>
              </w:drawing>
            </w:r>
          </w:p>
          <w:p w14:paraId="20D3AA74" w14:textId="77777777" w:rsidR="00A87EF0" w:rsidRPr="001E3493" w:rsidRDefault="00A87EF0" w:rsidP="00013031">
            <w:pPr>
              <w:spacing w:line="240" w:lineRule="auto"/>
            </w:pPr>
            <w:r w:rsidRPr="001E3493">
              <w:t>Week10, day 70</w:t>
            </w:r>
          </w:p>
        </w:tc>
        <w:tc>
          <w:tcPr>
            <w:tcW w:w="1709" w:type="dxa"/>
          </w:tcPr>
          <w:p w14:paraId="733EF463" w14:textId="57EBF164" w:rsidR="00A87EF0" w:rsidRPr="001E3493" w:rsidRDefault="005F0DFB" w:rsidP="00013031">
            <w:pPr>
              <w:spacing w:line="240" w:lineRule="auto"/>
            </w:pPr>
            <w:r w:rsidRPr="001E3493">
              <w:rPr>
                <w:noProof/>
              </w:rPr>
              <w:drawing>
                <wp:inline distT="0" distB="0" distL="0" distR="0" wp14:anchorId="27F91D67" wp14:editId="1AE9B483">
                  <wp:extent cx="1276350" cy="1253490"/>
                  <wp:effectExtent l="0" t="0" r="0" b="381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pic:cNvPicPr/>
                        </pic:nvPicPr>
                        <pic:blipFill rotWithShape="1">
                          <a:blip r:embed="rId29" cstate="print">
                            <a:extLst>
                              <a:ext uri="{28A0092B-C50C-407E-A947-70E740481C1C}">
                                <a14:useLocalDpi xmlns:a14="http://schemas.microsoft.com/office/drawing/2010/main" val="0"/>
                              </a:ext>
                            </a:extLst>
                          </a:blip>
                          <a:srcRect r="15103"/>
                          <a:stretch/>
                        </pic:blipFill>
                        <pic:spPr bwMode="auto">
                          <a:xfrm>
                            <a:off x="0" y="0"/>
                            <a:ext cx="1283688" cy="1260697"/>
                          </a:xfrm>
                          <a:prstGeom prst="rect">
                            <a:avLst/>
                          </a:prstGeom>
                          <a:ln>
                            <a:noFill/>
                          </a:ln>
                          <a:extLst>
                            <a:ext uri="{53640926-AAD7-44D8-BBD7-CCE9431645EC}">
                              <a14:shadowObscured xmlns:a14="http://schemas.microsoft.com/office/drawing/2010/main"/>
                            </a:ext>
                          </a:extLst>
                        </pic:spPr>
                      </pic:pic>
                    </a:graphicData>
                  </a:graphic>
                </wp:inline>
              </w:drawing>
            </w:r>
          </w:p>
          <w:p w14:paraId="51326869" w14:textId="2582344F" w:rsidR="00A87EF0" w:rsidRPr="001E3493" w:rsidRDefault="005F0DFB" w:rsidP="00013031">
            <w:pPr>
              <w:keepNext/>
              <w:spacing w:line="240" w:lineRule="auto"/>
            </w:pPr>
            <w:r w:rsidRPr="001E3493">
              <w:t>Week12, day 84</w:t>
            </w:r>
          </w:p>
        </w:tc>
      </w:tr>
    </w:tbl>
    <w:p w14:paraId="3393CB09" w14:textId="79BF63F8" w:rsidR="00FF31B6" w:rsidRPr="001E3493" w:rsidRDefault="00AD5E22" w:rsidP="00B46408">
      <w:pPr>
        <w:pStyle w:val="Caption"/>
      </w:pPr>
      <w:bookmarkStart w:id="66" w:name="_Toc195707615"/>
      <w:r w:rsidRPr="001E3493">
        <w:t xml:space="preserve">Figure </w:t>
      </w:r>
      <w:fldSimple w:instr=" SEQ Figure \* ARABIC ">
        <w:r w:rsidR="00056F45">
          <w:rPr>
            <w:noProof/>
          </w:rPr>
          <w:t>7</w:t>
        </w:r>
      </w:fldSimple>
      <w:r w:rsidR="004968E1" w:rsidRPr="001E3493">
        <w:t>: Example of thermography image progression.</w:t>
      </w:r>
      <w:bookmarkEnd w:id="66"/>
    </w:p>
    <w:p w14:paraId="5EE06C0D" w14:textId="516BCD99" w:rsidR="00F226C0" w:rsidRDefault="004410D8" w:rsidP="004410D8">
      <w:pPr>
        <w:rPr>
          <w:color w:val="000000" w:themeColor="text1"/>
        </w:rPr>
      </w:pPr>
      <w:r w:rsidRPr="001E3493">
        <w:rPr>
          <w:color w:val="000000" w:themeColor="text1"/>
        </w:rPr>
        <w:t xml:space="preserve">progression </w:t>
      </w:r>
      <w:proofErr w:type="gramStart"/>
      <w:r w:rsidRPr="001E3493">
        <w:rPr>
          <w:color w:val="000000" w:themeColor="text1"/>
        </w:rPr>
        <w:t>are</w:t>
      </w:r>
      <w:proofErr w:type="gramEnd"/>
      <w:r w:rsidRPr="001E3493">
        <w:rPr>
          <w:color w:val="000000" w:themeColor="text1"/>
        </w:rPr>
        <w:t xml:space="preserve"> shown in </w:t>
      </w:r>
      <w:r>
        <w:rPr>
          <w:b/>
          <w:bCs/>
          <w:color w:val="000000" w:themeColor="text1"/>
        </w:rPr>
        <w:t>F</w:t>
      </w:r>
      <w:r w:rsidRPr="007B04D9">
        <w:rPr>
          <w:b/>
          <w:bCs/>
          <w:color w:val="000000" w:themeColor="text1"/>
        </w:rPr>
        <w:t>igure 8</w:t>
      </w:r>
      <w:r w:rsidRPr="001E3493">
        <w:rPr>
          <w:color w:val="000000" w:themeColor="text1"/>
        </w:rPr>
        <w:t>).</w:t>
      </w:r>
    </w:p>
    <w:p w14:paraId="19C1AF56" w14:textId="2FBB3722" w:rsidR="00F226C0" w:rsidRDefault="00966BEC" w:rsidP="004410D8">
      <w:pPr>
        <w:rPr>
          <w:color w:val="000000" w:themeColor="text1"/>
        </w:rPr>
      </w:pPr>
      <w:r w:rsidRPr="001E3493">
        <w:rPr>
          <w:color w:val="000000" w:themeColor="text1"/>
        </w:rPr>
        <w:t xml:space="preserve"> </w:t>
      </w:r>
      <w:proofErr w:type="gramStart"/>
      <w:r w:rsidRPr="001E3493">
        <w:rPr>
          <w:color w:val="000000" w:themeColor="text1"/>
        </w:rPr>
        <w:t>Culture</w:t>
      </w:r>
      <w:proofErr w:type="gramEnd"/>
      <w:r w:rsidR="00F9195D" w:rsidRPr="001E3493">
        <w:rPr>
          <w:color w:val="000000" w:themeColor="text1"/>
        </w:rPr>
        <w:t xml:space="preserve"> of the wound and skin identified the presence of </w:t>
      </w:r>
      <w:r w:rsidR="00F9195D" w:rsidRPr="001E3493">
        <w:rPr>
          <w:i/>
          <w:iCs/>
          <w:color w:val="000000" w:themeColor="text1"/>
        </w:rPr>
        <w:t xml:space="preserve">Staphylococcus </w:t>
      </w:r>
      <w:proofErr w:type="spellStart"/>
      <w:r w:rsidR="00F9195D" w:rsidRPr="001E3493">
        <w:rPr>
          <w:i/>
          <w:iCs/>
          <w:color w:val="000000" w:themeColor="text1"/>
        </w:rPr>
        <w:t>simulans</w:t>
      </w:r>
      <w:proofErr w:type="spellEnd"/>
      <w:r w:rsidR="00F9195D" w:rsidRPr="001E3493">
        <w:rPr>
          <w:color w:val="000000" w:themeColor="text1"/>
        </w:rPr>
        <w:t xml:space="preserve">, </w:t>
      </w:r>
      <w:r w:rsidR="00F9195D" w:rsidRPr="001E3493">
        <w:rPr>
          <w:i/>
          <w:iCs/>
          <w:color w:val="000000" w:themeColor="text1"/>
        </w:rPr>
        <w:t>Staphylococcus aureus</w:t>
      </w:r>
      <w:r w:rsidR="00F9195D" w:rsidRPr="001E3493">
        <w:rPr>
          <w:color w:val="000000" w:themeColor="text1"/>
        </w:rPr>
        <w:t xml:space="preserve">, and other bacterial species. </w:t>
      </w:r>
      <w:r w:rsidR="001F33CB" w:rsidRPr="00F45DC1">
        <w:rPr>
          <w:iCs/>
        </w:rPr>
        <w:t>(Bruker) MADLI-</w:t>
      </w:r>
      <w:proofErr w:type="spellStart"/>
      <w:r w:rsidR="001F33CB" w:rsidRPr="00F45DC1">
        <w:rPr>
          <w:iCs/>
        </w:rPr>
        <w:t>ToF</w:t>
      </w:r>
      <w:proofErr w:type="spellEnd"/>
      <w:r w:rsidR="002D7E72">
        <w:rPr>
          <w:iCs/>
        </w:rPr>
        <w:t xml:space="preserve"> identification and phenotype categorization</w:t>
      </w:r>
      <w:r w:rsidR="001F33CB" w:rsidRPr="001E3493">
        <w:rPr>
          <w:color w:val="000000" w:themeColor="text1"/>
        </w:rPr>
        <w:t xml:space="preserve"> </w:t>
      </w:r>
      <w:r w:rsidR="00F9195D" w:rsidRPr="001E3493">
        <w:rPr>
          <w:color w:val="000000" w:themeColor="text1"/>
        </w:rPr>
        <w:t xml:space="preserve">confirmed that the strain of </w:t>
      </w:r>
      <w:r w:rsidR="00F9195D" w:rsidRPr="001E3493">
        <w:rPr>
          <w:i/>
          <w:iCs/>
          <w:color w:val="000000" w:themeColor="text1"/>
        </w:rPr>
        <w:t xml:space="preserve">Staphylococcus aureus </w:t>
      </w:r>
      <w:r w:rsidR="00F9195D" w:rsidRPr="001E3493">
        <w:rPr>
          <w:color w:val="000000" w:themeColor="text1"/>
        </w:rPr>
        <w:t xml:space="preserve">found in this goat’s wound was not UAMS-1. </w:t>
      </w:r>
    </w:p>
    <w:p w14:paraId="1A25BFCF" w14:textId="17C5C921" w:rsidR="00C6731F" w:rsidRDefault="00F9195D" w:rsidP="004410D8">
      <w:pPr>
        <w:rPr>
          <w:color w:val="000000" w:themeColor="text1"/>
        </w:rPr>
      </w:pPr>
      <w:r w:rsidRPr="001E3493">
        <w:rPr>
          <w:color w:val="000000" w:themeColor="text1"/>
        </w:rPr>
        <w:t xml:space="preserve">The goat's infection was classified as a surgical site infection unrelated to the OM model. The goat did not develop osteomyelitis based on radiographic assessment, CT scan, and gross examination. </w:t>
      </w:r>
    </w:p>
    <w:p w14:paraId="6382FFA3" w14:textId="77777777" w:rsidR="004410D8" w:rsidRPr="001E3493" w:rsidRDefault="004410D8" w:rsidP="004410D8">
      <w:pPr>
        <w:pStyle w:val="Heading2"/>
      </w:pPr>
      <w:bookmarkStart w:id="67" w:name="_Toc180316542"/>
      <w:bookmarkStart w:id="68" w:name="_Toc195707714"/>
      <w:r w:rsidRPr="001E3493">
        <w:t xml:space="preserve">Pressure </w:t>
      </w:r>
      <w:proofErr w:type="gramStart"/>
      <w:r w:rsidRPr="001E3493">
        <w:t>sensing mat analysis</w:t>
      </w:r>
      <w:bookmarkEnd w:id="67"/>
      <w:bookmarkEnd w:id="68"/>
      <w:proofErr w:type="gramEnd"/>
      <w:r w:rsidRPr="001E3493">
        <w:t xml:space="preserve">  </w:t>
      </w:r>
    </w:p>
    <w:p w14:paraId="34E58097" w14:textId="302F7532" w:rsidR="004410D8" w:rsidRPr="001E3493" w:rsidRDefault="004410D8" w:rsidP="00B424D2">
      <w:pPr>
        <w:rPr>
          <w:color w:val="000000" w:themeColor="text1"/>
        </w:rPr>
      </w:pPr>
      <w:r w:rsidRPr="001E3493">
        <w:rPr>
          <w:color w:val="000000" w:themeColor="text1"/>
        </w:rPr>
        <w:t>Descriptive and illustrative depictions of kinematic (Stride Length (m) and Stride Velocity (m/s)) and biomechanical (Maximum Peak Pressure (kPa), Maximum Force (</w:t>
      </w:r>
      <w:proofErr w:type="spellStart"/>
      <w:r w:rsidRPr="001E3493">
        <w:rPr>
          <w:color w:val="000000" w:themeColor="text1"/>
        </w:rPr>
        <w:t>kgf</w:t>
      </w:r>
      <w:proofErr w:type="spellEnd"/>
      <w:r w:rsidRPr="001E3493">
        <w:rPr>
          <w:color w:val="000000" w:themeColor="text1"/>
        </w:rPr>
        <w:t>), Maximum Force (%BW))</w:t>
      </w:r>
      <w:r>
        <w:rPr>
          <w:color w:val="000000" w:themeColor="text1"/>
        </w:rPr>
        <w:t>.</w:t>
      </w:r>
      <w:r w:rsidRPr="001E3493">
        <w:rPr>
          <w:color w:val="000000" w:themeColor="text1"/>
        </w:rPr>
        <w:t xml:space="preserve"> </w:t>
      </w:r>
      <w:r w:rsidRPr="00B424D2">
        <w:rPr>
          <w:color w:val="000000" w:themeColor="text1"/>
        </w:rPr>
        <w:t xml:space="preserve">variations among treatment groups are included in </w:t>
      </w:r>
      <w:r w:rsidRPr="005F0AC6">
        <w:rPr>
          <w:b/>
          <w:bCs/>
          <w:color w:val="000000" w:themeColor="text1"/>
        </w:rPr>
        <w:t>Tables 1</w:t>
      </w:r>
      <w:r>
        <w:rPr>
          <w:b/>
          <w:bCs/>
          <w:color w:val="000000" w:themeColor="text1"/>
        </w:rPr>
        <w:t>2</w:t>
      </w:r>
      <w:r w:rsidRPr="005F0AC6">
        <w:rPr>
          <w:b/>
          <w:bCs/>
          <w:color w:val="000000" w:themeColor="text1"/>
        </w:rPr>
        <w:t xml:space="preserve"> to 1</w:t>
      </w:r>
      <w:r>
        <w:rPr>
          <w:b/>
          <w:bCs/>
          <w:color w:val="000000" w:themeColor="text1"/>
        </w:rPr>
        <w:t>6</w:t>
      </w:r>
      <w:r w:rsidRPr="005F0AC6">
        <w:rPr>
          <w:b/>
          <w:bCs/>
          <w:color w:val="000000" w:themeColor="text1"/>
        </w:rPr>
        <w:t xml:space="preserve"> and in Figures 9 to 13</w:t>
      </w:r>
      <w:r w:rsidRPr="00B424D2">
        <w:rPr>
          <w:color w:val="000000" w:themeColor="text1"/>
        </w:rPr>
        <w:t>.</w:t>
      </w:r>
    </w:p>
    <w:tbl>
      <w:tblPr>
        <w:tblStyle w:val="TableGrid"/>
        <w:tblW w:w="5000" w:type="pct"/>
        <w:tblLook w:val="04A0" w:firstRow="1" w:lastRow="0" w:firstColumn="1" w:lastColumn="0" w:noHBand="0" w:noVBand="1"/>
      </w:tblPr>
      <w:tblGrid>
        <w:gridCol w:w="1784"/>
        <w:gridCol w:w="1742"/>
        <w:gridCol w:w="1742"/>
        <w:gridCol w:w="1742"/>
        <w:gridCol w:w="1620"/>
      </w:tblGrid>
      <w:tr w:rsidR="00C7757A" w:rsidRPr="00426DBF" w14:paraId="40097CC1" w14:textId="77777777" w:rsidTr="004410D8">
        <w:trPr>
          <w:trHeight w:val="2973"/>
        </w:trPr>
        <w:tc>
          <w:tcPr>
            <w:tcW w:w="1023" w:type="pct"/>
          </w:tcPr>
          <w:p w14:paraId="034658B8" w14:textId="77777777" w:rsidR="00C7757A" w:rsidRPr="00426DBF" w:rsidRDefault="00C7757A" w:rsidP="00C7757A">
            <w:pPr>
              <w:spacing w:line="240" w:lineRule="auto"/>
            </w:pPr>
            <w:r w:rsidRPr="00426DBF">
              <w:rPr>
                <w:noProof/>
              </w:rPr>
              <w:lastRenderedPageBreak/>
              <w:drawing>
                <wp:inline distT="0" distB="0" distL="0" distR="0" wp14:anchorId="2C5924E4" wp14:editId="1476D3CB">
                  <wp:extent cx="885825" cy="1222552"/>
                  <wp:effectExtent l="0" t="0" r="0" b="0"/>
                  <wp:docPr id="1015449529" name="Picture 5" descr="A close-up of a green objec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5449529" name="Picture 5" descr="A close-up of a green object&#10;&#10;Description automatically generated"/>
                          <pic:cNvPicPr/>
                        </pic:nvPicPr>
                        <pic:blipFill>
                          <a:blip r:embed="rId30" cstate="print">
                            <a:extLst>
                              <a:ext uri="{28A0092B-C50C-407E-A947-70E740481C1C}">
                                <a14:useLocalDpi xmlns:a14="http://schemas.microsoft.com/office/drawing/2010/main" val="0"/>
                              </a:ext>
                            </a:extLst>
                          </a:blip>
                          <a:stretch>
                            <a:fillRect/>
                          </a:stretch>
                        </pic:blipFill>
                        <pic:spPr>
                          <a:xfrm>
                            <a:off x="0" y="0"/>
                            <a:ext cx="888416" cy="1226129"/>
                          </a:xfrm>
                          <a:prstGeom prst="rect">
                            <a:avLst/>
                          </a:prstGeom>
                        </pic:spPr>
                      </pic:pic>
                    </a:graphicData>
                  </a:graphic>
                </wp:inline>
              </w:drawing>
            </w:r>
          </w:p>
          <w:p w14:paraId="3CC62E49" w14:textId="77777777" w:rsidR="00C7757A" w:rsidRPr="00426DBF" w:rsidRDefault="00C7757A" w:rsidP="00C7757A">
            <w:pPr>
              <w:spacing w:line="240" w:lineRule="auto"/>
            </w:pPr>
            <w:r w:rsidRPr="00426DBF">
              <w:t>Week1, day2</w:t>
            </w:r>
          </w:p>
        </w:tc>
        <w:tc>
          <w:tcPr>
            <w:tcW w:w="998" w:type="pct"/>
          </w:tcPr>
          <w:p w14:paraId="19EA7D24" w14:textId="77777777" w:rsidR="00C7757A" w:rsidRPr="00426DBF" w:rsidRDefault="00C7757A" w:rsidP="00C7757A">
            <w:pPr>
              <w:spacing w:line="240" w:lineRule="auto"/>
            </w:pPr>
            <w:r w:rsidRPr="00426DBF">
              <w:rPr>
                <w:noProof/>
              </w:rPr>
              <w:drawing>
                <wp:inline distT="0" distB="0" distL="0" distR="0" wp14:anchorId="6F481920" wp14:editId="3B5343EA">
                  <wp:extent cx="904101" cy="1247775"/>
                  <wp:effectExtent l="0" t="0" r="0" b="0"/>
                  <wp:docPr id="1963812103" name="Picture 2" descr="A close-up of a green ligh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3812103" name="Picture 2" descr="A close-up of a green light&#10;&#10;Description automatically generated"/>
                          <pic:cNvPicPr/>
                        </pic:nvPicPr>
                        <pic:blipFill>
                          <a:blip r:embed="rId31" cstate="print">
                            <a:extLst>
                              <a:ext uri="{28A0092B-C50C-407E-A947-70E740481C1C}">
                                <a14:useLocalDpi xmlns:a14="http://schemas.microsoft.com/office/drawing/2010/main" val="0"/>
                              </a:ext>
                            </a:extLst>
                          </a:blip>
                          <a:stretch>
                            <a:fillRect/>
                          </a:stretch>
                        </pic:blipFill>
                        <pic:spPr>
                          <a:xfrm>
                            <a:off x="0" y="0"/>
                            <a:ext cx="909315" cy="1254971"/>
                          </a:xfrm>
                          <a:prstGeom prst="rect">
                            <a:avLst/>
                          </a:prstGeom>
                        </pic:spPr>
                      </pic:pic>
                    </a:graphicData>
                  </a:graphic>
                </wp:inline>
              </w:drawing>
            </w:r>
          </w:p>
          <w:p w14:paraId="53CF97A8" w14:textId="77777777" w:rsidR="00C7757A" w:rsidRPr="00426DBF" w:rsidRDefault="00C7757A" w:rsidP="00C7757A">
            <w:pPr>
              <w:spacing w:line="240" w:lineRule="auto"/>
            </w:pPr>
            <w:r w:rsidRPr="00426DBF">
              <w:t>Week1, day7</w:t>
            </w:r>
          </w:p>
        </w:tc>
        <w:tc>
          <w:tcPr>
            <w:tcW w:w="998" w:type="pct"/>
          </w:tcPr>
          <w:p w14:paraId="5DF9F01B" w14:textId="77777777" w:rsidR="00C7757A" w:rsidRPr="00426DBF" w:rsidRDefault="00C7757A" w:rsidP="00C7757A">
            <w:pPr>
              <w:spacing w:line="240" w:lineRule="auto"/>
            </w:pPr>
            <w:r w:rsidRPr="00426DBF">
              <w:rPr>
                <w:noProof/>
              </w:rPr>
              <w:drawing>
                <wp:inline distT="0" distB="0" distL="0" distR="0" wp14:anchorId="51D6A4CD" wp14:editId="6EF5A61F">
                  <wp:extent cx="917904" cy="1266825"/>
                  <wp:effectExtent l="0" t="0" r="0" b="0"/>
                  <wp:docPr id="794057743" name="Picture 3" descr="A close-up of a bo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4057743" name="Picture 3" descr="A close-up of a bone&#10;&#10;Description automatically generated"/>
                          <pic:cNvPicPr/>
                        </pic:nvPicPr>
                        <pic:blipFill>
                          <a:blip r:embed="rId32" cstate="print">
                            <a:extLst>
                              <a:ext uri="{28A0092B-C50C-407E-A947-70E740481C1C}">
                                <a14:useLocalDpi xmlns:a14="http://schemas.microsoft.com/office/drawing/2010/main" val="0"/>
                              </a:ext>
                            </a:extLst>
                          </a:blip>
                          <a:stretch>
                            <a:fillRect/>
                          </a:stretch>
                        </pic:blipFill>
                        <pic:spPr>
                          <a:xfrm>
                            <a:off x="0" y="0"/>
                            <a:ext cx="922998" cy="1273855"/>
                          </a:xfrm>
                          <a:prstGeom prst="rect">
                            <a:avLst/>
                          </a:prstGeom>
                        </pic:spPr>
                      </pic:pic>
                    </a:graphicData>
                  </a:graphic>
                </wp:inline>
              </w:drawing>
            </w:r>
            <w:r w:rsidRPr="00426DBF">
              <w:t>Week2, day10</w:t>
            </w:r>
          </w:p>
        </w:tc>
        <w:tc>
          <w:tcPr>
            <w:tcW w:w="1053" w:type="pct"/>
          </w:tcPr>
          <w:p w14:paraId="587D211C" w14:textId="77777777" w:rsidR="00C7757A" w:rsidRPr="00426DBF" w:rsidRDefault="00C7757A" w:rsidP="00C7757A">
            <w:pPr>
              <w:spacing w:line="240" w:lineRule="auto"/>
            </w:pPr>
            <w:r w:rsidRPr="00426DBF">
              <w:rPr>
                <w:noProof/>
              </w:rPr>
              <w:drawing>
                <wp:inline distT="0" distB="0" distL="0" distR="0" wp14:anchorId="08922173" wp14:editId="5F29240C">
                  <wp:extent cx="917904" cy="1266825"/>
                  <wp:effectExtent l="0" t="0" r="0" b="0"/>
                  <wp:docPr id="1546142786" name="Picture 4" descr="A close-up of a green ligh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6142786" name="Picture 4" descr="A close-up of a green light&#10;&#10;Description automatically generated"/>
                          <pic:cNvPicPr/>
                        </pic:nvPicPr>
                        <pic:blipFill>
                          <a:blip r:embed="rId33" cstate="print">
                            <a:extLst>
                              <a:ext uri="{28A0092B-C50C-407E-A947-70E740481C1C}">
                                <a14:useLocalDpi xmlns:a14="http://schemas.microsoft.com/office/drawing/2010/main" val="0"/>
                              </a:ext>
                            </a:extLst>
                          </a:blip>
                          <a:stretch>
                            <a:fillRect/>
                          </a:stretch>
                        </pic:blipFill>
                        <pic:spPr>
                          <a:xfrm>
                            <a:off x="0" y="0"/>
                            <a:ext cx="921729" cy="1272105"/>
                          </a:xfrm>
                          <a:prstGeom prst="rect">
                            <a:avLst/>
                          </a:prstGeom>
                        </pic:spPr>
                      </pic:pic>
                    </a:graphicData>
                  </a:graphic>
                </wp:inline>
              </w:drawing>
            </w:r>
          </w:p>
          <w:p w14:paraId="536C1F30" w14:textId="77777777" w:rsidR="00C7757A" w:rsidRPr="00426DBF" w:rsidRDefault="00C7757A" w:rsidP="00C7757A">
            <w:pPr>
              <w:spacing w:line="240" w:lineRule="auto"/>
            </w:pPr>
            <w:r w:rsidRPr="00426DBF">
              <w:t>Week2, day14</w:t>
            </w:r>
          </w:p>
        </w:tc>
        <w:tc>
          <w:tcPr>
            <w:tcW w:w="928" w:type="pct"/>
          </w:tcPr>
          <w:p w14:paraId="75F5637A" w14:textId="77777777" w:rsidR="00C7757A" w:rsidRPr="00426DBF" w:rsidRDefault="00C7757A" w:rsidP="00C7757A">
            <w:pPr>
              <w:spacing w:line="240" w:lineRule="auto"/>
            </w:pPr>
            <w:r w:rsidRPr="00426DBF">
              <w:rPr>
                <w:noProof/>
              </w:rPr>
              <w:drawing>
                <wp:inline distT="0" distB="0" distL="0" distR="0" wp14:anchorId="246395F3" wp14:editId="575A3EF1">
                  <wp:extent cx="911002" cy="1257300"/>
                  <wp:effectExtent l="0" t="0" r="3810" b="0"/>
                  <wp:docPr id="1508614676" name="Picture 1" descr="A close-up of a cat's ski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8614676" name="Picture 1" descr="A close-up of a cat's skin&#10;&#10;Description automatically generated"/>
                          <pic:cNvPicPr/>
                        </pic:nvPicPr>
                        <pic:blipFill>
                          <a:blip r:embed="rId34" cstate="print">
                            <a:extLst>
                              <a:ext uri="{28A0092B-C50C-407E-A947-70E740481C1C}">
                                <a14:useLocalDpi xmlns:a14="http://schemas.microsoft.com/office/drawing/2010/main" val="0"/>
                              </a:ext>
                            </a:extLst>
                          </a:blip>
                          <a:stretch>
                            <a:fillRect/>
                          </a:stretch>
                        </pic:blipFill>
                        <pic:spPr>
                          <a:xfrm>
                            <a:off x="0" y="0"/>
                            <a:ext cx="915755" cy="1263860"/>
                          </a:xfrm>
                          <a:prstGeom prst="rect">
                            <a:avLst/>
                          </a:prstGeom>
                        </pic:spPr>
                      </pic:pic>
                    </a:graphicData>
                  </a:graphic>
                </wp:inline>
              </w:drawing>
            </w:r>
          </w:p>
          <w:p w14:paraId="61F646DD" w14:textId="77777777" w:rsidR="00C7757A" w:rsidRPr="00426DBF" w:rsidRDefault="00C7757A" w:rsidP="00C7757A">
            <w:pPr>
              <w:spacing w:line="240" w:lineRule="auto"/>
            </w:pPr>
            <w:r w:rsidRPr="00426DBF">
              <w:t>Week3, day21</w:t>
            </w:r>
          </w:p>
        </w:tc>
      </w:tr>
      <w:tr w:rsidR="00C7757A" w:rsidRPr="00426DBF" w14:paraId="1329F171" w14:textId="77777777" w:rsidTr="004410D8">
        <w:trPr>
          <w:trHeight w:val="3291"/>
        </w:trPr>
        <w:tc>
          <w:tcPr>
            <w:tcW w:w="1023" w:type="pct"/>
          </w:tcPr>
          <w:p w14:paraId="4703C43E" w14:textId="77777777" w:rsidR="00C7757A" w:rsidRPr="00426DBF" w:rsidRDefault="00C7757A" w:rsidP="00C7757A">
            <w:pPr>
              <w:spacing w:line="240" w:lineRule="auto"/>
            </w:pPr>
            <w:r w:rsidRPr="00426DBF">
              <w:rPr>
                <w:noProof/>
              </w:rPr>
              <w:drawing>
                <wp:inline distT="0" distB="0" distL="0" distR="0" wp14:anchorId="0A045254" wp14:editId="62D726A6">
                  <wp:extent cx="1368641" cy="1022221"/>
                  <wp:effectExtent l="0" t="4445" r="0" b="0"/>
                  <wp:docPr id="28521394" name="Picture 6" descr="A green vegetable with a black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521394" name="Picture 6" descr="A green vegetable with a black background&#10;&#10;Description automatically generated"/>
                          <pic:cNvPicPr/>
                        </pic:nvPicPr>
                        <pic:blipFill>
                          <a:blip r:embed="rId35" cstate="print">
                            <a:extLst>
                              <a:ext uri="{28A0092B-C50C-407E-A947-70E740481C1C}">
                                <a14:useLocalDpi xmlns:a14="http://schemas.microsoft.com/office/drawing/2010/main" val="0"/>
                              </a:ext>
                            </a:extLst>
                          </a:blip>
                          <a:stretch>
                            <a:fillRect/>
                          </a:stretch>
                        </pic:blipFill>
                        <pic:spPr>
                          <a:xfrm rot="5400000">
                            <a:off x="0" y="0"/>
                            <a:ext cx="1393294" cy="1040634"/>
                          </a:xfrm>
                          <a:prstGeom prst="rect">
                            <a:avLst/>
                          </a:prstGeom>
                        </pic:spPr>
                      </pic:pic>
                    </a:graphicData>
                  </a:graphic>
                </wp:inline>
              </w:drawing>
            </w:r>
          </w:p>
          <w:p w14:paraId="768C46FA" w14:textId="77777777" w:rsidR="00C7757A" w:rsidRPr="00426DBF" w:rsidRDefault="00C7757A" w:rsidP="00C7757A">
            <w:pPr>
              <w:spacing w:line="240" w:lineRule="auto"/>
            </w:pPr>
            <w:r w:rsidRPr="00426DBF">
              <w:t>Week4, day 28</w:t>
            </w:r>
          </w:p>
        </w:tc>
        <w:tc>
          <w:tcPr>
            <w:tcW w:w="998" w:type="pct"/>
          </w:tcPr>
          <w:p w14:paraId="7E8BD775" w14:textId="77777777" w:rsidR="00C7757A" w:rsidRPr="00426DBF" w:rsidRDefault="00C7757A" w:rsidP="00C7757A">
            <w:pPr>
              <w:spacing w:line="240" w:lineRule="auto"/>
            </w:pPr>
            <w:r w:rsidRPr="00426DBF">
              <w:rPr>
                <w:noProof/>
              </w:rPr>
              <w:drawing>
                <wp:inline distT="0" distB="0" distL="0" distR="0" wp14:anchorId="72F288BE" wp14:editId="5D74C414">
                  <wp:extent cx="993821" cy="1371600"/>
                  <wp:effectExtent l="0" t="0" r="0" b="0"/>
                  <wp:docPr id="1934107981" name="Picture 7" descr="A close-up of a green objec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4107981" name="Picture 7" descr="A close-up of a green object&#10;&#10;Description automatically generated"/>
                          <pic:cNvPicPr/>
                        </pic:nvPicPr>
                        <pic:blipFill>
                          <a:blip r:embed="rId36" cstate="print">
                            <a:extLst>
                              <a:ext uri="{28A0092B-C50C-407E-A947-70E740481C1C}">
                                <a14:useLocalDpi xmlns:a14="http://schemas.microsoft.com/office/drawing/2010/main" val="0"/>
                              </a:ext>
                            </a:extLst>
                          </a:blip>
                          <a:stretch>
                            <a:fillRect/>
                          </a:stretch>
                        </pic:blipFill>
                        <pic:spPr>
                          <a:xfrm>
                            <a:off x="0" y="0"/>
                            <a:ext cx="993821" cy="1371600"/>
                          </a:xfrm>
                          <a:prstGeom prst="rect">
                            <a:avLst/>
                          </a:prstGeom>
                        </pic:spPr>
                      </pic:pic>
                    </a:graphicData>
                  </a:graphic>
                </wp:inline>
              </w:drawing>
            </w:r>
          </w:p>
          <w:p w14:paraId="55D5A069" w14:textId="77777777" w:rsidR="00C7757A" w:rsidRPr="00426DBF" w:rsidRDefault="00C7757A" w:rsidP="00C7757A">
            <w:pPr>
              <w:spacing w:line="240" w:lineRule="auto"/>
            </w:pPr>
            <w:r w:rsidRPr="00426DBF">
              <w:t>Week6, day 42</w:t>
            </w:r>
          </w:p>
        </w:tc>
        <w:tc>
          <w:tcPr>
            <w:tcW w:w="998" w:type="pct"/>
          </w:tcPr>
          <w:p w14:paraId="7F77AE30" w14:textId="77777777" w:rsidR="00C7757A" w:rsidRPr="00426DBF" w:rsidRDefault="00C7757A" w:rsidP="00C7757A">
            <w:pPr>
              <w:spacing w:line="240" w:lineRule="auto"/>
            </w:pPr>
            <w:r w:rsidRPr="00426DBF">
              <w:rPr>
                <w:noProof/>
              </w:rPr>
              <w:drawing>
                <wp:inline distT="0" distB="0" distL="0" distR="0" wp14:anchorId="63931233" wp14:editId="1C2E0DB0">
                  <wp:extent cx="993821" cy="1371600"/>
                  <wp:effectExtent l="0" t="0" r="0" b="0"/>
                  <wp:docPr id="281097434" name="Picture 8" descr="A close-up of a ski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1097434" name="Picture 8" descr="A close-up of a skin&#10;&#10;Description automatically generated"/>
                          <pic:cNvPicPr/>
                        </pic:nvPicPr>
                        <pic:blipFill>
                          <a:blip r:embed="rId37" cstate="print">
                            <a:extLst>
                              <a:ext uri="{28A0092B-C50C-407E-A947-70E740481C1C}">
                                <a14:useLocalDpi xmlns:a14="http://schemas.microsoft.com/office/drawing/2010/main" val="0"/>
                              </a:ext>
                            </a:extLst>
                          </a:blip>
                          <a:stretch>
                            <a:fillRect/>
                          </a:stretch>
                        </pic:blipFill>
                        <pic:spPr>
                          <a:xfrm>
                            <a:off x="0" y="0"/>
                            <a:ext cx="993821" cy="1371600"/>
                          </a:xfrm>
                          <a:prstGeom prst="rect">
                            <a:avLst/>
                          </a:prstGeom>
                        </pic:spPr>
                      </pic:pic>
                    </a:graphicData>
                  </a:graphic>
                </wp:inline>
              </w:drawing>
            </w:r>
          </w:p>
          <w:p w14:paraId="2D6263AC" w14:textId="77777777" w:rsidR="00C7757A" w:rsidRPr="00426DBF" w:rsidRDefault="00C7757A" w:rsidP="00C7757A">
            <w:pPr>
              <w:spacing w:line="240" w:lineRule="auto"/>
            </w:pPr>
            <w:r w:rsidRPr="00426DBF">
              <w:t>Week8, day 56</w:t>
            </w:r>
          </w:p>
        </w:tc>
        <w:tc>
          <w:tcPr>
            <w:tcW w:w="1053" w:type="pct"/>
          </w:tcPr>
          <w:p w14:paraId="32967741" w14:textId="77777777" w:rsidR="00C7757A" w:rsidRPr="00426DBF" w:rsidRDefault="00C7757A" w:rsidP="00C7757A">
            <w:pPr>
              <w:spacing w:line="240" w:lineRule="auto"/>
            </w:pPr>
            <w:r w:rsidRPr="00426DBF">
              <w:rPr>
                <w:noProof/>
              </w:rPr>
              <w:drawing>
                <wp:inline distT="0" distB="0" distL="0" distR="0" wp14:anchorId="2DCFE6A4" wp14:editId="1BCFE2EB">
                  <wp:extent cx="993821" cy="1371600"/>
                  <wp:effectExtent l="0" t="0" r="0" b="0"/>
                  <wp:docPr id="1601789662" name="Picture 9" descr="A green and red ski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1789662" name="Picture 9" descr="A green and red skin&#10;&#10;Description automatically generated"/>
                          <pic:cNvPicPr/>
                        </pic:nvPicPr>
                        <pic:blipFill>
                          <a:blip r:embed="rId38" cstate="print">
                            <a:extLst>
                              <a:ext uri="{28A0092B-C50C-407E-A947-70E740481C1C}">
                                <a14:useLocalDpi xmlns:a14="http://schemas.microsoft.com/office/drawing/2010/main" val="0"/>
                              </a:ext>
                            </a:extLst>
                          </a:blip>
                          <a:stretch>
                            <a:fillRect/>
                          </a:stretch>
                        </pic:blipFill>
                        <pic:spPr>
                          <a:xfrm>
                            <a:off x="0" y="0"/>
                            <a:ext cx="993821" cy="1371600"/>
                          </a:xfrm>
                          <a:prstGeom prst="rect">
                            <a:avLst/>
                          </a:prstGeom>
                        </pic:spPr>
                      </pic:pic>
                    </a:graphicData>
                  </a:graphic>
                </wp:inline>
              </w:drawing>
            </w:r>
          </w:p>
          <w:p w14:paraId="5169D42D" w14:textId="77777777" w:rsidR="00C7757A" w:rsidRPr="00426DBF" w:rsidRDefault="00C7757A" w:rsidP="00C7757A">
            <w:pPr>
              <w:spacing w:line="240" w:lineRule="auto"/>
            </w:pPr>
            <w:r w:rsidRPr="00426DBF">
              <w:t>Week10, day 70</w:t>
            </w:r>
          </w:p>
        </w:tc>
        <w:tc>
          <w:tcPr>
            <w:tcW w:w="928" w:type="pct"/>
          </w:tcPr>
          <w:p w14:paraId="63FD9AD6" w14:textId="77777777" w:rsidR="00C7757A" w:rsidRPr="00426DBF" w:rsidRDefault="00C7757A" w:rsidP="00C7757A">
            <w:pPr>
              <w:keepNext/>
              <w:spacing w:line="240" w:lineRule="auto"/>
            </w:pPr>
          </w:p>
        </w:tc>
      </w:tr>
    </w:tbl>
    <w:p w14:paraId="4B202C87" w14:textId="008D066A" w:rsidR="00C7757A" w:rsidRDefault="00C7757A" w:rsidP="00B46408">
      <w:pPr>
        <w:pStyle w:val="Caption"/>
      </w:pPr>
      <w:bookmarkStart w:id="69" w:name="_Toc195707616"/>
      <w:r>
        <w:t xml:space="preserve">Figure </w:t>
      </w:r>
      <w:fldSimple w:instr=" SEQ Figure \* ARABIC ">
        <w:r w:rsidR="00056F45">
          <w:rPr>
            <w:noProof/>
          </w:rPr>
          <w:t>8</w:t>
        </w:r>
      </w:fldSimple>
      <w:r>
        <w:t>:</w:t>
      </w:r>
      <w:r w:rsidRPr="00C7757A">
        <w:t xml:space="preserve"> </w:t>
      </w:r>
      <w:r>
        <w:t>I</w:t>
      </w:r>
      <w:r w:rsidRPr="00B424D2">
        <w:t>mages progression of fluorescence imaging positive case.</w:t>
      </w:r>
      <w:bookmarkEnd w:id="69"/>
    </w:p>
    <w:p w14:paraId="5EFF3746" w14:textId="77777777" w:rsidR="00280A12" w:rsidRDefault="00280A12" w:rsidP="002C7934">
      <w:pPr>
        <w:rPr>
          <w:color w:val="000000" w:themeColor="text1"/>
        </w:rPr>
      </w:pPr>
    </w:p>
    <w:p w14:paraId="2072698C" w14:textId="77777777" w:rsidR="004410D8" w:rsidRDefault="004410D8" w:rsidP="002C7934">
      <w:pPr>
        <w:rPr>
          <w:color w:val="000000" w:themeColor="text1"/>
        </w:rPr>
      </w:pPr>
    </w:p>
    <w:p w14:paraId="3F04B618" w14:textId="77777777" w:rsidR="004410D8" w:rsidRDefault="004410D8" w:rsidP="002C7934">
      <w:pPr>
        <w:rPr>
          <w:color w:val="000000" w:themeColor="text1"/>
        </w:rPr>
      </w:pPr>
    </w:p>
    <w:p w14:paraId="0CD052F3" w14:textId="77777777" w:rsidR="004410D8" w:rsidRDefault="004410D8" w:rsidP="002C7934">
      <w:pPr>
        <w:rPr>
          <w:color w:val="000000" w:themeColor="text1"/>
        </w:rPr>
      </w:pPr>
    </w:p>
    <w:p w14:paraId="2265AA2A" w14:textId="77777777" w:rsidR="004410D8" w:rsidRDefault="004410D8" w:rsidP="002C7934">
      <w:pPr>
        <w:rPr>
          <w:color w:val="000000" w:themeColor="text1"/>
        </w:rPr>
      </w:pPr>
    </w:p>
    <w:p w14:paraId="5E0812F6" w14:textId="77777777" w:rsidR="004410D8" w:rsidRDefault="004410D8" w:rsidP="002C7934">
      <w:pPr>
        <w:rPr>
          <w:color w:val="000000" w:themeColor="text1"/>
        </w:rPr>
      </w:pPr>
    </w:p>
    <w:p w14:paraId="3D3DEE32" w14:textId="77777777" w:rsidR="004410D8" w:rsidRDefault="004410D8" w:rsidP="002C7934">
      <w:pPr>
        <w:rPr>
          <w:color w:val="000000" w:themeColor="text1"/>
        </w:rPr>
      </w:pPr>
    </w:p>
    <w:p w14:paraId="5D88396D" w14:textId="77777777" w:rsidR="004410D8" w:rsidRDefault="004410D8" w:rsidP="002C7934">
      <w:pPr>
        <w:rPr>
          <w:color w:val="000000" w:themeColor="text1"/>
        </w:rPr>
      </w:pPr>
    </w:p>
    <w:p w14:paraId="443E877E" w14:textId="77777777" w:rsidR="004410D8" w:rsidRDefault="004410D8" w:rsidP="002C7934">
      <w:pPr>
        <w:rPr>
          <w:color w:val="000000" w:themeColor="text1"/>
        </w:rPr>
      </w:pPr>
    </w:p>
    <w:p w14:paraId="22B3D70D" w14:textId="77777777" w:rsidR="004410D8" w:rsidRPr="001E3493" w:rsidRDefault="004410D8" w:rsidP="002C7934">
      <w:pPr>
        <w:rPr>
          <w:color w:val="000000" w:themeColor="text1"/>
        </w:rPr>
      </w:pPr>
    </w:p>
    <w:p w14:paraId="1CEE0D5C" w14:textId="3A98B64A" w:rsidR="002C7934" w:rsidRPr="001E3493" w:rsidRDefault="002C7934" w:rsidP="00B46408">
      <w:pPr>
        <w:pStyle w:val="Caption"/>
      </w:pPr>
      <w:bookmarkStart w:id="70" w:name="_Toc195707664"/>
      <w:r w:rsidRPr="001E3493">
        <w:lastRenderedPageBreak/>
        <w:t xml:space="preserve">Table </w:t>
      </w:r>
      <w:fldSimple w:instr=" SEQ Table \* ARABIC ">
        <w:r w:rsidR="00056F45">
          <w:rPr>
            <w:noProof/>
          </w:rPr>
          <w:t>12</w:t>
        </w:r>
      </w:fldSimple>
      <w:r w:rsidRPr="001E3493">
        <w:t>: Maximum Peak Pressure (kPa)</w:t>
      </w:r>
      <w:bookmarkEnd w:id="70"/>
    </w:p>
    <w:tbl>
      <w:tblPr>
        <w:tblW w:w="1009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68"/>
        <w:gridCol w:w="1375"/>
        <w:gridCol w:w="2265"/>
        <w:gridCol w:w="1749"/>
        <w:gridCol w:w="1800"/>
        <w:gridCol w:w="1737"/>
      </w:tblGrid>
      <w:tr w:rsidR="002C7934" w:rsidRPr="001E3493" w14:paraId="7DFFDAB0" w14:textId="77777777" w:rsidTr="001F6554">
        <w:trPr>
          <w:cantSplit/>
          <w:trHeight w:val="332"/>
          <w:jc w:val="center"/>
        </w:trPr>
        <w:tc>
          <w:tcPr>
            <w:tcW w:w="1168" w:type="dxa"/>
          </w:tcPr>
          <w:p w14:paraId="10B0F0F0" w14:textId="77777777" w:rsidR="002C7934" w:rsidRPr="001E3493" w:rsidRDefault="002C7934" w:rsidP="001F6554">
            <w:pPr>
              <w:spacing w:line="240" w:lineRule="auto"/>
            </w:pPr>
            <w:r w:rsidRPr="001E3493">
              <w:t>Limb</w:t>
            </w:r>
          </w:p>
        </w:tc>
        <w:tc>
          <w:tcPr>
            <w:tcW w:w="1375" w:type="dxa"/>
            <w:shd w:val="clear" w:color="auto" w:fill="auto"/>
            <w:noWrap/>
            <w:vAlign w:val="bottom"/>
          </w:tcPr>
          <w:p w14:paraId="6F17EA19" w14:textId="51E2F122" w:rsidR="002C7934" w:rsidRPr="001E3493" w:rsidRDefault="002C7934" w:rsidP="001F6554">
            <w:pPr>
              <w:spacing w:line="240" w:lineRule="auto"/>
            </w:pPr>
            <w:r w:rsidRPr="001E3493">
              <w:t>Time point</w:t>
            </w:r>
          </w:p>
        </w:tc>
        <w:tc>
          <w:tcPr>
            <w:tcW w:w="7551" w:type="dxa"/>
            <w:gridSpan w:val="4"/>
            <w:shd w:val="clear" w:color="000000" w:fill="FFFFFF"/>
            <w:vAlign w:val="center"/>
          </w:tcPr>
          <w:p w14:paraId="5F7DF3D3" w14:textId="272F9A11" w:rsidR="002C7934" w:rsidRPr="001E3493" w:rsidRDefault="001F6554" w:rsidP="001F6554">
            <w:pPr>
              <w:spacing w:line="240" w:lineRule="auto"/>
            </w:pPr>
            <w:r>
              <w:t xml:space="preserve">    </w:t>
            </w:r>
            <w:r w:rsidR="002C7934" w:rsidRPr="001E3493">
              <w:t>------------------------------------- Group -------------------------------------</w:t>
            </w:r>
          </w:p>
        </w:tc>
      </w:tr>
      <w:tr w:rsidR="002C7934" w:rsidRPr="001E3493" w14:paraId="40A33ABC" w14:textId="77777777" w:rsidTr="00FC5BDB">
        <w:trPr>
          <w:cantSplit/>
          <w:trHeight w:val="356"/>
          <w:jc w:val="center"/>
        </w:trPr>
        <w:tc>
          <w:tcPr>
            <w:tcW w:w="1168" w:type="dxa"/>
          </w:tcPr>
          <w:p w14:paraId="5B758780" w14:textId="77777777" w:rsidR="002C7934" w:rsidRPr="001E3493" w:rsidRDefault="002C7934" w:rsidP="00FC5BDB">
            <w:pPr>
              <w:spacing w:line="240" w:lineRule="auto"/>
              <w:jc w:val="center"/>
            </w:pPr>
          </w:p>
        </w:tc>
        <w:tc>
          <w:tcPr>
            <w:tcW w:w="1375" w:type="dxa"/>
            <w:shd w:val="clear" w:color="auto" w:fill="auto"/>
            <w:noWrap/>
            <w:vAlign w:val="bottom"/>
            <w:hideMark/>
          </w:tcPr>
          <w:p w14:paraId="46DC1330" w14:textId="77777777" w:rsidR="002C7934" w:rsidRPr="001E3493" w:rsidRDefault="002C7934" w:rsidP="00FC5BDB">
            <w:pPr>
              <w:spacing w:line="240" w:lineRule="auto"/>
              <w:jc w:val="center"/>
            </w:pPr>
          </w:p>
        </w:tc>
        <w:tc>
          <w:tcPr>
            <w:tcW w:w="2265" w:type="dxa"/>
            <w:shd w:val="clear" w:color="000000" w:fill="FFFFFF"/>
            <w:vAlign w:val="center"/>
            <w:hideMark/>
          </w:tcPr>
          <w:p w14:paraId="03D9028A" w14:textId="77777777" w:rsidR="002C7934" w:rsidRPr="001E3493" w:rsidRDefault="002C7934" w:rsidP="00FC5BDB">
            <w:pPr>
              <w:spacing w:line="240" w:lineRule="auto"/>
              <w:jc w:val="center"/>
            </w:pPr>
            <w:r w:rsidRPr="001E3493">
              <w:t>SA</w:t>
            </w:r>
          </w:p>
        </w:tc>
        <w:tc>
          <w:tcPr>
            <w:tcW w:w="1749" w:type="dxa"/>
            <w:shd w:val="clear" w:color="000000" w:fill="FFFFFF"/>
            <w:vAlign w:val="center"/>
            <w:hideMark/>
          </w:tcPr>
          <w:p w14:paraId="37432367" w14:textId="77777777" w:rsidR="002C7934" w:rsidRPr="001E3493" w:rsidRDefault="002C7934" w:rsidP="00FC5BDB">
            <w:pPr>
              <w:spacing w:line="240" w:lineRule="auto"/>
              <w:jc w:val="center"/>
            </w:pPr>
            <w:r w:rsidRPr="001E3493">
              <w:t>SB</w:t>
            </w:r>
          </w:p>
        </w:tc>
        <w:tc>
          <w:tcPr>
            <w:tcW w:w="1800" w:type="dxa"/>
            <w:shd w:val="clear" w:color="000000" w:fill="FFFFFF"/>
            <w:vAlign w:val="center"/>
            <w:hideMark/>
          </w:tcPr>
          <w:p w14:paraId="25B1F3E5" w14:textId="77777777" w:rsidR="002C7934" w:rsidRPr="001E3493" w:rsidRDefault="002C7934" w:rsidP="00FC5BDB">
            <w:pPr>
              <w:spacing w:line="240" w:lineRule="auto"/>
              <w:jc w:val="center"/>
            </w:pPr>
            <w:r w:rsidRPr="001E3493">
              <w:t>SBA</w:t>
            </w:r>
          </w:p>
        </w:tc>
        <w:tc>
          <w:tcPr>
            <w:tcW w:w="1737" w:type="dxa"/>
            <w:shd w:val="clear" w:color="000000" w:fill="FFFFFF"/>
            <w:vAlign w:val="center"/>
            <w:hideMark/>
          </w:tcPr>
          <w:p w14:paraId="36E66AFD" w14:textId="77777777" w:rsidR="002C7934" w:rsidRPr="001E3493" w:rsidRDefault="002C7934" w:rsidP="00FC5BDB">
            <w:pPr>
              <w:spacing w:line="240" w:lineRule="auto"/>
              <w:jc w:val="center"/>
            </w:pPr>
            <w:r w:rsidRPr="001E3493">
              <w:t>NS</w:t>
            </w:r>
          </w:p>
        </w:tc>
      </w:tr>
      <w:tr w:rsidR="00B90693" w:rsidRPr="001E3493" w14:paraId="0FDADA77" w14:textId="77777777" w:rsidTr="00FC5BDB">
        <w:trPr>
          <w:trHeight w:val="356"/>
          <w:jc w:val="center"/>
        </w:trPr>
        <w:tc>
          <w:tcPr>
            <w:tcW w:w="1168" w:type="dxa"/>
            <w:vMerge w:val="restart"/>
            <w:shd w:val="clear" w:color="000000" w:fill="FFFFFF"/>
          </w:tcPr>
          <w:p w14:paraId="51111B6F" w14:textId="617C1CA7" w:rsidR="00B90693" w:rsidRPr="001E3493" w:rsidRDefault="00B90693" w:rsidP="00FC5BDB">
            <w:pPr>
              <w:spacing w:line="240" w:lineRule="auto"/>
              <w:jc w:val="center"/>
            </w:pPr>
            <w:r w:rsidRPr="001E3493">
              <w:t>LF</w:t>
            </w:r>
          </w:p>
        </w:tc>
        <w:tc>
          <w:tcPr>
            <w:tcW w:w="1375" w:type="dxa"/>
            <w:shd w:val="clear" w:color="000000" w:fill="FFFFFF"/>
            <w:vAlign w:val="center"/>
            <w:hideMark/>
          </w:tcPr>
          <w:p w14:paraId="185642B3" w14:textId="77777777" w:rsidR="00B90693" w:rsidRPr="001E3493" w:rsidRDefault="00B90693" w:rsidP="00FC5BDB">
            <w:pPr>
              <w:spacing w:line="240" w:lineRule="auto"/>
              <w:jc w:val="center"/>
            </w:pPr>
            <w:r w:rsidRPr="001E3493">
              <w:t>-1</w:t>
            </w:r>
          </w:p>
        </w:tc>
        <w:tc>
          <w:tcPr>
            <w:tcW w:w="2265" w:type="dxa"/>
            <w:shd w:val="clear" w:color="000000" w:fill="FFFFFF"/>
            <w:vAlign w:val="center"/>
            <w:hideMark/>
          </w:tcPr>
          <w:p w14:paraId="40498A8B" w14:textId="77777777" w:rsidR="00B90693" w:rsidRPr="001E3493" w:rsidRDefault="00B90693" w:rsidP="00FC5BDB">
            <w:pPr>
              <w:spacing w:line="240" w:lineRule="auto"/>
              <w:jc w:val="center"/>
            </w:pPr>
            <w:r w:rsidRPr="001E3493">
              <w:t>449.6 + 50.9</w:t>
            </w:r>
          </w:p>
        </w:tc>
        <w:tc>
          <w:tcPr>
            <w:tcW w:w="1749" w:type="dxa"/>
            <w:shd w:val="clear" w:color="000000" w:fill="FFFFFF"/>
            <w:vAlign w:val="center"/>
            <w:hideMark/>
          </w:tcPr>
          <w:p w14:paraId="6054D534" w14:textId="77777777" w:rsidR="00B90693" w:rsidRPr="001E3493" w:rsidRDefault="00B90693" w:rsidP="00FC5BDB">
            <w:pPr>
              <w:spacing w:line="240" w:lineRule="auto"/>
              <w:jc w:val="center"/>
            </w:pPr>
            <w:r w:rsidRPr="001E3493">
              <w:t>445.2 + 34.0</w:t>
            </w:r>
          </w:p>
        </w:tc>
        <w:tc>
          <w:tcPr>
            <w:tcW w:w="1800" w:type="dxa"/>
            <w:shd w:val="clear" w:color="000000" w:fill="FFFFFF"/>
            <w:vAlign w:val="center"/>
            <w:hideMark/>
          </w:tcPr>
          <w:p w14:paraId="31841C82" w14:textId="77777777" w:rsidR="00B90693" w:rsidRPr="001E3493" w:rsidRDefault="00B90693" w:rsidP="00FC5BDB">
            <w:pPr>
              <w:spacing w:line="240" w:lineRule="auto"/>
              <w:jc w:val="center"/>
            </w:pPr>
            <w:r w:rsidRPr="001E3493">
              <w:t>414.0 + 19.8</w:t>
            </w:r>
          </w:p>
        </w:tc>
        <w:tc>
          <w:tcPr>
            <w:tcW w:w="1737" w:type="dxa"/>
            <w:shd w:val="clear" w:color="000000" w:fill="FFFFFF"/>
            <w:vAlign w:val="center"/>
            <w:hideMark/>
          </w:tcPr>
          <w:p w14:paraId="3446814B" w14:textId="77777777" w:rsidR="00B90693" w:rsidRPr="001E3493" w:rsidRDefault="00B90693" w:rsidP="00FC5BDB">
            <w:pPr>
              <w:spacing w:line="240" w:lineRule="auto"/>
              <w:jc w:val="center"/>
            </w:pPr>
            <w:r w:rsidRPr="001E3493">
              <w:t>406.3 + 17.3</w:t>
            </w:r>
          </w:p>
        </w:tc>
      </w:tr>
      <w:tr w:rsidR="00B90693" w:rsidRPr="001E3493" w14:paraId="05BD51AE" w14:textId="77777777" w:rsidTr="00FC5BDB">
        <w:trPr>
          <w:cantSplit/>
          <w:trHeight w:val="356"/>
          <w:jc w:val="center"/>
        </w:trPr>
        <w:tc>
          <w:tcPr>
            <w:tcW w:w="1168" w:type="dxa"/>
            <w:vMerge/>
            <w:shd w:val="clear" w:color="000000" w:fill="FFFFFF"/>
          </w:tcPr>
          <w:p w14:paraId="59FBADE4" w14:textId="470291BF" w:rsidR="00B90693" w:rsidRPr="001E3493" w:rsidRDefault="00B90693" w:rsidP="00FC5BDB">
            <w:pPr>
              <w:spacing w:line="240" w:lineRule="auto"/>
              <w:jc w:val="center"/>
            </w:pPr>
          </w:p>
        </w:tc>
        <w:tc>
          <w:tcPr>
            <w:tcW w:w="1375" w:type="dxa"/>
            <w:shd w:val="clear" w:color="000000" w:fill="FFFFFF"/>
            <w:vAlign w:val="center"/>
            <w:hideMark/>
          </w:tcPr>
          <w:p w14:paraId="274AF98B" w14:textId="77777777" w:rsidR="00B90693" w:rsidRPr="001E3493" w:rsidRDefault="00B90693" w:rsidP="00FC5BDB">
            <w:pPr>
              <w:spacing w:line="240" w:lineRule="auto"/>
              <w:jc w:val="center"/>
            </w:pPr>
            <w:r w:rsidRPr="001E3493">
              <w:t>7</w:t>
            </w:r>
          </w:p>
        </w:tc>
        <w:tc>
          <w:tcPr>
            <w:tcW w:w="2265" w:type="dxa"/>
            <w:shd w:val="clear" w:color="000000" w:fill="FFFFFF"/>
            <w:vAlign w:val="center"/>
            <w:hideMark/>
          </w:tcPr>
          <w:p w14:paraId="02540AB0" w14:textId="77777777" w:rsidR="00B90693" w:rsidRPr="001E3493" w:rsidRDefault="00B90693" w:rsidP="00FC5BDB">
            <w:pPr>
              <w:spacing w:line="240" w:lineRule="auto"/>
              <w:jc w:val="center"/>
            </w:pPr>
            <w:r w:rsidRPr="001E3493">
              <w:t>400.6 + 09.4</w:t>
            </w:r>
          </w:p>
        </w:tc>
        <w:tc>
          <w:tcPr>
            <w:tcW w:w="1749" w:type="dxa"/>
            <w:shd w:val="clear" w:color="000000" w:fill="FFFFFF"/>
            <w:vAlign w:val="center"/>
            <w:hideMark/>
          </w:tcPr>
          <w:p w14:paraId="6D2AB676" w14:textId="77777777" w:rsidR="00B90693" w:rsidRPr="001E3493" w:rsidRDefault="00B90693" w:rsidP="00FC5BDB">
            <w:pPr>
              <w:spacing w:line="240" w:lineRule="auto"/>
              <w:jc w:val="center"/>
            </w:pPr>
            <w:r w:rsidRPr="001E3493">
              <w:t>412.8 + 11.9</w:t>
            </w:r>
          </w:p>
        </w:tc>
        <w:tc>
          <w:tcPr>
            <w:tcW w:w="1800" w:type="dxa"/>
            <w:shd w:val="clear" w:color="000000" w:fill="FFFFFF"/>
            <w:vAlign w:val="center"/>
            <w:hideMark/>
          </w:tcPr>
          <w:p w14:paraId="1AA6B360" w14:textId="77777777" w:rsidR="00B90693" w:rsidRPr="001E3493" w:rsidRDefault="00B90693" w:rsidP="00FC5BDB">
            <w:pPr>
              <w:spacing w:line="240" w:lineRule="auto"/>
              <w:jc w:val="center"/>
            </w:pPr>
            <w:r w:rsidRPr="001E3493">
              <w:t>445.5 + 21.3</w:t>
            </w:r>
          </w:p>
        </w:tc>
        <w:tc>
          <w:tcPr>
            <w:tcW w:w="1737" w:type="dxa"/>
            <w:shd w:val="clear" w:color="000000" w:fill="FFFFFF"/>
            <w:vAlign w:val="center"/>
            <w:hideMark/>
          </w:tcPr>
          <w:p w14:paraId="083C20A7" w14:textId="77777777" w:rsidR="00B90693" w:rsidRPr="001E3493" w:rsidRDefault="00B90693" w:rsidP="00FC5BDB">
            <w:pPr>
              <w:spacing w:line="240" w:lineRule="auto"/>
              <w:jc w:val="center"/>
            </w:pPr>
            <w:r w:rsidRPr="001E3493">
              <w:t>436.8 + 26.4</w:t>
            </w:r>
          </w:p>
        </w:tc>
      </w:tr>
      <w:tr w:rsidR="00B90693" w:rsidRPr="001E3493" w14:paraId="10716360" w14:textId="77777777" w:rsidTr="00FC5BDB">
        <w:trPr>
          <w:cantSplit/>
          <w:trHeight w:val="356"/>
          <w:jc w:val="center"/>
        </w:trPr>
        <w:tc>
          <w:tcPr>
            <w:tcW w:w="1168" w:type="dxa"/>
            <w:vMerge/>
            <w:shd w:val="clear" w:color="000000" w:fill="FFFFFF"/>
          </w:tcPr>
          <w:p w14:paraId="4AF33DBA" w14:textId="26A2A2F7" w:rsidR="00B90693" w:rsidRPr="001E3493" w:rsidRDefault="00B90693" w:rsidP="00FC5BDB">
            <w:pPr>
              <w:spacing w:line="240" w:lineRule="auto"/>
              <w:jc w:val="center"/>
            </w:pPr>
          </w:p>
        </w:tc>
        <w:tc>
          <w:tcPr>
            <w:tcW w:w="1375" w:type="dxa"/>
            <w:shd w:val="clear" w:color="000000" w:fill="FFFFFF"/>
            <w:vAlign w:val="center"/>
            <w:hideMark/>
          </w:tcPr>
          <w:p w14:paraId="7093E747" w14:textId="77777777" w:rsidR="00B90693" w:rsidRPr="001E3493" w:rsidRDefault="00B90693" w:rsidP="00FC5BDB">
            <w:pPr>
              <w:spacing w:line="240" w:lineRule="auto"/>
              <w:jc w:val="center"/>
            </w:pPr>
            <w:r w:rsidRPr="001E3493">
              <w:t>14</w:t>
            </w:r>
          </w:p>
        </w:tc>
        <w:tc>
          <w:tcPr>
            <w:tcW w:w="2265" w:type="dxa"/>
            <w:shd w:val="clear" w:color="000000" w:fill="FFFFFF"/>
            <w:vAlign w:val="center"/>
            <w:hideMark/>
          </w:tcPr>
          <w:p w14:paraId="751C7F68" w14:textId="77777777" w:rsidR="00B90693" w:rsidRPr="001E3493" w:rsidRDefault="00B90693" w:rsidP="00FC5BDB">
            <w:pPr>
              <w:spacing w:line="240" w:lineRule="auto"/>
              <w:jc w:val="center"/>
            </w:pPr>
            <w:r w:rsidRPr="001E3493">
              <w:t>438.8 + 22.9</w:t>
            </w:r>
          </w:p>
        </w:tc>
        <w:tc>
          <w:tcPr>
            <w:tcW w:w="1749" w:type="dxa"/>
            <w:shd w:val="clear" w:color="000000" w:fill="FFFFFF"/>
            <w:vAlign w:val="center"/>
            <w:hideMark/>
          </w:tcPr>
          <w:p w14:paraId="6150B948" w14:textId="77777777" w:rsidR="00B90693" w:rsidRPr="001E3493" w:rsidRDefault="00B90693" w:rsidP="00FC5BDB">
            <w:pPr>
              <w:spacing w:line="240" w:lineRule="auto"/>
              <w:jc w:val="center"/>
            </w:pPr>
            <w:r w:rsidRPr="001E3493">
              <w:t>406.2 + 08.4</w:t>
            </w:r>
          </w:p>
        </w:tc>
        <w:tc>
          <w:tcPr>
            <w:tcW w:w="1800" w:type="dxa"/>
            <w:shd w:val="clear" w:color="000000" w:fill="FFFFFF"/>
            <w:vAlign w:val="center"/>
            <w:hideMark/>
          </w:tcPr>
          <w:p w14:paraId="70E0ECC6" w14:textId="77777777" w:rsidR="00B90693" w:rsidRPr="001E3493" w:rsidRDefault="00B90693" w:rsidP="00FC5BDB">
            <w:pPr>
              <w:spacing w:line="240" w:lineRule="auto"/>
              <w:jc w:val="center"/>
            </w:pPr>
            <w:r w:rsidRPr="001E3493">
              <w:t>410.3 + 13.0</w:t>
            </w:r>
          </w:p>
        </w:tc>
        <w:tc>
          <w:tcPr>
            <w:tcW w:w="1737" w:type="dxa"/>
            <w:shd w:val="clear" w:color="000000" w:fill="FFFFFF"/>
            <w:vAlign w:val="center"/>
            <w:hideMark/>
          </w:tcPr>
          <w:p w14:paraId="7FE85E2A" w14:textId="77777777" w:rsidR="00B90693" w:rsidRPr="001E3493" w:rsidRDefault="00B90693" w:rsidP="00FC5BDB">
            <w:pPr>
              <w:spacing w:line="240" w:lineRule="auto"/>
              <w:jc w:val="center"/>
            </w:pPr>
            <w:r w:rsidRPr="001E3493">
              <w:t>422.7 + 27.4</w:t>
            </w:r>
          </w:p>
        </w:tc>
      </w:tr>
      <w:tr w:rsidR="00B90693" w:rsidRPr="001E3493" w14:paraId="351FF8E6" w14:textId="77777777" w:rsidTr="00FC5BDB">
        <w:trPr>
          <w:cantSplit/>
          <w:trHeight w:val="356"/>
          <w:jc w:val="center"/>
        </w:trPr>
        <w:tc>
          <w:tcPr>
            <w:tcW w:w="1168" w:type="dxa"/>
            <w:vMerge/>
            <w:shd w:val="clear" w:color="000000" w:fill="FFFFFF"/>
          </w:tcPr>
          <w:p w14:paraId="68FE25ED" w14:textId="77777777" w:rsidR="00B90693" w:rsidRPr="001E3493" w:rsidRDefault="00B90693" w:rsidP="00FC5BDB">
            <w:pPr>
              <w:spacing w:line="240" w:lineRule="auto"/>
              <w:jc w:val="center"/>
            </w:pPr>
          </w:p>
        </w:tc>
        <w:tc>
          <w:tcPr>
            <w:tcW w:w="1375" w:type="dxa"/>
            <w:shd w:val="clear" w:color="000000" w:fill="FFFFFF"/>
            <w:vAlign w:val="center"/>
            <w:hideMark/>
          </w:tcPr>
          <w:p w14:paraId="7901DCF2" w14:textId="77777777" w:rsidR="00B90693" w:rsidRPr="001E3493" w:rsidRDefault="00B90693" w:rsidP="00FC5BDB">
            <w:pPr>
              <w:spacing w:line="240" w:lineRule="auto"/>
              <w:jc w:val="center"/>
            </w:pPr>
            <w:r w:rsidRPr="001E3493">
              <w:t>28</w:t>
            </w:r>
          </w:p>
        </w:tc>
        <w:tc>
          <w:tcPr>
            <w:tcW w:w="2265" w:type="dxa"/>
            <w:shd w:val="clear" w:color="000000" w:fill="FFFFFF"/>
            <w:vAlign w:val="center"/>
            <w:hideMark/>
          </w:tcPr>
          <w:p w14:paraId="578626AD" w14:textId="77777777" w:rsidR="00B90693" w:rsidRPr="001E3493" w:rsidRDefault="00B90693" w:rsidP="00FC5BDB">
            <w:pPr>
              <w:spacing w:line="240" w:lineRule="auto"/>
              <w:jc w:val="center"/>
            </w:pPr>
            <w:r w:rsidRPr="001E3493">
              <w:t>424.8 + 18.0</w:t>
            </w:r>
          </w:p>
        </w:tc>
        <w:tc>
          <w:tcPr>
            <w:tcW w:w="1749" w:type="dxa"/>
            <w:shd w:val="clear" w:color="000000" w:fill="FFFFFF"/>
            <w:vAlign w:val="center"/>
            <w:hideMark/>
          </w:tcPr>
          <w:p w14:paraId="508690F1" w14:textId="77777777" w:rsidR="00B90693" w:rsidRPr="001E3493" w:rsidRDefault="00B90693" w:rsidP="00FC5BDB">
            <w:pPr>
              <w:spacing w:line="240" w:lineRule="auto"/>
              <w:jc w:val="center"/>
            </w:pPr>
            <w:r w:rsidRPr="001E3493">
              <w:t>418.8 + 15.5</w:t>
            </w:r>
          </w:p>
        </w:tc>
        <w:tc>
          <w:tcPr>
            <w:tcW w:w="1800" w:type="dxa"/>
            <w:shd w:val="clear" w:color="000000" w:fill="FFFFFF"/>
            <w:vAlign w:val="center"/>
            <w:hideMark/>
          </w:tcPr>
          <w:p w14:paraId="55733C13" w14:textId="77777777" w:rsidR="00B90693" w:rsidRPr="001E3493" w:rsidRDefault="00B90693" w:rsidP="00FC5BDB">
            <w:pPr>
              <w:spacing w:line="240" w:lineRule="auto"/>
              <w:jc w:val="center"/>
            </w:pPr>
            <w:r w:rsidRPr="001E3493">
              <w:t>386.7 + 19.6</w:t>
            </w:r>
          </w:p>
        </w:tc>
        <w:tc>
          <w:tcPr>
            <w:tcW w:w="1737" w:type="dxa"/>
            <w:shd w:val="clear" w:color="000000" w:fill="FFFFFF"/>
            <w:vAlign w:val="center"/>
            <w:hideMark/>
          </w:tcPr>
          <w:p w14:paraId="40D48C87" w14:textId="77777777" w:rsidR="00B90693" w:rsidRPr="001E3493" w:rsidRDefault="00B90693" w:rsidP="00FC5BDB">
            <w:pPr>
              <w:spacing w:line="240" w:lineRule="auto"/>
              <w:jc w:val="center"/>
            </w:pPr>
            <w:r w:rsidRPr="001E3493">
              <w:t>451.2 + 21.1</w:t>
            </w:r>
          </w:p>
        </w:tc>
      </w:tr>
      <w:tr w:rsidR="00B90693" w:rsidRPr="001E3493" w14:paraId="1371F4B8" w14:textId="77777777" w:rsidTr="00FC5BDB">
        <w:trPr>
          <w:cantSplit/>
          <w:trHeight w:val="356"/>
          <w:jc w:val="center"/>
        </w:trPr>
        <w:tc>
          <w:tcPr>
            <w:tcW w:w="1168" w:type="dxa"/>
            <w:vMerge/>
            <w:shd w:val="clear" w:color="000000" w:fill="FFFFFF"/>
          </w:tcPr>
          <w:p w14:paraId="269C71F0" w14:textId="77777777" w:rsidR="00B90693" w:rsidRPr="001E3493" w:rsidRDefault="00B90693" w:rsidP="00FC5BDB">
            <w:pPr>
              <w:spacing w:line="240" w:lineRule="auto"/>
              <w:jc w:val="center"/>
            </w:pPr>
          </w:p>
        </w:tc>
        <w:tc>
          <w:tcPr>
            <w:tcW w:w="1375" w:type="dxa"/>
            <w:shd w:val="clear" w:color="000000" w:fill="FFFFFF"/>
            <w:vAlign w:val="center"/>
            <w:hideMark/>
          </w:tcPr>
          <w:p w14:paraId="5ACBCA9E" w14:textId="77777777" w:rsidR="00B90693" w:rsidRPr="001E3493" w:rsidRDefault="00B90693" w:rsidP="00FC5BDB">
            <w:pPr>
              <w:spacing w:line="240" w:lineRule="auto"/>
              <w:jc w:val="center"/>
            </w:pPr>
            <w:r w:rsidRPr="001E3493">
              <w:t>42</w:t>
            </w:r>
          </w:p>
        </w:tc>
        <w:tc>
          <w:tcPr>
            <w:tcW w:w="2265" w:type="dxa"/>
            <w:shd w:val="clear" w:color="000000" w:fill="FFFFFF"/>
            <w:vAlign w:val="center"/>
            <w:hideMark/>
          </w:tcPr>
          <w:p w14:paraId="572905B6" w14:textId="77777777" w:rsidR="00B90693" w:rsidRPr="001E3493" w:rsidRDefault="00B90693" w:rsidP="00FC5BDB">
            <w:pPr>
              <w:spacing w:line="240" w:lineRule="auto"/>
              <w:jc w:val="center"/>
            </w:pPr>
            <w:r w:rsidRPr="001E3493">
              <w:t>411.4 + 33.5</w:t>
            </w:r>
          </w:p>
        </w:tc>
        <w:tc>
          <w:tcPr>
            <w:tcW w:w="1749" w:type="dxa"/>
            <w:shd w:val="clear" w:color="000000" w:fill="FFFFFF"/>
            <w:vAlign w:val="center"/>
            <w:hideMark/>
          </w:tcPr>
          <w:p w14:paraId="5BCCE9B0" w14:textId="77777777" w:rsidR="00B90693" w:rsidRPr="001E3493" w:rsidRDefault="00B90693" w:rsidP="00FC5BDB">
            <w:pPr>
              <w:spacing w:line="240" w:lineRule="auto"/>
              <w:jc w:val="center"/>
            </w:pPr>
            <w:r w:rsidRPr="001E3493">
              <w:t>371.3 + 11.7</w:t>
            </w:r>
          </w:p>
        </w:tc>
        <w:tc>
          <w:tcPr>
            <w:tcW w:w="1800" w:type="dxa"/>
            <w:shd w:val="clear" w:color="000000" w:fill="FFFFFF"/>
            <w:vAlign w:val="center"/>
            <w:hideMark/>
          </w:tcPr>
          <w:p w14:paraId="5F2DE538" w14:textId="77777777" w:rsidR="00B90693" w:rsidRPr="001E3493" w:rsidRDefault="00B90693" w:rsidP="00FC5BDB">
            <w:pPr>
              <w:spacing w:line="240" w:lineRule="auto"/>
              <w:jc w:val="center"/>
            </w:pPr>
            <w:r w:rsidRPr="001E3493">
              <w:t>422.0 + 22.2</w:t>
            </w:r>
          </w:p>
        </w:tc>
        <w:tc>
          <w:tcPr>
            <w:tcW w:w="1737" w:type="dxa"/>
            <w:shd w:val="clear" w:color="000000" w:fill="FFFFFF"/>
            <w:vAlign w:val="center"/>
            <w:hideMark/>
          </w:tcPr>
          <w:p w14:paraId="7EBF7ED7" w14:textId="77777777" w:rsidR="00B90693" w:rsidRPr="001E3493" w:rsidRDefault="00B90693" w:rsidP="00FC5BDB">
            <w:pPr>
              <w:spacing w:line="240" w:lineRule="auto"/>
              <w:jc w:val="center"/>
            </w:pPr>
            <w:r w:rsidRPr="001E3493">
              <w:t>462.7 + 16.7</w:t>
            </w:r>
          </w:p>
        </w:tc>
      </w:tr>
      <w:tr w:rsidR="00B90693" w:rsidRPr="001E3493" w14:paraId="6182B4E2" w14:textId="77777777" w:rsidTr="00FC5BDB">
        <w:trPr>
          <w:cantSplit/>
          <w:trHeight w:val="356"/>
          <w:jc w:val="center"/>
        </w:trPr>
        <w:tc>
          <w:tcPr>
            <w:tcW w:w="1168" w:type="dxa"/>
            <w:vMerge/>
            <w:shd w:val="clear" w:color="000000" w:fill="FFFFFF"/>
          </w:tcPr>
          <w:p w14:paraId="15C5FF01" w14:textId="77777777" w:rsidR="00B90693" w:rsidRPr="001E3493" w:rsidRDefault="00B90693" w:rsidP="00FC5BDB">
            <w:pPr>
              <w:spacing w:line="240" w:lineRule="auto"/>
              <w:jc w:val="center"/>
            </w:pPr>
          </w:p>
        </w:tc>
        <w:tc>
          <w:tcPr>
            <w:tcW w:w="1375" w:type="dxa"/>
            <w:shd w:val="clear" w:color="000000" w:fill="FFFFFF"/>
            <w:vAlign w:val="center"/>
            <w:hideMark/>
          </w:tcPr>
          <w:p w14:paraId="67D479C4" w14:textId="77777777" w:rsidR="00B90693" w:rsidRPr="001E3493" w:rsidRDefault="00B90693" w:rsidP="00FC5BDB">
            <w:pPr>
              <w:spacing w:line="240" w:lineRule="auto"/>
              <w:jc w:val="center"/>
            </w:pPr>
            <w:r w:rsidRPr="001E3493">
              <w:t>56</w:t>
            </w:r>
          </w:p>
        </w:tc>
        <w:tc>
          <w:tcPr>
            <w:tcW w:w="2265" w:type="dxa"/>
            <w:shd w:val="clear" w:color="000000" w:fill="FFFFFF"/>
            <w:vAlign w:val="center"/>
            <w:hideMark/>
          </w:tcPr>
          <w:p w14:paraId="5D503B14" w14:textId="77777777" w:rsidR="00B90693" w:rsidRPr="001E3493" w:rsidRDefault="00B90693" w:rsidP="00FC5BDB">
            <w:pPr>
              <w:spacing w:line="240" w:lineRule="auto"/>
              <w:jc w:val="center"/>
            </w:pPr>
            <w:r w:rsidRPr="001E3493">
              <w:t>483.0 + 49.8</w:t>
            </w:r>
          </w:p>
        </w:tc>
        <w:tc>
          <w:tcPr>
            <w:tcW w:w="1749" w:type="dxa"/>
            <w:shd w:val="clear" w:color="auto" w:fill="auto"/>
            <w:noWrap/>
            <w:vAlign w:val="bottom"/>
            <w:hideMark/>
          </w:tcPr>
          <w:p w14:paraId="69F7572A" w14:textId="77777777" w:rsidR="00B90693" w:rsidRPr="001E3493" w:rsidRDefault="00B90693" w:rsidP="00FC5BDB">
            <w:pPr>
              <w:spacing w:line="240" w:lineRule="auto"/>
              <w:jc w:val="center"/>
            </w:pPr>
          </w:p>
        </w:tc>
        <w:tc>
          <w:tcPr>
            <w:tcW w:w="1800" w:type="dxa"/>
            <w:shd w:val="clear" w:color="000000" w:fill="FFFFFF"/>
            <w:vAlign w:val="center"/>
            <w:hideMark/>
          </w:tcPr>
          <w:p w14:paraId="50D7CB7C" w14:textId="77777777" w:rsidR="00B90693" w:rsidRPr="001E3493" w:rsidRDefault="00B90693" w:rsidP="00FC5BDB">
            <w:pPr>
              <w:spacing w:line="240" w:lineRule="auto"/>
              <w:jc w:val="center"/>
            </w:pPr>
            <w:r w:rsidRPr="001E3493">
              <w:t>407.3 + 29.0</w:t>
            </w:r>
          </w:p>
        </w:tc>
        <w:tc>
          <w:tcPr>
            <w:tcW w:w="1737" w:type="dxa"/>
            <w:shd w:val="clear" w:color="000000" w:fill="FFFFFF"/>
            <w:vAlign w:val="center"/>
            <w:hideMark/>
          </w:tcPr>
          <w:p w14:paraId="01A63D1A" w14:textId="77777777" w:rsidR="00B90693" w:rsidRPr="001E3493" w:rsidRDefault="00B90693" w:rsidP="00FC5BDB">
            <w:pPr>
              <w:spacing w:line="240" w:lineRule="auto"/>
              <w:jc w:val="center"/>
            </w:pPr>
            <w:r w:rsidRPr="001E3493">
              <w:t>423.0 + 31.7</w:t>
            </w:r>
          </w:p>
        </w:tc>
      </w:tr>
      <w:tr w:rsidR="00B90693" w:rsidRPr="001E3493" w14:paraId="35F85DD5" w14:textId="77777777" w:rsidTr="00FC5BDB">
        <w:trPr>
          <w:cantSplit/>
          <w:trHeight w:val="356"/>
          <w:jc w:val="center"/>
        </w:trPr>
        <w:tc>
          <w:tcPr>
            <w:tcW w:w="1168" w:type="dxa"/>
            <w:vMerge/>
            <w:shd w:val="clear" w:color="000000" w:fill="FFFFFF"/>
          </w:tcPr>
          <w:p w14:paraId="6E6222E8" w14:textId="77777777" w:rsidR="00B90693" w:rsidRPr="001E3493" w:rsidRDefault="00B90693" w:rsidP="00FC5BDB">
            <w:pPr>
              <w:spacing w:line="240" w:lineRule="auto"/>
              <w:jc w:val="center"/>
            </w:pPr>
          </w:p>
        </w:tc>
        <w:tc>
          <w:tcPr>
            <w:tcW w:w="1375" w:type="dxa"/>
            <w:shd w:val="clear" w:color="000000" w:fill="FFFFFF"/>
            <w:vAlign w:val="center"/>
            <w:hideMark/>
          </w:tcPr>
          <w:p w14:paraId="45E21DA9" w14:textId="77777777" w:rsidR="00B90693" w:rsidRPr="001E3493" w:rsidRDefault="00B90693" w:rsidP="00FC5BDB">
            <w:pPr>
              <w:spacing w:line="240" w:lineRule="auto"/>
              <w:jc w:val="center"/>
            </w:pPr>
            <w:r w:rsidRPr="001E3493">
              <w:t>70</w:t>
            </w:r>
          </w:p>
        </w:tc>
        <w:tc>
          <w:tcPr>
            <w:tcW w:w="2265" w:type="dxa"/>
            <w:shd w:val="clear" w:color="000000" w:fill="FFFFFF"/>
            <w:vAlign w:val="center"/>
            <w:hideMark/>
          </w:tcPr>
          <w:p w14:paraId="0E98AE25" w14:textId="77777777" w:rsidR="00B90693" w:rsidRPr="001E3493" w:rsidRDefault="00B90693" w:rsidP="00FC5BDB">
            <w:pPr>
              <w:spacing w:line="240" w:lineRule="auto"/>
              <w:jc w:val="center"/>
            </w:pPr>
            <w:r w:rsidRPr="001E3493">
              <w:t>405.4 + 14.8</w:t>
            </w:r>
          </w:p>
        </w:tc>
        <w:tc>
          <w:tcPr>
            <w:tcW w:w="1749" w:type="dxa"/>
            <w:shd w:val="clear" w:color="auto" w:fill="auto"/>
            <w:noWrap/>
            <w:vAlign w:val="bottom"/>
            <w:hideMark/>
          </w:tcPr>
          <w:p w14:paraId="125D7B70" w14:textId="77777777" w:rsidR="00B90693" w:rsidRPr="001E3493" w:rsidRDefault="00B90693" w:rsidP="00FC5BDB">
            <w:pPr>
              <w:spacing w:line="240" w:lineRule="auto"/>
              <w:jc w:val="center"/>
            </w:pPr>
          </w:p>
        </w:tc>
        <w:tc>
          <w:tcPr>
            <w:tcW w:w="1800" w:type="dxa"/>
            <w:shd w:val="clear" w:color="000000" w:fill="FFFFFF"/>
            <w:vAlign w:val="center"/>
            <w:hideMark/>
          </w:tcPr>
          <w:p w14:paraId="275541CB" w14:textId="77777777" w:rsidR="00B90693" w:rsidRPr="001E3493" w:rsidRDefault="00B90693" w:rsidP="00FC5BDB">
            <w:pPr>
              <w:spacing w:line="240" w:lineRule="auto"/>
              <w:jc w:val="center"/>
            </w:pPr>
            <w:r w:rsidRPr="001E3493">
              <w:t>438.3 + 29.7</w:t>
            </w:r>
          </w:p>
        </w:tc>
        <w:tc>
          <w:tcPr>
            <w:tcW w:w="1737" w:type="dxa"/>
            <w:shd w:val="clear" w:color="000000" w:fill="FFFFFF"/>
            <w:vAlign w:val="center"/>
            <w:hideMark/>
          </w:tcPr>
          <w:p w14:paraId="0CC9D4E0" w14:textId="77777777" w:rsidR="00B90693" w:rsidRPr="001E3493" w:rsidRDefault="00B90693" w:rsidP="00FC5BDB">
            <w:pPr>
              <w:spacing w:line="240" w:lineRule="auto"/>
              <w:jc w:val="center"/>
            </w:pPr>
            <w:r w:rsidRPr="001E3493">
              <w:t>391.8 + 24.1</w:t>
            </w:r>
          </w:p>
        </w:tc>
      </w:tr>
      <w:tr w:rsidR="00B90693" w:rsidRPr="001E3493" w14:paraId="55EE8FC2" w14:textId="77777777" w:rsidTr="00FC5BDB">
        <w:trPr>
          <w:cantSplit/>
          <w:trHeight w:val="85"/>
          <w:jc w:val="center"/>
        </w:trPr>
        <w:tc>
          <w:tcPr>
            <w:tcW w:w="1168" w:type="dxa"/>
            <w:vMerge/>
            <w:shd w:val="clear" w:color="000000" w:fill="FFFFFF"/>
          </w:tcPr>
          <w:p w14:paraId="143480A9" w14:textId="77777777" w:rsidR="00B90693" w:rsidRPr="001E3493" w:rsidRDefault="00B90693" w:rsidP="00FC5BDB">
            <w:pPr>
              <w:spacing w:line="240" w:lineRule="auto"/>
              <w:jc w:val="center"/>
            </w:pPr>
          </w:p>
        </w:tc>
        <w:tc>
          <w:tcPr>
            <w:tcW w:w="1375" w:type="dxa"/>
            <w:shd w:val="clear" w:color="000000" w:fill="FFFFFF"/>
            <w:vAlign w:val="center"/>
            <w:hideMark/>
          </w:tcPr>
          <w:p w14:paraId="3D38836D" w14:textId="77777777" w:rsidR="00B90693" w:rsidRPr="001E3493" w:rsidRDefault="00B90693" w:rsidP="00FC5BDB">
            <w:pPr>
              <w:spacing w:line="240" w:lineRule="auto"/>
              <w:jc w:val="center"/>
            </w:pPr>
            <w:r w:rsidRPr="001E3493">
              <w:t>84</w:t>
            </w:r>
          </w:p>
        </w:tc>
        <w:tc>
          <w:tcPr>
            <w:tcW w:w="2265" w:type="dxa"/>
            <w:shd w:val="clear" w:color="000000" w:fill="FFFFFF"/>
            <w:vAlign w:val="center"/>
            <w:hideMark/>
          </w:tcPr>
          <w:p w14:paraId="3C16B0A2" w14:textId="77777777" w:rsidR="00B90693" w:rsidRPr="001E3493" w:rsidRDefault="00B90693" w:rsidP="00FC5BDB">
            <w:pPr>
              <w:spacing w:line="240" w:lineRule="auto"/>
              <w:jc w:val="center"/>
            </w:pPr>
            <w:r w:rsidRPr="001E3493">
              <w:t>432.2 + 42.6</w:t>
            </w:r>
          </w:p>
        </w:tc>
        <w:tc>
          <w:tcPr>
            <w:tcW w:w="1749" w:type="dxa"/>
            <w:shd w:val="clear" w:color="auto" w:fill="auto"/>
            <w:noWrap/>
            <w:vAlign w:val="bottom"/>
            <w:hideMark/>
          </w:tcPr>
          <w:p w14:paraId="4D830DFE" w14:textId="77777777" w:rsidR="00B90693" w:rsidRPr="001E3493" w:rsidRDefault="00B90693" w:rsidP="00FC5BDB">
            <w:pPr>
              <w:spacing w:line="240" w:lineRule="auto"/>
              <w:jc w:val="center"/>
            </w:pPr>
          </w:p>
        </w:tc>
        <w:tc>
          <w:tcPr>
            <w:tcW w:w="1800" w:type="dxa"/>
            <w:shd w:val="clear" w:color="000000" w:fill="FFFFFF"/>
            <w:vAlign w:val="center"/>
            <w:hideMark/>
          </w:tcPr>
          <w:p w14:paraId="37BCACA1" w14:textId="77777777" w:rsidR="00B90693" w:rsidRPr="001E3493" w:rsidRDefault="00B90693" w:rsidP="00FC5BDB">
            <w:pPr>
              <w:spacing w:line="240" w:lineRule="auto"/>
              <w:jc w:val="center"/>
            </w:pPr>
            <w:r w:rsidRPr="001E3493">
              <w:t>357.3 + 14.3</w:t>
            </w:r>
          </w:p>
        </w:tc>
        <w:tc>
          <w:tcPr>
            <w:tcW w:w="1737" w:type="dxa"/>
            <w:shd w:val="clear" w:color="000000" w:fill="FFFFFF"/>
            <w:vAlign w:val="center"/>
            <w:hideMark/>
          </w:tcPr>
          <w:p w14:paraId="5C3770C8" w14:textId="77777777" w:rsidR="00B90693" w:rsidRPr="001E3493" w:rsidRDefault="00B90693" w:rsidP="00FC5BDB">
            <w:pPr>
              <w:spacing w:line="240" w:lineRule="auto"/>
              <w:jc w:val="center"/>
            </w:pPr>
            <w:r w:rsidRPr="001E3493">
              <w:t>386.4 + 45.7</w:t>
            </w:r>
          </w:p>
        </w:tc>
      </w:tr>
      <w:tr w:rsidR="002C7934" w:rsidRPr="001E3493" w14:paraId="0068F26C" w14:textId="77777777" w:rsidTr="00FC5BDB">
        <w:trPr>
          <w:cantSplit/>
          <w:trHeight w:val="85"/>
          <w:jc w:val="center"/>
        </w:trPr>
        <w:tc>
          <w:tcPr>
            <w:tcW w:w="1168" w:type="dxa"/>
            <w:shd w:val="clear" w:color="000000" w:fill="FFFFFF"/>
          </w:tcPr>
          <w:p w14:paraId="3C0DDCEB" w14:textId="77777777" w:rsidR="002C7934" w:rsidRPr="001E3493" w:rsidRDefault="002C7934" w:rsidP="00FC5BDB">
            <w:pPr>
              <w:spacing w:line="240" w:lineRule="auto"/>
              <w:jc w:val="center"/>
            </w:pPr>
          </w:p>
        </w:tc>
        <w:tc>
          <w:tcPr>
            <w:tcW w:w="1375" w:type="dxa"/>
            <w:shd w:val="clear" w:color="000000" w:fill="FFFFFF"/>
            <w:vAlign w:val="center"/>
          </w:tcPr>
          <w:p w14:paraId="7AE0FC3C" w14:textId="77777777" w:rsidR="002C7934" w:rsidRPr="001E3493" w:rsidRDefault="002C7934" w:rsidP="00FC5BDB">
            <w:pPr>
              <w:spacing w:line="240" w:lineRule="auto"/>
              <w:jc w:val="center"/>
            </w:pPr>
          </w:p>
        </w:tc>
        <w:tc>
          <w:tcPr>
            <w:tcW w:w="2265" w:type="dxa"/>
            <w:shd w:val="clear" w:color="000000" w:fill="FFFFFF"/>
            <w:vAlign w:val="center"/>
          </w:tcPr>
          <w:p w14:paraId="243973F9" w14:textId="77777777" w:rsidR="002C7934" w:rsidRPr="001E3493" w:rsidRDefault="002C7934" w:rsidP="00FC5BDB">
            <w:pPr>
              <w:spacing w:line="240" w:lineRule="auto"/>
              <w:jc w:val="center"/>
            </w:pPr>
          </w:p>
        </w:tc>
        <w:tc>
          <w:tcPr>
            <w:tcW w:w="1749" w:type="dxa"/>
            <w:shd w:val="clear" w:color="auto" w:fill="auto"/>
            <w:noWrap/>
            <w:vAlign w:val="bottom"/>
          </w:tcPr>
          <w:p w14:paraId="4B22D9C5" w14:textId="77777777" w:rsidR="002C7934" w:rsidRPr="001E3493" w:rsidRDefault="002C7934" w:rsidP="00FC5BDB">
            <w:pPr>
              <w:spacing w:line="240" w:lineRule="auto"/>
              <w:jc w:val="center"/>
            </w:pPr>
          </w:p>
        </w:tc>
        <w:tc>
          <w:tcPr>
            <w:tcW w:w="1800" w:type="dxa"/>
            <w:shd w:val="clear" w:color="000000" w:fill="FFFFFF"/>
            <w:vAlign w:val="center"/>
          </w:tcPr>
          <w:p w14:paraId="13092AE5" w14:textId="77777777" w:rsidR="002C7934" w:rsidRPr="001E3493" w:rsidRDefault="002C7934" w:rsidP="00FC5BDB">
            <w:pPr>
              <w:spacing w:line="240" w:lineRule="auto"/>
              <w:jc w:val="center"/>
            </w:pPr>
          </w:p>
        </w:tc>
        <w:tc>
          <w:tcPr>
            <w:tcW w:w="1737" w:type="dxa"/>
            <w:shd w:val="clear" w:color="000000" w:fill="FFFFFF"/>
            <w:vAlign w:val="center"/>
          </w:tcPr>
          <w:p w14:paraId="61BF3BE0" w14:textId="77777777" w:rsidR="002C7934" w:rsidRPr="001E3493" w:rsidRDefault="002C7934" w:rsidP="00FC5BDB">
            <w:pPr>
              <w:spacing w:line="240" w:lineRule="auto"/>
              <w:jc w:val="center"/>
            </w:pPr>
          </w:p>
        </w:tc>
      </w:tr>
      <w:tr w:rsidR="00B90693" w:rsidRPr="001E3493" w14:paraId="55C9C1ED" w14:textId="77777777" w:rsidTr="00FC5BDB">
        <w:trPr>
          <w:cantSplit/>
          <w:trHeight w:val="356"/>
          <w:jc w:val="center"/>
        </w:trPr>
        <w:tc>
          <w:tcPr>
            <w:tcW w:w="1168" w:type="dxa"/>
            <w:vMerge w:val="restart"/>
            <w:shd w:val="clear" w:color="000000" w:fill="FFFFFF"/>
          </w:tcPr>
          <w:p w14:paraId="5528B7E1" w14:textId="6D708E28" w:rsidR="00B90693" w:rsidRPr="001E3493" w:rsidRDefault="00B90693" w:rsidP="00FC5BDB">
            <w:pPr>
              <w:spacing w:line="240" w:lineRule="auto"/>
              <w:jc w:val="center"/>
            </w:pPr>
            <w:r w:rsidRPr="001E3493">
              <w:t>LH</w:t>
            </w:r>
          </w:p>
        </w:tc>
        <w:tc>
          <w:tcPr>
            <w:tcW w:w="1375" w:type="dxa"/>
            <w:shd w:val="clear" w:color="000000" w:fill="FFFFFF"/>
            <w:vAlign w:val="center"/>
          </w:tcPr>
          <w:p w14:paraId="162317BF" w14:textId="77777777" w:rsidR="00B90693" w:rsidRPr="001E3493" w:rsidRDefault="00B90693" w:rsidP="00FC5BDB">
            <w:pPr>
              <w:spacing w:line="240" w:lineRule="auto"/>
              <w:jc w:val="center"/>
            </w:pPr>
            <w:r w:rsidRPr="001E3493">
              <w:t>-1</w:t>
            </w:r>
          </w:p>
        </w:tc>
        <w:tc>
          <w:tcPr>
            <w:tcW w:w="2265" w:type="dxa"/>
            <w:shd w:val="clear" w:color="000000" w:fill="FFFFFF"/>
            <w:vAlign w:val="center"/>
          </w:tcPr>
          <w:p w14:paraId="5B52B68E" w14:textId="77777777" w:rsidR="00B90693" w:rsidRPr="001E3493" w:rsidRDefault="00B90693" w:rsidP="00FC5BDB">
            <w:pPr>
              <w:spacing w:line="240" w:lineRule="auto"/>
              <w:jc w:val="center"/>
            </w:pPr>
            <w:r w:rsidRPr="001E3493">
              <w:t xml:space="preserve">405.8 </w:t>
            </w:r>
            <m:oMath>
              <m:r>
                <w:rPr>
                  <w:rFonts w:ascii="Cambria Math" w:hAnsi="Cambria Math"/>
                </w:rPr>
                <m:t>±</m:t>
              </m:r>
            </m:oMath>
            <w:r w:rsidRPr="001E3493">
              <w:t xml:space="preserve"> 67.7</w:t>
            </w:r>
          </w:p>
        </w:tc>
        <w:tc>
          <w:tcPr>
            <w:tcW w:w="1749" w:type="dxa"/>
            <w:shd w:val="clear" w:color="auto" w:fill="auto"/>
            <w:noWrap/>
            <w:vAlign w:val="center"/>
          </w:tcPr>
          <w:p w14:paraId="0F3239F5" w14:textId="77777777" w:rsidR="00B90693" w:rsidRPr="001E3493" w:rsidRDefault="00B90693" w:rsidP="00FC5BDB">
            <w:pPr>
              <w:spacing w:line="240" w:lineRule="auto"/>
              <w:jc w:val="center"/>
            </w:pPr>
            <w:r w:rsidRPr="001E3493">
              <w:t xml:space="preserve">351.0 </w:t>
            </w:r>
            <m:oMath>
              <m:r>
                <w:rPr>
                  <w:rFonts w:ascii="Cambria Math" w:hAnsi="Cambria Math"/>
                </w:rPr>
                <m:t>±</m:t>
              </m:r>
            </m:oMath>
            <w:r w:rsidRPr="001E3493">
              <w:t xml:space="preserve"> 13.4</w:t>
            </w:r>
          </w:p>
        </w:tc>
        <w:tc>
          <w:tcPr>
            <w:tcW w:w="1800" w:type="dxa"/>
            <w:shd w:val="clear" w:color="000000" w:fill="FFFFFF"/>
            <w:vAlign w:val="center"/>
          </w:tcPr>
          <w:p w14:paraId="14E633B7" w14:textId="77777777" w:rsidR="00B90693" w:rsidRPr="001E3493" w:rsidRDefault="00B90693" w:rsidP="00FC5BDB">
            <w:pPr>
              <w:spacing w:line="240" w:lineRule="auto"/>
              <w:jc w:val="center"/>
            </w:pPr>
            <w:r w:rsidRPr="001E3493">
              <w:t xml:space="preserve">372.2  </w:t>
            </w:r>
            <m:oMath>
              <m:r>
                <w:rPr>
                  <w:rFonts w:ascii="Cambria Math" w:hAnsi="Cambria Math"/>
                </w:rPr>
                <m:t>±</m:t>
              </m:r>
            </m:oMath>
            <w:r w:rsidRPr="001E3493">
              <w:t xml:space="preserve"> 37.2</w:t>
            </w:r>
          </w:p>
        </w:tc>
        <w:tc>
          <w:tcPr>
            <w:tcW w:w="1737" w:type="dxa"/>
            <w:shd w:val="clear" w:color="000000" w:fill="FFFFFF"/>
            <w:vAlign w:val="center"/>
          </w:tcPr>
          <w:p w14:paraId="5E5AA070" w14:textId="77777777" w:rsidR="00B90693" w:rsidRPr="001E3493" w:rsidRDefault="00B90693" w:rsidP="00FC5BDB">
            <w:pPr>
              <w:spacing w:line="240" w:lineRule="auto"/>
              <w:jc w:val="center"/>
            </w:pPr>
            <w:r w:rsidRPr="001E3493">
              <w:t xml:space="preserve">412.2 </w:t>
            </w:r>
            <m:oMath>
              <m:r>
                <w:rPr>
                  <w:rFonts w:ascii="Cambria Math" w:hAnsi="Cambria Math"/>
                </w:rPr>
                <m:t>±</m:t>
              </m:r>
            </m:oMath>
            <w:r w:rsidRPr="001E3493">
              <w:t>39.2</w:t>
            </w:r>
          </w:p>
        </w:tc>
      </w:tr>
      <w:tr w:rsidR="00B90693" w:rsidRPr="001E3493" w14:paraId="30876419" w14:textId="77777777" w:rsidTr="003F7D9B">
        <w:trPr>
          <w:cantSplit/>
          <w:trHeight w:val="356"/>
          <w:jc w:val="center"/>
        </w:trPr>
        <w:tc>
          <w:tcPr>
            <w:tcW w:w="1168" w:type="dxa"/>
            <w:vMerge/>
            <w:shd w:val="clear" w:color="000000" w:fill="FFFFFF"/>
          </w:tcPr>
          <w:p w14:paraId="382187C0" w14:textId="02151E92" w:rsidR="00B90693" w:rsidRPr="001E3493" w:rsidRDefault="00B90693" w:rsidP="00FC5BDB">
            <w:pPr>
              <w:spacing w:line="240" w:lineRule="auto"/>
              <w:jc w:val="center"/>
            </w:pPr>
          </w:p>
        </w:tc>
        <w:tc>
          <w:tcPr>
            <w:tcW w:w="1375" w:type="dxa"/>
            <w:tcBorders>
              <w:bottom w:val="nil"/>
            </w:tcBorders>
            <w:shd w:val="clear" w:color="000000" w:fill="FFFFFF"/>
            <w:vAlign w:val="center"/>
          </w:tcPr>
          <w:p w14:paraId="7961A4BE" w14:textId="77777777" w:rsidR="00B90693" w:rsidRPr="001E3493" w:rsidRDefault="00B90693" w:rsidP="00FC5BDB">
            <w:pPr>
              <w:spacing w:line="240" w:lineRule="auto"/>
              <w:jc w:val="center"/>
            </w:pPr>
            <w:r w:rsidRPr="001E3493">
              <w:t>7</w:t>
            </w:r>
          </w:p>
        </w:tc>
        <w:tc>
          <w:tcPr>
            <w:tcW w:w="2265" w:type="dxa"/>
            <w:tcBorders>
              <w:bottom w:val="nil"/>
            </w:tcBorders>
            <w:shd w:val="clear" w:color="000000" w:fill="FFFFFF"/>
            <w:vAlign w:val="center"/>
          </w:tcPr>
          <w:p w14:paraId="31F9FE9E" w14:textId="77777777" w:rsidR="00B90693" w:rsidRPr="001E3493" w:rsidRDefault="00B90693" w:rsidP="00FC5BDB">
            <w:pPr>
              <w:spacing w:line="240" w:lineRule="auto"/>
              <w:jc w:val="center"/>
            </w:pPr>
            <w:r w:rsidRPr="001E3493">
              <w:t xml:space="preserve">381.0 </w:t>
            </w:r>
            <m:oMath>
              <m:r>
                <w:rPr>
                  <w:rFonts w:ascii="Cambria Math" w:hAnsi="Cambria Math"/>
                </w:rPr>
                <m:t>±</m:t>
              </m:r>
            </m:oMath>
            <w:r w:rsidRPr="001E3493">
              <w:t xml:space="preserve"> 29.8</w:t>
            </w:r>
          </w:p>
        </w:tc>
        <w:tc>
          <w:tcPr>
            <w:tcW w:w="1749" w:type="dxa"/>
            <w:tcBorders>
              <w:bottom w:val="nil"/>
            </w:tcBorders>
            <w:shd w:val="clear" w:color="auto" w:fill="auto"/>
            <w:noWrap/>
            <w:vAlign w:val="center"/>
          </w:tcPr>
          <w:p w14:paraId="5EA9B4F6" w14:textId="77777777" w:rsidR="00B90693" w:rsidRPr="001E3493" w:rsidRDefault="00B90693" w:rsidP="00FC5BDB">
            <w:pPr>
              <w:spacing w:line="240" w:lineRule="auto"/>
              <w:jc w:val="center"/>
            </w:pPr>
            <w:r w:rsidRPr="001E3493">
              <w:t xml:space="preserve">382.3 </w:t>
            </w:r>
            <m:oMath>
              <m:r>
                <w:rPr>
                  <w:rFonts w:ascii="Cambria Math" w:hAnsi="Cambria Math"/>
                </w:rPr>
                <m:t xml:space="preserve">± </m:t>
              </m:r>
              <m:r>
                <m:rPr>
                  <m:sty m:val="p"/>
                </m:rPr>
                <w:rPr>
                  <w:rFonts w:ascii="Cambria Math" w:hAnsi="Cambria Math"/>
                </w:rPr>
                <m:t>18.1</m:t>
              </m:r>
            </m:oMath>
          </w:p>
        </w:tc>
        <w:tc>
          <w:tcPr>
            <w:tcW w:w="1800" w:type="dxa"/>
            <w:tcBorders>
              <w:bottom w:val="nil"/>
            </w:tcBorders>
            <w:shd w:val="clear" w:color="000000" w:fill="FFFFFF"/>
            <w:vAlign w:val="center"/>
          </w:tcPr>
          <w:p w14:paraId="2F9018BC" w14:textId="77777777" w:rsidR="00B90693" w:rsidRPr="001E3493" w:rsidRDefault="00B90693" w:rsidP="00FC5BDB">
            <w:pPr>
              <w:spacing w:line="240" w:lineRule="auto"/>
              <w:jc w:val="center"/>
            </w:pPr>
            <w:r w:rsidRPr="001E3493">
              <w:t xml:space="preserve">331.3 </w:t>
            </w:r>
            <m:oMath>
              <m:r>
                <w:rPr>
                  <w:rFonts w:ascii="Cambria Math" w:hAnsi="Cambria Math"/>
                </w:rPr>
                <m:t xml:space="preserve">± </m:t>
              </m:r>
              <m:r>
                <m:rPr>
                  <m:sty m:val="p"/>
                </m:rPr>
                <w:rPr>
                  <w:rFonts w:ascii="Cambria Math" w:hAnsi="Cambria Math"/>
                </w:rPr>
                <m:t>28.1</m:t>
              </m:r>
            </m:oMath>
          </w:p>
        </w:tc>
        <w:tc>
          <w:tcPr>
            <w:tcW w:w="1737" w:type="dxa"/>
            <w:tcBorders>
              <w:bottom w:val="nil"/>
            </w:tcBorders>
            <w:shd w:val="clear" w:color="000000" w:fill="FFFFFF"/>
            <w:vAlign w:val="center"/>
          </w:tcPr>
          <w:p w14:paraId="4611B632" w14:textId="77777777" w:rsidR="00B90693" w:rsidRPr="001E3493" w:rsidRDefault="00B90693" w:rsidP="00FC5BDB">
            <w:pPr>
              <w:spacing w:line="240" w:lineRule="auto"/>
              <w:jc w:val="center"/>
            </w:pPr>
            <w:r w:rsidRPr="001E3493">
              <w:t xml:space="preserve">429.5 </w:t>
            </w:r>
            <m:oMath>
              <m:r>
                <w:rPr>
                  <w:rFonts w:ascii="Cambria Math" w:hAnsi="Cambria Math"/>
                </w:rPr>
                <m:t>±</m:t>
              </m:r>
            </m:oMath>
            <w:r w:rsidRPr="001E3493">
              <w:t xml:space="preserve"> 22.1</w:t>
            </w:r>
          </w:p>
        </w:tc>
      </w:tr>
      <w:tr w:rsidR="00B90693" w:rsidRPr="001E3493" w14:paraId="3854B9DE" w14:textId="77777777" w:rsidTr="003F7D9B">
        <w:trPr>
          <w:cantSplit/>
          <w:trHeight w:val="356"/>
          <w:jc w:val="center"/>
        </w:trPr>
        <w:tc>
          <w:tcPr>
            <w:tcW w:w="1168" w:type="dxa"/>
            <w:vMerge/>
            <w:shd w:val="clear" w:color="000000" w:fill="FFFFFF"/>
          </w:tcPr>
          <w:p w14:paraId="5517D4F1" w14:textId="23B948C0" w:rsidR="00B90693" w:rsidRPr="001E3493" w:rsidRDefault="00B90693" w:rsidP="00FC5BDB">
            <w:pPr>
              <w:spacing w:line="240" w:lineRule="auto"/>
              <w:jc w:val="center"/>
            </w:pPr>
          </w:p>
        </w:tc>
        <w:tc>
          <w:tcPr>
            <w:tcW w:w="1375" w:type="dxa"/>
            <w:tcBorders>
              <w:top w:val="single" w:sz="4" w:space="0" w:color="auto"/>
              <w:bottom w:val="single" w:sz="4" w:space="0" w:color="auto"/>
              <w:right w:val="single" w:sz="4" w:space="0" w:color="auto"/>
            </w:tcBorders>
            <w:shd w:val="clear" w:color="000000" w:fill="FFFFFF"/>
            <w:vAlign w:val="center"/>
          </w:tcPr>
          <w:p w14:paraId="0E5114CB" w14:textId="77777777" w:rsidR="00B90693" w:rsidRPr="001E3493" w:rsidRDefault="00B90693" w:rsidP="00FC5BDB">
            <w:pPr>
              <w:spacing w:line="240" w:lineRule="auto"/>
              <w:jc w:val="center"/>
            </w:pPr>
            <w:r w:rsidRPr="001E3493">
              <w:t>14</w:t>
            </w:r>
          </w:p>
        </w:tc>
        <w:tc>
          <w:tcPr>
            <w:tcW w:w="2265" w:type="dxa"/>
            <w:tcBorders>
              <w:top w:val="single" w:sz="4" w:space="0" w:color="auto"/>
              <w:left w:val="single" w:sz="4" w:space="0" w:color="auto"/>
              <w:bottom w:val="single" w:sz="4" w:space="0" w:color="auto"/>
              <w:right w:val="single" w:sz="4" w:space="0" w:color="auto"/>
            </w:tcBorders>
            <w:shd w:val="clear" w:color="000000" w:fill="FFFFFF"/>
            <w:vAlign w:val="center"/>
          </w:tcPr>
          <w:p w14:paraId="57977128" w14:textId="77777777" w:rsidR="00B90693" w:rsidRPr="001E3493" w:rsidRDefault="00B90693" w:rsidP="00FC5BDB">
            <w:pPr>
              <w:spacing w:line="240" w:lineRule="auto"/>
              <w:jc w:val="center"/>
            </w:pPr>
            <w:r w:rsidRPr="001E3493">
              <w:t xml:space="preserve">352.2 </w:t>
            </w:r>
            <m:oMath>
              <m:r>
                <w:rPr>
                  <w:rFonts w:ascii="Cambria Math" w:hAnsi="Cambria Math"/>
                </w:rPr>
                <m:t>±</m:t>
              </m:r>
            </m:oMath>
            <w:r w:rsidRPr="001E3493">
              <w:t xml:space="preserve"> 12.4</w:t>
            </w:r>
          </w:p>
        </w:tc>
        <w:tc>
          <w:tcPr>
            <w:tcW w:w="1749" w:type="dxa"/>
            <w:tcBorders>
              <w:top w:val="single" w:sz="4" w:space="0" w:color="auto"/>
              <w:left w:val="single" w:sz="4" w:space="0" w:color="auto"/>
              <w:bottom w:val="single" w:sz="4" w:space="0" w:color="auto"/>
              <w:right w:val="single" w:sz="4" w:space="0" w:color="auto"/>
            </w:tcBorders>
            <w:shd w:val="clear" w:color="auto" w:fill="auto"/>
            <w:noWrap/>
            <w:vAlign w:val="center"/>
          </w:tcPr>
          <w:p w14:paraId="67DCFB52" w14:textId="77777777" w:rsidR="00B90693" w:rsidRPr="001E3493" w:rsidRDefault="00B90693" w:rsidP="00FC5BDB">
            <w:pPr>
              <w:spacing w:line="240" w:lineRule="auto"/>
              <w:jc w:val="center"/>
            </w:pPr>
            <w:r w:rsidRPr="001E3493">
              <w:t xml:space="preserve">374.7 </w:t>
            </w:r>
            <m:oMath>
              <m:r>
                <w:rPr>
                  <w:rFonts w:ascii="Cambria Math" w:hAnsi="Cambria Math"/>
                </w:rPr>
                <m:t xml:space="preserve">± </m:t>
              </m:r>
              <m:r>
                <m:rPr>
                  <m:sty m:val="p"/>
                </m:rPr>
                <w:rPr>
                  <w:rFonts w:ascii="Cambria Math" w:hAnsi="Cambria Math"/>
                </w:rPr>
                <m:t>16.1</m:t>
              </m:r>
            </m:oMath>
          </w:p>
        </w:tc>
        <w:tc>
          <w:tcPr>
            <w:tcW w:w="1800" w:type="dxa"/>
            <w:tcBorders>
              <w:top w:val="single" w:sz="4" w:space="0" w:color="auto"/>
              <w:left w:val="single" w:sz="4" w:space="0" w:color="auto"/>
              <w:bottom w:val="single" w:sz="4" w:space="0" w:color="auto"/>
              <w:right w:val="single" w:sz="4" w:space="0" w:color="auto"/>
            </w:tcBorders>
            <w:shd w:val="clear" w:color="000000" w:fill="FFFFFF"/>
            <w:vAlign w:val="center"/>
          </w:tcPr>
          <w:p w14:paraId="23A2794B" w14:textId="77777777" w:rsidR="00B90693" w:rsidRPr="001E3493" w:rsidRDefault="00B90693" w:rsidP="00FC5BDB">
            <w:pPr>
              <w:spacing w:line="240" w:lineRule="auto"/>
              <w:jc w:val="center"/>
            </w:pPr>
            <w:r w:rsidRPr="001E3493">
              <w:t xml:space="preserve">328.7 </w:t>
            </w:r>
            <m:oMath>
              <m:r>
                <w:rPr>
                  <w:rFonts w:ascii="Cambria Math" w:hAnsi="Cambria Math"/>
                </w:rPr>
                <m:t xml:space="preserve">± </m:t>
              </m:r>
              <m:r>
                <m:rPr>
                  <m:sty m:val="p"/>
                </m:rPr>
                <w:rPr>
                  <w:rFonts w:ascii="Cambria Math" w:hAnsi="Cambria Math"/>
                </w:rPr>
                <m:t>25.1</m:t>
              </m:r>
            </m:oMath>
          </w:p>
        </w:tc>
        <w:tc>
          <w:tcPr>
            <w:tcW w:w="1737" w:type="dxa"/>
            <w:tcBorders>
              <w:top w:val="single" w:sz="4" w:space="0" w:color="auto"/>
              <w:left w:val="single" w:sz="4" w:space="0" w:color="auto"/>
              <w:bottom w:val="single" w:sz="4" w:space="0" w:color="auto"/>
              <w:right w:val="single" w:sz="4" w:space="0" w:color="auto"/>
            </w:tcBorders>
            <w:shd w:val="clear" w:color="000000" w:fill="FFFFFF"/>
            <w:vAlign w:val="center"/>
          </w:tcPr>
          <w:p w14:paraId="2B13F96E" w14:textId="77777777" w:rsidR="00B90693" w:rsidRPr="001E3493" w:rsidRDefault="00B90693" w:rsidP="00FC5BDB">
            <w:pPr>
              <w:spacing w:line="240" w:lineRule="auto"/>
              <w:jc w:val="center"/>
            </w:pPr>
            <w:r w:rsidRPr="001E3493">
              <w:t xml:space="preserve">367.0 </w:t>
            </w:r>
            <m:oMath>
              <m:r>
                <w:rPr>
                  <w:rFonts w:ascii="Cambria Math" w:hAnsi="Cambria Math"/>
                </w:rPr>
                <m:t>±</m:t>
              </m:r>
            </m:oMath>
            <w:r w:rsidRPr="001E3493">
              <w:t xml:space="preserve"> 18.4</w:t>
            </w:r>
          </w:p>
        </w:tc>
      </w:tr>
      <w:tr w:rsidR="00B90693" w:rsidRPr="001E3493" w14:paraId="1B236A9A" w14:textId="77777777" w:rsidTr="003F7D9B">
        <w:trPr>
          <w:cantSplit/>
          <w:trHeight w:val="356"/>
          <w:jc w:val="center"/>
        </w:trPr>
        <w:tc>
          <w:tcPr>
            <w:tcW w:w="1168" w:type="dxa"/>
            <w:vMerge/>
            <w:shd w:val="clear" w:color="000000" w:fill="FFFFFF"/>
          </w:tcPr>
          <w:p w14:paraId="256B4960" w14:textId="3E5FECD5" w:rsidR="00B90693" w:rsidRPr="001E3493" w:rsidRDefault="00B90693" w:rsidP="00FC5BDB">
            <w:pPr>
              <w:spacing w:line="240" w:lineRule="auto"/>
              <w:jc w:val="center"/>
            </w:pPr>
          </w:p>
        </w:tc>
        <w:tc>
          <w:tcPr>
            <w:tcW w:w="1375" w:type="dxa"/>
            <w:tcBorders>
              <w:top w:val="single" w:sz="4" w:space="0" w:color="auto"/>
            </w:tcBorders>
            <w:shd w:val="clear" w:color="000000" w:fill="FFFFFF"/>
            <w:vAlign w:val="center"/>
          </w:tcPr>
          <w:p w14:paraId="1FEAA58B" w14:textId="77777777" w:rsidR="00B90693" w:rsidRPr="001E3493" w:rsidRDefault="00B90693" w:rsidP="00FC5BDB">
            <w:pPr>
              <w:spacing w:line="240" w:lineRule="auto"/>
              <w:jc w:val="center"/>
            </w:pPr>
            <w:r w:rsidRPr="001E3493">
              <w:t>28</w:t>
            </w:r>
          </w:p>
        </w:tc>
        <w:tc>
          <w:tcPr>
            <w:tcW w:w="2265" w:type="dxa"/>
            <w:tcBorders>
              <w:top w:val="single" w:sz="4" w:space="0" w:color="auto"/>
            </w:tcBorders>
            <w:shd w:val="clear" w:color="000000" w:fill="FFFFFF"/>
            <w:vAlign w:val="center"/>
          </w:tcPr>
          <w:p w14:paraId="07DD8BC8" w14:textId="77777777" w:rsidR="00B90693" w:rsidRPr="001E3493" w:rsidRDefault="00B90693" w:rsidP="00FC5BDB">
            <w:pPr>
              <w:spacing w:line="240" w:lineRule="auto"/>
              <w:jc w:val="center"/>
            </w:pPr>
            <w:r w:rsidRPr="001E3493">
              <w:t xml:space="preserve">397.6 </w:t>
            </w:r>
            <m:oMath>
              <m:r>
                <w:rPr>
                  <w:rFonts w:ascii="Cambria Math" w:hAnsi="Cambria Math"/>
                </w:rPr>
                <m:t>±</m:t>
              </m:r>
            </m:oMath>
            <w:r w:rsidRPr="001E3493">
              <w:t xml:space="preserve"> 21.3</w:t>
            </w:r>
          </w:p>
        </w:tc>
        <w:tc>
          <w:tcPr>
            <w:tcW w:w="1749" w:type="dxa"/>
            <w:tcBorders>
              <w:top w:val="single" w:sz="4" w:space="0" w:color="auto"/>
            </w:tcBorders>
            <w:shd w:val="clear" w:color="auto" w:fill="auto"/>
            <w:noWrap/>
            <w:vAlign w:val="center"/>
          </w:tcPr>
          <w:p w14:paraId="594839AB" w14:textId="77777777" w:rsidR="00B90693" w:rsidRPr="001E3493" w:rsidRDefault="00B90693" w:rsidP="00FC5BDB">
            <w:pPr>
              <w:spacing w:line="240" w:lineRule="auto"/>
              <w:jc w:val="center"/>
            </w:pPr>
            <w:r w:rsidRPr="001E3493">
              <w:t xml:space="preserve">403.2 </w:t>
            </w:r>
            <m:oMath>
              <m:r>
                <w:rPr>
                  <w:rFonts w:ascii="Cambria Math" w:hAnsi="Cambria Math"/>
                </w:rPr>
                <m:t>±</m:t>
              </m:r>
            </m:oMath>
            <w:r w:rsidRPr="001E3493">
              <w:t xml:space="preserve"> 17.5</w:t>
            </w:r>
          </w:p>
        </w:tc>
        <w:tc>
          <w:tcPr>
            <w:tcW w:w="1800" w:type="dxa"/>
            <w:tcBorders>
              <w:top w:val="single" w:sz="4" w:space="0" w:color="auto"/>
            </w:tcBorders>
            <w:shd w:val="clear" w:color="000000" w:fill="FFFFFF"/>
            <w:vAlign w:val="center"/>
          </w:tcPr>
          <w:p w14:paraId="42D92FEF" w14:textId="77777777" w:rsidR="00B90693" w:rsidRPr="001E3493" w:rsidRDefault="00B90693" w:rsidP="00FC5BDB">
            <w:pPr>
              <w:spacing w:line="240" w:lineRule="auto"/>
              <w:jc w:val="center"/>
            </w:pPr>
            <w:r w:rsidRPr="001E3493">
              <w:t xml:space="preserve">319.3 </w:t>
            </w:r>
            <m:oMath>
              <m:r>
                <w:rPr>
                  <w:rFonts w:ascii="Cambria Math" w:hAnsi="Cambria Math"/>
                </w:rPr>
                <m:t xml:space="preserve">± </m:t>
              </m:r>
              <m:r>
                <m:rPr>
                  <m:sty m:val="p"/>
                </m:rPr>
                <w:rPr>
                  <w:rFonts w:ascii="Cambria Math" w:hAnsi="Cambria Math"/>
                </w:rPr>
                <m:t>32.3</m:t>
              </m:r>
            </m:oMath>
          </w:p>
        </w:tc>
        <w:tc>
          <w:tcPr>
            <w:tcW w:w="1737" w:type="dxa"/>
            <w:tcBorders>
              <w:top w:val="single" w:sz="4" w:space="0" w:color="auto"/>
            </w:tcBorders>
            <w:shd w:val="clear" w:color="000000" w:fill="FFFFFF"/>
            <w:vAlign w:val="center"/>
          </w:tcPr>
          <w:p w14:paraId="2110C35C" w14:textId="77777777" w:rsidR="00B90693" w:rsidRPr="001E3493" w:rsidRDefault="00B90693" w:rsidP="00FC5BDB">
            <w:pPr>
              <w:spacing w:line="240" w:lineRule="auto"/>
              <w:jc w:val="center"/>
            </w:pPr>
            <w:r w:rsidRPr="001E3493">
              <w:t xml:space="preserve">382.7 </w:t>
            </w:r>
            <m:oMath>
              <m:r>
                <w:rPr>
                  <w:rFonts w:ascii="Cambria Math" w:hAnsi="Cambria Math"/>
                </w:rPr>
                <m:t>±</m:t>
              </m:r>
            </m:oMath>
            <w:r w:rsidRPr="001E3493">
              <w:t xml:space="preserve"> 24.0</w:t>
            </w:r>
          </w:p>
        </w:tc>
      </w:tr>
      <w:tr w:rsidR="00B90693" w:rsidRPr="001E3493" w14:paraId="1B47B4FA" w14:textId="77777777" w:rsidTr="00FC5BDB">
        <w:trPr>
          <w:cantSplit/>
          <w:trHeight w:val="356"/>
          <w:jc w:val="center"/>
        </w:trPr>
        <w:tc>
          <w:tcPr>
            <w:tcW w:w="1168" w:type="dxa"/>
            <w:vMerge/>
            <w:shd w:val="clear" w:color="000000" w:fill="FFFFFF"/>
          </w:tcPr>
          <w:p w14:paraId="38BD690B" w14:textId="6F9151FF" w:rsidR="00B90693" w:rsidRPr="001E3493" w:rsidRDefault="00B90693" w:rsidP="00FC5BDB">
            <w:pPr>
              <w:spacing w:line="240" w:lineRule="auto"/>
              <w:jc w:val="center"/>
            </w:pPr>
          </w:p>
        </w:tc>
        <w:tc>
          <w:tcPr>
            <w:tcW w:w="1375" w:type="dxa"/>
            <w:shd w:val="clear" w:color="000000" w:fill="FFFFFF"/>
            <w:vAlign w:val="center"/>
          </w:tcPr>
          <w:p w14:paraId="55738F54" w14:textId="77777777" w:rsidR="00B90693" w:rsidRPr="001E3493" w:rsidRDefault="00B90693" w:rsidP="00FC5BDB">
            <w:pPr>
              <w:spacing w:line="240" w:lineRule="auto"/>
              <w:jc w:val="center"/>
            </w:pPr>
            <w:r w:rsidRPr="001E3493">
              <w:t>42</w:t>
            </w:r>
          </w:p>
        </w:tc>
        <w:tc>
          <w:tcPr>
            <w:tcW w:w="2265" w:type="dxa"/>
            <w:shd w:val="clear" w:color="000000" w:fill="FFFFFF"/>
            <w:vAlign w:val="center"/>
          </w:tcPr>
          <w:p w14:paraId="4D4E7C88" w14:textId="77777777" w:rsidR="00B90693" w:rsidRPr="001E3493" w:rsidRDefault="00B90693" w:rsidP="00FC5BDB">
            <w:pPr>
              <w:spacing w:line="240" w:lineRule="auto"/>
              <w:jc w:val="center"/>
            </w:pPr>
            <w:r w:rsidRPr="001E3493">
              <w:t xml:space="preserve">355.4 </w:t>
            </w:r>
            <m:oMath>
              <m:r>
                <w:rPr>
                  <w:rFonts w:ascii="Cambria Math" w:hAnsi="Cambria Math"/>
                </w:rPr>
                <m:t>±</m:t>
              </m:r>
            </m:oMath>
            <w:r w:rsidRPr="001E3493">
              <w:t xml:space="preserve"> 19.2</w:t>
            </w:r>
          </w:p>
        </w:tc>
        <w:tc>
          <w:tcPr>
            <w:tcW w:w="1749" w:type="dxa"/>
            <w:shd w:val="clear" w:color="auto" w:fill="auto"/>
            <w:noWrap/>
            <w:vAlign w:val="center"/>
          </w:tcPr>
          <w:p w14:paraId="570C4047" w14:textId="77777777" w:rsidR="00B90693" w:rsidRPr="001E3493" w:rsidRDefault="00B90693" w:rsidP="00FC5BDB">
            <w:pPr>
              <w:spacing w:line="240" w:lineRule="auto"/>
              <w:jc w:val="center"/>
            </w:pPr>
            <w:r w:rsidRPr="001E3493">
              <w:t xml:space="preserve">386.0 </w:t>
            </w:r>
            <m:oMath>
              <m:r>
                <w:rPr>
                  <w:rFonts w:ascii="Cambria Math" w:hAnsi="Cambria Math"/>
                </w:rPr>
                <m:t xml:space="preserve">± </m:t>
              </m:r>
              <m:r>
                <m:rPr>
                  <m:sty m:val="p"/>
                </m:rPr>
                <w:rPr>
                  <w:rFonts w:ascii="Cambria Math" w:hAnsi="Cambria Math"/>
                </w:rPr>
                <m:t>24.0</m:t>
              </m:r>
            </m:oMath>
          </w:p>
        </w:tc>
        <w:tc>
          <w:tcPr>
            <w:tcW w:w="1800" w:type="dxa"/>
            <w:shd w:val="clear" w:color="000000" w:fill="FFFFFF"/>
            <w:vAlign w:val="center"/>
          </w:tcPr>
          <w:p w14:paraId="0C0AB997" w14:textId="77777777" w:rsidR="00B90693" w:rsidRPr="001E3493" w:rsidRDefault="00B90693" w:rsidP="00FC5BDB">
            <w:pPr>
              <w:spacing w:line="240" w:lineRule="auto"/>
              <w:jc w:val="center"/>
            </w:pPr>
            <w:r w:rsidRPr="001E3493">
              <w:t xml:space="preserve">340.2 </w:t>
            </w:r>
            <m:oMath>
              <m:r>
                <w:rPr>
                  <w:rFonts w:ascii="Cambria Math" w:hAnsi="Cambria Math"/>
                </w:rPr>
                <m:t xml:space="preserve">± </m:t>
              </m:r>
              <m:r>
                <m:rPr>
                  <m:sty m:val="p"/>
                </m:rPr>
                <w:rPr>
                  <w:rFonts w:ascii="Cambria Math" w:hAnsi="Cambria Math"/>
                </w:rPr>
                <m:t>15.1</m:t>
              </m:r>
            </m:oMath>
          </w:p>
        </w:tc>
        <w:tc>
          <w:tcPr>
            <w:tcW w:w="1737" w:type="dxa"/>
            <w:shd w:val="clear" w:color="000000" w:fill="FFFFFF"/>
            <w:vAlign w:val="center"/>
          </w:tcPr>
          <w:p w14:paraId="127E8883" w14:textId="77777777" w:rsidR="00B90693" w:rsidRPr="001E3493" w:rsidRDefault="00B90693" w:rsidP="00FC5BDB">
            <w:pPr>
              <w:spacing w:line="240" w:lineRule="auto"/>
              <w:jc w:val="center"/>
            </w:pPr>
            <w:r w:rsidRPr="001E3493">
              <w:t xml:space="preserve">389.5 </w:t>
            </w:r>
            <m:oMath>
              <m:r>
                <w:rPr>
                  <w:rFonts w:ascii="Cambria Math" w:hAnsi="Cambria Math"/>
                </w:rPr>
                <m:t>±</m:t>
              </m:r>
            </m:oMath>
            <w:r w:rsidRPr="001E3493">
              <w:t xml:space="preserve"> 18.3</w:t>
            </w:r>
          </w:p>
        </w:tc>
      </w:tr>
      <w:tr w:rsidR="00B90693" w:rsidRPr="001E3493" w14:paraId="510DFB1B" w14:textId="77777777" w:rsidTr="00FC5BDB">
        <w:trPr>
          <w:cantSplit/>
          <w:trHeight w:val="356"/>
          <w:jc w:val="center"/>
        </w:trPr>
        <w:tc>
          <w:tcPr>
            <w:tcW w:w="1168" w:type="dxa"/>
            <w:vMerge/>
            <w:shd w:val="clear" w:color="000000" w:fill="FFFFFF"/>
          </w:tcPr>
          <w:p w14:paraId="28F694D1" w14:textId="77777777" w:rsidR="00B90693" w:rsidRPr="001E3493" w:rsidRDefault="00B90693" w:rsidP="00FC5BDB">
            <w:pPr>
              <w:spacing w:line="240" w:lineRule="auto"/>
              <w:jc w:val="center"/>
            </w:pPr>
          </w:p>
        </w:tc>
        <w:tc>
          <w:tcPr>
            <w:tcW w:w="1375" w:type="dxa"/>
            <w:shd w:val="clear" w:color="000000" w:fill="FFFFFF"/>
            <w:vAlign w:val="center"/>
          </w:tcPr>
          <w:p w14:paraId="16B7E008" w14:textId="77777777" w:rsidR="00B90693" w:rsidRPr="001E3493" w:rsidRDefault="00B90693" w:rsidP="00FC5BDB">
            <w:pPr>
              <w:spacing w:line="240" w:lineRule="auto"/>
              <w:jc w:val="center"/>
            </w:pPr>
            <w:r w:rsidRPr="001E3493">
              <w:t>56</w:t>
            </w:r>
          </w:p>
        </w:tc>
        <w:tc>
          <w:tcPr>
            <w:tcW w:w="2265" w:type="dxa"/>
            <w:shd w:val="clear" w:color="000000" w:fill="FFFFFF"/>
            <w:vAlign w:val="center"/>
          </w:tcPr>
          <w:p w14:paraId="271A5F09" w14:textId="77777777" w:rsidR="00B90693" w:rsidRPr="001E3493" w:rsidRDefault="00B90693" w:rsidP="00FC5BDB">
            <w:pPr>
              <w:spacing w:line="240" w:lineRule="auto"/>
              <w:jc w:val="center"/>
            </w:pPr>
            <w:r w:rsidRPr="001E3493">
              <w:t xml:space="preserve">369.0 </w:t>
            </w:r>
            <m:oMath>
              <m:r>
                <w:rPr>
                  <w:rFonts w:ascii="Cambria Math" w:hAnsi="Cambria Math"/>
                </w:rPr>
                <m:t>±</m:t>
              </m:r>
            </m:oMath>
            <w:r w:rsidRPr="001E3493">
              <w:t xml:space="preserve"> 41.3</w:t>
            </w:r>
          </w:p>
        </w:tc>
        <w:tc>
          <w:tcPr>
            <w:tcW w:w="1749" w:type="dxa"/>
            <w:shd w:val="clear" w:color="auto" w:fill="auto"/>
            <w:noWrap/>
            <w:vAlign w:val="bottom"/>
          </w:tcPr>
          <w:p w14:paraId="39BCA4BA" w14:textId="77777777" w:rsidR="00B90693" w:rsidRPr="001E3493" w:rsidRDefault="00B90693" w:rsidP="00FC5BDB">
            <w:pPr>
              <w:spacing w:line="240" w:lineRule="auto"/>
              <w:jc w:val="center"/>
            </w:pPr>
          </w:p>
        </w:tc>
        <w:tc>
          <w:tcPr>
            <w:tcW w:w="1800" w:type="dxa"/>
            <w:shd w:val="clear" w:color="000000" w:fill="FFFFFF"/>
            <w:vAlign w:val="center"/>
          </w:tcPr>
          <w:p w14:paraId="15083FDA" w14:textId="77777777" w:rsidR="00B90693" w:rsidRPr="001E3493" w:rsidRDefault="00B90693" w:rsidP="00FC5BDB">
            <w:pPr>
              <w:spacing w:line="240" w:lineRule="auto"/>
              <w:jc w:val="center"/>
            </w:pPr>
            <w:r w:rsidRPr="001E3493">
              <w:t xml:space="preserve">330.0 </w:t>
            </w:r>
            <m:oMath>
              <m:r>
                <w:rPr>
                  <w:rFonts w:ascii="Cambria Math" w:hAnsi="Cambria Math"/>
                </w:rPr>
                <m:t xml:space="preserve">± </m:t>
              </m:r>
              <m:r>
                <m:rPr>
                  <m:sty m:val="p"/>
                </m:rPr>
                <w:rPr>
                  <w:rFonts w:ascii="Cambria Math" w:hAnsi="Cambria Math"/>
                </w:rPr>
                <m:t>17.2</m:t>
              </m:r>
            </m:oMath>
          </w:p>
        </w:tc>
        <w:tc>
          <w:tcPr>
            <w:tcW w:w="1737" w:type="dxa"/>
            <w:shd w:val="clear" w:color="000000" w:fill="FFFFFF"/>
            <w:vAlign w:val="center"/>
          </w:tcPr>
          <w:p w14:paraId="78863E39" w14:textId="77777777" w:rsidR="00B90693" w:rsidRPr="001E3493" w:rsidRDefault="00B90693" w:rsidP="00FC5BDB">
            <w:pPr>
              <w:spacing w:line="240" w:lineRule="auto"/>
              <w:jc w:val="center"/>
            </w:pPr>
            <w:r w:rsidRPr="001E3493">
              <w:t xml:space="preserve">370.8 </w:t>
            </w:r>
            <m:oMath>
              <m:r>
                <w:rPr>
                  <w:rFonts w:ascii="Cambria Math" w:hAnsi="Cambria Math"/>
                </w:rPr>
                <m:t>±</m:t>
              </m:r>
            </m:oMath>
            <w:r w:rsidRPr="001E3493">
              <w:t xml:space="preserve"> 32.9</w:t>
            </w:r>
          </w:p>
        </w:tc>
      </w:tr>
      <w:tr w:rsidR="00B90693" w:rsidRPr="001E3493" w14:paraId="49FDE6E5" w14:textId="77777777" w:rsidTr="00FC5BDB">
        <w:trPr>
          <w:cantSplit/>
          <w:trHeight w:val="356"/>
          <w:jc w:val="center"/>
        </w:trPr>
        <w:tc>
          <w:tcPr>
            <w:tcW w:w="1168" w:type="dxa"/>
            <w:vMerge/>
            <w:shd w:val="clear" w:color="000000" w:fill="FFFFFF"/>
          </w:tcPr>
          <w:p w14:paraId="206711F4" w14:textId="77777777" w:rsidR="00B90693" w:rsidRPr="001E3493" w:rsidRDefault="00B90693" w:rsidP="00FC5BDB">
            <w:pPr>
              <w:spacing w:line="240" w:lineRule="auto"/>
              <w:jc w:val="center"/>
            </w:pPr>
          </w:p>
        </w:tc>
        <w:tc>
          <w:tcPr>
            <w:tcW w:w="1375" w:type="dxa"/>
            <w:shd w:val="clear" w:color="000000" w:fill="FFFFFF"/>
            <w:vAlign w:val="center"/>
          </w:tcPr>
          <w:p w14:paraId="2D287AA2" w14:textId="77777777" w:rsidR="00B90693" w:rsidRPr="001E3493" w:rsidRDefault="00B90693" w:rsidP="00FC5BDB">
            <w:pPr>
              <w:spacing w:line="240" w:lineRule="auto"/>
              <w:jc w:val="center"/>
            </w:pPr>
            <w:r w:rsidRPr="001E3493">
              <w:t>70</w:t>
            </w:r>
          </w:p>
        </w:tc>
        <w:tc>
          <w:tcPr>
            <w:tcW w:w="2265" w:type="dxa"/>
            <w:shd w:val="clear" w:color="000000" w:fill="FFFFFF"/>
            <w:vAlign w:val="center"/>
          </w:tcPr>
          <w:p w14:paraId="04F56D26" w14:textId="77777777" w:rsidR="00B90693" w:rsidRPr="001E3493" w:rsidRDefault="00B90693" w:rsidP="00FC5BDB">
            <w:pPr>
              <w:spacing w:line="240" w:lineRule="auto"/>
              <w:jc w:val="center"/>
            </w:pPr>
            <w:r w:rsidRPr="001E3493">
              <w:t xml:space="preserve">382.6 </w:t>
            </w:r>
            <m:oMath>
              <m:r>
                <w:rPr>
                  <w:rFonts w:ascii="Cambria Math" w:hAnsi="Cambria Math"/>
                </w:rPr>
                <m:t>±</m:t>
              </m:r>
            </m:oMath>
            <w:r w:rsidRPr="001E3493">
              <w:t xml:space="preserve"> 19.5</w:t>
            </w:r>
          </w:p>
        </w:tc>
        <w:tc>
          <w:tcPr>
            <w:tcW w:w="1749" w:type="dxa"/>
            <w:shd w:val="clear" w:color="auto" w:fill="auto"/>
            <w:noWrap/>
            <w:vAlign w:val="bottom"/>
          </w:tcPr>
          <w:p w14:paraId="56690B8B" w14:textId="77777777" w:rsidR="00B90693" w:rsidRPr="001E3493" w:rsidRDefault="00B90693" w:rsidP="00FC5BDB">
            <w:pPr>
              <w:spacing w:line="240" w:lineRule="auto"/>
              <w:jc w:val="center"/>
            </w:pPr>
          </w:p>
        </w:tc>
        <w:tc>
          <w:tcPr>
            <w:tcW w:w="1800" w:type="dxa"/>
            <w:shd w:val="clear" w:color="000000" w:fill="FFFFFF"/>
            <w:vAlign w:val="center"/>
          </w:tcPr>
          <w:p w14:paraId="16ECAAF1" w14:textId="77777777" w:rsidR="00B90693" w:rsidRPr="001E3493" w:rsidRDefault="00B90693" w:rsidP="00FC5BDB">
            <w:pPr>
              <w:spacing w:line="240" w:lineRule="auto"/>
              <w:jc w:val="center"/>
            </w:pPr>
            <w:r w:rsidRPr="001E3493">
              <w:t xml:space="preserve">331.0 </w:t>
            </w:r>
            <m:oMath>
              <m:r>
                <w:rPr>
                  <w:rFonts w:ascii="Cambria Math" w:hAnsi="Cambria Math"/>
                </w:rPr>
                <m:t xml:space="preserve">± </m:t>
              </m:r>
              <m:r>
                <m:rPr>
                  <m:sty m:val="p"/>
                </m:rPr>
                <w:rPr>
                  <w:rFonts w:ascii="Cambria Math" w:hAnsi="Cambria Math"/>
                </w:rPr>
                <m:t>20.3</m:t>
              </m:r>
            </m:oMath>
          </w:p>
        </w:tc>
        <w:tc>
          <w:tcPr>
            <w:tcW w:w="1737" w:type="dxa"/>
            <w:shd w:val="clear" w:color="000000" w:fill="FFFFFF"/>
            <w:vAlign w:val="center"/>
          </w:tcPr>
          <w:p w14:paraId="1066920E" w14:textId="77777777" w:rsidR="00B90693" w:rsidRPr="001E3493" w:rsidRDefault="00B90693" w:rsidP="00FC5BDB">
            <w:pPr>
              <w:spacing w:line="240" w:lineRule="auto"/>
              <w:jc w:val="center"/>
            </w:pPr>
            <w:r w:rsidRPr="001E3493">
              <w:t xml:space="preserve">348.5 </w:t>
            </w:r>
            <m:oMath>
              <m:r>
                <w:rPr>
                  <w:rFonts w:ascii="Cambria Math" w:hAnsi="Cambria Math"/>
                </w:rPr>
                <m:t>±</m:t>
              </m:r>
            </m:oMath>
            <w:r w:rsidRPr="001E3493">
              <w:t xml:space="preserve"> 13.5</w:t>
            </w:r>
          </w:p>
        </w:tc>
      </w:tr>
      <w:tr w:rsidR="00B90693" w:rsidRPr="001E3493" w14:paraId="7298E258" w14:textId="77777777" w:rsidTr="00FC5BDB">
        <w:trPr>
          <w:cantSplit/>
          <w:trHeight w:val="356"/>
          <w:jc w:val="center"/>
        </w:trPr>
        <w:tc>
          <w:tcPr>
            <w:tcW w:w="1168" w:type="dxa"/>
            <w:vMerge/>
            <w:shd w:val="clear" w:color="000000" w:fill="FFFFFF"/>
          </w:tcPr>
          <w:p w14:paraId="2C8FC7CB" w14:textId="77777777" w:rsidR="00B90693" w:rsidRPr="001E3493" w:rsidRDefault="00B90693" w:rsidP="00FC5BDB">
            <w:pPr>
              <w:spacing w:line="240" w:lineRule="auto"/>
              <w:jc w:val="center"/>
            </w:pPr>
          </w:p>
        </w:tc>
        <w:tc>
          <w:tcPr>
            <w:tcW w:w="1375" w:type="dxa"/>
            <w:shd w:val="clear" w:color="000000" w:fill="FFFFFF"/>
            <w:vAlign w:val="center"/>
          </w:tcPr>
          <w:p w14:paraId="22F0801A" w14:textId="77777777" w:rsidR="00B90693" w:rsidRPr="001E3493" w:rsidRDefault="00B90693" w:rsidP="00FC5BDB">
            <w:pPr>
              <w:spacing w:line="240" w:lineRule="auto"/>
              <w:jc w:val="center"/>
            </w:pPr>
            <w:r w:rsidRPr="001E3493">
              <w:t>84</w:t>
            </w:r>
          </w:p>
        </w:tc>
        <w:tc>
          <w:tcPr>
            <w:tcW w:w="2265" w:type="dxa"/>
            <w:shd w:val="clear" w:color="000000" w:fill="FFFFFF"/>
            <w:vAlign w:val="center"/>
          </w:tcPr>
          <w:p w14:paraId="7F6F389D" w14:textId="77777777" w:rsidR="00B90693" w:rsidRPr="001E3493" w:rsidRDefault="00B90693" w:rsidP="00FC5BDB">
            <w:pPr>
              <w:spacing w:line="240" w:lineRule="auto"/>
              <w:jc w:val="center"/>
            </w:pPr>
            <w:r w:rsidRPr="001E3493">
              <w:t xml:space="preserve">366.2 </w:t>
            </w:r>
            <m:oMath>
              <m:r>
                <w:rPr>
                  <w:rFonts w:ascii="Cambria Math" w:hAnsi="Cambria Math"/>
                </w:rPr>
                <m:t>±</m:t>
              </m:r>
            </m:oMath>
            <w:r w:rsidRPr="001E3493">
              <w:t xml:space="preserve"> 20.5</w:t>
            </w:r>
          </w:p>
        </w:tc>
        <w:tc>
          <w:tcPr>
            <w:tcW w:w="1749" w:type="dxa"/>
            <w:shd w:val="clear" w:color="auto" w:fill="auto"/>
            <w:noWrap/>
            <w:vAlign w:val="bottom"/>
          </w:tcPr>
          <w:p w14:paraId="68DBD0B3" w14:textId="77777777" w:rsidR="00B90693" w:rsidRPr="001E3493" w:rsidRDefault="00B90693" w:rsidP="00FC5BDB">
            <w:pPr>
              <w:spacing w:line="240" w:lineRule="auto"/>
              <w:jc w:val="center"/>
            </w:pPr>
          </w:p>
        </w:tc>
        <w:tc>
          <w:tcPr>
            <w:tcW w:w="1800" w:type="dxa"/>
            <w:shd w:val="clear" w:color="000000" w:fill="FFFFFF"/>
            <w:vAlign w:val="center"/>
          </w:tcPr>
          <w:p w14:paraId="53E251FF" w14:textId="77777777" w:rsidR="00B90693" w:rsidRPr="001E3493" w:rsidRDefault="00B90693" w:rsidP="00FC5BDB">
            <w:pPr>
              <w:spacing w:line="240" w:lineRule="auto"/>
              <w:jc w:val="center"/>
            </w:pPr>
            <w:r w:rsidRPr="001E3493">
              <w:t xml:space="preserve">339.7 </w:t>
            </w:r>
            <m:oMath>
              <m:r>
                <w:rPr>
                  <w:rFonts w:ascii="Cambria Math" w:hAnsi="Cambria Math"/>
                </w:rPr>
                <m:t xml:space="preserve">± </m:t>
              </m:r>
              <m:r>
                <m:rPr>
                  <m:sty m:val="p"/>
                </m:rPr>
                <w:rPr>
                  <w:rFonts w:ascii="Cambria Math" w:hAnsi="Cambria Math"/>
                </w:rPr>
                <m:t>10.6</m:t>
              </m:r>
            </m:oMath>
          </w:p>
        </w:tc>
        <w:tc>
          <w:tcPr>
            <w:tcW w:w="1737" w:type="dxa"/>
            <w:shd w:val="clear" w:color="000000" w:fill="FFFFFF"/>
            <w:vAlign w:val="center"/>
          </w:tcPr>
          <w:p w14:paraId="2C707DDA" w14:textId="77777777" w:rsidR="00B90693" w:rsidRPr="001E3493" w:rsidRDefault="00B90693" w:rsidP="00FC5BDB">
            <w:pPr>
              <w:spacing w:line="240" w:lineRule="auto"/>
              <w:jc w:val="center"/>
            </w:pPr>
            <w:r w:rsidRPr="001E3493">
              <w:t xml:space="preserve">348.0 </w:t>
            </w:r>
            <m:oMath>
              <m:r>
                <w:rPr>
                  <w:rFonts w:ascii="Cambria Math" w:hAnsi="Cambria Math"/>
                </w:rPr>
                <m:t>±</m:t>
              </m:r>
            </m:oMath>
            <w:r w:rsidRPr="001E3493">
              <w:t xml:space="preserve"> 23.6</w:t>
            </w:r>
          </w:p>
        </w:tc>
      </w:tr>
      <w:tr w:rsidR="002C7934" w:rsidRPr="001E3493" w14:paraId="41507852" w14:textId="77777777" w:rsidTr="00FC5BDB">
        <w:trPr>
          <w:cantSplit/>
          <w:trHeight w:val="139"/>
          <w:jc w:val="center"/>
        </w:trPr>
        <w:tc>
          <w:tcPr>
            <w:tcW w:w="1168" w:type="dxa"/>
            <w:shd w:val="clear" w:color="000000" w:fill="FFFFFF"/>
          </w:tcPr>
          <w:p w14:paraId="6E30351D" w14:textId="77777777" w:rsidR="002C7934" w:rsidRPr="001E3493" w:rsidRDefault="002C7934" w:rsidP="00FC5BDB">
            <w:pPr>
              <w:spacing w:line="240" w:lineRule="auto"/>
              <w:jc w:val="center"/>
            </w:pPr>
          </w:p>
        </w:tc>
        <w:tc>
          <w:tcPr>
            <w:tcW w:w="1375" w:type="dxa"/>
            <w:shd w:val="clear" w:color="000000" w:fill="FFFFFF"/>
            <w:vAlign w:val="center"/>
          </w:tcPr>
          <w:p w14:paraId="4A729025" w14:textId="77777777" w:rsidR="002C7934" w:rsidRPr="001E3493" w:rsidRDefault="002C7934" w:rsidP="00FC5BDB">
            <w:pPr>
              <w:spacing w:line="240" w:lineRule="auto"/>
              <w:jc w:val="center"/>
            </w:pPr>
          </w:p>
        </w:tc>
        <w:tc>
          <w:tcPr>
            <w:tcW w:w="2265" w:type="dxa"/>
            <w:shd w:val="clear" w:color="000000" w:fill="FFFFFF"/>
            <w:vAlign w:val="center"/>
          </w:tcPr>
          <w:p w14:paraId="2810C9F6" w14:textId="77777777" w:rsidR="002C7934" w:rsidRPr="001E3493" w:rsidRDefault="002C7934" w:rsidP="00FC5BDB">
            <w:pPr>
              <w:spacing w:line="240" w:lineRule="auto"/>
              <w:jc w:val="center"/>
            </w:pPr>
          </w:p>
        </w:tc>
        <w:tc>
          <w:tcPr>
            <w:tcW w:w="1749" w:type="dxa"/>
            <w:shd w:val="clear" w:color="auto" w:fill="auto"/>
            <w:noWrap/>
            <w:vAlign w:val="bottom"/>
          </w:tcPr>
          <w:p w14:paraId="2720B923" w14:textId="77777777" w:rsidR="002C7934" w:rsidRPr="001E3493" w:rsidRDefault="002C7934" w:rsidP="00FC5BDB">
            <w:pPr>
              <w:spacing w:line="240" w:lineRule="auto"/>
              <w:jc w:val="center"/>
            </w:pPr>
          </w:p>
        </w:tc>
        <w:tc>
          <w:tcPr>
            <w:tcW w:w="1800" w:type="dxa"/>
            <w:shd w:val="clear" w:color="000000" w:fill="FFFFFF"/>
            <w:vAlign w:val="center"/>
          </w:tcPr>
          <w:p w14:paraId="2D6B343B" w14:textId="77777777" w:rsidR="002C7934" w:rsidRPr="001E3493" w:rsidRDefault="002C7934" w:rsidP="00FC5BDB">
            <w:pPr>
              <w:spacing w:line="240" w:lineRule="auto"/>
              <w:jc w:val="center"/>
            </w:pPr>
          </w:p>
        </w:tc>
        <w:tc>
          <w:tcPr>
            <w:tcW w:w="1737" w:type="dxa"/>
            <w:shd w:val="clear" w:color="000000" w:fill="FFFFFF"/>
            <w:vAlign w:val="center"/>
          </w:tcPr>
          <w:p w14:paraId="04BF7DF9" w14:textId="77777777" w:rsidR="002C7934" w:rsidRPr="001E3493" w:rsidRDefault="002C7934" w:rsidP="00FC5BDB">
            <w:pPr>
              <w:spacing w:line="240" w:lineRule="auto"/>
              <w:jc w:val="center"/>
            </w:pPr>
          </w:p>
        </w:tc>
      </w:tr>
      <w:tr w:rsidR="00B90693" w:rsidRPr="001E3493" w14:paraId="56F58A52" w14:textId="77777777" w:rsidTr="00FC5BDB">
        <w:trPr>
          <w:cantSplit/>
          <w:trHeight w:val="356"/>
          <w:jc w:val="center"/>
        </w:trPr>
        <w:tc>
          <w:tcPr>
            <w:tcW w:w="1168" w:type="dxa"/>
            <w:vMerge w:val="restart"/>
            <w:shd w:val="clear" w:color="000000" w:fill="FFFFFF"/>
          </w:tcPr>
          <w:p w14:paraId="4724CAD7" w14:textId="50AEC9D9" w:rsidR="00B90693" w:rsidRPr="001E3493" w:rsidRDefault="00B90693" w:rsidP="00FC5BDB">
            <w:pPr>
              <w:spacing w:line="240" w:lineRule="auto"/>
              <w:jc w:val="center"/>
            </w:pPr>
            <w:r w:rsidRPr="001E3493">
              <w:t>RF</w:t>
            </w:r>
          </w:p>
        </w:tc>
        <w:tc>
          <w:tcPr>
            <w:tcW w:w="1375" w:type="dxa"/>
            <w:shd w:val="clear" w:color="000000" w:fill="FFFFFF"/>
            <w:vAlign w:val="center"/>
          </w:tcPr>
          <w:p w14:paraId="698666E8" w14:textId="77777777" w:rsidR="00B90693" w:rsidRPr="001E3493" w:rsidRDefault="00B90693" w:rsidP="00FC5BDB">
            <w:pPr>
              <w:spacing w:line="240" w:lineRule="auto"/>
              <w:jc w:val="center"/>
            </w:pPr>
            <w:r w:rsidRPr="001E3493">
              <w:t>-1</w:t>
            </w:r>
          </w:p>
        </w:tc>
        <w:tc>
          <w:tcPr>
            <w:tcW w:w="2265" w:type="dxa"/>
            <w:shd w:val="clear" w:color="000000" w:fill="FFFFFF"/>
            <w:vAlign w:val="center"/>
          </w:tcPr>
          <w:p w14:paraId="6426B316" w14:textId="77777777" w:rsidR="00B90693" w:rsidRPr="001E3493" w:rsidRDefault="00B90693" w:rsidP="00FC5BDB">
            <w:pPr>
              <w:spacing w:line="240" w:lineRule="auto"/>
              <w:jc w:val="center"/>
            </w:pPr>
            <w:r w:rsidRPr="001E3493">
              <w:t xml:space="preserve">469.2 </w:t>
            </w:r>
            <m:oMath>
              <m:r>
                <w:rPr>
                  <w:rFonts w:ascii="Cambria Math" w:hAnsi="Cambria Math"/>
                </w:rPr>
                <m:t>±</m:t>
              </m:r>
            </m:oMath>
            <w:r w:rsidRPr="001E3493">
              <w:t xml:space="preserve"> 28.5</w:t>
            </w:r>
          </w:p>
        </w:tc>
        <w:tc>
          <w:tcPr>
            <w:tcW w:w="1749" w:type="dxa"/>
            <w:shd w:val="clear" w:color="auto" w:fill="auto"/>
            <w:noWrap/>
            <w:vAlign w:val="center"/>
          </w:tcPr>
          <w:p w14:paraId="3BB146E8" w14:textId="77777777" w:rsidR="00B90693" w:rsidRPr="001E3493" w:rsidRDefault="00B90693" w:rsidP="00FC5BDB">
            <w:pPr>
              <w:spacing w:line="240" w:lineRule="auto"/>
              <w:jc w:val="center"/>
            </w:pPr>
            <w:r w:rsidRPr="001E3493">
              <w:t xml:space="preserve">423.2 </w:t>
            </w:r>
            <m:oMath>
              <m:r>
                <w:rPr>
                  <w:rFonts w:ascii="Cambria Math" w:hAnsi="Cambria Math"/>
                </w:rPr>
                <m:t>±</m:t>
              </m:r>
            </m:oMath>
            <w:r w:rsidRPr="001E3493">
              <w:t xml:space="preserve"> 19.1</w:t>
            </w:r>
          </w:p>
        </w:tc>
        <w:tc>
          <w:tcPr>
            <w:tcW w:w="1800" w:type="dxa"/>
            <w:shd w:val="clear" w:color="000000" w:fill="FFFFFF"/>
            <w:vAlign w:val="center"/>
          </w:tcPr>
          <w:p w14:paraId="1AFA0C0C" w14:textId="77777777" w:rsidR="00B90693" w:rsidRPr="001E3493" w:rsidRDefault="00B90693" w:rsidP="00FC5BDB">
            <w:pPr>
              <w:spacing w:line="240" w:lineRule="auto"/>
              <w:jc w:val="center"/>
            </w:pPr>
            <w:r w:rsidRPr="001E3493">
              <w:t xml:space="preserve">417.8 </w:t>
            </w:r>
            <m:oMath>
              <m:r>
                <w:rPr>
                  <w:rFonts w:ascii="Cambria Math" w:hAnsi="Cambria Math"/>
                </w:rPr>
                <m:t>±</m:t>
              </m:r>
            </m:oMath>
            <w:r w:rsidRPr="001E3493">
              <w:t xml:space="preserve"> 32.3</w:t>
            </w:r>
          </w:p>
        </w:tc>
        <w:tc>
          <w:tcPr>
            <w:tcW w:w="1737" w:type="dxa"/>
            <w:shd w:val="clear" w:color="000000" w:fill="FFFFFF"/>
            <w:vAlign w:val="center"/>
          </w:tcPr>
          <w:p w14:paraId="05ACF311" w14:textId="77777777" w:rsidR="00B90693" w:rsidRPr="001E3493" w:rsidRDefault="00B90693" w:rsidP="00FC5BDB">
            <w:pPr>
              <w:spacing w:line="240" w:lineRule="auto"/>
              <w:jc w:val="center"/>
            </w:pPr>
            <w:r w:rsidRPr="001E3493">
              <w:t xml:space="preserve">425.2 </w:t>
            </w:r>
            <m:oMath>
              <m:r>
                <w:rPr>
                  <w:rFonts w:ascii="Cambria Math" w:hAnsi="Cambria Math"/>
                </w:rPr>
                <m:t>±</m:t>
              </m:r>
            </m:oMath>
            <w:r w:rsidRPr="001E3493">
              <w:t xml:space="preserve"> 17.1</w:t>
            </w:r>
          </w:p>
        </w:tc>
      </w:tr>
      <w:tr w:rsidR="00B90693" w:rsidRPr="001E3493" w14:paraId="3124BB49" w14:textId="77777777" w:rsidTr="00FC5BDB">
        <w:trPr>
          <w:cantSplit/>
          <w:trHeight w:val="356"/>
          <w:jc w:val="center"/>
        </w:trPr>
        <w:tc>
          <w:tcPr>
            <w:tcW w:w="1168" w:type="dxa"/>
            <w:vMerge/>
            <w:shd w:val="clear" w:color="000000" w:fill="FFFFFF"/>
          </w:tcPr>
          <w:p w14:paraId="24C86001" w14:textId="3FBCDC01" w:rsidR="00B90693" w:rsidRPr="001E3493" w:rsidRDefault="00B90693" w:rsidP="00FC5BDB">
            <w:pPr>
              <w:spacing w:line="240" w:lineRule="auto"/>
              <w:jc w:val="center"/>
            </w:pPr>
          </w:p>
        </w:tc>
        <w:tc>
          <w:tcPr>
            <w:tcW w:w="1375" w:type="dxa"/>
            <w:shd w:val="clear" w:color="000000" w:fill="FFFFFF"/>
            <w:vAlign w:val="center"/>
          </w:tcPr>
          <w:p w14:paraId="3617D5A3" w14:textId="77777777" w:rsidR="00B90693" w:rsidRPr="001E3493" w:rsidRDefault="00B90693" w:rsidP="00FC5BDB">
            <w:pPr>
              <w:spacing w:line="240" w:lineRule="auto"/>
              <w:jc w:val="center"/>
            </w:pPr>
            <w:r w:rsidRPr="001E3493">
              <w:t>7</w:t>
            </w:r>
          </w:p>
        </w:tc>
        <w:tc>
          <w:tcPr>
            <w:tcW w:w="2265" w:type="dxa"/>
            <w:shd w:val="clear" w:color="000000" w:fill="FFFFFF"/>
            <w:vAlign w:val="center"/>
          </w:tcPr>
          <w:p w14:paraId="4B6BAECC" w14:textId="77777777" w:rsidR="00B90693" w:rsidRPr="001E3493" w:rsidRDefault="00B90693" w:rsidP="00FC5BDB">
            <w:pPr>
              <w:spacing w:line="240" w:lineRule="auto"/>
              <w:jc w:val="center"/>
            </w:pPr>
            <w:r w:rsidRPr="001E3493">
              <w:t xml:space="preserve">420.0 </w:t>
            </w:r>
            <m:oMath>
              <m:r>
                <w:rPr>
                  <w:rFonts w:ascii="Cambria Math" w:hAnsi="Cambria Math"/>
                </w:rPr>
                <m:t>±</m:t>
              </m:r>
            </m:oMath>
            <w:r w:rsidRPr="001E3493">
              <w:t xml:space="preserve"> 16.3</w:t>
            </w:r>
          </w:p>
        </w:tc>
        <w:tc>
          <w:tcPr>
            <w:tcW w:w="1749" w:type="dxa"/>
            <w:shd w:val="clear" w:color="auto" w:fill="auto"/>
            <w:noWrap/>
            <w:vAlign w:val="center"/>
          </w:tcPr>
          <w:p w14:paraId="7D1DA71D" w14:textId="77777777" w:rsidR="00B90693" w:rsidRPr="001E3493" w:rsidRDefault="00B90693" w:rsidP="00FC5BDB">
            <w:pPr>
              <w:spacing w:line="240" w:lineRule="auto"/>
              <w:jc w:val="center"/>
            </w:pPr>
            <w:r w:rsidRPr="001E3493">
              <w:t xml:space="preserve">425.2 </w:t>
            </w:r>
            <m:oMath>
              <m:r>
                <w:rPr>
                  <w:rFonts w:ascii="Cambria Math" w:hAnsi="Cambria Math"/>
                </w:rPr>
                <m:t>±</m:t>
              </m:r>
            </m:oMath>
            <w:r w:rsidRPr="001E3493">
              <w:t xml:space="preserve"> 16.7</w:t>
            </w:r>
          </w:p>
        </w:tc>
        <w:tc>
          <w:tcPr>
            <w:tcW w:w="1800" w:type="dxa"/>
            <w:shd w:val="clear" w:color="000000" w:fill="FFFFFF"/>
            <w:vAlign w:val="center"/>
          </w:tcPr>
          <w:p w14:paraId="75A11006" w14:textId="77777777" w:rsidR="00B90693" w:rsidRPr="001E3493" w:rsidRDefault="00B90693" w:rsidP="00FC5BDB">
            <w:pPr>
              <w:spacing w:line="240" w:lineRule="auto"/>
              <w:jc w:val="center"/>
            </w:pPr>
            <w:r w:rsidRPr="001E3493">
              <w:t xml:space="preserve">414.0 </w:t>
            </w:r>
            <m:oMath>
              <m:r>
                <w:rPr>
                  <w:rFonts w:ascii="Cambria Math" w:hAnsi="Cambria Math"/>
                </w:rPr>
                <m:t>±</m:t>
              </m:r>
            </m:oMath>
            <w:r w:rsidRPr="001E3493">
              <w:t xml:space="preserve"> 27.7</w:t>
            </w:r>
          </w:p>
        </w:tc>
        <w:tc>
          <w:tcPr>
            <w:tcW w:w="1737" w:type="dxa"/>
            <w:shd w:val="clear" w:color="000000" w:fill="FFFFFF"/>
            <w:vAlign w:val="center"/>
          </w:tcPr>
          <w:p w14:paraId="3EF0A633" w14:textId="77777777" w:rsidR="00B90693" w:rsidRPr="001E3493" w:rsidRDefault="00B90693" w:rsidP="00FC5BDB">
            <w:pPr>
              <w:spacing w:line="240" w:lineRule="auto"/>
              <w:jc w:val="center"/>
            </w:pPr>
            <w:r w:rsidRPr="001E3493">
              <w:t xml:space="preserve">406.3 </w:t>
            </w:r>
            <m:oMath>
              <m:r>
                <w:rPr>
                  <w:rFonts w:ascii="Cambria Math" w:hAnsi="Cambria Math"/>
                </w:rPr>
                <m:t>±</m:t>
              </m:r>
            </m:oMath>
            <w:r w:rsidRPr="001E3493">
              <w:t xml:space="preserve"> 17.1</w:t>
            </w:r>
          </w:p>
        </w:tc>
      </w:tr>
      <w:tr w:rsidR="00B90693" w:rsidRPr="001E3493" w14:paraId="0E565A8B" w14:textId="77777777" w:rsidTr="00FC5BDB">
        <w:trPr>
          <w:cantSplit/>
          <w:trHeight w:val="356"/>
          <w:jc w:val="center"/>
        </w:trPr>
        <w:tc>
          <w:tcPr>
            <w:tcW w:w="1168" w:type="dxa"/>
            <w:vMerge/>
            <w:shd w:val="clear" w:color="000000" w:fill="FFFFFF"/>
          </w:tcPr>
          <w:p w14:paraId="6931A14E" w14:textId="778C11BA" w:rsidR="00B90693" w:rsidRPr="001E3493" w:rsidRDefault="00B90693" w:rsidP="00FC5BDB">
            <w:pPr>
              <w:spacing w:line="240" w:lineRule="auto"/>
              <w:jc w:val="center"/>
            </w:pPr>
          </w:p>
        </w:tc>
        <w:tc>
          <w:tcPr>
            <w:tcW w:w="1375" w:type="dxa"/>
            <w:shd w:val="clear" w:color="000000" w:fill="FFFFFF"/>
            <w:vAlign w:val="center"/>
          </w:tcPr>
          <w:p w14:paraId="3006199C" w14:textId="77777777" w:rsidR="00B90693" w:rsidRPr="001E3493" w:rsidRDefault="00B90693" w:rsidP="00FC5BDB">
            <w:pPr>
              <w:spacing w:line="240" w:lineRule="auto"/>
              <w:jc w:val="center"/>
            </w:pPr>
            <w:r w:rsidRPr="001E3493">
              <w:t>14</w:t>
            </w:r>
          </w:p>
        </w:tc>
        <w:tc>
          <w:tcPr>
            <w:tcW w:w="2265" w:type="dxa"/>
            <w:shd w:val="clear" w:color="000000" w:fill="FFFFFF"/>
            <w:vAlign w:val="center"/>
          </w:tcPr>
          <w:p w14:paraId="75113B34" w14:textId="77777777" w:rsidR="00B90693" w:rsidRPr="001E3493" w:rsidRDefault="00B90693" w:rsidP="00FC5BDB">
            <w:pPr>
              <w:spacing w:line="240" w:lineRule="auto"/>
              <w:jc w:val="center"/>
            </w:pPr>
            <w:r w:rsidRPr="001E3493">
              <w:t xml:space="preserve">401.6 </w:t>
            </w:r>
            <m:oMath>
              <m:r>
                <w:rPr>
                  <w:rFonts w:ascii="Cambria Math" w:hAnsi="Cambria Math"/>
                </w:rPr>
                <m:t>±</m:t>
              </m:r>
            </m:oMath>
            <w:r w:rsidRPr="001E3493">
              <w:t xml:space="preserve"> 23.6</w:t>
            </w:r>
          </w:p>
        </w:tc>
        <w:tc>
          <w:tcPr>
            <w:tcW w:w="1749" w:type="dxa"/>
            <w:shd w:val="clear" w:color="auto" w:fill="auto"/>
            <w:noWrap/>
            <w:vAlign w:val="center"/>
          </w:tcPr>
          <w:p w14:paraId="3119294F" w14:textId="77777777" w:rsidR="00B90693" w:rsidRPr="001E3493" w:rsidRDefault="00B90693" w:rsidP="00FC5BDB">
            <w:pPr>
              <w:spacing w:line="240" w:lineRule="auto"/>
              <w:jc w:val="center"/>
            </w:pPr>
            <w:r w:rsidRPr="001E3493">
              <w:t xml:space="preserve">411.2 </w:t>
            </w:r>
            <m:oMath>
              <m:r>
                <w:rPr>
                  <w:rFonts w:ascii="Cambria Math" w:hAnsi="Cambria Math"/>
                </w:rPr>
                <m:t>±</m:t>
              </m:r>
            </m:oMath>
            <w:r w:rsidRPr="001E3493">
              <w:t xml:space="preserve"> 15.4</w:t>
            </w:r>
          </w:p>
        </w:tc>
        <w:tc>
          <w:tcPr>
            <w:tcW w:w="1800" w:type="dxa"/>
            <w:shd w:val="clear" w:color="000000" w:fill="FFFFFF"/>
            <w:vAlign w:val="center"/>
          </w:tcPr>
          <w:p w14:paraId="2D529970" w14:textId="77777777" w:rsidR="00B90693" w:rsidRPr="001E3493" w:rsidRDefault="00B90693" w:rsidP="00FC5BDB">
            <w:pPr>
              <w:spacing w:line="240" w:lineRule="auto"/>
              <w:jc w:val="center"/>
            </w:pPr>
            <w:r w:rsidRPr="001E3493">
              <w:t xml:space="preserve">439.2 </w:t>
            </w:r>
            <m:oMath>
              <m:r>
                <w:rPr>
                  <w:rFonts w:ascii="Cambria Math" w:hAnsi="Cambria Math"/>
                </w:rPr>
                <m:t>±</m:t>
              </m:r>
            </m:oMath>
            <w:r w:rsidRPr="001E3493">
              <w:t xml:space="preserve"> 21.5</w:t>
            </w:r>
          </w:p>
        </w:tc>
        <w:tc>
          <w:tcPr>
            <w:tcW w:w="1737" w:type="dxa"/>
            <w:shd w:val="clear" w:color="000000" w:fill="FFFFFF"/>
            <w:vAlign w:val="center"/>
          </w:tcPr>
          <w:p w14:paraId="54D51A14" w14:textId="77777777" w:rsidR="00B90693" w:rsidRPr="001E3493" w:rsidRDefault="00B90693" w:rsidP="00FC5BDB">
            <w:pPr>
              <w:spacing w:line="240" w:lineRule="auto"/>
              <w:jc w:val="center"/>
            </w:pPr>
            <w:r w:rsidRPr="001E3493">
              <w:t xml:space="preserve">432.7 </w:t>
            </w:r>
            <m:oMath>
              <m:r>
                <w:rPr>
                  <w:rFonts w:ascii="Cambria Math" w:hAnsi="Cambria Math"/>
                </w:rPr>
                <m:t>±</m:t>
              </m:r>
            </m:oMath>
            <w:r w:rsidRPr="001E3493">
              <w:t xml:space="preserve"> 18.9</w:t>
            </w:r>
          </w:p>
        </w:tc>
      </w:tr>
      <w:tr w:rsidR="00B90693" w:rsidRPr="001E3493" w14:paraId="6F4ED1C7" w14:textId="77777777" w:rsidTr="00FC5BDB">
        <w:trPr>
          <w:cantSplit/>
          <w:trHeight w:val="356"/>
          <w:jc w:val="center"/>
        </w:trPr>
        <w:tc>
          <w:tcPr>
            <w:tcW w:w="1168" w:type="dxa"/>
            <w:vMerge/>
            <w:shd w:val="clear" w:color="000000" w:fill="FFFFFF"/>
          </w:tcPr>
          <w:p w14:paraId="21DC41D7" w14:textId="393CFA8C" w:rsidR="00B90693" w:rsidRPr="001E3493" w:rsidRDefault="00B90693" w:rsidP="00FC5BDB">
            <w:pPr>
              <w:spacing w:line="240" w:lineRule="auto"/>
              <w:jc w:val="center"/>
            </w:pPr>
          </w:p>
        </w:tc>
        <w:tc>
          <w:tcPr>
            <w:tcW w:w="1375" w:type="dxa"/>
            <w:shd w:val="clear" w:color="000000" w:fill="FFFFFF"/>
            <w:vAlign w:val="center"/>
          </w:tcPr>
          <w:p w14:paraId="19D6A98D" w14:textId="77777777" w:rsidR="00B90693" w:rsidRPr="001E3493" w:rsidRDefault="00B90693" w:rsidP="00FC5BDB">
            <w:pPr>
              <w:spacing w:line="240" w:lineRule="auto"/>
              <w:jc w:val="center"/>
            </w:pPr>
            <w:r w:rsidRPr="001E3493">
              <w:t>28</w:t>
            </w:r>
          </w:p>
        </w:tc>
        <w:tc>
          <w:tcPr>
            <w:tcW w:w="2265" w:type="dxa"/>
            <w:shd w:val="clear" w:color="000000" w:fill="FFFFFF"/>
            <w:vAlign w:val="center"/>
          </w:tcPr>
          <w:p w14:paraId="5B3354E5" w14:textId="77777777" w:rsidR="00B90693" w:rsidRPr="001E3493" w:rsidRDefault="00B90693" w:rsidP="00FC5BDB">
            <w:pPr>
              <w:spacing w:line="240" w:lineRule="auto"/>
              <w:jc w:val="center"/>
            </w:pPr>
            <w:r w:rsidRPr="001E3493">
              <w:t xml:space="preserve">407.2 </w:t>
            </w:r>
            <m:oMath>
              <m:r>
                <w:rPr>
                  <w:rFonts w:ascii="Cambria Math" w:hAnsi="Cambria Math"/>
                </w:rPr>
                <m:t>±</m:t>
              </m:r>
            </m:oMath>
            <w:r w:rsidRPr="001E3493">
              <w:t xml:space="preserve"> 23.6</w:t>
            </w:r>
          </w:p>
        </w:tc>
        <w:tc>
          <w:tcPr>
            <w:tcW w:w="1749" w:type="dxa"/>
            <w:shd w:val="clear" w:color="auto" w:fill="auto"/>
            <w:noWrap/>
            <w:vAlign w:val="center"/>
          </w:tcPr>
          <w:p w14:paraId="5B4CCAC1" w14:textId="77777777" w:rsidR="00B90693" w:rsidRPr="001E3493" w:rsidRDefault="00B90693" w:rsidP="00FC5BDB">
            <w:pPr>
              <w:spacing w:line="240" w:lineRule="auto"/>
              <w:jc w:val="center"/>
            </w:pPr>
            <w:r w:rsidRPr="001E3493">
              <w:t xml:space="preserve">373.2 </w:t>
            </w:r>
            <m:oMath>
              <m:r>
                <w:rPr>
                  <w:rFonts w:ascii="Cambria Math" w:hAnsi="Cambria Math"/>
                </w:rPr>
                <m:t>±</m:t>
              </m:r>
            </m:oMath>
            <w:r w:rsidRPr="001E3493">
              <w:t xml:space="preserve"> 11.1</w:t>
            </w:r>
          </w:p>
        </w:tc>
        <w:tc>
          <w:tcPr>
            <w:tcW w:w="1800" w:type="dxa"/>
            <w:shd w:val="clear" w:color="000000" w:fill="FFFFFF"/>
            <w:vAlign w:val="center"/>
          </w:tcPr>
          <w:p w14:paraId="2C0B27BB" w14:textId="77777777" w:rsidR="00B90693" w:rsidRPr="001E3493" w:rsidRDefault="00B90693" w:rsidP="00FC5BDB">
            <w:pPr>
              <w:spacing w:line="240" w:lineRule="auto"/>
              <w:jc w:val="center"/>
            </w:pPr>
            <w:r w:rsidRPr="001E3493">
              <w:t xml:space="preserve">401.2 </w:t>
            </w:r>
            <m:oMath>
              <m:r>
                <w:rPr>
                  <w:rFonts w:ascii="Cambria Math" w:hAnsi="Cambria Math"/>
                </w:rPr>
                <m:t>±</m:t>
              </m:r>
            </m:oMath>
            <w:r w:rsidRPr="001E3493">
              <w:t xml:space="preserve"> 32.9</w:t>
            </w:r>
          </w:p>
        </w:tc>
        <w:tc>
          <w:tcPr>
            <w:tcW w:w="1737" w:type="dxa"/>
            <w:shd w:val="clear" w:color="000000" w:fill="FFFFFF"/>
            <w:vAlign w:val="center"/>
          </w:tcPr>
          <w:p w14:paraId="42FFEDB3" w14:textId="77777777" w:rsidR="00B90693" w:rsidRPr="001E3493" w:rsidRDefault="00B90693" w:rsidP="00FC5BDB">
            <w:pPr>
              <w:spacing w:line="240" w:lineRule="auto"/>
              <w:jc w:val="center"/>
            </w:pPr>
            <w:r w:rsidRPr="001E3493">
              <w:t xml:space="preserve">469.7 </w:t>
            </w:r>
            <m:oMath>
              <m:r>
                <w:rPr>
                  <w:rFonts w:ascii="Cambria Math" w:hAnsi="Cambria Math"/>
                </w:rPr>
                <m:t>±</m:t>
              </m:r>
            </m:oMath>
            <w:r w:rsidRPr="001E3493">
              <w:t xml:space="preserve"> 27.1</w:t>
            </w:r>
          </w:p>
        </w:tc>
      </w:tr>
      <w:tr w:rsidR="00B90693" w:rsidRPr="001E3493" w14:paraId="2E98944C" w14:textId="77777777" w:rsidTr="00FC5BDB">
        <w:trPr>
          <w:cantSplit/>
          <w:trHeight w:val="356"/>
          <w:jc w:val="center"/>
        </w:trPr>
        <w:tc>
          <w:tcPr>
            <w:tcW w:w="1168" w:type="dxa"/>
            <w:vMerge/>
            <w:shd w:val="clear" w:color="000000" w:fill="FFFFFF"/>
          </w:tcPr>
          <w:p w14:paraId="3DD2B2C2" w14:textId="77777777" w:rsidR="00B90693" w:rsidRPr="001E3493" w:rsidRDefault="00B90693" w:rsidP="00FC5BDB">
            <w:pPr>
              <w:spacing w:line="240" w:lineRule="auto"/>
              <w:jc w:val="center"/>
            </w:pPr>
          </w:p>
        </w:tc>
        <w:tc>
          <w:tcPr>
            <w:tcW w:w="1375" w:type="dxa"/>
            <w:shd w:val="clear" w:color="000000" w:fill="FFFFFF"/>
            <w:vAlign w:val="center"/>
          </w:tcPr>
          <w:p w14:paraId="572092DE" w14:textId="77777777" w:rsidR="00B90693" w:rsidRPr="001E3493" w:rsidRDefault="00B90693" w:rsidP="00FC5BDB">
            <w:pPr>
              <w:spacing w:line="240" w:lineRule="auto"/>
              <w:jc w:val="center"/>
            </w:pPr>
            <w:r w:rsidRPr="001E3493">
              <w:t>42</w:t>
            </w:r>
          </w:p>
        </w:tc>
        <w:tc>
          <w:tcPr>
            <w:tcW w:w="2265" w:type="dxa"/>
            <w:shd w:val="clear" w:color="000000" w:fill="FFFFFF"/>
            <w:vAlign w:val="center"/>
          </w:tcPr>
          <w:p w14:paraId="17AF390D" w14:textId="77777777" w:rsidR="00B90693" w:rsidRPr="001E3493" w:rsidRDefault="00B90693" w:rsidP="00FC5BDB">
            <w:pPr>
              <w:spacing w:line="240" w:lineRule="auto"/>
              <w:jc w:val="center"/>
            </w:pPr>
            <w:r w:rsidRPr="001E3493">
              <w:t xml:space="preserve">439.8 </w:t>
            </w:r>
            <m:oMath>
              <m:r>
                <w:rPr>
                  <w:rFonts w:ascii="Cambria Math" w:hAnsi="Cambria Math"/>
                </w:rPr>
                <m:t>±</m:t>
              </m:r>
            </m:oMath>
            <w:r w:rsidRPr="001E3493">
              <w:t xml:space="preserve"> 26.3</w:t>
            </w:r>
          </w:p>
        </w:tc>
        <w:tc>
          <w:tcPr>
            <w:tcW w:w="1749" w:type="dxa"/>
            <w:shd w:val="clear" w:color="auto" w:fill="auto"/>
            <w:noWrap/>
            <w:vAlign w:val="center"/>
          </w:tcPr>
          <w:p w14:paraId="382C5880" w14:textId="77777777" w:rsidR="00B90693" w:rsidRPr="001E3493" w:rsidRDefault="00B90693" w:rsidP="00FC5BDB">
            <w:pPr>
              <w:spacing w:line="240" w:lineRule="auto"/>
              <w:jc w:val="center"/>
            </w:pPr>
            <w:r w:rsidRPr="001E3493">
              <w:t xml:space="preserve">402.7 </w:t>
            </w:r>
            <m:oMath>
              <m:r>
                <w:rPr>
                  <w:rFonts w:ascii="Cambria Math" w:hAnsi="Cambria Math"/>
                </w:rPr>
                <m:t>±</m:t>
              </m:r>
            </m:oMath>
            <w:r w:rsidRPr="001E3493">
              <w:t xml:space="preserve"> 4.10</w:t>
            </w:r>
          </w:p>
        </w:tc>
        <w:tc>
          <w:tcPr>
            <w:tcW w:w="1800" w:type="dxa"/>
            <w:shd w:val="clear" w:color="000000" w:fill="FFFFFF"/>
            <w:vAlign w:val="center"/>
          </w:tcPr>
          <w:p w14:paraId="184C09DC" w14:textId="77777777" w:rsidR="00B90693" w:rsidRPr="001E3493" w:rsidRDefault="00B90693" w:rsidP="00FC5BDB">
            <w:pPr>
              <w:spacing w:line="240" w:lineRule="auto"/>
              <w:jc w:val="center"/>
            </w:pPr>
            <w:r w:rsidRPr="001E3493">
              <w:t xml:space="preserve">423.0 </w:t>
            </w:r>
            <m:oMath>
              <m:r>
                <w:rPr>
                  <w:rFonts w:ascii="Cambria Math" w:hAnsi="Cambria Math"/>
                </w:rPr>
                <m:t>±</m:t>
              </m:r>
            </m:oMath>
            <w:r w:rsidRPr="001E3493">
              <w:t xml:space="preserve"> 20.5</w:t>
            </w:r>
          </w:p>
        </w:tc>
        <w:tc>
          <w:tcPr>
            <w:tcW w:w="1737" w:type="dxa"/>
            <w:shd w:val="clear" w:color="000000" w:fill="FFFFFF"/>
            <w:vAlign w:val="center"/>
          </w:tcPr>
          <w:p w14:paraId="3822EADB" w14:textId="77777777" w:rsidR="00B90693" w:rsidRPr="001E3493" w:rsidRDefault="00B90693" w:rsidP="00FC5BDB">
            <w:pPr>
              <w:spacing w:line="240" w:lineRule="auto"/>
              <w:jc w:val="center"/>
            </w:pPr>
            <w:r w:rsidRPr="001E3493">
              <w:t xml:space="preserve">423.0 </w:t>
            </w:r>
            <m:oMath>
              <m:r>
                <w:rPr>
                  <w:rFonts w:ascii="Cambria Math" w:hAnsi="Cambria Math"/>
                </w:rPr>
                <m:t>±</m:t>
              </m:r>
            </m:oMath>
            <w:r w:rsidRPr="001E3493">
              <w:t xml:space="preserve"> 28.9</w:t>
            </w:r>
          </w:p>
        </w:tc>
      </w:tr>
      <w:tr w:rsidR="00B90693" w:rsidRPr="001E3493" w14:paraId="19759789" w14:textId="77777777" w:rsidTr="00FC5BDB">
        <w:trPr>
          <w:cantSplit/>
          <w:trHeight w:val="310"/>
          <w:jc w:val="center"/>
        </w:trPr>
        <w:tc>
          <w:tcPr>
            <w:tcW w:w="1168" w:type="dxa"/>
            <w:vMerge/>
            <w:shd w:val="clear" w:color="000000" w:fill="FFFFFF"/>
          </w:tcPr>
          <w:p w14:paraId="2E7DFF0D" w14:textId="77777777" w:rsidR="00B90693" w:rsidRPr="001E3493" w:rsidRDefault="00B90693" w:rsidP="00FC5BDB">
            <w:pPr>
              <w:spacing w:line="240" w:lineRule="auto"/>
              <w:jc w:val="center"/>
            </w:pPr>
          </w:p>
        </w:tc>
        <w:tc>
          <w:tcPr>
            <w:tcW w:w="1375" w:type="dxa"/>
            <w:shd w:val="clear" w:color="000000" w:fill="FFFFFF"/>
            <w:vAlign w:val="center"/>
          </w:tcPr>
          <w:p w14:paraId="32AE6E97" w14:textId="77777777" w:rsidR="00B90693" w:rsidRPr="001E3493" w:rsidRDefault="00B90693" w:rsidP="00FC5BDB">
            <w:pPr>
              <w:spacing w:line="240" w:lineRule="auto"/>
              <w:jc w:val="center"/>
            </w:pPr>
            <w:r w:rsidRPr="001E3493">
              <w:t>56</w:t>
            </w:r>
          </w:p>
        </w:tc>
        <w:tc>
          <w:tcPr>
            <w:tcW w:w="2265" w:type="dxa"/>
            <w:shd w:val="clear" w:color="000000" w:fill="FFFFFF"/>
            <w:vAlign w:val="center"/>
          </w:tcPr>
          <w:p w14:paraId="68D55AAA" w14:textId="77777777" w:rsidR="00B90693" w:rsidRPr="001E3493" w:rsidRDefault="00B90693" w:rsidP="00FC5BDB">
            <w:pPr>
              <w:spacing w:line="240" w:lineRule="auto"/>
              <w:jc w:val="center"/>
            </w:pPr>
            <w:r w:rsidRPr="001E3493">
              <w:t xml:space="preserve">399.4 </w:t>
            </w:r>
            <m:oMath>
              <m:r>
                <w:rPr>
                  <w:rFonts w:ascii="Cambria Math" w:hAnsi="Cambria Math"/>
                </w:rPr>
                <m:t>±</m:t>
              </m:r>
            </m:oMath>
            <w:r w:rsidRPr="001E3493">
              <w:t xml:space="preserve"> 16.3</w:t>
            </w:r>
          </w:p>
        </w:tc>
        <w:tc>
          <w:tcPr>
            <w:tcW w:w="1749" w:type="dxa"/>
            <w:shd w:val="clear" w:color="auto" w:fill="auto"/>
            <w:noWrap/>
            <w:vAlign w:val="bottom"/>
          </w:tcPr>
          <w:p w14:paraId="5C04145B" w14:textId="77777777" w:rsidR="00B90693" w:rsidRPr="001E3493" w:rsidRDefault="00B90693" w:rsidP="00FC5BDB">
            <w:pPr>
              <w:spacing w:line="240" w:lineRule="auto"/>
              <w:jc w:val="center"/>
            </w:pPr>
          </w:p>
        </w:tc>
        <w:tc>
          <w:tcPr>
            <w:tcW w:w="1800" w:type="dxa"/>
            <w:shd w:val="clear" w:color="000000" w:fill="FFFFFF"/>
            <w:vAlign w:val="center"/>
          </w:tcPr>
          <w:p w14:paraId="238DD6C7" w14:textId="77777777" w:rsidR="00B90693" w:rsidRPr="001E3493" w:rsidRDefault="00B90693" w:rsidP="00FC5BDB">
            <w:pPr>
              <w:spacing w:line="240" w:lineRule="auto"/>
              <w:jc w:val="center"/>
            </w:pPr>
            <w:r w:rsidRPr="001E3493">
              <w:t xml:space="preserve">428.7 </w:t>
            </w:r>
            <m:oMath>
              <m:r>
                <w:rPr>
                  <w:rFonts w:ascii="Cambria Math" w:hAnsi="Cambria Math"/>
                </w:rPr>
                <m:t>±</m:t>
              </m:r>
            </m:oMath>
            <w:r w:rsidRPr="001E3493">
              <w:t xml:space="preserve"> 19.6</w:t>
            </w:r>
          </w:p>
        </w:tc>
        <w:tc>
          <w:tcPr>
            <w:tcW w:w="1737" w:type="dxa"/>
            <w:shd w:val="clear" w:color="000000" w:fill="FFFFFF"/>
            <w:vAlign w:val="center"/>
          </w:tcPr>
          <w:p w14:paraId="13756377" w14:textId="77777777" w:rsidR="00B90693" w:rsidRPr="001E3493" w:rsidRDefault="00B90693" w:rsidP="00FC5BDB">
            <w:pPr>
              <w:spacing w:line="240" w:lineRule="auto"/>
              <w:jc w:val="center"/>
            </w:pPr>
            <w:r w:rsidRPr="001E3493">
              <w:t xml:space="preserve">396.7 </w:t>
            </w:r>
            <m:oMath>
              <m:r>
                <w:rPr>
                  <w:rFonts w:ascii="Cambria Math" w:hAnsi="Cambria Math"/>
                </w:rPr>
                <m:t>±</m:t>
              </m:r>
            </m:oMath>
            <w:r w:rsidRPr="001E3493">
              <w:t xml:space="preserve"> 26.9</w:t>
            </w:r>
          </w:p>
        </w:tc>
      </w:tr>
      <w:tr w:rsidR="00B90693" w:rsidRPr="001E3493" w14:paraId="363BB9B1" w14:textId="77777777" w:rsidTr="00FC5BDB">
        <w:trPr>
          <w:cantSplit/>
          <w:trHeight w:val="351"/>
          <w:jc w:val="center"/>
        </w:trPr>
        <w:tc>
          <w:tcPr>
            <w:tcW w:w="1168" w:type="dxa"/>
            <w:vMerge/>
            <w:shd w:val="clear" w:color="000000" w:fill="FFFFFF"/>
          </w:tcPr>
          <w:p w14:paraId="4F432B4D" w14:textId="77777777" w:rsidR="00B90693" w:rsidRPr="001E3493" w:rsidRDefault="00B90693" w:rsidP="00FC5BDB">
            <w:pPr>
              <w:spacing w:line="240" w:lineRule="auto"/>
              <w:jc w:val="center"/>
            </w:pPr>
          </w:p>
        </w:tc>
        <w:tc>
          <w:tcPr>
            <w:tcW w:w="1375" w:type="dxa"/>
            <w:shd w:val="clear" w:color="000000" w:fill="FFFFFF"/>
            <w:vAlign w:val="center"/>
          </w:tcPr>
          <w:p w14:paraId="5EE0FC37" w14:textId="77777777" w:rsidR="00B90693" w:rsidRPr="001E3493" w:rsidRDefault="00B90693" w:rsidP="00FC5BDB">
            <w:pPr>
              <w:spacing w:line="240" w:lineRule="auto"/>
              <w:jc w:val="center"/>
            </w:pPr>
            <w:r w:rsidRPr="001E3493">
              <w:t>70</w:t>
            </w:r>
          </w:p>
        </w:tc>
        <w:tc>
          <w:tcPr>
            <w:tcW w:w="2265" w:type="dxa"/>
            <w:shd w:val="clear" w:color="000000" w:fill="FFFFFF"/>
            <w:vAlign w:val="center"/>
          </w:tcPr>
          <w:p w14:paraId="7838C29D" w14:textId="77777777" w:rsidR="00B90693" w:rsidRPr="001E3493" w:rsidRDefault="00B90693" w:rsidP="00FC5BDB">
            <w:pPr>
              <w:spacing w:line="240" w:lineRule="auto"/>
              <w:jc w:val="center"/>
            </w:pPr>
            <w:r w:rsidRPr="001E3493">
              <w:t xml:space="preserve">416.6 </w:t>
            </w:r>
            <m:oMath>
              <m:r>
                <w:rPr>
                  <w:rFonts w:ascii="Cambria Math" w:hAnsi="Cambria Math"/>
                </w:rPr>
                <m:t>±</m:t>
              </m:r>
            </m:oMath>
            <w:r w:rsidRPr="001E3493">
              <w:t xml:space="preserve"> 14.5</w:t>
            </w:r>
          </w:p>
        </w:tc>
        <w:tc>
          <w:tcPr>
            <w:tcW w:w="1749" w:type="dxa"/>
            <w:shd w:val="clear" w:color="auto" w:fill="auto"/>
            <w:noWrap/>
            <w:vAlign w:val="bottom"/>
          </w:tcPr>
          <w:p w14:paraId="348EEBCF" w14:textId="77777777" w:rsidR="00B90693" w:rsidRPr="001E3493" w:rsidRDefault="00B90693" w:rsidP="00FC5BDB">
            <w:pPr>
              <w:spacing w:line="240" w:lineRule="auto"/>
              <w:jc w:val="center"/>
            </w:pPr>
          </w:p>
        </w:tc>
        <w:tc>
          <w:tcPr>
            <w:tcW w:w="1800" w:type="dxa"/>
            <w:shd w:val="clear" w:color="000000" w:fill="FFFFFF"/>
            <w:vAlign w:val="center"/>
          </w:tcPr>
          <w:p w14:paraId="69F937E4" w14:textId="77777777" w:rsidR="00B90693" w:rsidRPr="001E3493" w:rsidRDefault="00B90693" w:rsidP="00FC5BDB">
            <w:pPr>
              <w:spacing w:line="240" w:lineRule="auto"/>
              <w:jc w:val="center"/>
            </w:pPr>
            <w:r w:rsidRPr="001E3493">
              <w:t xml:space="preserve">414.3 </w:t>
            </w:r>
            <m:oMath>
              <m:r>
                <w:rPr>
                  <w:rFonts w:ascii="Cambria Math" w:hAnsi="Cambria Math"/>
                </w:rPr>
                <m:t>±</m:t>
              </m:r>
            </m:oMath>
            <w:r w:rsidRPr="001E3493">
              <w:t xml:space="preserve"> 16.8</w:t>
            </w:r>
          </w:p>
        </w:tc>
        <w:tc>
          <w:tcPr>
            <w:tcW w:w="1737" w:type="dxa"/>
            <w:shd w:val="clear" w:color="000000" w:fill="FFFFFF"/>
            <w:vAlign w:val="center"/>
          </w:tcPr>
          <w:p w14:paraId="18E221E9" w14:textId="77777777" w:rsidR="00B90693" w:rsidRPr="001E3493" w:rsidRDefault="00B90693" w:rsidP="00FC5BDB">
            <w:pPr>
              <w:spacing w:line="240" w:lineRule="auto"/>
              <w:jc w:val="center"/>
            </w:pPr>
            <w:r w:rsidRPr="001E3493">
              <w:t xml:space="preserve">416.8 </w:t>
            </w:r>
            <m:oMath>
              <m:r>
                <w:rPr>
                  <w:rFonts w:ascii="Cambria Math" w:hAnsi="Cambria Math"/>
                </w:rPr>
                <m:t>±</m:t>
              </m:r>
            </m:oMath>
            <w:r w:rsidRPr="001E3493">
              <w:t xml:space="preserve"> 20.3</w:t>
            </w:r>
          </w:p>
        </w:tc>
      </w:tr>
      <w:tr w:rsidR="00B90693" w:rsidRPr="001E3493" w14:paraId="592E1093" w14:textId="77777777" w:rsidTr="00FC5BDB">
        <w:trPr>
          <w:cantSplit/>
          <w:trHeight w:val="392"/>
          <w:jc w:val="center"/>
        </w:trPr>
        <w:tc>
          <w:tcPr>
            <w:tcW w:w="1168" w:type="dxa"/>
            <w:vMerge/>
            <w:shd w:val="clear" w:color="000000" w:fill="FFFFFF"/>
          </w:tcPr>
          <w:p w14:paraId="2C4F912C" w14:textId="77777777" w:rsidR="00B90693" w:rsidRPr="001E3493" w:rsidRDefault="00B90693" w:rsidP="00FC5BDB">
            <w:pPr>
              <w:spacing w:line="240" w:lineRule="auto"/>
              <w:jc w:val="center"/>
            </w:pPr>
          </w:p>
        </w:tc>
        <w:tc>
          <w:tcPr>
            <w:tcW w:w="1375" w:type="dxa"/>
            <w:shd w:val="clear" w:color="000000" w:fill="FFFFFF"/>
            <w:vAlign w:val="center"/>
          </w:tcPr>
          <w:p w14:paraId="0380FE9C" w14:textId="77777777" w:rsidR="00B90693" w:rsidRPr="001E3493" w:rsidRDefault="00B90693" w:rsidP="00FC5BDB">
            <w:pPr>
              <w:spacing w:line="240" w:lineRule="auto"/>
              <w:jc w:val="center"/>
            </w:pPr>
            <w:r w:rsidRPr="001E3493">
              <w:t>84</w:t>
            </w:r>
          </w:p>
        </w:tc>
        <w:tc>
          <w:tcPr>
            <w:tcW w:w="2265" w:type="dxa"/>
            <w:shd w:val="clear" w:color="000000" w:fill="FFFFFF"/>
            <w:vAlign w:val="center"/>
          </w:tcPr>
          <w:p w14:paraId="06B44DF0" w14:textId="77777777" w:rsidR="00B90693" w:rsidRPr="001E3493" w:rsidRDefault="00B90693" w:rsidP="00FC5BDB">
            <w:pPr>
              <w:spacing w:line="240" w:lineRule="auto"/>
              <w:jc w:val="center"/>
            </w:pPr>
            <w:r w:rsidRPr="001E3493">
              <w:t xml:space="preserve">379.8 </w:t>
            </w:r>
            <m:oMath>
              <m:r>
                <w:rPr>
                  <w:rFonts w:ascii="Cambria Math" w:hAnsi="Cambria Math"/>
                </w:rPr>
                <m:t>±</m:t>
              </m:r>
            </m:oMath>
            <w:r w:rsidRPr="001E3493">
              <w:t xml:space="preserve"> 29.9</w:t>
            </w:r>
          </w:p>
        </w:tc>
        <w:tc>
          <w:tcPr>
            <w:tcW w:w="1749" w:type="dxa"/>
            <w:shd w:val="clear" w:color="auto" w:fill="auto"/>
            <w:noWrap/>
            <w:vAlign w:val="bottom"/>
          </w:tcPr>
          <w:p w14:paraId="4E1EAA8E" w14:textId="77777777" w:rsidR="00B90693" w:rsidRPr="001E3493" w:rsidRDefault="00B90693" w:rsidP="00FC5BDB">
            <w:pPr>
              <w:spacing w:line="240" w:lineRule="auto"/>
              <w:jc w:val="center"/>
            </w:pPr>
          </w:p>
        </w:tc>
        <w:tc>
          <w:tcPr>
            <w:tcW w:w="1800" w:type="dxa"/>
            <w:shd w:val="clear" w:color="000000" w:fill="FFFFFF"/>
            <w:vAlign w:val="center"/>
          </w:tcPr>
          <w:p w14:paraId="0981F689" w14:textId="77777777" w:rsidR="00B90693" w:rsidRPr="001E3493" w:rsidRDefault="00B90693" w:rsidP="00FC5BDB">
            <w:pPr>
              <w:spacing w:line="240" w:lineRule="auto"/>
              <w:jc w:val="center"/>
            </w:pPr>
            <w:r w:rsidRPr="001E3493">
              <w:t xml:space="preserve">389.8 </w:t>
            </w:r>
            <m:oMath>
              <m:r>
                <w:rPr>
                  <w:rFonts w:ascii="Cambria Math" w:hAnsi="Cambria Math"/>
                </w:rPr>
                <m:t>±</m:t>
              </m:r>
            </m:oMath>
            <w:r w:rsidRPr="001E3493">
              <w:t xml:space="preserve"> 12.8</w:t>
            </w:r>
          </w:p>
        </w:tc>
        <w:tc>
          <w:tcPr>
            <w:tcW w:w="1737" w:type="dxa"/>
            <w:shd w:val="clear" w:color="000000" w:fill="FFFFFF"/>
            <w:vAlign w:val="center"/>
          </w:tcPr>
          <w:p w14:paraId="59DB9D4A" w14:textId="77777777" w:rsidR="00B90693" w:rsidRPr="001E3493" w:rsidRDefault="00B90693" w:rsidP="00FC5BDB">
            <w:pPr>
              <w:spacing w:line="240" w:lineRule="auto"/>
              <w:jc w:val="center"/>
            </w:pPr>
            <w:r w:rsidRPr="001E3493">
              <w:t xml:space="preserve">388.4 </w:t>
            </w:r>
            <m:oMath>
              <m:r>
                <w:rPr>
                  <w:rFonts w:ascii="Cambria Math" w:hAnsi="Cambria Math"/>
                </w:rPr>
                <m:t>±</m:t>
              </m:r>
            </m:oMath>
            <w:r w:rsidRPr="001E3493">
              <w:t>12.5</w:t>
            </w:r>
          </w:p>
        </w:tc>
      </w:tr>
      <w:tr w:rsidR="002C7934" w:rsidRPr="001E3493" w14:paraId="45F2C621" w14:textId="77777777" w:rsidTr="00FC5BDB">
        <w:trPr>
          <w:cantSplit/>
          <w:trHeight w:val="85"/>
          <w:jc w:val="center"/>
        </w:trPr>
        <w:tc>
          <w:tcPr>
            <w:tcW w:w="1168" w:type="dxa"/>
            <w:shd w:val="clear" w:color="000000" w:fill="FFFFFF"/>
          </w:tcPr>
          <w:p w14:paraId="573EB86F" w14:textId="77777777" w:rsidR="002C7934" w:rsidRPr="001E3493" w:rsidRDefault="002C7934" w:rsidP="00FC5BDB">
            <w:pPr>
              <w:spacing w:line="240" w:lineRule="auto"/>
              <w:jc w:val="center"/>
            </w:pPr>
          </w:p>
        </w:tc>
        <w:tc>
          <w:tcPr>
            <w:tcW w:w="1375" w:type="dxa"/>
            <w:shd w:val="clear" w:color="000000" w:fill="FFFFFF"/>
            <w:vAlign w:val="center"/>
          </w:tcPr>
          <w:p w14:paraId="1C365CC8" w14:textId="77777777" w:rsidR="002C7934" w:rsidRPr="001E3493" w:rsidRDefault="002C7934" w:rsidP="00FC5BDB">
            <w:pPr>
              <w:spacing w:line="240" w:lineRule="auto"/>
              <w:jc w:val="center"/>
            </w:pPr>
          </w:p>
        </w:tc>
        <w:tc>
          <w:tcPr>
            <w:tcW w:w="2265" w:type="dxa"/>
            <w:shd w:val="clear" w:color="000000" w:fill="FFFFFF"/>
            <w:vAlign w:val="center"/>
          </w:tcPr>
          <w:p w14:paraId="6C92320E" w14:textId="77777777" w:rsidR="002C7934" w:rsidRPr="001E3493" w:rsidRDefault="002C7934" w:rsidP="00FC5BDB">
            <w:pPr>
              <w:spacing w:line="240" w:lineRule="auto"/>
              <w:jc w:val="center"/>
            </w:pPr>
          </w:p>
        </w:tc>
        <w:tc>
          <w:tcPr>
            <w:tcW w:w="1749" w:type="dxa"/>
            <w:shd w:val="clear" w:color="auto" w:fill="auto"/>
            <w:noWrap/>
            <w:vAlign w:val="bottom"/>
          </w:tcPr>
          <w:p w14:paraId="3F973547" w14:textId="77777777" w:rsidR="002C7934" w:rsidRPr="001E3493" w:rsidRDefault="002C7934" w:rsidP="00FC5BDB">
            <w:pPr>
              <w:spacing w:line="240" w:lineRule="auto"/>
              <w:jc w:val="center"/>
            </w:pPr>
          </w:p>
        </w:tc>
        <w:tc>
          <w:tcPr>
            <w:tcW w:w="1800" w:type="dxa"/>
            <w:shd w:val="clear" w:color="000000" w:fill="FFFFFF"/>
            <w:vAlign w:val="center"/>
          </w:tcPr>
          <w:p w14:paraId="26E3B7BE" w14:textId="77777777" w:rsidR="002C7934" w:rsidRPr="001E3493" w:rsidRDefault="002C7934" w:rsidP="00FC5BDB">
            <w:pPr>
              <w:spacing w:line="240" w:lineRule="auto"/>
              <w:jc w:val="center"/>
            </w:pPr>
          </w:p>
        </w:tc>
        <w:tc>
          <w:tcPr>
            <w:tcW w:w="1737" w:type="dxa"/>
            <w:shd w:val="clear" w:color="000000" w:fill="FFFFFF"/>
            <w:vAlign w:val="center"/>
          </w:tcPr>
          <w:p w14:paraId="090CAA6D" w14:textId="77777777" w:rsidR="002C7934" w:rsidRPr="001E3493" w:rsidRDefault="002C7934" w:rsidP="00FC5BDB">
            <w:pPr>
              <w:spacing w:line="240" w:lineRule="auto"/>
              <w:jc w:val="center"/>
            </w:pPr>
          </w:p>
        </w:tc>
      </w:tr>
      <w:tr w:rsidR="00B90693" w:rsidRPr="001E3493" w14:paraId="4493BE72" w14:textId="77777777" w:rsidTr="00FC5BDB">
        <w:trPr>
          <w:cantSplit/>
          <w:trHeight w:val="392"/>
          <w:jc w:val="center"/>
        </w:trPr>
        <w:tc>
          <w:tcPr>
            <w:tcW w:w="1168" w:type="dxa"/>
            <w:vMerge w:val="restart"/>
            <w:shd w:val="clear" w:color="000000" w:fill="FFFFFF"/>
          </w:tcPr>
          <w:p w14:paraId="0DA7B21D" w14:textId="04EDD09B" w:rsidR="00B90693" w:rsidRPr="001E3493" w:rsidRDefault="00B90693" w:rsidP="00FC5BDB">
            <w:pPr>
              <w:spacing w:line="240" w:lineRule="auto"/>
              <w:jc w:val="center"/>
            </w:pPr>
            <w:r w:rsidRPr="001E3493">
              <w:t>RH</w:t>
            </w:r>
          </w:p>
        </w:tc>
        <w:tc>
          <w:tcPr>
            <w:tcW w:w="1375" w:type="dxa"/>
            <w:shd w:val="clear" w:color="000000" w:fill="FFFFFF"/>
            <w:vAlign w:val="center"/>
          </w:tcPr>
          <w:p w14:paraId="7568B901" w14:textId="77777777" w:rsidR="00B90693" w:rsidRPr="001E3493" w:rsidRDefault="00B90693" w:rsidP="00FC5BDB">
            <w:pPr>
              <w:spacing w:line="240" w:lineRule="auto"/>
              <w:jc w:val="center"/>
            </w:pPr>
            <w:r w:rsidRPr="001E3493">
              <w:t>-1</w:t>
            </w:r>
          </w:p>
        </w:tc>
        <w:tc>
          <w:tcPr>
            <w:tcW w:w="2265" w:type="dxa"/>
            <w:shd w:val="clear" w:color="000000" w:fill="FFFFFF"/>
            <w:vAlign w:val="center"/>
          </w:tcPr>
          <w:p w14:paraId="4D8E5D97" w14:textId="77777777" w:rsidR="00B90693" w:rsidRPr="001E3493" w:rsidRDefault="00B90693" w:rsidP="00FC5BDB">
            <w:pPr>
              <w:spacing w:line="240" w:lineRule="auto"/>
              <w:jc w:val="center"/>
            </w:pPr>
            <w:r w:rsidRPr="001E3493">
              <w:t xml:space="preserve">339 </w:t>
            </w:r>
            <m:oMath>
              <m:r>
                <w:rPr>
                  <w:rFonts w:ascii="Cambria Math" w:hAnsi="Cambria Math"/>
                </w:rPr>
                <m:t>±</m:t>
              </m:r>
            </m:oMath>
            <w:r w:rsidRPr="001E3493">
              <w:t xml:space="preserve"> 24.52</w:t>
            </w:r>
          </w:p>
        </w:tc>
        <w:tc>
          <w:tcPr>
            <w:tcW w:w="1749" w:type="dxa"/>
            <w:shd w:val="clear" w:color="auto" w:fill="auto"/>
            <w:noWrap/>
            <w:vAlign w:val="center"/>
          </w:tcPr>
          <w:p w14:paraId="69A93801" w14:textId="77777777" w:rsidR="00B90693" w:rsidRPr="001E3493" w:rsidRDefault="00B90693" w:rsidP="00FC5BDB">
            <w:pPr>
              <w:spacing w:line="240" w:lineRule="auto"/>
              <w:jc w:val="center"/>
            </w:pPr>
            <w:r w:rsidRPr="001E3493">
              <w:t xml:space="preserve">351.4 </w:t>
            </w:r>
            <m:oMath>
              <m:r>
                <w:rPr>
                  <w:rFonts w:ascii="Cambria Math" w:hAnsi="Cambria Math"/>
                </w:rPr>
                <m:t xml:space="preserve">± </m:t>
              </m:r>
            </m:oMath>
            <w:r w:rsidRPr="001E3493">
              <w:t>22.08</w:t>
            </w:r>
          </w:p>
        </w:tc>
        <w:tc>
          <w:tcPr>
            <w:tcW w:w="1800" w:type="dxa"/>
            <w:shd w:val="clear" w:color="000000" w:fill="FFFFFF"/>
            <w:vAlign w:val="center"/>
          </w:tcPr>
          <w:p w14:paraId="1BD66983" w14:textId="77777777" w:rsidR="00B90693" w:rsidRPr="001E3493" w:rsidRDefault="00B90693" w:rsidP="00FC5BDB">
            <w:pPr>
              <w:spacing w:line="240" w:lineRule="auto"/>
              <w:jc w:val="center"/>
            </w:pPr>
            <w:r w:rsidRPr="001E3493">
              <w:t xml:space="preserve">377.2 </w:t>
            </w:r>
            <m:oMath>
              <m:r>
                <w:rPr>
                  <w:rFonts w:ascii="Cambria Math" w:hAnsi="Cambria Math"/>
                </w:rPr>
                <m:t>±</m:t>
              </m:r>
            </m:oMath>
            <w:r w:rsidRPr="001E3493">
              <w:t xml:space="preserve"> 30.25</w:t>
            </w:r>
          </w:p>
        </w:tc>
        <w:tc>
          <w:tcPr>
            <w:tcW w:w="1737" w:type="dxa"/>
            <w:shd w:val="clear" w:color="000000" w:fill="FFFFFF"/>
            <w:vAlign w:val="center"/>
          </w:tcPr>
          <w:p w14:paraId="0B9A96B1" w14:textId="77777777" w:rsidR="00B90693" w:rsidRPr="001E3493" w:rsidRDefault="00B90693" w:rsidP="00FC5BDB">
            <w:pPr>
              <w:spacing w:line="240" w:lineRule="auto"/>
              <w:jc w:val="center"/>
            </w:pPr>
            <w:r w:rsidRPr="001E3493">
              <w:t xml:space="preserve">368.3 </w:t>
            </w:r>
            <m:oMath>
              <m:r>
                <w:rPr>
                  <w:rFonts w:ascii="Cambria Math" w:hAnsi="Cambria Math"/>
                </w:rPr>
                <m:t>±</m:t>
              </m:r>
            </m:oMath>
            <w:r w:rsidRPr="001E3493">
              <w:t xml:space="preserve"> 20.25</w:t>
            </w:r>
          </w:p>
        </w:tc>
      </w:tr>
      <w:tr w:rsidR="00B90693" w:rsidRPr="001E3493" w14:paraId="77F9769F" w14:textId="77777777" w:rsidTr="00FC5BDB">
        <w:trPr>
          <w:cantSplit/>
          <w:trHeight w:val="392"/>
          <w:jc w:val="center"/>
        </w:trPr>
        <w:tc>
          <w:tcPr>
            <w:tcW w:w="1168" w:type="dxa"/>
            <w:vMerge/>
            <w:shd w:val="clear" w:color="000000" w:fill="FFFFFF"/>
          </w:tcPr>
          <w:p w14:paraId="72FDF374" w14:textId="4C8A982F" w:rsidR="00B90693" w:rsidRPr="001E3493" w:rsidRDefault="00B90693" w:rsidP="00FC5BDB">
            <w:pPr>
              <w:spacing w:line="240" w:lineRule="auto"/>
              <w:jc w:val="center"/>
            </w:pPr>
          </w:p>
        </w:tc>
        <w:tc>
          <w:tcPr>
            <w:tcW w:w="1375" w:type="dxa"/>
            <w:shd w:val="clear" w:color="000000" w:fill="FFFFFF"/>
            <w:vAlign w:val="center"/>
          </w:tcPr>
          <w:p w14:paraId="13719364" w14:textId="77777777" w:rsidR="00B90693" w:rsidRPr="001E3493" w:rsidRDefault="00B90693" w:rsidP="00FC5BDB">
            <w:pPr>
              <w:spacing w:line="240" w:lineRule="auto"/>
              <w:jc w:val="center"/>
            </w:pPr>
            <w:r w:rsidRPr="001E3493">
              <w:t>7</w:t>
            </w:r>
          </w:p>
        </w:tc>
        <w:tc>
          <w:tcPr>
            <w:tcW w:w="2265" w:type="dxa"/>
            <w:shd w:val="clear" w:color="000000" w:fill="FFFFFF"/>
            <w:vAlign w:val="center"/>
          </w:tcPr>
          <w:p w14:paraId="07302CB0" w14:textId="77777777" w:rsidR="00B90693" w:rsidRPr="001E3493" w:rsidRDefault="00B90693" w:rsidP="00FC5BDB">
            <w:pPr>
              <w:spacing w:line="240" w:lineRule="auto"/>
              <w:jc w:val="center"/>
            </w:pPr>
            <w:r w:rsidRPr="001E3493">
              <w:t xml:space="preserve">296 </w:t>
            </w:r>
            <m:oMath>
              <m:r>
                <w:rPr>
                  <w:rFonts w:ascii="Cambria Math" w:hAnsi="Cambria Math"/>
                </w:rPr>
                <m:t>±</m:t>
              </m:r>
            </m:oMath>
            <w:r w:rsidRPr="001E3493">
              <w:t xml:space="preserve"> 29.7</w:t>
            </w:r>
          </w:p>
        </w:tc>
        <w:tc>
          <w:tcPr>
            <w:tcW w:w="1749" w:type="dxa"/>
            <w:shd w:val="clear" w:color="auto" w:fill="auto"/>
            <w:noWrap/>
            <w:vAlign w:val="center"/>
          </w:tcPr>
          <w:p w14:paraId="5E2F08BE" w14:textId="77777777" w:rsidR="00B90693" w:rsidRPr="001E3493" w:rsidRDefault="00B90693" w:rsidP="00FC5BDB">
            <w:pPr>
              <w:spacing w:line="240" w:lineRule="auto"/>
              <w:jc w:val="center"/>
            </w:pPr>
            <w:r w:rsidRPr="001E3493">
              <w:t xml:space="preserve">217.2 </w:t>
            </w:r>
            <m:oMath>
              <m:r>
                <w:rPr>
                  <w:rFonts w:ascii="Cambria Math" w:hAnsi="Cambria Math"/>
                </w:rPr>
                <m:t>±</m:t>
              </m:r>
            </m:oMath>
            <w:r w:rsidRPr="001E3493">
              <w:t xml:space="preserve"> 34.5</w:t>
            </w:r>
          </w:p>
        </w:tc>
        <w:tc>
          <w:tcPr>
            <w:tcW w:w="1800" w:type="dxa"/>
            <w:shd w:val="clear" w:color="000000" w:fill="FFFFFF"/>
            <w:vAlign w:val="center"/>
          </w:tcPr>
          <w:p w14:paraId="4D6F52B0" w14:textId="77777777" w:rsidR="00B90693" w:rsidRPr="001E3493" w:rsidRDefault="00B90693" w:rsidP="00FC5BDB">
            <w:pPr>
              <w:spacing w:line="240" w:lineRule="auto"/>
              <w:jc w:val="center"/>
            </w:pPr>
            <w:r w:rsidRPr="001E3493">
              <w:t xml:space="preserve">189.8 </w:t>
            </w:r>
            <m:oMath>
              <m:r>
                <w:rPr>
                  <w:rFonts w:ascii="Cambria Math" w:hAnsi="Cambria Math"/>
                </w:rPr>
                <m:t>±</m:t>
              </m:r>
            </m:oMath>
            <w:r w:rsidRPr="001E3493">
              <w:t xml:space="preserve"> 26.4</w:t>
            </w:r>
          </w:p>
        </w:tc>
        <w:tc>
          <w:tcPr>
            <w:tcW w:w="1737" w:type="dxa"/>
            <w:shd w:val="clear" w:color="000000" w:fill="FFFFFF"/>
            <w:vAlign w:val="center"/>
          </w:tcPr>
          <w:p w14:paraId="42C418D5" w14:textId="77777777" w:rsidR="00B90693" w:rsidRPr="001E3493" w:rsidRDefault="00B90693" w:rsidP="00FC5BDB">
            <w:pPr>
              <w:spacing w:line="240" w:lineRule="auto"/>
              <w:jc w:val="center"/>
            </w:pPr>
            <w:r w:rsidRPr="001E3493">
              <w:t xml:space="preserve">314.0 </w:t>
            </w:r>
            <m:oMath>
              <m:r>
                <w:rPr>
                  <w:rFonts w:ascii="Cambria Math" w:hAnsi="Cambria Math"/>
                </w:rPr>
                <m:t>±</m:t>
              </m:r>
            </m:oMath>
            <w:r w:rsidRPr="001E3493">
              <w:t xml:space="preserve"> 20.3</w:t>
            </w:r>
          </w:p>
        </w:tc>
      </w:tr>
      <w:tr w:rsidR="00B90693" w:rsidRPr="001E3493" w14:paraId="0674CF95" w14:textId="77777777" w:rsidTr="00FC5BDB">
        <w:trPr>
          <w:cantSplit/>
          <w:trHeight w:val="392"/>
          <w:jc w:val="center"/>
        </w:trPr>
        <w:tc>
          <w:tcPr>
            <w:tcW w:w="1168" w:type="dxa"/>
            <w:vMerge/>
            <w:shd w:val="clear" w:color="000000" w:fill="FFFFFF"/>
          </w:tcPr>
          <w:p w14:paraId="3848AA66" w14:textId="2FFB1D1E" w:rsidR="00B90693" w:rsidRPr="001E3493" w:rsidRDefault="00B90693" w:rsidP="00FC5BDB">
            <w:pPr>
              <w:spacing w:line="240" w:lineRule="auto"/>
              <w:jc w:val="center"/>
            </w:pPr>
          </w:p>
        </w:tc>
        <w:tc>
          <w:tcPr>
            <w:tcW w:w="1375" w:type="dxa"/>
            <w:shd w:val="clear" w:color="000000" w:fill="FFFFFF"/>
            <w:vAlign w:val="center"/>
          </w:tcPr>
          <w:p w14:paraId="56BDCF9D" w14:textId="77777777" w:rsidR="00B90693" w:rsidRPr="001E3493" w:rsidRDefault="00B90693" w:rsidP="00FC5BDB">
            <w:pPr>
              <w:spacing w:line="240" w:lineRule="auto"/>
              <w:jc w:val="center"/>
            </w:pPr>
            <w:r w:rsidRPr="001E3493">
              <w:t>14</w:t>
            </w:r>
          </w:p>
        </w:tc>
        <w:tc>
          <w:tcPr>
            <w:tcW w:w="2265" w:type="dxa"/>
            <w:shd w:val="clear" w:color="000000" w:fill="FFFFFF"/>
            <w:vAlign w:val="center"/>
          </w:tcPr>
          <w:p w14:paraId="4AD29B97" w14:textId="77777777" w:rsidR="00B90693" w:rsidRPr="001E3493" w:rsidRDefault="00B90693" w:rsidP="00FC5BDB">
            <w:pPr>
              <w:spacing w:line="240" w:lineRule="auto"/>
              <w:jc w:val="center"/>
            </w:pPr>
            <w:r w:rsidRPr="001E3493">
              <w:t xml:space="preserve">360 </w:t>
            </w:r>
            <m:oMath>
              <m:r>
                <w:rPr>
                  <w:rFonts w:ascii="Cambria Math" w:hAnsi="Cambria Math"/>
                </w:rPr>
                <m:t>±</m:t>
              </m:r>
            </m:oMath>
            <w:r w:rsidRPr="001E3493">
              <w:t xml:space="preserve"> 57.7</w:t>
            </w:r>
          </w:p>
        </w:tc>
        <w:tc>
          <w:tcPr>
            <w:tcW w:w="1749" w:type="dxa"/>
            <w:shd w:val="clear" w:color="auto" w:fill="auto"/>
            <w:noWrap/>
            <w:vAlign w:val="center"/>
          </w:tcPr>
          <w:p w14:paraId="0CA7DCBB" w14:textId="77777777" w:rsidR="00B90693" w:rsidRPr="001E3493" w:rsidRDefault="00B90693" w:rsidP="00FC5BDB">
            <w:pPr>
              <w:spacing w:line="240" w:lineRule="auto"/>
              <w:jc w:val="center"/>
            </w:pPr>
            <w:r w:rsidRPr="001E3493">
              <w:t xml:space="preserve">270.2 </w:t>
            </w:r>
            <m:oMath>
              <m:r>
                <w:rPr>
                  <w:rFonts w:ascii="Cambria Math" w:hAnsi="Cambria Math"/>
                </w:rPr>
                <m:t>±</m:t>
              </m:r>
            </m:oMath>
            <w:r w:rsidRPr="001E3493">
              <w:t xml:space="preserve"> 33.9</w:t>
            </w:r>
          </w:p>
        </w:tc>
        <w:tc>
          <w:tcPr>
            <w:tcW w:w="1800" w:type="dxa"/>
            <w:shd w:val="clear" w:color="000000" w:fill="FFFFFF"/>
            <w:vAlign w:val="center"/>
          </w:tcPr>
          <w:p w14:paraId="1ECBA27D" w14:textId="77777777" w:rsidR="00B90693" w:rsidRPr="001E3493" w:rsidRDefault="00B90693" w:rsidP="00FC5BDB">
            <w:pPr>
              <w:spacing w:line="240" w:lineRule="auto"/>
              <w:jc w:val="center"/>
            </w:pPr>
            <w:r w:rsidRPr="001E3493">
              <w:t xml:space="preserve">331.3 </w:t>
            </w:r>
            <m:oMath>
              <m:r>
                <w:rPr>
                  <w:rFonts w:ascii="Cambria Math" w:hAnsi="Cambria Math"/>
                </w:rPr>
                <m:t>±</m:t>
              </m:r>
            </m:oMath>
            <w:r w:rsidRPr="001E3493">
              <w:t xml:space="preserve"> 21.5</w:t>
            </w:r>
          </w:p>
        </w:tc>
        <w:tc>
          <w:tcPr>
            <w:tcW w:w="1737" w:type="dxa"/>
            <w:shd w:val="clear" w:color="000000" w:fill="FFFFFF"/>
            <w:vAlign w:val="center"/>
          </w:tcPr>
          <w:p w14:paraId="052563DD" w14:textId="77777777" w:rsidR="00B90693" w:rsidRPr="001E3493" w:rsidRDefault="00B90693" w:rsidP="00FC5BDB">
            <w:pPr>
              <w:spacing w:line="240" w:lineRule="auto"/>
              <w:jc w:val="center"/>
            </w:pPr>
            <w:r w:rsidRPr="001E3493">
              <w:t xml:space="preserve">277.7 </w:t>
            </w:r>
            <m:oMath>
              <m:r>
                <w:rPr>
                  <w:rFonts w:ascii="Cambria Math" w:hAnsi="Cambria Math"/>
                </w:rPr>
                <m:t>±</m:t>
              </m:r>
            </m:oMath>
            <w:r w:rsidRPr="001E3493">
              <w:t xml:space="preserve"> 57.2</w:t>
            </w:r>
          </w:p>
        </w:tc>
      </w:tr>
      <w:tr w:rsidR="00B90693" w:rsidRPr="001E3493" w14:paraId="2820E45F" w14:textId="77777777" w:rsidTr="00FC5BDB">
        <w:trPr>
          <w:cantSplit/>
          <w:trHeight w:val="392"/>
          <w:jc w:val="center"/>
        </w:trPr>
        <w:tc>
          <w:tcPr>
            <w:tcW w:w="1168" w:type="dxa"/>
            <w:vMerge/>
            <w:shd w:val="clear" w:color="000000" w:fill="FFFFFF"/>
          </w:tcPr>
          <w:p w14:paraId="4A4C46BE" w14:textId="77777777" w:rsidR="00B90693" w:rsidRPr="001E3493" w:rsidRDefault="00B90693" w:rsidP="00FC5BDB">
            <w:pPr>
              <w:spacing w:line="240" w:lineRule="auto"/>
              <w:jc w:val="center"/>
            </w:pPr>
          </w:p>
        </w:tc>
        <w:tc>
          <w:tcPr>
            <w:tcW w:w="1375" w:type="dxa"/>
            <w:shd w:val="clear" w:color="000000" w:fill="FFFFFF"/>
            <w:vAlign w:val="center"/>
          </w:tcPr>
          <w:p w14:paraId="6B42C907" w14:textId="77777777" w:rsidR="00B90693" w:rsidRPr="001E3493" w:rsidRDefault="00B90693" w:rsidP="00FC5BDB">
            <w:pPr>
              <w:spacing w:line="240" w:lineRule="auto"/>
              <w:jc w:val="center"/>
            </w:pPr>
            <w:r w:rsidRPr="001E3493">
              <w:t>28</w:t>
            </w:r>
          </w:p>
        </w:tc>
        <w:tc>
          <w:tcPr>
            <w:tcW w:w="2265" w:type="dxa"/>
            <w:shd w:val="clear" w:color="000000" w:fill="FFFFFF"/>
            <w:vAlign w:val="center"/>
          </w:tcPr>
          <w:p w14:paraId="7C2701DB" w14:textId="77777777" w:rsidR="00B90693" w:rsidRPr="001E3493" w:rsidRDefault="00B90693" w:rsidP="00FC5BDB">
            <w:pPr>
              <w:spacing w:line="240" w:lineRule="auto"/>
              <w:jc w:val="center"/>
            </w:pPr>
            <w:r w:rsidRPr="001E3493">
              <w:t xml:space="preserve">269.8 </w:t>
            </w:r>
            <m:oMath>
              <m:r>
                <w:rPr>
                  <w:rFonts w:ascii="Cambria Math" w:hAnsi="Cambria Math"/>
                </w:rPr>
                <m:t>±</m:t>
              </m:r>
            </m:oMath>
            <w:r w:rsidRPr="001E3493">
              <w:t xml:space="preserve"> 33.7</w:t>
            </w:r>
          </w:p>
        </w:tc>
        <w:tc>
          <w:tcPr>
            <w:tcW w:w="1749" w:type="dxa"/>
            <w:shd w:val="clear" w:color="auto" w:fill="auto"/>
            <w:noWrap/>
            <w:vAlign w:val="center"/>
          </w:tcPr>
          <w:p w14:paraId="7F7F398C" w14:textId="77777777" w:rsidR="00B90693" w:rsidRPr="001E3493" w:rsidRDefault="00B90693" w:rsidP="00FC5BDB">
            <w:pPr>
              <w:spacing w:line="240" w:lineRule="auto"/>
              <w:jc w:val="center"/>
            </w:pPr>
            <w:r w:rsidRPr="001E3493">
              <w:t xml:space="preserve">234.3 </w:t>
            </w:r>
            <m:oMath>
              <m:r>
                <w:rPr>
                  <w:rFonts w:ascii="Cambria Math" w:hAnsi="Cambria Math"/>
                </w:rPr>
                <m:t>±</m:t>
              </m:r>
            </m:oMath>
            <w:r w:rsidRPr="001E3493">
              <w:t xml:space="preserve"> 22.2</w:t>
            </w:r>
          </w:p>
        </w:tc>
        <w:tc>
          <w:tcPr>
            <w:tcW w:w="1800" w:type="dxa"/>
            <w:shd w:val="clear" w:color="000000" w:fill="FFFFFF"/>
            <w:vAlign w:val="center"/>
          </w:tcPr>
          <w:p w14:paraId="4ECFADF7" w14:textId="77777777" w:rsidR="00B90693" w:rsidRPr="001E3493" w:rsidRDefault="00B90693" w:rsidP="00FC5BDB">
            <w:pPr>
              <w:spacing w:line="240" w:lineRule="auto"/>
              <w:jc w:val="center"/>
            </w:pPr>
            <w:r w:rsidRPr="001E3493">
              <w:t xml:space="preserve">355.5 </w:t>
            </w:r>
            <m:oMath>
              <m:r>
                <w:rPr>
                  <w:rFonts w:ascii="Cambria Math" w:hAnsi="Cambria Math"/>
                </w:rPr>
                <m:t>±</m:t>
              </m:r>
            </m:oMath>
            <w:r w:rsidRPr="001E3493">
              <w:t xml:space="preserve"> 26.0</w:t>
            </w:r>
          </w:p>
        </w:tc>
        <w:tc>
          <w:tcPr>
            <w:tcW w:w="1737" w:type="dxa"/>
            <w:shd w:val="clear" w:color="000000" w:fill="FFFFFF"/>
            <w:vAlign w:val="center"/>
          </w:tcPr>
          <w:p w14:paraId="1051AB2F" w14:textId="77777777" w:rsidR="00B90693" w:rsidRPr="001E3493" w:rsidRDefault="00B90693" w:rsidP="00FC5BDB">
            <w:pPr>
              <w:spacing w:line="240" w:lineRule="auto"/>
              <w:jc w:val="center"/>
            </w:pPr>
            <w:r w:rsidRPr="001E3493">
              <w:t xml:space="preserve">401.8 </w:t>
            </w:r>
            <m:oMath>
              <m:r>
                <w:rPr>
                  <w:rFonts w:ascii="Cambria Math" w:hAnsi="Cambria Math"/>
                </w:rPr>
                <m:t>±</m:t>
              </m:r>
            </m:oMath>
            <w:r w:rsidRPr="001E3493">
              <w:t xml:space="preserve"> 21.4</w:t>
            </w:r>
          </w:p>
        </w:tc>
      </w:tr>
    </w:tbl>
    <w:p w14:paraId="5C4F9428" w14:textId="43F5568B" w:rsidR="004410D8" w:rsidRDefault="004410D8">
      <w:r>
        <w:lastRenderedPageBreak/>
        <w:t>Table 12 Continued</w:t>
      </w:r>
    </w:p>
    <w:tbl>
      <w:tblPr>
        <w:tblW w:w="1009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68"/>
        <w:gridCol w:w="1375"/>
        <w:gridCol w:w="2265"/>
        <w:gridCol w:w="1749"/>
        <w:gridCol w:w="1800"/>
        <w:gridCol w:w="1737"/>
      </w:tblGrid>
      <w:tr w:rsidR="00B90693" w:rsidRPr="001E3493" w14:paraId="531354F9" w14:textId="77777777" w:rsidTr="00FC5BDB">
        <w:trPr>
          <w:cantSplit/>
          <w:trHeight w:val="392"/>
          <w:jc w:val="center"/>
        </w:trPr>
        <w:tc>
          <w:tcPr>
            <w:tcW w:w="1168" w:type="dxa"/>
            <w:vMerge w:val="restart"/>
            <w:shd w:val="clear" w:color="000000" w:fill="FFFFFF"/>
          </w:tcPr>
          <w:p w14:paraId="10E5D021" w14:textId="77777777" w:rsidR="00B90693" w:rsidRPr="001E3493" w:rsidRDefault="00B90693" w:rsidP="00FC5BDB">
            <w:pPr>
              <w:spacing w:line="240" w:lineRule="auto"/>
              <w:jc w:val="center"/>
            </w:pPr>
          </w:p>
        </w:tc>
        <w:tc>
          <w:tcPr>
            <w:tcW w:w="1375" w:type="dxa"/>
            <w:shd w:val="clear" w:color="000000" w:fill="FFFFFF"/>
            <w:vAlign w:val="center"/>
          </w:tcPr>
          <w:p w14:paraId="5B6E3DA1" w14:textId="77777777" w:rsidR="00B90693" w:rsidRPr="001E3493" w:rsidRDefault="00B90693" w:rsidP="00FC5BDB">
            <w:pPr>
              <w:spacing w:line="240" w:lineRule="auto"/>
              <w:jc w:val="center"/>
            </w:pPr>
            <w:r w:rsidRPr="001E3493">
              <w:t>42</w:t>
            </w:r>
          </w:p>
        </w:tc>
        <w:tc>
          <w:tcPr>
            <w:tcW w:w="2265" w:type="dxa"/>
            <w:shd w:val="clear" w:color="000000" w:fill="FFFFFF"/>
            <w:vAlign w:val="center"/>
          </w:tcPr>
          <w:p w14:paraId="2F3F39CF" w14:textId="77777777" w:rsidR="00B90693" w:rsidRPr="001E3493" w:rsidRDefault="00B90693" w:rsidP="00FC5BDB">
            <w:pPr>
              <w:spacing w:line="240" w:lineRule="auto"/>
              <w:jc w:val="center"/>
            </w:pPr>
            <w:r w:rsidRPr="001E3493">
              <w:t xml:space="preserve">307.8 </w:t>
            </w:r>
            <m:oMath>
              <m:r>
                <w:rPr>
                  <w:rFonts w:ascii="Cambria Math" w:hAnsi="Cambria Math"/>
                </w:rPr>
                <m:t>±</m:t>
              </m:r>
            </m:oMath>
            <w:r w:rsidRPr="001E3493">
              <w:t xml:space="preserve"> 25.2</w:t>
            </w:r>
          </w:p>
        </w:tc>
        <w:tc>
          <w:tcPr>
            <w:tcW w:w="1749" w:type="dxa"/>
            <w:shd w:val="clear" w:color="auto" w:fill="auto"/>
            <w:noWrap/>
            <w:vAlign w:val="center"/>
          </w:tcPr>
          <w:p w14:paraId="27997864" w14:textId="77777777" w:rsidR="00B90693" w:rsidRPr="001E3493" w:rsidRDefault="00B90693" w:rsidP="00FC5BDB">
            <w:pPr>
              <w:spacing w:line="240" w:lineRule="auto"/>
              <w:jc w:val="center"/>
            </w:pPr>
            <w:r w:rsidRPr="001E3493">
              <w:t xml:space="preserve">275.0 </w:t>
            </w:r>
            <m:oMath>
              <m:r>
                <w:rPr>
                  <w:rFonts w:ascii="Cambria Math" w:hAnsi="Cambria Math"/>
                </w:rPr>
                <m:t>±</m:t>
              </m:r>
            </m:oMath>
            <w:r w:rsidRPr="001E3493">
              <w:t xml:space="preserve"> 32.1</w:t>
            </w:r>
          </w:p>
        </w:tc>
        <w:tc>
          <w:tcPr>
            <w:tcW w:w="1800" w:type="dxa"/>
            <w:shd w:val="clear" w:color="000000" w:fill="FFFFFF"/>
            <w:vAlign w:val="center"/>
          </w:tcPr>
          <w:p w14:paraId="45AC6507" w14:textId="77777777" w:rsidR="00B90693" w:rsidRPr="001E3493" w:rsidRDefault="00B90693" w:rsidP="00FC5BDB">
            <w:pPr>
              <w:spacing w:line="240" w:lineRule="auto"/>
              <w:jc w:val="center"/>
            </w:pPr>
            <w:r w:rsidRPr="001E3493">
              <w:t xml:space="preserve">315.3 </w:t>
            </w:r>
            <m:oMath>
              <m:r>
                <w:rPr>
                  <w:rFonts w:ascii="Cambria Math" w:hAnsi="Cambria Math"/>
                </w:rPr>
                <m:t>±</m:t>
              </m:r>
            </m:oMath>
            <w:r w:rsidRPr="001E3493">
              <w:t xml:space="preserve"> 36.8</w:t>
            </w:r>
          </w:p>
        </w:tc>
        <w:tc>
          <w:tcPr>
            <w:tcW w:w="1737" w:type="dxa"/>
            <w:shd w:val="clear" w:color="000000" w:fill="FFFFFF"/>
            <w:vAlign w:val="center"/>
          </w:tcPr>
          <w:p w14:paraId="01AC8913" w14:textId="77777777" w:rsidR="00B90693" w:rsidRPr="001E3493" w:rsidRDefault="00B90693" w:rsidP="00FC5BDB">
            <w:pPr>
              <w:spacing w:line="240" w:lineRule="auto"/>
              <w:jc w:val="center"/>
            </w:pPr>
            <w:r w:rsidRPr="001E3493">
              <w:t xml:space="preserve">336.7 </w:t>
            </w:r>
            <m:oMath>
              <m:r>
                <w:rPr>
                  <w:rFonts w:ascii="Cambria Math" w:hAnsi="Cambria Math"/>
                </w:rPr>
                <m:t>±</m:t>
              </m:r>
            </m:oMath>
            <w:r w:rsidRPr="001E3493">
              <w:t xml:space="preserve"> 21.1</w:t>
            </w:r>
          </w:p>
        </w:tc>
      </w:tr>
      <w:tr w:rsidR="00B90693" w:rsidRPr="001E3493" w14:paraId="3FB571F3" w14:textId="77777777" w:rsidTr="00FC5BDB">
        <w:trPr>
          <w:cantSplit/>
          <w:trHeight w:val="392"/>
          <w:jc w:val="center"/>
        </w:trPr>
        <w:tc>
          <w:tcPr>
            <w:tcW w:w="1168" w:type="dxa"/>
            <w:vMerge/>
            <w:shd w:val="clear" w:color="000000" w:fill="FFFFFF"/>
          </w:tcPr>
          <w:p w14:paraId="27AFC1B5" w14:textId="77777777" w:rsidR="00B90693" w:rsidRPr="001E3493" w:rsidRDefault="00B90693" w:rsidP="00FC5BDB">
            <w:pPr>
              <w:spacing w:line="240" w:lineRule="auto"/>
              <w:jc w:val="center"/>
            </w:pPr>
          </w:p>
        </w:tc>
        <w:tc>
          <w:tcPr>
            <w:tcW w:w="1375" w:type="dxa"/>
            <w:shd w:val="clear" w:color="000000" w:fill="FFFFFF"/>
            <w:vAlign w:val="center"/>
          </w:tcPr>
          <w:p w14:paraId="1CA700CB" w14:textId="77777777" w:rsidR="00B90693" w:rsidRPr="001E3493" w:rsidRDefault="00B90693" w:rsidP="00FC5BDB">
            <w:pPr>
              <w:spacing w:line="240" w:lineRule="auto"/>
              <w:jc w:val="center"/>
            </w:pPr>
            <w:r w:rsidRPr="001E3493">
              <w:t>56</w:t>
            </w:r>
          </w:p>
        </w:tc>
        <w:tc>
          <w:tcPr>
            <w:tcW w:w="2265" w:type="dxa"/>
            <w:shd w:val="clear" w:color="000000" w:fill="FFFFFF"/>
            <w:vAlign w:val="center"/>
          </w:tcPr>
          <w:p w14:paraId="4DD61C86" w14:textId="77777777" w:rsidR="00B90693" w:rsidRPr="001E3493" w:rsidRDefault="00B90693" w:rsidP="00FC5BDB">
            <w:pPr>
              <w:spacing w:line="240" w:lineRule="auto"/>
              <w:jc w:val="center"/>
            </w:pPr>
            <w:r w:rsidRPr="001E3493">
              <w:t xml:space="preserve">312.4 </w:t>
            </w:r>
            <m:oMath>
              <m:r>
                <w:rPr>
                  <w:rFonts w:ascii="Cambria Math" w:hAnsi="Cambria Math"/>
                </w:rPr>
                <m:t>±</m:t>
              </m:r>
            </m:oMath>
            <w:r w:rsidRPr="001E3493">
              <w:t xml:space="preserve"> 18.3</w:t>
            </w:r>
          </w:p>
        </w:tc>
        <w:tc>
          <w:tcPr>
            <w:tcW w:w="1749" w:type="dxa"/>
            <w:shd w:val="clear" w:color="auto" w:fill="auto"/>
            <w:noWrap/>
            <w:vAlign w:val="center"/>
          </w:tcPr>
          <w:p w14:paraId="2A112409" w14:textId="77777777" w:rsidR="00B90693" w:rsidRPr="001E3493" w:rsidRDefault="00B90693" w:rsidP="00FC5BDB">
            <w:pPr>
              <w:spacing w:line="240" w:lineRule="auto"/>
              <w:jc w:val="center"/>
            </w:pPr>
          </w:p>
        </w:tc>
        <w:tc>
          <w:tcPr>
            <w:tcW w:w="1800" w:type="dxa"/>
            <w:shd w:val="clear" w:color="000000" w:fill="FFFFFF"/>
            <w:vAlign w:val="center"/>
          </w:tcPr>
          <w:p w14:paraId="6EA04190" w14:textId="77777777" w:rsidR="00B90693" w:rsidRPr="001E3493" w:rsidRDefault="00B90693" w:rsidP="00FC5BDB">
            <w:pPr>
              <w:spacing w:line="240" w:lineRule="auto"/>
              <w:jc w:val="center"/>
            </w:pPr>
            <w:r w:rsidRPr="001E3493">
              <w:t xml:space="preserve">300.3 </w:t>
            </w:r>
            <m:oMath>
              <m:r>
                <w:rPr>
                  <w:rFonts w:ascii="Cambria Math" w:hAnsi="Cambria Math"/>
                </w:rPr>
                <m:t>±</m:t>
              </m:r>
            </m:oMath>
            <w:r w:rsidRPr="001E3493">
              <w:t xml:space="preserve"> 22.7</w:t>
            </w:r>
          </w:p>
        </w:tc>
        <w:tc>
          <w:tcPr>
            <w:tcW w:w="1737" w:type="dxa"/>
            <w:shd w:val="clear" w:color="000000" w:fill="FFFFFF"/>
            <w:vAlign w:val="center"/>
          </w:tcPr>
          <w:p w14:paraId="1500186B" w14:textId="77777777" w:rsidR="00B90693" w:rsidRPr="001E3493" w:rsidRDefault="00B90693" w:rsidP="00FC5BDB">
            <w:pPr>
              <w:spacing w:line="240" w:lineRule="auto"/>
              <w:jc w:val="center"/>
            </w:pPr>
            <w:r w:rsidRPr="001E3493">
              <w:t xml:space="preserve">343.0 </w:t>
            </w:r>
            <m:oMath>
              <m:r>
                <w:rPr>
                  <w:rFonts w:ascii="Cambria Math" w:hAnsi="Cambria Math"/>
                </w:rPr>
                <m:t xml:space="preserve">± </m:t>
              </m:r>
            </m:oMath>
            <w:r w:rsidRPr="001E3493">
              <w:t>26.5</w:t>
            </w:r>
          </w:p>
        </w:tc>
      </w:tr>
      <w:tr w:rsidR="00B90693" w:rsidRPr="001E3493" w14:paraId="0C8AFC10" w14:textId="77777777" w:rsidTr="00FC5BDB">
        <w:trPr>
          <w:cantSplit/>
          <w:trHeight w:val="392"/>
          <w:jc w:val="center"/>
        </w:trPr>
        <w:tc>
          <w:tcPr>
            <w:tcW w:w="1168" w:type="dxa"/>
            <w:vMerge/>
            <w:shd w:val="clear" w:color="000000" w:fill="FFFFFF"/>
          </w:tcPr>
          <w:p w14:paraId="2EE15025" w14:textId="77777777" w:rsidR="00B90693" w:rsidRPr="001E3493" w:rsidRDefault="00B90693" w:rsidP="00FC5BDB">
            <w:pPr>
              <w:spacing w:line="240" w:lineRule="auto"/>
              <w:jc w:val="center"/>
            </w:pPr>
          </w:p>
        </w:tc>
        <w:tc>
          <w:tcPr>
            <w:tcW w:w="1375" w:type="dxa"/>
            <w:shd w:val="clear" w:color="000000" w:fill="FFFFFF"/>
            <w:vAlign w:val="center"/>
          </w:tcPr>
          <w:p w14:paraId="14CC5F41" w14:textId="77777777" w:rsidR="00B90693" w:rsidRPr="001E3493" w:rsidRDefault="00B90693" w:rsidP="00FC5BDB">
            <w:pPr>
              <w:spacing w:line="240" w:lineRule="auto"/>
              <w:jc w:val="center"/>
            </w:pPr>
            <w:r w:rsidRPr="001E3493">
              <w:t>70</w:t>
            </w:r>
          </w:p>
        </w:tc>
        <w:tc>
          <w:tcPr>
            <w:tcW w:w="2265" w:type="dxa"/>
            <w:shd w:val="clear" w:color="000000" w:fill="FFFFFF"/>
            <w:vAlign w:val="center"/>
          </w:tcPr>
          <w:p w14:paraId="7F6F02D9" w14:textId="77777777" w:rsidR="00B90693" w:rsidRPr="001E3493" w:rsidRDefault="00B90693" w:rsidP="00FC5BDB">
            <w:pPr>
              <w:spacing w:line="240" w:lineRule="auto"/>
              <w:jc w:val="center"/>
            </w:pPr>
            <w:r w:rsidRPr="001E3493">
              <w:t xml:space="preserve">344.6 </w:t>
            </w:r>
            <m:oMath>
              <m:r>
                <w:rPr>
                  <w:rFonts w:ascii="Cambria Math" w:hAnsi="Cambria Math"/>
                </w:rPr>
                <m:t>±</m:t>
              </m:r>
            </m:oMath>
            <w:r w:rsidRPr="001E3493">
              <w:t xml:space="preserve"> 27.7</w:t>
            </w:r>
          </w:p>
        </w:tc>
        <w:tc>
          <w:tcPr>
            <w:tcW w:w="1749" w:type="dxa"/>
            <w:shd w:val="clear" w:color="auto" w:fill="auto"/>
            <w:noWrap/>
            <w:vAlign w:val="bottom"/>
          </w:tcPr>
          <w:p w14:paraId="60CD2E8C" w14:textId="77777777" w:rsidR="00B90693" w:rsidRPr="001E3493" w:rsidRDefault="00B90693" w:rsidP="00FC5BDB">
            <w:pPr>
              <w:spacing w:line="240" w:lineRule="auto"/>
              <w:jc w:val="center"/>
            </w:pPr>
          </w:p>
        </w:tc>
        <w:tc>
          <w:tcPr>
            <w:tcW w:w="1800" w:type="dxa"/>
            <w:shd w:val="clear" w:color="000000" w:fill="FFFFFF"/>
            <w:vAlign w:val="center"/>
          </w:tcPr>
          <w:p w14:paraId="3A7FAA78" w14:textId="77777777" w:rsidR="00B90693" w:rsidRPr="001E3493" w:rsidRDefault="00B90693" w:rsidP="00FC5BDB">
            <w:pPr>
              <w:spacing w:line="240" w:lineRule="auto"/>
              <w:jc w:val="center"/>
            </w:pPr>
            <w:r w:rsidRPr="001E3493">
              <w:t xml:space="preserve">287.7 </w:t>
            </w:r>
            <m:oMath>
              <m:r>
                <w:rPr>
                  <w:rFonts w:ascii="Cambria Math" w:hAnsi="Cambria Math"/>
                </w:rPr>
                <m:t>±</m:t>
              </m:r>
            </m:oMath>
            <w:r w:rsidRPr="001E3493">
              <w:t xml:space="preserve"> 05.4</w:t>
            </w:r>
          </w:p>
        </w:tc>
        <w:tc>
          <w:tcPr>
            <w:tcW w:w="1737" w:type="dxa"/>
            <w:shd w:val="clear" w:color="000000" w:fill="FFFFFF"/>
            <w:vAlign w:val="center"/>
          </w:tcPr>
          <w:p w14:paraId="4EBB8FDD" w14:textId="77777777" w:rsidR="00B90693" w:rsidRPr="001E3493" w:rsidRDefault="00B90693" w:rsidP="00FC5BDB">
            <w:pPr>
              <w:spacing w:line="240" w:lineRule="auto"/>
              <w:jc w:val="center"/>
            </w:pPr>
            <w:r w:rsidRPr="001E3493">
              <w:t xml:space="preserve">323.0 </w:t>
            </w:r>
            <m:oMath>
              <m:r>
                <w:rPr>
                  <w:rFonts w:ascii="Cambria Math" w:hAnsi="Cambria Math"/>
                </w:rPr>
                <m:t>±</m:t>
              </m:r>
            </m:oMath>
            <w:r w:rsidRPr="001E3493">
              <w:t xml:space="preserve"> 08.0</w:t>
            </w:r>
          </w:p>
        </w:tc>
      </w:tr>
      <w:tr w:rsidR="00B90693" w:rsidRPr="001E3493" w14:paraId="33BAFFA7" w14:textId="77777777" w:rsidTr="00FC5BDB">
        <w:trPr>
          <w:cantSplit/>
          <w:trHeight w:val="392"/>
          <w:jc w:val="center"/>
        </w:trPr>
        <w:tc>
          <w:tcPr>
            <w:tcW w:w="1168" w:type="dxa"/>
            <w:vMerge/>
            <w:shd w:val="clear" w:color="000000" w:fill="FFFFFF"/>
          </w:tcPr>
          <w:p w14:paraId="4AF49F12" w14:textId="77777777" w:rsidR="00B90693" w:rsidRPr="001E3493" w:rsidRDefault="00B90693" w:rsidP="00FC5BDB">
            <w:pPr>
              <w:spacing w:line="240" w:lineRule="auto"/>
              <w:jc w:val="center"/>
            </w:pPr>
          </w:p>
        </w:tc>
        <w:tc>
          <w:tcPr>
            <w:tcW w:w="1375" w:type="dxa"/>
            <w:shd w:val="clear" w:color="000000" w:fill="FFFFFF"/>
            <w:vAlign w:val="center"/>
          </w:tcPr>
          <w:p w14:paraId="2587444A" w14:textId="77777777" w:rsidR="00B90693" w:rsidRPr="001E3493" w:rsidRDefault="00B90693" w:rsidP="00FC5BDB">
            <w:pPr>
              <w:spacing w:line="240" w:lineRule="auto"/>
              <w:jc w:val="center"/>
            </w:pPr>
            <w:r w:rsidRPr="001E3493">
              <w:t>84</w:t>
            </w:r>
          </w:p>
        </w:tc>
        <w:tc>
          <w:tcPr>
            <w:tcW w:w="2265" w:type="dxa"/>
            <w:shd w:val="clear" w:color="000000" w:fill="FFFFFF"/>
            <w:vAlign w:val="center"/>
          </w:tcPr>
          <w:p w14:paraId="5153A10D" w14:textId="77777777" w:rsidR="00B90693" w:rsidRPr="001E3493" w:rsidRDefault="00B90693" w:rsidP="00FC5BDB">
            <w:pPr>
              <w:spacing w:line="240" w:lineRule="auto"/>
              <w:jc w:val="center"/>
            </w:pPr>
            <w:r w:rsidRPr="001E3493">
              <w:t xml:space="preserve">317.6 </w:t>
            </w:r>
            <m:oMath>
              <m:r>
                <w:rPr>
                  <w:rFonts w:ascii="Cambria Math" w:hAnsi="Cambria Math"/>
                </w:rPr>
                <m:t>±</m:t>
              </m:r>
            </m:oMath>
            <w:r w:rsidRPr="001E3493">
              <w:t xml:space="preserve"> 33.6</w:t>
            </w:r>
          </w:p>
        </w:tc>
        <w:tc>
          <w:tcPr>
            <w:tcW w:w="1749" w:type="dxa"/>
            <w:shd w:val="clear" w:color="auto" w:fill="auto"/>
            <w:noWrap/>
            <w:vAlign w:val="bottom"/>
          </w:tcPr>
          <w:p w14:paraId="10564538" w14:textId="77777777" w:rsidR="00B90693" w:rsidRPr="001E3493" w:rsidRDefault="00B90693" w:rsidP="00FC5BDB">
            <w:pPr>
              <w:spacing w:line="240" w:lineRule="auto"/>
              <w:jc w:val="center"/>
            </w:pPr>
          </w:p>
        </w:tc>
        <w:tc>
          <w:tcPr>
            <w:tcW w:w="1800" w:type="dxa"/>
            <w:shd w:val="clear" w:color="000000" w:fill="FFFFFF"/>
            <w:vAlign w:val="center"/>
          </w:tcPr>
          <w:p w14:paraId="58AA327C" w14:textId="77777777" w:rsidR="00B90693" w:rsidRPr="001E3493" w:rsidRDefault="00B90693" w:rsidP="00FC5BDB">
            <w:pPr>
              <w:spacing w:line="240" w:lineRule="auto"/>
              <w:jc w:val="center"/>
            </w:pPr>
            <w:r w:rsidRPr="001E3493">
              <w:t xml:space="preserve">251.7 </w:t>
            </w:r>
            <m:oMath>
              <m:r>
                <w:rPr>
                  <w:rFonts w:ascii="Cambria Math" w:hAnsi="Cambria Math"/>
                </w:rPr>
                <m:t>±</m:t>
              </m:r>
            </m:oMath>
            <w:r w:rsidRPr="001E3493">
              <w:t xml:space="preserve"> 17.8</w:t>
            </w:r>
          </w:p>
        </w:tc>
        <w:tc>
          <w:tcPr>
            <w:tcW w:w="1737" w:type="dxa"/>
            <w:shd w:val="clear" w:color="000000" w:fill="FFFFFF"/>
            <w:vAlign w:val="center"/>
          </w:tcPr>
          <w:p w14:paraId="145FA148" w14:textId="77777777" w:rsidR="00B90693" w:rsidRPr="001E3493" w:rsidRDefault="00B90693" w:rsidP="00FC5BDB">
            <w:pPr>
              <w:spacing w:line="240" w:lineRule="auto"/>
              <w:jc w:val="center"/>
            </w:pPr>
            <w:r w:rsidRPr="001E3493">
              <w:t xml:space="preserve">310.0 </w:t>
            </w:r>
            <m:oMath>
              <m:r>
                <w:rPr>
                  <w:rFonts w:ascii="Cambria Math" w:hAnsi="Cambria Math"/>
                </w:rPr>
                <m:t>±</m:t>
              </m:r>
            </m:oMath>
            <w:r w:rsidRPr="001E3493">
              <w:t xml:space="preserve"> 16.6</w:t>
            </w:r>
          </w:p>
        </w:tc>
      </w:tr>
    </w:tbl>
    <w:p w14:paraId="7341CA1F" w14:textId="77777777" w:rsidR="00C167A9" w:rsidRPr="001E3493" w:rsidRDefault="00C167A9" w:rsidP="002C7934">
      <w:pPr>
        <w:rPr>
          <w:color w:val="000000" w:themeColor="text1"/>
        </w:rPr>
      </w:pPr>
    </w:p>
    <w:p w14:paraId="03F8A6BF" w14:textId="0C7D77D0" w:rsidR="002C7934" w:rsidRPr="001E3493" w:rsidRDefault="002C7934" w:rsidP="00B46408">
      <w:pPr>
        <w:pStyle w:val="Caption"/>
      </w:pPr>
      <w:bookmarkStart w:id="71" w:name="_Toc195707665"/>
      <w:r w:rsidRPr="001E3493">
        <w:t xml:space="preserve">Table </w:t>
      </w:r>
      <w:fldSimple w:instr=" SEQ Table \* ARABIC ">
        <w:r w:rsidR="00056F45">
          <w:rPr>
            <w:noProof/>
          </w:rPr>
          <w:t>13</w:t>
        </w:r>
      </w:fldSimple>
      <w:r w:rsidRPr="001E3493">
        <w:t>: Maximum Force (</w:t>
      </w:r>
      <w:proofErr w:type="spellStart"/>
      <w:r w:rsidRPr="001E3493">
        <w:t>kgf</w:t>
      </w:r>
      <w:proofErr w:type="spellEnd"/>
      <w:r w:rsidRPr="001E3493">
        <w:t>)</w:t>
      </w:r>
      <w:bookmarkEnd w:id="71"/>
    </w:p>
    <w:tbl>
      <w:tblPr>
        <w:tblW w:w="962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14"/>
        <w:gridCol w:w="1313"/>
        <w:gridCol w:w="2160"/>
        <w:gridCol w:w="1670"/>
        <w:gridCol w:w="1718"/>
        <w:gridCol w:w="1650"/>
      </w:tblGrid>
      <w:tr w:rsidR="002C7934" w:rsidRPr="001E3493" w14:paraId="6155E78D" w14:textId="77777777" w:rsidTr="00FC5BDB">
        <w:trPr>
          <w:cantSplit/>
          <w:trHeight w:val="323"/>
          <w:jc w:val="center"/>
        </w:trPr>
        <w:tc>
          <w:tcPr>
            <w:tcW w:w="1114" w:type="dxa"/>
          </w:tcPr>
          <w:p w14:paraId="282A78AE" w14:textId="77777777" w:rsidR="002C7934" w:rsidRPr="001E3493" w:rsidRDefault="002C7934" w:rsidP="00FC5BDB">
            <w:pPr>
              <w:spacing w:line="240" w:lineRule="auto"/>
            </w:pPr>
            <w:r w:rsidRPr="001E3493">
              <w:t>Limb</w:t>
            </w:r>
          </w:p>
        </w:tc>
        <w:tc>
          <w:tcPr>
            <w:tcW w:w="1313" w:type="dxa"/>
            <w:shd w:val="clear" w:color="auto" w:fill="auto"/>
            <w:noWrap/>
            <w:vAlign w:val="bottom"/>
          </w:tcPr>
          <w:p w14:paraId="006477DE" w14:textId="77777777" w:rsidR="002C7934" w:rsidRPr="001E3493" w:rsidRDefault="002C7934" w:rsidP="00FC5BDB">
            <w:pPr>
              <w:spacing w:line="240" w:lineRule="auto"/>
            </w:pPr>
            <w:r w:rsidRPr="001E3493">
              <w:t>Time point</w:t>
            </w:r>
          </w:p>
        </w:tc>
        <w:tc>
          <w:tcPr>
            <w:tcW w:w="7198" w:type="dxa"/>
            <w:gridSpan w:val="4"/>
            <w:shd w:val="clear" w:color="000000" w:fill="FFFFFF"/>
            <w:vAlign w:val="center"/>
          </w:tcPr>
          <w:p w14:paraId="1045D054" w14:textId="77777777" w:rsidR="002C7934" w:rsidRPr="001E3493" w:rsidRDefault="002C7934" w:rsidP="00FC5BDB">
            <w:pPr>
              <w:spacing w:line="240" w:lineRule="auto"/>
            </w:pPr>
            <w:r w:rsidRPr="001E3493">
              <w:t>------------------------------------- Group -------------------------------------</w:t>
            </w:r>
          </w:p>
        </w:tc>
      </w:tr>
      <w:tr w:rsidR="002C7934" w:rsidRPr="001E3493" w14:paraId="1355B454" w14:textId="77777777" w:rsidTr="00FC5BDB">
        <w:trPr>
          <w:cantSplit/>
          <w:trHeight w:val="320"/>
          <w:jc w:val="center"/>
        </w:trPr>
        <w:tc>
          <w:tcPr>
            <w:tcW w:w="1114" w:type="dxa"/>
          </w:tcPr>
          <w:p w14:paraId="37A0FF8A" w14:textId="77777777" w:rsidR="002C7934" w:rsidRPr="001E3493" w:rsidRDefault="002C7934" w:rsidP="00FC5BDB">
            <w:pPr>
              <w:spacing w:line="240" w:lineRule="auto"/>
            </w:pPr>
          </w:p>
        </w:tc>
        <w:tc>
          <w:tcPr>
            <w:tcW w:w="1313" w:type="dxa"/>
            <w:shd w:val="clear" w:color="auto" w:fill="auto"/>
            <w:noWrap/>
            <w:vAlign w:val="bottom"/>
            <w:hideMark/>
          </w:tcPr>
          <w:p w14:paraId="36781984" w14:textId="77777777" w:rsidR="002C7934" w:rsidRPr="001E3493" w:rsidRDefault="002C7934" w:rsidP="00FC5BDB">
            <w:pPr>
              <w:spacing w:line="240" w:lineRule="auto"/>
            </w:pPr>
          </w:p>
        </w:tc>
        <w:tc>
          <w:tcPr>
            <w:tcW w:w="2160" w:type="dxa"/>
            <w:shd w:val="clear" w:color="000000" w:fill="FFFFFF"/>
            <w:vAlign w:val="center"/>
            <w:hideMark/>
          </w:tcPr>
          <w:p w14:paraId="3877A243" w14:textId="77777777" w:rsidR="002C7934" w:rsidRPr="001E3493" w:rsidRDefault="002C7934" w:rsidP="00FC5BDB">
            <w:pPr>
              <w:spacing w:line="240" w:lineRule="auto"/>
            </w:pPr>
            <w:r w:rsidRPr="001E3493">
              <w:t>SA</w:t>
            </w:r>
          </w:p>
        </w:tc>
        <w:tc>
          <w:tcPr>
            <w:tcW w:w="1670" w:type="dxa"/>
            <w:shd w:val="clear" w:color="000000" w:fill="FFFFFF"/>
            <w:vAlign w:val="center"/>
            <w:hideMark/>
          </w:tcPr>
          <w:p w14:paraId="6098BEDA" w14:textId="77777777" w:rsidR="002C7934" w:rsidRPr="001E3493" w:rsidRDefault="002C7934" w:rsidP="00FC5BDB">
            <w:pPr>
              <w:spacing w:line="240" w:lineRule="auto"/>
            </w:pPr>
            <w:r w:rsidRPr="001E3493">
              <w:t>SB</w:t>
            </w:r>
          </w:p>
        </w:tc>
        <w:tc>
          <w:tcPr>
            <w:tcW w:w="1718" w:type="dxa"/>
            <w:shd w:val="clear" w:color="000000" w:fill="FFFFFF"/>
            <w:vAlign w:val="center"/>
            <w:hideMark/>
          </w:tcPr>
          <w:p w14:paraId="5EDE9B38" w14:textId="77777777" w:rsidR="002C7934" w:rsidRPr="001E3493" w:rsidRDefault="002C7934" w:rsidP="00FC5BDB">
            <w:pPr>
              <w:spacing w:line="240" w:lineRule="auto"/>
            </w:pPr>
            <w:r w:rsidRPr="001E3493">
              <w:t>SBA</w:t>
            </w:r>
          </w:p>
        </w:tc>
        <w:tc>
          <w:tcPr>
            <w:tcW w:w="1650" w:type="dxa"/>
            <w:shd w:val="clear" w:color="000000" w:fill="FFFFFF"/>
            <w:vAlign w:val="center"/>
            <w:hideMark/>
          </w:tcPr>
          <w:p w14:paraId="1CF58E02" w14:textId="77777777" w:rsidR="002C7934" w:rsidRPr="001E3493" w:rsidRDefault="002C7934" w:rsidP="00FC5BDB">
            <w:pPr>
              <w:spacing w:line="240" w:lineRule="auto"/>
            </w:pPr>
            <w:r w:rsidRPr="001E3493">
              <w:t>NS</w:t>
            </w:r>
          </w:p>
        </w:tc>
      </w:tr>
      <w:tr w:rsidR="00B90693" w:rsidRPr="001E3493" w14:paraId="1ACC3810" w14:textId="77777777" w:rsidTr="00FC5BDB">
        <w:trPr>
          <w:trHeight w:val="320"/>
          <w:jc w:val="center"/>
        </w:trPr>
        <w:tc>
          <w:tcPr>
            <w:tcW w:w="1114" w:type="dxa"/>
            <w:vMerge w:val="restart"/>
            <w:shd w:val="clear" w:color="000000" w:fill="FFFFFF"/>
          </w:tcPr>
          <w:p w14:paraId="59F3A692" w14:textId="58ABF924" w:rsidR="00B90693" w:rsidRPr="001E3493" w:rsidRDefault="00B90693" w:rsidP="00FC5BDB">
            <w:pPr>
              <w:spacing w:line="240" w:lineRule="auto"/>
            </w:pPr>
            <w:r w:rsidRPr="001E3493">
              <w:t>LF</w:t>
            </w:r>
          </w:p>
        </w:tc>
        <w:tc>
          <w:tcPr>
            <w:tcW w:w="1313" w:type="dxa"/>
            <w:shd w:val="clear" w:color="000000" w:fill="FFFFFF"/>
            <w:vAlign w:val="center"/>
            <w:hideMark/>
          </w:tcPr>
          <w:p w14:paraId="734A27BF" w14:textId="77777777" w:rsidR="00B90693" w:rsidRPr="001E3493" w:rsidRDefault="00B90693" w:rsidP="00FC5BDB">
            <w:pPr>
              <w:spacing w:line="240" w:lineRule="auto"/>
            </w:pPr>
            <w:r w:rsidRPr="001E3493">
              <w:t>-1</w:t>
            </w:r>
          </w:p>
        </w:tc>
        <w:tc>
          <w:tcPr>
            <w:tcW w:w="2160" w:type="dxa"/>
            <w:shd w:val="clear" w:color="000000" w:fill="FFFFFF"/>
            <w:vAlign w:val="center"/>
            <w:hideMark/>
          </w:tcPr>
          <w:p w14:paraId="7EE3BC20" w14:textId="77777777" w:rsidR="00B90693" w:rsidRPr="001E3493" w:rsidRDefault="00B90693" w:rsidP="00FC5BDB">
            <w:pPr>
              <w:spacing w:line="240" w:lineRule="auto"/>
            </w:pPr>
            <w:r w:rsidRPr="001E3493">
              <w:t xml:space="preserve">42.1 </w:t>
            </w:r>
            <m:oMath>
              <m:r>
                <w:rPr>
                  <w:rFonts w:ascii="Cambria Math" w:hAnsi="Cambria Math"/>
                </w:rPr>
                <m:t>±</m:t>
              </m:r>
            </m:oMath>
            <w:r w:rsidRPr="001E3493">
              <w:t xml:space="preserve"> 3.4</w:t>
            </w:r>
          </w:p>
        </w:tc>
        <w:tc>
          <w:tcPr>
            <w:tcW w:w="1670" w:type="dxa"/>
            <w:shd w:val="clear" w:color="000000" w:fill="FFFFFF"/>
            <w:vAlign w:val="center"/>
            <w:hideMark/>
          </w:tcPr>
          <w:p w14:paraId="01B50DA4" w14:textId="77777777" w:rsidR="00B90693" w:rsidRPr="001E3493" w:rsidRDefault="00B90693" w:rsidP="00FC5BDB">
            <w:pPr>
              <w:spacing w:line="240" w:lineRule="auto"/>
            </w:pPr>
            <w:r w:rsidRPr="001E3493">
              <w:t>445.2 + 34.0</w:t>
            </w:r>
          </w:p>
        </w:tc>
        <w:tc>
          <w:tcPr>
            <w:tcW w:w="1718" w:type="dxa"/>
            <w:shd w:val="clear" w:color="000000" w:fill="FFFFFF"/>
            <w:vAlign w:val="center"/>
            <w:hideMark/>
          </w:tcPr>
          <w:p w14:paraId="19D9035A" w14:textId="77777777" w:rsidR="00B90693" w:rsidRPr="001E3493" w:rsidRDefault="00B90693" w:rsidP="00FC5BDB">
            <w:pPr>
              <w:spacing w:line="240" w:lineRule="auto"/>
            </w:pPr>
            <w:r w:rsidRPr="001E3493">
              <w:t>414.0 + 19.8</w:t>
            </w:r>
          </w:p>
        </w:tc>
        <w:tc>
          <w:tcPr>
            <w:tcW w:w="1650" w:type="dxa"/>
            <w:shd w:val="clear" w:color="000000" w:fill="FFFFFF"/>
            <w:vAlign w:val="center"/>
            <w:hideMark/>
          </w:tcPr>
          <w:p w14:paraId="35626512" w14:textId="77777777" w:rsidR="00B90693" w:rsidRPr="001E3493" w:rsidRDefault="00B90693" w:rsidP="00FC5BDB">
            <w:pPr>
              <w:spacing w:line="240" w:lineRule="auto"/>
            </w:pPr>
            <w:r w:rsidRPr="001E3493">
              <w:t>406.3 + 17.3</w:t>
            </w:r>
          </w:p>
        </w:tc>
      </w:tr>
      <w:tr w:rsidR="00B90693" w:rsidRPr="001E3493" w14:paraId="7BC92FF8" w14:textId="77777777" w:rsidTr="00FC5BDB">
        <w:trPr>
          <w:cantSplit/>
          <w:trHeight w:val="320"/>
          <w:jc w:val="center"/>
        </w:trPr>
        <w:tc>
          <w:tcPr>
            <w:tcW w:w="1114" w:type="dxa"/>
            <w:vMerge/>
            <w:shd w:val="clear" w:color="000000" w:fill="FFFFFF"/>
          </w:tcPr>
          <w:p w14:paraId="278F6D18" w14:textId="283CAB65" w:rsidR="00B90693" w:rsidRPr="001E3493" w:rsidRDefault="00B90693" w:rsidP="00FC5BDB">
            <w:pPr>
              <w:spacing w:line="240" w:lineRule="auto"/>
            </w:pPr>
          </w:p>
        </w:tc>
        <w:tc>
          <w:tcPr>
            <w:tcW w:w="1313" w:type="dxa"/>
            <w:shd w:val="clear" w:color="000000" w:fill="FFFFFF"/>
            <w:vAlign w:val="center"/>
            <w:hideMark/>
          </w:tcPr>
          <w:p w14:paraId="4458FCCC" w14:textId="77777777" w:rsidR="00B90693" w:rsidRPr="001E3493" w:rsidRDefault="00B90693" w:rsidP="00FC5BDB">
            <w:pPr>
              <w:spacing w:line="240" w:lineRule="auto"/>
            </w:pPr>
            <w:r w:rsidRPr="001E3493">
              <w:t>7</w:t>
            </w:r>
          </w:p>
        </w:tc>
        <w:tc>
          <w:tcPr>
            <w:tcW w:w="2160" w:type="dxa"/>
            <w:shd w:val="clear" w:color="000000" w:fill="FFFFFF"/>
            <w:vAlign w:val="center"/>
            <w:hideMark/>
          </w:tcPr>
          <w:p w14:paraId="24E6F81A" w14:textId="77777777" w:rsidR="00B90693" w:rsidRPr="001E3493" w:rsidRDefault="00B90693" w:rsidP="00FC5BDB">
            <w:pPr>
              <w:spacing w:line="240" w:lineRule="auto"/>
            </w:pPr>
            <w:r w:rsidRPr="001E3493">
              <w:t xml:space="preserve">39.4 </w:t>
            </w:r>
            <m:oMath>
              <m:r>
                <w:rPr>
                  <w:rFonts w:ascii="Cambria Math" w:hAnsi="Cambria Math"/>
                </w:rPr>
                <m:t>±</m:t>
              </m:r>
            </m:oMath>
            <w:r w:rsidRPr="001E3493">
              <w:t xml:space="preserve"> 1.8</w:t>
            </w:r>
          </w:p>
        </w:tc>
        <w:tc>
          <w:tcPr>
            <w:tcW w:w="1670" w:type="dxa"/>
            <w:shd w:val="clear" w:color="000000" w:fill="FFFFFF"/>
            <w:vAlign w:val="center"/>
            <w:hideMark/>
          </w:tcPr>
          <w:p w14:paraId="4BC8B6B1" w14:textId="77777777" w:rsidR="00B90693" w:rsidRPr="001E3493" w:rsidRDefault="00B90693" w:rsidP="00FC5BDB">
            <w:pPr>
              <w:spacing w:line="240" w:lineRule="auto"/>
            </w:pPr>
            <w:r w:rsidRPr="001E3493">
              <w:t>412.8 + 11.9</w:t>
            </w:r>
          </w:p>
        </w:tc>
        <w:tc>
          <w:tcPr>
            <w:tcW w:w="1718" w:type="dxa"/>
            <w:shd w:val="clear" w:color="000000" w:fill="FFFFFF"/>
            <w:vAlign w:val="center"/>
            <w:hideMark/>
          </w:tcPr>
          <w:p w14:paraId="6E157572" w14:textId="77777777" w:rsidR="00B90693" w:rsidRPr="001E3493" w:rsidRDefault="00B90693" w:rsidP="00FC5BDB">
            <w:pPr>
              <w:spacing w:line="240" w:lineRule="auto"/>
            </w:pPr>
            <w:r w:rsidRPr="001E3493">
              <w:t>445.5 + 21.3</w:t>
            </w:r>
          </w:p>
        </w:tc>
        <w:tc>
          <w:tcPr>
            <w:tcW w:w="1650" w:type="dxa"/>
            <w:shd w:val="clear" w:color="000000" w:fill="FFFFFF"/>
            <w:vAlign w:val="center"/>
            <w:hideMark/>
          </w:tcPr>
          <w:p w14:paraId="48478BC0" w14:textId="77777777" w:rsidR="00B90693" w:rsidRPr="001E3493" w:rsidRDefault="00B90693" w:rsidP="00FC5BDB">
            <w:pPr>
              <w:spacing w:line="240" w:lineRule="auto"/>
            </w:pPr>
            <w:r w:rsidRPr="001E3493">
              <w:t>436.8 + 26.4</w:t>
            </w:r>
          </w:p>
        </w:tc>
      </w:tr>
      <w:tr w:rsidR="00B90693" w:rsidRPr="001E3493" w14:paraId="2A025C23" w14:textId="77777777" w:rsidTr="00FC5BDB">
        <w:trPr>
          <w:cantSplit/>
          <w:trHeight w:val="320"/>
          <w:jc w:val="center"/>
        </w:trPr>
        <w:tc>
          <w:tcPr>
            <w:tcW w:w="1114" w:type="dxa"/>
            <w:vMerge/>
            <w:shd w:val="clear" w:color="000000" w:fill="FFFFFF"/>
          </w:tcPr>
          <w:p w14:paraId="70423A85" w14:textId="7829CAD4" w:rsidR="00B90693" w:rsidRPr="001E3493" w:rsidRDefault="00B90693" w:rsidP="00FC5BDB">
            <w:pPr>
              <w:spacing w:line="240" w:lineRule="auto"/>
            </w:pPr>
          </w:p>
        </w:tc>
        <w:tc>
          <w:tcPr>
            <w:tcW w:w="1313" w:type="dxa"/>
            <w:shd w:val="clear" w:color="000000" w:fill="FFFFFF"/>
            <w:vAlign w:val="center"/>
            <w:hideMark/>
          </w:tcPr>
          <w:p w14:paraId="37CC0338" w14:textId="77777777" w:rsidR="00B90693" w:rsidRPr="001E3493" w:rsidRDefault="00B90693" w:rsidP="00FC5BDB">
            <w:pPr>
              <w:spacing w:line="240" w:lineRule="auto"/>
            </w:pPr>
            <w:r w:rsidRPr="001E3493">
              <w:t>14</w:t>
            </w:r>
          </w:p>
        </w:tc>
        <w:tc>
          <w:tcPr>
            <w:tcW w:w="2160" w:type="dxa"/>
            <w:shd w:val="clear" w:color="000000" w:fill="FFFFFF"/>
            <w:vAlign w:val="center"/>
            <w:hideMark/>
          </w:tcPr>
          <w:p w14:paraId="28A43B69" w14:textId="77777777" w:rsidR="00B90693" w:rsidRPr="001E3493" w:rsidRDefault="00B90693" w:rsidP="00FC5BDB">
            <w:pPr>
              <w:spacing w:line="240" w:lineRule="auto"/>
            </w:pPr>
            <w:r w:rsidRPr="001E3493">
              <w:t xml:space="preserve">40.8 </w:t>
            </w:r>
            <m:oMath>
              <m:r>
                <w:rPr>
                  <w:rFonts w:ascii="Cambria Math" w:hAnsi="Cambria Math"/>
                </w:rPr>
                <m:t>±</m:t>
              </m:r>
            </m:oMath>
            <w:r w:rsidRPr="001E3493">
              <w:t xml:space="preserve"> 3.0</w:t>
            </w:r>
          </w:p>
        </w:tc>
        <w:tc>
          <w:tcPr>
            <w:tcW w:w="1670" w:type="dxa"/>
            <w:shd w:val="clear" w:color="000000" w:fill="FFFFFF"/>
            <w:vAlign w:val="center"/>
            <w:hideMark/>
          </w:tcPr>
          <w:p w14:paraId="3F87EA3C" w14:textId="77777777" w:rsidR="00B90693" w:rsidRPr="001E3493" w:rsidRDefault="00B90693" w:rsidP="00FC5BDB">
            <w:pPr>
              <w:spacing w:line="240" w:lineRule="auto"/>
            </w:pPr>
            <w:r w:rsidRPr="001E3493">
              <w:t>406.2 + 08.4</w:t>
            </w:r>
          </w:p>
        </w:tc>
        <w:tc>
          <w:tcPr>
            <w:tcW w:w="1718" w:type="dxa"/>
            <w:shd w:val="clear" w:color="000000" w:fill="FFFFFF"/>
            <w:vAlign w:val="center"/>
            <w:hideMark/>
          </w:tcPr>
          <w:p w14:paraId="5C31D763" w14:textId="77777777" w:rsidR="00B90693" w:rsidRPr="001E3493" w:rsidRDefault="00B90693" w:rsidP="00FC5BDB">
            <w:pPr>
              <w:spacing w:line="240" w:lineRule="auto"/>
            </w:pPr>
            <w:r w:rsidRPr="001E3493">
              <w:t>410.3 + 13.0</w:t>
            </w:r>
          </w:p>
        </w:tc>
        <w:tc>
          <w:tcPr>
            <w:tcW w:w="1650" w:type="dxa"/>
            <w:shd w:val="clear" w:color="000000" w:fill="FFFFFF"/>
            <w:vAlign w:val="center"/>
            <w:hideMark/>
          </w:tcPr>
          <w:p w14:paraId="7F20D7C3" w14:textId="77777777" w:rsidR="00B90693" w:rsidRPr="001E3493" w:rsidRDefault="00B90693" w:rsidP="00FC5BDB">
            <w:pPr>
              <w:spacing w:line="240" w:lineRule="auto"/>
            </w:pPr>
            <w:r w:rsidRPr="001E3493">
              <w:t>422.7 + 27.4</w:t>
            </w:r>
          </w:p>
        </w:tc>
      </w:tr>
      <w:tr w:rsidR="00B90693" w:rsidRPr="001E3493" w14:paraId="758E7B6F" w14:textId="77777777" w:rsidTr="00F2724C">
        <w:trPr>
          <w:cantSplit/>
          <w:trHeight w:val="320"/>
          <w:jc w:val="center"/>
        </w:trPr>
        <w:tc>
          <w:tcPr>
            <w:tcW w:w="1114" w:type="dxa"/>
            <w:vMerge/>
            <w:shd w:val="clear" w:color="000000" w:fill="FFFFFF"/>
          </w:tcPr>
          <w:p w14:paraId="37956DC7" w14:textId="77777777" w:rsidR="00B90693" w:rsidRPr="001E3493" w:rsidRDefault="00B90693" w:rsidP="00FC5BDB">
            <w:pPr>
              <w:spacing w:line="240" w:lineRule="auto"/>
            </w:pPr>
          </w:p>
        </w:tc>
        <w:tc>
          <w:tcPr>
            <w:tcW w:w="1313" w:type="dxa"/>
            <w:tcBorders>
              <w:bottom w:val="nil"/>
            </w:tcBorders>
            <w:shd w:val="clear" w:color="000000" w:fill="FFFFFF"/>
            <w:vAlign w:val="center"/>
            <w:hideMark/>
          </w:tcPr>
          <w:p w14:paraId="7AA13492" w14:textId="77777777" w:rsidR="00B90693" w:rsidRPr="001E3493" w:rsidRDefault="00B90693" w:rsidP="00FC5BDB">
            <w:pPr>
              <w:spacing w:line="240" w:lineRule="auto"/>
            </w:pPr>
            <w:r w:rsidRPr="001E3493">
              <w:t>28</w:t>
            </w:r>
          </w:p>
        </w:tc>
        <w:tc>
          <w:tcPr>
            <w:tcW w:w="2160" w:type="dxa"/>
            <w:tcBorders>
              <w:bottom w:val="nil"/>
            </w:tcBorders>
            <w:shd w:val="clear" w:color="000000" w:fill="FFFFFF"/>
            <w:vAlign w:val="center"/>
            <w:hideMark/>
          </w:tcPr>
          <w:p w14:paraId="156AB79B" w14:textId="77777777" w:rsidR="00B90693" w:rsidRPr="001E3493" w:rsidRDefault="00B90693" w:rsidP="00FC5BDB">
            <w:pPr>
              <w:spacing w:line="240" w:lineRule="auto"/>
            </w:pPr>
            <w:r w:rsidRPr="001E3493">
              <w:t xml:space="preserve">38.5 </w:t>
            </w:r>
            <m:oMath>
              <m:r>
                <w:rPr>
                  <w:rFonts w:ascii="Cambria Math" w:hAnsi="Cambria Math"/>
                </w:rPr>
                <m:t>±</m:t>
              </m:r>
            </m:oMath>
            <w:r w:rsidRPr="001E3493">
              <w:t xml:space="preserve"> 3.2</w:t>
            </w:r>
          </w:p>
        </w:tc>
        <w:tc>
          <w:tcPr>
            <w:tcW w:w="1670" w:type="dxa"/>
            <w:tcBorders>
              <w:bottom w:val="nil"/>
            </w:tcBorders>
            <w:shd w:val="clear" w:color="000000" w:fill="FFFFFF"/>
            <w:vAlign w:val="center"/>
            <w:hideMark/>
          </w:tcPr>
          <w:p w14:paraId="3A1284CF" w14:textId="77777777" w:rsidR="00B90693" w:rsidRPr="001E3493" w:rsidRDefault="00B90693" w:rsidP="00FC5BDB">
            <w:pPr>
              <w:spacing w:line="240" w:lineRule="auto"/>
            </w:pPr>
            <w:r w:rsidRPr="001E3493">
              <w:t>418.8 + 15.5</w:t>
            </w:r>
          </w:p>
        </w:tc>
        <w:tc>
          <w:tcPr>
            <w:tcW w:w="1718" w:type="dxa"/>
            <w:tcBorders>
              <w:bottom w:val="nil"/>
            </w:tcBorders>
            <w:shd w:val="clear" w:color="000000" w:fill="FFFFFF"/>
            <w:vAlign w:val="center"/>
            <w:hideMark/>
          </w:tcPr>
          <w:p w14:paraId="737DC852" w14:textId="77777777" w:rsidR="00B90693" w:rsidRPr="001E3493" w:rsidRDefault="00B90693" w:rsidP="00FC5BDB">
            <w:pPr>
              <w:spacing w:line="240" w:lineRule="auto"/>
            </w:pPr>
            <w:r w:rsidRPr="001E3493">
              <w:t>386.7 + 19.6</w:t>
            </w:r>
          </w:p>
        </w:tc>
        <w:tc>
          <w:tcPr>
            <w:tcW w:w="1650" w:type="dxa"/>
            <w:tcBorders>
              <w:bottom w:val="nil"/>
            </w:tcBorders>
            <w:shd w:val="clear" w:color="000000" w:fill="FFFFFF"/>
            <w:vAlign w:val="center"/>
            <w:hideMark/>
          </w:tcPr>
          <w:p w14:paraId="3B7AEACD" w14:textId="77777777" w:rsidR="00B90693" w:rsidRPr="001E3493" w:rsidRDefault="00B90693" w:rsidP="00FC5BDB">
            <w:pPr>
              <w:spacing w:line="240" w:lineRule="auto"/>
            </w:pPr>
            <w:r w:rsidRPr="001E3493">
              <w:t>451.2 + 21.1</w:t>
            </w:r>
          </w:p>
        </w:tc>
      </w:tr>
      <w:tr w:rsidR="00B90693" w:rsidRPr="001E3493" w14:paraId="3583028D" w14:textId="77777777" w:rsidTr="00F2724C">
        <w:trPr>
          <w:cantSplit/>
          <w:trHeight w:val="320"/>
          <w:jc w:val="center"/>
        </w:trPr>
        <w:tc>
          <w:tcPr>
            <w:tcW w:w="1114" w:type="dxa"/>
            <w:vMerge/>
            <w:shd w:val="clear" w:color="000000" w:fill="FFFFFF"/>
          </w:tcPr>
          <w:p w14:paraId="76223DAB" w14:textId="77777777" w:rsidR="00B90693" w:rsidRPr="001E3493" w:rsidRDefault="00B90693" w:rsidP="00FC5BDB">
            <w:pPr>
              <w:spacing w:line="240" w:lineRule="auto"/>
            </w:pPr>
          </w:p>
        </w:tc>
        <w:tc>
          <w:tcPr>
            <w:tcW w:w="1313" w:type="dxa"/>
            <w:tcBorders>
              <w:top w:val="single" w:sz="4" w:space="0" w:color="auto"/>
            </w:tcBorders>
            <w:shd w:val="clear" w:color="000000" w:fill="FFFFFF"/>
            <w:vAlign w:val="center"/>
            <w:hideMark/>
          </w:tcPr>
          <w:p w14:paraId="1AA4BC23" w14:textId="77777777" w:rsidR="00B90693" w:rsidRPr="001E3493" w:rsidRDefault="00B90693" w:rsidP="00FC5BDB">
            <w:pPr>
              <w:spacing w:line="240" w:lineRule="auto"/>
            </w:pPr>
            <w:r w:rsidRPr="001E3493">
              <w:t>42</w:t>
            </w:r>
          </w:p>
        </w:tc>
        <w:tc>
          <w:tcPr>
            <w:tcW w:w="2160" w:type="dxa"/>
            <w:tcBorders>
              <w:top w:val="single" w:sz="4" w:space="0" w:color="auto"/>
            </w:tcBorders>
            <w:shd w:val="clear" w:color="000000" w:fill="FFFFFF"/>
            <w:vAlign w:val="center"/>
            <w:hideMark/>
          </w:tcPr>
          <w:p w14:paraId="3CD25DA9" w14:textId="77777777" w:rsidR="00B90693" w:rsidRPr="001E3493" w:rsidRDefault="00B90693" w:rsidP="00FC5BDB">
            <w:pPr>
              <w:spacing w:line="240" w:lineRule="auto"/>
            </w:pPr>
            <w:r w:rsidRPr="001E3493">
              <w:t xml:space="preserve">35.1 </w:t>
            </w:r>
            <m:oMath>
              <m:r>
                <w:rPr>
                  <w:rFonts w:ascii="Cambria Math" w:hAnsi="Cambria Math"/>
                </w:rPr>
                <m:t>±</m:t>
              </m:r>
            </m:oMath>
            <w:r w:rsidRPr="001E3493">
              <w:t xml:space="preserve"> 2.3</w:t>
            </w:r>
          </w:p>
        </w:tc>
        <w:tc>
          <w:tcPr>
            <w:tcW w:w="1670" w:type="dxa"/>
            <w:tcBorders>
              <w:top w:val="single" w:sz="4" w:space="0" w:color="auto"/>
            </w:tcBorders>
            <w:shd w:val="clear" w:color="000000" w:fill="FFFFFF"/>
            <w:vAlign w:val="center"/>
            <w:hideMark/>
          </w:tcPr>
          <w:p w14:paraId="6D5FF927" w14:textId="77777777" w:rsidR="00B90693" w:rsidRPr="001E3493" w:rsidRDefault="00B90693" w:rsidP="00FC5BDB">
            <w:pPr>
              <w:spacing w:line="240" w:lineRule="auto"/>
            </w:pPr>
            <w:r w:rsidRPr="001E3493">
              <w:t>371.3 + 11.7</w:t>
            </w:r>
          </w:p>
        </w:tc>
        <w:tc>
          <w:tcPr>
            <w:tcW w:w="1718" w:type="dxa"/>
            <w:tcBorders>
              <w:top w:val="single" w:sz="4" w:space="0" w:color="auto"/>
            </w:tcBorders>
            <w:shd w:val="clear" w:color="000000" w:fill="FFFFFF"/>
            <w:vAlign w:val="center"/>
            <w:hideMark/>
          </w:tcPr>
          <w:p w14:paraId="15E6486E" w14:textId="77777777" w:rsidR="00B90693" w:rsidRPr="001E3493" w:rsidRDefault="00B90693" w:rsidP="00FC5BDB">
            <w:pPr>
              <w:spacing w:line="240" w:lineRule="auto"/>
            </w:pPr>
            <w:r w:rsidRPr="001E3493">
              <w:t>422.0 + 22.2</w:t>
            </w:r>
          </w:p>
        </w:tc>
        <w:tc>
          <w:tcPr>
            <w:tcW w:w="1650" w:type="dxa"/>
            <w:tcBorders>
              <w:top w:val="single" w:sz="4" w:space="0" w:color="auto"/>
            </w:tcBorders>
            <w:shd w:val="clear" w:color="000000" w:fill="FFFFFF"/>
            <w:vAlign w:val="center"/>
            <w:hideMark/>
          </w:tcPr>
          <w:p w14:paraId="3E754FCB" w14:textId="77777777" w:rsidR="00B90693" w:rsidRPr="001E3493" w:rsidRDefault="00B90693" w:rsidP="00FC5BDB">
            <w:pPr>
              <w:spacing w:line="240" w:lineRule="auto"/>
            </w:pPr>
            <w:r w:rsidRPr="001E3493">
              <w:t>462.7 + 16.7</w:t>
            </w:r>
          </w:p>
        </w:tc>
      </w:tr>
      <w:tr w:rsidR="00B90693" w:rsidRPr="001E3493" w14:paraId="05CB613A" w14:textId="77777777" w:rsidTr="00FC5BDB">
        <w:trPr>
          <w:cantSplit/>
          <w:trHeight w:val="320"/>
          <w:jc w:val="center"/>
        </w:trPr>
        <w:tc>
          <w:tcPr>
            <w:tcW w:w="1114" w:type="dxa"/>
            <w:vMerge/>
            <w:shd w:val="clear" w:color="000000" w:fill="FFFFFF"/>
          </w:tcPr>
          <w:p w14:paraId="7E05B2F6" w14:textId="77777777" w:rsidR="00B90693" w:rsidRPr="001E3493" w:rsidRDefault="00B90693" w:rsidP="00FC5BDB">
            <w:pPr>
              <w:spacing w:line="240" w:lineRule="auto"/>
            </w:pPr>
          </w:p>
        </w:tc>
        <w:tc>
          <w:tcPr>
            <w:tcW w:w="1313" w:type="dxa"/>
            <w:shd w:val="clear" w:color="000000" w:fill="FFFFFF"/>
            <w:vAlign w:val="center"/>
            <w:hideMark/>
          </w:tcPr>
          <w:p w14:paraId="3BAF7C1B" w14:textId="77777777" w:rsidR="00B90693" w:rsidRPr="001E3493" w:rsidRDefault="00B90693" w:rsidP="00FC5BDB">
            <w:pPr>
              <w:spacing w:line="240" w:lineRule="auto"/>
            </w:pPr>
            <w:r w:rsidRPr="001E3493">
              <w:t>56</w:t>
            </w:r>
          </w:p>
        </w:tc>
        <w:tc>
          <w:tcPr>
            <w:tcW w:w="2160" w:type="dxa"/>
            <w:shd w:val="clear" w:color="000000" w:fill="FFFFFF"/>
            <w:vAlign w:val="center"/>
            <w:hideMark/>
          </w:tcPr>
          <w:p w14:paraId="5638F1A6" w14:textId="77777777" w:rsidR="00B90693" w:rsidRPr="001E3493" w:rsidRDefault="00B90693" w:rsidP="00FC5BDB">
            <w:pPr>
              <w:spacing w:line="240" w:lineRule="auto"/>
            </w:pPr>
            <w:r w:rsidRPr="001E3493">
              <w:t xml:space="preserve">38.2 </w:t>
            </w:r>
            <m:oMath>
              <m:r>
                <w:rPr>
                  <w:rFonts w:ascii="Cambria Math" w:hAnsi="Cambria Math"/>
                </w:rPr>
                <m:t>±</m:t>
              </m:r>
            </m:oMath>
            <w:r w:rsidRPr="001E3493">
              <w:t xml:space="preserve"> 4.1</w:t>
            </w:r>
          </w:p>
        </w:tc>
        <w:tc>
          <w:tcPr>
            <w:tcW w:w="1670" w:type="dxa"/>
            <w:shd w:val="clear" w:color="auto" w:fill="auto"/>
            <w:noWrap/>
            <w:vAlign w:val="bottom"/>
            <w:hideMark/>
          </w:tcPr>
          <w:p w14:paraId="619B3EFA" w14:textId="77777777" w:rsidR="00B90693" w:rsidRPr="001E3493" w:rsidRDefault="00B90693" w:rsidP="00FC5BDB">
            <w:pPr>
              <w:spacing w:line="240" w:lineRule="auto"/>
            </w:pPr>
          </w:p>
        </w:tc>
        <w:tc>
          <w:tcPr>
            <w:tcW w:w="1718" w:type="dxa"/>
            <w:shd w:val="clear" w:color="000000" w:fill="FFFFFF"/>
            <w:vAlign w:val="center"/>
            <w:hideMark/>
          </w:tcPr>
          <w:p w14:paraId="1BCBD636" w14:textId="77777777" w:rsidR="00B90693" w:rsidRPr="001E3493" w:rsidRDefault="00B90693" w:rsidP="00FC5BDB">
            <w:pPr>
              <w:spacing w:line="240" w:lineRule="auto"/>
            </w:pPr>
            <w:r w:rsidRPr="001E3493">
              <w:t>407.3 + 29.0</w:t>
            </w:r>
          </w:p>
        </w:tc>
        <w:tc>
          <w:tcPr>
            <w:tcW w:w="1650" w:type="dxa"/>
            <w:shd w:val="clear" w:color="000000" w:fill="FFFFFF"/>
            <w:vAlign w:val="center"/>
            <w:hideMark/>
          </w:tcPr>
          <w:p w14:paraId="75E5A3D7" w14:textId="77777777" w:rsidR="00B90693" w:rsidRPr="001E3493" w:rsidRDefault="00B90693" w:rsidP="00FC5BDB">
            <w:pPr>
              <w:spacing w:line="240" w:lineRule="auto"/>
            </w:pPr>
            <w:r w:rsidRPr="001E3493">
              <w:t>423.0 + 31.7</w:t>
            </w:r>
          </w:p>
        </w:tc>
      </w:tr>
      <w:tr w:rsidR="00B90693" w:rsidRPr="001E3493" w14:paraId="450B727F" w14:textId="77777777" w:rsidTr="00FC5BDB">
        <w:trPr>
          <w:cantSplit/>
          <w:trHeight w:val="320"/>
          <w:jc w:val="center"/>
        </w:trPr>
        <w:tc>
          <w:tcPr>
            <w:tcW w:w="1114" w:type="dxa"/>
            <w:vMerge/>
            <w:shd w:val="clear" w:color="000000" w:fill="FFFFFF"/>
          </w:tcPr>
          <w:p w14:paraId="665D93C2" w14:textId="77777777" w:rsidR="00B90693" w:rsidRPr="001E3493" w:rsidRDefault="00B90693" w:rsidP="00FC5BDB">
            <w:pPr>
              <w:spacing w:line="240" w:lineRule="auto"/>
            </w:pPr>
          </w:p>
        </w:tc>
        <w:tc>
          <w:tcPr>
            <w:tcW w:w="1313" w:type="dxa"/>
            <w:shd w:val="clear" w:color="000000" w:fill="FFFFFF"/>
            <w:vAlign w:val="center"/>
            <w:hideMark/>
          </w:tcPr>
          <w:p w14:paraId="2EFA6154" w14:textId="77777777" w:rsidR="00B90693" w:rsidRPr="001E3493" w:rsidRDefault="00B90693" w:rsidP="00FC5BDB">
            <w:pPr>
              <w:spacing w:line="240" w:lineRule="auto"/>
            </w:pPr>
            <w:r w:rsidRPr="001E3493">
              <w:t>70</w:t>
            </w:r>
          </w:p>
        </w:tc>
        <w:tc>
          <w:tcPr>
            <w:tcW w:w="2160" w:type="dxa"/>
            <w:shd w:val="clear" w:color="000000" w:fill="FFFFFF"/>
            <w:vAlign w:val="center"/>
            <w:hideMark/>
          </w:tcPr>
          <w:p w14:paraId="5674A3EA" w14:textId="77777777" w:rsidR="00B90693" w:rsidRPr="001E3493" w:rsidRDefault="00B90693" w:rsidP="00FC5BDB">
            <w:pPr>
              <w:spacing w:line="240" w:lineRule="auto"/>
            </w:pPr>
            <w:r w:rsidRPr="001E3493">
              <w:t xml:space="preserve">35.0 </w:t>
            </w:r>
            <m:oMath>
              <m:r>
                <w:rPr>
                  <w:rFonts w:ascii="Cambria Math" w:hAnsi="Cambria Math"/>
                </w:rPr>
                <m:t>±</m:t>
              </m:r>
            </m:oMath>
            <w:r w:rsidRPr="001E3493">
              <w:t xml:space="preserve"> 3.4</w:t>
            </w:r>
          </w:p>
        </w:tc>
        <w:tc>
          <w:tcPr>
            <w:tcW w:w="1670" w:type="dxa"/>
            <w:shd w:val="clear" w:color="auto" w:fill="auto"/>
            <w:noWrap/>
            <w:vAlign w:val="bottom"/>
            <w:hideMark/>
          </w:tcPr>
          <w:p w14:paraId="53C11E06" w14:textId="77777777" w:rsidR="00B90693" w:rsidRPr="001E3493" w:rsidRDefault="00B90693" w:rsidP="00FC5BDB">
            <w:pPr>
              <w:spacing w:line="240" w:lineRule="auto"/>
            </w:pPr>
          </w:p>
        </w:tc>
        <w:tc>
          <w:tcPr>
            <w:tcW w:w="1718" w:type="dxa"/>
            <w:shd w:val="clear" w:color="000000" w:fill="FFFFFF"/>
            <w:vAlign w:val="center"/>
            <w:hideMark/>
          </w:tcPr>
          <w:p w14:paraId="32A9BA1A" w14:textId="77777777" w:rsidR="00B90693" w:rsidRPr="001E3493" w:rsidRDefault="00B90693" w:rsidP="00FC5BDB">
            <w:pPr>
              <w:spacing w:line="240" w:lineRule="auto"/>
            </w:pPr>
            <w:r w:rsidRPr="001E3493">
              <w:t>438.3 + 29.7</w:t>
            </w:r>
          </w:p>
        </w:tc>
        <w:tc>
          <w:tcPr>
            <w:tcW w:w="1650" w:type="dxa"/>
            <w:shd w:val="clear" w:color="000000" w:fill="FFFFFF"/>
            <w:vAlign w:val="center"/>
            <w:hideMark/>
          </w:tcPr>
          <w:p w14:paraId="34553CD4" w14:textId="77777777" w:rsidR="00B90693" w:rsidRPr="001E3493" w:rsidRDefault="00B90693" w:rsidP="00FC5BDB">
            <w:pPr>
              <w:spacing w:line="240" w:lineRule="auto"/>
            </w:pPr>
            <w:r w:rsidRPr="001E3493">
              <w:t>391.8 + 24.1</w:t>
            </w:r>
          </w:p>
        </w:tc>
      </w:tr>
      <w:tr w:rsidR="00B90693" w:rsidRPr="001E3493" w14:paraId="72986C86" w14:textId="77777777" w:rsidTr="00FC5BDB">
        <w:trPr>
          <w:cantSplit/>
          <w:trHeight w:val="78"/>
          <w:jc w:val="center"/>
        </w:trPr>
        <w:tc>
          <w:tcPr>
            <w:tcW w:w="1114" w:type="dxa"/>
            <w:vMerge/>
            <w:shd w:val="clear" w:color="000000" w:fill="FFFFFF"/>
          </w:tcPr>
          <w:p w14:paraId="6334580A" w14:textId="77777777" w:rsidR="00B90693" w:rsidRPr="001E3493" w:rsidRDefault="00B90693" w:rsidP="00FC5BDB">
            <w:pPr>
              <w:spacing w:line="240" w:lineRule="auto"/>
            </w:pPr>
          </w:p>
        </w:tc>
        <w:tc>
          <w:tcPr>
            <w:tcW w:w="1313" w:type="dxa"/>
            <w:shd w:val="clear" w:color="000000" w:fill="FFFFFF"/>
            <w:vAlign w:val="center"/>
            <w:hideMark/>
          </w:tcPr>
          <w:p w14:paraId="6A2252AB" w14:textId="77777777" w:rsidR="00B90693" w:rsidRPr="001E3493" w:rsidRDefault="00B90693" w:rsidP="00FC5BDB">
            <w:pPr>
              <w:spacing w:line="240" w:lineRule="auto"/>
            </w:pPr>
            <w:r w:rsidRPr="001E3493">
              <w:t>84</w:t>
            </w:r>
          </w:p>
        </w:tc>
        <w:tc>
          <w:tcPr>
            <w:tcW w:w="2160" w:type="dxa"/>
            <w:shd w:val="clear" w:color="000000" w:fill="FFFFFF"/>
            <w:vAlign w:val="center"/>
            <w:hideMark/>
          </w:tcPr>
          <w:p w14:paraId="41CA5E8F" w14:textId="77777777" w:rsidR="00B90693" w:rsidRPr="001E3493" w:rsidRDefault="00B90693" w:rsidP="00FC5BDB">
            <w:pPr>
              <w:spacing w:line="240" w:lineRule="auto"/>
            </w:pPr>
            <w:r w:rsidRPr="001E3493">
              <w:t xml:space="preserve">35.9 </w:t>
            </w:r>
            <m:oMath>
              <m:r>
                <w:rPr>
                  <w:rFonts w:ascii="Cambria Math" w:hAnsi="Cambria Math"/>
                </w:rPr>
                <m:t>±</m:t>
              </m:r>
            </m:oMath>
            <w:r w:rsidRPr="001E3493">
              <w:t xml:space="preserve"> 4.3</w:t>
            </w:r>
          </w:p>
        </w:tc>
        <w:tc>
          <w:tcPr>
            <w:tcW w:w="1670" w:type="dxa"/>
            <w:shd w:val="clear" w:color="auto" w:fill="auto"/>
            <w:noWrap/>
            <w:vAlign w:val="bottom"/>
            <w:hideMark/>
          </w:tcPr>
          <w:p w14:paraId="0B9A7822" w14:textId="77777777" w:rsidR="00B90693" w:rsidRPr="001E3493" w:rsidRDefault="00B90693" w:rsidP="00FC5BDB">
            <w:pPr>
              <w:spacing w:line="240" w:lineRule="auto"/>
            </w:pPr>
          </w:p>
        </w:tc>
        <w:tc>
          <w:tcPr>
            <w:tcW w:w="1718" w:type="dxa"/>
            <w:shd w:val="clear" w:color="000000" w:fill="FFFFFF"/>
            <w:vAlign w:val="center"/>
            <w:hideMark/>
          </w:tcPr>
          <w:p w14:paraId="3FFF5E35" w14:textId="77777777" w:rsidR="00B90693" w:rsidRPr="001E3493" w:rsidRDefault="00B90693" w:rsidP="00FC5BDB">
            <w:pPr>
              <w:spacing w:line="240" w:lineRule="auto"/>
            </w:pPr>
            <w:r w:rsidRPr="001E3493">
              <w:t>357.3 + 14.3</w:t>
            </w:r>
          </w:p>
        </w:tc>
        <w:tc>
          <w:tcPr>
            <w:tcW w:w="1650" w:type="dxa"/>
            <w:shd w:val="clear" w:color="000000" w:fill="FFFFFF"/>
            <w:vAlign w:val="center"/>
            <w:hideMark/>
          </w:tcPr>
          <w:p w14:paraId="42CDF763" w14:textId="77777777" w:rsidR="00B90693" w:rsidRPr="001E3493" w:rsidRDefault="00B90693" w:rsidP="00FC5BDB">
            <w:pPr>
              <w:spacing w:line="240" w:lineRule="auto"/>
            </w:pPr>
            <w:r w:rsidRPr="001E3493">
              <w:t>386.4 + 45.7</w:t>
            </w:r>
          </w:p>
        </w:tc>
      </w:tr>
      <w:tr w:rsidR="002C7934" w:rsidRPr="001E3493" w14:paraId="35354E71" w14:textId="77777777" w:rsidTr="00FC5BDB">
        <w:trPr>
          <w:cantSplit/>
          <w:trHeight w:val="78"/>
          <w:jc w:val="center"/>
        </w:trPr>
        <w:tc>
          <w:tcPr>
            <w:tcW w:w="1114" w:type="dxa"/>
            <w:shd w:val="clear" w:color="000000" w:fill="FFFFFF"/>
          </w:tcPr>
          <w:p w14:paraId="5C884F88" w14:textId="77777777" w:rsidR="002C7934" w:rsidRPr="001E3493" w:rsidRDefault="002C7934" w:rsidP="00FC5BDB">
            <w:pPr>
              <w:spacing w:line="240" w:lineRule="auto"/>
            </w:pPr>
          </w:p>
        </w:tc>
        <w:tc>
          <w:tcPr>
            <w:tcW w:w="1313" w:type="dxa"/>
            <w:shd w:val="clear" w:color="000000" w:fill="FFFFFF"/>
            <w:vAlign w:val="center"/>
          </w:tcPr>
          <w:p w14:paraId="7460022C" w14:textId="77777777" w:rsidR="002C7934" w:rsidRPr="001E3493" w:rsidRDefault="002C7934" w:rsidP="00FC5BDB">
            <w:pPr>
              <w:spacing w:line="240" w:lineRule="auto"/>
            </w:pPr>
          </w:p>
        </w:tc>
        <w:tc>
          <w:tcPr>
            <w:tcW w:w="2160" w:type="dxa"/>
            <w:shd w:val="clear" w:color="000000" w:fill="FFFFFF"/>
            <w:vAlign w:val="center"/>
          </w:tcPr>
          <w:p w14:paraId="22405629" w14:textId="77777777" w:rsidR="002C7934" w:rsidRPr="001E3493" w:rsidRDefault="002C7934" w:rsidP="00FC5BDB">
            <w:pPr>
              <w:spacing w:line="240" w:lineRule="auto"/>
            </w:pPr>
          </w:p>
        </w:tc>
        <w:tc>
          <w:tcPr>
            <w:tcW w:w="1670" w:type="dxa"/>
            <w:shd w:val="clear" w:color="auto" w:fill="auto"/>
            <w:noWrap/>
            <w:vAlign w:val="bottom"/>
          </w:tcPr>
          <w:p w14:paraId="19362642" w14:textId="77777777" w:rsidR="002C7934" w:rsidRPr="001E3493" w:rsidRDefault="002C7934" w:rsidP="00FC5BDB">
            <w:pPr>
              <w:spacing w:line="240" w:lineRule="auto"/>
            </w:pPr>
          </w:p>
        </w:tc>
        <w:tc>
          <w:tcPr>
            <w:tcW w:w="1718" w:type="dxa"/>
            <w:shd w:val="clear" w:color="000000" w:fill="FFFFFF"/>
            <w:vAlign w:val="center"/>
          </w:tcPr>
          <w:p w14:paraId="4D6670C4" w14:textId="77777777" w:rsidR="002C7934" w:rsidRPr="001E3493" w:rsidRDefault="002C7934" w:rsidP="00FC5BDB">
            <w:pPr>
              <w:spacing w:line="240" w:lineRule="auto"/>
            </w:pPr>
          </w:p>
        </w:tc>
        <w:tc>
          <w:tcPr>
            <w:tcW w:w="1650" w:type="dxa"/>
            <w:shd w:val="clear" w:color="000000" w:fill="FFFFFF"/>
            <w:vAlign w:val="center"/>
          </w:tcPr>
          <w:p w14:paraId="6E00F148" w14:textId="77777777" w:rsidR="002C7934" w:rsidRPr="001E3493" w:rsidRDefault="002C7934" w:rsidP="00FC5BDB">
            <w:pPr>
              <w:spacing w:line="240" w:lineRule="auto"/>
            </w:pPr>
          </w:p>
        </w:tc>
      </w:tr>
      <w:tr w:rsidR="00B90693" w:rsidRPr="001E3493" w14:paraId="32FC5A1B" w14:textId="77777777" w:rsidTr="00FC5BDB">
        <w:trPr>
          <w:cantSplit/>
          <w:trHeight w:val="320"/>
          <w:jc w:val="center"/>
        </w:trPr>
        <w:tc>
          <w:tcPr>
            <w:tcW w:w="1114" w:type="dxa"/>
            <w:vMerge w:val="restart"/>
            <w:shd w:val="clear" w:color="000000" w:fill="FFFFFF"/>
          </w:tcPr>
          <w:p w14:paraId="590F257B" w14:textId="43173C3F" w:rsidR="00B90693" w:rsidRPr="001E3493" w:rsidRDefault="00B90693" w:rsidP="00FC5BDB">
            <w:pPr>
              <w:spacing w:line="240" w:lineRule="auto"/>
            </w:pPr>
            <w:r w:rsidRPr="001E3493">
              <w:t>LH</w:t>
            </w:r>
          </w:p>
        </w:tc>
        <w:tc>
          <w:tcPr>
            <w:tcW w:w="1313" w:type="dxa"/>
            <w:shd w:val="clear" w:color="000000" w:fill="FFFFFF"/>
            <w:vAlign w:val="center"/>
          </w:tcPr>
          <w:p w14:paraId="351DD71F" w14:textId="77777777" w:rsidR="00B90693" w:rsidRPr="001E3493" w:rsidRDefault="00B90693" w:rsidP="00FC5BDB">
            <w:pPr>
              <w:spacing w:line="240" w:lineRule="auto"/>
            </w:pPr>
            <w:r w:rsidRPr="001E3493">
              <w:t>-1</w:t>
            </w:r>
          </w:p>
        </w:tc>
        <w:tc>
          <w:tcPr>
            <w:tcW w:w="2160" w:type="dxa"/>
            <w:shd w:val="clear" w:color="000000" w:fill="FFFFFF"/>
            <w:vAlign w:val="center"/>
          </w:tcPr>
          <w:p w14:paraId="54D28844" w14:textId="77777777" w:rsidR="00B90693" w:rsidRPr="001E3493" w:rsidRDefault="00B90693" w:rsidP="00FC5BDB">
            <w:pPr>
              <w:spacing w:line="240" w:lineRule="auto"/>
            </w:pPr>
            <w:r w:rsidRPr="001E3493">
              <w:t>31.72</w:t>
            </w:r>
          </w:p>
        </w:tc>
        <w:tc>
          <w:tcPr>
            <w:tcW w:w="1670" w:type="dxa"/>
            <w:shd w:val="clear" w:color="auto" w:fill="auto"/>
            <w:noWrap/>
            <w:vAlign w:val="center"/>
          </w:tcPr>
          <w:p w14:paraId="2BC287E6" w14:textId="77777777" w:rsidR="00B90693" w:rsidRPr="001E3493" w:rsidRDefault="00B90693" w:rsidP="00FC5BDB">
            <w:pPr>
              <w:spacing w:line="240" w:lineRule="auto"/>
            </w:pPr>
            <w:r w:rsidRPr="001E3493">
              <w:t xml:space="preserve">28.07 </w:t>
            </w:r>
            <m:oMath>
              <m:r>
                <w:rPr>
                  <w:rFonts w:ascii="Cambria Math" w:hAnsi="Cambria Math"/>
                </w:rPr>
                <m:t>±</m:t>
              </m:r>
            </m:oMath>
            <w:r w:rsidRPr="001E3493">
              <w:t xml:space="preserve"> 2.07</w:t>
            </w:r>
          </w:p>
        </w:tc>
        <w:tc>
          <w:tcPr>
            <w:tcW w:w="1718" w:type="dxa"/>
            <w:shd w:val="clear" w:color="000000" w:fill="FFFFFF"/>
            <w:vAlign w:val="center"/>
          </w:tcPr>
          <w:p w14:paraId="60E44B4F" w14:textId="77777777" w:rsidR="00B90693" w:rsidRPr="001E3493" w:rsidRDefault="00B90693" w:rsidP="00FC5BDB">
            <w:pPr>
              <w:spacing w:line="240" w:lineRule="auto"/>
            </w:pPr>
            <w:r w:rsidRPr="001E3493">
              <w:t>28.59 4.82</w:t>
            </w:r>
          </w:p>
        </w:tc>
        <w:tc>
          <w:tcPr>
            <w:tcW w:w="1650" w:type="dxa"/>
            <w:shd w:val="clear" w:color="000000" w:fill="FFFFFF"/>
            <w:vAlign w:val="center"/>
          </w:tcPr>
          <w:p w14:paraId="3129FDDA" w14:textId="77777777" w:rsidR="00B90693" w:rsidRPr="001E3493" w:rsidRDefault="00B90693" w:rsidP="00FC5BDB">
            <w:pPr>
              <w:spacing w:line="240" w:lineRule="auto"/>
            </w:pPr>
            <w:r w:rsidRPr="001E3493">
              <w:t xml:space="preserve">29.69 </w:t>
            </w:r>
            <m:oMath>
              <m:r>
                <w:rPr>
                  <w:rFonts w:ascii="Cambria Math" w:hAnsi="Cambria Math"/>
                </w:rPr>
                <m:t>±</m:t>
              </m:r>
            </m:oMath>
            <w:r w:rsidRPr="001E3493">
              <w:t xml:space="preserve"> 2.57</w:t>
            </w:r>
          </w:p>
        </w:tc>
      </w:tr>
      <w:tr w:rsidR="00B90693" w:rsidRPr="001E3493" w14:paraId="6C68EE00" w14:textId="77777777" w:rsidTr="00FC5BDB">
        <w:trPr>
          <w:cantSplit/>
          <w:trHeight w:val="320"/>
          <w:jc w:val="center"/>
        </w:trPr>
        <w:tc>
          <w:tcPr>
            <w:tcW w:w="1114" w:type="dxa"/>
            <w:vMerge/>
            <w:shd w:val="clear" w:color="000000" w:fill="FFFFFF"/>
          </w:tcPr>
          <w:p w14:paraId="16198358" w14:textId="3611B30F" w:rsidR="00B90693" w:rsidRPr="001E3493" w:rsidRDefault="00B90693" w:rsidP="00FC5BDB">
            <w:pPr>
              <w:spacing w:line="240" w:lineRule="auto"/>
            </w:pPr>
          </w:p>
        </w:tc>
        <w:tc>
          <w:tcPr>
            <w:tcW w:w="1313" w:type="dxa"/>
            <w:shd w:val="clear" w:color="000000" w:fill="FFFFFF"/>
            <w:vAlign w:val="center"/>
          </w:tcPr>
          <w:p w14:paraId="6BD09006" w14:textId="77777777" w:rsidR="00B90693" w:rsidRPr="001E3493" w:rsidRDefault="00B90693" w:rsidP="00FC5BDB">
            <w:pPr>
              <w:spacing w:line="240" w:lineRule="auto"/>
            </w:pPr>
            <w:r w:rsidRPr="001E3493">
              <w:t>7</w:t>
            </w:r>
          </w:p>
        </w:tc>
        <w:tc>
          <w:tcPr>
            <w:tcW w:w="2160" w:type="dxa"/>
            <w:shd w:val="clear" w:color="000000" w:fill="FFFFFF"/>
            <w:vAlign w:val="center"/>
          </w:tcPr>
          <w:p w14:paraId="3B3213D7" w14:textId="77777777" w:rsidR="00B90693" w:rsidRPr="001E3493" w:rsidRDefault="00B90693" w:rsidP="00FC5BDB">
            <w:pPr>
              <w:spacing w:line="240" w:lineRule="auto"/>
            </w:pPr>
            <w:r w:rsidRPr="001E3493">
              <w:t>31.01</w:t>
            </w:r>
          </w:p>
        </w:tc>
        <w:tc>
          <w:tcPr>
            <w:tcW w:w="1670" w:type="dxa"/>
            <w:shd w:val="clear" w:color="auto" w:fill="auto"/>
            <w:noWrap/>
            <w:vAlign w:val="center"/>
          </w:tcPr>
          <w:p w14:paraId="0B2FFB0C" w14:textId="77777777" w:rsidR="00B90693" w:rsidRPr="001E3493" w:rsidRDefault="00B90693" w:rsidP="00FC5BDB">
            <w:pPr>
              <w:spacing w:line="240" w:lineRule="auto"/>
            </w:pPr>
            <w:r w:rsidRPr="001E3493">
              <w:t xml:space="preserve">32.76 </w:t>
            </w:r>
            <m:oMath>
              <m:r>
                <w:rPr>
                  <w:rFonts w:ascii="Cambria Math" w:hAnsi="Cambria Math"/>
                </w:rPr>
                <m:t>±</m:t>
              </m:r>
            </m:oMath>
            <w:r w:rsidRPr="001E3493">
              <w:t xml:space="preserve"> 3.48</w:t>
            </w:r>
          </w:p>
        </w:tc>
        <w:tc>
          <w:tcPr>
            <w:tcW w:w="1718" w:type="dxa"/>
            <w:shd w:val="clear" w:color="000000" w:fill="FFFFFF"/>
            <w:vAlign w:val="center"/>
          </w:tcPr>
          <w:p w14:paraId="4ABEA9F7" w14:textId="77777777" w:rsidR="00B90693" w:rsidRPr="001E3493" w:rsidRDefault="00B90693" w:rsidP="00FC5BDB">
            <w:pPr>
              <w:spacing w:line="240" w:lineRule="auto"/>
            </w:pPr>
            <w:r w:rsidRPr="001E3493">
              <w:t>28.10 3.83</w:t>
            </w:r>
          </w:p>
        </w:tc>
        <w:tc>
          <w:tcPr>
            <w:tcW w:w="1650" w:type="dxa"/>
            <w:shd w:val="clear" w:color="000000" w:fill="FFFFFF"/>
            <w:vAlign w:val="center"/>
          </w:tcPr>
          <w:p w14:paraId="0F8B41D3" w14:textId="77777777" w:rsidR="00B90693" w:rsidRPr="001E3493" w:rsidRDefault="00B90693" w:rsidP="00FC5BDB">
            <w:pPr>
              <w:spacing w:line="240" w:lineRule="auto"/>
            </w:pPr>
            <w:r w:rsidRPr="001E3493">
              <w:t xml:space="preserve">35.15 </w:t>
            </w:r>
            <m:oMath>
              <m:r>
                <w:rPr>
                  <w:rFonts w:ascii="Cambria Math" w:hAnsi="Cambria Math"/>
                </w:rPr>
                <m:t>±</m:t>
              </m:r>
            </m:oMath>
            <w:r w:rsidRPr="001E3493">
              <w:t xml:space="preserve"> 3.04</w:t>
            </w:r>
          </w:p>
        </w:tc>
      </w:tr>
      <w:tr w:rsidR="00B90693" w:rsidRPr="001E3493" w14:paraId="5C521B3F" w14:textId="77777777" w:rsidTr="00FC5BDB">
        <w:trPr>
          <w:cantSplit/>
          <w:trHeight w:val="320"/>
          <w:jc w:val="center"/>
        </w:trPr>
        <w:tc>
          <w:tcPr>
            <w:tcW w:w="1114" w:type="dxa"/>
            <w:vMerge/>
            <w:shd w:val="clear" w:color="000000" w:fill="FFFFFF"/>
          </w:tcPr>
          <w:p w14:paraId="107F789A" w14:textId="2A00D4FF" w:rsidR="00B90693" w:rsidRPr="001E3493" w:rsidRDefault="00B90693" w:rsidP="00FC5BDB">
            <w:pPr>
              <w:spacing w:line="240" w:lineRule="auto"/>
            </w:pPr>
          </w:p>
        </w:tc>
        <w:tc>
          <w:tcPr>
            <w:tcW w:w="1313" w:type="dxa"/>
            <w:shd w:val="clear" w:color="000000" w:fill="FFFFFF"/>
            <w:vAlign w:val="center"/>
          </w:tcPr>
          <w:p w14:paraId="05427681" w14:textId="77777777" w:rsidR="00B90693" w:rsidRPr="001E3493" w:rsidRDefault="00B90693" w:rsidP="00FC5BDB">
            <w:pPr>
              <w:spacing w:line="240" w:lineRule="auto"/>
            </w:pPr>
            <w:r w:rsidRPr="001E3493">
              <w:t>14</w:t>
            </w:r>
          </w:p>
        </w:tc>
        <w:tc>
          <w:tcPr>
            <w:tcW w:w="2160" w:type="dxa"/>
            <w:shd w:val="clear" w:color="000000" w:fill="FFFFFF"/>
            <w:vAlign w:val="center"/>
          </w:tcPr>
          <w:p w14:paraId="61C8DC12" w14:textId="77777777" w:rsidR="00B90693" w:rsidRPr="001E3493" w:rsidRDefault="00B90693" w:rsidP="00FC5BDB">
            <w:pPr>
              <w:spacing w:line="240" w:lineRule="auto"/>
            </w:pPr>
            <w:r w:rsidRPr="001E3493">
              <w:t xml:space="preserve">31.44 </w:t>
            </w:r>
            <m:oMath>
              <m:r>
                <w:rPr>
                  <w:rFonts w:ascii="Cambria Math" w:hAnsi="Cambria Math"/>
                </w:rPr>
                <m:t>±</m:t>
              </m:r>
            </m:oMath>
            <w:r w:rsidRPr="001E3493">
              <w:t xml:space="preserve"> 3.71</w:t>
            </w:r>
          </w:p>
        </w:tc>
        <w:tc>
          <w:tcPr>
            <w:tcW w:w="1670" w:type="dxa"/>
            <w:shd w:val="clear" w:color="auto" w:fill="auto"/>
            <w:noWrap/>
            <w:vAlign w:val="center"/>
          </w:tcPr>
          <w:p w14:paraId="71AF9AFE" w14:textId="77777777" w:rsidR="00B90693" w:rsidRPr="001E3493" w:rsidRDefault="00B90693" w:rsidP="00FC5BDB">
            <w:pPr>
              <w:spacing w:line="240" w:lineRule="auto"/>
            </w:pPr>
            <w:r w:rsidRPr="001E3493">
              <w:t xml:space="preserve">31.72 </w:t>
            </w:r>
            <m:oMath>
              <m:r>
                <w:rPr>
                  <w:rFonts w:ascii="Cambria Math" w:hAnsi="Cambria Math"/>
                </w:rPr>
                <m:t>±</m:t>
              </m:r>
            </m:oMath>
            <w:r w:rsidRPr="001E3493">
              <w:t xml:space="preserve"> 2.00</w:t>
            </w:r>
          </w:p>
        </w:tc>
        <w:tc>
          <w:tcPr>
            <w:tcW w:w="1718" w:type="dxa"/>
            <w:shd w:val="clear" w:color="000000" w:fill="FFFFFF"/>
            <w:vAlign w:val="center"/>
          </w:tcPr>
          <w:p w14:paraId="78D9F729" w14:textId="77777777" w:rsidR="00B90693" w:rsidRPr="001E3493" w:rsidRDefault="00B90693" w:rsidP="00FC5BDB">
            <w:pPr>
              <w:spacing w:line="240" w:lineRule="auto"/>
            </w:pPr>
            <w:r w:rsidRPr="001E3493">
              <w:t xml:space="preserve">26.56 </w:t>
            </w:r>
            <m:oMath>
              <m:r>
                <w:rPr>
                  <w:rFonts w:ascii="Cambria Math" w:hAnsi="Cambria Math"/>
                </w:rPr>
                <m:t>±</m:t>
              </m:r>
            </m:oMath>
            <w:r w:rsidRPr="001E3493">
              <w:t xml:space="preserve"> 3.46</w:t>
            </w:r>
          </w:p>
        </w:tc>
        <w:tc>
          <w:tcPr>
            <w:tcW w:w="1650" w:type="dxa"/>
            <w:shd w:val="clear" w:color="000000" w:fill="FFFFFF"/>
            <w:vAlign w:val="center"/>
          </w:tcPr>
          <w:p w14:paraId="5CEBC785" w14:textId="77777777" w:rsidR="00B90693" w:rsidRPr="001E3493" w:rsidRDefault="00B90693" w:rsidP="00FC5BDB">
            <w:pPr>
              <w:spacing w:line="240" w:lineRule="auto"/>
            </w:pPr>
            <w:r w:rsidRPr="001E3493">
              <w:t xml:space="preserve">32.34 </w:t>
            </w:r>
            <m:oMath>
              <m:r>
                <w:rPr>
                  <w:rFonts w:ascii="Cambria Math" w:hAnsi="Cambria Math"/>
                </w:rPr>
                <m:t>±</m:t>
              </m:r>
            </m:oMath>
            <w:r w:rsidRPr="001E3493">
              <w:t xml:space="preserve"> 2.40</w:t>
            </w:r>
          </w:p>
        </w:tc>
      </w:tr>
      <w:tr w:rsidR="00B90693" w:rsidRPr="001E3493" w14:paraId="25A307D1" w14:textId="77777777" w:rsidTr="00FC5BDB">
        <w:trPr>
          <w:cantSplit/>
          <w:trHeight w:val="320"/>
          <w:jc w:val="center"/>
        </w:trPr>
        <w:tc>
          <w:tcPr>
            <w:tcW w:w="1114" w:type="dxa"/>
            <w:vMerge/>
            <w:shd w:val="clear" w:color="000000" w:fill="FFFFFF"/>
          </w:tcPr>
          <w:p w14:paraId="54EC293C" w14:textId="1180C4D7" w:rsidR="00B90693" w:rsidRPr="001E3493" w:rsidRDefault="00B90693" w:rsidP="00FC5BDB">
            <w:pPr>
              <w:spacing w:line="240" w:lineRule="auto"/>
            </w:pPr>
          </w:p>
        </w:tc>
        <w:tc>
          <w:tcPr>
            <w:tcW w:w="1313" w:type="dxa"/>
            <w:shd w:val="clear" w:color="000000" w:fill="FFFFFF"/>
            <w:vAlign w:val="center"/>
          </w:tcPr>
          <w:p w14:paraId="02F6CB7A" w14:textId="77777777" w:rsidR="00B90693" w:rsidRPr="001E3493" w:rsidRDefault="00B90693" w:rsidP="00FC5BDB">
            <w:pPr>
              <w:spacing w:line="240" w:lineRule="auto"/>
            </w:pPr>
            <w:r w:rsidRPr="001E3493">
              <w:t>28</w:t>
            </w:r>
          </w:p>
        </w:tc>
        <w:tc>
          <w:tcPr>
            <w:tcW w:w="2160" w:type="dxa"/>
            <w:shd w:val="clear" w:color="000000" w:fill="FFFFFF"/>
            <w:vAlign w:val="center"/>
          </w:tcPr>
          <w:p w14:paraId="50E8B148" w14:textId="77777777" w:rsidR="00B90693" w:rsidRPr="001E3493" w:rsidRDefault="00B90693" w:rsidP="00FC5BDB">
            <w:pPr>
              <w:spacing w:line="240" w:lineRule="auto"/>
            </w:pPr>
            <w:r w:rsidRPr="001E3493">
              <w:t xml:space="preserve">29.25 </w:t>
            </w:r>
            <m:oMath>
              <m:r>
                <w:rPr>
                  <w:rFonts w:ascii="Cambria Math" w:hAnsi="Cambria Math"/>
                </w:rPr>
                <m:t>±</m:t>
              </m:r>
            </m:oMath>
            <w:r w:rsidRPr="001E3493">
              <w:t xml:space="preserve"> 2.27</w:t>
            </w:r>
          </w:p>
        </w:tc>
        <w:tc>
          <w:tcPr>
            <w:tcW w:w="1670" w:type="dxa"/>
            <w:shd w:val="clear" w:color="auto" w:fill="auto"/>
            <w:noWrap/>
            <w:vAlign w:val="center"/>
          </w:tcPr>
          <w:p w14:paraId="09E5E636" w14:textId="77777777" w:rsidR="00B90693" w:rsidRPr="001E3493" w:rsidRDefault="00B90693" w:rsidP="00FC5BDB">
            <w:pPr>
              <w:spacing w:line="240" w:lineRule="auto"/>
            </w:pPr>
            <w:r w:rsidRPr="001E3493">
              <w:t xml:space="preserve">33.19 </w:t>
            </w:r>
            <m:oMath>
              <m:r>
                <w:rPr>
                  <w:rFonts w:ascii="Cambria Math" w:hAnsi="Cambria Math"/>
                </w:rPr>
                <m:t>±</m:t>
              </m:r>
            </m:oMath>
            <w:r w:rsidRPr="001E3493">
              <w:t xml:space="preserve"> 2.50</w:t>
            </w:r>
          </w:p>
        </w:tc>
        <w:tc>
          <w:tcPr>
            <w:tcW w:w="1718" w:type="dxa"/>
            <w:shd w:val="clear" w:color="000000" w:fill="FFFFFF"/>
            <w:vAlign w:val="center"/>
          </w:tcPr>
          <w:p w14:paraId="53BD61EF" w14:textId="77777777" w:rsidR="00B90693" w:rsidRPr="001E3493" w:rsidRDefault="00B90693" w:rsidP="00FC5BDB">
            <w:pPr>
              <w:spacing w:line="240" w:lineRule="auto"/>
            </w:pPr>
            <w:r w:rsidRPr="001E3493">
              <w:t xml:space="preserve">28.12 </w:t>
            </w:r>
            <m:oMath>
              <m:r>
                <w:rPr>
                  <w:rFonts w:ascii="Cambria Math" w:hAnsi="Cambria Math"/>
                </w:rPr>
                <m:t>±</m:t>
              </m:r>
            </m:oMath>
            <w:r w:rsidRPr="001E3493">
              <w:t xml:space="preserve"> 4.57</w:t>
            </w:r>
          </w:p>
        </w:tc>
        <w:tc>
          <w:tcPr>
            <w:tcW w:w="1650" w:type="dxa"/>
            <w:shd w:val="clear" w:color="000000" w:fill="FFFFFF"/>
            <w:vAlign w:val="center"/>
          </w:tcPr>
          <w:p w14:paraId="2362F022" w14:textId="77777777" w:rsidR="00B90693" w:rsidRPr="001E3493" w:rsidRDefault="00B90693" w:rsidP="00FC5BDB">
            <w:pPr>
              <w:spacing w:line="240" w:lineRule="auto"/>
            </w:pPr>
            <w:r w:rsidRPr="001E3493">
              <w:t xml:space="preserve">33.83 </w:t>
            </w:r>
            <m:oMath>
              <m:r>
                <w:rPr>
                  <w:rFonts w:ascii="Cambria Math" w:hAnsi="Cambria Math"/>
                </w:rPr>
                <m:t>±</m:t>
              </m:r>
            </m:oMath>
            <w:r w:rsidRPr="001E3493">
              <w:t xml:space="preserve"> 1.81</w:t>
            </w:r>
          </w:p>
        </w:tc>
      </w:tr>
      <w:tr w:rsidR="00B90693" w:rsidRPr="001E3493" w14:paraId="0A722CDE" w14:textId="77777777" w:rsidTr="00FC5BDB">
        <w:trPr>
          <w:cantSplit/>
          <w:trHeight w:val="320"/>
          <w:jc w:val="center"/>
        </w:trPr>
        <w:tc>
          <w:tcPr>
            <w:tcW w:w="1114" w:type="dxa"/>
            <w:vMerge/>
            <w:shd w:val="clear" w:color="000000" w:fill="FFFFFF"/>
          </w:tcPr>
          <w:p w14:paraId="7A6FB0FE" w14:textId="0C2AACDE" w:rsidR="00B90693" w:rsidRPr="001E3493" w:rsidRDefault="00B90693" w:rsidP="00FC5BDB">
            <w:pPr>
              <w:spacing w:line="240" w:lineRule="auto"/>
            </w:pPr>
          </w:p>
        </w:tc>
        <w:tc>
          <w:tcPr>
            <w:tcW w:w="1313" w:type="dxa"/>
            <w:shd w:val="clear" w:color="000000" w:fill="FFFFFF"/>
            <w:vAlign w:val="center"/>
          </w:tcPr>
          <w:p w14:paraId="29E5F8D6" w14:textId="77777777" w:rsidR="00B90693" w:rsidRPr="001E3493" w:rsidRDefault="00B90693" w:rsidP="00FC5BDB">
            <w:pPr>
              <w:spacing w:line="240" w:lineRule="auto"/>
            </w:pPr>
            <w:r w:rsidRPr="001E3493">
              <w:t>42</w:t>
            </w:r>
          </w:p>
        </w:tc>
        <w:tc>
          <w:tcPr>
            <w:tcW w:w="2160" w:type="dxa"/>
            <w:shd w:val="clear" w:color="000000" w:fill="FFFFFF"/>
            <w:vAlign w:val="center"/>
          </w:tcPr>
          <w:p w14:paraId="7687E741" w14:textId="77777777" w:rsidR="00B90693" w:rsidRPr="001E3493" w:rsidRDefault="00B90693" w:rsidP="00FC5BDB">
            <w:pPr>
              <w:spacing w:line="240" w:lineRule="auto"/>
            </w:pPr>
            <w:r w:rsidRPr="001E3493">
              <w:t xml:space="preserve">29.99 </w:t>
            </w:r>
            <m:oMath>
              <m:r>
                <w:rPr>
                  <w:rFonts w:ascii="Cambria Math" w:hAnsi="Cambria Math"/>
                </w:rPr>
                <m:t>±</m:t>
              </m:r>
            </m:oMath>
            <w:r w:rsidRPr="001E3493">
              <w:t xml:space="preserve"> 2.97</w:t>
            </w:r>
          </w:p>
        </w:tc>
        <w:tc>
          <w:tcPr>
            <w:tcW w:w="1670" w:type="dxa"/>
            <w:shd w:val="clear" w:color="auto" w:fill="auto"/>
            <w:noWrap/>
            <w:vAlign w:val="center"/>
          </w:tcPr>
          <w:p w14:paraId="56BFADAF" w14:textId="77777777" w:rsidR="00B90693" w:rsidRPr="001E3493" w:rsidRDefault="00B90693" w:rsidP="00FC5BDB">
            <w:pPr>
              <w:spacing w:line="240" w:lineRule="auto"/>
            </w:pPr>
            <w:r w:rsidRPr="001E3493">
              <w:t xml:space="preserve">36.17 </w:t>
            </w:r>
            <m:oMath>
              <m:r>
                <w:rPr>
                  <w:rFonts w:ascii="Cambria Math" w:hAnsi="Cambria Math"/>
                </w:rPr>
                <m:t>±</m:t>
              </m:r>
            </m:oMath>
            <w:r w:rsidRPr="001E3493">
              <w:t xml:space="preserve"> 5.50</w:t>
            </w:r>
          </w:p>
        </w:tc>
        <w:tc>
          <w:tcPr>
            <w:tcW w:w="1718" w:type="dxa"/>
            <w:shd w:val="clear" w:color="000000" w:fill="FFFFFF"/>
            <w:vAlign w:val="center"/>
          </w:tcPr>
          <w:p w14:paraId="12770332" w14:textId="77777777" w:rsidR="00B90693" w:rsidRPr="001E3493" w:rsidRDefault="00B90693" w:rsidP="00FC5BDB">
            <w:pPr>
              <w:spacing w:line="240" w:lineRule="auto"/>
            </w:pPr>
            <w:r w:rsidRPr="001E3493">
              <w:t xml:space="preserve">29.27 </w:t>
            </w:r>
            <m:oMath>
              <m:r>
                <w:rPr>
                  <w:rFonts w:ascii="Cambria Math" w:hAnsi="Cambria Math"/>
                </w:rPr>
                <m:t>±</m:t>
              </m:r>
            </m:oMath>
            <w:r w:rsidRPr="001E3493">
              <w:t xml:space="preserve"> 2.69</w:t>
            </w:r>
          </w:p>
        </w:tc>
        <w:tc>
          <w:tcPr>
            <w:tcW w:w="1650" w:type="dxa"/>
            <w:shd w:val="clear" w:color="000000" w:fill="FFFFFF"/>
            <w:vAlign w:val="center"/>
          </w:tcPr>
          <w:p w14:paraId="7AC248DC" w14:textId="77777777" w:rsidR="00B90693" w:rsidRPr="001E3493" w:rsidRDefault="00B90693" w:rsidP="00FC5BDB">
            <w:pPr>
              <w:spacing w:line="240" w:lineRule="auto"/>
            </w:pPr>
            <w:r w:rsidRPr="001E3493">
              <w:t xml:space="preserve">33.41 </w:t>
            </w:r>
            <m:oMath>
              <m:r>
                <w:rPr>
                  <w:rFonts w:ascii="Cambria Math" w:hAnsi="Cambria Math"/>
                </w:rPr>
                <m:t>±</m:t>
              </m:r>
            </m:oMath>
            <w:r w:rsidRPr="001E3493">
              <w:t xml:space="preserve"> 1.80</w:t>
            </w:r>
          </w:p>
        </w:tc>
      </w:tr>
      <w:tr w:rsidR="00B90693" w:rsidRPr="001E3493" w14:paraId="70B4451C" w14:textId="77777777" w:rsidTr="00FC5BDB">
        <w:trPr>
          <w:cantSplit/>
          <w:trHeight w:val="320"/>
          <w:jc w:val="center"/>
        </w:trPr>
        <w:tc>
          <w:tcPr>
            <w:tcW w:w="1114" w:type="dxa"/>
            <w:vMerge/>
            <w:shd w:val="clear" w:color="000000" w:fill="FFFFFF"/>
          </w:tcPr>
          <w:p w14:paraId="592FE763" w14:textId="77777777" w:rsidR="00B90693" w:rsidRPr="001E3493" w:rsidRDefault="00B90693" w:rsidP="00FC5BDB">
            <w:pPr>
              <w:spacing w:line="240" w:lineRule="auto"/>
            </w:pPr>
          </w:p>
        </w:tc>
        <w:tc>
          <w:tcPr>
            <w:tcW w:w="1313" w:type="dxa"/>
            <w:shd w:val="clear" w:color="000000" w:fill="FFFFFF"/>
            <w:vAlign w:val="center"/>
          </w:tcPr>
          <w:p w14:paraId="1DCC9749" w14:textId="77777777" w:rsidR="00B90693" w:rsidRPr="001E3493" w:rsidRDefault="00B90693" w:rsidP="00FC5BDB">
            <w:pPr>
              <w:spacing w:line="240" w:lineRule="auto"/>
            </w:pPr>
            <w:r w:rsidRPr="001E3493">
              <w:t>56</w:t>
            </w:r>
          </w:p>
        </w:tc>
        <w:tc>
          <w:tcPr>
            <w:tcW w:w="2160" w:type="dxa"/>
            <w:shd w:val="clear" w:color="000000" w:fill="FFFFFF"/>
            <w:vAlign w:val="center"/>
          </w:tcPr>
          <w:p w14:paraId="4CD48896" w14:textId="77777777" w:rsidR="00B90693" w:rsidRPr="001E3493" w:rsidRDefault="00B90693" w:rsidP="00FC5BDB">
            <w:pPr>
              <w:spacing w:line="240" w:lineRule="auto"/>
            </w:pPr>
            <w:r w:rsidRPr="001E3493">
              <w:t xml:space="preserve">30.38 </w:t>
            </w:r>
            <m:oMath>
              <m:r>
                <w:rPr>
                  <w:rFonts w:ascii="Cambria Math" w:hAnsi="Cambria Math"/>
                </w:rPr>
                <m:t>±</m:t>
              </m:r>
            </m:oMath>
            <w:r w:rsidRPr="001E3493">
              <w:t xml:space="preserve"> 1.40</w:t>
            </w:r>
          </w:p>
        </w:tc>
        <w:tc>
          <w:tcPr>
            <w:tcW w:w="1670" w:type="dxa"/>
            <w:shd w:val="clear" w:color="auto" w:fill="auto"/>
            <w:noWrap/>
            <w:vAlign w:val="center"/>
          </w:tcPr>
          <w:p w14:paraId="1088BDC2" w14:textId="77777777" w:rsidR="00B90693" w:rsidRPr="001E3493" w:rsidRDefault="00B90693" w:rsidP="00FC5BDB">
            <w:pPr>
              <w:spacing w:line="240" w:lineRule="auto"/>
            </w:pPr>
          </w:p>
        </w:tc>
        <w:tc>
          <w:tcPr>
            <w:tcW w:w="1718" w:type="dxa"/>
            <w:shd w:val="clear" w:color="000000" w:fill="FFFFFF"/>
            <w:vAlign w:val="center"/>
          </w:tcPr>
          <w:p w14:paraId="68E47817" w14:textId="77777777" w:rsidR="00B90693" w:rsidRPr="001E3493" w:rsidRDefault="00B90693" w:rsidP="00FC5BDB">
            <w:pPr>
              <w:spacing w:line="240" w:lineRule="auto"/>
            </w:pPr>
            <w:r w:rsidRPr="001E3493">
              <w:t xml:space="preserve">28.37 </w:t>
            </w:r>
            <m:oMath>
              <m:r>
                <w:rPr>
                  <w:rFonts w:ascii="Cambria Math" w:hAnsi="Cambria Math"/>
                </w:rPr>
                <m:t>±</m:t>
              </m:r>
            </m:oMath>
            <w:r w:rsidRPr="001E3493">
              <w:t xml:space="preserve"> 3.13</w:t>
            </w:r>
          </w:p>
        </w:tc>
        <w:tc>
          <w:tcPr>
            <w:tcW w:w="1650" w:type="dxa"/>
            <w:shd w:val="clear" w:color="000000" w:fill="FFFFFF"/>
            <w:vAlign w:val="center"/>
          </w:tcPr>
          <w:p w14:paraId="1FE00889" w14:textId="77777777" w:rsidR="00B90693" w:rsidRPr="001E3493" w:rsidRDefault="00B90693" w:rsidP="00FC5BDB">
            <w:pPr>
              <w:spacing w:line="240" w:lineRule="auto"/>
            </w:pPr>
            <w:r w:rsidRPr="001E3493">
              <w:t xml:space="preserve">30.91 </w:t>
            </w:r>
            <m:oMath>
              <m:r>
                <w:rPr>
                  <w:rFonts w:ascii="Cambria Math" w:hAnsi="Cambria Math"/>
                </w:rPr>
                <m:t>±</m:t>
              </m:r>
            </m:oMath>
            <w:r w:rsidRPr="001E3493">
              <w:t xml:space="preserve"> 2.18</w:t>
            </w:r>
          </w:p>
        </w:tc>
      </w:tr>
      <w:tr w:rsidR="00B90693" w:rsidRPr="001E3493" w14:paraId="7E9159A0" w14:textId="77777777" w:rsidTr="00FC5BDB">
        <w:trPr>
          <w:cantSplit/>
          <w:trHeight w:val="320"/>
          <w:jc w:val="center"/>
        </w:trPr>
        <w:tc>
          <w:tcPr>
            <w:tcW w:w="1114" w:type="dxa"/>
            <w:vMerge/>
            <w:shd w:val="clear" w:color="000000" w:fill="FFFFFF"/>
          </w:tcPr>
          <w:p w14:paraId="4ECC3F1A" w14:textId="77777777" w:rsidR="00B90693" w:rsidRPr="001E3493" w:rsidRDefault="00B90693" w:rsidP="00FC5BDB">
            <w:pPr>
              <w:spacing w:line="240" w:lineRule="auto"/>
            </w:pPr>
          </w:p>
        </w:tc>
        <w:tc>
          <w:tcPr>
            <w:tcW w:w="1313" w:type="dxa"/>
            <w:shd w:val="clear" w:color="000000" w:fill="FFFFFF"/>
            <w:vAlign w:val="center"/>
          </w:tcPr>
          <w:p w14:paraId="0C9DB312" w14:textId="77777777" w:rsidR="00B90693" w:rsidRPr="001E3493" w:rsidRDefault="00B90693" w:rsidP="00FC5BDB">
            <w:pPr>
              <w:spacing w:line="240" w:lineRule="auto"/>
            </w:pPr>
            <w:r w:rsidRPr="001E3493">
              <w:t>70</w:t>
            </w:r>
          </w:p>
        </w:tc>
        <w:tc>
          <w:tcPr>
            <w:tcW w:w="2160" w:type="dxa"/>
            <w:shd w:val="clear" w:color="000000" w:fill="FFFFFF"/>
            <w:vAlign w:val="center"/>
          </w:tcPr>
          <w:p w14:paraId="18EB7F3A" w14:textId="77777777" w:rsidR="00B90693" w:rsidRPr="001E3493" w:rsidRDefault="00B90693" w:rsidP="00FC5BDB">
            <w:pPr>
              <w:spacing w:line="240" w:lineRule="auto"/>
            </w:pPr>
            <w:r w:rsidRPr="001E3493">
              <w:t xml:space="preserve">30.86 </w:t>
            </w:r>
            <m:oMath>
              <m:r>
                <w:rPr>
                  <w:rFonts w:ascii="Cambria Math" w:hAnsi="Cambria Math"/>
                </w:rPr>
                <m:t>±</m:t>
              </m:r>
            </m:oMath>
            <w:r w:rsidRPr="001E3493">
              <w:t xml:space="preserve"> 1.70</w:t>
            </w:r>
          </w:p>
        </w:tc>
        <w:tc>
          <w:tcPr>
            <w:tcW w:w="1670" w:type="dxa"/>
            <w:shd w:val="clear" w:color="auto" w:fill="auto"/>
            <w:noWrap/>
            <w:vAlign w:val="bottom"/>
          </w:tcPr>
          <w:p w14:paraId="1D7C84B4" w14:textId="77777777" w:rsidR="00B90693" w:rsidRPr="001E3493" w:rsidRDefault="00B90693" w:rsidP="00FC5BDB">
            <w:pPr>
              <w:spacing w:line="240" w:lineRule="auto"/>
            </w:pPr>
          </w:p>
        </w:tc>
        <w:tc>
          <w:tcPr>
            <w:tcW w:w="1718" w:type="dxa"/>
            <w:shd w:val="clear" w:color="000000" w:fill="FFFFFF"/>
            <w:vAlign w:val="center"/>
          </w:tcPr>
          <w:p w14:paraId="4CFB9C72" w14:textId="77777777" w:rsidR="00B90693" w:rsidRPr="001E3493" w:rsidRDefault="00B90693" w:rsidP="00FC5BDB">
            <w:pPr>
              <w:spacing w:line="240" w:lineRule="auto"/>
            </w:pPr>
            <w:r w:rsidRPr="001E3493">
              <w:t xml:space="preserve">27.46 </w:t>
            </w:r>
            <m:oMath>
              <m:r>
                <w:rPr>
                  <w:rFonts w:ascii="Cambria Math" w:hAnsi="Cambria Math"/>
                </w:rPr>
                <m:t>±</m:t>
              </m:r>
            </m:oMath>
            <w:r w:rsidRPr="001E3493">
              <w:t xml:space="preserve"> 3.70</w:t>
            </w:r>
          </w:p>
        </w:tc>
        <w:tc>
          <w:tcPr>
            <w:tcW w:w="1650" w:type="dxa"/>
            <w:shd w:val="clear" w:color="000000" w:fill="FFFFFF"/>
            <w:vAlign w:val="center"/>
          </w:tcPr>
          <w:p w14:paraId="6BAD9DF3" w14:textId="77777777" w:rsidR="00B90693" w:rsidRPr="001E3493" w:rsidRDefault="00B90693" w:rsidP="00FC5BDB">
            <w:pPr>
              <w:spacing w:line="240" w:lineRule="auto"/>
            </w:pPr>
            <w:r w:rsidRPr="001E3493">
              <w:t xml:space="preserve">33.55 </w:t>
            </w:r>
            <m:oMath>
              <m:r>
                <w:rPr>
                  <w:rFonts w:ascii="Cambria Math" w:hAnsi="Cambria Math"/>
                </w:rPr>
                <m:t>±</m:t>
              </m:r>
            </m:oMath>
            <w:r w:rsidRPr="001E3493">
              <w:t xml:space="preserve"> 1.74</w:t>
            </w:r>
          </w:p>
        </w:tc>
      </w:tr>
      <w:tr w:rsidR="00B90693" w:rsidRPr="001E3493" w14:paraId="2571543E" w14:textId="77777777" w:rsidTr="00FC5BDB">
        <w:trPr>
          <w:cantSplit/>
          <w:trHeight w:val="320"/>
          <w:jc w:val="center"/>
        </w:trPr>
        <w:tc>
          <w:tcPr>
            <w:tcW w:w="1114" w:type="dxa"/>
            <w:vMerge/>
            <w:shd w:val="clear" w:color="000000" w:fill="FFFFFF"/>
          </w:tcPr>
          <w:p w14:paraId="29285420" w14:textId="77777777" w:rsidR="00B90693" w:rsidRPr="001E3493" w:rsidRDefault="00B90693" w:rsidP="00FC5BDB">
            <w:pPr>
              <w:spacing w:line="240" w:lineRule="auto"/>
            </w:pPr>
          </w:p>
        </w:tc>
        <w:tc>
          <w:tcPr>
            <w:tcW w:w="1313" w:type="dxa"/>
            <w:shd w:val="clear" w:color="000000" w:fill="FFFFFF"/>
            <w:vAlign w:val="center"/>
          </w:tcPr>
          <w:p w14:paraId="0B3012FD" w14:textId="77777777" w:rsidR="00B90693" w:rsidRPr="001E3493" w:rsidRDefault="00B90693" w:rsidP="00FC5BDB">
            <w:pPr>
              <w:spacing w:line="240" w:lineRule="auto"/>
            </w:pPr>
            <w:r w:rsidRPr="001E3493">
              <w:t>84</w:t>
            </w:r>
          </w:p>
        </w:tc>
        <w:tc>
          <w:tcPr>
            <w:tcW w:w="2160" w:type="dxa"/>
            <w:shd w:val="clear" w:color="000000" w:fill="FFFFFF"/>
            <w:vAlign w:val="center"/>
          </w:tcPr>
          <w:p w14:paraId="4E5532B3" w14:textId="77777777" w:rsidR="00B90693" w:rsidRPr="001E3493" w:rsidRDefault="00B90693" w:rsidP="00FC5BDB">
            <w:pPr>
              <w:spacing w:line="240" w:lineRule="auto"/>
            </w:pPr>
            <w:r w:rsidRPr="001E3493">
              <w:t xml:space="preserve">29.08 </w:t>
            </w:r>
            <m:oMath>
              <m:r>
                <w:rPr>
                  <w:rFonts w:ascii="Cambria Math" w:hAnsi="Cambria Math"/>
                </w:rPr>
                <m:t>±</m:t>
              </m:r>
            </m:oMath>
            <w:r w:rsidRPr="001E3493">
              <w:t xml:space="preserve"> 2.20</w:t>
            </w:r>
          </w:p>
        </w:tc>
        <w:tc>
          <w:tcPr>
            <w:tcW w:w="1670" w:type="dxa"/>
            <w:shd w:val="clear" w:color="auto" w:fill="auto"/>
            <w:noWrap/>
            <w:vAlign w:val="bottom"/>
          </w:tcPr>
          <w:p w14:paraId="3586DF1C" w14:textId="77777777" w:rsidR="00B90693" w:rsidRPr="001E3493" w:rsidRDefault="00B90693" w:rsidP="00FC5BDB">
            <w:pPr>
              <w:spacing w:line="240" w:lineRule="auto"/>
            </w:pPr>
          </w:p>
        </w:tc>
        <w:tc>
          <w:tcPr>
            <w:tcW w:w="1718" w:type="dxa"/>
            <w:shd w:val="clear" w:color="000000" w:fill="FFFFFF"/>
            <w:vAlign w:val="center"/>
          </w:tcPr>
          <w:p w14:paraId="122A0619" w14:textId="77777777" w:rsidR="00B90693" w:rsidRPr="001E3493" w:rsidRDefault="00B90693" w:rsidP="00FC5BDB">
            <w:pPr>
              <w:spacing w:line="240" w:lineRule="auto"/>
            </w:pPr>
            <w:r w:rsidRPr="001E3493">
              <w:t xml:space="preserve">24.62 </w:t>
            </w:r>
            <m:oMath>
              <m:r>
                <w:rPr>
                  <w:rFonts w:ascii="Cambria Math" w:hAnsi="Cambria Math"/>
                </w:rPr>
                <m:t>±</m:t>
              </m:r>
            </m:oMath>
            <w:r w:rsidRPr="001E3493">
              <w:t xml:space="preserve"> 3.23</w:t>
            </w:r>
          </w:p>
        </w:tc>
        <w:tc>
          <w:tcPr>
            <w:tcW w:w="1650" w:type="dxa"/>
            <w:shd w:val="clear" w:color="000000" w:fill="FFFFFF"/>
            <w:vAlign w:val="center"/>
          </w:tcPr>
          <w:p w14:paraId="7138A726" w14:textId="77777777" w:rsidR="00B90693" w:rsidRPr="001E3493" w:rsidRDefault="00B90693" w:rsidP="00FC5BDB">
            <w:pPr>
              <w:spacing w:line="240" w:lineRule="auto"/>
            </w:pPr>
            <w:r w:rsidRPr="001E3493">
              <w:t xml:space="preserve">29.92 </w:t>
            </w:r>
            <m:oMath>
              <m:r>
                <w:rPr>
                  <w:rFonts w:ascii="Cambria Math" w:hAnsi="Cambria Math"/>
                </w:rPr>
                <m:t>±</m:t>
              </m:r>
            </m:oMath>
            <w:r w:rsidRPr="001E3493">
              <w:t xml:space="preserve"> 2.46</w:t>
            </w:r>
          </w:p>
        </w:tc>
      </w:tr>
      <w:tr w:rsidR="00EA391B" w:rsidRPr="001E3493" w14:paraId="5FE1B8E9" w14:textId="77777777" w:rsidTr="00FC5BDB">
        <w:trPr>
          <w:cantSplit/>
          <w:trHeight w:val="320"/>
          <w:jc w:val="center"/>
        </w:trPr>
        <w:tc>
          <w:tcPr>
            <w:tcW w:w="1114" w:type="dxa"/>
            <w:vMerge w:val="restart"/>
            <w:shd w:val="clear" w:color="000000" w:fill="FFFFFF"/>
          </w:tcPr>
          <w:p w14:paraId="2ECFFD6C" w14:textId="146ABF9D" w:rsidR="00EA391B" w:rsidRPr="001E3493" w:rsidRDefault="00EA391B" w:rsidP="00EA391B">
            <w:pPr>
              <w:spacing w:line="240" w:lineRule="auto"/>
            </w:pPr>
            <w:r w:rsidRPr="001E3493">
              <w:t>RF</w:t>
            </w:r>
          </w:p>
        </w:tc>
        <w:tc>
          <w:tcPr>
            <w:tcW w:w="1313" w:type="dxa"/>
            <w:shd w:val="clear" w:color="000000" w:fill="FFFFFF"/>
            <w:vAlign w:val="center"/>
          </w:tcPr>
          <w:p w14:paraId="7C39F36B" w14:textId="77777777" w:rsidR="00EA391B" w:rsidRPr="001E3493" w:rsidRDefault="00EA391B" w:rsidP="00EA391B">
            <w:pPr>
              <w:spacing w:line="240" w:lineRule="auto"/>
            </w:pPr>
            <w:r w:rsidRPr="001E3493">
              <w:t>-1</w:t>
            </w:r>
          </w:p>
        </w:tc>
        <w:tc>
          <w:tcPr>
            <w:tcW w:w="2160" w:type="dxa"/>
            <w:shd w:val="clear" w:color="000000" w:fill="FFFFFF"/>
          </w:tcPr>
          <w:p w14:paraId="563C523F" w14:textId="77777777" w:rsidR="00EA391B" w:rsidRPr="001E3493" w:rsidRDefault="00EA391B" w:rsidP="00EA391B">
            <w:pPr>
              <w:spacing w:line="240" w:lineRule="auto"/>
            </w:pPr>
            <w:r w:rsidRPr="001E3493">
              <w:rPr>
                <w:rFonts w:eastAsiaTheme="minorHAnsi"/>
              </w:rPr>
              <w:t xml:space="preserve">40.51 </w:t>
            </w:r>
            <m:oMath>
              <m:r>
                <w:rPr>
                  <w:rFonts w:ascii="Cambria Math" w:hAnsi="Cambria Math"/>
                </w:rPr>
                <m:t>±</m:t>
              </m:r>
            </m:oMath>
            <w:r w:rsidRPr="001E3493">
              <w:rPr>
                <w:rFonts w:eastAsiaTheme="minorEastAsia"/>
              </w:rPr>
              <w:t xml:space="preserve"> 4.65</w:t>
            </w:r>
          </w:p>
        </w:tc>
        <w:tc>
          <w:tcPr>
            <w:tcW w:w="1670" w:type="dxa"/>
            <w:shd w:val="clear" w:color="auto" w:fill="auto"/>
            <w:noWrap/>
            <w:vAlign w:val="center"/>
          </w:tcPr>
          <w:p w14:paraId="632C16D2" w14:textId="77777777" w:rsidR="00EA391B" w:rsidRPr="001E3493" w:rsidRDefault="00EA391B" w:rsidP="00EA391B">
            <w:pPr>
              <w:spacing w:line="240" w:lineRule="auto"/>
            </w:pPr>
            <w:r w:rsidRPr="001E3493">
              <w:t xml:space="preserve">39.22 </w:t>
            </w:r>
            <m:oMath>
              <m:r>
                <w:rPr>
                  <w:rFonts w:ascii="Cambria Math" w:hAnsi="Cambria Math"/>
                </w:rPr>
                <m:t>±</m:t>
              </m:r>
            </m:oMath>
            <w:r w:rsidRPr="001E3493">
              <w:t xml:space="preserve"> 1.70</w:t>
            </w:r>
          </w:p>
        </w:tc>
        <w:tc>
          <w:tcPr>
            <w:tcW w:w="1718" w:type="dxa"/>
            <w:shd w:val="clear" w:color="000000" w:fill="FFFFFF"/>
            <w:vAlign w:val="center"/>
          </w:tcPr>
          <w:p w14:paraId="2D74719F" w14:textId="77777777" w:rsidR="00EA391B" w:rsidRPr="001E3493" w:rsidRDefault="00EA391B" w:rsidP="00EA391B">
            <w:pPr>
              <w:spacing w:line="240" w:lineRule="auto"/>
            </w:pPr>
            <w:r w:rsidRPr="001E3493">
              <w:t xml:space="preserve">34.35 </w:t>
            </w:r>
            <m:oMath>
              <m:r>
                <w:rPr>
                  <w:rFonts w:ascii="Cambria Math" w:hAnsi="Cambria Math"/>
                </w:rPr>
                <m:t>±</m:t>
              </m:r>
            </m:oMath>
            <w:r w:rsidRPr="001E3493">
              <w:t xml:space="preserve"> 2.84</w:t>
            </w:r>
          </w:p>
        </w:tc>
        <w:tc>
          <w:tcPr>
            <w:tcW w:w="1650" w:type="dxa"/>
            <w:shd w:val="clear" w:color="000000" w:fill="FFFFFF"/>
            <w:vAlign w:val="center"/>
          </w:tcPr>
          <w:p w14:paraId="6737B9D9" w14:textId="77777777" w:rsidR="00EA391B" w:rsidRPr="001E3493" w:rsidRDefault="00EA391B" w:rsidP="00EA391B">
            <w:pPr>
              <w:spacing w:line="240" w:lineRule="auto"/>
            </w:pPr>
            <w:r w:rsidRPr="001E3493">
              <w:t xml:space="preserve">35.50 </w:t>
            </w:r>
            <m:oMath>
              <m:r>
                <w:rPr>
                  <w:rFonts w:ascii="Cambria Math" w:hAnsi="Cambria Math"/>
                </w:rPr>
                <m:t>±</m:t>
              </m:r>
            </m:oMath>
            <w:r w:rsidRPr="001E3493">
              <w:t xml:space="preserve"> 1.60</w:t>
            </w:r>
          </w:p>
        </w:tc>
      </w:tr>
      <w:tr w:rsidR="00EA391B" w:rsidRPr="001E3493" w14:paraId="7CB6A3E7" w14:textId="77777777" w:rsidTr="00FC5BDB">
        <w:trPr>
          <w:cantSplit/>
          <w:trHeight w:val="320"/>
          <w:jc w:val="center"/>
        </w:trPr>
        <w:tc>
          <w:tcPr>
            <w:tcW w:w="1114" w:type="dxa"/>
            <w:vMerge/>
            <w:shd w:val="clear" w:color="000000" w:fill="FFFFFF"/>
          </w:tcPr>
          <w:p w14:paraId="717F9EE1" w14:textId="17E92562" w:rsidR="00EA391B" w:rsidRPr="001E3493" w:rsidRDefault="00EA391B" w:rsidP="00EA391B">
            <w:pPr>
              <w:spacing w:line="240" w:lineRule="auto"/>
            </w:pPr>
          </w:p>
        </w:tc>
        <w:tc>
          <w:tcPr>
            <w:tcW w:w="1313" w:type="dxa"/>
            <w:shd w:val="clear" w:color="000000" w:fill="FFFFFF"/>
            <w:vAlign w:val="center"/>
          </w:tcPr>
          <w:p w14:paraId="47FF0E95" w14:textId="77777777" w:rsidR="00EA391B" w:rsidRPr="001E3493" w:rsidRDefault="00EA391B" w:rsidP="00EA391B">
            <w:pPr>
              <w:spacing w:line="240" w:lineRule="auto"/>
            </w:pPr>
            <w:r w:rsidRPr="001E3493">
              <w:t>7</w:t>
            </w:r>
          </w:p>
        </w:tc>
        <w:tc>
          <w:tcPr>
            <w:tcW w:w="2160" w:type="dxa"/>
            <w:shd w:val="clear" w:color="000000" w:fill="FFFFFF"/>
          </w:tcPr>
          <w:p w14:paraId="1EDF32E3" w14:textId="77777777" w:rsidR="00EA391B" w:rsidRPr="001E3493" w:rsidRDefault="00EA391B" w:rsidP="00EA391B">
            <w:pPr>
              <w:spacing w:line="240" w:lineRule="auto"/>
            </w:pPr>
            <w:r w:rsidRPr="001E3493">
              <w:rPr>
                <w:rFonts w:eastAsiaTheme="minorHAnsi"/>
              </w:rPr>
              <w:t xml:space="preserve">38.09 </w:t>
            </w:r>
            <m:oMath>
              <m:r>
                <w:rPr>
                  <w:rFonts w:ascii="Cambria Math" w:hAnsi="Cambria Math"/>
                </w:rPr>
                <m:t>±</m:t>
              </m:r>
            </m:oMath>
            <w:r w:rsidRPr="001E3493">
              <w:rPr>
                <w:rFonts w:eastAsiaTheme="minorEastAsia"/>
              </w:rPr>
              <w:t xml:space="preserve"> 2.61</w:t>
            </w:r>
          </w:p>
        </w:tc>
        <w:tc>
          <w:tcPr>
            <w:tcW w:w="1670" w:type="dxa"/>
            <w:shd w:val="clear" w:color="auto" w:fill="auto"/>
            <w:noWrap/>
            <w:vAlign w:val="center"/>
          </w:tcPr>
          <w:p w14:paraId="73AFF040" w14:textId="77777777" w:rsidR="00EA391B" w:rsidRPr="001E3493" w:rsidRDefault="00EA391B" w:rsidP="00EA391B">
            <w:pPr>
              <w:spacing w:line="240" w:lineRule="auto"/>
            </w:pPr>
            <w:r w:rsidRPr="001E3493">
              <w:t xml:space="preserve">37.94 </w:t>
            </w:r>
            <m:oMath>
              <m:r>
                <w:rPr>
                  <w:rFonts w:ascii="Cambria Math" w:hAnsi="Cambria Math"/>
                </w:rPr>
                <m:t>±</m:t>
              </m:r>
            </m:oMath>
            <w:r w:rsidRPr="001E3493">
              <w:t xml:space="preserve"> 2.63</w:t>
            </w:r>
          </w:p>
        </w:tc>
        <w:tc>
          <w:tcPr>
            <w:tcW w:w="1718" w:type="dxa"/>
            <w:shd w:val="clear" w:color="000000" w:fill="FFFFFF"/>
            <w:vAlign w:val="center"/>
          </w:tcPr>
          <w:p w14:paraId="3FA0B386" w14:textId="77777777" w:rsidR="00EA391B" w:rsidRPr="001E3493" w:rsidRDefault="00EA391B" w:rsidP="00EA391B">
            <w:pPr>
              <w:spacing w:line="240" w:lineRule="auto"/>
            </w:pPr>
            <w:r w:rsidRPr="001E3493">
              <w:t xml:space="preserve">30.18 </w:t>
            </w:r>
            <m:oMath>
              <m:r>
                <w:rPr>
                  <w:rFonts w:ascii="Cambria Math" w:hAnsi="Cambria Math"/>
                </w:rPr>
                <m:t>±</m:t>
              </m:r>
            </m:oMath>
            <w:r w:rsidRPr="001E3493">
              <w:t xml:space="preserve"> 1.46</w:t>
            </w:r>
          </w:p>
        </w:tc>
        <w:tc>
          <w:tcPr>
            <w:tcW w:w="1650" w:type="dxa"/>
            <w:shd w:val="clear" w:color="000000" w:fill="FFFFFF"/>
            <w:vAlign w:val="center"/>
          </w:tcPr>
          <w:p w14:paraId="1313E14B" w14:textId="77777777" w:rsidR="00EA391B" w:rsidRPr="001E3493" w:rsidRDefault="00EA391B" w:rsidP="00EA391B">
            <w:pPr>
              <w:spacing w:line="240" w:lineRule="auto"/>
            </w:pPr>
            <w:r w:rsidRPr="001E3493">
              <w:t xml:space="preserve">38.48 </w:t>
            </w:r>
            <m:oMath>
              <m:r>
                <w:rPr>
                  <w:rFonts w:ascii="Cambria Math" w:hAnsi="Cambria Math"/>
                </w:rPr>
                <m:t>±</m:t>
              </m:r>
            </m:oMath>
            <w:r w:rsidRPr="001E3493">
              <w:t xml:space="preserve"> 1.65</w:t>
            </w:r>
          </w:p>
        </w:tc>
      </w:tr>
      <w:tr w:rsidR="00EA391B" w:rsidRPr="001E3493" w14:paraId="5801EB0A" w14:textId="77777777" w:rsidTr="00FC5BDB">
        <w:trPr>
          <w:cantSplit/>
          <w:trHeight w:val="320"/>
          <w:jc w:val="center"/>
        </w:trPr>
        <w:tc>
          <w:tcPr>
            <w:tcW w:w="1114" w:type="dxa"/>
            <w:vMerge/>
            <w:shd w:val="clear" w:color="000000" w:fill="FFFFFF"/>
          </w:tcPr>
          <w:p w14:paraId="05BAD4D3" w14:textId="4601CB03" w:rsidR="00EA391B" w:rsidRPr="001E3493" w:rsidRDefault="00EA391B" w:rsidP="00EA391B">
            <w:pPr>
              <w:spacing w:line="240" w:lineRule="auto"/>
            </w:pPr>
          </w:p>
        </w:tc>
        <w:tc>
          <w:tcPr>
            <w:tcW w:w="1313" w:type="dxa"/>
            <w:shd w:val="clear" w:color="000000" w:fill="FFFFFF"/>
            <w:vAlign w:val="center"/>
          </w:tcPr>
          <w:p w14:paraId="6B835886" w14:textId="77777777" w:rsidR="00EA391B" w:rsidRPr="001E3493" w:rsidRDefault="00EA391B" w:rsidP="00EA391B">
            <w:pPr>
              <w:spacing w:line="240" w:lineRule="auto"/>
            </w:pPr>
            <w:r w:rsidRPr="001E3493">
              <w:t>14</w:t>
            </w:r>
          </w:p>
        </w:tc>
        <w:tc>
          <w:tcPr>
            <w:tcW w:w="2160" w:type="dxa"/>
            <w:shd w:val="clear" w:color="000000" w:fill="FFFFFF"/>
          </w:tcPr>
          <w:p w14:paraId="28E7FD86" w14:textId="77777777" w:rsidR="00EA391B" w:rsidRPr="001E3493" w:rsidRDefault="00EA391B" w:rsidP="00EA391B">
            <w:pPr>
              <w:spacing w:line="240" w:lineRule="auto"/>
            </w:pPr>
            <w:r w:rsidRPr="001E3493">
              <w:rPr>
                <w:rFonts w:eastAsiaTheme="minorHAnsi"/>
              </w:rPr>
              <w:t xml:space="preserve">38.77 </w:t>
            </w:r>
            <m:oMath>
              <m:r>
                <w:rPr>
                  <w:rFonts w:ascii="Cambria Math" w:hAnsi="Cambria Math"/>
                </w:rPr>
                <m:t>±</m:t>
              </m:r>
            </m:oMath>
            <w:r w:rsidRPr="001E3493">
              <w:rPr>
                <w:rFonts w:eastAsiaTheme="minorEastAsia"/>
              </w:rPr>
              <w:t xml:space="preserve"> 3.63</w:t>
            </w:r>
          </w:p>
        </w:tc>
        <w:tc>
          <w:tcPr>
            <w:tcW w:w="1670" w:type="dxa"/>
            <w:shd w:val="clear" w:color="auto" w:fill="auto"/>
            <w:noWrap/>
            <w:vAlign w:val="center"/>
          </w:tcPr>
          <w:p w14:paraId="66F5C66F" w14:textId="77777777" w:rsidR="00EA391B" w:rsidRPr="001E3493" w:rsidRDefault="00EA391B" w:rsidP="00EA391B">
            <w:pPr>
              <w:spacing w:line="240" w:lineRule="auto"/>
            </w:pPr>
            <w:r w:rsidRPr="001E3493">
              <w:t xml:space="preserve">38.16 </w:t>
            </w:r>
            <m:oMath>
              <m:r>
                <w:rPr>
                  <w:rFonts w:ascii="Cambria Math" w:hAnsi="Cambria Math"/>
                </w:rPr>
                <m:t>±</m:t>
              </m:r>
            </m:oMath>
            <w:r w:rsidRPr="001E3493">
              <w:t xml:space="preserve"> 2.89</w:t>
            </w:r>
          </w:p>
        </w:tc>
        <w:tc>
          <w:tcPr>
            <w:tcW w:w="1718" w:type="dxa"/>
            <w:shd w:val="clear" w:color="000000" w:fill="FFFFFF"/>
            <w:vAlign w:val="center"/>
          </w:tcPr>
          <w:p w14:paraId="7DCA7879" w14:textId="77777777" w:rsidR="00EA391B" w:rsidRPr="001E3493" w:rsidRDefault="00EA391B" w:rsidP="00EA391B">
            <w:pPr>
              <w:spacing w:line="240" w:lineRule="auto"/>
            </w:pPr>
            <w:r w:rsidRPr="001E3493">
              <w:t xml:space="preserve">32.17 </w:t>
            </w:r>
            <m:oMath>
              <m:r>
                <w:rPr>
                  <w:rFonts w:ascii="Cambria Math" w:hAnsi="Cambria Math"/>
                </w:rPr>
                <m:t>±</m:t>
              </m:r>
            </m:oMath>
            <w:r w:rsidRPr="001E3493">
              <w:t xml:space="preserve"> 2.12</w:t>
            </w:r>
          </w:p>
        </w:tc>
        <w:tc>
          <w:tcPr>
            <w:tcW w:w="1650" w:type="dxa"/>
            <w:shd w:val="clear" w:color="000000" w:fill="FFFFFF"/>
            <w:vAlign w:val="center"/>
          </w:tcPr>
          <w:p w14:paraId="5B7CA63A" w14:textId="77777777" w:rsidR="00EA391B" w:rsidRPr="001E3493" w:rsidRDefault="00EA391B" w:rsidP="00EA391B">
            <w:pPr>
              <w:spacing w:line="240" w:lineRule="auto"/>
            </w:pPr>
            <w:r w:rsidRPr="001E3493">
              <w:t xml:space="preserve">37.34 </w:t>
            </w:r>
            <m:oMath>
              <m:r>
                <w:rPr>
                  <w:rFonts w:ascii="Cambria Math" w:hAnsi="Cambria Math"/>
                </w:rPr>
                <m:t>±</m:t>
              </m:r>
            </m:oMath>
            <w:r w:rsidRPr="001E3493">
              <w:t xml:space="preserve"> 1.80</w:t>
            </w:r>
          </w:p>
        </w:tc>
      </w:tr>
      <w:tr w:rsidR="00EA391B" w:rsidRPr="001E3493" w14:paraId="64F0F750" w14:textId="77777777" w:rsidTr="00FC5BDB">
        <w:trPr>
          <w:cantSplit/>
          <w:trHeight w:val="320"/>
          <w:jc w:val="center"/>
        </w:trPr>
        <w:tc>
          <w:tcPr>
            <w:tcW w:w="1114" w:type="dxa"/>
            <w:vMerge/>
            <w:shd w:val="clear" w:color="000000" w:fill="FFFFFF"/>
          </w:tcPr>
          <w:p w14:paraId="5CA2D505" w14:textId="1702817A" w:rsidR="00EA391B" w:rsidRPr="001E3493" w:rsidRDefault="00EA391B" w:rsidP="00EA391B">
            <w:pPr>
              <w:spacing w:line="240" w:lineRule="auto"/>
            </w:pPr>
          </w:p>
        </w:tc>
        <w:tc>
          <w:tcPr>
            <w:tcW w:w="1313" w:type="dxa"/>
            <w:shd w:val="clear" w:color="000000" w:fill="FFFFFF"/>
            <w:vAlign w:val="center"/>
          </w:tcPr>
          <w:p w14:paraId="6DD2FA5A" w14:textId="77777777" w:rsidR="00EA391B" w:rsidRPr="001E3493" w:rsidRDefault="00EA391B" w:rsidP="00EA391B">
            <w:pPr>
              <w:spacing w:line="240" w:lineRule="auto"/>
            </w:pPr>
            <w:r w:rsidRPr="001E3493">
              <w:t>28</w:t>
            </w:r>
          </w:p>
        </w:tc>
        <w:tc>
          <w:tcPr>
            <w:tcW w:w="2160" w:type="dxa"/>
            <w:shd w:val="clear" w:color="000000" w:fill="FFFFFF"/>
          </w:tcPr>
          <w:p w14:paraId="51DB5138" w14:textId="77777777" w:rsidR="00EA391B" w:rsidRPr="001E3493" w:rsidRDefault="00EA391B" w:rsidP="00EA391B">
            <w:pPr>
              <w:spacing w:line="240" w:lineRule="auto"/>
            </w:pPr>
            <w:r w:rsidRPr="001E3493">
              <w:rPr>
                <w:rFonts w:eastAsiaTheme="minorHAnsi"/>
              </w:rPr>
              <w:t xml:space="preserve">34.75 </w:t>
            </w:r>
            <m:oMath>
              <m:r>
                <w:rPr>
                  <w:rFonts w:ascii="Cambria Math" w:hAnsi="Cambria Math"/>
                </w:rPr>
                <m:t>±</m:t>
              </m:r>
            </m:oMath>
            <w:r w:rsidRPr="001E3493">
              <w:rPr>
                <w:rFonts w:eastAsiaTheme="minorEastAsia"/>
              </w:rPr>
              <w:t xml:space="preserve"> 2.55</w:t>
            </w:r>
          </w:p>
        </w:tc>
        <w:tc>
          <w:tcPr>
            <w:tcW w:w="1670" w:type="dxa"/>
            <w:shd w:val="clear" w:color="auto" w:fill="auto"/>
            <w:noWrap/>
            <w:vAlign w:val="center"/>
          </w:tcPr>
          <w:p w14:paraId="65C7BB5E" w14:textId="77777777" w:rsidR="00EA391B" w:rsidRPr="001E3493" w:rsidRDefault="00EA391B" w:rsidP="00EA391B">
            <w:pPr>
              <w:spacing w:line="240" w:lineRule="auto"/>
            </w:pPr>
            <w:r w:rsidRPr="001E3493">
              <w:t xml:space="preserve">36.56 </w:t>
            </w:r>
            <m:oMath>
              <m:r>
                <w:rPr>
                  <w:rFonts w:ascii="Cambria Math" w:hAnsi="Cambria Math"/>
                </w:rPr>
                <m:t>±</m:t>
              </m:r>
            </m:oMath>
            <w:r w:rsidRPr="001E3493">
              <w:t xml:space="preserve"> 2.07</w:t>
            </w:r>
          </w:p>
        </w:tc>
        <w:tc>
          <w:tcPr>
            <w:tcW w:w="1718" w:type="dxa"/>
            <w:shd w:val="clear" w:color="000000" w:fill="FFFFFF"/>
            <w:vAlign w:val="center"/>
          </w:tcPr>
          <w:p w14:paraId="3A6BDFD0" w14:textId="77777777" w:rsidR="00EA391B" w:rsidRPr="001E3493" w:rsidRDefault="00EA391B" w:rsidP="00EA391B">
            <w:pPr>
              <w:spacing w:line="240" w:lineRule="auto"/>
            </w:pPr>
            <w:r w:rsidRPr="001E3493">
              <w:t xml:space="preserve">30.51 </w:t>
            </w:r>
            <m:oMath>
              <m:r>
                <w:rPr>
                  <w:rFonts w:ascii="Cambria Math" w:hAnsi="Cambria Math"/>
                </w:rPr>
                <m:t>±</m:t>
              </m:r>
            </m:oMath>
            <w:r w:rsidRPr="001E3493">
              <w:t xml:space="preserve"> 1.97</w:t>
            </w:r>
          </w:p>
        </w:tc>
        <w:tc>
          <w:tcPr>
            <w:tcW w:w="1650" w:type="dxa"/>
            <w:shd w:val="clear" w:color="000000" w:fill="FFFFFF"/>
            <w:vAlign w:val="center"/>
          </w:tcPr>
          <w:p w14:paraId="57760029" w14:textId="77777777" w:rsidR="00EA391B" w:rsidRPr="001E3493" w:rsidRDefault="00EA391B" w:rsidP="00EA391B">
            <w:pPr>
              <w:spacing w:line="240" w:lineRule="auto"/>
            </w:pPr>
            <w:r w:rsidRPr="001E3493">
              <w:t xml:space="preserve">38.11 </w:t>
            </w:r>
            <m:oMath>
              <m:r>
                <w:rPr>
                  <w:rFonts w:ascii="Cambria Math" w:hAnsi="Cambria Math"/>
                </w:rPr>
                <m:t>±</m:t>
              </m:r>
            </m:oMath>
            <w:r w:rsidRPr="001E3493">
              <w:t xml:space="preserve"> 2.24</w:t>
            </w:r>
          </w:p>
        </w:tc>
      </w:tr>
      <w:tr w:rsidR="00EA391B" w:rsidRPr="001E3493" w14:paraId="73413770" w14:textId="77777777" w:rsidTr="00FC5BDB">
        <w:trPr>
          <w:cantSplit/>
          <w:trHeight w:val="320"/>
          <w:jc w:val="center"/>
        </w:trPr>
        <w:tc>
          <w:tcPr>
            <w:tcW w:w="1114" w:type="dxa"/>
            <w:vMerge/>
            <w:shd w:val="clear" w:color="000000" w:fill="FFFFFF"/>
          </w:tcPr>
          <w:p w14:paraId="0B4CB0C7" w14:textId="77777777" w:rsidR="00EA391B" w:rsidRPr="001E3493" w:rsidRDefault="00EA391B" w:rsidP="00EA391B">
            <w:pPr>
              <w:spacing w:line="240" w:lineRule="auto"/>
            </w:pPr>
          </w:p>
        </w:tc>
        <w:tc>
          <w:tcPr>
            <w:tcW w:w="1313" w:type="dxa"/>
            <w:shd w:val="clear" w:color="000000" w:fill="FFFFFF"/>
            <w:vAlign w:val="center"/>
          </w:tcPr>
          <w:p w14:paraId="1826674F" w14:textId="77777777" w:rsidR="00EA391B" w:rsidRPr="001E3493" w:rsidRDefault="00EA391B" w:rsidP="00EA391B">
            <w:pPr>
              <w:spacing w:line="240" w:lineRule="auto"/>
            </w:pPr>
            <w:r w:rsidRPr="001E3493">
              <w:t>42</w:t>
            </w:r>
          </w:p>
        </w:tc>
        <w:tc>
          <w:tcPr>
            <w:tcW w:w="2160" w:type="dxa"/>
            <w:shd w:val="clear" w:color="000000" w:fill="FFFFFF"/>
          </w:tcPr>
          <w:p w14:paraId="14561133" w14:textId="77777777" w:rsidR="00EA391B" w:rsidRPr="001E3493" w:rsidRDefault="00EA391B" w:rsidP="00EA391B">
            <w:pPr>
              <w:spacing w:line="240" w:lineRule="auto"/>
            </w:pPr>
            <w:r w:rsidRPr="001E3493">
              <w:rPr>
                <w:rFonts w:eastAsiaTheme="minorHAnsi"/>
              </w:rPr>
              <w:t xml:space="preserve">35.03 </w:t>
            </w:r>
            <m:oMath>
              <m:r>
                <w:rPr>
                  <w:rFonts w:ascii="Cambria Math" w:hAnsi="Cambria Math"/>
                </w:rPr>
                <m:t>±</m:t>
              </m:r>
            </m:oMath>
            <w:r w:rsidRPr="001E3493">
              <w:rPr>
                <w:rFonts w:eastAsiaTheme="minorEastAsia"/>
              </w:rPr>
              <w:t xml:space="preserve"> 2.85</w:t>
            </w:r>
          </w:p>
        </w:tc>
        <w:tc>
          <w:tcPr>
            <w:tcW w:w="1670" w:type="dxa"/>
            <w:shd w:val="clear" w:color="auto" w:fill="auto"/>
            <w:noWrap/>
            <w:vAlign w:val="center"/>
          </w:tcPr>
          <w:p w14:paraId="44DEA0A7" w14:textId="77777777" w:rsidR="00EA391B" w:rsidRPr="001E3493" w:rsidRDefault="00EA391B" w:rsidP="00EA391B">
            <w:pPr>
              <w:spacing w:line="240" w:lineRule="auto"/>
            </w:pPr>
            <w:r w:rsidRPr="001E3493">
              <w:t xml:space="preserve">37.82 </w:t>
            </w:r>
            <m:oMath>
              <m:r>
                <w:rPr>
                  <w:rFonts w:ascii="Cambria Math" w:hAnsi="Cambria Math"/>
                </w:rPr>
                <m:t>±</m:t>
              </m:r>
            </m:oMath>
            <w:r w:rsidRPr="001E3493">
              <w:t xml:space="preserve"> 1.58</w:t>
            </w:r>
          </w:p>
        </w:tc>
        <w:tc>
          <w:tcPr>
            <w:tcW w:w="1718" w:type="dxa"/>
            <w:shd w:val="clear" w:color="000000" w:fill="FFFFFF"/>
            <w:vAlign w:val="center"/>
          </w:tcPr>
          <w:p w14:paraId="2BC5F951" w14:textId="77777777" w:rsidR="00EA391B" w:rsidRPr="001E3493" w:rsidRDefault="00EA391B" w:rsidP="00EA391B">
            <w:pPr>
              <w:spacing w:line="240" w:lineRule="auto"/>
            </w:pPr>
            <w:r w:rsidRPr="001E3493">
              <w:t xml:space="preserve">33.24 </w:t>
            </w:r>
            <m:oMath>
              <m:r>
                <w:rPr>
                  <w:rFonts w:ascii="Cambria Math" w:hAnsi="Cambria Math"/>
                </w:rPr>
                <m:t>±</m:t>
              </m:r>
            </m:oMath>
            <w:r w:rsidRPr="001E3493">
              <w:t xml:space="preserve"> 2.64</w:t>
            </w:r>
          </w:p>
        </w:tc>
        <w:tc>
          <w:tcPr>
            <w:tcW w:w="1650" w:type="dxa"/>
            <w:shd w:val="clear" w:color="000000" w:fill="FFFFFF"/>
            <w:vAlign w:val="center"/>
          </w:tcPr>
          <w:p w14:paraId="64FA5950" w14:textId="77777777" w:rsidR="00EA391B" w:rsidRPr="001E3493" w:rsidRDefault="00EA391B" w:rsidP="00EA391B">
            <w:pPr>
              <w:spacing w:line="240" w:lineRule="auto"/>
            </w:pPr>
            <w:r w:rsidRPr="001E3493">
              <w:t xml:space="preserve">35.09 </w:t>
            </w:r>
            <m:oMath>
              <m:r>
                <w:rPr>
                  <w:rFonts w:ascii="Cambria Math" w:hAnsi="Cambria Math"/>
                </w:rPr>
                <m:t>±</m:t>
              </m:r>
            </m:oMath>
            <w:r w:rsidRPr="001E3493">
              <w:t xml:space="preserve"> 1.93</w:t>
            </w:r>
          </w:p>
        </w:tc>
      </w:tr>
      <w:tr w:rsidR="00EA391B" w:rsidRPr="001E3493" w14:paraId="06CEF714" w14:textId="77777777" w:rsidTr="00FC5BDB">
        <w:trPr>
          <w:cantSplit/>
          <w:trHeight w:val="320"/>
          <w:jc w:val="center"/>
        </w:trPr>
        <w:tc>
          <w:tcPr>
            <w:tcW w:w="1114" w:type="dxa"/>
            <w:vMerge/>
            <w:shd w:val="clear" w:color="000000" w:fill="FFFFFF"/>
          </w:tcPr>
          <w:p w14:paraId="27F8BAAD" w14:textId="77777777" w:rsidR="00EA391B" w:rsidRPr="001E3493" w:rsidRDefault="00EA391B" w:rsidP="00EA391B">
            <w:pPr>
              <w:spacing w:line="240" w:lineRule="auto"/>
            </w:pPr>
          </w:p>
        </w:tc>
        <w:tc>
          <w:tcPr>
            <w:tcW w:w="1313" w:type="dxa"/>
            <w:shd w:val="clear" w:color="000000" w:fill="FFFFFF"/>
            <w:vAlign w:val="center"/>
          </w:tcPr>
          <w:p w14:paraId="0C1E4369" w14:textId="77777777" w:rsidR="00EA391B" w:rsidRPr="001E3493" w:rsidRDefault="00EA391B" w:rsidP="00EA391B">
            <w:pPr>
              <w:spacing w:line="240" w:lineRule="auto"/>
            </w:pPr>
            <w:r w:rsidRPr="001E3493">
              <w:t>56</w:t>
            </w:r>
          </w:p>
        </w:tc>
        <w:tc>
          <w:tcPr>
            <w:tcW w:w="2160" w:type="dxa"/>
            <w:shd w:val="clear" w:color="000000" w:fill="FFFFFF"/>
          </w:tcPr>
          <w:p w14:paraId="000CCE58" w14:textId="77777777" w:rsidR="00EA391B" w:rsidRPr="001E3493" w:rsidRDefault="00EA391B" w:rsidP="00EA391B">
            <w:pPr>
              <w:spacing w:line="240" w:lineRule="auto"/>
            </w:pPr>
            <w:r w:rsidRPr="001E3493">
              <w:rPr>
                <w:rFonts w:eastAsiaTheme="minorHAnsi"/>
              </w:rPr>
              <w:t xml:space="preserve">35.63 </w:t>
            </w:r>
            <m:oMath>
              <m:r>
                <w:rPr>
                  <w:rFonts w:ascii="Cambria Math" w:hAnsi="Cambria Math"/>
                </w:rPr>
                <m:t>±</m:t>
              </m:r>
            </m:oMath>
            <w:r w:rsidRPr="001E3493">
              <w:rPr>
                <w:rFonts w:eastAsiaTheme="minorEastAsia"/>
              </w:rPr>
              <w:t xml:space="preserve"> 1.59</w:t>
            </w:r>
          </w:p>
        </w:tc>
        <w:tc>
          <w:tcPr>
            <w:tcW w:w="1670" w:type="dxa"/>
            <w:shd w:val="clear" w:color="auto" w:fill="auto"/>
            <w:noWrap/>
            <w:vAlign w:val="bottom"/>
          </w:tcPr>
          <w:p w14:paraId="0654A61E" w14:textId="77777777" w:rsidR="00EA391B" w:rsidRPr="001E3493" w:rsidRDefault="00EA391B" w:rsidP="00EA391B">
            <w:pPr>
              <w:spacing w:line="240" w:lineRule="auto"/>
            </w:pPr>
          </w:p>
        </w:tc>
        <w:tc>
          <w:tcPr>
            <w:tcW w:w="1718" w:type="dxa"/>
            <w:shd w:val="clear" w:color="000000" w:fill="FFFFFF"/>
            <w:vAlign w:val="center"/>
          </w:tcPr>
          <w:p w14:paraId="78757D73" w14:textId="77777777" w:rsidR="00EA391B" w:rsidRPr="001E3493" w:rsidRDefault="00EA391B" w:rsidP="00EA391B">
            <w:pPr>
              <w:spacing w:line="240" w:lineRule="auto"/>
            </w:pPr>
            <w:r w:rsidRPr="001E3493">
              <w:t xml:space="preserve">34.98 </w:t>
            </w:r>
            <m:oMath>
              <m:r>
                <w:rPr>
                  <w:rFonts w:ascii="Cambria Math" w:hAnsi="Cambria Math"/>
                </w:rPr>
                <m:t>±</m:t>
              </m:r>
            </m:oMath>
            <w:r w:rsidRPr="001E3493">
              <w:t xml:space="preserve"> 2.74</w:t>
            </w:r>
          </w:p>
        </w:tc>
        <w:tc>
          <w:tcPr>
            <w:tcW w:w="1650" w:type="dxa"/>
            <w:shd w:val="clear" w:color="000000" w:fill="FFFFFF"/>
            <w:vAlign w:val="center"/>
          </w:tcPr>
          <w:p w14:paraId="4E5AA73F" w14:textId="77777777" w:rsidR="00EA391B" w:rsidRPr="001E3493" w:rsidRDefault="00EA391B" w:rsidP="00EA391B">
            <w:pPr>
              <w:spacing w:line="240" w:lineRule="auto"/>
            </w:pPr>
            <w:r w:rsidRPr="001E3493">
              <w:t xml:space="preserve">36.34 </w:t>
            </w:r>
            <m:oMath>
              <m:r>
                <w:rPr>
                  <w:rFonts w:ascii="Cambria Math" w:hAnsi="Cambria Math"/>
                </w:rPr>
                <m:t>±</m:t>
              </m:r>
            </m:oMath>
            <w:r w:rsidRPr="001E3493">
              <w:t xml:space="preserve"> 1.96</w:t>
            </w:r>
          </w:p>
        </w:tc>
      </w:tr>
      <w:tr w:rsidR="00EA391B" w:rsidRPr="001E3493" w14:paraId="34D8E45B" w14:textId="77777777" w:rsidTr="00FC5BDB">
        <w:trPr>
          <w:cantSplit/>
          <w:trHeight w:val="320"/>
          <w:jc w:val="center"/>
        </w:trPr>
        <w:tc>
          <w:tcPr>
            <w:tcW w:w="1114" w:type="dxa"/>
            <w:vMerge/>
            <w:shd w:val="clear" w:color="000000" w:fill="FFFFFF"/>
          </w:tcPr>
          <w:p w14:paraId="4CE96FEA" w14:textId="77777777" w:rsidR="00EA391B" w:rsidRPr="001E3493" w:rsidRDefault="00EA391B" w:rsidP="00EA391B">
            <w:pPr>
              <w:spacing w:line="240" w:lineRule="auto"/>
            </w:pPr>
          </w:p>
        </w:tc>
        <w:tc>
          <w:tcPr>
            <w:tcW w:w="1313" w:type="dxa"/>
            <w:shd w:val="clear" w:color="000000" w:fill="FFFFFF"/>
            <w:vAlign w:val="center"/>
          </w:tcPr>
          <w:p w14:paraId="32773FF2" w14:textId="77777777" w:rsidR="00EA391B" w:rsidRPr="001E3493" w:rsidRDefault="00EA391B" w:rsidP="00EA391B">
            <w:pPr>
              <w:spacing w:line="240" w:lineRule="auto"/>
            </w:pPr>
            <w:r w:rsidRPr="001E3493">
              <w:t>70</w:t>
            </w:r>
          </w:p>
        </w:tc>
        <w:tc>
          <w:tcPr>
            <w:tcW w:w="2160" w:type="dxa"/>
            <w:shd w:val="clear" w:color="000000" w:fill="FFFFFF"/>
          </w:tcPr>
          <w:p w14:paraId="23DCFBE3" w14:textId="77777777" w:rsidR="00EA391B" w:rsidRPr="001E3493" w:rsidRDefault="00EA391B" w:rsidP="00EA391B">
            <w:pPr>
              <w:spacing w:line="240" w:lineRule="auto"/>
            </w:pPr>
            <w:r w:rsidRPr="001E3493">
              <w:rPr>
                <w:rFonts w:eastAsiaTheme="minorHAnsi"/>
              </w:rPr>
              <w:t xml:space="preserve">33.10 </w:t>
            </w:r>
            <m:oMath>
              <m:r>
                <w:rPr>
                  <w:rFonts w:ascii="Cambria Math" w:hAnsi="Cambria Math"/>
                </w:rPr>
                <m:t>±</m:t>
              </m:r>
            </m:oMath>
            <w:r w:rsidRPr="001E3493">
              <w:rPr>
                <w:rFonts w:eastAsiaTheme="minorEastAsia"/>
              </w:rPr>
              <w:t xml:space="preserve"> 2.16</w:t>
            </w:r>
          </w:p>
        </w:tc>
        <w:tc>
          <w:tcPr>
            <w:tcW w:w="1670" w:type="dxa"/>
            <w:shd w:val="clear" w:color="auto" w:fill="auto"/>
            <w:noWrap/>
            <w:vAlign w:val="bottom"/>
          </w:tcPr>
          <w:p w14:paraId="6FB7E630" w14:textId="77777777" w:rsidR="00EA391B" w:rsidRPr="001E3493" w:rsidRDefault="00EA391B" w:rsidP="00EA391B">
            <w:pPr>
              <w:spacing w:line="240" w:lineRule="auto"/>
            </w:pPr>
          </w:p>
        </w:tc>
        <w:tc>
          <w:tcPr>
            <w:tcW w:w="1718" w:type="dxa"/>
            <w:shd w:val="clear" w:color="000000" w:fill="FFFFFF"/>
            <w:vAlign w:val="center"/>
          </w:tcPr>
          <w:p w14:paraId="7D06BE83" w14:textId="77777777" w:rsidR="00EA391B" w:rsidRPr="001E3493" w:rsidRDefault="00EA391B" w:rsidP="00EA391B">
            <w:pPr>
              <w:spacing w:line="240" w:lineRule="auto"/>
            </w:pPr>
            <w:r w:rsidRPr="001E3493">
              <w:t xml:space="preserve">35.32 </w:t>
            </w:r>
            <m:oMath>
              <m:r>
                <w:rPr>
                  <w:rFonts w:ascii="Cambria Math" w:hAnsi="Cambria Math"/>
                </w:rPr>
                <m:t>±</m:t>
              </m:r>
            </m:oMath>
            <w:r w:rsidRPr="001E3493">
              <w:t xml:space="preserve"> 2.02</w:t>
            </w:r>
          </w:p>
        </w:tc>
        <w:tc>
          <w:tcPr>
            <w:tcW w:w="1650" w:type="dxa"/>
            <w:shd w:val="clear" w:color="000000" w:fill="FFFFFF"/>
            <w:vAlign w:val="center"/>
          </w:tcPr>
          <w:p w14:paraId="06C7AA32" w14:textId="77777777" w:rsidR="00EA391B" w:rsidRPr="001E3493" w:rsidRDefault="00EA391B" w:rsidP="00EA391B">
            <w:pPr>
              <w:spacing w:line="240" w:lineRule="auto"/>
            </w:pPr>
            <w:r w:rsidRPr="001E3493">
              <w:t xml:space="preserve">34.55 </w:t>
            </w:r>
            <m:oMath>
              <m:r>
                <w:rPr>
                  <w:rFonts w:ascii="Cambria Math" w:hAnsi="Cambria Math"/>
                </w:rPr>
                <m:t>±</m:t>
              </m:r>
            </m:oMath>
            <w:r w:rsidRPr="001E3493">
              <w:t xml:space="preserve"> 2.58</w:t>
            </w:r>
          </w:p>
        </w:tc>
      </w:tr>
      <w:tr w:rsidR="00EA391B" w:rsidRPr="001E3493" w14:paraId="6F11B0C8" w14:textId="77777777" w:rsidTr="00FC5BDB">
        <w:trPr>
          <w:cantSplit/>
          <w:trHeight w:val="320"/>
          <w:jc w:val="center"/>
        </w:trPr>
        <w:tc>
          <w:tcPr>
            <w:tcW w:w="1114" w:type="dxa"/>
            <w:vMerge/>
            <w:shd w:val="clear" w:color="000000" w:fill="FFFFFF"/>
          </w:tcPr>
          <w:p w14:paraId="7FBD46A1" w14:textId="77777777" w:rsidR="00EA391B" w:rsidRPr="001E3493" w:rsidRDefault="00EA391B" w:rsidP="00EA391B">
            <w:pPr>
              <w:spacing w:line="240" w:lineRule="auto"/>
            </w:pPr>
          </w:p>
        </w:tc>
        <w:tc>
          <w:tcPr>
            <w:tcW w:w="1313" w:type="dxa"/>
            <w:shd w:val="clear" w:color="000000" w:fill="FFFFFF"/>
            <w:vAlign w:val="center"/>
          </w:tcPr>
          <w:p w14:paraId="1B4B8AF2" w14:textId="77777777" w:rsidR="00EA391B" w:rsidRPr="001E3493" w:rsidRDefault="00EA391B" w:rsidP="00EA391B">
            <w:pPr>
              <w:spacing w:line="240" w:lineRule="auto"/>
            </w:pPr>
            <w:r w:rsidRPr="001E3493">
              <w:t>84</w:t>
            </w:r>
          </w:p>
        </w:tc>
        <w:tc>
          <w:tcPr>
            <w:tcW w:w="2160" w:type="dxa"/>
            <w:shd w:val="clear" w:color="000000" w:fill="FFFFFF"/>
          </w:tcPr>
          <w:p w14:paraId="3C1E3484" w14:textId="77777777" w:rsidR="00EA391B" w:rsidRPr="001E3493" w:rsidRDefault="00EA391B" w:rsidP="00EA391B">
            <w:pPr>
              <w:spacing w:line="240" w:lineRule="auto"/>
            </w:pPr>
            <w:r w:rsidRPr="001E3493">
              <w:rPr>
                <w:rFonts w:eastAsiaTheme="minorHAnsi"/>
              </w:rPr>
              <w:t xml:space="preserve">36.59 </w:t>
            </w:r>
            <m:oMath>
              <m:r>
                <w:rPr>
                  <w:rFonts w:ascii="Cambria Math" w:hAnsi="Cambria Math"/>
                </w:rPr>
                <m:t>±</m:t>
              </m:r>
            </m:oMath>
            <w:r w:rsidRPr="001E3493">
              <w:rPr>
                <w:rFonts w:eastAsiaTheme="minorEastAsia"/>
              </w:rPr>
              <w:t xml:space="preserve"> 2.35</w:t>
            </w:r>
          </w:p>
        </w:tc>
        <w:tc>
          <w:tcPr>
            <w:tcW w:w="1670" w:type="dxa"/>
            <w:shd w:val="clear" w:color="auto" w:fill="auto"/>
            <w:noWrap/>
            <w:vAlign w:val="bottom"/>
          </w:tcPr>
          <w:p w14:paraId="6DD1742E" w14:textId="77777777" w:rsidR="00EA391B" w:rsidRPr="001E3493" w:rsidRDefault="00EA391B" w:rsidP="00EA391B">
            <w:pPr>
              <w:spacing w:line="240" w:lineRule="auto"/>
            </w:pPr>
          </w:p>
        </w:tc>
        <w:tc>
          <w:tcPr>
            <w:tcW w:w="1718" w:type="dxa"/>
            <w:shd w:val="clear" w:color="000000" w:fill="FFFFFF"/>
            <w:vAlign w:val="center"/>
          </w:tcPr>
          <w:p w14:paraId="17630CD0" w14:textId="77777777" w:rsidR="00EA391B" w:rsidRPr="001E3493" w:rsidRDefault="00EA391B" w:rsidP="00EA391B">
            <w:pPr>
              <w:spacing w:line="240" w:lineRule="auto"/>
            </w:pPr>
            <w:r w:rsidRPr="001E3493">
              <w:t xml:space="preserve">31.83 </w:t>
            </w:r>
            <m:oMath>
              <m:r>
                <w:rPr>
                  <w:rFonts w:ascii="Cambria Math" w:hAnsi="Cambria Math"/>
                </w:rPr>
                <m:t>±</m:t>
              </m:r>
            </m:oMath>
            <w:r w:rsidRPr="001E3493">
              <w:t xml:space="preserve"> 1.95</w:t>
            </w:r>
          </w:p>
        </w:tc>
        <w:tc>
          <w:tcPr>
            <w:tcW w:w="1650" w:type="dxa"/>
            <w:shd w:val="clear" w:color="000000" w:fill="FFFFFF"/>
            <w:vAlign w:val="center"/>
          </w:tcPr>
          <w:p w14:paraId="4DEF4407" w14:textId="77777777" w:rsidR="00EA391B" w:rsidRPr="001E3493" w:rsidRDefault="00EA391B" w:rsidP="00EA391B">
            <w:pPr>
              <w:spacing w:line="240" w:lineRule="auto"/>
            </w:pPr>
            <w:r w:rsidRPr="001E3493">
              <w:t xml:space="preserve">36.46 </w:t>
            </w:r>
            <m:oMath>
              <m:r>
                <w:rPr>
                  <w:rFonts w:ascii="Cambria Math" w:hAnsi="Cambria Math"/>
                </w:rPr>
                <m:t>±</m:t>
              </m:r>
            </m:oMath>
            <w:r w:rsidRPr="001E3493">
              <w:t xml:space="preserve"> 3.10</w:t>
            </w:r>
          </w:p>
        </w:tc>
      </w:tr>
      <w:tr w:rsidR="00EA391B" w:rsidRPr="001E3493" w14:paraId="07A188F9" w14:textId="77777777" w:rsidTr="00FC5BDB">
        <w:trPr>
          <w:cantSplit/>
          <w:trHeight w:val="320"/>
          <w:jc w:val="center"/>
        </w:trPr>
        <w:tc>
          <w:tcPr>
            <w:tcW w:w="1114" w:type="dxa"/>
            <w:shd w:val="clear" w:color="000000" w:fill="FFFFFF"/>
          </w:tcPr>
          <w:p w14:paraId="3EA58F23" w14:textId="77777777" w:rsidR="00EA391B" w:rsidRPr="001E3493" w:rsidRDefault="00EA391B" w:rsidP="00EA391B">
            <w:pPr>
              <w:spacing w:line="240" w:lineRule="auto"/>
            </w:pPr>
          </w:p>
        </w:tc>
        <w:tc>
          <w:tcPr>
            <w:tcW w:w="1313" w:type="dxa"/>
            <w:shd w:val="clear" w:color="000000" w:fill="FFFFFF"/>
            <w:vAlign w:val="center"/>
          </w:tcPr>
          <w:p w14:paraId="7070FB4B" w14:textId="77777777" w:rsidR="00EA391B" w:rsidRPr="001E3493" w:rsidRDefault="00EA391B" w:rsidP="00EA391B">
            <w:pPr>
              <w:spacing w:line="240" w:lineRule="auto"/>
            </w:pPr>
          </w:p>
        </w:tc>
        <w:tc>
          <w:tcPr>
            <w:tcW w:w="2160" w:type="dxa"/>
            <w:shd w:val="clear" w:color="000000" w:fill="FFFFFF"/>
          </w:tcPr>
          <w:p w14:paraId="39655452" w14:textId="77777777" w:rsidR="00EA391B" w:rsidRPr="001E3493" w:rsidRDefault="00EA391B" w:rsidP="00EA391B">
            <w:pPr>
              <w:spacing w:line="240" w:lineRule="auto"/>
              <w:rPr>
                <w:rFonts w:eastAsiaTheme="minorHAnsi"/>
              </w:rPr>
            </w:pPr>
          </w:p>
        </w:tc>
        <w:tc>
          <w:tcPr>
            <w:tcW w:w="1670" w:type="dxa"/>
            <w:shd w:val="clear" w:color="auto" w:fill="auto"/>
            <w:noWrap/>
            <w:vAlign w:val="bottom"/>
          </w:tcPr>
          <w:p w14:paraId="7F60B32A" w14:textId="77777777" w:rsidR="00EA391B" w:rsidRPr="001E3493" w:rsidRDefault="00EA391B" w:rsidP="00EA391B">
            <w:pPr>
              <w:spacing w:line="240" w:lineRule="auto"/>
            </w:pPr>
          </w:p>
        </w:tc>
        <w:tc>
          <w:tcPr>
            <w:tcW w:w="1718" w:type="dxa"/>
            <w:shd w:val="clear" w:color="000000" w:fill="FFFFFF"/>
            <w:vAlign w:val="center"/>
          </w:tcPr>
          <w:p w14:paraId="3BC6493F" w14:textId="77777777" w:rsidR="00EA391B" w:rsidRPr="001E3493" w:rsidRDefault="00EA391B" w:rsidP="00EA391B">
            <w:pPr>
              <w:spacing w:line="240" w:lineRule="auto"/>
            </w:pPr>
          </w:p>
        </w:tc>
        <w:tc>
          <w:tcPr>
            <w:tcW w:w="1650" w:type="dxa"/>
            <w:shd w:val="clear" w:color="000000" w:fill="FFFFFF"/>
            <w:vAlign w:val="center"/>
          </w:tcPr>
          <w:p w14:paraId="40F4BA72" w14:textId="77777777" w:rsidR="00EA391B" w:rsidRPr="001E3493" w:rsidRDefault="00EA391B" w:rsidP="00EA391B">
            <w:pPr>
              <w:spacing w:line="240" w:lineRule="auto"/>
            </w:pPr>
          </w:p>
        </w:tc>
      </w:tr>
    </w:tbl>
    <w:p w14:paraId="3605DA81" w14:textId="08D747D6" w:rsidR="004410D8" w:rsidRDefault="004410D8">
      <w:r>
        <w:lastRenderedPageBreak/>
        <w:t>Table 13 Continued</w:t>
      </w:r>
    </w:p>
    <w:tbl>
      <w:tblPr>
        <w:tblW w:w="962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14"/>
        <w:gridCol w:w="1313"/>
        <w:gridCol w:w="2160"/>
        <w:gridCol w:w="1670"/>
        <w:gridCol w:w="1718"/>
        <w:gridCol w:w="1650"/>
      </w:tblGrid>
      <w:tr w:rsidR="00EA391B" w:rsidRPr="001E3493" w14:paraId="2A01BA41" w14:textId="77777777" w:rsidTr="00776AC2">
        <w:trPr>
          <w:cantSplit/>
          <w:trHeight w:val="320"/>
          <w:jc w:val="center"/>
        </w:trPr>
        <w:tc>
          <w:tcPr>
            <w:tcW w:w="1114" w:type="dxa"/>
            <w:vMerge w:val="restart"/>
            <w:tcBorders>
              <w:top w:val="single" w:sz="4" w:space="0" w:color="auto"/>
              <w:left w:val="single" w:sz="4" w:space="0" w:color="auto"/>
              <w:right w:val="single" w:sz="4" w:space="0" w:color="auto"/>
            </w:tcBorders>
            <w:shd w:val="clear" w:color="000000" w:fill="FFFFFF"/>
          </w:tcPr>
          <w:p w14:paraId="14B7EC9C" w14:textId="1DEEA4E5" w:rsidR="00EA391B" w:rsidRPr="001E3493" w:rsidRDefault="00EA391B" w:rsidP="00EA391B">
            <w:pPr>
              <w:spacing w:line="240" w:lineRule="auto"/>
            </w:pPr>
            <w:r w:rsidRPr="001E3493">
              <w:t>RH</w:t>
            </w:r>
          </w:p>
        </w:tc>
        <w:tc>
          <w:tcPr>
            <w:tcW w:w="1313" w:type="dxa"/>
            <w:tcBorders>
              <w:top w:val="single" w:sz="4" w:space="0" w:color="auto"/>
              <w:left w:val="single" w:sz="4" w:space="0" w:color="auto"/>
              <w:bottom w:val="single" w:sz="4" w:space="0" w:color="auto"/>
              <w:right w:val="single" w:sz="4" w:space="0" w:color="auto"/>
            </w:tcBorders>
            <w:shd w:val="clear" w:color="000000" w:fill="FFFFFF"/>
            <w:vAlign w:val="center"/>
          </w:tcPr>
          <w:p w14:paraId="6EFCCB33" w14:textId="77777777" w:rsidR="00EA391B" w:rsidRPr="001E3493" w:rsidRDefault="00EA391B" w:rsidP="00EA391B">
            <w:pPr>
              <w:spacing w:line="240" w:lineRule="auto"/>
            </w:pPr>
            <w:r w:rsidRPr="001E3493">
              <w:t>-1</w:t>
            </w:r>
          </w:p>
        </w:tc>
        <w:tc>
          <w:tcPr>
            <w:tcW w:w="2160" w:type="dxa"/>
            <w:tcBorders>
              <w:top w:val="single" w:sz="4" w:space="0" w:color="auto"/>
              <w:left w:val="single" w:sz="4" w:space="0" w:color="auto"/>
              <w:bottom w:val="single" w:sz="4" w:space="0" w:color="auto"/>
              <w:right w:val="single" w:sz="4" w:space="0" w:color="auto"/>
            </w:tcBorders>
            <w:shd w:val="clear" w:color="000000" w:fill="FFFFFF"/>
          </w:tcPr>
          <w:p w14:paraId="730C5C02" w14:textId="77777777" w:rsidR="00EA391B" w:rsidRPr="001E3493" w:rsidRDefault="00EA391B" w:rsidP="00EA391B">
            <w:pPr>
              <w:spacing w:line="240" w:lineRule="auto"/>
              <w:rPr>
                <w:rFonts w:eastAsiaTheme="minorHAnsi"/>
              </w:rPr>
            </w:pPr>
            <w:r w:rsidRPr="001E3493">
              <w:rPr>
                <w:rFonts w:eastAsiaTheme="minorHAnsi"/>
              </w:rPr>
              <w:t>27.5 ± 2.0</w:t>
            </w:r>
          </w:p>
        </w:tc>
        <w:tc>
          <w:tcPr>
            <w:tcW w:w="167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C32BBED" w14:textId="77777777" w:rsidR="00EA391B" w:rsidRPr="001E3493" w:rsidRDefault="00EA391B" w:rsidP="00EA391B">
            <w:pPr>
              <w:spacing w:line="240" w:lineRule="auto"/>
            </w:pPr>
            <w:r w:rsidRPr="001E3493">
              <w:t>29.8 ± 1.4</w:t>
            </w:r>
          </w:p>
        </w:tc>
        <w:tc>
          <w:tcPr>
            <w:tcW w:w="1718" w:type="dxa"/>
            <w:tcBorders>
              <w:top w:val="single" w:sz="4" w:space="0" w:color="auto"/>
              <w:left w:val="single" w:sz="4" w:space="0" w:color="auto"/>
              <w:bottom w:val="single" w:sz="4" w:space="0" w:color="auto"/>
              <w:right w:val="single" w:sz="4" w:space="0" w:color="auto"/>
            </w:tcBorders>
            <w:shd w:val="clear" w:color="000000" w:fill="FFFFFF"/>
            <w:vAlign w:val="center"/>
          </w:tcPr>
          <w:p w14:paraId="01604F0A" w14:textId="77777777" w:rsidR="00EA391B" w:rsidRPr="001E3493" w:rsidRDefault="00EA391B" w:rsidP="00EA391B">
            <w:pPr>
              <w:spacing w:line="240" w:lineRule="auto"/>
            </w:pPr>
            <w:r w:rsidRPr="001E3493">
              <w:t>28.3 ± 3.5</w:t>
            </w:r>
          </w:p>
        </w:tc>
        <w:tc>
          <w:tcPr>
            <w:tcW w:w="1650" w:type="dxa"/>
            <w:tcBorders>
              <w:top w:val="single" w:sz="4" w:space="0" w:color="auto"/>
              <w:left w:val="single" w:sz="4" w:space="0" w:color="auto"/>
              <w:bottom w:val="single" w:sz="4" w:space="0" w:color="auto"/>
              <w:right w:val="single" w:sz="4" w:space="0" w:color="auto"/>
            </w:tcBorders>
            <w:shd w:val="clear" w:color="000000" w:fill="FFFFFF"/>
            <w:vAlign w:val="center"/>
          </w:tcPr>
          <w:p w14:paraId="66C4E13C" w14:textId="77777777" w:rsidR="00EA391B" w:rsidRPr="001E3493" w:rsidRDefault="00EA391B" w:rsidP="00EA391B">
            <w:pPr>
              <w:spacing w:line="240" w:lineRule="auto"/>
            </w:pPr>
            <w:r w:rsidRPr="001E3493">
              <w:t>28.0 ± 2.5</w:t>
            </w:r>
          </w:p>
        </w:tc>
      </w:tr>
      <w:tr w:rsidR="00EA391B" w:rsidRPr="001E3493" w14:paraId="75939ACE" w14:textId="77777777" w:rsidTr="00776AC2">
        <w:trPr>
          <w:cantSplit/>
          <w:trHeight w:val="320"/>
          <w:jc w:val="center"/>
        </w:trPr>
        <w:tc>
          <w:tcPr>
            <w:tcW w:w="1114" w:type="dxa"/>
            <w:vMerge/>
            <w:tcBorders>
              <w:left w:val="single" w:sz="4" w:space="0" w:color="auto"/>
              <w:right w:val="single" w:sz="4" w:space="0" w:color="auto"/>
            </w:tcBorders>
            <w:shd w:val="clear" w:color="000000" w:fill="FFFFFF"/>
          </w:tcPr>
          <w:p w14:paraId="1F530D6E" w14:textId="39069AFD" w:rsidR="00EA391B" w:rsidRPr="001E3493" w:rsidRDefault="00EA391B" w:rsidP="00EA391B">
            <w:pPr>
              <w:spacing w:line="240" w:lineRule="auto"/>
            </w:pPr>
          </w:p>
        </w:tc>
        <w:tc>
          <w:tcPr>
            <w:tcW w:w="1313" w:type="dxa"/>
            <w:tcBorders>
              <w:top w:val="single" w:sz="4" w:space="0" w:color="auto"/>
              <w:left w:val="single" w:sz="4" w:space="0" w:color="auto"/>
              <w:bottom w:val="single" w:sz="4" w:space="0" w:color="auto"/>
              <w:right w:val="single" w:sz="4" w:space="0" w:color="auto"/>
            </w:tcBorders>
            <w:shd w:val="clear" w:color="000000" w:fill="FFFFFF"/>
            <w:vAlign w:val="center"/>
          </w:tcPr>
          <w:p w14:paraId="5037092E" w14:textId="77777777" w:rsidR="00EA391B" w:rsidRPr="001E3493" w:rsidRDefault="00EA391B" w:rsidP="00EA391B">
            <w:pPr>
              <w:spacing w:line="240" w:lineRule="auto"/>
            </w:pPr>
            <w:r w:rsidRPr="001E3493">
              <w:t>7</w:t>
            </w:r>
          </w:p>
        </w:tc>
        <w:tc>
          <w:tcPr>
            <w:tcW w:w="2160" w:type="dxa"/>
            <w:tcBorders>
              <w:top w:val="single" w:sz="4" w:space="0" w:color="auto"/>
              <w:left w:val="single" w:sz="4" w:space="0" w:color="auto"/>
              <w:bottom w:val="single" w:sz="4" w:space="0" w:color="auto"/>
              <w:right w:val="single" w:sz="4" w:space="0" w:color="auto"/>
            </w:tcBorders>
            <w:shd w:val="clear" w:color="000000" w:fill="FFFFFF"/>
          </w:tcPr>
          <w:p w14:paraId="6A6809D7" w14:textId="77777777" w:rsidR="00EA391B" w:rsidRPr="001E3493" w:rsidRDefault="00EA391B" w:rsidP="00EA391B">
            <w:pPr>
              <w:spacing w:line="240" w:lineRule="auto"/>
              <w:rPr>
                <w:rFonts w:eastAsiaTheme="minorHAnsi"/>
              </w:rPr>
            </w:pPr>
            <w:r w:rsidRPr="001E3493">
              <w:rPr>
                <w:rFonts w:eastAsiaTheme="minorHAnsi"/>
              </w:rPr>
              <w:t>14.2 ± 2.0</w:t>
            </w:r>
          </w:p>
        </w:tc>
        <w:tc>
          <w:tcPr>
            <w:tcW w:w="167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44E7F08" w14:textId="77777777" w:rsidR="00EA391B" w:rsidRPr="001E3493" w:rsidRDefault="00EA391B" w:rsidP="00EA391B">
            <w:pPr>
              <w:spacing w:line="240" w:lineRule="auto"/>
            </w:pPr>
            <w:r w:rsidRPr="001E3493">
              <w:t>11.3 ± 2.4</w:t>
            </w:r>
          </w:p>
        </w:tc>
        <w:tc>
          <w:tcPr>
            <w:tcW w:w="1718" w:type="dxa"/>
            <w:tcBorders>
              <w:top w:val="single" w:sz="4" w:space="0" w:color="auto"/>
              <w:left w:val="single" w:sz="4" w:space="0" w:color="auto"/>
              <w:bottom w:val="single" w:sz="4" w:space="0" w:color="auto"/>
              <w:right w:val="single" w:sz="4" w:space="0" w:color="auto"/>
            </w:tcBorders>
            <w:shd w:val="clear" w:color="000000" w:fill="FFFFFF"/>
            <w:vAlign w:val="center"/>
          </w:tcPr>
          <w:p w14:paraId="426C2E66" w14:textId="77777777" w:rsidR="00EA391B" w:rsidRPr="001E3493" w:rsidRDefault="00EA391B" w:rsidP="00EA391B">
            <w:pPr>
              <w:spacing w:line="240" w:lineRule="auto"/>
            </w:pPr>
            <w:r w:rsidRPr="001E3493">
              <w:t>9.1 ± 1.4</w:t>
            </w:r>
          </w:p>
        </w:tc>
        <w:tc>
          <w:tcPr>
            <w:tcW w:w="1650" w:type="dxa"/>
            <w:tcBorders>
              <w:top w:val="single" w:sz="4" w:space="0" w:color="auto"/>
              <w:left w:val="single" w:sz="4" w:space="0" w:color="auto"/>
              <w:bottom w:val="single" w:sz="4" w:space="0" w:color="auto"/>
              <w:right w:val="single" w:sz="4" w:space="0" w:color="auto"/>
            </w:tcBorders>
            <w:shd w:val="clear" w:color="000000" w:fill="FFFFFF"/>
            <w:vAlign w:val="center"/>
          </w:tcPr>
          <w:p w14:paraId="4B3CC663" w14:textId="77777777" w:rsidR="00EA391B" w:rsidRPr="001E3493" w:rsidRDefault="00EA391B" w:rsidP="00EA391B">
            <w:pPr>
              <w:spacing w:line="240" w:lineRule="auto"/>
            </w:pPr>
            <w:r w:rsidRPr="001E3493">
              <w:t>17.2 ± 1.7</w:t>
            </w:r>
          </w:p>
        </w:tc>
      </w:tr>
      <w:tr w:rsidR="00EA391B" w:rsidRPr="001E3493" w14:paraId="48183231" w14:textId="77777777" w:rsidTr="00776AC2">
        <w:trPr>
          <w:cantSplit/>
          <w:trHeight w:val="320"/>
          <w:jc w:val="center"/>
        </w:trPr>
        <w:tc>
          <w:tcPr>
            <w:tcW w:w="1114" w:type="dxa"/>
            <w:vMerge/>
            <w:tcBorders>
              <w:left w:val="single" w:sz="4" w:space="0" w:color="auto"/>
              <w:right w:val="single" w:sz="4" w:space="0" w:color="auto"/>
            </w:tcBorders>
            <w:shd w:val="clear" w:color="000000" w:fill="FFFFFF"/>
          </w:tcPr>
          <w:p w14:paraId="3AA6BEAE" w14:textId="7C37506B" w:rsidR="00EA391B" w:rsidRPr="001E3493" w:rsidRDefault="00EA391B" w:rsidP="00EA391B">
            <w:pPr>
              <w:spacing w:line="240" w:lineRule="auto"/>
            </w:pPr>
          </w:p>
        </w:tc>
        <w:tc>
          <w:tcPr>
            <w:tcW w:w="1313" w:type="dxa"/>
            <w:tcBorders>
              <w:top w:val="single" w:sz="4" w:space="0" w:color="auto"/>
              <w:left w:val="single" w:sz="4" w:space="0" w:color="auto"/>
              <w:bottom w:val="single" w:sz="4" w:space="0" w:color="auto"/>
              <w:right w:val="single" w:sz="4" w:space="0" w:color="auto"/>
            </w:tcBorders>
            <w:shd w:val="clear" w:color="000000" w:fill="FFFFFF"/>
            <w:vAlign w:val="center"/>
          </w:tcPr>
          <w:p w14:paraId="29EDFE24" w14:textId="77777777" w:rsidR="00EA391B" w:rsidRPr="001E3493" w:rsidRDefault="00EA391B" w:rsidP="00EA391B">
            <w:pPr>
              <w:spacing w:line="240" w:lineRule="auto"/>
            </w:pPr>
            <w:r w:rsidRPr="001E3493">
              <w:t>14</w:t>
            </w:r>
          </w:p>
        </w:tc>
        <w:tc>
          <w:tcPr>
            <w:tcW w:w="2160" w:type="dxa"/>
            <w:tcBorders>
              <w:top w:val="single" w:sz="4" w:space="0" w:color="auto"/>
              <w:left w:val="single" w:sz="4" w:space="0" w:color="auto"/>
              <w:bottom w:val="single" w:sz="4" w:space="0" w:color="auto"/>
              <w:right w:val="single" w:sz="4" w:space="0" w:color="auto"/>
            </w:tcBorders>
            <w:shd w:val="clear" w:color="000000" w:fill="FFFFFF"/>
          </w:tcPr>
          <w:p w14:paraId="2A3B7842" w14:textId="77777777" w:rsidR="00EA391B" w:rsidRPr="001E3493" w:rsidRDefault="00EA391B" w:rsidP="00EA391B">
            <w:pPr>
              <w:spacing w:line="240" w:lineRule="auto"/>
              <w:rPr>
                <w:rFonts w:eastAsiaTheme="minorHAnsi"/>
              </w:rPr>
            </w:pPr>
            <w:r w:rsidRPr="001E3493">
              <w:rPr>
                <w:rFonts w:eastAsiaTheme="minorHAnsi"/>
              </w:rPr>
              <w:t>17.0 ± 1.5</w:t>
            </w:r>
          </w:p>
        </w:tc>
        <w:tc>
          <w:tcPr>
            <w:tcW w:w="167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468132E6" w14:textId="77777777" w:rsidR="00EA391B" w:rsidRPr="001E3493" w:rsidRDefault="00EA391B" w:rsidP="00EA391B">
            <w:pPr>
              <w:spacing w:line="240" w:lineRule="auto"/>
            </w:pPr>
            <w:r w:rsidRPr="001E3493">
              <w:t>15.5 ± 2.5</w:t>
            </w:r>
          </w:p>
        </w:tc>
        <w:tc>
          <w:tcPr>
            <w:tcW w:w="1718" w:type="dxa"/>
            <w:tcBorders>
              <w:top w:val="single" w:sz="4" w:space="0" w:color="auto"/>
              <w:left w:val="single" w:sz="4" w:space="0" w:color="auto"/>
              <w:bottom w:val="single" w:sz="4" w:space="0" w:color="auto"/>
              <w:right w:val="single" w:sz="4" w:space="0" w:color="auto"/>
            </w:tcBorders>
            <w:shd w:val="clear" w:color="000000" w:fill="FFFFFF"/>
            <w:vAlign w:val="center"/>
          </w:tcPr>
          <w:p w14:paraId="658A80DD" w14:textId="77777777" w:rsidR="00EA391B" w:rsidRPr="001E3493" w:rsidRDefault="00EA391B" w:rsidP="00EA391B">
            <w:pPr>
              <w:spacing w:line="240" w:lineRule="auto"/>
            </w:pPr>
            <w:r w:rsidRPr="001E3493">
              <w:t>15.8 ± 2.4</w:t>
            </w:r>
          </w:p>
        </w:tc>
        <w:tc>
          <w:tcPr>
            <w:tcW w:w="1650" w:type="dxa"/>
            <w:tcBorders>
              <w:top w:val="single" w:sz="4" w:space="0" w:color="auto"/>
              <w:left w:val="single" w:sz="4" w:space="0" w:color="auto"/>
              <w:bottom w:val="single" w:sz="4" w:space="0" w:color="auto"/>
              <w:right w:val="single" w:sz="4" w:space="0" w:color="auto"/>
            </w:tcBorders>
            <w:shd w:val="clear" w:color="000000" w:fill="FFFFFF"/>
            <w:vAlign w:val="center"/>
          </w:tcPr>
          <w:p w14:paraId="0D7E79ED" w14:textId="77777777" w:rsidR="00EA391B" w:rsidRPr="001E3493" w:rsidRDefault="00EA391B" w:rsidP="00EA391B">
            <w:pPr>
              <w:spacing w:line="240" w:lineRule="auto"/>
            </w:pPr>
            <w:r w:rsidRPr="001E3493">
              <w:t>15.9 ± 3.5</w:t>
            </w:r>
          </w:p>
        </w:tc>
      </w:tr>
      <w:tr w:rsidR="00EA391B" w:rsidRPr="001E3493" w14:paraId="0BC4DBB3" w14:textId="77777777" w:rsidTr="00776AC2">
        <w:trPr>
          <w:cantSplit/>
          <w:trHeight w:val="320"/>
          <w:jc w:val="center"/>
        </w:trPr>
        <w:tc>
          <w:tcPr>
            <w:tcW w:w="1114" w:type="dxa"/>
            <w:vMerge/>
            <w:tcBorders>
              <w:left w:val="single" w:sz="4" w:space="0" w:color="auto"/>
              <w:right w:val="single" w:sz="4" w:space="0" w:color="auto"/>
            </w:tcBorders>
            <w:shd w:val="clear" w:color="000000" w:fill="FFFFFF"/>
          </w:tcPr>
          <w:p w14:paraId="634A6B5F" w14:textId="77777777" w:rsidR="00EA391B" w:rsidRPr="001E3493" w:rsidRDefault="00EA391B" w:rsidP="00EA391B">
            <w:pPr>
              <w:spacing w:line="240" w:lineRule="auto"/>
            </w:pPr>
          </w:p>
        </w:tc>
        <w:tc>
          <w:tcPr>
            <w:tcW w:w="1313" w:type="dxa"/>
            <w:tcBorders>
              <w:top w:val="single" w:sz="4" w:space="0" w:color="auto"/>
              <w:left w:val="single" w:sz="4" w:space="0" w:color="auto"/>
              <w:bottom w:val="single" w:sz="4" w:space="0" w:color="auto"/>
              <w:right w:val="single" w:sz="4" w:space="0" w:color="auto"/>
            </w:tcBorders>
            <w:shd w:val="clear" w:color="000000" w:fill="FFFFFF"/>
            <w:vAlign w:val="center"/>
          </w:tcPr>
          <w:p w14:paraId="39061918" w14:textId="77777777" w:rsidR="00EA391B" w:rsidRPr="001E3493" w:rsidRDefault="00EA391B" w:rsidP="00EA391B">
            <w:pPr>
              <w:spacing w:line="240" w:lineRule="auto"/>
            </w:pPr>
            <w:r w:rsidRPr="001E3493">
              <w:t>28</w:t>
            </w:r>
          </w:p>
        </w:tc>
        <w:tc>
          <w:tcPr>
            <w:tcW w:w="2160" w:type="dxa"/>
            <w:tcBorders>
              <w:top w:val="single" w:sz="4" w:space="0" w:color="auto"/>
              <w:left w:val="single" w:sz="4" w:space="0" w:color="auto"/>
              <w:bottom w:val="single" w:sz="4" w:space="0" w:color="auto"/>
              <w:right w:val="single" w:sz="4" w:space="0" w:color="auto"/>
            </w:tcBorders>
            <w:shd w:val="clear" w:color="000000" w:fill="FFFFFF"/>
          </w:tcPr>
          <w:p w14:paraId="39FD71AE" w14:textId="77777777" w:rsidR="00EA391B" w:rsidRPr="001E3493" w:rsidRDefault="00EA391B" w:rsidP="00EA391B">
            <w:pPr>
              <w:spacing w:line="240" w:lineRule="auto"/>
              <w:rPr>
                <w:rFonts w:eastAsiaTheme="minorHAnsi"/>
              </w:rPr>
            </w:pPr>
            <w:r w:rsidRPr="001E3493">
              <w:rPr>
                <w:rFonts w:eastAsiaTheme="minorHAnsi"/>
              </w:rPr>
              <w:t>17.3 ± 3.3</w:t>
            </w:r>
          </w:p>
        </w:tc>
        <w:tc>
          <w:tcPr>
            <w:tcW w:w="167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4AFEF062" w14:textId="77777777" w:rsidR="00EA391B" w:rsidRPr="001E3493" w:rsidRDefault="00EA391B" w:rsidP="00EA391B">
            <w:pPr>
              <w:spacing w:line="240" w:lineRule="auto"/>
            </w:pPr>
            <w:r w:rsidRPr="001E3493">
              <w:t>11.2 ± 1.9</w:t>
            </w:r>
          </w:p>
        </w:tc>
        <w:tc>
          <w:tcPr>
            <w:tcW w:w="1718" w:type="dxa"/>
            <w:tcBorders>
              <w:top w:val="single" w:sz="4" w:space="0" w:color="auto"/>
              <w:left w:val="single" w:sz="4" w:space="0" w:color="auto"/>
              <w:bottom w:val="single" w:sz="4" w:space="0" w:color="auto"/>
              <w:right w:val="single" w:sz="4" w:space="0" w:color="auto"/>
            </w:tcBorders>
            <w:shd w:val="clear" w:color="000000" w:fill="FFFFFF"/>
            <w:vAlign w:val="center"/>
          </w:tcPr>
          <w:p w14:paraId="3158C714" w14:textId="77777777" w:rsidR="00EA391B" w:rsidRPr="001E3493" w:rsidRDefault="00EA391B" w:rsidP="00EA391B">
            <w:pPr>
              <w:spacing w:line="240" w:lineRule="auto"/>
            </w:pPr>
            <w:r w:rsidRPr="001E3493">
              <w:t>16.4 ± 2.8</w:t>
            </w:r>
          </w:p>
        </w:tc>
        <w:tc>
          <w:tcPr>
            <w:tcW w:w="1650" w:type="dxa"/>
            <w:tcBorders>
              <w:top w:val="single" w:sz="4" w:space="0" w:color="auto"/>
              <w:left w:val="single" w:sz="4" w:space="0" w:color="auto"/>
              <w:bottom w:val="single" w:sz="4" w:space="0" w:color="auto"/>
              <w:right w:val="single" w:sz="4" w:space="0" w:color="auto"/>
            </w:tcBorders>
            <w:shd w:val="clear" w:color="000000" w:fill="FFFFFF"/>
            <w:vAlign w:val="center"/>
          </w:tcPr>
          <w:p w14:paraId="35DA1E30" w14:textId="77777777" w:rsidR="00EA391B" w:rsidRPr="001E3493" w:rsidRDefault="00EA391B" w:rsidP="00EA391B">
            <w:pPr>
              <w:spacing w:line="240" w:lineRule="auto"/>
            </w:pPr>
            <w:r w:rsidRPr="001E3493">
              <w:t>23.9 ± 1.2</w:t>
            </w:r>
          </w:p>
        </w:tc>
      </w:tr>
      <w:tr w:rsidR="00EA391B" w:rsidRPr="001E3493" w14:paraId="28701732" w14:textId="77777777" w:rsidTr="00776AC2">
        <w:trPr>
          <w:cantSplit/>
          <w:trHeight w:val="320"/>
          <w:jc w:val="center"/>
        </w:trPr>
        <w:tc>
          <w:tcPr>
            <w:tcW w:w="1114" w:type="dxa"/>
            <w:vMerge/>
            <w:tcBorders>
              <w:left w:val="single" w:sz="4" w:space="0" w:color="auto"/>
              <w:right w:val="single" w:sz="4" w:space="0" w:color="auto"/>
            </w:tcBorders>
            <w:shd w:val="clear" w:color="000000" w:fill="FFFFFF"/>
          </w:tcPr>
          <w:p w14:paraId="1A2D27B7" w14:textId="77777777" w:rsidR="00EA391B" w:rsidRPr="001E3493" w:rsidRDefault="00EA391B" w:rsidP="00EA391B">
            <w:pPr>
              <w:spacing w:line="240" w:lineRule="auto"/>
            </w:pPr>
          </w:p>
        </w:tc>
        <w:tc>
          <w:tcPr>
            <w:tcW w:w="1313" w:type="dxa"/>
            <w:tcBorders>
              <w:top w:val="single" w:sz="4" w:space="0" w:color="auto"/>
              <w:left w:val="single" w:sz="4" w:space="0" w:color="auto"/>
              <w:bottom w:val="single" w:sz="4" w:space="0" w:color="auto"/>
              <w:right w:val="single" w:sz="4" w:space="0" w:color="auto"/>
            </w:tcBorders>
            <w:shd w:val="clear" w:color="000000" w:fill="FFFFFF"/>
            <w:vAlign w:val="center"/>
          </w:tcPr>
          <w:p w14:paraId="5159481C" w14:textId="77777777" w:rsidR="00EA391B" w:rsidRPr="001E3493" w:rsidRDefault="00EA391B" w:rsidP="00EA391B">
            <w:pPr>
              <w:spacing w:line="240" w:lineRule="auto"/>
            </w:pPr>
            <w:r w:rsidRPr="001E3493">
              <w:t>42</w:t>
            </w:r>
          </w:p>
        </w:tc>
        <w:tc>
          <w:tcPr>
            <w:tcW w:w="2160" w:type="dxa"/>
            <w:tcBorders>
              <w:top w:val="single" w:sz="4" w:space="0" w:color="auto"/>
              <w:left w:val="single" w:sz="4" w:space="0" w:color="auto"/>
              <w:bottom w:val="single" w:sz="4" w:space="0" w:color="auto"/>
              <w:right w:val="single" w:sz="4" w:space="0" w:color="auto"/>
            </w:tcBorders>
            <w:shd w:val="clear" w:color="000000" w:fill="FFFFFF"/>
          </w:tcPr>
          <w:p w14:paraId="69302F97" w14:textId="77777777" w:rsidR="00EA391B" w:rsidRPr="001E3493" w:rsidRDefault="00EA391B" w:rsidP="00EA391B">
            <w:pPr>
              <w:spacing w:line="240" w:lineRule="auto"/>
              <w:rPr>
                <w:rFonts w:eastAsiaTheme="minorHAnsi"/>
              </w:rPr>
            </w:pPr>
            <w:r w:rsidRPr="001E3493">
              <w:rPr>
                <w:rFonts w:eastAsiaTheme="minorHAnsi"/>
              </w:rPr>
              <w:t>22.5 ± 3.3</w:t>
            </w:r>
          </w:p>
        </w:tc>
        <w:tc>
          <w:tcPr>
            <w:tcW w:w="167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789E9064" w14:textId="77777777" w:rsidR="00EA391B" w:rsidRPr="001E3493" w:rsidRDefault="00EA391B" w:rsidP="00EA391B">
            <w:pPr>
              <w:spacing w:line="240" w:lineRule="auto"/>
            </w:pPr>
            <w:r w:rsidRPr="001E3493">
              <w:t>15.4 ± 1.7</w:t>
            </w:r>
          </w:p>
        </w:tc>
        <w:tc>
          <w:tcPr>
            <w:tcW w:w="1718" w:type="dxa"/>
            <w:tcBorders>
              <w:top w:val="single" w:sz="4" w:space="0" w:color="auto"/>
              <w:left w:val="single" w:sz="4" w:space="0" w:color="auto"/>
              <w:bottom w:val="single" w:sz="4" w:space="0" w:color="auto"/>
              <w:right w:val="single" w:sz="4" w:space="0" w:color="auto"/>
            </w:tcBorders>
            <w:shd w:val="clear" w:color="000000" w:fill="FFFFFF"/>
            <w:vAlign w:val="center"/>
          </w:tcPr>
          <w:p w14:paraId="761632AD" w14:textId="77777777" w:rsidR="00EA391B" w:rsidRPr="001E3493" w:rsidRDefault="00EA391B" w:rsidP="00EA391B">
            <w:pPr>
              <w:spacing w:line="240" w:lineRule="auto"/>
            </w:pPr>
            <w:r w:rsidRPr="001E3493">
              <w:t>17.8 ± 2.3</w:t>
            </w:r>
          </w:p>
        </w:tc>
        <w:tc>
          <w:tcPr>
            <w:tcW w:w="1650" w:type="dxa"/>
            <w:tcBorders>
              <w:top w:val="single" w:sz="4" w:space="0" w:color="auto"/>
              <w:left w:val="single" w:sz="4" w:space="0" w:color="auto"/>
              <w:bottom w:val="single" w:sz="4" w:space="0" w:color="auto"/>
              <w:right w:val="single" w:sz="4" w:space="0" w:color="auto"/>
            </w:tcBorders>
            <w:shd w:val="clear" w:color="000000" w:fill="FFFFFF"/>
            <w:vAlign w:val="center"/>
          </w:tcPr>
          <w:p w14:paraId="4CA31BD8" w14:textId="77777777" w:rsidR="00EA391B" w:rsidRPr="001E3493" w:rsidRDefault="00EA391B" w:rsidP="00EA391B">
            <w:pPr>
              <w:spacing w:line="240" w:lineRule="auto"/>
            </w:pPr>
            <w:r w:rsidRPr="001E3493">
              <w:t>22.4 ± 0.9</w:t>
            </w:r>
          </w:p>
        </w:tc>
      </w:tr>
      <w:tr w:rsidR="00EA391B" w:rsidRPr="001E3493" w14:paraId="3B7E331B" w14:textId="77777777" w:rsidTr="00776AC2">
        <w:trPr>
          <w:cantSplit/>
          <w:trHeight w:val="320"/>
          <w:jc w:val="center"/>
        </w:trPr>
        <w:tc>
          <w:tcPr>
            <w:tcW w:w="1114" w:type="dxa"/>
            <w:vMerge/>
            <w:tcBorders>
              <w:left w:val="single" w:sz="4" w:space="0" w:color="auto"/>
              <w:right w:val="single" w:sz="4" w:space="0" w:color="auto"/>
            </w:tcBorders>
            <w:shd w:val="clear" w:color="000000" w:fill="FFFFFF"/>
          </w:tcPr>
          <w:p w14:paraId="6F3697F4" w14:textId="77777777" w:rsidR="00EA391B" w:rsidRPr="001E3493" w:rsidRDefault="00EA391B" w:rsidP="00EA391B">
            <w:pPr>
              <w:spacing w:line="240" w:lineRule="auto"/>
            </w:pPr>
          </w:p>
        </w:tc>
        <w:tc>
          <w:tcPr>
            <w:tcW w:w="1313" w:type="dxa"/>
            <w:tcBorders>
              <w:top w:val="single" w:sz="4" w:space="0" w:color="auto"/>
              <w:left w:val="single" w:sz="4" w:space="0" w:color="auto"/>
              <w:bottom w:val="single" w:sz="4" w:space="0" w:color="auto"/>
              <w:right w:val="single" w:sz="4" w:space="0" w:color="auto"/>
            </w:tcBorders>
            <w:shd w:val="clear" w:color="000000" w:fill="FFFFFF"/>
            <w:vAlign w:val="center"/>
          </w:tcPr>
          <w:p w14:paraId="1C704DB9" w14:textId="77777777" w:rsidR="00EA391B" w:rsidRPr="001E3493" w:rsidRDefault="00EA391B" w:rsidP="00EA391B">
            <w:pPr>
              <w:spacing w:line="240" w:lineRule="auto"/>
            </w:pPr>
            <w:r w:rsidRPr="001E3493">
              <w:t>56</w:t>
            </w:r>
          </w:p>
        </w:tc>
        <w:tc>
          <w:tcPr>
            <w:tcW w:w="2160" w:type="dxa"/>
            <w:tcBorders>
              <w:top w:val="single" w:sz="4" w:space="0" w:color="auto"/>
              <w:left w:val="single" w:sz="4" w:space="0" w:color="auto"/>
              <w:bottom w:val="single" w:sz="4" w:space="0" w:color="auto"/>
              <w:right w:val="single" w:sz="4" w:space="0" w:color="auto"/>
            </w:tcBorders>
            <w:shd w:val="clear" w:color="000000" w:fill="FFFFFF"/>
          </w:tcPr>
          <w:p w14:paraId="1B628335" w14:textId="77777777" w:rsidR="00EA391B" w:rsidRPr="001E3493" w:rsidRDefault="00EA391B" w:rsidP="00EA391B">
            <w:pPr>
              <w:spacing w:line="240" w:lineRule="auto"/>
              <w:rPr>
                <w:rFonts w:eastAsiaTheme="minorHAnsi"/>
              </w:rPr>
            </w:pPr>
            <w:r w:rsidRPr="001E3493">
              <w:rPr>
                <w:rFonts w:eastAsiaTheme="minorHAnsi"/>
              </w:rPr>
              <w:t>21.9 ± 1.8</w:t>
            </w:r>
          </w:p>
        </w:tc>
        <w:tc>
          <w:tcPr>
            <w:tcW w:w="167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2D50494B" w14:textId="77777777" w:rsidR="00EA391B" w:rsidRPr="001E3493" w:rsidRDefault="00EA391B" w:rsidP="00EA391B">
            <w:pPr>
              <w:spacing w:line="240" w:lineRule="auto"/>
            </w:pPr>
          </w:p>
        </w:tc>
        <w:tc>
          <w:tcPr>
            <w:tcW w:w="1718" w:type="dxa"/>
            <w:tcBorders>
              <w:top w:val="single" w:sz="4" w:space="0" w:color="auto"/>
              <w:left w:val="single" w:sz="4" w:space="0" w:color="auto"/>
              <w:bottom w:val="single" w:sz="4" w:space="0" w:color="auto"/>
              <w:right w:val="single" w:sz="4" w:space="0" w:color="auto"/>
            </w:tcBorders>
            <w:shd w:val="clear" w:color="000000" w:fill="FFFFFF"/>
            <w:vAlign w:val="center"/>
          </w:tcPr>
          <w:p w14:paraId="7C188F32" w14:textId="77777777" w:rsidR="00EA391B" w:rsidRPr="001E3493" w:rsidRDefault="00EA391B" w:rsidP="00EA391B">
            <w:pPr>
              <w:spacing w:line="240" w:lineRule="auto"/>
            </w:pPr>
            <w:r w:rsidRPr="001E3493">
              <w:t>15.7 ± 1.8</w:t>
            </w:r>
          </w:p>
        </w:tc>
        <w:tc>
          <w:tcPr>
            <w:tcW w:w="1650" w:type="dxa"/>
            <w:tcBorders>
              <w:top w:val="single" w:sz="4" w:space="0" w:color="auto"/>
              <w:left w:val="single" w:sz="4" w:space="0" w:color="auto"/>
              <w:bottom w:val="single" w:sz="4" w:space="0" w:color="auto"/>
              <w:right w:val="single" w:sz="4" w:space="0" w:color="auto"/>
            </w:tcBorders>
            <w:shd w:val="clear" w:color="000000" w:fill="FFFFFF"/>
            <w:vAlign w:val="center"/>
          </w:tcPr>
          <w:p w14:paraId="553A5FE8" w14:textId="77777777" w:rsidR="00EA391B" w:rsidRPr="001E3493" w:rsidRDefault="00EA391B" w:rsidP="00EA391B">
            <w:pPr>
              <w:spacing w:line="240" w:lineRule="auto"/>
            </w:pPr>
            <w:r w:rsidRPr="001E3493">
              <w:t>20.8± 1.4</w:t>
            </w:r>
          </w:p>
        </w:tc>
      </w:tr>
      <w:tr w:rsidR="00EA391B" w:rsidRPr="001E3493" w14:paraId="13546ADE" w14:textId="77777777" w:rsidTr="00776AC2">
        <w:trPr>
          <w:cantSplit/>
          <w:trHeight w:val="320"/>
          <w:jc w:val="center"/>
        </w:trPr>
        <w:tc>
          <w:tcPr>
            <w:tcW w:w="1114" w:type="dxa"/>
            <w:vMerge/>
            <w:tcBorders>
              <w:left w:val="single" w:sz="4" w:space="0" w:color="auto"/>
              <w:right w:val="single" w:sz="4" w:space="0" w:color="auto"/>
            </w:tcBorders>
            <w:shd w:val="clear" w:color="000000" w:fill="FFFFFF"/>
          </w:tcPr>
          <w:p w14:paraId="737B54E4" w14:textId="77777777" w:rsidR="00EA391B" w:rsidRPr="001E3493" w:rsidRDefault="00EA391B" w:rsidP="00EA391B">
            <w:pPr>
              <w:spacing w:line="240" w:lineRule="auto"/>
            </w:pPr>
          </w:p>
        </w:tc>
        <w:tc>
          <w:tcPr>
            <w:tcW w:w="1313" w:type="dxa"/>
            <w:tcBorders>
              <w:top w:val="single" w:sz="4" w:space="0" w:color="auto"/>
              <w:left w:val="single" w:sz="4" w:space="0" w:color="auto"/>
              <w:bottom w:val="single" w:sz="4" w:space="0" w:color="auto"/>
              <w:right w:val="single" w:sz="4" w:space="0" w:color="auto"/>
            </w:tcBorders>
            <w:shd w:val="clear" w:color="000000" w:fill="FFFFFF"/>
            <w:vAlign w:val="center"/>
          </w:tcPr>
          <w:p w14:paraId="5D74B6F9" w14:textId="77777777" w:rsidR="00EA391B" w:rsidRPr="001E3493" w:rsidRDefault="00EA391B" w:rsidP="00EA391B">
            <w:pPr>
              <w:spacing w:line="240" w:lineRule="auto"/>
            </w:pPr>
            <w:r w:rsidRPr="001E3493">
              <w:t>70</w:t>
            </w:r>
          </w:p>
        </w:tc>
        <w:tc>
          <w:tcPr>
            <w:tcW w:w="2160" w:type="dxa"/>
            <w:tcBorders>
              <w:top w:val="single" w:sz="4" w:space="0" w:color="auto"/>
              <w:left w:val="single" w:sz="4" w:space="0" w:color="auto"/>
              <w:bottom w:val="single" w:sz="4" w:space="0" w:color="auto"/>
              <w:right w:val="single" w:sz="4" w:space="0" w:color="auto"/>
            </w:tcBorders>
            <w:shd w:val="clear" w:color="000000" w:fill="FFFFFF"/>
          </w:tcPr>
          <w:p w14:paraId="619C49F1" w14:textId="77777777" w:rsidR="00EA391B" w:rsidRPr="001E3493" w:rsidRDefault="00EA391B" w:rsidP="00EA391B">
            <w:pPr>
              <w:spacing w:line="240" w:lineRule="auto"/>
              <w:rPr>
                <w:rFonts w:eastAsiaTheme="minorHAnsi"/>
              </w:rPr>
            </w:pPr>
            <w:r w:rsidRPr="001E3493">
              <w:rPr>
                <w:rFonts w:eastAsiaTheme="minorHAnsi"/>
              </w:rPr>
              <w:t>24.4 ± 2.1</w:t>
            </w:r>
          </w:p>
        </w:tc>
        <w:tc>
          <w:tcPr>
            <w:tcW w:w="167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43CD9A70" w14:textId="77777777" w:rsidR="00EA391B" w:rsidRPr="001E3493" w:rsidRDefault="00EA391B" w:rsidP="00EA391B">
            <w:pPr>
              <w:spacing w:line="240" w:lineRule="auto"/>
            </w:pPr>
          </w:p>
        </w:tc>
        <w:tc>
          <w:tcPr>
            <w:tcW w:w="1718" w:type="dxa"/>
            <w:tcBorders>
              <w:top w:val="single" w:sz="4" w:space="0" w:color="auto"/>
              <w:left w:val="single" w:sz="4" w:space="0" w:color="auto"/>
              <w:bottom w:val="single" w:sz="4" w:space="0" w:color="auto"/>
              <w:right w:val="single" w:sz="4" w:space="0" w:color="auto"/>
            </w:tcBorders>
            <w:shd w:val="clear" w:color="000000" w:fill="FFFFFF"/>
            <w:vAlign w:val="center"/>
          </w:tcPr>
          <w:p w14:paraId="41AA8624" w14:textId="77777777" w:rsidR="00EA391B" w:rsidRPr="001E3493" w:rsidRDefault="00EA391B" w:rsidP="00EA391B">
            <w:pPr>
              <w:spacing w:line="240" w:lineRule="auto"/>
            </w:pPr>
            <w:r w:rsidRPr="001E3493">
              <w:t>17.7 ± 1.8</w:t>
            </w:r>
          </w:p>
        </w:tc>
        <w:tc>
          <w:tcPr>
            <w:tcW w:w="1650" w:type="dxa"/>
            <w:tcBorders>
              <w:top w:val="single" w:sz="4" w:space="0" w:color="auto"/>
              <w:left w:val="single" w:sz="4" w:space="0" w:color="auto"/>
              <w:bottom w:val="single" w:sz="4" w:space="0" w:color="auto"/>
              <w:right w:val="single" w:sz="4" w:space="0" w:color="auto"/>
            </w:tcBorders>
            <w:shd w:val="clear" w:color="000000" w:fill="FFFFFF"/>
            <w:vAlign w:val="center"/>
          </w:tcPr>
          <w:p w14:paraId="45E8E98C" w14:textId="77777777" w:rsidR="00EA391B" w:rsidRPr="001E3493" w:rsidRDefault="00EA391B" w:rsidP="00EA391B">
            <w:pPr>
              <w:spacing w:line="240" w:lineRule="auto"/>
            </w:pPr>
            <w:r w:rsidRPr="001E3493">
              <w:t>22.1 ± 1.7</w:t>
            </w:r>
          </w:p>
        </w:tc>
      </w:tr>
      <w:tr w:rsidR="00EA391B" w:rsidRPr="001E3493" w14:paraId="77CCA763" w14:textId="77777777" w:rsidTr="00776AC2">
        <w:trPr>
          <w:cantSplit/>
          <w:trHeight w:val="320"/>
          <w:jc w:val="center"/>
        </w:trPr>
        <w:tc>
          <w:tcPr>
            <w:tcW w:w="1114" w:type="dxa"/>
            <w:vMerge/>
            <w:tcBorders>
              <w:left w:val="single" w:sz="4" w:space="0" w:color="auto"/>
              <w:bottom w:val="single" w:sz="4" w:space="0" w:color="auto"/>
              <w:right w:val="single" w:sz="4" w:space="0" w:color="auto"/>
            </w:tcBorders>
            <w:shd w:val="clear" w:color="000000" w:fill="FFFFFF"/>
          </w:tcPr>
          <w:p w14:paraId="2894734F" w14:textId="77777777" w:rsidR="00EA391B" w:rsidRPr="001E3493" w:rsidRDefault="00EA391B" w:rsidP="00EA391B">
            <w:pPr>
              <w:spacing w:line="240" w:lineRule="auto"/>
            </w:pPr>
          </w:p>
        </w:tc>
        <w:tc>
          <w:tcPr>
            <w:tcW w:w="1313" w:type="dxa"/>
            <w:tcBorders>
              <w:top w:val="single" w:sz="4" w:space="0" w:color="auto"/>
              <w:left w:val="single" w:sz="4" w:space="0" w:color="auto"/>
              <w:bottom w:val="single" w:sz="4" w:space="0" w:color="auto"/>
              <w:right w:val="single" w:sz="4" w:space="0" w:color="auto"/>
            </w:tcBorders>
            <w:shd w:val="clear" w:color="000000" w:fill="FFFFFF"/>
            <w:vAlign w:val="center"/>
          </w:tcPr>
          <w:p w14:paraId="62185B10" w14:textId="77777777" w:rsidR="00EA391B" w:rsidRPr="001E3493" w:rsidRDefault="00EA391B" w:rsidP="00EA391B">
            <w:pPr>
              <w:spacing w:line="240" w:lineRule="auto"/>
            </w:pPr>
            <w:r w:rsidRPr="001E3493">
              <w:t>84</w:t>
            </w:r>
          </w:p>
        </w:tc>
        <w:tc>
          <w:tcPr>
            <w:tcW w:w="2160" w:type="dxa"/>
            <w:tcBorders>
              <w:top w:val="single" w:sz="4" w:space="0" w:color="auto"/>
              <w:left w:val="single" w:sz="4" w:space="0" w:color="auto"/>
              <w:bottom w:val="single" w:sz="4" w:space="0" w:color="auto"/>
              <w:right w:val="single" w:sz="4" w:space="0" w:color="auto"/>
            </w:tcBorders>
            <w:shd w:val="clear" w:color="000000" w:fill="FFFFFF"/>
          </w:tcPr>
          <w:p w14:paraId="5B6A6BF2" w14:textId="77777777" w:rsidR="00EA391B" w:rsidRPr="001E3493" w:rsidRDefault="00EA391B" w:rsidP="00EA391B">
            <w:pPr>
              <w:spacing w:line="240" w:lineRule="auto"/>
              <w:rPr>
                <w:rFonts w:eastAsiaTheme="minorHAnsi"/>
              </w:rPr>
            </w:pPr>
            <w:r w:rsidRPr="001E3493">
              <w:rPr>
                <w:rFonts w:eastAsiaTheme="minorHAnsi"/>
              </w:rPr>
              <w:t>22.4 ± 2.7</w:t>
            </w:r>
          </w:p>
        </w:tc>
        <w:tc>
          <w:tcPr>
            <w:tcW w:w="167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1CBC1BC7" w14:textId="77777777" w:rsidR="00EA391B" w:rsidRPr="001E3493" w:rsidRDefault="00EA391B" w:rsidP="00EA391B">
            <w:pPr>
              <w:spacing w:line="240" w:lineRule="auto"/>
            </w:pPr>
          </w:p>
        </w:tc>
        <w:tc>
          <w:tcPr>
            <w:tcW w:w="1718" w:type="dxa"/>
            <w:tcBorders>
              <w:top w:val="single" w:sz="4" w:space="0" w:color="auto"/>
              <w:left w:val="single" w:sz="4" w:space="0" w:color="auto"/>
              <w:bottom w:val="single" w:sz="4" w:space="0" w:color="auto"/>
              <w:right w:val="single" w:sz="4" w:space="0" w:color="auto"/>
            </w:tcBorders>
            <w:shd w:val="clear" w:color="000000" w:fill="FFFFFF"/>
            <w:vAlign w:val="center"/>
          </w:tcPr>
          <w:p w14:paraId="7782543E" w14:textId="77777777" w:rsidR="00EA391B" w:rsidRPr="001E3493" w:rsidRDefault="00EA391B" w:rsidP="00EA391B">
            <w:pPr>
              <w:spacing w:line="240" w:lineRule="auto"/>
            </w:pPr>
            <w:r w:rsidRPr="001E3493">
              <w:t>14.6 ± 1.8</w:t>
            </w:r>
          </w:p>
        </w:tc>
        <w:tc>
          <w:tcPr>
            <w:tcW w:w="1650" w:type="dxa"/>
            <w:tcBorders>
              <w:top w:val="single" w:sz="4" w:space="0" w:color="auto"/>
              <w:left w:val="single" w:sz="4" w:space="0" w:color="auto"/>
              <w:bottom w:val="single" w:sz="4" w:space="0" w:color="auto"/>
              <w:right w:val="single" w:sz="4" w:space="0" w:color="auto"/>
            </w:tcBorders>
            <w:shd w:val="clear" w:color="000000" w:fill="FFFFFF"/>
            <w:vAlign w:val="center"/>
          </w:tcPr>
          <w:p w14:paraId="5DE6BC24" w14:textId="77777777" w:rsidR="00EA391B" w:rsidRPr="001E3493" w:rsidRDefault="00EA391B" w:rsidP="00EA391B">
            <w:pPr>
              <w:spacing w:line="240" w:lineRule="auto"/>
            </w:pPr>
            <w:r w:rsidRPr="001E3493">
              <w:t>19.4 ± 1.4</w:t>
            </w:r>
          </w:p>
        </w:tc>
      </w:tr>
    </w:tbl>
    <w:p w14:paraId="0D617BB6" w14:textId="77777777" w:rsidR="00C167A9" w:rsidRPr="00C167A9" w:rsidRDefault="00C167A9" w:rsidP="00C167A9"/>
    <w:p w14:paraId="54D74CFD" w14:textId="1B3F16C8" w:rsidR="002C7934" w:rsidRPr="001E3493" w:rsidRDefault="002C7934" w:rsidP="00B46408">
      <w:pPr>
        <w:pStyle w:val="Caption"/>
      </w:pPr>
      <w:bookmarkStart w:id="72" w:name="_Toc195707666"/>
      <w:r w:rsidRPr="001E3493">
        <w:t xml:space="preserve">Table </w:t>
      </w:r>
      <w:fldSimple w:instr=" SEQ Table \* ARABIC ">
        <w:r w:rsidR="00056F45">
          <w:rPr>
            <w:noProof/>
          </w:rPr>
          <w:t>14</w:t>
        </w:r>
      </w:fldSimple>
      <w:r w:rsidRPr="001E3493">
        <w:t>: Maximum Force (%BW)</w:t>
      </w:r>
      <w:bookmarkEnd w:id="72"/>
    </w:p>
    <w:tbl>
      <w:tblPr>
        <w:tblW w:w="987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43"/>
        <w:gridCol w:w="1347"/>
        <w:gridCol w:w="2215"/>
        <w:gridCol w:w="1714"/>
        <w:gridCol w:w="1761"/>
        <w:gridCol w:w="1694"/>
      </w:tblGrid>
      <w:tr w:rsidR="002C7934" w:rsidRPr="001E3493" w14:paraId="31C6BD29" w14:textId="77777777" w:rsidTr="00023CFD">
        <w:trPr>
          <w:cantSplit/>
          <w:trHeight w:val="332"/>
          <w:jc w:val="center"/>
        </w:trPr>
        <w:tc>
          <w:tcPr>
            <w:tcW w:w="1143" w:type="dxa"/>
          </w:tcPr>
          <w:p w14:paraId="4862D504" w14:textId="77777777" w:rsidR="002C7934" w:rsidRPr="001E3493" w:rsidRDefault="002C7934" w:rsidP="00FC5BDB">
            <w:pPr>
              <w:spacing w:line="240" w:lineRule="auto"/>
            </w:pPr>
            <w:r w:rsidRPr="001E3493">
              <w:t>Limb</w:t>
            </w:r>
          </w:p>
        </w:tc>
        <w:tc>
          <w:tcPr>
            <w:tcW w:w="1347" w:type="dxa"/>
            <w:shd w:val="clear" w:color="auto" w:fill="auto"/>
            <w:noWrap/>
            <w:vAlign w:val="bottom"/>
          </w:tcPr>
          <w:p w14:paraId="1292E1A2" w14:textId="77777777" w:rsidR="002C7934" w:rsidRPr="001E3493" w:rsidRDefault="002C7934" w:rsidP="00FC5BDB">
            <w:pPr>
              <w:spacing w:line="240" w:lineRule="auto"/>
            </w:pPr>
            <w:r w:rsidRPr="001E3493">
              <w:t>Time point</w:t>
            </w:r>
          </w:p>
        </w:tc>
        <w:tc>
          <w:tcPr>
            <w:tcW w:w="7384" w:type="dxa"/>
            <w:gridSpan w:val="4"/>
            <w:shd w:val="clear" w:color="000000" w:fill="FFFFFF"/>
            <w:vAlign w:val="center"/>
          </w:tcPr>
          <w:p w14:paraId="59C33B4C" w14:textId="77777777" w:rsidR="002C7934" w:rsidRPr="001E3493" w:rsidRDefault="002C7934" w:rsidP="00FC5BDB">
            <w:pPr>
              <w:spacing w:line="240" w:lineRule="auto"/>
            </w:pPr>
            <w:r w:rsidRPr="001E3493">
              <w:t>------------------------------------- Group -------------------------------------</w:t>
            </w:r>
          </w:p>
        </w:tc>
      </w:tr>
      <w:tr w:rsidR="002C7934" w:rsidRPr="001E3493" w14:paraId="2228457A" w14:textId="77777777" w:rsidTr="00023CFD">
        <w:trPr>
          <w:cantSplit/>
          <w:trHeight w:val="329"/>
          <w:jc w:val="center"/>
        </w:trPr>
        <w:tc>
          <w:tcPr>
            <w:tcW w:w="1143" w:type="dxa"/>
          </w:tcPr>
          <w:p w14:paraId="30538C9C" w14:textId="77777777" w:rsidR="002C7934" w:rsidRPr="001E3493" w:rsidRDefault="002C7934" w:rsidP="00FC5BDB">
            <w:pPr>
              <w:spacing w:line="240" w:lineRule="auto"/>
            </w:pPr>
          </w:p>
        </w:tc>
        <w:tc>
          <w:tcPr>
            <w:tcW w:w="1347" w:type="dxa"/>
            <w:shd w:val="clear" w:color="auto" w:fill="auto"/>
            <w:noWrap/>
            <w:vAlign w:val="bottom"/>
            <w:hideMark/>
          </w:tcPr>
          <w:p w14:paraId="104617CA" w14:textId="77777777" w:rsidR="002C7934" w:rsidRPr="001E3493" w:rsidRDefault="002C7934" w:rsidP="00FC5BDB">
            <w:pPr>
              <w:spacing w:line="240" w:lineRule="auto"/>
            </w:pPr>
          </w:p>
        </w:tc>
        <w:tc>
          <w:tcPr>
            <w:tcW w:w="2215" w:type="dxa"/>
            <w:shd w:val="clear" w:color="000000" w:fill="FFFFFF"/>
            <w:vAlign w:val="center"/>
            <w:hideMark/>
          </w:tcPr>
          <w:p w14:paraId="6C0B4F10" w14:textId="77777777" w:rsidR="002C7934" w:rsidRPr="001E3493" w:rsidRDefault="002C7934" w:rsidP="00FC5BDB">
            <w:pPr>
              <w:spacing w:line="240" w:lineRule="auto"/>
            </w:pPr>
            <w:r w:rsidRPr="001E3493">
              <w:t>SA</w:t>
            </w:r>
          </w:p>
        </w:tc>
        <w:tc>
          <w:tcPr>
            <w:tcW w:w="1714" w:type="dxa"/>
            <w:shd w:val="clear" w:color="000000" w:fill="FFFFFF"/>
            <w:vAlign w:val="center"/>
            <w:hideMark/>
          </w:tcPr>
          <w:p w14:paraId="08E4F8E0" w14:textId="77777777" w:rsidR="002C7934" w:rsidRPr="001E3493" w:rsidRDefault="002C7934" w:rsidP="00FC5BDB">
            <w:pPr>
              <w:spacing w:line="240" w:lineRule="auto"/>
            </w:pPr>
            <w:r w:rsidRPr="001E3493">
              <w:t>SB</w:t>
            </w:r>
          </w:p>
        </w:tc>
        <w:tc>
          <w:tcPr>
            <w:tcW w:w="1761" w:type="dxa"/>
            <w:shd w:val="clear" w:color="000000" w:fill="FFFFFF"/>
            <w:vAlign w:val="center"/>
            <w:hideMark/>
          </w:tcPr>
          <w:p w14:paraId="532C57C1" w14:textId="77777777" w:rsidR="002C7934" w:rsidRPr="001E3493" w:rsidRDefault="002C7934" w:rsidP="00FC5BDB">
            <w:pPr>
              <w:spacing w:line="240" w:lineRule="auto"/>
            </w:pPr>
            <w:r w:rsidRPr="001E3493">
              <w:t>SBA</w:t>
            </w:r>
          </w:p>
        </w:tc>
        <w:tc>
          <w:tcPr>
            <w:tcW w:w="1694" w:type="dxa"/>
            <w:shd w:val="clear" w:color="000000" w:fill="FFFFFF"/>
            <w:vAlign w:val="center"/>
            <w:hideMark/>
          </w:tcPr>
          <w:p w14:paraId="672F71A9" w14:textId="77777777" w:rsidR="002C7934" w:rsidRPr="001E3493" w:rsidRDefault="002C7934" w:rsidP="00FC5BDB">
            <w:pPr>
              <w:spacing w:line="240" w:lineRule="auto"/>
            </w:pPr>
            <w:r w:rsidRPr="001E3493">
              <w:t>NS</w:t>
            </w:r>
          </w:p>
        </w:tc>
      </w:tr>
      <w:tr w:rsidR="00A046E1" w:rsidRPr="001E3493" w14:paraId="4D05A229" w14:textId="77777777" w:rsidTr="00023CFD">
        <w:trPr>
          <w:trHeight w:val="329"/>
          <w:jc w:val="center"/>
        </w:trPr>
        <w:tc>
          <w:tcPr>
            <w:tcW w:w="1143" w:type="dxa"/>
            <w:vMerge w:val="restart"/>
            <w:shd w:val="clear" w:color="000000" w:fill="FFFFFF"/>
          </w:tcPr>
          <w:p w14:paraId="7DFE0E11" w14:textId="7BC2A095" w:rsidR="00A046E1" w:rsidRPr="001E3493" w:rsidRDefault="00A046E1" w:rsidP="00FC5BDB">
            <w:pPr>
              <w:spacing w:line="240" w:lineRule="auto"/>
            </w:pPr>
            <w:r w:rsidRPr="001E3493">
              <w:t>LF</w:t>
            </w:r>
          </w:p>
        </w:tc>
        <w:tc>
          <w:tcPr>
            <w:tcW w:w="1347" w:type="dxa"/>
            <w:shd w:val="clear" w:color="000000" w:fill="FFFFFF"/>
            <w:vAlign w:val="center"/>
            <w:hideMark/>
          </w:tcPr>
          <w:p w14:paraId="166E9D96" w14:textId="77777777" w:rsidR="00A046E1" w:rsidRPr="001E3493" w:rsidRDefault="00A046E1" w:rsidP="00FC5BDB">
            <w:pPr>
              <w:spacing w:line="240" w:lineRule="auto"/>
            </w:pPr>
            <w:r w:rsidRPr="001E3493">
              <w:t>-1</w:t>
            </w:r>
          </w:p>
        </w:tc>
        <w:tc>
          <w:tcPr>
            <w:tcW w:w="2215" w:type="dxa"/>
            <w:shd w:val="clear" w:color="000000" w:fill="FFFFFF"/>
            <w:vAlign w:val="center"/>
            <w:hideMark/>
          </w:tcPr>
          <w:p w14:paraId="2CA03D43" w14:textId="77777777" w:rsidR="00A046E1" w:rsidRPr="001E3493" w:rsidRDefault="00A046E1" w:rsidP="00FC5BDB">
            <w:pPr>
              <w:spacing w:line="240" w:lineRule="auto"/>
            </w:pPr>
            <w:r w:rsidRPr="001E3493">
              <w:t xml:space="preserve">29.8 </w:t>
            </w:r>
            <m:oMath>
              <m:r>
                <w:rPr>
                  <w:rFonts w:ascii="Cambria Math" w:hAnsi="Cambria Math"/>
                </w:rPr>
                <m:t>±</m:t>
              </m:r>
            </m:oMath>
            <w:r w:rsidRPr="001E3493">
              <w:t xml:space="preserve"> 0.4</w:t>
            </w:r>
          </w:p>
        </w:tc>
        <w:tc>
          <w:tcPr>
            <w:tcW w:w="1714" w:type="dxa"/>
            <w:shd w:val="clear" w:color="000000" w:fill="FFFFFF"/>
            <w:vAlign w:val="center"/>
            <w:hideMark/>
          </w:tcPr>
          <w:p w14:paraId="1A5B0EE8" w14:textId="77777777" w:rsidR="00A046E1" w:rsidRPr="001E3493" w:rsidRDefault="00A046E1" w:rsidP="00FC5BDB">
            <w:pPr>
              <w:spacing w:line="240" w:lineRule="auto"/>
            </w:pPr>
            <w:r w:rsidRPr="001E3493">
              <w:t xml:space="preserve">29.5 </w:t>
            </w:r>
            <m:oMath>
              <m:r>
                <w:rPr>
                  <w:rFonts w:ascii="Cambria Math" w:hAnsi="Cambria Math"/>
                </w:rPr>
                <m:t>±</m:t>
              </m:r>
            </m:oMath>
            <w:r w:rsidRPr="001E3493">
              <w:t xml:space="preserve"> 1.5</w:t>
            </w:r>
          </w:p>
        </w:tc>
        <w:tc>
          <w:tcPr>
            <w:tcW w:w="1761" w:type="dxa"/>
            <w:shd w:val="clear" w:color="000000" w:fill="FFFFFF"/>
            <w:vAlign w:val="center"/>
            <w:hideMark/>
          </w:tcPr>
          <w:p w14:paraId="32578C69" w14:textId="77777777" w:rsidR="00A046E1" w:rsidRPr="001E3493" w:rsidRDefault="00A046E1" w:rsidP="00FC5BDB">
            <w:pPr>
              <w:spacing w:line="240" w:lineRule="auto"/>
            </w:pPr>
            <w:r w:rsidRPr="001E3493">
              <w:t xml:space="preserve">31.2 </w:t>
            </w:r>
            <m:oMath>
              <m:r>
                <w:rPr>
                  <w:rFonts w:ascii="Cambria Math" w:hAnsi="Cambria Math"/>
                </w:rPr>
                <m:t>±</m:t>
              </m:r>
            </m:oMath>
            <w:r w:rsidRPr="001E3493">
              <w:t xml:space="preserve"> 3.5</w:t>
            </w:r>
          </w:p>
        </w:tc>
        <w:tc>
          <w:tcPr>
            <w:tcW w:w="1694" w:type="dxa"/>
            <w:shd w:val="clear" w:color="000000" w:fill="FFFFFF"/>
            <w:vAlign w:val="center"/>
            <w:hideMark/>
          </w:tcPr>
          <w:p w14:paraId="63B25F79" w14:textId="77777777" w:rsidR="00A046E1" w:rsidRPr="001E3493" w:rsidRDefault="00A046E1" w:rsidP="00FC5BDB">
            <w:pPr>
              <w:spacing w:line="240" w:lineRule="auto"/>
            </w:pPr>
            <w:r w:rsidRPr="001E3493">
              <w:t xml:space="preserve">28.9 </w:t>
            </w:r>
            <m:oMath>
              <m:r>
                <w:rPr>
                  <w:rFonts w:ascii="Cambria Math" w:hAnsi="Cambria Math"/>
                </w:rPr>
                <m:t>±</m:t>
              </m:r>
            </m:oMath>
            <w:r w:rsidRPr="001E3493">
              <w:t xml:space="preserve"> 1.1</w:t>
            </w:r>
          </w:p>
        </w:tc>
      </w:tr>
      <w:tr w:rsidR="00A046E1" w:rsidRPr="001E3493" w14:paraId="5B0C3336" w14:textId="77777777" w:rsidTr="00023CFD">
        <w:trPr>
          <w:cantSplit/>
          <w:trHeight w:val="329"/>
          <w:jc w:val="center"/>
        </w:trPr>
        <w:tc>
          <w:tcPr>
            <w:tcW w:w="1143" w:type="dxa"/>
            <w:vMerge/>
            <w:shd w:val="clear" w:color="000000" w:fill="FFFFFF"/>
          </w:tcPr>
          <w:p w14:paraId="6C2AECBD" w14:textId="0D0B3D04" w:rsidR="00A046E1" w:rsidRPr="001E3493" w:rsidRDefault="00A046E1" w:rsidP="00FC5BDB">
            <w:pPr>
              <w:spacing w:line="240" w:lineRule="auto"/>
            </w:pPr>
          </w:p>
        </w:tc>
        <w:tc>
          <w:tcPr>
            <w:tcW w:w="1347" w:type="dxa"/>
            <w:shd w:val="clear" w:color="000000" w:fill="FFFFFF"/>
            <w:vAlign w:val="center"/>
            <w:hideMark/>
          </w:tcPr>
          <w:p w14:paraId="45C8F370" w14:textId="77777777" w:rsidR="00A046E1" w:rsidRPr="001E3493" w:rsidRDefault="00A046E1" w:rsidP="00FC5BDB">
            <w:pPr>
              <w:spacing w:line="240" w:lineRule="auto"/>
            </w:pPr>
            <w:r w:rsidRPr="001E3493">
              <w:t>7</w:t>
            </w:r>
          </w:p>
        </w:tc>
        <w:tc>
          <w:tcPr>
            <w:tcW w:w="2215" w:type="dxa"/>
            <w:shd w:val="clear" w:color="000000" w:fill="FFFFFF"/>
            <w:vAlign w:val="center"/>
            <w:hideMark/>
          </w:tcPr>
          <w:p w14:paraId="492FF55D" w14:textId="77777777" w:rsidR="00A046E1" w:rsidRPr="001E3493" w:rsidRDefault="00A046E1" w:rsidP="00FC5BDB">
            <w:pPr>
              <w:spacing w:line="240" w:lineRule="auto"/>
            </w:pPr>
            <w:r w:rsidRPr="001E3493">
              <w:t xml:space="preserve">32.2 </w:t>
            </w:r>
            <m:oMath>
              <m:r>
                <w:rPr>
                  <w:rFonts w:ascii="Cambria Math" w:hAnsi="Cambria Math"/>
                </w:rPr>
                <m:t>±</m:t>
              </m:r>
            </m:oMath>
            <w:r w:rsidRPr="001E3493">
              <w:t xml:space="preserve"> 1.2</w:t>
            </w:r>
          </w:p>
        </w:tc>
        <w:tc>
          <w:tcPr>
            <w:tcW w:w="1714" w:type="dxa"/>
            <w:shd w:val="clear" w:color="000000" w:fill="FFFFFF"/>
            <w:vAlign w:val="center"/>
            <w:hideMark/>
          </w:tcPr>
          <w:p w14:paraId="4FE4DD48" w14:textId="77777777" w:rsidR="00A046E1" w:rsidRPr="001E3493" w:rsidRDefault="00A046E1" w:rsidP="00FC5BDB">
            <w:pPr>
              <w:spacing w:line="240" w:lineRule="auto"/>
            </w:pPr>
            <w:r w:rsidRPr="001E3493">
              <w:t xml:space="preserve">34.8 </w:t>
            </w:r>
            <m:oMath>
              <m:r>
                <w:rPr>
                  <w:rFonts w:ascii="Cambria Math" w:hAnsi="Cambria Math"/>
                </w:rPr>
                <m:t>±</m:t>
              </m:r>
            </m:oMath>
            <w:r w:rsidRPr="001E3493">
              <w:t xml:space="preserve"> 1.2</w:t>
            </w:r>
          </w:p>
        </w:tc>
        <w:tc>
          <w:tcPr>
            <w:tcW w:w="1761" w:type="dxa"/>
            <w:shd w:val="clear" w:color="000000" w:fill="FFFFFF"/>
            <w:vAlign w:val="center"/>
            <w:hideMark/>
          </w:tcPr>
          <w:p w14:paraId="1A09ED99" w14:textId="77777777" w:rsidR="00A046E1" w:rsidRPr="001E3493" w:rsidRDefault="00A046E1" w:rsidP="00FC5BDB">
            <w:pPr>
              <w:spacing w:line="240" w:lineRule="auto"/>
            </w:pPr>
            <w:r w:rsidRPr="001E3493">
              <w:t xml:space="preserve">35.3 </w:t>
            </w:r>
            <m:oMath>
              <m:r>
                <w:rPr>
                  <w:rFonts w:ascii="Cambria Math" w:hAnsi="Cambria Math"/>
                </w:rPr>
                <m:t>±</m:t>
              </m:r>
            </m:oMath>
            <w:r w:rsidRPr="001E3493">
              <w:t xml:space="preserve"> 2.1</w:t>
            </w:r>
          </w:p>
        </w:tc>
        <w:tc>
          <w:tcPr>
            <w:tcW w:w="1694" w:type="dxa"/>
            <w:shd w:val="clear" w:color="000000" w:fill="FFFFFF"/>
            <w:vAlign w:val="center"/>
            <w:hideMark/>
          </w:tcPr>
          <w:p w14:paraId="09ECC347" w14:textId="77777777" w:rsidR="00A046E1" w:rsidRPr="001E3493" w:rsidRDefault="00A046E1" w:rsidP="00FC5BDB">
            <w:pPr>
              <w:spacing w:line="240" w:lineRule="auto"/>
            </w:pPr>
            <w:r w:rsidRPr="001E3493">
              <w:t xml:space="preserve">28.5 </w:t>
            </w:r>
            <m:oMath>
              <m:r>
                <w:rPr>
                  <w:rFonts w:ascii="Cambria Math" w:hAnsi="Cambria Math"/>
                </w:rPr>
                <m:t>±</m:t>
              </m:r>
            </m:oMath>
            <w:r w:rsidRPr="001E3493">
              <w:t xml:space="preserve"> 1.0</w:t>
            </w:r>
          </w:p>
        </w:tc>
      </w:tr>
      <w:tr w:rsidR="00A046E1" w:rsidRPr="001E3493" w14:paraId="2465903C" w14:textId="77777777" w:rsidTr="00023CFD">
        <w:trPr>
          <w:cantSplit/>
          <w:trHeight w:val="329"/>
          <w:jc w:val="center"/>
        </w:trPr>
        <w:tc>
          <w:tcPr>
            <w:tcW w:w="1143" w:type="dxa"/>
            <w:vMerge/>
            <w:shd w:val="clear" w:color="000000" w:fill="FFFFFF"/>
          </w:tcPr>
          <w:p w14:paraId="7E159633" w14:textId="3A3DDABA" w:rsidR="00A046E1" w:rsidRPr="001E3493" w:rsidRDefault="00A046E1" w:rsidP="00FC5BDB">
            <w:pPr>
              <w:spacing w:line="240" w:lineRule="auto"/>
            </w:pPr>
          </w:p>
        </w:tc>
        <w:tc>
          <w:tcPr>
            <w:tcW w:w="1347" w:type="dxa"/>
            <w:shd w:val="clear" w:color="000000" w:fill="FFFFFF"/>
            <w:vAlign w:val="center"/>
            <w:hideMark/>
          </w:tcPr>
          <w:p w14:paraId="1D301ED6" w14:textId="77777777" w:rsidR="00A046E1" w:rsidRPr="001E3493" w:rsidRDefault="00A046E1" w:rsidP="00FC5BDB">
            <w:pPr>
              <w:spacing w:line="240" w:lineRule="auto"/>
            </w:pPr>
            <w:r w:rsidRPr="001E3493">
              <w:t>14</w:t>
            </w:r>
          </w:p>
        </w:tc>
        <w:tc>
          <w:tcPr>
            <w:tcW w:w="2215" w:type="dxa"/>
            <w:shd w:val="clear" w:color="000000" w:fill="FFFFFF"/>
            <w:vAlign w:val="center"/>
            <w:hideMark/>
          </w:tcPr>
          <w:p w14:paraId="5A1BB867" w14:textId="77777777" w:rsidR="00A046E1" w:rsidRPr="001E3493" w:rsidRDefault="00A046E1" w:rsidP="00FC5BDB">
            <w:pPr>
              <w:spacing w:line="240" w:lineRule="auto"/>
            </w:pPr>
            <w:r w:rsidRPr="001E3493">
              <w:t xml:space="preserve">32.1 </w:t>
            </w:r>
            <m:oMath>
              <m:r>
                <w:rPr>
                  <w:rFonts w:ascii="Cambria Math" w:hAnsi="Cambria Math"/>
                </w:rPr>
                <m:t>±</m:t>
              </m:r>
            </m:oMath>
            <w:r w:rsidRPr="001E3493">
              <w:t xml:space="preserve"> 0.6</w:t>
            </w:r>
          </w:p>
        </w:tc>
        <w:tc>
          <w:tcPr>
            <w:tcW w:w="1714" w:type="dxa"/>
            <w:shd w:val="clear" w:color="000000" w:fill="FFFFFF"/>
            <w:vAlign w:val="center"/>
            <w:hideMark/>
          </w:tcPr>
          <w:p w14:paraId="747E3E40" w14:textId="77777777" w:rsidR="00A046E1" w:rsidRPr="001E3493" w:rsidRDefault="00A046E1" w:rsidP="00FC5BDB">
            <w:pPr>
              <w:spacing w:line="240" w:lineRule="auto"/>
            </w:pPr>
            <w:r w:rsidRPr="001E3493">
              <w:t xml:space="preserve">32.5 </w:t>
            </w:r>
            <m:oMath>
              <m:r>
                <w:rPr>
                  <w:rFonts w:ascii="Cambria Math" w:hAnsi="Cambria Math"/>
                </w:rPr>
                <m:t>±</m:t>
              </m:r>
            </m:oMath>
            <w:r w:rsidRPr="001E3493">
              <w:t xml:space="preserve"> 0.9</w:t>
            </w:r>
          </w:p>
        </w:tc>
        <w:tc>
          <w:tcPr>
            <w:tcW w:w="1761" w:type="dxa"/>
            <w:shd w:val="clear" w:color="000000" w:fill="FFFFFF"/>
            <w:vAlign w:val="center"/>
            <w:hideMark/>
          </w:tcPr>
          <w:p w14:paraId="2A27209A" w14:textId="77777777" w:rsidR="00A046E1" w:rsidRPr="001E3493" w:rsidRDefault="00A046E1" w:rsidP="00FC5BDB">
            <w:pPr>
              <w:spacing w:line="240" w:lineRule="auto"/>
            </w:pPr>
            <w:r w:rsidRPr="001E3493">
              <w:t xml:space="preserve">30.1 </w:t>
            </w:r>
            <m:oMath>
              <m:r>
                <w:rPr>
                  <w:rFonts w:ascii="Cambria Math" w:hAnsi="Cambria Math"/>
                </w:rPr>
                <m:t>±</m:t>
              </m:r>
            </m:oMath>
            <w:r w:rsidRPr="001E3493">
              <w:t xml:space="preserve"> 1.5</w:t>
            </w:r>
          </w:p>
        </w:tc>
        <w:tc>
          <w:tcPr>
            <w:tcW w:w="1694" w:type="dxa"/>
            <w:shd w:val="clear" w:color="000000" w:fill="FFFFFF"/>
            <w:vAlign w:val="center"/>
            <w:hideMark/>
          </w:tcPr>
          <w:p w14:paraId="3A1A7775" w14:textId="77777777" w:rsidR="00A046E1" w:rsidRPr="001E3493" w:rsidRDefault="00A046E1" w:rsidP="00FC5BDB">
            <w:pPr>
              <w:spacing w:line="240" w:lineRule="auto"/>
            </w:pPr>
            <w:r w:rsidRPr="001E3493">
              <w:t xml:space="preserve">29.2 </w:t>
            </w:r>
            <m:oMath>
              <m:r>
                <w:rPr>
                  <w:rFonts w:ascii="Cambria Math" w:hAnsi="Cambria Math"/>
                </w:rPr>
                <m:t>±</m:t>
              </m:r>
            </m:oMath>
            <w:r w:rsidRPr="001E3493">
              <w:t xml:space="preserve"> 0.6</w:t>
            </w:r>
          </w:p>
        </w:tc>
      </w:tr>
      <w:tr w:rsidR="00A046E1" w:rsidRPr="001E3493" w14:paraId="261D083C" w14:textId="77777777" w:rsidTr="00023CFD">
        <w:trPr>
          <w:cantSplit/>
          <w:trHeight w:val="329"/>
          <w:jc w:val="center"/>
        </w:trPr>
        <w:tc>
          <w:tcPr>
            <w:tcW w:w="1143" w:type="dxa"/>
            <w:vMerge/>
            <w:shd w:val="clear" w:color="000000" w:fill="FFFFFF"/>
          </w:tcPr>
          <w:p w14:paraId="675B0145" w14:textId="77777777" w:rsidR="00A046E1" w:rsidRPr="001E3493" w:rsidRDefault="00A046E1" w:rsidP="00FC5BDB">
            <w:pPr>
              <w:spacing w:line="240" w:lineRule="auto"/>
            </w:pPr>
          </w:p>
        </w:tc>
        <w:tc>
          <w:tcPr>
            <w:tcW w:w="1347" w:type="dxa"/>
            <w:shd w:val="clear" w:color="000000" w:fill="FFFFFF"/>
            <w:vAlign w:val="center"/>
            <w:hideMark/>
          </w:tcPr>
          <w:p w14:paraId="294CAC1A" w14:textId="77777777" w:rsidR="00A046E1" w:rsidRPr="001E3493" w:rsidRDefault="00A046E1" w:rsidP="00FC5BDB">
            <w:pPr>
              <w:spacing w:line="240" w:lineRule="auto"/>
            </w:pPr>
            <w:r w:rsidRPr="001E3493">
              <w:t>28</w:t>
            </w:r>
          </w:p>
        </w:tc>
        <w:tc>
          <w:tcPr>
            <w:tcW w:w="2215" w:type="dxa"/>
            <w:shd w:val="clear" w:color="000000" w:fill="FFFFFF"/>
            <w:vAlign w:val="center"/>
            <w:hideMark/>
          </w:tcPr>
          <w:p w14:paraId="7D733AD5" w14:textId="77777777" w:rsidR="00A046E1" w:rsidRPr="001E3493" w:rsidRDefault="00A046E1" w:rsidP="00FC5BDB">
            <w:pPr>
              <w:spacing w:line="240" w:lineRule="auto"/>
            </w:pPr>
            <w:r w:rsidRPr="001E3493">
              <w:t xml:space="preserve">31.4 </w:t>
            </w:r>
            <m:oMath>
              <m:r>
                <w:rPr>
                  <w:rFonts w:ascii="Cambria Math" w:hAnsi="Cambria Math"/>
                </w:rPr>
                <m:t>±</m:t>
              </m:r>
            </m:oMath>
            <w:r w:rsidRPr="001E3493">
              <w:t xml:space="preserve"> 2.0</w:t>
            </w:r>
          </w:p>
        </w:tc>
        <w:tc>
          <w:tcPr>
            <w:tcW w:w="1714" w:type="dxa"/>
            <w:shd w:val="clear" w:color="000000" w:fill="FFFFFF"/>
            <w:vAlign w:val="center"/>
            <w:hideMark/>
          </w:tcPr>
          <w:p w14:paraId="48A4F1F8" w14:textId="77777777" w:rsidR="00A046E1" w:rsidRPr="001E3493" w:rsidRDefault="00A046E1" w:rsidP="00FC5BDB">
            <w:pPr>
              <w:spacing w:line="240" w:lineRule="auto"/>
            </w:pPr>
            <w:r w:rsidRPr="001E3493">
              <w:t xml:space="preserve">33.9 </w:t>
            </w:r>
            <m:oMath>
              <m:r>
                <w:rPr>
                  <w:rFonts w:ascii="Cambria Math" w:hAnsi="Cambria Math"/>
                </w:rPr>
                <m:t>±</m:t>
              </m:r>
            </m:oMath>
            <w:r w:rsidRPr="001E3493">
              <w:t xml:space="preserve"> 0.7</w:t>
            </w:r>
          </w:p>
        </w:tc>
        <w:tc>
          <w:tcPr>
            <w:tcW w:w="1761" w:type="dxa"/>
            <w:shd w:val="clear" w:color="000000" w:fill="FFFFFF"/>
            <w:vAlign w:val="center"/>
            <w:hideMark/>
          </w:tcPr>
          <w:p w14:paraId="7AE382D8" w14:textId="77777777" w:rsidR="00A046E1" w:rsidRPr="001E3493" w:rsidRDefault="00A046E1" w:rsidP="00FC5BDB">
            <w:pPr>
              <w:spacing w:line="240" w:lineRule="auto"/>
            </w:pPr>
            <w:r w:rsidRPr="001E3493">
              <w:t xml:space="preserve">31.6 </w:t>
            </w:r>
            <m:oMath>
              <m:r>
                <w:rPr>
                  <w:rFonts w:ascii="Cambria Math" w:hAnsi="Cambria Math"/>
                </w:rPr>
                <m:t>±</m:t>
              </m:r>
            </m:oMath>
            <w:r w:rsidRPr="001E3493">
              <w:t xml:space="preserve"> 1.8</w:t>
            </w:r>
          </w:p>
        </w:tc>
        <w:tc>
          <w:tcPr>
            <w:tcW w:w="1694" w:type="dxa"/>
            <w:shd w:val="clear" w:color="000000" w:fill="FFFFFF"/>
            <w:vAlign w:val="center"/>
            <w:hideMark/>
          </w:tcPr>
          <w:p w14:paraId="051F8AD0" w14:textId="77777777" w:rsidR="00A046E1" w:rsidRPr="001E3493" w:rsidRDefault="00A046E1" w:rsidP="00FC5BDB">
            <w:pPr>
              <w:spacing w:line="240" w:lineRule="auto"/>
            </w:pPr>
            <w:r w:rsidRPr="001E3493">
              <w:t xml:space="preserve">29.4 </w:t>
            </w:r>
            <m:oMath>
              <m:r>
                <w:rPr>
                  <w:rFonts w:ascii="Cambria Math" w:hAnsi="Cambria Math"/>
                </w:rPr>
                <m:t>±</m:t>
              </m:r>
            </m:oMath>
            <w:r w:rsidRPr="001E3493">
              <w:t xml:space="preserve"> 1.0</w:t>
            </w:r>
          </w:p>
        </w:tc>
      </w:tr>
      <w:tr w:rsidR="00A046E1" w:rsidRPr="001E3493" w14:paraId="3289F196" w14:textId="77777777" w:rsidTr="00023CFD">
        <w:trPr>
          <w:cantSplit/>
          <w:trHeight w:val="329"/>
          <w:jc w:val="center"/>
        </w:trPr>
        <w:tc>
          <w:tcPr>
            <w:tcW w:w="1143" w:type="dxa"/>
            <w:vMerge/>
            <w:shd w:val="clear" w:color="000000" w:fill="FFFFFF"/>
          </w:tcPr>
          <w:p w14:paraId="42D1A1E4" w14:textId="77777777" w:rsidR="00A046E1" w:rsidRPr="001E3493" w:rsidRDefault="00A046E1" w:rsidP="00FC5BDB">
            <w:pPr>
              <w:spacing w:line="240" w:lineRule="auto"/>
            </w:pPr>
          </w:p>
        </w:tc>
        <w:tc>
          <w:tcPr>
            <w:tcW w:w="1347" w:type="dxa"/>
            <w:shd w:val="clear" w:color="000000" w:fill="FFFFFF"/>
            <w:vAlign w:val="center"/>
            <w:hideMark/>
          </w:tcPr>
          <w:p w14:paraId="7F3C753A" w14:textId="77777777" w:rsidR="00A046E1" w:rsidRPr="001E3493" w:rsidRDefault="00A046E1" w:rsidP="00FC5BDB">
            <w:pPr>
              <w:spacing w:line="240" w:lineRule="auto"/>
            </w:pPr>
            <w:r w:rsidRPr="001E3493">
              <w:t>42</w:t>
            </w:r>
          </w:p>
        </w:tc>
        <w:tc>
          <w:tcPr>
            <w:tcW w:w="2215" w:type="dxa"/>
            <w:shd w:val="clear" w:color="000000" w:fill="FFFFFF"/>
            <w:vAlign w:val="center"/>
            <w:hideMark/>
          </w:tcPr>
          <w:p w14:paraId="4D6A2443" w14:textId="77777777" w:rsidR="00A046E1" w:rsidRPr="001E3493" w:rsidRDefault="00A046E1" w:rsidP="00FC5BDB">
            <w:pPr>
              <w:spacing w:line="240" w:lineRule="auto"/>
            </w:pPr>
            <w:r w:rsidRPr="001E3493">
              <w:t xml:space="preserve">28.8 </w:t>
            </w:r>
            <m:oMath>
              <m:r>
                <w:rPr>
                  <w:rFonts w:ascii="Cambria Math" w:hAnsi="Cambria Math"/>
                </w:rPr>
                <m:t>±</m:t>
              </m:r>
            </m:oMath>
            <w:r w:rsidRPr="001E3493">
              <w:t xml:space="preserve"> 1.1</w:t>
            </w:r>
          </w:p>
        </w:tc>
        <w:tc>
          <w:tcPr>
            <w:tcW w:w="1714" w:type="dxa"/>
            <w:shd w:val="clear" w:color="000000" w:fill="FFFFFF"/>
            <w:vAlign w:val="center"/>
            <w:hideMark/>
          </w:tcPr>
          <w:p w14:paraId="7BFDF148" w14:textId="77777777" w:rsidR="00A046E1" w:rsidRPr="001E3493" w:rsidRDefault="00A046E1" w:rsidP="00FC5BDB">
            <w:pPr>
              <w:spacing w:line="240" w:lineRule="auto"/>
            </w:pPr>
            <w:r w:rsidRPr="001E3493">
              <w:t xml:space="preserve">33.3 </w:t>
            </w:r>
            <m:oMath>
              <m:r>
                <w:rPr>
                  <w:rFonts w:ascii="Cambria Math" w:hAnsi="Cambria Math"/>
                </w:rPr>
                <m:t>±</m:t>
              </m:r>
            </m:oMath>
            <w:r w:rsidRPr="001E3493">
              <w:t xml:space="preserve"> 1.0</w:t>
            </w:r>
          </w:p>
        </w:tc>
        <w:tc>
          <w:tcPr>
            <w:tcW w:w="1761" w:type="dxa"/>
            <w:shd w:val="clear" w:color="000000" w:fill="FFFFFF"/>
            <w:vAlign w:val="center"/>
            <w:hideMark/>
          </w:tcPr>
          <w:p w14:paraId="581E5A48" w14:textId="77777777" w:rsidR="00A046E1" w:rsidRPr="001E3493" w:rsidRDefault="00A046E1" w:rsidP="00FC5BDB">
            <w:pPr>
              <w:spacing w:line="240" w:lineRule="auto"/>
            </w:pPr>
            <w:r w:rsidRPr="001E3493">
              <w:t xml:space="preserve">29.9 </w:t>
            </w:r>
            <m:oMath>
              <m:r>
                <w:rPr>
                  <w:rFonts w:ascii="Cambria Math" w:hAnsi="Cambria Math"/>
                </w:rPr>
                <m:t>±</m:t>
              </m:r>
            </m:oMath>
            <w:r w:rsidRPr="001E3493">
              <w:t xml:space="preserve"> 1.5</w:t>
            </w:r>
          </w:p>
        </w:tc>
        <w:tc>
          <w:tcPr>
            <w:tcW w:w="1694" w:type="dxa"/>
            <w:shd w:val="clear" w:color="000000" w:fill="FFFFFF"/>
            <w:vAlign w:val="center"/>
            <w:hideMark/>
          </w:tcPr>
          <w:p w14:paraId="1F7A5134" w14:textId="77777777" w:rsidR="00A046E1" w:rsidRPr="001E3493" w:rsidRDefault="00A046E1" w:rsidP="00FC5BDB">
            <w:pPr>
              <w:spacing w:line="240" w:lineRule="auto"/>
            </w:pPr>
            <w:r w:rsidRPr="001E3493">
              <w:t xml:space="preserve">29.5 </w:t>
            </w:r>
            <m:oMath>
              <m:r>
                <w:rPr>
                  <w:rFonts w:ascii="Cambria Math" w:hAnsi="Cambria Math"/>
                </w:rPr>
                <m:t>±</m:t>
              </m:r>
            </m:oMath>
            <w:r w:rsidRPr="001E3493">
              <w:t xml:space="preserve"> 1.1</w:t>
            </w:r>
          </w:p>
        </w:tc>
      </w:tr>
      <w:tr w:rsidR="00A046E1" w:rsidRPr="001E3493" w14:paraId="21FA6E9B" w14:textId="77777777" w:rsidTr="00023CFD">
        <w:trPr>
          <w:cantSplit/>
          <w:trHeight w:val="329"/>
          <w:jc w:val="center"/>
        </w:trPr>
        <w:tc>
          <w:tcPr>
            <w:tcW w:w="1143" w:type="dxa"/>
            <w:vMerge/>
            <w:shd w:val="clear" w:color="000000" w:fill="FFFFFF"/>
          </w:tcPr>
          <w:p w14:paraId="7105DC15" w14:textId="77777777" w:rsidR="00A046E1" w:rsidRPr="001E3493" w:rsidRDefault="00A046E1" w:rsidP="00FC5BDB">
            <w:pPr>
              <w:spacing w:line="240" w:lineRule="auto"/>
            </w:pPr>
          </w:p>
        </w:tc>
        <w:tc>
          <w:tcPr>
            <w:tcW w:w="1347" w:type="dxa"/>
            <w:shd w:val="clear" w:color="000000" w:fill="FFFFFF"/>
            <w:vAlign w:val="center"/>
            <w:hideMark/>
          </w:tcPr>
          <w:p w14:paraId="08D9149B" w14:textId="77777777" w:rsidR="00A046E1" w:rsidRPr="001E3493" w:rsidRDefault="00A046E1" w:rsidP="00FC5BDB">
            <w:pPr>
              <w:spacing w:line="240" w:lineRule="auto"/>
            </w:pPr>
            <w:r w:rsidRPr="001E3493">
              <w:t>56</w:t>
            </w:r>
          </w:p>
        </w:tc>
        <w:tc>
          <w:tcPr>
            <w:tcW w:w="2215" w:type="dxa"/>
            <w:shd w:val="clear" w:color="000000" w:fill="FFFFFF"/>
            <w:vAlign w:val="center"/>
            <w:hideMark/>
          </w:tcPr>
          <w:p w14:paraId="0AF84545" w14:textId="77777777" w:rsidR="00A046E1" w:rsidRPr="001E3493" w:rsidRDefault="00A046E1" w:rsidP="00FC5BDB">
            <w:pPr>
              <w:spacing w:line="240" w:lineRule="auto"/>
            </w:pPr>
            <w:r w:rsidRPr="001E3493">
              <w:t xml:space="preserve">29.9 </w:t>
            </w:r>
            <m:oMath>
              <m:r>
                <w:rPr>
                  <w:rFonts w:ascii="Cambria Math" w:hAnsi="Cambria Math"/>
                </w:rPr>
                <m:t>±</m:t>
              </m:r>
            </m:oMath>
            <w:r w:rsidRPr="001E3493">
              <w:t xml:space="preserve"> 1.6</w:t>
            </w:r>
          </w:p>
        </w:tc>
        <w:tc>
          <w:tcPr>
            <w:tcW w:w="1714" w:type="dxa"/>
            <w:shd w:val="clear" w:color="auto" w:fill="auto"/>
            <w:noWrap/>
            <w:vAlign w:val="center"/>
            <w:hideMark/>
          </w:tcPr>
          <w:p w14:paraId="71861C10" w14:textId="77777777" w:rsidR="00A046E1" w:rsidRPr="001E3493" w:rsidRDefault="00A046E1" w:rsidP="00FC5BDB">
            <w:pPr>
              <w:spacing w:line="240" w:lineRule="auto"/>
            </w:pPr>
          </w:p>
        </w:tc>
        <w:tc>
          <w:tcPr>
            <w:tcW w:w="1761" w:type="dxa"/>
            <w:shd w:val="clear" w:color="000000" w:fill="FFFFFF"/>
            <w:vAlign w:val="center"/>
            <w:hideMark/>
          </w:tcPr>
          <w:p w14:paraId="40EF9443" w14:textId="77777777" w:rsidR="00A046E1" w:rsidRPr="001E3493" w:rsidRDefault="00A046E1" w:rsidP="00FC5BDB">
            <w:pPr>
              <w:spacing w:line="240" w:lineRule="auto"/>
            </w:pPr>
            <w:r w:rsidRPr="001E3493">
              <w:t xml:space="preserve">29.6 </w:t>
            </w:r>
            <m:oMath>
              <m:r>
                <w:rPr>
                  <w:rFonts w:ascii="Cambria Math" w:hAnsi="Cambria Math"/>
                </w:rPr>
                <m:t>±</m:t>
              </m:r>
            </m:oMath>
            <w:r w:rsidRPr="001E3493">
              <w:t xml:space="preserve"> 0.8</w:t>
            </w:r>
          </w:p>
        </w:tc>
        <w:tc>
          <w:tcPr>
            <w:tcW w:w="1694" w:type="dxa"/>
            <w:shd w:val="clear" w:color="000000" w:fill="FFFFFF"/>
            <w:vAlign w:val="center"/>
            <w:hideMark/>
          </w:tcPr>
          <w:p w14:paraId="4217B152" w14:textId="77777777" w:rsidR="00A046E1" w:rsidRPr="001E3493" w:rsidRDefault="00A046E1" w:rsidP="00FC5BDB">
            <w:pPr>
              <w:spacing w:line="240" w:lineRule="auto"/>
            </w:pPr>
            <w:r w:rsidRPr="001E3493">
              <w:t xml:space="preserve">30.2 </w:t>
            </w:r>
            <m:oMath>
              <m:r>
                <w:rPr>
                  <w:rFonts w:ascii="Cambria Math" w:hAnsi="Cambria Math"/>
                </w:rPr>
                <m:t>±</m:t>
              </m:r>
            </m:oMath>
            <w:r w:rsidRPr="001E3493">
              <w:t xml:space="preserve"> 1.7</w:t>
            </w:r>
          </w:p>
        </w:tc>
      </w:tr>
      <w:tr w:rsidR="00A046E1" w:rsidRPr="001E3493" w14:paraId="1E622CE5" w14:textId="77777777" w:rsidTr="00023CFD">
        <w:trPr>
          <w:cantSplit/>
          <w:trHeight w:val="329"/>
          <w:jc w:val="center"/>
        </w:trPr>
        <w:tc>
          <w:tcPr>
            <w:tcW w:w="1143" w:type="dxa"/>
            <w:vMerge/>
            <w:shd w:val="clear" w:color="000000" w:fill="FFFFFF"/>
          </w:tcPr>
          <w:p w14:paraId="1F7205A7" w14:textId="77777777" w:rsidR="00A046E1" w:rsidRPr="001E3493" w:rsidRDefault="00A046E1" w:rsidP="00FC5BDB">
            <w:pPr>
              <w:spacing w:line="240" w:lineRule="auto"/>
            </w:pPr>
          </w:p>
        </w:tc>
        <w:tc>
          <w:tcPr>
            <w:tcW w:w="1347" w:type="dxa"/>
            <w:shd w:val="clear" w:color="000000" w:fill="FFFFFF"/>
            <w:vAlign w:val="center"/>
            <w:hideMark/>
          </w:tcPr>
          <w:p w14:paraId="744FAD3C" w14:textId="77777777" w:rsidR="00A046E1" w:rsidRPr="001E3493" w:rsidRDefault="00A046E1" w:rsidP="00FC5BDB">
            <w:pPr>
              <w:spacing w:line="240" w:lineRule="auto"/>
            </w:pPr>
            <w:r w:rsidRPr="001E3493">
              <w:t>70</w:t>
            </w:r>
          </w:p>
        </w:tc>
        <w:tc>
          <w:tcPr>
            <w:tcW w:w="2215" w:type="dxa"/>
            <w:shd w:val="clear" w:color="000000" w:fill="FFFFFF"/>
            <w:vAlign w:val="center"/>
            <w:hideMark/>
          </w:tcPr>
          <w:p w14:paraId="2FB5C145" w14:textId="77777777" w:rsidR="00A046E1" w:rsidRPr="001E3493" w:rsidRDefault="00A046E1" w:rsidP="00FC5BDB">
            <w:pPr>
              <w:spacing w:line="240" w:lineRule="auto"/>
            </w:pPr>
            <w:r w:rsidRPr="001E3493">
              <w:t xml:space="preserve">28.2 </w:t>
            </w:r>
            <m:oMath>
              <m:r>
                <w:rPr>
                  <w:rFonts w:ascii="Cambria Math" w:hAnsi="Cambria Math"/>
                </w:rPr>
                <m:t>±</m:t>
              </m:r>
            </m:oMath>
            <w:r w:rsidRPr="001E3493">
              <w:t xml:space="preserve"> 1.6</w:t>
            </w:r>
          </w:p>
        </w:tc>
        <w:tc>
          <w:tcPr>
            <w:tcW w:w="1714" w:type="dxa"/>
            <w:shd w:val="clear" w:color="auto" w:fill="auto"/>
            <w:noWrap/>
            <w:vAlign w:val="bottom"/>
            <w:hideMark/>
          </w:tcPr>
          <w:p w14:paraId="6AC45240" w14:textId="77777777" w:rsidR="00A046E1" w:rsidRPr="001E3493" w:rsidRDefault="00A046E1" w:rsidP="00FC5BDB">
            <w:pPr>
              <w:spacing w:line="240" w:lineRule="auto"/>
            </w:pPr>
          </w:p>
        </w:tc>
        <w:tc>
          <w:tcPr>
            <w:tcW w:w="1761" w:type="dxa"/>
            <w:shd w:val="clear" w:color="000000" w:fill="FFFFFF"/>
            <w:vAlign w:val="center"/>
            <w:hideMark/>
          </w:tcPr>
          <w:p w14:paraId="08944775" w14:textId="77777777" w:rsidR="00A046E1" w:rsidRPr="001E3493" w:rsidRDefault="00A046E1" w:rsidP="00FC5BDB">
            <w:pPr>
              <w:spacing w:line="240" w:lineRule="auto"/>
            </w:pPr>
            <w:r w:rsidRPr="001E3493">
              <w:t xml:space="preserve">31.5 </w:t>
            </w:r>
            <m:oMath>
              <m:r>
                <w:rPr>
                  <w:rFonts w:ascii="Cambria Math" w:hAnsi="Cambria Math"/>
                </w:rPr>
                <m:t>±</m:t>
              </m:r>
            </m:oMath>
            <w:r w:rsidRPr="001E3493">
              <w:t xml:space="preserve"> 1.0</w:t>
            </w:r>
          </w:p>
        </w:tc>
        <w:tc>
          <w:tcPr>
            <w:tcW w:w="1694" w:type="dxa"/>
            <w:shd w:val="clear" w:color="000000" w:fill="FFFFFF"/>
            <w:vAlign w:val="center"/>
            <w:hideMark/>
          </w:tcPr>
          <w:p w14:paraId="3B85FDB0" w14:textId="77777777" w:rsidR="00A046E1" w:rsidRPr="001E3493" w:rsidRDefault="00A046E1" w:rsidP="00FC5BDB">
            <w:pPr>
              <w:spacing w:line="240" w:lineRule="auto"/>
            </w:pPr>
            <w:r w:rsidRPr="001E3493">
              <w:t xml:space="preserve">29.1 </w:t>
            </w:r>
            <m:oMath>
              <m:r>
                <w:rPr>
                  <w:rFonts w:ascii="Cambria Math" w:hAnsi="Cambria Math"/>
                </w:rPr>
                <m:t>±</m:t>
              </m:r>
            </m:oMath>
            <w:r w:rsidRPr="001E3493">
              <w:t xml:space="preserve"> 1.2</w:t>
            </w:r>
          </w:p>
        </w:tc>
      </w:tr>
      <w:tr w:rsidR="00A046E1" w:rsidRPr="001E3493" w14:paraId="787CA159" w14:textId="77777777" w:rsidTr="00023CFD">
        <w:trPr>
          <w:cantSplit/>
          <w:trHeight w:val="80"/>
          <w:jc w:val="center"/>
        </w:trPr>
        <w:tc>
          <w:tcPr>
            <w:tcW w:w="1143" w:type="dxa"/>
            <w:vMerge/>
            <w:shd w:val="clear" w:color="000000" w:fill="FFFFFF"/>
          </w:tcPr>
          <w:p w14:paraId="37610C82" w14:textId="77777777" w:rsidR="00A046E1" w:rsidRPr="001E3493" w:rsidRDefault="00A046E1" w:rsidP="00FC5BDB">
            <w:pPr>
              <w:spacing w:line="240" w:lineRule="auto"/>
            </w:pPr>
          </w:p>
        </w:tc>
        <w:tc>
          <w:tcPr>
            <w:tcW w:w="1347" w:type="dxa"/>
            <w:shd w:val="clear" w:color="000000" w:fill="FFFFFF"/>
            <w:vAlign w:val="center"/>
            <w:hideMark/>
          </w:tcPr>
          <w:p w14:paraId="21299D5D" w14:textId="77777777" w:rsidR="00A046E1" w:rsidRPr="001E3493" w:rsidRDefault="00A046E1" w:rsidP="00FC5BDB">
            <w:pPr>
              <w:spacing w:line="240" w:lineRule="auto"/>
            </w:pPr>
            <w:r w:rsidRPr="001E3493">
              <w:t>84</w:t>
            </w:r>
          </w:p>
        </w:tc>
        <w:tc>
          <w:tcPr>
            <w:tcW w:w="2215" w:type="dxa"/>
            <w:shd w:val="clear" w:color="000000" w:fill="FFFFFF"/>
            <w:vAlign w:val="center"/>
            <w:hideMark/>
          </w:tcPr>
          <w:p w14:paraId="5486ACDC" w14:textId="77777777" w:rsidR="00A046E1" w:rsidRPr="001E3493" w:rsidRDefault="00A046E1" w:rsidP="00FC5BDB">
            <w:pPr>
              <w:spacing w:line="240" w:lineRule="auto"/>
            </w:pPr>
            <w:r w:rsidRPr="001E3493">
              <w:t xml:space="preserve">28.7 </w:t>
            </w:r>
            <m:oMath>
              <m:r>
                <w:rPr>
                  <w:rFonts w:ascii="Cambria Math" w:hAnsi="Cambria Math"/>
                </w:rPr>
                <m:t>±</m:t>
              </m:r>
            </m:oMath>
            <w:r w:rsidRPr="001E3493">
              <w:t xml:space="preserve"> 1.9</w:t>
            </w:r>
          </w:p>
        </w:tc>
        <w:tc>
          <w:tcPr>
            <w:tcW w:w="1714" w:type="dxa"/>
            <w:shd w:val="clear" w:color="auto" w:fill="auto"/>
            <w:noWrap/>
            <w:vAlign w:val="bottom"/>
            <w:hideMark/>
          </w:tcPr>
          <w:p w14:paraId="4DA256FA" w14:textId="77777777" w:rsidR="00A046E1" w:rsidRPr="001E3493" w:rsidRDefault="00A046E1" w:rsidP="00FC5BDB">
            <w:pPr>
              <w:spacing w:line="240" w:lineRule="auto"/>
            </w:pPr>
          </w:p>
        </w:tc>
        <w:tc>
          <w:tcPr>
            <w:tcW w:w="1761" w:type="dxa"/>
            <w:shd w:val="clear" w:color="000000" w:fill="FFFFFF"/>
            <w:vAlign w:val="center"/>
            <w:hideMark/>
          </w:tcPr>
          <w:p w14:paraId="67EF939A" w14:textId="77777777" w:rsidR="00A046E1" w:rsidRPr="001E3493" w:rsidRDefault="00A046E1" w:rsidP="00FC5BDB">
            <w:pPr>
              <w:spacing w:line="240" w:lineRule="auto"/>
            </w:pPr>
            <w:r w:rsidRPr="001E3493">
              <w:t xml:space="preserve">31.4 </w:t>
            </w:r>
            <m:oMath>
              <m:r>
                <w:rPr>
                  <w:rFonts w:ascii="Cambria Math" w:hAnsi="Cambria Math"/>
                </w:rPr>
                <m:t>±</m:t>
              </m:r>
            </m:oMath>
            <w:r w:rsidRPr="001E3493">
              <w:t xml:space="preserve"> 1.0</w:t>
            </w:r>
          </w:p>
        </w:tc>
        <w:tc>
          <w:tcPr>
            <w:tcW w:w="1694" w:type="dxa"/>
            <w:shd w:val="clear" w:color="000000" w:fill="FFFFFF"/>
            <w:vAlign w:val="center"/>
            <w:hideMark/>
          </w:tcPr>
          <w:p w14:paraId="6CFE7287" w14:textId="77777777" w:rsidR="00A046E1" w:rsidRPr="001E3493" w:rsidRDefault="00A046E1" w:rsidP="00FC5BDB">
            <w:pPr>
              <w:spacing w:line="240" w:lineRule="auto"/>
            </w:pPr>
            <w:r w:rsidRPr="001E3493">
              <w:t xml:space="preserve">29.6 </w:t>
            </w:r>
            <m:oMath>
              <m:r>
                <w:rPr>
                  <w:rFonts w:ascii="Cambria Math" w:hAnsi="Cambria Math"/>
                </w:rPr>
                <m:t>±</m:t>
              </m:r>
            </m:oMath>
            <w:r w:rsidRPr="001E3493">
              <w:t xml:space="preserve"> 1.6</w:t>
            </w:r>
          </w:p>
        </w:tc>
      </w:tr>
      <w:tr w:rsidR="00EA391B" w:rsidRPr="001E3493" w14:paraId="410790AA" w14:textId="77777777" w:rsidTr="00023CFD">
        <w:trPr>
          <w:cantSplit/>
          <w:trHeight w:val="329"/>
          <w:jc w:val="center"/>
        </w:trPr>
        <w:tc>
          <w:tcPr>
            <w:tcW w:w="1143" w:type="dxa"/>
            <w:shd w:val="clear" w:color="000000" w:fill="FFFFFF"/>
          </w:tcPr>
          <w:p w14:paraId="0E81A448" w14:textId="77777777" w:rsidR="00EA391B" w:rsidRPr="001E3493" w:rsidRDefault="00EA391B" w:rsidP="00FC5BDB">
            <w:pPr>
              <w:spacing w:line="240" w:lineRule="auto"/>
            </w:pPr>
          </w:p>
        </w:tc>
        <w:tc>
          <w:tcPr>
            <w:tcW w:w="1347" w:type="dxa"/>
            <w:shd w:val="clear" w:color="000000" w:fill="FFFFFF"/>
            <w:vAlign w:val="center"/>
          </w:tcPr>
          <w:p w14:paraId="1E882783" w14:textId="77777777" w:rsidR="00EA391B" w:rsidRPr="001E3493" w:rsidRDefault="00EA391B" w:rsidP="00FC5BDB">
            <w:pPr>
              <w:spacing w:line="240" w:lineRule="auto"/>
            </w:pPr>
          </w:p>
        </w:tc>
        <w:tc>
          <w:tcPr>
            <w:tcW w:w="2215" w:type="dxa"/>
            <w:shd w:val="clear" w:color="000000" w:fill="FFFFFF"/>
            <w:vAlign w:val="center"/>
          </w:tcPr>
          <w:p w14:paraId="68609FC2" w14:textId="77777777" w:rsidR="00EA391B" w:rsidRPr="001E3493" w:rsidRDefault="00EA391B" w:rsidP="00FC5BDB">
            <w:pPr>
              <w:spacing w:line="240" w:lineRule="auto"/>
            </w:pPr>
          </w:p>
        </w:tc>
        <w:tc>
          <w:tcPr>
            <w:tcW w:w="1714" w:type="dxa"/>
            <w:shd w:val="clear" w:color="auto" w:fill="auto"/>
            <w:noWrap/>
            <w:vAlign w:val="center"/>
          </w:tcPr>
          <w:p w14:paraId="5DDDC724" w14:textId="77777777" w:rsidR="00EA391B" w:rsidRPr="001E3493" w:rsidRDefault="00EA391B" w:rsidP="00FC5BDB">
            <w:pPr>
              <w:spacing w:line="240" w:lineRule="auto"/>
            </w:pPr>
          </w:p>
        </w:tc>
        <w:tc>
          <w:tcPr>
            <w:tcW w:w="1761" w:type="dxa"/>
            <w:shd w:val="clear" w:color="000000" w:fill="FFFFFF"/>
            <w:vAlign w:val="center"/>
          </w:tcPr>
          <w:p w14:paraId="202D9EF9" w14:textId="77777777" w:rsidR="00EA391B" w:rsidRPr="001E3493" w:rsidRDefault="00EA391B" w:rsidP="00FC5BDB">
            <w:pPr>
              <w:spacing w:line="240" w:lineRule="auto"/>
            </w:pPr>
          </w:p>
        </w:tc>
        <w:tc>
          <w:tcPr>
            <w:tcW w:w="1694" w:type="dxa"/>
            <w:shd w:val="clear" w:color="000000" w:fill="FFFFFF"/>
            <w:vAlign w:val="center"/>
          </w:tcPr>
          <w:p w14:paraId="113889B5" w14:textId="77777777" w:rsidR="00EA391B" w:rsidRPr="001E3493" w:rsidRDefault="00EA391B" w:rsidP="00FC5BDB">
            <w:pPr>
              <w:spacing w:line="240" w:lineRule="auto"/>
            </w:pPr>
          </w:p>
        </w:tc>
      </w:tr>
      <w:tr w:rsidR="00C60456" w:rsidRPr="001E3493" w14:paraId="4DDA7E6A" w14:textId="77777777" w:rsidTr="00023CFD">
        <w:trPr>
          <w:cantSplit/>
          <w:trHeight w:val="329"/>
          <w:jc w:val="center"/>
        </w:trPr>
        <w:tc>
          <w:tcPr>
            <w:tcW w:w="1143" w:type="dxa"/>
            <w:vMerge w:val="restart"/>
            <w:shd w:val="clear" w:color="000000" w:fill="FFFFFF"/>
          </w:tcPr>
          <w:p w14:paraId="5C3D5965" w14:textId="51DFDF2C" w:rsidR="00C60456" w:rsidRPr="001E3493" w:rsidRDefault="00C60456" w:rsidP="00C60456">
            <w:pPr>
              <w:spacing w:line="240" w:lineRule="auto"/>
            </w:pPr>
            <w:r w:rsidRPr="001E3493">
              <w:t>LH</w:t>
            </w:r>
          </w:p>
        </w:tc>
        <w:tc>
          <w:tcPr>
            <w:tcW w:w="1347" w:type="dxa"/>
            <w:shd w:val="clear" w:color="000000" w:fill="FFFFFF"/>
            <w:vAlign w:val="center"/>
          </w:tcPr>
          <w:p w14:paraId="389B52BB" w14:textId="77777777" w:rsidR="00C60456" w:rsidRPr="001E3493" w:rsidRDefault="00C60456" w:rsidP="00C60456">
            <w:pPr>
              <w:spacing w:line="240" w:lineRule="auto"/>
            </w:pPr>
            <w:r w:rsidRPr="001E3493">
              <w:t>-1</w:t>
            </w:r>
          </w:p>
        </w:tc>
        <w:tc>
          <w:tcPr>
            <w:tcW w:w="2215" w:type="dxa"/>
            <w:shd w:val="clear" w:color="000000" w:fill="FFFFFF"/>
            <w:vAlign w:val="center"/>
          </w:tcPr>
          <w:p w14:paraId="39C19E02" w14:textId="77777777" w:rsidR="00C60456" w:rsidRPr="001E3493" w:rsidRDefault="00C60456" w:rsidP="00C60456">
            <w:pPr>
              <w:spacing w:line="240" w:lineRule="auto"/>
            </w:pPr>
            <w:r w:rsidRPr="001E3493">
              <w:t xml:space="preserve">22.2 </w:t>
            </w:r>
            <m:oMath>
              <m:r>
                <w:rPr>
                  <w:rFonts w:ascii="Cambria Math" w:hAnsi="Cambria Math"/>
                </w:rPr>
                <m:t>±</m:t>
              </m:r>
            </m:oMath>
            <w:r w:rsidRPr="001E3493">
              <w:t xml:space="preserve"> 0.9</w:t>
            </w:r>
          </w:p>
        </w:tc>
        <w:tc>
          <w:tcPr>
            <w:tcW w:w="1714" w:type="dxa"/>
            <w:shd w:val="clear" w:color="auto" w:fill="auto"/>
            <w:noWrap/>
            <w:vAlign w:val="center"/>
          </w:tcPr>
          <w:p w14:paraId="53D796E8" w14:textId="77777777" w:rsidR="00C60456" w:rsidRPr="001E3493" w:rsidRDefault="00C60456" w:rsidP="00C60456">
            <w:pPr>
              <w:spacing w:line="240" w:lineRule="auto"/>
            </w:pPr>
            <w:r w:rsidRPr="001E3493">
              <w:t xml:space="preserve">20.8 </w:t>
            </w:r>
            <m:oMath>
              <m:r>
                <w:rPr>
                  <w:rFonts w:ascii="Cambria Math" w:hAnsi="Cambria Math"/>
                </w:rPr>
                <m:t>±</m:t>
              </m:r>
            </m:oMath>
            <w:r w:rsidRPr="001E3493">
              <w:t xml:space="preserve"> 1.4</w:t>
            </w:r>
          </w:p>
        </w:tc>
        <w:tc>
          <w:tcPr>
            <w:tcW w:w="1761" w:type="dxa"/>
            <w:shd w:val="clear" w:color="000000" w:fill="FFFFFF"/>
            <w:vAlign w:val="center"/>
          </w:tcPr>
          <w:p w14:paraId="10C51681" w14:textId="77777777" w:rsidR="00C60456" w:rsidRPr="001E3493" w:rsidRDefault="00C60456" w:rsidP="00C60456">
            <w:pPr>
              <w:spacing w:line="240" w:lineRule="auto"/>
            </w:pPr>
            <w:r w:rsidRPr="001E3493">
              <w:t xml:space="preserve">22.1 </w:t>
            </w:r>
            <m:oMath>
              <m:r>
                <w:rPr>
                  <w:rFonts w:ascii="Cambria Math" w:hAnsi="Cambria Math"/>
                </w:rPr>
                <m:t>±</m:t>
              </m:r>
            </m:oMath>
            <w:r w:rsidRPr="001E3493">
              <w:t xml:space="preserve"> 1.4</w:t>
            </w:r>
          </w:p>
        </w:tc>
        <w:tc>
          <w:tcPr>
            <w:tcW w:w="1694" w:type="dxa"/>
            <w:shd w:val="clear" w:color="000000" w:fill="FFFFFF"/>
            <w:vAlign w:val="center"/>
          </w:tcPr>
          <w:p w14:paraId="73FD0CA1" w14:textId="77777777" w:rsidR="00C60456" w:rsidRPr="001E3493" w:rsidRDefault="00C60456" w:rsidP="00C60456">
            <w:pPr>
              <w:spacing w:line="240" w:lineRule="auto"/>
            </w:pPr>
            <w:r w:rsidRPr="001E3493">
              <w:t xml:space="preserve">22.6 </w:t>
            </w:r>
            <m:oMath>
              <m:r>
                <w:rPr>
                  <w:rFonts w:ascii="Cambria Math" w:hAnsi="Cambria Math"/>
                </w:rPr>
                <m:t>±</m:t>
              </m:r>
            </m:oMath>
            <w:r w:rsidRPr="001E3493">
              <w:t xml:space="preserve"> 0.9</w:t>
            </w:r>
          </w:p>
        </w:tc>
      </w:tr>
      <w:tr w:rsidR="00C60456" w:rsidRPr="001E3493" w14:paraId="0F691078" w14:textId="77777777" w:rsidTr="00023CFD">
        <w:trPr>
          <w:cantSplit/>
          <w:trHeight w:val="329"/>
          <w:jc w:val="center"/>
        </w:trPr>
        <w:tc>
          <w:tcPr>
            <w:tcW w:w="1143" w:type="dxa"/>
            <w:vMerge/>
            <w:shd w:val="clear" w:color="000000" w:fill="FFFFFF"/>
          </w:tcPr>
          <w:p w14:paraId="52308126" w14:textId="11AB703F" w:rsidR="00C60456" w:rsidRPr="001E3493" w:rsidRDefault="00C60456" w:rsidP="00C60456">
            <w:pPr>
              <w:spacing w:line="240" w:lineRule="auto"/>
            </w:pPr>
          </w:p>
        </w:tc>
        <w:tc>
          <w:tcPr>
            <w:tcW w:w="1347" w:type="dxa"/>
            <w:shd w:val="clear" w:color="000000" w:fill="FFFFFF"/>
            <w:vAlign w:val="center"/>
          </w:tcPr>
          <w:p w14:paraId="29D76413" w14:textId="77777777" w:rsidR="00C60456" w:rsidRPr="001E3493" w:rsidRDefault="00C60456" w:rsidP="00C60456">
            <w:pPr>
              <w:spacing w:line="240" w:lineRule="auto"/>
            </w:pPr>
            <w:r w:rsidRPr="001E3493">
              <w:t>7</w:t>
            </w:r>
          </w:p>
        </w:tc>
        <w:tc>
          <w:tcPr>
            <w:tcW w:w="2215" w:type="dxa"/>
            <w:shd w:val="clear" w:color="000000" w:fill="FFFFFF"/>
            <w:vAlign w:val="center"/>
          </w:tcPr>
          <w:p w14:paraId="4726FB81" w14:textId="77777777" w:rsidR="00C60456" w:rsidRPr="001E3493" w:rsidRDefault="00C60456" w:rsidP="00C60456">
            <w:pPr>
              <w:spacing w:line="240" w:lineRule="auto"/>
            </w:pPr>
            <w:r w:rsidRPr="001E3493">
              <w:t xml:space="preserve">25.3 </w:t>
            </w:r>
            <m:oMath>
              <m:r>
                <w:rPr>
                  <w:rFonts w:ascii="Cambria Math" w:hAnsi="Cambria Math"/>
                </w:rPr>
                <m:t>±</m:t>
              </m:r>
            </m:oMath>
            <w:r w:rsidRPr="001E3493">
              <w:t xml:space="preserve"> 0.7</w:t>
            </w:r>
          </w:p>
        </w:tc>
        <w:tc>
          <w:tcPr>
            <w:tcW w:w="1714" w:type="dxa"/>
            <w:shd w:val="clear" w:color="auto" w:fill="auto"/>
            <w:noWrap/>
            <w:vAlign w:val="center"/>
          </w:tcPr>
          <w:p w14:paraId="3D8B4C18" w14:textId="77777777" w:rsidR="00C60456" w:rsidRPr="001E3493" w:rsidRDefault="00C60456" w:rsidP="00C60456">
            <w:pPr>
              <w:spacing w:line="240" w:lineRule="auto"/>
            </w:pPr>
            <w:r w:rsidRPr="001E3493">
              <w:t xml:space="preserve">26.8 </w:t>
            </w:r>
            <m:oMath>
              <m:r>
                <w:rPr>
                  <w:rFonts w:ascii="Cambria Math" w:hAnsi="Cambria Math"/>
                </w:rPr>
                <m:t>±</m:t>
              </m:r>
            </m:oMath>
            <w:r w:rsidRPr="001E3493">
              <w:t xml:space="preserve"> 2.0</w:t>
            </w:r>
          </w:p>
        </w:tc>
        <w:tc>
          <w:tcPr>
            <w:tcW w:w="1761" w:type="dxa"/>
            <w:shd w:val="clear" w:color="000000" w:fill="FFFFFF"/>
            <w:vAlign w:val="center"/>
          </w:tcPr>
          <w:p w14:paraId="23F31275" w14:textId="77777777" w:rsidR="00C60456" w:rsidRPr="001E3493" w:rsidRDefault="00C60456" w:rsidP="00C60456">
            <w:pPr>
              <w:spacing w:line="240" w:lineRule="auto"/>
            </w:pPr>
            <w:r w:rsidRPr="001E3493">
              <w:t xml:space="preserve">27.1 </w:t>
            </w:r>
            <m:oMath>
              <m:r>
                <w:rPr>
                  <w:rFonts w:ascii="Cambria Math" w:hAnsi="Cambria Math"/>
                </w:rPr>
                <m:t>±</m:t>
              </m:r>
            </m:oMath>
            <w:r w:rsidRPr="001E3493">
              <w:t xml:space="preserve"> 1.9</w:t>
            </w:r>
          </w:p>
        </w:tc>
        <w:tc>
          <w:tcPr>
            <w:tcW w:w="1694" w:type="dxa"/>
            <w:shd w:val="clear" w:color="000000" w:fill="FFFFFF"/>
            <w:vAlign w:val="center"/>
          </w:tcPr>
          <w:p w14:paraId="3F17CEE6" w14:textId="77777777" w:rsidR="00C60456" w:rsidRPr="001E3493" w:rsidRDefault="00C60456" w:rsidP="00C60456">
            <w:pPr>
              <w:spacing w:line="240" w:lineRule="auto"/>
            </w:pPr>
            <w:r w:rsidRPr="001E3493">
              <w:t xml:space="preserve">27.7 </w:t>
            </w:r>
            <m:oMath>
              <m:r>
                <w:rPr>
                  <w:rFonts w:ascii="Cambria Math" w:hAnsi="Cambria Math"/>
                </w:rPr>
                <m:t>±</m:t>
              </m:r>
            </m:oMath>
            <w:r w:rsidRPr="001E3493">
              <w:t xml:space="preserve"> 2.0</w:t>
            </w:r>
          </w:p>
        </w:tc>
      </w:tr>
      <w:tr w:rsidR="00C60456" w:rsidRPr="001E3493" w14:paraId="377BE139" w14:textId="77777777" w:rsidTr="00023CFD">
        <w:trPr>
          <w:cantSplit/>
          <w:trHeight w:val="329"/>
          <w:jc w:val="center"/>
        </w:trPr>
        <w:tc>
          <w:tcPr>
            <w:tcW w:w="1143" w:type="dxa"/>
            <w:vMerge/>
            <w:shd w:val="clear" w:color="000000" w:fill="FFFFFF"/>
          </w:tcPr>
          <w:p w14:paraId="4CA986F0" w14:textId="193E75C9" w:rsidR="00C60456" w:rsidRPr="001E3493" w:rsidRDefault="00C60456" w:rsidP="00C60456">
            <w:pPr>
              <w:spacing w:line="240" w:lineRule="auto"/>
            </w:pPr>
          </w:p>
        </w:tc>
        <w:tc>
          <w:tcPr>
            <w:tcW w:w="1347" w:type="dxa"/>
            <w:shd w:val="clear" w:color="000000" w:fill="FFFFFF"/>
            <w:vAlign w:val="center"/>
          </w:tcPr>
          <w:p w14:paraId="1EAA79A2" w14:textId="77777777" w:rsidR="00C60456" w:rsidRPr="001E3493" w:rsidRDefault="00C60456" w:rsidP="00C60456">
            <w:pPr>
              <w:spacing w:line="240" w:lineRule="auto"/>
            </w:pPr>
            <w:r w:rsidRPr="001E3493">
              <w:t>14</w:t>
            </w:r>
          </w:p>
        </w:tc>
        <w:tc>
          <w:tcPr>
            <w:tcW w:w="2215" w:type="dxa"/>
            <w:shd w:val="clear" w:color="000000" w:fill="FFFFFF"/>
            <w:vAlign w:val="center"/>
          </w:tcPr>
          <w:p w14:paraId="0D090A88" w14:textId="77777777" w:rsidR="00C60456" w:rsidRPr="001E3493" w:rsidRDefault="00C60456" w:rsidP="00C60456">
            <w:pPr>
              <w:spacing w:line="240" w:lineRule="auto"/>
            </w:pPr>
            <w:r w:rsidRPr="001E3493">
              <w:t xml:space="preserve">24.8 </w:t>
            </w:r>
            <m:oMath>
              <m:r>
                <w:rPr>
                  <w:rFonts w:ascii="Cambria Math" w:hAnsi="Cambria Math"/>
                </w:rPr>
                <m:t>±</m:t>
              </m:r>
            </m:oMath>
            <w:r w:rsidRPr="001E3493">
              <w:t xml:space="preserve"> 0.9</w:t>
            </w:r>
          </w:p>
        </w:tc>
        <w:tc>
          <w:tcPr>
            <w:tcW w:w="1714" w:type="dxa"/>
            <w:shd w:val="clear" w:color="auto" w:fill="auto"/>
            <w:noWrap/>
            <w:vAlign w:val="center"/>
          </w:tcPr>
          <w:p w14:paraId="2EE5AC3E" w14:textId="77777777" w:rsidR="00C60456" w:rsidRPr="001E3493" w:rsidRDefault="00C60456" w:rsidP="00C60456">
            <w:pPr>
              <w:spacing w:line="240" w:lineRule="auto"/>
            </w:pPr>
            <w:r w:rsidRPr="001E3493">
              <w:t xml:space="preserve">25.1 </w:t>
            </w:r>
            <m:oMath>
              <m:r>
                <w:rPr>
                  <w:rFonts w:ascii="Cambria Math" w:hAnsi="Cambria Math"/>
                </w:rPr>
                <m:t>±</m:t>
              </m:r>
            </m:oMath>
            <w:r w:rsidRPr="001E3493">
              <w:t xml:space="preserve"> 1.2</w:t>
            </w:r>
          </w:p>
        </w:tc>
        <w:tc>
          <w:tcPr>
            <w:tcW w:w="1761" w:type="dxa"/>
            <w:shd w:val="clear" w:color="000000" w:fill="FFFFFF"/>
            <w:vAlign w:val="center"/>
          </w:tcPr>
          <w:p w14:paraId="3C0DA023" w14:textId="77777777" w:rsidR="00C60456" w:rsidRPr="001E3493" w:rsidRDefault="00C60456" w:rsidP="00C60456">
            <w:pPr>
              <w:spacing w:line="240" w:lineRule="auto"/>
            </w:pPr>
            <w:r w:rsidRPr="001E3493">
              <w:t xml:space="preserve">24.6 </w:t>
            </w:r>
            <m:oMath>
              <m:r>
                <w:rPr>
                  <w:rFonts w:ascii="Cambria Math" w:hAnsi="Cambria Math"/>
                </w:rPr>
                <m:t>±</m:t>
              </m:r>
            </m:oMath>
            <w:r w:rsidRPr="001E3493">
              <w:t xml:space="preserve"> 1.9</w:t>
            </w:r>
          </w:p>
        </w:tc>
        <w:tc>
          <w:tcPr>
            <w:tcW w:w="1694" w:type="dxa"/>
            <w:shd w:val="clear" w:color="000000" w:fill="FFFFFF"/>
            <w:vAlign w:val="center"/>
          </w:tcPr>
          <w:p w14:paraId="71C541D8" w14:textId="77777777" w:rsidR="00C60456" w:rsidRPr="001E3493" w:rsidRDefault="00C60456" w:rsidP="00C60456">
            <w:pPr>
              <w:spacing w:line="240" w:lineRule="auto"/>
            </w:pPr>
            <w:r w:rsidRPr="001E3493">
              <w:t xml:space="preserve">25.5 </w:t>
            </w:r>
            <m:oMath>
              <m:r>
                <w:rPr>
                  <w:rFonts w:ascii="Cambria Math" w:hAnsi="Cambria Math"/>
                </w:rPr>
                <m:t>±</m:t>
              </m:r>
            </m:oMath>
            <w:r w:rsidRPr="001E3493">
              <w:t xml:space="preserve"> 1.8</w:t>
            </w:r>
          </w:p>
        </w:tc>
      </w:tr>
      <w:tr w:rsidR="00C60456" w:rsidRPr="001E3493" w14:paraId="208A7326" w14:textId="77777777" w:rsidTr="00023CFD">
        <w:trPr>
          <w:cantSplit/>
          <w:trHeight w:val="329"/>
          <w:jc w:val="center"/>
        </w:trPr>
        <w:tc>
          <w:tcPr>
            <w:tcW w:w="1143" w:type="dxa"/>
            <w:vMerge/>
            <w:shd w:val="clear" w:color="000000" w:fill="FFFFFF"/>
          </w:tcPr>
          <w:p w14:paraId="267C14F6" w14:textId="16BA7AD9" w:rsidR="00C60456" w:rsidRPr="001E3493" w:rsidRDefault="00C60456" w:rsidP="00C60456">
            <w:pPr>
              <w:spacing w:line="240" w:lineRule="auto"/>
            </w:pPr>
          </w:p>
        </w:tc>
        <w:tc>
          <w:tcPr>
            <w:tcW w:w="1347" w:type="dxa"/>
            <w:shd w:val="clear" w:color="000000" w:fill="FFFFFF"/>
            <w:vAlign w:val="center"/>
          </w:tcPr>
          <w:p w14:paraId="013CDF43" w14:textId="77777777" w:rsidR="00C60456" w:rsidRPr="001E3493" w:rsidRDefault="00C60456" w:rsidP="00C60456">
            <w:pPr>
              <w:spacing w:line="240" w:lineRule="auto"/>
            </w:pPr>
            <w:r w:rsidRPr="001E3493">
              <w:t>28</w:t>
            </w:r>
          </w:p>
        </w:tc>
        <w:tc>
          <w:tcPr>
            <w:tcW w:w="2215" w:type="dxa"/>
            <w:shd w:val="clear" w:color="000000" w:fill="FFFFFF"/>
            <w:vAlign w:val="center"/>
          </w:tcPr>
          <w:p w14:paraId="174DC22B" w14:textId="77777777" w:rsidR="00C60456" w:rsidRPr="001E3493" w:rsidRDefault="00C60456" w:rsidP="00C60456">
            <w:pPr>
              <w:spacing w:line="240" w:lineRule="auto"/>
            </w:pPr>
            <w:r w:rsidRPr="001E3493">
              <w:t xml:space="preserve">23.9 </w:t>
            </w:r>
            <m:oMath>
              <m:r>
                <w:rPr>
                  <w:rFonts w:ascii="Cambria Math" w:hAnsi="Cambria Math"/>
                </w:rPr>
                <m:t>±</m:t>
              </m:r>
            </m:oMath>
            <w:r w:rsidRPr="001E3493">
              <w:t xml:space="preserve"> 0.5</w:t>
            </w:r>
          </w:p>
        </w:tc>
        <w:tc>
          <w:tcPr>
            <w:tcW w:w="1714" w:type="dxa"/>
            <w:shd w:val="clear" w:color="auto" w:fill="auto"/>
            <w:noWrap/>
            <w:vAlign w:val="center"/>
          </w:tcPr>
          <w:p w14:paraId="1D1EA146" w14:textId="77777777" w:rsidR="00C60456" w:rsidRPr="001E3493" w:rsidRDefault="00C60456" w:rsidP="00C60456">
            <w:pPr>
              <w:spacing w:line="240" w:lineRule="auto"/>
            </w:pPr>
            <w:r w:rsidRPr="001E3493">
              <w:t xml:space="preserve">27.1 </w:t>
            </w:r>
            <m:oMath>
              <m:r>
                <w:rPr>
                  <w:rFonts w:ascii="Cambria Math" w:hAnsi="Cambria Math"/>
                </w:rPr>
                <m:t>±</m:t>
              </m:r>
            </m:oMath>
            <w:r w:rsidRPr="001E3493">
              <w:t xml:space="preserve"> 1.5</w:t>
            </w:r>
          </w:p>
        </w:tc>
        <w:tc>
          <w:tcPr>
            <w:tcW w:w="1761" w:type="dxa"/>
            <w:shd w:val="clear" w:color="000000" w:fill="FFFFFF"/>
            <w:vAlign w:val="center"/>
          </w:tcPr>
          <w:p w14:paraId="3B1DBB81" w14:textId="77777777" w:rsidR="00C60456" w:rsidRPr="001E3493" w:rsidRDefault="00C60456" w:rsidP="00C60456">
            <w:pPr>
              <w:spacing w:line="240" w:lineRule="auto"/>
            </w:pPr>
            <w:r w:rsidRPr="001E3493">
              <w:t xml:space="preserve">25.3 </w:t>
            </w:r>
            <m:oMath>
              <m:r>
                <w:rPr>
                  <w:rFonts w:ascii="Cambria Math" w:hAnsi="Cambria Math"/>
                </w:rPr>
                <m:t>±</m:t>
              </m:r>
            </m:oMath>
            <w:r w:rsidRPr="001E3493">
              <w:t xml:space="preserve"> 2.4</w:t>
            </w:r>
          </w:p>
        </w:tc>
        <w:tc>
          <w:tcPr>
            <w:tcW w:w="1694" w:type="dxa"/>
            <w:shd w:val="clear" w:color="000000" w:fill="FFFFFF"/>
            <w:vAlign w:val="center"/>
          </w:tcPr>
          <w:p w14:paraId="7EAF277A" w14:textId="77777777" w:rsidR="00C60456" w:rsidRPr="001E3493" w:rsidRDefault="00C60456" w:rsidP="00C60456">
            <w:pPr>
              <w:spacing w:line="240" w:lineRule="auto"/>
            </w:pPr>
            <w:r w:rsidRPr="001E3493">
              <w:t xml:space="preserve">25.0 </w:t>
            </w:r>
            <m:oMath>
              <m:r>
                <w:rPr>
                  <w:rFonts w:ascii="Cambria Math" w:hAnsi="Cambria Math"/>
                </w:rPr>
                <m:t>±</m:t>
              </m:r>
            </m:oMath>
            <w:r w:rsidRPr="001E3493">
              <w:t xml:space="preserve"> 1.1</w:t>
            </w:r>
          </w:p>
        </w:tc>
      </w:tr>
      <w:tr w:rsidR="00C60456" w:rsidRPr="001E3493" w14:paraId="609BA39C" w14:textId="77777777" w:rsidTr="00023CFD">
        <w:trPr>
          <w:cantSplit/>
          <w:trHeight w:val="329"/>
          <w:jc w:val="center"/>
        </w:trPr>
        <w:tc>
          <w:tcPr>
            <w:tcW w:w="1143" w:type="dxa"/>
            <w:vMerge/>
            <w:shd w:val="clear" w:color="000000" w:fill="FFFFFF"/>
          </w:tcPr>
          <w:p w14:paraId="7A704E25" w14:textId="71227879" w:rsidR="00C60456" w:rsidRPr="001E3493" w:rsidRDefault="00C60456" w:rsidP="00C60456">
            <w:pPr>
              <w:spacing w:line="240" w:lineRule="auto"/>
            </w:pPr>
          </w:p>
        </w:tc>
        <w:tc>
          <w:tcPr>
            <w:tcW w:w="1347" w:type="dxa"/>
            <w:shd w:val="clear" w:color="000000" w:fill="FFFFFF"/>
            <w:vAlign w:val="center"/>
          </w:tcPr>
          <w:p w14:paraId="4172DD60" w14:textId="77777777" w:rsidR="00C60456" w:rsidRPr="001E3493" w:rsidRDefault="00C60456" w:rsidP="00C60456">
            <w:pPr>
              <w:spacing w:line="240" w:lineRule="auto"/>
            </w:pPr>
            <w:r w:rsidRPr="001E3493">
              <w:t>42</w:t>
            </w:r>
          </w:p>
        </w:tc>
        <w:tc>
          <w:tcPr>
            <w:tcW w:w="2215" w:type="dxa"/>
            <w:shd w:val="clear" w:color="000000" w:fill="FFFFFF"/>
            <w:vAlign w:val="center"/>
          </w:tcPr>
          <w:p w14:paraId="6EA37022" w14:textId="77777777" w:rsidR="00C60456" w:rsidRPr="001E3493" w:rsidRDefault="00C60456" w:rsidP="00C60456">
            <w:pPr>
              <w:spacing w:line="240" w:lineRule="auto"/>
            </w:pPr>
            <w:r w:rsidRPr="001E3493">
              <w:t xml:space="preserve">24.5 </w:t>
            </w:r>
            <m:oMath>
              <m:r>
                <w:rPr>
                  <w:rFonts w:ascii="Cambria Math" w:hAnsi="Cambria Math"/>
                </w:rPr>
                <m:t>±</m:t>
              </m:r>
            </m:oMath>
            <w:r w:rsidRPr="001E3493">
              <w:t xml:space="preserve"> 0.8</w:t>
            </w:r>
          </w:p>
        </w:tc>
        <w:tc>
          <w:tcPr>
            <w:tcW w:w="1714" w:type="dxa"/>
            <w:shd w:val="clear" w:color="auto" w:fill="auto"/>
            <w:noWrap/>
            <w:vAlign w:val="center"/>
          </w:tcPr>
          <w:p w14:paraId="0F11B467" w14:textId="77777777" w:rsidR="00C60456" w:rsidRPr="001E3493" w:rsidRDefault="00C60456" w:rsidP="00C60456">
            <w:pPr>
              <w:spacing w:line="240" w:lineRule="auto"/>
            </w:pPr>
            <w:r w:rsidRPr="001E3493">
              <w:t xml:space="preserve">26.9 </w:t>
            </w:r>
            <m:oMath>
              <m:r>
                <w:rPr>
                  <w:rFonts w:ascii="Cambria Math" w:hAnsi="Cambria Math"/>
                </w:rPr>
                <m:t>±</m:t>
              </m:r>
            </m:oMath>
            <w:r w:rsidRPr="001E3493">
              <w:t xml:space="preserve"> 3.0</w:t>
            </w:r>
          </w:p>
        </w:tc>
        <w:tc>
          <w:tcPr>
            <w:tcW w:w="1761" w:type="dxa"/>
            <w:shd w:val="clear" w:color="000000" w:fill="FFFFFF"/>
            <w:vAlign w:val="center"/>
          </w:tcPr>
          <w:p w14:paraId="35428433" w14:textId="77777777" w:rsidR="00C60456" w:rsidRPr="001E3493" w:rsidRDefault="00C60456" w:rsidP="00C60456">
            <w:pPr>
              <w:spacing w:line="240" w:lineRule="auto"/>
            </w:pPr>
            <w:r w:rsidRPr="001E3493">
              <w:t xml:space="preserve">25.5 </w:t>
            </w:r>
            <m:oMath>
              <m:r>
                <w:rPr>
                  <w:rFonts w:ascii="Cambria Math" w:hAnsi="Cambria Math"/>
                </w:rPr>
                <m:t>±</m:t>
              </m:r>
            </m:oMath>
            <w:r w:rsidRPr="001E3493">
              <w:t xml:space="preserve"> 1.2</w:t>
            </w:r>
          </w:p>
        </w:tc>
        <w:tc>
          <w:tcPr>
            <w:tcW w:w="1694" w:type="dxa"/>
            <w:shd w:val="clear" w:color="000000" w:fill="FFFFFF"/>
            <w:vAlign w:val="center"/>
          </w:tcPr>
          <w:p w14:paraId="53D65585" w14:textId="77777777" w:rsidR="00C60456" w:rsidRPr="001E3493" w:rsidRDefault="00C60456" w:rsidP="00C60456">
            <w:pPr>
              <w:spacing w:line="240" w:lineRule="auto"/>
            </w:pPr>
            <w:r w:rsidRPr="001E3493">
              <w:t xml:space="preserve">26.0 </w:t>
            </w:r>
            <m:oMath>
              <m:r>
                <w:rPr>
                  <w:rFonts w:ascii="Cambria Math" w:hAnsi="Cambria Math"/>
                </w:rPr>
                <m:t>±</m:t>
              </m:r>
            </m:oMath>
            <w:r w:rsidRPr="001E3493">
              <w:t xml:space="preserve"> 1.1</w:t>
            </w:r>
          </w:p>
        </w:tc>
      </w:tr>
      <w:tr w:rsidR="00C60456" w:rsidRPr="001E3493" w14:paraId="19606961" w14:textId="77777777" w:rsidTr="00023CFD">
        <w:trPr>
          <w:cantSplit/>
          <w:trHeight w:val="329"/>
          <w:jc w:val="center"/>
        </w:trPr>
        <w:tc>
          <w:tcPr>
            <w:tcW w:w="1143" w:type="dxa"/>
            <w:vMerge/>
            <w:shd w:val="clear" w:color="000000" w:fill="FFFFFF"/>
          </w:tcPr>
          <w:p w14:paraId="4DE07EC6" w14:textId="77777777" w:rsidR="00C60456" w:rsidRPr="001E3493" w:rsidRDefault="00C60456" w:rsidP="00C60456">
            <w:pPr>
              <w:spacing w:line="240" w:lineRule="auto"/>
            </w:pPr>
          </w:p>
        </w:tc>
        <w:tc>
          <w:tcPr>
            <w:tcW w:w="1347" w:type="dxa"/>
            <w:shd w:val="clear" w:color="000000" w:fill="FFFFFF"/>
            <w:vAlign w:val="center"/>
          </w:tcPr>
          <w:p w14:paraId="386C495F" w14:textId="77777777" w:rsidR="00C60456" w:rsidRPr="001E3493" w:rsidRDefault="00C60456" w:rsidP="00C60456">
            <w:pPr>
              <w:spacing w:line="240" w:lineRule="auto"/>
            </w:pPr>
            <w:r w:rsidRPr="001E3493">
              <w:t>56</w:t>
            </w:r>
          </w:p>
        </w:tc>
        <w:tc>
          <w:tcPr>
            <w:tcW w:w="2215" w:type="dxa"/>
            <w:shd w:val="clear" w:color="000000" w:fill="FFFFFF"/>
            <w:vAlign w:val="center"/>
          </w:tcPr>
          <w:p w14:paraId="2D479A61" w14:textId="77777777" w:rsidR="00C60456" w:rsidRPr="001E3493" w:rsidRDefault="00C60456" w:rsidP="00C60456">
            <w:pPr>
              <w:spacing w:line="240" w:lineRule="auto"/>
            </w:pPr>
            <w:r w:rsidRPr="001E3493">
              <w:t xml:space="preserve">24.1 </w:t>
            </w:r>
            <m:oMath>
              <m:r>
                <w:rPr>
                  <w:rFonts w:ascii="Cambria Math" w:hAnsi="Cambria Math"/>
                </w:rPr>
                <m:t>±</m:t>
              </m:r>
            </m:oMath>
            <w:r w:rsidRPr="001E3493">
              <w:t xml:space="preserve"> 0.8</w:t>
            </w:r>
          </w:p>
        </w:tc>
        <w:tc>
          <w:tcPr>
            <w:tcW w:w="1714" w:type="dxa"/>
            <w:shd w:val="clear" w:color="auto" w:fill="auto"/>
            <w:noWrap/>
            <w:vAlign w:val="center"/>
          </w:tcPr>
          <w:p w14:paraId="2EFA3F0D" w14:textId="77777777" w:rsidR="00C60456" w:rsidRPr="001E3493" w:rsidRDefault="00C60456" w:rsidP="00C60456">
            <w:pPr>
              <w:spacing w:line="240" w:lineRule="auto"/>
            </w:pPr>
          </w:p>
        </w:tc>
        <w:tc>
          <w:tcPr>
            <w:tcW w:w="1761" w:type="dxa"/>
            <w:shd w:val="clear" w:color="000000" w:fill="FFFFFF"/>
            <w:vAlign w:val="center"/>
          </w:tcPr>
          <w:p w14:paraId="515197F5" w14:textId="77777777" w:rsidR="00C60456" w:rsidRPr="001E3493" w:rsidRDefault="00C60456" w:rsidP="00C60456">
            <w:pPr>
              <w:spacing w:line="240" w:lineRule="auto"/>
            </w:pPr>
            <w:r w:rsidRPr="001E3493">
              <w:t xml:space="preserve">25.2 </w:t>
            </w:r>
            <m:oMath>
              <m:r>
                <w:rPr>
                  <w:rFonts w:ascii="Cambria Math" w:hAnsi="Cambria Math"/>
                </w:rPr>
                <m:t>±</m:t>
              </m:r>
            </m:oMath>
            <w:r w:rsidRPr="001E3493">
              <w:t xml:space="preserve"> 1.2</w:t>
            </w:r>
          </w:p>
        </w:tc>
        <w:tc>
          <w:tcPr>
            <w:tcW w:w="1694" w:type="dxa"/>
            <w:shd w:val="clear" w:color="000000" w:fill="FFFFFF"/>
            <w:vAlign w:val="center"/>
          </w:tcPr>
          <w:p w14:paraId="423F81B9" w14:textId="77777777" w:rsidR="00C60456" w:rsidRPr="001E3493" w:rsidRDefault="00C60456" w:rsidP="00C60456">
            <w:pPr>
              <w:spacing w:line="240" w:lineRule="auto"/>
            </w:pPr>
            <w:r w:rsidRPr="001E3493">
              <w:t xml:space="preserve">24.7 </w:t>
            </w:r>
            <m:oMath>
              <m:r>
                <w:rPr>
                  <w:rFonts w:ascii="Cambria Math" w:hAnsi="Cambria Math"/>
                </w:rPr>
                <m:t>±</m:t>
              </m:r>
            </m:oMath>
            <w:r w:rsidRPr="001E3493">
              <w:t xml:space="preserve"> 1.1</w:t>
            </w:r>
          </w:p>
        </w:tc>
      </w:tr>
      <w:tr w:rsidR="00C60456" w:rsidRPr="001E3493" w14:paraId="7C8F8E32" w14:textId="77777777" w:rsidTr="00023CFD">
        <w:trPr>
          <w:cantSplit/>
          <w:trHeight w:val="329"/>
          <w:jc w:val="center"/>
        </w:trPr>
        <w:tc>
          <w:tcPr>
            <w:tcW w:w="1143" w:type="dxa"/>
            <w:vMerge/>
            <w:shd w:val="clear" w:color="000000" w:fill="FFFFFF"/>
          </w:tcPr>
          <w:p w14:paraId="22B7798B" w14:textId="77777777" w:rsidR="00C60456" w:rsidRPr="001E3493" w:rsidRDefault="00C60456" w:rsidP="00C60456">
            <w:pPr>
              <w:spacing w:line="240" w:lineRule="auto"/>
            </w:pPr>
          </w:p>
        </w:tc>
        <w:tc>
          <w:tcPr>
            <w:tcW w:w="1347" w:type="dxa"/>
            <w:shd w:val="clear" w:color="000000" w:fill="FFFFFF"/>
            <w:vAlign w:val="center"/>
          </w:tcPr>
          <w:p w14:paraId="73BE9206" w14:textId="77777777" w:rsidR="00C60456" w:rsidRPr="001E3493" w:rsidRDefault="00C60456" w:rsidP="00C60456">
            <w:pPr>
              <w:spacing w:line="240" w:lineRule="auto"/>
            </w:pPr>
            <w:r w:rsidRPr="001E3493">
              <w:t>70</w:t>
            </w:r>
          </w:p>
        </w:tc>
        <w:tc>
          <w:tcPr>
            <w:tcW w:w="2215" w:type="dxa"/>
            <w:shd w:val="clear" w:color="000000" w:fill="FFFFFF"/>
            <w:vAlign w:val="center"/>
          </w:tcPr>
          <w:p w14:paraId="70F4E9C9" w14:textId="77777777" w:rsidR="00C60456" w:rsidRPr="001E3493" w:rsidRDefault="00C60456" w:rsidP="00C60456">
            <w:pPr>
              <w:spacing w:line="240" w:lineRule="auto"/>
            </w:pPr>
            <w:r w:rsidRPr="001E3493">
              <w:t xml:space="preserve">25.2 </w:t>
            </w:r>
            <m:oMath>
              <m:r>
                <w:rPr>
                  <w:rFonts w:ascii="Cambria Math" w:hAnsi="Cambria Math"/>
                </w:rPr>
                <m:t>±</m:t>
              </m:r>
            </m:oMath>
            <w:r w:rsidRPr="001E3493">
              <w:t xml:space="preserve"> 1.0</w:t>
            </w:r>
          </w:p>
        </w:tc>
        <w:tc>
          <w:tcPr>
            <w:tcW w:w="1714" w:type="dxa"/>
            <w:shd w:val="clear" w:color="auto" w:fill="auto"/>
            <w:noWrap/>
            <w:vAlign w:val="bottom"/>
          </w:tcPr>
          <w:p w14:paraId="7EB9BCBA" w14:textId="77777777" w:rsidR="00C60456" w:rsidRPr="001E3493" w:rsidRDefault="00C60456" w:rsidP="00C60456">
            <w:pPr>
              <w:spacing w:line="240" w:lineRule="auto"/>
            </w:pPr>
          </w:p>
        </w:tc>
        <w:tc>
          <w:tcPr>
            <w:tcW w:w="1761" w:type="dxa"/>
            <w:shd w:val="clear" w:color="000000" w:fill="FFFFFF"/>
            <w:vAlign w:val="center"/>
          </w:tcPr>
          <w:p w14:paraId="368A1D63" w14:textId="77777777" w:rsidR="00C60456" w:rsidRPr="001E3493" w:rsidRDefault="00C60456" w:rsidP="00C60456">
            <w:pPr>
              <w:spacing w:line="240" w:lineRule="auto"/>
            </w:pPr>
            <w:r w:rsidRPr="001E3493">
              <w:t xml:space="preserve">23.3 </w:t>
            </w:r>
            <m:oMath>
              <m:r>
                <w:rPr>
                  <w:rFonts w:ascii="Cambria Math" w:hAnsi="Cambria Math"/>
                </w:rPr>
                <m:t>±</m:t>
              </m:r>
            </m:oMath>
            <w:r w:rsidRPr="001E3493">
              <w:t xml:space="preserve"> 2.1</w:t>
            </w:r>
          </w:p>
        </w:tc>
        <w:tc>
          <w:tcPr>
            <w:tcW w:w="1694" w:type="dxa"/>
            <w:shd w:val="clear" w:color="000000" w:fill="FFFFFF"/>
            <w:vAlign w:val="center"/>
          </w:tcPr>
          <w:p w14:paraId="6B963581" w14:textId="77777777" w:rsidR="00C60456" w:rsidRPr="001E3493" w:rsidRDefault="00C60456" w:rsidP="00C60456">
            <w:pPr>
              <w:spacing w:line="240" w:lineRule="auto"/>
            </w:pPr>
            <w:r w:rsidRPr="001E3493">
              <w:t xml:space="preserve">26.5 </w:t>
            </w:r>
            <m:oMath>
              <m:r>
                <w:rPr>
                  <w:rFonts w:ascii="Cambria Math" w:hAnsi="Cambria Math"/>
                </w:rPr>
                <m:t>±</m:t>
              </m:r>
            </m:oMath>
            <w:r w:rsidRPr="001E3493">
              <w:t xml:space="preserve"> 1.1</w:t>
            </w:r>
          </w:p>
        </w:tc>
      </w:tr>
      <w:tr w:rsidR="00C60456" w:rsidRPr="001E3493" w14:paraId="05EEFBFC" w14:textId="77777777" w:rsidTr="00023CFD">
        <w:trPr>
          <w:cantSplit/>
          <w:trHeight w:val="329"/>
          <w:jc w:val="center"/>
        </w:trPr>
        <w:tc>
          <w:tcPr>
            <w:tcW w:w="1143" w:type="dxa"/>
            <w:vMerge/>
            <w:shd w:val="clear" w:color="000000" w:fill="FFFFFF"/>
          </w:tcPr>
          <w:p w14:paraId="2A4F0994" w14:textId="77777777" w:rsidR="00C60456" w:rsidRPr="001E3493" w:rsidRDefault="00C60456" w:rsidP="00C60456">
            <w:pPr>
              <w:spacing w:line="240" w:lineRule="auto"/>
            </w:pPr>
          </w:p>
        </w:tc>
        <w:tc>
          <w:tcPr>
            <w:tcW w:w="1347" w:type="dxa"/>
            <w:shd w:val="clear" w:color="000000" w:fill="FFFFFF"/>
            <w:vAlign w:val="center"/>
          </w:tcPr>
          <w:p w14:paraId="352F3E85" w14:textId="77777777" w:rsidR="00C60456" w:rsidRPr="001E3493" w:rsidRDefault="00C60456" w:rsidP="00C60456">
            <w:pPr>
              <w:spacing w:line="240" w:lineRule="auto"/>
            </w:pPr>
            <w:r w:rsidRPr="001E3493">
              <w:t>84</w:t>
            </w:r>
          </w:p>
        </w:tc>
        <w:tc>
          <w:tcPr>
            <w:tcW w:w="2215" w:type="dxa"/>
            <w:shd w:val="clear" w:color="000000" w:fill="FFFFFF"/>
            <w:vAlign w:val="center"/>
          </w:tcPr>
          <w:p w14:paraId="707E404B" w14:textId="77777777" w:rsidR="00C60456" w:rsidRPr="001E3493" w:rsidRDefault="00C60456" w:rsidP="00C60456">
            <w:pPr>
              <w:spacing w:line="240" w:lineRule="auto"/>
            </w:pPr>
            <w:r w:rsidRPr="001E3493">
              <w:t xml:space="preserve">23.4 </w:t>
            </w:r>
            <m:oMath>
              <m:r>
                <w:rPr>
                  <w:rFonts w:ascii="Cambria Math" w:hAnsi="Cambria Math"/>
                </w:rPr>
                <m:t>±</m:t>
              </m:r>
            </m:oMath>
            <w:r w:rsidRPr="001E3493">
              <w:t xml:space="preserve"> 0.7</w:t>
            </w:r>
          </w:p>
        </w:tc>
        <w:tc>
          <w:tcPr>
            <w:tcW w:w="1714" w:type="dxa"/>
            <w:shd w:val="clear" w:color="auto" w:fill="auto"/>
            <w:noWrap/>
            <w:vAlign w:val="bottom"/>
          </w:tcPr>
          <w:p w14:paraId="36755E21" w14:textId="77777777" w:rsidR="00C60456" w:rsidRPr="001E3493" w:rsidRDefault="00C60456" w:rsidP="00C60456">
            <w:pPr>
              <w:spacing w:line="240" w:lineRule="auto"/>
            </w:pPr>
          </w:p>
        </w:tc>
        <w:tc>
          <w:tcPr>
            <w:tcW w:w="1761" w:type="dxa"/>
            <w:shd w:val="clear" w:color="000000" w:fill="FFFFFF"/>
            <w:vAlign w:val="center"/>
          </w:tcPr>
          <w:p w14:paraId="4FA8EC95" w14:textId="77777777" w:rsidR="00C60456" w:rsidRPr="001E3493" w:rsidRDefault="00C60456" w:rsidP="00C60456">
            <w:pPr>
              <w:spacing w:line="240" w:lineRule="auto"/>
            </w:pPr>
            <w:r w:rsidRPr="001E3493">
              <w:t xml:space="preserve">23.4 </w:t>
            </w:r>
            <m:oMath>
              <m:r>
                <w:rPr>
                  <w:rFonts w:ascii="Cambria Math" w:hAnsi="Cambria Math"/>
                </w:rPr>
                <m:t>±</m:t>
              </m:r>
            </m:oMath>
            <w:r w:rsidRPr="001E3493">
              <w:t xml:space="preserve"> 1.4</w:t>
            </w:r>
          </w:p>
        </w:tc>
        <w:tc>
          <w:tcPr>
            <w:tcW w:w="1694" w:type="dxa"/>
            <w:shd w:val="clear" w:color="000000" w:fill="FFFFFF"/>
            <w:vAlign w:val="center"/>
          </w:tcPr>
          <w:p w14:paraId="1E88ECBE" w14:textId="77777777" w:rsidR="00C60456" w:rsidRPr="001E3493" w:rsidRDefault="00C60456" w:rsidP="00C60456">
            <w:pPr>
              <w:spacing w:line="240" w:lineRule="auto"/>
            </w:pPr>
            <w:r w:rsidRPr="001E3493">
              <w:t xml:space="preserve">24.4 </w:t>
            </w:r>
            <m:oMath>
              <m:r>
                <w:rPr>
                  <w:rFonts w:ascii="Cambria Math" w:hAnsi="Cambria Math"/>
                </w:rPr>
                <m:t>±</m:t>
              </m:r>
            </m:oMath>
            <w:r w:rsidRPr="001E3493">
              <w:t xml:space="preserve"> 1.6</w:t>
            </w:r>
          </w:p>
        </w:tc>
      </w:tr>
      <w:tr w:rsidR="00C60456" w:rsidRPr="001E3493" w14:paraId="0C345FEB" w14:textId="77777777" w:rsidTr="00023CFD">
        <w:trPr>
          <w:cantSplit/>
          <w:trHeight w:val="329"/>
          <w:jc w:val="center"/>
        </w:trPr>
        <w:tc>
          <w:tcPr>
            <w:tcW w:w="1143" w:type="dxa"/>
            <w:shd w:val="clear" w:color="000000" w:fill="FFFFFF"/>
          </w:tcPr>
          <w:p w14:paraId="3C45A68C" w14:textId="77777777" w:rsidR="00C60456" w:rsidRPr="001E3493" w:rsidRDefault="00C60456" w:rsidP="00C60456">
            <w:pPr>
              <w:spacing w:line="240" w:lineRule="auto"/>
            </w:pPr>
          </w:p>
        </w:tc>
        <w:tc>
          <w:tcPr>
            <w:tcW w:w="1347" w:type="dxa"/>
            <w:shd w:val="clear" w:color="000000" w:fill="FFFFFF"/>
            <w:vAlign w:val="center"/>
          </w:tcPr>
          <w:p w14:paraId="571324F2" w14:textId="77777777" w:rsidR="00C60456" w:rsidRPr="001E3493" w:rsidRDefault="00C60456" w:rsidP="00C60456">
            <w:pPr>
              <w:spacing w:line="240" w:lineRule="auto"/>
            </w:pPr>
          </w:p>
        </w:tc>
        <w:tc>
          <w:tcPr>
            <w:tcW w:w="2215" w:type="dxa"/>
            <w:shd w:val="clear" w:color="000000" w:fill="FFFFFF"/>
            <w:vAlign w:val="center"/>
          </w:tcPr>
          <w:p w14:paraId="147D3AD3" w14:textId="77777777" w:rsidR="00C60456" w:rsidRPr="001E3493" w:rsidRDefault="00C60456" w:rsidP="00C60456">
            <w:pPr>
              <w:spacing w:line="240" w:lineRule="auto"/>
            </w:pPr>
          </w:p>
        </w:tc>
        <w:tc>
          <w:tcPr>
            <w:tcW w:w="1714" w:type="dxa"/>
            <w:shd w:val="clear" w:color="auto" w:fill="auto"/>
            <w:noWrap/>
            <w:vAlign w:val="bottom"/>
          </w:tcPr>
          <w:p w14:paraId="23465B24" w14:textId="77777777" w:rsidR="00C60456" w:rsidRPr="001E3493" w:rsidRDefault="00C60456" w:rsidP="00C60456">
            <w:pPr>
              <w:spacing w:line="240" w:lineRule="auto"/>
            </w:pPr>
          </w:p>
        </w:tc>
        <w:tc>
          <w:tcPr>
            <w:tcW w:w="1761" w:type="dxa"/>
            <w:shd w:val="clear" w:color="000000" w:fill="FFFFFF"/>
            <w:vAlign w:val="center"/>
          </w:tcPr>
          <w:p w14:paraId="5D23272E" w14:textId="77777777" w:rsidR="00C60456" w:rsidRPr="001E3493" w:rsidRDefault="00C60456" w:rsidP="00C60456">
            <w:pPr>
              <w:spacing w:line="240" w:lineRule="auto"/>
            </w:pPr>
          </w:p>
        </w:tc>
        <w:tc>
          <w:tcPr>
            <w:tcW w:w="1694" w:type="dxa"/>
            <w:shd w:val="clear" w:color="000000" w:fill="FFFFFF"/>
            <w:vAlign w:val="center"/>
          </w:tcPr>
          <w:p w14:paraId="28A2E4E8" w14:textId="77777777" w:rsidR="00C60456" w:rsidRPr="001E3493" w:rsidRDefault="00C60456" w:rsidP="00C60456">
            <w:pPr>
              <w:spacing w:line="240" w:lineRule="auto"/>
            </w:pPr>
          </w:p>
        </w:tc>
      </w:tr>
      <w:tr w:rsidR="00C60456" w:rsidRPr="001E3493" w14:paraId="5013F6A2" w14:textId="77777777" w:rsidTr="00023CFD">
        <w:trPr>
          <w:cantSplit/>
          <w:trHeight w:val="329"/>
          <w:jc w:val="center"/>
        </w:trPr>
        <w:tc>
          <w:tcPr>
            <w:tcW w:w="1143" w:type="dxa"/>
            <w:vMerge w:val="restart"/>
            <w:shd w:val="clear" w:color="000000" w:fill="FFFFFF"/>
          </w:tcPr>
          <w:p w14:paraId="5050605C" w14:textId="4CFBA55B" w:rsidR="00C60456" w:rsidRPr="001E3493" w:rsidRDefault="00C60456" w:rsidP="00C60456">
            <w:pPr>
              <w:spacing w:line="240" w:lineRule="auto"/>
            </w:pPr>
            <w:r w:rsidRPr="001E3493">
              <w:t>RF</w:t>
            </w:r>
          </w:p>
        </w:tc>
        <w:tc>
          <w:tcPr>
            <w:tcW w:w="1347" w:type="dxa"/>
            <w:shd w:val="clear" w:color="000000" w:fill="FFFFFF"/>
            <w:vAlign w:val="center"/>
          </w:tcPr>
          <w:p w14:paraId="368D86C9" w14:textId="77777777" w:rsidR="00C60456" w:rsidRPr="001E3493" w:rsidRDefault="00C60456" w:rsidP="00C60456">
            <w:pPr>
              <w:spacing w:line="240" w:lineRule="auto"/>
            </w:pPr>
            <w:r w:rsidRPr="001E3493">
              <w:t>-1</w:t>
            </w:r>
          </w:p>
        </w:tc>
        <w:tc>
          <w:tcPr>
            <w:tcW w:w="2215" w:type="dxa"/>
            <w:shd w:val="clear" w:color="000000" w:fill="FFFFFF"/>
            <w:vAlign w:val="center"/>
          </w:tcPr>
          <w:p w14:paraId="6E788CEE" w14:textId="77777777" w:rsidR="00C60456" w:rsidRPr="001E3493" w:rsidRDefault="00C60456" w:rsidP="00C60456">
            <w:pPr>
              <w:spacing w:line="240" w:lineRule="auto"/>
            </w:pPr>
            <w:r w:rsidRPr="001E3493">
              <w:t xml:space="preserve">28.46 </w:t>
            </w:r>
            <m:oMath>
              <m:r>
                <w:rPr>
                  <w:rFonts w:ascii="Cambria Math" w:hAnsi="Cambria Math"/>
                </w:rPr>
                <m:t>±</m:t>
              </m:r>
            </m:oMath>
            <w:r w:rsidRPr="001E3493">
              <w:t xml:space="preserve"> 1.0</w:t>
            </w:r>
          </w:p>
        </w:tc>
        <w:tc>
          <w:tcPr>
            <w:tcW w:w="1714" w:type="dxa"/>
            <w:shd w:val="clear" w:color="auto" w:fill="auto"/>
            <w:noWrap/>
            <w:vAlign w:val="center"/>
          </w:tcPr>
          <w:p w14:paraId="21C38458" w14:textId="77777777" w:rsidR="00C60456" w:rsidRPr="001E3493" w:rsidRDefault="00C60456" w:rsidP="00C60456">
            <w:pPr>
              <w:spacing w:line="240" w:lineRule="auto"/>
            </w:pPr>
            <w:r w:rsidRPr="001E3493">
              <w:t xml:space="preserve">27.7 </w:t>
            </w:r>
            <m:oMath>
              <m:r>
                <w:rPr>
                  <w:rFonts w:ascii="Cambria Math" w:hAnsi="Cambria Math"/>
                </w:rPr>
                <m:t>±</m:t>
              </m:r>
            </m:oMath>
            <w:r w:rsidRPr="001E3493">
              <w:t xml:space="preserve"> 0.8</w:t>
            </w:r>
          </w:p>
        </w:tc>
        <w:tc>
          <w:tcPr>
            <w:tcW w:w="1761" w:type="dxa"/>
            <w:shd w:val="clear" w:color="000000" w:fill="FFFFFF"/>
            <w:vAlign w:val="center"/>
          </w:tcPr>
          <w:p w14:paraId="64B8DD70" w14:textId="77777777" w:rsidR="00C60456" w:rsidRPr="001E3493" w:rsidRDefault="00C60456" w:rsidP="00C60456">
            <w:pPr>
              <w:spacing w:line="240" w:lineRule="auto"/>
            </w:pPr>
            <w:r w:rsidRPr="001E3493">
              <w:t xml:space="preserve">27.8 </w:t>
            </w:r>
            <m:oMath>
              <m:r>
                <w:rPr>
                  <w:rFonts w:ascii="Cambria Math" w:hAnsi="Cambria Math"/>
                </w:rPr>
                <m:t>±</m:t>
              </m:r>
            </m:oMath>
            <w:r w:rsidRPr="001E3493">
              <w:t xml:space="preserve"> 1.4</w:t>
            </w:r>
          </w:p>
        </w:tc>
        <w:tc>
          <w:tcPr>
            <w:tcW w:w="1694" w:type="dxa"/>
            <w:shd w:val="clear" w:color="000000" w:fill="FFFFFF"/>
            <w:vAlign w:val="center"/>
          </w:tcPr>
          <w:p w14:paraId="2313F7BE" w14:textId="77777777" w:rsidR="00C60456" w:rsidRPr="001E3493" w:rsidRDefault="00C60456" w:rsidP="00C60456">
            <w:pPr>
              <w:spacing w:line="240" w:lineRule="auto"/>
            </w:pPr>
            <w:r w:rsidRPr="001E3493">
              <w:t xml:space="preserve">27.3 </w:t>
            </w:r>
            <m:oMath>
              <m:r>
                <w:rPr>
                  <w:rFonts w:ascii="Cambria Math" w:hAnsi="Cambria Math"/>
                </w:rPr>
                <m:t>±</m:t>
              </m:r>
            </m:oMath>
            <w:r w:rsidRPr="001E3493">
              <w:t xml:space="preserve"> 0.5</w:t>
            </w:r>
          </w:p>
        </w:tc>
      </w:tr>
      <w:tr w:rsidR="00C60456" w:rsidRPr="001E3493" w14:paraId="0A611D60" w14:textId="77777777" w:rsidTr="00023CFD">
        <w:trPr>
          <w:cantSplit/>
          <w:trHeight w:val="329"/>
          <w:jc w:val="center"/>
        </w:trPr>
        <w:tc>
          <w:tcPr>
            <w:tcW w:w="1143" w:type="dxa"/>
            <w:vMerge/>
            <w:shd w:val="clear" w:color="000000" w:fill="FFFFFF"/>
          </w:tcPr>
          <w:p w14:paraId="28E9910D" w14:textId="44F536C3" w:rsidR="00C60456" w:rsidRPr="001E3493" w:rsidRDefault="00C60456" w:rsidP="00C60456">
            <w:pPr>
              <w:spacing w:line="240" w:lineRule="auto"/>
            </w:pPr>
          </w:p>
        </w:tc>
        <w:tc>
          <w:tcPr>
            <w:tcW w:w="1347" w:type="dxa"/>
            <w:shd w:val="clear" w:color="000000" w:fill="FFFFFF"/>
            <w:vAlign w:val="center"/>
          </w:tcPr>
          <w:p w14:paraId="236E5E4A" w14:textId="77777777" w:rsidR="00C60456" w:rsidRPr="001E3493" w:rsidRDefault="00C60456" w:rsidP="00C60456">
            <w:pPr>
              <w:spacing w:line="240" w:lineRule="auto"/>
            </w:pPr>
            <w:r w:rsidRPr="001E3493">
              <w:t>7</w:t>
            </w:r>
          </w:p>
        </w:tc>
        <w:tc>
          <w:tcPr>
            <w:tcW w:w="2215" w:type="dxa"/>
            <w:shd w:val="clear" w:color="000000" w:fill="FFFFFF"/>
            <w:vAlign w:val="center"/>
          </w:tcPr>
          <w:p w14:paraId="5C240A0F" w14:textId="77777777" w:rsidR="00C60456" w:rsidRPr="001E3493" w:rsidRDefault="00C60456" w:rsidP="00C60456">
            <w:pPr>
              <w:spacing w:line="240" w:lineRule="auto"/>
            </w:pPr>
            <w:r w:rsidRPr="001E3493">
              <w:t xml:space="preserve">31.08 </w:t>
            </w:r>
            <m:oMath>
              <m:r>
                <w:rPr>
                  <w:rFonts w:ascii="Cambria Math" w:hAnsi="Cambria Math"/>
                </w:rPr>
                <m:t>±</m:t>
              </m:r>
            </m:oMath>
            <w:r w:rsidRPr="001E3493">
              <w:t xml:space="preserve"> 1.6</w:t>
            </w:r>
          </w:p>
        </w:tc>
        <w:tc>
          <w:tcPr>
            <w:tcW w:w="1714" w:type="dxa"/>
            <w:shd w:val="clear" w:color="auto" w:fill="auto"/>
            <w:noWrap/>
            <w:vAlign w:val="center"/>
          </w:tcPr>
          <w:p w14:paraId="6DA2BEBC" w14:textId="77777777" w:rsidR="00C60456" w:rsidRPr="001E3493" w:rsidRDefault="00C60456" w:rsidP="00C60456">
            <w:pPr>
              <w:spacing w:line="240" w:lineRule="auto"/>
            </w:pPr>
            <w:r w:rsidRPr="001E3493">
              <w:t xml:space="preserve">31.4 </w:t>
            </w:r>
            <m:oMath>
              <m:r>
                <w:rPr>
                  <w:rFonts w:ascii="Cambria Math" w:hAnsi="Cambria Math"/>
                </w:rPr>
                <m:t>±</m:t>
              </m:r>
            </m:oMath>
            <w:r w:rsidRPr="001E3493">
              <w:t xml:space="preserve"> 2.0</w:t>
            </w:r>
          </w:p>
        </w:tc>
        <w:tc>
          <w:tcPr>
            <w:tcW w:w="1761" w:type="dxa"/>
            <w:shd w:val="clear" w:color="000000" w:fill="FFFFFF"/>
            <w:vAlign w:val="center"/>
          </w:tcPr>
          <w:p w14:paraId="177C119C" w14:textId="77777777" w:rsidR="00C60456" w:rsidRPr="001E3493" w:rsidRDefault="00C60456" w:rsidP="00C60456">
            <w:pPr>
              <w:spacing w:line="240" w:lineRule="auto"/>
            </w:pPr>
            <w:r w:rsidRPr="001E3493">
              <w:t xml:space="preserve">30.9 </w:t>
            </w:r>
            <m:oMath>
              <m:r>
                <w:rPr>
                  <w:rFonts w:ascii="Cambria Math" w:hAnsi="Cambria Math"/>
                </w:rPr>
                <m:t>±</m:t>
              </m:r>
            </m:oMath>
            <w:r w:rsidRPr="001E3493">
              <w:t xml:space="preserve"> 1.7</w:t>
            </w:r>
          </w:p>
        </w:tc>
        <w:tc>
          <w:tcPr>
            <w:tcW w:w="1694" w:type="dxa"/>
            <w:shd w:val="clear" w:color="000000" w:fill="FFFFFF"/>
            <w:vAlign w:val="center"/>
          </w:tcPr>
          <w:p w14:paraId="0DBC42F3" w14:textId="77777777" w:rsidR="00C60456" w:rsidRPr="001E3493" w:rsidRDefault="00C60456" w:rsidP="00C60456">
            <w:pPr>
              <w:spacing w:line="240" w:lineRule="auto"/>
            </w:pPr>
            <w:r w:rsidRPr="001E3493">
              <w:t xml:space="preserve">30.4 </w:t>
            </w:r>
            <m:oMath>
              <m:r>
                <w:rPr>
                  <w:rFonts w:ascii="Cambria Math" w:hAnsi="Cambria Math"/>
                </w:rPr>
                <m:t>±</m:t>
              </m:r>
            </m:oMath>
            <w:r w:rsidRPr="001E3493">
              <w:t xml:space="preserve"> 1.2</w:t>
            </w:r>
          </w:p>
        </w:tc>
      </w:tr>
      <w:tr w:rsidR="00C60456" w:rsidRPr="001E3493" w14:paraId="62E61290" w14:textId="77777777" w:rsidTr="00023CFD">
        <w:trPr>
          <w:cantSplit/>
          <w:trHeight w:val="329"/>
          <w:jc w:val="center"/>
        </w:trPr>
        <w:tc>
          <w:tcPr>
            <w:tcW w:w="1143" w:type="dxa"/>
            <w:vMerge/>
            <w:shd w:val="clear" w:color="000000" w:fill="FFFFFF"/>
          </w:tcPr>
          <w:p w14:paraId="4AB0AF16" w14:textId="7CB87007" w:rsidR="00C60456" w:rsidRPr="001E3493" w:rsidRDefault="00C60456" w:rsidP="00C60456">
            <w:pPr>
              <w:spacing w:line="240" w:lineRule="auto"/>
            </w:pPr>
          </w:p>
        </w:tc>
        <w:tc>
          <w:tcPr>
            <w:tcW w:w="1347" w:type="dxa"/>
            <w:shd w:val="clear" w:color="000000" w:fill="FFFFFF"/>
            <w:vAlign w:val="center"/>
          </w:tcPr>
          <w:p w14:paraId="7739B635" w14:textId="77777777" w:rsidR="00C60456" w:rsidRPr="001E3493" w:rsidRDefault="00C60456" w:rsidP="00C60456">
            <w:pPr>
              <w:spacing w:line="240" w:lineRule="auto"/>
            </w:pPr>
            <w:r w:rsidRPr="001E3493">
              <w:t>14</w:t>
            </w:r>
          </w:p>
        </w:tc>
        <w:tc>
          <w:tcPr>
            <w:tcW w:w="2215" w:type="dxa"/>
            <w:shd w:val="clear" w:color="000000" w:fill="FFFFFF"/>
            <w:vAlign w:val="center"/>
          </w:tcPr>
          <w:p w14:paraId="7C0FF993" w14:textId="77777777" w:rsidR="00C60456" w:rsidRPr="001E3493" w:rsidRDefault="00C60456" w:rsidP="00C60456">
            <w:pPr>
              <w:spacing w:line="240" w:lineRule="auto"/>
            </w:pPr>
            <w:r w:rsidRPr="001E3493">
              <w:t xml:space="preserve">30.76 </w:t>
            </w:r>
            <m:oMath>
              <m:r>
                <w:rPr>
                  <w:rFonts w:ascii="Cambria Math" w:hAnsi="Cambria Math"/>
                </w:rPr>
                <m:t>±</m:t>
              </m:r>
            </m:oMath>
            <w:r w:rsidRPr="001E3493">
              <w:t xml:space="preserve"> 1.5</w:t>
            </w:r>
          </w:p>
        </w:tc>
        <w:tc>
          <w:tcPr>
            <w:tcW w:w="1714" w:type="dxa"/>
            <w:shd w:val="clear" w:color="auto" w:fill="auto"/>
            <w:noWrap/>
            <w:vAlign w:val="center"/>
          </w:tcPr>
          <w:p w14:paraId="0BE67304" w14:textId="77777777" w:rsidR="00C60456" w:rsidRPr="001E3493" w:rsidRDefault="00C60456" w:rsidP="00C60456">
            <w:pPr>
              <w:spacing w:line="240" w:lineRule="auto"/>
            </w:pPr>
            <w:r w:rsidRPr="001E3493">
              <w:t xml:space="preserve">30.2 </w:t>
            </w:r>
            <m:oMath>
              <m:r>
                <w:rPr>
                  <w:rFonts w:ascii="Cambria Math" w:hAnsi="Cambria Math"/>
                </w:rPr>
                <m:t>±</m:t>
              </m:r>
            </m:oMath>
            <w:r w:rsidRPr="001E3493">
              <w:t xml:space="preserve"> 1.7</w:t>
            </w:r>
          </w:p>
        </w:tc>
        <w:tc>
          <w:tcPr>
            <w:tcW w:w="1761" w:type="dxa"/>
            <w:shd w:val="clear" w:color="000000" w:fill="FFFFFF"/>
            <w:vAlign w:val="center"/>
          </w:tcPr>
          <w:p w14:paraId="22D7289C" w14:textId="77777777" w:rsidR="00C60456" w:rsidRPr="001E3493" w:rsidRDefault="00C60456" w:rsidP="00C60456">
            <w:pPr>
              <w:spacing w:line="240" w:lineRule="auto"/>
            </w:pPr>
            <w:r w:rsidRPr="001E3493">
              <w:t xml:space="preserve">30.8 </w:t>
            </w:r>
            <m:oMath>
              <m:r>
                <w:rPr>
                  <w:rFonts w:ascii="Cambria Math" w:hAnsi="Cambria Math"/>
                </w:rPr>
                <m:t>±</m:t>
              </m:r>
            </m:oMath>
            <w:r w:rsidRPr="001E3493">
              <w:t xml:space="preserve"> 1.7</w:t>
            </w:r>
          </w:p>
        </w:tc>
        <w:tc>
          <w:tcPr>
            <w:tcW w:w="1694" w:type="dxa"/>
            <w:shd w:val="clear" w:color="000000" w:fill="FFFFFF"/>
            <w:vAlign w:val="center"/>
          </w:tcPr>
          <w:p w14:paraId="333DBF71" w14:textId="77777777" w:rsidR="00C60456" w:rsidRPr="001E3493" w:rsidRDefault="00C60456" w:rsidP="00C60456">
            <w:pPr>
              <w:spacing w:line="240" w:lineRule="auto"/>
            </w:pPr>
            <w:r w:rsidRPr="001E3493">
              <w:t xml:space="preserve">29.4 </w:t>
            </w:r>
            <m:oMath>
              <m:r>
                <w:rPr>
                  <w:rFonts w:ascii="Cambria Math" w:hAnsi="Cambria Math"/>
                </w:rPr>
                <m:t xml:space="preserve">± </m:t>
              </m:r>
            </m:oMath>
            <w:r w:rsidRPr="001E3493">
              <w:t>0.9</w:t>
            </w:r>
          </w:p>
        </w:tc>
      </w:tr>
      <w:tr w:rsidR="00C60456" w:rsidRPr="001E3493" w14:paraId="59AAD319" w14:textId="77777777" w:rsidTr="00023CFD">
        <w:trPr>
          <w:cantSplit/>
          <w:trHeight w:val="329"/>
          <w:jc w:val="center"/>
        </w:trPr>
        <w:tc>
          <w:tcPr>
            <w:tcW w:w="1143" w:type="dxa"/>
            <w:vMerge/>
            <w:shd w:val="clear" w:color="000000" w:fill="FFFFFF"/>
          </w:tcPr>
          <w:p w14:paraId="2F630737" w14:textId="4EAE3BD9" w:rsidR="00C60456" w:rsidRPr="001E3493" w:rsidRDefault="00C60456" w:rsidP="00C60456">
            <w:pPr>
              <w:spacing w:line="240" w:lineRule="auto"/>
            </w:pPr>
          </w:p>
        </w:tc>
        <w:tc>
          <w:tcPr>
            <w:tcW w:w="1347" w:type="dxa"/>
            <w:shd w:val="clear" w:color="000000" w:fill="FFFFFF"/>
            <w:vAlign w:val="center"/>
          </w:tcPr>
          <w:p w14:paraId="051887D9" w14:textId="77777777" w:rsidR="00C60456" w:rsidRPr="001E3493" w:rsidRDefault="00C60456" w:rsidP="00C60456">
            <w:pPr>
              <w:spacing w:line="240" w:lineRule="auto"/>
            </w:pPr>
            <w:r w:rsidRPr="001E3493">
              <w:t>28</w:t>
            </w:r>
          </w:p>
        </w:tc>
        <w:tc>
          <w:tcPr>
            <w:tcW w:w="2215" w:type="dxa"/>
            <w:shd w:val="clear" w:color="000000" w:fill="FFFFFF"/>
            <w:vAlign w:val="center"/>
          </w:tcPr>
          <w:p w14:paraId="19205285" w14:textId="77777777" w:rsidR="00C60456" w:rsidRPr="001E3493" w:rsidRDefault="00C60456" w:rsidP="00C60456">
            <w:pPr>
              <w:spacing w:line="240" w:lineRule="auto"/>
            </w:pPr>
            <w:r w:rsidRPr="001E3493">
              <w:t xml:space="preserve">30.38 </w:t>
            </w:r>
            <m:oMath>
              <m:r>
                <w:rPr>
                  <w:rFonts w:ascii="Cambria Math" w:hAnsi="Cambria Math"/>
                </w:rPr>
                <m:t>±</m:t>
              </m:r>
            </m:oMath>
            <w:r w:rsidRPr="001E3493">
              <w:t xml:space="preserve"> 1.6</w:t>
            </w:r>
          </w:p>
        </w:tc>
        <w:tc>
          <w:tcPr>
            <w:tcW w:w="1714" w:type="dxa"/>
            <w:shd w:val="clear" w:color="auto" w:fill="auto"/>
            <w:noWrap/>
            <w:vAlign w:val="center"/>
          </w:tcPr>
          <w:p w14:paraId="080A851F" w14:textId="77777777" w:rsidR="00C60456" w:rsidRPr="001E3493" w:rsidRDefault="00C60456" w:rsidP="00C60456">
            <w:pPr>
              <w:spacing w:line="240" w:lineRule="auto"/>
            </w:pPr>
            <w:r w:rsidRPr="001E3493">
              <w:t xml:space="preserve">29.9 </w:t>
            </w:r>
            <m:oMath>
              <m:r>
                <w:rPr>
                  <w:rFonts w:ascii="Cambria Math" w:hAnsi="Cambria Math"/>
                </w:rPr>
                <m:t>±</m:t>
              </m:r>
            </m:oMath>
            <w:r w:rsidRPr="001E3493">
              <w:t xml:space="preserve"> 1.5</w:t>
            </w:r>
          </w:p>
        </w:tc>
        <w:tc>
          <w:tcPr>
            <w:tcW w:w="1761" w:type="dxa"/>
            <w:shd w:val="clear" w:color="000000" w:fill="FFFFFF"/>
            <w:vAlign w:val="center"/>
          </w:tcPr>
          <w:p w14:paraId="16A1B0B5" w14:textId="77777777" w:rsidR="00C60456" w:rsidRPr="001E3493" w:rsidRDefault="00C60456" w:rsidP="00C60456">
            <w:pPr>
              <w:spacing w:line="240" w:lineRule="auto"/>
            </w:pPr>
            <w:r w:rsidRPr="001E3493">
              <w:t xml:space="preserve">28.3 </w:t>
            </w:r>
            <m:oMath>
              <m:r>
                <w:rPr>
                  <w:rFonts w:ascii="Cambria Math" w:hAnsi="Cambria Math"/>
                </w:rPr>
                <m:t>±</m:t>
              </m:r>
            </m:oMath>
            <w:r w:rsidRPr="001E3493">
              <w:t xml:space="preserve"> 0.9</w:t>
            </w:r>
          </w:p>
        </w:tc>
        <w:tc>
          <w:tcPr>
            <w:tcW w:w="1694" w:type="dxa"/>
            <w:shd w:val="clear" w:color="000000" w:fill="FFFFFF"/>
            <w:vAlign w:val="center"/>
          </w:tcPr>
          <w:p w14:paraId="5404DD4E" w14:textId="77777777" w:rsidR="00C60456" w:rsidRPr="001E3493" w:rsidRDefault="00C60456" w:rsidP="00C60456">
            <w:pPr>
              <w:spacing w:line="240" w:lineRule="auto"/>
            </w:pPr>
            <w:r w:rsidRPr="001E3493">
              <w:t xml:space="preserve">28.0 </w:t>
            </w:r>
            <m:oMath>
              <m:r>
                <w:rPr>
                  <w:rFonts w:ascii="Cambria Math" w:hAnsi="Cambria Math"/>
                </w:rPr>
                <m:t>±</m:t>
              </m:r>
            </m:oMath>
            <w:r w:rsidRPr="001E3493">
              <w:t xml:space="preserve"> 0.6</w:t>
            </w:r>
          </w:p>
        </w:tc>
      </w:tr>
    </w:tbl>
    <w:p w14:paraId="45EB891A" w14:textId="47803E16" w:rsidR="004410D8" w:rsidRDefault="004410D8">
      <w:r>
        <w:lastRenderedPageBreak/>
        <w:t>Table 14 Continued</w:t>
      </w:r>
    </w:p>
    <w:tbl>
      <w:tblPr>
        <w:tblW w:w="987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43"/>
        <w:gridCol w:w="1347"/>
        <w:gridCol w:w="2215"/>
        <w:gridCol w:w="1714"/>
        <w:gridCol w:w="1761"/>
        <w:gridCol w:w="1694"/>
      </w:tblGrid>
      <w:tr w:rsidR="00C60456" w:rsidRPr="001E3493" w14:paraId="6C8EB62C" w14:textId="77777777" w:rsidTr="00023CFD">
        <w:trPr>
          <w:cantSplit/>
          <w:trHeight w:val="329"/>
          <w:jc w:val="center"/>
        </w:trPr>
        <w:tc>
          <w:tcPr>
            <w:tcW w:w="1143" w:type="dxa"/>
            <w:vMerge w:val="restart"/>
            <w:shd w:val="clear" w:color="000000" w:fill="FFFFFF"/>
          </w:tcPr>
          <w:p w14:paraId="09715727" w14:textId="77777777" w:rsidR="00C60456" w:rsidRPr="001E3493" w:rsidRDefault="00C60456" w:rsidP="00C60456">
            <w:pPr>
              <w:spacing w:line="240" w:lineRule="auto"/>
            </w:pPr>
          </w:p>
        </w:tc>
        <w:tc>
          <w:tcPr>
            <w:tcW w:w="1347" w:type="dxa"/>
            <w:shd w:val="clear" w:color="000000" w:fill="FFFFFF"/>
            <w:vAlign w:val="center"/>
          </w:tcPr>
          <w:p w14:paraId="5C292A50" w14:textId="77777777" w:rsidR="00C60456" w:rsidRPr="001E3493" w:rsidRDefault="00C60456" w:rsidP="00C60456">
            <w:pPr>
              <w:spacing w:line="240" w:lineRule="auto"/>
            </w:pPr>
            <w:r w:rsidRPr="001E3493">
              <w:t>42</w:t>
            </w:r>
          </w:p>
        </w:tc>
        <w:tc>
          <w:tcPr>
            <w:tcW w:w="2215" w:type="dxa"/>
            <w:shd w:val="clear" w:color="000000" w:fill="FFFFFF"/>
            <w:vAlign w:val="center"/>
          </w:tcPr>
          <w:p w14:paraId="32493347" w14:textId="77777777" w:rsidR="00C60456" w:rsidRPr="001E3493" w:rsidRDefault="00C60456" w:rsidP="00C60456">
            <w:pPr>
              <w:spacing w:line="240" w:lineRule="auto"/>
            </w:pPr>
            <w:r w:rsidRPr="001E3493">
              <w:t xml:space="preserve">28.62 </w:t>
            </w:r>
            <m:oMath>
              <m:r>
                <w:rPr>
                  <w:rFonts w:ascii="Cambria Math" w:hAnsi="Cambria Math"/>
                </w:rPr>
                <m:t>±</m:t>
              </m:r>
            </m:oMath>
            <w:r w:rsidRPr="001E3493">
              <w:t xml:space="preserve"> 1.2</w:t>
            </w:r>
          </w:p>
        </w:tc>
        <w:tc>
          <w:tcPr>
            <w:tcW w:w="1714" w:type="dxa"/>
            <w:shd w:val="clear" w:color="auto" w:fill="auto"/>
            <w:noWrap/>
            <w:vAlign w:val="center"/>
          </w:tcPr>
          <w:p w14:paraId="3D40FA11" w14:textId="77777777" w:rsidR="00C60456" w:rsidRPr="001E3493" w:rsidRDefault="00C60456" w:rsidP="00C60456">
            <w:pPr>
              <w:spacing w:line="240" w:lineRule="auto"/>
            </w:pPr>
            <w:r w:rsidRPr="001E3493">
              <w:t xml:space="preserve">28.4 </w:t>
            </w:r>
            <m:oMath>
              <m:r>
                <w:rPr>
                  <w:rFonts w:ascii="Cambria Math" w:hAnsi="Cambria Math"/>
                </w:rPr>
                <m:t>±</m:t>
              </m:r>
            </m:oMath>
            <w:r w:rsidRPr="001E3493">
              <w:t xml:space="preserve"> 2.1</w:t>
            </w:r>
          </w:p>
        </w:tc>
        <w:tc>
          <w:tcPr>
            <w:tcW w:w="1761" w:type="dxa"/>
            <w:shd w:val="clear" w:color="000000" w:fill="FFFFFF"/>
            <w:vAlign w:val="center"/>
          </w:tcPr>
          <w:p w14:paraId="00C63EC3" w14:textId="77777777" w:rsidR="00C60456" w:rsidRPr="001E3493" w:rsidRDefault="00C60456" w:rsidP="00C60456">
            <w:pPr>
              <w:spacing w:line="240" w:lineRule="auto"/>
            </w:pPr>
            <w:r w:rsidRPr="001E3493">
              <w:t xml:space="preserve">29.0 </w:t>
            </w:r>
            <m:oMath>
              <m:r>
                <w:rPr>
                  <w:rFonts w:ascii="Cambria Math" w:hAnsi="Cambria Math"/>
                </w:rPr>
                <m:t>±</m:t>
              </m:r>
            </m:oMath>
            <w:r w:rsidRPr="001E3493">
              <w:t xml:space="preserve"> 0.9</w:t>
            </w:r>
          </w:p>
        </w:tc>
        <w:tc>
          <w:tcPr>
            <w:tcW w:w="1694" w:type="dxa"/>
            <w:shd w:val="clear" w:color="000000" w:fill="FFFFFF"/>
            <w:vAlign w:val="center"/>
          </w:tcPr>
          <w:p w14:paraId="5062777C" w14:textId="77777777" w:rsidR="00C60456" w:rsidRPr="001E3493" w:rsidRDefault="00C60456" w:rsidP="00C60456">
            <w:pPr>
              <w:spacing w:line="240" w:lineRule="auto"/>
            </w:pPr>
            <w:r w:rsidRPr="001E3493">
              <w:t xml:space="preserve">27.1 </w:t>
            </w:r>
            <m:oMath>
              <m:r>
                <w:rPr>
                  <w:rFonts w:ascii="Cambria Math" w:hAnsi="Cambria Math"/>
                </w:rPr>
                <m:t>±</m:t>
              </m:r>
            </m:oMath>
            <w:r w:rsidRPr="001E3493">
              <w:t xml:space="preserve"> 0.7</w:t>
            </w:r>
          </w:p>
        </w:tc>
      </w:tr>
      <w:tr w:rsidR="00C60456" w:rsidRPr="001E3493" w14:paraId="02690BF5" w14:textId="77777777" w:rsidTr="00023CFD">
        <w:trPr>
          <w:cantSplit/>
          <w:trHeight w:val="329"/>
          <w:jc w:val="center"/>
        </w:trPr>
        <w:tc>
          <w:tcPr>
            <w:tcW w:w="1143" w:type="dxa"/>
            <w:vMerge/>
            <w:shd w:val="clear" w:color="000000" w:fill="FFFFFF"/>
          </w:tcPr>
          <w:p w14:paraId="39EFB164" w14:textId="77777777" w:rsidR="00C60456" w:rsidRPr="001E3493" w:rsidRDefault="00C60456" w:rsidP="00C60456">
            <w:pPr>
              <w:spacing w:line="240" w:lineRule="auto"/>
            </w:pPr>
          </w:p>
        </w:tc>
        <w:tc>
          <w:tcPr>
            <w:tcW w:w="1347" w:type="dxa"/>
            <w:shd w:val="clear" w:color="000000" w:fill="FFFFFF"/>
            <w:vAlign w:val="center"/>
          </w:tcPr>
          <w:p w14:paraId="3B752976" w14:textId="77777777" w:rsidR="00C60456" w:rsidRPr="001E3493" w:rsidRDefault="00C60456" w:rsidP="00C60456">
            <w:pPr>
              <w:spacing w:line="240" w:lineRule="auto"/>
            </w:pPr>
            <w:r w:rsidRPr="001E3493">
              <w:t>56</w:t>
            </w:r>
          </w:p>
        </w:tc>
        <w:tc>
          <w:tcPr>
            <w:tcW w:w="2215" w:type="dxa"/>
            <w:shd w:val="clear" w:color="000000" w:fill="FFFFFF"/>
            <w:vAlign w:val="center"/>
          </w:tcPr>
          <w:p w14:paraId="18C46F6F" w14:textId="77777777" w:rsidR="00C60456" w:rsidRPr="001E3493" w:rsidRDefault="00C60456" w:rsidP="00C60456">
            <w:pPr>
              <w:spacing w:line="240" w:lineRule="auto"/>
            </w:pPr>
            <w:r w:rsidRPr="001E3493">
              <w:t xml:space="preserve">28.24 </w:t>
            </w:r>
            <m:oMath>
              <m:r>
                <w:rPr>
                  <w:rFonts w:ascii="Cambria Math" w:hAnsi="Cambria Math"/>
                </w:rPr>
                <m:t>±</m:t>
              </m:r>
            </m:oMath>
            <w:r w:rsidRPr="001E3493">
              <w:t xml:space="preserve"> 0.5</w:t>
            </w:r>
          </w:p>
        </w:tc>
        <w:tc>
          <w:tcPr>
            <w:tcW w:w="1714" w:type="dxa"/>
            <w:shd w:val="clear" w:color="auto" w:fill="auto"/>
            <w:noWrap/>
            <w:vAlign w:val="bottom"/>
          </w:tcPr>
          <w:p w14:paraId="42F3A774" w14:textId="77777777" w:rsidR="00C60456" w:rsidRPr="001E3493" w:rsidRDefault="00C60456" w:rsidP="00C60456">
            <w:pPr>
              <w:spacing w:line="240" w:lineRule="auto"/>
            </w:pPr>
          </w:p>
        </w:tc>
        <w:tc>
          <w:tcPr>
            <w:tcW w:w="1761" w:type="dxa"/>
            <w:shd w:val="clear" w:color="000000" w:fill="FFFFFF"/>
            <w:vAlign w:val="center"/>
          </w:tcPr>
          <w:p w14:paraId="186BD47A" w14:textId="77777777" w:rsidR="00C60456" w:rsidRPr="001E3493" w:rsidRDefault="00C60456" w:rsidP="00C60456">
            <w:pPr>
              <w:spacing w:line="240" w:lineRule="auto"/>
            </w:pPr>
            <w:r w:rsidRPr="001E3493">
              <w:t xml:space="preserve">31.4 </w:t>
            </w:r>
            <m:oMath>
              <m:r>
                <w:rPr>
                  <w:rFonts w:ascii="Cambria Math" w:hAnsi="Cambria Math"/>
                </w:rPr>
                <m:t>±</m:t>
              </m:r>
            </m:oMath>
            <w:r w:rsidRPr="001E3493">
              <w:t xml:space="preserve"> 1.5</w:t>
            </w:r>
          </w:p>
        </w:tc>
        <w:tc>
          <w:tcPr>
            <w:tcW w:w="1694" w:type="dxa"/>
            <w:shd w:val="clear" w:color="000000" w:fill="FFFFFF"/>
            <w:vAlign w:val="center"/>
          </w:tcPr>
          <w:p w14:paraId="7BC2FCCC" w14:textId="77777777" w:rsidR="00C60456" w:rsidRPr="001E3493" w:rsidRDefault="00C60456" w:rsidP="00C60456">
            <w:pPr>
              <w:spacing w:line="240" w:lineRule="auto"/>
            </w:pPr>
            <w:r w:rsidRPr="001E3493">
              <w:t xml:space="preserve">29.0 </w:t>
            </w:r>
            <m:oMath>
              <m:r>
                <w:rPr>
                  <w:rFonts w:ascii="Cambria Math" w:hAnsi="Cambria Math"/>
                </w:rPr>
                <m:t>±</m:t>
              </m:r>
            </m:oMath>
            <w:r w:rsidRPr="001E3493">
              <w:t xml:space="preserve"> 1.8</w:t>
            </w:r>
          </w:p>
        </w:tc>
      </w:tr>
      <w:tr w:rsidR="00C60456" w:rsidRPr="001E3493" w14:paraId="763C0C49" w14:textId="77777777" w:rsidTr="00023CFD">
        <w:trPr>
          <w:cantSplit/>
          <w:trHeight w:val="329"/>
          <w:jc w:val="center"/>
        </w:trPr>
        <w:tc>
          <w:tcPr>
            <w:tcW w:w="1143" w:type="dxa"/>
            <w:vMerge/>
            <w:shd w:val="clear" w:color="000000" w:fill="FFFFFF"/>
          </w:tcPr>
          <w:p w14:paraId="12FC7492" w14:textId="77777777" w:rsidR="00C60456" w:rsidRPr="001E3493" w:rsidRDefault="00C60456" w:rsidP="00C60456">
            <w:pPr>
              <w:spacing w:line="240" w:lineRule="auto"/>
            </w:pPr>
          </w:p>
        </w:tc>
        <w:tc>
          <w:tcPr>
            <w:tcW w:w="1347" w:type="dxa"/>
            <w:shd w:val="clear" w:color="000000" w:fill="FFFFFF"/>
            <w:vAlign w:val="center"/>
          </w:tcPr>
          <w:p w14:paraId="7A10D237" w14:textId="77777777" w:rsidR="00C60456" w:rsidRPr="001E3493" w:rsidRDefault="00C60456" w:rsidP="00C60456">
            <w:pPr>
              <w:spacing w:line="240" w:lineRule="auto"/>
            </w:pPr>
            <w:r w:rsidRPr="001E3493">
              <w:t>70</w:t>
            </w:r>
          </w:p>
        </w:tc>
        <w:tc>
          <w:tcPr>
            <w:tcW w:w="2215" w:type="dxa"/>
            <w:shd w:val="clear" w:color="000000" w:fill="FFFFFF"/>
            <w:vAlign w:val="center"/>
          </w:tcPr>
          <w:p w14:paraId="725D7C44" w14:textId="77777777" w:rsidR="00C60456" w:rsidRPr="001E3493" w:rsidRDefault="00C60456" w:rsidP="00C60456">
            <w:pPr>
              <w:spacing w:line="240" w:lineRule="auto"/>
            </w:pPr>
            <w:r w:rsidRPr="001E3493">
              <w:t xml:space="preserve">26.7 </w:t>
            </w:r>
            <m:oMath>
              <m:r>
                <w:rPr>
                  <w:rFonts w:ascii="Cambria Math" w:hAnsi="Cambria Math"/>
                </w:rPr>
                <m:t>±</m:t>
              </m:r>
            </m:oMath>
            <w:r w:rsidRPr="001E3493">
              <w:t xml:space="preserve"> 0.8</w:t>
            </w:r>
          </w:p>
        </w:tc>
        <w:tc>
          <w:tcPr>
            <w:tcW w:w="1714" w:type="dxa"/>
            <w:shd w:val="clear" w:color="auto" w:fill="auto"/>
            <w:noWrap/>
            <w:vAlign w:val="bottom"/>
          </w:tcPr>
          <w:p w14:paraId="07753950" w14:textId="77777777" w:rsidR="00C60456" w:rsidRPr="001E3493" w:rsidRDefault="00C60456" w:rsidP="00C60456">
            <w:pPr>
              <w:spacing w:line="240" w:lineRule="auto"/>
            </w:pPr>
          </w:p>
        </w:tc>
        <w:tc>
          <w:tcPr>
            <w:tcW w:w="1761" w:type="dxa"/>
            <w:shd w:val="clear" w:color="000000" w:fill="FFFFFF"/>
            <w:vAlign w:val="center"/>
          </w:tcPr>
          <w:p w14:paraId="3724683D" w14:textId="77777777" w:rsidR="00C60456" w:rsidRPr="001E3493" w:rsidRDefault="00C60456" w:rsidP="00C60456">
            <w:pPr>
              <w:spacing w:line="240" w:lineRule="auto"/>
            </w:pPr>
            <w:r w:rsidRPr="001E3493">
              <w:t xml:space="preserve">30.6 </w:t>
            </w:r>
            <m:oMath>
              <m:r>
                <w:rPr>
                  <w:rFonts w:ascii="Cambria Math" w:hAnsi="Cambria Math"/>
                </w:rPr>
                <m:t>±</m:t>
              </m:r>
            </m:oMath>
            <w:r w:rsidRPr="001E3493">
              <w:t xml:space="preserve"> 1.4</w:t>
            </w:r>
          </w:p>
        </w:tc>
        <w:tc>
          <w:tcPr>
            <w:tcW w:w="1694" w:type="dxa"/>
            <w:shd w:val="clear" w:color="000000" w:fill="FFFFFF"/>
            <w:vAlign w:val="center"/>
          </w:tcPr>
          <w:p w14:paraId="0ABFAC27" w14:textId="77777777" w:rsidR="00C60456" w:rsidRPr="001E3493" w:rsidRDefault="00C60456" w:rsidP="00C60456">
            <w:pPr>
              <w:spacing w:line="240" w:lineRule="auto"/>
            </w:pPr>
            <w:r w:rsidRPr="001E3493">
              <w:t xml:space="preserve">27.1 </w:t>
            </w:r>
            <m:oMath>
              <m:r>
                <w:rPr>
                  <w:rFonts w:ascii="Cambria Math" w:hAnsi="Cambria Math"/>
                </w:rPr>
                <m:t>±</m:t>
              </m:r>
            </m:oMath>
            <w:r w:rsidRPr="001E3493">
              <w:t xml:space="preserve"> 1.1</w:t>
            </w:r>
          </w:p>
        </w:tc>
      </w:tr>
      <w:tr w:rsidR="00C60456" w:rsidRPr="001E3493" w14:paraId="0725718C" w14:textId="77777777" w:rsidTr="00023CFD">
        <w:trPr>
          <w:cantSplit/>
          <w:trHeight w:val="329"/>
          <w:jc w:val="center"/>
        </w:trPr>
        <w:tc>
          <w:tcPr>
            <w:tcW w:w="1143" w:type="dxa"/>
            <w:vMerge/>
            <w:shd w:val="clear" w:color="000000" w:fill="FFFFFF"/>
          </w:tcPr>
          <w:p w14:paraId="78B04E98" w14:textId="77777777" w:rsidR="00C60456" w:rsidRPr="001E3493" w:rsidRDefault="00C60456" w:rsidP="00C60456">
            <w:pPr>
              <w:spacing w:line="240" w:lineRule="auto"/>
            </w:pPr>
          </w:p>
        </w:tc>
        <w:tc>
          <w:tcPr>
            <w:tcW w:w="1347" w:type="dxa"/>
            <w:shd w:val="clear" w:color="000000" w:fill="FFFFFF"/>
            <w:vAlign w:val="center"/>
          </w:tcPr>
          <w:p w14:paraId="1EC403A6" w14:textId="77777777" w:rsidR="00C60456" w:rsidRPr="001E3493" w:rsidRDefault="00C60456" w:rsidP="00C60456">
            <w:pPr>
              <w:spacing w:line="240" w:lineRule="auto"/>
            </w:pPr>
            <w:r w:rsidRPr="001E3493">
              <w:t>84</w:t>
            </w:r>
          </w:p>
        </w:tc>
        <w:tc>
          <w:tcPr>
            <w:tcW w:w="2215" w:type="dxa"/>
            <w:shd w:val="clear" w:color="000000" w:fill="FFFFFF"/>
            <w:vAlign w:val="center"/>
          </w:tcPr>
          <w:p w14:paraId="60CCB678" w14:textId="77777777" w:rsidR="00C60456" w:rsidRPr="001E3493" w:rsidRDefault="00C60456" w:rsidP="00C60456">
            <w:pPr>
              <w:spacing w:line="240" w:lineRule="auto"/>
            </w:pPr>
            <w:r w:rsidRPr="001E3493">
              <w:t xml:space="preserve">29.54 </w:t>
            </w:r>
            <m:oMath>
              <m:r>
                <w:rPr>
                  <w:rFonts w:ascii="Cambria Math" w:hAnsi="Cambria Math"/>
                </w:rPr>
                <m:t>±</m:t>
              </m:r>
            </m:oMath>
            <w:r w:rsidRPr="001E3493">
              <w:t xml:space="preserve"> 0.5</w:t>
            </w:r>
          </w:p>
        </w:tc>
        <w:tc>
          <w:tcPr>
            <w:tcW w:w="1714" w:type="dxa"/>
            <w:shd w:val="clear" w:color="auto" w:fill="auto"/>
            <w:noWrap/>
            <w:vAlign w:val="bottom"/>
          </w:tcPr>
          <w:p w14:paraId="2880F828" w14:textId="77777777" w:rsidR="00C60456" w:rsidRPr="001E3493" w:rsidRDefault="00C60456" w:rsidP="00C60456">
            <w:pPr>
              <w:spacing w:line="240" w:lineRule="auto"/>
            </w:pPr>
          </w:p>
        </w:tc>
        <w:tc>
          <w:tcPr>
            <w:tcW w:w="1761" w:type="dxa"/>
            <w:shd w:val="clear" w:color="000000" w:fill="FFFFFF"/>
            <w:vAlign w:val="center"/>
          </w:tcPr>
          <w:p w14:paraId="76BCD2D8" w14:textId="77777777" w:rsidR="00C60456" w:rsidRPr="001E3493" w:rsidRDefault="00C60456" w:rsidP="00C60456">
            <w:pPr>
              <w:spacing w:line="240" w:lineRule="auto"/>
            </w:pPr>
            <w:r w:rsidRPr="001E3493">
              <w:t xml:space="preserve">30.9 </w:t>
            </w:r>
            <m:oMath>
              <m:r>
                <w:rPr>
                  <w:rFonts w:ascii="Cambria Math" w:hAnsi="Cambria Math"/>
                </w:rPr>
                <m:t>±</m:t>
              </m:r>
            </m:oMath>
            <w:r w:rsidRPr="001E3493">
              <w:t xml:space="preserve"> 0.8</w:t>
            </w:r>
          </w:p>
        </w:tc>
        <w:tc>
          <w:tcPr>
            <w:tcW w:w="1694" w:type="dxa"/>
            <w:shd w:val="clear" w:color="000000" w:fill="FFFFFF"/>
            <w:vAlign w:val="center"/>
          </w:tcPr>
          <w:p w14:paraId="44F1B123" w14:textId="77777777" w:rsidR="00C60456" w:rsidRPr="001E3493" w:rsidRDefault="00C60456" w:rsidP="00C60456">
            <w:pPr>
              <w:spacing w:line="240" w:lineRule="auto"/>
            </w:pPr>
            <w:r w:rsidRPr="001E3493">
              <w:t xml:space="preserve">29.9 </w:t>
            </w:r>
            <m:oMath>
              <m:r>
                <w:rPr>
                  <w:rFonts w:ascii="Cambria Math" w:hAnsi="Cambria Math"/>
                </w:rPr>
                <m:t>±</m:t>
              </m:r>
            </m:oMath>
            <w:r w:rsidRPr="001E3493">
              <w:t xml:space="preserve"> 1.8</w:t>
            </w:r>
          </w:p>
        </w:tc>
      </w:tr>
      <w:tr w:rsidR="00C60456" w:rsidRPr="001E3493" w14:paraId="692A277D" w14:textId="77777777" w:rsidTr="00023CFD">
        <w:trPr>
          <w:cantSplit/>
          <w:trHeight w:val="329"/>
          <w:jc w:val="center"/>
        </w:trPr>
        <w:tc>
          <w:tcPr>
            <w:tcW w:w="1143" w:type="dxa"/>
            <w:shd w:val="clear" w:color="000000" w:fill="FFFFFF"/>
          </w:tcPr>
          <w:p w14:paraId="4281B591" w14:textId="77777777" w:rsidR="00C60456" w:rsidRPr="001E3493" w:rsidRDefault="00C60456" w:rsidP="00C60456">
            <w:pPr>
              <w:spacing w:line="240" w:lineRule="auto"/>
            </w:pPr>
          </w:p>
        </w:tc>
        <w:tc>
          <w:tcPr>
            <w:tcW w:w="1347" w:type="dxa"/>
            <w:shd w:val="clear" w:color="000000" w:fill="FFFFFF"/>
            <w:vAlign w:val="center"/>
          </w:tcPr>
          <w:p w14:paraId="051F4DE0" w14:textId="77777777" w:rsidR="00C60456" w:rsidRPr="001E3493" w:rsidRDefault="00C60456" w:rsidP="00C60456">
            <w:pPr>
              <w:spacing w:line="240" w:lineRule="auto"/>
            </w:pPr>
          </w:p>
        </w:tc>
        <w:tc>
          <w:tcPr>
            <w:tcW w:w="2215" w:type="dxa"/>
            <w:shd w:val="clear" w:color="000000" w:fill="FFFFFF"/>
            <w:vAlign w:val="center"/>
          </w:tcPr>
          <w:p w14:paraId="1CFB47D2" w14:textId="77777777" w:rsidR="00C60456" w:rsidRPr="001E3493" w:rsidRDefault="00C60456" w:rsidP="00C60456">
            <w:pPr>
              <w:spacing w:line="240" w:lineRule="auto"/>
            </w:pPr>
          </w:p>
        </w:tc>
        <w:tc>
          <w:tcPr>
            <w:tcW w:w="1714" w:type="dxa"/>
            <w:shd w:val="clear" w:color="auto" w:fill="auto"/>
            <w:noWrap/>
            <w:vAlign w:val="bottom"/>
          </w:tcPr>
          <w:p w14:paraId="6EFEF4AA" w14:textId="77777777" w:rsidR="00C60456" w:rsidRPr="001E3493" w:rsidRDefault="00C60456" w:rsidP="00C60456">
            <w:pPr>
              <w:spacing w:line="240" w:lineRule="auto"/>
            </w:pPr>
          </w:p>
        </w:tc>
        <w:tc>
          <w:tcPr>
            <w:tcW w:w="1761" w:type="dxa"/>
            <w:shd w:val="clear" w:color="000000" w:fill="FFFFFF"/>
            <w:vAlign w:val="center"/>
          </w:tcPr>
          <w:p w14:paraId="45FD127F" w14:textId="77777777" w:rsidR="00C60456" w:rsidRPr="001E3493" w:rsidRDefault="00C60456" w:rsidP="00C60456">
            <w:pPr>
              <w:spacing w:line="240" w:lineRule="auto"/>
            </w:pPr>
          </w:p>
        </w:tc>
        <w:tc>
          <w:tcPr>
            <w:tcW w:w="1694" w:type="dxa"/>
            <w:shd w:val="clear" w:color="000000" w:fill="FFFFFF"/>
            <w:vAlign w:val="center"/>
          </w:tcPr>
          <w:p w14:paraId="18BB6BFA" w14:textId="77777777" w:rsidR="00C60456" w:rsidRPr="001E3493" w:rsidRDefault="00C60456" w:rsidP="00C60456">
            <w:pPr>
              <w:spacing w:line="240" w:lineRule="auto"/>
            </w:pPr>
          </w:p>
        </w:tc>
      </w:tr>
      <w:tr w:rsidR="00C60456" w:rsidRPr="001E3493" w14:paraId="723AECDA" w14:textId="77777777" w:rsidTr="00023CFD">
        <w:trPr>
          <w:cantSplit/>
          <w:trHeight w:val="329"/>
          <w:jc w:val="center"/>
        </w:trPr>
        <w:tc>
          <w:tcPr>
            <w:tcW w:w="1143" w:type="dxa"/>
            <w:vMerge w:val="restart"/>
            <w:shd w:val="clear" w:color="000000" w:fill="FFFFFF"/>
          </w:tcPr>
          <w:p w14:paraId="1139E62B" w14:textId="3D50D0E2" w:rsidR="00C60456" w:rsidRPr="001E3493" w:rsidRDefault="00C60456" w:rsidP="00C60456">
            <w:pPr>
              <w:spacing w:line="240" w:lineRule="auto"/>
            </w:pPr>
            <w:r w:rsidRPr="001E3493">
              <w:t>RH</w:t>
            </w:r>
          </w:p>
        </w:tc>
        <w:tc>
          <w:tcPr>
            <w:tcW w:w="1347" w:type="dxa"/>
            <w:shd w:val="clear" w:color="000000" w:fill="FFFFFF"/>
            <w:vAlign w:val="center"/>
          </w:tcPr>
          <w:p w14:paraId="753FA77B" w14:textId="77777777" w:rsidR="00C60456" w:rsidRPr="001E3493" w:rsidRDefault="00C60456" w:rsidP="00C60456">
            <w:pPr>
              <w:spacing w:line="240" w:lineRule="auto"/>
            </w:pPr>
            <w:r w:rsidRPr="001E3493">
              <w:t>-1</w:t>
            </w:r>
          </w:p>
        </w:tc>
        <w:tc>
          <w:tcPr>
            <w:tcW w:w="2215" w:type="dxa"/>
            <w:shd w:val="clear" w:color="000000" w:fill="FFFFFF"/>
            <w:vAlign w:val="center"/>
          </w:tcPr>
          <w:p w14:paraId="26090BCD" w14:textId="77777777" w:rsidR="00C60456" w:rsidRPr="001E3493" w:rsidRDefault="00C60456" w:rsidP="00C60456">
            <w:pPr>
              <w:spacing w:line="240" w:lineRule="auto"/>
            </w:pPr>
            <w:r w:rsidRPr="001E3493">
              <w:t xml:space="preserve">19.5 </w:t>
            </w:r>
            <m:oMath>
              <m:r>
                <w:rPr>
                  <w:rFonts w:ascii="Cambria Math" w:hAnsi="Cambria Math"/>
                </w:rPr>
                <m:t>±</m:t>
              </m:r>
            </m:oMath>
            <w:r w:rsidRPr="001E3493">
              <w:t xml:space="preserve"> 0.9</w:t>
            </w:r>
          </w:p>
        </w:tc>
        <w:tc>
          <w:tcPr>
            <w:tcW w:w="1714" w:type="dxa"/>
            <w:shd w:val="clear" w:color="auto" w:fill="auto"/>
            <w:noWrap/>
            <w:vAlign w:val="center"/>
          </w:tcPr>
          <w:p w14:paraId="44168386" w14:textId="77777777" w:rsidR="00C60456" w:rsidRPr="001E3493" w:rsidRDefault="00C60456" w:rsidP="00C60456">
            <w:pPr>
              <w:spacing w:line="240" w:lineRule="auto"/>
            </w:pPr>
            <w:r w:rsidRPr="001E3493">
              <w:t xml:space="preserve">22.0 </w:t>
            </w:r>
            <m:oMath>
              <m:r>
                <w:rPr>
                  <w:rFonts w:ascii="Cambria Math" w:hAnsi="Cambria Math"/>
                </w:rPr>
                <m:t>±</m:t>
              </m:r>
            </m:oMath>
            <w:r w:rsidRPr="001E3493">
              <w:t xml:space="preserve"> 1.1</w:t>
            </w:r>
          </w:p>
        </w:tc>
        <w:tc>
          <w:tcPr>
            <w:tcW w:w="1761" w:type="dxa"/>
            <w:shd w:val="clear" w:color="000000" w:fill="FFFFFF"/>
            <w:vAlign w:val="center"/>
          </w:tcPr>
          <w:p w14:paraId="2EC09388" w14:textId="77777777" w:rsidR="00C60456" w:rsidRPr="001E3493" w:rsidRDefault="00C60456" w:rsidP="00C60456">
            <w:pPr>
              <w:spacing w:line="240" w:lineRule="auto"/>
            </w:pPr>
            <w:r w:rsidRPr="001E3493">
              <w:t xml:space="preserve">22.4 </w:t>
            </w:r>
            <m:oMath>
              <m:r>
                <w:rPr>
                  <w:rFonts w:ascii="Cambria Math" w:hAnsi="Cambria Math"/>
                </w:rPr>
                <m:t>±</m:t>
              </m:r>
            </m:oMath>
            <w:r w:rsidRPr="001E3493">
              <w:t xml:space="preserve"> 1.1</w:t>
            </w:r>
          </w:p>
        </w:tc>
        <w:tc>
          <w:tcPr>
            <w:tcW w:w="1694" w:type="dxa"/>
            <w:shd w:val="clear" w:color="000000" w:fill="FFFFFF"/>
            <w:vAlign w:val="center"/>
          </w:tcPr>
          <w:p w14:paraId="2CE898CE" w14:textId="77777777" w:rsidR="00C60456" w:rsidRPr="001E3493" w:rsidRDefault="00C60456" w:rsidP="00C60456">
            <w:pPr>
              <w:spacing w:line="240" w:lineRule="auto"/>
            </w:pPr>
            <w:r w:rsidRPr="001E3493">
              <w:t xml:space="preserve">21.3 </w:t>
            </w:r>
            <m:oMath>
              <m:r>
                <w:rPr>
                  <w:rFonts w:ascii="Cambria Math" w:hAnsi="Cambria Math"/>
                </w:rPr>
                <m:t>±</m:t>
              </m:r>
            </m:oMath>
            <w:r w:rsidRPr="001E3493">
              <w:t xml:space="preserve"> 1.0</w:t>
            </w:r>
          </w:p>
        </w:tc>
      </w:tr>
      <w:tr w:rsidR="00C60456" w:rsidRPr="001E3493" w14:paraId="37188852" w14:textId="77777777" w:rsidTr="00023CFD">
        <w:trPr>
          <w:cantSplit/>
          <w:trHeight w:val="329"/>
          <w:jc w:val="center"/>
        </w:trPr>
        <w:tc>
          <w:tcPr>
            <w:tcW w:w="1143" w:type="dxa"/>
            <w:vMerge/>
            <w:shd w:val="clear" w:color="000000" w:fill="FFFFFF"/>
          </w:tcPr>
          <w:p w14:paraId="599D551D" w14:textId="40417B9F" w:rsidR="00C60456" w:rsidRPr="001E3493" w:rsidRDefault="00C60456" w:rsidP="00C60456">
            <w:pPr>
              <w:spacing w:line="240" w:lineRule="auto"/>
            </w:pPr>
          </w:p>
        </w:tc>
        <w:tc>
          <w:tcPr>
            <w:tcW w:w="1347" w:type="dxa"/>
            <w:shd w:val="clear" w:color="000000" w:fill="FFFFFF"/>
            <w:vAlign w:val="center"/>
          </w:tcPr>
          <w:p w14:paraId="03D7255C" w14:textId="77777777" w:rsidR="00C60456" w:rsidRPr="001E3493" w:rsidRDefault="00C60456" w:rsidP="00C60456">
            <w:pPr>
              <w:spacing w:line="240" w:lineRule="auto"/>
            </w:pPr>
            <w:r w:rsidRPr="001E3493">
              <w:t>7</w:t>
            </w:r>
          </w:p>
        </w:tc>
        <w:tc>
          <w:tcPr>
            <w:tcW w:w="2215" w:type="dxa"/>
            <w:shd w:val="clear" w:color="000000" w:fill="FFFFFF"/>
            <w:vAlign w:val="center"/>
          </w:tcPr>
          <w:p w14:paraId="6FC0FC82" w14:textId="77777777" w:rsidR="00C60456" w:rsidRPr="001E3493" w:rsidRDefault="00C60456" w:rsidP="00C60456">
            <w:pPr>
              <w:spacing w:line="240" w:lineRule="auto"/>
            </w:pPr>
            <w:r w:rsidRPr="001E3493">
              <w:t xml:space="preserve">11.5 </w:t>
            </w:r>
            <m:oMath>
              <m:r>
                <w:rPr>
                  <w:rFonts w:ascii="Cambria Math" w:hAnsi="Cambria Math"/>
                </w:rPr>
                <m:t>±</m:t>
              </m:r>
            </m:oMath>
            <w:r w:rsidRPr="001E3493">
              <w:t xml:space="preserve"> 1.2</w:t>
            </w:r>
          </w:p>
        </w:tc>
        <w:tc>
          <w:tcPr>
            <w:tcW w:w="1714" w:type="dxa"/>
            <w:shd w:val="clear" w:color="auto" w:fill="auto"/>
            <w:noWrap/>
            <w:vAlign w:val="center"/>
          </w:tcPr>
          <w:p w14:paraId="59A3E902" w14:textId="77777777" w:rsidR="00C60456" w:rsidRPr="001E3493" w:rsidRDefault="00C60456" w:rsidP="00C60456">
            <w:pPr>
              <w:spacing w:line="240" w:lineRule="auto"/>
            </w:pPr>
            <w:r w:rsidRPr="001E3493">
              <w:t xml:space="preserve">8.5 </w:t>
            </w:r>
            <m:oMath>
              <m:r>
                <w:rPr>
                  <w:rFonts w:ascii="Cambria Math" w:hAnsi="Cambria Math"/>
                </w:rPr>
                <m:t>±</m:t>
              </m:r>
            </m:oMath>
            <w:r w:rsidRPr="001E3493">
              <w:t xml:space="preserve"> 1.6</w:t>
            </w:r>
          </w:p>
        </w:tc>
        <w:tc>
          <w:tcPr>
            <w:tcW w:w="1761" w:type="dxa"/>
            <w:shd w:val="clear" w:color="000000" w:fill="FFFFFF"/>
            <w:vAlign w:val="center"/>
          </w:tcPr>
          <w:p w14:paraId="002ECD38" w14:textId="77777777" w:rsidR="00C60456" w:rsidRPr="001E3493" w:rsidRDefault="00C60456" w:rsidP="00C60456">
            <w:pPr>
              <w:spacing w:line="240" w:lineRule="auto"/>
            </w:pPr>
            <w:r w:rsidRPr="001E3493">
              <w:t xml:space="preserve">9.1 </w:t>
            </w:r>
            <m:oMath>
              <m:r>
                <w:rPr>
                  <w:rFonts w:ascii="Cambria Math" w:hAnsi="Cambria Math"/>
                </w:rPr>
                <m:t>±</m:t>
              </m:r>
            </m:oMath>
            <w:r w:rsidRPr="001E3493">
              <w:t xml:space="preserve"> 1.3</w:t>
            </w:r>
          </w:p>
        </w:tc>
        <w:tc>
          <w:tcPr>
            <w:tcW w:w="1694" w:type="dxa"/>
            <w:shd w:val="clear" w:color="000000" w:fill="FFFFFF"/>
            <w:vAlign w:val="center"/>
          </w:tcPr>
          <w:p w14:paraId="1E838881" w14:textId="77777777" w:rsidR="00C60456" w:rsidRPr="001E3493" w:rsidRDefault="00C60456" w:rsidP="00C60456">
            <w:pPr>
              <w:spacing w:line="240" w:lineRule="auto"/>
            </w:pPr>
            <w:r w:rsidRPr="001E3493">
              <w:t xml:space="preserve">13.5 </w:t>
            </w:r>
            <m:oMath>
              <m:r>
                <w:rPr>
                  <w:rFonts w:ascii="Cambria Math" w:hAnsi="Cambria Math"/>
                </w:rPr>
                <m:t>±</m:t>
              </m:r>
            </m:oMath>
            <w:r w:rsidRPr="001E3493">
              <w:t xml:space="preserve"> 1.2</w:t>
            </w:r>
          </w:p>
        </w:tc>
      </w:tr>
      <w:tr w:rsidR="00C60456" w:rsidRPr="001E3493" w14:paraId="430A8879" w14:textId="77777777" w:rsidTr="00023CFD">
        <w:trPr>
          <w:cantSplit/>
          <w:trHeight w:val="329"/>
          <w:jc w:val="center"/>
        </w:trPr>
        <w:tc>
          <w:tcPr>
            <w:tcW w:w="1143" w:type="dxa"/>
            <w:vMerge/>
            <w:shd w:val="clear" w:color="000000" w:fill="FFFFFF"/>
          </w:tcPr>
          <w:p w14:paraId="43327048" w14:textId="24667513" w:rsidR="00C60456" w:rsidRPr="001E3493" w:rsidRDefault="00C60456" w:rsidP="00C60456">
            <w:pPr>
              <w:spacing w:line="240" w:lineRule="auto"/>
            </w:pPr>
          </w:p>
        </w:tc>
        <w:tc>
          <w:tcPr>
            <w:tcW w:w="1347" w:type="dxa"/>
            <w:shd w:val="clear" w:color="000000" w:fill="FFFFFF"/>
            <w:vAlign w:val="center"/>
          </w:tcPr>
          <w:p w14:paraId="010A405E" w14:textId="77777777" w:rsidR="00C60456" w:rsidRPr="001E3493" w:rsidRDefault="00C60456" w:rsidP="00C60456">
            <w:pPr>
              <w:spacing w:line="240" w:lineRule="auto"/>
            </w:pPr>
            <w:r w:rsidRPr="001E3493">
              <w:t>14</w:t>
            </w:r>
          </w:p>
        </w:tc>
        <w:tc>
          <w:tcPr>
            <w:tcW w:w="2215" w:type="dxa"/>
            <w:shd w:val="clear" w:color="000000" w:fill="FFFFFF"/>
            <w:vAlign w:val="center"/>
          </w:tcPr>
          <w:p w14:paraId="01541132" w14:textId="77777777" w:rsidR="00C60456" w:rsidRPr="001E3493" w:rsidRDefault="00C60456" w:rsidP="00C60456">
            <w:pPr>
              <w:spacing w:line="240" w:lineRule="auto"/>
            </w:pPr>
            <w:r w:rsidRPr="001E3493">
              <w:t xml:space="preserve">13.6 </w:t>
            </w:r>
            <m:oMath>
              <m:r>
                <w:rPr>
                  <w:rFonts w:ascii="Cambria Math" w:hAnsi="Cambria Math"/>
                </w:rPr>
                <m:t>±</m:t>
              </m:r>
            </m:oMath>
            <w:r w:rsidRPr="001E3493">
              <w:t xml:space="preserve"> 0.6</w:t>
            </w:r>
          </w:p>
        </w:tc>
        <w:tc>
          <w:tcPr>
            <w:tcW w:w="1714" w:type="dxa"/>
            <w:shd w:val="clear" w:color="auto" w:fill="auto"/>
            <w:noWrap/>
            <w:vAlign w:val="center"/>
          </w:tcPr>
          <w:p w14:paraId="112463BD" w14:textId="77777777" w:rsidR="00C60456" w:rsidRPr="001E3493" w:rsidRDefault="00C60456" w:rsidP="00C60456">
            <w:pPr>
              <w:spacing w:line="240" w:lineRule="auto"/>
            </w:pPr>
            <w:r w:rsidRPr="001E3493">
              <w:t xml:space="preserve">12.3 </w:t>
            </w:r>
            <m:oMath>
              <m:r>
                <w:rPr>
                  <w:rFonts w:ascii="Cambria Math" w:hAnsi="Cambria Math"/>
                </w:rPr>
                <m:t>±</m:t>
              </m:r>
            </m:oMath>
            <w:r w:rsidRPr="001E3493">
              <w:t xml:space="preserve"> 2.0</w:t>
            </w:r>
          </w:p>
        </w:tc>
        <w:tc>
          <w:tcPr>
            <w:tcW w:w="1761" w:type="dxa"/>
            <w:shd w:val="clear" w:color="000000" w:fill="FFFFFF"/>
            <w:vAlign w:val="center"/>
          </w:tcPr>
          <w:p w14:paraId="3C130DF5" w14:textId="77777777" w:rsidR="00C60456" w:rsidRPr="001E3493" w:rsidRDefault="00C60456" w:rsidP="00C60456">
            <w:pPr>
              <w:spacing w:line="240" w:lineRule="auto"/>
            </w:pPr>
            <w:r w:rsidRPr="001E3493">
              <w:t xml:space="preserve">14.6 </w:t>
            </w:r>
            <m:oMath>
              <m:r>
                <w:rPr>
                  <w:rFonts w:ascii="Cambria Math" w:hAnsi="Cambria Math"/>
                </w:rPr>
                <m:t>±</m:t>
              </m:r>
            </m:oMath>
            <w:r w:rsidRPr="001E3493">
              <w:t xml:space="preserve"> 1.2</w:t>
            </w:r>
          </w:p>
        </w:tc>
        <w:tc>
          <w:tcPr>
            <w:tcW w:w="1694" w:type="dxa"/>
            <w:shd w:val="clear" w:color="000000" w:fill="FFFFFF"/>
            <w:vAlign w:val="center"/>
          </w:tcPr>
          <w:p w14:paraId="420B355A" w14:textId="77777777" w:rsidR="00C60456" w:rsidRPr="001E3493" w:rsidRDefault="00C60456" w:rsidP="00C60456">
            <w:pPr>
              <w:spacing w:line="240" w:lineRule="auto"/>
            </w:pPr>
            <w:r w:rsidRPr="001E3493">
              <w:t xml:space="preserve">12.8 </w:t>
            </w:r>
            <m:oMath>
              <m:r>
                <w:rPr>
                  <w:rFonts w:ascii="Cambria Math" w:hAnsi="Cambria Math"/>
                </w:rPr>
                <m:t>±</m:t>
              </m:r>
            </m:oMath>
            <w:r w:rsidRPr="001E3493">
              <w:t xml:space="preserve"> 2.7</w:t>
            </w:r>
          </w:p>
        </w:tc>
      </w:tr>
      <w:tr w:rsidR="00C60456" w:rsidRPr="001E3493" w14:paraId="68152D0B" w14:textId="77777777" w:rsidTr="00023CFD">
        <w:trPr>
          <w:cantSplit/>
          <w:trHeight w:val="329"/>
          <w:jc w:val="center"/>
        </w:trPr>
        <w:tc>
          <w:tcPr>
            <w:tcW w:w="1143" w:type="dxa"/>
            <w:vMerge/>
            <w:shd w:val="clear" w:color="000000" w:fill="FFFFFF"/>
          </w:tcPr>
          <w:p w14:paraId="06226E71" w14:textId="77777777" w:rsidR="00C60456" w:rsidRPr="001E3493" w:rsidRDefault="00C60456" w:rsidP="00C60456">
            <w:pPr>
              <w:spacing w:line="240" w:lineRule="auto"/>
            </w:pPr>
          </w:p>
        </w:tc>
        <w:tc>
          <w:tcPr>
            <w:tcW w:w="1347" w:type="dxa"/>
            <w:tcBorders>
              <w:bottom w:val="nil"/>
            </w:tcBorders>
            <w:shd w:val="clear" w:color="000000" w:fill="FFFFFF"/>
            <w:vAlign w:val="center"/>
          </w:tcPr>
          <w:p w14:paraId="71F3886A" w14:textId="77777777" w:rsidR="00C60456" w:rsidRPr="001E3493" w:rsidRDefault="00C60456" w:rsidP="00C60456">
            <w:pPr>
              <w:spacing w:line="240" w:lineRule="auto"/>
            </w:pPr>
            <w:r w:rsidRPr="001E3493">
              <w:t>28</w:t>
            </w:r>
          </w:p>
        </w:tc>
        <w:tc>
          <w:tcPr>
            <w:tcW w:w="2215" w:type="dxa"/>
            <w:tcBorders>
              <w:bottom w:val="nil"/>
            </w:tcBorders>
            <w:shd w:val="clear" w:color="000000" w:fill="FFFFFF"/>
            <w:vAlign w:val="center"/>
          </w:tcPr>
          <w:p w14:paraId="26C54086" w14:textId="77777777" w:rsidR="00C60456" w:rsidRPr="001E3493" w:rsidRDefault="00C60456" w:rsidP="00C60456">
            <w:pPr>
              <w:spacing w:line="240" w:lineRule="auto"/>
            </w:pPr>
            <w:r w:rsidRPr="001E3493">
              <w:t xml:space="preserve">14.7 </w:t>
            </w:r>
            <m:oMath>
              <m:r>
                <w:rPr>
                  <w:rFonts w:ascii="Cambria Math" w:hAnsi="Cambria Math"/>
                </w:rPr>
                <m:t>±</m:t>
              </m:r>
            </m:oMath>
            <w:r w:rsidRPr="001E3493">
              <w:t xml:space="preserve"> 1.8</w:t>
            </w:r>
          </w:p>
        </w:tc>
        <w:tc>
          <w:tcPr>
            <w:tcW w:w="1714" w:type="dxa"/>
            <w:tcBorders>
              <w:bottom w:val="nil"/>
            </w:tcBorders>
            <w:shd w:val="clear" w:color="auto" w:fill="auto"/>
            <w:noWrap/>
            <w:vAlign w:val="center"/>
          </w:tcPr>
          <w:p w14:paraId="78490B73" w14:textId="77777777" w:rsidR="00C60456" w:rsidRPr="001E3493" w:rsidRDefault="00C60456" w:rsidP="00C60456">
            <w:pPr>
              <w:spacing w:line="240" w:lineRule="auto"/>
            </w:pPr>
            <w:r w:rsidRPr="001E3493">
              <w:t xml:space="preserve">9.1 </w:t>
            </w:r>
            <m:oMath>
              <m:r>
                <w:rPr>
                  <w:rFonts w:ascii="Cambria Math" w:hAnsi="Cambria Math"/>
                </w:rPr>
                <m:t>±</m:t>
              </m:r>
            </m:oMath>
            <w:r w:rsidRPr="001E3493">
              <w:t xml:space="preserve"> 1.3</w:t>
            </w:r>
          </w:p>
        </w:tc>
        <w:tc>
          <w:tcPr>
            <w:tcW w:w="1761" w:type="dxa"/>
            <w:tcBorders>
              <w:bottom w:val="nil"/>
            </w:tcBorders>
            <w:shd w:val="clear" w:color="000000" w:fill="FFFFFF"/>
            <w:vAlign w:val="center"/>
          </w:tcPr>
          <w:p w14:paraId="25493284" w14:textId="77777777" w:rsidR="00C60456" w:rsidRPr="001E3493" w:rsidRDefault="00C60456" w:rsidP="00C60456">
            <w:pPr>
              <w:spacing w:line="240" w:lineRule="auto"/>
            </w:pPr>
            <w:r w:rsidRPr="001E3493">
              <w:t xml:space="preserve">14.9 </w:t>
            </w:r>
            <m:oMath>
              <m:r>
                <w:rPr>
                  <w:rFonts w:ascii="Cambria Math" w:hAnsi="Cambria Math"/>
                </w:rPr>
                <m:t>±</m:t>
              </m:r>
            </m:oMath>
            <w:r w:rsidRPr="001E3493">
              <w:t xml:space="preserve"> 2.2</w:t>
            </w:r>
          </w:p>
        </w:tc>
        <w:tc>
          <w:tcPr>
            <w:tcW w:w="1694" w:type="dxa"/>
            <w:tcBorders>
              <w:bottom w:val="nil"/>
            </w:tcBorders>
            <w:shd w:val="clear" w:color="000000" w:fill="FFFFFF"/>
            <w:vAlign w:val="center"/>
          </w:tcPr>
          <w:p w14:paraId="0423AFA0" w14:textId="77777777" w:rsidR="00C60456" w:rsidRPr="001E3493" w:rsidRDefault="00C60456" w:rsidP="00C60456">
            <w:pPr>
              <w:spacing w:line="240" w:lineRule="auto"/>
            </w:pPr>
            <w:r w:rsidRPr="001E3493">
              <w:t xml:space="preserve">17.6 </w:t>
            </w:r>
            <m:oMath>
              <m:r>
                <w:rPr>
                  <w:rFonts w:ascii="Cambria Math" w:hAnsi="Cambria Math"/>
                </w:rPr>
                <m:t>±</m:t>
              </m:r>
            </m:oMath>
            <w:r w:rsidRPr="001E3493">
              <w:t xml:space="preserve"> 0.8</w:t>
            </w:r>
          </w:p>
        </w:tc>
      </w:tr>
      <w:tr w:rsidR="00C60456" w:rsidRPr="001E3493" w14:paraId="62A2B31B" w14:textId="77777777" w:rsidTr="00023CFD">
        <w:trPr>
          <w:cantSplit/>
          <w:trHeight w:val="329"/>
          <w:jc w:val="center"/>
        </w:trPr>
        <w:tc>
          <w:tcPr>
            <w:tcW w:w="1143" w:type="dxa"/>
            <w:vMerge/>
            <w:shd w:val="clear" w:color="000000" w:fill="FFFFFF"/>
          </w:tcPr>
          <w:p w14:paraId="0F6DE760" w14:textId="77777777" w:rsidR="00C60456" w:rsidRPr="001E3493" w:rsidRDefault="00C60456" w:rsidP="00C60456">
            <w:pPr>
              <w:spacing w:line="240" w:lineRule="auto"/>
            </w:pPr>
          </w:p>
        </w:tc>
        <w:tc>
          <w:tcPr>
            <w:tcW w:w="1347" w:type="dxa"/>
            <w:tcBorders>
              <w:top w:val="single" w:sz="4" w:space="0" w:color="auto"/>
            </w:tcBorders>
            <w:shd w:val="clear" w:color="000000" w:fill="FFFFFF"/>
            <w:vAlign w:val="center"/>
          </w:tcPr>
          <w:p w14:paraId="06520254" w14:textId="77777777" w:rsidR="00C60456" w:rsidRPr="001E3493" w:rsidRDefault="00C60456" w:rsidP="00C60456">
            <w:pPr>
              <w:spacing w:line="240" w:lineRule="auto"/>
            </w:pPr>
            <w:r w:rsidRPr="001E3493">
              <w:t>42</w:t>
            </w:r>
          </w:p>
        </w:tc>
        <w:tc>
          <w:tcPr>
            <w:tcW w:w="2215" w:type="dxa"/>
            <w:tcBorders>
              <w:top w:val="single" w:sz="4" w:space="0" w:color="auto"/>
            </w:tcBorders>
            <w:shd w:val="clear" w:color="000000" w:fill="FFFFFF"/>
            <w:vAlign w:val="center"/>
          </w:tcPr>
          <w:p w14:paraId="133009B0" w14:textId="77777777" w:rsidR="00C60456" w:rsidRPr="001E3493" w:rsidRDefault="00C60456" w:rsidP="00C60456">
            <w:pPr>
              <w:spacing w:line="240" w:lineRule="auto"/>
            </w:pPr>
            <w:r w:rsidRPr="001E3493">
              <w:t xml:space="preserve">18.1 </w:t>
            </w:r>
            <m:oMath>
              <m:r>
                <w:rPr>
                  <w:rFonts w:ascii="Cambria Math" w:hAnsi="Cambria Math"/>
                </w:rPr>
                <m:t>±</m:t>
              </m:r>
            </m:oMath>
            <w:r w:rsidRPr="001E3493">
              <w:t xml:space="preserve"> 1.8</w:t>
            </w:r>
          </w:p>
        </w:tc>
        <w:tc>
          <w:tcPr>
            <w:tcW w:w="1714" w:type="dxa"/>
            <w:tcBorders>
              <w:top w:val="single" w:sz="4" w:space="0" w:color="auto"/>
            </w:tcBorders>
            <w:shd w:val="clear" w:color="auto" w:fill="auto"/>
            <w:noWrap/>
            <w:vAlign w:val="center"/>
          </w:tcPr>
          <w:p w14:paraId="34F06F1E" w14:textId="77777777" w:rsidR="00C60456" w:rsidRPr="001E3493" w:rsidRDefault="00C60456" w:rsidP="00C60456">
            <w:pPr>
              <w:spacing w:line="240" w:lineRule="auto"/>
            </w:pPr>
            <w:r w:rsidRPr="001E3493">
              <w:t xml:space="preserve">11.3 </w:t>
            </w:r>
            <m:oMath>
              <m:r>
                <w:rPr>
                  <w:rFonts w:ascii="Cambria Math" w:hAnsi="Cambria Math"/>
                </w:rPr>
                <m:t>±</m:t>
              </m:r>
            </m:oMath>
            <w:r w:rsidRPr="001E3493">
              <w:t xml:space="preserve"> 1.3</w:t>
            </w:r>
          </w:p>
        </w:tc>
        <w:tc>
          <w:tcPr>
            <w:tcW w:w="1761" w:type="dxa"/>
            <w:tcBorders>
              <w:top w:val="single" w:sz="4" w:space="0" w:color="auto"/>
            </w:tcBorders>
            <w:shd w:val="clear" w:color="000000" w:fill="FFFFFF"/>
            <w:vAlign w:val="center"/>
          </w:tcPr>
          <w:p w14:paraId="06E3A4FF" w14:textId="77777777" w:rsidR="00C60456" w:rsidRPr="001E3493" w:rsidRDefault="00C60456" w:rsidP="00C60456">
            <w:pPr>
              <w:spacing w:line="240" w:lineRule="auto"/>
            </w:pPr>
            <w:r w:rsidRPr="001E3493">
              <w:t xml:space="preserve">15.7 </w:t>
            </w:r>
            <m:oMath>
              <m:r>
                <w:rPr>
                  <w:rFonts w:ascii="Cambria Math" w:hAnsi="Cambria Math"/>
                </w:rPr>
                <m:t>±</m:t>
              </m:r>
            </m:oMath>
            <w:r w:rsidRPr="001E3493">
              <w:t xml:space="preserve"> 1.9</w:t>
            </w:r>
          </w:p>
        </w:tc>
        <w:tc>
          <w:tcPr>
            <w:tcW w:w="1694" w:type="dxa"/>
            <w:tcBorders>
              <w:top w:val="single" w:sz="4" w:space="0" w:color="auto"/>
            </w:tcBorders>
            <w:shd w:val="clear" w:color="000000" w:fill="FFFFFF"/>
            <w:vAlign w:val="center"/>
          </w:tcPr>
          <w:p w14:paraId="663D8EF8" w14:textId="77777777" w:rsidR="00C60456" w:rsidRPr="001E3493" w:rsidRDefault="00C60456" w:rsidP="00C60456">
            <w:pPr>
              <w:spacing w:line="240" w:lineRule="auto"/>
            </w:pPr>
            <w:r w:rsidRPr="001E3493">
              <w:t xml:space="preserve">17.5 </w:t>
            </w:r>
            <m:oMath>
              <m:r>
                <w:rPr>
                  <w:rFonts w:ascii="Cambria Math" w:hAnsi="Cambria Math"/>
                </w:rPr>
                <m:t>±</m:t>
              </m:r>
            </m:oMath>
            <w:r w:rsidRPr="001E3493">
              <w:t xml:space="preserve"> 0.9</w:t>
            </w:r>
          </w:p>
        </w:tc>
      </w:tr>
      <w:tr w:rsidR="00C60456" w:rsidRPr="001E3493" w14:paraId="61DA853F" w14:textId="77777777" w:rsidTr="00023CFD">
        <w:trPr>
          <w:cantSplit/>
          <w:trHeight w:val="329"/>
          <w:jc w:val="center"/>
        </w:trPr>
        <w:tc>
          <w:tcPr>
            <w:tcW w:w="1143" w:type="dxa"/>
            <w:vMerge/>
            <w:shd w:val="clear" w:color="000000" w:fill="FFFFFF"/>
          </w:tcPr>
          <w:p w14:paraId="16BE0C0C" w14:textId="77777777" w:rsidR="00C60456" w:rsidRPr="001E3493" w:rsidRDefault="00C60456" w:rsidP="00C60456">
            <w:pPr>
              <w:spacing w:line="240" w:lineRule="auto"/>
            </w:pPr>
          </w:p>
        </w:tc>
        <w:tc>
          <w:tcPr>
            <w:tcW w:w="1347" w:type="dxa"/>
            <w:shd w:val="clear" w:color="000000" w:fill="FFFFFF"/>
            <w:vAlign w:val="center"/>
          </w:tcPr>
          <w:p w14:paraId="13E0D7CB" w14:textId="77777777" w:rsidR="00C60456" w:rsidRPr="001E3493" w:rsidRDefault="00C60456" w:rsidP="00C60456">
            <w:pPr>
              <w:spacing w:line="240" w:lineRule="auto"/>
            </w:pPr>
            <w:r w:rsidRPr="001E3493">
              <w:t>56</w:t>
            </w:r>
          </w:p>
        </w:tc>
        <w:tc>
          <w:tcPr>
            <w:tcW w:w="2215" w:type="dxa"/>
            <w:shd w:val="clear" w:color="000000" w:fill="FFFFFF"/>
            <w:vAlign w:val="center"/>
          </w:tcPr>
          <w:p w14:paraId="33C33966" w14:textId="77777777" w:rsidR="00C60456" w:rsidRPr="001E3493" w:rsidRDefault="00C60456" w:rsidP="00C60456">
            <w:pPr>
              <w:spacing w:line="240" w:lineRule="auto"/>
            </w:pPr>
            <w:r w:rsidRPr="001E3493">
              <w:t xml:space="preserve">17.7 </w:t>
            </w:r>
            <m:oMath>
              <m:r>
                <w:rPr>
                  <w:rFonts w:ascii="Cambria Math" w:hAnsi="Cambria Math"/>
                </w:rPr>
                <m:t>±</m:t>
              </m:r>
            </m:oMath>
            <w:r w:rsidRPr="001E3493">
              <w:t xml:space="preserve"> 2.0</w:t>
            </w:r>
          </w:p>
        </w:tc>
        <w:tc>
          <w:tcPr>
            <w:tcW w:w="1714" w:type="dxa"/>
            <w:shd w:val="clear" w:color="auto" w:fill="auto"/>
            <w:noWrap/>
            <w:vAlign w:val="bottom"/>
          </w:tcPr>
          <w:p w14:paraId="637DCFCD" w14:textId="77777777" w:rsidR="00C60456" w:rsidRPr="001E3493" w:rsidRDefault="00C60456" w:rsidP="00C60456">
            <w:pPr>
              <w:spacing w:line="240" w:lineRule="auto"/>
            </w:pPr>
          </w:p>
        </w:tc>
        <w:tc>
          <w:tcPr>
            <w:tcW w:w="1761" w:type="dxa"/>
            <w:shd w:val="clear" w:color="000000" w:fill="FFFFFF"/>
            <w:vAlign w:val="center"/>
          </w:tcPr>
          <w:p w14:paraId="6C99CBD4" w14:textId="77777777" w:rsidR="00C60456" w:rsidRPr="001E3493" w:rsidRDefault="00C60456" w:rsidP="00C60456">
            <w:pPr>
              <w:spacing w:line="240" w:lineRule="auto"/>
            </w:pPr>
            <w:r w:rsidRPr="001E3493">
              <w:t xml:space="preserve">13.9 </w:t>
            </w:r>
            <m:oMath>
              <m:r>
                <w:rPr>
                  <w:rFonts w:ascii="Cambria Math" w:hAnsi="Cambria Math"/>
                </w:rPr>
                <m:t>±</m:t>
              </m:r>
            </m:oMath>
            <w:r w:rsidRPr="001E3493">
              <w:t xml:space="preserve"> 0.8</w:t>
            </w:r>
          </w:p>
        </w:tc>
        <w:tc>
          <w:tcPr>
            <w:tcW w:w="1694" w:type="dxa"/>
            <w:shd w:val="clear" w:color="000000" w:fill="FFFFFF"/>
            <w:vAlign w:val="center"/>
          </w:tcPr>
          <w:p w14:paraId="632D747B" w14:textId="77777777" w:rsidR="00C60456" w:rsidRPr="001E3493" w:rsidRDefault="00C60456" w:rsidP="00C60456">
            <w:pPr>
              <w:spacing w:line="240" w:lineRule="auto"/>
            </w:pPr>
            <w:r w:rsidRPr="001E3493">
              <w:t xml:space="preserve">16.2 </w:t>
            </w:r>
            <m:oMath>
              <m:r>
                <w:rPr>
                  <w:rFonts w:ascii="Cambria Math" w:hAnsi="Cambria Math"/>
                </w:rPr>
                <m:t>±</m:t>
              </m:r>
            </m:oMath>
            <w:r w:rsidRPr="001E3493">
              <w:t xml:space="preserve"> 1.2</w:t>
            </w:r>
          </w:p>
        </w:tc>
      </w:tr>
      <w:tr w:rsidR="00C60456" w:rsidRPr="001E3493" w14:paraId="438D5719" w14:textId="77777777" w:rsidTr="00023CFD">
        <w:trPr>
          <w:cantSplit/>
          <w:trHeight w:val="329"/>
          <w:jc w:val="center"/>
        </w:trPr>
        <w:tc>
          <w:tcPr>
            <w:tcW w:w="1143" w:type="dxa"/>
            <w:vMerge/>
            <w:shd w:val="clear" w:color="000000" w:fill="FFFFFF"/>
          </w:tcPr>
          <w:p w14:paraId="1736B7AD" w14:textId="77777777" w:rsidR="00C60456" w:rsidRPr="001E3493" w:rsidRDefault="00C60456" w:rsidP="00C60456">
            <w:pPr>
              <w:spacing w:line="240" w:lineRule="auto"/>
            </w:pPr>
          </w:p>
        </w:tc>
        <w:tc>
          <w:tcPr>
            <w:tcW w:w="1347" w:type="dxa"/>
            <w:shd w:val="clear" w:color="000000" w:fill="FFFFFF"/>
            <w:vAlign w:val="center"/>
          </w:tcPr>
          <w:p w14:paraId="29313001" w14:textId="77777777" w:rsidR="00C60456" w:rsidRPr="001E3493" w:rsidRDefault="00C60456" w:rsidP="00C60456">
            <w:pPr>
              <w:spacing w:line="240" w:lineRule="auto"/>
            </w:pPr>
            <w:r w:rsidRPr="001E3493">
              <w:t>70</w:t>
            </w:r>
          </w:p>
        </w:tc>
        <w:tc>
          <w:tcPr>
            <w:tcW w:w="2215" w:type="dxa"/>
            <w:shd w:val="clear" w:color="000000" w:fill="FFFFFF"/>
            <w:vAlign w:val="center"/>
          </w:tcPr>
          <w:p w14:paraId="5F0B6D21" w14:textId="77777777" w:rsidR="00C60456" w:rsidRPr="001E3493" w:rsidRDefault="00C60456" w:rsidP="00C60456">
            <w:pPr>
              <w:spacing w:line="240" w:lineRule="auto"/>
            </w:pPr>
            <w:r w:rsidRPr="001E3493">
              <w:t xml:space="preserve">20.0 </w:t>
            </w:r>
            <m:oMath>
              <m:r>
                <w:rPr>
                  <w:rFonts w:ascii="Cambria Math" w:hAnsi="Cambria Math"/>
                </w:rPr>
                <m:t>±</m:t>
              </m:r>
            </m:oMath>
            <w:r w:rsidRPr="001E3493">
              <w:t xml:space="preserve"> 1.7</w:t>
            </w:r>
          </w:p>
        </w:tc>
        <w:tc>
          <w:tcPr>
            <w:tcW w:w="1714" w:type="dxa"/>
            <w:shd w:val="clear" w:color="auto" w:fill="auto"/>
            <w:noWrap/>
            <w:vAlign w:val="bottom"/>
          </w:tcPr>
          <w:p w14:paraId="546671DD" w14:textId="77777777" w:rsidR="00C60456" w:rsidRPr="001E3493" w:rsidRDefault="00C60456" w:rsidP="00C60456">
            <w:pPr>
              <w:spacing w:line="240" w:lineRule="auto"/>
            </w:pPr>
          </w:p>
        </w:tc>
        <w:tc>
          <w:tcPr>
            <w:tcW w:w="1761" w:type="dxa"/>
            <w:shd w:val="clear" w:color="000000" w:fill="FFFFFF"/>
            <w:vAlign w:val="center"/>
          </w:tcPr>
          <w:p w14:paraId="792B142E" w14:textId="77777777" w:rsidR="00C60456" w:rsidRPr="001E3493" w:rsidRDefault="00C60456" w:rsidP="00C60456">
            <w:pPr>
              <w:spacing w:line="240" w:lineRule="auto"/>
            </w:pPr>
            <w:r w:rsidRPr="001E3493">
              <w:t xml:space="preserve">15.3 </w:t>
            </w:r>
            <m:oMath>
              <m:r>
                <w:rPr>
                  <w:rFonts w:ascii="Cambria Math" w:hAnsi="Cambria Math"/>
                </w:rPr>
                <m:t>±</m:t>
              </m:r>
            </m:oMath>
            <w:r w:rsidRPr="001E3493">
              <w:t xml:space="preserve"> 1.7</w:t>
            </w:r>
          </w:p>
        </w:tc>
        <w:tc>
          <w:tcPr>
            <w:tcW w:w="1694" w:type="dxa"/>
            <w:shd w:val="clear" w:color="000000" w:fill="FFFFFF"/>
            <w:vAlign w:val="center"/>
          </w:tcPr>
          <w:p w14:paraId="04B2344E" w14:textId="77777777" w:rsidR="00C60456" w:rsidRPr="001E3493" w:rsidRDefault="00C60456" w:rsidP="00C60456">
            <w:pPr>
              <w:spacing w:line="240" w:lineRule="auto"/>
            </w:pPr>
            <w:r w:rsidRPr="001E3493">
              <w:t xml:space="preserve">17.3 </w:t>
            </w:r>
            <m:oMath>
              <m:r>
                <w:rPr>
                  <w:rFonts w:ascii="Cambria Math" w:hAnsi="Cambria Math"/>
                </w:rPr>
                <m:t>±</m:t>
              </m:r>
            </m:oMath>
            <w:r w:rsidRPr="001E3493">
              <w:t xml:space="preserve"> 0.9</w:t>
            </w:r>
          </w:p>
        </w:tc>
      </w:tr>
      <w:tr w:rsidR="00C60456" w:rsidRPr="001E3493" w14:paraId="062E0DDC" w14:textId="77777777" w:rsidTr="00023CFD">
        <w:trPr>
          <w:cantSplit/>
          <w:trHeight w:val="329"/>
          <w:jc w:val="center"/>
        </w:trPr>
        <w:tc>
          <w:tcPr>
            <w:tcW w:w="1143" w:type="dxa"/>
            <w:vMerge/>
            <w:shd w:val="clear" w:color="000000" w:fill="FFFFFF"/>
          </w:tcPr>
          <w:p w14:paraId="20532DDB" w14:textId="77777777" w:rsidR="00C60456" w:rsidRPr="001E3493" w:rsidRDefault="00C60456" w:rsidP="00C60456">
            <w:pPr>
              <w:spacing w:line="240" w:lineRule="auto"/>
            </w:pPr>
          </w:p>
        </w:tc>
        <w:tc>
          <w:tcPr>
            <w:tcW w:w="1347" w:type="dxa"/>
            <w:shd w:val="clear" w:color="000000" w:fill="FFFFFF"/>
            <w:vAlign w:val="center"/>
          </w:tcPr>
          <w:p w14:paraId="3212E0E2" w14:textId="77777777" w:rsidR="00C60456" w:rsidRPr="001E3493" w:rsidRDefault="00C60456" w:rsidP="00C60456">
            <w:pPr>
              <w:spacing w:line="240" w:lineRule="auto"/>
            </w:pPr>
            <w:r w:rsidRPr="001E3493">
              <w:t>84</w:t>
            </w:r>
          </w:p>
        </w:tc>
        <w:tc>
          <w:tcPr>
            <w:tcW w:w="2215" w:type="dxa"/>
            <w:shd w:val="clear" w:color="000000" w:fill="FFFFFF"/>
            <w:vAlign w:val="center"/>
          </w:tcPr>
          <w:p w14:paraId="194A0C08" w14:textId="77777777" w:rsidR="00C60456" w:rsidRPr="001E3493" w:rsidRDefault="00C60456" w:rsidP="00C60456">
            <w:pPr>
              <w:spacing w:line="240" w:lineRule="auto"/>
            </w:pPr>
            <w:r w:rsidRPr="001E3493">
              <w:t xml:space="preserve">18.4 </w:t>
            </w:r>
            <m:oMath>
              <m:r>
                <w:rPr>
                  <w:rFonts w:ascii="Cambria Math" w:hAnsi="Cambria Math"/>
                </w:rPr>
                <m:t>±</m:t>
              </m:r>
            </m:oMath>
            <w:r w:rsidRPr="001E3493">
              <w:t xml:space="preserve"> 2.2</w:t>
            </w:r>
          </w:p>
        </w:tc>
        <w:tc>
          <w:tcPr>
            <w:tcW w:w="1714" w:type="dxa"/>
            <w:shd w:val="clear" w:color="auto" w:fill="auto"/>
            <w:noWrap/>
            <w:vAlign w:val="bottom"/>
          </w:tcPr>
          <w:p w14:paraId="48BC3EC9" w14:textId="77777777" w:rsidR="00C60456" w:rsidRPr="001E3493" w:rsidRDefault="00C60456" w:rsidP="00C60456">
            <w:pPr>
              <w:spacing w:line="240" w:lineRule="auto"/>
            </w:pPr>
          </w:p>
        </w:tc>
        <w:tc>
          <w:tcPr>
            <w:tcW w:w="1761" w:type="dxa"/>
            <w:shd w:val="clear" w:color="000000" w:fill="FFFFFF"/>
            <w:vAlign w:val="center"/>
          </w:tcPr>
          <w:p w14:paraId="78C1817A" w14:textId="77777777" w:rsidR="00C60456" w:rsidRPr="001E3493" w:rsidRDefault="00C60456" w:rsidP="00C60456">
            <w:pPr>
              <w:spacing w:line="240" w:lineRule="auto"/>
            </w:pPr>
            <w:r w:rsidRPr="001E3493">
              <w:t xml:space="preserve">14.3 </w:t>
            </w:r>
            <m:oMath>
              <m:r>
                <w:rPr>
                  <w:rFonts w:ascii="Cambria Math" w:hAnsi="Cambria Math"/>
                </w:rPr>
                <m:t>±</m:t>
              </m:r>
            </m:oMath>
            <w:r w:rsidRPr="001E3493">
              <w:t xml:space="preserve"> 1.9</w:t>
            </w:r>
          </w:p>
        </w:tc>
        <w:tc>
          <w:tcPr>
            <w:tcW w:w="1694" w:type="dxa"/>
            <w:shd w:val="clear" w:color="000000" w:fill="FFFFFF"/>
            <w:vAlign w:val="center"/>
          </w:tcPr>
          <w:p w14:paraId="32912B12" w14:textId="77777777" w:rsidR="00C60456" w:rsidRPr="001E3493" w:rsidRDefault="00C60456" w:rsidP="00C60456">
            <w:pPr>
              <w:spacing w:line="240" w:lineRule="auto"/>
            </w:pPr>
            <w:r w:rsidRPr="001E3493">
              <w:t xml:space="preserve">16.2 </w:t>
            </w:r>
            <m:oMath>
              <m:r>
                <w:rPr>
                  <w:rFonts w:ascii="Cambria Math" w:hAnsi="Cambria Math"/>
                </w:rPr>
                <m:t>±</m:t>
              </m:r>
            </m:oMath>
            <w:r w:rsidRPr="001E3493">
              <w:t xml:space="preserve"> 1.5</w:t>
            </w:r>
          </w:p>
        </w:tc>
      </w:tr>
      <w:tr w:rsidR="00023CFD" w:rsidRPr="001E3493" w14:paraId="5FAA0FBD" w14:textId="77777777" w:rsidTr="00975FC9">
        <w:trPr>
          <w:cantSplit/>
          <w:trHeight w:val="329"/>
          <w:jc w:val="center"/>
        </w:trPr>
        <w:tc>
          <w:tcPr>
            <w:tcW w:w="9874" w:type="dxa"/>
            <w:gridSpan w:val="6"/>
            <w:shd w:val="clear" w:color="000000" w:fill="FFFFFF"/>
          </w:tcPr>
          <w:p w14:paraId="43383DDD" w14:textId="77777777" w:rsidR="00023CFD" w:rsidRPr="001E3493" w:rsidRDefault="00023CFD" w:rsidP="00C60456">
            <w:pPr>
              <w:spacing w:line="240" w:lineRule="auto"/>
            </w:pPr>
          </w:p>
        </w:tc>
      </w:tr>
    </w:tbl>
    <w:p w14:paraId="2692D9E9" w14:textId="77777777" w:rsidR="00C167A9" w:rsidRPr="001E3493" w:rsidRDefault="00C167A9" w:rsidP="002C7934">
      <w:pPr>
        <w:rPr>
          <w:color w:val="000000" w:themeColor="text1"/>
        </w:rPr>
      </w:pPr>
    </w:p>
    <w:p w14:paraId="501B401D" w14:textId="319CDE19" w:rsidR="002C7934" w:rsidRPr="001E3493" w:rsidRDefault="002C7934" w:rsidP="00B46408">
      <w:pPr>
        <w:pStyle w:val="Caption"/>
      </w:pPr>
      <w:bookmarkStart w:id="73" w:name="_Toc195707667"/>
      <w:r w:rsidRPr="001E3493">
        <w:t xml:space="preserve">Table </w:t>
      </w:r>
      <w:fldSimple w:instr=" SEQ Table \* ARABIC ">
        <w:r w:rsidR="00056F45">
          <w:rPr>
            <w:noProof/>
          </w:rPr>
          <w:t>15</w:t>
        </w:r>
      </w:fldSimple>
      <w:r w:rsidRPr="001E3493">
        <w:t>: Stride Length (m)</w:t>
      </w:r>
      <w:bookmarkEnd w:id="73"/>
    </w:p>
    <w:tbl>
      <w:tblPr>
        <w:tblW w:w="962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14"/>
        <w:gridCol w:w="1313"/>
        <w:gridCol w:w="2158"/>
        <w:gridCol w:w="1670"/>
        <w:gridCol w:w="1716"/>
        <w:gridCol w:w="1649"/>
      </w:tblGrid>
      <w:tr w:rsidR="002C7934" w:rsidRPr="001E3493" w14:paraId="1A6D3816" w14:textId="77777777" w:rsidTr="00FC5BDB">
        <w:trPr>
          <w:cantSplit/>
          <w:trHeight w:val="323"/>
          <w:jc w:val="center"/>
        </w:trPr>
        <w:tc>
          <w:tcPr>
            <w:tcW w:w="1114" w:type="dxa"/>
          </w:tcPr>
          <w:p w14:paraId="408E4881" w14:textId="77777777" w:rsidR="002C7934" w:rsidRPr="001E3493" w:rsidRDefault="002C7934" w:rsidP="00FC5BDB">
            <w:pPr>
              <w:spacing w:line="240" w:lineRule="auto"/>
            </w:pPr>
            <w:r w:rsidRPr="001E3493">
              <w:t>Limb</w:t>
            </w:r>
          </w:p>
        </w:tc>
        <w:tc>
          <w:tcPr>
            <w:tcW w:w="1313" w:type="dxa"/>
            <w:shd w:val="clear" w:color="auto" w:fill="auto"/>
            <w:noWrap/>
            <w:vAlign w:val="bottom"/>
          </w:tcPr>
          <w:p w14:paraId="2D8060AB" w14:textId="77777777" w:rsidR="002C7934" w:rsidRPr="001E3493" w:rsidRDefault="002C7934" w:rsidP="00FC5BDB">
            <w:pPr>
              <w:spacing w:line="240" w:lineRule="auto"/>
            </w:pPr>
            <w:r w:rsidRPr="001E3493">
              <w:t>Time point</w:t>
            </w:r>
          </w:p>
        </w:tc>
        <w:tc>
          <w:tcPr>
            <w:tcW w:w="7193" w:type="dxa"/>
            <w:gridSpan w:val="4"/>
            <w:shd w:val="clear" w:color="000000" w:fill="FFFFFF"/>
            <w:vAlign w:val="center"/>
          </w:tcPr>
          <w:p w14:paraId="4E7C87A9" w14:textId="77777777" w:rsidR="002C7934" w:rsidRPr="001E3493" w:rsidRDefault="002C7934" w:rsidP="00FC5BDB">
            <w:pPr>
              <w:spacing w:line="240" w:lineRule="auto"/>
            </w:pPr>
            <w:r w:rsidRPr="001E3493">
              <w:t>------------------------------------- Group -------------------------------------</w:t>
            </w:r>
          </w:p>
        </w:tc>
      </w:tr>
      <w:tr w:rsidR="002C7934" w:rsidRPr="001E3493" w14:paraId="670E1C0D" w14:textId="77777777" w:rsidTr="00FC5BDB">
        <w:trPr>
          <w:cantSplit/>
          <w:trHeight w:val="320"/>
          <w:jc w:val="center"/>
        </w:trPr>
        <w:tc>
          <w:tcPr>
            <w:tcW w:w="1114" w:type="dxa"/>
          </w:tcPr>
          <w:p w14:paraId="6B0D67BA" w14:textId="77777777" w:rsidR="002C7934" w:rsidRPr="001E3493" w:rsidRDefault="002C7934" w:rsidP="00FC5BDB">
            <w:pPr>
              <w:spacing w:line="240" w:lineRule="auto"/>
            </w:pPr>
          </w:p>
        </w:tc>
        <w:tc>
          <w:tcPr>
            <w:tcW w:w="1313" w:type="dxa"/>
            <w:shd w:val="clear" w:color="auto" w:fill="auto"/>
            <w:noWrap/>
            <w:vAlign w:val="bottom"/>
            <w:hideMark/>
          </w:tcPr>
          <w:p w14:paraId="7C512C33" w14:textId="77777777" w:rsidR="002C7934" w:rsidRPr="001E3493" w:rsidRDefault="002C7934" w:rsidP="00FC5BDB">
            <w:pPr>
              <w:spacing w:line="240" w:lineRule="auto"/>
            </w:pPr>
          </w:p>
        </w:tc>
        <w:tc>
          <w:tcPr>
            <w:tcW w:w="2158" w:type="dxa"/>
            <w:shd w:val="clear" w:color="000000" w:fill="FFFFFF"/>
            <w:vAlign w:val="center"/>
            <w:hideMark/>
          </w:tcPr>
          <w:p w14:paraId="51199471" w14:textId="77777777" w:rsidR="002C7934" w:rsidRPr="001E3493" w:rsidRDefault="002C7934" w:rsidP="00FC5BDB">
            <w:pPr>
              <w:spacing w:line="240" w:lineRule="auto"/>
            </w:pPr>
            <w:r w:rsidRPr="001E3493">
              <w:t>SA</w:t>
            </w:r>
          </w:p>
        </w:tc>
        <w:tc>
          <w:tcPr>
            <w:tcW w:w="1670" w:type="dxa"/>
            <w:shd w:val="clear" w:color="000000" w:fill="FFFFFF"/>
            <w:vAlign w:val="center"/>
            <w:hideMark/>
          </w:tcPr>
          <w:p w14:paraId="5D608CE3" w14:textId="77777777" w:rsidR="002C7934" w:rsidRPr="001E3493" w:rsidRDefault="002C7934" w:rsidP="00FC5BDB">
            <w:pPr>
              <w:spacing w:line="240" w:lineRule="auto"/>
            </w:pPr>
            <w:r w:rsidRPr="001E3493">
              <w:t>SB</w:t>
            </w:r>
          </w:p>
        </w:tc>
        <w:tc>
          <w:tcPr>
            <w:tcW w:w="1716" w:type="dxa"/>
            <w:shd w:val="clear" w:color="000000" w:fill="FFFFFF"/>
            <w:vAlign w:val="center"/>
            <w:hideMark/>
          </w:tcPr>
          <w:p w14:paraId="5C09D880" w14:textId="77777777" w:rsidR="002C7934" w:rsidRPr="001E3493" w:rsidRDefault="002C7934" w:rsidP="00FC5BDB">
            <w:pPr>
              <w:spacing w:line="240" w:lineRule="auto"/>
            </w:pPr>
            <w:r w:rsidRPr="001E3493">
              <w:t>SBA</w:t>
            </w:r>
          </w:p>
        </w:tc>
        <w:tc>
          <w:tcPr>
            <w:tcW w:w="1649" w:type="dxa"/>
            <w:shd w:val="clear" w:color="000000" w:fill="FFFFFF"/>
            <w:vAlign w:val="center"/>
            <w:hideMark/>
          </w:tcPr>
          <w:p w14:paraId="00C37FE5" w14:textId="77777777" w:rsidR="002C7934" w:rsidRPr="001E3493" w:rsidRDefault="002C7934" w:rsidP="00FC5BDB">
            <w:pPr>
              <w:spacing w:line="240" w:lineRule="auto"/>
            </w:pPr>
            <w:r w:rsidRPr="001E3493">
              <w:t>NS</w:t>
            </w:r>
          </w:p>
        </w:tc>
      </w:tr>
      <w:tr w:rsidR="00DE1515" w:rsidRPr="001E3493" w14:paraId="37777D0A" w14:textId="77777777" w:rsidTr="00FC5BDB">
        <w:trPr>
          <w:trHeight w:val="320"/>
          <w:jc w:val="center"/>
        </w:trPr>
        <w:tc>
          <w:tcPr>
            <w:tcW w:w="1114" w:type="dxa"/>
            <w:vMerge w:val="restart"/>
            <w:shd w:val="clear" w:color="000000" w:fill="FFFFFF"/>
          </w:tcPr>
          <w:p w14:paraId="235710D7" w14:textId="69AAADE8" w:rsidR="00DE1515" w:rsidRPr="001E3493" w:rsidRDefault="00DE1515" w:rsidP="00FC5BDB">
            <w:pPr>
              <w:spacing w:line="240" w:lineRule="auto"/>
            </w:pPr>
            <w:r w:rsidRPr="001E3493">
              <w:t>LF</w:t>
            </w:r>
          </w:p>
        </w:tc>
        <w:tc>
          <w:tcPr>
            <w:tcW w:w="1313" w:type="dxa"/>
            <w:shd w:val="clear" w:color="000000" w:fill="FFFFFF"/>
            <w:vAlign w:val="center"/>
            <w:hideMark/>
          </w:tcPr>
          <w:p w14:paraId="5E2DDF8C" w14:textId="77777777" w:rsidR="00DE1515" w:rsidRPr="001E3493" w:rsidRDefault="00DE1515" w:rsidP="00FC5BDB">
            <w:pPr>
              <w:spacing w:line="240" w:lineRule="auto"/>
            </w:pPr>
            <w:r w:rsidRPr="001E3493">
              <w:t>-1</w:t>
            </w:r>
          </w:p>
        </w:tc>
        <w:tc>
          <w:tcPr>
            <w:tcW w:w="2158" w:type="dxa"/>
            <w:shd w:val="clear" w:color="000000" w:fill="FFFFFF"/>
            <w:vAlign w:val="center"/>
            <w:hideMark/>
          </w:tcPr>
          <w:p w14:paraId="20E5D6BA" w14:textId="77777777" w:rsidR="00DE1515" w:rsidRPr="001E3493" w:rsidRDefault="00DE1515" w:rsidP="00FC5BDB">
            <w:pPr>
              <w:spacing w:line="240" w:lineRule="auto"/>
            </w:pPr>
            <w:r w:rsidRPr="001E3493">
              <w:t xml:space="preserve">1.28 </w:t>
            </w:r>
            <m:oMath>
              <m:r>
                <w:rPr>
                  <w:rFonts w:ascii="Cambria Math" w:hAnsi="Cambria Math"/>
                </w:rPr>
                <m:t>±</m:t>
              </m:r>
            </m:oMath>
            <w:r w:rsidRPr="001E3493">
              <w:t xml:space="preserve"> 0.02</w:t>
            </w:r>
          </w:p>
        </w:tc>
        <w:tc>
          <w:tcPr>
            <w:tcW w:w="1670" w:type="dxa"/>
            <w:shd w:val="clear" w:color="000000" w:fill="FFFFFF"/>
            <w:vAlign w:val="center"/>
            <w:hideMark/>
          </w:tcPr>
          <w:p w14:paraId="2C6B6162" w14:textId="77777777" w:rsidR="00DE1515" w:rsidRPr="001E3493" w:rsidRDefault="00DE1515" w:rsidP="00FC5BDB">
            <w:pPr>
              <w:spacing w:line="240" w:lineRule="auto"/>
            </w:pPr>
            <w:r w:rsidRPr="001E3493">
              <w:t xml:space="preserve">0.95 </w:t>
            </w:r>
            <m:oMath>
              <m:r>
                <w:rPr>
                  <w:rFonts w:ascii="Cambria Math" w:hAnsi="Cambria Math"/>
                </w:rPr>
                <m:t>±</m:t>
              </m:r>
            </m:oMath>
            <w:r w:rsidRPr="001E3493">
              <w:t xml:space="preserve"> 0.03</w:t>
            </w:r>
          </w:p>
        </w:tc>
        <w:tc>
          <w:tcPr>
            <w:tcW w:w="1716" w:type="dxa"/>
            <w:shd w:val="clear" w:color="000000" w:fill="FFFFFF"/>
            <w:vAlign w:val="center"/>
            <w:hideMark/>
          </w:tcPr>
          <w:p w14:paraId="2E83AED7" w14:textId="77777777" w:rsidR="00DE1515" w:rsidRPr="001E3493" w:rsidRDefault="00DE1515" w:rsidP="00FC5BDB">
            <w:pPr>
              <w:spacing w:line="240" w:lineRule="auto"/>
            </w:pPr>
            <w:r w:rsidRPr="001E3493">
              <w:t xml:space="preserve">0.82 </w:t>
            </w:r>
            <m:oMath>
              <m:r>
                <w:rPr>
                  <w:rFonts w:ascii="Cambria Math" w:hAnsi="Cambria Math"/>
                </w:rPr>
                <m:t>±</m:t>
              </m:r>
            </m:oMath>
            <w:r w:rsidRPr="001E3493">
              <w:t xml:space="preserve"> 0.02</w:t>
            </w:r>
          </w:p>
        </w:tc>
        <w:tc>
          <w:tcPr>
            <w:tcW w:w="1649" w:type="dxa"/>
            <w:shd w:val="clear" w:color="000000" w:fill="FFFFFF"/>
            <w:vAlign w:val="center"/>
            <w:hideMark/>
          </w:tcPr>
          <w:p w14:paraId="0CD73777" w14:textId="77777777" w:rsidR="00DE1515" w:rsidRPr="001E3493" w:rsidRDefault="00DE1515" w:rsidP="00FC5BDB">
            <w:pPr>
              <w:spacing w:line="240" w:lineRule="auto"/>
            </w:pPr>
            <w:r w:rsidRPr="001E3493">
              <w:t xml:space="preserve">0.90 </w:t>
            </w:r>
            <m:oMath>
              <m:r>
                <w:rPr>
                  <w:rFonts w:ascii="Cambria Math" w:hAnsi="Cambria Math"/>
                </w:rPr>
                <m:t>±</m:t>
              </m:r>
            </m:oMath>
            <w:r w:rsidRPr="001E3493">
              <w:t xml:space="preserve"> 0.02</w:t>
            </w:r>
          </w:p>
        </w:tc>
      </w:tr>
      <w:tr w:rsidR="00DE1515" w:rsidRPr="001E3493" w14:paraId="077297F9" w14:textId="77777777" w:rsidTr="00FC5BDB">
        <w:trPr>
          <w:cantSplit/>
          <w:trHeight w:val="320"/>
          <w:jc w:val="center"/>
        </w:trPr>
        <w:tc>
          <w:tcPr>
            <w:tcW w:w="1114" w:type="dxa"/>
            <w:vMerge/>
            <w:shd w:val="clear" w:color="000000" w:fill="FFFFFF"/>
          </w:tcPr>
          <w:p w14:paraId="7E04B3EF" w14:textId="3AC17CBE" w:rsidR="00DE1515" w:rsidRPr="001E3493" w:rsidRDefault="00DE1515" w:rsidP="00FC5BDB">
            <w:pPr>
              <w:spacing w:line="240" w:lineRule="auto"/>
            </w:pPr>
          </w:p>
        </w:tc>
        <w:tc>
          <w:tcPr>
            <w:tcW w:w="1313" w:type="dxa"/>
            <w:shd w:val="clear" w:color="000000" w:fill="FFFFFF"/>
            <w:vAlign w:val="center"/>
            <w:hideMark/>
          </w:tcPr>
          <w:p w14:paraId="1577C6B9" w14:textId="77777777" w:rsidR="00DE1515" w:rsidRPr="001E3493" w:rsidRDefault="00DE1515" w:rsidP="00FC5BDB">
            <w:pPr>
              <w:spacing w:line="240" w:lineRule="auto"/>
            </w:pPr>
            <w:r w:rsidRPr="001E3493">
              <w:t>7</w:t>
            </w:r>
          </w:p>
        </w:tc>
        <w:tc>
          <w:tcPr>
            <w:tcW w:w="2158" w:type="dxa"/>
            <w:shd w:val="clear" w:color="000000" w:fill="FFFFFF"/>
            <w:vAlign w:val="center"/>
            <w:hideMark/>
          </w:tcPr>
          <w:p w14:paraId="2F0F5417" w14:textId="77777777" w:rsidR="00DE1515" w:rsidRPr="001E3493" w:rsidRDefault="00DE1515" w:rsidP="00FC5BDB">
            <w:pPr>
              <w:spacing w:line="240" w:lineRule="auto"/>
            </w:pPr>
            <w:r w:rsidRPr="001E3493">
              <w:t xml:space="preserve">0.77 </w:t>
            </w:r>
            <m:oMath>
              <m:r>
                <w:rPr>
                  <w:rFonts w:ascii="Cambria Math" w:hAnsi="Cambria Math"/>
                </w:rPr>
                <m:t>±</m:t>
              </m:r>
            </m:oMath>
            <w:r w:rsidRPr="001E3493">
              <w:t xml:space="preserve"> 0.04</w:t>
            </w:r>
          </w:p>
        </w:tc>
        <w:tc>
          <w:tcPr>
            <w:tcW w:w="1670" w:type="dxa"/>
            <w:shd w:val="clear" w:color="000000" w:fill="FFFFFF"/>
            <w:vAlign w:val="center"/>
            <w:hideMark/>
          </w:tcPr>
          <w:p w14:paraId="7A19C8A0" w14:textId="77777777" w:rsidR="00DE1515" w:rsidRPr="001E3493" w:rsidRDefault="00DE1515" w:rsidP="00FC5BDB">
            <w:pPr>
              <w:spacing w:line="240" w:lineRule="auto"/>
            </w:pPr>
            <w:r w:rsidRPr="001E3493">
              <w:t xml:space="preserve">0.76 </w:t>
            </w:r>
            <m:oMath>
              <m:r>
                <w:rPr>
                  <w:rFonts w:ascii="Cambria Math" w:hAnsi="Cambria Math"/>
                </w:rPr>
                <m:t>±</m:t>
              </m:r>
            </m:oMath>
            <w:r w:rsidRPr="001E3493">
              <w:t xml:space="preserve"> 0.04</w:t>
            </w:r>
          </w:p>
        </w:tc>
        <w:tc>
          <w:tcPr>
            <w:tcW w:w="1716" w:type="dxa"/>
            <w:shd w:val="clear" w:color="000000" w:fill="FFFFFF"/>
            <w:vAlign w:val="center"/>
            <w:hideMark/>
          </w:tcPr>
          <w:p w14:paraId="4A328CE6" w14:textId="77777777" w:rsidR="00DE1515" w:rsidRPr="001E3493" w:rsidRDefault="00DE1515" w:rsidP="00FC5BDB">
            <w:pPr>
              <w:spacing w:line="240" w:lineRule="auto"/>
            </w:pPr>
            <w:r w:rsidRPr="001E3493">
              <w:t xml:space="preserve">0.67 </w:t>
            </w:r>
            <m:oMath>
              <m:r>
                <w:rPr>
                  <w:rFonts w:ascii="Cambria Math" w:hAnsi="Cambria Math"/>
                </w:rPr>
                <m:t>±</m:t>
              </m:r>
            </m:oMath>
            <w:r w:rsidRPr="001E3493">
              <w:t xml:space="preserve"> 0.04</w:t>
            </w:r>
          </w:p>
        </w:tc>
        <w:tc>
          <w:tcPr>
            <w:tcW w:w="1649" w:type="dxa"/>
            <w:shd w:val="clear" w:color="000000" w:fill="FFFFFF"/>
            <w:vAlign w:val="center"/>
            <w:hideMark/>
          </w:tcPr>
          <w:p w14:paraId="10542741" w14:textId="77777777" w:rsidR="00DE1515" w:rsidRPr="001E3493" w:rsidRDefault="00DE1515" w:rsidP="00FC5BDB">
            <w:pPr>
              <w:spacing w:line="240" w:lineRule="auto"/>
            </w:pPr>
            <w:r w:rsidRPr="001E3493">
              <w:t xml:space="preserve">0.78 </w:t>
            </w:r>
            <m:oMath>
              <m:r>
                <w:rPr>
                  <w:rFonts w:ascii="Cambria Math" w:hAnsi="Cambria Math"/>
                </w:rPr>
                <m:t>±</m:t>
              </m:r>
            </m:oMath>
            <w:r w:rsidRPr="001E3493">
              <w:t xml:space="preserve"> 0.02</w:t>
            </w:r>
          </w:p>
        </w:tc>
      </w:tr>
      <w:tr w:rsidR="00DE1515" w:rsidRPr="001E3493" w14:paraId="1F4C78AB" w14:textId="77777777" w:rsidTr="00FC5BDB">
        <w:trPr>
          <w:cantSplit/>
          <w:trHeight w:val="320"/>
          <w:jc w:val="center"/>
        </w:trPr>
        <w:tc>
          <w:tcPr>
            <w:tcW w:w="1114" w:type="dxa"/>
            <w:vMerge/>
            <w:shd w:val="clear" w:color="000000" w:fill="FFFFFF"/>
          </w:tcPr>
          <w:p w14:paraId="523CD724" w14:textId="4B73897B" w:rsidR="00DE1515" w:rsidRPr="001E3493" w:rsidRDefault="00DE1515" w:rsidP="00FC5BDB">
            <w:pPr>
              <w:spacing w:line="240" w:lineRule="auto"/>
            </w:pPr>
          </w:p>
        </w:tc>
        <w:tc>
          <w:tcPr>
            <w:tcW w:w="1313" w:type="dxa"/>
            <w:shd w:val="clear" w:color="000000" w:fill="FFFFFF"/>
            <w:vAlign w:val="center"/>
            <w:hideMark/>
          </w:tcPr>
          <w:p w14:paraId="031655F3" w14:textId="77777777" w:rsidR="00DE1515" w:rsidRPr="001E3493" w:rsidRDefault="00DE1515" w:rsidP="00FC5BDB">
            <w:pPr>
              <w:spacing w:line="240" w:lineRule="auto"/>
            </w:pPr>
            <w:r w:rsidRPr="001E3493">
              <w:t>14</w:t>
            </w:r>
          </w:p>
        </w:tc>
        <w:tc>
          <w:tcPr>
            <w:tcW w:w="2158" w:type="dxa"/>
            <w:shd w:val="clear" w:color="000000" w:fill="FFFFFF"/>
            <w:vAlign w:val="center"/>
            <w:hideMark/>
          </w:tcPr>
          <w:p w14:paraId="0AEC04E7" w14:textId="77777777" w:rsidR="00DE1515" w:rsidRPr="001E3493" w:rsidRDefault="00DE1515" w:rsidP="00FC5BDB">
            <w:pPr>
              <w:spacing w:line="240" w:lineRule="auto"/>
            </w:pPr>
            <w:r w:rsidRPr="001E3493">
              <w:t xml:space="preserve">0.89 </w:t>
            </w:r>
            <m:oMath>
              <m:r>
                <w:rPr>
                  <w:rFonts w:ascii="Cambria Math" w:hAnsi="Cambria Math"/>
                </w:rPr>
                <m:t>±</m:t>
              </m:r>
            </m:oMath>
            <w:r w:rsidRPr="001E3493">
              <w:t xml:space="preserve"> 0.03</w:t>
            </w:r>
          </w:p>
        </w:tc>
        <w:tc>
          <w:tcPr>
            <w:tcW w:w="1670" w:type="dxa"/>
            <w:shd w:val="clear" w:color="000000" w:fill="FFFFFF"/>
            <w:vAlign w:val="center"/>
            <w:hideMark/>
          </w:tcPr>
          <w:p w14:paraId="1B84B92F" w14:textId="77777777" w:rsidR="00DE1515" w:rsidRPr="001E3493" w:rsidRDefault="00DE1515" w:rsidP="00FC5BDB">
            <w:pPr>
              <w:spacing w:line="240" w:lineRule="auto"/>
            </w:pPr>
            <w:r w:rsidRPr="001E3493">
              <w:t xml:space="preserve">0.85 </w:t>
            </w:r>
            <m:oMath>
              <m:r>
                <w:rPr>
                  <w:rFonts w:ascii="Cambria Math" w:hAnsi="Cambria Math"/>
                </w:rPr>
                <m:t>±</m:t>
              </m:r>
            </m:oMath>
            <w:r w:rsidRPr="001E3493">
              <w:t xml:space="preserve"> 0.03</w:t>
            </w:r>
          </w:p>
        </w:tc>
        <w:tc>
          <w:tcPr>
            <w:tcW w:w="1716" w:type="dxa"/>
            <w:shd w:val="clear" w:color="000000" w:fill="FFFFFF"/>
            <w:vAlign w:val="center"/>
            <w:hideMark/>
          </w:tcPr>
          <w:p w14:paraId="4DC11170" w14:textId="77777777" w:rsidR="00DE1515" w:rsidRPr="001E3493" w:rsidRDefault="00DE1515" w:rsidP="00FC5BDB">
            <w:pPr>
              <w:spacing w:line="240" w:lineRule="auto"/>
            </w:pPr>
            <w:r w:rsidRPr="001E3493">
              <w:t xml:space="preserve">0.78 </w:t>
            </w:r>
            <m:oMath>
              <m:r>
                <w:rPr>
                  <w:rFonts w:ascii="Cambria Math" w:hAnsi="Cambria Math"/>
                </w:rPr>
                <m:t>±</m:t>
              </m:r>
            </m:oMath>
            <w:r w:rsidRPr="001E3493">
              <w:t xml:space="preserve"> 0.05</w:t>
            </w:r>
          </w:p>
        </w:tc>
        <w:tc>
          <w:tcPr>
            <w:tcW w:w="1649" w:type="dxa"/>
            <w:shd w:val="clear" w:color="000000" w:fill="FFFFFF"/>
            <w:vAlign w:val="center"/>
            <w:hideMark/>
          </w:tcPr>
          <w:p w14:paraId="02C6CA53" w14:textId="77777777" w:rsidR="00DE1515" w:rsidRPr="001E3493" w:rsidRDefault="00DE1515" w:rsidP="00FC5BDB">
            <w:pPr>
              <w:spacing w:line="240" w:lineRule="auto"/>
            </w:pPr>
            <w:r w:rsidRPr="001E3493">
              <w:t xml:space="preserve">0.88 </w:t>
            </w:r>
            <m:oMath>
              <m:r>
                <w:rPr>
                  <w:rFonts w:ascii="Cambria Math" w:hAnsi="Cambria Math"/>
                </w:rPr>
                <m:t>±</m:t>
              </m:r>
            </m:oMath>
            <w:r w:rsidRPr="001E3493">
              <w:t xml:space="preserve"> 0.03</w:t>
            </w:r>
          </w:p>
        </w:tc>
      </w:tr>
      <w:tr w:rsidR="00DE1515" w:rsidRPr="001E3493" w14:paraId="3AFE3332" w14:textId="77777777" w:rsidTr="00FC5BDB">
        <w:trPr>
          <w:cantSplit/>
          <w:trHeight w:val="320"/>
          <w:jc w:val="center"/>
        </w:trPr>
        <w:tc>
          <w:tcPr>
            <w:tcW w:w="1114" w:type="dxa"/>
            <w:vMerge/>
            <w:shd w:val="clear" w:color="000000" w:fill="FFFFFF"/>
          </w:tcPr>
          <w:p w14:paraId="53BDF989" w14:textId="77777777" w:rsidR="00DE1515" w:rsidRPr="001E3493" w:rsidRDefault="00DE1515" w:rsidP="00FC5BDB">
            <w:pPr>
              <w:spacing w:line="240" w:lineRule="auto"/>
            </w:pPr>
          </w:p>
        </w:tc>
        <w:tc>
          <w:tcPr>
            <w:tcW w:w="1313" w:type="dxa"/>
            <w:shd w:val="clear" w:color="000000" w:fill="FFFFFF"/>
            <w:vAlign w:val="center"/>
            <w:hideMark/>
          </w:tcPr>
          <w:p w14:paraId="3A1ADD34" w14:textId="77777777" w:rsidR="00DE1515" w:rsidRPr="001E3493" w:rsidRDefault="00DE1515" w:rsidP="00FC5BDB">
            <w:pPr>
              <w:spacing w:line="240" w:lineRule="auto"/>
            </w:pPr>
            <w:r w:rsidRPr="001E3493">
              <w:t>28</w:t>
            </w:r>
          </w:p>
        </w:tc>
        <w:tc>
          <w:tcPr>
            <w:tcW w:w="2158" w:type="dxa"/>
            <w:shd w:val="clear" w:color="000000" w:fill="FFFFFF"/>
            <w:vAlign w:val="center"/>
            <w:hideMark/>
          </w:tcPr>
          <w:p w14:paraId="33A4E4F7" w14:textId="77777777" w:rsidR="00DE1515" w:rsidRPr="001E3493" w:rsidRDefault="00DE1515" w:rsidP="00FC5BDB">
            <w:pPr>
              <w:spacing w:line="240" w:lineRule="auto"/>
            </w:pPr>
            <w:r w:rsidRPr="001E3493">
              <w:t xml:space="preserve">0.86 </w:t>
            </w:r>
            <m:oMath>
              <m:r>
                <w:rPr>
                  <w:rFonts w:ascii="Cambria Math" w:hAnsi="Cambria Math"/>
                </w:rPr>
                <m:t>±</m:t>
              </m:r>
            </m:oMath>
            <w:r w:rsidRPr="001E3493">
              <w:t xml:space="preserve"> 0.03</w:t>
            </w:r>
          </w:p>
        </w:tc>
        <w:tc>
          <w:tcPr>
            <w:tcW w:w="1670" w:type="dxa"/>
            <w:shd w:val="clear" w:color="000000" w:fill="FFFFFF"/>
            <w:vAlign w:val="center"/>
            <w:hideMark/>
          </w:tcPr>
          <w:p w14:paraId="57F09FBC" w14:textId="77777777" w:rsidR="00DE1515" w:rsidRPr="001E3493" w:rsidRDefault="00DE1515" w:rsidP="00FC5BDB">
            <w:pPr>
              <w:spacing w:line="240" w:lineRule="auto"/>
            </w:pPr>
            <w:r w:rsidRPr="001E3493">
              <w:t xml:space="preserve">0.82 </w:t>
            </w:r>
            <m:oMath>
              <m:r>
                <w:rPr>
                  <w:rFonts w:ascii="Cambria Math" w:hAnsi="Cambria Math"/>
                </w:rPr>
                <m:t>±</m:t>
              </m:r>
            </m:oMath>
            <w:r w:rsidRPr="001E3493">
              <w:t xml:space="preserve"> 0.04</w:t>
            </w:r>
          </w:p>
        </w:tc>
        <w:tc>
          <w:tcPr>
            <w:tcW w:w="1716" w:type="dxa"/>
            <w:shd w:val="clear" w:color="000000" w:fill="FFFFFF"/>
            <w:vAlign w:val="center"/>
            <w:hideMark/>
          </w:tcPr>
          <w:p w14:paraId="452CDE7E" w14:textId="77777777" w:rsidR="00DE1515" w:rsidRPr="001E3493" w:rsidRDefault="00DE1515" w:rsidP="00FC5BDB">
            <w:pPr>
              <w:spacing w:line="240" w:lineRule="auto"/>
            </w:pPr>
            <w:r w:rsidRPr="001E3493">
              <w:t xml:space="preserve">0.83 </w:t>
            </w:r>
            <m:oMath>
              <m:r>
                <w:rPr>
                  <w:rFonts w:ascii="Cambria Math" w:hAnsi="Cambria Math"/>
                </w:rPr>
                <m:t>±</m:t>
              </m:r>
            </m:oMath>
            <w:r w:rsidRPr="001E3493">
              <w:t xml:space="preserve"> 0.02</w:t>
            </w:r>
          </w:p>
        </w:tc>
        <w:tc>
          <w:tcPr>
            <w:tcW w:w="1649" w:type="dxa"/>
            <w:shd w:val="clear" w:color="000000" w:fill="FFFFFF"/>
            <w:vAlign w:val="center"/>
            <w:hideMark/>
          </w:tcPr>
          <w:p w14:paraId="65605087" w14:textId="77777777" w:rsidR="00DE1515" w:rsidRPr="001E3493" w:rsidRDefault="00DE1515" w:rsidP="00FC5BDB">
            <w:pPr>
              <w:spacing w:line="240" w:lineRule="auto"/>
            </w:pPr>
            <w:r w:rsidRPr="001E3493">
              <w:t xml:space="preserve">0.88 </w:t>
            </w:r>
            <m:oMath>
              <m:r>
                <w:rPr>
                  <w:rFonts w:ascii="Cambria Math" w:hAnsi="Cambria Math"/>
                </w:rPr>
                <m:t>±</m:t>
              </m:r>
            </m:oMath>
            <w:r w:rsidRPr="001E3493">
              <w:t xml:space="preserve"> 0.01</w:t>
            </w:r>
          </w:p>
        </w:tc>
      </w:tr>
      <w:tr w:rsidR="00DE1515" w:rsidRPr="001E3493" w14:paraId="336FB05A" w14:textId="77777777" w:rsidTr="00FC5BDB">
        <w:trPr>
          <w:cantSplit/>
          <w:trHeight w:val="320"/>
          <w:jc w:val="center"/>
        </w:trPr>
        <w:tc>
          <w:tcPr>
            <w:tcW w:w="1114" w:type="dxa"/>
            <w:vMerge/>
            <w:shd w:val="clear" w:color="000000" w:fill="FFFFFF"/>
          </w:tcPr>
          <w:p w14:paraId="44FECB12" w14:textId="77777777" w:rsidR="00DE1515" w:rsidRPr="001E3493" w:rsidRDefault="00DE1515" w:rsidP="00FC5BDB">
            <w:pPr>
              <w:spacing w:line="240" w:lineRule="auto"/>
            </w:pPr>
          </w:p>
        </w:tc>
        <w:tc>
          <w:tcPr>
            <w:tcW w:w="1313" w:type="dxa"/>
            <w:shd w:val="clear" w:color="000000" w:fill="FFFFFF"/>
            <w:vAlign w:val="center"/>
            <w:hideMark/>
          </w:tcPr>
          <w:p w14:paraId="7DC15D6F" w14:textId="77777777" w:rsidR="00DE1515" w:rsidRPr="001E3493" w:rsidRDefault="00DE1515" w:rsidP="00FC5BDB">
            <w:pPr>
              <w:spacing w:line="240" w:lineRule="auto"/>
            </w:pPr>
            <w:r w:rsidRPr="001E3493">
              <w:t>42</w:t>
            </w:r>
          </w:p>
        </w:tc>
        <w:tc>
          <w:tcPr>
            <w:tcW w:w="2158" w:type="dxa"/>
            <w:shd w:val="clear" w:color="000000" w:fill="FFFFFF"/>
            <w:vAlign w:val="center"/>
            <w:hideMark/>
          </w:tcPr>
          <w:p w14:paraId="7E2A5ABD" w14:textId="77777777" w:rsidR="00DE1515" w:rsidRPr="001E3493" w:rsidRDefault="00DE1515" w:rsidP="00FC5BDB">
            <w:pPr>
              <w:spacing w:line="240" w:lineRule="auto"/>
            </w:pPr>
            <w:r w:rsidRPr="001E3493">
              <w:t xml:space="preserve">0.91 </w:t>
            </w:r>
            <m:oMath>
              <m:r>
                <w:rPr>
                  <w:rFonts w:ascii="Cambria Math" w:hAnsi="Cambria Math"/>
                </w:rPr>
                <m:t>±</m:t>
              </m:r>
            </m:oMath>
            <w:r w:rsidRPr="001E3493">
              <w:t xml:space="preserve"> 0.01</w:t>
            </w:r>
          </w:p>
        </w:tc>
        <w:tc>
          <w:tcPr>
            <w:tcW w:w="1670" w:type="dxa"/>
            <w:shd w:val="clear" w:color="000000" w:fill="FFFFFF"/>
            <w:vAlign w:val="center"/>
            <w:hideMark/>
          </w:tcPr>
          <w:p w14:paraId="39E808C2" w14:textId="77777777" w:rsidR="00DE1515" w:rsidRPr="001E3493" w:rsidRDefault="00DE1515" w:rsidP="00FC5BDB">
            <w:pPr>
              <w:spacing w:line="240" w:lineRule="auto"/>
            </w:pPr>
            <w:r w:rsidRPr="001E3493">
              <w:t xml:space="preserve">0.87 </w:t>
            </w:r>
            <m:oMath>
              <m:r>
                <w:rPr>
                  <w:rFonts w:ascii="Cambria Math" w:hAnsi="Cambria Math"/>
                </w:rPr>
                <m:t>±</m:t>
              </m:r>
            </m:oMath>
            <w:r w:rsidRPr="001E3493">
              <w:t xml:space="preserve"> 0.01</w:t>
            </w:r>
          </w:p>
        </w:tc>
        <w:tc>
          <w:tcPr>
            <w:tcW w:w="1716" w:type="dxa"/>
            <w:shd w:val="clear" w:color="000000" w:fill="FFFFFF"/>
            <w:vAlign w:val="center"/>
            <w:hideMark/>
          </w:tcPr>
          <w:p w14:paraId="15A4DD4F" w14:textId="77777777" w:rsidR="00DE1515" w:rsidRPr="001E3493" w:rsidRDefault="00DE1515" w:rsidP="00FC5BDB">
            <w:pPr>
              <w:spacing w:line="240" w:lineRule="auto"/>
            </w:pPr>
            <w:r w:rsidRPr="001E3493">
              <w:t xml:space="preserve">0.87 </w:t>
            </w:r>
            <m:oMath>
              <m:r>
                <w:rPr>
                  <w:rFonts w:ascii="Cambria Math" w:hAnsi="Cambria Math"/>
                </w:rPr>
                <m:t>±</m:t>
              </m:r>
            </m:oMath>
            <w:r w:rsidRPr="001E3493">
              <w:t xml:space="preserve"> 0.01</w:t>
            </w:r>
          </w:p>
        </w:tc>
        <w:tc>
          <w:tcPr>
            <w:tcW w:w="1649" w:type="dxa"/>
            <w:shd w:val="clear" w:color="000000" w:fill="FFFFFF"/>
            <w:vAlign w:val="center"/>
            <w:hideMark/>
          </w:tcPr>
          <w:p w14:paraId="70CAE993" w14:textId="77777777" w:rsidR="00DE1515" w:rsidRPr="001E3493" w:rsidRDefault="00DE1515" w:rsidP="00FC5BDB">
            <w:pPr>
              <w:spacing w:line="240" w:lineRule="auto"/>
            </w:pPr>
            <w:r w:rsidRPr="001E3493">
              <w:t xml:space="preserve">0.89 </w:t>
            </w:r>
            <m:oMath>
              <m:r>
                <w:rPr>
                  <w:rFonts w:ascii="Cambria Math" w:hAnsi="Cambria Math"/>
                </w:rPr>
                <m:t>±</m:t>
              </m:r>
            </m:oMath>
            <w:r w:rsidRPr="001E3493">
              <w:t xml:space="preserve"> 0.03</w:t>
            </w:r>
          </w:p>
        </w:tc>
      </w:tr>
      <w:tr w:rsidR="00DE1515" w:rsidRPr="001E3493" w14:paraId="4D01B16E" w14:textId="77777777" w:rsidTr="00FC5BDB">
        <w:trPr>
          <w:cantSplit/>
          <w:trHeight w:val="320"/>
          <w:jc w:val="center"/>
        </w:trPr>
        <w:tc>
          <w:tcPr>
            <w:tcW w:w="1114" w:type="dxa"/>
            <w:vMerge/>
            <w:shd w:val="clear" w:color="000000" w:fill="FFFFFF"/>
          </w:tcPr>
          <w:p w14:paraId="5ECD4196" w14:textId="77777777" w:rsidR="00DE1515" w:rsidRPr="001E3493" w:rsidRDefault="00DE1515" w:rsidP="00FC5BDB">
            <w:pPr>
              <w:spacing w:line="240" w:lineRule="auto"/>
            </w:pPr>
          </w:p>
        </w:tc>
        <w:tc>
          <w:tcPr>
            <w:tcW w:w="1313" w:type="dxa"/>
            <w:shd w:val="clear" w:color="000000" w:fill="FFFFFF"/>
            <w:vAlign w:val="center"/>
            <w:hideMark/>
          </w:tcPr>
          <w:p w14:paraId="035A0FFB" w14:textId="77777777" w:rsidR="00DE1515" w:rsidRPr="001E3493" w:rsidRDefault="00DE1515" w:rsidP="00FC5BDB">
            <w:pPr>
              <w:spacing w:line="240" w:lineRule="auto"/>
            </w:pPr>
            <w:r w:rsidRPr="001E3493">
              <w:t>56</w:t>
            </w:r>
          </w:p>
        </w:tc>
        <w:tc>
          <w:tcPr>
            <w:tcW w:w="2158" w:type="dxa"/>
            <w:shd w:val="clear" w:color="000000" w:fill="FFFFFF"/>
            <w:vAlign w:val="center"/>
            <w:hideMark/>
          </w:tcPr>
          <w:p w14:paraId="3123C6A8" w14:textId="77777777" w:rsidR="00DE1515" w:rsidRPr="001E3493" w:rsidRDefault="00DE1515" w:rsidP="00FC5BDB">
            <w:pPr>
              <w:spacing w:line="240" w:lineRule="auto"/>
            </w:pPr>
            <w:r w:rsidRPr="001E3493">
              <w:t xml:space="preserve">0.90 </w:t>
            </w:r>
            <m:oMath>
              <m:r>
                <w:rPr>
                  <w:rFonts w:ascii="Cambria Math" w:hAnsi="Cambria Math"/>
                </w:rPr>
                <m:t>±</m:t>
              </m:r>
            </m:oMath>
            <w:r w:rsidRPr="001E3493">
              <w:t xml:space="preserve"> 0.03</w:t>
            </w:r>
          </w:p>
        </w:tc>
        <w:tc>
          <w:tcPr>
            <w:tcW w:w="1670" w:type="dxa"/>
            <w:shd w:val="clear" w:color="auto" w:fill="auto"/>
            <w:noWrap/>
            <w:vAlign w:val="center"/>
            <w:hideMark/>
          </w:tcPr>
          <w:p w14:paraId="4488F6E5" w14:textId="77777777" w:rsidR="00DE1515" w:rsidRPr="001E3493" w:rsidRDefault="00DE1515" w:rsidP="00FC5BDB">
            <w:pPr>
              <w:spacing w:line="240" w:lineRule="auto"/>
            </w:pPr>
          </w:p>
        </w:tc>
        <w:tc>
          <w:tcPr>
            <w:tcW w:w="1716" w:type="dxa"/>
            <w:shd w:val="clear" w:color="000000" w:fill="FFFFFF"/>
            <w:vAlign w:val="center"/>
            <w:hideMark/>
          </w:tcPr>
          <w:p w14:paraId="55747D31" w14:textId="77777777" w:rsidR="00DE1515" w:rsidRPr="001E3493" w:rsidRDefault="00DE1515" w:rsidP="00FC5BDB">
            <w:pPr>
              <w:spacing w:line="240" w:lineRule="auto"/>
            </w:pPr>
            <w:r w:rsidRPr="001E3493">
              <w:t xml:space="preserve">0.89 </w:t>
            </w:r>
            <m:oMath>
              <m:r>
                <w:rPr>
                  <w:rFonts w:ascii="Cambria Math" w:hAnsi="Cambria Math"/>
                </w:rPr>
                <m:t>±</m:t>
              </m:r>
            </m:oMath>
            <w:r w:rsidRPr="001E3493">
              <w:t xml:space="preserve"> 0.04</w:t>
            </w:r>
          </w:p>
        </w:tc>
        <w:tc>
          <w:tcPr>
            <w:tcW w:w="1649" w:type="dxa"/>
            <w:shd w:val="clear" w:color="000000" w:fill="FFFFFF"/>
            <w:vAlign w:val="center"/>
            <w:hideMark/>
          </w:tcPr>
          <w:p w14:paraId="70F39E02" w14:textId="77777777" w:rsidR="00DE1515" w:rsidRPr="001E3493" w:rsidRDefault="00DE1515" w:rsidP="00FC5BDB">
            <w:pPr>
              <w:spacing w:line="240" w:lineRule="auto"/>
            </w:pPr>
            <w:r w:rsidRPr="001E3493">
              <w:t xml:space="preserve">0.87 </w:t>
            </w:r>
            <m:oMath>
              <m:r>
                <w:rPr>
                  <w:rFonts w:ascii="Cambria Math" w:hAnsi="Cambria Math"/>
                </w:rPr>
                <m:t>±</m:t>
              </m:r>
            </m:oMath>
            <w:r w:rsidRPr="001E3493">
              <w:t xml:space="preserve"> 0.05</w:t>
            </w:r>
          </w:p>
        </w:tc>
      </w:tr>
      <w:tr w:rsidR="00DE1515" w:rsidRPr="001E3493" w14:paraId="64268A9F" w14:textId="77777777" w:rsidTr="00FC5BDB">
        <w:trPr>
          <w:cantSplit/>
          <w:trHeight w:val="320"/>
          <w:jc w:val="center"/>
        </w:trPr>
        <w:tc>
          <w:tcPr>
            <w:tcW w:w="1114" w:type="dxa"/>
            <w:vMerge/>
            <w:shd w:val="clear" w:color="000000" w:fill="FFFFFF"/>
          </w:tcPr>
          <w:p w14:paraId="5500A8CB" w14:textId="77777777" w:rsidR="00DE1515" w:rsidRPr="001E3493" w:rsidRDefault="00DE1515" w:rsidP="00FC5BDB">
            <w:pPr>
              <w:spacing w:line="240" w:lineRule="auto"/>
            </w:pPr>
          </w:p>
        </w:tc>
        <w:tc>
          <w:tcPr>
            <w:tcW w:w="1313" w:type="dxa"/>
            <w:shd w:val="clear" w:color="000000" w:fill="FFFFFF"/>
            <w:vAlign w:val="center"/>
            <w:hideMark/>
          </w:tcPr>
          <w:p w14:paraId="155859CD" w14:textId="77777777" w:rsidR="00DE1515" w:rsidRPr="001E3493" w:rsidRDefault="00DE1515" w:rsidP="00FC5BDB">
            <w:pPr>
              <w:spacing w:line="240" w:lineRule="auto"/>
            </w:pPr>
            <w:r w:rsidRPr="001E3493">
              <w:t>70</w:t>
            </w:r>
          </w:p>
        </w:tc>
        <w:tc>
          <w:tcPr>
            <w:tcW w:w="2158" w:type="dxa"/>
            <w:shd w:val="clear" w:color="000000" w:fill="FFFFFF"/>
            <w:vAlign w:val="center"/>
            <w:hideMark/>
          </w:tcPr>
          <w:p w14:paraId="7979D015" w14:textId="77777777" w:rsidR="00DE1515" w:rsidRPr="001E3493" w:rsidRDefault="00DE1515" w:rsidP="00FC5BDB">
            <w:pPr>
              <w:spacing w:line="240" w:lineRule="auto"/>
            </w:pPr>
            <w:r w:rsidRPr="001E3493">
              <w:t xml:space="preserve">0.89 </w:t>
            </w:r>
            <m:oMath>
              <m:r>
                <w:rPr>
                  <w:rFonts w:ascii="Cambria Math" w:hAnsi="Cambria Math"/>
                </w:rPr>
                <m:t>±</m:t>
              </m:r>
            </m:oMath>
            <w:r w:rsidRPr="001E3493">
              <w:t xml:space="preserve"> 0.03</w:t>
            </w:r>
          </w:p>
        </w:tc>
        <w:tc>
          <w:tcPr>
            <w:tcW w:w="1670" w:type="dxa"/>
            <w:shd w:val="clear" w:color="auto" w:fill="auto"/>
            <w:noWrap/>
            <w:vAlign w:val="bottom"/>
            <w:hideMark/>
          </w:tcPr>
          <w:p w14:paraId="5130A1D3" w14:textId="77777777" w:rsidR="00DE1515" w:rsidRPr="001E3493" w:rsidRDefault="00DE1515" w:rsidP="00FC5BDB">
            <w:pPr>
              <w:spacing w:line="240" w:lineRule="auto"/>
            </w:pPr>
          </w:p>
        </w:tc>
        <w:tc>
          <w:tcPr>
            <w:tcW w:w="1716" w:type="dxa"/>
            <w:shd w:val="clear" w:color="000000" w:fill="FFFFFF"/>
            <w:vAlign w:val="center"/>
            <w:hideMark/>
          </w:tcPr>
          <w:p w14:paraId="51BD0094" w14:textId="77777777" w:rsidR="00DE1515" w:rsidRPr="001E3493" w:rsidRDefault="00DE1515" w:rsidP="00FC5BDB">
            <w:pPr>
              <w:spacing w:line="240" w:lineRule="auto"/>
            </w:pPr>
            <w:r w:rsidRPr="001E3493">
              <w:t xml:space="preserve">0.87 </w:t>
            </w:r>
            <m:oMath>
              <m:r>
                <w:rPr>
                  <w:rFonts w:ascii="Cambria Math" w:hAnsi="Cambria Math"/>
                </w:rPr>
                <m:t>±</m:t>
              </m:r>
            </m:oMath>
            <w:r w:rsidRPr="001E3493">
              <w:t xml:space="preserve"> 0.04</w:t>
            </w:r>
          </w:p>
        </w:tc>
        <w:tc>
          <w:tcPr>
            <w:tcW w:w="1649" w:type="dxa"/>
            <w:shd w:val="clear" w:color="000000" w:fill="FFFFFF"/>
            <w:vAlign w:val="center"/>
            <w:hideMark/>
          </w:tcPr>
          <w:p w14:paraId="5ACC214E" w14:textId="77777777" w:rsidR="00DE1515" w:rsidRPr="001E3493" w:rsidRDefault="00DE1515" w:rsidP="00FC5BDB">
            <w:pPr>
              <w:spacing w:line="240" w:lineRule="auto"/>
            </w:pPr>
            <w:r w:rsidRPr="001E3493">
              <w:t xml:space="preserve">0.93 </w:t>
            </w:r>
            <m:oMath>
              <m:r>
                <w:rPr>
                  <w:rFonts w:ascii="Cambria Math" w:hAnsi="Cambria Math"/>
                </w:rPr>
                <m:t>±</m:t>
              </m:r>
            </m:oMath>
            <w:r w:rsidRPr="001E3493">
              <w:t xml:space="preserve"> 0.03</w:t>
            </w:r>
          </w:p>
        </w:tc>
      </w:tr>
      <w:tr w:rsidR="00DE1515" w:rsidRPr="001E3493" w14:paraId="472C5243" w14:textId="77777777" w:rsidTr="00FC5BDB">
        <w:trPr>
          <w:cantSplit/>
          <w:trHeight w:val="78"/>
          <w:jc w:val="center"/>
        </w:trPr>
        <w:tc>
          <w:tcPr>
            <w:tcW w:w="1114" w:type="dxa"/>
            <w:vMerge/>
            <w:shd w:val="clear" w:color="000000" w:fill="FFFFFF"/>
          </w:tcPr>
          <w:p w14:paraId="35A0D512" w14:textId="77777777" w:rsidR="00DE1515" w:rsidRPr="001E3493" w:rsidRDefault="00DE1515" w:rsidP="00FC5BDB">
            <w:pPr>
              <w:spacing w:line="240" w:lineRule="auto"/>
            </w:pPr>
          </w:p>
        </w:tc>
        <w:tc>
          <w:tcPr>
            <w:tcW w:w="1313" w:type="dxa"/>
            <w:shd w:val="clear" w:color="000000" w:fill="FFFFFF"/>
            <w:vAlign w:val="center"/>
            <w:hideMark/>
          </w:tcPr>
          <w:p w14:paraId="761AEF2C" w14:textId="77777777" w:rsidR="00DE1515" w:rsidRPr="001E3493" w:rsidRDefault="00DE1515" w:rsidP="00FC5BDB">
            <w:pPr>
              <w:spacing w:line="240" w:lineRule="auto"/>
            </w:pPr>
            <w:r w:rsidRPr="001E3493">
              <w:t>84</w:t>
            </w:r>
          </w:p>
        </w:tc>
        <w:tc>
          <w:tcPr>
            <w:tcW w:w="2158" w:type="dxa"/>
            <w:shd w:val="clear" w:color="000000" w:fill="FFFFFF"/>
            <w:vAlign w:val="center"/>
            <w:hideMark/>
          </w:tcPr>
          <w:p w14:paraId="025670CF" w14:textId="77777777" w:rsidR="00DE1515" w:rsidRPr="001E3493" w:rsidRDefault="00DE1515" w:rsidP="00FC5BDB">
            <w:pPr>
              <w:spacing w:line="240" w:lineRule="auto"/>
            </w:pPr>
            <w:r w:rsidRPr="001E3493">
              <w:t xml:space="preserve">0.92 </w:t>
            </w:r>
            <m:oMath>
              <m:r>
                <w:rPr>
                  <w:rFonts w:ascii="Cambria Math" w:hAnsi="Cambria Math"/>
                </w:rPr>
                <m:t>±</m:t>
              </m:r>
            </m:oMath>
            <w:r w:rsidRPr="001E3493">
              <w:t xml:space="preserve"> 0.02</w:t>
            </w:r>
          </w:p>
        </w:tc>
        <w:tc>
          <w:tcPr>
            <w:tcW w:w="1670" w:type="dxa"/>
            <w:shd w:val="clear" w:color="auto" w:fill="auto"/>
            <w:noWrap/>
            <w:vAlign w:val="bottom"/>
            <w:hideMark/>
          </w:tcPr>
          <w:p w14:paraId="4932788F" w14:textId="77777777" w:rsidR="00DE1515" w:rsidRPr="001E3493" w:rsidRDefault="00DE1515" w:rsidP="00FC5BDB">
            <w:pPr>
              <w:spacing w:line="240" w:lineRule="auto"/>
            </w:pPr>
          </w:p>
        </w:tc>
        <w:tc>
          <w:tcPr>
            <w:tcW w:w="1716" w:type="dxa"/>
            <w:shd w:val="clear" w:color="000000" w:fill="FFFFFF"/>
            <w:vAlign w:val="center"/>
            <w:hideMark/>
          </w:tcPr>
          <w:p w14:paraId="3047EB1B" w14:textId="77777777" w:rsidR="00DE1515" w:rsidRPr="001E3493" w:rsidRDefault="00DE1515" w:rsidP="00FC5BDB">
            <w:pPr>
              <w:spacing w:line="240" w:lineRule="auto"/>
            </w:pPr>
            <w:r w:rsidRPr="001E3493">
              <w:t xml:space="preserve">0.84 </w:t>
            </w:r>
            <m:oMath>
              <m:r>
                <w:rPr>
                  <w:rFonts w:ascii="Cambria Math" w:hAnsi="Cambria Math"/>
                </w:rPr>
                <m:t>±</m:t>
              </m:r>
            </m:oMath>
            <w:r w:rsidRPr="001E3493">
              <w:t xml:space="preserve"> 0.03</w:t>
            </w:r>
          </w:p>
        </w:tc>
        <w:tc>
          <w:tcPr>
            <w:tcW w:w="1649" w:type="dxa"/>
            <w:shd w:val="clear" w:color="000000" w:fill="FFFFFF"/>
            <w:vAlign w:val="center"/>
            <w:hideMark/>
          </w:tcPr>
          <w:p w14:paraId="52133D87" w14:textId="77777777" w:rsidR="00DE1515" w:rsidRPr="001E3493" w:rsidRDefault="00DE1515" w:rsidP="00FC5BDB">
            <w:pPr>
              <w:spacing w:line="240" w:lineRule="auto"/>
            </w:pPr>
            <w:r w:rsidRPr="001E3493">
              <w:t xml:space="preserve">0.93 </w:t>
            </w:r>
            <m:oMath>
              <m:r>
                <w:rPr>
                  <w:rFonts w:ascii="Cambria Math" w:hAnsi="Cambria Math"/>
                </w:rPr>
                <m:t>±</m:t>
              </m:r>
            </m:oMath>
            <w:r w:rsidRPr="001E3493">
              <w:t xml:space="preserve"> 0.03</w:t>
            </w:r>
          </w:p>
        </w:tc>
      </w:tr>
      <w:tr w:rsidR="001F6554" w:rsidRPr="001E3493" w14:paraId="159C22E4" w14:textId="77777777" w:rsidTr="00FC5BDB">
        <w:trPr>
          <w:cantSplit/>
          <w:trHeight w:val="78"/>
          <w:jc w:val="center"/>
        </w:trPr>
        <w:tc>
          <w:tcPr>
            <w:tcW w:w="1114" w:type="dxa"/>
            <w:shd w:val="clear" w:color="000000" w:fill="FFFFFF"/>
          </w:tcPr>
          <w:p w14:paraId="7D5B1EF6" w14:textId="77777777" w:rsidR="001F6554" w:rsidRPr="001E3493" w:rsidRDefault="001F6554" w:rsidP="00FC5BDB">
            <w:pPr>
              <w:spacing w:line="240" w:lineRule="auto"/>
            </w:pPr>
          </w:p>
        </w:tc>
        <w:tc>
          <w:tcPr>
            <w:tcW w:w="1313" w:type="dxa"/>
            <w:shd w:val="clear" w:color="000000" w:fill="FFFFFF"/>
            <w:vAlign w:val="center"/>
          </w:tcPr>
          <w:p w14:paraId="2BBFCFA2" w14:textId="77777777" w:rsidR="001F6554" w:rsidRPr="001E3493" w:rsidRDefault="001F6554" w:rsidP="00FC5BDB">
            <w:pPr>
              <w:spacing w:line="240" w:lineRule="auto"/>
            </w:pPr>
          </w:p>
        </w:tc>
        <w:tc>
          <w:tcPr>
            <w:tcW w:w="2158" w:type="dxa"/>
            <w:shd w:val="clear" w:color="000000" w:fill="FFFFFF"/>
            <w:vAlign w:val="center"/>
          </w:tcPr>
          <w:p w14:paraId="788D54E3" w14:textId="77777777" w:rsidR="001F6554" w:rsidRPr="001E3493" w:rsidRDefault="001F6554" w:rsidP="00FC5BDB">
            <w:pPr>
              <w:spacing w:line="240" w:lineRule="auto"/>
            </w:pPr>
          </w:p>
        </w:tc>
        <w:tc>
          <w:tcPr>
            <w:tcW w:w="1670" w:type="dxa"/>
            <w:shd w:val="clear" w:color="auto" w:fill="auto"/>
            <w:noWrap/>
            <w:vAlign w:val="bottom"/>
          </w:tcPr>
          <w:p w14:paraId="60FE7CE7" w14:textId="77777777" w:rsidR="001F6554" w:rsidRPr="001E3493" w:rsidRDefault="001F6554" w:rsidP="00FC5BDB">
            <w:pPr>
              <w:spacing w:line="240" w:lineRule="auto"/>
            </w:pPr>
          </w:p>
        </w:tc>
        <w:tc>
          <w:tcPr>
            <w:tcW w:w="1716" w:type="dxa"/>
            <w:shd w:val="clear" w:color="000000" w:fill="FFFFFF"/>
            <w:vAlign w:val="center"/>
          </w:tcPr>
          <w:p w14:paraId="1E0A8E40" w14:textId="77777777" w:rsidR="001F6554" w:rsidRPr="001E3493" w:rsidRDefault="001F6554" w:rsidP="00FC5BDB">
            <w:pPr>
              <w:spacing w:line="240" w:lineRule="auto"/>
            </w:pPr>
          </w:p>
        </w:tc>
        <w:tc>
          <w:tcPr>
            <w:tcW w:w="1649" w:type="dxa"/>
            <w:shd w:val="clear" w:color="000000" w:fill="FFFFFF"/>
            <w:vAlign w:val="center"/>
          </w:tcPr>
          <w:p w14:paraId="15FFE90C" w14:textId="77777777" w:rsidR="001F6554" w:rsidRPr="001E3493" w:rsidRDefault="001F6554" w:rsidP="00FC5BDB">
            <w:pPr>
              <w:spacing w:line="240" w:lineRule="auto"/>
            </w:pPr>
          </w:p>
        </w:tc>
      </w:tr>
      <w:tr w:rsidR="00DE1515" w:rsidRPr="001E3493" w14:paraId="4973CBC9" w14:textId="77777777" w:rsidTr="00FC5BDB">
        <w:trPr>
          <w:cantSplit/>
          <w:trHeight w:val="320"/>
          <w:jc w:val="center"/>
        </w:trPr>
        <w:tc>
          <w:tcPr>
            <w:tcW w:w="1114" w:type="dxa"/>
            <w:vMerge w:val="restart"/>
            <w:shd w:val="clear" w:color="000000" w:fill="FFFFFF"/>
          </w:tcPr>
          <w:p w14:paraId="37CE9DBF" w14:textId="6FDCEF78" w:rsidR="00DE1515" w:rsidRPr="001E3493" w:rsidRDefault="00DE1515" w:rsidP="001F6554">
            <w:pPr>
              <w:spacing w:line="240" w:lineRule="auto"/>
            </w:pPr>
            <w:r w:rsidRPr="001E3493">
              <w:t>LH</w:t>
            </w:r>
          </w:p>
        </w:tc>
        <w:tc>
          <w:tcPr>
            <w:tcW w:w="1313" w:type="dxa"/>
            <w:shd w:val="clear" w:color="000000" w:fill="FFFFFF"/>
            <w:vAlign w:val="center"/>
          </w:tcPr>
          <w:p w14:paraId="0C8672F2" w14:textId="77777777" w:rsidR="00DE1515" w:rsidRPr="001E3493" w:rsidRDefault="00DE1515" w:rsidP="001F6554">
            <w:pPr>
              <w:spacing w:line="240" w:lineRule="auto"/>
            </w:pPr>
            <w:r w:rsidRPr="001E3493">
              <w:t>-1</w:t>
            </w:r>
          </w:p>
        </w:tc>
        <w:tc>
          <w:tcPr>
            <w:tcW w:w="2158" w:type="dxa"/>
            <w:shd w:val="clear" w:color="000000" w:fill="FFFFFF"/>
            <w:vAlign w:val="center"/>
          </w:tcPr>
          <w:p w14:paraId="1CF45721" w14:textId="77777777" w:rsidR="00DE1515" w:rsidRPr="001E3493" w:rsidRDefault="00DE1515" w:rsidP="001F6554">
            <w:pPr>
              <w:spacing w:line="240" w:lineRule="auto"/>
            </w:pPr>
            <w:r w:rsidRPr="001E3493">
              <w:t xml:space="preserve">0.87 </w:t>
            </w:r>
            <m:oMath>
              <m:r>
                <w:rPr>
                  <w:rFonts w:ascii="Cambria Math" w:hAnsi="Cambria Math"/>
                </w:rPr>
                <m:t>±</m:t>
              </m:r>
            </m:oMath>
            <w:r w:rsidRPr="001E3493">
              <w:t xml:space="preserve"> 0.02</w:t>
            </w:r>
          </w:p>
        </w:tc>
        <w:tc>
          <w:tcPr>
            <w:tcW w:w="1670" w:type="dxa"/>
            <w:shd w:val="clear" w:color="auto" w:fill="auto"/>
            <w:noWrap/>
            <w:vAlign w:val="center"/>
          </w:tcPr>
          <w:p w14:paraId="64BF3CB7" w14:textId="77777777" w:rsidR="00DE1515" w:rsidRPr="001E3493" w:rsidRDefault="00DE1515" w:rsidP="001F6554">
            <w:pPr>
              <w:spacing w:line="240" w:lineRule="auto"/>
            </w:pPr>
            <w:r w:rsidRPr="001E3493">
              <w:t xml:space="preserve">0.96 </w:t>
            </w:r>
            <m:oMath>
              <m:r>
                <w:rPr>
                  <w:rFonts w:ascii="Cambria Math" w:hAnsi="Cambria Math"/>
                </w:rPr>
                <m:t>±</m:t>
              </m:r>
            </m:oMath>
            <w:r w:rsidRPr="001E3493">
              <w:t xml:space="preserve"> 0.07</w:t>
            </w:r>
          </w:p>
        </w:tc>
        <w:tc>
          <w:tcPr>
            <w:tcW w:w="1716" w:type="dxa"/>
            <w:shd w:val="clear" w:color="000000" w:fill="FFFFFF"/>
            <w:vAlign w:val="center"/>
          </w:tcPr>
          <w:p w14:paraId="17892D5F" w14:textId="77777777" w:rsidR="00DE1515" w:rsidRPr="001E3493" w:rsidRDefault="00DE1515" w:rsidP="001F6554">
            <w:pPr>
              <w:spacing w:line="240" w:lineRule="auto"/>
            </w:pPr>
            <w:r w:rsidRPr="001E3493">
              <w:t xml:space="preserve">0.85 </w:t>
            </w:r>
            <m:oMath>
              <m:r>
                <w:rPr>
                  <w:rFonts w:ascii="Cambria Math" w:hAnsi="Cambria Math"/>
                </w:rPr>
                <m:t>±</m:t>
              </m:r>
            </m:oMath>
            <w:r w:rsidRPr="001E3493">
              <w:t xml:space="preserve"> 0.02</w:t>
            </w:r>
          </w:p>
        </w:tc>
        <w:tc>
          <w:tcPr>
            <w:tcW w:w="1649" w:type="dxa"/>
            <w:shd w:val="clear" w:color="000000" w:fill="FFFFFF"/>
            <w:vAlign w:val="center"/>
          </w:tcPr>
          <w:p w14:paraId="049E56C7" w14:textId="77777777" w:rsidR="00DE1515" w:rsidRPr="001E3493" w:rsidRDefault="00DE1515" w:rsidP="001F6554">
            <w:pPr>
              <w:spacing w:line="240" w:lineRule="auto"/>
            </w:pPr>
            <w:r w:rsidRPr="001E3493">
              <w:t xml:space="preserve">0.83 </w:t>
            </w:r>
            <m:oMath>
              <m:r>
                <w:rPr>
                  <w:rFonts w:ascii="Cambria Math" w:hAnsi="Cambria Math"/>
                </w:rPr>
                <m:t>±</m:t>
              </m:r>
            </m:oMath>
            <w:r w:rsidRPr="001E3493">
              <w:t xml:space="preserve"> 0.03</w:t>
            </w:r>
          </w:p>
        </w:tc>
      </w:tr>
      <w:tr w:rsidR="00DE1515" w:rsidRPr="001E3493" w14:paraId="6C329E8A" w14:textId="77777777" w:rsidTr="00FC5BDB">
        <w:trPr>
          <w:cantSplit/>
          <w:trHeight w:val="320"/>
          <w:jc w:val="center"/>
        </w:trPr>
        <w:tc>
          <w:tcPr>
            <w:tcW w:w="1114" w:type="dxa"/>
            <w:vMerge/>
            <w:shd w:val="clear" w:color="000000" w:fill="FFFFFF"/>
          </w:tcPr>
          <w:p w14:paraId="7A5DC066" w14:textId="36C5A794" w:rsidR="00DE1515" w:rsidRPr="001E3493" w:rsidRDefault="00DE1515" w:rsidP="001F6554">
            <w:pPr>
              <w:spacing w:line="240" w:lineRule="auto"/>
            </w:pPr>
          </w:p>
        </w:tc>
        <w:tc>
          <w:tcPr>
            <w:tcW w:w="1313" w:type="dxa"/>
            <w:shd w:val="clear" w:color="000000" w:fill="FFFFFF"/>
            <w:vAlign w:val="center"/>
          </w:tcPr>
          <w:p w14:paraId="79AAF5D9" w14:textId="77777777" w:rsidR="00DE1515" w:rsidRPr="001E3493" w:rsidRDefault="00DE1515" w:rsidP="001F6554">
            <w:pPr>
              <w:spacing w:line="240" w:lineRule="auto"/>
            </w:pPr>
            <w:r w:rsidRPr="001E3493">
              <w:t>7</w:t>
            </w:r>
          </w:p>
        </w:tc>
        <w:tc>
          <w:tcPr>
            <w:tcW w:w="2158" w:type="dxa"/>
            <w:shd w:val="clear" w:color="000000" w:fill="FFFFFF"/>
            <w:vAlign w:val="center"/>
          </w:tcPr>
          <w:p w14:paraId="2EA67C25" w14:textId="77777777" w:rsidR="00DE1515" w:rsidRPr="001E3493" w:rsidRDefault="00DE1515" w:rsidP="001F6554">
            <w:pPr>
              <w:spacing w:line="240" w:lineRule="auto"/>
            </w:pPr>
            <w:r w:rsidRPr="001E3493">
              <w:t xml:space="preserve">0.78 </w:t>
            </w:r>
            <m:oMath>
              <m:r>
                <w:rPr>
                  <w:rFonts w:ascii="Cambria Math" w:hAnsi="Cambria Math"/>
                </w:rPr>
                <m:t xml:space="preserve">± </m:t>
              </m:r>
            </m:oMath>
            <w:r w:rsidRPr="001E3493">
              <w:t>0.03</w:t>
            </w:r>
          </w:p>
        </w:tc>
        <w:tc>
          <w:tcPr>
            <w:tcW w:w="1670" w:type="dxa"/>
            <w:shd w:val="clear" w:color="auto" w:fill="auto"/>
            <w:noWrap/>
            <w:vAlign w:val="center"/>
          </w:tcPr>
          <w:p w14:paraId="43F56A16" w14:textId="77777777" w:rsidR="00DE1515" w:rsidRPr="001E3493" w:rsidRDefault="00DE1515" w:rsidP="001F6554">
            <w:pPr>
              <w:spacing w:line="240" w:lineRule="auto"/>
            </w:pPr>
            <w:r w:rsidRPr="001E3493">
              <w:t xml:space="preserve">0.74 </w:t>
            </w:r>
            <m:oMath>
              <m:r>
                <w:rPr>
                  <w:rFonts w:ascii="Cambria Math" w:hAnsi="Cambria Math"/>
                </w:rPr>
                <m:t>±</m:t>
              </m:r>
            </m:oMath>
            <w:r w:rsidRPr="001E3493">
              <w:t xml:space="preserve"> 0.04</w:t>
            </w:r>
          </w:p>
        </w:tc>
        <w:tc>
          <w:tcPr>
            <w:tcW w:w="1716" w:type="dxa"/>
            <w:shd w:val="clear" w:color="000000" w:fill="FFFFFF"/>
            <w:vAlign w:val="center"/>
          </w:tcPr>
          <w:p w14:paraId="38F3B53E" w14:textId="77777777" w:rsidR="00DE1515" w:rsidRPr="001E3493" w:rsidRDefault="00DE1515" w:rsidP="001F6554">
            <w:pPr>
              <w:spacing w:line="240" w:lineRule="auto"/>
            </w:pPr>
            <w:r w:rsidRPr="001E3493">
              <w:t xml:space="preserve">0.71 </w:t>
            </w:r>
            <m:oMath>
              <m:r>
                <w:rPr>
                  <w:rFonts w:ascii="Cambria Math" w:hAnsi="Cambria Math"/>
                </w:rPr>
                <m:t>±</m:t>
              </m:r>
            </m:oMath>
            <w:r w:rsidRPr="001E3493">
              <w:t xml:space="preserve"> 0.05</w:t>
            </w:r>
          </w:p>
        </w:tc>
        <w:tc>
          <w:tcPr>
            <w:tcW w:w="1649" w:type="dxa"/>
            <w:shd w:val="clear" w:color="000000" w:fill="FFFFFF"/>
            <w:vAlign w:val="center"/>
          </w:tcPr>
          <w:p w14:paraId="787CF0E6" w14:textId="77777777" w:rsidR="00DE1515" w:rsidRPr="001E3493" w:rsidRDefault="00DE1515" w:rsidP="001F6554">
            <w:pPr>
              <w:spacing w:line="240" w:lineRule="auto"/>
            </w:pPr>
            <w:r w:rsidRPr="001E3493">
              <w:t xml:space="preserve">0.73 </w:t>
            </w:r>
            <m:oMath>
              <m:r>
                <w:rPr>
                  <w:rFonts w:ascii="Cambria Math" w:hAnsi="Cambria Math"/>
                </w:rPr>
                <m:t>±</m:t>
              </m:r>
            </m:oMath>
            <w:r w:rsidRPr="001E3493">
              <w:t xml:space="preserve"> 0.05</w:t>
            </w:r>
          </w:p>
        </w:tc>
      </w:tr>
      <w:tr w:rsidR="00DE1515" w:rsidRPr="001E3493" w14:paraId="0D5BD30F" w14:textId="77777777" w:rsidTr="00FC5BDB">
        <w:trPr>
          <w:cantSplit/>
          <w:trHeight w:val="320"/>
          <w:jc w:val="center"/>
        </w:trPr>
        <w:tc>
          <w:tcPr>
            <w:tcW w:w="1114" w:type="dxa"/>
            <w:vMerge/>
            <w:shd w:val="clear" w:color="000000" w:fill="FFFFFF"/>
          </w:tcPr>
          <w:p w14:paraId="6CF8FF0E" w14:textId="1842B0E9" w:rsidR="00DE1515" w:rsidRPr="001E3493" w:rsidRDefault="00DE1515" w:rsidP="001F6554">
            <w:pPr>
              <w:spacing w:line="240" w:lineRule="auto"/>
            </w:pPr>
          </w:p>
        </w:tc>
        <w:tc>
          <w:tcPr>
            <w:tcW w:w="1313" w:type="dxa"/>
            <w:shd w:val="clear" w:color="000000" w:fill="FFFFFF"/>
            <w:vAlign w:val="center"/>
          </w:tcPr>
          <w:p w14:paraId="275D9DB8" w14:textId="77777777" w:rsidR="00DE1515" w:rsidRPr="001E3493" w:rsidRDefault="00DE1515" w:rsidP="001F6554">
            <w:pPr>
              <w:spacing w:line="240" w:lineRule="auto"/>
            </w:pPr>
            <w:r w:rsidRPr="001E3493">
              <w:t>14</w:t>
            </w:r>
          </w:p>
        </w:tc>
        <w:tc>
          <w:tcPr>
            <w:tcW w:w="2158" w:type="dxa"/>
            <w:shd w:val="clear" w:color="000000" w:fill="FFFFFF"/>
            <w:vAlign w:val="center"/>
          </w:tcPr>
          <w:p w14:paraId="4D786965" w14:textId="77777777" w:rsidR="00DE1515" w:rsidRPr="001E3493" w:rsidRDefault="00DE1515" w:rsidP="001F6554">
            <w:pPr>
              <w:spacing w:line="240" w:lineRule="auto"/>
            </w:pPr>
            <w:r w:rsidRPr="001E3493">
              <w:t xml:space="preserve">0.88 </w:t>
            </w:r>
            <m:oMath>
              <m:r>
                <w:rPr>
                  <w:rFonts w:ascii="Cambria Math" w:hAnsi="Cambria Math"/>
                </w:rPr>
                <m:t>±</m:t>
              </m:r>
            </m:oMath>
            <w:r w:rsidRPr="001E3493">
              <w:t xml:space="preserve"> 0.02</w:t>
            </w:r>
          </w:p>
        </w:tc>
        <w:tc>
          <w:tcPr>
            <w:tcW w:w="1670" w:type="dxa"/>
            <w:shd w:val="clear" w:color="auto" w:fill="auto"/>
            <w:noWrap/>
            <w:vAlign w:val="center"/>
          </w:tcPr>
          <w:p w14:paraId="1F702175" w14:textId="77777777" w:rsidR="00DE1515" w:rsidRPr="001E3493" w:rsidRDefault="00DE1515" w:rsidP="001F6554">
            <w:pPr>
              <w:spacing w:line="240" w:lineRule="auto"/>
            </w:pPr>
            <w:r w:rsidRPr="001E3493">
              <w:t xml:space="preserve">0.85 </w:t>
            </w:r>
            <m:oMath>
              <m:r>
                <w:rPr>
                  <w:rFonts w:ascii="Cambria Math" w:hAnsi="Cambria Math"/>
                </w:rPr>
                <m:t>±</m:t>
              </m:r>
            </m:oMath>
            <w:r w:rsidRPr="001E3493">
              <w:t xml:space="preserve"> 0.03</w:t>
            </w:r>
          </w:p>
        </w:tc>
        <w:tc>
          <w:tcPr>
            <w:tcW w:w="1716" w:type="dxa"/>
            <w:shd w:val="clear" w:color="000000" w:fill="FFFFFF"/>
            <w:vAlign w:val="center"/>
          </w:tcPr>
          <w:p w14:paraId="2BC05035" w14:textId="77777777" w:rsidR="00DE1515" w:rsidRPr="001E3493" w:rsidRDefault="00DE1515" w:rsidP="001F6554">
            <w:pPr>
              <w:spacing w:line="240" w:lineRule="auto"/>
            </w:pPr>
            <w:r w:rsidRPr="001E3493">
              <w:t xml:space="preserve">0.77 </w:t>
            </w:r>
            <m:oMath>
              <m:r>
                <w:rPr>
                  <w:rFonts w:ascii="Cambria Math" w:hAnsi="Cambria Math"/>
                </w:rPr>
                <m:t>±</m:t>
              </m:r>
            </m:oMath>
            <w:r w:rsidRPr="001E3493">
              <w:t xml:space="preserve"> 0.04</w:t>
            </w:r>
          </w:p>
        </w:tc>
        <w:tc>
          <w:tcPr>
            <w:tcW w:w="1649" w:type="dxa"/>
            <w:shd w:val="clear" w:color="000000" w:fill="FFFFFF"/>
            <w:vAlign w:val="center"/>
          </w:tcPr>
          <w:p w14:paraId="0BD1DEC5" w14:textId="77777777" w:rsidR="00DE1515" w:rsidRPr="001E3493" w:rsidRDefault="00DE1515" w:rsidP="001F6554">
            <w:pPr>
              <w:spacing w:line="240" w:lineRule="auto"/>
            </w:pPr>
            <w:r w:rsidRPr="001E3493">
              <w:t xml:space="preserve">0.86 </w:t>
            </w:r>
            <m:oMath>
              <m:r>
                <w:rPr>
                  <w:rFonts w:ascii="Cambria Math" w:hAnsi="Cambria Math"/>
                </w:rPr>
                <m:t>±</m:t>
              </m:r>
            </m:oMath>
            <w:r w:rsidRPr="001E3493">
              <w:t xml:space="preserve"> 0.04</w:t>
            </w:r>
          </w:p>
        </w:tc>
      </w:tr>
      <w:tr w:rsidR="00DE1515" w:rsidRPr="001E3493" w14:paraId="2B01CA9D" w14:textId="77777777" w:rsidTr="00FC5BDB">
        <w:trPr>
          <w:cantSplit/>
          <w:trHeight w:val="320"/>
          <w:jc w:val="center"/>
        </w:trPr>
        <w:tc>
          <w:tcPr>
            <w:tcW w:w="1114" w:type="dxa"/>
            <w:vMerge/>
            <w:shd w:val="clear" w:color="000000" w:fill="FFFFFF"/>
          </w:tcPr>
          <w:p w14:paraId="16BC8F5D" w14:textId="048DF449" w:rsidR="00DE1515" w:rsidRPr="001E3493" w:rsidRDefault="00DE1515" w:rsidP="001F6554">
            <w:pPr>
              <w:spacing w:line="240" w:lineRule="auto"/>
            </w:pPr>
          </w:p>
        </w:tc>
        <w:tc>
          <w:tcPr>
            <w:tcW w:w="1313" w:type="dxa"/>
            <w:shd w:val="clear" w:color="000000" w:fill="FFFFFF"/>
            <w:vAlign w:val="center"/>
          </w:tcPr>
          <w:p w14:paraId="5AD49D01" w14:textId="77777777" w:rsidR="00DE1515" w:rsidRPr="001E3493" w:rsidRDefault="00DE1515" w:rsidP="001F6554">
            <w:pPr>
              <w:spacing w:line="240" w:lineRule="auto"/>
            </w:pPr>
            <w:r w:rsidRPr="001E3493">
              <w:t>28</w:t>
            </w:r>
          </w:p>
        </w:tc>
        <w:tc>
          <w:tcPr>
            <w:tcW w:w="2158" w:type="dxa"/>
            <w:shd w:val="clear" w:color="000000" w:fill="FFFFFF"/>
            <w:vAlign w:val="center"/>
          </w:tcPr>
          <w:p w14:paraId="29980E60" w14:textId="77777777" w:rsidR="00DE1515" w:rsidRPr="001E3493" w:rsidRDefault="00DE1515" w:rsidP="001F6554">
            <w:pPr>
              <w:spacing w:line="240" w:lineRule="auto"/>
            </w:pPr>
            <w:r w:rsidRPr="001E3493">
              <w:t xml:space="preserve">0.83 </w:t>
            </w:r>
            <m:oMath>
              <m:r>
                <w:rPr>
                  <w:rFonts w:ascii="Cambria Math" w:hAnsi="Cambria Math"/>
                </w:rPr>
                <m:t>±</m:t>
              </m:r>
            </m:oMath>
            <w:r w:rsidRPr="001E3493">
              <w:t xml:space="preserve"> 0.00</w:t>
            </w:r>
          </w:p>
        </w:tc>
        <w:tc>
          <w:tcPr>
            <w:tcW w:w="1670" w:type="dxa"/>
            <w:shd w:val="clear" w:color="auto" w:fill="auto"/>
            <w:noWrap/>
            <w:vAlign w:val="center"/>
          </w:tcPr>
          <w:p w14:paraId="496C38A4" w14:textId="77777777" w:rsidR="00DE1515" w:rsidRPr="001E3493" w:rsidRDefault="00DE1515" w:rsidP="001F6554">
            <w:pPr>
              <w:spacing w:line="240" w:lineRule="auto"/>
            </w:pPr>
            <w:r w:rsidRPr="001E3493">
              <w:t xml:space="preserve">0.80 </w:t>
            </w:r>
            <m:oMath>
              <m:r>
                <w:rPr>
                  <w:rFonts w:ascii="Cambria Math" w:hAnsi="Cambria Math"/>
                </w:rPr>
                <m:t>±</m:t>
              </m:r>
            </m:oMath>
            <w:r w:rsidRPr="001E3493">
              <w:t xml:space="preserve"> 0.03</w:t>
            </w:r>
          </w:p>
        </w:tc>
        <w:tc>
          <w:tcPr>
            <w:tcW w:w="1716" w:type="dxa"/>
            <w:shd w:val="clear" w:color="000000" w:fill="FFFFFF"/>
            <w:vAlign w:val="center"/>
          </w:tcPr>
          <w:p w14:paraId="57C5B528" w14:textId="77777777" w:rsidR="00DE1515" w:rsidRPr="001E3493" w:rsidRDefault="00DE1515" w:rsidP="001F6554">
            <w:pPr>
              <w:spacing w:line="240" w:lineRule="auto"/>
            </w:pPr>
            <w:r w:rsidRPr="001E3493">
              <w:t xml:space="preserve">0.80 </w:t>
            </w:r>
            <m:oMath>
              <m:r>
                <w:rPr>
                  <w:rFonts w:ascii="Cambria Math" w:hAnsi="Cambria Math"/>
                </w:rPr>
                <m:t>±</m:t>
              </m:r>
            </m:oMath>
            <w:r w:rsidRPr="001E3493">
              <w:t xml:space="preserve"> 0.04</w:t>
            </w:r>
          </w:p>
        </w:tc>
        <w:tc>
          <w:tcPr>
            <w:tcW w:w="1649" w:type="dxa"/>
            <w:shd w:val="clear" w:color="000000" w:fill="FFFFFF"/>
            <w:vAlign w:val="center"/>
          </w:tcPr>
          <w:p w14:paraId="56C3A79B" w14:textId="77777777" w:rsidR="00DE1515" w:rsidRPr="001E3493" w:rsidRDefault="00DE1515" w:rsidP="001F6554">
            <w:pPr>
              <w:spacing w:line="240" w:lineRule="auto"/>
            </w:pPr>
            <w:r w:rsidRPr="001E3493">
              <w:t xml:space="preserve">0.81 </w:t>
            </w:r>
            <m:oMath>
              <m:r>
                <w:rPr>
                  <w:rFonts w:ascii="Cambria Math" w:hAnsi="Cambria Math"/>
                </w:rPr>
                <m:t>±</m:t>
              </m:r>
            </m:oMath>
            <w:r w:rsidRPr="001E3493">
              <w:t xml:space="preserve"> 0.05</w:t>
            </w:r>
          </w:p>
        </w:tc>
      </w:tr>
      <w:tr w:rsidR="00DE1515" w:rsidRPr="001E3493" w14:paraId="7DB47D5D" w14:textId="77777777" w:rsidTr="00FC5BDB">
        <w:trPr>
          <w:cantSplit/>
          <w:trHeight w:val="320"/>
          <w:jc w:val="center"/>
        </w:trPr>
        <w:tc>
          <w:tcPr>
            <w:tcW w:w="1114" w:type="dxa"/>
            <w:vMerge/>
            <w:shd w:val="clear" w:color="000000" w:fill="FFFFFF"/>
          </w:tcPr>
          <w:p w14:paraId="7EC6B2B0" w14:textId="1E3944A8" w:rsidR="00DE1515" w:rsidRPr="001E3493" w:rsidRDefault="00DE1515" w:rsidP="001F6554">
            <w:pPr>
              <w:spacing w:line="240" w:lineRule="auto"/>
            </w:pPr>
          </w:p>
        </w:tc>
        <w:tc>
          <w:tcPr>
            <w:tcW w:w="1313" w:type="dxa"/>
            <w:shd w:val="clear" w:color="000000" w:fill="FFFFFF"/>
            <w:vAlign w:val="center"/>
          </w:tcPr>
          <w:p w14:paraId="27C1F8FC" w14:textId="77777777" w:rsidR="00DE1515" w:rsidRPr="001E3493" w:rsidRDefault="00DE1515" w:rsidP="001F6554">
            <w:pPr>
              <w:spacing w:line="240" w:lineRule="auto"/>
            </w:pPr>
            <w:r w:rsidRPr="001E3493">
              <w:t>42</w:t>
            </w:r>
          </w:p>
        </w:tc>
        <w:tc>
          <w:tcPr>
            <w:tcW w:w="2158" w:type="dxa"/>
            <w:shd w:val="clear" w:color="000000" w:fill="FFFFFF"/>
            <w:vAlign w:val="center"/>
          </w:tcPr>
          <w:p w14:paraId="57799684" w14:textId="77777777" w:rsidR="00DE1515" w:rsidRPr="001E3493" w:rsidRDefault="00DE1515" w:rsidP="001F6554">
            <w:pPr>
              <w:spacing w:line="240" w:lineRule="auto"/>
            </w:pPr>
            <w:r w:rsidRPr="001E3493">
              <w:t xml:space="preserve">0.90 </w:t>
            </w:r>
            <m:oMath>
              <m:r>
                <w:rPr>
                  <w:rFonts w:ascii="Cambria Math" w:hAnsi="Cambria Math"/>
                </w:rPr>
                <m:t>±</m:t>
              </m:r>
            </m:oMath>
            <w:r w:rsidRPr="001E3493">
              <w:t xml:space="preserve"> 0.02</w:t>
            </w:r>
          </w:p>
        </w:tc>
        <w:tc>
          <w:tcPr>
            <w:tcW w:w="1670" w:type="dxa"/>
            <w:shd w:val="clear" w:color="auto" w:fill="auto"/>
            <w:noWrap/>
            <w:vAlign w:val="center"/>
          </w:tcPr>
          <w:p w14:paraId="6E901DEB" w14:textId="77777777" w:rsidR="00DE1515" w:rsidRPr="001E3493" w:rsidRDefault="00DE1515" w:rsidP="001F6554">
            <w:pPr>
              <w:spacing w:line="240" w:lineRule="auto"/>
            </w:pPr>
            <w:r w:rsidRPr="001E3493">
              <w:t xml:space="preserve">0.85 </w:t>
            </w:r>
            <m:oMath>
              <m:r>
                <w:rPr>
                  <w:rFonts w:ascii="Cambria Math" w:hAnsi="Cambria Math"/>
                </w:rPr>
                <m:t>±</m:t>
              </m:r>
            </m:oMath>
            <w:r w:rsidRPr="001E3493">
              <w:t xml:space="preserve"> 0.02</w:t>
            </w:r>
          </w:p>
        </w:tc>
        <w:tc>
          <w:tcPr>
            <w:tcW w:w="1716" w:type="dxa"/>
            <w:shd w:val="clear" w:color="000000" w:fill="FFFFFF"/>
            <w:vAlign w:val="center"/>
          </w:tcPr>
          <w:p w14:paraId="29D8A3A7" w14:textId="77777777" w:rsidR="00DE1515" w:rsidRPr="001E3493" w:rsidRDefault="00DE1515" w:rsidP="001F6554">
            <w:pPr>
              <w:spacing w:line="240" w:lineRule="auto"/>
            </w:pPr>
            <w:r w:rsidRPr="001E3493">
              <w:t xml:space="preserve">0.87 </w:t>
            </w:r>
            <m:oMath>
              <m:r>
                <w:rPr>
                  <w:rFonts w:ascii="Cambria Math" w:hAnsi="Cambria Math"/>
                </w:rPr>
                <m:t>±</m:t>
              </m:r>
            </m:oMath>
            <w:r w:rsidRPr="001E3493">
              <w:t xml:space="preserve"> 0.01</w:t>
            </w:r>
          </w:p>
        </w:tc>
        <w:tc>
          <w:tcPr>
            <w:tcW w:w="1649" w:type="dxa"/>
            <w:shd w:val="clear" w:color="000000" w:fill="FFFFFF"/>
            <w:vAlign w:val="center"/>
          </w:tcPr>
          <w:p w14:paraId="770B0B11" w14:textId="77777777" w:rsidR="00DE1515" w:rsidRPr="001E3493" w:rsidRDefault="00DE1515" w:rsidP="001F6554">
            <w:pPr>
              <w:spacing w:line="240" w:lineRule="auto"/>
            </w:pPr>
            <w:r w:rsidRPr="001E3493">
              <w:t xml:space="preserve">0.86 </w:t>
            </w:r>
            <m:oMath>
              <m:r>
                <w:rPr>
                  <w:rFonts w:ascii="Cambria Math" w:hAnsi="Cambria Math"/>
                </w:rPr>
                <m:t>±</m:t>
              </m:r>
            </m:oMath>
            <w:r w:rsidRPr="001E3493">
              <w:t xml:space="preserve"> 0.03</w:t>
            </w:r>
          </w:p>
        </w:tc>
      </w:tr>
      <w:tr w:rsidR="00DE1515" w:rsidRPr="001E3493" w14:paraId="0E357DA7" w14:textId="77777777" w:rsidTr="00FC5BDB">
        <w:trPr>
          <w:cantSplit/>
          <w:trHeight w:val="320"/>
          <w:jc w:val="center"/>
        </w:trPr>
        <w:tc>
          <w:tcPr>
            <w:tcW w:w="1114" w:type="dxa"/>
            <w:vMerge/>
            <w:shd w:val="clear" w:color="000000" w:fill="FFFFFF"/>
          </w:tcPr>
          <w:p w14:paraId="103A5219" w14:textId="77777777" w:rsidR="00DE1515" w:rsidRPr="001E3493" w:rsidRDefault="00DE1515" w:rsidP="001F6554">
            <w:pPr>
              <w:spacing w:line="240" w:lineRule="auto"/>
            </w:pPr>
          </w:p>
        </w:tc>
        <w:tc>
          <w:tcPr>
            <w:tcW w:w="1313" w:type="dxa"/>
            <w:shd w:val="clear" w:color="000000" w:fill="FFFFFF"/>
            <w:vAlign w:val="center"/>
          </w:tcPr>
          <w:p w14:paraId="286C3F8F" w14:textId="77777777" w:rsidR="00DE1515" w:rsidRPr="001E3493" w:rsidRDefault="00DE1515" w:rsidP="001F6554">
            <w:pPr>
              <w:spacing w:line="240" w:lineRule="auto"/>
            </w:pPr>
            <w:r w:rsidRPr="001E3493">
              <w:t>56</w:t>
            </w:r>
          </w:p>
        </w:tc>
        <w:tc>
          <w:tcPr>
            <w:tcW w:w="2158" w:type="dxa"/>
            <w:shd w:val="clear" w:color="000000" w:fill="FFFFFF"/>
            <w:vAlign w:val="center"/>
          </w:tcPr>
          <w:p w14:paraId="5BCF0672" w14:textId="77777777" w:rsidR="00DE1515" w:rsidRPr="001E3493" w:rsidRDefault="00DE1515" w:rsidP="001F6554">
            <w:pPr>
              <w:spacing w:line="240" w:lineRule="auto"/>
            </w:pPr>
            <w:r w:rsidRPr="001E3493">
              <w:t xml:space="preserve">0.85 </w:t>
            </w:r>
            <m:oMath>
              <m:r>
                <w:rPr>
                  <w:rFonts w:ascii="Cambria Math" w:hAnsi="Cambria Math"/>
                </w:rPr>
                <m:t>±</m:t>
              </m:r>
            </m:oMath>
            <w:r w:rsidRPr="001E3493">
              <w:t xml:space="preserve"> 0.04</w:t>
            </w:r>
          </w:p>
        </w:tc>
        <w:tc>
          <w:tcPr>
            <w:tcW w:w="1670" w:type="dxa"/>
            <w:shd w:val="clear" w:color="auto" w:fill="auto"/>
            <w:noWrap/>
            <w:vAlign w:val="center"/>
          </w:tcPr>
          <w:p w14:paraId="303737C7" w14:textId="77777777" w:rsidR="00DE1515" w:rsidRPr="001E3493" w:rsidRDefault="00DE1515" w:rsidP="001F6554">
            <w:pPr>
              <w:spacing w:line="240" w:lineRule="auto"/>
            </w:pPr>
          </w:p>
        </w:tc>
        <w:tc>
          <w:tcPr>
            <w:tcW w:w="1716" w:type="dxa"/>
            <w:shd w:val="clear" w:color="000000" w:fill="FFFFFF"/>
            <w:vAlign w:val="center"/>
          </w:tcPr>
          <w:p w14:paraId="5163AA81" w14:textId="77777777" w:rsidR="00DE1515" w:rsidRPr="001E3493" w:rsidRDefault="00DE1515" w:rsidP="001F6554">
            <w:pPr>
              <w:spacing w:line="240" w:lineRule="auto"/>
            </w:pPr>
            <w:r w:rsidRPr="001E3493">
              <w:t xml:space="preserve">0.87 </w:t>
            </w:r>
            <m:oMath>
              <m:r>
                <w:rPr>
                  <w:rFonts w:ascii="Cambria Math" w:hAnsi="Cambria Math"/>
                </w:rPr>
                <m:t>±</m:t>
              </m:r>
            </m:oMath>
            <w:r w:rsidRPr="001E3493">
              <w:t xml:space="preserve"> 0.04</w:t>
            </w:r>
          </w:p>
        </w:tc>
        <w:tc>
          <w:tcPr>
            <w:tcW w:w="1649" w:type="dxa"/>
            <w:shd w:val="clear" w:color="000000" w:fill="FFFFFF"/>
            <w:vAlign w:val="center"/>
          </w:tcPr>
          <w:p w14:paraId="7790EF33" w14:textId="77777777" w:rsidR="00DE1515" w:rsidRPr="001E3493" w:rsidRDefault="00DE1515" w:rsidP="001F6554">
            <w:pPr>
              <w:spacing w:line="240" w:lineRule="auto"/>
            </w:pPr>
            <w:r w:rsidRPr="001E3493">
              <w:t xml:space="preserve">0.88 </w:t>
            </w:r>
            <m:oMath>
              <m:r>
                <w:rPr>
                  <w:rFonts w:ascii="Cambria Math" w:hAnsi="Cambria Math"/>
                </w:rPr>
                <m:t>±</m:t>
              </m:r>
            </m:oMath>
            <w:r w:rsidRPr="001E3493">
              <w:t xml:space="preserve"> 0.03</w:t>
            </w:r>
          </w:p>
        </w:tc>
      </w:tr>
      <w:tr w:rsidR="00DE1515" w:rsidRPr="001E3493" w14:paraId="7811E22E" w14:textId="77777777" w:rsidTr="00FC5BDB">
        <w:trPr>
          <w:cantSplit/>
          <w:trHeight w:val="320"/>
          <w:jc w:val="center"/>
        </w:trPr>
        <w:tc>
          <w:tcPr>
            <w:tcW w:w="1114" w:type="dxa"/>
            <w:vMerge/>
            <w:shd w:val="clear" w:color="000000" w:fill="FFFFFF"/>
          </w:tcPr>
          <w:p w14:paraId="3522288A" w14:textId="77777777" w:rsidR="00DE1515" w:rsidRPr="001E3493" w:rsidRDefault="00DE1515" w:rsidP="001F6554">
            <w:pPr>
              <w:spacing w:line="240" w:lineRule="auto"/>
            </w:pPr>
          </w:p>
        </w:tc>
        <w:tc>
          <w:tcPr>
            <w:tcW w:w="1313" w:type="dxa"/>
            <w:shd w:val="clear" w:color="000000" w:fill="FFFFFF"/>
            <w:vAlign w:val="center"/>
          </w:tcPr>
          <w:p w14:paraId="7A7A0ACC" w14:textId="77777777" w:rsidR="00DE1515" w:rsidRPr="001E3493" w:rsidRDefault="00DE1515" w:rsidP="001F6554">
            <w:pPr>
              <w:spacing w:line="240" w:lineRule="auto"/>
            </w:pPr>
            <w:r w:rsidRPr="001E3493">
              <w:t>70</w:t>
            </w:r>
          </w:p>
        </w:tc>
        <w:tc>
          <w:tcPr>
            <w:tcW w:w="2158" w:type="dxa"/>
            <w:shd w:val="clear" w:color="000000" w:fill="FFFFFF"/>
            <w:vAlign w:val="center"/>
          </w:tcPr>
          <w:p w14:paraId="36FD3E0E" w14:textId="77777777" w:rsidR="00DE1515" w:rsidRPr="001E3493" w:rsidRDefault="00DE1515" w:rsidP="001F6554">
            <w:pPr>
              <w:spacing w:line="240" w:lineRule="auto"/>
            </w:pPr>
            <w:r w:rsidRPr="001E3493">
              <w:t xml:space="preserve">0.88 </w:t>
            </w:r>
            <m:oMath>
              <m:r>
                <w:rPr>
                  <w:rFonts w:ascii="Cambria Math" w:hAnsi="Cambria Math"/>
                </w:rPr>
                <m:t>±</m:t>
              </m:r>
            </m:oMath>
            <w:r w:rsidRPr="001E3493">
              <w:t xml:space="preserve"> 0.02</w:t>
            </w:r>
          </w:p>
        </w:tc>
        <w:tc>
          <w:tcPr>
            <w:tcW w:w="1670" w:type="dxa"/>
            <w:shd w:val="clear" w:color="auto" w:fill="auto"/>
            <w:noWrap/>
            <w:vAlign w:val="bottom"/>
          </w:tcPr>
          <w:p w14:paraId="2C426200" w14:textId="77777777" w:rsidR="00DE1515" w:rsidRPr="001E3493" w:rsidRDefault="00DE1515" w:rsidP="001F6554">
            <w:pPr>
              <w:spacing w:line="240" w:lineRule="auto"/>
            </w:pPr>
          </w:p>
        </w:tc>
        <w:tc>
          <w:tcPr>
            <w:tcW w:w="1716" w:type="dxa"/>
            <w:shd w:val="clear" w:color="000000" w:fill="FFFFFF"/>
            <w:vAlign w:val="center"/>
          </w:tcPr>
          <w:p w14:paraId="09B65559" w14:textId="77777777" w:rsidR="00DE1515" w:rsidRPr="001E3493" w:rsidRDefault="00DE1515" w:rsidP="001F6554">
            <w:pPr>
              <w:spacing w:line="240" w:lineRule="auto"/>
            </w:pPr>
            <w:r w:rsidRPr="001E3493">
              <w:t xml:space="preserve">0.86 </w:t>
            </w:r>
            <m:oMath>
              <m:r>
                <w:rPr>
                  <w:rFonts w:ascii="Cambria Math" w:hAnsi="Cambria Math"/>
                </w:rPr>
                <m:t>±</m:t>
              </m:r>
            </m:oMath>
            <w:r w:rsidRPr="001E3493">
              <w:t xml:space="preserve"> 0.04</w:t>
            </w:r>
          </w:p>
        </w:tc>
        <w:tc>
          <w:tcPr>
            <w:tcW w:w="1649" w:type="dxa"/>
            <w:shd w:val="clear" w:color="000000" w:fill="FFFFFF"/>
            <w:vAlign w:val="center"/>
          </w:tcPr>
          <w:p w14:paraId="32F4E56A" w14:textId="77777777" w:rsidR="00DE1515" w:rsidRPr="001E3493" w:rsidRDefault="00DE1515" w:rsidP="001F6554">
            <w:pPr>
              <w:spacing w:line="240" w:lineRule="auto"/>
            </w:pPr>
            <w:r w:rsidRPr="001E3493">
              <w:t xml:space="preserve">0.91 </w:t>
            </w:r>
            <m:oMath>
              <m:r>
                <w:rPr>
                  <w:rFonts w:ascii="Cambria Math" w:hAnsi="Cambria Math"/>
                </w:rPr>
                <m:t>±</m:t>
              </m:r>
            </m:oMath>
            <w:r w:rsidRPr="001E3493">
              <w:t xml:space="preserve"> 0.03</w:t>
            </w:r>
          </w:p>
        </w:tc>
      </w:tr>
    </w:tbl>
    <w:p w14:paraId="1DDA9F3F" w14:textId="77777777" w:rsidR="004410D8" w:rsidRDefault="004410D8"/>
    <w:p w14:paraId="36173A7B" w14:textId="361C8700" w:rsidR="004410D8" w:rsidRDefault="004410D8">
      <w:r>
        <w:lastRenderedPageBreak/>
        <w:t>Table 15 Continued</w:t>
      </w:r>
    </w:p>
    <w:tbl>
      <w:tblPr>
        <w:tblW w:w="962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14"/>
        <w:gridCol w:w="1313"/>
        <w:gridCol w:w="2158"/>
        <w:gridCol w:w="1670"/>
        <w:gridCol w:w="1716"/>
        <w:gridCol w:w="1649"/>
      </w:tblGrid>
      <w:tr w:rsidR="00DE1515" w:rsidRPr="001E3493" w14:paraId="416DBA25" w14:textId="77777777" w:rsidTr="00FC5BDB">
        <w:trPr>
          <w:cantSplit/>
          <w:trHeight w:val="320"/>
          <w:jc w:val="center"/>
        </w:trPr>
        <w:tc>
          <w:tcPr>
            <w:tcW w:w="1114" w:type="dxa"/>
            <w:shd w:val="clear" w:color="000000" w:fill="FFFFFF"/>
          </w:tcPr>
          <w:p w14:paraId="611EF446" w14:textId="77777777" w:rsidR="00DE1515" w:rsidRPr="001E3493" w:rsidRDefault="00DE1515" w:rsidP="001F6554">
            <w:pPr>
              <w:spacing w:line="240" w:lineRule="auto"/>
            </w:pPr>
          </w:p>
        </w:tc>
        <w:tc>
          <w:tcPr>
            <w:tcW w:w="1313" w:type="dxa"/>
            <w:shd w:val="clear" w:color="000000" w:fill="FFFFFF"/>
            <w:vAlign w:val="center"/>
          </w:tcPr>
          <w:p w14:paraId="7B8DFB1E" w14:textId="77777777" w:rsidR="00DE1515" w:rsidRPr="001E3493" w:rsidRDefault="00DE1515" w:rsidP="001F6554">
            <w:pPr>
              <w:spacing w:line="240" w:lineRule="auto"/>
            </w:pPr>
            <w:r w:rsidRPr="001E3493">
              <w:t>84</w:t>
            </w:r>
          </w:p>
        </w:tc>
        <w:tc>
          <w:tcPr>
            <w:tcW w:w="2158" w:type="dxa"/>
            <w:shd w:val="clear" w:color="000000" w:fill="FFFFFF"/>
            <w:vAlign w:val="center"/>
          </w:tcPr>
          <w:p w14:paraId="10E79800" w14:textId="77777777" w:rsidR="00DE1515" w:rsidRPr="001E3493" w:rsidRDefault="00DE1515" w:rsidP="001F6554">
            <w:pPr>
              <w:spacing w:line="240" w:lineRule="auto"/>
            </w:pPr>
            <w:r w:rsidRPr="001E3493">
              <w:t xml:space="preserve">0.90 </w:t>
            </w:r>
            <m:oMath>
              <m:r>
                <w:rPr>
                  <w:rFonts w:ascii="Cambria Math" w:hAnsi="Cambria Math"/>
                </w:rPr>
                <m:t>±</m:t>
              </m:r>
            </m:oMath>
            <w:r w:rsidRPr="001E3493">
              <w:t xml:space="preserve"> 0.02</w:t>
            </w:r>
          </w:p>
        </w:tc>
        <w:tc>
          <w:tcPr>
            <w:tcW w:w="1670" w:type="dxa"/>
            <w:shd w:val="clear" w:color="auto" w:fill="auto"/>
            <w:noWrap/>
            <w:vAlign w:val="bottom"/>
          </w:tcPr>
          <w:p w14:paraId="1FBEF345" w14:textId="77777777" w:rsidR="00DE1515" w:rsidRPr="001E3493" w:rsidRDefault="00DE1515" w:rsidP="001F6554">
            <w:pPr>
              <w:spacing w:line="240" w:lineRule="auto"/>
            </w:pPr>
          </w:p>
        </w:tc>
        <w:tc>
          <w:tcPr>
            <w:tcW w:w="1716" w:type="dxa"/>
            <w:shd w:val="clear" w:color="000000" w:fill="FFFFFF"/>
            <w:vAlign w:val="center"/>
          </w:tcPr>
          <w:p w14:paraId="7B876B8A" w14:textId="77777777" w:rsidR="00DE1515" w:rsidRPr="001E3493" w:rsidRDefault="00DE1515" w:rsidP="001F6554">
            <w:pPr>
              <w:spacing w:line="240" w:lineRule="auto"/>
            </w:pPr>
            <w:r w:rsidRPr="001E3493">
              <w:t xml:space="preserve">0.83 </w:t>
            </w:r>
            <m:oMath>
              <m:r>
                <w:rPr>
                  <w:rFonts w:ascii="Cambria Math" w:hAnsi="Cambria Math"/>
                </w:rPr>
                <m:t>±</m:t>
              </m:r>
            </m:oMath>
            <w:r w:rsidRPr="001E3493">
              <w:t xml:space="preserve"> 0.02</w:t>
            </w:r>
          </w:p>
        </w:tc>
        <w:tc>
          <w:tcPr>
            <w:tcW w:w="1649" w:type="dxa"/>
            <w:shd w:val="clear" w:color="000000" w:fill="FFFFFF"/>
            <w:vAlign w:val="center"/>
          </w:tcPr>
          <w:p w14:paraId="1535864B" w14:textId="77777777" w:rsidR="00DE1515" w:rsidRPr="001E3493" w:rsidRDefault="00DE1515" w:rsidP="001F6554">
            <w:pPr>
              <w:spacing w:line="240" w:lineRule="auto"/>
            </w:pPr>
            <w:r w:rsidRPr="001E3493">
              <w:t xml:space="preserve">0.91 </w:t>
            </w:r>
            <m:oMath>
              <m:r>
                <w:rPr>
                  <w:rFonts w:ascii="Cambria Math" w:hAnsi="Cambria Math"/>
                </w:rPr>
                <m:t>±</m:t>
              </m:r>
            </m:oMath>
            <w:r w:rsidRPr="001E3493">
              <w:t xml:space="preserve"> 0.02</w:t>
            </w:r>
          </w:p>
        </w:tc>
      </w:tr>
      <w:tr w:rsidR="001F6554" w:rsidRPr="001E3493" w14:paraId="4818ED54" w14:textId="77777777" w:rsidTr="00FC5BDB">
        <w:trPr>
          <w:cantSplit/>
          <w:trHeight w:val="320"/>
          <w:jc w:val="center"/>
        </w:trPr>
        <w:tc>
          <w:tcPr>
            <w:tcW w:w="1114" w:type="dxa"/>
            <w:shd w:val="clear" w:color="000000" w:fill="FFFFFF"/>
          </w:tcPr>
          <w:p w14:paraId="298B018C" w14:textId="77777777" w:rsidR="001F6554" w:rsidRPr="001E3493" w:rsidRDefault="001F6554" w:rsidP="001F6554">
            <w:pPr>
              <w:spacing w:line="240" w:lineRule="auto"/>
            </w:pPr>
          </w:p>
        </w:tc>
        <w:tc>
          <w:tcPr>
            <w:tcW w:w="1313" w:type="dxa"/>
            <w:shd w:val="clear" w:color="000000" w:fill="FFFFFF"/>
            <w:vAlign w:val="center"/>
          </w:tcPr>
          <w:p w14:paraId="54C7251C" w14:textId="77777777" w:rsidR="001F6554" w:rsidRPr="001E3493" w:rsidRDefault="001F6554" w:rsidP="001F6554">
            <w:pPr>
              <w:spacing w:line="240" w:lineRule="auto"/>
            </w:pPr>
          </w:p>
        </w:tc>
        <w:tc>
          <w:tcPr>
            <w:tcW w:w="2158" w:type="dxa"/>
            <w:shd w:val="clear" w:color="000000" w:fill="FFFFFF"/>
            <w:vAlign w:val="center"/>
          </w:tcPr>
          <w:p w14:paraId="76E7876C" w14:textId="77777777" w:rsidR="001F6554" w:rsidRPr="001E3493" w:rsidRDefault="001F6554" w:rsidP="001F6554">
            <w:pPr>
              <w:spacing w:line="240" w:lineRule="auto"/>
            </w:pPr>
            <w:r w:rsidRPr="001E3493">
              <w:t xml:space="preserve"> </w:t>
            </w:r>
          </w:p>
        </w:tc>
        <w:tc>
          <w:tcPr>
            <w:tcW w:w="1670" w:type="dxa"/>
            <w:shd w:val="clear" w:color="auto" w:fill="auto"/>
            <w:noWrap/>
            <w:vAlign w:val="bottom"/>
          </w:tcPr>
          <w:p w14:paraId="2B433BC9" w14:textId="77777777" w:rsidR="001F6554" w:rsidRPr="001E3493" w:rsidRDefault="001F6554" w:rsidP="001F6554">
            <w:pPr>
              <w:spacing w:line="240" w:lineRule="auto"/>
            </w:pPr>
          </w:p>
        </w:tc>
        <w:tc>
          <w:tcPr>
            <w:tcW w:w="1716" w:type="dxa"/>
            <w:shd w:val="clear" w:color="000000" w:fill="FFFFFF"/>
            <w:vAlign w:val="center"/>
          </w:tcPr>
          <w:p w14:paraId="4D596A1B" w14:textId="77777777" w:rsidR="001F6554" w:rsidRPr="001E3493" w:rsidRDefault="001F6554" w:rsidP="001F6554">
            <w:pPr>
              <w:spacing w:line="240" w:lineRule="auto"/>
            </w:pPr>
          </w:p>
        </w:tc>
        <w:tc>
          <w:tcPr>
            <w:tcW w:w="1649" w:type="dxa"/>
            <w:shd w:val="clear" w:color="000000" w:fill="FFFFFF"/>
            <w:vAlign w:val="center"/>
          </w:tcPr>
          <w:p w14:paraId="7A4870B6" w14:textId="77777777" w:rsidR="001F6554" w:rsidRPr="001E3493" w:rsidRDefault="001F6554" w:rsidP="001F6554">
            <w:pPr>
              <w:spacing w:line="240" w:lineRule="auto"/>
            </w:pPr>
          </w:p>
        </w:tc>
      </w:tr>
      <w:tr w:rsidR="00DE1515" w:rsidRPr="001E3493" w14:paraId="7889E408" w14:textId="77777777" w:rsidTr="00FC5BDB">
        <w:trPr>
          <w:cantSplit/>
          <w:trHeight w:val="320"/>
          <w:jc w:val="center"/>
        </w:trPr>
        <w:tc>
          <w:tcPr>
            <w:tcW w:w="1114" w:type="dxa"/>
            <w:vMerge w:val="restart"/>
            <w:shd w:val="clear" w:color="000000" w:fill="FFFFFF"/>
          </w:tcPr>
          <w:p w14:paraId="7F55890D" w14:textId="678E87DF" w:rsidR="00DE1515" w:rsidRPr="001E3493" w:rsidRDefault="00DE1515" w:rsidP="001F6554">
            <w:pPr>
              <w:spacing w:line="240" w:lineRule="auto"/>
            </w:pPr>
            <w:r w:rsidRPr="001E3493">
              <w:t>RF</w:t>
            </w:r>
          </w:p>
        </w:tc>
        <w:tc>
          <w:tcPr>
            <w:tcW w:w="1313" w:type="dxa"/>
            <w:shd w:val="clear" w:color="000000" w:fill="FFFFFF"/>
            <w:vAlign w:val="center"/>
          </w:tcPr>
          <w:p w14:paraId="0F77BA40" w14:textId="77777777" w:rsidR="00DE1515" w:rsidRPr="001E3493" w:rsidRDefault="00DE1515" w:rsidP="001F6554">
            <w:pPr>
              <w:spacing w:line="240" w:lineRule="auto"/>
            </w:pPr>
            <w:r w:rsidRPr="001E3493">
              <w:t>-1</w:t>
            </w:r>
          </w:p>
        </w:tc>
        <w:tc>
          <w:tcPr>
            <w:tcW w:w="2158" w:type="dxa"/>
            <w:shd w:val="clear" w:color="000000" w:fill="FFFFFF"/>
            <w:vAlign w:val="center"/>
          </w:tcPr>
          <w:p w14:paraId="7F30ECE8" w14:textId="77777777" w:rsidR="00DE1515" w:rsidRPr="001E3493" w:rsidRDefault="00DE1515" w:rsidP="001F6554">
            <w:pPr>
              <w:spacing w:line="240" w:lineRule="auto"/>
            </w:pPr>
            <w:r w:rsidRPr="001E3493">
              <w:t xml:space="preserve">0.89 </w:t>
            </w:r>
            <m:oMath>
              <m:r>
                <w:rPr>
                  <w:rFonts w:ascii="Cambria Math" w:hAnsi="Cambria Math"/>
                </w:rPr>
                <m:t>±</m:t>
              </m:r>
            </m:oMath>
            <w:r w:rsidRPr="001E3493">
              <w:t xml:space="preserve"> 0.02</w:t>
            </w:r>
          </w:p>
        </w:tc>
        <w:tc>
          <w:tcPr>
            <w:tcW w:w="1670" w:type="dxa"/>
            <w:shd w:val="clear" w:color="auto" w:fill="auto"/>
            <w:noWrap/>
            <w:vAlign w:val="center"/>
          </w:tcPr>
          <w:p w14:paraId="12FD8150" w14:textId="77777777" w:rsidR="00DE1515" w:rsidRPr="001E3493" w:rsidRDefault="00DE1515" w:rsidP="001F6554">
            <w:pPr>
              <w:spacing w:line="240" w:lineRule="auto"/>
            </w:pPr>
            <w:r w:rsidRPr="001E3493">
              <w:t xml:space="preserve">0.94 </w:t>
            </w:r>
            <m:oMath>
              <m:r>
                <w:rPr>
                  <w:rFonts w:ascii="Cambria Math" w:hAnsi="Cambria Math"/>
                </w:rPr>
                <m:t>±</m:t>
              </m:r>
            </m:oMath>
            <w:r w:rsidRPr="001E3493">
              <w:t xml:space="preserve"> 0.03</w:t>
            </w:r>
          </w:p>
        </w:tc>
        <w:tc>
          <w:tcPr>
            <w:tcW w:w="1716" w:type="dxa"/>
            <w:shd w:val="clear" w:color="000000" w:fill="FFFFFF"/>
            <w:vAlign w:val="center"/>
          </w:tcPr>
          <w:p w14:paraId="22568573" w14:textId="77777777" w:rsidR="00DE1515" w:rsidRPr="001E3493" w:rsidRDefault="00DE1515" w:rsidP="001F6554">
            <w:pPr>
              <w:spacing w:line="240" w:lineRule="auto"/>
            </w:pPr>
            <w:r w:rsidRPr="001E3493">
              <w:t xml:space="preserve">0.82 </w:t>
            </w:r>
            <m:oMath>
              <m:r>
                <w:rPr>
                  <w:rFonts w:ascii="Cambria Math" w:hAnsi="Cambria Math"/>
                </w:rPr>
                <m:t>±</m:t>
              </m:r>
            </m:oMath>
            <w:r w:rsidRPr="001E3493">
              <w:t xml:space="preserve"> 0.03</w:t>
            </w:r>
          </w:p>
        </w:tc>
        <w:tc>
          <w:tcPr>
            <w:tcW w:w="1649" w:type="dxa"/>
            <w:shd w:val="clear" w:color="000000" w:fill="FFFFFF"/>
            <w:vAlign w:val="center"/>
          </w:tcPr>
          <w:p w14:paraId="6C4A46C5" w14:textId="77777777" w:rsidR="00DE1515" w:rsidRPr="001E3493" w:rsidRDefault="00DE1515" w:rsidP="001F6554">
            <w:pPr>
              <w:spacing w:line="240" w:lineRule="auto"/>
            </w:pPr>
            <w:r w:rsidRPr="001E3493">
              <w:t xml:space="preserve">0.90 </w:t>
            </w:r>
            <m:oMath>
              <m:r>
                <w:rPr>
                  <w:rFonts w:ascii="Cambria Math" w:hAnsi="Cambria Math"/>
                </w:rPr>
                <m:t>±</m:t>
              </m:r>
            </m:oMath>
            <w:r w:rsidRPr="001E3493">
              <w:t xml:space="preserve"> 0.02</w:t>
            </w:r>
          </w:p>
        </w:tc>
      </w:tr>
      <w:tr w:rsidR="00DE1515" w:rsidRPr="001E3493" w14:paraId="6F9A20C6" w14:textId="77777777" w:rsidTr="00FC5BDB">
        <w:trPr>
          <w:cantSplit/>
          <w:trHeight w:val="320"/>
          <w:jc w:val="center"/>
        </w:trPr>
        <w:tc>
          <w:tcPr>
            <w:tcW w:w="1114" w:type="dxa"/>
            <w:vMerge/>
            <w:shd w:val="clear" w:color="000000" w:fill="FFFFFF"/>
          </w:tcPr>
          <w:p w14:paraId="5CFDF978" w14:textId="368B1198" w:rsidR="00DE1515" w:rsidRPr="001E3493" w:rsidRDefault="00DE1515" w:rsidP="001F6554">
            <w:pPr>
              <w:spacing w:line="240" w:lineRule="auto"/>
            </w:pPr>
          </w:p>
        </w:tc>
        <w:tc>
          <w:tcPr>
            <w:tcW w:w="1313" w:type="dxa"/>
            <w:shd w:val="clear" w:color="000000" w:fill="FFFFFF"/>
            <w:vAlign w:val="center"/>
          </w:tcPr>
          <w:p w14:paraId="16586675" w14:textId="77777777" w:rsidR="00DE1515" w:rsidRPr="001E3493" w:rsidRDefault="00DE1515" w:rsidP="001F6554">
            <w:pPr>
              <w:spacing w:line="240" w:lineRule="auto"/>
            </w:pPr>
            <w:r w:rsidRPr="001E3493">
              <w:t>7</w:t>
            </w:r>
          </w:p>
        </w:tc>
        <w:tc>
          <w:tcPr>
            <w:tcW w:w="2158" w:type="dxa"/>
            <w:shd w:val="clear" w:color="000000" w:fill="FFFFFF"/>
            <w:vAlign w:val="center"/>
          </w:tcPr>
          <w:p w14:paraId="585F65A1" w14:textId="77777777" w:rsidR="00DE1515" w:rsidRPr="001E3493" w:rsidRDefault="00DE1515" w:rsidP="001F6554">
            <w:pPr>
              <w:spacing w:line="240" w:lineRule="auto"/>
            </w:pPr>
            <w:r w:rsidRPr="001E3493">
              <w:t xml:space="preserve">0.78 </w:t>
            </w:r>
            <m:oMath>
              <m:r>
                <w:rPr>
                  <w:rFonts w:ascii="Cambria Math" w:hAnsi="Cambria Math"/>
                </w:rPr>
                <m:t>±</m:t>
              </m:r>
            </m:oMath>
            <w:r w:rsidRPr="001E3493">
              <w:t xml:space="preserve"> 0.03</w:t>
            </w:r>
          </w:p>
        </w:tc>
        <w:tc>
          <w:tcPr>
            <w:tcW w:w="1670" w:type="dxa"/>
            <w:shd w:val="clear" w:color="auto" w:fill="auto"/>
            <w:noWrap/>
            <w:vAlign w:val="center"/>
          </w:tcPr>
          <w:p w14:paraId="5ECAA422" w14:textId="77777777" w:rsidR="00DE1515" w:rsidRPr="001E3493" w:rsidRDefault="00DE1515" w:rsidP="001F6554">
            <w:pPr>
              <w:spacing w:line="240" w:lineRule="auto"/>
            </w:pPr>
            <w:r w:rsidRPr="001E3493">
              <w:t xml:space="preserve">0.72 </w:t>
            </w:r>
            <m:oMath>
              <m:r>
                <w:rPr>
                  <w:rFonts w:ascii="Cambria Math" w:hAnsi="Cambria Math"/>
                </w:rPr>
                <m:t>±</m:t>
              </m:r>
            </m:oMath>
            <w:r w:rsidRPr="001E3493">
              <w:t xml:space="preserve"> 0.03</w:t>
            </w:r>
          </w:p>
        </w:tc>
        <w:tc>
          <w:tcPr>
            <w:tcW w:w="1716" w:type="dxa"/>
            <w:shd w:val="clear" w:color="000000" w:fill="FFFFFF"/>
            <w:vAlign w:val="center"/>
          </w:tcPr>
          <w:p w14:paraId="1F07939B" w14:textId="77777777" w:rsidR="00DE1515" w:rsidRPr="001E3493" w:rsidRDefault="00DE1515" w:rsidP="001F6554">
            <w:pPr>
              <w:spacing w:line="240" w:lineRule="auto"/>
            </w:pPr>
            <w:r w:rsidRPr="001E3493">
              <w:t xml:space="preserve">0.69 </w:t>
            </w:r>
            <m:oMath>
              <m:r>
                <w:rPr>
                  <w:rFonts w:ascii="Cambria Math" w:hAnsi="Cambria Math"/>
                </w:rPr>
                <m:t>±</m:t>
              </m:r>
            </m:oMath>
            <w:r w:rsidRPr="001E3493">
              <w:t xml:space="preserve"> 0.04</w:t>
            </w:r>
          </w:p>
        </w:tc>
        <w:tc>
          <w:tcPr>
            <w:tcW w:w="1649" w:type="dxa"/>
            <w:shd w:val="clear" w:color="000000" w:fill="FFFFFF"/>
            <w:vAlign w:val="center"/>
          </w:tcPr>
          <w:p w14:paraId="00B66054" w14:textId="77777777" w:rsidR="00DE1515" w:rsidRPr="001E3493" w:rsidRDefault="00DE1515" w:rsidP="001F6554">
            <w:pPr>
              <w:spacing w:line="240" w:lineRule="auto"/>
            </w:pPr>
            <w:r w:rsidRPr="001E3493">
              <w:t xml:space="preserve">0.82 </w:t>
            </w:r>
            <m:oMath>
              <m:r>
                <w:rPr>
                  <w:rFonts w:ascii="Cambria Math" w:hAnsi="Cambria Math"/>
                </w:rPr>
                <m:t>±</m:t>
              </m:r>
            </m:oMath>
            <w:r w:rsidRPr="001E3493">
              <w:t xml:space="preserve"> 0.04</w:t>
            </w:r>
          </w:p>
        </w:tc>
      </w:tr>
      <w:tr w:rsidR="00DE1515" w:rsidRPr="001E3493" w14:paraId="06ED6E34" w14:textId="77777777" w:rsidTr="00FC5BDB">
        <w:trPr>
          <w:cantSplit/>
          <w:trHeight w:val="320"/>
          <w:jc w:val="center"/>
        </w:trPr>
        <w:tc>
          <w:tcPr>
            <w:tcW w:w="1114" w:type="dxa"/>
            <w:vMerge/>
            <w:shd w:val="clear" w:color="000000" w:fill="FFFFFF"/>
          </w:tcPr>
          <w:p w14:paraId="06E836DB" w14:textId="57CE5B2E" w:rsidR="00DE1515" w:rsidRPr="001E3493" w:rsidRDefault="00DE1515" w:rsidP="001F6554">
            <w:pPr>
              <w:spacing w:line="240" w:lineRule="auto"/>
            </w:pPr>
          </w:p>
        </w:tc>
        <w:tc>
          <w:tcPr>
            <w:tcW w:w="1313" w:type="dxa"/>
            <w:shd w:val="clear" w:color="000000" w:fill="FFFFFF"/>
            <w:vAlign w:val="center"/>
          </w:tcPr>
          <w:p w14:paraId="158D365E" w14:textId="77777777" w:rsidR="00DE1515" w:rsidRPr="001E3493" w:rsidRDefault="00DE1515" w:rsidP="001F6554">
            <w:pPr>
              <w:spacing w:line="240" w:lineRule="auto"/>
            </w:pPr>
            <w:r w:rsidRPr="001E3493">
              <w:t>14</w:t>
            </w:r>
          </w:p>
        </w:tc>
        <w:tc>
          <w:tcPr>
            <w:tcW w:w="2158" w:type="dxa"/>
            <w:shd w:val="clear" w:color="000000" w:fill="FFFFFF"/>
            <w:vAlign w:val="center"/>
          </w:tcPr>
          <w:p w14:paraId="656B8093" w14:textId="77777777" w:rsidR="00DE1515" w:rsidRPr="001E3493" w:rsidRDefault="00DE1515" w:rsidP="001F6554">
            <w:pPr>
              <w:spacing w:line="240" w:lineRule="auto"/>
            </w:pPr>
            <w:r w:rsidRPr="001E3493">
              <w:t xml:space="preserve">0.88 </w:t>
            </w:r>
            <m:oMath>
              <m:r>
                <w:rPr>
                  <w:rFonts w:ascii="Cambria Math" w:hAnsi="Cambria Math"/>
                </w:rPr>
                <m:t>±</m:t>
              </m:r>
            </m:oMath>
            <w:r w:rsidRPr="001E3493">
              <w:t xml:space="preserve"> 0.03</w:t>
            </w:r>
          </w:p>
        </w:tc>
        <w:tc>
          <w:tcPr>
            <w:tcW w:w="1670" w:type="dxa"/>
            <w:shd w:val="clear" w:color="auto" w:fill="auto"/>
            <w:noWrap/>
            <w:vAlign w:val="center"/>
          </w:tcPr>
          <w:p w14:paraId="68306BBB" w14:textId="77777777" w:rsidR="00DE1515" w:rsidRPr="001E3493" w:rsidRDefault="00DE1515" w:rsidP="001F6554">
            <w:pPr>
              <w:spacing w:line="240" w:lineRule="auto"/>
            </w:pPr>
            <w:r w:rsidRPr="001E3493">
              <w:t xml:space="preserve">0.81 </w:t>
            </w:r>
            <m:oMath>
              <m:r>
                <w:rPr>
                  <w:rFonts w:ascii="Cambria Math" w:hAnsi="Cambria Math"/>
                </w:rPr>
                <m:t>±</m:t>
              </m:r>
            </m:oMath>
            <w:r w:rsidRPr="001E3493">
              <w:t xml:space="preserve"> 0.03 </w:t>
            </w:r>
          </w:p>
        </w:tc>
        <w:tc>
          <w:tcPr>
            <w:tcW w:w="1716" w:type="dxa"/>
            <w:shd w:val="clear" w:color="000000" w:fill="FFFFFF"/>
            <w:vAlign w:val="center"/>
          </w:tcPr>
          <w:p w14:paraId="24A1C717" w14:textId="77777777" w:rsidR="00DE1515" w:rsidRPr="001E3493" w:rsidRDefault="00DE1515" w:rsidP="001F6554">
            <w:pPr>
              <w:spacing w:line="240" w:lineRule="auto"/>
            </w:pPr>
            <w:r w:rsidRPr="001E3493">
              <w:t xml:space="preserve">0.79 </w:t>
            </w:r>
            <m:oMath>
              <m:r>
                <w:rPr>
                  <w:rFonts w:ascii="Cambria Math" w:hAnsi="Cambria Math"/>
                </w:rPr>
                <m:t>±</m:t>
              </m:r>
            </m:oMath>
            <w:r w:rsidRPr="001E3493">
              <w:t xml:space="preserve"> 0.05</w:t>
            </w:r>
          </w:p>
        </w:tc>
        <w:tc>
          <w:tcPr>
            <w:tcW w:w="1649" w:type="dxa"/>
            <w:shd w:val="clear" w:color="000000" w:fill="FFFFFF"/>
            <w:vAlign w:val="center"/>
          </w:tcPr>
          <w:p w14:paraId="6D5F953E" w14:textId="77777777" w:rsidR="00DE1515" w:rsidRPr="001E3493" w:rsidRDefault="00DE1515" w:rsidP="001F6554">
            <w:pPr>
              <w:spacing w:line="240" w:lineRule="auto"/>
            </w:pPr>
            <w:r w:rsidRPr="001E3493">
              <w:t xml:space="preserve">0.89 </w:t>
            </w:r>
            <m:oMath>
              <m:r>
                <w:rPr>
                  <w:rFonts w:ascii="Cambria Math" w:hAnsi="Cambria Math"/>
                </w:rPr>
                <m:t xml:space="preserve">± </m:t>
              </m:r>
            </m:oMath>
            <w:r w:rsidRPr="001E3493">
              <w:t>0.02</w:t>
            </w:r>
          </w:p>
        </w:tc>
      </w:tr>
      <w:tr w:rsidR="00DE1515" w:rsidRPr="001E3493" w14:paraId="03B09400" w14:textId="77777777" w:rsidTr="00FC5BDB">
        <w:trPr>
          <w:cantSplit/>
          <w:trHeight w:val="320"/>
          <w:jc w:val="center"/>
        </w:trPr>
        <w:tc>
          <w:tcPr>
            <w:tcW w:w="1114" w:type="dxa"/>
            <w:vMerge/>
            <w:shd w:val="clear" w:color="000000" w:fill="FFFFFF"/>
          </w:tcPr>
          <w:p w14:paraId="5DA96BF9" w14:textId="7E8C7E27" w:rsidR="00DE1515" w:rsidRPr="001E3493" w:rsidRDefault="00DE1515" w:rsidP="001F6554">
            <w:pPr>
              <w:spacing w:line="240" w:lineRule="auto"/>
            </w:pPr>
          </w:p>
        </w:tc>
        <w:tc>
          <w:tcPr>
            <w:tcW w:w="1313" w:type="dxa"/>
            <w:shd w:val="clear" w:color="000000" w:fill="FFFFFF"/>
            <w:vAlign w:val="center"/>
          </w:tcPr>
          <w:p w14:paraId="47A01A4E" w14:textId="77777777" w:rsidR="00DE1515" w:rsidRPr="001E3493" w:rsidRDefault="00DE1515" w:rsidP="001F6554">
            <w:pPr>
              <w:spacing w:line="240" w:lineRule="auto"/>
            </w:pPr>
            <w:r w:rsidRPr="001E3493">
              <w:t>28</w:t>
            </w:r>
          </w:p>
        </w:tc>
        <w:tc>
          <w:tcPr>
            <w:tcW w:w="2158" w:type="dxa"/>
            <w:shd w:val="clear" w:color="000000" w:fill="FFFFFF"/>
            <w:vAlign w:val="center"/>
          </w:tcPr>
          <w:p w14:paraId="641DFCEC" w14:textId="77777777" w:rsidR="00DE1515" w:rsidRPr="001E3493" w:rsidRDefault="00DE1515" w:rsidP="001F6554">
            <w:pPr>
              <w:spacing w:line="240" w:lineRule="auto"/>
            </w:pPr>
            <w:r w:rsidRPr="001E3493">
              <w:t xml:space="preserve">0.86 </w:t>
            </w:r>
            <m:oMath>
              <m:r>
                <w:rPr>
                  <w:rFonts w:ascii="Cambria Math" w:hAnsi="Cambria Math"/>
                </w:rPr>
                <m:t>±</m:t>
              </m:r>
            </m:oMath>
            <w:r w:rsidRPr="001E3493">
              <w:t xml:space="preserve"> 0.02</w:t>
            </w:r>
          </w:p>
        </w:tc>
        <w:tc>
          <w:tcPr>
            <w:tcW w:w="1670" w:type="dxa"/>
            <w:shd w:val="clear" w:color="auto" w:fill="auto"/>
            <w:noWrap/>
            <w:vAlign w:val="center"/>
          </w:tcPr>
          <w:p w14:paraId="6D7CDAB9" w14:textId="77777777" w:rsidR="00DE1515" w:rsidRPr="001E3493" w:rsidRDefault="00DE1515" w:rsidP="001F6554">
            <w:pPr>
              <w:spacing w:line="240" w:lineRule="auto"/>
            </w:pPr>
            <w:r w:rsidRPr="001E3493">
              <w:t xml:space="preserve">0.82 </w:t>
            </w:r>
            <m:oMath>
              <m:r>
                <w:rPr>
                  <w:rFonts w:ascii="Cambria Math" w:hAnsi="Cambria Math"/>
                </w:rPr>
                <m:t>±</m:t>
              </m:r>
            </m:oMath>
            <w:r w:rsidRPr="001E3493">
              <w:t xml:space="preserve"> 0.03</w:t>
            </w:r>
          </w:p>
        </w:tc>
        <w:tc>
          <w:tcPr>
            <w:tcW w:w="1716" w:type="dxa"/>
            <w:shd w:val="clear" w:color="000000" w:fill="FFFFFF"/>
            <w:vAlign w:val="center"/>
          </w:tcPr>
          <w:p w14:paraId="69DFE81C" w14:textId="77777777" w:rsidR="00DE1515" w:rsidRPr="001E3493" w:rsidRDefault="00DE1515" w:rsidP="001F6554">
            <w:pPr>
              <w:spacing w:line="240" w:lineRule="auto"/>
            </w:pPr>
            <w:r w:rsidRPr="001E3493">
              <w:t xml:space="preserve">0.80 </w:t>
            </w:r>
            <m:oMath>
              <m:r>
                <w:rPr>
                  <w:rFonts w:ascii="Cambria Math" w:hAnsi="Cambria Math"/>
                </w:rPr>
                <m:t>±</m:t>
              </m:r>
            </m:oMath>
            <w:r w:rsidRPr="001E3493">
              <w:t xml:space="preserve"> 0.03</w:t>
            </w:r>
          </w:p>
        </w:tc>
        <w:tc>
          <w:tcPr>
            <w:tcW w:w="1649" w:type="dxa"/>
            <w:shd w:val="clear" w:color="000000" w:fill="FFFFFF"/>
            <w:vAlign w:val="center"/>
          </w:tcPr>
          <w:p w14:paraId="4DD87295" w14:textId="77777777" w:rsidR="00DE1515" w:rsidRPr="001E3493" w:rsidRDefault="00DE1515" w:rsidP="001F6554">
            <w:pPr>
              <w:spacing w:line="240" w:lineRule="auto"/>
            </w:pPr>
            <w:r w:rsidRPr="001E3493">
              <w:t>0.85</w:t>
            </w:r>
            <m:oMath>
              <m:r>
                <w:rPr>
                  <w:rFonts w:ascii="Cambria Math" w:hAnsi="Cambria Math"/>
                </w:rPr>
                <m:t xml:space="preserve"> ±</m:t>
              </m:r>
            </m:oMath>
            <w:r w:rsidRPr="001E3493">
              <w:t xml:space="preserve"> 0.01</w:t>
            </w:r>
          </w:p>
        </w:tc>
      </w:tr>
      <w:tr w:rsidR="00DE1515" w:rsidRPr="001E3493" w14:paraId="6F4BDE00" w14:textId="77777777" w:rsidTr="00FC5BDB">
        <w:trPr>
          <w:cantSplit/>
          <w:trHeight w:val="320"/>
          <w:jc w:val="center"/>
        </w:trPr>
        <w:tc>
          <w:tcPr>
            <w:tcW w:w="1114" w:type="dxa"/>
            <w:vMerge/>
            <w:shd w:val="clear" w:color="000000" w:fill="FFFFFF"/>
          </w:tcPr>
          <w:p w14:paraId="282A7D9F" w14:textId="77777777" w:rsidR="00DE1515" w:rsidRPr="001E3493" w:rsidRDefault="00DE1515" w:rsidP="001F6554">
            <w:pPr>
              <w:spacing w:line="240" w:lineRule="auto"/>
            </w:pPr>
          </w:p>
        </w:tc>
        <w:tc>
          <w:tcPr>
            <w:tcW w:w="1313" w:type="dxa"/>
            <w:shd w:val="clear" w:color="000000" w:fill="FFFFFF"/>
            <w:vAlign w:val="center"/>
          </w:tcPr>
          <w:p w14:paraId="01220A64" w14:textId="77777777" w:rsidR="00DE1515" w:rsidRPr="001E3493" w:rsidRDefault="00DE1515" w:rsidP="001F6554">
            <w:pPr>
              <w:spacing w:line="240" w:lineRule="auto"/>
            </w:pPr>
            <w:r w:rsidRPr="001E3493">
              <w:t>42</w:t>
            </w:r>
          </w:p>
        </w:tc>
        <w:tc>
          <w:tcPr>
            <w:tcW w:w="2158" w:type="dxa"/>
            <w:shd w:val="clear" w:color="000000" w:fill="FFFFFF"/>
            <w:vAlign w:val="center"/>
          </w:tcPr>
          <w:p w14:paraId="11F558B3" w14:textId="77777777" w:rsidR="00DE1515" w:rsidRPr="001E3493" w:rsidRDefault="00DE1515" w:rsidP="001F6554">
            <w:pPr>
              <w:spacing w:line="240" w:lineRule="auto"/>
            </w:pPr>
            <w:r w:rsidRPr="001E3493">
              <w:t xml:space="preserve">0.91 </w:t>
            </w:r>
            <m:oMath>
              <m:r>
                <w:rPr>
                  <w:rFonts w:ascii="Cambria Math" w:hAnsi="Cambria Math"/>
                </w:rPr>
                <m:t>±</m:t>
              </m:r>
            </m:oMath>
            <w:r w:rsidRPr="001E3493">
              <w:t xml:space="preserve"> 0.01</w:t>
            </w:r>
          </w:p>
        </w:tc>
        <w:tc>
          <w:tcPr>
            <w:tcW w:w="1670" w:type="dxa"/>
            <w:shd w:val="clear" w:color="auto" w:fill="auto"/>
            <w:noWrap/>
            <w:vAlign w:val="center"/>
          </w:tcPr>
          <w:p w14:paraId="0C58919D" w14:textId="77777777" w:rsidR="00DE1515" w:rsidRPr="001E3493" w:rsidRDefault="00DE1515" w:rsidP="001F6554">
            <w:pPr>
              <w:spacing w:line="240" w:lineRule="auto"/>
            </w:pPr>
            <w:r w:rsidRPr="001E3493">
              <w:t xml:space="preserve">0.85 </w:t>
            </w:r>
            <m:oMath>
              <m:r>
                <w:rPr>
                  <w:rFonts w:ascii="Cambria Math" w:hAnsi="Cambria Math"/>
                </w:rPr>
                <m:t>±</m:t>
              </m:r>
            </m:oMath>
            <w:r w:rsidRPr="001E3493">
              <w:t xml:space="preserve"> 0.02</w:t>
            </w:r>
          </w:p>
        </w:tc>
        <w:tc>
          <w:tcPr>
            <w:tcW w:w="1716" w:type="dxa"/>
            <w:shd w:val="clear" w:color="000000" w:fill="FFFFFF"/>
            <w:vAlign w:val="center"/>
          </w:tcPr>
          <w:p w14:paraId="3CD6F70F" w14:textId="77777777" w:rsidR="00DE1515" w:rsidRPr="001E3493" w:rsidRDefault="00DE1515" w:rsidP="001F6554">
            <w:pPr>
              <w:spacing w:line="240" w:lineRule="auto"/>
            </w:pPr>
            <w:r w:rsidRPr="001E3493">
              <w:t xml:space="preserve">0.87 </w:t>
            </w:r>
            <m:oMath>
              <m:r>
                <w:rPr>
                  <w:rFonts w:ascii="Cambria Math" w:hAnsi="Cambria Math"/>
                </w:rPr>
                <m:t>±</m:t>
              </m:r>
            </m:oMath>
            <w:r w:rsidRPr="001E3493">
              <w:t xml:space="preserve"> 0.02</w:t>
            </w:r>
          </w:p>
        </w:tc>
        <w:tc>
          <w:tcPr>
            <w:tcW w:w="1649" w:type="dxa"/>
            <w:shd w:val="clear" w:color="000000" w:fill="FFFFFF"/>
            <w:vAlign w:val="center"/>
          </w:tcPr>
          <w:p w14:paraId="1DD0D36E" w14:textId="77777777" w:rsidR="00DE1515" w:rsidRPr="001E3493" w:rsidRDefault="00DE1515" w:rsidP="001F6554">
            <w:pPr>
              <w:spacing w:line="240" w:lineRule="auto"/>
            </w:pPr>
            <w:r w:rsidRPr="001E3493">
              <w:t xml:space="preserve">0.89 </w:t>
            </w:r>
            <m:oMath>
              <m:r>
                <w:rPr>
                  <w:rFonts w:ascii="Cambria Math" w:hAnsi="Cambria Math"/>
                </w:rPr>
                <m:t>±</m:t>
              </m:r>
            </m:oMath>
            <w:r w:rsidRPr="001E3493">
              <w:t xml:space="preserve"> 0.02</w:t>
            </w:r>
          </w:p>
        </w:tc>
      </w:tr>
      <w:tr w:rsidR="00DE1515" w:rsidRPr="001E3493" w14:paraId="6FEAD0BB" w14:textId="77777777" w:rsidTr="00FC5BDB">
        <w:trPr>
          <w:cantSplit/>
          <w:trHeight w:val="320"/>
          <w:jc w:val="center"/>
        </w:trPr>
        <w:tc>
          <w:tcPr>
            <w:tcW w:w="1114" w:type="dxa"/>
            <w:vMerge/>
            <w:shd w:val="clear" w:color="000000" w:fill="FFFFFF"/>
          </w:tcPr>
          <w:p w14:paraId="4C90AB4C" w14:textId="77777777" w:rsidR="00DE1515" w:rsidRPr="001E3493" w:rsidRDefault="00DE1515" w:rsidP="001F6554">
            <w:pPr>
              <w:spacing w:line="240" w:lineRule="auto"/>
            </w:pPr>
          </w:p>
        </w:tc>
        <w:tc>
          <w:tcPr>
            <w:tcW w:w="1313" w:type="dxa"/>
            <w:shd w:val="clear" w:color="000000" w:fill="FFFFFF"/>
            <w:vAlign w:val="center"/>
          </w:tcPr>
          <w:p w14:paraId="650861D7" w14:textId="77777777" w:rsidR="00DE1515" w:rsidRPr="001E3493" w:rsidRDefault="00DE1515" w:rsidP="001F6554">
            <w:pPr>
              <w:spacing w:line="240" w:lineRule="auto"/>
            </w:pPr>
            <w:r w:rsidRPr="001E3493">
              <w:t>56</w:t>
            </w:r>
          </w:p>
        </w:tc>
        <w:tc>
          <w:tcPr>
            <w:tcW w:w="2158" w:type="dxa"/>
            <w:shd w:val="clear" w:color="000000" w:fill="FFFFFF"/>
            <w:vAlign w:val="center"/>
          </w:tcPr>
          <w:p w14:paraId="0D9E7024" w14:textId="77777777" w:rsidR="00DE1515" w:rsidRPr="001E3493" w:rsidRDefault="00DE1515" w:rsidP="001F6554">
            <w:pPr>
              <w:spacing w:line="240" w:lineRule="auto"/>
            </w:pPr>
            <w:r w:rsidRPr="001E3493">
              <w:t xml:space="preserve">0.88 </w:t>
            </w:r>
            <m:oMath>
              <m:r>
                <w:rPr>
                  <w:rFonts w:ascii="Cambria Math" w:hAnsi="Cambria Math"/>
                </w:rPr>
                <m:t>±</m:t>
              </m:r>
            </m:oMath>
            <w:r w:rsidRPr="001E3493">
              <w:t xml:space="preserve"> 0.03</w:t>
            </w:r>
          </w:p>
        </w:tc>
        <w:tc>
          <w:tcPr>
            <w:tcW w:w="1670" w:type="dxa"/>
            <w:shd w:val="clear" w:color="auto" w:fill="auto"/>
            <w:noWrap/>
            <w:vAlign w:val="bottom"/>
          </w:tcPr>
          <w:p w14:paraId="1240D24C" w14:textId="77777777" w:rsidR="00DE1515" w:rsidRPr="001E3493" w:rsidRDefault="00DE1515" w:rsidP="001F6554">
            <w:pPr>
              <w:spacing w:line="240" w:lineRule="auto"/>
            </w:pPr>
          </w:p>
        </w:tc>
        <w:tc>
          <w:tcPr>
            <w:tcW w:w="1716" w:type="dxa"/>
            <w:shd w:val="clear" w:color="000000" w:fill="FFFFFF"/>
            <w:vAlign w:val="center"/>
          </w:tcPr>
          <w:p w14:paraId="5BD07072" w14:textId="77777777" w:rsidR="00DE1515" w:rsidRPr="001E3493" w:rsidRDefault="00DE1515" w:rsidP="001F6554">
            <w:pPr>
              <w:spacing w:line="240" w:lineRule="auto"/>
            </w:pPr>
            <w:r w:rsidRPr="001E3493">
              <w:t xml:space="preserve">0.88 </w:t>
            </w:r>
            <m:oMath>
              <m:r>
                <w:rPr>
                  <w:rFonts w:ascii="Cambria Math" w:hAnsi="Cambria Math"/>
                </w:rPr>
                <m:t>±</m:t>
              </m:r>
            </m:oMath>
            <w:r w:rsidRPr="001E3493">
              <w:t xml:space="preserve"> 0.05</w:t>
            </w:r>
          </w:p>
        </w:tc>
        <w:tc>
          <w:tcPr>
            <w:tcW w:w="1649" w:type="dxa"/>
            <w:shd w:val="clear" w:color="000000" w:fill="FFFFFF"/>
            <w:vAlign w:val="center"/>
          </w:tcPr>
          <w:p w14:paraId="6676A026" w14:textId="77777777" w:rsidR="00DE1515" w:rsidRPr="001E3493" w:rsidRDefault="00DE1515" w:rsidP="001F6554">
            <w:pPr>
              <w:spacing w:line="240" w:lineRule="auto"/>
            </w:pPr>
            <w:r w:rsidRPr="001E3493">
              <w:t xml:space="preserve">0.87 </w:t>
            </w:r>
            <m:oMath>
              <m:r>
                <w:rPr>
                  <w:rFonts w:ascii="Cambria Math" w:hAnsi="Cambria Math"/>
                </w:rPr>
                <m:t>±</m:t>
              </m:r>
            </m:oMath>
            <w:r w:rsidRPr="001E3493">
              <w:t xml:space="preserve"> 0.03</w:t>
            </w:r>
          </w:p>
        </w:tc>
      </w:tr>
      <w:tr w:rsidR="00DE1515" w:rsidRPr="001E3493" w14:paraId="0CA436AD" w14:textId="77777777" w:rsidTr="00FC5BDB">
        <w:trPr>
          <w:cantSplit/>
          <w:trHeight w:val="320"/>
          <w:jc w:val="center"/>
        </w:trPr>
        <w:tc>
          <w:tcPr>
            <w:tcW w:w="1114" w:type="dxa"/>
            <w:vMerge/>
            <w:shd w:val="clear" w:color="000000" w:fill="FFFFFF"/>
          </w:tcPr>
          <w:p w14:paraId="1E568A99" w14:textId="77777777" w:rsidR="00DE1515" w:rsidRPr="001E3493" w:rsidRDefault="00DE1515" w:rsidP="001F6554">
            <w:pPr>
              <w:spacing w:line="240" w:lineRule="auto"/>
            </w:pPr>
          </w:p>
        </w:tc>
        <w:tc>
          <w:tcPr>
            <w:tcW w:w="1313" w:type="dxa"/>
            <w:shd w:val="clear" w:color="000000" w:fill="FFFFFF"/>
            <w:vAlign w:val="center"/>
          </w:tcPr>
          <w:p w14:paraId="790FE260" w14:textId="77777777" w:rsidR="00DE1515" w:rsidRPr="001E3493" w:rsidRDefault="00DE1515" w:rsidP="001F6554">
            <w:pPr>
              <w:spacing w:line="240" w:lineRule="auto"/>
            </w:pPr>
            <w:r w:rsidRPr="001E3493">
              <w:t>70</w:t>
            </w:r>
          </w:p>
        </w:tc>
        <w:tc>
          <w:tcPr>
            <w:tcW w:w="2158" w:type="dxa"/>
            <w:shd w:val="clear" w:color="000000" w:fill="FFFFFF"/>
            <w:vAlign w:val="center"/>
          </w:tcPr>
          <w:p w14:paraId="716C720F" w14:textId="77777777" w:rsidR="00DE1515" w:rsidRPr="001E3493" w:rsidRDefault="00DE1515" w:rsidP="001F6554">
            <w:pPr>
              <w:spacing w:line="240" w:lineRule="auto"/>
            </w:pPr>
            <w:r w:rsidRPr="001E3493">
              <w:t xml:space="preserve">0.90 </w:t>
            </w:r>
            <m:oMath>
              <m:r>
                <w:rPr>
                  <w:rFonts w:ascii="Cambria Math" w:hAnsi="Cambria Math"/>
                </w:rPr>
                <m:t>±</m:t>
              </m:r>
            </m:oMath>
            <w:r w:rsidRPr="001E3493">
              <w:t xml:space="preserve"> 0.03</w:t>
            </w:r>
          </w:p>
        </w:tc>
        <w:tc>
          <w:tcPr>
            <w:tcW w:w="1670" w:type="dxa"/>
            <w:shd w:val="clear" w:color="auto" w:fill="auto"/>
            <w:noWrap/>
            <w:vAlign w:val="bottom"/>
          </w:tcPr>
          <w:p w14:paraId="6860ACF2" w14:textId="77777777" w:rsidR="00DE1515" w:rsidRPr="001E3493" w:rsidRDefault="00DE1515" w:rsidP="001F6554">
            <w:pPr>
              <w:spacing w:line="240" w:lineRule="auto"/>
            </w:pPr>
          </w:p>
        </w:tc>
        <w:tc>
          <w:tcPr>
            <w:tcW w:w="1716" w:type="dxa"/>
            <w:shd w:val="clear" w:color="000000" w:fill="FFFFFF"/>
            <w:vAlign w:val="center"/>
          </w:tcPr>
          <w:p w14:paraId="5FD7B7B9" w14:textId="77777777" w:rsidR="00DE1515" w:rsidRPr="001E3493" w:rsidRDefault="00DE1515" w:rsidP="001F6554">
            <w:pPr>
              <w:spacing w:line="240" w:lineRule="auto"/>
            </w:pPr>
            <w:r w:rsidRPr="001E3493">
              <w:t xml:space="preserve">0.89 </w:t>
            </w:r>
            <m:oMath>
              <m:r>
                <w:rPr>
                  <w:rFonts w:ascii="Cambria Math" w:hAnsi="Cambria Math"/>
                </w:rPr>
                <m:t>±</m:t>
              </m:r>
            </m:oMath>
            <w:r w:rsidRPr="001E3493">
              <w:t xml:space="preserve"> 0.04</w:t>
            </w:r>
          </w:p>
        </w:tc>
        <w:tc>
          <w:tcPr>
            <w:tcW w:w="1649" w:type="dxa"/>
            <w:shd w:val="clear" w:color="000000" w:fill="FFFFFF"/>
            <w:vAlign w:val="center"/>
          </w:tcPr>
          <w:p w14:paraId="71B01F0D" w14:textId="77777777" w:rsidR="00DE1515" w:rsidRPr="001E3493" w:rsidRDefault="00DE1515" w:rsidP="001F6554">
            <w:pPr>
              <w:spacing w:line="240" w:lineRule="auto"/>
            </w:pPr>
            <w:r w:rsidRPr="001E3493">
              <w:t xml:space="preserve">0.92 </w:t>
            </w:r>
            <m:oMath>
              <m:r>
                <w:rPr>
                  <w:rFonts w:ascii="Cambria Math" w:hAnsi="Cambria Math"/>
                </w:rPr>
                <m:t>±</m:t>
              </m:r>
            </m:oMath>
            <w:r w:rsidRPr="001E3493">
              <w:t xml:space="preserve"> 0.03</w:t>
            </w:r>
          </w:p>
        </w:tc>
      </w:tr>
      <w:tr w:rsidR="00DE1515" w:rsidRPr="001E3493" w14:paraId="41CB1204" w14:textId="77777777" w:rsidTr="00FC5BDB">
        <w:trPr>
          <w:cantSplit/>
          <w:trHeight w:val="320"/>
          <w:jc w:val="center"/>
        </w:trPr>
        <w:tc>
          <w:tcPr>
            <w:tcW w:w="1114" w:type="dxa"/>
            <w:vMerge/>
            <w:tcBorders>
              <w:bottom w:val="single" w:sz="4" w:space="0" w:color="auto"/>
            </w:tcBorders>
            <w:shd w:val="clear" w:color="000000" w:fill="FFFFFF"/>
          </w:tcPr>
          <w:p w14:paraId="12D2558E" w14:textId="77777777" w:rsidR="00DE1515" w:rsidRPr="001E3493" w:rsidRDefault="00DE1515" w:rsidP="001F6554">
            <w:pPr>
              <w:spacing w:line="240" w:lineRule="auto"/>
            </w:pPr>
          </w:p>
        </w:tc>
        <w:tc>
          <w:tcPr>
            <w:tcW w:w="1313" w:type="dxa"/>
            <w:tcBorders>
              <w:bottom w:val="single" w:sz="4" w:space="0" w:color="auto"/>
            </w:tcBorders>
            <w:shd w:val="clear" w:color="000000" w:fill="FFFFFF"/>
            <w:vAlign w:val="center"/>
          </w:tcPr>
          <w:p w14:paraId="2A28DFBC" w14:textId="77777777" w:rsidR="00DE1515" w:rsidRPr="001E3493" w:rsidRDefault="00DE1515" w:rsidP="001F6554">
            <w:pPr>
              <w:spacing w:line="240" w:lineRule="auto"/>
            </w:pPr>
            <w:r w:rsidRPr="001E3493">
              <w:t>84</w:t>
            </w:r>
          </w:p>
        </w:tc>
        <w:tc>
          <w:tcPr>
            <w:tcW w:w="2158" w:type="dxa"/>
            <w:tcBorders>
              <w:bottom w:val="single" w:sz="4" w:space="0" w:color="auto"/>
            </w:tcBorders>
            <w:shd w:val="clear" w:color="000000" w:fill="FFFFFF"/>
            <w:vAlign w:val="center"/>
          </w:tcPr>
          <w:p w14:paraId="7D1BFD25" w14:textId="77777777" w:rsidR="00DE1515" w:rsidRPr="001E3493" w:rsidRDefault="00DE1515" w:rsidP="001F6554">
            <w:pPr>
              <w:spacing w:line="240" w:lineRule="auto"/>
            </w:pPr>
            <w:r w:rsidRPr="001E3493">
              <w:t xml:space="preserve">0.92 </w:t>
            </w:r>
            <m:oMath>
              <m:r>
                <w:rPr>
                  <w:rFonts w:ascii="Cambria Math" w:hAnsi="Cambria Math"/>
                </w:rPr>
                <m:t>±</m:t>
              </m:r>
            </m:oMath>
            <w:r w:rsidRPr="001E3493">
              <w:t xml:space="preserve"> 0.04</w:t>
            </w:r>
          </w:p>
        </w:tc>
        <w:tc>
          <w:tcPr>
            <w:tcW w:w="1670" w:type="dxa"/>
            <w:tcBorders>
              <w:bottom w:val="single" w:sz="4" w:space="0" w:color="auto"/>
            </w:tcBorders>
            <w:shd w:val="clear" w:color="auto" w:fill="auto"/>
            <w:noWrap/>
            <w:vAlign w:val="bottom"/>
          </w:tcPr>
          <w:p w14:paraId="35CB6A14" w14:textId="77777777" w:rsidR="00DE1515" w:rsidRPr="001E3493" w:rsidRDefault="00DE1515" w:rsidP="001F6554">
            <w:pPr>
              <w:spacing w:line="240" w:lineRule="auto"/>
            </w:pPr>
          </w:p>
        </w:tc>
        <w:tc>
          <w:tcPr>
            <w:tcW w:w="1716" w:type="dxa"/>
            <w:tcBorders>
              <w:bottom w:val="single" w:sz="4" w:space="0" w:color="auto"/>
            </w:tcBorders>
            <w:shd w:val="clear" w:color="000000" w:fill="FFFFFF"/>
            <w:vAlign w:val="center"/>
          </w:tcPr>
          <w:p w14:paraId="57B161FF" w14:textId="77777777" w:rsidR="00DE1515" w:rsidRPr="001E3493" w:rsidRDefault="00DE1515" w:rsidP="001F6554">
            <w:pPr>
              <w:spacing w:line="240" w:lineRule="auto"/>
            </w:pPr>
            <w:r w:rsidRPr="001E3493">
              <w:t xml:space="preserve">0.82 </w:t>
            </w:r>
            <m:oMath>
              <m:r>
                <w:rPr>
                  <w:rFonts w:ascii="Cambria Math" w:hAnsi="Cambria Math"/>
                </w:rPr>
                <m:t>±</m:t>
              </m:r>
            </m:oMath>
            <w:r w:rsidRPr="001E3493">
              <w:t xml:space="preserve"> 0.02</w:t>
            </w:r>
          </w:p>
        </w:tc>
        <w:tc>
          <w:tcPr>
            <w:tcW w:w="1649" w:type="dxa"/>
            <w:tcBorders>
              <w:bottom w:val="single" w:sz="4" w:space="0" w:color="auto"/>
            </w:tcBorders>
            <w:shd w:val="clear" w:color="000000" w:fill="FFFFFF"/>
            <w:vAlign w:val="center"/>
          </w:tcPr>
          <w:p w14:paraId="4B096095" w14:textId="77777777" w:rsidR="00DE1515" w:rsidRPr="001E3493" w:rsidRDefault="00DE1515" w:rsidP="001F6554">
            <w:pPr>
              <w:spacing w:line="240" w:lineRule="auto"/>
            </w:pPr>
            <w:r w:rsidRPr="001E3493">
              <w:t xml:space="preserve">0.92 </w:t>
            </w:r>
            <m:oMath>
              <m:r>
                <w:rPr>
                  <w:rFonts w:ascii="Cambria Math" w:hAnsi="Cambria Math"/>
                </w:rPr>
                <m:t>±</m:t>
              </m:r>
            </m:oMath>
            <w:r w:rsidRPr="001E3493">
              <w:t xml:space="preserve"> 0.02</w:t>
            </w:r>
          </w:p>
        </w:tc>
      </w:tr>
      <w:tr w:rsidR="001F6554" w:rsidRPr="001E3493" w14:paraId="78CEF500" w14:textId="77777777" w:rsidTr="00FC5BDB">
        <w:trPr>
          <w:cantSplit/>
          <w:trHeight w:val="320"/>
          <w:jc w:val="center"/>
        </w:trPr>
        <w:tc>
          <w:tcPr>
            <w:tcW w:w="1114" w:type="dxa"/>
            <w:tcBorders>
              <w:top w:val="single" w:sz="4" w:space="0" w:color="auto"/>
              <w:left w:val="single" w:sz="4" w:space="0" w:color="auto"/>
              <w:bottom w:val="single" w:sz="4" w:space="0" w:color="auto"/>
            </w:tcBorders>
            <w:shd w:val="clear" w:color="000000" w:fill="FFFFFF"/>
          </w:tcPr>
          <w:p w14:paraId="267EEDC9" w14:textId="77777777" w:rsidR="001F6554" w:rsidRPr="001E3493" w:rsidRDefault="001F6554" w:rsidP="001F6554">
            <w:pPr>
              <w:spacing w:line="240" w:lineRule="auto"/>
            </w:pPr>
          </w:p>
        </w:tc>
        <w:tc>
          <w:tcPr>
            <w:tcW w:w="1313" w:type="dxa"/>
            <w:tcBorders>
              <w:top w:val="single" w:sz="4" w:space="0" w:color="auto"/>
              <w:bottom w:val="single" w:sz="4" w:space="0" w:color="auto"/>
            </w:tcBorders>
            <w:shd w:val="clear" w:color="000000" w:fill="FFFFFF"/>
            <w:vAlign w:val="center"/>
          </w:tcPr>
          <w:p w14:paraId="6E74F2B0" w14:textId="77777777" w:rsidR="001F6554" w:rsidRPr="001E3493" w:rsidRDefault="001F6554" w:rsidP="001F6554">
            <w:pPr>
              <w:spacing w:line="240" w:lineRule="auto"/>
            </w:pPr>
          </w:p>
        </w:tc>
        <w:tc>
          <w:tcPr>
            <w:tcW w:w="2158" w:type="dxa"/>
            <w:tcBorders>
              <w:top w:val="single" w:sz="4" w:space="0" w:color="auto"/>
              <w:bottom w:val="single" w:sz="4" w:space="0" w:color="auto"/>
            </w:tcBorders>
            <w:shd w:val="clear" w:color="000000" w:fill="FFFFFF"/>
            <w:vAlign w:val="center"/>
          </w:tcPr>
          <w:p w14:paraId="178F2C65" w14:textId="77777777" w:rsidR="001F6554" w:rsidRPr="001E3493" w:rsidRDefault="001F6554" w:rsidP="001F6554">
            <w:pPr>
              <w:spacing w:line="240" w:lineRule="auto"/>
            </w:pPr>
          </w:p>
        </w:tc>
        <w:tc>
          <w:tcPr>
            <w:tcW w:w="1670" w:type="dxa"/>
            <w:tcBorders>
              <w:top w:val="single" w:sz="4" w:space="0" w:color="auto"/>
              <w:bottom w:val="single" w:sz="4" w:space="0" w:color="auto"/>
            </w:tcBorders>
            <w:shd w:val="clear" w:color="auto" w:fill="auto"/>
            <w:noWrap/>
            <w:vAlign w:val="bottom"/>
          </w:tcPr>
          <w:p w14:paraId="6AA6EC3D" w14:textId="77777777" w:rsidR="001F6554" w:rsidRPr="001E3493" w:rsidRDefault="001F6554" w:rsidP="001F6554">
            <w:pPr>
              <w:spacing w:line="240" w:lineRule="auto"/>
            </w:pPr>
          </w:p>
        </w:tc>
        <w:tc>
          <w:tcPr>
            <w:tcW w:w="1716" w:type="dxa"/>
            <w:tcBorders>
              <w:top w:val="single" w:sz="4" w:space="0" w:color="auto"/>
              <w:bottom w:val="single" w:sz="4" w:space="0" w:color="auto"/>
            </w:tcBorders>
            <w:shd w:val="clear" w:color="000000" w:fill="FFFFFF"/>
            <w:vAlign w:val="center"/>
          </w:tcPr>
          <w:p w14:paraId="20C1E04A" w14:textId="77777777" w:rsidR="001F6554" w:rsidRPr="001E3493" w:rsidRDefault="001F6554" w:rsidP="001F6554">
            <w:pPr>
              <w:spacing w:line="240" w:lineRule="auto"/>
            </w:pPr>
          </w:p>
        </w:tc>
        <w:tc>
          <w:tcPr>
            <w:tcW w:w="1649" w:type="dxa"/>
            <w:tcBorders>
              <w:top w:val="single" w:sz="4" w:space="0" w:color="auto"/>
              <w:bottom w:val="single" w:sz="4" w:space="0" w:color="auto"/>
              <w:right w:val="single" w:sz="4" w:space="0" w:color="auto"/>
            </w:tcBorders>
            <w:shd w:val="clear" w:color="000000" w:fill="FFFFFF"/>
            <w:vAlign w:val="center"/>
          </w:tcPr>
          <w:p w14:paraId="48C64196" w14:textId="77777777" w:rsidR="001F6554" w:rsidRPr="001E3493" w:rsidRDefault="001F6554" w:rsidP="001F6554">
            <w:pPr>
              <w:spacing w:line="240" w:lineRule="auto"/>
            </w:pPr>
          </w:p>
        </w:tc>
      </w:tr>
      <w:tr w:rsidR="00DE1515" w:rsidRPr="001E3493" w14:paraId="0D499085" w14:textId="77777777" w:rsidTr="00FC5BDB">
        <w:trPr>
          <w:cantSplit/>
          <w:trHeight w:val="320"/>
          <w:jc w:val="center"/>
        </w:trPr>
        <w:tc>
          <w:tcPr>
            <w:tcW w:w="1114" w:type="dxa"/>
            <w:vMerge w:val="restart"/>
            <w:tcBorders>
              <w:top w:val="single" w:sz="4" w:space="0" w:color="auto"/>
            </w:tcBorders>
            <w:shd w:val="clear" w:color="000000" w:fill="FFFFFF"/>
          </w:tcPr>
          <w:p w14:paraId="3699F537" w14:textId="1C764E38" w:rsidR="00DE1515" w:rsidRPr="001E3493" w:rsidRDefault="00DE1515" w:rsidP="001F6554">
            <w:pPr>
              <w:spacing w:line="240" w:lineRule="auto"/>
            </w:pPr>
            <w:r w:rsidRPr="001E3493">
              <w:t xml:space="preserve"> RH</w:t>
            </w:r>
          </w:p>
        </w:tc>
        <w:tc>
          <w:tcPr>
            <w:tcW w:w="1313" w:type="dxa"/>
            <w:tcBorders>
              <w:top w:val="single" w:sz="4" w:space="0" w:color="auto"/>
            </w:tcBorders>
            <w:shd w:val="clear" w:color="000000" w:fill="FFFFFF"/>
            <w:vAlign w:val="center"/>
          </w:tcPr>
          <w:p w14:paraId="4B610E54" w14:textId="77777777" w:rsidR="00DE1515" w:rsidRPr="001E3493" w:rsidRDefault="00DE1515" w:rsidP="001F6554">
            <w:pPr>
              <w:spacing w:line="240" w:lineRule="auto"/>
            </w:pPr>
            <w:r w:rsidRPr="001E3493">
              <w:t>-1</w:t>
            </w:r>
          </w:p>
        </w:tc>
        <w:tc>
          <w:tcPr>
            <w:tcW w:w="2158" w:type="dxa"/>
            <w:tcBorders>
              <w:top w:val="single" w:sz="4" w:space="0" w:color="auto"/>
            </w:tcBorders>
            <w:shd w:val="clear" w:color="000000" w:fill="FFFFFF"/>
            <w:vAlign w:val="center"/>
          </w:tcPr>
          <w:p w14:paraId="656F9411" w14:textId="77777777" w:rsidR="00DE1515" w:rsidRPr="001E3493" w:rsidRDefault="00DE1515" w:rsidP="001F6554">
            <w:pPr>
              <w:spacing w:line="240" w:lineRule="auto"/>
            </w:pPr>
            <w:r w:rsidRPr="001E3493">
              <w:t xml:space="preserve">0.85 </w:t>
            </w:r>
            <m:oMath>
              <m:r>
                <w:rPr>
                  <w:rFonts w:ascii="Cambria Math" w:hAnsi="Cambria Math"/>
                </w:rPr>
                <m:t>±</m:t>
              </m:r>
            </m:oMath>
            <w:r w:rsidRPr="001E3493">
              <w:t xml:space="preserve"> 0.02</w:t>
            </w:r>
          </w:p>
        </w:tc>
        <w:tc>
          <w:tcPr>
            <w:tcW w:w="1670" w:type="dxa"/>
            <w:tcBorders>
              <w:top w:val="single" w:sz="4" w:space="0" w:color="auto"/>
            </w:tcBorders>
            <w:shd w:val="clear" w:color="auto" w:fill="auto"/>
            <w:noWrap/>
            <w:vAlign w:val="center"/>
          </w:tcPr>
          <w:p w14:paraId="04902B11" w14:textId="77777777" w:rsidR="00DE1515" w:rsidRPr="001E3493" w:rsidRDefault="00DE1515" w:rsidP="001F6554">
            <w:pPr>
              <w:spacing w:line="240" w:lineRule="auto"/>
            </w:pPr>
            <w:r w:rsidRPr="001E3493">
              <w:t xml:space="preserve">0.90 </w:t>
            </w:r>
            <m:oMath>
              <m:r>
                <w:rPr>
                  <w:rFonts w:ascii="Cambria Math" w:hAnsi="Cambria Math"/>
                </w:rPr>
                <m:t>±</m:t>
              </m:r>
            </m:oMath>
            <w:r w:rsidRPr="001E3493">
              <w:t xml:space="preserve"> 0.03 </w:t>
            </w:r>
          </w:p>
        </w:tc>
        <w:tc>
          <w:tcPr>
            <w:tcW w:w="1716" w:type="dxa"/>
            <w:tcBorders>
              <w:top w:val="single" w:sz="4" w:space="0" w:color="auto"/>
            </w:tcBorders>
            <w:shd w:val="clear" w:color="000000" w:fill="FFFFFF"/>
            <w:vAlign w:val="center"/>
          </w:tcPr>
          <w:p w14:paraId="29D0EB51" w14:textId="77777777" w:rsidR="00DE1515" w:rsidRPr="001E3493" w:rsidRDefault="00DE1515" w:rsidP="001F6554">
            <w:pPr>
              <w:spacing w:line="240" w:lineRule="auto"/>
            </w:pPr>
            <w:r w:rsidRPr="001E3493">
              <w:t xml:space="preserve">0.83 </w:t>
            </w:r>
            <m:oMath>
              <m:r>
                <w:rPr>
                  <w:rFonts w:ascii="Cambria Math" w:hAnsi="Cambria Math"/>
                </w:rPr>
                <m:t>±</m:t>
              </m:r>
            </m:oMath>
            <w:r w:rsidRPr="001E3493">
              <w:t xml:space="preserve"> 0.04</w:t>
            </w:r>
          </w:p>
        </w:tc>
        <w:tc>
          <w:tcPr>
            <w:tcW w:w="1649" w:type="dxa"/>
            <w:tcBorders>
              <w:top w:val="single" w:sz="4" w:space="0" w:color="auto"/>
            </w:tcBorders>
            <w:shd w:val="clear" w:color="000000" w:fill="FFFFFF"/>
            <w:vAlign w:val="center"/>
          </w:tcPr>
          <w:p w14:paraId="4EE0487C" w14:textId="77777777" w:rsidR="00DE1515" w:rsidRPr="001E3493" w:rsidRDefault="00DE1515" w:rsidP="001F6554">
            <w:pPr>
              <w:spacing w:line="240" w:lineRule="auto"/>
            </w:pPr>
            <w:r w:rsidRPr="001E3493">
              <w:t xml:space="preserve">0.81 </w:t>
            </w:r>
            <m:oMath>
              <m:r>
                <w:rPr>
                  <w:rFonts w:ascii="Cambria Math" w:hAnsi="Cambria Math"/>
                </w:rPr>
                <m:t>±</m:t>
              </m:r>
            </m:oMath>
            <w:r w:rsidRPr="001E3493">
              <w:t xml:space="preserve"> 0.07</w:t>
            </w:r>
          </w:p>
        </w:tc>
      </w:tr>
      <w:tr w:rsidR="00DE1515" w:rsidRPr="001E3493" w14:paraId="786ACA86" w14:textId="77777777" w:rsidTr="00FC5BDB">
        <w:trPr>
          <w:cantSplit/>
          <w:trHeight w:val="320"/>
          <w:jc w:val="center"/>
        </w:trPr>
        <w:tc>
          <w:tcPr>
            <w:tcW w:w="1114" w:type="dxa"/>
            <w:vMerge/>
            <w:shd w:val="clear" w:color="000000" w:fill="FFFFFF"/>
          </w:tcPr>
          <w:p w14:paraId="5A39FF21" w14:textId="3F9CD1FA" w:rsidR="00DE1515" w:rsidRPr="001E3493" w:rsidRDefault="00DE1515" w:rsidP="001F6554">
            <w:pPr>
              <w:spacing w:line="240" w:lineRule="auto"/>
            </w:pPr>
          </w:p>
        </w:tc>
        <w:tc>
          <w:tcPr>
            <w:tcW w:w="1313" w:type="dxa"/>
            <w:shd w:val="clear" w:color="000000" w:fill="FFFFFF"/>
            <w:vAlign w:val="center"/>
          </w:tcPr>
          <w:p w14:paraId="7DFD7365" w14:textId="77777777" w:rsidR="00DE1515" w:rsidRPr="001E3493" w:rsidRDefault="00DE1515" w:rsidP="001F6554">
            <w:pPr>
              <w:spacing w:line="240" w:lineRule="auto"/>
            </w:pPr>
            <w:r w:rsidRPr="001E3493">
              <w:t>7</w:t>
            </w:r>
          </w:p>
        </w:tc>
        <w:tc>
          <w:tcPr>
            <w:tcW w:w="2158" w:type="dxa"/>
            <w:shd w:val="clear" w:color="000000" w:fill="FFFFFF"/>
            <w:vAlign w:val="center"/>
          </w:tcPr>
          <w:p w14:paraId="7F40E4CC" w14:textId="77777777" w:rsidR="00DE1515" w:rsidRPr="001E3493" w:rsidRDefault="00DE1515" w:rsidP="001F6554">
            <w:pPr>
              <w:spacing w:line="240" w:lineRule="auto"/>
            </w:pPr>
            <w:r w:rsidRPr="001E3493">
              <w:t xml:space="preserve">0.78 </w:t>
            </w:r>
            <m:oMath>
              <m:r>
                <w:rPr>
                  <w:rFonts w:ascii="Cambria Math" w:hAnsi="Cambria Math"/>
                </w:rPr>
                <m:t>±</m:t>
              </m:r>
            </m:oMath>
            <w:r w:rsidRPr="001E3493">
              <w:t xml:space="preserve"> 0.03</w:t>
            </w:r>
          </w:p>
        </w:tc>
        <w:tc>
          <w:tcPr>
            <w:tcW w:w="1670" w:type="dxa"/>
            <w:shd w:val="clear" w:color="auto" w:fill="auto"/>
            <w:noWrap/>
            <w:vAlign w:val="center"/>
          </w:tcPr>
          <w:p w14:paraId="779650BB" w14:textId="77777777" w:rsidR="00DE1515" w:rsidRPr="001E3493" w:rsidRDefault="00DE1515" w:rsidP="001F6554">
            <w:pPr>
              <w:spacing w:line="240" w:lineRule="auto"/>
            </w:pPr>
            <w:r w:rsidRPr="001E3493">
              <w:t xml:space="preserve">0.75 </w:t>
            </w:r>
            <m:oMath>
              <m:r>
                <w:rPr>
                  <w:rFonts w:ascii="Cambria Math" w:hAnsi="Cambria Math"/>
                </w:rPr>
                <m:t>±</m:t>
              </m:r>
            </m:oMath>
            <w:r w:rsidRPr="001E3493">
              <w:t xml:space="preserve"> 0.04</w:t>
            </w:r>
          </w:p>
        </w:tc>
        <w:tc>
          <w:tcPr>
            <w:tcW w:w="1716" w:type="dxa"/>
            <w:shd w:val="clear" w:color="000000" w:fill="FFFFFF"/>
            <w:vAlign w:val="center"/>
          </w:tcPr>
          <w:p w14:paraId="5CA4020E" w14:textId="77777777" w:rsidR="00DE1515" w:rsidRPr="001E3493" w:rsidRDefault="00DE1515" w:rsidP="001F6554">
            <w:pPr>
              <w:spacing w:line="240" w:lineRule="auto"/>
            </w:pPr>
            <w:r w:rsidRPr="001E3493">
              <w:t xml:space="preserve">0.67 </w:t>
            </w:r>
            <m:oMath>
              <m:r>
                <w:rPr>
                  <w:rFonts w:ascii="Cambria Math" w:hAnsi="Cambria Math"/>
                </w:rPr>
                <m:t>±</m:t>
              </m:r>
            </m:oMath>
            <w:r w:rsidRPr="001E3493">
              <w:t xml:space="preserve"> 0.04</w:t>
            </w:r>
          </w:p>
        </w:tc>
        <w:tc>
          <w:tcPr>
            <w:tcW w:w="1649" w:type="dxa"/>
            <w:shd w:val="clear" w:color="000000" w:fill="FFFFFF"/>
            <w:vAlign w:val="center"/>
          </w:tcPr>
          <w:p w14:paraId="1AEFB120" w14:textId="77777777" w:rsidR="00DE1515" w:rsidRPr="001E3493" w:rsidRDefault="00DE1515" w:rsidP="001F6554">
            <w:pPr>
              <w:spacing w:line="240" w:lineRule="auto"/>
            </w:pPr>
            <w:r w:rsidRPr="001E3493">
              <w:t xml:space="preserve">0.74 </w:t>
            </w:r>
            <m:oMath>
              <m:r>
                <w:rPr>
                  <w:rFonts w:ascii="Cambria Math" w:hAnsi="Cambria Math"/>
                </w:rPr>
                <m:t>±</m:t>
              </m:r>
            </m:oMath>
            <w:r w:rsidRPr="001E3493">
              <w:t xml:space="preserve"> 0.03</w:t>
            </w:r>
          </w:p>
        </w:tc>
      </w:tr>
      <w:tr w:rsidR="00DE1515" w:rsidRPr="001E3493" w14:paraId="06CC0510" w14:textId="77777777" w:rsidTr="00FC5BDB">
        <w:trPr>
          <w:cantSplit/>
          <w:trHeight w:val="320"/>
          <w:jc w:val="center"/>
        </w:trPr>
        <w:tc>
          <w:tcPr>
            <w:tcW w:w="1114" w:type="dxa"/>
            <w:vMerge/>
            <w:shd w:val="clear" w:color="000000" w:fill="FFFFFF"/>
          </w:tcPr>
          <w:p w14:paraId="33E875D6" w14:textId="4DB2B3B4" w:rsidR="00DE1515" w:rsidRPr="001E3493" w:rsidRDefault="00DE1515" w:rsidP="001F6554">
            <w:pPr>
              <w:spacing w:line="240" w:lineRule="auto"/>
            </w:pPr>
          </w:p>
        </w:tc>
        <w:tc>
          <w:tcPr>
            <w:tcW w:w="1313" w:type="dxa"/>
            <w:shd w:val="clear" w:color="000000" w:fill="FFFFFF"/>
            <w:vAlign w:val="center"/>
          </w:tcPr>
          <w:p w14:paraId="77FD4FA8" w14:textId="77777777" w:rsidR="00DE1515" w:rsidRPr="001E3493" w:rsidRDefault="00DE1515" w:rsidP="001F6554">
            <w:pPr>
              <w:spacing w:line="240" w:lineRule="auto"/>
            </w:pPr>
            <w:r w:rsidRPr="001E3493">
              <w:t>14</w:t>
            </w:r>
          </w:p>
        </w:tc>
        <w:tc>
          <w:tcPr>
            <w:tcW w:w="2158" w:type="dxa"/>
            <w:shd w:val="clear" w:color="000000" w:fill="FFFFFF"/>
            <w:vAlign w:val="center"/>
          </w:tcPr>
          <w:p w14:paraId="4BE5D3B8" w14:textId="77777777" w:rsidR="00DE1515" w:rsidRPr="001E3493" w:rsidRDefault="00DE1515" w:rsidP="001F6554">
            <w:pPr>
              <w:spacing w:line="240" w:lineRule="auto"/>
            </w:pPr>
            <w:r w:rsidRPr="001E3493">
              <w:t xml:space="preserve">0.78 </w:t>
            </w:r>
            <m:oMath>
              <m:r>
                <w:rPr>
                  <w:rFonts w:ascii="Cambria Math" w:hAnsi="Cambria Math"/>
                </w:rPr>
                <m:t>±</m:t>
              </m:r>
            </m:oMath>
            <w:r w:rsidRPr="001E3493">
              <w:t xml:space="preserve"> 0.06</w:t>
            </w:r>
          </w:p>
        </w:tc>
        <w:tc>
          <w:tcPr>
            <w:tcW w:w="1670" w:type="dxa"/>
            <w:shd w:val="clear" w:color="auto" w:fill="auto"/>
            <w:noWrap/>
            <w:vAlign w:val="center"/>
          </w:tcPr>
          <w:p w14:paraId="4AF82511" w14:textId="77777777" w:rsidR="00DE1515" w:rsidRPr="001E3493" w:rsidRDefault="00DE1515" w:rsidP="001F6554">
            <w:pPr>
              <w:spacing w:line="240" w:lineRule="auto"/>
            </w:pPr>
            <w:r w:rsidRPr="001E3493">
              <w:t xml:space="preserve">0.82 </w:t>
            </w:r>
            <m:oMath>
              <m:r>
                <w:rPr>
                  <w:rFonts w:ascii="Cambria Math" w:hAnsi="Cambria Math"/>
                </w:rPr>
                <m:t>±</m:t>
              </m:r>
            </m:oMath>
            <w:r w:rsidRPr="001E3493">
              <w:t xml:space="preserve"> 0.03</w:t>
            </w:r>
          </w:p>
        </w:tc>
        <w:tc>
          <w:tcPr>
            <w:tcW w:w="1716" w:type="dxa"/>
            <w:shd w:val="clear" w:color="000000" w:fill="FFFFFF"/>
            <w:vAlign w:val="center"/>
          </w:tcPr>
          <w:p w14:paraId="2CB2D43E" w14:textId="77777777" w:rsidR="00DE1515" w:rsidRPr="001E3493" w:rsidRDefault="00DE1515" w:rsidP="001F6554">
            <w:pPr>
              <w:spacing w:line="240" w:lineRule="auto"/>
            </w:pPr>
            <w:r w:rsidRPr="001E3493">
              <w:t xml:space="preserve">0.78 </w:t>
            </w:r>
            <m:oMath>
              <m:r>
                <w:rPr>
                  <w:rFonts w:ascii="Cambria Math" w:hAnsi="Cambria Math"/>
                </w:rPr>
                <m:t>±</m:t>
              </m:r>
            </m:oMath>
            <w:r w:rsidRPr="001E3493">
              <w:t xml:space="preserve"> 0.05</w:t>
            </w:r>
          </w:p>
        </w:tc>
        <w:tc>
          <w:tcPr>
            <w:tcW w:w="1649" w:type="dxa"/>
            <w:shd w:val="clear" w:color="000000" w:fill="FFFFFF"/>
            <w:vAlign w:val="center"/>
          </w:tcPr>
          <w:p w14:paraId="63852AE8" w14:textId="77777777" w:rsidR="00DE1515" w:rsidRPr="001E3493" w:rsidRDefault="00DE1515" w:rsidP="001F6554">
            <w:pPr>
              <w:spacing w:line="240" w:lineRule="auto"/>
            </w:pPr>
            <w:r w:rsidRPr="001E3493">
              <w:t xml:space="preserve">0.81 </w:t>
            </w:r>
            <m:oMath>
              <m:r>
                <w:rPr>
                  <w:rFonts w:ascii="Cambria Math" w:hAnsi="Cambria Math"/>
                </w:rPr>
                <m:t>±</m:t>
              </m:r>
            </m:oMath>
            <w:r w:rsidRPr="001E3493">
              <w:t xml:space="preserve"> 0.07</w:t>
            </w:r>
          </w:p>
        </w:tc>
      </w:tr>
      <w:tr w:rsidR="00DE1515" w:rsidRPr="001E3493" w14:paraId="668603E9" w14:textId="77777777" w:rsidTr="00FC5BDB">
        <w:trPr>
          <w:cantSplit/>
          <w:trHeight w:val="320"/>
          <w:jc w:val="center"/>
        </w:trPr>
        <w:tc>
          <w:tcPr>
            <w:tcW w:w="1114" w:type="dxa"/>
            <w:vMerge/>
            <w:shd w:val="clear" w:color="000000" w:fill="FFFFFF"/>
          </w:tcPr>
          <w:p w14:paraId="5BEAF72D" w14:textId="77777777" w:rsidR="00DE1515" w:rsidRPr="001E3493" w:rsidRDefault="00DE1515" w:rsidP="001F6554">
            <w:pPr>
              <w:spacing w:line="240" w:lineRule="auto"/>
            </w:pPr>
          </w:p>
        </w:tc>
        <w:tc>
          <w:tcPr>
            <w:tcW w:w="1313" w:type="dxa"/>
            <w:shd w:val="clear" w:color="000000" w:fill="FFFFFF"/>
            <w:vAlign w:val="center"/>
          </w:tcPr>
          <w:p w14:paraId="6019544F" w14:textId="77777777" w:rsidR="00DE1515" w:rsidRPr="001E3493" w:rsidRDefault="00DE1515" w:rsidP="001F6554">
            <w:pPr>
              <w:spacing w:line="240" w:lineRule="auto"/>
            </w:pPr>
            <w:r w:rsidRPr="001E3493">
              <w:t>28</w:t>
            </w:r>
          </w:p>
        </w:tc>
        <w:tc>
          <w:tcPr>
            <w:tcW w:w="2158" w:type="dxa"/>
            <w:shd w:val="clear" w:color="000000" w:fill="FFFFFF"/>
            <w:vAlign w:val="center"/>
          </w:tcPr>
          <w:p w14:paraId="46C4482B" w14:textId="77777777" w:rsidR="00DE1515" w:rsidRPr="001E3493" w:rsidRDefault="00DE1515" w:rsidP="001F6554">
            <w:pPr>
              <w:spacing w:line="240" w:lineRule="auto"/>
            </w:pPr>
            <w:r w:rsidRPr="001E3493">
              <w:t xml:space="preserve">0.84 </w:t>
            </w:r>
            <m:oMath>
              <m:r>
                <w:rPr>
                  <w:rFonts w:ascii="Cambria Math" w:hAnsi="Cambria Math"/>
                </w:rPr>
                <m:t>±</m:t>
              </m:r>
            </m:oMath>
            <w:r w:rsidRPr="001E3493">
              <w:t xml:space="preserve"> 0.02</w:t>
            </w:r>
          </w:p>
        </w:tc>
        <w:tc>
          <w:tcPr>
            <w:tcW w:w="1670" w:type="dxa"/>
            <w:shd w:val="clear" w:color="auto" w:fill="auto"/>
            <w:noWrap/>
            <w:vAlign w:val="center"/>
          </w:tcPr>
          <w:p w14:paraId="731181EB" w14:textId="77777777" w:rsidR="00DE1515" w:rsidRPr="001E3493" w:rsidRDefault="00DE1515" w:rsidP="001F6554">
            <w:pPr>
              <w:spacing w:line="240" w:lineRule="auto"/>
            </w:pPr>
            <w:r w:rsidRPr="001E3493">
              <w:t xml:space="preserve">0.85 </w:t>
            </w:r>
            <m:oMath>
              <m:r>
                <w:rPr>
                  <w:rFonts w:ascii="Cambria Math" w:hAnsi="Cambria Math"/>
                </w:rPr>
                <m:t>±</m:t>
              </m:r>
            </m:oMath>
            <w:r w:rsidRPr="001E3493">
              <w:t xml:space="preserve"> 0.08</w:t>
            </w:r>
          </w:p>
        </w:tc>
        <w:tc>
          <w:tcPr>
            <w:tcW w:w="1716" w:type="dxa"/>
            <w:shd w:val="clear" w:color="000000" w:fill="FFFFFF"/>
            <w:vAlign w:val="center"/>
          </w:tcPr>
          <w:p w14:paraId="01B20E95" w14:textId="77777777" w:rsidR="00DE1515" w:rsidRPr="001E3493" w:rsidRDefault="00DE1515" w:rsidP="001F6554">
            <w:pPr>
              <w:spacing w:line="240" w:lineRule="auto"/>
            </w:pPr>
            <w:r w:rsidRPr="001E3493">
              <w:t xml:space="preserve">0.80 </w:t>
            </w:r>
            <m:oMath>
              <m:r>
                <w:rPr>
                  <w:rFonts w:ascii="Cambria Math" w:hAnsi="Cambria Math"/>
                </w:rPr>
                <m:t>±</m:t>
              </m:r>
            </m:oMath>
            <w:r w:rsidRPr="001E3493">
              <w:t xml:space="preserve"> 0.02</w:t>
            </w:r>
          </w:p>
        </w:tc>
        <w:tc>
          <w:tcPr>
            <w:tcW w:w="1649" w:type="dxa"/>
            <w:shd w:val="clear" w:color="000000" w:fill="FFFFFF"/>
            <w:vAlign w:val="center"/>
          </w:tcPr>
          <w:p w14:paraId="26E6277F" w14:textId="77777777" w:rsidR="00DE1515" w:rsidRPr="001E3493" w:rsidRDefault="00DE1515" w:rsidP="001F6554">
            <w:pPr>
              <w:spacing w:line="240" w:lineRule="auto"/>
            </w:pPr>
            <w:r w:rsidRPr="001E3493">
              <w:t xml:space="preserve">0.82 </w:t>
            </w:r>
            <m:oMath>
              <m:r>
                <w:rPr>
                  <w:rFonts w:ascii="Cambria Math" w:hAnsi="Cambria Math"/>
                </w:rPr>
                <m:t>±</m:t>
              </m:r>
            </m:oMath>
            <w:r w:rsidRPr="001E3493">
              <w:t xml:space="preserve"> 0.05</w:t>
            </w:r>
          </w:p>
        </w:tc>
      </w:tr>
      <w:tr w:rsidR="00DE1515" w:rsidRPr="001E3493" w14:paraId="476A17A3" w14:textId="77777777" w:rsidTr="00FC5BDB">
        <w:trPr>
          <w:cantSplit/>
          <w:trHeight w:val="320"/>
          <w:jc w:val="center"/>
        </w:trPr>
        <w:tc>
          <w:tcPr>
            <w:tcW w:w="1114" w:type="dxa"/>
            <w:vMerge/>
            <w:shd w:val="clear" w:color="000000" w:fill="FFFFFF"/>
          </w:tcPr>
          <w:p w14:paraId="3E50EB25" w14:textId="77777777" w:rsidR="00DE1515" w:rsidRPr="001E3493" w:rsidRDefault="00DE1515" w:rsidP="001F6554">
            <w:pPr>
              <w:spacing w:line="240" w:lineRule="auto"/>
            </w:pPr>
          </w:p>
        </w:tc>
        <w:tc>
          <w:tcPr>
            <w:tcW w:w="1313" w:type="dxa"/>
            <w:shd w:val="clear" w:color="000000" w:fill="FFFFFF"/>
            <w:vAlign w:val="center"/>
          </w:tcPr>
          <w:p w14:paraId="4159BAB1" w14:textId="77777777" w:rsidR="00DE1515" w:rsidRPr="001E3493" w:rsidRDefault="00DE1515" w:rsidP="001F6554">
            <w:pPr>
              <w:spacing w:line="240" w:lineRule="auto"/>
            </w:pPr>
            <w:r w:rsidRPr="001E3493">
              <w:t>42</w:t>
            </w:r>
          </w:p>
        </w:tc>
        <w:tc>
          <w:tcPr>
            <w:tcW w:w="2158" w:type="dxa"/>
            <w:shd w:val="clear" w:color="000000" w:fill="FFFFFF"/>
            <w:vAlign w:val="center"/>
          </w:tcPr>
          <w:p w14:paraId="2A5BE062" w14:textId="77777777" w:rsidR="00DE1515" w:rsidRPr="001E3493" w:rsidRDefault="00DE1515" w:rsidP="001F6554">
            <w:pPr>
              <w:spacing w:line="240" w:lineRule="auto"/>
            </w:pPr>
            <w:r w:rsidRPr="001E3493">
              <w:t xml:space="preserve">0.88 </w:t>
            </w:r>
            <m:oMath>
              <m:r>
                <w:rPr>
                  <w:rFonts w:ascii="Cambria Math" w:hAnsi="Cambria Math"/>
                </w:rPr>
                <m:t>±</m:t>
              </m:r>
            </m:oMath>
            <w:r w:rsidRPr="001E3493">
              <w:t xml:space="preserve"> 0.01</w:t>
            </w:r>
          </w:p>
        </w:tc>
        <w:tc>
          <w:tcPr>
            <w:tcW w:w="1670" w:type="dxa"/>
            <w:shd w:val="clear" w:color="auto" w:fill="auto"/>
            <w:noWrap/>
            <w:vAlign w:val="center"/>
          </w:tcPr>
          <w:p w14:paraId="21BBDF67" w14:textId="77777777" w:rsidR="00DE1515" w:rsidRPr="001E3493" w:rsidRDefault="00DE1515" w:rsidP="001F6554">
            <w:pPr>
              <w:spacing w:line="240" w:lineRule="auto"/>
            </w:pPr>
            <w:r w:rsidRPr="001E3493">
              <w:t xml:space="preserve">0.80 </w:t>
            </w:r>
            <m:oMath>
              <m:r>
                <w:rPr>
                  <w:rFonts w:ascii="Cambria Math" w:hAnsi="Cambria Math"/>
                </w:rPr>
                <m:t>±</m:t>
              </m:r>
            </m:oMath>
            <w:r w:rsidRPr="001E3493">
              <w:t xml:space="preserve"> 0.02</w:t>
            </w:r>
          </w:p>
        </w:tc>
        <w:tc>
          <w:tcPr>
            <w:tcW w:w="1716" w:type="dxa"/>
            <w:shd w:val="clear" w:color="000000" w:fill="FFFFFF"/>
            <w:vAlign w:val="center"/>
          </w:tcPr>
          <w:p w14:paraId="3F76370D" w14:textId="77777777" w:rsidR="00DE1515" w:rsidRPr="001E3493" w:rsidRDefault="00DE1515" w:rsidP="001F6554">
            <w:pPr>
              <w:spacing w:line="240" w:lineRule="auto"/>
            </w:pPr>
            <w:r w:rsidRPr="001E3493">
              <w:t xml:space="preserve">0.84 </w:t>
            </w:r>
            <m:oMath>
              <m:r>
                <w:rPr>
                  <w:rFonts w:ascii="Cambria Math" w:hAnsi="Cambria Math"/>
                </w:rPr>
                <m:t>±</m:t>
              </m:r>
            </m:oMath>
            <w:r w:rsidRPr="001E3493">
              <w:t xml:space="preserve"> 0.02</w:t>
            </w:r>
          </w:p>
        </w:tc>
        <w:tc>
          <w:tcPr>
            <w:tcW w:w="1649" w:type="dxa"/>
            <w:shd w:val="clear" w:color="000000" w:fill="FFFFFF"/>
            <w:vAlign w:val="center"/>
          </w:tcPr>
          <w:p w14:paraId="352AD640" w14:textId="77777777" w:rsidR="00DE1515" w:rsidRPr="001E3493" w:rsidRDefault="00DE1515" w:rsidP="001F6554">
            <w:pPr>
              <w:spacing w:line="240" w:lineRule="auto"/>
            </w:pPr>
            <w:r w:rsidRPr="001E3493">
              <w:t xml:space="preserve">0.83 </w:t>
            </w:r>
            <m:oMath>
              <m:r>
                <w:rPr>
                  <w:rFonts w:ascii="Cambria Math" w:hAnsi="Cambria Math"/>
                </w:rPr>
                <m:t>±</m:t>
              </m:r>
            </m:oMath>
            <w:r w:rsidRPr="001E3493">
              <w:t xml:space="preserve"> 0.03</w:t>
            </w:r>
          </w:p>
        </w:tc>
      </w:tr>
      <w:tr w:rsidR="00DE1515" w:rsidRPr="001E3493" w14:paraId="6E83B65C" w14:textId="77777777" w:rsidTr="00FC5BDB">
        <w:trPr>
          <w:cantSplit/>
          <w:trHeight w:val="320"/>
          <w:jc w:val="center"/>
        </w:trPr>
        <w:tc>
          <w:tcPr>
            <w:tcW w:w="1114" w:type="dxa"/>
            <w:vMerge/>
            <w:shd w:val="clear" w:color="000000" w:fill="FFFFFF"/>
          </w:tcPr>
          <w:p w14:paraId="4C199F82" w14:textId="77777777" w:rsidR="00DE1515" w:rsidRPr="001E3493" w:rsidRDefault="00DE1515" w:rsidP="001F6554">
            <w:pPr>
              <w:spacing w:line="240" w:lineRule="auto"/>
            </w:pPr>
          </w:p>
        </w:tc>
        <w:tc>
          <w:tcPr>
            <w:tcW w:w="1313" w:type="dxa"/>
            <w:shd w:val="clear" w:color="000000" w:fill="FFFFFF"/>
            <w:vAlign w:val="center"/>
          </w:tcPr>
          <w:p w14:paraId="0E090929" w14:textId="77777777" w:rsidR="00DE1515" w:rsidRPr="001E3493" w:rsidRDefault="00DE1515" w:rsidP="001F6554">
            <w:pPr>
              <w:spacing w:line="240" w:lineRule="auto"/>
            </w:pPr>
            <w:r w:rsidRPr="001E3493">
              <w:t>56</w:t>
            </w:r>
          </w:p>
        </w:tc>
        <w:tc>
          <w:tcPr>
            <w:tcW w:w="2158" w:type="dxa"/>
            <w:shd w:val="clear" w:color="000000" w:fill="FFFFFF"/>
            <w:vAlign w:val="center"/>
          </w:tcPr>
          <w:p w14:paraId="0BB10F96" w14:textId="77777777" w:rsidR="00DE1515" w:rsidRPr="001E3493" w:rsidRDefault="00DE1515" w:rsidP="001F6554">
            <w:pPr>
              <w:spacing w:line="240" w:lineRule="auto"/>
            </w:pPr>
            <w:r w:rsidRPr="001E3493">
              <w:t xml:space="preserve">0.83 </w:t>
            </w:r>
            <m:oMath>
              <m:r>
                <w:rPr>
                  <w:rFonts w:ascii="Cambria Math" w:hAnsi="Cambria Math"/>
                </w:rPr>
                <m:t>±</m:t>
              </m:r>
            </m:oMath>
            <w:r w:rsidRPr="001E3493">
              <w:t xml:space="preserve"> 0.03</w:t>
            </w:r>
          </w:p>
        </w:tc>
        <w:tc>
          <w:tcPr>
            <w:tcW w:w="1670" w:type="dxa"/>
            <w:shd w:val="clear" w:color="auto" w:fill="auto"/>
            <w:noWrap/>
            <w:vAlign w:val="bottom"/>
          </w:tcPr>
          <w:p w14:paraId="22AFAEFB" w14:textId="77777777" w:rsidR="00DE1515" w:rsidRPr="001E3493" w:rsidRDefault="00DE1515" w:rsidP="001F6554">
            <w:pPr>
              <w:spacing w:line="240" w:lineRule="auto"/>
            </w:pPr>
          </w:p>
        </w:tc>
        <w:tc>
          <w:tcPr>
            <w:tcW w:w="1716" w:type="dxa"/>
            <w:shd w:val="clear" w:color="000000" w:fill="FFFFFF"/>
            <w:vAlign w:val="center"/>
          </w:tcPr>
          <w:p w14:paraId="48D8A395" w14:textId="77777777" w:rsidR="00DE1515" w:rsidRPr="001E3493" w:rsidRDefault="00DE1515" w:rsidP="001F6554">
            <w:pPr>
              <w:spacing w:line="240" w:lineRule="auto"/>
            </w:pPr>
            <w:r w:rsidRPr="001E3493">
              <w:t xml:space="preserve">0.83 </w:t>
            </w:r>
            <m:oMath>
              <m:r>
                <w:rPr>
                  <w:rFonts w:ascii="Cambria Math" w:hAnsi="Cambria Math"/>
                </w:rPr>
                <m:t>±</m:t>
              </m:r>
            </m:oMath>
            <w:r w:rsidRPr="001E3493">
              <w:t xml:space="preserve"> 0.05</w:t>
            </w:r>
          </w:p>
        </w:tc>
        <w:tc>
          <w:tcPr>
            <w:tcW w:w="1649" w:type="dxa"/>
            <w:shd w:val="clear" w:color="000000" w:fill="FFFFFF"/>
            <w:vAlign w:val="center"/>
          </w:tcPr>
          <w:p w14:paraId="3A086126" w14:textId="77777777" w:rsidR="00DE1515" w:rsidRPr="001E3493" w:rsidRDefault="00DE1515" w:rsidP="001F6554">
            <w:pPr>
              <w:spacing w:line="240" w:lineRule="auto"/>
            </w:pPr>
            <w:r w:rsidRPr="001E3493">
              <w:t xml:space="preserve">0.84 </w:t>
            </w:r>
            <m:oMath>
              <m:r>
                <w:rPr>
                  <w:rFonts w:ascii="Cambria Math" w:hAnsi="Cambria Math"/>
                </w:rPr>
                <m:t>±</m:t>
              </m:r>
            </m:oMath>
            <w:r w:rsidRPr="001E3493">
              <w:t xml:space="preserve"> 0.02</w:t>
            </w:r>
          </w:p>
        </w:tc>
      </w:tr>
      <w:tr w:rsidR="00DE1515" w:rsidRPr="001E3493" w14:paraId="494CAC68" w14:textId="77777777" w:rsidTr="00FC5BDB">
        <w:trPr>
          <w:cantSplit/>
          <w:trHeight w:val="320"/>
          <w:jc w:val="center"/>
        </w:trPr>
        <w:tc>
          <w:tcPr>
            <w:tcW w:w="1114" w:type="dxa"/>
            <w:vMerge/>
            <w:shd w:val="clear" w:color="000000" w:fill="FFFFFF"/>
          </w:tcPr>
          <w:p w14:paraId="4DF7D32B" w14:textId="77777777" w:rsidR="00DE1515" w:rsidRPr="001E3493" w:rsidRDefault="00DE1515" w:rsidP="001F6554">
            <w:pPr>
              <w:spacing w:line="240" w:lineRule="auto"/>
            </w:pPr>
          </w:p>
        </w:tc>
        <w:tc>
          <w:tcPr>
            <w:tcW w:w="1313" w:type="dxa"/>
            <w:shd w:val="clear" w:color="000000" w:fill="FFFFFF"/>
            <w:vAlign w:val="center"/>
          </w:tcPr>
          <w:p w14:paraId="376CFA41" w14:textId="77777777" w:rsidR="00DE1515" w:rsidRPr="001E3493" w:rsidRDefault="00DE1515" w:rsidP="001F6554">
            <w:pPr>
              <w:spacing w:line="240" w:lineRule="auto"/>
            </w:pPr>
            <w:r w:rsidRPr="001E3493">
              <w:t>70</w:t>
            </w:r>
          </w:p>
        </w:tc>
        <w:tc>
          <w:tcPr>
            <w:tcW w:w="2158" w:type="dxa"/>
            <w:shd w:val="clear" w:color="000000" w:fill="FFFFFF"/>
            <w:vAlign w:val="center"/>
          </w:tcPr>
          <w:p w14:paraId="6AC95D16" w14:textId="77777777" w:rsidR="00DE1515" w:rsidRPr="001E3493" w:rsidRDefault="00DE1515" w:rsidP="001F6554">
            <w:pPr>
              <w:spacing w:line="240" w:lineRule="auto"/>
            </w:pPr>
            <w:r w:rsidRPr="001E3493">
              <w:t xml:space="preserve">0.86 </w:t>
            </w:r>
            <m:oMath>
              <m:r>
                <w:rPr>
                  <w:rFonts w:ascii="Cambria Math" w:hAnsi="Cambria Math"/>
                </w:rPr>
                <m:t>±</m:t>
              </m:r>
            </m:oMath>
            <w:r w:rsidRPr="001E3493">
              <w:t xml:space="preserve"> 0.02</w:t>
            </w:r>
          </w:p>
        </w:tc>
        <w:tc>
          <w:tcPr>
            <w:tcW w:w="1670" w:type="dxa"/>
            <w:shd w:val="clear" w:color="auto" w:fill="auto"/>
            <w:noWrap/>
            <w:vAlign w:val="bottom"/>
          </w:tcPr>
          <w:p w14:paraId="4A050E27" w14:textId="77777777" w:rsidR="00DE1515" w:rsidRPr="001E3493" w:rsidRDefault="00DE1515" w:rsidP="001F6554">
            <w:pPr>
              <w:spacing w:line="240" w:lineRule="auto"/>
            </w:pPr>
          </w:p>
        </w:tc>
        <w:tc>
          <w:tcPr>
            <w:tcW w:w="1716" w:type="dxa"/>
            <w:shd w:val="clear" w:color="000000" w:fill="FFFFFF"/>
            <w:vAlign w:val="center"/>
          </w:tcPr>
          <w:p w14:paraId="3EFCBD11" w14:textId="77777777" w:rsidR="00DE1515" w:rsidRPr="001E3493" w:rsidRDefault="00DE1515" w:rsidP="001F6554">
            <w:pPr>
              <w:spacing w:line="240" w:lineRule="auto"/>
            </w:pPr>
            <w:r w:rsidRPr="001E3493">
              <w:t xml:space="preserve">0.85 </w:t>
            </w:r>
            <m:oMath>
              <m:r>
                <w:rPr>
                  <w:rFonts w:ascii="Cambria Math" w:hAnsi="Cambria Math"/>
                </w:rPr>
                <m:t>±</m:t>
              </m:r>
            </m:oMath>
            <w:r w:rsidRPr="001E3493">
              <w:t xml:space="preserve"> 0.04</w:t>
            </w:r>
          </w:p>
        </w:tc>
        <w:tc>
          <w:tcPr>
            <w:tcW w:w="1649" w:type="dxa"/>
            <w:shd w:val="clear" w:color="000000" w:fill="FFFFFF"/>
            <w:vAlign w:val="center"/>
          </w:tcPr>
          <w:p w14:paraId="00EE1949" w14:textId="77777777" w:rsidR="00DE1515" w:rsidRPr="001E3493" w:rsidRDefault="00DE1515" w:rsidP="001F6554">
            <w:pPr>
              <w:spacing w:line="240" w:lineRule="auto"/>
            </w:pPr>
            <w:r w:rsidRPr="001E3493">
              <w:t xml:space="preserve">0.86 </w:t>
            </w:r>
            <m:oMath>
              <m:r>
                <w:rPr>
                  <w:rFonts w:ascii="Cambria Math" w:hAnsi="Cambria Math"/>
                </w:rPr>
                <m:t>±</m:t>
              </m:r>
            </m:oMath>
            <w:r w:rsidRPr="001E3493">
              <w:t xml:space="preserve"> 0.04</w:t>
            </w:r>
          </w:p>
        </w:tc>
      </w:tr>
      <w:tr w:rsidR="00DE1515" w:rsidRPr="001E3493" w14:paraId="63A96CCD" w14:textId="77777777" w:rsidTr="00FC5BDB">
        <w:trPr>
          <w:cantSplit/>
          <w:trHeight w:val="320"/>
          <w:jc w:val="center"/>
        </w:trPr>
        <w:tc>
          <w:tcPr>
            <w:tcW w:w="1114" w:type="dxa"/>
            <w:vMerge/>
            <w:shd w:val="clear" w:color="000000" w:fill="FFFFFF"/>
          </w:tcPr>
          <w:p w14:paraId="1D7EF60A" w14:textId="77777777" w:rsidR="00DE1515" w:rsidRPr="001E3493" w:rsidRDefault="00DE1515" w:rsidP="001F6554">
            <w:pPr>
              <w:spacing w:line="240" w:lineRule="auto"/>
            </w:pPr>
          </w:p>
        </w:tc>
        <w:tc>
          <w:tcPr>
            <w:tcW w:w="1313" w:type="dxa"/>
            <w:shd w:val="clear" w:color="000000" w:fill="FFFFFF"/>
            <w:vAlign w:val="center"/>
          </w:tcPr>
          <w:p w14:paraId="2AB19DEC" w14:textId="77777777" w:rsidR="00DE1515" w:rsidRPr="001E3493" w:rsidRDefault="00DE1515" w:rsidP="001F6554">
            <w:pPr>
              <w:spacing w:line="240" w:lineRule="auto"/>
            </w:pPr>
            <w:r w:rsidRPr="001E3493">
              <w:t>84</w:t>
            </w:r>
          </w:p>
        </w:tc>
        <w:tc>
          <w:tcPr>
            <w:tcW w:w="2158" w:type="dxa"/>
            <w:shd w:val="clear" w:color="000000" w:fill="FFFFFF"/>
            <w:vAlign w:val="center"/>
          </w:tcPr>
          <w:p w14:paraId="7B043ABA" w14:textId="77777777" w:rsidR="00DE1515" w:rsidRPr="001E3493" w:rsidRDefault="00DE1515" w:rsidP="001F6554">
            <w:pPr>
              <w:spacing w:line="240" w:lineRule="auto"/>
            </w:pPr>
            <w:r w:rsidRPr="001E3493">
              <w:t xml:space="preserve">0.90 </w:t>
            </w:r>
            <m:oMath>
              <m:r>
                <w:rPr>
                  <w:rFonts w:ascii="Cambria Math" w:hAnsi="Cambria Math"/>
                </w:rPr>
                <m:t>±</m:t>
              </m:r>
            </m:oMath>
            <w:r w:rsidRPr="001E3493">
              <w:t xml:space="preserve"> 0.03</w:t>
            </w:r>
          </w:p>
        </w:tc>
        <w:tc>
          <w:tcPr>
            <w:tcW w:w="1670" w:type="dxa"/>
            <w:shd w:val="clear" w:color="auto" w:fill="auto"/>
            <w:noWrap/>
            <w:vAlign w:val="bottom"/>
          </w:tcPr>
          <w:p w14:paraId="6C4DE329" w14:textId="77777777" w:rsidR="00DE1515" w:rsidRPr="001E3493" w:rsidRDefault="00DE1515" w:rsidP="001F6554">
            <w:pPr>
              <w:spacing w:line="240" w:lineRule="auto"/>
            </w:pPr>
          </w:p>
        </w:tc>
        <w:tc>
          <w:tcPr>
            <w:tcW w:w="1716" w:type="dxa"/>
            <w:shd w:val="clear" w:color="000000" w:fill="FFFFFF"/>
            <w:vAlign w:val="center"/>
          </w:tcPr>
          <w:p w14:paraId="031083D3" w14:textId="77777777" w:rsidR="00DE1515" w:rsidRPr="001E3493" w:rsidRDefault="00DE1515" w:rsidP="001F6554">
            <w:pPr>
              <w:spacing w:line="240" w:lineRule="auto"/>
            </w:pPr>
            <w:r w:rsidRPr="001E3493">
              <w:t xml:space="preserve">0.79 </w:t>
            </w:r>
            <m:oMath>
              <m:r>
                <w:rPr>
                  <w:rFonts w:ascii="Cambria Math" w:hAnsi="Cambria Math"/>
                </w:rPr>
                <m:t>±</m:t>
              </m:r>
            </m:oMath>
            <w:r w:rsidRPr="001E3493">
              <w:t xml:space="preserve"> 0.03</w:t>
            </w:r>
          </w:p>
        </w:tc>
        <w:tc>
          <w:tcPr>
            <w:tcW w:w="1649" w:type="dxa"/>
            <w:shd w:val="clear" w:color="000000" w:fill="FFFFFF"/>
            <w:vAlign w:val="center"/>
          </w:tcPr>
          <w:p w14:paraId="2B9DE6BB" w14:textId="77777777" w:rsidR="00DE1515" w:rsidRPr="001E3493" w:rsidRDefault="00DE1515" w:rsidP="001F6554">
            <w:pPr>
              <w:spacing w:line="240" w:lineRule="auto"/>
            </w:pPr>
            <w:r w:rsidRPr="001E3493">
              <w:t xml:space="preserve">0.90 </w:t>
            </w:r>
            <m:oMath>
              <m:r>
                <w:rPr>
                  <w:rFonts w:ascii="Cambria Math" w:hAnsi="Cambria Math"/>
                </w:rPr>
                <m:t>±</m:t>
              </m:r>
            </m:oMath>
            <w:r w:rsidRPr="001E3493">
              <w:t xml:space="preserve"> 0.02</w:t>
            </w:r>
          </w:p>
        </w:tc>
      </w:tr>
    </w:tbl>
    <w:p w14:paraId="4900C6AC" w14:textId="77777777" w:rsidR="00C167A9" w:rsidRPr="001E3493" w:rsidRDefault="00C167A9" w:rsidP="002C7934">
      <w:pPr>
        <w:rPr>
          <w:color w:val="000000" w:themeColor="text1"/>
        </w:rPr>
      </w:pPr>
    </w:p>
    <w:p w14:paraId="5A80030D" w14:textId="739059BE" w:rsidR="002C7934" w:rsidRPr="001E3493" w:rsidRDefault="002C7934" w:rsidP="00B46408">
      <w:pPr>
        <w:pStyle w:val="Caption"/>
      </w:pPr>
      <w:bookmarkStart w:id="74" w:name="_Toc195707668"/>
      <w:r w:rsidRPr="001E3493">
        <w:t xml:space="preserve">Table </w:t>
      </w:r>
      <w:fldSimple w:instr=" SEQ Table \* ARABIC ">
        <w:r w:rsidR="00056F45">
          <w:rPr>
            <w:noProof/>
          </w:rPr>
          <w:t>16</w:t>
        </w:r>
      </w:fldSimple>
      <w:r w:rsidRPr="001E3493">
        <w:t>: Stride Velocity (m/s)</w:t>
      </w:r>
      <w:bookmarkEnd w:id="74"/>
    </w:p>
    <w:tbl>
      <w:tblPr>
        <w:tblW w:w="962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65"/>
        <w:gridCol w:w="1350"/>
        <w:gridCol w:w="2070"/>
        <w:gridCol w:w="1710"/>
        <w:gridCol w:w="1710"/>
        <w:gridCol w:w="1615"/>
      </w:tblGrid>
      <w:tr w:rsidR="002C7934" w:rsidRPr="001E3493" w14:paraId="3867DF52" w14:textId="77777777" w:rsidTr="00DE1515">
        <w:trPr>
          <w:cantSplit/>
          <w:trHeight w:val="323"/>
          <w:jc w:val="center"/>
        </w:trPr>
        <w:tc>
          <w:tcPr>
            <w:tcW w:w="1165" w:type="dxa"/>
          </w:tcPr>
          <w:p w14:paraId="72EDB5AB" w14:textId="77777777" w:rsidR="002C7934" w:rsidRPr="001E3493" w:rsidRDefault="002C7934" w:rsidP="00DE1515">
            <w:pPr>
              <w:spacing w:line="240" w:lineRule="auto"/>
            </w:pPr>
            <w:r w:rsidRPr="001E3493">
              <w:t>Limb</w:t>
            </w:r>
          </w:p>
        </w:tc>
        <w:tc>
          <w:tcPr>
            <w:tcW w:w="1350" w:type="dxa"/>
            <w:shd w:val="clear" w:color="auto" w:fill="auto"/>
            <w:noWrap/>
            <w:vAlign w:val="bottom"/>
          </w:tcPr>
          <w:p w14:paraId="245F47DA" w14:textId="77777777" w:rsidR="002C7934" w:rsidRPr="001E3493" w:rsidRDefault="002C7934" w:rsidP="00FC5BDB">
            <w:pPr>
              <w:spacing w:line="240" w:lineRule="auto"/>
            </w:pPr>
            <w:r w:rsidRPr="001E3493">
              <w:t>Time point</w:t>
            </w:r>
          </w:p>
        </w:tc>
        <w:tc>
          <w:tcPr>
            <w:tcW w:w="7105" w:type="dxa"/>
            <w:gridSpan w:val="4"/>
            <w:shd w:val="clear" w:color="000000" w:fill="FFFFFF"/>
            <w:vAlign w:val="center"/>
          </w:tcPr>
          <w:p w14:paraId="15FD7B17" w14:textId="77777777" w:rsidR="002C7934" w:rsidRPr="001E3493" w:rsidRDefault="002C7934" w:rsidP="00DE1515">
            <w:pPr>
              <w:spacing w:line="240" w:lineRule="auto"/>
            </w:pPr>
            <w:r w:rsidRPr="001E3493">
              <w:t>------------------------------------- Group --------------------------------</w:t>
            </w:r>
          </w:p>
        </w:tc>
      </w:tr>
      <w:tr w:rsidR="002C7934" w:rsidRPr="001E3493" w14:paraId="1934EF1E" w14:textId="77777777" w:rsidTr="00DE1515">
        <w:trPr>
          <w:cantSplit/>
          <w:trHeight w:val="320"/>
          <w:jc w:val="center"/>
        </w:trPr>
        <w:tc>
          <w:tcPr>
            <w:tcW w:w="1165" w:type="dxa"/>
          </w:tcPr>
          <w:p w14:paraId="03EF2EF3" w14:textId="77777777" w:rsidR="002C7934" w:rsidRPr="001E3493" w:rsidRDefault="002C7934" w:rsidP="00FC5BDB">
            <w:pPr>
              <w:spacing w:line="240" w:lineRule="auto"/>
            </w:pPr>
          </w:p>
        </w:tc>
        <w:tc>
          <w:tcPr>
            <w:tcW w:w="1350" w:type="dxa"/>
            <w:shd w:val="clear" w:color="auto" w:fill="auto"/>
            <w:noWrap/>
            <w:vAlign w:val="bottom"/>
            <w:hideMark/>
          </w:tcPr>
          <w:p w14:paraId="09E8D1CF" w14:textId="77777777" w:rsidR="002C7934" w:rsidRPr="001E3493" w:rsidRDefault="002C7934" w:rsidP="00FC5BDB">
            <w:pPr>
              <w:spacing w:line="240" w:lineRule="auto"/>
            </w:pPr>
          </w:p>
        </w:tc>
        <w:tc>
          <w:tcPr>
            <w:tcW w:w="2070" w:type="dxa"/>
            <w:shd w:val="clear" w:color="000000" w:fill="FFFFFF"/>
            <w:vAlign w:val="center"/>
            <w:hideMark/>
          </w:tcPr>
          <w:p w14:paraId="43C5A826" w14:textId="77777777" w:rsidR="002C7934" w:rsidRPr="001E3493" w:rsidRDefault="002C7934" w:rsidP="00FC5BDB">
            <w:pPr>
              <w:spacing w:line="240" w:lineRule="auto"/>
            </w:pPr>
            <w:r w:rsidRPr="001E3493">
              <w:t>SA</w:t>
            </w:r>
          </w:p>
        </w:tc>
        <w:tc>
          <w:tcPr>
            <w:tcW w:w="1710" w:type="dxa"/>
            <w:shd w:val="clear" w:color="000000" w:fill="FFFFFF"/>
            <w:vAlign w:val="center"/>
            <w:hideMark/>
          </w:tcPr>
          <w:p w14:paraId="10D08B41" w14:textId="77777777" w:rsidR="002C7934" w:rsidRPr="001E3493" w:rsidRDefault="002C7934" w:rsidP="00FC5BDB">
            <w:pPr>
              <w:spacing w:line="240" w:lineRule="auto"/>
            </w:pPr>
            <w:r w:rsidRPr="001E3493">
              <w:t>SB</w:t>
            </w:r>
          </w:p>
        </w:tc>
        <w:tc>
          <w:tcPr>
            <w:tcW w:w="1710" w:type="dxa"/>
            <w:shd w:val="clear" w:color="000000" w:fill="FFFFFF"/>
            <w:vAlign w:val="center"/>
            <w:hideMark/>
          </w:tcPr>
          <w:p w14:paraId="2B7B0119" w14:textId="77777777" w:rsidR="002C7934" w:rsidRPr="001E3493" w:rsidRDefault="002C7934" w:rsidP="00FC5BDB">
            <w:pPr>
              <w:spacing w:line="240" w:lineRule="auto"/>
            </w:pPr>
            <w:r w:rsidRPr="001E3493">
              <w:t>SBA</w:t>
            </w:r>
          </w:p>
        </w:tc>
        <w:tc>
          <w:tcPr>
            <w:tcW w:w="1615" w:type="dxa"/>
            <w:shd w:val="clear" w:color="000000" w:fill="FFFFFF"/>
            <w:vAlign w:val="center"/>
            <w:hideMark/>
          </w:tcPr>
          <w:p w14:paraId="28E5F6AC" w14:textId="77777777" w:rsidR="002C7934" w:rsidRPr="001E3493" w:rsidRDefault="002C7934" w:rsidP="00FC5BDB">
            <w:pPr>
              <w:spacing w:line="240" w:lineRule="auto"/>
            </w:pPr>
            <w:r w:rsidRPr="001E3493">
              <w:t>NS</w:t>
            </w:r>
          </w:p>
        </w:tc>
      </w:tr>
      <w:tr w:rsidR="00DE1515" w:rsidRPr="001E3493" w14:paraId="34D69354" w14:textId="77777777" w:rsidTr="00DE1515">
        <w:trPr>
          <w:trHeight w:val="320"/>
          <w:jc w:val="center"/>
        </w:trPr>
        <w:tc>
          <w:tcPr>
            <w:tcW w:w="1165" w:type="dxa"/>
            <w:vMerge w:val="restart"/>
            <w:shd w:val="clear" w:color="000000" w:fill="FFFFFF"/>
          </w:tcPr>
          <w:p w14:paraId="1EC60214" w14:textId="2E2A6DA6" w:rsidR="00DE1515" w:rsidRPr="001E3493" w:rsidRDefault="00DE1515" w:rsidP="00FC5BDB">
            <w:pPr>
              <w:spacing w:line="240" w:lineRule="auto"/>
            </w:pPr>
            <w:r w:rsidRPr="001E3493">
              <w:t>LF</w:t>
            </w:r>
          </w:p>
        </w:tc>
        <w:tc>
          <w:tcPr>
            <w:tcW w:w="1350" w:type="dxa"/>
            <w:shd w:val="clear" w:color="000000" w:fill="FFFFFF"/>
            <w:vAlign w:val="center"/>
            <w:hideMark/>
          </w:tcPr>
          <w:p w14:paraId="2D4A8B3D" w14:textId="77777777" w:rsidR="00DE1515" w:rsidRPr="001E3493" w:rsidRDefault="00DE1515" w:rsidP="00FC5BDB">
            <w:pPr>
              <w:spacing w:line="240" w:lineRule="auto"/>
            </w:pPr>
            <w:r w:rsidRPr="001E3493">
              <w:t>-1</w:t>
            </w:r>
          </w:p>
        </w:tc>
        <w:tc>
          <w:tcPr>
            <w:tcW w:w="2070" w:type="dxa"/>
            <w:shd w:val="clear" w:color="000000" w:fill="FFFFFF"/>
            <w:vAlign w:val="center"/>
            <w:hideMark/>
          </w:tcPr>
          <w:p w14:paraId="1FCC7210" w14:textId="77777777" w:rsidR="00DE1515" w:rsidRPr="001E3493" w:rsidRDefault="00DE1515" w:rsidP="00FC5BDB">
            <w:pPr>
              <w:spacing w:line="240" w:lineRule="auto"/>
            </w:pPr>
            <w:r w:rsidRPr="001E3493">
              <w:t xml:space="preserve">1.29  </w:t>
            </w:r>
            <m:oMath>
              <m:r>
                <w:rPr>
                  <w:rFonts w:ascii="Cambria Math" w:hAnsi="Cambria Math"/>
                </w:rPr>
                <m:t>±</m:t>
              </m:r>
            </m:oMath>
            <w:r w:rsidRPr="001E3493">
              <w:t xml:space="preserve"> 0.16</w:t>
            </w:r>
          </w:p>
        </w:tc>
        <w:tc>
          <w:tcPr>
            <w:tcW w:w="1710" w:type="dxa"/>
            <w:shd w:val="clear" w:color="000000" w:fill="FFFFFF"/>
            <w:vAlign w:val="center"/>
            <w:hideMark/>
          </w:tcPr>
          <w:p w14:paraId="01408D8F" w14:textId="77777777" w:rsidR="00DE1515" w:rsidRPr="001E3493" w:rsidRDefault="00DE1515" w:rsidP="00FC5BDB">
            <w:pPr>
              <w:spacing w:line="240" w:lineRule="auto"/>
            </w:pPr>
            <w:r w:rsidRPr="001E3493">
              <w:t xml:space="preserve">1.32  </w:t>
            </w:r>
            <m:oMath>
              <m:r>
                <w:rPr>
                  <w:rFonts w:ascii="Cambria Math" w:hAnsi="Cambria Math"/>
                </w:rPr>
                <m:t>±</m:t>
              </m:r>
            </m:oMath>
            <w:r w:rsidRPr="001E3493">
              <w:t xml:space="preserve"> 0.09</w:t>
            </w:r>
          </w:p>
        </w:tc>
        <w:tc>
          <w:tcPr>
            <w:tcW w:w="1710" w:type="dxa"/>
            <w:shd w:val="clear" w:color="000000" w:fill="FFFFFF"/>
            <w:vAlign w:val="center"/>
            <w:hideMark/>
          </w:tcPr>
          <w:p w14:paraId="24834DD7" w14:textId="77777777" w:rsidR="00DE1515" w:rsidRPr="001E3493" w:rsidRDefault="00DE1515" w:rsidP="00FC5BDB">
            <w:pPr>
              <w:spacing w:line="240" w:lineRule="auto"/>
            </w:pPr>
            <w:r w:rsidRPr="001E3493">
              <w:t xml:space="preserve">1.19  </w:t>
            </w:r>
            <m:oMath>
              <m:r>
                <w:rPr>
                  <w:rFonts w:ascii="Cambria Math" w:hAnsi="Cambria Math"/>
                </w:rPr>
                <m:t>±</m:t>
              </m:r>
            </m:oMath>
            <w:r w:rsidRPr="001E3493">
              <w:t xml:space="preserve"> 0.09</w:t>
            </w:r>
          </w:p>
        </w:tc>
        <w:tc>
          <w:tcPr>
            <w:tcW w:w="1615" w:type="dxa"/>
            <w:shd w:val="clear" w:color="000000" w:fill="FFFFFF"/>
            <w:vAlign w:val="center"/>
            <w:hideMark/>
          </w:tcPr>
          <w:p w14:paraId="5C4DEEFF" w14:textId="77777777" w:rsidR="00DE1515" w:rsidRPr="001E3493" w:rsidRDefault="00DE1515" w:rsidP="00FC5BDB">
            <w:pPr>
              <w:spacing w:line="240" w:lineRule="auto"/>
            </w:pPr>
            <w:r w:rsidRPr="001E3493">
              <w:t xml:space="preserve">1.25  </w:t>
            </w:r>
            <m:oMath>
              <m:r>
                <w:rPr>
                  <w:rFonts w:ascii="Cambria Math" w:hAnsi="Cambria Math"/>
                </w:rPr>
                <m:t>±</m:t>
              </m:r>
            </m:oMath>
            <w:r w:rsidRPr="001E3493">
              <w:t xml:space="preserve"> 0.06</w:t>
            </w:r>
          </w:p>
        </w:tc>
      </w:tr>
      <w:tr w:rsidR="00DE1515" w:rsidRPr="001E3493" w14:paraId="709393CD" w14:textId="77777777" w:rsidTr="00DE1515">
        <w:trPr>
          <w:cantSplit/>
          <w:trHeight w:val="320"/>
          <w:jc w:val="center"/>
        </w:trPr>
        <w:tc>
          <w:tcPr>
            <w:tcW w:w="1165" w:type="dxa"/>
            <w:vMerge/>
            <w:shd w:val="clear" w:color="000000" w:fill="FFFFFF"/>
          </w:tcPr>
          <w:p w14:paraId="26DEC1DA" w14:textId="732052CB" w:rsidR="00DE1515" w:rsidRPr="001E3493" w:rsidRDefault="00DE1515" w:rsidP="00FC5BDB">
            <w:pPr>
              <w:spacing w:line="240" w:lineRule="auto"/>
            </w:pPr>
          </w:p>
        </w:tc>
        <w:tc>
          <w:tcPr>
            <w:tcW w:w="1350" w:type="dxa"/>
            <w:shd w:val="clear" w:color="000000" w:fill="FFFFFF"/>
            <w:vAlign w:val="center"/>
            <w:hideMark/>
          </w:tcPr>
          <w:p w14:paraId="4ABF94D9" w14:textId="77777777" w:rsidR="00DE1515" w:rsidRPr="001E3493" w:rsidRDefault="00DE1515" w:rsidP="00FC5BDB">
            <w:pPr>
              <w:spacing w:line="240" w:lineRule="auto"/>
            </w:pPr>
            <w:r w:rsidRPr="001E3493">
              <w:t>7</w:t>
            </w:r>
          </w:p>
        </w:tc>
        <w:tc>
          <w:tcPr>
            <w:tcW w:w="2070" w:type="dxa"/>
            <w:shd w:val="clear" w:color="000000" w:fill="FFFFFF"/>
            <w:vAlign w:val="center"/>
            <w:hideMark/>
          </w:tcPr>
          <w:p w14:paraId="32BE1BB4" w14:textId="77777777" w:rsidR="00DE1515" w:rsidRPr="001E3493" w:rsidRDefault="00DE1515" w:rsidP="00FC5BDB">
            <w:pPr>
              <w:spacing w:line="240" w:lineRule="auto"/>
            </w:pPr>
            <w:r w:rsidRPr="001E3493">
              <w:t xml:space="preserve">1.02  </w:t>
            </w:r>
            <m:oMath>
              <m:r>
                <w:rPr>
                  <w:rFonts w:ascii="Cambria Math" w:hAnsi="Cambria Math"/>
                </w:rPr>
                <m:t>±</m:t>
              </m:r>
            </m:oMath>
            <w:r w:rsidRPr="001E3493">
              <w:t xml:space="preserve"> 0.10</w:t>
            </w:r>
          </w:p>
        </w:tc>
        <w:tc>
          <w:tcPr>
            <w:tcW w:w="1710" w:type="dxa"/>
            <w:shd w:val="clear" w:color="000000" w:fill="FFFFFF"/>
            <w:vAlign w:val="center"/>
            <w:hideMark/>
          </w:tcPr>
          <w:p w14:paraId="42399E2F" w14:textId="77777777" w:rsidR="00DE1515" w:rsidRPr="001E3493" w:rsidRDefault="00DE1515" w:rsidP="00FC5BDB">
            <w:pPr>
              <w:spacing w:line="240" w:lineRule="auto"/>
            </w:pPr>
            <w:r w:rsidRPr="001E3493">
              <w:t xml:space="preserve">1.10  </w:t>
            </w:r>
            <m:oMath>
              <m:r>
                <w:rPr>
                  <w:rFonts w:ascii="Cambria Math" w:hAnsi="Cambria Math"/>
                </w:rPr>
                <m:t>±</m:t>
              </m:r>
            </m:oMath>
            <w:r w:rsidRPr="001E3493">
              <w:t xml:space="preserve"> 0.11</w:t>
            </w:r>
          </w:p>
        </w:tc>
        <w:tc>
          <w:tcPr>
            <w:tcW w:w="1710" w:type="dxa"/>
            <w:shd w:val="clear" w:color="000000" w:fill="FFFFFF"/>
            <w:vAlign w:val="center"/>
            <w:hideMark/>
          </w:tcPr>
          <w:p w14:paraId="37764A17" w14:textId="77777777" w:rsidR="00DE1515" w:rsidRPr="001E3493" w:rsidRDefault="00DE1515" w:rsidP="00FC5BDB">
            <w:pPr>
              <w:spacing w:line="240" w:lineRule="auto"/>
            </w:pPr>
            <w:r w:rsidRPr="001E3493">
              <w:t xml:space="preserve">0.99  </w:t>
            </w:r>
            <m:oMath>
              <m:r>
                <w:rPr>
                  <w:rFonts w:ascii="Cambria Math" w:hAnsi="Cambria Math"/>
                </w:rPr>
                <m:t>±</m:t>
              </m:r>
            </m:oMath>
            <w:r w:rsidRPr="001E3493">
              <w:t xml:space="preserve"> 0.12</w:t>
            </w:r>
          </w:p>
        </w:tc>
        <w:tc>
          <w:tcPr>
            <w:tcW w:w="1615" w:type="dxa"/>
            <w:shd w:val="clear" w:color="000000" w:fill="FFFFFF"/>
            <w:vAlign w:val="center"/>
            <w:hideMark/>
          </w:tcPr>
          <w:p w14:paraId="5005261A" w14:textId="77777777" w:rsidR="00DE1515" w:rsidRPr="001E3493" w:rsidRDefault="00DE1515" w:rsidP="00FC5BDB">
            <w:pPr>
              <w:spacing w:line="240" w:lineRule="auto"/>
            </w:pPr>
            <w:r w:rsidRPr="001E3493">
              <w:t xml:space="preserve">1.05  </w:t>
            </w:r>
            <m:oMath>
              <m:r>
                <w:rPr>
                  <w:rFonts w:ascii="Cambria Math" w:hAnsi="Cambria Math"/>
                </w:rPr>
                <m:t>±</m:t>
              </m:r>
            </m:oMath>
            <w:r w:rsidRPr="001E3493">
              <w:t xml:space="preserve"> 0.08</w:t>
            </w:r>
          </w:p>
        </w:tc>
      </w:tr>
      <w:tr w:rsidR="00DE1515" w:rsidRPr="001E3493" w14:paraId="3EDE529C" w14:textId="77777777" w:rsidTr="00DE1515">
        <w:trPr>
          <w:cantSplit/>
          <w:trHeight w:val="320"/>
          <w:jc w:val="center"/>
        </w:trPr>
        <w:tc>
          <w:tcPr>
            <w:tcW w:w="1165" w:type="dxa"/>
            <w:vMerge/>
            <w:shd w:val="clear" w:color="000000" w:fill="FFFFFF"/>
          </w:tcPr>
          <w:p w14:paraId="689A0FF0" w14:textId="152EEF75" w:rsidR="00DE1515" w:rsidRPr="001E3493" w:rsidRDefault="00DE1515" w:rsidP="00FC5BDB">
            <w:pPr>
              <w:spacing w:line="240" w:lineRule="auto"/>
            </w:pPr>
          </w:p>
        </w:tc>
        <w:tc>
          <w:tcPr>
            <w:tcW w:w="1350" w:type="dxa"/>
            <w:shd w:val="clear" w:color="000000" w:fill="FFFFFF"/>
            <w:vAlign w:val="center"/>
            <w:hideMark/>
          </w:tcPr>
          <w:p w14:paraId="79625CC0" w14:textId="77777777" w:rsidR="00DE1515" w:rsidRPr="001E3493" w:rsidRDefault="00DE1515" w:rsidP="00FC5BDB">
            <w:pPr>
              <w:spacing w:line="240" w:lineRule="auto"/>
            </w:pPr>
            <w:r w:rsidRPr="001E3493">
              <w:t>14</w:t>
            </w:r>
          </w:p>
        </w:tc>
        <w:tc>
          <w:tcPr>
            <w:tcW w:w="2070" w:type="dxa"/>
            <w:shd w:val="clear" w:color="000000" w:fill="FFFFFF"/>
            <w:vAlign w:val="center"/>
            <w:hideMark/>
          </w:tcPr>
          <w:p w14:paraId="4D8D2789" w14:textId="77777777" w:rsidR="00DE1515" w:rsidRPr="001E3493" w:rsidRDefault="00DE1515" w:rsidP="00FC5BDB">
            <w:pPr>
              <w:spacing w:line="240" w:lineRule="auto"/>
            </w:pPr>
            <w:r w:rsidRPr="001E3493">
              <w:t xml:space="preserve">1.40  </w:t>
            </w:r>
            <m:oMath>
              <m:r>
                <w:rPr>
                  <w:rFonts w:ascii="Cambria Math" w:hAnsi="Cambria Math"/>
                </w:rPr>
                <m:t>±</m:t>
              </m:r>
            </m:oMath>
            <w:r w:rsidRPr="001E3493">
              <w:t xml:space="preserve"> 0.05</w:t>
            </w:r>
          </w:p>
        </w:tc>
        <w:tc>
          <w:tcPr>
            <w:tcW w:w="1710" w:type="dxa"/>
            <w:shd w:val="clear" w:color="000000" w:fill="FFFFFF"/>
            <w:vAlign w:val="center"/>
            <w:hideMark/>
          </w:tcPr>
          <w:p w14:paraId="3B32A14A" w14:textId="77777777" w:rsidR="00DE1515" w:rsidRPr="001E3493" w:rsidRDefault="00DE1515" w:rsidP="00FC5BDB">
            <w:pPr>
              <w:spacing w:line="240" w:lineRule="auto"/>
            </w:pPr>
            <w:r w:rsidRPr="001E3493">
              <w:t xml:space="preserve">1.30  </w:t>
            </w:r>
            <m:oMath>
              <m:r>
                <w:rPr>
                  <w:rFonts w:ascii="Cambria Math" w:hAnsi="Cambria Math"/>
                </w:rPr>
                <m:t>±</m:t>
              </m:r>
            </m:oMath>
            <w:r w:rsidRPr="001E3493">
              <w:t xml:space="preserve"> 0.07</w:t>
            </w:r>
          </w:p>
        </w:tc>
        <w:tc>
          <w:tcPr>
            <w:tcW w:w="1710" w:type="dxa"/>
            <w:shd w:val="clear" w:color="000000" w:fill="FFFFFF"/>
            <w:vAlign w:val="center"/>
            <w:hideMark/>
          </w:tcPr>
          <w:p w14:paraId="20626AA7" w14:textId="77777777" w:rsidR="00DE1515" w:rsidRPr="001E3493" w:rsidRDefault="00DE1515" w:rsidP="00FC5BDB">
            <w:pPr>
              <w:spacing w:line="240" w:lineRule="auto"/>
            </w:pPr>
            <w:r w:rsidRPr="001E3493">
              <w:t xml:space="preserve">1.08  </w:t>
            </w:r>
            <m:oMath>
              <m:r>
                <w:rPr>
                  <w:rFonts w:ascii="Cambria Math" w:hAnsi="Cambria Math"/>
                </w:rPr>
                <m:t>±</m:t>
              </m:r>
            </m:oMath>
            <w:r w:rsidRPr="001E3493">
              <w:t xml:space="preserve"> 0.08</w:t>
            </w:r>
          </w:p>
        </w:tc>
        <w:tc>
          <w:tcPr>
            <w:tcW w:w="1615" w:type="dxa"/>
            <w:shd w:val="clear" w:color="000000" w:fill="FFFFFF"/>
            <w:vAlign w:val="center"/>
            <w:hideMark/>
          </w:tcPr>
          <w:p w14:paraId="7AA2492E" w14:textId="77777777" w:rsidR="00DE1515" w:rsidRPr="001E3493" w:rsidRDefault="00DE1515" w:rsidP="00FC5BDB">
            <w:pPr>
              <w:spacing w:line="240" w:lineRule="auto"/>
            </w:pPr>
            <w:r w:rsidRPr="001E3493">
              <w:t xml:space="preserve">1.34  </w:t>
            </w:r>
            <m:oMath>
              <m:r>
                <w:rPr>
                  <w:rFonts w:ascii="Cambria Math" w:hAnsi="Cambria Math"/>
                </w:rPr>
                <m:t>±</m:t>
              </m:r>
            </m:oMath>
            <w:r w:rsidRPr="001E3493">
              <w:t xml:space="preserve"> 0.11</w:t>
            </w:r>
          </w:p>
        </w:tc>
      </w:tr>
      <w:tr w:rsidR="00DE1515" w:rsidRPr="001E3493" w14:paraId="7114AF40" w14:textId="77777777" w:rsidTr="00DE1515">
        <w:trPr>
          <w:cantSplit/>
          <w:trHeight w:val="320"/>
          <w:jc w:val="center"/>
        </w:trPr>
        <w:tc>
          <w:tcPr>
            <w:tcW w:w="1165" w:type="dxa"/>
            <w:vMerge/>
            <w:shd w:val="clear" w:color="000000" w:fill="FFFFFF"/>
          </w:tcPr>
          <w:p w14:paraId="72140FE6" w14:textId="77777777" w:rsidR="00DE1515" w:rsidRPr="001E3493" w:rsidRDefault="00DE1515" w:rsidP="00FC5BDB">
            <w:pPr>
              <w:spacing w:line="240" w:lineRule="auto"/>
            </w:pPr>
          </w:p>
        </w:tc>
        <w:tc>
          <w:tcPr>
            <w:tcW w:w="1350" w:type="dxa"/>
            <w:shd w:val="clear" w:color="000000" w:fill="FFFFFF"/>
            <w:vAlign w:val="center"/>
            <w:hideMark/>
          </w:tcPr>
          <w:p w14:paraId="06B2D39C" w14:textId="77777777" w:rsidR="00DE1515" w:rsidRPr="001E3493" w:rsidRDefault="00DE1515" w:rsidP="00FC5BDB">
            <w:pPr>
              <w:spacing w:line="240" w:lineRule="auto"/>
            </w:pPr>
            <w:r w:rsidRPr="001E3493">
              <w:t>28</w:t>
            </w:r>
          </w:p>
        </w:tc>
        <w:tc>
          <w:tcPr>
            <w:tcW w:w="2070" w:type="dxa"/>
            <w:shd w:val="clear" w:color="000000" w:fill="FFFFFF"/>
            <w:vAlign w:val="center"/>
            <w:hideMark/>
          </w:tcPr>
          <w:p w14:paraId="156CAE43" w14:textId="77777777" w:rsidR="00DE1515" w:rsidRPr="001E3493" w:rsidRDefault="00DE1515" w:rsidP="00FC5BDB">
            <w:pPr>
              <w:spacing w:line="240" w:lineRule="auto"/>
            </w:pPr>
            <w:r w:rsidRPr="001E3493">
              <w:t xml:space="preserve">1.26  </w:t>
            </w:r>
            <m:oMath>
              <m:r>
                <w:rPr>
                  <w:rFonts w:ascii="Cambria Math" w:hAnsi="Cambria Math"/>
                </w:rPr>
                <m:t>±</m:t>
              </m:r>
            </m:oMath>
            <w:r w:rsidRPr="001E3493">
              <w:t xml:space="preserve"> 0.12</w:t>
            </w:r>
          </w:p>
        </w:tc>
        <w:tc>
          <w:tcPr>
            <w:tcW w:w="1710" w:type="dxa"/>
            <w:shd w:val="clear" w:color="000000" w:fill="FFFFFF"/>
            <w:vAlign w:val="center"/>
            <w:hideMark/>
          </w:tcPr>
          <w:p w14:paraId="056608B9" w14:textId="77777777" w:rsidR="00DE1515" w:rsidRPr="001E3493" w:rsidRDefault="00DE1515" w:rsidP="00FC5BDB">
            <w:pPr>
              <w:spacing w:line="240" w:lineRule="auto"/>
            </w:pPr>
            <w:r w:rsidRPr="001E3493">
              <w:t xml:space="preserve">1.32  </w:t>
            </w:r>
            <m:oMath>
              <m:r>
                <w:rPr>
                  <w:rFonts w:ascii="Cambria Math" w:hAnsi="Cambria Math"/>
                </w:rPr>
                <m:t>±</m:t>
              </m:r>
            </m:oMath>
            <w:r w:rsidRPr="001E3493">
              <w:t xml:space="preserve"> 0.07</w:t>
            </w:r>
          </w:p>
        </w:tc>
        <w:tc>
          <w:tcPr>
            <w:tcW w:w="1710" w:type="dxa"/>
            <w:shd w:val="clear" w:color="000000" w:fill="FFFFFF"/>
            <w:vAlign w:val="center"/>
            <w:hideMark/>
          </w:tcPr>
          <w:p w14:paraId="36696684" w14:textId="77777777" w:rsidR="00DE1515" w:rsidRPr="001E3493" w:rsidRDefault="00DE1515" w:rsidP="00FC5BDB">
            <w:pPr>
              <w:spacing w:line="240" w:lineRule="auto"/>
            </w:pPr>
            <w:r w:rsidRPr="001E3493">
              <w:t xml:space="preserve">1.35  </w:t>
            </w:r>
            <m:oMath>
              <m:r>
                <w:rPr>
                  <w:rFonts w:ascii="Cambria Math" w:hAnsi="Cambria Math"/>
                </w:rPr>
                <m:t>±</m:t>
              </m:r>
            </m:oMath>
            <w:r w:rsidRPr="001E3493">
              <w:t xml:space="preserve"> 0.10</w:t>
            </w:r>
          </w:p>
        </w:tc>
        <w:tc>
          <w:tcPr>
            <w:tcW w:w="1615" w:type="dxa"/>
            <w:shd w:val="clear" w:color="000000" w:fill="FFFFFF"/>
            <w:vAlign w:val="center"/>
            <w:hideMark/>
          </w:tcPr>
          <w:p w14:paraId="048EB078" w14:textId="77777777" w:rsidR="00DE1515" w:rsidRPr="001E3493" w:rsidRDefault="00DE1515" w:rsidP="00FC5BDB">
            <w:pPr>
              <w:spacing w:line="240" w:lineRule="auto"/>
            </w:pPr>
            <w:r w:rsidRPr="001E3493">
              <w:t xml:space="preserve">1.20  </w:t>
            </w:r>
            <m:oMath>
              <m:r>
                <w:rPr>
                  <w:rFonts w:ascii="Cambria Math" w:hAnsi="Cambria Math"/>
                </w:rPr>
                <m:t>±</m:t>
              </m:r>
            </m:oMath>
            <w:r w:rsidRPr="001E3493">
              <w:t xml:space="preserve"> 0.06</w:t>
            </w:r>
          </w:p>
        </w:tc>
      </w:tr>
      <w:tr w:rsidR="00DE1515" w:rsidRPr="001E3493" w14:paraId="5556D591" w14:textId="77777777" w:rsidTr="00DE1515">
        <w:trPr>
          <w:cantSplit/>
          <w:trHeight w:val="320"/>
          <w:jc w:val="center"/>
        </w:trPr>
        <w:tc>
          <w:tcPr>
            <w:tcW w:w="1165" w:type="dxa"/>
            <w:vMerge/>
            <w:shd w:val="clear" w:color="000000" w:fill="FFFFFF"/>
          </w:tcPr>
          <w:p w14:paraId="41942B47" w14:textId="77777777" w:rsidR="00DE1515" w:rsidRPr="001E3493" w:rsidRDefault="00DE1515" w:rsidP="00FC5BDB">
            <w:pPr>
              <w:spacing w:line="240" w:lineRule="auto"/>
            </w:pPr>
          </w:p>
        </w:tc>
        <w:tc>
          <w:tcPr>
            <w:tcW w:w="1350" w:type="dxa"/>
            <w:shd w:val="clear" w:color="000000" w:fill="FFFFFF"/>
            <w:vAlign w:val="center"/>
            <w:hideMark/>
          </w:tcPr>
          <w:p w14:paraId="6C4D148A" w14:textId="77777777" w:rsidR="00DE1515" w:rsidRPr="001E3493" w:rsidRDefault="00DE1515" w:rsidP="00FC5BDB">
            <w:pPr>
              <w:spacing w:line="240" w:lineRule="auto"/>
            </w:pPr>
            <w:r w:rsidRPr="001E3493">
              <w:t>42</w:t>
            </w:r>
          </w:p>
        </w:tc>
        <w:tc>
          <w:tcPr>
            <w:tcW w:w="2070" w:type="dxa"/>
            <w:shd w:val="clear" w:color="000000" w:fill="FFFFFF"/>
            <w:vAlign w:val="center"/>
            <w:hideMark/>
          </w:tcPr>
          <w:p w14:paraId="6419D27D" w14:textId="77777777" w:rsidR="00DE1515" w:rsidRPr="001E3493" w:rsidRDefault="00DE1515" w:rsidP="00FC5BDB">
            <w:pPr>
              <w:spacing w:line="240" w:lineRule="auto"/>
            </w:pPr>
            <w:r w:rsidRPr="001E3493">
              <w:t xml:space="preserve">1.36  </w:t>
            </w:r>
            <m:oMath>
              <m:r>
                <w:rPr>
                  <w:rFonts w:ascii="Cambria Math" w:hAnsi="Cambria Math"/>
                </w:rPr>
                <m:t>±</m:t>
              </m:r>
            </m:oMath>
            <w:r w:rsidRPr="001E3493">
              <w:t xml:space="preserve"> 0.09</w:t>
            </w:r>
          </w:p>
        </w:tc>
        <w:tc>
          <w:tcPr>
            <w:tcW w:w="1710" w:type="dxa"/>
            <w:shd w:val="clear" w:color="000000" w:fill="FFFFFF"/>
            <w:vAlign w:val="center"/>
            <w:hideMark/>
          </w:tcPr>
          <w:p w14:paraId="4DACF607" w14:textId="77777777" w:rsidR="00DE1515" w:rsidRPr="001E3493" w:rsidRDefault="00DE1515" w:rsidP="00FC5BDB">
            <w:pPr>
              <w:spacing w:line="240" w:lineRule="auto"/>
            </w:pPr>
            <w:r w:rsidRPr="001E3493">
              <w:t xml:space="preserve">1.38  </w:t>
            </w:r>
            <m:oMath>
              <m:r>
                <w:rPr>
                  <w:rFonts w:ascii="Cambria Math" w:hAnsi="Cambria Math"/>
                </w:rPr>
                <m:t>±</m:t>
              </m:r>
            </m:oMath>
            <w:r w:rsidRPr="001E3493">
              <w:t xml:space="preserve"> 0.10</w:t>
            </w:r>
          </w:p>
        </w:tc>
        <w:tc>
          <w:tcPr>
            <w:tcW w:w="1710" w:type="dxa"/>
            <w:shd w:val="clear" w:color="000000" w:fill="FFFFFF"/>
            <w:vAlign w:val="center"/>
            <w:hideMark/>
          </w:tcPr>
          <w:p w14:paraId="7F67449A" w14:textId="77777777" w:rsidR="00DE1515" w:rsidRPr="001E3493" w:rsidRDefault="00DE1515" w:rsidP="00FC5BDB">
            <w:pPr>
              <w:spacing w:line="240" w:lineRule="auto"/>
            </w:pPr>
            <w:r w:rsidRPr="001E3493">
              <w:t xml:space="preserve">1.49  </w:t>
            </w:r>
            <m:oMath>
              <m:r>
                <w:rPr>
                  <w:rFonts w:ascii="Cambria Math" w:hAnsi="Cambria Math"/>
                </w:rPr>
                <m:t>±</m:t>
              </m:r>
            </m:oMath>
            <w:r w:rsidRPr="001E3493">
              <w:t xml:space="preserve"> 0.09</w:t>
            </w:r>
          </w:p>
        </w:tc>
        <w:tc>
          <w:tcPr>
            <w:tcW w:w="1615" w:type="dxa"/>
            <w:shd w:val="clear" w:color="000000" w:fill="FFFFFF"/>
            <w:vAlign w:val="center"/>
            <w:hideMark/>
          </w:tcPr>
          <w:p w14:paraId="37BFD4E3" w14:textId="77777777" w:rsidR="00DE1515" w:rsidRPr="001E3493" w:rsidRDefault="00DE1515" w:rsidP="00FC5BDB">
            <w:pPr>
              <w:spacing w:line="240" w:lineRule="auto"/>
            </w:pPr>
            <w:r w:rsidRPr="001E3493">
              <w:t xml:space="preserve">1.24  </w:t>
            </w:r>
            <m:oMath>
              <m:r>
                <w:rPr>
                  <w:rFonts w:ascii="Cambria Math" w:hAnsi="Cambria Math"/>
                </w:rPr>
                <m:t>±</m:t>
              </m:r>
            </m:oMath>
            <w:r w:rsidRPr="001E3493">
              <w:t xml:space="preserve"> 0.09</w:t>
            </w:r>
          </w:p>
        </w:tc>
      </w:tr>
      <w:tr w:rsidR="00DE1515" w:rsidRPr="001E3493" w14:paraId="7D1ED23E" w14:textId="77777777" w:rsidTr="00DE1515">
        <w:trPr>
          <w:cantSplit/>
          <w:trHeight w:val="320"/>
          <w:jc w:val="center"/>
        </w:trPr>
        <w:tc>
          <w:tcPr>
            <w:tcW w:w="1165" w:type="dxa"/>
            <w:vMerge/>
            <w:shd w:val="clear" w:color="000000" w:fill="FFFFFF"/>
          </w:tcPr>
          <w:p w14:paraId="7F4BF1FD" w14:textId="77777777" w:rsidR="00DE1515" w:rsidRPr="001E3493" w:rsidRDefault="00DE1515" w:rsidP="00FC5BDB">
            <w:pPr>
              <w:spacing w:line="240" w:lineRule="auto"/>
            </w:pPr>
          </w:p>
        </w:tc>
        <w:tc>
          <w:tcPr>
            <w:tcW w:w="1350" w:type="dxa"/>
            <w:shd w:val="clear" w:color="000000" w:fill="FFFFFF"/>
            <w:vAlign w:val="center"/>
            <w:hideMark/>
          </w:tcPr>
          <w:p w14:paraId="1F8F80B5" w14:textId="77777777" w:rsidR="00DE1515" w:rsidRPr="001E3493" w:rsidRDefault="00DE1515" w:rsidP="00FC5BDB">
            <w:pPr>
              <w:spacing w:line="240" w:lineRule="auto"/>
            </w:pPr>
            <w:r w:rsidRPr="001E3493">
              <w:t>56</w:t>
            </w:r>
          </w:p>
        </w:tc>
        <w:tc>
          <w:tcPr>
            <w:tcW w:w="2070" w:type="dxa"/>
            <w:shd w:val="clear" w:color="000000" w:fill="FFFFFF"/>
            <w:vAlign w:val="center"/>
            <w:hideMark/>
          </w:tcPr>
          <w:p w14:paraId="5F4954BA" w14:textId="77777777" w:rsidR="00DE1515" w:rsidRPr="001E3493" w:rsidRDefault="00DE1515" w:rsidP="00FC5BDB">
            <w:pPr>
              <w:spacing w:line="240" w:lineRule="auto"/>
            </w:pPr>
            <w:r w:rsidRPr="001E3493">
              <w:t xml:space="preserve">1.40  </w:t>
            </w:r>
            <m:oMath>
              <m:r>
                <w:rPr>
                  <w:rFonts w:ascii="Cambria Math" w:hAnsi="Cambria Math"/>
                </w:rPr>
                <m:t>±</m:t>
              </m:r>
            </m:oMath>
            <w:r w:rsidRPr="001E3493">
              <w:t xml:space="preserve"> 0.09</w:t>
            </w:r>
          </w:p>
        </w:tc>
        <w:tc>
          <w:tcPr>
            <w:tcW w:w="1710" w:type="dxa"/>
            <w:shd w:val="clear" w:color="auto" w:fill="auto"/>
            <w:noWrap/>
            <w:vAlign w:val="center"/>
            <w:hideMark/>
          </w:tcPr>
          <w:p w14:paraId="1B444D85" w14:textId="77777777" w:rsidR="00DE1515" w:rsidRPr="001E3493" w:rsidRDefault="00DE1515" w:rsidP="00FC5BDB">
            <w:pPr>
              <w:spacing w:line="240" w:lineRule="auto"/>
            </w:pPr>
          </w:p>
        </w:tc>
        <w:tc>
          <w:tcPr>
            <w:tcW w:w="1710" w:type="dxa"/>
            <w:shd w:val="clear" w:color="000000" w:fill="FFFFFF"/>
            <w:vAlign w:val="center"/>
            <w:hideMark/>
          </w:tcPr>
          <w:p w14:paraId="265EBB03" w14:textId="77777777" w:rsidR="00DE1515" w:rsidRPr="001E3493" w:rsidRDefault="00DE1515" w:rsidP="00FC5BDB">
            <w:pPr>
              <w:spacing w:line="240" w:lineRule="auto"/>
            </w:pPr>
            <w:r w:rsidRPr="001E3493">
              <w:t xml:space="preserve">1.58  </w:t>
            </w:r>
            <m:oMath>
              <m:r>
                <w:rPr>
                  <w:rFonts w:ascii="Cambria Math" w:hAnsi="Cambria Math"/>
                </w:rPr>
                <m:t>±</m:t>
              </m:r>
            </m:oMath>
            <w:r w:rsidRPr="001E3493">
              <w:t xml:space="preserve"> 0.13</w:t>
            </w:r>
          </w:p>
        </w:tc>
        <w:tc>
          <w:tcPr>
            <w:tcW w:w="1615" w:type="dxa"/>
            <w:shd w:val="clear" w:color="000000" w:fill="FFFFFF"/>
            <w:vAlign w:val="center"/>
            <w:hideMark/>
          </w:tcPr>
          <w:p w14:paraId="1B3937CF" w14:textId="77777777" w:rsidR="00DE1515" w:rsidRPr="001E3493" w:rsidRDefault="00DE1515" w:rsidP="00FC5BDB">
            <w:pPr>
              <w:spacing w:line="240" w:lineRule="auto"/>
            </w:pPr>
            <w:r w:rsidRPr="001E3493">
              <w:t xml:space="preserve">1.29  </w:t>
            </w:r>
            <m:oMath>
              <m:r>
                <w:rPr>
                  <w:rFonts w:ascii="Cambria Math" w:hAnsi="Cambria Math"/>
                </w:rPr>
                <m:t>±</m:t>
              </m:r>
            </m:oMath>
            <w:r w:rsidRPr="001E3493">
              <w:t xml:space="preserve"> 0.15</w:t>
            </w:r>
          </w:p>
        </w:tc>
      </w:tr>
      <w:tr w:rsidR="00DE1515" w:rsidRPr="001E3493" w14:paraId="5AC80C71" w14:textId="77777777" w:rsidTr="00DE1515">
        <w:trPr>
          <w:cantSplit/>
          <w:trHeight w:val="320"/>
          <w:jc w:val="center"/>
        </w:trPr>
        <w:tc>
          <w:tcPr>
            <w:tcW w:w="1165" w:type="dxa"/>
            <w:vMerge/>
            <w:shd w:val="clear" w:color="000000" w:fill="FFFFFF"/>
          </w:tcPr>
          <w:p w14:paraId="227490C2" w14:textId="77777777" w:rsidR="00DE1515" w:rsidRPr="001E3493" w:rsidRDefault="00DE1515" w:rsidP="00FC5BDB">
            <w:pPr>
              <w:spacing w:line="240" w:lineRule="auto"/>
            </w:pPr>
          </w:p>
        </w:tc>
        <w:tc>
          <w:tcPr>
            <w:tcW w:w="1350" w:type="dxa"/>
            <w:shd w:val="clear" w:color="000000" w:fill="FFFFFF"/>
            <w:vAlign w:val="center"/>
            <w:hideMark/>
          </w:tcPr>
          <w:p w14:paraId="6CE21C3E" w14:textId="77777777" w:rsidR="00DE1515" w:rsidRPr="001E3493" w:rsidRDefault="00DE1515" w:rsidP="00FC5BDB">
            <w:pPr>
              <w:spacing w:line="240" w:lineRule="auto"/>
            </w:pPr>
            <w:r w:rsidRPr="001E3493">
              <w:t>70</w:t>
            </w:r>
          </w:p>
        </w:tc>
        <w:tc>
          <w:tcPr>
            <w:tcW w:w="2070" w:type="dxa"/>
            <w:shd w:val="clear" w:color="000000" w:fill="FFFFFF"/>
            <w:vAlign w:val="center"/>
            <w:hideMark/>
          </w:tcPr>
          <w:p w14:paraId="39627873" w14:textId="77777777" w:rsidR="00DE1515" w:rsidRPr="001E3493" w:rsidRDefault="00DE1515" w:rsidP="00FC5BDB">
            <w:pPr>
              <w:spacing w:line="240" w:lineRule="auto"/>
            </w:pPr>
            <w:r w:rsidRPr="001E3493">
              <w:t xml:space="preserve">1.39  </w:t>
            </w:r>
            <m:oMath>
              <m:r>
                <w:rPr>
                  <w:rFonts w:ascii="Cambria Math" w:hAnsi="Cambria Math"/>
                </w:rPr>
                <m:t>±</m:t>
              </m:r>
            </m:oMath>
            <w:r w:rsidRPr="001E3493">
              <w:t xml:space="preserve"> 0.07</w:t>
            </w:r>
          </w:p>
        </w:tc>
        <w:tc>
          <w:tcPr>
            <w:tcW w:w="1710" w:type="dxa"/>
            <w:shd w:val="clear" w:color="auto" w:fill="auto"/>
            <w:noWrap/>
            <w:vAlign w:val="bottom"/>
            <w:hideMark/>
          </w:tcPr>
          <w:p w14:paraId="11B3AC6C" w14:textId="77777777" w:rsidR="00DE1515" w:rsidRPr="001E3493" w:rsidRDefault="00DE1515" w:rsidP="00FC5BDB">
            <w:pPr>
              <w:spacing w:line="240" w:lineRule="auto"/>
            </w:pPr>
          </w:p>
        </w:tc>
        <w:tc>
          <w:tcPr>
            <w:tcW w:w="1710" w:type="dxa"/>
            <w:shd w:val="clear" w:color="000000" w:fill="FFFFFF"/>
            <w:vAlign w:val="center"/>
            <w:hideMark/>
          </w:tcPr>
          <w:p w14:paraId="34EA5A24" w14:textId="77777777" w:rsidR="00DE1515" w:rsidRPr="001E3493" w:rsidRDefault="00DE1515" w:rsidP="00FC5BDB">
            <w:pPr>
              <w:spacing w:line="240" w:lineRule="auto"/>
            </w:pPr>
            <w:r w:rsidRPr="001E3493">
              <w:t xml:space="preserve">1.43  </w:t>
            </w:r>
            <m:oMath>
              <m:r>
                <w:rPr>
                  <w:rFonts w:ascii="Cambria Math" w:hAnsi="Cambria Math"/>
                </w:rPr>
                <m:t>±</m:t>
              </m:r>
            </m:oMath>
            <w:r w:rsidRPr="001E3493">
              <w:t xml:space="preserve"> 0.15</w:t>
            </w:r>
          </w:p>
        </w:tc>
        <w:tc>
          <w:tcPr>
            <w:tcW w:w="1615" w:type="dxa"/>
            <w:shd w:val="clear" w:color="000000" w:fill="FFFFFF"/>
            <w:vAlign w:val="center"/>
            <w:hideMark/>
          </w:tcPr>
          <w:p w14:paraId="1D90E5AE" w14:textId="77777777" w:rsidR="00DE1515" w:rsidRPr="001E3493" w:rsidRDefault="00DE1515" w:rsidP="00FC5BDB">
            <w:pPr>
              <w:spacing w:line="240" w:lineRule="auto"/>
            </w:pPr>
            <w:r w:rsidRPr="001E3493">
              <w:t xml:space="preserve">1.53  </w:t>
            </w:r>
            <m:oMath>
              <m:r>
                <w:rPr>
                  <w:rFonts w:ascii="Cambria Math" w:hAnsi="Cambria Math"/>
                </w:rPr>
                <m:t>±</m:t>
              </m:r>
            </m:oMath>
            <w:r w:rsidRPr="001E3493">
              <w:t xml:space="preserve"> 0.11</w:t>
            </w:r>
          </w:p>
        </w:tc>
      </w:tr>
      <w:tr w:rsidR="00DE1515" w:rsidRPr="001E3493" w14:paraId="41BCEA8B" w14:textId="77777777" w:rsidTr="00DE1515">
        <w:trPr>
          <w:cantSplit/>
          <w:trHeight w:val="78"/>
          <w:jc w:val="center"/>
        </w:trPr>
        <w:tc>
          <w:tcPr>
            <w:tcW w:w="1165" w:type="dxa"/>
            <w:vMerge/>
            <w:shd w:val="clear" w:color="000000" w:fill="FFFFFF"/>
          </w:tcPr>
          <w:p w14:paraId="479228C9" w14:textId="77777777" w:rsidR="00DE1515" w:rsidRPr="001E3493" w:rsidRDefault="00DE1515" w:rsidP="00FC5BDB">
            <w:pPr>
              <w:spacing w:line="240" w:lineRule="auto"/>
            </w:pPr>
          </w:p>
        </w:tc>
        <w:tc>
          <w:tcPr>
            <w:tcW w:w="1350" w:type="dxa"/>
            <w:shd w:val="clear" w:color="000000" w:fill="FFFFFF"/>
            <w:vAlign w:val="center"/>
            <w:hideMark/>
          </w:tcPr>
          <w:p w14:paraId="4D3389C6" w14:textId="77777777" w:rsidR="00DE1515" w:rsidRPr="001E3493" w:rsidRDefault="00DE1515" w:rsidP="00FC5BDB">
            <w:pPr>
              <w:spacing w:line="240" w:lineRule="auto"/>
            </w:pPr>
            <w:r w:rsidRPr="001E3493">
              <w:t>84</w:t>
            </w:r>
          </w:p>
        </w:tc>
        <w:tc>
          <w:tcPr>
            <w:tcW w:w="2070" w:type="dxa"/>
            <w:shd w:val="clear" w:color="000000" w:fill="FFFFFF"/>
            <w:vAlign w:val="center"/>
            <w:hideMark/>
          </w:tcPr>
          <w:p w14:paraId="4D395A34" w14:textId="77777777" w:rsidR="00DE1515" w:rsidRPr="001E3493" w:rsidRDefault="00DE1515" w:rsidP="00FC5BDB">
            <w:pPr>
              <w:spacing w:line="240" w:lineRule="auto"/>
            </w:pPr>
            <w:r w:rsidRPr="001E3493">
              <w:t xml:space="preserve">1.51  </w:t>
            </w:r>
            <m:oMath>
              <m:r>
                <w:rPr>
                  <w:rFonts w:ascii="Cambria Math" w:hAnsi="Cambria Math"/>
                </w:rPr>
                <m:t>±</m:t>
              </m:r>
            </m:oMath>
            <w:r w:rsidRPr="001E3493">
              <w:t xml:space="preserve"> 0.14</w:t>
            </w:r>
          </w:p>
        </w:tc>
        <w:tc>
          <w:tcPr>
            <w:tcW w:w="1710" w:type="dxa"/>
            <w:shd w:val="clear" w:color="auto" w:fill="auto"/>
            <w:noWrap/>
            <w:vAlign w:val="bottom"/>
            <w:hideMark/>
          </w:tcPr>
          <w:p w14:paraId="2C465E99" w14:textId="77777777" w:rsidR="00DE1515" w:rsidRPr="001E3493" w:rsidRDefault="00DE1515" w:rsidP="00FC5BDB">
            <w:pPr>
              <w:spacing w:line="240" w:lineRule="auto"/>
            </w:pPr>
          </w:p>
        </w:tc>
        <w:tc>
          <w:tcPr>
            <w:tcW w:w="1710" w:type="dxa"/>
            <w:shd w:val="clear" w:color="000000" w:fill="FFFFFF"/>
            <w:vAlign w:val="center"/>
            <w:hideMark/>
          </w:tcPr>
          <w:p w14:paraId="22A7E807" w14:textId="77777777" w:rsidR="00DE1515" w:rsidRPr="001E3493" w:rsidRDefault="00DE1515" w:rsidP="00FC5BDB">
            <w:pPr>
              <w:spacing w:line="240" w:lineRule="auto"/>
            </w:pPr>
            <w:r w:rsidRPr="001E3493">
              <w:t xml:space="preserve">1.44  </w:t>
            </w:r>
            <m:oMath>
              <m:r>
                <w:rPr>
                  <w:rFonts w:ascii="Cambria Math" w:hAnsi="Cambria Math"/>
                </w:rPr>
                <m:t>±</m:t>
              </m:r>
            </m:oMath>
            <w:r w:rsidRPr="001E3493">
              <w:t xml:space="preserve"> 0.07</w:t>
            </w:r>
          </w:p>
        </w:tc>
        <w:tc>
          <w:tcPr>
            <w:tcW w:w="1615" w:type="dxa"/>
            <w:shd w:val="clear" w:color="000000" w:fill="FFFFFF"/>
            <w:vAlign w:val="center"/>
            <w:hideMark/>
          </w:tcPr>
          <w:p w14:paraId="1E7D2338" w14:textId="77777777" w:rsidR="00DE1515" w:rsidRPr="001E3493" w:rsidRDefault="00DE1515" w:rsidP="00FC5BDB">
            <w:pPr>
              <w:spacing w:line="240" w:lineRule="auto"/>
            </w:pPr>
            <w:r w:rsidRPr="001E3493">
              <w:t xml:space="preserve">1.45  </w:t>
            </w:r>
            <m:oMath>
              <m:r>
                <w:rPr>
                  <w:rFonts w:ascii="Cambria Math" w:hAnsi="Cambria Math"/>
                </w:rPr>
                <m:t>±</m:t>
              </m:r>
            </m:oMath>
            <w:r w:rsidRPr="001E3493">
              <w:t xml:space="preserve"> 0.10</w:t>
            </w:r>
          </w:p>
        </w:tc>
      </w:tr>
      <w:tr w:rsidR="002C7934" w:rsidRPr="001E3493" w14:paraId="09E7E02F" w14:textId="77777777" w:rsidTr="00DE1515">
        <w:trPr>
          <w:cantSplit/>
          <w:trHeight w:val="320"/>
          <w:jc w:val="center"/>
        </w:trPr>
        <w:tc>
          <w:tcPr>
            <w:tcW w:w="1165" w:type="dxa"/>
            <w:shd w:val="clear" w:color="000000" w:fill="FFFFFF"/>
          </w:tcPr>
          <w:p w14:paraId="077EB01D" w14:textId="77777777" w:rsidR="002C7934" w:rsidRPr="001E3493" w:rsidRDefault="002C7934" w:rsidP="00FC5BDB">
            <w:pPr>
              <w:spacing w:line="240" w:lineRule="auto"/>
            </w:pPr>
          </w:p>
        </w:tc>
        <w:tc>
          <w:tcPr>
            <w:tcW w:w="1350" w:type="dxa"/>
            <w:shd w:val="clear" w:color="000000" w:fill="FFFFFF"/>
            <w:vAlign w:val="center"/>
          </w:tcPr>
          <w:p w14:paraId="2237054E" w14:textId="77777777" w:rsidR="002C7934" w:rsidRPr="001E3493" w:rsidRDefault="002C7934" w:rsidP="00FC5BDB">
            <w:pPr>
              <w:spacing w:line="240" w:lineRule="auto"/>
            </w:pPr>
          </w:p>
        </w:tc>
        <w:tc>
          <w:tcPr>
            <w:tcW w:w="2070" w:type="dxa"/>
            <w:shd w:val="clear" w:color="000000" w:fill="FFFFFF"/>
            <w:vAlign w:val="center"/>
          </w:tcPr>
          <w:p w14:paraId="33D340BA" w14:textId="77777777" w:rsidR="002C7934" w:rsidRPr="001E3493" w:rsidRDefault="002C7934" w:rsidP="00FC5BDB">
            <w:pPr>
              <w:spacing w:line="240" w:lineRule="auto"/>
            </w:pPr>
          </w:p>
        </w:tc>
        <w:tc>
          <w:tcPr>
            <w:tcW w:w="1710" w:type="dxa"/>
            <w:shd w:val="clear" w:color="auto" w:fill="auto"/>
            <w:noWrap/>
            <w:vAlign w:val="center"/>
          </w:tcPr>
          <w:p w14:paraId="4A66ECAC" w14:textId="77777777" w:rsidR="002C7934" w:rsidRPr="001E3493" w:rsidRDefault="002C7934" w:rsidP="00FC5BDB">
            <w:pPr>
              <w:spacing w:line="240" w:lineRule="auto"/>
            </w:pPr>
          </w:p>
        </w:tc>
        <w:tc>
          <w:tcPr>
            <w:tcW w:w="1710" w:type="dxa"/>
            <w:shd w:val="clear" w:color="000000" w:fill="FFFFFF"/>
            <w:vAlign w:val="center"/>
          </w:tcPr>
          <w:p w14:paraId="699258CD" w14:textId="77777777" w:rsidR="002C7934" w:rsidRPr="001E3493" w:rsidRDefault="002C7934" w:rsidP="00FC5BDB">
            <w:pPr>
              <w:spacing w:line="240" w:lineRule="auto"/>
            </w:pPr>
          </w:p>
        </w:tc>
        <w:tc>
          <w:tcPr>
            <w:tcW w:w="1615" w:type="dxa"/>
            <w:shd w:val="clear" w:color="000000" w:fill="FFFFFF"/>
            <w:vAlign w:val="center"/>
          </w:tcPr>
          <w:p w14:paraId="2E6593E7" w14:textId="77777777" w:rsidR="002C7934" w:rsidRPr="001E3493" w:rsidRDefault="002C7934" w:rsidP="00FC5BDB">
            <w:pPr>
              <w:spacing w:line="240" w:lineRule="auto"/>
            </w:pPr>
          </w:p>
        </w:tc>
      </w:tr>
      <w:tr w:rsidR="002C7934" w:rsidRPr="001E3493" w14:paraId="40297710" w14:textId="77777777" w:rsidTr="00DE1515">
        <w:trPr>
          <w:cantSplit/>
          <w:trHeight w:val="320"/>
          <w:jc w:val="center"/>
        </w:trPr>
        <w:tc>
          <w:tcPr>
            <w:tcW w:w="1165" w:type="dxa"/>
            <w:shd w:val="clear" w:color="000000" w:fill="FFFFFF"/>
          </w:tcPr>
          <w:p w14:paraId="1F9027B2" w14:textId="77777777" w:rsidR="002C7934" w:rsidRPr="001E3493" w:rsidRDefault="002C7934" w:rsidP="00FC5BDB">
            <w:pPr>
              <w:spacing w:line="240" w:lineRule="auto"/>
            </w:pPr>
          </w:p>
        </w:tc>
        <w:tc>
          <w:tcPr>
            <w:tcW w:w="1350" w:type="dxa"/>
            <w:shd w:val="clear" w:color="000000" w:fill="FFFFFF"/>
            <w:vAlign w:val="center"/>
          </w:tcPr>
          <w:p w14:paraId="784F891D" w14:textId="77777777" w:rsidR="002C7934" w:rsidRPr="001E3493" w:rsidRDefault="002C7934" w:rsidP="00FC5BDB">
            <w:pPr>
              <w:spacing w:line="240" w:lineRule="auto"/>
            </w:pPr>
            <w:r w:rsidRPr="001E3493">
              <w:t>-1</w:t>
            </w:r>
          </w:p>
        </w:tc>
        <w:tc>
          <w:tcPr>
            <w:tcW w:w="2070" w:type="dxa"/>
            <w:shd w:val="clear" w:color="000000" w:fill="FFFFFF"/>
            <w:vAlign w:val="center"/>
          </w:tcPr>
          <w:p w14:paraId="1E4C193F" w14:textId="77777777" w:rsidR="002C7934" w:rsidRPr="001E3493" w:rsidRDefault="002C7934" w:rsidP="00FC5BDB">
            <w:pPr>
              <w:spacing w:line="240" w:lineRule="auto"/>
            </w:pPr>
            <w:r w:rsidRPr="001E3493">
              <w:t xml:space="preserve">1.32 </w:t>
            </w:r>
            <m:oMath>
              <m:r>
                <w:rPr>
                  <w:rFonts w:ascii="Cambria Math" w:hAnsi="Cambria Math"/>
                </w:rPr>
                <m:t>±</m:t>
              </m:r>
            </m:oMath>
            <w:r w:rsidRPr="001E3493">
              <w:t xml:space="preserve"> 0.04</w:t>
            </w:r>
          </w:p>
        </w:tc>
        <w:tc>
          <w:tcPr>
            <w:tcW w:w="1710" w:type="dxa"/>
            <w:shd w:val="clear" w:color="auto" w:fill="auto"/>
            <w:noWrap/>
            <w:vAlign w:val="center"/>
          </w:tcPr>
          <w:p w14:paraId="6871352A" w14:textId="77777777" w:rsidR="002C7934" w:rsidRPr="001E3493" w:rsidRDefault="002C7934" w:rsidP="00FC5BDB">
            <w:pPr>
              <w:spacing w:line="240" w:lineRule="auto"/>
            </w:pPr>
            <w:r w:rsidRPr="001E3493">
              <w:t xml:space="preserve">1.23 </w:t>
            </w:r>
            <m:oMath>
              <m:r>
                <w:rPr>
                  <w:rFonts w:ascii="Cambria Math" w:hAnsi="Cambria Math"/>
                </w:rPr>
                <m:t>±</m:t>
              </m:r>
            </m:oMath>
            <w:r w:rsidRPr="001E3493">
              <w:t xml:space="preserve"> 0.05</w:t>
            </w:r>
          </w:p>
        </w:tc>
        <w:tc>
          <w:tcPr>
            <w:tcW w:w="1710" w:type="dxa"/>
            <w:shd w:val="clear" w:color="000000" w:fill="FFFFFF"/>
            <w:vAlign w:val="center"/>
          </w:tcPr>
          <w:p w14:paraId="5A117DB3" w14:textId="77777777" w:rsidR="002C7934" w:rsidRPr="001E3493" w:rsidRDefault="002C7934" w:rsidP="00FC5BDB">
            <w:pPr>
              <w:spacing w:line="240" w:lineRule="auto"/>
            </w:pPr>
            <w:r w:rsidRPr="001E3493">
              <w:t xml:space="preserve">1.30 </w:t>
            </w:r>
            <m:oMath>
              <m:r>
                <w:rPr>
                  <w:rFonts w:ascii="Cambria Math" w:hAnsi="Cambria Math"/>
                </w:rPr>
                <m:t>±</m:t>
              </m:r>
            </m:oMath>
            <w:r w:rsidRPr="001E3493">
              <w:t xml:space="preserve"> 0.06</w:t>
            </w:r>
          </w:p>
        </w:tc>
        <w:tc>
          <w:tcPr>
            <w:tcW w:w="1615" w:type="dxa"/>
            <w:shd w:val="clear" w:color="000000" w:fill="FFFFFF"/>
            <w:vAlign w:val="center"/>
          </w:tcPr>
          <w:p w14:paraId="6C101604" w14:textId="77777777" w:rsidR="002C7934" w:rsidRPr="001E3493" w:rsidRDefault="002C7934" w:rsidP="00FC5BDB">
            <w:pPr>
              <w:spacing w:line="240" w:lineRule="auto"/>
            </w:pPr>
            <w:r w:rsidRPr="001E3493">
              <w:t xml:space="preserve">1.05 </w:t>
            </w:r>
            <m:oMath>
              <m:r>
                <w:rPr>
                  <w:rFonts w:ascii="Cambria Math" w:hAnsi="Cambria Math"/>
                </w:rPr>
                <m:t>±</m:t>
              </m:r>
            </m:oMath>
            <w:r w:rsidRPr="001E3493">
              <w:t xml:space="preserve"> 0.04</w:t>
            </w:r>
          </w:p>
        </w:tc>
      </w:tr>
      <w:tr w:rsidR="002C7934" w:rsidRPr="001E3493" w14:paraId="26CFF0D7" w14:textId="77777777" w:rsidTr="00DE1515">
        <w:trPr>
          <w:cantSplit/>
          <w:trHeight w:val="320"/>
          <w:jc w:val="center"/>
        </w:trPr>
        <w:tc>
          <w:tcPr>
            <w:tcW w:w="1165" w:type="dxa"/>
            <w:shd w:val="clear" w:color="000000" w:fill="FFFFFF"/>
          </w:tcPr>
          <w:p w14:paraId="11C971F7" w14:textId="77777777" w:rsidR="002C7934" w:rsidRPr="001E3493" w:rsidRDefault="002C7934" w:rsidP="00FC5BDB">
            <w:pPr>
              <w:spacing w:line="240" w:lineRule="auto"/>
            </w:pPr>
          </w:p>
        </w:tc>
        <w:tc>
          <w:tcPr>
            <w:tcW w:w="1350" w:type="dxa"/>
            <w:shd w:val="clear" w:color="000000" w:fill="FFFFFF"/>
            <w:vAlign w:val="center"/>
          </w:tcPr>
          <w:p w14:paraId="7825B957" w14:textId="77777777" w:rsidR="002C7934" w:rsidRPr="001E3493" w:rsidRDefault="002C7934" w:rsidP="00FC5BDB">
            <w:pPr>
              <w:spacing w:line="240" w:lineRule="auto"/>
            </w:pPr>
            <w:r w:rsidRPr="001E3493">
              <w:t>7</w:t>
            </w:r>
          </w:p>
        </w:tc>
        <w:tc>
          <w:tcPr>
            <w:tcW w:w="2070" w:type="dxa"/>
            <w:shd w:val="clear" w:color="000000" w:fill="FFFFFF"/>
            <w:vAlign w:val="center"/>
          </w:tcPr>
          <w:p w14:paraId="5A4429AD" w14:textId="77777777" w:rsidR="002C7934" w:rsidRPr="001E3493" w:rsidRDefault="002C7934" w:rsidP="00FC5BDB">
            <w:pPr>
              <w:spacing w:line="240" w:lineRule="auto"/>
            </w:pPr>
            <w:r w:rsidRPr="001E3493">
              <w:t xml:space="preserve">1.00 </w:t>
            </w:r>
            <m:oMath>
              <m:r>
                <w:rPr>
                  <w:rFonts w:ascii="Cambria Math" w:hAnsi="Cambria Math"/>
                </w:rPr>
                <m:t>±</m:t>
              </m:r>
            </m:oMath>
            <w:r w:rsidRPr="001E3493">
              <w:t xml:space="preserve"> 0.07</w:t>
            </w:r>
          </w:p>
        </w:tc>
        <w:tc>
          <w:tcPr>
            <w:tcW w:w="1710" w:type="dxa"/>
            <w:shd w:val="clear" w:color="auto" w:fill="auto"/>
            <w:noWrap/>
            <w:vAlign w:val="center"/>
          </w:tcPr>
          <w:p w14:paraId="03FFC16B" w14:textId="77777777" w:rsidR="002C7934" w:rsidRPr="001E3493" w:rsidRDefault="002C7934" w:rsidP="00FC5BDB">
            <w:pPr>
              <w:spacing w:line="240" w:lineRule="auto"/>
            </w:pPr>
            <w:r w:rsidRPr="001E3493">
              <w:t xml:space="preserve">1.09 </w:t>
            </w:r>
            <m:oMath>
              <m:r>
                <w:rPr>
                  <w:rFonts w:ascii="Cambria Math" w:hAnsi="Cambria Math"/>
                </w:rPr>
                <m:t>±</m:t>
              </m:r>
            </m:oMath>
            <w:r w:rsidRPr="001E3493">
              <w:t xml:space="preserve"> 0.11</w:t>
            </w:r>
          </w:p>
        </w:tc>
        <w:tc>
          <w:tcPr>
            <w:tcW w:w="1710" w:type="dxa"/>
            <w:shd w:val="clear" w:color="000000" w:fill="FFFFFF"/>
            <w:vAlign w:val="center"/>
          </w:tcPr>
          <w:p w14:paraId="05ABEB1C" w14:textId="77777777" w:rsidR="002C7934" w:rsidRPr="001E3493" w:rsidRDefault="002C7934" w:rsidP="00FC5BDB">
            <w:pPr>
              <w:spacing w:line="240" w:lineRule="auto"/>
            </w:pPr>
            <w:r w:rsidRPr="001E3493">
              <w:t xml:space="preserve">1.09 </w:t>
            </w:r>
            <m:oMath>
              <m:r>
                <w:rPr>
                  <w:rFonts w:ascii="Cambria Math" w:hAnsi="Cambria Math"/>
                </w:rPr>
                <m:t>±</m:t>
              </m:r>
            </m:oMath>
            <w:r w:rsidRPr="001E3493">
              <w:t xml:space="preserve"> 0.17</w:t>
            </w:r>
          </w:p>
        </w:tc>
        <w:tc>
          <w:tcPr>
            <w:tcW w:w="1615" w:type="dxa"/>
            <w:shd w:val="clear" w:color="000000" w:fill="FFFFFF"/>
            <w:vAlign w:val="center"/>
          </w:tcPr>
          <w:p w14:paraId="2F673E5B" w14:textId="77777777" w:rsidR="002C7934" w:rsidRPr="001E3493" w:rsidRDefault="002C7934" w:rsidP="00FC5BDB">
            <w:pPr>
              <w:spacing w:line="240" w:lineRule="auto"/>
            </w:pPr>
            <w:r w:rsidRPr="001E3493">
              <w:t xml:space="preserve">1.02 </w:t>
            </w:r>
            <m:oMath>
              <m:r>
                <w:rPr>
                  <w:rFonts w:ascii="Cambria Math" w:hAnsi="Cambria Math"/>
                </w:rPr>
                <m:t>±</m:t>
              </m:r>
            </m:oMath>
            <w:r w:rsidRPr="001E3493">
              <w:t xml:space="preserve"> 0.10</w:t>
            </w:r>
          </w:p>
        </w:tc>
      </w:tr>
      <w:tr w:rsidR="002C7934" w:rsidRPr="001E3493" w14:paraId="592399CE" w14:textId="77777777" w:rsidTr="00DE1515">
        <w:trPr>
          <w:cantSplit/>
          <w:trHeight w:val="320"/>
          <w:jc w:val="center"/>
        </w:trPr>
        <w:tc>
          <w:tcPr>
            <w:tcW w:w="1165" w:type="dxa"/>
            <w:shd w:val="clear" w:color="000000" w:fill="FFFFFF"/>
          </w:tcPr>
          <w:p w14:paraId="12574266" w14:textId="77777777" w:rsidR="002C7934" w:rsidRPr="001E3493" w:rsidRDefault="002C7934" w:rsidP="00FC5BDB">
            <w:pPr>
              <w:spacing w:line="240" w:lineRule="auto"/>
            </w:pPr>
          </w:p>
        </w:tc>
        <w:tc>
          <w:tcPr>
            <w:tcW w:w="1350" w:type="dxa"/>
            <w:shd w:val="clear" w:color="000000" w:fill="FFFFFF"/>
            <w:vAlign w:val="center"/>
          </w:tcPr>
          <w:p w14:paraId="389AF1D0" w14:textId="77777777" w:rsidR="002C7934" w:rsidRPr="001E3493" w:rsidRDefault="002C7934" w:rsidP="00FC5BDB">
            <w:pPr>
              <w:spacing w:line="240" w:lineRule="auto"/>
            </w:pPr>
            <w:r w:rsidRPr="001E3493">
              <w:t>14</w:t>
            </w:r>
          </w:p>
        </w:tc>
        <w:tc>
          <w:tcPr>
            <w:tcW w:w="2070" w:type="dxa"/>
            <w:shd w:val="clear" w:color="000000" w:fill="FFFFFF"/>
            <w:vAlign w:val="center"/>
          </w:tcPr>
          <w:p w14:paraId="2B3B793A" w14:textId="77777777" w:rsidR="002C7934" w:rsidRPr="001E3493" w:rsidRDefault="002C7934" w:rsidP="00FC5BDB">
            <w:pPr>
              <w:spacing w:line="240" w:lineRule="auto"/>
            </w:pPr>
            <w:r w:rsidRPr="001E3493">
              <w:t xml:space="preserve">1.37 </w:t>
            </w:r>
            <m:oMath>
              <m:r>
                <w:rPr>
                  <w:rFonts w:ascii="Cambria Math" w:hAnsi="Cambria Math"/>
                </w:rPr>
                <m:t>±</m:t>
              </m:r>
            </m:oMath>
            <w:r w:rsidRPr="001E3493">
              <w:t xml:space="preserve"> 0.06</w:t>
            </w:r>
          </w:p>
        </w:tc>
        <w:tc>
          <w:tcPr>
            <w:tcW w:w="1710" w:type="dxa"/>
            <w:shd w:val="clear" w:color="auto" w:fill="auto"/>
            <w:noWrap/>
            <w:vAlign w:val="center"/>
          </w:tcPr>
          <w:p w14:paraId="23A6768C" w14:textId="77777777" w:rsidR="002C7934" w:rsidRPr="001E3493" w:rsidRDefault="002C7934" w:rsidP="00FC5BDB">
            <w:pPr>
              <w:spacing w:line="240" w:lineRule="auto"/>
            </w:pPr>
            <w:r w:rsidRPr="001E3493">
              <w:t xml:space="preserve">1.28 </w:t>
            </w:r>
            <m:oMath>
              <m:r>
                <w:rPr>
                  <w:rFonts w:ascii="Cambria Math" w:hAnsi="Cambria Math"/>
                </w:rPr>
                <m:t>±</m:t>
              </m:r>
            </m:oMath>
            <w:r w:rsidRPr="001E3493">
              <w:t xml:space="preserve"> 0.08</w:t>
            </w:r>
          </w:p>
        </w:tc>
        <w:tc>
          <w:tcPr>
            <w:tcW w:w="1710" w:type="dxa"/>
            <w:shd w:val="clear" w:color="000000" w:fill="FFFFFF"/>
            <w:vAlign w:val="center"/>
          </w:tcPr>
          <w:p w14:paraId="441E8F7B" w14:textId="77777777" w:rsidR="002C7934" w:rsidRPr="001E3493" w:rsidRDefault="002C7934" w:rsidP="00FC5BDB">
            <w:pPr>
              <w:spacing w:line="240" w:lineRule="auto"/>
            </w:pPr>
            <w:r w:rsidRPr="001E3493">
              <w:t xml:space="preserve">1.17 </w:t>
            </w:r>
            <m:oMath>
              <m:r>
                <w:rPr>
                  <w:rFonts w:ascii="Cambria Math" w:hAnsi="Cambria Math"/>
                </w:rPr>
                <m:t>±</m:t>
              </m:r>
            </m:oMath>
            <w:r w:rsidRPr="001E3493">
              <w:t xml:space="preserve"> 0.13</w:t>
            </w:r>
          </w:p>
        </w:tc>
        <w:tc>
          <w:tcPr>
            <w:tcW w:w="1615" w:type="dxa"/>
            <w:shd w:val="clear" w:color="000000" w:fill="FFFFFF"/>
            <w:vAlign w:val="center"/>
          </w:tcPr>
          <w:p w14:paraId="63734B7B" w14:textId="77777777" w:rsidR="002C7934" w:rsidRPr="001E3493" w:rsidRDefault="002C7934" w:rsidP="00FC5BDB">
            <w:pPr>
              <w:spacing w:line="240" w:lineRule="auto"/>
            </w:pPr>
            <w:r w:rsidRPr="001E3493">
              <w:t xml:space="preserve">1.35 </w:t>
            </w:r>
            <m:oMath>
              <m:r>
                <w:rPr>
                  <w:rFonts w:ascii="Cambria Math" w:hAnsi="Cambria Math"/>
                </w:rPr>
                <m:t>±</m:t>
              </m:r>
            </m:oMath>
            <w:r w:rsidRPr="001E3493">
              <w:t xml:space="preserve"> 0.13</w:t>
            </w:r>
          </w:p>
        </w:tc>
      </w:tr>
    </w:tbl>
    <w:p w14:paraId="7F73E98E" w14:textId="23CC644D" w:rsidR="004410D8" w:rsidRDefault="004410D8">
      <w:r>
        <w:lastRenderedPageBreak/>
        <w:t>Table 16 Continued</w:t>
      </w:r>
    </w:p>
    <w:tbl>
      <w:tblPr>
        <w:tblW w:w="962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65"/>
        <w:gridCol w:w="1350"/>
        <w:gridCol w:w="2070"/>
        <w:gridCol w:w="1710"/>
        <w:gridCol w:w="1710"/>
        <w:gridCol w:w="1615"/>
      </w:tblGrid>
      <w:tr w:rsidR="002C7934" w:rsidRPr="001E3493" w14:paraId="52E3E086" w14:textId="77777777" w:rsidTr="00DE1515">
        <w:trPr>
          <w:cantSplit/>
          <w:trHeight w:val="320"/>
          <w:jc w:val="center"/>
        </w:trPr>
        <w:tc>
          <w:tcPr>
            <w:tcW w:w="1165" w:type="dxa"/>
            <w:shd w:val="clear" w:color="000000" w:fill="FFFFFF"/>
          </w:tcPr>
          <w:p w14:paraId="45D051CC" w14:textId="77777777" w:rsidR="002C7934" w:rsidRPr="001E3493" w:rsidRDefault="002C7934" w:rsidP="00FC5BDB">
            <w:pPr>
              <w:spacing w:line="240" w:lineRule="auto"/>
            </w:pPr>
          </w:p>
        </w:tc>
        <w:tc>
          <w:tcPr>
            <w:tcW w:w="1350" w:type="dxa"/>
            <w:shd w:val="clear" w:color="000000" w:fill="FFFFFF"/>
            <w:vAlign w:val="center"/>
          </w:tcPr>
          <w:p w14:paraId="63DED068" w14:textId="77777777" w:rsidR="002C7934" w:rsidRPr="001E3493" w:rsidRDefault="002C7934" w:rsidP="00FC5BDB">
            <w:pPr>
              <w:spacing w:line="240" w:lineRule="auto"/>
            </w:pPr>
            <w:r w:rsidRPr="001E3493">
              <w:t>28</w:t>
            </w:r>
          </w:p>
        </w:tc>
        <w:tc>
          <w:tcPr>
            <w:tcW w:w="2070" w:type="dxa"/>
            <w:shd w:val="clear" w:color="000000" w:fill="FFFFFF"/>
            <w:vAlign w:val="center"/>
          </w:tcPr>
          <w:p w14:paraId="75EE02B0" w14:textId="77777777" w:rsidR="002C7934" w:rsidRPr="001E3493" w:rsidRDefault="002C7934" w:rsidP="00FC5BDB">
            <w:pPr>
              <w:spacing w:line="240" w:lineRule="auto"/>
            </w:pPr>
            <w:r w:rsidRPr="001E3493">
              <w:t xml:space="preserve">1.19 </w:t>
            </w:r>
            <m:oMath>
              <m:r>
                <w:rPr>
                  <w:rFonts w:ascii="Cambria Math" w:hAnsi="Cambria Math"/>
                </w:rPr>
                <m:t>±</m:t>
              </m:r>
            </m:oMath>
            <w:r w:rsidRPr="001E3493">
              <w:t xml:space="preserve"> 0.11</w:t>
            </w:r>
          </w:p>
        </w:tc>
        <w:tc>
          <w:tcPr>
            <w:tcW w:w="1710" w:type="dxa"/>
            <w:shd w:val="clear" w:color="auto" w:fill="auto"/>
            <w:noWrap/>
            <w:vAlign w:val="center"/>
          </w:tcPr>
          <w:p w14:paraId="46EA2322" w14:textId="77777777" w:rsidR="002C7934" w:rsidRPr="001E3493" w:rsidRDefault="002C7934" w:rsidP="00FC5BDB">
            <w:pPr>
              <w:spacing w:line="240" w:lineRule="auto"/>
            </w:pPr>
            <w:r w:rsidRPr="001E3493">
              <w:t xml:space="preserve">1.27 </w:t>
            </w:r>
            <m:oMath>
              <m:r>
                <w:rPr>
                  <w:rFonts w:ascii="Cambria Math" w:hAnsi="Cambria Math"/>
                </w:rPr>
                <m:t>±</m:t>
              </m:r>
            </m:oMath>
            <w:r w:rsidRPr="001E3493">
              <w:t xml:space="preserve"> 0.08</w:t>
            </w:r>
          </w:p>
        </w:tc>
        <w:tc>
          <w:tcPr>
            <w:tcW w:w="1710" w:type="dxa"/>
            <w:shd w:val="clear" w:color="000000" w:fill="FFFFFF"/>
            <w:vAlign w:val="center"/>
          </w:tcPr>
          <w:p w14:paraId="1F52994F" w14:textId="77777777" w:rsidR="002C7934" w:rsidRPr="001E3493" w:rsidRDefault="002C7934" w:rsidP="00FC5BDB">
            <w:pPr>
              <w:spacing w:line="240" w:lineRule="auto"/>
            </w:pPr>
            <w:r w:rsidRPr="001E3493">
              <w:t xml:space="preserve">1.26 </w:t>
            </w:r>
            <m:oMath>
              <m:r>
                <w:rPr>
                  <w:rFonts w:ascii="Cambria Math" w:hAnsi="Cambria Math"/>
                </w:rPr>
                <m:t>±</m:t>
              </m:r>
            </m:oMath>
            <w:r w:rsidRPr="001E3493">
              <w:t xml:space="preserve"> 0.11</w:t>
            </w:r>
          </w:p>
        </w:tc>
        <w:tc>
          <w:tcPr>
            <w:tcW w:w="1615" w:type="dxa"/>
            <w:shd w:val="clear" w:color="000000" w:fill="FFFFFF"/>
            <w:vAlign w:val="center"/>
          </w:tcPr>
          <w:p w14:paraId="3ED029E4" w14:textId="77777777" w:rsidR="002C7934" w:rsidRPr="001E3493" w:rsidRDefault="002C7934" w:rsidP="00FC5BDB">
            <w:pPr>
              <w:spacing w:line="240" w:lineRule="auto"/>
            </w:pPr>
            <w:r w:rsidRPr="001E3493">
              <w:t xml:space="preserve">1.10 </w:t>
            </w:r>
            <m:oMath>
              <m:r>
                <w:rPr>
                  <w:rFonts w:ascii="Cambria Math" w:hAnsi="Cambria Math"/>
                </w:rPr>
                <m:t>±</m:t>
              </m:r>
            </m:oMath>
            <w:r w:rsidRPr="001E3493">
              <w:t xml:space="preserve"> 0.07</w:t>
            </w:r>
          </w:p>
        </w:tc>
      </w:tr>
      <w:tr w:rsidR="002C7934" w:rsidRPr="001E3493" w14:paraId="6EC5B4D0" w14:textId="77777777" w:rsidTr="00DE1515">
        <w:trPr>
          <w:cantSplit/>
          <w:trHeight w:val="320"/>
          <w:jc w:val="center"/>
        </w:trPr>
        <w:tc>
          <w:tcPr>
            <w:tcW w:w="1165" w:type="dxa"/>
            <w:shd w:val="clear" w:color="000000" w:fill="FFFFFF"/>
          </w:tcPr>
          <w:p w14:paraId="0B296693" w14:textId="77777777" w:rsidR="002C7934" w:rsidRPr="001E3493" w:rsidRDefault="002C7934" w:rsidP="00FC5BDB">
            <w:pPr>
              <w:spacing w:line="240" w:lineRule="auto"/>
            </w:pPr>
            <w:r w:rsidRPr="001E3493">
              <w:t>LH</w:t>
            </w:r>
          </w:p>
        </w:tc>
        <w:tc>
          <w:tcPr>
            <w:tcW w:w="1350" w:type="dxa"/>
            <w:shd w:val="clear" w:color="000000" w:fill="FFFFFF"/>
            <w:vAlign w:val="center"/>
          </w:tcPr>
          <w:p w14:paraId="4E50CC79" w14:textId="77777777" w:rsidR="002C7934" w:rsidRPr="001E3493" w:rsidRDefault="002C7934" w:rsidP="00FC5BDB">
            <w:pPr>
              <w:spacing w:line="240" w:lineRule="auto"/>
            </w:pPr>
            <w:r w:rsidRPr="001E3493">
              <w:t>42</w:t>
            </w:r>
          </w:p>
        </w:tc>
        <w:tc>
          <w:tcPr>
            <w:tcW w:w="2070" w:type="dxa"/>
            <w:shd w:val="clear" w:color="000000" w:fill="FFFFFF"/>
            <w:vAlign w:val="center"/>
          </w:tcPr>
          <w:p w14:paraId="0CC12B35" w14:textId="77777777" w:rsidR="002C7934" w:rsidRPr="001E3493" w:rsidRDefault="002C7934" w:rsidP="00FC5BDB">
            <w:pPr>
              <w:spacing w:line="240" w:lineRule="auto"/>
            </w:pPr>
            <w:r w:rsidRPr="001E3493">
              <w:t xml:space="preserve">1.32 </w:t>
            </w:r>
            <m:oMath>
              <m:r>
                <w:rPr>
                  <w:rFonts w:ascii="Cambria Math" w:hAnsi="Cambria Math"/>
                </w:rPr>
                <m:t>±</m:t>
              </m:r>
            </m:oMath>
            <w:r w:rsidRPr="001E3493">
              <w:t xml:space="preserve"> 0.10</w:t>
            </w:r>
          </w:p>
        </w:tc>
        <w:tc>
          <w:tcPr>
            <w:tcW w:w="1710" w:type="dxa"/>
            <w:shd w:val="clear" w:color="auto" w:fill="auto"/>
            <w:noWrap/>
            <w:vAlign w:val="center"/>
          </w:tcPr>
          <w:p w14:paraId="69A33D49" w14:textId="77777777" w:rsidR="002C7934" w:rsidRPr="001E3493" w:rsidRDefault="002C7934" w:rsidP="00FC5BDB">
            <w:pPr>
              <w:spacing w:line="240" w:lineRule="auto"/>
            </w:pPr>
            <w:r w:rsidRPr="001E3493">
              <w:t xml:space="preserve">1.30 </w:t>
            </w:r>
            <m:oMath>
              <m:r>
                <w:rPr>
                  <w:rFonts w:ascii="Cambria Math" w:hAnsi="Cambria Math"/>
                </w:rPr>
                <m:t>±</m:t>
              </m:r>
            </m:oMath>
            <w:r w:rsidRPr="001E3493">
              <w:t xml:space="preserve"> 0.16</w:t>
            </w:r>
          </w:p>
        </w:tc>
        <w:tc>
          <w:tcPr>
            <w:tcW w:w="1710" w:type="dxa"/>
            <w:shd w:val="clear" w:color="000000" w:fill="FFFFFF"/>
            <w:vAlign w:val="center"/>
          </w:tcPr>
          <w:p w14:paraId="3672F9BA" w14:textId="77777777" w:rsidR="002C7934" w:rsidRPr="001E3493" w:rsidRDefault="002C7934" w:rsidP="00FC5BDB">
            <w:pPr>
              <w:spacing w:line="240" w:lineRule="auto"/>
            </w:pPr>
            <w:r w:rsidRPr="001E3493">
              <w:t xml:space="preserve">1.49 </w:t>
            </w:r>
            <m:oMath>
              <m:r>
                <w:rPr>
                  <w:rFonts w:ascii="Cambria Math" w:hAnsi="Cambria Math"/>
                </w:rPr>
                <m:t>±</m:t>
              </m:r>
            </m:oMath>
            <w:r w:rsidRPr="001E3493">
              <w:t xml:space="preserve"> 0.10</w:t>
            </w:r>
          </w:p>
        </w:tc>
        <w:tc>
          <w:tcPr>
            <w:tcW w:w="1615" w:type="dxa"/>
            <w:shd w:val="clear" w:color="000000" w:fill="FFFFFF"/>
            <w:vAlign w:val="center"/>
          </w:tcPr>
          <w:p w14:paraId="73E33719" w14:textId="77777777" w:rsidR="002C7934" w:rsidRPr="001E3493" w:rsidRDefault="002C7934" w:rsidP="00FC5BDB">
            <w:pPr>
              <w:spacing w:line="240" w:lineRule="auto"/>
            </w:pPr>
            <w:r w:rsidRPr="001E3493">
              <w:t xml:space="preserve">1.20 </w:t>
            </w:r>
            <m:oMath>
              <m:r>
                <w:rPr>
                  <w:rFonts w:ascii="Cambria Math" w:hAnsi="Cambria Math"/>
                </w:rPr>
                <m:t>±</m:t>
              </m:r>
            </m:oMath>
            <w:r w:rsidRPr="001E3493">
              <w:t xml:space="preserve"> 0.12</w:t>
            </w:r>
          </w:p>
        </w:tc>
      </w:tr>
      <w:tr w:rsidR="002C7934" w:rsidRPr="001E3493" w14:paraId="213C703A" w14:textId="77777777" w:rsidTr="00DE1515">
        <w:trPr>
          <w:cantSplit/>
          <w:trHeight w:val="320"/>
          <w:jc w:val="center"/>
        </w:trPr>
        <w:tc>
          <w:tcPr>
            <w:tcW w:w="1165" w:type="dxa"/>
            <w:shd w:val="clear" w:color="000000" w:fill="FFFFFF"/>
          </w:tcPr>
          <w:p w14:paraId="31B67DC9" w14:textId="77777777" w:rsidR="002C7934" w:rsidRPr="001E3493" w:rsidRDefault="002C7934" w:rsidP="00FC5BDB">
            <w:pPr>
              <w:spacing w:line="240" w:lineRule="auto"/>
            </w:pPr>
          </w:p>
        </w:tc>
        <w:tc>
          <w:tcPr>
            <w:tcW w:w="1350" w:type="dxa"/>
            <w:shd w:val="clear" w:color="000000" w:fill="FFFFFF"/>
            <w:vAlign w:val="center"/>
          </w:tcPr>
          <w:p w14:paraId="410442FD" w14:textId="77777777" w:rsidR="002C7934" w:rsidRPr="001E3493" w:rsidRDefault="002C7934" w:rsidP="00FC5BDB">
            <w:pPr>
              <w:spacing w:line="240" w:lineRule="auto"/>
            </w:pPr>
            <w:r w:rsidRPr="001E3493">
              <w:t>56</w:t>
            </w:r>
          </w:p>
        </w:tc>
        <w:tc>
          <w:tcPr>
            <w:tcW w:w="2070" w:type="dxa"/>
            <w:shd w:val="clear" w:color="000000" w:fill="FFFFFF"/>
            <w:vAlign w:val="center"/>
          </w:tcPr>
          <w:p w14:paraId="5B8ABBE0" w14:textId="77777777" w:rsidR="002C7934" w:rsidRPr="001E3493" w:rsidRDefault="002C7934" w:rsidP="00FC5BDB">
            <w:pPr>
              <w:spacing w:line="240" w:lineRule="auto"/>
            </w:pPr>
            <w:r w:rsidRPr="001E3493">
              <w:t xml:space="preserve">1.33 </w:t>
            </w:r>
            <m:oMath>
              <m:r>
                <w:rPr>
                  <w:rFonts w:ascii="Cambria Math" w:hAnsi="Cambria Math"/>
                </w:rPr>
                <m:t>±</m:t>
              </m:r>
            </m:oMath>
            <w:r w:rsidRPr="001E3493">
              <w:t xml:space="preserve"> 0.07</w:t>
            </w:r>
          </w:p>
        </w:tc>
        <w:tc>
          <w:tcPr>
            <w:tcW w:w="1710" w:type="dxa"/>
            <w:shd w:val="clear" w:color="auto" w:fill="auto"/>
            <w:noWrap/>
            <w:vAlign w:val="center"/>
          </w:tcPr>
          <w:p w14:paraId="745663A7" w14:textId="77777777" w:rsidR="002C7934" w:rsidRPr="001E3493" w:rsidRDefault="002C7934" w:rsidP="00FC5BDB">
            <w:pPr>
              <w:spacing w:line="240" w:lineRule="auto"/>
            </w:pPr>
          </w:p>
        </w:tc>
        <w:tc>
          <w:tcPr>
            <w:tcW w:w="1710" w:type="dxa"/>
            <w:shd w:val="clear" w:color="000000" w:fill="FFFFFF"/>
            <w:vAlign w:val="center"/>
          </w:tcPr>
          <w:p w14:paraId="3139F15C" w14:textId="77777777" w:rsidR="002C7934" w:rsidRPr="001E3493" w:rsidRDefault="002C7934" w:rsidP="00FC5BDB">
            <w:pPr>
              <w:spacing w:line="240" w:lineRule="auto"/>
            </w:pPr>
            <w:r w:rsidRPr="001E3493">
              <w:t xml:space="preserve">1.52 </w:t>
            </w:r>
            <m:oMath>
              <m:r>
                <w:rPr>
                  <w:rFonts w:ascii="Cambria Math" w:hAnsi="Cambria Math"/>
                </w:rPr>
                <m:t>±</m:t>
              </m:r>
            </m:oMath>
            <w:r w:rsidRPr="001E3493">
              <w:t xml:space="preserve"> 0.13</w:t>
            </w:r>
          </w:p>
        </w:tc>
        <w:tc>
          <w:tcPr>
            <w:tcW w:w="1615" w:type="dxa"/>
            <w:shd w:val="clear" w:color="000000" w:fill="FFFFFF"/>
            <w:vAlign w:val="center"/>
          </w:tcPr>
          <w:p w14:paraId="16ED1B49" w14:textId="77777777" w:rsidR="002C7934" w:rsidRPr="001E3493" w:rsidRDefault="002C7934" w:rsidP="00FC5BDB">
            <w:pPr>
              <w:spacing w:line="240" w:lineRule="auto"/>
            </w:pPr>
            <w:r w:rsidRPr="001E3493">
              <w:t xml:space="preserve">1.24 </w:t>
            </w:r>
            <m:oMath>
              <m:r>
                <w:rPr>
                  <w:rFonts w:ascii="Cambria Math" w:hAnsi="Cambria Math"/>
                </w:rPr>
                <m:t>±</m:t>
              </m:r>
            </m:oMath>
            <w:r w:rsidRPr="001E3493">
              <w:t xml:space="preserve"> 0.12</w:t>
            </w:r>
          </w:p>
        </w:tc>
      </w:tr>
      <w:tr w:rsidR="002C7934" w:rsidRPr="001E3493" w14:paraId="152B231A" w14:textId="77777777" w:rsidTr="00DE1515">
        <w:trPr>
          <w:cantSplit/>
          <w:trHeight w:val="320"/>
          <w:jc w:val="center"/>
        </w:trPr>
        <w:tc>
          <w:tcPr>
            <w:tcW w:w="1165" w:type="dxa"/>
            <w:shd w:val="clear" w:color="000000" w:fill="FFFFFF"/>
          </w:tcPr>
          <w:p w14:paraId="26AA1718" w14:textId="77777777" w:rsidR="002C7934" w:rsidRPr="001E3493" w:rsidRDefault="002C7934" w:rsidP="00FC5BDB">
            <w:pPr>
              <w:spacing w:line="240" w:lineRule="auto"/>
            </w:pPr>
          </w:p>
        </w:tc>
        <w:tc>
          <w:tcPr>
            <w:tcW w:w="1350" w:type="dxa"/>
            <w:shd w:val="clear" w:color="000000" w:fill="FFFFFF"/>
            <w:vAlign w:val="center"/>
          </w:tcPr>
          <w:p w14:paraId="6644CC22" w14:textId="77777777" w:rsidR="002C7934" w:rsidRPr="001E3493" w:rsidRDefault="002C7934" w:rsidP="00FC5BDB">
            <w:pPr>
              <w:spacing w:line="240" w:lineRule="auto"/>
            </w:pPr>
            <w:r w:rsidRPr="001E3493">
              <w:t>70</w:t>
            </w:r>
          </w:p>
        </w:tc>
        <w:tc>
          <w:tcPr>
            <w:tcW w:w="2070" w:type="dxa"/>
            <w:shd w:val="clear" w:color="000000" w:fill="FFFFFF"/>
            <w:vAlign w:val="center"/>
          </w:tcPr>
          <w:p w14:paraId="78581B13" w14:textId="77777777" w:rsidR="002C7934" w:rsidRPr="001E3493" w:rsidRDefault="002C7934" w:rsidP="00FC5BDB">
            <w:pPr>
              <w:spacing w:line="240" w:lineRule="auto"/>
            </w:pPr>
            <w:r w:rsidRPr="001E3493">
              <w:t xml:space="preserve">1.38 </w:t>
            </w:r>
            <m:oMath>
              <m:r>
                <w:rPr>
                  <w:rFonts w:ascii="Cambria Math" w:hAnsi="Cambria Math"/>
                </w:rPr>
                <m:t>±</m:t>
              </m:r>
            </m:oMath>
            <w:r w:rsidRPr="001E3493">
              <w:t xml:space="preserve"> 0.10</w:t>
            </w:r>
          </w:p>
        </w:tc>
        <w:tc>
          <w:tcPr>
            <w:tcW w:w="1710" w:type="dxa"/>
            <w:shd w:val="clear" w:color="auto" w:fill="auto"/>
            <w:noWrap/>
            <w:vAlign w:val="bottom"/>
          </w:tcPr>
          <w:p w14:paraId="6713A93A" w14:textId="77777777" w:rsidR="002C7934" w:rsidRPr="001E3493" w:rsidRDefault="002C7934" w:rsidP="00FC5BDB">
            <w:pPr>
              <w:spacing w:line="240" w:lineRule="auto"/>
            </w:pPr>
          </w:p>
        </w:tc>
        <w:tc>
          <w:tcPr>
            <w:tcW w:w="1710" w:type="dxa"/>
            <w:shd w:val="clear" w:color="000000" w:fill="FFFFFF"/>
            <w:vAlign w:val="center"/>
          </w:tcPr>
          <w:p w14:paraId="785003B0" w14:textId="77777777" w:rsidR="002C7934" w:rsidRPr="001E3493" w:rsidRDefault="002C7934" w:rsidP="00FC5BDB">
            <w:pPr>
              <w:spacing w:line="240" w:lineRule="auto"/>
            </w:pPr>
            <w:r w:rsidRPr="001E3493">
              <w:t xml:space="preserve">1.56 </w:t>
            </w:r>
            <m:oMath>
              <m:r>
                <w:rPr>
                  <w:rFonts w:ascii="Cambria Math" w:hAnsi="Cambria Math"/>
                </w:rPr>
                <m:t>±</m:t>
              </m:r>
            </m:oMath>
            <w:r w:rsidRPr="001E3493">
              <w:t xml:space="preserve"> 0.14</w:t>
            </w:r>
          </w:p>
        </w:tc>
        <w:tc>
          <w:tcPr>
            <w:tcW w:w="1615" w:type="dxa"/>
            <w:shd w:val="clear" w:color="000000" w:fill="FFFFFF"/>
            <w:vAlign w:val="center"/>
          </w:tcPr>
          <w:p w14:paraId="30AA6D2D" w14:textId="77777777" w:rsidR="002C7934" w:rsidRPr="001E3493" w:rsidRDefault="002C7934" w:rsidP="00FC5BDB">
            <w:pPr>
              <w:spacing w:line="240" w:lineRule="auto"/>
            </w:pPr>
            <w:r w:rsidRPr="001E3493">
              <w:t xml:space="preserve">1.47 </w:t>
            </w:r>
            <m:oMath>
              <m:r>
                <w:rPr>
                  <w:rFonts w:ascii="Cambria Math" w:hAnsi="Cambria Math"/>
                </w:rPr>
                <m:t>±</m:t>
              </m:r>
            </m:oMath>
            <w:r w:rsidRPr="001E3493">
              <w:t xml:space="preserve"> 0.13</w:t>
            </w:r>
          </w:p>
        </w:tc>
      </w:tr>
      <w:tr w:rsidR="002C7934" w:rsidRPr="001E3493" w14:paraId="132608CE" w14:textId="77777777" w:rsidTr="00DE1515">
        <w:trPr>
          <w:cantSplit/>
          <w:trHeight w:val="320"/>
          <w:jc w:val="center"/>
        </w:trPr>
        <w:tc>
          <w:tcPr>
            <w:tcW w:w="1165" w:type="dxa"/>
            <w:shd w:val="clear" w:color="000000" w:fill="FFFFFF"/>
          </w:tcPr>
          <w:p w14:paraId="32EE686C" w14:textId="77777777" w:rsidR="002C7934" w:rsidRPr="001E3493" w:rsidRDefault="002C7934" w:rsidP="00FC5BDB">
            <w:pPr>
              <w:spacing w:line="240" w:lineRule="auto"/>
            </w:pPr>
          </w:p>
        </w:tc>
        <w:tc>
          <w:tcPr>
            <w:tcW w:w="1350" w:type="dxa"/>
            <w:shd w:val="clear" w:color="000000" w:fill="FFFFFF"/>
            <w:vAlign w:val="center"/>
          </w:tcPr>
          <w:p w14:paraId="7F28D81D" w14:textId="77777777" w:rsidR="002C7934" w:rsidRPr="001E3493" w:rsidRDefault="002C7934" w:rsidP="00FC5BDB">
            <w:pPr>
              <w:spacing w:line="240" w:lineRule="auto"/>
            </w:pPr>
            <w:r w:rsidRPr="001E3493">
              <w:t>84</w:t>
            </w:r>
          </w:p>
        </w:tc>
        <w:tc>
          <w:tcPr>
            <w:tcW w:w="2070" w:type="dxa"/>
            <w:shd w:val="clear" w:color="000000" w:fill="FFFFFF"/>
            <w:vAlign w:val="center"/>
          </w:tcPr>
          <w:p w14:paraId="5CF7CB6B" w14:textId="77777777" w:rsidR="002C7934" w:rsidRPr="001E3493" w:rsidRDefault="002C7934" w:rsidP="00FC5BDB">
            <w:pPr>
              <w:spacing w:line="240" w:lineRule="auto"/>
            </w:pPr>
            <w:r w:rsidRPr="001E3493">
              <w:t xml:space="preserve">1.46 </w:t>
            </w:r>
            <m:oMath>
              <m:r>
                <w:rPr>
                  <w:rFonts w:ascii="Cambria Math" w:hAnsi="Cambria Math"/>
                </w:rPr>
                <m:t>±</m:t>
              </m:r>
            </m:oMath>
            <w:r w:rsidRPr="001E3493">
              <w:t xml:space="preserve"> 0.15</w:t>
            </w:r>
          </w:p>
        </w:tc>
        <w:tc>
          <w:tcPr>
            <w:tcW w:w="1710" w:type="dxa"/>
            <w:shd w:val="clear" w:color="auto" w:fill="auto"/>
            <w:noWrap/>
            <w:vAlign w:val="bottom"/>
          </w:tcPr>
          <w:p w14:paraId="29439D84" w14:textId="77777777" w:rsidR="002C7934" w:rsidRPr="001E3493" w:rsidRDefault="002C7934" w:rsidP="00FC5BDB">
            <w:pPr>
              <w:spacing w:line="240" w:lineRule="auto"/>
            </w:pPr>
          </w:p>
        </w:tc>
        <w:tc>
          <w:tcPr>
            <w:tcW w:w="1710" w:type="dxa"/>
            <w:shd w:val="clear" w:color="000000" w:fill="FFFFFF"/>
            <w:vAlign w:val="center"/>
          </w:tcPr>
          <w:p w14:paraId="21FE9C09" w14:textId="77777777" w:rsidR="002C7934" w:rsidRPr="001E3493" w:rsidRDefault="002C7934" w:rsidP="00FC5BDB">
            <w:pPr>
              <w:spacing w:line="240" w:lineRule="auto"/>
            </w:pPr>
            <w:r w:rsidRPr="001E3493">
              <w:t xml:space="preserve">1.40 </w:t>
            </w:r>
            <m:oMath>
              <m:r>
                <w:rPr>
                  <w:rFonts w:ascii="Cambria Math" w:hAnsi="Cambria Math"/>
                </w:rPr>
                <m:t>±</m:t>
              </m:r>
            </m:oMath>
            <w:r w:rsidRPr="001E3493">
              <w:t xml:space="preserve"> 0.08</w:t>
            </w:r>
          </w:p>
        </w:tc>
        <w:tc>
          <w:tcPr>
            <w:tcW w:w="1615" w:type="dxa"/>
            <w:shd w:val="clear" w:color="000000" w:fill="FFFFFF"/>
            <w:vAlign w:val="center"/>
          </w:tcPr>
          <w:p w14:paraId="3FB4B8E5" w14:textId="77777777" w:rsidR="002C7934" w:rsidRPr="001E3493" w:rsidRDefault="002C7934" w:rsidP="00FC5BDB">
            <w:pPr>
              <w:spacing w:line="240" w:lineRule="auto"/>
            </w:pPr>
            <w:r w:rsidRPr="001E3493">
              <w:t xml:space="preserve">1.53 </w:t>
            </w:r>
            <m:oMath>
              <m:r>
                <w:rPr>
                  <w:rFonts w:ascii="Cambria Math" w:hAnsi="Cambria Math"/>
                </w:rPr>
                <m:t>±</m:t>
              </m:r>
            </m:oMath>
            <w:r w:rsidRPr="001E3493">
              <w:t xml:space="preserve"> 0.08</w:t>
            </w:r>
          </w:p>
        </w:tc>
      </w:tr>
      <w:tr w:rsidR="002C7934" w:rsidRPr="001E3493" w14:paraId="06B4E825" w14:textId="77777777" w:rsidTr="00DE1515">
        <w:trPr>
          <w:cantSplit/>
          <w:trHeight w:val="320"/>
          <w:jc w:val="center"/>
        </w:trPr>
        <w:tc>
          <w:tcPr>
            <w:tcW w:w="1165" w:type="dxa"/>
            <w:shd w:val="clear" w:color="000000" w:fill="FFFFFF"/>
          </w:tcPr>
          <w:p w14:paraId="352C719F" w14:textId="77777777" w:rsidR="002C7934" w:rsidRPr="001E3493" w:rsidRDefault="002C7934" w:rsidP="00FC5BDB">
            <w:pPr>
              <w:spacing w:line="240" w:lineRule="auto"/>
            </w:pPr>
          </w:p>
        </w:tc>
        <w:tc>
          <w:tcPr>
            <w:tcW w:w="1350" w:type="dxa"/>
            <w:shd w:val="clear" w:color="000000" w:fill="FFFFFF"/>
            <w:vAlign w:val="center"/>
          </w:tcPr>
          <w:p w14:paraId="050FAFBD" w14:textId="77777777" w:rsidR="002C7934" w:rsidRPr="001E3493" w:rsidRDefault="002C7934" w:rsidP="00FC5BDB">
            <w:pPr>
              <w:spacing w:line="240" w:lineRule="auto"/>
            </w:pPr>
          </w:p>
        </w:tc>
        <w:tc>
          <w:tcPr>
            <w:tcW w:w="2070" w:type="dxa"/>
            <w:shd w:val="clear" w:color="000000" w:fill="FFFFFF"/>
            <w:vAlign w:val="center"/>
          </w:tcPr>
          <w:p w14:paraId="45D5AA5F" w14:textId="77777777" w:rsidR="002C7934" w:rsidRPr="001E3493" w:rsidRDefault="002C7934" w:rsidP="00FC5BDB">
            <w:pPr>
              <w:spacing w:line="240" w:lineRule="auto"/>
            </w:pPr>
            <w:r w:rsidRPr="001E3493">
              <w:t xml:space="preserve"> </w:t>
            </w:r>
          </w:p>
        </w:tc>
        <w:tc>
          <w:tcPr>
            <w:tcW w:w="1710" w:type="dxa"/>
            <w:shd w:val="clear" w:color="auto" w:fill="auto"/>
            <w:noWrap/>
            <w:vAlign w:val="bottom"/>
          </w:tcPr>
          <w:p w14:paraId="30F5C7A5" w14:textId="77777777" w:rsidR="002C7934" w:rsidRPr="001E3493" w:rsidRDefault="002C7934" w:rsidP="00FC5BDB">
            <w:pPr>
              <w:spacing w:line="240" w:lineRule="auto"/>
            </w:pPr>
          </w:p>
        </w:tc>
        <w:tc>
          <w:tcPr>
            <w:tcW w:w="1710" w:type="dxa"/>
            <w:shd w:val="clear" w:color="000000" w:fill="FFFFFF"/>
            <w:vAlign w:val="center"/>
          </w:tcPr>
          <w:p w14:paraId="5FF8C335" w14:textId="77777777" w:rsidR="002C7934" w:rsidRPr="001E3493" w:rsidRDefault="002C7934" w:rsidP="00FC5BDB">
            <w:pPr>
              <w:spacing w:line="240" w:lineRule="auto"/>
            </w:pPr>
          </w:p>
        </w:tc>
        <w:tc>
          <w:tcPr>
            <w:tcW w:w="1615" w:type="dxa"/>
            <w:shd w:val="clear" w:color="000000" w:fill="FFFFFF"/>
            <w:vAlign w:val="center"/>
          </w:tcPr>
          <w:p w14:paraId="65659FEB" w14:textId="77777777" w:rsidR="002C7934" w:rsidRPr="001E3493" w:rsidRDefault="002C7934" w:rsidP="00FC5BDB">
            <w:pPr>
              <w:spacing w:line="240" w:lineRule="auto"/>
            </w:pPr>
          </w:p>
        </w:tc>
      </w:tr>
      <w:tr w:rsidR="002C7934" w:rsidRPr="001E3493" w14:paraId="738BED61" w14:textId="77777777" w:rsidTr="00DE1515">
        <w:trPr>
          <w:cantSplit/>
          <w:trHeight w:val="320"/>
          <w:jc w:val="center"/>
        </w:trPr>
        <w:tc>
          <w:tcPr>
            <w:tcW w:w="1165" w:type="dxa"/>
            <w:shd w:val="clear" w:color="000000" w:fill="FFFFFF"/>
          </w:tcPr>
          <w:p w14:paraId="653A8AE3" w14:textId="77777777" w:rsidR="002C7934" w:rsidRPr="001E3493" w:rsidRDefault="002C7934" w:rsidP="00FC5BDB">
            <w:pPr>
              <w:spacing w:line="240" w:lineRule="auto"/>
            </w:pPr>
          </w:p>
        </w:tc>
        <w:tc>
          <w:tcPr>
            <w:tcW w:w="1350" w:type="dxa"/>
            <w:shd w:val="clear" w:color="000000" w:fill="FFFFFF"/>
            <w:vAlign w:val="center"/>
          </w:tcPr>
          <w:p w14:paraId="11EF1031" w14:textId="77777777" w:rsidR="002C7934" w:rsidRPr="001E3493" w:rsidRDefault="002C7934" w:rsidP="00FC5BDB">
            <w:pPr>
              <w:spacing w:line="240" w:lineRule="auto"/>
            </w:pPr>
            <w:r w:rsidRPr="001E3493">
              <w:t>-1</w:t>
            </w:r>
          </w:p>
        </w:tc>
        <w:tc>
          <w:tcPr>
            <w:tcW w:w="2070" w:type="dxa"/>
            <w:shd w:val="clear" w:color="000000" w:fill="FFFFFF"/>
            <w:vAlign w:val="center"/>
          </w:tcPr>
          <w:p w14:paraId="1B4CE698" w14:textId="77777777" w:rsidR="002C7934" w:rsidRPr="001E3493" w:rsidRDefault="002C7934" w:rsidP="00FC5BDB">
            <w:pPr>
              <w:spacing w:line="240" w:lineRule="auto"/>
            </w:pPr>
            <w:r w:rsidRPr="001E3493">
              <w:t xml:space="preserve">1.30 </w:t>
            </w:r>
            <m:oMath>
              <m:r>
                <w:rPr>
                  <w:rFonts w:ascii="Cambria Math" w:hAnsi="Cambria Math"/>
                </w:rPr>
                <m:t>±</m:t>
              </m:r>
            </m:oMath>
            <w:r w:rsidRPr="001E3493">
              <w:t xml:space="preserve"> 0.04</w:t>
            </w:r>
          </w:p>
        </w:tc>
        <w:tc>
          <w:tcPr>
            <w:tcW w:w="1710" w:type="dxa"/>
            <w:shd w:val="clear" w:color="auto" w:fill="auto"/>
            <w:noWrap/>
            <w:vAlign w:val="center"/>
          </w:tcPr>
          <w:p w14:paraId="703710EF" w14:textId="77777777" w:rsidR="002C7934" w:rsidRPr="001E3493" w:rsidRDefault="002C7934" w:rsidP="00FC5BDB">
            <w:pPr>
              <w:spacing w:line="240" w:lineRule="auto"/>
            </w:pPr>
            <w:r w:rsidRPr="001E3493">
              <w:t xml:space="preserve">1.29 </w:t>
            </w:r>
            <m:oMath>
              <m:r>
                <w:rPr>
                  <w:rFonts w:ascii="Cambria Math" w:hAnsi="Cambria Math"/>
                </w:rPr>
                <m:t>±</m:t>
              </m:r>
            </m:oMath>
            <w:r w:rsidRPr="001E3493">
              <w:t xml:space="preserve"> 0.07</w:t>
            </w:r>
          </w:p>
        </w:tc>
        <w:tc>
          <w:tcPr>
            <w:tcW w:w="1710" w:type="dxa"/>
            <w:shd w:val="clear" w:color="000000" w:fill="FFFFFF"/>
            <w:vAlign w:val="center"/>
          </w:tcPr>
          <w:p w14:paraId="0B91981D" w14:textId="77777777" w:rsidR="002C7934" w:rsidRPr="001E3493" w:rsidRDefault="002C7934" w:rsidP="00FC5BDB">
            <w:pPr>
              <w:spacing w:line="240" w:lineRule="auto"/>
            </w:pPr>
            <w:r w:rsidRPr="001E3493">
              <w:t xml:space="preserve">1.21 </w:t>
            </w:r>
            <m:oMath>
              <m:r>
                <w:rPr>
                  <w:rFonts w:ascii="Cambria Math" w:hAnsi="Cambria Math"/>
                </w:rPr>
                <m:t>±</m:t>
              </m:r>
            </m:oMath>
            <w:r w:rsidRPr="001E3493">
              <w:t xml:space="preserve"> 0.05</w:t>
            </w:r>
          </w:p>
        </w:tc>
        <w:tc>
          <w:tcPr>
            <w:tcW w:w="1615" w:type="dxa"/>
            <w:shd w:val="clear" w:color="000000" w:fill="FFFFFF"/>
            <w:vAlign w:val="center"/>
          </w:tcPr>
          <w:p w14:paraId="6B854A9A" w14:textId="77777777" w:rsidR="002C7934" w:rsidRPr="001E3493" w:rsidRDefault="002C7934" w:rsidP="00FC5BDB">
            <w:pPr>
              <w:spacing w:line="240" w:lineRule="auto"/>
            </w:pPr>
            <w:r w:rsidRPr="001E3493">
              <w:t xml:space="preserve">1.24 </w:t>
            </w:r>
            <m:oMath>
              <m:r>
                <w:rPr>
                  <w:rFonts w:ascii="Cambria Math" w:hAnsi="Cambria Math"/>
                </w:rPr>
                <m:t>±</m:t>
              </m:r>
            </m:oMath>
            <w:r w:rsidRPr="001E3493">
              <w:t xml:space="preserve"> 0.05</w:t>
            </w:r>
          </w:p>
        </w:tc>
      </w:tr>
      <w:tr w:rsidR="002C7934" w:rsidRPr="001E3493" w14:paraId="0D0D3DA1" w14:textId="77777777" w:rsidTr="00DE1515">
        <w:trPr>
          <w:cantSplit/>
          <w:trHeight w:val="320"/>
          <w:jc w:val="center"/>
        </w:trPr>
        <w:tc>
          <w:tcPr>
            <w:tcW w:w="1165" w:type="dxa"/>
            <w:shd w:val="clear" w:color="000000" w:fill="FFFFFF"/>
          </w:tcPr>
          <w:p w14:paraId="5A1E90C2" w14:textId="77777777" w:rsidR="002C7934" w:rsidRPr="001E3493" w:rsidRDefault="002C7934" w:rsidP="00FC5BDB">
            <w:pPr>
              <w:spacing w:line="240" w:lineRule="auto"/>
            </w:pPr>
          </w:p>
        </w:tc>
        <w:tc>
          <w:tcPr>
            <w:tcW w:w="1350" w:type="dxa"/>
            <w:shd w:val="clear" w:color="000000" w:fill="FFFFFF"/>
            <w:vAlign w:val="center"/>
          </w:tcPr>
          <w:p w14:paraId="61A43951" w14:textId="77777777" w:rsidR="002C7934" w:rsidRPr="001E3493" w:rsidRDefault="002C7934" w:rsidP="00FC5BDB">
            <w:pPr>
              <w:spacing w:line="240" w:lineRule="auto"/>
            </w:pPr>
            <w:r w:rsidRPr="001E3493">
              <w:t>7</w:t>
            </w:r>
          </w:p>
        </w:tc>
        <w:tc>
          <w:tcPr>
            <w:tcW w:w="2070" w:type="dxa"/>
            <w:shd w:val="clear" w:color="000000" w:fill="FFFFFF"/>
            <w:vAlign w:val="center"/>
          </w:tcPr>
          <w:p w14:paraId="7437C645" w14:textId="77777777" w:rsidR="002C7934" w:rsidRPr="001E3493" w:rsidRDefault="002C7934" w:rsidP="00FC5BDB">
            <w:pPr>
              <w:spacing w:line="240" w:lineRule="auto"/>
            </w:pPr>
            <w:r w:rsidRPr="001E3493">
              <w:t xml:space="preserve">1.00 </w:t>
            </w:r>
            <m:oMath>
              <m:r>
                <w:rPr>
                  <w:rFonts w:ascii="Cambria Math" w:hAnsi="Cambria Math"/>
                </w:rPr>
                <m:t>±</m:t>
              </m:r>
            </m:oMath>
            <w:r w:rsidRPr="001E3493">
              <w:t xml:space="preserve"> 0.08</w:t>
            </w:r>
          </w:p>
        </w:tc>
        <w:tc>
          <w:tcPr>
            <w:tcW w:w="1710" w:type="dxa"/>
            <w:shd w:val="clear" w:color="auto" w:fill="auto"/>
            <w:noWrap/>
            <w:vAlign w:val="center"/>
          </w:tcPr>
          <w:p w14:paraId="1ABE29D9" w14:textId="77777777" w:rsidR="002C7934" w:rsidRPr="001E3493" w:rsidRDefault="002C7934" w:rsidP="00FC5BDB">
            <w:pPr>
              <w:spacing w:line="240" w:lineRule="auto"/>
            </w:pPr>
            <w:r w:rsidRPr="001E3493">
              <w:t xml:space="preserve">1.04 </w:t>
            </w:r>
            <m:oMath>
              <m:r>
                <w:rPr>
                  <w:rFonts w:ascii="Cambria Math" w:hAnsi="Cambria Math"/>
                </w:rPr>
                <m:t>±</m:t>
              </m:r>
            </m:oMath>
            <w:r w:rsidRPr="001E3493">
              <w:t xml:space="preserve"> 0.10</w:t>
            </w:r>
          </w:p>
        </w:tc>
        <w:tc>
          <w:tcPr>
            <w:tcW w:w="1710" w:type="dxa"/>
            <w:shd w:val="clear" w:color="000000" w:fill="FFFFFF"/>
            <w:vAlign w:val="center"/>
          </w:tcPr>
          <w:p w14:paraId="0C582926" w14:textId="77777777" w:rsidR="002C7934" w:rsidRPr="001E3493" w:rsidRDefault="002C7934" w:rsidP="00FC5BDB">
            <w:pPr>
              <w:spacing w:line="240" w:lineRule="auto"/>
            </w:pPr>
            <w:r w:rsidRPr="001E3493">
              <w:t xml:space="preserve">1.03 </w:t>
            </w:r>
            <m:oMath>
              <m:r>
                <w:rPr>
                  <w:rFonts w:ascii="Cambria Math" w:hAnsi="Cambria Math"/>
                </w:rPr>
                <m:t>±</m:t>
              </m:r>
            </m:oMath>
            <w:r w:rsidRPr="001E3493">
              <w:t xml:space="preserve"> 0.13</w:t>
            </w:r>
          </w:p>
        </w:tc>
        <w:tc>
          <w:tcPr>
            <w:tcW w:w="1615" w:type="dxa"/>
            <w:shd w:val="clear" w:color="000000" w:fill="FFFFFF"/>
            <w:vAlign w:val="center"/>
          </w:tcPr>
          <w:p w14:paraId="2D2F5CF0" w14:textId="77777777" w:rsidR="002C7934" w:rsidRPr="001E3493" w:rsidRDefault="002C7934" w:rsidP="00FC5BDB">
            <w:pPr>
              <w:spacing w:line="240" w:lineRule="auto"/>
            </w:pPr>
            <w:r w:rsidRPr="001E3493">
              <w:t xml:space="preserve">1.08 </w:t>
            </w:r>
            <m:oMath>
              <m:r>
                <w:rPr>
                  <w:rFonts w:ascii="Cambria Math" w:hAnsi="Cambria Math"/>
                </w:rPr>
                <m:t>±</m:t>
              </m:r>
            </m:oMath>
            <w:r w:rsidRPr="001E3493">
              <w:t xml:space="preserve"> 0.10</w:t>
            </w:r>
          </w:p>
        </w:tc>
      </w:tr>
      <w:tr w:rsidR="002C7934" w:rsidRPr="001E3493" w14:paraId="7CD8BF5D" w14:textId="77777777" w:rsidTr="00DE1515">
        <w:trPr>
          <w:cantSplit/>
          <w:trHeight w:val="320"/>
          <w:jc w:val="center"/>
        </w:trPr>
        <w:tc>
          <w:tcPr>
            <w:tcW w:w="1165" w:type="dxa"/>
            <w:tcBorders>
              <w:bottom w:val="single" w:sz="4" w:space="0" w:color="auto"/>
            </w:tcBorders>
            <w:shd w:val="clear" w:color="000000" w:fill="FFFFFF"/>
          </w:tcPr>
          <w:p w14:paraId="5002062E" w14:textId="77777777" w:rsidR="002C7934" w:rsidRPr="001E3493" w:rsidRDefault="002C7934" w:rsidP="00FC5BDB">
            <w:pPr>
              <w:spacing w:line="240" w:lineRule="auto"/>
            </w:pPr>
          </w:p>
        </w:tc>
        <w:tc>
          <w:tcPr>
            <w:tcW w:w="1350" w:type="dxa"/>
            <w:tcBorders>
              <w:bottom w:val="single" w:sz="4" w:space="0" w:color="auto"/>
            </w:tcBorders>
            <w:shd w:val="clear" w:color="000000" w:fill="FFFFFF"/>
            <w:vAlign w:val="center"/>
          </w:tcPr>
          <w:p w14:paraId="78B3F17E" w14:textId="77777777" w:rsidR="002C7934" w:rsidRPr="001E3493" w:rsidRDefault="002C7934" w:rsidP="00FC5BDB">
            <w:pPr>
              <w:spacing w:line="240" w:lineRule="auto"/>
            </w:pPr>
            <w:r w:rsidRPr="001E3493">
              <w:t>14</w:t>
            </w:r>
          </w:p>
        </w:tc>
        <w:tc>
          <w:tcPr>
            <w:tcW w:w="2070" w:type="dxa"/>
            <w:tcBorders>
              <w:bottom w:val="single" w:sz="4" w:space="0" w:color="auto"/>
            </w:tcBorders>
            <w:shd w:val="clear" w:color="000000" w:fill="FFFFFF"/>
            <w:vAlign w:val="center"/>
          </w:tcPr>
          <w:p w14:paraId="2A44665C" w14:textId="77777777" w:rsidR="002C7934" w:rsidRPr="001E3493" w:rsidRDefault="002C7934" w:rsidP="00FC5BDB">
            <w:pPr>
              <w:spacing w:line="240" w:lineRule="auto"/>
            </w:pPr>
            <w:r w:rsidRPr="001E3493">
              <w:t xml:space="preserve">1.40 </w:t>
            </w:r>
            <m:oMath>
              <m:r>
                <w:rPr>
                  <w:rFonts w:ascii="Cambria Math" w:hAnsi="Cambria Math"/>
                </w:rPr>
                <m:t>±</m:t>
              </m:r>
            </m:oMath>
            <w:r w:rsidRPr="001E3493">
              <w:t xml:space="preserve"> 0.06</w:t>
            </w:r>
          </w:p>
        </w:tc>
        <w:tc>
          <w:tcPr>
            <w:tcW w:w="1710" w:type="dxa"/>
            <w:tcBorders>
              <w:bottom w:val="single" w:sz="4" w:space="0" w:color="auto"/>
            </w:tcBorders>
            <w:shd w:val="clear" w:color="auto" w:fill="auto"/>
            <w:noWrap/>
            <w:vAlign w:val="center"/>
          </w:tcPr>
          <w:p w14:paraId="1D17AD5E" w14:textId="77777777" w:rsidR="002C7934" w:rsidRPr="001E3493" w:rsidRDefault="002C7934" w:rsidP="00FC5BDB">
            <w:pPr>
              <w:spacing w:line="240" w:lineRule="auto"/>
            </w:pPr>
            <w:r w:rsidRPr="001E3493">
              <w:t xml:space="preserve">1.22 </w:t>
            </w:r>
            <m:oMath>
              <m:r>
                <w:rPr>
                  <w:rFonts w:ascii="Cambria Math" w:hAnsi="Cambria Math"/>
                </w:rPr>
                <m:t>±</m:t>
              </m:r>
            </m:oMath>
            <w:r w:rsidRPr="001E3493">
              <w:t xml:space="preserve"> 0.08</w:t>
            </w:r>
          </w:p>
        </w:tc>
        <w:tc>
          <w:tcPr>
            <w:tcW w:w="1710" w:type="dxa"/>
            <w:tcBorders>
              <w:bottom w:val="single" w:sz="4" w:space="0" w:color="auto"/>
            </w:tcBorders>
            <w:shd w:val="clear" w:color="000000" w:fill="FFFFFF"/>
            <w:vAlign w:val="center"/>
          </w:tcPr>
          <w:p w14:paraId="3062AFBD" w14:textId="77777777" w:rsidR="002C7934" w:rsidRPr="001E3493" w:rsidRDefault="002C7934" w:rsidP="00FC5BDB">
            <w:pPr>
              <w:spacing w:line="240" w:lineRule="auto"/>
            </w:pPr>
            <w:r w:rsidRPr="001E3493">
              <w:t xml:space="preserve">1.17 </w:t>
            </w:r>
            <m:oMath>
              <m:r>
                <w:rPr>
                  <w:rFonts w:ascii="Cambria Math" w:hAnsi="Cambria Math"/>
                </w:rPr>
                <m:t>±</m:t>
              </m:r>
            </m:oMath>
            <w:r w:rsidRPr="001E3493">
              <w:t xml:space="preserve"> 0.14</w:t>
            </w:r>
          </w:p>
        </w:tc>
        <w:tc>
          <w:tcPr>
            <w:tcW w:w="1615" w:type="dxa"/>
            <w:tcBorders>
              <w:bottom w:val="single" w:sz="4" w:space="0" w:color="auto"/>
            </w:tcBorders>
            <w:shd w:val="clear" w:color="000000" w:fill="FFFFFF"/>
            <w:vAlign w:val="center"/>
          </w:tcPr>
          <w:p w14:paraId="54FCAF2A" w14:textId="77777777" w:rsidR="002C7934" w:rsidRPr="001E3493" w:rsidRDefault="002C7934" w:rsidP="00FC5BDB">
            <w:pPr>
              <w:spacing w:line="240" w:lineRule="auto"/>
            </w:pPr>
            <w:r w:rsidRPr="001E3493">
              <w:t xml:space="preserve">1.35 </w:t>
            </w:r>
            <m:oMath>
              <m:r>
                <w:rPr>
                  <w:rFonts w:ascii="Cambria Math" w:hAnsi="Cambria Math"/>
                </w:rPr>
                <m:t>±</m:t>
              </m:r>
            </m:oMath>
            <w:r w:rsidRPr="001E3493">
              <w:t xml:space="preserve"> 0.12</w:t>
            </w:r>
          </w:p>
        </w:tc>
      </w:tr>
      <w:tr w:rsidR="00023CFD" w:rsidRPr="001E3493" w14:paraId="5036BDBC" w14:textId="77777777" w:rsidTr="00DE1515">
        <w:trPr>
          <w:cantSplit/>
          <w:trHeight w:val="320"/>
          <w:jc w:val="center"/>
        </w:trPr>
        <w:tc>
          <w:tcPr>
            <w:tcW w:w="1165" w:type="dxa"/>
            <w:tcBorders>
              <w:top w:val="single" w:sz="4" w:space="0" w:color="auto"/>
            </w:tcBorders>
            <w:shd w:val="clear" w:color="000000" w:fill="FFFFFF"/>
          </w:tcPr>
          <w:p w14:paraId="3EC49FA1" w14:textId="77777777" w:rsidR="00023CFD" w:rsidRPr="001E3493" w:rsidRDefault="00023CFD" w:rsidP="00023CFD">
            <w:pPr>
              <w:spacing w:line="240" w:lineRule="auto"/>
            </w:pPr>
            <w:r w:rsidRPr="001E3493">
              <w:t>RF</w:t>
            </w:r>
          </w:p>
        </w:tc>
        <w:tc>
          <w:tcPr>
            <w:tcW w:w="1350" w:type="dxa"/>
            <w:tcBorders>
              <w:top w:val="single" w:sz="4" w:space="0" w:color="auto"/>
            </w:tcBorders>
            <w:shd w:val="clear" w:color="000000" w:fill="FFFFFF"/>
            <w:vAlign w:val="center"/>
          </w:tcPr>
          <w:p w14:paraId="182CAEF2" w14:textId="77777777" w:rsidR="00023CFD" w:rsidRPr="001E3493" w:rsidRDefault="00023CFD" w:rsidP="00023CFD">
            <w:pPr>
              <w:spacing w:line="240" w:lineRule="auto"/>
            </w:pPr>
            <w:r w:rsidRPr="001E3493">
              <w:t>28</w:t>
            </w:r>
          </w:p>
        </w:tc>
        <w:tc>
          <w:tcPr>
            <w:tcW w:w="2070" w:type="dxa"/>
            <w:tcBorders>
              <w:top w:val="single" w:sz="4" w:space="0" w:color="auto"/>
            </w:tcBorders>
            <w:shd w:val="clear" w:color="000000" w:fill="FFFFFF"/>
            <w:vAlign w:val="center"/>
          </w:tcPr>
          <w:p w14:paraId="05402A06" w14:textId="77777777" w:rsidR="00023CFD" w:rsidRPr="001E3493" w:rsidRDefault="00023CFD" w:rsidP="00023CFD">
            <w:pPr>
              <w:spacing w:line="240" w:lineRule="auto"/>
            </w:pPr>
            <w:r w:rsidRPr="001E3493">
              <w:t xml:space="preserve">1.24 </w:t>
            </w:r>
            <m:oMath>
              <m:r>
                <w:rPr>
                  <w:rFonts w:ascii="Cambria Math" w:hAnsi="Cambria Math"/>
                </w:rPr>
                <m:t>±</m:t>
              </m:r>
            </m:oMath>
            <w:r w:rsidRPr="001E3493">
              <w:t xml:space="preserve"> 0.10</w:t>
            </w:r>
          </w:p>
        </w:tc>
        <w:tc>
          <w:tcPr>
            <w:tcW w:w="1710" w:type="dxa"/>
            <w:tcBorders>
              <w:top w:val="single" w:sz="4" w:space="0" w:color="auto"/>
            </w:tcBorders>
            <w:shd w:val="clear" w:color="auto" w:fill="auto"/>
            <w:noWrap/>
            <w:vAlign w:val="center"/>
          </w:tcPr>
          <w:p w14:paraId="0998CCD3" w14:textId="77777777" w:rsidR="00023CFD" w:rsidRPr="001E3493" w:rsidRDefault="00023CFD" w:rsidP="00023CFD">
            <w:pPr>
              <w:spacing w:line="240" w:lineRule="auto"/>
            </w:pPr>
            <w:r w:rsidRPr="001E3493">
              <w:t xml:space="preserve">1.30 </w:t>
            </w:r>
            <m:oMath>
              <m:r>
                <w:rPr>
                  <w:rFonts w:ascii="Cambria Math" w:hAnsi="Cambria Math"/>
                </w:rPr>
                <m:t>±</m:t>
              </m:r>
            </m:oMath>
            <w:r w:rsidRPr="001E3493">
              <w:t xml:space="preserve"> 0.07</w:t>
            </w:r>
          </w:p>
        </w:tc>
        <w:tc>
          <w:tcPr>
            <w:tcW w:w="1710" w:type="dxa"/>
            <w:tcBorders>
              <w:top w:val="single" w:sz="4" w:space="0" w:color="auto"/>
            </w:tcBorders>
            <w:shd w:val="clear" w:color="000000" w:fill="FFFFFF"/>
            <w:vAlign w:val="center"/>
          </w:tcPr>
          <w:p w14:paraId="45F6674F" w14:textId="77777777" w:rsidR="00023CFD" w:rsidRPr="001E3493" w:rsidRDefault="00023CFD" w:rsidP="00023CFD">
            <w:pPr>
              <w:spacing w:line="240" w:lineRule="auto"/>
            </w:pPr>
            <w:r w:rsidRPr="001E3493">
              <w:t xml:space="preserve">1.27 </w:t>
            </w:r>
            <m:oMath>
              <m:r>
                <w:rPr>
                  <w:rFonts w:ascii="Cambria Math" w:hAnsi="Cambria Math"/>
                </w:rPr>
                <m:t>±</m:t>
              </m:r>
            </m:oMath>
            <w:r w:rsidRPr="001E3493">
              <w:t xml:space="preserve"> 0.11</w:t>
            </w:r>
          </w:p>
        </w:tc>
        <w:tc>
          <w:tcPr>
            <w:tcW w:w="1615" w:type="dxa"/>
            <w:tcBorders>
              <w:top w:val="single" w:sz="4" w:space="0" w:color="auto"/>
            </w:tcBorders>
            <w:shd w:val="clear" w:color="000000" w:fill="FFFFFF"/>
            <w:vAlign w:val="center"/>
          </w:tcPr>
          <w:p w14:paraId="18E6256E" w14:textId="77777777" w:rsidR="00023CFD" w:rsidRPr="001E3493" w:rsidRDefault="00023CFD" w:rsidP="00023CFD">
            <w:pPr>
              <w:spacing w:line="240" w:lineRule="auto"/>
            </w:pPr>
            <w:r w:rsidRPr="001E3493">
              <w:t xml:space="preserve">1.16 </w:t>
            </w:r>
            <m:oMath>
              <m:r>
                <w:rPr>
                  <w:rFonts w:ascii="Cambria Math" w:hAnsi="Cambria Math"/>
                </w:rPr>
                <m:t>±</m:t>
              </m:r>
            </m:oMath>
            <w:r w:rsidRPr="001E3493">
              <w:t xml:space="preserve"> 0.07</w:t>
            </w:r>
          </w:p>
        </w:tc>
      </w:tr>
      <w:tr w:rsidR="00023CFD" w:rsidRPr="001E3493" w14:paraId="1A311379" w14:textId="77777777" w:rsidTr="00DE1515">
        <w:trPr>
          <w:cantSplit/>
          <w:trHeight w:val="320"/>
          <w:jc w:val="center"/>
        </w:trPr>
        <w:tc>
          <w:tcPr>
            <w:tcW w:w="1165" w:type="dxa"/>
            <w:shd w:val="clear" w:color="000000" w:fill="FFFFFF"/>
          </w:tcPr>
          <w:p w14:paraId="5F19A7CB" w14:textId="77777777" w:rsidR="00023CFD" w:rsidRPr="001E3493" w:rsidRDefault="00023CFD" w:rsidP="00023CFD">
            <w:pPr>
              <w:spacing w:line="240" w:lineRule="auto"/>
            </w:pPr>
          </w:p>
        </w:tc>
        <w:tc>
          <w:tcPr>
            <w:tcW w:w="1350" w:type="dxa"/>
            <w:shd w:val="clear" w:color="000000" w:fill="FFFFFF"/>
            <w:vAlign w:val="center"/>
          </w:tcPr>
          <w:p w14:paraId="7646F00F" w14:textId="77777777" w:rsidR="00023CFD" w:rsidRPr="001E3493" w:rsidRDefault="00023CFD" w:rsidP="00023CFD">
            <w:pPr>
              <w:spacing w:line="240" w:lineRule="auto"/>
            </w:pPr>
            <w:r w:rsidRPr="001E3493">
              <w:t>42</w:t>
            </w:r>
          </w:p>
        </w:tc>
        <w:tc>
          <w:tcPr>
            <w:tcW w:w="2070" w:type="dxa"/>
            <w:shd w:val="clear" w:color="000000" w:fill="FFFFFF"/>
            <w:vAlign w:val="center"/>
          </w:tcPr>
          <w:p w14:paraId="1A745D12" w14:textId="77777777" w:rsidR="00023CFD" w:rsidRPr="001E3493" w:rsidRDefault="00023CFD" w:rsidP="00023CFD">
            <w:pPr>
              <w:spacing w:line="240" w:lineRule="auto"/>
            </w:pPr>
            <w:r w:rsidRPr="001E3493">
              <w:t xml:space="preserve">1.38 </w:t>
            </w:r>
            <m:oMath>
              <m:r>
                <w:rPr>
                  <w:rFonts w:ascii="Cambria Math" w:hAnsi="Cambria Math"/>
                </w:rPr>
                <m:t>±</m:t>
              </m:r>
            </m:oMath>
            <w:r w:rsidRPr="001E3493">
              <w:t xml:space="preserve"> 0.08</w:t>
            </w:r>
          </w:p>
        </w:tc>
        <w:tc>
          <w:tcPr>
            <w:tcW w:w="1710" w:type="dxa"/>
            <w:shd w:val="clear" w:color="auto" w:fill="auto"/>
            <w:noWrap/>
            <w:vAlign w:val="center"/>
          </w:tcPr>
          <w:p w14:paraId="7D234B7C" w14:textId="77777777" w:rsidR="00023CFD" w:rsidRPr="001E3493" w:rsidRDefault="00023CFD" w:rsidP="00023CFD">
            <w:pPr>
              <w:spacing w:line="240" w:lineRule="auto"/>
            </w:pPr>
            <w:r w:rsidRPr="001E3493">
              <w:t xml:space="preserve">1.31 </w:t>
            </w:r>
            <m:oMath>
              <m:r>
                <w:rPr>
                  <w:rFonts w:ascii="Cambria Math" w:hAnsi="Cambria Math"/>
                </w:rPr>
                <m:t>±</m:t>
              </m:r>
            </m:oMath>
            <w:r w:rsidRPr="001E3493">
              <w:t xml:space="preserve"> 0.06</w:t>
            </w:r>
          </w:p>
        </w:tc>
        <w:tc>
          <w:tcPr>
            <w:tcW w:w="1710" w:type="dxa"/>
            <w:shd w:val="clear" w:color="000000" w:fill="FFFFFF"/>
            <w:vAlign w:val="center"/>
          </w:tcPr>
          <w:p w14:paraId="4E13CCFB" w14:textId="77777777" w:rsidR="00023CFD" w:rsidRPr="001E3493" w:rsidRDefault="00023CFD" w:rsidP="00023CFD">
            <w:pPr>
              <w:spacing w:line="240" w:lineRule="auto"/>
            </w:pPr>
            <w:r w:rsidRPr="001E3493">
              <w:t xml:space="preserve">1.47 </w:t>
            </w:r>
            <m:oMath>
              <m:r>
                <w:rPr>
                  <w:rFonts w:ascii="Cambria Math" w:hAnsi="Cambria Math"/>
                </w:rPr>
                <m:t>±</m:t>
              </m:r>
            </m:oMath>
            <w:r w:rsidRPr="001E3493">
              <w:t xml:space="preserve"> 0.09</w:t>
            </w:r>
          </w:p>
        </w:tc>
        <w:tc>
          <w:tcPr>
            <w:tcW w:w="1615" w:type="dxa"/>
            <w:shd w:val="clear" w:color="000000" w:fill="FFFFFF"/>
            <w:vAlign w:val="center"/>
          </w:tcPr>
          <w:p w14:paraId="68AB999D" w14:textId="77777777" w:rsidR="00023CFD" w:rsidRPr="001E3493" w:rsidRDefault="00023CFD" w:rsidP="00023CFD">
            <w:pPr>
              <w:spacing w:line="240" w:lineRule="auto"/>
            </w:pPr>
            <w:r w:rsidRPr="001E3493">
              <w:t xml:space="preserve">1.24 </w:t>
            </w:r>
            <m:oMath>
              <m:r>
                <w:rPr>
                  <w:rFonts w:ascii="Cambria Math" w:hAnsi="Cambria Math"/>
                </w:rPr>
                <m:t>±</m:t>
              </m:r>
            </m:oMath>
            <w:r w:rsidRPr="001E3493">
              <w:t xml:space="preserve"> 0.09</w:t>
            </w:r>
          </w:p>
        </w:tc>
      </w:tr>
      <w:tr w:rsidR="00023CFD" w:rsidRPr="001E3493" w14:paraId="3D044968" w14:textId="77777777" w:rsidTr="00DE1515">
        <w:trPr>
          <w:cantSplit/>
          <w:trHeight w:val="320"/>
          <w:jc w:val="center"/>
        </w:trPr>
        <w:tc>
          <w:tcPr>
            <w:tcW w:w="1165" w:type="dxa"/>
            <w:shd w:val="clear" w:color="000000" w:fill="FFFFFF"/>
          </w:tcPr>
          <w:p w14:paraId="67C4D0F6" w14:textId="77777777" w:rsidR="00023CFD" w:rsidRPr="001E3493" w:rsidRDefault="00023CFD" w:rsidP="00023CFD">
            <w:pPr>
              <w:spacing w:line="240" w:lineRule="auto"/>
            </w:pPr>
          </w:p>
        </w:tc>
        <w:tc>
          <w:tcPr>
            <w:tcW w:w="1350" w:type="dxa"/>
            <w:shd w:val="clear" w:color="000000" w:fill="FFFFFF"/>
            <w:vAlign w:val="center"/>
          </w:tcPr>
          <w:p w14:paraId="04915C91" w14:textId="77777777" w:rsidR="00023CFD" w:rsidRPr="001E3493" w:rsidRDefault="00023CFD" w:rsidP="00023CFD">
            <w:pPr>
              <w:spacing w:line="240" w:lineRule="auto"/>
            </w:pPr>
            <w:r w:rsidRPr="001E3493">
              <w:t>56</w:t>
            </w:r>
          </w:p>
        </w:tc>
        <w:tc>
          <w:tcPr>
            <w:tcW w:w="2070" w:type="dxa"/>
            <w:shd w:val="clear" w:color="000000" w:fill="FFFFFF"/>
            <w:vAlign w:val="center"/>
          </w:tcPr>
          <w:p w14:paraId="5798C911" w14:textId="77777777" w:rsidR="00023CFD" w:rsidRPr="001E3493" w:rsidRDefault="00023CFD" w:rsidP="00023CFD">
            <w:pPr>
              <w:spacing w:line="240" w:lineRule="auto"/>
            </w:pPr>
            <w:r w:rsidRPr="001E3493">
              <w:t xml:space="preserve">1.37 </w:t>
            </w:r>
            <m:oMath>
              <m:r>
                <w:rPr>
                  <w:rFonts w:ascii="Cambria Math" w:hAnsi="Cambria Math"/>
                </w:rPr>
                <m:t>±</m:t>
              </m:r>
            </m:oMath>
            <w:r w:rsidRPr="001E3493">
              <w:t xml:space="preserve"> 0.04</w:t>
            </w:r>
          </w:p>
        </w:tc>
        <w:tc>
          <w:tcPr>
            <w:tcW w:w="1710" w:type="dxa"/>
            <w:shd w:val="clear" w:color="auto" w:fill="auto"/>
            <w:noWrap/>
            <w:vAlign w:val="center"/>
          </w:tcPr>
          <w:p w14:paraId="1B667954" w14:textId="77777777" w:rsidR="00023CFD" w:rsidRPr="001E3493" w:rsidRDefault="00023CFD" w:rsidP="00023CFD">
            <w:pPr>
              <w:spacing w:line="240" w:lineRule="auto"/>
            </w:pPr>
          </w:p>
        </w:tc>
        <w:tc>
          <w:tcPr>
            <w:tcW w:w="1710" w:type="dxa"/>
            <w:shd w:val="clear" w:color="000000" w:fill="FFFFFF"/>
            <w:vAlign w:val="center"/>
          </w:tcPr>
          <w:p w14:paraId="4549516C" w14:textId="77777777" w:rsidR="00023CFD" w:rsidRPr="001E3493" w:rsidRDefault="00023CFD" w:rsidP="00023CFD">
            <w:pPr>
              <w:spacing w:line="240" w:lineRule="auto"/>
            </w:pPr>
            <w:r w:rsidRPr="001E3493">
              <w:t xml:space="preserve">1.50 </w:t>
            </w:r>
            <m:oMath>
              <m:r>
                <w:rPr>
                  <w:rFonts w:ascii="Cambria Math" w:hAnsi="Cambria Math"/>
                </w:rPr>
                <m:t>±</m:t>
              </m:r>
            </m:oMath>
            <w:r w:rsidRPr="001E3493">
              <w:t xml:space="preserve"> 0.13</w:t>
            </w:r>
          </w:p>
        </w:tc>
        <w:tc>
          <w:tcPr>
            <w:tcW w:w="1615" w:type="dxa"/>
            <w:shd w:val="clear" w:color="000000" w:fill="FFFFFF"/>
            <w:vAlign w:val="center"/>
          </w:tcPr>
          <w:p w14:paraId="28C58822" w14:textId="77777777" w:rsidR="00023CFD" w:rsidRPr="001E3493" w:rsidRDefault="00023CFD" w:rsidP="00023CFD">
            <w:pPr>
              <w:spacing w:line="240" w:lineRule="auto"/>
            </w:pPr>
            <w:r w:rsidRPr="001E3493">
              <w:t xml:space="preserve">1.26 </w:t>
            </w:r>
            <m:oMath>
              <m:r>
                <w:rPr>
                  <w:rFonts w:ascii="Cambria Math" w:hAnsi="Cambria Math"/>
                </w:rPr>
                <m:t>±</m:t>
              </m:r>
            </m:oMath>
            <w:r w:rsidRPr="001E3493">
              <w:t xml:space="preserve"> 0.10</w:t>
            </w:r>
          </w:p>
        </w:tc>
      </w:tr>
      <w:tr w:rsidR="00023CFD" w:rsidRPr="001E3493" w14:paraId="76E963B9" w14:textId="77777777" w:rsidTr="00DE1515">
        <w:trPr>
          <w:cantSplit/>
          <w:trHeight w:val="320"/>
          <w:jc w:val="center"/>
        </w:trPr>
        <w:tc>
          <w:tcPr>
            <w:tcW w:w="1165" w:type="dxa"/>
            <w:shd w:val="clear" w:color="000000" w:fill="FFFFFF"/>
          </w:tcPr>
          <w:p w14:paraId="6880F871" w14:textId="77777777" w:rsidR="00023CFD" w:rsidRPr="001E3493" w:rsidRDefault="00023CFD" w:rsidP="00023CFD">
            <w:pPr>
              <w:spacing w:line="240" w:lineRule="auto"/>
            </w:pPr>
          </w:p>
        </w:tc>
        <w:tc>
          <w:tcPr>
            <w:tcW w:w="1350" w:type="dxa"/>
            <w:shd w:val="clear" w:color="000000" w:fill="FFFFFF"/>
            <w:vAlign w:val="center"/>
          </w:tcPr>
          <w:p w14:paraId="36C7E2D7" w14:textId="77777777" w:rsidR="00023CFD" w:rsidRPr="001E3493" w:rsidRDefault="00023CFD" w:rsidP="00023CFD">
            <w:pPr>
              <w:spacing w:line="240" w:lineRule="auto"/>
            </w:pPr>
            <w:r w:rsidRPr="001E3493">
              <w:t>70</w:t>
            </w:r>
          </w:p>
        </w:tc>
        <w:tc>
          <w:tcPr>
            <w:tcW w:w="2070" w:type="dxa"/>
            <w:shd w:val="clear" w:color="000000" w:fill="FFFFFF"/>
            <w:vAlign w:val="center"/>
          </w:tcPr>
          <w:p w14:paraId="2D561924" w14:textId="77777777" w:rsidR="00023CFD" w:rsidRPr="001E3493" w:rsidRDefault="00023CFD" w:rsidP="00023CFD">
            <w:pPr>
              <w:spacing w:line="240" w:lineRule="auto"/>
            </w:pPr>
            <w:r w:rsidRPr="001E3493">
              <w:t xml:space="preserve">1.38 </w:t>
            </w:r>
            <m:oMath>
              <m:r>
                <w:rPr>
                  <w:rFonts w:ascii="Cambria Math" w:hAnsi="Cambria Math"/>
                </w:rPr>
                <m:t>±</m:t>
              </m:r>
            </m:oMath>
            <w:r w:rsidRPr="001E3493">
              <w:t xml:space="preserve"> 0.07</w:t>
            </w:r>
          </w:p>
        </w:tc>
        <w:tc>
          <w:tcPr>
            <w:tcW w:w="1710" w:type="dxa"/>
            <w:shd w:val="clear" w:color="auto" w:fill="auto"/>
            <w:noWrap/>
            <w:vAlign w:val="bottom"/>
          </w:tcPr>
          <w:p w14:paraId="5B0F350C" w14:textId="77777777" w:rsidR="00023CFD" w:rsidRPr="001E3493" w:rsidRDefault="00023CFD" w:rsidP="00023CFD">
            <w:pPr>
              <w:spacing w:line="240" w:lineRule="auto"/>
            </w:pPr>
          </w:p>
        </w:tc>
        <w:tc>
          <w:tcPr>
            <w:tcW w:w="1710" w:type="dxa"/>
            <w:shd w:val="clear" w:color="000000" w:fill="FFFFFF"/>
            <w:vAlign w:val="center"/>
          </w:tcPr>
          <w:p w14:paraId="7172E553" w14:textId="77777777" w:rsidR="00023CFD" w:rsidRPr="001E3493" w:rsidRDefault="00023CFD" w:rsidP="00023CFD">
            <w:pPr>
              <w:spacing w:line="240" w:lineRule="auto"/>
            </w:pPr>
            <w:r w:rsidRPr="001E3493">
              <w:t xml:space="preserve">1.45 </w:t>
            </w:r>
            <m:oMath>
              <m:r>
                <w:rPr>
                  <w:rFonts w:ascii="Cambria Math" w:hAnsi="Cambria Math"/>
                </w:rPr>
                <m:t>±</m:t>
              </m:r>
            </m:oMath>
            <w:r w:rsidRPr="001E3493">
              <w:t xml:space="preserve"> 0.13</w:t>
            </w:r>
          </w:p>
        </w:tc>
        <w:tc>
          <w:tcPr>
            <w:tcW w:w="1615" w:type="dxa"/>
            <w:shd w:val="clear" w:color="000000" w:fill="FFFFFF"/>
            <w:vAlign w:val="center"/>
          </w:tcPr>
          <w:p w14:paraId="5FD4846E" w14:textId="77777777" w:rsidR="00023CFD" w:rsidRPr="001E3493" w:rsidRDefault="00023CFD" w:rsidP="00023CFD">
            <w:pPr>
              <w:spacing w:line="240" w:lineRule="auto"/>
            </w:pPr>
            <w:r w:rsidRPr="001E3493">
              <w:t xml:space="preserve">1.50 </w:t>
            </w:r>
            <m:oMath>
              <m:r>
                <w:rPr>
                  <w:rFonts w:ascii="Cambria Math" w:hAnsi="Cambria Math"/>
                </w:rPr>
                <m:t>±</m:t>
              </m:r>
            </m:oMath>
            <w:r w:rsidRPr="001E3493">
              <w:t xml:space="preserve"> 0.12</w:t>
            </w:r>
          </w:p>
        </w:tc>
      </w:tr>
      <w:tr w:rsidR="00023CFD" w:rsidRPr="001E3493" w14:paraId="4E2A0CFC" w14:textId="77777777" w:rsidTr="00DE1515">
        <w:trPr>
          <w:cantSplit/>
          <w:trHeight w:val="320"/>
          <w:jc w:val="center"/>
        </w:trPr>
        <w:tc>
          <w:tcPr>
            <w:tcW w:w="1165" w:type="dxa"/>
            <w:shd w:val="clear" w:color="000000" w:fill="FFFFFF"/>
          </w:tcPr>
          <w:p w14:paraId="72A3A265" w14:textId="77777777" w:rsidR="00023CFD" w:rsidRPr="001E3493" w:rsidRDefault="00023CFD" w:rsidP="00023CFD">
            <w:pPr>
              <w:spacing w:line="240" w:lineRule="auto"/>
            </w:pPr>
          </w:p>
        </w:tc>
        <w:tc>
          <w:tcPr>
            <w:tcW w:w="1350" w:type="dxa"/>
            <w:shd w:val="clear" w:color="000000" w:fill="FFFFFF"/>
            <w:vAlign w:val="center"/>
          </w:tcPr>
          <w:p w14:paraId="0A99F601" w14:textId="77777777" w:rsidR="00023CFD" w:rsidRPr="001E3493" w:rsidRDefault="00023CFD" w:rsidP="00023CFD">
            <w:pPr>
              <w:spacing w:line="240" w:lineRule="auto"/>
            </w:pPr>
            <w:r w:rsidRPr="001E3493">
              <w:t>84</w:t>
            </w:r>
          </w:p>
        </w:tc>
        <w:tc>
          <w:tcPr>
            <w:tcW w:w="2070" w:type="dxa"/>
            <w:shd w:val="clear" w:color="000000" w:fill="FFFFFF"/>
            <w:vAlign w:val="center"/>
          </w:tcPr>
          <w:p w14:paraId="4F7F3AD6" w14:textId="77777777" w:rsidR="00023CFD" w:rsidRPr="001E3493" w:rsidRDefault="00023CFD" w:rsidP="00023CFD">
            <w:pPr>
              <w:spacing w:line="240" w:lineRule="auto"/>
            </w:pPr>
            <w:r w:rsidRPr="001E3493">
              <w:t xml:space="preserve">1.48 </w:t>
            </w:r>
            <m:oMath>
              <m:r>
                <w:rPr>
                  <w:rFonts w:ascii="Cambria Math" w:hAnsi="Cambria Math"/>
                </w:rPr>
                <m:t>±</m:t>
              </m:r>
            </m:oMath>
            <w:r w:rsidRPr="001E3493">
              <w:t xml:space="preserve"> 0.12</w:t>
            </w:r>
          </w:p>
        </w:tc>
        <w:tc>
          <w:tcPr>
            <w:tcW w:w="1710" w:type="dxa"/>
            <w:shd w:val="clear" w:color="auto" w:fill="auto"/>
            <w:noWrap/>
            <w:vAlign w:val="bottom"/>
          </w:tcPr>
          <w:p w14:paraId="5F00FF9A" w14:textId="77777777" w:rsidR="00023CFD" w:rsidRPr="001E3493" w:rsidRDefault="00023CFD" w:rsidP="00023CFD">
            <w:pPr>
              <w:spacing w:line="240" w:lineRule="auto"/>
            </w:pPr>
          </w:p>
        </w:tc>
        <w:tc>
          <w:tcPr>
            <w:tcW w:w="1710" w:type="dxa"/>
            <w:shd w:val="clear" w:color="000000" w:fill="FFFFFF"/>
            <w:vAlign w:val="center"/>
          </w:tcPr>
          <w:p w14:paraId="445AAB4F" w14:textId="77777777" w:rsidR="00023CFD" w:rsidRPr="001E3493" w:rsidRDefault="00023CFD" w:rsidP="00023CFD">
            <w:pPr>
              <w:spacing w:line="240" w:lineRule="auto"/>
            </w:pPr>
            <w:r w:rsidRPr="001E3493">
              <w:t xml:space="preserve">1.40 </w:t>
            </w:r>
            <m:oMath>
              <m:r>
                <w:rPr>
                  <w:rFonts w:ascii="Cambria Math" w:hAnsi="Cambria Math"/>
                </w:rPr>
                <m:t>±</m:t>
              </m:r>
            </m:oMath>
            <w:r w:rsidRPr="001E3493">
              <w:t xml:space="preserve"> 0.05</w:t>
            </w:r>
          </w:p>
        </w:tc>
        <w:tc>
          <w:tcPr>
            <w:tcW w:w="1615" w:type="dxa"/>
            <w:shd w:val="clear" w:color="000000" w:fill="FFFFFF"/>
            <w:vAlign w:val="center"/>
          </w:tcPr>
          <w:p w14:paraId="656AD2E8" w14:textId="77777777" w:rsidR="00023CFD" w:rsidRPr="001E3493" w:rsidRDefault="00023CFD" w:rsidP="00023CFD">
            <w:pPr>
              <w:spacing w:line="240" w:lineRule="auto"/>
            </w:pPr>
            <w:r w:rsidRPr="001E3493">
              <w:t xml:space="preserve">1.40 </w:t>
            </w:r>
            <m:oMath>
              <m:r>
                <w:rPr>
                  <w:rFonts w:ascii="Cambria Math" w:hAnsi="Cambria Math"/>
                </w:rPr>
                <m:t>±</m:t>
              </m:r>
            </m:oMath>
            <w:r w:rsidRPr="001E3493">
              <w:t xml:space="preserve"> 0.14</w:t>
            </w:r>
          </w:p>
        </w:tc>
      </w:tr>
      <w:tr w:rsidR="00023CFD" w:rsidRPr="001E3493" w14:paraId="7AA21F1D" w14:textId="77777777" w:rsidTr="00DE1515">
        <w:trPr>
          <w:cantSplit/>
          <w:trHeight w:val="320"/>
          <w:jc w:val="center"/>
        </w:trPr>
        <w:tc>
          <w:tcPr>
            <w:tcW w:w="1165" w:type="dxa"/>
            <w:shd w:val="clear" w:color="000000" w:fill="FFFFFF"/>
          </w:tcPr>
          <w:p w14:paraId="3E40FF4E" w14:textId="77777777" w:rsidR="00023CFD" w:rsidRPr="001E3493" w:rsidRDefault="00023CFD" w:rsidP="00023CFD">
            <w:pPr>
              <w:spacing w:line="240" w:lineRule="auto"/>
            </w:pPr>
          </w:p>
        </w:tc>
        <w:tc>
          <w:tcPr>
            <w:tcW w:w="1350" w:type="dxa"/>
            <w:shd w:val="clear" w:color="000000" w:fill="FFFFFF"/>
            <w:vAlign w:val="center"/>
          </w:tcPr>
          <w:p w14:paraId="5E8F326B" w14:textId="77777777" w:rsidR="00023CFD" w:rsidRPr="001E3493" w:rsidRDefault="00023CFD" w:rsidP="00023CFD">
            <w:pPr>
              <w:spacing w:line="240" w:lineRule="auto"/>
            </w:pPr>
          </w:p>
        </w:tc>
        <w:tc>
          <w:tcPr>
            <w:tcW w:w="2070" w:type="dxa"/>
            <w:shd w:val="clear" w:color="000000" w:fill="FFFFFF"/>
            <w:vAlign w:val="center"/>
          </w:tcPr>
          <w:p w14:paraId="368E1FF8" w14:textId="77777777" w:rsidR="00023CFD" w:rsidRPr="001E3493" w:rsidRDefault="00023CFD" w:rsidP="00023CFD">
            <w:pPr>
              <w:spacing w:line="240" w:lineRule="auto"/>
            </w:pPr>
          </w:p>
        </w:tc>
        <w:tc>
          <w:tcPr>
            <w:tcW w:w="1710" w:type="dxa"/>
            <w:shd w:val="clear" w:color="auto" w:fill="auto"/>
            <w:noWrap/>
            <w:vAlign w:val="bottom"/>
          </w:tcPr>
          <w:p w14:paraId="056D328E" w14:textId="77777777" w:rsidR="00023CFD" w:rsidRPr="001E3493" w:rsidRDefault="00023CFD" w:rsidP="00023CFD">
            <w:pPr>
              <w:spacing w:line="240" w:lineRule="auto"/>
            </w:pPr>
          </w:p>
        </w:tc>
        <w:tc>
          <w:tcPr>
            <w:tcW w:w="1710" w:type="dxa"/>
            <w:shd w:val="clear" w:color="000000" w:fill="FFFFFF"/>
            <w:vAlign w:val="center"/>
          </w:tcPr>
          <w:p w14:paraId="493933AC" w14:textId="77777777" w:rsidR="00023CFD" w:rsidRPr="001E3493" w:rsidRDefault="00023CFD" w:rsidP="00023CFD">
            <w:pPr>
              <w:spacing w:line="240" w:lineRule="auto"/>
            </w:pPr>
          </w:p>
        </w:tc>
        <w:tc>
          <w:tcPr>
            <w:tcW w:w="1615" w:type="dxa"/>
            <w:shd w:val="clear" w:color="000000" w:fill="FFFFFF"/>
            <w:vAlign w:val="center"/>
          </w:tcPr>
          <w:p w14:paraId="32802F44" w14:textId="77777777" w:rsidR="00023CFD" w:rsidRPr="001E3493" w:rsidRDefault="00023CFD" w:rsidP="00023CFD">
            <w:pPr>
              <w:spacing w:line="240" w:lineRule="auto"/>
            </w:pPr>
          </w:p>
        </w:tc>
      </w:tr>
      <w:tr w:rsidR="00023CFD" w:rsidRPr="001E3493" w14:paraId="6989F119" w14:textId="77777777" w:rsidTr="00DE1515">
        <w:trPr>
          <w:cantSplit/>
          <w:trHeight w:val="320"/>
          <w:jc w:val="center"/>
        </w:trPr>
        <w:tc>
          <w:tcPr>
            <w:tcW w:w="1165" w:type="dxa"/>
            <w:shd w:val="clear" w:color="000000" w:fill="FFFFFF"/>
          </w:tcPr>
          <w:p w14:paraId="38908C74" w14:textId="77777777" w:rsidR="00023CFD" w:rsidRPr="001E3493" w:rsidRDefault="00023CFD" w:rsidP="00023CFD">
            <w:pPr>
              <w:spacing w:line="240" w:lineRule="auto"/>
            </w:pPr>
          </w:p>
        </w:tc>
        <w:tc>
          <w:tcPr>
            <w:tcW w:w="1350" w:type="dxa"/>
            <w:shd w:val="clear" w:color="000000" w:fill="FFFFFF"/>
            <w:vAlign w:val="center"/>
          </w:tcPr>
          <w:p w14:paraId="1C690DCB" w14:textId="77777777" w:rsidR="00023CFD" w:rsidRPr="001E3493" w:rsidRDefault="00023CFD" w:rsidP="00023CFD">
            <w:pPr>
              <w:spacing w:line="240" w:lineRule="auto"/>
            </w:pPr>
            <w:r w:rsidRPr="001E3493">
              <w:t>-1</w:t>
            </w:r>
          </w:p>
        </w:tc>
        <w:tc>
          <w:tcPr>
            <w:tcW w:w="2070" w:type="dxa"/>
            <w:shd w:val="clear" w:color="000000" w:fill="FFFFFF"/>
            <w:vAlign w:val="center"/>
          </w:tcPr>
          <w:p w14:paraId="0542DB73" w14:textId="77777777" w:rsidR="00023CFD" w:rsidRPr="001E3493" w:rsidRDefault="00023CFD" w:rsidP="00023CFD">
            <w:pPr>
              <w:spacing w:line="240" w:lineRule="auto"/>
            </w:pPr>
            <w:r w:rsidRPr="001E3493">
              <w:t xml:space="preserve">1.26 </w:t>
            </w:r>
            <m:oMath>
              <m:r>
                <w:rPr>
                  <w:rFonts w:ascii="Cambria Math" w:hAnsi="Cambria Math"/>
                </w:rPr>
                <m:t>±</m:t>
              </m:r>
            </m:oMath>
            <w:r w:rsidRPr="001E3493">
              <w:t xml:space="preserve"> 0.04</w:t>
            </w:r>
          </w:p>
        </w:tc>
        <w:tc>
          <w:tcPr>
            <w:tcW w:w="1710" w:type="dxa"/>
            <w:shd w:val="clear" w:color="auto" w:fill="auto"/>
            <w:noWrap/>
            <w:vAlign w:val="center"/>
          </w:tcPr>
          <w:p w14:paraId="70E96ED1" w14:textId="77777777" w:rsidR="00023CFD" w:rsidRPr="001E3493" w:rsidRDefault="00023CFD" w:rsidP="00023CFD">
            <w:pPr>
              <w:spacing w:line="240" w:lineRule="auto"/>
            </w:pPr>
            <w:r w:rsidRPr="001E3493">
              <w:t xml:space="preserve">1.21  </w:t>
            </w:r>
            <m:oMath>
              <m:r>
                <w:rPr>
                  <w:rFonts w:ascii="Cambria Math" w:hAnsi="Cambria Math"/>
                </w:rPr>
                <m:t>±</m:t>
              </m:r>
            </m:oMath>
            <w:r w:rsidRPr="001E3493">
              <w:t xml:space="preserve"> 0.08</w:t>
            </w:r>
          </w:p>
        </w:tc>
        <w:tc>
          <w:tcPr>
            <w:tcW w:w="1710" w:type="dxa"/>
            <w:shd w:val="clear" w:color="000000" w:fill="FFFFFF"/>
            <w:vAlign w:val="center"/>
          </w:tcPr>
          <w:p w14:paraId="464D2FED" w14:textId="77777777" w:rsidR="00023CFD" w:rsidRPr="001E3493" w:rsidRDefault="00023CFD" w:rsidP="00023CFD">
            <w:pPr>
              <w:spacing w:line="240" w:lineRule="auto"/>
            </w:pPr>
            <w:r w:rsidRPr="001E3493">
              <w:t xml:space="preserve">1.24  </w:t>
            </w:r>
            <m:oMath>
              <m:r>
                <w:rPr>
                  <w:rFonts w:ascii="Cambria Math" w:hAnsi="Cambria Math"/>
                </w:rPr>
                <m:t>±</m:t>
              </m:r>
            </m:oMath>
            <w:r w:rsidRPr="001E3493">
              <w:t xml:space="preserve"> 0.04</w:t>
            </w:r>
          </w:p>
        </w:tc>
        <w:tc>
          <w:tcPr>
            <w:tcW w:w="1615" w:type="dxa"/>
            <w:shd w:val="clear" w:color="000000" w:fill="FFFFFF"/>
            <w:vAlign w:val="center"/>
          </w:tcPr>
          <w:p w14:paraId="1A34756F" w14:textId="77777777" w:rsidR="00023CFD" w:rsidRPr="001E3493" w:rsidRDefault="00023CFD" w:rsidP="00023CFD">
            <w:pPr>
              <w:spacing w:line="240" w:lineRule="auto"/>
            </w:pPr>
            <w:r w:rsidRPr="001E3493">
              <w:t xml:space="preserve">1.12  </w:t>
            </w:r>
            <m:oMath>
              <m:r>
                <w:rPr>
                  <w:rFonts w:ascii="Cambria Math" w:hAnsi="Cambria Math"/>
                </w:rPr>
                <m:t>±</m:t>
              </m:r>
            </m:oMath>
            <w:r w:rsidRPr="001E3493">
              <w:t xml:space="preserve">  0.06</w:t>
            </w:r>
          </w:p>
        </w:tc>
      </w:tr>
      <w:tr w:rsidR="00023CFD" w:rsidRPr="001E3493" w14:paraId="34D2776F" w14:textId="77777777" w:rsidTr="00DE1515">
        <w:trPr>
          <w:cantSplit/>
          <w:trHeight w:val="320"/>
          <w:jc w:val="center"/>
        </w:trPr>
        <w:tc>
          <w:tcPr>
            <w:tcW w:w="1165" w:type="dxa"/>
            <w:shd w:val="clear" w:color="000000" w:fill="FFFFFF"/>
          </w:tcPr>
          <w:p w14:paraId="6BF33AC0" w14:textId="77777777" w:rsidR="00023CFD" w:rsidRPr="001E3493" w:rsidRDefault="00023CFD" w:rsidP="00023CFD">
            <w:pPr>
              <w:spacing w:line="240" w:lineRule="auto"/>
            </w:pPr>
          </w:p>
        </w:tc>
        <w:tc>
          <w:tcPr>
            <w:tcW w:w="1350" w:type="dxa"/>
            <w:shd w:val="clear" w:color="000000" w:fill="FFFFFF"/>
            <w:vAlign w:val="center"/>
          </w:tcPr>
          <w:p w14:paraId="6D21BC74" w14:textId="77777777" w:rsidR="00023CFD" w:rsidRPr="001E3493" w:rsidRDefault="00023CFD" w:rsidP="00023CFD">
            <w:pPr>
              <w:spacing w:line="240" w:lineRule="auto"/>
            </w:pPr>
            <w:r w:rsidRPr="001E3493">
              <w:t>7</w:t>
            </w:r>
          </w:p>
        </w:tc>
        <w:tc>
          <w:tcPr>
            <w:tcW w:w="2070" w:type="dxa"/>
            <w:shd w:val="clear" w:color="000000" w:fill="FFFFFF"/>
            <w:vAlign w:val="center"/>
          </w:tcPr>
          <w:p w14:paraId="42478CC6" w14:textId="77777777" w:rsidR="00023CFD" w:rsidRPr="001E3493" w:rsidRDefault="00023CFD" w:rsidP="00023CFD">
            <w:pPr>
              <w:spacing w:line="240" w:lineRule="auto"/>
            </w:pPr>
            <w:r w:rsidRPr="001E3493">
              <w:t xml:space="preserve">1.00 </w:t>
            </w:r>
            <m:oMath>
              <m:r>
                <w:rPr>
                  <w:rFonts w:ascii="Cambria Math" w:hAnsi="Cambria Math"/>
                </w:rPr>
                <m:t>±</m:t>
              </m:r>
            </m:oMath>
            <w:r w:rsidRPr="001E3493">
              <w:t xml:space="preserve"> 0.08</w:t>
            </w:r>
          </w:p>
        </w:tc>
        <w:tc>
          <w:tcPr>
            <w:tcW w:w="1710" w:type="dxa"/>
            <w:shd w:val="clear" w:color="auto" w:fill="auto"/>
            <w:noWrap/>
            <w:vAlign w:val="center"/>
          </w:tcPr>
          <w:p w14:paraId="4DF071A7" w14:textId="77777777" w:rsidR="00023CFD" w:rsidRPr="001E3493" w:rsidRDefault="00023CFD" w:rsidP="00023CFD">
            <w:pPr>
              <w:spacing w:line="240" w:lineRule="auto"/>
            </w:pPr>
            <w:r w:rsidRPr="001E3493">
              <w:t xml:space="preserve">0.91  </w:t>
            </w:r>
            <m:oMath>
              <m:r>
                <w:rPr>
                  <w:rFonts w:ascii="Cambria Math" w:hAnsi="Cambria Math"/>
                </w:rPr>
                <m:t>±</m:t>
              </m:r>
            </m:oMath>
            <w:r w:rsidRPr="001E3493">
              <w:t xml:space="preserve"> 0.13</w:t>
            </w:r>
          </w:p>
        </w:tc>
        <w:tc>
          <w:tcPr>
            <w:tcW w:w="1710" w:type="dxa"/>
            <w:shd w:val="clear" w:color="000000" w:fill="FFFFFF"/>
            <w:vAlign w:val="center"/>
          </w:tcPr>
          <w:p w14:paraId="1C44F8D3" w14:textId="77777777" w:rsidR="00023CFD" w:rsidRPr="001E3493" w:rsidRDefault="00023CFD" w:rsidP="00023CFD">
            <w:pPr>
              <w:spacing w:line="240" w:lineRule="auto"/>
            </w:pPr>
            <w:r w:rsidRPr="001E3493">
              <w:t xml:space="preserve">1.02  </w:t>
            </w:r>
            <m:oMath>
              <m:r>
                <w:rPr>
                  <w:rFonts w:ascii="Cambria Math" w:hAnsi="Cambria Math"/>
                </w:rPr>
                <m:t>±</m:t>
              </m:r>
            </m:oMath>
            <w:r w:rsidRPr="001E3493">
              <w:t xml:space="preserve"> 0.14</w:t>
            </w:r>
          </w:p>
        </w:tc>
        <w:tc>
          <w:tcPr>
            <w:tcW w:w="1615" w:type="dxa"/>
            <w:shd w:val="clear" w:color="000000" w:fill="FFFFFF"/>
            <w:vAlign w:val="center"/>
          </w:tcPr>
          <w:p w14:paraId="1D0A725F" w14:textId="77777777" w:rsidR="00023CFD" w:rsidRPr="001E3493" w:rsidRDefault="00023CFD" w:rsidP="00023CFD">
            <w:pPr>
              <w:spacing w:line="240" w:lineRule="auto"/>
            </w:pPr>
            <w:r w:rsidRPr="001E3493">
              <w:t xml:space="preserve">0.97  </w:t>
            </w:r>
            <m:oMath>
              <m:r>
                <w:rPr>
                  <w:rFonts w:ascii="Cambria Math" w:hAnsi="Cambria Math"/>
                </w:rPr>
                <m:t>±</m:t>
              </m:r>
            </m:oMath>
            <w:r w:rsidRPr="001E3493">
              <w:t xml:space="preserve"> 0.10</w:t>
            </w:r>
          </w:p>
        </w:tc>
      </w:tr>
      <w:tr w:rsidR="00023CFD" w:rsidRPr="001E3493" w14:paraId="5AD36924" w14:textId="77777777" w:rsidTr="00DE1515">
        <w:trPr>
          <w:cantSplit/>
          <w:trHeight w:val="320"/>
          <w:jc w:val="center"/>
        </w:trPr>
        <w:tc>
          <w:tcPr>
            <w:tcW w:w="1165" w:type="dxa"/>
            <w:shd w:val="clear" w:color="000000" w:fill="FFFFFF"/>
          </w:tcPr>
          <w:p w14:paraId="093CBDC3" w14:textId="77777777" w:rsidR="00023CFD" w:rsidRPr="001E3493" w:rsidRDefault="00023CFD" w:rsidP="00023CFD">
            <w:pPr>
              <w:spacing w:line="240" w:lineRule="auto"/>
            </w:pPr>
            <w:r w:rsidRPr="001E3493">
              <w:t xml:space="preserve"> RH</w:t>
            </w:r>
          </w:p>
        </w:tc>
        <w:tc>
          <w:tcPr>
            <w:tcW w:w="1350" w:type="dxa"/>
            <w:shd w:val="clear" w:color="000000" w:fill="FFFFFF"/>
            <w:vAlign w:val="center"/>
          </w:tcPr>
          <w:p w14:paraId="7A488C8C" w14:textId="77777777" w:rsidR="00023CFD" w:rsidRPr="001E3493" w:rsidRDefault="00023CFD" w:rsidP="00023CFD">
            <w:pPr>
              <w:spacing w:line="240" w:lineRule="auto"/>
            </w:pPr>
            <w:r w:rsidRPr="001E3493">
              <w:t>14</w:t>
            </w:r>
          </w:p>
        </w:tc>
        <w:tc>
          <w:tcPr>
            <w:tcW w:w="2070" w:type="dxa"/>
            <w:shd w:val="clear" w:color="000000" w:fill="FFFFFF"/>
            <w:vAlign w:val="center"/>
          </w:tcPr>
          <w:p w14:paraId="4C44C53A" w14:textId="77777777" w:rsidR="00023CFD" w:rsidRPr="001E3493" w:rsidRDefault="00023CFD" w:rsidP="00023CFD">
            <w:pPr>
              <w:spacing w:line="240" w:lineRule="auto"/>
            </w:pPr>
            <w:r w:rsidRPr="001E3493">
              <w:t xml:space="preserve">1.31 </w:t>
            </w:r>
            <m:oMath>
              <m:r>
                <w:rPr>
                  <w:rFonts w:ascii="Cambria Math" w:hAnsi="Cambria Math"/>
                </w:rPr>
                <m:t>±</m:t>
              </m:r>
            </m:oMath>
            <w:r w:rsidRPr="001E3493">
              <w:t xml:space="preserve"> 0.11</w:t>
            </w:r>
          </w:p>
        </w:tc>
        <w:tc>
          <w:tcPr>
            <w:tcW w:w="1710" w:type="dxa"/>
            <w:shd w:val="clear" w:color="auto" w:fill="auto"/>
            <w:noWrap/>
            <w:vAlign w:val="center"/>
          </w:tcPr>
          <w:p w14:paraId="054F3158" w14:textId="77777777" w:rsidR="00023CFD" w:rsidRPr="001E3493" w:rsidRDefault="00023CFD" w:rsidP="00023CFD">
            <w:pPr>
              <w:spacing w:line="240" w:lineRule="auto"/>
            </w:pPr>
            <w:r w:rsidRPr="001E3493">
              <w:t xml:space="preserve">1.17  </w:t>
            </w:r>
            <m:oMath>
              <m:r>
                <w:rPr>
                  <w:rFonts w:ascii="Cambria Math" w:hAnsi="Cambria Math"/>
                </w:rPr>
                <m:t>±</m:t>
              </m:r>
            </m:oMath>
            <w:r w:rsidRPr="001E3493">
              <w:t xml:space="preserve"> 0.11</w:t>
            </w:r>
          </w:p>
        </w:tc>
        <w:tc>
          <w:tcPr>
            <w:tcW w:w="1710" w:type="dxa"/>
            <w:shd w:val="clear" w:color="000000" w:fill="FFFFFF"/>
            <w:vAlign w:val="center"/>
          </w:tcPr>
          <w:p w14:paraId="4A24A654" w14:textId="77777777" w:rsidR="00023CFD" w:rsidRPr="001E3493" w:rsidRDefault="00023CFD" w:rsidP="00023CFD">
            <w:pPr>
              <w:spacing w:line="240" w:lineRule="auto"/>
            </w:pPr>
            <w:r w:rsidRPr="001E3493">
              <w:t xml:space="preserve">1.10  </w:t>
            </w:r>
            <m:oMath>
              <m:r>
                <w:rPr>
                  <w:rFonts w:ascii="Cambria Math" w:hAnsi="Cambria Math"/>
                </w:rPr>
                <m:t>±</m:t>
              </m:r>
            </m:oMath>
            <w:r w:rsidRPr="001E3493">
              <w:t xml:space="preserve"> 0.11</w:t>
            </w:r>
          </w:p>
        </w:tc>
        <w:tc>
          <w:tcPr>
            <w:tcW w:w="1615" w:type="dxa"/>
            <w:shd w:val="clear" w:color="000000" w:fill="FFFFFF"/>
            <w:vAlign w:val="center"/>
          </w:tcPr>
          <w:p w14:paraId="7B0DC88B" w14:textId="77777777" w:rsidR="00023CFD" w:rsidRPr="001E3493" w:rsidRDefault="00023CFD" w:rsidP="00023CFD">
            <w:pPr>
              <w:spacing w:line="240" w:lineRule="auto"/>
            </w:pPr>
            <w:r w:rsidRPr="001E3493">
              <w:t xml:space="preserve">1.27  </w:t>
            </w:r>
            <m:oMath>
              <m:r>
                <w:rPr>
                  <w:rFonts w:ascii="Cambria Math" w:hAnsi="Cambria Math"/>
                </w:rPr>
                <m:t>±</m:t>
              </m:r>
            </m:oMath>
            <w:r w:rsidRPr="001E3493">
              <w:t xml:space="preserve"> 0.20</w:t>
            </w:r>
          </w:p>
        </w:tc>
      </w:tr>
      <w:tr w:rsidR="00023CFD" w:rsidRPr="001E3493" w14:paraId="136C536C" w14:textId="77777777" w:rsidTr="00DE1515">
        <w:trPr>
          <w:cantSplit/>
          <w:trHeight w:val="320"/>
          <w:jc w:val="center"/>
        </w:trPr>
        <w:tc>
          <w:tcPr>
            <w:tcW w:w="1165" w:type="dxa"/>
            <w:shd w:val="clear" w:color="000000" w:fill="FFFFFF"/>
          </w:tcPr>
          <w:p w14:paraId="7B75729A" w14:textId="77777777" w:rsidR="00023CFD" w:rsidRPr="001E3493" w:rsidRDefault="00023CFD" w:rsidP="00023CFD">
            <w:pPr>
              <w:spacing w:line="240" w:lineRule="auto"/>
            </w:pPr>
          </w:p>
        </w:tc>
        <w:tc>
          <w:tcPr>
            <w:tcW w:w="1350" w:type="dxa"/>
            <w:shd w:val="clear" w:color="000000" w:fill="FFFFFF"/>
            <w:vAlign w:val="center"/>
          </w:tcPr>
          <w:p w14:paraId="63BA66B1" w14:textId="77777777" w:rsidR="00023CFD" w:rsidRPr="001E3493" w:rsidRDefault="00023CFD" w:rsidP="00023CFD">
            <w:pPr>
              <w:spacing w:line="240" w:lineRule="auto"/>
            </w:pPr>
            <w:r w:rsidRPr="001E3493">
              <w:t>28</w:t>
            </w:r>
          </w:p>
        </w:tc>
        <w:tc>
          <w:tcPr>
            <w:tcW w:w="2070" w:type="dxa"/>
            <w:shd w:val="clear" w:color="000000" w:fill="FFFFFF"/>
            <w:vAlign w:val="center"/>
          </w:tcPr>
          <w:p w14:paraId="0102921C" w14:textId="77777777" w:rsidR="00023CFD" w:rsidRPr="001E3493" w:rsidRDefault="00023CFD" w:rsidP="00023CFD">
            <w:pPr>
              <w:spacing w:line="240" w:lineRule="auto"/>
            </w:pPr>
            <w:r w:rsidRPr="001E3493">
              <w:t xml:space="preserve">1.22 </w:t>
            </w:r>
            <m:oMath>
              <m:r>
                <w:rPr>
                  <w:rFonts w:ascii="Cambria Math" w:hAnsi="Cambria Math"/>
                </w:rPr>
                <m:t>±</m:t>
              </m:r>
            </m:oMath>
            <w:r w:rsidRPr="001E3493">
              <w:t xml:space="preserve"> 0.08</w:t>
            </w:r>
          </w:p>
        </w:tc>
        <w:tc>
          <w:tcPr>
            <w:tcW w:w="1710" w:type="dxa"/>
            <w:shd w:val="clear" w:color="auto" w:fill="auto"/>
            <w:noWrap/>
            <w:vAlign w:val="center"/>
          </w:tcPr>
          <w:p w14:paraId="5AABEEAC" w14:textId="77777777" w:rsidR="00023CFD" w:rsidRPr="001E3493" w:rsidRDefault="00023CFD" w:rsidP="00023CFD">
            <w:pPr>
              <w:spacing w:line="240" w:lineRule="auto"/>
            </w:pPr>
            <w:r w:rsidRPr="001E3493">
              <w:t xml:space="preserve">1.25  </w:t>
            </w:r>
            <m:oMath>
              <m:r>
                <w:rPr>
                  <w:rFonts w:ascii="Cambria Math" w:hAnsi="Cambria Math"/>
                </w:rPr>
                <m:t>±</m:t>
              </m:r>
            </m:oMath>
            <w:r w:rsidRPr="001E3493">
              <w:t xml:space="preserve"> 0.07</w:t>
            </w:r>
          </w:p>
        </w:tc>
        <w:tc>
          <w:tcPr>
            <w:tcW w:w="1710" w:type="dxa"/>
            <w:shd w:val="clear" w:color="000000" w:fill="FFFFFF"/>
            <w:vAlign w:val="center"/>
          </w:tcPr>
          <w:p w14:paraId="10F026AA" w14:textId="77777777" w:rsidR="00023CFD" w:rsidRPr="001E3493" w:rsidRDefault="00023CFD" w:rsidP="00023CFD">
            <w:pPr>
              <w:spacing w:line="240" w:lineRule="auto"/>
            </w:pPr>
            <w:r w:rsidRPr="001E3493">
              <w:t xml:space="preserve">1.31  </w:t>
            </w:r>
            <m:oMath>
              <m:r>
                <w:rPr>
                  <w:rFonts w:ascii="Cambria Math" w:hAnsi="Cambria Math"/>
                </w:rPr>
                <m:t>±</m:t>
              </m:r>
            </m:oMath>
            <w:r w:rsidRPr="001E3493">
              <w:t xml:space="preserve"> 0.08</w:t>
            </w:r>
          </w:p>
        </w:tc>
        <w:tc>
          <w:tcPr>
            <w:tcW w:w="1615" w:type="dxa"/>
            <w:shd w:val="clear" w:color="000000" w:fill="FFFFFF"/>
            <w:vAlign w:val="center"/>
          </w:tcPr>
          <w:p w14:paraId="6807EF18" w14:textId="77777777" w:rsidR="00023CFD" w:rsidRPr="001E3493" w:rsidRDefault="00023CFD" w:rsidP="00023CFD">
            <w:pPr>
              <w:spacing w:line="240" w:lineRule="auto"/>
            </w:pPr>
            <w:r w:rsidRPr="001E3493">
              <w:t xml:space="preserve">1.13  </w:t>
            </w:r>
            <m:oMath>
              <m:r>
                <w:rPr>
                  <w:rFonts w:ascii="Cambria Math" w:hAnsi="Cambria Math"/>
                </w:rPr>
                <m:t>±</m:t>
              </m:r>
            </m:oMath>
            <w:r w:rsidRPr="001E3493">
              <w:t xml:space="preserve"> 0.09</w:t>
            </w:r>
          </w:p>
        </w:tc>
      </w:tr>
      <w:tr w:rsidR="00023CFD" w:rsidRPr="001E3493" w14:paraId="481CF9E9" w14:textId="77777777" w:rsidTr="00DE1515">
        <w:trPr>
          <w:cantSplit/>
          <w:trHeight w:val="320"/>
          <w:jc w:val="center"/>
        </w:trPr>
        <w:tc>
          <w:tcPr>
            <w:tcW w:w="1165" w:type="dxa"/>
            <w:shd w:val="clear" w:color="000000" w:fill="FFFFFF"/>
          </w:tcPr>
          <w:p w14:paraId="3DC918B2" w14:textId="77777777" w:rsidR="00023CFD" w:rsidRPr="001E3493" w:rsidRDefault="00023CFD" w:rsidP="00023CFD">
            <w:pPr>
              <w:spacing w:line="240" w:lineRule="auto"/>
            </w:pPr>
          </w:p>
        </w:tc>
        <w:tc>
          <w:tcPr>
            <w:tcW w:w="1350" w:type="dxa"/>
            <w:shd w:val="clear" w:color="000000" w:fill="FFFFFF"/>
            <w:vAlign w:val="center"/>
          </w:tcPr>
          <w:p w14:paraId="66C542EC" w14:textId="77777777" w:rsidR="00023CFD" w:rsidRPr="001E3493" w:rsidRDefault="00023CFD" w:rsidP="00023CFD">
            <w:pPr>
              <w:spacing w:line="240" w:lineRule="auto"/>
            </w:pPr>
            <w:r w:rsidRPr="001E3493">
              <w:t>42</w:t>
            </w:r>
          </w:p>
        </w:tc>
        <w:tc>
          <w:tcPr>
            <w:tcW w:w="2070" w:type="dxa"/>
            <w:shd w:val="clear" w:color="000000" w:fill="FFFFFF"/>
            <w:vAlign w:val="center"/>
          </w:tcPr>
          <w:p w14:paraId="38A544E8" w14:textId="77777777" w:rsidR="00023CFD" w:rsidRPr="001E3493" w:rsidRDefault="00023CFD" w:rsidP="00023CFD">
            <w:pPr>
              <w:spacing w:line="240" w:lineRule="auto"/>
            </w:pPr>
            <w:r w:rsidRPr="001E3493">
              <w:t xml:space="preserve">1.32 </w:t>
            </w:r>
            <m:oMath>
              <m:r>
                <w:rPr>
                  <w:rFonts w:ascii="Cambria Math" w:hAnsi="Cambria Math"/>
                </w:rPr>
                <m:t>±</m:t>
              </m:r>
            </m:oMath>
            <w:r w:rsidRPr="001E3493">
              <w:t xml:space="preserve"> 0.07</w:t>
            </w:r>
          </w:p>
        </w:tc>
        <w:tc>
          <w:tcPr>
            <w:tcW w:w="1710" w:type="dxa"/>
            <w:shd w:val="clear" w:color="auto" w:fill="auto"/>
            <w:noWrap/>
            <w:vAlign w:val="center"/>
          </w:tcPr>
          <w:p w14:paraId="375144B5" w14:textId="77777777" w:rsidR="00023CFD" w:rsidRPr="001E3493" w:rsidRDefault="00023CFD" w:rsidP="00023CFD">
            <w:pPr>
              <w:spacing w:line="240" w:lineRule="auto"/>
            </w:pPr>
            <w:r w:rsidRPr="001E3493">
              <w:t xml:space="preserve">1.36  </w:t>
            </w:r>
            <m:oMath>
              <m:r>
                <w:rPr>
                  <w:rFonts w:ascii="Cambria Math" w:hAnsi="Cambria Math"/>
                </w:rPr>
                <m:t>±</m:t>
              </m:r>
            </m:oMath>
            <w:r w:rsidRPr="001E3493">
              <w:t xml:space="preserve"> 0.14</w:t>
            </w:r>
          </w:p>
        </w:tc>
        <w:tc>
          <w:tcPr>
            <w:tcW w:w="1710" w:type="dxa"/>
            <w:shd w:val="clear" w:color="000000" w:fill="FFFFFF"/>
            <w:vAlign w:val="center"/>
          </w:tcPr>
          <w:p w14:paraId="43C5B815" w14:textId="77777777" w:rsidR="00023CFD" w:rsidRPr="001E3493" w:rsidRDefault="00023CFD" w:rsidP="00023CFD">
            <w:pPr>
              <w:spacing w:line="240" w:lineRule="auto"/>
            </w:pPr>
            <w:r w:rsidRPr="001E3493">
              <w:t xml:space="preserve">1.44  </w:t>
            </w:r>
            <m:oMath>
              <m:r>
                <w:rPr>
                  <w:rFonts w:ascii="Cambria Math" w:hAnsi="Cambria Math"/>
                </w:rPr>
                <m:t>±</m:t>
              </m:r>
            </m:oMath>
            <w:r w:rsidRPr="001E3493">
              <w:t xml:space="preserve"> 0.09</w:t>
            </w:r>
          </w:p>
        </w:tc>
        <w:tc>
          <w:tcPr>
            <w:tcW w:w="1615" w:type="dxa"/>
            <w:shd w:val="clear" w:color="000000" w:fill="FFFFFF"/>
            <w:vAlign w:val="center"/>
          </w:tcPr>
          <w:p w14:paraId="1333DFCA" w14:textId="77777777" w:rsidR="00023CFD" w:rsidRPr="001E3493" w:rsidRDefault="00023CFD" w:rsidP="00023CFD">
            <w:pPr>
              <w:spacing w:line="240" w:lineRule="auto"/>
            </w:pPr>
            <w:r w:rsidRPr="001E3493">
              <w:t xml:space="preserve">1.18  </w:t>
            </w:r>
            <m:oMath>
              <m:r>
                <w:rPr>
                  <w:rFonts w:ascii="Cambria Math" w:hAnsi="Cambria Math"/>
                </w:rPr>
                <m:t>±</m:t>
              </m:r>
            </m:oMath>
            <w:r w:rsidRPr="001E3493">
              <w:t xml:space="preserve"> 0.12</w:t>
            </w:r>
          </w:p>
        </w:tc>
      </w:tr>
      <w:tr w:rsidR="00023CFD" w:rsidRPr="001E3493" w14:paraId="2EB89458" w14:textId="77777777" w:rsidTr="00DE1515">
        <w:trPr>
          <w:cantSplit/>
          <w:trHeight w:val="320"/>
          <w:jc w:val="center"/>
        </w:trPr>
        <w:tc>
          <w:tcPr>
            <w:tcW w:w="1165" w:type="dxa"/>
            <w:shd w:val="clear" w:color="000000" w:fill="FFFFFF"/>
          </w:tcPr>
          <w:p w14:paraId="1AAC3BF5" w14:textId="77777777" w:rsidR="00023CFD" w:rsidRPr="001E3493" w:rsidRDefault="00023CFD" w:rsidP="00023CFD">
            <w:pPr>
              <w:spacing w:line="240" w:lineRule="auto"/>
            </w:pPr>
          </w:p>
        </w:tc>
        <w:tc>
          <w:tcPr>
            <w:tcW w:w="1350" w:type="dxa"/>
            <w:shd w:val="clear" w:color="000000" w:fill="FFFFFF"/>
            <w:vAlign w:val="center"/>
          </w:tcPr>
          <w:p w14:paraId="5C84F773" w14:textId="77777777" w:rsidR="00023CFD" w:rsidRPr="001E3493" w:rsidRDefault="00023CFD" w:rsidP="00023CFD">
            <w:pPr>
              <w:spacing w:line="240" w:lineRule="auto"/>
            </w:pPr>
            <w:r w:rsidRPr="001E3493">
              <w:t>56</w:t>
            </w:r>
          </w:p>
        </w:tc>
        <w:tc>
          <w:tcPr>
            <w:tcW w:w="2070" w:type="dxa"/>
            <w:shd w:val="clear" w:color="000000" w:fill="FFFFFF"/>
            <w:vAlign w:val="center"/>
          </w:tcPr>
          <w:p w14:paraId="7415E19F" w14:textId="77777777" w:rsidR="00023CFD" w:rsidRPr="001E3493" w:rsidRDefault="00023CFD" w:rsidP="00023CFD">
            <w:pPr>
              <w:spacing w:line="240" w:lineRule="auto"/>
            </w:pPr>
            <w:r w:rsidRPr="001E3493">
              <w:t xml:space="preserve">1.30 </w:t>
            </w:r>
            <m:oMath>
              <m:r>
                <w:rPr>
                  <w:rFonts w:ascii="Cambria Math" w:hAnsi="Cambria Math"/>
                </w:rPr>
                <m:t>±</m:t>
              </m:r>
            </m:oMath>
            <w:r w:rsidRPr="001E3493">
              <w:t xml:space="preserve"> 0.08</w:t>
            </w:r>
          </w:p>
        </w:tc>
        <w:tc>
          <w:tcPr>
            <w:tcW w:w="1710" w:type="dxa"/>
            <w:shd w:val="clear" w:color="auto" w:fill="auto"/>
            <w:noWrap/>
            <w:vAlign w:val="center"/>
          </w:tcPr>
          <w:p w14:paraId="067D91B8" w14:textId="77777777" w:rsidR="00023CFD" w:rsidRPr="001E3493" w:rsidRDefault="00023CFD" w:rsidP="00023CFD">
            <w:pPr>
              <w:spacing w:line="240" w:lineRule="auto"/>
            </w:pPr>
          </w:p>
        </w:tc>
        <w:tc>
          <w:tcPr>
            <w:tcW w:w="1710" w:type="dxa"/>
            <w:shd w:val="clear" w:color="000000" w:fill="FFFFFF"/>
            <w:vAlign w:val="center"/>
          </w:tcPr>
          <w:p w14:paraId="1A4BE430" w14:textId="77777777" w:rsidR="00023CFD" w:rsidRPr="001E3493" w:rsidRDefault="00023CFD" w:rsidP="00023CFD">
            <w:pPr>
              <w:spacing w:line="240" w:lineRule="auto"/>
            </w:pPr>
            <w:r w:rsidRPr="001E3493">
              <w:t xml:space="preserve">1.54  </w:t>
            </w:r>
            <m:oMath>
              <m:r>
                <w:rPr>
                  <w:rFonts w:ascii="Cambria Math" w:hAnsi="Cambria Math"/>
                </w:rPr>
                <m:t>±</m:t>
              </m:r>
            </m:oMath>
            <w:r w:rsidRPr="001E3493">
              <w:t xml:space="preserve"> 0.15</w:t>
            </w:r>
          </w:p>
        </w:tc>
        <w:tc>
          <w:tcPr>
            <w:tcW w:w="1615" w:type="dxa"/>
            <w:shd w:val="clear" w:color="000000" w:fill="FFFFFF"/>
            <w:vAlign w:val="center"/>
          </w:tcPr>
          <w:p w14:paraId="6C7DBC95" w14:textId="77777777" w:rsidR="00023CFD" w:rsidRPr="001E3493" w:rsidRDefault="00023CFD" w:rsidP="00023CFD">
            <w:pPr>
              <w:spacing w:line="240" w:lineRule="auto"/>
            </w:pPr>
            <w:r w:rsidRPr="001E3493">
              <w:t xml:space="preserve">1.21  </w:t>
            </w:r>
            <m:oMath>
              <m:r>
                <w:rPr>
                  <w:rFonts w:ascii="Cambria Math" w:hAnsi="Cambria Math"/>
                </w:rPr>
                <m:t>±</m:t>
              </m:r>
            </m:oMath>
            <w:r w:rsidRPr="001E3493">
              <w:t xml:space="preserve"> 0.09</w:t>
            </w:r>
          </w:p>
        </w:tc>
      </w:tr>
      <w:tr w:rsidR="00023CFD" w:rsidRPr="001E3493" w14:paraId="6B26BE5A" w14:textId="77777777" w:rsidTr="00DE1515">
        <w:trPr>
          <w:cantSplit/>
          <w:trHeight w:val="320"/>
          <w:jc w:val="center"/>
        </w:trPr>
        <w:tc>
          <w:tcPr>
            <w:tcW w:w="1165" w:type="dxa"/>
            <w:shd w:val="clear" w:color="000000" w:fill="FFFFFF"/>
          </w:tcPr>
          <w:p w14:paraId="7A1FC351" w14:textId="77777777" w:rsidR="00023CFD" w:rsidRPr="001E3493" w:rsidRDefault="00023CFD" w:rsidP="00023CFD">
            <w:pPr>
              <w:spacing w:line="240" w:lineRule="auto"/>
            </w:pPr>
          </w:p>
        </w:tc>
        <w:tc>
          <w:tcPr>
            <w:tcW w:w="1350" w:type="dxa"/>
            <w:shd w:val="clear" w:color="000000" w:fill="FFFFFF"/>
            <w:vAlign w:val="center"/>
          </w:tcPr>
          <w:p w14:paraId="2F94E1FA" w14:textId="77777777" w:rsidR="00023CFD" w:rsidRPr="001E3493" w:rsidRDefault="00023CFD" w:rsidP="00023CFD">
            <w:pPr>
              <w:spacing w:line="240" w:lineRule="auto"/>
            </w:pPr>
            <w:r w:rsidRPr="001E3493">
              <w:t>70</w:t>
            </w:r>
          </w:p>
        </w:tc>
        <w:tc>
          <w:tcPr>
            <w:tcW w:w="2070" w:type="dxa"/>
            <w:shd w:val="clear" w:color="000000" w:fill="FFFFFF"/>
            <w:vAlign w:val="center"/>
          </w:tcPr>
          <w:p w14:paraId="7DAE0EDB" w14:textId="77777777" w:rsidR="00023CFD" w:rsidRPr="001E3493" w:rsidRDefault="00023CFD" w:rsidP="00023CFD">
            <w:pPr>
              <w:spacing w:line="240" w:lineRule="auto"/>
            </w:pPr>
            <w:r w:rsidRPr="001E3493">
              <w:t xml:space="preserve">1.30 </w:t>
            </w:r>
            <m:oMath>
              <m:r>
                <w:rPr>
                  <w:rFonts w:ascii="Cambria Math" w:hAnsi="Cambria Math"/>
                </w:rPr>
                <m:t>±</m:t>
              </m:r>
            </m:oMath>
            <w:r w:rsidRPr="001E3493">
              <w:t xml:space="preserve"> 0.11</w:t>
            </w:r>
          </w:p>
        </w:tc>
        <w:tc>
          <w:tcPr>
            <w:tcW w:w="1710" w:type="dxa"/>
            <w:shd w:val="clear" w:color="auto" w:fill="auto"/>
            <w:noWrap/>
            <w:vAlign w:val="bottom"/>
          </w:tcPr>
          <w:p w14:paraId="197CDC00" w14:textId="77777777" w:rsidR="00023CFD" w:rsidRPr="001E3493" w:rsidRDefault="00023CFD" w:rsidP="00023CFD">
            <w:pPr>
              <w:spacing w:line="240" w:lineRule="auto"/>
            </w:pPr>
          </w:p>
        </w:tc>
        <w:tc>
          <w:tcPr>
            <w:tcW w:w="1710" w:type="dxa"/>
            <w:shd w:val="clear" w:color="000000" w:fill="FFFFFF"/>
            <w:vAlign w:val="center"/>
          </w:tcPr>
          <w:p w14:paraId="6610A9F7" w14:textId="77777777" w:rsidR="00023CFD" w:rsidRPr="001E3493" w:rsidRDefault="00023CFD" w:rsidP="00023CFD">
            <w:pPr>
              <w:spacing w:line="240" w:lineRule="auto"/>
            </w:pPr>
            <w:r w:rsidRPr="001E3493">
              <w:t xml:space="preserve">1.46  </w:t>
            </w:r>
            <m:oMath>
              <m:r>
                <w:rPr>
                  <w:rFonts w:ascii="Cambria Math" w:hAnsi="Cambria Math"/>
                </w:rPr>
                <m:t>±</m:t>
              </m:r>
            </m:oMath>
            <w:r w:rsidRPr="001E3493">
              <w:t xml:space="preserve"> 0.16</w:t>
            </w:r>
          </w:p>
        </w:tc>
        <w:tc>
          <w:tcPr>
            <w:tcW w:w="1615" w:type="dxa"/>
            <w:shd w:val="clear" w:color="000000" w:fill="FFFFFF"/>
            <w:vAlign w:val="center"/>
          </w:tcPr>
          <w:p w14:paraId="28554AE3" w14:textId="77777777" w:rsidR="00023CFD" w:rsidRPr="001E3493" w:rsidRDefault="00023CFD" w:rsidP="00023CFD">
            <w:pPr>
              <w:spacing w:line="240" w:lineRule="auto"/>
            </w:pPr>
            <w:r w:rsidRPr="001E3493">
              <w:t xml:space="preserve">1.38  </w:t>
            </w:r>
            <m:oMath>
              <m:r>
                <w:rPr>
                  <w:rFonts w:ascii="Cambria Math" w:hAnsi="Cambria Math"/>
                </w:rPr>
                <m:t>±</m:t>
              </m:r>
            </m:oMath>
            <w:r w:rsidRPr="001E3493">
              <w:t xml:space="preserve"> 0.14</w:t>
            </w:r>
          </w:p>
        </w:tc>
      </w:tr>
      <w:tr w:rsidR="00023CFD" w:rsidRPr="001E3493" w14:paraId="1EDE75CE" w14:textId="77777777" w:rsidTr="00DE1515">
        <w:trPr>
          <w:cantSplit/>
          <w:trHeight w:val="320"/>
          <w:jc w:val="center"/>
        </w:trPr>
        <w:tc>
          <w:tcPr>
            <w:tcW w:w="1165" w:type="dxa"/>
            <w:shd w:val="clear" w:color="000000" w:fill="FFFFFF"/>
          </w:tcPr>
          <w:p w14:paraId="4861855F" w14:textId="77777777" w:rsidR="00023CFD" w:rsidRPr="001E3493" w:rsidRDefault="00023CFD" w:rsidP="00023CFD">
            <w:pPr>
              <w:spacing w:line="240" w:lineRule="auto"/>
            </w:pPr>
          </w:p>
        </w:tc>
        <w:tc>
          <w:tcPr>
            <w:tcW w:w="1350" w:type="dxa"/>
            <w:shd w:val="clear" w:color="000000" w:fill="FFFFFF"/>
            <w:vAlign w:val="center"/>
          </w:tcPr>
          <w:p w14:paraId="60465EF5" w14:textId="77777777" w:rsidR="00023CFD" w:rsidRPr="001E3493" w:rsidRDefault="00023CFD" w:rsidP="00023CFD">
            <w:pPr>
              <w:spacing w:line="240" w:lineRule="auto"/>
            </w:pPr>
            <w:r w:rsidRPr="001E3493">
              <w:t>84</w:t>
            </w:r>
          </w:p>
        </w:tc>
        <w:tc>
          <w:tcPr>
            <w:tcW w:w="2070" w:type="dxa"/>
            <w:shd w:val="clear" w:color="000000" w:fill="FFFFFF"/>
            <w:vAlign w:val="center"/>
          </w:tcPr>
          <w:p w14:paraId="06B5C7DB" w14:textId="77777777" w:rsidR="00023CFD" w:rsidRPr="001E3493" w:rsidRDefault="00023CFD" w:rsidP="00023CFD">
            <w:pPr>
              <w:spacing w:line="240" w:lineRule="auto"/>
            </w:pPr>
            <w:r w:rsidRPr="001E3493">
              <w:t xml:space="preserve">1.47 </w:t>
            </w:r>
            <m:oMath>
              <m:r>
                <w:rPr>
                  <w:rFonts w:ascii="Cambria Math" w:hAnsi="Cambria Math"/>
                </w:rPr>
                <m:t>±</m:t>
              </m:r>
            </m:oMath>
            <w:r w:rsidRPr="001E3493">
              <w:t xml:space="preserve"> 0.14</w:t>
            </w:r>
          </w:p>
        </w:tc>
        <w:tc>
          <w:tcPr>
            <w:tcW w:w="1710" w:type="dxa"/>
            <w:shd w:val="clear" w:color="auto" w:fill="auto"/>
            <w:noWrap/>
            <w:vAlign w:val="bottom"/>
          </w:tcPr>
          <w:p w14:paraId="06C0D0CA" w14:textId="77777777" w:rsidR="00023CFD" w:rsidRPr="001E3493" w:rsidRDefault="00023CFD" w:rsidP="00023CFD">
            <w:pPr>
              <w:spacing w:line="240" w:lineRule="auto"/>
            </w:pPr>
          </w:p>
        </w:tc>
        <w:tc>
          <w:tcPr>
            <w:tcW w:w="1710" w:type="dxa"/>
            <w:shd w:val="clear" w:color="000000" w:fill="FFFFFF"/>
            <w:vAlign w:val="center"/>
          </w:tcPr>
          <w:p w14:paraId="2E1679A6" w14:textId="77777777" w:rsidR="00023CFD" w:rsidRPr="001E3493" w:rsidRDefault="00023CFD" w:rsidP="00023CFD">
            <w:pPr>
              <w:spacing w:line="240" w:lineRule="auto"/>
            </w:pPr>
            <w:r w:rsidRPr="001E3493">
              <w:t xml:space="preserve">1.38  </w:t>
            </w:r>
            <m:oMath>
              <m:r>
                <w:rPr>
                  <w:rFonts w:ascii="Cambria Math" w:hAnsi="Cambria Math"/>
                </w:rPr>
                <m:t>±</m:t>
              </m:r>
            </m:oMath>
            <w:r w:rsidRPr="001E3493">
              <w:t xml:space="preserve"> 0.06</w:t>
            </w:r>
          </w:p>
        </w:tc>
        <w:tc>
          <w:tcPr>
            <w:tcW w:w="1615" w:type="dxa"/>
            <w:shd w:val="clear" w:color="000000" w:fill="FFFFFF"/>
            <w:vAlign w:val="center"/>
          </w:tcPr>
          <w:p w14:paraId="2F45ABD9" w14:textId="77777777" w:rsidR="00023CFD" w:rsidRPr="001E3493" w:rsidRDefault="00023CFD" w:rsidP="00023CFD">
            <w:pPr>
              <w:spacing w:line="240" w:lineRule="auto"/>
            </w:pPr>
            <w:r w:rsidRPr="001E3493">
              <w:t xml:space="preserve">1.39  </w:t>
            </w:r>
            <m:oMath>
              <m:r>
                <w:rPr>
                  <w:rFonts w:ascii="Cambria Math" w:hAnsi="Cambria Math"/>
                </w:rPr>
                <m:t>±</m:t>
              </m:r>
            </m:oMath>
            <w:r w:rsidRPr="001E3493">
              <w:t xml:space="preserve"> 0.15</w:t>
            </w:r>
          </w:p>
        </w:tc>
      </w:tr>
    </w:tbl>
    <w:p w14:paraId="575A2EBC" w14:textId="77777777" w:rsidR="002C7934" w:rsidRDefault="002C7934" w:rsidP="002C7934">
      <w:pPr>
        <w:rPr>
          <w:color w:val="000000" w:themeColor="text1"/>
        </w:rPr>
      </w:pPr>
    </w:p>
    <w:p w14:paraId="3DE06308" w14:textId="77777777" w:rsidR="00FE19B9" w:rsidRPr="001E3493" w:rsidRDefault="00FE19B9" w:rsidP="002C7934">
      <w:pPr>
        <w:rPr>
          <w:color w:val="000000" w:themeColor="text1"/>
        </w:rPr>
      </w:pPr>
    </w:p>
    <w:p w14:paraId="39BFC667" w14:textId="77777777" w:rsidR="002C7934" w:rsidRPr="001E3493" w:rsidRDefault="002C7934" w:rsidP="00B46408">
      <w:pPr>
        <w:pStyle w:val="Caption"/>
      </w:pPr>
      <w:r w:rsidRPr="001E3493">
        <w:rPr>
          <w:noProof/>
        </w:rPr>
        <w:lastRenderedPageBreak/>
        <w:drawing>
          <wp:inline distT="0" distB="0" distL="0" distR="0" wp14:anchorId="0C4E31E1" wp14:editId="1DB9E2F2">
            <wp:extent cx="4124325" cy="2371725"/>
            <wp:effectExtent l="0" t="0" r="9525" b="9525"/>
            <wp:docPr id="1173253729" name="Chart 1">
              <a:extLst xmlns:a="http://schemas.openxmlformats.org/drawingml/2006/main">
                <a:ext uri="{FF2B5EF4-FFF2-40B4-BE49-F238E27FC236}">
                  <a16:creationId xmlns:a16="http://schemas.microsoft.com/office/drawing/2014/main" id="{B2548993-0E5C-8BF5-C171-FB2CBA3282E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23454DE0" w14:textId="20645668" w:rsidR="00DE1515" w:rsidRDefault="002C7934" w:rsidP="00B46408">
      <w:pPr>
        <w:pStyle w:val="Caption"/>
      </w:pPr>
      <w:bookmarkStart w:id="75" w:name="_Toc195707617"/>
      <w:r w:rsidRPr="001E3493">
        <w:t xml:space="preserve">Figure </w:t>
      </w:r>
      <w:fldSimple w:instr=" SEQ Figure \* ARABIC ">
        <w:r w:rsidR="00056F45">
          <w:rPr>
            <w:noProof/>
          </w:rPr>
          <w:t>9</w:t>
        </w:r>
      </w:fldSimple>
      <w:r w:rsidRPr="001E3493">
        <w:t>: Maximum Peak Pressure (Kpa) RH</w:t>
      </w:r>
      <w:bookmarkEnd w:id="75"/>
      <w:r w:rsidR="00DE1515">
        <w:br/>
      </w:r>
    </w:p>
    <w:p w14:paraId="5D4400CA" w14:textId="77777777" w:rsidR="00FE19B9" w:rsidRPr="00FE19B9" w:rsidRDefault="00FE19B9" w:rsidP="00FE19B9"/>
    <w:p w14:paraId="4C10C660" w14:textId="77777777" w:rsidR="002C7934" w:rsidRPr="001E3493" w:rsidRDefault="002C7934" w:rsidP="00B46408">
      <w:pPr>
        <w:pStyle w:val="Caption"/>
      </w:pPr>
      <w:r w:rsidRPr="001E3493">
        <w:rPr>
          <w:noProof/>
        </w:rPr>
        <w:lastRenderedPageBreak/>
        <w:drawing>
          <wp:inline distT="0" distB="0" distL="0" distR="0" wp14:anchorId="5173C701" wp14:editId="7607C533">
            <wp:extent cx="4149306" cy="2424023"/>
            <wp:effectExtent l="0" t="0" r="3810" b="14605"/>
            <wp:docPr id="762724520" name="Chart 1">
              <a:extLst xmlns:a="http://schemas.openxmlformats.org/drawingml/2006/main">
                <a:ext uri="{FF2B5EF4-FFF2-40B4-BE49-F238E27FC236}">
                  <a16:creationId xmlns:a16="http://schemas.microsoft.com/office/drawing/2014/main" id="{AA2FFF5D-0188-2EBE-28BE-DE6675161F7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3A972C10" w14:textId="3B5ED432" w:rsidR="002C7934" w:rsidRPr="001E3493" w:rsidRDefault="002C7934" w:rsidP="00B46408">
      <w:pPr>
        <w:pStyle w:val="Caption"/>
      </w:pPr>
      <w:bookmarkStart w:id="76" w:name="_Toc195707618"/>
      <w:r w:rsidRPr="001E3493">
        <w:t xml:space="preserve">Figure </w:t>
      </w:r>
      <w:fldSimple w:instr=" SEQ Figure \* ARABIC ">
        <w:r w:rsidR="00056F45">
          <w:rPr>
            <w:noProof/>
          </w:rPr>
          <w:t>10</w:t>
        </w:r>
      </w:fldSimple>
      <w:r w:rsidRPr="001E3493">
        <w:t>: Maximum Force (kg) RH</w:t>
      </w:r>
      <w:bookmarkEnd w:id="76"/>
    </w:p>
    <w:p w14:paraId="54823DD3" w14:textId="77777777" w:rsidR="002C7934" w:rsidRPr="001E3493" w:rsidRDefault="002C7934" w:rsidP="00B46408">
      <w:pPr>
        <w:pStyle w:val="Caption"/>
      </w:pPr>
      <w:r w:rsidRPr="001E3493">
        <w:br/>
      </w:r>
    </w:p>
    <w:p w14:paraId="238AA397" w14:textId="77777777" w:rsidR="002C7934" w:rsidRPr="001E3493" w:rsidRDefault="002C7934" w:rsidP="00B46408">
      <w:pPr>
        <w:pStyle w:val="Caption"/>
      </w:pPr>
      <w:r w:rsidRPr="001E3493">
        <w:rPr>
          <w:noProof/>
        </w:rPr>
        <w:drawing>
          <wp:inline distT="0" distB="0" distL="0" distR="0" wp14:anchorId="4637DDB0" wp14:editId="68408971">
            <wp:extent cx="4097020" cy="2514600"/>
            <wp:effectExtent l="0" t="0" r="17780" b="12700"/>
            <wp:docPr id="1904865849" name="Chart 1">
              <a:extLst xmlns:a="http://schemas.openxmlformats.org/drawingml/2006/main">
                <a:ext uri="{FF2B5EF4-FFF2-40B4-BE49-F238E27FC236}">
                  <a16:creationId xmlns:a16="http://schemas.microsoft.com/office/drawing/2014/main" id="{396E8130-03EF-6E44-A306-9C2E28A2290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18B2ACD4" w14:textId="54C9C8B2" w:rsidR="002C7934" w:rsidRPr="001E3493" w:rsidRDefault="002C7934" w:rsidP="00B46408">
      <w:pPr>
        <w:pStyle w:val="Caption"/>
      </w:pPr>
      <w:bookmarkStart w:id="77" w:name="_Toc195707619"/>
      <w:r w:rsidRPr="001E3493">
        <w:t xml:space="preserve">Figure </w:t>
      </w:r>
      <w:fldSimple w:instr=" SEQ Figure \* ARABIC ">
        <w:r w:rsidR="00056F45">
          <w:rPr>
            <w:noProof/>
          </w:rPr>
          <w:t>11</w:t>
        </w:r>
      </w:fldSimple>
      <w:r w:rsidRPr="001E3493">
        <w:t>: Maximum Force (BW) RH</w:t>
      </w:r>
      <w:bookmarkEnd w:id="77"/>
      <w:r w:rsidR="00DE1515">
        <w:br/>
      </w:r>
    </w:p>
    <w:p w14:paraId="199CF3BF" w14:textId="77777777" w:rsidR="002C7934" w:rsidRPr="001E3493" w:rsidRDefault="002C7934" w:rsidP="00B46408">
      <w:pPr>
        <w:pStyle w:val="Caption"/>
      </w:pPr>
      <w:r w:rsidRPr="001E3493">
        <w:rPr>
          <w:noProof/>
        </w:rPr>
        <w:lastRenderedPageBreak/>
        <w:drawing>
          <wp:inline distT="0" distB="0" distL="0" distR="0" wp14:anchorId="0EE5B275" wp14:editId="6F40268F">
            <wp:extent cx="4097547" cy="2415396"/>
            <wp:effectExtent l="0" t="0" r="17780" b="4445"/>
            <wp:docPr id="430269685" name="Chart 1">
              <a:extLst xmlns:a="http://schemas.openxmlformats.org/drawingml/2006/main">
                <a:ext uri="{FF2B5EF4-FFF2-40B4-BE49-F238E27FC236}">
                  <a16:creationId xmlns:a16="http://schemas.microsoft.com/office/drawing/2014/main" id="{49F2FEBA-444A-DB4C-A3D6-13045F7DA23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353F98BD" w14:textId="42C2487F" w:rsidR="002C7934" w:rsidRPr="001E3493" w:rsidRDefault="002C7934" w:rsidP="00B46408">
      <w:pPr>
        <w:pStyle w:val="Caption"/>
      </w:pPr>
      <w:bookmarkStart w:id="78" w:name="_Toc195707620"/>
      <w:r w:rsidRPr="001E3493">
        <w:t xml:space="preserve">Figure </w:t>
      </w:r>
      <w:fldSimple w:instr=" SEQ Figure \* ARABIC ">
        <w:r w:rsidR="00056F45">
          <w:rPr>
            <w:noProof/>
          </w:rPr>
          <w:t>12</w:t>
        </w:r>
      </w:fldSimple>
      <w:r w:rsidRPr="001E3493">
        <w:t>: Stride Length (m)</w:t>
      </w:r>
      <w:bookmarkEnd w:id="78"/>
    </w:p>
    <w:p w14:paraId="63D366E5" w14:textId="77777777" w:rsidR="002C7934" w:rsidRDefault="002C7934" w:rsidP="00B46408">
      <w:pPr>
        <w:pStyle w:val="Caption"/>
      </w:pPr>
    </w:p>
    <w:p w14:paraId="5277F471" w14:textId="77777777" w:rsidR="00FE19B9" w:rsidRPr="00FE19B9" w:rsidRDefault="00FE19B9" w:rsidP="00FE19B9"/>
    <w:p w14:paraId="401F5009" w14:textId="7F7AA22A" w:rsidR="002C7934" w:rsidRPr="001E3493" w:rsidRDefault="002C7934" w:rsidP="002C7934">
      <w:pPr>
        <w:keepNext/>
      </w:pPr>
      <w:bookmarkStart w:id="79" w:name="_Toc195707621"/>
      <w:r w:rsidRPr="001E3493">
        <w:rPr>
          <w:noProof/>
          <w:color w:val="000000" w:themeColor="text1"/>
          <w14:ligatures w14:val="standardContextual"/>
        </w:rPr>
        <w:drawing>
          <wp:inline distT="0" distB="0" distL="0" distR="0" wp14:anchorId="09282389" wp14:editId="5FAF49B2">
            <wp:extent cx="4114800" cy="2305050"/>
            <wp:effectExtent l="0" t="0" r="0" b="0"/>
            <wp:docPr id="1145088419" name="Chart 1">
              <a:extLst xmlns:a="http://schemas.openxmlformats.org/drawingml/2006/main">
                <a:ext uri="{FF2B5EF4-FFF2-40B4-BE49-F238E27FC236}">
                  <a16:creationId xmlns:a16="http://schemas.microsoft.com/office/drawing/2014/main" id="{4910771E-F6CA-6544-A0C1-E811A3476DF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r w:rsidRPr="001E3493">
        <w:br/>
        <w:t xml:space="preserve">Figure </w:t>
      </w:r>
      <w:r w:rsidRPr="001E3493">
        <w:fldChar w:fldCharType="begin"/>
      </w:r>
      <w:r w:rsidRPr="001E3493">
        <w:instrText xml:space="preserve"> SEQ Figure \* ARABIC </w:instrText>
      </w:r>
      <w:r w:rsidRPr="001E3493">
        <w:fldChar w:fldCharType="separate"/>
      </w:r>
      <w:r w:rsidR="00056F45">
        <w:rPr>
          <w:noProof/>
        </w:rPr>
        <w:t>13</w:t>
      </w:r>
      <w:r w:rsidRPr="001E3493">
        <w:rPr>
          <w:noProof/>
        </w:rPr>
        <w:fldChar w:fldCharType="end"/>
      </w:r>
      <w:r w:rsidRPr="001E3493">
        <w:t>: Stride Velocity (m/s) RH</w:t>
      </w:r>
      <w:bookmarkEnd w:id="79"/>
    </w:p>
    <w:p w14:paraId="56ED2452" w14:textId="77777777" w:rsidR="00534145" w:rsidRDefault="00534145" w:rsidP="00B424D2">
      <w:pPr>
        <w:rPr>
          <w:color w:val="000000" w:themeColor="text1"/>
        </w:rPr>
      </w:pPr>
    </w:p>
    <w:p w14:paraId="2B6DC1C0" w14:textId="77777777" w:rsidR="004410D8" w:rsidRDefault="004410D8" w:rsidP="00B424D2">
      <w:pPr>
        <w:rPr>
          <w:color w:val="000000" w:themeColor="text1"/>
        </w:rPr>
      </w:pPr>
    </w:p>
    <w:p w14:paraId="437DA172" w14:textId="77777777" w:rsidR="004410D8" w:rsidRPr="001E3493" w:rsidRDefault="004410D8" w:rsidP="00B424D2">
      <w:pPr>
        <w:rPr>
          <w:color w:val="000000" w:themeColor="text1"/>
        </w:rPr>
      </w:pPr>
    </w:p>
    <w:p w14:paraId="398A1A53" w14:textId="53DD2148" w:rsidR="00F9195D" w:rsidRPr="001E3493" w:rsidRDefault="00F9195D" w:rsidP="00DB2214">
      <w:pPr>
        <w:pStyle w:val="Heading3"/>
      </w:pPr>
      <w:bookmarkStart w:id="80" w:name="_Toc180316543"/>
      <w:r w:rsidRPr="001E3493">
        <w:lastRenderedPageBreak/>
        <w:t xml:space="preserve"> Maximum Peak Pressure (kPa)</w:t>
      </w:r>
      <w:bookmarkEnd w:id="80"/>
    </w:p>
    <w:p w14:paraId="396098E8" w14:textId="2C1B295C" w:rsidR="00F9195D" w:rsidRPr="001E3493" w:rsidRDefault="00F9195D" w:rsidP="00B424D2">
      <w:pPr>
        <w:rPr>
          <w:color w:val="000000" w:themeColor="text1"/>
        </w:rPr>
      </w:pPr>
      <w:r w:rsidRPr="001E3493">
        <w:rPr>
          <w:color w:val="000000" w:themeColor="text1"/>
        </w:rPr>
        <w:t xml:space="preserve">Peak pressure of the implanted right tibia showed a significant statistical difference between Group SB and Group NS (p = 0.0207). Focused assessment of the affected limb revealed that this difference was recorded on Day 28 (p = 0.0103), at which time Group NS goats had the highest average peak pressure (401.8 ± 21.4), in contrast to Group SB goats, which had the lowest peak pressure average (234.3 ± 22.2). </w:t>
      </w:r>
    </w:p>
    <w:p w14:paraId="52EC9FE9" w14:textId="00AE794B" w:rsidR="00F9195D" w:rsidRPr="001E3493" w:rsidRDefault="00F9195D" w:rsidP="00B424D2">
      <w:pPr>
        <w:rPr>
          <w:color w:val="000000" w:themeColor="text1"/>
        </w:rPr>
      </w:pPr>
      <w:r w:rsidRPr="001E3493">
        <w:rPr>
          <w:color w:val="000000" w:themeColor="text1"/>
        </w:rPr>
        <w:t>There were no significant differences, based on time points, among treatment groups SA, SB, and NS</w:t>
      </w:r>
      <w:r w:rsidRPr="001E3493" w:rsidDel="000C3D0F">
        <w:rPr>
          <w:color w:val="000000" w:themeColor="text1"/>
        </w:rPr>
        <w:t xml:space="preserve"> </w:t>
      </w:r>
      <w:r w:rsidRPr="001E3493">
        <w:rPr>
          <w:color w:val="000000" w:themeColor="text1"/>
        </w:rPr>
        <w:t xml:space="preserve">throughout the study period. However, Group SBA showed significant differences between Day -1 (377.2 ± 30.25) and Day 7 (189.8 ± 26.4; p = 0.0016), as well as between Day 7 and Day 28 (355.5 ± 26.0, p = 0.0081). This group experienced the greatest decrease in peak pressure immediately post-surgery. Treatment group SB consistently exhibited the lowest pressures from Day 7 to Day 42, suggesting impaired function, possibly caused by inflammation and pain in response to the bacteria and without treatment. While both SBA and SB were most affected, SBA showed recovery to baseline, suggesting that vancomycin mitigated the severity of pain and inflammation associated with the bacteria. </w:t>
      </w:r>
    </w:p>
    <w:p w14:paraId="47C1B517" w14:textId="77777777" w:rsidR="006C57AD" w:rsidRPr="00812D94" w:rsidRDefault="00F9195D" w:rsidP="00812D94">
      <w:pPr>
        <w:pStyle w:val="Heading3"/>
      </w:pPr>
      <w:bookmarkStart w:id="81" w:name="_Toc180316544"/>
      <w:r w:rsidRPr="00812D94">
        <w:t>Maximum Force (</w:t>
      </w:r>
      <w:proofErr w:type="spellStart"/>
      <w:r w:rsidRPr="00812D94">
        <w:t>kgf</w:t>
      </w:r>
      <w:proofErr w:type="spellEnd"/>
      <w:r w:rsidRPr="00812D94">
        <w:t>)</w:t>
      </w:r>
      <w:bookmarkEnd w:id="81"/>
    </w:p>
    <w:p w14:paraId="7F5EC17E" w14:textId="7C865040" w:rsidR="00F9195D" w:rsidRPr="001E3493" w:rsidRDefault="00F9195D" w:rsidP="004410D8">
      <w:r w:rsidRPr="001E3493">
        <w:t xml:space="preserve">There was no statically significant difference between groups for maximum force. There were significant </w:t>
      </w:r>
      <w:proofErr w:type="gramStart"/>
      <w:r w:rsidRPr="001E3493">
        <w:t>affects</w:t>
      </w:r>
      <w:proofErr w:type="gramEnd"/>
      <w:r w:rsidRPr="001E3493">
        <w:t xml:space="preserve"> based on time points: within time assessment per group found that Group SA showed significant differences between Day -1 (27.5 ± 2.0) and Days 7 (14.2 ± 2.0, p = 0.0013), 14 (17.0 ± 1.5, p = 0.0363), and 28 (17.3 ± 3.3, p = 0.0466). For Group SB, a statistically significant difference was observed between Day -1 and Day 42 (p = 0.0028). Group SBA had significant differences between Day -1 (28.3 ± 3.5) and </w:t>
      </w:r>
      <w:r w:rsidRPr="001E3493">
        <w:lastRenderedPageBreak/>
        <w:t>Days 14 (15.8 ± 2.4, p = 0.0014), 28 (16.4 ± 2.8, p = 0.0031), and 42 (17.8 ± 2.3, p = 0.0169). In Group NS, significant differences were found between Day -1 (28.0 ± 2.5) and Days 7 (17.2 ± 1.7, p = 0.0081) and 14 (15.9 ± 3.5, p = 0.0014).</w:t>
      </w:r>
    </w:p>
    <w:p w14:paraId="71320292" w14:textId="77777777" w:rsidR="00F9195D" w:rsidRPr="001E3493" w:rsidRDefault="00F9195D" w:rsidP="004410D8">
      <w:pPr>
        <w:pStyle w:val="NormalWeb"/>
        <w:spacing w:before="0" w:beforeAutospacing="0" w:after="0" w:afterAutospacing="0"/>
        <w:rPr>
          <w:color w:val="000000" w:themeColor="text1"/>
        </w:rPr>
      </w:pPr>
      <w:r w:rsidRPr="001E3493">
        <w:rPr>
          <w:color w:val="000000" w:themeColor="text1"/>
        </w:rPr>
        <w:t xml:space="preserve">Although no significant differences were found between groups across time points, there was a noticeable decrease in weight-bearing at 7 days following surgery across all groups. Maximum force gradually increased for SA, NS, and SBA goats until Day 84, and in Group SB goats until Day 42. The averages for the infected groups (SB and SBA) remained lower than those for the non-infected groups (SA and NS) throughout the entire period while group SA had higher averages compared with group NS goats. None of the treatment groups fully recovered to pre-surgical baseline. </w:t>
      </w:r>
    </w:p>
    <w:p w14:paraId="355A07E6" w14:textId="77777777" w:rsidR="002C6338" w:rsidRPr="00812D94" w:rsidRDefault="00F9195D" w:rsidP="004410D8">
      <w:pPr>
        <w:pStyle w:val="Heading3"/>
      </w:pPr>
      <w:bookmarkStart w:id="82" w:name="_Toc180316545"/>
      <w:r w:rsidRPr="00812D94">
        <w:t>Maximum Force (%BW)</w:t>
      </w:r>
      <w:bookmarkEnd w:id="82"/>
    </w:p>
    <w:p w14:paraId="6B110BDC" w14:textId="5D0A0338" w:rsidR="00F9195D" w:rsidRPr="001E3493" w:rsidRDefault="00F9195D" w:rsidP="004410D8">
      <w:r w:rsidRPr="001E3493">
        <w:t xml:space="preserve">A statistically significant difference was noted between Group SB and both Groups SA (p = 0.0477) and NS (p = 0.045). Focused assessment of the affected limb revealed that this difference was observed specifically on Day 28 (p = 0.0218), with Group NS presenting the highest maximum force (17.6 ± 0.8), in contrast to Group SB, which had the lowest average maximum force (14.7 ± 1.8) among all groups. This suggests that severe acute inflammatory reactions </w:t>
      </w:r>
      <w:proofErr w:type="gramStart"/>
      <w:r w:rsidRPr="001E3493">
        <w:t>culminated</w:t>
      </w:r>
      <w:proofErr w:type="gramEnd"/>
      <w:r w:rsidRPr="001E3493">
        <w:t xml:space="preserve"> in weight-bearing differences among those groups. </w:t>
      </w:r>
    </w:p>
    <w:p w14:paraId="0800D9FB" w14:textId="77777777" w:rsidR="00F9195D" w:rsidRPr="001E3493" w:rsidRDefault="00F9195D" w:rsidP="004410D8">
      <w:pPr>
        <w:pStyle w:val="NormalWeb"/>
        <w:spacing w:before="0" w:beforeAutospacing="0" w:after="0" w:afterAutospacing="0"/>
        <w:rPr>
          <w:color w:val="000000" w:themeColor="text1"/>
        </w:rPr>
      </w:pPr>
      <w:r w:rsidRPr="001E3493">
        <w:rPr>
          <w:color w:val="000000" w:themeColor="text1"/>
        </w:rPr>
        <w:t>Within time points, Group SA showed significant differences between Day -1 (19.5 ± 0.9) and Day 7 (11.5 ± 1.2, p = 0.0254). In Group SB, a statistically significant difference was observed between Day -1 (22.0 ± 1.1) and Day 14 (12.3 ± 2.0, p = 0.0003), and between Day -1 and Day 42 (11.3 ± 1.3, p = 0.0017). Additionally, significant differences were found between Day 7 (8.5 ± 1.6) and Day 28 (9.1 ± 1.3, p = 0.0145).</w:t>
      </w:r>
    </w:p>
    <w:p w14:paraId="23B72AC2" w14:textId="77777777" w:rsidR="00F9195D" w:rsidRPr="001E3493" w:rsidRDefault="00F9195D" w:rsidP="004410D8">
      <w:pPr>
        <w:pStyle w:val="NormalWeb"/>
        <w:spacing w:before="0" w:beforeAutospacing="0" w:after="0" w:afterAutospacing="0"/>
        <w:rPr>
          <w:color w:val="000000" w:themeColor="text1"/>
        </w:rPr>
      </w:pPr>
      <w:r w:rsidRPr="001E3493">
        <w:rPr>
          <w:color w:val="000000" w:themeColor="text1"/>
        </w:rPr>
        <w:lastRenderedPageBreak/>
        <w:t>Group SBA showed differences between Day -1 (22.4 ± 1.1) and Days 14 (14.6 ± 1.2, p = 0.0099) and 28 (14.9 ± 2.2, p = 0.0175). From Day 7 to Day 28, there was an individual increase in weight-bearing for Group SBA, indicating a significant decrease after surgery followed by functional recovery.</w:t>
      </w:r>
    </w:p>
    <w:p w14:paraId="44F00D46" w14:textId="77777777" w:rsidR="00F9195D" w:rsidRPr="001E3493" w:rsidRDefault="00F9195D" w:rsidP="004410D8">
      <w:pPr>
        <w:pStyle w:val="NormalWeb"/>
        <w:spacing w:before="0" w:beforeAutospacing="0" w:after="0" w:afterAutospacing="0"/>
        <w:rPr>
          <w:color w:val="000000" w:themeColor="text1"/>
        </w:rPr>
      </w:pPr>
      <w:r w:rsidRPr="001E3493">
        <w:rPr>
          <w:color w:val="000000" w:themeColor="text1"/>
        </w:rPr>
        <w:t>In Group NS, significant differences were found between Day -1 (21.3 ± 1.0) and Days 7 (13.5 ± 1.2, p = 0.0124) and 14 (12.8 ± 2.7, p = 0.0034).</w:t>
      </w:r>
    </w:p>
    <w:p w14:paraId="483A0421" w14:textId="77777777" w:rsidR="00F9195D" w:rsidRPr="001E3493" w:rsidRDefault="00F9195D" w:rsidP="004410D8">
      <w:pPr>
        <w:pStyle w:val="NormalWeb"/>
        <w:spacing w:before="0" w:beforeAutospacing="0" w:after="0" w:afterAutospacing="0"/>
        <w:rPr>
          <w:color w:val="000000" w:themeColor="text1"/>
        </w:rPr>
      </w:pPr>
      <w:r w:rsidRPr="001E3493">
        <w:rPr>
          <w:color w:val="000000" w:themeColor="text1"/>
        </w:rPr>
        <w:t>Although no significant differences were observed, there was a noticeable decrease in weight-bearing across all groups in the week following surgery (Day 7), followed by a gradual increase in maximum force as a % of body weight. This pattern was observed in Groups SA, NS, and SBA until Day 84. Group SB did not show the same improvement pattern through Day 42, maintaining weight-bearing consistently lower than the baseline (Day -1) and lower than the other groups.</w:t>
      </w:r>
    </w:p>
    <w:p w14:paraId="16ACED49" w14:textId="40E85BC5" w:rsidR="008455CB" w:rsidRPr="001E3493" w:rsidRDefault="00F9195D" w:rsidP="004410D8">
      <w:pPr>
        <w:pStyle w:val="NormalWeb"/>
        <w:spacing w:before="0" w:beforeAutospacing="0" w:after="0" w:afterAutospacing="0"/>
        <w:rPr>
          <w:color w:val="000000" w:themeColor="text1"/>
        </w:rPr>
      </w:pPr>
      <w:r w:rsidRPr="001E3493">
        <w:rPr>
          <w:color w:val="000000" w:themeColor="text1"/>
        </w:rPr>
        <w:t>The averages for the infected groups (SB and SBA) remained lower than those for the non-infected groups (SA and NS) on Day 7, suggesting that the acute</w:t>
      </w:r>
      <w:r w:rsidR="008455CB" w:rsidRPr="001E3493">
        <w:rPr>
          <w:color w:val="000000" w:themeColor="text1"/>
        </w:rPr>
        <w:t xml:space="preserve"> </w:t>
      </w:r>
      <w:r w:rsidRPr="001E3493">
        <w:rPr>
          <w:color w:val="000000" w:themeColor="text1"/>
        </w:rPr>
        <w:t>inflammatory response altered with weight-bearing. However, Group SBA showed greater recovery over time compared to Group SB. The weight-bearing recovery for Group SBA was comparable to that of the SA and NS groups.</w:t>
      </w:r>
    </w:p>
    <w:p w14:paraId="2A99B42D" w14:textId="30E5FBC1" w:rsidR="00F9195D" w:rsidRPr="001E3493" w:rsidRDefault="00F9195D" w:rsidP="004410D8">
      <w:pPr>
        <w:pStyle w:val="Heading3"/>
      </w:pPr>
      <w:bookmarkStart w:id="83" w:name="_Toc180316546"/>
      <w:r w:rsidRPr="001E3493">
        <w:t xml:space="preserve"> Stride Velocity (m/s)</w:t>
      </w:r>
      <w:bookmarkEnd w:id="83"/>
    </w:p>
    <w:p w14:paraId="1085C3EF" w14:textId="2DC31289" w:rsidR="00F9195D" w:rsidRPr="001E3493" w:rsidRDefault="00F9195D" w:rsidP="004410D8">
      <w:pPr>
        <w:rPr>
          <w:color w:val="000000" w:themeColor="text1"/>
        </w:rPr>
      </w:pPr>
      <w:r w:rsidRPr="001E3493">
        <w:rPr>
          <w:color w:val="000000" w:themeColor="text1"/>
        </w:rPr>
        <w:t xml:space="preserve">There was no significant difference observed between groups or within time points through Day 42 for all 4 treatment groups and through day 84 for Groups SA, SBA, and NS. However, there was a consistent pattern of increased velocity in the week following surgery, followed by a gradual rise, </w:t>
      </w:r>
      <w:proofErr w:type="gramStart"/>
      <w:r w:rsidRPr="001E3493">
        <w:rPr>
          <w:color w:val="000000" w:themeColor="text1"/>
        </w:rPr>
        <w:t>similar to</w:t>
      </w:r>
      <w:proofErr w:type="gramEnd"/>
      <w:r w:rsidRPr="001E3493">
        <w:rPr>
          <w:color w:val="000000" w:themeColor="text1"/>
        </w:rPr>
        <w:t xml:space="preserve"> the other biomechanical parameters. </w:t>
      </w:r>
    </w:p>
    <w:p w14:paraId="67EE37E4" w14:textId="740CDDA2" w:rsidR="00F9195D" w:rsidRPr="001E3493" w:rsidRDefault="00F9195D" w:rsidP="004410D8">
      <w:pPr>
        <w:rPr>
          <w:color w:val="000000" w:themeColor="text1"/>
        </w:rPr>
      </w:pPr>
      <w:r w:rsidRPr="001E3493">
        <w:rPr>
          <w:color w:val="000000" w:themeColor="text1"/>
        </w:rPr>
        <w:lastRenderedPageBreak/>
        <w:t>NS, SA, and SBA displayed comparable fluctuations, with a notable increase on Day 14. While Groups SA and NS showed a slight decrease after Day 28, Group SB continued to increase velocity in the affected limb, which could be indicative of discomfort.</w:t>
      </w:r>
    </w:p>
    <w:p w14:paraId="0788163E" w14:textId="0C244D0F" w:rsidR="008455CB" w:rsidRPr="001E3493" w:rsidRDefault="00F9195D" w:rsidP="004410D8">
      <w:pPr>
        <w:rPr>
          <w:color w:val="000000" w:themeColor="text1"/>
        </w:rPr>
      </w:pPr>
      <w:r w:rsidRPr="001E3493">
        <w:rPr>
          <w:color w:val="000000" w:themeColor="text1"/>
        </w:rPr>
        <w:t>Group SBA showed greater fluctuation when compared to Groups SA and NS, but over time, the differences between groups lessened. Unlike Group SB, the increase in velocity observed in Group SBA was aligned with improvements in biomechanical parameters, indicating good recovery in that group, especially when compared to SB.</w:t>
      </w:r>
    </w:p>
    <w:p w14:paraId="437D3D00" w14:textId="4BFC73D0" w:rsidR="00F9195D" w:rsidRPr="001E3493" w:rsidRDefault="00F9195D" w:rsidP="004410D8">
      <w:pPr>
        <w:pStyle w:val="Heading3"/>
      </w:pPr>
      <w:bookmarkStart w:id="84" w:name="_Toc180316547"/>
      <w:r w:rsidRPr="001E3493">
        <w:t>Stride Length (m)</w:t>
      </w:r>
      <w:bookmarkEnd w:id="84"/>
    </w:p>
    <w:p w14:paraId="4F7417D5" w14:textId="73371B2B" w:rsidR="00F9195D" w:rsidRPr="001E3493" w:rsidRDefault="00F9195D" w:rsidP="004410D8">
      <w:pPr>
        <w:rPr>
          <w:color w:val="000000" w:themeColor="text1"/>
        </w:rPr>
      </w:pPr>
      <w:r w:rsidRPr="001E3493">
        <w:rPr>
          <w:color w:val="000000" w:themeColor="text1"/>
        </w:rPr>
        <w:t xml:space="preserve">There were no statistically significant differences between groups. Within time points, Group SA showed significant differences between Day -1 (1.28 ± 0.02) and Days 7 (0.77 ± 0.04, p = 0.0047) and 14 (0.89 ± 0.03, p = 0.0249). An increase in velocity was observed during the week following surgery, followed by a gradual rise, </w:t>
      </w:r>
      <w:proofErr w:type="gramStart"/>
      <w:r w:rsidRPr="001E3493">
        <w:rPr>
          <w:color w:val="000000" w:themeColor="text1"/>
        </w:rPr>
        <w:t>similar to</w:t>
      </w:r>
      <w:proofErr w:type="gramEnd"/>
      <w:r w:rsidRPr="001E3493">
        <w:rPr>
          <w:color w:val="000000" w:themeColor="text1"/>
        </w:rPr>
        <w:t xml:space="preserve"> other biomechanical parameters. </w:t>
      </w:r>
    </w:p>
    <w:p w14:paraId="61A63FC5" w14:textId="67ACF810" w:rsidR="00F9195D" w:rsidRPr="001E3493" w:rsidRDefault="00F9195D" w:rsidP="004410D8">
      <w:pPr>
        <w:rPr>
          <w:color w:val="000000" w:themeColor="text1"/>
        </w:rPr>
      </w:pPr>
      <w:r w:rsidRPr="001E3493">
        <w:rPr>
          <w:color w:val="000000" w:themeColor="text1"/>
        </w:rPr>
        <w:t>All groups displayed comparable fluctuations until Day 28, at which point Group SB showed a sharp decrease in stride length, which may indicate discomfort. This is especially evident when cross-referencing with biomechanical parameters (maximum peak pressure, maximum force). The progressive decrease in biomechanical variables observed in this group, combined with shorter steps and faster stride velocity, indicates increasing discomfort. This reflects the progression of osteomyelitis in Group SB.</w:t>
      </w:r>
    </w:p>
    <w:p w14:paraId="469B1E44" w14:textId="71B55FD1" w:rsidR="001F275F" w:rsidRPr="004410D8" w:rsidRDefault="00F9195D" w:rsidP="004410D8">
      <w:pPr>
        <w:rPr>
          <w:color w:val="000000" w:themeColor="text1"/>
        </w:rPr>
      </w:pPr>
      <w:r w:rsidRPr="001E3493">
        <w:rPr>
          <w:color w:val="000000" w:themeColor="text1"/>
        </w:rPr>
        <w:t xml:space="preserve">Cross-referencing observations from kinematic (stride length and stride velocity) and biomechanical variables (maximum peak pressure, maximum force) provides evidence of discomfort in Group SB, as the increase in velocity coincided with a decrease in biomechanical variables. This increase in velocity persisted in Group SB, aligning with </w:t>
      </w:r>
      <w:r w:rsidRPr="001E3493">
        <w:rPr>
          <w:color w:val="000000" w:themeColor="text1"/>
        </w:rPr>
        <w:lastRenderedPageBreak/>
        <w:t>lower values in biomechanical measures until Day 42 (the last data collection point for the group). This pattern is relevant when compared to the other three groups, where an overall increase in velocity corresponded with improvements in biomechanical parameters, indicating better recovery and alignment to baseline gait patterns.</w:t>
      </w:r>
    </w:p>
    <w:p w14:paraId="5A0DA13E" w14:textId="4E6500D5" w:rsidR="00F9195D" w:rsidRPr="001E3493" w:rsidRDefault="00F9195D" w:rsidP="004410D8">
      <w:pPr>
        <w:pStyle w:val="Heading2"/>
      </w:pPr>
      <w:bookmarkStart w:id="85" w:name="_Toc180316548"/>
      <w:bookmarkStart w:id="86" w:name="_Toc195707715"/>
      <w:r w:rsidRPr="001E3493">
        <w:t>Histopathological assessment</w:t>
      </w:r>
      <w:bookmarkEnd w:id="85"/>
      <w:bookmarkEnd w:id="86"/>
    </w:p>
    <w:p w14:paraId="57EFA58F" w14:textId="643BF640" w:rsidR="00F9195D" w:rsidRPr="00161716" w:rsidRDefault="00F9195D" w:rsidP="004410D8">
      <w:pPr>
        <w:pStyle w:val="NormalWeb"/>
        <w:spacing w:before="0" w:beforeAutospacing="0" w:after="0" w:afterAutospacing="0"/>
        <w:rPr>
          <w:b/>
          <w:bCs/>
          <w:color w:val="000000" w:themeColor="text1"/>
        </w:rPr>
      </w:pPr>
      <w:r w:rsidRPr="001E3493">
        <w:rPr>
          <w:color w:val="000000" w:themeColor="text1"/>
        </w:rPr>
        <w:t xml:space="preserve">Descriptions of assessment outcomes per group per criteria (Cellular response (CR), new bone response (NBR), Soft tissue response - Surrounding bone (SFB) Soft tissue response - Defect area (SFD) are shown in </w:t>
      </w:r>
      <w:r w:rsidRPr="00161716">
        <w:rPr>
          <w:b/>
          <w:bCs/>
          <w:color w:val="000000" w:themeColor="text1"/>
        </w:rPr>
        <w:t xml:space="preserve">tables </w:t>
      </w:r>
      <w:r w:rsidR="00023CFD">
        <w:rPr>
          <w:b/>
          <w:bCs/>
          <w:color w:val="000000" w:themeColor="text1"/>
        </w:rPr>
        <w:t>17</w:t>
      </w:r>
      <w:r w:rsidR="00161716">
        <w:rPr>
          <w:b/>
          <w:bCs/>
          <w:color w:val="000000" w:themeColor="text1"/>
        </w:rPr>
        <w:t xml:space="preserve"> to </w:t>
      </w:r>
      <w:r w:rsidR="00023CFD">
        <w:rPr>
          <w:b/>
          <w:bCs/>
          <w:color w:val="000000" w:themeColor="text1"/>
        </w:rPr>
        <w:t>22</w:t>
      </w:r>
      <w:r w:rsidR="00161716">
        <w:rPr>
          <w:b/>
          <w:bCs/>
          <w:color w:val="000000" w:themeColor="text1"/>
        </w:rPr>
        <w:t>, figures 14 to 18</w:t>
      </w:r>
      <w:r w:rsidRPr="001E3493">
        <w:rPr>
          <w:color w:val="000000" w:themeColor="text1"/>
        </w:rPr>
        <w:t xml:space="preserve">. Based on assessment of tissue responses to the treatment groups, significant differences in intensity of cellular response between groups were found (p = 0.0004). No statistically significant differences were found in the other criteria. </w:t>
      </w:r>
    </w:p>
    <w:p w14:paraId="1FAF3738" w14:textId="4DA03E20" w:rsidR="00F9195D" w:rsidRPr="001E3493" w:rsidRDefault="00F9195D" w:rsidP="004410D8">
      <w:pPr>
        <w:pStyle w:val="NormalWeb"/>
        <w:spacing w:before="0" w:beforeAutospacing="0" w:after="0" w:afterAutospacing="0"/>
        <w:rPr>
          <w:color w:val="000000" w:themeColor="text1"/>
        </w:rPr>
      </w:pPr>
      <w:r w:rsidRPr="001E3493">
        <w:rPr>
          <w:color w:val="000000" w:themeColor="text1"/>
        </w:rPr>
        <w:t xml:space="preserve">Group SB had the highest scores for cellular inflammatory response as compared with the other groups </w:t>
      </w:r>
      <w:r w:rsidRPr="00F2584D">
        <w:rPr>
          <w:b/>
          <w:bCs/>
          <w:color w:val="000000" w:themeColor="text1"/>
        </w:rPr>
        <w:t>(Table</w:t>
      </w:r>
      <w:r w:rsidR="00E51356" w:rsidRPr="00F2584D">
        <w:rPr>
          <w:b/>
          <w:bCs/>
          <w:color w:val="000000" w:themeColor="text1"/>
        </w:rPr>
        <w:t>1</w:t>
      </w:r>
      <w:r w:rsidR="00023CFD">
        <w:rPr>
          <w:b/>
          <w:bCs/>
          <w:color w:val="000000" w:themeColor="text1"/>
        </w:rPr>
        <w:t>7</w:t>
      </w:r>
      <w:r w:rsidRPr="00F2584D">
        <w:rPr>
          <w:b/>
          <w:bCs/>
          <w:color w:val="000000" w:themeColor="text1"/>
        </w:rPr>
        <w:t>)</w:t>
      </w:r>
      <w:r w:rsidRPr="001E3493">
        <w:rPr>
          <w:color w:val="000000" w:themeColor="text1"/>
        </w:rPr>
        <w:t xml:space="preserve">. Specimens from all goats in the SB group had abundant inflammatory cellular responses. Cellular inflammatory </w:t>
      </w:r>
      <w:proofErr w:type="gramStart"/>
      <w:r w:rsidRPr="001E3493">
        <w:rPr>
          <w:color w:val="000000" w:themeColor="text1"/>
        </w:rPr>
        <w:t>response</w:t>
      </w:r>
      <w:proofErr w:type="gramEnd"/>
      <w:r w:rsidRPr="001E3493">
        <w:rPr>
          <w:color w:val="000000" w:themeColor="text1"/>
        </w:rPr>
        <w:t xml:space="preserve"> in the SBA group were similar, with 5 out of 6 goats having similar abundant inflammatory cellular responses. </w:t>
      </w:r>
    </w:p>
    <w:p w14:paraId="73D26994" w14:textId="77777777" w:rsidR="002552BA" w:rsidRPr="001E3493" w:rsidRDefault="00F9195D" w:rsidP="004410D8">
      <w:pPr>
        <w:pStyle w:val="NormalWeb"/>
        <w:spacing w:before="0" w:beforeAutospacing="0" w:after="0" w:afterAutospacing="0"/>
        <w:rPr>
          <w:color w:val="000000" w:themeColor="text1"/>
        </w:rPr>
      </w:pPr>
      <w:r w:rsidRPr="001E3493">
        <w:rPr>
          <w:color w:val="000000" w:themeColor="text1"/>
        </w:rPr>
        <w:t>Inflammatory cellular responses were observed in 1 out of 5 specimens from SA group goats, and 1 out of 6 goats in the NS group. Comparison of the overall histopathological assessment between groups SA and NS shows significantly better outcomes in group SA as compared with that of the native scaffold (group NS). This finding may support an unknown mechanism of vancomycin influencing cellular responses to the implant.</w:t>
      </w:r>
    </w:p>
    <w:p w14:paraId="03CD61D5" w14:textId="465EF7F9" w:rsidR="00FE19B9" w:rsidRPr="001E3493" w:rsidRDefault="00E53010" w:rsidP="004410D8">
      <w:pPr>
        <w:pStyle w:val="NormalWeb"/>
        <w:spacing w:before="0" w:beforeAutospacing="0" w:after="0" w:afterAutospacing="0"/>
        <w:rPr>
          <w:color w:val="000000" w:themeColor="text1"/>
        </w:rPr>
      </w:pPr>
      <w:r w:rsidRPr="001E3493">
        <w:t xml:space="preserve"> </w:t>
      </w:r>
      <w:r w:rsidR="002552BA" w:rsidRPr="001E3493">
        <w:t xml:space="preserve">Assessment of new bone response (NBR), soft tissue response surrounding the bone (SFB), and soft tissue response in the defect area (SFD) in SB group goat specimens was consistent with inflammatory response to the bacterial infection.  In contrast, the NS and </w:t>
      </w:r>
    </w:p>
    <w:p w14:paraId="7FBA0667" w14:textId="44D1B866" w:rsidR="00EB237D" w:rsidRDefault="00F9195D" w:rsidP="00B424D2">
      <w:pPr>
        <w:rPr>
          <w:color w:val="000000" w:themeColor="text1"/>
        </w:rPr>
      </w:pPr>
      <w:bookmarkStart w:id="87" w:name="_Toc195707669"/>
      <w:r w:rsidRPr="001E3493">
        <w:rPr>
          <w:color w:val="000000" w:themeColor="text1"/>
        </w:rPr>
        <w:lastRenderedPageBreak/>
        <w:t xml:space="preserve">Table </w:t>
      </w:r>
      <w:r w:rsidRPr="001E3493">
        <w:rPr>
          <w:color w:val="000000" w:themeColor="text1"/>
        </w:rPr>
        <w:fldChar w:fldCharType="begin"/>
      </w:r>
      <w:r w:rsidRPr="001E3493">
        <w:rPr>
          <w:color w:val="000000" w:themeColor="text1"/>
        </w:rPr>
        <w:instrText xml:space="preserve"> SEQ Table \* ARABIC </w:instrText>
      </w:r>
      <w:r w:rsidRPr="001E3493">
        <w:rPr>
          <w:color w:val="000000" w:themeColor="text1"/>
        </w:rPr>
        <w:fldChar w:fldCharType="separate"/>
      </w:r>
      <w:r w:rsidR="00056F45">
        <w:rPr>
          <w:noProof/>
          <w:color w:val="000000" w:themeColor="text1"/>
        </w:rPr>
        <w:t>17</w:t>
      </w:r>
      <w:r w:rsidRPr="001E3493">
        <w:rPr>
          <w:color w:val="000000" w:themeColor="text1"/>
        </w:rPr>
        <w:fldChar w:fldCharType="end"/>
      </w:r>
      <w:r w:rsidRPr="001E3493">
        <w:rPr>
          <w:color w:val="000000" w:themeColor="text1"/>
        </w:rPr>
        <w:t>: Descriptive statistics per group per response criteria</w:t>
      </w:r>
      <w:bookmarkEnd w:id="87"/>
    </w:p>
    <w:tbl>
      <w:tblPr>
        <w:tblStyle w:val="TableGrid"/>
        <w:tblpPr w:leftFromText="180" w:rightFromText="180" w:vertAnchor="text" w:horzAnchor="margin" w:tblpXSpec="center" w:tblpY="-54"/>
        <w:tblW w:w="5000" w:type="pct"/>
        <w:tblLook w:val="04A0" w:firstRow="1" w:lastRow="0" w:firstColumn="1" w:lastColumn="0" w:noHBand="0" w:noVBand="1"/>
      </w:tblPr>
      <w:tblGrid>
        <w:gridCol w:w="2531"/>
        <w:gridCol w:w="595"/>
        <w:gridCol w:w="454"/>
        <w:gridCol w:w="475"/>
        <w:gridCol w:w="596"/>
        <w:gridCol w:w="454"/>
        <w:gridCol w:w="475"/>
        <w:gridCol w:w="596"/>
        <w:gridCol w:w="454"/>
        <w:gridCol w:w="475"/>
        <w:gridCol w:w="596"/>
        <w:gridCol w:w="454"/>
        <w:gridCol w:w="475"/>
      </w:tblGrid>
      <w:tr w:rsidR="00EB237D" w:rsidRPr="001E3493" w14:paraId="6B0A9E95" w14:textId="77777777" w:rsidTr="004410D8">
        <w:trPr>
          <w:trHeight w:val="174"/>
        </w:trPr>
        <w:tc>
          <w:tcPr>
            <w:tcW w:w="656" w:type="pct"/>
            <w:tcBorders>
              <w:top w:val="single" w:sz="4" w:space="0" w:color="auto"/>
              <w:left w:val="single" w:sz="4" w:space="0" w:color="auto"/>
              <w:bottom w:val="single" w:sz="4" w:space="0" w:color="auto"/>
              <w:right w:val="single" w:sz="4" w:space="0" w:color="auto"/>
            </w:tcBorders>
            <w:noWrap/>
            <w:hideMark/>
          </w:tcPr>
          <w:p w14:paraId="011ECA28" w14:textId="77777777" w:rsidR="00EB237D" w:rsidRPr="001E3493" w:rsidRDefault="00EB237D" w:rsidP="00EB237D">
            <w:pPr>
              <w:spacing w:line="240" w:lineRule="auto"/>
            </w:pPr>
            <w:r w:rsidRPr="001E3493">
              <w:t>Group:</w:t>
            </w:r>
          </w:p>
        </w:tc>
        <w:tc>
          <w:tcPr>
            <w:tcW w:w="1086" w:type="pct"/>
            <w:gridSpan w:val="3"/>
            <w:tcBorders>
              <w:top w:val="single" w:sz="4" w:space="0" w:color="auto"/>
              <w:left w:val="single" w:sz="4" w:space="0" w:color="auto"/>
              <w:bottom w:val="single" w:sz="4" w:space="0" w:color="auto"/>
              <w:right w:val="single" w:sz="4" w:space="0" w:color="auto"/>
            </w:tcBorders>
            <w:noWrap/>
            <w:hideMark/>
          </w:tcPr>
          <w:p w14:paraId="153E0600" w14:textId="77777777" w:rsidR="00EB237D" w:rsidRPr="001E3493" w:rsidRDefault="00EB237D" w:rsidP="00EB237D">
            <w:pPr>
              <w:spacing w:line="240" w:lineRule="auto"/>
            </w:pPr>
            <w:r w:rsidRPr="001E3493">
              <w:t>SA</w:t>
            </w:r>
          </w:p>
        </w:tc>
        <w:tc>
          <w:tcPr>
            <w:tcW w:w="1086" w:type="pct"/>
            <w:gridSpan w:val="3"/>
            <w:tcBorders>
              <w:top w:val="single" w:sz="4" w:space="0" w:color="auto"/>
              <w:left w:val="single" w:sz="4" w:space="0" w:color="auto"/>
              <w:bottom w:val="single" w:sz="4" w:space="0" w:color="auto"/>
              <w:right w:val="single" w:sz="4" w:space="0" w:color="auto"/>
            </w:tcBorders>
            <w:noWrap/>
            <w:hideMark/>
          </w:tcPr>
          <w:p w14:paraId="0778DA96" w14:textId="77777777" w:rsidR="00EB237D" w:rsidRPr="001E3493" w:rsidRDefault="00EB237D" w:rsidP="00EB237D">
            <w:pPr>
              <w:spacing w:line="240" w:lineRule="auto"/>
            </w:pPr>
            <w:r w:rsidRPr="001E3493">
              <w:t>SB</w:t>
            </w:r>
          </w:p>
        </w:tc>
        <w:tc>
          <w:tcPr>
            <w:tcW w:w="1086" w:type="pct"/>
            <w:gridSpan w:val="3"/>
            <w:tcBorders>
              <w:top w:val="single" w:sz="4" w:space="0" w:color="auto"/>
              <w:left w:val="single" w:sz="4" w:space="0" w:color="auto"/>
              <w:bottom w:val="single" w:sz="4" w:space="0" w:color="auto"/>
              <w:right w:val="single" w:sz="4" w:space="0" w:color="auto"/>
            </w:tcBorders>
            <w:noWrap/>
            <w:hideMark/>
          </w:tcPr>
          <w:p w14:paraId="42666E64" w14:textId="77777777" w:rsidR="00EB237D" w:rsidRPr="001E3493" w:rsidRDefault="00EB237D" w:rsidP="00EB237D">
            <w:pPr>
              <w:spacing w:line="240" w:lineRule="auto"/>
            </w:pPr>
            <w:r w:rsidRPr="001E3493">
              <w:t>SBA</w:t>
            </w:r>
          </w:p>
        </w:tc>
        <w:tc>
          <w:tcPr>
            <w:tcW w:w="1086" w:type="pct"/>
            <w:gridSpan w:val="3"/>
            <w:tcBorders>
              <w:top w:val="single" w:sz="4" w:space="0" w:color="auto"/>
              <w:left w:val="single" w:sz="4" w:space="0" w:color="auto"/>
              <w:bottom w:val="single" w:sz="4" w:space="0" w:color="auto"/>
              <w:right w:val="single" w:sz="4" w:space="0" w:color="auto"/>
            </w:tcBorders>
            <w:noWrap/>
            <w:hideMark/>
          </w:tcPr>
          <w:p w14:paraId="6EA5D5DE" w14:textId="77777777" w:rsidR="00EB237D" w:rsidRPr="001E3493" w:rsidRDefault="00EB237D" w:rsidP="00EB237D">
            <w:pPr>
              <w:spacing w:line="240" w:lineRule="auto"/>
            </w:pPr>
            <w:r w:rsidRPr="001E3493">
              <w:t>NS</w:t>
            </w:r>
          </w:p>
        </w:tc>
      </w:tr>
      <w:tr w:rsidR="00EB237D" w:rsidRPr="001E3493" w14:paraId="6D38EB98" w14:textId="77777777" w:rsidTr="004410D8">
        <w:trPr>
          <w:trHeight w:val="170"/>
        </w:trPr>
        <w:tc>
          <w:tcPr>
            <w:tcW w:w="656" w:type="pct"/>
            <w:tcBorders>
              <w:top w:val="single" w:sz="4" w:space="0" w:color="auto"/>
              <w:left w:val="single" w:sz="4" w:space="0" w:color="auto"/>
              <w:bottom w:val="single" w:sz="4" w:space="0" w:color="auto"/>
              <w:right w:val="single" w:sz="4" w:space="0" w:color="auto"/>
            </w:tcBorders>
            <w:noWrap/>
            <w:hideMark/>
          </w:tcPr>
          <w:p w14:paraId="11729A91" w14:textId="77777777" w:rsidR="00EB237D" w:rsidRPr="001E3493" w:rsidRDefault="00EB237D" w:rsidP="00EB237D">
            <w:pPr>
              <w:spacing w:line="240" w:lineRule="auto"/>
            </w:pPr>
            <w:r w:rsidRPr="001E3493">
              <w:t>Response criteria:</w:t>
            </w:r>
          </w:p>
        </w:tc>
        <w:tc>
          <w:tcPr>
            <w:tcW w:w="440" w:type="pct"/>
            <w:tcBorders>
              <w:top w:val="single" w:sz="4" w:space="0" w:color="auto"/>
              <w:left w:val="single" w:sz="4" w:space="0" w:color="auto"/>
              <w:bottom w:val="single" w:sz="4" w:space="0" w:color="auto"/>
              <w:right w:val="single" w:sz="4" w:space="0" w:color="auto"/>
            </w:tcBorders>
            <w:hideMark/>
          </w:tcPr>
          <w:p w14:paraId="74A05775" w14:textId="77777777" w:rsidR="00EB237D" w:rsidRPr="001E3493" w:rsidRDefault="00EB237D" w:rsidP="00EB237D">
            <w:pPr>
              <w:spacing w:line="240" w:lineRule="auto"/>
            </w:pPr>
            <w:r w:rsidRPr="001E3493">
              <w:t>Median</w:t>
            </w:r>
          </w:p>
        </w:tc>
        <w:tc>
          <w:tcPr>
            <w:tcW w:w="314" w:type="pct"/>
            <w:tcBorders>
              <w:top w:val="single" w:sz="4" w:space="0" w:color="auto"/>
              <w:left w:val="single" w:sz="4" w:space="0" w:color="auto"/>
              <w:bottom w:val="single" w:sz="4" w:space="0" w:color="auto"/>
              <w:right w:val="single" w:sz="4" w:space="0" w:color="auto"/>
            </w:tcBorders>
            <w:hideMark/>
          </w:tcPr>
          <w:p w14:paraId="464818D7" w14:textId="77777777" w:rsidR="00EB237D" w:rsidRPr="001E3493" w:rsidRDefault="00EB237D" w:rsidP="00EB237D">
            <w:pPr>
              <w:spacing w:line="240" w:lineRule="auto"/>
            </w:pPr>
            <w:r w:rsidRPr="001E3493">
              <w:t>Min.</w:t>
            </w:r>
          </w:p>
        </w:tc>
        <w:tc>
          <w:tcPr>
            <w:tcW w:w="332" w:type="pct"/>
            <w:tcBorders>
              <w:top w:val="single" w:sz="4" w:space="0" w:color="auto"/>
              <w:left w:val="single" w:sz="4" w:space="0" w:color="auto"/>
              <w:bottom w:val="single" w:sz="4" w:space="0" w:color="auto"/>
              <w:right w:val="single" w:sz="4" w:space="0" w:color="auto"/>
            </w:tcBorders>
            <w:hideMark/>
          </w:tcPr>
          <w:p w14:paraId="56EDDB54" w14:textId="77777777" w:rsidR="00EB237D" w:rsidRPr="001E3493" w:rsidRDefault="00EB237D" w:rsidP="00EB237D">
            <w:pPr>
              <w:spacing w:line="240" w:lineRule="auto"/>
            </w:pPr>
            <w:r w:rsidRPr="001E3493">
              <w:t>Max.</w:t>
            </w:r>
          </w:p>
        </w:tc>
        <w:tc>
          <w:tcPr>
            <w:tcW w:w="440" w:type="pct"/>
            <w:tcBorders>
              <w:top w:val="single" w:sz="4" w:space="0" w:color="auto"/>
              <w:left w:val="single" w:sz="4" w:space="0" w:color="auto"/>
              <w:bottom w:val="single" w:sz="4" w:space="0" w:color="auto"/>
              <w:right w:val="single" w:sz="4" w:space="0" w:color="auto"/>
            </w:tcBorders>
            <w:hideMark/>
          </w:tcPr>
          <w:p w14:paraId="7E03FC94" w14:textId="77777777" w:rsidR="00EB237D" w:rsidRPr="001E3493" w:rsidRDefault="00EB237D" w:rsidP="00EB237D">
            <w:pPr>
              <w:spacing w:line="240" w:lineRule="auto"/>
            </w:pPr>
            <w:r w:rsidRPr="001E3493">
              <w:t>Median</w:t>
            </w:r>
          </w:p>
        </w:tc>
        <w:tc>
          <w:tcPr>
            <w:tcW w:w="314" w:type="pct"/>
            <w:tcBorders>
              <w:top w:val="single" w:sz="4" w:space="0" w:color="auto"/>
              <w:left w:val="single" w:sz="4" w:space="0" w:color="auto"/>
              <w:bottom w:val="single" w:sz="4" w:space="0" w:color="auto"/>
              <w:right w:val="single" w:sz="4" w:space="0" w:color="auto"/>
            </w:tcBorders>
            <w:hideMark/>
          </w:tcPr>
          <w:p w14:paraId="79FDBC83" w14:textId="77777777" w:rsidR="00EB237D" w:rsidRPr="001E3493" w:rsidRDefault="00EB237D" w:rsidP="00EB237D">
            <w:pPr>
              <w:spacing w:line="240" w:lineRule="auto"/>
            </w:pPr>
            <w:r w:rsidRPr="001E3493">
              <w:t>Min.</w:t>
            </w:r>
          </w:p>
        </w:tc>
        <w:tc>
          <w:tcPr>
            <w:tcW w:w="332" w:type="pct"/>
            <w:tcBorders>
              <w:top w:val="single" w:sz="4" w:space="0" w:color="auto"/>
              <w:left w:val="single" w:sz="4" w:space="0" w:color="auto"/>
              <w:bottom w:val="single" w:sz="4" w:space="0" w:color="auto"/>
              <w:right w:val="single" w:sz="4" w:space="0" w:color="auto"/>
            </w:tcBorders>
            <w:hideMark/>
          </w:tcPr>
          <w:p w14:paraId="1635EC72" w14:textId="77777777" w:rsidR="00EB237D" w:rsidRPr="001E3493" w:rsidRDefault="00EB237D" w:rsidP="00EB237D">
            <w:pPr>
              <w:spacing w:line="240" w:lineRule="auto"/>
            </w:pPr>
            <w:r w:rsidRPr="001E3493">
              <w:t>Max.</w:t>
            </w:r>
          </w:p>
        </w:tc>
        <w:tc>
          <w:tcPr>
            <w:tcW w:w="440" w:type="pct"/>
            <w:tcBorders>
              <w:top w:val="single" w:sz="4" w:space="0" w:color="auto"/>
              <w:left w:val="single" w:sz="4" w:space="0" w:color="auto"/>
              <w:bottom w:val="single" w:sz="4" w:space="0" w:color="auto"/>
              <w:right w:val="single" w:sz="4" w:space="0" w:color="auto"/>
            </w:tcBorders>
            <w:hideMark/>
          </w:tcPr>
          <w:p w14:paraId="2DBC98D2" w14:textId="77777777" w:rsidR="00EB237D" w:rsidRPr="001E3493" w:rsidRDefault="00EB237D" w:rsidP="00EB237D">
            <w:pPr>
              <w:spacing w:line="240" w:lineRule="auto"/>
            </w:pPr>
            <w:r w:rsidRPr="001E3493">
              <w:t>Median</w:t>
            </w:r>
          </w:p>
        </w:tc>
        <w:tc>
          <w:tcPr>
            <w:tcW w:w="314" w:type="pct"/>
            <w:tcBorders>
              <w:top w:val="single" w:sz="4" w:space="0" w:color="auto"/>
              <w:left w:val="single" w:sz="4" w:space="0" w:color="auto"/>
              <w:bottom w:val="single" w:sz="4" w:space="0" w:color="auto"/>
              <w:right w:val="single" w:sz="4" w:space="0" w:color="auto"/>
            </w:tcBorders>
            <w:hideMark/>
          </w:tcPr>
          <w:p w14:paraId="373F8E1A" w14:textId="77777777" w:rsidR="00EB237D" w:rsidRPr="001E3493" w:rsidRDefault="00EB237D" w:rsidP="00EB237D">
            <w:pPr>
              <w:spacing w:line="240" w:lineRule="auto"/>
            </w:pPr>
            <w:r w:rsidRPr="001E3493">
              <w:t>Min.</w:t>
            </w:r>
          </w:p>
        </w:tc>
        <w:tc>
          <w:tcPr>
            <w:tcW w:w="332" w:type="pct"/>
            <w:tcBorders>
              <w:top w:val="single" w:sz="4" w:space="0" w:color="auto"/>
              <w:left w:val="single" w:sz="4" w:space="0" w:color="auto"/>
              <w:bottom w:val="single" w:sz="4" w:space="0" w:color="auto"/>
              <w:right w:val="single" w:sz="4" w:space="0" w:color="auto"/>
            </w:tcBorders>
            <w:hideMark/>
          </w:tcPr>
          <w:p w14:paraId="1C3B3ECF" w14:textId="77777777" w:rsidR="00EB237D" w:rsidRPr="001E3493" w:rsidRDefault="00EB237D" w:rsidP="00EB237D">
            <w:pPr>
              <w:spacing w:line="240" w:lineRule="auto"/>
            </w:pPr>
            <w:r w:rsidRPr="001E3493">
              <w:t>Max.</w:t>
            </w:r>
          </w:p>
        </w:tc>
        <w:tc>
          <w:tcPr>
            <w:tcW w:w="440" w:type="pct"/>
            <w:tcBorders>
              <w:top w:val="single" w:sz="4" w:space="0" w:color="auto"/>
              <w:left w:val="single" w:sz="4" w:space="0" w:color="auto"/>
              <w:bottom w:val="single" w:sz="4" w:space="0" w:color="auto"/>
              <w:right w:val="single" w:sz="4" w:space="0" w:color="auto"/>
            </w:tcBorders>
            <w:hideMark/>
          </w:tcPr>
          <w:p w14:paraId="27E549FE" w14:textId="77777777" w:rsidR="00EB237D" w:rsidRPr="001E3493" w:rsidRDefault="00EB237D" w:rsidP="00EB237D">
            <w:pPr>
              <w:spacing w:line="240" w:lineRule="auto"/>
            </w:pPr>
            <w:r w:rsidRPr="001E3493">
              <w:t>Median</w:t>
            </w:r>
          </w:p>
        </w:tc>
        <w:tc>
          <w:tcPr>
            <w:tcW w:w="313" w:type="pct"/>
            <w:tcBorders>
              <w:top w:val="single" w:sz="4" w:space="0" w:color="auto"/>
              <w:left w:val="single" w:sz="4" w:space="0" w:color="auto"/>
              <w:bottom w:val="single" w:sz="4" w:space="0" w:color="auto"/>
              <w:right w:val="single" w:sz="4" w:space="0" w:color="auto"/>
            </w:tcBorders>
            <w:hideMark/>
          </w:tcPr>
          <w:p w14:paraId="225450FE" w14:textId="77777777" w:rsidR="00EB237D" w:rsidRPr="001E3493" w:rsidRDefault="00EB237D" w:rsidP="00EB237D">
            <w:pPr>
              <w:spacing w:line="240" w:lineRule="auto"/>
            </w:pPr>
            <w:r w:rsidRPr="001E3493">
              <w:t>Min.</w:t>
            </w:r>
          </w:p>
        </w:tc>
        <w:tc>
          <w:tcPr>
            <w:tcW w:w="330" w:type="pct"/>
            <w:tcBorders>
              <w:top w:val="single" w:sz="4" w:space="0" w:color="auto"/>
              <w:left w:val="single" w:sz="4" w:space="0" w:color="auto"/>
              <w:bottom w:val="single" w:sz="4" w:space="0" w:color="auto"/>
              <w:right w:val="single" w:sz="4" w:space="0" w:color="auto"/>
            </w:tcBorders>
            <w:hideMark/>
          </w:tcPr>
          <w:p w14:paraId="17B3F133" w14:textId="77777777" w:rsidR="00EB237D" w:rsidRPr="001E3493" w:rsidRDefault="00EB237D" w:rsidP="00EB237D">
            <w:pPr>
              <w:spacing w:line="240" w:lineRule="auto"/>
            </w:pPr>
            <w:r w:rsidRPr="001E3493">
              <w:t>Max.</w:t>
            </w:r>
          </w:p>
        </w:tc>
      </w:tr>
      <w:tr w:rsidR="00EB237D" w:rsidRPr="001E3493" w14:paraId="290CA19B" w14:textId="77777777" w:rsidTr="004410D8">
        <w:trPr>
          <w:trHeight w:val="459"/>
        </w:trPr>
        <w:tc>
          <w:tcPr>
            <w:tcW w:w="656" w:type="pct"/>
            <w:tcBorders>
              <w:top w:val="single" w:sz="4" w:space="0" w:color="auto"/>
              <w:left w:val="single" w:sz="4" w:space="0" w:color="auto"/>
              <w:bottom w:val="single" w:sz="4" w:space="0" w:color="auto"/>
              <w:right w:val="single" w:sz="4" w:space="0" w:color="auto"/>
            </w:tcBorders>
            <w:noWrap/>
            <w:vAlign w:val="center"/>
          </w:tcPr>
          <w:p w14:paraId="3BB31DA8" w14:textId="77777777" w:rsidR="00EB237D" w:rsidRPr="001E3493" w:rsidRDefault="00EB237D" w:rsidP="00EB237D">
            <w:pPr>
              <w:spacing w:line="240" w:lineRule="auto"/>
            </w:pPr>
            <w:r w:rsidRPr="001E3493">
              <w:t>Cellular response (CR)</w:t>
            </w:r>
          </w:p>
        </w:tc>
        <w:tc>
          <w:tcPr>
            <w:tcW w:w="440" w:type="pct"/>
            <w:tcBorders>
              <w:top w:val="single" w:sz="4" w:space="0" w:color="auto"/>
              <w:left w:val="single" w:sz="4" w:space="0" w:color="auto"/>
              <w:bottom w:val="single" w:sz="4" w:space="0" w:color="auto"/>
              <w:right w:val="single" w:sz="4" w:space="0" w:color="auto"/>
            </w:tcBorders>
            <w:vAlign w:val="center"/>
            <w:hideMark/>
          </w:tcPr>
          <w:p w14:paraId="61857E2F" w14:textId="77777777" w:rsidR="00EB237D" w:rsidRPr="001E3493" w:rsidRDefault="00EB237D" w:rsidP="00EB237D">
            <w:pPr>
              <w:spacing w:line="240" w:lineRule="auto"/>
            </w:pPr>
            <w:r w:rsidRPr="001E3493">
              <w:t>1</w:t>
            </w:r>
          </w:p>
        </w:tc>
        <w:tc>
          <w:tcPr>
            <w:tcW w:w="314" w:type="pct"/>
            <w:tcBorders>
              <w:top w:val="single" w:sz="4" w:space="0" w:color="auto"/>
              <w:left w:val="single" w:sz="4" w:space="0" w:color="auto"/>
              <w:bottom w:val="single" w:sz="4" w:space="0" w:color="auto"/>
              <w:right w:val="single" w:sz="4" w:space="0" w:color="auto"/>
            </w:tcBorders>
            <w:vAlign w:val="center"/>
            <w:hideMark/>
          </w:tcPr>
          <w:p w14:paraId="5946CE34" w14:textId="77777777" w:rsidR="00EB237D" w:rsidRPr="001E3493" w:rsidRDefault="00EB237D" w:rsidP="00EB237D">
            <w:pPr>
              <w:spacing w:line="240" w:lineRule="auto"/>
            </w:pPr>
            <w:r w:rsidRPr="001E3493">
              <w:t>0</w:t>
            </w:r>
          </w:p>
        </w:tc>
        <w:tc>
          <w:tcPr>
            <w:tcW w:w="332" w:type="pct"/>
            <w:tcBorders>
              <w:top w:val="single" w:sz="4" w:space="0" w:color="auto"/>
              <w:left w:val="single" w:sz="4" w:space="0" w:color="auto"/>
              <w:bottom w:val="single" w:sz="4" w:space="0" w:color="auto"/>
              <w:right w:val="single" w:sz="4" w:space="0" w:color="auto"/>
            </w:tcBorders>
            <w:vAlign w:val="center"/>
            <w:hideMark/>
          </w:tcPr>
          <w:p w14:paraId="0C6187C5" w14:textId="77777777" w:rsidR="00EB237D" w:rsidRPr="001E3493" w:rsidRDefault="00EB237D" w:rsidP="00EB237D">
            <w:pPr>
              <w:spacing w:line="240" w:lineRule="auto"/>
            </w:pPr>
            <w:r w:rsidRPr="001E3493">
              <w:t>1</w:t>
            </w:r>
          </w:p>
        </w:tc>
        <w:tc>
          <w:tcPr>
            <w:tcW w:w="440" w:type="pct"/>
            <w:tcBorders>
              <w:top w:val="single" w:sz="4" w:space="0" w:color="auto"/>
              <w:left w:val="single" w:sz="4" w:space="0" w:color="auto"/>
              <w:bottom w:val="single" w:sz="4" w:space="0" w:color="auto"/>
              <w:right w:val="single" w:sz="4" w:space="0" w:color="auto"/>
            </w:tcBorders>
            <w:vAlign w:val="center"/>
            <w:hideMark/>
          </w:tcPr>
          <w:p w14:paraId="14A2531B" w14:textId="77777777" w:rsidR="00EB237D" w:rsidRPr="001E3493" w:rsidRDefault="00EB237D" w:rsidP="00EB237D">
            <w:pPr>
              <w:spacing w:line="240" w:lineRule="auto"/>
            </w:pPr>
            <w:r w:rsidRPr="001E3493">
              <w:t>2</w:t>
            </w:r>
          </w:p>
        </w:tc>
        <w:tc>
          <w:tcPr>
            <w:tcW w:w="314" w:type="pct"/>
            <w:tcBorders>
              <w:top w:val="single" w:sz="4" w:space="0" w:color="auto"/>
              <w:left w:val="single" w:sz="4" w:space="0" w:color="auto"/>
              <w:bottom w:val="single" w:sz="4" w:space="0" w:color="auto"/>
              <w:right w:val="single" w:sz="4" w:space="0" w:color="auto"/>
            </w:tcBorders>
            <w:vAlign w:val="center"/>
            <w:hideMark/>
          </w:tcPr>
          <w:p w14:paraId="325AF1AD" w14:textId="77777777" w:rsidR="00EB237D" w:rsidRPr="001E3493" w:rsidRDefault="00EB237D" w:rsidP="00EB237D">
            <w:pPr>
              <w:spacing w:line="240" w:lineRule="auto"/>
            </w:pPr>
            <w:r w:rsidRPr="001E3493">
              <w:t>2</w:t>
            </w:r>
          </w:p>
        </w:tc>
        <w:tc>
          <w:tcPr>
            <w:tcW w:w="332" w:type="pct"/>
            <w:tcBorders>
              <w:top w:val="single" w:sz="4" w:space="0" w:color="auto"/>
              <w:left w:val="single" w:sz="4" w:space="0" w:color="auto"/>
              <w:bottom w:val="single" w:sz="4" w:space="0" w:color="auto"/>
              <w:right w:val="single" w:sz="4" w:space="0" w:color="auto"/>
            </w:tcBorders>
            <w:vAlign w:val="center"/>
            <w:hideMark/>
          </w:tcPr>
          <w:p w14:paraId="65F63C88" w14:textId="77777777" w:rsidR="00EB237D" w:rsidRPr="001E3493" w:rsidRDefault="00EB237D" w:rsidP="00EB237D">
            <w:pPr>
              <w:spacing w:line="240" w:lineRule="auto"/>
            </w:pPr>
            <w:r w:rsidRPr="001E3493">
              <w:t>2</w:t>
            </w:r>
          </w:p>
        </w:tc>
        <w:tc>
          <w:tcPr>
            <w:tcW w:w="440" w:type="pct"/>
            <w:tcBorders>
              <w:top w:val="single" w:sz="4" w:space="0" w:color="auto"/>
              <w:left w:val="single" w:sz="4" w:space="0" w:color="auto"/>
              <w:bottom w:val="single" w:sz="4" w:space="0" w:color="auto"/>
              <w:right w:val="single" w:sz="4" w:space="0" w:color="auto"/>
            </w:tcBorders>
            <w:vAlign w:val="center"/>
            <w:hideMark/>
          </w:tcPr>
          <w:p w14:paraId="327D2092" w14:textId="77777777" w:rsidR="00EB237D" w:rsidRPr="001E3493" w:rsidRDefault="00EB237D" w:rsidP="00EB237D">
            <w:pPr>
              <w:spacing w:line="240" w:lineRule="auto"/>
            </w:pPr>
            <w:r w:rsidRPr="001E3493">
              <w:t>2</w:t>
            </w:r>
          </w:p>
        </w:tc>
        <w:tc>
          <w:tcPr>
            <w:tcW w:w="314" w:type="pct"/>
            <w:tcBorders>
              <w:top w:val="single" w:sz="4" w:space="0" w:color="auto"/>
              <w:left w:val="single" w:sz="4" w:space="0" w:color="auto"/>
              <w:bottom w:val="single" w:sz="4" w:space="0" w:color="auto"/>
              <w:right w:val="single" w:sz="4" w:space="0" w:color="auto"/>
            </w:tcBorders>
            <w:vAlign w:val="center"/>
            <w:hideMark/>
          </w:tcPr>
          <w:p w14:paraId="055761DA" w14:textId="77777777" w:rsidR="00EB237D" w:rsidRPr="001E3493" w:rsidRDefault="00EB237D" w:rsidP="00EB237D">
            <w:pPr>
              <w:spacing w:line="240" w:lineRule="auto"/>
            </w:pPr>
            <w:r w:rsidRPr="001E3493">
              <w:t>1</w:t>
            </w:r>
          </w:p>
        </w:tc>
        <w:tc>
          <w:tcPr>
            <w:tcW w:w="332" w:type="pct"/>
            <w:tcBorders>
              <w:top w:val="single" w:sz="4" w:space="0" w:color="auto"/>
              <w:left w:val="single" w:sz="4" w:space="0" w:color="auto"/>
              <w:bottom w:val="single" w:sz="4" w:space="0" w:color="auto"/>
              <w:right w:val="single" w:sz="4" w:space="0" w:color="auto"/>
            </w:tcBorders>
            <w:vAlign w:val="center"/>
            <w:hideMark/>
          </w:tcPr>
          <w:p w14:paraId="04518F63" w14:textId="77777777" w:rsidR="00EB237D" w:rsidRPr="001E3493" w:rsidRDefault="00EB237D" w:rsidP="00EB237D">
            <w:pPr>
              <w:spacing w:line="240" w:lineRule="auto"/>
            </w:pPr>
            <w:r w:rsidRPr="001E3493">
              <w:t>2</w:t>
            </w:r>
          </w:p>
        </w:tc>
        <w:tc>
          <w:tcPr>
            <w:tcW w:w="440" w:type="pct"/>
            <w:tcBorders>
              <w:top w:val="single" w:sz="4" w:space="0" w:color="auto"/>
              <w:left w:val="single" w:sz="4" w:space="0" w:color="auto"/>
              <w:bottom w:val="single" w:sz="4" w:space="0" w:color="auto"/>
              <w:right w:val="single" w:sz="4" w:space="0" w:color="auto"/>
            </w:tcBorders>
            <w:vAlign w:val="center"/>
            <w:hideMark/>
          </w:tcPr>
          <w:p w14:paraId="47F67C5E" w14:textId="77777777" w:rsidR="00EB237D" w:rsidRPr="001E3493" w:rsidRDefault="00EB237D" w:rsidP="00EB237D">
            <w:pPr>
              <w:spacing w:line="240" w:lineRule="auto"/>
            </w:pPr>
            <w:r w:rsidRPr="001E3493">
              <w:t>1</w:t>
            </w:r>
          </w:p>
        </w:tc>
        <w:tc>
          <w:tcPr>
            <w:tcW w:w="313" w:type="pct"/>
            <w:tcBorders>
              <w:top w:val="single" w:sz="4" w:space="0" w:color="auto"/>
              <w:left w:val="single" w:sz="4" w:space="0" w:color="auto"/>
              <w:bottom w:val="single" w:sz="4" w:space="0" w:color="auto"/>
              <w:right w:val="single" w:sz="4" w:space="0" w:color="auto"/>
            </w:tcBorders>
            <w:vAlign w:val="center"/>
            <w:hideMark/>
          </w:tcPr>
          <w:p w14:paraId="560DECDA" w14:textId="77777777" w:rsidR="00EB237D" w:rsidRPr="001E3493" w:rsidRDefault="00EB237D" w:rsidP="00EB237D">
            <w:pPr>
              <w:spacing w:line="240" w:lineRule="auto"/>
            </w:pPr>
            <w:r w:rsidRPr="001E3493">
              <w:t>1</w:t>
            </w:r>
          </w:p>
        </w:tc>
        <w:tc>
          <w:tcPr>
            <w:tcW w:w="330" w:type="pct"/>
            <w:tcBorders>
              <w:top w:val="single" w:sz="4" w:space="0" w:color="auto"/>
              <w:left w:val="single" w:sz="4" w:space="0" w:color="auto"/>
              <w:bottom w:val="single" w:sz="4" w:space="0" w:color="auto"/>
              <w:right w:val="single" w:sz="4" w:space="0" w:color="auto"/>
            </w:tcBorders>
            <w:vAlign w:val="center"/>
            <w:hideMark/>
          </w:tcPr>
          <w:p w14:paraId="6F4444B4" w14:textId="77777777" w:rsidR="00EB237D" w:rsidRPr="001E3493" w:rsidRDefault="00EB237D" w:rsidP="00EB237D">
            <w:pPr>
              <w:spacing w:line="240" w:lineRule="auto"/>
            </w:pPr>
            <w:r w:rsidRPr="001E3493">
              <w:t>2</w:t>
            </w:r>
          </w:p>
        </w:tc>
      </w:tr>
      <w:tr w:rsidR="00EB237D" w:rsidRPr="001E3493" w14:paraId="5EAF4DA4" w14:textId="77777777" w:rsidTr="004410D8">
        <w:trPr>
          <w:trHeight w:val="442"/>
        </w:trPr>
        <w:tc>
          <w:tcPr>
            <w:tcW w:w="656" w:type="pct"/>
            <w:tcBorders>
              <w:top w:val="single" w:sz="4" w:space="0" w:color="auto"/>
              <w:left w:val="single" w:sz="4" w:space="0" w:color="auto"/>
              <w:bottom w:val="single" w:sz="4" w:space="0" w:color="auto"/>
              <w:right w:val="single" w:sz="4" w:space="0" w:color="auto"/>
            </w:tcBorders>
            <w:noWrap/>
            <w:vAlign w:val="center"/>
          </w:tcPr>
          <w:p w14:paraId="64A086A8" w14:textId="77777777" w:rsidR="00EB237D" w:rsidRPr="001E3493" w:rsidRDefault="00EB237D" w:rsidP="00EB237D">
            <w:pPr>
              <w:spacing w:line="240" w:lineRule="auto"/>
            </w:pPr>
            <w:r w:rsidRPr="001E3493">
              <w:t>New bone response (NBR)</w:t>
            </w:r>
          </w:p>
        </w:tc>
        <w:tc>
          <w:tcPr>
            <w:tcW w:w="440" w:type="pct"/>
            <w:tcBorders>
              <w:top w:val="single" w:sz="4" w:space="0" w:color="auto"/>
              <w:left w:val="single" w:sz="4" w:space="0" w:color="auto"/>
              <w:bottom w:val="single" w:sz="4" w:space="0" w:color="auto"/>
              <w:right w:val="single" w:sz="4" w:space="0" w:color="auto"/>
            </w:tcBorders>
            <w:vAlign w:val="center"/>
            <w:hideMark/>
          </w:tcPr>
          <w:p w14:paraId="7D5AC294" w14:textId="77777777" w:rsidR="00EB237D" w:rsidRPr="001E3493" w:rsidRDefault="00EB237D" w:rsidP="00EB237D">
            <w:pPr>
              <w:spacing w:line="240" w:lineRule="auto"/>
            </w:pPr>
            <w:r w:rsidRPr="001E3493">
              <w:t>2</w:t>
            </w:r>
          </w:p>
        </w:tc>
        <w:tc>
          <w:tcPr>
            <w:tcW w:w="314" w:type="pct"/>
            <w:tcBorders>
              <w:top w:val="single" w:sz="4" w:space="0" w:color="auto"/>
              <w:left w:val="single" w:sz="4" w:space="0" w:color="auto"/>
              <w:bottom w:val="single" w:sz="4" w:space="0" w:color="auto"/>
              <w:right w:val="single" w:sz="4" w:space="0" w:color="auto"/>
            </w:tcBorders>
            <w:vAlign w:val="center"/>
            <w:hideMark/>
          </w:tcPr>
          <w:p w14:paraId="1DE7A905" w14:textId="77777777" w:rsidR="00EB237D" w:rsidRPr="001E3493" w:rsidRDefault="00EB237D" w:rsidP="00EB237D">
            <w:pPr>
              <w:spacing w:line="240" w:lineRule="auto"/>
            </w:pPr>
            <w:r w:rsidRPr="001E3493">
              <w:t>1</w:t>
            </w:r>
          </w:p>
        </w:tc>
        <w:tc>
          <w:tcPr>
            <w:tcW w:w="332" w:type="pct"/>
            <w:tcBorders>
              <w:top w:val="single" w:sz="4" w:space="0" w:color="auto"/>
              <w:left w:val="single" w:sz="4" w:space="0" w:color="auto"/>
              <w:bottom w:val="single" w:sz="4" w:space="0" w:color="auto"/>
              <w:right w:val="single" w:sz="4" w:space="0" w:color="auto"/>
            </w:tcBorders>
            <w:vAlign w:val="center"/>
            <w:hideMark/>
          </w:tcPr>
          <w:p w14:paraId="5B4BE507" w14:textId="77777777" w:rsidR="00EB237D" w:rsidRPr="001E3493" w:rsidRDefault="00EB237D" w:rsidP="00EB237D">
            <w:pPr>
              <w:spacing w:line="240" w:lineRule="auto"/>
            </w:pPr>
            <w:r w:rsidRPr="001E3493">
              <w:t>2</w:t>
            </w:r>
          </w:p>
        </w:tc>
        <w:tc>
          <w:tcPr>
            <w:tcW w:w="440" w:type="pct"/>
            <w:tcBorders>
              <w:top w:val="single" w:sz="4" w:space="0" w:color="auto"/>
              <w:left w:val="single" w:sz="4" w:space="0" w:color="auto"/>
              <w:bottom w:val="single" w:sz="4" w:space="0" w:color="auto"/>
              <w:right w:val="single" w:sz="4" w:space="0" w:color="auto"/>
            </w:tcBorders>
            <w:vAlign w:val="center"/>
            <w:hideMark/>
          </w:tcPr>
          <w:p w14:paraId="099E30F0" w14:textId="77777777" w:rsidR="00EB237D" w:rsidRPr="001E3493" w:rsidRDefault="00EB237D" w:rsidP="00EB237D">
            <w:pPr>
              <w:spacing w:line="240" w:lineRule="auto"/>
            </w:pPr>
            <w:r w:rsidRPr="001E3493">
              <w:t>2</w:t>
            </w:r>
          </w:p>
        </w:tc>
        <w:tc>
          <w:tcPr>
            <w:tcW w:w="314" w:type="pct"/>
            <w:tcBorders>
              <w:top w:val="single" w:sz="4" w:space="0" w:color="auto"/>
              <w:left w:val="single" w:sz="4" w:space="0" w:color="auto"/>
              <w:bottom w:val="single" w:sz="4" w:space="0" w:color="auto"/>
              <w:right w:val="single" w:sz="4" w:space="0" w:color="auto"/>
            </w:tcBorders>
            <w:vAlign w:val="center"/>
            <w:hideMark/>
          </w:tcPr>
          <w:p w14:paraId="14C8102D" w14:textId="77777777" w:rsidR="00EB237D" w:rsidRPr="001E3493" w:rsidRDefault="00EB237D" w:rsidP="00EB237D">
            <w:pPr>
              <w:spacing w:line="240" w:lineRule="auto"/>
            </w:pPr>
            <w:r w:rsidRPr="001E3493">
              <w:t>1</w:t>
            </w:r>
          </w:p>
        </w:tc>
        <w:tc>
          <w:tcPr>
            <w:tcW w:w="332" w:type="pct"/>
            <w:tcBorders>
              <w:top w:val="single" w:sz="4" w:space="0" w:color="auto"/>
              <w:left w:val="single" w:sz="4" w:space="0" w:color="auto"/>
              <w:bottom w:val="single" w:sz="4" w:space="0" w:color="auto"/>
              <w:right w:val="single" w:sz="4" w:space="0" w:color="auto"/>
            </w:tcBorders>
            <w:vAlign w:val="center"/>
            <w:hideMark/>
          </w:tcPr>
          <w:p w14:paraId="5A214F89" w14:textId="77777777" w:rsidR="00EB237D" w:rsidRPr="001E3493" w:rsidRDefault="00EB237D" w:rsidP="00EB237D">
            <w:pPr>
              <w:spacing w:line="240" w:lineRule="auto"/>
            </w:pPr>
            <w:r w:rsidRPr="001E3493">
              <w:t>2</w:t>
            </w:r>
          </w:p>
        </w:tc>
        <w:tc>
          <w:tcPr>
            <w:tcW w:w="440" w:type="pct"/>
            <w:tcBorders>
              <w:top w:val="single" w:sz="4" w:space="0" w:color="auto"/>
              <w:left w:val="single" w:sz="4" w:space="0" w:color="auto"/>
              <w:bottom w:val="single" w:sz="4" w:space="0" w:color="auto"/>
              <w:right w:val="single" w:sz="4" w:space="0" w:color="auto"/>
            </w:tcBorders>
            <w:vAlign w:val="center"/>
            <w:hideMark/>
          </w:tcPr>
          <w:p w14:paraId="4AF515A8" w14:textId="77777777" w:rsidR="00EB237D" w:rsidRPr="001E3493" w:rsidRDefault="00EB237D" w:rsidP="00EB237D">
            <w:pPr>
              <w:spacing w:line="240" w:lineRule="auto"/>
            </w:pPr>
            <w:r w:rsidRPr="001E3493">
              <w:t>2</w:t>
            </w:r>
          </w:p>
        </w:tc>
        <w:tc>
          <w:tcPr>
            <w:tcW w:w="314" w:type="pct"/>
            <w:tcBorders>
              <w:top w:val="single" w:sz="4" w:space="0" w:color="auto"/>
              <w:left w:val="single" w:sz="4" w:space="0" w:color="auto"/>
              <w:bottom w:val="single" w:sz="4" w:space="0" w:color="auto"/>
              <w:right w:val="single" w:sz="4" w:space="0" w:color="auto"/>
            </w:tcBorders>
            <w:vAlign w:val="center"/>
            <w:hideMark/>
          </w:tcPr>
          <w:p w14:paraId="374CB489" w14:textId="77777777" w:rsidR="00EB237D" w:rsidRPr="001E3493" w:rsidRDefault="00EB237D" w:rsidP="00EB237D">
            <w:pPr>
              <w:spacing w:line="240" w:lineRule="auto"/>
            </w:pPr>
            <w:r w:rsidRPr="001E3493">
              <w:t>1</w:t>
            </w:r>
          </w:p>
        </w:tc>
        <w:tc>
          <w:tcPr>
            <w:tcW w:w="332" w:type="pct"/>
            <w:tcBorders>
              <w:top w:val="single" w:sz="4" w:space="0" w:color="auto"/>
              <w:left w:val="single" w:sz="4" w:space="0" w:color="auto"/>
              <w:bottom w:val="single" w:sz="4" w:space="0" w:color="auto"/>
              <w:right w:val="single" w:sz="4" w:space="0" w:color="auto"/>
            </w:tcBorders>
            <w:vAlign w:val="center"/>
            <w:hideMark/>
          </w:tcPr>
          <w:p w14:paraId="14B6B1D5" w14:textId="77777777" w:rsidR="00EB237D" w:rsidRPr="001E3493" w:rsidRDefault="00EB237D" w:rsidP="00EB237D">
            <w:pPr>
              <w:spacing w:line="240" w:lineRule="auto"/>
            </w:pPr>
            <w:r w:rsidRPr="001E3493">
              <w:t>2</w:t>
            </w:r>
          </w:p>
        </w:tc>
        <w:tc>
          <w:tcPr>
            <w:tcW w:w="440" w:type="pct"/>
            <w:tcBorders>
              <w:top w:val="single" w:sz="4" w:space="0" w:color="auto"/>
              <w:left w:val="single" w:sz="4" w:space="0" w:color="auto"/>
              <w:bottom w:val="single" w:sz="4" w:space="0" w:color="auto"/>
              <w:right w:val="single" w:sz="4" w:space="0" w:color="auto"/>
            </w:tcBorders>
            <w:vAlign w:val="center"/>
            <w:hideMark/>
          </w:tcPr>
          <w:p w14:paraId="3FD0E57C" w14:textId="77777777" w:rsidR="00EB237D" w:rsidRPr="001E3493" w:rsidRDefault="00EB237D" w:rsidP="00EB237D">
            <w:pPr>
              <w:spacing w:line="240" w:lineRule="auto"/>
            </w:pPr>
            <w:r w:rsidRPr="001E3493">
              <w:t>2</w:t>
            </w:r>
          </w:p>
        </w:tc>
        <w:tc>
          <w:tcPr>
            <w:tcW w:w="313" w:type="pct"/>
            <w:tcBorders>
              <w:top w:val="single" w:sz="4" w:space="0" w:color="auto"/>
              <w:left w:val="single" w:sz="4" w:space="0" w:color="auto"/>
              <w:bottom w:val="single" w:sz="4" w:space="0" w:color="auto"/>
              <w:right w:val="single" w:sz="4" w:space="0" w:color="auto"/>
            </w:tcBorders>
            <w:vAlign w:val="center"/>
            <w:hideMark/>
          </w:tcPr>
          <w:p w14:paraId="4C00AD39" w14:textId="77777777" w:rsidR="00EB237D" w:rsidRPr="001E3493" w:rsidRDefault="00EB237D" w:rsidP="00EB237D">
            <w:pPr>
              <w:spacing w:line="240" w:lineRule="auto"/>
            </w:pPr>
            <w:r w:rsidRPr="001E3493">
              <w:t>1</w:t>
            </w:r>
          </w:p>
        </w:tc>
        <w:tc>
          <w:tcPr>
            <w:tcW w:w="330" w:type="pct"/>
            <w:tcBorders>
              <w:top w:val="single" w:sz="4" w:space="0" w:color="auto"/>
              <w:left w:val="single" w:sz="4" w:space="0" w:color="auto"/>
              <w:bottom w:val="single" w:sz="4" w:space="0" w:color="auto"/>
              <w:right w:val="single" w:sz="4" w:space="0" w:color="auto"/>
            </w:tcBorders>
            <w:vAlign w:val="center"/>
            <w:hideMark/>
          </w:tcPr>
          <w:p w14:paraId="5102421E" w14:textId="77777777" w:rsidR="00EB237D" w:rsidRPr="001E3493" w:rsidRDefault="00EB237D" w:rsidP="00EB237D">
            <w:pPr>
              <w:spacing w:line="240" w:lineRule="auto"/>
            </w:pPr>
            <w:r w:rsidRPr="001E3493">
              <w:t>2</w:t>
            </w:r>
          </w:p>
        </w:tc>
      </w:tr>
      <w:tr w:rsidR="00EB237D" w:rsidRPr="001E3493" w14:paraId="721D1A11" w14:textId="77777777" w:rsidTr="004410D8">
        <w:trPr>
          <w:trHeight w:val="549"/>
        </w:trPr>
        <w:tc>
          <w:tcPr>
            <w:tcW w:w="656" w:type="pct"/>
            <w:tcBorders>
              <w:top w:val="single" w:sz="4" w:space="0" w:color="auto"/>
              <w:left w:val="single" w:sz="4" w:space="0" w:color="auto"/>
              <w:bottom w:val="single" w:sz="4" w:space="0" w:color="auto"/>
              <w:right w:val="single" w:sz="4" w:space="0" w:color="auto"/>
            </w:tcBorders>
            <w:noWrap/>
            <w:vAlign w:val="center"/>
          </w:tcPr>
          <w:p w14:paraId="06427721" w14:textId="77777777" w:rsidR="00EB237D" w:rsidRPr="001E3493" w:rsidRDefault="00EB237D" w:rsidP="00EB237D">
            <w:pPr>
              <w:spacing w:line="240" w:lineRule="auto"/>
            </w:pPr>
            <w:bookmarkStart w:id="88" w:name="_Hlk179276571"/>
            <w:r w:rsidRPr="001E3493">
              <w:t>Soft tissue response - Surrounding bone (SFB)</w:t>
            </w:r>
          </w:p>
        </w:tc>
        <w:tc>
          <w:tcPr>
            <w:tcW w:w="440" w:type="pct"/>
            <w:tcBorders>
              <w:top w:val="single" w:sz="4" w:space="0" w:color="auto"/>
              <w:left w:val="single" w:sz="4" w:space="0" w:color="auto"/>
              <w:bottom w:val="single" w:sz="4" w:space="0" w:color="auto"/>
              <w:right w:val="single" w:sz="4" w:space="0" w:color="auto"/>
            </w:tcBorders>
            <w:vAlign w:val="center"/>
            <w:hideMark/>
          </w:tcPr>
          <w:p w14:paraId="3EE0EBB4" w14:textId="77777777" w:rsidR="00EB237D" w:rsidRPr="001E3493" w:rsidRDefault="00EB237D" w:rsidP="00EB237D">
            <w:pPr>
              <w:spacing w:line="240" w:lineRule="auto"/>
            </w:pPr>
            <w:r w:rsidRPr="001E3493">
              <w:t>0</w:t>
            </w:r>
          </w:p>
        </w:tc>
        <w:tc>
          <w:tcPr>
            <w:tcW w:w="314" w:type="pct"/>
            <w:tcBorders>
              <w:top w:val="single" w:sz="4" w:space="0" w:color="auto"/>
              <w:left w:val="single" w:sz="4" w:space="0" w:color="auto"/>
              <w:bottom w:val="single" w:sz="4" w:space="0" w:color="auto"/>
              <w:right w:val="single" w:sz="4" w:space="0" w:color="auto"/>
            </w:tcBorders>
            <w:vAlign w:val="center"/>
            <w:hideMark/>
          </w:tcPr>
          <w:p w14:paraId="55BF3381" w14:textId="77777777" w:rsidR="00EB237D" w:rsidRPr="001E3493" w:rsidRDefault="00EB237D" w:rsidP="00EB237D">
            <w:pPr>
              <w:spacing w:line="240" w:lineRule="auto"/>
            </w:pPr>
            <w:r w:rsidRPr="001E3493">
              <w:t>0</w:t>
            </w:r>
          </w:p>
        </w:tc>
        <w:tc>
          <w:tcPr>
            <w:tcW w:w="332" w:type="pct"/>
            <w:tcBorders>
              <w:top w:val="single" w:sz="4" w:space="0" w:color="auto"/>
              <w:left w:val="single" w:sz="4" w:space="0" w:color="auto"/>
              <w:bottom w:val="single" w:sz="4" w:space="0" w:color="auto"/>
              <w:right w:val="single" w:sz="4" w:space="0" w:color="auto"/>
            </w:tcBorders>
            <w:vAlign w:val="center"/>
            <w:hideMark/>
          </w:tcPr>
          <w:p w14:paraId="2327B0E9" w14:textId="77777777" w:rsidR="00EB237D" w:rsidRPr="001E3493" w:rsidRDefault="00EB237D" w:rsidP="00EB237D">
            <w:pPr>
              <w:spacing w:line="240" w:lineRule="auto"/>
            </w:pPr>
            <w:r w:rsidRPr="001E3493">
              <w:t>1</w:t>
            </w:r>
          </w:p>
        </w:tc>
        <w:tc>
          <w:tcPr>
            <w:tcW w:w="440" w:type="pct"/>
            <w:tcBorders>
              <w:top w:val="single" w:sz="4" w:space="0" w:color="auto"/>
              <w:left w:val="single" w:sz="4" w:space="0" w:color="auto"/>
              <w:bottom w:val="single" w:sz="4" w:space="0" w:color="auto"/>
              <w:right w:val="single" w:sz="4" w:space="0" w:color="auto"/>
            </w:tcBorders>
            <w:vAlign w:val="center"/>
            <w:hideMark/>
          </w:tcPr>
          <w:p w14:paraId="44BA9457" w14:textId="77777777" w:rsidR="00EB237D" w:rsidRPr="001E3493" w:rsidRDefault="00EB237D" w:rsidP="00EB237D">
            <w:pPr>
              <w:spacing w:line="240" w:lineRule="auto"/>
            </w:pPr>
            <w:r w:rsidRPr="001E3493">
              <w:t>1</w:t>
            </w:r>
          </w:p>
        </w:tc>
        <w:tc>
          <w:tcPr>
            <w:tcW w:w="314" w:type="pct"/>
            <w:tcBorders>
              <w:top w:val="single" w:sz="4" w:space="0" w:color="auto"/>
              <w:left w:val="single" w:sz="4" w:space="0" w:color="auto"/>
              <w:bottom w:val="single" w:sz="4" w:space="0" w:color="auto"/>
              <w:right w:val="single" w:sz="4" w:space="0" w:color="auto"/>
            </w:tcBorders>
            <w:vAlign w:val="center"/>
            <w:hideMark/>
          </w:tcPr>
          <w:p w14:paraId="44D9A233" w14:textId="77777777" w:rsidR="00EB237D" w:rsidRPr="001E3493" w:rsidRDefault="00EB237D" w:rsidP="00EB237D">
            <w:pPr>
              <w:spacing w:line="240" w:lineRule="auto"/>
            </w:pPr>
            <w:r w:rsidRPr="001E3493">
              <w:t>1</w:t>
            </w:r>
          </w:p>
        </w:tc>
        <w:tc>
          <w:tcPr>
            <w:tcW w:w="332" w:type="pct"/>
            <w:tcBorders>
              <w:top w:val="single" w:sz="4" w:space="0" w:color="auto"/>
              <w:left w:val="single" w:sz="4" w:space="0" w:color="auto"/>
              <w:bottom w:val="single" w:sz="4" w:space="0" w:color="auto"/>
              <w:right w:val="single" w:sz="4" w:space="0" w:color="auto"/>
            </w:tcBorders>
            <w:vAlign w:val="center"/>
            <w:hideMark/>
          </w:tcPr>
          <w:p w14:paraId="6C305B23" w14:textId="77777777" w:rsidR="00EB237D" w:rsidRPr="001E3493" w:rsidRDefault="00EB237D" w:rsidP="00EB237D">
            <w:pPr>
              <w:spacing w:line="240" w:lineRule="auto"/>
            </w:pPr>
            <w:r w:rsidRPr="001E3493">
              <w:t>2</w:t>
            </w:r>
          </w:p>
        </w:tc>
        <w:tc>
          <w:tcPr>
            <w:tcW w:w="440" w:type="pct"/>
            <w:tcBorders>
              <w:top w:val="single" w:sz="4" w:space="0" w:color="auto"/>
              <w:left w:val="single" w:sz="4" w:space="0" w:color="auto"/>
              <w:bottom w:val="single" w:sz="4" w:space="0" w:color="auto"/>
              <w:right w:val="single" w:sz="4" w:space="0" w:color="auto"/>
            </w:tcBorders>
            <w:vAlign w:val="center"/>
            <w:hideMark/>
          </w:tcPr>
          <w:p w14:paraId="16253B0A" w14:textId="77777777" w:rsidR="00EB237D" w:rsidRPr="001E3493" w:rsidRDefault="00EB237D" w:rsidP="00EB237D">
            <w:pPr>
              <w:spacing w:line="240" w:lineRule="auto"/>
            </w:pPr>
            <w:r w:rsidRPr="001E3493">
              <w:t>1</w:t>
            </w:r>
          </w:p>
        </w:tc>
        <w:tc>
          <w:tcPr>
            <w:tcW w:w="314" w:type="pct"/>
            <w:tcBorders>
              <w:top w:val="single" w:sz="4" w:space="0" w:color="auto"/>
              <w:left w:val="single" w:sz="4" w:space="0" w:color="auto"/>
              <w:bottom w:val="single" w:sz="4" w:space="0" w:color="auto"/>
              <w:right w:val="single" w:sz="4" w:space="0" w:color="auto"/>
            </w:tcBorders>
            <w:vAlign w:val="center"/>
            <w:hideMark/>
          </w:tcPr>
          <w:p w14:paraId="2D56A2B6" w14:textId="77777777" w:rsidR="00EB237D" w:rsidRPr="001E3493" w:rsidRDefault="00EB237D" w:rsidP="00EB237D">
            <w:pPr>
              <w:spacing w:line="240" w:lineRule="auto"/>
            </w:pPr>
            <w:r w:rsidRPr="001E3493">
              <w:t>0</w:t>
            </w:r>
          </w:p>
        </w:tc>
        <w:tc>
          <w:tcPr>
            <w:tcW w:w="332" w:type="pct"/>
            <w:tcBorders>
              <w:top w:val="single" w:sz="4" w:space="0" w:color="auto"/>
              <w:left w:val="single" w:sz="4" w:space="0" w:color="auto"/>
              <w:bottom w:val="single" w:sz="4" w:space="0" w:color="auto"/>
              <w:right w:val="single" w:sz="4" w:space="0" w:color="auto"/>
            </w:tcBorders>
            <w:vAlign w:val="center"/>
            <w:hideMark/>
          </w:tcPr>
          <w:p w14:paraId="6FACDCCE" w14:textId="77777777" w:rsidR="00EB237D" w:rsidRPr="001E3493" w:rsidRDefault="00EB237D" w:rsidP="00EB237D">
            <w:pPr>
              <w:spacing w:line="240" w:lineRule="auto"/>
            </w:pPr>
            <w:r w:rsidRPr="001E3493">
              <w:t>2</w:t>
            </w:r>
          </w:p>
        </w:tc>
        <w:tc>
          <w:tcPr>
            <w:tcW w:w="440" w:type="pct"/>
            <w:tcBorders>
              <w:top w:val="single" w:sz="4" w:space="0" w:color="auto"/>
              <w:left w:val="single" w:sz="4" w:space="0" w:color="auto"/>
              <w:bottom w:val="single" w:sz="4" w:space="0" w:color="auto"/>
              <w:right w:val="single" w:sz="4" w:space="0" w:color="auto"/>
            </w:tcBorders>
            <w:vAlign w:val="center"/>
            <w:hideMark/>
          </w:tcPr>
          <w:p w14:paraId="559FCFFC" w14:textId="77777777" w:rsidR="00EB237D" w:rsidRPr="001E3493" w:rsidRDefault="00EB237D" w:rsidP="00EB237D">
            <w:pPr>
              <w:spacing w:line="240" w:lineRule="auto"/>
            </w:pPr>
            <w:r w:rsidRPr="001E3493">
              <w:t>1</w:t>
            </w:r>
          </w:p>
        </w:tc>
        <w:tc>
          <w:tcPr>
            <w:tcW w:w="313" w:type="pct"/>
            <w:tcBorders>
              <w:top w:val="single" w:sz="4" w:space="0" w:color="auto"/>
              <w:left w:val="single" w:sz="4" w:space="0" w:color="auto"/>
              <w:bottom w:val="single" w:sz="4" w:space="0" w:color="auto"/>
              <w:right w:val="single" w:sz="4" w:space="0" w:color="auto"/>
            </w:tcBorders>
            <w:vAlign w:val="center"/>
            <w:hideMark/>
          </w:tcPr>
          <w:p w14:paraId="6EFAC7D7" w14:textId="77777777" w:rsidR="00EB237D" w:rsidRPr="001E3493" w:rsidRDefault="00EB237D" w:rsidP="00EB237D">
            <w:pPr>
              <w:spacing w:line="240" w:lineRule="auto"/>
            </w:pPr>
            <w:r w:rsidRPr="001E3493">
              <w:t>0</w:t>
            </w:r>
          </w:p>
        </w:tc>
        <w:tc>
          <w:tcPr>
            <w:tcW w:w="330" w:type="pct"/>
            <w:tcBorders>
              <w:top w:val="single" w:sz="4" w:space="0" w:color="auto"/>
              <w:left w:val="single" w:sz="4" w:space="0" w:color="auto"/>
              <w:bottom w:val="single" w:sz="4" w:space="0" w:color="auto"/>
              <w:right w:val="single" w:sz="4" w:space="0" w:color="auto"/>
            </w:tcBorders>
            <w:vAlign w:val="center"/>
            <w:hideMark/>
          </w:tcPr>
          <w:p w14:paraId="25D18662" w14:textId="77777777" w:rsidR="00EB237D" w:rsidRPr="001E3493" w:rsidRDefault="00EB237D" w:rsidP="00EB237D">
            <w:pPr>
              <w:spacing w:line="240" w:lineRule="auto"/>
            </w:pPr>
            <w:r w:rsidRPr="001E3493">
              <w:t>1</w:t>
            </w:r>
          </w:p>
        </w:tc>
      </w:tr>
      <w:tr w:rsidR="00EB237D" w:rsidRPr="001E3493" w14:paraId="72D006EF" w14:textId="77777777" w:rsidTr="004410D8">
        <w:trPr>
          <w:trHeight w:val="442"/>
        </w:trPr>
        <w:tc>
          <w:tcPr>
            <w:tcW w:w="656" w:type="pct"/>
            <w:tcBorders>
              <w:top w:val="single" w:sz="4" w:space="0" w:color="auto"/>
              <w:left w:val="single" w:sz="4" w:space="0" w:color="auto"/>
              <w:bottom w:val="single" w:sz="4" w:space="0" w:color="auto"/>
              <w:right w:val="single" w:sz="4" w:space="0" w:color="auto"/>
            </w:tcBorders>
            <w:noWrap/>
            <w:vAlign w:val="center"/>
            <w:hideMark/>
          </w:tcPr>
          <w:p w14:paraId="617DEE6B" w14:textId="77777777" w:rsidR="00EB237D" w:rsidRPr="001E3493" w:rsidRDefault="00EB237D" w:rsidP="00EB237D">
            <w:pPr>
              <w:spacing w:line="240" w:lineRule="auto"/>
            </w:pPr>
            <w:r w:rsidRPr="001E3493">
              <w:t>Soft tissue response - Defect area (SFD)</w:t>
            </w:r>
          </w:p>
        </w:tc>
        <w:tc>
          <w:tcPr>
            <w:tcW w:w="440" w:type="pct"/>
            <w:tcBorders>
              <w:top w:val="single" w:sz="4" w:space="0" w:color="auto"/>
              <w:left w:val="single" w:sz="4" w:space="0" w:color="auto"/>
              <w:bottom w:val="single" w:sz="4" w:space="0" w:color="auto"/>
              <w:right w:val="single" w:sz="4" w:space="0" w:color="auto"/>
            </w:tcBorders>
            <w:vAlign w:val="center"/>
            <w:hideMark/>
          </w:tcPr>
          <w:p w14:paraId="37305C9B" w14:textId="77777777" w:rsidR="00EB237D" w:rsidRPr="001E3493" w:rsidRDefault="00EB237D" w:rsidP="00EB237D">
            <w:pPr>
              <w:spacing w:line="240" w:lineRule="auto"/>
            </w:pPr>
            <w:r w:rsidRPr="001E3493">
              <w:t>2</w:t>
            </w:r>
          </w:p>
        </w:tc>
        <w:tc>
          <w:tcPr>
            <w:tcW w:w="314" w:type="pct"/>
            <w:tcBorders>
              <w:top w:val="single" w:sz="4" w:space="0" w:color="auto"/>
              <w:left w:val="single" w:sz="4" w:space="0" w:color="auto"/>
              <w:bottom w:val="single" w:sz="4" w:space="0" w:color="auto"/>
              <w:right w:val="single" w:sz="4" w:space="0" w:color="auto"/>
            </w:tcBorders>
            <w:vAlign w:val="center"/>
            <w:hideMark/>
          </w:tcPr>
          <w:p w14:paraId="555D8910" w14:textId="77777777" w:rsidR="00EB237D" w:rsidRPr="001E3493" w:rsidRDefault="00EB237D" w:rsidP="00EB237D">
            <w:pPr>
              <w:spacing w:line="240" w:lineRule="auto"/>
            </w:pPr>
            <w:r w:rsidRPr="001E3493">
              <w:t>0</w:t>
            </w:r>
          </w:p>
        </w:tc>
        <w:tc>
          <w:tcPr>
            <w:tcW w:w="332" w:type="pct"/>
            <w:tcBorders>
              <w:top w:val="single" w:sz="4" w:space="0" w:color="auto"/>
              <w:left w:val="single" w:sz="4" w:space="0" w:color="auto"/>
              <w:bottom w:val="single" w:sz="4" w:space="0" w:color="auto"/>
              <w:right w:val="single" w:sz="4" w:space="0" w:color="auto"/>
            </w:tcBorders>
            <w:vAlign w:val="center"/>
            <w:hideMark/>
          </w:tcPr>
          <w:p w14:paraId="00601417" w14:textId="77777777" w:rsidR="00EB237D" w:rsidRPr="001E3493" w:rsidRDefault="00EB237D" w:rsidP="00EB237D">
            <w:pPr>
              <w:spacing w:line="240" w:lineRule="auto"/>
            </w:pPr>
            <w:r w:rsidRPr="001E3493">
              <w:t>2</w:t>
            </w:r>
          </w:p>
        </w:tc>
        <w:tc>
          <w:tcPr>
            <w:tcW w:w="440" w:type="pct"/>
            <w:tcBorders>
              <w:top w:val="single" w:sz="4" w:space="0" w:color="auto"/>
              <w:left w:val="single" w:sz="4" w:space="0" w:color="auto"/>
              <w:bottom w:val="single" w:sz="4" w:space="0" w:color="auto"/>
              <w:right w:val="single" w:sz="4" w:space="0" w:color="auto"/>
            </w:tcBorders>
            <w:vAlign w:val="center"/>
            <w:hideMark/>
          </w:tcPr>
          <w:p w14:paraId="00EF71B4" w14:textId="77777777" w:rsidR="00EB237D" w:rsidRPr="001E3493" w:rsidRDefault="00EB237D" w:rsidP="00EB237D">
            <w:pPr>
              <w:spacing w:line="240" w:lineRule="auto"/>
            </w:pPr>
            <w:r w:rsidRPr="001E3493">
              <w:t>1</w:t>
            </w:r>
          </w:p>
        </w:tc>
        <w:tc>
          <w:tcPr>
            <w:tcW w:w="314" w:type="pct"/>
            <w:tcBorders>
              <w:top w:val="single" w:sz="4" w:space="0" w:color="auto"/>
              <w:left w:val="single" w:sz="4" w:space="0" w:color="auto"/>
              <w:bottom w:val="single" w:sz="4" w:space="0" w:color="auto"/>
              <w:right w:val="single" w:sz="4" w:space="0" w:color="auto"/>
            </w:tcBorders>
            <w:vAlign w:val="center"/>
            <w:hideMark/>
          </w:tcPr>
          <w:p w14:paraId="7CE9B478" w14:textId="77777777" w:rsidR="00EB237D" w:rsidRPr="001E3493" w:rsidRDefault="00EB237D" w:rsidP="00EB237D">
            <w:pPr>
              <w:spacing w:line="240" w:lineRule="auto"/>
            </w:pPr>
            <w:r w:rsidRPr="001E3493">
              <w:t>1</w:t>
            </w:r>
          </w:p>
        </w:tc>
        <w:tc>
          <w:tcPr>
            <w:tcW w:w="332" w:type="pct"/>
            <w:tcBorders>
              <w:top w:val="single" w:sz="4" w:space="0" w:color="auto"/>
              <w:left w:val="single" w:sz="4" w:space="0" w:color="auto"/>
              <w:bottom w:val="single" w:sz="4" w:space="0" w:color="auto"/>
              <w:right w:val="single" w:sz="4" w:space="0" w:color="auto"/>
            </w:tcBorders>
            <w:vAlign w:val="center"/>
            <w:hideMark/>
          </w:tcPr>
          <w:p w14:paraId="2CBD6302" w14:textId="77777777" w:rsidR="00EB237D" w:rsidRPr="001E3493" w:rsidRDefault="00EB237D" w:rsidP="00EB237D">
            <w:pPr>
              <w:spacing w:line="240" w:lineRule="auto"/>
            </w:pPr>
            <w:r w:rsidRPr="001E3493">
              <w:t>2</w:t>
            </w:r>
          </w:p>
        </w:tc>
        <w:tc>
          <w:tcPr>
            <w:tcW w:w="440" w:type="pct"/>
            <w:tcBorders>
              <w:top w:val="single" w:sz="4" w:space="0" w:color="auto"/>
              <w:left w:val="single" w:sz="4" w:space="0" w:color="auto"/>
              <w:bottom w:val="single" w:sz="4" w:space="0" w:color="auto"/>
              <w:right w:val="single" w:sz="4" w:space="0" w:color="auto"/>
            </w:tcBorders>
            <w:vAlign w:val="center"/>
            <w:hideMark/>
          </w:tcPr>
          <w:p w14:paraId="788C02E3" w14:textId="77777777" w:rsidR="00EB237D" w:rsidRPr="001E3493" w:rsidRDefault="00EB237D" w:rsidP="00EB237D">
            <w:pPr>
              <w:spacing w:line="240" w:lineRule="auto"/>
            </w:pPr>
            <w:r w:rsidRPr="001E3493">
              <w:t>2</w:t>
            </w:r>
          </w:p>
        </w:tc>
        <w:tc>
          <w:tcPr>
            <w:tcW w:w="314" w:type="pct"/>
            <w:tcBorders>
              <w:top w:val="single" w:sz="4" w:space="0" w:color="auto"/>
              <w:left w:val="single" w:sz="4" w:space="0" w:color="auto"/>
              <w:bottom w:val="single" w:sz="4" w:space="0" w:color="auto"/>
              <w:right w:val="single" w:sz="4" w:space="0" w:color="auto"/>
            </w:tcBorders>
            <w:vAlign w:val="center"/>
            <w:hideMark/>
          </w:tcPr>
          <w:p w14:paraId="2E57C364" w14:textId="77777777" w:rsidR="00EB237D" w:rsidRPr="001E3493" w:rsidRDefault="00EB237D" w:rsidP="00EB237D">
            <w:pPr>
              <w:spacing w:line="240" w:lineRule="auto"/>
            </w:pPr>
            <w:r w:rsidRPr="001E3493">
              <w:t>1</w:t>
            </w:r>
          </w:p>
        </w:tc>
        <w:tc>
          <w:tcPr>
            <w:tcW w:w="332" w:type="pct"/>
            <w:tcBorders>
              <w:top w:val="single" w:sz="4" w:space="0" w:color="auto"/>
              <w:left w:val="single" w:sz="4" w:space="0" w:color="auto"/>
              <w:bottom w:val="single" w:sz="4" w:space="0" w:color="auto"/>
              <w:right w:val="single" w:sz="4" w:space="0" w:color="auto"/>
            </w:tcBorders>
            <w:vAlign w:val="center"/>
            <w:hideMark/>
          </w:tcPr>
          <w:p w14:paraId="77EF8FCB" w14:textId="77777777" w:rsidR="00EB237D" w:rsidRPr="001E3493" w:rsidRDefault="00EB237D" w:rsidP="00EB237D">
            <w:pPr>
              <w:spacing w:line="240" w:lineRule="auto"/>
            </w:pPr>
            <w:r w:rsidRPr="001E3493">
              <w:t>2</w:t>
            </w:r>
          </w:p>
        </w:tc>
        <w:tc>
          <w:tcPr>
            <w:tcW w:w="440" w:type="pct"/>
            <w:tcBorders>
              <w:top w:val="single" w:sz="4" w:space="0" w:color="auto"/>
              <w:left w:val="single" w:sz="4" w:space="0" w:color="auto"/>
              <w:bottom w:val="single" w:sz="4" w:space="0" w:color="auto"/>
              <w:right w:val="single" w:sz="4" w:space="0" w:color="auto"/>
            </w:tcBorders>
            <w:vAlign w:val="center"/>
            <w:hideMark/>
          </w:tcPr>
          <w:p w14:paraId="3C6C4EFD" w14:textId="77777777" w:rsidR="00EB237D" w:rsidRPr="001E3493" w:rsidRDefault="00EB237D" w:rsidP="00EB237D">
            <w:pPr>
              <w:spacing w:line="240" w:lineRule="auto"/>
            </w:pPr>
            <w:r w:rsidRPr="001E3493">
              <w:t>2</w:t>
            </w:r>
          </w:p>
        </w:tc>
        <w:tc>
          <w:tcPr>
            <w:tcW w:w="313" w:type="pct"/>
            <w:tcBorders>
              <w:top w:val="single" w:sz="4" w:space="0" w:color="auto"/>
              <w:left w:val="single" w:sz="4" w:space="0" w:color="auto"/>
              <w:bottom w:val="single" w:sz="4" w:space="0" w:color="auto"/>
              <w:right w:val="single" w:sz="4" w:space="0" w:color="auto"/>
            </w:tcBorders>
            <w:vAlign w:val="center"/>
            <w:hideMark/>
          </w:tcPr>
          <w:p w14:paraId="221F1DA6" w14:textId="77777777" w:rsidR="00EB237D" w:rsidRPr="001E3493" w:rsidRDefault="00EB237D" w:rsidP="00EB237D">
            <w:pPr>
              <w:spacing w:line="240" w:lineRule="auto"/>
            </w:pPr>
            <w:r w:rsidRPr="001E3493">
              <w:t>2</w:t>
            </w:r>
          </w:p>
        </w:tc>
        <w:tc>
          <w:tcPr>
            <w:tcW w:w="330" w:type="pct"/>
            <w:tcBorders>
              <w:top w:val="single" w:sz="4" w:space="0" w:color="auto"/>
              <w:left w:val="single" w:sz="4" w:space="0" w:color="auto"/>
              <w:bottom w:val="single" w:sz="4" w:space="0" w:color="auto"/>
              <w:right w:val="single" w:sz="4" w:space="0" w:color="auto"/>
            </w:tcBorders>
            <w:vAlign w:val="center"/>
            <w:hideMark/>
          </w:tcPr>
          <w:p w14:paraId="1EC125B3" w14:textId="77777777" w:rsidR="00EB237D" w:rsidRPr="001E3493" w:rsidRDefault="00EB237D" w:rsidP="00EB237D">
            <w:pPr>
              <w:spacing w:line="240" w:lineRule="auto"/>
            </w:pPr>
            <w:r w:rsidRPr="001E3493">
              <w:t>2</w:t>
            </w:r>
          </w:p>
        </w:tc>
      </w:tr>
      <w:bookmarkEnd w:id="88"/>
    </w:tbl>
    <w:p w14:paraId="1BCB152E" w14:textId="0841D992" w:rsidR="00EB237D" w:rsidRDefault="00F9195D" w:rsidP="00EB237D">
      <w:r w:rsidRPr="001E3493">
        <w:rPr>
          <w:color w:val="000000" w:themeColor="text1"/>
        </w:rPr>
        <w:br w:type="page"/>
      </w:r>
    </w:p>
    <w:p w14:paraId="07A94A64" w14:textId="02108FB1" w:rsidR="00F9195D" w:rsidRPr="001E3493" w:rsidRDefault="00F9195D" w:rsidP="00B46408">
      <w:pPr>
        <w:pStyle w:val="Caption"/>
      </w:pPr>
      <w:bookmarkStart w:id="89" w:name="_Toc195707670"/>
      <w:r w:rsidRPr="001E3493">
        <w:lastRenderedPageBreak/>
        <w:t xml:space="preserve">Table </w:t>
      </w:r>
      <w:fldSimple w:instr=" SEQ Table \* ARABIC ">
        <w:r w:rsidR="00056F45">
          <w:rPr>
            <w:noProof/>
          </w:rPr>
          <w:t>18</w:t>
        </w:r>
      </w:fldSimple>
      <w:r w:rsidRPr="001E3493">
        <w:t>: Response criteria score frequency per group</w:t>
      </w:r>
      <w:bookmarkEnd w:id="89"/>
    </w:p>
    <w:tbl>
      <w:tblPr>
        <w:tblW w:w="7636" w:type="dxa"/>
        <w:tblLook w:val="04A0" w:firstRow="1" w:lastRow="0" w:firstColumn="1" w:lastColumn="0" w:noHBand="0" w:noVBand="1"/>
      </w:tblPr>
      <w:tblGrid>
        <w:gridCol w:w="1112"/>
        <w:gridCol w:w="1112"/>
        <w:gridCol w:w="1194"/>
        <w:gridCol w:w="1194"/>
        <w:gridCol w:w="1512"/>
        <w:gridCol w:w="1512"/>
      </w:tblGrid>
      <w:tr w:rsidR="00F9195D" w:rsidRPr="001E3493" w14:paraId="5613EC66" w14:textId="77777777" w:rsidTr="00EB237D">
        <w:trPr>
          <w:trHeight w:val="546"/>
        </w:trPr>
        <w:tc>
          <w:tcPr>
            <w:tcW w:w="1112" w:type="dxa"/>
            <w:tcBorders>
              <w:top w:val="single" w:sz="4" w:space="0" w:color="auto"/>
              <w:left w:val="nil"/>
              <w:bottom w:val="single" w:sz="4" w:space="0" w:color="auto"/>
              <w:right w:val="nil"/>
            </w:tcBorders>
            <w:noWrap/>
            <w:vAlign w:val="center"/>
            <w:hideMark/>
          </w:tcPr>
          <w:p w14:paraId="04978F43" w14:textId="77777777" w:rsidR="00F9195D" w:rsidRPr="001E3493" w:rsidRDefault="00F9195D" w:rsidP="00E53010">
            <w:pPr>
              <w:spacing w:line="240" w:lineRule="auto"/>
            </w:pPr>
            <w:r w:rsidRPr="001E3493">
              <w:t>Group</w:t>
            </w:r>
          </w:p>
        </w:tc>
        <w:tc>
          <w:tcPr>
            <w:tcW w:w="1112" w:type="dxa"/>
            <w:tcBorders>
              <w:top w:val="single" w:sz="4" w:space="0" w:color="auto"/>
              <w:left w:val="nil"/>
              <w:bottom w:val="single" w:sz="4" w:space="0" w:color="auto"/>
              <w:right w:val="nil"/>
            </w:tcBorders>
            <w:noWrap/>
            <w:vAlign w:val="center"/>
            <w:hideMark/>
          </w:tcPr>
          <w:p w14:paraId="455FA1E8" w14:textId="77777777" w:rsidR="00F9195D" w:rsidRPr="001E3493" w:rsidRDefault="00F9195D" w:rsidP="00E53010">
            <w:pPr>
              <w:spacing w:line="240" w:lineRule="auto"/>
            </w:pPr>
            <w:r w:rsidRPr="001E3493">
              <w:t>Score</w:t>
            </w:r>
          </w:p>
        </w:tc>
        <w:tc>
          <w:tcPr>
            <w:tcW w:w="1194" w:type="dxa"/>
            <w:tcBorders>
              <w:top w:val="single" w:sz="4" w:space="0" w:color="auto"/>
              <w:left w:val="nil"/>
              <w:bottom w:val="single" w:sz="4" w:space="0" w:color="auto"/>
              <w:right w:val="nil"/>
            </w:tcBorders>
            <w:vAlign w:val="center"/>
            <w:hideMark/>
          </w:tcPr>
          <w:p w14:paraId="00D30D56" w14:textId="77777777" w:rsidR="00F9195D" w:rsidRPr="001E3493" w:rsidRDefault="00F9195D" w:rsidP="00E53010">
            <w:pPr>
              <w:spacing w:line="240" w:lineRule="auto"/>
            </w:pPr>
            <w:r w:rsidRPr="001E3493">
              <w:t>Cell response (CR)</w:t>
            </w:r>
          </w:p>
        </w:tc>
        <w:tc>
          <w:tcPr>
            <w:tcW w:w="1194" w:type="dxa"/>
            <w:tcBorders>
              <w:top w:val="single" w:sz="4" w:space="0" w:color="auto"/>
              <w:left w:val="nil"/>
              <w:bottom w:val="single" w:sz="4" w:space="0" w:color="auto"/>
              <w:right w:val="nil"/>
            </w:tcBorders>
            <w:vAlign w:val="center"/>
            <w:hideMark/>
          </w:tcPr>
          <w:p w14:paraId="3BB35DBB" w14:textId="77777777" w:rsidR="00F9195D" w:rsidRPr="001E3493" w:rsidRDefault="00F9195D" w:rsidP="00E53010">
            <w:pPr>
              <w:spacing w:line="240" w:lineRule="auto"/>
            </w:pPr>
            <w:r w:rsidRPr="001E3493">
              <w:t>New bone response (NBR)</w:t>
            </w:r>
          </w:p>
        </w:tc>
        <w:tc>
          <w:tcPr>
            <w:tcW w:w="1512" w:type="dxa"/>
            <w:tcBorders>
              <w:top w:val="single" w:sz="4" w:space="0" w:color="auto"/>
              <w:left w:val="nil"/>
              <w:bottom w:val="single" w:sz="4" w:space="0" w:color="auto"/>
              <w:right w:val="nil"/>
            </w:tcBorders>
            <w:vAlign w:val="center"/>
            <w:hideMark/>
          </w:tcPr>
          <w:p w14:paraId="6B1F9F55" w14:textId="77777777" w:rsidR="00F9195D" w:rsidRPr="001E3493" w:rsidRDefault="00F9195D" w:rsidP="00E53010">
            <w:pPr>
              <w:spacing w:line="240" w:lineRule="auto"/>
            </w:pPr>
            <w:r w:rsidRPr="001E3493">
              <w:t>Soft tissue response surrounding bone (SFB)</w:t>
            </w:r>
          </w:p>
        </w:tc>
        <w:tc>
          <w:tcPr>
            <w:tcW w:w="1512" w:type="dxa"/>
            <w:tcBorders>
              <w:top w:val="single" w:sz="4" w:space="0" w:color="auto"/>
              <w:left w:val="nil"/>
              <w:bottom w:val="single" w:sz="4" w:space="0" w:color="auto"/>
              <w:right w:val="nil"/>
            </w:tcBorders>
            <w:vAlign w:val="center"/>
            <w:hideMark/>
          </w:tcPr>
          <w:p w14:paraId="3730615D" w14:textId="77777777" w:rsidR="00F9195D" w:rsidRPr="001E3493" w:rsidRDefault="00F9195D" w:rsidP="00E53010">
            <w:pPr>
              <w:spacing w:line="240" w:lineRule="auto"/>
            </w:pPr>
            <w:r w:rsidRPr="001E3493">
              <w:t>Soft tissue response surrounding defect (SFD)</w:t>
            </w:r>
          </w:p>
        </w:tc>
      </w:tr>
      <w:tr w:rsidR="00F9195D" w:rsidRPr="001E3493" w14:paraId="076A2BB4" w14:textId="77777777" w:rsidTr="00EB237D">
        <w:trPr>
          <w:trHeight w:val="168"/>
        </w:trPr>
        <w:tc>
          <w:tcPr>
            <w:tcW w:w="1112" w:type="dxa"/>
            <w:vMerge w:val="restart"/>
            <w:tcBorders>
              <w:top w:val="single" w:sz="4" w:space="0" w:color="auto"/>
              <w:left w:val="nil"/>
              <w:bottom w:val="single" w:sz="4" w:space="0" w:color="000000"/>
              <w:right w:val="single" w:sz="4" w:space="0" w:color="auto"/>
            </w:tcBorders>
            <w:vAlign w:val="center"/>
            <w:hideMark/>
          </w:tcPr>
          <w:p w14:paraId="5560E70F" w14:textId="77777777" w:rsidR="00F9195D" w:rsidRPr="001E3493" w:rsidRDefault="00F9195D" w:rsidP="00E53010">
            <w:pPr>
              <w:spacing w:line="240" w:lineRule="auto"/>
            </w:pPr>
            <w:r w:rsidRPr="001E3493">
              <w:t>SA</w:t>
            </w:r>
          </w:p>
        </w:tc>
        <w:tc>
          <w:tcPr>
            <w:tcW w:w="1112" w:type="dxa"/>
            <w:tcBorders>
              <w:top w:val="single" w:sz="4" w:space="0" w:color="auto"/>
              <w:left w:val="single" w:sz="4" w:space="0" w:color="auto"/>
              <w:bottom w:val="nil"/>
              <w:right w:val="nil"/>
            </w:tcBorders>
            <w:noWrap/>
            <w:vAlign w:val="bottom"/>
            <w:hideMark/>
          </w:tcPr>
          <w:p w14:paraId="018D1AC5" w14:textId="77777777" w:rsidR="00F9195D" w:rsidRPr="001E3493" w:rsidRDefault="00F9195D" w:rsidP="00E53010">
            <w:pPr>
              <w:spacing w:line="240" w:lineRule="auto"/>
            </w:pPr>
            <w:r w:rsidRPr="001E3493">
              <w:t>0</w:t>
            </w:r>
          </w:p>
        </w:tc>
        <w:tc>
          <w:tcPr>
            <w:tcW w:w="1194" w:type="dxa"/>
            <w:tcBorders>
              <w:top w:val="single" w:sz="4" w:space="0" w:color="auto"/>
              <w:left w:val="nil"/>
              <w:bottom w:val="nil"/>
              <w:right w:val="nil"/>
            </w:tcBorders>
            <w:vAlign w:val="center"/>
            <w:hideMark/>
          </w:tcPr>
          <w:p w14:paraId="1D48B5C2" w14:textId="77777777" w:rsidR="00F9195D" w:rsidRPr="001E3493" w:rsidRDefault="00F9195D" w:rsidP="00E53010">
            <w:pPr>
              <w:spacing w:line="240" w:lineRule="auto"/>
            </w:pPr>
            <w:r w:rsidRPr="001E3493">
              <w:t>1</w:t>
            </w:r>
          </w:p>
        </w:tc>
        <w:tc>
          <w:tcPr>
            <w:tcW w:w="1194" w:type="dxa"/>
            <w:tcBorders>
              <w:top w:val="single" w:sz="4" w:space="0" w:color="auto"/>
              <w:left w:val="nil"/>
              <w:bottom w:val="nil"/>
              <w:right w:val="nil"/>
            </w:tcBorders>
            <w:vAlign w:val="center"/>
            <w:hideMark/>
          </w:tcPr>
          <w:p w14:paraId="0971A42E" w14:textId="77777777" w:rsidR="00F9195D" w:rsidRPr="001E3493" w:rsidRDefault="00F9195D" w:rsidP="00E53010">
            <w:pPr>
              <w:spacing w:line="240" w:lineRule="auto"/>
            </w:pPr>
            <w:r w:rsidRPr="001E3493">
              <w:t>0</w:t>
            </w:r>
          </w:p>
        </w:tc>
        <w:tc>
          <w:tcPr>
            <w:tcW w:w="1512" w:type="dxa"/>
            <w:tcBorders>
              <w:top w:val="single" w:sz="4" w:space="0" w:color="auto"/>
              <w:left w:val="nil"/>
              <w:bottom w:val="nil"/>
              <w:right w:val="nil"/>
            </w:tcBorders>
            <w:vAlign w:val="center"/>
            <w:hideMark/>
          </w:tcPr>
          <w:p w14:paraId="67B42960" w14:textId="77777777" w:rsidR="00F9195D" w:rsidRPr="001E3493" w:rsidRDefault="00F9195D" w:rsidP="00E53010">
            <w:pPr>
              <w:spacing w:line="240" w:lineRule="auto"/>
            </w:pPr>
            <w:r w:rsidRPr="001E3493">
              <w:t>4</w:t>
            </w:r>
          </w:p>
        </w:tc>
        <w:tc>
          <w:tcPr>
            <w:tcW w:w="1512" w:type="dxa"/>
            <w:tcBorders>
              <w:top w:val="single" w:sz="4" w:space="0" w:color="auto"/>
              <w:left w:val="nil"/>
              <w:bottom w:val="nil"/>
              <w:right w:val="nil"/>
            </w:tcBorders>
            <w:vAlign w:val="center"/>
            <w:hideMark/>
          </w:tcPr>
          <w:p w14:paraId="05A433F7" w14:textId="77777777" w:rsidR="00F9195D" w:rsidRPr="001E3493" w:rsidRDefault="00F9195D" w:rsidP="00E53010">
            <w:pPr>
              <w:spacing w:line="240" w:lineRule="auto"/>
            </w:pPr>
            <w:r w:rsidRPr="001E3493">
              <w:t>1</w:t>
            </w:r>
          </w:p>
        </w:tc>
      </w:tr>
      <w:tr w:rsidR="00F9195D" w:rsidRPr="001E3493" w14:paraId="6A39CABF" w14:textId="77777777" w:rsidTr="00EB237D">
        <w:trPr>
          <w:trHeight w:val="168"/>
        </w:trPr>
        <w:tc>
          <w:tcPr>
            <w:tcW w:w="0" w:type="auto"/>
            <w:vMerge/>
            <w:tcBorders>
              <w:top w:val="single" w:sz="4" w:space="0" w:color="auto"/>
              <w:left w:val="nil"/>
              <w:bottom w:val="single" w:sz="4" w:space="0" w:color="000000"/>
              <w:right w:val="single" w:sz="4" w:space="0" w:color="auto"/>
            </w:tcBorders>
            <w:vAlign w:val="center"/>
            <w:hideMark/>
          </w:tcPr>
          <w:p w14:paraId="0F1B48DF" w14:textId="77777777" w:rsidR="00F9195D" w:rsidRPr="001E3493" w:rsidRDefault="00F9195D" w:rsidP="00E53010">
            <w:pPr>
              <w:spacing w:line="240" w:lineRule="auto"/>
            </w:pPr>
          </w:p>
        </w:tc>
        <w:tc>
          <w:tcPr>
            <w:tcW w:w="1112" w:type="dxa"/>
            <w:tcBorders>
              <w:top w:val="nil"/>
              <w:left w:val="single" w:sz="4" w:space="0" w:color="auto"/>
              <w:bottom w:val="nil"/>
              <w:right w:val="nil"/>
            </w:tcBorders>
            <w:noWrap/>
            <w:vAlign w:val="bottom"/>
            <w:hideMark/>
          </w:tcPr>
          <w:p w14:paraId="24C75A7F" w14:textId="77777777" w:rsidR="00F9195D" w:rsidRPr="001E3493" w:rsidRDefault="00F9195D" w:rsidP="00E53010">
            <w:pPr>
              <w:spacing w:line="240" w:lineRule="auto"/>
            </w:pPr>
            <w:r w:rsidRPr="001E3493">
              <w:t>1</w:t>
            </w:r>
          </w:p>
        </w:tc>
        <w:tc>
          <w:tcPr>
            <w:tcW w:w="1194" w:type="dxa"/>
            <w:vAlign w:val="center"/>
            <w:hideMark/>
          </w:tcPr>
          <w:p w14:paraId="0EE7788E" w14:textId="77777777" w:rsidR="00F9195D" w:rsidRPr="001E3493" w:rsidRDefault="00F9195D" w:rsidP="00E53010">
            <w:pPr>
              <w:spacing w:line="240" w:lineRule="auto"/>
            </w:pPr>
            <w:r w:rsidRPr="001E3493">
              <w:t>4</w:t>
            </w:r>
          </w:p>
        </w:tc>
        <w:tc>
          <w:tcPr>
            <w:tcW w:w="1194" w:type="dxa"/>
            <w:vAlign w:val="center"/>
            <w:hideMark/>
          </w:tcPr>
          <w:p w14:paraId="61089ED3" w14:textId="77777777" w:rsidR="00F9195D" w:rsidRPr="001E3493" w:rsidRDefault="00F9195D" w:rsidP="00E53010">
            <w:pPr>
              <w:spacing w:line="240" w:lineRule="auto"/>
            </w:pPr>
            <w:r w:rsidRPr="001E3493">
              <w:t>2</w:t>
            </w:r>
          </w:p>
        </w:tc>
        <w:tc>
          <w:tcPr>
            <w:tcW w:w="1512" w:type="dxa"/>
            <w:vAlign w:val="center"/>
            <w:hideMark/>
          </w:tcPr>
          <w:p w14:paraId="22C1EA2F" w14:textId="77777777" w:rsidR="00F9195D" w:rsidRPr="001E3493" w:rsidRDefault="00F9195D" w:rsidP="00E53010">
            <w:pPr>
              <w:spacing w:line="240" w:lineRule="auto"/>
            </w:pPr>
            <w:r w:rsidRPr="001E3493">
              <w:t>1</w:t>
            </w:r>
          </w:p>
        </w:tc>
        <w:tc>
          <w:tcPr>
            <w:tcW w:w="1512" w:type="dxa"/>
            <w:vAlign w:val="center"/>
            <w:hideMark/>
          </w:tcPr>
          <w:p w14:paraId="0441C546" w14:textId="77777777" w:rsidR="00F9195D" w:rsidRPr="001E3493" w:rsidRDefault="00F9195D" w:rsidP="00E53010">
            <w:pPr>
              <w:spacing w:line="240" w:lineRule="auto"/>
            </w:pPr>
            <w:r w:rsidRPr="001E3493">
              <w:t>1</w:t>
            </w:r>
          </w:p>
        </w:tc>
      </w:tr>
      <w:tr w:rsidR="00F9195D" w:rsidRPr="001E3493" w14:paraId="18BD625E" w14:textId="77777777" w:rsidTr="00EB237D">
        <w:trPr>
          <w:trHeight w:val="168"/>
        </w:trPr>
        <w:tc>
          <w:tcPr>
            <w:tcW w:w="0" w:type="auto"/>
            <w:vMerge/>
            <w:tcBorders>
              <w:top w:val="single" w:sz="4" w:space="0" w:color="auto"/>
              <w:left w:val="nil"/>
              <w:bottom w:val="single" w:sz="4" w:space="0" w:color="000000"/>
              <w:right w:val="single" w:sz="4" w:space="0" w:color="auto"/>
            </w:tcBorders>
            <w:vAlign w:val="center"/>
            <w:hideMark/>
          </w:tcPr>
          <w:p w14:paraId="4623E3B1" w14:textId="77777777" w:rsidR="00F9195D" w:rsidRPr="001E3493" w:rsidRDefault="00F9195D" w:rsidP="00E53010">
            <w:pPr>
              <w:spacing w:line="240" w:lineRule="auto"/>
            </w:pPr>
          </w:p>
        </w:tc>
        <w:tc>
          <w:tcPr>
            <w:tcW w:w="1112" w:type="dxa"/>
            <w:tcBorders>
              <w:top w:val="nil"/>
              <w:left w:val="single" w:sz="4" w:space="0" w:color="auto"/>
              <w:bottom w:val="single" w:sz="4" w:space="0" w:color="auto"/>
              <w:right w:val="nil"/>
            </w:tcBorders>
            <w:noWrap/>
            <w:vAlign w:val="bottom"/>
            <w:hideMark/>
          </w:tcPr>
          <w:p w14:paraId="69E2E320" w14:textId="77777777" w:rsidR="00F9195D" w:rsidRPr="001E3493" w:rsidRDefault="00F9195D" w:rsidP="00E53010">
            <w:pPr>
              <w:spacing w:line="240" w:lineRule="auto"/>
            </w:pPr>
            <w:r w:rsidRPr="001E3493">
              <w:t>2</w:t>
            </w:r>
          </w:p>
        </w:tc>
        <w:tc>
          <w:tcPr>
            <w:tcW w:w="1194" w:type="dxa"/>
            <w:tcBorders>
              <w:top w:val="nil"/>
              <w:left w:val="nil"/>
              <w:bottom w:val="single" w:sz="4" w:space="0" w:color="auto"/>
              <w:right w:val="nil"/>
            </w:tcBorders>
            <w:vAlign w:val="center"/>
            <w:hideMark/>
          </w:tcPr>
          <w:p w14:paraId="40303D0F" w14:textId="77777777" w:rsidR="00F9195D" w:rsidRPr="001E3493" w:rsidRDefault="00F9195D" w:rsidP="00E53010">
            <w:pPr>
              <w:spacing w:line="240" w:lineRule="auto"/>
            </w:pPr>
            <w:r w:rsidRPr="001E3493">
              <w:t>0</w:t>
            </w:r>
          </w:p>
        </w:tc>
        <w:tc>
          <w:tcPr>
            <w:tcW w:w="1194" w:type="dxa"/>
            <w:tcBorders>
              <w:top w:val="nil"/>
              <w:left w:val="nil"/>
              <w:bottom w:val="single" w:sz="4" w:space="0" w:color="auto"/>
              <w:right w:val="nil"/>
            </w:tcBorders>
            <w:vAlign w:val="center"/>
            <w:hideMark/>
          </w:tcPr>
          <w:p w14:paraId="15A33AA6" w14:textId="77777777" w:rsidR="00F9195D" w:rsidRPr="001E3493" w:rsidRDefault="00F9195D" w:rsidP="00E53010">
            <w:pPr>
              <w:spacing w:line="240" w:lineRule="auto"/>
            </w:pPr>
            <w:r w:rsidRPr="001E3493">
              <w:t>3</w:t>
            </w:r>
          </w:p>
        </w:tc>
        <w:tc>
          <w:tcPr>
            <w:tcW w:w="1512" w:type="dxa"/>
            <w:tcBorders>
              <w:top w:val="nil"/>
              <w:left w:val="nil"/>
              <w:bottom w:val="single" w:sz="4" w:space="0" w:color="auto"/>
              <w:right w:val="nil"/>
            </w:tcBorders>
            <w:vAlign w:val="center"/>
            <w:hideMark/>
          </w:tcPr>
          <w:p w14:paraId="320DAFBF" w14:textId="77777777" w:rsidR="00F9195D" w:rsidRPr="001E3493" w:rsidRDefault="00F9195D" w:rsidP="00E53010">
            <w:pPr>
              <w:spacing w:line="240" w:lineRule="auto"/>
            </w:pPr>
            <w:r w:rsidRPr="001E3493">
              <w:t>0</w:t>
            </w:r>
          </w:p>
        </w:tc>
        <w:tc>
          <w:tcPr>
            <w:tcW w:w="1512" w:type="dxa"/>
            <w:tcBorders>
              <w:top w:val="nil"/>
              <w:left w:val="nil"/>
              <w:bottom w:val="single" w:sz="4" w:space="0" w:color="auto"/>
              <w:right w:val="nil"/>
            </w:tcBorders>
            <w:vAlign w:val="center"/>
            <w:hideMark/>
          </w:tcPr>
          <w:p w14:paraId="521C0A21" w14:textId="77777777" w:rsidR="00F9195D" w:rsidRPr="001E3493" w:rsidRDefault="00F9195D" w:rsidP="00E53010">
            <w:pPr>
              <w:spacing w:line="240" w:lineRule="auto"/>
            </w:pPr>
            <w:r w:rsidRPr="001E3493">
              <w:t>3</w:t>
            </w:r>
          </w:p>
        </w:tc>
      </w:tr>
      <w:tr w:rsidR="00F9195D" w:rsidRPr="001E3493" w14:paraId="5800428F" w14:textId="77777777" w:rsidTr="00EB237D">
        <w:trPr>
          <w:trHeight w:val="168"/>
        </w:trPr>
        <w:tc>
          <w:tcPr>
            <w:tcW w:w="1112" w:type="dxa"/>
            <w:vMerge w:val="restart"/>
            <w:tcBorders>
              <w:top w:val="single" w:sz="8" w:space="0" w:color="000000"/>
              <w:left w:val="nil"/>
              <w:bottom w:val="single" w:sz="4" w:space="0" w:color="000000"/>
              <w:right w:val="nil"/>
            </w:tcBorders>
            <w:vAlign w:val="center"/>
            <w:hideMark/>
          </w:tcPr>
          <w:p w14:paraId="3473637A" w14:textId="77777777" w:rsidR="00F9195D" w:rsidRPr="001E3493" w:rsidRDefault="00F9195D" w:rsidP="00E53010">
            <w:pPr>
              <w:spacing w:line="240" w:lineRule="auto"/>
            </w:pPr>
            <w:r w:rsidRPr="001E3493">
              <w:t>SB</w:t>
            </w:r>
          </w:p>
        </w:tc>
        <w:tc>
          <w:tcPr>
            <w:tcW w:w="1112" w:type="dxa"/>
            <w:tcBorders>
              <w:top w:val="single" w:sz="4" w:space="0" w:color="auto"/>
              <w:left w:val="single" w:sz="4" w:space="0" w:color="auto"/>
              <w:bottom w:val="nil"/>
              <w:right w:val="nil"/>
            </w:tcBorders>
            <w:noWrap/>
            <w:vAlign w:val="bottom"/>
            <w:hideMark/>
          </w:tcPr>
          <w:p w14:paraId="49BC030E" w14:textId="77777777" w:rsidR="00F9195D" w:rsidRPr="001E3493" w:rsidRDefault="00F9195D" w:rsidP="00E53010">
            <w:pPr>
              <w:spacing w:line="240" w:lineRule="auto"/>
            </w:pPr>
            <w:r w:rsidRPr="001E3493">
              <w:t>0</w:t>
            </w:r>
          </w:p>
        </w:tc>
        <w:tc>
          <w:tcPr>
            <w:tcW w:w="1194" w:type="dxa"/>
            <w:tcBorders>
              <w:top w:val="single" w:sz="4" w:space="0" w:color="auto"/>
              <w:left w:val="nil"/>
              <w:bottom w:val="nil"/>
              <w:right w:val="nil"/>
            </w:tcBorders>
            <w:vAlign w:val="center"/>
            <w:hideMark/>
          </w:tcPr>
          <w:p w14:paraId="4CCE11B8" w14:textId="77777777" w:rsidR="00F9195D" w:rsidRPr="001E3493" w:rsidRDefault="00F9195D" w:rsidP="00E53010">
            <w:pPr>
              <w:spacing w:line="240" w:lineRule="auto"/>
            </w:pPr>
            <w:r w:rsidRPr="001E3493">
              <w:t>0</w:t>
            </w:r>
          </w:p>
        </w:tc>
        <w:tc>
          <w:tcPr>
            <w:tcW w:w="1194" w:type="dxa"/>
            <w:tcBorders>
              <w:top w:val="single" w:sz="4" w:space="0" w:color="auto"/>
              <w:left w:val="nil"/>
              <w:bottom w:val="nil"/>
              <w:right w:val="nil"/>
            </w:tcBorders>
            <w:vAlign w:val="center"/>
            <w:hideMark/>
          </w:tcPr>
          <w:p w14:paraId="188A8D53" w14:textId="77777777" w:rsidR="00F9195D" w:rsidRPr="001E3493" w:rsidRDefault="00F9195D" w:rsidP="00E53010">
            <w:pPr>
              <w:spacing w:line="240" w:lineRule="auto"/>
            </w:pPr>
            <w:r w:rsidRPr="001E3493">
              <w:t>0</w:t>
            </w:r>
          </w:p>
        </w:tc>
        <w:tc>
          <w:tcPr>
            <w:tcW w:w="1512" w:type="dxa"/>
            <w:tcBorders>
              <w:top w:val="single" w:sz="4" w:space="0" w:color="auto"/>
              <w:left w:val="nil"/>
              <w:bottom w:val="nil"/>
              <w:right w:val="nil"/>
            </w:tcBorders>
            <w:vAlign w:val="center"/>
            <w:hideMark/>
          </w:tcPr>
          <w:p w14:paraId="165C5596" w14:textId="77777777" w:rsidR="00F9195D" w:rsidRPr="001E3493" w:rsidRDefault="00F9195D" w:rsidP="00E53010">
            <w:pPr>
              <w:spacing w:line="240" w:lineRule="auto"/>
            </w:pPr>
            <w:r w:rsidRPr="001E3493">
              <w:t>0</w:t>
            </w:r>
          </w:p>
        </w:tc>
        <w:tc>
          <w:tcPr>
            <w:tcW w:w="1512" w:type="dxa"/>
            <w:tcBorders>
              <w:top w:val="single" w:sz="4" w:space="0" w:color="auto"/>
              <w:left w:val="nil"/>
              <w:bottom w:val="nil"/>
              <w:right w:val="nil"/>
            </w:tcBorders>
            <w:vAlign w:val="center"/>
            <w:hideMark/>
          </w:tcPr>
          <w:p w14:paraId="6F4C2A50" w14:textId="77777777" w:rsidR="00F9195D" w:rsidRPr="001E3493" w:rsidRDefault="00F9195D" w:rsidP="00E53010">
            <w:pPr>
              <w:spacing w:line="240" w:lineRule="auto"/>
            </w:pPr>
            <w:r w:rsidRPr="001E3493">
              <w:t>0</w:t>
            </w:r>
          </w:p>
        </w:tc>
      </w:tr>
      <w:tr w:rsidR="00F9195D" w:rsidRPr="001E3493" w14:paraId="0D41D2C2" w14:textId="77777777" w:rsidTr="00EB237D">
        <w:trPr>
          <w:trHeight w:val="168"/>
        </w:trPr>
        <w:tc>
          <w:tcPr>
            <w:tcW w:w="0" w:type="auto"/>
            <w:vMerge/>
            <w:tcBorders>
              <w:top w:val="single" w:sz="8" w:space="0" w:color="000000"/>
              <w:left w:val="nil"/>
              <w:bottom w:val="single" w:sz="4" w:space="0" w:color="000000"/>
              <w:right w:val="nil"/>
            </w:tcBorders>
            <w:vAlign w:val="center"/>
            <w:hideMark/>
          </w:tcPr>
          <w:p w14:paraId="1D065FC3" w14:textId="77777777" w:rsidR="00F9195D" w:rsidRPr="001E3493" w:rsidRDefault="00F9195D" w:rsidP="00E53010">
            <w:pPr>
              <w:spacing w:line="240" w:lineRule="auto"/>
            </w:pPr>
          </w:p>
        </w:tc>
        <w:tc>
          <w:tcPr>
            <w:tcW w:w="1112" w:type="dxa"/>
            <w:tcBorders>
              <w:top w:val="nil"/>
              <w:left w:val="single" w:sz="4" w:space="0" w:color="auto"/>
              <w:bottom w:val="nil"/>
              <w:right w:val="nil"/>
            </w:tcBorders>
            <w:noWrap/>
            <w:vAlign w:val="bottom"/>
            <w:hideMark/>
          </w:tcPr>
          <w:p w14:paraId="18948054" w14:textId="77777777" w:rsidR="00F9195D" w:rsidRPr="001E3493" w:rsidRDefault="00F9195D" w:rsidP="00E53010">
            <w:pPr>
              <w:spacing w:line="240" w:lineRule="auto"/>
            </w:pPr>
            <w:r w:rsidRPr="001E3493">
              <w:t>1</w:t>
            </w:r>
          </w:p>
        </w:tc>
        <w:tc>
          <w:tcPr>
            <w:tcW w:w="1194" w:type="dxa"/>
            <w:vAlign w:val="center"/>
            <w:hideMark/>
          </w:tcPr>
          <w:p w14:paraId="140BCABE" w14:textId="77777777" w:rsidR="00F9195D" w:rsidRPr="001E3493" w:rsidRDefault="00F9195D" w:rsidP="00E53010">
            <w:pPr>
              <w:spacing w:line="240" w:lineRule="auto"/>
            </w:pPr>
            <w:r w:rsidRPr="001E3493">
              <w:t>0</w:t>
            </w:r>
          </w:p>
        </w:tc>
        <w:tc>
          <w:tcPr>
            <w:tcW w:w="1194" w:type="dxa"/>
            <w:vAlign w:val="center"/>
            <w:hideMark/>
          </w:tcPr>
          <w:p w14:paraId="236DA5A7" w14:textId="77777777" w:rsidR="00F9195D" w:rsidRPr="001E3493" w:rsidRDefault="00F9195D" w:rsidP="00E53010">
            <w:pPr>
              <w:spacing w:line="240" w:lineRule="auto"/>
            </w:pPr>
            <w:r w:rsidRPr="001E3493">
              <w:t>1</w:t>
            </w:r>
          </w:p>
        </w:tc>
        <w:tc>
          <w:tcPr>
            <w:tcW w:w="1512" w:type="dxa"/>
            <w:vAlign w:val="center"/>
            <w:hideMark/>
          </w:tcPr>
          <w:p w14:paraId="4078CE36" w14:textId="77777777" w:rsidR="00F9195D" w:rsidRPr="001E3493" w:rsidRDefault="00F9195D" w:rsidP="00E53010">
            <w:pPr>
              <w:spacing w:line="240" w:lineRule="auto"/>
            </w:pPr>
            <w:r w:rsidRPr="001E3493">
              <w:t>5</w:t>
            </w:r>
          </w:p>
        </w:tc>
        <w:tc>
          <w:tcPr>
            <w:tcW w:w="1512" w:type="dxa"/>
            <w:vAlign w:val="center"/>
            <w:hideMark/>
          </w:tcPr>
          <w:p w14:paraId="758BBF96" w14:textId="77777777" w:rsidR="00F9195D" w:rsidRPr="001E3493" w:rsidRDefault="00F9195D" w:rsidP="00E53010">
            <w:pPr>
              <w:spacing w:line="240" w:lineRule="auto"/>
            </w:pPr>
            <w:r w:rsidRPr="001E3493">
              <w:t>4</w:t>
            </w:r>
          </w:p>
        </w:tc>
      </w:tr>
      <w:tr w:rsidR="00F9195D" w:rsidRPr="001E3493" w14:paraId="4AE84C42" w14:textId="77777777" w:rsidTr="00EB237D">
        <w:trPr>
          <w:trHeight w:val="168"/>
        </w:trPr>
        <w:tc>
          <w:tcPr>
            <w:tcW w:w="0" w:type="auto"/>
            <w:vMerge/>
            <w:tcBorders>
              <w:top w:val="single" w:sz="8" w:space="0" w:color="000000"/>
              <w:left w:val="nil"/>
              <w:bottom w:val="single" w:sz="4" w:space="0" w:color="000000"/>
              <w:right w:val="nil"/>
            </w:tcBorders>
            <w:vAlign w:val="center"/>
            <w:hideMark/>
          </w:tcPr>
          <w:p w14:paraId="313F1A4B" w14:textId="77777777" w:rsidR="00F9195D" w:rsidRPr="001E3493" w:rsidRDefault="00F9195D" w:rsidP="00E53010">
            <w:pPr>
              <w:spacing w:line="240" w:lineRule="auto"/>
            </w:pPr>
          </w:p>
        </w:tc>
        <w:tc>
          <w:tcPr>
            <w:tcW w:w="1112" w:type="dxa"/>
            <w:tcBorders>
              <w:top w:val="nil"/>
              <w:left w:val="single" w:sz="4" w:space="0" w:color="auto"/>
              <w:bottom w:val="single" w:sz="4" w:space="0" w:color="auto"/>
              <w:right w:val="nil"/>
            </w:tcBorders>
            <w:noWrap/>
            <w:vAlign w:val="bottom"/>
            <w:hideMark/>
          </w:tcPr>
          <w:p w14:paraId="5CE08377" w14:textId="77777777" w:rsidR="00F9195D" w:rsidRPr="001E3493" w:rsidRDefault="00F9195D" w:rsidP="00E53010">
            <w:pPr>
              <w:spacing w:line="240" w:lineRule="auto"/>
            </w:pPr>
            <w:r w:rsidRPr="001E3493">
              <w:t>2</w:t>
            </w:r>
          </w:p>
        </w:tc>
        <w:tc>
          <w:tcPr>
            <w:tcW w:w="1194" w:type="dxa"/>
            <w:tcBorders>
              <w:top w:val="nil"/>
              <w:left w:val="nil"/>
              <w:bottom w:val="single" w:sz="4" w:space="0" w:color="auto"/>
              <w:right w:val="nil"/>
            </w:tcBorders>
            <w:vAlign w:val="center"/>
            <w:hideMark/>
          </w:tcPr>
          <w:p w14:paraId="2C204C5D" w14:textId="77777777" w:rsidR="00F9195D" w:rsidRPr="001E3493" w:rsidRDefault="00F9195D" w:rsidP="00E53010">
            <w:pPr>
              <w:spacing w:line="240" w:lineRule="auto"/>
            </w:pPr>
            <w:r w:rsidRPr="001E3493">
              <w:t>6</w:t>
            </w:r>
          </w:p>
        </w:tc>
        <w:tc>
          <w:tcPr>
            <w:tcW w:w="1194" w:type="dxa"/>
            <w:tcBorders>
              <w:top w:val="nil"/>
              <w:left w:val="nil"/>
              <w:bottom w:val="single" w:sz="4" w:space="0" w:color="auto"/>
              <w:right w:val="nil"/>
            </w:tcBorders>
            <w:vAlign w:val="center"/>
            <w:hideMark/>
          </w:tcPr>
          <w:p w14:paraId="6E1E6758" w14:textId="77777777" w:rsidR="00F9195D" w:rsidRPr="001E3493" w:rsidRDefault="00F9195D" w:rsidP="00E53010">
            <w:pPr>
              <w:spacing w:line="240" w:lineRule="auto"/>
            </w:pPr>
            <w:r w:rsidRPr="001E3493">
              <w:t>5</w:t>
            </w:r>
          </w:p>
        </w:tc>
        <w:tc>
          <w:tcPr>
            <w:tcW w:w="1512" w:type="dxa"/>
            <w:tcBorders>
              <w:top w:val="nil"/>
              <w:left w:val="nil"/>
              <w:bottom w:val="single" w:sz="4" w:space="0" w:color="auto"/>
              <w:right w:val="nil"/>
            </w:tcBorders>
            <w:vAlign w:val="center"/>
            <w:hideMark/>
          </w:tcPr>
          <w:p w14:paraId="1F6F99D3" w14:textId="77777777" w:rsidR="00F9195D" w:rsidRPr="001E3493" w:rsidRDefault="00F9195D" w:rsidP="00E53010">
            <w:pPr>
              <w:spacing w:line="240" w:lineRule="auto"/>
            </w:pPr>
            <w:r w:rsidRPr="001E3493">
              <w:t>1</w:t>
            </w:r>
          </w:p>
        </w:tc>
        <w:tc>
          <w:tcPr>
            <w:tcW w:w="1512" w:type="dxa"/>
            <w:tcBorders>
              <w:top w:val="nil"/>
              <w:left w:val="nil"/>
              <w:bottom w:val="single" w:sz="4" w:space="0" w:color="auto"/>
              <w:right w:val="nil"/>
            </w:tcBorders>
            <w:vAlign w:val="center"/>
            <w:hideMark/>
          </w:tcPr>
          <w:p w14:paraId="176CFB10" w14:textId="77777777" w:rsidR="00F9195D" w:rsidRPr="001E3493" w:rsidRDefault="00F9195D" w:rsidP="00E53010">
            <w:pPr>
              <w:spacing w:line="240" w:lineRule="auto"/>
            </w:pPr>
            <w:r w:rsidRPr="001E3493">
              <w:t>2</w:t>
            </w:r>
          </w:p>
        </w:tc>
      </w:tr>
      <w:tr w:rsidR="00F9195D" w:rsidRPr="001E3493" w14:paraId="38438A9D" w14:textId="77777777" w:rsidTr="00EB237D">
        <w:trPr>
          <w:trHeight w:val="168"/>
        </w:trPr>
        <w:tc>
          <w:tcPr>
            <w:tcW w:w="1112" w:type="dxa"/>
            <w:vMerge w:val="restart"/>
            <w:tcBorders>
              <w:top w:val="single" w:sz="4" w:space="0" w:color="000000"/>
              <w:left w:val="nil"/>
              <w:bottom w:val="single" w:sz="4" w:space="0" w:color="auto"/>
              <w:right w:val="nil"/>
            </w:tcBorders>
            <w:vAlign w:val="center"/>
            <w:hideMark/>
          </w:tcPr>
          <w:p w14:paraId="4CC269B3" w14:textId="77777777" w:rsidR="00F9195D" w:rsidRPr="001E3493" w:rsidRDefault="00F9195D" w:rsidP="00E53010">
            <w:pPr>
              <w:spacing w:line="240" w:lineRule="auto"/>
            </w:pPr>
            <w:r w:rsidRPr="001E3493">
              <w:t>SBA</w:t>
            </w:r>
          </w:p>
        </w:tc>
        <w:tc>
          <w:tcPr>
            <w:tcW w:w="1112" w:type="dxa"/>
            <w:tcBorders>
              <w:top w:val="single" w:sz="4" w:space="0" w:color="auto"/>
              <w:left w:val="single" w:sz="4" w:space="0" w:color="auto"/>
              <w:bottom w:val="nil"/>
              <w:right w:val="nil"/>
            </w:tcBorders>
            <w:noWrap/>
            <w:vAlign w:val="bottom"/>
            <w:hideMark/>
          </w:tcPr>
          <w:p w14:paraId="595DDD2E" w14:textId="77777777" w:rsidR="00F9195D" w:rsidRPr="001E3493" w:rsidRDefault="00F9195D" w:rsidP="00E53010">
            <w:pPr>
              <w:spacing w:line="240" w:lineRule="auto"/>
            </w:pPr>
            <w:r w:rsidRPr="001E3493">
              <w:t>0</w:t>
            </w:r>
          </w:p>
        </w:tc>
        <w:tc>
          <w:tcPr>
            <w:tcW w:w="1194" w:type="dxa"/>
            <w:tcBorders>
              <w:top w:val="single" w:sz="4" w:space="0" w:color="auto"/>
              <w:left w:val="nil"/>
              <w:bottom w:val="nil"/>
              <w:right w:val="nil"/>
            </w:tcBorders>
            <w:vAlign w:val="center"/>
            <w:hideMark/>
          </w:tcPr>
          <w:p w14:paraId="00FB0FCC" w14:textId="77777777" w:rsidR="00F9195D" w:rsidRPr="001E3493" w:rsidRDefault="00F9195D" w:rsidP="00E53010">
            <w:pPr>
              <w:spacing w:line="240" w:lineRule="auto"/>
            </w:pPr>
            <w:r w:rsidRPr="001E3493">
              <w:t>0</w:t>
            </w:r>
          </w:p>
        </w:tc>
        <w:tc>
          <w:tcPr>
            <w:tcW w:w="1194" w:type="dxa"/>
            <w:tcBorders>
              <w:top w:val="single" w:sz="4" w:space="0" w:color="auto"/>
              <w:left w:val="nil"/>
              <w:bottom w:val="nil"/>
              <w:right w:val="nil"/>
            </w:tcBorders>
            <w:vAlign w:val="center"/>
            <w:hideMark/>
          </w:tcPr>
          <w:p w14:paraId="3A99AFAB" w14:textId="77777777" w:rsidR="00F9195D" w:rsidRPr="001E3493" w:rsidRDefault="00F9195D" w:rsidP="00E53010">
            <w:pPr>
              <w:spacing w:line="240" w:lineRule="auto"/>
            </w:pPr>
            <w:r w:rsidRPr="001E3493">
              <w:t>0</w:t>
            </w:r>
          </w:p>
        </w:tc>
        <w:tc>
          <w:tcPr>
            <w:tcW w:w="1512" w:type="dxa"/>
            <w:tcBorders>
              <w:top w:val="single" w:sz="4" w:space="0" w:color="auto"/>
              <w:left w:val="nil"/>
              <w:bottom w:val="nil"/>
              <w:right w:val="nil"/>
            </w:tcBorders>
            <w:vAlign w:val="center"/>
            <w:hideMark/>
          </w:tcPr>
          <w:p w14:paraId="34F5138E" w14:textId="77777777" w:rsidR="00F9195D" w:rsidRPr="001E3493" w:rsidRDefault="00F9195D" w:rsidP="00E53010">
            <w:pPr>
              <w:spacing w:line="240" w:lineRule="auto"/>
            </w:pPr>
            <w:r w:rsidRPr="001E3493">
              <w:t>2</w:t>
            </w:r>
          </w:p>
        </w:tc>
        <w:tc>
          <w:tcPr>
            <w:tcW w:w="1512" w:type="dxa"/>
            <w:tcBorders>
              <w:top w:val="single" w:sz="4" w:space="0" w:color="auto"/>
              <w:left w:val="nil"/>
              <w:bottom w:val="nil"/>
              <w:right w:val="nil"/>
            </w:tcBorders>
            <w:vAlign w:val="center"/>
            <w:hideMark/>
          </w:tcPr>
          <w:p w14:paraId="38FC0B20" w14:textId="77777777" w:rsidR="00F9195D" w:rsidRPr="001E3493" w:rsidRDefault="00F9195D" w:rsidP="00E53010">
            <w:pPr>
              <w:spacing w:line="240" w:lineRule="auto"/>
            </w:pPr>
            <w:r w:rsidRPr="001E3493">
              <w:t>0</w:t>
            </w:r>
          </w:p>
        </w:tc>
      </w:tr>
      <w:tr w:rsidR="00F9195D" w:rsidRPr="001E3493" w14:paraId="562A2D7A" w14:textId="77777777" w:rsidTr="00EB237D">
        <w:trPr>
          <w:trHeight w:val="168"/>
        </w:trPr>
        <w:tc>
          <w:tcPr>
            <w:tcW w:w="0" w:type="auto"/>
            <w:vMerge/>
            <w:tcBorders>
              <w:top w:val="single" w:sz="4" w:space="0" w:color="000000"/>
              <w:left w:val="nil"/>
              <w:bottom w:val="single" w:sz="4" w:space="0" w:color="auto"/>
              <w:right w:val="nil"/>
            </w:tcBorders>
            <w:vAlign w:val="center"/>
            <w:hideMark/>
          </w:tcPr>
          <w:p w14:paraId="12298786" w14:textId="77777777" w:rsidR="00F9195D" w:rsidRPr="001E3493" w:rsidRDefault="00F9195D" w:rsidP="00E53010">
            <w:pPr>
              <w:spacing w:line="240" w:lineRule="auto"/>
            </w:pPr>
          </w:p>
        </w:tc>
        <w:tc>
          <w:tcPr>
            <w:tcW w:w="1112" w:type="dxa"/>
            <w:tcBorders>
              <w:top w:val="nil"/>
              <w:left w:val="single" w:sz="4" w:space="0" w:color="auto"/>
              <w:bottom w:val="nil"/>
              <w:right w:val="nil"/>
            </w:tcBorders>
            <w:noWrap/>
            <w:vAlign w:val="bottom"/>
            <w:hideMark/>
          </w:tcPr>
          <w:p w14:paraId="5E40D507" w14:textId="77777777" w:rsidR="00F9195D" w:rsidRPr="001E3493" w:rsidRDefault="00F9195D" w:rsidP="00E53010">
            <w:pPr>
              <w:spacing w:line="240" w:lineRule="auto"/>
            </w:pPr>
            <w:r w:rsidRPr="001E3493">
              <w:t>1</w:t>
            </w:r>
          </w:p>
        </w:tc>
        <w:tc>
          <w:tcPr>
            <w:tcW w:w="1194" w:type="dxa"/>
            <w:vAlign w:val="center"/>
            <w:hideMark/>
          </w:tcPr>
          <w:p w14:paraId="783953F8" w14:textId="77777777" w:rsidR="00F9195D" w:rsidRPr="001E3493" w:rsidRDefault="00F9195D" w:rsidP="00E53010">
            <w:pPr>
              <w:spacing w:line="240" w:lineRule="auto"/>
            </w:pPr>
            <w:r w:rsidRPr="001E3493">
              <w:t>1</w:t>
            </w:r>
          </w:p>
        </w:tc>
        <w:tc>
          <w:tcPr>
            <w:tcW w:w="1194" w:type="dxa"/>
            <w:vAlign w:val="center"/>
            <w:hideMark/>
          </w:tcPr>
          <w:p w14:paraId="4A57368C" w14:textId="77777777" w:rsidR="00F9195D" w:rsidRPr="001E3493" w:rsidRDefault="00F9195D" w:rsidP="00E53010">
            <w:pPr>
              <w:spacing w:line="240" w:lineRule="auto"/>
            </w:pPr>
            <w:r w:rsidRPr="001E3493">
              <w:t>3</w:t>
            </w:r>
          </w:p>
        </w:tc>
        <w:tc>
          <w:tcPr>
            <w:tcW w:w="1512" w:type="dxa"/>
            <w:vAlign w:val="center"/>
            <w:hideMark/>
          </w:tcPr>
          <w:p w14:paraId="0ED4709B" w14:textId="77777777" w:rsidR="00F9195D" w:rsidRPr="001E3493" w:rsidRDefault="00F9195D" w:rsidP="00E53010">
            <w:pPr>
              <w:spacing w:line="240" w:lineRule="auto"/>
            </w:pPr>
            <w:r w:rsidRPr="001E3493">
              <w:t>3</w:t>
            </w:r>
          </w:p>
        </w:tc>
        <w:tc>
          <w:tcPr>
            <w:tcW w:w="1512" w:type="dxa"/>
            <w:vAlign w:val="center"/>
            <w:hideMark/>
          </w:tcPr>
          <w:p w14:paraId="06F09253" w14:textId="77777777" w:rsidR="00F9195D" w:rsidRPr="001E3493" w:rsidRDefault="00F9195D" w:rsidP="00E53010">
            <w:pPr>
              <w:spacing w:line="240" w:lineRule="auto"/>
            </w:pPr>
            <w:r w:rsidRPr="001E3493">
              <w:t>3</w:t>
            </w:r>
          </w:p>
        </w:tc>
      </w:tr>
      <w:tr w:rsidR="00F9195D" w:rsidRPr="001E3493" w14:paraId="7973ECC8" w14:textId="77777777" w:rsidTr="00EB237D">
        <w:trPr>
          <w:trHeight w:val="168"/>
        </w:trPr>
        <w:tc>
          <w:tcPr>
            <w:tcW w:w="0" w:type="auto"/>
            <w:vMerge/>
            <w:tcBorders>
              <w:top w:val="single" w:sz="4" w:space="0" w:color="000000"/>
              <w:left w:val="nil"/>
              <w:bottom w:val="single" w:sz="4" w:space="0" w:color="auto"/>
              <w:right w:val="nil"/>
            </w:tcBorders>
            <w:vAlign w:val="center"/>
            <w:hideMark/>
          </w:tcPr>
          <w:p w14:paraId="2B1F8B6C" w14:textId="77777777" w:rsidR="00F9195D" w:rsidRPr="001E3493" w:rsidRDefault="00F9195D" w:rsidP="00E53010">
            <w:pPr>
              <w:spacing w:line="240" w:lineRule="auto"/>
            </w:pPr>
          </w:p>
        </w:tc>
        <w:tc>
          <w:tcPr>
            <w:tcW w:w="1112" w:type="dxa"/>
            <w:tcBorders>
              <w:top w:val="nil"/>
              <w:left w:val="single" w:sz="4" w:space="0" w:color="auto"/>
              <w:bottom w:val="single" w:sz="4" w:space="0" w:color="auto"/>
              <w:right w:val="nil"/>
            </w:tcBorders>
            <w:noWrap/>
            <w:vAlign w:val="bottom"/>
            <w:hideMark/>
          </w:tcPr>
          <w:p w14:paraId="74346980" w14:textId="77777777" w:rsidR="00F9195D" w:rsidRPr="001E3493" w:rsidRDefault="00F9195D" w:rsidP="00E53010">
            <w:pPr>
              <w:spacing w:line="240" w:lineRule="auto"/>
            </w:pPr>
            <w:r w:rsidRPr="001E3493">
              <w:t>2</w:t>
            </w:r>
          </w:p>
        </w:tc>
        <w:tc>
          <w:tcPr>
            <w:tcW w:w="1194" w:type="dxa"/>
            <w:tcBorders>
              <w:top w:val="nil"/>
              <w:left w:val="nil"/>
              <w:bottom w:val="single" w:sz="4" w:space="0" w:color="auto"/>
              <w:right w:val="nil"/>
            </w:tcBorders>
            <w:vAlign w:val="center"/>
            <w:hideMark/>
          </w:tcPr>
          <w:p w14:paraId="19C04758" w14:textId="77777777" w:rsidR="00F9195D" w:rsidRPr="001E3493" w:rsidRDefault="00F9195D" w:rsidP="00E53010">
            <w:pPr>
              <w:spacing w:line="240" w:lineRule="auto"/>
            </w:pPr>
            <w:r w:rsidRPr="001E3493">
              <w:t>5</w:t>
            </w:r>
          </w:p>
        </w:tc>
        <w:tc>
          <w:tcPr>
            <w:tcW w:w="1194" w:type="dxa"/>
            <w:tcBorders>
              <w:top w:val="nil"/>
              <w:left w:val="nil"/>
              <w:bottom w:val="single" w:sz="4" w:space="0" w:color="auto"/>
              <w:right w:val="nil"/>
            </w:tcBorders>
            <w:vAlign w:val="center"/>
            <w:hideMark/>
          </w:tcPr>
          <w:p w14:paraId="007DA78E" w14:textId="77777777" w:rsidR="00F9195D" w:rsidRPr="001E3493" w:rsidRDefault="00F9195D" w:rsidP="00E53010">
            <w:pPr>
              <w:spacing w:line="240" w:lineRule="auto"/>
            </w:pPr>
            <w:r w:rsidRPr="001E3493">
              <w:t>3</w:t>
            </w:r>
          </w:p>
        </w:tc>
        <w:tc>
          <w:tcPr>
            <w:tcW w:w="1512" w:type="dxa"/>
            <w:tcBorders>
              <w:top w:val="nil"/>
              <w:left w:val="nil"/>
              <w:bottom w:val="single" w:sz="4" w:space="0" w:color="auto"/>
              <w:right w:val="nil"/>
            </w:tcBorders>
            <w:vAlign w:val="center"/>
            <w:hideMark/>
          </w:tcPr>
          <w:p w14:paraId="6F91A8FB" w14:textId="77777777" w:rsidR="00F9195D" w:rsidRPr="001E3493" w:rsidRDefault="00F9195D" w:rsidP="00E53010">
            <w:pPr>
              <w:spacing w:line="240" w:lineRule="auto"/>
            </w:pPr>
            <w:r w:rsidRPr="001E3493">
              <w:t>1</w:t>
            </w:r>
          </w:p>
        </w:tc>
        <w:tc>
          <w:tcPr>
            <w:tcW w:w="1512" w:type="dxa"/>
            <w:tcBorders>
              <w:top w:val="nil"/>
              <w:left w:val="nil"/>
              <w:bottom w:val="single" w:sz="4" w:space="0" w:color="auto"/>
              <w:right w:val="nil"/>
            </w:tcBorders>
            <w:vAlign w:val="center"/>
            <w:hideMark/>
          </w:tcPr>
          <w:p w14:paraId="420CA071" w14:textId="77777777" w:rsidR="00F9195D" w:rsidRPr="001E3493" w:rsidRDefault="00F9195D" w:rsidP="00E53010">
            <w:pPr>
              <w:spacing w:line="240" w:lineRule="auto"/>
            </w:pPr>
            <w:r w:rsidRPr="001E3493">
              <w:t>3</w:t>
            </w:r>
          </w:p>
        </w:tc>
      </w:tr>
      <w:tr w:rsidR="00F9195D" w:rsidRPr="001E3493" w14:paraId="61ED214A" w14:textId="77777777" w:rsidTr="00EB237D">
        <w:trPr>
          <w:trHeight w:val="168"/>
        </w:trPr>
        <w:tc>
          <w:tcPr>
            <w:tcW w:w="1112" w:type="dxa"/>
            <w:vMerge w:val="restart"/>
            <w:tcBorders>
              <w:top w:val="single" w:sz="4" w:space="0" w:color="auto"/>
              <w:left w:val="nil"/>
              <w:bottom w:val="single" w:sz="8" w:space="0" w:color="000000"/>
              <w:right w:val="nil"/>
            </w:tcBorders>
            <w:vAlign w:val="center"/>
            <w:hideMark/>
          </w:tcPr>
          <w:p w14:paraId="6F4FBDC6" w14:textId="77777777" w:rsidR="00F9195D" w:rsidRPr="001E3493" w:rsidRDefault="00F9195D" w:rsidP="00E53010">
            <w:pPr>
              <w:spacing w:line="240" w:lineRule="auto"/>
            </w:pPr>
            <w:r w:rsidRPr="001E3493">
              <w:t>NS</w:t>
            </w:r>
          </w:p>
        </w:tc>
        <w:tc>
          <w:tcPr>
            <w:tcW w:w="1112" w:type="dxa"/>
            <w:tcBorders>
              <w:top w:val="single" w:sz="4" w:space="0" w:color="auto"/>
              <w:left w:val="single" w:sz="4" w:space="0" w:color="auto"/>
              <w:bottom w:val="nil"/>
              <w:right w:val="nil"/>
            </w:tcBorders>
            <w:noWrap/>
            <w:vAlign w:val="bottom"/>
            <w:hideMark/>
          </w:tcPr>
          <w:p w14:paraId="61303E5A" w14:textId="77777777" w:rsidR="00F9195D" w:rsidRPr="001E3493" w:rsidRDefault="00F9195D" w:rsidP="00E53010">
            <w:pPr>
              <w:spacing w:line="240" w:lineRule="auto"/>
            </w:pPr>
            <w:r w:rsidRPr="001E3493">
              <w:t>0</w:t>
            </w:r>
          </w:p>
        </w:tc>
        <w:tc>
          <w:tcPr>
            <w:tcW w:w="1194" w:type="dxa"/>
            <w:tcBorders>
              <w:top w:val="single" w:sz="4" w:space="0" w:color="auto"/>
              <w:left w:val="nil"/>
              <w:bottom w:val="nil"/>
              <w:right w:val="nil"/>
            </w:tcBorders>
            <w:vAlign w:val="center"/>
            <w:hideMark/>
          </w:tcPr>
          <w:p w14:paraId="12D4F26B" w14:textId="77777777" w:rsidR="00F9195D" w:rsidRPr="001E3493" w:rsidRDefault="00F9195D" w:rsidP="00E53010">
            <w:pPr>
              <w:spacing w:line="240" w:lineRule="auto"/>
            </w:pPr>
            <w:r w:rsidRPr="001E3493">
              <w:t>0</w:t>
            </w:r>
          </w:p>
        </w:tc>
        <w:tc>
          <w:tcPr>
            <w:tcW w:w="1194" w:type="dxa"/>
            <w:tcBorders>
              <w:top w:val="single" w:sz="4" w:space="0" w:color="auto"/>
              <w:left w:val="nil"/>
              <w:bottom w:val="nil"/>
              <w:right w:val="nil"/>
            </w:tcBorders>
            <w:vAlign w:val="center"/>
            <w:hideMark/>
          </w:tcPr>
          <w:p w14:paraId="0E649FAE" w14:textId="77777777" w:rsidR="00F9195D" w:rsidRPr="001E3493" w:rsidRDefault="00F9195D" w:rsidP="00E53010">
            <w:pPr>
              <w:spacing w:line="240" w:lineRule="auto"/>
            </w:pPr>
            <w:r w:rsidRPr="001E3493">
              <w:t>0</w:t>
            </w:r>
          </w:p>
        </w:tc>
        <w:tc>
          <w:tcPr>
            <w:tcW w:w="1512" w:type="dxa"/>
            <w:tcBorders>
              <w:top w:val="single" w:sz="4" w:space="0" w:color="auto"/>
              <w:left w:val="nil"/>
              <w:bottom w:val="nil"/>
              <w:right w:val="nil"/>
            </w:tcBorders>
            <w:vAlign w:val="center"/>
            <w:hideMark/>
          </w:tcPr>
          <w:p w14:paraId="454EA184" w14:textId="77777777" w:rsidR="00F9195D" w:rsidRPr="001E3493" w:rsidRDefault="00F9195D" w:rsidP="00E53010">
            <w:pPr>
              <w:spacing w:line="240" w:lineRule="auto"/>
            </w:pPr>
            <w:r w:rsidRPr="001E3493">
              <w:t>2</w:t>
            </w:r>
          </w:p>
        </w:tc>
        <w:tc>
          <w:tcPr>
            <w:tcW w:w="1512" w:type="dxa"/>
            <w:tcBorders>
              <w:top w:val="single" w:sz="4" w:space="0" w:color="auto"/>
              <w:left w:val="nil"/>
              <w:bottom w:val="nil"/>
              <w:right w:val="nil"/>
            </w:tcBorders>
            <w:vAlign w:val="center"/>
            <w:hideMark/>
          </w:tcPr>
          <w:p w14:paraId="74970D7B" w14:textId="77777777" w:rsidR="00F9195D" w:rsidRPr="001E3493" w:rsidRDefault="00F9195D" w:rsidP="00E53010">
            <w:pPr>
              <w:spacing w:line="240" w:lineRule="auto"/>
            </w:pPr>
            <w:r w:rsidRPr="001E3493">
              <w:t>0</w:t>
            </w:r>
          </w:p>
        </w:tc>
      </w:tr>
      <w:tr w:rsidR="00F9195D" w:rsidRPr="001E3493" w14:paraId="0BE7AED3" w14:textId="77777777" w:rsidTr="00EB237D">
        <w:trPr>
          <w:trHeight w:val="168"/>
        </w:trPr>
        <w:tc>
          <w:tcPr>
            <w:tcW w:w="0" w:type="auto"/>
            <w:vMerge/>
            <w:tcBorders>
              <w:top w:val="single" w:sz="4" w:space="0" w:color="auto"/>
              <w:left w:val="nil"/>
              <w:bottom w:val="single" w:sz="8" w:space="0" w:color="000000"/>
              <w:right w:val="nil"/>
            </w:tcBorders>
            <w:vAlign w:val="center"/>
            <w:hideMark/>
          </w:tcPr>
          <w:p w14:paraId="61230C97" w14:textId="77777777" w:rsidR="00F9195D" w:rsidRPr="001E3493" w:rsidRDefault="00F9195D" w:rsidP="00E53010">
            <w:pPr>
              <w:spacing w:line="240" w:lineRule="auto"/>
            </w:pPr>
          </w:p>
        </w:tc>
        <w:tc>
          <w:tcPr>
            <w:tcW w:w="1112" w:type="dxa"/>
            <w:tcBorders>
              <w:top w:val="nil"/>
              <w:left w:val="single" w:sz="4" w:space="0" w:color="auto"/>
              <w:bottom w:val="nil"/>
              <w:right w:val="nil"/>
            </w:tcBorders>
            <w:noWrap/>
            <w:vAlign w:val="bottom"/>
            <w:hideMark/>
          </w:tcPr>
          <w:p w14:paraId="18A6EE99" w14:textId="77777777" w:rsidR="00F9195D" w:rsidRPr="001E3493" w:rsidRDefault="00F9195D" w:rsidP="00E53010">
            <w:pPr>
              <w:spacing w:line="240" w:lineRule="auto"/>
            </w:pPr>
            <w:r w:rsidRPr="001E3493">
              <w:t>1</w:t>
            </w:r>
          </w:p>
        </w:tc>
        <w:tc>
          <w:tcPr>
            <w:tcW w:w="1194" w:type="dxa"/>
            <w:vAlign w:val="center"/>
            <w:hideMark/>
          </w:tcPr>
          <w:p w14:paraId="571C3314" w14:textId="77777777" w:rsidR="00F9195D" w:rsidRPr="001E3493" w:rsidRDefault="00F9195D" w:rsidP="00E53010">
            <w:pPr>
              <w:spacing w:line="240" w:lineRule="auto"/>
            </w:pPr>
            <w:r w:rsidRPr="001E3493">
              <w:t>5</w:t>
            </w:r>
          </w:p>
        </w:tc>
        <w:tc>
          <w:tcPr>
            <w:tcW w:w="1194" w:type="dxa"/>
            <w:vAlign w:val="center"/>
            <w:hideMark/>
          </w:tcPr>
          <w:p w14:paraId="6FE07BC0" w14:textId="77777777" w:rsidR="00F9195D" w:rsidRPr="001E3493" w:rsidRDefault="00F9195D" w:rsidP="00E53010">
            <w:pPr>
              <w:spacing w:line="240" w:lineRule="auto"/>
            </w:pPr>
            <w:r w:rsidRPr="001E3493">
              <w:t>2</w:t>
            </w:r>
          </w:p>
        </w:tc>
        <w:tc>
          <w:tcPr>
            <w:tcW w:w="1512" w:type="dxa"/>
            <w:vAlign w:val="center"/>
            <w:hideMark/>
          </w:tcPr>
          <w:p w14:paraId="11F86DC3" w14:textId="77777777" w:rsidR="00F9195D" w:rsidRPr="001E3493" w:rsidRDefault="00F9195D" w:rsidP="00E53010">
            <w:pPr>
              <w:spacing w:line="240" w:lineRule="auto"/>
            </w:pPr>
            <w:r w:rsidRPr="001E3493">
              <w:t>4</w:t>
            </w:r>
          </w:p>
        </w:tc>
        <w:tc>
          <w:tcPr>
            <w:tcW w:w="1512" w:type="dxa"/>
            <w:vAlign w:val="center"/>
            <w:hideMark/>
          </w:tcPr>
          <w:p w14:paraId="029792CF" w14:textId="77777777" w:rsidR="00F9195D" w:rsidRPr="001E3493" w:rsidRDefault="00F9195D" w:rsidP="00E53010">
            <w:pPr>
              <w:spacing w:line="240" w:lineRule="auto"/>
            </w:pPr>
            <w:r w:rsidRPr="001E3493">
              <w:t>0</w:t>
            </w:r>
          </w:p>
        </w:tc>
      </w:tr>
      <w:tr w:rsidR="00F9195D" w:rsidRPr="001E3493" w14:paraId="3865AB20" w14:textId="77777777" w:rsidTr="00EB237D">
        <w:trPr>
          <w:trHeight w:val="168"/>
        </w:trPr>
        <w:tc>
          <w:tcPr>
            <w:tcW w:w="0" w:type="auto"/>
            <w:vMerge/>
            <w:tcBorders>
              <w:top w:val="single" w:sz="4" w:space="0" w:color="auto"/>
              <w:left w:val="nil"/>
              <w:bottom w:val="single" w:sz="8" w:space="0" w:color="000000"/>
              <w:right w:val="nil"/>
            </w:tcBorders>
            <w:vAlign w:val="center"/>
            <w:hideMark/>
          </w:tcPr>
          <w:p w14:paraId="522A7ACB" w14:textId="77777777" w:rsidR="00F9195D" w:rsidRPr="001E3493" w:rsidRDefault="00F9195D" w:rsidP="00E53010">
            <w:pPr>
              <w:spacing w:line="240" w:lineRule="auto"/>
            </w:pPr>
          </w:p>
        </w:tc>
        <w:tc>
          <w:tcPr>
            <w:tcW w:w="1112" w:type="dxa"/>
            <w:tcBorders>
              <w:top w:val="nil"/>
              <w:left w:val="single" w:sz="4" w:space="0" w:color="auto"/>
              <w:bottom w:val="single" w:sz="4" w:space="0" w:color="auto"/>
              <w:right w:val="nil"/>
            </w:tcBorders>
            <w:noWrap/>
            <w:vAlign w:val="bottom"/>
            <w:hideMark/>
          </w:tcPr>
          <w:p w14:paraId="42B599AD" w14:textId="77777777" w:rsidR="00F9195D" w:rsidRPr="001E3493" w:rsidRDefault="00F9195D" w:rsidP="00E53010">
            <w:pPr>
              <w:spacing w:line="240" w:lineRule="auto"/>
            </w:pPr>
            <w:r w:rsidRPr="001E3493">
              <w:t>2</w:t>
            </w:r>
          </w:p>
        </w:tc>
        <w:tc>
          <w:tcPr>
            <w:tcW w:w="1194" w:type="dxa"/>
            <w:tcBorders>
              <w:top w:val="nil"/>
              <w:left w:val="nil"/>
              <w:bottom w:val="single" w:sz="4" w:space="0" w:color="auto"/>
              <w:right w:val="nil"/>
            </w:tcBorders>
            <w:vAlign w:val="center"/>
            <w:hideMark/>
          </w:tcPr>
          <w:p w14:paraId="4BD54788" w14:textId="77777777" w:rsidR="00F9195D" w:rsidRPr="001E3493" w:rsidRDefault="00F9195D" w:rsidP="00E53010">
            <w:pPr>
              <w:spacing w:line="240" w:lineRule="auto"/>
            </w:pPr>
            <w:r w:rsidRPr="001E3493">
              <w:t>1</w:t>
            </w:r>
          </w:p>
        </w:tc>
        <w:tc>
          <w:tcPr>
            <w:tcW w:w="1194" w:type="dxa"/>
            <w:tcBorders>
              <w:top w:val="nil"/>
              <w:left w:val="nil"/>
              <w:bottom w:val="single" w:sz="4" w:space="0" w:color="auto"/>
              <w:right w:val="nil"/>
            </w:tcBorders>
            <w:vAlign w:val="center"/>
            <w:hideMark/>
          </w:tcPr>
          <w:p w14:paraId="50260366" w14:textId="77777777" w:rsidR="00F9195D" w:rsidRPr="001E3493" w:rsidRDefault="00F9195D" w:rsidP="00E53010">
            <w:pPr>
              <w:spacing w:line="240" w:lineRule="auto"/>
            </w:pPr>
            <w:r w:rsidRPr="001E3493">
              <w:t>4</w:t>
            </w:r>
          </w:p>
        </w:tc>
        <w:tc>
          <w:tcPr>
            <w:tcW w:w="1512" w:type="dxa"/>
            <w:tcBorders>
              <w:top w:val="nil"/>
              <w:left w:val="nil"/>
              <w:bottom w:val="single" w:sz="4" w:space="0" w:color="auto"/>
              <w:right w:val="nil"/>
            </w:tcBorders>
            <w:vAlign w:val="center"/>
            <w:hideMark/>
          </w:tcPr>
          <w:p w14:paraId="5D5D3579" w14:textId="77777777" w:rsidR="00F9195D" w:rsidRPr="001E3493" w:rsidRDefault="00F9195D" w:rsidP="00E53010">
            <w:pPr>
              <w:spacing w:line="240" w:lineRule="auto"/>
            </w:pPr>
            <w:r w:rsidRPr="001E3493">
              <w:t>0</w:t>
            </w:r>
          </w:p>
        </w:tc>
        <w:tc>
          <w:tcPr>
            <w:tcW w:w="1512" w:type="dxa"/>
            <w:tcBorders>
              <w:top w:val="nil"/>
              <w:left w:val="nil"/>
              <w:bottom w:val="single" w:sz="4" w:space="0" w:color="auto"/>
              <w:right w:val="nil"/>
            </w:tcBorders>
            <w:vAlign w:val="center"/>
            <w:hideMark/>
          </w:tcPr>
          <w:p w14:paraId="5BD93F7E" w14:textId="77777777" w:rsidR="00F9195D" w:rsidRPr="001E3493" w:rsidRDefault="00F9195D" w:rsidP="00E53010">
            <w:pPr>
              <w:spacing w:line="240" w:lineRule="auto"/>
            </w:pPr>
            <w:r w:rsidRPr="001E3493">
              <w:t>6</w:t>
            </w:r>
          </w:p>
        </w:tc>
      </w:tr>
    </w:tbl>
    <w:p w14:paraId="2715DBB1" w14:textId="5A02AC2E" w:rsidR="00C66DD8" w:rsidRDefault="00C66DD8" w:rsidP="00B46408">
      <w:pPr>
        <w:pStyle w:val="Caption"/>
      </w:pPr>
    </w:p>
    <w:p w14:paraId="1009D803" w14:textId="77777777" w:rsidR="00023CFD" w:rsidRPr="00023CFD" w:rsidRDefault="00023CFD" w:rsidP="00023CFD"/>
    <w:p w14:paraId="07102E94" w14:textId="77777777" w:rsidR="0032184F" w:rsidRPr="001E3493" w:rsidRDefault="00F9195D" w:rsidP="00B46408">
      <w:pPr>
        <w:pStyle w:val="Caption"/>
      </w:pPr>
      <w:r w:rsidRPr="001E3493">
        <w:rPr>
          <w:noProof/>
        </w:rPr>
        <w:drawing>
          <wp:inline distT="0" distB="0" distL="0" distR="0" wp14:anchorId="450CF646" wp14:editId="188A18CD">
            <wp:extent cx="4752975" cy="2171700"/>
            <wp:effectExtent l="0" t="0" r="9525" b="0"/>
            <wp:docPr id="906723566" name="Chart 10">
              <a:extLst xmlns:a="http://schemas.openxmlformats.org/drawingml/2006/main">
                <a:ext uri="{FF2B5EF4-FFF2-40B4-BE49-F238E27FC236}">
                  <a16:creationId xmlns:a16="http://schemas.microsoft.com/office/drawing/2014/main" id="{C1A66E9D-E0E3-4E52-B87C-9B0DFB2F89A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7BCA12E1" w14:textId="0FEDCBA4" w:rsidR="00F9195D" w:rsidRPr="001E3493" w:rsidRDefault="0032184F" w:rsidP="00B46408">
      <w:pPr>
        <w:pStyle w:val="Caption"/>
      </w:pPr>
      <w:bookmarkStart w:id="90" w:name="_Toc195707622"/>
      <w:r w:rsidRPr="001E3493">
        <w:t xml:space="preserve">Figure </w:t>
      </w:r>
      <w:fldSimple w:instr=" SEQ Figure \* ARABIC ">
        <w:r w:rsidR="00056F45">
          <w:rPr>
            <w:noProof/>
          </w:rPr>
          <w:t>14</w:t>
        </w:r>
      </w:fldSimple>
      <w:r w:rsidR="00F9195D" w:rsidRPr="001E3493">
        <w:t>: Response type score frequency per group</w:t>
      </w:r>
      <w:bookmarkEnd w:id="90"/>
    </w:p>
    <w:p w14:paraId="12434E88" w14:textId="77777777" w:rsidR="00F9195D" w:rsidRPr="001E3493" w:rsidRDefault="00F9195D" w:rsidP="00B424D2">
      <w:pPr>
        <w:rPr>
          <w:i/>
          <w:iCs/>
          <w:color w:val="000000" w:themeColor="text1"/>
        </w:rPr>
      </w:pPr>
      <w:r w:rsidRPr="001E3493">
        <w:rPr>
          <w:color w:val="000000" w:themeColor="text1"/>
        </w:rPr>
        <w:br w:type="page"/>
      </w:r>
    </w:p>
    <w:p w14:paraId="1A599D9A" w14:textId="777F671E" w:rsidR="00F9195D" w:rsidRPr="001E3493" w:rsidRDefault="00F9195D" w:rsidP="00B46408">
      <w:pPr>
        <w:pStyle w:val="Caption"/>
      </w:pPr>
      <w:bookmarkStart w:id="91" w:name="_Toc195707671"/>
      <w:r w:rsidRPr="001E3493">
        <w:lastRenderedPageBreak/>
        <w:t xml:space="preserve">Table </w:t>
      </w:r>
      <w:fldSimple w:instr=" SEQ Table \* ARABIC ">
        <w:r w:rsidR="00056F45">
          <w:rPr>
            <w:noProof/>
          </w:rPr>
          <w:t>19</w:t>
        </w:r>
      </w:fldSimple>
      <w:r w:rsidRPr="001E3493">
        <w:t>: Tx Group by Cell response (CR)</w:t>
      </w:r>
      <w:bookmarkEnd w:id="91"/>
    </w:p>
    <w:tbl>
      <w:tblPr>
        <w:tblW w:w="674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72"/>
        <w:gridCol w:w="1734"/>
        <w:gridCol w:w="2043"/>
        <w:gridCol w:w="1700"/>
      </w:tblGrid>
      <w:tr w:rsidR="00F9195D" w:rsidRPr="001E3493" w14:paraId="3697BCC5" w14:textId="77777777" w:rsidTr="003B7E3C">
        <w:trPr>
          <w:trHeight w:val="259"/>
        </w:trPr>
        <w:tc>
          <w:tcPr>
            <w:tcW w:w="1272" w:type="dxa"/>
            <w:tcBorders>
              <w:top w:val="single" w:sz="4" w:space="0" w:color="auto"/>
              <w:left w:val="single" w:sz="4" w:space="0" w:color="auto"/>
              <w:bottom w:val="single" w:sz="4" w:space="0" w:color="auto"/>
              <w:right w:val="single" w:sz="4" w:space="0" w:color="auto"/>
            </w:tcBorders>
            <w:noWrap/>
            <w:vAlign w:val="bottom"/>
            <w:hideMark/>
          </w:tcPr>
          <w:p w14:paraId="7AFFD942" w14:textId="77777777" w:rsidR="00F9195D" w:rsidRPr="001E3493" w:rsidRDefault="00F9195D" w:rsidP="00E53010">
            <w:pPr>
              <w:spacing w:line="240" w:lineRule="auto"/>
            </w:pPr>
          </w:p>
        </w:tc>
        <w:tc>
          <w:tcPr>
            <w:tcW w:w="5477" w:type="dxa"/>
            <w:gridSpan w:val="3"/>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443EC1A5" w14:textId="77777777" w:rsidR="00F9195D" w:rsidRPr="001E3493" w:rsidRDefault="00F9195D" w:rsidP="00E53010">
            <w:pPr>
              <w:spacing w:line="240" w:lineRule="auto"/>
            </w:pPr>
            <w:r w:rsidRPr="001E3493">
              <w:t>Response level frequency</w:t>
            </w:r>
          </w:p>
        </w:tc>
      </w:tr>
      <w:tr w:rsidR="00F9195D" w:rsidRPr="001E3493" w14:paraId="6BBDB914" w14:textId="77777777" w:rsidTr="003B7E3C">
        <w:trPr>
          <w:cantSplit/>
          <w:trHeight w:val="259"/>
        </w:trPr>
        <w:tc>
          <w:tcPr>
            <w:tcW w:w="1272"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7631A5A2" w14:textId="77777777" w:rsidR="00F9195D" w:rsidRPr="001E3493" w:rsidRDefault="00F9195D" w:rsidP="00E53010">
            <w:pPr>
              <w:spacing w:line="240" w:lineRule="auto"/>
            </w:pPr>
            <w:r w:rsidRPr="001E3493">
              <w:t xml:space="preserve">Tx. Group </w:t>
            </w:r>
          </w:p>
        </w:tc>
        <w:tc>
          <w:tcPr>
            <w:tcW w:w="1734"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69AC3069" w14:textId="77777777" w:rsidR="00F9195D" w:rsidRPr="001E3493" w:rsidRDefault="00F9195D" w:rsidP="00E53010">
            <w:pPr>
              <w:spacing w:line="240" w:lineRule="auto"/>
            </w:pPr>
            <w:r w:rsidRPr="001E3493">
              <w:t>0</w:t>
            </w:r>
          </w:p>
        </w:tc>
        <w:tc>
          <w:tcPr>
            <w:tcW w:w="2043"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0DCA1007" w14:textId="77777777" w:rsidR="00F9195D" w:rsidRPr="001E3493" w:rsidRDefault="00F9195D" w:rsidP="00E53010">
            <w:pPr>
              <w:spacing w:line="240" w:lineRule="auto"/>
            </w:pPr>
            <w:r w:rsidRPr="001E3493">
              <w:t>1</w:t>
            </w:r>
          </w:p>
        </w:tc>
        <w:tc>
          <w:tcPr>
            <w:tcW w:w="169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1BD594E4" w14:textId="77777777" w:rsidR="00F9195D" w:rsidRPr="001E3493" w:rsidRDefault="00F9195D" w:rsidP="00E53010">
            <w:pPr>
              <w:spacing w:line="240" w:lineRule="auto"/>
            </w:pPr>
            <w:r w:rsidRPr="001E3493">
              <w:t>2</w:t>
            </w:r>
          </w:p>
        </w:tc>
      </w:tr>
      <w:tr w:rsidR="00F9195D" w:rsidRPr="001E3493" w14:paraId="7E28A1A3" w14:textId="77777777" w:rsidTr="003B7E3C">
        <w:trPr>
          <w:cantSplit/>
          <w:trHeight w:val="259"/>
        </w:trPr>
        <w:tc>
          <w:tcPr>
            <w:tcW w:w="1272" w:type="dxa"/>
            <w:tcBorders>
              <w:top w:val="single" w:sz="4" w:space="0" w:color="auto"/>
              <w:left w:val="single" w:sz="4" w:space="0" w:color="auto"/>
              <w:bottom w:val="single" w:sz="4" w:space="0" w:color="auto"/>
              <w:right w:val="single" w:sz="4" w:space="0" w:color="auto"/>
            </w:tcBorders>
            <w:vAlign w:val="center"/>
            <w:hideMark/>
          </w:tcPr>
          <w:p w14:paraId="687234B1" w14:textId="77777777" w:rsidR="00F9195D" w:rsidRPr="001E3493" w:rsidRDefault="00F9195D" w:rsidP="00E53010">
            <w:pPr>
              <w:spacing w:line="240" w:lineRule="auto"/>
            </w:pPr>
            <w:r w:rsidRPr="001E3493">
              <w:t>SA</w:t>
            </w:r>
          </w:p>
        </w:tc>
        <w:tc>
          <w:tcPr>
            <w:tcW w:w="1734" w:type="dxa"/>
            <w:tcBorders>
              <w:top w:val="single" w:sz="4" w:space="0" w:color="auto"/>
              <w:left w:val="single" w:sz="4" w:space="0" w:color="auto"/>
              <w:bottom w:val="single" w:sz="4" w:space="0" w:color="auto"/>
              <w:right w:val="single" w:sz="4" w:space="0" w:color="auto"/>
            </w:tcBorders>
            <w:vAlign w:val="center"/>
            <w:hideMark/>
          </w:tcPr>
          <w:p w14:paraId="005C5108" w14:textId="77777777" w:rsidR="00F9195D" w:rsidRPr="001E3493" w:rsidRDefault="00F9195D" w:rsidP="00E53010">
            <w:pPr>
              <w:spacing w:line="240" w:lineRule="auto"/>
            </w:pPr>
            <w:r w:rsidRPr="001E3493">
              <w:t>1</w:t>
            </w:r>
          </w:p>
        </w:tc>
        <w:tc>
          <w:tcPr>
            <w:tcW w:w="2043" w:type="dxa"/>
            <w:tcBorders>
              <w:top w:val="single" w:sz="4" w:space="0" w:color="auto"/>
              <w:left w:val="single" w:sz="4" w:space="0" w:color="auto"/>
              <w:bottom w:val="single" w:sz="4" w:space="0" w:color="auto"/>
              <w:right w:val="single" w:sz="4" w:space="0" w:color="auto"/>
            </w:tcBorders>
            <w:vAlign w:val="center"/>
            <w:hideMark/>
          </w:tcPr>
          <w:p w14:paraId="709D5481" w14:textId="77777777" w:rsidR="00F9195D" w:rsidRPr="001E3493" w:rsidRDefault="00F9195D" w:rsidP="00E53010">
            <w:pPr>
              <w:spacing w:line="240" w:lineRule="auto"/>
            </w:pPr>
            <w:r w:rsidRPr="001E3493">
              <w:t>4</w:t>
            </w:r>
          </w:p>
        </w:tc>
        <w:tc>
          <w:tcPr>
            <w:tcW w:w="1698" w:type="dxa"/>
            <w:tcBorders>
              <w:top w:val="single" w:sz="4" w:space="0" w:color="auto"/>
              <w:left w:val="single" w:sz="4" w:space="0" w:color="auto"/>
              <w:bottom w:val="single" w:sz="4" w:space="0" w:color="auto"/>
              <w:right w:val="single" w:sz="4" w:space="0" w:color="auto"/>
            </w:tcBorders>
            <w:vAlign w:val="center"/>
            <w:hideMark/>
          </w:tcPr>
          <w:p w14:paraId="5EBFC655" w14:textId="77777777" w:rsidR="00F9195D" w:rsidRPr="001E3493" w:rsidRDefault="00F9195D" w:rsidP="00E53010">
            <w:pPr>
              <w:spacing w:line="240" w:lineRule="auto"/>
            </w:pPr>
            <w:r w:rsidRPr="001E3493">
              <w:t>0</w:t>
            </w:r>
          </w:p>
        </w:tc>
      </w:tr>
      <w:tr w:rsidR="00F9195D" w:rsidRPr="001E3493" w14:paraId="6FDD3F46" w14:textId="77777777" w:rsidTr="003B7E3C">
        <w:trPr>
          <w:cantSplit/>
          <w:trHeight w:val="259"/>
        </w:trPr>
        <w:tc>
          <w:tcPr>
            <w:tcW w:w="1272" w:type="dxa"/>
            <w:tcBorders>
              <w:top w:val="single" w:sz="4" w:space="0" w:color="auto"/>
              <w:left w:val="single" w:sz="4" w:space="0" w:color="auto"/>
              <w:bottom w:val="single" w:sz="4" w:space="0" w:color="auto"/>
              <w:right w:val="single" w:sz="4" w:space="0" w:color="auto"/>
            </w:tcBorders>
            <w:vAlign w:val="center"/>
            <w:hideMark/>
          </w:tcPr>
          <w:p w14:paraId="77CDE698" w14:textId="77777777" w:rsidR="00F9195D" w:rsidRPr="001E3493" w:rsidRDefault="00F9195D" w:rsidP="00E53010">
            <w:pPr>
              <w:spacing w:line="240" w:lineRule="auto"/>
            </w:pPr>
            <w:r w:rsidRPr="001E3493">
              <w:t>SB</w:t>
            </w:r>
          </w:p>
        </w:tc>
        <w:tc>
          <w:tcPr>
            <w:tcW w:w="1734" w:type="dxa"/>
            <w:tcBorders>
              <w:top w:val="single" w:sz="4" w:space="0" w:color="auto"/>
              <w:left w:val="single" w:sz="4" w:space="0" w:color="auto"/>
              <w:bottom w:val="single" w:sz="4" w:space="0" w:color="auto"/>
              <w:right w:val="single" w:sz="4" w:space="0" w:color="auto"/>
            </w:tcBorders>
            <w:vAlign w:val="center"/>
            <w:hideMark/>
          </w:tcPr>
          <w:p w14:paraId="31144324" w14:textId="77777777" w:rsidR="00F9195D" w:rsidRPr="001E3493" w:rsidRDefault="00F9195D" w:rsidP="00E53010">
            <w:pPr>
              <w:spacing w:line="240" w:lineRule="auto"/>
            </w:pPr>
            <w:r w:rsidRPr="001E3493">
              <w:t>0</w:t>
            </w:r>
          </w:p>
        </w:tc>
        <w:tc>
          <w:tcPr>
            <w:tcW w:w="2043" w:type="dxa"/>
            <w:tcBorders>
              <w:top w:val="single" w:sz="4" w:space="0" w:color="auto"/>
              <w:left w:val="single" w:sz="4" w:space="0" w:color="auto"/>
              <w:bottom w:val="single" w:sz="4" w:space="0" w:color="auto"/>
              <w:right w:val="single" w:sz="4" w:space="0" w:color="auto"/>
            </w:tcBorders>
            <w:vAlign w:val="center"/>
            <w:hideMark/>
          </w:tcPr>
          <w:p w14:paraId="71608189" w14:textId="77777777" w:rsidR="00F9195D" w:rsidRPr="001E3493" w:rsidRDefault="00F9195D" w:rsidP="00E53010">
            <w:pPr>
              <w:spacing w:line="240" w:lineRule="auto"/>
            </w:pPr>
            <w:r w:rsidRPr="001E3493">
              <w:t>0</w:t>
            </w:r>
          </w:p>
        </w:tc>
        <w:tc>
          <w:tcPr>
            <w:tcW w:w="1698" w:type="dxa"/>
            <w:tcBorders>
              <w:top w:val="single" w:sz="4" w:space="0" w:color="auto"/>
              <w:left w:val="single" w:sz="4" w:space="0" w:color="auto"/>
              <w:bottom w:val="single" w:sz="4" w:space="0" w:color="auto"/>
              <w:right w:val="single" w:sz="4" w:space="0" w:color="auto"/>
            </w:tcBorders>
            <w:vAlign w:val="center"/>
            <w:hideMark/>
          </w:tcPr>
          <w:p w14:paraId="1E564D39" w14:textId="77777777" w:rsidR="00F9195D" w:rsidRPr="001E3493" w:rsidRDefault="00F9195D" w:rsidP="00E53010">
            <w:pPr>
              <w:spacing w:line="240" w:lineRule="auto"/>
            </w:pPr>
            <w:r w:rsidRPr="001E3493">
              <w:t>6</w:t>
            </w:r>
          </w:p>
        </w:tc>
      </w:tr>
      <w:tr w:rsidR="00F9195D" w:rsidRPr="001E3493" w14:paraId="645D69E4" w14:textId="77777777" w:rsidTr="003B7E3C">
        <w:trPr>
          <w:cantSplit/>
          <w:trHeight w:val="259"/>
        </w:trPr>
        <w:tc>
          <w:tcPr>
            <w:tcW w:w="1272" w:type="dxa"/>
            <w:tcBorders>
              <w:top w:val="single" w:sz="4" w:space="0" w:color="auto"/>
              <w:left w:val="single" w:sz="4" w:space="0" w:color="auto"/>
              <w:bottom w:val="single" w:sz="4" w:space="0" w:color="auto"/>
              <w:right w:val="single" w:sz="4" w:space="0" w:color="auto"/>
            </w:tcBorders>
            <w:vAlign w:val="center"/>
            <w:hideMark/>
          </w:tcPr>
          <w:p w14:paraId="15D149C8" w14:textId="77777777" w:rsidR="00F9195D" w:rsidRPr="001E3493" w:rsidRDefault="00F9195D" w:rsidP="00E53010">
            <w:pPr>
              <w:spacing w:line="240" w:lineRule="auto"/>
            </w:pPr>
            <w:r w:rsidRPr="001E3493">
              <w:t>SBA</w:t>
            </w:r>
          </w:p>
        </w:tc>
        <w:tc>
          <w:tcPr>
            <w:tcW w:w="1734" w:type="dxa"/>
            <w:tcBorders>
              <w:top w:val="single" w:sz="4" w:space="0" w:color="auto"/>
              <w:left w:val="single" w:sz="4" w:space="0" w:color="auto"/>
              <w:bottom w:val="single" w:sz="4" w:space="0" w:color="auto"/>
              <w:right w:val="single" w:sz="4" w:space="0" w:color="auto"/>
            </w:tcBorders>
            <w:vAlign w:val="center"/>
            <w:hideMark/>
          </w:tcPr>
          <w:p w14:paraId="1908401F" w14:textId="77777777" w:rsidR="00F9195D" w:rsidRPr="001E3493" w:rsidRDefault="00F9195D" w:rsidP="00E53010">
            <w:pPr>
              <w:spacing w:line="240" w:lineRule="auto"/>
            </w:pPr>
            <w:r w:rsidRPr="001E3493">
              <w:t>0</w:t>
            </w:r>
          </w:p>
        </w:tc>
        <w:tc>
          <w:tcPr>
            <w:tcW w:w="2043" w:type="dxa"/>
            <w:tcBorders>
              <w:top w:val="single" w:sz="4" w:space="0" w:color="auto"/>
              <w:left w:val="single" w:sz="4" w:space="0" w:color="auto"/>
              <w:bottom w:val="single" w:sz="4" w:space="0" w:color="auto"/>
              <w:right w:val="single" w:sz="4" w:space="0" w:color="auto"/>
            </w:tcBorders>
            <w:vAlign w:val="center"/>
            <w:hideMark/>
          </w:tcPr>
          <w:p w14:paraId="6C909D28" w14:textId="77777777" w:rsidR="00F9195D" w:rsidRPr="001E3493" w:rsidRDefault="00F9195D" w:rsidP="00E53010">
            <w:pPr>
              <w:spacing w:line="240" w:lineRule="auto"/>
            </w:pPr>
            <w:r w:rsidRPr="001E3493">
              <w:t>1</w:t>
            </w:r>
          </w:p>
        </w:tc>
        <w:tc>
          <w:tcPr>
            <w:tcW w:w="1698" w:type="dxa"/>
            <w:tcBorders>
              <w:top w:val="single" w:sz="4" w:space="0" w:color="auto"/>
              <w:left w:val="single" w:sz="4" w:space="0" w:color="auto"/>
              <w:bottom w:val="single" w:sz="4" w:space="0" w:color="auto"/>
              <w:right w:val="single" w:sz="4" w:space="0" w:color="auto"/>
            </w:tcBorders>
            <w:vAlign w:val="center"/>
            <w:hideMark/>
          </w:tcPr>
          <w:p w14:paraId="02E9F4B5" w14:textId="77777777" w:rsidR="00F9195D" w:rsidRPr="001E3493" w:rsidRDefault="00F9195D" w:rsidP="00E53010">
            <w:pPr>
              <w:spacing w:line="240" w:lineRule="auto"/>
            </w:pPr>
            <w:r w:rsidRPr="001E3493">
              <w:t>5</w:t>
            </w:r>
          </w:p>
        </w:tc>
      </w:tr>
      <w:tr w:rsidR="00F9195D" w:rsidRPr="001E3493" w14:paraId="6A83274F" w14:textId="77777777" w:rsidTr="003B7E3C">
        <w:trPr>
          <w:cantSplit/>
          <w:trHeight w:val="259"/>
        </w:trPr>
        <w:tc>
          <w:tcPr>
            <w:tcW w:w="1272" w:type="dxa"/>
            <w:tcBorders>
              <w:top w:val="single" w:sz="4" w:space="0" w:color="auto"/>
              <w:left w:val="single" w:sz="4" w:space="0" w:color="auto"/>
              <w:bottom w:val="single" w:sz="4" w:space="0" w:color="auto"/>
              <w:right w:val="single" w:sz="4" w:space="0" w:color="auto"/>
            </w:tcBorders>
            <w:vAlign w:val="center"/>
            <w:hideMark/>
          </w:tcPr>
          <w:p w14:paraId="6EB43B20" w14:textId="77777777" w:rsidR="00F9195D" w:rsidRPr="001E3493" w:rsidRDefault="00F9195D" w:rsidP="00E53010">
            <w:pPr>
              <w:spacing w:line="240" w:lineRule="auto"/>
            </w:pPr>
            <w:r w:rsidRPr="001E3493">
              <w:t>NS</w:t>
            </w:r>
          </w:p>
        </w:tc>
        <w:tc>
          <w:tcPr>
            <w:tcW w:w="1734" w:type="dxa"/>
            <w:tcBorders>
              <w:top w:val="single" w:sz="4" w:space="0" w:color="auto"/>
              <w:left w:val="single" w:sz="4" w:space="0" w:color="auto"/>
              <w:bottom w:val="single" w:sz="4" w:space="0" w:color="auto"/>
              <w:right w:val="single" w:sz="4" w:space="0" w:color="auto"/>
            </w:tcBorders>
            <w:vAlign w:val="center"/>
            <w:hideMark/>
          </w:tcPr>
          <w:p w14:paraId="134D2FAB" w14:textId="77777777" w:rsidR="00F9195D" w:rsidRPr="001E3493" w:rsidRDefault="00F9195D" w:rsidP="00E53010">
            <w:pPr>
              <w:spacing w:line="240" w:lineRule="auto"/>
            </w:pPr>
            <w:r w:rsidRPr="001E3493">
              <w:t>0</w:t>
            </w:r>
          </w:p>
        </w:tc>
        <w:tc>
          <w:tcPr>
            <w:tcW w:w="2043" w:type="dxa"/>
            <w:tcBorders>
              <w:top w:val="single" w:sz="4" w:space="0" w:color="auto"/>
              <w:left w:val="single" w:sz="4" w:space="0" w:color="auto"/>
              <w:bottom w:val="single" w:sz="4" w:space="0" w:color="auto"/>
              <w:right w:val="single" w:sz="4" w:space="0" w:color="auto"/>
            </w:tcBorders>
            <w:vAlign w:val="center"/>
            <w:hideMark/>
          </w:tcPr>
          <w:p w14:paraId="132A5C1C" w14:textId="77777777" w:rsidR="00F9195D" w:rsidRPr="001E3493" w:rsidRDefault="00F9195D" w:rsidP="00E53010">
            <w:pPr>
              <w:spacing w:line="240" w:lineRule="auto"/>
            </w:pPr>
            <w:r w:rsidRPr="001E3493">
              <w:t>5</w:t>
            </w:r>
          </w:p>
        </w:tc>
        <w:tc>
          <w:tcPr>
            <w:tcW w:w="1698" w:type="dxa"/>
            <w:tcBorders>
              <w:top w:val="single" w:sz="4" w:space="0" w:color="auto"/>
              <w:left w:val="single" w:sz="4" w:space="0" w:color="auto"/>
              <w:bottom w:val="single" w:sz="4" w:space="0" w:color="auto"/>
              <w:right w:val="single" w:sz="4" w:space="0" w:color="auto"/>
            </w:tcBorders>
            <w:vAlign w:val="center"/>
            <w:hideMark/>
          </w:tcPr>
          <w:p w14:paraId="5B1C5F5C" w14:textId="77777777" w:rsidR="00F9195D" w:rsidRPr="001E3493" w:rsidRDefault="00F9195D" w:rsidP="00E53010">
            <w:pPr>
              <w:spacing w:line="240" w:lineRule="auto"/>
            </w:pPr>
            <w:r w:rsidRPr="001E3493">
              <w:t>1</w:t>
            </w:r>
          </w:p>
        </w:tc>
      </w:tr>
    </w:tbl>
    <w:p w14:paraId="77CF1B53" w14:textId="77777777" w:rsidR="00E53010" w:rsidRPr="001E3493" w:rsidRDefault="00E53010" w:rsidP="00B46408">
      <w:pPr>
        <w:pStyle w:val="Caption"/>
      </w:pPr>
    </w:p>
    <w:p w14:paraId="2CE3D8F3" w14:textId="1F48455F" w:rsidR="00F9195D" w:rsidRPr="001E3493" w:rsidRDefault="00F9195D" w:rsidP="00B46408">
      <w:pPr>
        <w:pStyle w:val="Caption"/>
      </w:pPr>
      <w:bookmarkStart w:id="92" w:name="_Toc195707672"/>
      <w:r w:rsidRPr="001E3493">
        <w:t xml:space="preserve">Table </w:t>
      </w:r>
      <w:fldSimple w:instr=" SEQ Table \* ARABIC ">
        <w:r w:rsidR="00056F45">
          <w:rPr>
            <w:noProof/>
          </w:rPr>
          <w:t>20</w:t>
        </w:r>
      </w:fldSimple>
      <w:r w:rsidRPr="001E3493">
        <w:t>: Tx. Group by New bone response (NBR)</w:t>
      </w:r>
      <w:bookmarkEnd w:id="92"/>
    </w:p>
    <w:tbl>
      <w:tblPr>
        <w:tblW w:w="664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52"/>
        <w:gridCol w:w="1706"/>
        <w:gridCol w:w="1975"/>
        <w:gridCol w:w="1707"/>
      </w:tblGrid>
      <w:tr w:rsidR="00F9195D" w:rsidRPr="001E3493" w14:paraId="43013DB9" w14:textId="77777777" w:rsidTr="003B7E3C">
        <w:trPr>
          <w:trHeight w:val="259"/>
        </w:trPr>
        <w:tc>
          <w:tcPr>
            <w:tcW w:w="1252" w:type="dxa"/>
            <w:tcBorders>
              <w:top w:val="single" w:sz="4" w:space="0" w:color="auto"/>
              <w:left w:val="single" w:sz="4" w:space="0" w:color="auto"/>
              <w:bottom w:val="single" w:sz="4" w:space="0" w:color="auto"/>
              <w:right w:val="single" w:sz="4" w:space="0" w:color="auto"/>
            </w:tcBorders>
            <w:noWrap/>
            <w:vAlign w:val="bottom"/>
            <w:hideMark/>
          </w:tcPr>
          <w:p w14:paraId="3C06B5BF" w14:textId="77777777" w:rsidR="00F9195D" w:rsidRPr="001E3493" w:rsidRDefault="00F9195D" w:rsidP="00E53010">
            <w:pPr>
              <w:spacing w:line="240" w:lineRule="auto"/>
            </w:pPr>
          </w:p>
        </w:tc>
        <w:tc>
          <w:tcPr>
            <w:tcW w:w="5388" w:type="dxa"/>
            <w:gridSpan w:val="3"/>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68774790" w14:textId="77777777" w:rsidR="00F9195D" w:rsidRPr="001E3493" w:rsidRDefault="00F9195D" w:rsidP="00E53010">
            <w:pPr>
              <w:spacing w:line="240" w:lineRule="auto"/>
            </w:pPr>
            <w:r w:rsidRPr="001E3493">
              <w:t>Response level frequency</w:t>
            </w:r>
          </w:p>
        </w:tc>
      </w:tr>
      <w:tr w:rsidR="00F9195D" w:rsidRPr="001E3493" w14:paraId="4B567367" w14:textId="77777777" w:rsidTr="003B7E3C">
        <w:trPr>
          <w:cantSplit/>
          <w:trHeight w:val="259"/>
        </w:trPr>
        <w:tc>
          <w:tcPr>
            <w:tcW w:w="1252"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21A9B6F4" w14:textId="77777777" w:rsidR="00F9195D" w:rsidRPr="001E3493" w:rsidRDefault="00F9195D" w:rsidP="00E53010">
            <w:pPr>
              <w:spacing w:line="240" w:lineRule="auto"/>
            </w:pPr>
            <w:r w:rsidRPr="001E3493">
              <w:t xml:space="preserve">Tx. Group </w:t>
            </w:r>
          </w:p>
        </w:tc>
        <w:tc>
          <w:tcPr>
            <w:tcW w:w="1706"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06DC72D4" w14:textId="77777777" w:rsidR="00F9195D" w:rsidRPr="001E3493" w:rsidRDefault="00F9195D" w:rsidP="00E53010">
            <w:pPr>
              <w:spacing w:line="240" w:lineRule="auto"/>
            </w:pPr>
            <w:r w:rsidRPr="001E3493">
              <w:t>0</w:t>
            </w:r>
          </w:p>
        </w:tc>
        <w:tc>
          <w:tcPr>
            <w:tcW w:w="1975"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522DEDBB" w14:textId="77777777" w:rsidR="00F9195D" w:rsidRPr="001E3493" w:rsidRDefault="00F9195D" w:rsidP="00E53010">
            <w:pPr>
              <w:spacing w:line="240" w:lineRule="auto"/>
            </w:pPr>
            <w:r w:rsidRPr="001E3493">
              <w:t>1</w:t>
            </w:r>
          </w:p>
        </w:tc>
        <w:tc>
          <w:tcPr>
            <w:tcW w:w="1706"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4705FA0C" w14:textId="77777777" w:rsidR="00F9195D" w:rsidRPr="001E3493" w:rsidRDefault="00F9195D" w:rsidP="00E53010">
            <w:pPr>
              <w:spacing w:line="240" w:lineRule="auto"/>
            </w:pPr>
            <w:r w:rsidRPr="001E3493">
              <w:t>2</w:t>
            </w:r>
          </w:p>
        </w:tc>
      </w:tr>
      <w:tr w:rsidR="00F9195D" w:rsidRPr="001E3493" w14:paraId="28C7F649" w14:textId="77777777" w:rsidTr="003B7E3C">
        <w:trPr>
          <w:cantSplit/>
          <w:trHeight w:val="259"/>
        </w:trPr>
        <w:tc>
          <w:tcPr>
            <w:tcW w:w="1252" w:type="dxa"/>
            <w:tcBorders>
              <w:top w:val="single" w:sz="4" w:space="0" w:color="auto"/>
              <w:left w:val="single" w:sz="4" w:space="0" w:color="auto"/>
              <w:bottom w:val="single" w:sz="4" w:space="0" w:color="auto"/>
              <w:right w:val="single" w:sz="4" w:space="0" w:color="auto"/>
            </w:tcBorders>
            <w:vAlign w:val="center"/>
            <w:hideMark/>
          </w:tcPr>
          <w:p w14:paraId="4E96167A" w14:textId="77777777" w:rsidR="00F9195D" w:rsidRPr="001E3493" w:rsidRDefault="00F9195D" w:rsidP="00E53010">
            <w:pPr>
              <w:spacing w:line="240" w:lineRule="auto"/>
            </w:pPr>
            <w:r w:rsidRPr="001E3493">
              <w:t>SA</w:t>
            </w:r>
          </w:p>
        </w:tc>
        <w:tc>
          <w:tcPr>
            <w:tcW w:w="1706" w:type="dxa"/>
            <w:tcBorders>
              <w:top w:val="single" w:sz="4" w:space="0" w:color="auto"/>
              <w:left w:val="single" w:sz="4" w:space="0" w:color="auto"/>
              <w:bottom w:val="single" w:sz="4" w:space="0" w:color="auto"/>
              <w:right w:val="single" w:sz="4" w:space="0" w:color="auto"/>
            </w:tcBorders>
            <w:vAlign w:val="center"/>
            <w:hideMark/>
          </w:tcPr>
          <w:p w14:paraId="6EE91AE9" w14:textId="77777777" w:rsidR="00F9195D" w:rsidRPr="001E3493" w:rsidRDefault="00F9195D" w:rsidP="00E53010">
            <w:pPr>
              <w:spacing w:line="240" w:lineRule="auto"/>
            </w:pPr>
            <w:r w:rsidRPr="001E3493">
              <w:t>0</w:t>
            </w:r>
          </w:p>
        </w:tc>
        <w:tc>
          <w:tcPr>
            <w:tcW w:w="1975" w:type="dxa"/>
            <w:tcBorders>
              <w:top w:val="single" w:sz="4" w:space="0" w:color="auto"/>
              <w:left w:val="single" w:sz="4" w:space="0" w:color="auto"/>
              <w:bottom w:val="single" w:sz="4" w:space="0" w:color="auto"/>
              <w:right w:val="single" w:sz="4" w:space="0" w:color="auto"/>
            </w:tcBorders>
            <w:vAlign w:val="center"/>
            <w:hideMark/>
          </w:tcPr>
          <w:p w14:paraId="7FBA5F9E" w14:textId="77777777" w:rsidR="00F9195D" w:rsidRPr="001E3493" w:rsidRDefault="00F9195D" w:rsidP="00E53010">
            <w:pPr>
              <w:spacing w:line="240" w:lineRule="auto"/>
            </w:pPr>
            <w:r w:rsidRPr="001E3493">
              <w:t>2</w:t>
            </w:r>
          </w:p>
        </w:tc>
        <w:tc>
          <w:tcPr>
            <w:tcW w:w="1706" w:type="dxa"/>
            <w:tcBorders>
              <w:top w:val="single" w:sz="4" w:space="0" w:color="auto"/>
              <w:left w:val="single" w:sz="4" w:space="0" w:color="auto"/>
              <w:bottom w:val="single" w:sz="4" w:space="0" w:color="auto"/>
              <w:right w:val="single" w:sz="4" w:space="0" w:color="auto"/>
            </w:tcBorders>
            <w:vAlign w:val="center"/>
            <w:hideMark/>
          </w:tcPr>
          <w:p w14:paraId="2BF31DB8" w14:textId="77777777" w:rsidR="00F9195D" w:rsidRPr="001E3493" w:rsidRDefault="00F9195D" w:rsidP="00E53010">
            <w:pPr>
              <w:spacing w:line="240" w:lineRule="auto"/>
            </w:pPr>
            <w:r w:rsidRPr="001E3493">
              <w:t>3</w:t>
            </w:r>
          </w:p>
        </w:tc>
      </w:tr>
      <w:tr w:rsidR="00F9195D" w:rsidRPr="001E3493" w14:paraId="260B0345" w14:textId="77777777" w:rsidTr="003B7E3C">
        <w:trPr>
          <w:cantSplit/>
          <w:trHeight w:val="259"/>
        </w:trPr>
        <w:tc>
          <w:tcPr>
            <w:tcW w:w="1252" w:type="dxa"/>
            <w:tcBorders>
              <w:top w:val="single" w:sz="4" w:space="0" w:color="auto"/>
              <w:left w:val="single" w:sz="4" w:space="0" w:color="auto"/>
              <w:bottom w:val="single" w:sz="4" w:space="0" w:color="auto"/>
              <w:right w:val="single" w:sz="4" w:space="0" w:color="auto"/>
            </w:tcBorders>
            <w:vAlign w:val="center"/>
            <w:hideMark/>
          </w:tcPr>
          <w:p w14:paraId="1A400B37" w14:textId="77777777" w:rsidR="00F9195D" w:rsidRPr="001E3493" w:rsidRDefault="00F9195D" w:rsidP="00E53010">
            <w:pPr>
              <w:spacing w:line="240" w:lineRule="auto"/>
            </w:pPr>
            <w:r w:rsidRPr="001E3493">
              <w:t>SB</w:t>
            </w:r>
          </w:p>
        </w:tc>
        <w:tc>
          <w:tcPr>
            <w:tcW w:w="1706" w:type="dxa"/>
            <w:tcBorders>
              <w:top w:val="single" w:sz="4" w:space="0" w:color="auto"/>
              <w:left w:val="single" w:sz="4" w:space="0" w:color="auto"/>
              <w:bottom w:val="single" w:sz="4" w:space="0" w:color="auto"/>
              <w:right w:val="single" w:sz="4" w:space="0" w:color="auto"/>
            </w:tcBorders>
            <w:vAlign w:val="center"/>
            <w:hideMark/>
          </w:tcPr>
          <w:p w14:paraId="25FAF567" w14:textId="77777777" w:rsidR="00F9195D" w:rsidRPr="001E3493" w:rsidRDefault="00F9195D" w:rsidP="00E53010">
            <w:pPr>
              <w:spacing w:line="240" w:lineRule="auto"/>
            </w:pPr>
            <w:r w:rsidRPr="001E3493">
              <w:t>0</w:t>
            </w:r>
          </w:p>
        </w:tc>
        <w:tc>
          <w:tcPr>
            <w:tcW w:w="1975" w:type="dxa"/>
            <w:tcBorders>
              <w:top w:val="single" w:sz="4" w:space="0" w:color="auto"/>
              <w:left w:val="single" w:sz="4" w:space="0" w:color="auto"/>
              <w:bottom w:val="single" w:sz="4" w:space="0" w:color="auto"/>
              <w:right w:val="single" w:sz="4" w:space="0" w:color="auto"/>
            </w:tcBorders>
            <w:vAlign w:val="center"/>
            <w:hideMark/>
          </w:tcPr>
          <w:p w14:paraId="27A541A4" w14:textId="77777777" w:rsidR="00F9195D" w:rsidRPr="001E3493" w:rsidRDefault="00F9195D" w:rsidP="00E53010">
            <w:pPr>
              <w:spacing w:line="240" w:lineRule="auto"/>
            </w:pPr>
            <w:r w:rsidRPr="001E3493">
              <w:t>1</w:t>
            </w:r>
          </w:p>
        </w:tc>
        <w:tc>
          <w:tcPr>
            <w:tcW w:w="1706" w:type="dxa"/>
            <w:tcBorders>
              <w:top w:val="single" w:sz="4" w:space="0" w:color="auto"/>
              <w:left w:val="single" w:sz="4" w:space="0" w:color="auto"/>
              <w:bottom w:val="single" w:sz="4" w:space="0" w:color="auto"/>
              <w:right w:val="single" w:sz="4" w:space="0" w:color="auto"/>
            </w:tcBorders>
            <w:vAlign w:val="center"/>
            <w:hideMark/>
          </w:tcPr>
          <w:p w14:paraId="09D40686" w14:textId="77777777" w:rsidR="00F9195D" w:rsidRPr="001E3493" w:rsidRDefault="00F9195D" w:rsidP="00E53010">
            <w:pPr>
              <w:spacing w:line="240" w:lineRule="auto"/>
            </w:pPr>
            <w:r w:rsidRPr="001E3493">
              <w:t>5</w:t>
            </w:r>
          </w:p>
        </w:tc>
      </w:tr>
      <w:tr w:rsidR="00F9195D" w:rsidRPr="001E3493" w14:paraId="175EF4AA" w14:textId="77777777" w:rsidTr="003B7E3C">
        <w:trPr>
          <w:cantSplit/>
          <w:trHeight w:val="259"/>
        </w:trPr>
        <w:tc>
          <w:tcPr>
            <w:tcW w:w="1252" w:type="dxa"/>
            <w:tcBorders>
              <w:top w:val="single" w:sz="4" w:space="0" w:color="auto"/>
              <w:left w:val="single" w:sz="4" w:space="0" w:color="auto"/>
              <w:bottom w:val="single" w:sz="4" w:space="0" w:color="auto"/>
              <w:right w:val="single" w:sz="4" w:space="0" w:color="auto"/>
            </w:tcBorders>
            <w:vAlign w:val="center"/>
            <w:hideMark/>
          </w:tcPr>
          <w:p w14:paraId="0F893793" w14:textId="77777777" w:rsidR="00F9195D" w:rsidRPr="001E3493" w:rsidRDefault="00F9195D" w:rsidP="00E53010">
            <w:pPr>
              <w:spacing w:line="240" w:lineRule="auto"/>
            </w:pPr>
            <w:r w:rsidRPr="001E3493">
              <w:t>SBA</w:t>
            </w:r>
          </w:p>
        </w:tc>
        <w:tc>
          <w:tcPr>
            <w:tcW w:w="1706" w:type="dxa"/>
            <w:tcBorders>
              <w:top w:val="single" w:sz="4" w:space="0" w:color="auto"/>
              <w:left w:val="single" w:sz="4" w:space="0" w:color="auto"/>
              <w:bottom w:val="single" w:sz="4" w:space="0" w:color="auto"/>
              <w:right w:val="single" w:sz="4" w:space="0" w:color="auto"/>
            </w:tcBorders>
            <w:vAlign w:val="center"/>
            <w:hideMark/>
          </w:tcPr>
          <w:p w14:paraId="1E25BD26" w14:textId="77777777" w:rsidR="00F9195D" w:rsidRPr="001E3493" w:rsidRDefault="00F9195D" w:rsidP="00E53010">
            <w:pPr>
              <w:spacing w:line="240" w:lineRule="auto"/>
            </w:pPr>
            <w:r w:rsidRPr="001E3493">
              <w:t>0</w:t>
            </w:r>
          </w:p>
        </w:tc>
        <w:tc>
          <w:tcPr>
            <w:tcW w:w="1975" w:type="dxa"/>
            <w:tcBorders>
              <w:top w:val="single" w:sz="4" w:space="0" w:color="auto"/>
              <w:left w:val="single" w:sz="4" w:space="0" w:color="auto"/>
              <w:bottom w:val="single" w:sz="4" w:space="0" w:color="auto"/>
              <w:right w:val="single" w:sz="4" w:space="0" w:color="auto"/>
            </w:tcBorders>
            <w:vAlign w:val="center"/>
            <w:hideMark/>
          </w:tcPr>
          <w:p w14:paraId="28D61DDE" w14:textId="77777777" w:rsidR="00F9195D" w:rsidRPr="001E3493" w:rsidRDefault="00F9195D" w:rsidP="00E53010">
            <w:pPr>
              <w:spacing w:line="240" w:lineRule="auto"/>
            </w:pPr>
            <w:r w:rsidRPr="001E3493">
              <w:t>3</w:t>
            </w:r>
          </w:p>
        </w:tc>
        <w:tc>
          <w:tcPr>
            <w:tcW w:w="1706" w:type="dxa"/>
            <w:tcBorders>
              <w:top w:val="single" w:sz="4" w:space="0" w:color="auto"/>
              <w:left w:val="single" w:sz="4" w:space="0" w:color="auto"/>
              <w:bottom w:val="single" w:sz="4" w:space="0" w:color="auto"/>
              <w:right w:val="single" w:sz="4" w:space="0" w:color="auto"/>
            </w:tcBorders>
            <w:vAlign w:val="center"/>
            <w:hideMark/>
          </w:tcPr>
          <w:p w14:paraId="394496EE" w14:textId="77777777" w:rsidR="00F9195D" w:rsidRPr="001E3493" w:rsidRDefault="00F9195D" w:rsidP="00E53010">
            <w:pPr>
              <w:spacing w:line="240" w:lineRule="auto"/>
            </w:pPr>
            <w:r w:rsidRPr="001E3493">
              <w:t>3</w:t>
            </w:r>
          </w:p>
        </w:tc>
      </w:tr>
      <w:tr w:rsidR="00F9195D" w:rsidRPr="001E3493" w14:paraId="6AA41151" w14:textId="77777777" w:rsidTr="003B7E3C">
        <w:trPr>
          <w:cantSplit/>
          <w:trHeight w:val="259"/>
        </w:trPr>
        <w:tc>
          <w:tcPr>
            <w:tcW w:w="1252" w:type="dxa"/>
            <w:tcBorders>
              <w:top w:val="single" w:sz="4" w:space="0" w:color="auto"/>
              <w:left w:val="single" w:sz="4" w:space="0" w:color="auto"/>
              <w:bottom w:val="single" w:sz="4" w:space="0" w:color="auto"/>
              <w:right w:val="single" w:sz="4" w:space="0" w:color="auto"/>
            </w:tcBorders>
            <w:vAlign w:val="center"/>
            <w:hideMark/>
          </w:tcPr>
          <w:p w14:paraId="30DCED2F" w14:textId="77777777" w:rsidR="00F9195D" w:rsidRPr="001E3493" w:rsidRDefault="00F9195D" w:rsidP="00E53010">
            <w:pPr>
              <w:spacing w:line="240" w:lineRule="auto"/>
            </w:pPr>
            <w:r w:rsidRPr="001E3493">
              <w:t>NS</w:t>
            </w:r>
          </w:p>
        </w:tc>
        <w:tc>
          <w:tcPr>
            <w:tcW w:w="1706" w:type="dxa"/>
            <w:tcBorders>
              <w:top w:val="single" w:sz="4" w:space="0" w:color="auto"/>
              <w:left w:val="single" w:sz="4" w:space="0" w:color="auto"/>
              <w:bottom w:val="single" w:sz="4" w:space="0" w:color="auto"/>
              <w:right w:val="single" w:sz="4" w:space="0" w:color="auto"/>
            </w:tcBorders>
            <w:vAlign w:val="center"/>
            <w:hideMark/>
          </w:tcPr>
          <w:p w14:paraId="2683EC3B" w14:textId="77777777" w:rsidR="00F9195D" w:rsidRPr="001E3493" w:rsidRDefault="00F9195D" w:rsidP="00E53010">
            <w:pPr>
              <w:spacing w:line="240" w:lineRule="auto"/>
            </w:pPr>
            <w:r w:rsidRPr="001E3493">
              <w:t>0</w:t>
            </w:r>
          </w:p>
        </w:tc>
        <w:tc>
          <w:tcPr>
            <w:tcW w:w="1975" w:type="dxa"/>
            <w:tcBorders>
              <w:top w:val="single" w:sz="4" w:space="0" w:color="auto"/>
              <w:left w:val="single" w:sz="4" w:space="0" w:color="auto"/>
              <w:bottom w:val="single" w:sz="4" w:space="0" w:color="auto"/>
              <w:right w:val="single" w:sz="4" w:space="0" w:color="auto"/>
            </w:tcBorders>
            <w:vAlign w:val="center"/>
            <w:hideMark/>
          </w:tcPr>
          <w:p w14:paraId="2E0A6A34" w14:textId="77777777" w:rsidR="00F9195D" w:rsidRPr="001E3493" w:rsidRDefault="00F9195D" w:rsidP="00E53010">
            <w:pPr>
              <w:spacing w:line="240" w:lineRule="auto"/>
            </w:pPr>
            <w:r w:rsidRPr="001E3493">
              <w:t>2</w:t>
            </w:r>
          </w:p>
        </w:tc>
        <w:tc>
          <w:tcPr>
            <w:tcW w:w="1706" w:type="dxa"/>
            <w:tcBorders>
              <w:top w:val="single" w:sz="4" w:space="0" w:color="auto"/>
              <w:left w:val="single" w:sz="4" w:space="0" w:color="auto"/>
              <w:bottom w:val="single" w:sz="4" w:space="0" w:color="auto"/>
              <w:right w:val="single" w:sz="4" w:space="0" w:color="auto"/>
            </w:tcBorders>
            <w:vAlign w:val="center"/>
            <w:hideMark/>
          </w:tcPr>
          <w:p w14:paraId="60990D67" w14:textId="77777777" w:rsidR="00F9195D" w:rsidRPr="001E3493" w:rsidRDefault="00F9195D" w:rsidP="00E53010">
            <w:pPr>
              <w:spacing w:line="240" w:lineRule="auto"/>
            </w:pPr>
            <w:r w:rsidRPr="001E3493">
              <w:t>4</w:t>
            </w:r>
          </w:p>
        </w:tc>
      </w:tr>
    </w:tbl>
    <w:p w14:paraId="333935A8" w14:textId="77777777" w:rsidR="00F9195D" w:rsidRPr="001E3493" w:rsidRDefault="00F9195D" w:rsidP="00B46408">
      <w:pPr>
        <w:pStyle w:val="Caption"/>
      </w:pPr>
    </w:p>
    <w:p w14:paraId="34CC30B8" w14:textId="41726E6A" w:rsidR="00F9195D" w:rsidRPr="001E3493" w:rsidRDefault="00F9195D" w:rsidP="00B46408">
      <w:pPr>
        <w:pStyle w:val="Caption"/>
      </w:pPr>
      <w:bookmarkStart w:id="93" w:name="_Toc195707673"/>
      <w:r w:rsidRPr="001E3493">
        <w:t xml:space="preserve">Table </w:t>
      </w:r>
      <w:fldSimple w:instr=" SEQ Table \* ARABIC ">
        <w:r w:rsidR="00056F45">
          <w:rPr>
            <w:noProof/>
          </w:rPr>
          <w:t>21</w:t>
        </w:r>
      </w:fldSimple>
      <w:r w:rsidRPr="001E3493">
        <w:t>: Tx. Group by Soft tissue response surrounding bone</w:t>
      </w:r>
      <w:bookmarkEnd w:id="93"/>
    </w:p>
    <w:tbl>
      <w:tblPr>
        <w:tblW w:w="65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39"/>
        <w:gridCol w:w="1688"/>
        <w:gridCol w:w="1955"/>
        <w:gridCol w:w="1690"/>
      </w:tblGrid>
      <w:tr w:rsidR="00F9195D" w:rsidRPr="001E3493" w14:paraId="2C010C4D" w14:textId="77777777" w:rsidTr="003B7E3C">
        <w:trPr>
          <w:trHeight w:val="259"/>
        </w:trPr>
        <w:tc>
          <w:tcPr>
            <w:tcW w:w="1239" w:type="dxa"/>
            <w:tcBorders>
              <w:top w:val="single" w:sz="4" w:space="0" w:color="auto"/>
              <w:left w:val="single" w:sz="4" w:space="0" w:color="auto"/>
              <w:bottom w:val="single" w:sz="4" w:space="0" w:color="auto"/>
              <w:right w:val="single" w:sz="4" w:space="0" w:color="auto"/>
            </w:tcBorders>
            <w:noWrap/>
            <w:vAlign w:val="bottom"/>
            <w:hideMark/>
          </w:tcPr>
          <w:p w14:paraId="1875CFA6" w14:textId="77777777" w:rsidR="00F9195D" w:rsidRPr="001E3493" w:rsidRDefault="00F9195D" w:rsidP="00E53010">
            <w:pPr>
              <w:spacing w:line="240" w:lineRule="auto"/>
            </w:pPr>
          </w:p>
        </w:tc>
        <w:tc>
          <w:tcPr>
            <w:tcW w:w="5333" w:type="dxa"/>
            <w:gridSpan w:val="3"/>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7AABCDBF" w14:textId="77777777" w:rsidR="00F9195D" w:rsidRPr="001E3493" w:rsidRDefault="00F9195D" w:rsidP="00E53010">
            <w:pPr>
              <w:spacing w:line="240" w:lineRule="auto"/>
            </w:pPr>
            <w:r w:rsidRPr="001E3493">
              <w:t>Response level frequency</w:t>
            </w:r>
          </w:p>
        </w:tc>
      </w:tr>
      <w:tr w:rsidR="00F9195D" w:rsidRPr="001E3493" w14:paraId="1B2E9783" w14:textId="77777777" w:rsidTr="003B7E3C">
        <w:trPr>
          <w:cantSplit/>
          <w:trHeight w:val="259"/>
        </w:trPr>
        <w:tc>
          <w:tcPr>
            <w:tcW w:w="123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3F41BFD0" w14:textId="77777777" w:rsidR="00F9195D" w:rsidRPr="001E3493" w:rsidRDefault="00F9195D" w:rsidP="00E53010">
            <w:pPr>
              <w:spacing w:line="240" w:lineRule="auto"/>
            </w:pPr>
            <w:r w:rsidRPr="001E3493">
              <w:t xml:space="preserve">Tx. Group </w:t>
            </w:r>
          </w:p>
        </w:tc>
        <w:tc>
          <w:tcPr>
            <w:tcW w:w="168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5868603C" w14:textId="77777777" w:rsidR="00F9195D" w:rsidRPr="001E3493" w:rsidRDefault="00F9195D" w:rsidP="00E53010">
            <w:pPr>
              <w:spacing w:line="240" w:lineRule="auto"/>
            </w:pPr>
            <w:r w:rsidRPr="001E3493">
              <w:t>0</w:t>
            </w:r>
          </w:p>
        </w:tc>
        <w:tc>
          <w:tcPr>
            <w:tcW w:w="1955"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3740B730" w14:textId="77777777" w:rsidR="00F9195D" w:rsidRPr="001E3493" w:rsidRDefault="00F9195D" w:rsidP="00E53010">
            <w:pPr>
              <w:spacing w:line="240" w:lineRule="auto"/>
            </w:pPr>
            <w:r w:rsidRPr="001E3493">
              <w:t>1</w:t>
            </w:r>
          </w:p>
        </w:tc>
        <w:tc>
          <w:tcPr>
            <w:tcW w:w="168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48C07AAA" w14:textId="77777777" w:rsidR="00F9195D" w:rsidRPr="001E3493" w:rsidRDefault="00F9195D" w:rsidP="00E53010">
            <w:pPr>
              <w:spacing w:line="240" w:lineRule="auto"/>
            </w:pPr>
            <w:r w:rsidRPr="001E3493">
              <w:t>2</w:t>
            </w:r>
          </w:p>
        </w:tc>
      </w:tr>
      <w:tr w:rsidR="00F9195D" w:rsidRPr="001E3493" w14:paraId="050C7D3E" w14:textId="77777777" w:rsidTr="003B7E3C">
        <w:trPr>
          <w:cantSplit/>
          <w:trHeight w:val="259"/>
        </w:trPr>
        <w:tc>
          <w:tcPr>
            <w:tcW w:w="1239" w:type="dxa"/>
            <w:tcBorders>
              <w:top w:val="single" w:sz="4" w:space="0" w:color="auto"/>
              <w:left w:val="single" w:sz="4" w:space="0" w:color="auto"/>
              <w:bottom w:val="single" w:sz="4" w:space="0" w:color="auto"/>
              <w:right w:val="single" w:sz="4" w:space="0" w:color="auto"/>
            </w:tcBorders>
            <w:vAlign w:val="center"/>
            <w:hideMark/>
          </w:tcPr>
          <w:p w14:paraId="65774891" w14:textId="77777777" w:rsidR="00F9195D" w:rsidRPr="001E3493" w:rsidRDefault="00F9195D" w:rsidP="00E53010">
            <w:pPr>
              <w:spacing w:line="240" w:lineRule="auto"/>
            </w:pPr>
            <w:r w:rsidRPr="001E3493">
              <w:t>SA</w:t>
            </w:r>
          </w:p>
        </w:tc>
        <w:tc>
          <w:tcPr>
            <w:tcW w:w="1688" w:type="dxa"/>
            <w:tcBorders>
              <w:top w:val="single" w:sz="4" w:space="0" w:color="auto"/>
              <w:left w:val="single" w:sz="4" w:space="0" w:color="auto"/>
              <w:bottom w:val="single" w:sz="4" w:space="0" w:color="auto"/>
              <w:right w:val="single" w:sz="4" w:space="0" w:color="auto"/>
            </w:tcBorders>
            <w:vAlign w:val="center"/>
            <w:hideMark/>
          </w:tcPr>
          <w:p w14:paraId="2C27C38F" w14:textId="77777777" w:rsidR="00F9195D" w:rsidRPr="001E3493" w:rsidRDefault="00F9195D" w:rsidP="00E53010">
            <w:pPr>
              <w:spacing w:line="240" w:lineRule="auto"/>
            </w:pPr>
            <w:r w:rsidRPr="001E3493">
              <w:t>4</w:t>
            </w:r>
          </w:p>
        </w:tc>
        <w:tc>
          <w:tcPr>
            <w:tcW w:w="1955" w:type="dxa"/>
            <w:tcBorders>
              <w:top w:val="single" w:sz="4" w:space="0" w:color="auto"/>
              <w:left w:val="single" w:sz="4" w:space="0" w:color="auto"/>
              <w:bottom w:val="single" w:sz="4" w:space="0" w:color="auto"/>
              <w:right w:val="single" w:sz="4" w:space="0" w:color="auto"/>
            </w:tcBorders>
            <w:vAlign w:val="center"/>
            <w:hideMark/>
          </w:tcPr>
          <w:p w14:paraId="0C861979" w14:textId="77777777" w:rsidR="00F9195D" w:rsidRPr="001E3493" w:rsidRDefault="00F9195D" w:rsidP="00E53010">
            <w:pPr>
              <w:spacing w:line="240" w:lineRule="auto"/>
            </w:pPr>
            <w:r w:rsidRPr="001E3493">
              <w:t>1</w:t>
            </w:r>
          </w:p>
        </w:tc>
        <w:tc>
          <w:tcPr>
            <w:tcW w:w="1688" w:type="dxa"/>
            <w:tcBorders>
              <w:top w:val="single" w:sz="4" w:space="0" w:color="auto"/>
              <w:left w:val="single" w:sz="4" w:space="0" w:color="auto"/>
              <w:bottom w:val="single" w:sz="4" w:space="0" w:color="auto"/>
              <w:right w:val="single" w:sz="4" w:space="0" w:color="auto"/>
            </w:tcBorders>
            <w:vAlign w:val="center"/>
            <w:hideMark/>
          </w:tcPr>
          <w:p w14:paraId="0F8BE63D" w14:textId="77777777" w:rsidR="00F9195D" w:rsidRPr="001E3493" w:rsidRDefault="00F9195D" w:rsidP="00E53010">
            <w:pPr>
              <w:spacing w:line="240" w:lineRule="auto"/>
            </w:pPr>
            <w:r w:rsidRPr="001E3493">
              <w:t>0</w:t>
            </w:r>
          </w:p>
        </w:tc>
      </w:tr>
      <w:tr w:rsidR="00F9195D" w:rsidRPr="001E3493" w14:paraId="32181470" w14:textId="77777777" w:rsidTr="003B7E3C">
        <w:trPr>
          <w:cantSplit/>
          <w:trHeight w:val="259"/>
        </w:trPr>
        <w:tc>
          <w:tcPr>
            <w:tcW w:w="1239" w:type="dxa"/>
            <w:tcBorders>
              <w:top w:val="single" w:sz="4" w:space="0" w:color="auto"/>
              <w:left w:val="single" w:sz="4" w:space="0" w:color="auto"/>
              <w:bottom w:val="single" w:sz="4" w:space="0" w:color="auto"/>
              <w:right w:val="single" w:sz="4" w:space="0" w:color="auto"/>
            </w:tcBorders>
            <w:vAlign w:val="center"/>
            <w:hideMark/>
          </w:tcPr>
          <w:p w14:paraId="4B2D6726" w14:textId="77777777" w:rsidR="00F9195D" w:rsidRPr="001E3493" w:rsidRDefault="00F9195D" w:rsidP="00E53010">
            <w:pPr>
              <w:spacing w:line="240" w:lineRule="auto"/>
            </w:pPr>
            <w:r w:rsidRPr="001E3493">
              <w:t>SB</w:t>
            </w:r>
          </w:p>
        </w:tc>
        <w:tc>
          <w:tcPr>
            <w:tcW w:w="1688" w:type="dxa"/>
            <w:tcBorders>
              <w:top w:val="single" w:sz="4" w:space="0" w:color="auto"/>
              <w:left w:val="single" w:sz="4" w:space="0" w:color="auto"/>
              <w:bottom w:val="single" w:sz="4" w:space="0" w:color="auto"/>
              <w:right w:val="single" w:sz="4" w:space="0" w:color="auto"/>
            </w:tcBorders>
            <w:vAlign w:val="center"/>
            <w:hideMark/>
          </w:tcPr>
          <w:p w14:paraId="27DAFC6A" w14:textId="77777777" w:rsidR="00F9195D" w:rsidRPr="001E3493" w:rsidRDefault="00F9195D" w:rsidP="00E53010">
            <w:pPr>
              <w:spacing w:line="240" w:lineRule="auto"/>
            </w:pPr>
            <w:r w:rsidRPr="001E3493">
              <w:t>0</w:t>
            </w:r>
          </w:p>
        </w:tc>
        <w:tc>
          <w:tcPr>
            <w:tcW w:w="1955" w:type="dxa"/>
            <w:tcBorders>
              <w:top w:val="single" w:sz="4" w:space="0" w:color="auto"/>
              <w:left w:val="single" w:sz="4" w:space="0" w:color="auto"/>
              <w:bottom w:val="single" w:sz="4" w:space="0" w:color="auto"/>
              <w:right w:val="single" w:sz="4" w:space="0" w:color="auto"/>
            </w:tcBorders>
            <w:vAlign w:val="center"/>
            <w:hideMark/>
          </w:tcPr>
          <w:p w14:paraId="17123FA8" w14:textId="77777777" w:rsidR="00F9195D" w:rsidRPr="001E3493" w:rsidRDefault="00F9195D" w:rsidP="00E53010">
            <w:pPr>
              <w:spacing w:line="240" w:lineRule="auto"/>
            </w:pPr>
            <w:r w:rsidRPr="001E3493">
              <w:t>5</w:t>
            </w:r>
          </w:p>
        </w:tc>
        <w:tc>
          <w:tcPr>
            <w:tcW w:w="1688" w:type="dxa"/>
            <w:tcBorders>
              <w:top w:val="single" w:sz="4" w:space="0" w:color="auto"/>
              <w:left w:val="single" w:sz="4" w:space="0" w:color="auto"/>
              <w:bottom w:val="single" w:sz="4" w:space="0" w:color="auto"/>
              <w:right w:val="single" w:sz="4" w:space="0" w:color="auto"/>
            </w:tcBorders>
            <w:vAlign w:val="center"/>
            <w:hideMark/>
          </w:tcPr>
          <w:p w14:paraId="3220DF02" w14:textId="77777777" w:rsidR="00F9195D" w:rsidRPr="001E3493" w:rsidRDefault="00F9195D" w:rsidP="00E53010">
            <w:pPr>
              <w:spacing w:line="240" w:lineRule="auto"/>
            </w:pPr>
            <w:r w:rsidRPr="001E3493">
              <w:t>1</w:t>
            </w:r>
          </w:p>
        </w:tc>
      </w:tr>
      <w:tr w:rsidR="00F9195D" w:rsidRPr="001E3493" w14:paraId="4D2938A0" w14:textId="77777777" w:rsidTr="003B7E3C">
        <w:trPr>
          <w:cantSplit/>
          <w:trHeight w:val="259"/>
        </w:trPr>
        <w:tc>
          <w:tcPr>
            <w:tcW w:w="1239" w:type="dxa"/>
            <w:tcBorders>
              <w:top w:val="single" w:sz="4" w:space="0" w:color="auto"/>
              <w:left w:val="single" w:sz="4" w:space="0" w:color="auto"/>
              <w:bottom w:val="single" w:sz="4" w:space="0" w:color="auto"/>
              <w:right w:val="single" w:sz="4" w:space="0" w:color="auto"/>
            </w:tcBorders>
            <w:vAlign w:val="center"/>
            <w:hideMark/>
          </w:tcPr>
          <w:p w14:paraId="60D4D5D1" w14:textId="77777777" w:rsidR="00F9195D" w:rsidRPr="001E3493" w:rsidRDefault="00F9195D" w:rsidP="00E53010">
            <w:pPr>
              <w:spacing w:line="240" w:lineRule="auto"/>
            </w:pPr>
            <w:r w:rsidRPr="001E3493">
              <w:t>SBA</w:t>
            </w:r>
          </w:p>
        </w:tc>
        <w:tc>
          <w:tcPr>
            <w:tcW w:w="1688" w:type="dxa"/>
            <w:tcBorders>
              <w:top w:val="single" w:sz="4" w:space="0" w:color="auto"/>
              <w:left w:val="single" w:sz="4" w:space="0" w:color="auto"/>
              <w:bottom w:val="single" w:sz="4" w:space="0" w:color="auto"/>
              <w:right w:val="single" w:sz="4" w:space="0" w:color="auto"/>
            </w:tcBorders>
            <w:vAlign w:val="center"/>
            <w:hideMark/>
          </w:tcPr>
          <w:p w14:paraId="601B978E" w14:textId="77777777" w:rsidR="00F9195D" w:rsidRPr="001E3493" w:rsidRDefault="00F9195D" w:rsidP="00E53010">
            <w:pPr>
              <w:spacing w:line="240" w:lineRule="auto"/>
            </w:pPr>
            <w:r w:rsidRPr="001E3493">
              <w:t>2</w:t>
            </w:r>
          </w:p>
        </w:tc>
        <w:tc>
          <w:tcPr>
            <w:tcW w:w="1955" w:type="dxa"/>
            <w:tcBorders>
              <w:top w:val="single" w:sz="4" w:space="0" w:color="auto"/>
              <w:left w:val="single" w:sz="4" w:space="0" w:color="auto"/>
              <w:bottom w:val="single" w:sz="4" w:space="0" w:color="auto"/>
              <w:right w:val="single" w:sz="4" w:space="0" w:color="auto"/>
            </w:tcBorders>
            <w:vAlign w:val="center"/>
            <w:hideMark/>
          </w:tcPr>
          <w:p w14:paraId="1D91FA41" w14:textId="77777777" w:rsidR="00F9195D" w:rsidRPr="001E3493" w:rsidRDefault="00F9195D" w:rsidP="00E53010">
            <w:pPr>
              <w:spacing w:line="240" w:lineRule="auto"/>
            </w:pPr>
            <w:r w:rsidRPr="001E3493">
              <w:t>3</w:t>
            </w:r>
          </w:p>
        </w:tc>
        <w:tc>
          <w:tcPr>
            <w:tcW w:w="1688" w:type="dxa"/>
            <w:tcBorders>
              <w:top w:val="single" w:sz="4" w:space="0" w:color="auto"/>
              <w:left w:val="single" w:sz="4" w:space="0" w:color="auto"/>
              <w:bottom w:val="single" w:sz="4" w:space="0" w:color="auto"/>
              <w:right w:val="single" w:sz="4" w:space="0" w:color="auto"/>
            </w:tcBorders>
            <w:vAlign w:val="center"/>
            <w:hideMark/>
          </w:tcPr>
          <w:p w14:paraId="043A5706" w14:textId="77777777" w:rsidR="00F9195D" w:rsidRPr="001E3493" w:rsidRDefault="00F9195D" w:rsidP="00E53010">
            <w:pPr>
              <w:spacing w:line="240" w:lineRule="auto"/>
            </w:pPr>
            <w:r w:rsidRPr="001E3493">
              <w:t>1</w:t>
            </w:r>
          </w:p>
        </w:tc>
      </w:tr>
      <w:tr w:rsidR="00F9195D" w:rsidRPr="001E3493" w14:paraId="7E88EE93" w14:textId="77777777" w:rsidTr="003B7E3C">
        <w:trPr>
          <w:cantSplit/>
          <w:trHeight w:val="259"/>
        </w:trPr>
        <w:tc>
          <w:tcPr>
            <w:tcW w:w="1239" w:type="dxa"/>
            <w:tcBorders>
              <w:top w:val="single" w:sz="4" w:space="0" w:color="auto"/>
              <w:left w:val="single" w:sz="4" w:space="0" w:color="auto"/>
              <w:bottom w:val="single" w:sz="4" w:space="0" w:color="auto"/>
              <w:right w:val="single" w:sz="4" w:space="0" w:color="auto"/>
            </w:tcBorders>
            <w:vAlign w:val="center"/>
            <w:hideMark/>
          </w:tcPr>
          <w:p w14:paraId="416E3BD9" w14:textId="77777777" w:rsidR="00F9195D" w:rsidRPr="001E3493" w:rsidRDefault="00F9195D" w:rsidP="00E53010">
            <w:pPr>
              <w:spacing w:line="240" w:lineRule="auto"/>
            </w:pPr>
            <w:r w:rsidRPr="001E3493">
              <w:t>NS</w:t>
            </w:r>
          </w:p>
        </w:tc>
        <w:tc>
          <w:tcPr>
            <w:tcW w:w="1688" w:type="dxa"/>
            <w:tcBorders>
              <w:top w:val="single" w:sz="4" w:space="0" w:color="auto"/>
              <w:left w:val="single" w:sz="4" w:space="0" w:color="auto"/>
              <w:bottom w:val="single" w:sz="4" w:space="0" w:color="auto"/>
              <w:right w:val="single" w:sz="4" w:space="0" w:color="auto"/>
            </w:tcBorders>
            <w:vAlign w:val="center"/>
            <w:hideMark/>
          </w:tcPr>
          <w:p w14:paraId="3CFAD8FC" w14:textId="77777777" w:rsidR="00F9195D" w:rsidRPr="001E3493" w:rsidRDefault="00F9195D" w:rsidP="00E53010">
            <w:pPr>
              <w:spacing w:line="240" w:lineRule="auto"/>
            </w:pPr>
            <w:r w:rsidRPr="001E3493">
              <w:t>2</w:t>
            </w:r>
          </w:p>
        </w:tc>
        <w:tc>
          <w:tcPr>
            <w:tcW w:w="1955" w:type="dxa"/>
            <w:tcBorders>
              <w:top w:val="single" w:sz="4" w:space="0" w:color="auto"/>
              <w:left w:val="single" w:sz="4" w:space="0" w:color="auto"/>
              <w:bottom w:val="single" w:sz="4" w:space="0" w:color="auto"/>
              <w:right w:val="single" w:sz="4" w:space="0" w:color="auto"/>
            </w:tcBorders>
            <w:vAlign w:val="center"/>
            <w:hideMark/>
          </w:tcPr>
          <w:p w14:paraId="7E631DA0" w14:textId="77777777" w:rsidR="00F9195D" w:rsidRPr="001E3493" w:rsidRDefault="00F9195D" w:rsidP="00E53010">
            <w:pPr>
              <w:spacing w:line="240" w:lineRule="auto"/>
            </w:pPr>
            <w:r w:rsidRPr="001E3493">
              <w:t>4</w:t>
            </w:r>
          </w:p>
        </w:tc>
        <w:tc>
          <w:tcPr>
            <w:tcW w:w="1688" w:type="dxa"/>
            <w:tcBorders>
              <w:top w:val="single" w:sz="4" w:space="0" w:color="auto"/>
              <w:left w:val="single" w:sz="4" w:space="0" w:color="auto"/>
              <w:bottom w:val="single" w:sz="4" w:space="0" w:color="auto"/>
              <w:right w:val="single" w:sz="4" w:space="0" w:color="auto"/>
            </w:tcBorders>
            <w:vAlign w:val="center"/>
            <w:hideMark/>
          </w:tcPr>
          <w:p w14:paraId="3B747A69" w14:textId="77777777" w:rsidR="00F9195D" w:rsidRPr="001E3493" w:rsidRDefault="00F9195D" w:rsidP="00E53010">
            <w:pPr>
              <w:spacing w:line="240" w:lineRule="auto"/>
            </w:pPr>
            <w:r w:rsidRPr="001E3493">
              <w:t>0</w:t>
            </w:r>
          </w:p>
        </w:tc>
      </w:tr>
    </w:tbl>
    <w:p w14:paraId="3FC24A63" w14:textId="77777777" w:rsidR="00E53010" w:rsidRPr="001E3493" w:rsidRDefault="00E53010" w:rsidP="00E53010"/>
    <w:p w14:paraId="2BD02443" w14:textId="79F9C47B" w:rsidR="00F9195D" w:rsidRPr="001E3493" w:rsidRDefault="00F9195D" w:rsidP="00B46408">
      <w:pPr>
        <w:pStyle w:val="Caption"/>
      </w:pPr>
      <w:bookmarkStart w:id="94" w:name="_Toc195707674"/>
      <w:r w:rsidRPr="001E3493">
        <w:t xml:space="preserve">Table </w:t>
      </w:r>
      <w:fldSimple w:instr=" SEQ Table \* ARABIC ">
        <w:r w:rsidR="00056F45">
          <w:rPr>
            <w:noProof/>
          </w:rPr>
          <w:t>22</w:t>
        </w:r>
      </w:fldSimple>
      <w:r w:rsidRPr="001E3493">
        <w:t>: Tx. Group by Soft tissue response surrounding defect</w:t>
      </w:r>
      <w:bookmarkEnd w:id="94"/>
    </w:p>
    <w:tbl>
      <w:tblPr>
        <w:tblW w:w="647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21"/>
        <w:gridCol w:w="1664"/>
        <w:gridCol w:w="1927"/>
        <w:gridCol w:w="1665"/>
      </w:tblGrid>
      <w:tr w:rsidR="00F9195D" w:rsidRPr="001E3493" w14:paraId="1F7F698D" w14:textId="77777777" w:rsidTr="003B7E3C">
        <w:trPr>
          <w:trHeight w:val="259"/>
        </w:trPr>
        <w:tc>
          <w:tcPr>
            <w:tcW w:w="1221" w:type="dxa"/>
            <w:tcBorders>
              <w:top w:val="single" w:sz="4" w:space="0" w:color="auto"/>
              <w:left w:val="single" w:sz="4" w:space="0" w:color="auto"/>
              <w:bottom w:val="single" w:sz="4" w:space="0" w:color="auto"/>
              <w:right w:val="single" w:sz="4" w:space="0" w:color="auto"/>
            </w:tcBorders>
            <w:noWrap/>
            <w:vAlign w:val="bottom"/>
            <w:hideMark/>
          </w:tcPr>
          <w:p w14:paraId="6B0BF51B" w14:textId="77777777" w:rsidR="00F9195D" w:rsidRPr="001E3493" w:rsidRDefault="00F9195D" w:rsidP="00E53010">
            <w:pPr>
              <w:spacing w:line="240" w:lineRule="auto"/>
            </w:pPr>
          </w:p>
        </w:tc>
        <w:tc>
          <w:tcPr>
            <w:tcW w:w="5256" w:type="dxa"/>
            <w:gridSpan w:val="3"/>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44C6F3AF" w14:textId="77777777" w:rsidR="00F9195D" w:rsidRPr="001E3493" w:rsidRDefault="00F9195D" w:rsidP="00E53010">
            <w:pPr>
              <w:spacing w:line="240" w:lineRule="auto"/>
            </w:pPr>
            <w:r w:rsidRPr="001E3493">
              <w:t>Response level frequency</w:t>
            </w:r>
          </w:p>
        </w:tc>
      </w:tr>
      <w:tr w:rsidR="00F9195D" w:rsidRPr="001E3493" w14:paraId="79ABB620" w14:textId="77777777" w:rsidTr="003B7E3C">
        <w:trPr>
          <w:cantSplit/>
          <w:trHeight w:val="259"/>
        </w:trPr>
        <w:tc>
          <w:tcPr>
            <w:tcW w:w="122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76010C0E" w14:textId="77777777" w:rsidR="00F9195D" w:rsidRPr="001E3493" w:rsidRDefault="00F9195D" w:rsidP="00E53010">
            <w:pPr>
              <w:spacing w:line="240" w:lineRule="auto"/>
            </w:pPr>
            <w:r w:rsidRPr="001E3493">
              <w:t xml:space="preserve">Tx. Group </w:t>
            </w:r>
          </w:p>
        </w:tc>
        <w:tc>
          <w:tcPr>
            <w:tcW w:w="1664"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21385A04" w14:textId="77777777" w:rsidR="00F9195D" w:rsidRPr="001E3493" w:rsidRDefault="00F9195D" w:rsidP="00E53010">
            <w:pPr>
              <w:spacing w:line="240" w:lineRule="auto"/>
            </w:pPr>
            <w:r w:rsidRPr="001E3493">
              <w:t>0</w:t>
            </w:r>
          </w:p>
        </w:tc>
        <w:tc>
          <w:tcPr>
            <w:tcW w:w="1927"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09E218B5" w14:textId="77777777" w:rsidR="00F9195D" w:rsidRPr="001E3493" w:rsidRDefault="00F9195D" w:rsidP="00E53010">
            <w:pPr>
              <w:spacing w:line="240" w:lineRule="auto"/>
            </w:pPr>
            <w:r w:rsidRPr="001E3493">
              <w:t>1</w:t>
            </w:r>
          </w:p>
        </w:tc>
        <w:tc>
          <w:tcPr>
            <w:tcW w:w="1664"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41DA95A5" w14:textId="77777777" w:rsidR="00F9195D" w:rsidRPr="001E3493" w:rsidRDefault="00F9195D" w:rsidP="00E53010">
            <w:pPr>
              <w:spacing w:line="240" w:lineRule="auto"/>
            </w:pPr>
            <w:r w:rsidRPr="001E3493">
              <w:t>2</w:t>
            </w:r>
          </w:p>
        </w:tc>
      </w:tr>
      <w:tr w:rsidR="00F9195D" w:rsidRPr="001E3493" w14:paraId="5935E68D" w14:textId="77777777" w:rsidTr="003B7E3C">
        <w:trPr>
          <w:cantSplit/>
          <w:trHeight w:val="259"/>
        </w:trPr>
        <w:tc>
          <w:tcPr>
            <w:tcW w:w="1221" w:type="dxa"/>
            <w:tcBorders>
              <w:top w:val="single" w:sz="4" w:space="0" w:color="auto"/>
              <w:left w:val="single" w:sz="4" w:space="0" w:color="auto"/>
              <w:bottom w:val="single" w:sz="4" w:space="0" w:color="auto"/>
              <w:right w:val="single" w:sz="4" w:space="0" w:color="auto"/>
            </w:tcBorders>
            <w:vAlign w:val="center"/>
            <w:hideMark/>
          </w:tcPr>
          <w:p w14:paraId="4B76EC00" w14:textId="77777777" w:rsidR="00F9195D" w:rsidRPr="001E3493" w:rsidRDefault="00F9195D" w:rsidP="00E53010">
            <w:pPr>
              <w:spacing w:line="240" w:lineRule="auto"/>
            </w:pPr>
            <w:r w:rsidRPr="001E3493">
              <w:t>SA</w:t>
            </w:r>
          </w:p>
        </w:tc>
        <w:tc>
          <w:tcPr>
            <w:tcW w:w="1664" w:type="dxa"/>
            <w:tcBorders>
              <w:top w:val="single" w:sz="4" w:space="0" w:color="auto"/>
              <w:left w:val="single" w:sz="4" w:space="0" w:color="auto"/>
              <w:bottom w:val="single" w:sz="4" w:space="0" w:color="auto"/>
              <w:right w:val="single" w:sz="4" w:space="0" w:color="auto"/>
            </w:tcBorders>
            <w:vAlign w:val="center"/>
            <w:hideMark/>
          </w:tcPr>
          <w:p w14:paraId="2C4897F0" w14:textId="77777777" w:rsidR="00F9195D" w:rsidRPr="001E3493" w:rsidRDefault="00F9195D" w:rsidP="00E53010">
            <w:pPr>
              <w:spacing w:line="240" w:lineRule="auto"/>
            </w:pPr>
            <w:r w:rsidRPr="001E3493">
              <w:t>1</w:t>
            </w:r>
          </w:p>
        </w:tc>
        <w:tc>
          <w:tcPr>
            <w:tcW w:w="1927" w:type="dxa"/>
            <w:tcBorders>
              <w:top w:val="single" w:sz="4" w:space="0" w:color="auto"/>
              <w:left w:val="single" w:sz="4" w:space="0" w:color="auto"/>
              <w:bottom w:val="single" w:sz="4" w:space="0" w:color="auto"/>
              <w:right w:val="single" w:sz="4" w:space="0" w:color="auto"/>
            </w:tcBorders>
            <w:vAlign w:val="center"/>
            <w:hideMark/>
          </w:tcPr>
          <w:p w14:paraId="77F9A727" w14:textId="77777777" w:rsidR="00F9195D" w:rsidRPr="001E3493" w:rsidRDefault="00F9195D" w:rsidP="00E53010">
            <w:pPr>
              <w:spacing w:line="240" w:lineRule="auto"/>
            </w:pPr>
            <w:r w:rsidRPr="001E3493">
              <w:t>1</w:t>
            </w:r>
          </w:p>
        </w:tc>
        <w:tc>
          <w:tcPr>
            <w:tcW w:w="1664" w:type="dxa"/>
            <w:tcBorders>
              <w:top w:val="single" w:sz="4" w:space="0" w:color="auto"/>
              <w:left w:val="single" w:sz="4" w:space="0" w:color="auto"/>
              <w:bottom w:val="single" w:sz="4" w:space="0" w:color="auto"/>
              <w:right w:val="single" w:sz="4" w:space="0" w:color="auto"/>
            </w:tcBorders>
            <w:vAlign w:val="center"/>
            <w:hideMark/>
          </w:tcPr>
          <w:p w14:paraId="3F8E829F" w14:textId="77777777" w:rsidR="00F9195D" w:rsidRPr="001E3493" w:rsidRDefault="00F9195D" w:rsidP="00E53010">
            <w:pPr>
              <w:spacing w:line="240" w:lineRule="auto"/>
            </w:pPr>
            <w:r w:rsidRPr="001E3493">
              <w:t>3</w:t>
            </w:r>
          </w:p>
        </w:tc>
      </w:tr>
      <w:tr w:rsidR="00F9195D" w:rsidRPr="001E3493" w14:paraId="19728DA1" w14:textId="77777777" w:rsidTr="003B7E3C">
        <w:trPr>
          <w:cantSplit/>
          <w:trHeight w:val="259"/>
        </w:trPr>
        <w:tc>
          <w:tcPr>
            <w:tcW w:w="1221" w:type="dxa"/>
            <w:tcBorders>
              <w:top w:val="single" w:sz="4" w:space="0" w:color="auto"/>
              <w:left w:val="single" w:sz="4" w:space="0" w:color="auto"/>
              <w:bottom w:val="single" w:sz="4" w:space="0" w:color="auto"/>
              <w:right w:val="single" w:sz="4" w:space="0" w:color="auto"/>
            </w:tcBorders>
            <w:vAlign w:val="center"/>
            <w:hideMark/>
          </w:tcPr>
          <w:p w14:paraId="03DA926F" w14:textId="77777777" w:rsidR="00F9195D" w:rsidRPr="001E3493" w:rsidRDefault="00F9195D" w:rsidP="00E53010">
            <w:pPr>
              <w:spacing w:line="240" w:lineRule="auto"/>
            </w:pPr>
            <w:r w:rsidRPr="001E3493">
              <w:t>SB</w:t>
            </w:r>
          </w:p>
        </w:tc>
        <w:tc>
          <w:tcPr>
            <w:tcW w:w="1664" w:type="dxa"/>
            <w:tcBorders>
              <w:top w:val="single" w:sz="4" w:space="0" w:color="auto"/>
              <w:left w:val="single" w:sz="4" w:space="0" w:color="auto"/>
              <w:bottom w:val="single" w:sz="4" w:space="0" w:color="auto"/>
              <w:right w:val="single" w:sz="4" w:space="0" w:color="auto"/>
            </w:tcBorders>
            <w:vAlign w:val="center"/>
            <w:hideMark/>
          </w:tcPr>
          <w:p w14:paraId="73304C51" w14:textId="77777777" w:rsidR="00F9195D" w:rsidRPr="001E3493" w:rsidRDefault="00F9195D" w:rsidP="00E53010">
            <w:pPr>
              <w:spacing w:line="240" w:lineRule="auto"/>
            </w:pPr>
            <w:r w:rsidRPr="001E3493">
              <w:t>0</w:t>
            </w:r>
          </w:p>
        </w:tc>
        <w:tc>
          <w:tcPr>
            <w:tcW w:w="1927" w:type="dxa"/>
            <w:tcBorders>
              <w:top w:val="single" w:sz="4" w:space="0" w:color="auto"/>
              <w:left w:val="single" w:sz="4" w:space="0" w:color="auto"/>
              <w:bottom w:val="single" w:sz="4" w:space="0" w:color="auto"/>
              <w:right w:val="single" w:sz="4" w:space="0" w:color="auto"/>
            </w:tcBorders>
            <w:vAlign w:val="center"/>
            <w:hideMark/>
          </w:tcPr>
          <w:p w14:paraId="1EECAEC6" w14:textId="77777777" w:rsidR="00F9195D" w:rsidRPr="001E3493" w:rsidRDefault="00F9195D" w:rsidP="00E53010">
            <w:pPr>
              <w:spacing w:line="240" w:lineRule="auto"/>
            </w:pPr>
            <w:r w:rsidRPr="001E3493">
              <w:t>4</w:t>
            </w:r>
          </w:p>
        </w:tc>
        <w:tc>
          <w:tcPr>
            <w:tcW w:w="1664" w:type="dxa"/>
            <w:tcBorders>
              <w:top w:val="single" w:sz="4" w:space="0" w:color="auto"/>
              <w:left w:val="single" w:sz="4" w:space="0" w:color="auto"/>
              <w:bottom w:val="single" w:sz="4" w:space="0" w:color="auto"/>
              <w:right w:val="single" w:sz="4" w:space="0" w:color="auto"/>
            </w:tcBorders>
            <w:vAlign w:val="center"/>
            <w:hideMark/>
          </w:tcPr>
          <w:p w14:paraId="78F99268" w14:textId="77777777" w:rsidR="00F9195D" w:rsidRPr="001E3493" w:rsidRDefault="00F9195D" w:rsidP="00E53010">
            <w:pPr>
              <w:spacing w:line="240" w:lineRule="auto"/>
            </w:pPr>
            <w:r w:rsidRPr="001E3493">
              <w:t>2</w:t>
            </w:r>
          </w:p>
        </w:tc>
      </w:tr>
      <w:tr w:rsidR="00F9195D" w:rsidRPr="001E3493" w14:paraId="16A2C7F7" w14:textId="77777777" w:rsidTr="003B7E3C">
        <w:trPr>
          <w:cantSplit/>
          <w:trHeight w:val="259"/>
        </w:trPr>
        <w:tc>
          <w:tcPr>
            <w:tcW w:w="1221" w:type="dxa"/>
            <w:tcBorders>
              <w:top w:val="single" w:sz="4" w:space="0" w:color="auto"/>
              <w:left w:val="single" w:sz="4" w:space="0" w:color="auto"/>
              <w:bottom w:val="single" w:sz="4" w:space="0" w:color="auto"/>
              <w:right w:val="single" w:sz="4" w:space="0" w:color="auto"/>
            </w:tcBorders>
            <w:vAlign w:val="center"/>
            <w:hideMark/>
          </w:tcPr>
          <w:p w14:paraId="5AB0180D" w14:textId="77777777" w:rsidR="00F9195D" w:rsidRPr="001E3493" w:rsidRDefault="00F9195D" w:rsidP="00E53010">
            <w:pPr>
              <w:spacing w:line="240" w:lineRule="auto"/>
            </w:pPr>
            <w:r w:rsidRPr="001E3493">
              <w:t>SBA</w:t>
            </w:r>
          </w:p>
        </w:tc>
        <w:tc>
          <w:tcPr>
            <w:tcW w:w="1664" w:type="dxa"/>
            <w:tcBorders>
              <w:top w:val="single" w:sz="4" w:space="0" w:color="auto"/>
              <w:left w:val="single" w:sz="4" w:space="0" w:color="auto"/>
              <w:bottom w:val="single" w:sz="4" w:space="0" w:color="auto"/>
              <w:right w:val="single" w:sz="4" w:space="0" w:color="auto"/>
            </w:tcBorders>
            <w:vAlign w:val="center"/>
            <w:hideMark/>
          </w:tcPr>
          <w:p w14:paraId="30979E43" w14:textId="77777777" w:rsidR="00F9195D" w:rsidRPr="001E3493" w:rsidRDefault="00F9195D" w:rsidP="00E53010">
            <w:pPr>
              <w:spacing w:line="240" w:lineRule="auto"/>
            </w:pPr>
            <w:r w:rsidRPr="001E3493">
              <w:t>0</w:t>
            </w:r>
          </w:p>
        </w:tc>
        <w:tc>
          <w:tcPr>
            <w:tcW w:w="1927" w:type="dxa"/>
            <w:tcBorders>
              <w:top w:val="single" w:sz="4" w:space="0" w:color="auto"/>
              <w:left w:val="single" w:sz="4" w:space="0" w:color="auto"/>
              <w:bottom w:val="single" w:sz="4" w:space="0" w:color="auto"/>
              <w:right w:val="single" w:sz="4" w:space="0" w:color="auto"/>
            </w:tcBorders>
            <w:vAlign w:val="center"/>
            <w:hideMark/>
          </w:tcPr>
          <w:p w14:paraId="439F4DA0" w14:textId="77777777" w:rsidR="00F9195D" w:rsidRPr="001E3493" w:rsidRDefault="00F9195D" w:rsidP="00E53010">
            <w:pPr>
              <w:spacing w:line="240" w:lineRule="auto"/>
            </w:pPr>
            <w:r w:rsidRPr="001E3493">
              <w:t>3</w:t>
            </w:r>
          </w:p>
        </w:tc>
        <w:tc>
          <w:tcPr>
            <w:tcW w:w="1664" w:type="dxa"/>
            <w:tcBorders>
              <w:top w:val="single" w:sz="4" w:space="0" w:color="auto"/>
              <w:left w:val="single" w:sz="4" w:space="0" w:color="auto"/>
              <w:bottom w:val="single" w:sz="4" w:space="0" w:color="auto"/>
              <w:right w:val="single" w:sz="4" w:space="0" w:color="auto"/>
            </w:tcBorders>
            <w:vAlign w:val="center"/>
            <w:hideMark/>
          </w:tcPr>
          <w:p w14:paraId="5171D26F" w14:textId="77777777" w:rsidR="00F9195D" w:rsidRPr="001E3493" w:rsidRDefault="00F9195D" w:rsidP="00E53010">
            <w:pPr>
              <w:spacing w:line="240" w:lineRule="auto"/>
            </w:pPr>
            <w:r w:rsidRPr="001E3493">
              <w:t>3</w:t>
            </w:r>
          </w:p>
        </w:tc>
      </w:tr>
      <w:tr w:rsidR="00F9195D" w:rsidRPr="001E3493" w14:paraId="6DFCF188" w14:textId="77777777" w:rsidTr="003B7E3C">
        <w:trPr>
          <w:cantSplit/>
          <w:trHeight w:val="259"/>
        </w:trPr>
        <w:tc>
          <w:tcPr>
            <w:tcW w:w="1221" w:type="dxa"/>
            <w:tcBorders>
              <w:top w:val="single" w:sz="4" w:space="0" w:color="auto"/>
              <w:left w:val="single" w:sz="4" w:space="0" w:color="auto"/>
              <w:bottom w:val="single" w:sz="4" w:space="0" w:color="auto"/>
              <w:right w:val="single" w:sz="4" w:space="0" w:color="auto"/>
            </w:tcBorders>
            <w:vAlign w:val="center"/>
            <w:hideMark/>
          </w:tcPr>
          <w:p w14:paraId="7DDE07D3" w14:textId="77777777" w:rsidR="00F9195D" w:rsidRPr="001E3493" w:rsidRDefault="00F9195D" w:rsidP="00E53010">
            <w:pPr>
              <w:spacing w:line="240" w:lineRule="auto"/>
            </w:pPr>
            <w:r w:rsidRPr="001E3493">
              <w:t>NS</w:t>
            </w:r>
          </w:p>
        </w:tc>
        <w:tc>
          <w:tcPr>
            <w:tcW w:w="1664" w:type="dxa"/>
            <w:tcBorders>
              <w:top w:val="single" w:sz="4" w:space="0" w:color="auto"/>
              <w:left w:val="single" w:sz="4" w:space="0" w:color="auto"/>
              <w:bottom w:val="single" w:sz="4" w:space="0" w:color="auto"/>
              <w:right w:val="single" w:sz="4" w:space="0" w:color="auto"/>
            </w:tcBorders>
            <w:vAlign w:val="center"/>
            <w:hideMark/>
          </w:tcPr>
          <w:p w14:paraId="49DF133A" w14:textId="77777777" w:rsidR="00F9195D" w:rsidRPr="001E3493" w:rsidRDefault="00F9195D" w:rsidP="00E53010">
            <w:pPr>
              <w:spacing w:line="240" w:lineRule="auto"/>
            </w:pPr>
            <w:r w:rsidRPr="001E3493">
              <w:t>0</w:t>
            </w:r>
          </w:p>
        </w:tc>
        <w:tc>
          <w:tcPr>
            <w:tcW w:w="1927" w:type="dxa"/>
            <w:tcBorders>
              <w:top w:val="single" w:sz="4" w:space="0" w:color="auto"/>
              <w:left w:val="single" w:sz="4" w:space="0" w:color="auto"/>
              <w:bottom w:val="single" w:sz="4" w:space="0" w:color="auto"/>
              <w:right w:val="single" w:sz="4" w:space="0" w:color="auto"/>
            </w:tcBorders>
            <w:vAlign w:val="center"/>
            <w:hideMark/>
          </w:tcPr>
          <w:p w14:paraId="0DF16F5D" w14:textId="77777777" w:rsidR="00F9195D" w:rsidRPr="001E3493" w:rsidRDefault="00F9195D" w:rsidP="00E53010">
            <w:pPr>
              <w:spacing w:line="240" w:lineRule="auto"/>
            </w:pPr>
            <w:r w:rsidRPr="001E3493">
              <w:t>0</w:t>
            </w:r>
          </w:p>
        </w:tc>
        <w:tc>
          <w:tcPr>
            <w:tcW w:w="1664" w:type="dxa"/>
            <w:tcBorders>
              <w:top w:val="single" w:sz="4" w:space="0" w:color="auto"/>
              <w:left w:val="single" w:sz="4" w:space="0" w:color="auto"/>
              <w:bottom w:val="single" w:sz="4" w:space="0" w:color="auto"/>
              <w:right w:val="single" w:sz="4" w:space="0" w:color="auto"/>
            </w:tcBorders>
            <w:vAlign w:val="center"/>
            <w:hideMark/>
          </w:tcPr>
          <w:p w14:paraId="024A0DB8" w14:textId="77777777" w:rsidR="00F9195D" w:rsidRPr="001E3493" w:rsidRDefault="00F9195D" w:rsidP="00E53010">
            <w:pPr>
              <w:spacing w:line="240" w:lineRule="auto"/>
            </w:pPr>
            <w:r w:rsidRPr="001E3493">
              <w:t>6</w:t>
            </w:r>
          </w:p>
        </w:tc>
      </w:tr>
    </w:tbl>
    <w:p w14:paraId="100B77DF" w14:textId="77777777" w:rsidR="0032184F" w:rsidRPr="001E3493" w:rsidRDefault="00F9195D" w:rsidP="00B46408">
      <w:pPr>
        <w:pStyle w:val="Caption"/>
      </w:pPr>
      <w:r w:rsidRPr="001E3493">
        <w:rPr>
          <w:noProof/>
        </w:rPr>
        <w:lastRenderedPageBreak/>
        <w:drawing>
          <wp:inline distT="0" distB="0" distL="0" distR="0" wp14:anchorId="3B7DB2CB" wp14:editId="0B26A393">
            <wp:extent cx="4270076" cy="1958197"/>
            <wp:effectExtent l="0" t="0" r="16510" b="4445"/>
            <wp:docPr id="451372656" name="Chart 9">
              <a:extLst xmlns:a="http://schemas.openxmlformats.org/drawingml/2006/main">
                <a:ext uri="{FF2B5EF4-FFF2-40B4-BE49-F238E27FC236}">
                  <a16:creationId xmlns:a16="http://schemas.microsoft.com/office/drawing/2014/main" id="{47F983D8-DDDC-45DC-8FAF-50FB45732CF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3767EEC5" w14:textId="53D2B532" w:rsidR="0099363D" w:rsidRPr="001E3493" w:rsidRDefault="0032184F" w:rsidP="00B46408">
      <w:pPr>
        <w:pStyle w:val="Caption"/>
      </w:pPr>
      <w:bookmarkStart w:id="95" w:name="_Toc195707623"/>
      <w:r w:rsidRPr="001E3493">
        <w:t xml:space="preserve">Figure </w:t>
      </w:r>
      <w:fldSimple w:instr=" SEQ Figure \* ARABIC ">
        <w:r w:rsidR="00056F45">
          <w:rPr>
            <w:noProof/>
          </w:rPr>
          <w:t>15</w:t>
        </w:r>
      </w:fldSimple>
      <w:r w:rsidR="00F9195D" w:rsidRPr="001E3493">
        <w:t>: CR score frequency per group</w:t>
      </w:r>
      <w:bookmarkEnd w:id="95"/>
    </w:p>
    <w:p w14:paraId="7536D7C8" w14:textId="41952190" w:rsidR="0032184F" w:rsidRPr="001E3493" w:rsidRDefault="00F9195D" w:rsidP="00B46408">
      <w:pPr>
        <w:pStyle w:val="Caption"/>
      </w:pPr>
      <w:r w:rsidRPr="001E3493">
        <w:rPr>
          <w:noProof/>
        </w:rPr>
        <w:drawing>
          <wp:inline distT="0" distB="0" distL="0" distR="0" wp14:anchorId="335FBFC1" wp14:editId="4A55E03C">
            <wp:extent cx="4382219" cy="1984075"/>
            <wp:effectExtent l="0" t="0" r="18415" b="16510"/>
            <wp:docPr id="648084540" name="Chart 8">
              <a:extLst xmlns:a="http://schemas.openxmlformats.org/drawingml/2006/main">
                <a:ext uri="{FF2B5EF4-FFF2-40B4-BE49-F238E27FC236}">
                  <a16:creationId xmlns:a16="http://schemas.microsoft.com/office/drawing/2014/main" id="{6601BB7E-FBD8-494A-9CF5-53F6DD252B2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4620F396" w14:textId="0D3DE00E" w:rsidR="00F9195D" w:rsidRPr="001E3493" w:rsidRDefault="0032184F" w:rsidP="00B46408">
      <w:pPr>
        <w:pStyle w:val="Caption"/>
      </w:pPr>
      <w:bookmarkStart w:id="96" w:name="_Toc195707624"/>
      <w:r w:rsidRPr="001E3493">
        <w:t xml:space="preserve">Figure </w:t>
      </w:r>
      <w:fldSimple w:instr=" SEQ Figure \* ARABIC ">
        <w:r w:rsidR="00056F45">
          <w:rPr>
            <w:noProof/>
          </w:rPr>
          <w:t>16</w:t>
        </w:r>
      </w:fldSimple>
      <w:r w:rsidRPr="001E3493">
        <w:t xml:space="preserve">: </w:t>
      </w:r>
      <w:r w:rsidR="00F9195D" w:rsidRPr="001E3493">
        <w:t>NBR score frequency per group</w:t>
      </w:r>
      <w:bookmarkEnd w:id="96"/>
    </w:p>
    <w:p w14:paraId="32A9F8A8" w14:textId="77777777" w:rsidR="0032184F" w:rsidRPr="001E3493" w:rsidRDefault="00F9195D" w:rsidP="0032184F">
      <w:pPr>
        <w:pStyle w:val="NormalWeb"/>
        <w:keepNext/>
      </w:pPr>
      <w:r w:rsidRPr="001E3493">
        <w:rPr>
          <w:noProof/>
          <w:color w:val="000000" w:themeColor="text1"/>
        </w:rPr>
        <w:drawing>
          <wp:inline distT="0" distB="0" distL="0" distR="0" wp14:anchorId="3422266F" wp14:editId="49CA240D">
            <wp:extent cx="4382135" cy="1906438"/>
            <wp:effectExtent l="0" t="0" r="18415" b="17780"/>
            <wp:docPr id="693155960" name="Chart 7">
              <a:extLst xmlns:a="http://schemas.openxmlformats.org/drawingml/2006/main">
                <a:ext uri="{FF2B5EF4-FFF2-40B4-BE49-F238E27FC236}">
                  <a16:creationId xmlns:a16="http://schemas.microsoft.com/office/drawing/2014/main" id="{6F58B84C-6B27-4B06-AE54-409AD7112E7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653FA277" w14:textId="254906BE" w:rsidR="00F9195D" w:rsidRPr="001E3493" w:rsidRDefault="0032184F" w:rsidP="00B46408">
      <w:pPr>
        <w:pStyle w:val="Caption"/>
      </w:pPr>
      <w:bookmarkStart w:id="97" w:name="_Toc195707625"/>
      <w:r w:rsidRPr="001E3493">
        <w:t xml:space="preserve">Figure </w:t>
      </w:r>
      <w:fldSimple w:instr=" SEQ Figure \* ARABIC ">
        <w:r w:rsidR="00056F45">
          <w:rPr>
            <w:noProof/>
          </w:rPr>
          <w:t>17</w:t>
        </w:r>
      </w:fldSimple>
      <w:r w:rsidRPr="001E3493">
        <w:t xml:space="preserve">: </w:t>
      </w:r>
      <w:r w:rsidR="00F9195D" w:rsidRPr="001E3493">
        <w:t>SFB score frequency per group</w:t>
      </w:r>
      <w:bookmarkEnd w:id="97"/>
    </w:p>
    <w:p w14:paraId="574E0492" w14:textId="77777777" w:rsidR="0032184F" w:rsidRPr="001E3493" w:rsidRDefault="00F9195D" w:rsidP="00B46408">
      <w:pPr>
        <w:pStyle w:val="Caption"/>
      </w:pPr>
      <w:r w:rsidRPr="001E3493">
        <w:rPr>
          <w:noProof/>
        </w:rPr>
        <w:lastRenderedPageBreak/>
        <w:drawing>
          <wp:inline distT="0" distB="0" distL="0" distR="0" wp14:anchorId="52B60E73" wp14:editId="6B19665B">
            <wp:extent cx="4330461" cy="2035834"/>
            <wp:effectExtent l="0" t="0" r="13335" b="2540"/>
            <wp:docPr id="1430276656" name="Chart 6">
              <a:extLst xmlns:a="http://schemas.openxmlformats.org/drawingml/2006/main">
                <a:ext uri="{FF2B5EF4-FFF2-40B4-BE49-F238E27FC236}">
                  <a16:creationId xmlns:a16="http://schemas.microsoft.com/office/drawing/2014/main" id="{50BCDE3E-5657-46E8-BFBD-8D6B0E8CBCE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14:paraId="78A8C058" w14:textId="79EF44D1" w:rsidR="0032184F" w:rsidRDefault="0032184F" w:rsidP="00B46408">
      <w:pPr>
        <w:pStyle w:val="Caption"/>
      </w:pPr>
      <w:bookmarkStart w:id="98" w:name="_Toc195707626"/>
      <w:r w:rsidRPr="001E3493">
        <w:t xml:space="preserve">Figure </w:t>
      </w:r>
      <w:fldSimple w:instr=" SEQ Figure \* ARABIC ">
        <w:r w:rsidR="00056F45">
          <w:rPr>
            <w:noProof/>
          </w:rPr>
          <w:t>18</w:t>
        </w:r>
      </w:fldSimple>
      <w:r w:rsidR="00F9195D" w:rsidRPr="001E3493">
        <w:t>: SFD score frequency per group</w:t>
      </w:r>
      <w:bookmarkEnd w:id="98"/>
    </w:p>
    <w:p w14:paraId="11B61A53" w14:textId="77777777" w:rsidR="004410D8" w:rsidRDefault="004410D8" w:rsidP="009D489A"/>
    <w:p w14:paraId="26FCC82F" w14:textId="12563EDB" w:rsidR="009D489A" w:rsidRPr="009D489A" w:rsidRDefault="004410D8" w:rsidP="009D489A">
      <w:r w:rsidRPr="001E3493">
        <w:t xml:space="preserve">SB group specimens predominantly had evidence of new bone response and limited SFB and SFD when compared with that of the SB and SBA groups. </w:t>
      </w:r>
      <w:r w:rsidRPr="001E3493">
        <w:rPr>
          <w:color w:val="000000" w:themeColor="text1"/>
        </w:rPr>
        <w:t xml:space="preserve"> </w:t>
      </w:r>
    </w:p>
    <w:p w14:paraId="794F5A11" w14:textId="2A4842FF" w:rsidR="00F9195D" w:rsidRPr="001E3493" w:rsidRDefault="00F9195D" w:rsidP="00D90E51">
      <w:pPr>
        <w:pStyle w:val="Heading2"/>
        <w:rPr>
          <w:shd w:val="clear" w:color="auto" w:fill="FFFFFF"/>
        </w:rPr>
      </w:pPr>
      <w:bookmarkStart w:id="99" w:name="_Toc180316549"/>
      <w:bookmarkStart w:id="100" w:name="_Toc195707716"/>
      <w:r w:rsidRPr="001E3493">
        <w:rPr>
          <w:shd w:val="clear" w:color="auto" w:fill="FFFFFF"/>
        </w:rPr>
        <w:t>Vancomycin assays</w:t>
      </w:r>
      <w:bookmarkEnd w:id="99"/>
      <w:bookmarkEnd w:id="100"/>
    </w:p>
    <w:p w14:paraId="3990BDAD" w14:textId="0DE6CB82" w:rsidR="00F9195D" w:rsidRPr="001E3493" w:rsidRDefault="00F9195D" w:rsidP="00DB2214">
      <w:pPr>
        <w:pStyle w:val="Heading3"/>
        <w:rPr>
          <w:shd w:val="clear" w:color="auto" w:fill="FFFFFF"/>
        </w:rPr>
      </w:pPr>
      <w:bookmarkStart w:id="101" w:name="_Toc180316550"/>
      <w:r w:rsidRPr="001E3493">
        <w:rPr>
          <w:shd w:val="clear" w:color="auto" w:fill="FFFFFF"/>
        </w:rPr>
        <w:t>In vitro elution</w:t>
      </w:r>
      <w:bookmarkEnd w:id="101"/>
    </w:p>
    <w:p w14:paraId="00C97B61" w14:textId="08EFB1EF" w:rsidR="00F9195D" w:rsidRPr="001E3493" w:rsidRDefault="00F9195D" w:rsidP="00B424D2">
      <w:pPr>
        <w:rPr>
          <w:color w:val="000000" w:themeColor="text1"/>
          <w:shd w:val="clear" w:color="auto" w:fill="FFFFFF"/>
        </w:rPr>
      </w:pPr>
      <w:r w:rsidRPr="001E3493">
        <w:rPr>
          <w:color w:val="000000" w:themeColor="text1"/>
          <w:shd w:val="clear" w:color="auto" w:fill="FFFFFF"/>
        </w:rPr>
        <w:t xml:space="preserve"> In vitro assessment of 2 scaffolds (MM3-3-3 and MM2-158-3) showed a progressive decrease in concentration until Day 10, marked by a rapid decrease from 12 hours post-incubation to Day 2, with markedly lower concentrations after the Day 3 time point. Although the scales of the in vitro and in vivo analyses differ, these results suggest a comparable pattern between the in vivo pharmacokinetics and the in vitro drug release profile. The pattern is only interrupted by an anomaly in group SA on Day 1, where the concentration is higher than that observed </w:t>
      </w:r>
      <w:proofErr w:type="gramStart"/>
      <w:r w:rsidRPr="001E3493">
        <w:rPr>
          <w:color w:val="000000" w:themeColor="text1"/>
          <w:shd w:val="clear" w:color="auto" w:fill="FFFFFF"/>
        </w:rPr>
        <w:t>at</w:t>
      </w:r>
      <w:proofErr w:type="gramEnd"/>
      <w:r w:rsidRPr="001E3493">
        <w:rPr>
          <w:color w:val="000000" w:themeColor="text1"/>
          <w:shd w:val="clear" w:color="auto" w:fill="FFFFFF"/>
        </w:rPr>
        <w:t xml:space="preserve"> Day 0, 12 hours post-surgery differing from the SBA group and both scaffolds, which showed only decreasing concentrations over time.</w:t>
      </w:r>
      <w:r w:rsidR="002B68C7">
        <w:rPr>
          <w:color w:val="000000" w:themeColor="text1"/>
          <w:shd w:val="clear" w:color="auto" w:fill="FFFFFF"/>
        </w:rPr>
        <w:t xml:space="preserve"> </w:t>
      </w:r>
      <w:r w:rsidR="002B68C7" w:rsidRPr="002B68C7">
        <w:rPr>
          <w:b/>
          <w:bCs/>
        </w:rPr>
        <w:t xml:space="preserve">Table </w:t>
      </w:r>
      <w:r w:rsidR="00EB237D">
        <w:rPr>
          <w:b/>
          <w:bCs/>
        </w:rPr>
        <w:t>2</w:t>
      </w:r>
      <w:r w:rsidR="00023CFD">
        <w:rPr>
          <w:b/>
          <w:bCs/>
        </w:rPr>
        <w:t>3</w:t>
      </w:r>
    </w:p>
    <w:p w14:paraId="4C8EF06F" w14:textId="77777777" w:rsidR="00F9195D" w:rsidRPr="001E3493" w:rsidRDefault="00F9195D" w:rsidP="00B424D2">
      <w:pPr>
        <w:rPr>
          <w:color w:val="000000" w:themeColor="text1"/>
          <w:shd w:val="clear" w:color="auto" w:fill="FFFFFF"/>
        </w:rPr>
      </w:pPr>
    </w:p>
    <w:p w14:paraId="22AAB502" w14:textId="77777777" w:rsidR="00F9195D" w:rsidRPr="001E3493" w:rsidRDefault="00F9195D" w:rsidP="00B424D2">
      <w:pPr>
        <w:rPr>
          <w:color w:val="000000" w:themeColor="text1"/>
        </w:rPr>
      </w:pPr>
    </w:p>
    <w:p w14:paraId="7E435456" w14:textId="548AD4A0" w:rsidR="00C56EF2" w:rsidRPr="001E3493" w:rsidRDefault="00C56EF2" w:rsidP="00B46408">
      <w:pPr>
        <w:pStyle w:val="Caption"/>
      </w:pPr>
      <w:bookmarkStart w:id="102" w:name="_Toc195707675"/>
      <w:r w:rsidRPr="001E3493">
        <w:lastRenderedPageBreak/>
        <w:t xml:space="preserve">Table </w:t>
      </w:r>
      <w:fldSimple w:instr=" SEQ Table \* ARABIC ">
        <w:r w:rsidR="00056F45">
          <w:rPr>
            <w:noProof/>
          </w:rPr>
          <w:t>23</w:t>
        </w:r>
      </w:fldSimple>
      <w:r w:rsidRPr="001E3493">
        <w:t>: Average concentration in media per scaffold over time (</w:t>
      </w:r>
      <w:proofErr w:type="gramStart"/>
      <w:r w:rsidRPr="001E3493">
        <w:t>µg</w:t>
      </w:r>
      <w:proofErr w:type="gramEnd"/>
      <w:r w:rsidRPr="001E3493">
        <w:t>/ml)</w:t>
      </w:r>
      <w:bookmarkEnd w:id="102"/>
    </w:p>
    <w:tbl>
      <w:tblPr>
        <w:tblStyle w:val="TableGrid"/>
        <w:tblW w:w="8578" w:type="dxa"/>
        <w:tblInd w:w="-95" w:type="dxa"/>
        <w:tblLook w:val="04A0" w:firstRow="1" w:lastRow="0" w:firstColumn="1" w:lastColumn="0" w:noHBand="0" w:noVBand="1"/>
      </w:tblPr>
      <w:tblGrid>
        <w:gridCol w:w="630"/>
        <w:gridCol w:w="295"/>
        <w:gridCol w:w="1173"/>
        <w:gridCol w:w="615"/>
        <w:gridCol w:w="1071"/>
        <w:gridCol w:w="696"/>
        <w:gridCol w:w="931"/>
        <w:gridCol w:w="899"/>
        <w:gridCol w:w="647"/>
        <w:gridCol w:w="991"/>
        <w:gridCol w:w="630"/>
      </w:tblGrid>
      <w:tr w:rsidR="00C56EF2" w:rsidRPr="001E3493" w14:paraId="6BDB7F6D" w14:textId="77777777" w:rsidTr="00C56EF2">
        <w:trPr>
          <w:trHeight w:val="223"/>
        </w:trPr>
        <w:tc>
          <w:tcPr>
            <w:tcW w:w="2098" w:type="dxa"/>
            <w:gridSpan w:val="3"/>
          </w:tcPr>
          <w:p w14:paraId="78075E4D" w14:textId="77777777" w:rsidR="00C56EF2" w:rsidRPr="001E3493" w:rsidRDefault="00C56EF2" w:rsidP="00FC5BDB">
            <w:pPr>
              <w:spacing w:line="240" w:lineRule="auto"/>
            </w:pPr>
            <w:r w:rsidRPr="001E3493">
              <w:t>Time points ug/ML</w:t>
            </w:r>
          </w:p>
        </w:tc>
        <w:tc>
          <w:tcPr>
            <w:tcW w:w="615" w:type="dxa"/>
            <w:noWrap/>
            <w:hideMark/>
          </w:tcPr>
          <w:p w14:paraId="4DB9A1F0" w14:textId="77777777" w:rsidR="00C56EF2" w:rsidRPr="001E3493" w:rsidRDefault="00C56EF2" w:rsidP="00FC5BDB">
            <w:pPr>
              <w:spacing w:line="240" w:lineRule="auto"/>
            </w:pPr>
            <w:r w:rsidRPr="001E3493">
              <w:t>D0</w:t>
            </w:r>
          </w:p>
        </w:tc>
        <w:tc>
          <w:tcPr>
            <w:tcW w:w="1071" w:type="dxa"/>
            <w:noWrap/>
            <w:hideMark/>
          </w:tcPr>
          <w:p w14:paraId="658658AA" w14:textId="77777777" w:rsidR="00C56EF2" w:rsidRPr="001E3493" w:rsidRDefault="00C56EF2" w:rsidP="00FC5BDB">
            <w:pPr>
              <w:spacing w:line="240" w:lineRule="auto"/>
            </w:pPr>
            <w:r w:rsidRPr="001E3493">
              <w:t>D0 12hr</w:t>
            </w:r>
          </w:p>
        </w:tc>
        <w:tc>
          <w:tcPr>
            <w:tcW w:w="696" w:type="dxa"/>
            <w:noWrap/>
            <w:hideMark/>
          </w:tcPr>
          <w:p w14:paraId="6E0461D9" w14:textId="77777777" w:rsidR="00C56EF2" w:rsidRPr="001E3493" w:rsidRDefault="00C56EF2" w:rsidP="00FC5BDB">
            <w:pPr>
              <w:spacing w:line="240" w:lineRule="auto"/>
            </w:pPr>
            <w:r w:rsidRPr="001E3493">
              <w:t>D1</w:t>
            </w:r>
          </w:p>
        </w:tc>
        <w:tc>
          <w:tcPr>
            <w:tcW w:w="931" w:type="dxa"/>
            <w:noWrap/>
            <w:hideMark/>
          </w:tcPr>
          <w:p w14:paraId="392AB7D8" w14:textId="77777777" w:rsidR="00C56EF2" w:rsidRPr="001E3493" w:rsidRDefault="00C56EF2" w:rsidP="00FC5BDB">
            <w:pPr>
              <w:spacing w:line="240" w:lineRule="auto"/>
            </w:pPr>
            <w:r w:rsidRPr="001E3493">
              <w:t>D2</w:t>
            </w:r>
          </w:p>
        </w:tc>
        <w:tc>
          <w:tcPr>
            <w:tcW w:w="899" w:type="dxa"/>
            <w:noWrap/>
            <w:hideMark/>
          </w:tcPr>
          <w:p w14:paraId="36DBB69B" w14:textId="77777777" w:rsidR="00C56EF2" w:rsidRPr="001E3493" w:rsidRDefault="00C56EF2" w:rsidP="00FC5BDB">
            <w:pPr>
              <w:spacing w:line="240" w:lineRule="auto"/>
            </w:pPr>
            <w:r w:rsidRPr="001E3493">
              <w:t>D3</w:t>
            </w:r>
          </w:p>
        </w:tc>
        <w:tc>
          <w:tcPr>
            <w:tcW w:w="647" w:type="dxa"/>
            <w:noWrap/>
            <w:hideMark/>
          </w:tcPr>
          <w:p w14:paraId="25F929AF" w14:textId="77777777" w:rsidR="00C56EF2" w:rsidRPr="001E3493" w:rsidRDefault="00C56EF2" w:rsidP="00FC5BDB">
            <w:pPr>
              <w:spacing w:line="240" w:lineRule="auto"/>
            </w:pPr>
            <w:r w:rsidRPr="001E3493">
              <w:t>D5</w:t>
            </w:r>
          </w:p>
        </w:tc>
        <w:tc>
          <w:tcPr>
            <w:tcW w:w="991" w:type="dxa"/>
            <w:noWrap/>
            <w:hideMark/>
          </w:tcPr>
          <w:p w14:paraId="62C0DC17" w14:textId="77777777" w:rsidR="00C56EF2" w:rsidRPr="001E3493" w:rsidRDefault="00C56EF2" w:rsidP="00FC5BDB">
            <w:pPr>
              <w:spacing w:line="240" w:lineRule="auto"/>
            </w:pPr>
            <w:r w:rsidRPr="001E3493">
              <w:t>D7</w:t>
            </w:r>
          </w:p>
        </w:tc>
        <w:tc>
          <w:tcPr>
            <w:tcW w:w="630" w:type="dxa"/>
            <w:noWrap/>
            <w:hideMark/>
          </w:tcPr>
          <w:p w14:paraId="1BC83D11" w14:textId="77777777" w:rsidR="00C56EF2" w:rsidRPr="001E3493" w:rsidRDefault="00C56EF2" w:rsidP="00FC5BDB">
            <w:pPr>
              <w:spacing w:line="240" w:lineRule="auto"/>
            </w:pPr>
            <w:r w:rsidRPr="001E3493">
              <w:t>D10</w:t>
            </w:r>
          </w:p>
        </w:tc>
      </w:tr>
      <w:tr w:rsidR="00C56EF2" w:rsidRPr="001E3493" w14:paraId="055D11F7" w14:textId="77777777" w:rsidTr="00C56EF2">
        <w:trPr>
          <w:trHeight w:val="223"/>
        </w:trPr>
        <w:tc>
          <w:tcPr>
            <w:tcW w:w="925" w:type="dxa"/>
            <w:gridSpan w:val="2"/>
          </w:tcPr>
          <w:p w14:paraId="5EB47906" w14:textId="77777777" w:rsidR="00C56EF2" w:rsidRPr="001E3493" w:rsidRDefault="00C56EF2" w:rsidP="00FC5BDB">
            <w:pPr>
              <w:spacing w:line="240" w:lineRule="auto"/>
            </w:pPr>
            <w:r w:rsidRPr="001E3493">
              <w:t>Group</w:t>
            </w:r>
          </w:p>
        </w:tc>
        <w:tc>
          <w:tcPr>
            <w:tcW w:w="1173" w:type="dxa"/>
            <w:noWrap/>
            <w:vAlign w:val="center"/>
            <w:hideMark/>
          </w:tcPr>
          <w:p w14:paraId="4C93C1E8" w14:textId="77777777" w:rsidR="00C56EF2" w:rsidRPr="001E3493" w:rsidRDefault="00C56EF2" w:rsidP="00FC5BDB">
            <w:pPr>
              <w:spacing w:line="240" w:lineRule="auto"/>
            </w:pPr>
            <w:r w:rsidRPr="001E3493">
              <w:t>MM3-3-3</w:t>
            </w:r>
          </w:p>
        </w:tc>
        <w:tc>
          <w:tcPr>
            <w:tcW w:w="615" w:type="dxa"/>
            <w:noWrap/>
            <w:vAlign w:val="center"/>
            <w:hideMark/>
          </w:tcPr>
          <w:p w14:paraId="5B82BC3E" w14:textId="77777777" w:rsidR="00C56EF2" w:rsidRPr="001E3493" w:rsidRDefault="00C56EF2" w:rsidP="00FC5BDB">
            <w:pPr>
              <w:spacing w:line="240" w:lineRule="auto"/>
            </w:pPr>
            <w:r w:rsidRPr="001E3493">
              <w:t>ND</w:t>
            </w:r>
          </w:p>
        </w:tc>
        <w:tc>
          <w:tcPr>
            <w:tcW w:w="1071" w:type="dxa"/>
            <w:noWrap/>
            <w:vAlign w:val="center"/>
            <w:hideMark/>
          </w:tcPr>
          <w:p w14:paraId="417C83FE" w14:textId="77777777" w:rsidR="00C56EF2" w:rsidRPr="001E3493" w:rsidRDefault="00C56EF2" w:rsidP="00FC5BDB">
            <w:pPr>
              <w:spacing w:line="240" w:lineRule="auto"/>
            </w:pPr>
            <w:r w:rsidRPr="001E3493">
              <w:t>9722</w:t>
            </w:r>
          </w:p>
        </w:tc>
        <w:tc>
          <w:tcPr>
            <w:tcW w:w="696" w:type="dxa"/>
            <w:noWrap/>
            <w:vAlign w:val="center"/>
            <w:hideMark/>
          </w:tcPr>
          <w:p w14:paraId="60E08F92" w14:textId="77777777" w:rsidR="00C56EF2" w:rsidRPr="001E3493" w:rsidRDefault="00C56EF2" w:rsidP="00FC5BDB">
            <w:pPr>
              <w:spacing w:line="240" w:lineRule="auto"/>
            </w:pPr>
            <w:r w:rsidRPr="001E3493">
              <w:t>4707</w:t>
            </w:r>
          </w:p>
        </w:tc>
        <w:tc>
          <w:tcPr>
            <w:tcW w:w="931" w:type="dxa"/>
            <w:noWrap/>
            <w:vAlign w:val="center"/>
            <w:hideMark/>
          </w:tcPr>
          <w:p w14:paraId="21F0CE40" w14:textId="77777777" w:rsidR="00C56EF2" w:rsidRPr="001E3493" w:rsidRDefault="00C56EF2" w:rsidP="00FC5BDB">
            <w:pPr>
              <w:spacing w:line="240" w:lineRule="auto"/>
            </w:pPr>
            <w:r w:rsidRPr="001E3493">
              <w:t>1267</w:t>
            </w:r>
          </w:p>
        </w:tc>
        <w:tc>
          <w:tcPr>
            <w:tcW w:w="899" w:type="dxa"/>
            <w:noWrap/>
            <w:vAlign w:val="center"/>
            <w:hideMark/>
          </w:tcPr>
          <w:p w14:paraId="2E252A8B" w14:textId="77777777" w:rsidR="00C56EF2" w:rsidRPr="001E3493" w:rsidRDefault="00C56EF2" w:rsidP="00FC5BDB">
            <w:pPr>
              <w:spacing w:line="240" w:lineRule="auto"/>
            </w:pPr>
            <w:r w:rsidRPr="001E3493">
              <w:t>499</w:t>
            </w:r>
          </w:p>
        </w:tc>
        <w:tc>
          <w:tcPr>
            <w:tcW w:w="647" w:type="dxa"/>
            <w:noWrap/>
            <w:vAlign w:val="center"/>
            <w:hideMark/>
          </w:tcPr>
          <w:p w14:paraId="62DDE04C" w14:textId="77777777" w:rsidR="00C56EF2" w:rsidRPr="001E3493" w:rsidRDefault="00C56EF2" w:rsidP="00FC5BDB">
            <w:pPr>
              <w:spacing w:line="240" w:lineRule="auto"/>
            </w:pPr>
            <w:r w:rsidRPr="001E3493">
              <w:t>284</w:t>
            </w:r>
          </w:p>
        </w:tc>
        <w:tc>
          <w:tcPr>
            <w:tcW w:w="991" w:type="dxa"/>
            <w:noWrap/>
            <w:vAlign w:val="center"/>
            <w:hideMark/>
          </w:tcPr>
          <w:p w14:paraId="74F2C096" w14:textId="77777777" w:rsidR="00C56EF2" w:rsidRPr="001E3493" w:rsidRDefault="00C56EF2" w:rsidP="00FC5BDB">
            <w:pPr>
              <w:spacing w:line="240" w:lineRule="auto"/>
            </w:pPr>
            <w:r w:rsidRPr="001E3493">
              <w:t>69</w:t>
            </w:r>
          </w:p>
        </w:tc>
        <w:tc>
          <w:tcPr>
            <w:tcW w:w="630" w:type="dxa"/>
            <w:noWrap/>
            <w:vAlign w:val="center"/>
            <w:hideMark/>
          </w:tcPr>
          <w:p w14:paraId="1FD339CC" w14:textId="77777777" w:rsidR="00C56EF2" w:rsidRPr="001E3493" w:rsidRDefault="00C56EF2" w:rsidP="00FC5BDB">
            <w:pPr>
              <w:spacing w:line="240" w:lineRule="auto"/>
            </w:pPr>
            <w:r w:rsidRPr="001E3493">
              <w:t>42</w:t>
            </w:r>
          </w:p>
        </w:tc>
      </w:tr>
      <w:tr w:rsidR="00C56EF2" w:rsidRPr="001E3493" w14:paraId="0B2FE806" w14:textId="77777777" w:rsidTr="00C56EF2">
        <w:trPr>
          <w:trHeight w:val="170"/>
        </w:trPr>
        <w:tc>
          <w:tcPr>
            <w:tcW w:w="630" w:type="dxa"/>
          </w:tcPr>
          <w:p w14:paraId="5E86F5D0" w14:textId="77777777" w:rsidR="00C56EF2" w:rsidRPr="001E3493" w:rsidRDefault="00C56EF2" w:rsidP="00FC5BDB">
            <w:pPr>
              <w:spacing w:line="240" w:lineRule="auto"/>
            </w:pPr>
          </w:p>
        </w:tc>
        <w:tc>
          <w:tcPr>
            <w:tcW w:w="1468" w:type="dxa"/>
            <w:gridSpan w:val="2"/>
            <w:noWrap/>
            <w:vAlign w:val="bottom"/>
            <w:hideMark/>
          </w:tcPr>
          <w:p w14:paraId="7A911888" w14:textId="77777777" w:rsidR="00C56EF2" w:rsidRPr="001E3493" w:rsidRDefault="00C56EF2" w:rsidP="00FC5BDB">
            <w:pPr>
              <w:spacing w:line="240" w:lineRule="auto"/>
            </w:pPr>
            <w:r w:rsidRPr="001E3493">
              <w:t>MM2-158-3</w:t>
            </w:r>
          </w:p>
        </w:tc>
        <w:tc>
          <w:tcPr>
            <w:tcW w:w="615" w:type="dxa"/>
            <w:noWrap/>
            <w:vAlign w:val="center"/>
            <w:hideMark/>
          </w:tcPr>
          <w:p w14:paraId="2B670FCB" w14:textId="77777777" w:rsidR="00C56EF2" w:rsidRPr="001E3493" w:rsidRDefault="00C56EF2" w:rsidP="00FC5BDB">
            <w:pPr>
              <w:spacing w:line="240" w:lineRule="auto"/>
            </w:pPr>
            <w:r w:rsidRPr="001E3493">
              <w:t>ND</w:t>
            </w:r>
          </w:p>
        </w:tc>
        <w:tc>
          <w:tcPr>
            <w:tcW w:w="1071" w:type="dxa"/>
            <w:noWrap/>
            <w:vAlign w:val="center"/>
            <w:hideMark/>
          </w:tcPr>
          <w:p w14:paraId="2BD5B849" w14:textId="77777777" w:rsidR="00C56EF2" w:rsidRPr="001E3493" w:rsidRDefault="00C56EF2" w:rsidP="00FC5BDB">
            <w:pPr>
              <w:spacing w:line="240" w:lineRule="auto"/>
            </w:pPr>
            <w:r w:rsidRPr="001E3493">
              <w:t>10429</w:t>
            </w:r>
          </w:p>
        </w:tc>
        <w:tc>
          <w:tcPr>
            <w:tcW w:w="696" w:type="dxa"/>
            <w:noWrap/>
            <w:vAlign w:val="center"/>
            <w:hideMark/>
          </w:tcPr>
          <w:p w14:paraId="410BA4AE" w14:textId="77777777" w:rsidR="00C56EF2" w:rsidRPr="001E3493" w:rsidRDefault="00C56EF2" w:rsidP="00FC5BDB">
            <w:pPr>
              <w:spacing w:line="240" w:lineRule="auto"/>
            </w:pPr>
            <w:r w:rsidRPr="001E3493">
              <w:t>4650</w:t>
            </w:r>
          </w:p>
        </w:tc>
        <w:tc>
          <w:tcPr>
            <w:tcW w:w="931" w:type="dxa"/>
            <w:noWrap/>
            <w:vAlign w:val="center"/>
            <w:hideMark/>
          </w:tcPr>
          <w:p w14:paraId="76B99115" w14:textId="77777777" w:rsidR="00C56EF2" w:rsidRPr="001E3493" w:rsidRDefault="00C56EF2" w:rsidP="00FC5BDB">
            <w:pPr>
              <w:spacing w:line="240" w:lineRule="auto"/>
            </w:pPr>
            <w:r w:rsidRPr="001E3493">
              <w:t>1003</w:t>
            </w:r>
          </w:p>
        </w:tc>
        <w:tc>
          <w:tcPr>
            <w:tcW w:w="899" w:type="dxa"/>
            <w:noWrap/>
            <w:vAlign w:val="center"/>
            <w:hideMark/>
          </w:tcPr>
          <w:p w14:paraId="47FFC5B8" w14:textId="77777777" w:rsidR="00C56EF2" w:rsidRPr="001E3493" w:rsidRDefault="00C56EF2" w:rsidP="00FC5BDB">
            <w:pPr>
              <w:spacing w:line="240" w:lineRule="auto"/>
            </w:pPr>
            <w:r w:rsidRPr="001E3493">
              <w:t>565</w:t>
            </w:r>
          </w:p>
        </w:tc>
        <w:tc>
          <w:tcPr>
            <w:tcW w:w="647" w:type="dxa"/>
            <w:noWrap/>
            <w:vAlign w:val="center"/>
            <w:hideMark/>
          </w:tcPr>
          <w:p w14:paraId="3A50FDAF" w14:textId="77777777" w:rsidR="00C56EF2" w:rsidRPr="001E3493" w:rsidRDefault="00C56EF2" w:rsidP="00FC5BDB">
            <w:pPr>
              <w:spacing w:line="240" w:lineRule="auto"/>
            </w:pPr>
            <w:r w:rsidRPr="001E3493">
              <w:t>208</w:t>
            </w:r>
          </w:p>
        </w:tc>
        <w:tc>
          <w:tcPr>
            <w:tcW w:w="991" w:type="dxa"/>
            <w:noWrap/>
            <w:vAlign w:val="center"/>
            <w:hideMark/>
          </w:tcPr>
          <w:p w14:paraId="5020F43F" w14:textId="77777777" w:rsidR="00C56EF2" w:rsidRPr="001E3493" w:rsidRDefault="00C56EF2" w:rsidP="00FC5BDB">
            <w:pPr>
              <w:spacing w:line="240" w:lineRule="auto"/>
            </w:pPr>
            <w:r w:rsidRPr="001E3493">
              <w:t>50</w:t>
            </w:r>
          </w:p>
        </w:tc>
        <w:tc>
          <w:tcPr>
            <w:tcW w:w="630" w:type="dxa"/>
            <w:noWrap/>
            <w:vAlign w:val="center"/>
            <w:hideMark/>
          </w:tcPr>
          <w:p w14:paraId="1B46EE47" w14:textId="77777777" w:rsidR="00C56EF2" w:rsidRPr="001E3493" w:rsidRDefault="00C56EF2" w:rsidP="00FC5BDB">
            <w:pPr>
              <w:spacing w:line="240" w:lineRule="auto"/>
            </w:pPr>
            <w:r w:rsidRPr="001E3493">
              <w:t>23</w:t>
            </w:r>
          </w:p>
        </w:tc>
      </w:tr>
    </w:tbl>
    <w:p w14:paraId="47E4D392" w14:textId="77777777" w:rsidR="00C56EF2" w:rsidRDefault="00C56EF2" w:rsidP="00C56EF2">
      <w:pPr>
        <w:rPr>
          <w:color w:val="000000" w:themeColor="text1"/>
        </w:rPr>
      </w:pPr>
    </w:p>
    <w:p w14:paraId="37A98AB1" w14:textId="77777777" w:rsidR="004410D8" w:rsidRPr="001E3493" w:rsidRDefault="004410D8" w:rsidP="004410D8">
      <w:pPr>
        <w:pStyle w:val="Heading3"/>
        <w:rPr>
          <w:shd w:val="clear" w:color="auto" w:fill="FFFFFF"/>
        </w:rPr>
      </w:pPr>
      <w:bookmarkStart w:id="103" w:name="_Toc180316551"/>
      <w:r w:rsidRPr="001E3493">
        <w:rPr>
          <w:shd w:val="clear" w:color="auto" w:fill="FFFFFF"/>
        </w:rPr>
        <w:t>In vivo plasma concentration</w:t>
      </w:r>
      <w:bookmarkEnd w:id="103"/>
    </w:p>
    <w:p w14:paraId="7E3A7B78" w14:textId="10225AFC" w:rsidR="004410D8" w:rsidRDefault="004410D8" w:rsidP="004410D8">
      <w:pPr>
        <w:rPr>
          <w:color w:val="000000" w:themeColor="text1"/>
          <w:shd w:val="clear" w:color="auto" w:fill="FFFFFF"/>
        </w:rPr>
      </w:pPr>
      <w:r w:rsidRPr="001E3493">
        <w:rPr>
          <w:color w:val="000000" w:themeColor="text1"/>
          <w:shd w:val="clear" w:color="auto" w:fill="FFFFFF"/>
        </w:rPr>
        <w:t>Vancomycin plasma concentration analysis for groups SA and SBA detected the presence of vancomycin until Day 5 in the SA group and until Day 3 in the SBA group</w:t>
      </w:r>
      <w:r>
        <w:rPr>
          <w:color w:val="000000" w:themeColor="text1"/>
          <w:shd w:val="clear" w:color="auto" w:fill="FFFFFF"/>
        </w:rPr>
        <w:t xml:space="preserve"> (</w:t>
      </w:r>
      <w:r w:rsidRPr="004410D8">
        <w:rPr>
          <w:b/>
          <w:bCs/>
          <w:color w:val="000000" w:themeColor="text1"/>
          <w:shd w:val="clear" w:color="auto" w:fill="FFFFFF"/>
        </w:rPr>
        <w:t>Figure 19</w:t>
      </w:r>
      <w:r>
        <w:rPr>
          <w:color w:val="000000" w:themeColor="text1"/>
          <w:shd w:val="clear" w:color="auto" w:fill="FFFFFF"/>
        </w:rPr>
        <w:t>)</w:t>
      </w:r>
      <w:r w:rsidRPr="001E3493">
        <w:rPr>
          <w:color w:val="000000" w:themeColor="text1"/>
          <w:shd w:val="clear" w:color="auto" w:fill="FFFFFF"/>
        </w:rPr>
        <w:t xml:space="preserve">. No detection (ND) was observed on Days 0, 7, and 10. The average plasma concentration of vancomycin in group SA was higher than in group SBA </w:t>
      </w:r>
      <w:r w:rsidRPr="00F60FB8">
        <w:rPr>
          <w:b/>
          <w:bCs/>
          <w:color w:val="000000" w:themeColor="text1"/>
          <w:shd w:val="clear" w:color="auto" w:fill="FFFFFF"/>
        </w:rPr>
        <w:t>(Table 2</w:t>
      </w:r>
      <w:r>
        <w:rPr>
          <w:b/>
          <w:bCs/>
          <w:color w:val="000000" w:themeColor="text1"/>
          <w:shd w:val="clear" w:color="auto" w:fill="FFFFFF"/>
        </w:rPr>
        <w:t>4</w:t>
      </w:r>
      <w:r w:rsidRPr="00F60FB8">
        <w:rPr>
          <w:b/>
          <w:bCs/>
          <w:color w:val="000000" w:themeColor="text1"/>
          <w:shd w:val="clear" w:color="auto" w:fill="FFFFFF"/>
        </w:rPr>
        <w:t>)</w:t>
      </w:r>
      <w:r w:rsidRPr="00F60FB8">
        <w:rPr>
          <w:color w:val="000000" w:themeColor="text1"/>
          <w:shd w:val="clear" w:color="auto" w:fill="FFFFFF"/>
        </w:rPr>
        <w:t xml:space="preserve">. Both </w:t>
      </w:r>
      <w:r w:rsidRPr="001E3493">
        <w:rPr>
          <w:color w:val="000000" w:themeColor="text1"/>
          <w:shd w:val="clear" w:color="auto" w:fill="FFFFFF"/>
        </w:rPr>
        <w:t xml:space="preserve">groups exhibited similar vancomycin plasma concentration patterns, with a peak concentration on Day 1 followed by a progressive decline </w:t>
      </w:r>
      <w:r w:rsidRPr="00F60FB8">
        <w:rPr>
          <w:b/>
          <w:bCs/>
          <w:color w:val="000000" w:themeColor="text1"/>
          <w:shd w:val="clear" w:color="auto" w:fill="FFFFFF"/>
        </w:rPr>
        <w:t>(Figure 20)</w:t>
      </w:r>
      <w:r w:rsidRPr="001E3493">
        <w:rPr>
          <w:color w:val="000000" w:themeColor="text1"/>
          <w:shd w:val="clear" w:color="auto" w:fill="FFFFFF"/>
        </w:rPr>
        <w:t>. Interestingly, group SA showed a higher peak concentration on Day 1 and a longer detection period.  These findings suggest that the SBA group scaffold did not achieve detectable antibiotic release in vivo beyond 72 hours, and that the SA group scaffold did not achieve detectable antibiotic release in vivo beyond 120 hours. This may suggest that presence of bacterial infection, in the absence of vancomycin, during the immediate post-implantation period may have increased the rate and decreased the duration of release of vancomycin. Also, it is possible that vancomycin may have been sequestered in the “dead space” within the bone defect and scaffold resulting from disruption of blood supply.</w:t>
      </w:r>
    </w:p>
    <w:p w14:paraId="3854B7B8" w14:textId="581B1622" w:rsidR="004410D8" w:rsidRDefault="004410D8" w:rsidP="00C56EF2">
      <w:pPr>
        <w:rPr>
          <w:color w:val="000000" w:themeColor="text1"/>
        </w:rPr>
      </w:pPr>
      <w:r w:rsidRPr="001E3493">
        <w:rPr>
          <w:color w:val="000000" w:themeColor="text1"/>
        </w:rPr>
        <w:t>Although the scales of the in vitro and in vivo analyses differ, these results suggest a comparable pattern between the in vivo pharmacokinetics and the in vitro drug release profile. The pattern is only interrupted by an anomaly in group SA on Day 1, where the</w:t>
      </w:r>
      <w:r w:rsidRPr="004410D8">
        <w:rPr>
          <w:color w:val="000000" w:themeColor="text1"/>
        </w:rPr>
        <w:t xml:space="preserve"> </w:t>
      </w:r>
      <w:r w:rsidRPr="001E3493">
        <w:rPr>
          <w:color w:val="000000" w:themeColor="text1"/>
        </w:rPr>
        <w:t>concentration is higher than that observed at Day 0, 12 hours post-surgery differing from</w:t>
      </w:r>
    </w:p>
    <w:p w14:paraId="30955405" w14:textId="77777777" w:rsidR="00C56EF2" w:rsidRPr="001E3493" w:rsidRDefault="00C56EF2" w:rsidP="00C56EF2">
      <w:pPr>
        <w:keepNext/>
      </w:pPr>
      <w:r w:rsidRPr="001E3493">
        <w:rPr>
          <w:noProof/>
          <w:color w:val="000000" w:themeColor="text1"/>
          <w14:ligatures w14:val="standardContextual"/>
        </w:rPr>
        <w:lastRenderedPageBreak/>
        <w:drawing>
          <wp:inline distT="0" distB="0" distL="0" distR="0" wp14:anchorId="7F5DFDC2" wp14:editId="61C1A790">
            <wp:extent cx="5181600" cy="2733675"/>
            <wp:effectExtent l="0" t="0" r="0" b="9525"/>
            <wp:docPr id="704149134" name="Chart 1">
              <a:extLst xmlns:a="http://schemas.openxmlformats.org/drawingml/2006/main">
                <a:ext uri="{FF2B5EF4-FFF2-40B4-BE49-F238E27FC236}">
                  <a16:creationId xmlns:a16="http://schemas.microsoft.com/office/drawing/2014/main" id="{88443848-5F47-58E4-4085-784DF4DF65C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14:paraId="6BC4FE55" w14:textId="588D1638" w:rsidR="00C56EF2" w:rsidRPr="001E3493" w:rsidRDefault="00C56EF2" w:rsidP="00B46408">
      <w:pPr>
        <w:pStyle w:val="Caption"/>
      </w:pPr>
      <w:bookmarkStart w:id="104" w:name="_Toc195707627"/>
      <w:r w:rsidRPr="001E3493">
        <w:t xml:space="preserve">Figure </w:t>
      </w:r>
      <w:fldSimple w:instr=" SEQ Figure \* ARABIC ">
        <w:r w:rsidR="00056F45">
          <w:rPr>
            <w:noProof/>
          </w:rPr>
          <w:t>19</w:t>
        </w:r>
      </w:fldSimple>
      <w:r w:rsidRPr="001E3493">
        <w:t>: Media concentration of vancomycin over time</w:t>
      </w:r>
      <w:bookmarkEnd w:id="104"/>
    </w:p>
    <w:p w14:paraId="4F18E35A" w14:textId="77777777" w:rsidR="00EB237D" w:rsidRPr="001E3493" w:rsidRDefault="00EB237D" w:rsidP="004F103C">
      <w:pPr>
        <w:rPr>
          <w:color w:val="000000" w:themeColor="text1"/>
          <w:shd w:val="clear" w:color="auto" w:fill="FFFFFF"/>
        </w:rPr>
      </w:pPr>
    </w:p>
    <w:p w14:paraId="37CDC343" w14:textId="5D568CF9" w:rsidR="00E82262" w:rsidRPr="001E3493" w:rsidRDefault="00E82262" w:rsidP="00B46408">
      <w:pPr>
        <w:pStyle w:val="Caption"/>
      </w:pPr>
      <w:bookmarkStart w:id="105" w:name="_Toc195707676"/>
      <w:r w:rsidRPr="001E3493">
        <w:t xml:space="preserve">Table </w:t>
      </w:r>
      <w:fldSimple w:instr=" SEQ Table \* ARABIC ">
        <w:r w:rsidR="00056F45">
          <w:rPr>
            <w:noProof/>
          </w:rPr>
          <w:t>24</w:t>
        </w:r>
      </w:fldSimple>
      <w:r w:rsidRPr="001E3493">
        <w:t>: average concentration per group per time point (</w:t>
      </w:r>
      <w:proofErr w:type="gramStart"/>
      <w:r w:rsidRPr="001E3493">
        <w:t>µg</w:t>
      </w:r>
      <w:proofErr w:type="gramEnd"/>
      <w:r w:rsidRPr="001E3493">
        <w:t>/ml)</w:t>
      </w:r>
      <w:bookmarkEnd w:id="105"/>
    </w:p>
    <w:tbl>
      <w:tblPr>
        <w:tblStyle w:val="TableGrid"/>
        <w:tblW w:w="8714" w:type="dxa"/>
        <w:tblLayout w:type="fixed"/>
        <w:tblLook w:val="04A0" w:firstRow="1" w:lastRow="0" w:firstColumn="1" w:lastColumn="0" w:noHBand="0" w:noVBand="1"/>
      </w:tblPr>
      <w:tblGrid>
        <w:gridCol w:w="838"/>
        <w:gridCol w:w="1168"/>
        <w:gridCol w:w="737"/>
        <w:gridCol w:w="852"/>
        <w:gridCol w:w="851"/>
        <w:gridCol w:w="851"/>
        <w:gridCol w:w="851"/>
        <w:gridCol w:w="851"/>
        <w:gridCol w:w="864"/>
        <w:gridCol w:w="851"/>
      </w:tblGrid>
      <w:tr w:rsidR="00E82262" w:rsidRPr="001E3493" w14:paraId="6D61D1C8" w14:textId="77777777" w:rsidTr="006B53E6">
        <w:trPr>
          <w:trHeight w:val="480"/>
        </w:trPr>
        <w:tc>
          <w:tcPr>
            <w:tcW w:w="838" w:type="dxa"/>
          </w:tcPr>
          <w:p w14:paraId="6BC8C55E" w14:textId="77777777" w:rsidR="00E82262" w:rsidRPr="001E3493" w:rsidRDefault="00E82262" w:rsidP="009D489A">
            <w:pPr>
              <w:spacing w:line="240" w:lineRule="auto"/>
            </w:pPr>
          </w:p>
        </w:tc>
        <w:tc>
          <w:tcPr>
            <w:tcW w:w="1168" w:type="dxa"/>
            <w:noWrap/>
            <w:hideMark/>
          </w:tcPr>
          <w:p w14:paraId="104893CC" w14:textId="77777777" w:rsidR="00E82262" w:rsidRPr="001E3493" w:rsidRDefault="00E82262" w:rsidP="009D489A">
            <w:pPr>
              <w:spacing w:line="240" w:lineRule="auto"/>
            </w:pPr>
            <w:r w:rsidRPr="001E3493">
              <w:t>Time point</w:t>
            </w:r>
          </w:p>
        </w:tc>
        <w:tc>
          <w:tcPr>
            <w:tcW w:w="737" w:type="dxa"/>
            <w:noWrap/>
            <w:hideMark/>
          </w:tcPr>
          <w:p w14:paraId="4B5ABB45" w14:textId="77777777" w:rsidR="00E82262" w:rsidRPr="001E3493" w:rsidRDefault="00E82262" w:rsidP="009D489A">
            <w:pPr>
              <w:spacing w:line="240" w:lineRule="auto"/>
            </w:pPr>
            <w:r w:rsidRPr="001E3493">
              <w:t>D0</w:t>
            </w:r>
          </w:p>
        </w:tc>
        <w:tc>
          <w:tcPr>
            <w:tcW w:w="852" w:type="dxa"/>
            <w:noWrap/>
            <w:hideMark/>
          </w:tcPr>
          <w:p w14:paraId="72CF2ED0" w14:textId="77777777" w:rsidR="00E82262" w:rsidRPr="001E3493" w:rsidRDefault="00E82262" w:rsidP="009D489A">
            <w:pPr>
              <w:spacing w:line="240" w:lineRule="auto"/>
            </w:pPr>
            <w:r w:rsidRPr="001E3493">
              <w:t>D0 12hr</w:t>
            </w:r>
          </w:p>
        </w:tc>
        <w:tc>
          <w:tcPr>
            <w:tcW w:w="851" w:type="dxa"/>
            <w:noWrap/>
            <w:hideMark/>
          </w:tcPr>
          <w:p w14:paraId="1143DF38" w14:textId="77777777" w:rsidR="00E82262" w:rsidRPr="001E3493" w:rsidRDefault="00E82262" w:rsidP="009D489A">
            <w:pPr>
              <w:spacing w:line="240" w:lineRule="auto"/>
            </w:pPr>
            <w:r w:rsidRPr="001E3493">
              <w:t>D1</w:t>
            </w:r>
          </w:p>
        </w:tc>
        <w:tc>
          <w:tcPr>
            <w:tcW w:w="851" w:type="dxa"/>
            <w:noWrap/>
            <w:hideMark/>
          </w:tcPr>
          <w:p w14:paraId="73D73258" w14:textId="77777777" w:rsidR="00E82262" w:rsidRPr="001E3493" w:rsidRDefault="00E82262" w:rsidP="009D489A">
            <w:pPr>
              <w:spacing w:line="240" w:lineRule="auto"/>
            </w:pPr>
            <w:r w:rsidRPr="001E3493">
              <w:t>D</w:t>
            </w:r>
          </w:p>
        </w:tc>
        <w:tc>
          <w:tcPr>
            <w:tcW w:w="851" w:type="dxa"/>
            <w:noWrap/>
            <w:hideMark/>
          </w:tcPr>
          <w:p w14:paraId="21B3535B" w14:textId="77777777" w:rsidR="00E82262" w:rsidRPr="001E3493" w:rsidRDefault="00E82262" w:rsidP="009D489A">
            <w:pPr>
              <w:spacing w:line="240" w:lineRule="auto"/>
            </w:pPr>
            <w:r w:rsidRPr="001E3493">
              <w:t>D3</w:t>
            </w:r>
          </w:p>
        </w:tc>
        <w:tc>
          <w:tcPr>
            <w:tcW w:w="851" w:type="dxa"/>
            <w:noWrap/>
            <w:hideMark/>
          </w:tcPr>
          <w:p w14:paraId="7791876C" w14:textId="77777777" w:rsidR="00E82262" w:rsidRPr="001E3493" w:rsidRDefault="00E82262" w:rsidP="009D489A">
            <w:pPr>
              <w:spacing w:line="240" w:lineRule="auto"/>
            </w:pPr>
            <w:r w:rsidRPr="001E3493">
              <w:t>D5</w:t>
            </w:r>
          </w:p>
        </w:tc>
        <w:tc>
          <w:tcPr>
            <w:tcW w:w="864" w:type="dxa"/>
            <w:noWrap/>
            <w:hideMark/>
          </w:tcPr>
          <w:p w14:paraId="2505315F" w14:textId="77777777" w:rsidR="00E82262" w:rsidRPr="001E3493" w:rsidRDefault="00E82262" w:rsidP="009D489A">
            <w:pPr>
              <w:spacing w:line="240" w:lineRule="auto"/>
            </w:pPr>
            <w:r w:rsidRPr="001E3493">
              <w:t>D7</w:t>
            </w:r>
          </w:p>
        </w:tc>
        <w:tc>
          <w:tcPr>
            <w:tcW w:w="851" w:type="dxa"/>
            <w:noWrap/>
            <w:hideMark/>
          </w:tcPr>
          <w:p w14:paraId="5343DC28" w14:textId="77777777" w:rsidR="00E82262" w:rsidRPr="001E3493" w:rsidRDefault="00E82262" w:rsidP="009D489A">
            <w:pPr>
              <w:spacing w:line="240" w:lineRule="auto"/>
            </w:pPr>
            <w:r w:rsidRPr="001E3493">
              <w:t>D10</w:t>
            </w:r>
          </w:p>
        </w:tc>
      </w:tr>
      <w:tr w:rsidR="00E82262" w:rsidRPr="001E3493" w14:paraId="2E3ABD69" w14:textId="77777777" w:rsidTr="006B53E6">
        <w:trPr>
          <w:trHeight w:val="130"/>
        </w:trPr>
        <w:tc>
          <w:tcPr>
            <w:tcW w:w="838" w:type="dxa"/>
          </w:tcPr>
          <w:p w14:paraId="5CB9CB08" w14:textId="77777777" w:rsidR="00E82262" w:rsidRPr="001E3493" w:rsidRDefault="00E82262" w:rsidP="009D489A">
            <w:pPr>
              <w:spacing w:line="240" w:lineRule="auto"/>
            </w:pPr>
            <w:r w:rsidRPr="001E3493">
              <w:t>Group</w:t>
            </w:r>
          </w:p>
        </w:tc>
        <w:tc>
          <w:tcPr>
            <w:tcW w:w="1168" w:type="dxa"/>
            <w:noWrap/>
            <w:hideMark/>
          </w:tcPr>
          <w:p w14:paraId="5EAEE8F7" w14:textId="77777777" w:rsidR="00E82262" w:rsidRPr="001E3493" w:rsidRDefault="00E82262" w:rsidP="009D489A">
            <w:pPr>
              <w:spacing w:line="240" w:lineRule="auto"/>
            </w:pPr>
            <w:r w:rsidRPr="001E3493">
              <w:t>SA</w:t>
            </w:r>
          </w:p>
        </w:tc>
        <w:tc>
          <w:tcPr>
            <w:tcW w:w="737" w:type="dxa"/>
            <w:noWrap/>
            <w:hideMark/>
          </w:tcPr>
          <w:p w14:paraId="772C3D9E" w14:textId="77777777" w:rsidR="00E82262" w:rsidRPr="001E3493" w:rsidRDefault="00E82262" w:rsidP="009D489A">
            <w:pPr>
              <w:spacing w:line="240" w:lineRule="auto"/>
            </w:pPr>
            <w:r w:rsidRPr="001E3493">
              <w:t>ND</w:t>
            </w:r>
          </w:p>
        </w:tc>
        <w:tc>
          <w:tcPr>
            <w:tcW w:w="852" w:type="dxa"/>
            <w:noWrap/>
            <w:hideMark/>
          </w:tcPr>
          <w:p w14:paraId="7744DA32" w14:textId="77777777" w:rsidR="00E82262" w:rsidRPr="001E3493" w:rsidRDefault="00E82262" w:rsidP="009D489A">
            <w:pPr>
              <w:spacing w:line="240" w:lineRule="auto"/>
            </w:pPr>
            <w:r w:rsidRPr="001E3493">
              <w:t>1.27</w:t>
            </w:r>
          </w:p>
        </w:tc>
        <w:tc>
          <w:tcPr>
            <w:tcW w:w="851" w:type="dxa"/>
            <w:noWrap/>
            <w:hideMark/>
          </w:tcPr>
          <w:p w14:paraId="27739D7C" w14:textId="77777777" w:rsidR="00E82262" w:rsidRPr="001E3493" w:rsidRDefault="00E82262" w:rsidP="009D489A">
            <w:pPr>
              <w:spacing w:line="240" w:lineRule="auto"/>
            </w:pPr>
            <w:r w:rsidRPr="001E3493">
              <w:t>2.27</w:t>
            </w:r>
          </w:p>
        </w:tc>
        <w:tc>
          <w:tcPr>
            <w:tcW w:w="851" w:type="dxa"/>
            <w:noWrap/>
            <w:hideMark/>
          </w:tcPr>
          <w:p w14:paraId="196D787D" w14:textId="77777777" w:rsidR="00E82262" w:rsidRPr="001E3493" w:rsidRDefault="00E82262" w:rsidP="009D489A">
            <w:pPr>
              <w:spacing w:line="240" w:lineRule="auto"/>
            </w:pPr>
            <w:r w:rsidRPr="001E3493">
              <w:t>0.90</w:t>
            </w:r>
          </w:p>
        </w:tc>
        <w:tc>
          <w:tcPr>
            <w:tcW w:w="851" w:type="dxa"/>
            <w:noWrap/>
            <w:hideMark/>
          </w:tcPr>
          <w:p w14:paraId="17B4101B" w14:textId="77777777" w:rsidR="00E82262" w:rsidRPr="001E3493" w:rsidRDefault="00E82262" w:rsidP="009D489A">
            <w:pPr>
              <w:spacing w:line="240" w:lineRule="auto"/>
            </w:pPr>
            <w:r w:rsidRPr="001E3493">
              <w:t>0.15</w:t>
            </w:r>
          </w:p>
        </w:tc>
        <w:tc>
          <w:tcPr>
            <w:tcW w:w="851" w:type="dxa"/>
            <w:noWrap/>
            <w:hideMark/>
          </w:tcPr>
          <w:p w14:paraId="71DA943A" w14:textId="77777777" w:rsidR="00E82262" w:rsidRPr="001E3493" w:rsidRDefault="00E82262" w:rsidP="009D489A">
            <w:pPr>
              <w:spacing w:line="240" w:lineRule="auto"/>
            </w:pPr>
            <w:r w:rsidRPr="001E3493">
              <w:rPr>
                <w:noProof/>
              </w:rPr>
              <mc:AlternateContent>
                <mc:Choice Requires="wps">
                  <w:drawing>
                    <wp:anchor distT="0" distB="0" distL="114300" distR="114300" simplePos="0" relativeHeight="251659264" behindDoc="0" locked="0" layoutInCell="1" allowOverlap="1" wp14:anchorId="361931F2" wp14:editId="7F9DE0EF">
                      <wp:simplePos x="0" y="0"/>
                      <wp:positionH relativeFrom="column">
                        <wp:posOffset>177800</wp:posOffset>
                      </wp:positionH>
                      <wp:positionV relativeFrom="paragraph">
                        <wp:posOffset>25400</wp:posOffset>
                      </wp:positionV>
                      <wp:extent cx="393700" cy="139700"/>
                      <wp:effectExtent l="0" t="0" r="0" b="0"/>
                      <wp:wrapNone/>
                      <wp:docPr id="1073487654" name="Text Box 2">
                        <a:extLst xmlns:a="http://schemas.openxmlformats.org/drawingml/2006/main">
                          <a:ext uri="{FF2B5EF4-FFF2-40B4-BE49-F238E27FC236}">
                            <a16:creationId xmlns:a16="http://schemas.microsoft.com/office/drawing/2014/main" id="{6FCCD39B-E692-6949-A810-15D119BE7A4B}"/>
                          </a:ext>
                        </a:extLst>
                      </wp:docPr>
                      <wp:cNvGraphicFramePr/>
                      <a:graphic xmlns:a="http://schemas.openxmlformats.org/drawingml/2006/main">
                        <a:graphicData uri="http://schemas.microsoft.com/office/word/2010/wordprocessingShape">
                          <wps:wsp>
                            <wps:cNvSpPr txBox="1"/>
                            <wps:spPr>
                              <a:xfrm>
                                <a:off x="0" y="0"/>
                                <a:ext cx="361829" cy="133350"/>
                              </a:xfrm>
                              <a:prstGeom prst="rect">
                                <a:avLst/>
                              </a:prstGeom>
                              <a:noFill/>
                            </wps:spPr>
                            <wps:style>
                              <a:lnRef idx="0">
                                <a:scrgbClr r="0" g="0" b="0"/>
                              </a:lnRef>
                              <a:fillRef idx="0">
                                <a:scrgbClr r="0" g="0" b="0"/>
                              </a:fillRef>
                              <a:effectRef idx="0">
                                <a:scrgbClr r="0" g="0" b="0"/>
                              </a:effectRef>
                              <a:fontRef idx="minor">
                                <a:schemeClr val="tx1"/>
                              </a:fontRef>
                            </wps:style>
                            <wps:txbx>
                              <w:txbxContent>
                                <w:p w14:paraId="6229DF63" w14:textId="77777777" w:rsidR="00E82262" w:rsidRPr="00522EC6" w:rsidRDefault="00E82262" w:rsidP="00E82262">
                                  <w:pPr>
                                    <w:rPr>
                                      <w:rFonts w:eastAsia="Cambria Math"/>
                                      <w:i/>
                                      <w:iCs/>
                                      <w:color w:val="000000" w:themeColor="text1"/>
                                      <w:sz w:val="20"/>
                                      <w:szCs w:val="20"/>
                                    </w:rPr>
                                  </w:pPr>
                                  <m:oMathPara>
                                    <m:oMathParaPr>
                                      <m:jc m:val="centerGroup"/>
                                    </m:oMathParaPr>
                                    <m:oMath>
                                      <m:r>
                                        <w:rPr>
                                          <w:rFonts w:ascii="Cambria Math" w:eastAsia="Cambria Math" w:hAnsi="Cambria Math"/>
                                          <w:color w:val="000000" w:themeColor="text1"/>
                                          <w:sz w:val="20"/>
                                          <w:szCs w:val="20"/>
                                        </w:rPr>
                                        <m:t>&lt;0.1</m:t>
                                      </m:r>
                                    </m:oMath>
                                  </m:oMathPara>
                                </w:p>
                              </w:txbxContent>
                            </wps:txbx>
                            <wps:bodyPr vertOverflow="clip" horzOverflow="clip" wrap="none" lIns="0" tIns="0" rIns="0" bIns="0" rtlCol="0" anchor="t">
                              <a:noAutofit/>
                            </wps:bodyPr>
                          </wps:wsp>
                        </a:graphicData>
                      </a:graphic>
                      <wp14:sizeRelH relativeFrom="page">
                        <wp14:pctWidth>0</wp14:pctWidth>
                      </wp14:sizeRelH>
                      <wp14:sizeRelV relativeFrom="page">
                        <wp14:pctHeight>0</wp14:pctHeight>
                      </wp14:sizeRelV>
                    </wp:anchor>
                  </w:drawing>
                </mc:Choice>
                <mc:Fallback>
                  <w:pict>
                    <v:shapetype w14:anchorId="361931F2" id="_x0000_t202" coordsize="21600,21600" o:spt="202" path="m,l,21600r21600,l21600,xe">
                      <v:stroke joinstyle="miter"/>
                      <v:path gradientshapeok="t" o:connecttype="rect"/>
                    </v:shapetype>
                    <v:shape id="Text Box 2" o:spid="_x0000_s1026" type="#_x0000_t202" style="position:absolute;margin-left:14pt;margin-top:2pt;width:31pt;height:11pt;z-index:251659264;visibility:visible;mso-wrap-style:non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K29wEAAEkEAAAOAAAAZHJzL2Uyb0RvYy54bWysVNtu2zAMfR+wfxD0vjgXrOiMOMXWosOA&#10;YR3a7QNkWYoFyKJAqbGzrx8lXzJ0Tx32otAUeXR4SGZ/M3SWnRQGA67im9WaM+UkNMYdK/7zx/27&#10;a85CFK4RFpyq+FkFfnN4+2bf+1JtoQXbKGQE4kLZ+4q3MfqyKIJsVSfCCrxydKkBOxHpE49Fg6In&#10;9M4W2/X6qugBG48gVQjkvRsv+SHja61kfNA6qMhsxYlbzCfms05ncdiL8ojCt0ZONMQ/sOiEcfTo&#10;AnUnomDPaP6C6oxECKDjSkJXgNZGqlwDVbNZv6jmqRVe5VpInOAXmcL/g5XfTk/+O7I4fIKBGpgE&#10;6X0oAzlTPYPGLv0SU0b3JOF5kU0NkUly7q4219sPnEm62ux2u/dZ1uKS7DHEzwo6loyKI3UliyVO&#10;X0OkByl0DklvObg31ib/hUm24tmqFGDdo9LMNJlQcgSJx/rWIhs7S6NHROf+EnpOSIGagF+ZO6Wk&#10;bJUH6pX5S1J+H1xc8jvjALMQedxVKuAkaFDjkPtAxPUYP0sxCpC0iEM9TK2qoTlTB2kJ4wMd2kJf&#10;cWmN56wF/PXS19OwV9zRNnJmvziapbQXs4GzUc8GRnsL4/YIJwmR+GXSDj4+R9AmdzBxGolMXGle&#10;c2On3UoL8ed3jrr8Axx+AwAA//8DAFBLAwQUAAYACAAAACEALTMb3doAAAAGAQAADwAAAGRycy9k&#10;b3ducmV2LnhtbEyPQU/DMAyF70j7D5EncWNJJzSV0nRCCI5M2tiFW9p4bbfGqZJ0K/8ec4LTk/2s&#10;5++V29kN4ooh9p40ZCsFAqnxtqdWw/Hz/SEHEZMhawZPqOEbI2yrxV1pCutvtMfrIbWCQygWRkOX&#10;0lhIGZsOnYkrPyKxd/LBmcRjaKUN5sbhbpBrpTbSmZ74Q2dGfO2wuRwmp+H0sbuc36a9Orcqx68s&#10;4FxnO63vl/PLM4iEc/o7hl98RoeKmWo/kY1i0LDOuUrS8MjC9pNirXm9USCrUv7Hr34AAAD//wMA&#10;UEsBAi0AFAAGAAgAAAAhALaDOJL+AAAA4QEAABMAAAAAAAAAAAAAAAAAAAAAAFtDb250ZW50X1R5&#10;cGVzXS54bWxQSwECLQAUAAYACAAAACEAOP0h/9YAAACUAQAACwAAAAAAAAAAAAAAAAAvAQAAX3Jl&#10;bHMvLnJlbHNQSwECLQAUAAYACAAAACEAx/yitvcBAABJBAAADgAAAAAAAAAAAAAAAAAuAgAAZHJz&#10;L2Uyb0RvYy54bWxQSwECLQAUAAYACAAAACEALTMb3doAAAAGAQAADwAAAAAAAAAAAAAAAABRBAAA&#10;ZHJzL2Rvd25yZXYueG1sUEsFBgAAAAAEAAQA8wAAAFgFAAAAAA==&#10;" filled="f" stroked="f">
                      <v:textbox inset="0,0,0,0">
                        <w:txbxContent>
                          <w:p w14:paraId="6229DF63" w14:textId="77777777" w:rsidR="00E82262" w:rsidRPr="00522EC6" w:rsidRDefault="00E82262" w:rsidP="00E82262">
                            <w:pPr>
                              <w:rPr>
                                <w:rFonts w:eastAsia="Cambria Math"/>
                                <w:i/>
                                <w:iCs/>
                                <w:color w:val="000000" w:themeColor="text1"/>
                                <w:sz w:val="20"/>
                                <w:szCs w:val="20"/>
                              </w:rPr>
                            </w:pPr>
                            <m:oMathPara>
                              <m:oMathParaPr>
                                <m:jc m:val="centerGroup"/>
                              </m:oMathParaPr>
                              <m:oMath>
                                <m:r>
                                  <w:rPr>
                                    <w:rFonts w:ascii="Cambria Math" w:eastAsia="Cambria Math" w:hAnsi="Cambria Math"/>
                                    <w:color w:val="000000" w:themeColor="text1"/>
                                    <w:sz w:val="20"/>
                                    <w:szCs w:val="20"/>
                                  </w:rPr>
                                  <m:t>&lt;0.1</m:t>
                                </m:r>
                              </m:oMath>
                            </m:oMathPara>
                          </w:p>
                        </w:txbxContent>
                      </v:textbox>
                    </v:shape>
                  </w:pict>
                </mc:Fallback>
              </mc:AlternateContent>
            </w:r>
          </w:p>
        </w:tc>
        <w:tc>
          <w:tcPr>
            <w:tcW w:w="864" w:type="dxa"/>
            <w:noWrap/>
            <w:hideMark/>
          </w:tcPr>
          <w:p w14:paraId="69756CA7" w14:textId="77777777" w:rsidR="00E82262" w:rsidRPr="001E3493" w:rsidRDefault="00E82262" w:rsidP="009D489A">
            <w:pPr>
              <w:spacing w:line="240" w:lineRule="auto"/>
            </w:pPr>
            <w:r w:rsidRPr="001E3493">
              <w:t>ND</w:t>
            </w:r>
          </w:p>
        </w:tc>
        <w:tc>
          <w:tcPr>
            <w:tcW w:w="851" w:type="dxa"/>
            <w:noWrap/>
            <w:hideMark/>
          </w:tcPr>
          <w:p w14:paraId="58D63EF9" w14:textId="77777777" w:rsidR="00E82262" w:rsidRPr="001E3493" w:rsidRDefault="00E82262" w:rsidP="009D489A">
            <w:pPr>
              <w:spacing w:line="240" w:lineRule="auto"/>
            </w:pPr>
            <w:r w:rsidRPr="001E3493">
              <w:t>ND</w:t>
            </w:r>
          </w:p>
        </w:tc>
      </w:tr>
      <w:tr w:rsidR="00E82262" w:rsidRPr="001E3493" w14:paraId="365588DC" w14:textId="77777777" w:rsidTr="006B53E6">
        <w:trPr>
          <w:trHeight w:val="130"/>
        </w:trPr>
        <w:tc>
          <w:tcPr>
            <w:tcW w:w="838" w:type="dxa"/>
          </w:tcPr>
          <w:p w14:paraId="1E812EA7" w14:textId="77777777" w:rsidR="00E82262" w:rsidRPr="001E3493" w:rsidRDefault="00E82262" w:rsidP="009D489A">
            <w:pPr>
              <w:spacing w:line="240" w:lineRule="auto"/>
            </w:pPr>
          </w:p>
        </w:tc>
        <w:tc>
          <w:tcPr>
            <w:tcW w:w="1168" w:type="dxa"/>
            <w:noWrap/>
            <w:hideMark/>
          </w:tcPr>
          <w:p w14:paraId="5CE77769" w14:textId="77777777" w:rsidR="00E82262" w:rsidRPr="001E3493" w:rsidRDefault="00E82262" w:rsidP="009D489A">
            <w:pPr>
              <w:spacing w:line="240" w:lineRule="auto"/>
            </w:pPr>
            <w:r w:rsidRPr="001E3493">
              <w:t>SBA</w:t>
            </w:r>
          </w:p>
        </w:tc>
        <w:tc>
          <w:tcPr>
            <w:tcW w:w="737" w:type="dxa"/>
            <w:noWrap/>
            <w:hideMark/>
          </w:tcPr>
          <w:p w14:paraId="36DCE092" w14:textId="77777777" w:rsidR="00E82262" w:rsidRPr="001E3493" w:rsidRDefault="00E82262" w:rsidP="009D489A">
            <w:pPr>
              <w:spacing w:line="240" w:lineRule="auto"/>
            </w:pPr>
            <w:r w:rsidRPr="001E3493">
              <w:t>ND</w:t>
            </w:r>
          </w:p>
        </w:tc>
        <w:tc>
          <w:tcPr>
            <w:tcW w:w="852" w:type="dxa"/>
            <w:noWrap/>
            <w:hideMark/>
          </w:tcPr>
          <w:p w14:paraId="52A00A51" w14:textId="77777777" w:rsidR="00E82262" w:rsidRPr="001E3493" w:rsidRDefault="00E82262" w:rsidP="009D489A">
            <w:pPr>
              <w:spacing w:line="240" w:lineRule="auto"/>
            </w:pPr>
            <w:r w:rsidRPr="001E3493">
              <w:t>1.19</w:t>
            </w:r>
          </w:p>
        </w:tc>
        <w:tc>
          <w:tcPr>
            <w:tcW w:w="851" w:type="dxa"/>
            <w:noWrap/>
            <w:hideMark/>
          </w:tcPr>
          <w:p w14:paraId="60B8B7FD" w14:textId="77777777" w:rsidR="00E82262" w:rsidRPr="001E3493" w:rsidRDefault="00E82262" w:rsidP="009D489A">
            <w:pPr>
              <w:spacing w:line="240" w:lineRule="auto"/>
            </w:pPr>
            <w:r w:rsidRPr="001E3493">
              <w:t>1.15</w:t>
            </w:r>
          </w:p>
        </w:tc>
        <w:tc>
          <w:tcPr>
            <w:tcW w:w="851" w:type="dxa"/>
            <w:noWrap/>
            <w:hideMark/>
          </w:tcPr>
          <w:p w14:paraId="29775AB3" w14:textId="77777777" w:rsidR="00E82262" w:rsidRPr="001E3493" w:rsidRDefault="00E82262" w:rsidP="009D489A">
            <w:pPr>
              <w:spacing w:line="240" w:lineRule="auto"/>
            </w:pPr>
            <w:r w:rsidRPr="001E3493">
              <w:t>0.14</w:t>
            </w:r>
          </w:p>
        </w:tc>
        <w:tc>
          <w:tcPr>
            <w:tcW w:w="851" w:type="dxa"/>
            <w:noWrap/>
            <w:hideMark/>
          </w:tcPr>
          <w:p w14:paraId="62DF4D2E" w14:textId="77777777" w:rsidR="00E82262" w:rsidRPr="001E3493" w:rsidRDefault="00E82262" w:rsidP="009D489A">
            <w:pPr>
              <w:spacing w:line="240" w:lineRule="auto"/>
            </w:pPr>
            <w:r w:rsidRPr="001E3493">
              <w:t>0.01</w:t>
            </w:r>
          </w:p>
        </w:tc>
        <w:tc>
          <w:tcPr>
            <w:tcW w:w="851" w:type="dxa"/>
            <w:noWrap/>
            <w:hideMark/>
          </w:tcPr>
          <w:p w14:paraId="2BA0DAD8" w14:textId="77777777" w:rsidR="00E82262" w:rsidRPr="001E3493" w:rsidRDefault="00E82262" w:rsidP="009D489A">
            <w:pPr>
              <w:spacing w:line="240" w:lineRule="auto"/>
            </w:pPr>
            <w:r w:rsidRPr="001E3493">
              <w:t>ND</w:t>
            </w:r>
          </w:p>
        </w:tc>
        <w:tc>
          <w:tcPr>
            <w:tcW w:w="864" w:type="dxa"/>
            <w:noWrap/>
            <w:hideMark/>
          </w:tcPr>
          <w:p w14:paraId="54F850FB" w14:textId="77777777" w:rsidR="00E82262" w:rsidRPr="001E3493" w:rsidRDefault="00E82262" w:rsidP="009D489A">
            <w:pPr>
              <w:spacing w:line="240" w:lineRule="auto"/>
            </w:pPr>
            <w:r w:rsidRPr="001E3493">
              <w:t>ND</w:t>
            </w:r>
          </w:p>
        </w:tc>
        <w:tc>
          <w:tcPr>
            <w:tcW w:w="851" w:type="dxa"/>
            <w:noWrap/>
            <w:hideMark/>
          </w:tcPr>
          <w:p w14:paraId="55479615" w14:textId="77777777" w:rsidR="00E82262" w:rsidRPr="001E3493" w:rsidRDefault="00E82262" w:rsidP="009D489A">
            <w:pPr>
              <w:spacing w:line="240" w:lineRule="auto"/>
            </w:pPr>
            <w:r w:rsidRPr="001E3493">
              <w:t>ND</w:t>
            </w:r>
          </w:p>
        </w:tc>
      </w:tr>
    </w:tbl>
    <w:p w14:paraId="2F160DC4" w14:textId="44723411" w:rsidR="00E82262" w:rsidRPr="001E3493" w:rsidRDefault="00E82262" w:rsidP="004F103C">
      <w:pPr>
        <w:rPr>
          <w:color w:val="000000" w:themeColor="text1"/>
        </w:rPr>
      </w:pPr>
      <w:r w:rsidRPr="001E3493">
        <w:rPr>
          <w:color w:val="000000" w:themeColor="text1"/>
        </w:rPr>
        <w:t xml:space="preserve">ND = </w:t>
      </w:r>
      <w:proofErr w:type="gramStart"/>
      <w:r w:rsidRPr="001E3493">
        <w:rPr>
          <w:color w:val="000000" w:themeColor="text1"/>
        </w:rPr>
        <w:t>nothing</w:t>
      </w:r>
      <w:proofErr w:type="gramEnd"/>
      <w:r w:rsidRPr="001E3493">
        <w:rPr>
          <w:color w:val="000000" w:themeColor="text1"/>
        </w:rPr>
        <w:t xml:space="preserve"> detected</w:t>
      </w:r>
    </w:p>
    <w:p w14:paraId="7C1AE5C0" w14:textId="0EF1B92F" w:rsidR="00E82262" w:rsidRPr="001E3493" w:rsidRDefault="00E82262" w:rsidP="00A55709">
      <w:pPr>
        <w:keepNext/>
        <w:rPr>
          <w:color w:val="000000" w:themeColor="text1"/>
        </w:rPr>
      </w:pPr>
      <w:r w:rsidRPr="001E3493">
        <w:rPr>
          <w:noProof/>
          <w:color w:val="000000" w:themeColor="text1"/>
          <w14:ligatures w14:val="standardContextual"/>
        </w:rPr>
        <w:lastRenderedPageBreak/>
        <w:drawing>
          <wp:inline distT="0" distB="0" distL="0" distR="0" wp14:anchorId="66CB30BA" wp14:editId="746FB16C">
            <wp:extent cx="5057775" cy="2819400"/>
            <wp:effectExtent l="0" t="0" r="9525" b="0"/>
            <wp:docPr id="1399310603" name="Chart 1">
              <a:extLst xmlns:a="http://schemas.openxmlformats.org/drawingml/2006/main">
                <a:ext uri="{FF2B5EF4-FFF2-40B4-BE49-F238E27FC236}">
                  <a16:creationId xmlns:a16="http://schemas.microsoft.com/office/drawing/2014/main" id="{53A4B16F-1F89-8742-8F6D-00AF4A70FA5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r w:rsidR="00A55709" w:rsidRPr="001E3493">
        <w:rPr>
          <w:color w:val="000000" w:themeColor="text1"/>
        </w:rPr>
        <w:br/>
        <w:t>*ND data is represented as gaps</w:t>
      </w:r>
    </w:p>
    <w:p w14:paraId="20591A4C" w14:textId="08CFF0C4" w:rsidR="00E53010" w:rsidRDefault="00E82262" w:rsidP="00B46408">
      <w:pPr>
        <w:pStyle w:val="Caption"/>
      </w:pPr>
      <w:bookmarkStart w:id="106" w:name="_Toc195707628"/>
      <w:r w:rsidRPr="001E3493">
        <w:t xml:space="preserve">Figure </w:t>
      </w:r>
      <w:fldSimple w:instr=" SEQ Figure \* ARABIC ">
        <w:r w:rsidR="00056F45">
          <w:rPr>
            <w:noProof/>
          </w:rPr>
          <w:t>20</w:t>
        </w:r>
      </w:fldSimple>
      <w:r w:rsidRPr="001E3493">
        <w:t>: Serum vancomycin concentration per group per time point</w:t>
      </w:r>
      <w:bookmarkEnd w:id="106"/>
    </w:p>
    <w:p w14:paraId="3050C8C0" w14:textId="77777777" w:rsidR="0076618D" w:rsidRPr="0076618D" w:rsidRDefault="0076618D" w:rsidP="0076618D"/>
    <w:p w14:paraId="010D2EB9" w14:textId="11BD8599" w:rsidR="004F103C" w:rsidRPr="001E3493" w:rsidRDefault="00E82262" w:rsidP="003B7E3C">
      <w:pPr>
        <w:rPr>
          <w:b/>
          <w:bCs/>
          <w:color w:val="000000" w:themeColor="text1"/>
        </w:rPr>
      </w:pPr>
      <w:r w:rsidRPr="001E3493">
        <w:rPr>
          <w:color w:val="000000" w:themeColor="text1"/>
        </w:rPr>
        <w:t>the SBA group and both scaffolds, which showed only decreasing concentrations over time.</w:t>
      </w:r>
    </w:p>
    <w:p w14:paraId="4A75B991" w14:textId="155290BB" w:rsidR="00E53010" w:rsidRPr="001E3493" w:rsidRDefault="00E53010">
      <w:pPr>
        <w:rPr>
          <w:b/>
          <w:bCs/>
          <w:color w:val="000000" w:themeColor="text1"/>
        </w:rPr>
      </w:pPr>
      <w:r w:rsidRPr="001E3493">
        <w:rPr>
          <w:b/>
          <w:bCs/>
          <w:color w:val="000000" w:themeColor="text1"/>
        </w:rPr>
        <w:br w:type="page"/>
      </w:r>
    </w:p>
    <w:p w14:paraId="3CAD3D83" w14:textId="5792DDF7" w:rsidR="00C56EF2" w:rsidRPr="00C56EF2" w:rsidRDefault="00492706" w:rsidP="00C56EF2">
      <w:pPr>
        <w:pStyle w:val="Heading1"/>
      </w:pPr>
      <w:bookmarkStart w:id="107" w:name="_Toc420995896"/>
      <w:bookmarkStart w:id="108" w:name="_Toc422997483"/>
      <w:bookmarkStart w:id="109" w:name="_Toc420995910"/>
      <w:bookmarkStart w:id="110" w:name="_Toc422997497"/>
      <w:r w:rsidRPr="001E3493">
        <w:lastRenderedPageBreak/>
        <w:br/>
      </w:r>
      <w:bookmarkStart w:id="111" w:name="_Toc195707717"/>
      <w:bookmarkEnd w:id="107"/>
      <w:bookmarkEnd w:id="108"/>
      <w:r w:rsidR="00A9435E" w:rsidRPr="001E3493">
        <w:t>Discussion and Conclusions</w:t>
      </w:r>
      <w:bookmarkEnd w:id="111"/>
    </w:p>
    <w:p w14:paraId="43829567" w14:textId="66078A43" w:rsidR="006B15A1" w:rsidRPr="001E3493" w:rsidRDefault="00E96E89" w:rsidP="00C56EF2">
      <w:pPr>
        <w:pStyle w:val="Heading2"/>
      </w:pPr>
      <w:bookmarkStart w:id="112" w:name="_Toc195707718"/>
      <w:r w:rsidRPr="001E3493">
        <w:t xml:space="preserve">Delayed </w:t>
      </w:r>
      <w:r w:rsidR="003258BC" w:rsidRPr="001E3493">
        <w:t>osteomyelitis</w:t>
      </w:r>
      <w:bookmarkEnd w:id="112"/>
      <w:r w:rsidRPr="001E3493">
        <w:t xml:space="preserve"> </w:t>
      </w:r>
    </w:p>
    <w:p w14:paraId="11BDC1A1" w14:textId="385A3FBF" w:rsidR="00E96E89" w:rsidRPr="001E3493" w:rsidRDefault="00E96E89" w:rsidP="009E56DE">
      <w:r w:rsidRPr="001E3493">
        <w:t xml:space="preserve">The purpose of this study was to evaluate the use of </w:t>
      </w:r>
      <w:proofErr w:type="gramStart"/>
      <w:r w:rsidRPr="001E3493">
        <w:t>a bone</w:t>
      </w:r>
      <w:proofErr w:type="gramEnd"/>
      <w:r w:rsidRPr="001E3493">
        <w:t xml:space="preserve"> regeneration scaffold technology as a dual-use platform for regenerating bone and delivery of sufficient quantities of antibiotics locally to prevent osteomyelitis. We aimed to test whether the scaffold could deliver vancomycin </w:t>
      </w:r>
      <w:r w:rsidR="00143760" w:rsidRPr="001E3493">
        <w:t xml:space="preserve">in </w:t>
      </w:r>
      <w:r w:rsidRPr="001E3493">
        <w:t xml:space="preserve">sufficient </w:t>
      </w:r>
      <w:r w:rsidR="00387870" w:rsidRPr="001E3493">
        <w:t xml:space="preserve">quantities </w:t>
      </w:r>
      <w:r w:rsidRPr="001E3493">
        <w:t xml:space="preserve">to eliminate bacteria from the surgery site while maintaining its </w:t>
      </w:r>
      <w:r w:rsidR="00387870" w:rsidRPr="001E3493">
        <w:t>bone</w:t>
      </w:r>
      <w:r w:rsidRPr="001E3493">
        <w:t xml:space="preserve"> healing properties</w:t>
      </w:r>
      <w:r w:rsidRPr="001E3493">
        <w:fldChar w:fldCharType="begin"/>
      </w:r>
      <w:r w:rsidR="00EB5F7B" w:rsidRPr="001E3493">
        <w:instrText xml:space="preserve"> ADDIN EN.CITE &lt;EndNote&gt;&lt;Cite&gt;&lt;Author&gt;Marjolaine Rousseau&lt;/Author&gt;&lt;Year&gt;2014&lt;/Year&gt;&lt;RecNum&gt;119&lt;/RecNum&gt;&lt;DisplayText&gt;[134]&lt;/DisplayText&gt;&lt;record&gt;&lt;rec-number&gt;119&lt;/rec-number&gt;&lt;foreign-keys&gt;&lt;key app="EN" db-id="xaevzfd9lwaxscesw0c59dee2eev9eefatvt" timestamp="1733438844"&gt;119&lt;/key&gt;&lt;/foreign-keys&gt;&lt;ref-type name="Journal Article"&gt;17&lt;/ref-type&gt;&lt;contributors&gt;&lt;authors&gt;&lt;author&gt;Marjolaine Rousseau, David E. Anderson, James D. Lillich,&lt;/author&gt;&lt;author&gt;Michael D. Apley, Peder J. Jensen, Alexandru S. Biris&lt;/author&gt;&lt;/authors&gt;&lt;/contributors&gt;&lt;titles&gt;&lt;title&gt;In vivo assessment of a multicomponent and nanostructural polymeric matrix as a delivery system for antimicrobials and bone morphogenetic protein-2 in a unicortical tibial defect in goats.&lt;/title&gt;&lt;secondary-title&gt;American Journal of Veterinary Research&lt;/secondary-title&gt;&lt;/titles&gt;&lt;periodical&gt;&lt;full-title&gt;American Journal of Veterinary Research&lt;/full-title&gt;&lt;/periodical&gt;&lt;pages&gt;240–250&lt;/pages&gt;&lt;volume&gt;75&lt;/volume&gt;&lt;number&gt;3&lt;/number&gt;&lt;dates&gt;&lt;year&gt;2014&lt;/year&gt;&lt;/dates&gt;&lt;urls&gt;&lt;/urls&gt;&lt;electronic-resource-num&gt;10.2460/ajvr.75.3.240&lt;/electronic-resource-num&gt;&lt;/record&gt;&lt;/Cite&gt;&lt;/EndNote&gt;</w:instrText>
      </w:r>
      <w:r w:rsidRPr="001E3493">
        <w:fldChar w:fldCharType="separate"/>
      </w:r>
      <w:r w:rsidR="00EB5F7B" w:rsidRPr="001E3493">
        <w:rPr>
          <w:noProof/>
        </w:rPr>
        <w:t>[134]</w:t>
      </w:r>
      <w:r w:rsidRPr="001E3493">
        <w:fldChar w:fldCharType="end"/>
      </w:r>
      <w:r w:rsidRPr="001E3493">
        <w:t xml:space="preserve">. The saturation of the scaffold with vancomycin did not </w:t>
      </w:r>
      <w:proofErr w:type="gramStart"/>
      <w:r w:rsidRPr="001E3493">
        <w:t>completely eliminate</w:t>
      </w:r>
      <w:proofErr w:type="gramEnd"/>
      <w:r w:rsidRPr="001E3493">
        <w:t xml:space="preserve"> bacterial infection. Hence, the discussion of the results is better expressed by separately evaluating the effects of vancomycin inoculation </w:t>
      </w:r>
      <w:proofErr w:type="gramStart"/>
      <w:r w:rsidRPr="001E3493">
        <w:t>in</w:t>
      </w:r>
      <w:proofErr w:type="gramEnd"/>
      <w:r w:rsidRPr="001E3493">
        <w:t xml:space="preserve"> the infected goats and the effects of vancomycin inoculation in non-infected goats. Initially, the description focuses on how the inoculation of vancomycin led to a lessening of severity and a delay in the onset of osteomyelitis (OM) in goats treated with vancomycin and challenged with bacteria. This is followed by a description of how the </w:t>
      </w:r>
      <w:r w:rsidR="00BC145E" w:rsidRPr="001E3493">
        <w:t xml:space="preserve">vancomycin </w:t>
      </w:r>
      <w:r w:rsidR="00D17456" w:rsidRPr="001E3493">
        <w:t xml:space="preserve">loaded scaffolds </w:t>
      </w:r>
      <w:r w:rsidRPr="001E3493">
        <w:t xml:space="preserve">in non-infected goats culminated in better healing outcomes in the absence of bacteria. </w:t>
      </w:r>
    </w:p>
    <w:p w14:paraId="37BA0319" w14:textId="6FD39D17" w:rsidR="00E96E89" w:rsidRPr="001E3493" w:rsidRDefault="00BD17CC" w:rsidP="004410D8">
      <w:r w:rsidRPr="001E3493">
        <w:t xml:space="preserve">A </w:t>
      </w:r>
      <w:r w:rsidR="00E96E89" w:rsidRPr="001E3493">
        <w:t xml:space="preserve">combined analysis of clinical assessment, radiographs, and CT imaging indicated that loading the scaffold with vancomycin lessened the severity and delayed the onset of osteomyelitis (OM) in goats treated with vancomycin and challenged with bacteria. The delayed onset of osteomyelitis observed in our results is evidenced by comparing health outcomes between the bacterial challenge groups. All goats that had bacterial challenge, without vancomycin, showed rapid disease progression, leading to early removal from the study due to clinical morbidity including open wounds with draining exudate and </w:t>
      </w:r>
      <w:r w:rsidR="00E96E89" w:rsidRPr="001E3493">
        <w:lastRenderedPageBreak/>
        <w:t xml:space="preserve">radiographic signs of progressive osteomyelitis. In contrast, infected goats that received vancomycin did not exhibit clinical signs and completed the 12-week study period. Bacteriological growth and histopathological assessments, along with radiographic and CT OM scores, confirmed that </w:t>
      </w:r>
      <w:r w:rsidR="00FB11F7" w:rsidRPr="001E3493">
        <w:t xml:space="preserve">OM </w:t>
      </w:r>
      <w:r w:rsidR="00E96E89" w:rsidRPr="001E3493">
        <w:t>w</w:t>
      </w:r>
      <w:r w:rsidR="00FB11F7" w:rsidRPr="001E3493">
        <w:t>as</w:t>
      </w:r>
      <w:r w:rsidR="00E96E89" w:rsidRPr="001E3493">
        <w:t xml:space="preserve"> successfully induced in all goats inoculated with the </w:t>
      </w:r>
      <w:r w:rsidR="00E96E89" w:rsidRPr="001E3493">
        <w:rPr>
          <w:i/>
          <w:iCs/>
        </w:rPr>
        <w:t xml:space="preserve">Staphylococcus </w:t>
      </w:r>
      <w:r w:rsidR="00FB11F7" w:rsidRPr="001E3493">
        <w:rPr>
          <w:i/>
          <w:iCs/>
        </w:rPr>
        <w:t>a</w:t>
      </w:r>
      <w:r w:rsidR="00E96E89" w:rsidRPr="001E3493">
        <w:rPr>
          <w:i/>
          <w:iCs/>
        </w:rPr>
        <w:t>ureus</w:t>
      </w:r>
      <w:r w:rsidR="00E96E89" w:rsidRPr="001E3493">
        <w:t xml:space="preserve"> (UAMS-1) bacteria. Radiographic, CT, and histopathological assessments aligned with kinematic and biomechanical results and demonstrated that the healing properties of the scaffold were not negatively affected by the addition of vancomycin.</w:t>
      </w:r>
    </w:p>
    <w:p w14:paraId="7615A61A" w14:textId="666BDF25" w:rsidR="00E96E89" w:rsidRPr="001E3493" w:rsidRDefault="00E96E89" w:rsidP="004410D8">
      <w:r w:rsidRPr="001E3493">
        <w:t xml:space="preserve">Vancomycin inhibits the polymerization and cross-linking required to form the bacterial cell wall </w:t>
      </w:r>
      <w:r w:rsidRPr="001E3493">
        <w:fldChar w:fldCharType="begin"/>
      </w:r>
      <w:r w:rsidR="00EB5F7B" w:rsidRPr="001E3493">
        <w:instrText xml:space="preserve"> ADDIN EN.CITE &lt;EndNote&gt;&lt;Cite&gt;&lt;Author&gt;PAUL E. HERMANS&lt;/Author&gt;&lt;RecNum&gt;92&lt;/RecNum&gt;&lt;DisplayText&gt;[135]&lt;/DisplayText&gt;&lt;record&gt;&lt;rec-number&gt;92&lt;/rec-number&gt;&lt;foreign-keys&gt;&lt;key app="EN" db-id="xaevzfd9lwaxscesw0c59dee2eev9eefatvt" timestamp="1733255955"&gt;92&lt;/key&gt;&lt;/foreign-keys&gt;&lt;ref-type name="Journal Article"&gt;17&lt;/ref-type&gt;&lt;contributors&gt;&lt;authors&gt;&lt;author&gt;PAUL E. HERMANS,  MARK P. WILHELM,&lt;/author&gt;&lt;/authors&gt;&lt;/contributors&gt;&lt;titles&gt;&lt;title&gt;Vancomycin&lt;/title&gt;&lt;secondary-title&gt;Mayo Clinic proceedings&lt;/secondary-title&gt;&lt;/titles&gt;&lt;periodical&gt;&lt;full-title&gt;Mayo Clinic proceedings&lt;/full-title&gt;&lt;/periodical&gt;&lt;pages&gt;901-905&lt;/pages&gt;&lt;volume&gt;62&lt;/volume&gt;&lt;number&gt;10&lt;/number&gt;&lt;dates&gt;&lt;pub-dates&gt;&lt;date&gt;1987&lt;/date&gt;&lt;/pub-dates&gt;&lt;/dates&gt;&lt;isbn&gt;0025-6196&lt;/isbn&gt;&lt;urls&gt;&lt;/urls&gt;&lt;/record&gt;&lt;/Cite&gt;&lt;/EndNote&gt;</w:instrText>
      </w:r>
      <w:r w:rsidRPr="001E3493">
        <w:fldChar w:fldCharType="separate"/>
      </w:r>
      <w:r w:rsidR="00EB5F7B" w:rsidRPr="001E3493">
        <w:rPr>
          <w:noProof/>
        </w:rPr>
        <w:t>[135]</w:t>
      </w:r>
      <w:r w:rsidRPr="001E3493">
        <w:fldChar w:fldCharType="end"/>
      </w:r>
      <w:r w:rsidRPr="001E3493">
        <w:t xml:space="preserve"> leading to cell death. Bacterial lysis induced by vancomycin prevents the excessive release of pro-inflammatory cytokines, such as TNF-α, IL-1β, and IL-6</w:t>
      </w:r>
      <w:r w:rsidRPr="001E3493">
        <w:fldChar w:fldCharType="begin"/>
      </w:r>
      <w:r w:rsidR="00EB5F7B" w:rsidRPr="001E3493">
        <w:instrText xml:space="preserve"> ADDIN EN.CITE &lt;EndNote&gt;&lt;Cite&gt;&lt;Author&gt;Chen&lt;/Author&gt;&lt;Year&gt;2018&lt;/Year&gt;&lt;RecNum&gt;93&lt;/RecNum&gt;&lt;DisplayText&gt;[136]&lt;/DisplayText&gt;&lt;record&gt;&lt;rec-number&gt;93&lt;/rec-number&gt;&lt;foreign-keys&gt;&lt;key app="EN" db-id="xaevzfd9lwaxscesw0c59dee2eev9eefatvt" timestamp="1733256408"&gt;93&lt;/key&gt;&lt;/foreign-keys&gt;&lt;ref-type name="Journal Article"&gt;17&lt;/ref-type&gt;&lt;contributors&gt;&lt;authors&gt;&lt;author&gt;Chen, Yi-Ru&lt;/author&gt;&lt;author&gt;Chang, Jui-Hung&lt;/author&gt;&lt;author&gt;Yang, Kai-Chiang&lt;/author&gt;&lt;author&gt;Lu, Hsein-Kun&lt;/author&gt;&lt;author&gt;Senatov, Fedor Svyatoslavovich&lt;/author&gt;&lt;author&gt;Wu, Chang-Chin&lt;/author&gt;&lt;author&gt;Tsai, Mong-Hsun&lt;/author&gt;&lt;/authors&gt;&lt;/contributors&gt;&lt;titles&gt;&lt;title&gt;The influence of vancomycin on extracellular matrix and pro-inflammatory cytokine expression in human articular chondrocytes&lt;/title&gt;&lt;secondary-title&gt;Process Biochemistry&lt;/secondary-title&gt;&lt;/titles&gt;&lt;periodical&gt;&lt;full-title&gt;Process Biochemistry&lt;/full-title&gt;&lt;/periodical&gt;&lt;pages&gt;178-185&lt;/pages&gt;&lt;volume&gt;65&lt;/volume&gt;&lt;section&gt;178&lt;/section&gt;&lt;dates&gt;&lt;year&gt;2018&lt;/year&gt;&lt;/dates&gt;&lt;isbn&gt;13595113&lt;/isbn&gt;&lt;urls&gt;&lt;/urls&gt;&lt;electronic-resource-num&gt;10.1016/j.procbio.2017.11.007&lt;/electronic-resource-num&gt;&lt;/record&gt;&lt;/Cite&gt;&lt;/EndNote&gt;</w:instrText>
      </w:r>
      <w:r w:rsidRPr="001E3493">
        <w:fldChar w:fldCharType="separate"/>
      </w:r>
      <w:r w:rsidR="00EB5F7B" w:rsidRPr="001E3493">
        <w:rPr>
          <w:noProof/>
        </w:rPr>
        <w:t>[136]</w:t>
      </w:r>
      <w:r w:rsidRPr="001E3493">
        <w:fldChar w:fldCharType="end"/>
      </w:r>
      <w:r w:rsidRPr="001E3493">
        <w:t xml:space="preserve">, that are commonly elevated in bacterial infections. This “cytokine storm” often amplifies inflammation, and its mitigation is crucial for resolving inflammatory conditions. As vancomycin mitigates the infection, it allows tissues to </w:t>
      </w:r>
      <w:proofErr w:type="gramStart"/>
      <w:r w:rsidRPr="001E3493">
        <w:t>repair</w:t>
      </w:r>
      <w:proofErr w:type="gramEnd"/>
      <w:r w:rsidRPr="001E3493">
        <w:t xml:space="preserve"> and </w:t>
      </w:r>
      <w:proofErr w:type="gramStart"/>
      <w:r w:rsidRPr="001E3493">
        <w:t>recover</w:t>
      </w:r>
      <w:proofErr w:type="gramEnd"/>
      <w:r w:rsidRPr="001E3493">
        <w:t xml:space="preserve">, further reducing inflammation associated with chronic infection or tissue damage. The anti-inflammatory effects of vancomycin are rapid, it can be quantified as early as 1 day after administration </w:t>
      </w:r>
      <w:r w:rsidRPr="001E3493">
        <w:fldChar w:fldCharType="begin">
          <w:fldData xml:space="preserve">PEVuZE5vdGU+PENpdGU+PEF1dGhvcj5NZWxpY2hlcmNpazwvQXV0aG9yPjxZZWFyPjIwMTQ8L1ll
YXI+PFJlY051bT45NDwvUmVjTnVtPjxEaXNwbGF5VGV4dD5bMTM2LCAxMzddPC9EaXNwbGF5VGV4
dD48cmVjb3JkPjxyZWMtbnVtYmVyPjk0PC9yZWMtbnVtYmVyPjxmb3JlaWduLWtleXM+PGtleSBh
cHA9IkVOIiBkYi1pZD0ieGFldnpmZDlsd2F4c2Nlc3cwYzU5ZGVlMmVldjllZWZhdHZ0IiB0aW1l
c3RhbXA9IjE3MzMyNTk2NTAiPjk0PC9rZXk+PC9mb3JlaWduLWtleXM+PHJlZi10eXBlIG5hbWU9
IkpvdXJuYWwgQXJ0aWNsZSI+MTc8L3JlZi10eXBlPjxjb250cmlidXRvcnM+PGF1dGhvcnM+PGF1
dGhvcj5NZWxpY2hlcmNpaywgUC48L2F1dGhvcj48YXV0aG9yPktsYXBrb3ZhLCBFLjwvYXV0aG9y
PjxhdXRob3I+TGFuZG9yLCBJLjwvYXV0aG9yPjxhdXRob3I+SnVkbCwgVC48L2F1dGhvcj48YXV0
aG9yPlNpYmVrLCBNLjwvYXV0aG9yPjxhdXRob3I+SmFob2RhLCBELjwvYXV0aG9yPjwvYXV0aG9y
cz48L2NvbnRyaWJ1dG9ycz48dGl0bGVzPjx0aXRsZT5UaGUgZWZmZWN0IG9mIFZhbmNvbXljaW4g
ZGVncmFkYXRpb24gcHJvZHVjdHMgaW4gdGhlIHRvcGljYWwgdHJlYXRtZW50IG9mIG9zdGVvbXll
bGl0aXM8L3RpdGxlPjxzZWNvbmRhcnktdGl0bGU+QnJhdGlzbCBMZWsgTGlzdHk8L3NlY29uZGFy
eS10aXRsZT48L3RpdGxlcz48cGVyaW9kaWNhbD48ZnVsbC10aXRsZT5CcmF0aXNsIExlayBMaXN0
eTwvZnVsbC10aXRsZT48L3BlcmlvZGljYWw+PHBhZ2VzPjc5Ni05PC9wYWdlcz48dm9sdW1lPjEx
NTwvdm9sdW1lPjxudW1iZXI+MTI8L251bWJlcj48a2V5d29yZHM+PGtleXdvcmQ+QW50aS1CYWN0
ZXJpYWwgQWdlbnRzL2FkbWluaXN0cmF0aW9uICZhbXA7IGRvc2FnZS8qY2hlbWlzdHJ5L3BoYXJt
YWNvbG9neTwva2V5d29yZD48a2V5d29yZD5Cb25lIFRyYW5zcGxhbnRhdGlvbjwva2V5d29yZD48
a2V5d29yZD5DaHJvbWF0b2dyYXBoeSwgSGlnaCBQcmVzc3VyZSBMaXF1aWQ8L2tleXdvcmQ+PGtl
eXdvcmQ+Q3J5c3RhbGxpemF0aW9uPC9rZXl3b3JkPjxrZXl3b3JkPipEcnVnIENhcnJpZXJzPC9r
ZXl3b3JkPjxrZXl3b3JkPkh1bWFuczwva2V5d29yZD48a2V5d29yZD5JbiBWaXRybyBUZWNobmlx
dWVzPC9rZXl3b3JkPjxrZXl3b3JkPk9zdGVvbXllbGl0aXMvKmRydWcgdGhlcmFweTwva2V5d29y
ZD48a2V5d29yZD5WYW5jb215Y2luL2FkbWluaXN0cmF0aW9uICZhbXA7IGRvc2FnZS8qY2hlbWlz
dHJ5L3BoYXJtYWNvbG9neTwva2V5d29yZD48L2tleXdvcmRzPjxkYXRlcz48eWVhcj4yMDE0PC95
ZWFyPjwvZGF0ZXM+PGlzYm4+MDAwNi05MjQ4IChQcmludCkmI3hEOzAwMDYtOTI0OCAoTGlua2lu
Zyk8L2lzYm4+PGFjY2Vzc2lvbi1udW0+MjU1MjAyMzE8L2FjY2Vzc2lvbi1udW0+PHVybHM+PHJl
bGF0ZWQtdXJscz48dXJsPmh0dHBzOi8vd3d3Lm5jYmkubmxtLm5paC5nb3YvcHVibWVkLzI1NTIw
MjMxPC91cmw+PC9yZWxhdGVkLXVybHM+PC91cmxzPjxlbGVjdHJvbmljLXJlc291cmNlLW51bT4x
MC40MTQ5L2JsbF8yMDE0XzE1NDwvZWxlY3Ryb25pYy1yZXNvdXJjZS1udW0+PHJlbW90ZS1kYXRh
YmFzZS1uYW1lPk1lZGxpbmU8L3JlbW90ZS1kYXRhYmFzZS1uYW1lPjxyZW1vdGUtZGF0YWJhc2Ut
cHJvdmlkZXI+TkxNPC9yZW1vdGUtZGF0YWJhc2UtcHJvdmlkZXI+PC9yZWNvcmQ+PC9DaXRlPjxD
aXRlPjxBdXRob3I+Q2hlbjwvQXV0aG9yPjxZZWFyPjIwMTg8L1llYXI+PFJlY051bT45MzwvUmVj
TnVtPjxyZWNvcmQ+PHJlYy1udW1iZXI+OTM8L3JlYy1udW1iZXI+PGZvcmVpZ24ta2V5cz48a2V5
IGFwcD0iRU4iIGRiLWlkPSJ4YWV2emZkOWx3YXhzY2VzdzBjNTlkZWUyZWV2OWVlZmF0dnQiIHRp
bWVzdGFtcD0iMTczMzI1NjQwOCI+OTM8L2tleT48L2ZvcmVpZ24ta2V5cz48cmVmLXR5cGUgbmFt
ZT0iSm91cm5hbCBBcnRpY2xlIj4xNzwvcmVmLXR5cGU+PGNvbnRyaWJ1dG9ycz48YXV0aG9ycz48
YXV0aG9yPkNoZW4sIFlpLVJ1PC9hdXRob3I+PGF1dGhvcj5DaGFuZywgSnVpLUh1bmc8L2F1dGhv
cj48YXV0aG9yPllhbmcsIEthaS1DaGlhbmc8L2F1dGhvcj48YXV0aG9yPkx1LCBIc2Vpbi1LdW48
L2F1dGhvcj48YXV0aG9yPlNlbmF0b3YsIEZlZG9yIFN2eWF0b3NsYXZvdmljaDwvYXV0aG9yPjxh
dXRob3I+V3UsIENoYW5nLUNoaW48L2F1dGhvcj48YXV0aG9yPlRzYWksIE1vbmctSHN1bjwvYXV0
aG9yPjwvYXV0aG9ycz48L2NvbnRyaWJ1dG9ycz48dGl0bGVzPjx0aXRsZT5UaGUgaW5mbHVlbmNl
IG9mIHZhbmNvbXljaW4gb24gZXh0cmFjZWxsdWxhciBtYXRyaXggYW5kIHByby1pbmZsYW1tYXRv
cnkgY3l0b2tpbmUgZXhwcmVzc2lvbiBpbiBodW1hbiBhcnRpY3VsYXIgY2hvbmRyb2N5dGVzPC90
aXRsZT48c2Vjb25kYXJ5LXRpdGxlPlByb2Nlc3MgQmlvY2hlbWlzdHJ5PC9zZWNvbmRhcnktdGl0
bGU+PC90aXRsZXM+PHBlcmlvZGljYWw+PGZ1bGwtdGl0bGU+UHJvY2VzcyBCaW9jaGVtaXN0cnk8
L2Z1bGwtdGl0bGU+PC9wZXJpb2RpY2FsPjxwYWdlcz4xNzgtMTg1PC9wYWdlcz48dm9sdW1lPjY1
PC92b2x1bWU+PHNlY3Rpb24+MTc4PC9zZWN0aW9uPjxkYXRlcz48eWVhcj4yMDE4PC95ZWFyPjwv
ZGF0ZXM+PGlzYm4+MTM1OTUxMTM8L2lzYm4+PHVybHM+PC91cmxzPjxlbGVjdHJvbmljLXJlc291
cmNlLW51bT4xMC4xMDE2L2oucHJvY2Jpby4yMDE3LjExLjAwNzwvZWxlY3Ryb25pYy1yZXNvdXJj
ZS1udW0+PC9yZWNvcmQ+PC9DaXRlPjwvRW5kTm90ZT5=
</w:fldData>
        </w:fldChar>
      </w:r>
      <w:r w:rsidR="00EB5F7B" w:rsidRPr="001E3493">
        <w:instrText xml:space="preserve"> ADDIN EN.CITE </w:instrText>
      </w:r>
      <w:r w:rsidR="00EB5F7B" w:rsidRPr="001E3493">
        <w:fldChar w:fldCharType="begin">
          <w:fldData xml:space="preserve">PEVuZE5vdGU+PENpdGU+PEF1dGhvcj5NZWxpY2hlcmNpazwvQXV0aG9yPjxZZWFyPjIwMTQ8L1ll
YXI+PFJlY051bT45NDwvUmVjTnVtPjxEaXNwbGF5VGV4dD5bMTM2LCAxMzddPC9EaXNwbGF5VGV4
dD48cmVjb3JkPjxyZWMtbnVtYmVyPjk0PC9yZWMtbnVtYmVyPjxmb3JlaWduLWtleXM+PGtleSBh
cHA9IkVOIiBkYi1pZD0ieGFldnpmZDlsd2F4c2Nlc3cwYzU5ZGVlMmVldjllZWZhdHZ0IiB0aW1l
c3RhbXA9IjE3MzMyNTk2NTAiPjk0PC9rZXk+PC9mb3JlaWduLWtleXM+PHJlZi10eXBlIG5hbWU9
IkpvdXJuYWwgQXJ0aWNsZSI+MTc8L3JlZi10eXBlPjxjb250cmlidXRvcnM+PGF1dGhvcnM+PGF1
dGhvcj5NZWxpY2hlcmNpaywgUC48L2F1dGhvcj48YXV0aG9yPktsYXBrb3ZhLCBFLjwvYXV0aG9y
PjxhdXRob3I+TGFuZG9yLCBJLjwvYXV0aG9yPjxhdXRob3I+SnVkbCwgVC48L2F1dGhvcj48YXV0
aG9yPlNpYmVrLCBNLjwvYXV0aG9yPjxhdXRob3I+SmFob2RhLCBELjwvYXV0aG9yPjwvYXV0aG9y
cz48L2NvbnRyaWJ1dG9ycz48dGl0bGVzPjx0aXRsZT5UaGUgZWZmZWN0IG9mIFZhbmNvbXljaW4g
ZGVncmFkYXRpb24gcHJvZHVjdHMgaW4gdGhlIHRvcGljYWwgdHJlYXRtZW50IG9mIG9zdGVvbXll
bGl0aXM8L3RpdGxlPjxzZWNvbmRhcnktdGl0bGU+QnJhdGlzbCBMZWsgTGlzdHk8L3NlY29uZGFy
eS10aXRsZT48L3RpdGxlcz48cGVyaW9kaWNhbD48ZnVsbC10aXRsZT5CcmF0aXNsIExlayBMaXN0
eTwvZnVsbC10aXRsZT48L3BlcmlvZGljYWw+PHBhZ2VzPjc5Ni05PC9wYWdlcz48dm9sdW1lPjEx
NTwvdm9sdW1lPjxudW1iZXI+MTI8L251bWJlcj48a2V5d29yZHM+PGtleXdvcmQ+QW50aS1CYWN0
ZXJpYWwgQWdlbnRzL2FkbWluaXN0cmF0aW9uICZhbXA7IGRvc2FnZS8qY2hlbWlzdHJ5L3BoYXJt
YWNvbG9neTwva2V5d29yZD48a2V5d29yZD5Cb25lIFRyYW5zcGxhbnRhdGlvbjwva2V5d29yZD48
a2V5d29yZD5DaHJvbWF0b2dyYXBoeSwgSGlnaCBQcmVzc3VyZSBMaXF1aWQ8L2tleXdvcmQ+PGtl
eXdvcmQ+Q3J5c3RhbGxpemF0aW9uPC9rZXl3b3JkPjxrZXl3b3JkPipEcnVnIENhcnJpZXJzPC9r
ZXl3b3JkPjxrZXl3b3JkPkh1bWFuczwva2V5d29yZD48a2V5d29yZD5JbiBWaXRybyBUZWNobmlx
dWVzPC9rZXl3b3JkPjxrZXl3b3JkPk9zdGVvbXllbGl0aXMvKmRydWcgdGhlcmFweTwva2V5d29y
ZD48a2V5d29yZD5WYW5jb215Y2luL2FkbWluaXN0cmF0aW9uICZhbXA7IGRvc2FnZS8qY2hlbWlz
dHJ5L3BoYXJtYWNvbG9neTwva2V5d29yZD48L2tleXdvcmRzPjxkYXRlcz48eWVhcj4yMDE0PC95
ZWFyPjwvZGF0ZXM+PGlzYm4+MDAwNi05MjQ4IChQcmludCkmI3hEOzAwMDYtOTI0OCAoTGlua2lu
Zyk8L2lzYm4+PGFjY2Vzc2lvbi1udW0+MjU1MjAyMzE8L2FjY2Vzc2lvbi1udW0+PHVybHM+PHJl
bGF0ZWQtdXJscz48dXJsPmh0dHBzOi8vd3d3Lm5jYmkubmxtLm5paC5nb3YvcHVibWVkLzI1NTIw
MjMxPC91cmw+PC9yZWxhdGVkLXVybHM+PC91cmxzPjxlbGVjdHJvbmljLXJlc291cmNlLW51bT4x
MC40MTQ5L2JsbF8yMDE0XzE1NDwvZWxlY3Ryb25pYy1yZXNvdXJjZS1udW0+PHJlbW90ZS1kYXRh
YmFzZS1uYW1lPk1lZGxpbmU8L3JlbW90ZS1kYXRhYmFzZS1uYW1lPjxyZW1vdGUtZGF0YWJhc2Ut
cHJvdmlkZXI+TkxNPC9yZW1vdGUtZGF0YWJhc2UtcHJvdmlkZXI+PC9yZWNvcmQ+PC9DaXRlPjxD
aXRlPjxBdXRob3I+Q2hlbjwvQXV0aG9yPjxZZWFyPjIwMTg8L1llYXI+PFJlY051bT45MzwvUmVj
TnVtPjxyZWNvcmQ+PHJlYy1udW1iZXI+OTM8L3JlYy1udW1iZXI+PGZvcmVpZ24ta2V5cz48a2V5
IGFwcD0iRU4iIGRiLWlkPSJ4YWV2emZkOWx3YXhzY2VzdzBjNTlkZWUyZWV2OWVlZmF0dnQiIHRp
bWVzdGFtcD0iMTczMzI1NjQwOCI+OTM8L2tleT48L2ZvcmVpZ24ta2V5cz48cmVmLXR5cGUgbmFt
ZT0iSm91cm5hbCBBcnRpY2xlIj4xNzwvcmVmLXR5cGU+PGNvbnRyaWJ1dG9ycz48YXV0aG9ycz48
YXV0aG9yPkNoZW4sIFlpLVJ1PC9hdXRob3I+PGF1dGhvcj5DaGFuZywgSnVpLUh1bmc8L2F1dGhv
cj48YXV0aG9yPllhbmcsIEthaS1DaGlhbmc8L2F1dGhvcj48YXV0aG9yPkx1LCBIc2Vpbi1LdW48
L2F1dGhvcj48YXV0aG9yPlNlbmF0b3YsIEZlZG9yIFN2eWF0b3NsYXZvdmljaDwvYXV0aG9yPjxh
dXRob3I+V3UsIENoYW5nLUNoaW48L2F1dGhvcj48YXV0aG9yPlRzYWksIE1vbmctSHN1bjwvYXV0
aG9yPjwvYXV0aG9ycz48L2NvbnRyaWJ1dG9ycz48dGl0bGVzPjx0aXRsZT5UaGUgaW5mbHVlbmNl
IG9mIHZhbmNvbXljaW4gb24gZXh0cmFjZWxsdWxhciBtYXRyaXggYW5kIHByby1pbmZsYW1tYXRv
cnkgY3l0b2tpbmUgZXhwcmVzc2lvbiBpbiBodW1hbiBhcnRpY3VsYXIgY2hvbmRyb2N5dGVzPC90
aXRsZT48c2Vjb25kYXJ5LXRpdGxlPlByb2Nlc3MgQmlvY2hlbWlzdHJ5PC9zZWNvbmRhcnktdGl0
bGU+PC90aXRsZXM+PHBlcmlvZGljYWw+PGZ1bGwtdGl0bGU+UHJvY2VzcyBCaW9jaGVtaXN0cnk8
L2Z1bGwtdGl0bGU+PC9wZXJpb2RpY2FsPjxwYWdlcz4xNzgtMTg1PC9wYWdlcz48dm9sdW1lPjY1
PC92b2x1bWU+PHNlY3Rpb24+MTc4PC9zZWN0aW9uPjxkYXRlcz48eWVhcj4yMDE4PC95ZWFyPjwv
ZGF0ZXM+PGlzYm4+MTM1OTUxMTM8L2lzYm4+PHVybHM+PC91cmxzPjxlbGVjdHJvbmljLXJlc291
cmNlLW51bT4xMC4xMDE2L2oucHJvY2Jpby4yMDE3LjExLjAwNzwvZWxlY3Ryb25pYy1yZXNvdXJj
ZS1udW0+PC9yZWNvcmQ+PC9DaXRlPjwvRW5kTm90ZT5=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[136, 137]</w:t>
      </w:r>
      <w:r w:rsidRPr="001E3493">
        <w:fldChar w:fldCharType="end"/>
      </w:r>
      <w:r w:rsidRPr="001E3493">
        <w:t xml:space="preserve">. In this study, vancomycin was administered during surgical intervention mimicking a contaminated surgery scenario where the antimicrobial intervention would be provided close to the time of the initial contamination. </w:t>
      </w:r>
    </w:p>
    <w:p w14:paraId="37923359" w14:textId="52661AE4" w:rsidR="00E96E89" w:rsidRPr="001E3493" w:rsidRDefault="00E96E89" w:rsidP="004410D8">
      <w:r w:rsidRPr="001E3493">
        <w:t xml:space="preserve">The use of goats provides clinical relevance for conditions in human patients suffering bone injury in the face of infection. The goat model is highly versatile and has been well-established for </w:t>
      </w:r>
      <w:r w:rsidR="00A26636" w:rsidRPr="001E3493">
        <w:t>orthopaedical</w:t>
      </w:r>
      <w:r w:rsidRPr="001E3493">
        <w:t xml:space="preserve"> research, regenerative medicine and infectious disease research for over 30 years</w:t>
      </w:r>
      <w:r w:rsidRPr="001E3493">
        <w:fldChar w:fldCharType="begin"/>
      </w:r>
      <w:r w:rsidR="00EB5F7B" w:rsidRPr="001E3493">
        <w:instrText xml:space="preserve"> ADDIN EN.CITE &lt;EndNote&gt;&lt;Cite&gt;&lt;Author&gt;Dhert&lt;/Author&gt;&lt;Year&gt;1993&lt;/Year&gt;&lt;RecNum&gt;150&lt;/RecNum&gt;&lt;DisplayText&gt;[138]&lt;/DisplayText&gt;&lt;record&gt;&lt;rec-number&gt;150&lt;/rec-number&gt;&lt;foreign-keys&gt;&lt;key app="EN" db-id="xaevzfd9lwaxscesw0c59dee2eev9eefatvt" timestamp="1734021841"&gt;150&lt;/key&gt;&lt;/foreign-keys&gt;&lt;ref-type name="Journal Article"&gt;17&lt;/ref-type&gt;&lt;contributors&gt;&lt;authors&gt;&lt;author&gt;Dhert, W. J.&lt;/author&gt;&lt;author&gt;Klein, C. P.&lt;/author&gt;&lt;author&gt;Jansen, J. A.&lt;/author&gt;&lt;author&gt;van der Velde, E. A.&lt;/author&gt;&lt;author&gt;Vriesde, R. C.&lt;/author&gt;&lt;author&gt;Rozing, P. M.&lt;/author&gt;&lt;author&gt;de Groot, K.&lt;/author&gt;&lt;/authors&gt;&lt;/contributors&gt;&lt;auth-address&gt;Department of Biomaterials, School of Medicine, University of Leiden, The Netherlands.&lt;/auth-address&gt;&lt;titles&gt;&lt;title&gt;A histological and histomorphometrical investigation of fluorapatite, magnesiumwhitlockite, and hydroxylapatite plasma-sprayed coatings in goats&lt;/title&gt;&lt;secondary-title&gt;J Biomed Mater Res&lt;/secondary-title&gt;&lt;/titles&gt;&lt;periodical&gt;&lt;full-title&gt;J Biomed Mater Res&lt;/full-title&gt;&lt;/periodical&gt;&lt;pages&gt;127-38&lt;/pages&gt;&lt;volume&gt;27&lt;/volume&gt;&lt;number&gt;1&lt;/number&gt;&lt;keywords&gt;&lt;keyword&gt;Alloys&lt;/keyword&gt;&lt;keyword&gt;Animals&lt;/keyword&gt;&lt;keyword&gt;*Apatites&lt;/keyword&gt;&lt;keyword&gt;*Biocompatible Materials&lt;/keyword&gt;&lt;keyword&gt;*Calcium Phosphates&lt;/keyword&gt;&lt;keyword&gt;Durapatite&lt;/keyword&gt;&lt;keyword&gt;Female&lt;/keyword&gt;&lt;keyword&gt;Femur&lt;/keyword&gt;&lt;keyword&gt;Foreign-Body Reaction/etiology/*pathology&lt;/keyword&gt;&lt;keyword&gt;Goats&lt;/keyword&gt;&lt;keyword&gt;Humerus&lt;/keyword&gt;&lt;keyword&gt;*Hydroxyapatites&lt;/keyword&gt;&lt;keyword&gt;Magnesium&lt;/keyword&gt;&lt;keyword&gt;*Osseointegration&lt;/keyword&gt;&lt;keyword&gt;*Prostheses and Implants&lt;/keyword&gt;&lt;keyword&gt;*Titanium&lt;/keyword&gt;&lt;/keywords&gt;&lt;dates&gt;&lt;year&gt;1993&lt;/year&gt;&lt;pub-dates&gt;&lt;date&gt;Jan&lt;/date&gt;&lt;/pub-dates&gt;&lt;/dates&gt;&lt;isbn&gt;0021-9304 (Print)&amp;#xD;0021-9304 (Linking)&lt;/isbn&gt;&lt;accession-num&gt;8380595&lt;/accession-num&gt;&lt;urls&gt;&lt;related-urls&gt;&lt;url&gt;https://www.ncbi.nlm.nih.gov/pubmed/8380595&lt;/url&gt;&lt;/related-urls&gt;&lt;/urls&gt;&lt;electronic-resource-num&gt;10.1002/jbm.820270116&lt;/electronic-resource-num&gt;&lt;remote-database-name&gt;Medline&lt;/remote-database-name&gt;&lt;remote-database-provider&gt;NLM&lt;/remote-database-provider&gt;&lt;/record&gt;&lt;/Cite&gt;&lt;/EndNote&gt;</w:instrText>
      </w:r>
      <w:r w:rsidRPr="001E3493">
        <w:fldChar w:fldCharType="separate"/>
      </w:r>
      <w:r w:rsidR="00EB5F7B" w:rsidRPr="001E3493">
        <w:rPr>
          <w:noProof/>
        </w:rPr>
        <w:t>[138]</w:t>
      </w:r>
      <w:r w:rsidRPr="001E3493">
        <w:fldChar w:fldCharType="end"/>
      </w:r>
      <w:r w:rsidRPr="001E3493">
        <w:t xml:space="preserve">. Goats have been successfully used to test critical size </w:t>
      </w:r>
      <w:r w:rsidRPr="001E3493">
        <w:lastRenderedPageBreak/>
        <w:t>defect therapeutics and remain a preferred model for osteomyelitis in long bones</w:t>
      </w:r>
      <w:r w:rsidRPr="001E3493">
        <w:fldChar w:fldCharType="begin">
          <w:fldData xml:space="preserve">PEVuZE5vdGU+PENpdGU+PEF1dGhvcj5NYXJkaW5pOzwvQXV0aG9yPjxZZWFyPjIwMDUgPC9ZZWFy
PjxSZWNOdW0+MTY8L1JlY051bT48RGlzcGxheVRleHQ+WzEzOSwgMTQwXTwvRGlzcGxheVRleHQ+
PHJlY29yZD48cmVjLW51bWJlcj4xNjwvcmVjLW51bWJlcj48Zm9yZWlnbi1rZXlzPjxrZXkgYXBw
PSJFTiIgZGItaWQ9InhhZXZ6ZmQ5bHdheHNjZXN3MGM1OWRlZTJlZXY5ZWVmYXR2dCIgdGltZXN0
YW1wPSIxNzMxMDA4MDkxIj4xNjwva2V5PjwvZm9yZWlnbi1rZXlzPjxyZWYtdHlwZSBuYW1lPSJK
b3VybmFsIEFydGljbGUiPjE3PC9yZWYtdHlwZT48Y29udHJpYnV0b3JzPjxhdXRob3JzPjxhdXRo
b3I+Q2hyaXN0b3BoZXIgSi4gU2FsZ2FkbzsgQW1pciBBLiBKYW1hbGk7IFNhbWlyIE1hcmRpbmk7
PC9hdXRob3I+PGF1dGhvcj5LZWx2aW4gQnVjaGFuYW47IEJydWNlIFZlaXQ8L2F1dGhvcj48L2F1
dGhvcnM+PC9jb250cmlidXRvcnM+PHRpdGxlcz48dGl0bGU+QSBtb2RlbCBmb3IgY2hyb25pYyBv
c3Rlb215ZWxpdGlzIHVzaW5nIFN0YXBoeWxvY29jY3VzIGF1cmV1cyBpbiBnb2F0cy48L3RpdGxl
PjxzZWNvbmRhcnktdGl0bGU+Q2xpbmljYWwgb3J0aG9wYWVkaWNzIGFuZCByZWxhdGVkIHJlc2Vh
cmNoPC9zZWNvbmRhcnktdGl0bGU+PC90aXRsZXM+PHBlcmlvZGljYWw+PGZ1bGwtdGl0bGU+Q2xp
bmljYWwgb3J0aG9wYWVkaWNzIGFuZCByZWxhdGVkIHJlc2VhcmNoPC9mdWxsLXRpdGxlPjwvcGVy
aW9kaWNhbD48cGFnZXM+MjQ2LTI1MDwvcGFnZXM+PG51bWJlcj40MzY8L251bWJlcj48ZGF0ZXM+
PHllYXI+MjAwNSA8L3llYXI+PC9kYXRlcz48aXNibj4wMDA5LTkyMVg8L2lzYm4+PHVybHM+PC91
cmxzPjwvcmVjb3JkPjwvQ2l0ZT48Q2l0ZT48QXV0aG9yPlBhdGVsPC9BdXRob3I+PFllYXI+MjAw
OTwvWWVhcj48UmVjTnVtPjE0OTwvUmVjTnVtPjxyZWNvcmQ+PHJlYy1udW1iZXI+MTQ5PC9yZWMt
bnVtYmVyPjxmb3JlaWduLWtleXM+PGtleSBhcHA9IkVOIiBkYi1pZD0ieGFldnpmZDlsd2F4c2Nl
c3cwYzU5ZGVlMmVldjllZWZhdHZ0IiB0aW1lc3RhbXA9IjE3MzQwMjE3OTUiPjE0OTwva2V5Pjwv
Zm9yZWlnbi1rZXlzPjxyZWYtdHlwZSBuYW1lPSJKb3VybmFsIEFydGljbGUiPjE3PC9yZWYtdHlw
ZT48Y29udHJpYnV0b3JzPjxhdXRob3JzPjxhdXRob3I+UGF0ZWwsIE0uPC9hdXRob3I+PGF1dGhv
cj5Sb2phdmluLCBZLjwvYXV0aG9yPjxhdXRob3I+SmFtYWxpLCBBLiBBLjwvYXV0aG9yPjxhdXRo
b3I+V2FzaWVsZXdza2ksIFMuIEouPC9hdXRob3I+PGF1dGhvcj5TYWxnYWRvLCBDLiBKLjwvYXV0
aG9yPjwvYXV0aG9ycz48L2NvbnRyaWJ1dG9ycz48YXV0aC1hZGRyZXNzPkRlcGFydG1lbnQgb2Yg
U3VyZ2VyeSwgQ29vcGVyIFVuaXZlcnNpdHkgSG9zcGl0YWwsIFJvYmVydCBXb29kIEpvaG5zb24g
TWVkaWNhbCBTY2hvb2wsIENhbWRlbiwgTmV3IEplcnNleS48L2F1dGgtYWRkcmVzcz48dGl0bGVz
Pjx0aXRsZT5BbmltYWwgbW9kZWxzIGZvciB0aGUgc3R1ZHkgb2Ygb3N0ZW9teWVsaXRpczwvdGl0
bGU+PHNlY29uZGFyeS10aXRsZT5TZW1pbiBQbGFzdCBTdXJnPC9zZWNvbmRhcnktdGl0bGU+PC90
aXRsZXM+PHBlcmlvZGljYWw+PGZ1bGwtdGl0bGU+U2VtaW4gUGxhc3QgU3VyZzwvZnVsbC10aXRs
ZT48L3BlcmlvZGljYWw+PHBhZ2VzPjE0OC01NDwvcGFnZXM+PHZvbHVtZT4yMzwvdm9sdW1lPjxu
dW1iZXI+MjwvbnVtYmVyPjxrZXl3b3Jkcz48a2V5d29yZD5Pc3Rlb215ZWxpdGlzPC9rZXl3b3Jk
PjxrZXl3b3JkPmFuaW1hbCBtb2RlbHM8L2tleXdvcmQ+PGtleXdvcmQ+Y2FuaW5lPC9rZXl3b3Jk
PjxrZXl3b3JkPmdvYXQ8L2tleXdvcmQ+PGtleXdvcmQ+bW91c2U8L2tleXdvcmQ+PGtleXdvcmQ+
cmFiYml0PC9rZXl3b3JkPjwva2V5d29yZHM+PGRhdGVzPjx5ZWFyPjIwMDk8L3llYXI+PHB1Yi1k
YXRlcz48ZGF0ZT5NYXk8L2RhdGU+PC9wdWItZGF0ZXM+PC9kYXRlcz48aXNibj4xNTM2LTAwNjcg
KEVsZWN0cm9uaWMpJiN4RDsxNTM1LTIxODggKFByaW50KSYjeEQ7MTUzNS0yMTg4IChMaW5raW5n
KTwvaXNibj48YWNjZXNzaW9uLW51bT4yMDU2NzczNzwvYWNjZXNzaW9uLW51bT48dXJscz48cmVs
YXRlZC11cmxzPjx1cmw+aHR0cHM6Ly93d3cubmNiaS5ubG0ubmloLmdvdi9wdWJtZWQvMjA1Njc3
Mzc8L3VybD48L3JlbGF0ZWQtdXJscz48L3VybHM+PGN1c3RvbTI+UE1DMjg4NDg5ODwvY3VzdG9t
Mj48ZWxlY3Ryb25pYy1yZXNvdXJjZS1udW0+MTAuMTA1NS9zLTAwMjktMTIxNDE2NzwvZWxlY3Ry
b25pYy1yZXNvdXJjZS1udW0+PHJlbW90ZS1kYXRhYmFzZS1uYW1lPlB1Yk1lZC1ub3QtTUVETElO
RTwvcmVtb3RlLWRhdGFiYXNlLW5hbWU+PHJlbW90ZS1kYXRhYmFzZS1wcm92aWRlcj5OTE08L3Jl
bW90ZS1kYXRhYmFzZS1wcm92aWRlcj48L3JlY29yZD48L0NpdGU+PC9FbmROb3RlPgB=
</w:fldData>
        </w:fldChar>
      </w:r>
      <w:r w:rsidR="00EB5F7B" w:rsidRPr="001E3493">
        <w:instrText xml:space="preserve"> ADDIN EN.CITE </w:instrText>
      </w:r>
      <w:r w:rsidR="00EB5F7B" w:rsidRPr="001E3493">
        <w:fldChar w:fldCharType="begin">
          <w:fldData xml:space="preserve">PEVuZE5vdGU+PENpdGU+PEF1dGhvcj5NYXJkaW5pOzwvQXV0aG9yPjxZZWFyPjIwMDUgPC9ZZWFy
PjxSZWNOdW0+MTY8L1JlY051bT48RGlzcGxheVRleHQ+WzEzOSwgMTQwXTwvRGlzcGxheVRleHQ+
PHJlY29yZD48cmVjLW51bWJlcj4xNjwvcmVjLW51bWJlcj48Zm9yZWlnbi1rZXlzPjxrZXkgYXBw
PSJFTiIgZGItaWQ9InhhZXZ6ZmQ5bHdheHNjZXN3MGM1OWRlZTJlZXY5ZWVmYXR2dCIgdGltZXN0
YW1wPSIxNzMxMDA4MDkxIj4xNjwva2V5PjwvZm9yZWlnbi1rZXlzPjxyZWYtdHlwZSBuYW1lPSJK
b3VybmFsIEFydGljbGUiPjE3PC9yZWYtdHlwZT48Y29udHJpYnV0b3JzPjxhdXRob3JzPjxhdXRo
b3I+Q2hyaXN0b3BoZXIgSi4gU2FsZ2FkbzsgQW1pciBBLiBKYW1hbGk7IFNhbWlyIE1hcmRpbmk7
PC9hdXRob3I+PGF1dGhvcj5LZWx2aW4gQnVjaGFuYW47IEJydWNlIFZlaXQ8L2F1dGhvcj48L2F1
dGhvcnM+PC9jb250cmlidXRvcnM+PHRpdGxlcz48dGl0bGU+QSBtb2RlbCBmb3IgY2hyb25pYyBv
c3Rlb215ZWxpdGlzIHVzaW5nIFN0YXBoeWxvY29jY3VzIGF1cmV1cyBpbiBnb2F0cy48L3RpdGxl
PjxzZWNvbmRhcnktdGl0bGU+Q2xpbmljYWwgb3J0aG9wYWVkaWNzIGFuZCByZWxhdGVkIHJlc2Vh
cmNoPC9zZWNvbmRhcnktdGl0bGU+PC90aXRsZXM+PHBlcmlvZGljYWw+PGZ1bGwtdGl0bGU+Q2xp
bmljYWwgb3J0aG9wYWVkaWNzIGFuZCByZWxhdGVkIHJlc2VhcmNoPC9mdWxsLXRpdGxlPjwvcGVy
aW9kaWNhbD48cGFnZXM+MjQ2LTI1MDwvcGFnZXM+PG51bWJlcj40MzY8L251bWJlcj48ZGF0ZXM+
PHllYXI+MjAwNSA8L3llYXI+PC9kYXRlcz48aXNibj4wMDA5LTkyMVg8L2lzYm4+PHVybHM+PC91
cmxzPjwvcmVjb3JkPjwvQ2l0ZT48Q2l0ZT48QXV0aG9yPlBhdGVsPC9BdXRob3I+PFllYXI+MjAw
OTwvWWVhcj48UmVjTnVtPjE0OTwvUmVjTnVtPjxyZWNvcmQ+PHJlYy1udW1iZXI+MTQ5PC9yZWMt
bnVtYmVyPjxmb3JlaWduLWtleXM+PGtleSBhcHA9IkVOIiBkYi1pZD0ieGFldnpmZDlsd2F4c2Nl
c3cwYzU5ZGVlMmVldjllZWZhdHZ0IiB0aW1lc3RhbXA9IjE3MzQwMjE3OTUiPjE0OTwva2V5Pjwv
Zm9yZWlnbi1rZXlzPjxyZWYtdHlwZSBuYW1lPSJKb3VybmFsIEFydGljbGUiPjE3PC9yZWYtdHlw
ZT48Y29udHJpYnV0b3JzPjxhdXRob3JzPjxhdXRob3I+UGF0ZWwsIE0uPC9hdXRob3I+PGF1dGhv
cj5Sb2phdmluLCBZLjwvYXV0aG9yPjxhdXRob3I+SmFtYWxpLCBBLiBBLjwvYXV0aG9yPjxhdXRo
b3I+V2FzaWVsZXdza2ksIFMuIEouPC9hdXRob3I+PGF1dGhvcj5TYWxnYWRvLCBDLiBKLjwvYXV0
aG9yPjwvYXV0aG9ycz48L2NvbnRyaWJ1dG9ycz48YXV0aC1hZGRyZXNzPkRlcGFydG1lbnQgb2Yg
U3VyZ2VyeSwgQ29vcGVyIFVuaXZlcnNpdHkgSG9zcGl0YWwsIFJvYmVydCBXb29kIEpvaG5zb24g
TWVkaWNhbCBTY2hvb2wsIENhbWRlbiwgTmV3IEplcnNleS48L2F1dGgtYWRkcmVzcz48dGl0bGVz
Pjx0aXRsZT5BbmltYWwgbW9kZWxzIGZvciB0aGUgc3R1ZHkgb2Ygb3N0ZW9teWVsaXRpczwvdGl0
bGU+PHNlY29uZGFyeS10aXRsZT5TZW1pbiBQbGFzdCBTdXJnPC9zZWNvbmRhcnktdGl0bGU+PC90
aXRsZXM+PHBlcmlvZGljYWw+PGZ1bGwtdGl0bGU+U2VtaW4gUGxhc3QgU3VyZzwvZnVsbC10aXRs
ZT48L3BlcmlvZGljYWw+PHBhZ2VzPjE0OC01NDwvcGFnZXM+PHZvbHVtZT4yMzwvdm9sdW1lPjxu
dW1iZXI+MjwvbnVtYmVyPjxrZXl3b3Jkcz48a2V5d29yZD5Pc3Rlb215ZWxpdGlzPC9rZXl3b3Jk
PjxrZXl3b3JkPmFuaW1hbCBtb2RlbHM8L2tleXdvcmQ+PGtleXdvcmQ+Y2FuaW5lPC9rZXl3b3Jk
PjxrZXl3b3JkPmdvYXQ8L2tleXdvcmQ+PGtleXdvcmQ+bW91c2U8L2tleXdvcmQ+PGtleXdvcmQ+
cmFiYml0PC9rZXl3b3JkPjwva2V5d29yZHM+PGRhdGVzPjx5ZWFyPjIwMDk8L3llYXI+PHB1Yi1k
YXRlcz48ZGF0ZT5NYXk8L2RhdGU+PC9wdWItZGF0ZXM+PC9kYXRlcz48aXNibj4xNTM2LTAwNjcg
KEVsZWN0cm9uaWMpJiN4RDsxNTM1LTIxODggKFByaW50KSYjeEQ7MTUzNS0yMTg4IChMaW5raW5n
KTwvaXNibj48YWNjZXNzaW9uLW51bT4yMDU2NzczNzwvYWNjZXNzaW9uLW51bT48dXJscz48cmVs
YXRlZC11cmxzPjx1cmw+aHR0cHM6Ly93d3cubmNiaS5ubG0ubmloLmdvdi9wdWJtZWQvMjA1Njc3
Mzc8L3VybD48L3JlbGF0ZWQtdXJscz48L3VybHM+PGN1c3RvbTI+UE1DMjg4NDg5ODwvY3VzdG9t
Mj48ZWxlY3Ryb25pYy1yZXNvdXJjZS1udW0+MTAuMTA1NS9zLTAwMjktMTIxNDE2NzwvZWxlY3Ry
b25pYy1yZXNvdXJjZS1udW0+PHJlbW90ZS1kYXRhYmFzZS1uYW1lPlB1Yk1lZC1ub3QtTUVETElO
RTwvcmVtb3RlLWRhdGFiYXNlLW5hbWU+PHJlbW90ZS1kYXRhYmFzZS1wcm92aWRlcj5OTE08L3Jl
bW90ZS1kYXRhYmFzZS1wcm92aWRlcj48L3JlY29yZD48L0NpdGU+PC9FbmROb3RlPgB=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[139, 140]</w:t>
      </w:r>
      <w:r w:rsidRPr="001E3493">
        <w:fldChar w:fldCharType="end"/>
      </w:r>
      <w:r w:rsidRPr="001E3493">
        <w:t>. Furthermore, goats have been utilized to evaluate dual-platform technologies for at least a decade</w:t>
      </w:r>
      <w:r w:rsidRPr="001E3493">
        <w:fldChar w:fldCharType="begin">
          <w:fldData xml:space="preserve">PEVuZE5vdGU+PENpdGU+PEF1dGhvcj5DaGFuZzwvQXV0aG9yPjxZZWFyPjIwMTM8L1llYXI+PFJl
Y051bT4xNTE8L1JlY051bT48RGlzcGxheVRleHQ+WzY0LCAxNDFdPC9EaXNwbGF5VGV4dD48cmVj
b3JkPjxyZWMtbnVtYmVyPjE1MTwvcmVjLW51bWJlcj48Zm9yZWlnbi1rZXlzPjxrZXkgYXBwPSJF
TiIgZGItaWQ9InhhZXZ6ZmQ5bHdheHNjZXN3MGM1OWRlZTJlZXY5ZWVmYXR2dCIgdGltZXN0YW1w
PSIxNzM0MDIyMTI0Ij4xNTE8L2tleT48L2ZvcmVpZ24ta2V5cz48cmVmLXR5cGUgbmFtZT0iSm91
cm5hbCBBcnRpY2xlIj4xNzwvcmVmLXR5cGU+PGNvbnRyaWJ1dG9ycz48YXV0aG9ycz48YXV0aG9y
PkNoYW5nLCBaLjwvYXV0aG9yPjxhdXRob3I+SG91LCBULjwvYXV0aG9yPjxhdXRob3I+V3UsIFgu
PC9hdXRob3I+PGF1dGhvcj5MdW8sIEYuPC9hdXRob3I+PGF1dGhvcj5YaW5nLCBKLjwvYXV0aG9y
PjxhdXRob3I+TGksIFouPC9hdXRob3I+PGF1dGhvcj5DaGVuLCBRLjwvYXV0aG9yPjxhdXRob3I+
WXUsIEIuPC9hdXRob3I+PGF1dGhvcj5YdSwgSi48L2F1dGhvcj48YXV0aG9yPlhpZSwgWi48L2F1
dGhvcj48L2F1dGhvcnM+PC9jb250cmlidXRvcnM+PGF1dGgtYWRkcmVzcz4xLiBOYXRpb25hbCAm
YW1wOyBSZWdpb25hbCBVbml0ZWQgRW5naW5lZXJpbmcgTGFiIG9mIFRpc3N1ZSBFbmdpbmVlcmlu
ZywgRGVwYXJ0bWVudCBvZiBPcnRob3BhZWRpY3MsIFNvdXRod2VzdCBIb3NwaXRhbCwgdGhlIFRo
aXJkIE1pbGl0YXJ5IE1lZGljYWwgVW5pdmVyc2l0eSwgQ2hvbmdxaW5nLCBDaGluYS4gOyAyLiBD
ZW50ZXIgb2YgUmVnZW5ldGl2ZSBhbmQgUmVjb25zdHJ1Y3RpdmUgRW5naW5lZXJpbmcgVGVjaG5v
bG9neSBpbiBDaG9uZ3FpbmcgQ2l0eSwgQ2hvbmdxaW5nLCBDaGluYS4gOyAzLiBMYWJvcmF0b3J5
IG9mIFRpc3N1ZSBFbmdpbmVlcmluZyBpbiBDaG9uZ3FpbmcgQ2l0eSwgQ2hvbmdxaW5nLCBDaGlu
YS4gOyA0LiBEZXBhcnRtZW50IG9mIE9ydGhvcGVkaWNzLCBHZW5lcmFsIEhvc3BpdGFsIG9mIEpp
bmFuIE1pbGl0YXJ5IENvbW1hbmRpbmcgUmVnaW9uLCBKaW5hbiwgQ2hpbmEuPC9hdXRoLWFkZHJl
c3M+PHRpdGxlcz48dGl0bGU+QW4gYW50aS1pbmZlY3Rpb24gdGlzc3VlLWVuZ2luZWVyZWQgY29u
c3RydWN0IGRlbGl2ZXJpbmcgdmFuY29teWNpbjogaXRzIGV2YWx1YXRpb24gaW4gYSBnb2F0IG1v
ZGVsIG9mIGZlbXVyIGRlZmVjdDwvdGl0bGU+PHNlY29uZGFyeS10aXRsZT5JbnQgSiBNZWQgU2Np
PC9zZWNvbmRhcnktdGl0bGU+PC90aXRsZXM+PHBlcmlvZGljYWw+PGZ1bGwtdGl0bGU+SW50IEog
TWVkIFNjaTwvZnVsbC10aXRsZT48L3BlcmlvZGljYWw+PHBhZ2VzPjE3NjEtNzA8L3BhZ2VzPjx2
b2x1bWU+MTA8L3ZvbHVtZT48bnVtYmVyPjEyPC9udW1iZXI+PGVkaXRpb24+MjAxMzEwMTU8L2Vk
aXRpb24+PGtleXdvcmRzPjxrZXl3b3JkPkFuaW1hbHM8L2tleXdvcmQ+PGtleXdvcmQ+QW50aS1C
YWN0ZXJpYWwgQWdlbnRzL2FkbWluaXN0cmF0aW9uICZhbXA7IGRvc2FnZTwva2V5d29yZD48a2V5
d29yZD5Cb25lIFRyYW5zcGxhbnRhdGlvbi9hZHZlcnNlIGVmZmVjdHMvKm1ldGhvZHM8L2tleXdv
cmQ+PGtleXdvcmQ+RGlzZWFzZSBNb2RlbHMsIEFuaW1hbDwva2V5d29yZD48a2V5d29yZD5GZW11
ci9taWNyb2Jpb2xvZ3kvc3VyZ2VyeS90cmFuc3BsYW50YXRpb248L2tleXdvcmQ+PGtleXdvcmQ+
RmlicmluL2FkbWluaXN0cmF0aW9uICZhbXA7IGRvc2FnZTwva2V5d29yZD48a2V5d29yZD5Hb2F0
cy9zdXJnZXJ5PC9rZXl3b3JkPjxrZXl3b3JkPkh1bWFuczwva2V5d29yZD48a2V5d29yZD5TdGFw
aHlsb2NvY2N1cyBhdXJldXMvZHJ1ZyBlZmZlY3RzL3BhdGhvZ2VuaWNpdHk8L2tleXdvcmQ+PGtl
eXdvcmQ+KlRpc3N1ZSBFbmdpbmVlcmluZzwva2V5d29yZD48a2V5d29yZD5UcmFuc3BsYW50cy9t
aWNyb2Jpb2xvZ3k8L2tleXdvcmQ+PGtleXdvcmQ+VmFuY29teWNpbi8qYWRtaW5pc3RyYXRpb24g
JmFtcDsgZG9zYWdlPC9rZXl3b3JkPjxrZXl3b3JkPipXb3VuZCBIZWFsaW5nPC9rZXl3b3JkPjxr
ZXl3b3JkPlRpc3N1ZS1lbmdpbmVlcmVkIGNvbnN0cnVjdDwva2V5d29yZD48a2V5d29yZD5hbnRp
LWluZmVjdGlvbjwva2V5d29yZD48a2V5d29yZD5ib25lIHJlY29uc3RydWN0aW9uLjwva2V5d29y
ZD48a2V5d29yZD5jb250cm9sbGVkIHJlbGVhc2U8L2tleXdvcmQ+PC9rZXl3b3Jkcz48ZGF0ZXM+
PHllYXI+MjAxMzwveWVhcj48L2RhdGVzPjxpc2JuPjE0NDktMTkwNyAoRWxlY3Ryb25pYykmI3hE
OzE0NDktMTkwNyAoTGlua2luZyk8L2lzYm4+PGFjY2Vzc2lvbi1udW0+MjQxNTE0NDY8L2FjY2Vz
c2lvbi1udW0+PHVybHM+PHJlbGF0ZWQtdXJscz48dXJsPmh0dHBzOi8vd3d3Lm5jYmkubmxtLm5p
aC5nb3YvcHVibWVkLzI0MTUxNDQ2PC91cmw+PC9yZWxhdGVkLXVybHM+PC91cmxzPjxjdXN0b20x
PkNvbXBldGluZyBJbnRlcmVzdHM6IFRoZSBhdXRob3JzIGhhdmUgZGVjbGFyZWQgdGhhdCBubyBj
b21wZXRpbmcgaW50ZXJlc3QgZXhpc3RzLjwvY3VzdG9tMT48Y3VzdG9tMj5QTUMzODA0ODAwPC9j
dXN0b20yPjxlbGVjdHJvbmljLXJlc291cmNlLW51bT4xMC43MTUwL2lqbXMuNjI5NDwvZWxlY3Ry
b25pYy1yZXNvdXJjZS1udW0+PHJlbW90ZS1kYXRhYmFzZS1uYW1lPk1lZGxpbmU8L3JlbW90ZS1k
YXRhYmFzZS1uYW1lPjxyZW1vdGUtZGF0YWJhc2UtcHJvdmlkZXI+TkxNPC9yZW1vdGUtZGF0YWJh
c2UtcHJvdmlkZXI+PC9yZWNvcmQ+PC9DaXRlPjxDaXRlPjxBdXRob3I+QWxlZ3JldGU8L0F1dGhv
cj48WWVhcj4yMDIzPC9ZZWFyPjxSZWNOdW0+NTk8L1JlY051bT48cmVjb3JkPjxyZWMtbnVtYmVy
PjU5PC9yZWMtbnVtYmVyPjxmb3JlaWduLWtleXM+PGtleSBhcHA9IkVOIiBkYi1pZD0iejV6ejl6
NTJhZnY1ZDZlOWV2bjU1emRnZWY1ZWF3dGYwcmVlIiB0aW1lc3RhbXA9IjE3MzYzODQ4NzMiPjU5
PC9rZXk+PC9mb3JlaWduLWtleXM+PHJlZi10eXBlIG5hbWU9IkpvdXJuYWwgQXJ0aWNsZSI+MTc8
L3JlZi10eXBlPjxjb250cmlidXRvcnM+PGF1dGhvcnM+PGF1dGhvcj5BbGVncmV0ZSwgTi48L2F1
dGhvcj48YXV0aG9yPlNvdXNhLCBTLiBSLjwvYXV0aG9yPjxhdXRob3I+UGFkcmFvLCBULjwvYXV0
aG9yPjxhdXRob3I+Q2FydmFsaG8sIEEuPC9hdXRob3I+PGF1dGhvcj5MdWNhcywgUi48L2F1dGhv
cj48YXV0aG9yPkNhbmFkYXMsIFIuIEYuPC9hdXRob3I+PGF1dGhvcj5MYXZyYWRvciwgQy48L2F1
dGhvcj48YXV0aG9yPkFsZXhhbmRyZSwgTi48L2F1dGhvcj48YXV0aG9yPkdhcnRuZXIsIEYuPC9h
dXRob3I+PGF1dGhvcj5Nb250ZWlybywgRi4gSi48L2F1dGhvcj48YXV0aG9yPkd1dGllcnJlcywg
TS48L2F1dGhvcj48L2F1dGhvcnM+PC9jb250cmlidXRvcnM+PGF1dGgtYWRkcmVzcz5pM1MtSW5z
dGl0dXRvIGRlIEludmVzdGlnYWNhbyBlIElub3ZhY2FvIGVtIFNhdWRlLCBVbml2ZXJzaWRhZGUg
ZG8gUG9ydG8sIFIuIEFsZnJlZG8gQWxsZW4gMjA4LCA0MjAwLTEzNSBQb3J0bywgUG9ydHVnYWwu
JiN4RDtGTVVQLUZhY3VsZGFkZSBkZSBNZWRpY2luYSwgVW5pdmVyc2lkYWRlIGRvIFBvcnRvLCBB
bGFtZWRhIFByb2YuIEhlcm5hbmkgTW9udGVpcm8sIDQyMDAtMzE5IFBvcnRvLCBQb3J0dWdhbC4m
I3hEO0lORUItSW5zdGl0dXRvIGRlIEVuZ2VuaGFyaWEgQmlvbWVkaWNhLCBSLiBBbGZyZWRvIEFs
bGVuIDIwOCwgNDIwMC0xMzUgUG9ydG8sIFBvcnR1Z2FsLiYjeEQ7Q2hlbWljYWwgRW5naW5lZXJp
bmcgRGVwYXJ0bWVudCwgSVNFUC1JbnN0aXR1dG8gU3VwZXJpb3IgZGUgRW5nZW5oYXJpYSBkbyBQ
b3J0bywgSVBQLUluc3RpdHV0byBQb2xpdGVjbmljbyBkbyBQb3J0bywgUi4gRHIuIEFudG9uaW8g
QmVybmFyZGlubyBkZSBBbG1laWRhIDQzMSwgNDIwMC0wNzIgUG9ydG8sIFBvcnR1Z2FsLiYjeEQ7
RVBJVW5pdC1JbnN0aXR1dG8gZGUgU2F1ZGUgUHVibGljYSwgVW5pdmVyc2lkYWRlIGRvIFBvcnRv
LCBSdWEgZGFzIFRhaXBhcyAxMzUsIDQwNTAtNjAwIFBvcnRvLCBQb3J0dWdhbC4mI3hEO1RlY2g0
TUVELCBVUFRFQywgQVNQUkVMQSBJLCBPZmZpY2UtTGFiIDAuMTYsIEJ1c2luZXNzIENhbXB1cywg
Ui4gQWxmcmVkbyBBbGxlbiwgNDU1LzQ2MSwgNDIwMC0xMzUgUG9ydG8sIFBvcnR1Z2FsLiYjeEQ7
TWVkLCBNZWRpdGVycmFuZWFuIEluc3RpdHV0ZSBmb3IgQWdyaWN1bHR1cmUsIEVudmlyb25tZW50
IGFuZCBEZXZlbG9wbWVudCwgVW5pdmVyc2l0eSBvZiBFdm9yYSwgUG9sbyBkYSBNaXRyYSwgQXBh
cnRhZG8gOTQsIDcwMDYtNTU0IEV2b3JhLCBQb3J0dWdhbC4mI3hEO0lQQVRJTVVQLUluc3RpdHV0
byBkZSBQYXRvbG9naWEgZSBJbXVub2xvZ2lhLCBVbml2ZXJzaWRhZGUgZG8gUG9ydG8sIFJ1YSBK
dWxpbyBBbWFyYWwgZGUgQ2FydmFsaG8gNDUsIDQyMDAtMTM1IFBvcnRvLCBQb3J0dWdhbC4mI3hE
O0ZFVVAtRmFjdWxkYWRlIGRlIEVuZ2VuaGFyaWEsIFVuaXZlcnNpZGFkZSBkbyBQb3J0bywgUi4g
RHIuIFJvYmVydG8gRnJpYXMsIDQyMDAtNDY1IFBvcnRvLCBQb3J0dWdhbC4mI3hEO0NIVVNKLUNl
bnRybyBIb3NwaXRhbGFyIFVuaXZlcnNpdGFyaW8gUy4gSm9hbywgQWxhbWVkYSBQcm9mLiBIZXJu
YW5pIE1vbnRlaXJvLCA0MjAwLTMxOSBQb3J0bywgUG9ydHVnYWwuPC9hdXRoLWFkZHJlc3M+PHRp
dGxlcz48dGl0bGU+VmFuY29teWNpbi1Mb2FkZWQsIE5hbm9oeWRyb3h5YXBhdGl0ZS1CYXNlZCBT
Y2FmZm9sZCBmb3IgT3N0ZW9teWVsaXRpcyBUcmVhdG1lbnQ6IEluIFZpdm8gUmFiYml0IFRveGlj
b2xvZ2ljYWwgVGVzdHMgYW5kIEluIFZpdm8gRWZmaWNhY3kgVGVzdHMgaW4gYSBTaGVlcCBNb2Rl
bDwvdGl0bGU+PHNlY29uZGFyeS10aXRsZT5CaW9lbmdpbmVlcmluZyAoQmFzZWwpPC9zZWNvbmRh
cnktdGl0bGU+PC90aXRsZXM+PHBlcmlvZGljYWw+PGZ1bGwtdGl0bGU+QmlvZW5naW5lZXJpbmcg
KEJhc2VsKTwvZnVsbC10aXRsZT48L3BlcmlvZGljYWw+PHZvbHVtZT4xMDwvdm9sdW1lPjxudW1i
ZXI+MjwvbnVtYmVyPjxlZGl0aW9uPjIwMjMwMjA0PC9lZGl0aW9uPjxrZXl3b3Jkcz48a2V5d29y
ZD5kcnVnIGRlbGl2ZXJ5PC9rZXl3b3JkPjxrZXl3b3JkPm5hbm9oeWRyb3h5YXBhdGl0ZTwva2V5
d29yZD48a2V5d29yZD5vc3Rlb215ZWxpdGlzPC9rZXl3b3JkPjxrZXl3b3JkPnZhbmNvbXljaW48
L2tleXdvcmQ+PC9rZXl3b3Jkcz48ZGF0ZXM+PHllYXI+MjAyMzwveWVhcj48cHViLWRhdGVzPjxk
YXRlPkZlYiA0PC9kYXRlPjwvcHViLWRhdGVzPjwvZGF0ZXM+PGlzYm4+MjMwNi01MzU0IChQcmlu
dCkmI3hEOzIzMDYtNTM1NCAoRWxlY3Ryb25pYykmI3hEOzIzMDYtNTM1NCAoTGlua2luZyk8L2lz
Ym4+PGFjY2Vzc2lvbi1udW0+MzY4Mjk3MDA8L2FjY2Vzc2lvbi1udW0+PHVybHM+PHJlbGF0ZWQt
dXJscz48dXJsPmh0dHBzOi8vd3d3Lm5jYmkubmxtLm5paC5nb3YvcHVibWVkLzM2ODI5NzAwPC91
cmw+PC9yZWxhdGVkLXVybHM+PC91cmxzPjxjdXN0b20xPlRoZSBhdXRob3JzIGRlY2xhcmUgbm8g
Y29uZmxpY3Qgb2YgaW50ZXJlc3QuPC9jdXN0b20xPjxjdXN0b20yPlBNQzk5NTI3MDI8L2N1c3Rv
bTI+PGVsZWN0cm9uaWMtcmVzb3VyY2UtbnVtPjEwLjMzOTAvYmlvZW5naW5lZXJpbmcxMDAyMDIw
NjwvZWxlY3Ryb25pYy1yZXNvdXJjZS1udW0+PHJlbW90ZS1kYXRhYmFzZS1uYW1lPlB1Yk1lZC1u
b3QtTUVETElORTwvcmVtb3RlLWRhdGFiYXNlLW5hbWU+PHJlbW90ZS1kYXRhYmFzZS1wcm92aWRl
cj5OTE08L3JlbW90ZS1kYXRhYmFzZS1wcm92aWRlcj48L3JlY29yZD48L0NpdGU+PC9FbmROb3Rl
PgB=
</w:fldData>
        </w:fldChar>
      </w:r>
      <w:r w:rsidR="00EB5F7B" w:rsidRPr="001E3493">
        <w:instrText xml:space="preserve"> ADDIN EN.CITE </w:instrText>
      </w:r>
      <w:r w:rsidR="00EB5F7B" w:rsidRPr="001E3493">
        <w:fldChar w:fldCharType="begin">
          <w:fldData xml:space="preserve">PEVuZE5vdGU+PENpdGU+PEF1dGhvcj5DaGFuZzwvQXV0aG9yPjxZZWFyPjIwMTM8L1llYXI+PFJl
Y051bT4xNTE8L1JlY051bT48RGlzcGxheVRleHQ+WzY0LCAxNDFdPC9EaXNwbGF5VGV4dD48cmVj
b3JkPjxyZWMtbnVtYmVyPjE1MTwvcmVjLW51bWJlcj48Zm9yZWlnbi1rZXlzPjxrZXkgYXBwPSJF
TiIgZGItaWQ9InhhZXZ6ZmQ5bHdheHNjZXN3MGM1OWRlZTJlZXY5ZWVmYXR2dCIgdGltZXN0YW1w
PSIxNzM0MDIyMTI0Ij4xNTE8L2tleT48L2ZvcmVpZ24ta2V5cz48cmVmLXR5cGUgbmFtZT0iSm91
cm5hbCBBcnRpY2xlIj4xNzwvcmVmLXR5cGU+PGNvbnRyaWJ1dG9ycz48YXV0aG9ycz48YXV0aG9y
PkNoYW5nLCBaLjwvYXV0aG9yPjxhdXRob3I+SG91LCBULjwvYXV0aG9yPjxhdXRob3I+V3UsIFgu
PC9hdXRob3I+PGF1dGhvcj5MdW8sIEYuPC9hdXRob3I+PGF1dGhvcj5YaW5nLCBKLjwvYXV0aG9y
PjxhdXRob3I+TGksIFouPC9hdXRob3I+PGF1dGhvcj5DaGVuLCBRLjwvYXV0aG9yPjxhdXRob3I+
WXUsIEIuPC9hdXRob3I+PGF1dGhvcj5YdSwgSi48L2F1dGhvcj48YXV0aG9yPlhpZSwgWi48L2F1
dGhvcj48L2F1dGhvcnM+PC9jb250cmlidXRvcnM+PGF1dGgtYWRkcmVzcz4xLiBOYXRpb25hbCAm
YW1wOyBSZWdpb25hbCBVbml0ZWQgRW5naW5lZXJpbmcgTGFiIG9mIFRpc3N1ZSBFbmdpbmVlcmlu
ZywgRGVwYXJ0bWVudCBvZiBPcnRob3BhZWRpY3MsIFNvdXRod2VzdCBIb3NwaXRhbCwgdGhlIFRo
aXJkIE1pbGl0YXJ5IE1lZGljYWwgVW5pdmVyc2l0eSwgQ2hvbmdxaW5nLCBDaGluYS4gOyAyLiBD
ZW50ZXIgb2YgUmVnZW5ldGl2ZSBhbmQgUmVjb25zdHJ1Y3RpdmUgRW5naW5lZXJpbmcgVGVjaG5v
bG9neSBpbiBDaG9uZ3FpbmcgQ2l0eSwgQ2hvbmdxaW5nLCBDaGluYS4gOyAzLiBMYWJvcmF0b3J5
IG9mIFRpc3N1ZSBFbmdpbmVlcmluZyBpbiBDaG9uZ3FpbmcgQ2l0eSwgQ2hvbmdxaW5nLCBDaGlu
YS4gOyA0LiBEZXBhcnRtZW50IG9mIE9ydGhvcGVkaWNzLCBHZW5lcmFsIEhvc3BpdGFsIG9mIEpp
bmFuIE1pbGl0YXJ5IENvbW1hbmRpbmcgUmVnaW9uLCBKaW5hbiwgQ2hpbmEuPC9hdXRoLWFkZHJl
c3M+PHRpdGxlcz48dGl0bGU+QW4gYW50aS1pbmZlY3Rpb24gdGlzc3VlLWVuZ2luZWVyZWQgY29u
c3RydWN0IGRlbGl2ZXJpbmcgdmFuY29teWNpbjogaXRzIGV2YWx1YXRpb24gaW4gYSBnb2F0IG1v
ZGVsIG9mIGZlbXVyIGRlZmVjdDwvdGl0bGU+PHNlY29uZGFyeS10aXRsZT5JbnQgSiBNZWQgU2Np
PC9zZWNvbmRhcnktdGl0bGU+PC90aXRsZXM+PHBlcmlvZGljYWw+PGZ1bGwtdGl0bGU+SW50IEog
TWVkIFNjaTwvZnVsbC10aXRsZT48L3BlcmlvZGljYWw+PHBhZ2VzPjE3NjEtNzA8L3BhZ2VzPjx2
b2x1bWU+MTA8L3ZvbHVtZT48bnVtYmVyPjEyPC9udW1iZXI+PGVkaXRpb24+MjAxMzEwMTU8L2Vk
aXRpb24+PGtleXdvcmRzPjxrZXl3b3JkPkFuaW1hbHM8L2tleXdvcmQ+PGtleXdvcmQ+QW50aS1C
YWN0ZXJpYWwgQWdlbnRzL2FkbWluaXN0cmF0aW9uICZhbXA7IGRvc2FnZTwva2V5d29yZD48a2V5
d29yZD5Cb25lIFRyYW5zcGxhbnRhdGlvbi9hZHZlcnNlIGVmZmVjdHMvKm1ldGhvZHM8L2tleXdv
cmQ+PGtleXdvcmQ+RGlzZWFzZSBNb2RlbHMsIEFuaW1hbDwva2V5d29yZD48a2V5d29yZD5GZW11
ci9taWNyb2Jpb2xvZ3kvc3VyZ2VyeS90cmFuc3BsYW50YXRpb248L2tleXdvcmQ+PGtleXdvcmQ+
RmlicmluL2FkbWluaXN0cmF0aW9uICZhbXA7IGRvc2FnZTwva2V5d29yZD48a2V5d29yZD5Hb2F0
cy9zdXJnZXJ5PC9rZXl3b3JkPjxrZXl3b3JkPkh1bWFuczwva2V5d29yZD48a2V5d29yZD5TdGFw
aHlsb2NvY2N1cyBhdXJldXMvZHJ1ZyBlZmZlY3RzL3BhdGhvZ2VuaWNpdHk8L2tleXdvcmQ+PGtl
eXdvcmQ+KlRpc3N1ZSBFbmdpbmVlcmluZzwva2V5d29yZD48a2V5d29yZD5UcmFuc3BsYW50cy9t
aWNyb2Jpb2xvZ3k8L2tleXdvcmQ+PGtleXdvcmQ+VmFuY29teWNpbi8qYWRtaW5pc3RyYXRpb24g
JmFtcDsgZG9zYWdlPC9rZXl3b3JkPjxrZXl3b3JkPipXb3VuZCBIZWFsaW5nPC9rZXl3b3JkPjxr
ZXl3b3JkPlRpc3N1ZS1lbmdpbmVlcmVkIGNvbnN0cnVjdDwva2V5d29yZD48a2V5d29yZD5hbnRp
LWluZmVjdGlvbjwva2V5d29yZD48a2V5d29yZD5ib25lIHJlY29uc3RydWN0aW9uLjwva2V5d29y
ZD48a2V5d29yZD5jb250cm9sbGVkIHJlbGVhc2U8L2tleXdvcmQ+PC9rZXl3b3Jkcz48ZGF0ZXM+
PHllYXI+MjAxMzwveWVhcj48L2RhdGVzPjxpc2JuPjE0NDktMTkwNyAoRWxlY3Ryb25pYykmI3hE
OzE0NDktMTkwNyAoTGlua2luZyk8L2lzYm4+PGFjY2Vzc2lvbi1udW0+MjQxNTE0NDY8L2FjY2Vz
c2lvbi1udW0+PHVybHM+PHJlbGF0ZWQtdXJscz48dXJsPmh0dHBzOi8vd3d3Lm5jYmkubmxtLm5p
aC5nb3YvcHVibWVkLzI0MTUxNDQ2PC91cmw+PC9yZWxhdGVkLXVybHM+PC91cmxzPjxjdXN0b20x
PkNvbXBldGluZyBJbnRlcmVzdHM6IFRoZSBhdXRob3JzIGhhdmUgZGVjbGFyZWQgdGhhdCBubyBj
b21wZXRpbmcgaW50ZXJlc3QgZXhpc3RzLjwvY3VzdG9tMT48Y3VzdG9tMj5QTUMzODA0ODAwPC9j
dXN0b20yPjxlbGVjdHJvbmljLXJlc291cmNlLW51bT4xMC43MTUwL2lqbXMuNjI5NDwvZWxlY3Ry
b25pYy1yZXNvdXJjZS1udW0+PHJlbW90ZS1kYXRhYmFzZS1uYW1lPk1lZGxpbmU8L3JlbW90ZS1k
YXRhYmFzZS1uYW1lPjxyZW1vdGUtZGF0YWJhc2UtcHJvdmlkZXI+TkxNPC9yZW1vdGUtZGF0YWJh
c2UtcHJvdmlkZXI+PC9yZWNvcmQ+PC9DaXRlPjxDaXRlPjxBdXRob3I+QWxlZ3JldGU8L0F1dGhv
cj48WWVhcj4yMDIzPC9ZZWFyPjxSZWNOdW0+NTk8L1JlY051bT48cmVjb3JkPjxyZWMtbnVtYmVy
PjU5PC9yZWMtbnVtYmVyPjxmb3JlaWduLWtleXM+PGtleSBhcHA9IkVOIiBkYi1pZD0iejV6ejl6
NTJhZnY1ZDZlOWV2bjU1emRnZWY1ZWF3dGYwcmVlIiB0aW1lc3RhbXA9IjE3MzYzODQ4NzMiPjU5
PC9rZXk+PC9mb3JlaWduLWtleXM+PHJlZi10eXBlIG5hbWU9IkpvdXJuYWwgQXJ0aWNsZSI+MTc8
L3JlZi10eXBlPjxjb250cmlidXRvcnM+PGF1dGhvcnM+PGF1dGhvcj5BbGVncmV0ZSwgTi48L2F1
dGhvcj48YXV0aG9yPlNvdXNhLCBTLiBSLjwvYXV0aG9yPjxhdXRob3I+UGFkcmFvLCBULjwvYXV0
aG9yPjxhdXRob3I+Q2FydmFsaG8sIEEuPC9hdXRob3I+PGF1dGhvcj5MdWNhcywgUi48L2F1dGhv
cj48YXV0aG9yPkNhbmFkYXMsIFIuIEYuPC9hdXRob3I+PGF1dGhvcj5MYXZyYWRvciwgQy48L2F1
dGhvcj48YXV0aG9yPkFsZXhhbmRyZSwgTi48L2F1dGhvcj48YXV0aG9yPkdhcnRuZXIsIEYuPC9h
dXRob3I+PGF1dGhvcj5Nb250ZWlybywgRi4gSi48L2F1dGhvcj48YXV0aG9yPkd1dGllcnJlcywg
TS48L2F1dGhvcj48L2F1dGhvcnM+PC9jb250cmlidXRvcnM+PGF1dGgtYWRkcmVzcz5pM1MtSW5z
dGl0dXRvIGRlIEludmVzdGlnYWNhbyBlIElub3ZhY2FvIGVtIFNhdWRlLCBVbml2ZXJzaWRhZGUg
ZG8gUG9ydG8sIFIuIEFsZnJlZG8gQWxsZW4gMjA4LCA0MjAwLTEzNSBQb3J0bywgUG9ydHVnYWwu
JiN4RDtGTVVQLUZhY3VsZGFkZSBkZSBNZWRpY2luYSwgVW5pdmVyc2lkYWRlIGRvIFBvcnRvLCBB
bGFtZWRhIFByb2YuIEhlcm5hbmkgTW9udGVpcm8sIDQyMDAtMzE5IFBvcnRvLCBQb3J0dWdhbC4m
I3hEO0lORUItSW5zdGl0dXRvIGRlIEVuZ2VuaGFyaWEgQmlvbWVkaWNhLCBSLiBBbGZyZWRvIEFs
bGVuIDIwOCwgNDIwMC0xMzUgUG9ydG8sIFBvcnR1Z2FsLiYjeEQ7Q2hlbWljYWwgRW5naW5lZXJp
bmcgRGVwYXJ0bWVudCwgSVNFUC1JbnN0aXR1dG8gU3VwZXJpb3IgZGUgRW5nZW5oYXJpYSBkbyBQ
b3J0bywgSVBQLUluc3RpdHV0byBQb2xpdGVjbmljbyBkbyBQb3J0bywgUi4gRHIuIEFudG9uaW8g
QmVybmFyZGlubyBkZSBBbG1laWRhIDQzMSwgNDIwMC0wNzIgUG9ydG8sIFBvcnR1Z2FsLiYjeEQ7
RVBJVW5pdC1JbnN0aXR1dG8gZGUgU2F1ZGUgUHVibGljYSwgVW5pdmVyc2lkYWRlIGRvIFBvcnRv
LCBSdWEgZGFzIFRhaXBhcyAxMzUsIDQwNTAtNjAwIFBvcnRvLCBQb3J0dWdhbC4mI3hEO1RlY2g0
TUVELCBVUFRFQywgQVNQUkVMQSBJLCBPZmZpY2UtTGFiIDAuMTYsIEJ1c2luZXNzIENhbXB1cywg
Ui4gQWxmcmVkbyBBbGxlbiwgNDU1LzQ2MSwgNDIwMC0xMzUgUG9ydG8sIFBvcnR1Z2FsLiYjeEQ7
TWVkLCBNZWRpdGVycmFuZWFuIEluc3RpdHV0ZSBmb3IgQWdyaWN1bHR1cmUsIEVudmlyb25tZW50
IGFuZCBEZXZlbG9wbWVudCwgVW5pdmVyc2l0eSBvZiBFdm9yYSwgUG9sbyBkYSBNaXRyYSwgQXBh
cnRhZG8gOTQsIDcwMDYtNTU0IEV2b3JhLCBQb3J0dWdhbC4mI3hEO0lQQVRJTVVQLUluc3RpdHV0
byBkZSBQYXRvbG9naWEgZSBJbXVub2xvZ2lhLCBVbml2ZXJzaWRhZGUgZG8gUG9ydG8sIFJ1YSBK
dWxpbyBBbWFyYWwgZGUgQ2FydmFsaG8gNDUsIDQyMDAtMTM1IFBvcnRvLCBQb3J0dWdhbC4mI3hE
O0ZFVVAtRmFjdWxkYWRlIGRlIEVuZ2VuaGFyaWEsIFVuaXZlcnNpZGFkZSBkbyBQb3J0bywgUi4g
RHIuIFJvYmVydG8gRnJpYXMsIDQyMDAtNDY1IFBvcnRvLCBQb3J0dWdhbC4mI3hEO0NIVVNKLUNl
bnRybyBIb3NwaXRhbGFyIFVuaXZlcnNpdGFyaW8gUy4gSm9hbywgQWxhbWVkYSBQcm9mLiBIZXJu
YW5pIE1vbnRlaXJvLCA0MjAwLTMxOSBQb3J0bywgUG9ydHVnYWwuPC9hdXRoLWFkZHJlc3M+PHRp
dGxlcz48dGl0bGU+VmFuY29teWNpbi1Mb2FkZWQsIE5hbm9oeWRyb3h5YXBhdGl0ZS1CYXNlZCBT
Y2FmZm9sZCBmb3IgT3N0ZW9teWVsaXRpcyBUcmVhdG1lbnQ6IEluIFZpdm8gUmFiYml0IFRveGlj
b2xvZ2ljYWwgVGVzdHMgYW5kIEluIFZpdm8gRWZmaWNhY3kgVGVzdHMgaW4gYSBTaGVlcCBNb2Rl
bDwvdGl0bGU+PHNlY29uZGFyeS10aXRsZT5CaW9lbmdpbmVlcmluZyAoQmFzZWwpPC9zZWNvbmRh
cnktdGl0bGU+PC90aXRsZXM+PHBlcmlvZGljYWw+PGZ1bGwtdGl0bGU+QmlvZW5naW5lZXJpbmcg
KEJhc2VsKTwvZnVsbC10aXRsZT48L3BlcmlvZGljYWw+PHZvbHVtZT4xMDwvdm9sdW1lPjxudW1i
ZXI+MjwvbnVtYmVyPjxlZGl0aW9uPjIwMjMwMjA0PC9lZGl0aW9uPjxrZXl3b3Jkcz48a2V5d29y
ZD5kcnVnIGRlbGl2ZXJ5PC9rZXl3b3JkPjxrZXl3b3JkPm5hbm9oeWRyb3h5YXBhdGl0ZTwva2V5
d29yZD48a2V5d29yZD5vc3Rlb215ZWxpdGlzPC9rZXl3b3JkPjxrZXl3b3JkPnZhbmNvbXljaW48
L2tleXdvcmQ+PC9rZXl3b3Jkcz48ZGF0ZXM+PHllYXI+MjAyMzwveWVhcj48cHViLWRhdGVzPjxk
YXRlPkZlYiA0PC9kYXRlPjwvcHViLWRhdGVzPjwvZGF0ZXM+PGlzYm4+MjMwNi01MzU0IChQcmlu
dCkmI3hEOzIzMDYtNTM1NCAoRWxlY3Ryb25pYykmI3hEOzIzMDYtNTM1NCAoTGlua2luZyk8L2lz
Ym4+PGFjY2Vzc2lvbi1udW0+MzY4Mjk3MDA8L2FjY2Vzc2lvbi1udW0+PHVybHM+PHJlbGF0ZWQt
dXJscz48dXJsPmh0dHBzOi8vd3d3Lm5jYmkubmxtLm5paC5nb3YvcHVibWVkLzM2ODI5NzAwPC91
cmw+PC9yZWxhdGVkLXVybHM+PC91cmxzPjxjdXN0b20xPlRoZSBhdXRob3JzIGRlY2xhcmUgbm8g
Y29uZmxpY3Qgb2YgaW50ZXJlc3QuPC9jdXN0b20xPjxjdXN0b20yPlBNQzk5NTI3MDI8L2N1c3Rv
bTI+PGVsZWN0cm9uaWMtcmVzb3VyY2UtbnVtPjEwLjMzOTAvYmlvZW5naW5lZXJpbmcxMDAyMDIw
NjwvZWxlY3Ryb25pYy1yZXNvdXJjZS1udW0+PHJlbW90ZS1kYXRhYmFzZS1uYW1lPlB1Yk1lZC1u
b3QtTUVETElORTwvcmVtb3RlLWRhdGFiYXNlLW5hbWU+PHJlbW90ZS1kYXRhYmFzZS1wcm92aWRl
cj5OTE08L3JlbW90ZS1kYXRhYmFzZS1wcm92aWRlcj48L3JlY29yZD48L0NpdGU+PC9FbmROb3Rl
PgB=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[64, 141]</w:t>
      </w:r>
      <w:r w:rsidRPr="001E3493">
        <w:fldChar w:fldCharType="end"/>
      </w:r>
      <w:r w:rsidRPr="001E3493">
        <w:t>, further demonstrating their importance in orthopedic research. The goat model is favored due to its anatomical</w:t>
      </w:r>
      <w:r w:rsidRPr="001E3493">
        <w:fldChar w:fldCharType="begin"/>
      </w:r>
      <w:r w:rsidR="00EB5F7B" w:rsidRPr="001E3493">
        <w:instrText xml:space="preserve"> ADDIN EN.CITE &lt;EndNote&gt;&lt;Cite&gt;&lt;Author&gt;Patel&lt;/Author&gt;&lt;Year&gt;2009&lt;/Year&gt;&lt;RecNum&gt;148&lt;/RecNum&gt;&lt;DisplayText&gt;[140]&lt;/DisplayText&gt;&lt;record&gt;&lt;rec-number&gt;148&lt;/rec-number&gt;&lt;foreign-keys&gt;&lt;key app="EN" db-id="xaevzfd9lwaxscesw0c59dee2eev9eefatvt" timestamp="1734021577"&gt;148&lt;/key&gt;&lt;/foreign-keys&gt;&lt;ref-type name="Journal Article"&gt;17&lt;/ref-type&gt;&lt;contributors&gt;&lt;authors&gt;&lt;author&gt;Patel, M.&lt;/author&gt;&lt;author&gt;Rojavin, Y.&lt;/author&gt;&lt;author&gt;Jamali, A. A.&lt;/author&gt;&lt;author&gt;Wasielewski, S. J.&lt;/author&gt;&lt;author&gt;Salgado, C. J.&lt;/author&gt;&lt;/authors&gt;&lt;/contributors&gt;&lt;auth-address&gt;Department of Surgery, Cooper University Hospital, Robert Wood Johnson Medical School, Camden, New Jersey.&lt;/auth-address&gt;&lt;titles&gt;&lt;title&gt;Animal models for the study of osteomyelitis&lt;/title&gt;&lt;secondary-title&gt;Semin Plast Surg&lt;/secondary-title&gt;&lt;/titles&gt;&lt;periodical&gt;&lt;full-title&gt;Semin Plast Surg&lt;/full-title&gt;&lt;/periodical&gt;&lt;pages&gt;148-54&lt;/pages&gt;&lt;volume&gt;23&lt;/volume&gt;&lt;number&gt;2&lt;/number&gt;&lt;keywords&gt;&lt;keyword&gt;Osteomyelitis&lt;/keyword&gt;&lt;keyword&gt;animal models&lt;/keyword&gt;&lt;keyword&gt;canine&lt;/keyword&gt;&lt;keyword&gt;goat&lt;/keyword&gt;&lt;keyword&gt;mouse&lt;/keyword&gt;&lt;keyword&gt;rabbit&lt;/keyword&gt;&lt;/keywords&gt;&lt;dates&gt;&lt;year&gt;2009&lt;/year&gt;&lt;pub-dates&gt;&lt;date&gt;May&lt;/date&gt;&lt;/pub-dates&gt;&lt;/dates&gt;&lt;isbn&gt;1536-0067 (Electronic)&amp;#xD;1535-2188 (Print)&amp;#xD;1535-2188 (Linking)&lt;/isbn&gt;&lt;accession-num&gt;20567737&lt;/accession-num&gt;&lt;urls&gt;&lt;related-urls&gt;&lt;url&gt;https://www.ncbi.nlm.nih.gov/pubmed/20567737&lt;/url&gt;&lt;/related-urls&gt;&lt;/urls&gt;&lt;custom2&gt;PMC2884898&lt;/custom2&gt;&lt;electronic-resource-num&gt;10.1055/s-0029-1214167&lt;/electronic-resource-num&gt;&lt;remote-database-name&gt;PubMed-not-MEDLINE&lt;/remote-database-name&gt;&lt;remote-database-provider&gt;NLM&lt;/remote-database-provider&gt;&lt;/record&gt;&lt;/Cite&gt;&lt;/EndNote&gt;</w:instrText>
      </w:r>
      <w:r w:rsidRPr="001E3493">
        <w:fldChar w:fldCharType="separate"/>
      </w:r>
      <w:r w:rsidR="00EB5F7B" w:rsidRPr="001E3493">
        <w:rPr>
          <w:noProof/>
        </w:rPr>
        <w:t>[140]</w:t>
      </w:r>
      <w:r w:rsidRPr="001E3493">
        <w:fldChar w:fldCharType="end"/>
      </w:r>
      <w:r w:rsidRPr="001E3493">
        <w:t xml:space="preserve"> and bone remodeling properties</w:t>
      </w:r>
      <w:r w:rsidRPr="001E3493">
        <w:fldChar w:fldCharType="begin"/>
      </w:r>
      <w:r w:rsidR="00EB5F7B" w:rsidRPr="001E3493">
        <w:instrText xml:space="preserve"> ADDIN EN.CITE &lt;EndNote&gt;&lt;Cite&gt;&lt;Author&gt;Pearce&lt;/Author&gt;&lt;Year&gt;2007&lt;/Year&gt;&lt;RecNum&gt;152&lt;/RecNum&gt;&lt;DisplayText&gt;[142]&lt;/DisplayText&gt;&lt;record&gt;&lt;rec-number&gt;152&lt;/rec-number&gt;&lt;foreign-keys&gt;&lt;key app="EN" db-id="xaevzfd9lwaxscesw0c59dee2eev9eefatvt" timestamp="1734027872"&gt;152&lt;/key&gt;&lt;/foreign-keys&gt;&lt;ref-type name="Journal Article"&gt;17&lt;/ref-type&gt;&lt;contributors&gt;&lt;authors&gt;&lt;author&gt;Pearce, A. I.&lt;/author&gt;&lt;author&gt;Richards, R. G.&lt;/author&gt;&lt;author&gt;Milz, S.&lt;/author&gt;&lt;author&gt;Schneider, E.&lt;/author&gt;&lt;author&gt;Pearce, S. G.&lt;/author&gt;&lt;/authors&gt;&lt;/contributors&gt;&lt;auth-address&gt;AO Research Institute, AO Foundation, Clavadelerstrasse 8, Davos, Switzerland. alexandra.pearce@aofoundation.org&lt;/auth-address&gt;&lt;titles&gt;&lt;title&gt;Animal models for implant biomaterial research in bone: a review&lt;/title&gt;&lt;secondary-title&gt;Eur Cell Mater&lt;/secondary-title&gt;&lt;/titles&gt;&lt;periodical&gt;&lt;full-title&gt;Eur Cell Mater&lt;/full-title&gt;&lt;/periodical&gt;&lt;pages&gt;1-10&lt;/pages&gt;&lt;volume&gt;13&lt;/volume&gt;&lt;edition&gt;20070302&lt;/edition&gt;&lt;keywords&gt;&lt;keyword&gt;Animals&lt;/keyword&gt;&lt;keyword&gt;Bone Remodeling&lt;/keyword&gt;&lt;keyword&gt;*Bone Substitutes&lt;/keyword&gt;&lt;keyword&gt;Bone and Bones/anatomy &amp;amp; histology&lt;/keyword&gt;&lt;keyword&gt;Dogs&lt;/keyword&gt;&lt;keyword&gt;Goats/anatomy &amp;amp; histology&lt;/keyword&gt;&lt;keyword&gt;Humans&lt;/keyword&gt;&lt;keyword&gt;*Implants, Experimental&lt;/keyword&gt;&lt;keyword&gt;*Materials Testing&lt;/keyword&gt;&lt;keyword&gt;*Models, Animal&lt;/keyword&gt;&lt;keyword&gt;Rabbits&lt;/keyword&gt;&lt;keyword&gt;Sheep/anatomy &amp;amp; histology&lt;/keyword&gt;&lt;keyword&gt;Swine/anatomy &amp;amp; histology&lt;/keyword&gt;&lt;/keywords&gt;&lt;dates&gt;&lt;year&gt;2007&lt;/year&gt;&lt;pub-dates&gt;&lt;date&gt;Mar 2&lt;/date&gt;&lt;/pub-dates&gt;&lt;/dates&gt;&lt;isbn&gt;1473-2262 (Electronic)&amp;#xD;1473-2262 (Linking)&lt;/isbn&gt;&lt;accession-num&gt;17334975&lt;/accession-num&gt;&lt;urls&gt;&lt;related-urls&gt;&lt;url&gt;https://www.ncbi.nlm.nih.gov/pubmed/17334975&lt;/url&gt;&lt;/related-urls&gt;&lt;/urls&gt;&lt;electronic-resource-num&gt;10.22203/ecm.v013a01&lt;/electronic-resource-num&gt;&lt;remote-database-name&gt;Medline&lt;/remote-database-name&gt;&lt;remote-database-provider&gt;NLM&lt;/remote-database-provider&gt;&lt;/record&gt;&lt;/Cite&gt;&lt;/EndNote&gt;</w:instrText>
      </w:r>
      <w:r w:rsidRPr="001E3493">
        <w:fldChar w:fldCharType="separate"/>
      </w:r>
      <w:r w:rsidR="00EB5F7B" w:rsidRPr="001E3493">
        <w:rPr>
          <w:noProof/>
        </w:rPr>
        <w:t>[142]</w:t>
      </w:r>
      <w:r w:rsidRPr="001E3493">
        <w:fldChar w:fldCharType="end"/>
      </w:r>
      <w:r w:rsidRPr="001E3493">
        <w:t>, which closely resemble those of people. Chang et al. conducted a study in goats that successfully delivered vancomycin to treat osteomyelitis without compromising bone regenerative abilities, a significant advancement in the prophylactic field</w:t>
      </w:r>
      <w:r w:rsidRPr="001E3493">
        <w:fldChar w:fldCharType="begin">
          <w:fldData xml:space="preserve">PEVuZE5vdGU+PENpdGU+PEF1dGhvcj5DaGFuZzwvQXV0aG9yPjxZZWFyPjIwMTM8L1llYXI+PFJl
Y051bT4xNTE8L1JlY051bT48RGlzcGxheVRleHQ+WzE0MV08L0Rpc3BsYXlUZXh0PjxyZWNvcmQ+
PHJlYy1udW1iZXI+MTUxPC9yZWMtbnVtYmVyPjxmb3JlaWduLWtleXM+PGtleSBhcHA9IkVOIiBk
Yi1pZD0ieGFldnpmZDlsd2F4c2Nlc3cwYzU5ZGVlMmVldjllZWZhdHZ0IiB0aW1lc3RhbXA9IjE3
MzQwMjIxMjQiPjE1MTwva2V5PjwvZm9yZWlnbi1rZXlzPjxyZWYtdHlwZSBuYW1lPSJKb3VybmFs
IEFydGljbGUiPjE3PC9yZWYtdHlwZT48Y29udHJpYnV0b3JzPjxhdXRob3JzPjxhdXRob3I+Q2hh
bmcsIFouPC9hdXRob3I+PGF1dGhvcj5Ib3UsIFQuPC9hdXRob3I+PGF1dGhvcj5XdSwgWC48L2F1
dGhvcj48YXV0aG9yPkx1bywgRi48L2F1dGhvcj48YXV0aG9yPlhpbmcsIEouPC9hdXRob3I+PGF1
dGhvcj5MaSwgWi48L2F1dGhvcj48YXV0aG9yPkNoZW4sIFEuPC9hdXRob3I+PGF1dGhvcj5ZdSwg
Qi48L2F1dGhvcj48YXV0aG9yPlh1LCBKLjwvYXV0aG9yPjxhdXRob3I+WGllLCBaLjwvYXV0aG9y
PjwvYXV0aG9ycz48L2NvbnRyaWJ1dG9ycz48YXV0aC1hZGRyZXNzPjEuIE5hdGlvbmFsICZhbXA7
IFJlZ2lvbmFsIFVuaXRlZCBFbmdpbmVlcmluZyBMYWIgb2YgVGlzc3VlIEVuZ2luZWVyaW5nLCBE
ZXBhcnRtZW50IG9mIE9ydGhvcGFlZGljcywgU291dGh3ZXN0IEhvc3BpdGFsLCB0aGUgVGhpcmQg
TWlsaXRhcnkgTWVkaWNhbCBVbml2ZXJzaXR5LCBDaG9uZ3FpbmcsIENoaW5hLiA7IDIuIENlbnRl
ciBvZiBSZWdlbmV0aXZlIGFuZCBSZWNvbnN0cnVjdGl2ZSBFbmdpbmVlcmluZyBUZWNobm9sb2d5
IGluIENob25ncWluZyBDaXR5LCBDaG9uZ3FpbmcsIENoaW5hLiA7IDMuIExhYm9yYXRvcnkgb2Yg
VGlzc3VlIEVuZ2luZWVyaW5nIGluIENob25ncWluZyBDaXR5LCBDaG9uZ3FpbmcsIENoaW5hLiA7
IDQuIERlcGFydG1lbnQgb2YgT3J0aG9wZWRpY3MsIEdlbmVyYWwgSG9zcGl0YWwgb2YgSmluYW4g
TWlsaXRhcnkgQ29tbWFuZGluZyBSZWdpb24sIEppbmFuLCBDaGluYS48L2F1dGgtYWRkcmVzcz48
dGl0bGVzPjx0aXRsZT5BbiBhbnRpLWluZmVjdGlvbiB0aXNzdWUtZW5naW5lZXJlZCBjb25zdHJ1
Y3QgZGVsaXZlcmluZyB2YW5jb215Y2luOiBpdHMgZXZhbHVhdGlvbiBpbiBhIGdvYXQgbW9kZWwg
b2YgZmVtdXIgZGVmZWN0PC90aXRsZT48c2Vjb25kYXJ5LXRpdGxlPkludCBKIE1lZCBTY2k8L3Nl
Y29uZGFyeS10aXRsZT48L3RpdGxlcz48cGVyaW9kaWNhbD48ZnVsbC10aXRsZT5JbnQgSiBNZWQg
U2NpPC9mdWxsLXRpdGxlPjwvcGVyaW9kaWNhbD48cGFnZXM+MTc2MS03MDwvcGFnZXM+PHZvbHVt
ZT4xMDwvdm9sdW1lPjxudW1iZXI+MTI8L251bWJlcj48ZWRpdGlvbj4yMDEzMTAxNTwvZWRpdGlv
bj48a2V5d29yZHM+PGtleXdvcmQ+QW5pbWFsczwva2V5d29yZD48a2V5d29yZD5BbnRpLUJhY3Rl
cmlhbCBBZ2VudHMvYWRtaW5pc3RyYXRpb24gJmFtcDsgZG9zYWdlPC9rZXl3b3JkPjxrZXl3b3Jk
PkJvbmUgVHJhbnNwbGFudGF0aW9uL2FkdmVyc2UgZWZmZWN0cy8qbWV0aG9kczwva2V5d29yZD48
a2V5d29yZD5EaXNlYXNlIE1vZGVscywgQW5pbWFsPC9rZXl3b3JkPjxrZXl3b3JkPkZlbXVyL21p
Y3JvYmlvbG9neS9zdXJnZXJ5L3RyYW5zcGxhbnRhdGlvbjwva2V5d29yZD48a2V5d29yZD5GaWJy
aW4vYWRtaW5pc3RyYXRpb24gJmFtcDsgZG9zYWdlPC9rZXl3b3JkPjxrZXl3b3JkPkdvYXRzL3N1
cmdlcnk8L2tleXdvcmQ+PGtleXdvcmQ+SHVtYW5zPC9rZXl3b3JkPjxrZXl3b3JkPlN0YXBoeWxv
Y29jY3VzIGF1cmV1cy9kcnVnIGVmZmVjdHMvcGF0aG9nZW5pY2l0eTwva2V5d29yZD48a2V5d29y
ZD4qVGlzc3VlIEVuZ2luZWVyaW5nPC9rZXl3b3JkPjxrZXl3b3JkPlRyYW5zcGxhbnRzL21pY3Jv
YmlvbG9neTwva2V5d29yZD48a2V5d29yZD5WYW5jb215Y2luLyphZG1pbmlzdHJhdGlvbiAmYW1w
OyBkb3NhZ2U8L2tleXdvcmQ+PGtleXdvcmQ+KldvdW5kIEhlYWxpbmc8L2tleXdvcmQ+PGtleXdv
cmQ+VGlzc3VlLWVuZ2luZWVyZWQgY29uc3RydWN0PC9rZXl3b3JkPjxrZXl3b3JkPmFudGktaW5m
ZWN0aW9uPC9rZXl3b3JkPjxrZXl3b3JkPmJvbmUgcmVjb25zdHJ1Y3Rpb24uPC9rZXl3b3JkPjxr
ZXl3b3JkPmNvbnRyb2xsZWQgcmVsZWFzZTwva2V5d29yZD48L2tleXdvcmRzPjxkYXRlcz48eWVh
cj4yMDEzPC95ZWFyPjwvZGF0ZXM+PGlzYm4+MTQ0OS0xOTA3IChFbGVjdHJvbmljKSYjeEQ7MTQ0
OS0xOTA3IChMaW5raW5nKTwvaXNibj48YWNjZXNzaW9uLW51bT4yNDE1MTQ0NjwvYWNjZXNzaW9u
LW51bT48dXJscz48cmVsYXRlZC11cmxzPjx1cmw+aHR0cHM6Ly93d3cubmNiaS5ubG0ubmloLmdv
di9wdWJtZWQvMjQxNTE0NDY8L3VybD48L3JlbGF0ZWQtdXJscz48L3VybHM+PGN1c3RvbTE+Q29t
cGV0aW5nIEludGVyZXN0czogVGhlIGF1dGhvcnMgaGF2ZSBkZWNsYXJlZCB0aGF0IG5vIGNvbXBl
dGluZyBpbnRlcmVzdCBleGlzdHMuPC9jdXN0b20xPjxjdXN0b20yPlBNQzM4MDQ4MDA8L2N1c3Rv
bTI+PGVsZWN0cm9uaWMtcmVzb3VyY2UtbnVtPjEwLjcxNTAvaWptcy42Mjk0PC9lbGVjdHJvbmlj
LXJlc291cmNlLW51bT48cmVtb3RlLWRhdGFiYXNlLW5hbWU+TWVkbGluZTwvcmVtb3RlLWRhdGFi
YXNlLW5hbWU+PHJlbW90ZS1kYXRhYmFzZS1wcm92aWRlcj5OTE08L3JlbW90ZS1kYXRhYmFzZS1w
cm92aWRlcj48L3JlY29yZD48L0NpdGU+PC9FbmROb3RlPn==
</w:fldData>
        </w:fldChar>
      </w:r>
      <w:r w:rsidR="00EB5F7B" w:rsidRPr="001E3493">
        <w:instrText xml:space="preserve"> ADDIN EN.CITE </w:instrText>
      </w:r>
      <w:r w:rsidR="00EB5F7B" w:rsidRPr="001E3493">
        <w:fldChar w:fldCharType="begin">
          <w:fldData xml:space="preserve">PEVuZE5vdGU+PENpdGU+PEF1dGhvcj5DaGFuZzwvQXV0aG9yPjxZZWFyPjIwMTM8L1llYXI+PFJl
Y051bT4xNTE8L1JlY051bT48RGlzcGxheVRleHQ+WzE0MV08L0Rpc3BsYXlUZXh0PjxyZWNvcmQ+
PHJlYy1udW1iZXI+MTUxPC9yZWMtbnVtYmVyPjxmb3JlaWduLWtleXM+PGtleSBhcHA9IkVOIiBk
Yi1pZD0ieGFldnpmZDlsd2F4c2Nlc3cwYzU5ZGVlMmVldjllZWZhdHZ0IiB0aW1lc3RhbXA9IjE3
MzQwMjIxMjQiPjE1MTwva2V5PjwvZm9yZWlnbi1rZXlzPjxyZWYtdHlwZSBuYW1lPSJKb3VybmFs
IEFydGljbGUiPjE3PC9yZWYtdHlwZT48Y29udHJpYnV0b3JzPjxhdXRob3JzPjxhdXRob3I+Q2hh
bmcsIFouPC9hdXRob3I+PGF1dGhvcj5Ib3UsIFQuPC9hdXRob3I+PGF1dGhvcj5XdSwgWC48L2F1
dGhvcj48YXV0aG9yPkx1bywgRi48L2F1dGhvcj48YXV0aG9yPlhpbmcsIEouPC9hdXRob3I+PGF1
dGhvcj5MaSwgWi48L2F1dGhvcj48YXV0aG9yPkNoZW4sIFEuPC9hdXRob3I+PGF1dGhvcj5ZdSwg
Qi48L2F1dGhvcj48YXV0aG9yPlh1LCBKLjwvYXV0aG9yPjxhdXRob3I+WGllLCBaLjwvYXV0aG9y
PjwvYXV0aG9ycz48L2NvbnRyaWJ1dG9ycz48YXV0aC1hZGRyZXNzPjEuIE5hdGlvbmFsICZhbXA7
IFJlZ2lvbmFsIFVuaXRlZCBFbmdpbmVlcmluZyBMYWIgb2YgVGlzc3VlIEVuZ2luZWVyaW5nLCBE
ZXBhcnRtZW50IG9mIE9ydGhvcGFlZGljcywgU291dGh3ZXN0IEhvc3BpdGFsLCB0aGUgVGhpcmQg
TWlsaXRhcnkgTWVkaWNhbCBVbml2ZXJzaXR5LCBDaG9uZ3FpbmcsIENoaW5hLiA7IDIuIENlbnRl
ciBvZiBSZWdlbmV0aXZlIGFuZCBSZWNvbnN0cnVjdGl2ZSBFbmdpbmVlcmluZyBUZWNobm9sb2d5
IGluIENob25ncWluZyBDaXR5LCBDaG9uZ3FpbmcsIENoaW5hLiA7IDMuIExhYm9yYXRvcnkgb2Yg
VGlzc3VlIEVuZ2luZWVyaW5nIGluIENob25ncWluZyBDaXR5LCBDaG9uZ3FpbmcsIENoaW5hLiA7
IDQuIERlcGFydG1lbnQgb2YgT3J0aG9wZWRpY3MsIEdlbmVyYWwgSG9zcGl0YWwgb2YgSmluYW4g
TWlsaXRhcnkgQ29tbWFuZGluZyBSZWdpb24sIEppbmFuLCBDaGluYS48L2F1dGgtYWRkcmVzcz48
dGl0bGVzPjx0aXRsZT5BbiBhbnRpLWluZmVjdGlvbiB0aXNzdWUtZW5naW5lZXJlZCBjb25zdHJ1
Y3QgZGVsaXZlcmluZyB2YW5jb215Y2luOiBpdHMgZXZhbHVhdGlvbiBpbiBhIGdvYXQgbW9kZWwg
b2YgZmVtdXIgZGVmZWN0PC90aXRsZT48c2Vjb25kYXJ5LXRpdGxlPkludCBKIE1lZCBTY2k8L3Nl
Y29uZGFyeS10aXRsZT48L3RpdGxlcz48cGVyaW9kaWNhbD48ZnVsbC10aXRsZT5JbnQgSiBNZWQg
U2NpPC9mdWxsLXRpdGxlPjwvcGVyaW9kaWNhbD48cGFnZXM+MTc2MS03MDwvcGFnZXM+PHZvbHVt
ZT4xMDwvdm9sdW1lPjxudW1iZXI+MTI8L251bWJlcj48ZWRpdGlvbj4yMDEzMTAxNTwvZWRpdGlv
bj48a2V5d29yZHM+PGtleXdvcmQ+QW5pbWFsczwva2V5d29yZD48a2V5d29yZD5BbnRpLUJhY3Rl
cmlhbCBBZ2VudHMvYWRtaW5pc3RyYXRpb24gJmFtcDsgZG9zYWdlPC9rZXl3b3JkPjxrZXl3b3Jk
PkJvbmUgVHJhbnNwbGFudGF0aW9uL2FkdmVyc2UgZWZmZWN0cy8qbWV0aG9kczwva2V5d29yZD48
a2V5d29yZD5EaXNlYXNlIE1vZGVscywgQW5pbWFsPC9rZXl3b3JkPjxrZXl3b3JkPkZlbXVyL21p
Y3JvYmlvbG9neS9zdXJnZXJ5L3RyYW5zcGxhbnRhdGlvbjwva2V5d29yZD48a2V5d29yZD5GaWJy
aW4vYWRtaW5pc3RyYXRpb24gJmFtcDsgZG9zYWdlPC9rZXl3b3JkPjxrZXl3b3JkPkdvYXRzL3N1
cmdlcnk8L2tleXdvcmQ+PGtleXdvcmQ+SHVtYW5zPC9rZXl3b3JkPjxrZXl3b3JkPlN0YXBoeWxv
Y29jY3VzIGF1cmV1cy9kcnVnIGVmZmVjdHMvcGF0aG9nZW5pY2l0eTwva2V5d29yZD48a2V5d29y
ZD4qVGlzc3VlIEVuZ2luZWVyaW5nPC9rZXl3b3JkPjxrZXl3b3JkPlRyYW5zcGxhbnRzL21pY3Jv
YmlvbG9neTwva2V5d29yZD48a2V5d29yZD5WYW5jb215Y2luLyphZG1pbmlzdHJhdGlvbiAmYW1w
OyBkb3NhZ2U8L2tleXdvcmQ+PGtleXdvcmQ+KldvdW5kIEhlYWxpbmc8L2tleXdvcmQ+PGtleXdv
cmQ+VGlzc3VlLWVuZ2luZWVyZWQgY29uc3RydWN0PC9rZXl3b3JkPjxrZXl3b3JkPmFudGktaW5m
ZWN0aW9uPC9rZXl3b3JkPjxrZXl3b3JkPmJvbmUgcmVjb25zdHJ1Y3Rpb24uPC9rZXl3b3JkPjxr
ZXl3b3JkPmNvbnRyb2xsZWQgcmVsZWFzZTwva2V5d29yZD48L2tleXdvcmRzPjxkYXRlcz48eWVh
cj4yMDEzPC95ZWFyPjwvZGF0ZXM+PGlzYm4+MTQ0OS0xOTA3IChFbGVjdHJvbmljKSYjeEQ7MTQ0
OS0xOTA3IChMaW5raW5nKTwvaXNibj48YWNjZXNzaW9uLW51bT4yNDE1MTQ0NjwvYWNjZXNzaW9u
LW51bT48dXJscz48cmVsYXRlZC11cmxzPjx1cmw+aHR0cHM6Ly93d3cubmNiaS5ubG0ubmloLmdv
di9wdWJtZWQvMjQxNTE0NDY8L3VybD48L3JlbGF0ZWQtdXJscz48L3VybHM+PGN1c3RvbTE+Q29t
cGV0aW5nIEludGVyZXN0czogVGhlIGF1dGhvcnMgaGF2ZSBkZWNsYXJlZCB0aGF0IG5vIGNvbXBl
dGluZyBpbnRlcmVzdCBleGlzdHMuPC9jdXN0b20xPjxjdXN0b20yPlBNQzM4MDQ4MDA8L2N1c3Rv
bTI+PGVsZWN0cm9uaWMtcmVzb3VyY2UtbnVtPjEwLjcxNTAvaWptcy42Mjk0PC9lbGVjdHJvbmlj
LXJlc291cmNlLW51bT48cmVtb3RlLWRhdGFiYXNlLW5hbWU+TWVkbGluZTwvcmVtb3RlLWRhdGFi
YXNlLW5hbWU+PHJlbW90ZS1kYXRhYmFzZS1wcm92aWRlcj5OTE08L3JlbW90ZS1kYXRhYmFzZS1w
cm92aWRlcj48L3JlY29yZD48L0NpdGU+PC9FbmROb3RlPn==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[141]</w:t>
      </w:r>
      <w:r w:rsidRPr="001E3493">
        <w:fldChar w:fldCharType="end"/>
      </w:r>
      <w:r w:rsidRPr="001E3493">
        <w:t xml:space="preserve">. Similarly, </w:t>
      </w:r>
      <w:proofErr w:type="spellStart"/>
      <w:r w:rsidRPr="001E3493">
        <w:t>Alegrete</w:t>
      </w:r>
      <w:proofErr w:type="spellEnd"/>
      <w:r w:rsidRPr="001E3493">
        <w:t xml:space="preserve"> et. </w:t>
      </w:r>
      <w:proofErr w:type="gramStart"/>
      <w:r w:rsidRPr="001E3493">
        <w:t>al</w:t>
      </w:r>
      <w:proofErr w:type="gramEnd"/>
      <w:r w:rsidRPr="001E3493">
        <w:t xml:space="preserve"> successfully tested a nanohydroxyapatite-based scaffold in sheep, highlighting the clinical relevance of small ruminants as a model for testing biomaterials for orthopedic procedures</w:t>
      </w:r>
      <w:r w:rsidR="00BD17CC" w:rsidRPr="001E3493">
        <w:fldChar w:fldCharType="begin">
          <w:fldData xml:space="preserve">PEVuZE5vdGU+PENpdGU+PEF1dGhvcj5BbGVncmV0ZTwvQXV0aG9yPjxZZWFyPjIwMjM8L1llYXI+
PFJlY051bT41OTwvUmVjTnVtPjxEaXNwbGF5VGV4dD5bNjRdPC9EaXNwbGF5VGV4dD48cmVjb3Jk
PjxyZWMtbnVtYmVyPjU5PC9yZWMtbnVtYmVyPjxmb3JlaWduLWtleXM+PGtleSBhcHA9IkVOIiBk
Yi1pZD0iejV6ejl6NTJhZnY1ZDZlOWV2bjU1emRnZWY1ZWF3dGYwcmVlIiB0aW1lc3RhbXA9IjE3
MzYzODQ4NzMiPjU5PC9rZXk+PC9mb3JlaWduLWtleXM+PHJlZi10eXBlIG5hbWU9IkpvdXJuYWwg
QXJ0aWNsZSI+MTc8L3JlZi10eXBlPjxjb250cmlidXRvcnM+PGF1dGhvcnM+PGF1dGhvcj5BbGVn
cmV0ZSwgTi48L2F1dGhvcj48YXV0aG9yPlNvdXNhLCBTLiBSLjwvYXV0aG9yPjxhdXRob3I+UGFk
cmFvLCBULjwvYXV0aG9yPjxhdXRob3I+Q2FydmFsaG8sIEEuPC9hdXRob3I+PGF1dGhvcj5MdWNh
cywgUi48L2F1dGhvcj48YXV0aG9yPkNhbmFkYXMsIFIuIEYuPC9hdXRob3I+PGF1dGhvcj5MYXZy
YWRvciwgQy48L2F1dGhvcj48YXV0aG9yPkFsZXhhbmRyZSwgTi48L2F1dGhvcj48YXV0aG9yPkdh
cnRuZXIsIEYuPC9hdXRob3I+PGF1dGhvcj5Nb250ZWlybywgRi4gSi48L2F1dGhvcj48YXV0aG9y
Pkd1dGllcnJlcywgTS48L2F1dGhvcj48L2F1dGhvcnM+PC9jb250cmlidXRvcnM+PGF1dGgtYWRk
cmVzcz5pM1MtSW5zdGl0dXRvIGRlIEludmVzdGlnYWNhbyBlIElub3ZhY2FvIGVtIFNhdWRlLCBV
bml2ZXJzaWRhZGUgZG8gUG9ydG8sIFIuIEFsZnJlZG8gQWxsZW4gMjA4LCA0MjAwLTEzNSBQb3J0
bywgUG9ydHVnYWwuJiN4RDtGTVVQLUZhY3VsZGFkZSBkZSBNZWRpY2luYSwgVW5pdmVyc2lkYWRl
IGRvIFBvcnRvLCBBbGFtZWRhIFByb2YuIEhlcm5hbmkgTW9udGVpcm8sIDQyMDAtMzE5IFBvcnRv
LCBQb3J0dWdhbC4mI3hEO0lORUItSW5zdGl0dXRvIGRlIEVuZ2VuaGFyaWEgQmlvbWVkaWNhLCBS
LiBBbGZyZWRvIEFsbGVuIDIwOCwgNDIwMC0xMzUgUG9ydG8sIFBvcnR1Z2FsLiYjeEQ7Q2hlbWlj
YWwgRW5naW5lZXJpbmcgRGVwYXJ0bWVudCwgSVNFUC1JbnN0aXR1dG8gU3VwZXJpb3IgZGUgRW5n
ZW5oYXJpYSBkbyBQb3J0bywgSVBQLUluc3RpdHV0byBQb2xpdGVjbmljbyBkbyBQb3J0bywgUi4g
RHIuIEFudG9uaW8gQmVybmFyZGlubyBkZSBBbG1laWRhIDQzMSwgNDIwMC0wNzIgUG9ydG8sIFBv
cnR1Z2FsLiYjeEQ7RVBJVW5pdC1JbnN0aXR1dG8gZGUgU2F1ZGUgUHVibGljYSwgVW5pdmVyc2lk
YWRlIGRvIFBvcnRvLCBSdWEgZGFzIFRhaXBhcyAxMzUsIDQwNTAtNjAwIFBvcnRvLCBQb3J0dWdh
bC4mI3hEO1RlY2g0TUVELCBVUFRFQywgQVNQUkVMQSBJLCBPZmZpY2UtTGFiIDAuMTYsIEJ1c2lu
ZXNzIENhbXB1cywgUi4gQWxmcmVkbyBBbGxlbiwgNDU1LzQ2MSwgNDIwMC0xMzUgUG9ydG8sIFBv
cnR1Z2FsLiYjeEQ7TWVkLCBNZWRpdGVycmFuZWFuIEluc3RpdHV0ZSBmb3IgQWdyaWN1bHR1cmUs
IEVudmlyb25tZW50IGFuZCBEZXZlbG9wbWVudCwgVW5pdmVyc2l0eSBvZiBFdm9yYSwgUG9sbyBk
YSBNaXRyYSwgQXBhcnRhZG8gOTQsIDcwMDYtNTU0IEV2b3JhLCBQb3J0dWdhbC4mI3hEO0lQQVRJ
TVVQLUluc3RpdHV0byBkZSBQYXRvbG9naWEgZSBJbXVub2xvZ2lhLCBVbml2ZXJzaWRhZGUgZG8g
UG9ydG8sIFJ1YSBKdWxpbyBBbWFyYWwgZGUgQ2FydmFsaG8gNDUsIDQyMDAtMTM1IFBvcnRvLCBQ
b3J0dWdhbC4mI3hEO0ZFVVAtRmFjdWxkYWRlIGRlIEVuZ2VuaGFyaWEsIFVuaXZlcnNpZGFkZSBk
byBQb3J0bywgUi4gRHIuIFJvYmVydG8gRnJpYXMsIDQyMDAtNDY1IFBvcnRvLCBQb3J0dWdhbC4m
I3hEO0NIVVNKLUNlbnRybyBIb3NwaXRhbGFyIFVuaXZlcnNpdGFyaW8gUy4gSm9hbywgQWxhbWVk
YSBQcm9mLiBIZXJuYW5pIE1vbnRlaXJvLCA0MjAwLTMxOSBQb3J0bywgUG9ydHVnYWwuPC9hdXRo
LWFkZHJlc3M+PHRpdGxlcz48dGl0bGU+VmFuY29teWNpbi1Mb2FkZWQsIE5hbm9oeWRyb3h5YXBh
dGl0ZS1CYXNlZCBTY2FmZm9sZCBmb3IgT3N0ZW9teWVsaXRpcyBUcmVhdG1lbnQ6IEluIFZpdm8g
UmFiYml0IFRveGljb2xvZ2ljYWwgVGVzdHMgYW5kIEluIFZpdm8gRWZmaWNhY3kgVGVzdHMgaW4g
YSBTaGVlcCBNb2RlbDwvdGl0bGU+PHNlY29uZGFyeS10aXRsZT5CaW9lbmdpbmVlcmluZyAoQmFz
ZWwpPC9zZWNvbmRhcnktdGl0bGU+PC90aXRsZXM+PHBlcmlvZGljYWw+PGZ1bGwtdGl0bGU+Qmlv
ZW5naW5lZXJpbmcgKEJhc2VsKTwvZnVsbC10aXRsZT48L3BlcmlvZGljYWw+PHZvbHVtZT4xMDwv
dm9sdW1lPjxudW1iZXI+MjwvbnVtYmVyPjxlZGl0aW9uPjIwMjMwMjA0PC9lZGl0aW9uPjxrZXl3
b3Jkcz48a2V5d29yZD5kcnVnIGRlbGl2ZXJ5PC9rZXl3b3JkPjxrZXl3b3JkPm5hbm9oeWRyb3h5
YXBhdGl0ZTwva2V5d29yZD48a2V5d29yZD5vc3Rlb215ZWxpdGlzPC9rZXl3b3JkPjxrZXl3b3Jk
PnZhbmNvbXljaW48L2tleXdvcmQ+PC9rZXl3b3Jkcz48ZGF0ZXM+PHllYXI+MjAyMzwveWVhcj48
cHViLWRhdGVzPjxkYXRlPkZlYiA0PC9kYXRlPjwvcHViLWRhdGVzPjwvZGF0ZXM+PGlzYm4+MjMw
Ni01MzU0IChQcmludCkmI3hEOzIzMDYtNTM1NCAoRWxlY3Ryb25pYykmI3hEOzIzMDYtNTM1NCAo
TGlua2luZyk8L2lzYm4+PGFjY2Vzc2lvbi1udW0+MzY4Mjk3MDA8L2FjY2Vzc2lvbi1udW0+PHVy
bHM+PHJlbGF0ZWQtdXJscz48dXJsPmh0dHBzOi8vd3d3Lm5jYmkubmxtLm5paC5nb3YvcHVibWVk
LzM2ODI5NzAwPC91cmw+PC9yZWxhdGVkLXVybHM+PC91cmxzPjxjdXN0b20xPlRoZSBhdXRob3Jz
IGRlY2xhcmUgbm8gY29uZmxpY3Qgb2YgaW50ZXJlc3QuPC9jdXN0b20xPjxjdXN0b20yPlBNQzk5
NTI3MDI8L2N1c3RvbTI+PGVsZWN0cm9uaWMtcmVzb3VyY2UtbnVtPjEwLjMzOTAvYmlvZW5naW5l
ZXJpbmcxMDAyMDIwNjwvZWxlY3Ryb25pYy1yZXNvdXJjZS1udW0+PHJlbW90ZS1kYXRhYmFzZS1u
YW1lPlB1Yk1lZC1ub3QtTUVETElORTwvcmVtb3RlLWRhdGFiYXNlLW5hbWU+PHJlbW90ZS1kYXRh
YmFzZS1wcm92aWRlcj5OTE08L3JlbW90ZS1kYXRhYmFzZS1wcm92aWRlcj48L3JlY29yZD48L0Np
dGU+PC9FbmROb3RlPgB=
</w:fldData>
        </w:fldChar>
      </w:r>
      <w:r w:rsidR="0048318F" w:rsidRPr="001E3493">
        <w:instrText xml:space="preserve"> ADDIN EN.CITE </w:instrText>
      </w:r>
      <w:r w:rsidR="0048318F" w:rsidRPr="001E3493">
        <w:fldChar w:fldCharType="begin">
          <w:fldData xml:space="preserve">PEVuZE5vdGU+PENpdGU+PEF1dGhvcj5BbGVncmV0ZTwvQXV0aG9yPjxZZWFyPjIwMjM8L1llYXI+
PFJlY051bT41OTwvUmVjTnVtPjxEaXNwbGF5VGV4dD5bNjRdPC9EaXNwbGF5VGV4dD48cmVjb3Jk
PjxyZWMtbnVtYmVyPjU5PC9yZWMtbnVtYmVyPjxmb3JlaWduLWtleXM+PGtleSBhcHA9IkVOIiBk
Yi1pZD0iejV6ejl6NTJhZnY1ZDZlOWV2bjU1emRnZWY1ZWF3dGYwcmVlIiB0aW1lc3RhbXA9IjE3
MzYzODQ4NzMiPjU5PC9rZXk+PC9mb3JlaWduLWtleXM+PHJlZi10eXBlIG5hbWU9IkpvdXJuYWwg
QXJ0aWNsZSI+MTc8L3JlZi10eXBlPjxjb250cmlidXRvcnM+PGF1dGhvcnM+PGF1dGhvcj5BbGVn
cmV0ZSwgTi48L2F1dGhvcj48YXV0aG9yPlNvdXNhLCBTLiBSLjwvYXV0aG9yPjxhdXRob3I+UGFk
cmFvLCBULjwvYXV0aG9yPjxhdXRob3I+Q2FydmFsaG8sIEEuPC9hdXRob3I+PGF1dGhvcj5MdWNh
cywgUi48L2F1dGhvcj48YXV0aG9yPkNhbmFkYXMsIFIuIEYuPC9hdXRob3I+PGF1dGhvcj5MYXZy
YWRvciwgQy48L2F1dGhvcj48YXV0aG9yPkFsZXhhbmRyZSwgTi48L2F1dGhvcj48YXV0aG9yPkdh
cnRuZXIsIEYuPC9hdXRob3I+PGF1dGhvcj5Nb250ZWlybywgRi4gSi48L2F1dGhvcj48YXV0aG9y
Pkd1dGllcnJlcywgTS48L2F1dGhvcj48L2F1dGhvcnM+PC9jb250cmlidXRvcnM+PGF1dGgtYWRk
cmVzcz5pM1MtSW5zdGl0dXRvIGRlIEludmVzdGlnYWNhbyBlIElub3ZhY2FvIGVtIFNhdWRlLCBV
bml2ZXJzaWRhZGUgZG8gUG9ydG8sIFIuIEFsZnJlZG8gQWxsZW4gMjA4LCA0MjAwLTEzNSBQb3J0
bywgUG9ydHVnYWwuJiN4RDtGTVVQLUZhY3VsZGFkZSBkZSBNZWRpY2luYSwgVW5pdmVyc2lkYWRl
IGRvIFBvcnRvLCBBbGFtZWRhIFByb2YuIEhlcm5hbmkgTW9udGVpcm8sIDQyMDAtMzE5IFBvcnRv
LCBQb3J0dWdhbC4mI3hEO0lORUItSW5zdGl0dXRvIGRlIEVuZ2VuaGFyaWEgQmlvbWVkaWNhLCBS
LiBBbGZyZWRvIEFsbGVuIDIwOCwgNDIwMC0xMzUgUG9ydG8sIFBvcnR1Z2FsLiYjeEQ7Q2hlbWlj
YWwgRW5naW5lZXJpbmcgRGVwYXJ0bWVudCwgSVNFUC1JbnN0aXR1dG8gU3VwZXJpb3IgZGUgRW5n
ZW5oYXJpYSBkbyBQb3J0bywgSVBQLUluc3RpdHV0byBQb2xpdGVjbmljbyBkbyBQb3J0bywgUi4g
RHIuIEFudG9uaW8gQmVybmFyZGlubyBkZSBBbG1laWRhIDQzMSwgNDIwMC0wNzIgUG9ydG8sIFBv
cnR1Z2FsLiYjeEQ7RVBJVW5pdC1JbnN0aXR1dG8gZGUgU2F1ZGUgUHVibGljYSwgVW5pdmVyc2lk
YWRlIGRvIFBvcnRvLCBSdWEgZGFzIFRhaXBhcyAxMzUsIDQwNTAtNjAwIFBvcnRvLCBQb3J0dWdh
bC4mI3hEO1RlY2g0TUVELCBVUFRFQywgQVNQUkVMQSBJLCBPZmZpY2UtTGFiIDAuMTYsIEJ1c2lu
ZXNzIENhbXB1cywgUi4gQWxmcmVkbyBBbGxlbiwgNDU1LzQ2MSwgNDIwMC0xMzUgUG9ydG8sIFBv
cnR1Z2FsLiYjeEQ7TWVkLCBNZWRpdGVycmFuZWFuIEluc3RpdHV0ZSBmb3IgQWdyaWN1bHR1cmUs
IEVudmlyb25tZW50IGFuZCBEZXZlbG9wbWVudCwgVW5pdmVyc2l0eSBvZiBFdm9yYSwgUG9sbyBk
YSBNaXRyYSwgQXBhcnRhZG8gOTQsIDcwMDYtNTU0IEV2b3JhLCBQb3J0dWdhbC4mI3hEO0lQQVRJ
TVVQLUluc3RpdHV0byBkZSBQYXRvbG9naWEgZSBJbXVub2xvZ2lhLCBVbml2ZXJzaWRhZGUgZG8g
UG9ydG8sIFJ1YSBKdWxpbyBBbWFyYWwgZGUgQ2FydmFsaG8gNDUsIDQyMDAtMTM1IFBvcnRvLCBQ
b3J0dWdhbC4mI3hEO0ZFVVAtRmFjdWxkYWRlIGRlIEVuZ2VuaGFyaWEsIFVuaXZlcnNpZGFkZSBk
byBQb3J0bywgUi4gRHIuIFJvYmVydG8gRnJpYXMsIDQyMDAtNDY1IFBvcnRvLCBQb3J0dWdhbC4m
I3hEO0NIVVNKLUNlbnRybyBIb3NwaXRhbGFyIFVuaXZlcnNpdGFyaW8gUy4gSm9hbywgQWxhbWVk
YSBQcm9mLiBIZXJuYW5pIE1vbnRlaXJvLCA0MjAwLTMxOSBQb3J0bywgUG9ydHVnYWwuPC9hdXRo
LWFkZHJlc3M+PHRpdGxlcz48dGl0bGU+VmFuY29teWNpbi1Mb2FkZWQsIE5hbm9oeWRyb3h5YXBh
dGl0ZS1CYXNlZCBTY2FmZm9sZCBmb3IgT3N0ZW9teWVsaXRpcyBUcmVhdG1lbnQ6IEluIFZpdm8g
UmFiYml0IFRveGljb2xvZ2ljYWwgVGVzdHMgYW5kIEluIFZpdm8gRWZmaWNhY3kgVGVzdHMgaW4g
YSBTaGVlcCBNb2RlbDwvdGl0bGU+PHNlY29uZGFyeS10aXRsZT5CaW9lbmdpbmVlcmluZyAoQmFz
ZWwpPC9zZWNvbmRhcnktdGl0bGU+PC90aXRsZXM+PHBlcmlvZGljYWw+PGZ1bGwtdGl0bGU+Qmlv
ZW5naW5lZXJpbmcgKEJhc2VsKTwvZnVsbC10aXRsZT48L3BlcmlvZGljYWw+PHZvbHVtZT4xMDwv
dm9sdW1lPjxudW1iZXI+MjwvbnVtYmVyPjxlZGl0aW9uPjIwMjMwMjA0PC9lZGl0aW9uPjxrZXl3
b3Jkcz48a2V5d29yZD5kcnVnIGRlbGl2ZXJ5PC9rZXl3b3JkPjxrZXl3b3JkPm5hbm9oeWRyb3h5
YXBhdGl0ZTwva2V5d29yZD48a2V5d29yZD5vc3Rlb215ZWxpdGlzPC9rZXl3b3JkPjxrZXl3b3Jk
PnZhbmNvbXljaW48L2tleXdvcmQ+PC9rZXl3b3Jkcz48ZGF0ZXM+PHllYXI+MjAyMzwveWVhcj48
cHViLWRhdGVzPjxkYXRlPkZlYiA0PC9kYXRlPjwvcHViLWRhdGVzPjwvZGF0ZXM+PGlzYm4+MjMw
Ni01MzU0IChQcmludCkmI3hEOzIzMDYtNTM1NCAoRWxlY3Ryb25pYykmI3hEOzIzMDYtNTM1NCAo
TGlua2luZyk8L2lzYm4+PGFjY2Vzc2lvbi1udW0+MzY4Mjk3MDA8L2FjY2Vzc2lvbi1udW0+PHVy
bHM+PHJlbGF0ZWQtdXJscz48dXJsPmh0dHBzOi8vd3d3Lm5jYmkubmxtLm5paC5nb3YvcHVibWVk
LzM2ODI5NzAwPC91cmw+PC9yZWxhdGVkLXVybHM+PC91cmxzPjxjdXN0b20xPlRoZSBhdXRob3Jz
IGRlY2xhcmUgbm8gY29uZmxpY3Qgb2YgaW50ZXJlc3QuPC9jdXN0b20xPjxjdXN0b20yPlBNQzk5
NTI3MDI8L2N1c3RvbTI+PGVsZWN0cm9uaWMtcmVzb3VyY2UtbnVtPjEwLjMzOTAvYmlvZW5naW5l
ZXJpbmcxMDAyMDIwNjwvZWxlY3Ryb25pYy1yZXNvdXJjZS1udW0+PHJlbW90ZS1kYXRhYmFzZS1u
YW1lPlB1Yk1lZC1ub3QtTUVETElORTwvcmVtb3RlLWRhdGFiYXNlLW5hbWU+PHJlbW90ZS1kYXRh
YmFzZS1wcm92aWRlcj5OTE08L3JlbW90ZS1kYXRhYmFzZS1wcm92aWRlcj48L3JlY29yZD48L0Np
dGU+PC9FbmROb3RlPgB=
</w:fldData>
        </w:fldChar>
      </w:r>
      <w:r w:rsidR="0048318F" w:rsidRPr="001E3493">
        <w:instrText xml:space="preserve"> ADDIN EN.CITE.DATA </w:instrText>
      </w:r>
      <w:r w:rsidR="0048318F" w:rsidRPr="001E3493">
        <w:fldChar w:fldCharType="end"/>
      </w:r>
      <w:r w:rsidR="00BD17CC" w:rsidRPr="001E3493">
        <w:fldChar w:fldCharType="separate"/>
      </w:r>
      <w:r w:rsidR="00BD17CC" w:rsidRPr="001E3493">
        <w:rPr>
          <w:noProof/>
        </w:rPr>
        <w:t>[64]</w:t>
      </w:r>
      <w:r w:rsidR="00BD17CC" w:rsidRPr="001E3493">
        <w:fldChar w:fldCharType="end"/>
      </w:r>
      <w:r w:rsidRPr="001E3493">
        <w:t xml:space="preserve">. These findings demonstrate the value of goats as models for prophylaxis, infection management, and the development of biomaterials in the orthopedic field. Similarities between goats and people </w:t>
      </w:r>
      <w:proofErr w:type="gramStart"/>
      <w:r w:rsidRPr="001E3493">
        <w:t>enables</w:t>
      </w:r>
      <w:proofErr w:type="gramEnd"/>
      <w:r w:rsidRPr="001E3493">
        <w:t xml:space="preserve"> relevant imaging and histological assessments, facilitating detailed evaluation and comparison of treatment modalities. Relevance to human applications in orthopedic regenerative patients offers advantages compared with that of smaller animal models such as rats and rabbits.</w:t>
      </w:r>
    </w:p>
    <w:p w14:paraId="7583E084" w14:textId="26D5E45D" w:rsidR="00E96E89" w:rsidRPr="001E3493" w:rsidRDefault="00E96E89" w:rsidP="004410D8">
      <w:r w:rsidRPr="001E3493">
        <w:t>The diagnosis of osteomyelitis (OM) and the evaluation of disease progression are typically performed using radiographic imaging in clinical settings. Standard radiographs are routinely obtained for all patients suspected of having osteomyelitis, with initial bone changes becoming detectable approximately 2–3 weeks after the onset of the condition</w:t>
      </w:r>
      <w:r w:rsidRPr="001E3493">
        <w:fldChar w:fldCharType="begin"/>
      </w:r>
      <w:r w:rsidR="00E61623" w:rsidRPr="001E3493">
        <w:instrText xml:space="preserve"> ADDIN EN.CITE &lt;EndNote&gt;&lt;Cite&gt;&lt;Author&gt;Pineda&lt;/Author&gt;&lt;Year&gt;2009&lt;/Year&gt;&lt;RecNum&gt;83&lt;/RecNum&gt;&lt;DisplayText&gt;[108]&lt;/DisplayText&gt;&lt;record&gt;&lt;rec-number&gt;83&lt;/rec-number&gt;&lt;foreign-keys&gt;&lt;key app="EN" db-id="xaevzfd9lwaxscesw0c59dee2eev9eefatvt" timestamp="1732652461"&gt;83&lt;/key&gt;&lt;/foreign-keys&gt;&lt;ref-type name="Journal Article"&gt;17&lt;/ref-type&gt;&lt;contributors&gt;&lt;authors&gt;&lt;author&gt;Pineda, C.&lt;/author&gt;&lt;author&gt;Espinosa, R.&lt;/author&gt;&lt;author&gt;Pena, A.&lt;/author&gt;&lt;/authors&gt;&lt;/contributors&gt;&lt;auth-address&gt;Rheumatology Department, Instituto Nacional de Rehabilitacion, Mexico City, Mexico.&lt;/auth-address&gt;&lt;titles&gt;&lt;title&gt;Radiographic imaging in osteomyelitis: the role of plain radiography, computed tomography, ultrasonography, magnetic resonance imaging, and scintigraphy&lt;/title&gt;&lt;secondary-title&gt;Semin Plast Surg&lt;/secondary-title&gt;&lt;/titles&gt;&lt;periodical&gt;&lt;full-title&gt;Semin Plast Surg&lt;/full-title&gt;&lt;/periodical&gt;&lt;pages&gt;80-9&lt;/pages&gt;&lt;volume&gt;23&lt;/volume&gt;&lt;number&gt;2&lt;/number&gt;&lt;keywords&gt;&lt;keyword&gt;Osteomyelitis&lt;/keyword&gt;&lt;keyword&gt;computed tomography&lt;/keyword&gt;&lt;keyword&gt;magnetic resonance imaging&lt;/keyword&gt;&lt;keyword&gt;nuclear medicine&lt;/keyword&gt;&lt;keyword&gt;ultrasound&lt;/keyword&gt;&lt;/keywords&gt;&lt;dates&gt;&lt;year&gt;2009&lt;/year&gt;&lt;pub-dates&gt;&lt;date&gt;May&lt;/date&gt;&lt;/pub-dates&gt;&lt;/dates&gt;&lt;isbn&gt;1536-0067 (Electronic)&amp;#xD;1535-2188 (Print)&amp;#xD;1535-2188 (Linking)&lt;/isbn&gt;&lt;accession-num&gt;20567730&lt;/accession-num&gt;&lt;urls&gt;&lt;related-urls&gt;&lt;url&gt;https://www.ncbi.nlm.nih.gov/pubmed/20567730&lt;/url&gt;&lt;/related-urls&gt;&lt;/urls&gt;&lt;custom2&gt;PMC2884903&lt;/custom2&gt;&lt;electronic-resource-num&gt;10.1055/s-0029-1214160&lt;/electronic-resource-num&gt;&lt;remote-database-name&gt;PubMed-not-MEDLINE&lt;/remote-database-name&gt;&lt;remote-database-provider&gt;NLM&lt;/remote-database-provider&gt;&lt;/record&gt;&lt;/Cite&gt;&lt;/EndNote&gt;</w:instrText>
      </w:r>
      <w:r w:rsidRPr="001E3493">
        <w:fldChar w:fldCharType="separate"/>
      </w:r>
      <w:r w:rsidR="00E61623" w:rsidRPr="001E3493">
        <w:rPr>
          <w:noProof/>
        </w:rPr>
        <w:t>[108]</w:t>
      </w:r>
      <w:r w:rsidRPr="001E3493">
        <w:fldChar w:fldCharType="end"/>
      </w:r>
      <w:r w:rsidRPr="001E3493">
        <w:t>. In animal models, radiographic signs of osteomyelitis appear as early as 2 weeks after bacterial infection</w:t>
      </w:r>
      <w:r w:rsidRPr="001E3493">
        <w:fldChar w:fldCharType="begin">
          <w:fldData xml:space="preserve">PEVuZE5vdGU+PENpdGU+PEF1dGhvcj5NYXJkaW5pOzwvQXV0aG9yPjxZZWFyPjIwMDUgPC9ZZWFy
PjxSZWNOdW0+MTY8L1JlY051bT48RGlzcGxheVRleHQ+WzEwOCwgMTM5LCAxNDNdPC9EaXNwbGF5
VGV4dD48cmVjb3JkPjxyZWMtbnVtYmVyPjE2PC9yZWMtbnVtYmVyPjxmb3JlaWduLWtleXM+PGtl
eSBhcHA9IkVOIiBkYi1pZD0ieGFldnpmZDlsd2F4c2Nlc3cwYzU5ZGVlMmVldjllZWZhdHZ0IiB0
aW1lc3RhbXA9IjE3MzEwMDgwOTEiPjE2PC9rZXk+PC9mb3JlaWduLWtleXM+PHJlZi10eXBlIG5h
bWU9IkpvdXJuYWwgQXJ0aWNsZSI+MTc8L3JlZi10eXBlPjxjb250cmlidXRvcnM+PGF1dGhvcnM+
PGF1dGhvcj5DaHJpc3RvcGhlciBKLiBTYWxnYWRvOyBBbWlyIEEuIEphbWFsaTsgU2FtaXIgTWFy
ZGluaTs8L2F1dGhvcj48YXV0aG9yPktlbHZpbiBCdWNoYW5hbjsgQnJ1Y2UgVmVpdDwvYXV0aG9y
PjwvYXV0aG9ycz48L2NvbnRyaWJ1dG9ycz48dGl0bGVzPjx0aXRsZT5BIG1vZGVsIGZvciBjaHJv
bmljIG9zdGVvbXllbGl0aXMgdXNpbmcgU3RhcGh5bG9jb2NjdXMgYXVyZXVzIGluIGdvYXRzLjwv
dGl0bGU+PHNlY29uZGFyeS10aXRsZT5DbGluaWNhbCBvcnRob3BhZWRpY3MgYW5kIHJlbGF0ZWQg
cmVzZWFyY2g8L3NlY29uZGFyeS10aXRsZT48L3RpdGxlcz48cGVyaW9kaWNhbD48ZnVsbC10aXRs
ZT5DbGluaWNhbCBvcnRob3BhZWRpY3MgYW5kIHJlbGF0ZWQgcmVzZWFyY2g8L2Z1bGwtdGl0bGU+
PC9wZXJpb2RpY2FsPjxwYWdlcz4yNDYtMjUwPC9wYWdlcz48bnVtYmVyPjQzNjwvbnVtYmVyPjxk
YXRlcz48eWVhcj4yMDA1IDwveWVhcj48L2RhdGVzPjxpc2JuPjAwMDktOTIxWDwvaXNibj48dXJs
cz48L3VybHM+PC9yZWNvcmQ+PC9DaXRlPjxDaXRlPjxBdXRob3I+T2Rla2Vya2VuPC9BdXRob3I+
PFllYXI+MjAxNDwvWWVhcj48UmVjTnVtPjUwPC9SZWNOdW0+PHJlY29yZD48cmVjLW51bWJlcj41
MDwvcmVjLW51bWJlcj48Zm9yZWlnbi1rZXlzPjxrZXkgYXBwPSJFTiIgZGItaWQ9InhhZXZ6ZmQ5
bHdheHNjZXN3MGM1OWRlZTJlZXY5ZWVmYXR2dCIgdGltZXN0YW1wPSIxNzMxMDA4ODY4Ij41MDwv
a2V5PjwvZm9yZWlnbi1rZXlzPjxyZWYtdHlwZSBuYW1lPSJKb3VybmFsIEFydGljbGUiPjE3PC9y
ZWYtdHlwZT48Y29udHJpYnV0b3JzPjxhdXRob3JzPjxhdXRob3I+T2Rla2Vya2VuLCBKLiBDLjwv
YXV0aG9yPjxhdXRob3I+V2FsZW5rYW1wLCBHLiBILjwvYXV0aG9yPjxhdXRob3I+QnJhbnMsIEIu
IFQuPC9hdXRob3I+PGF1dGhvcj5XZWx0aW5nLCBULiBKLjwvYXV0aG9yPjxhdXRob3I+QXJ0cywg
Si4gSi48L2F1dGhvcj48L2F1dGhvcnM+PC9jb250cmlidXRvcnM+PGF1dGgtYWRkcmVzcz5MYWJv
cmF0b3J5IGZvciBFeHBlcmltZW50YWwgT3J0aG9wYWVkaWNzLCBEZXBhcnRtZW50IG9mIE9ydGhv
cGFlZGljIFN1cmdlcnksIENBUEhSSSBTY2hvb2wgZm9yIFB1YmxpYyBIZWFsdGggYW5kIFByaW1h
cnkgQ2FyZSwgTWFhc3RyaWNodCBVbml2ZXJzaXR5IE1lZGljYWwgQ2VudHJlLCBQLk8uIEJveCA1
ODAwLCA2MjAyIEFaIE1hYXN0cmljaHQsIFRoZSBOZXRoZXJsYW5kcy4mI3hEO0RlcGFydG1lbnQg
b2YgTnVjbGVhciBNZWRpY2luZSwgTWFhc3RyaWNodCBVbml2ZXJzaXR5IE1lZGljYWwgQ2VudHJl
LCBQLk8uIEJveCA1ODAwLCA2MjAyIEFaIE1hYXN0cmljaHQsIFRoZSBOZXRoZXJsYW5kcy48L2F1
dGgtYWRkcmVzcz48dGl0bGVzPjx0aXRsZT5UaGUgbG9uZ2l0dWRpbmFsIGFzc2Vzc21lbnQgb2Yg
b3N0ZW9teWVsaXRpcyBkZXZlbG9wbWVudCBieSBtb2xlY3VsYXIgaW1hZ2luZyBpbiBhIHJhYmJp
dCBtb2RlbDwvdGl0bGU+PHNlY29uZGFyeS10aXRsZT5CaW9tZWQgUmVzIEludDwvc2Vjb25kYXJ5
LXRpdGxlPjwvdGl0bGVzPjxwZXJpb2RpY2FsPjxmdWxsLXRpdGxlPkJpb21lZCBSZXMgSW50PC9m
dWxsLXRpdGxlPjwvcGVyaW9kaWNhbD48cGFnZXM+NDI0NjUyPC9wYWdlcz48dm9sdW1lPjIwMTQ8
L3ZvbHVtZT48ZWRpdGlvbj4yMDE0MDkxMTwvZWRpdGlvbj48a2V5d29yZHM+PGtleXdvcmQ+QW5p
bWFsczwva2V5d29yZD48a2V5d29yZD5EaXNlYXNlIE1vZGVscywgQW5pbWFsPC9rZXl3b3JkPjxr
ZXl3b3JkPkZsdW9yb2Rlb3h5Z2x1Y29zZSBGMTg8L2tleXdvcmQ+PGtleXdvcmQ+SHVtYW5zPC9r
ZXl3b3JkPjxrZXl3b3JkPk1vbGVjdWxhciBJbWFnaW5nLyptZXRob2RzPC9rZXl3b3JkPjxrZXl3
b3JkPk9zdGVvbXllbGl0aXMvKmRpYWdub3N0aWMgaW1hZ2luZy9taWNyb2Jpb2xvZ3kvcGF0aG9s
b2d5PC9rZXl3b3JkPjxrZXl3b3JkPlJhYmJpdHM8L2tleXdvcmQ+PGtleXdvcmQ+UmFkaW9ncmFw
aHk8L2tleXdvcmQ+PGtleXdvcmQ+UmFkaW9waGFybWFjZXV0aWNhbHM8L2tleXdvcmQ+PGtleXdv
cmQ+U3RhcGh5bG9jb2NjYWwgSW5mZWN0aW9ucy8qZGlhZ25vc3RpYyBpbWFnaW5nL21pY3JvYmlv
bG9neS9wYXRob2xvZ3k8L2tleXdvcmQ+PGtleXdvcmQ+U3RhcGh5bG9jb2NjdXMgYXVyZXVzL3Bh
dGhvZ2VuaWNpdHk8L2tleXdvcmQ+PGtleXdvcmQ+VGliaWEvKmRpYWdub3N0aWMgaW1hZ2luZy9t
aWNyb2Jpb2xvZ3kvcGF0aG9sb2d5PC9rZXl3b3JkPjwva2V5d29yZHM+PGRhdGVzPjx5ZWFyPjIw
MTQ8L3llYXI+PC9kYXRlcz48aXNibj4yMzE0LTYxNDEgKEVsZWN0cm9uaWMpJiN4RDsyMzE0LTYx
MzMgKFByaW50KTwvaXNibj48YWNjZXNzaW9uLW51bT4yNTI5NTI2MDwvYWNjZXNzaW9uLW51bT48
dXJscz48cmVsYXRlZC11cmxzPjx1cmw+aHR0cHM6Ly93d3cubmNiaS5ubG0ubmloLmdvdi9wdWJt
ZWQvMjUyOTUyNjA8L3VybD48L3JlbGF0ZWQtdXJscz48L3VybHM+PGN1c3RvbTI+UE1DNDE3Nzcz
ODwvY3VzdG9tMj48ZWxlY3Ryb25pYy1yZXNvdXJjZS1udW0+MTAuMTE1NS8yMDE0LzQyNDY1Mjwv
ZWxlY3Ryb25pYy1yZXNvdXJjZS1udW0+PHJlbW90ZS1kYXRhYmFzZS1uYW1lPk1lZGxpbmU8L3Jl
bW90ZS1kYXRhYmFzZS1uYW1lPjxyZW1vdGUtZGF0YWJhc2UtcHJvdmlkZXI+TkxNPC9yZW1vdGUt
ZGF0YWJhc2UtcHJvdmlkZXI+PC9yZWNvcmQ+PC9DaXRlPjxDaXRlPjxBdXRob3I+UGluZWRhPC9B
dXRob3I+PFllYXI+MjAwOTwvWWVhcj48UmVjTnVtPjgzPC9SZWNOdW0+PHJlY29yZD48cmVjLW51
bWJlcj44MzwvcmVjLW51bWJlcj48Zm9yZWlnbi1rZXlzPjxrZXkgYXBwPSJFTiIgZGItaWQ9Inhh
ZXZ6ZmQ5bHdheHNjZXN3MGM1OWRlZTJlZXY5ZWVmYXR2dCIgdGltZXN0YW1wPSIxNzMyNjUyNDYx
Ij44Mzwva2V5PjwvZm9yZWlnbi1rZXlzPjxyZWYtdHlwZSBuYW1lPSJKb3VybmFsIEFydGljbGUi
PjE3PC9yZWYtdHlwZT48Y29udHJpYnV0b3JzPjxhdXRob3JzPjxhdXRob3I+UGluZWRhLCBDLjwv
YXV0aG9yPjxhdXRob3I+RXNwaW5vc2EsIFIuPC9hdXRob3I+PGF1dGhvcj5QZW5hLCBBLjwvYXV0
aG9yPjwvYXV0aG9ycz48L2NvbnRyaWJ1dG9ycz48YXV0aC1hZGRyZXNzPlJoZXVtYXRvbG9neSBE
ZXBhcnRtZW50LCBJbnN0aXR1dG8gTmFjaW9uYWwgZGUgUmVoYWJpbGl0YWNpb24sIE1leGljbyBD
aXR5LCBNZXhpY28uPC9hdXRoLWFkZHJlc3M+PHRpdGxlcz48dGl0bGU+UmFkaW9ncmFwaGljIGlt
YWdpbmcgaW4gb3N0ZW9teWVsaXRpczogdGhlIHJvbGUgb2YgcGxhaW4gcmFkaW9ncmFwaHksIGNv
bXB1dGVkIHRvbW9ncmFwaHksIHVsdHJhc29ub2dyYXBoeSwgbWFnbmV0aWMgcmVzb25hbmNlIGlt
YWdpbmcsIGFuZCBzY2ludGlncmFwaHk8L3RpdGxlPjxzZWNvbmRhcnktdGl0bGU+U2VtaW4gUGxh
c3QgU3VyZzwvc2Vjb25kYXJ5LXRpdGxlPjwvdGl0bGVzPjxwZXJpb2RpY2FsPjxmdWxsLXRpdGxl
PlNlbWluIFBsYXN0IFN1cmc8L2Z1bGwtdGl0bGU+PC9wZXJpb2RpY2FsPjxwYWdlcz44MC05PC9w
YWdlcz48dm9sdW1lPjIzPC92b2x1bWU+PG51bWJlcj4yPC9udW1iZXI+PGtleXdvcmRzPjxrZXl3
b3JkPk9zdGVvbXllbGl0aXM8L2tleXdvcmQ+PGtleXdvcmQ+Y29tcHV0ZWQgdG9tb2dyYXBoeTwv
a2V5d29yZD48a2V5d29yZD5tYWduZXRpYyByZXNvbmFuY2UgaW1hZ2luZzwva2V5d29yZD48a2V5
d29yZD5udWNsZWFyIG1lZGljaW5lPC9rZXl3b3JkPjxrZXl3b3JkPnVsdHJhc291bmQ8L2tleXdv
cmQ+PC9rZXl3b3Jkcz48ZGF0ZXM+PHllYXI+MjAwOTwveWVhcj48cHViLWRhdGVzPjxkYXRlPk1h
eTwvZGF0ZT48L3B1Yi1kYXRlcz48L2RhdGVzPjxpc2JuPjE1MzYtMDA2NyAoRWxlY3Ryb25pYykm
I3hEOzE1MzUtMjE4OCAoUHJpbnQpJiN4RDsxNTM1LTIxODggKExpbmtpbmcpPC9pc2JuPjxhY2Nl
c3Npb24tbnVtPjIwNTY3NzMwPC9hY2Nlc3Npb24tbnVtPjx1cmxzPjxyZWxhdGVkLXVybHM+PHVy
bD5odHRwczovL3d3dy5uY2JpLm5sbS5uaWguZ292L3B1Ym1lZC8yMDU2NzczMDwvdXJsPjwvcmVs
YXRlZC11cmxzPjwvdXJscz48Y3VzdG9tMj5QTUMyODg0OTAzPC9jdXN0b20yPjxlbGVjdHJvbmlj
LXJlc291cmNlLW51bT4xMC4xMDU1L3MtMDAyOS0xMjE0MTYwPC9lbGVjdHJvbmljLXJlc291cmNl
LW51bT48cmVtb3RlLWRhdGFiYXNlLW5hbWU+UHViTWVkLW5vdC1NRURMSU5FPC9yZW1vdGUtZGF0
YWJhc2UtbmFtZT48cmVtb3RlLWRhdGFiYXNlLXByb3ZpZGVyPk5MTTwvcmVtb3RlLWRhdGFiYXNl
LXByb3ZpZGVyPjwvcmVjb3JkPjwvQ2l0ZT48L0VuZE5vdGU+AG==
</w:fldData>
        </w:fldChar>
      </w:r>
      <w:r w:rsidR="00EB5F7B" w:rsidRPr="001E3493">
        <w:instrText xml:space="preserve"> ADDIN EN.CITE </w:instrText>
      </w:r>
      <w:r w:rsidR="00EB5F7B" w:rsidRPr="001E3493">
        <w:fldChar w:fldCharType="begin">
          <w:fldData xml:space="preserve">PEVuZE5vdGU+PENpdGU+PEF1dGhvcj5NYXJkaW5pOzwvQXV0aG9yPjxZZWFyPjIwMDUgPC9ZZWFy
PjxSZWNOdW0+MTY8L1JlY051bT48RGlzcGxheVRleHQ+WzEwOCwgMTM5LCAxNDNdPC9EaXNwbGF5
VGV4dD48cmVjb3JkPjxyZWMtbnVtYmVyPjE2PC9yZWMtbnVtYmVyPjxmb3JlaWduLWtleXM+PGtl
eSBhcHA9IkVOIiBkYi1pZD0ieGFldnpmZDlsd2F4c2Nlc3cwYzU5ZGVlMmVldjllZWZhdHZ0IiB0
aW1lc3RhbXA9IjE3MzEwMDgwOTEiPjE2PC9rZXk+PC9mb3JlaWduLWtleXM+PHJlZi10eXBlIG5h
bWU9IkpvdXJuYWwgQXJ0aWNsZSI+MTc8L3JlZi10eXBlPjxjb250cmlidXRvcnM+PGF1dGhvcnM+
PGF1dGhvcj5DaHJpc3RvcGhlciBKLiBTYWxnYWRvOyBBbWlyIEEuIEphbWFsaTsgU2FtaXIgTWFy
ZGluaTs8L2F1dGhvcj48YXV0aG9yPktlbHZpbiBCdWNoYW5hbjsgQnJ1Y2UgVmVpdDwvYXV0aG9y
PjwvYXV0aG9ycz48L2NvbnRyaWJ1dG9ycz48dGl0bGVzPjx0aXRsZT5BIG1vZGVsIGZvciBjaHJv
bmljIG9zdGVvbXllbGl0aXMgdXNpbmcgU3RhcGh5bG9jb2NjdXMgYXVyZXVzIGluIGdvYXRzLjwv
dGl0bGU+PHNlY29uZGFyeS10aXRsZT5DbGluaWNhbCBvcnRob3BhZWRpY3MgYW5kIHJlbGF0ZWQg
cmVzZWFyY2g8L3NlY29uZGFyeS10aXRsZT48L3RpdGxlcz48cGVyaW9kaWNhbD48ZnVsbC10aXRs
ZT5DbGluaWNhbCBvcnRob3BhZWRpY3MgYW5kIHJlbGF0ZWQgcmVzZWFyY2g8L2Z1bGwtdGl0bGU+
PC9wZXJpb2RpY2FsPjxwYWdlcz4yNDYtMjUwPC9wYWdlcz48bnVtYmVyPjQzNjwvbnVtYmVyPjxk
YXRlcz48eWVhcj4yMDA1IDwveWVhcj48L2RhdGVzPjxpc2JuPjAwMDktOTIxWDwvaXNibj48dXJs
cz48L3VybHM+PC9yZWNvcmQ+PC9DaXRlPjxDaXRlPjxBdXRob3I+T2Rla2Vya2VuPC9BdXRob3I+
PFllYXI+MjAxNDwvWWVhcj48UmVjTnVtPjUwPC9SZWNOdW0+PHJlY29yZD48cmVjLW51bWJlcj41
MDwvcmVjLW51bWJlcj48Zm9yZWlnbi1rZXlzPjxrZXkgYXBwPSJFTiIgZGItaWQ9InhhZXZ6ZmQ5
bHdheHNjZXN3MGM1OWRlZTJlZXY5ZWVmYXR2dCIgdGltZXN0YW1wPSIxNzMxMDA4ODY4Ij41MDwv
a2V5PjwvZm9yZWlnbi1rZXlzPjxyZWYtdHlwZSBuYW1lPSJKb3VybmFsIEFydGljbGUiPjE3PC9y
ZWYtdHlwZT48Y29udHJpYnV0b3JzPjxhdXRob3JzPjxhdXRob3I+T2Rla2Vya2VuLCBKLiBDLjwv
YXV0aG9yPjxhdXRob3I+V2FsZW5rYW1wLCBHLiBILjwvYXV0aG9yPjxhdXRob3I+QnJhbnMsIEIu
IFQuPC9hdXRob3I+PGF1dGhvcj5XZWx0aW5nLCBULiBKLjwvYXV0aG9yPjxhdXRob3I+QXJ0cywg
Si4gSi48L2F1dGhvcj48L2F1dGhvcnM+PC9jb250cmlidXRvcnM+PGF1dGgtYWRkcmVzcz5MYWJv
cmF0b3J5IGZvciBFeHBlcmltZW50YWwgT3J0aG9wYWVkaWNzLCBEZXBhcnRtZW50IG9mIE9ydGhv
cGFlZGljIFN1cmdlcnksIENBUEhSSSBTY2hvb2wgZm9yIFB1YmxpYyBIZWFsdGggYW5kIFByaW1h
cnkgQ2FyZSwgTWFhc3RyaWNodCBVbml2ZXJzaXR5IE1lZGljYWwgQ2VudHJlLCBQLk8uIEJveCA1
ODAwLCA2MjAyIEFaIE1hYXN0cmljaHQsIFRoZSBOZXRoZXJsYW5kcy4mI3hEO0RlcGFydG1lbnQg
b2YgTnVjbGVhciBNZWRpY2luZSwgTWFhc3RyaWNodCBVbml2ZXJzaXR5IE1lZGljYWwgQ2VudHJl
LCBQLk8uIEJveCA1ODAwLCA2MjAyIEFaIE1hYXN0cmljaHQsIFRoZSBOZXRoZXJsYW5kcy48L2F1
dGgtYWRkcmVzcz48dGl0bGVzPjx0aXRsZT5UaGUgbG9uZ2l0dWRpbmFsIGFzc2Vzc21lbnQgb2Yg
b3N0ZW9teWVsaXRpcyBkZXZlbG9wbWVudCBieSBtb2xlY3VsYXIgaW1hZ2luZyBpbiBhIHJhYmJp
dCBtb2RlbDwvdGl0bGU+PHNlY29uZGFyeS10aXRsZT5CaW9tZWQgUmVzIEludDwvc2Vjb25kYXJ5
LXRpdGxlPjwvdGl0bGVzPjxwZXJpb2RpY2FsPjxmdWxsLXRpdGxlPkJpb21lZCBSZXMgSW50PC9m
dWxsLXRpdGxlPjwvcGVyaW9kaWNhbD48cGFnZXM+NDI0NjUyPC9wYWdlcz48dm9sdW1lPjIwMTQ8
L3ZvbHVtZT48ZWRpdGlvbj4yMDE0MDkxMTwvZWRpdGlvbj48a2V5d29yZHM+PGtleXdvcmQ+QW5p
bWFsczwva2V5d29yZD48a2V5d29yZD5EaXNlYXNlIE1vZGVscywgQW5pbWFsPC9rZXl3b3JkPjxr
ZXl3b3JkPkZsdW9yb2Rlb3h5Z2x1Y29zZSBGMTg8L2tleXdvcmQ+PGtleXdvcmQ+SHVtYW5zPC9r
ZXl3b3JkPjxrZXl3b3JkPk1vbGVjdWxhciBJbWFnaW5nLyptZXRob2RzPC9rZXl3b3JkPjxrZXl3
b3JkPk9zdGVvbXllbGl0aXMvKmRpYWdub3N0aWMgaW1hZ2luZy9taWNyb2Jpb2xvZ3kvcGF0aG9s
b2d5PC9rZXl3b3JkPjxrZXl3b3JkPlJhYmJpdHM8L2tleXdvcmQ+PGtleXdvcmQ+UmFkaW9ncmFw
aHk8L2tleXdvcmQ+PGtleXdvcmQ+UmFkaW9waGFybWFjZXV0aWNhbHM8L2tleXdvcmQ+PGtleXdv
cmQ+U3RhcGh5bG9jb2NjYWwgSW5mZWN0aW9ucy8qZGlhZ25vc3RpYyBpbWFnaW5nL21pY3JvYmlv
bG9neS9wYXRob2xvZ3k8L2tleXdvcmQ+PGtleXdvcmQ+U3RhcGh5bG9jb2NjdXMgYXVyZXVzL3Bh
dGhvZ2VuaWNpdHk8L2tleXdvcmQ+PGtleXdvcmQ+VGliaWEvKmRpYWdub3N0aWMgaW1hZ2luZy9t
aWNyb2Jpb2xvZ3kvcGF0aG9sb2d5PC9rZXl3b3JkPjwva2V5d29yZHM+PGRhdGVzPjx5ZWFyPjIw
MTQ8L3llYXI+PC9kYXRlcz48aXNibj4yMzE0LTYxNDEgKEVsZWN0cm9uaWMpJiN4RDsyMzE0LTYx
MzMgKFByaW50KTwvaXNibj48YWNjZXNzaW9uLW51bT4yNTI5NTI2MDwvYWNjZXNzaW9uLW51bT48
dXJscz48cmVsYXRlZC11cmxzPjx1cmw+aHR0cHM6Ly93d3cubmNiaS5ubG0ubmloLmdvdi9wdWJt
ZWQvMjUyOTUyNjA8L3VybD48L3JlbGF0ZWQtdXJscz48L3VybHM+PGN1c3RvbTI+UE1DNDE3Nzcz
ODwvY3VzdG9tMj48ZWxlY3Ryb25pYy1yZXNvdXJjZS1udW0+MTAuMTE1NS8yMDE0LzQyNDY1Mjwv
ZWxlY3Ryb25pYy1yZXNvdXJjZS1udW0+PHJlbW90ZS1kYXRhYmFzZS1uYW1lPk1lZGxpbmU8L3Jl
bW90ZS1kYXRhYmFzZS1uYW1lPjxyZW1vdGUtZGF0YWJhc2UtcHJvdmlkZXI+TkxNPC9yZW1vdGUt
ZGF0YWJhc2UtcHJvdmlkZXI+PC9yZWNvcmQ+PC9DaXRlPjxDaXRlPjxBdXRob3I+UGluZWRhPC9B
dXRob3I+PFllYXI+MjAwOTwvWWVhcj48UmVjTnVtPjgzPC9SZWNOdW0+PHJlY29yZD48cmVjLW51
bWJlcj44MzwvcmVjLW51bWJlcj48Zm9yZWlnbi1rZXlzPjxrZXkgYXBwPSJFTiIgZGItaWQ9Inhh
ZXZ6ZmQ5bHdheHNjZXN3MGM1OWRlZTJlZXY5ZWVmYXR2dCIgdGltZXN0YW1wPSIxNzMyNjUyNDYx
Ij44Mzwva2V5PjwvZm9yZWlnbi1rZXlzPjxyZWYtdHlwZSBuYW1lPSJKb3VybmFsIEFydGljbGUi
PjE3PC9yZWYtdHlwZT48Y29udHJpYnV0b3JzPjxhdXRob3JzPjxhdXRob3I+UGluZWRhLCBDLjwv
YXV0aG9yPjxhdXRob3I+RXNwaW5vc2EsIFIuPC9hdXRob3I+PGF1dGhvcj5QZW5hLCBBLjwvYXV0
aG9yPjwvYXV0aG9ycz48L2NvbnRyaWJ1dG9ycz48YXV0aC1hZGRyZXNzPlJoZXVtYXRvbG9neSBE
ZXBhcnRtZW50LCBJbnN0aXR1dG8gTmFjaW9uYWwgZGUgUmVoYWJpbGl0YWNpb24sIE1leGljbyBD
aXR5LCBNZXhpY28uPC9hdXRoLWFkZHJlc3M+PHRpdGxlcz48dGl0bGU+UmFkaW9ncmFwaGljIGlt
YWdpbmcgaW4gb3N0ZW9teWVsaXRpczogdGhlIHJvbGUgb2YgcGxhaW4gcmFkaW9ncmFwaHksIGNv
bXB1dGVkIHRvbW9ncmFwaHksIHVsdHJhc29ub2dyYXBoeSwgbWFnbmV0aWMgcmVzb25hbmNlIGlt
YWdpbmcsIGFuZCBzY2ludGlncmFwaHk8L3RpdGxlPjxzZWNvbmRhcnktdGl0bGU+U2VtaW4gUGxh
c3QgU3VyZzwvc2Vjb25kYXJ5LXRpdGxlPjwvdGl0bGVzPjxwZXJpb2RpY2FsPjxmdWxsLXRpdGxl
PlNlbWluIFBsYXN0IFN1cmc8L2Z1bGwtdGl0bGU+PC9wZXJpb2RpY2FsPjxwYWdlcz44MC05PC9w
YWdlcz48dm9sdW1lPjIzPC92b2x1bWU+PG51bWJlcj4yPC9udW1iZXI+PGtleXdvcmRzPjxrZXl3
b3JkPk9zdGVvbXllbGl0aXM8L2tleXdvcmQ+PGtleXdvcmQ+Y29tcHV0ZWQgdG9tb2dyYXBoeTwv
a2V5d29yZD48a2V5d29yZD5tYWduZXRpYyByZXNvbmFuY2UgaW1hZ2luZzwva2V5d29yZD48a2V5
d29yZD5udWNsZWFyIG1lZGljaW5lPC9rZXl3b3JkPjxrZXl3b3JkPnVsdHJhc291bmQ8L2tleXdv
cmQ+PC9rZXl3b3Jkcz48ZGF0ZXM+PHllYXI+MjAwOTwveWVhcj48cHViLWRhdGVzPjxkYXRlPk1h
eTwvZGF0ZT48L3B1Yi1kYXRlcz48L2RhdGVzPjxpc2JuPjE1MzYtMDA2NyAoRWxlY3Ryb25pYykm
I3hEOzE1MzUtMjE4OCAoUHJpbnQpJiN4RDsxNTM1LTIxODggKExpbmtpbmcpPC9pc2JuPjxhY2Nl
c3Npb24tbnVtPjIwNTY3NzMwPC9hY2Nlc3Npb24tbnVtPjx1cmxzPjxyZWxhdGVkLXVybHM+PHVy
bD5odHRwczovL3d3dy5uY2JpLm5sbS5uaWguZ292L3B1Ym1lZC8yMDU2NzczMDwvdXJsPjwvcmVs
YXRlZC11cmxzPjwvdXJscz48Y3VzdG9tMj5QTUMyODg0OTAzPC9jdXN0b20yPjxlbGVjdHJvbmlj
LXJlc291cmNlLW51bT4xMC4xMDU1L3MtMDAyOS0xMjE0MTYwPC9lbGVjdHJvbmljLXJlc291cmNl
LW51bT48cmVtb3RlLWRhdGFiYXNlLW5hbWU+UHViTWVkLW5vdC1NRURMSU5FPC9yZW1vdGUtZGF0
YWJhc2UtbmFtZT48cmVtb3RlLWRhdGFiYXNlLXByb3ZpZGVyPk5MTTwvcmVtb3RlLWRhdGFiYXNl
LXByb3ZpZGVyPjwvcmVjb3JkPjwvQ2l0ZT48L0VuZE5vdGU+AG==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[108, 139, 143]</w:t>
      </w:r>
      <w:r w:rsidRPr="001E3493">
        <w:fldChar w:fldCharType="end"/>
      </w:r>
      <w:r w:rsidRPr="001E3493">
        <w:t xml:space="preserve">, and the disease can continue to progress beyond 12-weeks </w:t>
      </w:r>
      <w:r w:rsidRPr="001E3493">
        <w:fldChar w:fldCharType="begin"/>
      </w:r>
      <w:r w:rsidR="00EB5F7B" w:rsidRPr="001E3493">
        <w:instrText xml:space="preserve"> ADDIN EN.CITE &lt;EndNote&gt;&lt;Cite&gt;&lt;Author&gt;Mardini;&lt;/Author&gt;&lt;Year&gt;2005 &lt;/Year&gt;&lt;RecNum&gt;16&lt;/RecNum&gt;&lt;DisplayText&gt;[139, 144]&lt;/DisplayText&gt;&lt;record&gt;&lt;rec-number&gt;16&lt;/rec-number&gt;&lt;foreign-keys&gt;&lt;key app="EN" db-id="xaevzfd9lwaxscesw0c59dee2eev9eefatvt" timestamp="1731008091"&gt;16&lt;/key&gt;&lt;/foreign-keys&gt;&lt;ref-type name="Journal Article"&gt;17&lt;/ref-type&gt;&lt;contributors&gt;&lt;authors&gt;&lt;author&gt;Christopher J. Salgado; Amir A. Jamali; Samir Mardini;&lt;/author&gt;&lt;author&gt;Kelvin Buchanan; Bruce Veit&lt;/author&gt;&lt;/authors&gt;&lt;/contributors&gt;&lt;titles&gt;&lt;title&gt;A model for chronic osteomyelitis using Staphylococcus aureus in goats.&lt;/title&gt;&lt;secondary-title&gt;Clinical orthopaedics and related research&lt;/secondary-title&gt;&lt;/titles&gt;&lt;periodical&gt;&lt;full-title&gt;Clinical orthopaedics and related research&lt;/full-title&gt;&lt;/periodical&gt;&lt;pages&gt;246-250&lt;/pages&gt;&lt;number&gt;436&lt;/number&gt;&lt;dates&gt;&lt;year&gt;2005 &lt;/year&gt;&lt;/dates&gt;&lt;isbn&gt;0009-921X&lt;/isbn&gt;&lt;urls&gt;&lt;/urls&gt;&lt;/record&gt;&lt;/Cite&gt;&lt;Cite&gt;&lt;Author&gt;Kennedy&lt;/Author&gt;&lt;Year&gt;1970&lt;/Year&gt;&lt;RecNum&gt;38&lt;/RecNum&gt;&lt;record&gt;&lt;rec-number&gt;38&lt;/rec-number&gt;&lt;foreign-keys&gt;&lt;key app="EN" db-id="xaevzfd9lwaxscesw0c59dee2eev9eefatvt" timestamp="1731008345"&gt;38&lt;/key&gt;&lt;/foreign-keys&gt;&lt;ref-type name="Journal Article"&gt;17&lt;/ref-type&gt;&lt;contributors&gt;&lt;authors&gt;&lt;author&gt;Carl W. Norden; Elizabeth Kennedy&lt;/author&gt;&lt;/authors&gt;&lt;/contributors&gt;&lt;titles&gt;&lt;title&gt;Experimental Osteomyelitis. I. A Description of the Model&lt;/title&gt;&lt;secondary-title&gt;Oxford University Press&lt;/secondary-title&gt;&lt;/titles&gt;&lt;periodical&gt;&lt;full-title&gt;Oxford University Press&lt;/full-title&gt;&lt;/periodical&gt;&lt;pages&gt;410-418&lt;/pages&gt;&lt;volume&gt;122&lt;/volume&gt;&lt;dates&gt;&lt;year&gt;1970&lt;/year&gt;&lt;/dates&gt;&lt;urls&gt;&lt;/urls&gt;&lt;/record&gt;&lt;/Cite&gt;&lt;/EndNote&gt;</w:instrText>
      </w:r>
      <w:r w:rsidRPr="001E3493">
        <w:fldChar w:fldCharType="separate"/>
      </w:r>
      <w:r w:rsidR="00EB5F7B" w:rsidRPr="001E3493">
        <w:rPr>
          <w:noProof/>
        </w:rPr>
        <w:t>[139, 144]</w:t>
      </w:r>
      <w:r w:rsidRPr="001E3493">
        <w:fldChar w:fldCharType="end"/>
      </w:r>
      <w:r w:rsidRPr="001E3493">
        <w:t xml:space="preserve">. The observed progression of OM in the infected groups in </w:t>
      </w:r>
      <w:r w:rsidRPr="001E3493">
        <w:lastRenderedPageBreak/>
        <w:t xml:space="preserve">our study supports literature on OM induction, with initial radiographic findings appearing in both groups within 2 weeks in our study. However, </w:t>
      </w:r>
      <w:proofErr w:type="gramStart"/>
      <w:r w:rsidRPr="001E3493">
        <w:t>establishment</w:t>
      </w:r>
      <w:proofErr w:type="gramEnd"/>
      <w:r w:rsidRPr="001E3493">
        <w:t xml:space="preserve"> of osteomyelitis was delayed and significantly less severe in goats in which vancomycin was impregnated in the scaffold. This discrepancy is illustrated by the distinct radiographical findings observed over time in these groups. Soft tissue abnormalities were the most common findings in the infected goats. </w:t>
      </w:r>
    </w:p>
    <w:p w14:paraId="1206F5C4" w14:textId="76A69741" w:rsidR="00E96E89" w:rsidRPr="001E3493" w:rsidRDefault="00E96E89" w:rsidP="004410D8">
      <w:r w:rsidRPr="001E3493">
        <w:t>The presence and progression of periosteal response is a typical radiographic sign of OM</w:t>
      </w:r>
      <w:r w:rsidRPr="001E3493">
        <w:fldChar w:fldCharType="begin"/>
      </w:r>
      <w:r w:rsidR="00EB5F7B" w:rsidRPr="001E3493">
        <w:instrText xml:space="preserve"> ADDIN EN.CITE &lt;EndNote&gt;&lt;Cite&gt;&lt;Author&gt;Rana&lt;/Author&gt;&lt;Year&gt;2009&lt;/Year&gt;&lt;RecNum&gt;45&lt;/RecNum&gt;&lt;DisplayText&gt;[145]&lt;/DisplayText&gt;&lt;record&gt;&lt;rec-number&gt;45&lt;/rec-number&gt;&lt;foreign-keys&gt;&lt;key app="EN" db-id="xaevzfd9lwaxscesw0c59dee2eev9eefatvt" timestamp="1731008593"&gt;45&lt;/key&gt;&lt;/foreign-keys&gt;&lt;ref-type name="Journal Article"&gt;17&lt;/ref-type&gt;&lt;contributors&gt;&lt;authors&gt;&lt;author&gt;Rana, R. S.&lt;/author&gt;&lt;author&gt;Wu, J. S.&lt;/author&gt;&lt;author&gt;Eisenberg, R. L.&lt;/author&gt;&lt;/authors&gt;&lt;/contributors&gt;&lt;auth-address&gt;Department of Radiology, Beth Israel Deaconess Medical Center, Boston, MA 02215, USA.&lt;/auth-address&gt;&lt;titles&gt;&lt;title&gt;Periosteal reaction&lt;/title&gt;&lt;secondary-title&gt;AJR Am J Roentgenol&lt;/secondary-title&gt;&lt;/titles&gt;&lt;periodical&gt;&lt;full-title&gt;AJR Am J Roentgenol&lt;/full-title&gt;&lt;/periodical&gt;&lt;pages&gt;W259-72&lt;/pages&gt;&lt;volume&gt;193&lt;/volume&gt;&lt;number&gt;4&lt;/number&gt;&lt;keywords&gt;&lt;keyword&gt;Bone Diseases/classification/*diagnostic imaging&lt;/keyword&gt;&lt;keyword&gt;Humans&lt;/keyword&gt;&lt;keyword&gt;Periosteum/*diagnostic imaging/*injuries&lt;/keyword&gt;&lt;keyword&gt;Radiography&lt;/keyword&gt;&lt;/keywords&gt;&lt;dates&gt;&lt;year&gt;2009&lt;/year&gt;&lt;pub-dates&gt;&lt;date&gt;Oct&lt;/date&gt;&lt;/pub-dates&gt;&lt;/dates&gt;&lt;isbn&gt;1546-3141 (Electronic)&amp;#xD;0361-803X (Linking)&lt;/isbn&gt;&lt;accession-num&gt;19770293&lt;/accession-num&gt;&lt;urls&gt;&lt;related-urls&gt;&lt;url&gt;https://www.ncbi.nlm.nih.gov/pubmed/19770293&lt;/url&gt;&lt;/related-urls&gt;&lt;/urls&gt;&lt;electronic-resource-num&gt;10.2214/AJR.09.3300&lt;/electronic-resource-num&gt;&lt;remote-database-name&gt;Medline&lt;/remote-database-name&gt;&lt;remote-database-provider&gt;NLM&lt;/remote-database-provider&gt;&lt;/record&gt;&lt;/Cite&gt;&lt;/EndNote&gt;</w:instrText>
      </w:r>
      <w:r w:rsidRPr="001E3493">
        <w:fldChar w:fldCharType="separate"/>
      </w:r>
      <w:r w:rsidR="00EB5F7B" w:rsidRPr="001E3493">
        <w:rPr>
          <w:noProof/>
        </w:rPr>
        <w:t>[145]</w:t>
      </w:r>
      <w:r w:rsidRPr="001E3493">
        <w:fldChar w:fldCharType="end"/>
      </w:r>
      <w:r w:rsidRPr="001E3493">
        <w:t>, often appearing around two weeks after establishment of infection and worsening over time.</w:t>
      </w:r>
      <w:r w:rsidRPr="001E3493">
        <w:rPr>
          <w:noProof/>
        </w:rPr>
        <w:t xml:space="preserve"> [3]</w:t>
      </w:r>
      <w:r w:rsidRPr="001E3493">
        <w:t xml:space="preserve"> This well-known chronological progression makes periosteal response a valuable indicator for monitoring OM</w:t>
      </w:r>
      <w:r w:rsidRPr="001E3493">
        <w:fldChar w:fldCharType="begin"/>
      </w:r>
      <w:r w:rsidR="00EB5F7B" w:rsidRPr="001E3493">
        <w:instrText xml:space="preserve"> ADDIN EN.CITE &lt;EndNote&gt;&lt;Cite&gt;&lt;Author&gt;Aktekin&lt;/Author&gt;&lt;Year&gt;2007&lt;/Year&gt;&lt;RecNum&gt;47&lt;/RecNum&gt;&lt;DisplayText&gt;[146]&lt;/DisplayText&gt;&lt;record&gt;&lt;rec-number&gt;47&lt;/rec-number&gt;&lt;foreign-keys&gt;&lt;key app="EN" db-id="xaevzfd9lwaxscesw0c59dee2eev9eefatvt" timestamp="1731008860"&gt;47&lt;/key&gt;&lt;/foreign-keys&gt;&lt;ref-type name="Journal Article"&gt;17&lt;/ref-type&gt;&lt;contributors&gt;&lt;authors&gt;&lt;author&gt;Aktekin, C. N.&lt;/author&gt;&lt;author&gt;Ozturk, A. M.&lt;/author&gt;&lt;author&gt;Tabak, A. Y.&lt;/author&gt;&lt;author&gt;Altay, M.&lt;/author&gt;&lt;author&gt;Korkusuz, F.&lt;/author&gt;&lt;/authors&gt;&lt;/contributors&gt;&lt;auth-address&gt;Ankara Numune Research and Training Hospital, 5th Orthopaedics and Traumatology Clinic, Ankara, Turkey.&lt;/auth-address&gt;&lt;titles&gt;&lt;title&gt;A different perspective for radiological evaluation of experimental osteomyelitis&lt;/title&gt;&lt;secondary-title&gt;Skeletal Radiol&lt;/secondary-title&gt;&lt;/titles&gt;&lt;periodical&gt;&lt;full-title&gt;Skeletal Radiol&lt;/full-title&gt;&lt;/periodical&gt;&lt;pages&gt;945-50&lt;/pages&gt;&lt;volume&gt;36&lt;/volume&gt;&lt;number&gt;10&lt;/number&gt;&lt;edition&gt;20070712&lt;/edition&gt;&lt;keywords&gt;&lt;keyword&gt;Animals&lt;/keyword&gt;&lt;keyword&gt;*Disease Models, Animal&lt;/keyword&gt;&lt;keyword&gt;Female&lt;/keyword&gt;&lt;keyword&gt;Humans&lt;/keyword&gt;&lt;keyword&gt;Osteomyelitis/*diagnostic imaging/*therapy&lt;/keyword&gt;&lt;keyword&gt;Prognosis&lt;/keyword&gt;&lt;keyword&gt;Radiography&lt;/keyword&gt;&lt;keyword&gt;Rats&lt;/keyword&gt;&lt;keyword&gt;Rats, Wistar&lt;/keyword&gt;&lt;keyword&gt;Tibia/*diagnostic imaging&lt;/keyword&gt;&lt;keyword&gt;Treatment Outcome&lt;/keyword&gt;&lt;/keywords&gt;&lt;dates&gt;&lt;year&gt;2007&lt;/year&gt;&lt;pub-dates&gt;&lt;date&gt;Oct&lt;/date&gt;&lt;/pub-dates&gt;&lt;/dates&gt;&lt;isbn&gt;0364-2348 (Print)&amp;#xD;0364-2348 (Linking)&lt;/isbn&gt;&lt;accession-num&gt;17624529&lt;/accession-num&gt;&lt;urls&gt;&lt;related-urls&gt;&lt;url&gt;https://www.ncbi.nlm.nih.gov/pubmed/17624529&lt;/url&gt;&lt;/related-urls&gt;&lt;/urls&gt;&lt;electronic-resource-num&gt;10.1007/s00256-007-0342-2&lt;/electronic-resource-num&gt;&lt;remote-database-name&gt;Medline&lt;/remote-database-name&gt;&lt;remote-database-provider&gt;NLM&lt;/remote-database-provider&gt;&lt;/record&gt;&lt;/Cite&gt;&lt;/EndNote&gt;</w:instrText>
      </w:r>
      <w:r w:rsidRPr="001E3493">
        <w:fldChar w:fldCharType="separate"/>
      </w:r>
      <w:r w:rsidR="00EB5F7B" w:rsidRPr="001E3493">
        <w:rPr>
          <w:noProof/>
        </w:rPr>
        <w:t>[146]</w:t>
      </w:r>
      <w:r w:rsidRPr="001E3493">
        <w:fldChar w:fldCharType="end"/>
      </w:r>
      <w:r w:rsidRPr="001E3493">
        <w:t xml:space="preserve">. Importantly in this study, periosteal reaction was present in all non-treated goats but absent in the infected treated group at this early (2 week) stage. </w:t>
      </w:r>
    </w:p>
    <w:p w14:paraId="300F2D15" w14:textId="2CDD3BDF" w:rsidR="00E96E89" w:rsidRPr="001E3493" w:rsidRDefault="00E96E89" w:rsidP="004410D8">
      <w:r w:rsidRPr="001E3493">
        <w:t>The progression of lysis in osteomyelitis (OM) presents distinct radiographic features between groups treated with vancomycin and untreated groups in late stage of OM (6 weeks), making this criterion a reliable indicator of infection severity and progression</w:t>
      </w:r>
      <w:r w:rsidRPr="001E3493">
        <w:fldChar w:fldCharType="begin"/>
      </w:r>
      <w:r w:rsidR="00EB5F7B" w:rsidRPr="001E3493">
        <w:instrText xml:space="preserve"> ADDIN EN.CITE &lt;EndNote&gt;&lt;Cite&gt;&lt;Author&gt;Aktekin&lt;/Author&gt;&lt;Year&gt;2007&lt;/Year&gt;&lt;RecNum&gt;47&lt;/RecNum&gt;&lt;DisplayText&gt;[146]&lt;/DisplayText&gt;&lt;record&gt;&lt;rec-number&gt;47&lt;/rec-number&gt;&lt;foreign-keys&gt;&lt;key app="EN" db-id="xaevzfd9lwaxscesw0c59dee2eev9eefatvt" timestamp="1731008860"&gt;47&lt;/key&gt;&lt;/foreign-keys&gt;&lt;ref-type name="Journal Article"&gt;17&lt;/ref-type&gt;&lt;contributors&gt;&lt;authors&gt;&lt;author&gt;Aktekin, C. N.&lt;/author&gt;&lt;author&gt;Ozturk, A. M.&lt;/author&gt;&lt;author&gt;Tabak, A. Y.&lt;/author&gt;&lt;author&gt;Altay, M.&lt;/author&gt;&lt;author&gt;Korkusuz, F.&lt;/author&gt;&lt;/authors&gt;&lt;/contributors&gt;&lt;auth-address&gt;Ankara Numune Research and Training Hospital, 5th Orthopaedics and Traumatology Clinic, Ankara, Turkey.&lt;/auth-address&gt;&lt;titles&gt;&lt;title&gt;A different perspective for radiological evaluation of experimental osteomyelitis&lt;/title&gt;&lt;secondary-title&gt;Skeletal Radiol&lt;/secondary-title&gt;&lt;/titles&gt;&lt;periodical&gt;&lt;full-title&gt;Skeletal Radiol&lt;/full-title&gt;&lt;/periodical&gt;&lt;pages&gt;945-50&lt;/pages&gt;&lt;volume&gt;36&lt;/volume&gt;&lt;number&gt;10&lt;/number&gt;&lt;edition&gt;20070712&lt;/edition&gt;&lt;keywords&gt;&lt;keyword&gt;Animals&lt;/keyword&gt;&lt;keyword&gt;*Disease Models, Animal&lt;/keyword&gt;&lt;keyword&gt;Female&lt;/keyword&gt;&lt;keyword&gt;Humans&lt;/keyword&gt;&lt;keyword&gt;Osteomyelitis/*diagnostic imaging/*therapy&lt;/keyword&gt;&lt;keyword&gt;Prognosis&lt;/keyword&gt;&lt;keyword&gt;Radiography&lt;/keyword&gt;&lt;keyword&gt;Rats&lt;/keyword&gt;&lt;keyword&gt;Rats, Wistar&lt;/keyword&gt;&lt;keyword&gt;Tibia/*diagnostic imaging&lt;/keyword&gt;&lt;keyword&gt;Treatment Outcome&lt;/keyword&gt;&lt;/keywords&gt;&lt;dates&gt;&lt;year&gt;2007&lt;/year&gt;&lt;pub-dates&gt;&lt;date&gt;Oct&lt;/date&gt;&lt;/pub-dates&gt;&lt;/dates&gt;&lt;isbn&gt;0364-2348 (Print)&amp;#xD;0364-2348 (Linking)&lt;/isbn&gt;&lt;accession-num&gt;17624529&lt;/accession-num&gt;&lt;urls&gt;&lt;related-urls&gt;&lt;url&gt;https://www.ncbi.nlm.nih.gov/pubmed/17624529&lt;/url&gt;&lt;/related-urls&gt;&lt;/urls&gt;&lt;electronic-resource-num&gt;10.1007/s00256-007-0342-2&lt;/electronic-resource-num&gt;&lt;remote-database-name&gt;Medline&lt;/remote-database-name&gt;&lt;remote-database-provider&gt;NLM&lt;/remote-database-provider&gt;&lt;/record&gt;&lt;/Cite&gt;&lt;/EndNote&gt;</w:instrText>
      </w:r>
      <w:r w:rsidRPr="001E3493">
        <w:fldChar w:fldCharType="separate"/>
      </w:r>
      <w:r w:rsidR="00EB5F7B" w:rsidRPr="001E3493">
        <w:rPr>
          <w:noProof/>
        </w:rPr>
        <w:t>[146]</w:t>
      </w:r>
      <w:r w:rsidRPr="001E3493">
        <w:fldChar w:fldCharType="end"/>
      </w:r>
      <w:r w:rsidRPr="001E3493">
        <w:t xml:space="preserve">. In this study, at this </w:t>
      </w:r>
      <w:proofErr w:type="gramStart"/>
      <w:r w:rsidRPr="001E3493">
        <w:t>same time</w:t>
      </w:r>
      <w:proofErr w:type="gramEnd"/>
      <w:r w:rsidRPr="001E3493">
        <w:t xml:space="preserve"> point (week 6), non-treated bacterial challenge goats presented a marked increase in the frequency of lysis, or cortical necrosis, in contrast with bacterial and vancomycin treated goats that did not show the same increase at this time point. This observance </w:t>
      </w:r>
      <w:proofErr w:type="gramStart"/>
      <w:r w:rsidRPr="001E3493">
        <w:t>supports that</w:t>
      </w:r>
      <w:proofErr w:type="gramEnd"/>
      <w:r w:rsidRPr="001E3493">
        <w:t xml:space="preserve"> loading the scaffold with vancomycin delayed onset and severity of OM and may be valuable in treatment of patients suffering contaminated </w:t>
      </w:r>
      <w:r w:rsidR="00A26636" w:rsidRPr="001E3493">
        <w:t>orthopaedical</w:t>
      </w:r>
      <w:r w:rsidRPr="001E3493">
        <w:t xml:space="preserve"> injuries.  </w:t>
      </w:r>
    </w:p>
    <w:p w14:paraId="5141400A" w14:textId="77777777" w:rsidR="00E96E89" w:rsidRPr="001E3493" w:rsidRDefault="00E96E89" w:rsidP="004410D8"/>
    <w:p w14:paraId="4C50C2BC" w14:textId="70057FC9" w:rsidR="00E96E89" w:rsidRPr="001E3493" w:rsidRDefault="00E96E89" w:rsidP="004410D8">
      <w:r w:rsidRPr="001E3493">
        <w:lastRenderedPageBreak/>
        <w:t xml:space="preserve">Compared to non-infected goats, infected goats that were implanted with vancomycin loaded scaffolds had significantly greater changes based on computed tomography (CT) assessment. Despite the advantages of CT with respect to 3-dimensional assessments compared with conventional radiography, serial CT was not feasible because of the presence of metal </w:t>
      </w:r>
      <w:r w:rsidR="00A26636" w:rsidRPr="001E3493">
        <w:t>orthopaedical</w:t>
      </w:r>
      <w:r w:rsidRPr="001E3493">
        <w:t xml:space="preserve"> implants. </w:t>
      </w:r>
      <w:proofErr w:type="gramStart"/>
      <w:r w:rsidRPr="001E3493">
        <w:t>[8, 13] Thus</w:t>
      </w:r>
      <w:proofErr w:type="gramEnd"/>
      <w:r w:rsidRPr="001E3493">
        <w:t>, a limitation of this study was the inability to serially assess disease progression using CT. This constraint was primarily due to the presence of metallic implants in the goat tibia which cause local artifacts that decrease image quality</w:t>
      </w:r>
      <w:r w:rsidRPr="001E3493">
        <w:fldChar w:fldCharType="begin"/>
      </w:r>
      <w:r w:rsidR="00E61623" w:rsidRPr="001E3493">
        <w:instrText xml:space="preserve"> ADDIN EN.CITE &lt;EndNote&gt;&lt;Cite&gt;&lt;Author&gt;Pineda&lt;/Author&gt;&lt;Year&gt;2009&lt;/Year&gt;&lt;RecNum&gt;83&lt;/RecNum&gt;&lt;DisplayText&gt;[108]&lt;/DisplayText&gt;&lt;record&gt;&lt;rec-number&gt;83&lt;/rec-number&gt;&lt;foreign-keys&gt;&lt;key app="EN" db-id="xaevzfd9lwaxscesw0c59dee2eev9eefatvt" timestamp="1732652461"&gt;83&lt;/key&gt;&lt;/foreign-keys&gt;&lt;ref-type name="Journal Article"&gt;17&lt;/ref-type&gt;&lt;contributors&gt;&lt;authors&gt;&lt;author&gt;Pineda, C.&lt;/author&gt;&lt;author&gt;Espinosa, R.&lt;/author&gt;&lt;author&gt;Pena, A.&lt;/author&gt;&lt;/authors&gt;&lt;/contributors&gt;&lt;auth-address&gt;Rheumatology Department, Instituto Nacional de Rehabilitacion, Mexico City, Mexico.&lt;/auth-address&gt;&lt;titles&gt;&lt;title&gt;Radiographic imaging in osteomyelitis: the role of plain radiography, computed tomography, ultrasonography, magnetic resonance imaging, and scintigraphy&lt;/title&gt;&lt;secondary-title&gt;Semin Plast Surg&lt;/secondary-title&gt;&lt;/titles&gt;&lt;periodical&gt;&lt;full-title&gt;Semin Plast Surg&lt;/full-title&gt;&lt;/periodical&gt;&lt;pages&gt;80-9&lt;/pages&gt;&lt;volume&gt;23&lt;/volume&gt;&lt;number&gt;2&lt;/number&gt;&lt;keywords&gt;&lt;keyword&gt;Osteomyelitis&lt;/keyword&gt;&lt;keyword&gt;computed tomography&lt;/keyword&gt;&lt;keyword&gt;magnetic resonance imaging&lt;/keyword&gt;&lt;keyword&gt;nuclear medicine&lt;/keyword&gt;&lt;keyword&gt;ultrasound&lt;/keyword&gt;&lt;/keywords&gt;&lt;dates&gt;&lt;year&gt;2009&lt;/year&gt;&lt;pub-dates&gt;&lt;date&gt;May&lt;/date&gt;&lt;/pub-dates&gt;&lt;/dates&gt;&lt;isbn&gt;1536-0067 (Electronic)&amp;#xD;1535-2188 (Print)&amp;#xD;1535-2188 (Linking)&lt;/isbn&gt;&lt;accession-num&gt;20567730&lt;/accession-num&gt;&lt;urls&gt;&lt;related-urls&gt;&lt;url&gt;https://www.ncbi.nlm.nih.gov/pubmed/20567730&lt;/url&gt;&lt;/related-urls&gt;&lt;/urls&gt;&lt;custom2&gt;PMC2884903&lt;/custom2&gt;&lt;electronic-resource-num&gt;10.1055/s-0029-1214160&lt;/electronic-resource-num&gt;&lt;remote-database-name&gt;PubMed-not-MEDLINE&lt;/remote-database-name&gt;&lt;remote-database-provider&gt;NLM&lt;/remote-database-provider&gt;&lt;/record&gt;&lt;/Cite&gt;&lt;/EndNote&gt;</w:instrText>
      </w:r>
      <w:r w:rsidRPr="001E3493">
        <w:fldChar w:fldCharType="separate"/>
      </w:r>
      <w:r w:rsidR="00E61623" w:rsidRPr="001E3493">
        <w:rPr>
          <w:noProof/>
        </w:rPr>
        <w:t>[108]</w:t>
      </w:r>
      <w:r w:rsidRPr="001E3493">
        <w:fldChar w:fldCharType="end"/>
      </w:r>
      <w:r w:rsidRPr="001E3493">
        <w:t xml:space="preserve">. As such, removal of the </w:t>
      </w:r>
      <w:r w:rsidR="00A26636" w:rsidRPr="001E3493">
        <w:t>orthopaedical</w:t>
      </w:r>
      <w:r w:rsidRPr="001E3493">
        <w:t xml:space="preserve"> implants was necessary to perform CT, which necessitated CT being done at the end-of-the-study period for each goat. Osteomyelitis research conducted in rats comparing antibiotic and non-antibiotic treated rats, found no significant differences in CT scores over a 6-week period</w:t>
      </w:r>
      <w:r w:rsidRPr="001E3493">
        <w:fldChar w:fldCharType="begin"/>
      </w:r>
      <w:r w:rsidR="00EB5F7B" w:rsidRPr="001E3493">
        <w:instrText xml:space="preserve"> ADDIN EN.CITE &lt;EndNote&gt;&lt;Cite&gt;&lt;Author&gt;Aktekin&lt;/Author&gt;&lt;Year&gt;2007&lt;/Year&gt;&lt;RecNum&gt;47&lt;/RecNum&gt;&lt;DisplayText&gt;[146]&lt;/DisplayText&gt;&lt;record&gt;&lt;rec-number&gt;47&lt;/rec-number&gt;&lt;foreign-keys&gt;&lt;key app="EN" db-id="xaevzfd9lwaxscesw0c59dee2eev9eefatvt" timestamp="1731008860"&gt;47&lt;/key&gt;&lt;/foreign-keys&gt;&lt;ref-type name="Journal Article"&gt;17&lt;/ref-type&gt;&lt;contributors&gt;&lt;authors&gt;&lt;author&gt;Aktekin, C. N.&lt;/author&gt;&lt;author&gt;Ozturk, A. M.&lt;/author&gt;&lt;author&gt;Tabak, A. Y.&lt;/author&gt;&lt;author&gt;Altay, M.&lt;/author&gt;&lt;author&gt;Korkusuz, F.&lt;/author&gt;&lt;/authors&gt;&lt;/contributors&gt;&lt;auth-address&gt;Ankara Numune Research and Training Hospital, 5th Orthopaedics and Traumatology Clinic, Ankara, Turkey.&lt;/auth-address&gt;&lt;titles&gt;&lt;title&gt;A different perspective for radiological evaluation of experimental osteomyelitis&lt;/title&gt;&lt;secondary-title&gt;Skeletal Radiol&lt;/secondary-title&gt;&lt;/titles&gt;&lt;periodical&gt;&lt;full-title&gt;Skeletal Radiol&lt;/full-title&gt;&lt;/periodical&gt;&lt;pages&gt;945-50&lt;/pages&gt;&lt;volume&gt;36&lt;/volume&gt;&lt;number&gt;10&lt;/number&gt;&lt;edition&gt;20070712&lt;/edition&gt;&lt;keywords&gt;&lt;keyword&gt;Animals&lt;/keyword&gt;&lt;keyword&gt;*Disease Models, Animal&lt;/keyword&gt;&lt;keyword&gt;Female&lt;/keyword&gt;&lt;keyword&gt;Humans&lt;/keyword&gt;&lt;keyword&gt;Osteomyelitis/*diagnostic imaging/*therapy&lt;/keyword&gt;&lt;keyword&gt;Prognosis&lt;/keyword&gt;&lt;keyword&gt;Radiography&lt;/keyword&gt;&lt;keyword&gt;Rats&lt;/keyword&gt;&lt;keyword&gt;Rats, Wistar&lt;/keyword&gt;&lt;keyword&gt;Tibia/*diagnostic imaging&lt;/keyword&gt;&lt;keyword&gt;Treatment Outcome&lt;/keyword&gt;&lt;/keywords&gt;&lt;dates&gt;&lt;year&gt;2007&lt;/year&gt;&lt;pub-dates&gt;&lt;date&gt;Oct&lt;/date&gt;&lt;/pub-dates&gt;&lt;/dates&gt;&lt;isbn&gt;0364-2348 (Print)&amp;#xD;0364-2348 (Linking)&lt;/isbn&gt;&lt;accession-num&gt;17624529&lt;/accession-num&gt;&lt;urls&gt;&lt;related-urls&gt;&lt;url&gt;https://www.ncbi.nlm.nih.gov/pubmed/17624529&lt;/url&gt;&lt;/related-urls&gt;&lt;/urls&gt;&lt;electronic-resource-num&gt;10.1007/s00256-007-0342-2&lt;/electronic-resource-num&gt;&lt;remote-database-name&gt;Medline&lt;/remote-database-name&gt;&lt;remote-database-provider&gt;NLM&lt;/remote-database-provider&gt;&lt;/record&gt;&lt;/Cite&gt;&lt;/EndNote&gt;</w:instrText>
      </w:r>
      <w:r w:rsidRPr="001E3493">
        <w:fldChar w:fldCharType="separate"/>
      </w:r>
      <w:r w:rsidR="00EB5F7B" w:rsidRPr="001E3493">
        <w:rPr>
          <w:noProof/>
        </w:rPr>
        <w:t>[146]</w:t>
      </w:r>
      <w:r w:rsidRPr="001E3493">
        <w:fldChar w:fldCharType="end"/>
      </w:r>
      <w:r w:rsidRPr="001E3493">
        <w:t xml:space="preserve">. Although temporal CT assessment may provide valuable information, we were able to demonstrate extensive changes over time utilizing digital radiography followed by end-of-study computed tomography. </w:t>
      </w:r>
    </w:p>
    <w:p w14:paraId="514B93D7" w14:textId="641D4837" w:rsidR="00E96E89" w:rsidRPr="001E3493" w:rsidRDefault="00E96E89" w:rsidP="004410D8">
      <w:r w:rsidRPr="001E3493">
        <w:t xml:space="preserve">Infected goats, not treated with vancomycin, had widespread histological evidence of osteomyelitis which was of greater severity in comparison with goats treated with vancomycin. The histopathological changes were dominated by marked inflammatory cell responses, extensive fibrous tissue formation surrounding the defect and scaffold, and irregular new bone (“spongy bone”) formation. The initial physiological and immunological reactions that normally occur after surgery, known as surgical stress, are expected and the duration is dependent on the type of surgery and biomaterials. </w:t>
      </w:r>
      <w:r w:rsidRPr="001E3493">
        <w:fldChar w:fldCharType="begin"/>
      </w:r>
      <w:r w:rsidR="00EB5F7B" w:rsidRPr="001E3493">
        <w:instrText xml:space="preserve"> ADDIN EN.CITE &lt;EndNote&gt;&lt;Cite&gt;&lt;Author&gt;Giannoudis&lt;/Author&gt;&lt;Year&gt;2006&lt;/Year&gt;&lt;RecNum&gt;125&lt;/RecNum&gt;&lt;DisplayText&gt;[147]&lt;/DisplayText&gt;&lt;record&gt;&lt;rec-number&gt;125&lt;/rec-number&gt;&lt;foreign-keys&gt;&lt;key app="EN" db-id="xaevzfd9lwaxscesw0c59dee2eev9eefatvt" timestamp="1733773493"&gt;125&lt;/key&gt;&lt;/foreign-keys&gt;&lt;ref-type name="Journal Article"&gt;17&lt;/ref-type&gt;&lt;contributors&gt;&lt;authors&gt;&lt;author&gt;Giannoudis, P. V.&lt;/author&gt;&lt;author&gt;Dinopoulos, H.&lt;/author&gt;&lt;author&gt;Chalidis, B.&lt;/author&gt;&lt;author&gt;Hall, G. M.&lt;/author&gt;&lt;/authors&gt;&lt;/contributors&gt;&lt;auth-address&gt;Academic Department of Trauma &amp;amp; Orthopaedic Surgery, School of Medicine, University of Leeds, LGI University Hospital, Leeds, UK.&lt;/auth-address&gt;&lt;titles&gt;&lt;title&gt;Surgical stress response&lt;/title&gt;&lt;secondary-title&gt;Injury&lt;/secondary-title&gt;&lt;/titles&gt;&lt;periodical&gt;&lt;full-title&gt;Injury&lt;/full-title&gt;&lt;/periodical&gt;&lt;pages&gt;S3-9&lt;/pages&gt;&lt;volume&gt;37 Suppl 5&lt;/volume&gt;&lt;keywords&gt;&lt;keyword&gt;Humans&lt;/keyword&gt;&lt;keyword&gt;Inflammation&lt;/keyword&gt;&lt;keyword&gt;*Stress, Physiological&lt;/keyword&gt;&lt;keyword&gt;Surgical Procedures, Operative/*adverse effects&lt;/keyword&gt;&lt;keyword&gt;Wounds and Injuries&lt;/keyword&gt;&lt;/keywords&gt;&lt;dates&gt;&lt;year&gt;2006&lt;/year&gt;&lt;pub-dates&gt;&lt;date&gt;Dec&lt;/date&gt;&lt;/pub-dates&gt;&lt;/dates&gt;&lt;isbn&gt;0020-1383 (Print)&amp;#xD;0020-1383 (Linking)&lt;/isbn&gt;&lt;accession-num&gt;17338909&lt;/accession-num&gt;&lt;urls&gt;&lt;related-urls&gt;&lt;url&gt;https://www.ncbi.nlm.nih.gov/pubmed/17338909&lt;/url&gt;&lt;/related-urls&gt;&lt;/urls&gt;&lt;electronic-resource-num&gt;10.1016/S0020-1383(07)70005-0&lt;/electronic-resource-num&gt;&lt;remote-database-name&gt;Medline&lt;/remote-database-name&gt;&lt;remote-database-provider&gt;NLM&lt;/remote-database-provider&gt;&lt;/record&gt;&lt;/Cite&gt;&lt;/EndNote&gt;</w:instrText>
      </w:r>
      <w:r w:rsidRPr="001E3493">
        <w:fldChar w:fldCharType="separate"/>
      </w:r>
      <w:r w:rsidR="00EB5F7B" w:rsidRPr="001E3493">
        <w:rPr>
          <w:noProof/>
        </w:rPr>
        <w:t>[147]</w:t>
      </w:r>
      <w:r w:rsidRPr="001E3493">
        <w:fldChar w:fldCharType="end"/>
      </w:r>
      <w:r w:rsidRPr="001E3493">
        <w:t xml:space="preserve"> </w:t>
      </w:r>
      <w:r w:rsidRPr="001E3493">
        <w:fldChar w:fldCharType="begin"/>
      </w:r>
      <w:r w:rsidR="00EB5F7B" w:rsidRPr="001E3493">
        <w:instrText xml:space="preserve"> ADDIN EN.CITE &lt;EndNote&gt;&lt;Cite&gt;&lt;Author&gt;Carr&lt;/Author&gt;&lt;Year&gt;2009&lt;/Year&gt;&lt;RecNum&gt;126&lt;/RecNum&gt;&lt;DisplayText&gt;[148]&lt;/DisplayText&gt;&lt;record&gt;&lt;rec-number&gt;126&lt;/rec-number&gt;&lt;foreign-keys&gt;&lt;key app="EN" db-id="xaevzfd9lwaxscesw0c59dee2eev9eefatvt" timestamp="1733782096"&gt;126&lt;/key&gt;&lt;/foreign-keys&gt;&lt;ref-type name="Journal Article"&gt;17&lt;/ref-type&gt;&lt;contributors&gt;&lt;authors&gt;&lt;author&gt;Carr, B. J.&lt;/author&gt;&lt;author&gt;Ochoa, L.&lt;/author&gt;&lt;author&gt;Rankin, D.&lt;/author&gt;&lt;author&gt;Owens, B. D.&lt;/author&gt;&lt;/authors&gt;&lt;/contributors&gt;&lt;auth-address&gt;William Beaumont Army Medical Center, El Paso, Texas, USA.&lt;/auth-address&gt;&lt;titles&gt;&lt;title&gt;Biologic response to orthopedic sutures: a histologic study in a rabbit model&lt;/title&gt;&lt;secondary-title&gt;Orthopedics&lt;/secondary-title&gt;&lt;/titles&gt;&lt;periodical&gt;&lt;full-title&gt;Orthopedics&lt;/full-title&gt;&lt;/periodical&gt;&lt;pages&gt;828&lt;/pages&gt;&lt;volume&gt;32&lt;/volume&gt;&lt;number&gt;11&lt;/number&gt;&lt;keywords&gt;&lt;keyword&gt;Absorbable Implants/*adverse effects&lt;/keyword&gt;&lt;keyword&gt;Animals&lt;/keyword&gt;&lt;keyword&gt;Coated Materials, Biocompatible/*adverse effects&lt;/keyword&gt;&lt;keyword&gt;Foreign Bodies/*immunology&lt;/keyword&gt;&lt;keyword&gt;Giant Cells&lt;/keyword&gt;&lt;keyword&gt;Histiocytes&lt;/keyword&gt;&lt;keyword&gt;Inflammation/*pathology&lt;/keyword&gt;&lt;keyword&gt;Orthopedic Procedures&lt;/keyword&gt;&lt;keyword&gt;Polyesters/adverse effects&lt;/keyword&gt;&lt;keyword&gt;Polyethylene/adverse effects&lt;/keyword&gt;&lt;keyword&gt;Rabbits&lt;/keyword&gt;&lt;keyword&gt;Silicones/*adverse effects&lt;/keyword&gt;&lt;keyword&gt;Sutures/*adverse effects&lt;/keyword&gt;&lt;/keywords&gt;&lt;dates&gt;&lt;year&gt;2009&lt;/year&gt;&lt;pub-dates&gt;&lt;date&gt;Nov&lt;/date&gt;&lt;/pub-dates&gt;&lt;/dates&gt;&lt;isbn&gt;1938-2367 (Electronic)&amp;#xD;0147-7447 (Linking)&lt;/isbn&gt;&lt;accession-num&gt;19902886&lt;/accession-num&gt;&lt;urls&gt;&lt;related-urls&gt;&lt;url&gt;https://www.ncbi.nlm.nih.gov/pubmed/19902886&lt;/url&gt;&lt;/related-urls&gt;&lt;/urls&gt;&lt;electronic-resource-num&gt;10.3928/01477447-20090922-11&lt;/electronic-resource-num&gt;&lt;remote-database-name&gt;Medline&lt;/remote-database-name&gt;&lt;remote-database-provider&gt;NLM&lt;/remote-database-provider&gt;&lt;/record&gt;&lt;/Cite&gt;&lt;/EndNote&gt;</w:instrText>
      </w:r>
      <w:r w:rsidRPr="001E3493">
        <w:fldChar w:fldCharType="separate"/>
      </w:r>
      <w:r w:rsidR="00EB5F7B" w:rsidRPr="001E3493">
        <w:rPr>
          <w:noProof/>
        </w:rPr>
        <w:t>[148]</w:t>
      </w:r>
      <w:r w:rsidRPr="001E3493">
        <w:fldChar w:fldCharType="end"/>
      </w:r>
      <w:r w:rsidRPr="001E3493">
        <w:t xml:space="preserve">  These expected cellular and tissue responses are typically minimal with biocompatible materials. The </w:t>
      </w:r>
      <w:proofErr w:type="gramStart"/>
      <w:r w:rsidRPr="001E3493">
        <w:t>histology</w:t>
      </w:r>
      <w:proofErr w:type="gramEnd"/>
      <w:r w:rsidRPr="001E3493">
        <w:t xml:space="preserve"> responses observed in the infected goats were </w:t>
      </w:r>
      <w:r w:rsidRPr="001E3493">
        <w:lastRenderedPageBreak/>
        <w:t xml:space="preserve">marked and represent a pathological response </w:t>
      </w:r>
      <w:proofErr w:type="gramStart"/>
      <w:r w:rsidRPr="001E3493">
        <w:t>as a result of</w:t>
      </w:r>
      <w:proofErr w:type="gramEnd"/>
      <w:r w:rsidRPr="001E3493">
        <w:t xml:space="preserve"> the presence of bacteria in the bone defect and scaffold. </w:t>
      </w:r>
    </w:p>
    <w:p w14:paraId="5B738E5F" w14:textId="0D0DF02C" w:rsidR="00E96E89" w:rsidRPr="001E3493" w:rsidRDefault="00E96E89" w:rsidP="004410D8">
      <w:r w:rsidRPr="001E3493">
        <w:t xml:space="preserve">The immunological reaction of excessive infiltration of cell from immunologic reaction endures for as long as bacteria manage to infect the tissue. S. aureus is an agent causal of exacerbated inflammatory response by recruiting large numbers of neutrophils and macrophages. The presence of </w:t>
      </w:r>
      <w:r w:rsidRPr="001E3493">
        <w:rPr>
          <w:rStyle w:val="Emphasis"/>
          <w:rFonts w:ascii="Times New Roman" w:hAnsi="Times New Roman"/>
          <w:i w:val="0"/>
          <w:iCs w:val="0"/>
        </w:rPr>
        <w:t>pathogen-associated molecular patterns</w:t>
      </w:r>
      <w:r w:rsidRPr="001E3493">
        <w:t xml:space="preserve"> (PAMPs) in the bacteria triggers chemotaxis response that both recruits immune cells and simultaneously disrupts their function through its virulence factors, creating an environment conducive to its survival and proliferation</w:t>
      </w:r>
      <w:r w:rsidRPr="001E3493">
        <w:fldChar w:fldCharType="begin">
          <w:fldData xml:space="preserve">PEVuZE5vdGU+PENpdGU+PEF1dGhvcj5DaGVuPC9BdXRob3I+PFllYXI+MjAyMzwvWWVhcj48UmVj
TnVtPjEyMDwvUmVjTnVtPjxEaXNwbGF5VGV4dD5bOTZdPC9EaXNwbGF5VGV4dD48cmVjb3JkPjxy
ZWMtbnVtYmVyPjEyMDwvcmVjLW51bWJlcj48Zm9yZWlnbi1rZXlzPjxrZXkgYXBwPSJFTiIgZGIt
aWQ9InhhZXZ6ZmQ5bHdheHNjZXN3MGM1OWRlZTJlZXY5ZWVmYXR2dCIgdGltZXN0YW1wPSIxNzMz
NzcxNTUwIj4xMjA8L2tleT48L2ZvcmVpZ24ta2V5cz48cmVmLXR5cGUgbmFtZT0iSm91cm5hbCBB
cnRpY2xlIj4xNzwvcmVmLXR5cGU+PGNvbnRyaWJ1dG9ycz48YXV0aG9ycz48YXV0aG9yPkNoZW4s
IFkuPC9hdXRob3I+PGF1dGhvcj5MaXUsIFouPC9hdXRob3I+PGF1dGhvcj5MaW4sIFouPC9hdXRo
b3I+PGF1dGhvcj5MdSwgTS48L2F1dGhvcj48YXV0aG9yPkZ1LCBZLjwvYXV0aG9yPjxhdXRob3I+
TGl1LCBHLjwvYXV0aG9yPjxhdXRob3I+WXUsIEIuPC9hdXRob3I+PC9hdXRob3JzPjwvY29udHJp
YnV0b3JzPjxhdXRoLWFkZHJlc3M+RGl2aXNpb24gb2YgT3J0aG9wYWVkaWNzIGFuZCBUcmF1bWF0
b2xvZ3ksIERlcGFydG1lbnQgb2YgT3J0aG9wYWVkaWNzLCBTb3V0aGVybiBNZWRpY2FsIFVuaXZl
cnNpdHkgTmFuZmFuZyBIb3NwaXRhbCwgR3Vhbmd6aG91LCBDaGluYS4mI3hEO0d1YW5nZG9uZyBQ
cm92aW5jaWFsIEtleSBMYWJvcmF0b3J5IG9mIEJvbmUgYW5kIENhcnRpbGFnZSBSZWdlbmVyYXRp
dmUgTWVkaWNpbmUsIFNvdXRoZXJuIE1lZGljYWwgVW5pdmVyc2l0eSBOYW5mYW5nIEhvc3BpdGFs
LCBHdWFuZ3pob3UsIENoaW5hLiYjeEQ7VHJhdW1hIENlbnRlciwgRGVwYXJ0bWVudCBvZiBPcnRo
b3BhZWRpYyBUcmF1bWEsIFRoZSBTZWNvbmQgQWZmaWxpYXRlZCBIb3NwaXRhbCBvZiBIZW5neWFu
ZyBNZWRpY2FsIENvbGxlZ2UsIFNvdXRoIENoaW5hIFVuaXZlcnNpdHksIEhlbmd5YW5nLCBDaGlu
YS48L2F1dGgtYWRkcmVzcz48dGl0bGVzPjx0aXRsZT5UaGUgZWZmZWN0IG9mIFN0YXBoeWxvY29j
Y3VzIGF1cmV1cyBvbiBpbm5hdGUgYW5kIGFkYXB0aXZlIGltbXVuaXR5IGFuZCBwb3RlbnRpYWwg
aW1tdW5vdGhlcmFweSBmb3IgUy4gYXVyZXVzLWluZHVjZWQgb3N0ZW9teWVsaXRpczwvdGl0bGU+
PHNlY29uZGFyeS10aXRsZT5Gcm9udCBJbW11bm9sPC9zZWNvbmRhcnktdGl0bGU+PC90aXRsZXM+
PHBlcmlvZGljYWw+PGZ1bGwtdGl0bGU+RnJvbnQgSW1tdW5vbDwvZnVsbC10aXRsZT48L3Blcmlv
ZGljYWw+PHBhZ2VzPjEyMTk4OTU8L3BhZ2VzPjx2b2x1bWU+MTQ8L3ZvbHVtZT48ZWRpdGlvbj4y
MDIzMDkwODwvZWRpdGlvbj48a2V5d29yZHM+PGtleXdvcmQ+SHVtYW5zPC9rZXl3b3JkPjxrZXl3
b3JkPlN0YXBoeWxvY29jY3VzIGF1cmV1czwva2V5d29yZD48a2V5d29yZD4qTWV0aGljaWxsaW4t
UmVzaXN0YW50IFN0YXBoeWxvY29jY3VzIGF1cmV1czwva2V5d29yZD48a2V5d29yZD4qRnJhY3R1
cmVzLCBPcGVuPC9rZXl3b3JkPjxrZXl3b3JkPipTdGFwaHlsb2NvY2NhbCBJbmZlY3Rpb25zL2Ry
dWcgdGhlcmFweTwva2V5d29yZD48a2V5d29yZD5JbW11bm90aGVyYXB5PC9rZXl3b3JkPjxrZXl3
b3JkPipPc3Rlb215ZWxpdGlzL3RoZXJhcHk8L2tleXdvcmQ+PGtleXdvcmQ+YWRhcHRpdmUgaW1t
dW5pdHk8L2tleXdvcmQ+PGtleXdvcmQ+aW1tdW5lIHJlc3BvbnNlPC9rZXl3b3JkPjxrZXl3b3Jk
PmlubmF0ZSBpbW11bml0eTwva2V5d29yZD48a2V5d29yZD5vc3Rlb215ZWxpdGlzPC9rZXl3b3Jk
Pjwva2V5d29yZHM+PGRhdGVzPjx5ZWFyPjIwMjM8L3llYXI+PC9kYXRlcz48aXNibj4xNjY0LTMy
MjQgKEVsZWN0cm9uaWMpJiN4RDsxNjY0LTMyMjQgKExpbmtpbmcpPC9pc2JuPjxhY2Nlc3Npb24t
bnVtPjM3NzQ0Mzc3PC9hY2Nlc3Npb24tbnVtPjx1cmxzPjxyZWxhdGVkLXVybHM+PHVybD5odHRw
czovL3d3dy5uY2JpLm5sbS5uaWguZ292L3B1Ym1lZC8zNzc0NDM3NzwvdXJsPjwvcmVsYXRlZC11
cmxzPjwvdXJscz48Y3VzdG9tMT5UaGUgYXV0aG9ycyBkZWNsYXJlIHRoYXQgdGhlIHJlc2VhcmNo
IHdhcyBjb25kdWN0ZWQgaW4gdGhlIGFic2VuY2Ugb2YgYW55IGNvbW1lcmNpYWwgb3IgZmluYW5j
aWFsIHJlbGF0aW9uc2hpcHMgdGhhdCBjb3VsZCBiZSBjb25zdHJ1ZWQgYXMgYSBwb3RlbnRpYWwg
Y29uZmxpY3Qgb2YgaW50ZXJlc3QuPC9jdXN0b20xPjxjdXN0b20yPlBNQzEwNTE3NjYyPC9jdXN0
b20yPjxlbGVjdHJvbmljLXJlc291cmNlLW51bT4xMC4zMzg5L2ZpbW11LjIwMjMuMTIxOTg5NTwv
ZWxlY3Ryb25pYy1yZXNvdXJjZS1udW0+PHJlbW90ZS1kYXRhYmFzZS1uYW1lPk1lZGxpbmU8L3Jl
bW90ZS1kYXRhYmFzZS1uYW1lPjxyZW1vdGUtZGF0YWJhc2UtcHJvdmlkZXI+TkxNPC9yZW1vdGUt
ZGF0YWJhc2UtcHJvdmlkZXI+PC9yZWNvcmQ+PC9DaXRlPjwvRW5kTm90ZT5=
</w:fldData>
        </w:fldChar>
      </w:r>
      <w:r w:rsidR="007E0B95" w:rsidRPr="001E3493">
        <w:instrText xml:space="preserve"> ADDIN EN.CITE </w:instrText>
      </w:r>
      <w:r w:rsidR="007E0B95" w:rsidRPr="001E3493">
        <w:fldChar w:fldCharType="begin">
          <w:fldData xml:space="preserve">PEVuZE5vdGU+PENpdGU+PEF1dGhvcj5DaGVuPC9BdXRob3I+PFllYXI+MjAyMzwvWWVhcj48UmVj
TnVtPjEyMDwvUmVjTnVtPjxEaXNwbGF5VGV4dD5bOTZdPC9EaXNwbGF5VGV4dD48cmVjb3JkPjxy
ZWMtbnVtYmVyPjEyMDwvcmVjLW51bWJlcj48Zm9yZWlnbi1rZXlzPjxrZXkgYXBwPSJFTiIgZGIt
aWQ9InhhZXZ6ZmQ5bHdheHNjZXN3MGM1OWRlZTJlZXY5ZWVmYXR2dCIgdGltZXN0YW1wPSIxNzMz
NzcxNTUwIj4xMjA8L2tleT48L2ZvcmVpZ24ta2V5cz48cmVmLXR5cGUgbmFtZT0iSm91cm5hbCBB
cnRpY2xlIj4xNzwvcmVmLXR5cGU+PGNvbnRyaWJ1dG9ycz48YXV0aG9ycz48YXV0aG9yPkNoZW4s
IFkuPC9hdXRob3I+PGF1dGhvcj5MaXUsIFouPC9hdXRob3I+PGF1dGhvcj5MaW4sIFouPC9hdXRo
b3I+PGF1dGhvcj5MdSwgTS48L2F1dGhvcj48YXV0aG9yPkZ1LCBZLjwvYXV0aG9yPjxhdXRob3I+
TGl1LCBHLjwvYXV0aG9yPjxhdXRob3I+WXUsIEIuPC9hdXRob3I+PC9hdXRob3JzPjwvY29udHJp
YnV0b3JzPjxhdXRoLWFkZHJlc3M+RGl2aXNpb24gb2YgT3J0aG9wYWVkaWNzIGFuZCBUcmF1bWF0
b2xvZ3ksIERlcGFydG1lbnQgb2YgT3J0aG9wYWVkaWNzLCBTb3V0aGVybiBNZWRpY2FsIFVuaXZl
cnNpdHkgTmFuZmFuZyBIb3NwaXRhbCwgR3Vhbmd6aG91LCBDaGluYS4mI3hEO0d1YW5nZG9uZyBQ
cm92aW5jaWFsIEtleSBMYWJvcmF0b3J5IG9mIEJvbmUgYW5kIENhcnRpbGFnZSBSZWdlbmVyYXRp
dmUgTWVkaWNpbmUsIFNvdXRoZXJuIE1lZGljYWwgVW5pdmVyc2l0eSBOYW5mYW5nIEhvc3BpdGFs
LCBHdWFuZ3pob3UsIENoaW5hLiYjeEQ7VHJhdW1hIENlbnRlciwgRGVwYXJ0bWVudCBvZiBPcnRo
b3BhZWRpYyBUcmF1bWEsIFRoZSBTZWNvbmQgQWZmaWxpYXRlZCBIb3NwaXRhbCBvZiBIZW5neWFu
ZyBNZWRpY2FsIENvbGxlZ2UsIFNvdXRoIENoaW5hIFVuaXZlcnNpdHksIEhlbmd5YW5nLCBDaGlu
YS48L2F1dGgtYWRkcmVzcz48dGl0bGVzPjx0aXRsZT5UaGUgZWZmZWN0IG9mIFN0YXBoeWxvY29j
Y3VzIGF1cmV1cyBvbiBpbm5hdGUgYW5kIGFkYXB0aXZlIGltbXVuaXR5IGFuZCBwb3RlbnRpYWwg
aW1tdW5vdGhlcmFweSBmb3IgUy4gYXVyZXVzLWluZHVjZWQgb3N0ZW9teWVsaXRpczwvdGl0bGU+
PHNlY29uZGFyeS10aXRsZT5Gcm9udCBJbW11bm9sPC9zZWNvbmRhcnktdGl0bGU+PC90aXRsZXM+
PHBlcmlvZGljYWw+PGZ1bGwtdGl0bGU+RnJvbnQgSW1tdW5vbDwvZnVsbC10aXRsZT48L3Blcmlv
ZGljYWw+PHBhZ2VzPjEyMTk4OTU8L3BhZ2VzPjx2b2x1bWU+MTQ8L3ZvbHVtZT48ZWRpdGlvbj4y
MDIzMDkwODwvZWRpdGlvbj48a2V5d29yZHM+PGtleXdvcmQ+SHVtYW5zPC9rZXl3b3JkPjxrZXl3
b3JkPlN0YXBoeWxvY29jY3VzIGF1cmV1czwva2V5d29yZD48a2V5d29yZD4qTWV0aGljaWxsaW4t
UmVzaXN0YW50IFN0YXBoeWxvY29jY3VzIGF1cmV1czwva2V5d29yZD48a2V5d29yZD4qRnJhY3R1
cmVzLCBPcGVuPC9rZXl3b3JkPjxrZXl3b3JkPipTdGFwaHlsb2NvY2NhbCBJbmZlY3Rpb25zL2Ry
dWcgdGhlcmFweTwva2V5d29yZD48a2V5d29yZD5JbW11bm90aGVyYXB5PC9rZXl3b3JkPjxrZXl3
b3JkPipPc3Rlb215ZWxpdGlzL3RoZXJhcHk8L2tleXdvcmQ+PGtleXdvcmQ+YWRhcHRpdmUgaW1t
dW5pdHk8L2tleXdvcmQ+PGtleXdvcmQ+aW1tdW5lIHJlc3BvbnNlPC9rZXl3b3JkPjxrZXl3b3Jk
PmlubmF0ZSBpbW11bml0eTwva2V5d29yZD48a2V5d29yZD5vc3Rlb215ZWxpdGlzPC9rZXl3b3Jk
Pjwva2V5d29yZHM+PGRhdGVzPjx5ZWFyPjIwMjM8L3llYXI+PC9kYXRlcz48aXNibj4xNjY0LTMy
MjQgKEVsZWN0cm9uaWMpJiN4RDsxNjY0LTMyMjQgKExpbmtpbmcpPC9pc2JuPjxhY2Nlc3Npb24t
bnVtPjM3NzQ0Mzc3PC9hY2Nlc3Npb24tbnVtPjx1cmxzPjxyZWxhdGVkLXVybHM+PHVybD5odHRw
czovL3d3dy5uY2JpLm5sbS5uaWguZ292L3B1Ym1lZC8zNzc0NDM3NzwvdXJsPjwvcmVsYXRlZC11
cmxzPjwvdXJscz48Y3VzdG9tMT5UaGUgYXV0aG9ycyBkZWNsYXJlIHRoYXQgdGhlIHJlc2VhcmNo
IHdhcyBjb25kdWN0ZWQgaW4gdGhlIGFic2VuY2Ugb2YgYW55IGNvbW1lcmNpYWwgb3IgZmluYW5j
aWFsIHJlbGF0aW9uc2hpcHMgdGhhdCBjb3VsZCBiZSBjb25zdHJ1ZWQgYXMgYSBwb3RlbnRpYWwg
Y29uZmxpY3Qgb2YgaW50ZXJlc3QuPC9jdXN0b20xPjxjdXN0b20yPlBNQzEwNTE3NjYyPC9jdXN0
b20yPjxlbGVjdHJvbmljLXJlc291cmNlLW51bT4xMC4zMzg5L2ZpbW11LjIwMjMuMTIxOTg5NTwv
ZWxlY3Ryb25pYy1yZXNvdXJjZS1udW0+PHJlbW90ZS1kYXRhYmFzZS1uYW1lPk1lZGxpbmU8L3Jl
bW90ZS1kYXRhYmFzZS1uYW1lPjxyZW1vdGUtZGF0YWJhc2UtcHJvdmlkZXI+TkxNPC9yZW1vdGUt
ZGF0YWJhc2UtcHJvdmlkZXI+PC9yZWNvcmQ+PC9DaXRlPjwvRW5kTm90ZT5=
</w:fldData>
        </w:fldChar>
      </w:r>
      <w:r w:rsidR="007E0B95" w:rsidRPr="001E3493">
        <w:instrText xml:space="preserve"> ADDIN EN.CITE.DATA </w:instrText>
      </w:r>
      <w:r w:rsidR="007E0B95" w:rsidRPr="001E3493">
        <w:fldChar w:fldCharType="end"/>
      </w:r>
      <w:r w:rsidRPr="001E3493">
        <w:fldChar w:fldCharType="separate"/>
      </w:r>
      <w:r w:rsidR="007E0B95" w:rsidRPr="001E3493">
        <w:rPr>
          <w:noProof/>
        </w:rPr>
        <w:t>[96]</w:t>
      </w:r>
      <w:r w:rsidRPr="001E3493">
        <w:fldChar w:fldCharType="end"/>
      </w:r>
      <w:r w:rsidRPr="001E3493">
        <w:t xml:space="preserve">. Initially, this chemokine-driven recruitment is beneficial because neutrophils and macrophages are essential for the innate immune response. However, this leads to tissue damage, which releases more chemokines and creates a vicious cycle of immune cell recruitment. </w:t>
      </w:r>
      <w:r w:rsidRPr="001E3493">
        <w:rPr>
          <w:rStyle w:val="Emphasis"/>
          <w:rFonts w:ascii="Times New Roman" w:hAnsi="Times New Roman"/>
        </w:rPr>
        <w:t>S. aureus</w:t>
      </w:r>
      <w:r w:rsidRPr="001E3493">
        <w:t xml:space="preserve"> invades osteoblasts by utilizing fibronectin-binding proteins (</w:t>
      </w:r>
      <w:proofErr w:type="spellStart"/>
      <w:r w:rsidRPr="001E3493">
        <w:t>FnBPs</w:t>
      </w:r>
      <w:proofErr w:type="spellEnd"/>
      <w:r w:rsidRPr="001E3493">
        <w:t xml:space="preserve">) and integrins, facilitating its internalization </w:t>
      </w:r>
      <w:r w:rsidRPr="001E3493">
        <w:fldChar w:fldCharType="begin">
          <w:fldData xml:space="preserve">PEVuZE5vdGU+PENpdGU+PEF1dGhvcj5CaWxsaW5nczwvQXV0aG9yPjxZZWFyPjIwMjI8L1llYXI+
PFJlY051bT4zODwvUmVjTnVtPjxEaXNwbGF5VGV4dD5bMTQ5LCAxNTBdPC9EaXNwbGF5VGV4dD48
cmVjb3JkPjxyZWMtbnVtYmVyPjM4PC9yZWMtbnVtYmVyPjxmb3JlaWduLWtleXM+PGtleSBhcHA9
IkVOIiBkYi1pZD0iejV6ejl6NTJhZnY1ZDZlOWV2bjU1emRnZWY1ZWF3dGYwcmVlIiB0aW1lc3Rh
bXA9IjE3MzYzODQ4NDAiPjM4PC9rZXk+PC9mb3JlaWduLWtleXM+PHJlZi10eXBlIG5hbWU9Ikpv
dXJuYWwgQXJ0aWNsZSI+MTc8L3JlZi10eXBlPjxjb250cmlidXRvcnM+PGF1dGhvcnM+PGF1dGhv
cj5CaWxsaW5ncywgQy48L2F1dGhvcj48YXV0aG9yPkFuZGVyc29uLCBELiBFLjwvYXV0aG9yPjwv
YXV0aG9ycz48L2NvbnRyaWJ1dG9ycz48YXV0aC1hZGRyZXNzPkNvbGxlZ2Ugb2YgVmV0ZXJpbmFy
eSBNZWRpY2luZSwgVW5pdmVyc2l0eSBvZiBUZW5uZXNzZWUsIEtub3h2aWxsZSwgVE4gMzc5OTYs
IFVTQS48L2F1dGgtYWRkcmVzcz48dGl0bGVzPjx0aXRsZT5Sb2xlIG9mIEltcGxhbnRhYmxlIERy
dWcgRGVsaXZlcnkgRGV2aWNlcyB3aXRoIER1YWwgUGxhdGZvcm0gQ2FwYWJpbGl0aWVzIGluIHRo
ZSBQcmV2ZW50aW9uIGFuZCBUcmVhdG1lbnQgb2YgQmFjdGVyaWFsIE9zdGVvbXllbGl0aXM8L3Rp
dGxlPjxzZWNvbmRhcnktdGl0bGU+QmlvZW5naW5lZXJpbmcgKEJhc2VsKTwvc2Vjb25kYXJ5LXRp
dGxlPjwvdGl0bGVzPjxwZXJpb2RpY2FsPjxmdWxsLXRpdGxlPkJpb2VuZ2luZWVyaW5nIChCYXNl
bCk8L2Z1bGwtdGl0bGU+PC9wZXJpb2RpY2FsPjx2b2x1bWU+OTwvdm9sdW1lPjxudW1iZXI+Mjwv
bnVtYmVyPjxlZGl0aW9uPjIwMjIwMjA2PC9lZGl0aW9uPjxrZXl3b3Jkcz48a2V5d29yZD5hbnRp
YmlvdGljPC9rZXl3b3JkPjxrZXl3b3JkPmFudGltaWNyb2JpYWwgZHJ1Zzwva2V5d29yZD48a2V5
d29yZD5iYWN0ZXJpYWwgaW5mZWN0aW9uPC9rZXl3b3JkPjxrZXl3b3JkPmJpb2ZpbG08L2tleXdv
cmQ+PGtleXdvcmQ+ZHJ1ZyBkZWxpdmVyeSBkZXZpY2U8L2tleXdvcmQ+PGtleXdvcmQ+bmFub3Rl
Y2hub2xvZ3k8L2tleXdvcmQ+PGtleXdvcmQ+b3N0ZW9teWVsaXRpczwva2V5d29yZD48a2V5d29y
ZD50aXNzdWUgcmVnZW5lcmF0aW9uPC9rZXl3b3JkPjwva2V5d29yZHM+PGRhdGVzPjx5ZWFyPjIw
MjI8L3llYXI+PHB1Yi1kYXRlcz48ZGF0ZT5GZWIgNjwvZGF0ZT48L3B1Yi1kYXRlcz48L2RhdGVz
Pjxpc2JuPjIzMDYtNTM1NCAoUHJpbnQpJiN4RDsyMzA2LTUzNTQgKEVsZWN0cm9uaWMpJiN4RDsy
MzA2LTUzNTQgKExpbmtpbmcpPC9pc2JuPjxhY2Nlc3Npb24tbnVtPjM1MjAwNDE4PC9hY2Nlc3Np
b24tbnVtPjx1cmxzPjxyZWxhdGVkLXVybHM+PHVybD5odHRwczovL3d3dy5uY2JpLm5sbS5uaWgu
Z292L3B1Ym1lZC8zNTIwMDQxODwvdXJsPjwvcmVsYXRlZC11cmxzPjwvdXJscz48Y3VzdG9tMT5U
aGUgYXV0aG9ycyBkZWNsYXJlIG5vIGNvbmZsaWN0IG9mIGludGVyZXN0LjwvY3VzdG9tMT48Y3Vz
dG9tMj5QTUM4ODY5MTQxPC9jdXN0b20yPjxlbGVjdHJvbmljLXJlc291cmNlLW51bT4xMC4zMzkw
L2Jpb2VuZ2luZWVyaW5nOTAyMDA2NTwvZWxlY3Ryb25pYy1yZXNvdXJjZS1udW0+PHJlbW90ZS1k
YXRhYmFzZS1uYW1lPlB1Yk1lZC1ub3QtTUVETElORTwvcmVtb3RlLWRhdGFiYXNlLW5hbWU+PHJl
bW90ZS1kYXRhYmFzZS1wcm92aWRlcj5OTE08L3JlbW90ZS1kYXRhYmFzZS1wcm92aWRlcj48L3Jl
Y29yZD48L0NpdGU+PENpdGU+PEF1dGhvcj5Kb3NzZTwvQXV0aG9yPjxZZWFyPjIwMTU8L1llYXI+
PFJlY051bT4xMjM8L1JlY051bT48cmVjb3JkPjxyZWMtbnVtYmVyPjEyMzwvcmVjLW51bWJlcj48
Zm9yZWlnbi1rZXlzPjxrZXkgYXBwPSJFTiIgZGItaWQ9InhhZXZ6ZmQ5bHdheHNjZXN3MGM1OWRl
ZTJlZXY5ZWVmYXR2dCIgdGltZXN0YW1wPSIxNzMzNzcyNjQwIj4xMjM8L2tleT48L2ZvcmVpZ24t
a2V5cz48cmVmLXR5cGUgbmFtZT0iSm91cm5hbCBBcnRpY2xlIj4xNzwvcmVmLXR5cGU+PGNvbnRy
aWJ1dG9ycz48YXV0aG9ycz48YXV0aG9yPkpvc3NlLCBKLjwvYXV0aG9yPjxhdXRob3I+VmVsYXJk
LCBGLjwvYXV0aG9yPjxhdXRob3I+R2FuZ2xvZmYsIFMuIEMuPC9hdXRob3I+PC9hdXRob3JzPjwv
Y29udHJpYnV0b3JzPjxhdXRoLWFkZHJlc3M+RUEgNDY5MSBCaW9tYXRlcmlhdXggZXQgaW5mbGFt
bWF0aW9uIGVuIHNpdGUgb3NzZXV4LCBQb2xlIFNhbnRlLCBVbml2ZXJzaXRlIGRlIFJlaW1zIENo
YW1wYWduZS1BcmRlbm5lIFJlaW1zLCBGcmFuY2UuPC9hdXRoLWFkZHJlc3M+PHRpdGxlcz48dGl0
bGU+U3RhcGh5bG9jb2NjdXMgYXVyZXVzIHZzLiBPc3Rlb2JsYXN0OiBSZWxhdGlvbnNoaXAgYW5k
IENvbnNlcXVlbmNlcyBpbiBPc3Rlb215ZWxpdGlzPC90aXRsZT48c2Vjb25kYXJ5LXRpdGxlPkZy
b250IENlbGwgSW5mZWN0IE1pY3JvYmlvbDwvc2Vjb25kYXJ5LXRpdGxlPjwvdGl0bGVzPjxwZXJp
b2RpY2FsPjxmdWxsLXRpdGxlPkZyb250IENlbGwgSW5mZWN0IE1pY3JvYmlvbDwvZnVsbC10aXRs
ZT48L3BlcmlvZGljYWw+PHBhZ2VzPjg1PC9wYWdlcz48dm9sdW1lPjU8L3ZvbHVtZT48ZWRpdGlv
bj4yMDE1MTEyNjwvZWRpdGlvbj48a2V5d29yZHM+PGtleXdvcmQ+QW5pbWFsczwva2V5d29yZD48
a2V5d29yZD5BbnRpbWljcm9iaWFsIENhdGlvbmljIFBlcHRpZGVzL21ldGFib2xpc208L2tleXdv
cmQ+PGtleXdvcmQ+QXBvcHRvc2lzPC9rZXl3b3JkPjxrZXl3b3JkPkNlbGwgU3Vydml2YWw8L2tl
eXdvcmQ+PGtleXdvcmQ+Kkhvc3QtUGF0aG9nZW4gSW50ZXJhY3Rpb25zPC9rZXl3b3JkPjxrZXl3
b3JkPkh1bWFuczwva2V5d29yZD48a2V5d29yZD5JbW11bml0eSwgSW5uYXRlPC9rZXl3b3JkPjxr
ZXl3b3JkPk1pY3JvYmlhbCBWaWFiaWxpdHkvZHJ1ZyBlZmZlY3RzPC9rZXl3b3JkPjxrZXl3b3Jk
Pk9zdGVvYmxhc3RzL2ltbXVub2xvZ3kvKm1pY3JvYmlvbG9neS9waHlzaW9sb2d5PC9rZXl3b3Jk
PjxrZXl3b3JkPk9zdGVvY2xhc3RzL21pY3JvYmlvbG9neS9waHlzaW9sb2d5PC9rZXl3b3JkPjxr
ZXl3b3JkPk9zdGVvbXllbGl0aXMvKm1pY3JvYmlvbG9neS8qcGF0aG9sb2d5PC9rZXl3b3JkPjxr
ZXl3b3JkPlN0YXBoeWxvY29jY2FsIEluZmVjdGlvbnMvKm1pY3JvYmlvbG9neS8qcGF0aG9sb2d5
PC9rZXl3b3JkPjxrZXl3b3JkPlN0YXBoeWxvY29jY3VzIGF1cmV1cy9kcnVnIGVmZmVjdHMvaW1t
dW5vbG9neS8qcGh5c2lvbG9neTwva2V5d29yZD48a2V5d29yZD5TdGFwaHlsb2NvY2N1cyBhdXJl
dXM8L2tleXdvcmQ+PGtleXdvcmQ+YW50aWJpb3RpY3M8L2tleXdvcmQ+PGtleXdvcmQ+YW50aW1p
Y3JvYmlhbCBwZXB0aWRlPC9rZXl3b3JkPjxrZXl3b3JkPmluZmxhbW1hdGlvbjwva2V5d29yZD48
a2V5d29yZD5pbnRlcm5hbGl6YXRpb248L2tleXdvcmQ+PGtleXdvcmQ+b3N0ZW9ibGFzdDwva2V5
d29yZD48a2V5d29yZD5waGVub2wgc29sdWJsZSBtb2R1bGluPC9rZXl3b3JkPjxrZXl3b3JkPnNt
YWxsIGNvbG9ueSB2YXJpYW50czwva2V5d29yZD48L2tleXdvcmRzPjxkYXRlcz48eWVhcj4yMDE1
PC95ZWFyPjwvZGF0ZXM+PGlzYm4+MjIzNS0yOTg4IChFbGVjdHJvbmljKSYjeEQ7MjIzNS0yOTg4
IChMaW5raW5nKTwvaXNibj48YWNjZXNzaW9uLW51bT4yNjYzNjA0NzwvYWNjZXNzaW9uLW51bT48
dXJscz48cmVsYXRlZC11cmxzPjx1cmw+aHR0cHM6Ly93d3cubmNiaS5ubG0ubmloLmdvdi9wdWJt
ZWQvMjY2MzYwNDc8L3VybD48L3JlbGF0ZWQtdXJscz48L3VybHM+PGN1c3RvbTI+UE1DNDY2MDI3
MTwvY3VzdG9tMj48ZWxlY3Ryb25pYy1yZXNvdXJjZS1udW0+MTAuMzM4OS9mY2ltYi4yMDE1LjAw
MDg1PC9lbGVjdHJvbmljLXJlc291cmNlLW51bT48cmVtb3RlLWRhdGFiYXNlLW5hbWU+TWVkbGlu
ZTwvcmVtb3RlLWRhdGFiYXNlLW5hbWU+PHJlbW90ZS1kYXRhYmFzZS1wcm92aWRlcj5OTE08L3Jl
bW90ZS1kYXRhYmFzZS1wcm92aWRlcj48L3JlY29yZD48L0NpdGU+PC9FbmROb3RlPgB=
</w:fldData>
        </w:fldChar>
      </w:r>
      <w:r w:rsidR="00EB5F7B" w:rsidRPr="001E3493">
        <w:instrText xml:space="preserve"> ADDIN EN.CITE </w:instrText>
      </w:r>
      <w:r w:rsidR="00EB5F7B" w:rsidRPr="001E3493">
        <w:fldChar w:fldCharType="begin">
          <w:fldData xml:space="preserve">PEVuZE5vdGU+PENpdGU+PEF1dGhvcj5CaWxsaW5nczwvQXV0aG9yPjxZZWFyPjIwMjI8L1llYXI+
PFJlY051bT4zODwvUmVjTnVtPjxEaXNwbGF5VGV4dD5bMTQ5LCAxNTBdPC9EaXNwbGF5VGV4dD48
cmVjb3JkPjxyZWMtbnVtYmVyPjM4PC9yZWMtbnVtYmVyPjxmb3JlaWduLWtleXM+PGtleSBhcHA9
IkVOIiBkYi1pZD0iejV6ejl6NTJhZnY1ZDZlOWV2bjU1emRnZWY1ZWF3dGYwcmVlIiB0aW1lc3Rh
bXA9IjE3MzYzODQ4NDAiPjM4PC9rZXk+PC9mb3JlaWduLWtleXM+PHJlZi10eXBlIG5hbWU9Ikpv
dXJuYWwgQXJ0aWNsZSI+MTc8L3JlZi10eXBlPjxjb250cmlidXRvcnM+PGF1dGhvcnM+PGF1dGhv
cj5CaWxsaW5ncywgQy48L2F1dGhvcj48YXV0aG9yPkFuZGVyc29uLCBELiBFLjwvYXV0aG9yPjwv
YXV0aG9ycz48L2NvbnRyaWJ1dG9ycz48YXV0aC1hZGRyZXNzPkNvbGxlZ2Ugb2YgVmV0ZXJpbmFy
eSBNZWRpY2luZSwgVW5pdmVyc2l0eSBvZiBUZW5uZXNzZWUsIEtub3h2aWxsZSwgVE4gMzc5OTYs
IFVTQS48L2F1dGgtYWRkcmVzcz48dGl0bGVzPjx0aXRsZT5Sb2xlIG9mIEltcGxhbnRhYmxlIERy
dWcgRGVsaXZlcnkgRGV2aWNlcyB3aXRoIER1YWwgUGxhdGZvcm0gQ2FwYWJpbGl0aWVzIGluIHRo
ZSBQcmV2ZW50aW9uIGFuZCBUcmVhdG1lbnQgb2YgQmFjdGVyaWFsIE9zdGVvbXllbGl0aXM8L3Rp
dGxlPjxzZWNvbmRhcnktdGl0bGU+QmlvZW5naW5lZXJpbmcgKEJhc2VsKTwvc2Vjb25kYXJ5LXRp
dGxlPjwvdGl0bGVzPjxwZXJpb2RpY2FsPjxmdWxsLXRpdGxlPkJpb2VuZ2luZWVyaW5nIChCYXNl
bCk8L2Z1bGwtdGl0bGU+PC9wZXJpb2RpY2FsPjx2b2x1bWU+OTwvdm9sdW1lPjxudW1iZXI+Mjwv
bnVtYmVyPjxlZGl0aW9uPjIwMjIwMjA2PC9lZGl0aW9uPjxrZXl3b3Jkcz48a2V5d29yZD5hbnRp
YmlvdGljPC9rZXl3b3JkPjxrZXl3b3JkPmFudGltaWNyb2JpYWwgZHJ1Zzwva2V5d29yZD48a2V5
d29yZD5iYWN0ZXJpYWwgaW5mZWN0aW9uPC9rZXl3b3JkPjxrZXl3b3JkPmJpb2ZpbG08L2tleXdv
cmQ+PGtleXdvcmQ+ZHJ1ZyBkZWxpdmVyeSBkZXZpY2U8L2tleXdvcmQ+PGtleXdvcmQ+bmFub3Rl
Y2hub2xvZ3k8L2tleXdvcmQ+PGtleXdvcmQ+b3N0ZW9teWVsaXRpczwva2V5d29yZD48a2V5d29y
ZD50aXNzdWUgcmVnZW5lcmF0aW9uPC9rZXl3b3JkPjwva2V5d29yZHM+PGRhdGVzPjx5ZWFyPjIw
MjI8L3llYXI+PHB1Yi1kYXRlcz48ZGF0ZT5GZWIgNjwvZGF0ZT48L3B1Yi1kYXRlcz48L2RhdGVz
Pjxpc2JuPjIzMDYtNTM1NCAoUHJpbnQpJiN4RDsyMzA2LTUzNTQgKEVsZWN0cm9uaWMpJiN4RDsy
MzA2LTUzNTQgKExpbmtpbmcpPC9pc2JuPjxhY2Nlc3Npb24tbnVtPjM1MjAwNDE4PC9hY2Nlc3Np
b24tbnVtPjx1cmxzPjxyZWxhdGVkLXVybHM+PHVybD5odHRwczovL3d3dy5uY2JpLm5sbS5uaWgu
Z292L3B1Ym1lZC8zNTIwMDQxODwvdXJsPjwvcmVsYXRlZC11cmxzPjwvdXJscz48Y3VzdG9tMT5U
aGUgYXV0aG9ycyBkZWNsYXJlIG5vIGNvbmZsaWN0IG9mIGludGVyZXN0LjwvY3VzdG9tMT48Y3Vz
dG9tMj5QTUM4ODY5MTQxPC9jdXN0b20yPjxlbGVjdHJvbmljLXJlc291cmNlLW51bT4xMC4zMzkw
L2Jpb2VuZ2luZWVyaW5nOTAyMDA2NTwvZWxlY3Ryb25pYy1yZXNvdXJjZS1udW0+PHJlbW90ZS1k
YXRhYmFzZS1uYW1lPlB1Yk1lZC1ub3QtTUVETElORTwvcmVtb3RlLWRhdGFiYXNlLW5hbWU+PHJl
bW90ZS1kYXRhYmFzZS1wcm92aWRlcj5OTE08L3JlbW90ZS1kYXRhYmFzZS1wcm92aWRlcj48L3Jl
Y29yZD48L0NpdGU+PENpdGU+PEF1dGhvcj5Kb3NzZTwvQXV0aG9yPjxZZWFyPjIwMTU8L1llYXI+
PFJlY051bT4xMjM8L1JlY051bT48cmVjb3JkPjxyZWMtbnVtYmVyPjEyMzwvcmVjLW51bWJlcj48
Zm9yZWlnbi1rZXlzPjxrZXkgYXBwPSJFTiIgZGItaWQ9InhhZXZ6ZmQ5bHdheHNjZXN3MGM1OWRl
ZTJlZXY5ZWVmYXR2dCIgdGltZXN0YW1wPSIxNzMzNzcyNjQwIj4xMjM8L2tleT48L2ZvcmVpZ24t
a2V5cz48cmVmLXR5cGUgbmFtZT0iSm91cm5hbCBBcnRpY2xlIj4xNzwvcmVmLXR5cGU+PGNvbnRy
aWJ1dG9ycz48YXV0aG9ycz48YXV0aG9yPkpvc3NlLCBKLjwvYXV0aG9yPjxhdXRob3I+VmVsYXJk
LCBGLjwvYXV0aG9yPjxhdXRob3I+R2FuZ2xvZmYsIFMuIEMuPC9hdXRob3I+PC9hdXRob3JzPjwv
Y29udHJpYnV0b3JzPjxhdXRoLWFkZHJlc3M+RUEgNDY5MSBCaW9tYXRlcmlhdXggZXQgaW5mbGFt
bWF0aW9uIGVuIHNpdGUgb3NzZXV4LCBQb2xlIFNhbnRlLCBVbml2ZXJzaXRlIGRlIFJlaW1zIENo
YW1wYWduZS1BcmRlbm5lIFJlaW1zLCBGcmFuY2UuPC9hdXRoLWFkZHJlc3M+PHRpdGxlcz48dGl0
bGU+U3RhcGh5bG9jb2NjdXMgYXVyZXVzIHZzLiBPc3Rlb2JsYXN0OiBSZWxhdGlvbnNoaXAgYW5k
IENvbnNlcXVlbmNlcyBpbiBPc3Rlb215ZWxpdGlzPC90aXRsZT48c2Vjb25kYXJ5LXRpdGxlPkZy
b250IENlbGwgSW5mZWN0IE1pY3JvYmlvbDwvc2Vjb25kYXJ5LXRpdGxlPjwvdGl0bGVzPjxwZXJp
b2RpY2FsPjxmdWxsLXRpdGxlPkZyb250IENlbGwgSW5mZWN0IE1pY3JvYmlvbDwvZnVsbC10aXRs
ZT48L3BlcmlvZGljYWw+PHBhZ2VzPjg1PC9wYWdlcz48dm9sdW1lPjU8L3ZvbHVtZT48ZWRpdGlv
bj4yMDE1MTEyNjwvZWRpdGlvbj48a2V5d29yZHM+PGtleXdvcmQ+QW5pbWFsczwva2V5d29yZD48
a2V5d29yZD5BbnRpbWljcm9iaWFsIENhdGlvbmljIFBlcHRpZGVzL21ldGFib2xpc208L2tleXdv
cmQ+PGtleXdvcmQ+QXBvcHRvc2lzPC9rZXl3b3JkPjxrZXl3b3JkPkNlbGwgU3Vydml2YWw8L2tl
eXdvcmQ+PGtleXdvcmQ+Kkhvc3QtUGF0aG9nZW4gSW50ZXJhY3Rpb25zPC9rZXl3b3JkPjxrZXl3
b3JkPkh1bWFuczwva2V5d29yZD48a2V5d29yZD5JbW11bml0eSwgSW5uYXRlPC9rZXl3b3JkPjxr
ZXl3b3JkPk1pY3JvYmlhbCBWaWFiaWxpdHkvZHJ1ZyBlZmZlY3RzPC9rZXl3b3JkPjxrZXl3b3Jk
Pk9zdGVvYmxhc3RzL2ltbXVub2xvZ3kvKm1pY3JvYmlvbG9neS9waHlzaW9sb2d5PC9rZXl3b3Jk
PjxrZXl3b3JkPk9zdGVvY2xhc3RzL21pY3JvYmlvbG9neS9waHlzaW9sb2d5PC9rZXl3b3JkPjxr
ZXl3b3JkPk9zdGVvbXllbGl0aXMvKm1pY3JvYmlvbG9neS8qcGF0aG9sb2d5PC9rZXl3b3JkPjxr
ZXl3b3JkPlN0YXBoeWxvY29jY2FsIEluZmVjdGlvbnMvKm1pY3JvYmlvbG9neS8qcGF0aG9sb2d5
PC9rZXl3b3JkPjxrZXl3b3JkPlN0YXBoeWxvY29jY3VzIGF1cmV1cy9kcnVnIGVmZmVjdHMvaW1t
dW5vbG9neS8qcGh5c2lvbG9neTwva2V5d29yZD48a2V5d29yZD5TdGFwaHlsb2NvY2N1cyBhdXJl
dXM8L2tleXdvcmQ+PGtleXdvcmQ+YW50aWJpb3RpY3M8L2tleXdvcmQ+PGtleXdvcmQ+YW50aW1p
Y3JvYmlhbCBwZXB0aWRlPC9rZXl3b3JkPjxrZXl3b3JkPmluZmxhbW1hdGlvbjwva2V5d29yZD48
a2V5d29yZD5pbnRlcm5hbGl6YXRpb248L2tleXdvcmQ+PGtleXdvcmQ+b3N0ZW9ibGFzdDwva2V5
d29yZD48a2V5d29yZD5waGVub2wgc29sdWJsZSBtb2R1bGluPC9rZXl3b3JkPjxrZXl3b3JkPnNt
YWxsIGNvbG9ueSB2YXJpYW50czwva2V5d29yZD48L2tleXdvcmRzPjxkYXRlcz48eWVhcj4yMDE1
PC95ZWFyPjwvZGF0ZXM+PGlzYm4+MjIzNS0yOTg4IChFbGVjdHJvbmljKSYjeEQ7MjIzNS0yOTg4
IChMaW5raW5nKTwvaXNibj48YWNjZXNzaW9uLW51bT4yNjYzNjA0NzwvYWNjZXNzaW9uLW51bT48
dXJscz48cmVsYXRlZC11cmxzPjx1cmw+aHR0cHM6Ly93d3cubmNiaS5ubG0ubmloLmdvdi9wdWJt
ZWQvMjY2MzYwNDc8L3VybD48L3JlbGF0ZWQtdXJscz48L3VybHM+PGN1c3RvbTI+UE1DNDY2MDI3
MTwvY3VzdG9tMj48ZWxlY3Ryb25pYy1yZXNvdXJjZS1udW0+MTAuMzM4OS9mY2ltYi4yMDE1LjAw
MDg1PC9lbGVjdHJvbmljLXJlc291cmNlLW51bT48cmVtb3RlLWRhdGFiYXNlLW5hbWU+TWVkbGlu
ZTwvcmVtb3RlLWRhdGFiYXNlLW5hbWU+PHJlbW90ZS1kYXRhYmFzZS1wcm92aWRlcj5OTE08L3Jl
bW90ZS1kYXRhYmFzZS1wcm92aWRlcj48L3JlY29yZD48L0NpdGU+PC9FbmROb3RlPgB=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[149, 150]</w:t>
      </w:r>
      <w:r w:rsidRPr="001E3493">
        <w:fldChar w:fldCharType="end"/>
      </w:r>
      <w:r w:rsidRPr="001E3493">
        <w:t>. Once inside the cell the bacteria evade immune detection and antibiotic treatment. Its presence disrupts the balance between osteoblasts and osteoclasts</w:t>
      </w:r>
      <w:r w:rsidRPr="001E3493">
        <w:fldChar w:fldCharType="begin">
          <w:fldData xml:space="preserve">PEVuZE5vdGU+PENpdGU+PEF1dGhvcj5Kb3NzZTwvQXV0aG9yPjxZZWFyPjIwMTU8L1llYXI+PFJl
Y051bT4xMjM8L1JlY051bT48RGlzcGxheVRleHQ+WzE1MF08L0Rpc3BsYXlUZXh0PjxyZWNvcmQ+
PHJlYy1udW1iZXI+MTIzPC9yZWMtbnVtYmVyPjxmb3JlaWduLWtleXM+PGtleSBhcHA9IkVOIiBk
Yi1pZD0ieGFldnpmZDlsd2F4c2Nlc3cwYzU5ZGVlMmVldjllZWZhdHZ0IiB0aW1lc3RhbXA9IjE3
MzM3NzI2NDAiPjEyMzwva2V5PjwvZm9yZWlnbi1rZXlzPjxyZWYtdHlwZSBuYW1lPSJKb3VybmFs
IEFydGljbGUiPjE3PC9yZWYtdHlwZT48Y29udHJpYnV0b3JzPjxhdXRob3JzPjxhdXRob3I+Sm9z
c2UsIEouPC9hdXRob3I+PGF1dGhvcj5WZWxhcmQsIEYuPC9hdXRob3I+PGF1dGhvcj5HYW5nbG9m
ZiwgUy4gQy48L2F1dGhvcj48L2F1dGhvcnM+PC9jb250cmlidXRvcnM+PGF1dGgtYWRkcmVzcz5F
QSA0NjkxIEJpb21hdGVyaWF1eCBldCBpbmZsYW1tYXRpb24gZW4gc2l0ZSBvc3NldXgsIFBvbGUg
U2FudGUsIFVuaXZlcnNpdGUgZGUgUmVpbXMgQ2hhbXBhZ25lLUFyZGVubmUgUmVpbXMsIEZyYW5j
ZS48L2F1dGgtYWRkcmVzcz48dGl0bGVzPjx0aXRsZT5TdGFwaHlsb2NvY2N1cyBhdXJldXMgdnMu
IE9zdGVvYmxhc3Q6IFJlbGF0aW9uc2hpcCBhbmQgQ29uc2VxdWVuY2VzIGluIE9zdGVvbXllbGl0
aXM8L3RpdGxlPjxzZWNvbmRhcnktdGl0bGU+RnJvbnQgQ2VsbCBJbmZlY3QgTWljcm9iaW9sPC9z
ZWNvbmRhcnktdGl0bGU+PC90aXRsZXM+PHBlcmlvZGljYWw+PGZ1bGwtdGl0bGU+RnJvbnQgQ2Vs
bCBJbmZlY3QgTWljcm9iaW9sPC9mdWxsLXRpdGxlPjwvcGVyaW9kaWNhbD48cGFnZXM+ODU8L3Bh
Z2VzPjx2b2x1bWU+NTwvdm9sdW1lPjxlZGl0aW9uPjIwMTUxMTI2PC9lZGl0aW9uPjxrZXl3b3Jk
cz48a2V5d29yZD5BbmltYWxzPC9rZXl3b3JkPjxrZXl3b3JkPkFudGltaWNyb2JpYWwgQ2F0aW9u
aWMgUGVwdGlkZXMvbWV0YWJvbGlzbTwva2V5d29yZD48a2V5d29yZD5BcG9wdG9zaXM8L2tleXdv
cmQ+PGtleXdvcmQ+Q2VsbCBTdXJ2aXZhbDwva2V5d29yZD48a2V5d29yZD4qSG9zdC1QYXRob2dl
biBJbnRlcmFjdGlvbnM8L2tleXdvcmQ+PGtleXdvcmQ+SHVtYW5zPC9rZXl3b3JkPjxrZXl3b3Jk
PkltbXVuaXR5LCBJbm5hdGU8L2tleXdvcmQ+PGtleXdvcmQ+TWljcm9iaWFsIFZpYWJpbGl0eS9k
cnVnIGVmZmVjdHM8L2tleXdvcmQ+PGtleXdvcmQ+T3N0ZW9ibGFzdHMvaW1tdW5vbG9neS8qbWlj
cm9iaW9sb2d5L3BoeXNpb2xvZ3k8L2tleXdvcmQ+PGtleXdvcmQ+T3N0ZW9jbGFzdHMvbWljcm9i
aW9sb2d5L3BoeXNpb2xvZ3k8L2tleXdvcmQ+PGtleXdvcmQ+T3N0ZW9teWVsaXRpcy8qbWljcm9i
aW9sb2d5LypwYXRob2xvZ3k8L2tleXdvcmQ+PGtleXdvcmQ+U3RhcGh5bG9jb2NjYWwgSW5mZWN0
aW9ucy8qbWljcm9iaW9sb2d5LypwYXRob2xvZ3k8L2tleXdvcmQ+PGtleXdvcmQ+U3RhcGh5bG9j
b2NjdXMgYXVyZXVzL2RydWcgZWZmZWN0cy9pbW11bm9sb2d5LypwaHlzaW9sb2d5PC9rZXl3b3Jk
PjxrZXl3b3JkPlN0YXBoeWxvY29jY3VzIGF1cmV1czwva2V5d29yZD48a2V5d29yZD5hbnRpYmlv
dGljczwva2V5d29yZD48a2V5d29yZD5hbnRpbWljcm9iaWFsIHBlcHRpZGU8L2tleXdvcmQ+PGtl
eXdvcmQ+aW5mbGFtbWF0aW9uPC9rZXl3b3JkPjxrZXl3b3JkPmludGVybmFsaXphdGlvbjwva2V5
d29yZD48a2V5d29yZD5vc3Rlb2JsYXN0PC9rZXl3b3JkPjxrZXl3b3JkPnBoZW5vbCBzb2x1Ymxl
IG1vZHVsaW48L2tleXdvcmQ+PGtleXdvcmQ+c21hbGwgY29sb255IHZhcmlhbnRzPC9rZXl3b3Jk
Pjwva2V5d29yZHM+PGRhdGVzPjx5ZWFyPjIwMTU8L3llYXI+PC9kYXRlcz48aXNibj4yMjM1LTI5
ODggKEVsZWN0cm9uaWMpJiN4RDsyMjM1LTI5ODggKExpbmtpbmcpPC9pc2JuPjxhY2Nlc3Npb24t
bnVtPjI2NjM2MDQ3PC9hY2Nlc3Npb24tbnVtPjx1cmxzPjxyZWxhdGVkLXVybHM+PHVybD5odHRw
czovL3d3dy5uY2JpLm5sbS5uaWguZ292L3B1Ym1lZC8yNjYzNjA0NzwvdXJsPjwvcmVsYXRlZC11
cmxzPjwvdXJscz48Y3VzdG9tMj5QTUM0NjYwMjcxPC9jdXN0b20yPjxlbGVjdHJvbmljLXJlc291
cmNlLW51bT4xMC4zMzg5L2ZjaW1iLjIwMTUuMDAwODU8L2VsZWN0cm9uaWMtcmVzb3VyY2UtbnVt
PjxyZW1vdGUtZGF0YWJhc2UtbmFtZT5NZWRsaW5lPC9yZW1vdGUtZGF0YWJhc2UtbmFtZT48cmVt
b3RlLWRhdGFiYXNlLXByb3ZpZGVyPk5MTTwvcmVtb3RlLWRhdGFiYXNlLXByb3ZpZGVyPjwvcmVj
b3JkPjwvQ2l0ZT48L0VuZE5vdGU+AG==
</w:fldData>
        </w:fldChar>
      </w:r>
      <w:r w:rsidR="00EB5F7B" w:rsidRPr="001E3493">
        <w:instrText xml:space="preserve"> ADDIN EN.CITE </w:instrText>
      </w:r>
      <w:r w:rsidR="00EB5F7B" w:rsidRPr="001E3493">
        <w:fldChar w:fldCharType="begin">
          <w:fldData xml:space="preserve">PEVuZE5vdGU+PENpdGU+PEF1dGhvcj5Kb3NzZTwvQXV0aG9yPjxZZWFyPjIwMTU8L1llYXI+PFJl
Y051bT4xMjM8L1JlY051bT48RGlzcGxheVRleHQ+WzE1MF08L0Rpc3BsYXlUZXh0PjxyZWNvcmQ+
PHJlYy1udW1iZXI+MTIzPC9yZWMtbnVtYmVyPjxmb3JlaWduLWtleXM+PGtleSBhcHA9IkVOIiBk
Yi1pZD0ieGFldnpmZDlsd2F4c2Nlc3cwYzU5ZGVlMmVldjllZWZhdHZ0IiB0aW1lc3RhbXA9IjE3
MzM3NzI2NDAiPjEyMzwva2V5PjwvZm9yZWlnbi1rZXlzPjxyZWYtdHlwZSBuYW1lPSJKb3VybmFs
IEFydGljbGUiPjE3PC9yZWYtdHlwZT48Y29udHJpYnV0b3JzPjxhdXRob3JzPjxhdXRob3I+Sm9z
c2UsIEouPC9hdXRob3I+PGF1dGhvcj5WZWxhcmQsIEYuPC9hdXRob3I+PGF1dGhvcj5HYW5nbG9m
ZiwgUy4gQy48L2F1dGhvcj48L2F1dGhvcnM+PC9jb250cmlidXRvcnM+PGF1dGgtYWRkcmVzcz5F
QSA0NjkxIEJpb21hdGVyaWF1eCBldCBpbmZsYW1tYXRpb24gZW4gc2l0ZSBvc3NldXgsIFBvbGUg
U2FudGUsIFVuaXZlcnNpdGUgZGUgUmVpbXMgQ2hhbXBhZ25lLUFyZGVubmUgUmVpbXMsIEZyYW5j
ZS48L2F1dGgtYWRkcmVzcz48dGl0bGVzPjx0aXRsZT5TdGFwaHlsb2NvY2N1cyBhdXJldXMgdnMu
IE9zdGVvYmxhc3Q6IFJlbGF0aW9uc2hpcCBhbmQgQ29uc2VxdWVuY2VzIGluIE9zdGVvbXllbGl0
aXM8L3RpdGxlPjxzZWNvbmRhcnktdGl0bGU+RnJvbnQgQ2VsbCBJbmZlY3QgTWljcm9iaW9sPC9z
ZWNvbmRhcnktdGl0bGU+PC90aXRsZXM+PHBlcmlvZGljYWw+PGZ1bGwtdGl0bGU+RnJvbnQgQ2Vs
bCBJbmZlY3QgTWljcm9iaW9sPC9mdWxsLXRpdGxlPjwvcGVyaW9kaWNhbD48cGFnZXM+ODU8L3Bh
Z2VzPjx2b2x1bWU+NTwvdm9sdW1lPjxlZGl0aW9uPjIwMTUxMTI2PC9lZGl0aW9uPjxrZXl3b3Jk
cz48a2V5d29yZD5BbmltYWxzPC9rZXl3b3JkPjxrZXl3b3JkPkFudGltaWNyb2JpYWwgQ2F0aW9u
aWMgUGVwdGlkZXMvbWV0YWJvbGlzbTwva2V5d29yZD48a2V5d29yZD5BcG9wdG9zaXM8L2tleXdv
cmQ+PGtleXdvcmQ+Q2VsbCBTdXJ2aXZhbDwva2V5d29yZD48a2V5d29yZD4qSG9zdC1QYXRob2dl
biBJbnRlcmFjdGlvbnM8L2tleXdvcmQ+PGtleXdvcmQ+SHVtYW5zPC9rZXl3b3JkPjxrZXl3b3Jk
PkltbXVuaXR5LCBJbm5hdGU8L2tleXdvcmQ+PGtleXdvcmQ+TWljcm9iaWFsIFZpYWJpbGl0eS9k
cnVnIGVmZmVjdHM8L2tleXdvcmQ+PGtleXdvcmQ+T3N0ZW9ibGFzdHMvaW1tdW5vbG9neS8qbWlj
cm9iaW9sb2d5L3BoeXNpb2xvZ3k8L2tleXdvcmQ+PGtleXdvcmQ+T3N0ZW9jbGFzdHMvbWljcm9i
aW9sb2d5L3BoeXNpb2xvZ3k8L2tleXdvcmQ+PGtleXdvcmQ+T3N0ZW9teWVsaXRpcy8qbWljcm9i
aW9sb2d5LypwYXRob2xvZ3k8L2tleXdvcmQ+PGtleXdvcmQ+U3RhcGh5bG9jb2NjYWwgSW5mZWN0
aW9ucy8qbWljcm9iaW9sb2d5LypwYXRob2xvZ3k8L2tleXdvcmQ+PGtleXdvcmQ+U3RhcGh5bG9j
b2NjdXMgYXVyZXVzL2RydWcgZWZmZWN0cy9pbW11bm9sb2d5LypwaHlzaW9sb2d5PC9rZXl3b3Jk
PjxrZXl3b3JkPlN0YXBoeWxvY29jY3VzIGF1cmV1czwva2V5d29yZD48a2V5d29yZD5hbnRpYmlv
dGljczwva2V5d29yZD48a2V5d29yZD5hbnRpbWljcm9iaWFsIHBlcHRpZGU8L2tleXdvcmQ+PGtl
eXdvcmQ+aW5mbGFtbWF0aW9uPC9rZXl3b3JkPjxrZXl3b3JkPmludGVybmFsaXphdGlvbjwva2V5
d29yZD48a2V5d29yZD5vc3Rlb2JsYXN0PC9rZXl3b3JkPjxrZXl3b3JkPnBoZW5vbCBzb2x1Ymxl
IG1vZHVsaW48L2tleXdvcmQ+PGtleXdvcmQ+c21hbGwgY29sb255IHZhcmlhbnRzPC9rZXl3b3Jk
Pjwva2V5d29yZHM+PGRhdGVzPjx5ZWFyPjIwMTU8L3llYXI+PC9kYXRlcz48aXNibj4yMjM1LTI5
ODggKEVsZWN0cm9uaWMpJiN4RDsyMjM1LTI5ODggKExpbmtpbmcpPC9pc2JuPjxhY2Nlc3Npb24t
bnVtPjI2NjM2MDQ3PC9hY2Nlc3Npb24tbnVtPjx1cmxzPjxyZWxhdGVkLXVybHM+PHVybD5odHRw
czovL3d3dy5uY2JpLm5sbS5uaWguZ292L3B1Ym1lZC8yNjYzNjA0NzwvdXJsPjwvcmVsYXRlZC11
cmxzPjwvdXJscz48Y3VzdG9tMj5QTUM0NjYwMjcxPC9jdXN0b20yPjxlbGVjdHJvbmljLXJlc291
cmNlLW51bT4xMC4zMzg5L2ZjaW1iLjIwMTUuMDAwODU8L2VsZWN0cm9uaWMtcmVzb3VyY2UtbnVt
PjxyZW1vdGUtZGF0YWJhc2UtbmFtZT5NZWRsaW5lPC9yZW1vdGUtZGF0YWJhc2UtbmFtZT48cmVt
b3RlLWRhdGFiYXNlLXByb3ZpZGVyPk5MTTwvcmVtb3RlLWRhdGFiYXNlLXByb3ZpZGVyPjwvcmVj
b3JkPjwvQ2l0ZT48L0VuZE5vdGU+AG==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[150]</w:t>
      </w:r>
      <w:r w:rsidRPr="001E3493">
        <w:fldChar w:fldCharType="end"/>
      </w:r>
      <w:r w:rsidRPr="001E3493">
        <w:t xml:space="preserve">, driving bone destruction through osteoclast activation. These mechanisms are critical for the establishment, persistence, and progression of infection into a chronic state. This extensive arsenal of virulence factors makes </w:t>
      </w:r>
      <w:r w:rsidRPr="001E3493">
        <w:rPr>
          <w:rStyle w:val="Emphasis"/>
          <w:rFonts w:ascii="Times New Roman" w:hAnsi="Times New Roman"/>
        </w:rPr>
        <w:t>S. aureus</w:t>
      </w:r>
      <w:r w:rsidRPr="001E3493">
        <w:t xml:space="preserve"> the leading causative agent of osteomyelitis in humans</w:t>
      </w:r>
      <w:r w:rsidRPr="001E3493">
        <w:fldChar w:fldCharType="begin">
          <w:fldData xml:space="preserve">PEVuZE5vdGU+PENpdGU+PEF1dGhvcj5BLiBCPC9BdXRob3I+PFllYXI+MjAyMTwvWWVhcj48UmVj
TnVtPjE3NDwvUmVjTnVtPjxEaXNwbGF5VGV4dD5bMzYsIDE1MV08L0Rpc3BsYXlUZXh0PjxyZWNv
cmQ+PHJlYy1udW1iZXI+MTc0PC9yZWMtbnVtYmVyPjxmb3JlaWduLWtleXM+PGtleSBhcHA9IkVO
IiBkYi1pZD0ieGFldnpmZDlsd2F4c2Nlc3cwYzU5ZGVlMmVldjllZWZhdHZ0IiB0aW1lc3RhbXA9
IjE3MzYyNjUxMTkiPjE3NDwva2V5PjwvZm9yZWlnbi1rZXlzPjxyZWYtdHlwZSBuYW1lPSJKb3Vy
bmFsIEFydGljbGUiPjE3PC9yZWYtdHlwZT48Y29udHJpYnV0b3JzPjxhdXRob3JzPjxhdXRob3I+
QS4gQiwgVmlqYXlha3VtYXI8L2F1dGhvcj48YXV0aG9yPlJlZGR5LCBZZXJyaXN3YW15IFBhcnZh
dGhhPC9hdXRob3I+PGF1dGhvcj5CLCBTdXBoYWxhPC9hdXRob3I+PGF1dGhvcj5Hb3BhbGFrcmlz
aG5hbiwgQW5hbnlhPC9hdXRob3I+PGF1dGhvcj5DLiBTLCBWaW5vZCBLdW1hcjwvYXV0aG9yPjwv
YXV0aG9ycz48L2NvbnRyaWJ1dG9ycz48dGl0bGVzPjx0aXRsZT5NaWNyb2Jpb2xvZ2ljYWwgYW5k
IGFudGliaW90aWMgcHJvZmlsZSBvZiBvc3Rlb215ZWxpdGlzIGluIHRlcnRpYXJ5IGNhcmUgaG9z
cGl0YWw8L3RpdGxlPjxzZWNvbmRhcnktdGl0bGU+SW50ZXJuYXRpb25hbCBTdXJnZXJ5IEpvdXJu
YWw8L3NlY29uZGFyeS10aXRsZT48L3RpdGxlcz48cGVyaW9kaWNhbD48ZnVsbC10aXRsZT5JbnRl
cm5hdGlvbmFsIFN1cmdlcnkgSm91cm5hbDwvZnVsbC10aXRsZT48L3BlcmlvZGljYWw+PHZvbHVt
ZT44PC92b2x1bWU+PG51bWJlcj4zPC9udW1iZXI+PHNlY3Rpb24+OTEwPC9zZWN0aW9uPjxkYXRl
cz48eWVhcj4yMDIxPC95ZWFyPjwvZGF0ZXM+PGlzYm4+MjM0OS0yOTAyJiN4RDsyMzQ5LTMzMDU8
L2lzYm4+PHVybHM+PC91cmxzPjxlbGVjdHJvbmljLXJlc291cmNlLW51bT4xMC4xODIwMy8yMzQ5
LTI5MDIuaXNqMjAyMTA5MjY8L2VsZWN0cm9uaWMtcmVzb3VyY2UtbnVtPjwvcmVjb3JkPjwvQ2l0
ZT48Q2l0ZT48QXV0aG9yPkxhbmc8L0F1dGhvcj48WWVhcj4yMDIxPC9ZZWFyPjxSZWNOdW0+MTc1
PC9SZWNOdW0+PHJlY29yZD48cmVjLW51bWJlcj4xNzU8L3JlYy1udW1iZXI+PGZvcmVpZ24ta2V5
cz48a2V5IGFwcD0iRU4iIGRiLWlkPSJ4YWV2emZkOWx3YXhzY2VzdzBjNTlkZWUyZWV2OWVlZmF0
dnQiIHRpbWVzdGFtcD0iMTczNjI2NTYxMCI+MTc1PC9rZXk+PC9mb3JlaWduLWtleXM+PHJlZi10
eXBlIG5hbWU9IkpvdXJuYWwgQXJ0aWNsZSI+MTc8L3JlZi10eXBlPjxjb250cmlidXRvcnM+PGF1
dGhvcnM+PGF1dGhvcj5MYW5nLCBTLjwvYXV0aG9yPjxhdXRob3I+RnJvbW1pbmcsIEEuPC9hdXRo
b3I+PGF1dGhvcj5XYWx0ZXIsIE4uPC9hdXRob3I+PGF1dGhvcj5GcmVpZ2FuZywgVi48L2F1dGhv
cj48YXV0aG9yPk5ldW1hbm4sIEMuPC9hdXRob3I+PGF1dGhvcj5Mb2libCwgTS48L2F1dGhvcj48
YXV0aG9yPkVocmVuc2Nod2VuZGVyLCBNLjwvYXV0aG9yPjxhdXRob3I+QWx0LCBWLjwvYXV0aG9y
PjxhdXRob3I+UnVwcCwgTS48L2F1dGhvcj48L2F1dGhvcnM+PC9jb250cmlidXRvcnM+PGF1dGgt
YWRkcmVzcz5EZXBhcnRtZW50IG9mIFRyYXVtYSBTdXJnZXJ5LCBVbml2ZXJzaXR5IEhvc3BpdGFs
IFJlZ2Vuc2J1cmcsIEZyYW56LUpvc2VmLVN0cmF1c3MtQWxsZWUgMTEsIDkzMDUzIFJlZ2Vuc2J1
cmcsIEdlcm1hbnkuJiN4RDtEZXBhcnRtZW50IG9mIFNwaW5lIFN1cmdlcnksIFNjaHVsdGhlc3Mg
Q2xpbmljLCBMZW5naGFsZGUgMiwgODAwOCBadXJpY2gsIFN3aXR6ZXJsYW5kLiYjeEQ7SW5zdGl0
dXRlIG9mIENsaW5pY2FsIE1pY3JvYmlvbG9neSBhbmQgSHlnaWVuZSwgVW5pdmVyc2l0eSBIb3Nw
aXRhbCBSZWdlbnNidXJnLCBGcmFuei1Kb3NlZi1TdHJhdXNzLUFsbGVlIDExLCA5MzA1MyBSZWdl
bnNidXJnLCBHZXJtYW55LjwvYXV0aC1hZGRyZXNzPjx0aXRsZXM+PHRpdGxlPklzIFRoZXJlIGEg
RGlmZmVyZW5jZSBpbiBDbGluaWNhbCBGZWF0dXJlcywgTWljcm9iaW9sb2dpY2FsIEVwaWRlbWlv
bG9neSBhbmQgRWZmZWN0aXZlIEVtcGlyaWMgQW50aW1pY3JvYmlhbCBUaGVyYXB5IENvbXBhcmlu
ZyBIZWFsdGhjYXJlLUFzc29jaWF0ZWQgYW5kIENvbW11bml0eS1BY3F1aXJlZCBWZXJ0ZWJyYWwg
T3N0ZW9teWVsaXRpcz88L3RpdGxlPjxzZWNvbmRhcnktdGl0bGU+QW50aWJpb3RpY3MgKEJhc2Vs
KTwvc2Vjb25kYXJ5LXRpdGxlPjwvdGl0bGVzPjxwZXJpb2RpY2FsPjxmdWxsLXRpdGxlPkFudGli
aW90aWNzIChCYXNlbCk8L2Z1bGwtdGl0bGU+PC9wZXJpb2RpY2FsPjx2b2x1bWU+MTA8L3ZvbHVt
ZT48bnVtYmVyPjExPC9udW1iZXI+PGVkaXRpb24+MjAyMTExMTg8L2VkaXRpb24+PGtleXdvcmRz
PjxrZXl3b3JkPmFudGltaWNyb2JpYWwgcmVzaXN0YW5jZTwva2V5d29yZD48a2V5d29yZD5jb2Fn
dWxhc2UtbmVnYXRpdmUgc3RhcGh5bG9jb2NjaTwva2V5d29yZD48a2V5d29yZD5lcGlkZW1pb2xv
Z3k8L2tleXdvcmQ+PGtleXdvcmQ+aGVhbHRoY2FyZS1hc3NvY2lhdGVkIGluZmVjdGlvbnM8L2tl
eXdvcmQ+PGtleXdvcmQ+c3BpbmU8L2tleXdvcmQ+PGtleXdvcmQ+c3lzdGVtaWMgYW50aWJpb3Rp
YyB0aGVyYXB5PC9rZXl3b3JkPjxrZXl3b3JkPnRyZWF0bWVudDwva2V5d29yZD48a2V5d29yZD52
ZXJ0ZWJyYWwgb3N0ZW9teWVsaXRpczwva2V5d29yZD48L2tleXdvcmRzPjxkYXRlcz48eWVhcj4y
MDIxPC95ZWFyPjxwdWItZGF0ZXM+PGRhdGU+Tm92IDE4PC9kYXRlPjwvcHViLWRhdGVzPjwvZGF0
ZXM+PGlzYm4+MjA3OS02MzgyIChQcmludCkmI3hEOzIwNzktNjM4MiAoRWxlY3Ryb25pYykmI3hE
OzIwNzktNjM4MiAoTGlua2luZyk8L2lzYm4+PGFjY2Vzc2lvbi1udW0+MzQ4MjczNDg8L2FjY2Vz
c2lvbi1udW0+PHVybHM+PHJlbGF0ZWQtdXJscz48dXJsPmh0dHBzOi8vd3d3Lm5jYmkubmxtLm5p
aC5nb3YvcHVibWVkLzM0ODI3MzQ4PC91cmw+PC9yZWxhdGVkLXVybHM+PC91cmxzPjxjdXN0b20x
PlRoZSBhdXRob3JzIGRlY2xhcmUgbm8gY29uZmxpY3Qgb2YgaW50ZXJlc3QuPC9jdXN0b20xPjxj
dXN0b20yPlBNQzg2MTUwMDY8L2N1c3RvbTI+PGVsZWN0cm9uaWMtcmVzb3VyY2UtbnVtPjEwLjMz
OTAvYW50aWJpb3RpY3MxMDExMTQxMDwvZWxlY3Ryb25pYy1yZXNvdXJjZS1udW0+PHJlbW90ZS1k
YXRhYmFzZS1uYW1lPlB1Yk1lZC1ub3QtTUVETElORTwvcmVtb3RlLWRhdGFiYXNlLW5hbWU+PHJl
bW90ZS1kYXRhYmFzZS1wcm92aWRlcj5OTE08L3JlbW90ZS1kYXRhYmFzZS1wcm92aWRlcj48L3Jl
Y29yZD48L0NpdGU+PC9FbmROb3RlPn==
</w:fldData>
        </w:fldChar>
      </w:r>
      <w:r w:rsidR="00EB5F7B" w:rsidRPr="001E3493">
        <w:instrText xml:space="preserve"> ADDIN EN.CITE </w:instrText>
      </w:r>
      <w:r w:rsidR="00EB5F7B" w:rsidRPr="001E3493">
        <w:fldChar w:fldCharType="begin">
          <w:fldData xml:space="preserve">PEVuZE5vdGU+PENpdGU+PEF1dGhvcj5BLiBCPC9BdXRob3I+PFllYXI+MjAyMTwvWWVhcj48UmVj
TnVtPjE3NDwvUmVjTnVtPjxEaXNwbGF5VGV4dD5bMzYsIDE1MV08L0Rpc3BsYXlUZXh0PjxyZWNv
cmQ+PHJlYy1udW1iZXI+MTc0PC9yZWMtbnVtYmVyPjxmb3JlaWduLWtleXM+PGtleSBhcHA9IkVO
IiBkYi1pZD0ieGFldnpmZDlsd2F4c2Nlc3cwYzU5ZGVlMmVldjllZWZhdHZ0IiB0aW1lc3RhbXA9
IjE3MzYyNjUxMTkiPjE3NDwva2V5PjwvZm9yZWlnbi1rZXlzPjxyZWYtdHlwZSBuYW1lPSJKb3Vy
bmFsIEFydGljbGUiPjE3PC9yZWYtdHlwZT48Y29udHJpYnV0b3JzPjxhdXRob3JzPjxhdXRob3I+
QS4gQiwgVmlqYXlha3VtYXI8L2F1dGhvcj48YXV0aG9yPlJlZGR5LCBZZXJyaXN3YW15IFBhcnZh
dGhhPC9hdXRob3I+PGF1dGhvcj5CLCBTdXBoYWxhPC9hdXRob3I+PGF1dGhvcj5Hb3BhbGFrcmlz
aG5hbiwgQW5hbnlhPC9hdXRob3I+PGF1dGhvcj5DLiBTLCBWaW5vZCBLdW1hcjwvYXV0aG9yPjwv
YXV0aG9ycz48L2NvbnRyaWJ1dG9ycz48dGl0bGVzPjx0aXRsZT5NaWNyb2Jpb2xvZ2ljYWwgYW5k
IGFudGliaW90aWMgcHJvZmlsZSBvZiBvc3Rlb215ZWxpdGlzIGluIHRlcnRpYXJ5IGNhcmUgaG9z
cGl0YWw8L3RpdGxlPjxzZWNvbmRhcnktdGl0bGU+SW50ZXJuYXRpb25hbCBTdXJnZXJ5IEpvdXJu
YWw8L3NlY29uZGFyeS10aXRsZT48L3RpdGxlcz48cGVyaW9kaWNhbD48ZnVsbC10aXRsZT5JbnRl
cm5hdGlvbmFsIFN1cmdlcnkgSm91cm5hbDwvZnVsbC10aXRsZT48L3BlcmlvZGljYWw+PHZvbHVt
ZT44PC92b2x1bWU+PG51bWJlcj4zPC9udW1iZXI+PHNlY3Rpb24+OTEwPC9zZWN0aW9uPjxkYXRl
cz48eWVhcj4yMDIxPC95ZWFyPjwvZGF0ZXM+PGlzYm4+MjM0OS0yOTAyJiN4RDsyMzQ5LTMzMDU8
L2lzYm4+PHVybHM+PC91cmxzPjxlbGVjdHJvbmljLXJlc291cmNlLW51bT4xMC4xODIwMy8yMzQ5
LTI5MDIuaXNqMjAyMTA5MjY8L2VsZWN0cm9uaWMtcmVzb3VyY2UtbnVtPjwvcmVjb3JkPjwvQ2l0
ZT48Q2l0ZT48QXV0aG9yPkxhbmc8L0F1dGhvcj48WWVhcj4yMDIxPC9ZZWFyPjxSZWNOdW0+MTc1
PC9SZWNOdW0+PHJlY29yZD48cmVjLW51bWJlcj4xNzU8L3JlYy1udW1iZXI+PGZvcmVpZ24ta2V5
cz48a2V5IGFwcD0iRU4iIGRiLWlkPSJ4YWV2emZkOWx3YXhzY2VzdzBjNTlkZWUyZWV2OWVlZmF0
dnQiIHRpbWVzdGFtcD0iMTczNjI2NTYxMCI+MTc1PC9rZXk+PC9mb3JlaWduLWtleXM+PHJlZi10
eXBlIG5hbWU9IkpvdXJuYWwgQXJ0aWNsZSI+MTc8L3JlZi10eXBlPjxjb250cmlidXRvcnM+PGF1
dGhvcnM+PGF1dGhvcj5MYW5nLCBTLjwvYXV0aG9yPjxhdXRob3I+RnJvbW1pbmcsIEEuPC9hdXRo
b3I+PGF1dGhvcj5XYWx0ZXIsIE4uPC9hdXRob3I+PGF1dGhvcj5GcmVpZ2FuZywgVi48L2F1dGhv
cj48YXV0aG9yPk5ldW1hbm4sIEMuPC9hdXRob3I+PGF1dGhvcj5Mb2libCwgTS48L2F1dGhvcj48
YXV0aG9yPkVocmVuc2Nod2VuZGVyLCBNLjwvYXV0aG9yPjxhdXRob3I+QWx0LCBWLjwvYXV0aG9y
PjxhdXRob3I+UnVwcCwgTS48L2F1dGhvcj48L2F1dGhvcnM+PC9jb250cmlidXRvcnM+PGF1dGgt
YWRkcmVzcz5EZXBhcnRtZW50IG9mIFRyYXVtYSBTdXJnZXJ5LCBVbml2ZXJzaXR5IEhvc3BpdGFs
IFJlZ2Vuc2J1cmcsIEZyYW56LUpvc2VmLVN0cmF1c3MtQWxsZWUgMTEsIDkzMDUzIFJlZ2Vuc2J1
cmcsIEdlcm1hbnkuJiN4RDtEZXBhcnRtZW50IG9mIFNwaW5lIFN1cmdlcnksIFNjaHVsdGhlc3Mg
Q2xpbmljLCBMZW5naGFsZGUgMiwgODAwOCBadXJpY2gsIFN3aXR6ZXJsYW5kLiYjeEQ7SW5zdGl0
dXRlIG9mIENsaW5pY2FsIE1pY3JvYmlvbG9neSBhbmQgSHlnaWVuZSwgVW5pdmVyc2l0eSBIb3Nw
aXRhbCBSZWdlbnNidXJnLCBGcmFuei1Kb3NlZi1TdHJhdXNzLUFsbGVlIDExLCA5MzA1MyBSZWdl
bnNidXJnLCBHZXJtYW55LjwvYXV0aC1hZGRyZXNzPjx0aXRsZXM+PHRpdGxlPklzIFRoZXJlIGEg
RGlmZmVyZW5jZSBpbiBDbGluaWNhbCBGZWF0dXJlcywgTWljcm9iaW9sb2dpY2FsIEVwaWRlbWlv
bG9neSBhbmQgRWZmZWN0aXZlIEVtcGlyaWMgQW50aW1pY3JvYmlhbCBUaGVyYXB5IENvbXBhcmlu
ZyBIZWFsdGhjYXJlLUFzc29jaWF0ZWQgYW5kIENvbW11bml0eS1BY3F1aXJlZCBWZXJ0ZWJyYWwg
T3N0ZW9teWVsaXRpcz88L3RpdGxlPjxzZWNvbmRhcnktdGl0bGU+QW50aWJpb3RpY3MgKEJhc2Vs
KTwvc2Vjb25kYXJ5LXRpdGxlPjwvdGl0bGVzPjxwZXJpb2RpY2FsPjxmdWxsLXRpdGxlPkFudGli
aW90aWNzIChCYXNlbCk8L2Z1bGwtdGl0bGU+PC9wZXJpb2RpY2FsPjx2b2x1bWU+MTA8L3ZvbHVt
ZT48bnVtYmVyPjExPC9udW1iZXI+PGVkaXRpb24+MjAyMTExMTg8L2VkaXRpb24+PGtleXdvcmRz
PjxrZXl3b3JkPmFudGltaWNyb2JpYWwgcmVzaXN0YW5jZTwva2V5d29yZD48a2V5d29yZD5jb2Fn
dWxhc2UtbmVnYXRpdmUgc3RhcGh5bG9jb2NjaTwva2V5d29yZD48a2V5d29yZD5lcGlkZW1pb2xv
Z3k8L2tleXdvcmQ+PGtleXdvcmQ+aGVhbHRoY2FyZS1hc3NvY2lhdGVkIGluZmVjdGlvbnM8L2tl
eXdvcmQ+PGtleXdvcmQ+c3BpbmU8L2tleXdvcmQ+PGtleXdvcmQ+c3lzdGVtaWMgYW50aWJpb3Rp
YyB0aGVyYXB5PC9rZXl3b3JkPjxrZXl3b3JkPnRyZWF0bWVudDwva2V5d29yZD48a2V5d29yZD52
ZXJ0ZWJyYWwgb3N0ZW9teWVsaXRpczwva2V5d29yZD48L2tleXdvcmRzPjxkYXRlcz48eWVhcj4y
MDIxPC95ZWFyPjxwdWItZGF0ZXM+PGRhdGU+Tm92IDE4PC9kYXRlPjwvcHViLWRhdGVzPjwvZGF0
ZXM+PGlzYm4+MjA3OS02MzgyIChQcmludCkmI3hEOzIwNzktNjM4MiAoRWxlY3Ryb25pYykmI3hE
OzIwNzktNjM4MiAoTGlua2luZyk8L2lzYm4+PGFjY2Vzc2lvbi1udW0+MzQ4MjczNDg8L2FjY2Vz
c2lvbi1udW0+PHVybHM+PHJlbGF0ZWQtdXJscz48dXJsPmh0dHBzOi8vd3d3Lm5jYmkubmxtLm5p
aC5nb3YvcHVibWVkLzM0ODI3MzQ4PC91cmw+PC9yZWxhdGVkLXVybHM+PC91cmxzPjxjdXN0b20x
PlRoZSBhdXRob3JzIGRlY2xhcmUgbm8gY29uZmxpY3Qgb2YgaW50ZXJlc3QuPC9jdXN0b20xPjxj
dXN0b20yPlBNQzg2MTUwMDY8L2N1c3RvbTI+PGVsZWN0cm9uaWMtcmVzb3VyY2UtbnVtPjEwLjMz
OTAvYW50aWJpb3RpY3MxMDExMTQxMDwvZWxlY3Ryb25pYy1yZXNvdXJjZS1udW0+PHJlbW90ZS1k
YXRhYmFzZS1uYW1lPlB1Yk1lZC1ub3QtTUVETElORTwvcmVtb3RlLWRhdGFiYXNlLW5hbWU+PHJl
bW90ZS1kYXRhYmFzZS1wcm92aWRlcj5OTE08L3JlbW90ZS1kYXRhYmFzZS1wcm92aWRlcj48L3Jl
Y29yZD48L0NpdGU+PC9FbmROb3RlPn==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[36, 151]</w:t>
      </w:r>
      <w:r w:rsidRPr="001E3493">
        <w:fldChar w:fldCharType="end"/>
      </w:r>
      <w:r w:rsidRPr="001E3493">
        <w:t>. Vancomycin can disrupt these patterns of infection for susceptible bacteria, such as the Staph aureus utilized in this study. In histological assessment of infected goats, the beneficial role of vancomycin was evident by the lesser cellular response and more normal trabecular-type bone formation.</w:t>
      </w:r>
    </w:p>
    <w:p w14:paraId="7B29C898" w14:textId="77777777" w:rsidR="00E96E89" w:rsidRPr="001E3493" w:rsidRDefault="00E96E89" w:rsidP="004410D8"/>
    <w:p w14:paraId="0D01799D" w14:textId="7BBB481F" w:rsidR="00E96E89" w:rsidRPr="001E3493" w:rsidRDefault="00E96E89" w:rsidP="004410D8">
      <w:r w:rsidRPr="001E3493">
        <w:lastRenderedPageBreak/>
        <w:t>Even though the non-treated bacteria goats showed an increase in new bone formation, this does not indicate the development of quality bone. S. aureus UAMS-1 express Protein A (</w:t>
      </w:r>
      <w:proofErr w:type="spellStart"/>
      <w:r w:rsidRPr="001E3493">
        <w:t>SpA</w:t>
      </w:r>
      <w:proofErr w:type="spellEnd"/>
      <w:r w:rsidRPr="001E3493">
        <w:t>)</w:t>
      </w:r>
      <w:r w:rsidRPr="001E3493">
        <w:fldChar w:fldCharType="begin">
          <w:fldData xml:space="preserve">PEVuZE5vdGU+PENpdGU+PEF1dGhvcj5Kb25lczwvQXV0aG9yPjxZZWFyPjIwMDg8L1llYXI+PFJl
Y051bT4xMjE8L1JlY051bT48RGlzcGxheVRleHQ+WzE1Ml08L0Rpc3BsYXlUZXh0PjxyZWNvcmQ+
PHJlYy1udW1iZXI+MTIxPC9yZWMtbnVtYmVyPjxmb3JlaWduLWtleXM+PGtleSBhcHA9IkVOIiBk
Yi1pZD0ieGFldnpmZDlsd2F4c2Nlc3cwYzU5ZGVlMmVldjllZWZhdHZ0IiB0aW1lc3RhbXA9IjE3
MzM3NzI0NjEiPjEyMTwva2V5PjwvZm9yZWlnbi1rZXlzPjxyZWYtdHlwZSBuYW1lPSJKb3VybmFs
IEFydGljbGUiPjE3PC9yZWYtdHlwZT48Y29udHJpYnV0b3JzPjxhdXRob3JzPjxhdXRob3I+Sm9u
ZXMsIFIuIEMuPC9hdXRob3I+PGF1dGhvcj5EZWNrLCBKLjwvYXV0aG9yPjxhdXRob3I+RWRtb25k
c29uLCBSLiBELjwvYXV0aG9yPjxhdXRob3I+SGFydCwgTS4gRS48L2F1dGhvcj48L2F1dGhvcnM+
PC9jb250cmlidXRvcnM+PGF1dGgtYWRkcmVzcz5EaXZpc2lvbnMgb2YgTWljcm9iaW9sb2d5LCBT
eXN0ZW1zIFRveGljb2xvZ3ksIE5hdGlvbmFsIENlbnRlciBmb3IgVG94aWNvbG9naWNhbCBSZXNl
YXJjaCwgVVMgRm9vZCBhbmQgRHJ1ZyBBZG1pbmlzdHJhdGlvbiwgSmVmZmVyc29uLCBBcmthbnNh
cyA3MjA3OS05NTAyLCBVU0EuPC9hdXRoLWFkZHJlc3M+PHRpdGxlcz48dGl0bGU+UmVsYXRpdmUg
cXVhbnRpdGF0aXZlIGNvbXBhcmlzb25zIG9mIHRoZSBleHRyYWNlbGx1bGFyIHByb3RlaW4gcHJv
ZmlsZXMgb2YgU3RhcGh5bG9jb2NjdXMgYXVyZXVzIFVBTVMtMSBhbmQgaXRzIHNhckEsIGFnciwg
YW5kIHNhckEgYWdyIHJlZ3VsYXRvcnkgbXV0YW50cyB1c2luZyBvbmUtZGltZW5zaW9uYWwgcG9s
eWFjcnlsYW1pZGUgZ2VsIGVsZWN0cm9waG9yZXNpcyBhbmQgbmFub2NhcGlsbGFyeSBsaXF1aWQg
Y2hyb21hdG9ncmFwaHkgY291cGxlZCB3aXRoIHRhbmRlbSBtYXNzIHNwZWN0cm9tZXRyeTwvdGl0
bGU+PHNlY29uZGFyeS10aXRsZT5KIEJhY3RlcmlvbDwvc2Vjb25kYXJ5LXRpdGxlPjwvdGl0bGVz
PjxwZXJpb2RpY2FsPjxmdWxsLXRpdGxlPkogQmFjdGVyaW9sPC9mdWxsLXRpdGxlPjwvcGVyaW9k
aWNhbD48cGFnZXM+NTI2NS03ODwvcGFnZXM+PHZvbHVtZT4xOTA8L3ZvbHVtZT48bnVtYmVyPjE1
PC9udW1iZXI+PGVkaXRpb24+MjAwODA2MDY8L2VkaXRpb24+PGtleXdvcmRzPjxrZXl3b3JkPkJh
Y3RlcmlhbCBQcm90ZWlucy9nZW5ldGljcy9pc29sYXRpb24gJmFtcDsgcHVyaWZpY2F0aW9uLypt
ZXRhYm9saXNtL3BoeXNpb2xvZ3k8L2tleXdvcmQ+PGtleXdvcmQ+Q2hyb21hdG9ncmFwaHksIExp
cXVpZDwva2V5d29yZD48a2V5d29yZD5ETkEgVHJhbnNwb3NhYmxlIEVsZW1lbnRzPC9rZXl3b3Jk
PjxrZXl3b3JkPkVsZWN0cm9waG9yZXNpcywgUG9seWFjcnlsYW1pZGUgR2VsPC9rZXl3b3JkPjxr
ZXl3b3JkPipHZW5lIEV4cHJlc3Npb24gUmVndWxhdGlvbiwgQmFjdGVyaWFsPC9rZXl3b3JkPjxr
ZXl3b3JkPk11dGFnZW5lc2lzLCBJbnNlcnRpb25hbDwva2V5d29yZD48a2V5d29yZD4qTXV0YXRp
b248L2tleXdvcmQ+PGtleXdvcmQ+UHJvdGVvbWUvKmFuYWx5c2lzPC9rZXl3b3JkPjxrZXl3b3Jk
PlN0YXBoeWxvY29jY3VzIGF1cmV1cy9nZW5ldGljcy8qcGh5c2lvbG9neTwva2V5d29yZD48a2V5
d29yZD5UYW5kZW0gTWFzcyBTcGVjdHJvbWV0cnk8L2tleXdvcmQ+PGtleXdvcmQ+VHJhbnMtQWN0
aXZhdG9ycy8qZ2VuZXRpY3MvcGh5c2lvbG9neTwva2V5d29yZD48L2tleXdvcmRzPjxkYXRlcz48
eWVhcj4yMDA4PC95ZWFyPjxwdWItZGF0ZXM+PGRhdGU+QXVnPC9kYXRlPjwvcHViLWRhdGVzPjwv
ZGF0ZXM+PGlzYm4+MTA5OC01NTMwIChFbGVjdHJvbmljKSYjeEQ7MDAyMS05MTkzIChQcmludCkm
I3hEOzAwMjEtOTE5MyAoTGlua2luZyk8L2lzYm4+PGFjY2Vzc2lvbi1udW0+MTg1Mzk3Mzc8L2Fj
Y2Vzc2lvbi1udW0+PHVybHM+PHJlbGF0ZWQtdXJscz48dXJsPmh0dHBzOi8vd3d3Lm5jYmkubmxt
Lm5paC5nb3YvcHVibWVkLzE4NTM5NzM3PC91cmw+PC9yZWxhdGVkLXVybHM+PC91cmxzPjxjdXN0
b20yPlBNQzI0OTMyNzk8L2N1c3RvbTI+PGVsZWN0cm9uaWMtcmVzb3VyY2UtbnVtPjEwLjExMjgv
SkIuMDAzODMtMDg8L2VsZWN0cm9uaWMtcmVzb3VyY2UtbnVtPjxyZW1vdGUtZGF0YWJhc2UtbmFt
ZT5NZWRsaW5lPC9yZW1vdGUtZGF0YWJhc2UtbmFtZT48cmVtb3RlLWRhdGFiYXNlLXByb3ZpZGVy
Pk5MTTwvcmVtb3RlLWRhdGFiYXNlLXByb3ZpZGVyPjwvcmVjb3JkPjwvQ2l0ZT48L0VuZE5vdGU+
</w:fldData>
        </w:fldChar>
      </w:r>
      <w:r w:rsidR="00EB5F7B" w:rsidRPr="001E3493">
        <w:instrText xml:space="preserve"> ADDIN EN.CITE </w:instrText>
      </w:r>
      <w:r w:rsidR="00EB5F7B" w:rsidRPr="001E3493">
        <w:fldChar w:fldCharType="begin">
          <w:fldData xml:space="preserve">PEVuZE5vdGU+PENpdGU+PEF1dGhvcj5Kb25lczwvQXV0aG9yPjxZZWFyPjIwMDg8L1llYXI+PFJl
Y051bT4xMjE8L1JlY051bT48RGlzcGxheVRleHQ+WzE1Ml08L0Rpc3BsYXlUZXh0PjxyZWNvcmQ+
PHJlYy1udW1iZXI+MTIxPC9yZWMtbnVtYmVyPjxmb3JlaWduLWtleXM+PGtleSBhcHA9IkVOIiBk
Yi1pZD0ieGFldnpmZDlsd2F4c2Nlc3cwYzU5ZGVlMmVldjllZWZhdHZ0IiB0aW1lc3RhbXA9IjE3
MzM3NzI0NjEiPjEyMTwva2V5PjwvZm9yZWlnbi1rZXlzPjxyZWYtdHlwZSBuYW1lPSJKb3VybmFs
IEFydGljbGUiPjE3PC9yZWYtdHlwZT48Y29udHJpYnV0b3JzPjxhdXRob3JzPjxhdXRob3I+Sm9u
ZXMsIFIuIEMuPC9hdXRob3I+PGF1dGhvcj5EZWNrLCBKLjwvYXV0aG9yPjxhdXRob3I+RWRtb25k
c29uLCBSLiBELjwvYXV0aG9yPjxhdXRob3I+SGFydCwgTS4gRS48L2F1dGhvcj48L2F1dGhvcnM+
PC9jb250cmlidXRvcnM+PGF1dGgtYWRkcmVzcz5EaXZpc2lvbnMgb2YgTWljcm9iaW9sb2d5LCBT
eXN0ZW1zIFRveGljb2xvZ3ksIE5hdGlvbmFsIENlbnRlciBmb3IgVG94aWNvbG9naWNhbCBSZXNl
YXJjaCwgVVMgRm9vZCBhbmQgRHJ1ZyBBZG1pbmlzdHJhdGlvbiwgSmVmZmVyc29uLCBBcmthbnNh
cyA3MjA3OS05NTAyLCBVU0EuPC9hdXRoLWFkZHJlc3M+PHRpdGxlcz48dGl0bGU+UmVsYXRpdmUg
cXVhbnRpdGF0aXZlIGNvbXBhcmlzb25zIG9mIHRoZSBleHRyYWNlbGx1bGFyIHByb3RlaW4gcHJv
ZmlsZXMgb2YgU3RhcGh5bG9jb2NjdXMgYXVyZXVzIFVBTVMtMSBhbmQgaXRzIHNhckEsIGFnciwg
YW5kIHNhckEgYWdyIHJlZ3VsYXRvcnkgbXV0YW50cyB1c2luZyBvbmUtZGltZW5zaW9uYWwgcG9s
eWFjcnlsYW1pZGUgZ2VsIGVsZWN0cm9waG9yZXNpcyBhbmQgbmFub2NhcGlsbGFyeSBsaXF1aWQg
Y2hyb21hdG9ncmFwaHkgY291cGxlZCB3aXRoIHRhbmRlbSBtYXNzIHNwZWN0cm9tZXRyeTwvdGl0
bGU+PHNlY29uZGFyeS10aXRsZT5KIEJhY3RlcmlvbDwvc2Vjb25kYXJ5LXRpdGxlPjwvdGl0bGVz
PjxwZXJpb2RpY2FsPjxmdWxsLXRpdGxlPkogQmFjdGVyaW9sPC9mdWxsLXRpdGxlPjwvcGVyaW9k
aWNhbD48cGFnZXM+NTI2NS03ODwvcGFnZXM+PHZvbHVtZT4xOTA8L3ZvbHVtZT48bnVtYmVyPjE1
PC9udW1iZXI+PGVkaXRpb24+MjAwODA2MDY8L2VkaXRpb24+PGtleXdvcmRzPjxrZXl3b3JkPkJh
Y3RlcmlhbCBQcm90ZWlucy9nZW5ldGljcy9pc29sYXRpb24gJmFtcDsgcHVyaWZpY2F0aW9uLypt
ZXRhYm9saXNtL3BoeXNpb2xvZ3k8L2tleXdvcmQ+PGtleXdvcmQ+Q2hyb21hdG9ncmFwaHksIExp
cXVpZDwva2V5d29yZD48a2V5d29yZD5ETkEgVHJhbnNwb3NhYmxlIEVsZW1lbnRzPC9rZXl3b3Jk
PjxrZXl3b3JkPkVsZWN0cm9waG9yZXNpcywgUG9seWFjcnlsYW1pZGUgR2VsPC9rZXl3b3JkPjxr
ZXl3b3JkPipHZW5lIEV4cHJlc3Npb24gUmVndWxhdGlvbiwgQmFjdGVyaWFsPC9rZXl3b3JkPjxr
ZXl3b3JkPk11dGFnZW5lc2lzLCBJbnNlcnRpb25hbDwva2V5d29yZD48a2V5d29yZD4qTXV0YXRp
b248L2tleXdvcmQ+PGtleXdvcmQ+UHJvdGVvbWUvKmFuYWx5c2lzPC9rZXl3b3JkPjxrZXl3b3Jk
PlN0YXBoeWxvY29jY3VzIGF1cmV1cy9nZW5ldGljcy8qcGh5c2lvbG9neTwva2V5d29yZD48a2V5
d29yZD5UYW5kZW0gTWFzcyBTcGVjdHJvbWV0cnk8L2tleXdvcmQ+PGtleXdvcmQ+VHJhbnMtQWN0
aXZhdG9ycy8qZ2VuZXRpY3MvcGh5c2lvbG9neTwva2V5d29yZD48L2tleXdvcmRzPjxkYXRlcz48
eWVhcj4yMDA4PC95ZWFyPjxwdWItZGF0ZXM+PGRhdGU+QXVnPC9kYXRlPjwvcHViLWRhdGVzPjwv
ZGF0ZXM+PGlzYm4+MTA5OC01NTMwIChFbGVjdHJvbmljKSYjeEQ7MDAyMS05MTkzIChQcmludCkm
I3hEOzAwMjEtOTE5MyAoTGlua2luZyk8L2lzYm4+PGFjY2Vzc2lvbi1udW0+MTg1Mzk3Mzc8L2Fj
Y2Vzc2lvbi1udW0+PHVybHM+PHJlbGF0ZWQtdXJscz48dXJsPmh0dHBzOi8vd3d3Lm5jYmkubmxt
Lm5paC5nb3YvcHVibWVkLzE4NTM5NzM3PC91cmw+PC9yZWxhdGVkLXVybHM+PC91cmxzPjxjdXN0
b20yPlBNQzI0OTMyNzk8L2N1c3RvbTI+PGVsZWN0cm9uaWMtcmVzb3VyY2UtbnVtPjEwLjExMjgv
SkIuMDAzODMtMDg8L2VsZWN0cm9uaWMtcmVzb3VyY2UtbnVtPjxyZW1vdGUtZGF0YWJhc2UtbmFt
ZT5NZWRsaW5lPC9yZW1vdGUtZGF0YWJhc2UtbmFtZT48cmVtb3RlLWRhdGFiYXNlLXByb3ZpZGVy
Pk5MTTwvcmVtb3RlLWRhdGFiYXNlLXByb3ZpZGVyPjwvcmVjb3JkPjwvQ2l0ZT48L0VuZE5vdGU+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[152]</w:t>
      </w:r>
      <w:r w:rsidRPr="001E3493">
        <w:fldChar w:fldCharType="end"/>
      </w:r>
      <w:r w:rsidRPr="001E3493">
        <w:t xml:space="preserve"> which is a major virulence factor that plays a significant role in mediating bacterial adhesion, immune evasion, and interactions with host cells, including osteoblasts. The protein A (</w:t>
      </w:r>
      <w:proofErr w:type="spellStart"/>
      <w:r w:rsidRPr="001E3493">
        <w:t>SpA</w:t>
      </w:r>
      <w:proofErr w:type="spellEnd"/>
      <w:r w:rsidRPr="001E3493">
        <w:t>) can cause osteoblasts to hyper-mineralize.</w:t>
      </w:r>
      <w:r w:rsidRPr="001E3493">
        <w:rPr>
          <w:rStyle w:val="Strong"/>
          <w:rFonts w:ascii="Times New Roman" w:hAnsi="Times New Roman"/>
        </w:rPr>
        <w:t xml:space="preserve"> </w:t>
      </w:r>
      <w:r w:rsidRPr="001E3493">
        <w:t xml:space="preserve">This mineralization is seen in histological assessment as </w:t>
      </w:r>
      <w:proofErr w:type="gramStart"/>
      <w:r w:rsidRPr="001E3493">
        <w:t>new</w:t>
      </w:r>
      <w:proofErr w:type="gramEnd"/>
      <w:r w:rsidRPr="001E3493">
        <w:t xml:space="preserve"> bone; however, it is </w:t>
      </w:r>
      <w:proofErr w:type="gramStart"/>
      <w:r w:rsidRPr="001E3493">
        <w:t>structurally</w:t>
      </w:r>
      <w:proofErr w:type="gramEnd"/>
      <w:r w:rsidRPr="001E3493">
        <w:t xml:space="preserve"> compromised bone and reflects an overcompensation to maintain skeletal integrity amidst infection</w:t>
      </w:r>
      <w:r w:rsidRPr="001E3493">
        <w:fldChar w:fldCharType="begin">
          <w:fldData xml:space="preserve">PEVuZE5vdGU+PENpdGU+PEF1dGhvcj5LYXZhbmFnaDwvQXV0aG9yPjxZZWFyPjIwMTg8L1llYXI+
PFJlY051bT4xMjQ8L1JlY051bT48RGlzcGxheVRleHQ+WzE1M108L0Rpc3BsYXlUZXh0PjxyZWNv
cmQ+PHJlYy1udW1iZXI+MTI0PC9yZWMtbnVtYmVyPjxmb3JlaWduLWtleXM+PGtleSBhcHA9IkVO
IiBkYi1pZD0ieGFldnpmZDlsd2F4c2Nlc3cwYzU5ZGVlMmVldjllZWZhdHZ0IiB0aW1lc3RhbXA9
IjE3MzM3NzI2NDkiPjEyNDwva2V5PjwvZm9yZWlnbi1rZXlzPjxyZWYtdHlwZSBuYW1lPSJKb3Vy
bmFsIEFydGljbGUiPjE3PC9yZWYtdHlwZT48Y29udHJpYnV0b3JzPjxhdXRob3JzPjxhdXRob3I+
S2F2YW5hZ2gsIE4uPC9hdXRob3I+PGF1dGhvcj5PJmFwb3M7QnJpZW4sIEYuIEouPC9hdXRob3I+
PGF1dGhvcj5LZXJyaWdhbiwgUy4gVy48L2F1dGhvcj48L2F1dGhvcnM+PC9jb250cmlidXRvcnM+
PGF1dGgtYWRkcmVzcz5DYXJkaW92YXNjdWxhciBJbmZlY3Rpb24gUmVzZWFyY2ggR3JvdXAsIEly
aXNoIENlbnRyZSBmb3IgVmFzY3VsYXIgQmlvbG9neSwgUm95YWwgQ29sbGVnZSBvZiBTdXJnZW9u
cyBpbiBJcmVsYW5kLCBEdWJsaW4sIElyZWxhbmQuJiN4RDtUaXNzdWUgRW5naW5lZXJpbmcgUmVz
ZWFyY2ggR3JvdXAsIERlcGFydG1lbnQgb2YgQW5hdG9teSwgUm95YWwgQ29sbGVnZSBvZiBTdXJn
ZW9ucyBpbiBJcmVsYW5kLCBEdWJsaW4sIElyZWxhbmQuJiN4RDtUcmluaXR5IENlbnRyZSBmb3Ig
QmlvZW5naW5lZXJpbmcsIFRyaW5pdHkgQmlvbWVkaWNhbCBTY2llbmNlcyBJbnN0aXR1dGUsIFRy
aW5pdHkgQ29sbGVnZSBEdWJsaW4sIER1YmxpbiwgSXJlbGFuZC4mI3hEO0FkdmFuY2VkIE1hdGVy
aWFscyBhbmQgQmlvZW5naW5lZXJpbmcgUmVzZWFyY2ggKEFNQkVSKSBDZW50cmUsIFJveWFsIENv
bGxlZ2Ugb2YgU3VyZ2VvbnMgaW4gSXJlbGFuZCBhbmQgVHJpbml0eSBDb2xsZWdlIER1Ymxpbiwg
RHVibGluLCBJcmVsYW5kLiYjeEQ7U2Nob29sIG9mIFBoYXJtYWN5IGFuZCBNb2xlY3VsYXIgYW5k
IENlbGx1bGFyIFRoZXJhcGV1dGljcywgUm95YWwgQ29sbGVnZSBvZiBTdXJnZW9ucyBpbiBJcmVs
YW5kLCBEdWJsaW4sIElyZWxhbmQuPC9hdXRoLWFkZHJlc3M+PHRpdGxlcz48dGl0bGU+U3RhcGh5
bG9jb2NjdXMgYXVyZXVzIHByb3RlaW4gQSBjYXVzZXMgb3N0ZW9ibGFzdHMgdG8gaHlwZXItbWlu
ZXJhbGlzZSBpbiBhIDNEIGV4dHJhLWNlbGx1bGFyIG1hdHJpeCBlbnZpcm9ubWVudDwvdGl0bGU+
PHNlY29uZGFyeS10aXRsZT5QTG9TIE9uZTwvc2Vjb25kYXJ5LXRpdGxlPjwvdGl0bGVzPjxwZXJp
b2RpY2FsPjxmdWxsLXRpdGxlPlBMb1MgT25lPC9mdWxsLXRpdGxlPjwvcGVyaW9kaWNhbD48cGFn
ZXM+ZTAxOTg4Mzc8L3BhZ2VzPjx2b2x1bWU+MTM8L3ZvbHVtZT48bnVtYmVyPjY8L251bWJlcj48
ZWRpdGlvbj4yMDE4MDYyMTwvZWRpdGlvbj48a2V5d29yZHM+PGtleXdvcmQ+QWxrYWxpbmUgUGhv
c3BoYXRhc2UvbWV0YWJvbGlzbTwva2V5d29yZD48a2V5d29yZD5BbmltYWxzPC9rZXl3b3JkPjxr
ZXl3b3JkPkNhbGNpZmljYXRpb24sIFBoeXNpb2xvZ2ljLypwaHlzaW9sb2d5PC9rZXl3b3JkPjxr
ZXl3b3JkPkNlbGwgTGluZTwva2V5d29yZD48a2V5d29yZD5DZWxsIFN1cnZpdmFsPC9rZXl3b3Jk
PjxrZXl3b3JkPkNvbGxhZ2VuL2NoZW1pc3RyeTwva2V5d29yZD48a2V5d29yZD5FeHRyYWNlbGx1
bGFyIE1hdHJpeC8qbWV0YWJvbGlzbTwva2V5d29yZD48a2V5d29yZD5HbHljb3NhbWlub2dseWNh
bnMvY2hlbWlzdHJ5PC9rZXl3b3JkPjxrZXl3b3JkPk1pY2U8L2tleXdvcmQ+PGtleXdvcmQ+T3N0
ZW9ibGFzdHMvKm1ldGFib2xpc208L2tleXdvcmQ+PGtleXdvcmQ+U3RhcGh5bG9jb2NjYWwgUHJv
dGVpbiBBLyptZXRhYm9saXNtPC9rZXl3b3JkPjxrZXl3b3JkPlN0YXBoeWxvY29jY3VzIGF1cmV1
cy9tZXRhYm9saXNtPC9rZXl3b3JkPjxrZXl3b3JkPlRpc3N1ZSBTY2FmZm9sZHM8L2tleXdvcmQ+
PC9rZXl3b3Jkcz48ZGF0ZXM+PHllYXI+MjAxODwveWVhcj48L2RhdGVzPjxpc2JuPjE5MzItNjIw
MyAoRWxlY3Ryb25pYykmI3hEOzE5MzItNjIwMyAoTGlua2luZyk8L2lzYm4+PGFjY2Vzc2lvbi1u
dW0+Mjk5Mjc5NTY8L2FjY2Vzc2lvbi1udW0+PHVybHM+PHJlbGF0ZWQtdXJscz48dXJsPmh0dHBz
Oi8vd3d3Lm5jYmkubmxtLm5paC5nb3YvcHVibWVkLzI5OTI3OTU2PC91cmw+PC9yZWxhdGVkLXVy
bHM+PC91cmxzPjxjdXN0b20xPlRoZSBhdXRob3JzIGhhdmUgZGVjbGFyZWQgdGhhdCBubyBjb21w
ZXRpbmcgaW50ZXJlc3RzIGV4aXN0LjwvY3VzdG9tMT48Y3VzdG9tMj5QTUM2MDEzMjMyPC9jdXN0
b20yPjxlbGVjdHJvbmljLXJlc291cmNlLW51bT4xMC4xMzcxL2pvdXJuYWwucG9uZS4wMTk4ODM3
PC9lbGVjdHJvbmljLXJlc291cmNlLW51bT48cmVtb3RlLWRhdGFiYXNlLW5hbWU+TWVkbGluZTwv
cmVtb3RlLWRhdGFiYXNlLW5hbWU+PHJlbW90ZS1kYXRhYmFzZS1wcm92aWRlcj5OTE08L3JlbW90
ZS1kYXRhYmFzZS1wcm92aWRlcj48L3JlY29yZD48L0NpdGU+PC9FbmROb3RlPn==
</w:fldData>
        </w:fldChar>
      </w:r>
      <w:r w:rsidR="00EB5F7B" w:rsidRPr="001E3493">
        <w:instrText xml:space="preserve"> ADDIN EN.CITE </w:instrText>
      </w:r>
      <w:r w:rsidR="00EB5F7B" w:rsidRPr="001E3493">
        <w:fldChar w:fldCharType="begin">
          <w:fldData xml:space="preserve">PEVuZE5vdGU+PENpdGU+PEF1dGhvcj5LYXZhbmFnaDwvQXV0aG9yPjxZZWFyPjIwMTg8L1llYXI+
PFJlY051bT4xMjQ8L1JlY051bT48RGlzcGxheVRleHQ+WzE1M108L0Rpc3BsYXlUZXh0PjxyZWNv
cmQ+PHJlYy1udW1iZXI+MTI0PC9yZWMtbnVtYmVyPjxmb3JlaWduLWtleXM+PGtleSBhcHA9IkVO
IiBkYi1pZD0ieGFldnpmZDlsd2F4c2Nlc3cwYzU5ZGVlMmVldjllZWZhdHZ0IiB0aW1lc3RhbXA9
IjE3MzM3NzI2NDkiPjEyNDwva2V5PjwvZm9yZWlnbi1rZXlzPjxyZWYtdHlwZSBuYW1lPSJKb3Vy
bmFsIEFydGljbGUiPjE3PC9yZWYtdHlwZT48Y29udHJpYnV0b3JzPjxhdXRob3JzPjxhdXRob3I+
S2F2YW5hZ2gsIE4uPC9hdXRob3I+PGF1dGhvcj5PJmFwb3M7QnJpZW4sIEYuIEouPC9hdXRob3I+
PGF1dGhvcj5LZXJyaWdhbiwgUy4gVy48L2F1dGhvcj48L2F1dGhvcnM+PC9jb250cmlidXRvcnM+
PGF1dGgtYWRkcmVzcz5DYXJkaW92YXNjdWxhciBJbmZlY3Rpb24gUmVzZWFyY2ggR3JvdXAsIEly
aXNoIENlbnRyZSBmb3IgVmFzY3VsYXIgQmlvbG9neSwgUm95YWwgQ29sbGVnZSBvZiBTdXJnZW9u
cyBpbiBJcmVsYW5kLCBEdWJsaW4sIElyZWxhbmQuJiN4RDtUaXNzdWUgRW5naW5lZXJpbmcgUmVz
ZWFyY2ggR3JvdXAsIERlcGFydG1lbnQgb2YgQW5hdG9teSwgUm95YWwgQ29sbGVnZSBvZiBTdXJn
ZW9ucyBpbiBJcmVsYW5kLCBEdWJsaW4sIElyZWxhbmQuJiN4RDtUcmluaXR5IENlbnRyZSBmb3Ig
QmlvZW5naW5lZXJpbmcsIFRyaW5pdHkgQmlvbWVkaWNhbCBTY2llbmNlcyBJbnN0aXR1dGUsIFRy
aW5pdHkgQ29sbGVnZSBEdWJsaW4sIER1YmxpbiwgSXJlbGFuZC4mI3hEO0FkdmFuY2VkIE1hdGVy
aWFscyBhbmQgQmlvZW5naW5lZXJpbmcgUmVzZWFyY2ggKEFNQkVSKSBDZW50cmUsIFJveWFsIENv
bGxlZ2Ugb2YgU3VyZ2VvbnMgaW4gSXJlbGFuZCBhbmQgVHJpbml0eSBDb2xsZWdlIER1Ymxpbiwg
RHVibGluLCBJcmVsYW5kLiYjeEQ7U2Nob29sIG9mIFBoYXJtYWN5IGFuZCBNb2xlY3VsYXIgYW5k
IENlbGx1bGFyIFRoZXJhcGV1dGljcywgUm95YWwgQ29sbGVnZSBvZiBTdXJnZW9ucyBpbiBJcmVs
YW5kLCBEdWJsaW4sIElyZWxhbmQuPC9hdXRoLWFkZHJlc3M+PHRpdGxlcz48dGl0bGU+U3RhcGh5
bG9jb2NjdXMgYXVyZXVzIHByb3RlaW4gQSBjYXVzZXMgb3N0ZW9ibGFzdHMgdG8gaHlwZXItbWlu
ZXJhbGlzZSBpbiBhIDNEIGV4dHJhLWNlbGx1bGFyIG1hdHJpeCBlbnZpcm9ubWVudDwvdGl0bGU+
PHNlY29uZGFyeS10aXRsZT5QTG9TIE9uZTwvc2Vjb25kYXJ5LXRpdGxlPjwvdGl0bGVzPjxwZXJp
b2RpY2FsPjxmdWxsLXRpdGxlPlBMb1MgT25lPC9mdWxsLXRpdGxlPjwvcGVyaW9kaWNhbD48cGFn
ZXM+ZTAxOTg4Mzc8L3BhZ2VzPjx2b2x1bWU+MTM8L3ZvbHVtZT48bnVtYmVyPjY8L251bWJlcj48
ZWRpdGlvbj4yMDE4MDYyMTwvZWRpdGlvbj48a2V5d29yZHM+PGtleXdvcmQ+QWxrYWxpbmUgUGhv
c3BoYXRhc2UvbWV0YWJvbGlzbTwva2V5d29yZD48a2V5d29yZD5BbmltYWxzPC9rZXl3b3JkPjxr
ZXl3b3JkPkNhbGNpZmljYXRpb24sIFBoeXNpb2xvZ2ljLypwaHlzaW9sb2d5PC9rZXl3b3JkPjxr
ZXl3b3JkPkNlbGwgTGluZTwva2V5d29yZD48a2V5d29yZD5DZWxsIFN1cnZpdmFsPC9rZXl3b3Jk
PjxrZXl3b3JkPkNvbGxhZ2VuL2NoZW1pc3RyeTwva2V5d29yZD48a2V5d29yZD5FeHRyYWNlbGx1
bGFyIE1hdHJpeC8qbWV0YWJvbGlzbTwva2V5d29yZD48a2V5d29yZD5HbHljb3NhbWlub2dseWNh
bnMvY2hlbWlzdHJ5PC9rZXl3b3JkPjxrZXl3b3JkPk1pY2U8L2tleXdvcmQ+PGtleXdvcmQ+T3N0
ZW9ibGFzdHMvKm1ldGFib2xpc208L2tleXdvcmQ+PGtleXdvcmQ+U3RhcGh5bG9jb2NjYWwgUHJv
dGVpbiBBLyptZXRhYm9saXNtPC9rZXl3b3JkPjxrZXl3b3JkPlN0YXBoeWxvY29jY3VzIGF1cmV1
cy9tZXRhYm9saXNtPC9rZXl3b3JkPjxrZXl3b3JkPlRpc3N1ZSBTY2FmZm9sZHM8L2tleXdvcmQ+
PC9rZXl3b3Jkcz48ZGF0ZXM+PHllYXI+MjAxODwveWVhcj48L2RhdGVzPjxpc2JuPjE5MzItNjIw
MyAoRWxlY3Ryb25pYykmI3hEOzE5MzItNjIwMyAoTGlua2luZyk8L2lzYm4+PGFjY2Vzc2lvbi1u
dW0+Mjk5Mjc5NTY8L2FjY2Vzc2lvbi1udW0+PHVybHM+PHJlbGF0ZWQtdXJscz48dXJsPmh0dHBz
Oi8vd3d3Lm5jYmkubmxtLm5paC5nb3YvcHVibWVkLzI5OTI3OTU2PC91cmw+PC9yZWxhdGVkLXVy
bHM+PC91cmxzPjxjdXN0b20xPlRoZSBhdXRob3JzIGhhdmUgZGVjbGFyZWQgdGhhdCBubyBjb21w
ZXRpbmcgaW50ZXJlc3RzIGV4aXN0LjwvY3VzdG9tMT48Y3VzdG9tMj5QTUM2MDEzMjMyPC9jdXN0
b20yPjxlbGVjdHJvbmljLXJlc291cmNlLW51bT4xMC4xMzcxL2pvdXJuYWwucG9uZS4wMTk4ODM3
PC9lbGVjdHJvbmljLXJlc291cmNlLW51bT48cmVtb3RlLWRhdGFiYXNlLW5hbWU+TWVkbGluZTwv
cmVtb3RlLWRhdGFiYXNlLW5hbWU+PHJlbW90ZS1kYXRhYmFzZS1wcm92aWRlcj5OTE08L3JlbW90
ZS1kYXRhYmFzZS1wcm92aWRlcj48L3JlY29yZD48L0NpdGU+PC9FbmROb3RlPn==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[153]</w:t>
      </w:r>
      <w:r w:rsidRPr="001E3493">
        <w:fldChar w:fldCharType="end"/>
      </w:r>
      <w:r w:rsidRPr="001E3493">
        <w:t xml:space="preserve">. The role of vancomycin can be linked to a lower rate of osteoblasts intracellularly infected by </w:t>
      </w:r>
      <w:r w:rsidRPr="001E3493">
        <w:rPr>
          <w:rStyle w:val="Emphasis"/>
          <w:rFonts w:ascii="Times New Roman" w:hAnsi="Times New Roman"/>
        </w:rPr>
        <w:t>Staphylococcus aureus</w:t>
      </w:r>
      <w:r w:rsidRPr="001E3493">
        <w:t>.  The exuberant new bone formation found in the bacterial challenge group goats with no treatment indicates uncontrolled bacterial infection.</w:t>
      </w:r>
    </w:p>
    <w:p w14:paraId="0CA34265" w14:textId="08D2F1F6" w:rsidR="00E96E89" w:rsidRPr="001E3493" w:rsidRDefault="00E96E89" w:rsidP="004410D8">
      <w:r w:rsidRPr="001E3493">
        <w:t xml:space="preserve">CT and histopathological assessments provided only a single point in time at the </w:t>
      </w:r>
      <w:proofErr w:type="gramStart"/>
      <w:r w:rsidRPr="001E3493">
        <w:t>study endpoint</w:t>
      </w:r>
      <w:proofErr w:type="gramEnd"/>
      <w:r w:rsidRPr="001E3493">
        <w:t xml:space="preserve">. Serial assessment tools provide for temporal evaluation of the progression of healing and OM. In this study, serial gait and radiographic image analyses offered valuable insights into the progression of </w:t>
      </w:r>
      <w:proofErr w:type="gramStart"/>
      <w:r w:rsidRPr="001E3493">
        <w:t>over time</w:t>
      </w:r>
      <w:proofErr w:type="gramEnd"/>
      <w:r w:rsidRPr="001E3493">
        <w:t xml:space="preserve">.  Comparison of biomechanical and kinematic gait parameters demonstrated the severity of OM in the infected non-treated goats, infected treated goats, and non-infected goats. These results support the mitigation of infection in goats treated with vancomycin and revealed interesting differences among the non-infected goats (native scaffold and vancomycin impregnated scaffold groups). The gait variables examined in this study serve as indicators of pain that can be caused by inflammation or infection </w:t>
      </w:r>
      <w:r w:rsidRPr="001E3493">
        <w:fldChar w:fldCharType="begin">
          <w:fldData xml:space="preserve">PEVuZE5vdGU+PENpdGU+PEF1dGhvcj5kZSBLcnVpamY8L0F1dGhvcj48WWVhcj4yMDE1PC9ZZWFy
PjxSZWNOdW0+ODY8L1JlY051bT48RGlzcGxheVRleHQ+WzE1NCwgMTU1XTwvRGlzcGxheVRleHQ+
PHJlY29yZD48cmVjLW51bWJlcj44NjwvcmVjLW51bWJlcj48Zm9yZWlnbi1rZXlzPjxrZXkgYXBw
PSJFTiIgZGItaWQ9InhhZXZ6ZmQ5bHdheHNjZXN3MGM1OWRlZTJlZXY5ZWVmYXR2dCIgdGltZXN0
YW1wPSIxNzMzMTc1OTA1Ij44Njwva2V5PjwvZm9yZWlnbi1rZXlzPjxyZWYtdHlwZSBuYW1lPSJK
b3VybmFsIEFydGljbGUiPjE3PC9yZWYtdHlwZT48Y29udHJpYnV0b3JzPjxhdXRob3JzPjxhdXRo
b3I+ZGUgS3J1aWpmLCBNLjwvYXV0aG9yPjxhdXRob3I+VmVybGluZGVuLCBWLiBKLjwvYXV0aG9y
PjxhdXRob3I+SHV5Z2VuLCBGLiBKLjwvYXV0aG9yPjxhdXRob3I+SG9mbWFuLCBBLjwvYXV0aG9y
PjxhdXRob3I+dmFuIGRlciBHZWVzdCwgSi4gTi48L2F1dGhvcj48YXV0aG9yPlVpdHRlcmxpbmRl
biwgQS4gRy48L2F1dGhvcj48YXV0aG9yPkJpZXJtYS1aZWluc3RyYSwgUy4gTS48L2F1dGhvcj48
YXV0aG9yPklrcmFtLCBNLiBBLjwvYXV0aG9yPjxhdXRob3I+dmFuIE1ldXJzLCBKLiBCLjwvYXV0
aG9yPjwvYXV0aG9ycz48L2NvbnRyaWJ1dG9ycz48YXV0aC1hZGRyZXNzPkRlcGFydG1lbnQgb2Yg
SW50ZXJuYWwgTWVkaWNpbmUsIEVyYXNtdXMgTUMgVW5pdmVyc2l0eSBNZWRpY2FsIENlbnRyZSBS
b3R0ZXJkYW0sIFJvdHRlcmRhbSwgVGhlIE5ldGhlcmxhbmRzOyBEZXBhcnRtZW50IG9mIEFuZXN0
aGVzaW9sb2d5LCBFcmFzbXVzIE1DIFVuaXZlcnNpdHkgTWVkaWNhbCBDZW50cmUgUm90dGVyZGFt
LCBSb3R0ZXJkYW0sIFRoZSBOZXRoZXJsYW5kcy4gRWxlY3Ryb25pYyBhZGRyZXNzOiBtLmRla3J1
aWpmQGVyYXNtdXNtYy5ubC4mI3hEO0RlcGFydG1lbnQgb2YgRXBpZGVtaW9sb2d5LCBFcmFzbXVz
IE1DIFVuaXZlcnNpdHkgTWVkaWNhbCBDZW50cmUgUm90dGVyZGFtLCBSb3R0ZXJkYW0sIFRoZSBO
ZXRoZXJsYW5kczsgRGVwYXJ0bWVudCBvZiBSYWRpb2xvZ3ksIEVyYXNtdXMgTUMgVW5pdmVyc2l0
eSBNZWRpY2FsIENlbnRyZSBSb3R0ZXJkYW0sIFJvdHRlcmRhbSwgVGhlIE5ldGhlcmxhbmRzLiYj
eEQ7RGVwYXJ0bWVudCBvZiBBbmVzdGhlc2lvbG9neSwgRXJhc211cyBNQyBVbml2ZXJzaXR5IE1l
ZGljYWwgQ2VudHJlIFJvdHRlcmRhbSwgUm90dGVyZGFtLCBUaGUgTmV0aGVybGFuZHMuJiN4RDtE
ZXBhcnRtZW50IG9mIEVwaWRlbWlvbG9neSwgRXJhc211cyBNQyBVbml2ZXJzaXR5IE1lZGljYWwg
Q2VudHJlIFJvdHRlcmRhbSwgUm90dGVyZGFtLCBUaGUgTmV0aGVybGFuZHMuJiN4RDtEZXBhcnRt
ZW50IG9mIE5ldXJvc2NpZW5jZSwgRXJhc211cyBNQyBVbml2ZXJzaXR5IE1lZGljYWwgQ2VudHJl
IFJvdHRlcmRhbSwgUm90dGVyZGFtLCBUaGUgTmV0aGVybGFuZHMuJiN4RDtEZXBhcnRtZW50IG9m
IEludGVybmFsIE1lZGljaW5lLCBFcmFzbXVzIE1DIFVuaXZlcnNpdHkgTWVkaWNhbCBDZW50cmUg
Um90dGVyZGFtLCBSb3R0ZXJkYW0sIFRoZSBOZXRoZXJsYW5kczsgRGVwYXJ0bWVudCBvZiBFcGlk
ZW1pb2xvZ3ksIEVyYXNtdXMgTUMgVW5pdmVyc2l0eSBNZWRpY2FsIENlbnRyZSBSb3R0ZXJkYW0s
IFJvdHRlcmRhbSwgVGhlIE5ldGhlcmxhbmRzLiYjeEQ7RGVwYXJ0bWVudCBvZiBHZW5lcmFsIFBy
YWN0aWNlLCBFcmFzbXVzIE1DIFVuaXZlcnNpdHkgTWVkaWNhbCBDZW50cmUgUm90dGVyZGFtLCBS
b3R0ZXJkYW0sIFRoZSBOZXRoZXJsYW5kczsgRGVwYXJ0bWVudCBvZiBPcnRob3BhZWRpY3MsIEVy
YXNtdXMgTUMgVW5pdmVyc2l0eSBNZWRpY2FsIENlbnRyZSBSb3R0ZXJkYW0sIFJvdHRlcmRhbSwg
VGhlIE5ldGhlcmxhbmRzLiYjeEQ7RGVwYXJ0bWVudCBvZiBFcGlkZW1pb2xvZ3ksIEVyYXNtdXMg
TUMgVW5pdmVyc2l0eSBNZWRpY2FsIENlbnRyZSBSb3R0ZXJkYW0sIFJvdHRlcmRhbSwgVGhlIE5l
dGhlcmxhbmRzOyBEZXBhcnRtZW50IG9mIFJhZGlvbG9neSwgRXJhc211cyBNQyBVbml2ZXJzaXR5
IE1lZGljYWwgQ2VudHJlIFJvdHRlcmRhbSwgUm90dGVyZGFtLCBUaGUgTmV0aGVybGFuZHM7IERl
cGFydG1lbnQgb2YgTmV1cm9sb2d5LCBFcmFzbXVzIE1DIFVuaXZlcnNpdHkgTWVkaWNhbCBDZW50
cmUgUm90dGVyZGFtLCBSb3R0ZXJkYW0sIFRoZSBOZXRoZXJsYW5kcy4mI3hEO0RlcGFydG1lbnQg
b2YgSW50ZXJuYWwgTWVkaWNpbmUsIEVyYXNtdXMgTUMgVW5pdmVyc2l0eSBNZWRpY2FsIENlbnRy
ZSBSb3R0ZXJkYW0sIFJvdHRlcmRhbSwgVGhlIE5ldGhlcmxhbmRzLjwvYXV0aC1hZGRyZXNzPjx0
aXRsZXM+PHRpdGxlPkNocm9uaWMgam9pbnQgcGFpbiBpbiB0aGUgbG93ZXIgYm9keSBpcyBhc3Nv
Y2lhdGVkIHdpdGggZ2FpdCBkaWZmZXJlbmNlcyBpbmRlcGVuZGVudCBmcm9tIHJhZGlvZ3JhcGhp
YyBvc3Rlb2FydGhyaXRpczwvdGl0bGU+PHNlY29uZGFyeS10aXRsZT5HYWl0IFBvc3R1cmU8L3Nl
Y29uZGFyeS10aXRsZT48L3RpdGxlcz48cGVyaW9kaWNhbD48ZnVsbC10aXRsZT5HYWl0IFBvc3R1
cmU8L2Z1bGwtdGl0bGU+PC9wZXJpb2RpY2FsPjxwYWdlcz4zNTQtOTwvcGFnZXM+PHZvbHVtZT40
Mjwvdm9sdW1lPjxudW1iZXI+MzwvbnVtYmVyPjxlZGl0aW9uPjIwMTUwNzE0PC9lZGl0aW9uPjxr
ZXl3b3Jkcz48a2V5d29yZD5BZ2VkPC9rZXl3b3JkPjxrZXl3b3JkPkFydGhyYWxnaWEvKnBoeXNp
b3BhdGhvbG9neTwva2V5d29yZD48a2V5d29yZD5DaHJvbmljIFBhaW4vKnBoeXNpb3BhdGhvbG9n
eTwva2V5d29yZD48a2V5d29yZD5GZW1hbGU8L2tleXdvcmQ+PGtleXdvcmQ+R2FpdC8qcGh5c2lv
bG9neTwva2V5d29yZD48a2V5d29yZD5IaXAgSm9pbnQvKnBoeXNpb3BhdGhvbG9neTwva2V5d29y
ZD48a2V5d29yZD5IdW1hbnM8L2tleXdvcmQ+PGtleXdvcmQ+S25lZSBKb2ludC8qcGh5c2lvcGF0
aG9sb2d5PC9rZXl3b3JkPjxrZXl3b3JkPk1hbGU8L2tleXdvcmQ+PGtleXdvcmQ+TWlkZGxlIEFn
ZWQ8L2tleXdvcmQ+PGtleXdvcmQ+T3N0ZW9hcnRocml0aXMvZGlhZ25vc3RpYyBpbWFnaW5nLypw
aHlzaW9wYXRob2xvZ3k8L2tleXdvcmQ+PGtleXdvcmQ+UGFpbiBNZWFzdXJlbWVudDwva2V5d29y
ZD48a2V5d29yZD5Qcm9zcGVjdGl2ZSBTdHVkaWVzPC9rZXl3b3JkPjxrZXl3b3JkPlJhZGlvZ3Jh
cGh5PC9rZXl3b3JkPjxrZXl3b3JkPlJlZ3Jlc3Npb24gQW5hbHlzaXM8L2tleXdvcmQ+PGtleXdv
cmQ+V2Fsa2luZy8qcGh5c2lvbG9neTwva2V5d29yZD48a2V5d29yZD5DaHJvbmljIG11c2N1bG9z
a2VsZXRhbCBwYWluPC9rZXl3b3JkPjxrZXl3b3JkPkdhaXQ8L2tleXdvcmQ+PGtleXdvcmQ+R2Vu
ZXJhbCBwb3B1bGF0aW9uPC9rZXl3b3JkPjxrZXl3b3JkPk1vYmlsaXR5PC9rZXl3b3JkPjxrZXl3
b3JkPk9zdGVvYXJ0aHJpdGlzPC9rZXl3b3JkPjwva2V5d29yZHM+PGRhdGVzPjx5ZWFyPjIwMTU8
L3llYXI+PHB1Yi1kYXRlcz48ZGF0ZT5TZXA8L2RhdGU+PC9wdWItZGF0ZXM+PC9kYXRlcz48aXNi
bj4xODc5LTIyMTkgKEVsZWN0cm9uaWMpJiN4RDswOTY2LTYzNjIgKExpbmtpbmcpPC9pc2JuPjxh
Y2Nlc3Npb24tbnVtPjI2MjEwOTA1PC9hY2Nlc3Npb24tbnVtPjx1cmxzPjxyZWxhdGVkLXVybHM+
PHVybD5odHRwczovL3d3dy5uY2JpLm5sbS5uaWguZ292L3B1Ym1lZC8yNjIxMDkwNTwvdXJsPjwv
cmVsYXRlZC11cmxzPjwvdXJscz48ZWxlY3Ryb25pYy1yZXNvdXJjZS1udW0+MTAuMTAxNi9qLmdh
aXRwb3N0LjIwMTUuMDYuMTkzPC9lbGVjdHJvbmljLXJlc291cmNlLW51bT48cmVtb3RlLWRhdGFi
YXNlLW5hbWU+TWVkbGluZTwvcmVtb3RlLWRhdGFiYXNlLW5hbWU+PHJlbW90ZS1kYXRhYmFzZS1w
cm92aWRlcj5OTE08L3JlbW90ZS1kYXRhYmFzZS1wcm92aWRlcj48L3JlY29yZD48L0NpdGU+PENp
dGU+PEF1dGhvcj5BbGV4YW5kZXIgTkI8L0F1dGhvcj48WWVhcj4yMDA1PC9ZZWFyPjxSZWNOdW0+
ODc8L1JlY051bT48cmVjb3JkPjxyZWMtbnVtYmVyPjg3PC9yZWMtbnVtYmVyPjxmb3JlaWduLWtl
eXM+PGtleSBhcHA9IkVOIiBkYi1pZD0ieGFldnpmZDlsd2F4c2Nlc3cwYzU5ZGVlMmVldjllZWZh
dHZ0IiB0aW1lc3RhbXA9IjE3MzMxNzY2MjUiPjg3PC9rZXk+PC9mb3JlaWduLWtleXM+PHJlZi10
eXBlIG5hbWU9IkpvdXJuYWwgQXJ0aWNsZSI+MTc8L3JlZi10eXBlPjxjb250cmlidXRvcnM+PGF1
dGhvcnM+PGF1dGhvcj5BbGV4YW5kZXIgTkIsIEdvbGRiZXJnIEE8L2F1dGhvcj48L2F1dGhvcnM+
PC9jb250cmlidXRvcnM+PHRpdGxlcz48dGl0bGU+R2FpdCBkaXNvcmRlcnM6IFNlYXJjaCBmb3Ig
bXVsdGlwbGUgY2F1c2VzPC90aXRsZT48c2Vjb25kYXJ5LXRpdGxlPkNsZXZlbGFuZCBjbGluaWMg
am91cm5hbCBvZiBtZWRpY2luZTwvc2Vjb25kYXJ5LXRpdGxlPjwvdGl0bGVzPjxwZXJpb2RpY2Fs
PjxmdWxsLXRpdGxlPkNMRVZFTEFORCBDTElOSUMgSk9VUk5BTCBPRiBNRURJQ0lORTwvZnVsbC10
aXRsZT48L3BlcmlvZGljYWw+PHBhZ2VzPjcyOjU4NjwvcGFnZXM+PHZvbHVtZT4yNzwvdm9sdW1l
PjxkYXRlcz48eWVhcj4yMDA1PC95ZWFyPjwvZGF0ZXM+PHVybHM+PC91cmxzPjwvcmVjb3JkPjwv
Q2l0ZT48L0VuZE5vdGU+
</w:fldData>
        </w:fldChar>
      </w:r>
      <w:r w:rsidR="00EB5F7B" w:rsidRPr="001E3493">
        <w:instrText xml:space="preserve"> ADDIN EN.CITE </w:instrText>
      </w:r>
      <w:r w:rsidR="00EB5F7B" w:rsidRPr="001E3493">
        <w:fldChar w:fldCharType="begin">
          <w:fldData xml:space="preserve">PEVuZE5vdGU+PENpdGU+PEF1dGhvcj5kZSBLcnVpamY8L0F1dGhvcj48WWVhcj4yMDE1PC9ZZWFy
PjxSZWNOdW0+ODY8L1JlY051bT48RGlzcGxheVRleHQ+WzE1NCwgMTU1XTwvRGlzcGxheVRleHQ+
PHJlY29yZD48cmVjLW51bWJlcj44NjwvcmVjLW51bWJlcj48Zm9yZWlnbi1rZXlzPjxrZXkgYXBw
PSJFTiIgZGItaWQ9InhhZXZ6ZmQ5bHdheHNjZXN3MGM1OWRlZTJlZXY5ZWVmYXR2dCIgdGltZXN0
YW1wPSIxNzMzMTc1OTA1Ij44Njwva2V5PjwvZm9yZWlnbi1rZXlzPjxyZWYtdHlwZSBuYW1lPSJK
b3VybmFsIEFydGljbGUiPjE3PC9yZWYtdHlwZT48Y29udHJpYnV0b3JzPjxhdXRob3JzPjxhdXRo
b3I+ZGUgS3J1aWpmLCBNLjwvYXV0aG9yPjxhdXRob3I+VmVybGluZGVuLCBWLiBKLjwvYXV0aG9y
PjxhdXRob3I+SHV5Z2VuLCBGLiBKLjwvYXV0aG9yPjxhdXRob3I+SG9mbWFuLCBBLjwvYXV0aG9y
PjxhdXRob3I+dmFuIGRlciBHZWVzdCwgSi4gTi48L2F1dGhvcj48YXV0aG9yPlVpdHRlcmxpbmRl
biwgQS4gRy48L2F1dGhvcj48YXV0aG9yPkJpZXJtYS1aZWluc3RyYSwgUy4gTS48L2F1dGhvcj48
YXV0aG9yPklrcmFtLCBNLiBBLjwvYXV0aG9yPjxhdXRob3I+dmFuIE1ldXJzLCBKLiBCLjwvYXV0
aG9yPjwvYXV0aG9ycz48L2NvbnRyaWJ1dG9ycz48YXV0aC1hZGRyZXNzPkRlcGFydG1lbnQgb2Yg
SW50ZXJuYWwgTWVkaWNpbmUsIEVyYXNtdXMgTUMgVW5pdmVyc2l0eSBNZWRpY2FsIENlbnRyZSBS
b3R0ZXJkYW0sIFJvdHRlcmRhbSwgVGhlIE5ldGhlcmxhbmRzOyBEZXBhcnRtZW50IG9mIEFuZXN0
aGVzaW9sb2d5LCBFcmFzbXVzIE1DIFVuaXZlcnNpdHkgTWVkaWNhbCBDZW50cmUgUm90dGVyZGFt
LCBSb3R0ZXJkYW0sIFRoZSBOZXRoZXJsYW5kcy4gRWxlY3Ryb25pYyBhZGRyZXNzOiBtLmRla3J1
aWpmQGVyYXNtdXNtYy5ubC4mI3hEO0RlcGFydG1lbnQgb2YgRXBpZGVtaW9sb2d5LCBFcmFzbXVz
IE1DIFVuaXZlcnNpdHkgTWVkaWNhbCBDZW50cmUgUm90dGVyZGFtLCBSb3R0ZXJkYW0sIFRoZSBO
ZXRoZXJsYW5kczsgRGVwYXJ0bWVudCBvZiBSYWRpb2xvZ3ksIEVyYXNtdXMgTUMgVW5pdmVyc2l0
eSBNZWRpY2FsIENlbnRyZSBSb3R0ZXJkYW0sIFJvdHRlcmRhbSwgVGhlIE5ldGhlcmxhbmRzLiYj
eEQ7RGVwYXJ0bWVudCBvZiBBbmVzdGhlc2lvbG9neSwgRXJhc211cyBNQyBVbml2ZXJzaXR5IE1l
ZGljYWwgQ2VudHJlIFJvdHRlcmRhbSwgUm90dGVyZGFtLCBUaGUgTmV0aGVybGFuZHMuJiN4RDtE
ZXBhcnRtZW50IG9mIEVwaWRlbWlvbG9neSwgRXJhc211cyBNQyBVbml2ZXJzaXR5IE1lZGljYWwg
Q2VudHJlIFJvdHRlcmRhbSwgUm90dGVyZGFtLCBUaGUgTmV0aGVybGFuZHMuJiN4RDtEZXBhcnRt
ZW50IG9mIE5ldXJvc2NpZW5jZSwgRXJhc211cyBNQyBVbml2ZXJzaXR5IE1lZGljYWwgQ2VudHJl
IFJvdHRlcmRhbSwgUm90dGVyZGFtLCBUaGUgTmV0aGVybGFuZHMuJiN4RDtEZXBhcnRtZW50IG9m
IEludGVybmFsIE1lZGljaW5lLCBFcmFzbXVzIE1DIFVuaXZlcnNpdHkgTWVkaWNhbCBDZW50cmUg
Um90dGVyZGFtLCBSb3R0ZXJkYW0sIFRoZSBOZXRoZXJsYW5kczsgRGVwYXJ0bWVudCBvZiBFcGlk
ZW1pb2xvZ3ksIEVyYXNtdXMgTUMgVW5pdmVyc2l0eSBNZWRpY2FsIENlbnRyZSBSb3R0ZXJkYW0s
IFJvdHRlcmRhbSwgVGhlIE5ldGhlcmxhbmRzLiYjeEQ7RGVwYXJ0bWVudCBvZiBHZW5lcmFsIFBy
YWN0aWNlLCBFcmFzbXVzIE1DIFVuaXZlcnNpdHkgTWVkaWNhbCBDZW50cmUgUm90dGVyZGFtLCBS
b3R0ZXJkYW0sIFRoZSBOZXRoZXJsYW5kczsgRGVwYXJ0bWVudCBvZiBPcnRob3BhZWRpY3MsIEVy
YXNtdXMgTUMgVW5pdmVyc2l0eSBNZWRpY2FsIENlbnRyZSBSb3R0ZXJkYW0sIFJvdHRlcmRhbSwg
VGhlIE5ldGhlcmxhbmRzLiYjeEQ7RGVwYXJ0bWVudCBvZiBFcGlkZW1pb2xvZ3ksIEVyYXNtdXMg
TUMgVW5pdmVyc2l0eSBNZWRpY2FsIENlbnRyZSBSb3R0ZXJkYW0sIFJvdHRlcmRhbSwgVGhlIE5l
dGhlcmxhbmRzOyBEZXBhcnRtZW50IG9mIFJhZGlvbG9neSwgRXJhc211cyBNQyBVbml2ZXJzaXR5
IE1lZGljYWwgQ2VudHJlIFJvdHRlcmRhbSwgUm90dGVyZGFtLCBUaGUgTmV0aGVybGFuZHM7IERl
cGFydG1lbnQgb2YgTmV1cm9sb2d5LCBFcmFzbXVzIE1DIFVuaXZlcnNpdHkgTWVkaWNhbCBDZW50
cmUgUm90dGVyZGFtLCBSb3R0ZXJkYW0sIFRoZSBOZXRoZXJsYW5kcy4mI3hEO0RlcGFydG1lbnQg
b2YgSW50ZXJuYWwgTWVkaWNpbmUsIEVyYXNtdXMgTUMgVW5pdmVyc2l0eSBNZWRpY2FsIENlbnRy
ZSBSb3R0ZXJkYW0sIFJvdHRlcmRhbSwgVGhlIE5ldGhlcmxhbmRzLjwvYXV0aC1hZGRyZXNzPjx0
aXRsZXM+PHRpdGxlPkNocm9uaWMgam9pbnQgcGFpbiBpbiB0aGUgbG93ZXIgYm9keSBpcyBhc3Nv
Y2lhdGVkIHdpdGggZ2FpdCBkaWZmZXJlbmNlcyBpbmRlcGVuZGVudCBmcm9tIHJhZGlvZ3JhcGhp
YyBvc3Rlb2FydGhyaXRpczwvdGl0bGU+PHNlY29uZGFyeS10aXRsZT5HYWl0IFBvc3R1cmU8L3Nl
Y29uZGFyeS10aXRsZT48L3RpdGxlcz48cGVyaW9kaWNhbD48ZnVsbC10aXRsZT5HYWl0IFBvc3R1
cmU8L2Z1bGwtdGl0bGU+PC9wZXJpb2RpY2FsPjxwYWdlcz4zNTQtOTwvcGFnZXM+PHZvbHVtZT40
Mjwvdm9sdW1lPjxudW1iZXI+MzwvbnVtYmVyPjxlZGl0aW9uPjIwMTUwNzE0PC9lZGl0aW9uPjxr
ZXl3b3Jkcz48a2V5d29yZD5BZ2VkPC9rZXl3b3JkPjxrZXl3b3JkPkFydGhyYWxnaWEvKnBoeXNp
b3BhdGhvbG9neTwva2V5d29yZD48a2V5d29yZD5DaHJvbmljIFBhaW4vKnBoeXNpb3BhdGhvbG9n
eTwva2V5d29yZD48a2V5d29yZD5GZW1hbGU8L2tleXdvcmQ+PGtleXdvcmQ+R2FpdC8qcGh5c2lv
bG9neTwva2V5d29yZD48a2V5d29yZD5IaXAgSm9pbnQvKnBoeXNpb3BhdGhvbG9neTwva2V5d29y
ZD48a2V5d29yZD5IdW1hbnM8L2tleXdvcmQ+PGtleXdvcmQ+S25lZSBKb2ludC8qcGh5c2lvcGF0
aG9sb2d5PC9rZXl3b3JkPjxrZXl3b3JkPk1hbGU8L2tleXdvcmQ+PGtleXdvcmQ+TWlkZGxlIEFn
ZWQ8L2tleXdvcmQ+PGtleXdvcmQ+T3N0ZW9hcnRocml0aXMvZGlhZ25vc3RpYyBpbWFnaW5nLypw
aHlzaW9wYXRob2xvZ3k8L2tleXdvcmQ+PGtleXdvcmQ+UGFpbiBNZWFzdXJlbWVudDwva2V5d29y
ZD48a2V5d29yZD5Qcm9zcGVjdGl2ZSBTdHVkaWVzPC9rZXl3b3JkPjxrZXl3b3JkPlJhZGlvZ3Jh
cGh5PC9rZXl3b3JkPjxrZXl3b3JkPlJlZ3Jlc3Npb24gQW5hbHlzaXM8L2tleXdvcmQ+PGtleXdv
cmQ+V2Fsa2luZy8qcGh5c2lvbG9neTwva2V5d29yZD48a2V5d29yZD5DaHJvbmljIG11c2N1bG9z
a2VsZXRhbCBwYWluPC9rZXl3b3JkPjxrZXl3b3JkPkdhaXQ8L2tleXdvcmQ+PGtleXdvcmQ+R2Vu
ZXJhbCBwb3B1bGF0aW9uPC9rZXl3b3JkPjxrZXl3b3JkPk1vYmlsaXR5PC9rZXl3b3JkPjxrZXl3
b3JkPk9zdGVvYXJ0aHJpdGlzPC9rZXl3b3JkPjwva2V5d29yZHM+PGRhdGVzPjx5ZWFyPjIwMTU8
L3llYXI+PHB1Yi1kYXRlcz48ZGF0ZT5TZXA8L2RhdGU+PC9wdWItZGF0ZXM+PC9kYXRlcz48aXNi
bj4xODc5LTIyMTkgKEVsZWN0cm9uaWMpJiN4RDswOTY2LTYzNjIgKExpbmtpbmcpPC9pc2JuPjxh
Y2Nlc3Npb24tbnVtPjI2MjEwOTA1PC9hY2Nlc3Npb24tbnVtPjx1cmxzPjxyZWxhdGVkLXVybHM+
PHVybD5odHRwczovL3d3dy5uY2JpLm5sbS5uaWguZ292L3B1Ym1lZC8yNjIxMDkwNTwvdXJsPjwv
cmVsYXRlZC11cmxzPjwvdXJscz48ZWxlY3Ryb25pYy1yZXNvdXJjZS1udW0+MTAuMTAxNi9qLmdh
aXRwb3N0LjIwMTUuMDYuMTkzPC9lbGVjdHJvbmljLXJlc291cmNlLW51bT48cmVtb3RlLWRhdGFi
YXNlLW5hbWU+TWVkbGluZTwvcmVtb3RlLWRhdGFiYXNlLW5hbWU+PHJlbW90ZS1kYXRhYmFzZS1w
cm92aWRlcj5OTE08L3JlbW90ZS1kYXRhYmFzZS1wcm92aWRlcj48L3JlY29yZD48L0NpdGU+PENp
dGU+PEF1dGhvcj5BbGV4YW5kZXIgTkI8L0F1dGhvcj48WWVhcj4yMDA1PC9ZZWFyPjxSZWNOdW0+
ODc8L1JlY051bT48cmVjb3JkPjxyZWMtbnVtYmVyPjg3PC9yZWMtbnVtYmVyPjxmb3JlaWduLWtl
eXM+PGtleSBhcHA9IkVOIiBkYi1pZD0ieGFldnpmZDlsd2F4c2Nlc3cwYzU5ZGVlMmVldjllZWZh
dHZ0IiB0aW1lc3RhbXA9IjE3MzMxNzY2MjUiPjg3PC9rZXk+PC9mb3JlaWduLWtleXM+PHJlZi10
eXBlIG5hbWU9IkpvdXJuYWwgQXJ0aWNsZSI+MTc8L3JlZi10eXBlPjxjb250cmlidXRvcnM+PGF1
dGhvcnM+PGF1dGhvcj5BbGV4YW5kZXIgTkIsIEdvbGRiZXJnIEE8L2F1dGhvcj48L2F1dGhvcnM+
PC9jb250cmlidXRvcnM+PHRpdGxlcz48dGl0bGU+R2FpdCBkaXNvcmRlcnM6IFNlYXJjaCBmb3Ig
bXVsdGlwbGUgY2F1c2VzPC90aXRsZT48c2Vjb25kYXJ5LXRpdGxlPkNsZXZlbGFuZCBjbGluaWMg
am91cm5hbCBvZiBtZWRpY2luZTwvc2Vjb25kYXJ5LXRpdGxlPjwvdGl0bGVzPjxwZXJpb2RpY2Fs
PjxmdWxsLXRpdGxlPkNMRVZFTEFORCBDTElOSUMgSk9VUk5BTCBPRiBNRURJQ0lORTwvZnVsbC10
aXRsZT48L3BlcmlvZGljYWw+PHBhZ2VzPjcyOjU4NjwvcGFnZXM+PHZvbHVtZT4yNzwvdm9sdW1l
PjxkYXRlcz48eWVhcj4yMDA1PC95ZWFyPjwvZGF0ZXM+PHVybHM+PC91cmxzPjwvcmVjb3JkPjwv
Q2l0ZT48L0VuZE5vdGU+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[154, 155]</w:t>
      </w:r>
      <w:r w:rsidRPr="001E3493">
        <w:fldChar w:fldCharType="end"/>
      </w:r>
      <w:r w:rsidRPr="001E3493">
        <w:t>. There is an expected variation in gait parameters following orthopedic surgeries that is induced by the surgical intervention itself (surgical stress)</w:t>
      </w:r>
      <w:r w:rsidRPr="001E3493">
        <w:fldChar w:fldCharType="begin"/>
      </w:r>
      <w:r w:rsidR="00EB5F7B" w:rsidRPr="001E3493">
        <w:instrText xml:space="preserve"> ADDIN EN.CITE &lt;EndNote&gt;&lt;Cite&gt;&lt;Author&gt;Giannoudis&lt;/Author&gt;&lt;Year&gt;2006&lt;/Year&gt;&lt;RecNum&gt;125&lt;/RecNum&gt;&lt;DisplayText&gt;[147]&lt;/DisplayText&gt;&lt;record&gt;&lt;rec-number&gt;125&lt;/rec-number&gt;&lt;foreign-keys&gt;&lt;key app="EN" db-id="xaevzfd9lwaxscesw0c59dee2eev9eefatvt" timestamp="1733773493"&gt;125&lt;/key&gt;&lt;/foreign-keys&gt;&lt;ref-type name="Journal Article"&gt;17&lt;/ref-type&gt;&lt;contributors&gt;&lt;authors&gt;&lt;author&gt;Giannoudis, P. V.&lt;/author&gt;&lt;author&gt;Dinopoulos, H.&lt;/author&gt;&lt;author&gt;Chalidis, B.&lt;/author&gt;&lt;author&gt;Hall, G. M.&lt;/author&gt;&lt;/authors&gt;&lt;/contributors&gt;&lt;auth-address&gt;Academic Department of Trauma &amp;amp; Orthopaedic Surgery, School of Medicine, University of Leeds, LGI University Hospital, Leeds, UK.&lt;/auth-address&gt;&lt;titles&gt;&lt;title&gt;Surgical stress response&lt;/title&gt;&lt;secondary-title&gt;Injury&lt;/secondary-title&gt;&lt;/titles&gt;&lt;periodical&gt;&lt;full-title&gt;Injury&lt;/full-title&gt;&lt;/periodical&gt;&lt;pages&gt;S3-9&lt;/pages&gt;&lt;volume&gt;37 Suppl 5&lt;/volume&gt;&lt;keywords&gt;&lt;keyword&gt;Humans&lt;/keyword&gt;&lt;keyword&gt;Inflammation&lt;/keyword&gt;&lt;keyword&gt;*Stress, Physiological&lt;/keyword&gt;&lt;keyword&gt;Surgical Procedures, Operative/*adverse effects&lt;/keyword&gt;&lt;keyword&gt;Wounds and Injuries&lt;/keyword&gt;&lt;/keywords&gt;&lt;dates&gt;&lt;year&gt;2006&lt;/year&gt;&lt;pub-dates&gt;&lt;date&gt;Dec&lt;/date&gt;&lt;/pub-dates&gt;&lt;/dates&gt;&lt;isbn&gt;0020-1383 (Print)&amp;#xD;0020-1383 (Linking)&lt;/isbn&gt;&lt;accession-num&gt;17338909&lt;/accession-num&gt;&lt;urls&gt;&lt;related-urls&gt;&lt;url&gt;https://www.ncbi.nlm.nih.gov/pubmed/17338909&lt;/url&gt;&lt;/related-urls&gt;&lt;/urls&gt;&lt;electronic-resource-num&gt;10.1016/S0020-1383(07)70005-0&lt;/electronic-resource-num&gt;&lt;remote-database-name&gt;Medline&lt;/remote-database-name&gt;&lt;remote-database-provider&gt;NLM&lt;/remote-database-provider&gt;&lt;/record&gt;&lt;/Cite&gt;&lt;/EndNote&gt;</w:instrText>
      </w:r>
      <w:r w:rsidRPr="001E3493">
        <w:fldChar w:fldCharType="separate"/>
      </w:r>
      <w:r w:rsidR="00EB5F7B" w:rsidRPr="001E3493">
        <w:rPr>
          <w:noProof/>
        </w:rPr>
        <w:t>[147]</w:t>
      </w:r>
      <w:r w:rsidRPr="001E3493">
        <w:fldChar w:fldCharType="end"/>
      </w:r>
      <w:r w:rsidRPr="001E3493">
        <w:t xml:space="preserve">. These variations are a result of the inflammatory response to the disruption </w:t>
      </w:r>
      <w:r w:rsidRPr="001E3493">
        <w:lastRenderedPageBreak/>
        <w:t>of physiological homeostasis and were expected to be observed regardless of treatment group. Therefore, gait changes occur as part of the healing process inherent to the procedure, and this response progresses over time, ultimately returning to baseline levels within approximately 30 days</w:t>
      </w:r>
      <w:r w:rsidRPr="001E3493">
        <w:fldChar w:fldCharType="begin">
          <w:fldData xml:space="preserve">PEVuZE5vdGU+PENpdGU+PEF1dGhvcj5Cb3dlcnM8L0F1dGhvcj48WWVhcj4yMDIyPC9ZZWFyPjxS
ZWNOdW0+OTA8L1JlY051bT48RGlzcGxheVRleHQ+WzEzMywgMTU0XTwvRGlzcGxheVRleHQ+PHJl
Y29yZD48cmVjLW51bWJlcj45MDwvcmVjLW51bWJlcj48Zm9yZWlnbi1rZXlzPjxrZXkgYXBwPSJF
TiIgZGItaWQ9InhhZXZ6ZmQ5bHdheHNjZXN3MGM1OWRlZTJlZXY5ZWVmYXR2dCIgdGltZXN0YW1w
PSIxNzMzMjUwMjAzIj45MDwva2V5PjwvZm9yZWlnbi1rZXlzPjxyZWYtdHlwZSBuYW1lPSJKb3Vy
bmFsIEFydGljbGUiPjE3PC9yZWYtdHlwZT48Y29udHJpYnV0b3JzPjxhdXRob3JzPjxhdXRob3I+
Qm93ZXJzLCBLcmlzdGluIE0uPC9hdXRob3I+PGF1dGhvcj5UZXJyb25lcywgTG9yaSBELjwvYXV0
aG9yPjxhdXRob3I+Q3JveSwgRWxpemFiZXRoIEcuPC9hdXRob3I+PGF1dGhvcj5NdWxvbiwgUGll
cnJlLVl2ZXM8L2F1dGhvcj48YXV0aG9yPkFkYWlyLCBIZW5yeSBTLjwvYXV0aG9yPjxhdXRob3I+
QW5kZXJzb24sIERhdmlkIEUuPC9hdXRob3I+PC9hdXRob3JzPjwvY29udHJpYnV0b3JzPjx0aXRs
ZXM+PHRpdGxlPkFzc2Vzc21lbnQgb2YgR2FpdCBGb2xsb3dpbmcgTG9ja2luZyBQbGF0ZSBGaXhh
dGlvbiBvZiBhIFRpYmlhbCBTZWdtZW50YWwgRGVmZWN0IGFuZCBDYXN0IEltbW9iaWxpemF0aW9u
IGluIEdvYXRzPC90aXRsZT48c2Vjb25kYXJ5LXRpdGxlPkJpb21lY2hhbmljczwvc2Vjb25kYXJ5
LXRpdGxlPjwvdGl0bGVzPjxwZXJpb2RpY2FsPjxmdWxsLXRpdGxlPkJpb21lY2hhbmljczwvZnVs
bC10aXRsZT48L3BlcmlvZGljYWw+PHBhZ2VzPjU3NS01OTA8L3BhZ2VzPjx2b2x1bWU+Mjwvdm9s
dW1lPjxudW1iZXI+NDwvbnVtYmVyPjxzZWN0aW9uPjU3NTwvc2VjdGlvbj48ZGF0ZXM+PHllYXI+
MjAyMjwveWVhcj48L2RhdGVzPjxpc2JuPjI2NzMtNzA3ODwvaXNibj48dXJscz48L3VybHM+PGVs
ZWN0cm9uaWMtcmVzb3VyY2UtbnVtPjEwLjMzOTAvYmlvbWVjaGFuaWNzMjA0MDA0NTwvZWxlY3Ry
b25pYy1yZXNvdXJjZS1udW0+PC9yZWNvcmQ+PC9DaXRlPjxDaXRlPjxBdXRob3I+ZGUgS3J1aWpm
PC9BdXRob3I+PFllYXI+MjAxNTwvWWVhcj48UmVjTnVtPjg2PC9SZWNOdW0+PHJlY29yZD48cmVj
LW51bWJlcj44NjwvcmVjLW51bWJlcj48Zm9yZWlnbi1rZXlzPjxrZXkgYXBwPSJFTiIgZGItaWQ9
InhhZXZ6ZmQ5bHdheHNjZXN3MGM1OWRlZTJlZXY5ZWVmYXR2dCIgdGltZXN0YW1wPSIxNzMzMTc1
OTA1Ij44Njwva2V5PjwvZm9yZWlnbi1rZXlzPjxyZWYtdHlwZSBuYW1lPSJKb3VybmFsIEFydGlj
bGUiPjE3PC9yZWYtdHlwZT48Y29udHJpYnV0b3JzPjxhdXRob3JzPjxhdXRob3I+ZGUgS3J1aWpm
LCBNLjwvYXV0aG9yPjxhdXRob3I+VmVybGluZGVuLCBWLiBKLjwvYXV0aG9yPjxhdXRob3I+SHV5
Z2VuLCBGLiBKLjwvYXV0aG9yPjxhdXRob3I+SG9mbWFuLCBBLjwvYXV0aG9yPjxhdXRob3I+dmFu
IGRlciBHZWVzdCwgSi4gTi48L2F1dGhvcj48YXV0aG9yPlVpdHRlcmxpbmRlbiwgQS4gRy48L2F1
dGhvcj48YXV0aG9yPkJpZXJtYS1aZWluc3RyYSwgUy4gTS48L2F1dGhvcj48YXV0aG9yPklrcmFt
LCBNLiBBLjwvYXV0aG9yPjxhdXRob3I+dmFuIE1ldXJzLCBKLiBCLjwvYXV0aG9yPjwvYXV0aG9y
cz48L2NvbnRyaWJ1dG9ycz48YXV0aC1hZGRyZXNzPkRlcGFydG1lbnQgb2YgSW50ZXJuYWwgTWVk
aWNpbmUsIEVyYXNtdXMgTUMgVW5pdmVyc2l0eSBNZWRpY2FsIENlbnRyZSBSb3R0ZXJkYW0sIFJv
dHRlcmRhbSwgVGhlIE5ldGhlcmxhbmRzOyBEZXBhcnRtZW50IG9mIEFuZXN0aGVzaW9sb2d5LCBF
cmFzbXVzIE1DIFVuaXZlcnNpdHkgTWVkaWNhbCBDZW50cmUgUm90dGVyZGFtLCBSb3R0ZXJkYW0s
IFRoZSBOZXRoZXJsYW5kcy4gRWxlY3Ryb25pYyBhZGRyZXNzOiBtLmRla3J1aWpmQGVyYXNtdXNt
Yy5ubC4mI3hEO0RlcGFydG1lbnQgb2YgRXBpZGVtaW9sb2d5LCBFcmFzbXVzIE1DIFVuaXZlcnNp
dHkgTWVkaWNhbCBDZW50cmUgUm90dGVyZGFtLCBSb3R0ZXJkYW0sIFRoZSBOZXRoZXJsYW5kczsg
RGVwYXJ0bWVudCBvZiBSYWRpb2xvZ3ksIEVyYXNtdXMgTUMgVW5pdmVyc2l0eSBNZWRpY2FsIENl
bnRyZSBSb3R0ZXJkYW0sIFJvdHRlcmRhbSwgVGhlIE5ldGhlcmxhbmRzLiYjeEQ7RGVwYXJ0bWVu
dCBvZiBBbmVzdGhlc2lvbG9neSwgRXJhc211cyBNQyBVbml2ZXJzaXR5IE1lZGljYWwgQ2VudHJl
IFJvdHRlcmRhbSwgUm90dGVyZGFtLCBUaGUgTmV0aGVybGFuZHMuJiN4RDtEZXBhcnRtZW50IG9m
IEVwaWRlbWlvbG9neSwgRXJhc211cyBNQyBVbml2ZXJzaXR5IE1lZGljYWwgQ2VudHJlIFJvdHRl
cmRhbSwgUm90dGVyZGFtLCBUaGUgTmV0aGVybGFuZHMuJiN4RDtEZXBhcnRtZW50IG9mIE5ldXJv
c2NpZW5jZSwgRXJhc211cyBNQyBVbml2ZXJzaXR5IE1lZGljYWwgQ2VudHJlIFJvdHRlcmRhbSwg
Um90dGVyZGFtLCBUaGUgTmV0aGVybGFuZHMuJiN4RDtEZXBhcnRtZW50IG9mIEludGVybmFsIE1l
ZGljaW5lLCBFcmFzbXVzIE1DIFVuaXZlcnNpdHkgTWVkaWNhbCBDZW50cmUgUm90dGVyZGFtLCBS
b3R0ZXJkYW0sIFRoZSBOZXRoZXJsYW5kczsgRGVwYXJ0bWVudCBvZiBFcGlkZW1pb2xvZ3ksIEVy
YXNtdXMgTUMgVW5pdmVyc2l0eSBNZWRpY2FsIENlbnRyZSBSb3R0ZXJkYW0sIFJvdHRlcmRhbSwg
VGhlIE5ldGhlcmxhbmRzLiYjeEQ7RGVwYXJ0bWVudCBvZiBHZW5lcmFsIFByYWN0aWNlLCBFcmFz
bXVzIE1DIFVuaXZlcnNpdHkgTWVkaWNhbCBDZW50cmUgUm90dGVyZGFtLCBSb3R0ZXJkYW0sIFRo
ZSBOZXRoZXJsYW5kczsgRGVwYXJ0bWVudCBvZiBPcnRob3BhZWRpY3MsIEVyYXNtdXMgTUMgVW5p
dmVyc2l0eSBNZWRpY2FsIENlbnRyZSBSb3R0ZXJkYW0sIFJvdHRlcmRhbSwgVGhlIE5ldGhlcmxh
bmRzLiYjeEQ7RGVwYXJ0bWVudCBvZiBFcGlkZW1pb2xvZ3ksIEVyYXNtdXMgTUMgVW5pdmVyc2l0
eSBNZWRpY2FsIENlbnRyZSBSb3R0ZXJkYW0sIFJvdHRlcmRhbSwgVGhlIE5ldGhlcmxhbmRzOyBE
ZXBhcnRtZW50IG9mIFJhZGlvbG9neSwgRXJhc211cyBNQyBVbml2ZXJzaXR5IE1lZGljYWwgQ2Vu
dHJlIFJvdHRlcmRhbSwgUm90dGVyZGFtLCBUaGUgTmV0aGVybGFuZHM7IERlcGFydG1lbnQgb2Yg
TmV1cm9sb2d5LCBFcmFzbXVzIE1DIFVuaXZlcnNpdHkgTWVkaWNhbCBDZW50cmUgUm90dGVyZGFt
LCBSb3R0ZXJkYW0sIFRoZSBOZXRoZXJsYW5kcy4mI3hEO0RlcGFydG1lbnQgb2YgSW50ZXJuYWwg
TWVkaWNpbmUsIEVyYXNtdXMgTUMgVW5pdmVyc2l0eSBNZWRpY2FsIENlbnRyZSBSb3R0ZXJkYW0s
IFJvdHRlcmRhbSwgVGhlIE5ldGhlcmxhbmRzLjwvYXV0aC1hZGRyZXNzPjx0aXRsZXM+PHRpdGxl
PkNocm9uaWMgam9pbnQgcGFpbiBpbiB0aGUgbG93ZXIgYm9keSBpcyBhc3NvY2lhdGVkIHdpdGgg
Z2FpdCBkaWZmZXJlbmNlcyBpbmRlcGVuZGVudCBmcm9tIHJhZGlvZ3JhcGhpYyBvc3Rlb2FydGhy
aXRpczwvdGl0bGU+PHNlY29uZGFyeS10aXRsZT5HYWl0IFBvc3R1cmU8L3NlY29uZGFyeS10aXRs
ZT48L3RpdGxlcz48cGVyaW9kaWNhbD48ZnVsbC10aXRsZT5HYWl0IFBvc3R1cmU8L2Z1bGwtdGl0
bGU+PC9wZXJpb2RpY2FsPjxwYWdlcz4zNTQtOTwvcGFnZXM+PHZvbHVtZT40Mjwvdm9sdW1lPjxu
dW1iZXI+MzwvbnVtYmVyPjxlZGl0aW9uPjIwMTUwNzE0PC9lZGl0aW9uPjxrZXl3b3Jkcz48a2V5
d29yZD5BZ2VkPC9rZXl3b3JkPjxrZXl3b3JkPkFydGhyYWxnaWEvKnBoeXNpb3BhdGhvbG9neTwv
a2V5d29yZD48a2V5d29yZD5DaHJvbmljIFBhaW4vKnBoeXNpb3BhdGhvbG9neTwva2V5d29yZD48
a2V5d29yZD5GZW1hbGU8L2tleXdvcmQ+PGtleXdvcmQ+R2FpdC8qcGh5c2lvbG9neTwva2V5d29y
ZD48a2V5d29yZD5IaXAgSm9pbnQvKnBoeXNpb3BhdGhvbG9neTwva2V5d29yZD48a2V5d29yZD5I
dW1hbnM8L2tleXdvcmQ+PGtleXdvcmQ+S25lZSBKb2ludC8qcGh5c2lvcGF0aG9sb2d5PC9rZXl3
b3JkPjxrZXl3b3JkPk1hbGU8L2tleXdvcmQ+PGtleXdvcmQ+TWlkZGxlIEFnZWQ8L2tleXdvcmQ+
PGtleXdvcmQ+T3N0ZW9hcnRocml0aXMvZGlhZ25vc3RpYyBpbWFnaW5nLypwaHlzaW9wYXRob2xv
Z3k8L2tleXdvcmQ+PGtleXdvcmQ+UGFpbiBNZWFzdXJlbWVudDwva2V5d29yZD48a2V5d29yZD5Q
cm9zcGVjdGl2ZSBTdHVkaWVzPC9rZXl3b3JkPjxrZXl3b3JkPlJhZGlvZ3JhcGh5PC9rZXl3b3Jk
PjxrZXl3b3JkPlJlZ3Jlc3Npb24gQW5hbHlzaXM8L2tleXdvcmQ+PGtleXdvcmQ+V2Fsa2luZy8q
cGh5c2lvbG9neTwva2V5d29yZD48a2V5d29yZD5DaHJvbmljIG11c2N1bG9za2VsZXRhbCBwYWlu
PC9rZXl3b3JkPjxrZXl3b3JkPkdhaXQ8L2tleXdvcmQ+PGtleXdvcmQ+R2VuZXJhbCBwb3B1bGF0
aW9uPC9rZXl3b3JkPjxrZXl3b3JkPk1vYmlsaXR5PC9rZXl3b3JkPjxrZXl3b3JkPk9zdGVvYXJ0
aHJpdGlzPC9rZXl3b3JkPjwva2V5d29yZHM+PGRhdGVzPjx5ZWFyPjIwMTU8L3llYXI+PHB1Yi1k
YXRlcz48ZGF0ZT5TZXA8L2RhdGU+PC9wdWItZGF0ZXM+PC9kYXRlcz48aXNibj4xODc5LTIyMTkg
KEVsZWN0cm9uaWMpJiN4RDswOTY2LTYzNjIgKExpbmtpbmcpPC9pc2JuPjxhY2Nlc3Npb24tbnVt
PjI2MjEwOTA1PC9hY2Nlc3Npb24tbnVtPjx1cmxzPjxyZWxhdGVkLXVybHM+PHVybD5odHRwczov
L3d3dy5uY2JpLm5sbS5uaWguZ292L3B1Ym1lZC8yNjIxMDkwNTwvdXJsPjwvcmVsYXRlZC11cmxz
PjwvdXJscz48ZWxlY3Ryb25pYy1yZXNvdXJjZS1udW0+MTAuMTAxNi9qLmdhaXRwb3N0LjIwMTUu
MDYuMTkzPC9lbGVjdHJvbmljLXJlc291cmNlLW51bT48cmVtb3RlLWRhdGFiYXNlLW5hbWU+TWVk
bGluZTwvcmVtb3RlLWRhdGFiYXNlLW5hbWU+PHJlbW90ZS1kYXRhYmFzZS1wcm92aWRlcj5OTE08
L3JlbW90ZS1kYXRhYmFzZS1wcm92aWRlcj48L3JlY29yZD48L0NpdGU+PC9FbmROb3RlPn==
</w:fldData>
        </w:fldChar>
      </w:r>
      <w:r w:rsidR="00EB5F7B" w:rsidRPr="001E3493">
        <w:instrText xml:space="preserve"> ADDIN EN.CITE </w:instrText>
      </w:r>
      <w:r w:rsidR="00EB5F7B" w:rsidRPr="001E3493">
        <w:fldChar w:fldCharType="begin">
          <w:fldData xml:space="preserve">PEVuZE5vdGU+PENpdGU+PEF1dGhvcj5Cb3dlcnM8L0F1dGhvcj48WWVhcj4yMDIyPC9ZZWFyPjxS
ZWNOdW0+OTA8L1JlY051bT48RGlzcGxheVRleHQ+WzEzMywgMTU0XTwvRGlzcGxheVRleHQ+PHJl
Y29yZD48cmVjLW51bWJlcj45MDwvcmVjLW51bWJlcj48Zm9yZWlnbi1rZXlzPjxrZXkgYXBwPSJF
TiIgZGItaWQ9InhhZXZ6ZmQ5bHdheHNjZXN3MGM1OWRlZTJlZXY5ZWVmYXR2dCIgdGltZXN0YW1w
PSIxNzMzMjUwMjAzIj45MDwva2V5PjwvZm9yZWlnbi1rZXlzPjxyZWYtdHlwZSBuYW1lPSJKb3Vy
bmFsIEFydGljbGUiPjE3PC9yZWYtdHlwZT48Y29udHJpYnV0b3JzPjxhdXRob3JzPjxhdXRob3I+
Qm93ZXJzLCBLcmlzdGluIE0uPC9hdXRob3I+PGF1dGhvcj5UZXJyb25lcywgTG9yaSBELjwvYXV0
aG9yPjxhdXRob3I+Q3JveSwgRWxpemFiZXRoIEcuPC9hdXRob3I+PGF1dGhvcj5NdWxvbiwgUGll
cnJlLVl2ZXM8L2F1dGhvcj48YXV0aG9yPkFkYWlyLCBIZW5yeSBTLjwvYXV0aG9yPjxhdXRob3I+
QW5kZXJzb24sIERhdmlkIEUuPC9hdXRob3I+PC9hdXRob3JzPjwvY29udHJpYnV0b3JzPjx0aXRs
ZXM+PHRpdGxlPkFzc2Vzc21lbnQgb2YgR2FpdCBGb2xsb3dpbmcgTG9ja2luZyBQbGF0ZSBGaXhh
dGlvbiBvZiBhIFRpYmlhbCBTZWdtZW50YWwgRGVmZWN0IGFuZCBDYXN0IEltbW9iaWxpemF0aW9u
IGluIEdvYXRzPC90aXRsZT48c2Vjb25kYXJ5LXRpdGxlPkJpb21lY2hhbmljczwvc2Vjb25kYXJ5
LXRpdGxlPjwvdGl0bGVzPjxwZXJpb2RpY2FsPjxmdWxsLXRpdGxlPkJpb21lY2hhbmljczwvZnVs
bC10aXRsZT48L3BlcmlvZGljYWw+PHBhZ2VzPjU3NS01OTA8L3BhZ2VzPjx2b2x1bWU+Mjwvdm9s
dW1lPjxudW1iZXI+NDwvbnVtYmVyPjxzZWN0aW9uPjU3NTwvc2VjdGlvbj48ZGF0ZXM+PHllYXI+
MjAyMjwveWVhcj48L2RhdGVzPjxpc2JuPjI2NzMtNzA3ODwvaXNibj48dXJscz48L3VybHM+PGVs
ZWN0cm9uaWMtcmVzb3VyY2UtbnVtPjEwLjMzOTAvYmlvbWVjaGFuaWNzMjA0MDA0NTwvZWxlY3Ry
b25pYy1yZXNvdXJjZS1udW0+PC9yZWNvcmQ+PC9DaXRlPjxDaXRlPjxBdXRob3I+ZGUgS3J1aWpm
PC9BdXRob3I+PFllYXI+MjAxNTwvWWVhcj48UmVjTnVtPjg2PC9SZWNOdW0+PHJlY29yZD48cmVj
LW51bWJlcj44NjwvcmVjLW51bWJlcj48Zm9yZWlnbi1rZXlzPjxrZXkgYXBwPSJFTiIgZGItaWQ9
InhhZXZ6ZmQ5bHdheHNjZXN3MGM1OWRlZTJlZXY5ZWVmYXR2dCIgdGltZXN0YW1wPSIxNzMzMTc1
OTA1Ij44Njwva2V5PjwvZm9yZWlnbi1rZXlzPjxyZWYtdHlwZSBuYW1lPSJKb3VybmFsIEFydGlj
bGUiPjE3PC9yZWYtdHlwZT48Y29udHJpYnV0b3JzPjxhdXRob3JzPjxhdXRob3I+ZGUgS3J1aWpm
LCBNLjwvYXV0aG9yPjxhdXRob3I+VmVybGluZGVuLCBWLiBKLjwvYXV0aG9yPjxhdXRob3I+SHV5
Z2VuLCBGLiBKLjwvYXV0aG9yPjxhdXRob3I+SG9mbWFuLCBBLjwvYXV0aG9yPjxhdXRob3I+dmFu
IGRlciBHZWVzdCwgSi4gTi48L2F1dGhvcj48YXV0aG9yPlVpdHRlcmxpbmRlbiwgQS4gRy48L2F1
dGhvcj48YXV0aG9yPkJpZXJtYS1aZWluc3RyYSwgUy4gTS48L2F1dGhvcj48YXV0aG9yPklrcmFt
LCBNLiBBLjwvYXV0aG9yPjxhdXRob3I+dmFuIE1ldXJzLCBKLiBCLjwvYXV0aG9yPjwvYXV0aG9y
cz48L2NvbnRyaWJ1dG9ycz48YXV0aC1hZGRyZXNzPkRlcGFydG1lbnQgb2YgSW50ZXJuYWwgTWVk
aWNpbmUsIEVyYXNtdXMgTUMgVW5pdmVyc2l0eSBNZWRpY2FsIENlbnRyZSBSb3R0ZXJkYW0sIFJv
dHRlcmRhbSwgVGhlIE5ldGhlcmxhbmRzOyBEZXBhcnRtZW50IG9mIEFuZXN0aGVzaW9sb2d5LCBF
cmFzbXVzIE1DIFVuaXZlcnNpdHkgTWVkaWNhbCBDZW50cmUgUm90dGVyZGFtLCBSb3R0ZXJkYW0s
IFRoZSBOZXRoZXJsYW5kcy4gRWxlY3Ryb25pYyBhZGRyZXNzOiBtLmRla3J1aWpmQGVyYXNtdXNt
Yy5ubC4mI3hEO0RlcGFydG1lbnQgb2YgRXBpZGVtaW9sb2d5LCBFcmFzbXVzIE1DIFVuaXZlcnNp
dHkgTWVkaWNhbCBDZW50cmUgUm90dGVyZGFtLCBSb3R0ZXJkYW0sIFRoZSBOZXRoZXJsYW5kczsg
RGVwYXJ0bWVudCBvZiBSYWRpb2xvZ3ksIEVyYXNtdXMgTUMgVW5pdmVyc2l0eSBNZWRpY2FsIENl
bnRyZSBSb3R0ZXJkYW0sIFJvdHRlcmRhbSwgVGhlIE5ldGhlcmxhbmRzLiYjeEQ7RGVwYXJ0bWVu
dCBvZiBBbmVzdGhlc2lvbG9neSwgRXJhc211cyBNQyBVbml2ZXJzaXR5IE1lZGljYWwgQ2VudHJl
IFJvdHRlcmRhbSwgUm90dGVyZGFtLCBUaGUgTmV0aGVybGFuZHMuJiN4RDtEZXBhcnRtZW50IG9m
IEVwaWRlbWlvbG9neSwgRXJhc211cyBNQyBVbml2ZXJzaXR5IE1lZGljYWwgQ2VudHJlIFJvdHRl
cmRhbSwgUm90dGVyZGFtLCBUaGUgTmV0aGVybGFuZHMuJiN4RDtEZXBhcnRtZW50IG9mIE5ldXJv
c2NpZW5jZSwgRXJhc211cyBNQyBVbml2ZXJzaXR5IE1lZGljYWwgQ2VudHJlIFJvdHRlcmRhbSwg
Um90dGVyZGFtLCBUaGUgTmV0aGVybGFuZHMuJiN4RDtEZXBhcnRtZW50IG9mIEludGVybmFsIE1l
ZGljaW5lLCBFcmFzbXVzIE1DIFVuaXZlcnNpdHkgTWVkaWNhbCBDZW50cmUgUm90dGVyZGFtLCBS
b3R0ZXJkYW0sIFRoZSBOZXRoZXJsYW5kczsgRGVwYXJ0bWVudCBvZiBFcGlkZW1pb2xvZ3ksIEVy
YXNtdXMgTUMgVW5pdmVyc2l0eSBNZWRpY2FsIENlbnRyZSBSb3R0ZXJkYW0sIFJvdHRlcmRhbSwg
VGhlIE5ldGhlcmxhbmRzLiYjeEQ7RGVwYXJ0bWVudCBvZiBHZW5lcmFsIFByYWN0aWNlLCBFcmFz
bXVzIE1DIFVuaXZlcnNpdHkgTWVkaWNhbCBDZW50cmUgUm90dGVyZGFtLCBSb3R0ZXJkYW0sIFRo
ZSBOZXRoZXJsYW5kczsgRGVwYXJ0bWVudCBvZiBPcnRob3BhZWRpY3MsIEVyYXNtdXMgTUMgVW5p
dmVyc2l0eSBNZWRpY2FsIENlbnRyZSBSb3R0ZXJkYW0sIFJvdHRlcmRhbSwgVGhlIE5ldGhlcmxh
bmRzLiYjeEQ7RGVwYXJ0bWVudCBvZiBFcGlkZW1pb2xvZ3ksIEVyYXNtdXMgTUMgVW5pdmVyc2l0
eSBNZWRpY2FsIENlbnRyZSBSb3R0ZXJkYW0sIFJvdHRlcmRhbSwgVGhlIE5ldGhlcmxhbmRzOyBE
ZXBhcnRtZW50IG9mIFJhZGlvbG9neSwgRXJhc211cyBNQyBVbml2ZXJzaXR5IE1lZGljYWwgQ2Vu
dHJlIFJvdHRlcmRhbSwgUm90dGVyZGFtLCBUaGUgTmV0aGVybGFuZHM7IERlcGFydG1lbnQgb2Yg
TmV1cm9sb2d5LCBFcmFzbXVzIE1DIFVuaXZlcnNpdHkgTWVkaWNhbCBDZW50cmUgUm90dGVyZGFt
LCBSb3R0ZXJkYW0sIFRoZSBOZXRoZXJsYW5kcy4mI3hEO0RlcGFydG1lbnQgb2YgSW50ZXJuYWwg
TWVkaWNpbmUsIEVyYXNtdXMgTUMgVW5pdmVyc2l0eSBNZWRpY2FsIENlbnRyZSBSb3R0ZXJkYW0s
IFJvdHRlcmRhbSwgVGhlIE5ldGhlcmxhbmRzLjwvYXV0aC1hZGRyZXNzPjx0aXRsZXM+PHRpdGxl
PkNocm9uaWMgam9pbnQgcGFpbiBpbiB0aGUgbG93ZXIgYm9keSBpcyBhc3NvY2lhdGVkIHdpdGgg
Z2FpdCBkaWZmZXJlbmNlcyBpbmRlcGVuZGVudCBmcm9tIHJhZGlvZ3JhcGhpYyBvc3Rlb2FydGhy
aXRpczwvdGl0bGU+PHNlY29uZGFyeS10aXRsZT5HYWl0IFBvc3R1cmU8L3NlY29uZGFyeS10aXRs
ZT48L3RpdGxlcz48cGVyaW9kaWNhbD48ZnVsbC10aXRsZT5HYWl0IFBvc3R1cmU8L2Z1bGwtdGl0
bGU+PC9wZXJpb2RpY2FsPjxwYWdlcz4zNTQtOTwvcGFnZXM+PHZvbHVtZT40Mjwvdm9sdW1lPjxu
dW1iZXI+MzwvbnVtYmVyPjxlZGl0aW9uPjIwMTUwNzE0PC9lZGl0aW9uPjxrZXl3b3Jkcz48a2V5
d29yZD5BZ2VkPC9rZXl3b3JkPjxrZXl3b3JkPkFydGhyYWxnaWEvKnBoeXNpb3BhdGhvbG9neTwv
a2V5d29yZD48a2V5d29yZD5DaHJvbmljIFBhaW4vKnBoeXNpb3BhdGhvbG9neTwva2V5d29yZD48
a2V5d29yZD5GZW1hbGU8L2tleXdvcmQ+PGtleXdvcmQ+R2FpdC8qcGh5c2lvbG9neTwva2V5d29y
ZD48a2V5d29yZD5IaXAgSm9pbnQvKnBoeXNpb3BhdGhvbG9neTwva2V5d29yZD48a2V5d29yZD5I
dW1hbnM8L2tleXdvcmQ+PGtleXdvcmQ+S25lZSBKb2ludC8qcGh5c2lvcGF0aG9sb2d5PC9rZXl3
b3JkPjxrZXl3b3JkPk1hbGU8L2tleXdvcmQ+PGtleXdvcmQ+TWlkZGxlIEFnZWQ8L2tleXdvcmQ+
PGtleXdvcmQ+T3N0ZW9hcnRocml0aXMvZGlhZ25vc3RpYyBpbWFnaW5nLypwaHlzaW9wYXRob2xv
Z3k8L2tleXdvcmQ+PGtleXdvcmQ+UGFpbiBNZWFzdXJlbWVudDwva2V5d29yZD48a2V5d29yZD5Q
cm9zcGVjdGl2ZSBTdHVkaWVzPC9rZXl3b3JkPjxrZXl3b3JkPlJhZGlvZ3JhcGh5PC9rZXl3b3Jk
PjxrZXl3b3JkPlJlZ3Jlc3Npb24gQW5hbHlzaXM8L2tleXdvcmQ+PGtleXdvcmQ+V2Fsa2luZy8q
cGh5c2lvbG9neTwva2V5d29yZD48a2V5d29yZD5DaHJvbmljIG11c2N1bG9za2VsZXRhbCBwYWlu
PC9rZXl3b3JkPjxrZXl3b3JkPkdhaXQ8L2tleXdvcmQ+PGtleXdvcmQ+R2VuZXJhbCBwb3B1bGF0
aW9uPC9rZXl3b3JkPjxrZXl3b3JkPk1vYmlsaXR5PC9rZXl3b3JkPjxrZXl3b3JkPk9zdGVvYXJ0
aHJpdGlzPC9rZXl3b3JkPjwva2V5d29yZHM+PGRhdGVzPjx5ZWFyPjIwMTU8L3llYXI+PHB1Yi1k
YXRlcz48ZGF0ZT5TZXA8L2RhdGU+PC9wdWItZGF0ZXM+PC9kYXRlcz48aXNibj4xODc5LTIyMTkg
KEVsZWN0cm9uaWMpJiN4RDswOTY2LTYzNjIgKExpbmtpbmcpPC9pc2JuPjxhY2Nlc3Npb24tbnVt
PjI2MjEwOTA1PC9hY2Nlc3Npb24tbnVtPjx1cmxzPjxyZWxhdGVkLXVybHM+PHVybD5odHRwczov
L3d3dy5uY2JpLm5sbS5uaWguZ292L3B1Ym1lZC8yNjIxMDkwNTwvdXJsPjwvcmVsYXRlZC11cmxz
PjwvdXJscz48ZWxlY3Ryb25pYy1yZXNvdXJjZS1udW0+MTAuMTAxNi9qLmdhaXRwb3N0LjIwMTUu
MDYuMTkzPC9lbGVjdHJvbmljLXJlc291cmNlLW51bT48cmVtb3RlLWRhdGFiYXNlLW5hbWU+TWVk
bGluZTwvcmVtb3RlLWRhdGFiYXNlLW5hbWU+PHJlbW90ZS1kYXRhYmFzZS1wcm92aWRlcj5OTE08
L3JlbW90ZS1kYXRhYmFzZS1wcm92aWRlcj48L3JlY29yZD48L0NpdGU+PC9FbmROb3RlPn==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[133, 154]</w:t>
      </w:r>
      <w:r w:rsidRPr="001E3493">
        <w:fldChar w:fldCharType="end"/>
      </w:r>
      <w:r w:rsidRPr="001E3493">
        <w:t xml:space="preserve"> The presence of bacteria is expected to increase inflammatory process beyond physiological response and this pattern developed </w:t>
      </w:r>
      <w:r w:rsidR="002B5C67" w:rsidRPr="001E3493">
        <w:t>i</w:t>
      </w:r>
      <w:r w:rsidRPr="001E3493">
        <w:t xml:space="preserve">s measured by worsening of gait in the two bacterial infection groups and most pronounced in the non-treated bacterial challenge goats. The presence of vancomycin played a significant role in mitigating infection and these goats improved during recovery compared with non-treated goats challenged with bacteria. </w:t>
      </w:r>
    </w:p>
    <w:p w14:paraId="6E36E5AB" w14:textId="410AD390" w:rsidR="00E96E89" w:rsidRPr="001E3493" w:rsidRDefault="00E96E89" w:rsidP="004410D8">
      <w:r w:rsidRPr="001E3493">
        <w:t xml:space="preserve">Early improvement of gait in infected goats inoculated with vancomycin represents enhanced anti-inflammatory response. This beneficial effect may support early bone regeneration after initial surgical intervention for bone repair. </w:t>
      </w:r>
      <w:proofErr w:type="gramStart"/>
      <w:r w:rsidRPr="001E3493">
        <w:t>The gait</w:t>
      </w:r>
      <w:proofErr w:type="gramEnd"/>
      <w:r w:rsidRPr="001E3493">
        <w:t xml:space="preserve"> improvement observed in vancomycin treated goats over time, despite the presence of bacteria, was comparable to that observed in the non-infected goat groups. The gait results underscore the mitigation of bacterial activity and inflammation in goats treated with </w:t>
      </w:r>
      <w:proofErr w:type="gramStart"/>
      <w:r w:rsidRPr="001E3493">
        <w:t>the scaffolds</w:t>
      </w:r>
      <w:proofErr w:type="gramEnd"/>
      <w:r w:rsidRPr="001E3493">
        <w:t xml:space="preserve"> containing vancomycin. This effect may have been associated with vancomycin suppression of bacterial proliferation. The </w:t>
      </w:r>
      <w:r w:rsidR="002B5C67" w:rsidRPr="001E3493">
        <w:t xml:space="preserve">implantation of scaffolds saturated </w:t>
      </w:r>
      <w:r w:rsidRPr="001E3493">
        <w:t>with vancomycin was critical for the improved recovery process observed in goats challenged with bacteria and vancomycin.</w:t>
      </w:r>
    </w:p>
    <w:p w14:paraId="4B15CE2D" w14:textId="386C714B" w:rsidR="00E96E89" w:rsidRPr="001E3493" w:rsidRDefault="00E96E89" w:rsidP="004410D8">
      <w:r w:rsidRPr="001E3493">
        <w:t>Timing is a critical factor in the progression of infections, early treatment is linked to reduction of mortality in infections from 5-25%</w:t>
      </w:r>
      <w:r w:rsidRPr="001E3493">
        <w:fldChar w:fldCharType="begin">
          <w:fldData xml:space="preserve">PEVuZE5vdGU+PENpdGU+PEF1dGhvcj5FcmJheTwvQXV0aG9yPjxZZWFyPjIwMDk8L1llYXI+PFJl
Y051bT45MTwvUmVjTnVtPjxEaXNwbGF5VGV4dD5bMTU2LCAxNTddPC9EaXNwbGF5VGV4dD48cmVj
b3JkPjxyZWMtbnVtYmVyPjkxPC9yZWMtbnVtYmVyPjxmb3JlaWduLWtleXM+PGtleSBhcHA9IkVO
IiBkYi1pZD0ieGFldnpmZDlsd2F4c2Nlc3cwYzU5ZGVlMmVldjllZWZhdHZ0IiB0aW1lc3RhbXA9
IjE3MzMyNTA1NDkiPjkxPC9rZXk+PC9mb3JlaWduLWtleXM+PHJlZi10eXBlIG5hbWU9IkpvdXJu
YWwgQXJ0aWNsZSI+MTc8L3JlZi10eXBlPjxjb250cmlidXRvcnM+PGF1dGhvcnM+PGF1dGhvcj5F
cmJheSwgQS48L2F1dGhvcj48YXV0aG9yPklkaWwsIEEuPC9hdXRob3I+PGF1dGhvcj5Hb3plbCwg
TS4gRy48L2F1dGhvcj48YXV0aG9yPk11bWN1b2dsdSwgSS48L2F1dGhvcj48YXV0aG9yPkJhbGFi
YW4sIE4uPC9hdXRob3I+PC9hdXRob3JzPjwvY29udHJpYnV0b3JzPjxhdXRoLWFkZHJlc3M+RGVw
YXJ0bWVudCBvZiBJbmZlY3Rpb3VzIERpc2Vhc2VzIGFuZCBDbGluaWNhbCBNaWNyb2Jpb2xvZ3ks
IEFua2FyYSBOdW11bmUgRWR1Y2F0aW9uIGFuZCBSZXNlYXJjaCBIb3NwaXRhbCwgQW5rYXJhLCBU
dXJrZXkuIGF5c2VlcmJheUBnbWFpbC5jb208L2F1dGgtYWRkcmVzcz48dGl0bGVzPjx0aXRsZT5J
bXBhY3Qgb2YgZWFybHkgYXBwcm9wcmlhdGUgYW50aW1pY3JvYmlhbCB0aGVyYXB5IG9uIHN1cnZp
dmFsIGluIEFjaW5ldG9iYWN0ZXIgYmF1bWFubmlpIGJsb29kc3RyZWFtIGluZmVjdGlvbnM8L3Rp
dGxlPjxzZWNvbmRhcnktdGl0bGU+SW50IEogQW50aW1pY3JvYiBBZ2VudHM8L3NlY29uZGFyeS10
aXRsZT48L3RpdGxlcz48cGVyaW9kaWNhbD48ZnVsbC10aXRsZT5JbnQgSiBBbnRpbWljcm9iIEFn
ZW50czwvZnVsbC10aXRsZT48L3BlcmlvZGljYWw+PHBhZ2VzPjU3NS05PC9wYWdlcz48dm9sdW1l
PjM0PC92b2x1bWU+PG51bWJlcj42PC9udW1iZXI+PGVkaXRpb24+MjAwOTA5MDg8L2VkaXRpb24+
PGtleXdvcmRzPjxrZXl3b3JkPkFjaW5ldG9iYWN0ZXIgSW5mZWN0aW9ucy8qZHJ1ZyB0aGVyYXB5
Lyptb3J0YWxpdHk8L2tleXdvcmQ+PGtleXdvcmQ+QWNpbmV0b2JhY3RlciBiYXVtYW5uaWkvKmRy
dWcgZWZmZWN0cy9pc29sYXRpb24gJmFtcDsgcHVyaWZpY2F0aW9uPC9rZXl3b3JkPjxrZXl3b3Jk
PkFkb2xlc2NlbnQ8L2tleXdvcmQ+PGtleXdvcmQ+QWR1bHQ8L2tleXdvcmQ+PGtleXdvcmQ+QWdl
ZDwva2V5d29yZD48a2V5d29yZD5BZ2VkLCA4MCBhbmQgb3Zlcjwva2V5d29yZD48a2V5d29yZD5B
bnRpLUJhY3RlcmlhbCBBZ2VudHMvKnRoZXJhcGV1dGljIHVzZTwva2V5d29yZD48a2V5d29yZD5C
YWN0ZXJlbWlhLypkcnVnIHRoZXJhcHkvbWljcm9iaW9sb2d5Lyptb3J0YWxpdHk8L2tleXdvcmQ+
PGtleXdvcmQ+Q3Jvc3MgSW5mZWN0aW9uL2RydWcgdGhlcmFweS9taWNyb2Jpb2xvZ3kvbW9ydGFs
aXR5PC9rZXl3b3JkPjxrZXl3b3JkPkZlbWFsZTwva2V5d29yZD48a2V5d29yZD5IdW1hbnM8L2tl
eXdvcmQ+PGtleXdvcmQ+TWFsZTwva2V5d29yZD48a2V5d29yZD5NaWRkbGUgQWdlZDwva2V5d29y
ZD48a2V5d29yZD5TdXJ2aXZhbCBBbmFseXNpczwva2V5d29yZD48a2V5d29yZD5UaW1lIEZhY3Rv
cnM8L2tleXdvcmQ+PGtleXdvcmQ+VHJlYXRtZW50IE91dGNvbWU8L2tleXdvcmQ+PGtleXdvcmQ+
WW91bmcgQWR1bHQ8L2tleXdvcmQ+PC9rZXl3b3Jkcz48ZGF0ZXM+PHllYXI+MjAwOTwveWVhcj48
cHViLWRhdGVzPjxkYXRlPkRlYzwvZGF0ZT48L3B1Yi1kYXRlcz48L2RhdGVzPjxpc2JuPjE4NzIt
NzkxMyAoRWxlY3Ryb25pYykmI3hEOzA5MjQtODU3OSAoTGlua2luZyk8L2lzYm4+PGFjY2Vzc2lv
bi1udW0+MTk3NDA2Mjg8L2FjY2Vzc2lvbi1udW0+PHVybHM+PHJlbGF0ZWQtdXJscz48dXJsPmh0
dHBzOi8vd3d3Lm5jYmkubmxtLm5paC5nb3YvcHVibWVkLzE5NzQwNjI4PC91cmw+PC9yZWxhdGVk
LXVybHM+PC91cmxzPjxlbGVjdHJvbmljLXJlc291cmNlLW51bT4xMC4xMDE2L2ouaWphbnRpbWlj
YWcuMjAwOS4wNy4wMDY8L2VsZWN0cm9uaWMtcmVzb3VyY2UtbnVtPjxyZW1vdGUtZGF0YWJhc2Ut
bmFtZT5NZWRsaW5lPC9yZW1vdGUtZGF0YWJhc2UtbmFtZT48cmVtb3RlLWRhdGFiYXNlLXByb3Zp
ZGVyPk5MTTwvcmVtb3RlLWRhdGFiYXNlLXByb3ZpZGVyPjwvcmVjb3JkPjwvQ2l0ZT48Q2l0ZT48
QXV0aG9yPkRhdmV5PC9BdXRob3I+PFllYXI+MjAwODwvWWVhcj48UmVjTnVtPjg5PC9SZWNOdW0+
PHJlY29yZD48cmVjLW51bWJlcj44OTwvcmVjLW51bWJlcj48Zm9yZWlnbi1rZXlzPjxrZXkgYXBw
PSJFTiIgZGItaWQ9InhhZXZ6ZmQ5bHdheHNjZXN3MGM1OWRlZTJlZXY5ZWVmYXR2dCIgdGltZXN0
YW1wPSIxNzMzMjQ4ODc2Ij44OTwva2V5PjwvZm9yZWlnbi1rZXlzPjxyZWYtdHlwZSBuYW1lPSJK
b3VybmFsIEFydGljbGUiPjE3PC9yZWYtdHlwZT48Y29udHJpYnV0b3JzPjxhdXRob3JzPjxhdXRo
b3I+RGF2ZXksIFAuIEcuPC9hdXRob3I+PGF1dGhvcj5NYXJ3aWNrLCBDLjwvYXV0aG9yPjwvYXV0
aG9ycz48L2NvbnRyaWJ1dG9ycz48YXV0aC1hZGRyZXNzPkhlYWx0aCBJbmZvcm1hdGljcyBDZW50
cmUsIERpdmlzaW9uIG9mIENvbW11bml0eSBIZWFsdGggU2NpZW5jZXMsIER1bmRlZSwgVUsuIHAu
Zy5kYXZleUBjaHMuZHVuZGVlLmFjLnVrPC9hdXRoLWFkZHJlc3M+PHRpdGxlcz48dGl0bGU+QXBw
cm9wcmlhdGUgdnMuIGluYXBwcm9wcmlhdGUgYW50aW1pY3JvYmlhbCB0aGVyYXB5PC90aXRsZT48
c2Vjb25kYXJ5LXRpdGxlPkNsaW4gTWljcm9iaW9sIEluZmVjdDwvc2Vjb25kYXJ5LXRpdGxlPjwv
dGl0bGVzPjxwZXJpb2RpY2FsPjxmdWxsLXRpdGxlPkNsaW4gTWljcm9iaW9sIEluZmVjdDwvZnVs
bC10aXRsZT48L3BlcmlvZGljYWw+PHBhZ2VzPjE1LTIxPC9wYWdlcz48dm9sdW1lPjE0IFN1cHBs
IDM8L3ZvbHVtZT48a2V5d29yZHM+PGtleXdvcmQ+QWdlZDwva2V5d29yZD48a2V5d29yZD5BbnRp
LUluZmVjdGl2ZSBBZ2VudHMvcGhhcm1hY29sb2d5Lyp0aGVyYXBldXRpYyB1c2U8L2tleXdvcmQ+
PGtleXdvcmQ+QmFjdGVyZW1pYS8qZHJ1ZyB0aGVyYXB5L21pY3JvYmlvbG9neS9tb3J0YWxpdHk8
L2tleXdvcmQ+PGtleXdvcmQ+QmFjdGVyaWEvZHJ1ZyBlZmZlY3RzPC9rZXl3b3JkPjxrZXl3b3Jk
PkNhbmRpZGEvZHJ1ZyBlZmZlY3RzPC9rZXl3b3JkPjxrZXl3b3JkPkNyb3NzIEluZmVjdGlvbi8q
ZHJ1ZyB0aGVyYXB5L21pY3JvYmlvbG9neS9tb3J0YWxpdHk8L2tleXdvcmQ+PGtleXdvcmQ+RHJ1
ZyBSZXNpc3RhbmNlLCBNaWNyb2JpYWw8L2tleXdvcmQ+PGtleXdvcmQ+SHVtYW5zPC9rZXl3b3Jk
PjxrZXl3b3JkPk91dGNvbWUgQXNzZXNzbWVudCwgSGVhbHRoIENhcmU8L2tleXdvcmQ+PGtleXdv
cmQ+UGVyaXRvbml0aXMvKmRydWcgdGhlcmFweS9taWNyb2Jpb2xvZ3kvbW9ydGFsaXR5PC9rZXl3
b3JkPjxrZXl3b3JkPlBuZXVtb25pYSwgVmVudGlsYXRvci1Bc3NvY2lhdGVkLypkcnVnIHRoZXJh
cHkvbWljcm9iaW9sb2d5L21vcnRhbGl0eTwva2V5d29yZD48a2V5d29yZD5UaW1lIEZhY3RvcnM8
L2tleXdvcmQ+PGtleXdvcmQ+VHJlYXRtZW50IE91dGNvbWU8L2tleXdvcmQ+PC9rZXl3b3Jkcz48
ZGF0ZXM+PHllYXI+MjAwODwveWVhcj48cHViLWRhdGVzPjxkYXRlPkFwcjwvZGF0ZT48L3B1Yi1k
YXRlcz48L2RhdGVzPjxpc2JuPjExOTgtNzQzWCAoUHJpbnQpJiN4RDsxMTk4LTc0M1ggKExpbmtp
bmcpPC9pc2JuPjxhY2Nlc3Npb24tbnVtPjE4MzE4ODc1PC9hY2Nlc3Npb24tbnVtPjx1cmxzPjxy
ZWxhdGVkLXVybHM+PHVybD5odHRwczovL3d3dy5uY2JpLm5sbS5uaWguZ292L3B1Ym1lZC8xODMx
ODg3NTwvdXJsPjwvcmVsYXRlZC11cmxzPjwvdXJscz48ZWxlY3Ryb25pYy1yZXNvdXJjZS1udW0+
MTAuMTExMS9qLjE0NjktMDY5MS4yMDA4LjAxOTU5Lng8L2VsZWN0cm9uaWMtcmVzb3VyY2UtbnVt
PjxyZW1vdGUtZGF0YWJhc2UtbmFtZT5NZWRsaW5lPC9yZW1vdGUtZGF0YWJhc2UtbmFtZT48cmVt
b3RlLWRhdGFiYXNlLXByb3ZpZGVyPk5MTTwvcmVtb3RlLWRhdGFiYXNlLXByb3ZpZGVyPjwvcmVj
b3JkPjwvQ2l0ZT48L0VuZE5vdGU+AG==
</w:fldData>
        </w:fldChar>
      </w:r>
      <w:r w:rsidR="00EB5F7B" w:rsidRPr="001E3493">
        <w:instrText xml:space="preserve"> ADDIN EN.CITE </w:instrText>
      </w:r>
      <w:r w:rsidR="00EB5F7B" w:rsidRPr="001E3493">
        <w:fldChar w:fldCharType="begin">
          <w:fldData xml:space="preserve">PEVuZE5vdGU+PENpdGU+PEF1dGhvcj5FcmJheTwvQXV0aG9yPjxZZWFyPjIwMDk8L1llYXI+PFJl
Y051bT45MTwvUmVjTnVtPjxEaXNwbGF5VGV4dD5bMTU2LCAxNTddPC9EaXNwbGF5VGV4dD48cmVj
b3JkPjxyZWMtbnVtYmVyPjkxPC9yZWMtbnVtYmVyPjxmb3JlaWduLWtleXM+PGtleSBhcHA9IkVO
IiBkYi1pZD0ieGFldnpmZDlsd2F4c2Nlc3cwYzU5ZGVlMmVldjllZWZhdHZ0IiB0aW1lc3RhbXA9
IjE3MzMyNTA1NDkiPjkxPC9rZXk+PC9mb3JlaWduLWtleXM+PHJlZi10eXBlIG5hbWU9IkpvdXJu
YWwgQXJ0aWNsZSI+MTc8L3JlZi10eXBlPjxjb250cmlidXRvcnM+PGF1dGhvcnM+PGF1dGhvcj5F
cmJheSwgQS48L2F1dGhvcj48YXV0aG9yPklkaWwsIEEuPC9hdXRob3I+PGF1dGhvcj5Hb3plbCwg
TS4gRy48L2F1dGhvcj48YXV0aG9yPk11bWN1b2dsdSwgSS48L2F1dGhvcj48YXV0aG9yPkJhbGFi
YW4sIE4uPC9hdXRob3I+PC9hdXRob3JzPjwvY29udHJpYnV0b3JzPjxhdXRoLWFkZHJlc3M+RGVw
YXJ0bWVudCBvZiBJbmZlY3Rpb3VzIERpc2Vhc2VzIGFuZCBDbGluaWNhbCBNaWNyb2Jpb2xvZ3ks
IEFua2FyYSBOdW11bmUgRWR1Y2F0aW9uIGFuZCBSZXNlYXJjaCBIb3NwaXRhbCwgQW5rYXJhLCBU
dXJrZXkuIGF5c2VlcmJheUBnbWFpbC5jb208L2F1dGgtYWRkcmVzcz48dGl0bGVzPjx0aXRsZT5J
bXBhY3Qgb2YgZWFybHkgYXBwcm9wcmlhdGUgYW50aW1pY3JvYmlhbCB0aGVyYXB5IG9uIHN1cnZp
dmFsIGluIEFjaW5ldG9iYWN0ZXIgYmF1bWFubmlpIGJsb29kc3RyZWFtIGluZmVjdGlvbnM8L3Rp
dGxlPjxzZWNvbmRhcnktdGl0bGU+SW50IEogQW50aW1pY3JvYiBBZ2VudHM8L3NlY29uZGFyeS10
aXRsZT48L3RpdGxlcz48cGVyaW9kaWNhbD48ZnVsbC10aXRsZT5JbnQgSiBBbnRpbWljcm9iIEFn
ZW50czwvZnVsbC10aXRsZT48L3BlcmlvZGljYWw+PHBhZ2VzPjU3NS05PC9wYWdlcz48dm9sdW1l
PjM0PC92b2x1bWU+PG51bWJlcj42PC9udW1iZXI+PGVkaXRpb24+MjAwOTA5MDg8L2VkaXRpb24+
PGtleXdvcmRzPjxrZXl3b3JkPkFjaW5ldG9iYWN0ZXIgSW5mZWN0aW9ucy8qZHJ1ZyB0aGVyYXB5
Lyptb3J0YWxpdHk8L2tleXdvcmQ+PGtleXdvcmQ+QWNpbmV0b2JhY3RlciBiYXVtYW5uaWkvKmRy
dWcgZWZmZWN0cy9pc29sYXRpb24gJmFtcDsgcHVyaWZpY2F0aW9uPC9rZXl3b3JkPjxrZXl3b3Jk
PkFkb2xlc2NlbnQ8L2tleXdvcmQ+PGtleXdvcmQ+QWR1bHQ8L2tleXdvcmQ+PGtleXdvcmQ+QWdl
ZDwva2V5d29yZD48a2V5d29yZD5BZ2VkLCA4MCBhbmQgb3Zlcjwva2V5d29yZD48a2V5d29yZD5B
bnRpLUJhY3RlcmlhbCBBZ2VudHMvKnRoZXJhcGV1dGljIHVzZTwva2V5d29yZD48a2V5d29yZD5C
YWN0ZXJlbWlhLypkcnVnIHRoZXJhcHkvbWljcm9iaW9sb2d5Lyptb3J0YWxpdHk8L2tleXdvcmQ+
PGtleXdvcmQ+Q3Jvc3MgSW5mZWN0aW9uL2RydWcgdGhlcmFweS9taWNyb2Jpb2xvZ3kvbW9ydGFs
aXR5PC9rZXl3b3JkPjxrZXl3b3JkPkZlbWFsZTwva2V5d29yZD48a2V5d29yZD5IdW1hbnM8L2tl
eXdvcmQ+PGtleXdvcmQ+TWFsZTwva2V5d29yZD48a2V5d29yZD5NaWRkbGUgQWdlZDwva2V5d29y
ZD48a2V5d29yZD5TdXJ2aXZhbCBBbmFseXNpczwva2V5d29yZD48a2V5d29yZD5UaW1lIEZhY3Rv
cnM8L2tleXdvcmQ+PGtleXdvcmQ+VHJlYXRtZW50IE91dGNvbWU8L2tleXdvcmQ+PGtleXdvcmQ+
WW91bmcgQWR1bHQ8L2tleXdvcmQ+PC9rZXl3b3Jkcz48ZGF0ZXM+PHllYXI+MjAwOTwveWVhcj48
cHViLWRhdGVzPjxkYXRlPkRlYzwvZGF0ZT48L3B1Yi1kYXRlcz48L2RhdGVzPjxpc2JuPjE4NzIt
NzkxMyAoRWxlY3Ryb25pYykmI3hEOzA5MjQtODU3OSAoTGlua2luZyk8L2lzYm4+PGFjY2Vzc2lv
bi1udW0+MTk3NDA2Mjg8L2FjY2Vzc2lvbi1udW0+PHVybHM+PHJlbGF0ZWQtdXJscz48dXJsPmh0
dHBzOi8vd3d3Lm5jYmkubmxtLm5paC5nb3YvcHVibWVkLzE5NzQwNjI4PC91cmw+PC9yZWxhdGVk
LXVybHM+PC91cmxzPjxlbGVjdHJvbmljLXJlc291cmNlLW51bT4xMC4xMDE2L2ouaWphbnRpbWlj
YWcuMjAwOS4wNy4wMDY8L2VsZWN0cm9uaWMtcmVzb3VyY2UtbnVtPjxyZW1vdGUtZGF0YWJhc2Ut
bmFtZT5NZWRsaW5lPC9yZW1vdGUtZGF0YWJhc2UtbmFtZT48cmVtb3RlLWRhdGFiYXNlLXByb3Zp
ZGVyPk5MTTwvcmVtb3RlLWRhdGFiYXNlLXByb3ZpZGVyPjwvcmVjb3JkPjwvQ2l0ZT48Q2l0ZT48
QXV0aG9yPkRhdmV5PC9BdXRob3I+PFllYXI+MjAwODwvWWVhcj48UmVjTnVtPjg5PC9SZWNOdW0+
PHJlY29yZD48cmVjLW51bWJlcj44OTwvcmVjLW51bWJlcj48Zm9yZWlnbi1rZXlzPjxrZXkgYXBw
PSJFTiIgZGItaWQ9InhhZXZ6ZmQ5bHdheHNjZXN3MGM1OWRlZTJlZXY5ZWVmYXR2dCIgdGltZXN0
YW1wPSIxNzMzMjQ4ODc2Ij44OTwva2V5PjwvZm9yZWlnbi1rZXlzPjxyZWYtdHlwZSBuYW1lPSJK
b3VybmFsIEFydGljbGUiPjE3PC9yZWYtdHlwZT48Y29udHJpYnV0b3JzPjxhdXRob3JzPjxhdXRo
b3I+RGF2ZXksIFAuIEcuPC9hdXRob3I+PGF1dGhvcj5NYXJ3aWNrLCBDLjwvYXV0aG9yPjwvYXV0
aG9ycz48L2NvbnRyaWJ1dG9ycz48YXV0aC1hZGRyZXNzPkhlYWx0aCBJbmZvcm1hdGljcyBDZW50
cmUsIERpdmlzaW9uIG9mIENvbW11bml0eSBIZWFsdGggU2NpZW5jZXMsIER1bmRlZSwgVUsuIHAu
Zy5kYXZleUBjaHMuZHVuZGVlLmFjLnVrPC9hdXRoLWFkZHJlc3M+PHRpdGxlcz48dGl0bGU+QXBw
cm9wcmlhdGUgdnMuIGluYXBwcm9wcmlhdGUgYW50aW1pY3JvYmlhbCB0aGVyYXB5PC90aXRsZT48
c2Vjb25kYXJ5LXRpdGxlPkNsaW4gTWljcm9iaW9sIEluZmVjdDwvc2Vjb25kYXJ5LXRpdGxlPjwv
dGl0bGVzPjxwZXJpb2RpY2FsPjxmdWxsLXRpdGxlPkNsaW4gTWljcm9iaW9sIEluZmVjdDwvZnVs
bC10aXRsZT48L3BlcmlvZGljYWw+PHBhZ2VzPjE1LTIxPC9wYWdlcz48dm9sdW1lPjE0IFN1cHBs
IDM8L3ZvbHVtZT48a2V5d29yZHM+PGtleXdvcmQ+QWdlZDwva2V5d29yZD48a2V5d29yZD5BbnRp
LUluZmVjdGl2ZSBBZ2VudHMvcGhhcm1hY29sb2d5Lyp0aGVyYXBldXRpYyB1c2U8L2tleXdvcmQ+
PGtleXdvcmQ+QmFjdGVyZW1pYS8qZHJ1ZyB0aGVyYXB5L21pY3JvYmlvbG9neS9tb3J0YWxpdHk8
L2tleXdvcmQ+PGtleXdvcmQ+QmFjdGVyaWEvZHJ1ZyBlZmZlY3RzPC9rZXl3b3JkPjxrZXl3b3Jk
PkNhbmRpZGEvZHJ1ZyBlZmZlY3RzPC9rZXl3b3JkPjxrZXl3b3JkPkNyb3NzIEluZmVjdGlvbi8q
ZHJ1ZyB0aGVyYXB5L21pY3JvYmlvbG9neS9tb3J0YWxpdHk8L2tleXdvcmQ+PGtleXdvcmQ+RHJ1
ZyBSZXNpc3RhbmNlLCBNaWNyb2JpYWw8L2tleXdvcmQ+PGtleXdvcmQ+SHVtYW5zPC9rZXl3b3Jk
PjxrZXl3b3JkPk91dGNvbWUgQXNzZXNzbWVudCwgSGVhbHRoIENhcmU8L2tleXdvcmQ+PGtleXdv
cmQ+UGVyaXRvbml0aXMvKmRydWcgdGhlcmFweS9taWNyb2Jpb2xvZ3kvbW9ydGFsaXR5PC9rZXl3
b3JkPjxrZXl3b3JkPlBuZXVtb25pYSwgVmVudGlsYXRvci1Bc3NvY2lhdGVkLypkcnVnIHRoZXJh
cHkvbWljcm9iaW9sb2d5L21vcnRhbGl0eTwva2V5d29yZD48a2V5d29yZD5UaW1lIEZhY3RvcnM8
L2tleXdvcmQ+PGtleXdvcmQ+VHJlYXRtZW50IE91dGNvbWU8L2tleXdvcmQ+PC9rZXl3b3Jkcz48
ZGF0ZXM+PHllYXI+MjAwODwveWVhcj48cHViLWRhdGVzPjxkYXRlPkFwcjwvZGF0ZT48L3B1Yi1k
YXRlcz48L2RhdGVzPjxpc2JuPjExOTgtNzQzWCAoUHJpbnQpJiN4RDsxMTk4LTc0M1ggKExpbmtp
bmcpPC9pc2JuPjxhY2Nlc3Npb24tbnVtPjE4MzE4ODc1PC9hY2Nlc3Npb24tbnVtPjx1cmxzPjxy
ZWxhdGVkLXVybHM+PHVybD5odHRwczovL3d3dy5uY2JpLm5sbS5uaWguZ292L3B1Ym1lZC8xODMx
ODg3NTwvdXJsPjwvcmVsYXRlZC11cmxzPjwvdXJscz48ZWxlY3Ryb25pYy1yZXNvdXJjZS1udW0+
MTAuMTExMS9qLjE0NjktMDY5MS4yMDA4LjAxOTU5Lng8L2VsZWN0cm9uaWMtcmVzb3VyY2UtbnVt
PjxyZW1vdGUtZGF0YWJhc2UtbmFtZT5NZWRsaW5lPC9yZW1vdGUtZGF0YWJhc2UtbmFtZT48cmVt
b3RlLWRhdGFiYXNlLXByb3ZpZGVyPk5MTTwvcmVtb3RlLWRhdGFiYXNlLXByb3ZpZGVyPjwvcmVj
b3JkPjwvQ2l0ZT48L0VuZE5vdGU+AG==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[156, 157]</w:t>
      </w:r>
      <w:r w:rsidRPr="001E3493">
        <w:fldChar w:fldCharType="end"/>
      </w:r>
      <w:r w:rsidRPr="001E3493">
        <w:t>. Patients that receive early treatment recover more fully than patients in whom treatment is delayed, even if the early treatment was not with the most effective antibiotic</w:t>
      </w:r>
      <w:r w:rsidR="002B5C67" w:rsidRPr="001E3493">
        <w:t xml:space="preserve"> </w:t>
      </w:r>
      <w:r w:rsidRPr="001E3493">
        <w:fldChar w:fldCharType="begin"/>
      </w:r>
      <w:r w:rsidR="00EB5F7B" w:rsidRPr="001E3493">
        <w:instrText xml:space="preserve"> ADDIN EN.CITE &lt;EndNote&gt;&lt;Cite&gt;&lt;Author&gt;Davey&lt;/Author&gt;&lt;Year&gt;2008&lt;/Year&gt;&lt;RecNum&gt;89&lt;/RecNum&gt;&lt;DisplayText&gt;[157]&lt;/DisplayText&gt;&lt;record&gt;&lt;rec-number&gt;89&lt;/rec-number&gt;&lt;foreign-keys&gt;&lt;key app="EN" db-id="xaevzfd9lwaxscesw0c59dee2eev9eefatvt" timestamp="1733248876"&gt;89&lt;/key&gt;&lt;/foreign-keys&gt;&lt;ref-type name="Journal Article"&gt;17&lt;/ref-type&gt;&lt;contributors&gt;&lt;authors&gt;&lt;author&gt;Davey, P. G.&lt;/author&gt;&lt;author&gt;Marwick, C.&lt;/author&gt;&lt;/authors&gt;&lt;/contributors&gt;&lt;auth-address&gt;Health Informatics Centre, Division of Community Health Sciences, Dundee, UK. p.g.davey@chs.dundee.ac.uk&lt;/auth-address&gt;&lt;titles&gt;&lt;title&gt;Appropriate vs. inappropriate antimicrobial therapy&lt;/title&gt;&lt;secondary-title&gt;Clin Microbiol Infect&lt;/secondary-title&gt;&lt;/titles&gt;&lt;periodical&gt;&lt;full-title&gt;Clin Microbiol Infect&lt;/full-title&gt;&lt;/periodical&gt;&lt;pages&gt;15-21&lt;/pages&gt;&lt;volume&gt;14 Suppl 3&lt;/volume&gt;&lt;keywords&gt;&lt;keyword&gt;Aged&lt;/keyword&gt;&lt;keyword&gt;Anti-Infective Agents/pharmacology/*therapeutic use&lt;/keyword&gt;&lt;keyword&gt;Bacteremia/*drug therapy/microbiology/mortality&lt;/keyword&gt;&lt;keyword&gt;Bacteria/drug effects&lt;/keyword&gt;&lt;keyword&gt;Candida/drug effects&lt;/keyword&gt;&lt;keyword&gt;Cross Infection/*drug therapy/microbiology/mortality&lt;/keyword&gt;&lt;keyword&gt;Drug Resistance, Microbial&lt;/keyword&gt;&lt;keyword&gt;Humans&lt;/keyword&gt;&lt;keyword&gt;Outcome Assessment, Health Care&lt;/keyword&gt;&lt;keyword&gt;Peritonitis/*drug therapy/microbiology/mortality&lt;/keyword&gt;&lt;keyword&gt;Pneumonia, Ventilator-Associated/*drug therapy/microbiology/mortality&lt;/keyword&gt;&lt;keyword&gt;Time Factors&lt;/keyword&gt;&lt;keyword&gt;Treatment Outcome&lt;/keyword&gt;&lt;/keywords&gt;&lt;dates&gt;&lt;year&gt;2008&lt;/year&gt;&lt;pub-dates&gt;&lt;date&gt;Apr&lt;/date&gt;&lt;/pub-dates&gt;&lt;/dates&gt;&lt;isbn&gt;1198-743X (Print)&amp;#xD;1198-743X (Linking)&lt;/isbn&gt;&lt;accession-num&gt;18318875&lt;/accession-num&gt;&lt;urls&gt;&lt;related-urls&gt;&lt;url&gt;https://www.ncbi.nlm.nih.gov/pubmed/18318875&lt;/url&gt;&lt;/related-urls&gt;&lt;/urls&gt;&lt;electronic-resource-num&gt;10.1111/j.1469-0691.2008.01959.x&lt;/electronic-resource-num&gt;&lt;remote-database-name&gt;Medline&lt;/remote-database-name&gt;&lt;remote-database-provider&gt;NLM&lt;/remote-database-provider&gt;&lt;/record&gt;&lt;/Cite&gt;&lt;/EndNote&gt;</w:instrText>
      </w:r>
      <w:r w:rsidRPr="001E3493">
        <w:fldChar w:fldCharType="separate"/>
      </w:r>
      <w:r w:rsidR="00EB5F7B" w:rsidRPr="001E3493">
        <w:rPr>
          <w:noProof/>
        </w:rPr>
        <w:t>[157]</w:t>
      </w:r>
      <w:r w:rsidRPr="001E3493">
        <w:fldChar w:fldCharType="end"/>
      </w:r>
      <w:r w:rsidR="002B5C67" w:rsidRPr="001E3493">
        <w:t>.</w:t>
      </w:r>
      <w:r w:rsidRPr="001E3493">
        <w:t xml:space="preserve"> In addition, infection </w:t>
      </w:r>
      <w:r w:rsidRPr="001E3493">
        <w:lastRenderedPageBreak/>
        <w:t>progression is a possible factor of vancomycin’s decreases in bone penetration</w:t>
      </w:r>
      <w:r w:rsidRPr="001E3493">
        <w:fldChar w:fldCharType="begin">
          <w:fldData xml:space="preserve">PEVuZE5vdGU+PENpdGU+PEF1dGhvcj5CdWU8L0F1dGhvcj48WWVhcj4yMDE4PC9ZZWFyPjxSZWNO
dW0+ODg8L1JlY051bT48RGlzcGxheVRleHQ+WzE1OF08L0Rpc3BsYXlUZXh0PjxyZWNvcmQ+PHJl
Yy1udW1iZXI+ODg8L3JlYy1udW1iZXI+PGZvcmVpZ24ta2V5cz48a2V5IGFwcD0iRU4iIGRiLWlk
PSJ4YWV2emZkOWx3YXhzY2VzdzBjNTlkZWUyZWV2OWVlZmF0dnQiIHRpbWVzdGFtcD0iMTczMzI0
NzYxOCI+ODg8L2tleT48L2ZvcmVpZ24ta2V5cz48cmVmLXR5cGUgbmFtZT0iSm91cm5hbCBBcnRp
Y2xlIj4xNzwvcmVmLXR5cGU+PGNvbnRyaWJ1dG9ycz48YXV0aG9ycz48YXV0aG9yPkJ1ZSwgTS48
L2F1dGhvcj48YXV0aG9yPkhhbmJlcmcsIFAuPC9hdXRob3I+PGF1dGhvcj5Lb2NoLCBKLjwvYXV0
aG9yPjxhdXRob3I+SmVuc2VuLCBMLiBLLjwvYXV0aG9yPjxhdXRob3I+THVuZG9yZmYsIE0uPC9h
dXRob3I+PGF1dGhvcj5BYWxiYWVrLCBCLjwvYXV0aG9yPjxhdXRob3I+SmVuc2VuLCBILiBFLjwv
YXV0aG9yPjxhdXRob3I+U29iYWxsZSwgSy48L2F1dGhvcj48YXV0aG9yPlRvdHRydXAsIE0uPC9h
dXRob3I+PC9hdXRob3JzPjwvY29udHJpYnV0b3JzPjxhdXRoLWFkZHJlc3M+RGVwYXJ0bWVudCBv
ZiBPcnRob3BhZWRpYyBTdXJnZXJ5LCBIb3JzZW5zIFJlZ2lvbmFsIEhvc3BpdGFsLCBTdW5kdmVq
IDMwLCBIb3JzZW5zLCA4NzAwLCBEZW5tYXJrLiYjeEQ7T3J0aG9wYWVkaWMgUmVzZWFyY2ggVW5p
dCwgQWFyaHVzIFVuaXZlcnNpdHkgSG9zcGl0YWwsIEFhcmh1cywgRGVubWFyay4mI3hEO0RlcGFy
dG1lbnQgb2YgRXhwZXJpbWVudGFsIG1lZGljaW5lLCBVbml2ZXJzaXR5IG9mIENvcGVuaGFnZW4s
IERlbm1hcmsuJiN4RDtEZXBhcnRtZW50IG9mIFZldGVyaW5hcnkgRGlzZWFzZSBCaW9sb2d5LCBV
bml2ZXJzaXR5IG9mIENvcGVuaGFnZW4sIERlbm1hcmsuJiN4RDtEZXBhcnRtZW50IG9mIE9ydGhv
cGFlZGljIFN1cmdlcnksIEFhcmh1cyBVbml2ZXJzaXR5IEhvc3BpdGFsLCBBYXJodXMsIERlbm1h
cmsuJiN4RDtEZXBhcnRtZW50IG9mIE9ydGhvcGFlZGljIFN1cmdlcnksIFJhbmRlcnMgUmVnaW9u
YWwgSG9zcGl0YWwsIFJhbmRlcnMsIERlbm1hcmsuPC9hdXRoLWFkZHJlc3M+PHRpdGxlcz48dGl0
bGU+U2luZ2xlLWRvc2UgYm9uZSBwaGFybWFjb2tpbmV0aWNzIG9mIHZhbmNvbXljaW4gaW4gYSBw
b3JjaW5lIGltcGxhbnQtYXNzb2NpYXRlZCBvc3Rlb215ZWxpdGlzIG1vZGVsPC90aXRsZT48c2Vj
b25kYXJ5LXRpdGxlPkogT3J0aG9wIFJlczwvc2Vjb25kYXJ5LXRpdGxlPjwvdGl0bGVzPjxwZXJp
b2RpY2FsPjxmdWxsLXRpdGxlPkogT3J0aG9wIFJlczwvZnVsbC10aXRsZT48L3BlcmlvZGljYWw+
PHBhZ2VzPjEwOTMtMTA5ODwvcGFnZXM+PHZvbHVtZT4zNjwvdm9sdW1lPjxudW1iZXI+NDwvbnVt
YmVyPjxlZGl0aW9uPjIwMTcxMTIyPC9lZGl0aW9uPjxrZXl3b3Jkcz48a2V5d29yZD5BbmltYWxz
PC9rZXl3b3JkPjxrZXl3b3JkPkFudGktQmFjdGVyaWFsIEFnZW50cy8qcGhhcm1hY29raW5ldGlj
cy90aGVyYXBldXRpYyB1c2U8L2tleXdvcmQ+PGtleXdvcmQ+Qm9uZSBhbmQgQm9uZXMvKm1ldGFi
b2xpc208L2tleXdvcmQ+PGtleXdvcmQ+RHJ1ZyBFdmFsdWF0aW9uLCBQcmVjbGluaWNhbDwva2V5
d29yZD48a2V5d29yZD5GZW1hbGU8L2tleXdvcmQ+PGtleXdvcmQ+T3N0ZW9teWVsaXRpcy8qZHJ1
ZyB0aGVyYXB5L2V0aW9sb2d5PC9rZXl3b3JkPjxrZXl3b3JkPlByb3N0aGVzZXMgYW5kIEltcGxh
bnRzL2FkdmVyc2UgZWZmZWN0czwva2V5d29yZD48a2V5d29yZD5Td2luZTwva2V5d29yZD48a2V5
d29yZD5WYW5jb215Y2luLypwaGFybWFjb2tpbmV0aWNzL3RoZXJhcGV1dGljIHVzZTwva2V5d29y
ZD48a2V5d29yZD5Xb3VuZHMgYW5kIEluanVyaWVzL2NvbXBsaWNhdGlvbnM8L2tleXdvcmQ+PGtl
eXdvcmQ+TXJzYTwva2V5d29yZD48a2V5d29yZD5ib25lIHBlbmV0cmF0aW9uPC9rZXl3b3JkPjxr
ZXl3b3JkPmdseWNvcGVwdGlkZTwva2V5d29yZD48a2V5d29yZD5taWNyb2RpYWx5c2lzPC9rZXl3
b3JkPjxrZXl3b3JkPnRpc3N1ZSBwaGFybWFjb2tpbmV0aWNzPC9rZXl3b3JkPjwva2V5d29yZHM+
PGRhdGVzPjx5ZWFyPjIwMTg8L3llYXI+PHB1Yi1kYXRlcz48ZGF0ZT5BcHI8L2RhdGU+PC9wdWIt
ZGF0ZXM+PC9kYXRlcz48aXNibj4xNTU0LTUyN1ggKEVsZWN0cm9uaWMpJiN4RDswNzM2LTAyNjYg
KExpbmtpbmcpPC9pc2JuPjxhY2Nlc3Npb24tbnVtPjI5MDU4ODIzPC9hY2Nlc3Npb24tbnVtPjx1
cmxzPjxyZWxhdGVkLXVybHM+PHVybD5odHRwczovL3d3dy5uY2JpLm5sbS5uaWguZ292L3B1Ym1l
ZC8yOTA1ODgyMzwvdXJsPjwvcmVsYXRlZC11cmxzPjwvdXJscz48ZWxlY3Ryb25pYy1yZXNvdXJj
ZS1udW0+MTAuMTAwMi9qb3IuMjM3NzY8L2VsZWN0cm9uaWMtcmVzb3VyY2UtbnVtPjxyZW1vdGUt
ZGF0YWJhc2UtbmFtZT5NZWRsaW5lPC9yZW1vdGUtZGF0YWJhc2UtbmFtZT48cmVtb3RlLWRhdGFi
YXNlLXByb3ZpZGVyPk5MTTwvcmVtb3RlLWRhdGFiYXNlLXByb3ZpZGVyPjwvcmVjb3JkPjwvQ2l0
ZT48L0VuZE5vdGU+AG==
</w:fldData>
        </w:fldChar>
      </w:r>
      <w:r w:rsidR="00EB5F7B" w:rsidRPr="001E3493">
        <w:instrText xml:space="preserve"> ADDIN EN.CITE </w:instrText>
      </w:r>
      <w:r w:rsidR="00EB5F7B" w:rsidRPr="001E3493">
        <w:fldChar w:fldCharType="begin">
          <w:fldData xml:space="preserve">PEVuZE5vdGU+PENpdGU+PEF1dGhvcj5CdWU8L0F1dGhvcj48WWVhcj4yMDE4PC9ZZWFyPjxSZWNO
dW0+ODg8L1JlY051bT48RGlzcGxheVRleHQ+WzE1OF08L0Rpc3BsYXlUZXh0PjxyZWNvcmQ+PHJl
Yy1udW1iZXI+ODg8L3JlYy1udW1iZXI+PGZvcmVpZ24ta2V5cz48a2V5IGFwcD0iRU4iIGRiLWlk
PSJ4YWV2emZkOWx3YXhzY2VzdzBjNTlkZWUyZWV2OWVlZmF0dnQiIHRpbWVzdGFtcD0iMTczMzI0
NzYxOCI+ODg8L2tleT48L2ZvcmVpZ24ta2V5cz48cmVmLXR5cGUgbmFtZT0iSm91cm5hbCBBcnRp
Y2xlIj4xNzwvcmVmLXR5cGU+PGNvbnRyaWJ1dG9ycz48YXV0aG9ycz48YXV0aG9yPkJ1ZSwgTS48
L2F1dGhvcj48YXV0aG9yPkhhbmJlcmcsIFAuPC9hdXRob3I+PGF1dGhvcj5Lb2NoLCBKLjwvYXV0
aG9yPjxhdXRob3I+SmVuc2VuLCBMLiBLLjwvYXV0aG9yPjxhdXRob3I+THVuZG9yZmYsIE0uPC9h
dXRob3I+PGF1dGhvcj5BYWxiYWVrLCBCLjwvYXV0aG9yPjxhdXRob3I+SmVuc2VuLCBILiBFLjwv
YXV0aG9yPjxhdXRob3I+U29iYWxsZSwgSy48L2F1dGhvcj48YXV0aG9yPlRvdHRydXAsIE0uPC9h
dXRob3I+PC9hdXRob3JzPjwvY29udHJpYnV0b3JzPjxhdXRoLWFkZHJlc3M+RGVwYXJ0bWVudCBv
ZiBPcnRob3BhZWRpYyBTdXJnZXJ5LCBIb3JzZW5zIFJlZ2lvbmFsIEhvc3BpdGFsLCBTdW5kdmVq
IDMwLCBIb3JzZW5zLCA4NzAwLCBEZW5tYXJrLiYjeEQ7T3J0aG9wYWVkaWMgUmVzZWFyY2ggVW5p
dCwgQWFyaHVzIFVuaXZlcnNpdHkgSG9zcGl0YWwsIEFhcmh1cywgRGVubWFyay4mI3hEO0RlcGFy
dG1lbnQgb2YgRXhwZXJpbWVudGFsIG1lZGljaW5lLCBVbml2ZXJzaXR5IG9mIENvcGVuaGFnZW4s
IERlbm1hcmsuJiN4RDtEZXBhcnRtZW50IG9mIFZldGVyaW5hcnkgRGlzZWFzZSBCaW9sb2d5LCBV
bml2ZXJzaXR5IG9mIENvcGVuaGFnZW4sIERlbm1hcmsuJiN4RDtEZXBhcnRtZW50IG9mIE9ydGhv
cGFlZGljIFN1cmdlcnksIEFhcmh1cyBVbml2ZXJzaXR5IEhvc3BpdGFsLCBBYXJodXMsIERlbm1h
cmsuJiN4RDtEZXBhcnRtZW50IG9mIE9ydGhvcGFlZGljIFN1cmdlcnksIFJhbmRlcnMgUmVnaW9u
YWwgSG9zcGl0YWwsIFJhbmRlcnMsIERlbm1hcmsuPC9hdXRoLWFkZHJlc3M+PHRpdGxlcz48dGl0
bGU+U2luZ2xlLWRvc2UgYm9uZSBwaGFybWFjb2tpbmV0aWNzIG9mIHZhbmNvbXljaW4gaW4gYSBw
b3JjaW5lIGltcGxhbnQtYXNzb2NpYXRlZCBvc3Rlb215ZWxpdGlzIG1vZGVsPC90aXRsZT48c2Vj
b25kYXJ5LXRpdGxlPkogT3J0aG9wIFJlczwvc2Vjb25kYXJ5LXRpdGxlPjwvdGl0bGVzPjxwZXJp
b2RpY2FsPjxmdWxsLXRpdGxlPkogT3J0aG9wIFJlczwvZnVsbC10aXRsZT48L3BlcmlvZGljYWw+
PHBhZ2VzPjEwOTMtMTA5ODwvcGFnZXM+PHZvbHVtZT4zNjwvdm9sdW1lPjxudW1iZXI+NDwvbnVt
YmVyPjxlZGl0aW9uPjIwMTcxMTIyPC9lZGl0aW9uPjxrZXl3b3Jkcz48a2V5d29yZD5BbmltYWxz
PC9rZXl3b3JkPjxrZXl3b3JkPkFudGktQmFjdGVyaWFsIEFnZW50cy8qcGhhcm1hY29raW5ldGlj
cy90aGVyYXBldXRpYyB1c2U8L2tleXdvcmQ+PGtleXdvcmQ+Qm9uZSBhbmQgQm9uZXMvKm1ldGFi
b2xpc208L2tleXdvcmQ+PGtleXdvcmQ+RHJ1ZyBFdmFsdWF0aW9uLCBQcmVjbGluaWNhbDwva2V5
d29yZD48a2V5d29yZD5GZW1hbGU8L2tleXdvcmQ+PGtleXdvcmQ+T3N0ZW9teWVsaXRpcy8qZHJ1
ZyB0aGVyYXB5L2V0aW9sb2d5PC9rZXl3b3JkPjxrZXl3b3JkPlByb3N0aGVzZXMgYW5kIEltcGxh
bnRzL2FkdmVyc2UgZWZmZWN0czwva2V5d29yZD48a2V5d29yZD5Td2luZTwva2V5d29yZD48a2V5
d29yZD5WYW5jb215Y2luLypwaGFybWFjb2tpbmV0aWNzL3RoZXJhcGV1dGljIHVzZTwva2V5d29y
ZD48a2V5d29yZD5Xb3VuZHMgYW5kIEluanVyaWVzL2NvbXBsaWNhdGlvbnM8L2tleXdvcmQ+PGtl
eXdvcmQ+TXJzYTwva2V5d29yZD48a2V5d29yZD5ib25lIHBlbmV0cmF0aW9uPC9rZXl3b3JkPjxr
ZXl3b3JkPmdseWNvcGVwdGlkZTwva2V5d29yZD48a2V5d29yZD5taWNyb2RpYWx5c2lzPC9rZXl3
b3JkPjxrZXl3b3JkPnRpc3N1ZSBwaGFybWFjb2tpbmV0aWNzPC9rZXl3b3JkPjwva2V5d29yZHM+
PGRhdGVzPjx5ZWFyPjIwMTg8L3llYXI+PHB1Yi1kYXRlcz48ZGF0ZT5BcHI8L2RhdGU+PC9wdWIt
ZGF0ZXM+PC9kYXRlcz48aXNibj4xNTU0LTUyN1ggKEVsZWN0cm9uaWMpJiN4RDswNzM2LTAyNjYg
KExpbmtpbmcpPC9pc2JuPjxhY2Nlc3Npb24tbnVtPjI5MDU4ODIzPC9hY2Nlc3Npb24tbnVtPjx1
cmxzPjxyZWxhdGVkLXVybHM+PHVybD5odHRwczovL3d3dy5uY2JpLm5sbS5uaWguZ292L3B1Ym1l
ZC8yOTA1ODgyMzwvdXJsPjwvcmVsYXRlZC11cmxzPjwvdXJscz48ZWxlY3Ryb25pYy1yZXNvdXJj
ZS1udW0+MTAuMTAwMi9qb3IuMjM3NzY8L2VsZWN0cm9uaWMtcmVzb3VyY2UtbnVtPjxyZW1vdGUt
ZGF0YWJhc2UtbmFtZT5NZWRsaW5lPC9yZW1vdGUtZGF0YWJhc2UtbmFtZT48cmVtb3RlLWRhdGFi
YXNlLXByb3ZpZGVyPk5MTTwvcmVtb3RlLWRhdGFiYXNlLXByb3ZpZGVyPjwvcmVjb3JkPjwvQ2l0
ZT48L0VuZE5vdGU+AG==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[158]</w:t>
      </w:r>
      <w:r w:rsidRPr="001E3493">
        <w:fldChar w:fldCharType="end"/>
      </w:r>
      <w:r w:rsidRPr="001E3493">
        <w:t>. Vancomycin is one of the drugs of choice for broad spectrum treatment of osteomyelitis caused by S. aureus sp.</w:t>
      </w:r>
      <w:r w:rsidRPr="001E3493">
        <w:fldChar w:fldCharType="begin"/>
      </w:r>
      <w:r w:rsidR="00EB5F7B" w:rsidRPr="001E3493">
        <w:instrText xml:space="preserve"> ADDIN EN.CITE &lt;EndNote&gt;&lt;Cite&gt;&lt;Author&gt;PAUL E. HERMANS&lt;/Author&gt;&lt;RecNum&gt;92&lt;/RecNum&gt;&lt;DisplayText&gt;[135]&lt;/DisplayText&gt;&lt;record&gt;&lt;rec-number&gt;92&lt;/rec-number&gt;&lt;foreign-keys&gt;&lt;key app="EN" db-id="xaevzfd9lwaxscesw0c59dee2eev9eefatvt" timestamp="1733255955"&gt;92&lt;/key&gt;&lt;/foreign-keys&gt;&lt;ref-type name="Journal Article"&gt;17&lt;/ref-type&gt;&lt;contributors&gt;&lt;authors&gt;&lt;author&gt;PAUL E. HERMANS,  MARK P. WILHELM,&lt;/author&gt;&lt;/authors&gt;&lt;/contributors&gt;&lt;titles&gt;&lt;title&gt;Vancomycin&lt;/title&gt;&lt;secondary-title&gt;Mayo Clinic proceedings&lt;/secondary-title&gt;&lt;/titles&gt;&lt;periodical&gt;&lt;full-title&gt;Mayo Clinic proceedings&lt;/full-title&gt;&lt;/periodical&gt;&lt;pages&gt;901-905&lt;/pages&gt;&lt;volume&gt;62&lt;/volume&gt;&lt;number&gt;10&lt;/number&gt;&lt;dates&gt;&lt;pub-dates&gt;&lt;date&gt;1987&lt;/date&gt;&lt;/pub-dates&gt;&lt;/dates&gt;&lt;isbn&gt;0025-6196&lt;/isbn&gt;&lt;urls&gt;&lt;/urls&gt;&lt;/record&gt;&lt;/Cite&gt;&lt;/EndNote&gt;</w:instrText>
      </w:r>
      <w:r w:rsidRPr="001E3493">
        <w:fldChar w:fldCharType="separate"/>
      </w:r>
      <w:r w:rsidR="00EB5F7B" w:rsidRPr="001E3493">
        <w:rPr>
          <w:noProof/>
        </w:rPr>
        <w:t>[135]</w:t>
      </w:r>
      <w:r w:rsidRPr="001E3493">
        <w:fldChar w:fldCharType="end"/>
      </w:r>
      <w:r w:rsidRPr="001E3493">
        <w:t xml:space="preserve"> Local administration of vancomycin may offer advantages compared with systemic administration as a way to optimize drug concentration and durability at the site of infection and lessen the risk of toxicity</w:t>
      </w:r>
      <w:r w:rsidRPr="001E3493">
        <w:fldChar w:fldCharType="begin"/>
      </w:r>
      <w:r w:rsidR="00EB5F7B" w:rsidRPr="001E3493">
        <w:instrText xml:space="preserve"> ADDIN EN.CITE &lt;EndNote&gt;&lt;Cite&gt;&lt;Author&gt;Melichercik&lt;/Author&gt;&lt;Year&gt;2014&lt;/Year&gt;&lt;RecNum&gt;94&lt;/RecNum&gt;&lt;DisplayText&gt;[137]&lt;/DisplayText&gt;&lt;record&gt;&lt;rec-number&gt;94&lt;/rec-number&gt;&lt;foreign-keys&gt;&lt;key app="EN" db-id="xaevzfd9lwaxscesw0c59dee2eev9eefatvt" timestamp="1733259650"&gt;94&lt;/key&gt;&lt;/foreign-keys&gt;&lt;ref-type name="Journal Article"&gt;17&lt;/ref-type&gt;&lt;contributors&gt;&lt;authors&gt;&lt;author&gt;Melichercik, P.&lt;/author&gt;&lt;author&gt;Klapkova, E.&lt;/author&gt;&lt;author&gt;Landor, I.&lt;/author&gt;&lt;author&gt;Judl, T.&lt;/author&gt;&lt;author&gt;Sibek, M.&lt;/author&gt;&lt;author&gt;Jahoda, D.&lt;/author&gt;&lt;/authors&gt;&lt;/contributors&gt;&lt;titles&gt;&lt;title&gt;The effect of Vancomycin degradation products in the topical treatment of osteomyelitis&lt;/title&gt;&lt;secondary-title&gt;Bratisl Lek Listy&lt;/secondary-title&gt;&lt;/titles&gt;&lt;periodical&gt;&lt;full-title&gt;Bratisl Lek Listy&lt;/full-title&gt;&lt;/periodical&gt;&lt;pages&gt;796-9&lt;/pages&gt;&lt;volume&gt;115&lt;/volume&gt;&lt;number&gt;12&lt;/number&gt;&lt;keywords&gt;&lt;keyword&gt;Anti-Bacterial Agents/administration &amp;amp; dosage/*chemistry/pharmacology&lt;/keyword&gt;&lt;keyword&gt;Bone Transplantation&lt;/keyword&gt;&lt;keyword&gt;Chromatography, High Pressure Liquid&lt;/keyword&gt;&lt;keyword&gt;Crystallization&lt;/keyword&gt;&lt;keyword&gt;*Drug Carriers&lt;/keyword&gt;&lt;keyword&gt;Humans&lt;/keyword&gt;&lt;keyword&gt;In Vitro Techniques&lt;/keyword&gt;&lt;keyword&gt;Osteomyelitis/*drug therapy&lt;/keyword&gt;&lt;keyword&gt;Vancomycin/administration &amp;amp; dosage/*chemistry/pharmacology&lt;/keyword&gt;&lt;/keywords&gt;&lt;dates&gt;&lt;year&gt;2014&lt;/year&gt;&lt;/dates&gt;&lt;isbn&gt;0006-9248 (Print)&amp;#xD;0006-9248 (Linking)&lt;/isbn&gt;&lt;accession-num&gt;25520231&lt;/accession-num&gt;&lt;urls&gt;&lt;related-urls&gt;&lt;url&gt;https://www.ncbi.nlm.nih.gov/pubmed/25520231&lt;/url&gt;&lt;/related-urls&gt;&lt;/urls&gt;&lt;electronic-resource-num&gt;10.4149/bll_2014_154&lt;/electronic-resource-num&gt;&lt;remote-database-name&gt;Medline&lt;/remote-database-name&gt;&lt;remote-database-provider&gt;NLM&lt;/remote-database-provider&gt;&lt;/record&gt;&lt;/Cite&gt;&lt;/EndNote&gt;</w:instrText>
      </w:r>
      <w:r w:rsidRPr="001E3493">
        <w:fldChar w:fldCharType="separate"/>
      </w:r>
      <w:r w:rsidR="00EB5F7B" w:rsidRPr="001E3493">
        <w:rPr>
          <w:noProof/>
        </w:rPr>
        <w:t>[137]</w:t>
      </w:r>
      <w:r w:rsidRPr="001E3493">
        <w:fldChar w:fldCharType="end"/>
      </w:r>
      <w:r w:rsidRPr="001E3493">
        <w:t xml:space="preserve">. Patients at risk of osteomyelitis may benefit better from the prophylactic use of antimicrobials at the time of surgery. </w:t>
      </w:r>
    </w:p>
    <w:p w14:paraId="49068F45" w14:textId="29FD7F31" w:rsidR="006B15A1" w:rsidRPr="001E3493" w:rsidRDefault="00E96E89" w:rsidP="004410D8">
      <w:pPr>
        <w:pStyle w:val="Heading2"/>
      </w:pPr>
      <w:bookmarkStart w:id="113" w:name="_Toc195707719"/>
      <w:r w:rsidRPr="001E3493">
        <w:t>Bone healing advantages</w:t>
      </w:r>
      <w:bookmarkEnd w:id="113"/>
      <w:r w:rsidRPr="001E3493">
        <w:t xml:space="preserve"> </w:t>
      </w:r>
    </w:p>
    <w:p w14:paraId="6096A8FC" w14:textId="4163D411" w:rsidR="002449AE" w:rsidRPr="001E3493" w:rsidRDefault="00E96E89" w:rsidP="004410D8">
      <w:r w:rsidRPr="001E3493">
        <w:t xml:space="preserve">Interestingly, the non-infected vancomycin inoculated group had better overall outcomes among </w:t>
      </w:r>
      <w:r w:rsidR="00E53010" w:rsidRPr="001E3493">
        <w:t>all</w:t>
      </w:r>
      <w:r w:rsidRPr="001E3493">
        <w:t xml:space="preserve"> the groups. </w:t>
      </w:r>
      <w:r w:rsidR="00110AF9" w:rsidRPr="001E3493">
        <w:t xml:space="preserve">The pattern observed in this study </w:t>
      </w:r>
      <w:proofErr w:type="gramStart"/>
      <w:r w:rsidR="00110AF9" w:rsidRPr="001E3493">
        <w:t>suggest</w:t>
      </w:r>
      <w:proofErr w:type="gramEnd"/>
      <w:r w:rsidR="00110AF9" w:rsidRPr="001E3493">
        <w:t xml:space="preserve"> increased bone formation induced by vancomycin that aligns to previous findings in other studies</w:t>
      </w:r>
      <w:r w:rsidR="00110AF9" w:rsidRPr="001E3493">
        <w:fldChar w:fldCharType="begin">
          <w:fldData xml:space="preserve">PEVuZE5vdGU+PENpdGU+PEF1dGhvcj5XYW5nPC9BdXRob3I+PFllYXI+MjAyMjwvWWVhcj48UmVj
TnVtPjEwMDwvUmVjTnVtPjxEaXNwbGF5VGV4dD5bNjZdPC9EaXNwbGF5VGV4dD48cmVjb3JkPjxy
ZWMtbnVtYmVyPjEwMDwvcmVjLW51bWJlcj48Zm9yZWlnbi1rZXlzPjxrZXkgYXBwPSJFTiIgZGIt
aWQ9InhhZXZ6ZmQ5bHdheHNjZXN3MGM1OWRlZTJlZXY5ZWVmYXR2dCIgdGltZXN0YW1wPSIxNzMz
MzI2MzYyIj4xMDA8L2tleT48L2ZvcmVpZ24ta2V5cz48cmVmLXR5cGUgbmFtZT0iSm91cm5hbCBB
cnRpY2xlIj4xNzwvcmVmLXR5cGU+PGNvbnRyaWJ1dG9ycz48YXV0aG9ycz48YXV0aG9yPldhbmcs
IFMuIFkuPC9hdXRob3I+PGF1dGhvcj5ZYW8sIFIuIEIuPC9hdXRob3I+PGF1dGhvcj5ZYW5nLCBL
LiBTLjwvYXV0aG9yPjxhdXRob3I+TGlhbmcsIEguIEMuPC9hdXRob3I+PGF1dGhvcj5TdSwgQy4g
WS48L2F1dGhvcj48YXV0aG9yPkZhbmcsIEguIFcuPC9hdXRob3I+PGF1dGhvcj5MaW0sIFMuIFcu
PC9hdXRob3I+PC9hdXRob3JzPjwvY29udHJpYnV0b3JzPjxhdXRoLWFkZHJlc3M+RGVwYXJ0bWVu
dCBvZiBTcGluYWwgU3VyZ2VyeSwgRmlyc3QgQWZmaWxpYXRlZCBIb3NwaXRhbCBvZiBEYWxpIFVu
aXZlcnNpdHksIERhbGksIENoaW5hLiYjeEQ7RGVwYXJ0bWVudCBvZiBNYXRlcmlhbHMgRW5naW5l
ZXJpbmcsIE1pbmcgQ2hpIFVuaXZlcnNpdHkgb2YgVGVjaG5vbG9neSwgTmV3IFRhaXBlaSBDaXR5
LCBUYWl3YW4uJiN4RDtEZXBhcnRtZW50IG9mIENoZW1pY2FsIEVuZ2luZWVyaW5nIGFuZCBCaW90
ZWNobm9sb2d5LCBOYXRpb25hbCBUYWlwZWkgVW5pdmVyc2l0eSBvZiBUZWNobm9sb2d5LCBUYWlw
ZWksIFRhaXdhbi4mI3hEO0luc3RpdHV0ZSBvZiBCaW9tZWRpY2FsIEVuZ2luZWVyaW5nIGFuZCBO
YW5vbWVkaWNpbmUsIE5hdGlvbmFsIEhlYWx0aCBSZXNlYXJjaCBJbnN0aXR1dGVzLCBaaHVuYW4g
VG93bnNoaXAsIFRhaXdhbi4mI3hEO0RlcGFydG1lbnQgb2YgTmV1cm9zdXJnZXJ5LCBDaGktTWVp
IE1lZGljYWwgQ2VudGVyLCBDaGlhbGksIFRhaW5hbiwgVGFpd2FuLiYjeEQ7RGVwYXJ0bWVudCBv
ZiBOdXJzaW5nLCBNaW4tSHdlaSBDb2xsZWdlIG9mIEhlYWx0aCBDYXJlIE1hbmFnZW1lbnQsIFRh
aW5hbiwgVGFpd2FuLjwvYXV0aC1hZGRyZXNzPjx0aXRsZXM+PHRpdGxlPlRoZSBlZmZpY2FjeSBv
ZiB2YW5jb215Y2luLWxvYWRlZCBiaXBoYXNpYyBjYWxjaXVtIHBob3NwaGF0ZSBib25lIHN1YnN0
aXR1dGUgaW4gdGhlIHByb21vdGlvbiBvZiBuZXcgYm9uZSBncm93dGggYW5kIHRoZSBwcmV2ZW50
aW9uIG9mIHBvc3RvcGVyYXRpdmUgaW5mZWN0aW9uPC90aXRsZT48c2Vjb25kYXJ5LXRpdGxlPkZy
b250IEJpb2VuZyBCaW90ZWNobm9sPC9zZWNvbmRhcnktdGl0bGU+PC90aXRsZXM+PHBlcmlvZGlj
YWw+PGZ1bGwtdGl0bGU+RnJvbnQgQmlvZW5nIEJpb3RlY2hub2w8L2Z1bGwtdGl0bGU+PC9wZXJp
b2RpY2FsPjxwYWdlcz45ODg0MzY8L3BhZ2VzPjx2b2x1bWU+MTA8L3ZvbHVtZT48ZWRpdGlvbj4y
MDIyMTEwMTwvZWRpdGlvbj48a2V5d29yZHM+PGtleXdvcmQ+YmlwaGFzaWMgY2FsY2l1bSBwaG9z
cGhhdGU8L2tleXdvcmQ+PGtleXdvcmQ+Ym9uZSBmb3JtYXRpb248L2tleXdvcmQ+PGtleXdvcmQ+
Ym9uZSBzdWJzdGl0dXRlPC9rZXl3b3JkPjxrZXl3b3JkPm9zdGVvcG9yb3Npczwva2V5d29yZD48
a2V5d29yZD52YW5jb215Y2luPC9rZXl3b3JkPjwva2V5d29yZHM+PGRhdGVzPjx5ZWFyPjIwMjI8
L3llYXI+PC9kYXRlcz48aXNibj4yMjk2LTQxODUgKFByaW50KSYjeEQ7MjI5Ni00MTg1IChFbGVj
dHJvbmljKSYjeEQ7MjI5Ni00MTg1IChMaW5raW5nKTwvaXNibj48YWNjZXNzaW9uLW51bT4zNjM5
NDAxMjwvYWNjZXNzaW9uLW51bT48dXJscz48cmVsYXRlZC11cmxzPjx1cmw+aHR0cHM6Ly93d3cu
bmNiaS5ubG0ubmloLmdvdi9wdWJtZWQvMzYzOTQwMTI8L3VybD48L3JlbGF0ZWQtdXJscz48L3Vy
bHM+PGN1c3RvbTE+VGhlIGF1dGhvcnMgZGVjbGFyZSB0aGF0IHRoZSByZXNlYXJjaCB3YXMgY29u
ZHVjdGVkIGluIHRoZSBhYnNlbmNlIG9mIGFueSBjb21tZXJjaWFsIG9yIGZpbmFuY2lhbCByZWxh
dGlvbnNoaXBzIHRoYXQgY291bGQgYmUgY29uc3RydWVkIGFzIGEgcG90ZW50aWFsIGNvbmZsaWN0
IG9mIGludGVyZXN0LjwvY3VzdG9tMT48Y3VzdG9tMj5QTUM5NjYzNzk3PC9jdXN0b20yPjxlbGVj
dHJvbmljLXJlc291cmNlLW51bT4xMC4zMzg5L2ZiaW9lLjIwMjIuOTg4NDM2PC9lbGVjdHJvbmlj
LXJlc291cmNlLW51bT48cmVtb3RlLWRhdGFiYXNlLW5hbWU+UHViTWVkLW5vdC1NRURMSU5FPC9y
ZW1vdGUtZGF0YWJhc2UtbmFtZT48cmVtb3RlLWRhdGFiYXNlLXByb3ZpZGVyPk5MTTwvcmVtb3Rl
LWRhdGFiYXNlLXByb3ZpZGVyPjwvcmVjb3JkPjwvQ2l0ZT48L0VuZE5vdGU+AG==
</w:fldData>
        </w:fldChar>
      </w:r>
      <w:r w:rsidR="00110AF9" w:rsidRPr="001E3493">
        <w:instrText xml:space="preserve"> ADDIN EN.CITE </w:instrText>
      </w:r>
      <w:r w:rsidR="00110AF9" w:rsidRPr="001E3493">
        <w:fldChar w:fldCharType="begin">
          <w:fldData xml:space="preserve">PEVuZE5vdGU+PENpdGU+PEF1dGhvcj5XYW5nPC9BdXRob3I+PFllYXI+MjAyMjwvWWVhcj48UmVj
TnVtPjEwMDwvUmVjTnVtPjxEaXNwbGF5VGV4dD5bNjZdPC9EaXNwbGF5VGV4dD48cmVjb3JkPjxy
ZWMtbnVtYmVyPjEwMDwvcmVjLW51bWJlcj48Zm9yZWlnbi1rZXlzPjxrZXkgYXBwPSJFTiIgZGIt
aWQ9InhhZXZ6ZmQ5bHdheHNjZXN3MGM1OWRlZTJlZXY5ZWVmYXR2dCIgdGltZXN0YW1wPSIxNzMz
MzI2MzYyIj4xMDA8L2tleT48L2ZvcmVpZ24ta2V5cz48cmVmLXR5cGUgbmFtZT0iSm91cm5hbCBB
cnRpY2xlIj4xNzwvcmVmLXR5cGU+PGNvbnRyaWJ1dG9ycz48YXV0aG9ycz48YXV0aG9yPldhbmcs
IFMuIFkuPC9hdXRob3I+PGF1dGhvcj5ZYW8sIFIuIEIuPC9hdXRob3I+PGF1dGhvcj5ZYW5nLCBL
LiBTLjwvYXV0aG9yPjxhdXRob3I+TGlhbmcsIEguIEMuPC9hdXRob3I+PGF1dGhvcj5TdSwgQy4g
WS48L2F1dGhvcj48YXV0aG9yPkZhbmcsIEguIFcuPC9hdXRob3I+PGF1dGhvcj5MaW0sIFMuIFcu
PC9hdXRob3I+PC9hdXRob3JzPjwvY29udHJpYnV0b3JzPjxhdXRoLWFkZHJlc3M+RGVwYXJ0bWVu
dCBvZiBTcGluYWwgU3VyZ2VyeSwgRmlyc3QgQWZmaWxpYXRlZCBIb3NwaXRhbCBvZiBEYWxpIFVu
aXZlcnNpdHksIERhbGksIENoaW5hLiYjeEQ7RGVwYXJ0bWVudCBvZiBNYXRlcmlhbHMgRW5naW5l
ZXJpbmcsIE1pbmcgQ2hpIFVuaXZlcnNpdHkgb2YgVGVjaG5vbG9neSwgTmV3IFRhaXBlaSBDaXR5
LCBUYWl3YW4uJiN4RDtEZXBhcnRtZW50IG9mIENoZW1pY2FsIEVuZ2luZWVyaW5nIGFuZCBCaW90
ZWNobm9sb2d5LCBOYXRpb25hbCBUYWlwZWkgVW5pdmVyc2l0eSBvZiBUZWNobm9sb2d5LCBUYWlw
ZWksIFRhaXdhbi4mI3hEO0luc3RpdHV0ZSBvZiBCaW9tZWRpY2FsIEVuZ2luZWVyaW5nIGFuZCBO
YW5vbWVkaWNpbmUsIE5hdGlvbmFsIEhlYWx0aCBSZXNlYXJjaCBJbnN0aXR1dGVzLCBaaHVuYW4g
VG93bnNoaXAsIFRhaXdhbi4mI3hEO0RlcGFydG1lbnQgb2YgTmV1cm9zdXJnZXJ5LCBDaGktTWVp
IE1lZGljYWwgQ2VudGVyLCBDaGlhbGksIFRhaW5hbiwgVGFpd2FuLiYjeEQ7RGVwYXJ0bWVudCBv
ZiBOdXJzaW5nLCBNaW4tSHdlaSBDb2xsZWdlIG9mIEhlYWx0aCBDYXJlIE1hbmFnZW1lbnQsIFRh
aW5hbiwgVGFpd2FuLjwvYXV0aC1hZGRyZXNzPjx0aXRsZXM+PHRpdGxlPlRoZSBlZmZpY2FjeSBv
ZiB2YW5jb215Y2luLWxvYWRlZCBiaXBoYXNpYyBjYWxjaXVtIHBob3NwaGF0ZSBib25lIHN1YnN0
aXR1dGUgaW4gdGhlIHByb21vdGlvbiBvZiBuZXcgYm9uZSBncm93dGggYW5kIHRoZSBwcmV2ZW50
aW9uIG9mIHBvc3RvcGVyYXRpdmUgaW5mZWN0aW9uPC90aXRsZT48c2Vjb25kYXJ5LXRpdGxlPkZy
b250IEJpb2VuZyBCaW90ZWNobm9sPC9zZWNvbmRhcnktdGl0bGU+PC90aXRsZXM+PHBlcmlvZGlj
YWw+PGZ1bGwtdGl0bGU+RnJvbnQgQmlvZW5nIEJpb3RlY2hub2w8L2Z1bGwtdGl0bGU+PC9wZXJp
b2RpY2FsPjxwYWdlcz45ODg0MzY8L3BhZ2VzPjx2b2x1bWU+MTA8L3ZvbHVtZT48ZWRpdGlvbj4y
MDIyMTEwMTwvZWRpdGlvbj48a2V5d29yZHM+PGtleXdvcmQ+YmlwaGFzaWMgY2FsY2l1bSBwaG9z
cGhhdGU8L2tleXdvcmQ+PGtleXdvcmQ+Ym9uZSBmb3JtYXRpb248L2tleXdvcmQ+PGtleXdvcmQ+
Ym9uZSBzdWJzdGl0dXRlPC9rZXl3b3JkPjxrZXl3b3JkPm9zdGVvcG9yb3Npczwva2V5d29yZD48
a2V5d29yZD52YW5jb215Y2luPC9rZXl3b3JkPjwva2V5d29yZHM+PGRhdGVzPjx5ZWFyPjIwMjI8
L3llYXI+PC9kYXRlcz48aXNibj4yMjk2LTQxODUgKFByaW50KSYjeEQ7MjI5Ni00MTg1IChFbGVj
dHJvbmljKSYjeEQ7MjI5Ni00MTg1IChMaW5raW5nKTwvaXNibj48YWNjZXNzaW9uLW51bT4zNjM5
NDAxMjwvYWNjZXNzaW9uLW51bT48dXJscz48cmVsYXRlZC11cmxzPjx1cmw+aHR0cHM6Ly93d3cu
bmNiaS5ubG0ubmloLmdvdi9wdWJtZWQvMzYzOTQwMTI8L3VybD48L3JlbGF0ZWQtdXJscz48L3Vy
bHM+PGN1c3RvbTE+VGhlIGF1dGhvcnMgZGVjbGFyZSB0aGF0IHRoZSByZXNlYXJjaCB3YXMgY29u
ZHVjdGVkIGluIHRoZSBhYnNlbmNlIG9mIGFueSBjb21tZXJjaWFsIG9yIGZpbmFuY2lhbCByZWxh
dGlvbnNoaXBzIHRoYXQgY291bGQgYmUgY29uc3RydWVkIGFzIGEgcG90ZW50aWFsIGNvbmZsaWN0
IG9mIGludGVyZXN0LjwvY3VzdG9tMT48Y3VzdG9tMj5QTUM5NjYzNzk3PC9jdXN0b20yPjxlbGVj
dHJvbmljLXJlc291cmNlLW51bT4xMC4zMzg5L2ZiaW9lLjIwMjIuOTg4NDM2PC9lbGVjdHJvbmlj
LXJlc291cmNlLW51bT48cmVtb3RlLWRhdGFiYXNlLW5hbWU+UHViTWVkLW5vdC1NRURMSU5FPC9y
ZW1vdGUtZGF0YWJhc2UtbmFtZT48cmVtb3RlLWRhdGFiYXNlLXByb3ZpZGVyPk5MTTwvcmVtb3Rl
LWRhdGFiYXNlLXByb3ZpZGVyPjwvcmVjb3JkPjwvQ2l0ZT48L0VuZE5vdGU+AG==
</w:fldData>
        </w:fldChar>
      </w:r>
      <w:r w:rsidR="00110AF9" w:rsidRPr="001E3493">
        <w:instrText xml:space="preserve"> ADDIN EN.CITE.DATA </w:instrText>
      </w:r>
      <w:r w:rsidR="00110AF9" w:rsidRPr="001E3493">
        <w:fldChar w:fldCharType="end"/>
      </w:r>
      <w:r w:rsidR="00110AF9" w:rsidRPr="001E3493">
        <w:fldChar w:fldCharType="separate"/>
      </w:r>
      <w:r w:rsidR="00110AF9" w:rsidRPr="001E3493">
        <w:rPr>
          <w:noProof/>
        </w:rPr>
        <w:t>[66]</w:t>
      </w:r>
      <w:r w:rsidR="00110AF9" w:rsidRPr="001E3493">
        <w:fldChar w:fldCharType="end"/>
      </w:r>
      <w:r w:rsidR="00110AF9" w:rsidRPr="001E3493">
        <w:t xml:space="preserve">. </w:t>
      </w:r>
      <w:r w:rsidRPr="001E3493">
        <w:t xml:space="preserve">The inoculation of vancomycin not only provided benefits in infected </w:t>
      </w:r>
      <w:r w:rsidR="00E53010" w:rsidRPr="001E3493">
        <w:t>goats but</w:t>
      </w:r>
      <w:r w:rsidRPr="001E3493">
        <w:t xml:space="preserve"> also provided improved bone </w:t>
      </w:r>
      <w:proofErr w:type="gramStart"/>
      <w:r w:rsidRPr="001E3493">
        <w:t>healing</w:t>
      </w:r>
      <w:proofErr w:type="gramEnd"/>
      <w:r w:rsidRPr="001E3493">
        <w:t xml:space="preserve"> non-infected control groups. Enhanced outcomes in the scaffold and vancomycin group </w:t>
      </w:r>
      <w:r w:rsidR="00DA4049" w:rsidRPr="001E3493">
        <w:t xml:space="preserve">(SA) </w:t>
      </w:r>
      <w:r w:rsidRPr="001E3493">
        <w:t>compared to native scaffold</w:t>
      </w:r>
      <w:r w:rsidR="00DA4049" w:rsidRPr="001E3493">
        <w:t xml:space="preserve"> (NS)</w:t>
      </w:r>
      <w:r w:rsidRPr="001E3493">
        <w:t xml:space="preserve"> is supported by the higher healing score, greater scaffold CT density, and improved histological assessment. Despite numerically higher healing scores for scaffold and vancomycin group, radiographic assessment found statistically similar healing scores in all treatment groups withing the comparison frame. Nevertheless, the quality of the new bone formed </w:t>
      </w:r>
      <w:r w:rsidR="00E53010" w:rsidRPr="001E3493">
        <w:t>must</w:t>
      </w:r>
      <w:r w:rsidRPr="001E3493">
        <w:t xml:space="preserve"> be accounted for. Considering lack of bacteria stimuli to bone formation in control groups, the new bone formed in the defect created in tibias in those groups were induced by the scaffold, or the scaffold and vancomycin.</w:t>
      </w:r>
    </w:p>
    <w:p w14:paraId="522CBC43" w14:textId="77777777" w:rsidR="002449AE" w:rsidRPr="001E3493" w:rsidRDefault="002449AE" w:rsidP="004410D8"/>
    <w:p w14:paraId="3D25932A" w14:textId="1E0446DF" w:rsidR="00E96E89" w:rsidRPr="001E3493" w:rsidRDefault="002449AE" w:rsidP="004410D8">
      <w:r w:rsidRPr="001E3493">
        <w:lastRenderedPageBreak/>
        <w:t xml:space="preserve">The scaffold possesses properties that </w:t>
      </w:r>
      <w:proofErr w:type="gramStart"/>
      <w:r w:rsidRPr="001E3493">
        <w:t>mimics</w:t>
      </w:r>
      <w:proofErr w:type="gramEnd"/>
      <w:r w:rsidRPr="001E3493">
        <w:t xml:space="preserve"> the natural bone ECM, promoting osteogenic activity. Osteoblasts secrete extracellular matrix (ECM) proteins, which become </w:t>
      </w:r>
      <w:proofErr w:type="gramStart"/>
      <w:r w:rsidRPr="001E3493">
        <w:t>mineralized</w:t>
      </w:r>
      <w:proofErr w:type="gramEnd"/>
      <w:r w:rsidRPr="001E3493">
        <w:t xml:space="preserve"> increasing the overall density of the scaffold. The scaffold proprieties lead to its integration with newly formed bone tissue. This integration results in </w:t>
      </w:r>
      <w:proofErr w:type="gramStart"/>
      <w:r w:rsidRPr="001E3493">
        <w:t>a denser</w:t>
      </w:r>
      <w:proofErr w:type="gramEnd"/>
      <w:r w:rsidRPr="001E3493">
        <w:t xml:space="preserve"> composite material. As the scaffold’s porosity decreases with increasing bone tissue formation, the overall density increases.</w:t>
      </w:r>
      <w:r w:rsidR="00E96E89" w:rsidRPr="001E3493">
        <w:t xml:space="preserve"> In </w:t>
      </w:r>
      <w:proofErr w:type="gramStart"/>
      <w:r w:rsidR="00E96E89" w:rsidRPr="001E3493">
        <w:t>scaffold</w:t>
      </w:r>
      <w:proofErr w:type="gramEnd"/>
      <w:r w:rsidR="00E96E89" w:rsidRPr="001E3493">
        <w:t xml:space="preserve"> and vancomycin group, the higher scaffold density and histological results in comparison with </w:t>
      </w:r>
      <w:proofErr w:type="gramStart"/>
      <w:r w:rsidR="00E96E89" w:rsidRPr="001E3493">
        <w:t>native</w:t>
      </w:r>
      <w:proofErr w:type="gramEnd"/>
      <w:r w:rsidR="00E96E89" w:rsidRPr="001E3493">
        <w:t xml:space="preserve"> scaffold suggest greater biomineralization and bone formation in that group. </w:t>
      </w:r>
    </w:p>
    <w:p w14:paraId="658B9024" w14:textId="40046915" w:rsidR="00E96E89" w:rsidRPr="001E3493" w:rsidRDefault="00E96E89" w:rsidP="004410D8">
      <w:r w:rsidRPr="001E3493">
        <w:t>Vancomycin is not likely to impair bone healing</w:t>
      </w:r>
      <w:r w:rsidRPr="001E3493">
        <w:fldChar w:fldCharType="begin">
          <w:fldData xml:space="preserve">PEVuZE5vdGU+PENpdGU+PEF1dGhvcj5Bcm5vbGQ8L0F1dGhvcj48WWVhcj4yMDE2PC9ZZWFyPjxS
ZWNOdW0+OTU8L1JlY051bT48RGlzcGxheVRleHQ+WzE1OSwgMTYwXTwvRGlzcGxheVRleHQ+PHJl
Y29yZD48cmVjLW51bWJlcj45NTwvcmVjLW51bWJlcj48Zm9yZWlnbi1rZXlzPjxrZXkgYXBwPSJF
TiIgZGItaWQ9InhhZXZ6ZmQ5bHdheHNjZXN3MGM1OWRlZTJlZXY5ZWVmYXR2dCIgdGltZXN0YW1w
PSIxNzMzMjY5MzQ4Ij45NTwva2V5PjwvZm9yZWlnbi1rZXlzPjxyZWYtdHlwZSBuYW1lPSJKb3Vy
bmFsIEFydGljbGUiPjE3PC9yZWYtdHlwZT48Y29udHJpYnV0b3JzPjxhdXRob3JzPjxhdXRob3I+
QXJub2xkLCBQLiBNLjwvYXV0aG9yPjxhdXRob3I+R2hvZ2F3YWxhLCBaLjwvYXV0aG9yPjxhdXRo
b3I+VGFtZXJsZXIsIEMuPC9hdXRob3I+PC9hdXRob3JzPjwvY29udHJpYnV0b3JzPjxhdXRoLWFk
ZHJlc3M+RGVwYXJ0bWVudCBvZiBOZXVyb3N1cmdlcnksIFRoZSBVbml2ZXJzaXR5IG9mIEthbnNh
cyBNZWRpY2FsIENlbnRlcjsmI3hEO0RlcGFydG1lbnQgb2YgTmV1cm9zdXJnZXJ5LCBMYWhleSBD
bGluaWMsIEJ1cmxpbmd0b24sIE1hc3NhY2h1c2V0dHMuJiN4RDtEZXBhcnRtZW50IG9mIE1lY2hh
bmljYWwgRW5naW5lZXJpbmcsIFRoZSBVbml2ZXJzaXR5IG9mIEthbnNhcywgS2Fuc2FzIENpdHks
IEthbnNhczsgYW5kLjwvYXV0aC1hZGRyZXNzPjx0aXRsZXM+PHRpdGxlPkVkaXRvcmlhbDogVmFu
Y29teWNpbiwgYm9uZSBncm93dGgsIGFuZCB3b3VuZCBoZWFsaW5nPC90aXRsZT48c2Vjb25kYXJ5
LXRpdGxlPkogTmV1cm9zdXJnIFNwaW5lPC9zZWNvbmRhcnktdGl0bGU+PC90aXRsZXM+PHBlcmlv
ZGljYWw+PGZ1bGwtdGl0bGU+SiBOZXVyb3N1cmcgU3BpbmU8L2Z1bGwtdGl0bGU+PC9wZXJpb2Rp
Y2FsPjxwYWdlcz4xNDUtNjwvcGFnZXM+PHZvbHVtZT4yNTwvdm9sdW1lPjxudW1iZXI+MjwvbnVt
YmVyPjxlZGl0aW9uPjIwMTYwNDAxPC9lZGl0aW9uPjxrZXl3b3Jkcz48a2V5d29yZD5BbmltYWxz
PC9rZXl3b3JkPjxrZXl3b3JkPkFudGktQmFjdGVyaWFsIEFnZW50cy8qYWR2ZXJzZSBlZmZlY3Rz
L2Vjb25vbWljcy8qdGhlcmFwZXV0aWMgdXNlPC9rZXl3b3JkPjxrZXl3b3JkPkJvbmUgRGV2ZWxv
cG1lbnQvKmRydWcgZWZmZWN0czwva2V5d29yZD48a2V5d29yZD5EaXNlYXNlIE1vZGVscywgQW5p
bWFsPC9rZXl3b3JkPjxrZXl3b3JkPkh1bWFuczwva2V5d29yZD48a2V5d29yZD5TcGluYWwgRnVz
aW9uL2FkdmVyc2UgZWZmZWN0cy9lY29ub21pY3MvbWV0aG9kczwva2V5d29yZD48a2V5d29yZD5T
cGluZS9kcnVnIGVmZmVjdHMvcGh5c2lvcGF0aG9sb2d5L3N1cmdlcnk8L2tleXdvcmQ+PGtleXdv
cmQ+U3VyZ2ljYWwgV291bmQgSW5mZWN0aW9uL2Vjb25vbWljcy8qcHJldmVudGlvbiAmYW1wOyBj
b250cm9sPC9rZXl3b3JkPjxrZXl3b3JkPlZhbmNvbXljaW4vKmFkdmVyc2UgZWZmZWN0cy9lY29u
b21pY3MvKnRoZXJhcGV1dGljIHVzZTwva2V5d29yZD48a2V5d29yZD5Xb3VuZCBIZWFsaW5nLypk
cnVnIGVmZmVjdHM8L2tleXdvcmQ+PC9rZXl3b3Jkcz48ZGF0ZXM+PHllYXI+MjAxNjwveWVhcj48
cHViLWRhdGVzPjxkYXRlPkF1ZzwvZGF0ZT48L3B1Yi1kYXRlcz48L2RhdGVzPjxpc2JuPjE1NDct
NTY0NiAoRWxlY3Ryb25pYykmI3hEOzE1NDctNTY0NiAoTGlua2luZyk8L2lzYm4+PGFjY2Vzc2lv
bi1udW0+MjcwMzU1MDg8L2FjY2Vzc2lvbi1udW0+PHVybHM+PHJlbGF0ZWQtdXJscz48dXJsPmh0
dHBzOi8vd3d3Lm5jYmkubmxtLm5paC5nb3YvcHVibWVkLzI3MDM1NTA4PC91cmw+PC9yZWxhdGVk
LXVybHM+PC91cmxzPjxlbGVjdHJvbmljLXJlc291cmNlLW51bT4xMC4zMTcxLzIwMTUuMTIuU1BJ
TkUxNTEzNTE8L2VsZWN0cm9uaWMtcmVzb3VyY2UtbnVtPjxyZW1vdGUtZGF0YWJhc2UtbmFtZT5N
ZWRsaW5lPC9yZW1vdGUtZGF0YWJhc2UtbmFtZT48cmVtb3RlLWRhdGFiYXNlLXByb3ZpZGVyPk5M
TTwvcmVtb3RlLWRhdGFiYXNlLXByb3ZpZGVyPjwvcmVjb3JkPjwvQ2l0ZT48Q2l0ZT48QXV0aG9y
PlBvdW50b3M8L0F1dGhvcj48WWVhcj4yMDExPC9ZZWFyPjxSZWNOdW0+MTc3PC9SZWNOdW0+PHJl
Y29yZD48cmVjLW51bWJlcj4xNzc8L3JlYy1udW1iZXI+PGZvcmVpZ24ta2V5cz48a2V5IGFwcD0i
RU4iIGRiLWlkPSJ4YWV2emZkOWx3YXhzY2VzdzBjNTlkZWUyZWV2OWVlZmF0dnQiIHRpbWVzdGFt
cD0iMTczNjI2NzY2MCI+MTc3PC9rZXk+PC9mb3JlaWduLWtleXM+PHJlZi10eXBlIG5hbWU9Ikpv
dXJuYWwgQXJ0aWNsZSI+MTc8L3JlZi10eXBlPjxjb250cmlidXRvcnM+PGF1dGhvcnM+PGF1dGhv
cj5Qb3VudG9zLCBJLjwvYXV0aG9yPjxhdXRob3I+R2VvcmdvdWxpLCBULjwvYXV0aG9yPjxhdXRo
b3I+QmlyZCwgSC48L2F1dGhvcj48YXV0aG9yPktvbnRha2lzLCBHLjwvYXV0aG9yPjxhdXRob3I+
R2lhbm5vdWRpcywgUC4gVi48L2F1dGhvcj48L2F1dGhvcnM+PC9jb250cmlidXRvcnM+PGF1dGgt
YWRkcmVzcz5Vbml2ZXJzaXR5IG9mIExlZWRzLCBTY2hvb2wgb2YgTWVkaWNpbmUsIEFjYWRlbWlj
IERlcGFydG1lbnQgb2YgVHJhdW1hICZhbXA7IE9ydGhvcGFlZGljcywgTGVlZHMsIFVLLjwvYXV0
aC1hZGRyZXNzPjx0aXRsZXM+PHRpdGxlPlRoZSBlZmZlY3Qgb2YgYW50aWJpb3RpY3Mgb24gYm9u
ZSBoZWFsaW5nOiBjdXJyZW50IGV2aWRlbmNlPC90aXRsZT48c2Vjb25kYXJ5LXRpdGxlPkV4cGVy
dCBPcGluIERydWcgU2FmPC9zZWNvbmRhcnktdGl0bGU+PC90aXRsZXM+PHBlcmlvZGljYWw+PGZ1
bGwtdGl0bGU+RXhwZXJ0IE9waW4gRHJ1ZyBTYWY8L2Z1bGwtdGl0bGU+PC9wZXJpb2RpY2FsPjxw
YWdlcz45MzUtNDU8L3BhZ2VzPjx2b2x1bWU+MTA8L3ZvbHVtZT48bnVtYmVyPjY8L251bWJlcj48
ZWRpdGlvbj4yMDExMDgwOTwvZWRpdGlvbj48a2V5d29yZHM+PGtleXdvcmQ+QW5pbWFsczwva2V5
d29yZD48a2V5d29yZD5BbnRpLUJhY3RlcmlhbCBBZ2VudHMvYWRtaW5pc3RyYXRpb24gJmFtcDsg
ZG9zYWdlLypwaGFybWFjb2xvZ3k8L2tleXdvcmQ+PGtleXdvcmQ+Qm9uZSBhbmQgQm9uZXMvKmRy
dWcgZWZmZWN0czwva2V5d29yZD48a2V5d29yZD5GcmFjdHVyZSBIZWFsaW5nLypkcnVnIGVmZmVj
dHM8L2tleXdvcmQ+PGtleXdvcmQ+SHVtYW5zPC9rZXl3b3JkPjwva2V5d29yZHM+PGRhdGVzPjx5
ZWFyPjIwMTE8L3llYXI+PHB1Yi1kYXRlcz48ZGF0ZT5Ob3Y8L2RhdGU+PC9wdWItZGF0ZXM+PC9k
YXRlcz48aXNibj4xNzQ0LTc2NFggKEVsZWN0cm9uaWMpJiN4RDsxNDc0LTAzMzggKExpbmtpbmcp
PC9pc2JuPjxhY2Nlc3Npb24tbnVtPjIxODI0MDM3PC9hY2Nlc3Npb24tbnVtPjx1cmxzPjxyZWxh
dGVkLXVybHM+PHVybD5odHRwczovL3d3dy5uY2JpLm5sbS5uaWguZ292L3B1Ym1lZC8yMTgyNDAz
NzwvdXJsPjwvcmVsYXRlZC11cmxzPjwvdXJscz48ZWxlY3Ryb25pYy1yZXNvdXJjZS1udW0+MTAu
MTUxNy8xNDc0MDMzOC4yMDExLjU4OTgzMzwvZWxlY3Ryb25pYy1yZXNvdXJjZS1udW0+PHJlbW90
ZS1kYXRhYmFzZS1uYW1lPk1lZGxpbmU8L3JlbW90ZS1kYXRhYmFzZS1uYW1lPjxyZW1vdGUtZGF0
YWJhc2UtcHJvdmlkZXI+TkxNPC9yZW1vdGUtZGF0YWJhc2UtcHJvdmlkZXI+PC9yZWNvcmQ+PC9D
aXRlPjwvRW5kTm90ZT5=
</w:fldData>
        </w:fldChar>
      </w:r>
      <w:r w:rsidR="00EB5F7B" w:rsidRPr="001E3493">
        <w:instrText xml:space="preserve"> ADDIN EN.CITE </w:instrText>
      </w:r>
      <w:r w:rsidR="00EB5F7B" w:rsidRPr="001E3493">
        <w:fldChar w:fldCharType="begin">
          <w:fldData xml:space="preserve">PEVuZE5vdGU+PENpdGU+PEF1dGhvcj5Bcm5vbGQ8L0F1dGhvcj48WWVhcj4yMDE2PC9ZZWFyPjxS
ZWNOdW0+OTU8L1JlY051bT48RGlzcGxheVRleHQ+WzE1OSwgMTYwXTwvRGlzcGxheVRleHQ+PHJl
Y29yZD48cmVjLW51bWJlcj45NTwvcmVjLW51bWJlcj48Zm9yZWlnbi1rZXlzPjxrZXkgYXBwPSJF
TiIgZGItaWQ9InhhZXZ6ZmQ5bHdheHNjZXN3MGM1OWRlZTJlZXY5ZWVmYXR2dCIgdGltZXN0YW1w
PSIxNzMzMjY5MzQ4Ij45NTwva2V5PjwvZm9yZWlnbi1rZXlzPjxyZWYtdHlwZSBuYW1lPSJKb3Vy
bmFsIEFydGljbGUiPjE3PC9yZWYtdHlwZT48Y29udHJpYnV0b3JzPjxhdXRob3JzPjxhdXRob3I+
QXJub2xkLCBQLiBNLjwvYXV0aG9yPjxhdXRob3I+R2hvZ2F3YWxhLCBaLjwvYXV0aG9yPjxhdXRo
b3I+VGFtZXJsZXIsIEMuPC9hdXRob3I+PC9hdXRob3JzPjwvY29udHJpYnV0b3JzPjxhdXRoLWFk
ZHJlc3M+RGVwYXJ0bWVudCBvZiBOZXVyb3N1cmdlcnksIFRoZSBVbml2ZXJzaXR5IG9mIEthbnNh
cyBNZWRpY2FsIENlbnRlcjsmI3hEO0RlcGFydG1lbnQgb2YgTmV1cm9zdXJnZXJ5LCBMYWhleSBD
bGluaWMsIEJ1cmxpbmd0b24sIE1hc3NhY2h1c2V0dHMuJiN4RDtEZXBhcnRtZW50IG9mIE1lY2hh
bmljYWwgRW5naW5lZXJpbmcsIFRoZSBVbml2ZXJzaXR5IG9mIEthbnNhcywgS2Fuc2FzIENpdHks
IEthbnNhczsgYW5kLjwvYXV0aC1hZGRyZXNzPjx0aXRsZXM+PHRpdGxlPkVkaXRvcmlhbDogVmFu
Y29teWNpbiwgYm9uZSBncm93dGgsIGFuZCB3b3VuZCBoZWFsaW5nPC90aXRsZT48c2Vjb25kYXJ5
LXRpdGxlPkogTmV1cm9zdXJnIFNwaW5lPC9zZWNvbmRhcnktdGl0bGU+PC90aXRsZXM+PHBlcmlv
ZGljYWw+PGZ1bGwtdGl0bGU+SiBOZXVyb3N1cmcgU3BpbmU8L2Z1bGwtdGl0bGU+PC9wZXJpb2Rp
Y2FsPjxwYWdlcz4xNDUtNjwvcGFnZXM+PHZvbHVtZT4yNTwvdm9sdW1lPjxudW1iZXI+MjwvbnVt
YmVyPjxlZGl0aW9uPjIwMTYwNDAxPC9lZGl0aW9uPjxrZXl3b3Jkcz48a2V5d29yZD5BbmltYWxz
PC9rZXl3b3JkPjxrZXl3b3JkPkFudGktQmFjdGVyaWFsIEFnZW50cy8qYWR2ZXJzZSBlZmZlY3Rz
L2Vjb25vbWljcy8qdGhlcmFwZXV0aWMgdXNlPC9rZXl3b3JkPjxrZXl3b3JkPkJvbmUgRGV2ZWxv
cG1lbnQvKmRydWcgZWZmZWN0czwva2V5d29yZD48a2V5d29yZD5EaXNlYXNlIE1vZGVscywgQW5p
bWFsPC9rZXl3b3JkPjxrZXl3b3JkPkh1bWFuczwva2V5d29yZD48a2V5d29yZD5TcGluYWwgRnVz
aW9uL2FkdmVyc2UgZWZmZWN0cy9lY29ub21pY3MvbWV0aG9kczwva2V5d29yZD48a2V5d29yZD5T
cGluZS9kcnVnIGVmZmVjdHMvcGh5c2lvcGF0aG9sb2d5L3N1cmdlcnk8L2tleXdvcmQ+PGtleXdv
cmQ+U3VyZ2ljYWwgV291bmQgSW5mZWN0aW9uL2Vjb25vbWljcy8qcHJldmVudGlvbiAmYW1wOyBj
b250cm9sPC9rZXl3b3JkPjxrZXl3b3JkPlZhbmNvbXljaW4vKmFkdmVyc2UgZWZmZWN0cy9lY29u
b21pY3MvKnRoZXJhcGV1dGljIHVzZTwva2V5d29yZD48a2V5d29yZD5Xb3VuZCBIZWFsaW5nLypk
cnVnIGVmZmVjdHM8L2tleXdvcmQ+PC9rZXl3b3Jkcz48ZGF0ZXM+PHllYXI+MjAxNjwveWVhcj48
cHViLWRhdGVzPjxkYXRlPkF1ZzwvZGF0ZT48L3B1Yi1kYXRlcz48L2RhdGVzPjxpc2JuPjE1NDct
NTY0NiAoRWxlY3Ryb25pYykmI3hEOzE1NDctNTY0NiAoTGlua2luZyk8L2lzYm4+PGFjY2Vzc2lv
bi1udW0+MjcwMzU1MDg8L2FjY2Vzc2lvbi1udW0+PHVybHM+PHJlbGF0ZWQtdXJscz48dXJsPmh0
dHBzOi8vd3d3Lm5jYmkubmxtLm5paC5nb3YvcHVibWVkLzI3MDM1NTA4PC91cmw+PC9yZWxhdGVk
LXVybHM+PC91cmxzPjxlbGVjdHJvbmljLXJlc291cmNlLW51bT4xMC4zMTcxLzIwMTUuMTIuU1BJ
TkUxNTEzNTE8L2VsZWN0cm9uaWMtcmVzb3VyY2UtbnVtPjxyZW1vdGUtZGF0YWJhc2UtbmFtZT5N
ZWRsaW5lPC9yZW1vdGUtZGF0YWJhc2UtbmFtZT48cmVtb3RlLWRhdGFiYXNlLXByb3ZpZGVyPk5M
TTwvcmVtb3RlLWRhdGFiYXNlLXByb3ZpZGVyPjwvcmVjb3JkPjwvQ2l0ZT48Q2l0ZT48QXV0aG9y
PlBvdW50b3M8L0F1dGhvcj48WWVhcj4yMDExPC9ZZWFyPjxSZWNOdW0+MTc3PC9SZWNOdW0+PHJl
Y29yZD48cmVjLW51bWJlcj4xNzc8L3JlYy1udW1iZXI+PGZvcmVpZ24ta2V5cz48a2V5IGFwcD0i
RU4iIGRiLWlkPSJ4YWV2emZkOWx3YXhzY2VzdzBjNTlkZWUyZWV2OWVlZmF0dnQiIHRpbWVzdGFt
cD0iMTczNjI2NzY2MCI+MTc3PC9rZXk+PC9mb3JlaWduLWtleXM+PHJlZi10eXBlIG5hbWU9Ikpv
dXJuYWwgQXJ0aWNsZSI+MTc8L3JlZi10eXBlPjxjb250cmlidXRvcnM+PGF1dGhvcnM+PGF1dGhv
cj5Qb3VudG9zLCBJLjwvYXV0aG9yPjxhdXRob3I+R2VvcmdvdWxpLCBULjwvYXV0aG9yPjxhdXRo
b3I+QmlyZCwgSC48L2F1dGhvcj48YXV0aG9yPktvbnRha2lzLCBHLjwvYXV0aG9yPjxhdXRob3I+
R2lhbm5vdWRpcywgUC4gVi48L2F1dGhvcj48L2F1dGhvcnM+PC9jb250cmlidXRvcnM+PGF1dGgt
YWRkcmVzcz5Vbml2ZXJzaXR5IG9mIExlZWRzLCBTY2hvb2wgb2YgTWVkaWNpbmUsIEFjYWRlbWlj
IERlcGFydG1lbnQgb2YgVHJhdW1hICZhbXA7IE9ydGhvcGFlZGljcywgTGVlZHMsIFVLLjwvYXV0
aC1hZGRyZXNzPjx0aXRsZXM+PHRpdGxlPlRoZSBlZmZlY3Qgb2YgYW50aWJpb3RpY3Mgb24gYm9u
ZSBoZWFsaW5nOiBjdXJyZW50IGV2aWRlbmNlPC90aXRsZT48c2Vjb25kYXJ5LXRpdGxlPkV4cGVy
dCBPcGluIERydWcgU2FmPC9zZWNvbmRhcnktdGl0bGU+PC90aXRsZXM+PHBlcmlvZGljYWw+PGZ1
bGwtdGl0bGU+RXhwZXJ0IE9waW4gRHJ1ZyBTYWY8L2Z1bGwtdGl0bGU+PC9wZXJpb2RpY2FsPjxw
YWdlcz45MzUtNDU8L3BhZ2VzPjx2b2x1bWU+MTA8L3ZvbHVtZT48bnVtYmVyPjY8L251bWJlcj48
ZWRpdGlvbj4yMDExMDgwOTwvZWRpdGlvbj48a2V5d29yZHM+PGtleXdvcmQ+QW5pbWFsczwva2V5
d29yZD48a2V5d29yZD5BbnRpLUJhY3RlcmlhbCBBZ2VudHMvYWRtaW5pc3RyYXRpb24gJmFtcDsg
ZG9zYWdlLypwaGFybWFjb2xvZ3k8L2tleXdvcmQ+PGtleXdvcmQ+Qm9uZSBhbmQgQm9uZXMvKmRy
dWcgZWZmZWN0czwva2V5d29yZD48a2V5d29yZD5GcmFjdHVyZSBIZWFsaW5nLypkcnVnIGVmZmVj
dHM8L2tleXdvcmQ+PGtleXdvcmQ+SHVtYW5zPC9rZXl3b3JkPjwva2V5d29yZHM+PGRhdGVzPjx5
ZWFyPjIwMTE8L3llYXI+PHB1Yi1kYXRlcz48ZGF0ZT5Ob3Y8L2RhdGU+PC9wdWItZGF0ZXM+PC9k
YXRlcz48aXNibj4xNzQ0LTc2NFggKEVsZWN0cm9uaWMpJiN4RDsxNDc0LTAzMzggKExpbmtpbmcp
PC9pc2JuPjxhY2Nlc3Npb24tbnVtPjIxODI0MDM3PC9hY2Nlc3Npb24tbnVtPjx1cmxzPjxyZWxh
dGVkLXVybHM+PHVybD5odHRwczovL3d3dy5uY2JpLm5sbS5uaWguZ292L3B1Ym1lZC8yMTgyNDAz
NzwvdXJsPjwvcmVsYXRlZC11cmxzPjwvdXJscz48ZWxlY3Ryb25pYy1yZXNvdXJjZS1udW0+MTAu
MTUxNy8xNDc0MDMzOC4yMDExLjU4OTgzMzwvZWxlY3Ryb25pYy1yZXNvdXJjZS1udW0+PHJlbW90
ZS1kYXRhYmFzZS1uYW1lPk1lZGxpbmU8L3JlbW90ZS1kYXRhYmFzZS1uYW1lPjxyZW1vdGUtZGF0
YWJhc2UtcHJvdmlkZXI+TkxNPC9yZW1vdGUtZGF0YWJhc2UtcHJvdmlkZXI+PC9yZWNvcmQ+PC9D
aXRlPjwvRW5kTm90ZT5=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[159, 160]</w:t>
      </w:r>
      <w:r w:rsidRPr="001E3493">
        <w:fldChar w:fldCharType="end"/>
      </w:r>
      <w:r w:rsidRPr="001E3493">
        <w:t xml:space="preserve"> as it does not affect osteoblast activity</w:t>
      </w:r>
      <w:r w:rsidRPr="001E3493">
        <w:fldChar w:fldCharType="begin">
          <w:fldData xml:space="preserve">PEVuZE5vdGU+PENpdGU+PEF1dGhvcj5QaGlscDwvQXV0aG9yPjxZZWFyPjIwMTc8L1llYXI+PFJl
Y051bT45NjwvUmVjTnVtPjxEaXNwbGF5VGV4dD5bNjAsIDE2MV08L0Rpc3BsYXlUZXh0PjxyZWNv
cmQ+PHJlYy1udW1iZXI+OTY8L3JlYy1udW1iZXI+PGZvcmVpZ24ta2V5cz48a2V5IGFwcD0iRU4i
IGRiLWlkPSJ4YWV2emZkOWx3YXhzY2VzdzBjNTlkZWUyZWV2OWVlZmF0dnQiIHRpbWVzdGFtcD0i
MTczMzI2OTQ1MiI+OTY8L2tleT48L2ZvcmVpZ24ta2V5cz48cmVmLXR5cGUgbmFtZT0iSm91cm5h
bCBBcnRpY2xlIj4xNzwvcmVmLXR5cGU+PGNvbnRyaWJ1dG9ycz48YXV0aG9ycz48YXV0aG9yPlBo
aWxwLCBBLiBNLjwvYXV0aG9yPjxhdXRob3I+UmFqYSwgUy48L2F1dGhvcj48YXV0aG9yPlBoaWxw
LCBBLjwvYXV0aG9yPjxhdXRob3I+TmV3dG9uIEVkZSwgTS4gUC48L2F1dGhvcj48YXV0aG9yPkpv
bmVzLCBTLiBXLjwvYXV0aG9yPjwvYXV0aG9ycz48L2NvbnRyaWJ1dG9ycz48YXV0aC1hZGRyZXNz
Pk1SQy1BUlVLIENlbnRyZSBmb3IgTXVzY3Vsb3NrZWxldGFsIEFnZWluZyBSZXNlYXJjaCwgSW5z
dGl0dXRlIG9mIEluZmxhbW1hdGlvbiBhbmQgQWdlaW5nLCBRdWVlbiBFbGl6YWJldGggSG9zcGl0
YWwsIFVuaXZlcnNpdHkgb2YgQmlybWluZ2hhbSwgQmlybWluZ2hhbSwgVW5pdGVkIEtpbmdkb20u
JiN4RDtUaGUgUm95YWwgT3J0aG9wYWVkaWMgSG9zcGl0YWwgTkhTIEZvdW5kYXRpb24gVHJ1c3Qs
IEJyaXN0b2wgUm9hZCBTb3V0aCwgTm9ydGhmaWVsZCwgQmlybWluZ2hhbSwgVW5pdGVkIEtpbmdk
b20uPC9hdXRoLWFkZHJlc3M+PHRpdGxlcz48dGl0bGU+VGhlIEVmZmVjdCBvZiBWYW5jb215Y2lu
IGFuZCBHZW50YW1pY2luIEFudGliaW90aWNzIG9uIEh1bWFuIE9zdGVvYmxhc3QgUHJvbGlmZXJh
dGlvbiwgTWV0YWJvbGljIEZ1bmN0aW9uLCBhbmQgQm9uZSBNaW5lcmFsaXphdGlvbjwvdGl0bGU+
PHNlY29uZGFyeS10aXRsZT5TcGluZSAoUGhpbGEgUGEgMTk3Nik8L3NlY29uZGFyeS10aXRsZT48
L3RpdGxlcz48cGVyaW9kaWNhbD48ZnVsbC10aXRsZT5TcGluZSAoUGhpbGEgUGEgMTk3Nik8L2Z1
bGwtdGl0bGU+PC9wZXJpb2RpY2FsPjxwYWdlcz4yMDItMjA3PC9wYWdlcz48dm9sdW1lPjQyPC92
b2x1bWU+PG51bWJlcj4zPC9udW1iZXI+PGtleXdvcmRzPjxrZXl3b3JkPkFudGktQmFjdGVyaWFs
IEFnZW50cy8qcGhhcm1hY29sb2d5PC9rZXl3b3JkPjxrZXl3b3JkPkNlbGwgUHJvbGlmZXJhdGlv
bi8qZHJ1ZyBlZmZlY3RzPC9rZXl3b3JkPjxrZXl3b3JkPkNlbGxzLCBDdWx0dXJlZDwva2V5d29y
ZD48a2V5d29yZD5HZW50YW1pY2lucy8qcGhhcm1hY29sb2d5PC9rZXl3b3JkPjxrZXl3b3JkPkh1
bWFuczwva2V5d29yZD48a2V5d29yZD5Pc3Rlb2JsYXN0cy8qZHJ1ZyBlZmZlY3RzPC9rZXl3b3Jk
PjxrZXl3b3JkPk9zdGVvZ2VuZXNpcy8qZHJ1ZyBlZmZlY3RzPC9rZXl3b3JkPjxrZXl3b3JkPlBv
dmlkb25lLUlvZGluZS90aGVyYXBldXRpYyB1c2U8L2tleXdvcmQ+PGtleXdvcmQ+U3VyZ2ljYWwg
V291bmQgSW5mZWN0aW9uL2RydWcgdGhlcmFweTwva2V5d29yZD48a2V5d29yZD5UZXRyYXpvbGl1
bSBTYWx0cy90aGVyYXBldXRpYyB1c2U8L2tleXdvcmQ+PGtleXdvcmQ+VGhpYXpvbGVzL3RoZXJh
cGV1dGljIHVzZTwva2V5d29yZD48a2V5d29yZD5WYW5jb215Y2luLypwaGFybWFjb2xvZ3k8L2tl
eXdvcmQ+PC9rZXl3b3Jkcz48ZGF0ZXM+PHllYXI+MjAxNzwveWVhcj48cHViLWRhdGVzPjxkYXRl
PkZlYjwvZGF0ZT48L3B1Yi1kYXRlcz48L2RhdGVzPjxpc2JuPjE1MjgtMTE1OSAoRWxlY3Ryb25p
YykmI3hEOzAzNjItMjQzNiAoTGlua2luZyk8L2lzYm4+PGFjY2Vzc2lvbi1udW0+MjgxMjE5NjM8
L2FjY2Vzc2lvbi1udW0+PHVybHM+PHJlbGF0ZWQtdXJscz48dXJsPmh0dHBzOi8vd3d3Lm5jYmku
bmxtLm5paC5nb3YvcHVibWVkLzI4MTIxOTYzPC91cmw+PC9yZWxhdGVkLXVybHM+PC91cmxzPjxl
bGVjdHJvbmljLXJlc291cmNlLW51bT4xMC4xMDk3L0JSUy4wMDAwMDAwMDAwMDAxNzEyPC9lbGVj
dHJvbmljLXJlc291cmNlLW51bT48cmVtb3RlLWRhdGFiYXNlLW5hbWU+TWVkbGluZTwvcmVtb3Rl
LWRhdGFiYXNlLW5hbWU+PHJlbW90ZS1kYXRhYmFzZS1wcm92aWRlcj5OTE08L3JlbW90ZS1kYXRh
YmFzZS1wcm92aWRlcj48L3JlY29yZD48L0NpdGU+PENpdGU+PEF1dGhvcj5LYWxsYWxhPC9BdXRo
b3I+PFllYXI+MjAxMjwvWWVhcj48UmVjTnVtPjE3ODwvUmVjTnVtPjxyZWNvcmQ+PHJlYy1udW1i
ZXI+MTc4PC9yZWMtbnVtYmVyPjxmb3JlaWduLWtleXM+PGtleSBhcHA9IkVOIiBkYi1pZD0ieGFl
dnpmZDlsd2F4c2Nlc3cwYzU5ZGVlMmVldjllZWZhdHZ0IiB0aW1lc3RhbXA9IjE3MzYyNjgzODAi
PjE3ODwva2V5PjwvZm9yZWlnbi1rZXlzPjxyZWYtdHlwZSBuYW1lPSJKb3VybmFsIEFydGljbGUi
PjE3PC9yZWYtdHlwZT48Y29udHJpYnV0b3JzPjxhdXRob3JzPjxhdXRob3I+S2FsbGFsYSwgUi48
L2F1dGhvcj48YXV0aG9yPkdyYWhhbSwgUy4gTS48L2F1dGhvcj48YXV0aG9yPk5pa2toYWgsIEQu
PC9hdXRob3I+PGF1dGhvcj5LeXJrb3MsIE0uPC9hdXRob3I+PGF1dGhvcj5IZWxpb3RpcywgTS48
L2F1dGhvcj48YXV0aG9yPk1hbnRhbGFyaXMsIEEuPC9hdXRob3I+PGF1dGhvcj5Uc2lyaWRpcywg
RS48L2F1dGhvcj48L2F1dGhvcnM+PC9jb250cmlidXRvcnM+PGF1dGgtYWRkcmVzcz5MZWVkcyBV
bml2ZXJzaXR5LCBMZWVkcyBTY2hvb2wgb2YgTWVkaWNpbmUsIEFjYWRlbWljIE9ydGhvcGFlZGlj
IERlcGFydG1lbnQsIExlZWRzIEdlbmVyYWwgSW5maXJtYXJ5LCBMZWVkcywgTFMxIDNFWCwgVUsu
PC9hdXRoLWFkZHJlc3M+PHRpdGxlcz48dGl0bGU+SW4gdml0cm8gYW5kIGluIHZpdm8gZWZmZWN0
cyBvZiBhbnRpYmlvdGljcyBvbiBib25lIGNlbGwgbWV0YWJvbGlzbSBhbmQgZnJhY3R1cmUgaGVh
bGluZzwvdGl0bGU+PHNlY29uZGFyeS10aXRsZT5FeHBlcnQgT3BpbiBEcnVnIFNhZjwvc2Vjb25k
YXJ5LXRpdGxlPjwvdGl0bGVzPjxwZXJpb2RpY2FsPjxmdWxsLXRpdGxlPkV4cGVydCBPcGluIERy
dWcgU2FmPC9mdWxsLXRpdGxlPjwvcGVyaW9kaWNhbD48cGFnZXM+MTUtMzI8L3BhZ2VzPjx2b2x1
bWU+MTE8L3ZvbHVtZT48bnVtYmVyPjE8L251bWJlcj48ZWRpdGlvbj4yMDExMTIxMjwvZWRpdGlv
bj48a2V5d29yZHM+PGtleXdvcmQ+QWRtaW5pc3RyYXRpb24sIFRvcGljYWw8L2tleXdvcmQ+PGtl
eXdvcmQ+QW5pbWFsczwva2V5d29yZD48a2V5d29yZD5BbnRpLUJhY3RlcmlhbCBBZ2VudHMvYWRt
aW5pc3RyYXRpb24gJmFtcDsgZG9zYWdlLyphZHZlcnNlIGVmZmVjdHMvcGhhcm1hY29sb2d5PC9r
ZXl3b3JkPjxrZXl3b3JkPkJhY3RlcmlhL2RydWcgZWZmZWN0czwva2V5d29yZD48a2V5d29yZD5C
b25lIGFuZCBCb25lcy9jeXRvbG9neS8qZHJ1ZyBlZmZlY3RzPC9rZXl3b3JkPjxrZXl3b3JkPkRv
c2UtUmVzcG9uc2UgUmVsYXRpb25zaGlwLCBEcnVnPC9rZXl3b3JkPjxrZXl3b3JkPkZyYWN0dXJl
IEhlYWxpbmcvKmRydWcgZWZmZWN0czwva2V5d29yZD48a2V5d29yZD5IdW1hbnM8L2tleXdvcmQ+
PGtleXdvcmQ+TWl0b2Nob25kcmlhL2RydWcgZWZmZWN0cy9tZXRhYm9saXNtPC9rZXl3b3JkPjwv
a2V5d29yZHM+PGRhdGVzPjx5ZWFyPjIwMTI8L3llYXI+PHB1Yi1kYXRlcz48ZGF0ZT5KYW48L2Rh
dGU+PC9wdWItZGF0ZXM+PC9kYXRlcz48aXNibj4xNzQ0LTc2NFggKEVsZWN0cm9uaWMpJiN4RDsx
NDc0LTAzMzggKExpbmtpbmcpPC9pc2JuPjxhY2Nlc3Npb24tbnVtPjIyMTQ5NDU0PC9hY2Nlc3Np
b24tbnVtPjx1cmxzPjxyZWxhdGVkLXVybHM+PHVybD5odHRwczovL3d3dy5uY2JpLm5sbS5uaWgu
Z292L3B1Ym1lZC8yMjE0OTQ1NDwvdXJsPjwvcmVsYXRlZC11cmxzPjwvdXJscz48ZWxlY3Ryb25p
Yy1yZXNvdXJjZS1udW0+MTAuMTUxNy8xNDc0MDMzOC4yMDEyLjY0Mzg2NzwvZWxlY3Ryb25pYy1y
ZXNvdXJjZS1udW0+PHJlbW90ZS1kYXRhYmFzZS1uYW1lPk1lZGxpbmU8L3JlbW90ZS1kYXRhYmFz
ZS1uYW1lPjxyZW1vdGUtZGF0YWJhc2UtcHJvdmlkZXI+TkxNPC9yZW1vdGUtZGF0YWJhc2UtcHJv
dmlkZXI+PC9yZWNvcmQ+PC9DaXRlPjwvRW5kTm90ZT5=
</w:fldData>
        </w:fldChar>
      </w:r>
      <w:r w:rsidR="00EB5F7B" w:rsidRPr="001E3493">
        <w:instrText xml:space="preserve"> ADDIN EN.CITE </w:instrText>
      </w:r>
      <w:r w:rsidR="00EB5F7B" w:rsidRPr="001E3493">
        <w:fldChar w:fldCharType="begin">
          <w:fldData xml:space="preserve">PEVuZE5vdGU+PENpdGU+PEF1dGhvcj5QaGlscDwvQXV0aG9yPjxZZWFyPjIwMTc8L1llYXI+PFJl
Y051bT45NjwvUmVjTnVtPjxEaXNwbGF5VGV4dD5bNjAsIDE2MV08L0Rpc3BsYXlUZXh0PjxyZWNv
cmQ+PHJlYy1udW1iZXI+OTY8L3JlYy1udW1iZXI+PGZvcmVpZ24ta2V5cz48a2V5IGFwcD0iRU4i
IGRiLWlkPSJ4YWV2emZkOWx3YXhzY2VzdzBjNTlkZWUyZWV2OWVlZmF0dnQiIHRpbWVzdGFtcD0i
MTczMzI2OTQ1MiI+OTY8L2tleT48L2ZvcmVpZ24ta2V5cz48cmVmLXR5cGUgbmFtZT0iSm91cm5h
bCBBcnRpY2xlIj4xNzwvcmVmLXR5cGU+PGNvbnRyaWJ1dG9ycz48YXV0aG9ycz48YXV0aG9yPlBo
aWxwLCBBLiBNLjwvYXV0aG9yPjxhdXRob3I+UmFqYSwgUy48L2F1dGhvcj48YXV0aG9yPlBoaWxw
LCBBLjwvYXV0aG9yPjxhdXRob3I+TmV3dG9uIEVkZSwgTS4gUC48L2F1dGhvcj48YXV0aG9yPkpv
bmVzLCBTLiBXLjwvYXV0aG9yPjwvYXV0aG9ycz48L2NvbnRyaWJ1dG9ycz48YXV0aC1hZGRyZXNz
Pk1SQy1BUlVLIENlbnRyZSBmb3IgTXVzY3Vsb3NrZWxldGFsIEFnZWluZyBSZXNlYXJjaCwgSW5z
dGl0dXRlIG9mIEluZmxhbW1hdGlvbiBhbmQgQWdlaW5nLCBRdWVlbiBFbGl6YWJldGggSG9zcGl0
YWwsIFVuaXZlcnNpdHkgb2YgQmlybWluZ2hhbSwgQmlybWluZ2hhbSwgVW5pdGVkIEtpbmdkb20u
JiN4RDtUaGUgUm95YWwgT3J0aG9wYWVkaWMgSG9zcGl0YWwgTkhTIEZvdW5kYXRpb24gVHJ1c3Qs
IEJyaXN0b2wgUm9hZCBTb3V0aCwgTm9ydGhmaWVsZCwgQmlybWluZ2hhbSwgVW5pdGVkIEtpbmdk
b20uPC9hdXRoLWFkZHJlc3M+PHRpdGxlcz48dGl0bGU+VGhlIEVmZmVjdCBvZiBWYW5jb215Y2lu
IGFuZCBHZW50YW1pY2luIEFudGliaW90aWNzIG9uIEh1bWFuIE9zdGVvYmxhc3QgUHJvbGlmZXJh
dGlvbiwgTWV0YWJvbGljIEZ1bmN0aW9uLCBhbmQgQm9uZSBNaW5lcmFsaXphdGlvbjwvdGl0bGU+
PHNlY29uZGFyeS10aXRsZT5TcGluZSAoUGhpbGEgUGEgMTk3Nik8L3NlY29uZGFyeS10aXRsZT48
L3RpdGxlcz48cGVyaW9kaWNhbD48ZnVsbC10aXRsZT5TcGluZSAoUGhpbGEgUGEgMTk3Nik8L2Z1
bGwtdGl0bGU+PC9wZXJpb2RpY2FsPjxwYWdlcz4yMDItMjA3PC9wYWdlcz48dm9sdW1lPjQyPC92
b2x1bWU+PG51bWJlcj4zPC9udW1iZXI+PGtleXdvcmRzPjxrZXl3b3JkPkFudGktQmFjdGVyaWFs
IEFnZW50cy8qcGhhcm1hY29sb2d5PC9rZXl3b3JkPjxrZXl3b3JkPkNlbGwgUHJvbGlmZXJhdGlv
bi8qZHJ1ZyBlZmZlY3RzPC9rZXl3b3JkPjxrZXl3b3JkPkNlbGxzLCBDdWx0dXJlZDwva2V5d29y
ZD48a2V5d29yZD5HZW50YW1pY2lucy8qcGhhcm1hY29sb2d5PC9rZXl3b3JkPjxrZXl3b3JkPkh1
bWFuczwva2V5d29yZD48a2V5d29yZD5Pc3Rlb2JsYXN0cy8qZHJ1ZyBlZmZlY3RzPC9rZXl3b3Jk
PjxrZXl3b3JkPk9zdGVvZ2VuZXNpcy8qZHJ1ZyBlZmZlY3RzPC9rZXl3b3JkPjxrZXl3b3JkPlBv
dmlkb25lLUlvZGluZS90aGVyYXBldXRpYyB1c2U8L2tleXdvcmQ+PGtleXdvcmQ+U3VyZ2ljYWwg
V291bmQgSW5mZWN0aW9uL2RydWcgdGhlcmFweTwva2V5d29yZD48a2V5d29yZD5UZXRyYXpvbGl1
bSBTYWx0cy90aGVyYXBldXRpYyB1c2U8L2tleXdvcmQ+PGtleXdvcmQ+VGhpYXpvbGVzL3RoZXJh
cGV1dGljIHVzZTwva2V5d29yZD48a2V5d29yZD5WYW5jb215Y2luLypwaGFybWFjb2xvZ3k8L2tl
eXdvcmQ+PC9rZXl3b3Jkcz48ZGF0ZXM+PHllYXI+MjAxNzwveWVhcj48cHViLWRhdGVzPjxkYXRl
PkZlYjwvZGF0ZT48L3B1Yi1kYXRlcz48L2RhdGVzPjxpc2JuPjE1MjgtMTE1OSAoRWxlY3Ryb25p
YykmI3hEOzAzNjItMjQzNiAoTGlua2luZyk8L2lzYm4+PGFjY2Vzc2lvbi1udW0+MjgxMjE5NjM8
L2FjY2Vzc2lvbi1udW0+PHVybHM+PHJlbGF0ZWQtdXJscz48dXJsPmh0dHBzOi8vd3d3Lm5jYmku
bmxtLm5paC5nb3YvcHVibWVkLzI4MTIxOTYzPC91cmw+PC9yZWxhdGVkLXVybHM+PC91cmxzPjxl
bGVjdHJvbmljLXJlc291cmNlLW51bT4xMC4xMDk3L0JSUy4wMDAwMDAwMDAwMDAxNzEyPC9lbGVj
dHJvbmljLXJlc291cmNlLW51bT48cmVtb3RlLWRhdGFiYXNlLW5hbWU+TWVkbGluZTwvcmVtb3Rl
LWRhdGFiYXNlLW5hbWU+PHJlbW90ZS1kYXRhYmFzZS1wcm92aWRlcj5OTE08L3JlbW90ZS1kYXRh
YmFzZS1wcm92aWRlcj48L3JlY29yZD48L0NpdGU+PENpdGU+PEF1dGhvcj5LYWxsYWxhPC9BdXRo
b3I+PFllYXI+MjAxMjwvWWVhcj48UmVjTnVtPjE3ODwvUmVjTnVtPjxyZWNvcmQ+PHJlYy1udW1i
ZXI+MTc4PC9yZWMtbnVtYmVyPjxmb3JlaWduLWtleXM+PGtleSBhcHA9IkVOIiBkYi1pZD0ieGFl
dnpmZDlsd2F4c2Nlc3cwYzU5ZGVlMmVldjllZWZhdHZ0IiB0aW1lc3RhbXA9IjE3MzYyNjgzODAi
PjE3ODwva2V5PjwvZm9yZWlnbi1rZXlzPjxyZWYtdHlwZSBuYW1lPSJKb3VybmFsIEFydGljbGUi
PjE3PC9yZWYtdHlwZT48Y29udHJpYnV0b3JzPjxhdXRob3JzPjxhdXRob3I+S2FsbGFsYSwgUi48
L2F1dGhvcj48YXV0aG9yPkdyYWhhbSwgUy4gTS48L2F1dGhvcj48YXV0aG9yPk5pa2toYWgsIEQu
PC9hdXRob3I+PGF1dGhvcj5LeXJrb3MsIE0uPC9hdXRob3I+PGF1dGhvcj5IZWxpb3RpcywgTS48
L2F1dGhvcj48YXV0aG9yPk1hbnRhbGFyaXMsIEEuPC9hdXRob3I+PGF1dGhvcj5Uc2lyaWRpcywg
RS48L2F1dGhvcj48L2F1dGhvcnM+PC9jb250cmlidXRvcnM+PGF1dGgtYWRkcmVzcz5MZWVkcyBV
bml2ZXJzaXR5LCBMZWVkcyBTY2hvb2wgb2YgTWVkaWNpbmUsIEFjYWRlbWljIE9ydGhvcGFlZGlj
IERlcGFydG1lbnQsIExlZWRzIEdlbmVyYWwgSW5maXJtYXJ5LCBMZWVkcywgTFMxIDNFWCwgVUsu
PC9hdXRoLWFkZHJlc3M+PHRpdGxlcz48dGl0bGU+SW4gdml0cm8gYW5kIGluIHZpdm8gZWZmZWN0
cyBvZiBhbnRpYmlvdGljcyBvbiBib25lIGNlbGwgbWV0YWJvbGlzbSBhbmQgZnJhY3R1cmUgaGVh
bGluZzwvdGl0bGU+PHNlY29uZGFyeS10aXRsZT5FeHBlcnQgT3BpbiBEcnVnIFNhZjwvc2Vjb25k
YXJ5LXRpdGxlPjwvdGl0bGVzPjxwZXJpb2RpY2FsPjxmdWxsLXRpdGxlPkV4cGVydCBPcGluIERy
dWcgU2FmPC9mdWxsLXRpdGxlPjwvcGVyaW9kaWNhbD48cGFnZXM+MTUtMzI8L3BhZ2VzPjx2b2x1
bWU+MTE8L3ZvbHVtZT48bnVtYmVyPjE8L251bWJlcj48ZWRpdGlvbj4yMDExMTIxMjwvZWRpdGlv
bj48a2V5d29yZHM+PGtleXdvcmQ+QWRtaW5pc3RyYXRpb24sIFRvcGljYWw8L2tleXdvcmQ+PGtl
eXdvcmQ+QW5pbWFsczwva2V5d29yZD48a2V5d29yZD5BbnRpLUJhY3RlcmlhbCBBZ2VudHMvYWRt
aW5pc3RyYXRpb24gJmFtcDsgZG9zYWdlLyphZHZlcnNlIGVmZmVjdHMvcGhhcm1hY29sb2d5PC9r
ZXl3b3JkPjxrZXl3b3JkPkJhY3RlcmlhL2RydWcgZWZmZWN0czwva2V5d29yZD48a2V5d29yZD5C
b25lIGFuZCBCb25lcy9jeXRvbG9neS8qZHJ1ZyBlZmZlY3RzPC9rZXl3b3JkPjxrZXl3b3JkPkRv
c2UtUmVzcG9uc2UgUmVsYXRpb25zaGlwLCBEcnVnPC9rZXl3b3JkPjxrZXl3b3JkPkZyYWN0dXJl
IEhlYWxpbmcvKmRydWcgZWZmZWN0czwva2V5d29yZD48a2V5d29yZD5IdW1hbnM8L2tleXdvcmQ+
PGtleXdvcmQ+TWl0b2Nob25kcmlhL2RydWcgZWZmZWN0cy9tZXRhYm9saXNtPC9rZXl3b3JkPjwv
a2V5d29yZHM+PGRhdGVzPjx5ZWFyPjIwMTI8L3llYXI+PHB1Yi1kYXRlcz48ZGF0ZT5KYW48L2Rh
dGU+PC9wdWItZGF0ZXM+PC9kYXRlcz48aXNibj4xNzQ0LTc2NFggKEVsZWN0cm9uaWMpJiN4RDsx
NDc0LTAzMzggKExpbmtpbmcpPC9pc2JuPjxhY2Nlc3Npb24tbnVtPjIyMTQ5NDU0PC9hY2Nlc3Np
b24tbnVtPjx1cmxzPjxyZWxhdGVkLXVybHM+PHVybD5odHRwczovL3d3dy5uY2JpLm5sbS5uaWgu
Z292L3B1Ym1lZC8yMjE0OTQ1NDwvdXJsPjwvcmVsYXRlZC11cmxzPjwvdXJscz48ZWxlY3Ryb25p
Yy1yZXNvdXJjZS1udW0+MTAuMTUxNy8xNDc0MDMzOC4yMDEyLjY0Mzg2NzwvZWxlY3Ryb25pYy1y
ZXNvdXJjZS1udW0+PHJlbW90ZS1kYXRhYmFzZS1uYW1lPk1lZGxpbmU8L3JlbW90ZS1kYXRhYmFz
ZS1uYW1lPjxyZW1vdGUtZGF0YWJhc2UtcHJvdmlkZXI+TkxNPC9yZW1vdGUtZGF0YWJhc2UtcHJv
dmlkZXI+PC9yZWNvcmQ+PC9DaXRlPjwvRW5kTm90ZT5=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[60, 161]</w:t>
      </w:r>
      <w:r w:rsidRPr="001E3493">
        <w:fldChar w:fldCharType="end"/>
      </w:r>
      <w:r w:rsidRPr="001E3493">
        <w:t xml:space="preserve">, in contrast, its presence has been linked to enhanced osteogenic activity. Vancomycin was found to possess osteogenic properties promoting bone repair and regeneration in vivo </w:t>
      </w:r>
      <w:r w:rsidRPr="001E3493">
        <w:fldChar w:fldCharType="begin">
          <w:fldData xml:space="preserve">PEVuZE5vdGU+PENpdGU+PEF1dGhvcj5DaGVuPC9BdXRob3I+PFllYXI+MjAyMzwvWWVhcj48UmVj
TnVtPjEwMTwvUmVjTnVtPjxEaXNwbGF5VGV4dD5bMTYyXTwvRGlzcGxheVRleHQ+PHJlY29yZD48
cmVjLW51bWJlcj4xMDE8L3JlYy1udW1iZXI+PGZvcmVpZ24ta2V5cz48a2V5IGFwcD0iRU4iIGRi
LWlkPSJ4YWV2emZkOWx3YXhzY2VzdzBjNTlkZWUyZWV2OWVlZmF0dnQiIHRpbWVzdGFtcD0iMTcz
MzMyNjM2NiI+MTAxPC9rZXk+PC9mb3JlaWduLWtleXM+PHJlZi10eXBlIG5hbWU9IkpvdXJuYWwg
QXJ0aWNsZSI+MTc8L3JlZi10eXBlPjxjb250cmlidXRvcnM+PGF1dGhvcnM+PGF1dGhvcj5DaGVu
LCBNLjwvYXV0aG9yPjxhdXRob3I+TGksIFkuPC9hdXRob3I+PGF1dGhvcj5Ib3UsIFcuIFguPC9h
dXRob3I+PGF1dGhvcj5QZW5nLCBELiBZLjwvYXV0aG9yPjxhdXRob3I+TGksIEouIEsuPC9hdXRo
b3I+PGF1dGhvcj5aaGFuZywgSC4gWC48L2F1dGhvcj48L2F1dGhvcnM+PC9jb250cmlidXRvcnM+
PGF1dGgtYWRkcmVzcz5EZXBhcnRtZW50IG9mIE9ydGhvcGVkaWMgU3VyZ2VyeSwgVGhlIEZpcnN0
IEFmZmlsaWF0ZWQgSG9zcGl0YWwgb2YgU2hhbmRvbmcgRmlyc3QgTWVkaWNhbCBVbml2ZXJzaXR5
LCBKaW5hbiwgU2hhbmRvbmcgUHJvdmluY2UsIDI1MDAxNCwgUGVvcGxlJmFwb3M7cyBSZXB1Ymxp
YyBvZiBDaGluYS4mI3hEO0RlcGFydG1lbnQgb2YgT3J0aG9wZWRpYyBTdXJnZXJ5LCBTaGFuZG9u
ZyBQcm92aW5jaWFsIFFpYW5mb3NoYW4gSG9zcGl0YWwsIFNoYW5kb25nIFVuaXZlcnNpdHksIEpp
bmFuLCBTaGFuZG9uZyBQcm92aW5jZSwgMjUwMDE0LCBQZW9wbGUmYXBvcztzIFJlcHVibGljIG9m
IENoaW5hLiYjeEQ7RGVwYXJ0bWVudCBvZiBTcGluZSBTdXJnZXJ5LCBTaGFuZG9uZyBVbml2ZXJz
aXR5IFFpbHUgSG9zcGl0YWwsIEppbmFuLCBTaGFuZG9uZywgMjUwMDAwLCBQZW9wbGUmYXBvcztz
IFJlcHVibGljIG9mIENoaW5hLjwvYXV0aC1hZGRyZXNzPjx0aXRsZXM+PHRpdGxlPlRoZSBBbnRp
YmFjdGVyaWFsIEVmZmVjdCwgQmlvY29tcGF0aWJpbGl0eSwgYW5kIE9zdGVvZ2VuZXNpcyBvZiBW
YW5jb215Y2luLU5hbm9kaWFtb25kIENvbXBvc2l0ZSBTY2FmZm9sZCBmb3IgSW5mZWN0ZWQgQm9u
ZSBEZWZlY3RzPC90aXRsZT48c2Vjb25kYXJ5LXRpdGxlPkludCBKIE5hbm9tZWRpY2luZTwvc2Vj
b25kYXJ5LXRpdGxlPjwvdGl0bGVzPjxwZXJpb2RpY2FsPjxmdWxsLXRpdGxlPkludCBKIE5hbm9t
ZWRpY2luZTwvZnVsbC10aXRsZT48L3BlcmlvZGljYWw+PHBhZ2VzPjEzNjUtMTM4MDwvcGFnZXM+
PHZvbHVtZT4xODwvdm9sdW1lPjxlZGl0aW9uPjIwMjMwMzIxPC9lZGl0aW9uPjxrZXl3b3Jkcz48
a2V5d29yZD5BbmltYWxzPC9rZXl3b3JkPjxrZXl3b3JkPipPc3Rlb2dlbmVzaXM8L2tleXdvcmQ+
PGtleXdvcmQ+VmFuY29teWNpbi9waGFybWFjb2xvZ3k8L2tleXdvcmQ+PGtleXdvcmQ+VGlzc3Vl
IFNjYWZmb2xkczwva2V5d29yZD48a2V5d29yZD4qTmFub2RpYW1vbmRzPC9rZXl3b3JkPjxrZXl3
b3JkPkFudGktQmFjdGVyaWFsIEFnZW50cy9waGFybWFjb2xvZ3k8L2tleXdvcmQ+PGtleXdvcmQ+
VGlzc3VlIEVuZ2luZWVyaW5nL21ldGhvZHM8L2tleXdvcmQ+PGtleXdvcmQ+Qm9uZSBSZWdlbmVy
YXRpb248L2tleXdvcmQ+PGtleXdvcmQ+YW50aWJhY3RlcmlhbCBlZmZlY3Q8L2tleXdvcmQ+PGtl
eXdvcmQ+aW5mZWN0ZWQgYm9uZSBkZWZlY3RzPC9rZXl3b3JkPjxrZXl3b3JkPm5hbm9kaWFtb25k
PC9rZXl3b3JkPjxrZXl3b3JkPnNjYWZmb2xkPC9rZXl3b3JkPjwva2V5d29yZHM+PGRhdGVzPjx5
ZWFyPjIwMjM8L3llYXI+PC9kYXRlcz48aXNibj4xMTc4LTIwMTMgKEVsZWN0cm9uaWMpJiN4RDsx
MTc2LTkxMTQgKFByaW50KSYjeEQ7MTE3Ni05MTE0IChMaW5raW5nKTwvaXNibj48YWNjZXNzaW9u
LW51bT4zNjk3NDA3MzwvYWNjZXNzaW9uLW51bT48dXJscz48cmVsYXRlZC11cmxzPjx1cmw+aHR0
cHM6Ly93d3cubmNiaS5ubG0ubmloLmdvdi9wdWJtZWQvMzY5NzQwNzM8L3VybD48L3JlbGF0ZWQt
dXJscz48L3VybHM+PGN1c3RvbTE+V2UgZGVjbGFyZSB0aGF0IG5vbmUgb2YgdGhlIGF1dGhvcnMg
aGF2ZSBhbnkgcG90ZW50aWFsIGZpbmFuY2lhbCBjb25mbGljdCBvZiBpbnRlcmVzdCByZWxhdGVk
IHRvIHRoaXMgbWFudXNjcmlwdC48L2N1c3RvbTE+PGN1c3RvbTI+UE1DMTAwMzk2NjQ8L2N1c3Rv
bTI+PGVsZWN0cm9uaWMtcmVzb3VyY2UtbnVtPjEwLjIxNDcvSUpOLlMzOTczMTY8L2VsZWN0cm9u
aWMtcmVzb3VyY2UtbnVtPjxyZW1vdGUtZGF0YWJhc2UtbmFtZT5NZWRsaW5lPC9yZW1vdGUtZGF0
YWJhc2UtbmFtZT48cmVtb3RlLWRhdGFiYXNlLXByb3ZpZGVyPk5MTTwvcmVtb3RlLWRhdGFiYXNl
LXByb3ZpZGVyPjwvcmVjb3JkPjwvQ2l0ZT48L0VuZE5vdGU+
</w:fldData>
        </w:fldChar>
      </w:r>
      <w:r w:rsidR="00EB5F7B" w:rsidRPr="001E3493">
        <w:instrText xml:space="preserve"> ADDIN EN.CITE </w:instrText>
      </w:r>
      <w:r w:rsidR="00EB5F7B" w:rsidRPr="001E3493">
        <w:fldChar w:fldCharType="begin">
          <w:fldData xml:space="preserve">PEVuZE5vdGU+PENpdGU+PEF1dGhvcj5DaGVuPC9BdXRob3I+PFllYXI+MjAyMzwvWWVhcj48UmVj
TnVtPjEwMTwvUmVjTnVtPjxEaXNwbGF5VGV4dD5bMTYyXTwvRGlzcGxheVRleHQ+PHJlY29yZD48
cmVjLW51bWJlcj4xMDE8L3JlYy1udW1iZXI+PGZvcmVpZ24ta2V5cz48a2V5IGFwcD0iRU4iIGRi
LWlkPSJ4YWV2emZkOWx3YXhzY2VzdzBjNTlkZWUyZWV2OWVlZmF0dnQiIHRpbWVzdGFtcD0iMTcz
MzMyNjM2NiI+MTAxPC9rZXk+PC9mb3JlaWduLWtleXM+PHJlZi10eXBlIG5hbWU9IkpvdXJuYWwg
QXJ0aWNsZSI+MTc8L3JlZi10eXBlPjxjb250cmlidXRvcnM+PGF1dGhvcnM+PGF1dGhvcj5DaGVu
LCBNLjwvYXV0aG9yPjxhdXRob3I+TGksIFkuPC9hdXRob3I+PGF1dGhvcj5Ib3UsIFcuIFguPC9h
dXRob3I+PGF1dGhvcj5QZW5nLCBELiBZLjwvYXV0aG9yPjxhdXRob3I+TGksIEouIEsuPC9hdXRo
b3I+PGF1dGhvcj5aaGFuZywgSC4gWC48L2F1dGhvcj48L2F1dGhvcnM+PC9jb250cmlidXRvcnM+
PGF1dGgtYWRkcmVzcz5EZXBhcnRtZW50IG9mIE9ydGhvcGVkaWMgU3VyZ2VyeSwgVGhlIEZpcnN0
IEFmZmlsaWF0ZWQgSG9zcGl0YWwgb2YgU2hhbmRvbmcgRmlyc3QgTWVkaWNhbCBVbml2ZXJzaXR5
LCBKaW5hbiwgU2hhbmRvbmcgUHJvdmluY2UsIDI1MDAxNCwgUGVvcGxlJmFwb3M7cyBSZXB1Ymxp
YyBvZiBDaGluYS4mI3hEO0RlcGFydG1lbnQgb2YgT3J0aG9wZWRpYyBTdXJnZXJ5LCBTaGFuZG9u
ZyBQcm92aW5jaWFsIFFpYW5mb3NoYW4gSG9zcGl0YWwsIFNoYW5kb25nIFVuaXZlcnNpdHksIEpp
bmFuLCBTaGFuZG9uZyBQcm92aW5jZSwgMjUwMDE0LCBQZW9wbGUmYXBvcztzIFJlcHVibGljIG9m
IENoaW5hLiYjeEQ7RGVwYXJ0bWVudCBvZiBTcGluZSBTdXJnZXJ5LCBTaGFuZG9uZyBVbml2ZXJz
aXR5IFFpbHUgSG9zcGl0YWwsIEppbmFuLCBTaGFuZG9uZywgMjUwMDAwLCBQZW9wbGUmYXBvcztz
IFJlcHVibGljIG9mIENoaW5hLjwvYXV0aC1hZGRyZXNzPjx0aXRsZXM+PHRpdGxlPlRoZSBBbnRp
YmFjdGVyaWFsIEVmZmVjdCwgQmlvY29tcGF0aWJpbGl0eSwgYW5kIE9zdGVvZ2VuZXNpcyBvZiBW
YW5jb215Y2luLU5hbm9kaWFtb25kIENvbXBvc2l0ZSBTY2FmZm9sZCBmb3IgSW5mZWN0ZWQgQm9u
ZSBEZWZlY3RzPC90aXRsZT48c2Vjb25kYXJ5LXRpdGxlPkludCBKIE5hbm9tZWRpY2luZTwvc2Vj
b25kYXJ5LXRpdGxlPjwvdGl0bGVzPjxwZXJpb2RpY2FsPjxmdWxsLXRpdGxlPkludCBKIE5hbm9t
ZWRpY2luZTwvZnVsbC10aXRsZT48L3BlcmlvZGljYWw+PHBhZ2VzPjEzNjUtMTM4MDwvcGFnZXM+
PHZvbHVtZT4xODwvdm9sdW1lPjxlZGl0aW9uPjIwMjMwMzIxPC9lZGl0aW9uPjxrZXl3b3Jkcz48
a2V5d29yZD5BbmltYWxzPC9rZXl3b3JkPjxrZXl3b3JkPipPc3Rlb2dlbmVzaXM8L2tleXdvcmQ+
PGtleXdvcmQ+VmFuY29teWNpbi9waGFybWFjb2xvZ3k8L2tleXdvcmQ+PGtleXdvcmQ+VGlzc3Vl
IFNjYWZmb2xkczwva2V5d29yZD48a2V5d29yZD4qTmFub2RpYW1vbmRzPC9rZXl3b3JkPjxrZXl3
b3JkPkFudGktQmFjdGVyaWFsIEFnZW50cy9waGFybWFjb2xvZ3k8L2tleXdvcmQ+PGtleXdvcmQ+
VGlzc3VlIEVuZ2luZWVyaW5nL21ldGhvZHM8L2tleXdvcmQ+PGtleXdvcmQ+Qm9uZSBSZWdlbmVy
YXRpb248L2tleXdvcmQ+PGtleXdvcmQ+YW50aWJhY3RlcmlhbCBlZmZlY3Q8L2tleXdvcmQ+PGtl
eXdvcmQ+aW5mZWN0ZWQgYm9uZSBkZWZlY3RzPC9rZXl3b3JkPjxrZXl3b3JkPm5hbm9kaWFtb25k
PC9rZXl3b3JkPjxrZXl3b3JkPnNjYWZmb2xkPC9rZXl3b3JkPjwva2V5d29yZHM+PGRhdGVzPjx5
ZWFyPjIwMjM8L3llYXI+PC9kYXRlcz48aXNibj4xMTc4LTIwMTMgKEVsZWN0cm9uaWMpJiN4RDsx
MTc2LTkxMTQgKFByaW50KSYjeEQ7MTE3Ni05MTE0IChMaW5raW5nKTwvaXNibj48YWNjZXNzaW9u
LW51bT4zNjk3NDA3MzwvYWNjZXNzaW9uLW51bT48dXJscz48cmVsYXRlZC11cmxzPjx1cmw+aHR0
cHM6Ly93d3cubmNiaS5ubG0ubmloLmdvdi9wdWJtZWQvMzY5NzQwNzM8L3VybD48L3JlbGF0ZWQt
dXJscz48L3VybHM+PGN1c3RvbTE+V2UgZGVjbGFyZSB0aGF0IG5vbmUgb2YgdGhlIGF1dGhvcnMg
aGF2ZSBhbnkgcG90ZW50aWFsIGZpbmFuY2lhbCBjb25mbGljdCBvZiBpbnRlcmVzdCByZWxhdGVk
IHRvIHRoaXMgbWFudXNjcmlwdC48L2N1c3RvbTE+PGN1c3RvbTI+UE1DMTAwMzk2NjQ8L2N1c3Rv
bTI+PGVsZWN0cm9uaWMtcmVzb3VyY2UtbnVtPjEwLjIxNDcvSUpOLlMzOTczMTY8L2VsZWN0cm9u
aWMtcmVzb3VyY2UtbnVtPjxyZW1vdGUtZGF0YWJhc2UtbmFtZT5NZWRsaW5lPC9yZW1vdGUtZGF0
YWJhc2UtbmFtZT48cmVtb3RlLWRhdGFiYXNlLXByb3ZpZGVyPk5MTTwvcmVtb3RlLWRhdGFiYXNl
LXByb3ZpZGVyPjwvcmVjb3JkPjwvQ2l0ZT48L0VuZE5vdGU+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[162]</w:t>
      </w:r>
      <w:r w:rsidRPr="001E3493">
        <w:fldChar w:fldCharType="end"/>
      </w:r>
      <w:r w:rsidRPr="001E3493">
        <w:t>, and to stimulate osteointegration ensuring increase in new bone ingrowth compared to controls</w:t>
      </w:r>
      <w:r w:rsidRPr="001E3493">
        <w:fldChar w:fldCharType="begin">
          <w:fldData xml:space="preserve">PEVuZE5vdGU+PENpdGU+PEF1dGhvcj5TdWNoeTwvQXV0aG9yPjxZZWFyPjIwMjE8L1llYXI+PFJl
Y051bT45OTwvUmVjTnVtPjxEaXNwbGF5VGV4dD5bMTYzXTwvRGlzcGxheVRleHQ+PHJlY29yZD48
cmVjLW51bWJlcj45OTwvcmVjLW51bWJlcj48Zm9yZWlnbi1rZXlzPjxrZXkgYXBwPSJFTiIgZGIt
aWQ9InhhZXZ6ZmQ5bHdheHNjZXN3MGM1OWRlZTJlZXY5ZWVmYXR2dCIgdGltZXN0YW1wPSIxNzMz
MzI2MzU4Ij45OTwva2V5PjwvZm9yZWlnbi1rZXlzPjxyZWYtdHlwZSBuYW1lPSJKb3VybmFsIEFy
dGljbGUiPjE3PC9yZWYtdHlwZT48Y29udHJpYnV0b3JzPjxhdXRob3JzPjxhdXRob3I+U3VjaHks
IFQuPC9hdXRob3I+PGF1dGhvcj5WaXN0ZWpub3ZhLCBMLjwvYXV0aG9yPjxhdXRob3I+U3Vwb3Zh
LCBNLjwvYXV0aG9yPjxhdXRob3I+S2xlaW4sIFAuPC9hdXRob3I+PGF1dGhvcj5CYXJ0b3MsIE0u
PC9hdXRob3I+PGF1dGhvcj5Lb2xpbmtvLCBZLjwvYXV0aG9yPjxhdXRob3I+Qmxhc3NvdmEsIFQu
PC9hdXRob3I+PGF1dGhvcj5Ub25hciwgWi48L2F1dGhvcj48YXV0aG9yPlBva29ybnksIE0uPC9h
dXRob3I+PGF1dGhvcj5TdWNoYXJkYSwgWi48L2F1dGhvcj48YXV0aG9yPlphbG91ZGtvdmEsIE0u
PC9hdXRob3I+PGF1dGhvcj5EZW5rLCBGLjwvYXV0aG9yPjxhdXRob3I+QmFsbGF5LCBSLjwvYXV0
aG9yPjxhdXRob3I+SnVoYXMsIFMuPC9hdXRob3I+PGF1dGhvcj5KdWhhc292YSwgSi48L2F1dGhv
cj48YXV0aG9yPktsYXBrb3ZhLCBFLjwvYXV0aG9yPjxhdXRob3I+SG9ybnksIEwuPC9hdXRob3I+
PGF1dGhvcj5TZWRsYWNlaywgUi48L2F1dGhvcj48YXV0aG9yPkdydXMsIFQuPC9hdXRob3I+PGF1
dGhvcj5DZWprYSwgWi4sIEpyLjwvYXV0aG9yPjxhdXRob3I+Q2Vqa2EsIFouPC9hdXRob3I+PGF1
dGhvcj5DaHVkZWpvdmEsIEsuPC9hdXRob3I+PGF1dGhvcj5IcmFiYWssIEouPC9hdXRob3I+PC9h
dXRob3JzPjwvY29udHJpYnV0b3JzPjxhdXRoLWFkZHJlc3M+RGVwYXJ0bWVudCBvZiBDb21wb3Np
dGVzIGFuZCBDYXJib24gTWF0ZXJpYWxzLCBJbnN0aXR1dGUgb2YgUm9jayBTdHJ1Y3R1cmUgYW5k
IE1lY2hhbmljcywgQ3plY2ggQWNhZGVteSBvZiBTY2llbmNlcywgMTgyMDkgUHJhZ3VlIDgsIEN6
ZWNoIFJlcHVibGljLiYjeEQ7RmFjdWx0eSBvZiBNZWNoYW5pY2FsIEVuZ2luZWVyaW5nLCBDemVj
aCBUZWNobmljYWwgVW5pdmVyc2l0eSBpbiBQcmFndWUsIDE2MDAwIFByYWd1ZSA2LCBDemVjaCBS
ZXB1YmxpYy4mI3hEO0Jpb21lZGljYWwgQ2VudGVyLCBGYWN1bHR5IG9mIE1lZGljaW5lIGluIFBp
bHNlbiwgQ2hhcmxlcyBVbml2ZXJzaXR5LCAzMDEwMCBQaWxzZW4sIEN6ZWNoIFJlcHVibGljLiYj
eEQ7RGVwYXJ0bWVudCBvZiBIaXN0b2xvZ3kgYW5kIEVtYnJ5b2xvZ3ksIEZhY3VsdHkgb2YgTWVk
aWNpbmUgaW4gUGlsc2VuLCBDaGFybGVzIFVuaXZlcnNpdHksIDMwMSAwMCBQaWxzZW4sIEN6ZWNo
IFJlcHVibGljLiYjeEQ7SW5zdGl0dXRlIG9mIERlbnRhbCBNZWRpY2luZSwgRmlyc3QgRmFjdWx0
eSBvZiBNZWRpY2luZSwgQ2hhcmxlcyBVbml2ZXJzaXR5IGFuZCBHZW5lcmFsIFVuaXZlcnNpdHkg
SG9zcGl0YWwgaW4gUHJhZ3VlLCAxMjAwMCBQcmFndWUgMiwgQ3plY2ggUmVwdWJsaWMuJiN4RDtJ
bnN0aXR1dGUgb2YgQW5hdG9teSwgRmlyc3QgRmFjdWx0eSBvZiBNZWRpY2luZSwgQ2hhcmxlcyBV
bml2ZXJzaXR5LCAxMjAwMCBQcmFndWUgMiwgQ3plY2ggUmVwdWJsaWMuJiN4RDtSJmFtcDtEIERl
cGFydG1lbnQsIENvbnRpcHJvIEluYy4sIDU2MTAyIERvbG5pIERvYnJvdWMsIEN6ZWNoIFJlcHVi
bGljLiYjeEQ7MXN0IERlcGFydG1lbnQgb2YgT3J0aG9wZWRpY3MsIEZpcnN0IEZhY3VsdHkgb2Yg
TWVkaWNpbmUsIENoYXJsZXMgVW5pdmVyc2l0eSBpbiBQcmFndWUgYW5kIE1vdG9sIFVuaXZlcnNp
dHkgSG9zcGl0YWwsIDE1MCAwNiBQcmFndWUgNSwgQ3plY2ggUmVwdWJsaWMuJiN4RDtQSUdNT0Qg
Q2VudHJlLCBMYWJvcmF0b3J5IG9mIENlbGwgUmVnZW5lcmF0aW9uIGFuZCBQbGFzdGljaXR5LCBJ
bnN0aXR1dGUgb2YgQW5pbWFsIFBoeXNpb2xvZ3kgYW5kIEdlbmV0aWNzLCBDemVjaCBBY2FkZW15
IG9mIFNjaWVuY2VzLCAyNzcyMSBMaWJlY2hvdiwgQ3plY2ggUmVwdWJsaWMuJiN4RDtEZXBhcnRt
ZW50IG9mIE1lZGljYWwgQ2hlbWlzdHJ5IGFuZCBDbGluaWNhbCBCaW9jaGVtaXN0cnksIENoYXJs
ZXMgVW5pdmVyc2l0eSwgMm5kIE1lZGljYWwgU2Nob29sIGFuZCBVbml2ZXJzaXR5IEhvc3BpdGFs
IE1vdG9sLCAxNTAwNiBQcmFndWUgNSwgQ3plY2ggUmVwdWJsaWMuJiN4RDsybmQgRGVwYXJ0bWVu
dCBvZiBDYXJkaW92YXNjdWxhciBTdXJnZXJ5LCBGaXJzdCBGYWN1bHR5IG9mIE1lZGljaW5lLCBD
aGFybGVzIFVuaXZlcnNpdHkgYW5kIEdlbmVyYWwgVW5pdmVyc2l0eSBIb3NwaXRhbCBpbiBQcmFn
dWUsIDEyMDAwIFByYWd1ZSAyLCBDemVjaCBSZXB1YmxpYy4mI3hEO1Byb1Nwb24gTHRkLiwgMjcy
MDEgS2xhZG5vLCBDemVjaCBSZXB1YmxpYy48L2F1dGgtYWRkcmVzcz48dGl0bGVzPjx0aXRsZT5W
YW5jb215Y2luLUxvYWRlZCBDb2xsYWdlbi9IeWRyb3h5YXBhdGl0ZSBMYXllcnMgRWxlY3Ryb3Nw
dW4gb24gM0QgUHJpbnRlZCBUaXRhbml1bSBJbXBsYW50cyBQcmV2ZW50IEJvbmUgRGVzdHJ1Y3Rp
b24gQXNzb2NpYXRlZCB3aXRoIFMuIGVwaWRlcm1pZGlzIEluZmVjdGlvbiBhbmQgRW5oYW5jZSBP
c3Nlb2ludGVncmF0aW9uPC90aXRsZT48c2Vjb25kYXJ5LXRpdGxlPkJpb21lZGljaW5lczwvc2Vj
b25kYXJ5LXRpdGxlPjwvdGl0bGVzPjxwZXJpb2RpY2FsPjxmdWxsLXRpdGxlPkJpb21lZGljaW5l
czwvZnVsbC10aXRsZT48L3BlcmlvZGljYWw+PHBhZ2VzPjUzMTwvcGFnZXM+PHZvbHVtZT45PC92
b2x1bWU+PG51bWJlcj41PC9udW1iZXI+PGVkaXRpb24+MjAyMTA1MTA8L2VkaXRpb24+PGtleXdv
cmRzPjxrZXl3b3JkPlN0YXBoeWxvY29jY3VzIGVwaWRlcm1pZGlzPC9rZXl3b3JkPjxrZXl3b3Jk
PmJvbmU8L2tleXdvcmQ+PGtleXdvcmQ+Y29sbGFnZW48L2tleXdvcmQ+PGtleXdvcmQ+aHlkcm94
eWFwYXRpdGU8L2tleXdvcmQ+PGtleXdvcmQ+aW1wbGFudC1yZWxhdGVkIGJvbmUgaW5mZWN0aW9u
PC9rZXl3b3JkPjxrZXl3b3JkPm1pbmlwaWc8L2tleXdvcmQ+PGtleXdvcmQ+b3J0aG9wZWRpYyBp
bXBsYW50PC9rZXl3b3JkPjxrZXl3b3JkPm9zc2VvaW50ZWdyYXRpb248L2tleXdvcmQ+PGtleXdv
cmQ+cmF0PC9rZXl3b3JkPjxrZXl3b3JkPnZhbmNvbXljaW48L2tleXdvcmQ+PC9rZXl3b3Jkcz48
ZGF0ZXM+PHllYXI+MjAyMTwveWVhcj48cHViLWRhdGVzPjxkYXRlPk1heSAxMDwvZGF0ZT48L3B1
Yi1kYXRlcz48L2RhdGVzPjxpc2JuPjIyMjctOTA1OSAoUHJpbnQpJiN4RDsyMjI3LTkwNTkgKEVs
ZWN0cm9uaWMpJiN4RDsyMjI3LTkwNTkgKExpbmtpbmcpPC9pc2JuPjxhY2Nlc3Npb24tbnVtPjM0
MDY4Nzg4PC9hY2Nlc3Npb24tbnVtPjx1cmxzPjxyZWxhdGVkLXVybHM+PHVybD5odHRwczovL3d3
dy5uY2JpLm5sbS5uaWguZ292L3B1Ym1lZC8zNDA2ODc4ODwvdXJsPjwvcmVsYXRlZC11cmxzPjwv
dXJscz48Y3VzdG9tMT5UaGUgYXV0aG9ycyBkZWNsYXJlIG5vIGNvbmZsaWN0IG9mIGludGVyZXN0
LjwvY3VzdG9tMT48Y3VzdG9tMj5QTUM4MTUxOTIwPC9jdXN0b20yPjxlbGVjdHJvbmljLXJlc291
cmNlLW51bT4xMC4zMzkwL2Jpb21lZGljaW5lczkwNTA1MzE8L2VsZWN0cm9uaWMtcmVzb3VyY2Ut
bnVtPjxyZW1vdGUtZGF0YWJhc2UtbmFtZT5QdWJNZWQtbm90LU1FRExJTkU8L3JlbW90ZS1kYXRh
YmFzZS1uYW1lPjxyZW1vdGUtZGF0YWJhc2UtcHJvdmlkZXI+TkxNPC9yZW1vdGUtZGF0YWJhc2Ut
cHJvdmlkZXI+PC9yZWNvcmQ+PC9DaXRlPjwvRW5kTm90ZT4A
</w:fldData>
        </w:fldChar>
      </w:r>
      <w:r w:rsidR="00EB5F7B" w:rsidRPr="001E3493">
        <w:instrText xml:space="preserve"> ADDIN EN.CITE </w:instrText>
      </w:r>
      <w:r w:rsidR="00EB5F7B" w:rsidRPr="001E3493">
        <w:fldChar w:fldCharType="begin">
          <w:fldData xml:space="preserve">PEVuZE5vdGU+PENpdGU+PEF1dGhvcj5TdWNoeTwvQXV0aG9yPjxZZWFyPjIwMjE8L1llYXI+PFJl
Y051bT45OTwvUmVjTnVtPjxEaXNwbGF5VGV4dD5bMTYzXTwvRGlzcGxheVRleHQ+PHJlY29yZD48
cmVjLW51bWJlcj45OTwvcmVjLW51bWJlcj48Zm9yZWlnbi1rZXlzPjxrZXkgYXBwPSJFTiIgZGIt
aWQ9InhhZXZ6ZmQ5bHdheHNjZXN3MGM1OWRlZTJlZXY5ZWVmYXR2dCIgdGltZXN0YW1wPSIxNzMz
MzI2MzU4Ij45OTwva2V5PjwvZm9yZWlnbi1rZXlzPjxyZWYtdHlwZSBuYW1lPSJKb3VybmFsIEFy
dGljbGUiPjE3PC9yZWYtdHlwZT48Y29udHJpYnV0b3JzPjxhdXRob3JzPjxhdXRob3I+U3VjaHks
IFQuPC9hdXRob3I+PGF1dGhvcj5WaXN0ZWpub3ZhLCBMLjwvYXV0aG9yPjxhdXRob3I+U3Vwb3Zh
LCBNLjwvYXV0aG9yPjxhdXRob3I+S2xlaW4sIFAuPC9hdXRob3I+PGF1dGhvcj5CYXJ0b3MsIE0u
PC9hdXRob3I+PGF1dGhvcj5Lb2xpbmtvLCBZLjwvYXV0aG9yPjxhdXRob3I+Qmxhc3NvdmEsIFQu
PC9hdXRob3I+PGF1dGhvcj5Ub25hciwgWi48L2F1dGhvcj48YXV0aG9yPlBva29ybnksIE0uPC9h
dXRob3I+PGF1dGhvcj5TdWNoYXJkYSwgWi48L2F1dGhvcj48YXV0aG9yPlphbG91ZGtvdmEsIE0u
PC9hdXRob3I+PGF1dGhvcj5EZW5rLCBGLjwvYXV0aG9yPjxhdXRob3I+QmFsbGF5LCBSLjwvYXV0
aG9yPjxhdXRob3I+SnVoYXMsIFMuPC9hdXRob3I+PGF1dGhvcj5KdWhhc292YSwgSi48L2F1dGhv
cj48YXV0aG9yPktsYXBrb3ZhLCBFLjwvYXV0aG9yPjxhdXRob3I+SG9ybnksIEwuPC9hdXRob3I+
PGF1dGhvcj5TZWRsYWNlaywgUi48L2F1dGhvcj48YXV0aG9yPkdydXMsIFQuPC9hdXRob3I+PGF1
dGhvcj5DZWprYSwgWi4sIEpyLjwvYXV0aG9yPjxhdXRob3I+Q2Vqa2EsIFouPC9hdXRob3I+PGF1
dGhvcj5DaHVkZWpvdmEsIEsuPC9hdXRob3I+PGF1dGhvcj5IcmFiYWssIEouPC9hdXRob3I+PC9h
dXRob3JzPjwvY29udHJpYnV0b3JzPjxhdXRoLWFkZHJlc3M+RGVwYXJ0bWVudCBvZiBDb21wb3Np
dGVzIGFuZCBDYXJib24gTWF0ZXJpYWxzLCBJbnN0aXR1dGUgb2YgUm9jayBTdHJ1Y3R1cmUgYW5k
IE1lY2hhbmljcywgQ3plY2ggQWNhZGVteSBvZiBTY2llbmNlcywgMTgyMDkgUHJhZ3VlIDgsIEN6
ZWNoIFJlcHVibGljLiYjeEQ7RmFjdWx0eSBvZiBNZWNoYW5pY2FsIEVuZ2luZWVyaW5nLCBDemVj
aCBUZWNobmljYWwgVW5pdmVyc2l0eSBpbiBQcmFndWUsIDE2MDAwIFByYWd1ZSA2LCBDemVjaCBS
ZXB1YmxpYy4mI3hEO0Jpb21lZGljYWwgQ2VudGVyLCBGYWN1bHR5IG9mIE1lZGljaW5lIGluIFBp
bHNlbiwgQ2hhcmxlcyBVbml2ZXJzaXR5LCAzMDEwMCBQaWxzZW4sIEN6ZWNoIFJlcHVibGljLiYj
eEQ7RGVwYXJ0bWVudCBvZiBIaXN0b2xvZ3kgYW5kIEVtYnJ5b2xvZ3ksIEZhY3VsdHkgb2YgTWVk
aWNpbmUgaW4gUGlsc2VuLCBDaGFybGVzIFVuaXZlcnNpdHksIDMwMSAwMCBQaWxzZW4sIEN6ZWNo
IFJlcHVibGljLiYjeEQ7SW5zdGl0dXRlIG9mIERlbnRhbCBNZWRpY2luZSwgRmlyc3QgRmFjdWx0
eSBvZiBNZWRpY2luZSwgQ2hhcmxlcyBVbml2ZXJzaXR5IGFuZCBHZW5lcmFsIFVuaXZlcnNpdHkg
SG9zcGl0YWwgaW4gUHJhZ3VlLCAxMjAwMCBQcmFndWUgMiwgQ3plY2ggUmVwdWJsaWMuJiN4RDtJ
bnN0aXR1dGUgb2YgQW5hdG9teSwgRmlyc3QgRmFjdWx0eSBvZiBNZWRpY2luZSwgQ2hhcmxlcyBV
bml2ZXJzaXR5LCAxMjAwMCBQcmFndWUgMiwgQ3plY2ggUmVwdWJsaWMuJiN4RDtSJmFtcDtEIERl
cGFydG1lbnQsIENvbnRpcHJvIEluYy4sIDU2MTAyIERvbG5pIERvYnJvdWMsIEN6ZWNoIFJlcHVi
bGljLiYjeEQ7MXN0IERlcGFydG1lbnQgb2YgT3J0aG9wZWRpY3MsIEZpcnN0IEZhY3VsdHkgb2Yg
TWVkaWNpbmUsIENoYXJsZXMgVW5pdmVyc2l0eSBpbiBQcmFndWUgYW5kIE1vdG9sIFVuaXZlcnNp
dHkgSG9zcGl0YWwsIDE1MCAwNiBQcmFndWUgNSwgQ3plY2ggUmVwdWJsaWMuJiN4RDtQSUdNT0Qg
Q2VudHJlLCBMYWJvcmF0b3J5IG9mIENlbGwgUmVnZW5lcmF0aW9uIGFuZCBQbGFzdGljaXR5LCBJ
bnN0aXR1dGUgb2YgQW5pbWFsIFBoeXNpb2xvZ3kgYW5kIEdlbmV0aWNzLCBDemVjaCBBY2FkZW15
IG9mIFNjaWVuY2VzLCAyNzcyMSBMaWJlY2hvdiwgQ3plY2ggUmVwdWJsaWMuJiN4RDtEZXBhcnRt
ZW50IG9mIE1lZGljYWwgQ2hlbWlzdHJ5IGFuZCBDbGluaWNhbCBCaW9jaGVtaXN0cnksIENoYXJs
ZXMgVW5pdmVyc2l0eSwgMm5kIE1lZGljYWwgU2Nob29sIGFuZCBVbml2ZXJzaXR5IEhvc3BpdGFs
IE1vdG9sLCAxNTAwNiBQcmFndWUgNSwgQ3plY2ggUmVwdWJsaWMuJiN4RDsybmQgRGVwYXJ0bWVu
dCBvZiBDYXJkaW92YXNjdWxhciBTdXJnZXJ5LCBGaXJzdCBGYWN1bHR5IG9mIE1lZGljaW5lLCBD
aGFybGVzIFVuaXZlcnNpdHkgYW5kIEdlbmVyYWwgVW5pdmVyc2l0eSBIb3NwaXRhbCBpbiBQcmFn
dWUsIDEyMDAwIFByYWd1ZSAyLCBDemVjaCBSZXB1YmxpYy4mI3hEO1Byb1Nwb24gTHRkLiwgMjcy
MDEgS2xhZG5vLCBDemVjaCBSZXB1YmxpYy48L2F1dGgtYWRkcmVzcz48dGl0bGVzPjx0aXRsZT5W
YW5jb215Y2luLUxvYWRlZCBDb2xsYWdlbi9IeWRyb3h5YXBhdGl0ZSBMYXllcnMgRWxlY3Ryb3Nw
dW4gb24gM0QgUHJpbnRlZCBUaXRhbml1bSBJbXBsYW50cyBQcmV2ZW50IEJvbmUgRGVzdHJ1Y3Rp
b24gQXNzb2NpYXRlZCB3aXRoIFMuIGVwaWRlcm1pZGlzIEluZmVjdGlvbiBhbmQgRW5oYW5jZSBP
c3Nlb2ludGVncmF0aW9uPC90aXRsZT48c2Vjb25kYXJ5LXRpdGxlPkJpb21lZGljaW5lczwvc2Vj
b25kYXJ5LXRpdGxlPjwvdGl0bGVzPjxwZXJpb2RpY2FsPjxmdWxsLXRpdGxlPkJpb21lZGljaW5l
czwvZnVsbC10aXRsZT48L3BlcmlvZGljYWw+PHBhZ2VzPjUzMTwvcGFnZXM+PHZvbHVtZT45PC92
b2x1bWU+PG51bWJlcj41PC9udW1iZXI+PGVkaXRpb24+MjAyMTA1MTA8L2VkaXRpb24+PGtleXdv
cmRzPjxrZXl3b3JkPlN0YXBoeWxvY29jY3VzIGVwaWRlcm1pZGlzPC9rZXl3b3JkPjxrZXl3b3Jk
PmJvbmU8L2tleXdvcmQ+PGtleXdvcmQ+Y29sbGFnZW48L2tleXdvcmQ+PGtleXdvcmQ+aHlkcm94
eWFwYXRpdGU8L2tleXdvcmQ+PGtleXdvcmQ+aW1wbGFudC1yZWxhdGVkIGJvbmUgaW5mZWN0aW9u
PC9rZXl3b3JkPjxrZXl3b3JkPm1pbmlwaWc8L2tleXdvcmQ+PGtleXdvcmQ+b3J0aG9wZWRpYyBp
bXBsYW50PC9rZXl3b3JkPjxrZXl3b3JkPm9zc2VvaW50ZWdyYXRpb248L2tleXdvcmQ+PGtleXdv
cmQ+cmF0PC9rZXl3b3JkPjxrZXl3b3JkPnZhbmNvbXljaW48L2tleXdvcmQ+PC9rZXl3b3Jkcz48
ZGF0ZXM+PHllYXI+MjAyMTwveWVhcj48cHViLWRhdGVzPjxkYXRlPk1heSAxMDwvZGF0ZT48L3B1
Yi1kYXRlcz48L2RhdGVzPjxpc2JuPjIyMjctOTA1OSAoUHJpbnQpJiN4RDsyMjI3LTkwNTkgKEVs
ZWN0cm9uaWMpJiN4RDsyMjI3LTkwNTkgKExpbmtpbmcpPC9pc2JuPjxhY2Nlc3Npb24tbnVtPjM0
MDY4Nzg4PC9hY2Nlc3Npb24tbnVtPjx1cmxzPjxyZWxhdGVkLXVybHM+PHVybD5odHRwczovL3d3
dy5uY2JpLm5sbS5uaWguZ292L3B1Ym1lZC8zNDA2ODc4ODwvdXJsPjwvcmVsYXRlZC11cmxzPjwv
dXJscz48Y3VzdG9tMT5UaGUgYXV0aG9ycyBkZWNsYXJlIG5vIGNvbmZsaWN0IG9mIGludGVyZXN0
LjwvY3VzdG9tMT48Y3VzdG9tMj5QTUM4MTUxOTIwPC9jdXN0b20yPjxlbGVjdHJvbmljLXJlc291
cmNlLW51bT4xMC4zMzkwL2Jpb21lZGljaW5lczkwNTA1MzE8L2VsZWN0cm9uaWMtcmVzb3VyY2Ut
bnVtPjxyZW1vdGUtZGF0YWJhc2UtbmFtZT5QdWJNZWQtbm90LU1FRExJTkU8L3JlbW90ZS1kYXRh
YmFzZS1uYW1lPjxyZW1vdGUtZGF0YWJhc2UtcHJvdmlkZXI+TkxNPC9yZW1vdGUtZGF0YWJhc2Ut
cHJvdmlkZXI+PC9yZWNvcmQ+PC9DaXRlPjwvRW5kTm90ZT4A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[163]</w:t>
      </w:r>
      <w:r w:rsidRPr="001E3493">
        <w:fldChar w:fldCharType="end"/>
      </w:r>
      <w:r w:rsidRPr="001E3493">
        <w:t>.. When applied in biomaterials, vancomycin can induce neovascularization and ectopic osteogenesis</w:t>
      </w:r>
      <w:r w:rsidRPr="001E3493">
        <w:fldChar w:fldCharType="begin">
          <w:fldData xml:space="preserve">PEVuZE5vdGU+PENpdGU+PEF1dGhvcj5XYW5nPC9BdXRob3I+PFllYXI+MjAyMjwvWWVhcj48UmVj
TnVtPjEwMDwvUmVjTnVtPjxEaXNwbGF5VGV4dD5bNjZdPC9EaXNwbGF5VGV4dD48cmVjb3JkPjxy
ZWMtbnVtYmVyPjEwMDwvcmVjLW51bWJlcj48Zm9yZWlnbi1rZXlzPjxrZXkgYXBwPSJFTiIgZGIt
aWQ9InhhZXZ6ZmQ5bHdheHNjZXN3MGM1OWRlZTJlZXY5ZWVmYXR2dCIgdGltZXN0YW1wPSIxNzMz
MzI2MzYyIj4xMDA8L2tleT48L2ZvcmVpZ24ta2V5cz48cmVmLXR5cGUgbmFtZT0iSm91cm5hbCBB
cnRpY2xlIj4xNzwvcmVmLXR5cGU+PGNvbnRyaWJ1dG9ycz48YXV0aG9ycz48YXV0aG9yPldhbmcs
IFMuIFkuPC9hdXRob3I+PGF1dGhvcj5ZYW8sIFIuIEIuPC9hdXRob3I+PGF1dGhvcj5ZYW5nLCBL
LiBTLjwvYXV0aG9yPjxhdXRob3I+TGlhbmcsIEguIEMuPC9hdXRob3I+PGF1dGhvcj5TdSwgQy4g
WS48L2F1dGhvcj48YXV0aG9yPkZhbmcsIEguIFcuPC9hdXRob3I+PGF1dGhvcj5MaW0sIFMuIFcu
PC9hdXRob3I+PC9hdXRob3JzPjwvY29udHJpYnV0b3JzPjxhdXRoLWFkZHJlc3M+RGVwYXJ0bWVu
dCBvZiBTcGluYWwgU3VyZ2VyeSwgRmlyc3QgQWZmaWxpYXRlZCBIb3NwaXRhbCBvZiBEYWxpIFVu
aXZlcnNpdHksIERhbGksIENoaW5hLiYjeEQ7RGVwYXJ0bWVudCBvZiBNYXRlcmlhbHMgRW5naW5l
ZXJpbmcsIE1pbmcgQ2hpIFVuaXZlcnNpdHkgb2YgVGVjaG5vbG9neSwgTmV3IFRhaXBlaSBDaXR5
LCBUYWl3YW4uJiN4RDtEZXBhcnRtZW50IG9mIENoZW1pY2FsIEVuZ2luZWVyaW5nIGFuZCBCaW90
ZWNobm9sb2d5LCBOYXRpb25hbCBUYWlwZWkgVW5pdmVyc2l0eSBvZiBUZWNobm9sb2d5LCBUYWlw
ZWksIFRhaXdhbi4mI3hEO0luc3RpdHV0ZSBvZiBCaW9tZWRpY2FsIEVuZ2luZWVyaW5nIGFuZCBO
YW5vbWVkaWNpbmUsIE5hdGlvbmFsIEhlYWx0aCBSZXNlYXJjaCBJbnN0aXR1dGVzLCBaaHVuYW4g
VG93bnNoaXAsIFRhaXdhbi4mI3hEO0RlcGFydG1lbnQgb2YgTmV1cm9zdXJnZXJ5LCBDaGktTWVp
IE1lZGljYWwgQ2VudGVyLCBDaGlhbGksIFRhaW5hbiwgVGFpd2FuLiYjeEQ7RGVwYXJ0bWVudCBv
ZiBOdXJzaW5nLCBNaW4tSHdlaSBDb2xsZWdlIG9mIEhlYWx0aCBDYXJlIE1hbmFnZW1lbnQsIFRh
aW5hbiwgVGFpd2FuLjwvYXV0aC1hZGRyZXNzPjx0aXRsZXM+PHRpdGxlPlRoZSBlZmZpY2FjeSBv
ZiB2YW5jb215Y2luLWxvYWRlZCBiaXBoYXNpYyBjYWxjaXVtIHBob3NwaGF0ZSBib25lIHN1YnN0
aXR1dGUgaW4gdGhlIHByb21vdGlvbiBvZiBuZXcgYm9uZSBncm93dGggYW5kIHRoZSBwcmV2ZW50
aW9uIG9mIHBvc3RvcGVyYXRpdmUgaW5mZWN0aW9uPC90aXRsZT48c2Vjb25kYXJ5LXRpdGxlPkZy
b250IEJpb2VuZyBCaW90ZWNobm9sPC9zZWNvbmRhcnktdGl0bGU+PC90aXRsZXM+PHBlcmlvZGlj
YWw+PGZ1bGwtdGl0bGU+RnJvbnQgQmlvZW5nIEJpb3RlY2hub2w8L2Z1bGwtdGl0bGU+PC9wZXJp
b2RpY2FsPjxwYWdlcz45ODg0MzY8L3BhZ2VzPjx2b2x1bWU+MTA8L3ZvbHVtZT48ZWRpdGlvbj4y
MDIyMTEwMTwvZWRpdGlvbj48a2V5d29yZHM+PGtleXdvcmQ+YmlwaGFzaWMgY2FsY2l1bSBwaG9z
cGhhdGU8L2tleXdvcmQ+PGtleXdvcmQ+Ym9uZSBmb3JtYXRpb248L2tleXdvcmQ+PGtleXdvcmQ+
Ym9uZSBzdWJzdGl0dXRlPC9rZXl3b3JkPjxrZXl3b3JkPm9zdGVvcG9yb3Npczwva2V5d29yZD48
a2V5d29yZD52YW5jb215Y2luPC9rZXl3b3JkPjwva2V5d29yZHM+PGRhdGVzPjx5ZWFyPjIwMjI8
L3llYXI+PC9kYXRlcz48aXNibj4yMjk2LTQxODUgKFByaW50KSYjeEQ7MjI5Ni00MTg1IChFbGVj
dHJvbmljKSYjeEQ7MjI5Ni00MTg1IChMaW5raW5nKTwvaXNibj48YWNjZXNzaW9uLW51bT4zNjM5
NDAxMjwvYWNjZXNzaW9uLW51bT48dXJscz48cmVsYXRlZC11cmxzPjx1cmw+aHR0cHM6Ly93d3cu
bmNiaS5ubG0ubmloLmdvdi9wdWJtZWQvMzYzOTQwMTI8L3VybD48L3JlbGF0ZWQtdXJscz48L3Vy
bHM+PGN1c3RvbTE+VGhlIGF1dGhvcnMgZGVjbGFyZSB0aGF0IHRoZSByZXNlYXJjaCB3YXMgY29u
ZHVjdGVkIGluIHRoZSBhYnNlbmNlIG9mIGFueSBjb21tZXJjaWFsIG9yIGZpbmFuY2lhbCByZWxh
dGlvbnNoaXBzIHRoYXQgY291bGQgYmUgY29uc3RydWVkIGFzIGEgcG90ZW50aWFsIGNvbmZsaWN0
IG9mIGludGVyZXN0LjwvY3VzdG9tMT48Y3VzdG9tMj5QTUM5NjYzNzk3PC9jdXN0b20yPjxlbGVj
dHJvbmljLXJlc291cmNlLW51bT4xMC4zMzg5L2ZiaW9lLjIwMjIuOTg4NDM2PC9lbGVjdHJvbmlj
LXJlc291cmNlLW51bT48cmVtb3RlLWRhdGFiYXNlLW5hbWU+UHViTWVkLW5vdC1NRURMSU5FPC9y
ZW1vdGUtZGF0YWJhc2UtbmFtZT48cmVtb3RlLWRhdGFiYXNlLXByb3ZpZGVyPk5MTTwvcmVtb3Rl
LWRhdGFiYXNlLXByb3ZpZGVyPjwvcmVjb3JkPjwvQ2l0ZT48L0VuZE5vdGU+AG==
</w:fldData>
        </w:fldChar>
      </w:r>
      <w:r w:rsidR="007E0B95" w:rsidRPr="001E3493">
        <w:instrText xml:space="preserve"> ADDIN EN.CITE </w:instrText>
      </w:r>
      <w:r w:rsidR="007E0B95" w:rsidRPr="001E3493">
        <w:fldChar w:fldCharType="begin">
          <w:fldData xml:space="preserve">PEVuZE5vdGU+PENpdGU+PEF1dGhvcj5XYW5nPC9BdXRob3I+PFllYXI+MjAyMjwvWWVhcj48UmVj
TnVtPjEwMDwvUmVjTnVtPjxEaXNwbGF5VGV4dD5bNjZdPC9EaXNwbGF5VGV4dD48cmVjb3JkPjxy
ZWMtbnVtYmVyPjEwMDwvcmVjLW51bWJlcj48Zm9yZWlnbi1rZXlzPjxrZXkgYXBwPSJFTiIgZGIt
aWQ9InhhZXZ6ZmQ5bHdheHNjZXN3MGM1OWRlZTJlZXY5ZWVmYXR2dCIgdGltZXN0YW1wPSIxNzMz
MzI2MzYyIj4xMDA8L2tleT48L2ZvcmVpZ24ta2V5cz48cmVmLXR5cGUgbmFtZT0iSm91cm5hbCBB
cnRpY2xlIj4xNzwvcmVmLXR5cGU+PGNvbnRyaWJ1dG9ycz48YXV0aG9ycz48YXV0aG9yPldhbmcs
IFMuIFkuPC9hdXRob3I+PGF1dGhvcj5ZYW8sIFIuIEIuPC9hdXRob3I+PGF1dGhvcj5ZYW5nLCBL
LiBTLjwvYXV0aG9yPjxhdXRob3I+TGlhbmcsIEguIEMuPC9hdXRob3I+PGF1dGhvcj5TdSwgQy4g
WS48L2F1dGhvcj48YXV0aG9yPkZhbmcsIEguIFcuPC9hdXRob3I+PGF1dGhvcj5MaW0sIFMuIFcu
PC9hdXRob3I+PC9hdXRob3JzPjwvY29udHJpYnV0b3JzPjxhdXRoLWFkZHJlc3M+RGVwYXJ0bWVu
dCBvZiBTcGluYWwgU3VyZ2VyeSwgRmlyc3QgQWZmaWxpYXRlZCBIb3NwaXRhbCBvZiBEYWxpIFVu
aXZlcnNpdHksIERhbGksIENoaW5hLiYjeEQ7RGVwYXJ0bWVudCBvZiBNYXRlcmlhbHMgRW5naW5l
ZXJpbmcsIE1pbmcgQ2hpIFVuaXZlcnNpdHkgb2YgVGVjaG5vbG9neSwgTmV3IFRhaXBlaSBDaXR5
LCBUYWl3YW4uJiN4RDtEZXBhcnRtZW50IG9mIENoZW1pY2FsIEVuZ2luZWVyaW5nIGFuZCBCaW90
ZWNobm9sb2d5LCBOYXRpb25hbCBUYWlwZWkgVW5pdmVyc2l0eSBvZiBUZWNobm9sb2d5LCBUYWlw
ZWksIFRhaXdhbi4mI3hEO0luc3RpdHV0ZSBvZiBCaW9tZWRpY2FsIEVuZ2luZWVyaW5nIGFuZCBO
YW5vbWVkaWNpbmUsIE5hdGlvbmFsIEhlYWx0aCBSZXNlYXJjaCBJbnN0aXR1dGVzLCBaaHVuYW4g
VG93bnNoaXAsIFRhaXdhbi4mI3hEO0RlcGFydG1lbnQgb2YgTmV1cm9zdXJnZXJ5LCBDaGktTWVp
IE1lZGljYWwgQ2VudGVyLCBDaGlhbGksIFRhaW5hbiwgVGFpd2FuLiYjeEQ7RGVwYXJ0bWVudCBv
ZiBOdXJzaW5nLCBNaW4tSHdlaSBDb2xsZWdlIG9mIEhlYWx0aCBDYXJlIE1hbmFnZW1lbnQsIFRh
aW5hbiwgVGFpd2FuLjwvYXV0aC1hZGRyZXNzPjx0aXRsZXM+PHRpdGxlPlRoZSBlZmZpY2FjeSBv
ZiB2YW5jb215Y2luLWxvYWRlZCBiaXBoYXNpYyBjYWxjaXVtIHBob3NwaGF0ZSBib25lIHN1YnN0
aXR1dGUgaW4gdGhlIHByb21vdGlvbiBvZiBuZXcgYm9uZSBncm93dGggYW5kIHRoZSBwcmV2ZW50
aW9uIG9mIHBvc3RvcGVyYXRpdmUgaW5mZWN0aW9uPC90aXRsZT48c2Vjb25kYXJ5LXRpdGxlPkZy
b250IEJpb2VuZyBCaW90ZWNobm9sPC9zZWNvbmRhcnktdGl0bGU+PC90aXRsZXM+PHBlcmlvZGlj
YWw+PGZ1bGwtdGl0bGU+RnJvbnQgQmlvZW5nIEJpb3RlY2hub2w8L2Z1bGwtdGl0bGU+PC9wZXJp
b2RpY2FsPjxwYWdlcz45ODg0MzY8L3BhZ2VzPjx2b2x1bWU+MTA8L3ZvbHVtZT48ZWRpdGlvbj4y
MDIyMTEwMTwvZWRpdGlvbj48a2V5d29yZHM+PGtleXdvcmQ+YmlwaGFzaWMgY2FsY2l1bSBwaG9z
cGhhdGU8L2tleXdvcmQ+PGtleXdvcmQ+Ym9uZSBmb3JtYXRpb248L2tleXdvcmQ+PGtleXdvcmQ+
Ym9uZSBzdWJzdGl0dXRlPC9rZXl3b3JkPjxrZXl3b3JkPm9zdGVvcG9yb3Npczwva2V5d29yZD48
a2V5d29yZD52YW5jb215Y2luPC9rZXl3b3JkPjwva2V5d29yZHM+PGRhdGVzPjx5ZWFyPjIwMjI8
L3llYXI+PC9kYXRlcz48aXNibj4yMjk2LTQxODUgKFByaW50KSYjeEQ7MjI5Ni00MTg1IChFbGVj
dHJvbmljKSYjeEQ7MjI5Ni00MTg1IChMaW5raW5nKTwvaXNibj48YWNjZXNzaW9uLW51bT4zNjM5
NDAxMjwvYWNjZXNzaW9uLW51bT48dXJscz48cmVsYXRlZC11cmxzPjx1cmw+aHR0cHM6Ly93d3cu
bmNiaS5ubG0ubmloLmdvdi9wdWJtZWQvMzYzOTQwMTI8L3VybD48L3JlbGF0ZWQtdXJscz48L3Vy
bHM+PGN1c3RvbTE+VGhlIGF1dGhvcnMgZGVjbGFyZSB0aGF0IHRoZSByZXNlYXJjaCB3YXMgY29u
ZHVjdGVkIGluIHRoZSBhYnNlbmNlIG9mIGFueSBjb21tZXJjaWFsIG9yIGZpbmFuY2lhbCByZWxh
dGlvbnNoaXBzIHRoYXQgY291bGQgYmUgY29uc3RydWVkIGFzIGEgcG90ZW50aWFsIGNvbmZsaWN0
IG9mIGludGVyZXN0LjwvY3VzdG9tMT48Y3VzdG9tMj5QTUM5NjYzNzk3PC9jdXN0b20yPjxlbGVj
dHJvbmljLXJlc291cmNlLW51bT4xMC4zMzg5L2ZiaW9lLjIwMjIuOTg4NDM2PC9lbGVjdHJvbmlj
LXJlc291cmNlLW51bT48cmVtb3RlLWRhdGFiYXNlLW5hbWU+UHViTWVkLW5vdC1NRURMSU5FPC9y
ZW1vdGUtZGF0YWJhc2UtbmFtZT48cmVtb3RlLWRhdGFiYXNlLXByb3ZpZGVyPk5MTTwvcmVtb3Rl
LWRhdGFiYXNlLXByb3ZpZGVyPjwvcmVjb3JkPjwvQ2l0ZT48L0VuZE5vdGU+AG==
</w:fldData>
        </w:fldChar>
      </w:r>
      <w:r w:rsidR="007E0B95" w:rsidRPr="001E3493">
        <w:instrText xml:space="preserve"> ADDIN EN.CITE.DATA </w:instrText>
      </w:r>
      <w:r w:rsidR="007E0B95" w:rsidRPr="001E3493">
        <w:fldChar w:fldCharType="end"/>
      </w:r>
      <w:r w:rsidRPr="001E3493">
        <w:fldChar w:fldCharType="separate"/>
      </w:r>
      <w:r w:rsidR="007E0B95" w:rsidRPr="001E3493">
        <w:rPr>
          <w:noProof/>
        </w:rPr>
        <w:t>[66]</w:t>
      </w:r>
      <w:r w:rsidRPr="001E3493">
        <w:fldChar w:fldCharType="end"/>
      </w:r>
      <w:r w:rsidRPr="001E3493">
        <w:t xml:space="preserve">, and was previously found to increased new bone formation from 17% to 36% over 24 weeks </w:t>
      </w:r>
      <w:r w:rsidRPr="001E3493">
        <w:fldChar w:fldCharType="begin">
          <w:fldData xml:space="preserve">PEVuZE5vdGU+PENpdGU+PEF1dGhvcj5XYW5nPC9BdXRob3I+PFllYXI+MjAyMjwvWWVhcj48UmVj
TnVtPjEwMDwvUmVjTnVtPjxEaXNwbGF5VGV4dD5bNjZdPC9EaXNwbGF5VGV4dD48cmVjb3JkPjxy
ZWMtbnVtYmVyPjEwMDwvcmVjLW51bWJlcj48Zm9yZWlnbi1rZXlzPjxrZXkgYXBwPSJFTiIgZGIt
aWQ9InhhZXZ6ZmQ5bHdheHNjZXN3MGM1OWRlZTJlZXY5ZWVmYXR2dCIgdGltZXN0YW1wPSIxNzMz
MzI2MzYyIj4xMDA8L2tleT48L2ZvcmVpZ24ta2V5cz48cmVmLXR5cGUgbmFtZT0iSm91cm5hbCBB
cnRpY2xlIj4xNzwvcmVmLXR5cGU+PGNvbnRyaWJ1dG9ycz48YXV0aG9ycz48YXV0aG9yPldhbmcs
IFMuIFkuPC9hdXRob3I+PGF1dGhvcj5ZYW8sIFIuIEIuPC9hdXRob3I+PGF1dGhvcj5ZYW5nLCBL
LiBTLjwvYXV0aG9yPjxhdXRob3I+TGlhbmcsIEguIEMuPC9hdXRob3I+PGF1dGhvcj5TdSwgQy4g
WS48L2F1dGhvcj48YXV0aG9yPkZhbmcsIEguIFcuPC9hdXRob3I+PGF1dGhvcj5MaW0sIFMuIFcu
PC9hdXRob3I+PC9hdXRob3JzPjwvY29udHJpYnV0b3JzPjxhdXRoLWFkZHJlc3M+RGVwYXJ0bWVu
dCBvZiBTcGluYWwgU3VyZ2VyeSwgRmlyc3QgQWZmaWxpYXRlZCBIb3NwaXRhbCBvZiBEYWxpIFVu
aXZlcnNpdHksIERhbGksIENoaW5hLiYjeEQ7RGVwYXJ0bWVudCBvZiBNYXRlcmlhbHMgRW5naW5l
ZXJpbmcsIE1pbmcgQ2hpIFVuaXZlcnNpdHkgb2YgVGVjaG5vbG9neSwgTmV3IFRhaXBlaSBDaXR5
LCBUYWl3YW4uJiN4RDtEZXBhcnRtZW50IG9mIENoZW1pY2FsIEVuZ2luZWVyaW5nIGFuZCBCaW90
ZWNobm9sb2d5LCBOYXRpb25hbCBUYWlwZWkgVW5pdmVyc2l0eSBvZiBUZWNobm9sb2d5LCBUYWlw
ZWksIFRhaXdhbi4mI3hEO0luc3RpdHV0ZSBvZiBCaW9tZWRpY2FsIEVuZ2luZWVyaW5nIGFuZCBO
YW5vbWVkaWNpbmUsIE5hdGlvbmFsIEhlYWx0aCBSZXNlYXJjaCBJbnN0aXR1dGVzLCBaaHVuYW4g
VG93bnNoaXAsIFRhaXdhbi4mI3hEO0RlcGFydG1lbnQgb2YgTmV1cm9zdXJnZXJ5LCBDaGktTWVp
IE1lZGljYWwgQ2VudGVyLCBDaGlhbGksIFRhaW5hbiwgVGFpd2FuLiYjeEQ7RGVwYXJ0bWVudCBv
ZiBOdXJzaW5nLCBNaW4tSHdlaSBDb2xsZWdlIG9mIEhlYWx0aCBDYXJlIE1hbmFnZW1lbnQsIFRh
aW5hbiwgVGFpd2FuLjwvYXV0aC1hZGRyZXNzPjx0aXRsZXM+PHRpdGxlPlRoZSBlZmZpY2FjeSBv
ZiB2YW5jb215Y2luLWxvYWRlZCBiaXBoYXNpYyBjYWxjaXVtIHBob3NwaGF0ZSBib25lIHN1YnN0
aXR1dGUgaW4gdGhlIHByb21vdGlvbiBvZiBuZXcgYm9uZSBncm93dGggYW5kIHRoZSBwcmV2ZW50
aW9uIG9mIHBvc3RvcGVyYXRpdmUgaW5mZWN0aW9uPC90aXRsZT48c2Vjb25kYXJ5LXRpdGxlPkZy
b250IEJpb2VuZyBCaW90ZWNobm9sPC9zZWNvbmRhcnktdGl0bGU+PC90aXRsZXM+PHBlcmlvZGlj
YWw+PGZ1bGwtdGl0bGU+RnJvbnQgQmlvZW5nIEJpb3RlY2hub2w8L2Z1bGwtdGl0bGU+PC9wZXJp
b2RpY2FsPjxwYWdlcz45ODg0MzY8L3BhZ2VzPjx2b2x1bWU+MTA8L3ZvbHVtZT48ZWRpdGlvbj4y
MDIyMTEwMTwvZWRpdGlvbj48a2V5d29yZHM+PGtleXdvcmQ+YmlwaGFzaWMgY2FsY2l1bSBwaG9z
cGhhdGU8L2tleXdvcmQ+PGtleXdvcmQ+Ym9uZSBmb3JtYXRpb248L2tleXdvcmQ+PGtleXdvcmQ+
Ym9uZSBzdWJzdGl0dXRlPC9rZXl3b3JkPjxrZXl3b3JkPm9zdGVvcG9yb3Npczwva2V5d29yZD48
a2V5d29yZD52YW5jb215Y2luPC9rZXl3b3JkPjwva2V5d29yZHM+PGRhdGVzPjx5ZWFyPjIwMjI8
L3llYXI+PC9kYXRlcz48aXNibj4yMjk2LTQxODUgKFByaW50KSYjeEQ7MjI5Ni00MTg1IChFbGVj
dHJvbmljKSYjeEQ7MjI5Ni00MTg1IChMaW5raW5nKTwvaXNibj48YWNjZXNzaW9uLW51bT4zNjM5
NDAxMjwvYWNjZXNzaW9uLW51bT48dXJscz48cmVsYXRlZC11cmxzPjx1cmw+aHR0cHM6Ly93d3cu
bmNiaS5ubG0ubmloLmdvdi9wdWJtZWQvMzYzOTQwMTI8L3VybD48L3JlbGF0ZWQtdXJscz48L3Vy
bHM+PGN1c3RvbTE+VGhlIGF1dGhvcnMgZGVjbGFyZSB0aGF0IHRoZSByZXNlYXJjaCB3YXMgY29u
ZHVjdGVkIGluIHRoZSBhYnNlbmNlIG9mIGFueSBjb21tZXJjaWFsIG9yIGZpbmFuY2lhbCByZWxh
dGlvbnNoaXBzIHRoYXQgY291bGQgYmUgY29uc3RydWVkIGFzIGEgcG90ZW50aWFsIGNvbmZsaWN0
IG9mIGludGVyZXN0LjwvY3VzdG9tMT48Y3VzdG9tMj5QTUM5NjYzNzk3PC9jdXN0b20yPjxlbGVj
dHJvbmljLXJlc291cmNlLW51bT4xMC4zMzg5L2ZiaW9lLjIwMjIuOTg4NDM2PC9lbGVjdHJvbmlj
LXJlc291cmNlLW51bT48cmVtb3RlLWRhdGFiYXNlLW5hbWU+UHViTWVkLW5vdC1NRURMSU5FPC9y
ZW1vdGUtZGF0YWJhc2UtbmFtZT48cmVtb3RlLWRhdGFiYXNlLXByb3ZpZGVyPk5MTTwvcmVtb3Rl
LWRhdGFiYXNlLXByb3ZpZGVyPjwvcmVjb3JkPjwvQ2l0ZT48L0VuZE5vdGU+AG==
</w:fldData>
        </w:fldChar>
      </w:r>
      <w:r w:rsidR="007E0B95" w:rsidRPr="001E3493">
        <w:instrText xml:space="preserve"> ADDIN EN.CITE </w:instrText>
      </w:r>
      <w:r w:rsidR="007E0B95" w:rsidRPr="001E3493">
        <w:fldChar w:fldCharType="begin">
          <w:fldData xml:space="preserve">PEVuZE5vdGU+PENpdGU+PEF1dGhvcj5XYW5nPC9BdXRob3I+PFllYXI+MjAyMjwvWWVhcj48UmVj
TnVtPjEwMDwvUmVjTnVtPjxEaXNwbGF5VGV4dD5bNjZdPC9EaXNwbGF5VGV4dD48cmVjb3JkPjxy
ZWMtbnVtYmVyPjEwMDwvcmVjLW51bWJlcj48Zm9yZWlnbi1rZXlzPjxrZXkgYXBwPSJFTiIgZGIt
aWQ9InhhZXZ6ZmQ5bHdheHNjZXN3MGM1OWRlZTJlZXY5ZWVmYXR2dCIgdGltZXN0YW1wPSIxNzMz
MzI2MzYyIj4xMDA8L2tleT48L2ZvcmVpZ24ta2V5cz48cmVmLXR5cGUgbmFtZT0iSm91cm5hbCBB
cnRpY2xlIj4xNzwvcmVmLXR5cGU+PGNvbnRyaWJ1dG9ycz48YXV0aG9ycz48YXV0aG9yPldhbmcs
IFMuIFkuPC9hdXRob3I+PGF1dGhvcj5ZYW8sIFIuIEIuPC9hdXRob3I+PGF1dGhvcj5ZYW5nLCBL
LiBTLjwvYXV0aG9yPjxhdXRob3I+TGlhbmcsIEguIEMuPC9hdXRob3I+PGF1dGhvcj5TdSwgQy4g
WS48L2F1dGhvcj48YXV0aG9yPkZhbmcsIEguIFcuPC9hdXRob3I+PGF1dGhvcj5MaW0sIFMuIFcu
PC9hdXRob3I+PC9hdXRob3JzPjwvY29udHJpYnV0b3JzPjxhdXRoLWFkZHJlc3M+RGVwYXJ0bWVu
dCBvZiBTcGluYWwgU3VyZ2VyeSwgRmlyc3QgQWZmaWxpYXRlZCBIb3NwaXRhbCBvZiBEYWxpIFVu
aXZlcnNpdHksIERhbGksIENoaW5hLiYjeEQ7RGVwYXJ0bWVudCBvZiBNYXRlcmlhbHMgRW5naW5l
ZXJpbmcsIE1pbmcgQ2hpIFVuaXZlcnNpdHkgb2YgVGVjaG5vbG9neSwgTmV3IFRhaXBlaSBDaXR5
LCBUYWl3YW4uJiN4RDtEZXBhcnRtZW50IG9mIENoZW1pY2FsIEVuZ2luZWVyaW5nIGFuZCBCaW90
ZWNobm9sb2d5LCBOYXRpb25hbCBUYWlwZWkgVW5pdmVyc2l0eSBvZiBUZWNobm9sb2d5LCBUYWlw
ZWksIFRhaXdhbi4mI3hEO0luc3RpdHV0ZSBvZiBCaW9tZWRpY2FsIEVuZ2luZWVyaW5nIGFuZCBO
YW5vbWVkaWNpbmUsIE5hdGlvbmFsIEhlYWx0aCBSZXNlYXJjaCBJbnN0aXR1dGVzLCBaaHVuYW4g
VG93bnNoaXAsIFRhaXdhbi4mI3hEO0RlcGFydG1lbnQgb2YgTmV1cm9zdXJnZXJ5LCBDaGktTWVp
IE1lZGljYWwgQ2VudGVyLCBDaGlhbGksIFRhaW5hbiwgVGFpd2FuLiYjeEQ7RGVwYXJ0bWVudCBv
ZiBOdXJzaW5nLCBNaW4tSHdlaSBDb2xsZWdlIG9mIEhlYWx0aCBDYXJlIE1hbmFnZW1lbnQsIFRh
aW5hbiwgVGFpd2FuLjwvYXV0aC1hZGRyZXNzPjx0aXRsZXM+PHRpdGxlPlRoZSBlZmZpY2FjeSBv
ZiB2YW5jb215Y2luLWxvYWRlZCBiaXBoYXNpYyBjYWxjaXVtIHBob3NwaGF0ZSBib25lIHN1YnN0
aXR1dGUgaW4gdGhlIHByb21vdGlvbiBvZiBuZXcgYm9uZSBncm93dGggYW5kIHRoZSBwcmV2ZW50
aW9uIG9mIHBvc3RvcGVyYXRpdmUgaW5mZWN0aW9uPC90aXRsZT48c2Vjb25kYXJ5LXRpdGxlPkZy
b250IEJpb2VuZyBCaW90ZWNobm9sPC9zZWNvbmRhcnktdGl0bGU+PC90aXRsZXM+PHBlcmlvZGlj
YWw+PGZ1bGwtdGl0bGU+RnJvbnQgQmlvZW5nIEJpb3RlY2hub2w8L2Z1bGwtdGl0bGU+PC9wZXJp
b2RpY2FsPjxwYWdlcz45ODg0MzY8L3BhZ2VzPjx2b2x1bWU+MTA8L3ZvbHVtZT48ZWRpdGlvbj4y
MDIyMTEwMTwvZWRpdGlvbj48a2V5d29yZHM+PGtleXdvcmQ+YmlwaGFzaWMgY2FsY2l1bSBwaG9z
cGhhdGU8L2tleXdvcmQ+PGtleXdvcmQ+Ym9uZSBmb3JtYXRpb248L2tleXdvcmQ+PGtleXdvcmQ+
Ym9uZSBzdWJzdGl0dXRlPC9rZXl3b3JkPjxrZXl3b3JkPm9zdGVvcG9yb3Npczwva2V5d29yZD48
a2V5d29yZD52YW5jb215Y2luPC9rZXl3b3JkPjwva2V5d29yZHM+PGRhdGVzPjx5ZWFyPjIwMjI8
L3llYXI+PC9kYXRlcz48aXNibj4yMjk2LTQxODUgKFByaW50KSYjeEQ7MjI5Ni00MTg1IChFbGVj
dHJvbmljKSYjeEQ7MjI5Ni00MTg1IChMaW5raW5nKTwvaXNibj48YWNjZXNzaW9uLW51bT4zNjM5
NDAxMjwvYWNjZXNzaW9uLW51bT48dXJscz48cmVsYXRlZC11cmxzPjx1cmw+aHR0cHM6Ly93d3cu
bmNiaS5ubG0ubmloLmdvdi9wdWJtZWQvMzYzOTQwMTI8L3VybD48L3JlbGF0ZWQtdXJscz48L3Vy
bHM+PGN1c3RvbTE+VGhlIGF1dGhvcnMgZGVjbGFyZSB0aGF0IHRoZSByZXNlYXJjaCB3YXMgY29u
ZHVjdGVkIGluIHRoZSBhYnNlbmNlIG9mIGFueSBjb21tZXJjaWFsIG9yIGZpbmFuY2lhbCByZWxh
dGlvbnNoaXBzIHRoYXQgY291bGQgYmUgY29uc3RydWVkIGFzIGEgcG90ZW50aWFsIGNvbmZsaWN0
IG9mIGludGVyZXN0LjwvY3VzdG9tMT48Y3VzdG9tMj5QTUM5NjYzNzk3PC9jdXN0b20yPjxlbGVj
dHJvbmljLXJlc291cmNlLW51bT4xMC4zMzg5L2ZiaW9lLjIwMjIuOTg4NDM2PC9lbGVjdHJvbmlj
LXJlc291cmNlLW51bT48cmVtb3RlLWRhdGFiYXNlLW5hbWU+UHViTWVkLW5vdC1NRURMSU5FPC9y
ZW1vdGUtZGF0YWJhc2UtbmFtZT48cmVtb3RlLWRhdGFiYXNlLXByb3ZpZGVyPk5MTTwvcmVtb3Rl
LWRhdGFiYXNlLXByb3ZpZGVyPjwvcmVjb3JkPjwvQ2l0ZT48L0VuZE5vdGU+AG==
</w:fldData>
        </w:fldChar>
      </w:r>
      <w:r w:rsidR="007E0B95" w:rsidRPr="001E3493">
        <w:instrText xml:space="preserve"> ADDIN EN.CITE.DATA </w:instrText>
      </w:r>
      <w:r w:rsidR="007E0B95" w:rsidRPr="001E3493">
        <w:fldChar w:fldCharType="end"/>
      </w:r>
      <w:r w:rsidRPr="001E3493">
        <w:fldChar w:fldCharType="separate"/>
      </w:r>
      <w:r w:rsidR="007E0B95" w:rsidRPr="001E3493">
        <w:rPr>
          <w:noProof/>
        </w:rPr>
        <w:t>[66]</w:t>
      </w:r>
      <w:r w:rsidRPr="001E3493">
        <w:fldChar w:fldCharType="end"/>
      </w:r>
      <w:r w:rsidR="003E259E" w:rsidRPr="001E3493">
        <w:t>.</w:t>
      </w:r>
    </w:p>
    <w:p w14:paraId="3625A5C5" w14:textId="4D03D601" w:rsidR="00E96E89" w:rsidRPr="001E3493" w:rsidRDefault="00E1637A" w:rsidP="004410D8">
      <w:pPr>
        <w:pStyle w:val="NormalWeb"/>
        <w:spacing w:before="0" w:beforeAutospacing="0" w:after="0" w:afterAutospacing="0"/>
      </w:pPr>
      <w:r w:rsidRPr="001E3493">
        <w:t>The a</w:t>
      </w:r>
      <w:r w:rsidR="00E96E89" w:rsidRPr="001E3493">
        <w:t xml:space="preserve">ssessment of soft tissue surrounding a defect indicates how the tissue around an implant responds to healing processes or inflammation. Suchý et. </w:t>
      </w:r>
      <w:proofErr w:type="gramStart"/>
      <w:r w:rsidR="00E96E89" w:rsidRPr="001E3493">
        <w:t>al</w:t>
      </w:r>
      <w:proofErr w:type="gramEnd"/>
      <w:r w:rsidR="00E96E89" w:rsidRPr="001E3493">
        <w:t>.</w:t>
      </w:r>
      <w:r w:rsidR="00E96E89" w:rsidRPr="001E3493">
        <w:rPr>
          <w:b/>
          <w:bCs/>
        </w:rPr>
        <w:t xml:space="preserve"> </w:t>
      </w:r>
      <w:r w:rsidR="00E96E89" w:rsidRPr="001E3493">
        <w:t xml:space="preserve">used </w:t>
      </w:r>
      <w:r w:rsidR="00B86D0C" w:rsidRPr="001E3493">
        <w:t xml:space="preserve">the </w:t>
      </w:r>
      <w:r w:rsidR="00E96E89" w:rsidRPr="001E3493">
        <w:t>presence of fibrous tissue as a marker to evaluate bone healing</w:t>
      </w:r>
      <w:r w:rsidR="00BD17CC" w:rsidRPr="001E3493">
        <w:fldChar w:fldCharType="begin">
          <w:fldData xml:space="preserve">PEVuZE5vdGU+PENpdGU+PEF1dGhvcj5TdWNoeTwvQXV0aG9yPjxZZWFyPjIwMjE8L1llYXI+PFJl
Y051bT45OTwvUmVjTnVtPjxEaXNwbGF5VGV4dD5bMTYzXTwvRGlzcGxheVRleHQ+PHJlY29yZD48
cmVjLW51bWJlcj45OTwvcmVjLW51bWJlcj48Zm9yZWlnbi1rZXlzPjxrZXkgYXBwPSJFTiIgZGIt
aWQ9InhhZXZ6ZmQ5bHdheHNjZXN3MGM1OWRlZTJlZXY5ZWVmYXR2dCIgdGltZXN0YW1wPSIxNzMz
MzI2MzU4Ij45OTwva2V5PjwvZm9yZWlnbi1rZXlzPjxyZWYtdHlwZSBuYW1lPSJKb3VybmFsIEFy
dGljbGUiPjE3PC9yZWYtdHlwZT48Y29udHJpYnV0b3JzPjxhdXRob3JzPjxhdXRob3I+U3VjaHks
IFQuPC9hdXRob3I+PGF1dGhvcj5WaXN0ZWpub3ZhLCBMLjwvYXV0aG9yPjxhdXRob3I+U3Vwb3Zh
LCBNLjwvYXV0aG9yPjxhdXRob3I+S2xlaW4sIFAuPC9hdXRob3I+PGF1dGhvcj5CYXJ0b3MsIE0u
PC9hdXRob3I+PGF1dGhvcj5Lb2xpbmtvLCBZLjwvYXV0aG9yPjxhdXRob3I+Qmxhc3NvdmEsIFQu
PC9hdXRob3I+PGF1dGhvcj5Ub25hciwgWi48L2F1dGhvcj48YXV0aG9yPlBva29ybnksIE0uPC9h
dXRob3I+PGF1dGhvcj5TdWNoYXJkYSwgWi48L2F1dGhvcj48YXV0aG9yPlphbG91ZGtvdmEsIE0u
PC9hdXRob3I+PGF1dGhvcj5EZW5rLCBGLjwvYXV0aG9yPjxhdXRob3I+QmFsbGF5LCBSLjwvYXV0
aG9yPjxhdXRob3I+SnVoYXMsIFMuPC9hdXRob3I+PGF1dGhvcj5KdWhhc292YSwgSi48L2F1dGhv
cj48YXV0aG9yPktsYXBrb3ZhLCBFLjwvYXV0aG9yPjxhdXRob3I+SG9ybnksIEwuPC9hdXRob3I+
PGF1dGhvcj5TZWRsYWNlaywgUi48L2F1dGhvcj48YXV0aG9yPkdydXMsIFQuPC9hdXRob3I+PGF1
dGhvcj5DZWprYSwgWi4sIEpyLjwvYXV0aG9yPjxhdXRob3I+Q2Vqa2EsIFouPC9hdXRob3I+PGF1
dGhvcj5DaHVkZWpvdmEsIEsuPC9hdXRob3I+PGF1dGhvcj5IcmFiYWssIEouPC9hdXRob3I+PC9h
dXRob3JzPjwvY29udHJpYnV0b3JzPjxhdXRoLWFkZHJlc3M+RGVwYXJ0bWVudCBvZiBDb21wb3Np
dGVzIGFuZCBDYXJib24gTWF0ZXJpYWxzLCBJbnN0aXR1dGUgb2YgUm9jayBTdHJ1Y3R1cmUgYW5k
IE1lY2hhbmljcywgQ3plY2ggQWNhZGVteSBvZiBTY2llbmNlcywgMTgyMDkgUHJhZ3VlIDgsIEN6
ZWNoIFJlcHVibGljLiYjeEQ7RmFjdWx0eSBvZiBNZWNoYW5pY2FsIEVuZ2luZWVyaW5nLCBDemVj
aCBUZWNobmljYWwgVW5pdmVyc2l0eSBpbiBQcmFndWUsIDE2MDAwIFByYWd1ZSA2LCBDemVjaCBS
ZXB1YmxpYy4mI3hEO0Jpb21lZGljYWwgQ2VudGVyLCBGYWN1bHR5IG9mIE1lZGljaW5lIGluIFBp
bHNlbiwgQ2hhcmxlcyBVbml2ZXJzaXR5LCAzMDEwMCBQaWxzZW4sIEN6ZWNoIFJlcHVibGljLiYj
eEQ7RGVwYXJ0bWVudCBvZiBIaXN0b2xvZ3kgYW5kIEVtYnJ5b2xvZ3ksIEZhY3VsdHkgb2YgTWVk
aWNpbmUgaW4gUGlsc2VuLCBDaGFybGVzIFVuaXZlcnNpdHksIDMwMSAwMCBQaWxzZW4sIEN6ZWNo
IFJlcHVibGljLiYjeEQ7SW5zdGl0dXRlIG9mIERlbnRhbCBNZWRpY2luZSwgRmlyc3QgRmFjdWx0
eSBvZiBNZWRpY2luZSwgQ2hhcmxlcyBVbml2ZXJzaXR5IGFuZCBHZW5lcmFsIFVuaXZlcnNpdHkg
SG9zcGl0YWwgaW4gUHJhZ3VlLCAxMjAwMCBQcmFndWUgMiwgQ3plY2ggUmVwdWJsaWMuJiN4RDtJ
bnN0aXR1dGUgb2YgQW5hdG9teSwgRmlyc3QgRmFjdWx0eSBvZiBNZWRpY2luZSwgQ2hhcmxlcyBV
bml2ZXJzaXR5LCAxMjAwMCBQcmFndWUgMiwgQ3plY2ggUmVwdWJsaWMuJiN4RDtSJmFtcDtEIERl
cGFydG1lbnQsIENvbnRpcHJvIEluYy4sIDU2MTAyIERvbG5pIERvYnJvdWMsIEN6ZWNoIFJlcHVi
bGljLiYjeEQ7MXN0IERlcGFydG1lbnQgb2YgT3J0aG9wZWRpY3MsIEZpcnN0IEZhY3VsdHkgb2Yg
TWVkaWNpbmUsIENoYXJsZXMgVW5pdmVyc2l0eSBpbiBQcmFndWUgYW5kIE1vdG9sIFVuaXZlcnNp
dHkgSG9zcGl0YWwsIDE1MCAwNiBQcmFndWUgNSwgQ3plY2ggUmVwdWJsaWMuJiN4RDtQSUdNT0Qg
Q2VudHJlLCBMYWJvcmF0b3J5IG9mIENlbGwgUmVnZW5lcmF0aW9uIGFuZCBQbGFzdGljaXR5LCBJ
bnN0aXR1dGUgb2YgQW5pbWFsIFBoeXNpb2xvZ3kgYW5kIEdlbmV0aWNzLCBDemVjaCBBY2FkZW15
IG9mIFNjaWVuY2VzLCAyNzcyMSBMaWJlY2hvdiwgQ3plY2ggUmVwdWJsaWMuJiN4RDtEZXBhcnRt
ZW50IG9mIE1lZGljYWwgQ2hlbWlzdHJ5IGFuZCBDbGluaWNhbCBCaW9jaGVtaXN0cnksIENoYXJs
ZXMgVW5pdmVyc2l0eSwgMm5kIE1lZGljYWwgU2Nob29sIGFuZCBVbml2ZXJzaXR5IEhvc3BpdGFs
IE1vdG9sLCAxNTAwNiBQcmFndWUgNSwgQ3plY2ggUmVwdWJsaWMuJiN4RDsybmQgRGVwYXJ0bWVu
dCBvZiBDYXJkaW92YXNjdWxhciBTdXJnZXJ5LCBGaXJzdCBGYWN1bHR5IG9mIE1lZGljaW5lLCBD
aGFybGVzIFVuaXZlcnNpdHkgYW5kIEdlbmVyYWwgVW5pdmVyc2l0eSBIb3NwaXRhbCBpbiBQcmFn
dWUsIDEyMDAwIFByYWd1ZSAyLCBDemVjaCBSZXB1YmxpYy4mI3hEO1Byb1Nwb24gTHRkLiwgMjcy
MDEgS2xhZG5vLCBDemVjaCBSZXB1YmxpYy48L2F1dGgtYWRkcmVzcz48dGl0bGVzPjx0aXRsZT5W
YW5jb215Y2luLUxvYWRlZCBDb2xsYWdlbi9IeWRyb3h5YXBhdGl0ZSBMYXllcnMgRWxlY3Ryb3Nw
dW4gb24gM0QgUHJpbnRlZCBUaXRhbml1bSBJbXBsYW50cyBQcmV2ZW50IEJvbmUgRGVzdHJ1Y3Rp
b24gQXNzb2NpYXRlZCB3aXRoIFMuIGVwaWRlcm1pZGlzIEluZmVjdGlvbiBhbmQgRW5oYW5jZSBP
c3Nlb2ludGVncmF0aW9uPC90aXRsZT48c2Vjb25kYXJ5LXRpdGxlPkJpb21lZGljaW5lczwvc2Vj
b25kYXJ5LXRpdGxlPjwvdGl0bGVzPjxwZXJpb2RpY2FsPjxmdWxsLXRpdGxlPkJpb21lZGljaW5l
czwvZnVsbC10aXRsZT48L3BlcmlvZGljYWw+PHBhZ2VzPjUzMTwvcGFnZXM+PHZvbHVtZT45PC92
b2x1bWU+PG51bWJlcj41PC9udW1iZXI+PGVkaXRpb24+MjAyMTA1MTA8L2VkaXRpb24+PGtleXdv
cmRzPjxrZXl3b3JkPlN0YXBoeWxvY29jY3VzIGVwaWRlcm1pZGlzPC9rZXl3b3JkPjxrZXl3b3Jk
PmJvbmU8L2tleXdvcmQ+PGtleXdvcmQ+Y29sbGFnZW48L2tleXdvcmQ+PGtleXdvcmQ+aHlkcm94
eWFwYXRpdGU8L2tleXdvcmQ+PGtleXdvcmQ+aW1wbGFudC1yZWxhdGVkIGJvbmUgaW5mZWN0aW9u
PC9rZXl3b3JkPjxrZXl3b3JkPm1pbmlwaWc8L2tleXdvcmQ+PGtleXdvcmQ+b3J0aG9wZWRpYyBp
bXBsYW50PC9rZXl3b3JkPjxrZXl3b3JkPm9zc2VvaW50ZWdyYXRpb248L2tleXdvcmQ+PGtleXdv
cmQ+cmF0PC9rZXl3b3JkPjxrZXl3b3JkPnZhbmNvbXljaW48L2tleXdvcmQ+PC9rZXl3b3Jkcz48
ZGF0ZXM+PHllYXI+MjAyMTwveWVhcj48cHViLWRhdGVzPjxkYXRlPk1heSAxMDwvZGF0ZT48L3B1
Yi1kYXRlcz48L2RhdGVzPjxpc2JuPjIyMjctOTA1OSAoUHJpbnQpJiN4RDsyMjI3LTkwNTkgKEVs
ZWN0cm9uaWMpJiN4RDsyMjI3LTkwNTkgKExpbmtpbmcpPC9pc2JuPjxhY2Nlc3Npb24tbnVtPjM0
MDY4Nzg4PC9hY2Nlc3Npb24tbnVtPjx1cmxzPjxyZWxhdGVkLXVybHM+PHVybD5odHRwczovL3d3
dy5uY2JpLm5sbS5uaWguZ292L3B1Ym1lZC8zNDA2ODc4ODwvdXJsPjwvcmVsYXRlZC11cmxzPjwv
dXJscz48Y3VzdG9tMT5UaGUgYXV0aG9ycyBkZWNsYXJlIG5vIGNvbmZsaWN0IG9mIGludGVyZXN0
LjwvY3VzdG9tMT48Y3VzdG9tMj5QTUM4MTUxOTIwPC9jdXN0b20yPjxlbGVjdHJvbmljLXJlc291
cmNlLW51bT4xMC4zMzkwL2Jpb21lZGljaW5lczkwNTA1MzE8L2VsZWN0cm9uaWMtcmVzb3VyY2Ut
bnVtPjxyZW1vdGUtZGF0YWJhc2UtbmFtZT5QdWJNZWQtbm90LU1FRExJTkU8L3JlbW90ZS1kYXRh
YmFzZS1uYW1lPjxyZW1vdGUtZGF0YWJhc2UtcHJvdmlkZXI+TkxNPC9yZW1vdGUtZGF0YWJhc2Ut
cHJvdmlkZXI+PC9yZWNvcmQ+PC9DaXRlPjwvRW5kTm90ZT4A
</w:fldData>
        </w:fldChar>
      </w:r>
      <w:r w:rsidR="00EB5F7B" w:rsidRPr="001E3493">
        <w:instrText xml:space="preserve"> ADDIN EN.CITE </w:instrText>
      </w:r>
      <w:r w:rsidR="00EB5F7B" w:rsidRPr="001E3493">
        <w:fldChar w:fldCharType="begin">
          <w:fldData xml:space="preserve">PEVuZE5vdGU+PENpdGU+PEF1dGhvcj5TdWNoeTwvQXV0aG9yPjxZZWFyPjIwMjE8L1llYXI+PFJl
Y051bT45OTwvUmVjTnVtPjxEaXNwbGF5VGV4dD5bMTYzXTwvRGlzcGxheVRleHQ+PHJlY29yZD48
cmVjLW51bWJlcj45OTwvcmVjLW51bWJlcj48Zm9yZWlnbi1rZXlzPjxrZXkgYXBwPSJFTiIgZGIt
aWQ9InhhZXZ6ZmQ5bHdheHNjZXN3MGM1OWRlZTJlZXY5ZWVmYXR2dCIgdGltZXN0YW1wPSIxNzMz
MzI2MzU4Ij45OTwva2V5PjwvZm9yZWlnbi1rZXlzPjxyZWYtdHlwZSBuYW1lPSJKb3VybmFsIEFy
dGljbGUiPjE3PC9yZWYtdHlwZT48Y29udHJpYnV0b3JzPjxhdXRob3JzPjxhdXRob3I+U3VjaHks
IFQuPC9hdXRob3I+PGF1dGhvcj5WaXN0ZWpub3ZhLCBMLjwvYXV0aG9yPjxhdXRob3I+U3Vwb3Zh
LCBNLjwvYXV0aG9yPjxhdXRob3I+S2xlaW4sIFAuPC9hdXRob3I+PGF1dGhvcj5CYXJ0b3MsIE0u
PC9hdXRob3I+PGF1dGhvcj5Lb2xpbmtvLCBZLjwvYXV0aG9yPjxhdXRob3I+Qmxhc3NvdmEsIFQu
PC9hdXRob3I+PGF1dGhvcj5Ub25hciwgWi48L2F1dGhvcj48YXV0aG9yPlBva29ybnksIE0uPC9h
dXRob3I+PGF1dGhvcj5TdWNoYXJkYSwgWi48L2F1dGhvcj48YXV0aG9yPlphbG91ZGtvdmEsIE0u
PC9hdXRob3I+PGF1dGhvcj5EZW5rLCBGLjwvYXV0aG9yPjxhdXRob3I+QmFsbGF5LCBSLjwvYXV0
aG9yPjxhdXRob3I+SnVoYXMsIFMuPC9hdXRob3I+PGF1dGhvcj5KdWhhc292YSwgSi48L2F1dGhv
cj48YXV0aG9yPktsYXBrb3ZhLCBFLjwvYXV0aG9yPjxhdXRob3I+SG9ybnksIEwuPC9hdXRob3I+
PGF1dGhvcj5TZWRsYWNlaywgUi48L2F1dGhvcj48YXV0aG9yPkdydXMsIFQuPC9hdXRob3I+PGF1
dGhvcj5DZWprYSwgWi4sIEpyLjwvYXV0aG9yPjxhdXRob3I+Q2Vqa2EsIFouPC9hdXRob3I+PGF1
dGhvcj5DaHVkZWpvdmEsIEsuPC9hdXRob3I+PGF1dGhvcj5IcmFiYWssIEouPC9hdXRob3I+PC9h
dXRob3JzPjwvY29udHJpYnV0b3JzPjxhdXRoLWFkZHJlc3M+RGVwYXJ0bWVudCBvZiBDb21wb3Np
dGVzIGFuZCBDYXJib24gTWF0ZXJpYWxzLCBJbnN0aXR1dGUgb2YgUm9jayBTdHJ1Y3R1cmUgYW5k
IE1lY2hhbmljcywgQ3plY2ggQWNhZGVteSBvZiBTY2llbmNlcywgMTgyMDkgUHJhZ3VlIDgsIEN6
ZWNoIFJlcHVibGljLiYjeEQ7RmFjdWx0eSBvZiBNZWNoYW5pY2FsIEVuZ2luZWVyaW5nLCBDemVj
aCBUZWNobmljYWwgVW5pdmVyc2l0eSBpbiBQcmFndWUsIDE2MDAwIFByYWd1ZSA2LCBDemVjaCBS
ZXB1YmxpYy4mI3hEO0Jpb21lZGljYWwgQ2VudGVyLCBGYWN1bHR5IG9mIE1lZGljaW5lIGluIFBp
bHNlbiwgQ2hhcmxlcyBVbml2ZXJzaXR5LCAzMDEwMCBQaWxzZW4sIEN6ZWNoIFJlcHVibGljLiYj
eEQ7RGVwYXJ0bWVudCBvZiBIaXN0b2xvZ3kgYW5kIEVtYnJ5b2xvZ3ksIEZhY3VsdHkgb2YgTWVk
aWNpbmUgaW4gUGlsc2VuLCBDaGFybGVzIFVuaXZlcnNpdHksIDMwMSAwMCBQaWxzZW4sIEN6ZWNo
IFJlcHVibGljLiYjeEQ7SW5zdGl0dXRlIG9mIERlbnRhbCBNZWRpY2luZSwgRmlyc3QgRmFjdWx0
eSBvZiBNZWRpY2luZSwgQ2hhcmxlcyBVbml2ZXJzaXR5IGFuZCBHZW5lcmFsIFVuaXZlcnNpdHkg
SG9zcGl0YWwgaW4gUHJhZ3VlLCAxMjAwMCBQcmFndWUgMiwgQ3plY2ggUmVwdWJsaWMuJiN4RDtJ
bnN0aXR1dGUgb2YgQW5hdG9teSwgRmlyc3QgRmFjdWx0eSBvZiBNZWRpY2luZSwgQ2hhcmxlcyBV
bml2ZXJzaXR5LCAxMjAwMCBQcmFndWUgMiwgQ3plY2ggUmVwdWJsaWMuJiN4RDtSJmFtcDtEIERl
cGFydG1lbnQsIENvbnRpcHJvIEluYy4sIDU2MTAyIERvbG5pIERvYnJvdWMsIEN6ZWNoIFJlcHVi
bGljLiYjeEQ7MXN0IERlcGFydG1lbnQgb2YgT3J0aG9wZWRpY3MsIEZpcnN0IEZhY3VsdHkgb2Yg
TWVkaWNpbmUsIENoYXJsZXMgVW5pdmVyc2l0eSBpbiBQcmFndWUgYW5kIE1vdG9sIFVuaXZlcnNp
dHkgSG9zcGl0YWwsIDE1MCAwNiBQcmFndWUgNSwgQ3plY2ggUmVwdWJsaWMuJiN4RDtQSUdNT0Qg
Q2VudHJlLCBMYWJvcmF0b3J5IG9mIENlbGwgUmVnZW5lcmF0aW9uIGFuZCBQbGFzdGljaXR5LCBJ
bnN0aXR1dGUgb2YgQW5pbWFsIFBoeXNpb2xvZ3kgYW5kIEdlbmV0aWNzLCBDemVjaCBBY2FkZW15
IG9mIFNjaWVuY2VzLCAyNzcyMSBMaWJlY2hvdiwgQ3plY2ggUmVwdWJsaWMuJiN4RDtEZXBhcnRt
ZW50IG9mIE1lZGljYWwgQ2hlbWlzdHJ5IGFuZCBDbGluaWNhbCBCaW9jaGVtaXN0cnksIENoYXJs
ZXMgVW5pdmVyc2l0eSwgMm5kIE1lZGljYWwgU2Nob29sIGFuZCBVbml2ZXJzaXR5IEhvc3BpdGFs
IE1vdG9sLCAxNTAwNiBQcmFndWUgNSwgQ3plY2ggUmVwdWJsaWMuJiN4RDsybmQgRGVwYXJ0bWVu
dCBvZiBDYXJkaW92YXNjdWxhciBTdXJnZXJ5LCBGaXJzdCBGYWN1bHR5IG9mIE1lZGljaW5lLCBD
aGFybGVzIFVuaXZlcnNpdHkgYW5kIEdlbmVyYWwgVW5pdmVyc2l0eSBIb3NwaXRhbCBpbiBQcmFn
dWUsIDEyMDAwIFByYWd1ZSAyLCBDemVjaCBSZXB1YmxpYy4mI3hEO1Byb1Nwb24gTHRkLiwgMjcy
MDEgS2xhZG5vLCBDemVjaCBSZXB1YmxpYy48L2F1dGgtYWRkcmVzcz48dGl0bGVzPjx0aXRsZT5W
YW5jb215Y2luLUxvYWRlZCBDb2xsYWdlbi9IeWRyb3h5YXBhdGl0ZSBMYXllcnMgRWxlY3Ryb3Nw
dW4gb24gM0QgUHJpbnRlZCBUaXRhbml1bSBJbXBsYW50cyBQcmV2ZW50IEJvbmUgRGVzdHJ1Y3Rp
b24gQXNzb2NpYXRlZCB3aXRoIFMuIGVwaWRlcm1pZGlzIEluZmVjdGlvbiBhbmQgRW5oYW5jZSBP
c3Nlb2ludGVncmF0aW9uPC90aXRsZT48c2Vjb25kYXJ5LXRpdGxlPkJpb21lZGljaW5lczwvc2Vj
b25kYXJ5LXRpdGxlPjwvdGl0bGVzPjxwZXJpb2RpY2FsPjxmdWxsLXRpdGxlPkJpb21lZGljaW5l
czwvZnVsbC10aXRsZT48L3BlcmlvZGljYWw+PHBhZ2VzPjUzMTwvcGFnZXM+PHZvbHVtZT45PC92
b2x1bWU+PG51bWJlcj41PC9udW1iZXI+PGVkaXRpb24+MjAyMTA1MTA8L2VkaXRpb24+PGtleXdv
cmRzPjxrZXl3b3JkPlN0YXBoeWxvY29jY3VzIGVwaWRlcm1pZGlzPC9rZXl3b3JkPjxrZXl3b3Jk
PmJvbmU8L2tleXdvcmQ+PGtleXdvcmQ+Y29sbGFnZW48L2tleXdvcmQ+PGtleXdvcmQ+aHlkcm94
eWFwYXRpdGU8L2tleXdvcmQ+PGtleXdvcmQ+aW1wbGFudC1yZWxhdGVkIGJvbmUgaW5mZWN0aW9u
PC9rZXl3b3JkPjxrZXl3b3JkPm1pbmlwaWc8L2tleXdvcmQ+PGtleXdvcmQ+b3J0aG9wZWRpYyBp
bXBsYW50PC9rZXl3b3JkPjxrZXl3b3JkPm9zc2VvaW50ZWdyYXRpb248L2tleXdvcmQ+PGtleXdv
cmQ+cmF0PC9rZXl3b3JkPjxrZXl3b3JkPnZhbmNvbXljaW48L2tleXdvcmQ+PC9rZXl3b3Jkcz48
ZGF0ZXM+PHllYXI+MjAyMTwveWVhcj48cHViLWRhdGVzPjxkYXRlPk1heSAxMDwvZGF0ZT48L3B1
Yi1kYXRlcz48L2RhdGVzPjxpc2JuPjIyMjctOTA1OSAoUHJpbnQpJiN4RDsyMjI3LTkwNTkgKEVs
ZWN0cm9uaWMpJiN4RDsyMjI3LTkwNTkgKExpbmtpbmcpPC9pc2JuPjxhY2Nlc3Npb24tbnVtPjM0
MDY4Nzg4PC9hY2Nlc3Npb24tbnVtPjx1cmxzPjxyZWxhdGVkLXVybHM+PHVybD5odHRwczovL3d3
dy5uY2JpLm5sbS5uaWguZ292L3B1Ym1lZC8zNDA2ODc4ODwvdXJsPjwvcmVsYXRlZC11cmxzPjwv
dXJscz48Y3VzdG9tMT5UaGUgYXV0aG9ycyBkZWNsYXJlIG5vIGNvbmZsaWN0IG9mIGludGVyZXN0
LjwvY3VzdG9tMT48Y3VzdG9tMj5QTUM4MTUxOTIwPC9jdXN0b20yPjxlbGVjdHJvbmljLXJlc291
cmNlLW51bT4xMC4zMzkwL2Jpb21lZGljaW5lczkwNTA1MzE8L2VsZWN0cm9uaWMtcmVzb3VyY2Ut
bnVtPjxyZW1vdGUtZGF0YWJhc2UtbmFtZT5QdWJNZWQtbm90LU1FRExJTkU8L3JlbW90ZS1kYXRh
YmFzZS1uYW1lPjxyZW1vdGUtZGF0YWJhc2UtcHJvdmlkZXI+TkxNPC9yZW1vdGUtZGF0YWJhc2Ut
cHJvdmlkZXI+PC9yZWNvcmQ+PC9DaXRlPjwvRW5kTm90ZT4A
</w:fldData>
        </w:fldChar>
      </w:r>
      <w:r w:rsidR="00EB5F7B" w:rsidRPr="001E3493">
        <w:instrText xml:space="preserve"> ADDIN EN.CITE.DATA </w:instrText>
      </w:r>
      <w:r w:rsidR="00EB5F7B" w:rsidRPr="001E3493">
        <w:fldChar w:fldCharType="end"/>
      </w:r>
      <w:r w:rsidR="00BD17CC" w:rsidRPr="001E3493">
        <w:fldChar w:fldCharType="separate"/>
      </w:r>
      <w:r w:rsidR="00EB5F7B" w:rsidRPr="001E3493">
        <w:rPr>
          <w:noProof/>
        </w:rPr>
        <w:t>[163]</w:t>
      </w:r>
      <w:r w:rsidR="00BD17CC" w:rsidRPr="001E3493">
        <w:fldChar w:fldCharType="end"/>
      </w:r>
      <w:r w:rsidR="00E96E89" w:rsidRPr="001E3493">
        <w:t xml:space="preserve">. The excessive response evaluated in our study includes the presence of abundant fibrous tissue which often forms as part of the body's attempt to repair and/ or encapsulate an implant in response to inflammation or inadequate osseointegration. Excessive fibrous tissue may indicate poor integration of the implant with the surrounding bone, as it can act as a barrier to proper bone bonding </w:t>
      </w:r>
      <w:r w:rsidR="00E96E89" w:rsidRPr="001E3493">
        <w:fldChar w:fldCharType="begin">
          <w:fldData xml:space="preserve">PEVuZE5vdGU+PENpdGU+PEF1dGhvcj5TdWNoeTwvQXV0aG9yPjxZZWFyPjIwMjE8L1llYXI+PFJl
Y051bT45OTwvUmVjTnVtPjxEaXNwbGF5VGV4dD5bMTYzXTwvRGlzcGxheVRleHQ+PHJlY29yZD48
cmVjLW51bWJlcj45OTwvcmVjLW51bWJlcj48Zm9yZWlnbi1rZXlzPjxrZXkgYXBwPSJFTiIgZGIt
aWQ9InhhZXZ6ZmQ5bHdheHNjZXN3MGM1OWRlZTJlZXY5ZWVmYXR2dCIgdGltZXN0YW1wPSIxNzMz
MzI2MzU4Ij45OTwva2V5PjwvZm9yZWlnbi1rZXlzPjxyZWYtdHlwZSBuYW1lPSJKb3VybmFsIEFy
dGljbGUiPjE3PC9yZWYtdHlwZT48Y29udHJpYnV0b3JzPjxhdXRob3JzPjxhdXRob3I+U3VjaHks
IFQuPC9hdXRob3I+PGF1dGhvcj5WaXN0ZWpub3ZhLCBMLjwvYXV0aG9yPjxhdXRob3I+U3Vwb3Zh
LCBNLjwvYXV0aG9yPjxhdXRob3I+S2xlaW4sIFAuPC9hdXRob3I+PGF1dGhvcj5CYXJ0b3MsIE0u
PC9hdXRob3I+PGF1dGhvcj5Lb2xpbmtvLCBZLjwvYXV0aG9yPjxhdXRob3I+Qmxhc3NvdmEsIFQu
PC9hdXRob3I+PGF1dGhvcj5Ub25hciwgWi48L2F1dGhvcj48YXV0aG9yPlBva29ybnksIE0uPC9h
dXRob3I+PGF1dGhvcj5TdWNoYXJkYSwgWi48L2F1dGhvcj48YXV0aG9yPlphbG91ZGtvdmEsIE0u
PC9hdXRob3I+PGF1dGhvcj5EZW5rLCBGLjwvYXV0aG9yPjxhdXRob3I+QmFsbGF5LCBSLjwvYXV0
aG9yPjxhdXRob3I+SnVoYXMsIFMuPC9hdXRob3I+PGF1dGhvcj5KdWhhc292YSwgSi48L2F1dGhv
cj48YXV0aG9yPktsYXBrb3ZhLCBFLjwvYXV0aG9yPjxhdXRob3I+SG9ybnksIEwuPC9hdXRob3I+
PGF1dGhvcj5TZWRsYWNlaywgUi48L2F1dGhvcj48YXV0aG9yPkdydXMsIFQuPC9hdXRob3I+PGF1
dGhvcj5DZWprYSwgWi4sIEpyLjwvYXV0aG9yPjxhdXRob3I+Q2Vqa2EsIFouPC9hdXRob3I+PGF1
dGhvcj5DaHVkZWpvdmEsIEsuPC9hdXRob3I+PGF1dGhvcj5IcmFiYWssIEouPC9hdXRob3I+PC9h
dXRob3JzPjwvY29udHJpYnV0b3JzPjxhdXRoLWFkZHJlc3M+RGVwYXJ0bWVudCBvZiBDb21wb3Np
dGVzIGFuZCBDYXJib24gTWF0ZXJpYWxzLCBJbnN0aXR1dGUgb2YgUm9jayBTdHJ1Y3R1cmUgYW5k
IE1lY2hhbmljcywgQ3plY2ggQWNhZGVteSBvZiBTY2llbmNlcywgMTgyMDkgUHJhZ3VlIDgsIEN6
ZWNoIFJlcHVibGljLiYjeEQ7RmFjdWx0eSBvZiBNZWNoYW5pY2FsIEVuZ2luZWVyaW5nLCBDemVj
aCBUZWNobmljYWwgVW5pdmVyc2l0eSBpbiBQcmFndWUsIDE2MDAwIFByYWd1ZSA2LCBDemVjaCBS
ZXB1YmxpYy4mI3hEO0Jpb21lZGljYWwgQ2VudGVyLCBGYWN1bHR5IG9mIE1lZGljaW5lIGluIFBp
bHNlbiwgQ2hhcmxlcyBVbml2ZXJzaXR5LCAzMDEwMCBQaWxzZW4sIEN6ZWNoIFJlcHVibGljLiYj
eEQ7RGVwYXJ0bWVudCBvZiBIaXN0b2xvZ3kgYW5kIEVtYnJ5b2xvZ3ksIEZhY3VsdHkgb2YgTWVk
aWNpbmUgaW4gUGlsc2VuLCBDaGFybGVzIFVuaXZlcnNpdHksIDMwMSAwMCBQaWxzZW4sIEN6ZWNo
IFJlcHVibGljLiYjeEQ7SW5zdGl0dXRlIG9mIERlbnRhbCBNZWRpY2luZSwgRmlyc3QgRmFjdWx0
eSBvZiBNZWRpY2luZSwgQ2hhcmxlcyBVbml2ZXJzaXR5IGFuZCBHZW5lcmFsIFVuaXZlcnNpdHkg
SG9zcGl0YWwgaW4gUHJhZ3VlLCAxMjAwMCBQcmFndWUgMiwgQ3plY2ggUmVwdWJsaWMuJiN4RDtJ
bnN0aXR1dGUgb2YgQW5hdG9teSwgRmlyc3QgRmFjdWx0eSBvZiBNZWRpY2luZSwgQ2hhcmxlcyBV
bml2ZXJzaXR5LCAxMjAwMCBQcmFndWUgMiwgQ3plY2ggUmVwdWJsaWMuJiN4RDtSJmFtcDtEIERl
cGFydG1lbnQsIENvbnRpcHJvIEluYy4sIDU2MTAyIERvbG5pIERvYnJvdWMsIEN6ZWNoIFJlcHVi
bGljLiYjeEQ7MXN0IERlcGFydG1lbnQgb2YgT3J0aG9wZWRpY3MsIEZpcnN0IEZhY3VsdHkgb2Yg
TWVkaWNpbmUsIENoYXJsZXMgVW5pdmVyc2l0eSBpbiBQcmFndWUgYW5kIE1vdG9sIFVuaXZlcnNp
dHkgSG9zcGl0YWwsIDE1MCAwNiBQcmFndWUgNSwgQ3plY2ggUmVwdWJsaWMuJiN4RDtQSUdNT0Qg
Q2VudHJlLCBMYWJvcmF0b3J5IG9mIENlbGwgUmVnZW5lcmF0aW9uIGFuZCBQbGFzdGljaXR5LCBJ
bnN0aXR1dGUgb2YgQW5pbWFsIFBoeXNpb2xvZ3kgYW5kIEdlbmV0aWNzLCBDemVjaCBBY2FkZW15
IG9mIFNjaWVuY2VzLCAyNzcyMSBMaWJlY2hvdiwgQ3plY2ggUmVwdWJsaWMuJiN4RDtEZXBhcnRt
ZW50IG9mIE1lZGljYWwgQ2hlbWlzdHJ5IGFuZCBDbGluaWNhbCBCaW9jaGVtaXN0cnksIENoYXJs
ZXMgVW5pdmVyc2l0eSwgMm5kIE1lZGljYWwgU2Nob29sIGFuZCBVbml2ZXJzaXR5IEhvc3BpdGFs
IE1vdG9sLCAxNTAwNiBQcmFndWUgNSwgQ3plY2ggUmVwdWJsaWMuJiN4RDsybmQgRGVwYXJ0bWVu
dCBvZiBDYXJkaW92YXNjdWxhciBTdXJnZXJ5LCBGaXJzdCBGYWN1bHR5IG9mIE1lZGljaW5lLCBD
aGFybGVzIFVuaXZlcnNpdHkgYW5kIEdlbmVyYWwgVW5pdmVyc2l0eSBIb3NwaXRhbCBpbiBQcmFn
dWUsIDEyMDAwIFByYWd1ZSAyLCBDemVjaCBSZXB1YmxpYy4mI3hEO1Byb1Nwb24gTHRkLiwgMjcy
MDEgS2xhZG5vLCBDemVjaCBSZXB1YmxpYy48L2F1dGgtYWRkcmVzcz48dGl0bGVzPjx0aXRsZT5W
YW5jb215Y2luLUxvYWRlZCBDb2xsYWdlbi9IeWRyb3h5YXBhdGl0ZSBMYXllcnMgRWxlY3Ryb3Nw
dW4gb24gM0QgUHJpbnRlZCBUaXRhbml1bSBJbXBsYW50cyBQcmV2ZW50IEJvbmUgRGVzdHJ1Y3Rp
b24gQXNzb2NpYXRlZCB3aXRoIFMuIGVwaWRlcm1pZGlzIEluZmVjdGlvbiBhbmQgRW5oYW5jZSBP
c3Nlb2ludGVncmF0aW9uPC90aXRsZT48c2Vjb25kYXJ5LXRpdGxlPkJpb21lZGljaW5lczwvc2Vj
b25kYXJ5LXRpdGxlPjwvdGl0bGVzPjxwZXJpb2RpY2FsPjxmdWxsLXRpdGxlPkJpb21lZGljaW5l
czwvZnVsbC10aXRsZT48L3BlcmlvZGljYWw+PHBhZ2VzPjUzMTwvcGFnZXM+PHZvbHVtZT45PC92
b2x1bWU+PG51bWJlcj41PC9udW1iZXI+PGVkaXRpb24+MjAyMTA1MTA8L2VkaXRpb24+PGtleXdv
cmRzPjxrZXl3b3JkPlN0YXBoeWxvY29jY3VzIGVwaWRlcm1pZGlzPC9rZXl3b3JkPjxrZXl3b3Jk
PmJvbmU8L2tleXdvcmQ+PGtleXdvcmQ+Y29sbGFnZW48L2tleXdvcmQ+PGtleXdvcmQ+aHlkcm94
eWFwYXRpdGU8L2tleXdvcmQ+PGtleXdvcmQ+aW1wbGFudC1yZWxhdGVkIGJvbmUgaW5mZWN0aW9u
PC9rZXl3b3JkPjxrZXl3b3JkPm1pbmlwaWc8L2tleXdvcmQ+PGtleXdvcmQ+b3J0aG9wZWRpYyBp
bXBsYW50PC9rZXl3b3JkPjxrZXl3b3JkPm9zc2VvaW50ZWdyYXRpb248L2tleXdvcmQ+PGtleXdv
cmQ+cmF0PC9rZXl3b3JkPjxrZXl3b3JkPnZhbmNvbXljaW48L2tleXdvcmQ+PC9rZXl3b3Jkcz48
ZGF0ZXM+PHllYXI+MjAyMTwveWVhcj48cHViLWRhdGVzPjxkYXRlPk1heSAxMDwvZGF0ZT48L3B1
Yi1kYXRlcz48L2RhdGVzPjxpc2JuPjIyMjctOTA1OSAoUHJpbnQpJiN4RDsyMjI3LTkwNTkgKEVs
ZWN0cm9uaWMpJiN4RDsyMjI3LTkwNTkgKExpbmtpbmcpPC9pc2JuPjxhY2Nlc3Npb24tbnVtPjM0
MDY4Nzg4PC9hY2Nlc3Npb24tbnVtPjx1cmxzPjxyZWxhdGVkLXVybHM+PHVybD5odHRwczovL3d3
dy5uY2JpLm5sbS5uaWguZ292L3B1Ym1lZC8zNDA2ODc4ODwvdXJsPjwvcmVsYXRlZC11cmxzPjwv
dXJscz48Y3VzdG9tMT5UaGUgYXV0aG9ycyBkZWNsYXJlIG5vIGNvbmZsaWN0IG9mIGludGVyZXN0
LjwvY3VzdG9tMT48Y3VzdG9tMj5QTUM4MTUxOTIwPC9jdXN0b20yPjxlbGVjdHJvbmljLXJlc291
cmNlLW51bT4xMC4zMzkwL2Jpb21lZGljaW5lczkwNTA1MzE8L2VsZWN0cm9uaWMtcmVzb3VyY2Ut
bnVtPjxyZW1vdGUtZGF0YWJhc2UtbmFtZT5QdWJNZWQtbm90LU1FRExJTkU8L3JlbW90ZS1kYXRh
YmFzZS1uYW1lPjxyZW1vdGUtZGF0YWJhc2UtcHJvdmlkZXI+TkxNPC9yZW1vdGUtZGF0YWJhc2Ut
cHJvdmlkZXI+PC9yZWNvcmQ+PC9DaXRlPjwvRW5kTm90ZT4A
</w:fldData>
        </w:fldChar>
      </w:r>
      <w:r w:rsidR="00EB5F7B" w:rsidRPr="001E3493">
        <w:instrText xml:space="preserve"> ADDIN EN.CITE </w:instrText>
      </w:r>
      <w:r w:rsidR="00EB5F7B" w:rsidRPr="001E3493">
        <w:fldChar w:fldCharType="begin">
          <w:fldData xml:space="preserve">PEVuZE5vdGU+PENpdGU+PEF1dGhvcj5TdWNoeTwvQXV0aG9yPjxZZWFyPjIwMjE8L1llYXI+PFJl
Y051bT45OTwvUmVjTnVtPjxEaXNwbGF5VGV4dD5bMTYzXTwvRGlzcGxheVRleHQ+PHJlY29yZD48
cmVjLW51bWJlcj45OTwvcmVjLW51bWJlcj48Zm9yZWlnbi1rZXlzPjxrZXkgYXBwPSJFTiIgZGIt
aWQ9InhhZXZ6ZmQ5bHdheHNjZXN3MGM1OWRlZTJlZXY5ZWVmYXR2dCIgdGltZXN0YW1wPSIxNzMz
MzI2MzU4Ij45OTwva2V5PjwvZm9yZWlnbi1rZXlzPjxyZWYtdHlwZSBuYW1lPSJKb3VybmFsIEFy
dGljbGUiPjE3PC9yZWYtdHlwZT48Y29udHJpYnV0b3JzPjxhdXRob3JzPjxhdXRob3I+U3VjaHks
IFQuPC9hdXRob3I+PGF1dGhvcj5WaXN0ZWpub3ZhLCBMLjwvYXV0aG9yPjxhdXRob3I+U3Vwb3Zh
LCBNLjwvYXV0aG9yPjxhdXRob3I+S2xlaW4sIFAuPC9hdXRob3I+PGF1dGhvcj5CYXJ0b3MsIE0u
PC9hdXRob3I+PGF1dGhvcj5Lb2xpbmtvLCBZLjwvYXV0aG9yPjxhdXRob3I+Qmxhc3NvdmEsIFQu
PC9hdXRob3I+PGF1dGhvcj5Ub25hciwgWi48L2F1dGhvcj48YXV0aG9yPlBva29ybnksIE0uPC9h
dXRob3I+PGF1dGhvcj5TdWNoYXJkYSwgWi48L2F1dGhvcj48YXV0aG9yPlphbG91ZGtvdmEsIE0u
PC9hdXRob3I+PGF1dGhvcj5EZW5rLCBGLjwvYXV0aG9yPjxhdXRob3I+QmFsbGF5LCBSLjwvYXV0
aG9yPjxhdXRob3I+SnVoYXMsIFMuPC9hdXRob3I+PGF1dGhvcj5KdWhhc292YSwgSi48L2F1dGhv
cj48YXV0aG9yPktsYXBrb3ZhLCBFLjwvYXV0aG9yPjxhdXRob3I+SG9ybnksIEwuPC9hdXRob3I+
PGF1dGhvcj5TZWRsYWNlaywgUi48L2F1dGhvcj48YXV0aG9yPkdydXMsIFQuPC9hdXRob3I+PGF1
dGhvcj5DZWprYSwgWi4sIEpyLjwvYXV0aG9yPjxhdXRob3I+Q2Vqa2EsIFouPC9hdXRob3I+PGF1
dGhvcj5DaHVkZWpvdmEsIEsuPC9hdXRob3I+PGF1dGhvcj5IcmFiYWssIEouPC9hdXRob3I+PC9h
dXRob3JzPjwvY29udHJpYnV0b3JzPjxhdXRoLWFkZHJlc3M+RGVwYXJ0bWVudCBvZiBDb21wb3Np
dGVzIGFuZCBDYXJib24gTWF0ZXJpYWxzLCBJbnN0aXR1dGUgb2YgUm9jayBTdHJ1Y3R1cmUgYW5k
IE1lY2hhbmljcywgQ3plY2ggQWNhZGVteSBvZiBTY2llbmNlcywgMTgyMDkgUHJhZ3VlIDgsIEN6
ZWNoIFJlcHVibGljLiYjeEQ7RmFjdWx0eSBvZiBNZWNoYW5pY2FsIEVuZ2luZWVyaW5nLCBDemVj
aCBUZWNobmljYWwgVW5pdmVyc2l0eSBpbiBQcmFndWUsIDE2MDAwIFByYWd1ZSA2LCBDemVjaCBS
ZXB1YmxpYy4mI3hEO0Jpb21lZGljYWwgQ2VudGVyLCBGYWN1bHR5IG9mIE1lZGljaW5lIGluIFBp
bHNlbiwgQ2hhcmxlcyBVbml2ZXJzaXR5LCAzMDEwMCBQaWxzZW4sIEN6ZWNoIFJlcHVibGljLiYj
eEQ7RGVwYXJ0bWVudCBvZiBIaXN0b2xvZ3kgYW5kIEVtYnJ5b2xvZ3ksIEZhY3VsdHkgb2YgTWVk
aWNpbmUgaW4gUGlsc2VuLCBDaGFybGVzIFVuaXZlcnNpdHksIDMwMSAwMCBQaWxzZW4sIEN6ZWNo
IFJlcHVibGljLiYjeEQ7SW5zdGl0dXRlIG9mIERlbnRhbCBNZWRpY2luZSwgRmlyc3QgRmFjdWx0
eSBvZiBNZWRpY2luZSwgQ2hhcmxlcyBVbml2ZXJzaXR5IGFuZCBHZW5lcmFsIFVuaXZlcnNpdHkg
SG9zcGl0YWwgaW4gUHJhZ3VlLCAxMjAwMCBQcmFndWUgMiwgQ3plY2ggUmVwdWJsaWMuJiN4RDtJ
bnN0aXR1dGUgb2YgQW5hdG9teSwgRmlyc3QgRmFjdWx0eSBvZiBNZWRpY2luZSwgQ2hhcmxlcyBV
bml2ZXJzaXR5LCAxMjAwMCBQcmFndWUgMiwgQ3plY2ggUmVwdWJsaWMuJiN4RDtSJmFtcDtEIERl
cGFydG1lbnQsIENvbnRpcHJvIEluYy4sIDU2MTAyIERvbG5pIERvYnJvdWMsIEN6ZWNoIFJlcHVi
bGljLiYjeEQ7MXN0IERlcGFydG1lbnQgb2YgT3J0aG9wZWRpY3MsIEZpcnN0IEZhY3VsdHkgb2Yg
TWVkaWNpbmUsIENoYXJsZXMgVW5pdmVyc2l0eSBpbiBQcmFndWUgYW5kIE1vdG9sIFVuaXZlcnNp
dHkgSG9zcGl0YWwsIDE1MCAwNiBQcmFndWUgNSwgQ3plY2ggUmVwdWJsaWMuJiN4RDtQSUdNT0Qg
Q2VudHJlLCBMYWJvcmF0b3J5IG9mIENlbGwgUmVnZW5lcmF0aW9uIGFuZCBQbGFzdGljaXR5LCBJ
bnN0aXR1dGUgb2YgQW5pbWFsIFBoeXNpb2xvZ3kgYW5kIEdlbmV0aWNzLCBDemVjaCBBY2FkZW15
IG9mIFNjaWVuY2VzLCAyNzcyMSBMaWJlY2hvdiwgQ3plY2ggUmVwdWJsaWMuJiN4RDtEZXBhcnRt
ZW50IG9mIE1lZGljYWwgQ2hlbWlzdHJ5IGFuZCBDbGluaWNhbCBCaW9jaGVtaXN0cnksIENoYXJs
ZXMgVW5pdmVyc2l0eSwgMm5kIE1lZGljYWwgU2Nob29sIGFuZCBVbml2ZXJzaXR5IEhvc3BpdGFs
IE1vdG9sLCAxNTAwNiBQcmFndWUgNSwgQ3plY2ggUmVwdWJsaWMuJiN4RDsybmQgRGVwYXJ0bWVu
dCBvZiBDYXJkaW92YXNjdWxhciBTdXJnZXJ5LCBGaXJzdCBGYWN1bHR5IG9mIE1lZGljaW5lLCBD
aGFybGVzIFVuaXZlcnNpdHkgYW5kIEdlbmVyYWwgVW5pdmVyc2l0eSBIb3NwaXRhbCBpbiBQcmFn
dWUsIDEyMDAwIFByYWd1ZSAyLCBDemVjaCBSZXB1YmxpYy4mI3hEO1Byb1Nwb24gTHRkLiwgMjcy
MDEgS2xhZG5vLCBDemVjaCBSZXB1YmxpYy48L2F1dGgtYWRkcmVzcz48dGl0bGVzPjx0aXRsZT5W
YW5jb215Y2luLUxvYWRlZCBDb2xsYWdlbi9IeWRyb3h5YXBhdGl0ZSBMYXllcnMgRWxlY3Ryb3Nw
dW4gb24gM0QgUHJpbnRlZCBUaXRhbml1bSBJbXBsYW50cyBQcmV2ZW50IEJvbmUgRGVzdHJ1Y3Rp
b24gQXNzb2NpYXRlZCB3aXRoIFMuIGVwaWRlcm1pZGlzIEluZmVjdGlvbiBhbmQgRW5oYW5jZSBP
c3Nlb2ludGVncmF0aW9uPC90aXRsZT48c2Vjb25kYXJ5LXRpdGxlPkJpb21lZGljaW5lczwvc2Vj
b25kYXJ5LXRpdGxlPjwvdGl0bGVzPjxwZXJpb2RpY2FsPjxmdWxsLXRpdGxlPkJpb21lZGljaW5l
czwvZnVsbC10aXRsZT48L3BlcmlvZGljYWw+PHBhZ2VzPjUzMTwvcGFnZXM+PHZvbHVtZT45PC92
b2x1bWU+PG51bWJlcj41PC9udW1iZXI+PGVkaXRpb24+MjAyMTA1MTA8L2VkaXRpb24+PGtleXdv
cmRzPjxrZXl3b3JkPlN0YXBoeWxvY29jY3VzIGVwaWRlcm1pZGlzPC9rZXl3b3JkPjxrZXl3b3Jk
PmJvbmU8L2tleXdvcmQ+PGtleXdvcmQ+Y29sbGFnZW48L2tleXdvcmQ+PGtleXdvcmQ+aHlkcm94
eWFwYXRpdGU8L2tleXdvcmQ+PGtleXdvcmQ+aW1wbGFudC1yZWxhdGVkIGJvbmUgaW5mZWN0aW9u
PC9rZXl3b3JkPjxrZXl3b3JkPm1pbmlwaWc8L2tleXdvcmQ+PGtleXdvcmQ+b3J0aG9wZWRpYyBp
bXBsYW50PC9rZXl3b3JkPjxrZXl3b3JkPm9zc2VvaW50ZWdyYXRpb248L2tleXdvcmQ+PGtleXdv
cmQ+cmF0PC9rZXl3b3JkPjxrZXl3b3JkPnZhbmNvbXljaW48L2tleXdvcmQ+PC9rZXl3b3Jkcz48
ZGF0ZXM+PHllYXI+MjAyMTwveWVhcj48cHViLWRhdGVzPjxkYXRlPk1heSAxMDwvZGF0ZT48L3B1
Yi1kYXRlcz48L2RhdGVzPjxpc2JuPjIyMjctOTA1OSAoUHJpbnQpJiN4RDsyMjI3LTkwNTkgKEVs
ZWN0cm9uaWMpJiN4RDsyMjI3LTkwNTkgKExpbmtpbmcpPC9pc2JuPjxhY2Nlc3Npb24tbnVtPjM0
MDY4Nzg4PC9hY2Nlc3Npb24tbnVtPjx1cmxzPjxyZWxhdGVkLXVybHM+PHVybD5odHRwczovL3d3
dy5uY2JpLm5sbS5uaWguZ292L3B1Ym1lZC8zNDA2ODc4ODwvdXJsPjwvcmVsYXRlZC11cmxzPjwv
dXJscz48Y3VzdG9tMT5UaGUgYXV0aG9ycyBkZWNsYXJlIG5vIGNvbmZsaWN0IG9mIGludGVyZXN0
LjwvY3VzdG9tMT48Y3VzdG9tMj5QTUM4MTUxOTIwPC9jdXN0b20yPjxlbGVjdHJvbmljLXJlc291
cmNlLW51bT4xMC4zMzkwL2Jpb21lZGljaW5lczkwNTA1MzE8L2VsZWN0cm9uaWMtcmVzb3VyY2Ut
bnVtPjxyZW1vdGUtZGF0YWJhc2UtbmFtZT5QdWJNZWQtbm90LU1FRExJTkU8L3JlbW90ZS1kYXRh
YmFzZS1uYW1lPjxyZW1vdGUtZGF0YWJhc2UtcHJvdmlkZXI+TkxNPC9yZW1vdGUtZGF0YWJhc2Ut
cHJvdmlkZXI+PC9yZWNvcmQ+PC9DaXRlPjwvRW5kTm90ZT4A
</w:fldData>
        </w:fldChar>
      </w:r>
      <w:r w:rsidR="00EB5F7B" w:rsidRPr="001E3493">
        <w:instrText xml:space="preserve"> ADDIN EN.CITE.DATA </w:instrText>
      </w:r>
      <w:r w:rsidR="00EB5F7B" w:rsidRPr="001E3493">
        <w:fldChar w:fldCharType="end"/>
      </w:r>
      <w:r w:rsidR="00E96E89" w:rsidRPr="001E3493">
        <w:fldChar w:fldCharType="separate"/>
      </w:r>
      <w:r w:rsidR="00EB5F7B" w:rsidRPr="001E3493">
        <w:rPr>
          <w:noProof/>
        </w:rPr>
        <w:t>[163]</w:t>
      </w:r>
      <w:r w:rsidR="00E96E89" w:rsidRPr="001E3493">
        <w:fldChar w:fldCharType="end"/>
      </w:r>
      <w:r w:rsidR="00E96E89" w:rsidRPr="001E3493">
        <w:t>. Our</w:t>
      </w:r>
      <w:r w:rsidR="00DA4049" w:rsidRPr="001E3493">
        <w:t xml:space="preserve"> histopathological</w:t>
      </w:r>
      <w:r w:rsidR="00E96E89" w:rsidRPr="001E3493">
        <w:t xml:space="preserve"> results</w:t>
      </w:r>
      <w:r w:rsidR="00DA4049" w:rsidRPr="001E3493">
        <w:t xml:space="preserve"> demonstrated less accentuated</w:t>
      </w:r>
      <w:r w:rsidR="00AD71BC" w:rsidRPr="001E3493">
        <w:t xml:space="preserve"> </w:t>
      </w:r>
      <w:r w:rsidR="00AD71BC" w:rsidRPr="001E3493">
        <w:lastRenderedPageBreak/>
        <w:t>pathological</w:t>
      </w:r>
      <w:r w:rsidR="00DA4049" w:rsidRPr="001E3493">
        <w:t xml:space="preserve"> soft tissue </w:t>
      </w:r>
      <w:r w:rsidR="00AD71BC" w:rsidRPr="001E3493">
        <w:t>in goats that received scaffold and vancomycin (SA). The findings</w:t>
      </w:r>
      <w:r w:rsidR="00E96E89" w:rsidRPr="001E3493">
        <w:t xml:space="preserve"> corroborate with the evidence found in current literature that vancomycin may enhance healing, hence, its use in prophylaxis for orthopedic traumatic surgeries might be explored to bring advantages in health outcomes for patients. </w:t>
      </w:r>
    </w:p>
    <w:p w14:paraId="7F465355" w14:textId="2DCB6885" w:rsidR="006B15A1" w:rsidRPr="001E3493" w:rsidRDefault="00E96E89" w:rsidP="004410D8">
      <w:pPr>
        <w:pStyle w:val="Heading2"/>
      </w:pPr>
      <w:bookmarkStart w:id="114" w:name="_Toc195707720"/>
      <w:r w:rsidRPr="001E3493">
        <w:t>Limitations and future directions</w:t>
      </w:r>
      <w:bookmarkEnd w:id="114"/>
    </w:p>
    <w:p w14:paraId="31FF2119" w14:textId="251F8E70" w:rsidR="00E96E89" w:rsidRPr="004410D8" w:rsidRDefault="00E96E89" w:rsidP="004410D8">
      <w:r w:rsidRPr="001E3493">
        <w:t xml:space="preserve">Despite providing the </w:t>
      </w:r>
      <w:proofErr w:type="gramStart"/>
      <w:r w:rsidRPr="001E3493">
        <w:t>discussed advantages</w:t>
      </w:r>
      <w:proofErr w:type="gramEnd"/>
      <w:r w:rsidRPr="001E3493">
        <w:t xml:space="preserve">, the inoculated vancomycin did not </w:t>
      </w:r>
      <w:proofErr w:type="gramStart"/>
      <w:r w:rsidRPr="001E3493">
        <w:t>entirely eliminate</w:t>
      </w:r>
      <w:proofErr w:type="gramEnd"/>
      <w:r w:rsidRPr="001E3493">
        <w:t xml:space="preserve"> the bacteria from the surgery site. Failure to eliminate bacteria from the surgical site may have been associated with the high CFU used in the inoculum, rapid release of vancomycin from the scaffold, or factors associated with the surgery model. The vancomycin impregnated scaffold’s inability to eradicate bacteria from an infection site could raise concerns about contributing to antimicrobial resistance, potentially challenging the clinical use of scaffolds loaded with antimicrobials. However, it is crucial to emphasize that the emergence of resistant bacterial strains is primarily driven by the indiscriminate and inappropriate use of antimicrobials </w:t>
      </w:r>
      <w:r w:rsidRPr="001E3493">
        <w:fldChar w:fldCharType="begin">
          <w:fldData xml:space="preserve">PEVuZE5vdGU+PENpdGU+PEF1dGhvcj5MaTwvQXV0aG9yPjxZZWFyPjIwMTg8L1llYXI+PFJlY051
bT4xMDk8L1JlY051bT48RGlzcGxheVRleHQ+WzE2NF08L0Rpc3BsYXlUZXh0PjxyZWNvcmQ+PHJl
Yy1udW1iZXI+MTA5PC9yZWMtbnVtYmVyPjxmb3JlaWduLWtleXM+PGtleSBhcHA9IkVOIiBkYi1p
ZD0ieGFldnpmZDlsd2F4c2Nlc3cwYzU5ZGVlMmVldjllZWZhdHZ0IiB0aW1lc3RhbXA9IjE3MzMz
NDUwODQiPjEwOTwva2V5PjwvZm9yZWlnbi1rZXlzPjxyZWYtdHlwZSBuYW1lPSJKb3VybmFsIEFy
dGljbGUiPjE3PC9yZWYtdHlwZT48Y29udHJpYnV0b3JzPjxhdXRob3JzPjxhdXRob3I+TGksIEIu
PC9hdXRob3I+PGF1dGhvcj5XZWJzdGVyLCBULiBKLjwvYXV0aG9yPjwvYXV0aG9ycz48L2NvbnRy
aWJ1dG9ycz48YXV0aC1hZGRyZXNzPkRlcGFydG1lbnQgb2YgT3J0aG9wYWVkaWNzLCBTY2hvb2wg
b2YgTWVkaWNpbmUsIFdlc3QgVmlyZ2luaWEgVW5pdmVyc2l0eSwgMSBNZWRpY2FsIENlbnRlciBE
cml2ZSwgTW9yZ2FudG93biwgV2VzdCBWaXJnaW5pYSwgMjY1MDYtOTE5Ni4mI3hEO01hcnkgQmFi
YiBSYW5kb2xwaCBDYW5jZXIgQ2VudGVyLCBNb3JnYW50b3duLCBXZXN0IFZpcmdpbmlhLCAyNjUw
Ni4mI3hEO0RlcGFydG1lbnQgb2YgQ2hlbWljYWwgRW5naW5lZXJpbmcsIDMxMyBTbmVsbCBFbmdp
bmVlcmluZyBDZW50ZXIsIE5vcnRoZWFzdGVybiBVbml2ZXJzaXR5LCAzNjAgSHVudGluZ3RvbiBB
dmVudWUsIEJvc3RvbiwgTWFzc2FjaHVzZXR0cywgMDIxMTUuJiN4RDtDZW50ZXIgb2YgRXhjZWxs
ZW5jZSBmb3IgQWR2YW5jZWQgTWF0ZXJpYWxzIFJlc2VhcmNoLCBLaW5nIEFiZHVsYXppeiBVbml2
ZXJzaXR5LCBKZWRkYWgsIFNhdWRpIEFyYWJpYS48L2F1dGgtYWRkcmVzcz48dGl0bGVzPjx0aXRs
ZT5CYWN0ZXJpYSBhbnRpYmlvdGljIHJlc2lzdGFuY2U6IE5ldyBjaGFsbGVuZ2VzIGFuZCBvcHBv
cnR1bml0aWVzIGZvciBpbXBsYW50LWFzc29jaWF0ZWQgb3J0aG9wZWRpYyBpbmZlY3Rpb25zPC90
aXRsZT48c2Vjb25kYXJ5LXRpdGxlPkogT3J0aG9wIFJlczwvc2Vjb25kYXJ5LXRpdGxlPjwvdGl0
bGVzPjxwZXJpb2RpY2FsPjxmdWxsLXRpdGxlPkogT3J0aG9wIFJlczwvZnVsbC10aXRsZT48L3Bl
cmlvZGljYWw+PHBhZ2VzPjIyLTMyPC9wYWdlcz48dm9sdW1lPjM2PC92b2x1bWU+PG51bWJlcj4x
PC9udW1iZXI+PGVkaXRpb24+MjAxNzA4MTE8L2VkaXRpb24+PGtleXdvcmRzPjxrZXl3b3JkPkRy
dWcgUmVzaXN0YW5jZSwgQmFjdGVyaWFsPC9rZXl3b3JkPjxrZXl3b3JkPkh1bWFuczwva2V5d29y
ZD48a2V5d29yZD5NZXRoaWNpbGxpbi1SZXNpc3RhbnQgU3RhcGh5bG9jb2NjdXMgYXVyZXVzPC9r
ZXl3b3JkPjxrZXl3b3JkPk9ydGhvcGVkaWMgUHJvY2VkdXJlcy8qYWR2ZXJzZSBlZmZlY3RzPC9r
ZXl3b3JkPjxrZXl3b3JkPlByb3N0aGVzaXMtUmVsYXRlZCBJbmZlY3Rpb25zLypkcnVnIHRoZXJh
cHk8L2tleXdvcmQ+PGtleXdvcmQ+Uy4gYXVyZXVzPC9rZXl3b3JkPjxrZXl3b3JkPmFudGliaW90
aWMgYWx0ZXJuYXRpdmU8L2tleXdvcmQ+PGtleXdvcmQ+YW50aWJpb3RpYyByZXNpc3RhbmNlPC9r
ZXl3b3JkPjxrZXl3b3JkPmluZmVjdGlvbjwva2V5d29yZD48a2V5d29yZD5tdWx0aWRydWcgcmVz
aXN0YW5jZTwva2V5d29yZD48a2V5d29yZD5vcnRob3BlZGljIGltcGxhbnQ8L2tleXdvcmQ+PC9r
ZXl3b3Jkcz48ZGF0ZXM+PHllYXI+MjAxODwveWVhcj48cHViLWRhdGVzPjxkYXRlPkphbjwvZGF0
ZT48L3B1Yi1kYXRlcz48L2RhdGVzPjxpc2JuPjE1NTQtNTI3WCAoRWxlY3Ryb25pYykmI3hEOzA3
MzYtMDI2NiAoUHJpbnQpJiN4RDswNzM2LTAyNjYgKExpbmtpbmcpPC9pc2JuPjxhY2Nlc3Npb24t
bnVtPjI4NzIyMjMxPC9hY2Nlc3Npb24tbnVtPjx1cmxzPjxyZWxhdGVkLXVybHM+PHVybD5odHRw
czovL3d3dy5uY2JpLm5sbS5uaWguZ292L3B1Ym1lZC8yODcyMjIzMTwvdXJsPjwvcmVsYXRlZC11
cmxzPjwvdXJscz48Y3VzdG9tMT5EaXNjbG9zdXJlOiBUaGUgYXV0aG9ycyByZXBvcnQgbm8gY29u
ZmxpY3RzIG9mIGludGVyZXN0IGluIHRoaXMgd29yay48L2N1c3RvbTE+PGN1c3RvbTI+UE1DNTc3
NTA2MDwvY3VzdG9tMj48ZWxlY3Ryb25pYy1yZXNvdXJjZS1udW0+MTAuMTAwMi9qb3IuMjM2NTY8
L2VsZWN0cm9uaWMtcmVzb3VyY2UtbnVtPjxyZW1vdGUtZGF0YWJhc2UtbmFtZT5NZWRsaW5lPC9y
ZW1vdGUtZGF0YWJhc2UtbmFtZT48cmVtb3RlLWRhdGFiYXNlLXByb3ZpZGVyPk5MTTwvcmVtb3Rl
LWRhdGFiYXNlLXByb3ZpZGVyPjwvcmVjb3JkPjwvQ2l0ZT48L0VuZE5vdGU+AG==
</w:fldData>
        </w:fldChar>
      </w:r>
      <w:r w:rsidR="00EB5F7B" w:rsidRPr="001E3493">
        <w:instrText xml:space="preserve"> ADDIN EN.CITE </w:instrText>
      </w:r>
      <w:r w:rsidR="00EB5F7B" w:rsidRPr="001E3493">
        <w:fldChar w:fldCharType="begin">
          <w:fldData xml:space="preserve">PEVuZE5vdGU+PENpdGU+PEF1dGhvcj5MaTwvQXV0aG9yPjxZZWFyPjIwMTg8L1llYXI+PFJlY051
bT4xMDk8L1JlY051bT48RGlzcGxheVRleHQ+WzE2NF08L0Rpc3BsYXlUZXh0PjxyZWNvcmQ+PHJl
Yy1udW1iZXI+MTA5PC9yZWMtbnVtYmVyPjxmb3JlaWduLWtleXM+PGtleSBhcHA9IkVOIiBkYi1p
ZD0ieGFldnpmZDlsd2F4c2Nlc3cwYzU5ZGVlMmVldjllZWZhdHZ0IiB0aW1lc3RhbXA9IjE3MzMz
NDUwODQiPjEwOTwva2V5PjwvZm9yZWlnbi1rZXlzPjxyZWYtdHlwZSBuYW1lPSJKb3VybmFsIEFy
dGljbGUiPjE3PC9yZWYtdHlwZT48Y29udHJpYnV0b3JzPjxhdXRob3JzPjxhdXRob3I+TGksIEIu
PC9hdXRob3I+PGF1dGhvcj5XZWJzdGVyLCBULiBKLjwvYXV0aG9yPjwvYXV0aG9ycz48L2NvbnRy
aWJ1dG9ycz48YXV0aC1hZGRyZXNzPkRlcGFydG1lbnQgb2YgT3J0aG9wYWVkaWNzLCBTY2hvb2wg
b2YgTWVkaWNpbmUsIFdlc3QgVmlyZ2luaWEgVW5pdmVyc2l0eSwgMSBNZWRpY2FsIENlbnRlciBE
cml2ZSwgTW9yZ2FudG93biwgV2VzdCBWaXJnaW5pYSwgMjY1MDYtOTE5Ni4mI3hEO01hcnkgQmFi
YiBSYW5kb2xwaCBDYW5jZXIgQ2VudGVyLCBNb3JnYW50b3duLCBXZXN0IFZpcmdpbmlhLCAyNjUw
Ni4mI3hEO0RlcGFydG1lbnQgb2YgQ2hlbWljYWwgRW5naW5lZXJpbmcsIDMxMyBTbmVsbCBFbmdp
bmVlcmluZyBDZW50ZXIsIE5vcnRoZWFzdGVybiBVbml2ZXJzaXR5LCAzNjAgSHVudGluZ3RvbiBB
dmVudWUsIEJvc3RvbiwgTWFzc2FjaHVzZXR0cywgMDIxMTUuJiN4RDtDZW50ZXIgb2YgRXhjZWxs
ZW5jZSBmb3IgQWR2YW5jZWQgTWF0ZXJpYWxzIFJlc2VhcmNoLCBLaW5nIEFiZHVsYXppeiBVbml2
ZXJzaXR5LCBKZWRkYWgsIFNhdWRpIEFyYWJpYS48L2F1dGgtYWRkcmVzcz48dGl0bGVzPjx0aXRs
ZT5CYWN0ZXJpYSBhbnRpYmlvdGljIHJlc2lzdGFuY2U6IE5ldyBjaGFsbGVuZ2VzIGFuZCBvcHBv
cnR1bml0aWVzIGZvciBpbXBsYW50LWFzc29jaWF0ZWQgb3J0aG9wZWRpYyBpbmZlY3Rpb25zPC90
aXRsZT48c2Vjb25kYXJ5LXRpdGxlPkogT3J0aG9wIFJlczwvc2Vjb25kYXJ5LXRpdGxlPjwvdGl0
bGVzPjxwZXJpb2RpY2FsPjxmdWxsLXRpdGxlPkogT3J0aG9wIFJlczwvZnVsbC10aXRsZT48L3Bl
cmlvZGljYWw+PHBhZ2VzPjIyLTMyPC9wYWdlcz48dm9sdW1lPjM2PC92b2x1bWU+PG51bWJlcj4x
PC9udW1iZXI+PGVkaXRpb24+MjAxNzA4MTE8L2VkaXRpb24+PGtleXdvcmRzPjxrZXl3b3JkPkRy
dWcgUmVzaXN0YW5jZSwgQmFjdGVyaWFsPC9rZXl3b3JkPjxrZXl3b3JkPkh1bWFuczwva2V5d29y
ZD48a2V5d29yZD5NZXRoaWNpbGxpbi1SZXNpc3RhbnQgU3RhcGh5bG9jb2NjdXMgYXVyZXVzPC9r
ZXl3b3JkPjxrZXl3b3JkPk9ydGhvcGVkaWMgUHJvY2VkdXJlcy8qYWR2ZXJzZSBlZmZlY3RzPC9r
ZXl3b3JkPjxrZXl3b3JkPlByb3N0aGVzaXMtUmVsYXRlZCBJbmZlY3Rpb25zLypkcnVnIHRoZXJh
cHk8L2tleXdvcmQ+PGtleXdvcmQ+Uy4gYXVyZXVzPC9rZXl3b3JkPjxrZXl3b3JkPmFudGliaW90
aWMgYWx0ZXJuYXRpdmU8L2tleXdvcmQ+PGtleXdvcmQ+YW50aWJpb3RpYyByZXNpc3RhbmNlPC9r
ZXl3b3JkPjxrZXl3b3JkPmluZmVjdGlvbjwva2V5d29yZD48a2V5d29yZD5tdWx0aWRydWcgcmVz
aXN0YW5jZTwva2V5d29yZD48a2V5d29yZD5vcnRob3BlZGljIGltcGxhbnQ8L2tleXdvcmQ+PC9r
ZXl3b3Jkcz48ZGF0ZXM+PHllYXI+MjAxODwveWVhcj48cHViLWRhdGVzPjxkYXRlPkphbjwvZGF0
ZT48L3B1Yi1kYXRlcz48L2RhdGVzPjxpc2JuPjE1NTQtNTI3WCAoRWxlY3Ryb25pYykmI3hEOzA3
MzYtMDI2NiAoUHJpbnQpJiN4RDswNzM2LTAyNjYgKExpbmtpbmcpPC9pc2JuPjxhY2Nlc3Npb24t
bnVtPjI4NzIyMjMxPC9hY2Nlc3Npb24tbnVtPjx1cmxzPjxyZWxhdGVkLXVybHM+PHVybD5odHRw
czovL3d3dy5uY2JpLm5sbS5uaWguZ292L3B1Ym1lZC8yODcyMjIzMTwvdXJsPjwvcmVsYXRlZC11
cmxzPjwvdXJscz48Y3VzdG9tMT5EaXNjbG9zdXJlOiBUaGUgYXV0aG9ycyByZXBvcnQgbm8gY29u
ZmxpY3RzIG9mIGludGVyZXN0IGluIHRoaXMgd29yay48L2N1c3RvbTE+PGN1c3RvbTI+UE1DNTc3
NTA2MDwvY3VzdG9tMj48ZWxlY3Ryb25pYy1yZXNvdXJjZS1udW0+MTAuMTAwMi9qb3IuMjM2NTY8
L2VsZWN0cm9uaWMtcmVzb3VyY2UtbnVtPjxyZW1vdGUtZGF0YWJhc2UtbmFtZT5NZWRsaW5lPC9y
ZW1vdGUtZGF0YWJhc2UtbmFtZT48cmVtb3RlLWRhdGFiYXNlLXByb3ZpZGVyPk5MTTwvcmVtb3Rl
LWRhdGFiYXNlLXByb3ZpZGVyPjwvcmVjb3JkPjwvQ2l0ZT48L0VuZE5vdGU+AG==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[164]</w:t>
      </w:r>
      <w:r w:rsidRPr="001E3493">
        <w:fldChar w:fldCharType="end"/>
      </w:r>
      <w:r w:rsidRPr="001E3493">
        <w:t xml:space="preserve"> while the prophylactic use of antimicrobials in surgical settings has been shown to prevent resistance </w:t>
      </w:r>
      <w:r w:rsidRPr="001E3493">
        <w:fldChar w:fldCharType="begin"/>
      </w:r>
      <w:r w:rsidR="00EB5F7B" w:rsidRPr="001E3493">
        <w:instrText xml:space="preserve"> ADDIN EN.CITE &lt;EndNote&gt;&lt;Cite&gt;&lt;Author&gt;Upadhyyaya&lt;/Author&gt;&lt;Year&gt;2023&lt;/Year&gt;&lt;RecNum&gt;108&lt;/RecNum&gt;&lt;DisplayText&gt;[165]&lt;/DisplayText&gt;&lt;record&gt;&lt;rec-number&gt;108&lt;/rec-number&gt;&lt;foreign-keys&gt;&lt;key app="EN" db-id="xaevzfd9lwaxscesw0c59dee2eev9eefatvt" timestamp="1733345081"&gt;108&lt;/key&gt;&lt;/foreign-keys&gt;&lt;ref-type name="Journal Article"&gt;17&lt;/ref-type&gt;&lt;contributors&gt;&lt;authors&gt;&lt;author&gt;Upadhyyaya, G. K.&lt;/author&gt;&lt;author&gt;Tewari, S.&lt;/author&gt;&lt;/authors&gt;&lt;/contributors&gt;&lt;auth-address&gt;Department of Orthopedics, All India Institute of Medical Sciences, Raebareli, Raebareli, IND.&amp;#xD;Department of Pharmacology, All India Institute of Medical Sciences, Raebareli, Raebareli, IND.&lt;/auth-address&gt;&lt;titles&gt;&lt;title&gt;Enhancing Surgical Outcomes: A Critical Review of Antibiotic Prophylaxis in Orthopedic Surgery&lt;/title&gt;&lt;secondary-title&gt;Cureus&lt;/secondary-title&gt;&lt;/titles&gt;&lt;periodical&gt;&lt;full-title&gt;Cureus&lt;/full-title&gt;&lt;/periodical&gt;&lt;pages&gt;e47828&lt;/pages&gt;&lt;volume&gt;15&lt;/volume&gt;&lt;number&gt;10&lt;/number&gt;&lt;edition&gt;20231027&lt;/edition&gt;&lt;keywords&gt;&lt;keyword&gt;antibiotic prophylaxis&lt;/keyword&gt;&lt;keyword&gt;antibiotic resistance&lt;/keyword&gt;&lt;keyword&gt;centers for disease control and prevention&lt;/keyword&gt;&lt;keyword&gt;clinical outcomes&lt;/keyword&gt;&lt;keyword&gt;death&lt;/keyword&gt;&lt;keyword&gt;economic efficiency&lt;/keyword&gt;&lt;keyword&gt;extended hospitalizations&lt;/keyword&gt;&lt;keyword&gt;surgical site infections&lt;/keyword&gt;&lt;/keywords&gt;&lt;dates&gt;&lt;year&gt;2023&lt;/year&gt;&lt;pub-dates&gt;&lt;date&gt;Oct&lt;/date&gt;&lt;/pub-dates&gt;&lt;/dates&gt;&lt;isbn&gt;2168-8184 (Print)&amp;#xD;2168-8184 (Electronic)&amp;#xD;2168-8184 (Linking)&lt;/isbn&gt;&lt;accession-num&gt;38022210&lt;/accession-num&gt;&lt;urls&gt;&lt;related-urls&gt;&lt;url&gt;https://www.ncbi.nlm.nih.gov/pubmed/38022210&lt;/url&gt;&lt;/related-urls&gt;&lt;/urls&gt;&lt;custom1&gt;The authors have declared that no competing interests exist.&lt;/custom1&gt;&lt;custom2&gt;PMC10679787&lt;/custom2&gt;&lt;electronic-resource-num&gt;10.7759/cureus.47828&lt;/electronic-resource-num&gt;&lt;remote-database-name&gt;PubMed-not-MEDLINE&lt;/remote-database-name&gt;&lt;remote-database-provider&gt;NLM&lt;/remote-database-provider&gt;&lt;/record&gt;&lt;/Cite&gt;&lt;/EndNote&gt;</w:instrText>
      </w:r>
      <w:r w:rsidRPr="001E3493">
        <w:fldChar w:fldCharType="separate"/>
      </w:r>
      <w:r w:rsidR="00EB5F7B" w:rsidRPr="001E3493">
        <w:rPr>
          <w:noProof/>
        </w:rPr>
        <w:t>[165]</w:t>
      </w:r>
      <w:r w:rsidRPr="001E3493">
        <w:fldChar w:fldCharType="end"/>
      </w:r>
      <w:r w:rsidRPr="001E3493">
        <w:t>.  In orthopedic surgeries, the prophylactic use of antimicrobials significantly reduces the incidence of postoperative infections, decreasing the need for prolonged or repeated antibiotic therapies. While concerns about antimicrobial resistance in orthopedic procedures are valid, the overall reduction in infection rates achieved through prophylactic use outweighs the hypothetical risk of resistance development. Nonetheless, acknowledging that the increasing prevalence of resistant strains raises concerns about the long-term implications of antibiotic use in any surgical context</w:t>
      </w:r>
      <w:r w:rsidRPr="001E3493">
        <w:fldChar w:fldCharType="begin"/>
      </w:r>
      <w:r w:rsidR="00EB5F7B" w:rsidRPr="001E3493">
        <w:instrText xml:space="preserve"> ADDIN EN.CITE &lt;EndNote&gt;&lt;Cite&gt;&lt;Author&gt;Osmon&lt;/Author&gt;&lt;Year&gt;2001&lt;/Year&gt;&lt;RecNum&gt;118&lt;/RecNum&gt;&lt;DisplayText&gt;[166]&lt;/DisplayText&gt;&lt;record&gt;&lt;rec-number&gt;118&lt;/rec-number&gt;&lt;foreign-keys&gt;&lt;key app="EN" db-id="xaevzfd9lwaxscesw0c59dee2eev9eefatvt" timestamp="1733438287"&gt;118&lt;/key&gt;&lt;/foreign-keys&gt;&lt;ref-type name="Journal Article"&gt;17&lt;/ref-type&gt;&lt;contributors&gt;&lt;authors&gt;&lt;author&gt;Osmon, Douglas R&lt;/author&gt;&lt;/authors&gt;&lt;/contributors&gt;&lt;titles&gt;&lt;title&gt;Antimicrobial Resistance: Guidelines for the Practicing Orthopaedic Surgeon&lt;/title&gt;&lt;secondary-title&gt;Journal of bone and joint surgery&lt;/secondary-title&gt;&lt;/titles&gt;&lt;periodical&gt;&lt;full-title&gt;Journal of bone and joint surgery&lt;/full-title&gt;&lt;/periodical&gt;&lt;pages&gt;1891-1901&lt;/pages&gt;&lt;volume&gt;83&lt;/volume&gt;&lt;number&gt;12&lt;/number&gt;&lt;dates&gt;&lt;year&gt;2001&lt;/year&gt;&lt;/dates&gt;&lt;isbn&gt;1535-1386&lt;/isbn&gt;&lt;urls&gt;&lt;/urls&gt;&lt;/record&gt;&lt;/Cite&gt;&lt;/EndNote&gt;</w:instrText>
      </w:r>
      <w:r w:rsidRPr="001E3493">
        <w:fldChar w:fldCharType="separate"/>
      </w:r>
      <w:r w:rsidR="00EB5F7B" w:rsidRPr="001E3493">
        <w:rPr>
          <w:noProof/>
        </w:rPr>
        <w:t>[166]</w:t>
      </w:r>
      <w:r w:rsidRPr="001E3493">
        <w:fldChar w:fldCharType="end"/>
      </w:r>
      <w:r w:rsidRPr="001E3493">
        <w:t xml:space="preserve">, it is essential to </w:t>
      </w:r>
      <w:r w:rsidRPr="001E3493">
        <w:lastRenderedPageBreak/>
        <w:t>ensure that antimicrobial scaffolds effectively mitigate bacterial infection before clinical adoption.</w:t>
      </w:r>
    </w:p>
    <w:p w14:paraId="216CDC4E" w14:textId="46A825B8" w:rsidR="00E96E89" w:rsidRPr="001E3493" w:rsidRDefault="00E96E89" w:rsidP="004410D8">
      <w:r w:rsidRPr="001E3493">
        <w:t>In research setting, the ideal colony forming unit (CFU) count is unknown, but it is a crucial factor for establishing infection</w:t>
      </w:r>
      <w:r w:rsidRPr="001E3493">
        <w:rPr>
          <w:vertAlign w:val="superscript"/>
        </w:rPr>
        <w:fldChar w:fldCharType="begin">
          <w:fldData xml:space="preserve">PEVuZE5vdGU+PENpdGU+PEF1dGhvcj5MdWNrZTwvQXV0aG9yPjxZZWFyPjIwMDM8L1llYXI+PFJl
Y051bT4xMTQ8L1JlY051bT48RGlzcGxheVRleHQ+WzE2N108L0Rpc3BsYXlUZXh0PjxyZWNvcmQ+
PHJlYy1udW1iZXI+MTE0PC9yZWMtbnVtYmVyPjxmb3JlaWduLWtleXM+PGtleSBhcHA9IkVOIiBk
Yi1pZD0ieGFldnpmZDlsd2F4c2Nlc3cwYzU5ZGVlMmVldjllZWZhdHZ0IiB0aW1lc3RhbXA9IjE3
MzM0Mjk5MjYiPjExNDwva2V5PjwvZm9yZWlnbi1rZXlzPjxyZWYtdHlwZSBuYW1lPSJKb3VybmFs
IEFydGljbGUiPjE3PC9yZWYtdHlwZT48Y29udHJpYnV0b3JzPjxhdXRob3JzPjxhdXRob3I+THVj
a2UsIE0uIFNjaG1pZG1haWVyLCBHLiBTYWRvbmksIFMuIFdpbGRlbWFubiwgQi4gU2NoaWxsZXIs
IFIuIFN0ZW1iZXJnZXIsIEEuIEhhYXMsIE4uIFAuIFJhc2Noa2UsIE0uPC9hdXRob3I+PC9hdXRo
b3JzPjwvY29udHJpYnV0b3JzPjxhdXRoLWFkZHJlc3M+RGVwYXJ0bWVudCBvZiBUcmF1bWEgYW5k
IFJlY29uc3RydWN0aXZlIFN1cmdlcnksIENoYXJpdGUsIEh1bWJvbGR0LVVuaXZlcnNpdHkgb2Yg
QmVybGluLCBHZXJtYW55LiBtYXJ0aW4ubHVja2VAY2hhcml0ZS5kZTwvYXV0aC1hZGRyZXNzPjx0
aXRsZXM+PHRpdGxlPkEgbmV3IG1vZGVsIG9mIGltcGxhbnQtcmVsYXRlZCBvc3Rlb215ZWxpdGlz
IGluIHJhdHM8L3RpdGxlPjxzZWNvbmRhcnktdGl0bGU+SiBCaW9tZWQgTWF0ZXIgUmVzIEIgQXBw
bCBCaW9tYXRlcjwvc2Vjb25kYXJ5LXRpdGxlPjwvdGl0bGVzPjxwZXJpb2RpY2FsPjxmdWxsLXRp
dGxlPkogQmlvbWVkIE1hdGVyIFJlcyBCIEFwcGwgQmlvbWF0ZXI8L2Z1bGwtdGl0bGU+PC9wZXJp
b2RpY2FsPjxwYWdlcz41OTMtNjAyPC9wYWdlcz48dm9sdW1lPjY3PC92b2x1bWU+PG51bWJlcj4x
PC9udW1iZXI+PGtleXdvcmRzPjxrZXl3b3JkPkFuaW1hbHM8L2tleXdvcmQ+PGtleXdvcmQ+Qmxv
b2QvbWljcm9iaW9sb2d5PC9rZXl3b3JkPjxrZXl3b3JkPkJsb29kIENoZW1pY2FsIEFuYWx5c2lz
PC9rZXl3b3JkPjxrZXl3b3JkPkJvZHkgVGVtcGVyYXR1cmU8L2tleXdvcmQ+PGtleXdvcmQ+Qm9k
eSBXZWlnaHQ8L2tleXdvcmQ+PGtleXdvcmQ+Qm9uZSBXaXJlcy9hZHZlcnNlIGVmZmVjdHM8L2tl
eXdvcmQ+PGtleXdvcmQ+Q29sb255IENvdW50LCBNaWNyb2JpYWw8L2tleXdvcmQ+PGtleXdvcmQ+
RGlzZWFzZSBNb2RlbHMsIEFuaW1hbDwva2V5d29yZD48a2V5d29yZD5GZW1hbGU8L2tleXdvcmQ+
PGtleXdvcmQ+SHVtYW5zPC9rZXl3b3JkPjxrZXl3b3JkPk9zdGVvbXllbGl0aXMvKmV0aW9sb2d5
L3BoeXNpb3BhdGhvbG9neTwva2V5d29yZD48a2V5d29yZD5Qcm9zdGhlc2VzIGFuZCBJbXBsYW50
cy8qYWR2ZXJzZSBlZmZlY3RzPC9rZXl3b3JkPjxrZXl3b3JkPlByb3N0aGVzaXMtUmVsYXRlZCBJ
bmZlY3Rpb25zLypwaHlzaW9wYXRob2xvZ3k8L2tleXdvcmQ+PGtleXdvcmQ+UmF0czwva2V5d29y
ZD48a2V5d29yZD5SYXRzLCBTcHJhZ3VlLURhd2xleTwva2V5d29yZD48a2V5d29yZD5TdGFwaHls
b2NvY2NhbCBJbmZlY3Rpb25zL3BoeXNpb3BhdGhvbG9neTwva2V5d29yZD48a2V5d29yZD5UaWJp
YS9taWNyb2Jpb2xvZ3kvcGF0aG9sb2d5PC9rZXl3b3JkPjxrZXl3b3JkPlRpdGFuaXVtPC9rZXl3
b3JkPjwva2V5d29yZHM+PGRhdGVzPjx5ZWFyPjIwMDM8L3llYXI+PHB1Yi1kYXRlcz48ZGF0ZT5P
Y3QgMTU8L2RhdGU+PC9wdWItZGF0ZXM+PC9kYXRlcz48aXNibj4xNTUyLTQ5NzMgKFByaW50KSYj
eEQ7MTU1Mi00OTczIChMaW5raW5nKTwvaXNibj48YWNjZXNzaW9uLW51bT4xNDUyODQ1NjwvYWNj
ZXNzaW9uLW51bT48dXJscz48cmVsYXRlZC11cmxzPjx1cmw+aHR0cHM6Ly93d3cubmNiaS5ubG0u
bmloLmdvdi9wdWJtZWQvMTQ1Mjg0NTY8L3VybD48L3JlbGF0ZWQtdXJscz48L3VybHM+PGVsZWN0
cm9uaWMtcmVzb3VyY2UtbnVtPjEwLjEwMDIvamJtLmIuMTAwNTE8L2VsZWN0cm9uaWMtcmVzb3Vy
Y2UtbnVtPjxyZW1vdGUtZGF0YWJhc2UtbmFtZT5NZWRsaW5lPC9yZW1vdGUtZGF0YWJhc2UtbmFt
ZT48cmVtb3RlLWRhdGFiYXNlLXByb3ZpZGVyPk5MTTwvcmVtb3RlLWRhdGFiYXNlLXByb3ZpZGVy
PjwvcmVjb3JkPjwvQ2l0ZT48L0VuZE5vdGU+
</w:fldData>
        </w:fldChar>
      </w:r>
      <w:r w:rsidR="00EB5F7B" w:rsidRPr="001E3493">
        <w:rPr>
          <w:vertAlign w:val="superscript"/>
        </w:rPr>
        <w:instrText xml:space="preserve"> ADDIN EN.CITE </w:instrText>
      </w:r>
      <w:r w:rsidR="00EB5F7B" w:rsidRPr="001E3493">
        <w:rPr>
          <w:vertAlign w:val="superscript"/>
        </w:rPr>
        <w:fldChar w:fldCharType="begin">
          <w:fldData xml:space="preserve">PEVuZE5vdGU+PENpdGU+PEF1dGhvcj5MdWNrZTwvQXV0aG9yPjxZZWFyPjIwMDM8L1llYXI+PFJl
Y051bT4xMTQ8L1JlY051bT48RGlzcGxheVRleHQ+WzE2N108L0Rpc3BsYXlUZXh0PjxyZWNvcmQ+
PHJlYy1udW1iZXI+MTE0PC9yZWMtbnVtYmVyPjxmb3JlaWduLWtleXM+PGtleSBhcHA9IkVOIiBk
Yi1pZD0ieGFldnpmZDlsd2F4c2Nlc3cwYzU5ZGVlMmVldjllZWZhdHZ0IiB0aW1lc3RhbXA9IjE3
MzM0Mjk5MjYiPjExNDwva2V5PjwvZm9yZWlnbi1rZXlzPjxyZWYtdHlwZSBuYW1lPSJKb3VybmFs
IEFydGljbGUiPjE3PC9yZWYtdHlwZT48Y29udHJpYnV0b3JzPjxhdXRob3JzPjxhdXRob3I+THVj
a2UsIE0uIFNjaG1pZG1haWVyLCBHLiBTYWRvbmksIFMuIFdpbGRlbWFubiwgQi4gU2NoaWxsZXIs
IFIuIFN0ZW1iZXJnZXIsIEEuIEhhYXMsIE4uIFAuIFJhc2Noa2UsIE0uPC9hdXRob3I+PC9hdXRo
b3JzPjwvY29udHJpYnV0b3JzPjxhdXRoLWFkZHJlc3M+RGVwYXJ0bWVudCBvZiBUcmF1bWEgYW5k
IFJlY29uc3RydWN0aXZlIFN1cmdlcnksIENoYXJpdGUsIEh1bWJvbGR0LVVuaXZlcnNpdHkgb2Yg
QmVybGluLCBHZXJtYW55LiBtYXJ0aW4ubHVja2VAY2hhcml0ZS5kZTwvYXV0aC1hZGRyZXNzPjx0
aXRsZXM+PHRpdGxlPkEgbmV3IG1vZGVsIG9mIGltcGxhbnQtcmVsYXRlZCBvc3Rlb215ZWxpdGlz
IGluIHJhdHM8L3RpdGxlPjxzZWNvbmRhcnktdGl0bGU+SiBCaW9tZWQgTWF0ZXIgUmVzIEIgQXBw
bCBCaW9tYXRlcjwvc2Vjb25kYXJ5LXRpdGxlPjwvdGl0bGVzPjxwZXJpb2RpY2FsPjxmdWxsLXRp
dGxlPkogQmlvbWVkIE1hdGVyIFJlcyBCIEFwcGwgQmlvbWF0ZXI8L2Z1bGwtdGl0bGU+PC9wZXJp
b2RpY2FsPjxwYWdlcz41OTMtNjAyPC9wYWdlcz48dm9sdW1lPjY3PC92b2x1bWU+PG51bWJlcj4x
PC9udW1iZXI+PGtleXdvcmRzPjxrZXl3b3JkPkFuaW1hbHM8L2tleXdvcmQ+PGtleXdvcmQ+Qmxv
b2QvbWljcm9iaW9sb2d5PC9rZXl3b3JkPjxrZXl3b3JkPkJsb29kIENoZW1pY2FsIEFuYWx5c2lz
PC9rZXl3b3JkPjxrZXl3b3JkPkJvZHkgVGVtcGVyYXR1cmU8L2tleXdvcmQ+PGtleXdvcmQ+Qm9k
eSBXZWlnaHQ8L2tleXdvcmQ+PGtleXdvcmQ+Qm9uZSBXaXJlcy9hZHZlcnNlIGVmZmVjdHM8L2tl
eXdvcmQ+PGtleXdvcmQ+Q29sb255IENvdW50LCBNaWNyb2JpYWw8L2tleXdvcmQ+PGtleXdvcmQ+
RGlzZWFzZSBNb2RlbHMsIEFuaW1hbDwva2V5d29yZD48a2V5d29yZD5GZW1hbGU8L2tleXdvcmQ+
PGtleXdvcmQ+SHVtYW5zPC9rZXl3b3JkPjxrZXl3b3JkPk9zdGVvbXllbGl0aXMvKmV0aW9sb2d5
L3BoeXNpb3BhdGhvbG9neTwva2V5d29yZD48a2V5d29yZD5Qcm9zdGhlc2VzIGFuZCBJbXBsYW50
cy8qYWR2ZXJzZSBlZmZlY3RzPC9rZXl3b3JkPjxrZXl3b3JkPlByb3N0aGVzaXMtUmVsYXRlZCBJ
bmZlY3Rpb25zLypwaHlzaW9wYXRob2xvZ3k8L2tleXdvcmQ+PGtleXdvcmQ+UmF0czwva2V5d29y
ZD48a2V5d29yZD5SYXRzLCBTcHJhZ3VlLURhd2xleTwva2V5d29yZD48a2V5d29yZD5TdGFwaHls
b2NvY2NhbCBJbmZlY3Rpb25zL3BoeXNpb3BhdGhvbG9neTwva2V5d29yZD48a2V5d29yZD5UaWJp
YS9taWNyb2Jpb2xvZ3kvcGF0aG9sb2d5PC9rZXl3b3JkPjxrZXl3b3JkPlRpdGFuaXVtPC9rZXl3
b3JkPjwva2V5d29yZHM+PGRhdGVzPjx5ZWFyPjIwMDM8L3llYXI+PHB1Yi1kYXRlcz48ZGF0ZT5P
Y3QgMTU8L2RhdGU+PC9wdWItZGF0ZXM+PC9kYXRlcz48aXNibj4xNTUyLTQ5NzMgKFByaW50KSYj
eEQ7MTU1Mi00OTczIChMaW5raW5nKTwvaXNibj48YWNjZXNzaW9uLW51bT4xNDUyODQ1NjwvYWNj
ZXNzaW9uLW51bT48dXJscz48cmVsYXRlZC11cmxzPjx1cmw+aHR0cHM6Ly93d3cubmNiaS5ubG0u
bmloLmdvdi9wdWJtZWQvMTQ1Mjg0NTY8L3VybD48L3JlbGF0ZWQtdXJscz48L3VybHM+PGVsZWN0
cm9uaWMtcmVzb3VyY2UtbnVtPjEwLjEwMDIvamJtLmIuMTAwNTE8L2VsZWN0cm9uaWMtcmVzb3Vy
Y2UtbnVtPjxyZW1vdGUtZGF0YWJhc2UtbmFtZT5NZWRsaW5lPC9yZW1vdGUtZGF0YWJhc2UtbmFt
ZT48cmVtb3RlLWRhdGFiYXNlLXByb3ZpZGVyPk5MTTwvcmVtb3RlLWRhdGFiYXNlLXByb3ZpZGVy
PjwvcmVjb3JkPjwvQ2l0ZT48L0VuZE5vdGU+
</w:fldData>
        </w:fldChar>
      </w:r>
      <w:r w:rsidR="00EB5F7B" w:rsidRPr="001E3493">
        <w:rPr>
          <w:vertAlign w:val="superscript"/>
        </w:rPr>
        <w:instrText xml:space="preserve"> ADDIN EN.CITE.DATA </w:instrText>
      </w:r>
      <w:r w:rsidR="00EB5F7B" w:rsidRPr="001E3493">
        <w:rPr>
          <w:vertAlign w:val="superscript"/>
        </w:rPr>
      </w:r>
      <w:r w:rsidR="00EB5F7B" w:rsidRPr="001E3493">
        <w:rPr>
          <w:vertAlign w:val="superscript"/>
        </w:rPr>
        <w:fldChar w:fldCharType="end"/>
      </w:r>
      <w:r w:rsidRPr="001E3493">
        <w:rPr>
          <w:vertAlign w:val="superscript"/>
        </w:rPr>
      </w:r>
      <w:r w:rsidRPr="001E3493">
        <w:rPr>
          <w:vertAlign w:val="superscript"/>
        </w:rPr>
        <w:fldChar w:fldCharType="separate"/>
      </w:r>
      <w:r w:rsidR="00EB5F7B" w:rsidRPr="001E3493">
        <w:rPr>
          <w:noProof/>
          <w:vertAlign w:val="superscript"/>
        </w:rPr>
        <w:t>[167]</w:t>
      </w:r>
      <w:r w:rsidRPr="001E3493">
        <w:rPr>
          <w:vertAlign w:val="superscript"/>
        </w:rPr>
        <w:fldChar w:fldCharType="end"/>
      </w:r>
      <w:r w:rsidRPr="001E3493">
        <w:rPr>
          <w:vertAlign w:val="superscript"/>
        </w:rPr>
        <w:t xml:space="preserve"> </w:t>
      </w:r>
      <w:r w:rsidRPr="001E3493">
        <w:t xml:space="preserve"> and contributes to the severity of the infection</w:t>
      </w:r>
      <w:r w:rsidRPr="001E3493">
        <w:rPr>
          <w:vertAlign w:val="superscript"/>
        </w:rPr>
        <w:fldChar w:fldCharType="begin"/>
      </w:r>
      <w:r w:rsidR="00EB5F7B" w:rsidRPr="001E3493">
        <w:rPr>
          <w:vertAlign w:val="superscript"/>
        </w:rPr>
        <w:instrText xml:space="preserve"> ADDIN EN.CITE &lt;EndNote&gt;&lt;Cite&gt;&lt;Author&gt;Fukushima&lt;/Author&gt;&lt;Year&gt;2005&lt;/Year&gt;&lt;RecNum&gt;116&lt;/RecNum&gt;&lt;DisplayText&gt;[168]&lt;/DisplayText&gt;&lt;record&gt;&lt;rec-number&gt;116&lt;/rec-number&gt;&lt;foreign-keys&gt;&lt;key app="EN" db-id="xaevzfd9lwaxscesw0c59dee2eev9eefatvt" timestamp="1733429946"&gt;116&lt;/key&gt;&lt;/foreign-keys&gt;&lt;ref-type name="Journal Article"&gt;17&lt;/ref-type&gt;&lt;contributors&gt;&lt;authors&gt;&lt;author&gt;Fukushima, N.&lt;/author&gt;&lt;author&gt;Yokoyama, K.&lt;/author&gt;&lt;author&gt;Sasahara, T.&lt;/author&gt;&lt;author&gt;Dobashi, Y.&lt;/author&gt;&lt;author&gt;Itoman, M.&lt;/author&gt;&lt;/authors&gt;&lt;/contributors&gt;&lt;auth-address&gt;Department of Orthopedic Surgery, School of Medicine, Kitasato University, 1-15-1 Kitasato, Sagamihara, 228-8555 Kanagawa , Japan. yokopon@m2.ocv.ne.jp.&lt;/auth-address&gt;&lt;titles&gt;&lt;title&gt;Establishment of rat model of acute staphylococcal osteomyelitis: relationship between inoculation dose and development of osteomyelitis&lt;/title&gt;&lt;secondary-title&gt;Arch Orthop Trauma Surg&lt;/secondary-title&gt;&lt;/titles&gt;&lt;periodical&gt;&lt;full-title&gt;Arch Orthop Trauma Surg&lt;/full-title&gt;&lt;/periodical&gt;&lt;pages&gt;169-76&lt;/pages&gt;&lt;volume&gt;125&lt;/volume&gt;&lt;number&gt;3&lt;/number&gt;&lt;edition&gt;20050126&lt;/edition&gt;&lt;keywords&gt;&lt;keyword&gt;Acute Disease&lt;/keyword&gt;&lt;keyword&gt;Animals&lt;/keyword&gt;&lt;keyword&gt;Disease Models, Animal&lt;/keyword&gt;&lt;keyword&gt;Male&lt;/keyword&gt;&lt;keyword&gt;Osteomyelitis/diagnostic imaging/*microbiology/pathology&lt;/keyword&gt;&lt;keyword&gt;Radiography&lt;/keyword&gt;&lt;keyword&gt;Rats&lt;/keyword&gt;&lt;keyword&gt;Rats, Wistar&lt;/keyword&gt;&lt;keyword&gt;Staphylococcal Infections/diagnostic imaging/pathology&lt;/keyword&gt;&lt;keyword&gt;Staphylococcus aureus/*pathogenicity&lt;/keyword&gt;&lt;keyword&gt;Tibia/*microbiology/*pathology&lt;/keyword&gt;&lt;keyword&gt;Virulence&lt;/keyword&gt;&lt;/keywords&gt;&lt;dates&gt;&lt;year&gt;2005&lt;/year&gt;&lt;pub-dates&gt;&lt;date&gt;Apr&lt;/date&gt;&lt;/pub-dates&gt;&lt;/dates&gt;&lt;isbn&gt;0936-8051 (Print)&amp;#xD;0936-8051 (Linking)&lt;/isbn&gt;&lt;accession-num&gt;15672262&lt;/accession-num&gt;&lt;urls&gt;&lt;related-urls&gt;&lt;url&gt;https://www.ncbi.nlm.nih.gov/pubmed/15672262&lt;/url&gt;&lt;/related-urls&gt;&lt;/urls&gt;&lt;electronic-resource-num&gt;10.1007/s00402-004-0785-z&lt;/electronic-resource-num&gt;&lt;remote-database-name&gt;Medline&lt;/remote-database-name&gt;&lt;remote-database-provider&gt;NLM&lt;/remote-database-provider&gt;&lt;/record&gt;&lt;/Cite&gt;&lt;/EndNote&gt;</w:instrText>
      </w:r>
      <w:r w:rsidRPr="001E3493">
        <w:rPr>
          <w:vertAlign w:val="superscript"/>
        </w:rPr>
        <w:fldChar w:fldCharType="separate"/>
      </w:r>
      <w:r w:rsidR="00EB5F7B" w:rsidRPr="001E3493">
        <w:rPr>
          <w:noProof/>
          <w:vertAlign w:val="superscript"/>
        </w:rPr>
        <w:t>[168]</w:t>
      </w:r>
      <w:r w:rsidRPr="001E3493">
        <w:rPr>
          <w:vertAlign w:val="superscript"/>
        </w:rPr>
        <w:fldChar w:fldCharType="end"/>
      </w:r>
      <w:r w:rsidRPr="001E3493">
        <w:rPr>
          <w:vertAlign w:val="superscript"/>
        </w:rPr>
        <w:t xml:space="preserve">.  </w:t>
      </w:r>
      <w:r w:rsidRPr="001E3493">
        <w:t>We successfully induced OM in all the goats inoculated with bacteria using a high CFU size for the inoculum (x10</w:t>
      </w:r>
      <w:r w:rsidRPr="001E3493">
        <w:rPr>
          <w:vertAlign w:val="superscript"/>
        </w:rPr>
        <w:t>6</w:t>
      </w:r>
      <w:r w:rsidRPr="001E3493">
        <w:t>) however, since 10</w:t>
      </w:r>
      <w:r w:rsidRPr="001E3493">
        <w:rPr>
          <w:vertAlign w:val="superscript"/>
        </w:rPr>
        <w:t>5</w:t>
      </w:r>
      <w:r w:rsidRPr="001E3493">
        <w:t xml:space="preserve"> is the usual CFU related infections in surgical contamination scenarios</w:t>
      </w:r>
      <w:r w:rsidRPr="001E3493">
        <w:fldChar w:fldCharType="begin"/>
      </w:r>
      <w:r w:rsidR="00EB5F7B" w:rsidRPr="001E3493">
        <w:instrText xml:space="preserve"> ADDIN EN.CITE &lt;EndNote&gt;&lt;Cite&gt;&lt;Author&gt;Arthi K&lt;/Author&gt;&lt;Year&gt;2018&lt;/Year&gt;&lt;RecNum&gt;144&lt;/RecNum&gt;&lt;DisplayText&gt;[169]&lt;/DisplayText&gt;&lt;record&gt;&lt;rec-number&gt;144&lt;/rec-number&gt;&lt;foreign-keys&gt;&lt;key app="EN" db-id="xaevzfd9lwaxscesw0c59dee2eev9eefatvt" timestamp="1733862384"&gt;144&lt;/key&gt;&lt;/foreign-keys&gt;&lt;ref-type name="Journal Article"&gt;17&lt;/ref-type&gt;&lt;contributors&gt;&lt;authors&gt;&lt;author&gt;Arthi K, Deepa R, Mangala A&lt;/author&gt;&lt;/authors&gt;&lt;/contributors&gt;&lt;titles&gt;&lt;title&gt;Quantitative bacteriology-A predictor of risk of postoperative infection in open fractures.&lt;/title&gt;&lt;secondary-title&gt;Indian J Microbiol Res&lt;/secondary-title&gt;&lt;/titles&gt;&lt;periodical&gt;&lt;full-title&gt;Indian J Microbiol Res&lt;/full-title&gt;&lt;/periodical&gt;&lt;pages&gt;421-424&lt;/pages&gt;&lt;volume&gt;5&lt;/volume&gt;&lt;number&gt;3&lt;/number&gt;&lt;dates&gt;&lt;year&gt;2018&lt;/year&gt;&lt;/dates&gt;&lt;urls&gt;&lt;/urls&gt;&lt;electronic-resource-num&gt;10.18231/2394-5478.2018.0087&lt;/electronic-resource-num&gt;&lt;/record&gt;&lt;/Cite&gt;&lt;/EndNote&gt;</w:instrText>
      </w:r>
      <w:r w:rsidRPr="001E3493">
        <w:fldChar w:fldCharType="separate"/>
      </w:r>
      <w:r w:rsidR="00EB5F7B" w:rsidRPr="001E3493">
        <w:rPr>
          <w:noProof/>
        </w:rPr>
        <w:t>[169]</w:t>
      </w:r>
      <w:r w:rsidRPr="001E3493">
        <w:fldChar w:fldCharType="end"/>
      </w:r>
      <w:r w:rsidRPr="001E3493">
        <w:t>, the inoculation dose 10</w:t>
      </w:r>
      <w:r w:rsidRPr="001E3493">
        <w:rPr>
          <w:vertAlign w:val="superscript"/>
        </w:rPr>
        <w:t>5</w:t>
      </w:r>
      <w:r w:rsidRPr="001E3493">
        <w:t xml:space="preserve"> could have provided compelling and different clearance results preserving clinical relevance. The inoculum size chosen for this study has been shown effective in causing hematogenous osteomyelitis but lower CFU counts, such as (x10</w:t>
      </w:r>
      <w:r w:rsidRPr="001E3493">
        <w:rPr>
          <w:vertAlign w:val="superscript"/>
        </w:rPr>
        <w:t>2</w:t>
      </w:r>
      <w:r w:rsidRPr="001E3493">
        <w:t>) or (x10</w:t>
      </w:r>
      <w:r w:rsidRPr="001E3493">
        <w:rPr>
          <w:vertAlign w:val="superscript"/>
        </w:rPr>
        <w:t>3</w:t>
      </w:r>
      <w:r w:rsidRPr="001E3493">
        <w:t>), have also been effective in inducing osteomyelitis using Staphylococcus in rats</w:t>
      </w:r>
      <w:r w:rsidRPr="001E3493">
        <w:rPr>
          <w:vertAlign w:val="superscript"/>
        </w:rPr>
        <w:t xml:space="preserve"> </w:t>
      </w:r>
      <w:r w:rsidRPr="001E3493">
        <w:rPr>
          <w:vertAlign w:val="superscript"/>
        </w:rPr>
        <w:fldChar w:fldCharType="begin">
          <w:fldData xml:space="preserve">PEVuZE5vdGU+PENpdGU+PEF1dGhvcj5MdWNrZTwvQXV0aG9yPjxZZWFyPjIwMDM8L1llYXI+PFJl
Y051bT4xMTQ8L1JlY051bT48RGlzcGxheVRleHQ+WzE2N108L0Rpc3BsYXlUZXh0PjxyZWNvcmQ+
PHJlYy1udW1iZXI+MTE0PC9yZWMtbnVtYmVyPjxmb3JlaWduLWtleXM+PGtleSBhcHA9IkVOIiBk
Yi1pZD0ieGFldnpmZDlsd2F4c2Nlc3cwYzU5ZGVlMmVldjllZWZhdHZ0IiB0aW1lc3RhbXA9IjE3
MzM0Mjk5MjYiPjExNDwva2V5PjwvZm9yZWlnbi1rZXlzPjxyZWYtdHlwZSBuYW1lPSJKb3VybmFs
IEFydGljbGUiPjE3PC9yZWYtdHlwZT48Y29udHJpYnV0b3JzPjxhdXRob3JzPjxhdXRob3I+THVj
a2UsIE0uIFNjaG1pZG1haWVyLCBHLiBTYWRvbmksIFMuIFdpbGRlbWFubiwgQi4gU2NoaWxsZXIs
IFIuIFN0ZW1iZXJnZXIsIEEuIEhhYXMsIE4uIFAuIFJhc2Noa2UsIE0uPC9hdXRob3I+PC9hdXRo
b3JzPjwvY29udHJpYnV0b3JzPjxhdXRoLWFkZHJlc3M+RGVwYXJ0bWVudCBvZiBUcmF1bWEgYW5k
IFJlY29uc3RydWN0aXZlIFN1cmdlcnksIENoYXJpdGUsIEh1bWJvbGR0LVVuaXZlcnNpdHkgb2Yg
QmVybGluLCBHZXJtYW55LiBtYXJ0aW4ubHVja2VAY2hhcml0ZS5kZTwvYXV0aC1hZGRyZXNzPjx0
aXRsZXM+PHRpdGxlPkEgbmV3IG1vZGVsIG9mIGltcGxhbnQtcmVsYXRlZCBvc3Rlb215ZWxpdGlz
IGluIHJhdHM8L3RpdGxlPjxzZWNvbmRhcnktdGl0bGU+SiBCaW9tZWQgTWF0ZXIgUmVzIEIgQXBw
bCBCaW9tYXRlcjwvc2Vjb25kYXJ5LXRpdGxlPjwvdGl0bGVzPjxwZXJpb2RpY2FsPjxmdWxsLXRp
dGxlPkogQmlvbWVkIE1hdGVyIFJlcyBCIEFwcGwgQmlvbWF0ZXI8L2Z1bGwtdGl0bGU+PC9wZXJp
b2RpY2FsPjxwYWdlcz41OTMtNjAyPC9wYWdlcz48dm9sdW1lPjY3PC92b2x1bWU+PG51bWJlcj4x
PC9udW1iZXI+PGtleXdvcmRzPjxrZXl3b3JkPkFuaW1hbHM8L2tleXdvcmQ+PGtleXdvcmQ+Qmxv
b2QvbWljcm9iaW9sb2d5PC9rZXl3b3JkPjxrZXl3b3JkPkJsb29kIENoZW1pY2FsIEFuYWx5c2lz
PC9rZXl3b3JkPjxrZXl3b3JkPkJvZHkgVGVtcGVyYXR1cmU8L2tleXdvcmQ+PGtleXdvcmQ+Qm9k
eSBXZWlnaHQ8L2tleXdvcmQ+PGtleXdvcmQ+Qm9uZSBXaXJlcy9hZHZlcnNlIGVmZmVjdHM8L2tl
eXdvcmQ+PGtleXdvcmQ+Q29sb255IENvdW50LCBNaWNyb2JpYWw8L2tleXdvcmQ+PGtleXdvcmQ+
RGlzZWFzZSBNb2RlbHMsIEFuaW1hbDwva2V5d29yZD48a2V5d29yZD5GZW1hbGU8L2tleXdvcmQ+
PGtleXdvcmQ+SHVtYW5zPC9rZXl3b3JkPjxrZXl3b3JkPk9zdGVvbXllbGl0aXMvKmV0aW9sb2d5
L3BoeXNpb3BhdGhvbG9neTwva2V5d29yZD48a2V5d29yZD5Qcm9zdGhlc2VzIGFuZCBJbXBsYW50
cy8qYWR2ZXJzZSBlZmZlY3RzPC9rZXl3b3JkPjxrZXl3b3JkPlByb3N0aGVzaXMtUmVsYXRlZCBJ
bmZlY3Rpb25zLypwaHlzaW9wYXRob2xvZ3k8L2tleXdvcmQ+PGtleXdvcmQ+UmF0czwva2V5d29y
ZD48a2V5d29yZD5SYXRzLCBTcHJhZ3VlLURhd2xleTwva2V5d29yZD48a2V5d29yZD5TdGFwaHls
b2NvY2NhbCBJbmZlY3Rpb25zL3BoeXNpb3BhdGhvbG9neTwva2V5d29yZD48a2V5d29yZD5UaWJp
YS9taWNyb2Jpb2xvZ3kvcGF0aG9sb2d5PC9rZXl3b3JkPjxrZXl3b3JkPlRpdGFuaXVtPC9rZXl3
b3JkPjwva2V5d29yZHM+PGRhdGVzPjx5ZWFyPjIwMDM8L3llYXI+PHB1Yi1kYXRlcz48ZGF0ZT5P
Y3QgMTU8L2RhdGU+PC9wdWItZGF0ZXM+PC9kYXRlcz48aXNibj4xNTUyLTQ5NzMgKFByaW50KSYj
eEQ7MTU1Mi00OTczIChMaW5raW5nKTwvaXNibj48YWNjZXNzaW9uLW51bT4xNDUyODQ1NjwvYWNj
ZXNzaW9uLW51bT48dXJscz48cmVsYXRlZC11cmxzPjx1cmw+aHR0cHM6Ly93d3cubmNiaS5ubG0u
bmloLmdvdi9wdWJtZWQvMTQ1Mjg0NTY8L3VybD48L3JlbGF0ZWQtdXJscz48L3VybHM+PGVsZWN0
cm9uaWMtcmVzb3VyY2UtbnVtPjEwLjEwMDIvamJtLmIuMTAwNTE8L2VsZWN0cm9uaWMtcmVzb3Vy
Y2UtbnVtPjxyZW1vdGUtZGF0YWJhc2UtbmFtZT5NZWRsaW5lPC9yZW1vdGUtZGF0YWJhc2UtbmFt
ZT48cmVtb3RlLWRhdGFiYXNlLXByb3ZpZGVyPk5MTTwvcmVtb3RlLWRhdGFiYXNlLXByb3ZpZGVy
PjwvcmVjb3JkPjwvQ2l0ZT48L0VuZE5vdGU+
</w:fldData>
        </w:fldChar>
      </w:r>
      <w:r w:rsidR="00EB5F7B" w:rsidRPr="001E3493">
        <w:rPr>
          <w:vertAlign w:val="superscript"/>
        </w:rPr>
        <w:instrText xml:space="preserve"> ADDIN EN.CITE </w:instrText>
      </w:r>
      <w:r w:rsidR="00EB5F7B" w:rsidRPr="001E3493">
        <w:rPr>
          <w:vertAlign w:val="superscript"/>
        </w:rPr>
        <w:fldChar w:fldCharType="begin">
          <w:fldData xml:space="preserve">PEVuZE5vdGU+PENpdGU+PEF1dGhvcj5MdWNrZTwvQXV0aG9yPjxZZWFyPjIwMDM8L1llYXI+PFJl
Y051bT4xMTQ8L1JlY051bT48RGlzcGxheVRleHQ+WzE2N108L0Rpc3BsYXlUZXh0PjxyZWNvcmQ+
PHJlYy1udW1iZXI+MTE0PC9yZWMtbnVtYmVyPjxmb3JlaWduLWtleXM+PGtleSBhcHA9IkVOIiBk
Yi1pZD0ieGFldnpmZDlsd2F4c2Nlc3cwYzU5ZGVlMmVldjllZWZhdHZ0IiB0aW1lc3RhbXA9IjE3
MzM0Mjk5MjYiPjExNDwva2V5PjwvZm9yZWlnbi1rZXlzPjxyZWYtdHlwZSBuYW1lPSJKb3VybmFs
IEFydGljbGUiPjE3PC9yZWYtdHlwZT48Y29udHJpYnV0b3JzPjxhdXRob3JzPjxhdXRob3I+THVj
a2UsIE0uIFNjaG1pZG1haWVyLCBHLiBTYWRvbmksIFMuIFdpbGRlbWFubiwgQi4gU2NoaWxsZXIs
IFIuIFN0ZW1iZXJnZXIsIEEuIEhhYXMsIE4uIFAuIFJhc2Noa2UsIE0uPC9hdXRob3I+PC9hdXRo
b3JzPjwvY29udHJpYnV0b3JzPjxhdXRoLWFkZHJlc3M+RGVwYXJ0bWVudCBvZiBUcmF1bWEgYW5k
IFJlY29uc3RydWN0aXZlIFN1cmdlcnksIENoYXJpdGUsIEh1bWJvbGR0LVVuaXZlcnNpdHkgb2Yg
QmVybGluLCBHZXJtYW55LiBtYXJ0aW4ubHVja2VAY2hhcml0ZS5kZTwvYXV0aC1hZGRyZXNzPjx0
aXRsZXM+PHRpdGxlPkEgbmV3IG1vZGVsIG9mIGltcGxhbnQtcmVsYXRlZCBvc3Rlb215ZWxpdGlz
IGluIHJhdHM8L3RpdGxlPjxzZWNvbmRhcnktdGl0bGU+SiBCaW9tZWQgTWF0ZXIgUmVzIEIgQXBw
bCBCaW9tYXRlcjwvc2Vjb25kYXJ5LXRpdGxlPjwvdGl0bGVzPjxwZXJpb2RpY2FsPjxmdWxsLXRp
dGxlPkogQmlvbWVkIE1hdGVyIFJlcyBCIEFwcGwgQmlvbWF0ZXI8L2Z1bGwtdGl0bGU+PC9wZXJp
b2RpY2FsPjxwYWdlcz41OTMtNjAyPC9wYWdlcz48dm9sdW1lPjY3PC92b2x1bWU+PG51bWJlcj4x
PC9udW1iZXI+PGtleXdvcmRzPjxrZXl3b3JkPkFuaW1hbHM8L2tleXdvcmQ+PGtleXdvcmQ+Qmxv
b2QvbWljcm9iaW9sb2d5PC9rZXl3b3JkPjxrZXl3b3JkPkJsb29kIENoZW1pY2FsIEFuYWx5c2lz
PC9rZXl3b3JkPjxrZXl3b3JkPkJvZHkgVGVtcGVyYXR1cmU8L2tleXdvcmQ+PGtleXdvcmQ+Qm9k
eSBXZWlnaHQ8L2tleXdvcmQ+PGtleXdvcmQ+Qm9uZSBXaXJlcy9hZHZlcnNlIGVmZmVjdHM8L2tl
eXdvcmQ+PGtleXdvcmQ+Q29sb255IENvdW50LCBNaWNyb2JpYWw8L2tleXdvcmQ+PGtleXdvcmQ+
RGlzZWFzZSBNb2RlbHMsIEFuaW1hbDwva2V5d29yZD48a2V5d29yZD5GZW1hbGU8L2tleXdvcmQ+
PGtleXdvcmQ+SHVtYW5zPC9rZXl3b3JkPjxrZXl3b3JkPk9zdGVvbXllbGl0aXMvKmV0aW9sb2d5
L3BoeXNpb3BhdGhvbG9neTwva2V5d29yZD48a2V5d29yZD5Qcm9zdGhlc2VzIGFuZCBJbXBsYW50
cy8qYWR2ZXJzZSBlZmZlY3RzPC9rZXl3b3JkPjxrZXl3b3JkPlByb3N0aGVzaXMtUmVsYXRlZCBJ
bmZlY3Rpb25zLypwaHlzaW9wYXRob2xvZ3k8L2tleXdvcmQ+PGtleXdvcmQ+UmF0czwva2V5d29y
ZD48a2V5d29yZD5SYXRzLCBTcHJhZ3VlLURhd2xleTwva2V5d29yZD48a2V5d29yZD5TdGFwaHls
b2NvY2NhbCBJbmZlY3Rpb25zL3BoeXNpb3BhdGhvbG9neTwva2V5d29yZD48a2V5d29yZD5UaWJp
YS9taWNyb2Jpb2xvZ3kvcGF0aG9sb2d5PC9rZXl3b3JkPjxrZXl3b3JkPlRpdGFuaXVtPC9rZXl3
b3JkPjwva2V5d29yZHM+PGRhdGVzPjx5ZWFyPjIwMDM8L3llYXI+PHB1Yi1kYXRlcz48ZGF0ZT5P
Y3QgMTU8L2RhdGU+PC9wdWItZGF0ZXM+PC9kYXRlcz48aXNibj4xNTUyLTQ5NzMgKFByaW50KSYj
eEQ7MTU1Mi00OTczIChMaW5raW5nKTwvaXNibj48YWNjZXNzaW9uLW51bT4xNDUyODQ1NjwvYWNj
ZXNzaW9uLW51bT48dXJscz48cmVsYXRlZC11cmxzPjx1cmw+aHR0cHM6Ly93d3cubmNiaS5ubG0u
bmloLmdvdi9wdWJtZWQvMTQ1Mjg0NTY8L3VybD48L3JlbGF0ZWQtdXJscz48L3VybHM+PGVsZWN0
cm9uaWMtcmVzb3VyY2UtbnVtPjEwLjEwMDIvamJtLmIuMTAwNTE8L2VsZWN0cm9uaWMtcmVzb3Vy
Y2UtbnVtPjxyZW1vdGUtZGF0YWJhc2UtbmFtZT5NZWRsaW5lPC9yZW1vdGUtZGF0YWJhc2UtbmFt
ZT48cmVtb3RlLWRhdGFiYXNlLXByb3ZpZGVyPk5MTTwvcmVtb3RlLWRhdGFiYXNlLXByb3ZpZGVy
PjwvcmVjb3JkPjwvQ2l0ZT48L0VuZE5vdGU+
</w:fldData>
        </w:fldChar>
      </w:r>
      <w:r w:rsidR="00EB5F7B" w:rsidRPr="001E3493">
        <w:rPr>
          <w:vertAlign w:val="superscript"/>
        </w:rPr>
        <w:instrText xml:space="preserve"> ADDIN EN.CITE.DATA </w:instrText>
      </w:r>
      <w:r w:rsidR="00EB5F7B" w:rsidRPr="001E3493">
        <w:rPr>
          <w:vertAlign w:val="superscript"/>
        </w:rPr>
      </w:r>
      <w:r w:rsidR="00EB5F7B" w:rsidRPr="001E3493">
        <w:rPr>
          <w:vertAlign w:val="superscript"/>
        </w:rPr>
        <w:fldChar w:fldCharType="end"/>
      </w:r>
      <w:r w:rsidRPr="001E3493">
        <w:rPr>
          <w:vertAlign w:val="superscript"/>
        </w:rPr>
      </w:r>
      <w:r w:rsidRPr="001E3493">
        <w:rPr>
          <w:vertAlign w:val="superscript"/>
        </w:rPr>
        <w:fldChar w:fldCharType="separate"/>
      </w:r>
      <w:r w:rsidR="00EB5F7B" w:rsidRPr="001E3493">
        <w:rPr>
          <w:noProof/>
          <w:vertAlign w:val="superscript"/>
        </w:rPr>
        <w:t>[167]</w:t>
      </w:r>
      <w:r w:rsidRPr="001E3493">
        <w:rPr>
          <w:vertAlign w:val="superscript"/>
        </w:rPr>
        <w:fldChar w:fldCharType="end"/>
      </w:r>
      <w:r w:rsidRPr="001E3493">
        <w:rPr>
          <w:vertAlign w:val="superscript"/>
        </w:rPr>
        <w:t>,</w:t>
      </w:r>
      <w:r w:rsidRPr="001E3493">
        <w:rPr>
          <w:vertAlign w:val="superscript"/>
        </w:rPr>
        <w:fldChar w:fldCharType="begin"/>
      </w:r>
      <w:r w:rsidR="00EB5F7B" w:rsidRPr="001E3493">
        <w:rPr>
          <w:vertAlign w:val="superscript"/>
        </w:rPr>
        <w:instrText xml:space="preserve"> ADDIN EN.CITE &lt;EndNote&gt;&lt;Cite&gt;&lt;Author&gt;Fukushima&lt;/Author&gt;&lt;Year&gt;2005&lt;/Year&gt;&lt;RecNum&gt;116&lt;/RecNum&gt;&lt;DisplayText&gt;[168]&lt;/DisplayText&gt;&lt;record&gt;&lt;rec-number&gt;116&lt;/rec-number&gt;&lt;foreign-keys&gt;&lt;key app="EN" db-id="xaevzfd9lwaxscesw0c59dee2eev9eefatvt" timestamp="1733429946"&gt;116&lt;/key&gt;&lt;/foreign-keys&gt;&lt;ref-type name="Journal Article"&gt;17&lt;/ref-type&gt;&lt;contributors&gt;&lt;authors&gt;&lt;author&gt;Fukushima, N.&lt;/author&gt;&lt;author&gt;Yokoyama, K.&lt;/author&gt;&lt;author&gt;Sasahara, T.&lt;/author&gt;&lt;author&gt;Dobashi, Y.&lt;/author&gt;&lt;author&gt;Itoman, M.&lt;/author&gt;&lt;/authors&gt;&lt;/contributors&gt;&lt;auth-address&gt;Department of Orthopedic Surgery, School of Medicine, Kitasato University, 1-15-1 Kitasato, Sagamihara, 228-8555 Kanagawa , Japan. yokopon@m2.ocv.ne.jp.&lt;/auth-address&gt;&lt;titles&gt;&lt;title&gt;Establishment of rat model of acute staphylococcal osteomyelitis: relationship between inoculation dose and development of osteomyelitis&lt;/title&gt;&lt;secondary-title&gt;Arch Orthop Trauma Surg&lt;/secondary-title&gt;&lt;/titles&gt;&lt;periodical&gt;&lt;full-title&gt;Arch Orthop Trauma Surg&lt;/full-title&gt;&lt;/periodical&gt;&lt;pages&gt;169-76&lt;/pages&gt;&lt;volume&gt;125&lt;/volume&gt;&lt;number&gt;3&lt;/number&gt;&lt;edition&gt;20050126&lt;/edition&gt;&lt;keywords&gt;&lt;keyword&gt;Acute Disease&lt;/keyword&gt;&lt;keyword&gt;Animals&lt;/keyword&gt;&lt;keyword&gt;Disease Models, Animal&lt;/keyword&gt;&lt;keyword&gt;Male&lt;/keyword&gt;&lt;keyword&gt;Osteomyelitis/diagnostic imaging/*microbiology/pathology&lt;/keyword&gt;&lt;keyword&gt;Radiography&lt;/keyword&gt;&lt;keyword&gt;Rats&lt;/keyword&gt;&lt;keyword&gt;Rats, Wistar&lt;/keyword&gt;&lt;keyword&gt;Staphylococcal Infections/diagnostic imaging/pathology&lt;/keyword&gt;&lt;keyword&gt;Staphylococcus aureus/*pathogenicity&lt;/keyword&gt;&lt;keyword&gt;Tibia/*microbiology/*pathology&lt;/keyword&gt;&lt;keyword&gt;Virulence&lt;/keyword&gt;&lt;/keywords&gt;&lt;dates&gt;&lt;year&gt;2005&lt;/year&gt;&lt;pub-dates&gt;&lt;date&gt;Apr&lt;/date&gt;&lt;/pub-dates&gt;&lt;/dates&gt;&lt;isbn&gt;0936-8051 (Print)&amp;#xD;0936-8051 (Linking)&lt;/isbn&gt;&lt;accession-num&gt;15672262&lt;/accession-num&gt;&lt;urls&gt;&lt;related-urls&gt;&lt;url&gt;https://www.ncbi.nlm.nih.gov/pubmed/15672262&lt;/url&gt;&lt;/related-urls&gt;&lt;/urls&gt;&lt;electronic-resource-num&gt;10.1007/s00402-004-0785-z&lt;/electronic-resource-num&gt;&lt;remote-database-name&gt;Medline&lt;/remote-database-name&gt;&lt;remote-database-provider&gt;NLM&lt;/remote-database-provider&gt;&lt;/record&gt;&lt;/Cite&gt;&lt;/EndNote&gt;</w:instrText>
      </w:r>
      <w:r w:rsidRPr="001E3493">
        <w:rPr>
          <w:vertAlign w:val="superscript"/>
        </w:rPr>
        <w:fldChar w:fldCharType="separate"/>
      </w:r>
      <w:r w:rsidR="00EB5F7B" w:rsidRPr="001E3493">
        <w:rPr>
          <w:noProof/>
          <w:vertAlign w:val="superscript"/>
        </w:rPr>
        <w:t>[168]</w:t>
      </w:r>
      <w:r w:rsidRPr="001E3493">
        <w:rPr>
          <w:vertAlign w:val="superscript"/>
        </w:rPr>
        <w:fldChar w:fldCharType="end"/>
      </w:r>
      <w:r w:rsidRPr="001E3493">
        <w:t xml:space="preserve"> and the CFU of 10</w:t>
      </w:r>
      <w:r w:rsidRPr="001E3493">
        <w:rPr>
          <w:vertAlign w:val="superscript"/>
        </w:rPr>
        <w:t>4</w:t>
      </w:r>
      <w:r w:rsidRPr="001E3493">
        <w:t xml:space="preserve"> using UAMS-1 in rabbits</w:t>
      </w:r>
      <w:r w:rsidRPr="001E3493">
        <w:fldChar w:fldCharType="begin"/>
      </w:r>
      <w:r w:rsidR="00EB5F7B" w:rsidRPr="001E3493">
        <w:instrText xml:space="preserve"> ADDIN EN.CITE &lt;EndNote&gt;&lt;Cite&gt;&lt;Author&gt;Mark S. Smeltzer&lt;/Author&gt;&lt;Year&gt;2005&lt;/Year&gt;&lt;RecNum&gt;115&lt;/RecNum&gt;&lt;DisplayText&gt;[170]&lt;/DisplayText&gt;&lt;record&gt;&lt;rec-number&gt;115&lt;/rec-number&gt;&lt;foreign-keys&gt;&lt;key app="EN" db-id="xaevzfd9lwaxscesw0c59dee2eev9eefatvt" timestamp="1733429927"&gt;115&lt;/key&gt;&lt;/foreign-keys&gt;&lt;ref-type name="Journal Article"&gt;17&lt;/ref-type&gt;&lt;contributors&gt;&lt;authors&gt;&lt;author&gt;Mark S. Smeltzer, J. Roby Thomas, Sandra G. Hickraon, Robert A. Skinner, Carl L. Nelson, David Griffith, Thomas R. Parr, Richard P. Evans&lt;/author&gt;&lt;/authors&gt;&lt;/contributors&gt;&lt;titles&gt;&lt;title&gt; Smeltzer - Characterization of a rabbit model of staphylococcal osteomyelitis&lt;/title&gt;&lt;secondary-title&gt;Journal of Orthopaedic Research&lt;/secondary-title&gt;&lt;/titles&gt;&lt;periodical&gt;&lt;full-title&gt;Journal of Orthopaedic Research&lt;/full-title&gt;&lt;/periodical&gt;&lt;pages&gt;414 - 421&lt;/pages&gt;&lt;volume&gt;15&lt;/volume&gt;&lt;number&gt;3&lt;/number&gt;&lt;dates&gt;&lt;year&gt;2005&lt;/year&gt;&lt;/dates&gt;&lt;isbn&gt;0736-0266&lt;/isbn&gt;&lt;urls&gt;&lt;/urls&gt;&lt;/record&gt;&lt;/Cite&gt;&lt;/EndNote&gt;</w:instrText>
      </w:r>
      <w:r w:rsidRPr="001E3493">
        <w:fldChar w:fldCharType="separate"/>
      </w:r>
      <w:r w:rsidR="00EB5F7B" w:rsidRPr="001E3493">
        <w:rPr>
          <w:noProof/>
        </w:rPr>
        <w:t>[170]</w:t>
      </w:r>
      <w:r w:rsidRPr="001E3493">
        <w:fldChar w:fldCharType="end"/>
      </w:r>
      <w:r w:rsidRPr="001E3493">
        <w:t xml:space="preserve">. In a study using rats as </w:t>
      </w:r>
      <w:proofErr w:type="gramStart"/>
      <w:r w:rsidRPr="001E3493">
        <w:t>model</w:t>
      </w:r>
      <w:proofErr w:type="gramEnd"/>
      <w:r w:rsidRPr="001E3493">
        <w:t xml:space="preserve"> the maximum inoculation dose of </w:t>
      </w:r>
      <w:r w:rsidRPr="001E3493">
        <w:rPr>
          <w:rStyle w:val="Strong"/>
          <w:rFonts w:ascii="Times New Roman" w:hAnsi="Times New Roman"/>
          <w:b w:val="0"/>
          <w:bCs w:val="0"/>
        </w:rPr>
        <w:t>10⁵ CFU</w:t>
      </w:r>
      <w:r w:rsidRPr="001E3493">
        <w:rPr>
          <w:rStyle w:val="Strong"/>
          <w:rFonts w:ascii="Times New Roman" w:hAnsi="Times New Roman"/>
        </w:rPr>
        <w:t xml:space="preserve"> </w:t>
      </w:r>
      <w:r w:rsidRPr="001E3493">
        <w:t xml:space="preserve">issued severe inflammation with notable periosteal inflammation and bone necrosis in the first week after inoculation. </w:t>
      </w:r>
    </w:p>
    <w:p w14:paraId="57A0B68E" w14:textId="7B5652A7" w:rsidR="00E96E89" w:rsidRPr="001E3493" w:rsidRDefault="00E96E89" w:rsidP="004410D8">
      <w:r w:rsidRPr="001E3493">
        <w:t>The inoculum size also interferes with vancomycin functioning, higher inoculum decreases vancomycin’s capability of killing staphylococcus</w:t>
      </w:r>
      <w:r w:rsidRPr="001E3493">
        <w:fldChar w:fldCharType="begin"/>
      </w:r>
      <w:r w:rsidR="007E0B95" w:rsidRPr="001E3493">
        <w:instrText xml:space="preserve"> ADDIN EN.CITE &lt;EndNote&gt;&lt;Cite&gt;&lt;Author&gt;Rybak&lt;/Author&gt;&lt;Year&gt;2006&lt;/Year&gt;&lt;RecNum&gt;176&lt;/RecNum&gt;&lt;DisplayText&gt;[61]&lt;/DisplayText&gt;&lt;record&gt;&lt;rec-number&gt;176&lt;/rec-number&gt;&lt;foreign-keys&gt;&lt;key app="EN" db-id="xaevzfd9lwaxscesw0c59dee2eev9eefatvt" timestamp="1736266148"&gt;176&lt;/key&gt;&lt;/foreign-keys&gt;&lt;ref-type name="Journal Article"&gt;17&lt;/ref-type&gt;&lt;contributors&gt;&lt;authors&gt;&lt;author&gt;Michael J. Rybak&lt;/author&gt;&lt;/authors&gt;&lt;/contributors&gt;&lt;titles&gt;&lt;title&gt;The Pharmacokinetic and Pharmacodynamic Properties of Vancomycin&lt;/title&gt;&lt;secondary-title&gt;Infectious Diseases Society of America&lt;/secondary-title&gt;&lt;/titles&gt;&lt;periodical&gt;&lt;full-title&gt;Infectious Diseases Society of America&lt;/full-title&gt;&lt;/periodical&gt;&lt;pages&gt;35–9&lt;/pages&gt;&lt;volume&gt;42&lt;/volume&gt;&lt;dates&gt;&lt;year&gt;2006&lt;/year&gt;&lt;/dates&gt;&lt;urls&gt;&lt;/urls&gt;&lt;/record&gt;&lt;/Cite&gt;&lt;/EndNote&gt;</w:instrText>
      </w:r>
      <w:r w:rsidRPr="001E3493">
        <w:fldChar w:fldCharType="separate"/>
      </w:r>
      <w:r w:rsidR="007E0B95" w:rsidRPr="001E3493">
        <w:rPr>
          <w:noProof/>
        </w:rPr>
        <w:t>[61]</w:t>
      </w:r>
      <w:r w:rsidRPr="001E3493">
        <w:fldChar w:fldCharType="end"/>
      </w:r>
      <w:r w:rsidRPr="001E3493">
        <w:t>, and delays the onset of killing</w:t>
      </w:r>
      <w:r w:rsidRPr="001E3493">
        <w:fldChar w:fldCharType="begin">
          <w:fldData xml:space="preserve">PEVuZE5vdGU+PENpdGU+PEF1dGhvcj5MZWU8L0F1dGhvcj48WWVhcj4yMDEzPC9ZZWFyPjxSZWNO
dW0+MTQwPC9SZWNOdW0+PERpc3BsYXlUZXh0PlsxNzFdPC9EaXNwbGF5VGV4dD48cmVjb3JkPjxy
ZWMtbnVtYmVyPjE0MDwvcmVjLW51bWJlcj48Zm9yZWlnbi1rZXlzPjxrZXkgYXBwPSJFTiIgZGIt
aWQ9InhhZXZ6ZmQ5bHdheHNjZXN3MGM1OWRlZTJlZXY5ZWVmYXR2dCIgdGltZXN0YW1wPSIxNzMz
ODU5OTQ5Ij4xNDA8L2tleT48L2ZvcmVpZ24ta2V5cz48cmVmLXR5cGUgbmFtZT0iSm91cm5hbCBB
cnRpY2xlIj4xNzwvcmVmLXR5cGU+PGNvbnRyaWJ1dG9ycz48YXV0aG9ycz48YXV0aG9yPkxlZSwg
RC4gRy48L2F1dGhvcj48YXV0aG9yPk11cmFrYW1pLCBZLjwvYXV0aG9yPjxhdXRob3I+QW5kZXMs
IEQuIFIuPC9hdXRob3I+PGF1dGhvcj5DcmFpZywgVy4gQS48L2F1dGhvcj48L2F1dGhvcnM+PC9j
b250cmlidXRvcnM+PGF1dGgtYWRkcmVzcz5EZXBhcnRtZW50IG9mIE1lZGljaW5lLCBVbml2ZXJz
aXR5IG9mIFdpc2NvbnNpbiBTY2hvb2wgb2YgTWVkaWNpbmUgYW5kIFB1YmxpYyBIZWFsdGgsIE1h
ZGlzb24sIFdJLCBVU0EuPC9hdXRoLWFkZHJlc3M+PHRpdGxlcz48dGl0bGU+SW5vY3VsdW0gZWZm
ZWN0cyBvZiBjZWZ0b2JpcHJvbGUsIGRhcHRvbXljaW4sIGxpbmV6b2xpZCwgYW5kIHZhbmNvbXlj
aW4gd2l0aCBTdGFwaHlsb2NvY2N1cyBhdXJldXMgYW5kIFN0cmVwdG9jb2NjdXMgcG5ldW1vbmlh
ZSBhdCBpbm9jdWxhIG9mIDEwKDUpIGFuZCAxMCg3KSBDRlUgaW5qZWN0ZWQgaW50byBvcHBvc2l0
ZSB0aGlnaHMgb2YgbmV1dHJvcGVuaWMgbWljZTwvdGl0bGU+PHNlY29uZGFyeS10aXRsZT5BbnRp
bWljcm9iIEFnZW50cyBDaGVtb3RoZXI8L3NlY29uZGFyeS10aXRsZT48L3RpdGxlcz48cGVyaW9k
aWNhbD48ZnVsbC10aXRsZT5BbnRpbWljcm9iIEFnZW50cyBDaGVtb3RoZXI8L2Z1bGwtdGl0bGU+
PC9wZXJpb2RpY2FsPjxwYWdlcz4xNDM0LTQxPC9wYWdlcz48dm9sdW1lPjU3PC92b2x1bWU+PG51
bWJlcj4zPC9udW1iZXI+PGVkaXRpb24+MjAxMzAxMDc8L2VkaXRpb24+PGtleXdvcmRzPjxrZXl3
b3JkPkFjZXRhbWlkZXMvKnBoYXJtYWNvbG9neTwva2V5d29yZD48a2V5d29yZD5BbmltYWxzPC9r
ZXl3b3JkPjxrZXl3b3JkPkFudGktQmFjdGVyaWFsIEFnZW50cy8qcGhhcm1hY29sb2d5PC9rZXl3
b3JkPjxrZXl3b3JkPkNlcGhhbG9zcG9yaW5zLypwaGFybWFjb2xvZ3k8L2tleXdvcmQ+PGtleXdv
cmQ+Q29sb255IENvdW50LCBNaWNyb2JpYWw8L2tleXdvcmQ+PGtleXdvcmQ+RGFwdG9teWNpbi8q
cGhhcm1hY29sb2d5PC9rZXl3b3JkPjxrZXl3b3JkPkRvc2UtUmVzcG9uc2UgUmVsYXRpb25zaGlw
LCBEcnVnPC9rZXl3b3JkPjxrZXl3b3JkPkRydWcgQWRtaW5pc3RyYXRpb24gU2NoZWR1bGU8L2tl
eXdvcmQ+PGtleXdvcmQ+RmVtYWxlPC9rZXl3b3JkPjxrZXl3b3JkPkluamVjdGlvbnMsIFN1YmN1
dGFuZW91czwva2V5d29yZD48a2V5d29yZD5MaW5lem9saWQ8L2tleXdvcmQ+PGtleXdvcmQ+TWlj
ZTwva2V5d29yZD48a2V5d29yZD5NaWNlLCBJbmJyZWQgSUNSPC9rZXl3b3JkPjxrZXl3b3JkPk1p
Y3JvYmlhbCBTZW5zaXRpdml0eSBUZXN0czwva2V5d29yZD48a2V5d29yZD5OZXV0cm9wZW5pYS9j
b21wbGljYXRpb25zL21pY3JvYmlvbG9neTwva2V5d29yZD48a2V5d29yZD5PeGF6b2xpZGlub25l
cy8qcGhhcm1hY29sb2d5PC9rZXl3b3JkPjxrZXl3b3JkPlBuZXVtb2NvY2NhbCBJbmZlY3Rpb25z
L2NvbXBsaWNhdGlvbnMvZHJ1ZyB0aGVyYXB5L21pY3JvYmlvbG9neTwva2V5d29yZD48a2V5d29y
ZD5TdGFwaHlsb2NvY2NhbCBJbmZlY3Rpb25zL2NvbXBsaWNhdGlvbnMvZHJ1ZyB0aGVyYXB5L21p
Y3JvYmlvbG9neTwva2V5d29yZD48a2V5d29yZD5TdGFwaHlsb2NvY2N1cyBhdXJldXMvKmRydWcg
ZWZmZWN0cy9ncm93dGggJmFtcDsgZGV2ZWxvcG1lbnQ8L2tleXdvcmQ+PGtleXdvcmQ+U3RyZXB0
b2NvY2N1cyBwbmV1bW9uaWFlLypkcnVnIGVmZmVjdHMvZ3Jvd3RoICZhbXA7IGRldmVsb3BtZW50
PC9rZXl3b3JkPjxrZXl3b3JkPlRoaWdoL21pY3JvYmlvbG9neTwva2V5d29yZD48a2V5d29yZD5W
YW5jb215Y2luLypwaGFybWFjb2xvZ3k8L2tleXdvcmQ+PC9rZXl3b3Jkcz48ZGF0ZXM+PHllYXI+
MjAxMzwveWVhcj48cHViLWRhdGVzPjxkYXRlPk1hcjwvZGF0ZT48L3B1Yi1kYXRlcz48L2RhdGVz
Pjxpc2JuPjEwOTgtNjU5NiAoRWxlY3Ryb25pYykmI3hEOzAwNjYtNDgwNCAoUHJpbnQpJiN4RDsw
MDY2LTQ4MDQgKExpbmtpbmcpPC9pc2JuPjxhY2Nlc3Npb24tbnVtPjIzMjk1OTMyPC9hY2Nlc3Np
b24tbnVtPjx1cmxzPjxyZWxhdGVkLXVybHM+PHVybD5odHRwczovL3d3dy5uY2JpLm5sbS5uaWgu
Z292L3B1Ym1lZC8yMzI5NTkzMjwvdXJsPjwvcmVsYXRlZC11cmxzPjwvdXJscz48Y3VzdG9tMj5Q
TUMzNTkxODY1PC9jdXN0b20yPjxlbGVjdHJvbmljLXJlc291cmNlLW51bT4xMC4xMTI4L0FBQy4w
MDM2Mi0xMjwvZWxlY3Ryb25pYy1yZXNvdXJjZS1udW0+PHJlbW90ZS1kYXRhYmFzZS1uYW1lPk1l
ZGxpbmU8L3JlbW90ZS1kYXRhYmFzZS1uYW1lPjxyZW1vdGUtZGF0YWJhc2UtcHJvdmlkZXI+TkxN
PC9yZW1vdGUtZGF0YWJhc2UtcHJvdmlkZXI+PC9yZWNvcmQ+PC9DaXRlPjwvRW5kTm90ZT4A
</w:fldData>
        </w:fldChar>
      </w:r>
      <w:r w:rsidR="00EB5F7B" w:rsidRPr="001E3493">
        <w:instrText xml:space="preserve"> ADDIN EN.CITE </w:instrText>
      </w:r>
      <w:r w:rsidR="00EB5F7B" w:rsidRPr="001E3493">
        <w:fldChar w:fldCharType="begin">
          <w:fldData xml:space="preserve">PEVuZE5vdGU+PENpdGU+PEF1dGhvcj5MZWU8L0F1dGhvcj48WWVhcj4yMDEzPC9ZZWFyPjxSZWNO
dW0+MTQwPC9SZWNOdW0+PERpc3BsYXlUZXh0PlsxNzFdPC9EaXNwbGF5VGV4dD48cmVjb3JkPjxy
ZWMtbnVtYmVyPjE0MDwvcmVjLW51bWJlcj48Zm9yZWlnbi1rZXlzPjxrZXkgYXBwPSJFTiIgZGIt
aWQ9InhhZXZ6ZmQ5bHdheHNjZXN3MGM1OWRlZTJlZXY5ZWVmYXR2dCIgdGltZXN0YW1wPSIxNzMz
ODU5OTQ5Ij4xNDA8L2tleT48L2ZvcmVpZ24ta2V5cz48cmVmLXR5cGUgbmFtZT0iSm91cm5hbCBB
cnRpY2xlIj4xNzwvcmVmLXR5cGU+PGNvbnRyaWJ1dG9ycz48YXV0aG9ycz48YXV0aG9yPkxlZSwg
RC4gRy48L2F1dGhvcj48YXV0aG9yPk11cmFrYW1pLCBZLjwvYXV0aG9yPjxhdXRob3I+QW5kZXMs
IEQuIFIuPC9hdXRob3I+PGF1dGhvcj5DcmFpZywgVy4gQS48L2F1dGhvcj48L2F1dGhvcnM+PC9j
b250cmlidXRvcnM+PGF1dGgtYWRkcmVzcz5EZXBhcnRtZW50IG9mIE1lZGljaW5lLCBVbml2ZXJz
aXR5IG9mIFdpc2NvbnNpbiBTY2hvb2wgb2YgTWVkaWNpbmUgYW5kIFB1YmxpYyBIZWFsdGgsIE1h
ZGlzb24sIFdJLCBVU0EuPC9hdXRoLWFkZHJlc3M+PHRpdGxlcz48dGl0bGU+SW5vY3VsdW0gZWZm
ZWN0cyBvZiBjZWZ0b2JpcHJvbGUsIGRhcHRvbXljaW4sIGxpbmV6b2xpZCwgYW5kIHZhbmNvbXlj
aW4gd2l0aCBTdGFwaHlsb2NvY2N1cyBhdXJldXMgYW5kIFN0cmVwdG9jb2NjdXMgcG5ldW1vbmlh
ZSBhdCBpbm9jdWxhIG9mIDEwKDUpIGFuZCAxMCg3KSBDRlUgaW5qZWN0ZWQgaW50byBvcHBvc2l0
ZSB0aGlnaHMgb2YgbmV1dHJvcGVuaWMgbWljZTwvdGl0bGU+PHNlY29uZGFyeS10aXRsZT5BbnRp
bWljcm9iIEFnZW50cyBDaGVtb3RoZXI8L3NlY29uZGFyeS10aXRsZT48L3RpdGxlcz48cGVyaW9k
aWNhbD48ZnVsbC10aXRsZT5BbnRpbWljcm9iIEFnZW50cyBDaGVtb3RoZXI8L2Z1bGwtdGl0bGU+
PC9wZXJpb2RpY2FsPjxwYWdlcz4xNDM0LTQxPC9wYWdlcz48dm9sdW1lPjU3PC92b2x1bWU+PG51
bWJlcj4zPC9udW1iZXI+PGVkaXRpb24+MjAxMzAxMDc8L2VkaXRpb24+PGtleXdvcmRzPjxrZXl3
b3JkPkFjZXRhbWlkZXMvKnBoYXJtYWNvbG9neTwva2V5d29yZD48a2V5d29yZD5BbmltYWxzPC9r
ZXl3b3JkPjxrZXl3b3JkPkFudGktQmFjdGVyaWFsIEFnZW50cy8qcGhhcm1hY29sb2d5PC9rZXl3
b3JkPjxrZXl3b3JkPkNlcGhhbG9zcG9yaW5zLypwaGFybWFjb2xvZ3k8L2tleXdvcmQ+PGtleXdv
cmQ+Q29sb255IENvdW50LCBNaWNyb2JpYWw8L2tleXdvcmQ+PGtleXdvcmQ+RGFwdG9teWNpbi8q
cGhhcm1hY29sb2d5PC9rZXl3b3JkPjxrZXl3b3JkPkRvc2UtUmVzcG9uc2UgUmVsYXRpb25zaGlw
LCBEcnVnPC9rZXl3b3JkPjxrZXl3b3JkPkRydWcgQWRtaW5pc3RyYXRpb24gU2NoZWR1bGU8L2tl
eXdvcmQ+PGtleXdvcmQ+RmVtYWxlPC9rZXl3b3JkPjxrZXl3b3JkPkluamVjdGlvbnMsIFN1YmN1
dGFuZW91czwva2V5d29yZD48a2V5d29yZD5MaW5lem9saWQ8L2tleXdvcmQ+PGtleXdvcmQ+TWlj
ZTwva2V5d29yZD48a2V5d29yZD5NaWNlLCBJbmJyZWQgSUNSPC9rZXl3b3JkPjxrZXl3b3JkPk1p
Y3JvYmlhbCBTZW5zaXRpdml0eSBUZXN0czwva2V5d29yZD48a2V5d29yZD5OZXV0cm9wZW5pYS9j
b21wbGljYXRpb25zL21pY3JvYmlvbG9neTwva2V5d29yZD48a2V5d29yZD5PeGF6b2xpZGlub25l
cy8qcGhhcm1hY29sb2d5PC9rZXl3b3JkPjxrZXl3b3JkPlBuZXVtb2NvY2NhbCBJbmZlY3Rpb25z
L2NvbXBsaWNhdGlvbnMvZHJ1ZyB0aGVyYXB5L21pY3JvYmlvbG9neTwva2V5d29yZD48a2V5d29y
ZD5TdGFwaHlsb2NvY2NhbCBJbmZlY3Rpb25zL2NvbXBsaWNhdGlvbnMvZHJ1ZyB0aGVyYXB5L21p
Y3JvYmlvbG9neTwva2V5d29yZD48a2V5d29yZD5TdGFwaHlsb2NvY2N1cyBhdXJldXMvKmRydWcg
ZWZmZWN0cy9ncm93dGggJmFtcDsgZGV2ZWxvcG1lbnQ8L2tleXdvcmQ+PGtleXdvcmQ+U3RyZXB0
b2NvY2N1cyBwbmV1bW9uaWFlLypkcnVnIGVmZmVjdHMvZ3Jvd3RoICZhbXA7IGRldmVsb3BtZW50
PC9rZXl3b3JkPjxrZXl3b3JkPlRoaWdoL21pY3JvYmlvbG9neTwva2V5d29yZD48a2V5d29yZD5W
YW5jb215Y2luLypwaGFybWFjb2xvZ3k8L2tleXdvcmQ+PC9rZXl3b3Jkcz48ZGF0ZXM+PHllYXI+
MjAxMzwveWVhcj48cHViLWRhdGVzPjxkYXRlPk1hcjwvZGF0ZT48L3B1Yi1kYXRlcz48L2RhdGVz
Pjxpc2JuPjEwOTgtNjU5NiAoRWxlY3Ryb25pYykmI3hEOzAwNjYtNDgwNCAoUHJpbnQpJiN4RDsw
MDY2LTQ4MDQgKExpbmtpbmcpPC9pc2JuPjxhY2Nlc3Npb24tbnVtPjIzMjk1OTMyPC9hY2Nlc3Np
b24tbnVtPjx1cmxzPjxyZWxhdGVkLXVybHM+PHVybD5odHRwczovL3d3dy5uY2JpLm5sbS5uaWgu
Z292L3B1Ym1lZC8yMzI5NTkzMjwvdXJsPjwvcmVsYXRlZC11cmxzPjwvdXJscz48Y3VzdG9tMj5Q
TUMzNTkxODY1PC9jdXN0b20yPjxlbGVjdHJvbmljLXJlc291cmNlLW51bT4xMC4xMTI4L0FBQy4w
MDM2Mi0xMjwvZWxlY3Ryb25pYy1yZXNvdXJjZS1udW0+PHJlbW90ZS1kYXRhYmFzZS1uYW1lPk1l
ZGxpbmU8L3JlbW90ZS1kYXRhYmFzZS1uYW1lPjxyZW1vdGUtZGF0YWJhc2UtcHJvdmlkZXI+TkxN
PC9yZW1vdGUtZGF0YWJhc2UtcHJvdmlkZXI+PC9yZWNvcmQ+PC9DaXRlPjwvRW5kTm90ZT4A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[171]</w:t>
      </w:r>
      <w:r w:rsidRPr="001E3493">
        <w:fldChar w:fldCharType="end"/>
      </w:r>
      <w:r w:rsidRPr="001E3493">
        <w:t>.</w:t>
      </w:r>
      <w:r w:rsidR="003A7E7D" w:rsidRPr="001E3493">
        <w:t xml:space="preserve"> </w:t>
      </w:r>
      <w:r w:rsidRPr="001E3493">
        <w:t xml:space="preserve">higher inoculum size led to more intense </w:t>
      </w:r>
      <w:r w:rsidRPr="001E3493">
        <w:rPr>
          <w:color w:val="000000"/>
          <w:shd w:val="clear" w:color="auto" w:fill="FFFFFF"/>
        </w:rPr>
        <w:t>inflammatory response that deceases permeability and reduces blood flow in bone tissue</w:t>
      </w:r>
      <w:r w:rsidRPr="001E3493">
        <w:rPr>
          <w:color w:val="000000"/>
          <w:shd w:val="clear" w:color="auto" w:fill="FFFFFF"/>
        </w:rPr>
        <w:fldChar w:fldCharType="begin">
          <w:fldData xml:space="preserve">PEVuZE5vdGU+PENpdGU+PEF1dGhvcj5XdTwvQXV0aG9yPjxZZWFyPjIwMjI8L1llYXI+PFJlY051
bT4xODA8L1JlY051bT48RGlzcGxheVRleHQ+WzE3Ml08L0Rpc3BsYXlUZXh0PjxyZWNvcmQ+PHJl
Yy1udW1iZXI+MTgwPC9yZWMtbnVtYmVyPjxmb3JlaWduLWtleXM+PGtleSBhcHA9IkVOIiBkYi1p
ZD0ieGFldnpmZDlsd2F4c2Nlc3cwYzU5ZGVlMmVldjllZWZhdHZ0IiB0aW1lc3RhbXA9IjE3MzYy
NzQ5NjQiPjE4MDwva2V5PjwvZm9yZWlnbi1rZXlzPjxyZWYtdHlwZSBuYW1lPSJKb3VybmFsIEFy
dGljbGUiPjE3PC9yZWYtdHlwZT48Y29udHJpYnV0b3JzPjxhdXRob3JzPjxhdXRob3I+V3UsIFMu
PC9hdXRob3I+PGF1dGhvcj5XdSwgQi48L2F1dGhvcj48YXV0aG9yPkxpdSwgWS48L2F1dGhvcj48
YXV0aG9yPkRlbmcsIFMuPC9hdXRob3I+PGF1dGhvcj5MZWksIEwuPC9hdXRob3I+PGF1dGhvcj5a
aGFuZywgSC48L2F1dGhvcj48L2F1dGhvcnM+PC9jb250cmlidXRvcnM+PGF1dGgtYWRkcmVzcz5E
ZXBhcnRtZW50IG9mIE9ydGhvcGVkaWMgU3VyZ2VyeSwgV2VzdCBDaGluYSBIb3NwaXRhbCwgU2lj
aHVhbiBVbml2ZXJzaXR5LCBDaGVuZ2R1LCBDaGluYS4mI3hEO1dlc3QgQ2hpbmEgU2Nob29sIG9m
IFB1YmxpYyBIZWFsdGgsIFNpY2h1YW4gVW5pdmVyc2l0eSwgQ2hlbmdkdSwgQ2hpbmEuJiN4RDtC
b3N0b24gVW5pdmVyc2l0eSBIZW5yeSBNLiBHb2xkbWFuIFNjaG9vbCBvZiBEZW50YWwgTWVkaWNp
bmUsIEJvc3RvbiwgTUEsIFVuaXRlZCBTdGF0ZXMuJiN4RDtXZXN0IENoaW5hIEhvc3BpdGFsIG9m
IFN0b21hdG9sb2d5LCBTaWNodWFuIFVuaXZlcnNpdHksIENoZW5nZHUsIENoaW5hLjwvYXV0aC1h
ZGRyZXNzPjx0aXRsZXM+PHRpdGxlPk1pbmkgUmV2aWV3IFRoZXJhcGV1dGljIFN0cmF0ZWdpZXMg
VGFyZ2V0aW5nIGZvciBCaW9maWxtIGFuZCBCb25lIEluZmVjdGlvbnM8L3RpdGxlPjxzZWNvbmRh
cnktdGl0bGU+RnJvbnQgTWljcm9iaW9sPC9zZWNvbmRhcnktdGl0bGU+PC90aXRsZXM+PHBlcmlv
ZGljYWw+PGZ1bGwtdGl0bGU+RnJvbnQgTWljcm9iaW9sPC9mdWxsLXRpdGxlPjwvcGVyaW9kaWNh
bD48cGFnZXM+OTM2Mjg1PC9wYWdlcz48dm9sdW1lPjEzPC92b2x1bWU+PGVkaXRpb24+MjAyMjA2
MTQ8L2VkaXRpb24+PGtleXdvcmRzPjxrZXl3b3JkPlN0YXBoeWxvY29jY3VzIGF1cmV1czwva2V5
d29yZD48a2V5d29yZD5iaW9maWxtPC9rZXl3b3JkPjxrZXl3b3JkPmJvbmUgaW5mZWN0aW9uczwv
a2V5d29yZD48a2V5d29yZD5ib25lLXRhcmdldGVkIHRoZXJhcHk8L2tleXdvcmQ+PGtleXdvcmQ+
aW1tdW5pdHkgaG9tZW9zdGFzaXM8L2tleXdvcmQ+PGtleXdvcmQ+bWljcm9vcmdhbmlzbXM8L2tl
eXdvcmQ+PC9rZXl3b3Jkcz48ZGF0ZXM+PHllYXI+MjAyMjwveWVhcj48L2RhdGVzPjxpc2JuPjE2
NjQtMzAyWCAoUHJpbnQpJiN4RDsxNjY0LTMwMlggKEVsZWN0cm9uaWMpJiN4RDsxNjY0LTMwMlgg
KExpbmtpbmcpPC9pc2JuPjxhY2Nlc3Npb24tbnVtPjM1Nzc0NDUxPC9hY2Nlc3Npb24tbnVtPjx1
cmxzPjxyZWxhdGVkLXVybHM+PHVybD5odHRwczovL3d3dy5uY2JpLm5sbS5uaWguZ292L3B1Ym1l
ZC8zNTc3NDQ1MTwvdXJsPjwvcmVsYXRlZC11cmxzPjwvdXJscz48Y3VzdG9tMT5UaGUgYXV0aG9y
cyBkZWNsYXJlIHRoYXQgdGhlIHJlc2VhcmNoIHdhcyBjb25kdWN0ZWQgaW4gdGhlIGFic2VuY2Ug
b2YgYW55IGNvbW1lcmNpYWwgb3IgZmluYW5jaWFsIHJlbGF0aW9uc2hpcHMgdGhhdCBjb3VsZCBi
ZSBjb25zdHJ1ZWQgYXMgYSBwb3RlbnRpYWwgY29uZmxpY3Qgb2YgaW50ZXJlc3QuPC9jdXN0b20x
PjxjdXN0b20yPlBNQzkyMzgzNTU8L2N1c3RvbTI+PGVsZWN0cm9uaWMtcmVzb3VyY2UtbnVtPjEw
LjMzODkvZm1pY2IuMjAyMi45MzYyODU8L2VsZWN0cm9uaWMtcmVzb3VyY2UtbnVtPjxyZW1vdGUt
ZGF0YWJhc2UtbmFtZT5QdWJNZWQtbm90LU1FRExJTkU8L3JlbW90ZS1kYXRhYmFzZS1uYW1lPjxy
ZW1vdGUtZGF0YWJhc2UtcHJvdmlkZXI+TkxNPC9yZW1vdGUtZGF0YWJhc2UtcHJvdmlkZXI+PC9y
ZWNvcmQ+PC9DaXRlPjwvRW5kTm90ZT4A
</w:fldData>
        </w:fldChar>
      </w:r>
      <w:r w:rsidR="00EB5F7B" w:rsidRPr="001E3493">
        <w:rPr>
          <w:color w:val="000000"/>
          <w:shd w:val="clear" w:color="auto" w:fill="FFFFFF"/>
        </w:rPr>
        <w:instrText xml:space="preserve"> ADDIN EN.CITE </w:instrText>
      </w:r>
      <w:r w:rsidR="00EB5F7B" w:rsidRPr="001E3493">
        <w:rPr>
          <w:color w:val="000000"/>
          <w:shd w:val="clear" w:color="auto" w:fill="FFFFFF"/>
        </w:rPr>
        <w:fldChar w:fldCharType="begin">
          <w:fldData xml:space="preserve">PEVuZE5vdGU+PENpdGU+PEF1dGhvcj5XdTwvQXV0aG9yPjxZZWFyPjIwMjI8L1llYXI+PFJlY051
bT4xODA8L1JlY051bT48RGlzcGxheVRleHQ+WzE3Ml08L0Rpc3BsYXlUZXh0PjxyZWNvcmQ+PHJl
Yy1udW1iZXI+MTgwPC9yZWMtbnVtYmVyPjxmb3JlaWduLWtleXM+PGtleSBhcHA9IkVOIiBkYi1p
ZD0ieGFldnpmZDlsd2F4c2Nlc3cwYzU5ZGVlMmVldjllZWZhdHZ0IiB0aW1lc3RhbXA9IjE3MzYy
NzQ5NjQiPjE4MDwva2V5PjwvZm9yZWlnbi1rZXlzPjxyZWYtdHlwZSBuYW1lPSJKb3VybmFsIEFy
dGljbGUiPjE3PC9yZWYtdHlwZT48Y29udHJpYnV0b3JzPjxhdXRob3JzPjxhdXRob3I+V3UsIFMu
PC9hdXRob3I+PGF1dGhvcj5XdSwgQi48L2F1dGhvcj48YXV0aG9yPkxpdSwgWS48L2F1dGhvcj48
YXV0aG9yPkRlbmcsIFMuPC9hdXRob3I+PGF1dGhvcj5MZWksIEwuPC9hdXRob3I+PGF1dGhvcj5a
aGFuZywgSC48L2F1dGhvcj48L2F1dGhvcnM+PC9jb250cmlidXRvcnM+PGF1dGgtYWRkcmVzcz5E
ZXBhcnRtZW50IG9mIE9ydGhvcGVkaWMgU3VyZ2VyeSwgV2VzdCBDaGluYSBIb3NwaXRhbCwgU2lj
aHVhbiBVbml2ZXJzaXR5LCBDaGVuZ2R1LCBDaGluYS4mI3hEO1dlc3QgQ2hpbmEgU2Nob29sIG9m
IFB1YmxpYyBIZWFsdGgsIFNpY2h1YW4gVW5pdmVyc2l0eSwgQ2hlbmdkdSwgQ2hpbmEuJiN4RDtC
b3N0b24gVW5pdmVyc2l0eSBIZW5yeSBNLiBHb2xkbWFuIFNjaG9vbCBvZiBEZW50YWwgTWVkaWNp
bmUsIEJvc3RvbiwgTUEsIFVuaXRlZCBTdGF0ZXMuJiN4RDtXZXN0IENoaW5hIEhvc3BpdGFsIG9m
IFN0b21hdG9sb2d5LCBTaWNodWFuIFVuaXZlcnNpdHksIENoZW5nZHUsIENoaW5hLjwvYXV0aC1h
ZGRyZXNzPjx0aXRsZXM+PHRpdGxlPk1pbmkgUmV2aWV3IFRoZXJhcGV1dGljIFN0cmF0ZWdpZXMg
VGFyZ2V0aW5nIGZvciBCaW9maWxtIGFuZCBCb25lIEluZmVjdGlvbnM8L3RpdGxlPjxzZWNvbmRh
cnktdGl0bGU+RnJvbnQgTWljcm9iaW9sPC9zZWNvbmRhcnktdGl0bGU+PC90aXRsZXM+PHBlcmlv
ZGljYWw+PGZ1bGwtdGl0bGU+RnJvbnQgTWljcm9iaW9sPC9mdWxsLXRpdGxlPjwvcGVyaW9kaWNh
bD48cGFnZXM+OTM2Mjg1PC9wYWdlcz48dm9sdW1lPjEzPC92b2x1bWU+PGVkaXRpb24+MjAyMjA2
MTQ8L2VkaXRpb24+PGtleXdvcmRzPjxrZXl3b3JkPlN0YXBoeWxvY29jY3VzIGF1cmV1czwva2V5
d29yZD48a2V5d29yZD5iaW9maWxtPC9rZXl3b3JkPjxrZXl3b3JkPmJvbmUgaW5mZWN0aW9uczwv
a2V5d29yZD48a2V5d29yZD5ib25lLXRhcmdldGVkIHRoZXJhcHk8L2tleXdvcmQ+PGtleXdvcmQ+
aW1tdW5pdHkgaG9tZW9zdGFzaXM8L2tleXdvcmQ+PGtleXdvcmQ+bWljcm9vcmdhbmlzbXM8L2tl
eXdvcmQ+PC9rZXl3b3Jkcz48ZGF0ZXM+PHllYXI+MjAyMjwveWVhcj48L2RhdGVzPjxpc2JuPjE2
NjQtMzAyWCAoUHJpbnQpJiN4RDsxNjY0LTMwMlggKEVsZWN0cm9uaWMpJiN4RDsxNjY0LTMwMlgg
KExpbmtpbmcpPC9pc2JuPjxhY2Nlc3Npb24tbnVtPjM1Nzc0NDUxPC9hY2Nlc3Npb24tbnVtPjx1
cmxzPjxyZWxhdGVkLXVybHM+PHVybD5odHRwczovL3d3dy5uY2JpLm5sbS5uaWguZ292L3B1Ym1l
ZC8zNTc3NDQ1MTwvdXJsPjwvcmVsYXRlZC11cmxzPjwvdXJscz48Y3VzdG9tMT5UaGUgYXV0aG9y
cyBkZWNsYXJlIHRoYXQgdGhlIHJlc2VhcmNoIHdhcyBjb25kdWN0ZWQgaW4gdGhlIGFic2VuY2Ug
b2YgYW55IGNvbW1lcmNpYWwgb3IgZmluYW5jaWFsIHJlbGF0aW9uc2hpcHMgdGhhdCBjb3VsZCBi
ZSBjb25zdHJ1ZWQgYXMgYSBwb3RlbnRpYWwgY29uZmxpY3Qgb2YgaW50ZXJlc3QuPC9jdXN0b20x
PjxjdXN0b20yPlBNQzkyMzgzNTU8L2N1c3RvbTI+PGVsZWN0cm9uaWMtcmVzb3VyY2UtbnVtPjEw
LjMzODkvZm1pY2IuMjAyMi45MzYyODU8L2VsZWN0cm9uaWMtcmVzb3VyY2UtbnVtPjxyZW1vdGUt
ZGF0YWJhc2UtbmFtZT5QdWJNZWQtbm90LU1FRExJTkU8L3JlbW90ZS1kYXRhYmFzZS1uYW1lPjxy
ZW1vdGUtZGF0YWJhc2UtcHJvdmlkZXI+TkxNPC9yZW1vdGUtZGF0YWJhc2UtcHJvdmlkZXI+PC9y
ZWNvcmQ+PC9DaXRlPjwvRW5kTm90ZT4A
</w:fldData>
        </w:fldChar>
      </w:r>
      <w:r w:rsidR="00EB5F7B" w:rsidRPr="001E3493">
        <w:rPr>
          <w:color w:val="000000"/>
          <w:shd w:val="clear" w:color="auto" w:fill="FFFFFF"/>
        </w:rPr>
        <w:instrText xml:space="preserve"> ADDIN EN.CITE.DATA </w:instrText>
      </w:r>
      <w:r w:rsidR="00EB5F7B" w:rsidRPr="001E3493">
        <w:rPr>
          <w:color w:val="000000"/>
          <w:shd w:val="clear" w:color="auto" w:fill="FFFFFF"/>
        </w:rPr>
      </w:r>
      <w:r w:rsidR="00EB5F7B" w:rsidRPr="001E3493">
        <w:rPr>
          <w:color w:val="000000"/>
          <w:shd w:val="clear" w:color="auto" w:fill="FFFFFF"/>
        </w:rPr>
        <w:fldChar w:fldCharType="end"/>
      </w:r>
      <w:r w:rsidRPr="001E3493">
        <w:rPr>
          <w:color w:val="000000"/>
          <w:shd w:val="clear" w:color="auto" w:fill="FFFFFF"/>
        </w:rPr>
      </w:r>
      <w:r w:rsidRPr="001E3493">
        <w:rPr>
          <w:color w:val="000000"/>
          <w:shd w:val="clear" w:color="auto" w:fill="FFFFFF"/>
        </w:rPr>
        <w:fldChar w:fldCharType="separate"/>
      </w:r>
      <w:r w:rsidR="00EB5F7B" w:rsidRPr="001E3493">
        <w:rPr>
          <w:noProof/>
          <w:color w:val="000000"/>
          <w:shd w:val="clear" w:color="auto" w:fill="FFFFFF"/>
        </w:rPr>
        <w:t>[172]</w:t>
      </w:r>
      <w:r w:rsidRPr="001E3493">
        <w:rPr>
          <w:color w:val="000000"/>
          <w:shd w:val="clear" w:color="auto" w:fill="FFFFFF"/>
        </w:rPr>
        <w:fldChar w:fldCharType="end"/>
      </w:r>
      <w:r w:rsidRPr="001E3493">
        <w:rPr>
          <w:color w:val="000000"/>
          <w:shd w:val="clear" w:color="auto" w:fill="FFFFFF"/>
        </w:rPr>
        <w:t xml:space="preserve"> culminating in decreased diffusion of the drug in the bone</w:t>
      </w:r>
      <w:r w:rsidRPr="001E3493">
        <w:rPr>
          <w:color w:val="000000"/>
          <w:shd w:val="clear" w:color="auto" w:fill="FFFFFF"/>
        </w:rPr>
        <w:fldChar w:fldCharType="begin">
          <w:fldData xml:space="preserve">PEVuZE5vdGU+PENpdGU+PEF1dGhvcj5UaGFiaXQ8L0F1dGhvcj48WWVhcj4yMDE5PC9ZZWFyPjxS
ZWNOdW0+MTc5PC9SZWNOdW0+PERpc3BsYXlUZXh0Pls1OV08L0Rpc3BsYXlUZXh0PjxyZWNvcmQ+
PHJlYy1udW1iZXI+MTc5PC9yZWMtbnVtYmVyPjxmb3JlaWduLWtleXM+PGtleSBhcHA9IkVOIiBk
Yi1pZD0ieGFldnpmZDlsd2F4c2Nlc3cwYzU5ZGVlMmVldjllZWZhdHZ0IiB0aW1lc3RhbXA9IjE3
MzYyNzQ4NjUiPjE3OTwva2V5PjwvZm9yZWlnbi1rZXlzPjxyZWYtdHlwZSBuYW1lPSJKb3VybmFs
IEFydGljbGUiPjE3PC9yZWYtdHlwZT48Y29udHJpYnV0b3JzPjxhdXRob3JzPjxhdXRob3I+VGhh
Yml0LCBBLiBLLjwvYXV0aG9yPjxhdXRob3I+RmF0YW5pLCBELiBGLjwvYXV0aG9yPjxhdXRob3I+
QmFtYWtocmFtYSwgTS4gUy48L2F1dGhvcj48YXV0aG9yPkJhcm5hd2ksIE8uIEEuPC9hdXRob3I+
PGF1dGhvcj5CYXN1ZGFuLCBMLiBPLjwvYXV0aG9yPjxhdXRob3I+QWxoZWphaWxpLCBTLiBGLjwv
YXV0aG9yPjwvYXV0aG9ycz48L2NvbnRyaWJ1dG9ycz48YXV0aC1hZGRyZXNzPlBoYXJtYWN5IFBy
YWN0aWNlIERlcGFydG1lbnQsIEZhY3VsdHkgb2YgUGhhcm1hY3ksIEtpbmcgQWJkdWxheml6IFVu
aXZlcnNpdHksIEplZGRhaCwgU2F1ZGkgQXJhYmlhLiBFbGVjdHJvbmljIGFkZHJlc3M6IGFrdGhh
Yml0QGthdS5lZHUuc2EuJiN4RDtQaGFybWFjeSBQcmFjdGljZSBEZXBhcnRtZW50LCBGYWN1bHR5
IG9mIFBoYXJtYWN5LCBLaW5nIEFiZHVsYXppeiBVbml2ZXJzaXR5LCBKZWRkYWgsIFNhdWRpIEFy
YWJpYS48L2F1dGgtYWRkcmVzcz48dGl0bGVzPjx0aXRsZT5BbnRpYmlvdGljIHBlbmV0cmF0aW9u
IGludG8gYm9uZSBhbmQgam9pbnRzOiBBbiB1cGRhdGVkIHJldmlldzwvdGl0bGU+PHNlY29uZGFy
eS10aXRsZT5JbnQgSiBJbmZlY3QgRGlzPC9zZWNvbmRhcnktdGl0bGU+PC90aXRsZXM+PHBlcmlv
ZGljYWw+PGZ1bGwtdGl0bGU+SW50IEogSW5mZWN0IERpczwvZnVsbC10aXRsZT48L3BlcmlvZGlj
YWw+PHBhZ2VzPjEyOC0xMzY8L3BhZ2VzPjx2b2x1bWU+ODE8L3ZvbHVtZT48ZWRpdGlvbj4yMDE5
MDIxNDwvZWRpdGlvbj48a2V5d29yZHM+PGtleXdvcmQ+QW50aS1CYWN0ZXJpYWwgQWdlbnRzLypw
aGFybWFjb2tpbmV0aWNzPC9rZXl3b3JkPjxrZXl3b3JkPkFydGhyaXRpcywgSW5mZWN0aW91cy9k
cnVnIHRoZXJhcHk8L2tleXdvcmQ+PGtleXdvcmQ+Qm9uZSBhbmQgQm9uZXMvKm1ldGFib2xpc208
L2tleXdvcmQ+PGtleXdvcmQ+SHVtYW5zPC9rZXl3b3JkPjxrZXl3b3JkPkpvaW50cy8qbWV0YWJv
bGlzbTwva2V5d29yZD48a2V5d29yZD5Pc3Rlb215ZWxpdGlzL2RydWcgdGhlcmFweTwva2V5d29y
ZD48a2V5d29yZD5BbnRpYmlvdGljczwva2V5d29yZD48a2V5d29yZD5Cb25lPC9rZXl3b3JkPjxr
ZXl3b3JkPkNhbmNlbGxvdXM8L2tleXdvcmQ+PGtleXdvcmQ+Q29ydGljYWw8L2tleXdvcmQ+PGtl
eXdvcmQ+UGVuZXRyYXRpb248L2tleXdvcmQ+PGtleXdvcmQ+UGhhcm1hY29raW5ldGljczwva2V5
d29yZD48a2V5d29yZD5TeW5vdmlhbCBmbHVpZDwva2V5d29yZD48L2tleXdvcmRzPjxkYXRlcz48
eWVhcj4yMDE5PC95ZWFyPjxwdWItZGF0ZXM+PGRhdGU+QXByPC9kYXRlPjwvcHViLWRhdGVzPjwv
ZGF0ZXM+PGlzYm4+MTg3OC0zNTExIChFbGVjdHJvbmljKSYjeEQ7MTIwMS05NzEyIChMaW5raW5n
KTwvaXNibj48YWNjZXNzaW9uLW51bT4zMDc3MjQ2OTwvYWNjZXNzaW9uLW51bT48dXJscz48cmVs
YXRlZC11cmxzPjx1cmw+aHR0cHM6Ly93d3cubmNiaS5ubG0ubmloLmdvdi9wdWJtZWQvMzA3NzI0
Njk8L3VybD48L3JlbGF0ZWQtdXJscz48L3VybHM+PGVsZWN0cm9uaWMtcmVzb3VyY2UtbnVtPjEw
LjEwMTYvai5pamlkLjIwMTkuMDIuMDA1PC9lbGVjdHJvbmljLXJlc291cmNlLW51bT48cmVtb3Rl
LWRhdGFiYXNlLW5hbWU+TWVkbGluZTwvcmVtb3RlLWRhdGFiYXNlLW5hbWU+PHJlbW90ZS1kYXRh
YmFzZS1wcm92aWRlcj5OTE08L3JlbW90ZS1kYXRhYmFzZS1wcm92aWRlcj48L3JlY29yZD48L0Np
dGU+PC9FbmROb3RlPgB=
</w:fldData>
        </w:fldChar>
      </w:r>
      <w:r w:rsidR="007E0B95" w:rsidRPr="001E3493">
        <w:rPr>
          <w:color w:val="000000"/>
          <w:shd w:val="clear" w:color="auto" w:fill="FFFFFF"/>
        </w:rPr>
        <w:instrText xml:space="preserve"> ADDIN EN.CITE </w:instrText>
      </w:r>
      <w:r w:rsidR="007E0B95" w:rsidRPr="001E3493">
        <w:rPr>
          <w:color w:val="000000"/>
          <w:shd w:val="clear" w:color="auto" w:fill="FFFFFF"/>
        </w:rPr>
        <w:fldChar w:fldCharType="begin">
          <w:fldData xml:space="preserve">PEVuZE5vdGU+PENpdGU+PEF1dGhvcj5UaGFiaXQ8L0F1dGhvcj48WWVhcj4yMDE5PC9ZZWFyPjxS
ZWNOdW0+MTc5PC9SZWNOdW0+PERpc3BsYXlUZXh0Pls1OV08L0Rpc3BsYXlUZXh0PjxyZWNvcmQ+
PHJlYy1udW1iZXI+MTc5PC9yZWMtbnVtYmVyPjxmb3JlaWduLWtleXM+PGtleSBhcHA9IkVOIiBk
Yi1pZD0ieGFldnpmZDlsd2F4c2Nlc3cwYzU5ZGVlMmVldjllZWZhdHZ0IiB0aW1lc3RhbXA9IjE3
MzYyNzQ4NjUiPjE3OTwva2V5PjwvZm9yZWlnbi1rZXlzPjxyZWYtdHlwZSBuYW1lPSJKb3VybmFs
IEFydGljbGUiPjE3PC9yZWYtdHlwZT48Y29udHJpYnV0b3JzPjxhdXRob3JzPjxhdXRob3I+VGhh
Yml0LCBBLiBLLjwvYXV0aG9yPjxhdXRob3I+RmF0YW5pLCBELiBGLjwvYXV0aG9yPjxhdXRob3I+
QmFtYWtocmFtYSwgTS4gUy48L2F1dGhvcj48YXV0aG9yPkJhcm5hd2ksIE8uIEEuPC9hdXRob3I+
PGF1dGhvcj5CYXN1ZGFuLCBMLiBPLjwvYXV0aG9yPjxhdXRob3I+QWxoZWphaWxpLCBTLiBGLjwv
YXV0aG9yPjwvYXV0aG9ycz48L2NvbnRyaWJ1dG9ycz48YXV0aC1hZGRyZXNzPlBoYXJtYWN5IFBy
YWN0aWNlIERlcGFydG1lbnQsIEZhY3VsdHkgb2YgUGhhcm1hY3ksIEtpbmcgQWJkdWxheml6IFVu
aXZlcnNpdHksIEplZGRhaCwgU2F1ZGkgQXJhYmlhLiBFbGVjdHJvbmljIGFkZHJlc3M6IGFrdGhh
Yml0QGthdS5lZHUuc2EuJiN4RDtQaGFybWFjeSBQcmFjdGljZSBEZXBhcnRtZW50LCBGYWN1bHR5
IG9mIFBoYXJtYWN5LCBLaW5nIEFiZHVsYXppeiBVbml2ZXJzaXR5LCBKZWRkYWgsIFNhdWRpIEFy
YWJpYS48L2F1dGgtYWRkcmVzcz48dGl0bGVzPjx0aXRsZT5BbnRpYmlvdGljIHBlbmV0cmF0aW9u
IGludG8gYm9uZSBhbmQgam9pbnRzOiBBbiB1cGRhdGVkIHJldmlldzwvdGl0bGU+PHNlY29uZGFy
eS10aXRsZT5JbnQgSiBJbmZlY3QgRGlzPC9zZWNvbmRhcnktdGl0bGU+PC90aXRsZXM+PHBlcmlv
ZGljYWw+PGZ1bGwtdGl0bGU+SW50IEogSW5mZWN0IERpczwvZnVsbC10aXRsZT48L3BlcmlvZGlj
YWw+PHBhZ2VzPjEyOC0xMzY8L3BhZ2VzPjx2b2x1bWU+ODE8L3ZvbHVtZT48ZWRpdGlvbj4yMDE5
MDIxNDwvZWRpdGlvbj48a2V5d29yZHM+PGtleXdvcmQ+QW50aS1CYWN0ZXJpYWwgQWdlbnRzLypw
aGFybWFjb2tpbmV0aWNzPC9rZXl3b3JkPjxrZXl3b3JkPkFydGhyaXRpcywgSW5mZWN0aW91cy9k
cnVnIHRoZXJhcHk8L2tleXdvcmQ+PGtleXdvcmQ+Qm9uZSBhbmQgQm9uZXMvKm1ldGFib2xpc208
L2tleXdvcmQ+PGtleXdvcmQ+SHVtYW5zPC9rZXl3b3JkPjxrZXl3b3JkPkpvaW50cy8qbWV0YWJv
bGlzbTwva2V5d29yZD48a2V5d29yZD5Pc3Rlb215ZWxpdGlzL2RydWcgdGhlcmFweTwva2V5d29y
ZD48a2V5d29yZD5BbnRpYmlvdGljczwva2V5d29yZD48a2V5d29yZD5Cb25lPC9rZXl3b3JkPjxr
ZXl3b3JkPkNhbmNlbGxvdXM8L2tleXdvcmQ+PGtleXdvcmQ+Q29ydGljYWw8L2tleXdvcmQ+PGtl
eXdvcmQ+UGVuZXRyYXRpb248L2tleXdvcmQ+PGtleXdvcmQ+UGhhcm1hY29raW5ldGljczwva2V5
d29yZD48a2V5d29yZD5TeW5vdmlhbCBmbHVpZDwva2V5d29yZD48L2tleXdvcmRzPjxkYXRlcz48
eWVhcj4yMDE5PC95ZWFyPjxwdWItZGF0ZXM+PGRhdGU+QXByPC9kYXRlPjwvcHViLWRhdGVzPjwv
ZGF0ZXM+PGlzYm4+MTg3OC0zNTExIChFbGVjdHJvbmljKSYjeEQ7MTIwMS05NzEyIChMaW5raW5n
KTwvaXNibj48YWNjZXNzaW9uLW51bT4zMDc3MjQ2OTwvYWNjZXNzaW9uLW51bT48dXJscz48cmVs
YXRlZC11cmxzPjx1cmw+aHR0cHM6Ly93d3cubmNiaS5ubG0ubmloLmdvdi9wdWJtZWQvMzA3NzI0
Njk8L3VybD48L3JlbGF0ZWQtdXJscz48L3VybHM+PGVsZWN0cm9uaWMtcmVzb3VyY2UtbnVtPjEw
LjEwMTYvai5pamlkLjIwMTkuMDIuMDA1PC9lbGVjdHJvbmljLXJlc291cmNlLW51bT48cmVtb3Rl
LWRhdGFiYXNlLW5hbWU+TWVkbGluZTwvcmVtb3RlLWRhdGFiYXNlLW5hbWU+PHJlbW90ZS1kYXRh
YmFzZS1wcm92aWRlcj5OTE08L3JlbW90ZS1kYXRhYmFzZS1wcm92aWRlcj48L3JlY29yZD48L0Np
dGU+PC9FbmROb3RlPgB=
</w:fldData>
        </w:fldChar>
      </w:r>
      <w:r w:rsidR="007E0B95" w:rsidRPr="001E3493">
        <w:rPr>
          <w:color w:val="000000"/>
          <w:shd w:val="clear" w:color="auto" w:fill="FFFFFF"/>
        </w:rPr>
        <w:instrText xml:space="preserve"> ADDIN EN.CITE.DATA </w:instrText>
      </w:r>
      <w:r w:rsidR="007E0B95" w:rsidRPr="001E3493">
        <w:rPr>
          <w:color w:val="000000"/>
          <w:shd w:val="clear" w:color="auto" w:fill="FFFFFF"/>
        </w:rPr>
      </w:r>
      <w:r w:rsidR="007E0B95" w:rsidRPr="001E3493">
        <w:rPr>
          <w:color w:val="000000"/>
          <w:shd w:val="clear" w:color="auto" w:fill="FFFFFF"/>
        </w:rPr>
        <w:fldChar w:fldCharType="end"/>
      </w:r>
      <w:r w:rsidRPr="001E3493">
        <w:rPr>
          <w:color w:val="000000"/>
          <w:shd w:val="clear" w:color="auto" w:fill="FFFFFF"/>
        </w:rPr>
      </w:r>
      <w:r w:rsidRPr="001E3493">
        <w:rPr>
          <w:color w:val="000000"/>
          <w:shd w:val="clear" w:color="auto" w:fill="FFFFFF"/>
        </w:rPr>
        <w:fldChar w:fldCharType="separate"/>
      </w:r>
      <w:r w:rsidR="007E0B95" w:rsidRPr="001E3493">
        <w:rPr>
          <w:noProof/>
          <w:color w:val="000000"/>
          <w:shd w:val="clear" w:color="auto" w:fill="FFFFFF"/>
        </w:rPr>
        <w:t>[59]</w:t>
      </w:r>
      <w:r w:rsidRPr="001E3493">
        <w:rPr>
          <w:color w:val="000000"/>
          <w:shd w:val="clear" w:color="auto" w:fill="FFFFFF"/>
        </w:rPr>
        <w:fldChar w:fldCharType="end"/>
      </w:r>
      <w:r w:rsidRPr="001E3493">
        <w:rPr>
          <w:color w:val="000000"/>
          <w:shd w:val="clear" w:color="auto" w:fill="FFFFFF"/>
        </w:rPr>
        <w:t xml:space="preserve">.  Furthermore, </w:t>
      </w:r>
      <w:r w:rsidRPr="001E3493">
        <w:t>when tested with the same drug settings, the high bacterial load overwhelms vancomycin’s effectiveness due to factors like target saturation, limited drug distribution, and protective mechanisms such as biofilm formation</w:t>
      </w:r>
      <w:r w:rsidRPr="001E3493">
        <w:fldChar w:fldCharType="begin">
          <w:fldData xml:space="preserve">PEVuZE5vdGU+PENpdGU+PEF1dGhvcj5MZWU8L0F1dGhvcj48WWVhcj4yMDEzPC9ZZWFyPjxSZWNO
dW0+MTQwPC9SZWNOdW0+PERpc3BsYXlUZXh0PlsxNzFdPC9EaXNwbGF5VGV4dD48cmVjb3JkPjxy
ZWMtbnVtYmVyPjE0MDwvcmVjLW51bWJlcj48Zm9yZWlnbi1rZXlzPjxrZXkgYXBwPSJFTiIgZGIt
aWQ9InhhZXZ6ZmQ5bHdheHNjZXN3MGM1OWRlZTJlZXY5ZWVmYXR2dCIgdGltZXN0YW1wPSIxNzMz
ODU5OTQ5Ij4xNDA8L2tleT48L2ZvcmVpZ24ta2V5cz48cmVmLXR5cGUgbmFtZT0iSm91cm5hbCBB
cnRpY2xlIj4xNzwvcmVmLXR5cGU+PGNvbnRyaWJ1dG9ycz48YXV0aG9ycz48YXV0aG9yPkxlZSwg
RC4gRy48L2F1dGhvcj48YXV0aG9yPk11cmFrYW1pLCBZLjwvYXV0aG9yPjxhdXRob3I+QW5kZXMs
IEQuIFIuPC9hdXRob3I+PGF1dGhvcj5DcmFpZywgVy4gQS48L2F1dGhvcj48L2F1dGhvcnM+PC9j
b250cmlidXRvcnM+PGF1dGgtYWRkcmVzcz5EZXBhcnRtZW50IG9mIE1lZGljaW5lLCBVbml2ZXJz
aXR5IG9mIFdpc2NvbnNpbiBTY2hvb2wgb2YgTWVkaWNpbmUgYW5kIFB1YmxpYyBIZWFsdGgsIE1h
ZGlzb24sIFdJLCBVU0EuPC9hdXRoLWFkZHJlc3M+PHRpdGxlcz48dGl0bGU+SW5vY3VsdW0gZWZm
ZWN0cyBvZiBjZWZ0b2JpcHJvbGUsIGRhcHRvbXljaW4sIGxpbmV6b2xpZCwgYW5kIHZhbmNvbXlj
aW4gd2l0aCBTdGFwaHlsb2NvY2N1cyBhdXJldXMgYW5kIFN0cmVwdG9jb2NjdXMgcG5ldW1vbmlh
ZSBhdCBpbm9jdWxhIG9mIDEwKDUpIGFuZCAxMCg3KSBDRlUgaW5qZWN0ZWQgaW50byBvcHBvc2l0
ZSB0aGlnaHMgb2YgbmV1dHJvcGVuaWMgbWljZTwvdGl0bGU+PHNlY29uZGFyeS10aXRsZT5BbnRp
bWljcm9iIEFnZW50cyBDaGVtb3RoZXI8L3NlY29uZGFyeS10aXRsZT48L3RpdGxlcz48cGVyaW9k
aWNhbD48ZnVsbC10aXRsZT5BbnRpbWljcm9iIEFnZW50cyBDaGVtb3RoZXI8L2Z1bGwtdGl0bGU+
PC9wZXJpb2RpY2FsPjxwYWdlcz4xNDM0LTQxPC9wYWdlcz48dm9sdW1lPjU3PC92b2x1bWU+PG51
bWJlcj4zPC9udW1iZXI+PGVkaXRpb24+MjAxMzAxMDc8L2VkaXRpb24+PGtleXdvcmRzPjxrZXl3
b3JkPkFjZXRhbWlkZXMvKnBoYXJtYWNvbG9neTwva2V5d29yZD48a2V5d29yZD5BbmltYWxzPC9r
ZXl3b3JkPjxrZXl3b3JkPkFudGktQmFjdGVyaWFsIEFnZW50cy8qcGhhcm1hY29sb2d5PC9rZXl3
b3JkPjxrZXl3b3JkPkNlcGhhbG9zcG9yaW5zLypwaGFybWFjb2xvZ3k8L2tleXdvcmQ+PGtleXdv
cmQ+Q29sb255IENvdW50LCBNaWNyb2JpYWw8L2tleXdvcmQ+PGtleXdvcmQ+RGFwdG9teWNpbi8q
cGhhcm1hY29sb2d5PC9rZXl3b3JkPjxrZXl3b3JkPkRvc2UtUmVzcG9uc2UgUmVsYXRpb25zaGlw
LCBEcnVnPC9rZXl3b3JkPjxrZXl3b3JkPkRydWcgQWRtaW5pc3RyYXRpb24gU2NoZWR1bGU8L2tl
eXdvcmQ+PGtleXdvcmQ+RmVtYWxlPC9rZXl3b3JkPjxrZXl3b3JkPkluamVjdGlvbnMsIFN1YmN1
dGFuZW91czwva2V5d29yZD48a2V5d29yZD5MaW5lem9saWQ8L2tleXdvcmQ+PGtleXdvcmQ+TWlj
ZTwva2V5d29yZD48a2V5d29yZD5NaWNlLCBJbmJyZWQgSUNSPC9rZXl3b3JkPjxrZXl3b3JkPk1p
Y3JvYmlhbCBTZW5zaXRpdml0eSBUZXN0czwva2V5d29yZD48a2V5d29yZD5OZXV0cm9wZW5pYS9j
b21wbGljYXRpb25zL21pY3JvYmlvbG9neTwva2V5d29yZD48a2V5d29yZD5PeGF6b2xpZGlub25l
cy8qcGhhcm1hY29sb2d5PC9rZXl3b3JkPjxrZXl3b3JkPlBuZXVtb2NvY2NhbCBJbmZlY3Rpb25z
L2NvbXBsaWNhdGlvbnMvZHJ1ZyB0aGVyYXB5L21pY3JvYmlvbG9neTwva2V5d29yZD48a2V5d29y
ZD5TdGFwaHlsb2NvY2NhbCBJbmZlY3Rpb25zL2NvbXBsaWNhdGlvbnMvZHJ1ZyB0aGVyYXB5L21p
Y3JvYmlvbG9neTwva2V5d29yZD48a2V5d29yZD5TdGFwaHlsb2NvY2N1cyBhdXJldXMvKmRydWcg
ZWZmZWN0cy9ncm93dGggJmFtcDsgZGV2ZWxvcG1lbnQ8L2tleXdvcmQ+PGtleXdvcmQ+U3RyZXB0
b2NvY2N1cyBwbmV1bW9uaWFlLypkcnVnIGVmZmVjdHMvZ3Jvd3RoICZhbXA7IGRldmVsb3BtZW50
PC9rZXl3b3JkPjxrZXl3b3JkPlRoaWdoL21pY3JvYmlvbG9neTwva2V5d29yZD48a2V5d29yZD5W
YW5jb215Y2luLypwaGFybWFjb2xvZ3k8L2tleXdvcmQ+PC9rZXl3b3Jkcz48ZGF0ZXM+PHllYXI+
MjAxMzwveWVhcj48cHViLWRhdGVzPjxkYXRlPk1hcjwvZGF0ZT48L3B1Yi1kYXRlcz48L2RhdGVz
Pjxpc2JuPjEwOTgtNjU5NiAoRWxlY3Ryb25pYykmI3hEOzAwNjYtNDgwNCAoUHJpbnQpJiN4RDsw
MDY2LTQ4MDQgKExpbmtpbmcpPC9pc2JuPjxhY2Nlc3Npb24tbnVtPjIzMjk1OTMyPC9hY2Nlc3Np
b24tbnVtPjx1cmxzPjxyZWxhdGVkLXVybHM+PHVybD5odHRwczovL3d3dy5uY2JpLm5sbS5uaWgu
Z292L3B1Ym1lZC8yMzI5NTkzMjwvdXJsPjwvcmVsYXRlZC11cmxzPjwvdXJscz48Y3VzdG9tMj5Q
TUMzNTkxODY1PC9jdXN0b20yPjxlbGVjdHJvbmljLXJlc291cmNlLW51bT4xMC4xMTI4L0FBQy4w
MDM2Mi0xMjwvZWxlY3Ryb25pYy1yZXNvdXJjZS1udW0+PHJlbW90ZS1kYXRhYmFzZS1uYW1lPk1l
ZGxpbmU8L3JlbW90ZS1kYXRhYmFzZS1uYW1lPjxyZW1vdGUtZGF0YWJhc2UtcHJvdmlkZXI+TkxN
PC9yZW1vdGUtZGF0YWJhc2UtcHJvdmlkZXI+PC9yZWNvcmQ+PC9DaXRlPjwvRW5kTm90ZT4A
</w:fldData>
        </w:fldChar>
      </w:r>
      <w:r w:rsidR="00EB5F7B" w:rsidRPr="001E3493">
        <w:instrText xml:space="preserve"> ADDIN EN.CITE </w:instrText>
      </w:r>
      <w:r w:rsidR="00EB5F7B" w:rsidRPr="001E3493">
        <w:fldChar w:fldCharType="begin">
          <w:fldData xml:space="preserve">PEVuZE5vdGU+PENpdGU+PEF1dGhvcj5MZWU8L0F1dGhvcj48WWVhcj4yMDEzPC9ZZWFyPjxSZWNO
dW0+MTQwPC9SZWNOdW0+PERpc3BsYXlUZXh0PlsxNzFdPC9EaXNwbGF5VGV4dD48cmVjb3JkPjxy
ZWMtbnVtYmVyPjE0MDwvcmVjLW51bWJlcj48Zm9yZWlnbi1rZXlzPjxrZXkgYXBwPSJFTiIgZGIt
aWQ9InhhZXZ6ZmQ5bHdheHNjZXN3MGM1OWRlZTJlZXY5ZWVmYXR2dCIgdGltZXN0YW1wPSIxNzMz
ODU5OTQ5Ij4xNDA8L2tleT48L2ZvcmVpZ24ta2V5cz48cmVmLXR5cGUgbmFtZT0iSm91cm5hbCBB
cnRpY2xlIj4xNzwvcmVmLXR5cGU+PGNvbnRyaWJ1dG9ycz48YXV0aG9ycz48YXV0aG9yPkxlZSwg
RC4gRy48L2F1dGhvcj48YXV0aG9yPk11cmFrYW1pLCBZLjwvYXV0aG9yPjxhdXRob3I+QW5kZXMs
IEQuIFIuPC9hdXRob3I+PGF1dGhvcj5DcmFpZywgVy4gQS48L2F1dGhvcj48L2F1dGhvcnM+PC9j
b250cmlidXRvcnM+PGF1dGgtYWRkcmVzcz5EZXBhcnRtZW50IG9mIE1lZGljaW5lLCBVbml2ZXJz
aXR5IG9mIFdpc2NvbnNpbiBTY2hvb2wgb2YgTWVkaWNpbmUgYW5kIFB1YmxpYyBIZWFsdGgsIE1h
ZGlzb24sIFdJLCBVU0EuPC9hdXRoLWFkZHJlc3M+PHRpdGxlcz48dGl0bGU+SW5vY3VsdW0gZWZm
ZWN0cyBvZiBjZWZ0b2JpcHJvbGUsIGRhcHRvbXljaW4sIGxpbmV6b2xpZCwgYW5kIHZhbmNvbXlj
aW4gd2l0aCBTdGFwaHlsb2NvY2N1cyBhdXJldXMgYW5kIFN0cmVwdG9jb2NjdXMgcG5ldW1vbmlh
ZSBhdCBpbm9jdWxhIG9mIDEwKDUpIGFuZCAxMCg3KSBDRlUgaW5qZWN0ZWQgaW50byBvcHBvc2l0
ZSB0aGlnaHMgb2YgbmV1dHJvcGVuaWMgbWljZTwvdGl0bGU+PHNlY29uZGFyeS10aXRsZT5BbnRp
bWljcm9iIEFnZW50cyBDaGVtb3RoZXI8L3NlY29uZGFyeS10aXRsZT48L3RpdGxlcz48cGVyaW9k
aWNhbD48ZnVsbC10aXRsZT5BbnRpbWljcm9iIEFnZW50cyBDaGVtb3RoZXI8L2Z1bGwtdGl0bGU+
PC9wZXJpb2RpY2FsPjxwYWdlcz4xNDM0LTQxPC9wYWdlcz48dm9sdW1lPjU3PC92b2x1bWU+PG51
bWJlcj4zPC9udW1iZXI+PGVkaXRpb24+MjAxMzAxMDc8L2VkaXRpb24+PGtleXdvcmRzPjxrZXl3
b3JkPkFjZXRhbWlkZXMvKnBoYXJtYWNvbG9neTwva2V5d29yZD48a2V5d29yZD5BbmltYWxzPC9r
ZXl3b3JkPjxrZXl3b3JkPkFudGktQmFjdGVyaWFsIEFnZW50cy8qcGhhcm1hY29sb2d5PC9rZXl3
b3JkPjxrZXl3b3JkPkNlcGhhbG9zcG9yaW5zLypwaGFybWFjb2xvZ3k8L2tleXdvcmQ+PGtleXdv
cmQ+Q29sb255IENvdW50LCBNaWNyb2JpYWw8L2tleXdvcmQ+PGtleXdvcmQ+RGFwdG9teWNpbi8q
cGhhcm1hY29sb2d5PC9rZXl3b3JkPjxrZXl3b3JkPkRvc2UtUmVzcG9uc2UgUmVsYXRpb25zaGlw
LCBEcnVnPC9rZXl3b3JkPjxrZXl3b3JkPkRydWcgQWRtaW5pc3RyYXRpb24gU2NoZWR1bGU8L2tl
eXdvcmQ+PGtleXdvcmQ+RmVtYWxlPC9rZXl3b3JkPjxrZXl3b3JkPkluamVjdGlvbnMsIFN1YmN1
dGFuZW91czwva2V5d29yZD48a2V5d29yZD5MaW5lem9saWQ8L2tleXdvcmQ+PGtleXdvcmQ+TWlj
ZTwva2V5d29yZD48a2V5d29yZD5NaWNlLCBJbmJyZWQgSUNSPC9rZXl3b3JkPjxrZXl3b3JkPk1p
Y3JvYmlhbCBTZW5zaXRpdml0eSBUZXN0czwva2V5d29yZD48a2V5d29yZD5OZXV0cm9wZW5pYS9j
b21wbGljYXRpb25zL21pY3JvYmlvbG9neTwva2V5d29yZD48a2V5d29yZD5PeGF6b2xpZGlub25l
cy8qcGhhcm1hY29sb2d5PC9rZXl3b3JkPjxrZXl3b3JkPlBuZXVtb2NvY2NhbCBJbmZlY3Rpb25z
L2NvbXBsaWNhdGlvbnMvZHJ1ZyB0aGVyYXB5L21pY3JvYmlvbG9neTwva2V5d29yZD48a2V5d29y
ZD5TdGFwaHlsb2NvY2NhbCBJbmZlY3Rpb25zL2NvbXBsaWNhdGlvbnMvZHJ1ZyB0aGVyYXB5L21p
Y3JvYmlvbG9neTwva2V5d29yZD48a2V5d29yZD5TdGFwaHlsb2NvY2N1cyBhdXJldXMvKmRydWcg
ZWZmZWN0cy9ncm93dGggJmFtcDsgZGV2ZWxvcG1lbnQ8L2tleXdvcmQ+PGtleXdvcmQ+U3RyZXB0
b2NvY2N1cyBwbmV1bW9uaWFlLypkcnVnIGVmZmVjdHMvZ3Jvd3RoICZhbXA7IGRldmVsb3BtZW50
PC9rZXl3b3JkPjxrZXl3b3JkPlRoaWdoL21pY3JvYmlvbG9neTwva2V5d29yZD48a2V5d29yZD5W
YW5jb215Y2luLypwaGFybWFjb2xvZ3k8L2tleXdvcmQ+PC9rZXl3b3Jkcz48ZGF0ZXM+PHllYXI+
MjAxMzwveWVhcj48cHViLWRhdGVzPjxkYXRlPk1hcjwvZGF0ZT48L3B1Yi1kYXRlcz48L2RhdGVz
Pjxpc2JuPjEwOTgtNjU5NiAoRWxlY3Ryb25pYykmI3hEOzAwNjYtNDgwNCAoUHJpbnQpJiN4RDsw
MDY2LTQ4MDQgKExpbmtpbmcpPC9pc2JuPjxhY2Nlc3Npb24tbnVtPjIzMjk1OTMyPC9hY2Nlc3Np
b24tbnVtPjx1cmxzPjxyZWxhdGVkLXVybHM+PHVybD5odHRwczovL3d3dy5uY2JpLm5sbS5uaWgu
Z292L3B1Ym1lZC8yMzI5NTkzMjwvdXJsPjwvcmVsYXRlZC11cmxzPjwvdXJscz48Y3VzdG9tMj5Q
TUMzNTkxODY1PC9jdXN0b20yPjxlbGVjdHJvbmljLXJlc291cmNlLW51bT4xMC4xMTI4L0FBQy4w
MDM2Mi0xMjwvZWxlY3Ryb25pYy1yZXNvdXJjZS1udW0+PHJlbW90ZS1kYXRhYmFzZS1uYW1lPk1l
ZGxpbmU8L3JlbW90ZS1kYXRhYmFzZS1uYW1lPjxyZW1vdGUtZGF0YWJhc2UtcHJvdmlkZXI+TkxN
PC9yZW1vdGUtZGF0YWJhc2UtcHJvdmlkZXI+PC9yZWNvcmQ+PC9DaXRlPjwvRW5kTm90ZT4A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[171]</w:t>
      </w:r>
      <w:r w:rsidRPr="001E3493">
        <w:fldChar w:fldCharType="end"/>
      </w:r>
      <w:r w:rsidRPr="001E3493">
        <w:t>.  Lee et. all. found that an inoculum of 10</w:t>
      </w:r>
      <w:r w:rsidRPr="001E3493">
        <w:rPr>
          <w:vertAlign w:val="superscript"/>
        </w:rPr>
        <w:t>7</w:t>
      </w:r>
      <w:r w:rsidRPr="001E3493">
        <w:t xml:space="preserve"> lead to less effective vancomycin activity than a</w:t>
      </w:r>
      <w:r w:rsidR="00D43673" w:rsidRPr="001E3493">
        <w:t>t</w:t>
      </w:r>
      <w:r w:rsidRPr="001E3493">
        <w:t xml:space="preserve"> 10</w:t>
      </w:r>
      <w:r w:rsidRPr="001E3493">
        <w:rPr>
          <w:vertAlign w:val="superscript"/>
        </w:rPr>
        <w:t>5</w:t>
      </w:r>
      <w:r w:rsidRPr="001E3493">
        <w:t xml:space="preserve"> in vivo</w:t>
      </w:r>
      <w:r w:rsidRPr="001E3493">
        <w:fldChar w:fldCharType="begin">
          <w:fldData xml:space="preserve">PEVuZE5vdGU+PENpdGU+PEF1dGhvcj5MZWU8L0F1dGhvcj48WWVhcj4yMDEzPC9ZZWFyPjxSZWNO
dW0+MTQwPC9SZWNOdW0+PERpc3BsYXlUZXh0PlsxNzFdPC9EaXNwbGF5VGV4dD48cmVjb3JkPjxy
ZWMtbnVtYmVyPjE0MDwvcmVjLW51bWJlcj48Zm9yZWlnbi1rZXlzPjxrZXkgYXBwPSJFTiIgZGIt
aWQ9InhhZXZ6ZmQ5bHdheHNjZXN3MGM1OWRlZTJlZXY5ZWVmYXR2dCIgdGltZXN0YW1wPSIxNzMz
ODU5OTQ5Ij4xNDA8L2tleT48L2ZvcmVpZ24ta2V5cz48cmVmLXR5cGUgbmFtZT0iSm91cm5hbCBB
cnRpY2xlIj4xNzwvcmVmLXR5cGU+PGNvbnRyaWJ1dG9ycz48YXV0aG9ycz48YXV0aG9yPkxlZSwg
RC4gRy48L2F1dGhvcj48YXV0aG9yPk11cmFrYW1pLCBZLjwvYXV0aG9yPjxhdXRob3I+QW5kZXMs
IEQuIFIuPC9hdXRob3I+PGF1dGhvcj5DcmFpZywgVy4gQS48L2F1dGhvcj48L2F1dGhvcnM+PC9j
b250cmlidXRvcnM+PGF1dGgtYWRkcmVzcz5EZXBhcnRtZW50IG9mIE1lZGljaW5lLCBVbml2ZXJz
aXR5IG9mIFdpc2NvbnNpbiBTY2hvb2wgb2YgTWVkaWNpbmUgYW5kIFB1YmxpYyBIZWFsdGgsIE1h
ZGlzb24sIFdJLCBVU0EuPC9hdXRoLWFkZHJlc3M+PHRpdGxlcz48dGl0bGU+SW5vY3VsdW0gZWZm
ZWN0cyBvZiBjZWZ0b2JpcHJvbGUsIGRhcHRvbXljaW4sIGxpbmV6b2xpZCwgYW5kIHZhbmNvbXlj
aW4gd2l0aCBTdGFwaHlsb2NvY2N1cyBhdXJldXMgYW5kIFN0cmVwdG9jb2NjdXMgcG5ldW1vbmlh
ZSBhdCBpbm9jdWxhIG9mIDEwKDUpIGFuZCAxMCg3KSBDRlUgaW5qZWN0ZWQgaW50byBvcHBvc2l0
ZSB0aGlnaHMgb2YgbmV1dHJvcGVuaWMgbWljZTwvdGl0bGU+PHNlY29uZGFyeS10aXRsZT5BbnRp
bWljcm9iIEFnZW50cyBDaGVtb3RoZXI8L3NlY29uZGFyeS10aXRsZT48L3RpdGxlcz48cGVyaW9k
aWNhbD48ZnVsbC10aXRsZT5BbnRpbWljcm9iIEFnZW50cyBDaGVtb3RoZXI8L2Z1bGwtdGl0bGU+
PC9wZXJpb2RpY2FsPjxwYWdlcz4xNDM0LTQxPC9wYWdlcz48dm9sdW1lPjU3PC92b2x1bWU+PG51
bWJlcj4zPC9udW1iZXI+PGVkaXRpb24+MjAxMzAxMDc8L2VkaXRpb24+PGtleXdvcmRzPjxrZXl3
b3JkPkFjZXRhbWlkZXMvKnBoYXJtYWNvbG9neTwva2V5d29yZD48a2V5d29yZD5BbmltYWxzPC9r
ZXl3b3JkPjxrZXl3b3JkPkFudGktQmFjdGVyaWFsIEFnZW50cy8qcGhhcm1hY29sb2d5PC9rZXl3
b3JkPjxrZXl3b3JkPkNlcGhhbG9zcG9yaW5zLypwaGFybWFjb2xvZ3k8L2tleXdvcmQ+PGtleXdv
cmQ+Q29sb255IENvdW50LCBNaWNyb2JpYWw8L2tleXdvcmQ+PGtleXdvcmQ+RGFwdG9teWNpbi8q
cGhhcm1hY29sb2d5PC9rZXl3b3JkPjxrZXl3b3JkPkRvc2UtUmVzcG9uc2UgUmVsYXRpb25zaGlw
LCBEcnVnPC9rZXl3b3JkPjxrZXl3b3JkPkRydWcgQWRtaW5pc3RyYXRpb24gU2NoZWR1bGU8L2tl
eXdvcmQ+PGtleXdvcmQ+RmVtYWxlPC9rZXl3b3JkPjxrZXl3b3JkPkluamVjdGlvbnMsIFN1YmN1
dGFuZW91czwva2V5d29yZD48a2V5d29yZD5MaW5lem9saWQ8L2tleXdvcmQ+PGtleXdvcmQ+TWlj
ZTwva2V5d29yZD48a2V5d29yZD5NaWNlLCBJbmJyZWQgSUNSPC9rZXl3b3JkPjxrZXl3b3JkPk1p
Y3JvYmlhbCBTZW5zaXRpdml0eSBUZXN0czwva2V5d29yZD48a2V5d29yZD5OZXV0cm9wZW5pYS9j
b21wbGljYXRpb25zL21pY3JvYmlvbG9neTwva2V5d29yZD48a2V5d29yZD5PeGF6b2xpZGlub25l
cy8qcGhhcm1hY29sb2d5PC9rZXl3b3JkPjxrZXl3b3JkPlBuZXVtb2NvY2NhbCBJbmZlY3Rpb25z
L2NvbXBsaWNhdGlvbnMvZHJ1ZyB0aGVyYXB5L21pY3JvYmlvbG9neTwva2V5d29yZD48a2V5d29y
ZD5TdGFwaHlsb2NvY2NhbCBJbmZlY3Rpb25zL2NvbXBsaWNhdGlvbnMvZHJ1ZyB0aGVyYXB5L21p
Y3JvYmlvbG9neTwva2V5d29yZD48a2V5d29yZD5TdGFwaHlsb2NvY2N1cyBhdXJldXMvKmRydWcg
ZWZmZWN0cy9ncm93dGggJmFtcDsgZGV2ZWxvcG1lbnQ8L2tleXdvcmQ+PGtleXdvcmQ+U3RyZXB0
b2NvY2N1cyBwbmV1bW9uaWFlLypkcnVnIGVmZmVjdHMvZ3Jvd3RoICZhbXA7IGRldmVsb3BtZW50
PC9rZXl3b3JkPjxrZXl3b3JkPlRoaWdoL21pY3JvYmlvbG9neTwva2V5d29yZD48a2V5d29yZD5W
YW5jb215Y2luLypwaGFybWFjb2xvZ3k8L2tleXdvcmQ+PC9rZXl3b3Jkcz48ZGF0ZXM+PHllYXI+
MjAxMzwveWVhcj48cHViLWRhdGVzPjxkYXRlPk1hcjwvZGF0ZT48L3B1Yi1kYXRlcz48L2RhdGVz
Pjxpc2JuPjEwOTgtNjU5NiAoRWxlY3Ryb25pYykmI3hEOzAwNjYtNDgwNCAoUHJpbnQpJiN4RDsw
MDY2LTQ4MDQgKExpbmtpbmcpPC9pc2JuPjxhY2Nlc3Npb24tbnVtPjIzMjk1OTMyPC9hY2Nlc3Np
b24tbnVtPjx1cmxzPjxyZWxhdGVkLXVybHM+PHVybD5odHRwczovL3d3dy5uY2JpLm5sbS5uaWgu
Z292L3B1Ym1lZC8yMzI5NTkzMjwvdXJsPjwvcmVsYXRlZC11cmxzPjwvdXJscz48Y3VzdG9tMj5Q
TUMzNTkxODY1PC9jdXN0b20yPjxlbGVjdHJvbmljLXJlc291cmNlLW51bT4xMC4xMTI4L0FBQy4w
MDM2Mi0xMjwvZWxlY3Ryb25pYy1yZXNvdXJjZS1udW0+PHJlbW90ZS1kYXRhYmFzZS1uYW1lPk1l
ZGxpbmU8L3JlbW90ZS1kYXRhYmFzZS1uYW1lPjxyZW1vdGUtZGF0YWJhc2UtcHJvdmlkZXI+TkxN
PC9yZW1vdGUtZGF0YWJhc2UtcHJvdmlkZXI+PC9yZWNvcmQ+PC9DaXRlPjwvRW5kTm90ZT4A
</w:fldData>
        </w:fldChar>
      </w:r>
      <w:r w:rsidR="00EB5F7B" w:rsidRPr="001E3493">
        <w:instrText xml:space="preserve"> ADDIN EN.CITE </w:instrText>
      </w:r>
      <w:r w:rsidR="00EB5F7B" w:rsidRPr="001E3493">
        <w:fldChar w:fldCharType="begin">
          <w:fldData xml:space="preserve">PEVuZE5vdGU+PENpdGU+PEF1dGhvcj5MZWU8L0F1dGhvcj48WWVhcj4yMDEzPC9ZZWFyPjxSZWNO
dW0+MTQwPC9SZWNOdW0+PERpc3BsYXlUZXh0PlsxNzFdPC9EaXNwbGF5VGV4dD48cmVjb3JkPjxy
ZWMtbnVtYmVyPjE0MDwvcmVjLW51bWJlcj48Zm9yZWlnbi1rZXlzPjxrZXkgYXBwPSJFTiIgZGIt
aWQ9InhhZXZ6ZmQ5bHdheHNjZXN3MGM1OWRlZTJlZXY5ZWVmYXR2dCIgdGltZXN0YW1wPSIxNzMz
ODU5OTQ5Ij4xNDA8L2tleT48L2ZvcmVpZ24ta2V5cz48cmVmLXR5cGUgbmFtZT0iSm91cm5hbCBB
cnRpY2xlIj4xNzwvcmVmLXR5cGU+PGNvbnRyaWJ1dG9ycz48YXV0aG9ycz48YXV0aG9yPkxlZSwg
RC4gRy48L2F1dGhvcj48YXV0aG9yPk11cmFrYW1pLCBZLjwvYXV0aG9yPjxhdXRob3I+QW5kZXMs
IEQuIFIuPC9hdXRob3I+PGF1dGhvcj5DcmFpZywgVy4gQS48L2F1dGhvcj48L2F1dGhvcnM+PC9j
b250cmlidXRvcnM+PGF1dGgtYWRkcmVzcz5EZXBhcnRtZW50IG9mIE1lZGljaW5lLCBVbml2ZXJz
aXR5IG9mIFdpc2NvbnNpbiBTY2hvb2wgb2YgTWVkaWNpbmUgYW5kIFB1YmxpYyBIZWFsdGgsIE1h
ZGlzb24sIFdJLCBVU0EuPC9hdXRoLWFkZHJlc3M+PHRpdGxlcz48dGl0bGU+SW5vY3VsdW0gZWZm
ZWN0cyBvZiBjZWZ0b2JpcHJvbGUsIGRhcHRvbXljaW4sIGxpbmV6b2xpZCwgYW5kIHZhbmNvbXlj
aW4gd2l0aCBTdGFwaHlsb2NvY2N1cyBhdXJldXMgYW5kIFN0cmVwdG9jb2NjdXMgcG5ldW1vbmlh
ZSBhdCBpbm9jdWxhIG9mIDEwKDUpIGFuZCAxMCg3KSBDRlUgaW5qZWN0ZWQgaW50byBvcHBvc2l0
ZSB0aGlnaHMgb2YgbmV1dHJvcGVuaWMgbWljZTwvdGl0bGU+PHNlY29uZGFyeS10aXRsZT5BbnRp
bWljcm9iIEFnZW50cyBDaGVtb3RoZXI8L3NlY29uZGFyeS10aXRsZT48L3RpdGxlcz48cGVyaW9k
aWNhbD48ZnVsbC10aXRsZT5BbnRpbWljcm9iIEFnZW50cyBDaGVtb3RoZXI8L2Z1bGwtdGl0bGU+
PC9wZXJpb2RpY2FsPjxwYWdlcz4xNDM0LTQxPC9wYWdlcz48dm9sdW1lPjU3PC92b2x1bWU+PG51
bWJlcj4zPC9udW1iZXI+PGVkaXRpb24+MjAxMzAxMDc8L2VkaXRpb24+PGtleXdvcmRzPjxrZXl3
b3JkPkFjZXRhbWlkZXMvKnBoYXJtYWNvbG9neTwva2V5d29yZD48a2V5d29yZD5BbmltYWxzPC9r
ZXl3b3JkPjxrZXl3b3JkPkFudGktQmFjdGVyaWFsIEFnZW50cy8qcGhhcm1hY29sb2d5PC9rZXl3
b3JkPjxrZXl3b3JkPkNlcGhhbG9zcG9yaW5zLypwaGFybWFjb2xvZ3k8L2tleXdvcmQ+PGtleXdv
cmQ+Q29sb255IENvdW50LCBNaWNyb2JpYWw8L2tleXdvcmQ+PGtleXdvcmQ+RGFwdG9teWNpbi8q
cGhhcm1hY29sb2d5PC9rZXl3b3JkPjxrZXl3b3JkPkRvc2UtUmVzcG9uc2UgUmVsYXRpb25zaGlw
LCBEcnVnPC9rZXl3b3JkPjxrZXl3b3JkPkRydWcgQWRtaW5pc3RyYXRpb24gU2NoZWR1bGU8L2tl
eXdvcmQ+PGtleXdvcmQ+RmVtYWxlPC9rZXl3b3JkPjxrZXl3b3JkPkluamVjdGlvbnMsIFN1YmN1
dGFuZW91czwva2V5d29yZD48a2V5d29yZD5MaW5lem9saWQ8L2tleXdvcmQ+PGtleXdvcmQ+TWlj
ZTwva2V5d29yZD48a2V5d29yZD5NaWNlLCBJbmJyZWQgSUNSPC9rZXl3b3JkPjxrZXl3b3JkPk1p
Y3JvYmlhbCBTZW5zaXRpdml0eSBUZXN0czwva2V5d29yZD48a2V5d29yZD5OZXV0cm9wZW5pYS9j
b21wbGljYXRpb25zL21pY3JvYmlvbG9neTwva2V5d29yZD48a2V5d29yZD5PeGF6b2xpZGlub25l
cy8qcGhhcm1hY29sb2d5PC9rZXl3b3JkPjxrZXl3b3JkPlBuZXVtb2NvY2NhbCBJbmZlY3Rpb25z
L2NvbXBsaWNhdGlvbnMvZHJ1ZyB0aGVyYXB5L21pY3JvYmlvbG9neTwva2V5d29yZD48a2V5d29y
ZD5TdGFwaHlsb2NvY2NhbCBJbmZlY3Rpb25zL2NvbXBsaWNhdGlvbnMvZHJ1ZyB0aGVyYXB5L21p
Y3JvYmlvbG9neTwva2V5d29yZD48a2V5d29yZD5TdGFwaHlsb2NvY2N1cyBhdXJldXMvKmRydWcg
ZWZmZWN0cy9ncm93dGggJmFtcDsgZGV2ZWxvcG1lbnQ8L2tleXdvcmQ+PGtleXdvcmQ+U3RyZXB0
b2NvY2N1cyBwbmV1bW9uaWFlLypkcnVnIGVmZmVjdHMvZ3Jvd3RoICZhbXA7IGRldmVsb3BtZW50
PC9rZXl3b3JkPjxrZXl3b3JkPlRoaWdoL21pY3JvYmlvbG9neTwva2V5d29yZD48a2V5d29yZD5W
YW5jb215Y2luLypwaGFybWFjb2xvZ3k8L2tleXdvcmQ+PC9rZXl3b3Jkcz48ZGF0ZXM+PHllYXI+
MjAxMzwveWVhcj48cHViLWRhdGVzPjxkYXRlPk1hcjwvZGF0ZT48L3B1Yi1kYXRlcz48L2RhdGVz
Pjxpc2JuPjEwOTgtNjU5NiAoRWxlY3Ryb25pYykmI3hEOzAwNjYtNDgwNCAoUHJpbnQpJiN4RDsw
MDY2LTQ4MDQgKExpbmtpbmcpPC9pc2JuPjxhY2Nlc3Npb24tbnVtPjIzMjk1OTMyPC9hY2Nlc3Np
b24tbnVtPjx1cmxzPjxyZWxhdGVkLXVybHM+PHVybD5odHRwczovL3d3dy5uY2JpLm5sbS5uaWgu
Z292L3B1Ym1lZC8yMzI5NTkzMjwvdXJsPjwvcmVsYXRlZC11cmxzPjwvdXJscz48Y3VzdG9tMj5Q
TUMzNTkxODY1PC9jdXN0b20yPjxlbGVjdHJvbmljLXJlc291cmNlLW51bT4xMC4xMTI4L0FBQy4w
MDM2Mi0xMjwvZWxlY3Ryb25pYy1yZXNvdXJjZS1udW0+PHJlbW90ZS1kYXRhYmFzZS1uYW1lPk1l
ZGxpbmU8L3JlbW90ZS1kYXRhYmFzZS1uYW1lPjxyZW1vdGUtZGF0YWJhc2UtcHJvdmlkZXI+TkxN
PC9yZW1vdGUtZGF0YWJhc2UtcHJvdmlkZXI+PC9yZWNvcmQ+PC9DaXRlPjwvRW5kTm90ZT4A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[171]</w:t>
      </w:r>
      <w:r w:rsidRPr="001E3493">
        <w:fldChar w:fldCharType="end"/>
      </w:r>
      <w:r w:rsidRPr="001E3493">
        <w:t xml:space="preserve">. </w:t>
      </w:r>
    </w:p>
    <w:p w14:paraId="4B88426C" w14:textId="0B73F5B8" w:rsidR="00E96E89" w:rsidRPr="001E3493" w:rsidRDefault="00E96E89" w:rsidP="004410D8">
      <w:r w:rsidRPr="001E3493">
        <w:lastRenderedPageBreak/>
        <w:t>Considering that both the CFU and antimicrobial concentration play significant roles in determining clearance</w:t>
      </w:r>
      <w:r w:rsidRPr="001E3493">
        <w:fldChar w:fldCharType="begin"/>
      </w:r>
      <w:r w:rsidR="00EB5F7B" w:rsidRPr="001E3493">
        <w:instrText xml:space="preserve"> ADDIN EN.CITE &lt;EndNote&gt;&lt;Cite&gt;&lt;Author&gt;Nedbalcová&lt;/Author&gt;&lt;Year&gt;2015&lt;/Year&gt;&lt;RecNum&gt;181&lt;/RecNum&gt;&lt;DisplayText&gt;[173, 174]&lt;/DisplayText&gt;&lt;record&gt;&lt;rec-number&gt;181&lt;/rec-number&gt;&lt;foreign-keys&gt;&lt;key app="EN" db-id="xaevzfd9lwaxscesw0c59dee2eev9eefatvt" timestamp="1736275979"&gt;181&lt;/key&gt;&lt;/foreign-keys&gt;&lt;ref-type name="Journal Article"&gt;17&lt;/ref-type&gt;&lt;contributors&gt;&lt;authors&gt;&lt;author&gt;Nedbalcová, Kateřina&lt;/author&gt;&lt;author&gt;Nechvátalová, Kateřina&lt;/author&gt;&lt;author&gt;Kučerová, Zdeňka&lt;/author&gt;&lt;/authors&gt;&lt;/contributors&gt;&lt;titles&gt;&lt;title&gt;Determination of the minimum inhibitory concentration (MIC) and mutant prevention concentration (MPC) of selected antimicrobials in bovine and swine Pasteurella multocida, Escherichia coli, and Staphylococcus aureus isolates&lt;/title&gt;&lt;secondary-title&gt;Acta Veterinaria Brno&lt;/secondary-title&gt;&lt;/titles&gt;&lt;periodical&gt;&lt;full-title&gt;Acta Veterinaria Brno&lt;/full-title&gt;&lt;/periodical&gt;&lt;pages&gt;83-89&lt;/pages&gt;&lt;volume&gt;84&lt;/volume&gt;&lt;number&gt;2&lt;/number&gt;&lt;section&gt;83&lt;/section&gt;&lt;dates&gt;&lt;year&gt;2015&lt;/year&gt;&lt;/dates&gt;&lt;isbn&gt;0001-7213&amp;#xD;1801-7576&lt;/isbn&gt;&lt;urls&gt;&lt;/urls&gt;&lt;electronic-resource-num&gt;10.2754/avb201584020083&lt;/electronic-resource-num&gt;&lt;/record&gt;&lt;/Cite&gt;&lt;Cite&gt;&lt;Author&gt;Schentag&lt;/Author&gt;&lt;Year&gt;1990&lt;/Year&gt;&lt;RecNum&gt;182&lt;/RecNum&gt;&lt;record&gt;&lt;rec-number&gt;182&lt;/rec-number&gt;&lt;foreign-keys&gt;&lt;key app="EN" db-id="xaevzfd9lwaxscesw0c59dee2eev9eefatvt" timestamp="1736276153"&gt;182&lt;/key&gt;&lt;/foreign-keys&gt;&lt;ref-type name="Journal Article"&gt;17&lt;/ref-type&gt;&lt;contributors&gt;&lt;authors&gt;&lt;author&gt;Schentag, J J&lt;/author&gt;&lt;/authors&gt;&lt;/contributors&gt;&lt;titles&gt;&lt;title&gt;Correlation of pharmacokinetic parameters to efficacy of antibiotics: relationships between serum concentrations, MIC values, and bacterial eradication in patients with gram-negative pneumonia.&lt;/title&gt;&lt;secondary-title&gt;Scandinavian journal of infectious diseases&lt;/secondary-title&gt;&lt;/titles&gt;&lt;periodical&gt;&lt;full-title&gt;Scandinavian journal of infectious diseases&lt;/full-title&gt;&lt;/periodical&gt;&lt;pages&gt;218-234&lt;/pages&gt;&lt;volume&gt;74&lt;/volume&gt;&lt;number&gt;74&lt;/number&gt;&lt;dates&gt;&lt;year&gt;1990&lt;/year&gt;&lt;/dates&gt;&lt;urls&gt;&lt;/urls&gt;&lt;/record&gt;&lt;/Cite&gt;&lt;/EndNote&gt;</w:instrText>
      </w:r>
      <w:r w:rsidRPr="001E3493">
        <w:fldChar w:fldCharType="separate"/>
      </w:r>
      <w:r w:rsidR="00EB5F7B" w:rsidRPr="001E3493">
        <w:rPr>
          <w:noProof/>
        </w:rPr>
        <w:t>[173, 174]</w:t>
      </w:r>
      <w:r w:rsidRPr="001E3493">
        <w:fldChar w:fldCharType="end"/>
      </w:r>
      <w:r w:rsidRPr="001E3493">
        <w:t xml:space="preserve">, it is crucial to explore the interaction between the strain of interest, Staphylococcus aureus UAMS-1, and the antibiotic used in this experiment, vancomycin. Although the strain has been demonstrated to be susceptible to vancomycin, the current literature </w:t>
      </w:r>
      <w:proofErr w:type="gramStart"/>
      <w:r w:rsidRPr="001E3493">
        <w:t>lacks of</w:t>
      </w:r>
      <w:proofErr w:type="gramEnd"/>
      <w:r w:rsidRPr="001E3493">
        <w:t xml:space="preserve"> in vitro and in vivo studies that evaluate varying inoculum concentrations and vancomycin doses specifically against Staphylococcus aureus UAMS-1. We hypothesize that using a lower CFU inoculum can lead to improved outcomes at the inoculation site. However, there is insufficient data to confirm whether reducing the CFU inoculum would indeed result in the complete elimination of this bacterial strain. Future studies could focus on determining the CFU threshold that can be effectively cleared using clinically relevant doses of vancomycin in UAMS-1 osteomyelitis models. Additionally, current literature also lacks critical data on the effective vancomycin concentration required for the clearance of UAMS-1 at an inoculum size of 10</w:t>
      </w:r>
      <w:r w:rsidRPr="001E3493">
        <w:rPr>
          <w:vertAlign w:val="superscript"/>
        </w:rPr>
        <w:t>6</w:t>
      </w:r>
      <w:r w:rsidRPr="001E3493">
        <w:t xml:space="preserve"> CFU or any concentration, underscoring the need for further research in this area.</w:t>
      </w:r>
    </w:p>
    <w:p w14:paraId="45690519" w14:textId="087E1BAC" w:rsidR="00E96E89" w:rsidRPr="001E3493" w:rsidRDefault="00E96E89" w:rsidP="004410D8">
      <w:pPr>
        <w:pStyle w:val="NormalWeb"/>
        <w:spacing w:before="0" w:beforeAutospacing="0" w:after="0" w:afterAutospacing="0"/>
      </w:pPr>
      <w:r w:rsidRPr="001E3493">
        <w:t>In addition, to achieve ideal clearance concentrations of vancomycin in site for UAMS-1 inoculum, a more prolonged interaction between drug and agent may be necessary. Considering that vancomycin’s killing efficacy is mainly determined by interaction time with agent not by drug quantity</w:t>
      </w:r>
      <w:r w:rsidRPr="001E3493">
        <w:fldChar w:fldCharType="begin"/>
      </w:r>
      <w:r w:rsidR="007E0B95" w:rsidRPr="001E3493">
        <w:instrText xml:space="preserve"> ADDIN EN.CITE &lt;EndNote&gt;&lt;Cite&gt;&lt;Author&gt;Rybak&lt;/Author&gt;&lt;Year&gt;2006&lt;/Year&gt;&lt;RecNum&gt;176&lt;/RecNum&gt;&lt;DisplayText&gt;[61]&lt;/DisplayText&gt;&lt;record&gt;&lt;rec-number&gt;176&lt;/rec-number&gt;&lt;foreign-keys&gt;&lt;key app="EN" db-id="xaevzfd9lwaxscesw0c59dee2eev9eefatvt" timestamp="1736266148"&gt;176&lt;/key&gt;&lt;/foreign-keys&gt;&lt;ref-type name="Journal Article"&gt;17&lt;/ref-type&gt;&lt;contributors&gt;&lt;authors&gt;&lt;author&gt;Michael J. Rybak&lt;/author&gt;&lt;/authors&gt;&lt;/contributors&gt;&lt;titles&gt;&lt;title&gt;The Pharmacokinetic and Pharmacodynamic Properties of Vancomycin&lt;/title&gt;&lt;secondary-title&gt;Infectious Diseases Society of America&lt;/secondary-title&gt;&lt;/titles&gt;&lt;periodical&gt;&lt;full-title&gt;Infectious Diseases Society of America&lt;/full-title&gt;&lt;/periodical&gt;&lt;pages&gt;35–9&lt;/pages&gt;&lt;volume&gt;42&lt;/volume&gt;&lt;dates&gt;&lt;year&gt;2006&lt;/year&gt;&lt;/dates&gt;&lt;urls&gt;&lt;/urls&gt;&lt;/record&gt;&lt;/Cite&gt;&lt;/EndNote&gt;</w:instrText>
      </w:r>
      <w:r w:rsidRPr="001E3493">
        <w:fldChar w:fldCharType="separate"/>
      </w:r>
      <w:r w:rsidR="007E0B95" w:rsidRPr="001E3493">
        <w:rPr>
          <w:noProof/>
        </w:rPr>
        <w:t>[61]</w:t>
      </w:r>
      <w:r w:rsidRPr="001E3493">
        <w:fldChar w:fldCharType="end"/>
      </w:r>
      <w:r w:rsidRPr="001E3493">
        <w:t xml:space="preserve">, it is relevant to maintain sustained release to ensure sufficient availability time for clearance. One study involving methicillin-resistant </w:t>
      </w:r>
      <w:r w:rsidRPr="001E3493">
        <w:rPr>
          <w:rStyle w:val="Emphasis"/>
          <w:rFonts w:ascii="Times New Roman" w:hAnsi="Times New Roman"/>
        </w:rPr>
        <w:t>Staphylococcus aureus</w:t>
      </w:r>
      <w:r w:rsidRPr="001E3493">
        <w:t xml:space="preserve"> (MRSA) at CFU levels of 10</w:t>
      </w:r>
      <w:r w:rsidRPr="001E3493">
        <w:rPr>
          <w:vertAlign w:val="superscript"/>
        </w:rPr>
        <w:t>7</w:t>
      </w:r>
      <w:r w:rsidRPr="001E3493">
        <w:t xml:space="preserve"> to 10</w:t>
      </w:r>
      <w:r w:rsidRPr="001E3493">
        <w:rPr>
          <w:vertAlign w:val="superscript"/>
        </w:rPr>
        <w:t>8</w:t>
      </w:r>
      <w:r w:rsidRPr="001E3493">
        <w:t xml:space="preserve"> CFU/ml tested clearance times with vancomycin plasma concentrations of 28–32 µg/mL and trough levels of 8–12 µg/ml. The median time to bacterial clearance ranged from 6.5 to 10.5 days, depending on susceptibility</w:t>
      </w:r>
      <w:r w:rsidRPr="001E3493">
        <w:fldChar w:fldCharType="begin">
          <w:fldData xml:space="preserve">PEVuZE5vdGU+PENpdGU+PEF1dGhvcj5Nb2lzZTwvQXV0aG9yPjxZZWFyPjIwMDc8L1llYXI+PFJl
Y051bT4xNDE8L1JlY051bT48RGlzcGxheVRleHQ+WzE3NV08L0Rpc3BsYXlUZXh0PjxyZWNvcmQ+
PHJlYy1udW1iZXI+MTQxPC9yZWMtbnVtYmVyPjxmb3JlaWduLWtleXM+PGtleSBhcHA9IkVOIiBk
Yi1pZD0ieGFldnpmZDlsd2F4c2Nlc3cwYzU5ZGVlMmVldjllZWZhdHZ0IiB0aW1lc3RhbXA9IjE3
MzM4NTk5NTYiPjE0MTwva2V5PjwvZm9yZWlnbi1rZXlzPjxyZWYtdHlwZSBuYW1lPSJKb3VybmFs
IEFydGljbGUiPjE3PC9yZWYtdHlwZT48Y29udHJpYnV0b3JzPjxhdXRob3JzPjxhdXRob3I+TW9p
c2UsIFAuIEEuPC9hdXRob3I+PGF1dGhvcj5TYWtvdWxhcywgRy48L2F1dGhvcj48YXV0aG9yPkZv
cnJlc3QsIEEuPC9hdXRob3I+PGF1dGhvcj5TY2hlbnRhZywgSi4gSi48L2F1dGhvcj48L2F1dGhv
cnM+PC9jb250cmlidXRvcnM+PGF1dGgtYWRkcmVzcz5Vbml2ZXJzaXR5IG9mIHRoZSBQYWNpZmlj
IFNjaG9vbCBvZiBQaGFybWFjeSBhbmQgU2FuIERpZWdvIFZBIE1lZGljYWwgQ2VudGVyLCBTYW4g
RGllZ28sIENhbGlmb3JuaWEgOTIxNjEsIFVTQS4gcF9tb2lzZUB5YWhvby5jb208L2F1dGgtYWRk
cmVzcz48dGl0bGVzPjx0aXRsZT5WYW5jb215Y2luIGluIHZpdHJvIGJhY3RlcmljaWRhbCBhY3Rp
dml0eSBhbmQgaXRzIHJlbGF0aW9uc2hpcCB0byBlZmZpY2FjeSBpbiBjbGVhcmFuY2Ugb2YgbWV0
aGljaWxsaW4tcmVzaXN0YW50IFN0YXBoeWxvY29jY3VzIGF1cmV1cyBiYWN0ZXJlbWlhPC90aXRs
ZT48c2Vjb25kYXJ5LXRpdGxlPkFudGltaWNyb2IgQWdlbnRzIENoZW1vdGhlcjwvc2Vjb25kYXJ5
LXRpdGxlPjwvdGl0bGVzPjxwZXJpb2RpY2FsPjxmdWxsLXRpdGxlPkFudGltaWNyb2IgQWdlbnRz
IENoZW1vdGhlcjwvZnVsbC10aXRsZT48L3BlcmlvZGljYWw+PHBhZ2VzPjI1ODItNjwvcGFnZXM+
PHZvbHVtZT41MTwvdm9sdW1lPjxudW1iZXI+NzwvbnVtYmVyPjxlZGl0aW9uPjIwMDcwNDIzPC9l
ZGl0aW9uPjxrZXl3b3Jkcz48a2V5d29yZD5BZ2VkPC9rZXl3b3JkPjxrZXl3b3JkPkFnZWQsIDgw
IGFuZCBvdmVyPC9rZXl3b3JkPjxrZXl3b3JkPkFudGktQmFjdGVyaWFsIEFnZW50cy8qdGhlcmFw
ZXV0aWMgdXNlPC9rZXl3b3JkPjxrZXl3b3JkPkJhY3RlcmVtaWEvKmRydWcgdGhlcmFweTwva2V5
d29yZD48a2V5d29yZD5CYWN0ZXJpYWwgUHJvdGVpbnMvbWV0YWJvbGlzbTwva2V5d29yZD48a2V5
d29yZD5Db2xvbnkgQ291bnQsIE1pY3JvYmlhbDwva2V5d29yZD48a2V5d29yZD5GZW1hbGU8L2tl
eXdvcmQ+PGtleXdvcmQ+SGVtb2x5c2luIFByb3RlaW5zL21ldGFib2xpc208L2tleXdvcmQ+PGtl
eXdvcmQ+SHVtYW5zPC9rZXl3b3JkPjxrZXl3b3JkPkluIFZpdHJvIFRlY2huaXF1ZXM8L2tleXdv
cmQ+PGtleXdvcmQ+TWFsZTwva2V5d29yZD48a2V5d29yZD4qTWV0aGljaWxsaW4gUmVzaXN0YW5j
ZTwva2V5d29yZD48a2V5d29yZD5NaWNyb2JpYWwgU2Vuc2l0aXZpdHkgVGVzdHM8L2tleXdvcmQ+
PGtleXdvcmQ+TWlkZGxlIEFnZWQ8L2tleXdvcmQ+PGtleXdvcmQ+UHJvc3BlY3RpdmUgU3R1ZGll
czwva2V5d29yZD48a2V5d29yZD5TdGFwaHlsb2NvY2NhbCBJbmZlY3Rpb25zLypkcnVnIHRoZXJh
cHk8L2tleXdvcmQ+PGtleXdvcmQ+U3RhcGh5bG9jb2NjdXMgYXVyZXVzLypkcnVnIGVmZmVjdHMv
aXNvbGF0aW9uICZhbXA7IHB1cmlmaWNhdGlvbjwva2V5d29yZD48a2V5d29yZD5UaW1lIEZhY3Rv
cnM8L2tleXdvcmQ+PGtleXdvcmQ+VmFuY29teWNpbi8qdGhlcmFwZXV0aWMgdXNlPC9rZXl3b3Jk
Pjwva2V5d29yZHM+PGRhdGVzPjx5ZWFyPjIwMDc8L3llYXI+PHB1Yi1kYXRlcz48ZGF0ZT5KdWw8
L2RhdGU+PC9wdWItZGF0ZXM+PC9kYXRlcz48aXNibj4wMDY2LTQ4MDQgKFByaW50KSYjeEQ7MTA5
OC02NTk2IChFbGVjdHJvbmljKSYjeEQ7MDA2Ni00ODA0IChMaW5raW5nKTwvaXNibj48YWNjZXNz
aW9uLW51bT4xNzQ1MjQ4ODwvYWNjZXNzaW9uLW51bT48dXJscz48cmVsYXRlZC11cmxzPjx1cmw+
aHR0cHM6Ly93d3cubmNiaS5ubG0ubmloLmdvdi9wdWJtZWQvMTc0NTI0ODg8L3VybD48L3JlbGF0
ZWQtdXJscz48L3VybHM+PGN1c3RvbTI+UE1DMTkxMzI4NDwvY3VzdG9tMj48ZWxlY3Ryb25pYy1y
ZXNvdXJjZS1udW0+MTAuMTEyOC9BQUMuMDA5MzktMDY8L2VsZWN0cm9uaWMtcmVzb3VyY2UtbnVt
PjxyZW1vdGUtZGF0YWJhc2UtbmFtZT5NZWRsaW5lPC9yZW1vdGUtZGF0YWJhc2UtbmFtZT48cmVt
b3RlLWRhdGFiYXNlLXByb3ZpZGVyPk5MTTwvcmVtb3RlLWRhdGFiYXNlLXByb3ZpZGVyPjwvcmVj
b3JkPjwvQ2l0ZT48L0VuZE5vdGU+
</w:fldData>
        </w:fldChar>
      </w:r>
      <w:r w:rsidR="00EB5F7B" w:rsidRPr="001E3493">
        <w:instrText xml:space="preserve"> ADDIN EN.CITE </w:instrText>
      </w:r>
      <w:r w:rsidR="00EB5F7B" w:rsidRPr="001E3493">
        <w:fldChar w:fldCharType="begin">
          <w:fldData xml:space="preserve">PEVuZE5vdGU+PENpdGU+PEF1dGhvcj5Nb2lzZTwvQXV0aG9yPjxZZWFyPjIwMDc8L1llYXI+PFJl
Y051bT4xNDE8L1JlY051bT48RGlzcGxheVRleHQ+WzE3NV08L0Rpc3BsYXlUZXh0PjxyZWNvcmQ+
PHJlYy1udW1iZXI+MTQxPC9yZWMtbnVtYmVyPjxmb3JlaWduLWtleXM+PGtleSBhcHA9IkVOIiBk
Yi1pZD0ieGFldnpmZDlsd2F4c2Nlc3cwYzU5ZGVlMmVldjllZWZhdHZ0IiB0aW1lc3RhbXA9IjE3
MzM4NTk5NTYiPjE0MTwva2V5PjwvZm9yZWlnbi1rZXlzPjxyZWYtdHlwZSBuYW1lPSJKb3VybmFs
IEFydGljbGUiPjE3PC9yZWYtdHlwZT48Y29udHJpYnV0b3JzPjxhdXRob3JzPjxhdXRob3I+TW9p
c2UsIFAuIEEuPC9hdXRob3I+PGF1dGhvcj5TYWtvdWxhcywgRy48L2F1dGhvcj48YXV0aG9yPkZv
cnJlc3QsIEEuPC9hdXRob3I+PGF1dGhvcj5TY2hlbnRhZywgSi4gSi48L2F1dGhvcj48L2F1dGhv
cnM+PC9jb250cmlidXRvcnM+PGF1dGgtYWRkcmVzcz5Vbml2ZXJzaXR5IG9mIHRoZSBQYWNpZmlj
IFNjaG9vbCBvZiBQaGFybWFjeSBhbmQgU2FuIERpZWdvIFZBIE1lZGljYWwgQ2VudGVyLCBTYW4g
RGllZ28sIENhbGlmb3JuaWEgOTIxNjEsIFVTQS4gcF9tb2lzZUB5YWhvby5jb208L2F1dGgtYWRk
cmVzcz48dGl0bGVzPjx0aXRsZT5WYW5jb215Y2luIGluIHZpdHJvIGJhY3RlcmljaWRhbCBhY3Rp
dml0eSBhbmQgaXRzIHJlbGF0aW9uc2hpcCB0byBlZmZpY2FjeSBpbiBjbGVhcmFuY2Ugb2YgbWV0
aGljaWxsaW4tcmVzaXN0YW50IFN0YXBoeWxvY29jY3VzIGF1cmV1cyBiYWN0ZXJlbWlhPC90aXRs
ZT48c2Vjb25kYXJ5LXRpdGxlPkFudGltaWNyb2IgQWdlbnRzIENoZW1vdGhlcjwvc2Vjb25kYXJ5
LXRpdGxlPjwvdGl0bGVzPjxwZXJpb2RpY2FsPjxmdWxsLXRpdGxlPkFudGltaWNyb2IgQWdlbnRz
IENoZW1vdGhlcjwvZnVsbC10aXRsZT48L3BlcmlvZGljYWw+PHBhZ2VzPjI1ODItNjwvcGFnZXM+
PHZvbHVtZT41MTwvdm9sdW1lPjxudW1iZXI+NzwvbnVtYmVyPjxlZGl0aW9uPjIwMDcwNDIzPC9l
ZGl0aW9uPjxrZXl3b3Jkcz48a2V5d29yZD5BZ2VkPC9rZXl3b3JkPjxrZXl3b3JkPkFnZWQsIDgw
IGFuZCBvdmVyPC9rZXl3b3JkPjxrZXl3b3JkPkFudGktQmFjdGVyaWFsIEFnZW50cy8qdGhlcmFw
ZXV0aWMgdXNlPC9rZXl3b3JkPjxrZXl3b3JkPkJhY3RlcmVtaWEvKmRydWcgdGhlcmFweTwva2V5
d29yZD48a2V5d29yZD5CYWN0ZXJpYWwgUHJvdGVpbnMvbWV0YWJvbGlzbTwva2V5d29yZD48a2V5
d29yZD5Db2xvbnkgQ291bnQsIE1pY3JvYmlhbDwva2V5d29yZD48a2V5d29yZD5GZW1hbGU8L2tl
eXdvcmQ+PGtleXdvcmQ+SGVtb2x5c2luIFByb3RlaW5zL21ldGFib2xpc208L2tleXdvcmQ+PGtl
eXdvcmQ+SHVtYW5zPC9rZXl3b3JkPjxrZXl3b3JkPkluIFZpdHJvIFRlY2huaXF1ZXM8L2tleXdv
cmQ+PGtleXdvcmQ+TWFsZTwva2V5d29yZD48a2V5d29yZD4qTWV0aGljaWxsaW4gUmVzaXN0YW5j
ZTwva2V5d29yZD48a2V5d29yZD5NaWNyb2JpYWwgU2Vuc2l0aXZpdHkgVGVzdHM8L2tleXdvcmQ+
PGtleXdvcmQ+TWlkZGxlIEFnZWQ8L2tleXdvcmQ+PGtleXdvcmQ+UHJvc3BlY3RpdmUgU3R1ZGll
czwva2V5d29yZD48a2V5d29yZD5TdGFwaHlsb2NvY2NhbCBJbmZlY3Rpb25zLypkcnVnIHRoZXJh
cHk8L2tleXdvcmQ+PGtleXdvcmQ+U3RhcGh5bG9jb2NjdXMgYXVyZXVzLypkcnVnIGVmZmVjdHMv
aXNvbGF0aW9uICZhbXA7IHB1cmlmaWNhdGlvbjwva2V5d29yZD48a2V5d29yZD5UaW1lIEZhY3Rv
cnM8L2tleXdvcmQ+PGtleXdvcmQ+VmFuY29teWNpbi8qdGhlcmFwZXV0aWMgdXNlPC9rZXl3b3Jk
Pjwva2V5d29yZHM+PGRhdGVzPjx5ZWFyPjIwMDc8L3llYXI+PHB1Yi1kYXRlcz48ZGF0ZT5KdWw8
L2RhdGU+PC9wdWItZGF0ZXM+PC9kYXRlcz48aXNibj4wMDY2LTQ4MDQgKFByaW50KSYjeEQ7MTA5
OC02NTk2IChFbGVjdHJvbmljKSYjeEQ7MDA2Ni00ODA0IChMaW5raW5nKTwvaXNibj48YWNjZXNz
aW9uLW51bT4xNzQ1MjQ4ODwvYWNjZXNzaW9uLW51bT48dXJscz48cmVsYXRlZC11cmxzPjx1cmw+
aHR0cHM6Ly93d3cubmNiaS5ubG0ubmloLmdvdi9wdWJtZWQvMTc0NTI0ODg8L3VybD48L3JlbGF0
ZWQtdXJscz48L3VybHM+PGN1c3RvbTI+UE1DMTkxMzI4NDwvY3VzdG9tMj48ZWxlY3Ryb25pYy1y
ZXNvdXJjZS1udW0+MTAuMTEyOC9BQUMuMDA5MzktMDY8L2VsZWN0cm9uaWMtcmVzb3VyY2UtbnVt
PjxyZW1vdGUtZGF0YWJhc2UtbmFtZT5NZWRsaW5lPC9yZW1vdGUtZGF0YWJhc2UtbmFtZT48cmVt
b3RlLWRhdGFiYXNlLXByb3ZpZGVyPk5MTTwvcmVtb3RlLWRhdGFiYXNlLXByb3ZpZGVyPjwvcmVj
b3JkPjwvQ2l0ZT48L0VuZE5vdGU+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[175]</w:t>
      </w:r>
      <w:r w:rsidRPr="001E3493">
        <w:fldChar w:fldCharType="end"/>
      </w:r>
      <w:r w:rsidRPr="001E3493">
        <w:t xml:space="preserve">. In our study, the infected groups reached a maximum plasma </w:t>
      </w:r>
      <w:r w:rsidRPr="001E3493">
        <w:lastRenderedPageBreak/>
        <w:t xml:space="preserve">concentration of 2.27 </w:t>
      </w:r>
      <w:proofErr w:type="gramStart"/>
      <w:r w:rsidRPr="001E3493">
        <w:t>µg</w:t>
      </w:r>
      <w:proofErr w:type="gramEnd"/>
      <w:r w:rsidRPr="001E3493">
        <w:t xml:space="preserve">/mL on day 1, with a sustained release lasting only 72 hours (3 days).   </w:t>
      </w:r>
    </w:p>
    <w:p w14:paraId="68F55E15" w14:textId="03FBCBA3" w:rsidR="00E96E89" w:rsidRPr="001E3493" w:rsidRDefault="00E96E89" w:rsidP="004410D8">
      <w:pPr>
        <w:pStyle w:val="NormalWeb"/>
        <w:spacing w:before="0" w:beforeAutospacing="0" w:after="0" w:afterAutospacing="0"/>
      </w:pPr>
      <w:r w:rsidRPr="001E3493">
        <w:t xml:space="preserve">Systemic treatments often result in delayed clearance compared to localized treatments due to challenges in achieving sufficient drug concentrations at the infection site, particularly in necrotic or </w:t>
      </w:r>
      <w:proofErr w:type="spellStart"/>
      <w:r w:rsidRPr="001E3493">
        <w:t>devascularized</w:t>
      </w:r>
      <w:proofErr w:type="spellEnd"/>
      <w:r w:rsidRPr="001E3493">
        <w:t xml:space="preserve"> tissues </w:t>
      </w:r>
      <w:r w:rsidRPr="001E3493">
        <w:fldChar w:fldCharType="begin"/>
      </w:r>
      <w:r w:rsidR="00EB5F7B" w:rsidRPr="001E3493">
        <w:instrText xml:space="preserve"> ADDIN EN.CITE &lt;EndNote&gt;&lt;Cite&gt;&lt;Author&gt;Alt Volker&lt;/Author&gt;&lt;Year&gt;2015&lt;/Year&gt;&lt;RecNum&gt;154&lt;/RecNum&gt;&lt;DisplayText&gt;[176]&lt;/DisplayText&gt;&lt;record&gt;&lt;rec-number&gt;154&lt;/rec-number&gt;&lt;foreign-keys&gt;&lt;key app="EN" db-id="xaevzfd9lwaxscesw0c59dee2eev9eefatvt" timestamp="1734532689"&gt;154&lt;/key&gt;&lt;/foreign-keys&gt;&lt;ref-type name="Journal Article"&gt;17&lt;/ref-type&gt;&lt;contributors&gt;&lt;authors&gt;&lt;author&gt;Alt Volker, Jorg Franke, Reinhard Schnettler&lt;/author&gt;&lt;/authors&gt;&lt;/contributors&gt;&lt;titles&gt;&lt;title&gt;Local Delivery of Antibiotics in the Surgical Treatment of Bone Infections&lt;/title&gt;&lt;secondary-title&gt;Techniques in orthopaedics&lt;/secondary-title&gt;&lt;/titles&gt;&lt;periodical&gt;&lt;full-title&gt;Techniques in orthopaedics&lt;/full-title&gt;&lt;/periodical&gt;&lt;pages&gt;230-235&lt;/pages&gt;&lt;volume&gt;30&lt;/volume&gt;&lt;number&gt;4&lt;/number&gt;&lt;dates&gt;&lt;year&gt;2015&lt;/year&gt;&lt;/dates&gt;&lt;isbn&gt;2333-0600&lt;/isbn&gt;&lt;urls&gt;&lt;/urls&gt;&lt;/record&gt;&lt;/Cite&gt;&lt;/EndNote&gt;</w:instrText>
      </w:r>
      <w:r w:rsidRPr="001E3493">
        <w:fldChar w:fldCharType="separate"/>
      </w:r>
      <w:r w:rsidR="00EB5F7B" w:rsidRPr="001E3493">
        <w:rPr>
          <w:noProof/>
        </w:rPr>
        <w:t>[176]</w:t>
      </w:r>
      <w:r w:rsidRPr="001E3493">
        <w:fldChar w:fldCharType="end"/>
      </w:r>
      <w:r w:rsidRPr="001E3493">
        <w:t xml:space="preserve">. The local route of administration used in our study, on the other hand, creates an environment lethal to bacteria, including those within biofilms, which are notoriously difficult to treat with systemic antibiotics. This makes local delivery ideal for both prophylaxis and initial infection control. While clinical practice often targets vancomycin plasma trough levels of 15–20 µg/ml </w:t>
      </w:r>
      <w:r w:rsidRPr="001E3493">
        <w:fldChar w:fldCharType="begin"/>
      </w:r>
      <w:r w:rsidR="00EB5F7B" w:rsidRPr="001E3493">
        <w:instrText xml:space="preserve"> ADDIN EN.CITE &lt;EndNote&gt;&lt;Cite&gt;&lt;Author&gt;C. Andrew DeRyke&lt;/Author&gt;&lt;Year&gt;2009&lt;/Year&gt;&lt;RecNum&gt;139&lt;/RecNum&gt;&lt;DisplayText&gt;[177]&lt;/DisplayText&gt;&lt;record&gt;&lt;rec-number&gt;139&lt;/rec-number&gt;&lt;foreign-keys&gt;&lt;key app="EN" db-id="xaevzfd9lwaxscesw0c59dee2eev9eefatvt" timestamp="1733859943"&gt;139&lt;/key&gt;&lt;/foreign-keys&gt;&lt;ref-type name="Journal Article"&gt;17&lt;/ref-type&gt;&lt;contributors&gt;&lt;authors&gt;&lt;author&gt;C. Andrew DeRyke, PharmD, and Donald P. Alexander, BS, PharmD&lt;/author&gt;&lt;/authors&gt;&lt;/contributors&gt;&lt;titles&gt;&lt;title&gt;Optimizing Vancomycin Dosing Through Pharmacodynamic Assessment Targeting Area Under the Concentration-Time Curve/Minimum Inhibitory Concentration&lt;/title&gt;&lt;secondary-title&gt;Hospital Pharmacy&lt;/secondary-title&gt;&lt;/titles&gt;&lt;periodical&gt;&lt;full-title&gt;Hospital Pharmacy&lt;/full-title&gt;&lt;/periodical&gt;&lt;pages&gt;751–765&lt;/pages&gt;&lt;volume&gt;44&lt;/volume&gt;&lt;dates&gt;&lt;year&gt;2009&lt;/year&gt;&lt;/dates&gt;&lt;urls&gt;&lt;/urls&gt;&lt;/record&gt;&lt;/Cite&gt;&lt;/EndNote&gt;</w:instrText>
      </w:r>
      <w:r w:rsidRPr="001E3493">
        <w:fldChar w:fldCharType="separate"/>
      </w:r>
      <w:r w:rsidR="00EB5F7B" w:rsidRPr="001E3493">
        <w:rPr>
          <w:noProof/>
        </w:rPr>
        <w:t>[177]</w:t>
      </w:r>
      <w:r w:rsidRPr="001E3493">
        <w:fldChar w:fldCharType="end"/>
      </w:r>
      <w:r w:rsidRPr="001E3493">
        <w:t>, studies demonstrate that local delivery can achieve significantly higher concentrations in bone and soft tissues. For instance, in study conducted by working et. al</w:t>
      </w:r>
      <w:r w:rsidRPr="001E3493">
        <w:fldChar w:fldCharType="begin">
          <w:fldData xml:space="preserve">PEVuZE5vdGU+PENpdGU+PEF1dGhvcj5Xb3JraW5nPC9BdXRob3I+PFllYXI+MjAxNzwvWWVhcj48
UmVjTnVtPjEzODwvUmVjTnVtPjxEaXNwbGF5VGV4dD5bMTc4XTwvRGlzcGxheVRleHQ+PHJlY29y
ZD48cmVjLW51bWJlcj4xMzg8L3JlYy1udW1iZXI+PGZvcmVpZ24ta2V5cz48a2V5IGFwcD0iRU4i
IGRiLWlkPSJ4YWV2emZkOWx3YXhzY2VzdzBjNTlkZWUyZWV2OWVlZmF0dnQiIHRpbWVzdGFtcD0i
MTczMzg1OTk0MSI+MTM4PC9rZXk+PC9mb3JlaWduLWtleXM+PHJlZi10eXBlIG5hbWU9IkpvdXJu
YWwgQXJ0aWNsZSI+MTc8L3JlZi10eXBlPjxjb250cmlidXRvcnM+PGF1dGhvcnM+PGF1dGhvcj5X
b3JraW5nLCBaLiBNLjwvYXV0aG9yPjxhdXRob3I+RnJlZGVyaWtzZW4sIEguPC9hdXRob3I+PGF1
dGhvcj5EcmV3LCBBLjwvYXV0aG9yPjxhdXRob3I+TG9jLUNhcnJpbGxvLCBDLjwvYXV0aG9yPjxh
dXRob3I+S3ViaWFrLCBFLiBOLjwvYXV0aG9yPjwvYXV0aG9ycz48L2NvbnRyaWJ1dG9ycz48YXV0
aC1hZGRyZXNzPlVuaXZlcnNpdHkgb2YgVXRhaCBEZXBhcnRtZW50IG9mIE9ydGhvcGFlZGljIFN1
cmdlcnksIFNhbHQgTGFrZSBDaXR5LCBVVCwgVVNBLiBFbGVjdHJvbmljIGFkZHJlc3M6IHphY2hh
cnkud29ya2luZ0Boc2MudXRhaC5lZHUuJiN4RDtVbml2ZXJzaXR5IG9mIFV0YWggVW5kZXJncmFk
dWF0ZSBQcm9ncmFtLCBTYWx0IExha2UgQ2l0eSwgVVQsIFVTQS4mI3hEO1VuaXZlcnNpdHkgb2Yg
VXRhaCBEZXBhcnRtZW50IG9mIE9ydGhvcGFlZGljIFN1cmdlcnksIFNhbHQgTGFrZSBDaXR5LCBV
VCwgVVNBLiYjeEQ7VkEgU2FsdCBMYWtlIENpdHkgSGVhbHRoIENhcmUgU3lzdGVtLCBTYWx0IExh
a2UgQ2l0eSwgVVQsIFVTQS48L2F1dGgtYWRkcmVzcz48dGl0bGVzPjx0aXRsZT5Cb25lIHBlbmV0
cmFuY2Ugb2YgbG9jYWxseSBhZG1pbmlzdGVyZWQgdmFuY29teWNpbiBwb3dkZXIgaW4gYSByYXQg
ZmVtdXIgZnJhY3R1cmUgbW9kZWw8L3RpdGxlPjxzZWNvbmRhcnktdGl0bGU+SW5qdXJ5PC9zZWNv
bmRhcnktdGl0bGU+PC90aXRsZXM+PHBlcmlvZGljYWw+PGZ1bGwtdGl0bGU+SW5qdXJ5PC9mdWxs
LXRpdGxlPjwvcGVyaW9kaWNhbD48cGFnZXM+MTQ1OS0xNDY1PC9wYWdlcz48dm9sdW1lPjQ4PC92
b2x1bWU+PG51bWJlcj43PC9udW1iZXI+PGVkaXRpb24+MjAxNzA0MjE8L2VkaXRpb24+PGtleXdv
cmRzPjxrZXl3b3JkPkFuaW1hbHM8L2tleXdvcmQ+PGtleXdvcmQ+QW50aS1CYWN0ZXJpYWwgQWdl
bnRzLyphZG1pbmlzdHJhdGlvbiAmYW1wOyBkb3NhZ2UvKnBoYXJtYWNva2luZXRpY3MvcGhhcm1h
Y29sb2d5PC9rZXl3b3JkPjxrZXl3b3JkPkRlYnJpZGVtZW50PC9rZXl3b3JkPjxrZXl3b3JkPipE
aXNlYXNlIE1vZGVscywgQW5pbWFsPC9rZXl3b3JkPjxrZXl3b3JkPkZlbW9yYWwgRnJhY3R1cmVz
L2RydWcgdGhlcmFweS8qbWV0YWJvbGlzbS9taWNyb2Jpb2xvZ3k8L2tleXdvcmQ+PGtleXdvcmQ+
RmVtdXIvZHJ1ZyBlZmZlY3RzLyptZXRhYm9saXNtPC9rZXl3b3JkPjxrZXl3b3JkPkZyYWN0dXJl
cywgT3Blbi9kcnVnIHRoZXJhcHkvbWV0YWJvbGlzbS9taWNyb2Jpb2xvZ3k8L2tleXdvcmQ+PGtl
eXdvcmQ+UG93ZGVyczwva2V5d29yZD48a2V5d29yZD5SYXRzPC9rZXl3b3JkPjxrZXl3b3JkPlJh
dHMsIFNwcmFndWUtRGF3bGV5PC9rZXl3b3JkPjxrZXl3b3JkPlN0YXBoeWxvY29jY2FsIEluZmVj
dGlvbnMvcHJldmVudGlvbiAmYW1wOyBjb250cm9sPC9rZXl3b3JkPjxrZXl3b3JkPlN1cmdpY2Fs
IFdvdW5kIEluZmVjdGlvbi9wcmV2ZW50aW9uICZhbXA7IGNvbnRyb2w8L2tleXdvcmQ+PGtleXdv
cmQ+VmFuY29teWNpbi8qYWRtaW5pc3RyYXRpb24gJmFtcDsgZG9zYWdlLypwaGFybWFjb2tpbmV0
aWNzL3BoYXJtYWNvbG9neTwva2V5d29yZD48a2V5d29yZD5BbnRpYmlvdGljPC9rZXl3b3JkPjxr
ZXl3b3JkPkJhc2ljIHNjaWVuY2U8L2tleXdvcmQ+PGtleXdvcmQ+SW5qdXJ5IG1vZGVsPC9rZXl3
b3JkPjxrZXl3b3JkPkxvY2FsIGRlbGl2ZXJ5PC9rZXl3b3JkPjxrZXl3b3JkPlJhdCBzdHVkeTwv
a2V5d29yZD48a2V5d29yZD5WYW5jb215Y2luPC9rZXl3b3JkPjwva2V5d29yZHM+PGRhdGVzPjx5
ZWFyPjIwMTc8L3llYXI+PHB1Yi1kYXRlcz48ZGF0ZT5KdWw8L2RhdGU+PC9wdWItZGF0ZXM+PC9k
YXRlcz48aXNibj4xODc5LTAyNjcgKEVsZWN0cm9uaWMpJiN4RDswMDIwLTEzODMgKExpbmtpbmcp
PC9pc2JuPjxhY2Nlc3Npb24tbnVtPjI4NDU2MzY4PC9hY2Nlc3Npb24tbnVtPjx1cmxzPjxyZWxh
dGVkLXVybHM+PHVybD5odHRwczovL3d3dy5uY2JpLm5sbS5uaWguZ292L3B1Ym1lZC8yODQ1NjM2
ODwvdXJsPjwvcmVsYXRlZC11cmxzPjwvdXJscz48ZWxlY3Ryb25pYy1yZXNvdXJjZS1udW0+MTAu
MTAxNi9qLmluanVyeS4yMDE3LjA0LjA0MDwvZWxlY3Ryb25pYy1yZXNvdXJjZS1udW0+PHJlbW90
ZS1kYXRhYmFzZS1uYW1lPk1lZGxpbmU8L3JlbW90ZS1kYXRhYmFzZS1uYW1lPjxyZW1vdGUtZGF0
YWJhc2UtcHJvdmlkZXI+TkxNPC9yZW1vdGUtZGF0YWJhc2UtcHJvdmlkZXI+PC9yZWNvcmQ+PC9D
aXRlPjwvRW5kTm90ZT4A
</w:fldData>
        </w:fldChar>
      </w:r>
      <w:r w:rsidR="00EB5F7B" w:rsidRPr="001E3493">
        <w:instrText xml:space="preserve"> ADDIN EN.CITE </w:instrText>
      </w:r>
      <w:r w:rsidR="00EB5F7B" w:rsidRPr="001E3493">
        <w:fldChar w:fldCharType="begin">
          <w:fldData xml:space="preserve">PEVuZE5vdGU+PENpdGU+PEF1dGhvcj5Xb3JraW5nPC9BdXRob3I+PFllYXI+MjAxNzwvWWVhcj48
UmVjTnVtPjEzODwvUmVjTnVtPjxEaXNwbGF5VGV4dD5bMTc4XTwvRGlzcGxheVRleHQ+PHJlY29y
ZD48cmVjLW51bWJlcj4xMzg8L3JlYy1udW1iZXI+PGZvcmVpZ24ta2V5cz48a2V5IGFwcD0iRU4i
IGRiLWlkPSJ4YWV2emZkOWx3YXhzY2VzdzBjNTlkZWUyZWV2OWVlZmF0dnQiIHRpbWVzdGFtcD0i
MTczMzg1OTk0MSI+MTM4PC9rZXk+PC9mb3JlaWduLWtleXM+PHJlZi10eXBlIG5hbWU9IkpvdXJu
YWwgQXJ0aWNsZSI+MTc8L3JlZi10eXBlPjxjb250cmlidXRvcnM+PGF1dGhvcnM+PGF1dGhvcj5X
b3JraW5nLCBaLiBNLjwvYXV0aG9yPjxhdXRob3I+RnJlZGVyaWtzZW4sIEguPC9hdXRob3I+PGF1
dGhvcj5EcmV3LCBBLjwvYXV0aG9yPjxhdXRob3I+TG9jLUNhcnJpbGxvLCBDLjwvYXV0aG9yPjxh
dXRob3I+S3ViaWFrLCBFLiBOLjwvYXV0aG9yPjwvYXV0aG9ycz48L2NvbnRyaWJ1dG9ycz48YXV0
aC1hZGRyZXNzPlVuaXZlcnNpdHkgb2YgVXRhaCBEZXBhcnRtZW50IG9mIE9ydGhvcGFlZGljIFN1
cmdlcnksIFNhbHQgTGFrZSBDaXR5LCBVVCwgVVNBLiBFbGVjdHJvbmljIGFkZHJlc3M6IHphY2hh
cnkud29ya2luZ0Boc2MudXRhaC5lZHUuJiN4RDtVbml2ZXJzaXR5IG9mIFV0YWggVW5kZXJncmFk
dWF0ZSBQcm9ncmFtLCBTYWx0IExha2UgQ2l0eSwgVVQsIFVTQS4mI3hEO1VuaXZlcnNpdHkgb2Yg
VXRhaCBEZXBhcnRtZW50IG9mIE9ydGhvcGFlZGljIFN1cmdlcnksIFNhbHQgTGFrZSBDaXR5LCBV
VCwgVVNBLiYjeEQ7VkEgU2FsdCBMYWtlIENpdHkgSGVhbHRoIENhcmUgU3lzdGVtLCBTYWx0IExh
a2UgQ2l0eSwgVVQsIFVTQS48L2F1dGgtYWRkcmVzcz48dGl0bGVzPjx0aXRsZT5Cb25lIHBlbmV0
cmFuY2Ugb2YgbG9jYWxseSBhZG1pbmlzdGVyZWQgdmFuY29teWNpbiBwb3dkZXIgaW4gYSByYXQg
ZmVtdXIgZnJhY3R1cmUgbW9kZWw8L3RpdGxlPjxzZWNvbmRhcnktdGl0bGU+SW5qdXJ5PC9zZWNv
bmRhcnktdGl0bGU+PC90aXRsZXM+PHBlcmlvZGljYWw+PGZ1bGwtdGl0bGU+SW5qdXJ5PC9mdWxs
LXRpdGxlPjwvcGVyaW9kaWNhbD48cGFnZXM+MTQ1OS0xNDY1PC9wYWdlcz48dm9sdW1lPjQ4PC92
b2x1bWU+PG51bWJlcj43PC9udW1iZXI+PGVkaXRpb24+MjAxNzA0MjE8L2VkaXRpb24+PGtleXdv
cmRzPjxrZXl3b3JkPkFuaW1hbHM8L2tleXdvcmQ+PGtleXdvcmQ+QW50aS1CYWN0ZXJpYWwgQWdl
bnRzLyphZG1pbmlzdHJhdGlvbiAmYW1wOyBkb3NhZ2UvKnBoYXJtYWNva2luZXRpY3MvcGhhcm1h
Y29sb2d5PC9rZXl3b3JkPjxrZXl3b3JkPkRlYnJpZGVtZW50PC9rZXl3b3JkPjxrZXl3b3JkPipE
aXNlYXNlIE1vZGVscywgQW5pbWFsPC9rZXl3b3JkPjxrZXl3b3JkPkZlbW9yYWwgRnJhY3R1cmVz
L2RydWcgdGhlcmFweS8qbWV0YWJvbGlzbS9taWNyb2Jpb2xvZ3k8L2tleXdvcmQ+PGtleXdvcmQ+
RmVtdXIvZHJ1ZyBlZmZlY3RzLyptZXRhYm9saXNtPC9rZXl3b3JkPjxrZXl3b3JkPkZyYWN0dXJl
cywgT3Blbi9kcnVnIHRoZXJhcHkvbWV0YWJvbGlzbS9taWNyb2Jpb2xvZ3k8L2tleXdvcmQ+PGtl
eXdvcmQ+UG93ZGVyczwva2V5d29yZD48a2V5d29yZD5SYXRzPC9rZXl3b3JkPjxrZXl3b3JkPlJh
dHMsIFNwcmFndWUtRGF3bGV5PC9rZXl3b3JkPjxrZXl3b3JkPlN0YXBoeWxvY29jY2FsIEluZmVj
dGlvbnMvcHJldmVudGlvbiAmYW1wOyBjb250cm9sPC9rZXl3b3JkPjxrZXl3b3JkPlN1cmdpY2Fs
IFdvdW5kIEluZmVjdGlvbi9wcmV2ZW50aW9uICZhbXA7IGNvbnRyb2w8L2tleXdvcmQ+PGtleXdv
cmQ+VmFuY29teWNpbi8qYWRtaW5pc3RyYXRpb24gJmFtcDsgZG9zYWdlLypwaGFybWFjb2tpbmV0
aWNzL3BoYXJtYWNvbG9neTwva2V5d29yZD48a2V5d29yZD5BbnRpYmlvdGljPC9rZXl3b3JkPjxr
ZXl3b3JkPkJhc2ljIHNjaWVuY2U8L2tleXdvcmQ+PGtleXdvcmQ+SW5qdXJ5IG1vZGVsPC9rZXl3
b3JkPjxrZXl3b3JkPkxvY2FsIGRlbGl2ZXJ5PC9rZXl3b3JkPjxrZXl3b3JkPlJhdCBzdHVkeTwv
a2V5d29yZD48a2V5d29yZD5WYW5jb215Y2luPC9rZXl3b3JkPjwva2V5d29yZHM+PGRhdGVzPjx5
ZWFyPjIwMTc8L3llYXI+PHB1Yi1kYXRlcz48ZGF0ZT5KdWw8L2RhdGU+PC9wdWItZGF0ZXM+PC9k
YXRlcz48aXNibj4xODc5LTAyNjcgKEVsZWN0cm9uaWMpJiN4RDswMDIwLTEzODMgKExpbmtpbmcp
PC9pc2JuPjxhY2Nlc3Npb24tbnVtPjI4NDU2MzY4PC9hY2Nlc3Npb24tbnVtPjx1cmxzPjxyZWxh
dGVkLXVybHM+PHVybD5odHRwczovL3d3dy5uY2JpLm5sbS5uaWguZ292L3B1Ym1lZC8yODQ1NjM2
ODwvdXJsPjwvcmVsYXRlZC11cmxzPjwvdXJscz48ZWxlY3Ryb25pYy1yZXNvdXJjZS1udW0+MTAu
MTAxNi9qLmluanVyeS4yMDE3LjA0LjA0MDwvZWxlY3Ryb25pYy1yZXNvdXJjZS1udW0+PHJlbW90
ZS1kYXRhYmFzZS1uYW1lPk1lZGxpbmU8L3JlbW90ZS1kYXRhYmFzZS1uYW1lPjxyZW1vdGUtZGF0
YWJhc2UtcHJvdmlkZXI+TkxNPC9yZW1vdGUtZGF0YWJhc2UtcHJvdmlkZXI+PC9yZWNvcmQ+PC9D
aXRlPjwvRW5kTm90ZT4A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[178]</w:t>
      </w:r>
      <w:r w:rsidRPr="001E3493">
        <w:fldChar w:fldCharType="end"/>
      </w:r>
      <w:r w:rsidRPr="001E3493">
        <w:t xml:space="preserve">, local application of vancomycin achieved peak bone concentrations of 199 mg/g, with plasma concentrations measuring just 1.8 </w:t>
      </w:r>
      <w:proofErr w:type="gramStart"/>
      <w:r w:rsidRPr="001E3493">
        <w:t>µg</w:t>
      </w:r>
      <w:proofErr w:type="gramEnd"/>
      <w:r w:rsidRPr="001E3493">
        <w:t xml:space="preserve">/mL, exceeding the minimum inhibitory concentration (MIC) required to inhibit bacterial growth. These high local concentrations create a potent antibacterial environment, while systemic absorption remains minimal. </w:t>
      </w:r>
    </w:p>
    <w:p w14:paraId="282728D7" w14:textId="762AEDE9" w:rsidR="00E96E89" w:rsidRPr="001E3493" w:rsidRDefault="00E96E89" w:rsidP="004410D8">
      <w:pPr>
        <w:pStyle w:val="NormalWeb"/>
        <w:spacing w:before="0" w:beforeAutospacing="0" w:after="0" w:afterAutospacing="0"/>
      </w:pPr>
      <w:r w:rsidRPr="001E3493">
        <w:t xml:space="preserve">However, despite the effectiveness of local delivery in achieving high initial concentrations, the rapid decrease in drug levels is a limitation. Concentrations can become undetectable within 96 hours </w:t>
      </w:r>
      <w:r w:rsidRPr="001E3493">
        <w:fldChar w:fldCharType="begin">
          <w:fldData xml:space="preserve">PEVuZE5vdGU+PENpdGU+PEF1dGhvcj5XdTwvQXV0aG9yPjxZZWFyPjIwMDY8L1llYXI+PFJlY051
bT4xNTM8L1JlY051bT48RGlzcGxheVRleHQ+WzE3OV08L0Rpc3BsYXlUZXh0PjxyZWNvcmQ+PHJl
Yy1udW1iZXI+MTUzPC9yZWMtbnVtYmVyPjxmb3JlaWduLWtleXM+PGtleSBhcHA9IkVOIiBkYi1p
ZD0ieGFldnpmZDlsd2F4c2Nlc3cwYzU5ZGVlMmVldjllZWZhdHZ0IiB0aW1lc3RhbXA9IjE3MzQ1
MzIyNzgiPjE1Mzwva2V5PjwvZm9yZWlnbi1rZXlzPjxyZWYtdHlwZSBuYW1lPSJKb3VybmFsIEFy
dGljbGUiPjE3PC9yZWYtdHlwZT48Y29udHJpYnV0b3JzPjxhdXRob3JzPjxhdXRob3I+V3UsIFAu
PC9hdXRob3I+PGF1dGhvcj5HcmFpbmdlciwgRC4gVy48L2F1dGhvcj48L2F1dGhvcnM+PC9jb250
cmlidXRvcnM+PGF1dGgtYWRkcmVzcz5EZXBhcnRtZW50IG9mIENoZW1pc3RyeSwgQ29sb3JhZG8g
U3RhdGUgVW5pdmVyc2l0eSwgRm9ydCBDb2xsaW5zLCBDTyA4MDUyMy0xODcyLCBVU0EuPC9hdXRo
LWFkZHJlc3M+PHRpdGxlcz48dGl0bGU+RHJ1Zy9kZXZpY2UgY29tYmluYXRpb25zIGZvciBsb2Nh
bCBkcnVnIHRoZXJhcGllcyBhbmQgaW5mZWN0aW9uIHByb3BoeWxheGlzPC90aXRsZT48c2Vjb25k
YXJ5LXRpdGxlPkJpb21hdGVyaWFsczwvc2Vjb25kYXJ5LXRpdGxlPjwvdGl0bGVzPjxwZXJpb2Rp
Y2FsPjxmdWxsLXRpdGxlPkJpb21hdGVyaWFsczwvZnVsbC10aXRsZT48L3BlcmlvZGljYWw+PHBh
Z2VzPjI0NTAtNjc8L3BhZ2VzPjx2b2x1bWU+Mjc8L3ZvbHVtZT48bnVtYmVyPjExPC9udW1iZXI+
PGVkaXRpb24+MjAwNTEyMDY8L2VkaXRpb24+PGtleXdvcmRzPjxrZXl3b3JkPkFuaW1hbHM8L2tl
eXdvcmQ+PGtleXdvcmQ+QW50aS1JbmZlY3RpdmUgQWdlbnRzL2FkbWluaXN0cmF0aW9uICZhbXA7
IGRvc2FnZTwva2V5d29yZD48a2V5d29yZD5CYW5kYWdlczwva2V5d29yZD48a2V5d29yZD5CaW9j
b21wYXRpYmxlIE1hdGVyaWFsczwva2V5d29yZD48a2V5d29yZD5DYXRoZXRlcml6YXRpb24sIENl
bnRyYWwgVmVub3VzPC9rZXl3b3JkPjxrZXl3b3JkPkNlcmVicm9zcGluYWwgRmx1aWQgU2h1bnRz
PC9rZXl3b3JkPjxrZXl3b3JkPkRleGFtZXRoYXNvbmUvYWRtaW5pc3RyYXRpb24gJmFtcDsgZG9z
YWdlPC9rZXl3b3JkPjxrZXl3b3JkPipEcnVnIERlbGl2ZXJ5IFN5c3RlbXM8L2tleXdvcmQ+PGtl
eXdvcmQ+KkRydWcgSW1wbGFudHM8L2tleXdvcmQ+PGtleXdvcmQ+R3Jvd3RoIFN1YnN0YW5jZXMv
YWRtaW5pc3RyYXRpb24gJmFtcDsgZG9zYWdlPC9rZXl3b3JkPjxrZXl3b3JkPkh1bWFuczwva2V5
d29yZD48a2V5d29yZD5NYXRlcmlhbHMgVGVzdGluZzwva2V5d29yZD48a2V5d29yZD4qUHJvc3Ro
ZXNlcyBhbmQgSW1wbGFudHM8L2tleXdvcmQ+PGtleXdvcmQ+UHJvc3RoZXNpcy1SZWxhdGVkIElu
ZmVjdGlvbnMvKnByZXZlbnRpb24gJmFtcDsgY29udHJvbDwva2V5d29yZD48a2V5d29yZD5SZWdl
bmVyYXRpb248L2tleXdvcmQ+PGtleXdvcmQ+U3RlbnRzPC9rZXl3b3JkPjxrZXl3b3JkPlVyaW5h
cnkgQ2F0aGV0ZXJpemF0aW9uPC9rZXl3b3JkPjwva2V5d29yZHM+PGRhdGVzPjx5ZWFyPjIwMDY8
L3llYXI+PHB1Yi1kYXRlcz48ZGF0ZT5BcHI8L2RhdGU+PC9wdWItZGF0ZXM+PC9kYXRlcz48aXNi
bj4wMTQyLTk2MTIgKFByaW50KSYjeEQ7MDE0Mi05NjEyIChMaW5raW5nKTwvaXNibj48YWNjZXNz
aW9uLW51bT4xNjMzNzI2NjwvYWNjZXNzaW9uLW51bT48dXJscz48cmVsYXRlZC11cmxzPjx1cmw+
aHR0cHM6Ly93d3cubmNiaS5ubG0ubmloLmdvdi9wdWJtZWQvMTYzMzcyNjY8L3VybD48L3JlbGF0
ZWQtdXJscz48L3VybHM+PGVsZWN0cm9uaWMtcmVzb3VyY2UtbnVtPjEwLjEwMTYvai5iaW9tYXRl
cmlhbHMuMjAwNS4xMS4wMzE8L2VsZWN0cm9uaWMtcmVzb3VyY2UtbnVtPjxyZW1vdGUtZGF0YWJh
c2UtbmFtZT5NZWRsaW5lPC9yZW1vdGUtZGF0YWJhc2UtbmFtZT48cmVtb3RlLWRhdGFiYXNlLXBy
b3ZpZGVyPk5MTTwvcmVtb3RlLWRhdGFiYXNlLXByb3ZpZGVyPjwvcmVjb3JkPjwvQ2l0ZT48L0Vu
ZE5vdGU+
</w:fldData>
        </w:fldChar>
      </w:r>
      <w:r w:rsidR="00EB5F7B" w:rsidRPr="001E3493">
        <w:instrText xml:space="preserve"> ADDIN EN.CITE </w:instrText>
      </w:r>
      <w:r w:rsidR="00EB5F7B" w:rsidRPr="001E3493">
        <w:fldChar w:fldCharType="begin">
          <w:fldData xml:space="preserve">PEVuZE5vdGU+PENpdGU+PEF1dGhvcj5XdTwvQXV0aG9yPjxZZWFyPjIwMDY8L1llYXI+PFJlY051
bT4xNTM8L1JlY051bT48RGlzcGxheVRleHQ+WzE3OV08L0Rpc3BsYXlUZXh0PjxyZWNvcmQ+PHJl
Yy1udW1iZXI+MTUzPC9yZWMtbnVtYmVyPjxmb3JlaWduLWtleXM+PGtleSBhcHA9IkVOIiBkYi1p
ZD0ieGFldnpmZDlsd2F4c2Nlc3cwYzU5ZGVlMmVldjllZWZhdHZ0IiB0aW1lc3RhbXA9IjE3MzQ1
MzIyNzgiPjE1Mzwva2V5PjwvZm9yZWlnbi1rZXlzPjxyZWYtdHlwZSBuYW1lPSJKb3VybmFsIEFy
dGljbGUiPjE3PC9yZWYtdHlwZT48Y29udHJpYnV0b3JzPjxhdXRob3JzPjxhdXRob3I+V3UsIFAu
PC9hdXRob3I+PGF1dGhvcj5HcmFpbmdlciwgRC4gVy48L2F1dGhvcj48L2F1dGhvcnM+PC9jb250
cmlidXRvcnM+PGF1dGgtYWRkcmVzcz5EZXBhcnRtZW50IG9mIENoZW1pc3RyeSwgQ29sb3JhZG8g
U3RhdGUgVW5pdmVyc2l0eSwgRm9ydCBDb2xsaW5zLCBDTyA4MDUyMy0xODcyLCBVU0EuPC9hdXRo
LWFkZHJlc3M+PHRpdGxlcz48dGl0bGU+RHJ1Zy9kZXZpY2UgY29tYmluYXRpb25zIGZvciBsb2Nh
bCBkcnVnIHRoZXJhcGllcyBhbmQgaW5mZWN0aW9uIHByb3BoeWxheGlzPC90aXRsZT48c2Vjb25k
YXJ5LXRpdGxlPkJpb21hdGVyaWFsczwvc2Vjb25kYXJ5LXRpdGxlPjwvdGl0bGVzPjxwZXJpb2Rp
Y2FsPjxmdWxsLXRpdGxlPkJpb21hdGVyaWFsczwvZnVsbC10aXRsZT48L3BlcmlvZGljYWw+PHBh
Z2VzPjI0NTAtNjc8L3BhZ2VzPjx2b2x1bWU+Mjc8L3ZvbHVtZT48bnVtYmVyPjExPC9udW1iZXI+
PGVkaXRpb24+MjAwNTEyMDY8L2VkaXRpb24+PGtleXdvcmRzPjxrZXl3b3JkPkFuaW1hbHM8L2tl
eXdvcmQ+PGtleXdvcmQ+QW50aS1JbmZlY3RpdmUgQWdlbnRzL2FkbWluaXN0cmF0aW9uICZhbXA7
IGRvc2FnZTwva2V5d29yZD48a2V5d29yZD5CYW5kYWdlczwva2V5d29yZD48a2V5d29yZD5CaW9j
b21wYXRpYmxlIE1hdGVyaWFsczwva2V5d29yZD48a2V5d29yZD5DYXRoZXRlcml6YXRpb24sIENl
bnRyYWwgVmVub3VzPC9rZXl3b3JkPjxrZXl3b3JkPkNlcmVicm9zcGluYWwgRmx1aWQgU2h1bnRz
PC9rZXl3b3JkPjxrZXl3b3JkPkRleGFtZXRoYXNvbmUvYWRtaW5pc3RyYXRpb24gJmFtcDsgZG9z
YWdlPC9rZXl3b3JkPjxrZXl3b3JkPipEcnVnIERlbGl2ZXJ5IFN5c3RlbXM8L2tleXdvcmQ+PGtl
eXdvcmQ+KkRydWcgSW1wbGFudHM8L2tleXdvcmQ+PGtleXdvcmQ+R3Jvd3RoIFN1YnN0YW5jZXMv
YWRtaW5pc3RyYXRpb24gJmFtcDsgZG9zYWdlPC9rZXl3b3JkPjxrZXl3b3JkPkh1bWFuczwva2V5
d29yZD48a2V5d29yZD5NYXRlcmlhbHMgVGVzdGluZzwva2V5d29yZD48a2V5d29yZD4qUHJvc3Ro
ZXNlcyBhbmQgSW1wbGFudHM8L2tleXdvcmQ+PGtleXdvcmQ+UHJvc3RoZXNpcy1SZWxhdGVkIElu
ZmVjdGlvbnMvKnByZXZlbnRpb24gJmFtcDsgY29udHJvbDwva2V5d29yZD48a2V5d29yZD5SZWdl
bmVyYXRpb248L2tleXdvcmQ+PGtleXdvcmQ+U3RlbnRzPC9rZXl3b3JkPjxrZXl3b3JkPlVyaW5h
cnkgQ2F0aGV0ZXJpemF0aW9uPC9rZXl3b3JkPjwva2V5d29yZHM+PGRhdGVzPjx5ZWFyPjIwMDY8
L3llYXI+PHB1Yi1kYXRlcz48ZGF0ZT5BcHI8L2RhdGU+PC9wdWItZGF0ZXM+PC9kYXRlcz48aXNi
bj4wMTQyLTk2MTIgKFByaW50KSYjeEQ7MDE0Mi05NjEyIChMaW5raW5nKTwvaXNibj48YWNjZXNz
aW9uLW51bT4xNjMzNzI2NjwvYWNjZXNzaW9uLW51bT48dXJscz48cmVsYXRlZC11cmxzPjx1cmw+
aHR0cHM6Ly93d3cubmNiaS5ubG0ubmloLmdvdi9wdWJtZWQvMTYzMzcyNjY8L3VybD48L3JlbGF0
ZWQtdXJscz48L3VybHM+PGVsZWN0cm9uaWMtcmVzb3VyY2UtbnVtPjEwLjEwMTYvai5iaW9tYXRl
cmlhbHMuMjAwNS4xMS4wMzE8L2VsZWN0cm9uaWMtcmVzb3VyY2UtbnVtPjxyZW1vdGUtZGF0YWJh
c2UtbmFtZT5NZWRsaW5lPC9yZW1vdGUtZGF0YWJhc2UtbmFtZT48cmVtb3RlLWRhdGFiYXNlLXBy
b3ZpZGVyPk5MTTwvcmVtb3RlLWRhdGFiYXNlLXByb3ZpZGVyPjwvcmVjb3JkPjwvQ2l0ZT48L0Vu
ZE5vdGU+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[179]</w:t>
      </w:r>
      <w:r w:rsidRPr="001E3493">
        <w:fldChar w:fldCharType="end"/>
      </w:r>
      <w:r w:rsidRPr="001E3493">
        <w:t xml:space="preserve">. Similarly, in our study, the therapeutic window was 72 to 120 </w:t>
      </w:r>
      <w:proofErr w:type="gramStart"/>
      <w:r w:rsidRPr="001E3493">
        <w:t>hours</w:t>
      </w:r>
      <w:proofErr w:type="gramEnd"/>
      <w:r w:rsidRPr="001E3493">
        <w:t xml:space="preserve"> which may restrict its utility for treating established or persistent infections. Clearance is directly linked to drug release rates</w:t>
      </w:r>
      <w:r w:rsidRPr="001E3493">
        <w:fldChar w:fldCharType="begin">
          <w:fldData xml:space="preserve">PEVuZE5vdGU+PENpdGU+PEF1dGhvcj5XdTwvQXV0aG9yPjxZZWFyPjIwMDY8L1llYXI+PFJlY051
bT4xNTM8L1JlY051bT48RGlzcGxheVRleHQ+WzE3OV08L0Rpc3BsYXlUZXh0PjxyZWNvcmQ+PHJl
Yy1udW1iZXI+MTUzPC9yZWMtbnVtYmVyPjxmb3JlaWduLWtleXM+PGtleSBhcHA9IkVOIiBkYi1p
ZD0ieGFldnpmZDlsd2F4c2Nlc3cwYzU5ZGVlMmVldjllZWZhdHZ0IiB0aW1lc3RhbXA9IjE3MzQ1
MzIyNzgiPjE1Mzwva2V5PjwvZm9yZWlnbi1rZXlzPjxyZWYtdHlwZSBuYW1lPSJKb3VybmFsIEFy
dGljbGUiPjE3PC9yZWYtdHlwZT48Y29udHJpYnV0b3JzPjxhdXRob3JzPjxhdXRob3I+V3UsIFAu
PC9hdXRob3I+PGF1dGhvcj5HcmFpbmdlciwgRC4gVy48L2F1dGhvcj48L2F1dGhvcnM+PC9jb250
cmlidXRvcnM+PGF1dGgtYWRkcmVzcz5EZXBhcnRtZW50IG9mIENoZW1pc3RyeSwgQ29sb3JhZG8g
U3RhdGUgVW5pdmVyc2l0eSwgRm9ydCBDb2xsaW5zLCBDTyA4MDUyMy0xODcyLCBVU0EuPC9hdXRo
LWFkZHJlc3M+PHRpdGxlcz48dGl0bGU+RHJ1Zy9kZXZpY2UgY29tYmluYXRpb25zIGZvciBsb2Nh
bCBkcnVnIHRoZXJhcGllcyBhbmQgaW5mZWN0aW9uIHByb3BoeWxheGlzPC90aXRsZT48c2Vjb25k
YXJ5LXRpdGxlPkJpb21hdGVyaWFsczwvc2Vjb25kYXJ5LXRpdGxlPjwvdGl0bGVzPjxwZXJpb2Rp
Y2FsPjxmdWxsLXRpdGxlPkJpb21hdGVyaWFsczwvZnVsbC10aXRsZT48L3BlcmlvZGljYWw+PHBh
Z2VzPjI0NTAtNjc8L3BhZ2VzPjx2b2x1bWU+Mjc8L3ZvbHVtZT48bnVtYmVyPjExPC9udW1iZXI+
PGVkaXRpb24+MjAwNTEyMDY8L2VkaXRpb24+PGtleXdvcmRzPjxrZXl3b3JkPkFuaW1hbHM8L2tl
eXdvcmQ+PGtleXdvcmQ+QW50aS1JbmZlY3RpdmUgQWdlbnRzL2FkbWluaXN0cmF0aW9uICZhbXA7
IGRvc2FnZTwva2V5d29yZD48a2V5d29yZD5CYW5kYWdlczwva2V5d29yZD48a2V5d29yZD5CaW9j
b21wYXRpYmxlIE1hdGVyaWFsczwva2V5d29yZD48a2V5d29yZD5DYXRoZXRlcml6YXRpb24sIENl
bnRyYWwgVmVub3VzPC9rZXl3b3JkPjxrZXl3b3JkPkNlcmVicm9zcGluYWwgRmx1aWQgU2h1bnRz
PC9rZXl3b3JkPjxrZXl3b3JkPkRleGFtZXRoYXNvbmUvYWRtaW5pc3RyYXRpb24gJmFtcDsgZG9z
YWdlPC9rZXl3b3JkPjxrZXl3b3JkPipEcnVnIERlbGl2ZXJ5IFN5c3RlbXM8L2tleXdvcmQ+PGtl
eXdvcmQ+KkRydWcgSW1wbGFudHM8L2tleXdvcmQ+PGtleXdvcmQ+R3Jvd3RoIFN1YnN0YW5jZXMv
YWRtaW5pc3RyYXRpb24gJmFtcDsgZG9zYWdlPC9rZXl3b3JkPjxrZXl3b3JkPkh1bWFuczwva2V5
d29yZD48a2V5d29yZD5NYXRlcmlhbHMgVGVzdGluZzwva2V5d29yZD48a2V5d29yZD4qUHJvc3Ro
ZXNlcyBhbmQgSW1wbGFudHM8L2tleXdvcmQ+PGtleXdvcmQ+UHJvc3RoZXNpcy1SZWxhdGVkIElu
ZmVjdGlvbnMvKnByZXZlbnRpb24gJmFtcDsgY29udHJvbDwva2V5d29yZD48a2V5d29yZD5SZWdl
bmVyYXRpb248L2tleXdvcmQ+PGtleXdvcmQ+U3RlbnRzPC9rZXl3b3JkPjxrZXl3b3JkPlVyaW5h
cnkgQ2F0aGV0ZXJpemF0aW9uPC9rZXl3b3JkPjwva2V5d29yZHM+PGRhdGVzPjx5ZWFyPjIwMDY8
L3llYXI+PHB1Yi1kYXRlcz48ZGF0ZT5BcHI8L2RhdGU+PC9wdWItZGF0ZXM+PC9kYXRlcz48aXNi
bj4wMTQyLTk2MTIgKFByaW50KSYjeEQ7MDE0Mi05NjEyIChMaW5raW5nKTwvaXNibj48YWNjZXNz
aW9uLW51bT4xNjMzNzI2NjwvYWNjZXNzaW9uLW51bT48dXJscz48cmVsYXRlZC11cmxzPjx1cmw+
aHR0cHM6Ly93d3cubmNiaS5ubG0ubmloLmdvdi9wdWJtZWQvMTYzMzcyNjY8L3VybD48L3JlbGF0
ZWQtdXJscz48L3VybHM+PGVsZWN0cm9uaWMtcmVzb3VyY2UtbnVtPjEwLjEwMTYvai5iaW9tYXRl
cmlhbHMuMjAwNS4xMS4wMzE8L2VsZWN0cm9uaWMtcmVzb3VyY2UtbnVtPjxyZW1vdGUtZGF0YWJh
c2UtbmFtZT5NZWRsaW5lPC9yZW1vdGUtZGF0YWJhc2UtbmFtZT48cmVtb3RlLWRhdGFiYXNlLXBy
b3ZpZGVyPk5MTTwvcmVtb3RlLWRhdGFiYXNlLXByb3ZpZGVyPjwvcmVjb3JkPjwvQ2l0ZT48L0Vu
ZE5vdGU+
</w:fldData>
        </w:fldChar>
      </w:r>
      <w:r w:rsidR="00EB5F7B" w:rsidRPr="001E3493">
        <w:instrText xml:space="preserve"> ADDIN EN.CITE </w:instrText>
      </w:r>
      <w:r w:rsidR="00EB5F7B" w:rsidRPr="001E3493">
        <w:fldChar w:fldCharType="begin">
          <w:fldData xml:space="preserve">PEVuZE5vdGU+PENpdGU+PEF1dGhvcj5XdTwvQXV0aG9yPjxZZWFyPjIwMDY8L1llYXI+PFJlY051
bT4xNTM8L1JlY051bT48RGlzcGxheVRleHQ+WzE3OV08L0Rpc3BsYXlUZXh0PjxyZWNvcmQ+PHJl
Yy1udW1iZXI+MTUzPC9yZWMtbnVtYmVyPjxmb3JlaWduLWtleXM+PGtleSBhcHA9IkVOIiBkYi1p
ZD0ieGFldnpmZDlsd2F4c2Nlc3cwYzU5ZGVlMmVldjllZWZhdHZ0IiB0aW1lc3RhbXA9IjE3MzQ1
MzIyNzgiPjE1Mzwva2V5PjwvZm9yZWlnbi1rZXlzPjxyZWYtdHlwZSBuYW1lPSJKb3VybmFsIEFy
dGljbGUiPjE3PC9yZWYtdHlwZT48Y29udHJpYnV0b3JzPjxhdXRob3JzPjxhdXRob3I+V3UsIFAu
PC9hdXRob3I+PGF1dGhvcj5HcmFpbmdlciwgRC4gVy48L2F1dGhvcj48L2F1dGhvcnM+PC9jb250
cmlidXRvcnM+PGF1dGgtYWRkcmVzcz5EZXBhcnRtZW50IG9mIENoZW1pc3RyeSwgQ29sb3JhZG8g
U3RhdGUgVW5pdmVyc2l0eSwgRm9ydCBDb2xsaW5zLCBDTyA4MDUyMy0xODcyLCBVU0EuPC9hdXRo
LWFkZHJlc3M+PHRpdGxlcz48dGl0bGU+RHJ1Zy9kZXZpY2UgY29tYmluYXRpb25zIGZvciBsb2Nh
bCBkcnVnIHRoZXJhcGllcyBhbmQgaW5mZWN0aW9uIHByb3BoeWxheGlzPC90aXRsZT48c2Vjb25k
YXJ5LXRpdGxlPkJpb21hdGVyaWFsczwvc2Vjb25kYXJ5LXRpdGxlPjwvdGl0bGVzPjxwZXJpb2Rp
Y2FsPjxmdWxsLXRpdGxlPkJpb21hdGVyaWFsczwvZnVsbC10aXRsZT48L3BlcmlvZGljYWw+PHBh
Z2VzPjI0NTAtNjc8L3BhZ2VzPjx2b2x1bWU+Mjc8L3ZvbHVtZT48bnVtYmVyPjExPC9udW1iZXI+
PGVkaXRpb24+MjAwNTEyMDY8L2VkaXRpb24+PGtleXdvcmRzPjxrZXl3b3JkPkFuaW1hbHM8L2tl
eXdvcmQ+PGtleXdvcmQ+QW50aS1JbmZlY3RpdmUgQWdlbnRzL2FkbWluaXN0cmF0aW9uICZhbXA7
IGRvc2FnZTwva2V5d29yZD48a2V5d29yZD5CYW5kYWdlczwva2V5d29yZD48a2V5d29yZD5CaW9j
b21wYXRpYmxlIE1hdGVyaWFsczwva2V5d29yZD48a2V5d29yZD5DYXRoZXRlcml6YXRpb24sIENl
bnRyYWwgVmVub3VzPC9rZXl3b3JkPjxrZXl3b3JkPkNlcmVicm9zcGluYWwgRmx1aWQgU2h1bnRz
PC9rZXl3b3JkPjxrZXl3b3JkPkRleGFtZXRoYXNvbmUvYWRtaW5pc3RyYXRpb24gJmFtcDsgZG9z
YWdlPC9rZXl3b3JkPjxrZXl3b3JkPipEcnVnIERlbGl2ZXJ5IFN5c3RlbXM8L2tleXdvcmQ+PGtl
eXdvcmQ+KkRydWcgSW1wbGFudHM8L2tleXdvcmQ+PGtleXdvcmQ+R3Jvd3RoIFN1YnN0YW5jZXMv
YWRtaW5pc3RyYXRpb24gJmFtcDsgZG9zYWdlPC9rZXl3b3JkPjxrZXl3b3JkPkh1bWFuczwva2V5
d29yZD48a2V5d29yZD5NYXRlcmlhbHMgVGVzdGluZzwva2V5d29yZD48a2V5d29yZD4qUHJvc3Ro
ZXNlcyBhbmQgSW1wbGFudHM8L2tleXdvcmQ+PGtleXdvcmQ+UHJvc3RoZXNpcy1SZWxhdGVkIElu
ZmVjdGlvbnMvKnByZXZlbnRpb24gJmFtcDsgY29udHJvbDwva2V5d29yZD48a2V5d29yZD5SZWdl
bmVyYXRpb248L2tleXdvcmQ+PGtleXdvcmQ+U3RlbnRzPC9rZXl3b3JkPjxrZXl3b3JkPlVyaW5h
cnkgQ2F0aGV0ZXJpemF0aW9uPC9rZXl3b3JkPjwva2V5d29yZHM+PGRhdGVzPjx5ZWFyPjIwMDY8
L3llYXI+PHB1Yi1kYXRlcz48ZGF0ZT5BcHI8L2RhdGU+PC9wdWItZGF0ZXM+PC9kYXRlcz48aXNi
bj4wMTQyLTk2MTIgKFByaW50KSYjeEQ7MDE0Mi05NjEyIChMaW5raW5nKTwvaXNibj48YWNjZXNz
aW9uLW51bT4xNjMzNzI2NjwvYWNjZXNzaW9uLW51bT48dXJscz48cmVsYXRlZC11cmxzPjx1cmw+
aHR0cHM6Ly93d3cubmNiaS5ubG0ubmloLmdvdi9wdWJtZWQvMTYzMzcyNjY8L3VybD48L3JlbGF0
ZWQtdXJscz48L3VybHM+PGVsZWN0cm9uaWMtcmVzb3VyY2UtbnVtPjEwLjEwMTYvai5iaW9tYXRl
cmlhbHMuMjAwNS4xMS4wMzE8L2VsZWN0cm9uaWMtcmVzb3VyY2UtbnVtPjxyZW1vdGUtZGF0YWJh
c2UtbmFtZT5NZWRsaW5lPC9yZW1vdGUtZGF0YWJhc2UtbmFtZT48cmVtb3RlLWRhdGFiYXNlLXBy
b3ZpZGVyPk5MTTwvcmVtb3RlLWRhdGFiYXNlLXByb3ZpZGVyPjwvcmVjb3JkPjwvQ2l0ZT48L0Vu
ZE5vdGU+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[179]</w:t>
      </w:r>
      <w:r w:rsidRPr="001E3493">
        <w:fldChar w:fldCharType="end"/>
      </w:r>
      <w:r w:rsidRPr="001E3493">
        <w:t xml:space="preserve">, hence, this points out one limitation of our scaffold as a drug delivery device. Even when considering the different </w:t>
      </w:r>
      <w:proofErr w:type="gramStart"/>
      <w:r w:rsidRPr="001E3493">
        <w:t>route</w:t>
      </w:r>
      <w:proofErr w:type="gramEnd"/>
      <w:r w:rsidRPr="001E3493">
        <w:t xml:space="preserve"> of administration, a more prolonged and sustained release than the achieved by our experiment is essential to ensure effective clearance. This </w:t>
      </w:r>
      <w:r w:rsidRPr="001E3493">
        <w:lastRenderedPageBreak/>
        <w:t xml:space="preserve">limitation underscores the importance of combining local treatments with systemic antibiotics or developing scaffolds with sustained-release formulations to achieve total clearance culminating with the ideal therapeutic outcomes. </w:t>
      </w:r>
    </w:p>
    <w:p w14:paraId="01569873" w14:textId="07CBEE32" w:rsidR="00E96E89" w:rsidRPr="001E3493" w:rsidRDefault="00E96E89" w:rsidP="004410D8">
      <w:r w:rsidRPr="001E3493">
        <w:t>The direct inoculation of vancomycin into bone or traditional osteogenic materials without a controlled release system can be performed using various techniques. However, all these methods exhibit a similar release pattern: an initial burst of vancomycin is released within the first few days, followed by a rapid decline in concentration [45, 46]. This limitation highlights the ineffectiveness of using direct inoculation alone, making it a suboptimal choice overall. Recent advancements in scaffold manufacturing have incorporated antibiotics into their design. Integrating antimicrobial agents into scaffolds during their fabrication enables a controlled and sustained release of the drug over time. This approach has been shown to effectively eliminate bacteria [6,42]. By incorporating a drug carrier with a local drug delivery system, these scaffolds optimize antibiotic release directly at the wound site, ensuring prolonged activity and enhancing the therapeutic effect. Incorporating antibiotics into our scaffold during its fabrication would ideally enable a controlled and sustained release capable of effectively targeting infection while supporting the bone regeneration activity of the scaffold. The use of combination between different antimicrobial classes is another strategy to be explored. Shi et. All in a meta-analysis found that the combination of rifampicin with glycopeptide is more effective in the treatment of OM</w:t>
      </w:r>
      <w:r w:rsidRPr="001E3493">
        <w:fldChar w:fldCharType="begin">
          <w:fldData xml:space="preserve">PEVuZE5vdGU+PENpdGU+PEF1dGhvcj5TaGk8L0F1dGhvcj48WWVhcj4yMDIyPC9ZZWFyPjxSZWNO
dW0+MjA8L1JlY051bT48RGlzcGxheVRleHQ+WzE4MF08L0Rpc3BsYXlUZXh0PjxyZWNvcmQ+PHJl
Yy1udW1iZXI+MjA8L3JlYy1udW1iZXI+PGZvcmVpZ24ta2V5cz48a2V5IGFwcD0iRU4iIGRiLWlk
PSJ4YWV2emZkOWx3YXhzY2VzdzBjNTlkZWUyZWV2OWVlZmF0dnQiIHRpbWVzdGFtcD0iMTczMTAw
ODEwNSI+MjA8L2tleT48L2ZvcmVpZ24ta2V5cz48cmVmLXR5cGUgbmFtZT0iSm91cm5hbCBBcnRp
Y2xlIj4xNzwvcmVmLXR5cGU+PGNvbnRyaWJ1dG9ycz48YXV0aG9ycz48YXV0aG9yPlNoaSwgWC48
L2F1dGhvcj48YXV0aG9yPld1LCBZLjwvYXV0aG9yPjxhdXRob3I+TmksIEguPC9hdXRob3I+PGF1
dGhvcj5DaGVuLCBYLjwvYXV0aG9yPjxhdXRob3I+WHUsIFkuPC9hdXRob3I+PC9hdXRob3JzPjwv
Y29udHJpYnV0b3JzPjxhdXRoLWFkZHJlc3M+R3JhZHVhdGUgU2Nob29sLCBLdW5taW5nIE1lZGlj
YWwgVW5pdmVyc2l0eSwgS3VubWluZywgQ2hpbmEuJiN4RDtEZXBhcnRtZW50IG9mIE9ydGhvcGVk
aWMgU3VyZ2VyeSwgOTIwdGggSG9zcGl0YWwgb2YgSm9pbnQgTG9naXN0aWNzIFN1cHBvcnQgRm9y
Y2UsIEt1bm1pbmcsIENoaW5hLiYjeEQ7U2Nob29sIG9mIEhlYWx0aCwgQnJvb2tzIENvbGxlZ2Us
IFN1bm55dmFsZSwgQ0EsIFVuaXRlZCBTdGF0ZXMuJiN4RDtEZXBhcnRtZW50IG9mIEVwaWRlbWlv
bG9neSBhbmQgU3RhdGlzdGljcywgU2Nob29sIG9mIFB1YmxpYyBIZWFsdGgsIE1lZGljYWwgQ29s
bGVnZSwgWmhlamlhbmcgVW5pdmVyc2l0eSwgSGFuZ3pob3UsIENoaW5hLjwvYXV0aC1hZGRyZXNz
Pjx0aXRsZXM+PHRpdGxlPkNvbXBhcmluZyB0aGUgZWZmaWNhY3kgb2YgZGlmZmVyZW50IGFudGli
aW90aWMgcmVnaW1lbnMgb24gb3N0ZW9teWVsaXRpczogQSBuZXR3b3JrIG1ldGEtYW5hbHlzaXMg
b2YgYW5pbWFsIHN0dWRpZXM8L3RpdGxlPjxzZWNvbmRhcnktdGl0bGU+RnJvbnQgTWVkIChMYXVz
YW5uZSk8L3NlY29uZGFyeS10aXRsZT48L3RpdGxlcz48cGVyaW9kaWNhbD48ZnVsbC10aXRsZT5G
cm9udCBNZWQgKExhdXNhbm5lKTwvZnVsbC10aXRsZT48L3BlcmlvZGljYWw+PHBhZ2VzPjk3NTY2
NjwvcGFnZXM+PHZvbHVtZT45PC92b2x1bWU+PGVkaXRpb24+MjAyMjEwMDY8L2VkaXRpb24+PGtl
eXdvcmRzPjxrZXl3b3JkPmFuaW1hbDwva2V5d29yZD48a2V5d29yZD5hbnRpYmlvdGljIHJlZ2lt
ZW5zPC9rZXl3b3JkPjxrZXl3b3JkPmJhY3RlcmlhPC9rZXl3b3JkPjxrZXl3b3JkPm5ldHdvcmsg
bWV0YS1hbmFseXNpczwva2V5d29yZD48a2V5d29yZD5vc3Rlb215ZWxpdGlzPC9rZXl3b3JkPjwv
a2V5d29yZHM+PGRhdGVzPjx5ZWFyPjIwMjI8L3llYXI+PC9kYXRlcz48aXNibj4yMjk2LTg1OFgg
KFByaW50KSYjeEQ7MjI5Ni04NThYIChFbGVjdHJvbmljKSYjeEQ7MjI5Ni04NThYIChMaW5raW5n
KTwvaXNibj48YWNjZXNzaW9uLW51bT4zNjI3NTc5NjwvYWNjZXNzaW9uLW51bT48dXJscz48cmVs
YXRlZC11cmxzPjx1cmw+aHR0cHM6Ly93d3cubmNiaS5ubG0ubmloLmdvdi9wdWJtZWQvMzYyNzU3
OTY8L3VybD48L3JlbGF0ZWQtdXJscz48L3VybHM+PGN1c3RvbTE+VGhlIGF1dGhvcnMgZGVjbGFy
ZSB0aGF0IHRoZSByZXNlYXJjaCB3YXMgY29uZHVjdGVkIGluIHRoZSBhYnNlbmNlIG9mIGFueSBj
b21tZXJjaWFsIG9yIGZpbmFuY2lhbCByZWxhdGlvbnNoaXBzIHRoYXQgY291bGQgYmUgY29uc3Ry
dWVkIGFzIGEgcG90ZW50aWFsIGNvbmZsaWN0IG9mIGludGVyZXN0LjwvY3VzdG9tMT48Y3VzdG9t
Mj5QTUM5NTgyNTI3PC9jdXN0b20yPjxlbGVjdHJvbmljLXJlc291cmNlLW51bT4xMC4zMzg5L2Zt
ZWQuMjAyMi45NzU2NjY8L2VsZWN0cm9uaWMtcmVzb3VyY2UtbnVtPjxyZW1vdGUtZGF0YWJhc2Ut
bmFtZT5QdWJNZWQtbm90LU1FRExJTkU8L3JlbW90ZS1kYXRhYmFzZS1uYW1lPjxyZW1vdGUtZGF0
YWJhc2UtcHJvdmlkZXI+TkxNPC9yZW1vdGUtZGF0YWJhc2UtcHJvdmlkZXI+PC9yZWNvcmQ+PC9D
aXRlPjwvRW5kTm90ZT5=
</w:fldData>
        </w:fldChar>
      </w:r>
      <w:r w:rsidR="00EB5F7B" w:rsidRPr="001E3493">
        <w:instrText xml:space="preserve"> ADDIN EN.CITE </w:instrText>
      </w:r>
      <w:r w:rsidR="00EB5F7B" w:rsidRPr="001E3493">
        <w:fldChar w:fldCharType="begin">
          <w:fldData xml:space="preserve">PEVuZE5vdGU+PENpdGU+PEF1dGhvcj5TaGk8L0F1dGhvcj48WWVhcj4yMDIyPC9ZZWFyPjxSZWNO
dW0+MjA8L1JlY051bT48RGlzcGxheVRleHQ+WzE4MF08L0Rpc3BsYXlUZXh0PjxyZWNvcmQ+PHJl
Yy1udW1iZXI+MjA8L3JlYy1udW1iZXI+PGZvcmVpZ24ta2V5cz48a2V5IGFwcD0iRU4iIGRiLWlk
PSJ4YWV2emZkOWx3YXhzY2VzdzBjNTlkZWUyZWV2OWVlZmF0dnQiIHRpbWVzdGFtcD0iMTczMTAw
ODEwNSI+MjA8L2tleT48L2ZvcmVpZ24ta2V5cz48cmVmLXR5cGUgbmFtZT0iSm91cm5hbCBBcnRp
Y2xlIj4xNzwvcmVmLXR5cGU+PGNvbnRyaWJ1dG9ycz48YXV0aG9ycz48YXV0aG9yPlNoaSwgWC48
L2F1dGhvcj48YXV0aG9yPld1LCBZLjwvYXV0aG9yPjxhdXRob3I+TmksIEguPC9hdXRob3I+PGF1
dGhvcj5DaGVuLCBYLjwvYXV0aG9yPjxhdXRob3I+WHUsIFkuPC9hdXRob3I+PC9hdXRob3JzPjwv
Y29udHJpYnV0b3JzPjxhdXRoLWFkZHJlc3M+R3JhZHVhdGUgU2Nob29sLCBLdW5taW5nIE1lZGlj
YWwgVW5pdmVyc2l0eSwgS3VubWluZywgQ2hpbmEuJiN4RDtEZXBhcnRtZW50IG9mIE9ydGhvcGVk
aWMgU3VyZ2VyeSwgOTIwdGggSG9zcGl0YWwgb2YgSm9pbnQgTG9naXN0aWNzIFN1cHBvcnQgRm9y
Y2UsIEt1bm1pbmcsIENoaW5hLiYjeEQ7U2Nob29sIG9mIEhlYWx0aCwgQnJvb2tzIENvbGxlZ2Us
IFN1bm55dmFsZSwgQ0EsIFVuaXRlZCBTdGF0ZXMuJiN4RDtEZXBhcnRtZW50IG9mIEVwaWRlbWlv
bG9neSBhbmQgU3RhdGlzdGljcywgU2Nob29sIG9mIFB1YmxpYyBIZWFsdGgsIE1lZGljYWwgQ29s
bGVnZSwgWmhlamlhbmcgVW5pdmVyc2l0eSwgSGFuZ3pob3UsIENoaW5hLjwvYXV0aC1hZGRyZXNz
Pjx0aXRsZXM+PHRpdGxlPkNvbXBhcmluZyB0aGUgZWZmaWNhY3kgb2YgZGlmZmVyZW50IGFudGli
aW90aWMgcmVnaW1lbnMgb24gb3N0ZW9teWVsaXRpczogQSBuZXR3b3JrIG1ldGEtYW5hbHlzaXMg
b2YgYW5pbWFsIHN0dWRpZXM8L3RpdGxlPjxzZWNvbmRhcnktdGl0bGU+RnJvbnQgTWVkIChMYXVz
YW5uZSk8L3NlY29uZGFyeS10aXRsZT48L3RpdGxlcz48cGVyaW9kaWNhbD48ZnVsbC10aXRsZT5G
cm9udCBNZWQgKExhdXNhbm5lKTwvZnVsbC10aXRsZT48L3BlcmlvZGljYWw+PHBhZ2VzPjk3NTY2
NjwvcGFnZXM+PHZvbHVtZT45PC92b2x1bWU+PGVkaXRpb24+MjAyMjEwMDY8L2VkaXRpb24+PGtl
eXdvcmRzPjxrZXl3b3JkPmFuaW1hbDwva2V5d29yZD48a2V5d29yZD5hbnRpYmlvdGljIHJlZ2lt
ZW5zPC9rZXl3b3JkPjxrZXl3b3JkPmJhY3RlcmlhPC9rZXl3b3JkPjxrZXl3b3JkPm5ldHdvcmsg
bWV0YS1hbmFseXNpczwva2V5d29yZD48a2V5d29yZD5vc3Rlb215ZWxpdGlzPC9rZXl3b3JkPjwv
a2V5d29yZHM+PGRhdGVzPjx5ZWFyPjIwMjI8L3llYXI+PC9kYXRlcz48aXNibj4yMjk2LTg1OFgg
KFByaW50KSYjeEQ7MjI5Ni04NThYIChFbGVjdHJvbmljKSYjeEQ7MjI5Ni04NThYIChMaW5raW5n
KTwvaXNibj48YWNjZXNzaW9uLW51bT4zNjI3NTc5NjwvYWNjZXNzaW9uLW51bT48dXJscz48cmVs
YXRlZC11cmxzPjx1cmw+aHR0cHM6Ly93d3cubmNiaS5ubG0ubmloLmdvdi9wdWJtZWQvMzYyNzU3
OTY8L3VybD48L3JlbGF0ZWQtdXJscz48L3VybHM+PGN1c3RvbTE+VGhlIGF1dGhvcnMgZGVjbGFy
ZSB0aGF0IHRoZSByZXNlYXJjaCB3YXMgY29uZHVjdGVkIGluIHRoZSBhYnNlbmNlIG9mIGFueSBj
b21tZXJjaWFsIG9yIGZpbmFuY2lhbCByZWxhdGlvbnNoaXBzIHRoYXQgY291bGQgYmUgY29uc3Ry
dWVkIGFzIGEgcG90ZW50aWFsIGNvbmZsaWN0IG9mIGludGVyZXN0LjwvY3VzdG9tMT48Y3VzdG9t
Mj5QTUM5NTgyNTI3PC9jdXN0b20yPjxlbGVjdHJvbmljLXJlc291cmNlLW51bT4xMC4zMzg5L2Zt
ZWQuMjAyMi45NzU2NjY8L2VsZWN0cm9uaWMtcmVzb3VyY2UtbnVtPjxyZW1vdGUtZGF0YWJhc2Ut
bmFtZT5QdWJNZWQtbm90LU1FRExJTkU8L3JlbW90ZS1kYXRhYmFzZS1uYW1lPjxyZW1vdGUtZGF0
YWJhc2UtcHJvdmlkZXI+TkxNPC9yZW1vdGUtZGF0YWJhc2UtcHJvdmlkZXI+PC9yZWNvcmQ+PC9D
aXRlPjwvRW5kTm90ZT5=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[180]</w:t>
      </w:r>
      <w:r w:rsidRPr="001E3493">
        <w:fldChar w:fldCharType="end"/>
      </w:r>
      <w:r w:rsidR="00E70A49" w:rsidRPr="001E3493">
        <w:t>.</w:t>
      </w:r>
    </w:p>
    <w:p w14:paraId="4A88D012" w14:textId="6C06E2A3" w:rsidR="00E96E89" w:rsidRPr="001E3493" w:rsidRDefault="00E96E89" w:rsidP="004410D8">
      <w:pPr>
        <w:pStyle w:val="Heading2"/>
      </w:pPr>
      <w:bookmarkStart w:id="115" w:name="_Toc195707721"/>
      <w:r w:rsidRPr="001E3493">
        <w:t>Additional assessments</w:t>
      </w:r>
      <w:bookmarkEnd w:id="115"/>
    </w:p>
    <w:p w14:paraId="746513D7" w14:textId="3BBBE52D" w:rsidR="00E96E89" w:rsidRPr="004410D8" w:rsidRDefault="00E96E89" w:rsidP="004410D8">
      <w:r w:rsidRPr="001E3493">
        <w:t xml:space="preserve">Finally, we expected to find correlations between </w:t>
      </w:r>
      <w:proofErr w:type="gramStart"/>
      <w:r w:rsidRPr="001E3493">
        <w:t>progression</w:t>
      </w:r>
      <w:proofErr w:type="gramEnd"/>
      <w:r w:rsidRPr="001E3493">
        <w:t xml:space="preserve"> of osteomyelitis and skin surface temperature since skin surface temperature is an early indicative of fever</w:t>
      </w:r>
      <w:r w:rsidRPr="001E3493">
        <w:fldChar w:fldCharType="begin">
          <w:fldData xml:space="preserve">PEVuZE5vdGU+PENpdGU+PEF1dGhvcj5DaHVuZzwvQXV0aG9yPjxZZWFyPjIwMjQ8L1llYXI+PFJl
Y051bT4xMDU8L1JlY051bT48RGlzcGxheVRleHQ+WzE4MV08L0Rpc3BsYXlUZXh0PjxyZWNvcmQ+
PHJlYy1udW1iZXI+MTA1PC9yZWMtbnVtYmVyPjxmb3JlaWduLWtleXM+PGtleSBhcHA9IkVOIiBk
Yi1pZD0ieGFldnpmZDlsd2F4c2Nlc3cwYzU5ZGVlMmVldjllZWZhdHZ0IiB0aW1lc3RhbXA9IjE3
MzMzNDI1MDkiPjEwNTwva2V5PjwvZm9yZWlnbi1rZXlzPjxyZWYtdHlwZSBuYW1lPSJKb3VybmFs
IEFydGljbGUiPjE3PC9yZWYtdHlwZT48Y29udHJpYnV0b3JzPjxhdXRob3JzPjxhdXRob3I+Q2h1
bmcsIFkuIFQuPC9hdXRob3I+PGF1dGhvcj5ZZWgsIEMuIFkuPC9hdXRob3I+PGF1dGhvcj5DaGVu
LCBDLiBDLjwvYXV0aG9yPjxhdXRob3I+TGFpLCBDLiBILjwvYXV0aG9yPjxhdXRob3I+TGluLCBZ
LiBILjwvYXV0aG9yPjxhdXRob3I+TGluLCBDLiBZLjwvYXV0aG9yPjxhdXRob3I+U2h1LCBZLiBD
LjwvYXV0aG9yPjxhdXRob3I+S28sIE4uIFkuPC9hdXRob3I+PC9hdXRob3JzPjwvY29udHJpYnV0
b3JzPjxhdXRoLWFkZHJlc3M+RGVwYXJ0bWVudCBvZiBOdXJzaW5nLCBOYXRpb25hbCBDaGVuZyBL
dW5nIFVuaXZlcnNpdHksIFRhaW5hbiwgVGFpd2FuLiYjeEQ7RGVwYXJ0bWVudCBvZiBDb21wdXRl
ciBTY2llbmNlIGFuZCBJbmZvcm1hdGlvbiBFbmdpbmVlcmluZywgTmF0aW9uYWwgQ2hlbmcgS3Vu
ZyBVbml2ZXJzaXR5LCBUYWluYW4sIFRhaXdhbi4mI3hEO0RlcGFydG1lbnQgb2YgRWxlY3RyaWNh
bCBhbmQgQ29tcHV0ZXIgRW5naW5lZXJpbmcsIFRoZSBVbml2ZXJzaXR5IG9mIEFyaXpvbmEsIEFt
ZXJpY2EuJiN4RDtEZXBhcnRtZW50IG9mIFN1cmdlcnksIE5hdGlvbmFsIENoZW5nIEt1bmcgVW5p
dmVyc2l0eSBIb3NwaXRhbCwgQ29sbGVnZSBvZiBNZWRpY2luZSwgTmF0aW9uYWwgQ2hlbmcgS3Vu
ZyBVbml2ZXJzaXR5LCBUYWluYW4sIFRhaXdhbjsgRGVwYXJ0bWVudCBvZiBCaW9jaGVtaXN0cnkg
YW5kIE1vbGVjdWxhciBCaW9sb2d5LCBDb2xsZWdlIG9mIE1lZGljaW5lLCBOYXRpb25hbCBDaGVu
ZyBLdW5nIFVuaXZlcnNpdHksIFRhaW5hbiwgVGFpd2FuLiYjeEQ7T2ZmaWNlIG9mIEdlcmlhdHJp
YyBIb3NwaXRhbCwgTmF0aW9uYWwgQ2hlbmcgS3VuZyBVbml2ZXJzaXR5IEhvc3BpdGFsLCBDb2xs
ZWdlIG9mIE1lZGljaW5lLCBOYXRpb25hbCBDaGVuZyBLdW5nIFVuaXZlcnNpdHksIFRhaW5hbiwg
VGFpd2FuLiYjeEQ7SW5zdGl0dXRlIG9mIEFsbGllZCBIZWFsdGggU2NpZW5jZXMsIENvbGxlZ2Ug
b2YgTWVkaWNpbmUsIE5hdGlvbmFsIENoZW5nIEt1bmcgVW5pdmVyc2l0eSwgVGFpbmFuLCBUYWl3
YW4uJiN4RDtEZXBhcnRtZW50IG9mIE1hdGhlbWF0aWNzLCBOYXRpb25hbCBDaGVuZyBLdW5nIFVu
aXZlcnNpdHksIFRhaW5hbiwgVGFpd2FuLiBFbGVjdHJvbmljIGFkZHJlc3M6IHljc2h1QG1haWwu
bmNrdS5lZHUudHcuJiN4RDtEZXBhcnRtZW50IG9mIE51cnNpbmcsIE5hdGlvbmFsIENoZW5nIEt1
bmcgVW5pdmVyc2l0eSwgVGFpbmFuLCBUYWl3YW4uIEVsZWN0cm9uaWMgYWRkcmVzczogbnlrb0Bt
YWlsLm5ja3UuZWR1LnR3LjwvYXV0aC1hZGRyZXNzPjx0aXRsZXM+PHRpdGxlPkVhcmx5IGNoYW5n
ZXMgaW4gc2tpbiBzdXJmYWNlIHRlbXBlcmF0dXJlIHByZWRpY3QgYm9keSB0ZW1wZXJhdHVyZSBp
bmNyZWFzZXMgaW4gcGF0aWVudHMgd2l0aCBmZXZlcjogQSBwaWxvdCBzdHVkeTwvdGl0bGU+PHNl
Y29uZGFyeS10aXRsZT5JbnRlbnNpdmUgQ3JpdCBDYXJlIE51cnM8L3NlY29uZGFyeS10aXRsZT48
L3RpdGxlcz48cGVyaW9kaWNhbD48ZnVsbC10aXRsZT5JbnRlbnNpdmUgQ3JpdCBDYXJlIE51cnM8
L2Z1bGwtdGl0bGU+PC9wZXJpb2RpY2FsPjxwYWdlcz4xMDM2NTI8L3BhZ2VzPjx2b2x1bWU+ODM8
L3ZvbHVtZT48ZWRpdGlvbj4yMDI0MDIyNDwvZWRpdGlvbj48a2V5d29yZHM+PGtleXdvcmQ+SHVt
YW5zPC9rZXl3b3JkPjxrZXl3b3JkPlBpbG90IFByb2plY3RzPC9rZXl3b3JkPjxrZXl3b3JkPk1h
bGU8L2tleXdvcmQ+PGtleXdvcmQ+RmVtYWxlPC9rZXl3b3JkPjxrZXl3b3JkPlByb3NwZWN0aXZl
IFN0dWRpZXM8L2tleXdvcmQ+PGtleXdvcmQ+KkZldmVyL3BoeXNpb3BhdGhvbG9neS9kaWFnbm9z
aXMvZXRpb2xvZ3k8L2tleXdvcmQ+PGtleXdvcmQ+TWlkZGxlIEFnZWQ8L2tleXdvcmQ+PGtleXdv
cmQ+KlNraW4gVGVtcGVyYXR1cmUvcGh5c2lvbG9neTwva2V5d29yZD48a2V5d29yZD5BZ2VkPC9r
ZXl3b3JkPjxrZXl3b3JkPlRhaXdhbjwva2V5d29yZD48a2V5d29yZD4qSW50ZW5zaXZlIENhcmUg
VW5pdHMvb3JnYW5pemF0aW9uICZhbXA7IGFkbWluaXN0cmF0aW9uPC9rZXl3b3JkPjxrZXl3b3Jk
PkFkdWx0PC9rZXl3b3JkPjxrZXl3b3JkPk1vbml0b3JpbmcsIFBoeXNpb2xvZ2ljL21ldGhvZHMv
aW5zdHJ1bWVudGF0aW9uPC9rZXl3b3JkPjxrZXl3b3JkPkJvZHkgVGVtcGVyYXR1cmUvcGh5c2lv
bG9neTwva2V5d29yZD48a2V5d29yZD5Cb2R5IHRlbXBlcmF0dXJlPC9rZXl3b3JkPjxrZXl3b3Jk
PkNvbnRpbnVvdXMgbW9uaXRvcmluZzwva2V5d29yZD48a2V5d29yZD5GZXZlcjwva2V5d29yZD48
a2V5d29yZD5Ta2luIHN1cmZhY2UgdGVtcGVyYXR1cmU8L2tleXdvcmQ+PGtleXdvcmQ+V2VhcmFi
bGUgZGV2aWNlPC9rZXl3b3JkPjwva2V5d29yZHM+PGRhdGVzPjx5ZWFyPjIwMjQ8L3llYXI+PHB1
Yi1kYXRlcz48ZGF0ZT5BdWc8L2RhdGU+PC9wdWItZGF0ZXM+PC9kYXRlcz48aXNibj4xNTMyLTQw
MzYgKEVsZWN0cm9uaWMpJiN4RDswOTY0LTMzOTcgKExpbmtpbmcpPC9pc2JuPjxhY2Nlc3Npb24t
bnVtPjM4NDAyNjUwPC9hY2Nlc3Npb24tbnVtPjx1cmxzPjxyZWxhdGVkLXVybHM+PHVybD5odHRw
czovL3d3dy5uY2JpLm5sbS5uaWguZ292L3B1Ym1lZC8zODQwMjY1MDwvdXJsPjwvcmVsYXRlZC11
cmxzPjwvdXJscz48Y3VzdG9tMT5EZWNsYXJhdGlvbiBvZiBjb21wZXRpbmcgaW50ZXJlc3QgVGhl
IGF1dGhvcnMgZGVjbGFyZSB0aGF0IHRoZXkgaGF2ZSBubyBrbm93biBjb21wZXRpbmcgZmluYW5j
aWFsIGludGVyZXN0cyBvciBwZXJzb25hbCByZWxhdGlvbnNoaXBzIHRoYXQgY291bGQgaGF2ZSBh
cHBlYXJlZCB0byBpbmZsdWVuY2UgdGhlIHdvcmsgcmVwb3J0ZWQgaW4gdGhpcyBwYXBlci48L2N1
c3RvbTE+PGVsZWN0cm9uaWMtcmVzb3VyY2UtbnVtPjEwLjEwMTYvai5pY2NuLjIwMjQuMTAzNjUy
PC9lbGVjdHJvbmljLXJlc291cmNlLW51bT48cmVtb3RlLWRhdGFiYXNlLW5hbWU+TWVkbGluZTwv
cmVtb3RlLWRhdGFiYXNlLW5hbWU+PHJlbW90ZS1kYXRhYmFzZS1wcm92aWRlcj5OTE08L3JlbW90
ZS1kYXRhYmFzZS1wcm92aWRlcj48L3JlY29yZD48L0NpdGU+PC9FbmROb3RlPgB=
</w:fldData>
        </w:fldChar>
      </w:r>
      <w:r w:rsidR="00EB5F7B" w:rsidRPr="001E3493">
        <w:instrText xml:space="preserve"> ADDIN EN.CITE </w:instrText>
      </w:r>
      <w:r w:rsidR="00EB5F7B" w:rsidRPr="001E3493">
        <w:fldChar w:fldCharType="begin">
          <w:fldData xml:space="preserve">PEVuZE5vdGU+PENpdGU+PEF1dGhvcj5DaHVuZzwvQXV0aG9yPjxZZWFyPjIwMjQ8L1llYXI+PFJl
Y051bT4xMDU8L1JlY051bT48RGlzcGxheVRleHQ+WzE4MV08L0Rpc3BsYXlUZXh0PjxyZWNvcmQ+
PHJlYy1udW1iZXI+MTA1PC9yZWMtbnVtYmVyPjxmb3JlaWduLWtleXM+PGtleSBhcHA9IkVOIiBk
Yi1pZD0ieGFldnpmZDlsd2F4c2Nlc3cwYzU5ZGVlMmVldjllZWZhdHZ0IiB0aW1lc3RhbXA9IjE3
MzMzNDI1MDkiPjEwNTwva2V5PjwvZm9yZWlnbi1rZXlzPjxyZWYtdHlwZSBuYW1lPSJKb3VybmFs
IEFydGljbGUiPjE3PC9yZWYtdHlwZT48Y29udHJpYnV0b3JzPjxhdXRob3JzPjxhdXRob3I+Q2h1
bmcsIFkuIFQuPC9hdXRob3I+PGF1dGhvcj5ZZWgsIEMuIFkuPC9hdXRob3I+PGF1dGhvcj5DaGVu
LCBDLiBDLjwvYXV0aG9yPjxhdXRob3I+TGFpLCBDLiBILjwvYXV0aG9yPjxhdXRob3I+TGluLCBZ
LiBILjwvYXV0aG9yPjxhdXRob3I+TGluLCBDLiBZLjwvYXV0aG9yPjxhdXRob3I+U2h1LCBZLiBD
LjwvYXV0aG9yPjxhdXRob3I+S28sIE4uIFkuPC9hdXRob3I+PC9hdXRob3JzPjwvY29udHJpYnV0
b3JzPjxhdXRoLWFkZHJlc3M+RGVwYXJ0bWVudCBvZiBOdXJzaW5nLCBOYXRpb25hbCBDaGVuZyBL
dW5nIFVuaXZlcnNpdHksIFRhaW5hbiwgVGFpd2FuLiYjeEQ7RGVwYXJ0bWVudCBvZiBDb21wdXRl
ciBTY2llbmNlIGFuZCBJbmZvcm1hdGlvbiBFbmdpbmVlcmluZywgTmF0aW9uYWwgQ2hlbmcgS3Vu
ZyBVbml2ZXJzaXR5LCBUYWluYW4sIFRhaXdhbi4mI3hEO0RlcGFydG1lbnQgb2YgRWxlY3RyaWNh
bCBhbmQgQ29tcHV0ZXIgRW5naW5lZXJpbmcsIFRoZSBVbml2ZXJzaXR5IG9mIEFyaXpvbmEsIEFt
ZXJpY2EuJiN4RDtEZXBhcnRtZW50IG9mIFN1cmdlcnksIE5hdGlvbmFsIENoZW5nIEt1bmcgVW5p
dmVyc2l0eSBIb3NwaXRhbCwgQ29sbGVnZSBvZiBNZWRpY2luZSwgTmF0aW9uYWwgQ2hlbmcgS3Vu
ZyBVbml2ZXJzaXR5LCBUYWluYW4sIFRhaXdhbjsgRGVwYXJ0bWVudCBvZiBCaW9jaGVtaXN0cnkg
YW5kIE1vbGVjdWxhciBCaW9sb2d5LCBDb2xsZWdlIG9mIE1lZGljaW5lLCBOYXRpb25hbCBDaGVu
ZyBLdW5nIFVuaXZlcnNpdHksIFRhaW5hbiwgVGFpd2FuLiYjeEQ7T2ZmaWNlIG9mIEdlcmlhdHJp
YyBIb3NwaXRhbCwgTmF0aW9uYWwgQ2hlbmcgS3VuZyBVbml2ZXJzaXR5IEhvc3BpdGFsLCBDb2xs
ZWdlIG9mIE1lZGljaW5lLCBOYXRpb25hbCBDaGVuZyBLdW5nIFVuaXZlcnNpdHksIFRhaW5hbiwg
VGFpd2FuLiYjeEQ7SW5zdGl0dXRlIG9mIEFsbGllZCBIZWFsdGggU2NpZW5jZXMsIENvbGxlZ2Ug
b2YgTWVkaWNpbmUsIE5hdGlvbmFsIENoZW5nIEt1bmcgVW5pdmVyc2l0eSwgVGFpbmFuLCBUYWl3
YW4uJiN4RDtEZXBhcnRtZW50IG9mIE1hdGhlbWF0aWNzLCBOYXRpb25hbCBDaGVuZyBLdW5nIFVu
aXZlcnNpdHksIFRhaW5hbiwgVGFpd2FuLiBFbGVjdHJvbmljIGFkZHJlc3M6IHljc2h1QG1haWwu
bmNrdS5lZHUudHcuJiN4RDtEZXBhcnRtZW50IG9mIE51cnNpbmcsIE5hdGlvbmFsIENoZW5nIEt1
bmcgVW5pdmVyc2l0eSwgVGFpbmFuLCBUYWl3YW4uIEVsZWN0cm9uaWMgYWRkcmVzczogbnlrb0Bt
YWlsLm5ja3UuZWR1LnR3LjwvYXV0aC1hZGRyZXNzPjx0aXRsZXM+PHRpdGxlPkVhcmx5IGNoYW5n
ZXMgaW4gc2tpbiBzdXJmYWNlIHRlbXBlcmF0dXJlIHByZWRpY3QgYm9keSB0ZW1wZXJhdHVyZSBp
bmNyZWFzZXMgaW4gcGF0aWVudHMgd2l0aCBmZXZlcjogQSBwaWxvdCBzdHVkeTwvdGl0bGU+PHNl
Y29uZGFyeS10aXRsZT5JbnRlbnNpdmUgQ3JpdCBDYXJlIE51cnM8L3NlY29uZGFyeS10aXRsZT48
L3RpdGxlcz48cGVyaW9kaWNhbD48ZnVsbC10aXRsZT5JbnRlbnNpdmUgQ3JpdCBDYXJlIE51cnM8
L2Z1bGwtdGl0bGU+PC9wZXJpb2RpY2FsPjxwYWdlcz4xMDM2NTI8L3BhZ2VzPjx2b2x1bWU+ODM8
L3ZvbHVtZT48ZWRpdGlvbj4yMDI0MDIyNDwvZWRpdGlvbj48a2V5d29yZHM+PGtleXdvcmQ+SHVt
YW5zPC9rZXl3b3JkPjxrZXl3b3JkPlBpbG90IFByb2plY3RzPC9rZXl3b3JkPjxrZXl3b3JkPk1h
bGU8L2tleXdvcmQ+PGtleXdvcmQ+RmVtYWxlPC9rZXl3b3JkPjxrZXl3b3JkPlByb3NwZWN0aXZl
IFN0dWRpZXM8L2tleXdvcmQ+PGtleXdvcmQ+KkZldmVyL3BoeXNpb3BhdGhvbG9neS9kaWFnbm9z
aXMvZXRpb2xvZ3k8L2tleXdvcmQ+PGtleXdvcmQ+TWlkZGxlIEFnZWQ8L2tleXdvcmQ+PGtleXdv
cmQ+KlNraW4gVGVtcGVyYXR1cmUvcGh5c2lvbG9neTwva2V5d29yZD48a2V5d29yZD5BZ2VkPC9r
ZXl3b3JkPjxrZXl3b3JkPlRhaXdhbjwva2V5d29yZD48a2V5d29yZD4qSW50ZW5zaXZlIENhcmUg
VW5pdHMvb3JnYW5pemF0aW9uICZhbXA7IGFkbWluaXN0cmF0aW9uPC9rZXl3b3JkPjxrZXl3b3Jk
PkFkdWx0PC9rZXl3b3JkPjxrZXl3b3JkPk1vbml0b3JpbmcsIFBoeXNpb2xvZ2ljL21ldGhvZHMv
aW5zdHJ1bWVudGF0aW9uPC9rZXl3b3JkPjxrZXl3b3JkPkJvZHkgVGVtcGVyYXR1cmUvcGh5c2lv
bG9neTwva2V5d29yZD48a2V5d29yZD5Cb2R5IHRlbXBlcmF0dXJlPC9rZXl3b3JkPjxrZXl3b3Jk
PkNvbnRpbnVvdXMgbW9uaXRvcmluZzwva2V5d29yZD48a2V5d29yZD5GZXZlcjwva2V5d29yZD48
a2V5d29yZD5Ta2luIHN1cmZhY2UgdGVtcGVyYXR1cmU8L2tleXdvcmQ+PGtleXdvcmQ+V2VhcmFi
bGUgZGV2aWNlPC9rZXl3b3JkPjwva2V5d29yZHM+PGRhdGVzPjx5ZWFyPjIwMjQ8L3llYXI+PHB1
Yi1kYXRlcz48ZGF0ZT5BdWc8L2RhdGU+PC9wdWItZGF0ZXM+PC9kYXRlcz48aXNibj4xNTMyLTQw
MzYgKEVsZWN0cm9uaWMpJiN4RDswOTY0LTMzOTcgKExpbmtpbmcpPC9pc2JuPjxhY2Nlc3Npb24t
bnVtPjM4NDAyNjUwPC9hY2Nlc3Npb24tbnVtPjx1cmxzPjxyZWxhdGVkLXVybHM+PHVybD5odHRw
czovL3d3dy5uY2JpLm5sbS5uaWguZ292L3B1Ym1lZC8zODQwMjY1MDwvdXJsPjwvcmVsYXRlZC11
cmxzPjwvdXJscz48Y3VzdG9tMT5EZWNsYXJhdGlvbiBvZiBjb21wZXRpbmcgaW50ZXJlc3QgVGhl
IGF1dGhvcnMgZGVjbGFyZSB0aGF0IHRoZXkgaGF2ZSBubyBrbm93biBjb21wZXRpbmcgZmluYW5j
aWFsIGludGVyZXN0cyBvciBwZXJzb25hbCByZWxhdGlvbnNoaXBzIHRoYXQgY291bGQgaGF2ZSBh
cHBlYXJlZCB0byBpbmZsdWVuY2UgdGhlIHdvcmsgcmVwb3J0ZWQgaW4gdGhpcyBwYXBlci48L2N1
c3RvbTE+PGVsZWN0cm9uaWMtcmVzb3VyY2UtbnVtPjEwLjEwMTYvai5pY2NuLjIwMjQuMTAzNjUy
PC9lbGVjdHJvbmljLXJlc291cmNlLW51bT48cmVtb3RlLWRhdGFiYXNlLW5hbWU+TWVkbGluZTwv
cmVtb3RlLWRhdGFiYXNlLW5hbWU+PHJlbW90ZS1kYXRhYmFzZS1wcm92aWRlcj5OTE08L3JlbW90
ZS1kYXRhYmFzZS1wcm92aWRlcj48L3JlY29yZD48L0NpdGU+PC9FbmROb3RlPgB=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[181]</w:t>
      </w:r>
      <w:r w:rsidRPr="001E3493">
        <w:fldChar w:fldCharType="end"/>
      </w:r>
      <w:r w:rsidRPr="001E3493">
        <w:t xml:space="preserve">. In </w:t>
      </w:r>
      <w:r w:rsidRPr="001E3493">
        <w:lastRenderedPageBreak/>
        <w:t xml:space="preserve">study, Fever is linked to up to 90% of infection cases. This finding would corroborate with the hypothesis that skin surface can be used as an early detector of osteomyelitis. However, in our study we did not find temperature patterns that linked skin surface temperature and osteomyelitis. </w:t>
      </w:r>
    </w:p>
    <w:p w14:paraId="6D4513A4" w14:textId="6F756FB5" w:rsidR="00E96E89" w:rsidRPr="001E3493" w:rsidRDefault="00E96E89" w:rsidP="004410D8">
      <w:pPr>
        <w:rPr>
          <w:u w:val="single"/>
        </w:rPr>
      </w:pPr>
      <w:r w:rsidRPr="001E3493">
        <w:t xml:space="preserve">In this experiment, </w:t>
      </w:r>
      <w:proofErr w:type="spellStart"/>
      <w:r w:rsidRPr="001E3493">
        <w:t>MolecuLight</w:t>
      </w:r>
      <w:proofErr w:type="spellEnd"/>
      <w:r w:rsidRPr="001E3493">
        <w:t xml:space="preserve"> could only be applied with the intention of detecting suture contamination or confirming bacterial presence in open wounds. The fluorescence imaging tool (</w:t>
      </w:r>
      <w:proofErr w:type="spellStart"/>
      <w:r w:rsidRPr="001E3493">
        <w:t>MolecuLight</w:t>
      </w:r>
      <w:proofErr w:type="spellEnd"/>
      <w:r w:rsidRPr="001E3493">
        <w:t xml:space="preserve">) has been proven effective in identifying </w:t>
      </w:r>
      <w:r w:rsidRPr="001E3493">
        <w:rPr>
          <w:rStyle w:val="Emphasis"/>
          <w:rFonts w:ascii="Times New Roman" w:hAnsi="Times New Roman"/>
        </w:rPr>
        <w:t>Staphylococcus sp.</w:t>
      </w:r>
      <w:r w:rsidRPr="001E3493">
        <w:t xml:space="preserve"> in open wounds</w:t>
      </w:r>
      <w:r w:rsidRPr="001E3493">
        <w:fldChar w:fldCharType="begin">
          <w:fldData xml:space="preserve">PEVuZE5vdGU+PENpdGU+PEF1dGhvcj5GYXJoYW48L0F1dGhvcj48WWVhcj4yMDIwPC9ZZWFyPjxS
ZWNOdW0+MTEyPC9SZWNOdW0+PERpc3BsYXlUZXh0PlsxODIsIDE4M108L0Rpc3BsYXlUZXh0Pjxy
ZWNvcmQ+PHJlYy1udW1iZXI+MTEyPC9yZWMtbnVtYmVyPjxmb3JlaWduLWtleXM+PGtleSBhcHA9
IkVOIiBkYi1pZD0ieGFldnpmZDlsd2F4c2Nlc3cwYzU5ZGVlMmVldjllZWZhdHZ0IiB0aW1lc3Rh
bXA9IjE3MzM0Mjc3NjMiPjExMjwva2V5PjwvZm9yZWlnbi1rZXlzPjxyZWYtdHlwZSBuYW1lPSJK
b3VybmFsIEFydGljbGUiPjE3PC9yZWYtdHlwZT48Y29udHJpYnV0b3JzPjxhdXRob3JzPjxhdXRo
b3I+RmFyaGFuLCBOLjwvYXV0aG9yPjxhdXRob3I+SmVmZmVyeSwgUy48L2F1dGhvcj48L2F1dGhv
cnM+PC9jb250cmlidXRvcnM+PGF1dGgtYWRkcmVzcz5Qcm9mZXNzb3Igb2YgV291bmQgU3R1ZHks
IEJpcm1pbmdoYW0gQ2l0eSBVbml2ZXJzaXR5IGFuZCBWaXNpdGluZyBQcm9mZXNzb3Igb2YgV291
bmQgU3R1ZHksIENhcmRpZmYgVW5pdmVyc2l0eS48L2F1dGgtYWRkcmVzcz48dGl0bGVzPjx0aXRs
ZT5VdGlsaXR5IG9mIE1vbGVjdUxpZ2h0IGk6WCBmb3IgTWFuYWdpbmcgQmFjdGVyaWFsIEJ1cmRl
biBpbiBQZWRpYXRyaWMgQnVybnM8L3RpdGxlPjxzZWNvbmRhcnktdGl0bGU+SiBCdXJuIENhcmUg
UmVzPC9zZWNvbmRhcnktdGl0bGU+PC90aXRsZXM+PHBlcmlvZGljYWw+PGZ1bGwtdGl0bGU+SiBC
dXJuIENhcmUgUmVzPC9mdWxsLXRpdGxlPjwvcGVyaW9kaWNhbD48cGFnZXM+MzI4LTMzODwvcGFn
ZXM+PHZvbHVtZT40MTwvdm9sdW1lPjxudW1iZXI+MjwvbnVtYmVyPjxrZXl3b3Jkcz48a2V5d29y
ZD5CYWN0ZXJpYWwgTG9hZDwva2V5d29yZD48a2V5d29yZD5CdXJucy8qZGlhZ25vc3RpYyBpbWFn
aW5nLyptaWNyb2Jpb2xvZ3k8L2tleXdvcmQ+PGtleXdvcmQ+Q2hpbGQ8L2tleXdvcmQ+PGtleXdv
cmQ+Q2hpbGQsIFByZXNjaG9vbDwva2V5d29yZD48a2V5d29yZD5GZW1hbGU8L2tleXdvcmQ+PGtl
eXdvcmQ+SHVtYW5zPC9rZXl3b3JkPjxrZXl3b3JkPkluZmFudDwva2V5d29yZD48a2V5d29yZD5N
YWxlPC9rZXl3b3JkPjxrZXl3b3JkPk9wdGljYWwgSW1hZ2luZy8qaW5zdHJ1bWVudGF0aW9uPC9r
ZXl3b3JkPjxrZXl3b3JkPlBhdGllbnQgQ29tcGxpYW5jZTwva2V5d29yZD48a2V5d29yZD5Xb3Vu
ZCBJbmZlY3Rpb24vKmRpYWdub3N0aWMgaW1hZ2luZy8qbWljcm9iaW9sb2d5PC9rZXl3b3JkPjwv
a2V5d29yZHM+PGRhdGVzPjx5ZWFyPjIwMjA8L3llYXI+PHB1Yi1kYXRlcz48ZGF0ZT5GZWIgMTk8
L2RhdGU+PC9wdWItZGF0ZXM+PC9kYXRlcz48aXNibj4xNTU5LTA0ODggKEVsZWN0cm9uaWMpJiN4
RDsxNTU5LTA0N1ggKExpbmtpbmcpPC9pc2JuPjxhY2Nlc3Npb24tbnVtPjMxNTQxMjM2PC9hY2Nl
c3Npb24tbnVtPjx1cmxzPjxyZWxhdGVkLXVybHM+PHVybD5odHRwczovL3d3dy5uY2JpLm5sbS5u
aWguZ292L3B1Ym1lZC8zMTU0MTIzNjwvdXJsPjwvcmVsYXRlZC11cmxzPjwvdXJscz48ZWxlY3Ry
b25pYy1yZXNvdXJjZS1udW0+MTAuMTA5My9qYmNyL2lyejE2NzwvZWxlY3Ryb25pYy1yZXNvdXJj
ZS1udW0+PHJlbW90ZS1kYXRhYmFzZS1uYW1lPk1lZGxpbmU8L3JlbW90ZS1kYXRhYmFzZS1uYW1l
PjxyZW1vdGUtZGF0YWJhc2UtcHJvdmlkZXI+TkxNPC9yZW1vdGUtZGF0YWJhc2UtcHJvdmlkZXI+
PC9yZWNvcmQ+PC9DaXRlPjxDaXRlPjxBdXRob3I+Qmx1bWVudGhhbDwvQXV0aG9yPjxZZWFyPjIw
MTg8L1llYXI+PFJlY051bT4xMTA8L1JlY051bT48cmVjb3JkPjxyZWMtbnVtYmVyPjExMDwvcmVj
LW51bWJlcj48Zm9yZWlnbi1rZXlzPjxrZXkgYXBwPSJFTiIgZGItaWQ9InhhZXZ6ZmQ5bHdheHNj
ZXN3MGM1OWRlZTJlZXY5ZWVmYXR2dCIgdGltZXN0YW1wPSIxNzMzNDI3NzU2Ij4xMTA8L2tleT48
L2ZvcmVpZ24ta2V5cz48cmVmLXR5cGUgbmFtZT0iSm91cm5hbCBBcnRpY2xlIj4xNzwvcmVmLXR5
cGU+PGNvbnRyaWJ1dG9ycz48YXV0aG9ycz48YXV0aG9yPkJsdW1lbnRoYWwsIEUuPC9hdXRob3I+
PGF1dGhvcj5KZWZmZXJ5LCBTLiBMLiBBLjwvYXV0aG9yPjwvYXV0aG9ycz48L2NvbnRyaWJ1dG9y
cz48YXV0aC1hZGRyZXNzPkRpdmlzaW9uIG9mIFN1cmdlcnkgJmFtcDsgSW50ZXJ2ZW50aW9uYWwg
U2NpZW5jZSwgVW5pdmVyc2l0eSBDb2xsZWdlIExvbmRvbiwgVW5pdGVkIEtpbmdkb20uJiN4RDtC
aXJtaW5naGFtIEJ1cm4gQ2VudHJlLCBRdWVlbiBFbGl6YWJldGggSG9zcGl0YWwgQmlybWluZ2hh
bSwgVW5pdGVkIEtpbmdkb20uJiN4RDtCaXJtaW5naGFtIEJ1cm4gQ2VudHJlLCBUaGUgUXVlZW4g
RWxpemFiZXRoIEhvc3BpdGFsLCBVbml0ZWQgS2luZ2RvbS48L2F1dGgtYWRkcmVzcz48dGl0bGVz
Pjx0aXRsZT5UaGUgVXNlIG9mIHRoZSBNb2xlY3VMaWdodCBpOlggaW4gTWFuYWdpbmcgQnVybnM6
IEEgUGlsb3QgU3R1ZHk8L3RpdGxlPjxzZWNvbmRhcnktdGl0bGU+SiBCdXJuIENhcmUgUmVzPC9z
ZWNvbmRhcnktdGl0bGU+PC90aXRsZXM+PHBlcmlvZGljYWw+PGZ1bGwtdGl0bGU+SiBCdXJuIENh
cmUgUmVzPC9mdWxsLXRpdGxlPjwvcGVyaW9kaWNhbD48cGFnZXM+MTU0LTE2MTwvcGFnZXM+PHZv
bHVtZT4zOTwvdm9sdW1lPjxudW1iZXI+MTwvbnVtYmVyPjxrZXl3b3Jkcz48a2V5d29yZD5BZHVs
dDwva2V5d29yZD48a2V5d29yZD5BZ2VkLCA4MCBhbmQgb3Zlcjwva2V5d29yZD48a2V5d29yZD5C
YWN0ZXJpYWwgTG9hZDwva2V5d29yZD48a2V5d29yZD5CdXJucy8qZGlhZ25vc3RpYyBpbWFnaW5n
LyptaWNyb2Jpb2xvZ3k8L2tleXdvcmQ+PGtleXdvcmQ+Q29ob3J0IFN0dWRpZXM8L2tleXdvcmQ+
PGtleXdvcmQ+SHVtYW5zPC9rZXl3b3JkPjxrZXl3b3JkPk1hbGU8L2tleXdvcmQ+PGtleXdvcmQ+
TWlkZGxlIEFnZWQ8L2tleXdvcmQ+PGtleXdvcmQ+T3B0aWNhbCBJbWFnaW5nLyppbnN0cnVtZW50
YXRpb248L2tleXdvcmQ+PGtleXdvcmQ+UGhvdG9ncmFwaHkvKmluc3RydW1lbnRhdGlvbjwva2V5
d29yZD48a2V5d29yZD5QaWxvdCBQcm9qZWN0czwva2V5d29yZD48a2V5d29yZD5Qb2ludC1vZi1D
YXJlIFRlc3Rpbmc8L2tleXdvcmQ+PC9rZXl3b3Jkcz48ZGF0ZXM+PHllYXI+MjAxODwveWVhcj48
cHViLWRhdGVzPjxkYXRlPkphbiAxPC9kYXRlPjwvcHViLWRhdGVzPjwvZGF0ZXM+PGlzYm4+MTU1
OS0wNDg4IChFbGVjdHJvbmljKSYjeEQ7MTU1OS0wNDdYIChMaW5raW5nKTwvaXNibj48YWNjZXNz
aW9uLW51bT4yODQ0ODI5NjwvYWNjZXNzaW9uLW51bT48dXJscz48cmVsYXRlZC11cmxzPjx1cmw+
aHR0cHM6Ly93d3cubmNiaS5ubG0ubmloLmdvdi9wdWJtZWQvMjg0NDgyOTY8L3VybD48L3JlbGF0
ZWQtdXJscz48L3VybHM+PGVsZWN0cm9uaWMtcmVzb3VyY2UtbnVtPjEwLjEwOTcvQkNSLjAwMDAw
MDAwMDAwMDA1NjU8L2VsZWN0cm9uaWMtcmVzb3VyY2UtbnVtPjxyZW1vdGUtZGF0YWJhc2UtbmFt
ZT5NZWRsaW5lPC9yZW1vdGUtZGF0YWJhc2UtbmFtZT48cmVtb3RlLWRhdGFiYXNlLXByb3ZpZGVy
Pk5MTTwvcmVtb3RlLWRhdGFiYXNlLXByb3ZpZGVyPjwvcmVjb3JkPjwvQ2l0ZT48L0VuZE5vdGU+
AG==
</w:fldData>
        </w:fldChar>
      </w:r>
      <w:r w:rsidR="00EB5F7B" w:rsidRPr="001E3493">
        <w:instrText xml:space="preserve"> ADDIN EN.CITE </w:instrText>
      </w:r>
      <w:r w:rsidR="00EB5F7B" w:rsidRPr="001E3493">
        <w:fldChar w:fldCharType="begin">
          <w:fldData xml:space="preserve">PEVuZE5vdGU+PENpdGU+PEF1dGhvcj5GYXJoYW48L0F1dGhvcj48WWVhcj4yMDIwPC9ZZWFyPjxS
ZWNOdW0+MTEyPC9SZWNOdW0+PERpc3BsYXlUZXh0PlsxODIsIDE4M108L0Rpc3BsYXlUZXh0Pjxy
ZWNvcmQ+PHJlYy1udW1iZXI+MTEyPC9yZWMtbnVtYmVyPjxmb3JlaWduLWtleXM+PGtleSBhcHA9
IkVOIiBkYi1pZD0ieGFldnpmZDlsd2F4c2Nlc3cwYzU5ZGVlMmVldjllZWZhdHZ0IiB0aW1lc3Rh
bXA9IjE3MzM0Mjc3NjMiPjExMjwva2V5PjwvZm9yZWlnbi1rZXlzPjxyZWYtdHlwZSBuYW1lPSJK
b3VybmFsIEFydGljbGUiPjE3PC9yZWYtdHlwZT48Y29udHJpYnV0b3JzPjxhdXRob3JzPjxhdXRo
b3I+RmFyaGFuLCBOLjwvYXV0aG9yPjxhdXRob3I+SmVmZmVyeSwgUy48L2F1dGhvcj48L2F1dGhv
cnM+PC9jb250cmlidXRvcnM+PGF1dGgtYWRkcmVzcz5Qcm9mZXNzb3Igb2YgV291bmQgU3R1ZHks
IEJpcm1pbmdoYW0gQ2l0eSBVbml2ZXJzaXR5IGFuZCBWaXNpdGluZyBQcm9mZXNzb3Igb2YgV291
bmQgU3R1ZHksIENhcmRpZmYgVW5pdmVyc2l0eS48L2F1dGgtYWRkcmVzcz48dGl0bGVzPjx0aXRs
ZT5VdGlsaXR5IG9mIE1vbGVjdUxpZ2h0IGk6WCBmb3IgTWFuYWdpbmcgQmFjdGVyaWFsIEJ1cmRl
biBpbiBQZWRpYXRyaWMgQnVybnM8L3RpdGxlPjxzZWNvbmRhcnktdGl0bGU+SiBCdXJuIENhcmUg
UmVzPC9zZWNvbmRhcnktdGl0bGU+PC90aXRsZXM+PHBlcmlvZGljYWw+PGZ1bGwtdGl0bGU+SiBC
dXJuIENhcmUgUmVzPC9mdWxsLXRpdGxlPjwvcGVyaW9kaWNhbD48cGFnZXM+MzI4LTMzODwvcGFn
ZXM+PHZvbHVtZT40MTwvdm9sdW1lPjxudW1iZXI+MjwvbnVtYmVyPjxrZXl3b3Jkcz48a2V5d29y
ZD5CYWN0ZXJpYWwgTG9hZDwva2V5d29yZD48a2V5d29yZD5CdXJucy8qZGlhZ25vc3RpYyBpbWFn
aW5nLyptaWNyb2Jpb2xvZ3k8L2tleXdvcmQ+PGtleXdvcmQ+Q2hpbGQ8L2tleXdvcmQ+PGtleXdv
cmQ+Q2hpbGQsIFByZXNjaG9vbDwva2V5d29yZD48a2V5d29yZD5GZW1hbGU8L2tleXdvcmQ+PGtl
eXdvcmQ+SHVtYW5zPC9rZXl3b3JkPjxrZXl3b3JkPkluZmFudDwva2V5d29yZD48a2V5d29yZD5N
YWxlPC9rZXl3b3JkPjxrZXl3b3JkPk9wdGljYWwgSW1hZ2luZy8qaW5zdHJ1bWVudGF0aW9uPC9r
ZXl3b3JkPjxrZXl3b3JkPlBhdGllbnQgQ29tcGxpYW5jZTwva2V5d29yZD48a2V5d29yZD5Xb3Vu
ZCBJbmZlY3Rpb24vKmRpYWdub3N0aWMgaW1hZ2luZy8qbWljcm9iaW9sb2d5PC9rZXl3b3JkPjwv
a2V5d29yZHM+PGRhdGVzPjx5ZWFyPjIwMjA8L3llYXI+PHB1Yi1kYXRlcz48ZGF0ZT5GZWIgMTk8
L2RhdGU+PC9wdWItZGF0ZXM+PC9kYXRlcz48aXNibj4xNTU5LTA0ODggKEVsZWN0cm9uaWMpJiN4
RDsxNTU5LTA0N1ggKExpbmtpbmcpPC9pc2JuPjxhY2Nlc3Npb24tbnVtPjMxNTQxMjM2PC9hY2Nl
c3Npb24tbnVtPjx1cmxzPjxyZWxhdGVkLXVybHM+PHVybD5odHRwczovL3d3dy5uY2JpLm5sbS5u
aWguZ292L3B1Ym1lZC8zMTU0MTIzNjwvdXJsPjwvcmVsYXRlZC11cmxzPjwvdXJscz48ZWxlY3Ry
b25pYy1yZXNvdXJjZS1udW0+MTAuMTA5My9qYmNyL2lyejE2NzwvZWxlY3Ryb25pYy1yZXNvdXJj
ZS1udW0+PHJlbW90ZS1kYXRhYmFzZS1uYW1lPk1lZGxpbmU8L3JlbW90ZS1kYXRhYmFzZS1uYW1l
PjxyZW1vdGUtZGF0YWJhc2UtcHJvdmlkZXI+TkxNPC9yZW1vdGUtZGF0YWJhc2UtcHJvdmlkZXI+
PC9yZWNvcmQ+PC9DaXRlPjxDaXRlPjxBdXRob3I+Qmx1bWVudGhhbDwvQXV0aG9yPjxZZWFyPjIw
MTg8L1llYXI+PFJlY051bT4xMTA8L1JlY051bT48cmVjb3JkPjxyZWMtbnVtYmVyPjExMDwvcmVj
LW51bWJlcj48Zm9yZWlnbi1rZXlzPjxrZXkgYXBwPSJFTiIgZGItaWQ9InhhZXZ6ZmQ5bHdheHNj
ZXN3MGM1OWRlZTJlZXY5ZWVmYXR2dCIgdGltZXN0YW1wPSIxNzMzNDI3NzU2Ij4xMTA8L2tleT48
L2ZvcmVpZ24ta2V5cz48cmVmLXR5cGUgbmFtZT0iSm91cm5hbCBBcnRpY2xlIj4xNzwvcmVmLXR5
cGU+PGNvbnRyaWJ1dG9ycz48YXV0aG9ycz48YXV0aG9yPkJsdW1lbnRoYWwsIEUuPC9hdXRob3I+
PGF1dGhvcj5KZWZmZXJ5LCBTLiBMLiBBLjwvYXV0aG9yPjwvYXV0aG9ycz48L2NvbnRyaWJ1dG9y
cz48YXV0aC1hZGRyZXNzPkRpdmlzaW9uIG9mIFN1cmdlcnkgJmFtcDsgSW50ZXJ2ZW50aW9uYWwg
U2NpZW5jZSwgVW5pdmVyc2l0eSBDb2xsZWdlIExvbmRvbiwgVW5pdGVkIEtpbmdkb20uJiN4RDtC
aXJtaW5naGFtIEJ1cm4gQ2VudHJlLCBRdWVlbiBFbGl6YWJldGggSG9zcGl0YWwgQmlybWluZ2hh
bSwgVW5pdGVkIEtpbmdkb20uJiN4RDtCaXJtaW5naGFtIEJ1cm4gQ2VudHJlLCBUaGUgUXVlZW4g
RWxpemFiZXRoIEhvc3BpdGFsLCBVbml0ZWQgS2luZ2RvbS48L2F1dGgtYWRkcmVzcz48dGl0bGVz
Pjx0aXRsZT5UaGUgVXNlIG9mIHRoZSBNb2xlY3VMaWdodCBpOlggaW4gTWFuYWdpbmcgQnVybnM6
IEEgUGlsb3QgU3R1ZHk8L3RpdGxlPjxzZWNvbmRhcnktdGl0bGU+SiBCdXJuIENhcmUgUmVzPC9z
ZWNvbmRhcnktdGl0bGU+PC90aXRsZXM+PHBlcmlvZGljYWw+PGZ1bGwtdGl0bGU+SiBCdXJuIENh
cmUgUmVzPC9mdWxsLXRpdGxlPjwvcGVyaW9kaWNhbD48cGFnZXM+MTU0LTE2MTwvcGFnZXM+PHZv
bHVtZT4zOTwvdm9sdW1lPjxudW1iZXI+MTwvbnVtYmVyPjxrZXl3b3Jkcz48a2V5d29yZD5BZHVs
dDwva2V5d29yZD48a2V5d29yZD5BZ2VkLCA4MCBhbmQgb3Zlcjwva2V5d29yZD48a2V5d29yZD5C
YWN0ZXJpYWwgTG9hZDwva2V5d29yZD48a2V5d29yZD5CdXJucy8qZGlhZ25vc3RpYyBpbWFnaW5n
LyptaWNyb2Jpb2xvZ3k8L2tleXdvcmQ+PGtleXdvcmQ+Q29ob3J0IFN0dWRpZXM8L2tleXdvcmQ+
PGtleXdvcmQ+SHVtYW5zPC9rZXl3b3JkPjxrZXl3b3JkPk1hbGU8L2tleXdvcmQ+PGtleXdvcmQ+
TWlkZGxlIEFnZWQ8L2tleXdvcmQ+PGtleXdvcmQ+T3B0aWNhbCBJbWFnaW5nLyppbnN0cnVtZW50
YXRpb248L2tleXdvcmQ+PGtleXdvcmQ+UGhvdG9ncmFwaHkvKmluc3RydW1lbnRhdGlvbjwva2V5
d29yZD48a2V5d29yZD5QaWxvdCBQcm9qZWN0czwva2V5d29yZD48a2V5d29yZD5Qb2ludC1vZi1D
YXJlIFRlc3Rpbmc8L2tleXdvcmQ+PC9rZXl3b3Jkcz48ZGF0ZXM+PHllYXI+MjAxODwveWVhcj48
cHViLWRhdGVzPjxkYXRlPkphbiAxPC9kYXRlPjwvcHViLWRhdGVzPjwvZGF0ZXM+PGlzYm4+MTU1
OS0wNDg4IChFbGVjdHJvbmljKSYjeEQ7MTU1OS0wNDdYIChMaW5raW5nKTwvaXNibj48YWNjZXNz
aW9uLW51bT4yODQ0ODI5NjwvYWNjZXNzaW9uLW51bT48dXJscz48cmVsYXRlZC11cmxzPjx1cmw+
aHR0cHM6Ly93d3cubmNiaS5ubG0ubmloLmdvdi9wdWJtZWQvMjg0NDgyOTY8L3VybD48L3JlbGF0
ZWQtdXJscz48L3VybHM+PGVsZWN0cm9uaWMtcmVzb3VyY2UtbnVtPjEwLjEwOTcvQkNSLjAwMDAw
MDAwMDAwMDA1NjU8L2VsZWN0cm9uaWMtcmVzb3VyY2UtbnVtPjxyZW1vdGUtZGF0YWJhc2UtbmFt
ZT5NZWRsaW5lPC9yZW1vdGUtZGF0YWJhc2UtbmFtZT48cmVtb3RlLWRhdGFiYXNlLXByb3ZpZGVy
Pk5MTTwvcmVtb3RlLWRhdGFiYXNlLXByb3ZpZGVyPjwvcmVjb3JkPjwvQ2l0ZT48L0VuZE5vdGU+
AG==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[182, 183]</w:t>
      </w:r>
      <w:r w:rsidRPr="001E3493">
        <w:fldChar w:fldCharType="end"/>
      </w:r>
      <w:r w:rsidRPr="001E3493">
        <w:t>. However, the tool’s mechanism of action does not allow for the detection of bacterial activity in deep tissues, such as bone, beneath intact skin</w:t>
      </w:r>
      <w:r w:rsidRPr="001E3493">
        <w:fldChar w:fldCharType="begin">
          <w:fldData xml:space="preserve">PEVuZE5vdGU+PENpdGU+PEF1dGhvcj5SZW5uaWU8L0F1dGhvcj48WWVhcj4yMDE5PC9ZZWFyPjxS
ZWNOdW0+MTExPC9SZWNOdW0+PERpc3BsYXlUZXh0PlsxODRdPC9EaXNwbGF5VGV4dD48cmVjb3Jk
PjxyZWMtbnVtYmVyPjExMTwvcmVjLW51bWJlcj48Zm9yZWlnbi1rZXlzPjxrZXkgYXBwPSJFTiIg
ZGItaWQ9InhhZXZ6ZmQ5bHdheHNjZXN3MGM1OWRlZTJlZXY5ZWVmYXR2dCIgdGltZXN0YW1wPSIx
NzMzNDI3NzU4Ij4xMTE8L2tleT48L2ZvcmVpZ24ta2V5cz48cmVmLXR5cGUgbmFtZT0iSm91cm5h
bCBBcnRpY2xlIj4xNzwvcmVmLXR5cGU+PGNvbnRyaWJ1dG9ycz48YXV0aG9ycz48YXV0aG9yPlJl
bm5pZSwgTS4gWS48L2F1dGhvcj48YXV0aG9yPkR1bmhhbSwgRC48L2F1dGhvcj48YXV0aG9yPkxp
bmR2ZXJlLVRlZW5lLCBMLjwvYXV0aG9yPjxhdXRob3I+UmFpem1hbiwgUi48L2F1dGhvcj48YXV0
aG9yPkhpbGwsIFIuPC9hdXRob3I+PGF1dGhvcj5MaW5kZW4sIFIuPC9hdXRob3I+PC9hdXRob3Jz
PjwvY29udHJpYnV0b3JzPjxhdXRoLWFkZHJlc3M+TW9sZWN1TGlnaHQsIEluYywgVG9yb250bywg
T04gTTVHIDFUNiwgQ2FuYWRhLiBtcmVubmllQG1vbGVjdWxpZ2h0LmNvbS4mI3hEO01vbGVjdUxp
Z2h0LCBJbmMsIFRvcm9udG8sIE9OIE01RyAxVDYsIENhbmFkYS4gZGR1bmhhbUBtb2xlY3VsaWdo
dC5jb20uJiN4RDtNb2xlY3VMaWdodCwgSW5jLCBUb3JvbnRvLCBPTiBNNUcgMVQ2LCBDYW5hZGEu
IGx0ZWVuZUBtb2xlY3VsaWdodC5jb20uJiN4RDtEZXBhcnRtZW50IG9mIFByb2Zlc3Npb25hbCBQ
cmFjdGljZSwgU2NhcmJvcm91Z2ggYW5kIFJvdWdlIEhvc3BpdGFsLCBUb3JvbnRvLCBPTiBNMUUg
NEI5LCBDYW5hZGEuIHJyYWl6bWFuQHNobi5jYS4mI3hEO0RlcGFydG1lbnQgb2YgQW1idWxhdG9y
eSBDYXJlLCBMaW9ucyBHYXRlIEhvc3BpdGFsLCBWYW5jb3V2ZXIgQ29hc3RhbCBIZWFsdGgsIE5v
cnRoIFZhbmNvdXZlciwgQkMgVjdMIDJMNywgQ2FuYWRhLiByb3NlbWFyeS5oaWxsQHZjaC5jYS4m
I3hEO0p1ZHkgRGFuIFJlc2VhcmNoIGFuZCBUcmVhdG1lbnQgQ2VudHJlLCBOb3J0aCBZb3JrLCBP
TiBNMlIgMU41LCBDYW5hZGEuIGRybGluZGVuQG9udGFyaW93b3VuZGNhcmUuY29tLjwvYXV0aC1h
ZGRyZXNzPjx0aXRsZXM+PHRpdGxlPlVuZGVyc3RhbmRpbmcgUmVhbC1UaW1lIEZsdW9yZXNjZW5j
ZSBTaWduYWxzIGZyb20gQmFjdGVyaWEgYW5kIFdvdW5kIFRpc3N1ZXMgT2JzZXJ2ZWQgd2l0aCB0
aGUgTW9sZWN1TGlnaHQgaTpYKFRNKTwvdGl0bGU+PHNlY29uZGFyeS10aXRsZT5EaWFnbm9zdGlj
cyAoQmFzZWwpPC9zZWNvbmRhcnktdGl0bGU+PC90aXRsZXM+PHBlcmlvZGljYWw+PGZ1bGwtdGl0
bGU+RGlhZ25vc3RpY3MgKEJhc2VsKTwvZnVsbC10aXRsZT48L3BlcmlvZGljYWw+PHZvbHVtZT45
PC92b2x1bWU+PG51bWJlcj4xPC9udW1iZXI+PGVkaXRpb24+MjAxOTAyMjY8L2VkaXRpb24+PGtl
eXdvcmRzPjxrZXl3b3JkPk1vbGVjdUxpZ2h0IGk6WDwva2V5d29yZD48a2V5d29yZD5iYWN0ZXJp
YTwva2V5d29yZD48a2V5d29yZD5mbHVvcmVzY2VuY2UgaW1hZ2luZzwva2V5d29yZD48a2V5d29y
ZD5pbWFnZSBpbnRlcnByZXRhdGlvbjwva2V5d29yZD48a2V5d29yZD53b3VuZCBhc3Nlc3NtZW50
PC9rZXl3b3JkPjxrZXl3b3JkPndvdW5kczwva2V5d29yZD48L2tleXdvcmRzPjxkYXRlcz48eWVh
cj4yMDE5PC95ZWFyPjxwdWItZGF0ZXM+PGRhdGU+RmViIDI2PC9kYXRlPjwvcHViLWRhdGVzPjwv
ZGF0ZXM+PGlzYm4+MjA3NS00NDE4IChQcmludCkmI3hEOzIwNzUtNDQxOCAoRWxlY3Ryb25pYykm
I3hEOzIwNzUtNDQxOCAoTGlua2luZyk8L2lzYm4+PGFjY2Vzc2lvbi1udW0+MzA4MTM1NTE8L2Fj
Y2Vzc2lvbi1udW0+PHVybHM+PHJlbGF0ZWQtdXJscz48dXJsPmh0dHBzOi8vd3d3Lm5jYmkubmxt
Lm5paC5nb3YvcHVibWVkLzMwODEzNTUxPC91cmw+PC9yZWxhdGVkLXVybHM+PC91cmxzPjxjdXN0
b20xPk0uWS5SIChTY2llbnRpZmljIEFmZmFpcnMgTWFuYWdlciwgTW9sZWN1TGlnaHQpLCBELkQg
KFByb2R1Y3QgRGVzaWduIE1hbmFnZXIsIE1vbGVjdUxpZ2h0KSwgYW5kIEwuTC4tVC4gKENsaW5p
Y2FsIFRyaWFscyBNYW5hZ2VyLCBNb2xlY3VMaWdodCkgYXJlIGVtcGxveWVlcyBvZiBNb2xlY3VM
aWdodCwgSW5jOyB0aGV5IHJlY2VpdmUgc2FsYXJ5IHN1cHBvcnQgYXMgcGFydCBvZiBNb2xlY3VM
aWdodCBJbmMmYXBvcztzIGNsaW5pY2FsIGFuZCBzY2llbnRpZmljIHJlc2VhcmNoIHRlYW0uIFRo
ZSByZW1haW5pbmcgYXV0aG9ycyBoYXZlIG5vIGNvbmZsaWN0cyBvZiBpbnRlcmVzdCB0byBkaXNj
bG9zZS48L2N1c3RvbTE+PGN1c3RvbTI+UE1DNjQ2ODY5MDwvY3VzdG9tMj48ZWxlY3Ryb25pYy1y
ZXNvdXJjZS1udW0+MTAuMzM5MC9kaWFnbm9zdGljczkwMTAwMjI8L2VsZWN0cm9uaWMtcmVzb3Vy
Y2UtbnVtPjxyZW1vdGUtZGF0YWJhc2UtbmFtZT5QdWJNZWQtbm90LU1FRExJTkU8L3JlbW90ZS1k
YXRhYmFzZS1uYW1lPjxyZW1vdGUtZGF0YWJhc2UtcHJvdmlkZXI+TkxNPC9yZW1vdGUtZGF0YWJh
c2UtcHJvdmlkZXI+PC9yZWNvcmQ+PC9DaXRlPjwvRW5kTm90ZT4A
</w:fldData>
        </w:fldChar>
      </w:r>
      <w:r w:rsidR="00EB5F7B" w:rsidRPr="001E3493">
        <w:instrText xml:space="preserve"> ADDIN EN.CITE </w:instrText>
      </w:r>
      <w:r w:rsidR="00EB5F7B" w:rsidRPr="001E3493">
        <w:fldChar w:fldCharType="begin">
          <w:fldData xml:space="preserve">PEVuZE5vdGU+PENpdGU+PEF1dGhvcj5SZW5uaWU8L0F1dGhvcj48WWVhcj4yMDE5PC9ZZWFyPjxS
ZWNOdW0+MTExPC9SZWNOdW0+PERpc3BsYXlUZXh0PlsxODRdPC9EaXNwbGF5VGV4dD48cmVjb3Jk
PjxyZWMtbnVtYmVyPjExMTwvcmVjLW51bWJlcj48Zm9yZWlnbi1rZXlzPjxrZXkgYXBwPSJFTiIg
ZGItaWQ9InhhZXZ6ZmQ5bHdheHNjZXN3MGM1OWRlZTJlZXY5ZWVmYXR2dCIgdGltZXN0YW1wPSIx
NzMzNDI3NzU4Ij4xMTE8L2tleT48L2ZvcmVpZ24ta2V5cz48cmVmLXR5cGUgbmFtZT0iSm91cm5h
bCBBcnRpY2xlIj4xNzwvcmVmLXR5cGU+PGNvbnRyaWJ1dG9ycz48YXV0aG9ycz48YXV0aG9yPlJl
bm5pZSwgTS4gWS48L2F1dGhvcj48YXV0aG9yPkR1bmhhbSwgRC48L2F1dGhvcj48YXV0aG9yPkxp
bmR2ZXJlLVRlZW5lLCBMLjwvYXV0aG9yPjxhdXRob3I+UmFpem1hbiwgUi48L2F1dGhvcj48YXV0
aG9yPkhpbGwsIFIuPC9hdXRob3I+PGF1dGhvcj5MaW5kZW4sIFIuPC9hdXRob3I+PC9hdXRob3Jz
PjwvY29udHJpYnV0b3JzPjxhdXRoLWFkZHJlc3M+TW9sZWN1TGlnaHQsIEluYywgVG9yb250bywg
T04gTTVHIDFUNiwgQ2FuYWRhLiBtcmVubmllQG1vbGVjdWxpZ2h0LmNvbS4mI3hEO01vbGVjdUxp
Z2h0LCBJbmMsIFRvcm9udG8sIE9OIE01RyAxVDYsIENhbmFkYS4gZGR1bmhhbUBtb2xlY3VsaWdo
dC5jb20uJiN4RDtNb2xlY3VMaWdodCwgSW5jLCBUb3JvbnRvLCBPTiBNNUcgMVQ2LCBDYW5hZGEu
IGx0ZWVuZUBtb2xlY3VsaWdodC5jb20uJiN4RDtEZXBhcnRtZW50IG9mIFByb2Zlc3Npb25hbCBQ
cmFjdGljZSwgU2NhcmJvcm91Z2ggYW5kIFJvdWdlIEhvc3BpdGFsLCBUb3JvbnRvLCBPTiBNMUUg
NEI5LCBDYW5hZGEuIHJyYWl6bWFuQHNobi5jYS4mI3hEO0RlcGFydG1lbnQgb2YgQW1idWxhdG9y
eSBDYXJlLCBMaW9ucyBHYXRlIEhvc3BpdGFsLCBWYW5jb3V2ZXIgQ29hc3RhbCBIZWFsdGgsIE5v
cnRoIFZhbmNvdXZlciwgQkMgVjdMIDJMNywgQ2FuYWRhLiByb3NlbWFyeS5oaWxsQHZjaC5jYS4m
I3hEO0p1ZHkgRGFuIFJlc2VhcmNoIGFuZCBUcmVhdG1lbnQgQ2VudHJlLCBOb3J0aCBZb3JrLCBP
TiBNMlIgMU41LCBDYW5hZGEuIGRybGluZGVuQG9udGFyaW93b3VuZGNhcmUuY29tLjwvYXV0aC1h
ZGRyZXNzPjx0aXRsZXM+PHRpdGxlPlVuZGVyc3RhbmRpbmcgUmVhbC1UaW1lIEZsdW9yZXNjZW5j
ZSBTaWduYWxzIGZyb20gQmFjdGVyaWEgYW5kIFdvdW5kIFRpc3N1ZXMgT2JzZXJ2ZWQgd2l0aCB0
aGUgTW9sZWN1TGlnaHQgaTpYKFRNKTwvdGl0bGU+PHNlY29uZGFyeS10aXRsZT5EaWFnbm9zdGlj
cyAoQmFzZWwpPC9zZWNvbmRhcnktdGl0bGU+PC90aXRsZXM+PHBlcmlvZGljYWw+PGZ1bGwtdGl0
bGU+RGlhZ25vc3RpY3MgKEJhc2VsKTwvZnVsbC10aXRsZT48L3BlcmlvZGljYWw+PHZvbHVtZT45
PC92b2x1bWU+PG51bWJlcj4xPC9udW1iZXI+PGVkaXRpb24+MjAxOTAyMjY8L2VkaXRpb24+PGtl
eXdvcmRzPjxrZXl3b3JkPk1vbGVjdUxpZ2h0IGk6WDwva2V5d29yZD48a2V5d29yZD5iYWN0ZXJp
YTwva2V5d29yZD48a2V5d29yZD5mbHVvcmVzY2VuY2UgaW1hZ2luZzwva2V5d29yZD48a2V5d29y
ZD5pbWFnZSBpbnRlcnByZXRhdGlvbjwva2V5d29yZD48a2V5d29yZD53b3VuZCBhc3Nlc3NtZW50
PC9rZXl3b3JkPjxrZXl3b3JkPndvdW5kczwva2V5d29yZD48L2tleXdvcmRzPjxkYXRlcz48eWVh
cj4yMDE5PC95ZWFyPjxwdWItZGF0ZXM+PGRhdGU+RmViIDI2PC9kYXRlPjwvcHViLWRhdGVzPjwv
ZGF0ZXM+PGlzYm4+MjA3NS00NDE4IChQcmludCkmI3hEOzIwNzUtNDQxOCAoRWxlY3Ryb25pYykm
I3hEOzIwNzUtNDQxOCAoTGlua2luZyk8L2lzYm4+PGFjY2Vzc2lvbi1udW0+MzA4MTM1NTE8L2Fj
Y2Vzc2lvbi1udW0+PHVybHM+PHJlbGF0ZWQtdXJscz48dXJsPmh0dHBzOi8vd3d3Lm5jYmkubmxt
Lm5paC5nb3YvcHVibWVkLzMwODEzNTUxPC91cmw+PC9yZWxhdGVkLXVybHM+PC91cmxzPjxjdXN0
b20xPk0uWS5SIChTY2llbnRpZmljIEFmZmFpcnMgTWFuYWdlciwgTW9sZWN1TGlnaHQpLCBELkQg
KFByb2R1Y3QgRGVzaWduIE1hbmFnZXIsIE1vbGVjdUxpZ2h0KSwgYW5kIEwuTC4tVC4gKENsaW5p
Y2FsIFRyaWFscyBNYW5hZ2VyLCBNb2xlY3VMaWdodCkgYXJlIGVtcGxveWVlcyBvZiBNb2xlY3VM
aWdodCwgSW5jOyB0aGV5IHJlY2VpdmUgc2FsYXJ5IHN1cHBvcnQgYXMgcGFydCBvZiBNb2xlY3VM
aWdodCBJbmMmYXBvcztzIGNsaW5pY2FsIGFuZCBzY2llbnRpZmljIHJlc2VhcmNoIHRlYW0uIFRo
ZSByZW1haW5pbmcgYXV0aG9ycyBoYXZlIG5vIGNvbmZsaWN0cyBvZiBpbnRlcmVzdCB0byBkaXNj
bG9zZS48L2N1c3RvbTE+PGN1c3RvbTI+UE1DNjQ2ODY5MDwvY3VzdG9tMj48ZWxlY3Ryb25pYy1y
ZXNvdXJjZS1udW0+MTAuMzM5MC9kaWFnbm9zdGljczkwMTAwMjI8L2VsZWN0cm9uaWMtcmVzb3Vy
Y2UtbnVtPjxyZW1vdGUtZGF0YWJhc2UtbmFtZT5QdWJNZWQtbm90LU1FRExJTkU8L3JlbW90ZS1k
YXRhYmFzZS1uYW1lPjxyZW1vdGUtZGF0YWJhc2UtcHJvdmlkZXI+TkxNPC9yZW1vdGUtZGF0YWJh
c2UtcHJvdmlkZXI+PC9yZWNvcmQ+PC9DaXRlPjwvRW5kTm90ZT4A
</w:fldData>
        </w:fldChar>
      </w:r>
      <w:r w:rsidR="00EB5F7B" w:rsidRPr="001E3493">
        <w:instrText xml:space="preserve"> ADDIN EN.CITE.DATA </w:instrText>
      </w:r>
      <w:r w:rsidR="00EB5F7B" w:rsidRPr="001E3493">
        <w:fldChar w:fldCharType="end"/>
      </w:r>
      <w:r w:rsidRPr="001E3493">
        <w:fldChar w:fldCharType="separate"/>
      </w:r>
      <w:r w:rsidR="00EB5F7B" w:rsidRPr="001E3493">
        <w:rPr>
          <w:noProof/>
        </w:rPr>
        <w:t>[184]</w:t>
      </w:r>
      <w:r w:rsidRPr="001E3493">
        <w:fldChar w:fldCharType="end"/>
      </w:r>
      <w:r w:rsidRPr="001E3493">
        <w:t xml:space="preserve">. Since infections in our goats originated in the bone and progressed outward to the skin, any fluorescence detected by the tool would occur too late to be clinically useful. Indeed, fluorescent images were successfully generated in only one case of incisional contamination and did not provide any insights in osteomyelitis progression. This suggests that </w:t>
      </w:r>
      <w:proofErr w:type="spellStart"/>
      <w:r w:rsidRPr="001E3493">
        <w:t>MolecuLight</w:t>
      </w:r>
      <w:proofErr w:type="spellEnd"/>
      <w:r w:rsidRPr="001E3493">
        <w:t xml:space="preserve"> is not recommended for early detection of follow up of osteomyelitis.</w:t>
      </w:r>
    </w:p>
    <w:p w14:paraId="7EA78D49" w14:textId="640BC8AF" w:rsidR="00E96E89" w:rsidRPr="001E3493" w:rsidRDefault="00E96E89" w:rsidP="004410D8">
      <w:proofErr w:type="spellStart"/>
      <w:r w:rsidRPr="001E3493">
        <w:t>ConclusionsThe</w:t>
      </w:r>
      <w:proofErr w:type="spellEnd"/>
      <w:r w:rsidRPr="001E3493">
        <w:t xml:space="preserve"> integration of a controlled local drug delivery system with effective antibiotic combinations offers a promising strategy for managing infections. This approach is particularly advantageous in addressing challenging conditions such as necrotic tissues or biofilm-rich environments, optimizing both prophylactic and therapeutic outcomes. Our results align with prevailing literature, which </w:t>
      </w:r>
      <w:proofErr w:type="gramStart"/>
      <w:r w:rsidRPr="001E3493">
        <w:t>suggests</w:t>
      </w:r>
      <w:proofErr w:type="gramEnd"/>
      <w:r w:rsidRPr="001E3493">
        <w:t xml:space="preserve"> that simply incorporating antibiotics into a primarily regenerative device is insufficient. The fabrication of the scaffold with antibiotics added with sustained release are more likely to ensure prevention of infections.</w:t>
      </w:r>
    </w:p>
    <w:p w14:paraId="7CE4211A" w14:textId="77777777" w:rsidR="00E96E89" w:rsidRPr="001E3493" w:rsidRDefault="00E96E89" w:rsidP="004410D8">
      <w:r w:rsidRPr="001E3493">
        <w:lastRenderedPageBreak/>
        <w:t>The goat model holds significant importance in orthopedic research and provides valuable insights for advancing the biomedical field. Using antibiotics during the initial surgery as a prophylactic tool is a well-established practice that can save lives by reducing the incidence of postoperative infections.</w:t>
      </w:r>
    </w:p>
    <w:p w14:paraId="117E09A3" w14:textId="2929E302" w:rsidR="00800F31" w:rsidRPr="001E3493" w:rsidRDefault="00E96E89" w:rsidP="004410D8">
      <w:r w:rsidRPr="001E3493">
        <w:t>One limitation of our study was the inability to quantify the remaining bacterial load following the initial elimination. Future studies could address this by developing methods to assess the severity of infection through bacterial load measurements, as supported by relevant literature. Additionally, measuring local vancomycin concentrations at the defect site could provide more precise data. Optimizing the quantity of vancomycin loaded into the scaffold and exploring higher drug doses may also enhance its effectiveness</w:t>
      </w:r>
      <w:r w:rsidR="00AC319A" w:rsidRPr="001E3493">
        <w:t>.</w:t>
      </w:r>
      <w:bookmarkStart w:id="116" w:name="_Hlk181887573"/>
    </w:p>
    <w:p w14:paraId="07A3C47F" w14:textId="6DA5D663" w:rsidR="0099363D" w:rsidRPr="001E3493" w:rsidRDefault="00867CCF" w:rsidP="009E56DE">
      <w:r>
        <w:br w:type="page"/>
      </w:r>
    </w:p>
    <w:p w14:paraId="1B706CC5" w14:textId="3253C751" w:rsidR="00E96E89" w:rsidRPr="004410D8" w:rsidRDefault="00867CCF" w:rsidP="004410D8">
      <w:pPr>
        <w:pStyle w:val="Heading1"/>
        <w:numPr>
          <w:ilvl w:val="0"/>
          <w:numId w:val="0"/>
        </w:numPr>
      </w:pPr>
      <w:bookmarkStart w:id="117" w:name="_Toc195707722"/>
      <w:r w:rsidRPr="00867CCF">
        <w:rPr>
          <w:caps w:val="0"/>
        </w:rPr>
        <w:lastRenderedPageBreak/>
        <w:t>Bibliography</w:t>
      </w:r>
      <w:bookmarkEnd w:id="117"/>
      <w:r w:rsidR="00E96E89" w:rsidRPr="001E3493">
        <w:fldChar w:fldCharType="begin"/>
      </w:r>
      <w:r w:rsidR="00E96E89" w:rsidRPr="001E3493">
        <w:instrText>1.</w:instrText>
      </w:r>
      <w:r w:rsidR="00E96E89" w:rsidRPr="001E3493">
        <w:tab/>
        <w:instrText>Mardini; CJSAAJS, Veit KBB. A model for chronic osteomyelitis using Staphylococcus aureus in goats. Clinical orthopaedics and related research. 2005 (436):246-250.</w:instrText>
      </w:r>
    </w:p>
    <w:p w14:paraId="43097830" w14:textId="77777777" w:rsidR="00E96E89" w:rsidRPr="001E3493" w:rsidRDefault="00E96E89" w:rsidP="004410D8">
      <w:r w:rsidRPr="001E3493">
        <w:instrText>2.</w:instrText>
      </w:r>
      <w:r w:rsidRPr="001E3493">
        <w:tab/>
        <w:instrText>Odekerken JC, Walenkamp GH, Brans BT, et al. The longitudinal assessment of osteomyelitis development by molecular imaging in a rabbit model. Biomed Res Int. 2014;2014:424652.</w:instrText>
      </w:r>
    </w:p>
    <w:p w14:paraId="5D54B33C" w14:textId="77777777" w:rsidR="00E96E89" w:rsidRPr="001E3493" w:rsidRDefault="00E96E89" w:rsidP="004410D8">
      <w:r w:rsidRPr="001E3493">
        <w:instrText>3.</w:instrText>
      </w:r>
      <w:r w:rsidRPr="001E3493">
        <w:tab/>
        <w:instrText>Kennedy CWNE. Experimental Osteomyelitis. I. A Description of the Model. Oxford University Press. 1970;122:410-418.</w:instrText>
      </w:r>
    </w:p>
    <w:p w14:paraId="156CF0EC" w14:textId="77777777" w:rsidR="00E96E89" w:rsidRPr="001E3493" w:rsidRDefault="00E96E89" w:rsidP="004410D8">
      <w:r w:rsidRPr="001E3493">
        <w:instrText>4.</w:instrText>
      </w:r>
      <w:r w:rsidRPr="001E3493">
        <w:tab/>
        <w:instrText>Rana RS, Wu JS, Eisenberg RL. Periosteal reaction. AJR Am J Roentgenol. 2009;193(4):W259-272.</w:instrText>
      </w:r>
    </w:p>
    <w:p w14:paraId="0F634556" w14:textId="77777777" w:rsidR="00E96E89" w:rsidRPr="001E3493" w:rsidRDefault="00E96E89" w:rsidP="004410D8">
      <w:r w:rsidRPr="001E3493">
        <w:instrText>5.</w:instrText>
      </w:r>
      <w:r w:rsidRPr="001E3493">
        <w:tab/>
        <w:instrText>Aktekin CN, Ozturk AM, Tabak AY, et al. A different perspective for radiological evaluation of experimental osteomyelitis. Skeletal Radiol. 2007;36(10):945-950</w:instrText>
      </w:r>
      <w:r w:rsidRPr="001E3493">
        <w:fldChar w:fldCharType="separate"/>
      </w:r>
      <w:r w:rsidRPr="001E3493">
        <w:rPr>
          <w:noProof/>
        </w:rPr>
        <w:t>1.</w:t>
      </w:r>
      <w:r w:rsidRPr="001E3493">
        <w:rPr>
          <w:noProof/>
        </w:rPr>
        <w:tab/>
        <w:t>Mardini; CJSAAJS, Veit KBB. A model for chronic osteomyelitis using Staphylococcus aureus in goats. Clinical orthopaedics and related research. 2005 (436):246-250.</w:t>
      </w:r>
    </w:p>
    <w:p w14:paraId="6E679F2C" w14:textId="77777777" w:rsidR="00E96E89" w:rsidRPr="001E3493" w:rsidRDefault="00E96E89" w:rsidP="004410D8">
      <w:r w:rsidRPr="001E3493">
        <w:t>2.</w:t>
      </w:r>
      <w:r w:rsidRPr="001E3493">
        <w:tab/>
        <w:t>Odekerken JC, Walenkamp GH, Brans BT, et al. The longitudinal assessment of osteomyelitis development by molecular imaging in a rabbit model. Biomed Res Int. 2014;2014:424652.</w:t>
      </w:r>
    </w:p>
    <w:p w14:paraId="18525E43" w14:textId="77777777" w:rsidR="00E96E89" w:rsidRPr="001E3493" w:rsidRDefault="00E96E89" w:rsidP="004410D8">
      <w:r w:rsidRPr="001E3493">
        <w:t>3.</w:t>
      </w:r>
      <w:r w:rsidRPr="001E3493">
        <w:tab/>
        <w:t>Kennedy CWNE. Experimental Osteomyelitis. I. A Description of the Model. Oxford University Press. 1970;122:410-418.</w:t>
      </w:r>
    </w:p>
    <w:p w14:paraId="2AF6ECCF" w14:textId="77777777" w:rsidR="00E96E89" w:rsidRPr="001E3493" w:rsidRDefault="00E96E89" w:rsidP="004410D8">
      <w:r w:rsidRPr="001E3493">
        <w:t>4.</w:t>
      </w:r>
      <w:r w:rsidRPr="001E3493">
        <w:tab/>
        <w:t>Rana RS, Wu JS, Eisenberg RL. Periosteal reaction. AJR Am J Roentgenol. 2009;193(4):W259-272.</w:t>
      </w:r>
    </w:p>
    <w:p w14:paraId="5DE78B14" w14:textId="77777777" w:rsidR="00E96E89" w:rsidRPr="001E3493" w:rsidRDefault="00E96E89" w:rsidP="004410D8">
      <w:r w:rsidRPr="001E3493">
        <w:t>5.</w:t>
      </w:r>
      <w:r w:rsidRPr="001E3493">
        <w:tab/>
        <w:t>Aktekin CN, Ozturk AM, Tabak AY, et al. A different perspective for radiological evaluation of experimental osteomyelitis. Skeletal Radiol. 2007;36(10):945-950.</w:t>
      </w:r>
    </w:p>
    <w:p w14:paraId="1C4157D7" w14:textId="149D1D86" w:rsidR="00E96E89" w:rsidRPr="001E3493" w:rsidRDefault="00E96E89" w:rsidP="004410D8">
      <w:r w:rsidRPr="001E3493">
        <w:fldChar w:fldCharType="end"/>
      </w:r>
      <w:bookmarkEnd w:id="116"/>
      <w:r w:rsidRPr="001E3493">
        <w:fldChar w:fldCharType="begin"/>
      </w:r>
      <w:r w:rsidRPr="001E3493">
        <w:instrText xml:space="preserve"> ADDIN </w:instrText>
      </w:r>
      <w:r w:rsidRPr="001E3493">
        <w:fldChar w:fldCharType="end"/>
      </w:r>
      <w:bookmarkEnd w:id="109"/>
      <w:bookmarkEnd w:id="110"/>
    </w:p>
    <w:p w14:paraId="34EC831D" w14:textId="77777777" w:rsidR="00F07AF0" w:rsidRPr="001E3493" w:rsidRDefault="00080AA4" w:rsidP="004410D8">
      <w:pPr>
        <w:pStyle w:val="EndNoteBibliography"/>
        <w:ind w:left="720" w:hanging="720"/>
      </w:pPr>
      <w:r w:rsidRPr="001E3493">
        <w:fldChar w:fldCharType="begin"/>
      </w:r>
      <w:r w:rsidRPr="001E3493">
        <w:instrText xml:space="preserve"> ADDIN EN.REFLIST </w:instrText>
      </w:r>
      <w:r w:rsidRPr="001E3493">
        <w:fldChar w:fldCharType="separate"/>
      </w:r>
      <w:r w:rsidR="00F07AF0" w:rsidRPr="001E3493">
        <w:t>1.</w:t>
      </w:r>
      <w:r w:rsidR="00F07AF0" w:rsidRPr="001E3493">
        <w:tab/>
        <w:t xml:space="preserve">Samit Kumar Nandi a, P.M.a. and B.K.b. Subhasis Roy a, Dipak Kumar De a, Debabrata Basu b, </w:t>
      </w:r>
      <w:r w:rsidR="00F07AF0" w:rsidRPr="001E3493">
        <w:rPr>
          <w:i/>
        </w:rPr>
        <w:t>Local antibiotic delivery systems for the treatment of osteomyelitis–a review.</w:t>
      </w:r>
      <w:r w:rsidR="00F07AF0" w:rsidRPr="001E3493">
        <w:t xml:space="preserve"> Materials Science and Engineering C, 2009. </w:t>
      </w:r>
      <w:r w:rsidR="00F07AF0" w:rsidRPr="001E3493">
        <w:rPr>
          <w:b/>
        </w:rPr>
        <w:t>29</w:t>
      </w:r>
      <w:r w:rsidR="00F07AF0" w:rsidRPr="001E3493">
        <w:t>: p. 2478–2485.</w:t>
      </w:r>
    </w:p>
    <w:p w14:paraId="0C0F6FA8" w14:textId="77777777" w:rsidR="00F07AF0" w:rsidRPr="001E3493" w:rsidRDefault="00F07AF0" w:rsidP="004410D8">
      <w:pPr>
        <w:pStyle w:val="EndNoteBibliography"/>
        <w:ind w:left="720" w:hanging="720"/>
      </w:pPr>
      <w:r w:rsidRPr="001E3493">
        <w:t>2.</w:t>
      </w:r>
      <w:r w:rsidRPr="001E3493">
        <w:tab/>
        <w:t xml:space="preserve">Leung, P.-C., </w:t>
      </w:r>
      <w:r w:rsidRPr="001E3493">
        <w:rPr>
          <w:i/>
        </w:rPr>
        <w:t>Vascularised Bone Grafts</w:t>
      </w:r>
      <w:r w:rsidRPr="001E3493">
        <w:t xml:space="preserve">, in </w:t>
      </w:r>
      <w:r w:rsidRPr="001E3493">
        <w:rPr>
          <w:i/>
        </w:rPr>
        <w:t>Current Trends in Bone Grafting</w:t>
      </w:r>
      <w:r w:rsidRPr="001E3493">
        <w:t>, P.-C. Leung, Editor. 1989, Springer Berlin Heidelberg: Berlin, Heidelberg. p. 11-16.</w:t>
      </w:r>
    </w:p>
    <w:p w14:paraId="47F9D3F4" w14:textId="77777777" w:rsidR="00F07AF0" w:rsidRPr="001E3493" w:rsidRDefault="00F07AF0" w:rsidP="004410D8">
      <w:pPr>
        <w:pStyle w:val="EndNoteBibliography"/>
        <w:ind w:left="720" w:hanging="720"/>
      </w:pPr>
      <w:r w:rsidRPr="001E3493">
        <w:t>3.</w:t>
      </w:r>
      <w:r w:rsidRPr="001E3493">
        <w:tab/>
        <w:t xml:space="preserve">Schmidt, A.H., </w:t>
      </w:r>
      <w:r w:rsidRPr="001E3493">
        <w:rPr>
          <w:i/>
        </w:rPr>
        <w:t>Autologous bone graft: Is it still the gold standard?</w:t>
      </w:r>
      <w:r w:rsidRPr="001E3493">
        <w:t xml:space="preserve"> Injury, 2021. </w:t>
      </w:r>
      <w:r w:rsidRPr="001E3493">
        <w:rPr>
          <w:b/>
        </w:rPr>
        <w:t>52 Suppl 2</w:t>
      </w:r>
      <w:r w:rsidRPr="001E3493">
        <w:t>: p. S18-S22.</w:t>
      </w:r>
    </w:p>
    <w:p w14:paraId="5FD275F9" w14:textId="77777777" w:rsidR="00F07AF0" w:rsidRPr="001E3493" w:rsidRDefault="00F07AF0" w:rsidP="004410D8">
      <w:pPr>
        <w:pStyle w:val="EndNoteBibliography"/>
        <w:ind w:left="720" w:hanging="720"/>
      </w:pPr>
      <w:r w:rsidRPr="001E3493">
        <w:t>4.</w:t>
      </w:r>
      <w:r w:rsidRPr="001E3493">
        <w:tab/>
        <w:t xml:space="preserve">Pourhajrezaei, S., et al., </w:t>
      </w:r>
      <w:r w:rsidRPr="001E3493">
        <w:rPr>
          <w:i/>
        </w:rPr>
        <w:t>Bioactive polymers: A comprehensive review on bone grafting biomaterials.</w:t>
      </w:r>
      <w:r w:rsidRPr="001E3493">
        <w:t xml:space="preserve"> Int J Biol Macromol, 2024. </w:t>
      </w:r>
      <w:r w:rsidRPr="001E3493">
        <w:rPr>
          <w:b/>
        </w:rPr>
        <w:t>278</w:t>
      </w:r>
      <w:r w:rsidRPr="001E3493">
        <w:t>(Pt 2): p. 134615.</w:t>
      </w:r>
    </w:p>
    <w:p w14:paraId="75D05D13" w14:textId="77777777" w:rsidR="00F07AF0" w:rsidRPr="001E3493" w:rsidRDefault="00F07AF0" w:rsidP="004410D8">
      <w:pPr>
        <w:pStyle w:val="EndNoteBibliography"/>
        <w:ind w:left="720" w:hanging="720"/>
      </w:pPr>
      <w:r w:rsidRPr="001E3493">
        <w:t>5.</w:t>
      </w:r>
      <w:r w:rsidRPr="001E3493">
        <w:tab/>
        <w:t xml:space="preserve">Jadoun, S., U. Riaz, and V. Budhiraja, </w:t>
      </w:r>
      <w:r w:rsidRPr="001E3493">
        <w:rPr>
          <w:i/>
        </w:rPr>
        <w:t>Biodegradable conducting polymeric materials for biomedical applications: a review.</w:t>
      </w:r>
      <w:r w:rsidRPr="001E3493">
        <w:t xml:space="preserve"> Medical Devices &amp; Sensors, 2020. </w:t>
      </w:r>
      <w:r w:rsidRPr="001E3493">
        <w:rPr>
          <w:b/>
        </w:rPr>
        <w:t>4</w:t>
      </w:r>
      <w:r w:rsidRPr="001E3493">
        <w:t>(1): p. n/a - n/a.</w:t>
      </w:r>
    </w:p>
    <w:p w14:paraId="1B8AB1AD" w14:textId="77777777" w:rsidR="00F07AF0" w:rsidRPr="001E3493" w:rsidRDefault="00F07AF0" w:rsidP="004410D8">
      <w:pPr>
        <w:pStyle w:val="EndNoteBibliography"/>
        <w:ind w:left="720" w:hanging="720"/>
      </w:pPr>
      <w:r w:rsidRPr="001E3493">
        <w:t>6.</w:t>
      </w:r>
      <w:r w:rsidRPr="001E3493">
        <w:tab/>
        <w:t xml:space="preserve">Xie, L., et al., </w:t>
      </w:r>
      <w:r w:rsidRPr="001E3493">
        <w:rPr>
          <w:i/>
        </w:rPr>
        <w:t>Preparation, in vitro degradability, cytotoxicity, and in vivo biocompatibility of porous hydroxyapatite whisker-reinforced poly(L-lactide) biocomposite scaffolds.</w:t>
      </w:r>
      <w:r w:rsidRPr="001E3493">
        <w:t xml:space="preserve"> J Biomater Sci Polym Ed, 2016. </w:t>
      </w:r>
      <w:r w:rsidRPr="001E3493">
        <w:rPr>
          <w:b/>
        </w:rPr>
        <w:t>27</w:t>
      </w:r>
      <w:r w:rsidRPr="001E3493">
        <w:t>(6): p. 505-28.</w:t>
      </w:r>
    </w:p>
    <w:p w14:paraId="4A5339B7" w14:textId="77777777" w:rsidR="00F07AF0" w:rsidRPr="001E3493" w:rsidRDefault="00F07AF0" w:rsidP="004410D8">
      <w:pPr>
        <w:pStyle w:val="EndNoteBibliography"/>
        <w:ind w:left="720" w:hanging="720"/>
      </w:pPr>
      <w:r w:rsidRPr="001E3493">
        <w:t>7.</w:t>
      </w:r>
      <w:r w:rsidRPr="001E3493">
        <w:tab/>
        <w:t xml:space="preserve">Reddy, M.S.B., et al., </w:t>
      </w:r>
      <w:r w:rsidRPr="001E3493">
        <w:rPr>
          <w:i/>
        </w:rPr>
        <w:t>A Comparative Review of Natural and Synthetic Biopolymer Composite Scaffolds.</w:t>
      </w:r>
      <w:r w:rsidRPr="001E3493">
        <w:t xml:space="preserve"> Polymers (Basel), 2021. </w:t>
      </w:r>
      <w:r w:rsidRPr="001E3493">
        <w:rPr>
          <w:b/>
        </w:rPr>
        <w:t>13</w:t>
      </w:r>
      <w:r w:rsidRPr="001E3493">
        <w:t>(7): p. 1105.</w:t>
      </w:r>
    </w:p>
    <w:p w14:paraId="1977D2ED" w14:textId="77777777" w:rsidR="00F07AF0" w:rsidRPr="001E3493" w:rsidRDefault="00F07AF0" w:rsidP="004410D8">
      <w:pPr>
        <w:pStyle w:val="EndNoteBibliography"/>
        <w:ind w:left="720" w:hanging="720"/>
      </w:pPr>
      <w:r w:rsidRPr="001E3493">
        <w:t>8.</w:t>
      </w:r>
      <w:r w:rsidRPr="001E3493">
        <w:tab/>
        <w:t xml:space="preserve">Buser, Z., et al., </w:t>
      </w:r>
      <w:r w:rsidRPr="001E3493">
        <w:rPr>
          <w:i/>
        </w:rPr>
        <w:t>Synthetic bone graft versus autograft or allograft for spinal fusion: a systematic review.</w:t>
      </w:r>
      <w:r w:rsidRPr="001E3493">
        <w:t xml:space="preserve"> J Neurosurg Spine, 2016. </w:t>
      </w:r>
      <w:r w:rsidRPr="001E3493">
        <w:rPr>
          <w:b/>
        </w:rPr>
        <w:t>25</w:t>
      </w:r>
      <w:r w:rsidRPr="001E3493">
        <w:t>(4): p. 509-516.</w:t>
      </w:r>
    </w:p>
    <w:p w14:paraId="64532E87" w14:textId="77777777" w:rsidR="00F07AF0" w:rsidRPr="001E3493" w:rsidRDefault="00F07AF0" w:rsidP="004410D8">
      <w:pPr>
        <w:pStyle w:val="EndNoteBibliography"/>
        <w:ind w:left="720" w:hanging="720"/>
      </w:pPr>
      <w:r w:rsidRPr="001E3493">
        <w:lastRenderedPageBreak/>
        <w:t>9.</w:t>
      </w:r>
      <w:r w:rsidRPr="001E3493">
        <w:tab/>
        <w:t xml:space="preserve">Hoveidaei, A.H., et al., </w:t>
      </w:r>
      <w:r w:rsidRPr="001E3493">
        <w:rPr>
          <w:i/>
        </w:rPr>
        <w:t>Effectiveness of synthetic versus autologous bone grafts in foot and ankle surgery: a systematic review and meta-analysis.</w:t>
      </w:r>
      <w:r w:rsidRPr="001E3493">
        <w:t xml:space="preserve"> BMC Musculoskelet Disord, 2024. </w:t>
      </w:r>
      <w:r w:rsidRPr="001E3493">
        <w:rPr>
          <w:b/>
        </w:rPr>
        <w:t>25</w:t>
      </w:r>
      <w:r w:rsidRPr="001E3493">
        <w:t>(1): p. 539.</w:t>
      </w:r>
    </w:p>
    <w:p w14:paraId="61AEF7E8" w14:textId="77777777" w:rsidR="00F07AF0" w:rsidRPr="001E3493" w:rsidRDefault="00F07AF0" w:rsidP="004410D8">
      <w:pPr>
        <w:pStyle w:val="EndNoteBibliography"/>
        <w:ind w:left="720" w:hanging="720"/>
      </w:pPr>
      <w:r w:rsidRPr="001E3493">
        <w:t>10.</w:t>
      </w:r>
      <w:r w:rsidRPr="001E3493">
        <w:tab/>
        <w:t xml:space="preserve">Heifner, J.J., J.G. Monir, and C.W. Reb, </w:t>
      </w:r>
      <w:r w:rsidRPr="001E3493">
        <w:rPr>
          <w:i/>
        </w:rPr>
        <w:t>Impact of Bone Graft on Fusion Rates in Primary Open Ankle Arthrodesis Fixated With Cannulated Screws: A Systematic Review.</w:t>
      </w:r>
      <w:r w:rsidRPr="001E3493">
        <w:t xml:space="preserve"> J Foot Ankle Surg, 2021. </w:t>
      </w:r>
      <w:r w:rsidRPr="001E3493">
        <w:rPr>
          <w:b/>
        </w:rPr>
        <w:t>60</w:t>
      </w:r>
      <w:r w:rsidRPr="001E3493">
        <w:t>(4): p. 802-806.</w:t>
      </w:r>
    </w:p>
    <w:p w14:paraId="37726A91" w14:textId="77777777" w:rsidR="00F07AF0" w:rsidRPr="001E3493" w:rsidRDefault="00F07AF0" w:rsidP="004410D8">
      <w:pPr>
        <w:pStyle w:val="EndNoteBibliography"/>
        <w:ind w:left="720" w:hanging="720"/>
      </w:pPr>
      <w:r w:rsidRPr="001E3493">
        <w:t>11.</w:t>
      </w:r>
      <w:r w:rsidRPr="001E3493">
        <w:tab/>
        <w:t xml:space="preserve">Cooper GM, K.M., Jamal B, Shields DW,, </w:t>
      </w:r>
      <w:r w:rsidRPr="001E3493">
        <w:rPr>
          <w:i/>
        </w:rPr>
        <w:t>Autologous versus synthetic bone grafts for the surgical management of tibial plateau fractures: a systematic review and meta-analysis of randomized controlled trials.</w:t>
      </w:r>
      <w:r w:rsidRPr="001E3493">
        <w:t xml:space="preserve"> Bone Jt Open, 2022. </w:t>
      </w:r>
      <w:r w:rsidRPr="001E3493">
        <w:rPr>
          <w:b/>
        </w:rPr>
        <w:t>3</w:t>
      </w:r>
      <w:r w:rsidRPr="001E3493">
        <w:t>(3): p. 218-228.</w:t>
      </w:r>
    </w:p>
    <w:p w14:paraId="32AA9735" w14:textId="77777777" w:rsidR="00F07AF0" w:rsidRPr="001E3493" w:rsidRDefault="00F07AF0" w:rsidP="004410D8">
      <w:pPr>
        <w:pStyle w:val="EndNoteBibliography"/>
        <w:ind w:left="720" w:hanging="720"/>
      </w:pPr>
      <w:r w:rsidRPr="001E3493">
        <w:t>12.</w:t>
      </w:r>
      <w:r w:rsidRPr="001E3493">
        <w:tab/>
        <w:t xml:space="preserve">Mohandesnezhad, S., et al., </w:t>
      </w:r>
      <w:r w:rsidRPr="001E3493">
        <w:rPr>
          <w:i/>
        </w:rPr>
        <w:t>3D-printed bioactive Chitosan/Alginate /Hardystonite scaffold for bone tissue engineering: Synthesis and characterization.</w:t>
      </w:r>
      <w:r w:rsidRPr="001E3493">
        <w:t xml:space="preserve"> Journal of Non-Crystalline Solids, 2023. </w:t>
      </w:r>
      <w:r w:rsidRPr="001E3493">
        <w:rPr>
          <w:b/>
        </w:rPr>
        <w:t>609</w:t>
      </w:r>
      <w:r w:rsidRPr="001E3493">
        <w:t>.</w:t>
      </w:r>
    </w:p>
    <w:p w14:paraId="6161541C" w14:textId="77777777" w:rsidR="00F07AF0" w:rsidRPr="001E3493" w:rsidRDefault="00F07AF0" w:rsidP="004410D8">
      <w:pPr>
        <w:pStyle w:val="EndNoteBibliography"/>
        <w:ind w:left="720" w:hanging="720"/>
      </w:pPr>
      <w:r w:rsidRPr="001E3493">
        <w:t>13.</w:t>
      </w:r>
      <w:r w:rsidRPr="001E3493">
        <w:tab/>
        <w:t xml:space="preserve">Tao, J., et al., </w:t>
      </w:r>
      <w:r w:rsidRPr="001E3493">
        <w:rPr>
          <w:i/>
        </w:rPr>
        <w:t>Injectable Chitosan-Based Thermosensitive Hydrogel/Nanoparticle-Loaded System for Local Delivery of Vancomycin in the Treatment of Osteomyelitis.</w:t>
      </w:r>
      <w:r w:rsidRPr="001E3493">
        <w:t xml:space="preserve"> Int J Nanomedicine, 2020. </w:t>
      </w:r>
      <w:r w:rsidRPr="001E3493">
        <w:rPr>
          <w:b/>
        </w:rPr>
        <w:t>15</w:t>
      </w:r>
      <w:r w:rsidRPr="001E3493">
        <w:t>: p. 5855-5871.</w:t>
      </w:r>
    </w:p>
    <w:p w14:paraId="2C98F923" w14:textId="77777777" w:rsidR="00F07AF0" w:rsidRPr="001E3493" w:rsidRDefault="00F07AF0" w:rsidP="004410D8">
      <w:pPr>
        <w:pStyle w:val="EndNoteBibliography"/>
        <w:ind w:left="720" w:hanging="720"/>
      </w:pPr>
      <w:r w:rsidRPr="001E3493">
        <w:t>14.</w:t>
      </w:r>
      <w:r w:rsidRPr="001E3493">
        <w:tab/>
        <w:t>Khan Z, P.S., Sharafat S,</w:t>
      </w:r>
      <w:r w:rsidRPr="001E3493">
        <w:rPr>
          <w:i/>
        </w:rPr>
        <w:t xml:space="preserve"> Comparative analysis of dural substitute autologous vs. semisynthetic collagen-based dura graft.</w:t>
      </w:r>
      <w:r w:rsidRPr="001E3493">
        <w:t xml:space="preserve"> European Review for Medical and Pharmacological Sciences, 2023. </w:t>
      </w:r>
      <w:r w:rsidRPr="001E3493">
        <w:rPr>
          <w:b/>
        </w:rPr>
        <w:t>27</w:t>
      </w:r>
      <w:r w:rsidRPr="001E3493">
        <w:t>: p. 3887-3891.</w:t>
      </w:r>
    </w:p>
    <w:p w14:paraId="5A0A5FB5" w14:textId="77777777" w:rsidR="00F07AF0" w:rsidRPr="001E3493" w:rsidRDefault="00F07AF0" w:rsidP="004410D8">
      <w:pPr>
        <w:pStyle w:val="EndNoteBibliography"/>
        <w:ind w:left="720" w:hanging="720"/>
      </w:pPr>
      <w:r w:rsidRPr="001E3493">
        <w:t>15.</w:t>
      </w:r>
      <w:r w:rsidRPr="001E3493">
        <w:tab/>
        <w:t xml:space="preserve">Schemitsch, E.H., </w:t>
      </w:r>
      <w:r w:rsidRPr="001E3493">
        <w:rPr>
          <w:i/>
        </w:rPr>
        <w:t>Size Matters: Defining Critical in Bone Defect Size!</w:t>
      </w:r>
      <w:r w:rsidRPr="001E3493">
        <w:t xml:space="preserve"> J Orthop Trauma, 2017. </w:t>
      </w:r>
      <w:r w:rsidRPr="001E3493">
        <w:rPr>
          <w:b/>
        </w:rPr>
        <w:t>31 Suppl 5</w:t>
      </w:r>
      <w:r w:rsidRPr="001E3493">
        <w:t>: p. S20-S22.</w:t>
      </w:r>
    </w:p>
    <w:p w14:paraId="57DE8340" w14:textId="77777777" w:rsidR="00F07AF0" w:rsidRPr="001E3493" w:rsidRDefault="00F07AF0" w:rsidP="004410D8">
      <w:pPr>
        <w:pStyle w:val="EndNoteBibliography"/>
        <w:ind w:left="720" w:hanging="720"/>
      </w:pPr>
      <w:r w:rsidRPr="001E3493">
        <w:t>16.</w:t>
      </w:r>
      <w:r w:rsidRPr="001E3493">
        <w:tab/>
        <w:t xml:space="preserve">Oshida, Y. and T. Miyazaki, </w:t>
      </w:r>
      <w:r w:rsidRPr="001E3493">
        <w:rPr>
          <w:i/>
        </w:rPr>
        <w:t>Bone-Grafting Biomaterials: Autografts, Hydroxyapatite, Calcium-Phosphates, and Biocomposites</w:t>
      </w:r>
      <w:r w:rsidRPr="001E3493">
        <w:t>. 2024: De Gruyter.</w:t>
      </w:r>
    </w:p>
    <w:p w14:paraId="5DEE5C0D" w14:textId="77777777" w:rsidR="00F07AF0" w:rsidRPr="001E3493" w:rsidRDefault="00F07AF0" w:rsidP="004410D8">
      <w:pPr>
        <w:pStyle w:val="EndNoteBibliography"/>
        <w:ind w:left="720" w:hanging="720"/>
      </w:pPr>
      <w:r w:rsidRPr="001E3493">
        <w:lastRenderedPageBreak/>
        <w:t>17.</w:t>
      </w:r>
      <w:r w:rsidRPr="001E3493">
        <w:tab/>
        <w:t xml:space="preserve">Chaudhari, S., et al., </w:t>
      </w:r>
      <w:r w:rsidRPr="001E3493">
        <w:rPr>
          <w:i/>
        </w:rPr>
        <w:t>A Systematic review on Bone grafts and Biomaterials substitutes for Bone Regeneration.</w:t>
      </w:r>
      <w:r w:rsidRPr="001E3493">
        <w:t xml:space="preserve"> Journal of Physics: Conference Series, 2024. </w:t>
      </w:r>
      <w:r w:rsidRPr="001E3493">
        <w:rPr>
          <w:b/>
        </w:rPr>
        <w:t>2837</w:t>
      </w:r>
      <w:r w:rsidRPr="001E3493">
        <w:t>(1): p. 012033.</w:t>
      </w:r>
    </w:p>
    <w:p w14:paraId="00F0B193" w14:textId="77777777" w:rsidR="00F07AF0" w:rsidRPr="001E3493" w:rsidRDefault="00F07AF0" w:rsidP="004410D8">
      <w:pPr>
        <w:pStyle w:val="EndNoteBibliography"/>
        <w:ind w:left="720" w:hanging="720"/>
      </w:pPr>
      <w:r w:rsidRPr="001E3493">
        <w:t>18.</w:t>
      </w:r>
      <w:r w:rsidRPr="001E3493">
        <w:tab/>
        <w:t xml:space="preserve">Lee, S.S., et al., </w:t>
      </w:r>
      <w:r w:rsidRPr="001E3493">
        <w:rPr>
          <w:i/>
        </w:rPr>
        <w:t>Scaffolds for bone-tissue engineering.</w:t>
      </w:r>
      <w:r w:rsidRPr="001E3493">
        <w:t xml:space="preserve"> Matter, 2022. </w:t>
      </w:r>
      <w:r w:rsidRPr="001E3493">
        <w:rPr>
          <w:b/>
        </w:rPr>
        <w:t>5</w:t>
      </w:r>
      <w:r w:rsidRPr="001E3493">
        <w:t>(9): p. 2722-2759.</w:t>
      </w:r>
    </w:p>
    <w:p w14:paraId="1B32E9E2" w14:textId="77777777" w:rsidR="00F07AF0" w:rsidRPr="001E3493" w:rsidRDefault="00F07AF0" w:rsidP="004410D8">
      <w:pPr>
        <w:pStyle w:val="EndNoteBibliography"/>
        <w:ind w:left="720" w:hanging="720"/>
      </w:pPr>
      <w:r w:rsidRPr="001E3493">
        <w:t>19.</w:t>
      </w:r>
      <w:r w:rsidRPr="001E3493">
        <w:tab/>
        <w:t xml:space="preserve">Wei, S., et al., </w:t>
      </w:r>
      <w:r w:rsidRPr="001E3493">
        <w:rPr>
          <w:i/>
        </w:rPr>
        <w:t>Biodegradable materials for bone defect repair.</w:t>
      </w:r>
      <w:r w:rsidRPr="001E3493">
        <w:t xml:space="preserve"> Mil Med Res, 2020. </w:t>
      </w:r>
      <w:r w:rsidRPr="001E3493">
        <w:rPr>
          <w:b/>
        </w:rPr>
        <w:t>7</w:t>
      </w:r>
      <w:r w:rsidRPr="001E3493">
        <w:t>(1): p. 54.</w:t>
      </w:r>
    </w:p>
    <w:p w14:paraId="673C1B5A" w14:textId="77777777" w:rsidR="00F07AF0" w:rsidRPr="001E3493" w:rsidRDefault="00F07AF0" w:rsidP="004410D8">
      <w:pPr>
        <w:pStyle w:val="EndNoteBibliography"/>
        <w:ind w:left="720" w:hanging="720"/>
      </w:pPr>
      <w:r w:rsidRPr="001E3493">
        <w:t>20.</w:t>
      </w:r>
      <w:r w:rsidRPr="001E3493">
        <w:tab/>
        <w:t xml:space="preserve">Porrata, L.F., </w:t>
      </w:r>
      <w:r w:rsidRPr="001E3493">
        <w:rPr>
          <w:i/>
        </w:rPr>
        <w:t>The Impact of Infused Autograft Absolute Numbers of Immune Effector Cells on Survival Post-Autologous Stem Cell Transplantation.</w:t>
      </w:r>
      <w:r w:rsidRPr="001E3493">
        <w:t xml:space="preserve"> Cells, 2022. </w:t>
      </w:r>
      <w:r w:rsidRPr="001E3493">
        <w:rPr>
          <w:b/>
        </w:rPr>
        <w:t>11</w:t>
      </w:r>
      <w:r w:rsidRPr="001E3493">
        <w:t>(14).</w:t>
      </w:r>
    </w:p>
    <w:p w14:paraId="37D4AEB4" w14:textId="77777777" w:rsidR="00F07AF0" w:rsidRPr="001E3493" w:rsidRDefault="00F07AF0" w:rsidP="004410D8">
      <w:pPr>
        <w:pStyle w:val="EndNoteBibliography"/>
        <w:ind w:left="720" w:hanging="720"/>
      </w:pPr>
      <w:r w:rsidRPr="001E3493">
        <w:t>21.</w:t>
      </w:r>
      <w:r w:rsidRPr="001E3493">
        <w:tab/>
        <w:t xml:space="preserve">Wu, R.T. and J. Chuieng-Yi Lu, </w:t>
      </w:r>
      <w:r w:rsidRPr="001E3493">
        <w:rPr>
          <w:i/>
        </w:rPr>
        <w:t>Nerve Autograft: Preservation of a Lost Art.</w:t>
      </w:r>
      <w:r w:rsidRPr="001E3493">
        <w:t xml:space="preserve"> Hand Clinics, 2024. </w:t>
      </w:r>
      <w:r w:rsidRPr="001E3493">
        <w:rPr>
          <w:b/>
        </w:rPr>
        <w:t>40</w:t>
      </w:r>
      <w:r w:rsidRPr="001E3493">
        <w:t>(3): p. 347-356.</w:t>
      </w:r>
    </w:p>
    <w:p w14:paraId="0C35866C" w14:textId="77777777" w:rsidR="00F07AF0" w:rsidRPr="001E3493" w:rsidRDefault="00F07AF0" w:rsidP="004410D8">
      <w:pPr>
        <w:pStyle w:val="EndNoteBibliography"/>
        <w:ind w:left="720" w:hanging="720"/>
      </w:pPr>
      <w:r w:rsidRPr="001E3493">
        <w:t>22.</w:t>
      </w:r>
      <w:r w:rsidRPr="001E3493">
        <w:tab/>
        <w:t xml:space="preserve">Libby, P. and J.S. Pober, </w:t>
      </w:r>
      <w:r w:rsidRPr="001E3493">
        <w:rPr>
          <w:i/>
        </w:rPr>
        <w:t>Chronic Rejection.</w:t>
      </w:r>
      <w:r w:rsidRPr="001E3493">
        <w:t xml:space="preserve"> Immunity, 2001. </w:t>
      </w:r>
      <w:r w:rsidRPr="001E3493">
        <w:rPr>
          <w:b/>
        </w:rPr>
        <w:t>14</w:t>
      </w:r>
      <w:r w:rsidRPr="001E3493">
        <w:t>(4): p. 387-397.</w:t>
      </w:r>
    </w:p>
    <w:p w14:paraId="24436B7F" w14:textId="77777777" w:rsidR="00F07AF0" w:rsidRPr="001E3493" w:rsidRDefault="00F07AF0" w:rsidP="004410D8">
      <w:pPr>
        <w:pStyle w:val="EndNoteBibliography"/>
        <w:ind w:left="720" w:hanging="720"/>
      </w:pPr>
      <w:r w:rsidRPr="001E3493">
        <w:t>23.</w:t>
      </w:r>
      <w:r w:rsidRPr="001E3493">
        <w:tab/>
        <w:t xml:space="preserve">Paschall, L., et al., </w:t>
      </w:r>
      <w:r w:rsidRPr="001E3493">
        <w:rPr>
          <w:i/>
        </w:rPr>
        <w:t>Allograft and Autograft Anterior Cruciate Ligament Reconstructions Exhibit a Similar Biological Response to Cyclic Loading.</w:t>
      </w:r>
      <w:r w:rsidRPr="001E3493">
        <w:t xml:space="preserve"> Connect Tissue Res, 2025. </w:t>
      </w:r>
      <w:r w:rsidRPr="001E3493">
        <w:rPr>
          <w:b/>
        </w:rPr>
        <w:t>66</w:t>
      </w:r>
      <w:r w:rsidRPr="001E3493">
        <w:t>: p. 37-48.</w:t>
      </w:r>
    </w:p>
    <w:p w14:paraId="5CF226B3" w14:textId="77777777" w:rsidR="00F07AF0" w:rsidRPr="001E3493" w:rsidRDefault="00F07AF0" w:rsidP="004410D8">
      <w:pPr>
        <w:pStyle w:val="EndNoteBibliography"/>
        <w:ind w:left="720" w:hanging="720"/>
      </w:pPr>
      <w:r w:rsidRPr="001E3493">
        <w:t>24.</w:t>
      </w:r>
      <w:r w:rsidRPr="001E3493">
        <w:tab/>
        <w:t xml:space="preserve">Belk JW, L.C., Smith JH, McCulloch PC, McCarty EC, Frank RM, Kraeutler MJ,, </w:t>
      </w:r>
      <w:r w:rsidRPr="001E3493">
        <w:rPr>
          <w:i/>
        </w:rPr>
        <w:t>Autograft Demonstrates Superior Outcomes for Revision Anterior Cruciate Ligament Reconstruction When Compared With Allograft: A Systematic Review.</w:t>
      </w:r>
      <w:r w:rsidRPr="001E3493">
        <w:t xml:space="preserve"> Am J Sports Med, 2023. </w:t>
      </w:r>
      <w:r w:rsidRPr="001E3493">
        <w:rPr>
          <w:b/>
        </w:rPr>
        <w:t>52</w:t>
      </w:r>
      <w:r w:rsidRPr="001E3493">
        <w:t>(3): p. 859-867.</w:t>
      </w:r>
    </w:p>
    <w:p w14:paraId="7ABFB51B" w14:textId="77777777" w:rsidR="00F07AF0" w:rsidRPr="001E3493" w:rsidRDefault="00F07AF0" w:rsidP="004410D8">
      <w:pPr>
        <w:pStyle w:val="EndNoteBibliography"/>
        <w:ind w:left="720" w:hanging="720"/>
      </w:pPr>
      <w:r w:rsidRPr="001E3493">
        <w:t>25.</w:t>
      </w:r>
      <w:r w:rsidRPr="001E3493">
        <w:tab/>
        <w:t xml:space="preserve">Steelman, T.J., et al., </w:t>
      </w:r>
      <w:r w:rsidRPr="001E3493">
        <w:rPr>
          <w:i/>
        </w:rPr>
        <w:t>Is Structural Allograft Superior to Synthetic Graft Substitute in Anterior Cervical Discectomy and Fusion?</w:t>
      </w:r>
      <w:r w:rsidRPr="001E3493">
        <w:t xml:space="preserve"> Clinical Spine Surgery, 2018. </w:t>
      </w:r>
      <w:r w:rsidRPr="001E3493">
        <w:rPr>
          <w:b/>
        </w:rPr>
        <w:t>31</w:t>
      </w:r>
      <w:r w:rsidRPr="001E3493">
        <w:t>(7): p. 274-277.</w:t>
      </w:r>
    </w:p>
    <w:p w14:paraId="11EAF5F0" w14:textId="77777777" w:rsidR="00F07AF0" w:rsidRPr="001E3493" w:rsidRDefault="00F07AF0" w:rsidP="004410D8">
      <w:pPr>
        <w:pStyle w:val="EndNoteBibliography"/>
        <w:ind w:left="720" w:hanging="720"/>
      </w:pPr>
      <w:r w:rsidRPr="001E3493">
        <w:lastRenderedPageBreak/>
        <w:t>26.</w:t>
      </w:r>
      <w:r w:rsidRPr="001E3493">
        <w:tab/>
        <w:t xml:space="preserve">Landau, M.J., et al., </w:t>
      </w:r>
      <w:r w:rsidRPr="001E3493">
        <w:rPr>
          <w:i/>
        </w:rPr>
        <w:t>Review: Proposed Methods to Improve the Survival of Adipose Tissue in Autologous Fat Grafting.</w:t>
      </w:r>
      <w:r w:rsidRPr="001E3493">
        <w:t xml:space="preserve"> (2169-7574 (Print)).</w:t>
      </w:r>
    </w:p>
    <w:p w14:paraId="0779F54C" w14:textId="77777777" w:rsidR="00F07AF0" w:rsidRPr="001E3493" w:rsidRDefault="00F07AF0" w:rsidP="004410D8">
      <w:pPr>
        <w:pStyle w:val="EndNoteBibliography"/>
        <w:ind w:left="720" w:hanging="720"/>
      </w:pPr>
      <w:r w:rsidRPr="001E3493">
        <w:t>27.</w:t>
      </w:r>
      <w:r w:rsidRPr="001E3493">
        <w:tab/>
        <w:t xml:space="preserve">Ansah, P., et al., </w:t>
      </w:r>
      <w:r w:rsidRPr="001E3493">
        <w:rPr>
          <w:i/>
        </w:rPr>
        <w:t>Osteochondral Transplantation to Treat Osteochondral Lesions in the Elbow.</w:t>
      </w:r>
      <w:r w:rsidRPr="001E3493">
        <w:t xml:space="preserve"> JBJS, 2007. </w:t>
      </w:r>
      <w:r w:rsidRPr="001E3493">
        <w:rPr>
          <w:b/>
        </w:rPr>
        <w:t>89</w:t>
      </w:r>
      <w:r w:rsidRPr="001E3493">
        <w:t>(10): p. 2188-2194.</w:t>
      </w:r>
    </w:p>
    <w:p w14:paraId="1EBEC540" w14:textId="77777777" w:rsidR="00F07AF0" w:rsidRPr="001E3493" w:rsidRDefault="00F07AF0" w:rsidP="004410D8">
      <w:pPr>
        <w:pStyle w:val="EndNoteBibliography"/>
        <w:ind w:left="720" w:hanging="720"/>
      </w:pPr>
      <w:r w:rsidRPr="001E3493">
        <w:t>28.</w:t>
      </w:r>
      <w:r w:rsidRPr="001E3493">
        <w:tab/>
        <w:t xml:space="preserve">An, J.S., et al., </w:t>
      </w:r>
      <w:r w:rsidRPr="001E3493">
        <w:rPr>
          <w:i/>
        </w:rPr>
        <w:t>Better clinical outcomes and faster weight bearing after medial opening-wedge high tibial osteotomy using allogeneic than synthetic graft: A secondary analysis of a Francophone Arthroscopy Society Symposium.</w:t>
      </w:r>
      <w:r w:rsidRPr="001E3493">
        <w:t xml:space="preserve"> Orthop Traumatol Surg Res, 2023. </w:t>
      </w:r>
      <w:r w:rsidRPr="001E3493">
        <w:rPr>
          <w:b/>
        </w:rPr>
        <w:t>109</w:t>
      </w:r>
      <w:r w:rsidRPr="001E3493">
        <w:t>(8S): p. 103700.</w:t>
      </w:r>
    </w:p>
    <w:p w14:paraId="37EFFAD0" w14:textId="77777777" w:rsidR="00F07AF0" w:rsidRPr="001E3493" w:rsidRDefault="00F07AF0" w:rsidP="004410D8">
      <w:pPr>
        <w:pStyle w:val="EndNoteBibliography"/>
        <w:ind w:left="720" w:hanging="720"/>
      </w:pPr>
      <w:r w:rsidRPr="001E3493">
        <w:t>29.</w:t>
      </w:r>
      <w:r w:rsidRPr="001E3493">
        <w:tab/>
        <w:t xml:space="preserve">Slepicka, P.F., M. Yazdanifar, and A. Bertaina, </w:t>
      </w:r>
      <w:r w:rsidRPr="001E3493">
        <w:rPr>
          <w:i/>
        </w:rPr>
        <w:t>Harnessing Mechanisms of Immune Tolerance to Improve Outcomes in Solid Organ Transplantation: A Review.</w:t>
      </w:r>
      <w:r w:rsidRPr="001E3493">
        <w:t xml:space="preserve"> Front Immunol, 2021. </w:t>
      </w:r>
      <w:r w:rsidRPr="001E3493">
        <w:rPr>
          <w:b/>
        </w:rPr>
        <w:t>12</w:t>
      </w:r>
      <w:r w:rsidRPr="001E3493">
        <w:t>: p. 688460.</w:t>
      </w:r>
    </w:p>
    <w:p w14:paraId="6583DD0C" w14:textId="77777777" w:rsidR="00F07AF0" w:rsidRPr="001E3493" w:rsidRDefault="00F07AF0" w:rsidP="004410D8">
      <w:pPr>
        <w:pStyle w:val="EndNoteBibliography"/>
        <w:ind w:left="720" w:hanging="720"/>
      </w:pPr>
      <w:r w:rsidRPr="001E3493">
        <w:t>30.</w:t>
      </w:r>
      <w:r w:rsidRPr="001E3493">
        <w:tab/>
        <w:t xml:space="preserve">Zhang, B., et al., </w:t>
      </w:r>
      <w:r w:rsidRPr="001E3493">
        <w:rPr>
          <w:i/>
        </w:rPr>
        <w:t>Toward a Better Regeneration through Implant-Mediated Immunomodulation: Harnessing the Immune Responses.</w:t>
      </w:r>
      <w:r w:rsidRPr="001E3493">
        <w:t xml:space="preserve"> Adv Sci (Weinh), 2021. </w:t>
      </w:r>
      <w:r w:rsidRPr="001E3493">
        <w:rPr>
          <w:b/>
        </w:rPr>
        <w:t>8</w:t>
      </w:r>
      <w:r w:rsidRPr="001E3493">
        <w:t>(16): p. e2100446.</w:t>
      </w:r>
    </w:p>
    <w:p w14:paraId="3497F86F" w14:textId="77777777" w:rsidR="00F07AF0" w:rsidRPr="001E3493" w:rsidRDefault="00F07AF0" w:rsidP="004410D8">
      <w:pPr>
        <w:pStyle w:val="EndNoteBibliography"/>
        <w:ind w:left="720" w:hanging="720"/>
      </w:pPr>
      <w:r w:rsidRPr="001E3493">
        <w:t>31.</w:t>
      </w:r>
      <w:r w:rsidRPr="001E3493">
        <w:tab/>
        <w:t xml:space="preserve">Kyriakides, T.R., et al., </w:t>
      </w:r>
      <w:r w:rsidRPr="001E3493">
        <w:rPr>
          <w:i/>
        </w:rPr>
        <w:t>Foreign body response to synthetic polymer biomaterials and the role of adaptive immunity.</w:t>
      </w:r>
      <w:r w:rsidRPr="001E3493">
        <w:t xml:space="preserve"> Biomed Mater, 2022. </w:t>
      </w:r>
      <w:r w:rsidRPr="001E3493">
        <w:rPr>
          <w:b/>
        </w:rPr>
        <w:t>17</w:t>
      </w:r>
      <w:r w:rsidRPr="001E3493">
        <w:t>(2).</w:t>
      </w:r>
    </w:p>
    <w:p w14:paraId="5B2A9A76" w14:textId="77777777" w:rsidR="00F07AF0" w:rsidRPr="001E3493" w:rsidRDefault="00F07AF0" w:rsidP="004410D8">
      <w:pPr>
        <w:pStyle w:val="EndNoteBibliography"/>
        <w:ind w:left="720" w:hanging="720"/>
      </w:pPr>
      <w:r w:rsidRPr="001E3493">
        <w:t>32.</w:t>
      </w:r>
      <w:r w:rsidRPr="001E3493">
        <w:tab/>
        <w:t xml:space="preserve">Misch, C.M., </w:t>
      </w:r>
      <w:r w:rsidRPr="001E3493">
        <w:rPr>
          <w:i/>
        </w:rPr>
        <w:t>Autogenous bone: is it still the gold standard?</w:t>
      </w:r>
      <w:r w:rsidRPr="001E3493">
        <w:t xml:space="preserve"> Implant Dent, 2010. </w:t>
      </w:r>
      <w:r w:rsidRPr="001E3493">
        <w:rPr>
          <w:b/>
        </w:rPr>
        <w:t>19</w:t>
      </w:r>
      <w:r w:rsidRPr="001E3493">
        <w:t>(5): p. 361.</w:t>
      </w:r>
    </w:p>
    <w:p w14:paraId="50D63B70" w14:textId="77777777" w:rsidR="00F07AF0" w:rsidRPr="001E3493" w:rsidRDefault="00F07AF0" w:rsidP="004410D8">
      <w:pPr>
        <w:pStyle w:val="EndNoteBibliography"/>
        <w:ind w:left="720" w:hanging="720"/>
      </w:pPr>
      <w:r w:rsidRPr="001E3493">
        <w:t>33.</w:t>
      </w:r>
      <w:r w:rsidRPr="001E3493">
        <w:tab/>
        <w:t xml:space="preserve">Pacelli, S., et al., </w:t>
      </w:r>
      <w:r w:rsidRPr="001E3493">
        <w:rPr>
          <w:i/>
        </w:rPr>
        <w:t>Strategies to develop endogenous stem cell-recruiting bioactive materials for tissue repair and regeneration.</w:t>
      </w:r>
      <w:r w:rsidRPr="001E3493">
        <w:t xml:space="preserve"> Adv Drug Deliv Rev, 2017. </w:t>
      </w:r>
      <w:r w:rsidRPr="001E3493">
        <w:rPr>
          <w:b/>
        </w:rPr>
        <w:t>120</w:t>
      </w:r>
      <w:r w:rsidRPr="001E3493">
        <w:t>: p. 50-70.</w:t>
      </w:r>
    </w:p>
    <w:p w14:paraId="007807F2" w14:textId="77777777" w:rsidR="00F07AF0" w:rsidRPr="001E3493" w:rsidRDefault="00F07AF0" w:rsidP="004410D8">
      <w:pPr>
        <w:pStyle w:val="EndNoteBibliography"/>
        <w:ind w:left="720" w:hanging="720"/>
      </w:pPr>
      <w:r w:rsidRPr="001E3493">
        <w:lastRenderedPageBreak/>
        <w:t>34.</w:t>
      </w:r>
      <w:r w:rsidRPr="001E3493">
        <w:tab/>
        <w:t xml:space="preserve">Ovsianikov, A., A. Khademhosseini, and V. Mironov, </w:t>
      </w:r>
      <w:r w:rsidRPr="001E3493">
        <w:rPr>
          <w:i/>
        </w:rPr>
        <w:t>The Synergy of Scaffold-Based and Scaffold-Free Tissue Engineering Strategies.</w:t>
      </w:r>
      <w:r w:rsidRPr="001E3493">
        <w:t xml:space="preserve"> Trends Biotechnol, 2018. </w:t>
      </w:r>
      <w:r w:rsidRPr="001E3493">
        <w:rPr>
          <w:b/>
        </w:rPr>
        <w:t>36</w:t>
      </w:r>
      <w:r w:rsidRPr="001E3493">
        <w:t>(4): p. 348-357.</w:t>
      </w:r>
    </w:p>
    <w:p w14:paraId="56D66FD3" w14:textId="77777777" w:rsidR="00F07AF0" w:rsidRPr="001E3493" w:rsidRDefault="00F07AF0" w:rsidP="004410D8">
      <w:pPr>
        <w:pStyle w:val="EndNoteBibliography"/>
        <w:ind w:left="720" w:hanging="720"/>
      </w:pPr>
      <w:r w:rsidRPr="001E3493">
        <w:t>35.</w:t>
      </w:r>
      <w:r w:rsidRPr="001E3493">
        <w:tab/>
        <w:t xml:space="preserve">Qin, L., et al., </w:t>
      </w:r>
      <w:r w:rsidRPr="001E3493">
        <w:rPr>
          <w:i/>
        </w:rPr>
        <w:t>Prospects and challenges for the application of tissue engineering technologies in the treatment of bone infections.</w:t>
      </w:r>
      <w:r w:rsidRPr="001E3493">
        <w:t xml:space="preserve"> Bone Res, 2024. </w:t>
      </w:r>
      <w:r w:rsidRPr="001E3493">
        <w:rPr>
          <w:b/>
        </w:rPr>
        <w:t>12</w:t>
      </w:r>
      <w:r w:rsidRPr="001E3493">
        <w:t>(1): p. 28.</w:t>
      </w:r>
    </w:p>
    <w:p w14:paraId="78EBDB1D" w14:textId="77777777" w:rsidR="00F07AF0" w:rsidRPr="001E3493" w:rsidRDefault="00F07AF0" w:rsidP="004410D8">
      <w:pPr>
        <w:pStyle w:val="EndNoteBibliography"/>
        <w:ind w:left="720" w:hanging="720"/>
      </w:pPr>
      <w:r w:rsidRPr="001E3493">
        <w:t>36.</w:t>
      </w:r>
      <w:r w:rsidRPr="001E3493">
        <w:tab/>
        <w:t xml:space="preserve">A. B, V., et al., </w:t>
      </w:r>
      <w:r w:rsidRPr="001E3493">
        <w:rPr>
          <w:i/>
        </w:rPr>
        <w:t>Microbiological and antibiotic profile of osteomyelitis in tertiary care hospital.</w:t>
      </w:r>
      <w:r w:rsidRPr="001E3493">
        <w:t xml:space="preserve"> International Surgery Journal, 2021. </w:t>
      </w:r>
      <w:r w:rsidRPr="001E3493">
        <w:rPr>
          <w:b/>
        </w:rPr>
        <w:t>8</w:t>
      </w:r>
      <w:r w:rsidRPr="001E3493">
        <w:t>(3).</w:t>
      </w:r>
    </w:p>
    <w:p w14:paraId="7B91E1C0" w14:textId="77777777" w:rsidR="00F07AF0" w:rsidRPr="001E3493" w:rsidRDefault="00F07AF0" w:rsidP="004410D8">
      <w:pPr>
        <w:pStyle w:val="EndNoteBibliography"/>
        <w:ind w:left="720" w:hanging="720"/>
      </w:pPr>
      <w:r w:rsidRPr="001E3493">
        <w:t>37.</w:t>
      </w:r>
      <w:r w:rsidRPr="001E3493">
        <w:tab/>
        <w:t xml:space="preserve">Boccaccini, A.R. and J.J. Blaker, </w:t>
      </w:r>
      <w:r w:rsidRPr="001E3493">
        <w:rPr>
          <w:i/>
        </w:rPr>
        <w:t>Bioactive composite materials for tissue engineering scaffolds.</w:t>
      </w:r>
      <w:r w:rsidRPr="001E3493">
        <w:t xml:space="preserve"> Expert Review of Medical Devices, 2005. </w:t>
      </w:r>
      <w:r w:rsidRPr="001E3493">
        <w:rPr>
          <w:b/>
        </w:rPr>
        <w:t>2</w:t>
      </w:r>
      <w:r w:rsidRPr="001E3493">
        <w:t>(3): p. 303-317.</w:t>
      </w:r>
    </w:p>
    <w:p w14:paraId="1B77E0BF" w14:textId="77777777" w:rsidR="00F07AF0" w:rsidRPr="001E3493" w:rsidRDefault="00F07AF0" w:rsidP="004410D8">
      <w:pPr>
        <w:pStyle w:val="EndNoteBibliography"/>
        <w:ind w:left="720" w:hanging="720"/>
      </w:pPr>
      <w:r w:rsidRPr="001E3493">
        <w:t>38.</w:t>
      </w:r>
      <w:r w:rsidRPr="001E3493">
        <w:tab/>
        <w:t xml:space="preserve">Liu, X., J.M. Holzwarth, and P.X. Ma, </w:t>
      </w:r>
      <w:r w:rsidRPr="001E3493">
        <w:rPr>
          <w:i/>
        </w:rPr>
        <w:t>Functionalized synthetic biodegradable polymer scaffolds for tissue engineering.</w:t>
      </w:r>
      <w:r w:rsidRPr="001E3493">
        <w:t xml:space="preserve"> Macromol Biosci, 2012. </w:t>
      </w:r>
      <w:r w:rsidRPr="001E3493">
        <w:rPr>
          <w:b/>
        </w:rPr>
        <w:t>12</w:t>
      </w:r>
      <w:r w:rsidRPr="001E3493">
        <w:t>(7): p. 911-9.</w:t>
      </w:r>
    </w:p>
    <w:p w14:paraId="4E4009EC" w14:textId="77777777" w:rsidR="00F07AF0" w:rsidRPr="001E3493" w:rsidRDefault="00F07AF0" w:rsidP="004410D8">
      <w:pPr>
        <w:pStyle w:val="EndNoteBibliography"/>
        <w:ind w:left="720" w:hanging="720"/>
      </w:pPr>
      <w:r w:rsidRPr="001E3493">
        <w:t>39.</w:t>
      </w:r>
      <w:r w:rsidRPr="001E3493">
        <w:tab/>
        <w:t xml:space="preserve">Ferraz, M.P., </w:t>
      </w:r>
      <w:r w:rsidRPr="001E3493">
        <w:rPr>
          <w:i/>
        </w:rPr>
        <w:t>Bone Grafts in Dental Medicine: An Overview of Autografts, Allografts and Synthetic Materials.</w:t>
      </w:r>
      <w:r w:rsidRPr="001E3493">
        <w:t xml:space="preserve"> Materials (Basel), 2023. </w:t>
      </w:r>
      <w:r w:rsidRPr="001E3493">
        <w:rPr>
          <w:b/>
        </w:rPr>
        <w:t>16</w:t>
      </w:r>
      <w:r w:rsidRPr="001E3493">
        <w:t>(11).</w:t>
      </w:r>
    </w:p>
    <w:p w14:paraId="5BEA91E1" w14:textId="77777777" w:rsidR="00F07AF0" w:rsidRPr="001E3493" w:rsidRDefault="00F07AF0" w:rsidP="004410D8">
      <w:pPr>
        <w:pStyle w:val="EndNoteBibliography"/>
        <w:ind w:left="720" w:hanging="720"/>
      </w:pPr>
      <w:r w:rsidRPr="001E3493">
        <w:t>40.</w:t>
      </w:r>
      <w:r w:rsidRPr="001E3493">
        <w:tab/>
        <w:t xml:space="preserve">Re, F., et al., </w:t>
      </w:r>
      <w:r w:rsidRPr="001E3493">
        <w:rPr>
          <w:i/>
        </w:rPr>
        <w:t>Bone Regeneration Using Mesenchymal Stromal Cells and Biocompatible Scaffolds: A Concise Review of the Current Clinical Trials.</w:t>
      </w:r>
      <w:r w:rsidRPr="001E3493">
        <w:t xml:space="preserve"> Gels, 2023. </w:t>
      </w:r>
      <w:r w:rsidRPr="001E3493">
        <w:rPr>
          <w:b/>
        </w:rPr>
        <w:t>9</w:t>
      </w:r>
      <w:r w:rsidRPr="001E3493">
        <w:t>(5).</w:t>
      </w:r>
    </w:p>
    <w:p w14:paraId="4F61CF00" w14:textId="77777777" w:rsidR="00F07AF0" w:rsidRPr="001E3493" w:rsidRDefault="00F07AF0" w:rsidP="004410D8">
      <w:pPr>
        <w:pStyle w:val="EndNoteBibliography"/>
        <w:ind w:left="720" w:hanging="720"/>
      </w:pPr>
      <w:r w:rsidRPr="001E3493">
        <w:t>41.</w:t>
      </w:r>
      <w:r w:rsidRPr="001E3493">
        <w:tab/>
        <w:t xml:space="preserve">Kulkarni, S.V., A.C. Nemade, and P.D. Sonawwanay, </w:t>
      </w:r>
      <w:r w:rsidRPr="001E3493">
        <w:rPr>
          <w:i/>
        </w:rPr>
        <w:t>An Overview on Metallic and Ceramic Biomaterials</w:t>
      </w:r>
      <w:r w:rsidRPr="001E3493">
        <w:t xml:space="preserve">, in </w:t>
      </w:r>
      <w:r w:rsidRPr="001E3493">
        <w:rPr>
          <w:i/>
        </w:rPr>
        <w:t>Recent Advances in Manufacturing Processes and Systems</w:t>
      </w:r>
      <w:r w:rsidRPr="001E3493">
        <w:t>. 2022. p. 149-165.</w:t>
      </w:r>
    </w:p>
    <w:p w14:paraId="05488B3F" w14:textId="77777777" w:rsidR="00F07AF0" w:rsidRPr="001E3493" w:rsidRDefault="00F07AF0" w:rsidP="004410D8">
      <w:pPr>
        <w:pStyle w:val="EndNoteBibliography"/>
        <w:ind w:left="720" w:hanging="720"/>
      </w:pPr>
      <w:r w:rsidRPr="001E3493">
        <w:t>42.</w:t>
      </w:r>
      <w:r w:rsidRPr="001E3493">
        <w:tab/>
        <w:t xml:space="preserve">Batool, M., et al., </w:t>
      </w:r>
      <w:r w:rsidRPr="001E3493">
        <w:rPr>
          <w:i/>
        </w:rPr>
        <w:t>Applications of biodegradable polymers and ceramics for bone regeneration: a mini-review.</w:t>
      </w:r>
      <w:r w:rsidRPr="001E3493">
        <w:t xml:space="preserve"> International Journal of Polymeric Materials and Polymeric Biomaterials, 2024. </w:t>
      </w:r>
      <w:r w:rsidRPr="001E3493">
        <w:rPr>
          <w:b/>
        </w:rPr>
        <w:t>74</w:t>
      </w:r>
      <w:r w:rsidRPr="001E3493">
        <w:t>: p. 1-15.</w:t>
      </w:r>
    </w:p>
    <w:p w14:paraId="25B5D116" w14:textId="77777777" w:rsidR="00F07AF0" w:rsidRPr="001E3493" w:rsidRDefault="00F07AF0" w:rsidP="004410D8">
      <w:pPr>
        <w:pStyle w:val="EndNoteBibliography"/>
        <w:ind w:left="720" w:hanging="720"/>
      </w:pPr>
      <w:r w:rsidRPr="001E3493">
        <w:lastRenderedPageBreak/>
        <w:t>43.</w:t>
      </w:r>
      <w:r w:rsidRPr="001E3493">
        <w:tab/>
        <w:t xml:space="preserve">Brochu, B.M., et al., </w:t>
      </w:r>
      <w:r w:rsidRPr="001E3493">
        <w:rPr>
          <w:i/>
        </w:rPr>
        <w:t>Advances in Bioceramics for Bone Regeneration: A Narrative Review.</w:t>
      </w:r>
      <w:r w:rsidRPr="001E3493">
        <w:t xml:space="preserve"> Biomimetics (Basel), 2024. </w:t>
      </w:r>
      <w:r w:rsidRPr="001E3493">
        <w:rPr>
          <w:b/>
        </w:rPr>
        <w:t>9</w:t>
      </w:r>
      <w:r w:rsidRPr="001E3493">
        <w:t>(11).</w:t>
      </w:r>
    </w:p>
    <w:p w14:paraId="36360CA8" w14:textId="77777777" w:rsidR="00F07AF0" w:rsidRPr="001E3493" w:rsidRDefault="00F07AF0" w:rsidP="004410D8">
      <w:pPr>
        <w:pStyle w:val="EndNoteBibliography"/>
        <w:ind w:left="720" w:hanging="720"/>
      </w:pPr>
      <w:r w:rsidRPr="001E3493">
        <w:t>44.</w:t>
      </w:r>
      <w:r w:rsidRPr="001E3493">
        <w:tab/>
        <w:t xml:space="preserve">Tavoni, M., et al., </w:t>
      </w:r>
      <w:r w:rsidRPr="001E3493">
        <w:rPr>
          <w:i/>
        </w:rPr>
        <w:t>Bioactive Calcium Phosphate-Based Composites for Bone Regeneration.</w:t>
      </w:r>
      <w:r w:rsidRPr="001E3493">
        <w:t xml:space="preserve"> Journal of Composites Science, 2021. </w:t>
      </w:r>
      <w:r w:rsidRPr="001E3493">
        <w:rPr>
          <w:b/>
        </w:rPr>
        <w:t>5</w:t>
      </w:r>
      <w:r w:rsidRPr="001E3493">
        <w:t>: p. 227.</w:t>
      </w:r>
    </w:p>
    <w:p w14:paraId="08505523" w14:textId="77777777" w:rsidR="00F07AF0" w:rsidRPr="001E3493" w:rsidRDefault="00F07AF0" w:rsidP="004410D8">
      <w:pPr>
        <w:pStyle w:val="EndNoteBibliography"/>
        <w:ind w:left="720" w:hanging="720"/>
      </w:pPr>
      <w:r w:rsidRPr="001E3493">
        <w:t>45.</w:t>
      </w:r>
      <w:r w:rsidRPr="001E3493">
        <w:tab/>
        <w:t xml:space="preserve">Lei, B., et al., </w:t>
      </w:r>
      <w:r w:rsidRPr="001E3493">
        <w:rPr>
          <w:i/>
        </w:rPr>
        <w:t>Hybrid polymer biomaterials for bone tissue regeneration.</w:t>
      </w:r>
      <w:r w:rsidRPr="001E3493">
        <w:t xml:space="preserve"> Front Med, 2019. </w:t>
      </w:r>
      <w:r w:rsidRPr="001E3493">
        <w:rPr>
          <w:b/>
        </w:rPr>
        <w:t>13</w:t>
      </w:r>
      <w:r w:rsidRPr="001E3493">
        <w:t>(2): p. 189-201.</w:t>
      </w:r>
    </w:p>
    <w:p w14:paraId="22E6D830" w14:textId="77777777" w:rsidR="00F07AF0" w:rsidRPr="001E3493" w:rsidRDefault="00F07AF0" w:rsidP="004410D8">
      <w:pPr>
        <w:pStyle w:val="EndNoteBibliography"/>
        <w:ind w:left="720" w:hanging="720"/>
      </w:pPr>
      <w:r w:rsidRPr="001E3493">
        <w:t>46.</w:t>
      </w:r>
      <w:r w:rsidRPr="001E3493">
        <w:tab/>
        <w:t xml:space="preserve">Sultana, N., A. Cole, and F. Strachan, </w:t>
      </w:r>
      <w:r w:rsidRPr="001E3493">
        <w:rPr>
          <w:i/>
        </w:rPr>
        <w:t>Biocomposite Scaffolds for Tissue Engineering: Materials, Fabrication Techniques and Future Directions.</w:t>
      </w:r>
      <w:r w:rsidRPr="001E3493">
        <w:t xml:space="preserve"> Materials (Basel), 2024. </w:t>
      </w:r>
      <w:r w:rsidRPr="001E3493">
        <w:rPr>
          <w:b/>
        </w:rPr>
        <w:t>17</w:t>
      </w:r>
      <w:r w:rsidRPr="001E3493">
        <w:t>(22).</w:t>
      </w:r>
    </w:p>
    <w:p w14:paraId="6315E1E0" w14:textId="77777777" w:rsidR="00F07AF0" w:rsidRPr="001E3493" w:rsidRDefault="00F07AF0" w:rsidP="004410D8">
      <w:pPr>
        <w:pStyle w:val="EndNoteBibliography"/>
        <w:ind w:left="720" w:hanging="720"/>
      </w:pPr>
      <w:r w:rsidRPr="001E3493">
        <w:t>47.</w:t>
      </w:r>
      <w:r w:rsidRPr="001E3493">
        <w:tab/>
        <w:t xml:space="preserve">Armentano, I., et al., </w:t>
      </w:r>
      <w:r w:rsidRPr="001E3493">
        <w:rPr>
          <w:i/>
        </w:rPr>
        <w:t>Biodegradable polymer matrix nanocomposites for tissue engineering: A review.</w:t>
      </w:r>
      <w:r w:rsidRPr="001E3493">
        <w:t xml:space="preserve"> Polymer Degradation and Stability, 2010. </w:t>
      </w:r>
      <w:r w:rsidRPr="001E3493">
        <w:rPr>
          <w:b/>
        </w:rPr>
        <w:t>95</w:t>
      </w:r>
      <w:r w:rsidRPr="001E3493">
        <w:t>(11): p. 2126-2146.</w:t>
      </w:r>
    </w:p>
    <w:p w14:paraId="75759944" w14:textId="77777777" w:rsidR="00F07AF0" w:rsidRPr="001E3493" w:rsidRDefault="00F07AF0" w:rsidP="004410D8">
      <w:pPr>
        <w:pStyle w:val="EndNoteBibliography"/>
        <w:ind w:left="720" w:hanging="720"/>
      </w:pPr>
      <w:r w:rsidRPr="001E3493">
        <w:t>48.</w:t>
      </w:r>
      <w:r w:rsidRPr="001E3493">
        <w:tab/>
        <w:t xml:space="preserve">Al Mahmud, M.Z., </w:t>
      </w:r>
      <w:r w:rsidRPr="001E3493">
        <w:rPr>
          <w:i/>
        </w:rPr>
        <w:t>Exploring the versatile applications of biocomposites in the medical field.</w:t>
      </w:r>
      <w:r w:rsidRPr="001E3493">
        <w:t xml:space="preserve"> Bioprinting, 2023. </w:t>
      </w:r>
      <w:r w:rsidRPr="001E3493">
        <w:rPr>
          <w:b/>
        </w:rPr>
        <w:t>36</w:t>
      </w:r>
      <w:r w:rsidRPr="001E3493">
        <w:t>.</w:t>
      </w:r>
    </w:p>
    <w:p w14:paraId="7DB6C1DB" w14:textId="77777777" w:rsidR="00F07AF0" w:rsidRPr="001E3493" w:rsidRDefault="00F07AF0" w:rsidP="004410D8">
      <w:pPr>
        <w:pStyle w:val="EndNoteBibliography"/>
        <w:ind w:left="720" w:hanging="720"/>
      </w:pPr>
      <w:r w:rsidRPr="001E3493">
        <w:t>49.</w:t>
      </w:r>
      <w:r w:rsidRPr="001E3493">
        <w:tab/>
        <w:t xml:space="preserve">Magno, M.H.R., et al., </w:t>
      </w:r>
      <w:r w:rsidRPr="001E3493">
        <w:rPr>
          <w:i/>
        </w:rPr>
        <w:t>Synthesis, degradation and biocompatibility of tyrosine-derived polycarbonate scaffolds.</w:t>
      </w:r>
      <w:r w:rsidRPr="001E3493">
        <w:t xml:space="preserve"> Journal of Materials Chemistry, 2010. </w:t>
      </w:r>
      <w:r w:rsidRPr="001E3493">
        <w:rPr>
          <w:b/>
        </w:rPr>
        <w:t>20</w:t>
      </w:r>
      <w:r w:rsidRPr="001E3493">
        <w:t>(40).</w:t>
      </w:r>
    </w:p>
    <w:p w14:paraId="67510646" w14:textId="77777777" w:rsidR="00F07AF0" w:rsidRPr="001E3493" w:rsidRDefault="00F07AF0" w:rsidP="004410D8">
      <w:pPr>
        <w:pStyle w:val="EndNoteBibliography"/>
        <w:ind w:left="720" w:hanging="720"/>
      </w:pPr>
      <w:r w:rsidRPr="001E3493">
        <w:t>50.</w:t>
      </w:r>
      <w:r w:rsidRPr="001E3493">
        <w:tab/>
        <w:t xml:space="preserve">Kortam, S., Z. Lu, and H. Zreiqat, </w:t>
      </w:r>
      <w:r w:rsidRPr="001E3493">
        <w:rPr>
          <w:i/>
        </w:rPr>
        <w:t>Recent advances in drug delivery systems for osteosarcoma therapy and bone regeneration.</w:t>
      </w:r>
      <w:r w:rsidRPr="001E3493">
        <w:t xml:space="preserve"> Communications Materials, 2024. </w:t>
      </w:r>
      <w:r w:rsidRPr="001E3493">
        <w:rPr>
          <w:b/>
        </w:rPr>
        <w:t>5</w:t>
      </w:r>
      <w:r w:rsidRPr="001E3493">
        <w:t>(1).</w:t>
      </w:r>
    </w:p>
    <w:p w14:paraId="4795FCDD" w14:textId="77777777" w:rsidR="00F07AF0" w:rsidRPr="001E3493" w:rsidRDefault="00F07AF0" w:rsidP="004410D8">
      <w:pPr>
        <w:pStyle w:val="EndNoteBibliography"/>
        <w:ind w:left="720" w:hanging="720"/>
      </w:pPr>
      <w:r w:rsidRPr="001E3493">
        <w:t>51.</w:t>
      </w:r>
      <w:r w:rsidRPr="001E3493">
        <w:tab/>
        <w:t xml:space="preserve">Ogay, V., et al., </w:t>
      </w:r>
      <w:r w:rsidRPr="001E3493">
        <w:rPr>
          <w:i/>
        </w:rPr>
        <w:t>Progress and Prospects of Polymer-Based Drug Delivery Systems for Bone Tissue Regeneration.</w:t>
      </w:r>
      <w:r w:rsidRPr="001E3493">
        <w:t xml:space="preserve"> Polymers (Basel), 2020. </w:t>
      </w:r>
      <w:r w:rsidRPr="001E3493">
        <w:rPr>
          <w:b/>
        </w:rPr>
        <w:t>12</w:t>
      </w:r>
      <w:r w:rsidRPr="001E3493">
        <w:t>(12).</w:t>
      </w:r>
    </w:p>
    <w:p w14:paraId="426C0566" w14:textId="77777777" w:rsidR="00F07AF0" w:rsidRPr="001E3493" w:rsidRDefault="00F07AF0" w:rsidP="004410D8">
      <w:pPr>
        <w:pStyle w:val="EndNoteBibliography"/>
        <w:ind w:left="720" w:hanging="720"/>
      </w:pPr>
      <w:r w:rsidRPr="001E3493">
        <w:t>52.</w:t>
      </w:r>
      <w:r w:rsidRPr="001E3493">
        <w:tab/>
        <w:t xml:space="preserve">Xu, H., et al., </w:t>
      </w:r>
      <w:r w:rsidRPr="001E3493">
        <w:rPr>
          <w:i/>
        </w:rPr>
        <w:t>Nanoparticle-Based Drug Delivery Systems for Enhancing Bone Regeneration.</w:t>
      </w:r>
      <w:r w:rsidRPr="001E3493">
        <w:t xml:space="preserve"> ACS Biomater Sci Eng, 2024. </w:t>
      </w:r>
      <w:r w:rsidRPr="001E3493">
        <w:rPr>
          <w:b/>
        </w:rPr>
        <w:t>10</w:t>
      </w:r>
      <w:r w:rsidRPr="001E3493">
        <w:t>(3): p. 1302-1322.</w:t>
      </w:r>
    </w:p>
    <w:p w14:paraId="786872C4" w14:textId="77777777" w:rsidR="00F07AF0" w:rsidRPr="001E3493" w:rsidRDefault="00F07AF0" w:rsidP="004410D8">
      <w:pPr>
        <w:pStyle w:val="EndNoteBibliography"/>
        <w:ind w:left="720" w:hanging="720"/>
      </w:pPr>
      <w:r w:rsidRPr="001E3493">
        <w:lastRenderedPageBreak/>
        <w:t>53.</w:t>
      </w:r>
      <w:r w:rsidRPr="001E3493">
        <w:tab/>
        <w:t xml:space="preserve">Wu, Y., et al., </w:t>
      </w:r>
      <w:r w:rsidRPr="001E3493">
        <w:rPr>
          <w:i/>
        </w:rPr>
        <w:t>Bone targeted nano-drug and nano-delivery.</w:t>
      </w:r>
      <w:r w:rsidRPr="001E3493">
        <w:t xml:space="preserve"> Bone Res, 2024. </w:t>
      </w:r>
      <w:r w:rsidRPr="001E3493">
        <w:rPr>
          <w:b/>
        </w:rPr>
        <w:t>12</w:t>
      </w:r>
      <w:r w:rsidRPr="001E3493">
        <w:t>(1): p. 51.</w:t>
      </w:r>
    </w:p>
    <w:p w14:paraId="7910FD94" w14:textId="77777777" w:rsidR="00F07AF0" w:rsidRPr="001E3493" w:rsidRDefault="00F07AF0" w:rsidP="004410D8">
      <w:pPr>
        <w:pStyle w:val="EndNoteBibliography"/>
        <w:ind w:left="720" w:hanging="720"/>
      </w:pPr>
      <w:r w:rsidRPr="001E3493">
        <w:t>54.</w:t>
      </w:r>
      <w:r w:rsidRPr="001E3493">
        <w:tab/>
        <w:t xml:space="preserve">Bai, L., et al., </w:t>
      </w:r>
      <w:r w:rsidRPr="001E3493">
        <w:rPr>
          <w:i/>
        </w:rPr>
        <w:t>Hydrogel Drug Delivery Systems for Bone Regeneration.</w:t>
      </w:r>
      <w:r w:rsidRPr="001E3493">
        <w:t xml:space="preserve"> Pharmaceutics, 2023. </w:t>
      </w:r>
      <w:r w:rsidRPr="001E3493">
        <w:rPr>
          <w:b/>
        </w:rPr>
        <w:t>15</w:t>
      </w:r>
      <w:r w:rsidRPr="001E3493">
        <w:t>(5).</w:t>
      </w:r>
    </w:p>
    <w:p w14:paraId="5DF95409" w14:textId="77777777" w:rsidR="00F07AF0" w:rsidRPr="001E3493" w:rsidRDefault="00F07AF0" w:rsidP="004410D8">
      <w:pPr>
        <w:pStyle w:val="EndNoteBibliography"/>
        <w:ind w:left="720" w:hanging="720"/>
      </w:pPr>
      <w:r w:rsidRPr="001E3493">
        <w:t>55.</w:t>
      </w:r>
      <w:r w:rsidRPr="001E3493">
        <w:tab/>
        <w:t xml:space="preserve">Wei, P., et al., </w:t>
      </w:r>
      <w:r w:rsidRPr="001E3493">
        <w:rPr>
          <w:i/>
        </w:rPr>
        <w:t>Vancomycin- and Strontium-Loaded Microspheres with Multifunctional Activities against Bacteria, in Angiogenesis, and in Osteogenesis for Enhancing Infected Bone Regeneration.</w:t>
      </w:r>
      <w:r w:rsidRPr="001E3493">
        <w:t xml:space="preserve"> ACS Appl Mater Interfaces, 2019. </w:t>
      </w:r>
      <w:r w:rsidRPr="001E3493">
        <w:rPr>
          <w:b/>
        </w:rPr>
        <w:t>11</w:t>
      </w:r>
      <w:r w:rsidRPr="001E3493">
        <w:t>(34): p. 30596-30609.</w:t>
      </w:r>
    </w:p>
    <w:p w14:paraId="37C57918" w14:textId="77777777" w:rsidR="00F07AF0" w:rsidRPr="001E3493" w:rsidRDefault="00F07AF0" w:rsidP="004410D8">
      <w:pPr>
        <w:pStyle w:val="EndNoteBibliography"/>
        <w:ind w:left="720" w:hanging="720"/>
      </w:pPr>
      <w:r w:rsidRPr="001E3493">
        <w:t>56.</w:t>
      </w:r>
      <w:r w:rsidRPr="001E3493">
        <w:tab/>
        <w:t xml:space="preserve">Schwarz, E.M., et al., </w:t>
      </w:r>
      <w:r w:rsidRPr="001E3493">
        <w:rPr>
          <w:i/>
        </w:rPr>
        <w:t>2018 International Consensus Meeting on Musculoskeletal Infection: Research Priorities from the General Assembly Questions.</w:t>
      </w:r>
      <w:r w:rsidRPr="001E3493">
        <w:t xml:space="preserve"> J Orthop Res, 2019. </w:t>
      </w:r>
      <w:r w:rsidRPr="001E3493">
        <w:rPr>
          <w:b/>
        </w:rPr>
        <w:t>37</w:t>
      </w:r>
      <w:r w:rsidRPr="001E3493">
        <w:t>(5): p. 997-1006.</w:t>
      </w:r>
    </w:p>
    <w:p w14:paraId="3CB64721" w14:textId="77777777" w:rsidR="00F07AF0" w:rsidRPr="001E3493" w:rsidRDefault="00F07AF0" w:rsidP="004410D8">
      <w:pPr>
        <w:pStyle w:val="EndNoteBibliography"/>
        <w:ind w:left="720" w:hanging="720"/>
      </w:pPr>
      <w:r w:rsidRPr="001E3493">
        <w:t>57.</w:t>
      </w:r>
      <w:r w:rsidRPr="001E3493">
        <w:tab/>
        <w:t xml:space="preserve">Gascon, A., et al., </w:t>
      </w:r>
      <w:r w:rsidRPr="001E3493">
        <w:rPr>
          <w:i/>
        </w:rPr>
        <w:t>Combination of ceftaroline and daptomycin as treatment for complicated osteomyelitis.</w:t>
      </w:r>
      <w:r w:rsidRPr="001E3493">
        <w:t xml:space="preserve"> Eur J Hosp Pharm, 2021. </w:t>
      </w:r>
      <w:r w:rsidRPr="001E3493">
        <w:rPr>
          <w:b/>
        </w:rPr>
        <w:t>28</w:t>
      </w:r>
      <w:r w:rsidRPr="001E3493">
        <w:t>(5): p. 289-292.</w:t>
      </w:r>
    </w:p>
    <w:p w14:paraId="6FDD1A67" w14:textId="77777777" w:rsidR="00F07AF0" w:rsidRPr="001E3493" w:rsidRDefault="00F07AF0" w:rsidP="004410D8">
      <w:pPr>
        <w:pStyle w:val="EndNoteBibliography"/>
        <w:ind w:left="720" w:hanging="720"/>
      </w:pPr>
      <w:r w:rsidRPr="001E3493">
        <w:t>58.</w:t>
      </w:r>
      <w:r w:rsidRPr="001E3493">
        <w:tab/>
        <w:t xml:space="preserve">Rand, B.C.C., J.G. Penn-Barwell, and J.C. Wenke, </w:t>
      </w:r>
      <w:r w:rsidRPr="001E3493">
        <w:rPr>
          <w:i/>
        </w:rPr>
        <w:t>Combined local and systemic antibiotic delivery improves eradication of wound contamination.</w:t>
      </w:r>
      <w:r w:rsidRPr="001E3493">
        <w:t xml:space="preserve"> The Bone &amp; Joint Journal, 2015. </w:t>
      </w:r>
      <w:r w:rsidRPr="001E3493">
        <w:rPr>
          <w:b/>
        </w:rPr>
        <w:t>97-B</w:t>
      </w:r>
      <w:r w:rsidRPr="001E3493">
        <w:t>(10): p. 1423-1427.</w:t>
      </w:r>
    </w:p>
    <w:p w14:paraId="0116E9EF" w14:textId="77777777" w:rsidR="00F07AF0" w:rsidRPr="001E3493" w:rsidRDefault="00F07AF0" w:rsidP="004410D8">
      <w:pPr>
        <w:pStyle w:val="EndNoteBibliography"/>
        <w:ind w:left="720" w:hanging="720"/>
      </w:pPr>
      <w:r w:rsidRPr="001E3493">
        <w:t>59.</w:t>
      </w:r>
      <w:r w:rsidRPr="001E3493">
        <w:tab/>
        <w:t xml:space="preserve">Thabit, A.K., et al., </w:t>
      </w:r>
      <w:r w:rsidRPr="001E3493">
        <w:rPr>
          <w:i/>
        </w:rPr>
        <w:t>Antibiotic penetration into bone and joints: An updated review.</w:t>
      </w:r>
      <w:r w:rsidRPr="001E3493">
        <w:t xml:space="preserve"> Int J Infect Dis, 2019. </w:t>
      </w:r>
      <w:r w:rsidRPr="001E3493">
        <w:rPr>
          <w:b/>
        </w:rPr>
        <w:t>81</w:t>
      </w:r>
      <w:r w:rsidRPr="001E3493">
        <w:t>: p. 128-136.</w:t>
      </w:r>
    </w:p>
    <w:p w14:paraId="4CE4AE8A" w14:textId="77777777" w:rsidR="00F07AF0" w:rsidRPr="001E3493" w:rsidRDefault="00F07AF0" w:rsidP="004410D8">
      <w:pPr>
        <w:pStyle w:val="EndNoteBibliography"/>
        <w:ind w:left="720" w:hanging="720"/>
      </w:pPr>
      <w:r w:rsidRPr="001E3493">
        <w:t>60.</w:t>
      </w:r>
      <w:r w:rsidRPr="001E3493">
        <w:tab/>
        <w:t xml:space="preserve">Kallala, R., et al., </w:t>
      </w:r>
      <w:r w:rsidRPr="001E3493">
        <w:rPr>
          <w:i/>
        </w:rPr>
        <w:t>In vitro and in vivo effects of antibiotics on bone cell metabolism and fracture healing.</w:t>
      </w:r>
      <w:r w:rsidRPr="001E3493">
        <w:t xml:space="preserve"> Expert Opin Drug Saf, 2012. </w:t>
      </w:r>
      <w:r w:rsidRPr="001E3493">
        <w:rPr>
          <w:b/>
        </w:rPr>
        <w:t>11</w:t>
      </w:r>
      <w:r w:rsidRPr="001E3493">
        <w:t>(1): p. 15-32.</w:t>
      </w:r>
    </w:p>
    <w:p w14:paraId="7BA81290" w14:textId="77777777" w:rsidR="00F07AF0" w:rsidRPr="001E3493" w:rsidRDefault="00F07AF0" w:rsidP="004410D8">
      <w:pPr>
        <w:pStyle w:val="EndNoteBibliography"/>
        <w:ind w:left="720" w:hanging="720"/>
      </w:pPr>
      <w:r w:rsidRPr="001E3493">
        <w:t>61.</w:t>
      </w:r>
      <w:r w:rsidRPr="001E3493">
        <w:tab/>
        <w:t xml:space="preserve">Rybak, M.J., </w:t>
      </w:r>
      <w:r w:rsidRPr="001E3493">
        <w:rPr>
          <w:i/>
        </w:rPr>
        <w:t>The Pharmacokinetic and Pharmacodynamic Properties of Vancomycin.</w:t>
      </w:r>
      <w:r w:rsidRPr="001E3493">
        <w:t xml:space="preserve"> Infectious Diseases Society of America, 2006. </w:t>
      </w:r>
      <w:r w:rsidRPr="001E3493">
        <w:rPr>
          <w:b/>
        </w:rPr>
        <w:t>42</w:t>
      </w:r>
      <w:r w:rsidRPr="001E3493">
        <w:t>: p. 35–9.</w:t>
      </w:r>
    </w:p>
    <w:p w14:paraId="51857BAE" w14:textId="77777777" w:rsidR="00F07AF0" w:rsidRPr="001E3493" w:rsidRDefault="00F07AF0" w:rsidP="004410D8">
      <w:pPr>
        <w:pStyle w:val="EndNoteBibliography"/>
        <w:ind w:left="720" w:hanging="720"/>
      </w:pPr>
      <w:r w:rsidRPr="001E3493">
        <w:lastRenderedPageBreak/>
        <w:t>62.</w:t>
      </w:r>
      <w:r w:rsidRPr="001E3493">
        <w:tab/>
        <w:t xml:space="preserve">Zheng, Y., et al., </w:t>
      </w:r>
      <w:r w:rsidRPr="001E3493">
        <w:rPr>
          <w:i/>
        </w:rPr>
        <w:t>Treatment of chronic osteomyelitis with gradient release of DGEA and vancomycin hydrogel-microsphere system and its mechanism.</w:t>
      </w:r>
      <w:r w:rsidRPr="001E3493">
        <w:t xml:space="preserve"> Front Pharmacol, 2024. </w:t>
      </w:r>
      <w:r w:rsidRPr="001E3493">
        <w:rPr>
          <w:b/>
        </w:rPr>
        <w:t>15</w:t>
      </w:r>
      <w:r w:rsidRPr="001E3493">
        <w:t>: p. 1499742.</w:t>
      </w:r>
    </w:p>
    <w:p w14:paraId="65E380FA" w14:textId="77777777" w:rsidR="00F07AF0" w:rsidRPr="001E3493" w:rsidRDefault="00F07AF0" w:rsidP="004410D8">
      <w:pPr>
        <w:pStyle w:val="EndNoteBibliography"/>
        <w:ind w:left="720" w:hanging="720"/>
      </w:pPr>
      <w:r w:rsidRPr="001E3493">
        <w:t>63.</w:t>
      </w:r>
      <w:r w:rsidRPr="001E3493">
        <w:tab/>
        <w:t xml:space="preserve">Gama e Silva, G.L., et al., </w:t>
      </w:r>
      <w:r w:rsidRPr="001E3493">
        <w:rPr>
          <w:i/>
        </w:rPr>
        <w:t>Nanofibers containing vancomycin for the treatment of bone infections: Development, characterization, efficacy and safety tests in cell cultures.</w:t>
      </w:r>
      <w:r w:rsidRPr="001E3493">
        <w:t xml:space="preserve"> Journal of Drug Delivery Science and Technology, 2023. </w:t>
      </w:r>
      <w:r w:rsidRPr="001E3493">
        <w:rPr>
          <w:b/>
        </w:rPr>
        <w:t>87</w:t>
      </w:r>
      <w:r w:rsidRPr="001E3493">
        <w:t>(1).</w:t>
      </w:r>
    </w:p>
    <w:p w14:paraId="686269FB" w14:textId="77777777" w:rsidR="00F07AF0" w:rsidRPr="001E3493" w:rsidRDefault="00F07AF0" w:rsidP="004410D8">
      <w:pPr>
        <w:pStyle w:val="EndNoteBibliography"/>
        <w:ind w:left="720" w:hanging="720"/>
      </w:pPr>
      <w:r w:rsidRPr="001E3493">
        <w:t>64.</w:t>
      </w:r>
      <w:r w:rsidRPr="001E3493">
        <w:tab/>
        <w:t xml:space="preserve">Alegrete, N., et al., </w:t>
      </w:r>
      <w:r w:rsidRPr="001E3493">
        <w:rPr>
          <w:i/>
        </w:rPr>
        <w:t>Vancomycin-Loaded, Nanohydroxyapatite-Based Scaffold for Osteomyelitis Treatment: In Vivo Rabbit Toxicological Tests and In Vivo Efficacy Tests in a Sheep Model.</w:t>
      </w:r>
      <w:r w:rsidRPr="001E3493">
        <w:t xml:space="preserve"> Bioengineering (Basel), 2023. </w:t>
      </w:r>
      <w:r w:rsidRPr="001E3493">
        <w:rPr>
          <w:b/>
        </w:rPr>
        <w:t>10</w:t>
      </w:r>
      <w:r w:rsidRPr="001E3493">
        <w:t>(2).</w:t>
      </w:r>
    </w:p>
    <w:p w14:paraId="71573B80" w14:textId="77777777" w:rsidR="00F07AF0" w:rsidRPr="001E3493" w:rsidRDefault="00F07AF0" w:rsidP="004410D8">
      <w:pPr>
        <w:pStyle w:val="EndNoteBibliography"/>
        <w:ind w:left="720" w:hanging="720"/>
      </w:pPr>
      <w:r w:rsidRPr="001E3493">
        <w:t>65.</w:t>
      </w:r>
      <w:r w:rsidRPr="001E3493">
        <w:tab/>
        <w:t xml:space="preserve">Chen Y, C.S., Trembovler V, Weinstock M, Shohami E, </w:t>
      </w:r>
      <w:r w:rsidRPr="001E3493">
        <w:rPr>
          <w:i/>
        </w:rPr>
        <w:t>An Experimental Model of Closed Head Injury in Mice: Pathophysiology, Histopathology, and Cognitive Deficits.</w:t>
      </w:r>
      <w:r w:rsidRPr="001E3493">
        <w:t xml:space="preserve"> Journal of Neurotrauma, 1996. </w:t>
      </w:r>
      <w:r w:rsidRPr="001E3493">
        <w:rPr>
          <w:b/>
        </w:rPr>
        <w:t>13</w:t>
      </w:r>
      <w:r w:rsidRPr="001E3493">
        <w:t>(10): p. 557-68.</w:t>
      </w:r>
    </w:p>
    <w:p w14:paraId="706B7497" w14:textId="77777777" w:rsidR="00F07AF0" w:rsidRPr="001E3493" w:rsidRDefault="00F07AF0" w:rsidP="004410D8">
      <w:pPr>
        <w:pStyle w:val="EndNoteBibliography"/>
        <w:ind w:left="720" w:hanging="720"/>
      </w:pPr>
      <w:r w:rsidRPr="001E3493">
        <w:t>66.</w:t>
      </w:r>
      <w:r w:rsidRPr="001E3493">
        <w:tab/>
        <w:t xml:space="preserve">Wang, S.Y., et al., </w:t>
      </w:r>
      <w:r w:rsidRPr="001E3493">
        <w:rPr>
          <w:i/>
        </w:rPr>
        <w:t>The efficacy of vancomycin-loaded biphasic calcium phosphate bone substitute in the promotion of new bone growth and the prevention of postoperative infection.</w:t>
      </w:r>
      <w:r w:rsidRPr="001E3493">
        <w:t xml:space="preserve"> Front Bioeng Biotechnol, 2022. </w:t>
      </w:r>
      <w:r w:rsidRPr="001E3493">
        <w:rPr>
          <w:b/>
        </w:rPr>
        <w:t>10</w:t>
      </w:r>
      <w:r w:rsidRPr="001E3493">
        <w:t>: p. 988436.</w:t>
      </w:r>
    </w:p>
    <w:p w14:paraId="52094B25" w14:textId="77777777" w:rsidR="00F07AF0" w:rsidRPr="001E3493" w:rsidRDefault="00F07AF0" w:rsidP="004410D8">
      <w:pPr>
        <w:pStyle w:val="EndNoteBibliography"/>
        <w:ind w:left="720" w:hanging="720"/>
      </w:pPr>
      <w:r w:rsidRPr="001E3493">
        <w:t>67.</w:t>
      </w:r>
      <w:r w:rsidRPr="001E3493">
        <w:tab/>
        <w:t xml:space="preserve">Zhang, H., et al., </w:t>
      </w:r>
      <w:r w:rsidRPr="001E3493">
        <w:rPr>
          <w:i/>
        </w:rPr>
        <w:t>Dual-functional borosilicate glass (BSG) delivery implant for osteomyelitis treatment and bone regeneration.</w:t>
      </w:r>
      <w:r w:rsidRPr="001E3493">
        <w:t xml:space="preserve"> Composites Part B: Engineering, 2023. </w:t>
      </w:r>
      <w:r w:rsidRPr="001E3493">
        <w:rPr>
          <w:b/>
        </w:rPr>
        <w:t>259</w:t>
      </w:r>
      <w:r w:rsidRPr="001E3493">
        <w:t>: p. n/a - n/a.</w:t>
      </w:r>
    </w:p>
    <w:p w14:paraId="3899F982" w14:textId="77777777" w:rsidR="00F07AF0" w:rsidRPr="001E3493" w:rsidRDefault="00F07AF0" w:rsidP="004410D8">
      <w:pPr>
        <w:pStyle w:val="EndNoteBibliography"/>
        <w:ind w:left="720" w:hanging="720"/>
      </w:pPr>
      <w:r w:rsidRPr="001E3493">
        <w:t>68.</w:t>
      </w:r>
      <w:r w:rsidRPr="001E3493">
        <w:tab/>
        <w:t xml:space="preserve">Wymenga, A.B., et al., </w:t>
      </w:r>
      <w:r w:rsidRPr="001E3493">
        <w:rPr>
          <w:i/>
        </w:rPr>
        <w:t>Perioperative factors associated with septic arthritis after arthroplasty. Prospective multicenter study of 362 knee and 2,651 hip operations.</w:t>
      </w:r>
      <w:r w:rsidRPr="001E3493">
        <w:t xml:space="preserve"> Acta Orthop Scand, 1992. </w:t>
      </w:r>
      <w:r w:rsidRPr="001E3493">
        <w:rPr>
          <w:b/>
        </w:rPr>
        <w:t>63</w:t>
      </w:r>
      <w:r w:rsidRPr="001E3493">
        <w:t>(6): p. 665-71.</w:t>
      </w:r>
    </w:p>
    <w:p w14:paraId="242082A3" w14:textId="77777777" w:rsidR="00F07AF0" w:rsidRPr="001E3493" w:rsidRDefault="00F07AF0" w:rsidP="004410D8">
      <w:pPr>
        <w:pStyle w:val="EndNoteBibliography"/>
        <w:ind w:left="720" w:hanging="720"/>
      </w:pPr>
      <w:r w:rsidRPr="001E3493">
        <w:t>69.</w:t>
      </w:r>
      <w:r w:rsidRPr="001E3493">
        <w:tab/>
        <w:t xml:space="preserve">Saud, A.M., et al., </w:t>
      </w:r>
      <w:r w:rsidRPr="001E3493">
        <w:rPr>
          <w:i/>
        </w:rPr>
        <w:t>Complications and Revision Surgery in Orthopedics Focusing on Traumatology.</w:t>
      </w:r>
      <w:r w:rsidRPr="001E3493">
        <w:t xml:space="preserve"> Cureus, 2024. </w:t>
      </w:r>
      <w:r w:rsidRPr="001E3493">
        <w:rPr>
          <w:b/>
        </w:rPr>
        <w:t>16</w:t>
      </w:r>
      <w:r w:rsidRPr="001E3493">
        <w:t>(7): p. e65640.</w:t>
      </w:r>
    </w:p>
    <w:p w14:paraId="4AF8CF51" w14:textId="77777777" w:rsidR="00F07AF0" w:rsidRPr="001E3493" w:rsidRDefault="00F07AF0" w:rsidP="004410D8">
      <w:pPr>
        <w:pStyle w:val="EndNoteBibliography"/>
        <w:ind w:left="720" w:hanging="720"/>
      </w:pPr>
      <w:r w:rsidRPr="001E3493">
        <w:lastRenderedPageBreak/>
        <w:t>70.</w:t>
      </w:r>
      <w:r w:rsidRPr="001E3493">
        <w:tab/>
        <w:t xml:space="preserve">Trampuz, A. and W. Zimmerli, </w:t>
      </w:r>
      <w:r w:rsidRPr="001E3493">
        <w:rPr>
          <w:i/>
        </w:rPr>
        <w:t>Diagnosis and treatment of infections associated with fracture-fixation devices.</w:t>
      </w:r>
      <w:r w:rsidRPr="001E3493">
        <w:t xml:space="preserve"> Injury, 2006. </w:t>
      </w:r>
      <w:r w:rsidRPr="001E3493">
        <w:rPr>
          <w:b/>
        </w:rPr>
        <w:t>37 Suppl 2</w:t>
      </w:r>
      <w:r w:rsidRPr="001E3493">
        <w:t>: p. S59-66.</w:t>
      </w:r>
    </w:p>
    <w:p w14:paraId="03CC4B7D" w14:textId="77777777" w:rsidR="00F07AF0" w:rsidRPr="001E3493" w:rsidRDefault="00F07AF0" w:rsidP="004410D8">
      <w:pPr>
        <w:pStyle w:val="EndNoteBibliography"/>
        <w:ind w:left="720" w:hanging="720"/>
      </w:pPr>
      <w:r w:rsidRPr="001E3493">
        <w:t>71.</w:t>
      </w:r>
      <w:r w:rsidRPr="001E3493">
        <w:tab/>
        <w:t xml:space="preserve">Slyamova, G., et al., </w:t>
      </w:r>
      <w:r w:rsidRPr="001E3493">
        <w:rPr>
          <w:i/>
        </w:rPr>
        <w:t>Risk Factors for Postoperative Osteomyelitis among Patients after Bone Fracture: A Matched Case-Control Study.</w:t>
      </w:r>
      <w:r w:rsidRPr="001E3493">
        <w:t xml:space="preserve"> J Clin Med, 2022. </w:t>
      </w:r>
      <w:r w:rsidRPr="001E3493">
        <w:rPr>
          <w:b/>
        </w:rPr>
        <w:t>11</w:t>
      </w:r>
      <w:r w:rsidRPr="001E3493">
        <w:t>(20).</w:t>
      </w:r>
    </w:p>
    <w:p w14:paraId="65713B17" w14:textId="77777777" w:rsidR="00F07AF0" w:rsidRPr="001E3493" w:rsidRDefault="00F07AF0" w:rsidP="004410D8">
      <w:pPr>
        <w:pStyle w:val="EndNoteBibliography"/>
        <w:ind w:left="720" w:hanging="720"/>
      </w:pPr>
      <w:r w:rsidRPr="001E3493">
        <w:t>72.</w:t>
      </w:r>
      <w:r w:rsidRPr="001E3493">
        <w:tab/>
        <w:t xml:space="preserve">Chihara, S. and J. Segreti, </w:t>
      </w:r>
      <w:r w:rsidRPr="001E3493">
        <w:rPr>
          <w:i/>
        </w:rPr>
        <w:t>Osteomyelitis.</w:t>
      </w:r>
      <w:r w:rsidRPr="001E3493">
        <w:t xml:space="preserve"> Dis Mon, 2010. </w:t>
      </w:r>
      <w:r w:rsidRPr="001E3493">
        <w:rPr>
          <w:b/>
        </w:rPr>
        <w:t>56</w:t>
      </w:r>
      <w:r w:rsidRPr="001E3493">
        <w:t>(1): p. 5-31.</w:t>
      </w:r>
    </w:p>
    <w:p w14:paraId="20AF8877" w14:textId="77777777" w:rsidR="00F07AF0" w:rsidRPr="001E3493" w:rsidRDefault="00F07AF0" w:rsidP="004410D8">
      <w:pPr>
        <w:pStyle w:val="EndNoteBibliography"/>
        <w:ind w:left="720" w:hanging="720"/>
      </w:pPr>
      <w:r w:rsidRPr="001E3493">
        <w:t>73.</w:t>
      </w:r>
      <w:r w:rsidRPr="001E3493">
        <w:tab/>
        <w:t xml:space="preserve">Lew, D.P. and F.A. Waldvogel, </w:t>
      </w:r>
      <w:r w:rsidRPr="001E3493">
        <w:rPr>
          <w:i/>
        </w:rPr>
        <w:t>Osteomyelitis.</w:t>
      </w:r>
      <w:r w:rsidRPr="001E3493">
        <w:t xml:space="preserve"> Lancet, 2004. </w:t>
      </w:r>
      <w:r w:rsidRPr="001E3493">
        <w:rPr>
          <w:b/>
        </w:rPr>
        <w:t>364</w:t>
      </w:r>
      <w:r w:rsidRPr="001E3493">
        <w:t>(9431): p. 369-79.</w:t>
      </w:r>
    </w:p>
    <w:p w14:paraId="3C63CB5B" w14:textId="77777777" w:rsidR="00F07AF0" w:rsidRPr="001E3493" w:rsidRDefault="00F07AF0" w:rsidP="004410D8">
      <w:pPr>
        <w:pStyle w:val="EndNoteBibliography"/>
        <w:ind w:left="720" w:hanging="720"/>
      </w:pPr>
      <w:r w:rsidRPr="001E3493">
        <w:t>74.</w:t>
      </w:r>
      <w:r w:rsidRPr="001E3493">
        <w:tab/>
        <w:t xml:space="preserve">Walter, G., et al., </w:t>
      </w:r>
      <w:r w:rsidRPr="001E3493">
        <w:rPr>
          <w:i/>
        </w:rPr>
        <w:t>Treatment algorithms for chronic osteomyelitis.</w:t>
      </w:r>
      <w:r w:rsidRPr="001E3493">
        <w:t xml:space="preserve"> Dtsch Arztebl Int, 2012. </w:t>
      </w:r>
      <w:r w:rsidRPr="001E3493">
        <w:rPr>
          <w:b/>
        </w:rPr>
        <w:t>109</w:t>
      </w:r>
      <w:r w:rsidRPr="001E3493">
        <w:t>(14): p. 257-64.</w:t>
      </w:r>
    </w:p>
    <w:p w14:paraId="6CD1CAD9" w14:textId="77777777" w:rsidR="00F07AF0" w:rsidRPr="001E3493" w:rsidRDefault="00F07AF0" w:rsidP="004410D8">
      <w:pPr>
        <w:pStyle w:val="EndNoteBibliography"/>
        <w:ind w:left="720" w:hanging="720"/>
      </w:pPr>
      <w:r w:rsidRPr="001E3493">
        <w:t>75.</w:t>
      </w:r>
      <w:r w:rsidRPr="001E3493">
        <w:tab/>
        <w:t xml:space="preserve">Hogan, A., V.G. Heppert, and A.J. Suda, </w:t>
      </w:r>
      <w:r w:rsidRPr="001E3493">
        <w:rPr>
          <w:i/>
        </w:rPr>
        <w:t>Osteomyelitis.</w:t>
      </w:r>
      <w:r w:rsidRPr="001E3493">
        <w:t xml:space="preserve"> Arch Orthop Trauma Surg, 2013. </w:t>
      </w:r>
      <w:r w:rsidRPr="001E3493">
        <w:rPr>
          <w:b/>
        </w:rPr>
        <w:t>133</w:t>
      </w:r>
      <w:r w:rsidRPr="001E3493">
        <w:t>(9): p. 1183-96.</w:t>
      </w:r>
    </w:p>
    <w:p w14:paraId="79F57A34" w14:textId="77777777" w:rsidR="00F07AF0" w:rsidRPr="001E3493" w:rsidRDefault="00F07AF0" w:rsidP="004410D8">
      <w:pPr>
        <w:pStyle w:val="EndNoteBibliography"/>
        <w:ind w:left="720" w:hanging="720"/>
      </w:pPr>
      <w:r w:rsidRPr="001E3493">
        <w:t>76.</w:t>
      </w:r>
      <w:r w:rsidRPr="001E3493">
        <w:tab/>
        <w:t xml:space="preserve">Gustilo, R.B., R.L. Merkow, and D. Templeman, </w:t>
      </w:r>
      <w:r w:rsidRPr="001E3493">
        <w:rPr>
          <w:i/>
        </w:rPr>
        <w:t>The management of open fractures.</w:t>
      </w:r>
      <w:r w:rsidRPr="001E3493">
        <w:t xml:space="preserve"> JBJS, 1990. </w:t>
      </w:r>
      <w:r w:rsidRPr="001E3493">
        <w:rPr>
          <w:b/>
        </w:rPr>
        <w:t>72</w:t>
      </w:r>
      <w:r w:rsidRPr="001E3493">
        <w:t>(2).</w:t>
      </w:r>
    </w:p>
    <w:p w14:paraId="09D6FBBF" w14:textId="77777777" w:rsidR="00F07AF0" w:rsidRPr="001E3493" w:rsidRDefault="00F07AF0" w:rsidP="004410D8">
      <w:pPr>
        <w:pStyle w:val="EndNoteBibliography"/>
        <w:ind w:left="720" w:hanging="720"/>
      </w:pPr>
      <w:r w:rsidRPr="001E3493">
        <w:t>77.</w:t>
      </w:r>
      <w:r w:rsidRPr="001E3493">
        <w:tab/>
        <w:t xml:space="preserve">Werner Zimmerli, F.A.W., Pierre Vaudaux and Urs E. Nydegger, </w:t>
      </w:r>
      <w:r w:rsidRPr="001E3493">
        <w:rPr>
          <w:i/>
        </w:rPr>
        <w:t>Pathogenesis of Foreign Body Infection: Description and Characteristics of an Animal Model.</w:t>
      </w:r>
      <w:r w:rsidRPr="001E3493">
        <w:t xml:space="preserve"> The Journal of Infectious Diseases, 1982. </w:t>
      </w:r>
      <w:r w:rsidRPr="001E3493">
        <w:rPr>
          <w:b/>
        </w:rPr>
        <w:t>146</w:t>
      </w:r>
      <w:r w:rsidRPr="001E3493">
        <w:t>(4): p. 487-497.</w:t>
      </w:r>
    </w:p>
    <w:p w14:paraId="3DF52FE1" w14:textId="77777777" w:rsidR="00F07AF0" w:rsidRPr="001E3493" w:rsidRDefault="00F07AF0" w:rsidP="004410D8">
      <w:pPr>
        <w:pStyle w:val="EndNoteBibliography"/>
        <w:ind w:left="720" w:hanging="720"/>
      </w:pPr>
      <w:r w:rsidRPr="001E3493">
        <w:t>78.</w:t>
      </w:r>
      <w:r w:rsidRPr="001E3493">
        <w:tab/>
        <w:t xml:space="preserve">Franco, L.M.d.C., F.F. Ercole, and A.D. Mattia, </w:t>
      </w:r>
      <w:r w:rsidRPr="001E3493">
        <w:rPr>
          <w:i/>
        </w:rPr>
        <w:t>Surgical infection in patients undergoing orthopedic surgery with implant.</w:t>
      </w:r>
      <w:r w:rsidRPr="001E3493">
        <w:t xml:space="preserve"> Revista Sobecc, 2015. </w:t>
      </w:r>
      <w:r w:rsidRPr="001E3493">
        <w:rPr>
          <w:b/>
        </w:rPr>
        <w:t>20</w:t>
      </w:r>
      <w:r w:rsidRPr="001E3493">
        <w:t>(3): p. 163-170.</w:t>
      </w:r>
    </w:p>
    <w:p w14:paraId="54CC7D74" w14:textId="77777777" w:rsidR="00F07AF0" w:rsidRPr="001E3493" w:rsidRDefault="00F07AF0" w:rsidP="004410D8">
      <w:pPr>
        <w:pStyle w:val="EndNoteBibliography"/>
        <w:ind w:left="720" w:hanging="720"/>
      </w:pPr>
      <w:r w:rsidRPr="001E3493">
        <w:t>79.</w:t>
      </w:r>
      <w:r w:rsidRPr="001E3493">
        <w:tab/>
        <w:t xml:space="preserve">Tong, S.Y., et al., </w:t>
      </w:r>
      <w:r w:rsidRPr="001E3493">
        <w:rPr>
          <w:i/>
        </w:rPr>
        <w:t>Staphylococcus aureus infections: epidemiology, pathophysiology, clinical manifestations, and management.</w:t>
      </w:r>
      <w:r w:rsidRPr="001E3493">
        <w:t xml:space="preserve"> Clin Microbiol Rev, 2015. </w:t>
      </w:r>
      <w:r w:rsidRPr="001E3493">
        <w:rPr>
          <w:b/>
        </w:rPr>
        <w:t>28</w:t>
      </w:r>
      <w:r w:rsidRPr="001E3493">
        <w:t>(3): p. 603-61.</w:t>
      </w:r>
    </w:p>
    <w:p w14:paraId="5D918A32" w14:textId="77777777" w:rsidR="00F07AF0" w:rsidRPr="001E3493" w:rsidRDefault="00F07AF0" w:rsidP="004410D8">
      <w:pPr>
        <w:pStyle w:val="EndNoteBibliography"/>
        <w:ind w:left="720" w:hanging="720"/>
      </w:pPr>
      <w:r w:rsidRPr="001E3493">
        <w:lastRenderedPageBreak/>
        <w:t>80.</w:t>
      </w:r>
      <w:r w:rsidRPr="001E3493">
        <w:tab/>
        <w:t xml:space="preserve">Nigam, R., et al., </w:t>
      </w:r>
      <w:r w:rsidRPr="001E3493">
        <w:rPr>
          <w:i/>
        </w:rPr>
        <w:t>Microbiological Profile of Osteomyelitis and Antibiotic Resistance Pattern of Bacterial Isolates with Special Reference to MDR Strains at a Tertiary Care Hospital, Kanpur, Uttar Pradesh, India.</w:t>
      </w:r>
      <w:r w:rsidRPr="001E3493">
        <w:t xml:space="preserve"> Journal of Clinical and Diagnostic Research, 2023. </w:t>
      </w:r>
      <w:r w:rsidRPr="001E3493">
        <w:rPr>
          <w:b/>
        </w:rPr>
        <w:t>17</w:t>
      </w:r>
      <w:r w:rsidRPr="001E3493">
        <w:t>(4): p. DC10 - DC14.</w:t>
      </w:r>
    </w:p>
    <w:p w14:paraId="775B79DD" w14:textId="77777777" w:rsidR="00F07AF0" w:rsidRPr="001E3493" w:rsidRDefault="00F07AF0" w:rsidP="004410D8">
      <w:pPr>
        <w:pStyle w:val="EndNoteBibliography"/>
        <w:ind w:left="720" w:hanging="720"/>
      </w:pPr>
      <w:r w:rsidRPr="001E3493">
        <w:t>81.</w:t>
      </w:r>
      <w:r w:rsidRPr="001E3493">
        <w:tab/>
        <w:t xml:space="preserve">Sung, J.M., D.H. Lloyd, and J.A. Lindsay, </w:t>
      </w:r>
      <w:r w:rsidRPr="001E3493">
        <w:rPr>
          <w:i/>
        </w:rPr>
        <w:t>Staphylococcus aureus host specificity: comparative genomics of human versus animal isolates by multi-strain microarray.</w:t>
      </w:r>
      <w:r w:rsidRPr="001E3493">
        <w:t xml:space="preserve"> Microbiology (Reading), 2008. </w:t>
      </w:r>
      <w:r w:rsidRPr="001E3493">
        <w:rPr>
          <w:b/>
        </w:rPr>
        <w:t>154</w:t>
      </w:r>
      <w:r w:rsidRPr="001E3493">
        <w:t>(Pt 7): p. 1949-1959.</w:t>
      </w:r>
    </w:p>
    <w:p w14:paraId="588FBEC3" w14:textId="77777777" w:rsidR="00F07AF0" w:rsidRPr="001E3493" w:rsidRDefault="00F07AF0" w:rsidP="004410D8">
      <w:pPr>
        <w:pStyle w:val="EndNoteBibliography"/>
        <w:ind w:left="720" w:hanging="720"/>
      </w:pPr>
      <w:r w:rsidRPr="001E3493">
        <w:t>82.</w:t>
      </w:r>
      <w:r w:rsidRPr="001E3493">
        <w:tab/>
        <w:t xml:space="preserve">Lazzarini, L., </w:t>
      </w:r>
      <w:r w:rsidRPr="001E3493">
        <w:rPr>
          <w:i/>
        </w:rPr>
        <w:t>Osteomyelitis in Long Bones.</w:t>
      </w:r>
      <w:r w:rsidRPr="001E3493">
        <w:t xml:space="preserve"> Journal of Bone and Joint Surgery, 2004. </w:t>
      </w:r>
      <w:r w:rsidRPr="001E3493">
        <w:rPr>
          <w:b/>
        </w:rPr>
        <w:t>86</w:t>
      </w:r>
      <w:r w:rsidRPr="001E3493">
        <w:t>(10): p. 2305-2318.</w:t>
      </w:r>
    </w:p>
    <w:p w14:paraId="73B1D6B1" w14:textId="77777777" w:rsidR="00F07AF0" w:rsidRPr="001E3493" w:rsidRDefault="00F07AF0" w:rsidP="004410D8">
      <w:pPr>
        <w:pStyle w:val="EndNoteBibliography"/>
        <w:ind w:left="720" w:hanging="720"/>
      </w:pPr>
      <w:r w:rsidRPr="001E3493">
        <w:t>83.</w:t>
      </w:r>
      <w:r w:rsidRPr="001E3493">
        <w:tab/>
        <w:t xml:space="preserve">Mouton, W., et al., </w:t>
      </w:r>
      <w:r w:rsidRPr="001E3493">
        <w:rPr>
          <w:i/>
        </w:rPr>
        <w:t>Staphylococcus aureus internalization impairs osteoblastic activity and early differentiation process.</w:t>
      </w:r>
      <w:r w:rsidRPr="001E3493">
        <w:t xml:space="preserve"> Sci Rep, 2021. </w:t>
      </w:r>
      <w:r w:rsidRPr="001E3493">
        <w:rPr>
          <w:b/>
        </w:rPr>
        <w:t>11</w:t>
      </w:r>
      <w:r w:rsidRPr="001E3493">
        <w:t>(1): p. 17685.</w:t>
      </w:r>
    </w:p>
    <w:p w14:paraId="1FA335C5" w14:textId="77777777" w:rsidR="00F07AF0" w:rsidRPr="001E3493" w:rsidRDefault="00F07AF0" w:rsidP="004410D8">
      <w:pPr>
        <w:pStyle w:val="EndNoteBibliography"/>
        <w:ind w:left="720" w:hanging="720"/>
      </w:pPr>
      <w:r w:rsidRPr="001E3493">
        <w:t>84.</w:t>
      </w:r>
      <w:r w:rsidRPr="001E3493">
        <w:tab/>
        <w:t xml:space="preserve">Xu, Z., et al., </w:t>
      </w:r>
      <w:r w:rsidRPr="001E3493">
        <w:rPr>
          <w:i/>
        </w:rPr>
        <w:t>Cell-wall-anchored proteins affect invasive host colonization and biofilm formation in Staphylococcus aureus.</w:t>
      </w:r>
      <w:r w:rsidRPr="001E3493">
        <w:t xml:space="preserve"> Microbiol Res, 2024. </w:t>
      </w:r>
      <w:r w:rsidRPr="001E3493">
        <w:rPr>
          <w:b/>
        </w:rPr>
        <w:t>285</w:t>
      </w:r>
      <w:r w:rsidRPr="001E3493">
        <w:t>: p. 127782.</w:t>
      </w:r>
    </w:p>
    <w:p w14:paraId="177DC7BB" w14:textId="77777777" w:rsidR="00F07AF0" w:rsidRPr="001E3493" w:rsidRDefault="00F07AF0" w:rsidP="004410D8">
      <w:pPr>
        <w:pStyle w:val="EndNoteBibliography"/>
        <w:ind w:left="720" w:hanging="720"/>
      </w:pPr>
      <w:r w:rsidRPr="001E3493">
        <w:t>85.</w:t>
      </w:r>
      <w:r w:rsidRPr="001E3493">
        <w:tab/>
        <w:t xml:space="preserve">Wen, Q., et al., </w:t>
      </w:r>
      <w:r w:rsidRPr="001E3493">
        <w:rPr>
          <w:i/>
        </w:rPr>
        <w:t>The Process of Osteoblastic Infection by Staphylococcus Aureus.</w:t>
      </w:r>
      <w:r w:rsidRPr="001E3493">
        <w:t xml:space="preserve"> Int J Med Sci, 2020. </w:t>
      </w:r>
      <w:r w:rsidRPr="001E3493">
        <w:rPr>
          <w:b/>
        </w:rPr>
        <w:t>17</w:t>
      </w:r>
      <w:r w:rsidRPr="001E3493">
        <w:t>(10): p. 1327-1332.</w:t>
      </w:r>
    </w:p>
    <w:p w14:paraId="4DD0814A" w14:textId="77777777" w:rsidR="00F07AF0" w:rsidRPr="001E3493" w:rsidRDefault="00F07AF0" w:rsidP="004410D8">
      <w:pPr>
        <w:pStyle w:val="EndNoteBibliography"/>
        <w:ind w:left="720" w:hanging="720"/>
      </w:pPr>
      <w:r w:rsidRPr="001E3493">
        <w:t>86.</w:t>
      </w:r>
      <w:r w:rsidRPr="001E3493">
        <w:tab/>
        <w:t xml:space="preserve">Stracquadanio, S., et al., </w:t>
      </w:r>
      <w:r w:rsidRPr="001E3493">
        <w:rPr>
          <w:i/>
        </w:rPr>
        <w:t>Staphylococcus aureus Internalization in Osteoblast Cells: Mechanisms, Interactions and Biochemical Processes. What Did We Learn from Experimental Models?</w:t>
      </w:r>
      <w:r w:rsidRPr="001E3493">
        <w:t xml:space="preserve"> Pathogens, 2021. </w:t>
      </w:r>
      <w:r w:rsidRPr="001E3493">
        <w:rPr>
          <w:b/>
        </w:rPr>
        <w:t>10</w:t>
      </w:r>
      <w:r w:rsidRPr="001E3493">
        <w:t>(2).</w:t>
      </w:r>
    </w:p>
    <w:p w14:paraId="2E109FEF" w14:textId="77777777" w:rsidR="00F07AF0" w:rsidRPr="001E3493" w:rsidRDefault="00F07AF0" w:rsidP="004410D8">
      <w:pPr>
        <w:pStyle w:val="EndNoteBibliography"/>
        <w:ind w:left="720" w:hanging="720"/>
      </w:pPr>
      <w:r w:rsidRPr="001E3493">
        <w:t>87.</w:t>
      </w:r>
      <w:r w:rsidRPr="001E3493">
        <w:tab/>
        <w:t xml:space="preserve">Muthukrishnan, G., et al., </w:t>
      </w:r>
      <w:r w:rsidRPr="001E3493">
        <w:rPr>
          <w:i/>
        </w:rPr>
        <w:t>Mechanisms of Immune Evasion and Bone Tissue Colonization That Make Staphylococcus aureus the Primary Pathogen in Osteomyelitis.</w:t>
      </w:r>
      <w:r w:rsidRPr="001E3493">
        <w:t xml:space="preserve"> Curr Osteoporos Rep, 2019. </w:t>
      </w:r>
      <w:r w:rsidRPr="001E3493">
        <w:rPr>
          <w:b/>
        </w:rPr>
        <w:t>17</w:t>
      </w:r>
      <w:r w:rsidRPr="001E3493">
        <w:t>(6): p. 395-404.</w:t>
      </w:r>
    </w:p>
    <w:p w14:paraId="44A879A4" w14:textId="77777777" w:rsidR="00F07AF0" w:rsidRPr="001E3493" w:rsidRDefault="00F07AF0" w:rsidP="004410D8">
      <w:pPr>
        <w:pStyle w:val="EndNoteBibliography"/>
        <w:ind w:left="720" w:hanging="720"/>
      </w:pPr>
      <w:r w:rsidRPr="001E3493">
        <w:t>88.</w:t>
      </w:r>
      <w:r w:rsidRPr="001E3493">
        <w:tab/>
        <w:t xml:space="preserve">Elasri, M.O., et al., </w:t>
      </w:r>
      <w:r w:rsidRPr="001E3493">
        <w:rPr>
          <w:i/>
        </w:rPr>
        <w:t>Staphylococcus aureus collagen adhesin contributes to the pathogenesis of osteomyelitis.</w:t>
      </w:r>
      <w:r w:rsidRPr="001E3493">
        <w:t xml:space="preserve"> Bone, 2002. </w:t>
      </w:r>
      <w:r w:rsidRPr="001E3493">
        <w:rPr>
          <w:b/>
        </w:rPr>
        <w:t>30</w:t>
      </w:r>
      <w:r w:rsidRPr="001E3493">
        <w:t>(1): p. 275-280.</w:t>
      </w:r>
    </w:p>
    <w:p w14:paraId="2F1743F9" w14:textId="77777777" w:rsidR="00F07AF0" w:rsidRPr="001E3493" w:rsidRDefault="00F07AF0" w:rsidP="004410D8">
      <w:pPr>
        <w:pStyle w:val="EndNoteBibliography"/>
        <w:ind w:left="720" w:hanging="720"/>
      </w:pPr>
      <w:r w:rsidRPr="001E3493">
        <w:lastRenderedPageBreak/>
        <w:t>89.</w:t>
      </w:r>
      <w:r w:rsidRPr="001E3493">
        <w:tab/>
        <w:t xml:space="preserve">Patti, J.M., J.O. Boles, and M. Hook, </w:t>
      </w:r>
      <w:r w:rsidRPr="001E3493">
        <w:rPr>
          <w:i/>
        </w:rPr>
        <w:t>Identification and biochemical characterization of the ligand binding domain of the collagen adhesin from Staphylococcus aureus.</w:t>
      </w:r>
      <w:r w:rsidRPr="001E3493">
        <w:t xml:space="preserve"> Biochemistry, 1993. </w:t>
      </w:r>
      <w:r w:rsidRPr="001E3493">
        <w:rPr>
          <w:b/>
        </w:rPr>
        <w:t>32</w:t>
      </w:r>
      <w:r w:rsidRPr="001E3493">
        <w:t>(42): p. 11428-35.</w:t>
      </w:r>
    </w:p>
    <w:p w14:paraId="5829DAF6" w14:textId="77777777" w:rsidR="00F07AF0" w:rsidRPr="001E3493" w:rsidRDefault="00F07AF0" w:rsidP="004410D8">
      <w:pPr>
        <w:pStyle w:val="EndNoteBibliography"/>
        <w:ind w:left="720" w:hanging="720"/>
      </w:pPr>
      <w:r w:rsidRPr="001E3493">
        <w:t>90.</w:t>
      </w:r>
      <w:r w:rsidRPr="001E3493">
        <w:tab/>
        <w:t xml:space="preserve">Pimentel de Araujo, F., et al., </w:t>
      </w:r>
      <w:r w:rsidRPr="001E3493">
        <w:rPr>
          <w:i/>
        </w:rPr>
        <w:t>Virulence Determinants in Staphylococcus aureus Clones Causing Osteomyelitis in Italy.</w:t>
      </w:r>
      <w:r w:rsidRPr="001E3493">
        <w:t xml:space="preserve"> Frontiers in Microbiology, 2022. </w:t>
      </w:r>
      <w:r w:rsidRPr="001E3493">
        <w:rPr>
          <w:b/>
        </w:rPr>
        <w:t>13</w:t>
      </w:r>
      <w:r w:rsidRPr="001E3493">
        <w:t>: p. n/a - n/a.</w:t>
      </w:r>
    </w:p>
    <w:p w14:paraId="5BE79E8E" w14:textId="77777777" w:rsidR="00F07AF0" w:rsidRPr="001E3493" w:rsidRDefault="00F07AF0" w:rsidP="004410D8">
      <w:pPr>
        <w:pStyle w:val="EndNoteBibliography"/>
        <w:ind w:left="720" w:hanging="720"/>
      </w:pPr>
      <w:r w:rsidRPr="001E3493">
        <w:t>91.</w:t>
      </w:r>
      <w:r w:rsidRPr="001E3493">
        <w:tab/>
        <w:t xml:space="preserve">Dalal, A., </w:t>
      </w:r>
      <w:r w:rsidRPr="001E3493">
        <w:rPr>
          <w:i/>
        </w:rPr>
        <w:t>Virulence Factors and Pathogenicity of Staphylococcus aureus</w:t>
      </w:r>
      <w:r w:rsidRPr="001E3493">
        <w:t xml:space="preserve">, in </w:t>
      </w:r>
      <w:r w:rsidRPr="001E3493">
        <w:rPr>
          <w:i/>
        </w:rPr>
        <w:t>Advances and Perspectives of Infections Caused by Staphylococcus aureus</w:t>
      </w:r>
      <w:r w:rsidRPr="001E3493">
        <w:t>, B.-M. Dr. Jaime, V.-A. Dr. Juan José, and H.-P. Dr. Aida, Editors. 2024, IntechOpen: Rijeka. p. Ch. 0.</w:t>
      </w:r>
    </w:p>
    <w:p w14:paraId="13A1FE7C" w14:textId="77777777" w:rsidR="00F07AF0" w:rsidRPr="001E3493" w:rsidRDefault="00F07AF0" w:rsidP="004410D8">
      <w:pPr>
        <w:pStyle w:val="EndNoteBibliography"/>
        <w:ind w:left="720" w:hanging="720"/>
      </w:pPr>
      <w:r w:rsidRPr="001E3493">
        <w:t>92.</w:t>
      </w:r>
      <w:r w:rsidRPr="001E3493">
        <w:tab/>
        <w:t xml:space="preserve">J. W. Costerton, P.S.S., and E. P. Greenberg, </w:t>
      </w:r>
      <w:r w:rsidRPr="001E3493">
        <w:rPr>
          <w:i/>
        </w:rPr>
        <w:t>Bacterial Biofilms: A Common Cause of Persistent Infections.</w:t>
      </w:r>
      <w:r w:rsidRPr="001E3493">
        <w:t xml:space="preserve"> Science, 1999. </w:t>
      </w:r>
      <w:r w:rsidRPr="001E3493">
        <w:rPr>
          <w:b/>
        </w:rPr>
        <w:t>284</w:t>
      </w:r>
      <w:r w:rsidRPr="001E3493">
        <w:t>(5418): p. 1318-1322.</w:t>
      </w:r>
    </w:p>
    <w:p w14:paraId="265A7125" w14:textId="77777777" w:rsidR="00F07AF0" w:rsidRPr="001E3493" w:rsidRDefault="00F07AF0" w:rsidP="004410D8">
      <w:pPr>
        <w:pStyle w:val="EndNoteBibliography"/>
        <w:ind w:left="720" w:hanging="720"/>
      </w:pPr>
      <w:r w:rsidRPr="001E3493">
        <w:t>93.</w:t>
      </w:r>
      <w:r w:rsidRPr="001E3493">
        <w:tab/>
        <w:t xml:space="preserve">Howell, W.R. and C. Goulston, </w:t>
      </w:r>
      <w:r w:rsidRPr="001E3493">
        <w:rPr>
          <w:i/>
        </w:rPr>
        <w:t>Osteomyelitis: an update for hospitalists.</w:t>
      </w:r>
      <w:r w:rsidRPr="001E3493">
        <w:t xml:space="preserve"> Hosp Pract (1995), 2011. </w:t>
      </w:r>
      <w:r w:rsidRPr="001E3493">
        <w:rPr>
          <w:b/>
        </w:rPr>
        <w:t>39</w:t>
      </w:r>
      <w:r w:rsidRPr="001E3493">
        <w:t>(1): p. 153-60.</w:t>
      </w:r>
    </w:p>
    <w:p w14:paraId="5A1AA985" w14:textId="77777777" w:rsidR="00F07AF0" w:rsidRPr="001E3493" w:rsidRDefault="00F07AF0" w:rsidP="004410D8">
      <w:pPr>
        <w:pStyle w:val="EndNoteBibliography"/>
        <w:ind w:left="720" w:hanging="720"/>
      </w:pPr>
      <w:r w:rsidRPr="001E3493">
        <w:t>94.</w:t>
      </w:r>
      <w:r w:rsidRPr="001E3493">
        <w:tab/>
        <w:t xml:space="preserve">Masters, E.A., et al., </w:t>
      </w:r>
      <w:r w:rsidRPr="001E3493">
        <w:rPr>
          <w:i/>
        </w:rPr>
        <w:t>Staphylococcus aureus Cell Wall Biosynthesis Modulates Bone Invasion and Osteomyelitis Pathogenesis.</w:t>
      </w:r>
      <w:r w:rsidRPr="001E3493">
        <w:t xml:space="preserve"> Front Microbiol, 2021. </w:t>
      </w:r>
      <w:r w:rsidRPr="001E3493">
        <w:rPr>
          <w:b/>
        </w:rPr>
        <w:t>12</w:t>
      </w:r>
      <w:r w:rsidRPr="001E3493">
        <w:t>: p. 723498.</w:t>
      </w:r>
    </w:p>
    <w:p w14:paraId="436761A3" w14:textId="77777777" w:rsidR="00F07AF0" w:rsidRPr="001E3493" w:rsidRDefault="00F07AF0" w:rsidP="004410D8">
      <w:pPr>
        <w:pStyle w:val="EndNoteBibliography"/>
        <w:ind w:left="720" w:hanging="720"/>
      </w:pPr>
      <w:r w:rsidRPr="001E3493">
        <w:t>95.</w:t>
      </w:r>
      <w:r w:rsidRPr="001E3493">
        <w:tab/>
        <w:t xml:space="preserve">Alunni Cardinali, M., et al., </w:t>
      </w:r>
      <w:r w:rsidRPr="001E3493">
        <w:rPr>
          <w:i/>
        </w:rPr>
        <w:t>Combining Multiple Spectroscopic Techniques to Reveal the Effects of Staphylococcus aureus Infection on Human Bone Tissues.</w:t>
      </w:r>
      <w:r w:rsidRPr="001E3493">
        <w:t xml:space="preserve"> Appl Spectrosc, 2024. </w:t>
      </w:r>
      <w:r w:rsidRPr="001E3493">
        <w:rPr>
          <w:b/>
        </w:rPr>
        <w:t>78</w:t>
      </w:r>
      <w:r w:rsidRPr="001E3493">
        <w:t>(12): p. 1295-1306.</w:t>
      </w:r>
    </w:p>
    <w:p w14:paraId="3606569D" w14:textId="77777777" w:rsidR="00F07AF0" w:rsidRPr="001E3493" w:rsidRDefault="00F07AF0" w:rsidP="004410D8">
      <w:pPr>
        <w:pStyle w:val="EndNoteBibliography"/>
        <w:ind w:left="720" w:hanging="720"/>
      </w:pPr>
      <w:r w:rsidRPr="001E3493">
        <w:t>96.</w:t>
      </w:r>
      <w:r w:rsidRPr="001E3493">
        <w:tab/>
        <w:t xml:space="preserve">Chen, Y., et al., </w:t>
      </w:r>
      <w:r w:rsidRPr="001E3493">
        <w:rPr>
          <w:i/>
        </w:rPr>
        <w:t>The effect of Staphylococcus aureus on innate and adaptive immunity and potential immunotherapy for S. aureus-induced osteomyelitis.</w:t>
      </w:r>
      <w:r w:rsidRPr="001E3493">
        <w:t xml:space="preserve"> Front Immunol, 2023. </w:t>
      </w:r>
      <w:r w:rsidRPr="001E3493">
        <w:rPr>
          <w:b/>
        </w:rPr>
        <w:t>14</w:t>
      </w:r>
      <w:r w:rsidRPr="001E3493">
        <w:t>: p. 1219895.</w:t>
      </w:r>
    </w:p>
    <w:p w14:paraId="7467DCDF" w14:textId="77777777" w:rsidR="00F07AF0" w:rsidRPr="001E3493" w:rsidRDefault="00F07AF0" w:rsidP="004410D8">
      <w:pPr>
        <w:pStyle w:val="EndNoteBibliography"/>
        <w:ind w:left="720" w:hanging="720"/>
      </w:pPr>
      <w:r w:rsidRPr="001E3493">
        <w:lastRenderedPageBreak/>
        <w:t>97.</w:t>
      </w:r>
      <w:r w:rsidRPr="001E3493">
        <w:tab/>
        <w:t xml:space="preserve">Cao, Y., et al., </w:t>
      </w:r>
      <w:r w:rsidRPr="001E3493">
        <w:rPr>
          <w:i/>
        </w:rPr>
        <w:t>Staphylococcus aureus infection initiates hypoxia-mediated STIP1 homology and U-box containing protein 1 upregulation to trigger osteomyelitis.</w:t>
      </w:r>
      <w:r w:rsidRPr="001E3493">
        <w:t xml:space="preserve"> Toxicon, 2024. </w:t>
      </w:r>
      <w:r w:rsidRPr="001E3493">
        <w:rPr>
          <w:b/>
        </w:rPr>
        <w:t>248</w:t>
      </w:r>
      <w:r w:rsidRPr="001E3493">
        <w:t>: p. 108049.</w:t>
      </w:r>
    </w:p>
    <w:p w14:paraId="3D557F96" w14:textId="77777777" w:rsidR="00F07AF0" w:rsidRPr="001E3493" w:rsidRDefault="00F07AF0" w:rsidP="004410D8">
      <w:pPr>
        <w:pStyle w:val="EndNoteBibliography"/>
        <w:ind w:left="720" w:hanging="720"/>
      </w:pPr>
      <w:r w:rsidRPr="001E3493">
        <w:t>98.</w:t>
      </w:r>
      <w:r w:rsidRPr="001E3493">
        <w:tab/>
        <w:t xml:space="preserve">Zhang W, L.Y., Zong Y, Ma X, Jiang C, Shan H, Xia W, Yin L, Wang N, Zhou L, Zhou Z, Yu X., </w:t>
      </w:r>
      <w:r w:rsidRPr="001E3493">
        <w:rPr>
          <w:i/>
        </w:rPr>
        <w:t>Staphylococcus aureus Infection Initiates Hypoxia-Mediated Transforming Growth Factor-β1 Upregulation to Trigger Osteomyelitis.</w:t>
      </w:r>
      <w:r w:rsidRPr="001E3493">
        <w:t xml:space="preserve"> American Society for microbiology, 2022. </w:t>
      </w:r>
      <w:r w:rsidRPr="001E3493">
        <w:rPr>
          <w:b/>
        </w:rPr>
        <w:t>7</w:t>
      </w:r>
      <w:r w:rsidRPr="001E3493">
        <w:t>(4): p. 2379-5077.</w:t>
      </w:r>
    </w:p>
    <w:p w14:paraId="6F2416DD" w14:textId="77777777" w:rsidR="00F07AF0" w:rsidRPr="001E3493" w:rsidRDefault="00F07AF0" w:rsidP="004410D8">
      <w:pPr>
        <w:pStyle w:val="EndNoteBibliography"/>
        <w:ind w:left="720" w:hanging="720"/>
      </w:pPr>
      <w:r w:rsidRPr="001E3493">
        <w:t>99.</w:t>
      </w:r>
      <w:r w:rsidRPr="001E3493">
        <w:tab/>
        <w:t xml:space="preserve">Cheng, G., et al., </w:t>
      </w:r>
      <w:r w:rsidRPr="001E3493">
        <w:rPr>
          <w:i/>
        </w:rPr>
        <w:t>Mitochondria in traumatic brain injury and mitochondrial-targeted multipotential therapeutic strategies.</w:t>
      </w:r>
      <w:r w:rsidRPr="001E3493">
        <w:t xml:space="preserve"> Br J Pharmacol, 2012. </w:t>
      </w:r>
      <w:r w:rsidRPr="001E3493">
        <w:rPr>
          <w:b/>
        </w:rPr>
        <w:t>167</w:t>
      </w:r>
      <w:r w:rsidRPr="001E3493">
        <w:t>(4): p. 699-719.</w:t>
      </w:r>
    </w:p>
    <w:p w14:paraId="21E83B9D" w14:textId="77777777" w:rsidR="00F07AF0" w:rsidRPr="001E3493" w:rsidRDefault="00F07AF0" w:rsidP="004410D8">
      <w:pPr>
        <w:pStyle w:val="EndNoteBibliography"/>
        <w:ind w:left="720" w:hanging="720"/>
      </w:pPr>
      <w:r w:rsidRPr="001E3493">
        <w:t>100.</w:t>
      </w:r>
      <w:r w:rsidRPr="001E3493">
        <w:tab/>
        <w:t xml:space="preserve">Putnam, N.E., et al., </w:t>
      </w:r>
      <w:r w:rsidRPr="001E3493">
        <w:rPr>
          <w:i/>
        </w:rPr>
        <w:t>MyD88 and IL-1R signaling drive antibacterial immunity and osteoclast-driven bone loss during Staphylococcus aureus osteomyelitis.</w:t>
      </w:r>
      <w:r w:rsidRPr="001E3493">
        <w:t xml:space="preserve"> PLOS Pathogens, 2019. </w:t>
      </w:r>
      <w:r w:rsidRPr="001E3493">
        <w:rPr>
          <w:b/>
        </w:rPr>
        <w:t>15</w:t>
      </w:r>
      <w:r w:rsidRPr="001E3493">
        <w:t>(4): p. e1007744.</w:t>
      </w:r>
    </w:p>
    <w:p w14:paraId="142F3C3B" w14:textId="77777777" w:rsidR="00F07AF0" w:rsidRPr="001E3493" w:rsidRDefault="00F07AF0" w:rsidP="004410D8">
      <w:pPr>
        <w:pStyle w:val="EndNoteBibliography"/>
        <w:ind w:left="720" w:hanging="720"/>
      </w:pPr>
      <w:r w:rsidRPr="001E3493">
        <w:t>101.</w:t>
      </w:r>
      <w:r w:rsidRPr="001E3493">
        <w:tab/>
        <w:t xml:space="preserve">Widaa, A., et al., </w:t>
      </w:r>
      <w:r w:rsidRPr="001E3493">
        <w:rPr>
          <w:i/>
        </w:rPr>
        <w:t>Staphylococcus aureus protein A plays a critical role in mediating bone destruction and bone loss in osteomyelitis.</w:t>
      </w:r>
      <w:r w:rsidRPr="001E3493">
        <w:t xml:space="preserve"> PLoS One, 2012. </w:t>
      </w:r>
      <w:r w:rsidRPr="001E3493">
        <w:rPr>
          <w:b/>
        </w:rPr>
        <w:t>7</w:t>
      </w:r>
      <w:r w:rsidRPr="001E3493">
        <w:t>(7): p. e40586.</w:t>
      </w:r>
    </w:p>
    <w:p w14:paraId="2125F737" w14:textId="77777777" w:rsidR="00F07AF0" w:rsidRPr="001E3493" w:rsidRDefault="00F07AF0" w:rsidP="004410D8">
      <w:pPr>
        <w:pStyle w:val="EndNoteBibliography"/>
        <w:ind w:left="720" w:hanging="720"/>
      </w:pPr>
      <w:r w:rsidRPr="001E3493">
        <w:t>102.</w:t>
      </w:r>
      <w:r w:rsidRPr="001E3493">
        <w:tab/>
        <w:t xml:space="preserve">Inzana, J.A., et al., </w:t>
      </w:r>
      <w:r w:rsidRPr="001E3493">
        <w:rPr>
          <w:i/>
        </w:rPr>
        <w:t>Biomaterials approaches to treating implant-associated osteomyelitis.</w:t>
      </w:r>
      <w:r w:rsidRPr="001E3493">
        <w:t xml:space="preserve"> Biomaterials, 2016. </w:t>
      </w:r>
      <w:r w:rsidRPr="001E3493">
        <w:rPr>
          <w:b/>
        </w:rPr>
        <w:t>81</w:t>
      </w:r>
      <w:r w:rsidRPr="001E3493">
        <w:t>: p. 58-71.</w:t>
      </w:r>
    </w:p>
    <w:p w14:paraId="24A1CC78" w14:textId="77777777" w:rsidR="00F07AF0" w:rsidRPr="001E3493" w:rsidRDefault="00F07AF0" w:rsidP="004410D8">
      <w:pPr>
        <w:pStyle w:val="EndNoteBibliography"/>
        <w:ind w:left="720" w:hanging="720"/>
      </w:pPr>
      <w:r w:rsidRPr="001E3493">
        <w:t>103.</w:t>
      </w:r>
      <w:r w:rsidRPr="001E3493">
        <w:tab/>
        <w:t xml:space="preserve">Jiaying Li, J.M., Heng Sun, Meizhe Yu, Huan Wang, Qingchen Meng, Zexi Li1,Dachuan Liu, Jianzhong Bai, Guoping Liu, Xiaodong Xing, Fengxuan Han, Bin Li, </w:t>
      </w:r>
      <w:r w:rsidRPr="001E3493">
        <w:rPr>
          <w:i/>
        </w:rPr>
        <w:t>Transformation of arginine into zero-dimensional nanomaterial endows the material with antibacterial and osteoinductive activity.</w:t>
      </w:r>
      <w:r w:rsidRPr="001E3493">
        <w:t xml:space="preserve"> Science Advances, 2022. </w:t>
      </w:r>
      <w:r w:rsidRPr="001E3493">
        <w:rPr>
          <w:b/>
        </w:rPr>
        <w:t>9</w:t>
      </w:r>
      <w:r w:rsidRPr="001E3493">
        <w:t>(21).</w:t>
      </w:r>
    </w:p>
    <w:p w14:paraId="6FDF6BAC" w14:textId="77777777" w:rsidR="00F07AF0" w:rsidRPr="001E3493" w:rsidRDefault="00F07AF0" w:rsidP="004410D8">
      <w:pPr>
        <w:pStyle w:val="EndNoteBibliography"/>
        <w:ind w:left="720" w:hanging="720"/>
      </w:pPr>
      <w:r w:rsidRPr="001E3493">
        <w:lastRenderedPageBreak/>
        <w:t>104.</w:t>
      </w:r>
      <w:r w:rsidRPr="001E3493">
        <w:tab/>
        <w:t xml:space="preserve">Rawung, R.M., Chita </w:t>
      </w:r>
      <w:r w:rsidRPr="001E3493">
        <w:rPr>
          <w:i/>
        </w:rPr>
        <w:t>Osteomyelitis: A Literature Review.</w:t>
      </w:r>
      <w:r w:rsidRPr="001E3493">
        <w:t xml:space="preserve"> JURNAL BIOMEDIK (JBM), 2019. </w:t>
      </w:r>
      <w:r w:rsidRPr="001E3493">
        <w:rPr>
          <w:b/>
        </w:rPr>
        <w:t>11</w:t>
      </w:r>
      <w:r w:rsidRPr="001E3493">
        <w:t>(2): p. 69.</w:t>
      </w:r>
    </w:p>
    <w:p w14:paraId="53CF47EE" w14:textId="77777777" w:rsidR="00F07AF0" w:rsidRPr="001E3493" w:rsidRDefault="00F07AF0" w:rsidP="004410D8">
      <w:pPr>
        <w:pStyle w:val="EndNoteBibliography"/>
        <w:ind w:left="720" w:hanging="720"/>
      </w:pPr>
      <w:r w:rsidRPr="001E3493">
        <w:t>105.</w:t>
      </w:r>
      <w:r w:rsidRPr="001E3493">
        <w:tab/>
        <w:t xml:space="preserve">Howard Faden, M.G., </w:t>
      </w:r>
      <w:r w:rsidRPr="001E3493">
        <w:rPr>
          <w:i/>
        </w:rPr>
        <w:t>Acute Osteomyelitis in Children.</w:t>
      </w:r>
      <w:r w:rsidRPr="001E3493">
        <w:t xml:space="preserve"> AJDC, 1991. </w:t>
      </w:r>
      <w:r w:rsidRPr="001E3493">
        <w:rPr>
          <w:b/>
        </w:rPr>
        <w:t>45</w:t>
      </w:r>
      <w:r w:rsidRPr="001E3493">
        <w:t xml:space="preserve">: p. </w:t>
      </w:r>
      <w:r w:rsidRPr="001E3493">
        <w:rPr>
          <w:b/>
        </w:rPr>
        <w:t>65-69</w:t>
      </w:r>
      <w:r w:rsidRPr="001E3493">
        <w:t>.</w:t>
      </w:r>
    </w:p>
    <w:p w14:paraId="7FB16950" w14:textId="77777777" w:rsidR="00F07AF0" w:rsidRPr="001E3493" w:rsidRDefault="00F07AF0" w:rsidP="004410D8">
      <w:pPr>
        <w:pStyle w:val="EndNoteBibliography"/>
        <w:ind w:left="720" w:hanging="720"/>
      </w:pPr>
      <w:r w:rsidRPr="001E3493">
        <w:t>106.</w:t>
      </w:r>
      <w:r w:rsidRPr="001E3493">
        <w:tab/>
        <w:t xml:space="preserve">Calhoun, J.H., M.M. Manring, and M. Shirtliff, </w:t>
      </w:r>
      <w:r w:rsidRPr="001E3493">
        <w:rPr>
          <w:i/>
        </w:rPr>
        <w:t>Osteomyelitis of the long bones.</w:t>
      </w:r>
      <w:r w:rsidRPr="001E3493">
        <w:t xml:space="preserve"> Semin Plast Surg, 2009. </w:t>
      </w:r>
      <w:r w:rsidRPr="001E3493">
        <w:rPr>
          <w:b/>
        </w:rPr>
        <w:t>23</w:t>
      </w:r>
      <w:r w:rsidRPr="001E3493">
        <w:t>(2): p. 59-72.</w:t>
      </w:r>
    </w:p>
    <w:p w14:paraId="3DE24CEE" w14:textId="77777777" w:rsidR="00F07AF0" w:rsidRPr="001E3493" w:rsidRDefault="00F07AF0" w:rsidP="004410D8">
      <w:pPr>
        <w:pStyle w:val="EndNoteBibliography"/>
        <w:ind w:left="720" w:hanging="720"/>
      </w:pPr>
      <w:r w:rsidRPr="001E3493">
        <w:t>107.</w:t>
      </w:r>
      <w:r w:rsidRPr="001E3493">
        <w:tab/>
        <w:t xml:space="preserve">Maffulli, N., et al., </w:t>
      </w:r>
      <w:r w:rsidRPr="001E3493">
        <w:rPr>
          <w:i/>
        </w:rPr>
        <w:t>The management of osteomyelitis in the adult.</w:t>
      </w:r>
      <w:r w:rsidRPr="001E3493">
        <w:t xml:space="preserve"> The Surgeon, 2016. </w:t>
      </w:r>
      <w:r w:rsidRPr="001E3493">
        <w:rPr>
          <w:b/>
        </w:rPr>
        <w:t>14</w:t>
      </w:r>
      <w:r w:rsidRPr="001E3493">
        <w:t>(6): p. 345-360.</w:t>
      </w:r>
    </w:p>
    <w:p w14:paraId="752CE8B1" w14:textId="77777777" w:rsidR="00F07AF0" w:rsidRPr="001E3493" w:rsidRDefault="00F07AF0" w:rsidP="004410D8">
      <w:pPr>
        <w:pStyle w:val="EndNoteBibliography"/>
        <w:ind w:left="720" w:hanging="720"/>
      </w:pPr>
      <w:r w:rsidRPr="001E3493">
        <w:t>108.</w:t>
      </w:r>
      <w:r w:rsidRPr="001E3493">
        <w:tab/>
        <w:t xml:space="preserve">Pineda, C., R. Espinosa, and A. Pena, </w:t>
      </w:r>
      <w:r w:rsidRPr="001E3493">
        <w:rPr>
          <w:i/>
        </w:rPr>
        <w:t>Radiographic imaging in osteomyelitis: the role of plain radiography, computed tomography, ultrasonography, magnetic resonance imaging, and scintigraphy.</w:t>
      </w:r>
      <w:r w:rsidRPr="001E3493">
        <w:t xml:space="preserve"> Semin Plast Surg, 2009. </w:t>
      </w:r>
      <w:r w:rsidRPr="001E3493">
        <w:rPr>
          <w:b/>
        </w:rPr>
        <w:t>23</w:t>
      </w:r>
      <w:r w:rsidRPr="001E3493">
        <w:t>(2): p. 80-9.</w:t>
      </w:r>
    </w:p>
    <w:p w14:paraId="79C0A7C7" w14:textId="77777777" w:rsidR="00F07AF0" w:rsidRPr="001E3493" w:rsidRDefault="00F07AF0" w:rsidP="004410D8">
      <w:pPr>
        <w:pStyle w:val="EndNoteBibliography"/>
        <w:ind w:left="720" w:hanging="720"/>
      </w:pPr>
      <w:r w:rsidRPr="001E3493">
        <w:t>109.</w:t>
      </w:r>
      <w:r w:rsidRPr="001E3493">
        <w:tab/>
        <w:t xml:space="preserve">Jha, Y. and K. Chaudhary, </w:t>
      </w:r>
      <w:r w:rsidRPr="001E3493">
        <w:rPr>
          <w:i/>
        </w:rPr>
        <w:t>Diagnosis and Treatment Modalities for Osteomyelitis.</w:t>
      </w:r>
      <w:r w:rsidRPr="001E3493">
        <w:t xml:space="preserve"> Cureus, 2022. </w:t>
      </w:r>
      <w:r w:rsidRPr="001E3493">
        <w:rPr>
          <w:b/>
        </w:rPr>
        <w:t>14</w:t>
      </w:r>
      <w:r w:rsidRPr="001E3493">
        <w:t>(10): p. e30713.</w:t>
      </w:r>
    </w:p>
    <w:p w14:paraId="41BE7F01" w14:textId="77777777" w:rsidR="00F07AF0" w:rsidRPr="001E3493" w:rsidRDefault="00F07AF0" w:rsidP="004410D8">
      <w:pPr>
        <w:pStyle w:val="EndNoteBibliography"/>
        <w:ind w:left="720" w:hanging="720"/>
      </w:pPr>
      <w:r w:rsidRPr="001E3493">
        <w:t>110.</w:t>
      </w:r>
      <w:r w:rsidRPr="001E3493">
        <w:tab/>
        <w:t xml:space="preserve">David C. Bury, T.S.R., MD, Michael M. Dickman,, </w:t>
      </w:r>
      <w:r w:rsidRPr="001E3493">
        <w:rPr>
          <w:i/>
        </w:rPr>
        <w:t>Osteomyelitis: Diagnosis and Treatment.</w:t>
      </w:r>
      <w:r w:rsidRPr="001E3493">
        <w:t xml:space="preserve"> American Family Physician, 2021. </w:t>
      </w:r>
      <w:r w:rsidRPr="001E3493">
        <w:rPr>
          <w:b/>
        </w:rPr>
        <w:t>104</w:t>
      </w:r>
      <w:r w:rsidRPr="001E3493">
        <w:t>(4): p. 395-402.</w:t>
      </w:r>
    </w:p>
    <w:p w14:paraId="6CC5D38B" w14:textId="77777777" w:rsidR="00F07AF0" w:rsidRPr="001E3493" w:rsidRDefault="00F07AF0" w:rsidP="004410D8">
      <w:pPr>
        <w:pStyle w:val="EndNoteBibliography"/>
        <w:ind w:left="720" w:hanging="720"/>
      </w:pPr>
      <w:r w:rsidRPr="001E3493">
        <w:t>111.</w:t>
      </w:r>
      <w:r w:rsidRPr="001E3493">
        <w:tab/>
        <w:t xml:space="preserve">Metsemakers, W.J., et al., </w:t>
      </w:r>
      <w:r w:rsidRPr="001E3493">
        <w:rPr>
          <w:i/>
        </w:rPr>
        <w:t>Infection after fracture fixation: Current surgical and microbiological concepts.</w:t>
      </w:r>
      <w:r w:rsidRPr="001E3493">
        <w:t xml:space="preserve"> Injury, 2018. </w:t>
      </w:r>
      <w:r w:rsidRPr="001E3493">
        <w:rPr>
          <w:b/>
        </w:rPr>
        <w:t>49</w:t>
      </w:r>
      <w:r w:rsidRPr="001E3493">
        <w:t>(3): p. 511-522.</w:t>
      </w:r>
    </w:p>
    <w:p w14:paraId="1F4AF0A8" w14:textId="77777777" w:rsidR="00F07AF0" w:rsidRPr="001E3493" w:rsidRDefault="00F07AF0" w:rsidP="004410D8">
      <w:pPr>
        <w:pStyle w:val="EndNoteBibliography"/>
        <w:ind w:left="720" w:hanging="720"/>
      </w:pPr>
      <w:r w:rsidRPr="001E3493">
        <w:t>112.</w:t>
      </w:r>
      <w:r w:rsidRPr="001E3493">
        <w:tab/>
        <w:t xml:space="preserve">Conterno, L.O. and M.D. Turchi, </w:t>
      </w:r>
      <w:r w:rsidRPr="001E3493">
        <w:rPr>
          <w:i/>
        </w:rPr>
        <w:t>Antibiotics for treating chronic osteomyelitis in adults.</w:t>
      </w:r>
      <w:r w:rsidRPr="001E3493">
        <w:t xml:space="preserve"> Cochrane Database Syst Rev, 2013. </w:t>
      </w:r>
      <w:r w:rsidRPr="001E3493">
        <w:rPr>
          <w:b/>
        </w:rPr>
        <w:t>2013</w:t>
      </w:r>
      <w:r w:rsidRPr="001E3493">
        <w:t>(9): p. CD004439.</w:t>
      </w:r>
    </w:p>
    <w:p w14:paraId="3BC0C196" w14:textId="77777777" w:rsidR="00F07AF0" w:rsidRPr="001E3493" w:rsidRDefault="00F07AF0" w:rsidP="004410D8">
      <w:pPr>
        <w:pStyle w:val="EndNoteBibliography"/>
        <w:ind w:left="720" w:hanging="720"/>
      </w:pPr>
      <w:r w:rsidRPr="001E3493">
        <w:t>113.</w:t>
      </w:r>
      <w:r w:rsidRPr="001E3493">
        <w:tab/>
        <w:t xml:space="preserve">Lerner RK, E.J.J., Polomano RC, Cheatle MD, Heppenstall RB., </w:t>
      </w:r>
      <w:r w:rsidRPr="001E3493">
        <w:rPr>
          <w:i/>
        </w:rPr>
        <w:t>Quality of life assessment of patients with posttraumatic fracture nonunion, chronic refractory osteomyelitis, and lower-extremity amputation.</w:t>
      </w:r>
      <w:r w:rsidRPr="001E3493">
        <w:t xml:space="preserve"> Clin Orthop Relat Res., 1993. </w:t>
      </w:r>
      <w:r w:rsidRPr="001E3493">
        <w:rPr>
          <w:b/>
        </w:rPr>
        <w:t>295</w:t>
      </w:r>
      <w:r w:rsidRPr="001E3493">
        <w:t>: p. 28-36.</w:t>
      </w:r>
    </w:p>
    <w:p w14:paraId="6E3E4FE9" w14:textId="77777777" w:rsidR="00F07AF0" w:rsidRPr="001E3493" w:rsidRDefault="00F07AF0" w:rsidP="004410D8">
      <w:pPr>
        <w:pStyle w:val="EndNoteBibliography"/>
        <w:ind w:left="720" w:hanging="720"/>
      </w:pPr>
      <w:r w:rsidRPr="001E3493">
        <w:lastRenderedPageBreak/>
        <w:t>114.</w:t>
      </w:r>
      <w:r w:rsidRPr="001E3493">
        <w:tab/>
        <w:t xml:space="preserve">Zambanini, T., et al., </w:t>
      </w:r>
      <w:r w:rsidRPr="001E3493">
        <w:rPr>
          <w:i/>
        </w:rPr>
        <w:t>Chapter 14 - Bioactive Glasses for Treatment of Bone Infections</w:t>
      </w:r>
      <w:r w:rsidRPr="001E3493">
        <w:t xml:space="preserve">, in </w:t>
      </w:r>
      <w:r w:rsidRPr="001E3493">
        <w:rPr>
          <w:i/>
        </w:rPr>
        <w:t>Biomedical, Therapeutic and Clinical Applications of Bioactive Glasses</w:t>
      </w:r>
      <w:r w:rsidRPr="001E3493">
        <w:t>, G. Kaur, Editor. 2019, Woodhead Publishing. p. 383-415.</w:t>
      </w:r>
    </w:p>
    <w:p w14:paraId="0DF79F2D" w14:textId="77777777" w:rsidR="00F07AF0" w:rsidRPr="001E3493" w:rsidRDefault="00F07AF0" w:rsidP="004410D8">
      <w:pPr>
        <w:pStyle w:val="EndNoteBibliography"/>
        <w:ind w:left="720" w:hanging="720"/>
      </w:pPr>
      <w:r w:rsidRPr="001E3493">
        <w:t>115.</w:t>
      </w:r>
      <w:r w:rsidRPr="001E3493">
        <w:tab/>
        <w:t xml:space="preserve">Fraimow, H.S., </w:t>
      </w:r>
      <w:r w:rsidRPr="001E3493">
        <w:rPr>
          <w:i/>
        </w:rPr>
        <w:t>Systemic antimicrobial therapy in osteomyelitis.</w:t>
      </w:r>
      <w:r w:rsidRPr="001E3493">
        <w:t xml:space="preserve"> Semin Plast Surg, 2009. </w:t>
      </w:r>
      <w:r w:rsidRPr="001E3493">
        <w:rPr>
          <w:b/>
        </w:rPr>
        <w:t>23</w:t>
      </w:r>
      <w:r w:rsidRPr="001E3493">
        <w:t>(2): p. 90-9.</w:t>
      </w:r>
    </w:p>
    <w:p w14:paraId="7C9156D3" w14:textId="77777777" w:rsidR="00F07AF0" w:rsidRPr="001E3493" w:rsidRDefault="00F07AF0" w:rsidP="004410D8">
      <w:pPr>
        <w:pStyle w:val="EndNoteBibliography"/>
        <w:ind w:left="720" w:hanging="720"/>
      </w:pPr>
      <w:r w:rsidRPr="001E3493">
        <w:t>116.</w:t>
      </w:r>
      <w:r w:rsidRPr="001E3493">
        <w:tab/>
        <w:t xml:space="preserve">Mader JT, N.C., Nelson JD, Calandra GB., </w:t>
      </w:r>
      <w:r w:rsidRPr="001E3493">
        <w:rPr>
          <w:i/>
        </w:rPr>
        <w:t>Evaluation of new anti-infective drugs for the treatment of osteomyelitis in adults. .</w:t>
      </w:r>
      <w:r w:rsidRPr="001E3493">
        <w:t xml:space="preserve"> Infectious Diseases Society of America and the Food and Drug Administration. Clin Infect Dis., 1992 </w:t>
      </w:r>
      <w:r w:rsidRPr="001E3493">
        <w:rPr>
          <w:b/>
        </w:rPr>
        <w:t>15</w:t>
      </w:r>
      <w:r w:rsidRPr="001E3493">
        <w:t>(1): p. 1058-4838.</w:t>
      </w:r>
    </w:p>
    <w:p w14:paraId="5C74C61F" w14:textId="77777777" w:rsidR="00F07AF0" w:rsidRPr="001E3493" w:rsidRDefault="00F07AF0" w:rsidP="004410D8">
      <w:pPr>
        <w:pStyle w:val="EndNoteBibliography"/>
        <w:ind w:left="720" w:hanging="720"/>
      </w:pPr>
      <w:r w:rsidRPr="001E3493">
        <w:t>117.</w:t>
      </w:r>
      <w:r w:rsidRPr="001E3493">
        <w:tab/>
        <w:t xml:space="preserve">Gentry, L.O., </w:t>
      </w:r>
      <w:r w:rsidRPr="001E3493">
        <w:rPr>
          <w:i/>
        </w:rPr>
        <w:t>Management of osteomyelitis.</w:t>
      </w:r>
      <w:r w:rsidRPr="001E3493">
        <w:t xml:space="preserve"> International Journal of Antimicrobial Agents, 1997. </w:t>
      </w:r>
      <w:r w:rsidRPr="001E3493">
        <w:rPr>
          <w:b/>
        </w:rPr>
        <w:t>9</w:t>
      </w:r>
      <w:r w:rsidRPr="001E3493">
        <w:t>(1): p. 37-42.</w:t>
      </w:r>
    </w:p>
    <w:p w14:paraId="6F523C11" w14:textId="77777777" w:rsidR="00F07AF0" w:rsidRPr="001E3493" w:rsidRDefault="00F07AF0" w:rsidP="004410D8">
      <w:pPr>
        <w:pStyle w:val="EndNoteBibliography"/>
        <w:ind w:left="720" w:hanging="720"/>
      </w:pPr>
      <w:r w:rsidRPr="001E3493">
        <w:t>118.</w:t>
      </w:r>
      <w:r w:rsidRPr="001E3493">
        <w:tab/>
        <w:t xml:space="preserve">Davies, S.W., et al., </w:t>
      </w:r>
      <w:r w:rsidRPr="001E3493">
        <w:rPr>
          <w:i/>
        </w:rPr>
        <w:t>Does it Matter if we get it right? Impact of appropriateness of empiric antimicrobial therapy among surgical patients.</w:t>
      </w:r>
      <w:r w:rsidRPr="001E3493">
        <w:t xml:space="preserve"> Shock, 2014. </w:t>
      </w:r>
      <w:r w:rsidRPr="001E3493">
        <w:rPr>
          <w:b/>
        </w:rPr>
        <w:t>42</w:t>
      </w:r>
      <w:r w:rsidRPr="001E3493">
        <w:t>(3): p. 185-91.</w:t>
      </w:r>
    </w:p>
    <w:p w14:paraId="1AA593E4" w14:textId="77777777" w:rsidR="00F07AF0" w:rsidRPr="001E3493" w:rsidRDefault="00F07AF0" w:rsidP="004410D8">
      <w:pPr>
        <w:pStyle w:val="EndNoteBibliography"/>
        <w:ind w:left="720" w:hanging="720"/>
      </w:pPr>
      <w:r w:rsidRPr="001E3493">
        <w:t>119.</w:t>
      </w:r>
      <w:r w:rsidRPr="001E3493">
        <w:tab/>
        <w:t xml:space="preserve">D. Whitehouse, N.D.F., MBBS, Kathryn B. Kirkland, William J. Richardson, Daniel J. Sexton,, </w:t>
      </w:r>
      <w:r w:rsidRPr="001E3493">
        <w:rPr>
          <w:i/>
        </w:rPr>
        <w:t>The Impact of Surgical-Site Infections Following Orthopedic Surgery at a Community Hospital and a University Hospital Adverse Quality of Life, Excess Length of Stay, and Extra Cost.</w:t>
      </w:r>
      <w:r w:rsidRPr="001E3493">
        <w:t xml:space="preserve"> Infection Control &amp; Hospital Epidemiology, 2002. </w:t>
      </w:r>
      <w:r w:rsidRPr="001E3493">
        <w:rPr>
          <w:b/>
        </w:rPr>
        <w:t>23</w:t>
      </w:r>
      <w:r w:rsidRPr="001E3493">
        <w:t>(4): p. 183-189.</w:t>
      </w:r>
    </w:p>
    <w:p w14:paraId="3AA21D5F" w14:textId="77777777" w:rsidR="00F07AF0" w:rsidRPr="001E3493" w:rsidRDefault="00F07AF0" w:rsidP="004410D8">
      <w:pPr>
        <w:pStyle w:val="EndNoteBibliography"/>
        <w:ind w:left="720" w:hanging="720"/>
      </w:pPr>
      <w:r w:rsidRPr="001E3493">
        <w:t>120.</w:t>
      </w:r>
      <w:r w:rsidRPr="001E3493">
        <w:tab/>
        <w:t xml:space="preserve">Gogia, J.S., et al., </w:t>
      </w:r>
      <w:r w:rsidRPr="001E3493">
        <w:rPr>
          <w:i/>
        </w:rPr>
        <w:t>Local antibiotic therapy in osteomyelitis.</w:t>
      </w:r>
      <w:r w:rsidRPr="001E3493">
        <w:t xml:space="preserve"> Semin Plast Surg, 2009. </w:t>
      </w:r>
      <w:r w:rsidRPr="001E3493">
        <w:rPr>
          <w:b/>
        </w:rPr>
        <w:t>23</w:t>
      </w:r>
      <w:r w:rsidRPr="001E3493">
        <w:t>(2): p. 100-7.</w:t>
      </w:r>
    </w:p>
    <w:p w14:paraId="557F6A83" w14:textId="77777777" w:rsidR="00F07AF0" w:rsidRPr="001E3493" w:rsidRDefault="00F07AF0" w:rsidP="004410D8">
      <w:pPr>
        <w:pStyle w:val="EndNoteBibliography"/>
        <w:ind w:left="720" w:hanging="720"/>
      </w:pPr>
      <w:r w:rsidRPr="001E3493">
        <w:t>121.</w:t>
      </w:r>
      <w:r w:rsidRPr="001E3493">
        <w:tab/>
        <w:t xml:space="preserve">Nelson, C.L., </w:t>
      </w:r>
      <w:r w:rsidRPr="001E3493">
        <w:rPr>
          <w:i/>
        </w:rPr>
        <w:t>The Current Status of Material Used for Depot Delivery of Drugs.</w:t>
      </w:r>
      <w:r w:rsidRPr="001E3493">
        <w:t xml:space="preserve"> Clinical Orthopaedics and Related Research®, 2004. </w:t>
      </w:r>
      <w:r w:rsidRPr="001E3493">
        <w:rPr>
          <w:b/>
        </w:rPr>
        <w:t>427</w:t>
      </w:r>
      <w:r w:rsidRPr="001E3493">
        <w:t>.</w:t>
      </w:r>
    </w:p>
    <w:p w14:paraId="68A39D9F" w14:textId="77777777" w:rsidR="00F07AF0" w:rsidRPr="001E3493" w:rsidRDefault="00F07AF0" w:rsidP="004410D8">
      <w:pPr>
        <w:pStyle w:val="EndNoteBibliography"/>
        <w:ind w:left="720" w:hanging="720"/>
      </w:pPr>
      <w:r w:rsidRPr="001E3493">
        <w:lastRenderedPageBreak/>
        <w:t>122.</w:t>
      </w:r>
      <w:r w:rsidRPr="001E3493">
        <w:tab/>
        <w:t xml:space="preserve">ter Boo, G.J., et al., </w:t>
      </w:r>
      <w:r w:rsidRPr="001E3493">
        <w:rPr>
          <w:i/>
        </w:rPr>
        <w:t>Antimicrobial delivery systems for local infection prophylaxis in orthopedic- and trauma surgery.</w:t>
      </w:r>
      <w:r w:rsidRPr="001E3493">
        <w:t xml:space="preserve"> Biomaterials, 2015. </w:t>
      </w:r>
      <w:r w:rsidRPr="001E3493">
        <w:rPr>
          <w:b/>
        </w:rPr>
        <w:t>52</w:t>
      </w:r>
      <w:r w:rsidRPr="001E3493">
        <w:t>: p. 113-25.</w:t>
      </w:r>
    </w:p>
    <w:p w14:paraId="1620159F" w14:textId="77777777" w:rsidR="00F07AF0" w:rsidRPr="001E3493" w:rsidRDefault="00F07AF0" w:rsidP="004410D8">
      <w:pPr>
        <w:pStyle w:val="EndNoteBibliography"/>
        <w:ind w:left="720" w:hanging="720"/>
      </w:pPr>
      <w:r w:rsidRPr="001E3493">
        <w:t>123.</w:t>
      </w:r>
      <w:r w:rsidRPr="001E3493">
        <w:tab/>
        <w:t xml:space="preserve">van Vugt, T.A.G., J.J. Arts, and J.A.P. Geurts, </w:t>
      </w:r>
      <w:r w:rsidRPr="001E3493">
        <w:rPr>
          <w:i/>
        </w:rPr>
        <w:t>Antibiotic-Loaded Polymethylmethacrylate Beads and Spacers in Treatment of Orthopedic Infections and the Role of Biofilm Formation.</w:t>
      </w:r>
      <w:r w:rsidRPr="001E3493">
        <w:t xml:space="preserve"> Front Microbiol, 2019. </w:t>
      </w:r>
      <w:r w:rsidRPr="001E3493">
        <w:rPr>
          <w:b/>
        </w:rPr>
        <w:t>10</w:t>
      </w:r>
      <w:r w:rsidRPr="001E3493">
        <w:t>: p. 1626.</w:t>
      </w:r>
    </w:p>
    <w:p w14:paraId="2091A13F" w14:textId="77777777" w:rsidR="00F07AF0" w:rsidRPr="001E3493" w:rsidRDefault="00F07AF0" w:rsidP="004410D8">
      <w:pPr>
        <w:pStyle w:val="EndNoteBibliography"/>
        <w:ind w:left="720" w:hanging="720"/>
      </w:pPr>
      <w:r w:rsidRPr="001E3493">
        <w:t>124.</w:t>
      </w:r>
      <w:r w:rsidRPr="001E3493">
        <w:tab/>
        <w:t xml:space="preserve">Hope, P.G., et al., </w:t>
      </w:r>
      <w:r w:rsidRPr="001E3493">
        <w:rPr>
          <w:i/>
        </w:rPr>
        <w:t>Deep infection of cemented total hip arthroplasties caused by coagulase-negative staphylococci.</w:t>
      </w:r>
      <w:r w:rsidRPr="001E3493">
        <w:t xml:space="preserve"> (0301-620X (Print)).</w:t>
      </w:r>
    </w:p>
    <w:p w14:paraId="02F9CBF6" w14:textId="77777777" w:rsidR="00F07AF0" w:rsidRPr="001E3493" w:rsidRDefault="00F07AF0" w:rsidP="004410D8">
      <w:pPr>
        <w:pStyle w:val="EndNoteBibliography"/>
        <w:ind w:left="720" w:hanging="720"/>
      </w:pPr>
      <w:r w:rsidRPr="001E3493">
        <w:t>125.</w:t>
      </w:r>
      <w:r w:rsidRPr="001E3493">
        <w:tab/>
        <w:t xml:space="preserve">Bettencourt, A. and A.J. Almeida, </w:t>
      </w:r>
      <w:r w:rsidRPr="001E3493">
        <w:rPr>
          <w:i/>
        </w:rPr>
        <w:t>Poly(methyl methacrylate) particulate carriers in drug delivery.</w:t>
      </w:r>
      <w:r w:rsidRPr="001E3493">
        <w:t xml:space="preserve"> J Microencapsul, 2012. </w:t>
      </w:r>
      <w:r w:rsidRPr="001E3493">
        <w:rPr>
          <w:b/>
        </w:rPr>
        <w:t>29</w:t>
      </w:r>
      <w:r w:rsidRPr="001E3493">
        <w:t>(4): p. 353-67.</w:t>
      </w:r>
    </w:p>
    <w:p w14:paraId="4A768DA1" w14:textId="77777777" w:rsidR="00F07AF0" w:rsidRPr="001E3493" w:rsidRDefault="00F07AF0" w:rsidP="004410D8">
      <w:pPr>
        <w:pStyle w:val="EndNoteBibliography"/>
        <w:ind w:left="720" w:hanging="720"/>
      </w:pPr>
      <w:r w:rsidRPr="001E3493">
        <w:t>126.</w:t>
      </w:r>
      <w:r w:rsidRPr="001E3493">
        <w:tab/>
        <w:t xml:space="preserve">Pacheco, H., et al., </w:t>
      </w:r>
      <w:r w:rsidRPr="001E3493">
        <w:rPr>
          <w:i/>
        </w:rPr>
        <w:t>Tissue engineering scaffold for sequential release of vancomycin and rhBMP2 to treat bone infections.</w:t>
      </w:r>
      <w:r w:rsidRPr="001E3493">
        <w:t xml:space="preserve"> J Biomed Mater Res A, 2014. </w:t>
      </w:r>
      <w:r w:rsidRPr="001E3493">
        <w:rPr>
          <w:b/>
        </w:rPr>
        <w:t>102</w:t>
      </w:r>
      <w:r w:rsidRPr="001E3493">
        <w:t>(12): p. 4213-23.</w:t>
      </w:r>
    </w:p>
    <w:p w14:paraId="40A979CA" w14:textId="77777777" w:rsidR="00F07AF0" w:rsidRPr="001E3493" w:rsidRDefault="00F07AF0" w:rsidP="004410D8">
      <w:pPr>
        <w:pStyle w:val="EndNoteBibliography"/>
        <w:ind w:left="720" w:hanging="720"/>
      </w:pPr>
      <w:r w:rsidRPr="001E3493">
        <w:t>127.</w:t>
      </w:r>
      <w:r w:rsidRPr="001E3493">
        <w:tab/>
        <w:t xml:space="preserve">Xie, C.M., et al., </w:t>
      </w:r>
      <w:r w:rsidRPr="001E3493">
        <w:rPr>
          <w:i/>
        </w:rPr>
        <w:t>Silver nanoparticles and growth factors incorporated hydroxyapatite coatings on metallic implant surfaces for enhancement of osteoinductivity and antibacterial properties.</w:t>
      </w:r>
      <w:r w:rsidRPr="001E3493">
        <w:t xml:space="preserve"> ACS Appl Mater Interfaces, 2014. </w:t>
      </w:r>
      <w:r w:rsidRPr="001E3493">
        <w:rPr>
          <w:b/>
        </w:rPr>
        <w:t>6</w:t>
      </w:r>
      <w:r w:rsidRPr="001E3493">
        <w:t>(11): p. 8580-9.</w:t>
      </w:r>
    </w:p>
    <w:p w14:paraId="2E57016E" w14:textId="77777777" w:rsidR="00F07AF0" w:rsidRPr="001E3493" w:rsidRDefault="00F07AF0" w:rsidP="004410D8">
      <w:pPr>
        <w:pStyle w:val="EndNoteBibliography"/>
        <w:ind w:left="720" w:hanging="720"/>
      </w:pPr>
      <w:r w:rsidRPr="001E3493">
        <w:t>128.</w:t>
      </w:r>
      <w:r w:rsidRPr="001E3493">
        <w:tab/>
        <w:t xml:space="preserve">Lian, X., et al., </w:t>
      </w:r>
      <w:r w:rsidRPr="001E3493">
        <w:rPr>
          <w:i/>
        </w:rPr>
        <w:t>Antibacterial and biocompatible properties of vancomycin-loaded nano-hydroxyapatite/collagen/poly (lactic acid) bone substitute.</w:t>
      </w:r>
      <w:r w:rsidRPr="001E3493">
        <w:t xml:space="preserve"> Progress in Natural Science: Materials International, 2013. </w:t>
      </w:r>
      <w:r w:rsidRPr="001E3493">
        <w:rPr>
          <w:b/>
        </w:rPr>
        <w:t>23</w:t>
      </w:r>
      <w:r w:rsidRPr="001E3493">
        <w:t>(6): p. 549-556.</w:t>
      </w:r>
    </w:p>
    <w:p w14:paraId="2CCEB086" w14:textId="77777777" w:rsidR="00F07AF0" w:rsidRPr="001E3493" w:rsidRDefault="00F07AF0" w:rsidP="004410D8">
      <w:pPr>
        <w:pStyle w:val="EndNoteBibliography"/>
        <w:ind w:left="720" w:hanging="720"/>
      </w:pPr>
      <w:r w:rsidRPr="001E3493">
        <w:t>129.</w:t>
      </w:r>
      <w:r w:rsidRPr="001E3493">
        <w:tab/>
        <w:t xml:space="preserve">Lee, C.-H.M.C., Young Sub MD; Lee, Sang Hyung MD; Yang, Hee-Jin MD; Son, Young-Je MD., </w:t>
      </w:r>
      <w:r w:rsidRPr="001E3493">
        <w:rPr>
          <w:i/>
        </w:rPr>
        <w:t>Analysis of the factors influencing bone graft infection after cranioplasty.</w:t>
      </w:r>
      <w:r w:rsidRPr="001E3493">
        <w:t xml:space="preserve"> Journal of Trauma and Acute Care Surgery, 2012. </w:t>
      </w:r>
      <w:r w:rsidRPr="001E3493">
        <w:rPr>
          <w:b/>
        </w:rPr>
        <w:t>73</w:t>
      </w:r>
      <w:r w:rsidRPr="001E3493">
        <w:t>(1): p. 255-260.</w:t>
      </w:r>
    </w:p>
    <w:p w14:paraId="1BCC5165" w14:textId="77777777" w:rsidR="00F07AF0" w:rsidRPr="001E3493" w:rsidRDefault="00F07AF0" w:rsidP="004410D8">
      <w:pPr>
        <w:pStyle w:val="EndNoteBibliography"/>
        <w:ind w:left="720" w:hanging="720"/>
      </w:pPr>
      <w:r w:rsidRPr="001E3493">
        <w:lastRenderedPageBreak/>
        <w:t>130.</w:t>
      </w:r>
      <w:r w:rsidRPr="001E3493">
        <w:tab/>
        <w:t xml:space="preserve">Sanz‐Sánchez I, S.M.I., Ortiz‐Vigón A, Molina A, Sanz M. , </w:t>
      </w:r>
      <w:r w:rsidRPr="001E3493">
        <w:rPr>
          <w:i/>
        </w:rPr>
        <w:t>Complications in bone‐grafting procedures: classification and management.</w:t>
      </w:r>
      <w:r w:rsidRPr="001E3493">
        <w:t xml:space="preserve"> Periodontology 2000, 2022. </w:t>
      </w:r>
      <w:r w:rsidRPr="001E3493">
        <w:rPr>
          <w:b/>
        </w:rPr>
        <w:t>88</w:t>
      </w:r>
      <w:r w:rsidRPr="001E3493">
        <w:t>(1): p. 86-102.</w:t>
      </w:r>
    </w:p>
    <w:p w14:paraId="66DF6EF5" w14:textId="77777777" w:rsidR="00F07AF0" w:rsidRPr="001E3493" w:rsidRDefault="00F07AF0" w:rsidP="004410D8">
      <w:pPr>
        <w:pStyle w:val="EndNoteBibliography"/>
        <w:ind w:left="720" w:hanging="720"/>
      </w:pPr>
      <w:r w:rsidRPr="001E3493">
        <w:t>131.</w:t>
      </w:r>
      <w:r w:rsidRPr="001E3493">
        <w:tab/>
        <w:t xml:space="preserve">Lord CF, G.M., Tomford WW, Mankin HJ., </w:t>
      </w:r>
      <w:r w:rsidRPr="001E3493">
        <w:rPr>
          <w:i/>
        </w:rPr>
        <w:t>Infection in bone allografts. Incidence, nature, and treatment.</w:t>
      </w:r>
      <w:r w:rsidRPr="001E3493">
        <w:t xml:space="preserve"> J Bone Joint Surg Am., 1988. </w:t>
      </w:r>
      <w:r w:rsidRPr="001E3493">
        <w:rPr>
          <w:b/>
        </w:rPr>
        <w:t>70</w:t>
      </w:r>
      <w:r w:rsidRPr="001E3493">
        <w:t>(3): p. 369-76.</w:t>
      </w:r>
    </w:p>
    <w:p w14:paraId="273F8F75" w14:textId="77777777" w:rsidR="00F07AF0" w:rsidRPr="001E3493" w:rsidRDefault="00F07AF0" w:rsidP="004410D8">
      <w:pPr>
        <w:pStyle w:val="EndNoteBibliography"/>
        <w:ind w:left="720" w:hanging="720"/>
      </w:pPr>
      <w:r w:rsidRPr="001E3493">
        <w:t>132.</w:t>
      </w:r>
      <w:r w:rsidRPr="001E3493">
        <w:tab/>
        <w:t xml:space="preserve">Deeming, L.E., et al., </w:t>
      </w:r>
      <w:r w:rsidRPr="001E3493">
        <w:rPr>
          <w:i/>
        </w:rPr>
        <w:t>Technical note: The development of a reliable 5-point gait scoring system for use in dairy goats.</w:t>
      </w:r>
      <w:r w:rsidRPr="001E3493">
        <w:t xml:space="preserve"> Journal of Dairy Science, 2018. </w:t>
      </w:r>
      <w:r w:rsidRPr="001E3493">
        <w:rPr>
          <w:b/>
        </w:rPr>
        <w:t>101</w:t>
      </w:r>
      <w:r w:rsidRPr="001E3493">
        <w:t>(5): p. 4491-4497.</w:t>
      </w:r>
    </w:p>
    <w:p w14:paraId="7A83013F" w14:textId="77777777" w:rsidR="00F07AF0" w:rsidRPr="001E3493" w:rsidRDefault="00F07AF0" w:rsidP="004410D8">
      <w:pPr>
        <w:pStyle w:val="EndNoteBibliography"/>
        <w:ind w:left="720" w:hanging="720"/>
      </w:pPr>
      <w:r w:rsidRPr="001E3493">
        <w:t>133.</w:t>
      </w:r>
      <w:r w:rsidRPr="001E3493">
        <w:tab/>
        <w:t xml:space="preserve">Bowers, K.M., et al., </w:t>
      </w:r>
      <w:r w:rsidRPr="001E3493">
        <w:rPr>
          <w:i/>
        </w:rPr>
        <w:t>Assessment of Gait Following Locking Plate Fixation of a Tibial Segmental Defect and Cast Immobilization in Goats.</w:t>
      </w:r>
      <w:r w:rsidRPr="001E3493">
        <w:t xml:space="preserve"> Biomechanics, 2022. </w:t>
      </w:r>
      <w:r w:rsidRPr="001E3493">
        <w:rPr>
          <w:b/>
        </w:rPr>
        <w:t>2</w:t>
      </w:r>
      <w:r w:rsidRPr="001E3493">
        <w:t>(4): p. 575-590.</w:t>
      </w:r>
    </w:p>
    <w:p w14:paraId="4534492D" w14:textId="77777777" w:rsidR="00F07AF0" w:rsidRPr="001E3493" w:rsidRDefault="00F07AF0" w:rsidP="004410D8">
      <w:pPr>
        <w:pStyle w:val="EndNoteBibliography"/>
        <w:ind w:left="720" w:hanging="720"/>
      </w:pPr>
      <w:r w:rsidRPr="001E3493">
        <w:t>134.</w:t>
      </w:r>
      <w:r w:rsidRPr="001E3493">
        <w:tab/>
        <w:t xml:space="preserve">Marjolaine Rousseau, D.E.A., James D. Lillich, and P.J.J. Michael D. Apley, Alexandru S. Biris, </w:t>
      </w:r>
      <w:r w:rsidRPr="001E3493">
        <w:rPr>
          <w:i/>
        </w:rPr>
        <w:t>In vivo assessment of a multicomponent and nanostructural polymeric matrix as a delivery system for antimicrobials and bone morphogenetic protein-2 in a unicortical tibial defect in goats.</w:t>
      </w:r>
      <w:r w:rsidRPr="001E3493">
        <w:t xml:space="preserve"> American Journal of Veterinary Research, 2014. </w:t>
      </w:r>
      <w:r w:rsidRPr="001E3493">
        <w:rPr>
          <w:b/>
        </w:rPr>
        <w:t>75</w:t>
      </w:r>
      <w:r w:rsidRPr="001E3493">
        <w:t>(3): p. 240–250.</w:t>
      </w:r>
    </w:p>
    <w:p w14:paraId="3F52FC04" w14:textId="77777777" w:rsidR="00F07AF0" w:rsidRPr="001E3493" w:rsidRDefault="00F07AF0" w:rsidP="004410D8">
      <w:pPr>
        <w:pStyle w:val="EndNoteBibliography"/>
        <w:ind w:left="720" w:hanging="720"/>
      </w:pPr>
      <w:r w:rsidRPr="001E3493">
        <w:t>135.</w:t>
      </w:r>
      <w:r w:rsidRPr="001E3493">
        <w:tab/>
        <w:t xml:space="preserve">PAUL E. HERMANS, M.P.W., </w:t>
      </w:r>
      <w:r w:rsidRPr="001E3493">
        <w:rPr>
          <w:i/>
        </w:rPr>
        <w:t>Vancomycin.</w:t>
      </w:r>
      <w:r w:rsidRPr="001E3493">
        <w:t xml:space="preserve"> Mayo Clinic proceedings. </w:t>
      </w:r>
      <w:r w:rsidRPr="001E3493">
        <w:rPr>
          <w:b/>
        </w:rPr>
        <w:t>62</w:t>
      </w:r>
      <w:r w:rsidRPr="001E3493">
        <w:t>(10): p. 901-905.</w:t>
      </w:r>
    </w:p>
    <w:p w14:paraId="24BD70CC" w14:textId="77777777" w:rsidR="00F07AF0" w:rsidRPr="001E3493" w:rsidRDefault="00F07AF0" w:rsidP="004410D8">
      <w:pPr>
        <w:pStyle w:val="EndNoteBibliography"/>
        <w:ind w:left="720" w:hanging="720"/>
      </w:pPr>
      <w:r w:rsidRPr="001E3493">
        <w:t>136.</w:t>
      </w:r>
      <w:r w:rsidRPr="001E3493">
        <w:tab/>
        <w:t xml:space="preserve">Chen, Y.-R., et al., </w:t>
      </w:r>
      <w:r w:rsidRPr="001E3493">
        <w:rPr>
          <w:i/>
        </w:rPr>
        <w:t>The influence of vancomycin on extracellular matrix and pro-inflammatory cytokine expression in human articular chondrocytes.</w:t>
      </w:r>
      <w:r w:rsidRPr="001E3493">
        <w:t xml:space="preserve"> Process Biochemistry, 2018. </w:t>
      </w:r>
      <w:r w:rsidRPr="001E3493">
        <w:rPr>
          <w:b/>
        </w:rPr>
        <w:t>65</w:t>
      </w:r>
      <w:r w:rsidRPr="001E3493">
        <w:t>: p. 178-185.</w:t>
      </w:r>
    </w:p>
    <w:p w14:paraId="2EB39D0E" w14:textId="77777777" w:rsidR="00F07AF0" w:rsidRPr="001E3493" w:rsidRDefault="00F07AF0" w:rsidP="004410D8">
      <w:pPr>
        <w:pStyle w:val="EndNoteBibliography"/>
        <w:ind w:left="720" w:hanging="720"/>
      </w:pPr>
      <w:r w:rsidRPr="001E3493">
        <w:t>137.</w:t>
      </w:r>
      <w:r w:rsidRPr="001E3493">
        <w:tab/>
        <w:t xml:space="preserve">Melichercik, P., et al., </w:t>
      </w:r>
      <w:r w:rsidRPr="001E3493">
        <w:rPr>
          <w:i/>
        </w:rPr>
        <w:t>The effect of Vancomycin degradation products in the topical treatment of osteomyelitis.</w:t>
      </w:r>
      <w:r w:rsidRPr="001E3493">
        <w:t xml:space="preserve"> Bratisl Lek Listy, 2014. </w:t>
      </w:r>
      <w:r w:rsidRPr="001E3493">
        <w:rPr>
          <w:b/>
        </w:rPr>
        <w:t>115</w:t>
      </w:r>
      <w:r w:rsidRPr="001E3493">
        <w:t>(12): p. 796-9.</w:t>
      </w:r>
    </w:p>
    <w:p w14:paraId="28C11D6D" w14:textId="77777777" w:rsidR="00F07AF0" w:rsidRPr="001E3493" w:rsidRDefault="00F07AF0" w:rsidP="004410D8">
      <w:pPr>
        <w:pStyle w:val="EndNoteBibliography"/>
        <w:ind w:left="720" w:hanging="720"/>
      </w:pPr>
      <w:r w:rsidRPr="001E3493">
        <w:lastRenderedPageBreak/>
        <w:t>138.</w:t>
      </w:r>
      <w:r w:rsidRPr="001E3493">
        <w:tab/>
        <w:t xml:space="preserve">Dhert, W.J., et al., </w:t>
      </w:r>
      <w:r w:rsidRPr="001E3493">
        <w:rPr>
          <w:i/>
        </w:rPr>
        <w:t>A histological and histomorphometrical investigation of fluorapatite, magnesiumwhitlockite, and hydroxylapatite plasma-sprayed coatings in goats.</w:t>
      </w:r>
      <w:r w:rsidRPr="001E3493">
        <w:t xml:space="preserve"> J Biomed Mater Res, 1993. </w:t>
      </w:r>
      <w:r w:rsidRPr="001E3493">
        <w:rPr>
          <w:b/>
        </w:rPr>
        <w:t>27</w:t>
      </w:r>
      <w:r w:rsidRPr="001E3493">
        <w:t>(1): p. 127-38.</w:t>
      </w:r>
    </w:p>
    <w:p w14:paraId="3460E41B" w14:textId="77777777" w:rsidR="00F07AF0" w:rsidRPr="001E3493" w:rsidRDefault="00F07AF0" w:rsidP="004410D8">
      <w:pPr>
        <w:pStyle w:val="EndNoteBibliography"/>
        <w:ind w:left="720" w:hanging="720"/>
      </w:pPr>
      <w:r w:rsidRPr="001E3493">
        <w:t>139.</w:t>
      </w:r>
      <w:r w:rsidRPr="001E3493">
        <w:tab/>
        <w:t xml:space="preserve">Mardini;, C.J.S.A.A.J.S. and K.B.B. Veit, </w:t>
      </w:r>
      <w:r w:rsidRPr="001E3493">
        <w:rPr>
          <w:i/>
        </w:rPr>
        <w:t>A model for chronic osteomyelitis using Staphylococcus aureus in goats.</w:t>
      </w:r>
      <w:r w:rsidRPr="001E3493">
        <w:t xml:space="preserve"> Clinical orthopaedics and related research, 2005 (436): p. 246-250.</w:t>
      </w:r>
    </w:p>
    <w:p w14:paraId="35EA6FC6" w14:textId="77777777" w:rsidR="00F07AF0" w:rsidRPr="001E3493" w:rsidRDefault="00F07AF0" w:rsidP="004410D8">
      <w:pPr>
        <w:pStyle w:val="EndNoteBibliography"/>
        <w:ind w:left="720" w:hanging="720"/>
      </w:pPr>
      <w:r w:rsidRPr="001E3493">
        <w:t>140.</w:t>
      </w:r>
      <w:r w:rsidRPr="001E3493">
        <w:tab/>
        <w:t xml:space="preserve">Patel, M., et al., </w:t>
      </w:r>
      <w:r w:rsidRPr="001E3493">
        <w:rPr>
          <w:i/>
        </w:rPr>
        <w:t>Animal models for the study of osteomyelitis.</w:t>
      </w:r>
      <w:r w:rsidRPr="001E3493">
        <w:t xml:space="preserve"> Semin Plast Surg, 2009. </w:t>
      </w:r>
      <w:r w:rsidRPr="001E3493">
        <w:rPr>
          <w:b/>
        </w:rPr>
        <w:t>23</w:t>
      </w:r>
      <w:r w:rsidRPr="001E3493">
        <w:t>(2): p. 148-54.</w:t>
      </w:r>
    </w:p>
    <w:p w14:paraId="77AF7420" w14:textId="77777777" w:rsidR="00F07AF0" w:rsidRPr="001E3493" w:rsidRDefault="00F07AF0" w:rsidP="004410D8">
      <w:pPr>
        <w:pStyle w:val="EndNoteBibliography"/>
        <w:ind w:left="720" w:hanging="720"/>
      </w:pPr>
      <w:r w:rsidRPr="001E3493">
        <w:t>141.</w:t>
      </w:r>
      <w:r w:rsidRPr="001E3493">
        <w:tab/>
        <w:t xml:space="preserve">Chang, Z., et al., </w:t>
      </w:r>
      <w:r w:rsidRPr="001E3493">
        <w:rPr>
          <w:i/>
        </w:rPr>
        <w:t>An anti-infection tissue-engineered construct delivering vancomycin: its evaluation in a goat model of femur defect.</w:t>
      </w:r>
      <w:r w:rsidRPr="001E3493">
        <w:t xml:space="preserve"> Int J Med Sci, 2013. </w:t>
      </w:r>
      <w:r w:rsidRPr="001E3493">
        <w:rPr>
          <w:b/>
        </w:rPr>
        <w:t>10</w:t>
      </w:r>
      <w:r w:rsidRPr="001E3493">
        <w:t>(12): p. 1761-70.</w:t>
      </w:r>
    </w:p>
    <w:p w14:paraId="259FFD04" w14:textId="77777777" w:rsidR="00F07AF0" w:rsidRPr="001E3493" w:rsidRDefault="00F07AF0" w:rsidP="004410D8">
      <w:pPr>
        <w:pStyle w:val="EndNoteBibliography"/>
        <w:ind w:left="720" w:hanging="720"/>
      </w:pPr>
      <w:r w:rsidRPr="001E3493">
        <w:t>142.</w:t>
      </w:r>
      <w:r w:rsidRPr="001E3493">
        <w:tab/>
        <w:t xml:space="preserve">Pearce, A.I., et al., </w:t>
      </w:r>
      <w:r w:rsidRPr="001E3493">
        <w:rPr>
          <w:i/>
        </w:rPr>
        <w:t>Animal models for implant biomaterial research in bone: a review.</w:t>
      </w:r>
      <w:r w:rsidRPr="001E3493">
        <w:t xml:space="preserve"> Eur Cell Mater, 2007. </w:t>
      </w:r>
      <w:r w:rsidRPr="001E3493">
        <w:rPr>
          <w:b/>
        </w:rPr>
        <w:t>13</w:t>
      </w:r>
      <w:r w:rsidRPr="001E3493">
        <w:t>: p. 1-10.</w:t>
      </w:r>
    </w:p>
    <w:p w14:paraId="560F61F9" w14:textId="77777777" w:rsidR="00F07AF0" w:rsidRPr="001E3493" w:rsidRDefault="00F07AF0" w:rsidP="004410D8">
      <w:pPr>
        <w:pStyle w:val="EndNoteBibliography"/>
        <w:ind w:left="720" w:hanging="720"/>
      </w:pPr>
      <w:r w:rsidRPr="001E3493">
        <w:t>143.</w:t>
      </w:r>
      <w:r w:rsidRPr="001E3493">
        <w:tab/>
        <w:t xml:space="preserve">Odekerken, J.C., et al., </w:t>
      </w:r>
      <w:r w:rsidRPr="001E3493">
        <w:rPr>
          <w:i/>
        </w:rPr>
        <w:t>The longitudinal assessment of osteomyelitis development by molecular imaging in a rabbit model.</w:t>
      </w:r>
      <w:r w:rsidRPr="001E3493">
        <w:t xml:space="preserve"> Biomed Res Int, 2014. </w:t>
      </w:r>
      <w:r w:rsidRPr="001E3493">
        <w:rPr>
          <w:b/>
        </w:rPr>
        <w:t>2014</w:t>
      </w:r>
      <w:r w:rsidRPr="001E3493">
        <w:t>: p. 424652.</w:t>
      </w:r>
    </w:p>
    <w:p w14:paraId="2DBDC37E" w14:textId="77777777" w:rsidR="00F07AF0" w:rsidRPr="001E3493" w:rsidRDefault="00F07AF0" w:rsidP="004410D8">
      <w:pPr>
        <w:pStyle w:val="EndNoteBibliography"/>
        <w:ind w:left="720" w:hanging="720"/>
      </w:pPr>
      <w:r w:rsidRPr="001E3493">
        <w:t>144.</w:t>
      </w:r>
      <w:r w:rsidRPr="001E3493">
        <w:tab/>
        <w:t xml:space="preserve">Kennedy, C.W.N.E., </w:t>
      </w:r>
      <w:r w:rsidRPr="001E3493">
        <w:rPr>
          <w:i/>
        </w:rPr>
        <w:t>Experimental Osteomyelitis. I. A Description of the Model.</w:t>
      </w:r>
      <w:r w:rsidRPr="001E3493">
        <w:t xml:space="preserve"> Oxford University Press, 1970. </w:t>
      </w:r>
      <w:r w:rsidRPr="001E3493">
        <w:rPr>
          <w:b/>
        </w:rPr>
        <w:t>122</w:t>
      </w:r>
      <w:r w:rsidRPr="001E3493">
        <w:t>: p. 410-418.</w:t>
      </w:r>
    </w:p>
    <w:p w14:paraId="2A7F4CED" w14:textId="77777777" w:rsidR="00F07AF0" w:rsidRPr="001E3493" w:rsidRDefault="00F07AF0" w:rsidP="004410D8">
      <w:pPr>
        <w:pStyle w:val="EndNoteBibliography"/>
        <w:ind w:left="720" w:hanging="720"/>
      </w:pPr>
      <w:r w:rsidRPr="001E3493">
        <w:t>145.</w:t>
      </w:r>
      <w:r w:rsidRPr="001E3493">
        <w:tab/>
        <w:t xml:space="preserve">Rana, R.S., J.S. Wu, and R.L. Eisenberg, </w:t>
      </w:r>
      <w:r w:rsidRPr="001E3493">
        <w:rPr>
          <w:i/>
        </w:rPr>
        <w:t>Periosteal reaction.</w:t>
      </w:r>
      <w:r w:rsidRPr="001E3493">
        <w:t xml:space="preserve"> AJR Am J Roentgenol, 2009. </w:t>
      </w:r>
      <w:r w:rsidRPr="001E3493">
        <w:rPr>
          <w:b/>
        </w:rPr>
        <w:t>193</w:t>
      </w:r>
      <w:r w:rsidRPr="001E3493">
        <w:t>(4): p. W259-72.</w:t>
      </w:r>
    </w:p>
    <w:p w14:paraId="3617B5CC" w14:textId="77777777" w:rsidR="00F07AF0" w:rsidRPr="001E3493" w:rsidRDefault="00F07AF0" w:rsidP="004410D8">
      <w:pPr>
        <w:pStyle w:val="EndNoteBibliography"/>
        <w:ind w:left="720" w:hanging="720"/>
      </w:pPr>
      <w:r w:rsidRPr="001E3493">
        <w:t>146.</w:t>
      </w:r>
      <w:r w:rsidRPr="001E3493">
        <w:tab/>
        <w:t xml:space="preserve">Aktekin, C.N., et al., </w:t>
      </w:r>
      <w:r w:rsidRPr="001E3493">
        <w:rPr>
          <w:i/>
        </w:rPr>
        <w:t>A different perspective for radiological evaluation of experimental osteomyelitis.</w:t>
      </w:r>
      <w:r w:rsidRPr="001E3493">
        <w:t xml:space="preserve"> Skeletal Radiol, 2007. </w:t>
      </w:r>
      <w:r w:rsidRPr="001E3493">
        <w:rPr>
          <w:b/>
        </w:rPr>
        <w:t>36</w:t>
      </w:r>
      <w:r w:rsidRPr="001E3493">
        <w:t>(10): p. 945-50.</w:t>
      </w:r>
    </w:p>
    <w:p w14:paraId="718A0743" w14:textId="77777777" w:rsidR="00F07AF0" w:rsidRPr="001E3493" w:rsidRDefault="00F07AF0" w:rsidP="004410D8">
      <w:pPr>
        <w:pStyle w:val="EndNoteBibliography"/>
        <w:ind w:left="720" w:hanging="720"/>
      </w:pPr>
      <w:r w:rsidRPr="001E3493">
        <w:t>147.</w:t>
      </w:r>
      <w:r w:rsidRPr="001E3493">
        <w:tab/>
        <w:t xml:space="preserve">Giannoudis, P.V., et al., </w:t>
      </w:r>
      <w:r w:rsidRPr="001E3493">
        <w:rPr>
          <w:i/>
        </w:rPr>
        <w:t>Surgical stress response.</w:t>
      </w:r>
      <w:r w:rsidRPr="001E3493">
        <w:t xml:space="preserve"> Injury, 2006. </w:t>
      </w:r>
      <w:r w:rsidRPr="001E3493">
        <w:rPr>
          <w:b/>
        </w:rPr>
        <w:t>37 Suppl 5</w:t>
      </w:r>
      <w:r w:rsidRPr="001E3493">
        <w:t>: p. S3-9.</w:t>
      </w:r>
    </w:p>
    <w:p w14:paraId="61014CAF" w14:textId="77777777" w:rsidR="00F07AF0" w:rsidRPr="001E3493" w:rsidRDefault="00F07AF0" w:rsidP="004410D8">
      <w:pPr>
        <w:pStyle w:val="EndNoteBibliography"/>
        <w:ind w:left="720" w:hanging="720"/>
      </w:pPr>
      <w:r w:rsidRPr="001E3493">
        <w:lastRenderedPageBreak/>
        <w:t>148.</w:t>
      </w:r>
      <w:r w:rsidRPr="001E3493">
        <w:tab/>
        <w:t xml:space="preserve">Carr, B.J., et al., </w:t>
      </w:r>
      <w:r w:rsidRPr="001E3493">
        <w:rPr>
          <w:i/>
        </w:rPr>
        <w:t>Biologic response to orthopedic sutures: a histologic study in a rabbit model.</w:t>
      </w:r>
      <w:r w:rsidRPr="001E3493">
        <w:t xml:space="preserve"> Orthopedics, 2009. </w:t>
      </w:r>
      <w:r w:rsidRPr="001E3493">
        <w:rPr>
          <w:b/>
        </w:rPr>
        <w:t>32</w:t>
      </w:r>
      <w:r w:rsidRPr="001E3493">
        <w:t>(11): p. 828.</w:t>
      </w:r>
    </w:p>
    <w:p w14:paraId="1A46AFE7" w14:textId="77777777" w:rsidR="00F07AF0" w:rsidRPr="001E3493" w:rsidRDefault="00F07AF0" w:rsidP="004410D8">
      <w:pPr>
        <w:pStyle w:val="EndNoteBibliography"/>
        <w:ind w:left="720" w:hanging="720"/>
      </w:pPr>
      <w:r w:rsidRPr="001E3493">
        <w:t>149.</w:t>
      </w:r>
      <w:r w:rsidRPr="001E3493">
        <w:tab/>
        <w:t xml:space="preserve">Billings, C. and D.E. Anderson, </w:t>
      </w:r>
      <w:r w:rsidRPr="001E3493">
        <w:rPr>
          <w:i/>
        </w:rPr>
        <w:t>Role of Implantable Drug Delivery Devices with Dual Platform Capabilities in the Prevention and Treatment of Bacterial Osteomyelitis.</w:t>
      </w:r>
      <w:r w:rsidRPr="001E3493">
        <w:t xml:space="preserve"> Bioengineering (Basel), 2022. </w:t>
      </w:r>
      <w:r w:rsidRPr="001E3493">
        <w:rPr>
          <w:b/>
        </w:rPr>
        <w:t>9</w:t>
      </w:r>
      <w:r w:rsidRPr="001E3493">
        <w:t>(2).</w:t>
      </w:r>
    </w:p>
    <w:p w14:paraId="296598A8" w14:textId="77777777" w:rsidR="00F07AF0" w:rsidRPr="001E3493" w:rsidRDefault="00F07AF0" w:rsidP="004410D8">
      <w:pPr>
        <w:pStyle w:val="EndNoteBibliography"/>
        <w:ind w:left="720" w:hanging="720"/>
      </w:pPr>
      <w:r w:rsidRPr="001E3493">
        <w:t>150.</w:t>
      </w:r>
      <w:r w:rsidRPr="001E3493">
        <w:tab/>
        <w:t xml:space="preserve">Josse, J., F. Velard, and S.C. Gangloff, </w:t>
      </w:r>
      <w:r w:rsidRPr="001E3493">
        <w:rPr>
          <w:i/>
        </w:rPr>
        <w:t>Staphylococcus aureus vs. Osteoblast: Relationship and Consequences in Osteomyelitis.</w:t>
      </w:r>
      <w:r w:rsidRPr="001E3493">
        <w:t xml:space="preserve"> Front Cell Infect Microbiol, 2015. </w:t>
      </w:r>
      <w:r w:rsidRPr="001E3493">
        <w:rPr>
          <w:b/>
        </w:rPr>
        <w:t>5</w:t>
      </w:r>
      <w:r w:rsidRPr="001E3493">
        <w:t>: p. 85.</w:t>
      </w:r>
    </w:p>
    <w:p w14:paraId="1F18DD43" w14:textId="77777777" w:rsidR="00F07AF0" w:rsidRPr="001E3493" w:rsidRDefault="00F07AF0" w:rsidP="004410D8">
      <w:pPr>
        <w:pStyle w:val="EndNoteBibliography"/>
        <w:ind w:left="720" w:hanging="720"/>
      </w:pPr>
      <w:r w:rsidRPr="001E3493">
        <w:t>151.</w:t>
      </w:r>
      <w:r w:rsidRPr="001E3493">
        <w:tab/>
        <w:t xml:space="preserve">Lang, S., et al., </w:t>
      </w:r>
      <w:r w:rsidRPr="001E3493">
        <w:rPr>
          <w:i/>
        </w:rPr>
        <w:t>Is There a Difference in Clinical Features, Microbiological Epidemiology and Effective Empiric Antimicrobial Therapy Comparing Healthcare-Associated and Community-Acquired Vertebral Osteomyelitis?</w:t>
      </w:r>
      <w:r w:rsidRPr="001E3493">
        <w:t xml:space="preserve"> Antibiotics (Basel), 2021. </w:t>
      </w:r>
      <w:r w:rsidRPr="001E3493">
        <w:rPr>
          <w:b/>
        </w:rPr>
        <w:t>10</w:t>
      </w:r>
      <w:r w:rsidRPr="001E3493">
        <w:t>(11).</w:t>
      </w:r>
    </w:p>
    <w:p w14:paraId="248398DB" w14:textId="77777777" w:rsidR="00F07AF0" w:rsidRPr="001E3493" w:rsidRDefault="00F07AF0" w:rsidP="004410D8">
      <w:pPr>
        <w:pStyle w:val="EndNoteBibliography"/>
        <w:ind w:left="720" w:hanging="720"/>
      </w:pPr>
      <w:r w:rsidRPr="001E3493">
        <w:t>152.</w:t>
      </w:r>
      <w:r w:rsidRPr="001E3493">
        <w:tab/>
        <w:t xml:space="preserve">Jones, R.C., et al., </w:t>
      </w:r>
      <w:r w:rsidRPr="001E3493">
        <w:rPr>
          <w:i/>
        </w:rPr>
        <w:t>Relative quantitative comparisons of the extracellular protein profiles of Staphylococcus aureus UAMS-1 and its sarA, agr, and sarA agr regulatory mutants using one-dimensional polyacrylamide gel electrophoresis and nanocapillary liquid chromatography coupled with tandem mass spectrometry.</w:t>
      </w:r>
      <w:r w:rsidRPr="001E3493">
        <w:t xml:space="preserve"> J Bacteriol, 2008. </w:t>
      </w:r>
      <w:r w:rsidRPr="001E3493">
        <w:rPr>
          <w:b/>
        </w:rPr>
        <w:t>190</w:t>
      </w:r>
      <w:r w:rsidRPr="001E3493">
        <w:t>(15): p. 5265-78.</w:t>
      </w:r>
    </w:p>
    <w:p w14:paraId="7ACB06CE" w14:textId="77777777" w:rsidR="00F07AF0" w:rsidRPr="001E3493" w:rsidRDefault="00F07AF0" w:rsidP="004410D8">
      <w:pPr>
        <w:pStyle w:val="EndNoteBibliography"/>
        <w:ind w:left="720" w:hanging="720"/>
      </w:pPr>
      <w:r w:rsidRPr="001E3493">
        <w:t>153.</w:t>
      </w:r>
      <w:r w:rsidRPr="001E3493">
        <w:tab/>
        <w:t xml:space="preserve">Kavanagh, N., F.J. O'Brien, and S.W. Kerrigan, </w:t>
      </w:r>
      <w:r w:rsidRPr="001E3493">
        <w:rPr>
          <w:i/>
        </w:rPr>
        <w:t>Staphylococcus aureus protein A causes osteoblasts to hyper-mineralise in a 3D extra-cellular matrix environment.</w:t>
      </w:r>
      <w:r w:rsidRPr="001E3493">
        <w:t xml:space="preserve"> PLoS One, 2018. </w:t>
      </w:r>
      <w:r w:rsidRPr="001E3493">
        <w:rPr>
          <w:b/>
        </w:rPr>
        <w:t>13</w:t>
      </w:r>
      <w:r w:rsidRPr="001E3493">
        <w:t>(6): p. e0198837.</w:t>
      </w:r>
    </w:p>
    <w:p w14:paraId="695DDDD3" w14:textId="77777777" w:rsidR="00F07AF0" w:rsidRPr="001E3493" w:rsidRDefault="00F07AF0" w:rsidP="004410D8">
      <w:pPr>
        <w:pStyle w:val="EndNoteBibliography"/>
        <w:ind w:left="720" w:hanging="720"/>
      </w:pPr>
      <w:r w:rsidRPr="001E3493">
        <w:t>154.</w:t>
      </w:r>
      <w:r w:rsidRPr="001E3493">
        <w:tab/>
        <w:t xml:space="preserve">de Kruijf, M., et al., </w:t>
      </w:r>
      <w:r w:rsidRPr="001E3493">
        <w:rPr>
          <w:i/>
        </w:rPr>
        <w:t>Chronic joint pain in the lower body is associated with gait differences independent from radiographic osteoarthritis.</w:t>
      </w:r>
      <w:r w:rsidRPr="001E3493">
        <w:t xml:space="preserve"> Gait Posture, 2015. </w:t>
      </w:r>
      <w:r w:rsidRPr="001E3493">
        <w:rPr>
          <w:b/>
        </w:rPr>
        <w:t>42</w:t>
      </w:r>
      <w:r w:rsidRPr="001E3493">
        <w:t>(3): p. 354-9.</w:t>
      </w:r>
    </w:p>
    <w:p w14:paraId="419B344F" w14:textId="77777777" w:rsidR="00F07AF0" w:rsidRPr="001E3493" w:rsidRDefault="00F07AF0" w:rsidP="004410D8">
      <w:pPr>
        <w:pStyle w:val="EndNoteBibliography"/>
        <w:ind w:left="720" w:hanging="720"/>
      </w:pPr>
      <w:r w:rsidRPr="001E3493">
        <w:lastRenderedPageBreak/>
        <w:t>155.</w:t>
      </w:r>
      <w:r w:rsidRPr="001E3493">
        <w:tab/>
        <w:t xml:space="preserve">Alexander NB, G.A., </w:t>
      </w:r>
      <w:r w:rsidRPr="001E3493">
        <w:rPr>
          <w:i/>
        </w:rPr>
        <w:t>Gait disorders: Search for multiple causes.</w:t>
      </w:r>
      <w:r w:rsidRPr="001E3493">
        <w:t xml:space="preserve"> Cleveland clinic journal of medicine, 2005. </w:t>
      </w:r>
      <w:r w:rsidRPr="001E3493">
        <w:rPr>
          <w:b/>
        </w:rPr>
        <w:t>27</w:t>
      </w:r>
      <w:r w:rsidRPr="001E3493">
        <w:t>: p. 72:586.</w:t>
      </w:r>
    </w:p>
    <w:p w14:paraId="7F629BDB" w14:textId="77777777" w:rsidR="00F07AF0" w:rsidRPr="001E3493" w:rsidRDefault="00F07AF0" w:rsidP="004410D8">
      <w:pPr>
        <w:pStyle w:val="EndNoteBibliography"/>
        <w:ind w:left="720" w:hanging="720"/>
      </w:pPr>
      <w:r w:rsidRPr="001E3493">
        <w:t>156.</w:t>
      </w:r>
      <w:r w:rsidRPr="001E3493">
        <w:tab/>
        <w:t xml:space="preserve">Erbay, A., et al., </w:t>
      </w:r>
      <w:r w:rsidRPr="001E3493">
        <w:rPr>
          <w:i/>
        </w:rPr>
        <w:t>Impact of early appropriate antimicrobial therapy on survival in Acinetobacter baumannii bloodstream infections.</w:t>
      </w:r>
      <w:r w:rsidRPr="001E3493">
        <w:t xml:space="preserve"> Int J Antimicrob Agents, 2009. </w:t>
      </w:r>
      <w:r w:rsidRPr="001E3493">
        <w:rPr>
          <w:b/>
        </w:rPr>
        <w:t>34</w:t>
      </w:r>
      <w:r w:rsidRPr="001E3493">
        <w:t>(6): p. 575-9.</w:t>
      </w:r>
    </w:p>
    <w:p w14:paraId="32C97E9A" w14:textId="77777777" w:rsidR="00F07AF0" w:rsidRPr="001E3493" w:rsidRDefault="00F07AF0" w:rsidP="004410D8">
      <w:pPr>
        <w:pStyle w:val="EndNoteBibliography"/>
        <w:ind w:left="720" w:hanging="720"/>
      </w:pPr>
      <w:r w:rsidRPr="001E3493">
        <w:t>157.</w:t>
      </w:r>
      <w:r w:rsidRPr="001E3493">
        <w:tab/>
        <w:t xml:space="preserve">Davey, P.G. and C. Marwick, </w:t>
      </w:r>
      <w:r w:rsidRPr="001E3493">
        <w:rPr>
          <w:i/>
        </w:rPr>
        <w:t>Appropriate vs. inappropriate antimicrobial therapy.</w:t>
      </w:r>
      <w:r w:rsidRPr="001E3493">
        <w:t xml:space="preserve"> Clin Microbiol Infect, 2008. </w:t>
      </w:r>
      <w:r w:rsidRPr="001E3493">
        <w:rPr>
          <w:b/>
        </w:rPr>
        <w:t>14 Suppl 3</w:t>
      </w:r>
      <w:r w:rsidRPr="001E3493">
        <w:t>: p. 15-21.</w:t>
      </w:r>
    </w:p>
    <w:p w14:paraId="6D5E5D32" w14:textId="77777777" w:rsidR="00F07AF0" w:rsidRPr="001E3493" w:rsidRDefault="00F07AF0" w:rsidP="004410D8">
      <w:pPr>
        <w:pStyle w:val="EndNoteBibliography"/>
        <w:ind w:left="720" w:hanging="720"/>
      </w:pPr>
      <w:r w:rsidRPr="001E3493">
        <w:t>158.</w:t>
      </w:r>
      <w:r w:rsidRPr="001E3493">
        <w:tab/>
        <w:t xml:space="preserve">Bue, M., et al., </w:t>
      </w:r>
      <w:r w:rsidRPr="001E3493">
        <w:rPr>
          <w:i/>
        </w:rPr>
        <w:t>Single-dose bone pharmacokinetics of vancomycin in a porcine implant-associated osteomyelitis model.</w:t>
      </w:r>
      <w:r w:rsidRPr="001E3493">
        <w:t xml:space="preserve"> J Orthop Res, 2018. </w:t>
      </w:r>
      <w:r w:rsidRPr="001E3493">
        <w:rPr>
          <w:b/>
        </w:rPr>
        <w:t>36</w:t>
      </w:r>
      <w:r w:rsidRPr="001E3493">
        <w:t>(4): p. 1093-1098.</w:t>
      </w:r>
    </w:p>
    <w:p w14:paraId="640FEBCC" w14:textId="77777777" w:rsidR="00F07AF0" w:rsidRPr="001E3493" w:rsidRDefault="00F07AF0" w:rsidP="004410D8">
      <w:pPr>
        <w:pStyle w:val="EndNoteBibliography"/>
        <w:ind w:left="720" w:hanging="720"/>
      </w:pPr>
      <w:r w:rsidRPr="001E3493">
        <w:t>159.</w:t>
      </w:r>
      <w:r w:rsidRPr="001E3493">
        <w:tab/>
        <w:t xml:space="preserve">Arnold, P.M., Z. Ghogawala, and C. Tamerler, </w:t>
      </w:r>
      <w:r w:rsidRPr="001E3493">
        <w:rPr>
          <w:i/>
        </w:rPr>
        <w:t>Editorial: Vancomycin, bone growth, and wound healing.</w:t>
      </w:r>
      <w:r w:rsidRPr="001E3493">
        <w:t xml:space="preserve"> J Neurosurg Spine, 2016. </w:t>
      </w:r>
      <w:r w:rsidRPr="001E3493">
        <w:rPr>
          <w:b/>
        </w:rPr>
        <w:t>25</w:t>
      </w:r>
      <w:r w:rsidRPr="001E3493">
        <w:t>(2): p. 145-6.</w:t>
      </w:r>
    </w:p>
    <w:p w14:paraId="27298A49" w14:textId="77777777" w:rsidR="00F07AF0" w:rsidRPr="001E3493" w:rsidRDefault="00F07AF0" w:rsidP="004410D8">
      <w:pPr>
        <w:pStyle w:val="EndNoteBibliography"/>
        <w:ind w:left="720" w:hanging="720"/>
      </w:pPr>
      <w:r w:rsidRPr="001E3493">
        <w:t>160.</w:t>
      </w:r>
      <w:r w:rsidRPr="001E3493">
        <w:tab/>
        <w:t xml:space="preserve">Pountos, I., et al., </w:t>
      </w:r>
      <w:r w:rsidRPr="001E3493">
        <w:rPr>
          <w:i/>
        </w:rPr>
        <w:t>The effect of antibiotics on bone healing: current evidence.</w:t>
      </w:r>
      <w:r w:rsidRPr="001E3493">
        <w:t xml:space="preserve"> Expert Opin Drug Saf, 2011. </w:t>
      </w:r>
      <w:r w:rsidRPr="001E3493">
        <w:rPr>
          <w:b/>
        </w:rPr>
        <w:t>10</w:t>
      </w:r>
      <w:r w:rsidRPr="001E3493">
        <w:t>(6): p. 935-45.</w:t>
      </w:r>
    </w:p>
    <w:p w14:paraId="5A825F5F" w14:textId="77777777" w:rsidR="00F07AF0" w:rsidRPr="001E3493" w:rsidRDefault="00F07AF0" w:rsidP="004410D8">
      <w:pPr>
        <w:pStyle w:val="EndNoteBibliography"/>
        <w:ind w:left="720" w:hanging="720"/>
      </w:pPr>
      <w:r w:rsidRPr="001E3493">
        <w:t>161.</w:t>
      </w:r>
      <w:r w:rsidRPr="001E3493">
        <w:tab/>
        <w:t xml:space="preserve">Philp, A.M., et al., </w:t>
      </w:r>
      <w:r w:rsidRPr="001E3493">
        <w:rPr>
          <w:i/>
        </w:rPr>
        <w:t>The Effect of Vancomycin and Gentamicin Antibiotics on Human Osteoblast Proliferation, Metabolic Function, and Bone Mineralization.</w:t>
      </w:r>
      <w:r w:rsidRPr="001E3493">
        <w:t xml:space="preserve"> Spine (Phila Pa 1976), 2017. </w:t>
      </w:r>
      <w:r w:rsidRPr="001E3493">
        <w:rPr>
          <w:b/>
        </w:rPr>
        <w:t>42</w:t>
      </w:r>
      <w:r w:rsidRPr="001E3493">
        <w:t>(3): p. 202-207.</w:t>
      </w:r>
    </w:p>
    <w:p w14:paraId="51427231" w14:textId="77777777" w:rsidR="00F07AF0" w:rsidRPr="001E3493" w:rsidRDefault="00F07AF0" w:rsidP="004410D8">
      <w:pPr>
        <w:pStyle w:val="EndNoteBibliography"/>
        <w:ind w:left="720" w:hanging="720"/>
      </w:pPr>
      <w:r w:rsidRPr="001E3493">
        <w:t>162.</w:t>
      </w:r>
      <w:r w:rsidRPr="001E3493">
        <w:tab/>
        <w:t xml:space="preserve">Chen, M., et al., </w:t>
      </w:r>
      <w:r w:rsidRPr="001E3493">
        <w:rPr>
          <w:i/>
        </w:rPr>
        <w:t>The Antibacterial Effect, Biocompatibility, and Osteogenesis of Vancomycin-Nanodiamond Composite Scaffold for Infected Bone Defects.</w:t>
      </w:r>
      <w:r w:rsidRPr="001E3493">
        <w:t xml:space="preserve"> Int J Nanomedicine, 2023. </w:t>
      </w:r>
      <w:r w:rsidRPr="001E3493">
        <w:rPr>
          <w:b/>
        </w:rPr>
        <w:t>18</w:t>
      </w:r>
      <w:r w:rsidRPr="001E3493">
        <w:t>: p. 1365-1380.</w:t>
      </w:r>
    </w:p>
    <w:p w14:paraId="37FAB9F3" w14:textId="77777777" w:rsidR="00F07AF0" w:rsidRPr="001E3493" w:rsidRDefault="00F07AF0" w:rsidP="004410D8">
      <w:pPr>
        <w:pStyle w:val="EndNoteBibliography"/>
        <w:ind w:left="720" w:hanging="720"/>
      </w:pPr>
      <w:r w:rsidRPr="001E3493">
        <w:t>163.</w:t>
      </w:r>
      <w:r w:rsidRPr="001E3493">
        <w:tab/>
        <w:t xml:space="preserve">Suchy, T., et al., </w:t>
      </w:r>
      <w:r w:rsidRPr="001E3493">
        <w:rPr>
          <w:i/>
        </w:rPr>
        <w:t>Vancomycin-Loaded Collagen/Hydroxyapatite Layers Electrospun on 3D Printed Titanium Implants Prevent Bone Destruction Associated with S. epidermidis Infection and Enhance Osseointegration.</w:t>
      </w:r>
      <w:r w:rsidRPr="001E3493">
        <w:t xml:space="preserve"> Biomedicines, 2021. </w:t>
      </w:r>
      <w:r w:rsidRPr="001E3493">
        <w:rPr>
          <w:b/>
        </w:rPr>
        <w:t>9</w:t>
      </w:r>
      <w:r w:rsidRPr="001E3493">
        <w:t>(5): p. 531.</w:t>
      </w:r>
    </w:p>
    <w:p w14:paraId="492FA061" w14:textId="77777777" w:rsidR="00F07AF0" w:rsidRPr="001E3493" w:rsidRDefault="00F07AF0" w:rsidP="004410D8">
      <w:pPr>
        <w:pStyle w:val="EndNoteBibliography"/>
        <w:ind w:left="720" w:hanging="720"/>
      </w:pPr>
      <w:r w:rsidRPr="001E3493">
        <w:lastRenderedPageBreak/>
        <w:t>164.</w:t>
      </w:r>
      <w:r w:rsidRPr="001E3493">
        <w:tab/>
        <w:t xml:space="preserve">Li, B. and T.J. Webster, </w:t>
      </w:r>
      <w:r w:rsidRPr="001E3493">
        <w:rPr>
          <w:i/>
        </w:rPr>
        <w:t>Bacteria antibiotic resistance: New challenges and opportunities for implant-associated orthopedic infections.</w:t>
      </w:r>
      <w:r w:rsidRPr="001E3493">
        <w:t xml:space="preserve"> J Orthop Res, 2018. </w:t>
      </w:r>
      <w:r w:rsidRPr="001E3493">
        <w:rPr>
          <w:b/>
        </w:rPr>
        <w:t>36</w:t>
      </w:r>
      <w:r w:rsidRPr="001E3493">
        <w:t>(1): p. 22-32.</w:t>
      </w:r>
    </w:p>
    <w:p w14:paraId="4A650F4E" w14:textId="77777777" w:rsidR="00F07AF0" w:rsidRPr="001E3493" w:rsidRDefault="00F07AF0" w:rsidP="004410D8">
      <w:pPr>
        <w:pStyle w:val="EndNoteBibliography"/>
        <w:ind w:left="720" w:hanging="720"/>
      </w:pPr>
      <w:r w:rsidRPr="001E3493">
        <w:t>165.</w:t>
      </w:r>
      <w:r w:rsidRPr="001E3493">
        <w:tab/>
        <w:t xml:space="preserve">Upadhyyaya, G.K. and S. Tewari, </w:t>
      </w:r>
      <w:r w:rsidRPr="001E3493">
        <w:rPr>
          <w:i/>
        </w:rPr>
        <w:t>Enhancing Surgical Outcomes: A Critical Review of Antibiotic Prophylaxis in Orthopedic Surgery.</w:t>
      </w:r>
      <w:r w:rsidRPr="001E3493">
        <w:t xml:space="preserve"> Cureus, 2023. </w:t>
      </w:r>
      <w:r w:rsidRPr="001E3493">
        <w:rPr>
          <w:b/>
        </w:rPr>
        <w:t>15</w:t>
      </w:r>
      <w:r w:rsidRPr="001E3493">
        <w:t>(10): p. e47828.</w:t>
      </w:r>
    </w:p>
    <w:p w14:paraId="4D1F21F1" w14:textId="77777777" w:rsidR="00F07AF0" w:rsidRPr="001E3493" w:rsidRDefault="00F07AF0" w:rsidP="004410D8">
      <w:pPr>
        <w:pStyle w:val="EndNoteBibliography"/>
        <w:ind w:left="720" w:hanging="720"/>
      </w:pPr>
      <w:r w:rsidRPr="001E3493">
        <w:t>166.</w:t>
      </w:r>
      <w:r w:rsidRPr="001E3493">
        <w:tab/>
        <w:t xml:space="preserve">Osmon, D.R., </w:t>
      </w:r>
      <w:r w:rsidRPr="001E3493">
        <w:rPr>
          <w:i/>
        </w:rPr>
        <w:t>Antimicrobial Resistance: Guidelines for the Practicing Orthopaedic Surgeon.</w:t>
      </w:r>
      <w:r w:rsidRPr="001E3493">
        <w:t xml:space="preserve"> Journal of bone and joint surgery, 2001. </w:t>
      </w:r>
      <w:r w:rsidRPr="001E3493">
        <w:rPr>
          <w:b/>
        </w:rPr>
        <w:t>83</w:t>
      </w:r>
      <w:r w:rsidRPr="001E3493">
        <w:t>(12): p. 1891-1901.</w:t>
      </w:r>
    </w:p>
    <w:p w14:paraId="324E0EFA" w14:textId="77777777" w:rsidR="00F07AF0" w:rsidRPr="001E3493" w:rsidRDefault="00F07AF0" w:rsidP="004410D8">
      <w:pPr>
        <w:pStyle w:val="EndNoteBibliography"/>
        <w:ind w:left="720" w:hanging="720"/>
      </w:pPr>
      <w:r w:rsidRPr="001E3493">
        <w:t>167.</w:t>
      </w:r>
      <w:r w:rsidRPr="001E3493">
        <w:tab/>
        <w:t xml:space="preserve">Lucke, M.S., G. Sadoni, S. Wildemann, B. Schiller, R. Stemberger, A. Haas, N. P. Raschke, M., </w:t>
      </w:r>
      <w:r w:rsidRPr="001E3493">
        <w:rPr>
          <w:i/>
        </w:rPr>
        <w:t>A new model of implant-related osteomyelitis in rats.</w:t>
      </w:r>
      <w:r w:rsidRPr="001E3493">
        <w:t xml:space="preserve"> J Biomed Mater Res B Appl Biomater, 2003. </w:t>
      </w:r>
      <w:r w:rsidRPr="001E3493">
        <w:rPr>
          <w:b/>
        </w:rPr>
        <w:t>67</w:t>
      </w:r>
      <w:r w:rsidRPr="001E3493">
        <w:t>(1): p. 593-602.</w:t>
      </w:r>
    </w:p>
    <w:p w14:paraId="7B143966" w14:textId="77777777" w:rsidR="00F07AF0" w:rsidRPr="001E3493" w:rsidRDefault="00F07AF0" w:rsidP="004410D8">
      <w:pPr>
        <w:pStyle w:val="EndNoteBibliography"/>
        <w:ind w:left="720" w:hanging="720"/>
      </w:pPr>
      <w:r w:rsidRPr="001E3493">
        <w:t>168.</w:t>
      </w:r>
      <w:r w:rsidRPr="001E3493">
        <w:tab/>
        <w:t xml:space="preserve">Fukushima, N., et al., </w:t>
      </w:r>
      <w:r w:rsidRPr="001E3493">
        <w:rPr>
          <w:i/>
        </w:rPr>
        <w:t>Establishment of rat model of acute staphylococcal osteomyelitis: relationship between inoculation dose and development of osteomyelitis.</w:t>
      </w:r>
      <w:r w:rsidRPr="001E3493">
        <w:t xml:space="preserve"> Arch Orthop Trauma Surg, 2005. </w:t>
      </w:r>
      <w:r w:rsidRPr="001E3493">
        <w:rPr>
          <w:b/>
        </w:rPr>
        <w:t>125</w:t>
      </w:r>
      <w:r w:rsidRPr="001E3493">
        <w:t>(3): p. 169-76.</w:t>
      </w:r>
    </w:p>
    <w:p w14:paraId="40458ED8" w14:textId="77777777" w:rsidR="00F07AF0" w:rsidRPr="001E3493" w:rsidRDefault="00F07AF0" w:rsidP="004410D8">
      <w:pPr>
        <w:pStyle w:val="EndNoteBibliography"/>
        <w:ind w:left="720" w:hanging="720"/>
      </w:pPr>
      <w:r w:rsidRPr="001E3493">
        <w:t>169.</w:t>
      </w:r>
      <w:r w:rsidRPr="001E3493">
        <w:tab/>
        <w:t xml:space="preserve">Arthi K, D.R., Mangala A, </w:t>
      </w:r>
      <w:r w:rsidRPr="001E3493">
        <w:rPr>
          <w:i/>
        </w:rPr>
        <w:t>Quantitative bacteriology-A predictor of risk of postoperative infection in open fractures.</w:t>
      </w:r>
      <w:r w:rsidRPr="001E3493">
        <w:t xml:space="preserve"> Indian J Microbiol Res, 2018. </w:t>
      </w:r>
      <w:r w:rsidRPr="001E3493">
        <w:rPr>
          <w:b/>
        </w:rPr>
        <w:t>5</w:t>
      </w:r>
      <w:r w:rsidRPr="001E3493">
        <w:t>(3): p. 421-424.</w:t>
      </w:r>
    </w:p>
    <w:p w14:paraId="5909AFD8" w14:textId="77777777" w:rsidR="00F07AF0" w:rsidRPr="001E3493" w:rsidRDefault="00F07AF0" w:rsidP="004410D8">
      <w:pPr>
        <w:pStyle w:val="EndNoteBibliography"/>
        <w:ind w:left="720" w:hanging="720"/>
      </w:pPr>
      <w:r w:rsidRPr="001E3493">
        <w:t>170.</w:t>
      </w:r>
      <w:r w:rsidRPr="001E3493">
        <w:tab/>
        <w:t>Mark S. Smeltzer, J.R.T., Sandra G. Hickraon, Robert A. Skinner, Carl L. Nelson, David Griffith, Thomas R. Parr, Richard P. Evans,</w:t>
      </w:r>
      <w:r w:rsidRPr="001E3493">
        <w:rPr>
          <w:i/>
        </w:rPr>
        <w:t xml:space="preserve"> Smeltzer - Characterization of a rabbit model of staphylococcal osteomyelitis.</w:t>
      </w:r>
      <w:r w:rsidRPr="001E3493">
        <w:t xml:space="preserve"> Journal of Orthopaedic Research, 2005. </w:t>
      </w:r>
      <w:r w:rsidRPr="001E3493">
        <w:rPr>
          <w:b/>
        </w:rPr>
        <w:t>15</w:t>
      </w:r>
      <w:r w:rsidRPr="001E3493">
        <w:t>(3): p. 414 - 421.</w:t>
      </w:r>
    </w:p>
    <w:p w14:paraId="083B39EC" w14:textId="77777777" w:rsidR="00F07AF0" w:rsidRPr="001E3493" w:rsidRDefault="00F07AF0" w:rsidP="004410D8">
      <w:pPr>
        <w:pStyle w:val="EndNoteBibliography"/>
        <w:ind w:left="720" w:hanging="720"/>
      </w:pPr>
      <w:r w:rsidRPr="001E3493">
        <w:lastRenderedPageBreak/>
        <w:t>171.</w:t>
      </w:r>
      <w:r w:rsidRPr="001E3493">
        <w:tab/>
        <w:t xml:space="preserve">Lee, D.G., et al., </w:t>
      </w:r>
      <w:r w:rsidRPr="001E3493">
        <w:rPr>
          <w:i/>
        </w:rPr>
        <w:t>Inoculum effects of ceftobiprole, daptomycin, linezolid, and vancomycin with Staphylococcus aureus and Streptococcus pneumoniae at inocula of 10(5) and 10(7) CFU injected into opposite thighs of neutropenic mice.</w:t>
      </w:r>
      <w:r w:rsidRPr="001E3493">
        <w:t xml:space="preserve"> Antimicrob Agents Chemother, 2013. </w:t>
      </w:r>
      <w:r w:rsidRPr="001E3493">
        <w:rPr>
          <w:b/>
        </w:rPr>
        <w:t>57</w:t>
      </w:r>
      <w:r w:rsidRPr="001E3493">
        <w:t>(3): p. 1434-41.</w:t>
      </w:r>
    </w:p>
    <w:p w14:paraId="5369A584" w14:textId="77777777" w:rsidR="00F07AF0" w:rsidRPr="001E3493" w:rsidRDefault="00F07AF0" w:rsidP="004410D8">
      <w:pPr>
        <w:pStyle w:val="EndNoteBibliography"/>
        <w:ind w:left="720" w:hanging="720"/>
      </w:pPr>
      <w:r w:rsidRPr="001E3493">
        <w:t>172.</w:t>
      </w:r>
      <w:r w:rsidRPr="001E3493">
        <w:tab/>
        <w:t xml:space="preserve">Wu, S., et al., </w:t>
      </w:r>
      <w:r w:rsidRPr="001E3493">
        <w:rPr>
          <w:i/>
        </w:rPr>
        <w:t>Mini Review Therapeutic Strategies Targeting for Biofilm and Bone Infections.</w:t>
      </w:r>
      <w:r w:rsidRPr="001E3493">
        <w:t xml:space="preserve"> Front Microbiol, 2022. </w:t>
      </w:r>
      <w:r w:rsidRPr="001E3493">
        <w:rPr>
          <w:b/>
        </w:rPr>
        <w:t>13</w:t>
      </w:r>
      <w:r w:rsidRPr="001E3493">
        <w:t>: p. 936285.</w:t>
      </w:r>
    </w:p>
    <w:p w14:paraId="2B5B5D4A" w14:textId="77777777" w:rsidR="00F07AF0" w:rsidRPr="001E3493" w:rsidRDefault="00F07AF0" w:rsidP="004410D8">
      <w:pPr>
        <w:pStyle w:val="EndNoteBibliography"/>
        <w:ind w:left="720" w:hanging="720"/>
      </w:pPr>
      <w:r w:rsidRPr="001E3493">
        <w:t>173.</w:t>
      </w:r>
      <w:r w:rsidRPr="001E3493">
        <w:tab/>
        <w:t xml:space="preserve">Nedbalcová, K., K. Nechvátalová, and Z. Kučerová, </w:t>
      </w:r>
      <w:r w:rsidRPr="001E3493">
        <w:rPr>
          <w:i/>
        </w:rPr>
        <w:t>Determination of the minimum inhibitory concentration (MIC) and mutant prevention concentration (MPC) of selected antimicrobials in bovine and swine Pasteurella multocida, Escherichia coli, and Staphylococcus aureus isolates.</w:t>
      </w:r>
      <w:r w:rsidRPr="001E3493">
        <w:t xml:space="preserve"> Acta Veterinaria Brno, 2015. </w:t>
      </w:r>
      <w:r w:rsidRPr="001E3493">
        <w:rPr>
          <w:b/>
        </w:rPr>
        <w:t>84</w:t>
      </w:r>
      <w:r w:rsidRPr="001E3493">
        <w:t>(2): p. 83-89.</w:t>
      </w:r>
    </w:p>
    <w:p w14:paraId="05693EA1" w14:textId="77777777" w:rsidR="00F07AF0" w:rsidRPr="001E3493" w:rsidRDefault="00F07AF0" w:rsidP="004410D8">
      <w:pPr>
        <w:pStyle w:val="EndNoteBibliography"/>
        <w:ind w:left="720" w:hanging="720"/>
      </w:pPr>
      <w:r w:rsidRPr="001E3493">
        <w:t>174.</w:t>
      </w:r>
      <w:r w:rsidRPr="001E3493">
        <w:tab/>
        <w:t xml:space="preserve">Schentag, J.J., </w:t>
      </w:r>
      <w:r w:rsidRPr="001E3493">
        <w:rPr>
          <w:i/>
        </w:rPr>
        <w:t>Correlation of pharmacokinetic parameters to efficacy of antibiotics: relationships between serum concentrations, MIC values, and bacterial eradication in patients with gram-negative pneumonia.</w:t>
      </w:r>
      <w:r w:rsidRPr="001E3493">
        <w:t xml:space="preserve"> Scandinavian journal of infectious diseases, 1990. </w:t>
      </w:r>
      <w:r w:rsidRPr="001E3493">
        <w:rPr>
          <w:b/>
        </w:rPr>
        <w:t>74</w:t>
      </w:r>
      <w:r w:rsidRPr="001E3493">
        <w:t>(74): p. 218-234.</w:t>
      </w:r>
    </w:p>
    <w:p w14:paraId="402EAA42" w14:textId="77777777" w:rsidR="00F07AF0" w:rsidRPr="001E3493" w:rsidRDefault="00F07AF0" w:rsidP="004410D8">
      <w:pPr>
        <w:pStyle w:val="EndNoteBibliography"/>
        <w:ind w:left="720" w:hanging="720"/>
      </w:pPr>
      <w:r w:rsidRPr="001E3493">
        <w:t>175.</w:t>
      </w:r>
      <w:r w:rsidRPr="001E3493">
        <w:tab/>
        <w:t xml:space="preserve">Moise, P.A., et al., </w:t>
      </w:r>
      <w:r w:rsidRPr="001E3493">
        <w:rPr>
          <w:i/>
        </w:rPr>
        <w:t>Vancomycin in vitro bactericidal activity and its relationship to efficacy in clearance of methicillin-resistant Staphylococcus aureus bacteremia.</w:t>
      </w:r>
      <w:r w:rsidRPr="001E3493">
        <w:t xml:space="preserve"> Antimicrob Agents Chemother, 2007. </w:t>
      </w:r>
      <w:r w:rsidRPr="001E3493">
        <w:rPr>
          <w:b/>
        </w:rPr>
        <w:t>51</w:t>
      </w:r>
      <w:r w:rsidRPr="001E3493">
        <w:t>(7): p. 2582-6.</w:t>
      </w:r>
    </w:p>
    <w:p w14:paraId="7DBCA7F6" w14:textId="77777777" w:rsidR="00F07AF0" w:rsidRPr="001E3493" w:rsidRDefault="00F07AF0" w:rsidP="004410D8">
      <w:pPr>
        <w:pStyle w:val="EndNoteBibliography"/>
        <w:ind w:left="720" w:hanging="720"/>
      </w:pPr>
      <w:r w:rsidRPr="001E3493">
        <w:t>176.</w:t>
      </w:r>
      <w:r w:rsidRPr="001E3493">
        <w:tab/>
        <w:t xml:space="preserve">Alt Volker, J.F., Reinhard Schnettler, </w:t>
      </w:r>
      <w:r w:rsidRPr="001E3493">
        <w:rPr>
          <w:i/>
        </w:rPr>
        <w:t>Local Delivery of Antibiotics in the Surgical Treatment of Bone Infections.</w:t>
      </w:r>
      <w:r w:rsidRPr="001E3493">
        <w:t xml:space="preserve"> Techniques in orthopaedics, 2015. </w:t>
      </w:r>
      <w:r w:rsidRPr="001E3493">
        <w:rPr>
          <w:b/>
        </w:rPr>
        <w:t>30</w:t>
      </w:r>
      <w:r w:rsidRPr="001E3493">
        <w:t>(4): p. 230-235.</w:t>
      </w:r>
    </w:p>
    <w:p w14:paraId="2CD991FF" w14:textId="77777777" w:rsidR="00F07AF0" w:rsidRPr="001E3493" w:rsidRDefault="00F07AF0" w:rsidP="004410D8">
      <w:pPr>
        <w:pStyle w:val="EndNoteBibliography"/>
        <w:ind w:left="720" w:hanging="720"/>
      </w:pPr>
      <w:r w:rsidRPr="001E3493">
        <w:t>177.</w:t>
      </w:r>
      <w:r w:rsidRPr="001E3493">
        <w:tab/>
        <w:t xml:space="preserve">C. Andrew DeRyke, P., and Donald P. Alexander, BS, PharmD, </w:t>
      </w:r>
      <w:r w:rsidRPr="001E3493">
        <w:rPr>
          <w:i/>
        </w:rPr>
        <w:t xml:space="preserve">Optimizing Vancomycin Dosing Through Pharmacodynamic Assessment Targeting Area </w:t>
      </w:r>
      <w:r w:rsidRPr="001E3493">
        <w:rPr>
          <w:i/>
        </w:rPr>
        <w:lastRenderedPageBreak/>
        <w:t>Under the Concentration-Time Curve/Minimum Inhibitory Concentration.</w:t>
      </w:r>
      <w:r w:rsidRPr="001E3493">
        <w:t xml:space="preserve"> Hospital Pharmacy, 2009. </w:t>
      </w:r>
      <w:r w:rsidRPr="001E3493">
        <w:rPr>
          <w:b/>
        </w:rPr>
        <w:t>44</w:t>
      </w:r>
      <w:r w:rsidRPr="001E3493">
        <w:t>: p. 751–765.</w:t>
      </w:r>
    </w:p>
    <w:p w14:paraId="307EB9C3" w14:textId="77777777" w:rsidR="00F07AF0" w:rsidRPr="001E3493" w:rsidRDefault="00F07AF0" w:rsidP="004410D8">
      <w:pPr>
        <w:pStyle w:val="EndNoteBibliography"/>
        <w:ind w:left="720" w:hanging="720"/>
      </w:pPr>
      <w:r w:rsidRPr="001E3493">
        <w:t>178.</w:t>
      </w:r>
      <w:r w:rsidRPr="001E3493">
        <w:tab/>
        <w:t xml:space="preserve">Working, Z.M., et al., </w:t>
      </w:r>
      <w:r w:rsidRPr="001E3493">
        <w:rPr>
          <w:i/>
        </w:rPr>
        <w:t>Bone penetrance of locally administered vancomycin powder in a rat femur fracture model.</w:t>
      </w:r>
      <w:r w:rsidRPr="001E3493">
        <w:t xml:space="preserve"> Injury, 2017. </w:t>
      </w:r>
      <w:r w:rsidRPr="001E3493">
        <w:rPr>
          <w:b/>
        </w:rPr>
        <w:t>48</w:t>
      </w:r>
      <w:r w:rsidRPr="001E3493">
        <w:t>(7): p. 1459-1465.</w:t>
      </w:r>
    </w:p>
    <w:p w14:paraId="5CBA8339" w14:textId="77777777" w:rsidR="00F07AF0" w:rsidRPr="001E3493" w:rsidRDefault="00F07AF0" w:rsidP="004410D8">
      <w:pPr>
        <w:pStyle w:val="EndNoteBibliography"/>
        <w:ind w:left="720" w:hanging="720"/>
      </w:pPr>
      <w:r w:rsidRPr="001E3493">
        <w:t>179.</w:t>
      </w:r>
      <w:r w:rsidRPr="001E3493">
        <w:tab/>
        <w:t xml:space="preserve">Wu, P. and D.W. Grainger, </w:t>
      </w:r>
      <w:r w:rsidRPr="001E3493">
        <w:rPr>
          <w:i/>
        </w:rPr>
        <w:t>Drug/device combinations for local drug therapies and infection prophylaxis.</w:t>
      </w:r>
      <w:r w:rsidRPr="001E3493">
        <w:t xml:space="preserve"> Biomaterials, 2006. </w:t>
      </w:r>
      <w:r w:rsidRPr="001E3493">
        <w:rPr>
          <w:b/>
        </w:rPr>
        <w:t>27</w:t>
      </w:r>
      <w:r w:rsidRPr="001E3493">
        <w:t>(11): p. 2450-67.</w:t>
      </w:r>
    </w:p>
    <w:p w14:paraId="23B0D857" w14:textId="77777777" w:rsidR="00F07AF0" w:rsidRPr="001E3493" w:rsidRDefault="00F07AF0" w:rsidP="004410D8">
      <w:pPr>
        <w:pStyle w:val="EndNoteBibliography"/>
        <w:ind w:left="720" w:hanging="720"/>
      </w:pPr>
      <w:r w:rsidRPr="001E3493">
        <w:t>180.</w:t>
      </w:r>
      <w:r w:rsidRPr="001E3493">
        <w:tab/>
        <w:t xml:space="preserve">Shi, X., et al., </w:t>
      </w:r>
      <w:r w:rsidRPr="001E3493">
        <w:rPr>
          <w:i/>
        </w:rPr>
        <w:t>Comparing the efficacy of different antibiotic regimens on osteomyelitis: A network meta-analysis of animal studies.</w:t>
      </w:r>
      <w:r w:rsidRPr="001E3493">
        <w:t xml:space="preserve"> Front Med (Lausanne), 2022. </w:t>
      </w:r>
      <w:r w:rsidRPr="001E3493">
        <w:rPr>
          <w:b/>
        </w:rPr>
        <w:t>9</w:t>
      </w:r>
      <w:r w:rsidRPr="001E3493">
        <w:t>: p. 975666.</w:t>
      </w:r>
    </w:p>
    <w:p w14:paraId="1DEEE66A" w14:textId="77777777" w:rsidR="00F07AF0" w:rsidRPr="001E3493" w:rsidRDefault="00F07AF0" w:rsidP="004410D8">
      <w:pPr>
        <w:pStyle w:val="EndNoteBibliography"/>
        <w:ind w:left="720" w:hanging="720"/>
      </w:pPr>
      <w:r w:rsidRPr="001E3493">
        <w:t>181.</w:t>
      </w:r>
      <w:r w:rsidRPr="001E3493">
        <w:tab/>
        <w:t xml:space="preserve">Chung, Y.T., et al., </w:t>
      </w:r>
      <w:r w:rsidRPr="001E3493">
        <w:rPr>
          <w:i/>
        </w:rPr>
        <w:t>Early changes in skin surface temperature predict body temperature increases in patients with fever: A pilot study.</w:t>
      </w:r>
      <w:r w:rsidRPr="001E3493">
        <w:t xml:space="preserve"> Intensive Crit Care Nurs, 2024. </w:t>
      </w:r>
      <w:r w:rsidRPr="001E3493">
        <w:rPr>
          <w:b/>
        </w:rPr>
        <w:t>83</w:t>
      </w:r>
      <w:r w:rsidRPr="001E3493">
        <w:t>: p. 103652.</w:t>
      </w:r>
    </w:p>
    <w:p w14:paraId="2CD9E5CF" w14:textId="77777777" w:rsidR="00F07AF0" w:rsidRPr="001E3493" w:rsidRDefault="00F07AF0" w:rsidP="004410D8">
      <w:pPr>
        <w:pStyle w:val="EndNoteBibliography"/>
        <w:ind w:left="720" w:hanging="720"/>
      </w:pPr>
      <w:r w:rsidRPr="001E3493">
        <w:t>182.</w:t>
      </w:r>
      <w:r w:rsidRPr="001E3493">
        <w:tab/>
        <w:t xml:space="preserve">Farhan, N. and S. Jeffery, </w:t>
      </w:r>
      <w:r w:rsidRPr="001E3493">
        <w:rPr>
          <w:i/>
        </w:rPr>
        <w:t>Utility of MolecuLight i:X for Managing Bacterial Burden in Pediatric Burns.</w:t>
      </w:r>
      <w:r w:rsidRPr="001E3493">
        <w:t xml:space="preserve"> J Burn Care Res, 2020. </w:t>
      </w:r>
      <w:r w:rsidRPr="001E3493">
        <w:rPr>
          <w:b/>
        </w:rPr>
        <w:t>41</w:t>
      </w:r>
      <w:r w:rsidRPr="001E3493">
        <w:t>(2): p. 328-338.</w:t>
      </w:r>
    </w:p>
    <w:p w14:paraId="79CFD830" w14:textId="77777777" w:rsidR="00F07AF0" w:rsidRPr="001E3493" w:rsidRDefault="00F07AF0" w:rsidP="004410D8">
      <w:pPr>
        <w:pStyle w:val="EndNoteBibliography"/>
        <w:ind w:left="720" w:hanging="720"/>
      </w:pPr>
      <w:r w:rsidRPr="001E3493">
        <w:t>183.</w:t>
      </w:r>
      <w:r w:rsidRPr="001E3493">
        <w:tab/>
        <w:t xml:space="preserve">Blumenthal, E. and S.L.A. Jeffery, </w:t>
      </w:r>
      <w:r w:rsidRPr="001E3493">
        <w:rPr>
          <w:i/>
        </w:rPr>
        <w:t>The Use of the MolecuLight i:X in Managing Burns: A Pilot Study.</w:t>
      </w:r>
      <w:r w:rsidRPr="001E3493">
        <w:t xml:space="preserve"> J Burn Care Res, 2018. </w:t>
      </w:r>
      <w:r w:rsidRPr="001E3493">
        <w:rPr>
          <w:b/>
        </w:rPr>
        <w:t>39</w:t>
      </w:r>
      <w:r w:rsidRPr="001E3493">
        <w:t>(1): p. 154-161.</w:t>
      </w:r>
    </w:p>
    <w:p w14:paraId="0E385EB5" w14:textId="77777777" w:rsidR="00F07AF0" w:rsidRPr="001E3493" w:rsidRDefault="00F07AF0" w:rsidP="004410D8">
      <w:pPr>
        <w:pStyle w:val="EndNoteBibliography"/>
        <w:ind w:left="720" w:hanging="720"/>
      </w:pPr>
      <w:r w:rsidRPr="001E3493">
        <w:t>184.</w:t>
      </w:r>
      <w:r w:rsidRPr="001E3493">
        <w:tab/>
        <w:t xml:space="preserve">Rennie, M.Y., et al., </w:t>
      </w:r>
      <w:r w:rsidRPr="001E3493">
        <w:rPr>
          <w:i/>
        </w:rPr>
        <w:t>Understanding Real-Time Fluorescence Signals from Bacteria and Wound Tissues Observed with the MolecuLight i:X(TM).</w:t>
      </w:r>
      <w:r w:rsidRPr="001E3493">
        <w:t xml:space="preserve"> Diagnostics (Basel), 2019. </w:t>
      </w:r>
      <w:r w:rsidRPr="001E3493">
        <w:rPr>
          <w:b/>
        </w:rPr>
        <w:t>9</w:t>
      </w:r>
      <w:r w:rsidRPr="001E3493">
        <w:t>(1).</w:t>
      </w:r>
    </w:p>
    <w:p w14:paraId="20988B1B" w14:textId="30A03C5C" w:rsidR="008F2A6C" w:rsidRPr="001E3493" w:rsidRDefault="00080AA4" w:rsidP="004410D8">
      <w:pPr>
        <w:numPr>
          <w:ilvl w:val="12"/>
          <w:numId w:val="0"/>
        </w:numPr>
        <w:tabs>
          <w:tab w:val="left" w:pos="-1080"/>
          <w:tab w:val="left" w:pos="-720"/>
          <w:tab w:val="left" w:pos="0"/>
          <w:tab w:val="left" w:pos="720"/>
          <w:tab w:val="left" w:pos="144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s>
      </w:pPr>
      <w:r w:rsidRPr="001E3493">
        <w:fldChar w:fldCharType="end"/>
      </w:r>
      <w:bookmarkStart w:id="118" w:name="_Toc420995912"/>
      <w:bookmarkStart w:id="119" w:name="_Toc422997499"/>
    </w:p>
    <w:p w14:paraId="7F15E75C" w14:textId="77777777" w:rsidR="001B1DD5" w:rsidRPr="001E3493" w:rsidRDefault="001B1DD5">
      <w:pPr>
        <w:rPr>
          <w:b/>
          <w:caps/>
          <w:color w:val="000000" w:themeColor="text1"/>
        </w:rPr>
      </w:pPr>
      <w:bookmarkStart w:id="120" w:name="_Toc427156484"/>
      <w:r w:rsidRPr="001E3493">
        <w:br w:type="page"/>
      </w:r>
    </w:p>
    <w:p w14:paraId="32B7F9C7" w14:textId="77777777" w:rsidR="0023524D" w:rsidRPr="001E3493" w:rsidRDefault="0023524D" w:rsidP="00D90E51">
      <w:pPr>
        <w:pStyle w:val="Heading2"/>
      </w:pPr>
      <w:bookmarkStart w:id="121" w:name="_Hlk189560413"/>
      <w:bookmarkStart w:id="122" w:name="_Toc195707723"/>
      <w:bookmarkEnd w:id="121"/>
      <w:r w:rsidRPr="001E3493">
        <w:lastRenderedPageBreak/>
        <w:t>APPENDIX</w:t>
      </w:r>
      <w:bookmarkEnd w:id="122"/>
    </w:p>
    <w:p w14:paraId="56F61AD6" w14:textId="77777777" w:rsidR="0023524D" w:rsidRPr="001E3493" w:rsidRDefault="0023524D" w:rsidP="00DB2214">
      <w:pPr>
        <w:pStyle w:val="Heading3"/>
      </w:pPr>
      <w:r w:rsidRPr="001E3493">
        <w:t>Goat model – Illustrations</w:t>
      </w:r>
    </w:p>
    <w:p w14:paraId="3A7071E3" w14:textId="69AA7310" w:rsidR="0023524D" w:rsidRPr="001E3493" w:rsidRDefault="00F62BC1" w:rsidP="00B46408">
      <w:pPr>
        <w:pStyle w:val="Caption"/>
      </w:pPr>
      <w:r w:rsidRPr="001E3493">
        <w:rPr>
          <w:noProof/>
        </w:rPr>
        <mc:AlternateContent>
          <mc:Choice Requires="wps">
            <w:drawing>
              <wp:anchor distT="0" distB="0" distL="114300" distR="114300" simplePos="0" relativeHeight="251666432" behindDoc="0" locked="0" layoutInCell="1" allowOverlap="1" wp14:anchorId="5595F2AF" wp14:editId="4B0D1111">
                <wp:simplePos x="0" y="0"/>
                <wp:positionH relativeFrom="margin">
                  <wp:align>right</wp:align>
                </wp:positionH>
                <wp:positionV relativeFrom="paragraph">
                  <wp:posOffset>2566035</wp:posOffset>
                </wp:positionV>
                <wp:extent cx="240665" cy="243205"/>
                <wp:effectExtent l="0" t="0" r="26035" b="23495"/>
                <wp:wrapNone/>
                <wp:docPr id="798" name="Text Box 798"/>
                <wp:cNvGraphicFramePr/>
                <a:graphic xmlns:a="http://schemas.openxmlformats.org/drawingml/2006/main">
                  <a:graphicData uri="http://schemas.microsoft.com/office/word/2010/wordprocessingShape">
                    <wps:wsp>
                      <wps:cNvSpPr txBox="1"/>
                      <wps:spPr>
                        <a:xfrm>
                          <a:off x="0" y="0"/>
                          <a:ext cx="240665" cy="243205"/>
                        </a:xfrm>
                        <a:prstGeom prst="rect">
                          <a:avLst/>
                        </a:prstGeom>
                        <a:solidFill>
                          <a:schemeClr val="lt1"/>
                        </a:solidFill>
                        <a:ln w="6350">
                          <a:solidFill>
                            <a:prstClr val="black"/>
                          </a:solidFill>
                        </a:ln>
                      </wps:spPr>
                      <wps:txbx>
                        <w:txbxContent>
                          <w:p w14:paraId="5640F2EA" w14:textId="77777777" w:rsidR="0023524D" w:rsidRPr="001923F5" w:rsidRDefault="0023524D" w:rsidP="001B735E">
                            <w:pPr>
                              <w:rPr>
                                <w:sz w:val="16"/>
                                <w:szCs w:val="16"/>
                              </w:rPr>
                            </w:pPr>
                            <w:r w:rsidRPr="001923F5">
                              <w:rPr>
                                <w:sz w:val="16"/>
                                <w:szCs w:val="16"/>
                              </w:rPr>
                              <w:t>3</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595F2AF" id="Text Box 798" o:spid="_x0000_s1027" type="#_x0000_t202" style="position:absolute;margin-left:-32.25pt;margin-top:202.05pt;width:18.95pt;height:19.15pt;z-index:251666432;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gvw3OQIAAIIEAAAOAAAAZHJzL2Uyb0RvYy54bWysVE1v2zAMvQ/YfxB0X+y4SbYZcYosRYYB&#10;RVsgHXpWZCk2JouapMTOfv0o2flot9Owi0yJ1BP5+Oj5bdcochDW1aALOh6llAjNoaz1rqDfn9cf&#10;PlHiPNMlU6BFQY/C0dvF+3fz1uQigwpUKSxBEO3y1hS08t7kSeJ4JRrmRmCERqcE2zCPW7tLSsta&#10;RG9UkqXpLGnBlsYCF87h6V3vpIuIL6Xg/lFKJzxRBcXcfFxtXLdhTRZzlu8sM1XNhzTYP2TRsFrj&#10;o2eoO+YZ2dv6D6im5hYcSD/i0CQgZc1FrAGrGadvqtlUzIhYC5LjzJkm9/9g+cNhY54s8d0X6LCB&#10;gZDWuNzhYaink7YJX8yUoB8pPJ5pE50nHA+zSTqbTSnh6MomN1k6DSjJ5bKxzn8V0JBgFNRiVyJZ&#10;7HDvfB96CglvOVB1ua6VipugBLFSlhwY9lD5mCKCv4pSmrQFnd1M0wj8yhegz/e3ivEfQ3pXUYin&#10;NOZ8KT1Yvtt2pC6vaNlCeUS2LPRCcoava4S/Z84/MYvKQYJwGvwjLlIB5gSDRUkF9tffzkM8NhS9&#10;lLSoxIK6n3tmBSXqm8ZWfx5PJkG6cTOZfsxwY68922uP3jcrQKLGOHeGRzPEe3UypYXmBYdmGV5F&#10;F9Mc3y6oP5kr388HDh0Xy2UMQrEa5u/1xvAAHRoTaH3uXpg1Q1s96uEBTppl+Zvu9rHhpobl3oOs&#10;Y+sDzz2rA/0o9CieYSjDJF3vY9Tl17H4DQAA//8DAFBLAwQUAAYACAAAACEAbIMQdNsAAAAHAQAA&#10;DwAAAGRycy9kb3ducmV2LnhtbEyPwU7DMBBE70j8g7VI3KjTEkEa4lSAChdOLYjzNt46FvE6st00&#10;/D3mBMedGc28bTazG8REIVrPCpaLAgRx57Vlo+Dj/eWmAhETssbBMyn4pgib9vKiwVr7M+9o2icj&#10;cgnHGhX0KY21lLHryWFc+JE4e0cfHKZ8BiN1wHMud4NcFcWddGg5L/Q40nNP3df+5BRsn8zadBWG&#10;fltpa6f58/hmXpW6vpofH0AkmtNfGH7xMzq0mengT6yjGBTkR5KCsiiXILJ9e78GcchCuSpBto38&#10;z9/+AAAA//8DAFBLAQItABQABgAIAAAAIQC2gziS/gAAAOEBAAATAAAAAAAAAAAAAAAAAAAAAABb&#10;Q29udGVudF9UeXBlc10ueG1sUEsBAi0AFAAGAAgAAAAhADj9If/WAAAAlAEAAAsAAAAAAAAAAAAA&#10;AAAALwEAAF9yZWxzLy5yZWxzUEsBAi0AFAAGAAgAAAAhAPGC/Dc5AgAAggQAAA4AAAAAAAAAAAAA&#10;AAAALgIAAGRycy9lMm9Eb2MueG1sUEsBAi0AFAAGAAgAAAAhAGyDEHTbAAAABwEAAA8AAAAAAAAA&#10;AAAAAAAAkwQAAGRycy9kb3ducmV2LnhtbFBLBQYAAAAABAAEAPMAAACbBQAAAAA=&#10;" fillcolor="white [3201]" strokeweight=".5pt">
                <v:textbox>
                  <w:txbxContent>
                    <w:p w14:paraId="5640F2EA" w14:textId="77777777" w:rsidR="0023524D" w:rsidRPr="001923F5" w:rsidRDefault="0023524D" w:rsidP="001B735E">
                      <w:pPr>
                        <w:rPr>
                          <w:sz w:val="16"/>
                          <w:szCs w:val="16"/>
                        </w:rPr>
                      </w:pPr>
                      <w:r w:rsidRPr="001923F5">
                        <w:rPr>
                          <w:sz w:val="16"/>
                          <w:szCs w:val="16"/>
                        </w:rPr>
                        <w:t>3</w:t>
                      </w:r>
                    </w:p>
                  </w:txbxContent>
                </v:textbox>
                <w10:wrap anchorx="margin"/>
              </v:shape>
            </w:pict>
          </mc:Fallback>
        </mc:AlternateContent>
      </w:r>
      <w:r w:rsidRPr="001E3493">
        <w:rPr>
          <w:noProof/>
        </w:rPr>
        <mc:AlternateContent>
          <mc:Choice Requires="wps">
            <w:drawing>
              <wp:anchor distT="0" distB="0" distL="114300" distR="114300" simplePos="0" relativeHeight="251665408" behindDoc="0" locked="0" layoutInCell="1" allowOverlap="1" wp14:anchorId="7B7E0298" wp14:editId="0889CE6F">
                <wp:simplePos x="0" y="0"/>
                <wp:positionH relativeFrom="column">
                  <wp:posOffset>3419475</wp:posOffset>
                </wp:positionH>
                <wp:positionV relativeFrom="paragraph">
                  <wp:posOffset>2585085</wp:posOffset>
                </wp:positionV>
                <wp:extent cx="231140" cy="233680"/>
                <wp:effectExtent l="0" t="0" r="16510" b="13970"/>
                <wp:wrapNone/>
                <wp:docPr id="797" name="Text Box 797"/>
                <wp:cNvGraphicFramePr/>
                <a:graphic xmlns:a="http://schemas.openxmlformats.org/drawingml/2006/main">
                  <a:graphicData uri="http://schemas.microsoft.com/office/word/2010/wordprocessingShape">
                    <wps:wsp>
                      <wps:cNvSpPr txBox="1"/>
                      <wps:spPr>
                        <a:xfrm>
                          <a:off x="0" y="0"/>
                          <a:ext cx="231140" cy="233680"/>
                        </a:xfrm>
                        <a:prstGeom prst="rect">
                          <a:avLst/>
                        </a:prstGeom>
                        <a:solidFill>
                          <a:schemeClr val="lt1"/>
                        </a:solidFill>
                        <a:ln w="6350">
                          <a:solidFill>
                            <a:prstClr val="black"/>
                          </a:solidFill>
                        </a:ln>
                      </wps:spPr>
                      <wps:txbx>
                        <w:txbxContent>
                          <w:p w14:paraId="01DF71D5" w14:textId="77777777" w:rsidR="0023524D" w:rsidRPr="001923F5" w:rsidRDefault="0023524D" w:rsidP="001B735E">
                            <w:pPr>
                              <w:rPr>
                                <w:sz w:val="16"/>
                                <w:szCs w:val="16"/>
                              </w:rPr>
                            </w:pPr>
                            <w:r w:rsidRPr="001923F5">
                              <w:rPr>
                                <w:sz w:val="16"/>
                                <w:szCs w:val="16"/>
                              </w:rPr>
                              <w:t>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B7E0298" id="Text Box 797" o:spid="_x0000_s1028" type="#_x0000_t202" style="position:absolute;margin-left:269.25pt;margin-top:203.55pt;width:18.2pt;height:18.4pt;z-index:25166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UDPbOQIAAIIEAAAOAAAAZHJzL2Uyb0RvYy54bWysVE1v2zAMvQ/YfxB0XxwnadYacYosRYYB&#10;RVsgHXpWZCkWJouapMTOfv0o5bvbadhFJkXqkXwkPbnvGk22wnkFpqR5r0+JMBwqZdYl/f66+HRL&#10;iQ/MVEyDESXdCU/vpx8/TFpbiAHUoCvhCIIYX7S2pHUItsgyz2vRMN8DKwwaJbiGBVTdOqscaxG9&#10;0dmg3x9nLbjKOuDCe7x92BvpNOFLKXh4ltKLQHRJMbeQTpfOVTyz6YQVa8dsrfghDfYPWTRMGQx6&#10;gnpggZGNU39ANYo78CBDj0OTgZSKi1QDVpP331WzrJkVqRYkx9sTTf7/wfKn7dK+OBK6L9BhAyMh&#10;rfWFx8tYTyddE7+YKUE7Urg70Sa6QDheDoZ5PkILR9NgOBzfJlqz82PrfPgqoCFRKKnDriSy2PbR&#10;BwyIrkeXGMuDVtVCaZ2UOAlirh3ZMuyhDilFfHHlpQ1pSzoe3vQT8JUtQp/erzTjP2KR1wioaYOX&#10;59KjFLpVR1SFVR1pWUG1Q7Yc7AfJW75QCP/IfHhhDicHacBtCM94SA2YExwkSmpwv/52H/2xoWil&#10;pMVJLKn/uWFOUKK/GWz1XT6K7IakjG4+D1Bxl5bVpcVsmjkgUTnuneVJjP5BH0XpoHnDpZnFqGhi&#10;hmPskoajOA/7/cCl42I2S044rJaFR7O0PELHxkRaX7s35uyhrQHn4QmOM8uKd93d+8aXBmabAFKl&#10;1kee96we6MdBT905LGXcpEs9eZ1/HdPfAAAA//8DAFBLAwQUAAYACAAAACEA0eIysd8AAAALAQAA&#10;DwAAAGRycy9kb3ducmV2LnhtbEyPwU7DMAyG70i8Q2Qkbiwda1nbNZ0ADS6cGIiz12RJtMapmqwr&#10;b084wdH2p9/f32xn17NJjcF6ErBcZMAUdV5a0gI+P17uSmAhIknsPSkB3yrAtr2+arCW/kLvatpH&#10;zVIIhRoFmBiHmvPQGeUwLPygKN2OfnQY0zhqLke8pHDX8/sse+AOLaUPBgf1bFR32p+dgN2TrnRX&#10;4mh2pbR2mr+Ob/pViNub+XEDLKo5/sHwq5/UoU1OB38mGVgvoFiVRUIF5Nl6CSwRxTqvgB3SJl9V&#10;wNuG/+/Q/gAAAP//AwBQSwECLQAUAAYACAAAACEAtoM4kv4AAADhAQAAEwAAAAAAAAAAAAAAAAAA&#10;AAAAW0NvbnRlbnRfVHlwZXNdLnhtbFBLAQItABQABgAIAAAAIQA4/SH/1gAAAJQBAAALAAAAAAAA&#10;AAAAAAAAAC8BAABfcmVscy8ucmVsc1BLAQItABQABgAIAAAAIQCEUDPbOQIAAIIEAAAOAAAAAAAA&#10;AAAAAAAAAC4CAABkcnMvZTJvRG9jLnhtbFBLAQItABQABgAIAAAAIQDR4jKx3wAAAAsBAAAPAAAA&#10;AAAAAAAAAAAAAJMEAABkcnMvZG93bnJldi54bWxQSwUGAAAAAAQABADzAAAAnwUAAAAA&#10;" fillcolor="white [3201]" strokeweight=".5pt">
                <v:textbox>
                  <w:txbxContent>
                    <w:p w14:paraId="01DF71D5" w14:textId="77777777" w:rsidR="0023524D" w:rsidRPr="001923F5" w:rsidRDefault="0023524D" w:rsidP="001B735E">
                      <w:pPr>
                        <w:rPr>
                          <w:sz w:val="16"/>
                          <w:szCs w:val="16"/>
                        </w:rPr>
                      </w:pPr>
                      <w:r w:rsidRPr="001923F5">
                        <w:rPr>
                          <w:sz w:val="16"/>
                          <w:szCs w:val="16"/>
                        </w:rPr>
                        <w:t>2</w:t>
                      </w:r>
                    </w:p>
                  </w:txbxContent>
                </v:textbox>
              </v:shape>
            </w:pict>
          </mc:Fallback>
        </mc:AlternateContent>
      </w:r>
      <w:r w:rsidRPr="001E3493">
        <w:rPr>
          <w:noProof/>
        </w:rPr>
        <mc:AlternateContent>
          <mc:Choice Requires="wps">
            <w:drawing>
              <wp:anchor distT="0" distB="0" distL="114300" distR="114300" simplePos="0" relativeHeight="251664384" behindDoc="0" locked="0" layoutInCell="1" allowOverlap="1" wp14:anchorId="695A6AE2" wp14:editId="7F086A8F">
                <wp:simplePos x="0" y="0"/>
                <wp:positionH relativeFrom="column">
                  <wp:posOffset>1571625</wp:posOffset>
                </wp:positionH>
                <wp:positionV relativeFrom="paragraph">
                  <wp:posOffset>2575560</wp:posOffset>
                </wp:positionV>
                <wp:extent cx="250190" cy="243205"/>
                <wp:effectExtent l="0" t="0" r="16510" b="23495"/>
                <wp:wrapNone/>
                <wp:docPr id="796" name="Text Box 796"/>
                <wp:cNvGraphicFramePr/>
                <a:graphic xmlns:a="http://schemas.openxmlformats.org/drawingml/2006/main">
                  <a:graphicData uri="http://schemas.microsoft.com/office/word/2010/wordprocessingShape">
                    <wps:wsp>
                      <wps:cNvSpPr txBox="1"/>
                      <wps:spPr>
                        <a:xfrm>
                          <a:off x="0" y="0"/>
                          <a:ext cx="250190" cy="243205"/>
                        </a:xfrm>
                        <a:prstGeom prst="rect">
                          <a:avLst/>
                        </a:prstGeom>
                        <a:solidFill>
                          <a:schemeClr val="lt1"/>
                        </a:solidFill>
                        <a:ln w="6350">
                          <a:solidFill>
                            <a:prstClr val="black"/>
                          </a:solidFill>
                        </a:ln>
                      </wps:spPr>
                      <wps:txbx>
                        <w:txbxContent>
                          <w:p w14:paraId="7CC7A377" w14:textId="77777777" w:rsidR="0023524D" w:rsidRPr="001923F5" w:rsidRDefault="0023524D" w:rsidP="001B735E">
                            <w:pPr>
                              <w:rPr>
                                <w:sz w:val="16"/>
                                <w:szCs w:val="16"/>
                              </w:rPr>
                            </w:pPr>
                            <w:r w:rsidRPr="001923F5">
                              <w:rPr>
                                <w:sz w:val="16"/>
                                <w:szCs w:val="16"/>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95A6AE2" id="Text Box 796" o:spid="_x0000_s1029" type="#_x0000_t202" style="position:absolute;margin-left:123.75pt;margin-top:202.8pt;width:19.7pt;height:19.15pt;z-index:25166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A2sOwIAAIIEAAAOAAAAZHJzL2Uyb0RvYy54bWysVE1v2zAMvQ/YfxB0X+w4SdcacYosRYYB&#10;QVsgHXpWZCkxJouapMTOfv0o2flot9Owi0yJ1BP5+OjpfVsrchDWVaALOhyklAjNoaz0tqDfX5af&#10;bilxnumSKdCioEfh6P3s44dpY3KRwQ5UKSxBEO3yxhR0573Jk8TxnaiZG4ARGp0SbM08bu02KS1r&#10;EL1WSZamN0kDtjQWuHAOTx86J51FfCkF909SOuGJKijm5uNq47oJazKbsnxrmdlVvE+D/UMWNas0&#10;PnqGemCekb2t/oCqK27BgfQDDnUCUlZcxBqwmmH6rpr1jhkRa0FynDnT5P4fLH88rM2zJb79Ai02&#10;MBDSGJc7PAz1tNLW4YuZEvQjhcczbaL1hONhNkmHd+jh6MrGoyydBJTkctlY578KqEkwCmqxK5Es&#10;dlg534WeQsJbDlRVLiul4iYoQSyUJQeGPVQ+pojgb6KUJk1Bb0aTNAK/8QXo8/2NYvxHn95VFOIp&#10;jTlfSg+WbzctqcqCjk60bKA8IlsWOiE5w5cVwq+Y88/MonKQBpwG/4SLVIA5QW9RsgP762/nIR4b&#10;il5KGlRiQd3PPbOCEvVNY6vvhuNxkG7cjCefM9zYa8/m2qP39QKQqCHOneHRDPFenUxpoX7FoZmH&#10;V9HFNMe3C+pP5sJ384FDx8V8HoNQrIb5lV4bHqBDYwKtL+0rs6Zvq0c9PMJJsyx/190uNtzUMN97&#10;kFVsfeC5Y7WnH4UexdMPZZik632Muvw6Zr8BAAD//wMAUEsDBBQABgAIAAAAIQDyz8e03wAAAAsB&#10;AAAPAAAAZHJzL2Rvd25yZXYueG1sTI/BTsMwDIbvSLxDZCRuLKV0pS1NJ0CDy04MxNlrsiSicaom&#10;68rbE05wtP3p9/e3m8UNbFZTsJ4E3K4yYIp6Ly1pAR/vLzcVsBCRJA6elIBvFWDTXV602Eh/pjc1&#10;76NmKYRCgwJMjGPDeeiNchhWflSUbkc/OYxpnDSXE55TuBt4nmUld2gpfTA4qmej+q/9yQnYPula&#10;9xVOZltJa+fl87jTr0JcXy2PD8CiWuIfDL/6SR265HTwJ5KBDQLy4n6dUAFFti6BJSKvyhrYIW2K&#10;uxp41/L/HbofAAAA//8DAFBLAQItABQABgAIAAAAIQC2gziS/gAAAOEBAAATAAAAAAAAAAAAAAAA&#10;AAAAAABbQ29udGVudF9UeXBlc10ueG1sUEsBAi0AFAAGAAgAAAAhADj9If/WAAAAlAEAAAsAAAAA&#10;AAAAAAAAAAAALwEAAF9yZWxzLy5yZWxzUEsBAi0AFAAGAAgAAAAhALn8Daw7AgAAggQAAA4AAAAA&#10;AAAAAAAAAAAALgIAAGRycy9lMm9Eb2MueG1sUEsBAi0AFAAGAAgAAAAhAPLPx7TfAAAACwEAAA8A&#10;AAAAAAAAAAAAAAAAlQQAAGRycy9kb3ducmV2LnhtbFBLBQYAAAAABAAEAPMAAAChBQAAAAA=&#10;" fillcolor="white [3201]" strokeweight=".5pt">
                <v:textbox>
                  <w:txbxContent>
                    <w:p w14:paraId="7CC7A377" w14:textId="77777777" w:rsidR="0023524D" w:rsidRPr="001923F5" w:rsidRDefault="0023524D" w:rsidP="001B735E">
                      <w:pPr>
                        <w:rPr>
                          <w:sz w:val="16"/>
                          <w:szCs w:val="16"/>
                        </w:rPr>
                      </w:pPr>
                      <w:r w:rsidRPr="001923F5">
                        <w:rPr>
                          <w:sz w:val="16"/>
                          <w:szCs w:val="16"/>
                        </w:rPr>
                        <w:t>1</w:t>
                      </w:r>
                    </w:p>
                  </w:txbxContent>
                </v:textbox>
              </v:shape>
            </w:pict>
          </mc:Fallback>
        </mc:AlternateContent>
      </w:r>
      <w:r w:rsidR="00664B03" w:rsidRPr="001E3493">
        <w:t>1. Scaffold implantation; 2. Anesthesia recovery; 3: Fluorescence imaging data collection</w:t>
      </w:r>
    </w:p>
    <w:tbl>
      <w:tblPr>
        <w:tblStyle w:val="TableGrid"/>
        <w:tblW w:w="0" w:type="auto"/>
        <w:tblLook w:val="04A0" w:firstRow="1" w:lastRow="0" w:firstColumn="1" w:lastColumn="0" w:noHBand="0" w:noVBand="1"/>
      </w:tblPr>
      <w:tblGrid>
        <w:gridCol w:w="2886"/>
        <w:gridCol w:w="2879"/>
        <w:gridCol w:w="2865"/>
      </w:tblGrid>
      <w:tr w:rsidR="0076618D" w:rsidRPr="001E3493" w14:paraId="051BA558" w14:textId="77777777" w:rsidTr="0076618D">
        <w:trPr>
          <w:trHeight w:val="2090"/>
        </w:trPr>
        <w:tc>
          <w:tcPr>
            <w:tcW w:w="2830" w:type="dxa"/>
          </w:tcPr>
          <w:p w14:paraId="06CDEBC2" w14:textId="7F72C469" w:rsidR="0023524D" w:rsidRPr="001E3493" w:rsidRDefault="0023524D" w:rsidP="00F62BC1">
            <w:pPr>
              <w:spacing w:line="240" w:lineRule="auto"/>
            </w:pPr>
            <w:r w:rsidRPr="001E3493">
              <w:rPr>
                <w:noProof/>
              </w:rPr>
              <w:drawing>
                <wp:inline distT="0" distB="0" distL="0" distR="0" wp14:anchorId="4686199E" wp14:editId="5EB4DD22">
                  <wp:extent cx="1871661" cy="2495550"/>
                  <wp:effectExtent l="0" t="0" r="0" b="0"/>
                  <wp:docPr id="799" name="Picture 7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6" name="Picture 786"/>
                          <pic:cNvPicPr/>
                        </pic:nvPicPr>
                        <pic:blipFill rotWithShape="1">
                          <a:blip r:embed="rId51" cstate="print">
                            <a:extLst>
                              <a:ext uri="{28A0092B-C50C-407E-A947-70E740481C1C}">
                                <a14:useLocalDpi xmlns:a14="http://schemas.microsoft.com/office/drawing/2010/main" val="0"/>
                              </a:ext>
                            </a:extLst>
                          </a:blip>
                          <a:srcRect l="5156" t="5156"/>
                          <a:stretch/>
                        </pic:blipFill>
                        <pic:spPr>
                          <a:xfrm>
                            <a:off x="0" y="0"/>
                            <a:ext cx="1883045" cy="2510729"/>
                          </a:xfrm>
                          <a:prstGeom prst="rect">
                            <a:avLst/>
                          </a:prstGeom>
                        </pic:spPr>
                      </pic:pic>
                    </a:graphicData>
                  </a:graphic>
                </wp:inline>
              </w:drawing>
            </w:r>
          </w:p>
        </w:tc>
        <w:tc>
          <w:tcPr>
            <w:tcW w:w="2864" w:type="dxa"/>
          </w:tcPr>
          <w:p w14:paraId="24DA203C" w14:textId="51C2EECD" w:rsidR="0023524D" w:rsidRPr="001E3493" w:rsidRDefault="0023524D" w:rsidP="00F62BC1">
            <w:pPr>
              <w:spacing w:line="240" w:lineRule="auto"/>
            </w:pPr>
            <w:r w:rsidRPr="001E3493">
              <w:rPr>
                <w:noProof/>
              </w:rPr>
              <w:drawing>
                <wp:inline distT="0" distB="0" distL="0" distR="0" wp14:anchorId="42661A1A" wp14:editId="059F7C0C">
                  <wp:extent cx="2478106" cy="1859904"/>
                  <wp:effectExtent l="4445" t="0" r="3175" b="3175"/>
                  <wp:docPr id="800" name="Picture 8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rotWithShape="1">
                          <a:blip r:embed="rId52" cstate="print">
                            <a:extLst>
                              <a:ext uri="{28A0092B-C50C-407E-A947-70E740481C1C}">
                                <a14:useLocalDpi xmlns:a14="http://schemas.microsoft.com/office/drawing/2010/main" val="0"/>
                              </a:ext>
                            </a:extLst>
                          </a:blip>
                          <a:srcRect l="14207" t="15380" r="12762" b="11589"/>
                          <a:stretch/>
                        </pic:blipFill>
                        <pic:spPr bwMode="auto">
                          <a:xfrm rot="5400000">
                            <a:off x="0" y="0"/>
                            <a:ext cx="2489714" cy="1868616"/>
                          </a:xfrm>
                          <a:prstGeom prst="rect">
                            <a:avLst/>
                          </a:prstGeom>
                          <a:noFill/>
                          <a:ln>
                            <a:noFill/>
                          </a:ln>
                        </pic:spPr>
                      </pic:pic>
                    </a:graphicData>
                  </a:graphic>
                </wp:inline>
              </w:drawing>
            </w:r>
          </w:p>
        </w:tc>
        <w:tc>
          <w:tcPr>
            <w:tcW w:w="2830" w:type="dxa"/>
          </w:tcPr>
          <w:p w14:paraId="5F135E75" w14:textId="00D44011" w:rsidR="0023524D" w:rsidRPr="001E3493" w:rsidRDefault="0023524D" w:rsidP="00F62BC1">
            <w:pPr>
              <w:keepNext/>
              <w:spacing w:line="240" w:lineRule="auto"/>
            </w:pPr>
            <w:r w:rsidRPr="001E3493">
              <w:rPr>
                <w:noProof/>
              </w:rPr>
              <w:drawing>
                <wp:inline distT="0" distB="0" distL="0" distR="0" wp14:anchorId="38E1C48D" wp14:editId="2CE0F8CB">
                  <wp:extent cx="1856781" cy="2476500"/>
                  <wp:effectExtent l="0" t="0" r="0" b="0"/>
                  <wp:docPr id="801" name="Picture 8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rotWithShape="1">
                          <a:blip r:embed="rId53" cstate="print">
                            <a:extLst>
                              <a:ext uri="{28A0092B-C50C-407E-A947-70E740481C1C}">
                                <a14:useLocalDpi xmlns:a14="http://schemas.microsoft.com/office/drawing/2010/main" val="0"/>
                              </a:ext>
                            </a:extLst>
                          </a:blip>
                          <a:srcRect l="16337" t="961" r="8019" b="23395"/>
                          <a:stretch/>
                        </pic:blipFill>
                        <pic:spPr bwMode="auto">
                          <a:xfrm>
                            <a:off x="0" y="0"/>
                            <a:ext cx="1868178" cy="2491701"/>
                          </a:xfrm>
                          <a:prstGeom prst="rect">
                            <a:avLst/>
                          </a:prstGeom>
                          <a:noFill/>
                          <a:ln>
                            <a:noFill/>
                          </a:ln>
                        </pic:spPr>
                      </pic:pic>
                    </a:graphicData>
                  </a:graphic>
                </wp:inline>
              </w:drawing>
            </w:r>
          </w:p>
        </w:tc>
      </w:tr>
    </w:tbl>
    <w:p w14:paraId="17DA7242" w14:textId="525142FB" w:rsidR="00F67D9A" w:rsidRDefault="0023524D" w:rsidP="00B46408">
      <w:pPr>
        <w:pStyle w:val="Caption"/>
      </w:pPr>
      <w:bookmarkStart w:id="123" w:name="_Toc195707629"/>
      <w:r w:rsidRPr="001E3493">
        <w:t xml:space="preserve">Figure </w:t>
      </w:r>
      <w:fldSimple w:instr=" SEQ Figure \* ARABIC ">
        <w:r w:rsidR="00056F45">
          <w:rPr>
            <w:noProof/>
          </w:rPr>
          <w:t>21</w:t>
        </w:r>
      </w:fldSimple>
      <w:r w:rsidRPr="001E3493">
        <w:t>: Overall Procedures</w:t>
      </w:r>
      <w:bookmarkEnd w:id="123"/>
      <w:r w:rsidR="00B533F5" w:rsidRPr="001E3493">
        <w:t xml:space="preserve"> </w:t>
      </w:r>
    </w:p>
    <w:p w14:paraId="08D3BE02" w14:textId="77777777" w:rsidR="00F62BC1" w:rsidRPr="00F62BC1" w:rsidRDefault="00F62BC1" w:rsidP="00F62BC1"/>
    <w:p w14:paraId="2E778915" w14:textId="4DCD51EF" w:rsidR="006E7EB1" w:rsidRPr="001E3493" w:rsidRDefault="00C648E5" w:rsidP="006E7EB1">
      <w:r w:rsidRPr="001E3493">
        <w:rPr>
          <w:noProof/>
        </w:rPr>
        <mc:AlternateContent>
          <mc:Choice Requires="wps">
            <w:drawing>
              <wp:anchor distT="0" distB="0" distL="114300" distR="114300" simplePos="0" relativeHeight="251671552" behindDoc="0" locked="0" layoutInCell="1" allowOverlap="1" wp14:anchorId="06AC5499" wp14:editId="33DBCFA2">
                <wp:simplePos x="0" y="0"/>
                <wp:positionH relativeFrom="column">
                  <wp:posOffset>1624965</wp:posOffset>
                </wp:positionH>
                <wp:positionV relativeFrom="paragraph">
                  <wp:posOffset>2176145</wp:posOffset>
                </wp:positionV>
                <wp:extent cx="244158" cy="214630"/>
                <wp:effectExtent l="0" t="0" r="22860" b="13970"/>
                <wp:wrapNone/>
                <wp:docPr id="1015449482" name="Text Box 1015449482"/>
                <wp:cNvGraphicFramePr/>
                <a:graphic xmlns:a="http://schemas.openxmlformats.org/drawingml/2006/main">
                  <a:graphicData uri="http://schemas.microsoft.com/office/word/2010/wordprocessingShape">
                    <wps:wsp>
                      <wps:cNvSpPr txBox="1"/>
                      <wps:spPr>
                        <a:xfrm>
                          <a:off x="0" y="0"/>
                          <a:ext cx="244158" cy="214630"/>
                        </a:xfrm>
                        <a:prstGeom prst="rect">
                          <a:avLst/>
                        </a:prstGeom>
                        <a:solidFill>
                          <a:schemeClr val="lt1"/>
                        </a:solidFill>
                        <a:ln w="6350">
                          <a:solidFill>
                            <a:prstClr val="black"/>
                          </a:solidFill>
                        </a:ln>
                      </wps:spPr>
                      <wps:txbx>
                        <w:txbxContent>
                          <w:p w14:paraId="0BF62A2B" w14:textId="77777777" w:rsidR="00EB444E" w:rsidRPr="001923F5" w:rsidRDefault="00EB444E" w:rsidP="00EB444E">
                            <w:pPr>
                              <w:rPr>
                                <w:sz w:val="16"/>
                                <w:szCs w:val="16"/>
                              </w:rPr>
                            </w:pPr>
                            <w:r w:rsidRPr="001923F5">
                              <w:rPr>
                                <w:sz w:val="16"/>
                                <w:szCs w:val="16"/>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6AC5499" id="Text Box 1015449482" o:spid="_x0000_s1030" type="#_x0000_t202" style="position:absolute;margin-left:127.95pt;margin-top:171.35pt;width:19.25pt;height:16.9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iaO6OgIAAIIEAAAOAAAAZHJzL2Uyb0RvYy54bWysVE1v2zAMvQ/YfxB0XxynTrYFcYosRYYB&#10;QVsgHXpWZCkWJouapMTOfv0o5bvbadhFJkXqkXwkPbnvGk12wnkFpqR5r0+JMBwqZTYl/f6y+PCJ&#10;Eh+YqZgGI0q6F57eT9+/m7R2LAZQg66EIwhi/Li1Ja1DsOMs87wWDfM9sMKgUYJrWEDVbbLKsRbR&#10;G50N+v1R1oKrrAMuvMfbh4ORThO+lIKHJym9CESXFHML6XTpXMczm07YeOOYrRU/psH+IYuGKYNB&#10;z1APLDCydeoPqEZxBx5k6HFoMpBScZFqwGry/ptqVjWzItWC5Hh7psn/P1j+uFvZZ0dC9wU6bGAk&#10;pLV+7PEy1tNJ18QvZkrQjhTuz7SJLhCOl4OiyIfYZ46mQV6M7hKt2eWxdT58FdCQKJTUYVcSWWy3&#10;9AEDouvJJcbyoFW1UFonJU6CmGtHdgx7qENKEV/ceGlD2pKO7ob9BHxji9Dn92vN+I9Y5C0Catrg&#10;5aX0KIVu3RFVlbQ40bKGao9sOTgMkrd8oRB+yXx4Zg4nBwnCbQhPeEgNmBMcJUpqcL/+dh/9saFo&#10;paTFSSyp/7llTlCivxls9ee8KOLoJqUYfhyg4q4t62uL2TZzQKJy3DvLkxj9gz6J0kHzikszi1HR&#10;xAzH2CUNJ3EeDvuBS8fFbJaccFgtC0uzsjxCx8ZEWl+6V+bssa0B5+ERTjPLxm+6e/CNLw3MtgGk&#10;Sq2PPB9YPdKPg566c1zKuEnXevK6/DqmvwEAAP//AwBQSwMEFAAGAAgAAAAhAGhwm5/fAAAACwEA&#10;AA8AAABkcnMvZG93bnJldi54bWxMj8FOwzAMhu9IvENkJG4spbRbW5pOgAYXTgzE2WuyJKJJqibr&#10;yttjTnC0/en397fbxQ1sVlO0wQu4XWXAlO+DtF4L+Hh/vqmAxYRe4hC8EvCtImy7y4sWGxnO/k3N&#10;+6QZhfjYoACT0thwHnujHMZVGJWn2zFMDhONk+ZywjOFu4HnWbbmDq2nDwZH9WRU/7U/OQG7R13r&#10;vsLJ7Cpp7bx8Hl/1ixDXV8vDPbCklvQHw68+qUNHTodw8jKyQUBeljWhAu6KfAOMiLwuCmAH2mzW&#10;JfCu5f87dD8AAAD//wMAUEsBAi0AFAAGAAgAAAAhALaDOJL+AAAA4QEAABMAAAAAAAAAAAAAAAAA&#10;AAAAAFtDb250ZW50X1R5cGVzXS54bWxQSwECLQAUAAYACAAAACEAOP0h/9YAAACUAQAACwAAAAAA&#10;AAAAAAAAAAAvAQAAX3JlbHMvLnJlbHNQSwECLQAUAAYACAAAACEAd4mjujoCAACCBAAADgAAAAAA&#10;AAAAAAAAAAAuAgAAZHJzL2Uyb0RvYy54bWxQSwECLQAUAAYACAAAACEAaHCbn98AAAALAQAADwAA&#10;AAAAAAAAAAAAAACUBAAAZHJzL2Rvd25yZXYueG1sUEsFBgAAAAAEAAQA8wAAAKAFAAAAAA==&#10;" fillcolor="white [3201]" strokeweight=".5pt">
                <v:textbox>
                  <w:txbxContent>
                    <w:p w14:paraId="0BF62A2B" w14:textId="77777777" w:rsidR="00EB444E" w:rsidRPr="001923F5" w:rsidRDefault="00EB444E" w:rsidP="00EB444E">
                      <w:pPr>
                        <w:rPr>
                          <w:sz w:val="16"/>
                          <w:szCs w:val="16"/>
                        </w:rPr>
                      </w:pPr>
                      <w:r w:rsidRPr="001923F5">
                        <w:rPr>
                          <w:sz w:val="16"/>
                          <w:szCs w:val="16"/>
                        </w:rPr>
                        <w:t>1</w:t>
                      </w:r>
                    </w:p>
                  </w:txbxContent>
                </v:textbox>
              </v:shape>
            </w:pict>
          </mc:Fallback>
        </mc:AlternateContent>
      </w:r>
      <w:r w:rsidRPr="001E3493">
        <w:rPr>
          <w:noProof/>
        </w:rPr>
        <mc:AlternateContent>
          <mc:Choice Requires="wps">
            <w:drawing>
              <wp:anchor distT="0" distB="0" distL="114300" distR="114300" simplePos="0" relativeHeight="251673600" behindDoc="0" locked="0" layoutInCell="1" allowOverlap="1" wp14:anchorId="3C6D82B8" wp14:editId="200D0A72">
                <wp:simplePos x="0" y="0"/>
                <wp:positionH relativeFrom="margin">
                  <wp:align>right</wp:align>
                </wp:positionH>
                <wp:positionV relativeFrom="paragraph">
                  <wp:posOffset>2162810</wp:posOffset>
                </wp:positionV>
                <wp:extent cx="250190" cy="233680"/>
                <wp:effectExtent l="0" t="0" r="16510" b="13970"/>
                <wp:wrapNone/>
                <wp:docPr id="1015449484" name="Text Box 1015449484"/>
                <wp:cNvGraphicFramePr/>
                <a:graphic xmlns:a="http://schemas.openxmlformats.org/drawingml/2006/main">
                  <a:graphicData uri="http://schemas.microsoft.com/office/word/2010/wordprocessingShape">
                    <wps:wsp>
                      <wps:cNvSpPr txBox="1"/>
                      <wps:spPr>
                        <a:xfrm>
                          <a:off x="0" y="0"/>
                          <a:ext cx="250190" cy="233680"/>
                        </a:xfrm>
                        <a:prstGeom prst="rect">
                          <a:avLst/>
                        </a:prstGeom>
                        <a:solidFill>
                          <a:schemeClr val="lt1"/>
                        </a:solidFill>
                        <a:ln w="6350">
                          <a:solidFill>
                            <a:prstClr val="black"/>
                          </a:solidFill>
                        </a:ln>
                      </wps:spPr>
                      <wps:txbx>
                        <w:txbxContent>
                          <w:p w14:paraId="3EDEB173" w14:textId="77777777" w:rsidR="00EB444E" w:rsidRPr="001923F5" w:rsidRDefault="00EB444E" w:rsidP="00EB444E">
                            <w:pPr>
                              <w:rPr>
                                <w:sz w:val="16"/>
                                <w:szCs w:val="16"/>
                              </w:rPr>
                            </w:pPr>
                            <w:r w:rsidRPr="001923F5">
                              <w:rPr>
                                <w:sz w:val="16"/>
                                <w:szCs w:val="16"/>
                              </w:rPr>
                              <w:t>3</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C6D82B8" id="Text Box 1015449484" o:spid="_x0000_s1031" type="#_x0000_t202" style="position:absolute;margin-left:-31.5pt;margin-top:170.3pt;width:19.7pt;height:18.4pt;z-index:251673600;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NVg4OQIAAIIEAAAOAAAAZHJzL2Uyb0RvYy54bWysVEtv2zAMvg/YfxB0X+w81wZxiixFhgFB&#10;WyAdelZkKRYmi5qkxM5+/Sjl3e007CKTIvWR/Eh68tDWmuyE8wpMQbudnBJhOJTKbAr6/XXx6Y4S&#10;H5gpmQYjCroXnj5MP36YNHYselCBLoUjCGL8uLEFrUKw4yzzvBI18x2wwqBRgqtZQNVtstKxBtFr&#10;nfXyfJQ14ErrgAvv8fbxYKTThC+l4OFZSi8C0QXF3EI6XTrX8cymEzbeOGYrxY9psH/IombKYNAz&#10;1CMLjGyd+gOqVtyBBxk6HOoMpFRcpBqwmm7+rppVxaxItSA53p5p8v8Plj/tVvbFkdB+gRYbGAlp&#10;rB97vIz1tNLV8YuZErQjhfszbaINhONlb5h379HC0dTr90d3idbs8tg6H74KqEkUCuqwK4kstlv6&#10;gAHR9eQSY3nQqlworZMSJ0HMtSM7hj3UIaWIL268tCFNQUf9YZ6Ab2wR+vx+rRn/EYu8RUBNG7y8&#10;lB6l0K5bosqCDk+0rKHcI1sODoPkLV8ohF8yH16Yw8lBGnAbwjMeUgPmBEeJkgrcr7/dR39sKFop&#10;aXASC+p/bpkTlOhvBlt93x0M4ugmZTD83EPFXVvW1xazreeARHVx7yxPYvQP+iRKB/UbLs0sRkUT&#10;MxxjFzScxHk47AcuHRezWXLCYbUsLM3K8ggdGxNpfW3fmLPHtgachyc4zSwbv+vuwTe+NDDbBpAq&#10;tT7yfGD1SD8OeurOcSnjJl3ryevy65j+BgAA//8DAFBLAwQUAAYACAAAACEA6aewL9wAAAAHAQAA&#10;DwAAAGRycy9kb3ducmV2LnhtbEyPwU7DMBBE70j8g7VI3KgDjdo0xKkAFS6cKIjzNt46FvE6st00&#10;/D3mBKfVaEYzb5vt7AYxUYjWs4LbRQGCuPPaslHw8f58U4GICVnj4JkUfFOEbXt50WCt/ZnfaNon&#10;I3IJxxoV9CmNtZSx68lhXPiROHtHHxymLIOROuA5l7tB3hXFSjq0nBd6HOmpp+5rf3IKdo9mY7oK&#10;Q7+rtLXT/Hl8NS9KXV/ND/cgEs3pLwy/+Bkd2sx08CfWUQwK8iNJwbIsViCyvdyUIA75rtclyLaR&#10;//nbHwAAAP//AwBQSwECLQAUAAYACAAAACEAtoM4kv4AAADhAQAAEwAAAAAAAAAAAAAAAAAAAAAA&#10;W0NvbnRlbnRfVHlwZXNdLnhtbFBLAQItABQABgAIAAAAIQA4/SH/1gAAAJQBAAALAAAAAAAAAAAA&#10;AAAAAC8BAABfcmVscy8ucmVsc1BLAQItABQABgAIAAAAIQDBNVg4OQIAAIIEAAAOAAAAAAAAAAAA&#10;AAAAAC4CAABkcnMvZTJvRG9jLnhtbFBLAQItABQABgAIAAAAIQDpp7Av3AAAAAcBAAAPAAAAAAAA&#10;AAAAAAAAAJMEAABkcnMvZG93bnJldi54bWxQSwUGAAAAAAQABADzAAAAnAUAAAAA&#10;" fillcolor="white [3201]" strokeweight=".5pt">
                <v:textbox>
                  <w:txbxContent>
                    <w:p w14:paraId="3EDEB173" w14:textId="77777777" w:rsidR="00EB444E" w:rsidRPr="001923F5" w:rsidRDefault="00EB444E" w:rsidP="00EB444E">
                      <w:pPr>
                        <w:rPr>
                          <w:sz w:val="16"/>
                          <w:szCs w:val="16"/>
                        </w:rPr>
                      </w:pPr>
                      <w:r w:rsidRPr="001923F5">
                        <w:rPr>
                          <w:sz w:val="16"/>
                          <w:szCs w:val="16"/>
                        </w:rPr>
                        <w:t>3</w:t>
                      </w:r>
                    </w:p>
                  </w:txbxContent>
                </v:textbox>
                <w10:wrap anchorx="margin"/>
              </v:shape>
            </w:pict>
          </mc:Fallback>
        </mc:AlternateContent>
      </w:r>
      <w:r w:rsidRPr="001E3493">
        <w:rPr>
          <w:noProof/>
        </w:rPr>
        <mc:AlternateContent>
          <mc:Choice Requires="wps">
            <w:drawing>
              <wp:anchor distT="0" distB="0" distL="114300" distR="114300" simplePos="0" relativeHeight="251672576" behindDoc="0" locked="0" layoutInCell="1" allowOverlap="1" wp14:anchorId="617B21AD" wp14:editId="15685B2D">
                <wp:simplePos x="0" y="0"/>
                <wp:positionH relativeFrom="column">
                  <wp:posOffset>3432175</wp:posOffset>
                </wp:positionH>
                <wp:positionV relativeFrom="paragraph">
                  <wp:posOffset>2178050</wp:posOffset>
                </wp:positionV>
                <wp:extent cx="240665" cy="215582"/>
                <wp:effectExtent l="0" t="0" r="26035" b="13335"/>
                <wp:wrapNone/>
                <wp:docPr id="1015449483" name="Text Box 1015449483"/>
                <wp:cNvGraphicFramePr/>
                <a:graphic xmlns:a="http://schemas.openxmlformats.org/drawingml/2006/main">
                  <a:graphicData uri="http://schemas.microsoft.com/office/word/2010/wordprocessingShape">
                    <wps:wsp>
                      <wps:cNvSpPr txBox="1"/>
                      <wps:spPr>
                        <a:xfrm>
                          <a:off x="0" y="0"/>
                          <a:ext cx="240665" cy="215582"/>
                        </a:xfrm>
                        <a:prstGeom prst="rect">
                          <a:avLst/>
                        </a:prstGeom>
                        <a:solidFill>
                          <a:schemeClr val="lt1"/>
                        </a:solidFill>
                        <a:ln w="6350">
                          <a:solidFill>
                            <a:prstClr val="black"/>
                          </a:solidFill>
                        </a:ln>
                      </wps:spPr>
                      <wps:txbx>
                        <w:txbxContent>
                          <w:p w14:paraId="3DB833AE" w14:textId="77777777" w:rsidR="00EB444E" w:rsidRPr="001923F5" w:rsidRDefault="00EB444E" w:rsidP="00EB444E">
                            <w:pPr>
                              <w:rPr>
                                <w:sz w:val="16"/>
                                <w:szCs w:val="16"/>
                              </w:rPr>
                            </w:pPr>
                            <w:r w:rsidRPr="001923F5">
                              <w:rPr>
                                <w:sz w:val="16"/>
                                <w:szCs w:val="16"/>
                              </w:rPr>
                              <w:t>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17B21AD" id="Text Box 1015449483" o:spid="_x0000_s1032" type="#_x0000_t202" style="position:absolute;margin-left:270.25pt;margin-top:171.5pt;width:18.95pt;height:16.95pt;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s21KOwIAAIIEAAAOAAAAZHJzL2Uyb0RvYy54bWysVE1v2zAMvQ/YfxB0X+x4SdYZcYosRYYB&#10;RVsgHXpWZCk2JouapMTOfv0o2flot9Owi0yJ1BP5+Oj5bdcochDW1aALOh6llAjNoaz1rqDfn9cf&#10;bihxnumSKdCioEfh6O3i/bt5a3KRQQWqFJYgiHZ5awpaeW/yJHG8Eg1zIzBCo1OCbZjHrd0lpWUt&#10;ojcqydJ0lrRgS2OBC+fw9K530kXEl1Jw/yilE56ogmJuPq42rtuwJos5y3eWmarmQxrsH7JoWK3x&#10;0TPUHfOM7G39B1RTcwsOpB9xaBKQsuYi1oDVjNM31WwqZkSsBclx5kyT+3+w/OGwMU+W+O4LdNjA&#10;QEhrXO7wMNTTSduEL2ZK0I8UHs+0ic4TjofZJJ3NppRwdGXj6fQmCyjJ5bKxzn8V0JBgFNRiVyJZ&#10;7HDvfB96CglvOVB1ua6VipugBLFSlhwY9lD5mCKCv4pSmrQFnX2cphH4lS9An+9vFeM/hvSuohBP&#10;acz5UnqwfLftSF0i8ImWLZRHZMtCLyRn+LpG+Hvm/BOzqBwkCKfBP+IiFWBOMFiUVGB//e08xGND&#10;0UtJi0osqPu5Z1ZQor5pbPXn8WQSpBs3k+mnDDf22rO99uh9swIkaoxzZ3g0Q7xXJ1NaaF5waJbh&#10;VXQxzfHtgvqTufL9fODQcbFcxiAUq2H+Xm8MD9ChMYHW5+6FWTO01aMeHuCkWZa/6W4fG25qWO49&#10;yDq2PvDcszrQj0KP4hmGMkzS9T5GXX4di98AAAD//wMAUEsDBBQABgAIAAAAIQDHKBf63gAAAAsB&#10;AAAPAAAAZHJzL2Rvd25yZXYueG1sTI/BTsMwDIbvSLxDZCRuLIW1W1eaToAGF04MxNlrsiSiSaok&#10;68rbY05wtP3p9/e329kNbFIx2eAF3C4KYMr3QVqvBXy8P9/UwFJGL3EIXgn4Vgm23eVFi40MZ/+m&#10;pn3WjEJ8alCAyXlsOE+9UQ7TIozK0+0YosNMY9RcRjxTuBv4XVGsuEPr6YPBUT0Z1X/tT07A7lFv&#10;dF9jNLtaWjvNn8dX/SLE9dX8cA8sqzn/wfCrT+rQkdMhnLxMbBBQlUVFqIBluaRSRFTrugR2oM16&#10;tQHetfx/h+4HAAD//wMAUEsBAi0AFAAGAAgAAAAhALaDOJL+AAAA4QEAABMAAAAAAAAAAAAAAAAA&#10;AAAAAFtDb250ZW50X1R5cGVzXS54bWxQSwECLQAUAAYACAAAACEAOP0h/9YAAACUAQAACwAAAAAA&#10;AAAAAAAAAAAvAQAAX3JlbHMvLnJlbHNQSwECLQAUAAYACAAAACEAZbNtSjsCAACCBAAADgAAAAAA&#10;AAAAAAAAAAAuAgAAZHJzL2Uyb0RvYy54bWxQSwECLQAUAAYACAAAACEAxygX+t4AAAALAQAADwAA&#10;AAAAAAAAAAAAAACVBAAAZHJzL2Rvd25yZXYueG1sUEsFBgAAAAAEAAQA8wAAAKAFAAAAAA==&#10;" fillcolor="white [3201]" strokeweight=".5pt">
                <v:textbox>
                  <w:txbxContent>
                    <w:p w14:paraId="3DB833AE" w14:textId="77777777" w:rsidR="00EB444E" w:rsidRPr="001923F5" w:rsidRDefault="00EB444E" w:rsidP="00EB444E">
                      <w:pPr>
                        <w:rPr>
                          <w:sz w:val="16"/>
                          <w:szCs w:val="16"/>
                        </w:rPr>
                      </w:pPr>
                      <w:r w:rsidRPr="001923F5">
                        <w:rPr>
                          <w:sz w:val="16"/>
                          <w:szCs w:val="16"/>
                        </w:rPr>
                        <w:t>2</w:t>
                      </w:r>
                    </w:p>
                  </w:txbxContent>
                </v:textbox>
              </v:shape>
            </w:pict>
          </mc:Fallback>
        </mc:AlternateContent>
      </w:r>
      <w:r w:rsidR="006E7EB1" w:rsidRPr="001E3493">
        <w:t xml:space="preserve">1. </w:t>
      </w:r>
      <w:r w:rsidR="00751298">
        <w:t>D</w:t>
      </w:r>
      <w:r w:rsidR="006E7EB1" w:rsidRPr="001E3493">
        <w:t>efect before implantation; 2. Defect with scaffold; 3: Scaffold implanted in defect</w:t>
      </w:r>
    </w:p>
    <w:tbl>
      <w:tblPr>
        <w:tblStyle w:val="TableGrid"/>
        <w:tblW w:w="0" w:type="auto"/>
        <w:tblLook w:val="04A0" w:firstRow="1" w:lastRow="0" w:firstColumn="1" w:lastColumn="0" w:noHBand="0" w:noVBand="1"/>
      </w:tblPr>
      <w:tblGrid>
        <w:gridCol w:w="2932"/>
        <w:gridCol w:w="2847"/>
        <w:gridCol w:w="2851"/>
      </w:tblGrid>
      <w:tr w:rsidR="00C648E5" w:rsidRPr="001E3493" w14:paraId="395049E0" w14:textId="77777777" w:rsidTr="006E7B05">
        <w:tc>
          <w:tcPr>
            <w:tcW w:w="3215" w:type="dxa"/>
          </w:tcPr>
          <w:p w14:paraId="3DE1B9A9" w14:textId="67CD80B4" w:rsidR="00EB444E" w:rsidRPr="001E3493" w:rsidRDefault="00EB444E" w:rsidP="00F62BC1">
            <w:pPr>
              <w:spacing w:line="240" w:lineRule="auto"/>
            </w:pPr>
            <w:r w:rsidRPr="001E3493">
              <w:rPr>
                <w:noProof/>
              </w:rPr>
              <w:drawing>
                <wp:inline distT="0" distB="0" distL="0" distR="0" wp14:anchorId="582ED7DC" wp14:editId="4078CED1">
                  <wp:extent cx="2040465" cy="1530349"/>
                  <wp:effectExtent l="0" t="0" r="5715" b="5715"/>
                  <wp:docPr id="1015449485" name="Picture 10154494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5449485" name="Picture 1015449485"/>
                          <pic:cNvPicPr/>
                        </pic:nvPicPr>
                        <pic:blipFill rotWithShape="1">
                          <a:blip r:embed="rId54" cstate="print">
                            <a:extLst>
                              <a:ext uri="{28A0092B-C50C-407E-A947-70E740481C1C}">
                                <a14:useLocalDpi xmlns:a14="http://schemas.microsoft.com/office/drawing/2010/main" val="0"/>
                              </a:ext>
                            </a:extLst>
                          </a:blip>
                          <a:srcRect l="304" t="538" r="694" b="-4213"/>
                          <a:stretch/>
                        </pic:blipFill>
                        <pic:spPr>
                          <a:xfrm rot="5400000">
                            <a:off x="0" y="0"/>
                            <a:ext cx="2077774" cy="1558331"/>
                          </a:xfrm>
                          <a:prstGeom prst="rect">
                            <a:avLst/>
                          </a:prstGeom>
                        </pic:spPr>
                      </pic:pic>
                    </a:graphicData>
                  </a:graphic>
                </wp:inline>
              </w:drawing>
            </w:r>
          </w:p>
        </w:tc>
        <w:tc>
          <w:tcPr>
            <w:tcW w:w="3068" w:type="dxa"/>
          </w:tcPr>
          <w:p w14:paraId="179C647C" w14:textId="4B0FB06D" w:rsidR="00EB444E" w:rsidRPr="001E3493" w:rsidRDefault="00EB444E" w:rsidP="00F62BC1">
            <w:pPr>
              <w:spacing w:line="240" w:lineRule="auto"/>
            </w:pPr>
            <w:r w:rsidRPr="001E3493">
              <w:rPr>
                <w:noProof/>
              </w:rPr>
              <w:drawing>
                <wp:inline distT="0" distB="0" distL="0" distR="0" wp14:anchorId="4AD03B6B" wp14:editId="734864E3">
                  <wp:extent cx="2029106" cy="1522915"/>
                  <wp:effectExtent l="0" t="0" r="0" b="0"/>
                  <wp:docPr id="1015449486" name="Picture 1015449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5449486" name="Picture 1015449486"/>
                          <pic:cNvPicPr>
                            <a:picLocks noChangeAspect="1" noChangeArrowheads="1"/>
                          </pic:cNvPicPr>
                        </pic:nvPicPr>
                        <pic:blipFill rotWithShape="1">
                          <a:blip r:embed="rId55" cstate="print">
                            <a:extLst>
                              <a:ext uri="{28A0092B-C50C-407E-A947-70E740481C1C}">
                                <a14:useLocalDpi xmlns:a14="http://schemas.microsoft.com/office/drawing/2010/main" val="0"/>
                              </a:ext>
                            </a:extLst>
                          </a:blip>
                          <a:srcRect l="163" t="-2087" r="20333" b="-3884"/>
                          <a:stretch/>
                        </pic:blipFill>
                        <pic:spPr bwMode="auto">
                          <a:xfrm rot="5400000">
                            <a:off x="0" y="0"/>
                            <a:ext cx="2047924" cy="1537038"/>
                          </a:xfrm>
                          <a:prstGeom prst="rect">
                            <a:avLst/>
                          </a:prstGeom>
                          <a:noFill/>
                          <a:ln>
                            <a:noFill/>
                          </a:ln>
                        </pic:spPr>
                      </pic:pic>
                    </a:graphicData>
                  </a:graphic>
                </wp:inline>
              </w:drawing>
            </w:r>
          </w:p>
        </w:tc>
        <w:tc>
          <w:tcPr>
            <w:tcW w:w="3067" w:type="dxa"/>
          </w:tcPr>
          <w:p w14:paraId="65C7B3F9" w14:textId="2EF52A1A" w:rsidR="00EB444E" w:rsidRPr="001E3493" w:rsidRDefault="00EB444E" w:rsidP="00F62BC1">
            <w:pPr>
              <w:keepNext/>
              <w:spacing w:line="240" w:lineRule="auto"/>
            </w:pPr>
            <w:r w:rsidRPr="001E3493">
              <w:rPr>
                <w:noProof/>
              </w:rPr>
              <w:drawing>
                <wp:inline distT="0" distB="0" distL="0" distR="0" wp14:anchorId="43600766" wp14:editId="47552279">
                  <wp:extent cx="1528274" cy="2038350"/>
                  <wp:effectExtent l="0" t="0" r="0" b="0"/>
                  <wp:docPr id="1015449487" name="Picture 10154494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5449487" name="Picture 1015449487"/>
                          <pic:cNvPicPr>
                            <a:picLocks noChangeAspect="1" noChangeArrowheads="1"/>
                          </pic:cNvPicPr>
                        </pic:nvPicPr>
                        <pic:blipFill rotWithShape="1">
                          <a:blip r:embed="rId56" cstate="print">
                            <a:extLst>
                              <a:ext uri="{28A0092B-C50C-407E-A947-70E740481C1C}">
                                <a14:useLocalDpi xmlns:a14="http://schemas.microsoft.com/office/drawing/2010/main" val="0"/>
                              </a:ext>
                            </a:extLst>
                          </a:blip>
                          <a:srcRect l="5096" r="-2544" b="5258"/>
                          <a:stretch/>
                        </pic:blipFill>
                        <pic:spPr bwMode="auto">
                          <a:xfrm>
                            <a:off x="0" y="0"/>
                            <a:ext cx="1547582" cy="2064102"/>
                          </a:xfrm>
                          <a:prstGeom prst="rect">
                            <a:avLst/>
                          </a:prstGeom>
                          <a:noFill/>
                          <a:ln>
                            <a:noFill/>
                          </a:ln>
                        </pic:spPr>
                      </pic:pic>
                    </a:graphicData>
                  </a:graphic>
                </wp:inline>
              </w:drawing>
            </w:r>
          </w:p>
        </w:tc>
      </w:tr>
    </w:tbl>
    <w:p w14:paraId="0B20FF7E" w14:textId="0C23AB52" w:rsidR="00EB444E" w:rsidRDefault="00126F54" w:rsidP="00B46408">
      <w:pPr>
        <w:pStyle w:val="Caption"/>
      </w:pPr>
      <w:bookmarkStart w:id="124" w:name="_Toc195707630"/>
      <w:r w:rsidRPr="001E3493">
        <w:t xml:space="preserve">Figure </w:t>
      </w:r>
      <w:fldSimple w:instr=" SEQ Figure \* ARABIC ">
        <w:r w:rsidR="00056F45">
          <w:rPr>
            <w:noProof/>
          </w:rPr>
          <w:t>22</w:t>
        </w:r>
      </w:fldSimple>
      <w:r w:rsidRPr="001E3493">
        <w:t>:</w:t>
      </w:r>
      <w:r w:rsidR="00B533F5" w:rsidRPr="001E3493">
        <w:t xml:space="preserve"> Bone</w:t>
      </w:r>
      <w:r w:rsidRPr="001E3493">
        <w:t xml:space="preserve"> </w:t>
      </w:r>
      <w:r w:rsidR="00B533F5" w:rsidRPr="001E3493">
        <w:t>Defect</w:t>
      </w:r>
      <w:bookmarkEnd w:id="124"/>
    </w:p>
    <w:p w14:paraId="5F52E3CE" w14:textId="77777777" w:rsidR="00F67D9A" w:rsidRPr="00F67D9A" w:rsidRDefault="00F67D9A" w:rsidP="00F67D9A"/>
    <w:p w14:paraId="11A6F041" w14:textId="5D41EA5D" w:rsidR="006E7EB1" w:rsidRPr="001E3493" w:rsidRDefault="004A2C76" w:rsidP="00B46408">
      <w:pPr>
        <w:pStyle w:val="Caption"/>
      </w:pPr>
      <w:r w:rsidRPr="001E3493">
        <w:rPr>
          <w:noProof/>
        </w:rPr>
        <w:lastRenderedPageBreak/>
        <mc:AlternateContent>
          <mc:Choice Requires="wps">
            <w:drawing>
              <wp:anchor distT="0" distB="0" distL="114300" distR="114300" simplePos="0" relativeHeight="251663360" behindDoc="0" locked="0" layoutInCell="1" allowOverlap="1" wp14:anchorId="61E9230F" wp14:editId="44C8CD46">
                <wp:simplePos x="0" y="0"/>
                <wp:positionH relativeFrom="margin">
                  <wp:align>right</wp:align>
                </wp:positionH>
                <wp:positionV relativeFrom="paragraph">
                  <wp:posOffset>2699385</wp:posOffset>
                </wp:positionV>
                <wp:extent cx="212090" cy="195580"/>
                <wp:effectExtent l="0" t="0" r="16510" b="13970"/>
                <wp:wrapNone/>
                <wp:docPr id="785" name="Text Box 785"/>
                <wp:cNvGraphicFramePr/>
                <a:graphic xmlns:a="http://schemas.openxmlformats.org/drawingml/2006/main">
                  <a:graphicData uri="http://schemas.microsoft.com/office/word/2010/wordprocessingShape">
                    <wps:wsp>
                      <wps:cNvSpPr txBox="1"/>
                      <wps:spPr>
                        <a:xfrm>
                          <a:off x="0" y="0"/>
                          <a:ext cx="212090" cy="195580"/>
                        </a:xfrm>
                        <a:prstGeom prst="rect">
                          <a:avLst/>
                        </a:prstGeom>
                        <a:solidFill>
                          <a:schemeClr val="lt1"/>
                        </a:solidFill>
                        <a:ln w="6350">
                          <a:solidFill>
                            <a:prstClr val="black"/>
                          </a:solidFill>
                        </a:ln>
                      </wps:spPr>
                      <wps:txbx>
                        <w:txbxContent>
                          <w:p w14:paraId="57B8F491" w14:textId="77777777" w:rsidR="0023524D" w:rsidRPr="001923F5" w:rsidRDefault="0023524D" w:rsidP="006A77F2">
                            <w:pPr>
                              <w:rPr>
                                <w:sz w:val="16"/>
                                <w:szCs w:val="16"/>
                              </w:rPr>
                            </w:pPr>
                            <w:r w:rsidRPr="001923F5">
                              <w:rPr>
                                <w:sz w:val="16"/>
                                <w:szCs w:val="16"/>
                              </w:rPr>
                              <w:t>3</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61E9230F" id="Text Box 785" o:spid="_x0000_s1033" type="#_x0000_t202" style="position:absolute;margin-left:-34.5pt;margin-top:212.55pt;width:16.7pt;height:15.4pt;z-index:251663360;visibility:visible;mso-wrap-style:square;mso-height-percent:0;mso-wrap-distance-left:9pt;mso-wrap-distance-top:0;mso-wrap-distance-right:9pt;mso-wrap-distance-bottom:0;mso-position-horizontal:right;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acCHOgIAAIIEAAAOAAAAZHJzL2Uyb0RvYy54bWysVE1v2zAMvQ/YfxB0X2xnSdsEcYosRYYB&#10;RVsgHXpWZCkWJouapMTOfv0o5bvbadhFJkXqkXwkPbnvGk22wnkFpqRFL6dEGA6VMuuSfn9dfLqj&#10;xAdmKqbBiJLuhKf3048fJq0diz7UoCvhCIIYP25tSesQ7DjLPK9Fw3wPrDBolOAaFlB166xyrEX0&#10;Rmf9PL/JWnCVdcCF93j7sDfSacKXUvDwLKUXgeiSYm4hnS6dq3hm0wkbrx2zteKHNNg/ZNEwZTDo&#10;CeqBBUY2Tv0B1SjuwIMMPQ5NBlIqLlINWE2Rv6tmWTMrUi1Ijrcnmvz/g+VP26V9cSR0X6DDBkZC&#10;WuvHHi9jPZ10TfxipgTtSOHuRJvoAuF42S/6+QgtHE3FaDi8S7Rm58fW+fBVQEOiUFKHXUlkse2j&#10;DxgQXY8uMZYHraqF0jopcRLEXDuyZdhDHVKK+OLKSxvSlvTm8zBPwFe2CH16v9KM/4hFXiOgpg1e&#10;nkuPUuhWHVFVSW+PtKyg2iFbDvaD5C1fKIR/ZD68MIeTgzTgNoRnPKQGzAkOEiU1uF9/u4/+2FC0&#10;UtLiJJbU/9wwJyjR3wy2elQMBnF0kzIY3vZRcZeW1aXFbJo5IFEF7p3lSYz+QR9F6aB5w6WZxaho&#10;YoZj7JKGozgP+/3ApeNiNktOOKyWhUeztDxCx8ZEWl+7N+bsoa0B5+EJjjPLxu+6u/eNLw3MNgGk&#10;Sq2PPO9ZPdCPg566c1jKuEmXevI6/zqmvwEAAP//AwBQSwMEFAAGAAgAAAAhAJRfliDcAAAABwEA&#10;AA8AAABkcnMvZG93bnJldi54bWxMj81OwzAQhO9IvIO1SNyo05+gNI1TASpcOLUgzm7s2lbjdWS7&#10;aXh7lhMcd2Y0822znXzPRh2TCyhgPiuAaeyCcmgEfH68PlTAUpaoZB9QC/jWCbbt7U0jaxWuuNfj&#10;IRtGJZhqKcDmPNScp85qL9MsDBrJO4XoZaYzGq6ivFK57/miKB65lw5pwcpBv1jdnQ8XL2D3bNam&#10;q2S0u0o5N05fp3fzJsT93fS0AZb1lP/C8ItP6NAS0zFcUCXWC6BHsoDVopwDI3u5XAE7klCWa+Bt&#10;w//ztz8AAAD//wMAUEsBAi0AFAAGAAgAAAAhALaDOJL+AAAA4QEAABMAAAAAAAAAAAAAAAAAAAAA&#10;AFtDb250ZW50X1R5cGVzXS54bWxQSwECLQAUAAYACAAAACEAOP0h/9YAAACUAQAACwAAAAAAAAAA&#10;AAAAAAAvAQAAX3JlbHMvLnJlbHNQSwECLQAUAAYACAAAACEAdWnAhzoCAACCBAAADgAAAAAAAAAA&#10;AAAAAAAuAgAAZHJzL2Uyb0RvYy54bWxQSwECLQAUAAYACAAAACEAlF+WINwAAAAHAQAADwAAAAAA&#10;AAAAAAAAAACUBAAAZHJzL2Rvd25yZXYueG1sUEsFBgAAAAAEAAQA8wAAAJ0FAAAAAA==&#10;" fillcolor="white [3201]" strokeweight=".5pt">
                <v:textbox>
                  <w:txbxContent>
                    <w:p w14:paraId="57B8F491" w14:textId="77777777" w:rsidR="0023524D" w:rsidRPr="001923F5" w:rsidRDefault="0023524D" w:rsidP="006A77F2">
                      <w:pPr>
                        <w:rPr>
                          <w:sz w:val="16"/>
                          <w:szCs w:val="16"/>
                        </w:rPr>
                      </w:pPr>
                      <w:r w:rsidRPr="001923F5">
                        <w:rPr>
                          <w:sz w:val="16"/>
                          <w:szCs w:val="16"/>
                        </w:rPr>
                        <w:t>3</w:t>
                      </w:r>
                    </w:p>
                  </w:txbxContent>
                </v:textbox>
                <w10:wrap anchorx="margin"/>
              </v:shape>
            </w:pict>
          </mc:Fallback>
        </mc:AlternateContent>
      </w:r>
      <w:r w:rsidRPr="001E3493">
        <w:rPr>
          <w:noProof/>
        </w:rPr>
        <mc:AlternateContent>
          <mc:Choice Requires="wps">
            <w:drawing>
              <wp:anchor distT="0" distB="0" distL="114300" distR="114300" simplePos="0" relativeHeight="251662336" behindDoc="0" locked="0" layoutInCell="1" allowOverlap="1" wp14:anchorId="5D886F64" wp14:editId="35F3E655">
                <wp:simplePos x="0" y="0"/>
                <wp:positionH relativeFrom="column">
                  <wp:posOffset>3435350</wp:posOffset>
                </wp:positionH>
                <wp:positionV relativeFrom="paragraph">
                  <wp:posOffset>2695575</wp:posOffset>
                </wp:positionV>
                <wp:extent cx="212090" cy="195580"/>
                <wp:effectExtent l="0" t="0" r="16510" b="13970"/>
                <wp:wrapNone/>
                <wp:docPr id="784" name="Text Box 784"/>
                <wp:cNvGraphicFramePr/>
                <a:graphic xmlns:a="http://schemas.openxmlformats.org/drawingml/2006/main">
                  <a:graphicData uri="http://schemas.microsoft.com/office/word/2010/wordprocessingShape">
                    <wps:wsp>
                      <wps:cNvSpPr txBox="1"/>
                      <wps:spPr>
                        <a:xfrm>
                          <a:off x="0" y="0"/>
                          <a:ext cx="212090" cy="195580"/>
                        </a:xfrm>
                        <a:prstGeom prst="rect">
                          <a:avLst/>
                        </a:prstGeom>
                        <a:solidFill>
                          <a:schemeClr val="lt1"/>
                        </a:solidFill>
                        <a:ln w="6350">
                          <a:solidFill>
                            <a:prstClr val="black"/>
                          </a:solidFill>
                        </a:ln>
                      </wps:spPr>
                      <wps:txbx>
                        <w:txbxContent>
                          <w:p w14:paraId="46CC5A12" w14:textId="77777777" w:rsidR="0023524D" w:rsidRPr="001923F5" w:rsidRDefault="0023524D">
                            <w:pPr>
                              <w:rPr>
                                <w:sz w:val="16"/>
                                <w:szCs w:val="16"/>
                              </w:rPr>
                            </w:pPr>
                            <w:r w:rsidRPr="001923F5">
                              <w:rPr>
                                <w:sz w:val="16"/>
                                <w:szCs w:val="16"/>
                              </w:rPr>
                              <w:t>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5D886F64" id="Text Box 784" o:spid="_x0000_s1034" type="#_x0000_t202" style="position:absolute;margin-left:270.5pt;margin-top:212.25pt;width:16.7pt;height:15.4pt;z-index:25166233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8HXcOgIAAIIEAAAOAAAAZHJzL2Uyb0RvYy54bWysVE1v2zAMvQ/YfxB0X2xnSZcYcYosRYYB&#10;QVsgLXpWZDkWJouapMTOfv0o5bvbadhFJkXqkXwkPbnvGkV2wjoJuqBZL6VEaA6l1JuCvr4sPo0o&#10;cZ7pkinQoqB74ej99OOHSWty0YcaVCksQRDt8tYUtPbe5EnieC0a5npghEZjBbZhHlW7SUrLWkRv&#10;VNJP07ukBVsaC1w4h7cPByOdRvyqEtw/VZUTnqiCYm4+njae63Am0wnLN5aZWvJjGuwfsmiY1Bj0&#10;DPXAPCNbK/+AaiS34KDyPQ5NAlUluYg1YDVZ+q6aVc2MiLUgOc6caXL/D5Y/7lbm2RLffYUOGxgI&#10;aY3LHV6GerrKNuGLmRK0I4X7M22i84TjZT/rp2O0cDRl4+FwFGlNLo+Ndf6bgIYEoaAWuxLJYrul&#10;8xgQXU8uIZYDJcuFVCoqYRLEXFmyY9hD5WOK+OLGS2nSFvTu8zCNwDe2AH1+v1aM/whF3iKgpjRe&#10;XkoPku/WHZFlQUcnWtZQ7pEtC4dBcoYvJMIvmfPPzOLkIA24Df4Jj0oB5gRHiZIa7K+/3Qd/bCha&#10;KWlxEgvqfm6ZFZSo7xpbPc4GgzC6URkMv/RRsdeW9bVFb5s5IFEZ7p3hUQz+Xp3EykLzhkszC1HR&#10;xDTH2AX1J3HuD/uBS8fFbBadcFgN80u9MjxAh8YEWl+6N2bNsa0e5+ERTjPL8nfdPfiGlxpmWw+V&#10;jK0PPB9YPdKPgx67c1zKsEnXevS6/DqmvwEAAP//AwBQSwMEFAAGAAgAAAAhAKBuYhzfAAAACwEA&#10;AA8AAABkcnMvZG93bnJldi54bWxMj8FOwzAQRO9I/IO1SNyo02JDGuJUgAoXThTU8zZ2bYvYjmw3&#10;DX+POcFxdkazb9rN7AYyqZhs8AKWiwqI8n2Q1msBnx8vNzWQlNFLHIJXAr5Vgk13edFiI8PZv6tp&#10;lzUpJT41KMDkPDaUpt4oh2kRRuWLdwzRYS4yaiojnku5G+iqqu6oQ+vLB4Ojejaq/9qdnIDtk17r&#10;vsZotrW0dpr3xzf9KsT11fz4ACSrOf+F4Re/oENXmA7h5GUigwDOlmVLFsBWjAMpCX7PGJBDuXB+&#10;C7Rr6f8N3Q8AAAD//wMAUEsBAi0AFAAGAAgAAAAhALaDOJL+AAAA4QEAABMAAAAAAAAAAAAAAAAA&#10;AAAAAFtDb250ZW50X1R5cGVzXS54bWxQSwECLQAUAAYACAAAACEAOP0h/9YAAACUAQAACwAAAAAA&#10;AAAAAAAAAAAvAQAAX3JlbHMvLnJlbHNQSwECLQAUAAYACAAAACEAdvB13DoCAACCBAAADgAAAAAA&#10;AAAAAAAAAAAuAgAAZHJzL2Uyb0RvYy54bWxQSwECLQAUAAYACAAAACEAoG5iHN8AAAALAQAADwAA&#10;AAAAAAAAAAAAAACUBAAAZHJzL2Rvd25yZXYueG1sUEsFBgAAAAAEAAQA8wAAAKAFAAAAAA==&#10;" fillcolor="white [3201]" strokeweight=".5pt">
                <v:textbox>
                  <w:txbxContent>
                    <w:p w14:paraId="46CC5A12" w14:textId="77777777" w:rsidR="0023524D" w:rsidRPr="001923F5" w:rsidRDefault="0023524D">
                      <w:pPr>
                        <w:rPr>
                          <w:sz w:val="16"/>
                          <w:szCs w:val="16"/>
                        </w:rPr>
                      </w:pPr>
                      <w:r w:rsidRPr="001923F5">
                        <w:rPr>
                          <w:sz w:val="16"/>
                          <w:szCs w:val="16"/>
                        </w:rPr>
                        <w:t>2</w:t>
                      </w:r>
                    </w:p>
                  </w:txbxContent>
                </v:textbox>
              </v:shape>
            </w:pict>
          </mc:Fallback>
        </mc:AlternateContent>
      </w:r>
      <w:r w:rsidRPr="001E3493">
        <w:rPr>
          <w:noProof/>
        </w:rPr>
        <mc:AlternateContent>
          <mc:Choice Requires="wps">
            <w:drawing>
              <wp:anchor distT="0" distB="0" distL="114300" distR="114300" simplePos="0" relativeHeight="251661312" behindDoc="0" locked="0" layoutInCell="1" allowOverlap="1" wp14:anchorId="154702FD" wp14:editId="32558C12">
                <wp:simplePos x="0" y="0"/>
                <wp:positionH relativeFrom="column">
                  <wp:posOffset>1621790</wp:posOffset>
                </wp:positionH>
                <wp:positionV relativeFrom="paragraph">
                  <wp:posOffset>2698750</wp:posOffset>
                </wp:positionV>
                <wp:extent cx="212272" cy="195762"/>
                <wp:effectExtent l="0" t="0" r="16510" b="13970"/>
                <wp:wrapNone/>
                <wp:docPr id="783" name="Text Box 783"/>
                <wp:cNvGraphicFramePr/>
                <a:graphic xmlns:a="http://schemas.openxmlformats.org/drawingml/2006/main">
                  <a:graphicData uri="http://schemas.microsoft.com/office/word/2010/wordprocessingShape">
                    <wps:wsp>
                      <wps:cNvSpPr txBox="1"/>
                      <wps:spPr>
                        <a:xfrm>
                          <a:off x="0" y="0"/>
                          <a:ext cx="212272" cy="195762"/>
                        </a:xfrm>
                        <a:prstGeom prst="rect">
                          <a:avLst/>
                        </a:prstGeom>
                        <a:solidFill>
                          <a:schemeClr val="lt1"/>
                        </a:solidFill>
                        <a:ln w="6350">
                          <a:solidFill>
                            <a:prstClr val="black"/>
                          </a:solidFill>
                        </a:ln>
                      </wps:spPr>
                      <wps:txbx>
                        <w:txbxContent>
                          <w:p w14:paraId="5488BD04" w14:textId="77777777" w:rsidR="0023524D" w:rsidRPr="001923F5" w:rsidRDefault="0023524D">
                            <w:pPr>
                              <w:rPr>
                                <w:sz w:val="16"/>
                                <w:szCs w:val="16"/>
                              </w:rPr>
                            </w:pPr>
                            <w:r w:rsidRPr="001923F5">
                              <w:rPr>
                                <w:sz w:val="16"/>
                                <w:szCs w:val="16"/>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154702FD" id="Text Box 783" o:spid="_x0000_s1035" type="#_x0000_t202" style="position:absolute;margin-left:127.7pt;margin-top:212.5pt;width:16.7pt;height:15.4pt;z-index:25166131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qfXxPAIAAIIEAAAOAAAAZHJzL2Uyb0RvYy54bWysVE1v2zAMvQ/YfxB0Xxx7+WiMOEWWIsOA&#10;oC2QDj0rshwbk0VNUmJnv36U7Hy022nYRaZE6ol8fPT8vq0lOQpjK1AZjQdDSoTikFdqn9HvL+tP&#10;d5RYx1TOJCiR0ZOw9H7x8cO80alIoASZC0MQRNm00RktndNpFFleiprZAWih0FmAqZnDrdlHuWEN&#10;otcySobDSdSAybUBLqzF04fOSRcBvygEd09FYYUjMqOYmwurCevOr9FiztK9YbqseJ8G+4csalYp&#10;fPQC9cAcIwdT/QFVV9yAhcINONQRFEXFRagBq4mH76rZlkyLUAuSY/WFJvv/YPnjcaufDXHtF2ix&#10;gZ6QRtvU4qGvpy1M7b+YKUE/Uni60CZaRzgeJnGSTBNKOLri2Xg6STxKdL2sjXVfBdTEGxk12JVA&#10;FjturOtCzyH+LQuyyteVlGHjlSBW0pAjwx5KF1JE8DdRUpEmo5PP42EAfuPz0Jf7O8n4jz69myjE&#10;kwpzvpbuLdfuWlLlGZ2dadlBfkK2DHRCspqvK4TfMOuemUHlIEE4De4Jl0IC5gS9RUkJ5tffzn08&#10;NhS9lDSoxIzanwdmBCXym8JWz+LRyEs3bEbjaYIbc+vZ3XrUoV4BEhXj3GkeTB/v5NksDNSvODRL&#10;/yq6mOL4dkbd2Vy5bj5w6LhYLkMQilUzt1FbzT20b4yn9aV9ZUb3bXWoh0c4a5al77rbxfqbCpYH&#10;B0UVWu957ljt6UehB/H0Q+kn6XYfoq6/jsVvAAAA//8DAFBLAwQUAAYACAAAACEA0LGO/90AAAAL&#10;AQAADwAAAGRycy9kb3ducmV2LnhtbEyPwU7DMAyG70i8Q2QkbiylWlEoTSdAgwsnNsQ5a7wkokmq&#10;JOvK22NOcLT96ff3d5vFj2zGlF0MEm5XFTAMQ9QuGAkf+5cbASwXFbQaY0AJ35hh019edKrV8Rze&#10;cd4Vwygk5FZJsKVMLed5sOhVXsUJA92OMXlVaEyG66TOFO5HXlfVHffKBfpg1YTPFoev3clL2D6Z&#10;ezMIlexWaOfm5fP4Zl6lvL5aHh+AFVzKHwy/+qQOPTkd4inozEYJddOsCZWwrhsqRUQtBJU50KZp&#10;BPC+4/879D8AAAD//wMAUEsBAi0AFAAGAAgAAAAhALaDOJL+AAAA4QEAABMAAAAAAAAAAAAAAAAA&#10;AAAAAFtDb250ZW50X1R5cGVzXS54bWxQSwECLQAUAAYACAAAACEAOP0h/9YAAACUAQAACwAAAAAA&#10;AAAAAAAAAAAvAQAAX3JlbHMvLnJlbHNQSwECLQAUAAYACAAAACEAKqn18TwCAACCBAAADgAAAAAA&#10;AAAAAAAAAAAuAgAAZHJzL2Uyb0RvYy54bWxQSwECLQAUAAYACAAAACEA0LGO/90AAAALAQAADwAA&#10;AAAAAAAAAAAAAACWBAAAZHJzL2Rvd25yZXYueG1sUEsFBgAAAAAEAAQA8wAAAKAFAAAAAA==&#10;" fillcolor="white [3201]" strokeweight=".5pt">
                <v:textbox>
                  <w:txbxContent>
                    <w:p w14:paraId="5488BD04" w14:textId="77777777" w:rsidR="0023524D" w:rsidRPr="001923F5" w:rsidRDefault="0023524D">
                      <w:pPr>
                        <w:rPr>
                          <w:sz w:val="16"/>
                          <w:szCs w:val="16"/>
                        </w:rPr>
                      </w:pPr>
                      <w:r w:rsidRPr="001923F5">
                        <w:rPr>
                          <w:sz w:val="16"/>
                          <w:szCs w:val="16"/>
                        </w:rPr>
                        <w:t>1</w:t>
                      </w:r>
                    </w:p>
                  </w:txbxContent>
                </v:textbox>
              </v:shape>
            </w:pict>
          </mc:Fallback>
        </mc:AlternateContent>
      </w:r>
      <w:r w:rsidR="006E7EB1" w:rsidRPr="001E3493">
        <w:t xml:space="preserve">1. Goat standing </w:t>
      </w:r>
      <w:r>
        <w:t xml:space="preserve">on </w:t>
      </w:r>
      <w:r w:rsidR="006E7EB1" w:rsidRPr="001E3493">
        <w:t>hindlimb indicating comfort; 2. Goat leaning on thoracic limb indicative of discomfort; 3. Goat expressing normal behavior</w:t>
      </w:r>
    </w:p>
    <w:tbl>
      <w:tblPr>
        <w:tblStyle w:val="TableGrid"/>
        <w:tblW w:w="8642" w:type="dxa"/>
        <w:tblLook w:val="04A0" w:firstRow="1" w:lastRow="0" w:firstColumn="1" w:lastColumn="0" w:noHBand="0" w:noVBand="1"/>
      </w:tblPr>
      <w:tblGrid>
        <w:gridCol w:w="2882"/>
        <w:gridCol w:w="2878"/>
        <w:gridCol w:w="2882"/>
      </w:tblGrid>
      <w:tr w:rsidR="0076618D" w:rsidRPr="001E3493" w14:paraId="4660F36A" w14:textId="77777777" w:rsidTr="0076618D">
        <w:trPr>
          <w:trHeight w:val="3882"/>
        </w:trPr>
        <w:tc>
          <w:tcPr>
            <w:tcW w:w="2882" w:type="dxa"/>
          </w:tcPr>
          <w:p w14:paraId="5235A5A7" w14:textId="2F2B3B93" w:rsidR="0023524D" w:rsidRPr="001E3493" w:rsidRDefault="0023524D" w:rsidP="004A2C76">
            <w:pPr>
              <w:spacing w:line="240" w:lineRule="auto"/>
            </w:pPr>
            <w:r w:rsidRPr="001E3493">
              <w:rPr>
                <w:noProof/>
              </w:rPr>
              <w:drawing>
                <wp:inline distT="0" distB="0" distL="0" distR="0" wp14:anchorId="1DA2D2AD" wp14:editId="4273F303">
                  <wp:extent cx="2118783" cy="1589087"/>
                  <wp:effectExtent l="0" t="1905" r="0" b="0"/>
                  <wp:docPr id="780" name="Picture 7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0" name="Picture 780"/>
                          <pic:cNvPicPr/>
                        </pic:nvPicPr>
                        <pic:blipFill>
                          <a:blip r:embed="rId57" cstate="print">
                            <a:extLst>
                              <a:ext uri="{28A0092B-C50C-407E-A947-70E740481C1C}">
                                <a14:useLocalDpi xmlns:a14="http://schemas.microsoft.com/office/drawing/2010/main" val="0"/>
                              </a:ext>
                            </a:extLst>
                          </a:blip>
                          <a:stretch>
                            <a:fillRect/>
                          </a:stretch>
                        </pic:blipFill>
                        <pic:spPr>
                          <a:xfrm rot="5400000">
                            <a:off x="0" y="0"/>
                            <a:ext cx="2122524" cy="1591893"/>
                          </a:xfrm>
                          <a:prstGeom prst="rect">
                            <a:avLst/>
                          </a:prstGeom>
                        </pic:spPr>
                      </pic:pic>
                    </a:graphicData>
                  </a:graphic>
                </wp:inline>
              </w:drawing>
            </w:r>
          </w:p>
        </w:tc>
        <w:tc>
          <w:tcPr>
            <w:tcW w:w="2878" w:type="dxa"/>
          </w:tcPr>
          <w:p w14:paraId="6F20E3C9" w14:textId="2529859A" w:rsidR="0023524D" w:rsidRPr="001E3493" w:rsidRDefault="0023524D" w:rsidP="004A2C76">
            <w:pPr>
              <w:spacing w:line="240" w:lineRule="auto"/>
            </w:pPr>
            <w:r w:rsidRPr="001E3493">
              <w:rPr>
                <w:noProof/>
              </w:rPr>
              <w:drawing>
                <wp:inline distT="0" distB="0" distL="0" distR="0" wp14:anchorId="111D2743" wp14:editId="23F110B5">
                  <wp:extent cx="2106083" cy="1579562"/>
                  <wp:effectExtent l="0" t="3493" r="5398" b="5397"/>
                  <wp:docPr id="781" name="Picture 7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1" name="Picture 781"/>
                          <pic:cNvPicPr/>
                        </pic:nvPicPr>
                        <pic:blipFill>
                          <a:blip r:embed="rId58" cstate="print">
                            <a:extLst>
                              <a:ext uri="{28A0092B-C50C-407E-A947-70E740481C1C}">
                                <a14:useLocalDpi xmlns:a14="http://schemas.microsoft.com/office/drawing/2010/main" val="0"/>
                              </a:ext>
                            </a:extLst>
                          </a:blip>
                          <a:stretch>
                            <a:fillRect/>
                          </a:stretch>
                        </pic:blipFill>
                        <pic:spPr>
                          <a:xfrm rot="5400000">
                            <a:off x="0" y="0"/>
                            <a:ext cx="2109723" cy="1582292"/>
                          </a:xfrm>
                          <a:prstGeom prst="rect">
                            <a:avLst/>
                          </a:prstGeom>
                        </pic:spPr>
                      </pic:pic>
                    </a:graphicData>
                  </a:graphic>
                </wp:inline>
              </w:drawing>
            </w:r>
          </w:p>
        </w:tc>
        <w:tc>
          <w:tcPr>
            <w:tcW w:w="2882" w:type="dxa"/>
          </w:tcPr>
          <w:p w14:paraId="5BCF9A57" w14:textId="2248C889" w:rsidR="0023524D" w:rsidRPr="001E3493" w:rsidRDefault="0023524D" w:rsidP="004A2C76">
            <w:pPr>
              <w:keepNext/>
              <w:spacing w:line="240" w:lineRule="auto"/>
            </w:pPr>
            <w:r w:rsidRPr="001E3493">
              <w:rPr>
                <w:noProof/>
              </w:rPr>
              <w:drawing>
                <wp:inline distT="0" distB="0" distL="0" distR="0" wp14:anchorId="4E57BD10" wp14:editId="1BEACA28">
                  <wp:extent cx="2118782" cy="1589087"/>
                  <wp:effectExtent l="0" t="1905" r="0" b="0"/>
                  <wp:docPr id="782" name="Picture 7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2" name="Picture 782"/>
                          <pic:cNvPicPr/>
                        </pic:nvPicPr>
                        <pic:blipFill>
                          <a:blip r:embed="rId59" cstate="print">
                            <a:extLst>
                              <a:ext uri="{28A0092B-C50C-407E-A947-70E740481C1C}">
                                <a14:useLocalDpi xmlns:a14="http://schemas.microsoft.com/office/drawing/2010/main" val="0"/>
                              </a:ext>
                            </a:extLst>
                          </a:blip>
                          <a:stretch>
                            <a:fillRect/>
                          </a:stretch>
                        </pic:blipFill>
                        <pic:spPr>
                          <a:xfrm rot="5400000">
                            <a:off x="0" y="0"/>
                            <a:ext cx="2129557" cy="1597169"/>
                          </a:xfrm>
                          <a:prstGeom prst="rect">
                            <a:avLst/>
                          </a:prstGeom>
                        </pic:spPr>
                      </pic:pic>
                    </a:graphicData>
                  </a:graphic>
                </wp:inline>
              </w:drawing>
            </w:r>
          </w:p>
        </w:tc>
      </w:tr>
    </w:tbl>
    <w:p w14:paraId="1067145C" w14:textId="244B83AD" w:rsidR="0023524D" w:rsidRDefault="0023524D" w:rsidP="00B46408">
      <w:pPr>
        <w:pStyle w:val="Caption"/>
      </w:pPr>
      <w:bookmarkStart w:id="125" w:name="_Toc195707631"/>
      <w:r w:rsidRPr="001E3493">
        <w:t xml:space="preserve">Figure </w:t>
      </w:r>
      <w:fldSimple w:instr=" SEQ Figure \* ARABIC ">
        <w:r w:rsidR="00056F45">
          <w:rPr>
            <w:noProof/>
          </w:rPr>
          <w:t>23</w:t>
        </w:r>
      </w:fldSimple>
      <w:r w:rsidRPr="001E3493">
        <w:t>: Goat models expressing behavior post-surgery</w:t>
      </w:r>
      <w:bookmarkEnd w:id="125"/>
    </w:p>
    <w:p w14:paraId="617EE96D" w14:textId="77777777" w:rsidR="00F67D9A" w:rsidRPr="00F67D9A" w:rsidRDefault="00F67D9A" w:rsidP="00F67D9A"/>
    <w:p w14:paraId="113CAE01" w14:textId="679FAD9C" w:rsidR="00B2507E" w:rsidRPr="001E3493" w:rsidRDefault="004A2C76" w:rsidP="00B46408">
      <w:pPr>
        <w:pStyle w:val="Caption"/>
      </w:pPr>
      <w:r w:rsidRPr="001E3493">
        <w:rPr>
          <w:noProof/>
        </w:rPr>
        <mc:AlternateContent>
          <mc:Choice Requires="wps">
            <w:drawing>
              <wp:anchor distT="0" distB="0" distL="114300" distR="114300" simplePos="0" relativeHeight="251669504" behindDoc="0" locked="0" layoutInCell="1" allowOverlap="1" wp14:anchorId="3E3E0623" wp14:editId="73D429B0">
                <wp:simplePos x="0" y="0"/>
                <wp:positionH relativeFrom="margin">
                  <wp:align>right</wp:align>
                </wp:positionH>
                <wp:positionV relativeFrom="paragraph">
                  <wp:posOffset>2817495</wp:posOffset>
                </wp:positionV>
                <wp:extent cx="212090" cy="195580"/>
                <wp:effectExtent l="0" t="0" r="16510" b="13970"/>
                <wp:wrapNone/>
                <wp:docPr id="804" name="Text Box 804"/>
                <wp:cNvGraphicFramePr/>
                <a:graphic xmlns:a="http://schemas.openxmlformats.org/drawingml/2006/main">
                  <a:graphicData uri="http://schemas.microsoft.com/office/word/2010/wordprocessingShape">
                    <wps:wsp>
                      <wps:cNvSpPr txBox="1"/>
                      <wps:spPr>
                        <a:xfrm>
                          <a:off x="0" y="0"/>
                          <a:ext cx="212090" cy="195580"/>
                        </a:xfrm>
                        <a:prstGeom prst="rect">
                          <a:avLst/>
                        </a:prstGeom>
                        <a:solidFill>
                          <a:schemeClr val="lt1"/>
                        </a:solidFill>
                        <a:ln w="6350">
                          <a:solidFill>
                            <a:prstClr val="black"/>
                          </a:solidFill>
                        </a:ln>
                      </wps:spPr>
                      <wps:txbx>
                        <w:txbxContent>
                          <w:p w14:paraId="432E8E0D" w14:textId="77777777" w:rsidR="0023524D" w:rsidRPr="001923F5" w:rsidRDefault="0023524D" w:rsidP="00E2468C">
                            <w:pPr>
                              <w:rPr>
                                <w:sz w:val="16"/>
                                <w:szCs w:val="16"/>
                              </w:rPr>
                            </w:pPr>
                            <w:r w:rsidRPr="001923F5">
                              <w:rPr>
                                <w:sz w:val="16"/>
                                <w:szCs w:val="16"/>
                              </w:rPr>
                              <w:t>3</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3E3E0623" id="Text Box 804" o:spid="_x0000_s1036" type="#_x0000_t202" style="position:absolute;margin-left:-34.5pt;margin-top:221.85pt;width:16.7pt;height:15.4pt;z-index:251669504;visibility:visible;mso-wrap-style:square;mso-height-percent:0;mso-wrap-distance-left:9pt;mso-wrap-distance-top:0;mso-wrap-distance-right:9pt;mso-wrap-distance-bottom:0;mso-position-horizontal:right;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pEIwOAIAAIMEAAAOAAAAZHJzL2Uyb0RvYy54bWysVEtv2zAMvg/YfxB0X2xnSdcYcYosRYYB&#10;RVsgLXpWZCkRJouapMTOfv0o5d3tNOwi86VP5EfS47uu0WQrnFdgKlr0ckqE4VArs6ro68v80y0l&#10;PjBTMw1GVHQnPL2bfPwwbm0p+rAGXQtHEMT4srUVXYdgyyzzfC0a5ntghUGnBNewgKpbZbVjLaI3&#10;Ouvn+U3WgqutAy68R+v93kknCV9KwcOTlF4EoiuKuYV0unQu45lNxqxcOWbXih/SYP+QRcOUwUdP&#10;UPcsMLJx6g+oRnEHHmTocWgykFJxkWrAaor8XTWLNbMi1YLkeHuiyf8/WP64XdhnR0L3FTpsYCSk&#10;tb70aIz1dNI18YuZEvQjhbsTbaILhKOxX/TzEXo4uorRcHibaM3Ol63z4ZuAhkShog67kshi2wcf&#10;8EEMPYbEtzxoVc+V1kmJkyBm2pEtwx7qkFLEG1dR2pC2ojefh3kCvvJF6NP9pWb8RyzyGgE1bdB4&#10;Lj1KoVt2RNVYVaoompZQ75AuB/tJ8pbPFeI/MB+emcPRQR5wHcITHlIDJgUHiZI1uF9/s8d47Ch6&#10;KWlxFCvqf26YE5To7wZ7PSoGgzi7SRkMv/RRcZee5aXHbJoZIFMFLp7lSYzxQR9F6aB5w62ZxlfR&#10;xQzHtysajuIs7BcEt46L6TQF4bRaFh7MwvIIHTsTeX3p3pizh74GHIhHOA4tK9+1dx8bbxqYbgJI&#10;lXp/ZvXAP056as9hK+MqXeop6vzvmPwGAAD//wMAUEsDBBQABgAIAAAAIQA6/C6n2wAAAAcBAAAP&#10;AAAAZHJzL2Rvd25yZXYueG1sTI/BTsMwEETvSPyDtUjcqAMJNA1xKkCFS08U1PM2dm2LeB3Zbhr+&#10;HnOC486MZt6269kNbFIhWk8CbhcFMEW9l5a0gM+P15saWExIEgdPSsC3irDuLi9abKQ/07uadkmz&#10;XEKxQQEmpbHhPPZGOYwLPyrK3tEHhymfQXMZ8JzL3cDviuKBO7SUFwyO6sWo/mt3cgI2z3ql+xqD&#10;2dTS2mneH7f6TYjrq/npEVhSc/oLwy9+RocuMx38iWRkg4D8SBJQVeUSWLbLsgJ2yMKyugfetfw/&#10;f/cDAAD//wMAUEsBAi0AFAAGAAgAAAAhALaDOJL+AAAA4QEAABMAAAAAAAAAAAAAAAAAAAAAAFtD&#10;b250ZW50X1R5cGVzXS54bWxQSwECLQAUAAYACAAAACEAOP0h/9YAAACUAQAACwAAAAAAAAAAAAAA&#10;AAAvAQAAX3JlbHMvLnJlbHNQSwECLQAUAAYACAAAACEAXqRCMDgCAACDBAAADgAAAAAAAAAAAAAA&#10;AAAuAgAAZHJzL2Uyb0RvYy54bWxQSwECLQAUAAYACAAAACEAOvwup9sAAAAHAQAADwAAAAAAAAAA&#10;AAAAAACSBAAAZHJzL2Rvd25yZXYueG1sUEsFBgAAAAAEAAQA8wAAAJoFAAAAAA==&#10;" fillcolor="white [3201]" strokeweight=".5pt">
                <v:textbox>
                  <w:txbxContent>
                    <w:p w14:paraId="432E8E0D" w14:textId="77777777" w:rsidR="0023524D" w:rsidRPr="001923F5" w:rsidRDefault="0023524D" w:rsidP="00E2468C">
                      <w:pPr>
                        <w:rPr>
                          <w:sz w:val="16"/>
                          <w:szCs w:val="16"/>
                        </w:rPr>
                      </w:pPr>
                      <w:r w:rsidRPr="001923F5">
                        <w:rPr>
                          <w:sz w:val="16"/>
                          <w:szCs w:val="16"/>
                        </w:rPr>
                        <w:t>3</w:t>
                      </w:r>
                    </w:p>
                  </w:txbxContent>
                </v:textbox>
                <w10:wrap anchorx="margin"/>
              </v:shape>
            </w:pict>
          </mc:Fallback>
        </mc:AlternateContent>
      </w:r>
      <w:r w:rsidRPr="001E3493">
        <w:rPr>
          <w:noProof/>
        </w:rPr>
        <mc:AlternateContent>
          <mc:Choice Requires="wps">
            <w:drawing>
              <wp:anchor distT="0" distB="0" distL="114300" distR="114300" simplePos="0" relativeHeight="251668480" behindDoc="0" locked="0" layoutInCell="1" allowOverlap="1" wp14:anchorId="11BF4A67" wp14:editId="1A06B390">
                <wp:simplePos x="0" y="0"/>
                <wp:positionH relativeFrom="column">
                  <wp:posOffset>3395980</wp:posOffset>
                </wp:positionH>
                <wp:positionV relativeFrom="paragraph">
                  <wp:posOffset>2804795</wp:posOffset>
                </wp:positionV>
                <wp:extent cx="212090" cy="195580"/>
                <wp:effectExtent l="0" t="0" r="16510" b="13970"/>
                <wp:wrapNone/>
                <wp:docPr id="803" name="Text Box 803"/>
                <wp:cNvGraphicFramePr/>
                <a:graphic xmlns:a="http://schemas.openxmlformats.org/drawingml/2006/main">
                  <a:graphicData uri="http://schemas.microsoft.com/office/word/2010/wordprocessingShape">
                    <wps:wsp>
                      <wps:cNvSpPr txBox="1"/>
                      <wps:spPr>
                        <a:xfrm>
                          <a:off x="0" y="0"/>
                          <a:ext cx="212090" cy="195580"/>
                        </a:xfrm>
                        <a:prstGeom prst="rect">
                          <a:avLst/>
                        </a:prstGeom>
                        <a:solidFill>
                          <a:schemeClr val="lt1"/>
                        </a:solidFill>
                        <a:ln w="6350">
                          <a:solidFill>
                            <a:prstClr val="black"/>
                          </a:solidFill>
                        </a:ln>
                      </wps:spPr>
                      <wps:txbx>
                        <w:txbxContent>
                          <w:p w14:paraId="19233707" w14:textId="77777777" w:rsidR="0023524D" w:rsidRPr="001923F5" w:rsidRDefault="0023524D" w:rsidP="00E2468C">
                            <w:pPr>
                              <w:rPr>
                                <w:sz w:val="16"/>
                                <w:szCs w:val="16"/>
                              </w:rPr>
                            </w:pPr>
                            <w:r w:rsidRPr="001923F5">
                              <w:rPr>
                                <w:sz w:val="16"/>
                                <w:szCs w:val="16"/>
                              </w:rPr>
                              <w:t>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11BF4A67" id="Text Box 803" o:spid="_x0000_s1037" type="#_x0000_t202" style="position:absolute;margin-left:267.4pt;margin-top:220.85pt;width:16.7pt;height:15.4pt;z-index:25166848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Fg3lOQIAAIMEAAAOAAAAZHJzL2Uyb0RvYy54bWysVE1v2zAMvQ/YfxB0X2xnSdcYcYosRYYB&#10;RVsgLXpWZCkRJouapMTOfv0o5bvbadhFJkXqkXwkPb7rGk22wnkFpqJFL6dEGA61MquKvr7MP91S&#10;4gMzNdNgREV3wtO7yccP49aWog9r0LVwBEGML1tb0XUItswyz9eiYb4HVhg0SnANC6i6VVY71iJ6&#10;o7N+nt9kLbjaOuDCe7y93xvpJOFLKXh4ktKLQHRFMbeQTpfOZTyzyZiVK8fsWvFDGuwfsmiYMhj0&#10;BHXPAiMbp/6AahR34EGGHocmAykVF6kGrKbI31WzWDMrUi1Ijrcnmvz/g+WP24V9diR0X6HDBkZC&#10;WutLj5exnk66Jn4xU4J2pHB3ok10gXC87Bf9fIQWjqZiNBzeJlqz82PrfPgmoCFRqKjDriSy2PbB&#10;BwyIrkeXGMuDVvVcaZ2UOAliph3ZMuyhDilFfHHlpQ1pK3rzeZgn4CtbhD69X2rGf8QirxFQ0wYv&#10;z6VHKXTLjqgaqzrxsoR6h3Q52E+St3yuEP+B+fDMHI4O8oDrEJ7wkBowKThIlKzB/frbffTHjqKV&#10;khZHsaL+54Y5QYn+brDXo2IwiLOblMHwSx8Vd2lZXlrMppkBMlXg4lmexOgf9FGUDpo33JppjIom&#10;ZjjGrmg4irOwXxDcOi6m0+SE02pZeDALyyN07Ezk9aV7Y84e+hpwIB7hOLSsfNfevW98aWC6CSBV&#10;6n0kes/qgX+c9NSew1bGVbrUk9f53zH5DQAA//8DAFBLAwQUAAYACAAAACEAt+np298AAAALAQAA&#10;DwAAAGRycy9kb3ducmV2LnhtbEyPwU7DMBBE70j8g7VI3KjTkLRpiFMBKlw4UVDP29i1LWI7it00&#10;/D3LCY47O5p502xn17NJjdEGL2C5yIAp3wVpvRbw+fFyVwGLCb3EPngl4FtF2LbXVw3WMlz8u5r2&#10;STMK8bFGASaloeY8dkY5jIswKE+/UxgdJjpHzeWIFwp3Pc+zbMUdWk8NBgf1bFT3tT87AbsnvdFd&#10;haPZVdLaaT6c3vSrELc38+MDsKTm9GeGX3xCh5aYjuHsZWS9gPK+IPQkoCiWa2DkKFdVDuxIyjov&#10;gbcN/7+h/QEAAP//AwBQSwECLQAUAAYACAAAACEAtoM4kv4AAADhAQAAEwAAAAAAAAAAAAAAAAAA&#10;AAAAW0NvbnRlbnRfVHlwZXNdLnhtbFBLAQItABQABgAIAAAAIQA4/SH/1gAAAJQBAAALAAAAAAAA&#10;AAAAAAAAAC8BAABfcmVscy8ucmVsc1BLAQItABQABgAIAAAAIQAhFg3lOQIAAIMEAAAOAAAAAAAA&#10;AAAAAAAAAC4CAABkcnMvZTJvRG9jLnhtbFBLAQItABQABgAIAAAAIQC36enb3wAAAAsBAAAPAAAA&#10;AAAAAAAAAAAAAJMEAABkcnMvZG93bnJldi54bWxQSwUGAAAAAAQABADzAAAAnwUAAAAA&#10;" fillcolor="white [3201]" strokeweight=".5pt">
                <v:textbox>
                  <w:txbxContent>
                    <w:p w14:paraId="19233707" w14:textId="77777777" w:rsidR="0023524D" w:rsidRPr="001923F5" w:rsidRDefault="0023524D" w:rsidP="00E2468C">
                      <w:pPr>
                        <w:rPr>
                          <w:sz w:val="16"/>
                          <w:szCs w:val="16"/>
                        </w:rPr>
                      </w:pPr>
                      <w:r w:rsidRPr="001923F5">
                        <w:rPr>
                          <w:sz w:val="16"/>
                          <w:szCs w:val="16"/>
                        </w:rPr>
                        <w:t>2</w:t>
                      </w:r>
                    </w:p>
                  </w:txbxContent>
                </v:textbox>
              </v:shape>
            </w:pict>
          </mc:Fallback>
        </mc:AlternateContent>
      </w:r>
      <w:r w:rsidRPr="001E3493">
        <w:rPr>
          <w:noProof/>
        </w:rPr>
        <mc:AlternateContent>
          <mc:Choice Requires="wps">
            <w:drawing>
              <wp:anchor distT="0" distB="0" distL="114300" distR="114300" simplePos="0" relativeHeight="251667456" behindDoc="0" locked="0" layoutInCell="1" allowOverlap="1" wp14:anchorId="02C33A52" wp14:editId="79DA1FAC">
                <wp:simplePos x="0" y="0"/>
                <wp:positionH relativeFrom="column">
                  <wp:posOffset>1595755</wp:posOffset>
                </wp:positionH>
                <wp:positionV relativeFrom="paragraph">
                  <wp:posOffset>2801620</wp:posOffset>
                </wp:positionV>
                <wp:extent cx="212272" cy="195762"/>
                <wp:effectExtent l="0" t="0" r="16510" b="13970"/>
                <wp:wrapNone/>
                <wp:docPr id="802" name="Text Box 802"/>
                <wp:cNvGraphicFramePr/>
                <a:graphic xmlns:a="http://schemas.openxmlformats.org/drawingml/2006/main">
                  <a:graphicData uri="http://schemas.microsoft.com/office/word/2010/wordprocessingShape">
                    <wps:wsp>
                      <wps:cNvSpPr txBox="1"/>
                      <wps:spPr>
                        <a:xfrm>
                          <a:off x="0" y="0"/>
                          <a:ext cx="212272" cy="195762"/>
                        </a:xfrm>
                        <a:prstGeom prst="rect">
                          <a:avLst/>
                        </a:prstGeom>
                        <a:solidFill>
                          <a:schemeClr val="lt1"/>
                        </a:solidFill>
                        <a:ln w="6350">
                          <a:solidFill>
                            <a:prstClr val="black"/>
                          </a:solidFill>
                        </a:ln>
                      </wps:spPr>
                      <wps:txbx>
                        <w:txbxContent>
                          <w:p w14:paraId="12D59CAD" w14:textId="77777777" w:rsidR="0023524D" w:rsidRPr="001923F5" w:rsidRDefault="0023524D" w:rsidP="00E2468C">
                            <w:pPr>
                              <w:rPr>
                                <w:sz w:val="16"/>
                                <w:szCs w:val="16"/>
                              </w:rPr>
                            </w:pPr>
                            <w:r w:rsidRPr="001923F5">
                              <w:rPr>
                                <w:sz w:val="16"/>
                                <w:szCs w:val="16"/>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2C33A52" id="Text Box 802" o:spid="_x0000_s1038" type="#_x0000_t202" style="position:absolute;margin-left:125.65pt;margin-top:220.6pt;width:16.7pt;height:15.4pt;z-index:25166745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eDPjOgIAAIMEAAAOAAAAZHJzL2Uyb0RvYy54bWysVEtv2zAMvg/YfxB0Xxx7SdoacYosRYYB&#10;QVsgHXpWZDkWJouapMTOfv0oxXm022nYReZLn8iPpKf3XaPIXlgnQRc0HQwpEZpDKfW2oN9flp9u&#10;KXGe6ZIp0KKgB+Ho/ezjh2lrcpFBDaoUliCIdnlrClp7b/IkcbwWDXMDMEKjswLbMI+q3SalZS2i&#10;NyrJhsNJ0oItjQUunEPrw9FJZxG/qgT3T1XlhCeqoJibj6eN5yacyWzK8q1lppa8T4P9QxYNkxof&#10;PUM9MM/Izso/oBrJLTio/IBDk0BVSS5iDVhNOnxXzbpmRsRakBxnzjS5/wfLH/dr82yJ775Ahw0M&#10;hLTG5Q6NoZ6usk34YqYE/Ujh4Uyb6DzhaMzSLLvJKOHoSu/GN5MsoCSXy8Y6/1VAQ4JQUItdiWSx&#10;/cr5Y+gpJLzlQMlyKZWKSpgEsVCW7Bn2UPmYIoK/iVKatAWdfB4PI/AbX4A+398oxn/06V1FIZ7S&#10;mPOl9CD5btMRWWJVsaJg2kB5QLosHCfJGb6UiL9izj8zi6ODDOE6+Cc8KgWYFPQSJTXYX3+zh3js&#10;KHopaXEUC+p+7pgVlKhvGnt9l45GYXajMhrfZKjYa8/m2qN3zQKQqRQXz/AohnivTmJloXnFrZmH&#10;V9HFNMe3C+pP4sIfFwS3jov5PAbhtBrmV3pteIAOnQm8vnSvzJq+rx4H4hFOQ8vyd+09xoabGuY7&#10;D5WMvb+w2vOPkx6np9/KsErXeoy6/DtmvwEAAP//AwBQSwMEFAAGAAgAAAAhAJ2yRSTeAAAACwEA&#10;AA8AAABkcnMvZG93bnJldi54bWxMj8FOwzAMhu9IvENkJG4sbSislKYToMGFEwNxzhovqWicKsm6&#10;8vaEExxtf/r9/e1mcSObMcTBk4RyVQBD6r0eyEj4eH++qoHFpEir0RNK+MYIm+78rFWN9id6w3mX&#10;DMshFBslwaY0NZzH3qJTceUnpHw7+OBUymMwXAd1yuFu5KIobrlTA+UPVk34ZLH/2h2dhO2juTN9&#10;rYLd1noY5uXz8GpepLy8WB7ugSVc0h8Mv/pZHbrstPdH0pGNEsRNeZ1RCVVVCmCZEHW1BrbPm7Uo&#10;gHct/9+h+wEAAP//AwBQSwECLQAUAAYACAAAACEAtoM4kv4AAADhAQAAEwAAAAAAAAAAAAAAAAAA&#10;AAAAW0NvbnRlbnRfVHlwZXNdLnhtbFBLAQItABQABgAIAAAAIQA4/SH/1gAAAJQBAAALAAAAAAAA&#10;AAAAAAAAAC8BAABfcmVscy8ucmVsc1BLAQItABQABgAIAAAAIQB4eDPjOgIAAIMEAAAOAAAAAAAA&#10;AAAAAAAAAC4CAABkcnMvZTJvRG9jLnhtbFBLAQItABQABgAIAAAAIQCdskUk3gAAAAsBAAAPAAAA&#10;AAAAAAAAAAAAAJQEAABkcnMvZG93bnJldi54bWxQSwUGAAAAAAQABADzAAAAnwUAAAAA&#10;" fillcolor="white [3201]" strokeweight=".5pt">
                <v:textbox>
                  <w:txbxContent>
                    <w:p w14:paraId="12D59CAD" w14:textId="77777777" w:rsidR="0023524D" w:rsidRPr="001923F5" w:rsidRDefault="0023524D" w:rsidP="00E2468C">
                      <w:pPr>
                        <w:rPr>
                          <w:sz w:val="16"/>
                          <w:szCs w:val="16"/>
                        </w:rPr>
                      </w:pPr>
                      <w:r w:rsidRPr="001923F5">
                        <w:rPr>
                          <w:sz w:val="16"/>
                          <w:szCs w:val="16"/>
                        </w:rPr>
                        <w:t>1</w:t>
                      </w:r>
                    </w:p>
                  </w:txbxContent>
                </v:textbox>
              </v:shape>
            </w:pict>
          </mc:Fallback>
        </mc:AlternateContent>
      </w:r>
      <w:r w:rsidR="006E7EB1" w:rsidRPr="001E3493">
        <w:t>1. Goats expressing normal behavior; 2. Goat interacting with enrichment; 3. Goat restrained comfortably</w:t>
      </w:r>
    </w:p>
    <w:tbl>
      <w:tblPr>
        <w:tblStyle w:val="TableGrid"/>
        <w:tblW w:w="0" w:type="auto"/>
        <w:tblLook w:val="04A0" w:firstRow="1" w:lastRow="0" w:firstColumn="1" w:lastColumn="0" w:noHBand="0" w:noVBand="1"/>
      </w:tblPr>
      <w:tblGrid>
        <w:gridCol w:w="2852"/>
        <w:gridCol w:w="2827"/>
        <w:gridCol w:w="2935"/>
      </w:tblGrid>
      <w:tr w:rsidR="004A2C76" w:rsidRPr="001E3493" w14:paraId="4705D21F" w14:textId="77777777" w:rsidTr="0076618D">
        <w:trPr>
          <w:trHeight w:val="3927"/>
        </w:trPr>
        <w:tc>
          <w:tcPr>
            <w:tcW w:w="2852" w:type="dxa"/>
          </w:tcPr>
          <w:p w14:paraId="5D84C1A5" w14:textId="7BA5C605" w:rsidR="0023524D" w:rsidRPr="001E3493" w:rsidRDefault="0023524D" w:rsidP="004A2C76">
            <w:pPr>
              <w:spacing w:line="240" w:lineRule="auto"/>
            </w:pPr>
            <w:r w:rsidRPr="001E3493">
              <w:rPr>
                <w:noProof/>
              </w:rPr>
              <w:drawing>
                <wp:inline distT="0" distB="0" distL="0" distR="0" wp14:anchorId="3E295A7A" wp14:editId="31ED2F9D">
                  <wp:extent cx="2148454" cy="1561896"/>
                  <wp:effectExtent l="7620" t="0" r="0" b="0"/>
                  <wp:docPr id="805" name="Picture 8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5" name="Picture 805"/>
                          <pic:cNvPicPr/>
                        </pic:nvPicPr>
                        <pic:blipFill rotWithShape="1">
                          <a:blip r:embed="rId60" cstate="print">
                            <a:extLst>
                              <a:ext uri="{28A0092B-C50C-407E-A947-70E740481C1C}">
                                <a14:useLocalDpi xmlns:a14="http://schemas.microsoft.com/office/drawing/2010/main" val="0"/>
                              </a:ext>
                            </a:extLst>
                          </a:blip>
                          <a:srcRect l="-255" t="924" r="24272" b="875"/>
                          <a:stretch/>
                        </pic:blipFill>
                        <pic:spPr bwMode="auto">
                          <a:xfrm rot="5400000">
                            <a:off x="0" y="0"/>
                            <a:ext cx="2167260" cy="1575568"/>
                          </a:xfrm>
                          <a:prstGeom prst="rect">
                            <a:avLst/>
                          </a:prstGeom>
                          <a:ln>
                            <a:noFill/>
                          </a:ln>
                          <a:extLst>
                            <a:ext uri="{53640926-AAD7-44D8-BBD7-CCE9431645EC}">
                              <a14:shadowObscured xmlns:a14="http://schemas.microsoft.com/office/drawing/2010/main"/>
                            </a:ext>
                          </a:extLst>
                        </pic:spPr>
                      </pic:pic>
                    </a:graphicData>
                  </a:graphic>
                </wp:inline>
              </w:drawing>
            </w:r>
          </w:p>
        </w:tc>
        <w:tc>
          <w:tcPr>
            <w:tcW w:w="2827" w:type="dxa"/>
          </w:tcPr>
          <w:p w14:paraId="4905C7EF" w14:textId="21934C8F" w:rsidR="0023524D" w:rsidRPr="001E3493" w:rsidRDefault="0023524D" w:rsidP="004A2C76">
            <w:pPr>
              <w:spacing w:line="240" w:lineRule="auto"/>
            </w:pPr>
            <w:r w:rsidRPr="001E3493">
              <w:rPr>
                <w:noProof/>
              </w:rPr>
              <w:drawing>
                <wp:inline distT="0" distB="0" distL="0" distR="0" wp14:anchorId="037F91C0" wp14:editId="3BF7E887">
                  <wp:extent cx="1539118" cy="2143125"/>
                  <wp:effectExtent l="0" t="0" r="4445" b="0"/>
                  <wp:docPr id="806" name="Picture 8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6" name="Picture 806"/>
                          <pic:cNvPicPr/>
                        </pic:nvPicPr>
                        <pic:blipFill rotWithShape="1">
                          <a:blip r:embed="rId61" cstate="print">
                            <a:extLst>
                              <a:ext uri="{28A0092B-C50C-407E-A947-70E740481C1C}">
                                <a14:useLocalDpi xmlns:a14="http://schemas.microsoft.com/office/drawing/2010/main" val="0"/>
                              </a:ext>
                            </a:extLst>
                          </a:blip>
                          <a:srcRect l="-3366" r="-497" b="18296"/>
                          <a:stretch/>
                        </pic:blipFill>
                        <pic:spPr bwMode="auto">
                          <a:xfrm>
                            <a:off x="0" y="0"/>
                            <a:ext cx="1552232" cy="2161386"/>
                          </a:xfrm>
                          <a:prstGeom prst="rect">
                            <a:avLst/>
                          </a:prstGeom>
                          <a:ln>
                            <a:noFill/>
                          </a:ln>
                          <a:extLst>
                            <a:ext uri="{53640926-AAD7-44D8-BBD7-CCE9431645EC}">
                              <a14:shadowObscured xmlns:a14="http://schemas.microsoft.com/office/drawing/2010/main"/>
                            </a:ext>
                          </a:extLst>
                        </pic:spPr>
                      </pic:pic>
                    </a:graphicData>
                  </a:graphic>
                </wp:inline>
              </w:drawing>
            </w:r>
          </w:p>
        </w:tc>
        <w:tc>
          <w:tcPr>
            <w:tcW w:w="2935" w:type="dxa"/>
          </w:tcPr>
          <w:p w14:paraId="7DD3F25D" w14:textId="29D4E69C" w:rsidR="0023524D" w:rsidRPr="001E3493" w:rsidRDefault="0023524D" w:rsidP="004A2C76">
            <w:pPr>
              <w:keepNext/>
              <w:spacing w:line="240" w:lineRule="auto"/>
            </w:pPr>
            <w:r w:rsidRPr="001E3493">
              <w:rPr>
                <w:noProof/>
              </w:rPr>
              <w:drawing>
                <wp:inline distT="0" distB="0" distL="0" distR="0" wp14:anchorId="446DFB5C" wp14:editId="465F0F4F">
                  <wp:extent cx="1653994" cy="2143125"/>
                  <wp:effectExtent l="0" t="0" r="3810" b="0"/>
                  <wp:docPr id="807" name="Picture 8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7" name="Picture 807"/>
                          <pic:cNvPicPr/>
                        </pic:nvPicPr>
                        <pic:blipFill>
                          <a:blip r:embed="rId62" cstate="print">
                            <a:extLst>
                              <a:ext uri="{28A0092B-C50C-407E-A947-70E740481C1C}">
                                <a14:useLocalDpi xmlns:a14="http://schemas.microsoft.com/office/drawing/2010/main" val="0"/>
                              </a:ext>
                            </a:extLst>
                          </a:blip>
                          <a:stretch>
                            <a:fillRect/>
                          </a:stretch>
                        </pic:blipFill>
                        <pic:spPr>
                          <a:xfrm>
                            <a:off x="0" y="0"/>
                            <a:ext cx="1668643" cy="2162106"/>
                          </a:xfrm>
                          <a:prstGeom prst="rect">
                            <a:avLst/>
                          </a:prstGeom>
                        </pic:spPr>
                      </pic:pic>
                    </a:graphicData>
                  </a:graphic>
                </wp:inline>
              </w:drawing>
            </w:r>
          </w:p>
        </w:tc>
      </w:tr>
    </w:tbl>
    <w:p w14:paraId="71DB2E5E" w14:textId="071A558D" w:rsidR="00D60D83" w:rsidRDefault="0023524D" w:rsidP="00B46408">
      <w:pPr>
        <w:pStyle w:val="Caption"/>
      </w:pPr>
      <w:bookmarkStart w:id="126" w:name="_Toc195707632"/>
      <w:r w:rsidRPr="001E3493">
        <w:t xml:space="preserve">Figure </w:t>
      </w:r>
      <w:fldSimple w:instr=" SEQ Figure \* ARABIC ">
        <w:r w:rsidR="00056F45">
          <w:rPr>
            <w:noProof/>
          </w:rPr>
          <w:t>24</w:t>
        </w:r>
      </w:fldSimple>
      <w:r w:rsidRPr="001E3493">
        <w:t>: Goat models expressing behavior during data collection</w:t>
      </w:r>
      <w:bookmarkEnd w:id="126"/>
    </w:p>
    <w:p w14:paraId="6167D7B2" w14:textId="77777777" w:rsidR="00F67D9A" w:rsidRDefault="00F67D9A" w:rsidP="00F67D9A"/>
    <w:p w14:paraId="14A93E89" w14:textId="77777777" w:rsidR="00363632" w:rsidRPr="00F67D9A" w:rsidRDefault="00363632" w:rsidP="00F67D9A"/>
    <w:p w14:paraId="6684BA79" w14:textId="030676D0" w:rsidR="003377A0" w:rsidRPr="003377A0" w:rsidRDefault="0023524D" w:rsidP="003377A0">
      <w:pPr>
        <w:pStyle w:val="Heading3"/>
      </w:pPr>
      <w:r w:rsidRPr="001E3493">
        <w:lastRenderedPageBreak/>
        <w:t>Radiographic imaging</w:t>
      </w:r>
    </w:p>
    <w:p w14:paraId="79E8D9EF" w14:textId="7A83E826" w:rsidR="003377A0" w:rsidRDefault="003377A0" w:rsidP="003377A0">
      <w:bookmarkStart w:id="127" w:name="_Toc195707677"/>
      <w:r>
        <w:t xml:space="preserve">Table </w:t>
      </w:r>
      <w:r>
        <w:fldChar w:fldCharType="begin"/>
      </w:r>
      <w:r>
        <w:instrText xml:space="preserve"> SEQ Table \* ARABIC </w:instrText>
      </w:r>
      <w:r>
        <w:fldChar w:fldCharType="separate"/>
      </w:r>
      <w:r w:rsidR="00056F45">
        <w:rPr>
          <w:noProof/>
        </w:rPr>
        <w:t>25</w:t>
      </w:r>
      <w:r>
        <w:fldChar w:fldCharType="end"/>
      </w:r>
      <w:r>
        <w:t xml:space="preserve">: </w:t>
      </w:r>
      <w:r w:rsidRPr="001E3493">
        <w:t>Radiographic findings SA</w:t>
      </w:r>
      <w:bookmarkEnd w:id="127"/>
    </w:p>
    <w:tbl>
      <w:tblPr>
        <w:tblStyle w:val="TableGrid"/>
        <w:tblW w:w="0" w:type="auto"/>
        <w:jc w:val="center"/>
        <w:tblLook w:val="04A0" w:firstRow="1" w:lastRow="0" w:firstColumn="1" w:lastColumn="0" w:noHBand="0" w:noVBand="1"/>
      </w:tblPr>
      <w:tblGrid>
        <w:gridCol w:w="491"/>
        <w:gridCol w:w="1978"/>
        <w:gridCol w:w="2096"/>
        <w:gridCol w:w="2046"/>
        <w:gridCol w:w="2019"/>
      </w:tblGrid>
      <w:tr w:rsidR="0023524D" w:rsidRPr="001E3493" w14:paraId="09719C4E" w14:textId="77777777" w:rsidTr="003377A0">
        <w:trPr>
          <w:cantSplit/>
          <w:trHeight w:val="646"/>
          <w:jc w:val="center"/>
        </w:trPr>
        <w:tc>
          <w:tcPr>
            <w:tcW w:w="462" w:type="dxa"/>
            <w:textDirection w:val="btLr"/>
          </w:tcPr>
          <w:p w14:paraId="2BEBB58B" w14:textId="77777777" w:rsidR="0023524D" w:rsidRPr="001E3493" w:rsidRDefault="0023524D" w:rsidP="003377A0">
            <w:pPr>
              <w:spacing w:line="240" w:lineRule="auto"/>
              <w:jc w:val="center"/>
            </w:pPr>
            <w:r w:rsidRPr="001E3493">
              <w:t>G24002</w:t>
            </w:r>
          </w:p>
        </w:tc>
        <w:tc>
          <w:tcPr>
            <w:tcW w:w="2144" w:type="dxa"/>
          </w:tcPr>
          <w:p w14:paraId="0CA06D9D" w14:textId="77777777" w:rsidR="0023524D" w:rsidRPr="001E3493" w:rsidRDefault="0023524D" w:rsidP="003377A0">
            <w:pPr>
              <w:spacing w:line="240" w:lineRule="auto"/>
              <w:jc w:val="center"/>
            </w:pPr>
            <w:r w:rsidRPr="001E3493">
              <w:rPr>
                <w:noProof/>
              </w:rPr>
              <w:drawing>
                <wp:inline distT="0" distB="0" distL="0" distR="0" wp14:anchorId="1A401EC6" wp14:editId="28E9445C">
                  <wp:extent cx="1177063" cy="2602230"/>
                  <wp:effectExtent l="0" t="0" r="4445" b="7620"/>
                  <wp:docPr id="224" name="Picture 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4" name="Picture 224"/>
                          <pic:cNvPicPr/>
                        </pic:nvPicPr>
                        <pic:blipFill>
                          <a:blip r:embed="rId63" cstate="print">
                            <a:extLst>
                              <a:ext uri="{28A0092B-C50C-407E-A947-70E740481C1C}">
                                <a14:useLocalDpi xmlns:a14="http://schemas.microsoft.com/office/drawing/2010/main" val="0"/>
                              </a:ext>
                            </a:extLst>
                          </a:blip>
                          <a:stretch>
                            <a:fillRect/>
                          </a:stretch>
                        </pic:blipFill>
                        <pic:spPr>
                          <a:xfrm>
                            <a:off x="0" y="0"/>
                            <a:ext cx="1189779" cy="2630343"/>
                          </a:xfrm>
                          <a:prstGeom prst="rect">
                            <a:avLst/>
                          </a:prstGeom>
                        </pic:spPr>
                      </pic:pic>
                    </a:graphicData>
                  </a:graphic>
                </wp:inline>
              </w:drawing>
            </w:r>
          </w:p>
          <w:p w14:paraId="0199EAE5" w14:textId="77777777" w:rsidR="0023524D" w:rsidRPr="001E3493" w:rsidRDefault="0023524D" w:rsidP="003377A0">
            <w:pPr>
              <w:spacing w:line="240" w:lineRule="auto"/>
              <w:jc w:val="center"/>
            </w:pPr>
            <w:r w:rsidRPr="001E3493">
              <w:t>Day 0</w:t>
            </w:r>
          </w:p>
        </w:tc>
        <w:tc>
          <w:tcPr>
            <w:tcW w:w="2014" w:type="dxa"/>
          </w:tcPr>
          <w:p w14:paraId="08D4F1EA" w14:textId="77777777" w:rsidR="0023524D" w:rsidRPr="001E3493" w:rsidRDefault="0023524D" w:rsidP="003377A0">
            <w:pPr>
              <w:spacing w:line="240" w:lineRule="auto"/>
              <w:jc w:val="center"/>
            </w:pPr>
            <w:r w:rsidRPr="001E3493">
              <w:rPr>
                <w:noProof/>
              </w:rPr>
              <w:drawing>
                <wp:inline distT="0" distB="0" distL="0" distR="0" wp14:anchorId="17F03A44" wp14:editId="75F8090F">
                  <wp:extent cx="1260335" cy="2625213"/>
                  <wp:effectExtent l="0" t="0" r="0" b="3810"/>
                  <wp:docPr id="225" name="Picture 2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5" name="Picture 225"/>
                          <pic:cNvPicPr/>
                        </pic:nvPicPr>
                        <pic:blipFill>
                          <a:blip r:embed="rId64" cstate="print">
                            <a:extLst>
                              <a:ext uri="{28A0092B-C50C-407E-A947-70E740481C1C}">
                                <a14:useLocalDpi xmlns:a14="http://schemas.microsoft.com/office/drawing/2010/main" val="0"/>
                              </a:ext>
                            </a:extLst>
                          </a:blip>
                          <a:stretch>
                            <a:fillRect/>
                          </a:stretch>
                        </pic:blipFill>
                        <pic:spPr>
                          <a:xfrm>
                            <a:off x="0" y="0"/>
                            <a:ext cx="1266260" cy="2637555"/>
                          </a:xfrm>
                          <a:prstGeom prst="rect">
                            <a:avLst/>
                          </a:prstGeom>
                        </pic:spPr>
                      </pic:pic>
                    </a:graphicData>
                  </a:graphic>
                </wp:inline>
              </w:drawing>
            </w:r>
            <w:r w:rsidRPr="001E3493">
              <w:t>Day 7</w:t>
            </w:r>
          </w:p>
        </w:tc>
        <w:tc>
          <w:tcPr>
            <w:tcW w:w="1926" w:type="dxa"/>
          </w:tcPr>
          <w:p w14:paraId="6C51639D" w14:textId="77777777" w:rsidR="0023524D" w:rsidRPr="001E3493" w:rsidRDefault="0023524D" w:rsidP="003377A0">
            <w:pPr>
              <w:spacing w:line="240" w:lineRule="auto"/>
              <w:jc w:val="center"/>
            </w:pPr>
            <w:r w:rsidRPr="001E3493">
              <w:rPr>
                <w:noProof/>
              </w:rPr>
              <w:drawing>
                <wp:inline distT="0" distB="0" distL="0" distR="0" wp14:anchorId="478073CB" wp14:editId="25E70997">
                  <wp:extent cx="1226272" cy="2602230"/>
                  <wp:effectExtent l="0" t="0" r="0" b="7620"/>
                  <wp:docPr id="226" name="Picture 2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6" name="Picture 226"/>
                          <pic:cNvPicPr/>
                        </pic:nvPicPr>
                        <pic:blipFill>
                          <a:blip r:embed="rId65" cstate="print">
                            <a:extLst>
                              <a:ext uri="{28A0092B-C50C-407E-A947-70E740481C1C}">
                                <a14:useLocalDpi xmlns:a14="http://schemas.microsoft.com/office/drawing/2010/main" val="0"/>
                              </a:ext>
                            </a:extLst>
                          </a:blip>
                          <a:stretch>
                            <a:fillRect/>
                          </a:stretch>
                        </pic:blipFill>
                        <pic:spPr>
                          <a:xfrm>
                            <a:off x="0" y="0"/>
                            <a:ext cx="1239145" cy="2629547"/>
                          </a:xfrm>
                          <a:prstGeom prst="rect">
                            <a:avLst/>
                          </a:prstGeom>
                        </pic:spPr>
                      </pic:pic>
                    </a:graphicData>
                  </a:graphic>
                </wp:inline>
              </w:drawing>
            </w:r>
          </w:p>
          <w:p w14:paraId="09677FED" w14:textId="77777777" w:rsidR="0023524D" w:rsidRPr="001E3493" w:rsidRDefault="0023524D" w:rsidP="003377A0">
            <w:pPr>
              <w:spacing w:line="240" w:lineRule="auto"/>
              <w:jc w:val="center"/>
            </w:pPr>
            <w:r w:rsidRPr="001E3493">
              <w:t>Day 14</w:t>
            </w:r>
          </w:p>
        </w:tc>
        <w:tc>
          <w:tcPr>
            <w:tcW w:w="2084" w:type="dxa"/>
          </w:tcPr>
          <w:p w14:paraId="62A368F5" w14:textId="77777777" w:rsidR="0023524D" w:rsidRPr="001E3493" w:rsidRDefault="0023524D" w:rsidP="003377A0">
            <w:pPr>
              <w:spacing w:line="240" w:lineRule="auto"/>
              <w:jc w:val="center"/>
            </w:pPr>
            <w:r w:rsidRPr="001E3493">
              <w:rPr>
                <w:noProof/>
              </w:rPr>
              <w:drawing>
                <wp:inline distT="0" distB="0" distL="0" distR="0" wp14:anchorId="2B67AD57" wp14:editId="4371A105">
                  <wp:extent cx="1208979" cy="2614634"/>
                  <wp:effectExtent l="0" t="0" r="0" b="0"/>
                  <wp:docPr id="227" name="Picture 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7" name="Picture 227"/>
                          <pic:cNvPicPr/>
                        </pic:nvPicPr>
                        <pic:blipFill>
                          <a:blip r:embed="rId66" cstate="print">
                            <a:extLst>
                              <a:ext uri="{28A0092B-C50C-407E-A947-70E740481C1C}">
                                <a14:useLocalDpi xmlns:a14="http://schemas.microsoft.com/office/drawing/2010/main" val="0"/>
                              </a:ext>
                            </a:extLst>
                          </a:blip>
                          <a:stretch>
                            <a:fillRect/>
                          </a:stretch>
                        </pic:blipFill>
                        <pic:spPr>
                          <a:xfrm>
                            <a:off x="0" y="0"/>
                            <a:ext cx="1214158" cy="2625836"/>
                          </a:xfrm>
                          <a:prstGeom prst="rect">
                            <a:avLst/>
                          </a:prstGeom>
                        </pic:spPr>
                      </pic:pic>
                    </a:graphicData>
                  </a:graphic>
                </wp:inline>
              </w:drawing>
            </w:r>
          </w:p>
          <w:p w14:paraId="31FE723F" w14:textId="77777777" w:rsidR="0023524D" w:rsidRPr="001E3493" w:rsidRDefault="0023524D" w:rsidP="003377A0">
            <w:pPr>
              <w:spacing w:line="240" w:lineRule="auto"/>
              <w:jc w:val="center"/>
            </w:pPr>
            <w:r w:rsidRPr="001E3493">
              <w:t>Day 28</w:t>
            </w:r>
          </w:p>
        </w:tc>
      </w:tr>
      <w:tr w:rsidR="0023524D" w:rsidRPr="001E3493" w14:paraId="072BF154" w14:textId="77777777" w:rsidTr="0076618D">
        <w:trPr>
          <w:cantSplit/>
          <w:trHeight w:val="4805"/>
          <w:jc w:val="center"/>
        </w:trPr>
        <w:tc>
          <w:tcPr>
            <w:tcW w:w="462" w:type="dxa"/>
            <w:textDirection w:val="btLr"/>
          </w:tcPr>
          <w:p w14:paraId="6685FF66" w14:textId="77777777" w:rsidR="0023524D" w:rsidRPr="001E3493" w:rsidRDefault="0023524D" w:rsidP="003377A0">
            <w:pPr>
              <w:spacing w:line="240" w:lineRule="auto"/>
              <w:jc w:val="center"/>
            </w:pPr>
            <w:r w:rsidRPr="001E3493">
              <w:t>G24002</w:t>
            </w:r>
          </w:p>
        </w:tc>
        <w:tc>
          <w:tcPr>
            <w:tcW w:w="2144" w:type="dxa"/>
          </w:tcPr>
          <w:p w14:paraId="3DA3EC8F" w14:textId="77777777" w:rsidR="0023524D" w:rsidRPr="001E3493" w:rsidRDefault="0023524D" w:rsidP="003377A0">
            <w:pPr>
              <w:spacing w:line="240" w:lineRule="auto"/>
              <w:jc w:val="center"/>
            </w:pPr>
            <w:r w:rsidRPr="001E3493">
              <w:rPr>
                <w:noProof/>
              </w:rPr>
              <w:drawing>
                <wp:inline distT="0" distB="0" distL="0" distR="0" wp14:anchorId="793B226A" wp14:editId="6CA44866">
                  <wp:extent cx="1163361" cy="2368644"/>
                  <wp:effectExtent l="0" t="0" r="0" b="0"/>
                  <wp:docPr id="228" name="Picture 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8" name="Picture 228"/>
                          <pic:cNvPicPr/>
                        </pic:nvPicPr>
                        <pic:blipFill>
                          <a:blip r:embed="rId67" cstate="print">
                            <a:extLst>
                              <a:ext uri="{28A0092B-C50C-407E-A947-70E740481C1C}">
                                <a14:useLocalDpi xmlns:a14="http://schemas.microsoft.com/office/drawing/2010/main" val="0"/>
                              </a:ext>
                            </a:extLst>
                          </a:blip>
                          <a:stretch>
                            <a:fillRect/>
                          </a:stretch>
                        </pic:blipFill>
                        <pic:spPr>
                          <a:xfrm>
                            <a:off x="0" y="0"/>
                            <a:ext cx="1169889" cy="2381935"/>
                          </a:xfrm>
                          <a:prstGeom prst="rect">
                            <a:avLst/>
                          </a:prstGeom>
                        </pic:spPr>
                      </pic:pic>
                    </a:graphicData>
                  </a:graphic>
                </wp:inline>
              </w:drawing>
            </w:r>
          </w:p>
          <w:p w14:paraId="54B6F121" w14:textId="77777777" w:rsidR="0023524D" w:rsidRPr="001E3493" w:rsidRDefault="0023524D" w:rsidP="003377A0">
            <w:pPr>
              <w:spacing w:line="240" w:lineRule="auto"/>
              <w:jc w:val="center"/>
            </w:pPr>
            <w:r w:rsidRPr="001E3493">
              <w:t>Day 42</w:t>
            </w:r>
          </w:p>
        </w:tc>
        <w:tc>
          <w:tcPr>
            <w:tcW w:w="2014" w:type="dxa"/>
          </w:tcPr>
          <w:p w14:paraId="094D6E43" w14:textId="77777777" w:rsidR="0023524D" w:rsidRPr="001E3493" w:rsidRDefault="0023524D" w:rsidP="003377A0">
            <w:pPr>
              <w:spacing w:line="240" w:lineRule="auto"/>
              <w:jc w:val="center"/>
            </w:pPr>
            <w:r w:rsidRPr="001E3493">
              <w:rPr>
                <w:noProof/>
              </w:rPr>
              <w:drawing>
                <wp:inline distT="0" distB="0" distL="0" distR="0" wp14:anchorId="757A4FB0" wp14:editId="704FFCA9">
                  <wp:extent cx="1170039" cy="2355820"/>
                  <wp:effectExtent l="0" t="0" r="0" b="6985"/>
                  <wp:docPr id="288" name="Picture 2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8" name="Picture 288"/>
                          <pic:cNvPicPr/>
                        </pic:nvPicPr>
                        <pic:blipFill>
                          <a:blip r:embed="rId68" cstate="print">
                            <a:extLst>
                              <a:ext uri="{28A0092B-C50C-407E-A947-70E740481C1C}">
                                <a14:useLocalDpi xmlns:a14="http://schemas.microsoft.com/office/drawing/2010/main" val="0"/>
                              </a:ext>
                            </a:extLst>
                          </a:blip>
                          <a:stretch>
                            <a:fillRect/>
                          </a:stretch>
                        </pic:blipFill>
                        <pic:spPr>
                          <a:xfrm>
                            <a:off x="0" y="0"/>
                            <a:ext cx="1176142" cy="2368108"/>
                          </a:xfrm>
                          <a:prstGeom prst="rect">
                            <a:avLst/>
                          </a:prstGeom>
                        </pic:spPr>
                      </pic:pic>
                    </a:graphicData>
                  </a:graphic>
                </wp:inline>
              </w:drawing>
            </w:r>
          </w:p>
          <w:p w14:paraId="7A8BA9B2" w14:textId="77777777" w:rsidR="0023524D" w:rsidRPr="001E3493" w:rsidRDefault="0023524D" w:rsidP="003377A0">
            <w:pPr>
              <w:spacing w:line="240" w:lineRule="auto"/>
              <w:jc w:val="center"/>
            </w:pPr>
            <w:r w:rsidRPr="001E3493">
              <w:t>Day 56</w:t>
            </w:r>
          </w:p>
        </w:tc>
        <w:tc>
          <w:tcPr>
            <w:tcW w:w="1926" w:type="dxa"/>
          </w:tcPr>
          <w:p w14:paraId="5AFA1C0E" w14:textId="77777777" w:rsidR="0023524D" w:rsidRPr="001E3493" w:rsidRDefault="0023524D" w:rsidP="003377A0">
            <w:pPr>
              <w:spacing w:line="240" w:lineRule="auto"/>
              <w:jc w:val="center"/>
            </w:pPr>
            <w:r w:rsidRPr="001E3493">
              <w:rPr>
                <w:noProof/>
              </w:rPr>
              <w:drawing>
                <wp:inline distT="0" distB="0" distL="0" distR="0" wp14:anchorId="479CC49F" wp14:editId="642FF0E2">
                  <wp:extent cx="1120877" cy="2335594"/>
                  <wp:effectExtent l="0" t="0" r="3175" b="7620"/>
                  <wp:docPr id="289" name="Picture 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9" name="Picture 289"/>
                          <pic:cNvPicPr/>
                        </pic:nvPicPr>
                        <pic:blipFill>
                          <a:blip r:embed="rId69" cstate="print">
                            <a:extLst>
                              <a:ext uri="{28A0092B-C50C-407E-A947-70E740481C1C}">
                                <a14:useLocalDpi xmlns:a14="http://schemas.microsoft.com/office/drawing/2010/main" val="0"/>
                              </a:ext>
                            </a:extLst>
                          </a:blip>
                          <a:stretch>
                            <a:fillRect/>
                          </a:stretch>
                        </pic:blipFill>
                        <pic:spPr>
                          <a:xfrm>
                            <a:off x="0" y="0"/>
                            <a:ext cx="1124692" cy="2343544"/>
                          </a:xfrm>
                          <a:prstGeom prst="rect">
                            <a:avLst/>
                          </a:prstGeom>
                        </pic:spPr>
                      </pic:pic>
                    </a:graphicData>
                  </a:graphic>
                </wp:inline>
              </w:drawing>
            </w:r>
          </w:p>
          <w:p w14:paraId="481331CF" w14:textId="77777777" w:rsidR="0023524D" w:rsidRPr="001E3493" w:rsidRDefault="0023524D" w:rsidP="003377A0">
            <w:pPr>
              <w:spacing w:line="240" w:lineRule="auto"/>
              <w:jc w:val="center"/>
            </w:pPr>
            <w:r w:rsidRPr="001E3493">
              <w:t>Day 70</w:t>
            </w:r>
          </w:p>
        </w:tc>
        <w:tc>
          <w:tcPr>
            <w:tcW w:w="2084" w:type="dxa"/>
          </w:tcPr>
          <w:p w14:paraId="236A9B2E" w14:textId="77777777" w:rsidR="0023524D" w:rsidRPr="001E3493" w:rsidRDefault="0023524D" w:rsidP="003377A0">
            <w:pPr>
              <w:spacing w:line="240" w:lineRule="auto"/>
              <w:jc w:val="center"/>
            </w:pPr>
            <w:r w:rsidRPr="001E3493">
              <w:rPr>
                <w:noProof/>
              </w:rPr>
              <w:drawing>
                <wp:inline distT="0" distB="0" distL="0" distR="0" wp14:anchorId="1E39083D" wp14:editId="0CFDC27D">
                  <wp:extent cx="1120878" cy="2367514"/>
                  <wp:effectExtent l="0" t="0" r="3175" b="0"/>
                  <wp:docPr id="290" name="Picture 2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0" name="Picture 290"/>
                          <pic:cNvPicPr/>
                        </pic:nvPicPr>
                        <pic:blipFill>
                          <a:blip r:embed="rId70">
                            <a:extLst>
                              <a:ext uri="{28A0092B-C50C-407E-A947-70E740481C1C}">
                                <a14:useLocalDpi xmlns:a14="http://schemas.microsoft.com/office/drawing/2010/main" val="0"/>
                              </a:ext>
                            </a:extLst>
                          </a:blip>
                          <a:stretch>
                            <a:fillRect/>
                          </a:stretch>
                        </pic:blipFill>
                        <pic:spPr>
                          <a:xfrm>
                            <a:off x="0" y="0"/>
                            <a:ext cx="1125620" cy="2377531"/>
                          </a:xfrm>
                          <a:prstGeom prst="rect">
                            <a:avLst/>
                          </a:prstGeom>
                        </pic:spPr>
                      </pic:pic>
                    </a:graphicData>
                  </a:graphic>
                </wp:inline>
              </w:drawing>
            </w:r>
          </w:p>
          <w:p w14:paraId="4BD00A67" w14:textId="77777777" w:rsidR="0023524D" w:rsidRPr="001E3493" w:rsidRDefault="0023524D" w:rsidP="003377A0">
            <w:pPr>
              <w:spacing w:line="240" w:lineRule="auto"/>
              <w:jc w:val="center"/>
            </w:pPr>
            <w:r w:rsidRPr="001E3493">
              <w:t>Day 84</w:t>
            </w:r>
          </w:p>
        </w:tc>
      </w:tr>
    </w:tbl>
    <w:p w14:paraId="02A8F87A" w14:textId="77777777" w:rsidR="00363632" w:rsidRDefault="00363632"/>
    <w:p w14:paraId="6D7F7EA0" w14:textId="77777777" w:rsidR="00363632" w:rsidRDefault="00363632"/>
    <w:p w14:paraId="0CD5EA18" w14:textId="77777777" w:rsidR="00363632" w:rsidRDefault="00363632"/>
    <w:p w14:paraId="753AAC19" w14:textId="77777777" w:rsidR="00363632" w:rsidRDefault="00363632"/>
    <w:p w14:paraId="1A582AEE" w14:textId="02720FA2" w:rsidR="00363632" w:rsidRDefault="00363632">
      <w:r>
        <w:lastRenderedPageBreak/>
        <w:t>Table 25 Continued</w:t>
      </w:r>
    </w:p>
    <w:tbl>
      <w:tblPr>
        <w:tblStyle w:val="TableGrid"/>
        <w:tblW w:w="0" w:type="auto"/>
        <w:jc w:val="center"/>
        <w:tblLook w:val="04A0" w:firstRow="1" w:lastRow="0" w:firstColumn="1" w:lastColumn="0" w:noHBand="0" w:noVBand="1"/>
      </w:tblPr>
      <w:tblGrid>
        <w:gridCol w:w="491"/>
        <w:gridCol w:w="1992"/>
        <w:gridCol w:w="2042"/>
        <w:gridCol w:w="2067"/>
        <w:gridCol w:w="2038"/>
      </w:tblGrid>
      <w:tr w:rsidR="0023524D" w:rsidRPr="001E3493" w14:paraId="5D6D66B0" w14:textId="77777777" w:rsidTr="003377A0">
        <w:trPr>
          <w:cantSplit/>
          <w:trHeight w:val="646"/>
          <w:jc w:val="center"/>
        </w:trPr>
        <w:tc>
          <w:tcPr>
            <w:tcW w:w="462" w:type="dxa"/>
            <w:textDirection w:val="btLr"/>
          </w:tcPr>
          <w:p w14:paraId="3BD5EA2C" w14:textId="19A1EA76" w:rsidR="0023524D" w:rsidRPr="001E3493" w:rsidRDefault="0023524D" w:rsidP="003377A0">
            <w:pPr>
              <w:spacing w:line="240" w:lineRule="auto"/>
              <w:jc w:val="center"/>
            </w:pPr>
            <w:r w:rsidRPr="001E3493">
              <w:t>G24003</w:t>
            </w:r>
          </w:p>
        </w:tc>
        <w:tc>
          <w:tcPr>
            <w:tcW w:w="2144" w:type="dxa"/>
          </w:tcPr>
          <w:p w14:paraId="18857ED7" w14:textId="77777777" w:rsidR="0023524D" w:rsidRPr="001E3493" w:rsidRDefault="0023524D" w:rsidP="003377A0">
            <w:pPr>
              <w:spacing w:line="240" w:lineRule="auto"/>
              <w:jc w:val="center"/>
            </w:pPr>
            <w:r w:rsidRPr="001E3493">
              <w:rPr>
                <w:noProof/>
              </w:rPr>
              <w:drawing>
                <wp:inline distT="0" distB="0" distL="0" distR="0" wp14:anchorId="7E1ADCF8" wp14:editId="679C12B3">
                  <wp:extent cx="1176887" cy="2630343"/>
                  <wp:effectExtent l="0" t="0" r="0" b="0"/>
                  <wp:docPr id="303" name="Picture 3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3" name="Picture 303"/>
                          <pic:cNvPicPr/>
                        </pic:nvPicPr>
                        <pic:blipFill rotWithShape="1">
                          <a:blip r:embed="rId71">
                            <a:extLst>
                              <a:ext uri="{28A0092B-C50C-407E-A947-70E740481C1C}">
                                <a14:useLocalDpi xmlns:a14="http://schemas.microsoft.com/office/drawing/2010/main" val="0"/>
                              </a:ext>
                            </a:extLst>
                          </a:blip>
                          <a:srcRect l="7521" t="-279" r="-7521" b="279"/>
                          <a:stretch/>
                        </pic:blipFill>
                        <pic:spPr>
                          <a:xfrm>
                            <a:off x="0" y="0"/>
                            <a:ext cx="1176887" cy="2630343"/>
                          </a:xfrm>
                          <a:prstGeom prst="rect">
                            <a:avLst/>
                          </a:prstGeom>
                        </pic:spPr>
                      </pic:pic>
                    </a:graphicData>
                  </a:graphic>
                </wp:inline>
              </w:drawing>
            </w:r>
          </w:p>
          <w:p w14:paraId="545FC450" w14:textId="77777777" w:rsidR="0023524D" w:rsidRPr="001E3493" w:rsidRDefault="0023524D" w:rsidP="003377A0">
            <w:pPr>
              <w:spacing w:line="240" w:lineRule="auto"/>
              <w:jc w:val="center"/>
            </w:pPr>
            <w:r w:rsidRPr="001E3493">
              <w:t>Day 0</w:t>
            </w:r>
          </w:p>
        </w:tc>
        <w:tc>
          <w:tcPr>
            <w:tcW w:w="2014" w:type="dxa"/>
          </w:tcPr>
          <w:p w14:paraId="78FB1277" w14:textId="77777777" w:rsidR="0023524D" w:rsidRPr="001E3493" w:rsidRDefault="0023524D" w:rsidP="003377A0">
            <w:pPr>
              <w:spacing w:line="240" w:lineRule="auto"/>
              <w:jc w:val="center"/>
            </w:pPr>
            <w:r w:rsidRPr="001E3493">
              <w:rPr>
                <w:noProof/>
              </w:rPr>
              <w:drawing>
                <wp:inline distT="0" distB="0" distL="0" distR="0" wp14:anchorId="69863990" wp14:editId="5D5B2FAA">
                  <wp:extent cx="1221851" cy="2637555"/>
                  <wp:effectExtent l="0" t="0" r="0" b="0"/>
                  <wp:docPr id="304" name="Picture 3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4" name="Picture 304"/>
                          <pic:cNvPicPr/>
                        </pic:nvPicPr>
                        <pic:blipFill rotWithShape="1">
                          <a:blip r:embed="rId72">
                            <a:extLst>
                              <a:ext uri="{28A0092B-C50C-407E-A947-70E740481C1C}">
                                <a14:useLocalDpi xmlns:a14="http://schemas.microsoft.com/office/drawing/2010/main" val="0"/>
                              </a:ext>
                            </a:extLst>
                          </a:blip>
                          <a:srcRect l="1408" t="1082" r="11091" b="11418"/>
                          <a:stretch/>
                        </pic:blipFill>
                        <pic:spPr>
                          <a:xfrm>
                            <a:off x="0" y="0"/>
                            <a:ext cx="1221851" cy="2637555"/>
                          </a:xfrm>
                          <a:prstGeom prst="rect">
                            <a:avLst/>
                          </a:prstGeom>
                        </pic:spPr>
                      </pic:pic>
                    </a:graphicData>
                  </a:graphic>
                </wp:inline>
              </w:drawing>
            </w:r>
            <w:r w:rsidRPr="001E3493">
              <w:t>Day 7</w:t>
            </w:r>
          </w:p>
        </w:tc>
        <w:tc>
          <w:tcPr>
            <w:tcW w:w="1926" w:type="dxa"/>
          </w:tcPr>
          <w:p w14:paraId="53006487" w14:textId="77777777" w:rsidR="0023524D" w:rsidRPr="001E3493" w:rsidRDefault="0023524D" w:rsidP="003377A0">
            <w:pPr>
              <w:spacing w:line="240" w:lineRule="auto"/>
              <w:jc w:val="center"/>
            </w:pPr>
            <w:r w:rsidRPr="001E3493">
              <w:rPr>
                <w:noProof/>
              </w:rPr>
              <w:drawing>
                <wp:inline distT="0" distB="0" distL="0" distR="0" wp14:anchorId="0E406B3F" wp14:editId="585F053C">
                  <wp:extent cx="1239145" cy="2599888"/>
                  <wp:effectExtent l="0" t="0" r="0" b="0"/>
                  <wp:docPr id="305" name="Picture 3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5" name="Picture 305"/>
                          <pic:cNvPicPr/>
                        </pic:nvPicPr>
                        <pic:blipFill rotWithShape="1">
                          <a:blip r:embed="rId73">
                            <a:extLst>
                              <a:ext uri="{28A0092B-C50C-407E-A947-70E740481C1C}">
                                <a14:useLocalDpi xmlns:a14="http://schemas.microsoft.com/office/drawing/2010/main" val="0"/>
                              </a:ext>
                            </a:extLst>
                          </a:blip>
                          <a:srcRect l="9869" t="6233" r="7234" b="10871"/>
                          <a:stretch/>
                        </pic:blipFill>
                        <pic:spPr>
                          <a:xfrm>
                            <a:off x="0" y="0"/>
                            <a:ext cx="1239145" cy="2599888"/>
                          </a:xfrm>
                          <a:prstGeom prst="rect">
                            <a:avLst/>
                          </a:prstGeom>
                        </pic:spPr>
                      </pic:pic>
                    </a:graphicData>
                  </a:graphic>
                </wp:inline>
              </w:drawing>
            </w:r>
          </w:p>
          <w:p w14:paraId="511D6E47" w14:textId="77777777" w:rsidR="0023524D" w:rsidRPr="001E3493" w:rsidRDefault="0023524D" w:rsidP="003377A0">
            <w:pPr>
              <w:spacing w:line="240" w:lineRule="auto"/>
              <w:jc w:val="center"/>
            </w:pPr>
            <w:r w:rsidRPr="001E3493">
              <w:t>Day 14</w:t>
            </w:r>
          </w:p>
        </w:tc>
        <w:tc>
          <w:tcPr>
            <w:tcW w:w="2084" w:type="dxa"/>
          </w:tcPr>
          <w:p w14:paraId="711C6E76" w14:textId="77777777" w:rsidR="0023524D" w:rsidRPr="001E3493" w:rsidRDefault="0023524D" w:rsidP="003377A0">
            <w:pPr>
              <w:spacing w:line="240" w:lineRule="auto"/>
              <w:jc w:val="center"/>
            </w:pPr>
            <w:r w:rsidRPr="001E3493">
              <w:rPr>
                <w:noProof/>
              </w:rPr>
              <w:drawing>
                <wp:inline distT="0" distB="0" distL="0" distR="0" wp14:anchorId="5058B539" wp14:editId="762D3128">
                  <wp:extent cx="1214158" cy="2571495"/>
                  <wp:effectExtent l="0" t="0" r="5080" b="635"/>
                  <wp:docPr id="306" name="Picture 3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6" name="Picture 306"/>
                          <pic:cNvPicPr/>
                        </pic:nvPicPr>
                        <pic:blipFill rotWithShape="1">
                          <a:blip r:embed="rId74">
                            <a:extLst>
                              <a:ext uri="{28A0092B-C50C-407E-A947-70E740481C1C}">
                                <a14:useLocalDpi xmlns:a14="http://schemas.microsoft.com/office/drawing/2010/main" val="0"/>
                              </a:ext>
                            </a:extLst>
                          </a:blip>
                          <a:srcRect l="13725" t="7573" r="5576" b="11728"/>
                          <a:stretch/>
                        </pic:blipFill>
                        <pic:spPr>
                          <a:xfrm>
                            <a:off x="0" y="0"/>
                            <a:ext cx="1214158" cy="2571495"/>
                          </a:xfrm>
                          <a:prstGeom prst="rect">
                            <a:avLst/>
                          </a:prstGeom>
                        </pic:spPr>
                      </pic:pic>
                    </a:graphicData>
                  </a:graphic>
                </wp:inline>
              </w:drawing>
            </w:r>
          </w:p>
          <w:p w14:paraId="6AC68872" w14:textId="77777777" w:rsidR="0023524D" w:rsidRPr="001E3493" w:rsidRDefault="0023524D" w:rsidP="003377A0">
            <w:pPr>
              <w:spacing w:line="240" w:lineRule="auto"/>
              <w:jc w:val="center"/>
            </w:pPr>
            <w:r w:rsidRPr="001E3493">
              <w:t>Day 28</w:t>
            </w:r>
          </w:p>
        </w:tc>
      </w:tr>
      <w:tr w:rsidR="0023524D" w:rsidRPr="001E3493" w14:paraId="6D14333C" w14:textId="77777777" w:rsidTr="0076618D">
        <w:trPr>
          <w:cantSplit/>
          <w:trHeight w:val="5723"/>
          <w:jc w:val="center"/>
        </w:trPr>
        <w:tc>
          <w:tcPr>
            <w:tcW w:w="462" w:type="dxa"/>
            <w:textDirection w:val="btLr"/>
          </w:tcPr>
          <w:p w14:paraId="49094FB8" w14:textId="77777777" w:rsidR="0023524D" w:rsidRPr="001E3493" w:rsidRDefault="0023524D" w:rsidP="003377A0">
            <w:pPr>
              <w:spacing w:line="240" w:lineRule="auto"/>
              <w:jc w:val="center"/>
            </w:pPr>
            <w:r w:rsidRPr="001E3493">
              <w:t>G24003</w:t>
            </w:r>
          </w:p>
        </w:tc>
        <w:tc>
          <w:tcPr>
            <w:tcW w:w="2144" w:type="dxa"/>
          </w:tcPr>
          <w:p w14:paraId="05442143" w14:textId="77777777" w:rsidR="0023524D" w:rsidRPr="001E3493" w:rsidRDefault="0023524D" w:rsidP="003377A0">
            <w:pPr>
              <w:spacing w:line="240" w:lineRule="auto"/>
              <w:jc w:val="center"/>
            </w:pPr>
            <w:r w:rsidRPr="001E3493">
              <w:rPr>
                <w:noProof/>
              </w:rPr>
              <w:drawing>
                <wp:inline distT="0" distB="0" distL="0" distR="0" wp14:anchorId="3EC3C97C" wp14:editId="781580EC">
                  <wp:extent cx="1189335" cy="2362882"/>
                  <wp:effectExtent l="0" t="0" r="0" b="0"/>
                  <wp:docPr id="307" name="Picture 3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 name="Picture 307"/>
                          <pic:cNvPicPr/>
                        </pic:nvPicPr>
                        <pic:blipFill rotWithShape="1">
                          <a:blip r:embed="rId75">
                            <a:extLst>
                              <a:ext uri="{28A0092B-C50C-407E-A947-70E740481C1C}">
                                <a14:useLocalDpi xmlns:a14="http://schemas.microsoft.com/office/drawing/2010/main" val="0"/>
                              </a:ext>
                            </a:extLst>
                          </a:blip>
                          <a:srcRect l="7857" t="7169" r="7170" b="7857"/>
                          <a:stretch/>
                        </pic:blipFill>
                        <pic:spPr>
                          <a:xfrm>
                            <a:off x="0" y="0"/>
                            <a:ext cx="1191785" cy="2367750"/>
                          </a:xfrm>
                          <a:prstGeom prst="rect">
                            <a:avLst/>
                          </a:prstGeom>
                        </pic:spPr>
                      </pic:pic>
                    </a:graphicData>
                  </a:graphic>
                </wp:inline>
              </w:drawing>
            </w:r>
          </w:p>
          <w:p w14:paraId="21BCAB88" w14:textId="77777777" w:rsidR="0023524D" w:rsidRPr="001E3493" w:rsidRDefault="0023524D" w:rsidP="003377A0">
            <w:pPr>
              <w:spacing w:line="240" w:lineRule="auto"/>
              <w:jc w:val="center"/>
            </w:pPr>
            <w:r w:rsidRPr="001E3493">
              <w:t>Day 42</w:t>
            </w:r>
          </w:p>
        </w:tc>
        <w:tc>
          <w:tcPr>
            <w:tcW w:w="2014" w:type="dxa"/>
          </w:tcPr>
          <w:p w14:paraId="5E0D4FFB" w14:textId="77777777" w:rsidR="0023524D" w:rsidRPr="001E3493" w:rsidRDefault="0023524D" w:rsidP="003377A0">
            <w:pPr>
              <w:spacing w:line="240" w:lineRule="auto"/>
              <w:jc w:val="center"/>
            </w:pPr>
            <w:r w:rsidRPr="001E3493">
              <w:rPr>
                <w:noProof/>
              </w:rPr>
              <w:drawing>
                <wp:inline distT="0" distB="0" distL="0" distR="0" wp14:anchorId="6BFFC6A2" wp14:editId="4E741A14">
                  <wp:extent cx="1124032" cy="2368108"/>
                  <wp:effectExtent l="0" t="0" r="0" b="0"/>
                  <wp:docPr id="308" name="Picture 3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8" name="Picture 308"/>
                          <pic:cNvPicPr/>
                        </pic:nvPicPr>
                        <pic:blipFill>
                          <a:blip r:embed="rId76">
                            <a:extLst>
                              <a:ext uri="{28A0092B-C50C-407E-A947-70E740481C1C}">
                                <a14:useLocalDpi xmlns:a14="http://schemas.microsoft.com/office/drawing/2010/main" val="0"/>
                              </a:ext>
                            </a:extLst>
                          </a:blip>
                          <a:stretch>
                            <a:fillRect/>
                          </a:stretch>
                        </pic:blipFill>
                        <pic:spPr>
                          <a:xfrm>
                            <a:off x="0" y="0"/>
                            <a:ext cx="1124032" cy="2368108"/>
                          </a:xfrm>
                          <a:prstGeom prst="rect">
                            <a:avLst/>
                          </a:prstGeom>
                        </pic:spPr>
                      </pic:pic>
                    </a:graphicData>
                  </a:graphic>
                </wp:inline>
              </w:drawing>
            </w:r>
          </w:p>
          <w:p w14:paraId="3FC22647" w14:textId="77777777" w:rsidR="0023524D" w:rsidRPr="001E3493" w:rsidRDefault="0023524D" w:rsidP="003377A0">
            <w:pPr>
              <w:spacing w:line="240" w:lineRule="auto"/>
              <w:jc w:val="center"/>
            </w:pPr>
            <w:r w:rsidRPr="001E3493">
              <w:t>Day 56</w:t>
            </w:r>
          </w:p>
        </w:tc>
        <w:tc>
          <w:tcPr>
            <w:tcW w:w="1926" w:type="dxa"/>
          </w:tcPr>
          <w:p w14:paraId="16434052" w14:textId="77777777" w:rsidR="0023524D" w:rsidRPr="001E3493" w:rsidRDefault="0023524D" w:rsidP="003377A0">
            <w:pPr>
              <w:spacing w:line="240" w:lineRule="auto"/>
              <w:jc w:val="center"/>
            </w:pPr>
            <w:r w:rsidRPr="001E3493">
              <w:rPr>
                <w:noProof/>
              </w:rPr>
              <w:drawing>
                <wp:inline distT="0" distB="0" distL="0" distR="0" wp14:anchorId="57195A64" wp14:editId="02AD821A">
                  <wp:extent cx="1106973" cy="2343544"/>
                  <wp:effectExtent l="0" t="0" r="0" b="0"/>
                  <wp:docPr id="309" name="Picture 3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9" name="Picture 309"/>
                          <pic:cNvPicPr/>
                        </pic:nvPicPr>
                        <pic:blipFill>
                          <a:blip r:embed="rId77">
                            <a:extLst>
                              <a:ext uri="{28A0092B-C50C-407E-A947-70E740481C1C}">
                                <a14:useLocalDpi xmlns:a14="http://schemas.microsoft.com/office/drawing/2010/main" val="0"/>
                              </a:ext>
                            </a:extLst>
                          </a:blip>
                          <a:stretch>
                            <a:fillRect/>
                          </a:stretch>
                        </pic:blipFill>
                        <pic:spPr>
                          <a:xfrm>
                            <a:off x="0" y="0"/>
                            <a:ext cx="1106973" cy="2343544"/>
                          </a:xfrm>
                          <a:prstGeom prst="rect">
                            <a:avLst/>
                          </a:prstGeom>
                        </pic:spPr>
                      </pic:pic>
                    </a:graphicData>
                  </a:graphic>
                </wp:inline>
              </w:drawing>
            </w:r>
          </w:p>
          <w:p w14:paraId="2D074B0E" w14:textId="77777777" w:rsidR="0023524D" w:rsidRPr="001E3493" w:rsidRDefault="0023524D" w:rsidP="003377A0">
            <w:pPr>
              <w:spacing w:line="240" w:lineRule="auto"/>
              <w:jc w:val="center"/>
            </w:pPr>
            <w:r w:rsidRPr="001E3493">
              <w:t>Day 70</w:t>
            </w:r>
          </w:p>
        </w:tc>
        <w:tc>
          <w:tcPr>
            <w:tcW w:w="2084" w:type="dxa"/>
          </w:tcPr>
          <w:p w14:paraId="0BD71395" w14:textId="77777777" w:rsidR="0023524D" w:rsidRPr="001E3493" w:rsidRDefault="0023524D" w:rsidP="003377A0">
            <w:pPr>
              <w:spacing w:line="240" w:lineRule="auto"/>
              <w:jc w:val="center"/>
            </w:pPr>
            <w:r w:rsidRPr="001E3493">
              <w:rPr>
                <w:noProof/>
              </w:rPr>
              <w:drawing>
                <wp:inline distT="0" distB="0" distL="0" distR="0" wp14:anchorId="5564D5C4" wp14:editId="1869B47F">
                  <wp:extent cx="1109344" cy="2343150"/>
                  <wp:effectExtent l="0" t="0" r="0" b="0"/>
                  <wp:docPr id="310" name="Picture 3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0" name="Picture 310"/>
                          <pic:cNvPicPr/>
                        </pic:nvPicPr>
                        <pic:blipFill>
                          <a:blip r:embed="rId70">
                            <a:extLst>
                              <a:ext uri="{28A0092B-C50C-407E-A947-70E740481C1C}">
                                <a14:useLocalDpi xmlns:a14="http://schemas.microsoft.com/office/drawing/2010/main" val="0"/>
                              </a:ext>
                            </a:extLst>
                          </a:blip>
                          <a:stretch>
                            <a:fillRect/>
                          </a:stretch>
                        </pic:blipFill>
                        <pic:spPr>
                          <a:xfrm>
                            <a:off x="0" y="0"/>
                            <a:ext cx="1111248" cy="2347172"/>
                          </a:xfrm>
                          <a:prstGeom prst="rect">
                            <a:avLst/>
                          </a:prstGeom>
                        </pic:spPr>
                      </pic:pic>
                    </a:graphicData>
                  </a:graphic>
                </wp:inline>
              </w:drawing>
            </w:r>
          </w:p>
          <w:p w14:paraId="5516F725" w14:textId="77777777" w:rsidR="0023524D" w:rsidRPr="001E3493" w:rsidRDefault="0023524D" w:rsidP="003377A0">
            <w:pPr>
              <w:spacing w:line="240" w:lineRule="auto"/>
              <w:jc w:val="center"/>
            </w:pPr>
            <w:r w:rsidRPr="001E3493">
              <w:t>Day 84</w:t>
            </w:r>
          </w:p>
        </w:tc>
      </w:tr>
    </w:tbl>
    <w:p w14:paraId="1A13F857" w14:textId="77777777" w:rsidR="00363632" w:rsidRDefault="00363632"/>
    <w:p w14:paraId="1DCC1CD5" w14:textId="77777777" w:rsidR="00363632" w:rsidRDefault="00363632"/>
    <w:p w14:paraId="15C4AE37" w14:textId="77777777" w:rsidR="00363632" w:rsidRDefault="00363632"/>
    <w:p w14:paraId="2A9F0DF9" w14:textId="78B92038" w:rsidR="00363632" w:rsidRDefault="00363632">
      <w:r>
        <w:lastRenderedPageBreak/>
        <w:t>Table 25 Continued</w:t>
      </w:r>
    </w:p>
    <w:tbl>
      <w:tblPr>
        <w:tblStyle w:val="TableGrid"/>
        <w:tblW w:w="0" w:type="auto"/>
        <w:jc w:val="center"/>
        <w:tblLook w:val="04A0" w:firstRow="1" w:lastRow="0" w:firstColumn="1" w:lastColumn="0" w:noHBand="0" w:noVBand="1"/>
      </w:tblPr>
      <w:tblGrid>
        <w:gridCol w:w="485"/>
        <w:gridCol w:w="2012"/>
        <w:gridCol w:w="2067"/>
        <w:gridCol w:w="1984"/>
        <w:gridCol w:w="2082"/>
      </w:tblGrid>
      <w:tr w:rsidR="0023524D" w:rsidRPr="001E3493" w14:paraId="47215046" w14:textId="77777777" w:rsidTr="003377A0">
        <w:trPr>
          <w:cantSplit/>
          <w:trHeight w:val="646"/>
          <w:jc w:val="center"/>
        </w:trPr>
        <w:tc>
          <w:tcPr>
            <w:tcW w:w="462" w:type="dxa"/>
            <w:textDirection w:val="btLr"/>
          </w:tcPr>
          <w:p w14:paraId="3AFE7B1C" w14:textId="77777777" w:rsidR="0023524D" w:rsidRPr="001E3493" w:rsidRDefault="0023524D" w:rsidP="003377A0">
            <w:pPr>
              <w:spacing w:line="240" w:lineRule="auto"/>
              <w:jc w:val="center"/>
            </w:pPr>
            <w:r w:rsidRPr="001E3493">
              <w:t>G24004</w:t>
            </w:r>
          </w:p>
        </w:tc>
        <w:tc>
          <w:tcPr>
            <w:tcW w:w="2144" w:type="dxa"/>
          </w:tcPr>
          <w:p w14:paraId="4FC5B3D1" w14:textId="77777777" w:rsidR="0023524D" w:rsidRPr="001E3493" w:rsidRDefault="0023524D" w:rsidP="003377A0">
            <w:pPr>
              <w:spacing w:line="240" w:lineRule="auto"/>
              <w:jc w:val="center"/>
            </w:pPr>
            <w:r w:rsidRPr="001E3493">
              <w:rPr>
                <w:noProof/>
              </w:rPr>
              <w:drawing>
                <wp:inline distT="0" distB="0" distL="0" distR="0" wp14:anchorId="2A3E3305" wp14:editId="2F381A37">
                  <wp:extent cx="1228684" cy="2435028"/>
                  <wp:effectExtent l="0" t="0" r="0" b="3810"/>
                  <wp:docPr id="319" name="Picture 3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9" name="Picture 319"/>
                          <pic:cNvPicPr/>
                        </pic:nvPicPr>
                        <pic:blipFill>
                          <a:blip r:embed="rId78">
                            <a:extLst>
                              <a:ext uri="{28A0092B-C50C-407E-A947-70E740481C1C}">
                                <a14:useLocalDpi xmlns:a14="http://schemas.microsoft.com/office/drawing/2010/main" val="0"/>
                              </a:ext>
                            </a:extLst>
                          </a:blip>
                          <a:stretch>
                            <a:fillRect/>
                          </a:stretch>
                        </pic:blipFill>
                        <pic:spPr>
                          <a:xfrm>
                            <a:off x="0" y="0"/>
                            <a:ext cx="1234237" cy="2446032"/>
                          </a:xfrm>
                          <a:prstGeom prst="rect">
                            <a:avLst/>
                          </a:prstGeom>
                        </pic:spPr>
                      </pic:pic>
                    </a:graphicData>
                  </a:graphic>
                </wp:inline>
              </w:drawing>
            </w:r>
          </w:p>
          <w:p w14:paraId="6E90402D" w14:textId="77777777" w:rsidR="0023524D" w:rsidRPr="001E3493" w:rsidRDefault="0023524D" w:rsidP="003377A0">
            <w:pPr>
              <w:spacing w:line="240" w:lineRule="auto"/>
              <w:jc w:val="center"/>
            </w:pPr>
            <w:r w:rsidRPr="001E3493">
              <w:t>Day 0</w:t>
            </w:r>
          </w:p>
        </w:tc>
        <w:tc>
          <w:tcPr>
            <w:tcW w:w="2014" w:type="dxa"/>
          </w:tcPr>
          <w:p w14:paraId="2EFAE3BA" w14:textId="77777777" w:rsidR="0023524D" w:rsidRPr="001E3493" w:rsidRDefault="0023524D" w:rsidP="003377A0">
            <w:pPr>
              <w:spacing w:line="240" w:lineRule="auto"/>
              <w:jc w:val="center"/>
            </w:pPr>
            <w:r w:rsidRPr="001E3493">
              <w:rPr>
                <w:noProof/>
              </w:rPr>
              <w:drawing>
                <wp:inline distT="0" distB="0" distL="0" distR="0" wp14:anchorId="165269D4" wp14:editId="72B2A62E">
                  <wp:extent cx="1266260" cy="2454079"/>
                  <wp:effectExtent l="0" t="0" r="0" b="3810"/>
                  <wp:docPr id="320" name="Picture 3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0" name="Picture 320"/>
                          <pic:cNvPicPr/>
                        </pic:nvPicPr>
                        <pic:blipFill>
                          <a:blip r:embed="rId79">
                            <a:extLst>
                              <a:ext uri="{28A0092B-C50C-407E-A947-70E740481C1C}">
                                <a14:useLocalDpi xmlns:a14="http://schemas.microsoft.com/office/drawing/2010/main" val="0"/>
                              </a:ext>
                            </a:extLst>
                          </a:blip>
                          <a:stretch>
                            <a:fillRect/>
                          </a:stretch>
                        </pic:blipFill>
                        <pic:spPr>
                          <a:xfrm>
                            <a:off x="0" y="0"/>
                            <a:ext cx="1266260" cy="2454079"/>
                          </a:xfrm>
                          <a:prstGeom prst="rect">
                            <a:avLst/>
                          </a:prstGeom>
                        </pic:spPr>
                      </pic:pic>
                    </a:graphicData>
                  </a:graphic>
                </wp:inline>
              </w:drawing>
            </w:r>
            <w:r w:rsidRPr="001E3493">
              <w:t>Day 7</w:t>
            </w:r>
          </w:p>
        </w:tc>
        <w:tc>
          <w:tcPr>
            <w:tcW w:w="1926" w:type="dxa"/>
          </w:tcPr>
          <w:p w14:paraId="69FF2744" w14:textId="77777777" w:rsidR="0023524D" w:rsidRPr="001E3493" w:rsidRDefault="0023524D" w:rsidP="003377A0">
            <w:pPr>
              <w:spacing w:line="240" w:lineRule="auto"/>
              <w:jc w:val="center"/>
            </w:pPr>
            <w:r w:rsidRPr="001E3493">
              <w:rPr>
                <w:noProof/>
              </w:rPr>
              <w:drawing>
                <wp:inline distT="0" distB="0" distL="0" distR="0" wp14:anchorId="4A9E2D71" wp14:editId="31423646">
                  <wp:extent cx="1209388" cy="2458152"/>
                  <wp:effectExtent l="0" t="0" r="0" b="0"/>
                  <wp:docPr id="321" name="Picture 3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1" name="Picture 321"/>
                          <pic:cNvPicPr/>
                        </pic:nvPicPr>
                        <pic:blipFill>
                          <a:blip r:embed="rId80">
                            <a:extLst>
                              <a:ext uri="{28A0092B-C50C-407E-A947-70E740481C1C}">
                                <a14:useLocalDpi xmlns:a14="http://schemas.microsoft.com/office/drawing/2010/main" val="0"/>
                              </a:ext>
                            </a:extLst>
                          </a:blip>
                          <a:stretch>
                            <a:fillRect/>
                          </a:stretch>
                        </pic:blipFill>
                        <pic:spPr>
                          <a:xfrm>
                            <a:off x="0" y="0"/>
                            <a:ext cx="1211447" cy="2462336"/>
                          </a:xfrm>
                          <a:prstGeom prst="rect">
                            <a:avLst/>
                          </a:prstGeom>
                        </pic:spPr>
                      </pic:pic>
                    </a:graphicData>
                  </a:graphic>
                </wp:inline>
              </w:drawing>
            </w:r>
          </w:p>
          <w:p w14:paraId="7C924D97" w14:textId="77777777" w:rsidR="0023524D" w:rsidRPr="001E3493" w:rsidRDefault="0023524D" w:rsidP="003377A0">
            <w:pPr>
              <w:spacing w:line="240" w:lineRule="auto"/>
              <w:jc w:val="center"/>
            </w:pPr>
            <w:r w:rsidRPr="001E3493">
              <w:t>Day 14</w:t>
            </w:r>
          </w:p>
        </w:tc>
        <w:tc>
          <w:tcPr>
            <w:tcW w:w="2084" w:type="dxa"/>
          </w:tcPr>
          <w:p w14:paraId="13B79DA8" w14:textId="77777777" w:rsidR="0023524D" w:rsidRPr="001E3493" w:rsidRDefault="0023524D" w:rsidP="003377A0">
            <w:pPr>
              <w:spacing w:line="240" w:lineRule="auto"/>
              <w:jc w:val="center"/>
            </w:pPr>
            <w:r w:rsidRPr="001E3493">
              <w:rPr>
                <w:noProof/>
              </w:rPr>
              <w:drawing>
                <wp:inline distT="0" distB="0" distL="0" distR="0" wp14:anchorId="5428D653" wp14:editId="3DB2FF26">
                  <wp:extent cx="1272893" cy="2429058"/>
                  <wp:effectExtent l="0" t="0" r="3810" b="0"/>
                  <wp:docPr id="322" name="Picture 3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2" name="Picture 322"/>
                          <pic:cNvPicPr/>
                        </pic:nvPicPr>
                        <pic:blipFill>
                          <a:blip r:embed="rId81">
                            <a:extLst>
                              <a:ext uri="{28A0092B-C50C-407E-A947-70E740481C1C}">
                                <a14:useLocalDpi xmlns:a14="http://schemas.microsoft.com/office/drawing/2010/main" val="0"/>
                              </a:ext>
                            </a:extLst>
                          </a:blip>
                          <a:stretch>
                            <a:fillRect/>
                          </a:stretch>
                        </pic:blipFill>
                        <pic:spPr>
                          <a:xfrm>
                            <a:off x="0" y="0"/>
                            <a:ext cx="1277279" cy="2437428"/>
                          </a:xfrm>
                          <a:prstGeom prst="rect">
                            <a:avLst/>
                          </a:prstGeom>
                        </pic:spPr>
                      </pic:pic>
                    </a:graphicData>
                  </a:graphic>
                </wp:inline>
              </w:drawing>
            </w:r>
          </w:p>
          <w:p w14:paraId="0627FCFE" w14:textId="77777777" w:rsidR="0023524D" w:rsidRPr="001E3493" w:rsidRDefault="0023524D" w:rsidP="003377A0">
            <w:pPr>
              <w:spacing w:line="240" w:lineRule="auto"/>
              <w:jc w:val="center"/>
            </w:pPr>
            <w:r w:rsidRPr="001E3493">
              <w:t>Day 28</w:t>
            </w:r>
          </w:p>
        </w:tc>
      </w:tr>
      <w:tr w:rsidR="0023524D" w:rsidRPr="001E3493" w14:paraId="42AE1985" w14:textId="77777777" w:rsidTr="0076618D">
        <w:trPr>
          <w:cantSplit/>
          <w:trHeight w:val="5885"/>
          <w:jc w:val="center"/>
        </w:trPr>
        <w:tc>
          <w:tcPr>
            <w:tcW w:w="462" w:type="dxa"/>
            <w:textDirection w:val="btLr"/>
          </w:tcPr>
          <w:p w14:paraId="64116984" w14:textId="77777777" w:rsidR="0023524D" w:rsidRPr="001E3493" w:rsidRDefault="0023524D" w:rsidP="003377A0">
            <w:pPr>
              <w:spacing w:line="240" w:lineRule="auto"/>
              <w:jc w:val="center"/>
            </w:pPr>
            <w:r w:rsidRPr="001E3493">
              <w:t>G24004</w:t>
            </w:r>
          </w:p>
        </w:tc>
        <w:tc>
          <w:tcPr>
            <w:tcW w:w="2144" w:type="dxa"/>
          </w:tcPr>
          <w:p w14:paraId="0B09CFDD" w14:textId="77777777" w:rsidR="0023524D" w:rsidRPr="001E3493" w:rsidRDefault="0023524D" w:rsidP="003377A0">
            <w:pPr>
              <w:spacing w:line="240" w:lineRule="auto"/>
              <w:jc w:val="center"/>
            </w:pPr>
            <w:r w:rsidRPr="001E3493">
              <w:rPr>
                <w:noProof/>
              </w:rPr>
              <w:drawing>
                <wp:inline distT="0" distB="0" distL="0" distR="0" wp14:anchorId="16F33C35" wp14:editId="0C598A35">
                  <wp:extent cx="1169889" cy="2334436"/>
                  <wp:effectExtent l="0" t="0" r="0" b="8890"/>
                  <wp:docPr id="323" name="Picture 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3" name="Picture 323"/>
                          <pic:cNvPicPr/>
                        </pic:nvPicPr>
                        <pic:blipFill>
                          <a:blip r:embed="rId82">
                            <a:extLst>
                              <a:ext uri="{28A0092B-C50C-407E-A947-70E740481C1C}">
                                <a14:useLocalDpi xmlns:a14="http://schemas.microsoft.com/office/drawing/2010/main" val="0"/>
                              </a:ext>
                            </a:extLst>
                          </a:blip>
                          <a:stretch>
                            <a:fillRect/>
                          </a:stretch>
                        </pic:blipFill>
                        <pic:spPr>
                          <a:xfrm>
                            <a:off x="0" y="0"/>
                            <a:ext cx="1169889" cy="2334436"/>
                          </a:xfrm>
                          <a:prstGeom prst="rect">
                            <a:avLst/>
                          </a:prstGeom>
                        </pic:spPr>
                      </pic:pic>
                    </a:graphicData>
                  </a:graphic>
                </wp:inline>
              </w:drawing>
            </w:r>
          </w:p>
          <w:p w14:paraId="1277FBC6" w14:textId="77777777" w:rsidR="0023524D" w:rsidRPr="001E3493" w:rsidRDefault="0023524D" w:rsidP="003377A0">
            <w:pPr>
              <w:spacing w:line="240" w:lineRule="auto"/>
              <w:jc w:val="center"/>
            </w:pPr>
            <w:r w:rsidRPr="001E3493">
              <w:t>Day 42</w:t>
            </w:r>
          </w:p>
        </w:tc>
        <w:tc>
          <w:tcPr>
            <w:tcW w:w="2014" w:type="dxa"/>
          </w:tcPr>
          <w:p w14:paraId="20028E08" w14:textId="77777777" w:rsidR="0023524D" w:rsidRPr="001E3493" w:rsidRDefault="0023524D" w:rsidP="003377A0">
            <w:pPr>
              <w:spacing w:line="240" w:lineRule="auto"/>
              <w:jc w:val="center"/>
            </w:pPr>
            <w:r w:rsidRPr="001E3493">
              <w:rPr>
                <w:noProof/>
              </w:rPr>
              <w:drawing>
                <wp:inline distT="0" distB="0" distL="0" distR="0" wp14:anchorId="6217DBA2" wp14:editId="4851C186">
                  <wp:extent cx="1120444" cy="2334260"/>
                  <wp:effectExtent l="0" t="0" r="3810" b="8890"/>
                  <wp:docPr id="324" name="Picture 3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4" name="Picture 324"/>
                          <pic:cNvPicPr/>
                        </pic:nvPicPr>
                        <pic:blipFill>
                          <a:blip r:embed="rId83">
                            <a:extLst>
                              <a:ext uri="{28A0092B-C50C-407E-A947-70E740481C1C}">
                                <a14:useLocalDpi xmlns:a14="http://schemas.microsoft.com/office/drawing/2010/main" val="0"/>
                              </a:ext>
                            </a:extLst>
                          </a:blip>
                          <a:stretch>
                            <a:fillRect/>
                          </a:stretch>
                        </pic:blipFill>
                        <pic:spPr>
                          <a:xfrm>
                            <a:off x="0" y="0"/>
                            <a:ext cx="1124401" cy="2342504"/>
                          </a:xfrm>
                          <a:prstGeom prst="rect">
                            <a:avLst/>
                          </a:prstGeom>
                        </pic:spPr>
                      </pic:pic>
                    </a:graphicData>
                  </a:graphic>
                </wp:inline>
              </w:drawing>
            </w:r>
          </w:p>
          <w:p w14:paraId="1D0F9E1A" w14:textId="77777777" w:rsidR="0023524D" w:rsidRPr="001E3493" w:rsidRDefault="0023524D" w:rsidP="003377A0">
            <w:pPr>
              <w:spacing w:line="240" w:lineRule="auto"/>
              <w:jc w:val="center"/>
            </w:pPr>
            <w:r w:rsidRPr="001E3493">
              <w:t>Day 56</w:t>
            </w:r>
          </w:p>
        </w:tc>
        <w:tc>
          <w:tcPr>
            <w:tcW w:w="1926" w:type="dxa"/>
          </w:tcPr>
          <w:p w14:paraId="7B311313" w14:textId="77777777" w:rsidR="0023524D" w:rsidRPr="001E3493" w:rsidRDefault="0023524D" w:rsidP="003377A0">
            <w:pPr>
              <w:spacing w:line="240" w:lineRule="auto"/>
              <w:jc w:val="center"/>
            </w:pPr>
            <w:r w:rsidRPr="001E3493">
              <w:rPr>
                <w:noProof/>
              </w:rPr>
              <w:drawing>
                <wp:inline distT="0" distB="0" distL="0" distR="0" wp14:anchorId="037A0C32" wp14:editId="7C329DD2">
                  <wp:extent cx="1122406" cy="2343544"/>
                  <wp:effectExtent l="0" t="0" r="1905" b="0"/>
                  <wp:docPr id="325" name="Picture 3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5" name="Picture 325"/>
                          <pic:cNvPicPr/>
                        </pic:nvPicPr>
                        <pic:blipFill>
                          <a:blip r:embed="rId84">
                            <a:extLst>
                              <a:ext uri="{28A0092B-C50C-407E-A947-70E740481C1C}">
                                <a14:useLocalDpi xmlns:a14="http://schemas.microsoft.com/office/drawing/2010/main" val="0"/>
                              </a:ext>
                            </a:extLst>
                          </a:blip>
                          <a:stretch>
                            <a:fillRect/>
                          </a:stretch>
                        </pic:blipFill>
                        <pic:spPr>
                          <a:xfrm>
                            <a:off x="0" y="0"/>
                            <a:ext cx="1122406" cy="2343544"/>
                          </a:xfrm>
                          <a:prstGeom prst="rect">
                            <a:avLst/>
                          </a:prstGeom>
                        </pic:spPr>
                      </pic:pic>
                    </a:graphicData>
                  </a:graphic>
                </wp:inline>
              </w:drawing>
            </w:r>
          </w:p>
          <w:p w14:paraId="24B5B29F" w14:textId="77777777" w:rsidR="0023524D" w:rsidRPr="001E3493" w:rsidRDefault="0023524D" w:rsidP="003377A0">
            <w:pPr>
              <w:spacing w:line="240" w:lineRule="auto"/>
              <w:jc w:val="center"/>
            </w:pPr>
            <w:r w:rsidRPr="001E3493">
              <w:t>Day 70</w:t>
            </w:r>
          </w:p>
        </w:tc>
        <w:tc>
          <w:tcPr>
            <w:tcW w:w="2084" w:type="dxa"/>
          </w:tcPr>
          <w:p w14:paraId="699234D5" w14:textId="77777777" w:rsidR="0023524D" w:rsidRPr="001E3493" w:rsidRDefault="0023524D" w:rsidP="003377A0">
            <w:pPr>
              <w:spacing w:line="240" w:lineRule="auto"/>
              <w:jc w:val="center"/>
            </w:pPr>
            <w:r w:rsidRPr="001E3493">
              <w:rPr>
                <w:noProof/>
              </w:rPr>
              <w:drawing>
                <wp:inline distT="0" distB="0" distL="0" distR="0" wp14:anchorId="3CDD8251" wp14:editId="18DD2F2D">
                  <wp:extent cx="1115388" cy="2344908"/>
                  <wp:effectExtent l="0" t="0" r="8890" b="0"/>
                  <wp:docPr id="326" name="Picture 3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6" name="Picture 326"/>
                          <pic:cNvPicPr/>
                        </pic:nvPicPr>
                        <pic:blipFill>
                          <a:blip r:embed="rId85">
                            <a:extLst>
                              <a:ext uri="{28A0092B-C50C-407E-A947-70E740481C1C}">
                                <a14:useLocalDpi xmlns:a14="http://schemas.microsoft.com/office/drawing/2010/main" val="0"/>
                              </a:ext>
                            </a:extLst>
                          </a:blip>
                          <a:stretch>
                            <a:fillRect/>
                          </a:stretch>
                        </pic:blipFill>
                        <pic:spPr>
                          <a:xfrm>
                            <a:off x="0" y="0"/>
                            <a:ext cx="1117466" cy="2349276"/>
                          </a:xfrm>
                          <a:prstGeom prst="rect">
                            <a:avLst/>
                          </a:prstGeom>
                        </pic:spPr>
                      </pic:pic>
                    </a:graphicData>
                  </a:graphic>
                </wp:inline>
              </w:drawing>
            </w:r>
          </w:p>
          <w:p w14:paraId="2901BCA0" w14:textId="77777777" w:rsidR="0023524D" w:rsidRPr="001E3493" w:rsidRDefault="0023524D" w:rsidP="003377A0">
            <w:pPr>
              <w:spacing w:line="240" w:lineRule="auto"/>
              <w:jc w:val="center"/>
            </w:pPr>
            <w:r w:rsidRPr="001E3493">
              <w:t>Day 84</w:t>
            </w:r>
          </w:p>
        </w:tc>
      </w:tr>
    </w:tbl>
    <w:p w14:paraId="7115F0B0" w14:textId="77777777" w:rsidR="00363632" w:rsidRDefault="00363632"/>
    <w:p w14:paraId="5B0F9D96" w14:textId="77777777" w:rsidR="00363632" w:rsidRDefault="00363632"/>
    <w:p w14:paraId="5F055260" w14:textId="77777777" w:rsidR="00363632" w:rsidRDefault="00363632"/>
    <w:p w14:paraId="39A609D6" w14:textId="7783E794" w:rsidR="00363632" w:rsidRDefault="00363632">
      <w:r>
        <w:lastRenderedPageBreak/>
        <w:t>Table 25 Continued</w:t>
      </w:r>
    </w:p>
    <w:tbl>
      <w:tblPr>
        <w:tblStyle w:val="TableGrid"/>
        <w:tblW w:w="0" w:type="auto"/>
        <w:jc w:val="center"/>
        <w:tblLook w:val="04A0" w:firstRow="1" w:lastRow="0" w:firstColumn="1" w:lastColumn="0" w:noHBand="0" w:noVBand="1"/>
      </w:tblPr>
      <w:tblGrid>
        <w:gridCol w:w="468"/>
        <w:gridCol w:w="2138"/>
        <w:gridCol w:w="1996"/>
        <w:gridCol w:w="1962"/>
        <w:gridCol w:w="2066"/>
      </w:tblGrid>
      <w:tr w:rsidR="0023524D" w:rsidRPr="001E3493" w14:paraId="72C5BEC3" w14:textId="77777777" w:rsidTr="003377A0">
        <w:trPr>
          <w:cantSplit/>
          <w:trHeight w:val="646"/>
          <w:jc w:val="center"/>
        </w:trPr>
        <w:tc>
          <w:tcPr>
            <w:tcW w:w="462" w:type="dxa"/>
            <w:textDirection w:val="btLr"/>
          </w:tcPr>
          <w:p w14:paraId="2C15E387" w14:textId="77777777" w:rsidR="0023524D" w:rsidRPr="001E3493" w:rsidRDefault="0023524D" w:rsidP="003377A0">
            <w:pPr>
              <w:spacing w:line="240" w:lineRule="auto"/>
              <w:jc w:val="center"/>
            </w:pPr>
            <w:r w:rsidRPr="001E3493">
              <w:t>G24005</w:t>
            </w:r>
          </w:p>
        </w:tc>
        <w:tc>
          <w:tcPr>
            <w:tcW w:w="2144" w:type="dxa"/>
          </w:tcPr>
          <w:p w14:paraId="5EC66E35" w14:textId="77777777" w:rsidR="0023524D" w:rsidRPr="001E3493" w:rsidRDefault="0023524D" w:rsidP="003377A0">
            <w:pPr>
              <w:spacing w:line="240" w:lineRule="auto"/>
              <w:jc w:val="center"/>
            </w:pPr>
            <w:r w:rsidRPr="001E3493">
              <w:rPr>
                <w:noProof/>
              </w:rPr>
              <w:drawing>
                <wp:inline distT="0" distB="0" distL="0" distR="0" wp14:anchorId="78678B57" wp14:editId="37597913">
                  <wp:extent cx="1405491" cy="2644878"/>
                  <wp:effectExtent l="0" t="0" r="0" b="3175"/>
                  <wp:docPr id="335" name="Picture 3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5" name="Picture 335"/>
                          <pic:cNvPicPr/>
                        </pic:nvPicPr>
                        <pic:blipFill rotWithShape="1">
                          <a:blip r:embed="rId86">
                            <a:extLst>
                              <a:ext uri="{28A0092B-C50C-407E-A947-70E740481C1C}">
                                <a14:useLocalDpi xmlns:a14="http://schemas.microsoft.com/office/drawing/2010/main" val="0"/>
                              </a:ext>
                            </a:extLst>
                          </a:blip>
                          <a:srcRect l="21739" t="11216" r="-10512" b="12"/>
                          <a:stretch/>
                        </pic:blipFill>
                        <pic:spPr>
                          <a:xfrm>
                            <a:off x="0" y="0"/>
                            <a:ext cx="1413239" cy="2659459"/>
                          </a:xfrm>
                          <a:prstGeom prst="rect">
                            <a:avLst/>
                          </a:prstGeom>
                        </pic:spPr>
                      </pic:pic>
                    </a:graphicData>
                  </a:graphic>
                </wp:inline>
              </w:drawing>
            </w:r>
          </w:p>
          <w:p w14:paraId="7D7EE1FC" w14:textId="77777777" w:rsidR="0023524D" w:rsidRPr="001E3493" w:rsidRDefault="0023524D" w:rsidP="003377A0">
            <w:pPr>
              <w:spacing w:line="240" w:lineRule="auto"/>
              <w:jc w:val="center"/>
            </w:pPr>
            <w:r w:rsidRPr="001E3493">
              <w:t>Day 0</w:t>
            </w:r>
          </w:p>
        </w:tc>
        <w:tc>
          <w:tcPr>
            <w:tcW w:w="2014" w:type="dxa"/>
          </w:tcPr>
          <w:p w14:paraId="07B06E9F" w14:textId="77777777" w:rsidR="0023524D" w:rsidRPr="001E3493" w:rsidRDefault="0023524D" w:rsidP="003377A0">
            <w:pPr>
              <w:spacing w:line="240" w:lineRule="auto"/>
              <w:jc w:val="center"/>
            </w:pPr>
            <w:r w:rsidRPr="001E3493">
              <w:rPr>
                <w:noProof/>
              </w:rPr>
              <w:drawing>
                <wp:inline distT="0" distB="0" distL="0" distR="0" wp14:anchorId="7E869A1A" wp14:editId="0CD2CD3C">
                  <wp:extent cx="1302125" cy="2629535"/>
                  <wp:effectExtent l="0" t="0" r="0" b="0"/>
                  <wp:docPr id="336" name="Picture 3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6" name="Picture 336"/>
                          <pic:cNvPicPr/>
                        </pic:nvPicPr>
                        <pic:blipFill rotWithShape="1">
                          <a:blip r:embed="rId87">
                            <a:extLst>
                              <a:ext uri="{28A0092B-C50C-407E-A947-70E740481C1C}">
                                <a14:useLocalDpi xmlns:a14="http://schemas.microsoft.com/office/drawing/2010/main" val="0"/>
                              </a:ext>
                            </a:extLst>
                          </a:blip>
                          <a:srcRect l="24799" t="5309" r="-1154" b="18336"/>
                          <a:stretch/>
                        </pic:blipFill>
                        <pic:spPr>
                          <a:xfrm>
                            <a:off x="0" y="0"/>
                            <a:ext cx="1345356" cy="2716837"/>
                          </a:xfrm>
                          <a:prstGeom prst="rect">
                            <a:avLst/>
                          </a:prstGeom>
                        </pic:spPr>
                      </pic:pic>
                    </a:graphicData>
                  </a:graphic>
                </wp:inline>
              </w:drawing>
            </w:r>
            <w:r w:rsidRPr="001E3493">
              <w:t>Day 7</w:t>
            </w:r>
          </w:p>
        </w:tc>
        <w:tc>
          <w:tcPr>
            <w:tcW w:w="1926" w:type="dxa"/>
          </w:tcPr>
          <w:p w14:paraId="169076CC" w14:textId="77777777" w:rsidR="0023524D" w:rsidRPr="001E3493" w:rsidRDefault="0023524D" w:rsidP="003377A0">
            <w:pPr>
              <w:spacing w:line="240" w:lineRule="auto"/>
              <w:jc w:val="center"/>
            </w:pPr>
            <w:r w:rsidRPr="001E3493">
              <w:rPr>
                <w:noProof/>
              </w:rPr>
              <w:drawing>
                <wp:inline distT="0" distB="0" distL="0" distR="0" wp14:anchorId="0E183EF5" wp14:editId="5333ED68">
                  <wp:extent cx="1092468" cy="2629547"/>
                  <wp:effectExtent l="0" t="0" r="0" b="0"/>
                  <wp:docPr id="337" name="Picture 3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7" name="Picture 337"/>
                          <pic:cNvPicPr/>
                        </pic:nvPicPr>
                        <pic:blipFill rotWithShape="1">
                          <a:blip r:embed="rId88">
                            <a:extLst>
                              <a:ext uri="{28A0092B-C50C-407E-A947-70E740481C1C}">
                                <a14:useLocalDpi xmlns:a14="http://schemas.microsoft.com/office/drawing/2010/main" val="0"/>
                              </a:ext>
                            </a:extLst>
                          </a:blip>
                          <a:srcRect l="848" t="964" r="13180" b="13062"/>
                          <a:stretch/>
                        </pic:blipFill>
                        <pic:spPr>
                          <a:xfrm>
                            <a:off x="0" y="0"/>
                            <a:ext cx="1092468" cy="2629547"/>
                          </a:xfrm>
                          <a:prstGeom prst="rect">
                            <a:avLst/>
                          </a:prstGeom>
                        </pic:spPr>
                      </pic:pic>
                    </a:graphicData>
                  </a:graphic>
                </wp:inline>
              </w:drawing>
            </w:r>
          </w:p>
          <w:p w14:paraId="3F2A29F4" w14:textId="77777777" w:rsidR="0023524D" w:rsidRPr="001E3493" w:rsidRDefault="0023524D" w:rsidP="003377A0">
            <w:pPr>
              <w:spacing w:line="240" w:lineRule="auto"/>
              <w:jc w:val="center"/>
            </w:pPr>
            <w:r w:rsidRPr="001E3493">
              <w:t>Day 14</w:t>
            </w:r>
          </w:p>
        </w:tc>
        <w:tc>
          <w:tcPr>
            <w:tcW w:w="2084" w:type="dxa"/>
          </w:tcPr>
          <w:p w14:paraId="4F98582C" w14:textId="77777777" w:rsidR="0023524D" w:rsidRPr="001E3493" w:rsidRDefault="0023524D" w:rsidP="003377A0">
            <w:pPr>
              <w:spacing w:line="240" w:lineRule="auto"/>
              <w:jc w:val="center"/>
            </w:pPr>
            <w:r w:rsidRPr="001E3493">
              <w:rPr>
                <w:noProof/>
              </w:rPr>
              <w:drawing>
                <wp:inline distT="0" distB="0" distL="0" distR="0" wp14:anchorId="0A2795A9" wp14:editId="2BA536EF">
                  <wp:extent cx="1352877" cy="2629535"/>
                  <wp:effectExtent l="0" t="0" r="0" b="0"/>
                  <wp:docPr id="338" name="Picture 3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8" name="Picture 338"/>
                          <pic:cNvPicPr/>
                        </pic:nvPicPr>
                        <pic:blipFill rotWithShape="1">
                          <a:blip r:embed="rId89">
                            <a:extLst>
                              <a:ext uri="{28A0092B-C50C-407E-A947-70E740481C1C}">
                                <a14:useLocalDpi xmlns:a14="http://schemas.microsoft.com/office/drawing/2010/main" val="0"/>
                              </a:ext>
                            </a:extLst>
                          </a:blip>
                          <a:srcRect l="27420" t="2930" r="-5776" b="18714"/>
                          <a:stretch/>
                        </pic:blipFill>
                        <pic:spPr>
                          <a:xfrm>
                            <a:off x="0" y="0"/>
                            <a:ext cx="1369498" cy="2661841"/>
                          </a:xfrm>
                          <a:prstGeom prst="rect">
                            <a:avLst/>
                          </a:prstGeom>
                        </pic:spPr>
                      </pic:pic>
                    </a:graphicData>
                  </a:graphic>
                </wp:inline>
              </w:drawing>
            </w:r>
          </w:p>
          <w:p w14:paraId="227B645B" w14:textId="77777777" w:rsidR="0023524D" w:rsidRPr="001E3493" w:rsidRDefault="0023524D" w:rsidP="003377A0">
            <w:pPr>
              <w:spacing w:line="240" w:lineRule="auto"/>
              <w:jc w:val="center"/>
            </w:pPr>
            <w:r w:rsidRPr="001E3493">
              <w:t>Day 28</w:t>
            </w:r>
          </w:p>
        </w:tc>
      </w:tr>
      <w:tr w:rsidR="0023524D" w:rsidRPr="001E3493" w14:paraId="617C6AAA" w14:textId="77777777" w:rsidTr="0076618D">
        <w:trPr>
          <w:cantSplit/>
          <w:trHeight w:val="5768"/>
          <w:jc w:val="center"/>
        </w:trPr>
        <w:tc>
          <w:tcPr>
            <w:tcW w:w="462" w:type="dxa"/>
            <w:textDirection w:val="btLr"/>
          </w:tcPr>
          <w:p w14:paraId="27343886" w14:textId="77777777" w:rsidR="0023524D" w:rsidRPr="001E3493" w:rsidRDefault="0023524D" w:rsidP="003377A0">
            <w:pPr>
              <w:spacing w:line="240" w:lineRule="auto"/>
              <w:jc w:val="center"/>
            </w:pPr>
            <w:r w:rsidRPr="001E3493">
              <w:t>G24005</w:t>
            </w:r>
          </w:p>
        </w:tc>
        <w:tc>
          <w:tcPr>
            <w:tcW w:w="2144" w:type="dxa"/>
          </w:tcPr>
          <w:p w14:paraId="196945EC" w14:textId="77777777" w:rsidR="0023524D" w:rsidRPr="001E3493" w:rsidRDefault="0023524D" w:rsidP="003377A0">
            <w:pPr>
              <w:spacing w:line="240" w:lineRule="auto"/>
              <w:jc w:val="center"/>
            </w:pPr>
            <w:r w:rsidRPr="001E3493">
              <w:rPr>
                <w:noProof/>
              </w:rPr>
              <w:drawing>
                <wp:inline distT="0" distB="0" distL="0" distR="0" wp14:anchorId="7C392DB0" wp14:editId="389AA1FD">
                  <wp:extent cx="1207729" cy="2487562"/>
                  <wp:effectExtent l="0" t="0" r="0" b="8255"/>
                  <wp:docPr id="339" name="Picture 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9" name="Picture 339"/>
                          <pic:cNvPicPr/>
                        </pic:nvPicPr>
                        <pic:blipFill rotWithShape="1">
                          <a:blip r:embed="rId90">
                            <a:extLst>
                              <a:ext uri="{28A0092B-C50C-407E-A947-70E740481C1C}">
                                <a14:useLocalDpi xmlns:a14="http://schemas.microsoft.com/office/drawing/2010/main" val="0"/>
                              </a:ext>
                            </a:extLst>
                          </a:blip>
                          <a:srcRect l="7971" t="7741" r="6807" b="7037"/>
                          <a:stretch/>
                        </pic:blipFill>
                        <pic:spPr>
                          <a:xfrm>
                            <a:off x="0" y="0"/>
                            <a:ext cx="1211748" cy="2495840"/>
                          </a:xfrm>
                          <a:prstGeom prst="rect">
                            <a:avLst/>
                          </a:prstGeom>
                        </pic:spPr>
                      </pic:pic>
                    </a:graphicData>
                  </a:graphic>
                </wp:inline>
              </w:drawing>
            </w:r>
          </w:p>
          <w:p w14:paraId="76AC2F05" w14:textId="77777777" w:rsidR="0023524D" w:rsidRPr="001E3493" w:rsidRDefault="0023524D" w:rsidP="003377A0">
            <w:pPr>
              <w:spacing w:line="240" w:lineRule="auto"/>
              <w:jc w:val="center"/>
            </w:pPr>
            <w:r w:rsidRPr="001E3493">
              <w:t>Day 42</w:t>
            </w:r>
          </w:p>
        </w:tc>
        <w:tc>
          <w:tcPr>
            <w:tcW w:w="2014" w:type="dxa"/>
          </w:tcPr>
          <w:p w14:paraId="4694CD2D" w14:textId="77777777" w:rsidR="0023524D" w:rsidRPr="001E3493" w:rsidRDefault="0023524D" w:rsidP="003377A0">
            <w:pPr>
              <w:spacing w:line="240" w:lineRule="auto"/>
              <w:jc w:val="center"/>
            </w:pPr>
            <w:r w:rsidRPr="001E3493">
              <w:rPr>
                <w:noProof/>
              </w:rPr>
              <w:drawing>
                <wp:inline distT="0" distB="0" distL="0" distR="0" wp14:anchorId="1F4533DD" wp14:editId="3CE36DAB">
                  <wp:extent cx="1277866" cy="2503925"/>
                  <wp:effectExtent l="0" t="0" r="0" b="0"/>
                  <wp:docPr id="340" name="Picture 3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0" name="Picture 340"/>
                          <pic:cNvPicPr/>
                        </pic:nvPicPr>
                        <pic:blipFill rotWithShape="1">
                          <a:blip r:embed="rId91">
                            <a:extLst>
                              <a:ext uri="{28A0092B-C50C-407E-A947-70E740481C1C}">
                                <a14:useLocalDpi xmlns:a14="http://schemas.microsoft.com/office/drawing/2010/main" val="0"/>
                              </a:ext>
                            </a:extLst>
                          </a:blip>
                          <a:srcRect l="13235" r="-3651" b="9584"/>
                          <a:stretch/>
                        </pic:blipFill>
                        <pic:spPr>
                          <a:xfrm>
                            <a:off x="0" y="0"/>
                            <a:ext cx="1285546" cy="2518975"/>
                          </a:xfrm>
                          <a:prstGeom prst="rect">
                            <a:avLst/>
                          </a:prstGeom>
                        </pic:spPr>
                      </pic:pic>
                    </a:graphicData>
                  </a:graphic>
                </wp:inline>
              </w:drawing>
            </w:r>
          </w:p>
          <w:p w14:paraId="559002A6" w14:textId="77777777" w:rsidR="0023524D" w:rsidRPr="001E3493" w:rsidRDefault="0023524D" w:rsidP="003377A0">
            <w:pPr>
              <w:spacing w:line="240" w:lineRule="auto"/>
              <w:jc w:val="center"/>
            </w:pPr>
            <w:r w:rsidRPr="001E3493">
              <w:t>Day 56</w:t>
            </w:r>
          </w:p>
        </w:tc>
        <w:tc>
          <w:tcPr>
            <w:tcW w:w="1926" w:type="dxa"/>
          </w:tcPr>
          <w:p w14:paraId="10C28934" w14:textId="77777777" w:rsidR="0023524D" w:rsidRPr="001E3493" w:rsidRDefault="0023524D" w:rsidP="003377A0">
            <w:pPr>
              <w:spacing w:line="240" w:lineRule="auto"/>
              <w:jc w:val="center"/>
            </w:pPr>
            <w:r w:rsidRPr="001E3493">
              <w:rPr>
                <w:noProof/>
              </w:rPr>
              <w:drawing>
                <wp:inline distT="0" distB="0" distL="0" distR="0" wp14:anchorId="7BF2FE6D" wp14:editId="34179C7A">
                  <wp:extent cx="1269131" cy="2503805"/>
                  <wp:effectExtent l="0" t="0" r="7620" b="0"/>
                  <wp:docPr id="341" name="Picture 3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1" name="Picture 341"/>
                          <pic:cNvPicPr/>
                        </pic:nvPicPr>
                        <pic:blipFill rotWithShape="1">
                          <a:blip r:embed="rId92">
                            <a:extLst>
                              <a:ext uri="{28A0092B-C50C-407E-A947-70E740481C1C}">
                                <a14:useLocalDpi xmlns:a14="http://schemas.microsoft.com/office/drawing/2010/main" val="0"/>
                              </a:ext>
                            </a:extLst>
                          </a:blip>
                          <a:srcRect l="11842" t="8089" r="7811" b="11564"/>
                          <a:stretch/>
                        </pic:blipFill>
                        <pic:spPr>
                          <a:xfrm>
                            <a:off x="0" y="0"/>
                            <a:ext cx="1279867" cy="2524986"/>
                          </a:xfrm>
                          <a:prstGeom prst="rect">
                            <a:avLst/>
                          </a:prstGeom>
                        </pic:spPr>
                      </pic:pic>
                    </a:graphicData>
                  </a:graphic>
                </wp:inline>
              </w:drawing>
            </w:r>
          </w:p>
          <w:p w14:paraId="12163CC7" w14:textId="77777777" w:rsidR="0023524D" w:rsidRPr="001E3493" w:rsidRDefault="0023524D" w:rsidP="003377A0">
            <w:pPr>
              <w:spacing w:line="240" w:lineRule="auto"/>
              <w:jc w:val="center"/>
            </w:pPr>
            <w:r w:rsidRPr="001E3493">
              <w:t>Day 70</w:t>
            </w:r>
          </w:p>
        </w:tc>
        <w:tc>
          <w:tcPr>
            <w:tcW w:w="2084" w:type="dxa"/>
          </w:tcPr>
          <w:p w14:paraId="7A264A33" w14:textId="77777777" w:rsidR="0023524D" w:rsidRPr="001E3493" w:rsidRDefault="0023524D" w:rsidP="003377A0">
            <w:pPr>
              <w:spacing w:line="240" w:lineRule="auto"/>
              <w:jc w:val="center"/>
            </w:pPr>
            <w:r w:rsidRPr="001E3493">
              <w:rPr>
                <w:noProof/>
              </w:rPr>
              <w:drawing>
                <wp:inline distT="0" distB="0" distL="0" distR="0" wp14:anchorId="08DAB7FC" wp14:editId="49D0F2D9">
                  <wp:extent cx="1320862" cy="2493054"/>
                  <wp:effectExtent l="0" t="0" r="0" b="2540"/>
                  <wp:docPr id="342" name="Picture 3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2" name="Picture 342"/>
                          <pic:cNvPicPr/>
                        </pic:nvPicPr>
                        <pic:blipFill rotWithShape="1">
                          <a:blip r:embed="rId93">
                            <a:extLst>
                              <a:ext uri="{28A0092B-C50C-407E-A947-70E740481C1C}">
                                <a14:useLocalDpi xmlns:a14="http://schemas.microsoft.com/office/drawing/2010/main" val="0"/>
                              </a:ext>
                            </a:extLst>
                          </a:blip>
                          <a:srcRect l="10663" t="10563" r="4652" b="4752"/>
                          <a:stretch/>
                        </pic:blipFill>
                        <pic:spPr>
                          <a:xfrm>
                            <a:off x="0" y="0"/>
                            <a:ext cx="1337873" cy="2525161"/>
                          </a:xfrm>
                          <a:prstGeom prst="rect">
                            <a:avLst/>
                          </a:prstGeom>
                        </pic:spPr>
                      </pic:pic>
                    </a:graphicData>
                  </a:graphic>
                </wp:inline>
              </w:drawing>
            </w:r>
          </w:p>
          <w:p w14:paraId="29F9714D" w14:textId="77777777" w:rsidR="0023524D" w:rsidRPr="001E3493" w:rsidRDefault="0023524D" w:rsidP="003377A0">
            <w:pPr>
              <w:spacing w:line="240" w:lineRule="auto"/>
              <w:jc w:val="center"/>
            </w:pPr>
            <w:r w:rsidRPr="001E3493">
              <w:t>Day 84</w:t>
            </w:r>
          </w:p>
        </w:tc>
      </w:tr>
    </w:tbl>
    <w:p w14:paraId="1A58093C" w14:textId="77777777" w:rsidR="00363632" w:rsidRDefault="00363632"/>
    <w:p w14:paraId="12B7426D" w14:textId="77777777" w:rsidR="00363632" w:rsidRDefault="00363632"/>
    <w:p w14:paraId="02A81DE2" w14:textId="77777777" w:rsidR="00363632" w:rsidRDefault="00363632"/>
    <w:p w14:paraId="3CEF9AF0" w14:textId="6F791535" w:rsidR="00363632" w:rsidRDefault="00363632">
      <w:r>
        <w:lastRenderedPageBreak/>
        <w:t>Table 25 Continued</w:t>
      </w:r>
    </w:p>
    <w:tbl>
      <w:tblPr>
        <w:tblStyle w:val="TableGrid"/>
        <w:tblW w:w="0" w:type="auto"/>
        <w:jc w:val="center"/>
        <w:tblLook w:val="04A0" w:firstRow="1" w:lastRow="0" w:firstColumn="1" w:lastColumn="0" w:noHBand="0" w:noVBand="1"/>
      </w:tblPr>
      <w:tblGrid>
        <w:gridCol w:w="462"/>
        <w:gridCol w:w="2144"/>
        <w:gridCol w:w="2014"/>
        <w:gridCol w:w="1926"/>
        <w:gridCol w:w="2084"/>
      </w:tblGrid>
      <w:tr w:rsidR="0023524D" w:rsidRPr="001E3493" w14:paraId="6E7A2B8E" w14:textId="77777777" w:rsidTr="003377A0">
        <w:trPr>
          <w:cantSplit/>
          <w:trHeight w:val="646"/>
          <w:jc w:val="center"/>
        </w:trPr>
        <w:tc>
          <w:tcPr>
            <w:tcW w:w="462" w:type="dxa"/>
            <w:textDirection w:val="btLr"/>
          </w:tcPr>
          <w:p w14:paraId="7D14F7D6" w14:textId="77777777" w:rsidR="0023524D" w:rsidRPr="001E3493" w:rsidRDefault="0023524D" w:rsidP="003377A0">
            <w:pPr>
              <w:spacing w:line="240" w:lineRule="auto"/>
              <w:jc w:val="center"/>
            </w:pPr>
            <w:r w:rsidRPr="001E3493">
              <w:t>G24006</w:t>
            </w:r>
          </w:p>
        </w:tc>
        <w:tc>
          <w:tcPr>
            <w:tcW w:w="2144" w:type="dxa"/>
          </w:tcPr>
          <w:p w14:paraId="2874C527" w14:textId="77777777" w:rsidR="0023524D" w:rsidRPr="001E3493" w:rsidRDefault="0023524D" w:rsidP="003377A0">
            <w:pPr>
              <w:spacing w:line="240" w:lineRule="auto"/>
              <w:jc w:val="center"/>
            </w:pPr>
            <w:r w:rsidRPr="001E3493">
              <w:rPr>
                <w:noProof/>
              </w:rPr>
              <w:drawing>
                <wp:inline distT="0" distB="0" distL="0" distR="0" wp14:anchorId="7001406D" wp14:editId="7B118E61">
                  <wp:extent cx="1442372" cy="2714282"/>
                  <wp:effectExtent l="0" t="0" r="0" b="0"/>
                  <wp:docPr id="343" name="Picture 3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3" name="Picture 343"/>
                          <pic:cNvPicPr/>
                        </pic:nvPicPr>
                        <pic:blipFill rotWithShape="1">
                          <a:blip r:embed="rId94">
                            <a:extLst>
                              <a:ext uri="{28A0092B-C50C-407E-A947-70E740481C1C}">
                                <a14:useLocalDpi xmlns:a14="http://schemas.microsoft.com/office/drawing/2010/main" val="0"/>
                              </a:ext>
                            </a:extLst>
                          </a:blip>
                          <a:srcRect l="8182" t="9935" r="-8182" b="-573"/>
                          <a:stretch/>
                        </pic:blipFill>
                        <pic:spPr>
                          <a:xfrm>
                            <a:off x="0" y="0"/>
                            <a:ext cx="1447428" cy="2723796"/>
                          </a:xfrm>
                          <a:prstGeom prst="rect">
                            <a:avLst/>
                          </a:prstGeom>
                        </pic:spPr>
                      </pic:pic>
                    </a:graphicData>
                  </a:graphic>
                </wp:inline>
              </w:drawing>
            </w:r>
          </w:p>
          <w:p w14:paraId="22BC3F1D" w14:textId="77777777" w:rsidR="0023524D" w:rsidRPr="001E3493" w:rsidRDefault="0023524D" w:rsidP="003377A0">
            <w:pPr>
              <w:spacing w:line="240" w:lineRule="auto"/>
              <w:jc w:val="center"/>
            </w:pPr>
            <w:r w:rsidRPr="001E3493">
              <w:t>Day 0</w:t>
            </w:r>
          </w:p>
        </w:tc>
        <w:tc>
          <w:tcPr>
            <w:tcW w:w="2014" w:type="dxa"/>
          </w:tcPr>
          <w:p w14:paraId="2ACDFC20" w14:textId="77777777" w:rsidR="0023524D" w:rsidRPr="001E3493" w:rsidRDefault="0023524D" w:rsidP="003377A0">
            <w:pPr>
              <w:spacing w:line="240" w:lineRule="auto"/>
              <w:jc w:val="center"/>
            </w:pPr>
            <w:r w:rsidRPr="001E3493">
              <w:rPr>
                <w:noProof/>
              </w:rPr>
              <w:drawing>
                <wp:inline distT="0" distB="0" distL="0" distR="0" wp14:anchorId="6B9017F2" wp14:editId="11F390BC">
                  <wp:extent cx="1345356" cy="2716837"/>
                  <wp:effectExtent l="0" t="0" r="0" b="7620"/>
                  <wp:docPr id="344" name="Picture 3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4" name="Picture 344"/>
                          <pic:cNvPicPr/>
                        </pic:nvPicPr>
                        <pic:blipFill rotWithShape="1">
                          <a:blip r:embed="rId95">
                            <a:extLst>
                              <a:ext uri="{28A0092B-C50C-407E-A947-70E740481C1C}">
                                <a14:useLocalDpi xmlns:a14="http://schemas.microsoft.com/office/drawing/2010/main" val="0"/>
                              </a:ext>
                            </a:extLst>
                          </a:blip>
                          <a:srcRect l="1061" t="4974" r="-11090" b="6046"/>
                          <a:stretch/>
                        </pic:blipFill>
                        <pic:spPr>
                          <a:xfrm>
                            <a:off x="0" y="0"/>
                            <a:ext cx="1345356" cy="2716837"/>
                          </a:xfrm>
                          <a:prstGeom prst="rect">
                            <a:avLst/>
                          </a:prstGeom>
                        </pic:spPr>
                      </pic:pic>
                    </a:graphicData>
                  </a:graphic>
                </wp:inline>
              </w:drawing>
            </w:r>
            <w:r w:rsidRPr="001E3493">
              <w:t>Day 7</w:t>
            </w:r>
          </w:p>
        </w:tc>
        <w:tc>
          <w:tcPr>
            <w:tcW w:w="1926" w:type="dxa"/>
          </w:tcPr>
          <w:p w14:paraId="3B4E2121" w14:textId="77777777" w:rsidR="0023524D" w:rsidRPr="001E3493" w:rsidRDefault="0023524D" w:rsidP="003377A0">
            <w:pPr>
              <w:spacing w:line="240" w:lineRule="auto"/>
              <w:jc w:val="center"/>
            </w:pPr>
            <w:r w:rsidRPr="001E3493">
              <w:rPr>
                <w:noProof/>
              </w:rPr>
              <w:drawing>
                <wp:inline distT="0" distB="0" distL="0" distR="0" wp14:anchorId="48042C7A" wp14:editId="632B164A">
                  <wp:extent cx="1127550" cy="2713990"/>
                  <wp:effectExtent l="0" t="0" r="0" b="0"/>
                  <wp:docPr id="345" name="Picture 3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5" name="Picture 345"/>
                          <pic:cNvPicPr/>
                        </pic:nvPicPr>
                        <pic:blipFill rotWithShape="1">
                          <a:blip r:embed="rId96">
                            <a:extLst>
                              <a:ext uri="{28A0092B-C50C-407E-A947-70E740481C1C}">
                                <a14:useLocalDpi xmlns:a14="http://schemas.microsoft.com/office/drawing/2010/main" val="0"/>
                              </a:ext>
                            </a:extLst>
                          </a:blip>
                          <a:srcRect l="18561" t="9104" r="9069" b="9180"/>
                          <a:stretch/>
                        </pic:blipFill>
                        <pic:spPr>
                          <a:xfrm>
                            <a:off x="0" y="0"/>
                            <a:ext cx="1130828" cy="2721881"/>
                          </a:xfrm>
                          <a:prstGeom prst="rect">
                            <a:avLst/>
                          </a:prstGeom>
                        </pic:spPr>
                      </pic:pic>
                    </a:graphicData>
                  </a:graphic>
                </wp:inline>
              </w:drawing>
            </w:r>
          </w:p>
          <w:p w14:paraId="3F59D019" w14:textId="77777777" w:rsidR="0023524D" w:rsidRPr="001E3493" w:rsidRDefault="0023524D" w:rsidP="003377A0">
            <w:pPr>
              <w:spacing w:line="240" w:lineRule="auto"/>
              <w:jc w:val="center"/>
            </w:pPr>
            <w:r w:rsidRPr="001E3493">
              <w:t>Day 14</w:t>
            </w:r>
          </w:p>
        </w:tc>
        <w:tc>
          <w:tcPr>
            <w:tcW w:w="2084" w:type="dxa"/>
          </w:tcPr>
          <w:p w14:paraId="73911224" w14:textId="77777777" w:rsidR="0023524D" w:rsidRPr="001E3493" w:rsidRDefault="0023524D" w:rsidP="003377A0">
            <w:pPr>
              <w:spacing w:line="240" w:lineRule="auto"/>
              <w:jc w:val="center"/>
            </w:pPr>
            <w:r w:rsidRPr="001E3493">
              <w:rPr>
                <w:noProof/>
              </w:rPr>
              <w:drawing>
                <wp:inline distT="0" distB="0" distL="0" distR="0" wp14:anchorId="07030A26" wp14:editId="1AA9118C">
                  <wp:extent cx="1397635" cy="2716530"/>
                  <wp:effectExtent l="0" t="0" r="0" b="7620"/>
                  <wp:docPr id="346" name="Picture 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6" name="Picture 346"/>
                          <pic:cNvPicPr/>
                        </pic:nvPicPr>
                        <pic:blipFill rotWithShape="1">
                          <a:blip r:embed="rId97">
                            <a:extLst>
                              <a:ext uri="{28A0092B-C50C-407E-A947-70E740481C1C}">
                                <a14:useLocalDpi xmlns:a14="http://schemas.microsoft.com/office/drawing/2010/main" val="0"/>
                              </a:ext>
                            </a:extLst>
                          </a:blip>
                          <a:srcRect l="23077" t="8184" r="-1180" b="12613"/>
                          <a:stretch/>
                        </pic:blipFill>
                        <pic:spPr>
                          <a:xfrm>
                            <a:off x="0" y="0"/>
                            <a:ext cx="1399649" cy="2720445"/>
                          </a:xfrm>
                          <a:prstGeom prst="rect">
                            <a:avLst/>
                          </a:prstGeom>
                        </pic:spPr>
                      </pic:pic>
                    </a:graphicData>
                  </a:graphic>
                </wp:inline>
              </w:drawing>
            </w:r>
          </w:p>
          <w:p w14:paraId="1F71DEB9" w14:textId="77777777" w:rsidR="0023524D" w:rsidRPr="001E3493" w:rsidRDefault="0023524D" w:rsidP="003377A0">
            <w:pPr>
              <w:spacing w:line="240" w:lineRule="auto"/>
              <w:jc w:val="center"/>
            </w:pPr>
            <w:r w:rsidRPr="001E3493">
              <w:t>Day 28</w:t>
            </w:r>
          </w:p>
        </w:tc>
      </w:tr>
      <w:tr w:rsidR="0023524D" w:rsidRPr="001E3493" w14:paraId="21371F08" w14:textId="77777777" w:rsidTr="003377A0">
        <w:trPr>
          <w:cantSplit/>
          <w:trHeight w:val="5948"/>
          <w:jc w:val="center"/>
        </w:trPr>
        <w:tc>
          <w:tcPr>
            <w:tcW w:w="462" w:type="dxa"/>
            <w:textDirection w:val="btLr"/>
          </w:tcPr>
          <w:p w14:paraId="5FE5EA4F" w14:textId="77777777" w:rsidR="0023524D" w:rsidRPr="001E3493" w:rsidRDefault="0023524D" w:rsidP="003377A0">
            <w:pPr>
              <w:spacing w:line="240" w:lineRule="auto"/>
              <w:jc w:val="center"/>
            </w:pPr>
            <w:r w:rsidRPr="001E3493">
              <w:t>G24006</w:t>
            </w:r>
          </w:p>
        </w:tc>
        <w:tc>
          <w:tcPr>
            <w:tcW w:w="2144" w:type="dxa"/>
          </w:tcPr>
          <w:p w14:paraId="125ABF21" w14:textId="77777777" w:rsidR="0023524D" w:rsidRPr="001E3493" w:rsidRDefault="0023524D" w:rsidP="003377A0">
            <w:pPr>
              <w:spacing w:line="240" w:lineRule="auto"/>
              <w:jc w:val="center"/>
            </w:pPr>
            <w:r w:rsidRPr="001E3493">
              <w:rPr>
                <w:noProof/>
              </w:rPr>
              <w:drawing>
                <wp:inline distT="0" distB="0" distL="0" distR="0" wp14:anchorId="6312F51C" wp14:editId="6952176C">
                  <wp:extent cx="1222706" cy="2518410"/>
                  <wp:effectExtent l="0" t="0" r="0" b="0"/>
                  <wp:docPr id="347" name="Picture 3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7" name="Picture 347"/>
                          <pic:cNvPicPr/>
                        </pic:nvPicPr>
                        <pic:blipFill rotWithShape="1">
                          <a:blip r:embed="rId98">
                            <a:extLst>
                              <a:ext uri="{28A0092B-C50C-407E-A947-70E740481C1C}">
                                <a14:useLocalDpi xmlns:a14="http://schemas.microsoft.com/office/drawing/2010/main" val="0"/>
                              </a:ext>
                            </a:extLst>
                          </a:blip>
                          <a:srcRect l="10949" t="5484" r="-1696" b="12822"/>
                          <a:stretch/>
                        </pic:blipFill>
                        <pic:spPr>
                          <a:xfrm>
                            <a:off x="0" y="0"/>
                            <a:ext cx="1224431" cy="2521964"/>
                          </a:xfrm>
                          <a:prstGeom prst="rect">
                            <a:avLst/>
                          </a:prstGeom>
                        </pic:spPr>
                      </pic:pic>
                    </a:graphicData>
                  </a:graphic>
                </wp:inline>
              </w:drawing>
            </w:r>
          </w:p>
          <w:p w14:paraId="3E631414" w14:textId="77777777" w:rsidR="0023524D" w:rsidRPr="001E3493" w:rsidRDefault="0023524D" w:rsidP="003377A0">
            <w:pPr>
              <w:spacing w:line="240" w:lineRule="auto"/>
              <w:jc w:val="center"/>
            </w:pPr>
            <w:r w:rsidRPr="001E3493">
              <w:t>Day 42</w:t>
            </w:r>
          </w:p>
        </w:tc>
        <w:tc>
          <w:tcPr>
            <w:tcW w:w="2014" w:type="dxa"/>
          </w:tcPr>
          <w:p w14:paraId="7A061ADB" w14:textId="77777777" w:rsidR="0023524D" w:rsidRPr="001E3493" w:rsidRDefault="0023524D" w:rsidP="003377A0">
            <w:pPr>
              <w:spacing w:line="240" w:lineRule="auto"/>
              <w:jc w:val="center"/>
            </w:pPr>
            <w:r w:rsidRPr="001E3493">
              <w:rPr>
                <w:noProof/>
              </w:rPr>
              <w:drawing>
                <wp:inline distT="0" distB="0" distL="0" distR="0" wp14:anchorId="0D598BCA" wp14:editId="3F547A08">
                  <wp:extent cx="1285546" cy="2518975"/>
                  <wp:effectExtent l="0" t="0" r="0" b="0"/>
                  <wp:docPr id="348" name="Picture 3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8" name="Picture 348"/>
                          <pic:cNvPicPr/>
                        </pic:nvPicPr>
                        <pic:blipFill rotWithShape="1">
                          <a:blip r:embed="rId99">
                            <a:extLst>
                              <a:ext uri="{28A0092B-C50C-407E-A947-70E740481C1C}">
                                <a14:useLocalDpi xmlns:a14="http://schemas.microsoft.com/office/drawing/2010/main" val="0"/>
                              </a:ext>
                            </a:extLst>
                          </a:blip>
                          <a:srcRect l="12995" t="-253" r="-11891" b="253"/>
                          <a:stretch/>
                        </pic:blipFill>
                        <pic:spPr>
                          <a:xfrm>
                            <a:off x="0" y="0"/>
                            <a:ext cx="1285546" cy="2518975"/>
                          </a:xfrm>
                          <a:prstGeom prst="rect">
                            <a:avLst/>
                          </a:prstGeom>
                        </pic:spPr>
                      </pic:pic>
                    </a:graphicData>
                  </a:graphic>
                </wp:inline>
              </w:drawing>
            </w:r>
          </w:p>
          <w:p w14:paraId="57412A5C" w14:textId="77777777" w:rsidR="0023524D" w:rsidRPr="001E3493" w:rsidRDefault="0023524D" w:rsidP="003377A0">
            <w:pPr>
              <w:spacing w:line="240" w:lineRule="auto"/>
              <w:jc w:val="center"/>
            </w:pPr>
            <w:r w:rsidRPr="001E3493">
              <w:t>Day 56</w:t>
            </w:r>
          </w:p>
        </w:tc>
        <w:tc>
          <w:tcPr>
            <w:tcW w:w="1926" w:type="dxa"/>
          </w:tcPr>
          <w:p w14:paraId="7A02ED5A" w14:textId="77777777" w:rsidR="0023524D" w:rsidRPr="001E3493" w:rsidRDefault="0023524D" w:rsidP="003377A0">
            <w:pPr>
              <w:spacing w:line="240" w:lineRule="auto"/>
              <w:jc w:val="center"/>
            </w:pPr>
            <w:r w:rsidRPr="001E3493">
              <w:rPr>
                <w:noProof/>
              </w:rPr>
              <w:drawing>
                <wp:inline distT="0" distB="0" distL="0" distR="0" wp14:anchorId="26DA60D8" wp14:editId="22C21371">
                  <wp:extent cx="1279867" cy="2524986"/>
                  <wp:effectExtent l="0" t="0" r="0" b="8890"/>
                  <wp:docPr id="349" name="Picture 3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9" name="Picture 349"/>
                          <pic:cNvPicPr/>
                        </pic:nvPicPr>
                        <pic:blipFill rotWithShape="1">
                          <a:blip r:embed="rId100">
                            <a:extLst>
                              <a:ext uri="{28A0092B-C50C-407E-A947-70E740481C1C}">
                                <a14:useLocalDpi xmlns:a14="http://schemas.microsoft.com/office/drawing/2010/main" val="0"/>
                              </a:ext>
                            </a:extLst>
                          </a:blip>
                          <a:srcRect l="13278" r="-11726"/>
                          <a:stretch/>
                        </pic:blipFill>
                        <pic:spPr>
                          <a:xfrm>
                            <a:off x="0" y="0"/>
                            <a:ext cx="1279867" cy="2524986"/>
                          </a:xfrm>
                          <a:prstGeom prst="rect">
                            <a:avLst/>
                          </a:prstGeom>
                        </pic:spPr>
                      </pic:pic>
                    </a:graphicData>
                  </a:graphic>
                </wp:inline>
              </w:drawing>
            </w:r>
          </w:p>
          <w:p w14:paraId="5D587F0B" w14:textId="77777777" w:rsidR="0023524D" w:rsidRPr="001E3493" w:rsidRDefault="0023524D" w:rsidP="003377A0">
            <w:pPr>
              <w:spacing w:line="240" w:lineRule="auto"/>
              <w:jc w:val="center"/>
            </w:pPr>
            <w:r w:rsidRPr="001E3493">
              <w:t>Day 70</w:t>
            </w:r>
          </w:p>
        </w:tc>
        <w:tc>
          <w:tcPr>
            <w:tcW w:w="2084" w:type="dxa"/>
          </w:tcPr>
          <w:p w14:paraId="270EB1D3" w14:textId="77777777" w:rsidR="0023524D" w:rsidRPr="001E3493" w:rsidRDefault="0023524D" w:rsidP="003377A0">
            <w:pPr>
              <w:spacing w:line="240" w:lineRule="auto"/>
              <w:jc w:val="center"/>
            </w:pPr>
            <w:r w:rsidRPr="001E3493">
              <w:rPr>
                <w:noProof/>
              </w:rPr>
              <w:drawing>
                <wp:inline distT="0" distB="0" distL="0" distR="0" wp14:anchorId="0A7088C8" wp14:editId="1A3C1303">
                  <wp:extent cx="1337873" cy="2525161"/>
                  <wp:effectExtent l="0" t="0" r="0" b="0"/>
                  <wp:docPr id="350" name="Picture 3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0" name="Picture 350"/>
                          <pic:cNvPicPr/>
                        </pic:nvPicPr>
                        <pic:blipFill rotWithShape="1">
                          <a:blip r:embed="rId101">
                            <a:extLst>
                              <a:ext uri="{28A0092B-C50C-407E-A947-70E740481C1C}">
                                <a14:useLocalDpi xmlns:a14="http://schemas.microsoft.com/office/drawing/2010/main" val="0"/>
                              </a:ext>
                            </a:extLst>
                          </a:blip>
                          <a:srcRect l="8823" t="6398" r="-8823" b="7022"/>
                          <a:stretch/>
                        </pic:blipFill>
                        <pic:spPr>
                          <a:xfrm>
                            <a:off x="0" y="0"/>
                            <a:ext cx="1337873" cy="2525161"/>
                          </a:xfrm>
                          <a:prstGeom prst="rect">
                            <a:avLst/>
                          </a:prstGeom>
                        </pic:spPr>
                      </pic:pic>
                    </a:graphicData>
                  </a:graphic>
                </wp:inline>
              </w:drawing>
            </w:r>
          </w:p>
          <w:p w14:paraId="79C8A38C" w14:textId="77777777" w:rsidR="0023524D" w:rsidRPr="001E3493" w:rsidRDefault="0023524D" w:rsidP="003377A0">
            <w:pPr>
              <w:spacing w:line="240" w:lineRule="auto"/>
              <w:jc w:val="center"/>
            </w:pPr>
            <w:r w:rsidRPr="001E3493">
              <w:t>Day 84</w:t>
            </w:r>
          </w:p>
        </w:tc>
      </w:tr>
    </w:tbl>
    <w:p w14:paraId="6BD7C15F" w14:textId="77777777" w:rsidR="00D60D83" w:rsidRPr="001E3493" w:rsidRDefault="00D60D83" w:rsidP="00F2250C"/>
    <w:p w14:paraId="20B0FFAC" w14:textId="77777777" w:rsidR="00363632" w:rsidRDefault="00363632" w:rsidP="003377A0">
      <w:bookmarkStart w:id="128" w:name="_Toc195707678"/>
    </w:p>
    <w:p w14:paraId="46097ECA" w14:textId="77777777" w:rsidR="00363632" w:rsidRDefault="00363632" w:rsidP="003377A0"/>
    <w:p w14:paraId="510655AF" w14:textId="414D1ACA" w:rsidR="003377A0" w:rsidRDefault="003377A0" w:rsidP="003377A0">
      <w:r>
        <w:lastRenderedPageBreak/>
        <w:t xml:space="preserve">Table </w:t>
      </w:r>
      <w:r>
        <w:fldChar w:fldCharType="begin"/>
      </w:r>
      <w:r>
        <w:instrText xml:space="preserve"> SEQ Table \* ARABIC </w:instrText>
      </w:r>
      <w:r>
        <w:fldChar w:fldCharType="separate"/>
      </w:r>
      <w:r w:rsidR="00056F45">
        <w:rPr>
          <w:noProof/>
        </w:rPr>
        <w:t>26</w:t>
      </w:r>
      <w:r>
        <w:fldChar w:fldCharType="end"/>
      </w:r>
      <w:r>
        <w:t xml:space="preserve">: </w:t>
      </w:r>
      <w:r w:rsidRPr="001E3493">
        <w:t>Radiographic findings SB</w:t>
      </w:r>
      <w:bookmarkEnd w:id="128"/>
    </w:p>
    <w:tbl>
      <w:tblPr>
        <w:tblStyle w:val="TableGrid"/>
        <w:tblW w:w="0" w:type="auto"/>
        <w:tblLook w:val="04A0" w:firstRow="1" w:lastRow="0" w:firstColumn="1" w:lastColumn="0" w:noHBand="0" w:noVBand="1"/>
      </w:tblPr>
      <w:tblGrid>
        <w:gridCol w:w="489"/>
        <w:gridCol w:w="1967"/>
        <w:gridCol w:w="2027"/>
        <w:gridCol w:w="2076"/>
        <w:gridCol w:w="2071"/>
      </w:tblGrid>
      <w:tr w:rsidR="0023524D" w:rsidRPr="001E3493" w14:paraId="205A8C7C" w14:textId="77777777" w:rsidTr="003377A0">
        <w:trPr>
          <w:cantSplit/>
          <w:trHeight w:val="646"/>
        </w:trPr>
        <w:tc>
          <w:tcPr>
            <w:tcW w:w="459" w:type="dxa"/>
            <w:textDirection w:val="btLr"/>
          </w:tcPr>
          <w:p w14:paraId="2D3F3E3D" w14:textId="77777777" w:rsidR="0023524D" w:rsidRPr="001E3493" w:rsidRDefault="0023524D" w:rsidP="003377A0">
            <w:pPr>
              <w:spacing w:line="240" w:lineRule="auto"/>
              <w:jc w:val="center"/>
            </w:pPr>
            <w:r w:rsidRPr="001E3493">
              <w:t>G24019</w:t>
            </w:r>
          </w:p>
        </w:tc>
        <w:tc>
          <w:tcPr>
            <w:tcW w:w="2166" w:type="dxa"/>
          </w:tcPr>
          <w:p w14:paraId="6E4382F3" w14:textId="77777777" w:rsidR="0023524D" w:rsidRPr="001E3493" w:rsidRDefault="0023524D" w:rsidP="003377A0">
            <w:pPr>
              <w:spacing w:line="240" w:lineRule="auto"/>
              <w:jc w:val="center"/>
            </w:pPr>
            <w:r w:rsidRPr="001E3493">
              <w:rPr>
                <w:noProof/>
              </w:rPr>
              <w:drawing>
                <wp:inline distT="0" distB="0" distL="0" distR="0" wp14:anchorId="0DB20FF7" wp14:editId="031B4137">
                  <wp:extent cx="1154228" cy="2648242"/>
                  <wp:effectExtent l="0" t="0" r="8255" b="0"/>
                  <wp:docPr id="439" name="Picture 4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9" name="Picture 439"/>
                          <pic:cNvPicPr/>
                        </pic:nvPicPr>
                        <pic:blipFill>
                          <a:blip r:embed="rId102">
                            <a:extLst>
                              <a:ext uri="{28A0092B-C50C-407E-A947-70E740481C1C}">
                                <a14:useLocalDpi xmlns:a14="http://schemas.microsoft.com/office/drawing/2010/main" val="0"/>
                              </a:ext>
                            </a:extLst>
                          </a:blip>
                          <a:srcRect l="2233" r="2233"/>
                          <a:stretch>
                            <a:fillRect/>
                          </a:stretch>
                        </pic:blipFill>
                        <pic:spPr>
                          <a:xfrm>
                            <a:off x="0" y="0"/>
                            <a:ext cx="1154228" cy="2648242"/>
                          </a:xfrm>
                          <a:prstGeom prst="rect">
                            <a:avLst/>
                          </a:prstGeom>
                        </pic:spPr>
                      </pic:pic>
                    </a:graphicData>
                  </a:graphic>
                </wp:inline>
              </w:drawing>
            </w:r>
          </w:p>
          <w:p w14:paraId="2F03877C" w14:textId="77777777" w:rsidR="0023524D" w:rsidRPr="001E3493" w:rsidRDefault="0023524D" w:rsidP="003377A0">
            <w:pPr>
              <w:spacing w:line="240" w:lineRule="auto"/>
              <w:jc w:val="center"/>
            </w:pPr>
            <w:r w:rsidRPr="001E3493">
              <w:t>Day 0</w:t>
            </w:r>
          </w:p>
        </w:tc>
        <w:tc>
          <w:tcPr>
            <w:tcW w:w="2050" w:type="dxa"/>
          </w:tcPr>
          <w:p w14:paraId="35716668" w14:textId="77777777" w:rsidR="0023524D" w:rsidRPr="001E3493" w:rsidRDefault="0023524D" w:rsidP="003377A0">
            <w:pPr>
              <w:spacing w:line="240" w:lineRule="auto"/>
              <w:jc w:val="center"/>
            </w:pPr>
            <w:r w:rsidRPr="001E3493">
              <w:rPr>
                <w:noProof/>
              </w:rPr>
              <w:drawing>
                <wp:inline distT="0" distB="0" distL="0" distR="0" wp14:anchorId="47A17D39" wp14:editId="194DCDED">
                  <wp:extent cx="1077272" cy="2650051"/>
                  <wp:effectExtent l="0" t="0" r="8890" b="0"/>
                  <wp:docPr id="440" name="Picture 4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0" name="Picture 440"/>
                          <pic:cNvPicPr/>
                        </pic:nvPicPr>
                        <pic:blipFill>
                          <a:blip r:embed="rId103">
                            <a:extLst>
                              <a:ext uri="{28A0092B-C50C-407E-A947-70E740481C1C}">
                                <a14:useLocalDpi xmlns:a14="http://schemas.microsoft.com/office/drawing/2010/main" val="0"/>
                              </a:ext>
                            </a:extLst>
                          </a:blip>
                          <a:srcRect l="3434" r="3434"/>
                          <a:stretch>
                            <a:fillRect/>
                          </a:stretch>
                        </pic:blipFill>
                        <pic:spPr>
                          <a:xfrm>
                            <a:off x="0" y="0"/>
                            <a:ext cx="1077272" cy="2650051"/>
                          </a:xfrm>
                          <a:prstGeom prst="rect">
                            <a:avLst/>
                          </a:prstGeom>
                        </pic:spPr>
                      </pic:pic>
                    </a:graphicData>
                  </a:graphic>
                </wp:inline>
              </w:drawing>
            </w:r>
            <w:r w:rsidRPr="001E3493">
              <w:t>Day 7</w:t>
            </w:r>
          </w:p>
        </w:tc>
        <w:tc>
          <w:tcPr>
            <w:tcW w:w="1873" w:type="dxa"/>
          </w:tcPr>
          <w:p w14:paraId="5A726CC3" w14:textId="77777777" w:rsidR="0023524D" w:rsidRPr="001E3493" w:rsidRDefault="0023524D" w:rsidP="003377A0">
            <w:pPr>
              <w:spacing w:line="240" w:lineRule="auto"/>
              <w:jc w:val="center"/>
            </w:pPr>
            <w:r w:rsidRPr="001E3493">
              <w:rPr>
                <w:noProof/>
              </w:rPr>
              <w:drawing>
                <wp:inline distT="0" distB="0" distL="0" distR="0" wp14:anchorId="58E1BBE3" wp14:editId="66F1D58B">
                  <wp:extent cx="1030831" cy="2629547"/>
                  <wp:effectExtent l="0" t="0" r="0" b="0"/>
                  <wp:docPr id="441" name="Picture 4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1" name="Picture 441"/>
                          <pic:cNvPicPr/>
                        </pic:nvPicPr>
                        <pic:blipFill rotWithShape="1">
                          <a:blip r:embed="rId104">
                            <a:extLst>
                              <a:ext uri="{28A0092B-C50C-407E-A947-70E740481C1C}">
                                <a14:useLocalDpi xmlns:a14="http://schemas.microsoft.com/office/drawing/2010/main" val="0"/>
                              </a:ext>
                            </a:extLst>
                          </a:blip>
                          <a:srcRect l="16285" r="6125" b="10160"/>
                          <a:stretch/>
                        </pic:blipFill>
                        <pic:spPr>
                          <a:xfrm>
                            <a:off x="0" y="0"/>
                            <a:ext cx="1030831" cy="2629547"/>
                          </a:xfrm>
                          <a:prstGeom prst="rect">
                            <a:avLst/>
                          </a:prstGeom>
                        </pic:spPr>
                      </pic:pic>
                    </a:graphicData>
                  </a:graphic>
                </wp:inline>
              </w:drawing>
            </w:r>
          </w:p>
          <w:p w14:paraId="72C34B87" w14:textId="77777777" w:rsidR="0023524D" w:rsidRPr="001E3493" w:rsidRDefault="0023524D" w:rsidP="003377A0">
            <w:pPr>
              <w:spacing w:line="240" w:lineRule="auto"/>
              <w:jc w:val="center"/>
            </w:pPr>
            <w:r w:rsidRPr="001E3493">
              <w:t>Day 14</w:t>
            </w:r>
          </w:p>
        </w:tc>
        <w:tc>
          <w:tcPr>
            <w:tcW w:w="2082" w:type="dxa"/>
          </w:tcPr>
          <w:p w14:paraId="49358050" w14:textId="77777777" w:rsidR="0023524D" w:rsidRPr="001E3493" w:rsidRDefault="0023524D" w:rsidP="003377A0">
            <w:pPr>
              <w:spacing w:line="240" w:lineRule="auto"/>
              <w:jc w:val="center"/>
            </w:pPr>
            <w:r w:rsidRPr="001E3493">
              <w:rPr>
                <w:noProof/>
              </w:rPr>
              <w:drawing>
                <wp:inline distT="0" distB="0" distL="0" distR="0" wp14:anchorId="669A2CC8" wp14:editId="43B4D517">
                  <wp:extent cx="1146491" cy="2625836"/>
                  <wp:effectExtent l="0" t="0" r="0" b="3175"/>
                  <wp:docPr id="442" name="Picture 4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2" name="Picture 442"/>
                          <pic:cNvPicPr/>
                        </pic:nvPicPr>
                        <pic:blipFill rotWithShape="1">
                          <a:blip r:embed="rId105">
                            <a:extLst>
                              <a:ext uri="{28A0092B-C50C-407E-A947-70E740481C1C}">
                                <a14:useLocalDpi xmlns:a14="http://schemas.microsoft.com/office/drawing/2010/main" val="0"/>
                              </a:ext>
                            </a:extLst>
                          </a:blip>
                          <a:srcRect l="11125" t="7210" r="7444" b="5554"/>
                          <a:stretch/>
                        </pic:blipFill>
                        <pic:spPr>
                          <a:xfrm>
                            <a:off x="0" y="0"/>
                            <a:ext cx="1146491" cy="2625836"/>
                          </a:xfrm>
                          <a:prstGeom prst="rect">
                            <a:avLst/>
                          </a:prstGeom>
                        </pic:spPr>
                      </pic:pic>
                    </a:graphicData>
                  </a:graphic>
                </wp:inline>
              </w:drawing>
            </w:r>
          </w:p>
          <w:p w14:paraId="24886A16" w14:textId="77777777" w:rsidR="0023524D" w:rsidRPr="001E3493" w:rsidRDefault="0023524D" w:rsidP="003377A0">
            <w:pPr>
              <w:spacing w:line="240" w:lineRule="auto"/>
              <w:jc w:val="center"/>
            </w:pPr>
            <w:r w:rsidRPr="001E3493">
              <w:t>Day 28</w:t>
            </w:r>
          </w:p>
        </w:tc>
      </w:tr>
      <w:tr w:rsidR="0023524D" w:rsidRPr="001E3493" w14:paraId="3B072033" w14:textId="77777777" w:rsidTr="003377A0">
        <w:trPr>
          <w:cantSplit/>
          <w:trHeight w:val="854"/>
        </w:trPr>
        <w:tc>
          <w:tcPr>
            <w:tcW w:w="459" w:type="dxa"/>
            <w:textDirection w:val="btLr"/>
          </w:tcPr>
          <w:p w14:paraId="4CCC3741" w14:textId="77777777" w:rsidR="0023524D" w:rsidRPr="001E3493" w:rsidRDefault="0023524D" w:rsidP="003377A0">
            <w:pPr>
              <w:spacing w:line="240" w:lineRule="auto"/>
              <w:jc w:val="center"/>
            </w:pPr>
            <w:r w:rsidRPr="001E3493">
              <w:t>G24019</w:t>
            </w:r>
          </w:p>
        </w:tc>
        <w:tc>
          <w:tcPr>
            <w:tcW w:w="2166" w:type="dxa"/>
          </w:tcPr>
          <w:p w14:paraId="51709A05" w14:textId="77777777" w:rsidR="0023524D" w:rsidRPr="001E3493" w:rsidRDefault="0023524D" w:rsidP="003377A0">
            <w:pPr>
              <w:spacing w:line="240" w:lineRule="auto"/>
              <w:jc w:val="center"/>
            </w:pPr>
          </w:p>
          <w:p w14:paraId="67D190C0" w14:textId="77777777" w:rsidR="0023524D" w:rsidRPr="001E3493" w:rsidRDefault="0023524D" w:rsidP="003377A0">
            <w:pPr>
              <w:spacing w:line="240" w:lineRule="auto"/>
              <w:jc w:val="center"/>
            </w:pPr>
            <w:r w:rsidRPr="001E3493">
              <w:t>Day 42</w:t>
            </w:r>
          </w:p>
        </w:tc>
        <w:tc>
          <w:tcPr>
            <w:tcW w:w="2050" w:type="dxa"/>
          </w:tcPr>
          <w:p w14:paraId="6DAAF4E8" w14:textId="77777777" w:rsidR="0023524D" w:rsidRPr="001E3493" w:rsidRDefault="0023524D" w:rsidP="003377A0">
            <w:pPr>
              <w:spacing w:line="240" w:lineRule="auto"/>
              <w:jc w:val="center"/>
            </w:pPr>
          </w:p>
          <w:p w14:paraId="52825C58" w14:textId="77777777" w:rsidR="0023524D" w:rsidRPr="001E3493" w:rsidRDefault="0023524D" w:rsidP="003377A0">
            <w:pPr>
              <w:spacing w:line="240" w:lineRule="auto"/>
              <w:jc w:val="center"/>
            </w:pPr>
            <w:r w:rsidRPr="001E3493">
              <w:t>Day 56</w:t>
            </w:r>
          </w:p>
        </w:tc>
        <w:tc>
          <w:tcPr>
            <w:tcW w:w="1873" w:type="dxa"/>
          </w:tcPr>
          <w:p w14:paraId="6E1D83BE" w14:textId="77777777" w:rsidR="0023524D" w:rsidRPr="001E3493" w:rsidRDefault="0023524D" w:rsidP="003377A0">
            <w:pPr>
              <w:spacing w:line="240" w:lineRule="auto"/>
              <w:jc w:val="center"/>
            </w:pPr>
          </w:p>
          <w:p w14:paraId="7D53FFD0" w14:textId="77777777" w:rsidR="0023524D" w:rsidRPr="001E3493" w:rsidRDefault="0023524D" w:rsidP="003377A0">
            <w:pPr>
              <w:spacing w:line="240" w:lineRule="auto"/>
              <w:jc w:val="center"/>
            </w:pPr>
            <w:r w:rsidRPr="001E3493">
              <w:t>Day 70</w:t>
            </w:r>
          </w:p>
        </w:tc>
        <w:tc>
          <w:tcPr>
            <w:tcW w:w="2082" w:type="dxa"/>
          </w:tcPr>
          <w:p w14:paraId="1A89CF11" w14:textId="77777777" w:rsidR="0023524D" w:rsidRPr="001E3493" w:rsidRDefault="0023524D" w:rsidP="003377A0">
            <w:pPr>
              <w:spacing w:line="240" w:lineRule="auto"/>
              <w:jc w:val="center"/>
            </w:pPr>
          </w:p>
          <w:p w14:paraId="33D9866F" w14:textId="77777777" w:rsidR="0023524D" w:rsidRPr="001E3493" w:rsidRDefault="0023524D" w:rsidP="003377A0">
            <w:pPr>
              <w:spacing w:line="240" w:lineRule="auto"/>
              <w:jc w:val="center"/>
            </w:pPr>
            <w:r w:rsidRPr="001E3493">
              <w:t>Day 84</w:t>
            </w:r>
          </w:p>
        </w:tc>
      </w:tr>
      <w:tr w:rsidR="0023524D" w:rsidRPr="001E3493" w14:paraId="20704CC1" w14:textId="77777777" w:rsidTr="003377A0">
        <w:trPr>
          <w:cantSplit/>
          <w:trHeight w:val="646"/>
        </w:trPr>
        <w:tc>
          <w:tcPr>
            <w:tcW w:w="459" w:type="dxa"/>
            <w:textDirection w:val="btLr"/>
          </w:tcPr>
          <w:p w14:paraId="1B6B1022" w14:textId="77777777" w:rsidR="0023524D" w:rsidRPr="001E3493" w:rsidRDefault="0023524D" w:rsidP="003377A0">
            <w:pPr>
              <w:spacing w:line="240" w:lineRule="auto"/>
              <w:jc w:val="center"/>
            </w:pPr>
            <w:r w:rsidRPr="001E3493">
              <w:t>G24020</w:t>
            </w:r>
          </w:p>
        </w:tc>
        <w:tc>
          <w:tcPr>
            <w:tcW w:w="2166" w:type="dxa"/>
          </w:tcPr>
          <w:p w14:paraId="7556A664" w14:textId="77777777" w:rsidR="0023524D" w:rsidRPr="001E3493" w:rsidRDefault="0023524D" w:rsidP="003377A0">
            <w:pPr>
              <w:spacing w:line="240" w:lineRule="auto"/>
              <w:jc w:val="center"/>
            </w:pPr>
            <w:r w:rsidRPr="001E3493">
              <w:rPr>
                <w:noProof/>
              </w:rPr>
              <w:drawing>
                <wp:inline distT="0" distB="0" distL="0" distR="0" wp14:anchorId="0B5FA46E" wp14:editId="6F33D7F7">
                  <wp:extent cx="1176887" cy="2630343"/>
                  <wp:effectExtent l="0" t="0" r="4445" b="0"/>
                  <wp:docPr id="447" name="Picture 4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7" name="Picture 447"/>
                          <pic:cNvPicPr/>
                        </pic:nvPicPr>
                        <pic:blipFill rotWithShape="1">
                          <a:blip r:embed="rId106">
                            <a:extLst>
                              <a:ext uri="{28A0092B-C50C-407E-A947-70E740481C1C}">
                                <a14:useLocalDpi xmlns:a14="http://schemas.microsoft.com/office/drawing/2010/main" val="0"/>
                              </a:ext>
                            </a:extLst>
                          </a:blip>
                          <a:srcRect l="14304" t="4236" r="-1698" b="14830"/>
                          <a:stretch/>
                        </pic:blipFill>
                        <pic:spPr>
                          <a:xfrm>
                            <a:off x="0" y="0"/>
                            <a:ext cx="1176887" cy="2630343"/>
                          </a:xfrm>
                          <a:prstGeom prst="rect">
                            <a:avLst/>
                          </a:prstGeom>
                        </pic:spPr>
                      </pic:pic>
                    </a:graphicData>
                  </a:graphic>
                </wp:inline>
              </w:drawing>
            </w:r>
          </w:p>
          <w:p w14:paraId="183A3375" w14:textId="77777777" w:rsidR="0023524D" w:rsidRPr="001E3493" w:rsidRDefault="0023524D" w:rsidP="003377A0">
            <w:pPr>
              <w:spacing w:line="240" w:lineRule="auto"/>
              <w:jc w:val="center"/>
            </w:pPr>
            <w:r w:rsidRPr="001E3493">
              <w:t>Day 0</w:t>
            </w:r>
          </w:p>
        </w:tc>
        <w:tc>
          <w:tcPr>
            <w:tcW w:w="2050" w:type="dxa"/>
          </w:tcPr>
          <w:p w14:paraId="0BD4BCFD" w14:textId="77777777" w:rsidR="0023524D" w:rsidRPr="001E3493" w:rsidRDefault="0023524D" w:rsidP="003377A0">
            <w:pPr>
              <w:spacing w:line="240" w:lineRule="auto"/>
              <w:jc w:val="center"/>
            </w:pPr>
            <w:r w:rsidRPr="001E3493">
              <w:rPr>
                <w:noProof/>
              </w:rPr>
              <w:drawing>
                <wp:inline distT="0" distB="0" distL="0" distR="0" wp14:anchorId="32F10DED" wp14:editId="64B005DA">
                  <wp:extent cx="1221851" cy="2637555"/>
                  <wp:effectExtent l="0" t="0" r="0" b="0"/>
                  <wp:docPr id="448" name="Picture 4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8" name="Picture 448"/>
                          <pic:cNvPicPr/>
                        </pic:nvPicPr>
                        <pic:blipFill rotWithShape="1">
                          <a:blip r:embed="rId107">
                            <a:extLst>
                              <a:ext uri="{28A0092B-C50C-407E-A947-70E740481C1C}">
                                <a14:useLocalDpi xmlns:a14="http://schemas.microsoft.com/office/drawing/2010/main" val="0"/>
                              </a:ext>
                            </a:extLst>
                          </a:blip>
                          <a:srcRect l="12921" t="3683" r="-886" b="13241"/>
                          <a:stretch/>
                        </pic:blipFill>
                        <pic:spPr>
                          <a:xfrm>
                            <a:off x="0" y="0"/>
                            <a:ext cx="1221851" cy="2637555"/>
                          </a:xfrm>
                          <a:prstGeom prst="rect">
                            <a:avLst/>
                          </a:prstGeom>
                        </pic:spPr>
                      </pic:pic>
                    </a:graphicData>
                  </a:graphic>
                </wp:inline>
              </w:drawing>
            </w:r>
            <w:r w:rsidRPr="001E3493">
              <w:t>Day 7</w:t>
            </w:r>
          </w:p>
        </w:tc>
        <w:tc>
          <w:tcPr>
            <w:tcW w:w="1873" w:type="dxa"/>
          </w:tcPr>
          <w:p w14:paraId="7B62F333" w14:textId="77777777" w:rsidR="0023524D" w:rsidRPr="001E3493" w:rsidRDefault="0023524D" w:rsidP="003377A0">
            <w:pPr>
              <w:spacing w:line="240" w:lineRule="auto"/>
              <w:jc w:val="center"/>
            </w:pPr>
            <w:r w:rsidRPr="001E3493">
              <w:rPr>
                <w:noProof/>
              </w:rPr>
              <w:drawing>
                <wp:inline distT="0" distB="0" distL="0" distR="0" wp14:anchorId="4FDD6458" wp14:editId="7B5F703D">
                  <wp:extent cx="1254811" cy="2632757"/>
                  <wp:effectExtent l="0" t="0" r="0" b="0"/>
                  <wp:docPr id="449" name="Picture 4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9" name="Picture 449"/>
                          <pic:cNvPicPr/>
                        </pic:nvPicPr>
                        <pic:blipFill rotWithShape="1">
                          <a:blip r:embed="rId108">
                            <a:extLst>
                              <a:ext uri="{28A0092B-C50C-407E-A947-70E740481C1C}">
                                <a14:useLocalDpi xmlns:a14="http://schemas.microsoft.com/office/drawing/2010/main" val="0"/>
                              </a:ext>
                            </a:extLst>
                          </a:blip>
                          <a:srcRect l="7836" t="6616" r="-7836" b="5962"/>
                          <a:stretch/>
                        </pic:blipFill>
                        <pic:spPr>
                          <a:xfrm>
                            <a:off x="0" y="0"/>
                            <a:ext cx="1254811" cy="2632757"/>
                          </a:xfrm>
                          <a:prstGeom prst="rect">
                            <a:avLst/>
                          </a:prstGeom>
                        </pic:spPr>
                      </pic:pic>
                    </a:graphicData>
                  </a:graphic>
                </wp:inline>
              </w:drawing>
            </w:r>
          </w:p>
          <w:p w14:paraId="1E18DBB3" w14:textId="77777777" w:rsidR="0023524D" w:rsidRPr="001E3493" w:rsidRDefault="0023524D" w:rsidP="003377A0">
            <w:pPr>
              <w:spacing w:line="240" w:lineRule="auto"/>
              <w:jc w:val="center"/>
            </w:pPr>
            <w:r w:rsidRPr="001E3493">
              <w:t>Day 14</w:t>
            </w:r>
          </w:p>
        </w:tc>
        <w:tc>
          <w:tcPr>
            <w:tcW w:w="2082" w:type="dxa"/>
          </w:tcPr>
          <w:p w14:paraId="3AB1125B" w14:textId="77777777" w:rsidR="0023524D" w:rsidRPr="001E3493" w:rsidRDefault="0023524D" w:rsidP="003377A0">
            <w:pPr>
              <w:spacing w:line="240" w:lineRule="auto"/>
              <w:jc w:val="center"/>
            </w:pPr>
            <w:r w:rsidRPr="001E3493">
              <w:rPr>
                <w:noProof/>
              </w:rPr>
              <w:drawing>
                <wp:inline distT="0" distB="0" distL="0" distR="0" wp14:anchorId="1761C00F" wp14:editId="1C11C882">
                  <wp:extent cx="1251071" cy="2649671"/>
                  <wp:effectExtent l="0" t="0" r="0" b="0"/>
                  <wp:docPr id="450" name="Picture 4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0" name="Picture 450"/>
                          <pic:cNvPicPr/>
                        </pic:nvPicPr>
                        <pic:blipFill rotWithShape="1">
                          <a:blip r:embed="rId109">
                            <a:extLst>
                              <a:ext uri="{28A0092B-C50C-407E-A947-70E740481C1C}">
                                <a14:useLocalDpi xmlns:a14="http://schemas.microsoft.com/office/drawing/2010/main" val="0"/>
                              </a:ext>
                            </a:extLst>
                          </a:blip>
                          <a:srcRect l="-4229" t="1463" r="-5693" b="1"/>
                          <a:stretch/>
                        </pic:blipFill>
                        <pic:spPr>
                          <a:xfrm>
                            <a:off x="0" y="0"/>
                            <a:ext cx="1251071" cy="2649671"/>
                          </a:xfrm>
                          <a:prstGeom prst="rect">
                            <a:avLst/>
                          </a:prstGeom>
                        </pic:spPr>
                      </pic:pic>
                    </a:graphicData>
                  </a:graphic>
                </wp:inline>
              </w:drawing>
            </w:r>
          </w:p>
          <w:p w14:paraId="361A0CF8" w14:textId="77777777" w:rsidR="0023524D" w:rsidRPr="001E3493" w:rsidRDefault="0023524D" w:rsidP="003377A0">
            <w:pPr>
              <w:spacing w:line="240" w:lineRule="auto"/>
              <w:jc w:val="center"/>
            </w:pPr>
            <w:r w:rsidRPr="001E3493">
              <w:t>Day 28</w:t>
            </w:r>
          </w:p>
        </w:tc>
      </w:tr>
    </w:tbl>
    <w:p w14:paraId="7551E931" w14:textId="77777777" w:rsidR="00363632" w:rsidRDefault="00363632"/>
    <w:p w14:paraId="67DD42DF" w14:textId="77777777" w:rsidR="00363632" w:rsidRDefault="00363632"/>
    <w:p w14:paraId="014157EF" w14:textId="77777777" w:rsidR="00363632" w:rsidRDefault="00363632"/>
    <w:p w14:paraId="53B5C92D" w14:textId="77777777" w:rsidR="00363632" w:rsidRDefault="00363632"/>
    <w:p w14:paraId="427FCDFA" w14:textId="54C68774" w:rsidR="00363632" w:rsidRDefault="00363632">
      <w:r>
        <w:lastRenderedPageBreak/>
        <w:t>Table 26 Continued</w:t>
      </w:r>
    </w:p>
    <w:tbl>
      <w:tblPr>
        <w:tblStyle w:val="TableGrid"/>
        <w:tblW w:w="0" w:type="auto"/>
        <w:tblLook w:val="04A0" w:firstRow="1" w:lastRow="0" w:firstColumn="1" w:lastColumn="0" w:noHBand="0" w:noVBand="1"/>
      </w:tblPr>
      <w:tblGrid>
        <w:gridCol w:w="506"/>
        <w:gridCol w:w="2192"/>
        <w:gridCol w:w="2020"/>
        <w:gridCol w:w="1776"/>
        <w:gridCol w:w="2136"/>
      </w:tblGrid>
      <w:tr w:rsidR="0023524D" w:rsidRPr="001E3493" w14:paraId="71597F4A" w14:textId="77777777" w:rsidTr="00363632">
        <w:trPr>
          <w:cantSplit/>
          <w:trHeight w:val="4040"/>
        </w:trPr>
        <w:tc>
          <w:tcPr>
            <w:tcW w:w="464" w:type="dxa"/>
            <w:textDirection w:val="btLr"/>
          </w:tcPr>
          <w:p w14:paraId="0F3D469B" w14:textId="77777777" w:rsidR="0023524D" w:rsidRPr="001E3493" w:rsidRDefault="0023524D" w:rsidP="003377A0">
            <w:pPr>
              <w:spacing w:line="240" w:lineRule="auto"/>
              <w:jc w:val="center"/>
            </w:pPr>
            <w:r w:rsidRPr="001E3493">
              <w:t>G24020</w:t>
            </w:r>
          </w:p>
        </w:tc>
        <w:tc>
          <w:tcPr>
            <w:tcW w:w="2202" w:type="dxa"/>
          </w:tcPr>
          <w:p w14:paraId="3CCA6E84" w14:textId="77777777" w:rsidR="0023524D" w:rsidRPr="001E3493" w:rsidRDefault="0023524D" w:rsidP="003377A0">
            <w:pPr>
              <w:spacing w:line="240" w:lineRule="auto"/>
              <w:jc w:val="center"/>
            </w:pPr>
            <w:r w:rsidRPr="001E3493">
              <w:rPr>
                <w:noProof/>
              </w:rPr>
              <w:drawing>
                <wp:inline distT="0" distB="0" distL="0" distR="0" wp14:anchorId="7145DA85" wp14:editId="1FDD2278">
                  <wp:extent cx="1234094" cy="2451806"/>
                  <wp:effectExtent l="0" t="0" r="0" b="5715"/>
                  <wp:docPr id="451" name="Picture 4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1" name="Picture 451"/>
                          <pic:cNvPicPr/>
                        </pic:nvPicPr>
                        <pic:blipFill rotWithShape="1">
                          <a:blip r:embed="rId110">
                            <a:extLst>
                              <a:ext uri="{28A0092B-C50C-407E-A947-70E740481C1C}">
                                <a14:useLocalDpi xmlns:a14="http://schemas.microsoft.com/office/drawing/2010/main" val="0"/>
                              </a:ext>
                            </a:extLst>
                          </a:blip>
                          <a:srcRect l="-11537" t="-1247" r="-9122" b="21"/>
                          <a:stretch/>
                        </pic:blipFill>
                        <pic:spPr>
                          <a:xfrm>
                            <a:off x="0" y="0"/>
                            <a:ext cx="1234094" cy="2451806"/>
                          </a:xfrm>
                          <a:prstGeom prst="rect">
                            <a:avLst/>
                          </a:prstGeom>
                        </pic:spPr>
                      </pic:pic>
                    </a:graphicData>
                  </a:graphic>
                </wp:inline>
              </w:drawing>
            </w:r>
          </w:p>
          <w:p w14:paraId="3CFE9F5C" w14:textId="77777777" w:rsidR="0023524D" w:rsidRPr="001E3493" w:rsidRDefault="0023524D" w:rsidP="003377A0">
            <w:pPr>
              <w:spacing w:line="240" w:lineRule="auto"/>
              <w:jc w:val="center"/>
            </w:pPr>
            <w:r w:rsidRPr="001E3493">
              <w:t>Day 42</w:t>
            </w:r>
          </w:p>
        </w:tc>
        <w:tc>
          <w:tcPr>
            <w:tcW w:w="2083" w:type="dxa"/>
          </w:tcPr>
          <w:p w14:paraId="0F346B5C" w14:textId="77777777" w:rsidR="0023524D" w:rsidRPr="001E3493" w:rsidRDefault="0023524D" w:rsidP="003377A0">
            <w:pPr>
              <w:spacing w:line="240" w:lineRule="auto"/>
              <w:jc w:val="center"/>
            </w:pPr>
          </w:p>
          <w:p w14:paraId="69076137" w14:textId="77777777" w:rsidR="0023524D" w:rsidRPr="001E3493" w:rsidRDefault="0023524D" w:rsidP="003377A0">
            <w:pPr>
              <w:spacing w:line="240" w:lineRule="auto"/>
              <w:jc w:val="center"/>
            </w:pPr>
            <w:r w:rsidRPr="001E3493">
              <w:t>Day 56</w:t>
            </w:r>
          </w:p>
        </w:tc>
        <w:tc>
          <w:tcPr>
            <w:tcW w:w="1764" w:type="dxa"/>
          </w:tcPr>
          <w:p w14:paraId="5B296F0B" w14:textId="77777777" w:rsidR="0023524D" w:rsidRPr="001E3493" w:rsidRDefault="0023524D" w:rsidP="003377A0">
            <w:pPr>
              <w:spacing w:line="240" w:lineRule="auto"/>
              <w:jc w:val="center"/>
            </w:pPr>
          </w:p>
          <w:p w14:paraId="5F95E0B2" w14:textId="77777777" w:rsidR="0023524D" w:rsidRPr="001E3493" w:rsidRDefault="0023524D" w:rsidP="003377A0">
            <w:pPr>
              <w:spacing w:line="240" w:lineRule="auto"/>
              <w:jc w:val="center"/>
            </w:pPr>
            <w:r w:rsidRPr="001E3493">
              <w:t>Day 70</w:t>
            </w:r>
          </w:p>
        </w:tc>
        <w:tc>
          <w:tcPr>
            <w:tcW w:w="2117" w:type="dxa"/>
          </w:tcPr>
          <w:p w14:paraId="13D9F57E" w14:textId="77777777" w:rsidR="0023524D" w:rsidRPr="001E3493" w:rsidRDefault="0023524D" w:rsidP="003377A0">
            <w:pPr>
              <w:spacing w:line="240" w:lineRule="auto"/>
              <w:jc w:val="center"/>
            </w:pPr>
          </w:p>
          <w:p w14:paraId="2BAB9AAC" w14:textId="77777777" w:rsidR="0023524D" w:rsidRPr="001E3493" w:rsidRDefault="0023524D" w:rsidP="003377A0">
            <w:pPr>
              <w:spacing w:line="240" w:lineRule="auto"/>
              <w:jc w:val="center"/>
            </w:pPr>
            <w:r w:rsidRPr="001E3493">
              <w:t>Day 84</w:t>
            </w:r>
          </w:p>
        </w:tc>
      </w:tr>
      <w:tr w:rsidR="0023524D" w:rsidRPr="001E3493" w14:paraId="24782E73" w14:textId="77777777" w:rsidTr="00363632">
        <w:trPr>
          <w:cantSplit/>
          <w:trHeight w:val="6002"/>
        </w:trPr>
        <w:tc>
          <w:tcPr>
            <w:tcW w:w="464" w:type="dxa"/>
            <w:textDirection w:val="btLr"/>
          </w:tcPr>
          <w:p w14:paraId="11752CAD" w14:textId="77777777" w:rsidR="0023524D" w:rsidRPr="001E3493" w:rsidRDefault="0023524D" w:rsidP="003377A0">
            <w:pPr>
              <w:spacing w:line="240" w:lineRule="auto"/>
              <w:jc w:val="center"/>
            </w:pPr>
            <w:r w:rsidRPr="001E3493">
              <w:t>G24021</w:t>
            </w:r>
          </w:p>
        </w:tc>
        <w:tc>
          <w:tcPr>
            <w:tcW w:w="2202" w:type="dxa"/>
          </w:tcPr>
          <w:p w14:paraId="573FA6D0" w14:textId="77777777" w:rsidR="0023524D" w:rsidRPr="001E3493" w:rsidRDefault="0023524D" w:rsidP="003377A0">
            <w:pPr>
              <w:spacing w:line="240" w:lineRule="auto"/>
              <w:jc w:val="center"/>
            </w:pPr>
            <w:r w:rsidRPr="001E3493">
              <w:rPr>
                <w:noProof/>
              </w:rPr>
              <w:drawing>
                <wp:inline distT="0" distB="0" distL="0" distR="0" wp14:anchorId="01801CB4" wp14:editId="2AD9E754">
                  <wp:extent cx="1041828" cy="2432809"/>
                  <wp:effectExtent l="0" t="0" r="6350" b="5715"/>
                  <wp:docPr id="479" name="Picture 4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9" name="Picture 479"/>
                          <pic:cNvPicPr/>
                        </pic:nvPicPr>
                        <pic:blipFill>
                          <a:blip r:embed="rId111">
                            <a:extLst>
                              <a:ext uri="{28A0092B-C50C-407E-A947-70E740481C1C}">
                                <a14:useLocalDpi xmlns:a14="http://schemas.microsoft.com/office/drawing/2010/main" val="0"/>
                              </a:ext>
                            </a:extLst>
                          </a:blip>
                          <a:stretch>
                            <a:fillRect/>
                          </a:stretch>
                        </pic:blipFill>
                        <pic:spPr>
                          <a:xfrm>
                            <a:off x="0" y="0"/>
                            <a:ext cx="1041828" cy="2432809"/>
                          </a:xfrm>
                          <a:prstGeom prst="rect">
                            <a:avLst/>
                          </a:prstGeom>
                        </pic:spPr>
                      </pic:pic>
                    </a:graphicData>
                  </a:graphic>
                </wp:inline>
              </w:drawing>
            </w:r>
          </w:p>
          <w:p w14:paraId="3FEF5BB8" w14:textId="77777777" w:rsidR="0023524D" w:rsidRPr="001E3493" w:rsidRDefault="0023524D" w:rsidP="003377A0">
            <w:pPr>
              <w:spacing w:line="240" w:lineRule="auto"/>
              <w:jc w:val="center"/>
            </w:pPr>
            <w:r w:rsidRPr="001E3493">
              <w:t>Day 0</w:t>
            </w:r>
          </w:p>
        </w:tc>
        <w:tc>
          <w:tcPr>
            <w:tcW w:w="2083" w:type="dxa"/>
          </w:tcPr>
          <w:p w14:paraId="5C9E79BC" w14:textId="77777777" w:rsidR="0023524D" w:rsidRPr="001E3493" w:rsidRDefault="0023524D" w:rsidP="003377A0">
            <w:pPr>
              <w:spacing w:line="240" w:lineRule="auto"/>
              <w:jc w:val="center"/>
            </w:pPr>
            <w:r w:rsidRPr="001E3493">
              <w:rPr>
                <w:noProof/>
              </w:rPr>
              <w:drawing>
                <wp:inline distT="0" distB="0" distL="0" distR="0" wp14:anchorId="048C555E" wp14:editId="16B39995">
                  <wp:extent cx="1005573" cy="2454079"/>
                  <wp:effectExtent l="0" t="0" r="4445" b="3810"/>
                  <wp:docPr id="480" name="Picture 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0" name="Picture 480"/>
                          <pic:cNvPicPr/>
                        </pic:nvPicPr>
                        <pic:blipFill>
                          <a:blip r:embed="rId112">
                            <a:extLst>
                              <a:ext uri="{28A0092B-C50C-407E-A947-70E740481C1C}">
                                <a14:useLocalDpi xmlns:a14="http://schemas.microsoft.com/office/drawing/2010/main" val="0"/>
                              </a:ext>
                            </a:extLst>
                          </a:blip>
                          <a:srcRect l="1715" r="1715"/>
                          <a:stretch>
                            <a:fillRect/>
                          </a:stretch>
                        </pic:blipFill>
                        <pic:spPr>
                          <a:xfrm>
                            <a:off x="0" y="0"/>
                            <a:ext cx="1005573" cy="2454079"/>
                          </a:xfrm>
                          <a:prstGeom prst="rect">
                            <a:avLst/>
                          </a:prstGeom>
                        </pic:spPr>
                      </pic:pic>
                    </a:graphicData>
                  </a:graphic>
                </wp:inline>
              </w:drawing>
            </w:r>
            <w:r w:rsidRPr="001E3493">
              <w:t>Day 7</w:t>
            </w:r>
          </w:p>
        </w:tc>
        <w:tc>
          <w:tcPr>
            <w:tcW w:w="1764" w:type="dxa"/>
          </w:tcPr>
          <w:p w14:paraId="46B0FD9C" w14:textId="77777777" w:rsidR="0023524D" w:rsidRPr="001E3493" w:rsidRDefault="0023524D" w:rsidP="003377A0">
            <w:pPr>
              <w:spacing w:line="240" w:lineRule="auto"/>
              <w:jc w:val="center"/>
            </w:pPr>
            <w:r w:rsidRPr="001E3493">
              <w:rPr>
                <w:noProof/>
              </w:rPr>
              <w:drawing>
                <wp:inline distT="0" distB="0" distL="0" distR="0" wp14:anchorId="03179B39" wp14:editId="3BAA8A60">
                  <wp:extent cx="989863" cy="2438308"/>
                  <wp:effectExtent l="0" t="0" r="1270" b="635"/>
                  <wp:docPr id="481" name="Picture 4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pic:cNvPicPr/>
                        </pic:nvPicPr>
                        <pic:blipFill rotWithShape="1">
                          <a:blip r:embed="rId113">
                            <a:extLst>
                              <a:ext uri="{28A0092B-C50C-407E-A947-70E740481C1C}">
                                <a14:useLocalDpi xmlns:a14="http://schemas.microsoft.com/office/drawing/2010/main" val="0"/>
                              </a:ext>
                            </a:extLst>
                          </a:blip>
                          <a:srcRect t="10347" r="10955" b="609"/>
                          <a:stretch/>
                        </pic:blipFill>
                        <pic:spPr>
                          <a:xfrm>
                            <a:off x="0" y="0"/>
                            <a:ext cx="989863" cy="2438308"/>
                          </a:xfrm>
                          <a:prstGeom prst="rect">
                            <a:avLst/>
                          </a:prstGeom>
                        </pic:spPr>
                      </pic:pic>
                    </a:graphicData>
                  </a:graphic>
                </wp:inline>
              </w:drawing>
            </w:r>
          </w:p>
          <w:p w14:paraId="0EFE1B1F" w14:textId="77777777" w:rsidR="0023524D" w:rsidRPr="001E3493" w:rsidRDefault="0023524D" w:rsidP="003377A0">
            <w:pPr>
              <w:spacing w:line="240" w:lineRule="auto"/>
              <w:jc w:val="center"/>
            </w:pPr>
            <w:r w:rsidRPr="001E3493">
              <w:t>Day 14</w:t>
            </w:r>
          </w:p>
        </w:tc>
        <w:tc>
          <w:tcPr>
            <w:tcW w:w="2117" w:type="dxa"/>
          </w:tcPr>
          <w:p w14:paraId="456338BF" w14:textId="77777777" w:rsidR="0023524D" w:rsidRPr="001E3493" w:rsidRDefault="0023524D" w:rsidP="003377A0">
            <w:pPr>
              <w:spacing w:line="240" w:lineRule="auto"/>
              <w:jc w:val="center"/>
            </w:pPr>
            <w:r w:rsidRPr="001E3493">
              <w:rPr>
                <w:noProof/>
              </w:rPr>
              <w:drawing>
                <wp:inline distT="0" distB="0" distL="0" distR="0" wp14:anchorId="188B4A9A" wp14:editId="32B9ADD8">
                  <wp:extent cx="1212015" cy="2466032"/>
                  <wp:effectExtent l="0" t="0" r="7620" b="0"/>
                  <wp:docPr id="482" name="Picture 4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2" name="Picture 482"/>
                          <pic:cNvPicPr/>
                        </pic:nvPicPr>
                        <pic:blipFill rotWithShape="1">
                          <a:blip r:embed="rId114">
                            <a:extLst>
                              <a:ext uri="{28A0092B-C50C-407E-A947-70E740481C1C}">
                                <a14:useLocalDpi xmlns:a14="http://schemas.microsoft.com/office/drawing/2010/main" val="0"/>
                              </a:ext>
                            </a:extLst>
                          </a:blip>
                          <a:srcRect l="747" t="18535" r="7295" b="847"/>
                          <a:stretch/>
                        </pic:blipFill>
                        <pic:spPr>
                          <a:xfrm>
                            <a:off x="0" y="0"/>
                            <a:ext cx="1212015" cy="2466032"/>
                          </a:xfrm>
                          <a:prstGeom prst="rect">
                            <a:avLst/>
                          </a:prstGeom>
                        </pic:spPr>
                      </pic:pic>
                    </a:graphicData>
                  </a:graphic>
                </wp:inline>
              </w:drawing>
            </w:r>
          </w:p>
          <w:p w14:paraId="0A84D1FB" w14:textId="77777777" w:rsidR="0023524D" w:rsidRPr="001E3493" w:rsidRDefault="0023524D" w:rsidP="003377A0">
            <w:pPr>
              <w:spacing w:line="240" w:lineRule="auto"/>
              <w:jc w:val="center"/>
            </w:pPr>
            <w:r w:rsidRPr="001E3493">
              <w:t>Day 28</w:t>
            </w:r>
          </w:p>
        </w:tc>
      </w:tr>
    </w:tbl>
    <w:p w14:paraId="64A183D7" w14:textId="77777777" w:rsidR="00363632" w:rsidRDefault="00363632"/>
    <w:p w14:paraId="2DC76219" w14:textId="77777777" w:rsidR="00363632" w:rsidRDefault="00363632"/>
    <w:p w14:paraId="273AB59A" w14:textId="77777777" w:rsidR="00363632" w:rsidRDefault="00363632"/>
    <w:p w14:paraId="78B54E01" w14:textId="511DB8B7" w:rsidR="00363632" w:rsidRDefault="00363632">
      <w:r>
        <w:lastRenderedPageBreak/>
        <w:t>Table 26 Continued</w:t>
      </w:r>
    </w:p>
    <w:tbl>
      <w:tblPr>
        <w:tblStyle w:val="TableGrid"/>
        <w:tblW w:w="0" w:type="auto"/>
        <w:tblLook w:val="04A0" w:firstRow="1" w:lastRow="0" w:firstColumn="1" w:lastColumn="0" w:noHBand="0" w:noVBand="1"/>
      </w:tblPr>
      <w:tblGrid>
        <w:gridCol w:w="506"/>
        <w:gridCol w:w="2130"/>
        <w:gridCol w:w="1954"/>
        <w:gridCol w:w="1904"/>
        <w:gridCol w:w="2136"/>
      </w:tblGrid>
      <w:tr w:rsidR="0023524D" w:rsidRPr="001E3493" w14:paraId="4A1C6BE8" w14:textId="77777777" w:rsidTr="00363632">
        <w:trPr>
          <w:cantSplit/>
          <w:trHeight w:val="4283"/>
        </w:trPr>
        <w:tc>
          <w:tcPr>
            <w:tcW w:w="464" w:type="dxa"/>
            <w:textDirection w:val="btLr"/>
          </w:tcPr>
          <w:p w14:paraId="319AC852" w14:textId="77777777" w:rsidR="0023524D" w:rsidRPr="001E3493" w:rsidRDefault="0023524D" w:rsidP="003377A0">
            <w:pPr>
              <w:spacing w:line="240" w:lineRule="auto"/>
              <w:jc w:val="center"/>
            </w:pPr>
            <w:r w:rsidRPr="001E3493">
              <w:t>G24021</w:t>
            </w:r>
          </w:p>
        </w:tc>
        <w:tc>
          <w:tcPr>
            <w:tcW w:w="2202" w:type="dxa"/>
          </w:tcPr>
          <w:p w14:paraId="1A03C3C3" w14:textId="77777777" w:rsidR="0023524D" w:rsidRPr="001E3493" w:rsidRDefault="0023524D" w:rsidP="003377A0">
            <w:pPr>
              <w:spacing w:line="240" w:lineRule="auto"/>
              <w:jc w:val="center"/>
            </w:pPr>
            <w:r w:rsidRPr="001E3493">
              <w:rPr>
                <w:noProof/>
              </w:rPr>
              <w:drawing>
                <wp:inline distT="0" distB="0" distL="0" distR="0" wp14:anchorId="184EFE47" wp14:editId="297DB639">
                  <wp:extent cx="1154751" cy="2779234"/>
                  <wp:effectExtent l="0" t="0" r="7620" b="2540"/>
                  <wp:docPr id="483" name="Picture 4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3" name="Picture 483"/>
                          <pic:cNvPicPr/>
                        </pic:nvPicPr>
                        <pic:blipFill rotWithShape="1">
                          <a:blip r:embed="rId115">
                            <a:extLst>
                              <a:ext uri="{28A0092B-C50C-407E-A947-70E740481C1C}">
                                <a14:useLocalDpi xmlns:a14="http://schemas.microsoft.com/office/drawing/2010/main" val="0"/>
                              </a:ext>
                            </a:extLst>
                          </a:blip>
                          <a:srcRect l="11643" t="4518" r="7938" b="8562"/>
                          <a:stretch/>
                        </pic:blipFill>
                        <pic:spPr>
                          <a:xfrm>
                            <a:off x="0" y="0"/>
                            <a:ext cx="1154751" cy="2779234"/>
                          </a:xfrm>
                          <a:prstGeom prst="rect">
                            <a:avLst/>
                          </a:prstGeom>
                        </pic:spPr>
                      </pic:pic>
                    </a:graphicData>
                  </a:graphic>
                </wp:inline>
              </w:drawing>
            </w:r>
          </w:p>
          <w:p w14:paraId="1D79DEBE" w14:textId="77777777" w:rsidR="0023524D" w:rsidRPr="001E3493" w:rsidRDefault="0023524D" w:rsidP="003377A0">
            <w:pPr>
              <w:spacing w:line="240" w:lineRule="auto"/>
              <w:jc w:val="center"/>
            </w:pPr>
            <w:r w:rsidRPr="001E3493">
              <w:t>Day 42</w:t>
            </w:r>
          </w:p>
        </w:tc>
        <w:tc>
          <w:tcPr>
            <w:tcW w:w="2083" w:type="dxa"/>
          </w:tcPr>
          <w:p w14:paraId="6762DCC3" w14:textId="77777777" w:rsidR="0023524D" w:rsidRPr="001E3493" w:rsidRDefault="0023524D" w:rsidP="003377A0">
            <w:pPr>
              <w:spacing w:line="240" w:lineRule="auto"/>
              <w:jc w:val="center"/>
            </w:pPr>
          </w:p>
          <w:p w14:paraId="56BC1874" w14:textId="77777777" w:rsidR="0023524D" w:rsidRPr="001E3493" w:rsidRDefault="0023524D" w:rsidP="003377A0">
            <w:pPr>
              <w:spacing w:line="240" w:lineRule="auto"/>
              <w:jc w:val="center"/>
            </w:pPr>
            <w:r w:rsidRPr="001E3493">
              <w:t>Day 56</w:t>
            </w:r>
          </w:p>
        </w:tc>
        <w:tc>
          <w:tcPr>
            <w:tcW w:w="1764" w:type="dxa"/>
          </w:tcPr>
          <w:p w14:paraId="0902FE66" w14:textId="77777777" w:rsidR="0023524D" w:rsidRPr="001E3493" w:rsidRDefault="0023524D" w:rsidP="003377A0">
            <w:pPr>
              <w:spacing w:line="240" w:lineRule="auto"/>
              <w:jc w:val="center"/>
            </w:pPr>
          </w:p>
          <w:p w14:paraId="52E643E1" w14:textId="77777777" w:rsidR="0023524D" w:rsidRPr="001E3493" w:rsidRDefault="0023524D" w:rsidP="003377A0">
            <w:pPr>
              <w:spacing w:line="240" w:lineRule="auto"/>
              <w:jc w:val="center"/>
            </w:pPr>
            <w:r w:rsidRPr="001E3493">
              <w:t>Day 70</w:t>
            </w:r>
          </w:p>
        </w:tc>
        <w:tc>
          <w:tcPr>
            <w:tcW w:w="2117" w:type="dxa"/>
          </w:tcPr>
          <w:p w14:paraId="66C6EAC0" w14:textId="77777777" w:rsidR="0023524D" w:rsidRPr="001E3493" w:rsidRDefault="0023524D" w:rsidP="003377A0">
            <w:pPr>
              <w:spacing w:line="240" w:lineRule="auto"/>
              <w:jc w:val="center"/>
            </w:pPr>
          </w:p>
          <w:p w14:paraId="7828A3AF" w14:textId="77777777" w:rsidR="0023524D" w:rsidRPr="001E3493" w:rsidRDefault="0023524D" w:rsidP="003377A0">
            <w:pPr>
              <w:spacing w:line="240" w:lineRule="auto"/>
              <w:jc w:val="center"/>
            </w:pPr>
            <w:r w:rsidRPr="001E3493">
              <w:t>Day 84</w:t>
            </w:r>
          </w:p>
        </w:tc>
      </w:tr>
      <w:tr w:rsidR="0023524D" w:rsidRPr="001E3493" w14:paraId="13AF7CED" w14:textId="77777777" w:rsidTr="00363632">
        <w:trPr>
          <w:cantSplit/>
          <w:trHeight w:val="646"/>
        </w:trPr>
        <w:tc>
          <w:tcPr>
            <w:tcW w:w="464" w:type="dxa"/>
            <w:textDirection w:val="btLr"/>
          </w:tcPr>
          <w:p w14:paraId="3F647C85" w14:textId="77777777" w:rsidR="0023524D" w:rsidRPr="001E3493" w:rsidRDefault="0023524D" w:rsidP="003377A0">
            <w:pPr>
              <w:spacing w:line="240" w:lineRule="auto"/>
              <w:jc w:val="center"/>
            </w:pPr>
            <w:r w:rsidRPr="001E3493">
              <w:t>G24022</w:t>
            </w:r>
          </w:p>
        </w:tc>
        <w:tc>
          <w:tcPr>
            <w:tcW w:w="2202" w:type="dxa"/>
          </w:tcPr>
          <w:p w14:paraId="0D09E0F9" w14:textId="77777777" w:rsidR="0023524D" w:rsidRPr="001E3493" w:rsidRDefault="0023524D" w:rsidP="003377A0">
            <w:pPr>
              <w:spacing w:line="240" w:lineRule="auto"/>
              <w:jc w:val="center"/>
            </w:pPr>
            <w:r w:rsidRPr="001E3493">
              <w:rPr>
                <w:noProof/>
              </w:rPr>
              <w:drawing>
                <wp:inline distT="0" distB="0" distL="0" distR="0" wp14:anchorId="56C466AC" wp14:editId="47A3B6A4">
                  <wp:extent cx="1041828" cy="2446032"/>
                  <wp:effectExtent l="0" t="0" r="6350" b="0"/>
                  <wp:docPr id="455" name="Picture 4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5" name="Picture 455"/>
                          <pic:cNvPicPr/>
                        </pic:nvPicPr>
                        <pic:blipFill rotWithShape="1">
                          <a:blip r:embed="rId116">
                            <a:extLst>
                              <a:ext uri="{28A0092B-C50C-407E-A947-70E740481C1C}">
                                <a14:useLocalDpi xmlns:a14="http://schemas.microsoft.com/office/drawing/2010/main" val="0"/>
                              </a:ext>
                            </a:extLst>
                          </a:blip>
                          <a:srcRect l="2588" t="734" r="6038" b="7892"/>
                          <a:stretch/>
                        </pic:blipFill>
                        <pic:spPr>
                          <a:xfrm>
                            <a:off x="0" y="0"/>
                            <a:ext cx="1041828" cy="2446032"/>
                          </a:xfrm>
                          <a:prstGeom prst="rect">
                            <a:avLst/>
                          </a:prstGeom>
                        </pic:spPr>
                      </pic:pic>
                    </a:graphicData>
                  </a:graphic>
                </wp:inline>
              </w:drawing>
            </w:r>
          </w:p>
          <w:p w14:paraId="4F085E16" w14:textId="77777777" w:rsidR="0023524D" w:rsidRPr="001E3493" w:rsidRDefault="0023524D" w:rsidP="003377A0">
            <w:pPr>
              <w:spacing w:line="240" w:lineRule="auto"/>
              <w:jc w:val="center"/>
            </w:pPr>
            <w:r w:rsidRPr="001E3493">
              <w:t>Day 0</w:t>
            </w:r>
          </w:p>
        </w:tc>
        <w:tc>
          <w:tcPr>
            <w:tcW w:w="2083" w:type="dxa"/>
          </w:tcPr>
          <w:p w14:paraId="0F0E6396" w14:textId="77777777" w:rsidR="0023524D" w:rsidRPr="001E3493" w:rsidRDefault="0023524D" w:rsidP="003377A0">
            <w:pPr>
              <w:spacing w:line="240" w:lineRule="auto"/>
              <w:jc w:val="center"/>
            </w:pPr>
            <w:r w:rsidRPr="001E3493">
              <w:rPr>
                <w:noProof/>
              </w:rPr>
              <w:drawing>
                <wp:inline distT="0" distB="0" distL="0" distR="0" wp14:anchorId="6EA28977" wp14:editId="6C809CE7">
                  <wp:extent cx="1005573" cy="2454079"/>
                  <wp:effectExtent l="0" t="0" r="4445" b="3810"/>
                  <wp:docPr id="456" name="Picture 4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6" name="Picture 456"/>
                          <pic:cNvPicPr/>
                        </pic:nvPicPr>
                        <pic:blipFill rotWithShape="1">
                          <a:blip r:embed="rId117">
                            <a:extLst>
                              <a:ext uri="{28A0092B-C50C-407E-A947-70E740481C1C}">
                                <a14:useLocalDpi xmlns:a14="http://schemas.microsoft.com/office/drawing/2010/main" val="0"/>
                              </a:ext>
                            </a:extLst>
                          </a:blip>
                          <a:srcRect l="8775" r="1516" b="7258"/>
                          <a:stretch/>
                        </pic:blipFill>
                        <pic:spPr>
                          <a:xfrm>
                            <a:off x="0" y="0"/>
                            <a:ext cx="1005573" cy="2454079"/>
                          </a:xfrm>
                          <a:prstGeom prst="rect">
                            <a:avLst/>
                          </a:prstGeom>
                        </pic:spPr>
                      </pic:pic>
                    </a:graphicData>
                  </a:graphic>
                </wp:inline>
              </w:drawing>
            </w:r>
            <w:r w:rsidRPr="001E3493">
              <w:t>Day 7</w:t>
            </w:r>
          </w:p>
        </w:tc>
        <w:tc>
          <w:tcPr>
            <w:tcW w:w="1764" w:type="dxa"/>
          </w:tcPr>
          <w:p w14:paraId="360F330E" w14:textId="77777777" w:rsidR="0023524D" w:rsidRPr="001E3493" w:rsidRDefault="0023524D" w:rsidP="003377A0">
            <w:pPr>
              <w:spacing w:line="240" w:lineRule="auto"/>
              <w:jc w:val="center"/>
            </w:pPr>
            <w:r w:rsidRPr="001E3493">
              <w:rPr>
                <w:noProof/>
              </w:rPr>
              <w:drawing>
                <wp:inline distT="0" distB="0" distL="0" distR="0" wp14:anchorId="1D1041BB" wp14:editId="13B6677F">
                  <wp:extent cx="1072404" cy="2438308"/>
                  <wp:effectExtent l="0" t="0" r="0" b="635"/>
                  <wp:docPr id="457" name="Picture 4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7" name="Picture 457"/>
                          <pic:cNvPicPr/>
                        </pic:nvPicPr>
                        <pic:blipFill>
                          <a:blip r:embed="rId118">
                            <a:extLst>
                              <a:ext uri="{28A0092B-C50C-407E-A947-70E740481C1C}">
                                <a14:useLocalDpi xmlns:a14="http://schemas.microsoft.com/office/drawing/2010/main" val="0"/>
                              </a:ext>
                            </a:extLst>
                          </a:blip>
                          <a:stretch>
                            <a:fillRect/>
                          </a:stretch>
                        </pic:blipFill>
                        <pic:spPr>
                          <a:xfrm>
                            <a:off x="0" y="0"/>
                            <a:ext cx="1072404" cy="2438308"/>
                          </a:xfrm>
                          <a:prstGeom prst="rect">
                            <a:avLst/>
                          </a:prstGeom>
                        </pic:spPr>
                      </pic:pic>
                    </a:graphicData>
                  </a:graphic>
                </wp:inline>
              </w:drawing>
            </w:r>
          </w:p>
          <w:p w14:paraId="00267775" w14:textId="77777777" w:rsidR="0023524D" w:rsidRPr="001E3493" w:rsidRDefault="0023524D" w:rsidP="003377A0">
            <w:pPr>
              <w:spacing w:line="240" w:lineRule="auto"/>
              <w:jc w:val="center"/>
            </w:pPr>
            <w:r w:rsidRPr="001E3493">
              <w:t>Day 14</w:t>
            </w:r>
          </w:p>
        </w:tc>
        <w:tc>
          <w:tcPr>
            <w:tcW w:w="2117" w:type="dxa"/>
          </w:tcPr>
          <w:p w14:paraId="5EC16F09" w14:textId="77777777" w:rsidR="0023524D" w:rsidRPr="001E3493" w:rsidRDefault="0023524D" w:rsidP="003377A0">
            <w:pPr>
              <w:spacing w:line="240" w:lineRule="auto"/>
              <w:jc w:val="center"/>
            </w:pPr>
            <w:r w:rsidRPr="001E3493">
              <w:rPr>
                <w:noProof/>
              </w:rPr>
              <w:drawing>
                <wp:inline distT="0" distB="0" distL="0" distR="0" wp14:anchorId="57AD2E54" wp14:editId="29D73963">
                  <wp:extent cx="1212015" cy="2466032"/>
                  <wp:effectExtent l="0" t="0" r="7620" b="0"/>
                  <wp:docPr id="458" name="Picture 4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8" name="Picture 458"/>
                          <pic:cNvPicPr/>
                        </pic:nvPicPr>
                        <pic:blipFill rotWithShape="1">
                          <a:blip r:embed="rId119">
                            <a:extLst>
                              <a:ext uri="{28A0092B-C50C-407E-A947-70E740481C1C}">
                                <a14:useLocalDpi xmlns:a14="http://schemas.microsoft.com/office/drawing/2010/main" val="0"/>
                              </a:ext>
                            </a:extLst>
                          </a:blip>
                          <a:srcRect l="-2539" t="791" r="-1744" b="-4"/>
                          <a:stretch/>
                        </pic:blipFill>
                        <pic:spPr>
                          <a:xfrm>
                            <a:off x="0" y="0"/>
                            <a:ext cx="1212015" cy="2466032"/>
                          </a:xfrm>
                          <a:prstGeom prst="rect">
                            <a:avLst/>
                          </a:prstGeom>
                        </pic:spPr>
                      </pic:pic>
                    </a:graphicData>
                  </a:graphic>
                </wp:inline>
              </w:drawing>
            </w:r>
          </w:p>
          <w:p w14:paraId="3DCD9A91" w14:textId="77777777" w:rsidR="0023524D" w:rsidRPr="001E3493" w:rsidRDefault="0023524D" w:rsidP="003377A0">
            <w:pPr>
              <w:spacing w:line="240" w:lineRule="auto"/>
              <w:jc w:val="center"/>
            </w:pPr>
            <w:r w:rsidRPr="001E3493">
              <w:t>Day 28</w:t>
            </w:r>
          </w:p>
        </w:tc>
      </w:tr>
      <w:tr w:rsidR="0023524D" w:rsidRPr="001E3493" w14:paraId="3A45FE91" w14:textId="77777777" w:rsidTr="00363632">
        <w:trPr>
          <w:cantSplit/>
          <w:trHeight w:val="1232"/>
        </w:trPr>
        <w:tc>
          <w:tcPr>
            <w:tcW w:w="464" w:type="dxa"/>
            <w:textDirection w:val="btLr"/>
          </w:tcPr>
          <w:p w14:paraId="4E58582E" w14:textId="77777777" w:rsidR="0023524D" w:rsidRPr="001E3493" w:rsidRDefault="0023524D" w:rsidP="003377A0">
            <w:pPr>
              <w:spacing w:line="240" w:lineRule="auto"/>
              <w:jc w:val="center"/>
            </w:pPr>
            <w:r w:rsidRPr="001E3493">
              <w:t>G24022</w:t>
            </w:r>
          </w:p>
        </w:tc>
        <w:tc>
          <w:tcPr>
            <w:tcW w:w="2202" w:type="dxa"/>
          </w:tcPr>
          <w:p w14:paraId="2E3BAC83" w14:textId="77777777" w:rsidR="0023524D" w:rsidRPr="001E3493" w:rsidRDefault="0023524D" w:rsidP="003377A0">
            <w:pPr>
              <w:spacing w:line="240" w:lineRule="auto"/>
              <w:jc w:val="center"/>
            </w:pPr>
          </w:p>
          <w:p w14:paraId="4255E239" w14:textId="77777777" w:rsidR="0023524D" w:rsidRPr="001E3493" w:rsidRDefault="0023524D" w:rsidP="003377A0">
            <w:pPr>
              <w:spacing w:line="240" w:lineRule="auto"/>
              <w:jc w:val="center"/>
            </w:pPr>
            <w:r w:rsidRPr="001E3493">
              <w:t>Day 42</w:t>
            </w:r>
          </w:p>
        </w:tc>
        <w:tc>
          <w:tcPr>
            <w:tcW w:w="2083" w:type="dxa"/>
          </w:tcPr>
          <w:p w14:paraId="73D48D3B" w14:textId="77777777" w:rsidR="0023524D" w:rsidRPr="001E3493" w:rsidRDefault="0023524D" w:rsidP="003377A0">
            <w:pPr>
              <w:spacing w:line="240" w:lineRule="auto"/>
              <w:jc w:val="center"/>
            </w:pPr>
          </w:p>
          <w:p w14:paraId="3C3AF92F" w14:textId="77777777" w:rsidR="0023524D" w:rsidRPr="001E3493" w:rsidRDefault="0023524D" w:rsidP="003377A0">
            <w:pPr>
              <w:spacing w:line="240" w:lineRule="auto"/>
              <w:jc w:val="center"/>
            </w:pPr>
            <w:r w:rsidRPr="001E3493">
              <w:t>Day 56</w:t>
            </w:r>
          </w:p>
        </w:tc>
        <w:tc>
          <w:tcPr>
            <w:tcW w:w="1764" w:type="dxa"/>
          </w:tcPr>
          <w:p w14:paraId="3D765784" w14:textId="77777777" w:rsidR="0023524D" w:rsidRPr="001E3493" w:rsidRDefault="0023524D" w:rsidP="003377A0">
            <w:pPr>
              <w:spacing w:line="240" w:lineRule="auto"/>
              <w:jc w:val="center"/>
            </w:pPr>
          </w:p>
          <w:p w14:paraId="00083BD3" w14:textId="77777777" w:rsidR="0023524D" w:rsidRPr="001E3493" w:rsidRDefault="0023524D" w:rsidP="003377A0">
            <w:pPr>
              <w:spacing w:line="240" w:lineRule="auto"/>
              <w:jc w:val="center"/>
            </w:pPr>
            <w:r w:rsidRPr="001E3493">
              <w:t>Day 70</w:t>
            </w:r>
          </w:p>
        </w:tc>
        <w:tc>
          <w:tcPr>
            <w:tcW w:w="2117" w:type="dxa"/>
          </w:tcPr>
          <w:p w14:paraId="56EBAB19" w14:textId="77777777" w:rsidR="0023524D" w:rsidRPr="001E3493" w:rsidRDefault="0023524D" w:rsidP="003377A0">
            <w:pPr>
              <w:spacing w:line="240" w:lineRule="auto"/>
              <w:jc w:val="center"/>
            </w:pPr>
          </w:p>
          <w:p w14:paraId="2A0FC6AF" w14:textId="77777777" w:rsidR="0023524D" w:rsidRPr="001E3493" w:rsidRDefault="0023524D" w:rsidP="003377A0">
            <w:pPr>
              <w:spacing w:line="240" w:lineRule="auto"/>
              <w:jc w:val="center"/>
            </w:pPr>
            <w:r w:rsidRPr="001E3493">
              <w:t>Day 84</w:t>
            </w:r>
          </w:p>
        </w:tc>
      </w:tr>
    </w:tbl>
    <w:p w14:paraId="1DA600D7" w14:textId="77777777" w:rsidR="00363632" w:rsidRDefault="00363632"/>
    <w:p w14:paraId="7DDCE012" w14:textId="77777777" w:rsidR="00363632" w:rsidRDefault="00363632"/>
    <w:p w14:paraId="4518372C" w14:textId="77777777" w:rsidR="00363632" w:rsidRDefault="00363632"/>
    <w:p w14:paraId="7C281D43" w14:textId="1C99AA7A" w:rsidR="00363632" w:rsidRDefault="00363632">
      <w:r>
        <w:lastRenderedPageBreak/>
        <w:t>Table 26 Continued</w:t>
      </w:r>
    </w:p>
    <w:tbl>
      <w:tblPr>
        <w:tblStyle w:val="TableGrid"/>
        <w:tblW w:w="0" w:type="auto"/>
        <w:tblLook w:val="04A0" w:firstRow="1" w:lastRow="0" w:firstColumn="1" w:lastColumn="0" w:noHBand="0" w:noVBand="1"/>
      </w:tblPr>
      <w:tblGrid>
        <w:gridCol w:w="464"/>
        <w:gridCol w:w="2202"/>
        <w:gridCol w:w="2083"/>
        <w:gridCol w:w="1764"/>
        <w:gridCol w:w="2117"/>
      </w:tblGrid>
      <w:tr w:rsidR="0023524D" w:rsidRPr="001E3493" w14:paraId="19919B5F" w14:textId="77777777" w:rsidTr="00363632">
        <w:trPr>
          <w:cantSplit/>
          <w:trHeight w:val="646"/>
        </w:trPr>
        <w:tc>
          <w:tcPr>
            <w:tcW w:w="464" w:type="dxa"/>
            <w:textDirection w:val="btLr"/>
          </w:tcPr>
          <w:p w14:paraId="2A43D618" w14:textId="77777777" w:rsidR="0023524D" w:rsidRPr="001E3493" w:rsidRDefault="0023524D" w:rsidP="003377A0">
            <w:pPr>
              <w:spacing w:line="240" w:lineRule="auto"/>
              <w:jc w:val="center"/>
            </w:pPr>
            <w:r w:rsidRPr="001E3493">
              <w:t>G24023</w:t>
            </w:r>
          </w:p>
        </w:tc>
        <w:tc>
          <w:tcPr>
            <w:tcW w:w="2202" w:type="dxa"/>
          </w:tcPr>
          <w:p w14:paraId="07793342" w14:textId="77777777" w:rsidR="0023524D" w:rsidRPr="001E3493" w:rsidRDefault="0023524D" w:rsidP="003377A0">
            <w:pPr>
              <w:spacing w:line="240" w:lineRule="auto"/>
              <w:jc w:val="center"/>
            </w:pPr>
            <w:r w:rsidRPr="001E3493">
              <w:rPr>
                <w:noProof/>
              </w:rPr>
              <w:drawing>
                <wp:inline distT="0" distB="0" distL="0" distR="0" wp14:anchorId="40C161E2" wp14:editId="55D4E98D">
                  <wp:extent cx="1445907" cy="2720934"/>
                  <wp:effectExtent l="0" t="0" r="1905" b="3810"/>
                  <wp:docPr id="463" name="Picture 4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3" name="Picture 463"/>
                          <pic:cNvPicPr/>
                        </pic:nvPicPr>
                        <pic:blipFill>
                          <a:blip r:embed="rId120">
                            <a:extLst>
                              <a:ext uri="{28A0092B-C50C-407E-A947-70E740481C1C}">
                                <a14:useLocalDpi xmlns:a14="http://schemas.microsoft.com/office/drawing/2010/main" val="0"/>
                              </a:ext>
                            </a:extLst>
                          </a:blip>
                          <a:srcRect t="5671" b="5671"/>
                          <a:stretch>
                            <a:fillRect/>
                          </a:stretch>
                        </pic:blipFill>
                        <pic:spPr>
                          <a:xfrm>
                            <a:off x="0" y="0"/>
                            <a:ext cx="1445907" cy="2720934"/>
                          </a:xfrm>
                          <a:prstGeom prst="rect">
                            <a:avLst/>
                          </a:prstGeom>
                        </pic:spPr>
                      </pic:pic>
                    </a:graphicData>
                  </a:graphic>
                </wp:inline>
              </w:drawing>
            </w:r>
          </w:p>
          <w:p w14:paraId="4FB02AF7" w14:textId="77777777" w:rsidR="0023524D" w:rsidRPr="001E3493" w:rsidRDefault="0023524D" w:rsidP="003377A0">
            <w:pPr>
              <w:spacing w:line="240" w:lineRule="auto"/>
              <w:jc w:val="center"/>
            </w:pPr>
            <w:r w:rsidRPr="001E3493">
              <w:t>Day 0</w:t>
            </w:r>
          </w:p>
        </w:tc>
        <w:tc>
          <w:tcPr>
            <w:tcW w:w="2083" w:type="dxa"/>
          </w:tcPr>
          <w:p w14:paraId="346D2437" w14:textId="77777777" w:rsidR="0023524D" w:rsidRPr="001E3493" w:rsidRDefault="0023524D" w:rsidP="003377A0">
            <w:pPr>
              <w:spacing w:line="240" w:lineRule="auto"/>
              <w:jc w:val="center"/>
            </w:pPr>
            <w:r w:rsidRPr="001E3493">
              <w:rPr>
                <w:noProof/>
              </w:rPr>
              <w:drawing>
                <wp:inline distT="0" distB="0" distL="0" distR="0" wp14:anchorId="6410A6E1" wp14:editId="6DDEEBB7">
                  <wp:extent cx="1345356" cy="2716837"/>
                  <wp:effectExtent l="0" t="0" r="7620" b="7620"/>
                  <wp:docPr id="464" name="Picture 4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4" name="Picture 464"/>
                          <pic:cNvPicPr/>
                        </pic:nvPicPr>
                        <pic:blipFill>
                          <a:blip r:embed="rId121">
                            <a:extLst>
                              <a:ext uri="{28A0092B-C50C-407E-A947-70E740481C1C}">
                                <a14:useLocalDpi xmlns:a14="http://schemas.microsoft.com/office/drawing/2010/main" val="0"/>
                              </a:ext>
                            </a:extLst>
                          </a:blip>
                          <a:srcRect t="5124" b="5124"/>
                          <a:stretch>
                            <a:fillRect/>
                          </a:stretch>
                        </pic:blipFill>
                        <pic:spPr>
                          <a:xfrm>
                            <a:off x="0" y="0"/>
                            <a:ext cx="1345356" cy="2716837"/>
                          </a:xfrm>
                          <a:prstGeom prst="rect">
                            <a:avLst/>
                          </a:prstGeom>
                        </pic:spPr>
                      </pic:pic>
                    </a:graphicData>
                  </a:graphic>
                </wp:inline>
              </w:drawing>
            </w:r>
            <w:r w:rsidRPr="001E3493">
              <w:t>Day 7</w:t>
            </w:r>
          </w:p>
        </w:tc>
        <w:tc>
          <w:tcPr>
            <w:tcW w:w="1764" w:type="dxa"/>
          </w:tcPr>
          <w:p w14:paraId="5A132DB1" w14:textId="77777777" w:rsidR="0023524D" w:rsidRPr="001E3493" w:rsidRDefault="0023524D" w:rsidP="003377A0">
            <w:pPr>
              <w:spacing w:line="240" w:lineRule="auto"/>
              <w:jc w:val="center"/>
            </w:pPr>
            <w:r w:rsidRPr="001E3493">
              <w:rPr>
                <w:noProof/>
              </w:rPr>
              <w:drawing>
                <wp:inline distT="0" distB="0" distL="0" distR="0" wp14:anchorId="1C05AD7D" wp14:editId="20DD5E5E">
                  <wp:extent cx="1129507" cy="2718700"/>
                  <wp:effectExtent l="0" t="0" r="0" b="5715"/>
                  <wp:docPr id="465" name="Picture 4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5" name="Picture 465"/>
                          <pic:cNvPicPr/>
                        </pic:nvPicPr>
                        <pic:blipFill rotWithShape="1">
                          <a:blip r:embed="rId122">
                            <a:extLst>
                              <a:ext uri="{28A0092B-C50C-407E-A947-70E740481C1C}">
                                <a14:useLocalDpi xmlns:a14="http://schemas.microsoft.com/office/drawing/2010/main" val="0"/>
                              </a:ext>
                            </a:extLst>
                          </a:blip>
                          <a:srcRect l="15541" t="10187" r="6873" b="6378"/>
                          <a:stretch/>
                        </pic:blipFill>
                        <pic:spPr>
                          <a:xfrm>
                            <a:off x="0" y="0"/>
                            <a:ext cx="1129507" cy="2718700"/>
                          </a:xfrm>
                          <a:prstGeom prst="rect">
                            <a:avLst/>
                          </a:prstGeom>
                        </pic:spPr>
                      </pic:pic>
                    </a:graphicData>
                  </a:graphic>
                </wp:inline>
              </w:drawing>
            </w:r>
          </w:p>
          <w:p w14:paraId="2CCCC5BB" w14:textId="77777777" w:rsidR="0023524D" w:rsidRPr="001E3493" w:rsidRDefault="0023524D" w:rsidP="003377A0">
            <w:pPr>
              <w:spacing w:line="240" w:lineRule="auto"/>
              <w:jc w:val="center"/>
            </w:pPr>
            <w:r w:rsidRPr="001E3493">
              <w:t>Day 14</w:t>
            </w:r>
          </w:p>
        </w:tc>
        <w:tc>
          <w:tcPr>
            <w:tcW w:w="2117" w:type="dxa"/>
          </w:tcPr>
          <w:p w14:paraId="46CA5606" w14:textId="77777777" w:rsidR="0023524D" w:rsidRPr="001E3493" w:rsidRDefault="0023524D" w:rsidP="003377A0">
            <w:pPr>
              <w:spacing w:line="240" w:lineRule="auto"/>
              <w:jc w:val="center"/>
            </w:pPr>
            <w:r w:rsidRPr="001E3493">
              <w:rPr>
                <w:noProof/>
              </w:rPr>
              <w:drawing>
                <wp:inline distT="0" distB="0" distL="0" distR="0" wp14:anchorId="6779FA56" wp14:editId="4D85AC4E">
                  <wp:extent cx="1402053" cy="2725116"/>
                  <wp:effectExtent l="0" t="0" r="0" b="0"/>
                  <wp:docPr id="466" name="Picture 4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6" name="Picture 466"/>
                          <pic:cNvPicPr/>
                        </pic:nvPicPr>
                        <pic:blipFill rotWithShape="1">
                          <a:blip r:embed="rId123">
                            <a:extLst>
                              <a:ext uri="{28A0092B-C50C-407E-A947-70E740481C1C}">
                                <a14:useLocalDpi xmlns:a14="http://schemas.microsoft.com/office/drawing/2010/main" val="0"/>
                              </a:ext>
                            </a:extLst>
                          </a:blip>
                          <a:srcRect l="6156" r="-15843" b="9195"/>
                          <a:stretch/>
                        </pic:blipFill>
                        <pic:spPr>
                          <a:xfrm>
                            <a:off x="0" y="0"/>
                            <a:ext cx="1402053" cy="2725116"/>
                          </a:xfrm>
                          <a:prstGeom prst="rect">
                            <a:avLst/>
                          </a:prstGeom>
                        </pic:spPr>
                      </pic:pic>
                    </a:graphicData>
                  </a:graphic>
                </wp:inline>
              </w:drawing>
            </w:r>
          </w:p>
          <w:p w14:paraId="5B52FBC5" w14:textId="77777777" w:rsidR="0023524D" w:rsidRPr="001E3493" w:rsidRDefault="0023524D" w:rsidP="003377A0">
            <w:pPr>
              <w:spacing w:line="240" w:lineRule="auto"/>
              <w:jc w:val="center"/>
            </w:pPr>
            <w:r w:rsidRPr="001E3493">
              <w:t>Day 28</w:t>
            </w:r>
          </w:p>
        </w:tc>
      </w:tr>
      <w:tr w:rsidR="0023524D" w:rsidRPr="001E3493" w14:paraId="00D900FA" w14:textId="77777777" w:rsidTr="00363632">
        <w:trPr>
          <w:cantSplit/>
          <w:trHeight w:val="998"/>
        </w:trPr>
        <w:tc>
          <w:tcPr>
            <w:tcW w:w="464" w:type="dxa"/>
            <w:textDirection w:val="btLr"/>
          </w:tcPr>
          <w:p w14:paraId="02024715" w14:textId="77777777" w:rsidR="0023524D" w:rsidRPr="001E3493" w:rsidRDefault="0023524D" w:rsidP="003377A0">
            <w:pPr>
              <w:spacing w:line="240" w:lineRule="auto"/>
              <w:jc w:val="center"/>
            </w:pPr>
            <w:r w:rsidRPr="001E3493">
              <w:t>G24023</w:t>
            </w:r>
          </w:p>
        </w:tc>
        <w:tc>
          <w:tcPr>
            <w:tcW w:w="2202" w:type="dxa"/>
          </w:tcPr>
          <w:p w14:paraId="2C6DB39E" w14:textId="77777777" w:rsidR="0023524D" w:rsidRPr="001E3493" w:rsidRDefault="0023524D" w:rsidP="003377A0">
            <w:pPr>
              <w:spacing w:line="240" w:lineRule="auto"/>
              <w:jc w:val="center"/>
            </w:pPr>
          </w:p>
          <w:p w14:paraId="079076B7" w14:textId="77777777" w:rsidR="0023524D" w:rsidRPr="001E3493" w:rsidRDefault="0023524D" w:rsidP="003377A0">
            <w:pPr>
              <w:spacing w:line="240" w:lineRule="auto"/>
              <w:jc w:val="center"/>
            </w:pPr>
            <w:r w:rsidRPr="001E3493">
              <w:t>Day 42</w:t>
            </w:r>
          </w:p>
        </w:tc>
        <w:tc>
          <w:tcPr>
            <w:tcW w:w="2083" w:type="dxa"/>
          </w:tcPr>
          <w:p w14:paraId="4C270B71" w14:textId="77777777" w:rsidR="0023524D" w:rsidRPr="001E3493" w:rsidRDefault="0023524D" w:rsidP="003377A0">
            <w:pPr>
              <w:spacing w:line="240" w:lineRule="auto"/>
              <w:jc w:val="center"/>
            </w:pPr>
          </w:p>
          <w:p w14:paraId="10EEDA66" w14:textId="77777777" w:rsidR="0023524D" w:rsidRPr="001E3493" w:rsidRDefault="0023524D" w:rsidP="003377A0">
            <w:pPr>
              <w:spacing w:line="240" w:lineRule="auto"/>
              <w:jc w:val="center"/>
            </w:pPr>
            <w:r w:rsidRPr="001E3493">
              <w:t>Day 56</w:t>
            </w:r>
          </w:p>
        </w:tc>
        <w:tc>
          <w:tcPr>
            <w:tcW w:w="1764" w:type="dxa"/>
          </w:tcPr>
          <w:p w14:paraId="363D478F" w14:textId="77777777" w:rsidR="0023524D" w:rsidRPr="001E3493" w:rsidRDefault="0023524D" w:rsidP="003377A0">
            <w:pPr>
              <w:spacing w:line="240" w:lineRule="auto"/>
              <w:jc w:val="center"/>
            </w:pPr>
          </w:p>
          <w:p w14:paraId="67EEFDE2" w14:textId="77777777" w:rsidR="0023524D" w:rsidRPr="001E3493" w:rsidRDefault="0023524D" w:rsidP="003377A0">
            <w:pPr>
              <w:spacing w:line="240" w:lineRule="auto"/>
              <w:jc w:val="center"/>
            </w:pPr>
            <w:r w:rsidRPr="001E3493">
              <w:t>Day 70</w:t>
            </w:r>
          </w:p>
        </w:tc>
        <w:tc>
          <w:tcPr>
            <w:tcW w:w="2117" w:type="dxa"/>
          </w:tcPr>
          <w:p w14:paraId="568EA523" w14:textId="77777777" w:rsidR="0023524D" w:rsidRPr="001E3493" w:rsidRDefault="0023524D" w:rsidP="003377A0">
            <w:pPr>
              <w:spacing w:line="240" w:lineRule="auto"/>
              <w:jc w:val="center"/>
            </w:pPr>
          </w:p>
          <w:p w14:paraId="396207FB" w14:textId="77777777" w:rsidR="0023524D" w:rsidRPr="001E3493" w:rsidRDefault="0023524D" w:rsidP="003377A0">
            <w:pPr>
              <w:spacing w:line="240" w:lineRule="auto"/>
              <w:jc w:val="center"/>
            </w:pPr>
            <w:r w:rsidRPr="001E3493">
              <w:t>Day 84</w:t>
            </w:r>
          </w:p>
        </w:tc>
      </w:tr>
      <w:tr w:rsidR="0023524D" w:rsidRPr="001E3493" w14:paraId="14C2C935" w14:textId="77777777" w:rsidTr="00363632">
        <w:trPr>
          <w:cantSplit/>
          <w:trHeight w:val="646"/>
        </w:trPr>
        <w:tc>
          <w:tcPr>
            <w:tcW w:w="464" w:type="dxa"/>
            <w:textDirection w:val="btLr"/>
          </w:tcPr>
          <w:p w14:paraId="200733AA" w14:textId="77777777" w:rsidR="0023524D" w:rsidRPr="001E3493" w:rsidRDefault="0023524D" w:rsidP="003377A0">
            <w:pPr>
              <w:spacing w:line="240" w:lineRule="auto"/>
              <w:jc w:val="center"/>
            </w:pPr>
            <w:r w:rsidRPr="001E3493">
              <w:t>G24024</w:t>
            </w:r>
          </w:p>
        </w:tc>
        <w:tc>
          <w:tcPr>
            <w:tcW w:w="2202" w:type="dxa"/>
          </w:tcPr>
          <w:p w14:paraId="4F55C71E" w14:textId="77777777" w:rsidR="0023524D" w:rsidRPr="001E3493" w:rsidRDefault="0023524D" w:rsidP="003377A0">
            <w:pPr>
              <w:spacing w:line="240" w:lineRule="auto"/>
              <w:jc w:val="center"/>
            </w:pPr>
            <w:r w:rsidRPr="001E3493">
              <w:rPr>
                <w:noProof/>
              </w:rPr>
              <w:drawing>
                <wp:inline distT="0" distB="0" distL="0" distR="0" wp14:anchorId="1C2FF7DE" wp14:editId="7744B6B8">
                  <wp:extent cx="1477217" cy="2779854"/>
                  <wp:effectExtent l="0" t="0" r="0" b="1905"/>
                  <wp:docPr id="471" name="Picture 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1" name="Picture 471"/>
                          <pic:cNvPicPr/>
                        </pic:nvPicPr>
                        <pic:blipFill rotWithShape="1">
                          <a:blip r:embed="rId124">
                            <a:extLst>
                              <a:ext uri="{28A0092B-C50C-407E-A947-70E740481C1C}">
                                <a14:useLocalDpi xmlns:a14="http://schemas.microsoft.com/office/drawing/2010/main" val="0"/>
                              </a:ext>
                            </a:extLst>
                          </a:blip>
                          <a:srcRect l="3245" t="6150" r="-25098" b="1175"/>
                          <a:stretch/>
                        </pic:blipFill>
                        <pic:spPr>
                          <a:xfrm>
                            <a:off x="0" y="0"/>
                            <a:ext cx="1477217" cy="2779854"/>
                          </a:xfrm>
                          <a:prstGeom prst="rect">
                            <a:avLst/>
                          </a:prstGeom>
                        </pic:spPr>
                      </pic:pic>
                    </a:graphicData>
                  </a:graphic>
                </wp:inline>
              </w:drawing>
            </w:r>
          </w:p>
          <w:p w14:paraId="28C49E62" w14:textId="77777777" w:rsidR="0023524D" w:rsidRPr="001E3493" w:rsidRDefault="0023524D" w:rsidP="003377A0">
            <w:pPr>
              <w:spacing w:line="240" w:lineRule="auto"/>
              <w:jc w:val="center"/>
            </w:pPr>
            <w:r w:rsidRPr="001E3493">
              <w:t>Day 0</w:t>
            </w:r>
          </w:p>
        </w:tc>
        <w:tc>
          <w:tcPr>
            <w:tcW w:w="2083" w:type="dxa"/>
          </w:tcPr>
          <w:p w14:paraId="19FCD48B" w14:textId="77777777" w:rsidR="0023524D" w:rsidRPr="001E3493" w:rsidRDefault="0023524D" w:rsidP="003377A0">
            <w:pPr>
              <w:spacing w:line="240" w:lineRule="auto"/>
              <w:jc w:val="center"/>
            </w:pPr>
            <w:r w:rsidRPr="001E3493">
              <w:rPr>
                <w:noProof/>
              </w:rPr>
              <w:drawing>
                <wp:inline distT="0" distB="0" distL="0" distR="0" wp14:anchorId="22229E17" wp14:editId="2517ABE7">
                  <wp:extent cx="1388745" cy="2792361"/>
                  <wp:effectExtent l="0" t="0" r="0" b="8255"/>
                  <wp:docPr id="472" name="Picture 4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2" name="Picture 472"/>
                          <pic:cNvPicPr/>
                        </pic:nvPicPr>
                        <pic:blipFill rotWithShape="1">
                          <a:blip r:embed="rId125">
                            <a:extLst>
                              <a:ext uri="{28A0092B-C50C-407E-A947-70E740481C1C}">
                                <a14:useLocalDpi xmlns:a14="http://schemas.microsoft.com/office/drawing/2010/main" val="0"/>
                              </a:ext>
                            </a:extLst>
                          </a:blip>
                          <a:srcRect l="4167" t="85" r="-21871" b="4590"/>
                          <a:stretch/>
                        </pic:blipFill>
                        <pic:spPr bwMode="auto">
                          <a:xfrm>
                            <a:off x="0" y="0"/>
                            <a:ext cx="1389017" cy="2792908"/>
                          </a:xfrm>
                          <a:prstGeom prst="rect">
                            <a:avLst/>
                          </a:prstGeom>
                          <a:ln>
                            <a:noFill/>
                          </a:ln>
                          <a:extLst>
                            <a:ext uri="{53640926-AAD7-44D8-BBD7-CCE9431645EC}">
                              <a14:shadowObscured xmlns:a14="http://schemas.microsoft.com/office/drawing/2010/main"/>
                            </a:ext>
                          </a:extLst>
                        </pic:spPr>
                      </pic:pic>
                    </a:graphicData>
                  </a:graphic>
                </wp:inline>
              </w:drawing>
            </w:r>
            <w:r w:rsidRPr="001E3493">
              <w:t>Day 7</w:t>
            </w:r>
          </w:p>
        </w:tc>
        <w:tc>
          <w:tcPr>
            <w:tcW w:w="1764" w:type="dxa"/>
          </w:tcPr>
          <w:p w14:paraId="1372A227" w14:textId="77777777" w:rsidR="0023524D" w:rsidRPr="001E3493" w:rsidRDefault="0023524D" w:rsidP="003377A0">
            <w:pPr>
              <w:spacing w:line="240" w:lineRule="auto"/>
              <w:jc w:val="center"/>
            </w:pPr>
            <w:r w:rsidRPr="001E3493">
              <w:rPr>
                <w:noProof/>
              </w:rPr>
              <w:drawing>
                <wp:inline distT="0" distB="0" distL="0" distR="0" wp14:anchorId="182A84B4" wp14:editId="3231A151">
                  <wp:extent cx="1151426" cy="2771459"/>
                  <wp:effectExtent l="0" t="0" r="0" b="0"/>
                  <wp:docPr id="473" name="Picture 4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3" name="Picture 473"/>
                          <pic:cNvPicPr/>
                        </pic:nvPicPr>
                        <pic:blipFill rotWithShape="1">
                          <a:blip r:embed="rId126">
                            <a:extLst>
                              <a:ext uri="{28A0092B-C50C-407E-A947-70E740481C1C}">
                                <a14:useLocalDpi xmlns:a14="http://schemas.microsoft.com/office/drawing/2010/main" val="0"/>
                              </a:ext>
                            </a:extLst>
                          </a:blip>
                          <a:srcRect l="15817" t="1145" b="16962"/>
                          <a:stretch/>
                        </pic:blipFill>
                        <pic:spPr>
                          <a:xfrm>
                            <a:off x="0" y="0"/>
                            <a:ext cx="1151426" cy="2771459"/>
                          </a:xfrm>
                          <a:prstGeom prst="rect">
                            <a:avLst/>
                          </a:prstGeom>
                        </pic:spPr>
                      </pic:pic>
                    </a:graphicData>
                  </a:graphic>
                </wp:inline>
              </w:drawing>
            </w:r>
          </w:p>
          <w:p w14:paraId="2FC37ADA" w14:textId="77777777" w:rsidR="0023524D" w:rsidRPr="001E3493" w:rsidRDefault="0023524D" w:rsidP="003377A0">
            <w:pPr>
              <w:spacing w:line="240" w:lineRule="auto"/>
              <w:jc w:val="center"/>
            </w:pPr>
            <w:r w:rsidRPr="001E3493">
              <w:t>Day 14</w:t>
            </w:r>
          </w:p>
        </w:tc>
        <w:tc>
          <w:tcPr>
            <w:tcW w:w="2117" w:type="dxa"/>
          </w:tcPr>
          <w:p w14:paraId="794CB803" w14:textId="77777777" w:rsidR="0023524D" w:rsidRPr="001E3493" w:rsidRDefault="0023524D" w:rsidP="003377A0">
            <w:pPr>
              <w:spacing w:line="240" w:lineRule="auto"/>
              <w:jc w:val="center"/>
            </w:pPr>
            <w:r w:rsidRPr="001E3493">
              <w:rPr>
                <w:noProof/>
              </w:rPr>
              <w:drawing>
                <wp:inline distT="0" distB="0" distL="0" distR="0" wp14:anchorId="3506758C" wp14:editId="53D83C86">
                  <wp:extent cx="1413754" cy="2747860"/>
                  <wp:effectExtent l="0" t="0" r="0" b="0"/>
                  <wp:docPr id="474" name="Picture 4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4" name="Picture 474"/>
                          <pic:cNvPicPr/>
                        </pic:nvPicPr>
                        <pic:blipFill rotWithShape="1">
                          <a:blip r:embed="rId127">
                            <a:extLst>
                              <a:ext uri="{28A0092B-C50C-407E-A947-70E740481C1C}">
                                <a14:useLocalDpi xmlns:a14="http://schemas.microsoft.com/office/drawing/2010/main" val="0"/>
                              </a:ext>
                            </a:extLst>
                          </a:blip>
                          <a:srcRect l="-8683" r="-30034" b="140"/>
                          <a:stretch/>
                        </pic:blipFill>
                        <pic:spPr>
                          <a:xfrm>
                            <a:off x="0" y="0"/>
                            <a:ext cx="1413754" cy="2747860"/>
                          </a:xfrm>
                          <a:prstGeom prst="rect">
                            <a:avLst/>
                          </a:prstGeom>
                        </pic:spPr>
                      </pic:pic>
                    </a:graphicData>
                  </a:graphic>
                </wp:inline>
              </w:drawing>
            </w:r>
          </w:p>
          <w:p w14:paraId="0F3C3B7C" w14:textId="77777777" w:rsidR="0023524D" w:rsidRPr="001E3493" w:rsidRDefault="0023524D" w:rsidP="003377A0">
            <w:pPr>
              <w:spacing w:line="240" w:lineRule="auto"/>
              <w:jc w:val="center"/>
            </w:pPr>
            <w:r w:rsidRPr="001E3493">
              <w:t>Day 28</w:t>
            </w:r>
          </w:p>
        </w:tc>
      </w:tr>
      <w:tr w:rsidR="0023524D" w:rsidRPr="001E3493" w14:paraId="504A5CEA" w14:textId="77777777" w:rsidTr="00363632">
        <w:trPr>
          <w:cantSplit/>
          <w:trHeight w:val="1529"/>
        </w:trPr>
        <w:tc>
          <w:tcPr>
            <w:tcW w:w="464" w:type="dxa"/>
            <w:textDirection w:val="btLr"/>
          </w:tcPr>
          <w:p w14:paraId="0FADC2D5" w14:textId="77777777" w:rsidR="0023524D" w:rsidRPr="001E3493" w:rsidRDefault="0023524D" w:rsidP="003377A0">
            <w:pPr>
              <w:spacing w:line="240" w:lineRule="auto"/>
              <w:jc w:val="center"/>
            </w:pPr>
            <w:r w:rsidRPr="001E3493">
              <w:t>G24024</w:t>
            </w:r>
          </w:p>
        </w:tc>
        <w:tc>
          <w:tcPr>
            <w:tcW w:w="2202" w:type="dxa"/>
          </w:tcPr>
          <w:p w14:paraId="18183149" w14:textId="77777777" w:rsidR="0023524D" w:rsidRPr="001E3493" w:rsidRDefault="0023524D" w:rsidP="003377A0">
            <w:pPr>
              <w:spacing w:line="240" w:lineRule="auto"/>
              <w:jc w:val="center"/>
            </w:pPr>
          </w:p>
          <w:p w14:paraId="73277111" w14:textId="77777777" w:rsidR="0023524D" w:rsidRPr="001E3493" w:rsidRDefault="0023524D" w:rsidP="003377A0">
            <w:pPr>
              <w:spacing w:line="240" w:lineRule="auto"/>
              <w:jc w:val="center"/>
            </w:pPr>
            <w:r w:rsidRPr="001E3493">
              <w:t>Day 42</w:t>
            </w:r>
          </w:p>
        </w:tc>
        <w:tc>
          <w:tcPr>
            <w:tcW w:w="2083" w:type="dxa"/>
          </w:tcPr>
          <w:p w14:paraId="4B29982E" w14:textId="77777777" w:rsidR="0023524D" w:rsidRPr="001E3493" w:rsidRDefault="0023524D" w:rsidP="003377A0">
            <w:pPr>
              <w:spacing w:line="240" w:lineRule="auto"/>
              <w:jc w:val="center"/>
            </w:pPr>
          </w:p>
          <w:p w14:paraId="15BFF20F" w14:textId="77777777" w:rsidR="0023524D" w:rsidRPr="001E3493" w:rsidRDefault="0023524D" w:rsidP="003377A0">
            <w:pPr>
              <w:spacing w:line="240" w:lineRule="auto"/>
              <w:jc w:val="center"/>
            </w:pPr>
            <w:r w:rsidRPr="001E3493">
              <w:t>Day 56</w:t>
            </w:r>
          </w:p>
        </w:tc>
        <w:tc>
          <w:tcPr>
            <w:tcW w:w="1764" w:type="dxa"/>
          </w:tcPr>
          <w:p w14:paraId="7FB5D8A7" w14:textId="77777777" w:rsidR="0023524D" w:rsidRPr="001E3493" w:rsidRDefault="0023524D" w:rsidP="003377A0">
            <w:pPr>
              <w:spacing w:line="240" w:lineRule="auto"/>
              <w:jc w:val="center"/>
            </w:pPr>
          </w:p>
          <w:p w14:paraId="7E456923" w14:textId="77777777" w:rsidR="0023524D" w:rsidRPr="001E3493" w:rsidRDefault="0023524D" w:rsidP="003377A0">
            <w:pPr>
              <w:spacing w:line="240" w:lineRule="auto"/>
              <w:jc w:val="center"/>
            </w:pPr>
            <w:r w:rsidRPr="001E3493">
              <w:t>Day 70</w:t>
            </w:r>
          </w:p>
        </w:tc>
        <w:tc>
          <w:tcPr>
            <w:tcW w:w="2117" w:type="dxa"/>
          </w:tcPr>
          <w:p w14:paraId="47DF6843" w14:textId="77777777" w:rsidR="0023524D" w:rsidRPr="001E3493" w:rsidRDefault="0023524D" w:rsidP="003377A0">
            <w:pPr>
              <w:spacing w:line="240" w:lineRule="auto"/>
              <w:jc w:val="center"/>
            </w:pPr>
          </w:p>
          <w:p w14:paraId="60AFB89E" w14:textId="77777777" w:rsidR="0023524D" w:rsidRPr="001E3493" w:rsidRDefault="0023524D" w:rsidP="003377A0">
            <w:pPr>
              <w:spacing w:line="240" w:lineRule="auto"/>
              <w:jc w:val="center"/>
            </w:pPr>
            <w:r w:rsidRPr="001E3493">
              <w:t>Day 84</w:t>
            </w:r>
          </w:p>
        </w:tc>
      </w:tr>
    </w:tbl>
    <w:p w14:paraId="7B8449C9" w14:textId="20B12C3C" w:rsidR="003377A0" w:rsidRDefault="003377A0" w:rsidP="003377A0">
      <w:bookmarkStart w:id="129" w:name="_Toc195707679"/>
      <w:r>
        <w:lastRenderedPageBreak/>
        <w:t xml:space="preserve">Table </w:t>
      </w:r>
      <w:r>
        <w:fldChar w:fldCharType="begin"/>
      </w:r>
      <w:r>
        <w:instrText xml:space="preserve"> SEQ Table \* ARABIC </w:instrText>
      </w:r>
      <w:r>
        <w:fldChar w:fldCharType="separate"/>
      </w:r>
      <w:r w:rsidR="00056F45">
        <w:rPr>
          <w:noProof/>
        </w:rPr>
        <w:t>27</w:t>
      </w:r>
      <w:r>
        <w:fldChar w:fldCharType="end"/>
      </w:r>
      <w:r>
        <w:t xml:space="preserve">: </w:t>
      </w:r>
      <w:r w:rsidRPr="001E3493">
        <w:t>Radiographic findings SBA</w:t>
      </w:r>
      <w:bookmarkEnd w:id="129"/>
    </w:p>
    <w:tbl>
      <w:tblPr>
        <w:tblStyle w:val="TableGrid"/>
        <w:tblW w:w="0" w:type="auto"/>
        <w:tblLook w:val="04A0" w:firstRow="1" w:lastRow="0" w:firstColumn="1" w:lastColumn="0" w:noHBand="0" w:noVBand="1"/>
      </w:tblPr>
      <w:tblGrid>
        <w:gridCol w:w="480"/>
        <w:gridCol w:w="1888"/>
        <w:gridCol w:w="2011"/>
        <w:gridCol w:w="2087"/>
        <w:gridCol w:w="2164"/>
      </w:tblGrid>
      <w:tr w:rsidR="0023524D" w:rsidRPr="001E3493" w14:paraId="4397640B" w14:textId="77777777" w:rsidTr="009847ED">
        <w:trPr>
          <w:cantSplit/>
          <w:trHeight w:val="7127"/>
        </w:trPr>
        <w:tc>
          <w:tcPr>
            <w:tcW w:w="455" w:type="dxa"/>
            <w:textDirection w:val="btLr"/>
          </w:tcPr>
          <w:p w14:paraId="443AD261" w14:textId="77777777" w:rsidR="0023524D" w:rsidRPr="001E3493" w:rsidRDefault="0023524D" w:rsidP="003377A0">
            <w:pPr>
              <w:spacing w:line="240" w:lineRule="auto"/>
              <w:jc w:val="center"/>
            </w:pPr>
            <w:r w:rsidRPr="001E3493">
              <w:t>G24013</w:t>
            </w:r>
          </w:p>
        </w:tc>
        <w:tc>
          <w:tcPr>
            <w:tcW w:w="2128" w:type="dxa"/>
          </w:tcPr>
          <w:p w14:paraId="1FA5A06B" w14:textId="77777777" w:rsidR="0023524D" w:rsidRPr="001E3493" w:rsidRDefault="0023524D" w:rsidP="003377A0">
            <w:pPr>
              <w:spacing w:line="240" w:lineRule="auto"/>
              <w:jc w:val="center"/>
            </w:pPr>
            <w:r w:rsidRPr="001E3493">
              <w:rPr>
                <w:noProof/>
              </w:rPr>
              <w:drawing>
                <wp:inline distT="0" distB="0" distL="0" distR="0" wp14:anchorId="2996B128" wp14:editId="15170228">
                  <wp:extent cx="1154228" cy="2648242"/>
                  <wp:effectExtent l="0" t="0" r="8255" b="0"/>
                  <wp:docPr id="391" name="Picture 3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1" name="Picture 391"/>
                          <pic:cNvPicPr/>
                        </pic:nvPicPr>
                        <pic:blipFill rotWithShape="1">
                          <a:blip r:embed="rId128">
                            <a:extLst>
                              <a:ext uri="{28A0092B-C50C-407E-A947-70E740481C1C}">
                                <a14:useLocalDpi xmlns:a14="http://schemas.microsoft.com/office/drawing/2010/main" val="0"/>
                              </a:ext>
                            </a:extLst>
                          </a:blip>
                          <a:srcRect l="7596" t="4602" r="3281" b="94"/>
                          <a:stretch/>
                        </pic:blipFill>
                        <pic:spPr>
                          <a:xfrm>
                            <a:off x="0" y="0"/>
                            <a:ext cx="1154228" cy="2648242"/>
                          </a:xfrm>
                          <a:prstGeom prst="rect">
                            <a:avLst/>
                          </a:prstGeom>
                        </pic:spPr>
                      </pic:pic>
                    </a:graphicData>
                  </a:graphic>
                </wp:inline>
              </w:drawing>
            </w:r>
          </w:p>
          <w:p w14:paraId="3007DFCB" w14:textId="77777777" w:rsidR="0023524D" w:rsidRPr="001E3493" w:rsidRDefault="0023524D" w:rsidP="003377A0">
            <w:pPr>
              <w:spacing w:line="240" w:lineRule="auto"/>
              <w:jc w:val="center"/>
            </w:pPr>
            <w:r w:rsidRPr="001E3493">
              <w:t>Day 0</w:t>
            </w:r>
          </w:p>
        </w:tc>
        <w:tc>
          <w:tcPr>
            <w:tcW w:w="2014" w:type="dxa"/>
          </w:tcPr>
          <w:p w14:paraId="39214E0E" w14:textId="77777777" w:rsidR="0023524D" w:rsidRPr="001E3493" w:rsidRDefault="0023524D" w:rsidP="003377A0">
            <w:pPr>
              <w:spacing w:line="240" w:lineRule="auto"/>
              <w:jc w:val="center"/>
            </w:pPr>
            <w:r w:rsidRPr="001E3493">
              <w:rPr>
                <w:noProof/>
              </w:rPr>
              <w:drawing>
                <wp:inline distT="0" distB="0" distL="0" distR="0" wp14:anchorId="2EBA7BF8" wp14:editId="43329EDA">
                  <wp:extent cx="1077272" cy="2650051"/>
                  <wp:effectExtent l="0" t="0" r="8890" b="0"/>
                  <wp:docPr id="392" name="Picture 3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2" name="Picture 392"/>
                          <pic:cNvPicPr/>
                        </pic:nvPicPr>
                        <pic:blipFill rotWithShape="1">
                          <a:blip r:embed="rId129">
                            <a:extLst>
                              <a:ext uri="{28A0092B-C50C-407E-A947-70E740481C1C}">
                                <a14:useLocalDpi xmlns:a14="http://schemas.microsoft.com/office/drawing/2010/main" val="0"/>
                              </a:ext>
                            </a:extLst>
                          </a:blip>
                          <a:srcRect l="19873" t="6132" r="9914" b="13189"/>
                          <a:stretch/>
                        </pic:blipFill>
                        <pic:spPr>
                          <a:xfrm>
                            <a:off x="0" y="0"/>
                            <a:ext cx="1077272" cy="2650051"/>
                          </a:xfrm>
                          <a:prstGeom prst="rect">
                            <a:avLst/>
                          </a:prstGeom>
                        </pic:spPr>
                      </pic:pic>
                    </a:graphicData>
                  </a:graphic>
                </wp:inline>
              </w:drawing>
            </w:r>
            <w:r w:rsidRPr="001E3493">
              <w:t>Day 7</w:t>
            </w:r>
          </w:p>
        </w:tc>
        <w:tc>
          <w:tcPr>
            <w:tcW w:w="1979" w:type="dxa"/>
          </w:tcPr>
          <w:p w14:paraId="4DBC4AB9" w14:textId="77777777" w:rsidR="0023524D" w:rsidRPr="001E3493" w:rsidRDefault="0023524D" w:rsidP="003377A0">
            <w:pPr>
              <w:spacing w:line="240" w:lineRule="auto"/>
              <w:jc w:val="center"/>
            </w:pPr>
            <w:r w:rsidRPr="001E3493">
              <w:rPr>
                <w:noProof/>
              </w:rPr>
              <w:drawing>
                <wp:inline distT="0" distB="0" distL="0" distR="0" wp14:anchorId="0804EF29" wp14:editId="4057A2D4">
                  <wp:extent cx="1300748" cy="2647950"/>
                  <wp:effectExtent l="0" t="0" r="0" b="0"/>
                  <wp:docPr id="393" name="Picture 3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3" name="Picture 393"/>
                          <pic:cNvPicPr/>
                        </pic:nvPicPr>
                        <pic:blipFill rotWithShape="1">
                          <a:blip r:embed="rId130">
                            <a:extLst>
                              <a:ext uri="{28A0092B-C50C-407E-A947-70E740481C1C}">
                                <a14:useLocalDpi xmlns:a14="http://schemas.microsoft.com/office/drawing/2010/main" val="0"/>
                              </a:ext>
                            </a:extLst>
                          </a:blip>
                          <a:srcRect l="22885" t="7171" r="8323" b="15601"/>
                          <a:stretch/>
                        </pic:blipFill>
                        <pic:spPr>
                          <a:xfrm>
                            <a:off x="0" y="0"/>
                            <a:ext cx="1305924" cy="2658487"/>
                          </a:xfrm>
                          <a:prstGeom prst="rect">
                            <a:avLst/>
                          </a:prstGeom>
                        </pic:spPr>
                      </pic:pic>
                    </a:graphicData>
                  </a:graphic>
                </wp:inline>
              </w:drawing>
            </w:r>
          </w:p>
          <w:p w14:paraId="4B8B7AAA" w14:textId="77777777" w:rsidR="0023524D" w:rsidRPr="001E3493" w:rsidRDefault="0023524D" w:rsidP="003377A0">
            <w:pPr>
              <w:spacing w:line="240" w:lineRule="auto"/>
              <w:jc w:val="center"/>
            </w:pPr>
            <w:r w:rsidRPr="001E3493">
              <w:t>Day 14</w:t>
            </w:r>
          </w:p>
        </w:tc>
        <w:tc>
          <w:tcPr>
            <w:tcW w:w="2054" w:type="dxa"/>
          </w:tcPr>
          <w:p w14:paraId="40EDB555" w14:textId="77777777" w:rsidR="0023524D" w:rsidRPr="001E3493" w:rsidRDefault="0023524D" w:rsidP="003377A0">
            <w:pPr>
              <w:spacing w:line="240" w:lineRule="auto"/>
              <w:jc w:val="center"/>
            </w:pPr>
            <w:r w:rsidRPr="001E3493">
              <w:rPr>
                <w:noProof/>
              </w:rPr>
              <w:drawing>
                <wp:inline distT="0" distB="0" distL="0" distR="0" wp14:anchorId="7D0E7BEC" wp14:editId="2FB515EE">
                  <wp:extent cx="1289134" cy="2647950"/>
                  <wp:effectExtent l="0" t="0" r="6350" b="0"/>
                  <wp:docPr id="394" name="Picture 3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4" name="Picture 394"/>
                          <pic:cNvPicPr/>
                        </pic:nvPicPr>
                        <pic:blipFill rotWithShape="1">
                          <a:blip r:embed="rId131">
                            <a:extLst>
                              <a:ext uri="{28A0092B-C50C-407E-A947-70E740481C1C}">
                                <a14:useLocalDpi xmlns:a14="http://schemas.microsoft.com/office/drawing/2010/main" val="0"/>
                              </a:ext>
                            </a:extLst>
                          </a:blip>
                          <a:srcRect l="14924" t="5370" b="9554"/>
                          <a:stretch/>
                        </pic:blipFill>
                        <pic:spPr>
                          <a:xfrm>
                            <a:off x="0" y="0"/>
                            <a:ext cx="1291123" cy="2652036"/>
                          </a:xfrm>
                          <a:prstGeom prst="rect">
                            <a:avLst/>
                          </a:prstGeom>
                        </pic:spPr>
                      </pic:pic>
                    </a:graphicData>
                  </a:graphic>
                </wp:inline>
              </w:drawing>
            </w:r>
          </w:p>
          <w:p w14:paraId="7A525518" w14:textId="77777777" w:rsidR="0023524D" w:rsidRPr="001E3493" w:rsidRDefault="0023524D" w:rsidP="003377A0">
            <w:pPr>
              <w:spacing w:line="240" w:lineRule="auto"/>
              <w:jc w:val="center"/>
            </w:pPr>
            <w:r w:rsidRPr="001E3493">
              <w:t>Day 28</w:t>
            </w:r>
          </w:p>
        </w:tc>
      </w:tr>
      <w:tr w:rsidR="009847ED" w:rsidRPr="001E3493" w14:paraId="63E99750" w14:textId="77777777" w:rsidTr="003377A0">
        <w:trPr>
          <w:cantSplit/>
          <w:trHeight w:val="646"/>
        </w:trPr>
        <w:tc>
          <w:tcPr>
            <w:tcW w:w="455" w:type="dxa"/>
            <w:textDirection w:val="btLr"/>
          </w:tcPr>
          <w:p w14:paraId="21E5CA3F" w14:textId="77777777" w:rsidR="009847ED" w:rsidRPr="001E3493" w:rsidRDefault="009847ED" w:rsidP="009847ED">
            <w:pPr>
              <w:spacing w:line="240" w:lineRule="auto"/>
              <w:jc w:val="center"/>
            </w:pPr>
            <w:r w:rsidRPr="001E3493">
              <w:t>G24013</w:t>
            </w:r>
          </w:p>
        </w:tc>
        <w:tc>
          <w:tcPr>
            <w:tcW w:w="2128" w:type="dxa"/>
          </w:tcPr>
          <w:p w14:paraId="078C9AF9" w14:textId="77777777" w:rsidR="009847ED" w:rsidRPr="001E3493" w:rsidRDefault="009847ED" w:rsidP="009847ED">
            <w:pPr>
              <w:spacing w:line="240" w:lineRule="auto"/>
              <w:jc w:val="center"/>
            </w:pPr>
            <w:r w:rsidRPr="001E3493">
              <w:rPr>
                <w:noProof/>
              </w:rPr>
              <w:drawing>
                <wp:inline distT="0" distB="0" distL="0" distR="0" wp14:anchorId="5117156A" wp14:editId="7D9D680F">
                  <wp:extent cx="1154751" cy="2779234"/>
                  <wp:effectExtent l="0" t="0" r="7620" b="2540"/>
                  <wp:docPr id="395" name="Picture 3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5" name="Picture 395"/>
                          <pic:cNvPicPr/>
                        </pic:nvPicPr>
                        <pic:blipFill rotWithShape="1">
                          <a:blip r:embed="rId132">
                            <a:extLst>
                              <a:ext uri="{28A0092B-C50C-407E-A947-70E740481C1C}">
                                <a14:useLocalDpi xmlns:a14="http://schemas.microsoft.com/office/drawing/2010/main" val="0"/>
                              </a:ext>
                            </a:extLst>
                          </a:blip>
                          <a:srcRect l="16243" t="17945" r="13514" b="862"/>
                          <a:stretch/>
                        </pic:blipFill>
                        <pic:spPr>
                          <a:xfrm>
                            <a:off x="0" y="0"/>
                            <a:ext cx="1154751" cy="2779234"/>
                          </a:xfrm>
                          <a:prstGeom prst="rect">
                            <a:avLst/>
                          </a:prstGeom>
                        </pic:spPr>
                      </pic:pic>
                    </a:graphicData>
                  </a:graphic>
                </wp:inline>
              </w:drawing>
            </w:r>
          </w:p>
          <w:p w14:paraId="3821EBE5" w14:textId="77777777" w:rsidR="009847ED" w:rsidRPr="001E3493" w:rsidRDefault="009847ED" w:rsidP="009847ED">
            <w:pPr>
              <w:spacing w:line="240" w:lineRule="auto"/>
              <w:jc w:val="center"/>
            </w:pPr>
            <w:r w:rsidRPr="001E3493">
              <w:t>Day 42</w:t>
            </w:r>
          </w:p>
        </w:tc>
        <w:tc>
          <w:tcPr>
            <w:tcW w:w="2014" w:type="dxa"/>
          </w:tcPr>
          <w:p w14:paraId="086374D4" w14:textId="77777777" w:rsidR="009847ED" w:rsidRPr="001E3493" w:rsidRDefault="009847ED" w:rsidP="009847ED">
            <w:pPr>
              <w:spacing w:line="240" w:lineRule="auto"/>
              <w:jc w:val="center"/>
            </w:pPr>
            <w:r w:rsidRPr="001E3493">
              <w:rPr>
                <w:noProof/>
              </w:rPr>
              <w:drawing>
                <wp:inline distT="0" distB="0" distL="0" distR="0" wp14:anchorId="1AADFE83" wp14:editId="2009B332">
                  <wp:extent cx="1248186" cy="2758187"/>
                  <wp:effectExtent l="0" t="0" r="0" b="4445"/>
                  <wp:docPr id="396" name="Picture 3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6" name="Picture 396"/>
                          <pic:cNvPicPr/>
                        </pic:nvPicPr>
                        <pic:blipFill rotWithShape="1">
                          <a:blip r:embed="rId133">
                            <a:extLst>
                              <a:ext uri="{28A0092B-C50C-407E-A947-70E740481C1C}">
                                <a14:useLocalDpi xmlns:a14="http://schemas.microsoft.com/office/drawing/2010/main" val="0"/>
                              </a:ext>
                            </a:extLst>
                          </a:blip>
                          <a:srcRect l="8394" r="-8394"/>
                          <a:stretch/>
                        </pic:blipFill>
                        <pic:spPr>
                          <a:xfrm>
                            <a:off x="0" y="0"/>
                            <a:ext cx="1248186" cy="2758187"/>
                          </a:xfrm>
                          <a:prstGeom prst="rect">
                            <a:avLst/>
                          </a:prstGeom>
                        </pic:spPr>
                      </pic:pic>
                    </a:graphicData>
                  </a:graphic>
                </wp:inline>
              </w:drawing>
            </w:r>
          </w:p>
          <w:p w14:paraId="6A85AB2D" w14:textId="77777777" w:rsidR="009847ED" w:rsidRPr="001E3493" w:rsidRDefault="009847ED" w:rsidP="009847ED">
            <w:pPr>
              <w:spacing w:line="240" w:lineRule="auto"/>
              <w:jc w:val="center"/>
            </w:pPr>
            <w:r w:rsidRPr="001E3493">
              <w:t>Day 56</w:t>
            </w:r>
          </w:p>
        </w:tc>
        <w:tc>
          <w:tcPr>
            <w:tcW w:w="1979" w:type="dxa"/>
          </w:tcPr>
          <w:p w14:paraId="2504C619" w14:textId="77777777" w:rsidR="009847ED" w:rsidRPr="001E3493" w:rsidRDefault="009847ED" w:rsidP="009847ED">
            <w:pPr>
              <w:spacing w:line="240" w:lineRule="auto"/>
              <w:jc w:val="center"/>
            </w:pPr>
            <w:r w:rsidRPr="001E3493">
              <w:rPr>
                <w:noProof/>
              </w:rPr>
              <w:drawing>
                <wp:inline distT="0" distB="0" distL="0" distR="0" wp14:anchorId="2F2C4335" wp14:editId="501B0B04">
                  <wp:extent cx="1250437" cy="2754678"/>
                  <wp:effectExtent l="0" t="0" r="6985" b="7620"/>
                  <wp:docPr id="397" name="Picture 3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7" name="Picture 397"/>
                          <pic:cNvPicPr/>
                        </pic:nvPicPr>
                        <pic:blipFill rotWithShape="1">
                          <a:blip r:embed="rId134">
                            <a:extLst>
                              <a:ext uri="{28A0092B-C50C-407E-A947-70E740481C1C}">
                                <a14:useLocalDpi xmlns:a14="http://schemas.microsoft.com/office/drawing/2010/main" val="0"/>
                              </a:ext>
                            </a:extLst>
                          </a:blip>
                          <a:srcRect l="16112" t="6934" r="1932" b="12296"/>
                          <a:stretch/>
                        </pic:blipFill>
                        <pic:spPr>
                          <a:xfrm>
                            <a:off x="0" y="0"/>
                            <a:ext cx="1250437" cy="2754678"/>
                          </a:xfrm>
                          <a:prstGeom prst="rect">
                            <a:avLst/>
                          </a:prstGeom>
                        </pic:spPr>
                      </pic:pic>
                    </a:graphicData>
                  </a:graphic>
                </wp:inline>
              </w:drawing>
            </w:r>
          </w:p>
          <w:p w14:paraId="43308460" w14:textId="77777777" w:rsidR="009847ED" w:rsidRPr="001E3493" w:rsidRDefault="009847ED" w:rsidP="009847ED">
            <w:pPr>
              <w:spacing w:line="240" w:lineRule="auto"/>
              <w:jc w:val="center"/>
            </w:pPr>
            <w:r w:rsidRPr="001E3493">
              <w:t>Day 70</w:t>
            </w:r>
          </w:p>
        </w:tc>
        <w:tc>
          <w:tcPr>
            <w:tcW w:w="2054" w:type="dxa"/>
          </w:tcPr>
          <w:p w14:paraId="375321CE" w14:textId="77777777" w:rsidR="009847ED" w:rsidRPr="001E3493" w:rsidRDefault="009847ED" w:rsidP="009847ED">
            <w:pPr>
              <w:spacing w:line="240" w:lineRule="auto"/>
              <w:jc w:val="center"/>
            </w:pPr>
            <w:r w:rsidRPr="001E3493">
              <w:rPr>
                <w:noProof/>
              </w:rPr>
              <w:drawing>
                <wp:inline distT="0" distB="0" distL="0" distR="0" wp14:anchorId="38826C39" wp14:editId="7E7EA364">
                  <wp:extent cx="1353825" cy="2763541"/>
                  <wp:effectExtent l="0" t="0" r="0" b="0"/>
                  <wp:docPr id="398" name="Picture 3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8" name="Picture 398"/>
                          <pic:cNvPicPr/>
                        </pic:nvPicPr>
                        <pic:blipFill rotWithShape="1">
                          <a:blip r:embed="rId135">
                            <a:extLst>
                              <a:ext uri="{28A0092B-C50C-407E-A947-70E740481C1C}">
                                <a14:useLocalDpi xmlns:a14="http://schemas.microsoft.com/office/drawing/2010/main" val="0"/>
                              </a:ext>
                            </a:extLst>
                          </a:blip>
                          <a:srcRect l="15724" t="9897" r="-2321" b="8307"/>
                          <a:stretch/>
                        </pic:blipFill>
                        <pic:spPr>
                          <a:xfrm>
                            <a:off x="0" y="0"/>
                            <a:ext cx="1353825" cy="2763541"/>
                          </a:xfrm>
                          <a:prstGeom prst="rect">
                            <a:avLst/>
                          </a:prstGeom>
                        </pic:spPr>
                      </pic:pic>
                    </a:graphicData>
                  </a:graphic>
                </wp:inline>
              </w:drawing>
            </w:r>
          </w:p>
          <w:p w14:paraId="0B44A7E4" w14:textId="77777777" w:rsidR="009847ED" w:rsidRPr="001E3493" w:rsidRDefault="009847ED" w:rsidP="009847ED">
            <w:pPr>
              <w:spacing w:line="240" w:lineRule="auto"/>
              <w:jc w:val="center"/>
            </w:pPr>
            <w:r w:rsidRPr="001E3493">
              <w:t>Day 84</w:t>
            </w:r>
          </w:p>
        </w:tc>
      </w:tr>
    </w:tbl>
    <w:p w14:paraId="4E2DC883" w14:textId="12F5B20E" w:rsidR="00363632" w:rsidRDefault="00363632">
      <w:r>
        <w:lastRenderedPageBreak/>
        <w:t>Table 27: Continued</w:t>
      </w:r>
    </w:p>
    <w:tbl>
      <w:tblPr>
        <w:tblStyle w:val="TableGrid"/>
        <w:tblW w:w="0" w:type="auto"/>
        <w:tblLook w:val="04A0" w:firstRow="1" w:lastRow="0" w:firstColumn="1" w:lastColumn="0" w:noHBand="0" w:noVBand="1"/>
      </w:tblPr>
      <w:tblGrid>
        <w:gridCol w:w="482"/>
        <w:gridCol w:w="2003"/>
        <w:gridCol w:w="2085"/>
        <w:gridCol w:w="2030"/>
        <w:gridCol w:w="2030"/>
      </w:tblGrid>
      <w:tr w:rsidR="009847ED" w:rsidRPr="001E3493" w14:paraId="1E56BB67" w14:textId="77777777" w:rsidTr="009847ED">
        <w:trPr>
          <w:cantSplit/>
          <w:trHeight w:val="5372"/>
        </w:trPr>
        <w:tc>
          <w:tcPr>
            <w:tcW w:w="455" w:type="dxa"/>
            <w:textDirection w:val="btLr"/>
          </w:tcPr>
          <w:p w14:paraId="135ECED4" w14:textId="77777777" w:rsidR="009847ED" w:rsidRPr="001E3493" w:rsidRDefault="009847ED" w:rsidP="009847ED">
            <w:pPr>
              <w:spacing w:line="240" w:lineRule="auto"/>
              <w:jc w:val="center"/>
            </w:pPr>
            <w:r w:rsidRPr="001E3493">
              <w:t>G24014</w:t>
            </w:r>
          </w:p>
        </w:tc>
        <w:tc>
          <w:tcPr>
            <w:tcW w:w="2128" w:type="dxa"/>
          </w:tcPr>
          <w:p w14:paraId="37314AAC" w14:textId="77777777" w:rsidR="009847ED" w:rsidRPr="001E3493" w:rsidRDefault="009847ED" w:rsidP="009847ED">
            <w:pPr>
              <w:spacing w:line="240" w:lineRule="auto"/>
              <w:jc w:val="center"/>
            </w:pPr>
            <w:r w:rsidRPr="001E3493">
              <w:rPr>
                <w:noProof/>
              </w:rPr>
              <w:drawing>
                <wp:inline distT="0" distB="0" distL="0" distR="0" wp14:anchorId="5B4F279E" wp14:editId="06AFAEA5">
                  <wp:extent cx="1176887" cy="2630343"/>
                  <wp:effectExtent l="0" t="0" r="4445" b="0"/>
                  <wp:docPr id="399" name="Picture 3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9" name="Picture 399"/>
                          <pic:cNvPicPr/>
                        </pic:nvPicPr>
                        <pic:blipFill>
                          <a:blip r:embed="rId136">
                            <a:extLst>
                              <a:ext uri="{28A0092B-C50C-407E-A947-70E740481C1C}">
                                <a14:useLocalDpi xmlns:a14="http://schemas.microsoft.com/office/drawing/2010/main" val="0"/>
                              </a:ext>
                            </a:extLst>
                          </a:blip>
                          <a:srcRect t="5992" b="5992"/>
                          <a:stretch>
                            <a:fillRect/>
                          </a:stretch>
                        </pic:blipFill>
                        <pic:spPr>
                          <a:xfrm>
                            <a:off x="0" y="0"/>
                            <a:ext cx="1176887" cy="2630343"/>
                          </a:xfrm>
                          <a:prstGeom prst="rect">
                            <a:avLst/>
                          </a:prstGeom>
                        </pic:spPr>
                      </pic:pic>
                    </a:graphicData>
                  </a:graphic>
                </wp:inline>
              </w:drawing>
            </w:r>
          </w:p>
          <w:p w14:paraId="790A700A" w14:textId="77777777" w:rsidR="009847ED" w:rsidRPr="001E3493" w:rsidRDefault="009847ED" w:rsidP="009847ED">
            <w:pPr>
              <w:spacing w:line="240" w:lineRule="auto"/>
              <w:jc w:val="center"/>
            </w:pPr>
            <w:r w:rsidRPr="001E3493">
              <w:t>Day 0</w:t>
            </w:r>
          </w:p>
        </w:tc>
        <w:tc>
          <w:tcPr>
            <w:tcW w:w="2014" w:type="dxa"/>
          </w:tcPr>
          <w:p w14:paraId="20791B62" w14:textId="77777777" w:rsidR="009847ED" w:rsidRPr="001E3493" w:rsidRDefault="009847ED" w:rsidP="009847ED">
            <w:pPr>
              <w:spacing w:line="240" w:lineRule="auto"/>
              <w:jc w:val="center"/>
            </w:pPr>
            <w:r w:rsidRPr="001E3493">
              <w:rPr>
                <w:noProof/>
              </w:rPr>
              <w:drawing>
                <wp:inline distT="0" distB="0" distL="0" distR="0" wp14:anchorId="1CCBA60B" wp14:editId="4BADAD04">
                  <wp:extent cx="1221851" cy="2637555"/>
                  <wp:effectExtent l="0" t="0" r="0" b="0"/>
                  <wp:docPr id="400" name="Picture 4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0" name="Picture 400"/>
                          <pic:cNvPicPr/>
                        </pic:nvPicPr>
                        <pic:blipFill>
                          <a:blip r:embed="rId137">
                            <a:extLst>
                              <a:ext uri="{28A0092B-C50C-407E-A947-70E740481C1C}">
                                <a14:useLocalDpi xmlns:a14="http://schemas.microsoft.com/office/drawing/2010/main" val="0"/>
                              </a:ext>
                            </a:extLst>
                          </a:blip>
                          <a:srcRect t="5801" b="5801"/>
                          <a:stretch>
                            <a:fillRect/>
                          </a:stretch>
                        </pic:blipFill>
                        <pic:spPr>
                          <a:xfrm>
                            <a:off x="0" y="0"/>
                            <a:ext cx="1221851" cy="2637555"/>
                          </a:xfrm>
                          <a:prstGeom prst="rect">
                            <a:avLst/>
                          </a:prstGeom>
                        </pic:spPr>
                      </pic:pic>
                    </a:graphicData>
                  </a:graphic>
                </wp:inline>
              </w:drawing>
            </w:r>
            <w:r w:rsidRPr="001E3493">
              <w:t>Day 7</w:t>
            </w:r>
          </w:p>
        </w:tc>
        <w:tc>
          <w:tcPr>
            <w:tcW w:w="1979" w:type="dxa"/>
          </w:tcPr>
          <w:p w14:paraId="611C39DE" w14:textId="77777777" w:rsidR="009847ED" w:rsidRPr="001E3493" w:rsidRDefault="009847ED" w:rsidP="009847ED">
            <w:pPr>
              <w:spacing w:line="240" w:lineRule="auto"/>
              <w:jc w:val="center"/>
            </w:pPr>
            <w:r w:rsidRPr="001E3493">
              <w:rPr>
                <w:noProof/>
              </w:rPr>
              <w:drawing>
                <wp:inline distT="0" distB="0" distL="0" distR="0" wp14:anchorId="60D3550F" wp14:editId="2672FBCA">
                  <wp:extent cx="1254811" cy="2632757"/>
                  <wp:effectExtent l="0" t="0" r="2540" b="0"/>
                  <wp:docPr id="401" name="Picture 4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1" name="Picture 401"/>
                          <pic:cNvPicPr/>
                        </pic:nvPicPr>
                        <pic:blipFill>
                          <a:blip r:embed="rId138">
                            <a:extLst>
                              <a:ext uri="{28A0092B-C50C-407E-A947-70E740481C1C}">
                                <a14:useLocalDpi xmlns:a14="http://schemas.microsoft.com/office/drawing/2010/main" val="0"/>
                              </a:ext>
                            </a:extLst>
                          </a:blip>
                          <a:srcRect t="5379" b="5379"/>
                          <a:stretch>
                            <a:fillRect/>
                          </a:stretch>
                        </pic:blipFill>
                        <pic:spPr>
                          <a:xfrm>
                            <a:off x="0" y="0"/>
                            <a:ext cx="1254811" cy="2632757"/>
                          </a:xfrm>
                          <a:prstGeom prst="rect">
                            <a:avLst/>
                          </a:prstGeom>
                        </pic:spPr>
                      </pic:pic>
                    </a:graphicData>
                  </a:graphic>
                </wp:inline>
              </w:drawing>
            </w:r>
          </w:p>
          <w:p w14:paraId="12E4ED7E" w14:textId="77777777" w:rsidR="009847ED" w:rsidRPr="001E3493" w:rsidRDefault="009847ED" w:rsidP="009847ED">
            <w:pPr>
              <w:spacing w:line="240" w:lineRule="auto"/>
              <w:jc w:val="center"/>
            </w:pPr>
            <w:r w:rsidRPr="001E3493">
              <w:t>Day 14</w:t>
            </w:r>
          </w:p>
        </w:tc>
        <w:tc>
          <w:tcPr>
            <w:tcW w:w="2054" w:type="dxa"/>
          </w:tcPr>
          <w:p w14:paraId="7377A734" w14:textId="77777777" w:rsidR="009847ED" w:rsidRPr="001E3493" w:rsidRDefault="009847ED" w:rsidP="009847ED">
            <w:pPr>
              <w:spacing w:line="240" w:lineRule="auto"/>
              <w:jc w:val="center"/>
            </w:pPr>
            <w:r w:rsidRPr="001E3493">
              <w:rPr>
                <w:noProof/>
              </w:rPr>
              <w:drawing>
                <wp:inline distT="0" distB="0" distL="0" distR="0" wp14:anchorId="243237F8" wp14:editId="3599F8CA">
                  <wp:extent cx="1251071" cy="2649671"/>
                  <wp:effectExtent l="0" t="0" r="6350" b="0"/>
                  <wp:docPr id="402" name="Picture 4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2" name="Picture 402"/>
                          <pic:cNvPicPr/>
                        </pic:nvPicPr>
                        <pic:blipFill>
                          <a:blip r:embed="rId139">
                            <a:extLst>
                              <a:ext uri="{28A0092B-C50C-407E-A947-70E740481C1C}">
                                <a14:useLocalDpi xmlns:a14="http://schemas.microsoft.com/office/drawing/2010/main" val="0"/>
                              </a:ext>
                            </a:extLst>
                          </a:blip>
                          <a:srcRect t="646" b="646"/>
                          <a:stretch>
                            <a:fillRect/>
                          </a:stretch>
                        </pic:blipFill>
                        <pic:spPr>
                          <a:xfrm>
                            <a:off x="0" y="0"/>
                            <a:ext cx="1251071" cy="2649671"/>
                          </a:xfrm>
                          <a:prstGeom prst="rect">
                            <a:avLst/>
                          </a:prstGeom>
                        </pic:spPr>
                      </pic:pic>
                    </a:graphicData>
                  </a:graphic>
                </wp:inline>
              </w:drawing>
            </w:r>
          </w:p>
          <w:p w14:paraId="50566B14" w14:textId="77777777" w:rsidR="009847ED" w:rsidRPr="001E3493" w:rsidRDefault="009847ED" w:rsidP="009847ED">
            <w:pPr>
              <w:spacing w:line="240" w:lineRule="auto"/>
              <w:jc w:val="center"/>
            </w:pPr>
            <w:r w:rsidRPr="001E3493">
              <w:t>Day 28</w:t>
            </w:r>
          </w:p>
        </w:tc>
      </w:tr>
      <w:tr w:rsidR="009847ED" w:rsidRPr="001E3493" w14:paraId="20FAB215" w14:textId="77777777" w:rsidTr="000E43D7">
        <w:trPr>
          <w:cantSplit/>
          <w:trHeight w:val="4733"/>
        </w:trPr>
        <w:tc>
          <w:tcPr>
            <w:tcW w:w="455" w:type="dxa"/>
            <w:textDirection w:val="btLr"/>
          </w:tcPr>
          <w:p w14:paraId="00602FCB" w14:textId="77777777" w:rsidR="009847ED" w:rsidRPr="001E3493" w:rsidRDefault="009847ED" w:rsidP="009847ED">
            <w:pPr>
              <w:spacing w:line="240" w:lineRule="auto"/>
              <w:jc w:val="center"/>
            </w:pPr>
            <w:r w:rsidRPr="001E3493">
              <w:t>G24014</w:t>
            </w:r>
          </w:p>
        </w:tc>
        <w:tc>
          <w:tcPr>
            <w:tcW w:w="2128" w:type="dxa"/>
          </w:tcPr>
          <w:p w14:paraId="05163C44" w14:textId="77777777" w:rsidR="009847ED" w:rsidRPr="001E3493" w:rsidRDefault="009847ED" w:rsidP="009847ED">
            <w:pPr>
              <w:spacing w:line="240" w:lineRule="auto"/>
              <w:jc w:val="center"/>
            </w:pPr>
            <w:r w:rsidRPr="001E3493">
              <w:rPr>
                <w:noProof/>
              </w:rPr>
              <w:drawing>
                <wp:inline distT="0" distB="0" distL="0" distR="0" wp14:anchorId="6EEA3319" wp14:editId="29B73E7E">
                  <wp:extent cx="1234094" cy="2451806"/>
                  <wp:effectExtent l="0" t="0" r="4445" b="5715"/>
                  <wp:docPr id="403" name="Picture 4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3" name="Picture 403"/>
                          <pic:cNvPicPr/>
                        </pic:nvPicPr>
                        <pic:blipFill rotWithShape="1">
                          <a:blip r:embed="rId140">
                            <a:extLst>
                              <a:ext uri="{28A0092B-C50C-407E-A947-70E740481C1C}">
                                <a14:useLocalDpi xmlns:a14="http://schemas.microsoft.com/office/drawing/2010/main" val="0"/>
                              </a:ext>
                            </a:extLst>
                          </a:blip>
                          <a:srcRect l="6755" t="13613" r="8456" b="6354"/>
                          <a:stretch/>
                        </pic:blipFill>
                        <pic:spPr>
                          <a:xfrm>
                            <a:off x="0" y="0"/>
                            <a:ext cx="1234094" cy="2451806"/>
                          </a:xfrm>
                          <a:prstGeom prst="rect">
                            <a:avLst/>
                          </a:prstGeom>
                        </pic:spPr>
                      </pic:pic>
                    </a:graphicData>
                  </a:graphic>
                </wp:inline>
              </w:drawing>
            </w:r>
          </w:p>
          <w:p w14:paraId="4112B50D" w14:textId="77777777" w:rsidR="009847ED" w:rsidRPr="001E3493" w:rsidRDefault="009847ED" w:rsidP="009847ED">
            <w:pPr>
              <w:spacing w:line="240" w:lineRule="auto"/>
              <w:jc w:val="center"/>
            </w:pPr>
            <w:r w:rsidRPr="001E3493">
              <w:t>Day 42</w:t>
            </w:r>
          </w:p>
        </w:tc>
        <w:tc>
          <w:tcPr>
            <w:tcW w:w="2014" w:type="dxa"/>
          </w:tcPr>
          <w:p w14:paraId="05B88C5A" w14:textId="77777777" w:rsidR="009847ED" w:rsidRPr="001E3493" w:rsidRDefault="009847ED" w:rsidP="009847ED">
            <w:pPr>
              <w:spacing w:line="240" w:lineRule="auto"/>
              <w:jc w:val="center"/>
            </w:pPr>
            <w:r w:rsidRPr="001E3493">
              <w:rPr>
                <w:noProof/>
              </w:rPr>
              <w:drawing>
                <wp:inline distT="0" distB="0" distL="0" distR="0" wp14:anchorId="75E53DB7" wp14:editId="767D7C6E">
                  <wp:extent cx="1295997" cy="2451735"/>
                  <wp:effectExtent l="0" t="0" r="0" b="5715"/>
                  <wp:docPr id="404" name="Picture 4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4" name="Picture 404"/>
                          <pic:cNvPicPr/>
                        </pic:nvPicPr>
                        <pic:blipFill rotWithShape="1">
                          <a:blip r:embed="rId141">
                            <a:extLst>
                              <a:ext uri="{28A0092B-C50C-407E-A947-70E740481C1C}">
                                <a14:useLocalDpi xmlns:a14="http://schemas.microsoft.com/office/drawing/2010/main" val="0"/>
                              </a:ext>
                            </a:extLst>
                          </a:blip>
                          <a:srcRect l="12428" t="5840" r="-3391" b="3196"/>
                          <a:stretch/>
                        </pic:blipFill>
                        <pic:spPr>
                          <a:xfrm>
                            <a:off x="0" y="0"/>
                            <a:ext cx="1299781" cy="2458893"/>
                          </a:xfrm>
                          <a:prstGeom prst="rect">
                            <a:avLst/>
                          </a:prstGeom>
                        </pic:spPr>
                      </pic:pic>
                    </a:graphicData>
                  </a:graphic>
                </wp:inline>
              </w:drawing>
            </w:r>
          </w:p>
          <w:p w14:paraId="13ED171D" w14:textId="77777777" w:rsidR="009847ED" w:rsidRPr="001E3493" w:rsidRDefault="009847ED" w:rsidP="009847ED">
            <w:pPr>
              <w:spacing w:line="240" w:lineRule="auto"/>
              <w:jc w:val="center"/>
            </w:pPr>
            <w:r w:rsidRPr="001E3493">
              <w:t>Day 56</w:t>
            </w:r>
          </w:p>
        </w:tc>
        <w:tc>
          <w:tcPr>
            <w:tcW w:w="1979" w:type="dxa"/>
          </w:tcPr>
          <w:p w14:paraId="099C72C7" w14:textId="77777777" w:rsidR="009847ED" w:rsidRPr="001E3493" w:rsidRDefault="009847ED" w:rsidP="009847ED">
            <w:pPr>
              <w:spacing w:line="240" w:lineRule="auto"/>
              <w:jc w:val="center"/>
            </w:pPr>
            <w:r w:rsidRPr="001E3493">
              <w:rPr>
                <w:noProof/>
              </w:rPr>
              <w:drawing>
                <wp:inline distT="0" distB="0" distL="0" distR="0" wp14:anchorId="471B77FB" wp14:editId="03D6A0F1">
                  <wp:extent cx="1191669" cy="2416906"/>
                  <wp:effectExtent l="0" t="0" r="0" b="2540"/>
                  <wp:docPr id="405" name="Picture 4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5" name="Picture 405"/>
                          <pic:cNvPicPr/>
                        </pic:nvPicPr>
                        <pic:blipFill rotWithShape="1">
                          <a:blip r:embed="rId142">
                            <a:extLst>
                              <a:ext uri="{28A0092B-C50C-407E-A947-70E740481C1C}">
                                <a14:useLocalDpi xmlns:a14="http://schemas.microsoft.com/office/drawing/2010/main" val="0"/>
                              </a:ext>
                            </a:extLst>
                          </a:blip>
                          <a:srcRect l="17498" t="367" r="-5833" b="11298"/>
                          <a:stretch/>
                        </pic:blipFill>
                        <pic:spPr>
                          <a:xfrm>
                            <a:off x="0" y="0"/>
                            <a:ext cx="1191669" cy="2416906"/>
                          </a:xfrm>
                          <a:prstGeom prst="rect">
                            <a:avLst/>
                          </a:prstGeom>
                        </pic:spPr>
                      </pic:pic>
                    </a:graphicData>
                  </a:graphic>
                </wp:inline>
              </w:drawing>
            </w:r>
          </w:p>
          <w:p w14:paraId="51EBFB75" w14:textId="77777777" w:rsidR="009847ED" w:rsidRPr="001E3493" w:rsidRDefault="009847ED" w:rsidP="009847ED">
            <w:pPr>
              <w:spacing w:line="240" w:lineRule="auto"/>
              <w:jc w:val="center"/>
            </w:pPr>
            <w:r w:rsidRPr="001E3493">
              <w:t>Day 70</w:t>
            </w:r>
          </w:p>
        </w:tc>
        <w:tc>
          <w:tcPr>
            <w:tcW w:w="2054" w:type="dxa"/>
          </w:tcPr>
          <w:p w14:paraId="651A9610" w14:textId="77777777" w:rsidR="009847ED" w:rsidRPr="001E3493" w:rsidRDefault="009847ED" w:rsidP="009847ED">
            <w:pPr>
              <w:spacing w:line="240" w:lineRule="auto"/>
              <w:jc w:val="center"/>
            </w:pPr>
            <w:r w:rsidRPr="001E3493">
              <w:rPr>
                <w:noProof/>
              </w:rPr>
              <w:drawing>
                <wp:inline distT="0" distB="0" distL="0" distR="0" wp14:anchorId="5BE8FF56" wp14:editId="14987284">
                  <wp:extent cx="1158588" cy="2406298"/>
                  <wp:effectExtent l="0" t="0" r="3810" b="0"/>
                  <wp:docPr id="406" name="Picture 4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6" name="Picture 406"/>
                          <pic:cNvPicPr/>
                        </pic:nvPicPr>
                        <pic:blipFill rotWithShape="1">
                          <a:blip r:embed="rId143">
                            <a:extLst>
                              <a:ext uri="{28A0092B-C50C-407E-A947-70E740481C1C}">
                                <a14:useLocalDpi xmlns:a14="http://schemas.microsoft.com/office/drawing/2010/main" val="0"/>
                              </a:ext>
                            </a:extLst>
                          </a:blip>
                          <a:srcRect l="9767" t="13380" r="6687" b="3074"/>
                          <a:stretch/>
                        </pic:blipFill>
                        <pic:spPr>
                          <a:xfrm>
                            <a:off x="0" y="0"/>
                            <a:ext cx="1160509" cy="2410287"/>
                          </a:xfrm>
                          <a:prstGeom prst="rect">
                            <a:avLst/>
                          </a:prstGeom>
                        </pic:spPr>
                      </pic:pic>
                    </a:graphicData>
                  </a:graphic>
                </wp:inline>
              </w:drawing>
            </w:r>
          </w:p>
          <w:p w14:paraId="47FBC67E" w14:textId="77777777" w:rsidR="009847ED" w:rsidRPr="001E3493" w:rsidRDefault="009847ED" w:rsidP="009847ED">
            <w:pPr>
              <w:spacing w:line="240" w:lineRule="auto"/>
              <w:jc w:val="center"/>
            </w:pPr>
            <w:r w:rsidRPr="001E3493">
              <w:t>Day 84</w:t>
            </w:r>
          </w:p>
        </w:tc>
      </w:tr>
    </w:tbl>
    <w:p w14:paraId="7636163D" w14:textId="77777777" w:rsidR="00363632" w:rsidRDefault="00363632"/>
    <w:p w14:paraId="632AA76E" w14:textId="77777777" w:rsidR="00363632" w:rsidRDefault="00363632"/>
    <w:p w14:paraId="428726A7" w14:textId="77777777" w:rsidR="00363632" w:rsidRDefault="00363632"/>
    <w:p w14:paraId="74D1BCF2" w14:textId="523DD07E" w:rsidR="00363632" w:rsidRDefault="00363632">
      <w:r>
        <w:lastRenderedPageBreak/>
        <w:t>Table 27 Continued</w:t>
      </w:r>
    </w:p>
    <w:tbl>
      <w:tblPr>
        <w:tblStyle w:val="TableGrid"/>
        <w:tblW w:w="0" w:type="auto"/>
        <w:tblLook w:val="04A0" w:firstRow="1" w:lastRow="0" w:firstColumn="1" w:lastColumn="0" w:noHBand="0" w:noVBand="1"/>
      </w:tblPr>
      <w:tblGrid>
        <w:gridCol w:w="498"/>
        <w:gridCol w:w="1829"/>
        <w:gridCol w:w="2000"/>
        <w:gridCol w:w="2209"/>
        <w:gridCol w:w="2094"/>
      </w:tblGrid>
      <w:tr w:rsidR="009847ED" w:rsidRPr="001E3493" w14:paraId="65BCA00E" w14:textId="77777777" w:rsidTr="000E43D7">
        <w:trPr>
          <w:cantSplit/>
          <w:trHeight w:val="5714"/>
        </w:trPr>
        <w:tc>
          <w:tcPr>
            <w:tcW w:w="455" w:type="dxa"/>
            <w:textDirection w:val="btLr"/>
          </w:tcPr>
          <w:p w14:paraId="4C8E8F18" w14:textId="77777777" w:rsidR="009847ED" w:rsidRPr="001E3493" w:rsidRDefault="009847ED" w:rsidP="009847ED">
            <w:pPr>
              <w:spacing w:line="240" w:lineRule="auto"/>
              <w:jc w:val="center"/>
            </w:pPr>
            <w:r w:rsidRPr="001E3493">
              <w:t>G24015</w:t>
            </w:r>
          </w:p>
        </w:tc>
        <w:tc>
          <w:tcPr>
            <w:tcW w:w="2128" w:type="dxa"/>
          </w:tcPr>
          <w:p w14:paraId="14145FCB" w14:textId="77777777" w:rsidR="009847ED" w:rsidRPr="001E3493" w:rsidRDefault="009847ED" w:rsidP="009847ED">
            <w:pPr>
              <w:spacing w:line="240" w:lineRule="auto"/>
              <w:jc w:val="center"/>
            </w:pPr>
            <w:r w:rsidRPr="001E3493">
              <w:rPr>
                <w:noProof/>
              </w:rPr>
              <w:drawing>
                <wp:inline distT="0" distB="0" distL="0" distR="0" wp14:anchorId="376DF77D" wp14:editId="10BC3F78">
                  <wp:extent cx="1054027" cy="2446032"/>
                  <wp:effectExtent l="0" t="0" r="0" b="0"/>
                  <wp:docPr id="407" name="Picture 4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7" name="Picture 407"/>
                          <pic:cNvPicPr/>
                        </pic:nvPicPr>
                        <pic:blipFill rotWithShape="1">
                          <a:blip r:embed="rId144">
                            <a:extLst>
                              <a:ext uri="{28A0092B-C50C-407E-A947-70E740481C1C}">
                                <a14:useLocalDpi xmlns:a14="http://schemas.microsoft.com/office/drawing/2010/main" val="0"/>
                              </a:ext>
                            </a:extLst>
                          </a:blip>
                          <a:srcRect l="9311" b="9311"/>
                          <a:stretch/>
                        </pic:blipFill>
                        <pic:spPr>
                          <a:xfrm>
                            <a:off x="0" y="0"/>
                            <a:ext cx="1054027" cy="2446032"/>
                          </a:xfrm>
                          <a:prstGeom prst="rect">
                            <a:avLst/>
                          </a:prstGeom>
                        </pic:spPr>
                      </pic:pic>
                    </a:graphicData>
                  </a:graphic>
                </wp:inline>
              </w:drawing>
            </w:r>
          </w:p>
          <w:p w14:paraId="6CAB9A94" w14:textId="77777777" w:rsidR="009847ED" w:rsidRPr="001E3493" w:rsidRDefault="009847ED" w:rsidP="009847ED">
            <w:pPr>
              <w:spacing w:line="240" w:lineRule="auto"/>
              <w:jc w:val="center"/>
            </w:pPr>
            <w:r w:rsidRPr="001E3493">
              <w:t>Day 0</w:t>
            </w:r>
          </w:p>
        </w:tc>
        <w:tc>
          <w:tcPr>
            <w:tcW w:w="2014" w:type="dxa"/>
          </w:tcPr>
          <w:p w14:paraId="0E560393" w14:textId="77777777" w:rsidR="009847ED" w:rsidRPr="001E3493" w:rsidRDefault="009847ED" w:rsidP="009847ED">
            <w:pPr>
              <w:spacing w:line="240" w:lineRule="auto"/>
              <w:jc w:val="center"/>
            </w:pPr>
            <w:r w:rsidRPr="001E3493">
              <w:rPr>
                <w:noProof/>
              </w:rPr>
              <w:drawing>
                <wp:inline distT="0" distB="0" distL="0" distR="0" wp14:anchorId="20DB95E5" wp14:editId="2312279E">
                  <wp:extent cx="1005573" cy="2454079"/>
                  <wp:effectExtent l="0" t="0" r="4445" b="3810"/>
                  <wp:docPr id="408" name="Picture 4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8" name="Picture 408"/>
                          <pic:cNvPicPr/>
                        </pic:nvPicPr>
                        <pic:blipFill rotWithShape="1">
                          <a:blip r:embed="rId145">
                            <a:extLst>
                              <a:ext uri="{28A0092B-C50C-407E-A947-70E740481C1C}">
                                <a14:useLocalDpi xmlns:a14="http://schemas.microsoft.com/office/drawing/2010/main" val="0"/>
                              </a:ext>
                            </a:extLst>
                          </a:blip>
                          <a:srcRect l="11721" t="8489" r="8388" b="586"/>
                          <a:stretch/>
                        </pic:blipFill>
                        <pic:spPr>
                          <a:xfrm>
                            <a:off x="0" y="0"/>
                            <a:ext cx="1005573" cy="2454079"/>
                          </a:xfrm>
                          <a:prstGeom prst="rect">
                            <a:avLst/>
                          </a:prstGeom>
                        </pic:spPr>
                      </pic:pic>
                    </a:graphicData>
                  </a:graphic>
                </wp:inline>
              </w:drawing>
            </w:r>
            <w:r w:rsidRPr="001E3493">
              <w:t>Day 7</w:t>
            </w:r>
          </w:p>
        </w:tc>
        <w:tc>
          <w:tcPr>
            <w:tcW w:w="1979" w:type="dxa"/>
          </w:tcPr>
          <w:p w14:paraId="14D3CFC8" w14:textId="77777777" w:rsidR="009847ED" w:rsidRPr="001E3493" w:rsidRDefault="009847ED" w:rsidP="009847ED">
            <w:pPr>
              <w:spacing w:line="240" w:lineRule="auto"/>
              <w:jc w:val="center"/>
            </w:pPr>
            <w:r w:rsidRPr="001E3493">
              <w:rPr>
                <w:noProof/>
              </w:rPr>
              <w:drawing>
                <wp:inline distT="0" distB="0" distL="0" distR="0" wp14:anchorId="0A869F6F" wp14:editId="699F204A">
                  <wp:extent cx="1101377" cy="2441196"/>
                  <wp:effectExtent l="0" t="0" r="3810" b="0"/>
                  <wp:docPr id="409" name="Picture 4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9" name="Picture 409"/>
                          <pic:cNvPicPr/>
                        </pic:nvPicPr>
                        <pic:blipFill rotWithShape="1">
                          <a:blip r:embed="rId146">
                            <a:extLst>
                              <a:ext uri="{28A0092B-C50C-407E-A947-70E740481C1C}">
                                <a14:useLocalDpi xmlns:a14="http://schemas.microsoft.com/office/drawing/2010/main" val="0"/>
                              </a:ext>
                            </a:extLst>
                          </a:blip>
                          <a:srcRect l="3362" t="5028" r="5028" b="3362"/>
                          <a:stretch/>
                        </pic:blipFill>
                        <pic:spPr>
                          <a:xfrm>
                            <a:off x="0" y="0"/>
                            <a:ext cx="1103687" cy="2446315"/>
                          </a:xfrm>
                          <a:prstGeom prst="rect">
                            <a:avLst/>
                          </a:prstGeom>
                        </pic:spPr>
                      </pic:pic>
                    </a:graphicData>
                  </a:graphic>
                </wp:inline>
              </w:drawing>
            </w:r>
          </w:p>
          <w:p w14:paraId="1CD6FA09" w14:textId="77777777" w:rsidR="009847ED" w:rsidRPr="001E3493" w:rsidRDefault="009847ED" w:rsidP="009847ED">
            <w:pPr>
              <w:spacing w:line="240" w:lineRule="auto"/>
              <w:jc w:val="center"/>
            </w:pPr>
            <w:r w:rsidRPr="001E3493">
              <w:t>Day 14</w:t>
            </w:r>
          </w:p>
        </w:tc>
        <w:tc>
          <w:tcPr>
            <w:tcW w:w="2054" w:type="dxa"/>
          </w:tcPr>
          <w:p w14:paraId="7E42DE98" w14:textId="77777777" w:rsidR="009847ED" w:rsidRPr="001E3493" w:rsidRDefault="009847ED" w:rsidP="009847ED">
            <w:pPr>
              <w:spacing w:line="240" w:lineRule="auto"/>
              <w:jc w:val="center"/>
            </w:pPr>
            <w:r w:rsidRPr="001E3493">
              <w:rPr>
                <w:noProof/>
              </w:rPr>
              <w:drawing>
                <wp:inline distT="0" distB="0" distL="0" distR="0" wp14:anchorId="18A6B537" wp14:editId="4E82BBE6">
                  <wp:extent cx="1212015" cy="2466032"/>
                  <wp:effectExtent l="0" t="0" r="7620" b="0"/>
                  <wp:docPr id="410" name="Picture 4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0" name="Picture 410"/>
                          <pic:cNvPicPr/>
                        </pic:nvPicPr>
                        <pic:blipFill rotWithShape="1">
                          <a:blip r:embed="rId147">
                            <a:extLst>
                              <a:ext uri="{28A0092B-C50C-407E-A947-70E740481C1C}">
                                <a14:useLocalDpi xmlns:a14="http://schemas.microsoft.com/office/drawing/2010/main" val="0"/>
                              </a:ext>
                            </a:extLst>
                          </a:blip>
                          <a:srcRect l="4403" t="3488" r="-4403" b="9720"/>
                          <a:stretch/>
                        </pic:blipFill>
                        <pic:spPr>
                          <a:xfrm>
                            <a:off x="0" y="0"/>
                            <a:ext cx="1212015" cy="2466032"/>
                          </a:xfrm>
                          <a:prstGeom prst="rect">
                            <a:avLst/>
                          </a:prstGeom>
                        </pic:spPr>
                      </pic:pic>
                    </a:graphicData>
                  </a:graphic>
                </wp:inline>
              </w:drawing>
            </w:r>
          </w:p>
          <w:p w14:paraId="66625751" w14:textId="77777777" w:rsidR="009847ED" w:rsidRPr="001E3493" w:rsidRDefault="009847ED" w:rsidP="009847ED">
            <w:pPr>
              <w:spacing w:line="240" w:lineRule="auto"/>
              <w:jc w:val="center"/>
            </w:pPr>
            <w:r w:rsidRPr="001E3493">
              <w:t>Day 28</w:t>
            </w:r>
          </w:p>
        </w:tc>
      </w:tr>
      <w:tr w:rsidR="009847ED" w:rsidRPr="001E3493" w14:paraId="0CC2735F" w14:textId="77777777" w:rsidTr="000E43D7">
        <w:trPr>
          <w:cantSplit/>
          <w:trHeight w:val="4283"/>
        </w:trPr>
        <w:tc>
          <w:tcPr>
            <w:tcW w:w="455" w:type="dxa"/>
            <w:textDirection w:val="btLr"/>
          </w:tcPr>
          <w:p w14:paraId="10552CEE" w14:textId="77777777" w:rsidR="009847ED" w:rsidRPr="001E3493" w:rsidRDefault="009847ED" w:rsidP="009847ED">
            <w:pPr>
              <w:spacing w:line="240" w:lineRule="auto"/>
              <w:jc w:val="center"/>
            </w:pPr>
            <w:r w:rsidRPr="001E3493">
              <w:t>G24015</w:t>
            </w:r>
          </w:p>
        </w:tc>
        <w:tc>
          <w:tcPr>
            <w:tcW w:w="2128" w:type="dxa"/>
          </w:tcPr>
          <w:p w14:paraId="2EA952E5" w14:textId="77777777" w:rsidR="009847ED" w:rsidRPr="001E3493" w:rsidRDefault="009847ED" w:rsidP="009847ED">
            <w:pPr>
              <w:spacing w:line="240" w:lineRule="auto"/>
              <w:jc w:val="center"/>
            </w:pPr>
            <w:r w:rsidRPr="001E3493">
              <w:rPr>
                <w:noProof/>
              </w:rPr>
              <w:drawing>
                <wp:inline distT="0" distB="0" distL="0" distR="0" wp14:anchorId="086F33E2" wp14:editId="2D2629F6">
                  <wp:extent cx="938398" cy="2343152"/>
                  <wp:effectExtent l="0" t="0" r="0" b="0"/>
                  <wp:docPr id="411" name="Picture 4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1" name="Picture 411"/>
                          <pic:cNvPicPr/>
                        </pic:nvPicPr>
                        <pic:blipFill rotWithShape="1">
                          <a:blip r:embed="rId148">
                            <a:extLst>
                              <a:ext uri="{28A0092B-C50C-407E-A947-70E740481C1C}">
                                <a14:useLocalDpi xmlns:a14="http://schemas.microsoft.com/office/drawing/2010/main" val="0"/>
                              </a:ext>
                            </a:extLst>
                          </a:blip>
                          <a:srcRect l="12018" t="5718" b="710"/>
                          <a:stretch/>
                        </pic:blipFill>
                        <pic:spPr>
                          <a:xfrm>
                            <a:off x="0" y="0"/>
                            <a:ext cx="938398" cy="2343152"/>
                          </a:xfrm>
                          <a:prstGeom prst="rect">
                            <a:avLst/>
                          </a:prstGeom>
                        </pic:spPr>
                      </pic:pic>
                    </a:graphicData>
                  </a:graphic>
                </wp:inline>
              </w:drawing>
            </w:r>
          </w:p>
          <w:p w14:paraId="30DDEA04" w14:textId="77777777" w:rsidR="009847ED" w:rsidRPr="001E3493" w:rsidRDefault="009847ED" w:rsidP="009847ED">
            <w:pPr>
              <w:spacing w:line="240" w:lineRule="auto"/>
              <w:jc w:val="center"/>
            </w:pPr>
            <w:r w:rsidRPr="001E3493">
              <w:t>Day 42</w:t>
            </w:r>
          </w:p>
        </w:tc>
        <w:tc>
          <w:tcPr>
            <w:tcW w:w="2014" w:type="dxa"/>
          </w:tcPr>
          <w:p w14:paraId="4C677897" w14:textId="77777777" w:rsidR="009847ED" w:rsidRPr="001E3493" w:rsidRDefault="009847ED" w:rsidP="009847ED">
            <w:pPr>
              <w:spacing w:line="240" w:lineRule="auto"/>
              <w:jc w:val="center"/>
            </w:pPr>
            <w:r w:rsidRPr="001E3493">
              <w:rPr>
                <w:noProof/>
              </w:rPr>
              <w:drawing>
                <wp:inline distT="0" distB="0" distL="0" distR="0" wp14:anchorId="2C24996F" wp14:editId="131F13B7">
                  <wp:extent cx="1165372" cy="2347632"/>
                  <wp:effectExtent l="0" t="0" r="0" b="0"/>
                  <wp:docPr id="412" name="Picture 4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2" name="Picture 412"/>
                          <pic:cNvPicPr/>
                        </pic:nvPicPr>
                        <pic:blipFill rotWithShape="1">
                          <a:blip r:embed="rId149">
                            <a:extLst>
                              <a:ext uri="{28A0092B-C50C-407E-A947-70E740481C1C}">
                                <a14:useLocalDpi xmlns:a14="http://schemas.microsoft.com/office/drawing/2010/main" val="0"/>
                              </a:ext>
                            </a:extLst>
                          </a:blip>
                          <a:srcRect l="8916" t="8220" r="9802" b="6445"/>
                          <a:stretch/>
                        </pic:blipFill>
                        <pic:spPr>
                          <a:xfrm>
                            <a:off x="0" y="0"/>
                            <a:ext cx="1165372" cy="2347632"/>
                          </a:xfrm>
                          <a:prstGeom prst="rect">
                            <a:avLst/>
                          </a:prstGeom>
                        </pic:spPr>
                      </pic:pic>
                    </a:graphicData>
                  </a:graphic>
                </wp:inline>
              </w:drawing>
            </w:r>
          </w:p>
          <w:p w14:paraId="388A0A3A" w14:textId="77777777" w:rsidR="009847ED" w:rsidRPr="001E3493" w:rsidRDefault="009847ED" w:rsidP="009847ED">
            <w:pPr>
              <w:spacing w:line="240" w:lineRule="auto"/>
              <w:jc w:val="center"/>
            </w:pPr>
            <w:r w:rsidRPr="001E3493">
              <w:t>Day 56</w:t>
            </w:r>
          </w:p>
        </w:tc>
        <w:tc>
          <w:tcPr>
            <w:tcW w:w="1979" w:type="dxa"/>
          </w:tcPr>
          <w:p w14:paraId="22B736F4" w14:textId="77777777" w:rsidR="009847ED" w:rsidRPr="001E3493" w:rsidRDefault="009847ED" w:rsidP="009847ED">
            <w:pPr>
              <w:spacing w:line="240" w:lineRule="auto"/>
              <w:jc w:val="center"/>
            </w:pPr>
            <w:r w:rsidRPr="001E3493">
              <w:rPr>
                <w:noProof/>
              </w:rPr>
              <w:drawing>
                <wp:inline distT="0" distB="0" distL="0" distR="0" wp14:anchorId="2A440589" wp14:editId="0E951923">
                  <wp:extent cx="1301746" cy="2360121"/>
                  <wp:effectExtent l="0" t="0" r="0" b="2540"/>
                  <wp:docPr id="413" name="Picture 4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3" name="Picture 413"/>
                          <pic:cNvPicPr/>
                        </pic:nvPicPr>
                        <pic:blipFill rotWithShape="1">
                          <a:blip r:embed="rId150">
                            <a:extLst>
                              <a:ext uri="{28A0092B-C50C-407E-A947-70E740481C1C}">
                                <a14:useLocalDpi xmlns:a14="http://schemas.microsoft.com/office/drawing/2010/main" val="0"/>
                              </a:ext>
                            </a:extLst>
                          </a:blip>
                          <a:srcRect l="14052" r="-7026" b="12344"/>
                          <a:stretch/>
                        </pic:blipFill>
                        <pic:spPr>
                          <a:xfrm>
                            <a:off x="0" y="0"/>
                            <a:ext cx="1301746" cy="2360121"/>
                          </a:xfrm>
                          <a:prstGeom prst="rect">
                            <a:avLst/>
                          </a:prstGeom>
                        </pic:spPr>
                      </pic:pic>
                    </a:graphicData>
                  </a:graphic>
                </wp:inline>
              </w:drawing>
            </w:r>
          </w:p>
          <w:p w14:paraId="69C3E6FC" w14:textId="77777777" w:rsidR="009847ED" w:rsidRPr="001E3493" w:rsidRDefault="009847ED" w:rsidP="009847ED">
            <w:pPr>
              <w:spacing w:line="240" w:lineRule="auto"/>
              <w:jc w:val="center"/>
            </w:pPr>
            <w:r w:rsidRPr="001E3493">
              <w:t>Day 70</w:t>
            </w:r>
          </w:p>
        </w:tc>
        <w:tc>
          <w:tcPr>
            <w:tcW w:w="2054" w:type="dxa"/>
          </w:tcPr>
          <w:p w14:paraId="1B81422B" w14:textId="77777777" w:rsidR="009847ED" w:rsidRPr="001E3493" w:rsidRDefault="009847ED" w:rsidP="009847ED">
            <w:pPr>
              <w:spacing w:line="240" w:lineRule="auto"/>
              <w:jc w:val="center"/>
            </w:pPr>
            <w:r w:rsidRPr="001E3493">
              <w:rPr>
                <w:noProof/>
              </w:rPr>
              <w:drawing>
                <wp:inline distT="0" distB="0" distL="0" distR="0" wp14:anchorId="08F20851" wp14:editId="4835D288">
                  <wp:extent cx="1226306" cy="2345733"/>
                  <wp:effectExtent l="0" t="0" r="0" b="0"/>
                  <wp:docPr id="414" name="Picture 4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4" name="Picture 414"/>
                          <pic:cNvPicPr/>
                        </pic:nvPicPr>
                        <pic:blipFill rotWithShape="1">
                          <a:blip r:embed="rId151">
                            <a:extLst>
                              <a:ext uri="{28A0092B-C50C-407E-A947-70E740481C1C}">
                                <a14:useLocalDpi xmlns:a14="http://schemas.microsoft.com/office/drawing/2010/main" val="0"/>
                              </a:ext>
                            </a:extLst>
                          </a:blip>
                          <a:srcRect l="11190" t="20005" r="2953" b="72"/>
                          <a:stretch/>
                        </pic:blipFill>
                        <pic:spPr>
                          <a:xfrm>
                            <a:off x="0" y="0"/>
                            <a:ext cx="1226306" cy="2345733"/>
                          </a:xfrm>
                          <a:prstGeom prst="rect">
                            <a:avLst/>
                          </a:prstGeom>
                        </pic:spPr>
                      </pic:pic>
                    </a:graphicData>
                  </a:graphic>
                </wp:inline>
              </w:drawing>
            </w:r>
          </w:p>
          <w:p w14:paraId="48D41F52" w14:textId="77777777" w:rsidR="009847ED" w:rsidRPr="001E3493" w:rsidRDefault="009847ED" w:rsidP="009847ED">
            <w:pPr>
              <w:spacing w:line="240" w:lineRule="auto"/>
              <w:jc w:val="center"/>
            </w:pPr>
            <w:r w:rsidRPr="001E3493">
              <w:t>Day 84</w:t>
            </w:r>
          </w:p>
        </w:tc>
      </w:tr>
    </w:tbl>
    <w:p w14:paraId="2874470B" w14:textId="77777777" w:rsidR="00363632" w:rsidRDefault="00363632"/>
    <w:p w14:paraId="295298D1" w14:textId="77777777" w:rsidR="00363632" w:rsidRDefault="00363632"/>
    <w:p w14:paraId="577EE35D" w14:textId="77777777" w:rsidR="00363632" w:rsidRDefault="00363632"/>
    <w:p w14:paraId="2D3D3128" w14:textId="77777777" w:rsidR="00363632" w:rsidRDefault="00363632"/>
    <w:p w14:paraId="7D6D087E" w14:textId="22326E94" w:rsidR="00363632" w:rsidRDefault="00363632">
      <w:r>
        <w:lastRenderedPageBreak/>
        <w:t>Table 27 Continued</w:t>
      </w:r>
    </w:p>
    <w:tbl>
      <w:tblPr>
        <w:tblStyle w:val="TableGrid"/>
        <w:tblW w:w="0" w:type="auto"/>
        <w:tblLook w:val="04A0" w:firstRow="1" w:lastRow="0" w:firstColumn="1" w:lastColumn="0" w:noHBand="0" w:noVBand="1"/>
      </w:tblPr>
      <w:tblGrid>
        <w:gridCol w:w="456"/>
        <w:gridCol w:w="2103"/>
        <w:gridCol w:w="2009"/>
        <w:gridCol w:w="1993"/>
        <w:gridCol w:w="2069"/>
      </w:tblGrid>
      <w:tr w:rsidR="009847ED" w:rsidRPr="001E3493" w14:paraId="609AD21B" w14:textId="77777777" w:rsidTr="000E43D7">
        <w:trPr>
          <w:cantSplit/>
          <w:trHeight w:val="5957"/>
        </w:trPr>
        <w:tc>
          <w:tcPr>
            <w:tcW w:w="455" w:type="dxa"/>
            <w:textDirection w:val="btLr"/>
          </w:tcPr>
          <w:p w14:paraId="1AD0AA2D" w14:textId="77777777" w:rsidR="009847ED" w:rsidRPr="001E3493" w:rsidRDefault="009847ED" w:rsidP="009847ED">
            <w:pPr>
              <w:spacing w:line="240" w:lineRule="auto"/>
              <w:jc w:val="center"/>
            </w:pPr>
            <w:r w:rsidRPr="001E3493">
              <w:t>G24016</w:t>
            </w:r>
          </w:p>
        </w:tc>
        <w:tc>
          <w:tcPr>
            <w:tcW w:w="2128" w:type="dxa"/>
          </w:tcPr>
          <w:p w14:paraId="521D4FB2" w14:textId="77777777" w:rsidR="009847ED" w:rsidRPr="001E3493" w:rsidRDefault="009847ED" w:rsidP="009847ED">
            <w:pPr>
              <w:spacing w:line="240" w:lineRule="auto"/>
              <w:jc w:val="center"/>
            </w:pPr>
            <w:r w:rsidRPr="001E3493">
              <w:rPr>
                <w:noProof/>
              </w:rPr>
              <w:drawing>
                <wp:inline distT="0" distB="0" distL="0" distR="0" wp14:anchorId="53DA93B5" wp14:editId="03615A9A">
                  <wp:extent cx="1445907" cy="2720934"/>
                  <wp:effectExtent l="0" t="0" r="0" b="3810"/>
                  <wp:docPr id="415" name="Picture 4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5" name="Picture 415"/>
                          <pic:cNvPicPr/>
                        </pic:nvPicPr>
                        <pic:blipFill rotWithShape="1">
                          <a:blip r:embed="rId152">
                            <a:extLst>
                              <a:ext uri="{28A0092B-C50C-407E-A947-70E740481C1C}">
                                <a14:useLocalDpi xmlns:a14="http://schemas.microsoft.com/office/drawing/2010/main" val="0"/>
                              </a:ext>
                            </a:extLst>
                          </a:blip>
                          <a:srcRect l="-1" t="2314" r="-7632" b="9362"/>
                          <a:stretch/>
                        </pic:blipFill>
                        <pic:spPr>
                          <a:xfrm>
                            <a:off x="0" y="0"/>
                            <a:ext cx="1445907" cy="2720934"/>
                          </a:xfrm>
                          <a:prstGeom prst="rect">
                            <a:avLst/>
                          </a:prstGeom>
                        </pic:spPr>
                      </pic:pic>
                    </a:graphicData>
                  </a:graphic>
                </wp:inline>
              </w:drawing>
            </w:r>
          </w:p>
          <w:p w14:paraId="49874737" w14:textId="77777777" w:rsidR="009847ED" w:rsidRPr="001E3493" w:rsidRDefault="009847ED" w:rsidP="009847ED">
            <w:pPr>
              <w:spacing w:line="240" w:lineRule="auto"/>
              <w:jc w:val="center"/>
            </w:pPr>
            <w:r w:rsidRPr="001E3493">
              <w:t>Day 0</w:t>
            </w:r>
          </w:p>
        </w:tc>
        <w:tc>
          <w:tcPr>
            <w:tcW w:w="2014" w:type="dxa"/>
          </w:tcPr>
          <w:p w14:paraId="65C3E3DE" w14:textId="77777777" w:rsidR="009847ED" w:rsidRPr="001E3493" w:rsidRDefault="009847ED" w:rsidP="009847ED">
            <w:pPr>
              <w:spacing w:line="240" w:lineRule="auto"/>
              <w:jc w:val="center"/>
            </w:pPr>
            <w:r w:rsidRPr="001E3493">
              <w:rPr>
                <w:noProof/>
              </w:rPr>
              <w:drawing>
                <wp:inline distT="0" distB="0" distL="0" distR="0" wp14:anchorId="48DD833D" wp14:editId="750084F6">
                  <wp:extent cx="1345356" cy="2716837"/>
                  <wp:effectExtent l="0" t="0" r="0" b="7620"/>
                  <wp:docPr id="416" name="Picture 4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6" name="Picture 416"/>
                          <pic:cNvPicPr/>
                        </pic:nvPicPr>
                        <pic:blipFill rotWithShape="1">
                          <a:blip r:embed="rId153">
                            <a:extLst>
                              <a:ext uri="{28A0092B-C50C-407E-A947-70E740481C1C}">
                                <a14:useLocalDpi xmlns:a14="http://schemas.microsoft.com/office/drawing/2010/main" val="0"/>
                              </a:ext>
                            </a:extLst>
                          </a:blip>
                          <a:srcRect l="7320" t="8285" r="-7449" b="8158"/>
                          <a:stretch/>
                        </pic:blipFill>
                        <pic:spPr>
                          <a:xfrm>
                            <a:off x="0" y="0"/>
                            <a:ext cx="1345356" cy="2716837"/>
                          </a:xfrm>
                          <a:prstGeom prst="rect">
                            <a:avLst/>
                          </a:prstGeom>
                        </pic:spPr>
                      </pic:pic>
                    </a:graphicData>
                  </a:graphic>
                </wp:inline>
              </w:drawing>
            </w:r>
            <w:r w:rsidRPr="001E3493">
              <w:t>Day 7</w:t>
            </w:r>
          </w:p>
        </w:tc>
        <w:tc>
          <w:tcPr>
            <w:tcW w:w="1979" w:type="dxa"/>
          </w:tcPr>
          <w:p w14:paraId="2709A227" w14:textId="77777777" w:rsidR="009847ED" w:rsidRPr="001E3493" w:rsidRDefault="009847ED" w:rsidP="009847ED">
            <w:pPr>
              <w:spacing w:line="240" w:lineRule="auto"/>
              <w:jc w:val="center"/>
            </w:pPr>
            <w:r w:rsidRPr="001E3493">
              <w:rPr>
                <w:noProof/>
              </w:rPr>
              <w:drawing>
                <wp:inline distT="0" distB="0" distL="0" distR="0" wp14:anchorId="2FF9CE59" wp14:editId="1D6E0546">
                  <wp:extent cx="1129507" cy="2718700"/>
                  <wp:effectExtent l="0" t="0" r="0" b="5715"/>
                  <wp:docPr id="417" name="Picture 4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7" name="Picture 417"/>
                          <pic:cNvPicPr/>
                        </pic:nvPicPr>
                        <pic:blipFill rotWithShape="1">
                          <a:blip r:embed="rId154">
                            <a:extLst>
                              <a:ext uri="{28A0092B-C50C-407E-A947-70E740481C1C}">
                                <a14:useLocalDpi xmlns:a14="http://schemas.microsoft.com/office/drawing/2010/main" val="0"/>
                              </a:ext>
                            </a:extLst>
                          </a:blip>
                          <a:srcRect l="18739" t="3797" r="2848" b="8760"/>
                          <a:stretch/>
                        </pic:blipFill>
                        <pic:spPr>
                          <a:xfrm>
                            <a:off x="0" y="0"/>
                            <a:ext cx="1129507" cy="2718700"/>
                          </a:xfrm>
                          <a:prstGeom prst="rect">
                            <a:avLst/>
                          </a:prstGeom>
                        </pic:spPr>
                      </pic:pic>
                    </a:graphicData>
                  </a:graphic>
                </wp:inline>
              </w:drawing>
            </w:r>
          </w:p>
          <w:p w14:paraId="379E783A" w14:textId="77777777" w:rsidR="009847ED" w:rsidRPr="001E3493" w:rsidRDefault="009847ED" w:rsidP="009847ED">
            <w:pPr>
              <w:spacing w:line="240" w:lineRule="auto"/>
              <w:jc w:val="center"/>
            </w:pPr>
            <w:r w:rsidRPr="001E3493">
              <w:t>Day 14</w:t>
            </w:r>
          </w:p>
        </w:tc>
        <w:tc>
          <w:tcPr>
            <w:tcW w:w="2054" w:type="dxa"/>
          </w:tcPr>
          <w:p w14:paraId="55771C8A" w14:textId="77777777" w:rsidR="009847ED" w:rsidRPr="001E3493" w:rsidRDefault="009847ED" w:rsidP="009847ED">
            <w:pPr>
              <w:spacing w:line="240" w:lineRule="auto"/>
              <w:jc w:val="center"/>
            </w:pPr>
            <w:r w:rsidRPr="001E3493">
              <w:rPr>
                <w:noProof/>
              </w:rPr>
              <w:drawing>
                <wp:inline distT="0" distB="0" distL="0" distR="0" wp14:anchorId="20CD1936" wp14:editId="774CEABB">
                  <wp:extent cx="1402053" cy="2725116"/>
                  <wp:effectExtent l="0" t="0" r="0" b="0"/>
                  <wp:docPr id="418" name="Picture 4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8" name="Picture 418"/>
                          <pic:cNvPicPr/>
                        </pic:nvPicPr>
                        <pic:blipFill rotWithShape="1">
                          <a:blip r:embed="rId155">
                            <a:extLst>
                              <a:ext uri="{28A0092B-C50C-407E-A947-70E740481C1C}">
                                <a14:useLocalDpi xmlns:a14="http://schemas.microsoft.com/office/drawing/2010/main" val="0"/>
                              </a:ext>
                            </a:extLst>
                          </a:blip>
                          <a:srcRect t="360" r="-6952" b="31"/>
                          <a:stretch/>
                        </pic:blipFill>
                        <pic:spPr>
                          <a:xfrm>
                            <a:off x="0" y="0"/>
                            <a:ext cx="1402053" cy="2725116"/>
                          </a:xfrm>
                          <a:prstGeom prst="rect">
                            <a:avLst/>
                          </a:prstGeom>
                        </pic:spPr>
                      </pic:pic>
                    </a:graphicData>
                  </a:graphic>
                </wp:inline>
              </w:drawing>
            </w:r>
          </w:p>
          <w:p w14:paraId="558EC14F" w14:textId="77777777" w:rsidR="009847ED" w:rsidRPr="001E3493" w:rsidRDefault="009847ED" w:rsidP="009847ED">
            <w:pPr>
              <w:spacing w:line="240" w:lineRule="auto"/>
              <w:jc w:val="center"/>
            </w:pPr>
            <w:r w:rsidRPr="001E3493">
              <w:t>Day 28</w:t>
            </w:r>
          </w:p>
        </w:tc>
      </w:tr>
      <w:tr w:rsidR="009847ED" w:rsidRPr="001E3493" w14:paraId="6946D61B" w14:textId="77777777" w:rsidTr="000E43D7">
        <w:trPr>
          <w:cantSplit/>
          <w:trHeight w:val="5093"/>
        </w:trPr>
        <w:tc>
          <w:tcPr>
            <w:tcW w:w="455" w:type="dxa"/>
            <w:textDirection w:val="btLr"/>
          </w:tcPr>
          <w:p w14:paraId="2E7B50EB" w14:textId="77777777" w:rsidR="009847ED" w:rsidRPr="001E3493" w:rsidRDefault="009847ED" w:rsidP="009847ED">
            <w:pPr>
              <w:spacing w:line="240" w:lineRule="auto"/>
              <w:jc w:val="center"/>
            </w:pPr>
            <w:r w:rsidRPr="001E3493">
              <w:t>G24016</w:t>
            </w:r>
          </w:p>
        </w:tc>
        <w:tc>
          <w:tcPr>
            <w:tcW w:w="2128" w:type="dxa"/>
          </w:tcPr>
          <w:p w14:paraId="4BDC0B8E" w14:textId="77777777" w:rsidR="009847ED" w:rsidRPr="001E3493" w:rsidRDefault="009847ED" w:rsidP="009847ED">
            <w:pPr>
              <w:spacing w:line="240" w:lineRule="auto"/>
              <w:jc w:val="center"/>
            </w:pPr>
            <w:r w:rsidRPr="001E3493">
              <w:rPr>
                <w:noProof/>
              </w:rPr>
              <w:drawing>
                <wp:inline distT="0" distB="0" distL="0" distR="0" wp14:anchorId="5CD5F806" wp14:editId="1798F432">
                  <wp:extent cx="1319596" cy="2717974"/>
                  <wp:effectExtent l="0" t="0" r="0" b="6350"/>
                  <wp:docPr id="419" name="Picture 4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9" name="Picture 419"/>
                          <pic:cNvPicPr/>
                        </pic:nvPicPr>
                        <pic:blipFill>
                          <a:blip r:embed="rId155">
                            <a:extLst>
                              <a:ext uri="{28A0092B-C50C-407E-A947-70E740481C1C}">
                                <a14:useLocalDpi xmlns:a14="http://schemas.microsoft.com/office/drawing/2010/main" val="0"/>
                              </a:ext>
                            </a:extLst>
                          </a:blip>
                          <a:srcRect t="653" b="653"/>
                          <a:stretch>
                            <a:fillRect/>
                          </a:stretch>
                        </pic:blipFill>
                        <pic:spPr>
                          <a:xfrm>
                            <a:off x="0" y="0"/>
                            <a:ext cx="1319596" cy="2717974"/>
                          </a:xfrm>
                          <a:prstGeom prst="rect">
                            <a:avLst/>
                          </a:prstGeom>
                        </pic:spPr>
                      </pic:pic>
                    </a:graphicData>
                  </a:graphic>
                </wp:inline>
              </w:drawing>
            </w:r>
          </w:p>
          <w:p w14:paraId="53B42BAA" w14:textId="77777777" w:rsidR="009847ED" w:rsidRPr="001E3493" w:rsidRDefault="009847ED" w:rsidP="009847ED">
            <w:pPr>
              <w:spacing w:line="240" w:lineRule="auto"/>
              <w:jc w:val="center"/>
            </w:pPr>
            <w:r w:rsidRPr="001E3493">
              <w:t>Day 42</w:t>
            </w:r>
          </w:p>
        </w:tc>
        <w:tc>
          <w:tcPr>
            <w:tcW w:w="2014" w:type="dxa"/>
          </w:tcPr>
          <w:p w14:paraId="41FBF3DF" w14:textId="77777777" w:rsidR="009847ED" w:rsidRPr="001E3493" w:rsidRDefault="009847ED" w:rsidP="009847ED">
            <w:pPr>
              <w:spacing w:line="240" w:lineRule="auto"/>
              <w:jc w:val="center"/>
            </w:pPr>
            <w:r w:rsidRPr="001E3493">
              <w:rPr>
                <w:noProof/>
              </w:rPr>
              <w:drawing>
                <wp:inline distT="0" distB="0" distL="0" distR="0" wp14:anchorId="61DCD8DC" wp14:editId="707860B0">
                  <wp:extent cx="1374531" cy="2693338"/>
                  <wp:effectExtent l="0" t="0" r="0" b="0"/>
                  <wp:docPr id="420" name="Picture 4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0" name="Picture 420"/>
                          <pic:cNvPicPr/>
                        </pic:nvPicPr>
                        <pic:blipFill rotWithShape="1">
                          <a:blip r:embed="rId156">
                            <a:extLst>
                              <a:ext uri="{28A0092B-C50C-407E-A947-70E740481C1C}">
                                <a14:useLocalDpi xmlns:a14="http://schemas.microsoft.com/office/drawing/2010/main" val="0"/>
                              </a:ext>
                            </a:extLst>
                          </a:blip>
                          <a:srcRect r="-23680" b="1546"/>
                          <a:stretch/>
                        </pic:blipFill>
                        <pic:spPr>
                          <a:xfrm>
                            <a:off x="0" y="0"/>
                            <a:ext cx="1374531" cy="2693338"/>
                          </a:xfrm>
                          <a:prstGeom prst="rect">
                            <a:avLst/>
                          </a:prstGeom>
                        </pic:spPr>
                      </pic:pic>
                    </a:graphicData>
                  </a:graphic>
                </wp:inline>
              </w:drawing>
            </w:r>
          </w:p>
          <w:p w14:paraId="79C7870D" w14:textId="77777777" w:rsidR="009847ED" w:rsidRPr="001E3493" w:rsidRDefault="009847ED" w:rsidP="009847ED">
            <w:pPr>
              <w:spacing w:line="240" w:lineRule="auto"/>
              <w:jc w:val="center"/>
            </w:pPr>
            <w:r w:rsidRPr="001E3493">
              <w:t>Day 56</w:t>
            </w:r>
          </w:p>
        </w:tc>
        <w:tc>
          <w:tcPr>
            <w:tcW w:w="1979" w:type="dxa"/>
          </w:tcPr>
          <w:p w14:paraId="76950424" w14:textId="77777777" w:rsidR="009847ED" w:rsidRPr="001E3493" w:rsidRDefault="009847ED" w:rsidP="009847ED">
            <w:pPr>
              <w:spacing w:line="240" w:lineRule="auto"/>
              <w:jc w:val="center"/>
            </w:pPr>
            <w:r w:rsidRPr="001E3493">
              <w:rPr>
                <w:noProof/>
              </w:rPr>
              <w:drawing>
                <wp:inline distT="0" distB="0" distL="0" distR="0" wp14:anchorId="552227F0" wp14:editId="1A630086">
                  <wp:extent cx="1361604" cy="2686241"/>
                  <wp:effectExtent l="0" t="0" r="0" b="0"/>
                  <wp:docPr id="421" name="Picture 4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1" name="Picture 421"/>
                          <pic:cNvPicPr/>
                        </pic:nvPicPr>
                        <pic:blipFill rotWithShape="1">
                          <a:blip r:embed="rId157">
                            <a:extLst>
                              <a:ext uri="{28A0092B-C50C-407E-A947-70E740481C1C}">
                                <a14:useLocalDpi xmlns:a14="http://schemas.microsoft.com/office/drawing/2010/main" val="0"/>
                              </a:ext>
                            </a:extLst>
                          </a:blip>
                          <a:srcRect t="-367" r="-10387" b="4"/>
                          <a:stretch/>
                        </pic:blipFill>
                        <pic:spPr>
                          <a:xfrm>
                            <a:off x="0" y="0"/>
                            <a:ext cx="1361604" cy="2686241"/>
                          </a:xfrm>
                          <a:prstGeom prst="rect">
                            <a:avLst/>
                          </a:prstGeom>
                        </pic:spPr>
                      </pic:pic>
                    </a:graphicData>
                  </a:graphic>
                </wp:inline>
              </w:drawing>
            </w:r>
          </w:p>
          <w:p w14:paraId="4DCCD42F" w14:textId="77777777" w:rsidR="009847ED" w:rsidRPr="001E3493" w:rsidRDefault="009847ED" w:rsidP="009847ED">
            <w:pPr>
              <w:spacing w:line="240" w:lineRule="auto"/>
              <w:jc w:val="center"/>
            </w:pPr>
            <w:r w:rsidRPr="001E3493">
              <w:t>Day 70</w:t>
            </w:r>
          </w:p>
        </w:tc>
        <w:tc>
          <w:tcPr>
            <w:tcW w:w="2054" w:type="dxa"/>
          </w:tcPr>
          <w:p w14:paraId="45F4F9B2" w14:textId="77777777" w:rsidR="009847ED" w:rsidRPr="001E3493" w:rsidRDefault="009847ED" w:rsidP="009847ED">
            <w:pPr>
              <w:spacing w:line="240" w:lineRule="auto"/>
              <w:jc w:val="center"/>
            </w:pPr>
            <w:r w:rsidRPr="001E3493">
              <w:rPr>
                <w:noProof/>
              </w:rPr>
              <w:drawing>
                <wp:inline distT="0" distB="0" distL="0" distR="0" wp14:anchorId="6317E274" wp14:editId="26576AD0">
                  <wp:extent cx="1420288" cy="2680714"/>
                  <wp:effectExtent l="0" t="0" r="0" b="5715"/>
                  <wp:docPr id="422" name="Picture 4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2" name="Picture 422"/>
                          <pic:cNvPicPr/>
                        </pic:nvPicPr>
                        <pic:blipFill rotWithShape="1">
                          <a:blip r:embed="rId158">
                            <a:extLst>
                              <a:ext uri="{28A0092B-C50C-407E-A947-70E740481C1C}">
                                <a14:useLocalDpi xmlns:a14="http://schemas.microsoft.com/office/drawing/2010/main" val="0"/>
                              </a:ext>
                            </a:extLst>
                          </a:blip>
                          <a:srcRect t="725" r="-25116" b="484"/>
                          <a:stretch/>
                        </pic:blipFill>
                        <pic:spPr>
                          <a:xfrm>
                            <a:off x="0" y="0"/>
                            <a:ext cx="1420288" cy="2680714"/>
                          </a:xfrm>
                          <a:prstGeom prst="rect">
                            <a:avLst/>
                          </a:prstGeom>
                        </pic:spPr>
                      </pic:pic>
                    </a:graphicData>
                  </a:graphic>
                </wp:inline>
              </w:drawing>
            </w:r>
          </w:p>
          <w:p w14:paraId="621C0DB5" w14:textId="77777777" w:rsidR="009847ED" w:rsidRPr="001E3493" w:rsidRDefault="009847ED" w:rsidP="009847ED">
            <w:pPr>
              <w:spacing w:line="240" w:lineRule="auto"/>
              <w:jc w:val="center"/>
            </w:pPr>
            <w:r w:rsidRPr="001E3493">
              <w:t>Day 84</w:t>
            </w:r>
          </w:p>
        </w:tc>
      </w:tr>
    </w:tbl>
    <w:p w14:paraId="6551408E" w14:textId="77777777" w:rsidR="00363632" w:rsidRDefault="00363632"/>
    <w:p w14:paraId="5511CF1E" w14:textId="77777777" w:rsidR="00363632" w:rsidRDefault="00363632"/>
    <w:p w14:paraId="6468EDEF" w14:textId="0AF4E929" w:rsidR="00363632" w:rsidRDefault="00363632">
      <w:r>
        <w:lastRenderedPageBreak/>
        <w:t>Table 27 Continued</w:t>
      </w:r>
    </w:p>
    <w:tbl>
      <w:tblPr>
        <w:tblStyle w:val="TableGrid"/>
        <w:tblW w:w="0" w:type="auto"/>
        <w:tblLook w:val="04A0" w:firstRow="1" w:lastRow="0" w:firstColumn="1" w:lastColumn="0" w:noHBand="0" w:noVBand="1"/>
      </w:tblPr>
      <w:tblGrid>
        <w:gridCol w:w="458"/>
        <w:gridCol w:w="2158"/>
        <w:gridCol w:w="2042"/>
        <w:gridCol w:w="1898"/>
        <w:gridCol w:w="2074"/>
      </w:tblGrid>
      <w:tr w:rsidR="009847ED" w:rsidRPr="001E3493" w14:paraId="6B2E6250" w14:textId="77777777" w:rsidTr="00363632">
        <w:trPr>
          <w:cantSplit/>
          <w:trHeight w:val="5462"/>
        </w:trPr>
        <w:tc>
          <w:tcPr>
            <w:tcW w:w="458" w:type="dxa"/>
            <w:textDirection w:val="btLr"/>
          </w:tcPr>
          <w:p w14:paraId="5D90C597" w14:textId="77777777" w:rsidR="009847ED" w:rsidRPr="001E3493" w:rsidRDefault="009847ED" w:rsidP="009847ED">
            <w:pPr>
              <w:spacing w:line="240" w:lineRule="auto"/>
              <w:jc w:val="center"/>
            </w:pPr>
            <w:r w:rsidRPr="001E3493">
              <w:t>G24017</w:t>
            </w:r>
          </w:p>
        </w:tc>
        <w:tc>
          <w:tcPr>
            <w:tcW w:w="2158" w:type="dxa"/>
          </w:tcPr>
          <w:p w14:paraId="15F90E65" w14:textId="77777777" w:rsidR="009847ED" w:rsidRPr="001E3493" w:rsidRDefault="009847ED" w:rsidP="009847ED">
            <w:pPr>
              <w:spacing w:line="240" w:lineRule="auto"/>
              <w:jc w:val="center"/>
            </w:pPr>
            <w:r w:rsidRPr="001E3493">
              <w:rPr>
                <w:noProof/>
              </w:rPr>
              <w:drawing>
                <wp:inline distT="0" distB="0" distL="0" distR="0" wp14:anchorId="02A96BE8" wp14:editId="389D5B8E">
                  <wp:extent cx="1477217" cy="2779854"/>
                  <wp:effectExtent l="0" t="0" r="0" b="1905"/>
                  <wp:docPr id="423" name="Picture 4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3" name="Picture 423"/>
                          <pic:cNvPicPr/>
                        </pic:nvPicPr>
                        <pic:blipFill rotWithShape="1">
                          <a:blip r:embed="rId159">
                            <a:extLst>
                              <a:ext uri="{28A0092B-C50C-407E-A947-70E740481C1C}">
                                <a14:useLocalDpi xmlns:a14="http://schemas.microsoft.com/office/drawing/2010/main" val="0"/>
                              </a:ext>
                            </a:extLst>
                          </a:blip>
                          <a:srcRect l="-1" t="352" r="-8070" b="39"/>
                          <a:stretch/>
                        </pic:blipFill>
                        <pic:spPr>
                          <a:xfrm>
                            <a:off x="0" y="0"/>
                            <a:ext cx="1477217" cy="2779854"/>
                          </a:xfrm>
                          <a:prstGeom prst="rect">
                            <a:avLst/>
                          </a:prstGeom>
                        </pic:spPr>
                      </pic:pic>
                    </a:graphicData>
                  </a:graphic>
                </wp:inline>
              </w:drawing>
            </w:r>
          </w:p>
          <w:p w14:paraId="0EA9F8AF" w14:textId="77777777" w:rsidR="009847ED" w:rsidRPr="001E3493" w:rsidRDefault="009847ED" w:rsidP="009847ED">
            <w:pPr>
              <w:spacing w:line="240" w:lineRule="auto"/>
              <w:jc w:val="center"/>
            </w:pPr>
            <w:r w:rsidRPr="001E3493">
              <w:t>Day 0</w:t>
            </w:r>
          </w:p>
        </w:tc>
        <w:tc>
          <w:tcPr>
            <w:tcW w:w="2042" w:type="dxa"/>
          </w:tcPr>
          <w:p w14:paraId="29B609B2" w14:textId="77777777" w:rsidR="009847ED" w:rsidRPr="001E3493" w:rsidRDefault="009847ED" w:rsidP="009847ED">
            <w:pPr>
              <w:spacing w:line="240" w:lineRule="auto"/>
              <w:jc w:val="center"/>
            </w:pPr>
            <w:r w:rsidRPr="001E3493">
              <w:rPr>
                <w:noProof/>
              </w:rPr>
              <w:drawing>
                <wp:inline distT="0" distB="0" distL="0" distR="0" wp14:anchorId="07CE19E1" wp14:editId="08C37534">
                  <wp:extent cx="1389017" cy="2805007"/>
                  <wp:effectExtent l="0" t="0" r="0" b="0"/>
                  <wp:docPr id="424" name="Picture 4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4" name="Picture 424"/>
                          <pic:cNvPicPr/>
                        </pic:nvPicPr>
                        <pic:blipFill rotWithShape="1">
                          <a:blip r:embed="rId160">
                            <a:extLst>
                              <a:ext uri="{28A0092B-C50C-407E-A947-70E740481C1C}">
                                <a14:useLocalDpi xmlns:a14="http://schemas.microsoft.com/office/drawing/2010/main" val="0"/>
                              </a:ext>
                            </a:extLst>
                          </a:blip>
                          <a:srcRect l="1" t="4416" r="-7820" b="-414"/>
                          <a:stretch/>
                        </pic:blipFill>
                        <pic:spPr>
                          <a:xfrm>
                            <a:off x="0" y="0"/>
                            <a:ext cx="1389017" cy="2805007"/>
                          </a:xfrm>
                          <a:prstGeom prst="rect">
                            <a:avLst/>
                          </a:prstGeom>
                        </pic:spPr>
                      </pic:pic>
                    </a:graphicData>
                  </a:graphic>
                </wp:inline>
              </w:drawing>
            </w:r>
            <w:r w:rsidRPr="001E3493">
              <w:t>Day 7</w:t>
            </w:r>
          </w:p>
        </w:tc>
        <w:tc>
          <w:tcPr>
            <w:tcW w:w="1898" w:type="dxa"/>
          </w:tcPr>
          <w:p w14:paraId="479ECD60" w14:textId="77777777" w:rsidR="009847ED" w:rsidRPr="001E3493" w:rsidRDefault="009847ED" w:rsidP="009847ED">
            <w:pPr>
              <w:spacing w:line="240" w:lineRule="auto"/>
              <w:jc w:val="center"/>
            </w:pPr>
            <w:r w:rsidRPr="001E3493">
              <w:rPr>
                <w:noProof/>
              </w:rPr>
              <w:drawing>
                <wp:inline distT="0" distB="0" distL="0" distR="0" wp14:anchorId="4D7402AA" wp14:editId="76970520">
                  <wp:extent cx="1151426" cy="2771459"/>
                  <wp:effectExtent l="0" t="0" r="0" b="0"/>
                  <wp:docPr id="425" name="Picture 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5" name="Picture 425"/>
                          <pic:cNvPicPr/>
                        </pic:nvPicPr>
                        <pic:blipFill>
                          <a:blip r:embed="rId161">
                            <a:extLst>
                              <a:ext uri="{28A0092B-C50C-407E-A947-70E740481C1C}">
                                <a14:useLocalDpi xmlns:a14="http://schemas.microsoft.com/office/drawing/2010/main" val="0"/>
                              </a:ext>
                            </a:extLst>
                          </a:blip>
                          <a:srcRect l="6057" r="6057"/>
                          <a:stretch>
                            <a:fillRect/>
                          </a:stretch>
                        </pic:blipFill>
                        <pic:spPr>
                          <a:xfrm>
                            <a:off x="0" y="0"/>
                            <a:ext cx="1151426" cy="2771459"/>
                          </a:xfrm>
                          <a:prstGeom prst="rect">
                            <a:avLst/>
                          </a:prstGeom>
                        </pic:spPr>
                      </pic:pic>
                    </a:graphicData>
                  </a:graphic>
                </wp:inline>
              </w:drawing>
            </w:r>
          </w:p>
          <w:p w14:paraId="3239C24E" w14:textId="77777777" w:rsidR="009847ED" w:rsidRPr="001E3493" w:rsidRDefault="009847ED" w:rsidP="009847ED">
            <w:pPr>
              <w:spacing w:line="240" w:lineRule="auto"/>
              <w:jc w:val="center"/>
            </w:pPr>
            <w:r w:rsidRPr="001E3493">
              <w:t>Day 14</w:t>
            </w:r>
          </w:p>
        </w:tc>
        <w:tc>
          <w:tcPr>
            <w:tcW w:w="2074" w:type="dxa"/>
          </w:tcPr>
          <w:p w14:paraId="6CDFE96C" w14:textId="77777777" w:rsidR="009847ED" w:rsidRPr="001E3493" w:rsidRDefault="009847ED" w:rsidP="009847ED">
            <w:pPr>
              <w:spacing w:line="240" w:lineRule="auto"/>
              <w:jc w:val="center"/>
            </w:pPr>
            <w:r w:rsidRPr="001E3493">
              <w:rPr>
                <w:noProof/>
              </w:rPr>
              <w:drawing>
                <wp:inline distT="0" distB="0" distL="0" distR="0" wp14:anchorId="1AACA6DF" wp14:editId="6C8A716E">
                  <wp:extent cx="1413754" cy="2747860"/>
                  <wp:effectExtent l="0" t="0" r="0" b="0"/>
                  <wp:docPr id="426" name="Picture 4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6" name="Picture 426"/>
                          <pic:cNvPicPr/>
                        </pic:nvPicPr>
                        <pic:blipFill rotWithShape="1">
                          <a:blip r:embed="rId162">
                            <a:extLst>
                              <a:ext uri="{28A0092B-C50C-407E-A947-70E740481C1C}">
                                <a14:useLocalDpi xmlns:a14="http://schemas.microsoft.com/office/drawing/2010/main" val="0"/>
                              </a:ext>
                            </a:extLst>
                          </a:blip>
                          <a:srcRect l="-1" t="4466" r="-20810" b="9"/>
                          <a:stretch/>
                        </pic:blipFill>
                        <pic:spPr>
                          <a:xfrm>
                            <a:off x="0" y="0"/>
                            <a:ext cx="1413754" cy="2747860"/>
                          </a:xfrm>
                          <a:prstGeom prst="rect">
                            <a:avLst/>
                          </a:prstGeom>
                        </pic:spPr>
                      </pic:pic>
                    </a:graphicData>
                  </a:graphic>
                </wp:inline>
              </w:drawing>
            </w:r>
          </w:p>
          <w:p w14:paraId="650AD230" w14:textId="77777777" w:rsidR="009847ED" w:rsidRPr="001E3493" w:rsidRDefault="009847ED" w:rsidP="009847ED">
            <w:pPr>
              <w:spacing w:line="240" w:lineRule="auto"/>
              <w:jc w:val="center"/>
            </w:pPr>
            <w:r w:rsidRPr="001E3493">
              <w:t>Day 28</w:t>
            </w:r>
          </w:p>
        </w:tc>
      </w:tr>
      <w:tr w:rsidR="009847ED" w:rsidRPr="001E3493" w14:paraId="31815BC3" w14:textId="77777777" w:rsidTr="00363632">
        <w:trPr>
          <w:cantSplit/>
          <w:trHeight w:val="5093"/>
        </w:trPr>
        <w:tc>
          <w:tcPr>
            <w:tcW w:w="458" w:type="dxa"/>
            <w:textDirection w:val="btLr"/>
          </w:tcPr>
          <w:p w14:paraId="6D7E7FF6" w14:textId="77777777" w:rsidR="009847ED" w:rsidRPr="001E3493" w:rsidRDefault="009847ED" w:rsidP="009847ED">
            <w:pPr>
              <w:spacing w:line="240" w:lineRule="auto"/>
              <w:jc w:val="center"/>
            </w:pPr>
            <w:r w:rsidRPr="001E3493">
              <w:t>G24017</w:t>
            </w:r>
          </w:p>
        </w:tc>
        <w:tc>
          <w:tcPr>
            <w:tcW w:w="2158" w:type="dxa"/>
          </w:tcPr>
          <w:p w14:paraId="28FFE599" w14:textId="77777777" w:rsidR="009847ED" w:rsidRPr="001E3493" w:rsidRDefault="009847ED" w:rsidP="009847ED">
            <w:pPr>
              <w:spacing w:line="240" w:lineRule="auto"/>
              <w:jc w:val="center"/>
            </w:pPr>
            <w:r w:rsidRPr="001E3493">
              <w:rPr>
                <w:noProof/>
              </w:rPr>
              <w:drawing>
                <wp:inline distT="0" distB="0" distL="0" distR="0" wp14:anchorId="162E808D" wp14:editId="110650CE">
                  <wp:extent cx="1224431" cy="2521964"/>
                  <wp:effectExtent l="0" t="0" r="0" b="0"/>
                  <wp:docPr id="427" name="Picture 4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7" name="Picture 427"/>
                          <pic:cNvPicPr/>
                        </pic:nvPicPr>
                        <pic:blipFill>
                          <a:blip r:embed="rId163">
                            <a:extLst>
                              <a:ext uri="{28A0092B-C50C-407E-A947-70E740481C1C}">
                                <a14:useLocalDpi xmlns:a14="http://schemas.microsoft.com/office/drawing/2010/main" val="0"/>
                              </a:ext>
                            </a:extLst>
                          </a:blip>
                          <a:srcRect t="2018" b="2018"/>
                          <a:stretch>
                            <a:fillRect/>
                          </a:stretch>
                        </pic:blipFill>
                        <pic:spPr>
                          <a:xfrm>
                            <a:off x="0" y="0"/>
                            <a:ext cx="1224431" cy="2521964"/>
                          </a:xfrm>
                          <a:prstGeom prst="rect">
                            <a:avLst/>
                          </a:prstGeom>
                        </pic:spPr>
                      </pic:pic>
                    </a:graphicData>
                  </a:graphic>
                </wp:inline>
              </w:drawing>
            </w:r>
          </w:p>
          <w:p w14:paraId="7C17E157" w14:textId="77777777" w:rsidR="009847ED" w:rsidRPr="001E3493" w:rsidRDefault="009847ED" w:rsidP="009847ED">
            <w:pPr>
              <w:spacing w:line="240" w:lineRule="auto"/>
              <w:jc w:val="center"/>
            </w:pPr>
            <w:r w:rsidRPr="001E3493">
              <w:t>Day 42</w:t>
            </w:r>
          </w:p>
        </w:tc>
        <w:tc>
          <w:tcPr>
            <w:tcW w:w="2042" w:type="dxa"/>
          </w:tcPr>
          <w:p w14:paraId="3B2CC0BD" w14:textId="77777777" w:rsidR="009847ED" w:rsidRPr="001E3493" w:rsidRDefault="009847ED" w:rsidP="009847ED">
            <w:pPr>
              <w:spacing w:line="240" w:lineRule="auto"/>
              <w:jc w:val="center"/>
            </w:pPr>
            <w:r w:rsidRPr="001E3493">
              <w:rPr>
                <w:noProof/>
              </w:rPr>
              <w:drawing>
                <wp:inline distT="0" distB="0" distL="0" distR="0" wp14:anchorId="3A56AF6D" wp14:editId="2A94B21B">
                  <wp:extent cx="1183483" cy="2518975"/>
                  <wp:effectExtent l="0" t="0" r="0" b="0"/>
                  <wp:docPr id="428" name="Picture 4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8" name="Picture 428"/>
                          <pic:cNvPicPr/>
                        </pic:nvPicPr>
                        <pic:blipFill>
                          <a:blip r:embed="rId164">
                            <a:extLst>
                              <a:ext uri="{28A0092B-C50C-407E-A947-70E740481C1C}">
                                <a14:useLocalDpi xmlns:a14="http://schemas.microsoft.com/office/drawing/2010/main" val="0"/>
                              </a:ext>
                            </a:extLst>
                          </a:blip>
                          <a:stretch>
                            <a:fillRect/>
                          </a:stretch>
                        </pic:blipFill>
                        <pic:spPr>
                          <a:xfrm>
                            <a:off x="0" y="0"/>
                            <a:ext cx="1183483" cy="2518975"/>
                          </a:xfrm>
                          <a:prstGeom prst="rect">
                            <a:avLst/>
                          </a:prstGeom>
                        </pic:spPr>
                      </pic:pic>
                    </a:graphicData>
                  </a:graphic>
                </wp:inline>
              </w:drawing>
            </w:r>
          </w:p>
          <w:p w14:paraId="3EEAEF7F" w14:textId="77777777" w:rsidR="009847ED" w:rsidRPr="001E3493" w:rsidRDefault="009847ED" w:rsidP="009847ED">
            <w:pPr>
              <w:spacing w:line="240" w:lineRule="auto"/>
              <w:jc w:val="center"/>
            </w:pPr>
            <w:r w:rsidRPr="001E3493">
              <w:t>Day 56</w:t>
            </w:r>
          </w:p>
        </w:tc>
        <w:tc>
          <w:tcPr>
            <w:tcW w:w="1898" w:type="dxa"/>
          </w:tcPr>
          <w:p w14:paraId="55F2B6FF" w14:textId="77777777" w:rsidR="009847ED" w:rsidRPr="001E3493" w:rsidRDefault="009847ED" w:rsidP="009847ED">
            <w:pPr>
              <w:spacing w:line="240" w:lineRule="auto"/>
              <w:jc w:val="center"/>
            </w:pPr>
            <w:r w:rsidRPr="001E3493">
              <w:rPr>
                <w:noProof/>
              </w:rPr>
              <w:drawing>
                <wp:inline distT="0" distB="0" distL="0" distR="0" wp14:anchorId="2581708E" wp14:editId="71C7BAA5">
                  <wp:extent cx="1279867" cy="2524986"/>
                  <wp:effectExtent l="0" t="0" r="0" b="8890"/>
                  <wp:docPr id="429" name="Picture 4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9" name="Picture 429"/>
                          <pic:cNvPicPr/>
                        </pic:nvPicPr>
                        <pic:blipFill>
                          <a:blip r:embed="rId165">
                            <a:extLst>
                              <a:ext uri="{28A0092B-C50C-407E-A947-70E740481C1C}">
                                <a14:useLocalDpi xmlns:a14="http://schemas.microsoft.com/office/drawing/2010/main" val="0"/>
                              </a:ext>
                            </a:extLst>
                          </a:blip>
                          <a:srcRect t="8119" b="8119"/>
                          <a:stretch>
                            <a:fillRect/>
                          </a:stretch>
                        </pic:blipFill>
                        <pic:spPr>
                          <a:xfrm>
                            <a:off x="0" y="0"/>
                            <a:ext cx="1279867" cy="2524986"/>
                          </a:xfrm>
                          <a:prstGeom prst="rect">
                            <a:avLst/>
                          </a:prstGeom>
                        </pic:spPr>
                      </pic:pic>
                    </a:graphicData>
                  </a:graphic>
                </wp:inline>
              </w:drawing>
            </w:r>
          </w:p>
          <w:p w14:paraId="5B634900" w14:textId="77777777" w:rsidR="009847ED" w:rsidRPr="001E3493" w:rsidRDefault="009847ED" w:rsidP="009847ED">
            <w:pPr>
              <w:spacing w:line="240" w:lineRule="auto"/>
              <w:jc w:val="center"/>
            </w:pPr>
            <w:r w:rsidRPr="001E3493">
              <w:t>Day 70</w:t>
            </w:r>
          </w:p>
        </w:tc>
        <w:tc>
          <w:tcPr>
            <w:tcW w:w="2074" w:type="dxa"/>
          </w:tcPr>
          <w:p w14:paraId="0AF46237" w14:textId="77777777" w:rsidR="009847ED" w:rsidRPr="001E3493" w:rsidRDefault="009847ED" w:rsidP="009847ED">
            <w:pPr>
              <w:spacing w:line="240" w:lineRule="auto"/>
              <w:jc w:val="center"/>
            </w:pPr>
            <w:r w:rsidRPr="001E3493">
              <w:rPr>
                <w:noProof/>
              </w:rPr>
              <w:drawing>
                <wp:inline distT="0" distB="0" distL="0" distR="0" wp14:anchorId="16503B96" wp14:editId="1F0AB5D9">
                  <wp:extent cx="1337873" cy="2525161"/>
                  <wp:effectExtent l="0" t="0" r="0" b="0"/>
                  <wp:docPr id="430" name="Picture 4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0" name="Picture 430"/>
                          <pic:cNvPicPr/>
                        </pic:nvPicPr>
                        <pic:blipFill>
                          <a:blip r:embed="rId166">
                            <a:extLst>
                              <a:ext uri="{28A0092B-C50C-407E-A947-70E740481C1C}">
                                <a14:useLocalDpi xmlns:a14="http://schemas.microsoft.com/office/drawing/2010/main" val="0"/>
                              </a:ext>
                            </a:extLst>
                          </a:blip>
                          <a:srcRect t="14281" b="14281"/>
                          <a:stretch>
                            <a:fillRect/>
                          </a:stretch>
                        </pic:blipFill>
                        <pic:spPr>
                          <a:xfrm>
                            <a:off x="0" y="0"/>
                            <a:ext cx="1337873" cy="2525161"/>
                          </a:xfrm>
                          <a:prstGeom prst="rect">
                            <a:avLst/>
                          </a:prstGeom>
                        </pic:spPr>
                      </pic:pic>
                    </a:graphicData>
                  </a:graphic>
                </wp:inline>
              </w:drawing>
            </w:r>
          </w:p>
          <w:p w14:paraId="5C6889F5" w14:textId="77777777" w:rsidR="009847ED" w:rsidRPr="001E3493" w:rsidRDefault="009847ED" w:rsidP="009847ED">
            <w:pPr>
              <w:spacing w:line="240" w:lineRule="auto"/>
              <w:jc w:val="center"/>
            </w:pPr>
            <w:r w:rsidRPr="001E3493">
              <w:t>Day 84</w:t>
            </w:r>
          </w:p>
        </w:tc>
      </w:tr>
    </w:tbl>
    <w:p w14:paraId="70A18383" w14:textId="77777777" w:rsidR="00363632" w:rsidRDefault="00363632"/>
    <w:p w14:paraId="359E0A80" w14:textId="77777777" w:rsidR="00363632" w:rsidRDefault="00363632"/>
    <w:p w14:paraId="7084BE62" w14:textId="77777777" w:rsidR="00363632" w:rsidRDefault="00363632"/>
    <w:p w14:paraId="27C25378" w14:textId="05163A10" w:rsidR="00363632" w:rsidRDefault="00363632">
      <w:r>
        <w:lastRenderedPageBreak/>
        <w:t>Table 27 Continued</w:t>
      </w:r>
    </w:p>
    <w:tbl>
      <w:tblPr>
        <w:tblStyle w:val="TableGrid"/>
        <w:tblW w:w="0" w:type="auto"/>
        <w:tblLook w:val="04A0" w:firstRow="1" w:lastRow="0" w:firstColumn="1" w:lastColumn="0" w:noHBand="0" w:noVBand="1"/>
      </w:tblPr>
      <w:tblGrid>
        <w:gridCol w:w="480"/>
        <w:gridCol w:w="1976"/>
        <w:gridCol w:w="1979"/>
        <w:gridCol w:w="2056"/>
        <w:gridCol w:w="2139"/>
      </w:tblGrid>
      <w:tr w:rsidR="009847ED" w:rsidRPr="001E3493" w14:paraId="28BFDB9C" w14:textId="77777777" w:rsidTr="00363632">
        <w:trPr>
          <w:cantSplit/>
          <w:trHeight w:val="5489"/>
        </w:trPr>
        <w:tc>
          <w:tcPr>
            <w:tcW w:w="458" w:type="dxa"/>
            <w:textDirection w:val="btLr"/>
          </w:tcPr>
          <w:p w14:paraId="4AAA26EC" w14:textId="77777777" w:rsidR="009847ED" w:rsidRPr="001E3493" w:rsidRDefault="009847ED" w:rsidP="009847ED">
            <w:pPr>
              <w:spacing w:line="240" w:lineRule="auto"/>
              <w:jc w:val="center"/>
            </w:pPr>
            <w:r w:rsidRPr="001E3493">
              <w:t>G24018</w:t>
            </w:r>
          </w:p>
        </w:tc>
        <w:tc>
          <w:tcPr>
            <w:tcW w:w="2158" w:type="dxa"/>
          </w:tcPr>
          <w:p w14:paraId="7CA418D4" w14:textId="77777777" w:rsidR="009847ED" w:rsidRPr="001E3493" w:rsidRDefault="009847ED" w:rsidP="009847ED">
            <w:pPr>
              <w:spacing w:line="240" w:lineRule="auto"/>
              <w:jc w:val="center"/>
            </w:pPr>
            <w:r w:rsidRPr="001E3493">
              <w:rPr>
                <w:noProof/>
              </w:rPr>
              <w:drawing>
                <wp:inline distT="0" distB="0" distL="0" distR="0" wp14:anchorId="78EEFCD4" wp14:editId="0366374C">
                  <wp:extent cx="1154228" cy="2648242"/>
                  <wp:effectExtent l="0" t="0" r="8255" b="0"/>
                  <wp:docPr id="431" name="Picture 4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1" name="Picture 431"/>
                          <pic:cNvPicPr/>
                        </pic:nvPicPr>
                        <pic:blipFill rotWithShape="1">
                          <a:blip r:embed="rId167">
                            <a:extLst>
                              <a:ext uri="{28A0092B-C50C-407E-A947-70E740481C1C}">
                                <a14:useLocalDpi xmlns:a14="http://schemas.microsoft.com/office/drawing/2010/main" val="0"/>
                              </a:ext>
                            </a:extLst>
                          </a:blip>
                          <a:srcRect l="11394" t="-338" r="2645" b="9378"/>
                          <a:stretch/>
                        </pic:blipFill>
                        <pic:spPr>
                          <a:xfrm>
                            <a:off x="0" y="0"/>
                            <a:ext cx="1154228" cy="2648242"/>
                          </a:xfrm>
                          <a:prstGeom prst="rect">
                            <a:avLst/>
                          </a:prstGeom>
                        </pic:spPr>
                      </pic:pic>
                    </a:graphicData>
                  </a:graphic>
                </wp:inline>
              </w:drawing>
            </w:r>
          </w:p>
          <w:p w14:paraId="3E5968D6" w14:textId="77777777" w:rsidR="009847ED" w:rsidRPr="001E3493" w:rsidRDefault="009847ED" w:rsidP="009847ED">
            <w:pPr>
              <w:spacing w:line="240" w:lineRule="auto"/>
              <w:jc w:val="center"/>
            </w:pPr>
            <w:r w:rsidRPr="001E3493">
              <w:t>Day 0</w:t>
            </w:r>
          </w:p>
        </w:tc>
        <w:tc>
          <w:tcPr>
            <w:tcW w:w="2042" w:type="dxa"/>
          </w:tcPr>
          <w:p w14:paraId="0717C245" w14:textId="77777777" w:rsidR="009847ED" w:rsidRPr="001E3493" w:rsidRDefault="009847ED" w:rsidP="009847ED">
            <w:pPr>
              <w:spacing w:line="240" w:lineRule="auto"/>
              <w:jc w:val="center"/>
            </w:pPr>
            <w:r w:rsidRPr="001E3493">
              <w:rPr>
                <w:noProof/>
              </w:rPr>
              <w:drawing>
                <wp:inline distT="0" distB="0" distL="0" distR="0" wp14:anchorId="03640FD7" wp14:editId="30C06B8C">
                  <wp:extent cx="1077272" cy="2650051"/>
                  <wp:effectExtent l="0" t="0" r="8890" b="0"/>
                  <wp:docPr id="432" name="Picture 4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2" name="Picture 432"/>
                          <pic:cNvPicPr/>
                        </pic:nvPicPr>
                        <pic:blipFill rotWithShape="1">
                          <a:blip r:embed="rId168">
                            <a:extLst>
                              <a:ext uri="{28A0092B-C50C-407E-A947-70E740481C1C}">
                                <a14:useLocalDpi xmlns:a14="http://schemas.microsoft.com/office/drawing/2010/main" val="0"/>
                              </a:ext>
                            </a:extLst>
                          </a:blip>
                          <a:srcRect l="27215" t="7330" r="3460" b="7022"/>
                          <a:stretch/>
                        </pic:blipFill>
                        <pic:spPr>
                          <a:xfrm>
                            <a:off x="0" y="0"/>
                            <a:ext cx="1077272" cy="2650051"/>
                          </a:xfrm>
                          <a:prstGeom prst="rect">
                            <a:avLst/>
                          </a:prstGeom>
                        </pic:spPr>
                      </pic:pic>
                    </a:graphicData>
                  </a:graphic>
                </wp:inline>
              </w:drawing>
            </w:r>
            <w:r w:rsidRPr="001E3493">
              <w:t>Day 7</w:t>
            </w:r>
          </w:p>
        </w:tc>
        <w:tc>
          <w:tcPr>
            <w:tcW w:w="1898" w:type="dxa"/>
          </w:tcPr>
          <w:p w14:paraId="35849374" w14:textId="77777777" w:rsidR="009847ED" w:rsidRPr="001E3493" w:rsidRDefault="009847ED" w:rsidP="009847ED">
            <w:pPr>
              <w:spacing w:line="240" w:lineRule="auto"/>
              <w:jc w:val="center"/>
            </w:pPr>
            <w:r w:rsidRPr="001E3493">
              <w:rPr>
                <w:noProof/>
              </w:rPr>
              <w:drawing>
                <wp:inline distT="0" distB="0" distL="0" distR="0" wp14:anchorId="60EA956D" wp14:editId="22735FF3">
                  <wp:extent cx="1030831" cy="2629547"/>
                  <wp:effectExtent l="0" t="0" r="0" b="0"/>
                  <wp:docPr id="433" name="Picture 4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3" name="Picture 433"/>
                          <pic:cNvPicPr/>
                        </pic:nvPicPr>
                        <pic:blipFill rotWithShape="1">
                          <a:blip r:embed="rId169">
                            <a:extLst>
                              <a:ext uri="{28A0092B-C50C-407E-A947-70E740481C1C}">
                                <a14:useLocalDpi xmlns:a14="http://schemas.microsoft.com/office/drawing/2010/main" val="0"/>
                              </a:ext>
                            </a:extLst>
                          </a:blip>
                          <a:srcRect l="12173" t="10617" r="11830" b="640"/>
                          <a:stretch/>
                        </pic:blipFill>
                        <pic:spPr>
                          <a:xfrm>
                            <a:off x="0" y="0"/>
                            <a:ext cx="1030831" cy="2629547"/>
                          </a:xfrm>
                          <a:prstGeom prst="rect">
                            <a:avLst/>
                          </a:prstGeom>
                        </pic:spPr>
                      </pic:pic>
                    </a:graphicData>
                  </a:graphic>
                </wp:inline>
              </w:drawing>
            </w:r>
          </w:p>
          <w:p w14:paraId="3A19A06F" w14:textId="77777777" w:rsidR="009847ED" w:rsidRPr="001E3493" w:rsidRDefault="009847ED" w:rsidP="009847ED">
            <w:pPr>
              <w:spacing w:line="240" w:lineRule="auto"/>
              <w:jc w:val="center"/>
            </w:pPr>
            <w:r w:rsidRPr="001E3493">
              <w:t>Day 14</w:t>
            </w:r>
          </w:p>
        </w:tc>
        <w:tc>
          <w:tcPr>
            <w:tcW w:w="2074" w:type="dxa"/>
          </w:tcPr>
          <w:p w14:paraId="042C8D42" w14:textId="77777777" w:rsidR="009847ED" w:rsidRPr="001E3493" w:rsidRDefault="009847ED" w:rsidP="009847ED">
            <w:pPr>
              <w:spacing w:line="240" w:lineRule="auto"/>
              <w:jc w:val="center"/>
            </w:pPr>
            <w:r w:rsidRPr="001E3493">
              <w:rPr>
                <w:noProof/>
              </w:rPr>
              <w:drawing>
                <wp:inline distT="0" distB="0" distL="0" distR="0" wp14:anchorId="3F34AF97" wp14:editId="6341042D">
                  <wp:extent cx="1146491" cy="2625836"/>
                  <wp:effectExtent l="0" t="0" r="0" b="3175"/>
                  <wp:docPr id="434" name="Picture 4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4" name="Picture 434"/>
                          <pic:cNvPicPr/>
                        </pic:nvPicPr>
                        <pic:blipFill rotWithShape="1">
                          <a:blip r:embed="rId170">
                            <a:extLst>
                              <a:ext uri="{28A0092B-C50C-407E-A947-70E740481C1C}">
                                <a14:useLocalDpi xmlns:a14="http://schemas.microsoft.com/office/drawing/2010/main" val="0"/>
                              </a:ext>
                            </a:extLst>
                          </a:blip>
                          <a:srcRect l="18675" t="8147" r="11100" b="15722"/>
                          <a:stretch/>
                        </pic:blipFill>
                        <pic:spPr>
                          <a:xfrm>
                            <a:off x="0" y="0"/>
                            <a:ext cx="1146491" cy="2625836"/>
                          </a:xfrm>
                          <a:prstGeom prst="rect">
                            <a:avLst/>
                          </a:prstGeom>
                        </pic:spPr>
                      </pic:pic>
                    </a:graphicData>
                  </a:graphic>
                </wp:inline>
              </w:drawing>
            </w:r>
          </w:p>
          <w:p w14:paraId="3C33C2AB" w14:textId="77777777" w:rsidR="009847ED" w:rsidRPr="001E3493" w:rsidRDefault="009847ED" w:rsidP="009847ED">
            <w:pPr>
              <w:spacing w:line="240" w:lineRule="auto"/>
              <w:jc w:val="center"/>
            </w:pPr>
            <w:r w:rsidRPr="001E3493">
              <w:t>Day 28</w:t>
            </w:r>
          </w:p>
        </w:tc>
      </w:tr>
      <w:tr w:rsidR="009847ED" w:rsidRPr="001E3493" w14:paraId="37D0DDBD" w14:textId="77777777" w:rsidTr="00363632">
        <w:trPr>
          <w:cantSplit/>
          <w:trHeight w:val="4310"/>
        </w:trPr>
        <w:tc>
          <w:tcPr>
            <w:tcW w:w="458" w:type="dxa"/>
            <w:textDirection w:val="btLr"/>
          </w:tcPr>
          <w:p w14:paraId="6358C011" w14:textId="77777777" w:rsidR="009847ED" w:rsidRPr="001E3493" w:rsidRDefault="009847ED" w:rsidP="009847ED">
            <w:pPr>
              <w:spacing w:line="240" w:lineRule="auto"/>
              <w:jc w:val="center"/>
            </w:pPr>
            <w:r w:rsidRPr="001E3493">
              <w:t>G24018</w:t>
            </w:r>
          </w:p>
        </w:tc>
        <w:tc>
          <w:tcPr>
            <w:tcW w:w="2158" w:type="dxa"/>
          </w:tcPr>
          <w:p w14:paraId="5ECD488E" w14:textId="77777777" w:rsidR="009847ED" w:rsidRPr="001E3493" w:rsidRDefault="009847ED" w:rsidP="009847ED">
            <w:pPr>
              <w:spacing w:line="240" w:lineRule="auto"/>
              <w:jc w:val="center"/>
            </w:pPr>
            <w:r w:rsidRPr="001E3493">
              <w:rPr>
                <w:noProof/>
              </w:rPr>
              <w:drawing>
                <wp:inline distT="0" distB="0" distL="0" distR="0" wp14:anchorId="504A27C2" wp14:editId="47E42F84">
                  <wp:extent cx="1224431" cy="2521964"/>
                  <wp:effectExtent l="0" t="0" r="0" b="0"/>
                  <wp:docPr id="435" name="Picture 4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5" name="Picture 435"/>
                          <pic:cNvPicPr/>
                        </pic:nvPicPr>
                        <pic:blipFill rotWithShape="1">
                          <a:blip r:embed="rId171">
                            <a:extLst>
                              <a:ext uri="{28A0092B-C50C-407E-A947-70E740481C1C}">
                                <a14:useLocalDpi xmlns:a14="http://schemas.microsoft.com/office/drawing/2010/main" val="0"/>
                              </a:ext>
                            </a:extLst>
                          </a:blip>
                          <a:srcRect l="2409" t="14715" r="-2409" b="2439"/>
                          <a:stretch/>
                        </pic:blipFill>
                        <pic:spPr>
                          <a:xfrm>
                            <a:off x="0" y="0"/>
                            <a:ext cx="1224431" cy="2521964"/>
                          </a:xfrm>
                          <a:prstGeom prst="rect">
                            <a:avLst/>
                          </a:prstGeom>
                        </pic:spPr>
                      </pic:pic>
                    </a:graphicData>
                  </a:graphic>
                </wp:inline>
              </w:drawing>
            </w:r>
          </w:p>
          <w:p w14:paraId="04655D82" w14:textId="77777777" w:rsidR="009847ED" w:rsidRPr="001E3493" w:rsidRDefault="009847ED" w:rsidP="009847ED">
            <w:pPr>
              <w:spacing w:line="240" w:lineRule="auto"/>
              <w:jc w:val="center"/>
            </w:pPr>
            <w:r w:rsidRPr="001E3493">
              <w:t>Day 42</w:t>
            </w:r>
          </w:p>
        </w:tc>
        <w:tc>
          <w:tcPr>
            <w:tcW w:w="2042" w:type="dxa"/>
          </w:tcPr>
          <w:p w14:paraId="3FC1099C" w14:textId="77777777" w:rsidR="009847ED" w:rsidRPr="001E3493" w:rsidRDefault="009847ED" w:rsidP="009847ED">
            <w:pPr>
              <w:spacing w:line="240" w:lineRule="auto"/>
              <w:jc w:val="center"/>
            </w:pPr>
            <w:r w:rsidRPr="001E3493">
              <w:rPr>
                <w:noProof/>
              </w:rPr>
              <w:drawing>
                <wp:inline distT="0" distB="0" distL="0" distR="0" wp14:anchorId="17FFC654" wp14:editId="4A684328">
                  <wp:extent cx="1226250" cy="2521585"/>
                  <wp:effectExtent l="0" t="0" r="0" b="0"/>
                  <wp:docPr id="436" name="Picture 4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6" name="Picture 436"/>
                          <pic:cNvPicPr/>
                        </pic:nvPicPr>
                        <pic:blipFill rotWithShape="1">
                          <a:blip r:embed="rId172">
                            <a:extLst>
                              <a:ext uri="{28A0092B-C50C-407E-A947-70E740481C1C}">
                                <a14:useLocalDpi xmlns:a14="http://schemas.microsoft.com/office/drawing/2010/main" val="0"/>
                              </a:ext>
                            </a:extLst>
                          </a:blip>
                          <a:srcRect l="4750" b="4750"/>
                          <a:stretch/>
                        </pic:blipFill>
                        <pic:spPr>
                          <a:xfrm>
                            <a:off x="0" y="0"/>
                            <a:ext cx="1233914" cy="2537346"/>
                          </a:xfrm>
                          <a:prstGeom prst="rect">
                            <a:avLst/>
                          </a:prstGeom>
                        </pic:spPr>
                      </pic:pic>
                    </a:graphicData>
                  </a:graphic>
                </wp:inline>
              </w:drawing>
            </w:r>
          </w:p>
          <w:p w14:paraId="6B9A8727" w14:textId="77777777" w:rsidR="009847ED" w:rsidRPr="001E3493" w:rsidRDefault="009847ED" w:rsidP="009847ED">
            <w:pPr>
              <w:spacing w:line="240" w:lineRule="auto"/>
              <w:jc w:val="center"/>
            </w:pPr>
            <w:r w:rsidRPr="001E3493">
              <w:t>Day 56</w:t>
            </w:r>
          </w:p>
        </w:tc>
        <w:tc>
          <w:tcPr>
            <w:tcW w:w="1898" w:type="dxa"/>
          </w:tcPr>
          <w:p w14:paraId="223FC913" w14:textId="77777777" w:rsidR="009847ED" w:rsidRPr="001E3493" w:rsidRDefault="009847ED" w:rsidP="009847ED">
            <w:pPr>
              <w:spacing w:line="240" w:lineRule="auto"/>
              <w:jc w:val="center"/>
            </w:pPr>
            <w:r w:rsidRPr="001E3493">
              <w:rPr>
                <w:noProof/>
              </w:rPr>
              <w:drawing>
                <wp:inline distT="0" distB="0" distL="0" distR="0" wp14:anchorId="1CE529AE" wp14:editId="1E7CAB04">
                  <wp:extent cx="1279867" cy="2524986"/>
                  <wp:effectExtent l="0" t="0" r="0" b="8890"/>
                  <wp:docPr id="437" name="Picture 4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7" name="Picture 437"/>
                          <pic:cNvPicPr/>
                        </pic:nvPicPr>
                        <pic:blipFill rotWithShape="1">
                          <a:blip r:embed="rId173">
                            <a:extLst>
                              <a:ext uri="{28A0092B-C50C-407E-A947-70E740481C1C}">
                                <a14:useLocalDpi xmlns:a14="http://schemas.microsoft.com/office/drawing/2010/main" val="0"/>
                              </a:ext>
                            </a:extLst>
                          </a:blip>
                          <a:srcRect t="4212" r="-4195" b="17"/>
                          <a:stretch/>
                        </pic:blipFill>
                        <pic:spPr>
                          <a:xfrm>
                            <a:off x="0" y="0"/>
                            <a:ext cx="1279867" cy="2524986"/>
                          </a:xfrm>
                          <a:prstGeom prst="rect">
                            <a:avLst/>
                          </a:prstGeom>
                        </pic:spPr>
                      </pic:pic>
                    </a:graphicData>
                  </a:graphic>
                </wp:inline>
              </w:drawing>
            </w:r>
          </w:p>
          <w:p w14:paraId="04119295" w14:textId="77777777" w:rsidR="009847ED" w:rsidRPr="001E3493" w:rsidRDefault="009847ED" w:rsidP="009847ED">
            <w:pPr>
              <w:spacing w:line="240" w:lineRule="auto"/>
              <w:jc w:val="center"/>
            </w:pPr>
            <w:r w:rsidRPr="001E3493">
              <w:t>Day 70</w:t>
            </w:r>
          </w:p>
        </w:tc>
        <w:tc>
          <w:tcPr>
            <w:tcW w:w="2074" w:type="dxa"/>
          </w:tcPr>
          <w:p w14:paraId="313105D8" w14:textId="77777777" w:rsidR="009847ED" w:rsidRPr="001E3493" w:rsidRDefault="009847ED" w:rsidP="009847ED">
            <w:pPr>
              <w:spacing w:line="240" w:lineRule="auto"/>
              <w:jc w:val="center"/>
            </w:pPr>
            <w:r w:rsidRPr="001E3493">
              <w:rPr>
                <w:noProof/>
              </w:rPr>
              <w:drawing>
                <wp:inline distT="0" distB="0" distL="0" distR="0" wp14:anchorId="2FB971C6" wp14:editId="784E910B">
                  <wp:extent cx="1337873" cy="2525161"/>
                  <wp:effectExtent l="0" t="0" r="0" b="0"/>
                  <wp:docPr id="438" name="Picture 4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8" name="Picture 438"/>
                          <pic:cNvPicPr/>
                        </pic:nvPicPr>
                        <pic:blipFill rotWithShape="1">
                          <a:blip r:embed="rId174">
                            <a:extLst>
                              <a:ext uri="{28A0092B-C50C-407E-A947-70E740481C1C}">
                                <a14:useLocalDpi xmlns:a14="http://schemas.microsoft.com/office/drawing/2010/main" val="0"/>
                              </a:ext>
                            </a:extLst>
                          </a:blip>
                          <a:srcRect t="6345" r="-6975" b="-630"/>
                          <a:stretch/>
                        </pic:blipFill>
                        <pic:spPr>
                          <a:xfrm>
                            <a:off x="0" y="0"/>
                            <a:ext cx="1337873" cy="2525161"/>
                          </a:xfrm>
                          <a:prstGeom prst="rect">
                            <a:avLst/>
                          </a:prstGeom>
                        </pic:spPr>
                      </pic:pic>
                    </a:graphicData>
                  </a:graphic>
                </wp:inline>
              </w:drawing>
            </w:r>
          </w:p>
          <w:p w14:paraId="40B9ED49" w14:textId="77777777" w:rsidR="009847ED" w:rsidRPr="001E3493" w:rsidRDefault="009847ED" w:rsidP="009847ED">
            <w:pPr>
              <w:spacing w:line="240" w:lineRule="auto"/>
              <w:jc w:val="center"/>
            </w:pPr>
            <w:r w:rsidRPr="001E3493">
              <w:t>Day 84</w:t>
            </w:r>
          </w:p>
        </w:tc>
      </w:tr>
    </w:tbl>
    <w:p w14:paraId="21A1B1D7" w14:textId="77777777" w:rsidR="00D60D83" w:rsidRDefault="00D60D83" w:rsidP="00F2250C"/>
    <w:p w14:paraId="1C429356" w14:textId="77777777" w:rsidR="003377A0" w:rsidRDefault="003377A0" w:rsidP="007536DB"/>
    <w:p w14:paraId="580E8465" w14:textId="77777777" w:rsidR="00363632" w:rsidRDefault="00363632" w:rsidP="007536DB"/>
    <w:p w14:paraId="723A06D3" w14:textId="77777777" w:rsidR="00363632" w:rsidRPr="001E3493" w:rsidRDefault="00363632" w:rsidP="007536DB"/>
    <w:p w14:paraId="37EB1907" w14:textId="0FA90BA6" w:rsidR="00F308E1" w:rsidRDefault="00F308E1" w:rsidP="00F308E1">
      <w:bookmarkStart w:id="130" w:name="_Toc195707680"/>
      <w:r>
        <w:lastRenderedPageBreak/>
        <w:t xml:space="preserve">Table </w:t>
      </w:r>
      <w:r>
        <w:fldChar w:fldCharType="begin"/>
      </w:r>
      <w:r>
        <w:instrText xml:space="preserve"> SEQ Table \* ARABIC </w:instrText>
      </w:r>
      <w:r>
        <w:fldChar w:fldCharType="separate"/>
      </w:r>
      <w:r w:rsidR="00056F45">
        <w:rPr>
          <w:noProof/>
        </w:rPr>
        <w:t>28</w:t>
      </w:r>
      <w:r>
        <w:fldChar w:fldCharType="end"/>
      </w:r>
      <w:r>
        <w:t xml:space="preserve">: </w:t>
      </w:r>
      <w:r w:rsidRPr="001E3493">
        <w:t>Radiographic findings NS</w:t>
      </w:r>
      <w:bookmarkEnd w:id="130"/>
    </w:p>
    <w:tbl>
      <w:tblPr>
        <w:tblStyle w:val="TableGrid"/>
        <w:tblW w:w="0" w:type="auto"/>
        <w:tblLook w:val="04A0" w:firstRow="1" w:lastRow="0" w:firstColumn="1" w:lastColumn="0" w:noHBand="0" w:noVBand="1"/>
      </w:tblPr>
      <w:tblGrid>
        <w:gridCol w:w="481"/>
        <w:gridCol w:w="1873"/>
        <w:gridCol w:w="2083"/>
        <w:gridCol w:w="2028"/>
        <w:gridCol w:w="2165"/>
      </w:tblGrid>
      <w:tr w:rsidR="0023524D" w:rsidRPr="001E3493" w14:paraId="130FFA4E" w14:textId="77777777" w:rsidTr="00F308E1">
        <w:trPr>
          <w:cantSplit/>
          <w:trHeight w:val="646"/>
        </w:trPr>
        <w:tc>
          <w:tcPr>
            <w:tcW w:w="455" w:type="dxa"/>
            <w:textDirection w:val="btLr"/>
          </w:tcPr>
          <w:p w14:paraId="05B8D836" w14:textId="77777777" w:rsidR="0023524D" w:rsidRPr="001E3493" w:rsidRDefault="0023524D" w:rsidP="003377A0">
            <w:pPr>
              <w:spacing w:line="240" w:lineRule="auto"/>
              <w:jc w:val="center"/>
            </w:pPr>
            <w:r w:rsidRPr="001E3493">
              <w:t>G24007</w:t>
            </w:r>
          </w:p>
        </w:tc>
        <w:tc>
          <w:tcPr>
            <w:tcW w:w="2132" w:type="dxa"/>
          </w:tcPr>
          <w:p w14:paraId="1F4B4711" w14:textId="77777777" w:rsidR="0023524D" w:rsidRPr="001E3493" w:rsidRDefault="0023524D" w:rsidP="003377A0">
            <w:pPr>
              <w:spacing w:line="240" w:lineRule="auto"/>
              <w:jc w:val="center"/>
            </w:pPr>
            <w:r w:rsidRPr="001E3493">
              <w:rPr>
                <w:noProof/>
              </w:rPr>
              <w:drawing>
                <wp:inline distT="0" distB="0" distL="0" distR="0" wp14:anchorId="791F4436" wp14:editId="3F88B724">
                  <wp:extent cx="1149227" cy="2636767"/>
                  <wp:effectExtent l="0" t="0" r="0" b="0"/>
                  <wp:docPr id="351" name="Picture 3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1" name="Picture 351"/>
                          <pic:cNvPicPr/>
                        </pic:nvPicPr>
                        <pic:blipFill rotWithShape="1">
                          <a:blip r:embed="rId175">
                            <a:extLst>
                              <a:ext uri="{28A0092B-C50C-407E-A947-70E740481C1C}">
                                <a14:useLocalDpi xmlns:a14="http://schemas.microsoft.com/office/drawing/2010/main" val="0"/>
                              </a:ext>
                            </a:extLst>
                          </a:blip>
                          <a:srcRect l="8282" t="328" r="3764" b="11717"/>
                          <a:stretch/>
                        </pic:blipFill>
                        <pic:spPr>
                          <a:xfrm>
                            <a:off x="0" y="0"/>
                            <a:ext cx="1154228" cy="2648242"/>
                          </a:xfrm>
                          <a:prstGeom prst="rect">
                            <a:avLst/>
                          </a:prstGeom>
                        </pic:spPr>
                      </pic:pic>
                    </a:graphicData>
                  </a:graphic>
                </wp:inline>
              </w:drawing>
            </w:r>
          </w:p>
          <w:p w14:paraId="25F21A8A" w14:textId="77777777" w:rsidR="0023524D" w:rsidRPr="001E3493" w:rsidRDefault="0023524D" w:rsidP="003377A0">
            <w:pPr>
              <w:spacing w:line="240" w:lineRule="auto"/>
              <w:jc w:val="center"/>
            </w:pPr>
            <w:r w:rsidRPr="001E3493">
              <w:t>Day 0</w:t>
            </w:r>
          </w:p>
        </w:tc>
        <w:tc>
          <w:tcPr>
            <w:tcW w:w="2012" w:type="dxa"/>
          </w:tcPr>
          <w:p w14:paraId="53F0DEEC" w14:textId="77777777" w:rsidR="0023524D" w:rsidRPr="001E3493" w:rsidRDefault="0023524D" w:rsidP="003377A0">
            <w:pPr>
              <w:spacing w:line="240" w:lineRule="auto"/>
              <w:jc w:val="center"/>
            </w:pPr>
            <w:r w:rsidRPr="001E3493">
              <w:rPr>
                <w:noProof/>
              </w:rPr>
              <w:drawing>
                <wp:inline distT="0" distB="0" distL="0" distR="0" wp14:anchorId="7AE6ACBA" wp14:editId="7E7D54CD">
                  <wp:extent cx="1071716" cy="2636382"/>
                  <wp:effectExtent l="0" t="0" r="0" b="0"/>
                  <wp:docPr id="352" name="Picture 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2" name="Picture 352"/>
                          <pic:cNvPicPr/>
                        </pic:nvPicPr>
                        <pic:blipFill rotWithShape="1">
                          <a:blip r:embed="rId176">
                            <a:extLst>
                              <a:ext uri="{28A0092B-C50C-407E-A947-70E740481C1C}">
                                <a14:useLocalDpi xmlns:a14="http://schemas.microsoft.com/office/drawing/2010/main" val="0"/>
                              </a:ext>
                            </a:extLst>
                          </a:blip>
                          <a:srcRect l="2617" t="-336" r="7430" b="10382"/>
                          <a:stretch/>
                        </pic:blipFill>
                        <pic:spPr>
                          <a:xfrm>
                            <a:off x="0" y="0"/>
                            <a:ext cx="1077272" cy="2650051"/>
                          </a:xfrm>
                          <a:prstGeom prst="rect">
                            <a:avLst/>
                          </a:prstGeom>
                        </pic:spPr>
                      </pic:pic>
                    </a:graphicData>
                  </a:graphic>
                </wp:inline>
              </w:drawing>
            </w:r>
            <w:r w:rsidRPr="001E3493">
              <w:t>Day 7</w:t>
            </w:r>
          </w:p>
        </w:tc>
        <w:tc>
          <w:tcPr>
            <w:tcW w:w="1978" w:type="dxa"/>
          </w:tcPr>
          <w:p w14:paraId="5AA4E5D0" w14:textId="77777777" w:rsidR="0023524D" w:rsidRPr="001E3493" w:rsidRDefault="0023524D" w:rsidP="003377A0">
            <w:pPr>
              <w:spacing w:line="240" w:lineRule="auto"/>
              <w:jc w:val="center"/>
            </w:pPr>
            <w:r w:rsidRPr="001E3493">
              <w:rPr>
                <w:noProof/>
              </w:rPr>
              <w:drawing>
                <wp:inline distT="0" distB="0" distL="0" distR="0" wp14:anchorId="292B38C8" wp14:editId="7A2E1151">
                  <wp:extent cx="1030831" cy="2629547"/>
                  <wp:effectExtent l="0" t="0" r="0" b="0"/>
                  <wp:docPr id="353" name="Picture 3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3" name="Picture 353"/>
                          <pic:cNvPicPr/>
                        </pic:nvPicPr>
                        <pic:blipFill rotWithShape="1">
                          <a:blip r:embed="rId177">
                            <a:extLst>
                              <a:ext uri="{28A0092B-C50C-407E-A947-70E740481C1C}">
                                <a14:useLocalDpi xmlns:a14="http://schemas.microsoft.com/office/drawing/2010/main" val="0"/>
                              </a:ext>
                            </a:extLst>
                          </a:blip>
                          <a:srcRect l="2659" t="-347" r="4432" b="7438"/>
                          <a:stretch/>
                        </pic:blipFill>
                        <pic:spPr>
                          <a:xfrm>
                            <a:off x="0" y="0"/>
                            <a:ext cx="1030831" cy="2629547"/>
                          </a:xfrm>
                          <a:prstGeom prst="rect">
                            <a:avLst/>
                          </a:prstGeom>
                        </pic:spPr>
                      </pic:pic>
                    </a:graphicData>
                  </a:graphic>
                </wp:inline>
              </w:drawing>
            </w:r>
          </w:p>
          <w:p w14:paraId="031153DA" w14:textId="77777777" w:rsidR="0023524D" w:rsidRPr="001E3493" w:rsidRDefault="0023524D" w:rsidP="003377A0">
            <w:pPr>
              <w:spacing w:line="240" w:lineRule="auto"/>
              <w:jc w:val="center"/>
            </w:pPr>
            <w:r w:rsidRPr="001E3493">
              <w:t>Day 14</w:t>
            </w:r>
          </w:p>
        </w:tc>
        <w:tc>
          <w:tcPr>
            <w:tcW w:w="2053" w:type="dxa"/>
          </w:tcPr>
          <w:p w14:paraId="4ACA8C44" w14:textId="77777777" w:rsidR="0023524D" w:rsidRPr="001E3493" w:rsidRDefault="0023524D" w:rsidP="003377A0">
            <w:pPr>
              <w:spacing w:line="240" w:lineRule="auto"/>
              <w:jc w:val="center"/>
            </w:pPr>
            <w:r w:rsidRPr="001E3493">
              <w:rPr>
                <w:noProof/>
              </w:rPr>
              <w:drawing>
                <wp:inline distT="0" distB="0" distL="0" distR="0" wp14:anchorId="545B4743" wp14:editId="4CC9B27A">
                  <wp:extent cx="1146491" cy="2625836"/>
                  <wp:effectExtent l="0" t="0" r="0" b="3175"/>
                  <wp:docPr id="354" name="Picture 3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4" name="Picture 354"/>
                          <pic:cNvPicPr/>
                        </pic:nvPicPr>
                        <pic:blipFill rotWithShape="1">
                          <a:blip r:embed="rId178">
                            <a:extLst>
                              <a:ext uri="{28A0092B-C50C-407E-A947-70E740481C1C}">
                                <a14:useLocalDpi xmlns:a14="http://schemas.microsoft.com/office/drawing/2010/main" val="0"/>
                              </a:ext>
                            </a:extLst>
                          </a:blip>
                          <a:srcRect l="2887" t="945" r="12989" b="14931"/>
                          <a:stretch/>
                        </pic:blipFill>
                        <pic:spPr>
                          <a:xfrm>
                            <a:off x="0" y="0"/>
                            <a:ext cx="1146491" cy="2625836"/>
                          </a:xfrm>
                          <a:prstGeom prst="rect">
                            <a:avLst/>
                          </a:prstGeom>
                        </pic:spPr>
                      </pic:pic>
                    </a:graphicData>
                  </a:graphic>
                </wp:inline>
              </w:drawing>
            </w:r>
          </w:p>
          <w:p w14:paraId="5773DDC7" w14:textId="77777777" w:rsidR="0023524D" w:rsidRPr="001E3493" w:rsidRDefault="0023524D" w:rsidP="003377A0">
            <w:pPr>
              <w:spacing w:line="240" w:lineRule="auto"/>
              <w:jc w:val="center"/>
            </w:pPr>
            <w:r w:rsidRPr="001E3493">
              <w:t>Day 28</w:t>
            </w:r>
          </w:p>
        </w:tc>
      </w:tr>
      <w:tr w:rsidR="0023524D" w:rsidRPr="001E3493" w14:paraId="457DB99C" w14:textId="77777777" w:rsidTr="00122902">
        <w:trPr>
          <w:cantSplit/>
          <w:trHeight w:val="5093"/>
        </w:trPr>
        <w:tc>
          <w:tcPr>
            <w:tcW w:w="455" w:type="dxa"/>
            <w:textDirection w:val="btLr"/>
          </w:tcPr>
          <w:p w14:paraId="67024219" w14:textId="77777777" w:rsidR="0023524D" w:rsidRPr="001E3493" w:rsidRDefault="0023524D" w:rsidP="003377A0">
            <w:pPr>
              <w:spacing w:line="240" w:lineRule="auto"/>
              <w:jc w:val="center"/>
            </w:pPr>
            <w:r w:rsidRPr="001E3493">
              <w:t>G24007</w:t>
            </w:r>
          </w:p>
        </w:tc>
        <w:tc>
          <w:tcPr>
            <w:tcW w:w="2132" w:type="dxa"/>
          </w:tcPr>
          <w:p w14:paraId="5CAEA906" w14:textId="77777777" w:rsidR="0023524D" w:rsidRPr="001E3493" w:rsidRDefault="0023524D" w:rsidP="003377A0">
            <w:pPr>
              <w:spacing w:line="240" w:lineRule="auto"/>
              <w:jc w:val="center"/>
            </w:pPr>
            <w:r w:rsidRPr="001E3493">
              <w:rPr>
                <w:noProof/>
              </w:rPr>
              <w:drawing>
                <wp:inline distT="0" distB="0" distL="0" distR="0" wp14:anchorId="70D0C3B1" wp14:editId="13F0412F">
                  <wp:extent cx="1150374" cy="2768698"/>
                  <wp:effectExtent l="0" t="0" r="0" b="0"/>
                  <wp:docPr id="355" name="Picture 3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5" name="Picture 355"/>
                          <pic:cNvPicPr/>
                        </pic:nvPicPr>
                        <pic:blipFill rotWithShape="1">
                          <a:blip r:embed="rId179">
                            <a:extLst>
                              <a:ext uri="{28A0092B-C50C-407E-A947-70E740481C1C}">
                                <a14:useLocalDpi xmlns:a14="http://schemas.microsoft.com/office/drawing/2010/main" val="0"/>
                              </a:ext>
                            </a:extLst>
                          </a:blip>
                          <a:srcRect l="11368" b="11367"/>
                          <a:stretch/>
                        </pic:blipFill>
                        <pic:spPr>
                          <a:xfrm>
                            <a:off x="0" y="0"/>
                            <a:ext cx="1154751" cy="2779234"/>
                          </a:xfrm>
                          <a:prstGeom prst="rect">
                            <a:avLst/>
                          </a:prstGeom>
                        </pic:spPr>
                      </pic:pic>
                    </a:graphicData>
                  </a:graphic>
                </wp:inline>
              </w:drawing>
            </w:r>
          </w:p>
          <w:p w14:paraId="33973342" w14:textId="77777777" w:rsidR="0023524D" w:rsidRPr="001E3493" w:rsidRDefault="0023524D" w:rsidP="003377A0">
            <w:pPr>
              <w:spacing w:line="240" w:lineRule="auto"/>
              <w:jc w:val="center"/>
            </w:pPr>
            <w:r w:rsidRPr="001E3493">
              <w:t>Day 42</w:t>
            </w:r>
          </w:p>
        </w:tc>
        <w:tc>
          <w:tcPr>
            <w:tcW w:w="2012" w:type="dxa"/>
          </w:tcPr>
          <w:p w14:paraId="4A9629EA" w14:textId="77777777" w:rsidR="0023524D" w:rsidRPr="001E3493" w:rsidRDefault="0023524D" w:rsidP="003377A0">
            <w:pPr>
              <w:spacing w:line="240" w:lineRule="auto"/>
              <w:jc w:val="center"/>
            </w:pPr>
            <w:r w:rsidRPr="001E3493">
              <w:rPr>
                <w:noProof/>
              </w:rPr>
              <w:drawing>
                <wp:inline distT="0" distB="0" distL="0" distR="0" wp14:anchorId="03016080" wp14:editId="66DFB95B">
                  <wp:extent cx="1286810" cy="2753032"/>
                  <wp:effectExtent l="0" t="0" r="8890" b="0"/>
                  <wp:docPr id="356" name="Picture 3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6" name="Picture 356"/>
                          <pic:cNvPicPr/>
                        </pic:nvPicPr>
                        <pic:blipFill>
                          <a:blip r:embed="rId180">
                            <a:extLst>
                              <a:ext uri="{28A0092B-C50C-407E-A947-70E740481C1C}">
                                <a14:useLocalDpi xmlns:a14="http://schemas.microsoft.com/office/drawing/2010/main" val="0"/>
                              </a:ext>
                            </a:extLst>
                          </a:blip>
                          <a:stretch>
                            <a:fillRect/>
                          </a:stretch>
                        </pic:blipFill>
                        <pic:spPr>
                          <a:xfrm>
                            <a:off x="0" y="0"/>
                            <a:ext cx="1289220" cy="2758187"/>
                          </a:xfrm>
                          <a:prstGeom prst="rect">
                            <a:avLst/>
                          </a:prstGeom>
                        </pic:spPr>
                      </pic:pic>
                    </a:graphicData>
                  </a:graphic>
                </wp:inline>
              </w:drawing>
            </w:r>
          </w:p>
          <w:p w14:paraId="7DD2E606" w14:textId="77777777" w:rsidR="0023524D" w:rsidRPr="001E3493" w:rsidRDefault="0023524D" w:rsidP="003377A0">
            <w:pPr>
              <w:spacing w:line="240" w:lineRule="auto"/>
              <w:jc w:val="center"/>
            </w:pPr>
            <w:r w:rsidRPr="001E3493">
              <w:t>Day 56</w:t>
            </w:r>
          </w:p>
        </w:tc>
        <w:tc>
          <w:tcPr>
            <w:tcW w:w="1978" w:type="dxa"/>
          </w:tcPr>
          <w:p w14:paraId="1ECF633A" w14:textId="77777777" w:rsidR="0023524D" w:rsidRPr="001E3493" w:rsidRDefault="0023524D" w:rsidP="003377A0">
            <w:pPr>
              <w:spacing w:line="240" w:lineRule="auto"/>
              <w:jc w:val="center"/>
            </w:pPr>
            <w:r w:rsidRPr="001E3493">
              <w:rPr>
                <w:noProof/>
              </w:rPr>
              <w:drawing>
                <wp:inline distT="0" distB="0" distL="0" distR="0" wp14:anchorId="2FD6D45E" wp14:editId="5F9DF1BD">
                  <wp:extent cx="1250437" cy="2754678"/>
                  <wp:effectExtent l="0" t="0" r="6985" b="7620"/>
                  <wp:docPr id="357" name="Picture 3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7" name="Picture 357"/>
                          <pic:cNvPicPr/>
                        </pic:nvPicPr>
                        <pic:blipFill rotWithShape="1">
                          <a:blip r:embed="rId181">
                            <a:extLst>
                              <a:ext uri="{28A0092B-C50C-407E-A947-70E740481C1C}">
                                <a14:useLocalDpi xmlns:a14="http://schemas.microsoft.com/office/drawing/2010/main" val="0"/>
                              </a:ext>
                            </a:extLst>
                          </a:blip>
                          <a:srcRect l="6758" t="4012" r="-2253" b="492"/>
                          <a:stretch/>
                        </pic:blipFill>
                        <pic:spPr>
                          <a:xfrm>
                            <a:off x="0" y="0"/>
                            <a:ext cx="1250437" cy="2754678"/>
                          </a:xfrm>
                          <a:prstGeom prst="rect">
                            <a:avLst/>
                          </a:prstGeom>
                        </pic:spPr>
                      </pic:pic>
                    </a:graphicData>
                  </a:graphic>
                </wp:inline>
              </w:drawing>
            </w:r>
          </w:p>
          <w:p w14:paraId="151E630B" w14:textId="77777777" w:rsidR="0023524D" w:rsidRPr="001E3493" w:rsidRDefault="0023524D" w:rsidP="003377A0">
            <w:pPr>
              <w:spacing w:line="240" w:lineRule="auto"/>
              <w:jc w:val="center"/>
            </w:pPr>
            <w:r w:rsidRPr="001E3493">
              <w:t>Day 70</w:t>
            </w:r>
          </w:p>
        </w:tc>
        <w:tc>
          <w:tcPr>
            <w:tcW w:w="2053" w:type="dxa"/>
          </w:tcPr>
          <w:p w14:paraId="49CA4E99" w14:textId="77777777" w:rsidR="0023524D" w:rsidRPr="001E3493" w:rsidRDefault="0023524D" w:rsidP="003377A0">
            <w:pPr>
              <w:spacing w:line="240" w:lineRule="auto"/>
              <w:jc w:val="center"/>
            </w:pPr>
            <w:r w:rsidRPr="001E3493">
              <w:rPr>
                <w:noProof/>
              </w:rPr>
              <w:drawing>
                <wp:inline distT="0" distB="0" distL="0" distR="0" wp14:anchorId="494FC676" wp14:editId="147D7ECD">
                  <wp:extent cx="1351362" cy="2758513"/>
                  <wp:effectExtent l="0" t="0" r="1270" b="3810"/>
                  <wp:docPr id="358" name="Picture 3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8" name="Picture 358"/>
                          <pic:cNvPicPr/>
                        </pic:nvPicPr>
                        <pic:blipFill rotWithShape="1">
                          <a:blip r:embed="rId182">
                            <a:extLst>
                              <a:ext uri="{28A0092B-C50C-407E-A947-70E740481C1C}">
                                <a14:useLocalDpi xmlns:a14="http://schemas.microsoft.com/office/drawing/2010/main" val="0"/>
                              </a:ext>
                            </a:extLst>
                          </a:blip>
                          <a:srcRect l="14249" t="7853" r="4156" b="10552"/>
                          <a:stretch/>
                        </pic:blipFill>
                        <pic:spPr>
                          <a:xfrm>
                            <a:off x="0" y="0"/>
                            <a:ext cx="1353825" cy="2763541"/>
                          </a:xfrm>
                          <a:prstGeom prst="rect">
                            <a:avLst/>
                          </a:prstGeom>
                        </pic:spPr>
                      </pic:pic>
                    </a:graphicData>
                  </a:graphic>
                </wp:inline>
              </w:drawing>
            </w:r>
          </w:p>
          <w:p w14:paraId="713626DC" w14:textId="77777777" w:rsidR="0023524D" w:rsidRPr="001E3493" w:rsidRDefault="0023524D" w:rsidP="003377A0">
            <w:pPr>
              <w:spacing w:line="240" w:lineRule="auto"/>
              <w:jc w:val="center"/>
            </w:pPr>
            <w:r w:rsidRPr="001E3493">
              <w:t>Day 84</w:t>
            </w:r>
          </w:p>
        </w:tc>
      </w:tr>
    </w:tbl>
    <w:p w14:paraId="63F8410C" w14:textId="77777777" w:rsidR="00363632" w:rsidRDefault="00363632"/>
    <w:p w14:paraId="61EFC1D1" w14:textId="77777777" w:rsidR="00363632" w:rsidRDefault="00363632"/>
    <w:p w14:paraId="7166F570" w14:textId="77777777" w:rsidR="00363632" w:rsidRDefault="00363632"/>
    <w:p w14:paraId="35D89F10" w14:textId="77777777" w:rsidR="00363632" w:rsidRDefault="00363632"/>
    <w:p w14:paraId="069048B8" w14:textId="54993A5F" w:rsidR="00363632" w:rsidRDefault="00363632">
      <w:r>
        <w:lastRenderedPageBreak/>
        <w:t>Table 28 Continued</w:t>
      </w:r>
    </w:p>
    <w:tbl>
      <w:tblPr>
        <w:tblStyle w:val="TableGrid"/>
        <w:tblW w:w="0" w:type="auto"/>
        <w:tblLook w:val="04A0" w:firstRow="1" w:lastRow="0" w:firstColumn="1" w:lastColumn="0" w:noHBand="0" w:noVBand="1"/>
      </w:tblPr>
      <w:tblGrid>
        <w:gridCol w:w="487"/>
        <w:gridCol w:w="2023"/>
        <w:gridCol w:w="2011"/>
        <w:gridCol w:w="2064"/>
        <w:gridCol w:w="2045"/>
      </w:tblGrid>
      <w:tr w:rsidR="0023524D" w:rsidRPr="001E3493" w14:paraId="7A638B96" w14:textId="77777777" w:rsidTr="00122902">
        <w:trPr>
          <w:cantSplit/>
          <w:trHeight w:val="5120"/>
        </w:trPr>
        <w:tc>
          <w:tcPr>
            <w:tcW w:w="455" w:type="dxa"/>
            <w:textDirection w:val="btLr"/>
          </w:tcPr>
          <w:p w14:paraId="034680E6" w14:textId="77777777" w:rsidR="0023524D" w:rsidRPr="001E3493" w:rsidRDefault="0023524D" w:rsidP="003377A0">
            <w:pPr>
              <w:spacing w:line="240" w:lineRule="auto"/>
              <w:jc w:val="center"/>
            </w:pPr>
            <w:r w:rsidRPr="001E3493">
              <w:t>G24008</w:t>
            </w:r>
          </w:p>
        </w:tc>
        <w:tc>
          <w:tcPr>
            <w:tcW w:w="2132" w:type="dxa"/>
          </w:tcPr>
          <w:p w14:paraId="42CBA842" w14:textId="77777777" w:rsidR="0023524D" w:rsidRPr="001E3493" w:rsidRDefault="0023524D" w:rsidP="003377A0">
            <w:pPr>
              <w:spacing w:line="240" w:lineRule="auto"/>
              <w:jc w:val="center"/>
            </w:pPr>
            <w:r w:rsidRPr="001E3493">
              <w:rPr>
                <w:noProof/>
              </w:rPr>
              <w:drawing>
                <wp:inline distT="0" distB="0" distL="0" distR="0" wp14:anchorId="2D764176" wp14:editId="2CBA0E2E">
                  <wp:extent cx="1176887" cy="2630343"/>
                  <wp:effectExtent l="0" t="0" r="4445" b="0"/>
                  <wp:docPr id="359" name="Picture 3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9" name="Picture 359"/>
                          <pic:cNvPicPr/>
                        </pic:nvPicPr>
                        <pic:blipFill rotWithShape="1">
                          <a:blip r:embed="rId183">
                            <a:extLst>
                              <a:ext uri="{28A0092B-C50C-407E-A947-70E740481C1C}">
                                <a14:useLocalDpi xmlns:a14="http://schemas.microsoft.com/office/drawing/2010/main" val="0"/>
                              </a:ext>
                            </a:extLst>
                          </a:blip>
                          <a:srcRect l="11039" t="8673" r="11252" b="8461"/>
                          <a:stretch/>
                        </pic:blipFill>
                        <pic:spPr>
                          <a:xfrm>
                            <a:off x="0" y="0"/>
                            <a:ext cx="1176887" cy="2630343"/>
                          </a:xfrm>
                          <a:prstGeom prst="rect">
                            <a:avLst/>
                          </a:prstGeom>
                        </pic:spPr>
                      </pic:pic>
                    </a:graphicData>
                  </a:graphic>
                </wp:inline>
              </w:drawing>
            </w:r>
          </w:p>
          <w:p w14:paraId="1A02C85E" w14:textId="77777777" w:rsidR="0023524D" w:rsidRPr="001E3493" w:rsidRDefault="0023524D" w:rsidP="003377A0">
            <w:pPr>
              <w:spacing w:line="240" w:lineRule="auto"/>
              <w:jc w:val="center"/>
            </w:pPr>
            <w:r w:rsidRPr="001E3493">
              <w:t>Day 0</w:t>
            </w:r>
          </w:p>
        </w:tc>
        <w:tc>
          <w:tcPr>
            <w:tcW w:w="2012" w:type="dxa"/>
          </w:tcPr>
          <w:p w14:paraId="77CD8733" w14:textId="77777777" w:rsidR="0023524D" w:rsidRPr="001E3493" w:rsidRDefault="0023524D" w:rsidP="003377A0">
            <w:pPr>
              <w:spacing w:line="240" w:lineRule="auto"/>
              <w:jc w:val="center"/>
            </w:pPr>
            <w:r w:rsidRPr="001E3493">
              <w:rPr>
                <w:noProof/>
              </w:rPr>
              <w:drawing>
                <wp:inline distT="0" distB="0" distL="0" distR="0" wp14:anchorId="78BECB08" wp14:editId="4A7FE752">
                  <wp:extent cx="1221851" cy="2637555"/>
                  <wp:effectExtent l="0" t="0" r="0" b="0"/>
                  <wp:docPr id="360" name="Picture 3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0" name="Picture 360"/>
                          <pic:cNvPicPr/>
                        </pic:nvPicPr>
                        <pic:blipFill>
                          <a:blip r:embed="rId184">
                            <a:extLst>
                              <a:ext uri="{28A0092B-C50C-407E-A947-70E740481C1C}">
                                <a14:useLocalDpi xmlns:a14="http://schemas.microsoft.com/office/drawing/2010/main" val="0"/>
                              </a:ext>
                            </a:extLst>
                          </a:blip>
                          <a:srcRect t="7190" b="7190"/>
                          <a:stretch>
                            <a:fillRect/>
                          </a:stretch>
                        </pic:blipFill>
                        <pic:spPr>
                          <a:xfrm>
                            <a:off x="0" y="0"/>
                            <a:ext cx="1221851" cy="2637555"/>
                          </a:xfrm>
                          <a:prstGeom prst="rect">
                            <a:avLst/>
                          </a:prstGeom>
                        </pic:spPr>
                      </pic:pic>
                    </a:graphicData>
                  </a:graphic>
                </wp:inline>
              </w:drawing>
            </w:r>
            <w:r w:rsidRPr="001E3493">
              <w:t>Day 7</w:t>
            </w:r>
          </w:p>
        </w:tc>
        <w:tc>
          <w:tcPr>
            <w:tcW w:w="1978" w:type="dxa"/>
          </w:tcPr>
          <w:p w14:paraId="22C8B38E" w14:textId="77777777" w:rsidR="0023524D" w:rsidRPr="001E3493" w:rsidRDefault="0023524D" w:rsidP="003377A0">
            <w:pPr>
              <w:spacing w:line="240" w:lineRule="auto"/>
              <w:jc w:val="center"/>
            </w:pPr>
            <w:r w:rsidRPr="001E3493">
              <w:rPr>
                <w:noProof/>
              </w:rPr>
              <w:drawing>
                <wp:inline distT="0" distB="0" distL="0" distR="0" wp14:anchorId="27DA008B" wp14:editId="7153A078">
                  <wp:extent cx="1253578" cy="2630170"/>
                  <wp:effectExtent l="0" t="0" r="3810" b="0"/>
                  <wp:docPr id="361" name="Picture 3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1" name="Picture 361"/>
                          <pic:cNvPicPr/>
                        </pic:nvPicPr>
                        <pic:blipFill rotWithShape="1">
                          <a:blip r:embed="rId185">
                            <a:extLst>
                              <a:ext uri="{28A0092B-C50C-407E-A947-70E740481C1C}">
                                <a14:useLocalDpi xmlns:a14="http://schemas.microsoft.com/office/drawing/2010/main" val="0"/>
                              </a:ext>
                            </a:extLst>
                          </a:blip>
                          <a:srcRect l="3153" t="301" r="-3661" b="19415"/>
                          <a:stretch/>
                        </pic:blipFill>
                        <pic:spPr>
                          <a:xfrm>
                            <a:off x="0" y="0"/>
                            <a:ext cx="1254811" cy="2632757"/>
                          </a:xfrm>
                          <a:prstGeom prst="rect">
                            <a:avLst/>
                          </a:prstGeom>
                        </pic:spPr>
                      </pic:pic>
                    </a:graphicData>
                  </a:graphic>
                </wp:inline>
              </w:drawing>
            </w:r>
          </w:p>
          <w:p w14:paraId="089D042A" w14:textId="77777777" w:rsidR="0023524D" w:rsidRPr="001E3493" w:rsidRDefault="0023524D" w:rsidP="003377A0">
            <w:pPr>
              <w:spacing w:line="240" w:lineRule="auto"/>
              <w:jc w:val="center"/>
            </w:pPr>
            <w:r w:rsidRPr="001E3493">
              <w:t>Day 14</w:t>
            </w:r>
          </w:p>
        </w:tc>
        <w:tc>
          <w:tcPr>
            <w:tcW w:w="2053" w:type="dxa"/>
          </w:tcPr>
          <w:p w14:paraId="0AB56DDE" w14:textId="77777777" w:rsidR="0023524D" w:rsidRPr="001E3493" w:rsidRDefault="0023524D" w:rsidP="003377A0">
            <w:pPr>
              <w:spacing w:line="240" w:lineRule="auto"/>
              <w:jc w:val="center"/>
            </w:pPr>
            <w:r w:rsidRPr="001E3493">
              <w:rPr>
                <w:noProof/>
              </w:rPr>
              <w:drawing>
                <wp:inline distT="0" distB="0" distL="0" distR="0" wp14:anchorId="304022D7" wp14:editId="278566B4">
                  <wp:extent cx="1245161" cy="2637155"/>
                  <wp:effectExtent l="0" t="0" r="0" b="0"/>
                  <wp:docPr id="362" name="Picture 3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2" name="Picture 362"/>
                          <pic:cNvPicPr/>
                        </pic:nvPicPr>
                        <pic:blipFill rotWithShape="1">
                          <a:blip r:embed="rId186">
                            <a:extLst>
                              <a:ext uri="{28A0092B-C50C-407E-A947-70E740481C1C}">
                                <a14:useLocalDpi xmlns:a14="http://schemas.microsoft.com/office/drawing/2010/main" val="0"/>
                              </a:ext>
                            </a:extLst>
                          </a:blip>
                          <a:srcRect l="-1580" t="3814" r="1580" b="11980"/>
                          <a:stretch/>
                        </pic:blipFill>
                        <pic:spPr>
                          <a:xfrm>
                            <a:off x="0" y="0"/>
                            <a:ext cx="1251071" cy="2649671"/>
                          </a:xfrm>
                          <a:prstGeom prst="rect">
                            <a:avLst/>
                          </a:prstGeom>
                        </pic:spPr>
                      </pic:pic>
                    </a:graphicData>
                  </a:graphic>
                </wp:inline>
              </w:drawing>
            </w:r>
          </w:p>
          <w:p w14:paraId="6D44905F" w14:textId="77777777" w:rsidR="0023524D" w:rsidRPr="001E3493" w:rsidRDefault="0023524D" w:rsidP="003377A0">
            <w:pPr>
              <w:spacing w:line="240" w:lineRule="auto"/>
              <w:jc w:val="center"/>
            </w:pPr>
            <w:r w:rsidRPr="001E3493">
              <w:t>Day 28</w:t>
            </w:r>
          </w:p>
        </w:tc>
      </w:tr>
      <w:tr w:rsidR="0023524D" w:rsidRPr="001E3493" w14:paraId="380C659A" w14:textId="77777777" w:rsidTr="00122902">
        <w:trPr>
          <w:cantSplit/>
          <w:trHeight w:val="5093"/>
        </w:trPr>
        <w:tc>
          <w:tcPr>
            <w:tcW w:w="455" w:type="dxa"/>
            <w:textDirection w:val="btLr"/>
          </w:tcPr>
          <w:p w14:paraId="57EEFC17" w14:textId="77777777" w:rsidR="0023524D" w:rsidRPr="001E3493" w:rsidRDefault="0023524D" w:rsidP="003377A0">
            <w:pPr>
              <w:spacing w:line="240" w:lineRule="auto"/>
              <w:jc w:val="center"/>
            </w:pPr>
            <w:r w:rsidRPr="001E3493">
              <w:t>G24008</w:t>
            </w:r>
          </w:p>
        </w:tc>
        <w:tc>
          <w:tcPr>
            <w:tcW w:w="2132" w:type="dxa"/>
          </w:tcPr>
          <w:p w14:paraId="0649EF47" w14:textId="77777777" w:rsidR="0023524D" w:rsidRPr="001E3493" w:rsidRDefault="0023524D" w:rsidP="003377A0">
            <w:pPr>
              <w:spacing w:line="240" w:lineRule="auto"/>
              <w:jc w:val="center"/>
            </w:pPr>
            <w:r w:rsidRPr="001E3493">
              <w:rPr>
                <w:noProof/>
              </w:rPr>
              <w:drawing>
                <wp:inline distT="0" distB="0" distL="0" distR="0" wp14:anchorId="43C1BDA4" wp14:editId="7A950388">
                  <wp:extent cx="1230589" cy="2444843"/>
                  <wp:effectExtent l="0" t="0" r="0" b="0"/>
                  <wp:docPr id="363" name="Picture 3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3" name="Picture 363"/>
                          <pic:cNvPicPr/>
                        </pic:nvPicPr>
                        <pic:blipFill rotWithShape="1">
                          <a:blip r:embed="rId187">
                            <a:extLst>
                              <a:ext uri="{28A0092B-C50C-407E-A947-70E740481C1C}">
                                <a14:useLocalDpi xmlns:a14="http://schemas.microsoft.com/office/drawing/2010/main" val="0"/>
                              </a:ext>
                            </a:extLst>
                          </a:blip>
                          <a:srcRect l="1146" t="5694" r="-6842" b="14742"/>
                          <a:stretch/>
                        </pic:blipFill>
                        <pic:spPr>
                          <a:xfrm>
                            <a:off x="0" y="0"/>
                            <a:ext cx="1234094" cy="2451806"/>
                          </a:xfrm>
                          <a:prstGeom prst="rect">
                            <a:avLst/>
                          </a:prstGeom>
                        </pic:spPr>
                      </pic:pic>
                    </a:graphicData>
                  </a:graphic>
                </wp:inline>
              </w:drawing>
            </w:r>
          </w:p>
          <w:p w14:paraId="5D6D2001" w14:textId="77777777" w:rsidR="0023524D" w:rsidRPr="001E3493" w:rsidRDefault="0023524D" w:rsidP="003377A0">
            <w:pPr>
              <w:spacing w:line="240" w:lineRule="auto"/>
              <w:jc w:val="center"/>
            </w:pPr>
            <w:r w:rsidRPr="001E3493">
              <w:t>Day 42</w:t>
            </w:r>
          </w:p>
        </w:tc>
        <w:tc>
          <w:tcPr>
            <w:tcW w:w="2012" w:type="dxa"/>
          </w:tcPr>
          <w:p w14:paraId="3E719C75" w14:textId="77777777" w:rsidR="0023524D" w:rsidRPr="001E3493" w:rsidRDefault="0023524D" w:rsidP="003377A0">
            <w:pPr>
              <w:spacing w:line="240" w:lineRule="auto"/>
              <w:jc w:val="center"/>
            </w:pPr>
            <w:r w:rsidRPr="001E3493">
              <w:rPr>
                <w:noProof/>
              </w:rPr>
              <w:drawing>
                <wp:inline distT="0" distB="0" distL="0" distR="0" wp14:anchorId="41B57922" wp14:editId="69F4E996">
                  <wp:extent cx="1064855" cy="2458230"/>
                  <wp:effectExtent l="0" t="0" r="2540" b="0"/>
                  <wp:docPr id="364" name="Picture 3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4" name="Picture 364"/>
                          <pic:cNvPicPr/>
                        </pic:nvPicPr>
                        <pic:blipFill rotWithShape="1">
                          <a:blip r:embed="rId188">
                            <a:extLst>
                              <a:ext uri="{28A0092B-C50C-407E-A947-70E740481C1C}">
                                <a14:useLocalDpi xmlns:a14="http://schemas.microsoft.com/office/drawing/2010/main" val="0"/>
                              </a:ext>
                            </a:extLst>
                          </a:blip>
                          <a:srcRect/>
                          <a:stretch/>
                        </pic:blipFill>
                        <pic:spPr>
                          <a:xfrm>
                            <a:off x="0" y="0"/>
                            <a:ext cx="1069094" cy="2468017"/>
                          </a:xfrm>
                          <a:prstGeom prst="rect">
                            <a:avLst/>
                          </a:prstGeom>
                        </pic:spPr>
                      </pic:pic>
                    </a:graphicData>
                  </a:graphic>
                </wp:inline>
              </w:drawing>
            </w:r>
          </w:p>
          <w:p w14:paraId="278C0308" w14:textId="77777777" w:rsidR="0023524D" w:rsidRPr="001E3493" w:rsidRDefault="0023524D" w:rsidP="003377A0">
            <w:pPr>
              <w:spacing w:line="240" w:lineRule="auto"/>
              <w:jc w:val="center"/>
            </w:pPr>
            <w:r w:rsidRPr="001E3493">
              <w:t>Day 56</w:t>
            </w:r>
          </w:p>
        </w:tc>
        <w:tc>
          <w:tcPr>
            <w:tcW w:w="1978" w:type="dxa"/>
          </w:tcPr>
          <w:p w14:paraId="415D0B2B" w14:textId="77777777" w:rsidR="0023524D" w:rsidRPr="001E3493" w:rsidRDefault="0023524D" w:rsidP="003377A0">
            <w:pPr>
              <w:spacing w:line="240" w:lineRule="auto"/>
              <w:jc w:val="center"/>
            </w:pPr>
            <w:r w:rsidRPr="001E3493">
              <w:rPr>
                <w:noProof/>
              </w:rPr>
              <w:drawing>
                <wp:inline distT="0" distB="0" distL="0" distR="0" wp14:anchorId="73B21055" wp14:editId="11297BDA">
                  <wp:extent cx="1185176" cy="2455008"/>
                  <wp:effectExtent l="0" t="0" r="0" b="2540"/>
                  <wp:docPr id="365" name="Picture 3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5" name="Picture 365"/>
                          <pic:cNvPicPr/>
                        </pic:nvPicPr>
                        <pic:blipFill>
                          <a:blip r:embed="rId189">
                            <a:extLst>
                              <a:ext uri="{28A0092B-C50C-407E-A947-70E740481C1C}">
                                <a14:useLocalDpi xmlns:a14="http://schemas.microsoft.com/office/drawing/2010/main" val="0"/>
                              </a:ext>
                            </a:extLst>
                          </a:blip>
                          <a:stretch>
                            <a:fillRect/>
                          </a:stretch>
                        </pic:blipFill>
                        <pic:spPr>
                          <a:xfrm>
                            <a:off x="0" y="0"/>
                            <a:ext cx="1191669" cy="2468459"/>
                          </a:xfrm>
                          <a:prstGeom prst="rect">
                            <a:avLst/>
                          </a:prstGeom>
                        </pic:spPr>
                      </pic:pic>
                    </a:graphicData>
                  </a:graphic>
                </wp:inline>
              </w:drawing>
            </w:r>
          </w:p>
          <w:p w14:paraId="2982527B" w14:textId="77777777" w:rsidR="0023524D" w:rsidRPr="001E3493" w:rsidRDefault="0023524D" w:rsidP="003377A0">
            <w:pPr>
              <w:spacing w:line="240" w:lineRule="auto"/>
              <w:jc w:val="center"/>
            </w:pPr>
            <w:r w:rsidRPr="001E3493">
              <w:t>Day 70</w:t>
            </w:r>
          </w:p>
        </w:tc>
        <w:tc>
          <w:tcPr>
            <w:tcW w:w="2053" w:type="dxa"/>
          </w:tcPr>
          <w:p w14:paraId="07A2F4B4" w14:textId="77777777" w:rsidR="0023524D" w:rsidRPr="001E3493" w:rsidRDefault="0023524D" w:rsidP="003377A0">
            <w:pPr>
              <w:spacing w:line="240" w:lineRule="auto"/>
              <w:jc w:val="center"/>
            </w:pPr>
            <w:r w:rsidRPr="001E3493">
              <w:rPr>
                <w:noProof/>
              </w:rPr>
              <w:drawing>
                <wp:inline distT="0" distB="0" distL="0" distR="0" wp14:anchorId="7F810E1E" wp14:editId="15079062">
                  <wp:extent cx="1037857" cy="2463487"/>
                  <wp:effectExtent l="0" t="0" r="0" b="0"/>
                  <wp:docPr id="366" name="Picture 3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6" name="Picture 366"/>
                          <pic:cNvPicPr/>
                        </pic:nvPicPr>
                        <pic:blipFill>
                          <a:blip r:embed="rId190">
                            <a:extLst>
                              <a:ext uri="{28A0092B-C50C-407E-A947-70E740481C1C}">
                                <a14:useLocalDpi xmlns:a14="http://schemas.microsoft.com/office/drawing/2010/main" val="0"/>
                              </a:ext>
                            </a:extLst>
                          </a:blip>
                          <a:stretch>
                            <a:fillRect/>
                          </a:stretch>
                        </pic:blipFill>
                        <pic:spPr>
                          <a:xfrm>
                            <a:off x="0" y="0"/>
                            <a:ext cx="1041133" cy="2471263"/>
                          </a:xfrm>
                          <a:prstGeom prst="rect">
                            <a:avLst/>
                          </a:prstGeom>
                        </pic:spPr>
                      </pic:pic>
                    </a:graphicData>
                  </a:graphic>
                </wp:inline>
              </w:drawing>
            </w:r>
          </w:p>
          <w:p w14:paraId="119263D4" w14:textId="77777777" w:rsidR="0023524D" w:rsidRPr="001E3493" w:rsidRDefault="0023524D" w:rsidP="003377A0">
            <w:pPr>
              <w:spacing w:line="240" w:lineRule="auto"/>
              <w:jc w:val="center"/>
            </w:pPr>
            <w:r w:rsidRPr="001E3493">
              <w:t>Day 84</w:t>
            </w:r>
          </w:p>
        </w:tc>
      </w:tr>
    </w:tbl>
    <w:p w14:paraId="1561382A" w14:textId="4AB3F908" w:rsidR="00363632" w:rsidRDefault="00363632"/>
    <w:p w14:paraId="53F579A0" w14:textId="77777777" w:rsidR="00363632" w:rsidRDefault="00363632"/>
    <w:p w14:paraId="5C0C7C5E" w14:textId="77777777" w:rsidR="00363632" w:rsidRDefault="00363632"/>
    <w:p w14:paraId="758CA20B" w14:textId="64E2377F" w:rsidR="00363632" w:rsidRDefault="00363632">
      <w:r>
        <w:lastRenderedPageBreak/>
        <w:t>Table 28 Continued</w:t>
      </w:r>
    </w:p>
    <w:tbl>
      <w:tblPr>
        <w:tblStyle w:val="TableGrid"/>
        <w:tblW w:w="0" w:type="auto"/>
        <w:tblLook w:val="04A0" w:firstRow="1" w:lastRow="0" w:firstColumn="1" w:lastColumn="0" w:noHBand="0" w:noVBand="1"/>
      </w:tblPr>
      <w:tblGrid>
        <w:gridCol w:w="488"/>
        <w:gridCol w:w="2026"/>
        <w:gridCol w:w="1942"/>
        <w:gridCol w:w="2140"/>
        <w:gridCol w:w="2034"/>
      </w:tblGrid>
      <w:tr w:rsidR="0023524D" w:rsidRPr="001E3493" w14:paraId="6E90C6DA" w14:textId="77777777" w:rsidTr="00122902">
        <w:trPr>
          <w:cantSplit/>
          <w:trHeight w:val="5390"/>
        </w:trPr>
        <w:tc>
          <w:tcPr>
            <w:tcW w:w="455" w:type="dxa"/>
            <w:textDirection w:val="btLr"/>
          </w:tcPr>
          <w:p w14:paraId="4EA29784" w14:textId="77777777" w:rsidR="0023524D" w:rsidRPr="001E3493" w:rsidRDefault="0023524D" w:rsidP="003377A0">
            <w:pPr>
              <w:spacing w:line="240" w:lineRule="auto"/>
              <w:jc w:val="center"/>
            </w:pPr>
            <w:r w:rsidRPr="001E3493">
              <w:t>G24009</w:t>
            </w:r>
          </w:p>
        </w:tc>
        <w:tc>
          <w:tcPr>
            <w:tcW w:w="2132" w:type="dxa"/>
          </w:tcPr>
          <w:p w14:paraId="4E9B833C" w14:textId="77777777" w:rsidR="0023524D" w:rsidRPr="001E3493" w:rsidRDefault="0023524D" w:rsidP="003377A0">
            <w:pPr>
              <w:spacing w:line="240" w:lineRule="auto"/>
              <w:jc w:val="center"/>
            </w:pPr>
            <w:r w:rsidRPr="001E3493">
              <w:rPr>
                <w:noProof/>
              </w:rPr>
              <w:drawing>
                <wp:inline distT="0" distB="0" distL="0" distR="0" wp14:anchorId="5E3AC043" wp14:editId="0EEEC12E">
                  <wp:extent cx="1217050" cy="2446032"/>
                  <wp:effectExtent l="0" t="0" r="2540" b="0"/>
                  <wp:docPr id="367" name="Picture 3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7" name="Picture 367"/>
                          <pic:cNvPicPr/>
                        </pic:nvPicPr>
                        <pic:blipFill>
                          <a:blip r:embed="rId191">
                            <a:extLst>
                              <a:ext uri="{28A0092B-C50C-407E-A947-70E740481C1C}">
                                <a14:useLocalDpi xmlns:a14="http://schemas.microsoft.com/office/drawing/2010/main" val="0"/>
                              </a:ext>
                            </a:extLst>
                          </a:blip>
                          <a:stretch>
                            <a:fillRect/>
                          </a:stretch>
                        </pic:blipFill>
                        <pic:spPr>
                          <a:xfrm>
                            <a:off x="0" y="0"/>
                            <a:ext cx="1217050" cy="2446032"/>
                          </a:xfrm>
                          <a:prstGeom prst="rect">
                            <a:avLst/>
                          </a:prstGeom>
                        </pic:spPr>
                      </pic:pic>
                    </a:graphicData>
                  </a:graphic>
                </wp:inline>
              </w:drawing>
            </w:r>
          </w:p>
          <w:p w14:paraId="3F067E4C" w14:textId="77777777" w:rsidR="0023524D" w:rsidRPr="001E3493" w:rsidRDefault="0023524D" w:rsidP="003377A0">
            <w:pPr>
              <w:spacing w:line="240" w:lineRule="auto"/>
              <w:jc w:val="center"/>
            </w:pPr>
            <w:r w:rsidRPr="001E3493">
              <w:t>Day 0</w:t>
            </w:r>
          </w:p>
        </w:tc>
        <w:tc>
          <w:tcPr>
            <w:tcW w:w="2012" w:type="dxa"/>
          </w:tcPr>
          <w:p w14:paraId="7727F9DB" w14:textId="77777777" w:rsidR="0023524D" w:rsidRPr="001E3493" w:rsidRDefault="0023524D" w:rsidP="003377A0">
            <w:pPr>
              <w:spacing w:line="240" w:lineRule="auto"/>
              <w:jc w:val="center"/>
            </w:pPr>
            <w:r w:rsidRPr="001E3493">
              <w:rPr>
                <w:noProof/>
              </w:rPr>
              <w:drawing>
                <wp:inline distT="0" distB="0" distL="0" distR="0" wp14:anchorId="7875B855" wp14:editId="572D7EAD">
                  <wp:extent cx="1005573" cy="2454079"/>
                  <wp:effectExtent l="0" t="0" r="4445" b="3810"/>
                  <wp:docPr id="368" name="Picture 3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8" name="Picture 368"/>
                          <pic:cNvPicPr/>
                        </pic:nvPicPr>
                        <pic:blipFill rotWithShape="1">
                          <a:blip r:embed="rId192">
                            <a:extLst>
                              <a:ext uri="{28A0092B-C50C-407E-A947-70E740481C1C}">
                                <a14:useLocalDpi xmlns:a14="http://schemas.microsoft.com/office/drawing/2010/main" val="0"/>
                              </a:ext>
                            </a:extLst>
                          </a:blip>
                          <a:srcRect l="12795" b="12795"/>
                          <a:stretch/>
                        </pic:blipFill>
                        <pic:spPr>
                          <a:xfrm>
                            <a:off x="0" y="0"/>
                            <a:ext cx="1005573" cy="2454079"/>
                          </a:xfrm>
                          <a:prstGeom prst="rect">
                            <a:avLst/>
                          </a:prstGeom>
                        </pic:spPr>
                      </pic:pic>
                    </a:graphicData>
                  </a:graphic>
                </wp:inline>
              </w:drawing>
            </w:r>
            <w:r w:rsidRPr="001E3493">
              <w:t>Day 7</w:t>
            </w:r>
          </w:p>
        </w:tc>
        <w:tc>
          <w:tcPr>
            <w:tcW w:w="1978" w:type="dxa"/>
          </w:tcPr>
          <w:p w14:paraId="53A93501" w14:textId="77777777" w:rsidR="0023524D" w:rsidRPr="001E3493" w:rsidRDefault="0023524D" w:rsidP="003377A0">
            <w:pPr>
              <w:spacing w:line="240" w:lineRule="auto"/>
              <w:jc w:val="center"/>
            </w:pPr>
            <w:r w:rsidRPr="001E3493">
              <w:rPr>
                <w:noProof/>
              </w:rPr>
              <w:drawing>
                <wp:inline distT="0" distB="0" distL="0" distR="0" wp14:anchorId="07619EF9" wp14:editId="471C6E0E">
                  <wp:extent cx="1072404" cy="2462336"/>
                  <wp:effectExtent l="0" t="0" r="0" b="0"/>
                  <wp:docPr id="369" name="Picture 3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9" name="Picture 369"/>
                          <pic:cNvPicPr/>
                        </pic:nvPicPr>
                        <pic:blipFill>
                          <a:blip r:embed="rId193">
                            <a:extLst>
                              <a:ext uri="{28A0092B-C50C-407E-A947-70E740481C1C}">
                                <a14:useLocalDpi xmlns:a14="http://schemas.microsoft.com/office/drawing/2010/main" val="0"/>
                              </a:ext>
                            </a:extLst>
                          </a:blip>
                          <a:stretch>
                            <a:fillRect/>
                          </a:stretch>
                        </pic:blipFill>
                        <pic:spPr>
                          <a:xfrm>
                            <a:off x="0" y="0"/>
                            <a:ext cx="1072404" cy="2462336"/>
                          </a:xfrm>
                          <a:prstGeom prst="rect">
                            <a:avLst/>
                          </a:prstGeom>
                        </pic:spPr>
                      </pic:pic>
                    </a:graphicData>
                  </a:graphic>
                </wp:inline>
              </w:drawing>
            </w:r>
          </w:p>
          <w:p w14:paraId="1D633750" w14:textId="77777777" w:rsidR="0023524D" w:rsidRPr="001E3493" w:rsidRDefault="0023524D" w:rsidP="003377A0">
            <w:pPr>
              <w:spacing w:line="240" w:lineRule="auto"/>
              <w:jc w:val="center"/>
            </w:pPr>
            <w:r w:rsidRPr="001E3493">
              <w:t>Day 14</w:t>
            </w:r>
          </w:p>
        </w:tc>
        <w:tc>
          <w:tcPr>
            <w:tcW w:w="2053" w:type="dxa"/>
          </w:tcPr>
          <w:p w14:paraId="024DCAA3" w14:textId="77777777" w:rsidR="0023524D" w:rsidRPr="001E3493" w:rsidRDefault="0023524D" w:rsidP="003377A0">
            <w:pPr>
              <w:spacing w:line="240" w:lineRule="auto"/>
              <w:jc w:val="center"/>
            </w:pPr>
            <w:r w:rsidRPr="001E3493">
              <w:rPr>
                <w:noProof/>
              </w:rPr>
              <w:drawing>
                <wp:inline distT="0" distB="0" distL="0" distR="0" wp14:anchorId="28B6E063" wp14:editId="0ACAEC84">
                  <wp:extent cx="1207442" cy="2456727"/>
                  <wp:effectExtent l="0" t="0" r="0" b="1270"/>
                  <wp:docPr id="370" name="Picture 3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0" name="Picture 370"/>
                          <pic:cNvPicPr/>
                        </pic:nvPicPr>
                        <pic:blipFill rotWithShape="1">
                          <a:blip r:embed="rId194">
                            <a:extLst>
                              <a:ext uri="{28A0092B-C50C-407E-A947-70E740481C1C}">
                                <a14:useLocalDpi xmlns:a14="http://schemas.microsoft.com/office/drawing/2010/main" val="0"/>
                              </a:ext>
                            </a:extLst>
                          </a:blip>
                          <a:srcRect l="11839" t="2654" r="2654" b="11839"/>
                          <a:stretch/>
                        </pic:blipFill>
                        <pic:spPr>
                          <a:xfrm>
                            <a:off x="0" y="0"/>
                            <a:ext cx="1212015" cy="2466032"/>
                          </a:xfrm>
                          <a:prstGeom prst="rect">
                            <a:avLst/>
                          </a:prstGeom>
                        </pic:spPr>
                      </pic:pic>
                    </a:graphicData>
                  </a:graphic>
                </wp:inline>
              </w:drawing>
            </w:r>
          </w:p>
          <w:p w14:paraId="7D638922" w14:textId="77777777" w:rsidR="0023524D" w:rsidRPr="001E3493" w:rsidRDefault="0023524D" w:rsidP="003377A0">
            <w:pPr>
              <w:spacing w:line="240" w:lineRule="auto"/>
              <w:jc w:val="center"/>
            </w:pPr>
            <w:r w:rsidRPr="001E3493">
              <w:t>Day 28</w:t>
            </w:r>
          </w:p>
        </w:tc>
      </w:tr>
      <w:tr w:rsidR="0023524D" w:rsidRPr="001E3493" w14:paraId="1DB48372" w14:textId="77777777" w:rsidTr="00122902">
        <w:trPr>
          <w:cantSplit/>
          <w:trHeight w:val="5003"/>
        </w:trPr>
        <w:tc>
          <w:tcPr>
            <w:tcW w:w="455" w:type="dxa"/>
            <w:textDirection w:val="btLr"/>
          </w:tcPr>
          <w:p w14:paraId="43298086" w14:textId="77777777" w:rsidR="0023524D" w:rsidRPr="001E3493" w:rsidRDefault="0023524D" w:rsidP="003377A0">
            <w:pPr>
              <w:spacing w:line="240" w:lineRule="auto"/>
              <w:jc w:val="center"/>
            </w:pPr>
            <w:r w:rsidRPr="001E3493">
              <w:t>G24009</w:t>
            </w:r>
          </w:p>
        </w:tc>
        <w:tc>
          <w:tcPr>
            <w:tcW w:w="2132" w:type="dxa"/>
          </w:tcPr>
          <w:p w14:paraId="2A345ABD" w14:textId="77777777" w:rsidR="0023524D" w:rsidRPr="001E3493" w:rsidRDefault="0023524D" w:rsidP="003377A0">
            <w:pPr>
              <w:spacing w:line="240" w:lineRule="auto"/>
              <w:jc w:val="center"/>
            </w:pPr>
            <w:r w:rsidRPr="001E3493">
              <w:rPr>
                <w:noProof/>
              </w:rPr>
              <w:drawing>
                <wp:inline distT="0" distB="0" distL="0" distR="0" wp14:anchorId="25E0406C" wp14:editId="2714391E">
                  <wp:extent cx="934720" cy="2333969"/>
                  <wp:effectExtent l="0" t="0" r="0" b="9525"/>
                  <wp:docPr id="371" name="Picture 3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1" name="Picture 371"/>
                          <pic:cNvPicPr/>
                        </pic:nvPicPr>
                        <pic:blipFill rotWithShape="1">
                          <a:blip r:embed="rId195">
                            <a:extLst>
                              <a:ext uri="{28A0092B-C50C-407E-A947-70E740481C1C}">
                                <a14:useLocalDpi xmlns:a14="http://schemas.microsoft.com/office/drawing/2010/main" val="0"/>
                              </a:ext>
                            </a:extLst>
                          </a:blip>
                          <a:srcRect t="5888" r="5888"/>
                          <a:stretch/>
                        </pic:blipFill>
                        <pic:spPr>
                          <a:xfrm>
                            <a:off x="0" y="0"/>
                            <a:ext cx="938398" cy="2343152"/>
                          </a:xfrm>
                          <a:prstGeom prst="rect">
                            <a:avLst/>
                          </a:prstGeom>
                        </pic:spPr>
                      </pic:pic>
                    </a:graphicData>
                  </a:graphic>
                </wp:inline>
              </w:drawing>
            </w:r>
          </w:p>
          <w:p w14:paraId="3589D822" w14:textId="77777777" w:rsidR="0023524D" w:rsidRPr="001E3493" w:rsidRDefault="0023524D" w:rsidP="003377A0">
            <w:pPr>
              <w:spacing w:line="240" w:lineRule="auto"/>
              <w:jc w:val="center"/>
            </w:pPr>
            <w:r w:rsidRPr="001E3493">
              <w:t>Day 42</w:t>
            </w:r>
          </w:p>
        </w:tc>
        <w:tc>
          <w:tcPr>
            <w:tcW w:w="2012" w:type="dxa"/>
          </w:tcPr>
          <w:p w14:paraId="0435512B" w14:textId="77777777" w:rsidR="0023524D" w:rsidRPr="001E3493" w:rsidRDefault="0023524D" w:rsidP="003377A0">
            <w:pPr>
              <w:spacing w:line="240" w:lineRule="auto"/>
              <w:jc w:val="center"/>
            </w:pPr>
            <w:r w:rsidRPr="001E3493">
              <w:rPr>
                <w:noProof/>
              </w:rPr>
              <w:drawing>
                <wp:inline distT="0" distB="0" distL="0" distR="0" wp14:anchorId="4DDFEB1F" wp14:editId="224BD915">
                  <wp:extent cx="1163279" cy="2343416"/>
                  <wp:effectExtent l="0" t="0" r="0" b="0"/>
                  <wp:docPr id="372" name="Picture 3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2" name="Picture 372"/>
                          <pic:cNvPicPr/>
                        </pic:nvPicPr>
                        <pic:blipFill rotWithShape="1">
                          <a:blip r:embed="rId196">
                            <a:extLst>
                              <a:ext uri="{28A0092B-C50C-407E-A947-70E740481C1C}">
                                <a14:useLocalDpi xmlns:a14="http://schemas.microsoft.com/office/drawing/2010/main" val="0"/>
                              </a:ext>
                            </a:extLst>
                          </a:blip>
                          <a:srcRect l="17808" t="7707" r="1196" b="11299"/>
                          <a:stretch/>
                        </pic:blipFill>
                        <pic:spPr>
                          <a:xfrm>
                            <a:off x="0" y="0"/>
                            <a:ext cx="1165372" cy="2347632"/>
                          </a:xfrm>
                          <a:prstGeom prst="rect">
                            <a:avLst/>
                          </a:prstGeom>
                        </pic:spPr>
                      </pic:pic>
                    </a:graphicData>
                  </a:graphic>
                </wp:inline>
              </w:drawing>
            </w:r>
          </w:p>
          <w:p w14:paraId="0C7796AC" w14:textId="77777777" w:rsidR="0023524D" w:rsidRPr="001E3493" w:rsidRDefault="0023524D" w:rsidP="003377A0">
            <w:pPr>
              <w:spacing w:line="240" w:lineRule="auto"/>
              <w:jc w:val="center"/>
            </w:pPr>
            <w:r w:rsidRPr="001E3493">
              <w:t>Day 56</w:t>
            </w:r>
          </w:p>
        </w:tc>
        <w:tc>
          <w:tcPr>
            <w:tcW w:w="1978" w:type="dxa"/>
          </w:tcPr>
          <w:p w14:paraId="62DBF2DD" w14:textId="77777777" w:rsidR="0023524D" w:rsidRPr="001E3493" w:rsidRDefault="0023524D" w:rsidP="003377A0">
            <w:pPr>
              <w:spacing w:line="240" w:lineRule="auto"/>
              <w:jc w:val="center"/>
            </w:pPr>
            <w:r w:rsidRPr="001E3493">
              <w:rPr>
                <w:noProof/>
              </w:rPr>
              <w:drawing>
                <wp:inline distT="0" distB="0" distL="0" distR="0" wp14:anchorId="52D3C5C8" wp14:editId="21576A9E">
                  <wp:extent cx="1296288" cy="2350225"/>
                  <wp:effectExtent l="0" t="0" r="0" b="0"/>
                  <wp:docPr id="373" name="Picture 3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3" name="Picture 373"/>
                          <pic:cNvPicPr/>
                        </pic:nvPicPr>
                        <pic:blipFill rotWithShape="1">
                          <a:blip r:embed="rId197">
                            <a:extLst>
                              <a:ext uri="{28A0092B-C50C-407E-A947-70E740481C1C}">
                                <a14:useLocalDpi xmlns:a14="http://schemas.microsoft.com/office/drawing/2010/main" val="0"/>
                              </a:ext>
                            </a:extLst>
                          </a:blip>
                          <a:srcRect l="8345" t="282" r="-8345" b="-282"/>
                          <a:stretch/>
                        </pic:blipFill>
                        <pic:spPr>
                          <a:xfrm>
                            <a:off x="0" y="0"/>
                            <a:ext cx="1301746" cy="2360121"/>
                          </a:xfrm>
                          <a:prstGeom prst="rect">
                            <a:avLst/>
                          </a:prstGeom>
                        </pic:spPr>
                      </pic:pic>
                    </a:graphicData>
                  </a:graphic>
                </wp:inline>
              </w:drawing>
            </w:r>
          </w:p>
          <w:p w14:paraId="2B00F2D6" w14:textId="77777777" w:rsidR="0023524D" w:rsidRPr="001E3493" w:rsidRDefault="0023524D" w:rsidP="003377A0">
            <w:pPr>
              <w:spacing w:line="240" w:lineRule="auto"/>
              <w:jc w:val="center"/>
            </w:pPr>
            <w:r w:rsidRPr="001E3493">
              <w:t>Day 70</w:t>
            </w:r>
          </w:p>
        </w:tc>
        <w:tc>
          <w:tcPr>
            <w:tcW w:w="2053" w:type="dxa"/>
          </w:tcPr>
          <w:p w14:paraId="5E70BA75" w14:textId="77777777" w:rsidR="0023524D" w:rsidRPr="001E3493" w:rsidRDefault="0023524D" w:rsidP="003377A0">
            <w:pPr>
              <w:spacing w:line="240" w:lineRule="auto"/>
              <w:jc w:val="center"/>
            </w:pPr>
            <w:r w:rsidRPr="001E3493">
              <w:rPr>
                <w:noProof/>
              </w:rPr>
              <w:drawing>
                <wp:inline distT="0" distB="0" distL="0" distR="0" wp14:anchorId="31A1E486" wp14:editId="2AC8BA34">
                  <wp:extent cx="1225119" cy="2343462"/>
                  <wp:effectExtent l="0" t="0" r="0" b="0"/>
                  <wp:docPr id="374" name="Picture 3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4" name="Picture 374"/>
                          <pic:cNvPicPr/>
                        </pic:nvPicPr>
                        <pic:blipFill rotWithShape="1">
                          <a:blip r:embed="rId198">
                            <a:extLst>
                              <a:ext uri="{28A0092B-C50C-407E-A947-70E740481C1C}">
                                <a14:useLocalDpi xmlns:a14="http://schemas.microsoft.com/office/drawing/2010/main" val="0"/>
                              </a:ext>
                            </a:extLst>
                          </a:blip>
                          <a:srcRect t="9724" r="9724"/>
                          <a:stretch/>
                        </pic:blipFill>
                        <pic:spPr>
                          <a:xfrm>
                            <a:off x="0" y="0"/>
                            <a:ext cx="1226306" cy="2345733"/>
                          </a:xfrm>
                          <a:prstGeom prst="rect">
                            <a:avLst/>
                          </a:prstGeom>
                        </pic:spPr>
                      </pic:pic>
                    </a:graphicData>
                  </a:graphic>
                </wp:inline>
              </w:drawing>
            </w:r>
          </w:p>
          <w:p w14:paraId="25ADF59E" w14:textId="77777777" w:rsidR="0023524D" w:rsidRPr="001E3493" w:rsidRDefault="0023524D" w:rsidP="003377A0">
            <w:pPr>
              <w:spacing w:line="240" w:lineRule="auto"/>
              <w:jc w:val="center"/>
            </w:pPr>
            <w:r w:rsidRPr="001E3493">
              <w:t>Day 84</w:t>
            </w:r>
          </w:p>
        </w:tc>
      </w:tr>
    </w:tbl>
    <w:p w14:paraId="5577E046" w14:textId="77777777" w:rsidR="00363632" w:rsidRDefault="00363632"/>
    <w:p w14:paraId="608C732A" w14:textId="77777777" w:rsidR="00363632" w:rsidRDefault="00363632"/>
    <w:p w14:paraId="1728B04E" w14:textId="77777777" w:rsidR="00363632" w:rsidRDefault="00363632"/>
    <w:p w14:paraId="1CA74CB3" w14:textId="633D904D" w:rsidR="00363632" w:rsidRDefault="00363632">
      <w:r>
        <w:lastRenderedPageBreak/>
        <w:t>Table 28 Continued</w:t>
      </w:r>
    </w:p>
    <w:tbl>
      <w:tblPr>
        <w:tblStyle w:val="TableGrid"/>
        <w:tblW w:w="0" w:type="auto"/>
        <w:tblLook w:val="04A0" w:firstRow="1" w:lastRow="0" w:firstColumn="1" w:lastColumn="0" w:noHBand="0" w:noVBand="1"/>
      </w:tblPr>
      <w:tblGrid>
        <w:gridCol w:w="457"/>
        <w:gridCol w:w="2102"/>
        <w:gridCol w:w="2012"/>
        <w:gridCol w:w="1992"/>
        <w:gridCol w:w="2067"/>
      </w:tblGrid>
      <w:tr w:rsidR="0023524D" w:rsidRPr="001E3493" w14:paraId="74DB5DEC" w14:textId="77777777" w:rsidTr="00122902">
        <w:trPr>
          <w:cantSplit/>
          <w:trHeight w:val="5480"/>
        </w:trPr>
        <w:tc>
          <w:tcPr>
            <w:tcW w:w="455" w:type="dxa"/>
            <w:textDirection w:val="btLr"/>
          </w:tcPr>
          <w:p w14:paraId="3123661C" w14:textId="77777777" w:rsidR="0023524D" w:rsidRPr="001E3493" w:rsidRDefault="0023524D" w:rsidP="003377A0">
            <w:pPr>
              <w:spacing w:line="240" w:lineRule="auto"/>
              <w:jc w:val="center"/>
            </w:pPr>
            <w:r w:rsidRPr="001E3493">
              <w:t>G24010</w:t>
            </w:r>
          </w:p>
        </w:tc>
        <w:tc>
          <w:tcPr>
            <w:tcW w:w="2132" w:type="dxa"/>
          </w:tcPr>
          <w:p w14:paraId="361114C4" w14:textId="77777777" w:rsidR="0023524D" w:rsidRPr="001E3493" w:rsidRDefault="0023524D" w:rsidP="003377A0">
            <w:pPr>
              <w:spacing w:line="240" w:lineRule="auto"/>
              <w:jc w:val="center"/>
            </w:pPr>
            <w:r w:rsidRPr="001E3493">
              <w:rPr>
                <w:noProof/>
              </w:rPr>
              <w:drawing>
                <wp:inline distT="0" distB="0" distL="0" distR="0" wp14:anchorId="719C2857" wp14:editId="0EC48E70">
                  <wp:extent cx="1442372" cy="2714282"/>
                  <wp:effectExtent l="0" t="0" r="0" b="0"/>
                  <wp:docPr id="375" name="Picture 3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5" name="Picture 375"/>
                          <pic:cNvPicPr/>
                        </pic:nvPicPr>
                        <pic:blipFill rotWithShape="1">
                          <a:blip r:embed="rId199">
                            <a:extLst>
                              <a:ext uri="{28A0092B-C50C-407E-A947-70E740481C1C}">
                                <a14:useLocalDpi xmlns:a14="http://schemas.microsoft.com/office/drawing/2010/main" val="0"/>
                              </a:ext>
                            </a:extLst>
                          </a:blip>
                          <a:srcRect l="1" t="254" r="-25358" b="536"/>
                          <a:stretch/>
                        </pic:blipFill>
                        <pic:spPr>
                          <a:xfrm>
                            <a:off x="0" y="0"/>
                            <a:ext cx="1445907" cy="2720934"/>
                          </a:xfrm>
                          <a:prstGeom prst="rect">
                            <a:avLst/>
                          </a:prstGeom>
                        </pic:spPr>
                      </pic:pic>
                    </a:graphicData>
                  </a:graphic>
                </wp:inline>
              </w:drawing>
            </w:r>
          </w:p>
          <w:p w14:paraId="48567FD0" w14:textId="77777777" w:rsidR="0023524D" w:rsidRPr="001E3493" w:rsidRDefault="0023524D" w:rsidP="003377A0">
            <w:pPr>
              <w:spacing w:line="240" w:lineRule="auto"/>
              <w:jc w:val="center"/>
            </w:pPr>
            <w:r w:rsidRPr="001E3493">
              <w:t>Day 0</w:t>
            </w:r>
          </w:p>
        </w:tc>
        <w:tc>
          <w:tcPr>
            <w:tcW w:w="2012" w:type="dxa"/>
          </w:tcPr>
          <w:p w14:paraId="39723BE2" w14:textId="77777777" w:rsidR="0023524D" w:rsidRPr="001E3493" w:rsidRDefault="0023524D" w:rsidP="003377A0">
            <w:pPr>
              <w:spacing w:line="240" w:lineRule="auto"/>
              <w:jc w:val="center"/>
            </w:pPr>
            <w:r w:rsidRPr="001E3493">
              <w:rPr>
                <w:noProof/>
              </w:rPr>
              <w:drawing>
                <wp:inline distT="0" distB="0" distL="0" distR="0" wp14:anchorId="259929D8" wp14:editId="7FE6FE0F">
                  <wp:extent cx="1345356" cy="2716837"/>
                  <wp:effectExtent l="0" t="0" r="0" b="7620"/>
                  <wp:docPr id="376" name="Picture 3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6" name="Picture 376"/>
                          <pic:cNvPicPr/>
                        </pic:nvPicPr>
                        <pic:blipFill rotWithShape="1">
                          <a:blip r:embed="rId200">
                            <a:extLst>
                              <a:ext uri="{28A0092B-C50C-407E-A947-70E740481C1C}">
                                <a14:useLocalDpi xmlns:a14="http://schemas.microsoft.com/office/drawing/2010/main" val="0"/>
                              </a:ext>
                            </a:extLst>
                          </a:blip>
                          <a:srcRect r="-8561" b="7584"/>
                          <a:stretch/>
                        </pic:blipFill>
                        <pic:spPr>
                          <a:xfrm>
                            <a:off x="0" y="0"/>
                            <a:ext cx="1345356" cy="2716837"/>
                          </a:xfrm>
                          <a:prstGeom prst="rect">
                            <a:avLst/>
                          </a:prstGeom>
                        </pic:spPr>
                      </pic:pic>
                    </a:graphicData>
                  </a:graphic>
                </wp:inline>
              </w:drawing>
            </w:r>
            <w:r w:rsidRPr="001E3493">
              <w:t>Day 7</w:t>
            </w:r>
          </w:p>
        </w:tc>
        <w:tc>
          <w:tcPr>
            <w:tcW w:w="1978" w:type="dxa"/>
          </w:tcPr>
          <w:p w14:paraId="6E702776" w14:textId="77777777" w:rsidR="0023524D" w:rsidRPr="001E3493" w:rsidRDefault="0023524D" w:rsidP="003377A0">
            <w:pPr>
              <w:spacing w:line="240" w:lineRule="auto"/>
              <w:jc w:val="center"/>
            </w:pPr>
            <w:r w:rsidRPr="001E3493">
              <w:rPr>
                <w:noProof/>
              </w:rPr>
              <w:drawing>
                <wp:inline distT="0" distB="0" distL="0" distR="0" wp14:anchorId="5BAD874C" wp14:editId="2B2C6692">
                  <wp:extent cx="1129050" cy="2717599"/>
                  <wp:effectExtent l="0" t="0" r="0" b="6985"/>
                  <wp:docPr id="377" name="Picture 3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7" name="Picture 377"/>
                          <pic:cNvPicPr/>
                        </pic:nvPicPr>
                        <pic:blipFill rotWithShape="1">
                          <a:blip r:embed="rId201">
                            <a:extLst>
                              <a:ext uri="{28A0092B-C50C-407E-A947-70E740481C1C}">
                                <a14:useLocalDpi xmlns:a14="http://schemas.microsoft.com/office/drawing/2010/main" val="0"/>
                              </a:ext>
                            </a:extLst>
                          </a:blip>
                          <a:srcRect l="18042" r="5241" b="12801"/>
                          <a:stretch/>
                        </pic:blipFill>
                        <pic:spPr>
                          <a:xfrm>
                            <a:off x="0" y="0"/>
                            <a:ext cx="1129507" cy="2718700"/>
                          </a:xfrm>
                          <a:prstGeom prst="rect">
                            <a:avLst/>
                          </a:prstGeom>
                        </pic:spPr>
                      </pic:pic>
                    </a:graphicData>
                  </a:graphic>
                </wp:inline>
              </w:drawing>
            </w:r>
          </w:p>
          <w:p w14:paraId="5FA6DC51" w14:textId="77777777" w:rsidR="0023524D" w:rsidRPr="001E3493" w:rsidRDefault="0023524D" w:rsidP="003377A0">
            <w:pPr>
              <w:spacing w:line="240" w:lineRule="auto"/>
              <w:jc w:val="center"/>
            </w:pPr>
            <w:r w:rsidRPr="001E3493">
              <w:t>Day 14</w:t>
            </w:r>
          </w:p>
        </w:tc>
        <w:tc>
          <w:tcPr>
            <w:tcW w:w="2053" w:type="dxa"/>
          </w:tcPr>
          <w:p w14:paraId="1F5EF269" w14:textId="77777777" w:rsidR="0023524D" w:rsidRPr="001E3493" w:rsidRDefault="0023524D" w:rsidP="003377A0">
            <w:pPr>
              <w:spacing w:line="240" w:lineRule="auto"/>
              <w:jc w:val="center"/>
            </w:pPr>
            <w:r w:rsidRPr="001E3493">
              <w:rPr>
                <w:noProof/>
              </w:rPr>
              <w:drawing>
                <wp:inline distT="0" distB="0" distL="0" distR="0" wp14:anchorId="6167C175" wp14:editId="64759E36">
                  <wp:extent cx="1398556" cy="2718320"/>
                  <wp:effectExtent l="0" t="0" r="0" b="6350"/>
                  <wp:docPr id="378" name="Picture 3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8" name="Picture 378"/>
                          <pic:cNvPicPr/>
                        </pic:nvPicPr>
                        <pic:blipFill rotWithShape="1">
                          <a:blip r:embed="rId202">
                            <a:extLst>
                              <a:ext uri="{28A0092B-C50C-407E-A947-70E740481C1C}">
                                <a14:useLocalDpi xmlns:a14="http://schemas.microsoft.com/office/drawing/2010/main" val="0"/>
                              </a:ext>
                            </a:extLst>
                          </a:blip>
                          <a:srcRect l="9542" t="2902" b="12443"/>
                          <a:stretch/>
                        </pic:blipFill>
                        <pic:spPr>
                          <a:xfrm>
                            <a:off x="0" y="0"/>
                            <a:ext cx="1402053" cy="2725116"/>
                          </a:xfrm>
                          <a:prstGeom prst="rect">
                            <a:avLst/>
                          </a:prstGeom>
                        </pic:spPr>
                      </pic:pic>
                    </a:graphicData>
                  </a:graphic>
                </wp:inline>
              </w:drawing>
            </w:r>
          </w:p>
          <w:p w14:paraId="1886579A" w14:textId="77777777" w:rsidR="0023524D" w:rsidRPr="001E3493" w:rsidRDefault="0023524D" w:rsidP="003377A0">
            <w:pPr>
              <w:spacing w:line="240" w:lineRule="auto"/>
              <w:jc w:val="center"/>
            </w:pPr>
            <w:r w:rsidRPr="001E3493">
              <w:t>Day 28</w:t>
            </w:r>
          </w:p>
        </w:tc>
      </w:tr>
      <w:tr w:rsidR="0023524D" w:rsidRPr="001E3493" w14:paraId="76425F44" w14:textId="77777777" w:rsidTr="00122902">
        <w:trPr>
          <w:cantSplit/>
          <w:trHeight w:val="5363"/>
        </w:trPr>
        <w:tc>
          <w:tcPr>
            <w:tcW w:w="455" w:type="dxa"/>
            <w:textDirection w:val="btLr"/>
          </w:tcPr>
          <w:p w14:paraId="1EAF22AB" w14:textId="77777777" w:rsidR="0023524D" w:rsidRPr="001E3493" w:rsidRDefault="0023524D" w:rsidP="003377A0">
            <w:pPr>
              <w:spacing w:line="240" w:lineRule="auto"/>
              <w:jc w:val="center"/>
            </w:pPr>
            <w:r w:rsidRPr="001E3493">
              <w:t>G24010</w:t>
            </w:r>
          </w:p>
        </w:tc>
        <w:tc>
          <w:tcPr>
            <w:tcW w:w="2132" w:type="dxa"/>
          </w:tcPr>
          <w:p w14:paraId="3FD1BE62" w14:textId="77777777" w:rsidR="0023524D" w:rsidRPr="001E3493" w:rsidRDefault="0023524D" w:rsidP="003377A0">
            <w:pPr>
              <w:spacing w:line="240" w:lineRule="auto"/>
              <w:jc w:val="center"/>
            </w:pPr>
            <w:r w:rsidRPr="001E3493">
              <w:rPr>
                <w:noProof/>
              </w:rPr>
              <w:drawing>
                <wp:inline distT="0" distB="0" distL="0" distR="0" wp14:anchorId="0F436F5D" wp14:editId="2913EBEC">
                  <wp:extent cx="1309329" cy="2696828"/>
                  <wp:effectExtent l="0" t="0" r="5715" b="8890"/>
                  <wp:docPr id="379" name="Picture 3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9" name="Picture 379"/>
                          <pic:cNvPicPr/>
                        </pic:nvPicPr>
                        <pic:blipFill>
                          <a:blip r:embed="rId203">
                            <a:extLst>
                              <a:ext uri="{28A0092B-C50C-407E-A947-70E740481C1C}">
                                <a14:useLocalDpi xmlns:a14="http://schemas.microsoft.com/office/drawing/2010/main" val="0"/>
                              </a:ext>
                            </a:extLst>
                          </a:blip>
                          <a:srcRect t="3990" b="3990"/>
                          <a:stretch>
                            <a:fillRect/>
                          </a:stretch>
                        </pic:blipFill>
                        <pic:spPr>
                          <a:xfrm>
                            <a:off x="0" y="0"/>
                            <a:ext cx="1319596" cy="2717974"/>
                          </a:xfrm>
                          <a:prstGeom prst="rect">
                            <a:avLst/>
                          </a:prstGeom>
                        </pic:spPr>
                      </pic:pic>
                    </a:graphicData>
                  </a:graphic>
                </wp:inline>
              </w:drawing>
            </w:r>
          </w:p>
          <w:p w14:paraId="6C817B48" w14:textId="77777777" w:rsidR="0023524D" w:rsidRPr="001E3493" w:rsidRDefault="0023524D" w:rsidP="003377A0">
            <w:pPr>
              <w:spacing w:line="240" w:lineRule="auto"/>
              <w:jc w:val="center"/>
            </w:pPr>
            <w:r w:rsidRPr="001E3493">
              <w:t>Day 42</w:t>
            </w:r>
          </w:p>
        </w:tc>
        <w:tc>
          <w:tcPr>
            <w:tcW w:w="2012" w:type="dxa"/>
          </w:tcPr>
          <w:p w14:paraId="3E637683" w14:textId="77777777" w:rsidR="0023524D" w:rsidRPr="001E3493" w:rsidRDefault="0023524D" w:rsidP="003377A0">
            <w:pPr>
              <w:spacing w:line="240" w:lineRule="auto"/>
              <w:jc w:val="center"/>
            </w:pPr>
            <w:r w:rsidRPr="001E3493">
              <w:rPr>
                <w:noProof/>
              </w:rPr>
              <w:drawing>
                <wp:inline distT="0" distB="0" distL="0" distR="0" wp14:anchorId="7C4E8BDB" wp14:editId="6C584991">
                  <wp:extent cx="1373730" cy="2691768"/>
                  <wp:effectExtent l="0" t="0" r="0" b="0"/>
                  <wp:docPr id="380" name="Picture 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0" name="Picture 380"/>
                          <pic:cNvPicPr/>
                        </pic:nvPicPr>
                        <pic:blipFill rotWithShape="1">
                          <a:blip r:embed="rId204">
                            <a:extLst>
                              <a:ext uri="{28A0092B-C50C-407E-A947-70E740481C1C}">
                                <a14:useLocalDpi xmlns:a14="http://schemas.microsoft.com/office/drawing/2010/main" val="0"/>
                              </a:ext>
                            </a:extLst>
                          </a:blip>
                          <a:srcRect l="8590" t="2093" r="-8590" b="1389"/>
                          <a:stretch/>
                        </pic:blipFill>
                        <pic:spPr>
                          <a:xfrm>
                            <a:off x="0" y="0"/>
                            <a:ext cx="1374531" cy="2693338"/>
                          </a:xfrm>
                          <a:prstGeom prst="rect">
                            <a:avLst/>
                          </a:prstGeom>
                        </pic:spPr>
                      </pic:pic>
                    </a:graphicData>
                  </a:graphic>
                </wp:inline>
              </w:drawing>
            </w:r>
          </w:p>
          <w:p w14:paraId="08C65516" w14:textId="77777777" w:rsidR="0023524D" w:rsidRPr="001E3493" w:rsidRDefault="0023524D" w:rsidP="003377A0">
            <w:pPr>
              <w:spacing w:line="240" w:lineRule="auto"/>
              <w:jc w:val="center"/>
            </w:pPr>
            <w:r w:rsidRPr="001E3493">
              <w:t>Day 56</w:t>
            </w:r>
          </w:p>
        </w:tc>
        <w:tc>
          <w:tcPr>
            <w:tcW w:w="1978" w:type="dxa"/>
          </w:tcPr>
          <w:p w14:paraId="3BBAEA22" w14:textId="77777777" w:rsidR="0023524D" w:rsidRPr="001E3493" w:rsidRDefault="0023524D" w:rsidP="003377A0">
            <w:pPr>
              <w:spacing w:line="240" w:lineRule="auto"/>
              <w:jc w:val="center"/>
            </w:pPr>
            <w:r w:rsidRPr="001E3493">
              <w:rPr>
                <w:noProof/>
              </w:rPr>
              <w:drawing>
                <wp:inline distT="0" distB="0" distL="0" distR="0" wp14:anchorId="120B2701" wp14:editId="50E4176C">
                  <wp:extent cx="1358183" cy="2679491"/>
                  <wp:effectExtent l="0" t="0" r="0" b="6985"/>
                  <wp:docPr id="381" name="Picture 3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1" name="Picture 381"/>
                          <pic:cNvPicPr/>
                        </pic:nvPicPr>
                        <pic:blipFill rotWithShape="1">
                          <a:blip r:embed="rId205">
                            <a:extLst>
                              <a:ext uri="{28A0092B-C50C-407E-A947-70E740481C1C}">
                                <a14:useLocalDpi xmlns:a14="http://schemas.microsoft.com/office/drawing/2010/main" val="0"/>
                              </a:ext>
                            </a:extLst>
                          </a:blip>
                          <a:srcRect l="24902" t="734" r="-16004" b="-734"/>
                          <a:stretch/>
                        </pic:blipFill>
                        <pic:spPr>
                          <a:xfrm>
                            <a:off x="0" y="0"/>
                            <a:ext cx="1361604" cy="2686241"/>
                          </a:xfrm>
                          <a:prstGeom prst="rect">
                            <a:avLst/>
                          </a:prstGeom>
                        </pic:spPr>
                      </pic:pic>
                    </a:graphicData>
                  </a:graphic>
                </wp:inline>
              </w:drawing>
            </w:r>
          </w:p>
          <w:p w14:paraId="0CB4FC96" w14:textId="77777777" w:rsidR="0023524D" w:rsidRPr="001E3493" w:rsidRDefault="0023524D" w:rsidP="003377A0">
            <w:pPr>
              <w:spacing w:line="240" w:lineRule="auto"/>
              <w:jc w:val="center"/>
            </w:pPr>
            <w:r w:rsidRPr="001E3493">
              <w:t>Day 70</w:t>
            </w:r>
          </w:p>
        </w:tc>
        <w:tc>
          <w:tcPr>
            <w:tcW w:w="2053" w:type="dxa"/>
          </w:tcPr>
          <w:p w14:paraId="164ABEFE" w14:textId="77777777" w:rsidR="0023524D" w:rsidRPr="001E3493" w:rsidRDefault="0023524D" w:rsidP="003377A0">
            <w:pPr>
              <w:spacing w:line="240" w:lineRule="auto"/>
              <w:jc w:val="center"/>
            </w:pPr>
            <w:r w:rsidRPr="001E3493">
              <w:rPr>
                <w:noProof/>
              </w:rPr>
              <w:drawing>
                <wp:inline distT="0" distB="0" distL="0" distR="0" wp14:anchorId="59635DB4" wp14:editId="540EA991">
                  <wp:extent cx="1415968" cy="2672561"/>
                  <wp:effectExtent l="0" t="0" r="0" b="0"/>
                  <wp:docPr id="382" name="Picture 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2" name="Picture 382"/>
                          <pic:cNvPicPr/>
                        </pic:nvPicPr>
                        <pic:blipFill rotWithShape="1">
                          <a:blip r:embed="rId206">
                            <a:extLst>
                              <a:ext uri="{28A0092B-C50C-407E-A947-70E740481C1C}">
                                <a14:useLocalDpi xmlns:a14="http://schemas.microsoft.com/office/drawing/2010/main" val="0"/>
                              </a:ext>
                            </a:extLst>
                          </a:blip>
                          <a:srcRect l="23135" r="-17510"/>
                          <a:stretch/>
                        </pic:blipFill>
                        <pic:spPr>
                          <a:xfrm>
                            <a:off x="0" y="0"/>
                            <a:ext cx="1420288" cy="2680714"/>
                          </a:xfrm>
                          <a:prstGeom prst="rect">
                            <a:avLst/>
                          </a:prstGeom>
                        </pic:spPr>
                      </pic:pic>
                    </a:graphicData>
                  </a:graphic>
                </wp:inline>
              </w:drawing>
            </w:r>
          </w:p>
          <w:p w14:paraId="4C8DC81A" w14:textId="77777777" w:rsidR="0023524D" w:rsidRPr="001E3493" w:rsidRDefault="0023524D" w:rsidP="003377A0">
            <w:pPr>
              <w:spacing w:line="240" w:lineRule="auto"/>
              <w:jc w:val="center"/>
            </w:pPr>
            <w:r w:rsidRPr="001E3493">
              <w:t>Day 84</w:t>
            </w:r>
          </w:p>
        </w:tc>
      </w:tr>
    </w:tbl>
    <w:p w14:paraId="4BD5CEB6" w14:textId="77777777" w:rsidR="00363632" w:rsidRDefault="00363632"/>
    <w:p w14:paraId="034DC9F0" w14:textId="77777777" w:rsidR="00363632" w:rsidRDefault="00363632"/>
    <w:p w14:paraId="32B2D0FC" w14:textId="29607B52" w:rsidR="00363632" w:rsidRDefault="00363632">
      <w:r>
        <w:lastRenderedPageBreak/>
        <w:t>Table 28 Continued</w:t>
      </w:r>
    </w:p>
    <w:tbl>
      <w:tblPr>
        <w:tblStyle w:val="TableGrid"/>
        <w:tblW w:w="0" w:type="auto"/>
        <w:tblLook w:val="04A0" w:firstRow="1" w:lastRow="0" w:firstColumn="1" w:lastColumn="0" w:noHBand="0" w:noVBand="1"/>
      </w:tblPr>
      <w:tblGrid>
        <w:gridCol w:w="459"/>
        <w:gridCol w:w="2160"/>
        <w:gridCol w:w="2038"/>
        <w:gridCol w:w="1901"/>
        <w:gridCol w:w="2072"/>
      </w:tblGrid>
      <w:tr w:rsidR="0023524D" w:rsidRPr="001E3493" w14:paraId="4E5361BB" w14:textId="77777777" w:rsidTr="00122902">
        <w:trPr>
          <w:cantSplit/>
          <w:trHeight w:val="5039"/>
        </w:trPr>
        <w:tc>
          <w:tcPr>
            <w:tcW w:w="455" w:type="dxa"/>
            <w:textDirection w:val="btLr"/>
          </w:tcPr>
          <w:p w14:paraId="6B4D9B07" w14:textId="77777777" w:rsidR="0023524D" w:rsidRPr="001E3493" w:rsidRDefault="0023524D" w:rsidP="003377A0">
            <w:pPr>
              <w:spacing w:line="240" w:lineRule="auto"/>
              <w:jc w:val="center"/>
            </w:pPr>
            <w:r w:rsidRPr="001E3493">
              <w:t>G24011</w:t>
            </w:r>
          </w:p>
        </w:tc>
        <w:tc>
          <w:tcPr>
            <w:tcW w:w="2132" w:type="dxa"/>
          </w:tcPr>
          <w:p w14:paraId="1B4147F7" w14:textId="77777777" w:rsidR="0023524D" w:rsidRPr="001E3493" w:rsidRDefault="0023524D" w:rsidP="003377A0">
            <w:pPr>
              <w:spacing w:line="240" w:lineRule="auto"/>
              <w:jc w:val="center"/>
            </w:pPr>
            <w:r w:rsidRPr="001E3493">
              <w:rPr>
                <w:noProof/>
              </w:rPr>
              <w:drawing>
                <wp:inline distT="0" distB="0" distL="0" distR="0" wp14:anchorId="518BFE16" wp14:editId="029F66BD">
                  <wp:extent cx="1476662" cy="2778809"/>
                  <wp:effectExtent l="0" t="0" r="0" b="2540"/>
                  <wp:docPr id="383" name="Picture 3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3" name="Picture 383"/>
                          <pic:cNvPicPr/>
                        </pic:nvPicPr>
                        <pic:blipFill rotWithShape="1">
                          <a:blip r:embed="rId207">
                            <a:extLst>
                              <a:ext uri="{28A0092B-C50C-407E-A947-70E740481C1C}">
                                <a14:useLocalDpi xmlns:a14="http://schemas.microsoft.com/office/drawing/2010/main" val="0"/>
                              </a:ext>
                            </a:extLst>
                          </a:blip>
                          <a:srcRect t="4984" r="-16580" b="1135"/>
                          <a:stretch/>
                        </pic:blipFill>
                        <pic:spPr>
                          <a:xfrm>
                            <a:off x="0" y="0"/>
                            <a:ext cx="1477217" cy="2779854"/>
                          </a:xfrm>
                          <a:prstGeom prst="rect">
                            <a:avLst/>
                          </a:prstGeom>
                        </pic:spPr>
                      </pic:pic>
                    </a:graphicData>
                  </a:graphic>
                </wp:inline>
              </w:drawing>
            </w:r>
          </w:p>
          <w:p w14:paraId="3272A247" w14:textId="77777777" w:rsidR="0023524D" w:rsidRPr="001E3493" w:rsidRDefault="0023524D" w:rsidP="003377A0">
            <w:pPr>
              <w:spacing w:line="240" w:lineRule="auto"/>
              <w:jc w:val="center"/>
            </w:pPr>
            <w:r w:rsidRPr="001E3493">
              <w:t>Day 0</w:t>
            </w:r>
          </w:p>
        </w:tc>
        <w:tc>
          <w:tcPr>
            <w:tcW w:w="2012" w:type="dxa"/>
          </w:tcPr>
          <w:p w14:paraId="72C84592" w14:textId="77777777" w:rsidR="0023524D" w:rsidRPr="001E3493" w:rsidRDefault="0023524D" w:rsidP="003377A0">
            <w:pPr>
              <w:spacing w:line="240" w:lineRule="auto"/>
              <w:jc w:val="center"/>
            </w:pPr>
            <w:r w:rsidRPr="001E3493">
              <w:rPr>
                <w:noProof/>
              </w:rPr>
              <w:drawing>
                <wp:inline distT="0" distB="0" distL="0" distR="0" wp14:anchorId="383524D9" wp14:editId="69D3578C">
                  <wp:extent cx="1383952" cy="2794779"/>
                  <wp:effectExtent l="0" t="0" r="0" b="5715"/>
                  <wp:docPr id="384" name="Picture 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4" name="Picture 384"/>
                          <pic:cNvPicPr/>
                        </pic:nvPicPr>
                        <pic:blipFill rotWithShape="1">
                          <a:blip r:embed="rId208">
                            <a:extLst>
                              <a:ext uri="{28A0092B-C50C-407E-A947-70E740481C1C}">
                                <a14:useLocalDpi xmlns:a14="http://schemas.microsoft.com/office/drawing/2010/main" val="0"/>
                              </a:ext>
                            </a:extLst>
                          </a:blip>
                          <a:srcRect l="17382" t="3501" r="-15228" b="11067"/>
                          <a:stretch/>
                        </pic:blipFill>
                        <pic:spPr>
                          <a:xfrm>
                            <a:off x="0" y="0"/>
                            <a:ext cx="1389017" cy="2805007"/>
                          </a:xfrm>
                          <a:prstGeom prst="rect">
                            <a:avLst/>
                          </a:prstGeom>
                        </pic:spPr>
                      </pic:pic>
                    </a:graphicData>
                  </a:graphic>
                </wp:inline>
              </w:drawing>
            </w:r>
            <w:r w:rsidRPr="001E3493">
              <w:t>Day 7</w:t>
            </w:r>
          </w:p>
        </w:tc>
        <w:tc>
          <w:tcPr>
            <w:tcW w:w="1978" w:type="dxa"/>
          </w:tcPr>
          <w:p w14:paraId="0821F2B2" w14:textId="77777777" w:rsidR="0023524D" w:rsidRPr="001E3493" w:rsidRDefault="0023524D" w:rsidP="003377A0">
            <w:pPr>
              <w:spacing w:line="240" w:lineRule="auto"/>
              <w:jc w:val="center"/>
            </w:pPr>
            <w:r w:rsidRPr="001E3493">
              <w:rPr>
                <w:noProof/>
              </w:rPr>
              <w:drawing>
                <wp:inline distT="0" distB="0" distL="0" distR="0" wp14:anchorId="6BD287F9" wp14:editId="06B74DCD">
                  <wp:extent cx="1149964" cy="2767941"/>
                  <wp:effectExtent l="0" t="0" r="0" b="0"/>
                  <wp:docPr id="385" name="Picture 3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5" name="Picture 385"/>
                          <pic:cNvPicPr/>
                        </pic:nvPicPr>
                        <pic:blipFill>
                          <a:blip r:embed="rId209">
                            <a:extLst>
                              <a:ext uri="{28A0092B-C50C-407E-A947-70E740481C1C}">
                                <a14:useLocalDpi xmlns:a14="http://schemas.microsoft.com/office/drawing/2010/main" val="0"/>
                              </a:ext>
                            </a:extLst>
                          </a:blip>
                          <a:srcRect l="1708" r="1708"/>
                          <a:stretch>
                            <a:fillRect/>
                          </a:stretch>
                        </pic:blipFill>
                        <pic:spPr>
                          <a:xfrm>
                            <a:off x="0" y="0"/>
                            <a:ext cx="1151426" cy="2771459"/>
                          </a:xfrm>
                          <a:prstGeom prst="rect">
                            <a:avLst/>
                          </a:prstGeom>
                        </pic:spPr>
                      </pic:pic>
                    </a:graphicData>
                  </a:graphic>
                </wp:inline>
              </w:drawing>
            </w:r>
          </w:p>
          <w:p w14:paraId="1968457F" w14:textId="77777777" w:rsidR="0023524D" w:rsidRPr="001E3493" w:rsidRDefault="0023524D" w:rsidP="003377A0">
            <w:pPr>
              <w:spacing w:line="240" w:lineRule="auto"/>
              <w:jc w:val="center"/>
            </w:pPr>
            <w:r w:rsidRPr="001E3493">
              <w:t>Day 14</w:t>
            </w:r>
          </w:p>
        </w:tc>
        <w:tc>
          <w:tcPr>
            <w:tcW w:w="2053" w:type="dxa"/>
          </w:tcPr>
          <w:p w14:paraId="503EE0C4" w14:textId="77777777" w:rsidR="0023524D" w:rsidRPr="001E3493" w:rsidRDefault="0023524D" w:rsidP="003377A0">
            <w:pPr>
              <w:spacing w:line="240" w:lineRule="auto"/>
              <w:jc w:val="center"/>
            </w:pPr>
            <w:r w:rsidRPr="001E3493">
              <w:rPr>
                <w:noProof/>
              </w:rPr>
              <w:drawing>
                <wp:inline distT="0" distB="0" distL="0" distR="0" wp14:anchorId="41306C24" wp14:editId="79B18388">
                  <wp:extent cx="1409372" cy="2739343"/>
                  <wp:effectExtent l="0" t="0" r="635" b="4445"/>
                  <wp:docPr id="386" name="Picture 3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6" name="Picture 386"/>
                          <pic:cNvPicPr/>
                        </pic:nvPicPr>
                        <pic:blipFill rotWithShape="1">
                          <a:blip r:embed="rId210">
                            <a:extLst>
                              <a:ext uri="{28A0092B-C50C-407E-A947-70E740481C1C}">
                                <a14:useLocalDpi xmlns:a14="http://schemas.microsoft.com/office/drawing/2010/main" val="0"/>
                              </a:ext>
                            </a:extLst>
                          </a:blip>
                          <a:srcRect l="17544" t="3983" r="-1351" b="5286"/>
                          <a:stretch/>
                        </pic:blipFill>
                        <pic:spPr>
                          <a:xfrm>
                            <a:off x="0" y="0"/>
                            <a:ext cx="1413754" cy="2747860"/>
                          </a:xfrm>
                          <a:prstGeom prst="rect">
                            <a:avLst/>
                          </a:prstGeom>
                        </pic:spPr>
                      </pic:pic>
                    </a:graphicData>
                  </a:graphic>
                </wp:inline>
              </w:drawing>
            </w:r>
          </w:p>
          <w:p w14:paraId="1741B1EC" w14:textId="77777777" w:rsidR="0023524D" w:rsidRPr="001E3493" w:rsidRDefault="0023524D" w:rsidP="003377A0">
            <w:pPr>
              <w:spacing w:line="240" w:lineRule="auto"/>
              <w:jc w:val="center"/>
            </w:pPr>
            <w:r w:rsidRPr="001E3493">
              <w:t>Day 28</w:t>
            </w:r>
          </w:p>
        </w:tc>
      </w:tr>
      <w:tr w:rsidR="0023524D" w:rsidRPr="001E3493" w14:paraId="56D4486D" w14:textId="77777777" w:rsidTr="00122902">
        <w:trPr>
          <w:cantSplit/>
          <w:trHeight w:val="4283"/>
        </w:trPr>
        <w:tc>
          <w:tcPr>
            <w:tcW w:w="455" w:type="dxa"/>
            <w:textDirection w:val="btLr"/>
          </w:tcPr>
          <w:p w14:paraId="6FD92935" w14:textId="77777777" w:rsidR="0023524D" w:rsidRPr="001E3493" w:rsidRDefault="0023524D" w:rsidP="003377A0">
            <w:pPr>
              <w:spacing w:line="240" w:lineRule="auto"/>
              <w:jc w:val="center"/>
            </w:pPr>
            <w:r w:rsidRPr="001E3493">
              <w:t>G24011</w:t>
            </w:r>
          </w:p>
        </w:tc>
        <w:tc>
          <w:tcPr>
            <w:tcW w:w="2132" w:type="dxa"/>
          </w:tcPr>
          <w:p w14:paraId="790ED421" w14:textId="77777777" w:rsidR="0023524D" w:rsidRPr="001E3493" w:rsidRDefault="0023524D" w:rsidP="003377A0">
            <w:pPr>
              <w:spacing w:line="240" w:lineRule="auto"/>
              <w:jc w:val="center"/>
            </w:pPr>
            <w:r w:rsidRPr="001E3493">
              <w:rPr>
                <w:noProof/>
              </w:rPr>
              <w:drawing>
                <wp:inline distT="0" distB="0" distL="0" distR="0" wp14:anchorId="2A0FEC2C" wp14:editId="3FE41FE3">
                  <wp:extent cx="1224431" cy="2521964"/>
                  <wp:effectExtent l="0" t="0" r="0" b="0"/>
                  <wp:docPr id="387" name="Picture 3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7" name="Picture 387"/>
                          <pic:cNvPicPr/>
                        </pic:nvPicPr>
                        <pic:blipFill>
                          <a:blip r:embed="rId211">
                            <a:extLst>
                              <a:ext uri="{28A0092B-C50C-407E-A947-70E740481C1C}">
                                <a14:useLocalDpi xmlns:a14="http://schemas.microsoft.com/office/drawing/2010/main" val="0"/>
                              </a:ext>
                            </a:extLst>
                          </a:blip>
                          <a:srcRect t="6385" b="6385"/>
                          <a:stretch>
                            <a:fillRect/>
                          </a:stretch>
                        </pic:blipFill>
                        <pic:spPr>
                          <a:xfrm>
                            <a:off x="0" y="0"/>
                            <a:ext cx="1224431" cy="2521964"/>
                          </a:xfrm>
                          <a:prstGeom prst="rect">
                            <a:avLst/>
                          </a:prstGeom>
                        </pic:spPr>
                      </pic:pic>
                    </a:graphicData>
                  </a:graphic>
                </wp:inline>
              </w:drawing>
            </w:r>
          </w:p>
          <w:p w14:paraId="48ECFC2F" w14:textId="77777777" w:rsidR="0023524D" w:rsidRPr="001E3493" w:rsidRDefault="0023524D" w:rsidP="003377A0">
            <w:pPr>
              <w:spacing w:line="240" w:lineRule="auto"/>
              <w:jc w:val="center"/>
            </w:pPr>
            <w:r w:rsidRPr="001E3493">
              <w:t>Day 42</w:t>
            </w:r>
          </w:p>
        </w:tc>
        <w:tc>
          <w:tcPr>
            <w:tcW w:w="2012" w:type="dxa"/>
          </w:tcPr>
          <w:p w14:paraId="46937D34" w14:textId="77777777" w:rsidR="0023524D" w:rsidRPr="001E3493" w:rsidRDefault="0023524D" w:rsidP="003377A0">
            <w:pPr>
              <w:spacing w:line="240" w:lineRule="auto"/>
              <w:jc w:val="center"/>
            </w:pPr>
            <w:r w:rsidRPr="001E3493">
              <w:rPr>
                <w:noProof/>
              </w:rPr>
              <w:drawing>
                <wp:inline distT="0" distB="0" distL="0" distR="0" wp14:anchorId="2DA82161" wp14:editId="26155EE1">
                  <wp:extent cx="1285546" cy="2518975"/>
                  <wp:effectExtent l="0" t="0" r="0" b="0"/>
                  <wp:docPr id="388" name="Picture 3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8" name="Picture 388"/>
                          <pic:cNvPicPr/>
                        </pic:nvPicPr>
                        <pic:blipFill>
                          <a:blip r:embed="rId212">
                            <a:extLst>
                              <a:ext uri="{28A0092B-C50C-407E-A947-70E740481C1C}">
                                <a14:useLocalDpi xmlns:a14="http://schemas.microsoft.com/office/drawing/2010/main" val="0"/>
                              </a:ext>
                            </a:extLst>
                          </a:blip>
                          <a:srcRect/>
                          <a:stretch>
                            <a:fillRect/>
                          </a:stretch>
                        </pic:blipFill>
                        <pic:spPr>
                          <a:xfrm>
                            <a:off x="0" y="0"/>
                            <a:ext cx="1285546" cy="2518975"/>
                          </a:xfrm>
                          <a:prstGeom prst="rect">
                            <a:avLst/>
                          </a:prstGeom>
                        </pic:spPr>
                      </pic:pic>
                    </a:graphicData>
                  </a:graphic>
                </wp:inline>
              </w:drawing>
            </w:r>
          </w:p>
          <w:p w14:paraId="2336FD79" w14:textId="77777777" w:rsidR="0023524D" w:rsidRPr="001E3493" w:rsidRDefault="0023524D" w:rsidP="003377A0">
            <w:pPr>
              <w:spacing w:line="240" w:lineRule="auto"/>
              <w:jc w:val="center"/>
            </w:pPr>
            <w:r w:rsidRPr="001E3493">
              <w:t>Day 56</w:t>
            </w:r>
          </w:p>
        </w:tc>
        <w:tc>
          <w:tcPr>
            <w:tcW w:w="1978" w:type="dxa"/>
          </w:tcPr>
          <w:p w14:paraId="0FA6CCAC" w14:textId="77777777" w:rsidR="0023524D" w:rsidRPr="001E3493" w:rsidRDefault="0023524D" w:rsidP="003377A0">
            <w:pPr>
              <w:spacing w:line="240" w:lineRule="auto"/>
              <w:jc w:val="center"/>
            </w:pPr>
            <w:r w:rsidRPr="001E3493">
              <w:rPr>
                <w:noProof/>
              </w:rPr>
              <w:drawing>
                <wp:inline distT="0" distB="0" distL="0" distR="0" wp14:anchorId="1CE5B302" wp14:editId="33112254">
                  <wp:extent cx="1279867" cy="2524986"/>
                  <wp:effectExtent l="0" t="0" r="0" b="8890"/>
                  <wp:docPr id="389" name="Picture 3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9" name="Picture 389"/>
                          <pic:cNvPicPr/>
                        </pic:nvPicPr>
                        <pic:blipFill>
                          <a:blip r:embed="rId213">
                            <a:extLst>
                              <a:ext uri="{28A0092B-C50C-407E-A947-70E740481C1C}">
                                <a14:useLocalDpi xmlns:a14="http://schemas.microsoft.com/office/drawing/2010/main" val="0"/>
                              </a:ext>
                            </a:extLst>
                          </a:blip>
                          <a:srcRect t="1810" b="1810"/>
                          <a:stretch>
                            <a:fillRect/>
                          </a:stretch>
                        </pic:blipFill>
                        <pic:spPr>
                          <a:xfrm>
                            <a:off x="0" y="0"/>
                            <a:ext cx="1279867" cy="2524986"/>
                          </a:xfrm>
                          <a:prstGeom prst="rect">
                            <a:avLst/>
                          </a:prstGeom>
                        </pic:spPr>
                      </pic:pic>
                    </a:graphicData>
                  </a:graphic>
                </wp:inline>
              </w:drawing>
            </w:r>
          </w:p>
          <w:p w14:paraId="0D06A16D" w14:textId="77777777" w:rsidR="0023524D" w:rsidRPr="001E3493" w:rsidRDefault="0023524D" w:rsidP="003377A0">
            <w:pPr>
              <w:spacing w:line="240" w:lineRule="auto"/>
              <w:jc w:val="center"/>
            </w:pPr>
            <w:r w:rsidRPr="001E3493">
              <w:t>Day 70</w:t>
            </w:r>
          </w:p>
        </w:tc>
        <w:tc>
          <w:tcPr>
            <w:tcW w:w="2053" w:type="dxa"/>
          </w:tcPr>
          <w:p w14:paraId="526B9C40" w14:textId="77777777" w:rsidR="0023524D" w:rsidRPr="001E3493" w:rsidRDefault="0023524D" w:rsidP="003377A0">
            <w:pPr>
              <w:spacing w:line="240" w:lineRule="auto"/>
              <w:jc w:val="center"/>
            </w:pPr>
            <w:r w:rsidRPr="001E3493">
              <w:rPr>
                <w:noProof/>
              </w:rPr>
              <w:drawing>
                <wp:inline distT="0" distB="0" distL="0" distR="0" wp14:anchorId="335EB8BF" wp14:editId="53E2551F">
                  <wp:extent cx="1337873" cy="2525161"/>
                  <wp:effectExtent l="0" t="0" r="0" b="0"/>
                  <wp:docPr id="390" name="Picture 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0" name="Picture 390"/>
                          <pic:cNvPicPr/>
                        </pic:nvPicPr>
                        <pic:blipFill>
                          <a:blip r:embed="rId214">
                            <a:extLst>
                              <a:ext uri="{28A0092B-C50C-407E-A947-70E740481C1C}">
                                <a14:useLocalDpi xmlns:a14="http://schemas.microsoft.com/office/drawing/2010/main" val="0"/>
                              </a:ext>
                            </a:extLst>
                          </a:blip>
                          <a:srcRect t="4113" b="4113"/>
                          <a:stretch>
                            <a:fillRect/>
                          </a:stretch>
                        </pic:blipFill>
                        <pic:spPr>
                          <a:xfrm>
                            <a:off x="0" y="0"/>
                            <a:ext cx="1337873" cy="2525161"/>
                          </a:xfrm>
                          <a:prstGeom prst="rect">
                            <a:avLst/>
                          </a:prstGeom>
                        </pic:spPr>
                      </pic:pic>
                    </a:graphicData>
                  </a:graphic>
                </wp:inline>
              </w:drawing>
            </w:r>
          </w:p>
          <w:p w14:paraId="0556324C" w14:textId="77777777" w:rsidR="0023524D" w:rsidRPr="001E3493" w:rsidRDefault="0023524D" w:rsidP="003377A0">
            <w:pPr>
              <w:spacing w:line="240" w:lineRule="auto"/>
              <w:jc w:val="center"/>
            </w:pPr>
            <w:r w:rsidRPr="001E3493">
              <w:t>Day 84</w:t>
            </w:r>
          </w:p>
        </w:tc>
      </w:tr>
    </w:tbl>
    <w:p w14:paraId="28EB6DFE" w14:textId="77777777" w:rsidR="0023524D" w:rsidRPr="001E3493" w:rsidRDefault="0023524D" w:rsidP="0093301A"/>
    <w:p w14:paraId="0D1E3513" w14:textId="77777777" w:rsidR="009651E3" w:rsidRPr="001E3493" w:rsidRDefault="009651E3" w:rsidP="0093301A"/>
    <w:p w14:paraId="3E98C366" w14:textId="4ED6C47E" w:rsidR="00F308E1" w:rsidRDefault="00F308E1" w:rsidP="00B46408">
      <w:pPr>
        <w:pStyle w:val="Caption"/>
      </w:pPr>
      <w:bookmarkStart w:id="131" w:name="_Toc195707681"/>
      <w:r>
        <w:lastRenderedPageBreak/>
        <w:t xml:space="preserve">Table </w:t>
      </w:r>
      <w:fldSimple w:instr=" SEQ Table \* ARABIC ">
        <w:r w:rsidR="00056F45">
          <w:rPr>
            <w:noProof/>
          </w:rPr>
          <w:t>29</w:t>
        </w:r>
      </w:fldSimple>
      <w:r>
        <w:t xml:space="preserve">: </w:t>
      </w:r>
      <w:r w:rsidRPr="001E3493">
        <w:rPr>
          <w:color w:val="000000"/>
        </w:rPr>
        <w:t>OM score frequency SA</w:t>
      </w:r>
      <w:bookmarkEnd w:id="131"/>
    </w:p>
    <w:tbl>
      <w:tblPr>
        <w:tblW w:w="97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50"/>
        <w:gridCol w:w="1683"/>
        <w:gridCol w:w="1003"/>
        <w:gridCol w:w="1420"/>
        <w:gridCol w:w="1420"/>
        <w:gridCol w:w="1909"/>
        <w:gridCol w:w="1400"/>
      </w:tblGrid>
      <w:tr w:rsidR="00770D9C" w:rsidRPr="001E3493" w14:paraId="46D13036" w14:textId="77777777" w:rsidTr="00F308E1">
        <w:trPr>
          <w:trHeight w:val="2060"/>
        </w:trPr>
        <w:tc>
          <w:tcPr>
            <w:tcW w:w="950" w:type="dxa"/>
            <w:shd w:val="clear" w:color="auto" w:fill="auto"/>
            <w:noWrap/>
            <w:vAlign w:val="center"/>
            <w:hideMark/>
          </w:tcPr>
          <w:p w14:paraId="37C80E4A" w14:textId="77777777" w:rsidR="00770D9C" w:rsidRPr="001E3493" w:rsidRDefault="00770D9C" w:rsidP="00F308E1">
            <w:pPr>
              <w:spacing w:line="240" w:lineRule="auto"/>
              <w:jc w:val="center"/>
              <w:rPr>
                <w:color w:val="000000"/>
              </w:rPr>
            </w:pPr>
            <w:r w:rsidRPr="001E3493">
              <w:rPr>
                <w:color w:val="000000"/>
              </w:rPr>
              <w:t>Criteria</w:t>
            </w:r>
          </w:p>
        </w:tc>
        <w:tc>
          <w:tcPr>
            <w:tcW w:w="1683" w:type="dxa"/>
            <w:shd w:val="clear" w:color="auto" w:fill="auto"/>
            <w:vAlign w:val="center"/>
            <w:hideMark/>
          </w:tcPr>
          <w:p w14:paraId="10D901C8" w14:textId="77777777" w:rsidR="00770D9C" w:rsidRPr="001E3493" w:rsidRDefault="00770D9C" w:rsidP="00F308E1">
            <w:pPr>
              <w:spacing w:line="240" w:lineRule="auto"/>
              <w:jc w:val="center"/>
              <w:rPr>
                <w:color w:val="000000"/>
              </w:rPr>
            </w:pPr>
            <w:r w:rsidRPr="001E3493">
              <w:rPr>
                <w:color w:val="000000"/>
              </w:rPr>
              <w:t>Soft tissue abnormalities (abnormal swelling, gas inclusions, mineralization)</w:t>
            </w:r>
          </w:p>
        </w:tc>
        <w:tc>
          <w:tcPr>
            <w:tcW w:w="1003" w:type="dxa"/>
            <w:shd w:val="clear" w:color="auto" w:fill="auto"/>
            <w:vAlign w:val="center"/>
            <w:hideMark/>
          </w:tcPr>
          <w:p w14:paraId="70260169" w14:textId="77777777" w:rsidR="00770D9C" w:rsidRPr="001E3493" w:rsidRDefault="00770D9C" w:rsidP="00F308E1">
            <w:pPr>
              <w:spacing w:line="240" w:lineRule="auto"/>
              <w:jc w:val="center"/>
              <w:rPr>
                <w:color w:val="000000"/>
              </w:rPr>
            </w:pPr>
            <w:r w:rsidRPr="001E3493">
              <w:rPr>
                <w:color w:val="000000"/>
              </w:rPr>
              <w:t>Lysis or cortical necrosis</w:t>
            </w:r>
          </w:p>
        </w:tc>
        <w:tc>
          <w:tcPr>
            <w:tcW w:w="1420" w:type="dxa"/>
            <w:shd w:val="clear" w:color="auto" w:fill="auto"/>
            <w:vAlign w:val="center"/>
            <w:hideMark/>
          </w:tcPr>
          <w:p w14:paraId="7D111C57" w14:textId="77777777" w:rsidR="00770D9C" w:rsidRPr="001E3493" w:rsidRDefault="00770D9C" w:rsidP="00F308E1">
            <w:pPr>
              <w:spacing w:line="240" w:lineRule="auto"/>
              <w:jc w:val="center"/>
              <w:rPr>
                <w:color w:val="000000"/>
              </w:rPr>
            </w:pPr>
            <w:r w:rsidRPr="001E3493">
              <w:rPr>
                <w:color w:val="000000"/>
              </w:rPr>
              <w:t>Endosteal reaction or medullary sclerosis</w:t>
            </w:r>
          </w:p>
        </w:tc>
        <w:tc>
          <w:tcPr>
            <w:tcW w:w="1420" w:type="dxa"/>
            <w:shd w:val="clear" w:color="auto" w:fill="auto"/>
            <w:vAlign w:val="center"/>
            <w:hideMark/>
          </w:tcPr>
          <w:p w14:paraId="147937E9" w14:textId="77777777" w:rsidR="00770D9C" w:rsidRPr="001E3493" w:rsidRDefault="00770D9C" w:rsidP="00F308E1">
            <w:pPr>
              <w:spacing w:line="240" w:lineRule="auto"/>
              <w:jc w:val="center"/>
              <w:rPr>
                <w:color w:val="000000"/>
              </w:rPr>
            </w:pPr>
            <w:r w:rsidRPr="001E3493">
              <w:rPr>
                <w:color w:val="000000"/>
              </w:rPr>
              <w:t>Abnormal periosteal reaction</w:t>
            </w:r>
          </w:p>
        </w:tc>
        <w:tc>
          <w:tcPr>
            <w:tcW w:w="1909" w:type="dxa"/>
            <w:shd w:val="clear" w:color="auto" w:fill="auto"/>
            <w:vAlign w:val="center"/>
            <w:hideMark/>
          </w:tcPr>
          <w:p w14:paraId="09629454" w14:textId="77777777" w:rsidR="00770D9C" w:rsidRPr="001E3493" w:rsidRDefault="00770D9C" w:rsidP="00F308E1">
            <w:pPr>
              <w:spacing w:line="240" w:lineRule="auto"/>
              <w:jc w:val="center"/>
              <w:rPr>
                <w:color w:val="000000"/>
              </w:rPr>
            </w:pPr>
            <w:r w:rsidRPr="001E3493">
              <w:rPr>
                <w:color w:val="000000"/>
              </w:rPr>
              <w:t>Implant associated abnormalities (implant loosening/failure; bone resorption adjacent to implant)</w:t>
            </w:r>
          </w:p>
        </w:tc>
        <w:tc>
          <w:tcPr>
            <w:tcW w:w="1400" w:type="dxa"/>
            <w:shd w:val="clear" w:color="auto" w:fill="auto"/>
            <w:noWrap/>
            <w:vAlign w:val="center"/>
            <w:hideMark/>
          </w:tcPr>
          <w:p w14:paraId="25E11436" w14:textId="77777777" w:rsidR="00770D9C" w:rsidRPr="001E3493" w:rsidRDefault="00770D9C" w:rsidP="00F308E1">
            <w:pPr>
              <w:spacing w:line="240" w:lineRule="auto"/>
              <w:jc w:val="center"/>
              <w:rPr>
                <w:color w:val="000000"/>
              </w:rPr>
            </w:pPr>
            <w:r w:rsidRPr="001E3493">
              <w:rPr>
                <w:color w:val="000000"/>
              </w:rPr>
              <w:t>Total</w:t>
            </w:r>
          </w:p>
        </w:tc>
      </w:tr>
      <w:tr w:rsidR="00770D9C" w:rsidRPr="001E3493" w14:paraId="13FE4550" w14:textId="77777777" w:rsidTr="00F308E1">
        <w:trPr>
          <w:trHeight w:val="315"/>
        </w:trPr>
        <w:tc>
          <w:tcPr>
            <w:tcW w:w="950" w:type="dxa"/>
            <w:shd w:val="clear" w:color="auto" w:fill="auto"/>
            <w:vAlign w:val="center"/>
            <w:hideMark/>
          </w:tcPr>
          <w:p w14:paraId="6233643A" w14:textId="77777777" w:rsidR="00770D9C" w:rsidRPr="001E3493" w:rsidRDefault="00770D9C" w:rsidP="00F308E1">
            <w:pPr>
              <w:spacing w:line="240" w:lineRule="auto"/>
              <w:rPr>
                <w:color w:val="000000"/>
              </w:rPr>
            </w:pPr>
            <w:r w:rsidRPr="001E3493">
              <w:rPr>
                <w:color w:val="000000"/>
              </w:rPr>
              <w:t>Day</w:t>
            </w:r>
          </w:p>
        </w:tc>
        <w:tc>
          <w:tcPr>
            <w:tcW w:w="1683" w:type="dxa"/>
            <w:shd w:val="clear" w:color="auto" w:fill="auto"/>
            <w:noWrap/>
            <w:vAlign w:val="bottom"/>
            <w:hideMark/>
          </w:tcPr>
          <w:p w14:paraId="6898F263" w14:textId="77777777" w:rsidR="00770D9C" w:rsidRPr="001E3493" w:rsidRDefault="00770D9C" w:rsidP="00F308E1">
            <w:pPr>
              <w:spacing w:line="240" w:lineRule="auto"/>
              <w:rPr>
                <w:color w:val="000000"/>
              </w:rPr>
            </w:pPr>
          </w:p>
        </w:tc>
        <w:tc>
          <w:tcPr>
            <w:tcW w:w="1003" w:type="dxa"/>
            <w:shd w:val="clear" w:color="auto" w:fill="auto"/>
            <w:noWrap/>
            <w:vAlign w:val="bottom"/>
            <w:hideMark/>
          </w:tcPr>
          <w:p w14:paraId="4E97C0B1" w14:textId="77777777" w:rsidR="00770D9C" w:rsidRPr="001E3493" w:rsidRDefault="00770D9C" w:rsidP="00F308E1">
            <w:pPr>
              <w:spacing w:line="240" w:lineRule="auto"/>
            </w:pPr>
          </w:p>
        </w:tc>
        <w:tc>
          <w:tcPr>
            <w:tcW w:w="1420" w:type="dxa"/>
            <w:shd w:val="clear" w:color="auto" w:fill="auto"/>
            <w:noWrap/>
            <w:vAlign w:val="bottom"/>
            <w:hideMark/>
          </w:tcPr>
          <w:p w14:paraId="2EC82264" w14:textId="77777777" w:rsidR="00770D9C" w:rsidRPr="001E3493" w:rsidRDefault="00770D9C" w:rsidP="00F308E1">
            <w:pPr>
              <w:spacing w:line="240" w:lineRule="auto"/>
            </w:pPr>
          </w:p>
        </w:tc>
        <w:tc>
          <w:tcPr>
            <w:tcW w:w="1420" w:type="dxa"/>
            <w:shd w:val="clear" w:color="auto" w:fill="auto"/>
            <w:noWrap/>
            <w:vAlign w:val="bottom"/>
            <w:hideMark/>
          </w:tcPr>
          <w:p w14:paraId="4EDC12DF" w14:textId="77777777" w:rsidR="00770D9C" w:rsidRPr="001E3493" w:rsidRDefault="00770D9C" w:rsidP="00F308E1">
            <w:pPr>
              <w:spacing w:line="240" w:lineRule="auto"/>
            </w:pPr>
          </w:p>
        </w:tc>
        <w:tc>
          <w:tcPr>
            <w:tcW w:w="1909" w:type="dxa"/>
            <w:shd w:val="clear" w:color="auto" w:fill="auto"/>
            <w:noWrap/>
            <w:vAlign w:val="bottom"/>
            <w:hideMark/>
          </w:tcPr>
          <w:p w14:paraId="6BCCC5DB" w14:textId="77777777" w:rsidR="00770D9C" w:rsidRPr="001E3493" w:rsidRDefault="00770D9C" w:rsidP="00F308E1">
            <w:pPr>
              <w:spacing w:line="240" w:lineRule="auto"/>
            </w:pPr>
          </w:p>
        </w:tc>
        <w:tc>
          <w:tcPr>
            <w:tcW w:w="1400" w:type="dxa"/>
            <w:shd w:val="clear" w:color="auto" w:fill="auto"/>
            <w:noWrap/>
            <w:vAlign w:val="bottom"/>
            <w:hideMark/>
          </w:tcPr>
          <w:p w14:paraId="29CF6263" w14:textId="77777777" w:rsidR="00770D9C" w:rsidRPr="001E3493" w:rsidRDefault="00770D9C" w:rsidP="00F308E1">
            <w:pPr>
              <w:spacing w:line="240" w:lineRule="auto"/>
            </w:pPr>
          </w:p>
        </w:tc>
      </w:tr>
      <w:tr w:rsidR="00770D9C" w:rsidRPr="001E3493" w14:paraId="6899515B" w14:textId="77777777" w:rsidTr="00F308E1">
        <w:trPr>
          <w:trHeight w:val="315"/>
        </w:trPr>
        <w:tc>
          <w:tcPr>
            <w:tcW w:w="950" w:type="dxa"/>
            <w:shd w:val="clear" w:color="auto" w:fill="auto"/>
            <w:vAlign w:val="center"/>
            <w:hideMark/>
          </w:tcPr>
          <w:p w14:paraId="1CB5BD45" w14:textId="77777777" w:rsidR="00770D9C" w:rsidRPr="001E3493" w:rsidRDefault="00770D9C" w:rsidP="00F308E1">
            <w:pPr>
              <w:spacing w:line="240" w:lineRule="auto"/>
              <w:jc w:val="right"/>
              <w:rPr>
                <w:color w:val="000000"/>
              </w:rPr>
            </w:pPr>
            <w:r w:rsidRPr="001E3493">
              <w:rPr>
                <w:color w:val="000000"/>
              </w:rPr>
              <w:t>7</w:t>
            </w:r>
          </w:p>
        </w:tc>
        <w:tc>
          <w:tcPr>
            <w:tcW w:w="1683" w:type="dxa"/>
            <w:shd w:val="clear" w:color="auto" w:fill="auto"/>
            <w:noWrap/>
            <w:vAlign w:val="bottom"/>
            <w:hideMark/>
          </w:tcPr>
          <w:p w14:paraId="032AC42E" w14:textId="77777777" w:rsidR="00770D9C" w:rsidRPr="001E3493" w:rsidRDefault="00770D9C" w:rsidP="00F308E1">
            <w:pPr>
              <w:spacing w:line="240" w:lineRule="auto"/>
              <w:jc w:val="right"/>
              <w:rPr>
                <w:color w:val="000000"/>
              </w:rPr>
            </w:pPr>
            <w:r w:rsidRPr="001E3493">
              <w:rPr>
                <w:color w:val="000000"/>
              </w:rPr>
              <w:t>0</w:t>
            </w:r>
          </w:p>
        </w:tc>
        <w:tc>
          <w:tcPr>
            <w:tcW w:w="1003" w:type="dxa"/>
            <w:shd w:val="clear" w:color="auto" w:fill="auto"/>
            <w:noWrap/>
            <w:vAlign w:val="bottom"/>
            <w:hideMark/>
          </w:tcPr>
          <w:p w14:paraId="1AB4D076" w14:textId="77777777" w:rsidR="00770D9C" w:rsidRPr="001E3493" w:rsidRDefault="00770D9C" w:rsidP="00F308E1">
            <w:pPr>
              <w:spacing w:line="240" w:lineRule="auto"/>
              <w:jc w:val="right"/>
              <w:rPr>
                <w:color w:val="000000"/>
              </w:rPr>
            </w:pPr>
            <w:r w:rsidRPr="001E3493">
              <w:rPr>
                <w:color w:val="000000"/>
              </w:rPr>
              <w:t>0</w:t>
            </w:r>
          </w:p>
        </w:tc>
        <w:tc>
          <w:tcPr>
            <w:tcW w:w="1420" w:type="dxa"/>
            <w:shd w:val="clear" w:color="auto" w:fill="auto"/>
            <w:noWrap/>
            <w:vAlign w:val="bottom"/>
            <w:hideMark/>
          </w:tcPr>
          <w:p w14:paraId="25ADF7BE" w14:textId="77777777" w:rsidR="00770D9C" w:rsidRPr="001E3493" w:rsidRDefault="00770D9C" w:rsidP="00F308E1">
            <w:pPr>
              <w:spacing w:line="240" w:lineRule="auto"/>
              <w:jc w:val="right"/>
              <w:rPr>
                <w:color w:val="000000"/>
              </w:rPr>
            </w:pPr>
            <w:r w:rsidRPr="001E3493">
              <w:rPr>
                <w:color w:val="000000"/>
              </w:rPr>
              <w:t>0</w:t>
            </w:r>
          </w:p>
        </w:tc>
        <w:tc>
          <w:tcPr>
            <w:tcW w:w="1420" w:type="dxa"/>
            <w:shd w:val="clear" w:color="auto" w:fill="auto"/>
            <w:noWrap/>
            <w:vAlign w:val="bottom"/>
            <w:hideMark/>
          </w:tcPr>
          <w:p w14:paraId="1E05F956" w14:textId="77777777" w:rsidR="00770D9C" w:rsidRPr="001E3493" w:rsidRDefault="00770D9C" w:rsidP="00F308E1">
            <w:pPr>
              <w:spacing w:line="240" w:lineRule="auto"/>
              <w:jc w:val="right"/>
              <w:rPr>
                <w:color w:val="000000"/>
              </w:rPr>
            </w:pPr>
            <w:r w:rsidRPr="001E3493">
              <w:rPr>
                <w:color w:val="000000"/>
              </w:rPr>
              <w:t>0</w:t>
            </w:r>
          </w:p>
        </w:tc>
        <w:tc>
          <w:tcPr>
            <w:tcW w:w="1909" w:type="dxa"/>
            <w:shd w:val="clear" w:color="auto" w:fill="auto"/>
            <w:noWrap/>
            <w:vAlign w:val="bottom"/>
            <w:hideMark/>
          </w:tcPr>
          <w:p w14:paraId="663B0C64" w14:textId="77777777" w:rsidR="00770D9C" w:rsidRPr="001E3493" w:rsidRDefault="00770D9C" w:rsidP="00F308E1">
            <w:pPr>
              <w:spacing w:line="240" w:lineRule="auto"/>
              <w:jc w:val="right"/>
              <w:rPr>
                <w:color w:val="000000"/>
              </w:rPr>
            </w:pPr>
            <w:r w:rsidRPr="001E3493">
              <w:rPr>
                <w:color w:val="000000"/>
              </w:rPr>
              <w:t>0</w:t>
            </w:r>
          </w:p>
        </w:tc>
        <w:tc>
          <w:tcPr>
            <w:tcW w:w="1400" w:type="dxa"/>
            <w:shd w:val="clear" w:color="auto" w:fill="auto"/>
            <w:noWrap/>
            <w:vAlign w:val="bottom"/>
            <w:hideMark/>
          </w:tcPr>
          <w:p w14:paraId="0257425B" w14:textId="77777777" w:rsidR="00770D9C" w:rsidRPr="001E3493" w:rsidRDefault="00770D9C" w:rsidP="00F308E1">
            <w:pPr>
              <w:spacing w:line="240" w:lineRule="auto"/>
              <w:jc w:val="right"/>
              <w:rPr>
                <w:color w:val="000000"/>
              </w:rPr>
            </w:pPr>
            <w:r w:rsidRPr="001E3493">
              <w:rPr>
                <w:color w:val="000000"/>
              </w:rPr>
              <w:t>0</w:t>
            </w:r>
          </w:p>
        </w:tc>
      </w:tr>
      <w:tr w:rsidR="00770D9C" w:rsidRPr="001E3493" w14:paraId="4EEB51C7" w14:textId="77777777" w:rsidTr="00F308E1">
        <w:trPr>
          <w:trHeight w:val="300"/>
        </w:trPr>
        <w:tc>
          <w:tcPr>
            <w:tcW w:w="950" w:type="dxa"/>
            <w:shd w:val="clear" w:color="auto" w:fill="auto"/>
            <w:vAlign w:val="center"/>
            <w:hideMark/>
          </w:tcPr>
          <w:p w14:paraId="5CD30805" w14:textId="77777777" w:rsidR="00770D9C" w:rsidRPr="001E3493" w:rsidRDefault="00770D9C" w:rsidP="00F308E1">
            <w:pPr>
              <w:spacing w:line="240" w:lineRule="auto"/>
              <w:jc w:val="right"/>
              <w:rPr>
                <w:color w:val="000000"/>
              </w:rPr>
            </w:pPr>
            <w:r w:rsidRPr="001E3493">
              <w:rPr>
                <w:color w:val="000000"/>
              </w:rPr>
              <w:t>14</w:t>
            </w:r>
          </w:p>
        </w:tc>
        <w:tc>
          <w:tcPr>
            <w:tcW w:w="1683" w:type="dxa"/>
            <w:shd w:val="clear" w:color="auto" w:fill="auto"/>
            <w:noWrap/>
            <w:vAlign w:val="bottom"/>
            <w:hideMark/>
          </w:tcPr>
          <w:p w14:paraId="26E7913E" w14:textId="77777777" w:rsidR="00770D9C" w:rsidRPr="001E3493" w:rsidRDefault="00770D9C" w:rsidP="00F308E1">
            <w:pPr>
              <w:spacing w:line="240" w:lineRule="auto"/>
              <w:jc w:val="right"/>
              <w:rPr>
                <w:color w:val="000000"/>
              </w:rPr>
            </w:pPr>
            <w:r w:rsidRPr="001E3493">
              <w:rPr>
                <w:color w:val="000000"/>
              </w:rPr>
              <w:t>0</w:t>
            </w:r>
          </w:p>
        </w:tc>
        <w:tc>
          <w:tcPr>
            <w:tcW w:w="1003" w:type="dxa"/>
            <w:shd w:val="clear" w:color="auto" w:fill="auto"/>
            <w:noWrap/>
            <w:vAlign w:val="bottom"/>
            <w:hideMark/>
          </w:tcPr>
          <w:p w14:paraId="1CBBC0CE" w14:textId="77777777" w:rsidR="00770D9C" w:rsidRPr="001E3493" w:rsidRDefault="00770D9C" w:rsidP="00F308E1">
            <w:pPr>
              <w:spacing w:line="240" w:lineRule="auto"/>
              <w:jc w:val="right"/>
              <w:rPr>
                <w:color w:val="000000"/>
              </w:rPr>
            </w:pPr>
            <w:r w:rsidRPr="001E3493">
              <w:rPr>
                <w:color w:val="000000"/>
              </w:rPr>
              <w:t>0</w:t>
            </w:r>
          </w:p>
        </w:tc>
        <w:tc>
          <w:tcPr>
            <w:tcW w:w="1420" w:type="dxa"/>
            <w:shd w:val="clear" w:color="auto" w:fill="auto"/>
            <w:noWrap/>
            <w:vAlign w:val="bottom"/>
            <w:hideMark/>
          </w:tcPr>
          <w:p w14:paraId="69E06B09" w14:textId="77777777" w:rsidR="00770D9C" w:rsidRPr="001E3493" w:rsidRDefault="00770D9C" w:rsidP="00F308E1">
            <w:pPr>
              <w:spacing w:line="240" w:lineRule="auto"/>
              <w:jc w:val="right"/>
              <w:rPr>
                <w:color w:val="000000"/>
              </w:rPr>
            </w:pPr>
            <w:r w:rsidRPr="001E3493">
              <w:rPr>
                <w:color w:val="000000"/>
              </w:rPr>
              <w:t>0</w:t>
            </w:r>
          </w:p>
        </w:tc>
        <w:tc>
          <w:tcPr>
            <w:tcW w:w="1420" w:type="dxa"/>
            <w:shd w:val="clear" w:color="auto" w:fill="auto"/>
            <w:noWrap/>
            <w:vAlign w:val="bottom"/>
            <w:hideMark/>
          </w:tcPr>
          <w:p w14:paraId="61772E0E" w14:textId="77777777" w:rsidR="00770D9C" w:rsidRPr="001E3493" w:rsidRDefault="00770D9C" w:rsidP="00F308E1">
            <w:pPr>
              <w:spacing w:line="240" w:lineRule="auto"/>
              <w:jc w:val="right"/>
              <w:rPr>
                <w:color w:val="000000"/>
              </w:rPr>
            </w:pPr>
            <w:r w:rsidRPr="001E3493">
              <w:rPr>
                <w:color w:val="000000"/>
              </w:rPr>
              <w:t>0</w:t>
            </w:r>
          </w:p>
        </w:tc>
        <w:tc>
          <w:tcPr>
            <w:tcW w:w="1909" w:type="dxa"/>
            <w:shd w:val="clear" w:color="auto" w:fill="auto"/>
            <w:noWrap/>
            <w:vAlign w:val="bottom"/>
            <w:hideMark/>
          </w:tcPr>
          <w:p w14:paraId="342EBD9B" w14:textId="77777777" w:rsidR="00770D9C" w:rsidRPr="001E3493" w:rsidRDefault="00770D9C" w:rsidP="00F308E1">
            <w:pPr>
              <w:spacing w:line="240" w:lineRule="auto"/>
              <w:jc w:val="right"/>
              <w:rPr>
                <w:color w:val="000000"/>
              </w:rPr>
            </w:pPr>
            <w:r w:rsidRPr="001E3493">
              <w:rPr>
                <w:color w:val="000000"/>
              </w:rPr>
              <w:t>0</w:t>
            </w:r>
          </w:p>
        </w:tc>
        <w:tc>
          <w:tcPr>
            <w:tcW w:w="1400" w:type="dxa"/>
            <w:shd w:val="clear" w:color="auto" w:fill="auto"/>
            <w:noWrap/>
            <w:vAlign w:val="bottom"/>
            <w:hideMark/>
          </w:tcPr>
          <w:p w14:paraId="002CBA14" w14:textId="77777777" w:rsidR="00770D9C" w:rsidRPr="001E3493" w:rsidRDefault="00770D9C" w:rsidP="00F308E1">
            <w:pPr>
              <w:spacing w:line="240" w:lineRule="auto"/>
              <w:jc w:val="right"/>
              <w:rPr>
                <w:color w:val="000000"/>
              </w:rPr>
            </w:pPr>
            <w:r w:rsidRPr="001E3493">
              <w:rPr>
                <w:color w:val="000000"/>
              </w:rPr>
              <w:t>0</w:t>
            </w:r>
          </w:p>
        </w:tc>
      </w:tr>
      <w:tr w:rsidR="00770D9C" w:rsidRPr="001E3493" w14:paraId="69519D55" w14:textId="77777777" w:rsidTr="00F308E1">
        <w:trPr>
          <w:trHeight w:val="300"/>
        </w:trPr>
        <w:tc>
          <w:tcPr>
            <w:tcW w:w="950" w:type="dxa"/>
            <w:shd w:val="clear" w:color="auto" w:fill="auto"/>
            <w:vAlign w:val="center"/>
            <w:hideMark/>
          </w:tcPr>
          <w:p w14:paraId="34AD2832" w14:textId="77777777" w:rsidR="00770D9C" w:rsidRPr="001E3493" w:rsidRDefault="00770D9C" w:rsidP="00F308E1">
            <w:pPr>
              <w:spacing w:line="240" w:lineRule="auto"/>
              <w:jc w:val="right"/>
              <w:rPr>
                <w:color w:val="000000"/>
              </w:rPr>
            </w:pPr>
            <w:r w:rsidRPr="001E3493">
              <w:rPr>
                <w:color w:val="000000"/>
              </w:rPr>
              <w:t>28</w:t>
            </w:r>
          </w:p>
        </w:tc>
        <w:tc>
          <w:tcPr>
            <w:tcW w:w="1683" w:type="dxa"/>
            <w:shd w:val="clear" w:color="auto" w:fill="auto"/>
            <w:noWrap/>
            <w:vAlign w:val="bottom"/>
            <w:hideMark/>
          </w:tcPr>
          <w:p w14:paraId="71EBD36A" w14:textId="77777777" w:rsidR="00770D9C" w:rsidRPr="001E3493" w:rsidRDefault="00770D9C" w:rsidP="00F308E1">
            <w:pPr>
              <w:spacing w:line="240" w:lineRule="auto"/>
              <w:jc w:val="right"/>
              <w:rPr>
                <w:color w:val="000000"/>
              </w:rPr>
            </w:pPr>
            <w:r w:rsidRPr="001E3493">
              <w:rPr>
                <w:color w:val="000000"/>
              </w:rPr>
              <w:t>0</w:t>
            </w:r>
          </w:p>
        </w:tc>
        <w:tc>
          <w:tcPr>
            <w:tcW w:w="1003" w:type="dxa"/>
            <w:shd w:val="clear" w:color="auto" w:fill="auto"/>
            <w:noWrap/>
            <w:vAlign w:val="bottom"/>
            <w:hideMark/>
          </w:tcPr>
          <w:p w14:paraId="7F1A6DC2" w14:textId="77777777" w:rsidR="00770D9C" w:rsidRPr="001E3493" w:rsidRDefault="00770D9C" w:rsidP="00F308E1">
            <w:pPr>
              <w:spacing w:line="240" w:lineRule="auto"/>
              <w:jc w:val="right"/>
              <w:rPr>
                <w:color w:val="000000"/>
              </w:rPr>
            </w:pPr>
            <w:r w:rsidRPr="001E3493">
              <w:rPr>
                <w:color w:val="000000"/>
              </w:rPr>
              <w:t>0</w:t>
            </w:r>
          </w:p>
        </w:tc>
        <w:tc>
          <w:tcPr>
            <w:tcW w:w="1420" w:type="dxa"/>
            <w:shd w:val="clear" w:color="auto" w:fill="auto"/>
            <w:noWrap/>
            <w:vAlign w:val="bottom"/>
            <w:hideMark/>
          </w:tcPr>
          <w:p w14:paraId="33F1AD2E" w14:textId="77777777" w:rsidR="00770D9C" w:rsidRPr="001E3493" w:rsidRDefault="00770D9C" w:rsidP="00F308E1">
            <w:pPr>
              <w:spacing w:line="240" w:lineRule="auto"/>
              <w:jc w:val="right"/>
              <w:rPr>
                <w:color w:val="000000"/>
              </w:rPr>
            </w:pPr>
            <w:r w:rsidRPr="001E3493">
              <w:rPr>
                <w:color w:val="000000"/>
              </w:rPr>
              <w:t>0</w:t>
            </w:r>
          </w:p>
        </w:tc>
        <w:tc>
          <w:tcPr>
            <w:tcW w:w="1420" w:type="dxa"/>
            <w:shd w:val="clear" w:color="auto" w:fill="auto"/>
            <w:noWrap/>
            <w:vAlign w:val="bottom"/>
            <w:hideMark/>
          </w:tcPr>
          <w:p w14:paraId="598D815F" w14:textId="77777777" w:rsidR="00770D9C" w:rsidRPr="001E3493" w:rsidRDefault="00770D9C" w:rsidP="00F308E1">
            <w:pPr>
              <w:spacing w:line="240" w:lineRule="auto"/>
              <w:jc w:val="right"/>
              <w:rPr>
                <w:color w:val="000000"/>
              </w:rPr>
            </w:pPr>
            <w:r w:rsidRPr="001E3493">
              <w:rPr>
                <w:color w:val="000000"/>
              </w:rPr>
              <w:t>0</w:t>
            </w:r>
          </w:p>
        </w:tc>
        <w:tc>
          <w:tcPr>
            <w:tcW w:w="1909" w:type="dxa"/>
            <w:shd w:val="clear" w:color="auto" w:fill="auto"/>
            <w:noWrap/>
            <w:vAlign w:val="bottom"/>
            <w:hideMark/>
          </w:tcPr>
          <w:p w14:paraId="24A8F42D" w14:textId="77777777" w:rsidR="00770D9C" w:rsidRPr="001E3493" w:rsidRDefault="00770D9C" w:rsidP="00F308E1">
            <w:pPr>
              <w:spacing w:line="240" w:lineRule="auto"/>
              <w:jc w:val="right"/>
              <w:rPr>
                <w:color w:val="000000"/>
              </w:rPr>
            </w:pPr>
            <w:r w:rsidRPr="001E3493">
              <w:rPr>
                <w:color w:val="000000"/>
              </w:rPr>
              <w:t>0</w:t>
            </w:r>
          </w:p>
        </w:tc>
        <w:tc>
          <w:tcPr>
            <w:tcW w:w="1400" w:type="dxa"/>
            <w:shd w:val="clear" w:color="auto" w:fill="auto"/>
            <w:noWrap/>
            <w:vAlign w:val="bottom"/>
            <w:hideMark/>
          </w:tcPr>
          <w:p w14:paraId="00AC33F3" w14:textId="77777777" w:rsidR="00770D9C" w:rsidRPr="001E3493" w:rsidRDefault="00770D9C" w:rsidP="00F308E1">
            <w:pPr>
              <w:spacing w:line="240" w:lineRule="auto"/>
              <w:jc w:val="right"/>
              <w:rPr>
                <w:color w:val="000000"/>
              </w:rPr>
            </w:pPr>
            <w:r w:rsidRPr="001E3493">
              <w:rPr>
                <w:color w:val="000000"/>
              </w:rPr>
              <w:t>0</w:t>
            </w:r>
          </w:p>
        </w:tc>
      </w:tr>
      <w:tr w:rsidR="00770D9C" w:rsidRPr="001E3493" w14:paraId="1F5F765C" w14:textId="77777777" w:rsidTr="00F308E1">
        <w:trPr>
          <w:trHeight w:val="300"/>
        </w:trPr>
        <w:tc>
          <w:tcPr>
            <w:tcW w:w="950" w:type="dxa"/>
            <w:shd w:val="clear" w:color="auto" w:fill="auto"/>
            <w:vAlign w:val="center"/>
            <w:hideMark/>
          </w:tcPr>
          <w:p w14:paraId="7B0DBE96" w14:textId="77777777" w:rsidR="00770D9C" w:rsidRPr="001E3493" w:rsidRDefault="00770D9C" w:rsidP="00F308E1">
            <w:pPr>
              <w:spacing w:line="240" w:lineRule="auto"/>
              <w:jc w:val="right"/>
              <w:rPr>
                <w:color w:val="000000"/>
              </w:rPr>
            </w:pPr>
            <w:r w:rsidRPr="001E3493">
              <w:rPr>
                <w:color w:val="000000"/>
              </w:rPr>
              <w:t>42</w:t>
            </w:r>
          </w:p>
        </w:tc>
        <w:tc>
          <w:tcPr>
            <w:tcW w:w="1683" w:type="dxa"/>
            <w:shd w:val="clear" w:color="auto" w:fill="auto"/>
            <w:noWrap/>
            <w:vAlign w:val="bottom"/>
            <w:hideMark/>
          </w:tcPr>
          <w:p w14:paraId="59557DB2" w14:textId="77777777" w:rsidR="00770D9C" w:rsidRPr="001E3493" w:rsidRDefault="00770D9C" w:rsidP="00F308E1">
            <w:pPr>
              <w:spacing w:line="240" w:lineRule="auto"/>
              <w:jc w:val="right"/>
              <w:rPr>
                <w:color w:val="000000"/>
              </w:rPr>
            </w:pPr>
            <w:r w:rsidRPr="001E3493">
              <w:rPr>
                <w:color w:val="000000"/>
              </w:rPr>
              <w:t>0</w:t>
            </w:r>
          </w:p>
        </w:tc>
        <w:tc>
          <w:tcPr>
            <w:tcW w:w="1003" w:type="dxa"/>
            <w:shd w:val="clear" w:color="auto" w:fill="auto"/>
            <w:noWrap/>
            <w:vAlign w:val="bottom"/>
            <w:hideMark/>
          </w:tcPr>
          <w:p w14:paraId="3FC40396" w14:textId="77777777" w:rsidR="00770D9C" w:rsidRPr="001E3493" w:rsidRDefault="00770D9C" w:rsidP="00F308E1">
            <w:pPr>
              <w:spacing w:line="240" w:lineRule="auto"/>
              <w:jc w:val="right"/>
              <w:rPr>
                <w:color w:val="000000"/>
              </w:rPr>
            </w:pPr>
            <w:r w:rsidRPr="001E3493">
              <w:rPr>
                <w:color w:val="000000"/>
              </w:rPr>
              <w:t>0</w:t>
            </w:r>
          </w:p>
        </w:tc>
        <w:tc>
          <w:tcPr>
            <w:tcW w:w="1420" w:type="dxa"/>
            <w:shd w:val="clear" w:color="auto" w:fill="auto"/>
            <w:noWrap/>
            <w:vAlign w:val="bottom"/>
            <w:hideMark/>
          </w:tcPr>
          <w:p w14:paraId="5DCA56E0" w14:textId="77777777" w:rsidR="00770D9C" w:rsidRPr="001E3493" w:rsidRDefault="00770D9C" w:rsidP="00F308E1">
            <w:pPr>
              <w:spacing w:line="240" w:lineRule="auto"/>
              <w:jc w:val="right"/>
              <w:rPr>
                <w:color w:val="000000"/>
              </w:rPr>
            </w:pPr>
            <w:r w:rsidRPr="001E3493">
              <w:rPr>
                <w:color w:val="000000"/>
              </w:rPr>
              <w:t>0</w:t>
            </w:r>
          </w:p>
        </w:tc>
        <w:tc>
          <w:tcPr>
            <w:tcW w:w="1420" w:type="dxa"/>
            <w:shd w:val="clear" w:color="auto" w:fill="auto"/>
            <w:noWrap/>
            <w:vAlign w:val="bottom"/>
            <w:hideMark/>
          </w:tcPr>
          <w:p w14:paraId="3673B0DC" w14:textId="77777777" w:rsidR="00770D9C" w:rsidRPr="001E3493" w:rsidRDefault="00770D9C" w:rsidP="00F308E1">
            <w:pPr>
              <w:spacing w:line="240" w:lineRule="auto"/>
              <w:jc w:val="right"/>
              <w:rPr>
                <w:color w:val="000000"/>
              </w:rPr>
            </w:pPr>
            <w:r w:rsidRPr="001E3493">
              <w:rPr>
                <w:color w:val="000000"/>
              </w:rPr>
              <w:t>0</w:t>
            </w:r>
          </w:p>
        </w:tc>
        <w:tc>
          <w:tcPr>
            <w:tcW w:w="1909" w:type="dxa"/>
            <w:shd w:val="clear" w:color="auto" w:fill="auto"/>
            <w:noWrap/>
            <w:vAlign w:val="bottom"/>
            <w:hideMark/>
          </w:tcPr>
          <w:p w14:paraId="0F54A777" w14:textId="77777777" w:rsidR="00770D9C" w:rsidRPr="001E3493" w:rsidRDefault="00770D9C" w:rsidP="00F308E1">
            <w:pPr>
              <w:spacing w:line="240" w:lineRule="auto"/>
              <w:jc w:val="right"/>
              <w:rPr>
                <w:color w:val="000000"/>
              </w:rPr>
            </w:pPr>
            <w:r w:rsidRPr="001E3493">
              <w:rPr>
                <w:color w:val="000000"/>
              </w:rPr>
              <w:t>0</w:t>
            </w:r>
          </w:p>
        </w:tc>
        <w:tc>
          <w:tcPr>
            <w:tcW w:w="1400" w:type="dxa"/>
            <w:shd w:val="clear" w:color="auto" w:fill="auto"/>
            <w:noWrap/>
            <w:vAlign w:val="bottom"/>
            <w:hideMark/>
          </w:tcPr>
          <w:p w14:paraId="3DA934E8" w14:textId="77777777" w:rsidR="00770D9C" w:rsidRPr="001E3493" w:rsidRDefault="00770D9C" w:rsidP="00F308E1">
            <w:pPr>
              <w:spacing w:line="240" w:lineRule="auto"/>
              <w:jc w:val="right"/>
              <w:rPr>
                <w:color w:val="000000"/>
              </w:rPr>
            </w:pPr>
            <w:r w:rsidRPr="001E3493">
              <w:rPr>
                <w:color w:val="000000"/>
              </w:rPr>
              <w:t>0</w:t>
            </w:r>
          </w:p>
        </w:tc>
      </w:tr>
      <w:tr w:rsidR="00770D9C" w:rsidRPr="001E3493" w14:paraId="4BB3D3A9" w14:textId="77777777" w:rsidTr="00F308E1">
        <w:trPr>
          <w:trHeight w:val="300"/>
        </w:trPr>
        <w:tc>
          <w:tcPr>
            <w:tcW w:w="950" w:type="dxa"/>
            <w:shd w:val="clear" w:color="auto" w:fill="auto"/>
            <w:vAlign w:val="center"/>
            <w:hideMark/>
          </w:tcPr>
          <w:p w14:paraId="2C4C653D" w14:textId="77777777" w:rsidR="00770D9C" w:rsidRPr="001E3493" w:rsidRDefault="00770D9C" w:rsidP="00F308E1">
            <w:pPr>
              <w:spacing w:line="240" w:lineRule="auto"/>
              <w:jc w:val="right"/>
              <w:rPr>
                <w:color w:val="000000"/>
              </w:rPr>
            </w:pPr>
            <w:r w:rsidRPr="001E3493">
              <w:rPr>
                <w:color w:val="000000"/>
              </w:rPr>
              <w:t>56</w:t>
            </w:r>
          </w:p>
        </w:tc>
        <w:tc>
          <w:tcPr>
            <w:tcW w:w="1683" w:type="dxa"/>
            <w:shd w:val="clear" w:color="auto" w:fill="auto"/>
            <w:noWrap/>
            <w:vAlign w:val="bottom"/>
            <w:hideMark/>
          </w:tcPr>
          <w:p w14:paraId="09D4A962" w14:textId="77777777" w:rsidR="00770D9C" w:rsidRPr="001E3493" w:rsidRDefault="00770D9C" w:rsidP="00F308E1">
            <w:pPr>
              <w:spacing w:line="240" w:lineRule="auto"/>
              <w:jc w:val="right"/>
              <w:rPr>
                <w:color w:val="000000"/>
              </w:rPr>
            </w:pPr>
            <w:r w:rsidRPr="001E3493">
              <w:rPr>
                <w:color w:val="000000"/>
              </w:rPr>
              <w:t>0</w:t>
            </w:r>
          </w:p>
        </w:tc>
        <w:tc>
          <w:tcPr>
            <w:tcW w:w="1003" w:type="dxa"/>
            <w:shd w:val="clear" w:color="auto" w:fill="auto"/>
            <w:noWrap/>
            <w:vAlign w:val="bottom"/>
            <w:hideMark/>
          </w:tcPr>
          <w:p w14:paraId="3E72CE5F" w14:textId="77777777" w:rsidR="00770D9C" w:rsidRPr="001E3493" w:rsidRDefault="00770D9C" w:rsidP="00F308E1">
            <w:pPr>
              <w:spacing w:line="240" w:lineRule="auto"/>
              <w:jc w:val="right"/>
              <w:rPr>
                <w:color w:val="000000"/>
              </w:rPr>
            </w:pPr>
            <w:r w:rsidRPr="001E3493">
              <w:rPr>
                <w:color w:val="000000"/>
              </w:rPr>
              <w:t>0</w:t>
            </w:r>
          </w:p>
        </w:tc>
        <w:tc>
          <w:tcPr>
            <w:tcW w:w="1420" w:type="dxa"/>
            <w:shd w:val="clear" w:color="auto" w:fill="auto"/>
            <w:noWrap/>
            <w:vAlign w:val="bottom"/>
            <w:hideMark/>
          </w:tcPr>
          <w:p w14:paraId="5563EE13" w14:textId="77777777" w:rsidR="00770D9C" w:rsidRPr="001E3493" w:rsidRDefault="00770D9C" w:rsidP="00F308E1">
            <w:pPr>
              <w:spacing w:line="240" w:lineRule="auto"/>
              <w:jc w:val="right"/>
              <w:rPr>
                <w:color w:val="000000"/>
              </w:rPr>
            </w:pPr>
            <w:r w:rsidRPr="001E3493">
              <w:rPr>
                <w:color w:val="000000"/>
              </w:rPr>
              <w:t>0</w:t>
            </w:r>
          </w:p>
        </w:tc>
        <w:tc>
          <w:tcPr>
            <w:tcW w:w="1420" w:type="dxa"/>
            <w:shd w:val="clear" w:color="auto" w:fill="auto"/>
            <w:noWrap/>
            <w:vAlign w:val="bottom"/>
            <w:hideMark/>
          </w:tcPr>
          <w:p w14:paraId="75B12764" w14:textId="77777777" w:rsidR="00770D9C" w:rsidRPr="001E3493" w:rsidRDefault="00770D9C" w:rsidP="00F308E1">
            <w:pPr>
              <w:spacing w:line="240" w:lineRule="auto"/>
              <w:jc w:val="right"/>
              <w:rPr>
                <w:color w:val="000000"/>
              </w:rPr>
            </w:pPr>
            <w:r w:rsidRPr="001E3493">
              <w:rPr>
                <w:color w:val="000000"/>
              </w:rPr>
              <w:t>0</w:t>
            </w:r>
          </w:p>
        </w:tc>
        <w:tc>
          <w:tcPr>
            <w:tcW w:w="1909" w:type="dxa"/>
            <w:shd w:val="clear" w:color="auto" w:fill="auto"/>
            <w:noWrap/>
            <w:vAlign w:val="bottom"/>
            <w:hideMark/>
          </w:tcPr>
          <w:p w14:paraId="28411506" w14:textId="77777777" w:rsidR="00770D9C" w:rsidRPr="001E3493" w:rsidRDefault="00770D9C" w:rsidP="00F308E1">
            <w:pPr>
              <w:spacing w:line="240" w:lineRule="auto"/>
              <w:jc w:val="right"/>
              <w:rPr>
                <w:color w:val="000000"/>
              </w:rPr>
            </w:pPr>
            <w:r w:rsidRPr="001E3493">
              <w:rPr>
                <w:color w:val="000000"/>
              </w:rPr>
              <w:t>0</w:t>
            </w:r>
          </w:p>
        </w:tc>
        <w:tc>
          <w:tcPr>
            <w:tcW w:w="1400" w:type="dxa"/>
            <w:shd w:val="clear" w:color="auto" w:fill="auto"/>
            <w:noWrap/>
            <w:vAlign w:val="bottom"/>
            <w:hideMark/>
          </w:tcPr>
          <w:p w14:paraId="63D05E05" w14:textId="77777777" w:rsidR="00770D9C" w:rsidRPr="001E3493" w:rsidRDefault="00770D9C" w:rsidP="00F308E1">
            <w:pPr>
              <w:spacing w:line="240" w:lineRule="auto"/>
              <w:jc w:val="right"/>
              <w:rPr>
                <w:color w:val="000000"/>
              </w:rPr>
            </w:pPr>
            <w:r w:rsidRPr="001E3493">
              <w:rPr>
                <w:color w:val="000000"/>
              </w:rPr>
              <w:t>0</w:t>
            </w:r>
          </w:p>
        </w:tc>
      </w:tr>
      <w:tr w:rsidR="00770D9C" w:rsidRPr="001E3493" w14:paraId="1617B92E" w14:textId="77777777" w:rsidTr="00F308E1">
        <w:trPr>
          <w:trHeight w:val="300"/>
        </w:trPr>
        <w:tc>
          <w:tcPr>
            <w:tcW w:w="950" w:type="dxa"/>
            <w:shd w:val="clear" w:color="auto" w:fill="auto"/>
            <w:vAlign w:val="center"/>
            <w:hideMark/>
          </w:tcPr>
          <w:p w14:paraId="4CCBDF2C" w14:textId="77777777" w:rsidR="00770D9C" w:rsidRPr="001E3493" w:rsidRDefault="00770D9C" w:rsidP="00F308E1">
            <w:pPr>
              <w:spacing w:line="240" w:lineRule="auto"/>
              <w:jc w:val="right"/>
              <w:rPr>
                <w:color w:val="000000"/>
              </w:rPr>
            </w:pPr>
            <w:r w:rsidRPr="001E3493">
              <w:rPr>
                <w:color w:val="000000"/>
              </w:rPr>
              <w:t>70</w:t>
            </w:r>
          </w:p>
        </w:tc>
        <w:tc>
          <w:tcPr>
            <w:tcW w:w="1683" w:type="dxa"/>
            <w:shd w:val="clear" w:color="auto" w:fill="auto"/>
            <w:noWrap/>
            <w:vAlign w:val="bottom"/>
            <w:hideMark/>
          </w:tcPr>
          <w:p w14:paraId="443D8096" w14:textId="77777777" w:rsidR="00770D9C" w:rsidRPr="001E3493" w:rsidRDefault="00770D9C" w:rsidP="00F308E1">
            <w:pPr>
              <w:spacing w:line="240" w:lineRule="auto"/>
              <w:jc w:val="right"/>
              <w:rPr>
                <w:color w:val="000000"/>
              </w:rPr>
            </w:pPr>
            <w:r w:rsidRPr="001E3493">
              <w:rPr>
                <w:color w:val="000000"/>
              </w:rPr>
              <w:t>0</w:t>
            </w:r>
          </w:p>
        </w:tc>
        <w:tc>
          <w:tcPr>
            <w:tcW w:w="1003" w:type="dxa"/>
            <w:shd w:val="clear" w:color="auto" w:fill="auto"/>
            <w:noWrap/>
            <w:vAlign w:val="bottom"/>
            <w:hideMark/>
          </w:tcPr>
          <w:p w14:paraId="067AE006" w14:textId="77777777" w:rsidR="00770D9C" w:rsidRPr="001E3493" w:rsidRDefault="00770D9C" w:rsidP="00F308E1">
            <w:pPr>
              <w:spacing w:line="240" w:lineRule="auto"/>
              <w:jc w:val="right"/>
              <w:rPr>
                <w:color w:val="000000"/>
              </w:rPr>
            </w:pPr>
            <w:r w:rsidRPr="001E3493">
              <w:rPr>
                <w:color w:val="000000"/>
              </w:rPr>
              <w:t>0</w:t>
            </w:r>
          </w:p>
        </w:tc>
        <w:tc>
          <w:tcPr>
            <w:tcW w:w="1420" w:type="dxa"/>
            <w:shd w:val="clear" w:color="auto" w:fill="auto"/>
            <w:noWrap/>
            <w:vAlign w:val="bottom"/>
            <w:hideMark/>
          </w:tcPr>
          <w:p w14:paraId="32F0FE61" w14:textId="77777777" w:rsidR="00770D9C" w:rsidRPr="001E3493" w:rsidRDefault="00770D9C" w:rsidP="00F308E1">
            <w:pPr>
              <w:spacing w:line="240" w:lineRule="auto"/>
              <w:jc w:val="right"/>
              <w:rPr>
                <w:color w:val="000000"/>
              </w:rPr>
            </w:pPr>
            <w:r w:rsidRPr="001E3493">
              <w:rPr>
                <w:color w:val="000000"/>
              </w:rPr>
              <w:t>0</w:t>
            </w:r>
          </w:p>
        </w:tc>
        <w:tc>
          <w:tcPr>
            <w:tcW w:w="1420" w:type="dxa"/>
            <w:shd w:val="clear" w:color="auto" w:fill="auto"/>
            <w:noWrap/>
            <w:vAlign w:val="bottom"/>
            <w:hideMark/>
          </w:tcPr>
          <w:p w14:paraId="625B8B8E" w14:textId="77777777" w:rsidR="00770D9C" w:rsidRPr="001E3493" w:rsidRDefault="00770D9C" w:rsidP="00F308E1">
            <w:pPr>
              <w:spacing w:line="240" w:lineRule="auto"/>
              <w:jc w:val="right"/>
              <w:rPr>
                <w:color w:val="000000"/>
              </w:rPr>
            </w:pPr>
            <w:r w:rsidRPr="001E3493">
              <w:rPr>
                <w:color w:val="000000"/>
              </w:rPr>
              <w:t>0</w:t>
            </w:r>
          </w:p>
        </w:tc>
        <w:tc>
          <w:tcPr>
            <w:tcW w:w="1909" w:type="dxa"/>
            <w:shd w:val="clear" w:color="auto" w:fill="auto"/>
            <w:noWrap/>
            <w:vAlign w:val="bottom"/>
            <w:hideMark/>
          </w:tcPr>
          <w:p w14:paraId="6D05A8E4" w14:textId="77777777" w:rsidR="00770D9C" w:rsidRPr="001E3493" w:rsidRDefault="00770D9C" w:rsidP="00F308E1">
            <w:pPr>
              <w:spacing w:line="240" w:lineRule="auto"/>
              <w:jc w:val="right"/>
              <w:rPr>
                <w:color w:val="000000"/>
              </w:rPr>
            </w:pPr>
            <w:r w:rsidRPr="001E3493">
              <w:rPr>
                <w:color w:val="000000"/>
              </w:rPr>
              <w:t>0</w:t>
            </w:r>
          </w:p>
        </w:tc>
        <w:tc>
          <w:tcPr>
            <w:tcW w:w="1400" w:type="dxa"/>
            <w:shd w:val="clear" w:color="auto" w:fill="auto"/>
            <w:noWrap/>
            <w:vAlign w:val="bottom"/>
            <w:hideMark/>
          </w:tcPr>
          <w:p w14:paraId="0D2D18A9" w14:textId="77777777" w:rsidR="00770D9C" w:rsidRPr="001E3493" w:rsidRDefault="00770D9C" w:rsidP="00F308E1">
            <w:pPr>
              <w:spacing w:line="240" w:lineRule="auto"/>
              <w:jc w:val="right"/>
              <w:rPr>
                <w:color w:val="000000"/>
              </w:rPr>
            </w:pPr>
            <w:r w:rsidRPr="001E3493">
              <w:rPr>
                <w:color w:val="000000"/>
              </w:rPr>
              <w:t>0</w:t>
            </w:r>
          </w:p>
        </w:tc>
      </w:tr>
      <w:tr w:rsidR="00770D9C" w:rsidRPr="001E3493" w14:paraId="598591F7" w14:textId="77777777" w:rsidTr="00F308E1">
        <w:trPr>
          <w:trHeight w:val="315"/>
        </w:trPr>
        <w:tc>
          <w:tcPr>
            <w:tcW w:w="950" w:type="dxa"/>
            <w:shd w:val="clear" w:color="auto" w:fill="auto"/>
            <w:vAlign w:val="center"/>
            <w:hideMark/>
          </w:tcPr>
          <w:p w14:paraId="2727CC84" w14:textId="77777777" w:rsidR="00770D9C" w:rsidRPr="001E3493" w:rsidRDefault="00770D9C" w:rsidP="00F308E1">
            <w:pPr>
              <w:spacing w:line="240" w:lineRule="auto"/>
              <w:jc w:val="right"/>
              <w:rPr>
                <w:color w:val="000000"/>
              </w:rPr>
            </w:pPr>
            <w:r w:rsidRPr="001E3493">
              <w:rPr>
                <w:color w:val="000000"/>
              </w:rPr>
              <w:t>84</w:t>
            </w:r>
          </w:p>
        </w:tc>
        <w:tc>
          <w:tcPr>
            <w:tcW w:w="1683" w:type="dxa"/>
            <w:shd w:val="clear" w:color="auto" w:fill="auto"/>
            <w:noWrap/>
            <w:vAlign w:val="bottom"/>
            <w:hideMark/>
          </w:tcPr>
          <w:p w14:paraId="3CDD9D46" w14:textId="77777777" w:rsidR="00770D9C" w:rsidRPr="001E3493" w:rsidRDefault="00770D9C" w:rsidP="00F308E1">
            <w:pPr>
              <w:spacing w:line="240" w:lineRule="auto"/>
              <w:jc w:val="right"/>
              <w:rPr>
                <w:color w:val="000000"/>
              </w:rPr>
            </w:pPr>
            <w:r w:rsidRPr="001E3493">
              <w:rPr>
                <w:color w:val="000000"/>
              </w:rPr>
              <w:t>0</w:t>
            </w:r>
          </w:p>
        </w:tc>
        <w:tc>
          <w:tcPr>
            <w:tcW w:w="1003" w:type="dxa"/>
            <w:shd w:val="clear" w:color="auto" w:fill="auto"/>
            <w:noWrap/>
            <w:vAlign w:val="bottom"/>
            <w:hideMark/>
          </w:tcPr>
          <w:p w14:paraId="1CE75E8C" w14:textId="77777777" w:rsidR="00770D9C" w:rsidRPr="001E3493" w:rsidRDefault="00770D9C" w:rsidP="00F308E1">
            <w:pPr>
              <w:spacing w:line="240" w:lineRule="auto"/>
              <w:jc w:val="right"/>
              <w:rPr>
                <w:color w:val="000000"/>
              </w:rPr>
            </w:pPr>
            <w:r w:rsidRPr="001E3493">
              <w:rPr>
                <w:color w:val="000000"/>
              </w:rPr>
              <w:t>0</w:t>
            </w:r>
          </w:p>
        </w:tc>
        <w:tc>
          <w:tcPr>
            <w:tcW w:w="1420" w:type="dxa"/>
            <w:shd w:val="clear" w:color="auto" w:fill="auto"/>
            <w:noWrap/>
            <w:vAlign w:val="bottom"/>
            <w:hideMark/>
          </w:tcPr>
          <w:p w14:paraId="7322EBB6" w14:textId="77777777" w:rsidR="00770D9C" w:rsidRPr="001E3493" w:rsidRDefault="00770D9C" w:rsidP="00F308E1">
            <w:pPr>
              <w:spacing w:line="240" w:lineRule="auto"/>
              <w:jc w:val="right"/>
              <w:rPr>
                <w:color w:val="000000"/>
              </w:rPr>
            </w:pPr>
            <w:r w:rsidRPr="001E3493">
              <w:rPr>
                <w:color w:val="000000"/>
              </w:rPr>
              <w:t>0</w:t>
            </w:r>
          </w:p>
        </w:tc>
        <w:tc>
          <w:tcPr>
            <w:tcW w:w="1420" w:type="dxa"/>
            <w:shd w:val="clear" w:color="auto" w:fill="auto"/>
            <w:noWrap/>
            <w:vAlign w:val="bottom"/>
            <w:hideMark/>
          </w:tcPr>
          <w:p w14:paraId="1DB99091" w14:textId="77777777" w:rsidR="00770D9C" w:rsidRPr="001E3493" w:rsidRDefault="00770D9C" w:rsidP="00F308E1">
            <w:pPr>
              <w:spacing w:line="240" w:lineRule="auto"/>
              <w:jc w:val="right"/>
              <w:rPr>
                <w:color w:val="000000"/>
              </w:rPr>
            </w:pPr>
            <w:r w:rsidRPr="001E3493">
              <w:rPr>
                <w:color w:val="000000"/>
              </w:rPr>
              <w:t>0</w:t>
            </w:r>
          </w:p>
        </w:tc>
        <w:tc>
          <w:tcPr>
            <w:tcW w:w="1909" w:type="dxa"/>
            <w:shd w:val="clear" w:color="auto" w:fill="auto"/>
            <w:noWrap/>
            <w:vAlign w:val="bottom"/>
            <w:hideMark/>
          </w:tcPr>
          <w:p w14:paraId="72EBD06E" w14:textId="77777777" w:rsidR="00770D9C" w:rsidRPr="001E3493" w:rsidRDefault="00770D9C" w:rsidP="00F308E1">
            <w:pPr>
              <w:spacing w:line="240" w:lineRule="auto"/>
              <w:jc w:val="right"/>
              <w:rPr>
                <w:color w:val="000000"/>
              </w:rPr>
            </w:pPr>
            <w:r w:rsidRPr="001E3493">
              <w:rPr>
                <w:color w:val="000000"/>
              </w:rPr>
              <w:t>0</w:t>
            </w:r>
          </w:p>
        </w:tc>
        <w:tc>
          <w:tcPr>
            <w:tcW w:w="1400" w:type="dxa"/>
            <w:shd w:val="clear" w:color="auto" w:fill="auto"/>
            <w:noWrap/>
            <w:vAlign w:val="bottom"/>
            <w:hideMark/>
          </w:tcPr>
          <w:p w14:paraId="5BA81048" w14:textId="77777777" w:rsidR="00770D9C" w:rsidRPr="001E3493" w:rsidRDefault="00770D9C" w:rsidP="00F308E1">
            <w:pPr>
              <w:spacing w:line="240" w:lineRule="auto"/>
              <w:jc w:val="right"/>
              <w:rPr>
                <w:color w:val="000000"/>
              </w:rPr>
            </w:pPr>
            <w:r w:rsidRPr="001E3493">
              <w:rPr>
                <w:color w:val="000000"/>
              </w:rPr>
              <w:t>0</w:t>
            </w:r>
          </w:p>
        </w:tc>
      </w:tr>
    </w:tbl>
    <w:p w14:paraId="62819DFF" w14:textId="77777777" w:rsidR="009651E3" w:rsidRPr="001E3493" w:rsidRDefault="009651E3" w:rsidP="0093301A"/>
    <w:p w14:paraId="5E6469ED" w14:textId="0F332383" w:rsidR="00F308E1" w:rsidRDefault="00F308E1" w:rsidP="00B46408">
      <w:pPr>
        <w:pStyle w:val="Caption"/>
      </w:pPr>
      <w:bookmarkStart w:id="132" w:name="_Toc195707682"/>
      <w:r>
        <w:t xml:space="preserve">Table </w:t>
      </w:r>
      <w:fldSimple w:instr=" SEQ Table \* ARABIC ">
        <w:r w:rsidR="00056F45">
          <w:rPr>
            <w:noProof/>
          </w:rPr>
          <w:t>30</w:t>
        </w:r>
      </w:fldSimple>
      <w:r>
        <w:t xml:space="preserve">: </w:t>
      </w:r>
      <w:r w:rsidRPr="001E3493">
        <w:rPr>
          <w:color w:val="000000"/>
        </w:rPr>
        <w:t>OM score frequency SBA</w:t>
      </w:r>
      <w:bookmarkEnd w:id="132"/>
    </w:p>
    <w:tbl>
      <w:tblPr>
        <w:tblW w:w="96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00"/>
        <w:gridCol w:w="1683"/>
        <w:gridCol w:w="1003"/>
        <w:gridCol w:w="1440"/>
        <w:gridCol w:w="1260"/>
        <w:gridCol w:w="1909"/>
        <w:gridCol w:w="1081"/>
      </w:tblGrid>
      <w:tr w:rsidR="00C8529E" w:rsidRPr="001E3493" w14:paraId="304D2464" w14:textId="77777777" w:rsidTr="00F308E1">
        <w:trPr>
          <w:trHeight w:val="2033"/>
        </w:trPr>
        <w:tc>
          <w:tcPr>
            <w:tcW w:w="1300" w:type="dxa"/>
            <w:shd w:val="clear" w:color="auto" w:fill="auto"/>
            <w:noWrap/>
            <w:vAlign w:val="center"/>
            <w:hideMark/>
          </w:tcPr>
          <w:p w14:paraId="2EE8F95C" w14:textId="77777777" w:rsidR="00233028" w:rsidRPr="001E3493" w:rsidRDefault="00233028" w:rsidP="00F308E1">
            <w:pPr>
              <w:spacing w:line="240" w:lineRule="auto"/>
              <w:jc w:val="center"/>
              <w:rPr>
                <w:color w:val="000000"/>
              </w:rPr>
            </w:pPr>
            <w:r w:rsidRPr="001E3493">
              <w:rPr>
                <w:color w:val="000000"/>
              </w:rPr>
              <w:t>Criteria</w:t>
            </w:r>
          </w:p>
        </w:tc>
        <w:tc>
          <w:tcPr>
            <w:tcW w:w="1683" w:type="dxa"/>
            <w:shd w:val="clear" w:color="auto" w:fill="auto"/>
            <w:vAlign w:val="center"/>
            <w:hideMark/>
          </w:tcPr>
          <w:p w14:paraId="3AB2F80B" w14:textId="77777777" w:rsidR="00233028" w:rsidRPr="001E3493" w:rsidRDefault="00233028" w:rsidP="00F308E1">
            <w:pPr>
              <w:spacing w:line="240" w:lineRule="auto"/>
              <w:jc w:val="center"/>
              <w:rPr>
                <w:color w:val="000000"/>
              </w:rPr>
            </w:pPr>
            <w:r w:rsidRPr="001E3493">
              <w:rPr>
                <w:color w:val="000000"/>
              </w:rPr>
              <w:t>Soft tissue abnormalities (abnormal swelling, gas inclusions, mineralization)</w:t>
            </w:r>
          </w:p>
        </w:tc>
        <w:tc>
          <w:tcPr>
            <w:tcW w:w="1003" w:type="dxa"/>
            <w:shd w:val="clear" w:color="auto" w:fill="auto"/>
            <w:vAlign w:val="center"/>
            <w:hideMark/>
          </w:tcPr>
          <w:p w14:paraId="7EE28B9E" w14:textId="77777777" w:rsidR="00233028" w:rsidRPr="001E3493" w:rsidRDefault="00233028" w:rsidP="00F308E1">
            <w:pPr>
              <w:spacing w:line="240" w:lineRule="auto"/>
              <w:jc w:val="center"/>
              <w:rPr>
                <w:color w:val="000000"/>
              </w:rPr>
            </w:pPr>
            <w:r w:rsidRPr="001E3493">
              <w:rPr>
                <w:color w:val="000000"/>
              </w:rPr>
              <w:t>Lysis or cortical necrosis</w:t>
            </w:r>
          </w:p>
        </w:tc>
        <w:tc>
          <w:tcPr>
            <w:tcW w:w="1440" w:type="dxa"/>
            <w:shd w:val="clear" w:color="auto" w:fill="auto"/>
            <w:vAlign w:val="center"/>
            <w:hideMark/>
          </w:tcPr>
          <w:p w14:paraId="5413337E" w14:textId="77777777" w:rsidR="00233028" w:rsidRPr="001E3493" w:rsidRDefault="00233028" w:rsidP="00F308E1">
            <w:pPr>
              <w:spacing w:line="240" w:lineRule="auto"/>
              <w:jc w:val="center"/>
              <w:rPr>
                <w:color w:val="000000"/>
              </w:rPr>
            </w:pPr>
            <w:r w:rsidRPr="001E3493">
              <w:rPr>
                <w:color w:val="000000"/>
              </w:rPr>
              <w:t>Endosteal reaction or medullary sclerosis</w:t>
            </w:r>
          </w:p>
        </w:tc>
        <w:tc>
          <w:tcPr>
            <w:tcW w:w="1260" w:type="dxa"/>
            <w:shd w:val="clear" w:color="auto" w:fill="auto"/>
            <w:vAlign w:val="center"/>
            <w:hideMark/>
          </w:tcPr>
          <w:p w14:paraId="7FAB55CA" w14:textId="77777777" w:rsidR="00233028" w:rsidRPr="001E3493" w:rsidRDefault="00233028" w:rsidP="00F308E1">
            <w:pPr>
              <w:spacing w:line="240" w:lineRule="auto"/>
              <w:jc w:val="center"/>
              <w:rPr>
                <w:color w:val="000000"/>
              </w:rPr>
            </w:pPr>
            <w:r w:rsidRPr="001E3493">
              <w:rPr>
                <w:color w:val="000000"/>
              </w:rPr>
              <w:t>Abnormal periosteal reaction</w:t>
            </w:r>
          </w:p>
        </w:tc>
        <w:tc>
          <w:tcPr>
            <w:tcW w:w="1909" w:type="dxa"/>
            <w:shd w:val="clear" w:color="auto" w:fill="auto"/>
            <w:vAlign w:val="center"/>
            <w:hideMark/>
          </w:tcPr>
          <w:p w14:paraId="6B073199" w14:textId="77777777" w:rsidR="00233028" w:rsidRPr="001E3493" w:rsidRDefault="00233028" w:rsidP="00F308E1">
            <w:pPr>
              <w:spacing w:line="240" w:lineRule="auto"/>
              <w:jc w:val="center"/>
              <w:rPr>
                <w:color w:val="000000"/>
              </w:rPr>
            </w:pPr>
            <w:r w:rsidRPr="001E3493">
              <w:rPr>
                <w:color w:val="000000"/>
              </w:rPr>
              <w:t>Implant associated abnormalities (implant loosening/failure; bone resorption adjacent to implant)</w:t>
            </w:r>
          </w:p>
        </w:tc>
        <w:tc>
          <w:tcPr>
            <w:tcW w:w="1081" w:type="dxa"/>
            <w:shd w:val="clear" w:color="auto" w:fill="auto"/>
            <w:noWrap/>
            <w:vAlign w:val="center"/>
            <w:hideMark/>
          </w:tcPr>
          <w:p w14:paraId="0E06A74E" w14:textId="77777777" w:rsidR="00233028" w:rsidRPr="001E3493" w:rsidRDefault="00233028" w:rsidP="00F308E1">
            <w:pPr>
              <w:spacing w:line="240" w:lineRule="auto"/>
              <w:jc w:val="center"/>
              <w:rPr>
                <w:color w:val="000000"/>
              </w:rPr>
            </w:pPr>
            <w:r w:rsidRPr="001E3493">
              <w:rPr>
                <w:color w:val="000000"/>
              </w:rPr>
              <w:t>Total</w:t>
            </w:r>
          </w:p>
        </w:tc>
      </w:tr>
      <w:tr w:rsidR="00C8529E" w:rsidRPr="001E3493" w14:paraId="11D5FAE3" w14:textId="77777777" w:rsidTr="00F308E1">
        <w:trPr>
          <w:trHeight w:val="300"/>
        </w:trPr>
        <w:tc>
          <w:tcPr>
            <w:tcW w:w="1300" w:type="dxa"/>
            <w:shd w:val="clear" w:color="auto" w:fill="auto"/>
            <w:vAlign w:val="center"/>
            <w:hideMark/>
          </w:tcPr>
          <w:p w14:paraId="1A79EDFE" w14:textId="77777777" w:rsidR="00233028" w:rsidRPr="001E3493" w:rsidRDefault="00233028" w:rsidP="00F308E1">
            <w:pPr>
              <w:spacing w:line="240" w:lineRule="auto"/>
              <w:rPr>
                <w:color w:val="000000"/>
              </w:rPr>
            </w:pPr>
            <w:r w:rsidRPr="001E3493">
              <w:rPr>
                <w:color w:val="000000"/>
              </w:rPr>
              <w:t>Day</w:t>
            </w:r>
          </w:p>
        </w:tc>
        <w:tc>
          <w:tcPr>
            <w:tcW w:w="1683" w:type="dxa"/>
            <w:shd w:val="clear" w:color="auto" w:fill="auto"/>
            <w:noWrap/>
            <w:vAlign w:val="bottom"/>
            <w:hideMark/>
          </w:tcPr>
          <w:p w14:paraId="52ABDEB2" w14:textId="77777777" w:rsidR="00233028" w:rsidRPr="001E3493" w:rsidRDefault="00233028" w:rsidP="00F308E1">
            <w:pPr>
              <w:spacing w:line="240" w:lineRule="auto"/>
              <w:rPr>
                <w:color w:val="000000"/>
              </w:rPr>
            </w:pPr>
          </w:p>
        </w:tc>
        <w:tc>
          <w:tcPr>
            <w:tcW w:w="1003" w:type="dxa"/>
            <w:shd w:val="clear" w:color="auto" w:fill="auto"/>
            <w:noWrap/>
            <w:vAlign w:val="bottom"/>
            <w:hideMark/>
          </w:tcPr>
          <w:p w14:paraId="268B4010" w14:textId="77777777" w:rsidR="00233028" w:rsidRPr="001E3493" w:rsidRDefault="00233028" w:rsidP="00F308E1">
            <w:pPr>
              <w:spacing w:line="240" w:lineRule="auto"/>
            </w:pPr>
          </w:p>
        </w:tc>
        <w:tc>
          <w:tcPr>
            <w:tcW w:w="1440" w:type="dxa"/>
            <w:shd w:val="clear" w:color="auto" w:fill="auto"/>
            <w:noWrap/>
            <w:vAlign w:val="bottom"/>
            <w:hideMark/>
          </w:tcPr>
          <w:p w14:paraId="472560C8" w14:textId="77777777" w:rsidR="00233028" w:rsidRPr="001E3493" w:rsidRDefault="00233028" w:rsidP="00F308E1">
            <w:pPr>
              <w:spacing w:line="240" w:lineRule="auto"/>
            </w:pPr>
          </w:p>
        </w:tc>
        <w:tc>
          <w:tcPr>
            <w:tcW w:w="1260" w:type="dxa"/>
            <w:shd w:val="clear" w:color="auto" w:fill="auto"/>
            <w:noWrap/>
            <w:vAlign w:val="bottom"/>
            <w:hideMark/>
          </w:tcPr>
          <w:p w14:paraId="7FFEB09E" w14:textId="77777777" w:rsidR="00233028" w:rsidRPr="001E3493" w:rsidRDefault="00233028" w:rsidP="00F308E1">
            <w:pPr>
              <w:spacing w:line="240" w:lineRule="auto"/>
            </w:pPr>
          </w:p>
        </w:tc>
        <w:tc>
          <w:tcPr>
            <w:tcW w:w="1909" w:type="dxa"/>
            <w:shd w:val="clear" w:color="auto" w:fill="auto"/>
            <w:noWrap/>
            <w:vAlign w:val="bottom"/>
            <w:hideMark/>
          </w:tcPr>
          <w:p w14:paraId="68CAA70A" w14:textId="77777777" w:rsidR="00233028" w:rsidRPr="001E3493" w:rsidRDefault="00233028" w:rsidP="00F308E1">
            <w:pPr>
              <w:spacing w:line="240" w:lineRule="auto"/>
            </w:pPr>
          </w:p>
        </w:tc>
        <w:tc>
          <w:tcPr>
            <w:tcW w:w="1081" w:type="dxa"/>
            <w:shd w:val="clear" w:color="auto" w:fill="auto"/>
            <w:noWrap/>
            <w:vAlign w:val="bottom"/>
            <w:hideMark/>
          </w:tcPr>
          <w:p w14:paraId="41771E66" w14:textId="77777777" w:rsidR="00233028" w:rsidRPr="001E3493" w:rsidRDefault="00233028" w:rsidP="00F308E1">
            <w:pPr>
              <w:spacing w:line="240" w:lineRule="auto"/>
            </w:pPr>
          </w:p>
        </w:tc>
      </w:tr>
      <w:tr w:rsidR="00C8529E" w:rsidRPr="001E3493" w14:paraId="322F2224" w14:textId="77777777" w:rsidTr="00F308E1">
        <w:trPr>
          <w:trHeight w:val="300"/>
        </w:trPr>
        <w:tc>
          <w:tcPr>
            <w:tcW w:w="1300" w:type="dxa"/>
            <w:shd w:val="clear" w:color="auto" w:fill="auto"/>
            <w:vAlign w:val="center"/>
            <w:hideMark/>
          </w:tcPr>
          <w:p w14:paraId="5906830C" w14:textId="77777777" w:rsidR="00233028" w:rsidRPr="001E3493" w:rsidRDefault="00233028" w:rsidP="00F308E1">
            <w:pPr>
              <w:spacing w:line="240" w:lineRule="auto"/>
              <w:jc w:val="right"/>
              <w:rPr>
                <w:color w:val="000000"/>
              </w:rPr>
            </w:pPr>
            <w:r w:rsidRPr="001E3493">
              <w:rPr>
                <w:color w:val="000000"/>
              </w:rPr>
              <w:t>7</w:t>
            </w:r>
          </w:p>
        </w:tc>
        <w:tc>
          <w:tcPr>
            <w:tcW w:w="1683" w:type="dxa"/>
            <w:shd w:val="clear" w:color="auto" w:fill="auto"/>
            <w:noWrap/>
            <w:vAlign w:val="bottom"/>
            <w:hideMark/>
          </w:tcPr>
          <w:p w14:paraId="69DE401E" w14:textId="77777777" w:rsidR="00233028" w:rsidRPr="001E3493" w:rsidRDefault="00233028" w:rsidP="00F308E1">
            <w:pPr>
              <w:spacing w:line="240" w:lineRule="auto"/>
              <w:jc w:val="right"/>
              <w:rPr>
                <w:color w:val="000000"/>
              </w:rPr>
            </w:pPr>
            <w:r w:rsidRPr="001E3493">
              <w:rPr>
                <w:color w:val="000000"/>
              </w:rPr>
              <w:t>2</w:t>
            </w:r>
          </w:p>
        </w:tc>
        <w:tc>
          <w:tcPr>
            <w:tcW w:w="1003" w:type="dxa"/>
            <w:shd w:val="clear" w:color="auto" w:fill="auto"/>
            <w:noWrap/>
            <w:vAlign w:val="bottom"/>
            <w:hideMark/>
          </w:tcPr>
          <w:p w14:paraId="0E4EBA29" w14:textId="77777777" w:rsidR="00233028" w:rsidRPr="001E3493" w:rsidRDefault="00233028" w:rsidP="00F308E1">
            <w:pPr>
              <w:spacing w:line="240" w:lineRule="auto"/>
              <w:jc w:val="right"/>
              <w:rPr>
                <w:color w:val="000000"/>
              </w:rPr>
            </w:pPr>
            <w:r w:rsidRPr="001E3493">
              <w:rPr>
                <w:color w:val="000000"/>
              </w:rPr>
              <w:t>0</w:t>
            </w:r>
          </w:p>
        </w:tc>
        <w:tc>
          <w:tcPr>
            <w:tcW w:w="1440" w:type="dxa"/>
            <w:shd w:val="clear" w:color="auto" w:fill="auto"/>
            <w:noWrap/>
            <w:vAlign w:val="bottom"/>
            <w:hideMark/>
          </w:tcPr>
          <w:p w14:paraId="7D4862A6" w14:textId="77777777" w:rsidR="00233028" w:rsidRPr="001E3493" w:rsidRDefault="00233028" w:rsidP="00F308E1">
            <w:pPr>
              <w:spacing w:line="240" w:lineRule="auto"/>
              <w:jc w:val="right"/>
              <w:rPr>
                <w:color w:val="000000"/>
              </w:rPr>
            </w:pPr>
            <w:r w:rsidRPr="001E3493">
              <w:rPr>
                <w:color w:val="000000"/>
              </w:rPr>
              <w:t>0</w:t>
            </w:r>
          </w:p>
        </w:tc>
        <w:tc>
          <w:tcPr>
            <w:tcW w:w="1260" w:type="dxa"/>
            <w:shd w:val="clear" w:color="auto" w:fill="auto"/>
            <w:noWrap/>
            <w:vAlign w:val="bottom"/>
            <w:hideMark/>
          </w:tcPr>
          <w:p w14:paraId="5CFD7D81" w14:textId="77777777" w:rsidR="00233028" w:rsidRPr="001E3493" w:rsidRDefault="00233028" w:rsidP="00F308E1">
            <w:pPr>
              <w:spacing w:line="240" w:lineRule="auto"/>
              <w:jc w:val="right"/>
              <w:rPr>
                <w:color w:val="000000"/>
              </w:rPr>
            </w:pPr>
            <w:r w:rsidRPr="001E3493">
              <w:rPr>
                <w:color w:val="000000"/>
              </w:rPr>
              <w:t>0</w:t>
            </w:r>
          </w:p>
        </w:tc>
        <w:tc>
          <w:tcPr>
            <w:tcW w:w="1909" w:type="dxa"/>
            <w:shd w:val="clear" w:color="auto" w:fill="auto"/>
            <w:noWrap/>
            <w:vAlign w:val="bottom"/>
            <w:hideMark/>
          </w:tcPr>
          <w:p w14:paraId="03C499CE" w14:textId="77777777" w:rsidR="00233028" w:rsidRPr="001E3493" w:rsidRDefault="00233028" w:rsidP="00F308E1">
            <w:pPr>
              <w:spacing w:line="240" w:lineRule="auto"/>
              <w:jc w:val="right"/>
              <w:rPr>
                <w:color w:val="000000"/>
              </w:rPr>
            </w:pPr>
            <w:r w:rsidRPr="001E3493">
              <w:rPr>
                <w:color w:val="000000"/>
              </w:rPr>
              <w:t>0</w:t>
            </w:r>
          </w:p>
        </w:tc>
        <w:tc>
          <w:tcPr>
            <w:tcW w:w="1081" w:type="dxa"/>
            <w:shd w:val="clear" w:color="auto" w:fill="auto"/>
            <w:noWrap/>
            <w:vAlign w:val="bottom"/>
            <w:hideMark/>
          </w:tcPr>
          <w:p w14:paraId="284D2271" w14:textId="77777777" w:rsidR="00233028" w:rsidRPr="001E3493" w:rsidRDefault="00233028" w:rsidP="00F308E1">
            <w:pPr>
              <w:spacing w:line="240" w:lineRule="auto"/>
              <w:jc w:val="right"/>
              <w:rPr>
                <w:color w:val="000000"/>
              </w:rPr>
            </w:pPr>
            <w:r w:rsidRPr="001E3493">
              <w:rPr>
                <w:color w:val="000000"/>
              </w:rPr>
              <w:t>2</w:t>
            </w:r>
          </w:p>
        </w:tc>
      </w:tr>
      <w:tr w:rsidR="00C8529E" w:rsidRPr="001E3493" w14:paraId="7E55D5ED" w14:textId="77777777" w:rsidTr="00F308E1">
        <w:trPr>
          <w:trHeight w:val="300"/>
        </w:trPr>
        <w:tc>
          <w:tcPr>
            <w:tcW w:w="1300" w:type="dxa"/>
            <w:shd w:val="clear" w:color="auto" w:fill="auto"/>
            <w:vAlign w:val="center"/>
            <w:hideMark/>
          </w:tcPr>
          <w:p w14:paraId="553D97CB" w14:textId="77777777" w:rsidR="00233028" w:rsidRPr="001E3493" w:rsidRDefault="00233028" w:rsidP="00F308E1">
            <w:pPr>
              <w:spacing w:line="240" w:lineRule="auto"/>
              <w:jc w:val="right"/>
              <w:rPr>
                <w:color w:val="000000"/>
              </w:rPr>
            </w:pPr>
            <w:r w:rsidRPr="001E3493">
              <w:rPr>
                <w:color w:val="000000"/>
              </w:rPr>
              <w:t>14</w:t>
            </w:r>
          </w:p>
        </w:tc>
        <w:tc>
          <w:tcPr>
            <w:tcW w:w="1683" w:type="dxa"/>
            <w:shd w:val="clear" w:color="auto" w:fill="auto"/>
            <w:noWrap/>
            <w:vAlign w:val="bottom"/>
            <w:hideMark/>
          </w:tcPr>
          <w:p w14:paraId="36F522FC" w14:textId="77777777" w:rsidR="00233028" w:rsidRPr="001E3493" w:rsidRDefault="00233028" w:rsidP="00F308E1">
            <w:pPr>
              <w:spacing w:line="240" w:lineRule="auto"/>
              <w:jc w:val="right"/>
              <w:rPr>
                <w:color w:val="000000"/>
              </w:rPr>
            </w:pPr>
            <w:r w:rsidRPr="001E3493">
              <w:rPr>
                <w:color w:val="000000"/>
              </w:rPr>
              <w:t>2</w:t>
            </w:r>
          </w:p>
        </w:tc>
        <w:tc>
          <w:tcPr>
            <w:tcW w:w="1003" w:type="dxa"/>
            <w:shd w:val="clear" w:color="auto" w:fill="auto"/>
            <w:noWrap/>
            <w:vAlign w:val="bottom"/>
            <w:hideMark/>
          </w:tcPr>
          <w:p w14:paraId="754BE806" w14:textId="77777777" w:rsidR="00233028" w:rsidRPr="001E3493" w:rsidRDefault="00233028" w:rsidP="00F308E1">
            <w:pPr>
              <w:spacing w:line="240" w:lineRule="auto"/>
              <w:jc w:val="right"/>
              <w:rPr>
                <w:color w:val="000000"/>
              </w:rPr>
            </w:pPr>
            <w:r w:rsidRPr="001E3493">
              <w:rPr>
                <w:color w:val="000000"/>
              </w:rPr>
              <w:t>0</w:t>
            </w:r>
          </w:p>
        </w:tc>
        <w:tc>
          <w:tcPr>
            <w:tcW w:w="1440" w:type="dxa"/>
            <w:shd w:val="clear" w:color="auto" w:fill="auto"/>
            <w:noWrap/>
            <w:vAlign w:val="bottom"/>
            <w:hideMark/>
          </w:tcPr>
          <w:p w14:paraId="7C111D25" w14:textId="77777777" w:rsidR="00233028" w:rsidRPr="001E3493" w:rsidRDefault="00233028" w:rsidP="00F308E1">
            <w:pPr>
              <w:spacing w:line="240" w:lineRule="auto"/>
              <w:jc w:val="right"/>
              <w:rPr>
                <w:color w:val="000000"/>
              </w:rPr>
            </w:pPr>
            <w:r w:rsidRPr="001E3493">
              <w:rPr>
                <w:color w:val="000000"/>
              </w:rPr>
              <w:t>0</w:t>
            </w:r>
          </w:p>
        </w:tc>
        <w:tc>
          <w:tcPr>
            <w:tcW w:w="1260" w:type="dxa"/>
            <w:shd w:val="clear" w:color="auto" w:fill="auto"/>
            <w:noWrap/>
            <w:vAlign w:val="bottom"/>
            <w:hideMark/>
          </w:tcPr>
          <w:p w14:paraId="37981518" w14:textId="77777777" w:rsidR="00233028" w:rsidRPr="001E3493" w:rsidRDefault="00233028" w:rsidP="00F308E1">
            <w:pPr>
              <w:spacing w:line="240" w:lineRule="auto"/>
              <w:jc w:val="right"/>
              <w:rPr>
                <w:color w:val="000000"/>
              </w:rPr>
            </w:pPr>
            <w:r w:rsidRPr="001E3493">
              <w:rPr>
                <w:color w:val="000000"/>
              </w:rPr>
              <w:t>2</w:t>
            </w:r>
          </w:p>
        </w:tc>
        <w:tc>
          <w:tcPr>
            <w:tcW w:w="1909" w:type="dxa"/>
            <w:shd w:val="clear" w:color="auto" w:fill="auto"/>
            <w:noWrap/>
            <w:vAlign w:val="bottom"/>
            <w:hideMark/>
          </w:tcPr>
          <w:p w14:paraId="606E0EE9" w14:textId="77777777" w:rsidR="00233028" w:rsidRPr="001E3493" w:rsidRDefault="00233028" w:rsidP="00F308E1">
            <w:pPr>
              <w:spacing w:line="240" w:lineRule="auto"/>
              <w:jc w:val="right"/>
              <w:rPr>
                <w:color w:val="000000"/>
              </w:rPr>
            </w:pPr>
            <w:r w:rsidRPr="001E3493">
              <w:rPr>
                <w:color w:val="000000"/>
              </w:rPr>
              <w:t>0</w:t>
            </w:r>
          </w:p>
        </w:tc>
        <w:tc>
          <w:tcPr>
            <w:tcW w:w="1081" w:type="dxa"/>
            <w:shd w:val="clear" w:color="auto" w:fill="auto"/>
            <w:noWrap/>
            <w:vAlign w:val="bottom"/>
            <w:hideMark/>
          </w:tcPr>
          <w:p w14:paraId="793EEEA3" w14:textId="77777777" w:rsidR="00233028" w:rsidRPr="001E3493" w:rsidRDefault="00233028" w:rsidP="00F308E1">
            <w:pPr>
              <w:spacing w:line="240" w:lineRule="auto"/>
              <w:jc w:val="right"/>
              <w:rPr>
                <w:color w:val="000000"/>
              </w:rPr>
            </w:pPr>
            <w:r w:rsidRPr="001E3493">
              <w:rPr>
                <w:color w:val="000000"/>
              </w:rPr>
              <w:t>4</w:t>
            </w:r>
          </w:p>
        </w:tc>
      </w:tr>
      <w:tr w:rsidR="00C8529E" w:rsidRPr="001E3493" w14:paraId="07433C78" w14:textId="77777777" w:rsidTr="00F308E1">
        <w:trPr>
          <w:trHeight w:val="300"/>
        </w:trPr>
        <w:tc>
          <w:tcPr>
            <w:tcW w:w="1300" w:type="dxa"/>
            <w:shd w:val="clear" w:color="auto" w:fill="auto"/>
            <w:vAlign w:val="center"/>
            <w:hideMark/>
          </w:tcPr>
          <w:p w14:paraId="3DFCE8E6" w14:textId="77777777" w:rsidR="00233028" w:rsidRPr="001E3493" w:rsidRDefault="00233028" w:rsidP="00F308E1">
            <w:pPr>
              <w:spacing w:line="240" w:lineRule="auto"/>
              <w:jc w:val="right"/>
              <w:rPr>
                <w:color w:val="000000"/>
              </w:rPr>
            </w:pPr>
            <w:r w:rsidRPr="001E3493">
              <w:rPr>
                <w:color w:val="000000"/>
              </w:rPr>
              <w:t>28</w:t>
            </w:r>
          </w:p>
        </w:tc>
        <w:tc>
          <w:tcPr>
            <w:tcW w:w="1683" w:type="dxa"/>
            <w:shd w:val="clear" w:color="auto" w:fill="auto"/>
            <w:noWrap/>
            <w:vAlign w:val="bottom"/>
            <w:hideMark/>
          </w:tcPr>
          <w:p w14:paraId="2A7F8683" w14:textId="77777777" w:rsidR="00233028" w:rsidRPr="001E3493" w:rsidRDefault="00233028" w:rsidP="00F308E1">
            <w:pPr>
              <w:spacing w:line="240" w:lineRule="auto"/>
              <w:jc w:val="right"/>
              <w:rPr>
                <w:color w:val="000000"/>
              </w:rPr>
            </w:pPr>
            <w:r w:rsidRPr="001E3493">
              <w:rPr>
                <w:color w:val="000000"/>
              </w:rPr>
              <w:t>1</w:t>
            </w:r>
          </w:p>
        </w:tc>
        <w:tc>
          <w:tcPr>
            <w:tcW w:w="1003" w:type="dxa"/>
            <w:shd w:val="clear" w:color="auto" w:fill="auto"/>
            <w:noWrap/>
            <w:vAlign w:val="bottom"/>
            <w:hideMark/>
          </w:tcPr>
          <w:p w14:paraId="795829F3" w14:textId="77777777" w:rsidR="00233028" w:rsidRPr="001E3493" w:rsidRDefault="00233028" w:rsidP="00F308E1">
            <w:pPr>
              <w:spacing w:line="240" w:lineRule="auto"/>
              <w:jc w:val="right"/>
              <w:rPr>
                <w:color w:val="000000"/>
              </w:rPr>
            </w:pPr>
            <w:r w:rsidRPr="001E3493">
              <w:rPr>
                <w:color w:val="000000"/>
              </w:rPr>
              <w:t>1</w:t>
            </w:r>
          </w:p>
        </w:tc>
        <w:tc>
          <w:tcPr>
            <w:tcW w:w="1440" w:type="dxa"/>
            <w:shd w:val="clear" w:color="auto" w:fill="auto"/>
            <w:noWrap/>
            <w:vAlign w:val="bottom"/>
            <w:hideMark/>
          </w:tcPr>
          <w:p w14:paraId="464E51BA" w14:textId="77777777" w:rsidR="00233028" w:rsidRPr="001E3493" w:rsidRDefault="00233028" w:rsidP="00F308E1">
            <w:pPr>
              <w:spacing w:line="240" w:lineRule="auto"/>
              <w:jc w:val="right"/>
              <w:rPr>
                <w:color w:val="000000"/>
              </w:rPr>
            </w:pPr>
            <w:r w:rsidRPr="001E3493">
              <w:rPr>
                <w:color w:val="000000"/>
              </w:rPr>
              <w:t>0</w:t>
            </w:r>
          </w:p>
        </w:tc>
        <w:tc>
          <w:tcPr>
            <w:tcW w:w="1260" w:type="dxa"/>
            <w:shd w:val="clear" w:color="auto" w:fill="auto"/>
            <w:noWrap/>
            <w:vAlign w:val="bottom"/>
            <w:hideMark/>
          </w:tcPr>
          <w:p w14:paraId="45A22F8D" w14:textId="77777777" w:rsidR="00233028" w:rsidRPr="001E3493" w:rsidRDefault="00233028" w:rsidP="00F308E1">
            <w:pPr>
              <w:spacing w:line="240" w:lineRule="auto"/>
              <w:jc w:val="right"/>
              <w:rPr>
                <w:color w:val="000000"/>
              </w:rPr>
            </w:pPr>
            <w:r w:rsidRPr="001E3493">
              <w:rPr>
                <w:color w:val="000000"/>
              </w:rPr>
              <w:t>4</w:t>
            </w:r>
          </w:p>
        </w:tc>
        <w:tc>
          <w:tcPr>
            <w:tcW w:w="1909" w:type="dxa"/>
            <w:shd w:val="clear" w:color="auto" w:fill="auto"/>
            <w:noWrap/>
            <w:vAlign w:val="bottom"/>
            <w:hideMark/>
          </w:tcPr>
          <w:p w14:paraId="7A070C09" w14:textId="77777777" w:rsidR="00233028" w:rsidRPr="001E3493" w:rsidRDefault="00233028" w:rsidP="00F308E1">
            <w:pPr>
              <w:spacing w:line="240" w:lineRule="auto"/>
              <w:jc w:val="right"/>
              <w:rPr>
                <w:color w:val="000000"/>
              </w:rPr>
            </w:pPr>
            <w:r w:rsidRPr="001E3493">
              <w:rPr>
                <w:color w:val="000000"/>
              </w:rPr>
              <w:t>0</w:t>
            </w:r>
          </w:p>
        </w:tc>
        <w:tc>
          <w:tcPr>
            <w:tcW w:w="1081" w:type="dxa"/>
            <w:shd w:val="clear" w:color="auto" w:fill="auto"/>
            <w:noWrap/>
            <w:vAlign w:val="bottom"/>
            <w:hideMark/>
          </w:tcPr>
          <w:p w14:paraId="7B65B0F9" w14:textId="77777777" w:rsidR="00233028" w:rsidRPr="001E3493" w:rsidRDefault="00233028" w:rsidP="00F308E1">
            <w:pPr>
              <w:spacing w:line="240" w:lineRule="auto"/>
              <w:jc w:val="right"/>
              <w:rPr>
                <w:color w:val="000000"/>
              </w:rPr>
            </w:pPr>
            <w:r w:rsidRPr="001E3493">
              <w:rPr>
                <w:color w:val="000000"/>
              </w:rPr>
              <w:t>6</w:t>
            </w:r>
          </w:p>
        </w:tc>
      </w:tr>
      <w:tr w:rsidR="00C8529E" w:rsidRPr="001E3493" w14:paraId="14A9D8D9" w14:textId="77777777" w:rsidTr="00F308E1">
        <w:trPr>
          <w:trHeight w:val="300"/>
        </w:trPr>
        <w:tc>
          <w:tcPr>
            <w:tcW w:w="1300" w:type="dxa"/>
            <w:shd w:val="clear" w:color="auto" w:fill="auto"/>
            <w:vAlign w:val="center"/>
            <w:hideMark/>
          </w:tcPr>
          <w:p w14:paraId="39736C62" w14:textId="77777777" w:rsidR="00233028" w:rsidRPr="001E3493" w:rsidRDefault="00233028" w:rsidP="00F308E1">
            <w:pPr>
              <w:spacing w:line="240" w:lineRule="auto"/>
              <w:jc w:val="right"/>
              <w:rPr>
                <w:color w:val="000000"/>
              </w:rPr>
            </w:pPr>
            <w:r w:rsidRPr="001E3493">
              <w:rPr>
                <w:color w:val="000000"/>
              </w:rPr>
              <w:t>42</w:t>
            </w:r>
          </w:p>
        </w:tc>
        <w:tc>
          <w:tcPr>
            <w:tcW w:w="1683" w:type="dxa"/>
            <w:shd w:val="clear" w:color="auto" w:fill="auto"/>
            <w:noWrap/>
            <w:vAlign w:val="bottom"/>
            <w:hideMark/>
          </w:tcPr>
          <w:p w14:paraId="1C11CC90" w14:textId="77777777" w:rsidR="00233028" w:rsidRPr="001E3493" w:rsidRDefault="00233028" w:rsidP="00F308E1">
            <w:pPr>
              <w:spacing w:line="240" w:lineRule="auto"/>
              <w:jc w:val="right"/>
              <w:rPr>
                <w:color w:val="000000"/>
              </w:rPr>
            </w:pPr>
            <w:r w:rsidRPr="001E3493">
              <w:rPr>
                <w:color w:val="000000"/>
              </w:rPr>
              <w:t>1</w:t>
            </w:r>
          </w:p>
        </w:tc>
        <w:tc>
          <w:tcPr>
            <w:tcW w:w="1003" w:type="dxa"/>
            <w:shd w:val="clear" w:color="auto" w:fill="auto"/>
            <w:noWrap/>
            <w:vAlign w:val="bottom"/>
            <w:hideMark/>
          </w:tcPr>
          <w:p w14:paraId="71E1656F" w14:textId="77777777" w:rsidR="00233028" w:rsidRPr="001E3493" w:rsidRDefault="00233028" w:rsidP="00F308E1">
            <w:pPr>
              <w:spacing w:line="240" w:lineRule="auto"/>
              <w:jc w:val="right"/>
              <w:rPr>
                <w:color w:val="000000"/>
              </w:rPr>
            </w:pPr>
            <w:r w:rsidRPr="001E3493">
              <w:rPr>
                <w:color w:val="000000"/>
              </w:rPr>
              <w:t>2</w:t>
            </w:r>
          </w:p>
        </w:tc>
        <w:tc>
          <w:tcPr>
            <w:tcW w:w="1440" w:type="dxa"/>
            <w:shd w:val="clear" w:color="auto" w:fill="auto"/>
            <w:noWrap/>
            <w:vAlign w:val="bottom"/>
            <w:hideMark/>
          </w:tcPr>
          <w:p w14:paraId="6EFD4B35" w14:textId="77777777" w:rsidR="00233028" w:rsidRPr="001E3493" w:rsidRDefault="00233028" w:rsidP="00F308E1">
            <w:pPr>
              <w:spacing w:line="240" w:lineRule="auto"/>
              <w:jc w:val="right"/>
              <w:rPr>
                <w:color w:val="000000"/>
              </w:rPr>
            </w:pPr>
            <w:r w:rsidRPr="001E3493">
              <w:rPr>
                <w:color w:val="000000"/>
              </w:rPr>
              <w:t>0</w:t>
            </w:r>
          </w:p>
        </w:tc>
        <w:tc>
          <w:tcPr>
            <w:tcW w:w="1260" w:type="dxa"/>
            <w:shd w:val="clear" w:color="auto" w:fill="auto"/>
            <w:noWrap/>
            <w:vAlign w:val="bottom"/>
            <w:hideMark/>
          </w:tcPr>
          <w:p w14:paraId="063B2213" w14:textId="77777777" w:rsidR="00233028" w:rsidRPr="001E3493" w:rsidRDefault="00233028" w:rsidP="00F308E1">
            <w:pPr>
              <w:spacing w:line="240" w:lineRule="auto"/>
              <w:jc w:val="right"/>
              <w:rPr>
                <w:color w:val="000000"/>
              </w:rPr>
            </w:pPr>
            <w:r w:rsidRPr="001E3493">
              <w:rPr>
                <w:color w:val="000000"/>
              </w:rPr>
              <w:t>3</w:t>
            </w:r>
          </w:p>
        </w:tc>
        <w:tc>
          <w:tcPr>
            <w:tcW w:w="1909" w:type="dxa"/>
            <w:shd w:val="clear" w:color="auto" w:fill="auto"/>
            <w:noWrap/>
            <w:vAlign w:val="bottom"/>
            <w:hideMark/>
          </w:tcPr>
          <w:p w14:paraId="2596E315" w14:textId="77777777" w:rsidR="00233028" w:rsidRPr="001E3493" w:rsidRDefault="00233028" w:rsidP="00F308E1">
            <w:pPr>
              <w:spacing w:line="240" w:lineRule="auto"/>
              <w:jc w:val="right"/>
              <w:rPr>
                <w:color w:val="000000"/>
              </w:rPr>
            </w:pPr>
            <w:r w:rsidRPr="001E3493">
              <w:rPr>
                <w:color w:val="000000"/>
              </w:rPr>
              <w:t>0</w:t>
            </w:r>
          </w:p>
        </w:tc>
        <w:tc>
          <w:tcPr>
            <w:tcW w:w="1081" w:type="dxa"/>
            <w:shd w:val="clear" w:color="auto" w:fill="auto"/>
            <w:noWrap/>
            <w:vAlign w:val="bottom"/>
            <w:hideMark/>
          </w:tcPr>
          <w:p w14:paraId="28926E9A" w14:textId="77777777" w:rsidR="00233028" w:rsidRPr="001E3493" w:rsidRDefault="00233028" w:rsidP="00F308E1">
            <w:pPr>
              <w:spacing w:line="240" w:lineRule="auto"/>
              <w:jc w:val="right"/>
              <w:rPr>
                <w:color w:val="000000"/>
              </w:rPr>
            </w:pPr>
            <w:r w:rsidRPr="001E3493">
              <w:rPr>
                <w:color w:val="000000"/>
              </w:rPr>
              <w:t>6</w:t>
            </w:r>
          </w:p>
        </w:tc>
      </w:tr>
      <w:tr w:rsidR="00C8529E" w:rsidRPr="001E3493" w14:paraId="753C3E16" w14:textId="77777777" w:rsidTr="00F308E1">
        <w:trPr>
          <w:trHeight w:val="300"/>
        </w:trPr>
        <w:tc>
          <w:tcPr>
            <w:tcW w:w="1300" w:type="dxa"/>
            <w:shd w:val="clear" w:color="auto" w:fill="auto"/>
            <w:vAlign w:val="center"/>
            <w:hideMark/>
          </w:tcPr>
          <w:p w14:paraId="52F0BA92" w14:textId="77777777" w:rsidR="00233028" w:rsidRPr="001E3493" w:rsidRDefault="00233028" w:rsidP="00F308E1">
            <w:pPr>
              <w:spacing w:line="240" w:lineRule="auto"/>
              <w:jc w:val="right"/>
              <w:rPr>
                <w:color w:val="000000"/>
              </w:rPr>
            </w:pPr>
            <w:r w:rsidRPr="001E3493">
              <w:rPr>
                <w:color w:val="000000"/>
              </w:rPr>
              <w:t>56</w:t>
            </w:r>
          </w:p>
        </w:tc>
        <w:tc>
          <w:tcPr>
            <w:tcW w:w="1683" w:type="dxa"/>
            <w:shd w:val="clear" w:color="auto" w:fill="auto"/>
            <w:noWrap/>
            <w:vAlign w:val="bottom"/>
            <w:hideMark/>
          </w:tcPr>
          <w:p w14:paraId="783266A6" w14:textId="77777777" w:rsidR="00233028" w:rsidRPr="001E3493" w:rsidRDefault="00233028" w:rsidP="00F308E1">
            <w:pPr>
              <w:spacing w:line="240" w:lineRule="auto"/>
              <w:jc w:val="right"/>
              <w:rPr>
                <w:color w:val="000000"/>
              </w:rPr>
            </w:pPr>
            <w:r w:rsidRPr="001E3493">
              <w:rPr>
                <w:color w:val="000000"/>
              </w:rPr>
              <w:t>1</w:t>
            </w:r>
          </w:p>
        </w:tc>
        <w:tc>
          <w:tcPr>
            <w:tcW w:w="1003" w:type="dxa"/>
            <w:shd w:val="clear" w:color="auto" w:fill="auto"/>
            <w:noWrap/>
            <w:vAlign w:val="bottom"/>
            <w:hideMark/>
          </w:tcPr>
          <w:p w14:paraId="4098F8EC" w14:textId="77777777" w:rsidR="00233028" w:rsidRPr="001E3493" w:rsidRDefault="00233028" w:rsidP="00F308E1">
            <w:pPr>
              <w:spacing w:line="240" w:lineRule="auto"/>
              <w:jc w:val="right"/>
              <w:rPr>
                <w:color w:val="000000"/>
              </w:rPr>
            </w:pPr>
            <w:r w:rsidRPr="001E3493">
              <w:rPr>
                <w:color w:val="000000"/>
              </w:rPr>
              <w:t>4</w:t>
            </w:r>
          </w:p>
        </w:tc>
        <w:tc>
          <w:tcPr>
            <w:tcW w:w="1440" w:type="dxa"/>
            <w:shd w:val="clear" w:color="auto" w:fill="auto"/>
            <w:noWrap/>
            <w:vAlign w:val="bottom"/>
            <w:hideMark/>
          </w:tcPr>
          <w:p w14:paraId="47925112" w14:textId="77777777" w:rsidR="00233028" w:rsidRPr="001E3493" w:rsidRDefault="00233028" w:rsidP="00F308E1">
            <w:pPr>
              <w:spacing w:line="240" w:lineRule="auto"/>
              <w:jc w:val="right"/>
              <w:rPr>
                <w:color w:val="000000"/>
              </w:rPr>
            </w:pPr>
            <w:r w:rsidRPr="001E3493">
              <w:rPr>
                <w:color w:val="000000"/>
              </w:rPr>
              <w:t>0</w:t>
            </w:r>
          </w:p>
        </w:tc>
        <w:tc>
          <w:tcPr>
            <w:tcW w:w="1260" w:type="dxa"/>
            <w:shd w:val="clear" w:color="auto" w:fill="auto"/>
            <w:noWrap/>
            <w:vAlign w:val="bottom"/>
            <w:hideMark/>
          </w:tcPr>
          <w:p w14:paraId="533D097D" w14:textId="77777777" w:rsidR="00233028" w:rsidRPr="001E3493" w:rsidRDefault="00233028" w:rsidP="00F308E1">
            <w:pPr>
              <w:spacing w:line="240" w:lineRule="auto"/>
              <w:jc w:val="right"/>
              <w:rPr>
                <w:color w:val="000000"/>
              </w:rPr>
            </w:pPr>
            <w:r w:rsidRPr="001E3493">
              <w:rPr>
                <w:color w:val="000000"/>
              </w:rPr>
              <w:t>3</w:t>
            </w:r>
          </w:p>
        </w:tc>
        <w:tc>
          <w:tcPr>
            <w:tcW w:w="1909" w:type="dxa"/>
            <w:shd w:val="clear" w:color="auto" w:fill="auto"/>
            <w:noWrap/>
            <w:vAlign w:val="bottom"/>
            <w:hideMark/>
          </w:tcPr>
          <w:p w14:paraId="67A1D41A" w14:textId="77777777" w:rsidR="00233028" w:rsidRPr="001E3493" w:rsidRDefault="00233028" w:rsidP="00F308E1">
            <w:pPr>
              <w:spacing w:line="240" w:lineRule="auto"/>
              <w:jc w:val="right"/>
              <w:rPr>
                <w:color w:val="000000"/>
              </w:rPr>
            </w:pPr>
            <w:r w:rsidRPr="001E3493">
              <w:rPr>
                <w:color w:val="000000"/>
              </w:rPr>
              <w:t>0</w:t>
            </w:r>
          </w:p>
        </w:tc>
        <w:tc>
          <w:tcPr>
            <w:tcW w:w="1081" w:type="dxa"/>
            <w:shd w:val="clear" w:color="auto" w:fill="auto"/>
            <w:noWrap/>
            <w:vAlign w:val="bottom"/>
            <w:hideMark/>
          </w:tcPr>
          <w:p w14:paraId="4652E587" w14:textId="77777777" w:rsidR="00233028" w:rsidRPr="001E3493" w:rsidRDefault="00233028" w:rsidP="00F308E1">
            <w:pPr>
              <w:spacing w:line="240" w:lineRule="auto"/>
              <w:jc w:val="right"/>
              <w:rPr>
                <w:color w:val="000000"/>
              </w:rPr>
            </w:pPr>
            <w:r w:rsidRPr="001E3493">
              <w:rPr>
                <w:color w:val="000000"/>
              </w:rPr>
              <w:t>8</w:t>
            </w:r>
          </w:p>
        </w:tc>
      </w:tr>
      <w:tr w:rsidR="00C8529E" w:rsidRPr="001E3493" w14:paraId="3DE78CE4" w14:textId="77777777" w:rsidTr="00F308E1">
        <w:trPr>
          <w:trHeight w:val="300"/>
        </w:trPr>
        <w:tc>
          <w:tcPr>
            <w:tcW w:w="1300" w:type="dxa"/>
            <w:shd w:val="clear" w:color="auto" w:fill="auto"/>
            <w:vAlign w:val="center"/>
            <w:hideMark/>
          </w:tcPr>
          <w:p w14:paraId="2326CE3A" w14:textId="77777777" w:rsidR="00233028" w:rsidRPr="001E3493" w:rsidRDefault="00233028" w:rsidP="00F308E1">
            <w:pPr>
              <w:spacing w:line="240" w:lineRule="auto"/>
              <w:jc w:val="right"/>
              <w:rPr>
                <w:color w:val="000000"/>
              </w:rPr>
            </w:pPr>
            <w:r w:rsidRPr="001E3493">
              <w:rPr>
                <w:color w:val="000000"/>
              </w:rPr>
              <w:t>70</w:t>
            </w:r>
          </w:p>
        </w:tc>
        <w:tc>
          <w:tcPr>
            <w:tcW w:w="1683" w:type="dxa"/>
            <w:shd w:val="clear" w:color="auto" w:fill="auto"/>
            <w:noWrap/>
            <w:vAlign w:val="bottom"/>
            <w:hideMark/>
          </w:tcPr>
          <w:p w14:paraId="22C240D8" w14:textId="77777777" w:rsidR="00233028" w:rsidRPr="001E3493" w:rsidRDefault="00233028" w:rsidP="00F308E1">
            <w:pPr>
              <w:spacing w:line="240" w:lineRule="auto"/>
              <w:jc w:val="right"/>
              <w:rPr>
                <w:color w:val="000000"/>
              </w:rPr>
            </w:pPr>
            <w:r w:rsidRPr="001E3493">
              <w:rPr>
                <w:color w:val="000000"/>
              </w:rPr>
              <w:t>1</w:t>
            </w:r>
          </w:p>
        </w:tc>
        <w:tc>
          <w:tcPr>
            <w:tcW w:w="1003" w:type="dxa"/>
            <w:shd w:val="clear" w:color="auto" w:fill="auto"/>
            <w:noWrap/>
            <w:vAlign w:val="bottom"/>
            <w:hideMark/>
          </w:tcPr>
          <w:p w14:paraId="113E53AC" w14:textId="77777777" w:rsidR="00233028" w:rsidRPr="001E3493" w:rsidRDefault="00233028" w:rsidP="00F308E1">
            <w:pPr>
              <w:spacing w:line="240" w:lineRule="auto"/>
              <w:jc w:val="right"/>
              <w:rPr>
                <w:color w:val="000000"/>
              </w:rPr>
            </w:pPr>
            <w:r w:rsidRPr="001E3493">
              <w:rPr>
                <w:color w:val="000000"/>
              </w:rPr>
              <w:t>5</w:t>
            </w:r>
          </w:p>
        </w:tc>
        <w:tc>
          <w:tcPr>
            <w:tcW w:w="1440" w:type="dxa"/>
            <w:shd w:val="clear" w:color="auto" w:fill="auto"/>
            <w:noWrap/>
            <w:vAlign w:val="bottom"/>
            <w:hideMark/>
          </w:tcPr>
          <w:p w14:paraId="1F1C9F9D" w14:textId="77777777" w:rsidR="00233028" w:rsidRPr="001E3493" w:rsidRDefault="00233028" w:rsidP="00F308E1">
            <w:pPr>
              <w:spacing w:line="240" w:lineRule="auto"/>
              <w:jc w:val="right"/>
              <w:rPr>
                <w:color w:val="000000"/>
              </w:rPr>
            </w:pPr>
            <w:r w:rsidRPr="001E3493">
              <w:rPr>
                <w:color w:val="000000"/>
              </w:rPr>
              <w:t>0</w:t>
            </w:r>
          </w:p>
        </w:tc>
        <w:tc>
          <w:tcPr>
            <w:tcW w:w="1260" w:type="dxa"/>
            <w:shd w:val="clear" w:color="auto" w:fill="auto"/>
            <w:noWrap/>
            <w:vAlign w:val="bottom"/>
            <w:hideMark/>
          </w:tcPr>
          <w:p w14:paraId="2824115E" w14:textId="77777777" w:rsidR="00233028" w:rsidRPr="001E3493" w:rsidRDefault="00233028" w:rsidP="00F308E1">
            <w:pPr>
              <w:spacing w:line="240" w:lineRule="auto"/>
              <w:jc w:val="right"/>
              <w:rPr>
                <w:color w:val="000000"/>
              </w:rPr>
            </w:pPr>
            <w:r w:rsidRPr="001E3493">
              <w:rPr>
                <w:color w:val="000000"/>
              </w:rPr>
              <w:t>3</w:t>
            </w:r>
          </w:p>
        </w:tc>
        <w:tc>
          <w:tcPr>
            <w:tcW w:w="1909" w:type="dxa"/>
            <w:shd w:val="clear" w:color="auto" w:fill="auto"/>
            <w:noWrap/>
            <w:vAlign w:val="bottom"/>
            <w:hideMark/>
          </w:tcPr>
          <w:p w14:paraId="0ABB19FE" w14:textId="77777777" w:rsidR="00233028" w:rsidRPr="001E3493" w:rsidRDefault="00233028" w:rsidP="00F308E1">
            <w:pPr>
              <w:spacing w:line="240" w:lineRule="auto"/>
              <w:jc w:val="right"/>
              <w:rPr>
                <w:color w:val="000000"/>
              </w:rPr>
            </w:pPr>
            <w:r w:rsidRPr="001E3493">
              <w:rPr>
                <w:color w:val="000000"/>
              </w:rPr>
              <w:t>1</w:t>
            </w:r>
          </w:p>
        </w:tc>
        <w:tc>
          <w:tcPr>
            <w:tcW w:w="1081" w:type="dxa"/>
            <w:shd w:val="clear" w:color="auto" w:fill="auto"/>
            <w:noWrap/>
            <w:vAlign w:val="bottom"/>
            <w:hideMark/>
          </w:tcPr>
          <w:p w14:paraId="46E0ECC1" w14:textId="77777777" w:rsidR="00233028" w:rsidRPr="001E3493" w:rsidRDefault="00233028" w:rsidP="00F308E1">
            <w:pPr>
              <w:spacing w:line="240" w:lineRule="auto"/>
              <w:jc w:val="right"/>
              <w:rPr>
                <w:color w:val="000000"/>
              </w:rPr>
            </w:pPr>
            <w:r w:rsidRPr="001E3493">
              <w:rPr>
                <w:color w:val="000000"/>
              </w:rPr>
              <w:t>10</w:t>
            </w:r>
          </w:p>
        </w:tc>
      </w:tr>
      <w:tr w:rsidR="00C8529E" w:rsidRPr="001E3493" w14:paraId="201F87A3" w14:textId="77777777" w:rsidTr="00F308E1">
        <w:trPr>
          <w:trHeight w:val="315"/>
        </w:trPr>
        <w:tc>
          <w:tcPr>
            <w:tcW w:w="1300" w:type="dxa"/>
            <w:shd w:val="clear" w:color="auto" w:fill="auto"/>
            <w:vAlign w:val="center"/>
            <w:hideMark/>
          </w:tcPr>
          <w:p w14:paraId="7714EC6E" w14:textId="77777777" w:rsidR="00233028" w:rsidRPr="001E3493" w:rsidRDefault="00233028" w:rsidP="00F308E1">
            <w:pPr>
              <w:spacing w:line="240" w:lineRule="auto"/>
              <w:jc w:val="right"/>
              <w:rPr>
                <w:color w:val="000000"/>
              </w:rPr>
            </w:pPr>
            <w:r w:rsidRPr="001E3493">
              <w:rPr>
                <w:color w:val="000000"/>
              </w:rPr>
              <w:t>84</w:t>
            </w:r>
          </w:p>
        </w:tc>
        <w:tc>
          <w:tcPr>
            <w:tcW w:w="1683" w:type="dxa"/>
            <w:shd w:val="clear" w:color="auto" w:fill="auto"/>
            <w:noWrap/>
            <w:vAlign w:val="bottom"/>
            <w:hideMark/>
          </w:tcPr>
          <w:p w14:paraId="78BF1D7C" w14:textId="77777777" w:rsidR="00233028" w:rsidRPr="001E3493" w:rsidRDefault="00233028" w:rsidP="00F308E1">
            <w:pPr>
              <w:spacing w:line="240" w:lineRule="auto"/>
              <w:jc w:val="right"/>
              <w:rPr>
                <w:color w:val="000000"/>
              </w:rPr>
            </w:pPr>
            <w:r w:rsidRPr="001E3493">
              <w:rPr>
                <w:color w:val="000000"/>
              </w:rPr>
              <w:t>4</w:t>
            </w:r>
          </w:p>
        </w:tc>
        <w:tc>
          <w:tcPr>
            <w:tcW w:w="1003" w:type="dxa"/>
            <w:shd w:val="clear" w:color="auto" w:fill="auto"/>
            <w:noWrap/>
            <w:vAlign w:val="bottom"/>
            <w:hideMark/>
          </w:tcPr>
          <w:p w14:paraId="56DB230B" w14:textId="77777777" w:rsidR="00233028" w:rsidRPr="001E3493" w:rsidRDefault="00233028" w:rsidP="00F308E1">
            <w:pPr>
              <w:spacing w:line="240" w:lineRule="auto"/>
              <w:jc w:val="right"/>
              <w:rPr>
                <w:color w:val="000000"/>
              </w:rPr>
            </w:pPr>
            <w:r w:rsidRPr="001E3493">
              <w:rPr>
                <w:color w:val="000000"/>
              </w:rPr>
              <w:t>5</w:t>
            </w:r>
          </w:p>
        </w:tc>
        <w:tc>
          <w:tcPr>
            <w:tcW w:w="1440" w:type="dxa"/>
            <w:shd w:val="clear" w:color="auto" w:fill="auto"/>
            <w:noWrap/>
            <w:vAlign w:val="bottom"/>
            <w:hideMark/>
          </w:tcPr>
          <w:p w14:paraId="2FDC46B9" w14:textId="77777777" w:rsidR="00233028" w:rsidRPr="001E3493" w:rsidRDefault="00233028" w:rsidP="00F308E1">
            <w:pPr>
              <w:spacing w:line="240" w:lineRule="auto"/>
              <w:jc w:val="right"/>
              <w:rPr>
                <w:color w:val="000000"/>
              </w:rPr>
            </w:pPr>
            <w:r w:rsidRPr="001E3493">
              <w:rPr>
                <w:color w:val="000000"/>
              </w:rPr>
              <w:t>0</w:t>
            </w:r>
          </w:p>
        </w:tc>
        <w:tc>
          <w:tcPr>
            <w:tcW w:w="1260" w:type="dxa"/>
            <w:shd w:val="clear" w:color="auto" w:fill="auto"/>
            <w:noWrap/>
            <w:vAlign w:val="bottom"/>
            <w:hideMark/>
          </w:tcPr>
          <w:p w14:paraId="3091E600" w14:textId="77777777" w:rsidR="00233028" w:rsidRPr="001E3493" w:rsidRDefault="00233028" w:rsidP="00F308E1">
            <w:pPr>
              <w:spacing w:line="240" w:lineRule="auto"/>
              <w:jc w:val="right"/>
              <w:rPr>
                <w:color w:val="000000"/>
              </w:rPr>
            </w:pPr>
            <w:r w:rsidRPr="001E3493">
              <w:rPr>
                <w:color w:val="000000"/>
              </w:rPr>
              <w:t>2</w:t>
            </w:r>
          </w:p>
        </w:tc>
        <w:tc>
          <w:tcPr>
            <w:tcW w:w="1909" w:type="dxa"/>
            <w:shd w:val="clear" w:color="auto" w:fill="auto"/>
            <w:noWrap/>
            <w:vAlign w:val="bottom"/>
            <w:hideMark/>
          </w:tcPr>
          <w:p w14:paraId="683149B7" w14:textId="77777777" w:rsidR="00233028" w:rsidRPr="001E3493" w:rsidRDefault="00233028" w:rsidP="00F308E1">
            <w:pPr>
              <w:spacing w:line="240" w:lineRule="auto"/>
              <w:jc w:val="right"/>
              <w:rPr>
                <w:color w:val="000000"/>
              </w:rPr>
            </w:pPr>
            <w:r w:rsidRPr="001E3493">
              <w:rPr>
                <w:color w:val="000000"/>
              </w:rPr>
              <w:t>0</w:t>
            </w:r>
          </w:p>
        </w:tc>
        <w:tc>
          <w:tcPr>
            <w:tcW w:w="1081" w:type="dxa"/>
            <w:shd w:val="clear" w:color="auto" w:fill="auto"/>
            <w:noWrap/>
            <w:vAlign w:val="bottom"/>
            <w:hideMark/>
          </w:tcPr>
          <w:p w14:paraId="45E5E8C4" w14:textId="77777777" w:rsidR="00233028" w:rsidRPr="001E3493" w:rsidRDefault="00233028" w:rsidP="00F308E1">
            <w:pPr>
              <w:spacing w:line="240" w:lineRule="auto"/>
              <w:jc w:val="right"/>
              <w:rPr>
                <w:color w:val="000000"/>
              </w:rPr>
            </w:pPr>
            <w:r w:rsidRPr="001E3493">
              <w:rPr>
                <w:color w:val="000000"/>
              </w:rPr>
              <w:t>11</w:t>
            </w:r>
          </w:p>
        </w:tc>
      </w:tr>
    </w:tbl>
    <w:p w14:paraId="49862578" w14:textId="77777777" w:rsidR="00233028" w:rsidRPr="001E3493" w:rsidRDefault="00233028" w:rsidP="0093301A"/>
    <w:p w14:paraId="75818075" w14:textId="0DC4B985" w:rsidR="00F308E1" w:rsidRDefault="00F308E1" w:rsidP="00B46408">
      <w:pPr>
        <w:pStyle w:val="Caption"/>
      </w:pPr>
      <w:bookmarkStart w:id="133" w:name="_Toc195707683"/>
      <w:r>
        <w:lastRenderedPageBreak/>
        <w:t xml:space="preserve">Table </w:t>
      </w:r>
      <w:fldSimple w:instr=" SEQ Table \* ARABIC ">
        <w:r w:rsidR="00056F45">
          <w:rPr>
            <w:noProof/>
          </w:rPr>
          <w:t>31</w:t>
        </w:r>
      </w:fldSimple>
      <w:r>
        <w:t xml:space="preserve">: </w:t>
      </w:r>
      <w:r w:rsidRPr="001E3493">
        <w:rPr>
          <w:color w:val="000000"/>
        </w:rPr>
        <w:t>OM score frequency SB</w:t>
      </w:r>
      <w:bookmarkEnd w:id="133"/>
    </w:p>
    <w:tbl>
      <w:tblPr>
        <w:tblW w:w="933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50"/>
        <w:gridCol w:w="1683"/>
        <w:gridCol w:w="1272"/>
        <w:gridCol w:w="1237"/>
        <w:gridCol w:w="1447"/>
        <w:gridCol w:w="1909"/>
        <w:gridCol w:w="836"/>
      </w:tblGrid>
      <w:tr w:rsidR="003C7EA7" w:rsidRPr="001E3493" w14:paraId="797260CB" w14:textId="77777777" w:rsidTr="00F308E1">
        <w:trPr>
          <w:trHeight w:val="1781"/>
        </w:trPr>
        <w:tc>
          <w:tcPr>
            <w:tcW w:w="950" w:type="dxa"/>
            <w:shd w:val="clear" w:color="auto" w:fill="auto"/>
            <w:noWrap/>
            <w:vAlign w:val="center"/>
            <w:hideMark/>
          </w:tcPr>
          <w:p w14:paraId="2104E281" w14:textId="77777777" w:rsidR="005024E9" w:rsidRPr="001E3493" w:rsidRDefault="005024E9" w:rsidP="00F308E1">
            <w:pPr>
              <w:spacing w:line="240" w:lineRule="auto"/>
              <w:jc w:val="center"/>
              <w:rPr>
                <w:color w:val="000000"/>
              </w:rPr>
            </w:pPr>
            <w:r w:rsidRPr="001E3493">
              <w:rPr>
                <w:color w:val="000000"/>
              </w:rPr>
              <w:t>Criteria</w:t>
            </w:r>
          </w:p>
        </w:tc>
        <w:tc>
          <w:tcPr>
            <w:tcW w:w="1683" w:type="dxa"/>
            <w:shd w:val="clear" w:color="auto" w:fill="auto"/>
            <w:vAlign w:val="center"/>
            <w:hideMark/>
          </w:tcPr>
          <w:p w14:paraId="53722928" w14:textId="77777777" w:rsidR="005024E9" w:rsidRPr="001E3493" w:rsidRDefault="005024E9" w:rsidP="00F308E1">
            <w:pPr>
              <w:spacing w:line="240" w:lineRule="auto"/>
              <w:jc w:val="center"/>
              <w:rPr>
                <w:color w:val="000000"/>
              </w:rPr>
            </w:pPr>
            <w:r w:rsidRPr="001E3493">
              <w:rPr>
                <w:color w:val="000000"/>
              </w:rPr>
              <w:t>Soft tissue abnormalities (abnormal swelling, gas inclusions, mineralization)</w:t>
            </w:r>
          </w:p>
        </w:tc>
        <w:tc>
          <w:tcPr>
            <w:tcW w:w="1272" w:type="dxa"/>
            <w:shd w:val="clear" w:color="auto" w:fill="auto"/>
            <w:vAlign w:val="center"/>
            <w:hideMark/>
          </w:tcPr>
          <w:p w14:paraId="5DA1C982" w14:textId="77777777" w:rsidR="005024E9" w:rsidRPr="001E3493" w:rsidRDefault="005024E9" w:rsidP="00F308E1">
            <w:pPr>
              <w:spacing w:line="240" w:lineRule="auto"/>
              <w:jc w:val="center"/>
              <w:rPr>
                <w:color w:val="000000"/>
              </w:rPr>
            </w:pPr>
            <w:r w:rsidRPr="001E3493">
              <w:rPr>
                <w:color w:val="000000"/>
              </w:rPr>
              <w:t>Lysis or cortical necrosis</w:t>
            </w:r>
          </w:p>
        </w:tc>
        <w:tc>
          <w:tcPr>
            <w:tcW w:w="1237" w:type="dxa"/>
            <w:shd w:val="clear" w:color="auto" w:fill="auto"/>
            <w:vAlign w:val="center"/>
            <w:hideMark/>
          </w:tcPr>
          <w:p w14:paraId="22BC623C" w14:textId="77777777" w:rsidR="005024E9" w:rsidRPr="001E3493" w:rsidRDefault="005024E9" w:rsidP="00F308E1">
            <w:pPr>
              <w:spacing w:line="240" w:lineRule="auto"/>
              <w:jc w:val="center"/>
              <w:rPr>
                <w:color w:val="000000"/>
              </w:rPr>
            </w:pPr>
            <w:r w:rsidRPr="001E3493">
              <w:rPr>
                <w:color w:val="000000"/>
              </w:rPr>
              <w:t>Endosteal reaction or medullary sclerosis</w:t>
            </w:r>
          </w:p>
        </w:tc>
        <w:tc>
          <w:tcPr>
            <w:tcW w:w="1447" w:type="dxa"/>
            <w:shd w:val="clear" w:color="auto" w:fill="auto"/>
            <w:vAlign w:val="center"/>
            <w:hideMark/>
          </w:tcPr>
          <w:p w14:paraId="301161C1" w14:textId="77777777" w:rsidR="005024E9" w:rsidRPr="001E3493" w:rsidRDefault="005024E9" w:rsidP="00F308E1">
            <w:pPr>
              <w:spacing w:line="240" w:lineRule="auto"/>
              <w:jc w:val="center"/>
              <w:rPr>
                <w:color w:val="000000"/>
              </w:rPr>
            </w:pPr>
            <w:r w:rsidRPr="001E3493">
              <w:rPr>
                <w:color w:val="000000"/>
              </w:rPr>
              <w:t>Abnormal periosteal reaction</w:t>
            </w:r>
          </w:p>
        </w:tc>
        <w:tc>
          <w:tcPr>
            <w:tcW w:w="1909" w:type="dxa"/>
            <w:shd w:val="clear" w:color="auto" w:fill="auto"/>
            <w:vAlign w:val="center"/>
            <w:hideMark/>
          </w:tcPr>
          <w:p w14:paraId="25DFE74E" w14:textId="77777777" w:rsidR="005024E9" w:rsidRPr="001E3493" w:rsidRDefault="005024E9" w:rsidP="00F308E1">
            <w:pPr>
              <w:spacing w:line="240" w:lineRule="auto"/>
              <w:jc w:val="center"/>
              <w:rPr>
                <w:color w:val="000000"/>
              </w:rPr>
            </w:pPr>
            <w:r w:rsidRPr="001E3493">
              <w:rPr>
                <w:color w:val="000000"/>
              </w:rPr>
              <w:t>Implant associated abnormalities (implant loosening/failure; bone resorption adjacent to implant)</w:t>
            </w:r>
          </w:p>
        </w:tc>
        <w:tc>
          <w:tcPr>
            <w:tcW w:w="836" w:type="dxa"/>
            <w:shd w:val="clear" w:color="auto" w:fill="auto"/>
            <w:noWrap/>
            <w:vAlign w:val="center"/>
            <w:hideMark/>
          </w:tcPr>
          <w:p w14:paraId="19B96C09" w14:textId="77777777" w:rsidR="005024E9" w:rsidRPr="001E3493" w:rsidRDefault="005024E9" w:rsidP="00F308E1">
            <w:pPr>
              <w:spacing w:line="240" w:lineRule="auto"/>
              <w:jc w:val="center"/>
              <w:rPr>
                <w:color w:val="000000"/>
              </w:rPr>
            </w:pPr>
            <w:r w:rsidRPr="001E3493">
              <w:rPr>
                <w:color w:val="000000"/>
              </w:rPr>
              <w:t>Total</w:t>
            </w:r>
          </w:p>
        </w:tc>
      </w:tr>
      <w:tr w:rsidR="003C7EA7" w:rsidRPr="001E3493" w14:paraId="2F4671AD" w14:textId="77777777" w:rsidTr="00F308E1">
        <w:trPr>
          <w:trHeight w:val="269"/>
        </w:trPr>
        <w:tc>
          <w:tcPr>
            <w:tcW w:w="950" w:type="dxa"/>
            <w:shd w:val="clear" w:color="auto" w:fill="auto"/>
            <w:vAlign w:val="center"/>
            <w:hideMark/>
          </w:tcPr>
          <w:p w14:paraId="33F84F8C" w14:textId="77777777" w:rsidR="005024E9" w:rsidRPr="001E3493" w:rsidRDefault="005024E9" w:rsidP="00F308E1">
            <w:pPr>
              <w:spacing w:line="240" w:lineRule="auto"/>
              <w:rPr>
                <w:color w:val="000000"/>
              </w:rPr>
            </w:pPr>
            <w:r w:rsidRPr="001E3493">
              <w:rPr>
                <w:color w:val="000000"/>
              </w:rPr>
              <w:t>Day</w:t>
            </w:r>
          </w:p>
        </w:tc>
        <w:tc>
          <w:tcPr>
            <w:tcW w:w="1683" w:type="dxa"/>
            <w:shd w:val="clear" w:color="auto" w:fill="auto"/>
            <w:noWrap/>
            <w:vAlign w:val="bottom"/>
            <w:hideMark/>
          </w:tcPr>
          <w:p w14:paraId="581074D1" w14:textId="77777777" w:rsidR="005024E9" w:rsidRPr="001E3493" w:rsidRDefault="005024E9" w:rsidP="00F308E1">
            <w:pPr>
              <w:spacing w:line="240" w:lineRule="auto"/>
              <w:rPr>
                <w:color w:val="000000"/>
              </w:rPr>
            </w:pPr>
          </w:p>
        </w:tc>
        <w:tc>
          <w:tcPr>
            <w:tcW w:w="1272" w:type="dxa"/>
            <w:shd w:val="clear" w:color="auto" w:fill="auto"/>
            <w:noWrap/>
            <w:vAlign w:val="bottom"/>
            <w:hideMark/>
          </w:tcPr>
          <w:p w14:paraId="0A5E504B" w14:textId="77777777" w:rsidR="005024E9" w:rsidRPr="001E3493" w:rsidRDefault="005024E9" w:rsidP="00F308E1">
            <w:pPr>
              <w:spacing w:line="240" w:lineRule="auto"/>
            </w:pPr>
          </w:p>
        </w:tc>
        <w:tc>
          <w:tcPr>
            <w:tcW w:w="1237" w:type="dxa"/>
            <w:shd w:val="clear" w:color="auto" w:fill="auto"/>
            <w:noWrap/>
            <w:vAlign w:val="bottom"/>
            <w:hideMark/>
          </w:tcPr>
          <w:p w14:paraId="5F3B02F8" w14:textId="77777777" w:rsidR="005024E9" w:rsidRPr="001E3493" w:rsidRDefault="005024E9" w:rsidP="00F308E1">
            <w:pPr>
              <w:spacing w:line="240" w:lineRule="auto"/>
            </w:pPr>
          </w:p>
        </w:tc>
        <w:tc>
          <w:tcPr>
            <w:tcW w:w="1447" w:type="dxa"/>
            <w:shd w:val="clear" w:color="auto" w:fill="auto"/>
            <w:noWrap/>
            <w:vAlign w:val="bottom"/>
            <w:hideMark/>
          </w:tcPr>
          <w:p w14:paraId="75EDC6FF" w14:textId="77777777" w:rsidR="005024E9" w:rsidRPr="001E3493" w:rsidRDefault="005024E9" w:rsidP="00F308E1">
            <w:pPr>
              <w:spacing w:line="240" w:lineRule="auto"/>
            </w:pPr>
          </w:p>
        </w:tc>
        <w:tc>
          <w:tcPr>
            <w:tcW w:w="1909" w:type="dxa"/>
            <w:shd w:val="clear" w:color="auto" w:fill="auto"/>
            <w:noWrap/>
            <w:vAlign w:val="bottom"/>
            <w:hideMark/>
          </w:tcPr>
          <w:p w14:paraId="3DF81BD9" w14:textId="77777777" w:rsidR="005024E9" w:rsidRPr="001E3493" w:rsidRDefault="005024E9" w:rsidP="00F308E1">
            <w:pPr>
              <w:spacing w:line="240" w:lineRule="auto"/>
            </w:pPr>
          </w:p>
        </w:tc>
        <w:tc>
          <w:tcPr>
            <w:tcW w:w="836" w:type="dxa"/>
            <w:shd w:val="clear" w:color="auto" w:fill="auto"/>
            <w:noWrap/>
            <w:vAlign w:val="bottom"/>
            <w:hideMark/>
          </w:tcPr>
          <w:p w14:paraId="72512D5E" w14:textId="77777777" w:rsidR="005024E9" w:rsidRPr="001E3493" w:rsidRDefault="005024E9" w:rsidP="00F308E1">
            <w:pPr>
              <w:spacing w:line="240" w:lineRule="auto"/>
            </w:pPr>
          </w:p>
        </w:tc>
      </w:tr>
      <w:tr w:rsidR="003C7EA7" w:rsidRPr="001E3493" w14:paraId="2B3A537F" w14:textId="77777777" w:rsidTr="00F308E1">
        <w:trPr>
          <w:trHeight w:val="269"/>
        </w:trPr>
        <w:tc>
          <w:tcPr>
            <w:tcW w:w="950" w:type="dxa"/>
            <w:shd w:val="clear" w:color="auto" w:fill="auto"/>
            <w:vAlign w:val="center"/>
            <w:hideMark/>
          </w:tcPr>
          <w:p w14:paraId="3C83BD82" w14:textId="77777777" w:rsidR="005024E9" w:rsidRPr="001E3493" w:rsidRDefault="005024E9" w:rsidP="00F308E1">
            <w:pPr>
              <w:spacing w:line="240" w:lineRule="auto"/>
              <w:jc w:val="right"/>
              <w:rPr>
                <w:color w:val="000000"/>
              </w:rPr>
            </w:pPr>
            <w:r w:rsidRPr="001E3493">
              <w:rPr>
                <w:color w:val="000000"/>
              </w:rPr>
              <w:t>7</w:t>
            </w:r>
          </w:p>
        </w:tc>
        <w:tc>
          <w:tcPr>
            <w:tcW w:w="1683" w:type="dxa"/>
            <w:shd w:val="clear" w:color="auto" w:fill="auto"/>
            <w:noWrap/>
            <w:vAlign w:val="bottom"/>
            <w:hideMark/>
          </w:tcPr>
          <w:p w14:paraId="2509FEE4" w14:textId="77777777" w:rsidR="005024E9" w:rsidRPr="001E3493" w:rsidRDefault="005024E9" w:rsidP="00F308E1">
            <w:pPr>
              <w:spacing w:line="240" w:lineRule="auto"/>
              <w:jc w:val="right"/>
              <w:rPr>
                <w:color w:val="000000"/>
              </w:rPr>
            </w:pPr>
            <w:r w:rsidRPr="001E3493">
              <w:rPr>
                <w:color w:val="000000"/>
              </w:rPr>
              <w:t>3</w:t>
            </w:r>
          </w:p>
        </w:tc>
        <w:tc>
          <w:tcPr>
            <w:tcW w:w="1272" w:type="dxa"/>
            <w:shd w:val="clear" w:color="auto" w:fill="auto"/>
            <w:noWrap/>
            <w:vAlign w:val="bottom"/>
            <w:hideMark/>
          </w:tcPr>
          <w:p w14:paraId="0B84426E" w14:textId="77777777" w:rsidR="005024E9" w:rsidRPr="001E3493" w:rsidRDefault="005024E9" w:rsidP="00F308E1">
            <w:pPr>
              <w:spacing w:line="240" w:lineRule="auto"/>
              <w:jc w:val="right"/>
              <w:rPr>
                <w:color w:val="000000"/>
              </w:rPr>
            </w:pPr>
            <w:r w:rsidRPr="001E3493">
              <w:rPr>
                <w:color w:val="000000"/>
              </w:rPr>
              <w:t>0</w:t>
            </w:r>
          </w:p>
        </w:tc>
        <w:tc>
          <w:tcPr>
            <w:tcW w:w="1237" w:type="dxa"/>
            <w:shd w:val="clear" w:color="auto" w:fill="auto"/>
            <w:noWrap/>
            <w:vAlign w:val="bottom"/>
            <w:hideMark/>
          </w:tcPr>
          <w:p w14:paraId="6BF52204" w14:textId="77777777" w:rsidR="005024E9" w:rsidRPr="001E3493" w:rsidRDefault="005024E9" w:rsidP="00F308E1">
            <w:pPr>
              <w:spacing w:line="240" w:lineRule="auto"/>
              <w:jc w:val="right"/>
              <w:rPr>
                <w:color w:val="000000"/>
              </w:rPr>
            </w:pPr>
            <w:r w:rsidRPr="001E3493">
              <w:rPr>
                <w:color w:val="000000"/>
              </w:rPr>
              <w:t>0</w:t>
            </w:r>
          </w:p>
        </w:tc>
        <w:tc>
          <w:tcPr>
            <w:tcW w:w="1447" w:type="dxa"/>
            <w:shd w:val="clear" w:color="auto" w:fill="auto"/>
            <w:noWrap/>
            <w:vAlign w:val="bottom"/>
            <w:hideMark/>
          </w:tcPr>
          <w:p w14:paraId="3626EC2A" w14:textId="77777777" w:rsidR="005024E9" w:rsidRPr="001E3493" w:rsidRDefault="005024E9" w:rsidP="00F308E1">
            <w:pPr>
              <w:spacing w:line="240" w:lineRule="auto"/>
              <w:jc w:val="right"/>
              <w:rPr>
                <w:color w:val="000000"/>
              </w:rPr>
            </w:pPr>
            <w:r w:rsidRPr="001E3493">
              <w:rPr>
                <w:color w:val="000000"/>
              </w:rPr>
              <w:t>1</w:t>
            </w:r>
          </w:p>
        </w:tc>
        <w:tc>
          <w:tcPr>
            <w:tcW w:w="1909" w:type="dxa"/>
            <w:shd w:val="clear" w:color="auto" w:fill="auto"/>
            <w:noWrap/>
            <w:vAlign w:val="bottom"/>
            <w:hideMark/>
          </w:tcPr>
          <w:p w14:paraId="0E3ED2B7" w14:textId="77777777" w:rsidR="005024E9" w:rsidRPr="001E3493" w:rsidRDefault="005024E9" w:rsidP="00F308E1">
            <w:pPr>
              <w:spacing w:line="240" w:lineRule="auto"/>
              <w:jc w:val="right"/>
              <w:rPr>
                <w:color w:val="000000"/>
              </w:rPr>
            </w:pPr>
            <w:r w:rsidRPr="001E3493">
              <w:rPr>
                <w:color w:val="000000"/>
              </w:rPr>
              <w:t>0</w:t>
            </w:r>
          </w:p>
        </w:tc>
        <w:tc>
          <w:tcPr>
            <w:tcW w:w="836" w:type="dxa"/>
            <w:shd w:val="clear" w:color="auto" w:fill="auto"/>
            <w:noWrap/>
            <w:vAlign w:val="bottom"/>
            <w:hideMark/>
          </w:tcPr>
          <w:p w14:paraId="1B266696" w14:textId="77777777" w:rsidR="005024E9" w:rsidRPr="001E3493" w:rsidRDefault="005024E9" w:rsidP="00F308E1">
            <w:pPr>
              <w:spacing w:line="240" w:lineRule="auto"/>
              <w:jc w:val="right"/>
              <w:rPr>
                <w:color w:val="000000"/>
              </w:rPr>
            </w:pPr>
            <w:r w:rsidRPr="001E3493">
              <w:rPr>
                <w:color w:val="000000"/>
              </w:rPr>
              <w:t>3</w:t>
            </w:r>
          </w:p>
        </w:tc>
      </w:tr>
      <w:tr w:rsidR="003C7EA7" w:rsidRPr="001E3493" w14:paraId="4BD3DAE4" w14:textId="77777777" w:rsidTr="00F308E1">
        <w:trPr>
          <w:trHeight w:val="269"/>
        </w:trPr>
        <w:tc>
          <w:tcPr>
            <w:tcW w:w="950" w:type="dxa"/>
            <w:shd w:val="clear" w:color="auto" w:fill="auto"/>
            <w:vAlign w:val="center"/>
            <w:hideMark/>
          </w:tcPr>
          <w:p w14:paraId="77A20227" w14:textId="77777777" w:rsidR="005024E9" w:rsidRPr="001E3493" w:rsidRDefault="005024E9" w:rsidP="00F308E1">
            <w:pPr>
              <w:spacing w:line="240" w:lineRule="auto"/>
              <w:jc w:val="right"/>
              <w:rPr>
                <w:color w:val="000000"/>
              </w:rPr>
            </w:pPr>
            <w:r w:rsidRPr="001E3493">
              <w:rPr>
                <w:color w:val="000000"/>
              </w:rPr>
              <w:t>14</w:t>
            </w:r>
          </w:p>
        </w:tc>
        <w:tc>
          <w:tcPr>
            <w:tcW w:w="1683" w:type="dxa"/>
            <w:shd w:val="clear" w:color="auto" w:fill="auto"/>
            <w:noWrap/>
            <w:vAlign w:val="bottom"/>
            <w:hideMark/>
          </w:tcPr>
          <w:p w14:paraId="1D399C43" w14:textId="77777777" w:rsidR="005024E9" w:rsidRPr="001E3493" w:rsidRDefault="005024E9" w:rsidP="00F308E1">
            <w:pPr>
              <w:spacing w:line="240" w:lineRule="auto"/>
              <w:jc w:val="right"/>
              <w:rPr>
                <w:color w:val="000000"/>
              </w:rPr>
            </w:pPr>
            <w:r w:rsidRPr="001E3493">
              <w:rPr>
                <w:color w:val="000000"/>
              </w:rPr>
              <w:t>1</w:t>
            </w:r>
          </w:p>
        </w:tc>
        <w:tc>
          <w:tcPr>
            <w:tcW w:w="1272" w:type="dxa"/>
            <w:shd w:val="clear" w:color="auto" w:fill="auto"/>
            <w:noWrap/>
            <w:vAlign w:val="bottom"/>
            <w:hideMark/>
          </w:tcPr>
          <w:p w14:paraId="462C8730" w14:textId="77777777" w:rsidR="005024E9" w:rsidRPr="001E3493" w:rsidRDefault="005024E9" w:rsidP="00F308E1">
            <w:pPr>
              <w:spacing w:line="240" w:lineRule="auto"/>
              <w:jc w:val="right"/>
              <w:rPr>
                <w:color w:val="000000"/>
              </w:rPr>
            </w:pPr>
            <w:r w:rsidRPr="001E3493">
              <w:rPr>
                <w:color w:val="000000"/>
              </w:rPr>
              <w:t>1</w:t>
            </w:r>
          </w:p>
        </w:tc>
        <w:tc>
          <w:tcPr>
            <w:tcW w:w="1237" w:type="dxa"/>
            <w:shd w:val="clear" w:color="auto" w:fill="auto"/>
            <w:noWrap/>
            <w:vAlign w:val="bottom"/>
            <w:hideMark/>
          </w:tcPr>
          <w:p w14:paraId="354B15E7" w14:textId="77777777" w:rsidR="005024E9" w:rsidRPr="001E3493" w:rsidRDefault="005024E9" w:rsidP="00F308E1">
            <w:pPr>
              <w:spacing w:line="240" w:lineRule="auto"/>
              <w:jc w:val="right"/>
              <w:rPr>
                <w:color w:val="000000"/>
              </w:rPr>
            </w:pPr>
            <w:r w:rsidRPr="001E3493">
              <w:rPr>
                <w:color w:val="000000"/>
              </w:rPr>
              <w:t>0</w:t>
            </w:r>
          </w:p>
        </w:tc>
        <w:tc>
          <w:tcPr>
            <w:tcW w:w="1447" w:type="dxa"/>
            <w:shd w:val="clear" w:color="auto" w:fill="auto"/>
            <w:noWrap/>
            <w:vAlign w:val="bottom"/>
            <w:hideMark/>
          </w:tcPr>
          <w:p w14:paraId="1C94141D" w14:textId="77777777" w:rsidR="005024E9" w:rsidRPr="001E3493" w:rsidRDefault="005024E9" w:rsidP="00F308E1">
            <w:pPr>
              <w:spacing w:line="240" w:lineRule="auto"/>
              <w:jc w:val="right"/>
              <w:rPr>
                <w:color w:val="000000"/>
              </w:rPr>
            </w:pPr>
            <w:r w:rsidRPr="001E3493">
              <w:rPr>
                <w:color w:val="000000"/>
              </w:rPr>
              <w:t>6</w:t>
            </w:r>
          </w:p>
        </w:tc>
        <w:tc>
          <w:tcPr>
            <w:tcW w:w="1909" w:type="dxa"/>
            <w:shd w:val="clear" w:color="auto" w:fill="auto"/>
            <w:noWrap/>
            <w:vAlign w:val="bottom"/>
            <w:hideMark/>
          </w:tcPr>
          <w:p w14:paraId="77D4642A" w14:textId="77777777" w:rsidR="005024E9" w:rsidRPr="001E3493" w:rsidRDefault="005024E9" w:rsidP="00F308E1">
            <w:pPr>
              <w:spacing w:line="240" w:lineRule="auto"/>
              <w:jc w:val="right"/>
              <w:rPr>
                <w:color w:val="000000"/>
              </w:rPr>
            </w:pPr>
            <w:r w:rsidRPr="001E3493">
              <w:rPr>
                <w:color w:val="000000"/>
              </w:rPr>
              <w:t>0</w:t>
            </w:r>
          </w:p>
        </w:tc>
        <w:tc>
          <w:tcPr>
            <w:tcW w:w="836" w:type="dxa"/>
            <w:shd w:val="clear" w:color="auto" w:fill="auto"/>
            <w:noWrap/>
            <w:vAlign w:val="bottom"/>
            <w:hideMark/>
          </w:tcPr>
          <w:p w14:paraId="2A1391FA" w14:textId="77777777" w:rsidR="005024E9" w:rsidRPr="001E3493" w:rsidRDefault="005024E9" w:rsidP="00F308E1">
            <w:pPr>
              <w:spacing w:line="240" w:lineRule="auto"/>
              <w:jc w:val="right"/>
              <w:rPr>
                <w:color w:val="000000"/>
              </w:rPr>
            </w:pPr>
            <w:r w:rsidRPr="001E3493">
              <w:rPr>
                <w:color w:val="000000"/>
              </w:rPr>
              <w:t>8</w:t>
            </w:r>
          </w:p>
        </w:tc>
      </w:tr>
      <w:tr w:rsidR="003C7EA7" w:rsidRPr="001E3493" w14:paraId="7E10B1B7" w14:textId="77777777" w:rsidTr="00F308E1">
        <w:trPr>
          <w:trHeight w:val="269"/>
        </w:trPr>
        <w:tc>
          <w:tcPr>
            <w:tcW w:w="950" w:type="dxa"/>
            <w:shd w:val="clear" w:color="auto" w:fill="auto"/>
            <w:vAlign w:val="center"/>
            <w:hideMark/>
          </w:tcPr>
          <w:p w14:paraId="19814A14" w14:textId="77777777" w:rsidR="005024E9" w:rsidRPr="001E3493" w:rsidRDefault="005024E9" w:rsidP="00F308E1">
            <w:pPr>
              <w:spacing w:line="240" w:lineRule="auto"/>
              <w:jc w:val="right"/>
              <w:rPr>
                <w:color w:val="000000"/>
              </w:rPr>
            </w:pPr>
            <w:r w:rsidRPr="001E3493">
              <w:rPr>
                <w:color w:val="000000"/>
              </w:rPr>
              <w:t>28</w:t>
            </w:r>
          </w:p>
        </w:tc>
        <w:tc>
          <w:tcPr>
            <w:tcW w:w="1683" w:type="dxa"/>
            <w:shd w:val="clear" w:color="auto" w:fill="auto"/>
            <w:noWrap/>
            <w:vAlign w:val="bottom"/>
            <w:hideMark/>
          </w:tcPr>
          <w:p w14:paraId="10038E4D" w14:textId="77777777" w:rsidR="005024E9" w:rsidRPr="001E3493" w:rsidRDefault="005024E9" w:rsidP="00F308E1">
            <w:pPr>
              <w:spacing w:line="240" w:lineRule="auto"/>
              <w:jc w:val="right"/>
              <w:rPr>
                <w:color w:val="000000"/>
              </w:rPr>
            </w:pPr>
            <w:r w:rsidRPr="001E3493">
              <w:rPr>
                <w:color w:val="000000"/>
              </w:rPr>
              <w:t>2</w:t>
            </w:r>
          </w:p>
        </w:tc>
        <w:tc>
          <w:tcPr>
            <w:tcW w:w="1272" w:type="dxa"/>
            <w:shd w:val="clear" w:color="auto" w:fill="auto"/>
            <w:noWrap/>
            <w:vAlign w:val="bottom"/>
            <w:hideMark/>
          </w:tcPr>
          <w:p w14:paraId="7376D9D1" w14:textId="77777777" w:rsidR="005024E9" w:rsidRPr="001E3493" w:rsidRDefault="005024E9" w:rsidP="00F308E1">
            <w:pPr>
              <w:spacing w:line="240" w:lineRule="auto"/>
              <w:jc w:val="right"/>
              <w:rPr>
                <w:color w:val="000000"/>
              </w:rPr>
            </w:pPr>
            <w:r w:rsidRPr="001E3493">
              <w:rPr>
                <w:color w:val="000000"/>
              </w:rPr>
              <w:t>3</w:t>
            </w:r>
          </w:p>
        </w:tc>
        <w:tc>
          <w:tcPr>
            <w:tcW w:w="1237" w:type="dxa"/>
            <w:shd w:val="clear" w:color="auto" w:fill="auto"/>
            <w:noWrap/>
            <w:vAlign w:val="bottom"/>
            <w:hideMark/>
          </w:tcPr>
          <w:p w14:paraId="318F0975" w14:textId="77777777" w:rsidR="005024E9" w:rsidRPr="001E3493" w:rsidRDefault="005024E9" w:rsidP="00F308E1">
            <w:pPr>
              <w:spacing w:line="240" w:lineRule="auto"/>
              <w:jc w:val="right"/>
              <w:rPr>
                <w:color w:val="000000"/>
              </w:rPr>
            </w:pPr>
            <w:r w:rsidRPr="001E3493">
              <w:rPr>
                <w:color w:val="000000"/>
              </w:rPr>
              <w:t>0</w:t>
            </w:r>
          </w:p>
        </w:tc>
        <w:tc>
          <w:tcPr>
            <w:tcW w:w="1447" w:type="dxa"/>
            <w:shd w:val="clear" w:color="auto" w:fill="auto"/>
            <w:noWrap/>
            <w:vAlign w:val="bottom"/>
            <w:hideMark/>
          </w:tcPr>
          <w:p w14:paraId="576AA1F2" w14:textId="77777777" w:rsidR="005024E9" w:rsidRPr="001E3493" w:rsidRDefault="005024E9" w:rsidP="00F308E1">
            <w:pPr>
              <w:spacing w:line="240" w:lineRule="auto"/>
              <w:jc w:val="right"/>
              <w:rPr>
                <w:color w:val="000000"/>
              </w:rPr>
            </w:pPr>
            <w:r w:rsidRPr="001E3493">
              <w:rPr>
                <w:color w:val="000000"/>
              </w:rPr>
              <w:t>6</w:t>
            </w:r>
          </w:p>
        </w:tc>
        <w:tc>
          <w:tcPr>
            <w:tcW w:w="1909" w:type="dxa"/>
            <w:shd w:val="clear" w:color="auto" w:fill="auto"/>
            <w:noWrap/>
            <w:vAlign w:val="bottom"/>
            <w:hideMark/>
          </w:tcPr>
          <w:p w14:paraId="30D3B5F4" w14:textId="77777777" w:rsidR="005024E9" w:rsidRPr="001E3493" w:rsidRDefault="005024E9" w:rsidP="00F308E1">
            <w:pPr>
              <w:spacing w:line="240" w:lineRule="auto"/>
              <w:jc w:val="right"/>
              <w:rPr>
                <w:color w:val="000000"/>
              </w:rPr>
            </w:pPr>
            <w:r w:rsidRPr="001E3493">
              <w:rPr>
                <w:color w:val="000000"/>
              </w:rPr>
              <w:t>0</w:t>
            </w:r>
          </w:p>
        </w:tc>
        <w:tc>
          <w:tcPr>
            <w:tcW w:w="836" w:type="dxa"/>
            <w:shd w:val="clear" w:color="auto" w:fill="auto"/>
            <w:noWrap/>
            <w:vAlign w:val="bottom"/>
            <w:hideMark/>
          </w:tcPr>
          <w:p w14:paraId="44F820D7" w14:textId="77777777" w:rsidR="005024E9" w:rsidRPr="001E3493" w:rsidRDefault="005024E9" w:rsidP="00F308E1">
            <w:pPr>
              <w:spacing w:line="240" w:lineRule="auto"/>
              <w:jc w:val="right"/>
              <w:rPr>
                <w:color w:val="000000"/>
              </w:rPr>
            </w:pPr>
            <w:r w:rsidRPr="001E3493">
              <w:rPr>
                <w:color w:val="000000"/>
              </w:rPr>
              <w:t>11</w:t>
            </w:r>
          </w:p>
        </w:tc>
      </w:tr>
      <w:tr w:rsidR="003C7EA7" w:rsidRPr="001E3493" w14:paraId="29CEEC88" w14:textId="77777777" w:rsidTr="00F308E1">
        <w:trPr>
          <w:trHeight w:val="269"/>
        </w:trPr>
        <w:tc>
          <w:tcPr>
            <w:tcW w:w="950" w:type="dxa"/>
            <w:shd w:val="clear" w:color="auto" w:fill="auto"/>
            <w:vAlign w:val="center"/>
            <w:hideMark/>
          </w:tcPr>
          <w:p w14:paraId="617EC2F9" w14:textId="77777777" w:rsidR="005024E9" w:rsidRPr="001E3493" w:rsidRDefault="005024E9" w:rsidP="00F308E1">
            <w:pPr>
              <w:spacing w:line="240" w:lineRule="auto"/>
              <w:jc w:val="right"/>
              <w:rPr>
                <w:color w:val="000000"/>
              </w:rPr>
            </w:pPr>
            <w:r w:rsidRPr="001E3493">
              <w:rPr>
                <w:color w:val="000000"/>
              </w:rPr>
              <w:t>42</w:t>
            </w:r>
          </w:p>
        </w:tc>
        <w:tc>
          <w:tcPr>
            <w:tcW w:w="1683" w:type="dxa"/>
            <w:shd w:val="clear" w:color="auto" w:fill="auto"/>
            <w:noWrap/>
            <w:vAlign w:val="bottom"/>
            <w:hideMark/>
          </w:tcPr>
          <w:p w14:paraId="570AB049" w14:textId="77777777" w:rsidR="005024E9" w:rsidRPr="001E3493" w:rsidRDefault="005024E9" w:rsidP="00F308E1">
            <w:pPr>
              <w:spacing w:line="240" w:lineRule="auto"/>
              <w:jc w:val="right"/>
              <w:rPr>
                <w:color w:val="000000"/>
              </w:rPr>
            </w:pPr>
            <w:r w:rsidRPr="001E3493">
              <w:rPr>
                <w:color w:val="000000"/>
              </w:rPr>
              <w:t>1</w:t>
            </w:r>
          </w:p>
        </w:tc>
        <w:tc>
          <w:tcPr>
            <w:tcW w:w="1272" w:type="dxa"/>
            <w:shd w:val="clear" w:color="auto" w:fill="auto"/>
            <w:noWrap/>
            <w:vAlign w:val="bottom"/>
            <w:hideMark/>
          </w:tcPr>
          <w:p w14:paraId="5019B497" w14:textId="77777777" w:rsidR="005024E9" w:rsidRPr="001E3493" w:rsidRDefault="005024E9" w:rsidP="00F308E1">
            <w:pPr>
              <w:spacing w:line="240" w:lineRule="auto"/>
              <w:jc w:val="right"/>
              <w:rPr>
                <w:color w:val="000000"/>
              </w:rPr>
            </w:pPr>
            <w:r w:rsidRPr="001E3493">
              <w:rPr>
                <w:color w:val="000000"/>
              </w:rPr>
              <w:t>3</w:t>
            </w:r>
          </w:p>
        </w:tc>
        <w:tc>
          <w:tcPr>
            <w:tcW w:w="1237" w:type="dxa"/>
            <w:shd w:val="clear" w:color="auto" w:fill="auto"/>
            <w:noWrap/>
            <w:vAlign w:val="bottom"/>
            <w:hideMark/>
          </w:tcPr>
          <w:p w14:paraId="0531D70E" w14:textId="77777777" w:rsidR="005024E9" w:rsidRPr="001E3493" w:rsidRDefault="005024E9" w:rsidP="00F308E1">
            <w:pPr>
              <w:spacing w:line="240" w:lineRule="auto"/>
              <w:jc w:val="right"/>
              <w:rPr>
                <w:color w:val="000000"/>
              </w:rPr>
            </w:pPr>
            <w:r w:rsidRPr="001E3493">
              <w:rPr>
                <w:color w:val="000000"/>
              </w:rPr>
              <w:t>0</w:t>
            </w:r>
          </w:p>
        </w:tc>
        <w:tc>
          <w:tcPr>
            <w:tcW w:w="1447" w:type="dxa"/>
            <w:shd w:val="clear" w:color="auto" w:fill="auto"/>
            <w:noWrap/>
            <w:vAlign w:val="bottom"/>
            <w:hideMark/>
          </w:tcPr>
          <w:p w14:paraId="6413F186" w14:textId="77777777" w:rsidR="005024E9" w:rsidRPr="001E3493" w:rsidRDefault="005024E9" w:rsidP="00F308E1">
            <w:pPr>
              <w:spacing w:line="240" w:lineRule="auto"/>
              <w:jc w:val="right"/>
              <w:rPr>
                <w:color w:val="000000"/>
              </w:rPr>
            </w:pPr>
            <w:r w:rsidRPr="001E3493">
              <w:rPr>
                <w:color w:val="000000"/>
              </w:rPr>
              <w:t>6</w:t>
            </w:r>
          </w:p>
        </w:tc>
        <w:tc>
          <w:tcPr>
            <w:tcW w:w="1909" w:type="dxa"/>
            <w:shd w:val="clear" w:color="auto" w:fill="auto"/>
            <w:noWrap/>
            <w:vAlign w:val="bottom"/>
            <w:hideMark/>
          </w:tcPr>
          <w:p w14:paraId="6C259FC8" w14:textId="77777777" w:rsidR="005024E9" w:rsidRPr="001E3493" w:rsidRDefault="005024E9" w:rsidP="00F308E1">
            <w:pPr>
              <w:spacing w:line="240" w:lineRule="auto"/>
              <w:jc w:val="right"/>
              <w:rPr>
                <w:color w:val="000000"/>
              </w:rPr>
            </w:pPr>
            <w:r w:rsidRPr="001E3493">
              <w:rPr>
                <w:color w:val="000000"/>
              </w:rPr>
              <w:t>4</w:t>
            </w:r>
          </w:p>
        </w:tc>
        <w:tc>
          <w:tcPr>
            <w:tcW w:w="836" w:type="dxa"/>
            <w:shd w:val="clear" w:color="auto" w:fill="auto"/>
            <w:noWrap/>
            <w:vAlign w:val="bottom"/>
            <w:hideMark/>
          </w:tcPr>
          <w:p w14:paraId="7A6FB064" w14:textId="77777777" w:rsidR="005024E9" w:rsidRPr="001E3493" w:rsidRDefault="005024E9" w:rsidP="00F308E1">
            <w:pPr>
              <w:spacing w:line="240" w:lineRule="auto"/>
              <w:jc w:val="right"/>
              <w:rPr>
                <w:color w:val="000000"/>
              </w:rPr>
            </w:pPr>
            <w:r w:rsidRPr="001E3493">
              <w:rPr>
                <w:color w:val="000000"/>
              </w:rPr>
              <w:t>13</w:t>
            </w:r>
          </w:p>
        </w:tc>
      </w:tr>
    </w:tbl>
    <w:p w14:paraId="691CD994" w14:textId="77777777" w:rsidR="00170162" w:rsidRPr="001E3493" w:rsidRDefault="00170162" w:rsidP="0093301A"/>
    <w:p w14:paraId="0CE535F3" w14:textId="746C3FF5" w:rsidR="00F308E1" w:rsidRDefault="00F308E1" w:rsidP="00B46408">
      <w:pPr>
        <w:pStyle w:val="Caption"/>
      </w:pPr>
      <w:bookmarkStart w:id="134" w:name="_Toc195707684"/>
      <w:r>
        <w:t xml:space="preserve">Table </w:t>
      </w:r>
      <w:fldSimple w:instr=" SEQ Table \* ARABIC ">
        <w:r w:rsidR="00056F45">
          <w:rPr>
            <w:noProof/>
          </w:rPr>
          <w:t>32</w:t>
        </w:r>
      </w:fldSimple>
      <w:r>
        <w:t xml:space="preserve">: </w:t>
      </w:r>
      <w:r w:rsidRPr="001E3493">
        <w:rPr>
          <w:color w:val="000000"/>
        </w:rPr>
        <w:t>OM score frequency NS</w:t>
      </w:r>
      <w:bookmarkEnd w:id="134"/>
    </w:p>
    <w:tbl>
      <w:tblPr>
        <w:tblW w:w="980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11"/>
        <w:gridCol w:w="1836"/>
        <w:gridCol w:w="1067"/>
        <w:gridCol w:w="1360"/>
        <w:gridCol w:w="1295"/>
        <w:gridCol w:w="2117"/>
        <w:gridCol w:w="1121"/>
      </w:tblGrid>
      <w:tr w:rsidR="003C7EA7" w:rsidRPr="001E3493" w14:paraId="4F61D743" w14:textId="77777777" w:rsidTr="00122902">
        <w:trPr>
          <w:trHeight w:val="3456"/>
        </w:trPr>
        <w:tc>
          <w:tcPr>
            <w:tcW w:w="1011" w:type="dxa"/>
            <w:shd w:val="clear" w:color="auto" w:fill="auto"/>
            <w:noWrap/>
            <w:vAlign w:val="center"/>
            <w:hideMark/>
          </w:tcPr>
          <w:p w14:paraId="7250D61E" w14:textId="77777777" w:rsidR="0047330C" w:rsidRPr="001E3493" w:rsidRDefault="0047330C" w:rsidP="00F308E1">
            <w:pPr>
              <w:spacing w:line="240" w:lineRule="auto"/>
              <w:jc w:val="center"/>
              <w:rPr>
                <w:color w:val="000000"/>
              </w:rPr>
            </w:pPr>
            <w:r w:rsidRPr="001E3493">
              <w:rPr>
                <w:color w:val="000000"/>
              </w:rPr>
              <w:t>Criteria</w:t>
            </w:r>
          </w:p>
        </w:tc>
        <w:tc>
          <w:tcPr>
            <w:tcW w:w="1836" w:type="dxa"/>
            <w:shd w:val="clear" w:color="auto" w:fill="auto"/>
            <w:vAlign w:val="center"/>
            <w:hideMark/>
          </w:tcPr>
          <w:p w14:paraId="2233378F" w14:textId="77777777" w:rsidR="0047330C" w:rsidRPr="001E3493" w:rsidRDefault="0047330C" w:rsidP="00F308E1">
            <w:pPr>
              <w:spacing w:line="240" w:lineRule="auto"/>
              <w:jc w:val="center"/>
              <w:rPr>
                <w:color w:val="000000"/>
              </w:rPr>
            </w:pPr>
            <w:r w:rsidRPr="001E3493">
              <w:rPr>
                <w:color w:val="000000"/>
              </w:rPr>
              <w:t>Soft tissue abnormalities (abnormal swelling, gas inclusions, mineralization)</w:t>
            </w:r>
          </w:p>
        </w:tc>
        <w:tc>
          <w:tcPr>
            <w:tcW w:w="1067" w:type="dxa"/>
            <w:shd w:val="clear" w:color="auto" w:fill="auto"/>
            <w:vAlign w:val="center"/>
            <w:hideMark/>
          </w:tcPr>
          <w:p w14:paraId="21E729C4" w14:textId="77777777" w:rsidR="0047330C" w:rsidRPr="001E3493" w:rsidRDefault="0047330C" w:rsidP="00F308E1">
            <w:pPr>
              <w:spacing w:line="240" w:lineRule="auto"/>
              <w:jc w:val="center"/>
              <w:rPr>
                <w:color w:val="000000"/>
              </w:rPr>
            </w:pPr>
            <w:r w:rsidRPr="001E3493">
              <w:rPr>
                <w:color w:val="000000"/>
              </w:rPr>
              <w:t>Lysis or cortical necrosis</w:t>
            </w:r>
          </w:p>
        </w:tc>
        <w:tc>
          <w:tcPr>
            <w:tcW w:w="1360" w:type="dxa"/>
            <w:shd w:val="clear" w:color="auto" w:fill="auto"/>
            <w:vAlign w:val="center"/>
            <w:hideMark/>
          </w:tcPr>
          <w:p w14:paraId="3C39FC40" w14:textId="77777777" w:rsidR="0047330C" w:rsidRPr="001E3493" w:rsidRDefault="0047330C" w:rsidP="00F308E1">
            <w:pPr>
              <w:spacing w:line="240" w:lineRule="auto"/>
              <w:jc w:val="center"/>
              <w:rPr>
                <w:color w:val="000000"/>
              </w:rPr>
            </w:pPr>
            <w:r w:rsidRPr="001E3493">
              <w:rPr>
                <w:color w:val="000000"/>
              </w:rPr>
              <w:t>Endosteal reaction or medullary sclerosis</w:t>
            </w:r>
          </w:p>
        </w:tc>
        <w:tc>
          <w:tcPr>
            <w:tcW w:w="1295" w:type="dxa"/>
            <w:shd w:val="clear" w:color="auto" w:fill="auto"/>
            <w:vAlign w:val="center"/>
            <w:hideMark/>
          </w:tcPr>
          <w:p w14:paraId="178EF7FF" w14:textId="77777777" w:rsidR="0047330C" w:rsidRPr="001E3493" w:rsidRDefault="0047330C" w:rsidP="00F308E1">
            <w:pPr>
              <w:spacing w:line="240" w:lineRule="auto"/>
              <w:jc w:val="center"/>
              <w:rPr>
                <w:color w:val="000000"/>
              </w:rPr>
            </w:pPr>
            <w:r w:rsidRPr="001E3493">
              <w:rPr>
                <w:color w:val="000000"/>
              </w:rPr>
              <w:t>Abnormal periosteal reaction</w:t>
            </w:r>
          </w:p>
        </w:tc>
        <w:tc>
          <w:tcPr>
            <w:tcW w:w="2117" w:type="dxa"/>
            <w:shd w:val="clear" w:color="auto" w:fill="auto"/>
            <w:vAlign w:val="center"/>
            <w:hideMark/>
          </w:tcPr>
          <w:p w14:paraId="62CCB5D2" w14:textId="77777777" w:rsidR="0047330C" w:rsidRPr="001E3493" w:rsidRDefault="0047330C" w:rsidP="00F308E1">
            <w:pPr>
              <w:spacing w:line="240" w:lineRule="auto"/>
              <w:jc w:val="center"/>
              <w:rPr>
                <w:color w:val="000000"/>
              </w:rPr>
            </w:pPr>
            <w:r w:rsidRPr="001E3493">
              <w:rPr>
                <w:color w:val="000000"/>
              </w:rPr>
              <w:t>Implant associated abnormalities (implant loosening/failure; bone resorption adjacent to implant)</w:t>
            </w:r>
          </w:p>
        </w:tc>
        <w:tc>
          <w:tcPr>
            <w:tcW w:w="1121" w:type="dxa"/>
            <w:shd w:val="clear" w:color="auto" w:fill="auto"/>
            <w:noWrap/>
            <w:vAlign w:val="center"/>
            <w:hideMark/>
          </w:tcPr>
          <w:p w14:paraId="62681E5E" w14:textId="77777777" w:rsidR="0047330C" w:rsidRPr="001E3493" w:rsidRDefault="0047330C" w:rsidP="00F308E1">
            <w:pPr>
              <w:spacing w:line="240" w:lineRule="auto"/>
              <w:jc w:val="center"/>
              <w:rPr>
                <w:color w:val="000000"/>
              </w:rPr>
            </w:pPr>
            <w:r w:rsidRPr="001E3493">
              <w:rPr>
                <w:color w:val="000000"/>
              </w:rPr>
              <w:t>Total</w:t>
            </w:r>
          </w:p>
        </w:tc>
      </w:tr>
      <w:tr w:rsidR="003C7EA7" w:rsidRPr="001E3493" w14:paraId="1E0C98EA" w14:textId="77777777" w:rsidTr="00122902">
        <w:trPr>
          <w:trHeight w:val="437"/>
        </w:trPr>
        <w:tc>
          <w:tcPr>
            <w:tcW w:w="1011" w:type="dxa"/>
            <w:shd w:val="clear" w:color="auto" w:fill="auto"/>
            <w:vAlign w:val="center"/>
            <w:hideMark/>
          </w:tcPr>
          <w:p w14:paraId="778BFA61" w14:textId="77777777" w:rsidR="0047330C" w:rsidRPr="001E3493" w:rsidRDefault="0047330C" w:rsidP="00F308E1">
            <w:pPr>
              <w:spacing w:line="240" w:lineRule="auto"/>
              <w:rPr>
                <w:color w:val="000000"/>
              </w:rPr>
            </w:pPr>
            <w:r w:rsidRPr="001E3493">
              <w:rPr>
                <w:color w:val="000000"/>
              </w:rPr>
              <w:t>Day</w:t>
            </w:r>
          </w:p>
        </w:tc>
        <w:tc>
          <w:tcPr>
            <w:tcW w:w="1836" w:type="dxa"/>
            <w:shd w:val="clear" w:color="auto" w:fill="auto"/>
            <w:noWrap/>
            <w:vAlign w:val="bottom"/>
            <w:hideMark/>
          </w:tcPr>
          <w:p w14:paraId="501161A9" w14:textId="77777777" w:rsidR="0047330C" w:rsidRPr="001E3493" w:rsidRDefault="0047330C" w:rsidP="00F308E1">
            <w:pPr>
              <w:spacing w:line="240" w:lineRule="auto"/>
              <w:rPr>
                <w:color w:val="000000"/>
              </w:rPr>
            </w:pPr>
          </w:p>
        </w:tc>
        <w:tc>
          <w:tcPr>
            <w:tcW w:w="1067" w:type="dxa"/>
            <w:shd w:val="clear" w:color="auto" w:fill="auto"/>
            <w:noWrap/>
            <w:vAlign w:val="bottom"/>
            <w:hideMark/>
          </w:tcPr>
          <w:p w14:paraId="45DC6523" w14:textId="77777777" w:rsidR="0047330C" w:rsidRPr="001E3493" w:rsidRDefault="0047330C" w:rsidP="00F308E1">
            <w:pPr>
              <w:spacing w:line="240" w:lineRule="auto"/>
            </w:pPr>
          </w:p>
        </w:tc>
        <w:tc>
          <w:tcPr>
            <w:tcW w:w="1360" w:type="dxa"/>
            <w:shd w:val="clear" w:color="auto" w:fill="auto"/>
            <w:noWrap/>
            <w:vAlign w:val="bottom"/>
            <w:hideMark/>
          </w:tcPr>
          <w:p w14:paraId="3320DA44" w14:textId="77777777" w:rsidR="0047330C" w:rsidRPr="001E3493" w:rsidRDefault="0047330C" w:rsidP="00F308E1">
            <w:pPr>
              <w:spacing w:line="240" w:lineRule="auto"/>
            </w:pPr>
          </w:p>
        </w:tc>
        <w:tc>
          <w:tcPr>
            <w:tcW w:w="1295" w:type="dxa"/>
            <w:shd w:val="clear" w:color="auto" w:fill="auto"/>
            <w:noWrap/>
            <w:vAlign w:val="bottom"/>
            <w:hideMark/>
          </w:tcPr>
          <w:p w14:paraId="0E62216C" w14:textId="77777777" w:rsidR="0047330C" w:rsidRPr="001E3493" w:rsidRDefault="0047330C" w:rsidP="00F308E1">
            <w:pPr>
              <w:spacing w:line="240" w:lineRule="auto"/>
            </w:pPr>
          </w:p>
        </w:tc>
        <w:tc>
          <w:tcPr>
            <w:tcW w:w="2117" w:type="dxa"/>
            <w:shd w:val="clear" w:color="auto" w:fill="auto"/>
            <w:noWrap/>
            <w:vAlign w:val="bottom"/>
            <w:hideMark/>
          </w:tcPr>
          <w:p w14:paraId="65A8E0FB" w14:textId="77777777" w:rsidR="0047330C" w:rsidRPr="001E3493" w:rsidRDefault="0047330C" w:rsidP="00F308E1">
            <w:pPr>
              <w:spacing w:line="240" w:lineRule="auto"/>
            </w:pPr>
          </w:p>
        </w:tc>
        <w:tc>
          <w:tcPr>
            <w:tcW w:w="1121" w:type="dxa"/>
            <w:shd w:val="clear" w:color="auto" w:fill="auto"/>
            <w:noWrap/>
            <w:vAlign w:val="bottom"/>
            <w:hideMark/>
          </w:tcPr>
          <w:p w14:paraId="1ACBF898" w14:textId="77777777" w:rsidR="0047330C" w:rsidRPr="001E3493" w:rsidRDefault="0047330C" w:rsidP="00F308E1">
            <w:pPr>
              <w:spacing w:line="240" w:lineRule="auto"/>
            </w:pPr>
          </w:p>
        </w:tc>
      </w:tr>
      <w:tr w:rsidR="003C7EA7" w:rsidRPr="001E3493" w14:paraId="63B9B796" w14:textId="77777777" w:rsidTr="00122902">
        <w:trPr>
          <w:trHeight w:val="437"/>
        </w:trPr>
        <w:tc>
          <w:tcPr>
            <w:tcW w:w="1011" w:type="dxa"/>
            <w:shd w:val="clear" w:color="auto" w:fill="auto"/>
            <w:vAlign w:val="center"/>
            <w:hideMark/>
          </w:tcPr>
          <w:p w14:paraId="64531D9A" w14:textId="77777777" w:rsidR="0047330C" w:rsidRPr="001E3493" w:rsidRDefault="0047330C" w:rsidP="00F308E1">
            <w:pPr>
              <w:spacing w:line="240" w:lineRule="auto"/>
              <w:jc w:val="right"/>
              <w:rPr>
                <w:color w:val="000000"/>
              </w:rPr>
            </w:pPr>
            <w:r w:rsidRPr="001E3493">
              <w:rPr>
                <w:color w:val="000000"/>
              </w:rPr>
              <w:t>7</w:t>
            </w:r>
          </w:p>
        </w:tc>
        <w:tc>
          <w:tcPr>
            <w:tcW w:w="1836" w:type="dxa"/>
            <w:shd w:val="clear" w:color="auto" w:fill="auto"/>
            <w:noWrap/>
            <w:vAlign w:val="bottom"/>
            <w:hideMark/>
          </w:tcPr>
          <w:p w14:paraId="63A3798E" w14:textId="77777777" w:rsidR="0047330C" w:rsidRPr="001E3493" w:rsidRDefault="0047330C" w:rsidP="00F308E1">
            <w:pPr>
              <w:spacing w:line="240" w:lineRule="auto"/>
              <w:jc w:val="right"/>
              <w:rPr>
                <w:color w:val="000000"/>
              </w:rPr>
            </w:pPr>
            <w:r w:rsidRPr="001E3493">
              <w:rPr>
                <w:color w:val="000000"/>
              </w:rPr>
              <w:t>0</w:t>
            </w:r>
          </w:p>
        </w:tc>
        <w:tc>
          <w:tcPr>
            <w:tcW w:w="1067" w:type="dxa"/>
            <w:shd w:val="clear" w:color="auto" w:fill="auto"/>
            <w:noWrap/>
            <w:vAlign w:val="bottom"/>
            <w:hideMark/>
          </w:tcPr>
          <w:p w14:paraId="117B29E9" w14:textId="77777777" w:rsidR="0047330C" w:rsidRPr="001E3493" w:rsidRDefault="0047330C" w:rsidP="00F308E1">
            <w:pPr>
              <w:spacing w:line="240" w:lineRule="auto"/>
              <w:jc w:val="right"/>
              <w:rPr>
                <w:color w:val="000000"/>
              </w:rPr>
            </w:pPr>
            <w:r w:rsidRPr="001E3493">
              <w:rPr>
                <w:color w:val="000000"/>
              </w:rPr>
              <w:t>0</w:t>
            </w:r>
          </w:p>
        </w:tc>
        <w:tc>
          <w:tcPr>
            <w:tcW w:w="1360" w:type="dxa"/>
            <w:shd w:val="clear" w:color="auto" w:fill="auto"/>
            <w:noWrap/>
            <w:vAlign w:val="bottom"/>
            <w:hideMark/>
          </w:tcPr>
          <w:p w14:paraId="3D0383A5" w14:textId="77777777" w:rsidR="0047330C" w:rsidRPr="001E3493" w:rsidRDefault="0047330C" w:rsidP="00F308E1">
            <w:pPr>
              <w:spacing w:line="240" w:lineRule="auto"/>
              <w:jc w:val="right"/>
              <w:rPr>
                <w:color w:val="000000"/>
              </w:rPr>
            </w:pPr>
            <w:r w:rsidRPr="001E3493">
              <w:rPr>
                <w:color w:val="000000"/>
              </w:rPr>
              <w:t>0</w:t>
            </w:r>
          </w:p>
        </w:tc>
        <w:tc>
          <w:tcPr>
            <w:tcW w:w="1295" w:type="dxa"/>
            <w:shd w:val="clear" w:color="auto" w:fill="auto"/>
            <w:noWrap/>
            <w:vAlign w:val="bottom"/>
            <w:hideMark/>
          </w:tcPr>
          <w:p w14:paraId="4ADE2D07" w14:textId="77777777" w:rsidR="0047330C" w:rsidRPr="001E3493" w:rsidRDefault="0047330C" w:rsidP="00F308E1">
            <w:pPr>
              <w:spacing w:line="240" w:lineRule="auto"/>
              <w:jc w:val="right"/>
              <w:rPr>
                <w:color w:val="000000"/>
              </w:rPr>
            </w:pPr>
            <w:r w:rsidRPr="001E3493">
              <w:rPr>
                <w:color w:val="000000"/>
              </w:rPr>
              <w:t>0</w:t>
            </w:r>
          </w:p>
        </w:tc>
        <w:tc>
          <w:tcPr>
            <w:tcW w:w="2117" w:type="dxa"/>
            <w:shd w:val="clear" w:color="auto" w:fill="auto"/>
            <w:noWrap/>
            <w:vAlign w:val="bottom"/>
            <w:hideMark/>
          </w:tcPr>
          <w:p w14:paraId="48724873" w14:textId="77777777" w:rsidR="0047330C" w:rsidRPr="001E3493" w:rsidRDefault="0047330C" w:rsidP="00F308E1">
            <w:pPr>
              <w:spacing w:line="240" w:lineRule="auto"/>
              <w:jc w:val="right"/>
              <w:rPr>
                <w:color w:val="000000"/>
              </w:rPr>
            </w:pPr>
            <w:r w:rsidRPr="001E3493">
              <w:rPr>
                <w:color w:val="000000"/>
              </w:rPr>
              <w:t>0</w:t>
            </w:r>
          </w:p>
        </w:tc>
        <w:tc>
          <w:tcPr>
            <w:tcW w:w="1121" w:type="dxa"/>
            <w:shd w:val="clear" w:color="auto" w:fill="auto"/>
            <w:noWrap/>
            <w:vAlign w:val="bottom"/>
            <w:hideMark/>
          </w:tcPr>
          <w:p w14:paraId="635234A0" w14:textId="77777777" w:rsidR="0047330C" w:rsidRPr="001E3493" w:rsidRDefault="0047330C" w:rsidP="00F308E1">
            <w:pPr>
              <w:spacing w:line="240" w:lineRule="auto"/>
              <w:jc w:val="right"/>
              <w:rPr>
                <w:color w:val="000000"/>
              </w:rPr>
            </w:pPr>
            <w:r w:rsidRPr="001E3493">
              <w:rPr>
                <w:color w:val="000000"/>
              </w:rPr>
              <w:t>0</w:t>
            </w:r>
          </w:p>
        </w:tc>
      </w:tr>
      <w:tr w:rsidR="003C7EA7" w:rsidRPr="001E3493" w14:paraId="3D1E61C7" w14:textId="77777777" w:rsidTr="00122902">
        <w:trPr>
          <w:trHeight w:val="437"/>
        </w:trPr>
        <w:tc>
          <w:tcPr>
            <w:tcW w:w="1011" w:type="dxa"/>
            <w:shd w:val="clear" w:color="auto" w:fill="auto"/>
            <w:vAlign w:val="center"/>
            <w:hideMark/>
          </w:tcPr>
          <w:p w14:paraId="66C4F10C" w14:textId="77777777" w:rsidR="0047330C" w:rsidRPr="001E3493" w:rsidRDefault="0047330C" w:rsidP="00F308E1">
            <w:pPr>
              <w:spacing w:line="240" w:lineRule="auto"/>
              <w:jc w:val="right"/>
              <w:rPr>
                <w:color w:val="000000"/>
              </w:rPr>
            </w:pPr>
            <w:r w:rsidRPr="001E3493">
              <w:rPr>
                <w:color w:val="000000"/>
              </w:rPr>
              <w:t>14</w:t>
            </w:r>
          </w:p>
        </w:tc>
        <w:tc>
          <w:tcPr>
            <w:tcW w:w="1836" w:type="dxa"/>
            <w:shd w:val="clear" w:color="auto" w:fill="auto"/>
            <w:noWrap/>
            <w:vAlign w:val="bottom"/>
            <w:hideMark/>
          </w:tcPr>
          <w:p w14:paraId="2C60475B" w14:textId="77777777" w:rsidR="0047330C" w:rsidRPr="001E3493" w:rsidRDefault="0047330C" w:rsidP="00F308E1">
            <w:pPr>
              <w:spacing w:line="240" w:lineRule="auto"/>
              <w:jc w:val="right"/>
              <w:rPr>
                <w:color w:val="000000"/>
              </w:rPr>
            </w:pPr>
            <w:r w:rsidRPr="001E3493">
              <w:rPr>
                <w:color w:val="000000"/>
              </w:rPr>
              <w:t>0</w:t>
            </w:r>
          </w:p>
        </w:tc>
        <w:tc>
          <w:tcPr>
            <w:tcW w:w="1067" w:type="dxa"/>
            <w:shd w:val="clear" w:color="auto" w:fill="auto"/>
            <w:noWrap/>
            <w:vAlign w:val="bottom"/>
            <w:hideMark/>
          </w:tcPr>
          <w:p w14:paraId="049E3A6A" w14:textId="77777777" w:rsidR="0047330C" w:rsidRPr="001E3493" w:rsidRDefault="0047330C" w:rsidP="00F308E1">
            <w:pPr>
              <w:spacing w:line="240" w:lineRule="auto"/>
              <w:jc w:val="right"/>
              <w:rPr>
                <w:color w:val="000000"/>
              </w:rPr>
            </w:pPr>
            <w:r w:rsidRPr="001E3493">
              <w:rPr>
                <w:color w:val="000000"/>
              </w:rPr>
              <w:t>0</w:t>
            </w:r>
          </w:p>
        </w:tc>
        <w:tc>
          <w:tcPr>
            <w:tcW w:w="1360" w:type="dxa"/>
            <w:shd w:val="clear" w:color="auto" w:fill="auto"/>
            <w:noWrap/>
            <w:vAlign w:val="bottom"/>
            <w:hideMark/>
          </w:tcPr>
          <w:p w14:paraId="4533AB81" w14:textId="77777777" w:rsidR="0047330C" w:rsidRPr="001E3493" w:rsidRDefault="0047330C" w:rsidP="00F308E1">
            <w:pPr>
              <w:spacing w:line="240" w:lineRule="auto"/>
              <w:jc w:val="right"/>
              <w:rPr>
                <w:color w:val="000000"/>
              </w:rPr>
            </w:pPr>
            <w:r w:rsidRPr="001E3493">
              <w:rPr>
                <w:color w:val="000000"/>
              </w:rPr>
              <w:t>0</w:t>
            </w:r>
          </w:p>
        </w:tc>
        <w:tc>
          <w:tcPr>
            <w:tcW w:w="1295" w:type="dxa"/>
            <w:shd w:val="clear" w:color="auto" w:fill="auto"/>
            <w:noWrap/>
            <w:vAlign w:val="bottom"/>
            <w:hideMark/>
          </w:tcPr>
          <w:p w14:paraId="6A475A23" w14:textId="77777777" w:rsidR="0047330C" w:rsidRPr="001E3493" w:rsidRDefault="0047330C" w:rsidP="00F308E1">
            <w:pPr>
              <w:spacing w:line="240" w:lineRule="auto"/>
              <w:jc w:val="right"/>
              <w:rPr>
                <w:color w:val="000000"/>
              </w:rPr>
            </w:pPr>
            <w:r w:rsidRPr="001E3493">
              <w:rPr>
                <w:color w:val="000000"/>
              </w:rPr>
              <w:t>0</w:t>
            </w:r>
          </w:p>
        </w:tc>
        <w:tc>
          <w:tcPr>
            <w:tcW w:w="2117" w:type="dxa"/>
            <w:shd w:val="clear" w:color="auto" w:fill="auto"/>
            <w:noWrap/>
            <w:vAlign w:val="bottom"/>
            <w:hideMark/>
          </w:tcPr>
          <w:p w14:paraId="4E59EE98" w14:textId="77777777" w:rsidR="0047330C" w:rsidRPr="001E3493" w:rsidRDefault="0047330C" w:rsidP="00F308E1">
            <w:pPr>
              <w:spacing w:line="240" w:lineRule="auto"/>
              <w:jc w:val="right"/>
              <w:rPr>
                <w:color w:val="000000"/>
              </w:rPr>
            </w:pPr>
            <w:r w:rsidRPr="001E3493">
              <w:rPr>
                <w:color w:val="000000"/>
              </w:rPr>
              <w:t>0</w:t>
            </w:r>
          </w:p>
        </w:tc>
        <w:tc>
          <w:tcPr>
            <w:tcW w:w="1121" w:type="dxa"/>
            <w:shd w:val="clear" w:color="auto" w:fill="auto"/>
            <w:noWrap/>
            <w:vAlign w:val="bottom"/>
            <w:hideMark/>
          </w:tcPr>
          <w:p w14:paraId="6B231D0D" w14:textId="77777777" w:rsidR="0047330C" w:rsidRPr="001E3493" w:rsidRDefault="0047330C" w:rsidP="00F308E1">
            <w:pPr>
              <w:spacing w:line="240" w:lineRule="auto"/>
              <w:jc w:val="right"/>
              <w:rPr>
                <w:color w:val="000000"/>
              </w:rPr>
            </w:pPr>
            <w:r w:rsidRPr="001E3493">
              <w:rPr>
                <w:color w:val="000000"/>
              </w:rPr>
              <w:t>0</w:t>
            </w:r>
          </w:p>
        </w:tc>
      </w:tr>
      <w:tr w:rsidR="003C7EA7" w:rsidRPr="001E3493" w14:paraId="2CEC28EC" w14:textId="77777777" w:rsidTr="00122902">
        <w:trPr>
          <w:trHeight w:val="437"/>
        </w:trPr>
        <w:tc>
          <w:tcPr>
            <w:tcW w:w="1011" w:type="dxa"/>
            <w:shd w:val="clear" w:color="auto" w:fill="auto"/>
            <w:vAlign w:val="center"/>
            <w:hideMark/>
          </w:tcPr>
          <w:p w14:paraId="5199D20E" w14:textId="77777777" w:rsidR="0047330C" w:rsidRPr="001E3493" w:rsidRDefault="0047330C" w:rsidP="00F308E1">
            <w:pPr>
              <w:spacing w:line="240" w:lineRule="auto"/>
              <w:jc w:val="right"/>
              <w:rPr>
                <w:color w:val="000000"/>
              </w:rPr>
            </w:pPr>
            <w:r w:rsidRPr="001E3493">
              <w:rPr>
                <w:color w:val="000000"/>
              </w:rPr>
              <w:t>28</w:t>
            </w:r>
          </w:p>
        </w:tc>
        <w:tc>
          <w:tcPr>
            <w:tcW w:w="1836" w:type="dxa"/>
            <w:shd w:val="clear" w:color="auto" w:fill="auto"/>
            <w:noWrap/>
            <w:vAlign w:val="bottom"/>
            <w:hideMark/>
          </w:tcPr>
          <w:p w14:paraId="151C36DC" w14:textId="77777777" w:rsidR="0047330C" w:rsidRPr="001E3493" w:rsidRDefault="0047330C" w:rsidP="00F308E1">
            <w:pPr>
              <w:spacing w:line="240" w:lineRule="auto"/>
              <w:jc w:val="right"/>
              <w:rPr>
                <w:color w:val="000000"/>
              </w:rPr>
            </w:pPr>
            <w:r w:rsidRPr="001E3493">
              <w:rPr>
                <w:color w:val="000000"/>
              </w:rPr>
              <w:t>0</w:t>
            </w:r>
          </w:p>
        </w:tc>
        <w:tc>
          <w:tcPr>
            <w:tcW w:w="1067" w:type="dxa"/>
            <w:shd w:val="clear" w:color="auto" w:fill="auto"/>
            <w:noWrap/>
            <w:vAlign w:val="bottom"/>
            <w:hideMark/>
          </w:tcPr>
          <w:p w14:paraId="76714C3E" w14:textId="77777777" w:rsidR="0047330C" w:rsidRPr="001E3493" w:rsidRDefault="0047330C" w:rsidP="00F308E1">
            <w:pPr>
              <w:spacing w:line="240" w:lineRule="auto"/>
              <w:jc w:val="right"/>
              <w:rPr>
                <w:color w:val="000000"/>
              </w:rPr>
            </w:pPr>
            <w:r w:rsidRPr="001E3493">
              <w:rPr>
                <w:color w:val="000000"/>
              </w:rPr>
              <w:t>0</w:t>
            </w:r>
          </w:p>
        </w:tc>
        <w:tc>
          <w:tcPr>
            <w:tcW w:w="1360" w:type="dxa"/>
            <w:shd w:val="clear" w:color="auto" w:fill="auto"/>
            <w:noWrap/>
            <w:vAlign w:val="bottom"/>
            <w:hideMark/>
          </w:tcPr>
          <w:p w14:paraId="7386DACF" w14:textId="77777777" w:rsidR="0047330C" w:rsidRPr="001E3493" w:rsidRDefault="0047330C" w:rsidP="00F308E1">
            <w:pPr>
              <w:spacing w:line="240" w:lineRule="auto"/>
              <w:jc w:val="right"/>
              <w:rPr>
                <w:color w:val="000000"/>
              </w:rPr>
            </w:pPr>
            <w:r w:rsidRPr="001E3493">
              <w:rPr>
                <w:color w:val="000000"/>
              </w:rPr>
              <w:t>0</w:t>
            </w:r>
          </w:p>
        </w:tc>
        <w:tc>
          <w:tcPr>
            <w:tcW w:w="1295" w:type="dxa"/>
            <w:shd w:val="clear" w:color="auto" w:fill="auto"/>
            <w:noWrap/>
            <w:vAlign w:val="bottom"/>
            <w:hideMark/>
          </w:tcPr>
          <w:p w14:paraId="178533CF" w14:textId="77777777" w:rsidR="0047330C" w:rsidRPr="001E3493" w:rsidRDefault="0047330C" w:rsidP="00F308E1">
            <w:pPr>
              <w:spacing w:line="240" w:lineRule="auto"/>
              <w:jc w:val="right"/>
              <w:rPr>
                <w:color w:val="000000"/>
              </w:rPr>
            </w:pPr>
            <w:r w:rsidRPr="001E3493">
              <w:rPr>
                <w:color w:val="000000"/>
              </w:rPr>
              <w:t>0</w:t>
            </w:r>
          </w:p>
        </w:tc>
        <w:tc>
          <w:tcPr>
            <w:tcW w:w="2117" w:type="dxa"/>
            <w:shd w:val="clear" w:color="auto" w:fill="auto"/>
            <w:noWrap/>
            <w:vAlign w:val="bottom"/>
            <w:hideMark/>
          </w:tcPr>
          <w:p w14:paraId="6C21425F" w14:textId="77777777" w:rsidR="0047330C" w:rsidRPr="001E3493" w:rsidRDefault="0047330C" w:rsidP="00F308E1">
            <w:pPr>
              <w:spacing w:line="240" w:lineRule="auto"/>
              <w:jc w:val="right"/>
              <w:rPr>
                <w:color w:val="000000"/>
              </w:rPr>
            </w:pPr>
            <w:r w:rsidRPr="001E3493">
              <w:rPr>
                <w:color w:val="000000"/>
              </w:rPr>
              <w:t>0</w:t>
            </w:r>
          </w:p>
        </w:tc>
        <w:tc>
          <w:tcPr>
            <w:tcW w:w="1121" w:type="dxa"/>
            <w:shd w:val="clear" w:color="auto" w:fill="auto"/>
            <w:noWrap/>
            <w:vAlign w:val="bottom"/>
            <w:hideMark/>
          </w:tcPr>
          <w:p w14:paraId="52FC1CDD" w14:textId="77777777" w:rsidR="0047330C" w:rsidRPr="001E3493" w:rsidRDefault="0047330C" w:rsidP="00F308E1">
            <w:pPr>
              <w:spacing w:line="240" w:lineRule="auto"/>
              <w:jc w:val="right"/>
              <w:rPr>
                <w:color w:val="000000"/>
              </w:rPr>
            </w:pPr>
            <w:r w:rsidRPr="001E3493">
              <w:rPr>
                <w:color w:val="000000"/>
              </w:rPr>
              <w:t>0</w:t>
            </w:r>
          </w:p>
        </w:tc>
      </w:tr>
      <w:tr w:rsidR="003C7EA7" w:rsidRPr="001E3493" w14:paraId="3BC83298" w14:textId="77777777" w:rsidTr="00122902">
        <w:trPr>
          <w:trHeight w:val="437"/>
        </w:trPr>
        <w:tc>
          <w:tcPr>
            <w:tcW w:w="1011" w:type="dxa"/>
            <w:shd w:val="clear" w:color="auto" w:fill="auto"/>
            <w:vAlign w:val="center"/>
            <w:hideMark/>
          </w:tcPr>
          <w:p w14:paraId="7AEAA904" w14:textId="77777777" w:rsidR="0047330C" w:rsidRPr="001E3493" w:rsidRDefault="0047330C" w:rsidP="00F308E1">
            <w:pPr>
              <w:spacing w:line="240" w:lineRule="auto"/>
              <w:jc w:val="right"/>
              <w:rPr>
                <w:color w:val="000000"/>
              </w:rPr>
            </w:pPr>
            <w:r w:rsidRPr="001E3493">
              <w:rPr>
                <w:color w:val="000000"/>
              </w:rPr>
              <w:t>42</w:t>
            </w:r>
          </w:p>
        </w:tc>
        <w:tc>
          <w:tcPr>
            <w:tcW w:w="1836" w:type="dxa"/>
            <w:shd w:val="clear" w:color="auto" w:fill="auto"/>
            <w:noWrap/>
            <w:vAlign w:val="bottom"/>
            <w:hideMark/>
          </w:tcPr>
          <w:p w14:paraId="17630301" w14:textId="77777777" w:rsidR="0047330C" w:rsidRPr="001E3493" w:rsidRDefault="0047330C" w:rsidP="00F308E1">
            <w:pPr>
              <w:spacing w:line="240" w:lineRule="auto"/>
              <w:jc w:val="right"/>
              <w:rPr>
                <w:color w:val="000000"/>
              </w:rPr>
            </w:pPr>
            <w:r w:rsidRPr="001E3493">
              <w:rPr>
                <w:color w:val="000000"/>
              </w:rPr>
              <w:t>0</w:t>
            </w:r>
          </w:p>
        </w:tc>
        <w:tc>
          <w:tcPr>
            <w:tcW w:w="1067" w:type="dxa"/>
            <w:shd w:val="clear" w:color="auto" w:fill="auto"/>
            <w:noWrap/>
            <w:vAlign w:val="bottom"/>
            <w:hideMark/>
          </w:tcPr>
          <w:p w14:paraId="4C76FD47" w14:textId="77777777" w:rsidR="0047330C" w:rsidRPr="001E3493" w:rsidRDefault="0047330C" w:rsidP="00F308E1">
            <w:pPr>
              <w:spacing w:line="240" w:lineRule="auto"/>
              <w:jc w:val="right"/>
              <w:rPr>
                <w:color w:val="000000"/>
              </w:rPr>
            </w:pPr>
            <w:r w:rsidRPr="001E3493">
              <w:rPr>
                <w:color w:val="000000"/>
              </w:rPr>
              <w:t>0</w:t>
            </w:r>
          </w:p>
        </w:tc>
        <w:tc>
          <w:tcPr>
            <w:tcW w:w="1360" w:type="dxa"/>
            <w:shd w:val="clear" w:color="auto" w:fill="auto"/>
            <w:noWrap/>
            <w:vAlign w:val="bottom"/>
            <w:hideMark/>
          </w:tcPr>
          <w:p w14:paraId="0BDF6450" w14:textId="77777777" w:rsidR="0047330C" w:rsidRPr="001E3493" w:rsidRDefault="0047330C" w:rsidP="00F308E1">
            <w:pPr>
              <w:spacing w:line="240" w:lineRule="auto"/>
              <w:jc w:val="right"/>
              <w:rPr>
                <w:color w:val="000000"/>
              </w:rPr>
            </w:pPr>
            <w:r w:rsidRPr="001E3493">
              <w:rPr>
                <w:color w:val="000000"/>
              </w:rPr>
              <w:t>0</w:t>
            </w:r>
          </w:p>
        </w:tc>
        <w:tc>
          <w:tcPr>
            <w:tcW w:w="1295" w:type="dxa"/>
            <w:shd w:val="clear" w:color="auto" w:fill="auto"/>
            <w:noWrap/>
            <w:vAlign w:val="bottom"/>
            <w:hideMark/>
          </w:tcPr>
          <w:p w14:paraId="14180A89" w14:textId="77777777" w:rsidR="0047330C" w:rsidRPr="001E3493" w:rsidRDefault="0047330C" w:rsidP="00F308E1">
            <w:pPr>
              <w:spacing w:line="240" w:lineRule="auto"/>
              <w:jc w:val="right"/>
              <w:rPr>
                <w:color w:val="000000"/>
              </w:rPr>
            </w:pPr>
            <w:r w:rsidRPr="001E3493">
              <w:rPr>
                <w:color w:val="000000"/>
              </w:rPr>
              <w:t>0</w:t>
            </w:r>
          </w:p>
        </w:tc>
        <w:tc>
          <w:tcPr>
            <w:tcW w:w="2117" w:type="dxa"/>
            <w:shd w:val="clear" w:color="auto" w:fill="auto"/>
            <w:noWrap/>
            <w:vAlign w:val="bottom"/>
            <w:hideMark/>
          </w:tcPr>
          <w:p w14:paraId="7958E975" w14:textId="77777777" w:rsidR="0047330C" w:rsidRPr="001E3493" w:rsidRDefault="0047330C" w:rsidP="00F308E1">
            <w:pPr>
              <w:spacing w:line="240" w:lineRule="auto"/>
              <w:jc w:val="right"/>
              <w:rPr>
                <w:color w:val="000000"/>
              </w:rPr>
            </w:pPr>
            <w:r w:rsidRPr="001E3493">
              <w:rPr>
                <w:color w:val="000000"/>
              </w:rPr>
              <w:t>1</w:t>
            </w:r>
          </w:p>
        </w:tc>
        <w:tc>
          <w:tcPr>
            <w:tcW w:w="1121" w:type="dxa"/>
            <w:shd w:val="clear" w:color="auto" w:fill="auto"/>
            <w:noWrap/>
            <w:vAlign w:val="bottom"/>
            <w:hideMark/>
          </w:tcPr>
          <w:p w14:paraId="6301167A" w14:textId="77777777" w:rsidR="0047330C" w:rsidRPr="001E3493" w:rsidRDefault="0047330C" w:rsidP="00F308E1">
            <w:pPr>
              <w:spacing w:line="240" w:lineRule="auto"/>
              <w:jc w:val="right"/>
              <w:rPr>
                <w:color w:val="000000"/>
              </w:rPr>
            </w:pPr>
            <w:r w:rsidRPr="001E3493">
              <w:rPr>
                <w:color w:val="000000"/>
              </w:rPr>
              <w:t>1</w:t>
            </w:r>
          </w:p>
        </w:tc>
      </w:tr>
      <w:tr w:rsidR="003C7EA7" w:rsidRPr="001E3493" w14:paraId="73DBB8AD" w14:textId="77777777" w:rsidTr="00122902">
        <w:trPr>
          <w:trHeight w:val="437"/>
        </w:trPr>
        <w:tc>
          <w:tcPr>
            <w:tcW w:w="1011" w:type="dxa"/>
            <w:shd w:val="clear" w:color="auto" w:fill="auto"/>
            <w:vAlign w:val="center"/>
            <w:hideMark/>
          </w:tcPr>
          <w:p w14:paraId="0A49B6C1" w14:textId="77777777" w:rsidR="0047330C" w:rsidRPr="001E3493" w:rsidRDefault="0047330C" w:rsidP="00F308E1">
            <w:pPr>
              <w:spacing w:line="240" w:lineRule="auto"/>
              <w:jc w:val="right"/>
              <w:rPr>
                <w:color w:val="000000"/>
              </w:rPr>
            </w:pPr>
            <w:r w:rsidRPr="001E3493">
              <w:rPr>
                <w:color w:val="000000"/>
              </w:rPr>
              <w:t>56</w:t>
            </w:r>
          </w:p>
        </w:tc>
        <w:tc>
          <w:tcPr>
            <w:tcW w:w="1836" w:type="dxa"/>
            <w:shd w:val="clear" w:color="auto" w:fill="auto"/>
            <w:noWrap/>
            <w:vAlign w:val="bottom"/>
            <w:hideMark/>
          </w:tcPr>
          <w:p w14:paraId="48F4D32B" w14:textId="77777777" w:rsidR="0047330C" w:rsidRPr="001E3493" w:rsidRDefault="0047330C" w:rsidP="00F308E1">
            <w:pPr>
              <w:spacing w:line="240" w:lineRule="auto"/>
              <w:jc w:val="right"/>
              <w:rPr>
                <w:color w:val="000000"/>
              </w:rPr>
            </w:pPr>
            <w:r w:rsidRPr="001E3493">
              <w:rPr>
                <w:color w:val="000000"/>
              </w:rPr>
              <w:t>0</w:t>
            </w:r>
          </w:p>
        </w:tc>
        <w:tc>
          <w:tcPr>
            <w:tcW w:w="1067" w:type="dxa"/>
            <w:shd w:val="clear" w:color="auto" w:fill="auto"/>
            <w:noWrap/>
            <w:vAlign w:val="bottom"/>
            <w:hideMark/>
          </w:tcPr>
          <w:p w14:paraId="7355F647" w14:textId="77777777" w:rsidR="0047330C" w:rsidRPr="001E3493" w:rsidRDefault="0047330C" w:rsidP="00F308E1">
            <w:pPr>
              <w:spacing w:line="240" w:lineRule="auto"/>
              <w:jc w:val="right"/>
              <w:rPr>
                <w:color w:val="000000"/>
              </w:rPr>
            </w:pPr>
            <w:r w:rsidRPr="001E3493">
              <w:rPr>
                <w:color w:val="000000"/>
              </w:rPr>
              <w:t>0</w:t>
            </w:r>
          </w:p>
        </w:tc>
        <w:tc>
          <w:tcPr>
            <w:tcW w:w="1360" w:type="dxa"/>
            <w:shd w:val="clear" w:color="auto" w:fill="auto"/>
            <w:noWrap/>
            <w:vAlign w:val="bottom"/>
            <w:hideMark/>
          </w:tcPr>
          <w:p w14:paraId="43D603F2" w14:textId="77777777" w:rsidR="0047330C" w:rsidRPr="001E3493" w:rsidRDefault="0047330C" w:rsidP="00F308E1">
            <w:pPr>
              <w:spacing w:line="240" w:lineRule="auto"/>
              <w:jc w:val="right"/>
              <w:rPr>
                <w:color w:val="000000"/>
              </w:rPr>
            </w:pPr>
            <w:r w:rsidRPr="001E3493">
              <w:rPr>
                <w:color w:val="000000"/>
              </w:rPr>
              <w:t>0</w:t>
            </w:r>
          </w:p>
        </w:tc>
        <w:tc>
          <w:tcPr>
            <w:tcW w:w="1295" w:type="dxa"/>
            <w:shd w:val="clear" w:color="auto" w:fill="auto"/>
            <w:noWrap/>
            <w:vAlign w:val="bottom"/>
            <w:hideMark/>
          </w:tcPr>
          <w:p w14:paraId="04622206" w14:textId="77777777" w:rsidR="0047330C" w:rsidRPr="001E3493" w:rsidRDefault="0047330C" w:rsidP="00F308E1">
            <w:pPr>
              <w:spacing w:line="240" w:lineRule="auto"/>
              <w:jc w:val="right"/>
              <w:rPr>
                <w:color w:val="000000"/>
              </w:rPr>
            </w:pPr>
            <w:r w:rsidRPr="001E3493">
              <w:rPr>
                <w:color w:val="000000"/>
              </w:rPr>
              <w:t>0</w:t>
            </w:r>
          </w:p>
        </w:tc>
        <w:tc>
          <w:tcPr>
            <w:tcW w:w="2117" w:type="dxa"/>
            <w:shd w:val="clear" w:color="auto" w:fill="auto"/>
            <w:noWrap/>
            <w:vAlign w:val="bottom"/>
            <w:hideMark/>
          </w:tcPr>
          <w:p w14:paraId="43C0021E" w14:textId="77777777" w:rsidR="0047330C" w:rsidRPr="001E3493" w:rsidRDefault="0047330C" w:rsidP="00F308E1">
            <w:pPr>
              <w:spacing w:line="240" w:lineRule="auto"/>
              <w:jc w:val="right"/>
              <w:rPr>
                <w:color w:val="000000"/>
              </w:rPr>
            </w:pPr>
            <w:r w:rsidRPr="001E3493">
              <w:rPr>
                <w:color w:val="000000"/>
              </w:rPr>
              <w:t>1</w:t>
            </w:r>
          </w:p>
        </w:tc>
        <w:tc>
          <w:tcPr>
            <w:tcW w:w="1121" w:type="dxa"/>
            <w:shd w:val="clear" w:color="auto" w:fill="auto"/>
            <w:noWrap/>
            <w:vAlign w:val="bottom"/>
            <w:hideMark/>
          </w:tcPr>
          <w:p w14:paraId="381E0CBE" w14:textId="77777777" w:rsidR="0047330C" w:rsidRPr="001E3493" w:rsidRDefault="0047330C" w:rsidP="00F308E1">
            <w:pPr>
              <w:spacing w:line="240" w:lineRule="auto"/>
              <w:jc w:val="right"/>
              <w:rPr>
                <w:color w:val="000000"/>
              </w:rPr>
            </w:pPr>
            <w:r w:rsidRPr="001E3493">
              <w:rPr>
                <w:color w:val="000000"/>
              </w:rPr>
              <w:t>1</w:t>
            </w:r>
          </w:p>
        </w:tc>
      </w:tr>
      <w:tr w:rsidR="003C7EA7" w:rsidRPr="001E3493" w14:paraId="03C140D0" w14:textId="77777777" w:rsidTr="00122902">
        <w:trPr>
          <w:trHeight w:val="437"/>
        </w:trPr>
        <w:tc>
          <w:tcPr>
            <w:tcW w:w="1011" w:type="dxa"/>
            <w:shd w:val="clear" w:color="auto" w:fill="auto"/>
            <w:vAlign w:val="center"/>
            <w:hideMark/>
          </w:tcPr>
          <w:p w14:paraId="4F48B504" w14:textId="77777777" w:rsidR="0047330C" w:rsidRPr="001E3493" w:rsidRDefault="0047330C" w:rsidP="00F308E1">
            <w:pPr>
              <w:spacing w:line="240" w:lineRule="auto"/>
              <w:jc w:val="right"/>
              <w:rPr>
                <w:color w:val="000000"/>
              </w:rPr>
            </w:pPr>
            <w:r w:rsidRPr="001E3493">
              <w:rPr>
                <w:color w:val="000000"/>
              </w:rPr>
              <w:t>70</w:t>
            </w:r>
          </w:p>
        </w:tc>
        <w:tc>
          <w:tcPr>
            <w:tcW w:w="1836" w:type="dxa"/>
            <w:shd w:val="clear" w:color="auto" w:fill="auto"/>
            <w:noWrap/>
            <w:vAlign w:val="bottom"/>
            <w:hideMark/>
          </w:tcPr>
          <w:p w14:paraId="33553125" w14:textId="77777777" w:rsidR="0047330C" w:rsidRPr="001E3493" w:rsidRDefault="0047330C" w:rsidP="00F308E1">
            <w:pPr>
              <w:spacing w:line="240" w:lineRule="auto"/>
              <w:jc w:val="right"/>
              <w:rPr>
                <w:color w:val="000000"/>
              </w:rPr>
            </w:pPr>
            <w:r w:rsidRPr="001E3493">
              <w:rPr>
                <w:color w:val="000000"/>
              </w:rPr>
              <w:t>0</w:t>
            </w:r>
          </w:p>
        </w:tc>
        <w:tc>
          <w:tcPr>
            <w:tcW w:w="1067" w:type="dxa"/>
            <w:shd w:val="clear" w:color="auto" w:fill="auto"/>
            <w:noWrap/>
            <w:vAlign w:val="bottom"/>
            <w:hideMark/>
          </w:tcPr>
          <w:p w14:paraId="664B3859" w14:textId="77777777" w:rsidR="0047330C" w:rsidRPr="001E3493" w:rsidRDefault="0047330C" w:rsidP="00F308E1">
            <w:pPr>
              <w:spacing w:line="240" w:lineRule="auto"/>
              <w:jc w:val="right"/>
              <w:rPr>
                <w:color w:val="000000"/>
              </w:rPr>
            </w:pPr>
            <w:r w:rsidRPr="001E3493">
              <w:rPr>
                <w:color w:val="000000"/>
              </w:rPr>
              <w:t>0</w:t>
            </w:r>
          </w:p>
        </w:tc>
        <w:tc>
          <w:tcPr>
            <w:tcW w:w="1360" w:type="dxa"/>
            <w:shd w:val="clear" w:color="auto" w:fill="auto"/>
            <w:noWrap/>
            <w:vAlign w:val="bottom"/>
            <w:hideMark/>
          </w:tcPr>
          <w:p w14:paraId="6EBD9B5A" w14:textId="77777777" w:rsidR="0047330C" w:rsidRPr="001E3493" w:rsidRDefault="0047330C" w:rsidP="00F308E1">
            <w:pPr>
              <w:spacing w:line="240" w:lineRule="auto"/>
              <w:jc w:val="right"/>
              <w:rPr>
                <w:color w:val="000000"/>
              </w:rPr>
            </w:pPr>
            <w:r w:rsidRPr="001E3493">
              <w:rPr>
                <w:color w:val="000000"/>
              </w:rPr>
              <w:t>0</w:t>
            </w:r>
          </w:p>
        </w:tc>
        <w:tc>
          <w:tcPr>
            <w:tcW w:w="1295" w:type="dxa"/>
            <w:shd w:val="clear" w:color="auto" w:fill="auto"/>
            <w:noWrap/>
            <w:vAlign w:val="bottom"/>
            <w:hideMark/>
          </w:tcPr>
          <w:p w14:paraId="7AFDB08C" w14:textId="77777777" w:rsidR="0047330C" w:rsidRPr="001E3493" w:rsidRDefault="0047330C" w:rsidP="00F308E1">
            <w:pPr>
              <w:spacing w:line="240" w:lineRule="auto"/>
              <w:jc w:val="right"/>
              <w:rPr>
                <w:color w:val="000000"/>
              </w:rPr>
            </w:pPr>
            <w:r w:rsidRPr="001E3493">
              <w:rPr>
                <w:color w:val="000000"/>
              </w:rPr>
              <w:t>0</w:t>
            </w:r>
          </w:p>
        </w:tc>
        <w:tc>
          <w:tcPr>
            <w:tcW w:w="2117" w:type="dxa"/>
            <w:shd w:val="clear" w:color="auto" w:fill="auto"/>
            <w:noWrap/>
            <w:vAlign w:val="bottom"/>
            <w:hideMark/>
          </w:tcPr>
          <w:p w14:paraId="716AD794" w14:textId="77777777" w:rsidR="0047330C" w:rsidRPr="001E3493" w:rsidRDefault="0047330C" w:rsidP="00F308E1">
            <w:pPr>
              <w:spacing w:line="240" w:lineRule="auto"/>
              <w:jc w:val="right"/>
              <w:rPr>
                <w:color w:val="000000"/>
              </w:rPr>
            </w:pPr>
            <w:r w:rsidRPr="001E3493">
              <w:rPr>
                <w:color w:val="000000"/>
              </w:rPr>
              <w:t>1</w:t>
            </w:r>
          </w:p>
        </w:tc>
        <w:tc>
          <w:tcPr>
            <w:tcW w:w="1121" w:type="dxa"/>
            <w:shd w:val="clear" w:color="auto" w:fill="auto"/>
            <w:noWrap/>
            <w:vAlign w:val="bottom"/>
            <w:hideMark/>
          </w:tcPr>
          <w:p w14:paraId="2ADD3830" w14:textId="77777777" w:rsidR="0047330C" w:rsidRPr="001E3493" w:rsidRDefault="0047330C" w:rsidP="00F308E1">
            <w:pPr>
              <w:spacing w:line="240" w:lineRule="auto"/>
              <w:jc w:val="right"/>
              <w:rPr>
                <w:color w:val="000000"/>
              </w:rPr>
            </w:pPr>
            <w:r w:rsidRPr="001E3493">
              <w:rPr>
                <w:color w:val="000000"/>
              </w:rPr>
              <w:t>1</w:t>
            </w:r>
          </w:p>
        </w:tc>
      </w:tr>
      <w:tr w:rsidR="003C7EA7" w:rsidRPr="001E3493" w14:paraId="4C303113" w14:textId="77777777" w:rsidTr="00122902">
        <w:trPr>
          <w:trHeight w:val="459"/>
        </w:trPr>
        <w:tc>
          <w:tcPr>
            <w:tcW w:w="1011" w:type="dxa"/>
            <w:shd w:val="clear" w:color="auto" w:fill="auto"/>
            <w:vAlign w:val="center"/>
            <w:hideMark/>
          </w:tcPr>
          <w:p w14:paraId="27E027F5" w14:textId="77777777" w:rsidR="0047330C" w:rsidRPr="001E3493" w:rsidRDefault="0047330C" w:rsidP="00F308E1">
            <w:pPr>
              <w:spacing w:line="240" w:lineRule="auto"/>
              <w:jc w:val="right"/>
              <w:rPr>
                <w:color w:val="000000"/>
              </w:rPr>
            </w:pPr>
            <w:r w:rsidRPr="001E3493">
              <w:rPr>
                <w:color w:val="000000"/>
              </w:rPr>
              <w:t>84</w:t>
            </w:r>
          </w:p>
        </w:tc>
        <w:tc>
          <w:tcPr>
            <w:tcW w:w="1836" w:type="dxa"/>
            <w:shd w:val="clear" w:color="auto" w:fill="auto"/>
            <w:noWrap/>
            <w:vAlign w:val="bottom"/>
            <w:hideMark/>
          </w:tcPr>
          <w:p w14:paraId="5D69A4EA" w14:textId="77777777" w:rsidR="0047330C" w:rsidRPr="001E3493" w:rsidRDefault="0047330C" w:rsidP="00F308E1">
            <w:pPr>
              <w:spacing w:line="240" w:lineRule="auto"/>
              <w:jc w:val="right"/>
              <w:rPr>
                <w:color w:val="000000"/>
              </w:rPr>
            </w:pPr>
            <w:r w:rsidRPr="001E3493">
              <w:rPr>
                <w:color w:val="000000"/>
              </w:rPr>
              <w:t>0</w:t>
            </w:r>
          </w:p>
        </w:tc>
        <w:tc>
          <w:tcPr>
            <w:tcW w:w="1067" w:type="dxa"/>
            <w:shd w:val="clear" w:color="auto" w:fill="auto"/>
            <w:noWrap/>
            <w:vAlign w:val="bottom"/>
            <w:hideMark/>
          </w:tcPr>
          <w:p w14:paraId="38E886B7" w14:textId="77777777" w:rsidR="0047330C" w:rsidRPr="001E3493" w:rsidRDefault="0047330C" w:rsidP="00F308E1">
            <w:pPr>
              <w:spacing w:line="240" w:lineRule="auto"/>
              <w:jc w:val="right"/>
              <w:rPr>
                <w:color w:val="000000"/>
              </w:rPr>
            </w:pPr>
            <w:r w:rsidRPr="001E3493">
              <w:rPr>
                <w:color w:val="000000"/>
              </w:rPr>
              <w:t>0</w:t>
            </w:r>
          </w:p>
        </w:tc>
        <w:tc>
          <w:tcPr>
            <w:tcW w:w="1360" w:type="dxa"/>
            <w:shd w:val="clear" w:color="auto" w:fill="auto"/>
            <w:noWrap/>
            <w:vAlign w:val="bottom"/>
            <w:hideMark/>
          </w:tcPr>
          <w:p w14:paraId="4B84EEED" w14:textId="77777777" w:rsidR="0047330C" w:rsidRPr="001E3493" w:rsidRDefault="0047330C" w:rsidP="00F308E1">
            <w:pPr>
              <w:spacing w:line="240" w:lineRule="auto"/>
              <w:jc w:val="right"/>
              <w:rPr>
                <w:color w:val="000000"/>
              </w:rPr>
            </w:pPr>
            <w:r w:rsidRPr="001E3493">
              <w:rPr>
                <w:color w:val="000000"/>
              </w:rPr>
              <w:t>0</w:t>
            </w:r>
          </w:p>
        </w:tc>
        <w:tc>
          <w:tcPr>
            <w:tcW w:w="1295" w:type="dxa"/>
            <w:shd w:val="clear" w:color="auto" w:fill="auto"/>
            <w:noWrap/>
            <w:vAlign w:val="bottom"/>
            <w:hideMark/>
          </w:tcPr>
          <w:p w14:paraId="45CEC8C6" w14:textId="77777777" w:rsidR="0047330C" w:rsidRPr="001E3493" w:rsidRDefault="0047330C" w:rsidP="00F308E1">
            <w:pPr>
              <w:spacing w:line="240" w:lineRule="auto"/>
              <w:jc w:val="right"/>
              <w:rPr>
                <w:color w:val="000000"/>
              </w:rPr>
            </w:pPr>
            <w:r w:rsidRPr="001E3493">
              <w:rPr>
                <w:color w:val="000000"/>
              </w:rPr>
              <w:t>0</w:t>
            </w:r>
          </w:p>
        </w:tc>
        <w:tc>
          <w:tcPr>
            <w:tcW w:w="2117" w:type="dxa"/>
            <w:shd w:val="clear" w:color="auto" w:fill="auto"/>
            <w:noWrap/>
            <w:vAlign w:val="bottom"/>
            <w:hideMark/>
          </w:tcPr>
          <w:p w14:paraId="28F92321" w14:textId="77777777" w:rsidR="0047330C" w:rsidRPr="001E3493" w:rsidRDefault="0047330C" w:rsidP="00F308E1">
            <w:pPr>
              <w:spacing w:line="240" w:lineRule="auto"/>
              <w:jc w:val="right"/>
              <w:rPr>
                <w:color w:val="000000"/>
              </w:rPr>
            </w:pPr>
            <w:r w:rsidRPr="001E3493">
              <w:rPr>
                <w:color w:val="000000"/>
              </w:rPr>
              <w:t>1</w:t>
            </w:r>
          </w:p>
        </w:tc>
        <w:tc>
          <w:tcPr>
            <w:tcW w:w="1121" w:type="dxa"/>
            <w:shd w:val="clear" w:color="auto" w:fill="auto"/>
            <w:noWrap/>
            <w:vAlign w:val="bottom"/>
            <w:hideMark/>
          </w:tcPr>
          <w:p w14:paraId="78C58299" w14:textId="77777777" w:rsidR="0047330C" w:rsidRPr="001E3493" w:rsidRDefault="0047330C" w:rsidP="00F308E1">
            <w:pPr>
              <w:spacing w:line="240" w:lineRule="auto"/>
              <w:jc w:val="right"/>
              <w:rPr>
                <w:color w:val="000000"/>
              </w:rPr>
            </w:pPr>
            <w:r w:rsidRPr="001E3493">
              <w:rPr>
                <w:color w:val="000000"/>
              </w:rPr>
              <w:t>1</w:t>
            </w:r>
          </w:p>
        </w:tc>
      </w:tr>
    </w:tbl>
    <w:p w14:paraId="0896960F" w14:textId="77777777" w:rsidR="00122902" w:rsidRPr="001E3493" w:rsidRDefault="00122902" w:rsidP="0093301A"/>
    <w:p w14:paraId="4B8464E7" w14:textId="25E1F219" w:rsidR="0023524D" w:rsidRPr="001E3493" w:rsidRDefault="0023524D" w:rsidP="005F1FBE">
      <w:pPr>
        <w:pStyle w:val="Heading3"/>
      </w:pPr>
      <w:r w:rsidRPr="001E3493">
        <w:lastRenderedPageBreak/>
        <w:t>Computed tomography CT</w:t>
      </w:r>
    </w:p>
    <w:tbl>
      <w:tblPr>
        <w:tblStyle w:val="TableGrid"/>
        <w:tblW w:w="0" w:type="auto"/>
        <w:tblInd w:w="-5" w:type="dxa"/>
        <w:tblLook w:val="04A0" w:firstRow="1" w:lastRow="0" w:firstColumn="1" w:lastColumn="0" w:noHBand="0" w:noVBand="1"/>
      </w:tblPr>
      <w:tblGrid>
        <w:gridCol w:w="2916"/>
        <w:gridCol w:w="2840"/>
        <w:gridCol w:w="2766"/>
      </w:tblGrid>
      <w:tr w:rsidR="0023524D" w:rsidRPr="001E3493" w14:paraId="4D082114" w14:textId="77777777" w:rsidTr="00F308E1">
        <w:trPr>
          <w:trHeight w:val="3383"/>
        </w:trPr>
        <w:tc>
          <w:tcPr>
            <w:tcW w:w="2583" w:type="dxa"/>
          </w:tcPr>
          <w:p w14:paraId="311FBDF9" w14:textId="77777777" w:rsidR="0023524D" w:rsidRPr="001E3493" w:rsidRDefault="0023524D" w:rsidP="00780457">
            <w:r w:rsidRPr="001E3493">
              <w:rPr>
                <w:noProof/>
              </w:rPr>
              <w:drawing>
                <wp:inline distT="0" distB="0" distL="0" distR="0" wp14:anchorId="2CE86905" wp14:editId="6B11A7BA">
                  <wp:extent cx="1710690" cy="2857220"/>
                  <wp:effectExtent l="0" t="0" r="3810" b="635"/>
                  <wp:docPr id="208" name="Picture 2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 name="Picture 208"/>
                          <pic:cNvPicPr/>
                        </pic:nvPicPr>
                        <pic:blipFill rotWithShape="1">
                          <a:blip r:embed="rId215">
                            <a:extLst>
                              <a:ext uri="{28A0092B-C50C-407E-A947-70E740481C1C}">
                                <a14:useLocalDpi xmlns:a14="http://schemas.microsoft.com/office/drawing/2010/main" val="0"/>
                              </a:ext>
                            </a:extLst>
                          </a:blip>
                          <a:srcRect l="20349" t="14913" r="8776" b="8922"/>
                          <a:stretch/>
                        </pic:blipFill>
                        <pic:spPr bwMode="auto">
                          <a:xfrm>
                            <a:off x="0" y="0"/>
                            <a:ext cx="1714440" cy="2863484"/>
                          </a:xfrm>
                          <a:prstGeom prst="rect">
                            <a:avLst/>
                          </a:prstGeom>
                          <a:ln>
                            <a:noFill/>
                          </a:ln>
                          <a:extLst>
                            <a:ext uri="{53640926-AAD7-44D8-BBD7-CCE9431645EC}">
                              <a14:shadowObscured xmlns:a14="http://schemas.microsoft.com/office/drawing/2010/main"/>
                            </a:ext>
                          </a:extLst>
                        </pic:spPr>
                      </pic:pic>
                    </a:graphicData>
                  </a:graphic>
                </wp:inline>
              </w:drawing>
            </w:r>
          </w:p>
        </w:tc>
        <w:tc>
          <w:tcPr>
            <w:tcW w:w="2516" w:type="dxa"/>
          </w:tcPr>
          <w:p w14:paraId="29C7BAF2" w14:textId="77777777" w:rsidR="0023524D" w:rsidRPr="001E3493" w:rsidRDefault="0023524D" w:rsidP="00780457">
            <w:r w:rsidRPr="001E3493">
              <w:rPr>
                <w:noProof/>
              </w:rPr>
              <w:drawing>
                <wp:inline distT="0" distB="0" distL="0" distR="0" wp14:anchorId="1F5C6C47" wp14:editId="37B2B43D">
                  <wp:extent cx="1666814" cy="2852878"/>
                  <wp:effectExtent l="0" t="0" r="0" b="5080"/>
                  <wp:docPr id="219" name="Picture 2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9" name="Picture 219"/>
                          <pic:cNvPicPr/>
                        </pic:nvPicPr>
                        <pic:blipFill rotWithShape="1">
                          <a:blip r:embed="rId216">
                            <a:extLst>
                              <a:ext uri="{28A0092B-C50C-407E-A947-70E740481C1C}">
                                <a14:useLocalDpi xmlns:a14="http://schemas.microsoft.com/office/drawing/2010/main" val="0"/>
                              </a:ext>
                            </a:extLst>
                          </a:blip>
                          <a:srcRect l="1886" t="15599" b="4325"/>
                          <a:stretch/>
                        </pic:blipFill>
                        <pic:spPr bwMode="auto">
                          <a:xfrm>
                            <a:off x="0" y="0"/>
                            <a:ext cx="1673377" cy="2864112"/>
                          </a:xfrm>
                          <a:prstGeom prst="rect">
                            <a:avLst/>
                          </a:prstGeom>
                          <a:ln>
                            <a:noFill/>
                          </a:ln>
                          <a:extLst>
                            <a:ext uri="{53640926-AAD7-44D8-BBD7-CCE9431645EC}">
                              <a14:shadowObscured xmlns:a14="http://schemas.microsoft.com/office/drawing/2010/main"/>
                            </a:ext>
                          </a:extLst>
                        </pic:spPr>
                      </pic:pic>
                    </a:graphicData>
                  </a:graphic>
                </wp:inline>
              </w:drawing>
            </w:r>
          </w:p>
        </w:tc>
        <w:tc>
          <w:tcPr>
            <w:tcW w:w="2451" w:type="dxa"/>
          </w:tcPr>
          <w:p w14:paraId="6E5BA64F" w14:textId="77777777" w:rsidR="0023524D" w:rsidRPr="001E3493" w:rsidRDefault="0023524D" w:rsidP="00780457">
            <w:r w:rsidRPr="001E3493">
              <w:rPr>
                <w:noProof/>
              </w:rPr>
              <w:drawing>
                <wp:inline distT="0" distB="0" distL="0" distR="0" wp14:anchorId="5DB956D5" wp14:editId="2A451EF1">
                  <wp:extent cx="1619148" cy="2831690"/>
                  <wp:effectExtent l="0" t="0" r="635" b="6985"/>
                  <wp:docPr id="220" name="Picture 2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0" name="Picture 220"/>
                          <pic:cNvPicPr/>
                        </pic:nvPicPr>
                        <pic:blipFill rotWithShape="1">
                          <a:blip r:embed="rId217">
                            <a:extLst>
                              <a:ext uri="{28A0092B-C50C-407E-A947-70E740481C1C}">
                                <a14:useLocalDpi xmlns:a14="http://schemas.microsoft.com/office/drawing/2010/main" val="0"/>
                              </a:ext>
                            </a:extLst>
                          </a:blip>
                          <a:srcRect l="583" t="21794" r="7113" b="3406"/>
                          <a:stretch/>
                        </pic:blipFill>
                        <pic:spPr bwMode="auto">
                          <a:xfrm>
                            <a:off x="0" y="0"/>
                            <a:ext cx="1638043" cy="2864735"/>
                          </a:xfrm>
                          <a:prstGeom prst="rect">
                            <a:avLst/>
                          </a:prstGeom>
                          <a:ln>
                            <a:noFill/>
                          </a:ln>
                          <a:extLst>
                            <a:ext uri="{53640926-AAD7-44D8-BBD7-CCE9431645EC}">
                              <a14:shadowObscured xmlns:a14="http://schemas.microsoft.com/office/drawing/2010/main"/>
                            </a:ext>
                          </a:extLst>
                        </pic:spPr>
                      </pic:pic>
                    </a:graphicData>
                  </a:graphic>
                </wp:inline>
              </w:drawing>
            </w:r>
          </w:p>
        </w:tc>
      </w:tr>
      <w:tr w:rsidR="0023524D" w:rsidRPr="001E3493" w14:paraId="31287878" w14:textId="77777777" w:rsidTr="00F308E1">
        <w:trPr>
          <w:trHeight w:val="3556"/>
        </w:trPr>
        <w:tc>
          <w:tcPr>
            <w:tcW w:w="2583" w:type="dxa"/>
          </w:tcPr>
          <w:p w14:paraId="4BE9EA2F" w14:textId="77777777" w:rsidR="0023524D" w:rsidRPr="001E3493" w:rsidRDefault="0023524D" w:rsidP="004B191B">
            <w:pPr>
              <w:spacing w:line="240" w:lineRule="auto"/>
              <w:rPr>
                <w:noProof/>
              </w:rPr>
            </w:pPr>
            <w:r w:rsidRPr="001E3493">
              <w:rPr>
                <w:noProof/>
              </w:rPr>
              <w:drawing>
                <wp:inline distT="0" distB="0" distL="0" distR="0" wp14:anchorId="38C0DD2A" wp14:editId="59F17763">
                  <wp:extent cx="1710813" cy="2833225"/>
                  <wp:effectExtent l="0" t="0" r="3810" b="5715"/>
                  <wp:docPr id="221" name="Picture 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1" name="Picture 221"/>
                          <pic:cNvPicPr/>
                        </pic:nvPicPr>
                        <pic:blipFill rotWithShape="1">
                          <a:blip r:embed="rId218">
                            <a:extLst>
                              <a:ext uri="{28A0092B-C50C-407E-A947-70E740481C1C}">
                                <a14:useLocalDpi xmlns:a14="http://schemas.microsoft.com/office/drawing/2010/main" val="0"/>
                              </a:ext>
                            </a:extLst>
                          </a:blip>
                          <a:srcRect l="22218" t="17032" r="7347" b="5075"/>
                          <a:stretch/>
                        </pic:blipFill>
                        <pic:spPr bwMode="auto">
                          <a:xfrm>
                            <a:off x="0" y="0"/>
                            <a:ext cx="1767432" cy="2926990"/>
                          </a:xfrm>
                          <a:prstGeom prst="rect">
                            <a:avLst/>
                          </a:prstGeom>
                          <a:ln>
                            <a:noFill/>
                          </a:ln>
                          <a:extLst>
                            <a:ext uri="{53640926-AAD7-44D8-BBD7-CCE9431645EC}">
                              <a14:shadowObscured xmlns:a14="http://schemas.microsoft.com/office/drawing/2010/main"/>
                            </a:ext>
                          </a:extLst>
                        </pic:spPr>
                      </pic:pic>
                    </a:graphicData>
                  </a:graphic>
                </wp:inline>
              </w:drawing>
            </w:r>
          </w:p>
        </w:tc>
        <w:tc>
          <w:tcPr>
            <w:tcW w:w="2516" w:type="dxa"/>
          </w:tcPr>
          <w:p w14:paraId="67C9F8D2" w14:textId="77777777" w:rsidR="0023524D" w:rsidRPr="001E3493" w:rsidRDefault="0023524D" w:rsidP="004B191B">
            <w:pPr>
              <w:spacing w:line="240" w:lineRule="auto"/>
              <w:rPr>
                <w:noProof/>
              </w:rPr>
            </w:pPr>
            <w:r w:rsidRPr="001E3493">
              <w:rPr>
                <w:noProof/>
              </w:rPr>
              <w:drawing>
                <wp:inline distT="0" distB="0" distL="0" distR="0" wp14:anchorId="1F7DF6B8" wp14:editId="3E6EBDF2">
                  <wp:extent cx="1612490" cy="2802255"/>
                  <wp:effectExtent l="0" t="0" r="6985" b="0"/>
                  <wp:docPr id="222" name="Picture 2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2" name="Picture 222"/>
                          <pic:cNvPicPr/>
                        </pic:nvPicPr>
                        <pic:blipFill>
                          <a:blip r:embed="rId219">
                            <a:extLst>
                              <a:ext uri="{28A0092B-C50C-407E-A947-70E740481C1C}">
                                <a14:useLocalDpi xmlns:a14="http://schemas.microsoft.com/office/drawing/2010/main" val="0"/>
                              </a:ext>
                            </a:extLst>
                          </a:blip>
                          <a:srcRect t="12013" b="12013"/>
                          <a:stretch>
                            <a:fillRect/>
                          </a:stretch>
                        </pic:blipFill>
                        <pic:spPr bwMode="auto">
                          <a:xfrm>
                            <a:off x="0" y="0"/>
                            <a:ext cx="1620050" cy="2815393"/>
                          </a:xfrm>
                          <a:prstGeom prst="rect">
                            <a:avLst/>
                          </a:prstGeom>
                          <a:ln>
                            <a:noFill/>
                          </a:ln>
                          <a:extLst>
                            <a:ext uri="{53640926-AAD7-44D8-BBD7-CCE9431645EC}">
                              <a14:shadowObscured xmlns:a14="http://schemas.microsoft.com/office/drawing/2010/main"/>
                            </a:ext>
                          </a:extLst>
                        </pic:spPr>
                      </pic:pic>
                    </a:graphicData>
                  </a:graphic>
                </wp:inline>
              </w:drawing>
            </w:r>
          </w:p>
        </w:tc>
        <w:tc>
          <w:tcPr>
            <w:tcW w:w="2451" w:type="dxa"/>
          </w:tcPr>
          <w:p w14:paraId="4A5B71C5" w14:textId="77777777" w:rsidR="0023524D" w:rsidRPr="001E3493" w:rsidRDefault="0023524D" w:rsidP="00054743">
            <w:pPr>
              <w:keepNext/>
              <w:rPr>
                <w:noProof/>
              </w:rPr>
            </w:pPr>
          </w:p>
        </w:tc>
      </w:tr>
    </w:tbl>
    <w:p w14:paraId="78A26EA1" w14:textId="63C744AC" w:rsidR="0023524D" w:rsidRDefault="0023524D" w:rsidP="00B46408">
      <w:pPr>
        <w:pStyle w:val="Caption"/>
      </w:pPr>
      <w:bookmarkStart w:id="135" w:name="_Toc195707633"/>
      <w:r w:rsidRPr="001E3493">
        <w:t xml:space="preserve">Figure </w:t>
      </w:r>
      <w:fldSimple w:instr=" SEQ Figure \* ARABIC ">
        <w:r w:rsidR="00056F45">
          <w:rPr>
            <w:noProof/>
          </w:rPr>
          <w:t>25</w:t>
        </w:r>
      </w:fldSimple>
      <w:r w:rsidRPr="001E3493">
        <w:t>: SA Group - Variable signs of scaffold integration</w:t>
      </w:r>
      <w:bookmarkEnd w:id="135"/>
    </w:p>
    <w:p w14:paraId="218531D0" w14:textId="77777777" w:rsidR="004B191B" w:rsidRDefault="004B191B" w:rsidP="004B191B"/>
    <w:tbl>
      <w:tblPr>
        <w:tblStyle w:val="TableGrid"/>
        <w:tblW w:w="0" w:type="auto"/>
        <w:tblInd w:w="-5" w:type="dxa"/>
        <w:tblLook w:val="04A0" w:firstRow="1" w:lastRow="0" w:firstColumn="1" w:lastColumn="0" w:noHBand="0" w:noVBand="1"/>
      </w:tblPr>
      <w:tblGrid>
        <w:gridCol w:w="2888"/>
        <w:gridCol w:w="2826"/>
        <w:gridCol w:w="2754"/>
      </w:tblGrid>
      <w:tr w:rsidR="004B191B" w:rsidRPr="001E3493" w14:paraId="37508146" w14:textId="77777777" w:rsidTr="00FC5BDB">
        <w:trPr>
          <w:trHeight w:val="3383"/>
        </w:trPr>
        <w:tc>
          <w:tcPr>
            <w:tcW w:w="2574" w:type="dxa"/>
          </w:tcPr>
          <w:p w14:paraId="7AE3666C" w14:textId="77777777" w:rsidR="004B191B" w:rsidRPr="001E3493" w:rsidRDefault="004B191B" w:rsidP="004B191B">
            <w:r w:rsidRPr="001E3493">
              <w:rPr>
                <w:noProof/>
              </w:rPr>
              <w:lastRenderedPageBreak/>
              <w:drawing>
                <wp:inline distT="0" distB="0" distL="0" distR="0" wp14:anchorId="36C3A55B" wp14:editId="225A74ED">
                  <wp:extent cx="1657350" cy="2768130"/>
                  <wp:effectExtent l="0" t="0" r="0" b="0"/>
                  <wp:docPr id="126" name="Picture 1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 name="Picture 126"/>
                          <pic:cNvPicPr/>
                        </pic:nvPicPr>
                        <pic:blipFill rotWithShape="1">
                          <a:blip r:embed="rId220">
                            <a:extLst>
                              <a:ext uri="{28A0092B-C50C-407E-A947-70E740481C1C}">
                                <a14:useLocalDpi xmlns:a14="http://schemas.microsoft.com/office/drawing/2010/main" val="0"/>
                              </a:ext>
                            </a:extLst>
                          </a:blip>
                          <a:srcRect l="-7021" t="2623" r="-1" b="2366"/>
                          <a:stretch/>
                        </pic:blipFill>
                        <pic:spPr bwMode="auto">
                          <a:xfrm>
                            <a:off x="0" y="0"/>
                            <a:ext cx="1676359" cy="2799879"/>
                          </a:xfrm>
                          <a:prstGeom prst="rect">
                            <a:avLst/>
                          </a:prstGeom>
                          <a:ln>
                            <a:noFill/>
                          </a:ln>
                          <a:extLst>
                            <a:ext uri="{53640926-AAD7-44D8-BBD7-CCE9431645EC}">
                              <a14:shadowObscured xmlns:a14="http://schemas.microsoft.com/office/drawing/2010/main"/>
                            </a:ext>
                          </a:extLst>
                        </pic:spPr>
                      </pic:pic>
                    </a:graphicData>
                  </a:graphic>
                </wp:inline>
              </w:drawing>
            </w:r>
          </w:p>
        </w:tc>
        <w:tc>
          <w:tcPr>
            <w:tcW w:w="2520" w:type="dxa"/>
          </w:tcPr>
          <w:p w14:paraId="00DD3580" w14:textId="77777777" w:rsidR="004B191B" w:rsidRPr="001E3493" w:rsidRDefault="004B191B" w:rsidP="004B191B">
            <w:r w:rsidRPr="001E3493">
              <w:rPr>
                <w:noProof/>
              </w:rPr>
              <w:drawing>
                <wp:inline distT="0" distB="0" distL="0" distR="0" wp14:anchorId="6D30E766" wp14:editId="4303D2D7">
                  <wp:extent cx="1609725" cy="2755165"/>
                  <wp:effectExtent l="0" t="0" r="0" b="7620"/>
                  <wp:docPr id="127" name="Picture 1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 name="Picture 127"/>
                          <pic:cNvPicPr/>
                        </pic:nvPicPr>
                        <pic:blipFill>
                          <a:blip r:embed="rId221">
                            <a:extLst>
                              <a:ext uri="{28A0092B-C50C-407E-A947-70E740481C1C}">
                                <a14:useLocalDpi xmlns:a14="http://schemas.microsoft.com/office/drawing/2010/main" val="0"/>
                              </a:ext>
                            </a:extLst>
                          </a:blip>
                          <a:srcRect t="13748" b="13748"/>
                          <a:stretch>
                            <a:fillRect/>
                          </a:stretch>
                        </pic:blipFill>
                        <pic:spPr bwMode="auto">
                          <a:xfrm>
                            <a:off x="0" y="0"/>
                            <a:ext cx="1619306" cy="2771563"/>
                          </a:xfrm>
                          <a:prstGeom prst="rect">
                            <a:avLst/>
                          </a:prstGeom>
                          <a:ln>
                            <a:noFill/>
                          </a:ln>
                          <a:extLst>
                            <a:ext uri="{53640926-AAD7-44D8-BBD7-CCE9431645EC}">
                              <a14:shadowObscured xmlns:a14="http://schemas.microsoft.com/office/drawing/2010/main"/>
                            </a:ext>
                          </a:extLst>
                        </pic:spPr>
                      </pic:pic>
                    </a:graphicData>
                  </a:graphic>
                </wp:inline>
              </w:drawing>
            </w:r>
          </w:p>
        </w:tc>
        <w:tc>
          <w:tcPr>
            <w:tcW w:w="2456" w:type="dxa"/>
          </w:tcPr>
          <w:p w14:paraId="415A1125" w14:textId="77777777" w:rsidR="004B191B" w:rsidRPr="001E3493" w:rsidRDefault="004B191B" w:rsidP="004B191B">
            <w:r w:rsidRPr="001E3493">
              <w:rPr>
                <w:noProof/>
              </w:rPr>
              <w:drawing>
                <wp:inline distT="0" distB="0" distL="0" distR="0" wp14:anchorId="5207890E" wp14:editId="4475D5CA">
                  <wp:extent cx="1552575" cy="2741175"/>
                  <wp:effectExtent l="0" t="0" r="0" b="2540"/>
                  <wp:docPr id="136" name="Picture 1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 name="Picture 136"/>
                          <pic:cNvPicPr/>
                        </pic:nvPicPr>
                        <pic:blipFill rotWithShape="1">
                          <a:blip r:embed="rId222">
                            <a:extLst>
                              <a:ext uri="{28A0092B-C50C-407E-A947-70E740481C1C}">
                                <a14:useLocalDpi xmlns:a14="http://schemas.microsoft.com/office/drawing/2010/main" val="0"/>
                              </a:ext>
                            </a:extLst>
                          </a:blip>
                          <a:srcRect l="-3424" t="18420" r="-4288" b="12"/>
                          <a:stretch/>
                        </pic:blipFill>
                        <pic:spPr bwMode="auto">
                          <a:xfrm flipH="1">
                            <a:off x="0" y="0"/>
                            <a:ext cx="1574615" cy="2780087"/>
                          </a:xfrm>
                          <a:prstGeom prst="rect">
                            <a:avLst/>
                          </a:prstGeom>
                          <a:ln>
                            <a:noFill/>
                          </a:ln>
                          <a:extLst>
                            <a:ext uri="{53640926-AAD7-44D8-BBD7-CCE9431645EC}">
                              <a14:shadowObscured xmlns:a14="http://schemas.microsoft.com/office/drawing/2010/main"/>
                            </a:ext>
                          </a:extLst>
                        </pic:spPr>
                      </pic:pic>
                    </a:graphicData>
                  </a:graphic>
                </wp:inline>
              </w:drawing>
            </w:r>
          </w:p>
        </w:tc>
      </w:tr>
      <w:tr w:rsidR="004B191B" w:rsidRPr="001E3493" w14:paraId="78F3A9BD" w14:textId="77777777" w:rsidTr="00FC5BDB">
        <w:trPr>
          <w:trHeight w:val="3556"/>
        </w:trPr>
        <w:tc>
          <w:tcPr>
            <w:tcW w:w="2574" w:type="dxa"/>
            <w:shd w:val="clear" w:color="auto" w:fill="auto"/>
          </w:tcPr>
          <w:p w14:paraId="267C2EA7" w14:textId="77777777" w:rsidR="004B191B" w:rsidRPr="001E3493" w:rsidRDefault="004B191B" w:rsidP="004B191B">
            <w:pPr>
              <w:spacing w:line="240" w:lineRule="auto"/>
              <w:rPr>
                <w:noProof/>
              </w:rPr>
            </w:pPr>
            <w:r w:rsidRPr="001E3493">
              <w:rPr>
                <w:noProof/>
              </w:rPr>
              <w:drawing>
                <wp:inline distT="0" distB="0" distL="0" distR="0" wp14:anchorId="59659091" wp14:editId="2867EDBC">
                  <wp:extent cx="1696886" cy="2833502"/>
                  <wp:effectExtent l="0" t="0" r="0" b="5080"/>
                  <wp:docPr id="137" name="Picture 1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 name="Picture 137"/>
                          <pic:cNvPicPr/>
                        </pic:nvPicPr>
                        <pic:blipFill rotWithShape="1">
                          <a:blip r:embed="rId223">
                            <a:extLst>
                              <a:ext uri="{28A0092B-C50C-407E-A947-70E740481C1C}">
                                <a14:useLocalDpi xmlns:a14="http://schemas.microsoft.com/office/drawing/2010/main" val="0"/>
                              </a:ext>
                            </a:extLst>
                          </a:blip>
                          <a:srcRect l="1738" t="14740" r="-1738" b="7746"/>
                          <a:stretch/>
                        </pic:blipFill>
                        <pic:spPr bwMode="auto">
                          <a:xfrm flipH="1">
                            <a:off x="0" y="0"/>
                            <a:ext cx="1696886" cy="2833502"/>
                          </a:xfrm>
                          <a:prstGeom prst="rect">
                            <a:avLst/>
                          </a:prstGeom>
                          <a:ln>
                            <a:noFill/>
                          </a:ln>
                          <a:extLst>
                            <a:ext uri="{53640926-AAD7-44D8-BBD7-CCE9431645EC}">
                              <a14:shadowObscured xmlns:a14="http://schemas.microsoft.com/office/drawing/2010/main"/>
                            </a:ext>
                          </a:extLst>
                        </pic:spPr>
                      </pic:pic>
                    </a:graphicData>
                  </a:graphic>
                </wp:inline>
              </w:drawing>
            </w:r>
          </w:p>
        </w:tc>
        <w:tc>
          <w:tcPr>
            <w:tcW w:w="2520" w:type="dxa"/>
            <w:shd w:val="clear" w:color="auto" w:fill="auto"/>
          </w:tcPr>
          <w:p w14:paraId="05167671" w14:textId="77777777" w:rsidR="004B191B" w:rsidRPr="001E3493" w:rsidRDefault="004B191B" w:rsidP="004B191B">
            <w:pPr>
              <w:spacing w:line="240" w:lineRule="auto"/>
              <w:rPr>
                <w:noProof/>
              </w:rPr>
            </w:pPr>
            <w:r w:rsidRPr="001E3493">
              <w:rPr>
                <w:noProof/>
              </w:rPr>
              <w:drawing>
                <wp:inline distT="0" distB="0" distL="0" distR="0" wp14:anchorId="3617FDB8" wp14:editId="516D4D11">
                  <wp:extent cx="1649918" cy="2802749"/>
                  <wp:effectExtent l="0" t="0" r="7620" b="0"/>
                  <wp:docPr id="200" name="Picture 2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 name="Picture 200"/>
                          <pic:cNvPicPr/>
                        </pic:nvPicPr>
                        <pic:blipFill rotWithShape="1">
                          <a:blip r:embed="rId224">
                            <a:extLst>
                              <a:ext uri="{28A0092B-C50C-407E-A947-70E740481C1C}">
                                <a14:useLocalDpi xmlns:a14="http://schemas.microsoft.com/office/drawing/2010/main" val="0"/>
                              </a:ext>
                            </a:extLst>
                          </a:blip>
                          <a:srcRect l="-746" t="19151" r="746" b="3384"/>
                          <a:stretch/>
                        </pic:blipFill>
                        <pic:spPr bwMode="auto">
                          <a:xfrm flipH="1">
                            <a:off x="0" y="0"/>
                            <a:ext cx="1649918" cy="2802749"/>
                          </a:xfrm>
                          <a:prstGeom prst="rect">
                            <a:avLst/>
                          </a:prstGeom>
                          <a:ln>
                            <a:noFill/>
                          </a:ln>
                          <a:extLst>
                            <a:ext uri="{53640926-AAD7-44D8-BBD7-CCE9431645EC}">
                              <a14:shadowObscured xmlns:a14="http://schemas.microsoft.com/office/drawing/2010/main"/>
                            </a:ext>
                          </a:extLst>
                        </pic:spPr>
                      </pic:pic>
                    </a:graphicData>
                  </a:graphic>
                </wp:inline>
              </w:drawing>
            </w:r>
          </w:p>
        </w:tc>
        <w:tc>
          <w:tcPr>
            <w:tcW w:w="2456" w:type="dxa"/>
            <w:shd w:val="clear" w:color="auto" w:fill="auto"/>
          </w:tcPr>
          <w:p w14:paraId="49CA8240" w14:textId="77777777" w:rsidR="004B191B" w:rsidRPr="001E3493" w:rsidRDefault="004B191B" w:rsidP="004B191B">
            <w:pPr>
              <w:keepNext/>
              <w:spacing w:line="240" w:lineRule="auto"/>
              <w:rPr>
                <w:noProof/>
              </w:rPr>
            </w:pPr>
            <w:r w:rsidRPr="001E3493">
              <w:rPr>
                <w:noProof/>
              </w:rPr>
              <w:drawing>
                <wp:inline distT="0" distB="0" distL="0" distR="0" wp14:anchorId="69325B1E" wp14:editId="4BDE74D9">
                  <wp:extent cx="1612244" cy="2777285"/>
                  <wp:effectExtent l="0" t="0" r="0" b="4445"/>
                  <wp:docPr id="201" name="Picture 2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 name="Picture 201"/>
                          <pic:cNvPicPr/>
                        </pic:nvPicPr>
                        <pic:blipFill rotWithShape="1">
                          <a:blip r:embed="rId225">
                            <a:extLst>
                              <a:ext uri="{28A0092B-C50C-407E-A947-70E740481C1C}">
                                <a14:useLocalDpi xmlns:a14="http://schemas.microsoft.com/office/drawing/2010/main" val="0"/>
                              </a:ext>
                            </a:extLst>
                          </a:blip>
                          <a:srcRect l="-5857" t="2272" r="-2058" b="7118"/>
                          <a:stretch/>
                        </pic:blipFill>
                        <pic:spPr bwMode="auto">
                          <a:xfrm flipH="1">
                            <a:off x="0" y="0"/>
                            <a:ext cx="1612244" cy="2777285"/>
                          </a:xfrm>
                          <a:prstGeom prst="rect">
                            <a:avLst/>
                          </a:prstGeom>
                          <a:ln>
                            <a:noFill/>
                          </a:ln>
                          <a:extLst>
                            <a:ext uri="{53640926-AAD7-44D8-BBD7-CCE9431645EC}">
                              <a14:shadowObscured xmlns:a14="http://schemas.microsoft.com/office/drawing/2010/main"/>
                            </a:ext>
                          </a:extLst>
                        </pic:spPr>
                      </pic:pic>
                    </a:graphicData>
                  </a:graphic>
                </wp:inline>
              </w:drawing>
            </w:r>
          </w:p>
        </w:tc>
      </w:tr>
    </w:tbl>
    <w:p w14:paraId="336A7385" w14:textId="14821E46" w:rsidR="004B191B" w:rsidRDefault="004B191B" w:rsidP="004B191B">
      <w:pPr>
        <w:spacing w:line="240" w:lineRule="auto"/>
      </w:pPr>
      <w:r>
        <w:br/>
      </w:r>
      <w:bookmarkStart w:id="136" w:name="_Toc195707634"/>
      <w:r w:rsidRPr="001E3493">
        <w:t xml:space="preserve">Figure </w:t>
      </w:r>
      <w:r>
        <w:fldChar w:fldCharType="begin"/>
      </w:r>
      <w:r>
        <w:instrText xml:space="preserve"> SEQ Figure \* ARABIC </w:instrText>
      </w:r>
      <w:r>
        <w:fldChar w:fldCharType="separate"/>
      </w:r>
      <w:r w:rsidR="00056F45">
        <w:rPr>
          <w:noProof/>
        </w:rPr>
        <w:t>26</w:t>
      </w:r>
      <w:r>
        <w:rPr>
          <w:noProof/>
        </w:rPr>
        <w:fldChar w:fldCharType="end"/>
      </w:r>
      <w:r w:rsidRPr="001E3493">
        <w:t>: SB Group – No signs of scaffold integration</w:t>
      </w:r>
      <w:bookmarkEnd w:id="136"/>
    </w:p>
    <w:p w14:paraId="437D8EBB" w14:textId="1F4CBBBA" w:rsidR="00642937" w:rsidRDefault="00642937" w:rsidP="00B46408">
      <w:pPr>
        <w:pStyle w:val="Caption"/>
      </w:pPr>
    </w:p>
    <w:tbl>
      <w:tblPr>
        <w:tblStyle w:val="TableGrid"/>
        <w:tblW w:w="0" w:type="auto"/>
        <w:tblInd w:w="-5" w:type="dxa"/>
        <w:tblLook w:val="04A0" w:firstRow="1" w:lastRow="0" w:firstColumn="1" w:lastColumn="0" w:noHBand="0" w:noVBand="1"/>
      </w:tblPr>
      <w:tblGrid>
        <w:gridCol w:w="2691"/>
        <w:gridCol w:w="2676"/>
        <w:gridCol w:w="2651"/>
      </w:tblGrid>
      <w:tr w:rsidR="00DE24B9" w:rsidRPr="001E3493" w14:paraId="774A6443" w14:textId="77777777" w:rsidTr="00FC5BDB">
        <w:trPr>
          <w:trHeight w:val="3383"/>
        </w:trPr>
        <w:tc>
          <w:tcPr>
            <w:tcW w:w="2691" w:type="dxa"/>
          </w:tcPr>
          <w:p w14:paraId="41FDA5CB" w14:textId="77777777" w:rsidR="00DE24B9" w:rsidRPr="001E3493" w:rsidRDefault="00DE24B9" w:rsidP="004B191B">
            <w:r w:rsidRPr="001E3493">
              <w:rPr>
                <w:noProof/>
              </w:rPr>
              <w:drawing>
                <wp:inline distT="0" distB="0" distL="0" distR="0" wp14:anchorId="74ED4DCE" wp14:editId="591B09BC">
                  <wp:extent cx="1476375" cy="2465866"/>
                  <wp:effectExtent l="0" t="0" r="0" b="0"/>
                  <wp:docPr id="92" name="Picture 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 name="Picture 92"/>
                          <pic:cNvPicPr/>
                        </pic:nvPicPr>
                        <pic:blipFill rotWithShape="1">
                          <a:blip r:embed="rId226" cstate="print">
                            <a:extLst>
                              <a:ext uri="{28A0092B-C50C-407E-A947-70E740481C1C}">
                                <a14:useLocalDpi xmlns:a14="http://schemas.microsoft.com/office/drawing/2010/main" val="0"/>
                              </a:ext>
                            </a:extLst>
                          </a:blip>
                          <a:srcRect t="6813" r="-458"/>
                          <a:stretch/>
                        </pic:blipFill>
                        <pic:spPr bwMode="auto">
                          <a:xfrm>
                            <a:off x="0" y="0"/>
                            <a:ext cx="1490779" cy="2489925"/>
                          </a:xfrm>
                          <a:prstGeom prst="rect">
                            <a:avLst/>
                          </a:prstGeom>
                          <a:ln>
                            <a:noFill/>
                          </a:ln>
                          <a:extLst>
                            <a:ext uri="{53640926-AAD7-44D8-BBD7-CCE9431645EC}">
                              <a14:shadowObscured xmlns:a14="http://schemas.microsoft.com/office/drawing/2010/main"/>
                            </a:ext>
                          </a:extLst>
                        </pic:spPr>
                      </pic:pic>
                    </a:graphicData>
                  </a:graphic>
                </wp:inline>
              </w:drawing>
            </w:r>
          </w:p>
        </w:tc>
        <w:tc>
          <w:tcPr>
            <w:tcW w:w="2676" w:type="dxa"/>
          </w:tcPr>
          <w:p w14:paraId="3ACE474B" w14:textId="77777777" w:rsidR="00DE24B9" w:rsidRPr="001E3493" w:rsidRDefault="00DE24B9" w:rsidP="004B191B">
            <w:r w:rsidRPr="001E3493">
              <w:rPr>
                <w:noProof/>
              </w:rPr>
              <w:drawing>
                <wp:inline distT="0" distB="0" distL="0" distR="0" wp14:anchorId="6C37F7EF" wp14:editId="1F35BE0A">
                  <wp:extent cx="1447800" cy="2478016"/>
                  <wp:effectExtent l="0" t="0" r="0" b="0"/>
                  <wp:docPr id="96" name="Picture 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 name="Picture 96"/>
                          <pic:cNvPicPr/>
                        </pic:nvPicPr>
                        <pic:blipFill rotWithShape="1">
                          <a:blip r:embed="rId227">
                            <a:extLst>
                              <a:ext uri="{28A0092B-C50C-407E-A947-70E740481C1C}">
                                <a14:useLocalDpi xmlns:a14="http://schemas.microsoft.com/office/drawing/2010/main" val="0"/>
                              </a:ext>
                            </a:extLst>
                          </a:blip>
                          <a:srcRect t="13262" r="7678"/>
                          <a:stretch/>
                        </pic:blipFill>
                        <pic:spPr bwMode="auto">
                          <a:xfrm>
                            <a:off x="0" y="0"/>
                            <a:ext cx="1464282" cy="2506227"/>
                          </a:xfrm>
                          <a:prstGeom prst="rect">
                            <a:avLst/>
                          </a:prstGeom>
                          <a:ln>
                            <a:noFill/>
                          </a:ln>
                          <a:extLst>
                            <a:ext uri="{53640926-AAD7-44D8-BBD7-CCE9431645EC}">
                              <a14:shadowObscured xmlns:a14="http://schemas.microsoft.com/office/drawing/2010/main"/>
                            </a:ext>
                          </a:extLst>
                        </pic:spPr>
                      </pic:pic>
                    </a:graphicData>
                  </a:graphic>
                </wp:inline>
              </w:drawing>
            </w:r>
          </w:p>
        </w:tc>
        <w:tc>
          <w:tcPr>
            <w:tcW w:w="2651" w:type="dxa"/>
          </w:tcPr>
          <w:p w14:paraId="1691ED54" w14:textId="77777777" w:rsidR="00DE24B9" w:rsidRPr="001E3493" w:rsidRDefault="00DE24B9" w:rsidP="004B191B">
            <w:r w:rsidRPr="001E3493">
              <w:rPr>
                <w:noProof/>
              </w:rPr>
              <w:drawing>
                <wp:inline distT="0" distB="0" distL="0" distR="0" wp14:anchorId="4C32E4D7" wp14:editId="2874050F">
                  <wp:extent cx="1400175" cy="2483725"/>
                  <wp:effectExtent l="0" t="0" r="0" b="0"/>
                  <wp:docPr id="97" name="Picture 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 name="Picture 97"/>
                          <pic:cNvPicPr/>
                        </pic:nvPicPr>
                        <pic:blipFill rotWithShape="1">
                          <a:blip r:embed="rId228" cstate="print">
                            <a:extLst>
                              <a:ext uri="{28A0092B-C50C-407E-A947-70E740481C1C}">
                                <a14:useLocalDpi xmlns:a14="http://schemas.microsoft.com/office/drawing/2010/main" val="0"/>
                              </a:ext>
                            </a:extLst>
                          </a:blip>
                          <a:srcRect l="1144" t="14556" r="11146" b="5577"/>
                          <a:stretch/>
                        </pic:blipFill>
                        <pic:spPr bwMode="auto">
                          <a:xfrm>
                            <a:off x="0" y="0"/>
                            <a:ext cx="1410920" cy="2502785"/>
                          </a:xfrm>
                          <a:prstGeom prst="rect">
                            <a:avLst/>
                          </a:prstGeom>
                          <a:ln>
                            <a:noFill/>
                          </a:ln>
                          <a:extLst>
                            <a:ext uri="{53640926-AAD7-44D8-BBD7-CCE9431645EC}">
                              <a14:shadowObscured xmlns:a14="http://schemas.microsoft.com/office/drawing/2010/main"/>
                            </a:ext>
                          </a:extLst>
                        </pic:spPr>
                      </pic:pic>
                    </a:graphicData>
                  </a:graphic>
                </wp:inline>
              </w:drawing>
            </w:r>
          </w:p>
        </w:tc>
      </w:tr>
      <w:tr w:rsidR="00DE24B9" w:rsidRPr="001E3493" w14:paraId="7F9AE919" w14:textId="77777777" w:rsidTr="00FC5BDB">
        <w:trPr>
          <w:trHeight w:val="3556"/>
        </w:trPr>
        <w:tc>
          <w:tcPr>
            <w:tcW w:w="2691" w:type="dxa"/>
          </w:tcPr>
          <w:p w14:paraId="7BF559BE" w14:textId="77777777" w:rsidR="00DE24B9" w:rsidRPr="001E3493" w:rsidRDefault="00DE24B9" w:rsidP="00FC5BDB">
            <w:pPr>
              <w:spacing w:line="240" w:lineRule="auto"/>
              <w:rPr>
                <w:noProof/>
              </w:rPr>
            </w:pPr>
            <w:r w:rsidRPr="001E3493">
              <w:rPr>
                <w:noProof/>
              </w:rPr>
              <w:drawing>
                <wp:inline distT="0" distB="0" distL="0" distR="0" wp14:anchorId="2DACE318" wp14:editId="773BED50">
                  <wp:extent cx="1552575" cy="2592527"/>
                  <wp:effectExtent l="0" t="0" r="0" b="0"/>
                  <wp:docPr id="117" name="Picture 1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 name="Picture 117"/>
                          <pic:cNvPicPr/>
                        </pic:nvPicPr>
                        <pic:blipFill rotWithShape="1">
                          <a:blip r:embed="rId229">
                            <a:extLst>
                              <a:ext uri="{28A0092B-C50C-407E-A947-70E740481C1C}">
                                <a14:useLocalDpi xmlns:a14="http://schemas.microsoft.com/office/drawing/2010/main" val="0"/>
                              </a:ext>
                            </a:extLst>
                          </a:blip>
                          <a:srcRect t="19723" r="68"/>
                          <a:stretch/>
                        </pic:blipFill>
                        <pic:spPr bwMode="auto">
                          <a:xfrm flipH="1">
                            <a:off x="0" y="0"/>
                            <a:ext cx="1616997" cy="2700101"/>
                          </a:xfrm>
                          <a:prstGeom prst="rect">
                            <a:avLst/>
                          </a:prstGeom>
                          <a:ln>
                            <a:noFill/>
                          </a:ln>
                          <a:extLst>
                            <a:ext uri="{53640926-AAD7-44D8-BBD7-CCE9431645EC}">
                              <a14:shadowObscured xmlns:a14="http://schemas.microsoft.com/office/drawing/2010/main"/>
                            </a:ext>
                          </a:extLst>
                        </pic:spPr>
                      </pic:pic>
                    </a:graphicData>
                  </a:graphic>
                </wp:inline>
              </w:drawing>
            </w:r>
          </w:p>
        </w:tc>
        <w:tc>
          <w:tcPr>
            <w:tcW w:w="2676" w:type="dxa"/>
          </w:tcPr>
          <w:p w14:paraId="0E80D486" w14:textId="77777777" w:rsidR="00DE24B9" w:rsidRPr="001E3493" w:rsidRDefault="00DE24B9" w:rsidP="00FC5BDB">
            <w:pPr>
              <w:spacing w:line="240" w:lineRule="auto"/>
              <w:rPr>
                <w:noProof/>
              </w:rPr>
            </w:pPr>
            <w:r w:rsidRPr="001E3493">
              <w:rPr>
                <w:noProof/>
              </w:rPr>
              <w:drawing>
                <wp:inline distT="0" distB="0" distL="0" distR="0" wp14:anchorId="3EDE3ECD" wp14:editId="061F93C3">
                  <wp:extent cx="1514475" cy="2572670"/>
                  <wp:effectExtent l="0" t="0" r="0" b="0"/>
                  <wp:docPr id="118" name="Picture 1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 name="Picture 118"/>
                          <pic:cNvPicPr/>
                        </pic:nvPicPr>
                        <pic:blipFill rotWithShape="1">
                          <a:blip r:embed="rId230">
                            <a:extLst>
                              <a:ext uri="{28A0092B-C50C-407E-A947-70E740481C1C}">
                                <a14:useLocalDpi xmlns:a14="http://schemas.microsoft.com/office/drawing/2010/main" val="0"/>
                              </a:ext>
                            </a:extLst>
                          </a:blip>
                          <a:srcRect l="7665" t="20414" r="13815" b="20"/>
                          <a:stretch/>
                        </pic:blipFill>
                        <pic:spPr bwMode="auto">
                          <a:xfrm flipH="1">
                            <a:off x="0" y="0"/>
                            <a:ext cx="1559119" cy="2648507"/>
                          </a:xfrm>
                          <a:prstGeom prst="rect">
                            <a:avLst/>
                          </a:prstGeom>
                          <a:ln>
                            <a:noFill/>
                          </a:ln>
                          <a:extLst>
                            <a:ext uri="{53640926-AAD7-44D8-BBD7-CCE9431645EC}">
                              <a14:shadowObscured xmlns:a14="http://schemas.microsoft.com/office/drawing/2010/main"/>
                            </a:ext>
                          </a:extLst>
                        </pic:spPr>
                      </pic:pic>
                    </a:graphicData>
                  </a:graphic>
                </wp:inline>
              </w:drawing>
            </w:r>
          </w:p>
        </w:tc>
        <w:tc>
          <w:tcPr>
            <w:tcW w:w="2651" w:type="dxa"/>
          </w:tcPr>
          <w:p w14:paraId="7F65CDF3" w14:textId="77777777" w:rsidR="00DE24B9" w:rsidRPr="001E3493" w:rsidRDefault="00DE24B9" w:rsidP="00DE24B9">
            <w:pPr>
              <w:keepNext/>
              <w:spacing w:line="240" w:lineRule="auto"/>
              <w:rPr>
                <w:noProof/>
              </w:rPr>
            </w:pPr>
            <w:r w:rsidRPr="001E3493">
              <w:rPr>
                <w:noProof/>
              </w:rPr>
              <w:drawing>
                <wp:inline distT="0" distB="0" distL="0" distR="0" wp14:anchorId="24C09C85" wp14:editId="0C416121">
                  <wp:extent cx="1449782" cy="2571750"/>
                  <wp:effectExtent l="0" t="0" r="0" b="0"/>
                  <wp:docPr id="125" name="Picture 1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 name="Picture 125"/>
                          <pic:cNvPicPr/>
                        </pic:nvPicPr>
                        <pic:blipFill rotWithShape="1">
                          <a:blip r:embed="rId231">
                            <a:extLst>
                              <a:ext uri="{28A0092B-C50C-407E-A947-70E740481C1C}">
                                <a14:useLocalDpi xmlns:a14="http://schemas.microsoft.com/office/drawing/2010/main" val="0"/>
                              </a:ext>
                            </a:extLst>
                          </a:blip>
                          <a:srcRect l="7534" t="15290" b="5839"/>
                          <a:stretch/>
                        </pic:blipFill>
                        <pic:spPr bwMode="auto">
                          <a:xfrm>
                            <a:off x="0" y="0"/>
                            <a:ext cx="1449782" cy="2571750"/>
                          </a:xfrm>
                          <a:prstGeom prst="rect">
                            <a:avLst/>
                          </a:prstGeom>
                          <a:ln>
                            <a:noFill/>
                          </a:ln>
                          <a:extLst>
                            <a:ext uri="{53640926-AAD7-44D8-BBD7-CCE9431645EC}">
                              <a14:shadowObscured xmlns:a14="http://schemas.microsoft.com/office/drawing/2010/main"/>
                            </a:ext>
                          </a:extLst>
                        </pic:spPr>
                      </pic:pic>
                    </a:graphicData>
                  </a:graphic>
                </wp:inline>
              </w:drawing>
            </w:r>
          </w:p>
        </w:tc>
      </w:tr>
    </w:tbl>
    <w:p w14:paraId="1C5D4A72" w14:textId="7DD784F3" w:rsidR="00DE24B9" w:rsidRPr="00DE24B9" w:rsidRDefault="00DE24B9" w:rsidP="00B46408">
      <w:pPr>
        <w:pStyle w:val="Caption"/>
      </w:pPr>
      <w:bookmarkStart w:id="137" w:name="_Toc195707635"/>
      <w:r>
        <w:t xml:space="preserve">Figure </w:t>
      </w:r>
      <w:fldSimple w:instr=" SEQ Figure \* ARABIC ">
        <w:r w:rsidR="00056F45">
          <w:rPr>
            <w:noProof/>
          </w:rPr>
          <w:t>27</w:t>
        </w:r>
      </w:fldSimple>
      <w:r w:rsidR="004B191B">
        <w:t xml:space="preserve">: </w:t>
      </w:r>
      <w:r w:rsidR="004B191B" w:rsidRPr="000A7CC0">
        <w:t>SBA Group - Variable signs of scaffold integration</w:t>
      </w:r>
      <w:bookmarkEnd w:id="137"/>
    </w:p>
    <w:p w14:paraId="7F7758FC" w14:textId="77777777" w:rsidR="00642937" w:rsidRPr="00642937" w:rsidRDefault="00642937" w:rsidP="00642937"/>
    <w:tbl>
      <w:tblPr>
        <w:tblStyle w:val="TableGrid"/>
        <w:tblpPr w:leftFromText="180" w:rightFromText="180" w:vertAnchor="text" w:horzAnchor="margin" w:tblpY="692"/>
        <w:tblW w:w="0" w:type="auto"/>
        <w:tblLook w:val="04A0" w:firstRow="1" w:lastRow="0" w:firstColumn="1" w:lastColumn="0" w:noHBand="0" w:noVBand="1"/>
      </w:tblPr>
      <w:tblGrid>
        <w:gridCol w:w="2916"/>
        <w:gridCol w:w="2856"/>
        <w:gridCol w:w="2744"/>
      </w:tblGrid>
      <w:tr w:rsidR="00F308E1" w:rsidRPr="001E3493" w14:paraId="7EA2F5D5" w14:textId="77777777" w:rsidTr="00F308E1">
        <w:trPr>
          <w:trHeight w:val="3383"/>
        </w:trPr>
        <w:tc>
          <w:tcPr>
            <w:tcW w:w="2916" w:type="dxa"/>
          </w:tcPr>
          <w:p w14:paraId="7622B6DD" w14:textId="77777777" w:rsidR="00F308E1" w:rsidRPr="001E3493" w:rsidRDefault="00F308E1" w:rsidP="003F3D68">
            <w:r w:rsidRPr="001E3493">
              <w:rPr>
                <w:noProof/>
              </w:rPr>
              <w:lastRenderedPageBreak/>
              <w:drawing>
                <wp:inline distT="0" distB="0" distL="0" distR="0" wp14:anchorId="2CC224FB" wp14:editId="2F116D0D">
                  <wp:extent cx="1681316" cy="2808161"/>
                  <wp:effectExtent l="0" t="0" r="0" b="0"/>
                  <wp:docPr id="202" name="Picture 2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 name="Picture 202"/>
                          <pic:cNvPicPr/>
                        </pic:nvPicPr>
                        <pic:blipFill rotWithShape="1">
                          <a:blip r:embed="rId232">
                            <a:extLst>
                              <a:ext uri="{28A0092B-C50C-407E-A947-70E740481C1C}">
                                <a14:useLocalDpi xmlns:a14="http://schemas.microsoft.com/office/drawing/2010/main" val="0"/>
                              </a:ext>
                            </a:extLst>
                          </a:blip>
                          <a:srcRect l="596" t="18533" r="-596" b="8653"/>
                          <a:stretch/>
                        </pic:blipFill>
                        <pic:spPr bwMode="auto">
                          <a:xfrm>
                            <a:off x="0" y="0"/>
                            <a:ext cx="1683428" cy="2811688"/>
                          </a:xfrm>
                          <a:prstGeom prst="rect">
                            <a:avLst/>
                          </a:prstGeom>
                          <a:ln>
                            <a:noFill/>
                          </a:ln>
                          <a:extLst>
                            <a:ext uri="{53640926-AAD7-44D8-BBD7-CCE9431645EC}">
                              <a14:shadowObscured xmlns:a14="http://schemas.microsoft.com/office/drawing/2010/main"/>
                            </a:ext>
                          </a:extLst>
                        </pic:spPr>
                      </pic:pic>
                    </a:graphicData>
                  </a:graphic>
                </wp:inline>
              </w:drawing>
            </w:r>
          </w:p>
        </w:tc>
        <w:tc>
          <w:tcPr>
            <w:tcW w:w="2856" w:type="dxa"/>
          </w:tcPr>
          <w:p w14:paraId="2CCE26AF" w14:textId="77777777" w:rsidR="00F308E1" w:rsidRPr="001E3493" w:rsidRDefault="00F308E1" w:rsidP="003F3D68">
            <w:r w:rsidRPr="001E3493">
              <w:rPr>
                <w:noProof/>
              </w:rPr>
              <w:drawing>
                <wp:inline distT="0" distB="0" distL="0" distR="0" wp14:anchorId="4A916A95" wp14:editId="47B2AE52">
                  <wp:extent cx="1651819" cy="2827213"/>
                  <wp:effectExtent l="0" t="0" r="5715" b="0"/>
                  <wp:docPr id="203" name="Picture 2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 name="Picture 203"/>
                          <pic:cNvPicPr/>
                        </pic:nvPicPr>
                        <pic:blipFill rotWithShape="1">
                          <a:blip r:embed="rId233">
                            <a:extLst>
                              <a:ext uri="{28A0092B-C50C-407E-A947-70E740481C1C}">
                                <a14:useLocalDpi xmlns:a14="http://schemas.microsoft.com/office/drawing/2010/main" val="0"/>
                              </a:ext>
                            </a:extLst>
                          </a:blip>
                          <a:srcRect l="5403" t="16308" b="8880"/>
                          <a:stretch/>
                        </pic:blipFill>
                        <pic:spPr bwMode="auto">
                          <a:xfrm>
                            <a:off x="0" y="0"/>
                            <a:ext cx="1655387" cy="2833321"/>
                          </a:xfrm>
                          <a:prstGeom prst="rect">
                            <a:avLst/>
                          </a:prstGeom>
                          <a:ln>
                            <a:noFill/>
                          </a:ln>
                          <a:extLst>
                            <a:ext uri="{53640926-AAD7-44D8-BBD7-CCE9431645EC}">
                              <a14:shadowObscured xmlns:a14="http://schemas.microsoft.com/office/drawing/2010/main"/>
                            </a:ext>
                          </a:extLst>
                        </pic:spPr>
                      </pic:pic>
                    </a:graphicData>
                  </a:graphic>
                </wp:inline>
              </w:drawing>
            </w:r>
          </w:p>
        </w:tc>
        <w:tc>
          <w:tcPr>
            <w:tcW w:w="2744" w:type="dxa"/>
          </w:tcPr>
          <w:p w14:paraId="7BAEDEB6" w14:textId="77777777" w:rsidR="00F308E1" w:rsidRPr="001E3493" w:rsidRDefault="00F308E1" w:rsidP="003F3D68">
            <w:r w:rsidRPr="001E3493">
              <w:rPr>
                <w:noProof/>
              </w:rPr>
              <w:drawing>
                <wp:inline distT="0" distB="0" distL="0" distR="0" wp14:anchorId="2CD6519D" wp14:editId="3505B500">
                  <wp:extent cx="1605280" cy="2847557"/>
                  <wp:effectExtent l="0" t="0" r="0" b="0"/>
                  <wp:docPr id="204" name="Picture 2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 name="Picture 204"/>
                          <pic:cNvPicPr/>
                        </pic:nvPicPr>
                        <pic:blipFill rotWithShape="1">
                          <a:blip r:embed="rId234">
                            <a:extLst>
                              <a:ext uri="{28A0092B-C50C-407E-A947-70E740481C1C}">
                                <a14:useLocalDpi xmlns:a14="http://schemas.microsoft.com/office/drawing/2010/main" val="0"/>
                              </a:ext>
                            </a:extLst>
                          </a:blip>
                          <a:srcRect l="13680" t="17464" r="35" b="-416"/>
                          <a:stretch/>
                        </pic:blipFill>
                        <pic:spPr bwMode="auto">
                          <a:xfrm>
                            <a:off x="0" y="0"/>
                            <a:ext cx="1607464" cy="2851431"/>
                          </a:xfrm>
                          <a:prstGeom prst="rect">
                            <a:avLst/>
                          </a:prstGeom>
                          <a:ln>
                            <a:noFill/>
                          </a:ln>
                          <a:extLst>
                            <a:ext uri="{53640926-AAD7-44D8-BBD7-CCE9431645EC}">
                              <a14:shadowObscured xmlns:a14="http://schemas.microsoft.com/office/drawing/2010/main"/>
                            </a:ext>
                          </a:extLst>
                        </pic:spPr>
                      </pic:pic>
                    </a:graphicData>
                  </a:graphic>
                </wp:inline>
              </w:drawing>
            </w:r>
          </w:p>
        </w:tc>
      </w:tr>
      <w:tr w:rsidR="00F308E1" w:rsidRPr="001E3493" w14:paraId="32561DCE" w14:textId="77777777" w:rsidTr="00F308E1">
        <w:trPr>
          <w:trHeight w:val="3556"/>
        </w:trPr>
        <w:tc>
          <w:tcPr>
            <w:tcW w:w="2916" w:type="dxa"/>
          </w:tcPr>
          <w:p w14:paraId="4CBDE730" w14:textId="77777777" w:rsidR="00F308E1" w:rsidRPr="001E3493" w:rsidRDefault="00F308E1" w:rsidP="003F3D68">
            <w:pPr>
              <w:rPr>
                <w:noProof/>
              </w:rPr>
            </w:pPr>
            <w:r w:rsidRPr="001E3493">
              <w:rPr>
                <w:noProof/>
              </w:rPr>
              <w:drawing>
                <wp:inline distT="0" distB="0" distL="0" distR="0" wp14:anchorId="36FD86FC" wp14:editId="37303E0D">
                  <wp:extent cx="1705553" cy="2847975"/>
                  <wp:effectExtent l="0" t="0" r="9525" b="0"/>
                  <wp:docPr id="205" name="Picture 2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 name="Picture 205"/>
                          <pic:cNvPicPr/>
                        </pic:nvPicPr>
                        <pic:blipFill rotWithShape="1">
                          <a:blip r:embed="rId235">
                            <a:extLst>
                              <a:ext uri="{28A0092B-C50C-407E-A947-70E740481C1C}">
                                <a14:useLocalDpi xmlns:a14="http://schemas.microsoft.com/office/drawing/2010/main" val="0"/>
                              </a:ext>
                            </a:extLst>
                          </a:blip>
                          <a:srcRect l="16513" t="15781" r="732"/>
                          <a:stretch/>
                        </pic:blipFill>
                        <pic:spPr bwMode="auto">
                          <a:xfrm flipH="1">
                            <a:off x="0" y="0"/>
                            <a:ext cx="1706298" cy="2849219"/>
                          </a:xfrm>
                          <a:prstGeom prst="rect">
                            <a:avLst/>
                          </a:prstGeom>
                          <a:ln>
                            <a:noFill/>
                          </a:ln>
                          <a:extLst>
                            <a:ext uri="{53640926-AAD7-44D8-BBD7-CCE9431645EC}">
                              <a14:shadowObscured xmlns:a14="http://schemas.microsoft.com/office/drawing/2010/main"/>
                            </a:ext>
                          </a:extLst>
                        </pic:spPr>
                      </pic:pic>
                    </a:graphicData>
                  </a:graphic>
                </wp:inline>
              </w:drawing>
            </w:r>
          </w:p>
        </w:tc>
        <w:tc>
          <w:tcPr>
            <w:tcW w:w="2856" w:type="dxa"/>
          </w:tcPr>
          <w:p w14:paraId="2C5AEB30" w14:textId="77777777" w:rsidR="00F308E1" w:rsidRPr="001E3493" w:rsidRDefault="00F308E1" w:rsidP="003F3D68">
            <w:pPr>
              <w:rPr>
                <w:noProof/>
              </w:rPr>
            </w:pPr>
            <w:r w:rsidRPr="001E3493">
              <w:rPr>
                <w:noProof/>
              </w:rPr>
              <w:drawing>
                <wp:inline distT="0" distB="0" distL="0" distR="0" wp14:anchorId="50C93DA8" wp14:editId="534F3411">
                  <wp:extent cx="1676541" cy="2847975"/>
                  <wp:effectExtent l="0" t="0" r="0" b="0"/>
                  <wp:docPr id="206" name="Picture 2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 name="Picture 206"/>
                          <pic:cNvPicPr/>
                        </pic:nvPicPr>
                        <pic:blipFill rotWithShape="1">
                          <a:blip r:embed="rId236">
                            <a:extLst>
                              <a:ext uri="{28A0092B-C50C-407E-A947-70E740481C1C}">
                                <a14:useLocalDpi xmlns:a14="http://schemas.microsoft.com/office/drawing/2010/main" val="0"/>
                              </a:ext>
                            </a:extLst>
                          </a:blip>
                          <a:srcRect t="16055" r="10172" b="5882"/>
                          <a:stretch/>
                        </pic:blipFill>
                        <pic:spPr bwMode="auto">
                          <a:xfrm flipH="1">
                            <a:off x="0" y="0"/>
                            <a:ext cx="1677555" cy="2849698"/>
                          </a:xfrm>
                          <a:prstGeom prst="rect">
                            <a:avLst/>
                          </a:prstGeom>
                          <a:ln>
                            <a:noFill/>
                          </a:ln>
                          <a:extLst>
                            <a:ext uri="{53640926-AAD7-44D8-BBD7-CCE9431645EC}">
                              <a14:shadowObscured xmlns:a14="http://schemas.microsoft.com/office/drawing/2010/main"/>
                            </a:ext>
                          </a:extLst>
                        </pic:spPr>
                      </pic:pic>
                    </a:graphicData>
                  </a:graphic>
                </wp:inline>
              </w:drawing>
            </w:r>
          </w:p>
        </w:tc>
        <w:tc>
          <w:tcPr>
            <w:tcW w:w="2744" w:type="dxa"/>
          </w:tcPr>
          <w:p w14:paraId="36FD669B" w14:textId="77777777" w:rsidR="00F308E1" w:rsidRPr="001E3493" w:rsidRDefault="00F308E1" w:rsidP="003F3D68">
            <w:pPr>
              <w:keepNext/>
              <w:rPr>
                <w:noProof/>
              </w:rPr>
            </w:pPr>
            <w:r w:rsidRPr="001E3493">
              <w:rPr>
                <w:noProof/>
              </w:rPr>
              <w:drawing>
                <wp:inline distT="0" distB="0" distL="0" distR="0" wp14:anchorId="208D4872" wp14:editId="6720EFD7">
                  <wp:extent cx="1605853" cy="2848603"/>
                  <wp:effectExtent l="0" t="0" r="0" b="0"/>
                  <wp:docPr id="207" name="Picture 2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 name="Picture 207"/>
                          <pic:cNvPicPr/>
                        </pic:nvPicPr>
                        <pic:blipFill rotWithShape="1">
                          <a:blip r:embed="rId237">
                            <a:extLst>
                              <a:ext uri="{28A0092B-C50C-407E-A947-70E740481C1C}">
                                <a14:useLocalDpi xmlns:a14="http://schemas.microsoft.com/office/drawing/2010/main" val="0"/>
                              </a:ext>
                            </a:extLst>
                          </a:blip>
                          <a:srcRect l="6395" t="21441" r="2137" b="6164"/>
                          <a:stretch/>
                        </pic:blipFill>
                        <pic:spPr bwMode="auto">
                          <a:xfrm>
                            <a:off x="0" y="0"/>
                            <a:ext cx="1610285" cy="2856464"/>
                          </a:xfrm>
                          <a:prstGeom prst="rect">
                            <a:avLst/>
                          </a:prstGeom>
                          <a:ln>
                            <a:noFill/>
                          </a:ln>
                          <a:extLst>
                            <a:ext uri="{53640926-AAD7-44D8-BBD7-CCE9431645EC}">
                              <a14:shadowObscured xmlns:a14="http://schemas.microsoft.com/office/drawing/2010/main"/>
                            </a:ext>
                          </a:extLst>
                        </pic:spPr>
                      </pic:pic>
                    </a:graphicData>
                  </a:graphic>
                </wp:inline>
              </w:drawing>
            </w:r>
          </w:p>
        </w:tc>
      </w:tr>
    </w:tbl>
    <w:p w14:paraId="7517F373" w14:textId="01C9B2D4" w:rsidR="0023524D" w:rsidRPr="001E3493" w:rsidRDefault="00DE24B9" w:rsidP="00B46408">
      <w:pPr>
        <w:pStyle w:val="Caption"/>
      </w:pPr>
      <w:r>
        <w:br/>
      </w:r>
      <w:bookmarkStart w:id="138" w:name="_Toc195707636"/>
      <w:r w:rsidR="0023524D" w:rsidRPr="001E3493">
        <w:t xml:space="preserve">Figure </w:t>
      </w:r>
      <w:fldSimple w:instr=" SEQ Figure \* ARABIC ">
        <w:r w:rsidR="00056F45">
          <w:rPr>
            <w:noProof/>
          </w:rPr>
          <w:t>28</w:t>
        </w:r>
      </w:fldSimple>
      <w:r w:rsidR="0023524D" w:rsidRPr="001E3493">
        <w:t>: NS Group - Variable signs of scaffold integration</w:t>
      </w:r>
      <w:bookmarkEnd w:id="138"/>
    </w:p>
    <w:p w14:paraId="5566678B" w14:textId="77777777" w:rsidR="00991210" w:rsidRDefault="00991210" w:rsidP="00A32261"/>
    <w:p w14:paraId="1008D8FB" w14:textId="77777777" w:rsidR="00363632" w:rsidRDefault="00363632" w:rsidP="00A32261"/>
    <w:p w14:paraId="3A7D4FA7" w14:textId="77777777" w:rsidR="00363632" w:rsidRPr="001E3493" w:rsidRDefault="00363632" w:rsidP="00A32261"/>
    <w:p w14:paraId="2D1C4B31" w14:textId="6200D542" w:rsidR="003F3D68" w:rsidRPr="003F3D68" w:rsidRDefault="0023524D" w:rsidP="003F3D68">
      <w:pPr>
        <w:pStyle w:val="Heading3"/>
      </w:pPr>
      <w:r w:rsidRPr="001E3493">
        <w:lastRenderedPageBreak/>
        <w:t>Thermography</w:t>
      </w:r>
    </w:p>
    <w:p w14:paraId="596AFF1F" w14:textId="04CAFCF4" w:rsidR="003F3D68" w:rsidRDefault="003F3D68" w:rsidP="00B46408">
      <w:pPr>
        <w:pStyle w:val="Caption"/>
      </w:pPr>
      <w:bookmarkStart w:id="139" w:name="_Toc195707685"/>
      <w:r>
        <w:t xml:space="preserve">Table </w:t>
      </w:r>
      <w:fldSimple w:instr=" SEQ Table \* ARABIC ">
        <w:r w:rsidR="00056F45">
          <w:rPr>
            <w:noProof/>
          </w:rPr>
          <w:t>33</w:t>
        </w:r>
      </w:fldSimple>
      <w:r>
        <w:t xml:space="preserve">: </w:t>
      </w:r>
      <w:r w:rsidR="00640107">
        <w:t xml:space="preserve">Thermography findings </w:t>
      </w:r>
      <w:r w:rsidRPr="001E3493">
        <w:rPr>
          <w:color w:val="000000"/>
        </w:rPr>
        <w:t>SA</w:t>
      </w:r>
      <w:bookmarkEnd w:id="139"/>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1075"/>
        <w:gridCol w:w="1710"/>
        <w:gridCol w:w="630"/>
        <w:gridCol w:w="1170"/>
        <w:gridCol w:w="1260"/>
        <w:gridCol w:w="450"/>
        <w:gridCol w:w="1890"/>
      </w:tblGrid>
      <w:tr w:rsidR="0023524D" w:rsidRPr="001E3493" w14:paraId="006EB387" w14:textId="77777777" w:rsidTr="00991210">
        <w:trPr>
          <w:trHeight w:val="255"/>
        </w:trPr>
        <w:tc>
          <w:tcPr>
            <w:tcW w:w="1075" w:type="dxa"/>
            <w:vAlign w:val="bottom"/>
          </w:tcPr>
          <w:p w14:paraId="0A4B38D5" w14:textId="10342B79" w:rsidR="0023524D" w:rsidRPr="001E3493" w:rsidRDefault="00640107" w:rsidP="00423400">
            <w:pPr>
              <w:spacing w:line="240" w:lineRule="auto"/>
              <w:rPr>
                <w:color w:val="000000"/>
              </w:rPr>
            </w:pPr>
            <w:r>
              <w:rPr>
                <w:color w:val="000000"/>
              </w:rPr>
              <w:t>(SA)</w:t>
            </w:r>
          </w:p>
        </w:tc>
        <w:tc>
          <w:tcPr>
            <w:tcW w:w="7110" w:type="dxa"/>
            <w:gridSpan w:val="6"/>
          </w:tcPr>
          <w:p w14:paraId="02CFFECD" w14:textId="77777777" w:rsidR="0023524D" w:rsidRPr="001E3493" w:rsidRDefault="0023524D" w:rsidP="00423400">
            <w:pPr>
              <w:spacing w:line="240" w:lineRule="auto"/>
            </w:pPr>
          </w:p>
        </w:tc>
      </w:tr>
      <w:tr w:rsidR="0023524D" w:rsidRPr="001E3493" w14:paraId="5B465398" w14:textId="77777777" w:rsidTr="00E67EB8">
        <w:trPr>
          <w:trHeight w:val="1772"/>
        </w:trPr>
        <w:tc>
          <w:tcPr>
            <w:tcW w:w="1075" w:type="dxa"/>
            <w:vMerge w:val="restart"/>
            <w:textDirection w:val="btLr"/>
            <w:vAlign w:val="center"/>
          </w:tcPr>
          <w:p w14:paraId="31E9E63D" w14:textId="77777777" w:rsidR="0023524D" w:rsidRPr="001E3493" w:rsidRDefault="0023524D" w:rsidP="00423400">
            <w:pPr>
              <w:spacing w:line="240" w:lineRule="auto"/>
              <w:ind w:left="113" w:right="113"/>
              <w:jc w:val="center"/>
              <w:rPr>
                <w:b/>
                <w:bCs/>
                <w:color w:val="000000"/>
              </w:rPr>
            </w:pPr>
            <w:r w:rsidRPr="001E3493">
              <w:rPr>
                <w:b/>
                <w:bCs/>
                <w:color w:val="000000"/>
              </w:rPr>
              <w:t>G24002</w:t>
            </w:r>
          </w:p>
        </w:tc>
        <w:tc>
          <w:tcPr>
            <w:tcW w:w="1710" w:type="dxa"/>
          </w:tcPr>
          <w:p w14:paraId="7532725D" w14:textId="77777777" w:rsidR="0023524D" w:rsidRPr="001E3493" w:rsidRDefault="0023524D" w:rsidP="00423400">
            <w:pPr>
              <w:spacing w:line="240" w:lineRule="auto"/>
              <w:rPr>
                <w:noProof/>
              </w:rPr>
            </w:pPr>
            <w:r w:rsidRPr="001E3493">
              <w:rPr>
                <w:noProof/>
              </w:rPr>
              <w:drawing>
                <wp:inline distT="0" distB="0" distL="0" distR="0" wp14:anchorId="45571387" wp14:editId="6B9EE6DA">
                  <wp:extent cx="1607826" cy="1797269"/>
                  <wp:effectExtent l="0" t="0" r="0" b="0"/>
                  <wp:docPr id="487" name="Picture 4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7" name="Picture 487"/>
                          <pic:cNvPicPr/>
                        </pic:nvPicPr>
                        <pic:blipFill>
                          <a:blip r:embed="rId238" cstate="print">
                            <a:extLst>
                              <a:ext uri="{28A0092B-C50C-407E-A947-70E740481C1C}">
                                <a14:useLocalDpi xmlns:a14="http://schemas.microsoft.com/office/drawing/2010/main" val="0"/>
                              </a:ext>
                            </a:extLst>
                          </a:blip>
                          <a:stretch>
                            <a:fillRect/>
                          </a:stretch>
                        </pic:blipFill>
                        <pic:spPr>
                          <a:xfrm>
                            <a:off x="0" y="0"/>
                            <a:ext cx="1618228" cy="1808896"/>
                          </a:xfrm>
                          <a:prstGeom prst="rect">
                            <a:avLst/>
                          </a:prstGeom>
                        </pic:spPr>
                      </pic:pic>
                    </a:graphicData>
                  </a:graphic>
                </wp:inline>
              </w:drawing>
            </w:r>
          </w:p>
          <w:p w14:paraId="2B5A6065" w14:textId="77777777" w:rsidR="0023524D" w:rsidRPr="001E3493" w:rsidRDefault="0023524D" w:rsidP="00423400">
            <w:pPr>
              <w:spacing w:line="240" w:lineRule="auto"/>
              <w:rPr>
                <w:noProof/>
              </w:rPr>
            </w:pPr>
            <w:r w:rsidRPr="001E3493">
              <w:rPr>
                <w:noProof/>
              </w:rPr>
              <w:t>Week 1.1</w:t>
            </w:r>
          </w:p>
        </w:tc>
        <w:tc>
          <w:tcPr>
            <w:tcW w:w="1800" w:type="dxa"/>
            <w:gridSpan w:val="2"/>
          </w:tcPr>
          <w:p w14:paraId="4530D5A3" w14:textId="77777777" w:rsidR="0023524D" w:rsidRPr="001E3493" w:rsidRDefault="0023524D" w:rsidP="00423400">
            <w:pPr>
              <w:spacing w:line="240" w:lineRule="auto"/>
            </w:pPr>
            <w:r w:rsidRPr="001E3493">
              <w:rPr>
                <w:noProof/>
              </w:rPr>
              <w:drawing>
                <wp:inline distT="0" distB="0" distL="0" distR="0" wp14:anchorId="45BB2858" wp14:editId="331EF78A">
                  <wp:extent cx="1639658" cy="1813034"/>
                  <wp:effectExtent l="0" t="0" r="0" b="0"/>
                  <wp:docPr id="488" name="Picture 4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8" name="Picture 488"/>
                          <pic:cNvPicPr/>
                        </pic:nvPicPr>
                        <pic:blipFill>
                          <a:blip r:embed="rId239" cstate="print">
                            <a:extLst>
                              <a:ext uri="{28A0092B-C50C-407E-A947-70E740481C1C}">
                                <a14:useLocalDpi xmlns:a14="http://schemas.microsoft.com/office/drawing/2010/main" val="0"/>
                              </a:ext>
                            </a:extLst>
                          </a:blip>
                          <a:stretch>
                            <a:fillRect/>
                          </a:stretch>
                        </pic:blipFill>
                        <pic:spPr>
                          <a:xfrm>
                            <a:off x="0" y="0"/>
                            <a:ext cx="1653976" cy="1828866"/>
                          </a:xfrm>
                          <a:prstGeom prst="rect">
                            <a:avLst/>
                          </a:prstGeom>
                        </pic:spPr>
                      </pic:pic>
                    </a:graphicData>
                  </a:graphic>
                </wp:inline>
              </w:drawing>
            </w:r>
          </w:p>
          <w:p w14:paraId="7D80AAF9" w14:textId="77777777" w:rsidR="0023524D" w:rsidRPr="001E3493" w:rsidRDefault="0023524D" w:rsidP="00423400">
            <w:pPr>
              <w:spacing w:line="240" w:lineRule="auto"/>
            </w:pPr>
            <w:r w:rsidRPr="001E3493">
              <w:t>Week 1.2</w:t>
            </w:r>
          </w:p>
        </w:tc>
        <w:tc>
          <w:tcPr>
            <w:tcW w:w="1710" w:type="dxa"/>
            <w:gridSpan w:val="2"/>
          </w:tcPr>
          <w:p w14:paraId="4C2C0DB7" w14:textId="77777777" w:rsidR="0023524D" w:rsidRPr="001E3493" w:rsidRDefault="0023524D" w:rsidP="00423400">
            <w:pPr>
              <w:spacing w:line="240" w:lineRule="auto"/>
            </w:pPr>
            <w:r w:rsidRPr="001E3493">
              <w:rPr>
                <w:noProof/>
              </w:rPr>
              <w:drawing>
                <wp:inline distT="0" distB="0" distL="0" distR="0" wp14:anchorId="15158803" wp14:editId="067A00BF">
                  <wp:extent cx="1674814" cy="1860331"/>
                  <wp:effectExtent l="0" t="0" r="1905" b="6985"/>
                  <wp:docPr id="489" name="Picture 4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9" name="Picture 489"/>
                          <pic:cNvPicPr/>
                        </pic:nvPicPr>
                        <pic:blipFill>
                          <a:blip r:embed="rId240" cstate="print">
                            <a:extLst>
                              <a:ext uri="{28A0092B-C50C-407E-A947-70E740481C1C}">
                                <a14:useLocalDpi xmlns:a14="http://schemas.microsoft.com/office/drawing/2010/main" val="0"/>
                              </a:ext>
                            </a:extLst>
                          </a:blip>
                          <a:stretch>
                            <a:fillRect/>
                          </a:stretch>
                        </pic:blipFill>
                        <pic:spPr>
                          <a:xfrm>
                            <a:off x="0" y="0"/>
                            <a:ext cx="1707831" cy="1897005"/>
                          </a:xfrm>
                          <a:prstGeom prst="rect">
                            <a:avLst/>
                          </a:prstGeom>
                        </pic:spPr>
                      </pic:pic>
                    </a:graphicData>
                  </a:graphic>
                </wp:inline>
              </w:drawing>
            </w:r>
          </w:p>
          <w:p w14:paraId="5116F7AD" w14:textId="77777777" w:rsidR="0023524D" w:rsidRPr="001E3493" w:rsidRDefault="0023524D" w:rsidP="00423400">
            <w:pPr>
              <w:spacing w:line="240" w:lineRule="auto"/>
            </w:pPr>
            <w:r w:rsidRPr="001E3493">
              <w:t>Week 2.1</w:t>
            </w:r>
          </w:p>
        </w:tc>
        <w:tc>
          <w:tcPr>
            <w:tcW w:w="1890" w:type="dxa"/>
          </w:tcPr>
          <w:p w14:paraId="79288BA6" w14:textId="77777777" w:rsidR="0023524D" w:rsidRPr="001E3493" w:rsidRDefault="0023524D" w:rsidP="00423400">
            <w:pPr>
              <w:spacing w:line="240" w:lineRule="auto"/>
            </w:pPr>
            <w:r w:rsidRPr="001E3493">
              <w:rPr>
                <w:noProof/>
              </w:rPr>
              <w:drawing>
                <wp:inline distT="0" distB="0" distL="0" distR="0" wp14:anchorId="504FC627" wp14:editId="5E6A6089">
                  <wp:extent cx="1683808" cy="1876096"/>
                  <wp:effectExtent l="0" t="0" r="0" b="0"/>
                  <wp:docPr id="490" name="Picture 4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0" name="Picture 490"/>
                          <pic:cNvPicPr/>
                        </pic:nvPicPr>
                        <pic:blipFill>
                          <a:blip r:embed="rId241" cstate="print">
                            <a:extLst>
                              <a:ext uri="{28A0092B-C50C-407E-A947-70E740481C1C}">
                                <a14:useLocalDpi xmlns:a14="http://schemas.microsoft.com/office/drawing/2010/main" val="0"/>
                              </a:ext>
                            </a:extLst>
                          </a:blip>
                          <a:stretch>
                            <a:fillRect/>
                          </a:stretch>
                        </pic:blipFill>
                        <pic:spPr>
                          <a:xfrm>
                            <a:off x="0" y="0"/>
                            <a:ext cx="1689930" cy="1882917"/>
                          </a:xfrm>
                          <a:prstGeom prst="rect">
                            <a:avLst/>
                          </a:prstGeom>
                        </pic:spPr>
                      </pic:pic>
                    </a:graphicData>
                  </a:graphic>
                </wp:inline>
              </w:drawing>
            </w:r>
          </w:p>
          <w:p w14:paraId="23825D69" w14:textId="77777777" w:rsidR="0023524D" w:rsidRPr="001E3493" w:rsidRDefault="0023524D" w:rsidP="00423400">
            <w:pPr>
              <w:spacing w:line="240" w:lineRule="auto"/>
            </w:pPr>
            <w:r w:rsidRPr="001E3493">
              <w:t>Week 2.2</w:t>
            </w:r>
          </w:p>
        </w:tc>
      </w:tr>
      <w:tr w:rsidR="0023524D" w:rsidRPr="001E3493" w14:paraId="4B5727EF" w14:textId="77777777" w:rsidTr="00991210">
        <w:trPr>
          <w:trHeight w:val="1988"/>
        </w:trPr>
        <w:tc>
          <w:tcPr>
            <w:tcW w:w="1075" w:type="dxa"/>
            <w:vMerge/>
            <w:vAlign w:val="bottom"/>
          </w:tcPr>
          <w:p w14:paraId="3401CEE1" w14:textId="77777777" w:rsidR="0023524D" w:rsidRPr="001E3493" w:rsidRDefault="0023524D" w:rsidP="00423400">
            <w:pPr>
              <w:spacing w:line="240" w:lineRule="auto"/>
            </w:pPr>
          </w:p>
        </w:tc>
        <w:tc>
          <w:tcPr>
            <w:tcW w:w="2340" w:type="dxa"/>
            <w:gridSpan w:val="2"/>
          </w:tcPr>
          <w:p w14:paraId="446A4D5A" w14:textId="77777777" w:rsidR="0023524D" w:rsidRPr="001E3493" w:rsidRDefault="0023524D" w:rsidP="00423400">
            <w:pPr>
              <w:spacing w:line="240" w:lineRule="auto"/>
              <w:rPr>
                <w:noProof/>
              </w:rPr>
            </w:pPr>
            <w:r w:rsidRPr="001E3493">
              <w:rPr>
                <w:noProof/>
              </w:rPr>
              <w:drawing>
                <wp:inline distT="0" distB="0" distL="0" distR="0" wp14:anchorId="685B98A2" wp14:editId="7FB6EB78">
                  <wp:extent cx="1651001" cy="1828800"/>
                  <wp:effectExtent l="0" t="0" r="6350" b="0"/>
                  <wp:docPr id="491" name="Picture 4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1" name="Picture 491"/>
                          <pic:cNvPicPr/>
                        </pic:nvPicPr>
                        <pic:blipFill>
                          <a:blip r:embed="rId242">
                            <a:extLst>
                              <a:ext uri="{28A0092B-C50C-407E-A947-70E740481C1C}">
                                <a14:useLocalDpi xmlns:a14="http://schemas.microsoft.com/office/drawing/2010/main" val="0"/>
                              </a:ext>
                            </a:extLst>
                          </a:blip>
                          <a:stretch>
                            <a:fillRect/>
                          </a:stretch>
                        </pic:blipFill>
                        <pic:spPr>
                          <a:xfrm>
                            <a:off x="0" y="0"/>
                            <a:ext cx="1653635" cy="1831718"/>
                          </a:xfrm>
                          <a:prstGeom prst="rect">
                            <a:avLst/>
                          </a:prstGeom>
                        </pic:spPr>
                      </pic:pic>
                    </a:graphicData>
                  </a:graphic>
                </wp:inline>
              </w:drawing>
            </w:r>
          </w:p>
          <w:p w14:paraId="3D2657B4" w14:textId="77777777" w:rsidR="0023524D" w:rsidRPr="001E3493" w:rsidRDefault="0023524D" w:rsidP="00423400">
            <w:pPr>
              <w:spacing w:line="240" w:lineRule="auto"/>
              <w:rPr>
                <w:noProof/>
              </w:rPr>
            </w:pPr>
            <w:r w:rsidRPr="001E3493">
              <w:rPr>
                <w:noProof/>
              </w:rPr>
              <w:t>Week 3</w:t>
            </w:r>
          </w:p>
        </w:tc>
        <w:tc>
          <w:tcPr>
            <w:tcW w:w="2430" w:type="dxa"/>
            <w:gridSpan w:val="2"/>
          </w:tcPr>
          <w:p w14:paraId="02FF5E59" w14:textId="77777777" w:rsidR="0023524D" w:rsidRPr="001E3493" w:rsidRDefault="0023524D" w:rsidP="00423400">
            <w:pPr>
              <w:spacing w:line="240" w:lineRule="auto"/>
            </w:pPr>
            <w:r w:rsidRPr="001E3493">
              <w:rPr>
                <w:noProof/>
              </w:rPr>
              <w:drawing>
                <wp:inline distT="0" distB="0" distL="0" distR="0" wp14:anchorId="751866D8" wp14:editId="19AB2172">
                  <wp:extent cx="1677876" cy="1860331"/>
                  <wp:effectExtent l="0" t="0" r="0" b="6985"/>
                  <wp:docPr id="492" name="Picture 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2" name="Picture 492"/>
                          <pic:cNvPicPr/>
                        </pic:nvPicPr>
                        <pic:blipFill>
                          <a:blip r:embed="rId243" cstate="print">
                            <a:extLst>
                              <a:ext uri="{28A0092B-C50C-407E-A947-70E740481C1C}">
                                <a14:useLocalDpi xmlns:a14="http://schemas.microsoft.com/office/drawing/2010/main" val="0"/>
                              </a:ext>
                            </a:extLst>
                          </a:blip>
                          <a:stretch>
                            <a:fillRect/>
                          </a:stretch>
                        </pic:blipFill>
                        <pic:spPr>
                          <a:xfrm>
                            <a:off x="0" y="0"/>
                            <a:ext cx="1681701" cy="1864572"/>
                          </a:xfrm>
                          <a:prstGeom prst="rect">
                            <a:avLst/>
                          </a:prstGeom>
                        </pic:spPr>
                      </pic:pic>
                    </a:graphicData>
                  </a:graphic>
                </wp:inline>
              </w:drawing>
            </w:r>
          </w:p>
          <w:p w14:paraId="19D33A86" w14:textId="77777777" w:rsidR="0023524D" w:rsidRPr="001E3493" w:rsidRDefault="0023524D" w:rsidP="00423400">
            <w:pPr>
              <w:spacing w:line="240" w:lineRule="auto"/>
            </w:pPr>
            <w:r w:rsidRPr="001E3493">
              <w:t>Week 4</w:t>
            </w:r>
          </w:p>
        </w:tc>
        <w:tc>
          <w:tcPr>
            <w:tcW w:w="2340" w:type="dxa"/>
            <w:gridSpan w:val="2"/>
          </w:tcPr>
          <w:p w14:paraId="5778F761" w14:textId="77777777" w:rsidR="0023524D" w:rsidRPr="001E3493" w:rsidRDefault="0023524D" w:rsidP="00423400">
            <w:pPr>
              <w:spacing w:line="240" w:lineRule="auto"/>
            </w:pPr>
            <w:r w:rsidRPr="001E3493">
              <w:rPr>
                <w:noProof/>
              </w:rPr>
              <w:drawing>
                <wp:inline distT="0" distB="0" distL="0" distR="0" wp14:anchorId="430EDF9D" wp14:editId="444F37FE">
                  <wp:extent cx="2438399" cy="1828800"/>
                  <wp:effectExtent l="0" t="0" r="635" b="0"/>
                  <wp:docPr id="493" name="Picture 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3" name="Picture 493"/>
                          <pic:cNvPicPr/>
                        </pic:nvPicPr>
                        <pic:blipFill>
                          <a:blip r:embed="rId244" cstate="print">
                            <a:extLst>
                              <a:ext uri="{28A0092B-C50C-407E-A947-70E740481C1C}">
                                <a14:useLocalDpi xmlns:a14="http://schemas.microsoft.com/office/drawing/2010/main" val="0"/>
                              </a:ext>
                            </a:extLst>
                          </a:blip>
                          <a:stretch>
                            <a:fillRect/>
                          </a:stretch>
                        </pic:blipFill>
                        <pic:spPr>
                          <a:xfrm>
                            <a:off x="0" y="0"/>
                            <a:ext cx="2445047" cy="1833786"/>
                          </a:xfrm>
                          <a:prstGeom prst="rect">
                            <a:avLst/>
                          </a:prstGeom>
                        </pic:spPr>
                      </pic:pic>
                    </a:graphicData>
                  </a:graphic>
                </wp:inline>
              </w:drawing>
            </w:r>
          </w:p>
          <w:p w14:paraId="56B726C5" w14:textId="77777777" w:rsidR="0023524D" w:rsidRPr="001E3493" w:rsidRDefault="0023524D" w:rsidP="00423400">
            <w:pPr>
              <w:spacing w:line="240" w:lineRule="auto"/>
            </w:pPr>
            <w:r w:rsidRPr="001E3493">
              <w:t>Week 6</w:t>
            </w:r>
          </w:p>
        </w:tc>
      </w:tr>
      <w:tr w:rsidR="0023524D" w:rsidRPr="001E3493" w14:paraId="3B1EF57B" w14:textId="77777777" w:rsidTr="006377DA">
        <w:trPr>
          <w:trHeight w:val="2372"/>
        </w:trPr>
        <w:tc>
          <w:tcPr>
            <w:tcW w:w="1075" w:type="dxa"/>
            <w:vMerge/>
            <w:vAlign w:val="bottom"/>
          </w:tcPr>
          <w:p w14:paraId="69A3E9E4" w14:textId="77777777" w:rsidR="0023524D" w:rsidRPr="001E3493" w:rsidRDefault="0023524D" w:rsidP="00423400">
            <w:pPr>
              <w:spacing w:line="240" w:lineRule="auto"/>
            </w:pPr>
          </w:p>
        </w:tc>
        <w:tc>
          <w:tcPr>
            <w:tcW w:w="2340" w:type="dxa"/>
            <w:gridSpan w:val="2"/>
          </w:tcPr>
          <w:p w14:paraId="5050C983" w14:textId="77777777" w:rsidR="0023524D" w:rsidRPr="001E3493" w:rsidRDefault="0023524D" w:rsidP="00423400">
            <w:pPr>
              <w:spacing w:line="240" w:lineRule="auto"/>
              <w:rPr>
                <w:noProof/>
              </w:rPr>
            </w:pPr>
            <w:r w:rsidRPr="001E3493">
              <w:rPr>
                <w:noProof/>
              </w:rPr>
              <w:drawing>
                <wp:inline distT="0" distB="0" distL="0" distR="0" wp14:anchorId="5DCA9301" wp14:editId="155518AC">
                  <wp:extent cx="2017987" cy="1513490"/>
                  <wp:effectExtent l="0" t="0" r="1905" b="0"/>
                  <wp:docPr id="494" name="Picture 4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4" name="Picture 494"/>
                          <pic:cNvPicPr/>
                        </pic:nvPicPr>
                        <pic:blipFill>
                          <a:blip r:embed="rId245" cstate="print">
                            <a:extLst>
                              <a:ext uri="{28A0092B-C50C-407E-A947-70E740481C1C}">
                                <a14:useLocalDpi xmlns:a14="http://schemas.microsoft.com/office/drawing/2010/main" val="0"/>
                              </a:ext>
                            </a:extLst>
                          </a:blip>
                          <a:stretch>
                            <a:fillRect/>
                          </a:stretch>
                        </pic:blipFill>
                        <pic:spPr>
                          <a:xfrm>
                            <a:off x="0" y="0"/>
                            <a:ext cx="2030492" cy="1522868"/>
                          </a:xfrm>
                          <a:prstGeom prst="rect">
                            <a:avLst/>
                          </a:prstGeom>
                        </pic:spPr>
                      </pic:pic>
                    </a:graphicData>
                  </a:graphic>
                </wp:inline>
              </w:drawing>
            </w:r>
          </w:p>
          <w:p w14:paraId="464F7FD4" w14:textId="77777777" w:rsidR="0023524D" w:rsidRPr="001E3493" w:rsidRDefault="0023524D" w:rsidP="00423400">
            <w:pPr>
              <w:spacing w:line="240" w:lineRule="auto"/>
              <w:rPr>
                <w:noProof/>
              </w:rPr>
            </w:pPr>
            <w:r w:rsidRPr="001E3493">
              <w:rPr>
                <w:noProof/>
              </w:rPr>
              <w:t>Week 8</w:t>
            </w:r>
          </w:p>
        </w:tc>
        <w:tc>
          <w:tcPr>
            <w:tcW w:w="2430" w:type="dxa"/>
            <w:gridSpan w:val="2"/>
          </w:tcPr>
          <w:p w14:paraId="72E7CEAA" w14:textId="77777777" w:rsidR="0023524D" w:rsidRPr="001E3493" w:rsidRDefault="0023524D" w:rsidP="00423400">
            <w:pPr>
              <w:spacing w:line="240" w:lineRule="auto"/>
            </w:pPr>
            <w:r w:rsidRPr="001E3493">
              <w:rPr>
                <w:noProof/>
              </w:rPr>
              <w:drawing>
                <wp:inline distT="0" distB="0" distL="0" distR="0" wp14:anchorId="4086B7D7" wp14:editId="63047103">
                  <wp:extent cx="2017609" cy="1513205"/>
                  <wp:effectExtent l="0" t="0" r="1905" b="0"/>
                  <wp:docPr id="495" name="Picture 4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5" name="Picture 495"/>
                          <pic:cNvPicPr/>
                        </pic:nvPicPr>
                        <pic:blipFill>
                          <a:blip r:embed="rId246" cstate="print">
                            <a:extLst>
                              <a:ext uri="{28A0092B-C50C-407E-A947-70E740481C1C}">
                                <a14:useLocalDpi xmlns:a14="http://schemas.microsoft.com/office/drawing/2010/main" val="0"/>
                              </a:ext>
                            </a:extLst>
                          </a:blip>
                          <a:stretch>
                            <a:fillRect/>
                          </a:stretch>
                        </pic:blipFill>
                        <pic:spPr>
                          <a:xfrm>
                            <a:off x="0" y="0"/>
                            <a:ext cx="2030988" cy="1523240"/>
                          </a:xfrm>
                          <a:prstGeom prst="rect">
                            <a:avLst/>
                          </a:prstGeom>
                        </pic:spPr>
                      </pic:pic>
                    </a:graphicData>
                  </a:graphic>
                </wp:inline>
              </w:drawing>
            </w:r>
          </w:p>
          <w:p w14:paraId="41F04A1E" w14:textId="77777777" w:rsidR="0023524D" w:rsidRPr="001E3493" w:rsidRDefault="0023524D" w:rsidP="00423400">
            <w:pPr>
              <w:spacing w:line="240" w:lineRule="auto"/>
            </w:pPr>
            <w:r w:rsidRPr="001E3493">
              <w:t>Week 10</w:t>
            </w:r>
          </w:p>
        </w:tc>
        <w:tc>
          <w:tcPr>
            <w:tcW w:w="2340" w:type="dxa"/>
            <w:gridSpan w:val="2"/>
          </w:tcPr>
          <w:p w14:paraId="3A582C34" w14:textId="77777777" w:rsidR="0023524D" w:rsidRPr="001E3493" w:rsidRDefault="0023524D" w:rsidP="00423400">
            <w:pPr>
              <w:spacing w:line="240" w:lineRule="auto"/>
            </w:pPr>
            <w:r w:rsidRPr="001E3493">
              <w:rPr>
                <w:noProof/>
              </w:rPr>
              <w:drawing>
                <wp:inline distT="0" distB="0" distL="0" distR="0" wp14:anchorId="54F97A70" wp14:editId="4CB5FF65">
                  <wp:extent cx="2039008" cy="1529256"/>
                  <wp:effectExtent l="0" t="0" r="0" b="0"/>
                  <wp:docPr id="496" name="Picture 4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6" name="Picture 496"/>
                          <pic:cNvPicPr/>
                        </pic:nvPicPr>
                        <pic:blipFill>
                          <a:blip r:embed="rId247" cstate="print">
                            <a:extLst>
                              <a:ext uri="{28A0092B-C50C-407E-A947-70E740481C1C}">
                                <a14:useLocalDpi xmlns:a14="http://schemas.microsoft.com/office/drawing/2010/main" val="0"/>
                              </a:ext>
                            </a:extLst>
                          </a:blip>
                          <a:stretch>
                            <a:fillRect/>
                          </a:stretch>
                        </pic:blipFill>
                        <pic:spPr>
                          <a:xfrm>
                            <a:off x="0" y="0"/>
                            <a:ext cx="2044810" cy="1533608"/>
                          </a:xfrm>
                          <a:prstGeom prst="rect">
                            <a:avLst/>
                          </a:prstGeom>
                        </pic:spPr>
                      </pic:pic>
                    </a:graphicData>
                  </a:graphic>
                </wp:inline>
              </w:drawing>
            </w:r>
          </w:p>
          <w:p w14:paraId="63A48F6B" w14:textId="77777777" w:rsidR="0023524D" w:rsidRPr="001E3493" w:rsidRDefault="0023524D" w:rsidP="00423400">
            <w:pPr>
              <w:spacing w:line="240" w:lineRule="auto"/>
            </w:pPr>
            <w:r w:rsidRPr="001E3493">
              <w:t>Week 12</w:t>
            </w:r>
          </w:p>
        </w:tc>
      </w:tr>
    </w:tbl>
    <w:p w14:paraId="5502294E" w14:textId="77777777" w:rsidR="00363632" w:rsidRDefault="00363632"/>
    <w:p w14:paraId="06AFF4AB" w14:textId="77777777" w:rsidR="00363632" w:rsidRDefault="00363632"/>
    <w:p w14:paraId="5C0B55FC" w14:textId="77777777" w:rsidR="00363632" w:rsidRDefault="00363632"/>
    <w:p w14:paraId="0FFFF048" w14:textId="77777777" w:rsidR="00363632" w:rsidRDefault="00363632"/>
    <w:p w14:paraId="06D72991" w14:textId="5BDA9F4B" w:rsidR="00363632" w:rsidRDefault="00363632">
      <w:r>
        <w:lastRenderedPageBreak/>
        <w:t>Table 33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1075"/>
        <w:gridCol w:w="1710"/>
        <w:gridCol w:w="630"/>
        <w:gridCol w:w="1170"/>
        <w:gridCol w:w="1260"/>
        <w:gridCol w:w="450"/>
        <w:gridCol w:w="1890"/>
      </w:tblGrid>
      <w:tr w:rsidR="0023524D" w:rsidRPr="001E3493" w14:paraId="3C6D681E" w14:textId="77777777" w:rsidTr="00E67EB8">
        <w:trPr>
          <w:trHeight w:val="1790"/>
        </w:trPr>
        <w:tc>
          <w:tcPr>
            <w:tcW w:w="1075" w:type="dxa"/>
            <w:vMerge w:val="restart"/>
            <w:textDirection w:val="btLr"/>
            <w:vAlign w:val="center"/>
          </w:tcPr>
          <w:p w14:paraId="2DBC41F5" w14:textId="77777777" w:rsidR="0023524D" w:rsidRPr="001E3493" w:rsidRDefault="0023524D" w:rsidP="00423400">
            <w:pPr>
              <w:spacing w:line="240" w:lineRule="auto"/>
              <w:ind w:left="113" w:right="113"/>
              <w:jc w:val="center"/>
              <w:rPr>
                <w:b/>
                <w:bCs/>
              </w:rPr>
            </w:pPr>
            <w:r w:rsidRPr="001E3493">
              <w:rPr>
                <w:b/>
                <w:bCs/>
              </w:rPr>
              <w:t>G24003</w:t>
            </w:r>
          </w:p>
        </w:tc>
        <w:tc>
          <w:tcPr>
            <w:tcW w:w="1710" w:type="dxa"/>
          </w:tcPr>
          <w:p w14:paraId="2A3B186A" w14:textId="77777777" w:rsidR="0023524D" w:rsidRPr="001E3493" w:rsidRDefault="0023524D" w:rsidP="00423400">
            <w:pPr>
              <w:spacing w:line="240" w:lineRule="auto"/>
              <w:rPr>
                <w:noProof/>
              </w:rPr>
            </w:pPr>
            <w:r w:rsidRPr="001E3493">
              <w:rPr>
                <w:noProof/>
              </w:rPr>
              <w:drawing>
                <wp:inline distT="0" distB="0" distL="0" distR="0" wp14:anchorId="4682209F" wp14:editId="7DE8E604">
                  <wp:extent cx="1383574" cy="1535430"/>
                  <wp:effectExtent l="0" t="0" r="1270" b="1270"/>
                  <wp:docPr id="497" name="Picture 4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7" name="Picture 497"/>
                          <pic:cNvPicPr/>
                        </pic:nvPicPr>
                        <pic:blipFill>
                          <a:blip r:embed="rId248" cstate="print">
                            <a:extLst>
                              <a:ext uri="{28A0092B-C50C-407E-A947-70E740481C1C}">
                                <a14:useLocalDpi xmlns:a14="http://schemas.microsoft.com/office/drawing/2010/main" val="0"/>
                              </a:ext>
                            </a:extLst>
                          </a:blip>
                          <a:stretch>
                            <a:fillRect/>
                          </a:stretch>
                        </pic:blipFill>
                        <pic:spPr>
                          <a:xfrm>
                            <a:off x="0" y="0"/>
                            <a:ext cx="1396035" cy="1549259"/>
                          </a:xfrm>
                          <a:prstGeom prst="rect">
                            <a:avLst/>
                          </a:prstGeom>
                        </pic:spPr>
                      </pic:pic>
                    </a:graphicData>
                  </a:graphic>
                </wp:inline>
              </w:drawing>
            </w:r>
          </w:p>
          <w:p w14:paraId="38246E21" w14:textId="77777777" w:rsidR="0023524D" w:rsidRPr="001E3493" w:rsidRDefault="0023524D" w:rsidP="00423400">
            <w:pPr>
              <w:spacing w:line="240" w:lineRule="auto"/>
              <w:rPr>
                <w:noProof/>
              </w:rPr>
            </w:pPr>
            <w:r w:rsidRPr="001E3493">
              <w:rPr>
                <w:noProof/>
              </w:rPr>
              <w:t>Week 1.1</w:t>
            </w:r>
          </w:p>
        </w:tc>
        <w:tc>
          <w:tcPr>
            <w:tcW w:w="1800" w:type="dxa"/>
            <w:gridSpan w:val="2"/>
          </w:tcPr>
          <w:p w14:paraId="68A1B6BC" w14:textId="77777777" w:rsidR="0023524D" w:rsidRPr="001E3493" w:rsidRDefault="0023524D" w:rsidP="00423400">
            <w:pPr>
              <w:spacing w:line="240" w:lineRule="auto"/>
            </w:pPr>
            <w:r w:rsidRPr="001E3493">
              <w:rPr>
                <w:noProof/>
              </w:rPr>
              <w:drawing>
                <wp:inline distT="0" distB="0" distL="0" distR="0" wp14:anchorId="3818084D" wp14:editId="1C21C1A5">
                  <wp:extent cx="1399134" cy="1551305"/>
                  <wp:effectExtent l="0" t="0" r="0" b="0"/>
                  <wp:docPr id="498" name="Picture 4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8" name="Picture 498"/>
                          <pic:cNvPicPr/>
                        </pic:nvPicPr>
                        <pic:blipFill>
                          <a:blip r:embed="rId249" cstate="print">
                            <a:extLst>
                              <a:ext uri="{28A0092B-C50C-407E-A947-70E740481C1C}">
                                <a14:useLocalDpi xmlns:a14="http://schemas.microsoft.com/office/drawing/2010/main" val="0"/>
                              </a:ext>
                            </a:extLst>
                          </a:blip>
                          <a:stretch>
                            <a:fillRect/>
                          </a:stretch>
                        </pic:blipFill>
                        <pic:spPr>
                          <a:xfrm>
                            <a:off x="0" y="0"/>
                            <a:ext cx="1412668" cy="1566311"/>
                          </a:xfrm>
                          <a:prstGeom prst="rect">
                            <a:avLst/>
                          </a:prstGeom>
                        </pic:spPr>
                      </pic:pic>
                    </a:graphicData>
                  </a:graphic>
                </wp:inline>
              </w:drawing>
            </w:r>
          </w:p>
          <w:p w14:paraId="1EEC46D4" w14:textId="77777777" w:rsidR="0023524D" w:rsidRPr="001E3493" w:rsidRDefault="0023524D" w:rsidP="00423400">
            <w:pPr>
              <w:spacing w:line="240" w:lineRule="auto"/>
            </w:pPr>
            <w:r w:rsidRPr="001E3493">
              <w:rPr>
                <w:noProof/>
              </w:rPr>
              <w:t>Week 1.2</w:t>
            </w:r>
          </w:p>
        </w:tc>
        <w:tc>
          <w:tcPr>
            <w:tcW w:w="1710" w:type="dxa"/>
            <w:gridSpan w:val="2"/>
          </w:tcPr>
          <w:p w14:paraId="69660882" w14:textId="77777777" w:rsidR="0023524D" w:rsidRPr="001E3493" w:rsidRDefault="0023524D" w:rsidP="00423400">
            <w:pPr>
              <w:spacing w:line="240" w:lineRule="auto"/>
            </w:pPr>
            <w:r w:rsidRPr="001E3493">
              <w:rPr>
                <w:noProof/>
              </w:rPr>
              <w:drawing>
                <wp:inline distT="0" distB="0" distL="0" distR="0" wp14:anchorId="50B450ED" wp14:editId="4F2B5CE4">
                  <wp:extent cx="1366123" cy="1551461"/>
                  <wp:effectExtent l="0" t="0" r="5715" b="0"/>
                  <wp:docPr id="499" name="Picture 4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9" name="Picture 499"/>
                          <pic:cNvPicPr/>
                        </pic:nvPicPr>
                        <pic:blipFill>
                          <a:blip r:embed="rId250" cstate="print">
                            <a:extLst>
                              <a:ext uri="{28A0092B-C50C-407E-A947-70E740481C1C}">
                                <a14:useLocalDpi xmlns:a14="http://schemas.microsoft.com/office/drawing/2010/main" val="0"/>
                              </a:ext>
                            </a:extLst>
                          </a:blip>
                          <a:stretch>
                            <a:fillRect/>
                          </a:stretch>
                        </pic:blipFill>
                        <pic:spPr>
                          <a:xfrm>
                            <a:off x="0" y="0"/>
                            <a:ext cx="1379227" cy="1566343"/>
                          </a:xfrm>
                          <a:prstGeom prst="rect">
                            <a:avLst/>
                          </a:prstGeom>
                        </pic:spPr>
                      </pic:pic>
                    </a:graphicData>
                  </a:graphic>
                </wp:inline>
              </w:drawing>
            </w:r>
            <w:r w:rsidRPr="001E3493">
              <w:br/>
            </w:r>
            <w:r w:rsidRPr="001E3493">
              <w:rPr>
                <w:noProof/>
              </w:rPr>
              <w:t xml:space="preserve"> Week 2.1</w:t>
            </w:r>
          </w:p>
        </w:tc>
        <w:tc>
          <w:tcPr>
            <w:tcW w:w="1890" w:type="dxa"/>
          </w:tcPr>
          <w:p w14:paraId="0A6146BC" w14:textId="77777777" w:rsidR="0023524D" w:rsidRPr="001E3493" w:rsidRDefault="0023524D" w:rsidP="00423400">
            <w:pPr>
              <w:spacing w:line="240" w:lineRule="auto"/>
            </w:pPr>
            <w:r w:rsidRPr="001E3493">
              <w:rPr>
                <w:noProof/>
              </w:rPr>
              <w:drawing>
                <wp:inline distT="0" distB="0" distL="0" distR="0" wp14:anchorId="57361638" wp14:editId="50FF4878">
                  <wp:extent cx="1368876" cy="1535522"/>
                  <wp:effectExtent l="0" t="0" r="3175" b="7620"/>
                  <wp:docPr id="500" name="Picture 5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0" name="Picture 500"/>
                          <pic:cNvPicPr/>
                        </pic:nvPicPr>
                        <pic:blipFill>
                          <a:blip r:embed="rId251" cstate="print">
                            <a:extLst>
                              <a:ext uri="{28A0092B-C50C-407E-A947-70E740481C1C}">
                                <a14:useLocalDpi xmlns:a14="http://schemas.microsoft.com/office/drawing/2010/main" val="0"/>
                              </a:ext>
                            </a:extLst>
                          </a:blip>
                          <a:stretch>
                            <a:fillRect/>
                          </a:stretch>
                        </pic:blipFill>
                        <pic:spPr>
                          <a:xfrm>
                            <a:off x="0" y="0"/>
                            <a:ext cx="1368876" cy="1535522"/>
                          </a:xfrm>
                          <a:prstGeom prst="rect">
                            <a:avLst/>
                          </a:prstGeom>
                        </pic:spPr>
                      </pic:pic>
                    </a:graphicData>
                  </a:graphic>
                </wp:inline>
              </w:drawing>
            </w:r>
          </w:p>
          <w:p w14:paraId="50E3562A" w14:textId="77777777" w:rsidR="0023524D" w:rsidRPr="001E3493" w:rsidRDefault="0023524D" w:rsidP="00423400">
            <w:pPr>
              <w:spacing w:line="240" w:lineRule="auto"/>
            </w:pPr>
            <w:r w:rsidRPr="001E3493">
              <w:rPr>
                <w:noProof/>
              </w:rPr>
              <w:t>Week 2.2</w:t>
            </w:r>
          </w:p>
        </w:tc>
      </w:tr>
      <w:tr w:rsidR="0023524D" w:rsidRPr="001E3493" w14:paraId="03BABD7F" w14:textId="77777777" w:rsidTr="00E67EB8">
        <w:trPr>
          <w:trHeight w:val="1952"/>
        </w:trPr>
        <w:tc>
          <w:tcPr>
            <w:tcW w:w="1075" w:type="dxa"/>
            <w:vMerge/>
            <w:textDirection w:val="btLr"/>
            <w:vAlign w:val="center"/>
          </w:tcPr>
          <w:p w14:paraId="4C401F17" w14:textId="77777777" w:rsidR="0023524D" w:rsidRPr="001E3493" w:rsidRDefault="0023524D" w:rsidP="00423400">
            <w:pPr>
              <w:spacing w:line="240" w:lineRule="auto"/>
              <w:ind w:left="113" w:right="113"/>
              <w:jc w:val="center"/>
              <w:rPr>
                <w:b/>
                <w:bCs/>
              </w:rPr>
            </w:pPr>
          </w:p>
        </w:tc>
        <w:tc>
          <w:tcPr>
            <w:tcW w:w="2340" w:type="dxa"/>
            <w:gridSpan w:val="2"/>
          </w:tcPr>
          <w:p w14:paraId="52F5872D" w14:textId="77777777" w:rsidR="0023524D" w:rsidRPr="001E3493" w:rsidRDefault="0023524D" w:rsidP="00423400">
            <w:pPr>
              <w:spacing w:line="240" w:lineRule="auto"/>
              <w:rPr>
                <w:noProof/>
              </w:rPr>
            </w:pPr>
            <w:r w:rsidRPr="001E3493">
              <w:rPr>
                <w:noProof/>
              </w:rPr>
              <w:drawing>
                <wp:inline distT="0" distB="0" distL="0" distR="0" wp14:anchorId="6C8C1389" wp14:editId="54D656D8">
                  <wp:extent cx="1359827" cy="1505731"/>
                  <wp:effectExtent l="0" t="0" r="0" b="0"/>
                  <wp:docPr id="501" name="Picture 5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1" name="Picture 501"/>
                          <pic:cNvPicPr/>
                        </pic:nvPicPr>
                        <pic:blipFill>
                          <a:blip r:embed="rId252" cstate="print">
                            <a:extLst>
                              <a:ext uri="{28A0092B-C50C-407E-A947-70E740481C1C}">
                                <a14:useLocalDpi xmlns:a14="http://schemas.microsoft.com/office/drawing/2010/main" val="0"/>
                              </a:ext>
                            </a:extLst>
                          </a:blip>
                          <a:stretch>
                            <a:fillRect/>
                          </a:stretch>
                        </pic:blipFill>
                        <pic:spPr>
                          <a:xfrm>
                            <a:off x="0" y="0"/>
                            <a:ext cx="1359827" cy="1505731"/>
                          </a:xfrm>
                          <a:prstGeom prst="rect">
                            <a:avLst/>
                          </a:prstGeom>
                        </pic:spPr>
                      </pic:pic>
                    </a:graphicData>
                  </a:graphic>
                </wp:inline>
              </w:drawing>
            </w:r>
          </w:p>
          <w:p w14:paraId="304FB0AD" w14:textId="77777777" w:rsidR="0023524D" w:rsidRPr="001E3493" w:rsidRDefault="0023524D" w:rsidP="00423400">
            <w:pPr>
              <w:spacing w:line="240" w:lineRule="auto"/>
              <w:rPr>
                <w:noProof/>
              </w:rPr>
            </w:pPr>
            <w:r w:rsidRPr="001E3493">
              <w:rPr>
                <w:noProof/>
              </w:rPr>
              <w:t>Week 3</w:t>
            </w:r>
          </w:p>
        </w:tc>
        <w:tc>
          <w:tcPr>
            <w:tcW w:w="2430" w:type="dxa"/>
            <w:gridSpan w:val="2"/>
          </w:tcPr>
          <w:p w14:paraId="7C39A2D4" w14:textId="77777777" w:rsidR="0023524D" w:rsidRPr="001E3493" w:rsidRDefault="0023524D" w:rsidP="00423400">
            <w:pPr>
              <w:spacing w:line="240" w:lineRule="auto"/>
            </w:pPr>
            <w:r w:rsidRPr="001E3493">
              <w:rPr>
                <w:noProof/>
              </w:rPr>
              <w:drawing>
                <wp:inline distT="0" distB="0" distL="0" distR="0" wp14:anchorId="3DCE81D9" wp14:editId="36583275">
                  <wp:extent cx="1346324" cy="1522313"/>
                  <wp:effectExtent l="0" t="0" r="6350" b="1905"/>
                  <wp:docPr id="502" name="Picture 5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2" name="Picture 502"/>
                          <pic:cNvPicPr/>
                        </pic:nvPicPr>
                        <pic:blipFill>
                          <a:blip r:embed="rId253" cstate="print">
                            <a:extLst>
                              <a:ext uri="{28A0092B-C50C-407E-A947-70E740481C1C}">
                                <a14:useLocalDpi xmlns:a14="http://schemas.microsoft.com/office/drawing/2010/main" val="0"/>
                              </a:ext>
                            </a:extLst>
                          </a:blip>
                          <a:stretch>
                            <a:fillRect/>
                          </a:stretch>
                        </pic:blipFill>
                        <pic:spPr>
                          <a:xfrm>
                            <a:off x="0" y="0"/>
                            <a:ext cx="1346324" cy="1522313"/>
                          </a:xfrm>
                          <a:prstGeom prst="rect">
                            <a:avLst/>
                          </a:prstGeom>
                        </pic:spPr>
                      </pic:pic>
                    </a:graphicData>
                  </a:graphic>
                </wp:inline>
              </w:drawing>
            </w:r>
          </w:p>
          <w:p w14:paraId="4A2891E1" w14:textId="77777777" w:rsidR="0023524D" w:rsidRPr="001E3493" w:rsidRDefault="0023524D" w:rsidP="00423400">
            <w:pPr>
              <w:spacing w:line="240" w:lineRule="auto"/>
            </w:pPr>
            <w:r w:rsidRPr="001E3493">
              <w:t>Week 4</w:t>
            </w:r>
          </w:p>
        </w:tc>
        <w:tc>
          <w:tcPr>
            <w:tcW w:w="2340" w:type="dxa"/>
            <w:gridSpan w:val="2"/>
          </w:tcPr>
          <w:p w14:paraId="1171501D" w14:textId="77777777" w:rsidR="0023524D" w:rsidRPr="001E3493" w:rsidRDefault="0023524D" w:rsidP="00423400">
            <w:pPr>
              <w:spacing w:line="240" w:lineRule="auto"/>
            </w:pPr>
            <w:r w:rsidRPr="001E3493">
              <w:rPr>
                <w:noProof/>
              </w:rPr>
              <w:drawing>
                <wp:inline distT="0" distB="0" distL="0" distR="0" wp14:anchorId="70947710" wp14:editId="6EB1E747">
                  <wp:extent cx="1834605" cy="1375954"/>
                  <wp:effectExtent l="0" t="0" r="0" b="0"/>
                  <wp:docPr id="503" name="Picture 5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3" name="Picture 503"/>
                          <pic:cNvPicPr/>
                        </pic:nvPicPr>
                        <pic:blipFill>
                          <a:blip r:embed="rId254" cstate="print">
                            <a:extLst>
                              <a:ext uri="{28A0092B-C50C-407E-A947-70E740481C1C}">
                                <a14:useLocalDpi xmlns:a14="http://schemas.microsoft.com/office/drawing/2010/main" val="0"/>
                              </a:ext>
                            </a:extLst>
                          </a:blip>
                          <a:stretch>
                            <a:fillRect/>
                          </a:stretch>
                        </pic:blipFill>
                        <pic:spPr>
                          <a:xfrm>
                            <a:off x="0" y="0"/>
                            <a:ext cx="1859404" cy="1394553"/>
                          </a:xfrm>
                          <a:prstGeom prst="rect">
                            <a:avLst/>
                          </a:prstGeom>
                        </pic:spPr>
                      </pic:pic>
                    </a:graphicData>
                  </a:graphic>
                </wp:inline>
              </w:drawing>
            </w:r>
          </w:p>
          <w:p w14:paraId="431B272D" w14:textId="77777777" w:rsidR="0023524D" w:rsidRPr="001E3493" w:rsidRDefault="0023524D" w:rsidP="00423400">
            <w:pPr>
              <w:spacing w:line="240" w:lineRule="auto"/>
            </w:pPr>
            <w:r w:rsidRPr="001E3493">
              <w:t>Week6</w:t>
            </w:r>
          </w:p>
        </w:tc>
      </w:tr>
      <w:tr w:rsidR="0023524D" w:rsidRPr="001E3493" w14:paraId="4E981D2E" w14:textId="77777777" w:rsidTr="00E67EB8">
        <w:trPr>
          <w:trHeight w:val="1952"/>
        </w:trPr>
        <w:tc>
          <w:tcPr>
            <w:tcW w:w="1075" w:type="dxa"/>
            <w:vMerge/>
            <w:textDirection w:val="btLr"/>
            <w:vAlign w:val="center"/>
          </w:tcPr>
          <w:p w14:paraId="2E0463F1" w14:textId="77777777" w:rsidR="0023524D" w:rsidRPr="001E3493" w:rsidRDefault="0023524D" w:rsidP="00423400">
            <w:pPr>
              <w:spacing w:line="240" w:lineRule="auto"/>
              <w:ind w:left="113" w:right="113"/>
              <w:jc w:val="center"/>
              <w:rPr>
                <w:b/>
                <w:bCs/>
              </w:rPr>
            </w:pPr>
          </w:p>
        </w:tc>
        <w:tc>
          <w:tcPr>
            <w:tcW w:w="2340" w:type="dxa"/>
            <w:gridSpan w:val="2"/>
          </w:tcPr>
          <w:p w14:paraId="797ACDDE" w14:textId="77777777" w:rsidR="0023524D" w:rsidRPr="001E3493" w:rsidRDefault="0023524D" w:rsidP="00423400">
            <w:pPr>
              <w:spacing w:line="240" w:lineRule="auto"/>
              <w:rPr>
                <w:noProof/>
              </w:rPr>
            </w:pPr>
            <w:r w:rsidRPr="001E3493">
              <w:rPr>
                <w:noProof/>
              </w:rPr>
              <w:drawing>
                <wp:inline distT="0" distB="0" distL="0" distR="0" wp14:anchorId="7D9E3D2A" wp14:editId="3A9D7F7A">
                  <wp:extent cx="1412272" cy="1059204"/>
                  <wp:effectExtent l="0" t="0" r="0" b="7620"/>
                  <wp:docPr id="504" name="Picture 5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4" name="Picture 504"/>
                          <pic:cNvPicPr/>
                        </pic:nvPicPr>
                        <pic:blipFill>
                          <a:blip r:embed="rId255" cstate="print">
                            <a:extLst>
                              <a:ext uri="{28A0092B-C50C-407E-A947-70E740481C1C}">
                                <a14:useLocalDpi xmlns:a14="http://schemas.microsoft.com/office/drawing/2010/main" val="0"/>
                              </a:ext>
                            </a:extLst>
                          </a:blip>
                          <a:stretch>
                            <a:fillRect/>
                          </a:stretch>
                        </pic:blipFill>
                        <pic:spPr>
                          <a:xfrm>
                            <a:off x="0" y="0"/>
                            <a:ext cx="1412272" cy="1059204"/>
                          </a:xfrm>
                          <a:prstGeom prst="rect">
                            <a:avLst/>
                          </a:prstGeom>
                        </pic:spPr>
                      </pic:pic>
                    </a:graphicData>
                  </a:graphic>
                </wp:inline>
              </w:drawing>
            </w:r>
          </w:p>
          <w:p w14:paraId="7738BC20" w14:textId="77777777" w:rsidR="0023524D" w:rsidRPr="001E3493" w:rsidRDefault="0023524D" w:rsidP="00423400">
            <w:pPr>
              <w:spacing w:line="240" w:lineRule="auto"/>
              <w:rPr>
                <w:noProof/>
              </w:rPr>
            </w:pPr>
            <w:r w:rsidRPr="001E3493">
              <w:rPr>
                <w:noProof/>
              </w:rPr>
              <w:t>Week 8</w:t>
            </w:r>
          </w:p>
        </w:tc>
        <w:tc>
          <w:tcPr>
            <w:tcW w:w="2430" w:type="dxa"/>
            <w:gridSpan w:val="2"/>
          </w:tcPr>
          <w:p w14:paraId="569608D7" w14:textId="77777777" w:rsidR="0023524D" w:rsidRPr="001E3493" w:rsidRDefault="0023524D" w:rsidP="00423400">
            <w:pPr>
              <w:spacing w:line="240" w:lineRule="auto"/>
            </w:pPr>
            <w:r w:rsidRPr="001E3493">
              <w:rPr>
                <w:noProof/>
              </w:rPr>
              <w:drawing>
                <wp:inline distT="0" distB="0" distL="0" distR="0" wp14:anchorId="473031AE" wp14:editId="1EEEA932">
                  <wp:extent cx="1405890" cy="1054417"/>
                  <wp:effectExtent l="0" t="0" r="3810" b="0"/>
                  <wp:docPr id="505" name="Picture 5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5" name="Picture 505"/>
                          <pic:cNvPicPr/>
                        </pic:nvPicPr>
                        <pic:blipFill>
                          <a:blip r:embed="rId256" cstate="print">
                            <a:extLst>
                              <a:ext uri="{28A0092B-C50C-407E-A947-70E740481C1C}">
                                <a14:useLocalDpi xmlns:a14="http://schemas.microsoft.com/office/drawing/2010/main" val="0"/>
                              </a:ext>
                            </a:extLst>
                          </a:blip>
                          <a:stretch>
                            <a:fillRect/>
                          </a:stretch>
                        </pic:blipFill>
                        <pic:spPr>
                          <a:xfrm>
                            <a:off x="0" y="0"/>
                            <a:ext cx="1405890" cy="1054417"/>
                          </a:xfrm>
                          <a:prstGeom prst="rect">
                            <a:avLst/>
                          </a:prstGeom>
                        </pic:spPr>
                      </pic:pic>
                    </a:graphicData>
                  </a:graphic>
                </wp:inline>
              </w:drawing>
            </w:r>
          </w:p>
          <w:p w14:paraId="54DE0BA0" w14:textId="77777777" w:rsidR="0023524D" w:rsidRPr="001E3493" w:rsidRDefault="0023524D" w:rsidP="00423400">
            <w:pPr>
              <w:spacing w:line="240" w:lineRule="auto"/>
            </w:pPr>
            <w:r w:rsidRPr="001E3493">
              <w:t>Week 10</w:t>
            </w:r>
          </w:p>
        </w:tc>
        <w:tc>
          <w:tcPr>
            <w:tcW w:w="2340" w:type="dxa"/>
            <w:gridSpan w:val="2"/>
          </w:tcPr>
          <w:p w14:paraId="6570EC10" w14:textId="77777777" w:rsidR="0023524D" w:rsidRPr="001E3493" w:rsidRDefault="0023524D" w:rsidP="00423400">
            <w:pPr>
              <w:spacing w:line="240" w:lineRule="auto"/>
              <w:rPr>
                <w:noProof/>
              </w:rPr>
            </w:pPr>
            <w:r w:rsidRPr="001E3493">
              <w:rPr>
                <w:noProof/>
              </w:rPr>
              <w:drawing>
                <wp:inline distT="0" distB="0" distL="0" distR="0" wp14:anchorId="44DD937E" wp14:editId="037028B0">
                  <wp:extent cx="1390908" cy="1043181"/>
                  <wp:effectExtent l="0" t="0" r="0" b="5080"/>
                  <wp:docPr id="506" name="Picture 5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6" name="Picture 506"/>
                          <pic:cNvPicPr/>
                        </pic:nvPicPr>
                        <pic:blipFill>
                          <a:blip r:embed="rId257" cstate="print">
                            <a:extLst>
                              <a:ext uri="{28A0092B-C50C-407E-A947-70E740481C1C}">
                                <a14:useLocalDpi xmlns:a14="http://schemas.microsoft.com/office/drawing/2010/main" val="0"/>
                              </a:ext>
                            </a:extLst>
                          </a:blip>
                          <a:stretch>
                            <a:fillRect/>
                          </a:stretch>
                        </pic:blipFill>
                        <pic:spPr>
                          <a:xfrm>
                            <a:off x="0" y="0"/>
                            <a:ext cx="1390908" cy="1043181"/>
                          </a:xfrm>
                          <a:prstGeom prst="rect">
                            <a:avLst/>
                          </a:prstGeom>
                        </pic:spPr>
                      </pic:pic>
                    </a:graphicData>
                  </a:graphic>
                </wp:inline>
              </w:drawing>
            </w:r>
          </w:p>
          <w:p w14:paraId="381D1414" w14:textId="77777777" w:rsidR="0023524D" w:rsidRPr="001E3493" w:rsidRDefault="0023524D" w:rsidP="00423400">
            <w:pPr>
              <w:spacing w:line="240" w:lineRule="auto"/>
              <w:rPr>
                <w:noProof/>
              </w:rPr>
            </w:pPr>
            <w:r w:rsidRPr="001E3493">
              <w:rPr>
                <w:noProof/>
              </w:rPr>
              <w:t>Week 12</w:t>
            </w:r>
          </w:p>
        </w:tc>
      </w:tr>
      <w:tr w:rsidR="0023524D" w:rsidRPr="001E3493" w14:paraId="38E334EB" w14:textId="77777777" w:rsidTr="006377DA">
        <w:trPr>
          <w:trHeight w:val="2789"/>
        </w:trPr>
        <w:tc>
          <w:tcPr>
            <w:tcW w:w="1075" w:type="dxa"/>
            <w:textDirection w:val="btLr"/>
            <w:vAlign w:val="center"/>
          </w:tcPr>
          <w:p w14:paraId="3CA4465A" w14:textId="77777777" w:rsidR="0023524D" w:rsidRPr="001E3493" w:rsidRDefault="0023524D" w:rsidP="00423400">
            <w:pPr>
              <w:spacing w:line="240" w:lineRule="auto"/>
              <w:ind w:left="113" w:right="113"/>
              <w:jc w:val="center"/>
              <w:rPr>
                <w:b/>
                <w:bCs/>
              </w:rPr>
            </w:pPr>
            <w:r w:rsidRPr="001E3493">
              <w:rPr>
                <w:b/>
                <w:bCs/>
              </w:rPr>
              <w:t>G24004</w:t>
            </w:r>
          </w:p>
        </w:tc>
        <w:tc>
          <w:tcPr>
            <w:tcW w:w="1710" w:type="dxa"/>
          </w:tcPr>
          <w:p w14:paraId="052BBFF8" w14:textId="77777777" w:rsidR="0023524D" w:rsidRPr="001E3493" w:rsidRDefault="0023524D" w:rsidP="00423400">
            <w:pPr>
              <w:spacing w:line="240" w:lineRule="auto"/>
              <w:rPr>
                <w:noProof/>
              </w:rPr>
            </w:pPr>
            <w:r w:rsidRPr="001E3493">
              <w:rPr>
                <w:noProof/>
              </w:rPr>
              <w:drawing>
                <wp:inline distT="0" distB="0" distL="0" distR="0" wp14:anchorId="00D5883C" wp14:editId="1AD8244A">
                  <wp:extent cx="1106543" cy="1213519"/>
                  <wp:effectExtent l="0" t="0" r="0" b="5715"/>
                  <wp:docPr id="507" name="Picture 5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7" name="Picture 507"/>
                          <pic:cNvPicPr/>
                        </pic:nvPicPr>
                        <pic:blipFill>
                          <a:blip r:embed="rId258" cstate="print">
                            <a:extLst>
                              <a:ext uri="{28A0092B-C50C-407E-A947-70E740481C1C}">
                                <a14:useLocalDpi xmlns:a14="http://schemas.microsoft.com/office/drawing/2010/main" val="0"/>
                              </a:ext>
                            </a:extLst>
                          </a:blip>
                          <a:stretch>
                            <a:fillRect/>
                          </a:stretch>
                        </pic:blipFill>
                        <pic:spPr>
                          <a:xfrm>
                            <a:off x="0" y="0"/>
                            <a:ext cx="1106543" cy="1213519"/>
                          </a:xfrm>
                          <a:prstGeom prst="rect">
                            <a:avLst/>
                          </a:prstGeom>
                        </pic:spPr>
                      </pic:pic>
                    </a:graphicData>
                  </a:graphic>
                </wp:inline>
              </w:drawing>
            </w:r>
          </w:p>
          <w:p w14:paraId="7A703554" w14:textId="77777777" w:rsidR="0023524D" w:rsidRPr="001E3493" w:rsidRDefault="0023524D" w:rsidP="00423400">
            <w:pPr>
              <w:spacing w:line="240" w:lineRule="auto"/>
              <w:rPr>
                <w:noProof/>
              </w:rPr>
            </w:pPr>
            <w:r w:rsidRPr="001E3493">
              <w:rPr>
                <w:noProof/>
              </w:rPr>
              <w:t>Week 1.1</w:t>
            </w:r>
          </w:p>
        </w:tc>
        <w:tc>
          <w:tcPr>
            <w:tcW w:w="1800" w:type="dxa"/>
            <w:gridSpan w:val="2"/>
          </w:tcPr>
          <w:p w14:paraId="3DBAC61C" w14:textId="77777777" w:rsidR="0023524D" w:rsidRPr="001E3493" w:rsidRDefault="0023524D" w:rsidP="00423400">
            <w:pPr>
              <w:spacing w:line="240" w:lineRule="auto"/>
              <w:rPr>
                <w:noProof/>
              </w:rPr>
            </w:pPr>
            <w:r w:rsidRPr="001E3493">
              <w:rPr>
                <w:noProof/>
              </w:rPr>
              <w:drawing>
                <wp:inline distT="0" distB="0" distL="0" distR="0" wp14:anchorId="70F4F117" wp14:editId="7FD1EC43">
                  <wp:extent cx="1090623" cy="1215830"/>
                  <wp:effectExtent l="0" t="0" r="0" b="3810"/>
                  <wp:docPr id="508" name="Picture 5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8" name="Picture 508"/>
                          <pic:cNvPicPr/>
                        </pic:nvPicPr>
                        <pic:blipFill>
                          <a:blip r:embed="rId259" cstate="print">
                            <a:extLst>
                              <a:ext uri="{28A0092B-C50C-407E-A947-70E740481C1C}">
                                <a14:useLocalDpi xmlns:a14="http://schemas.microsoft.com/office/drawing/2010/main" val="0"/>
                              </a:ext>
                            </a:extLst>
                          </a:blip>
                          <a:stretch>
                            <a:fillRect/>
                          </a:stretch>
                        </pic:blipFill>
                        <pic:spPr>
                          <a:xfrm>
                            <a:off x="0" y="0"/>
                            <a:ext cx="1090623" cy="1215830"/>
                          </a:xfrm>
                          <a:prstGeom prst="rect">
                            <a:avLst/>
                          </a:prstGeom>
                        </pic:spPr>
                      </pic:pic>
                    </a:graphicData>
                  </a:graphic>
                </wp:inline>
              </w:drawing>
            </w:r>
          </w:p>
          <w:p w14:paraId="414EFDE8" w14:textId="77777777" w:rsidR="0023524D" w:rsidRPr="001E3493" w:rsidRDefault="0023524D" w:rsidP="00423400">
            <w:pPr>
              <w:spacing w:line="240" w:lineRule="auto"/>
              <w:rPr>
                <w:noProof/>
              </w:rPr>
            </w:pPr>
            <w:r w:rsidRPr="001E3493">
              <w:rPr>
                <w:noProof/>
              </w:rPr>
              <w:t>Week 1.2</w:t>
            </w:r>
          </w:p>
        </w:tc>
        <w:tc>
          <w:tcPr>
            <w:tcW w:w="1710" w:type="dxa"/>
            <w:gridSpan w:val="2"/>
          </w:tcPr>
          <w:p w14:paraId="0E6F900A" w14:textId="77777777" w:rsidR="0023524D" w:rsidRPr="001E3493" w:rsidRDefault="0023524D" w:rsidP="00423400">
            <w:pPr>
              <w:spacing w:line="240" w:lineRule="auto"/>
              <w:rPr>
                <w:noProof/>
              </w:rPr>
            </w:pPr>
            <w:r w:rsidRPr="001E3493">
              <w:rPr>
                <w:noProof/>
              </w:rPr>
              <w:drawing>
                <wp:inline distT="0" distB="0" distL="0" distR="0" wp14:anchorId="3361B3F6" wp14:editId="4641B451">
                  <wp:extent cx="1094135" cy="1240649"/>
                  <wp:effectExtent l="0" t="0" r="0" b="0"/>
                  <wp:docPr id="509" name="Picture 5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9" name="Picture 509"/>
                          <pic:cNvPicPr/>
                        </pic:nvPicPr>
                        <pic:blipFill>
                          <a:blip r:embed="rId260" cstate="print">
                            <a:extLst>
                              <a:ext uri="{28A0092B-C50C-407E-A947-70E740481C1C}">
                                <a14:useLocalDpi xmlns:a14="http://schemas.microsoft.com/office/drawing/2010/main" val="0"/>
                              </a:ext>
                            </a:extLst>
                          </a:blip>
                          <a:stretch>
                            <a:fillRect/>
                          </a:stretch>
                        </pic:blipFill>
                        <pic:spPr>
                          <a:xfrm>
                            <a:off x="0" y="0"/>
                            <a:ext cx="1094135" cy="1240649"/>
                          </a:xfrm>
                          <a:prstGeom prst="rect">
                            <a:avLst/>
                          </a:prstGeom>
                        </pic:spPr>
                      </pic:pic>
                    </a:graphicData>
                  </a:graphic>
                </wp:inline>
              </w:drawing>
            </w:r>
          </w:p>
          <w:p w14:paraId="68F5928B" w14:textId="77777777" w:rsidR="0023524D" w:rsidRPr="001E3493" w:rsidRDefault="0023524D" w:rsidP="00423400">
            <w:pPr>
              <w:spacing w:line="240" w:lineRule="auto"/>
              <w:rPr>
                <w:noProof/>
              </w:rPr>
            </w:pPr>
            <w:r w:rsidRPr="001E3493">
              <w:rPr>
                <w:noProof/>
              </w:rPr>
              <w:t>Week 2.1</w:t>
            </w:r>
          </w:p>
        </w:tc>
        <w:tc>
          <w:tcPr>
            <w:tcW w:w="1890" w:type="dxa"/>
          </w:tcPr>
          <w:p w14:paraId="3003C034" w14:textId="77777777" w:rsidR="0023524D" w:rsidRPr="001E3493" w:rsidRDefault="0023524D" w:rsidP="00423400">
            <w:pPr>
              <w:spacing w:line="240" w:lineRule="auto"/>
              <w:rPr>
                <w:noProof/>
              </w:rPr>
            </w:pPr>
            <w:r w:rsidRPr="001E3493">
              <w:rPr>
                <w:noProof/>
              </w:rPr>
              <w:drawing>
                <wp:inline distT="0" distB="0" distL="0" distR="0" wp14:anchorId="61AF59FF" wp14:editId="1F1C6BEC">
                  <wp:extent cx="1088919" cy="1215920"/>
                  <wp:effectExtent l="0" t="0" r="0" b="3810"/>
                  <wp:docPr id="510" name="Picture 5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0" name="Picture 510"/>
                          <pic:cNvPicPr/>
                        </pic:nvPicPr>
                        <pic:blipFill>
                          <a:blip r:embed="rId261" cstate="print">
                            <a:extLst>
                              <a:ext uri="{28A0092B-C50C-407E-A947-70E740481C1C}">
                                <a14:useLocalDpi xmlns:a14="http://schemas.microsoft.com/office/drawing/2010/main" val="0"/>
                              </a:ext>
                            </a:extLst>
                          </a:blip>
                          <a:stretch>
                            <a:fillRect/>
                          </a:stretch>
                        </pic:blipFill>
                        <pic:spPr>
                          <a:xfrm>
                            <a:off x="0" y="0"/>
                            <a:ext cx="1088919" cy="1215920"/>
                          </a:xfrm>
                          <a:prstGeom prst="rect">
                            <a:avLst/>
                          </a:prstGeom>
                        </pic:spPr>
                      </pic:pic>
                    </a:graphicData>
                  </a:graphic>
                </wp:inline>
              </w:drawing>
            </w:r>
          </w:p>
          <w:p w14:paraId="1AF15F56" w14:textId="77777777" w:rsidR="0023524D" w:rsidRPr="001E3493" w:rsidRDefault="0023524D" w:rsidP="00423400">
            <w:pPr>
              <w:spacing w:line="240" w:lineRule="auto"/>
              <w:rPr>
                <w:noProof/>
              </w:rPr>
            </w:pPr>
            <w:r w:rsidRPr="001E3493">
              <w:rPr>
                <w:noProof/>
              </w:rPr>
              <w:t>Week 2.2</w:t>
            </w:r>
          </w:p>
        </w:tc>
      </w:tr>
    </w:tbl>
    <w:p w14:paraId="5F9D5466" w14:textId="77777777" w:rsidR="00363632" w:rsidRDefault="00363632"/>
    <w:p w14:paraId="0B038291" w14:textId="77777777" w:rsidR="00363632" w:rsidRDefault="00363632"/>
    <w:p w14:paraId="50B18EAA" w14:textId="77777777" w:rsidR="00363632" w:rsidRDefault="00363632"/>
    <w:p w14:paraId="6E415BA9" w14:textId="077F492C" w:rsidR="00363632" w:rsidRDefault="00363632">
      <w:r>
        <w:lastRenderedPageBreak/>
        <w:t>Table 33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1075"/>
        <w:gridCol w:w="1710"/>
        <w:gridCol w:w="630"/>
        <w:gridCol w:w="1170"/>
        <w:gridCol w:w="1260"/>
        <w:gridCol w:w="450"/>
        <w:gridCol w:w="1890"/>
      </w:tblGrid>
      <w:tr w:rsidR="0023524D" w:rsidRPr="001E3493" w14:paraId="174309C2" w14:textId="77777777" w:rsidTr="00991210">
        <w:trPr>
          <w:trHeight w:val="1952"/>
        </w:trPr>
        <w:tc>
          <w:tcPr>
            <w:tcW w:w="1075" w:type="dxa"/>
            <w:vMerge w:val="restart"/>
            <w:vAlign w:val="bottom"/>
          </w:tcPr>
          <w:p w14:paraId="7F71EA91" w14:textId="77777777" w:rsidR="0023524D" w:rsidRPr="001E3493" w:rsidRDefault="0023524D" w:rsidP="00423400">
            <w:pPr>
              <w:spacing w:line="240" w:lineRule="auto"/>
              <w:rPr>
                <w:b/>
                <w:bCs/>
              </w:rPr>
            </w:pPr>
          </w:p>
        </w:tc>
        <w:tc>
          <w:tcPr>
            <w:tcW w:w="2340" w:type="dxa"/>
            <w:gridSpan w:val="2"/>
          </w:tcPr>
          <w:p w14:paraId="5040BCA7" w14:textId="77777777" w:rsidR="0023524D" w:rsidRPr="001E3493" w:rsidRDefault="0023524D" w:rsidP="00423400">
            <w:pPr>
              <w:spacing w:line="240" w:lineRule="auto"/>
              <w:rPr>
                <w:noProof/>
              </w:rPr>
            </w:pPr>
            <w:r w:rsidRPr="001E3493">
              <w:rPr>
                <w:noProof/>
              </w:rPr>
              <w:drawing>
                <wp:inline distT="0" distB="0" distL="0" distR="0" wp14:anchorId="2064FFDF" wp14:editId="5DB8DE42">
                  <wp:extent cx="1441450" cy="1618907"/>
                  <wp:effectExtent l="0" t="0" r="6350" b="635"/>
                  <wp:docPr id="511" name="Picture 5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1" name="Picture 511"/>
                          <pic:cNvPicPr/>
                        </pic:nvPicPr>
                        <pic:blipFill>
                          <a:blip r:embed="rId262" cstate="print">
                            <a:extLst>
                              <a:ext uri="{28A0092B-C50C-407E-A947-70E740481C1C}">
                                <a14:useLocalDpi xmlns:a14="http://schemas.microsoft.com/office/drawing/2010/main" val="0"/>
                              </a:ext>
                            </a:extLst>
                          </a:blip>
                          <a:stretch>
                            <a:fillRect/>
                          </a:stretch>
                        </pic:blipFill>
                        <pic:spPr>
                          <a:xfrm>
                            <a:off x="0" y="0"/>
                            <a:ext cx="1441450" cy="1618907"/>
                          </a:xfrm>
                          <a:prstGeom prst="rect">
                            <a:avLst/>
                          </a:prstGeom>
                        </pic:spPr>
                      </pic:pic>
                    </a:graphicData>
                  </a:graphic>
                </wp:inline>
              </w:drawing>
            </w:r>
          </w:p>
          <w:p w14:paraId="5E9235CC" w14:textId="77777777" w:rsidR="0023524D" w:rsidRPr="001E3493" w:rsidRDefault="0023524D" w:rsidP="00423400">
            <w:pPr>
              <w:spacing w:line="240" w:lineRule="auto"/>
              <w:rPr>
                <w:noProof/>
              </w:rPr>
            </w:pPr>
            <w:r w:rsidRPr="001E3493">
              <w:rPr>
                <w:noProof/>
              </w:rPr>
              <w:t>Week 3</w:t>
            </w:r>
          </w:p>
        </w:tc>
        <w:tc>
          <w:tcPr>
            <w:tcW w:w="2430" w:type="dxa"/>
            <w:gridSpan w:val="2"/>
          </w:tcPr>
          <w:p w14:paraId="2A26B8DD" w14:textId="77777777" w:rsidR="0023524D" w:rsidRPr="001E3493" w:rsidRDefault="0023524D" w:rsidP="00423400">
            <w:pPr>
              <w:spacing w:line="240" w:lineRule="auto"/>
              <w:rPr>
                <w:noProof/>
              </w:rPr>
            </w:pPr>
            <w:r w:rsidRPr="001E3493">
              <w:rPr>
                <w:noProof/>
              </w:rPr>
              <w:drawing>
                <wp:inline distT="0" distB="0" distL="0" distR="0" wp14:anchorId="1833786C" wp14:editId="099F9709">
                  <wp:extent cx="1431227" cy="1597077"/>
                  <wp:effectExtent l="0" t="0" r="0" b="3175"/>
                  <wp:docPr id="512" name="Picture 5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2" name="Picture 512"/>
                          <pic:cNvPicPr/>
                        </pic:nvPicPr>
                        <pic:blipFill>
                          <a:blip r:embed="rId263" cstate="print">
                            <a:extLst>
                              <a:ext uri="{28A0092B-C50C-407E-A947-70E740481C1C}">
                                <a14:useLocalDpi xmlns:a14="http://schemas.microsoft.com/office/drawing/2010/main" val="0"/>
                              </a:ext>
                            </a:extLst>
                          </a:blip>
                          <a:stretch>
                            <a:fillRect/>
                          </a:stretch>
                        </pic:blipFill>
                        <pic:spPr>
                          <a:xfrm>
                            <a:off x="0" y="0"/>
                            <a:ext cx="1431227" cy="1597077"/>
                          </a:xfrm>
                          <a:prstGeom prst="rect">
                            <a:avLst/>
                          </a:prstGeom>
                        </pic:spPr>
                      </pic:pic>
                    </a:graphicData>
                  </a:graphic>
                </wp:inline>
              </w:drawing>
            </w:r>
          </w:p>
          <w:p w14:paraId="2A8EC363" w14:textId="77777777" w:rsidR="0023524D" w:rsidRPr="001E3493" w:rsidRDefault="0023524D" w:rsidP="00423400">
            <w:pPr>
              <w:spacing w:line="240" w:lineRule="auto"/>
              <w:rPr>
                <w:noProof/>
              </w:rPr>
            </w:pPr>
            <w:r w:rsidRPr="001E3493">
              <w:rPr>
                <w:noProof/>
              </w:rPr>
              <w:t>Week 4</w:t>
            </w:r>
          </w:p>
        </w:tc>
        <w:tc>
          <w:tcPr>
            <w:tcW w:w="2340" w:type="dxa"/>
            <w:gridSpan w:val="2"/>
          </w:tcPr>
          <w:p w14:paraId="41EA8348" w14:textId="77777777" w:rsidR="0023524D" w:rsidRPr="001E3493" w:rsidRDefault="0023524D" w:rsidP="00423400">
            <w:pPr>
              <w:spacing w:line="240" w:lineRule="auto"/>
              <w:rPr>
                <w:noProof/>
              </w:rPr>
            </w:pPr>
            <w:r w:rsidRPr="001E3493">
              <w:rPr>
                <w:noProof/>
              </w:rPr>
              <w:drawing>
                <wp:inline distT="0" distB="0" distL="0" distR="0" wp14:anchorId="4A71F8E7" wp14:editId="59DA6E88">
                  <wp:extent cx="2129367" cy="1597025"/>
                  <wp:effectExtent l="0" t="0" r="4445" b="3175"/>
                  <wp:docPr id="513" name="Picture 5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3" name="Picture 513"/>
                          <pic:cNvPicPr/>
                        </pic:nvPicPr>
                        <pic:blipFill>
                          <a:blip r:embed="rId264" cstate="print">
                            <a:extLst>
                              <a:ext uri="{28A0092B-C50C-407E-A947-70E740481C1C}">
                                <a14:useLocalDpi xmlns:a14="http://schemas.microsoft.com/office/drawing/2010/main" val="0"/>
                              </a:ext>
                            </a:extLst>
                          </a:blip>
                          <a:stretch>
                            <a:fillRect/>
                          </a:stretch>
                        </pic:blipFill>
                        <pic:spPr>
                          <a:xfrm>
                            <a:off x="0" y="0"/>
                            <a:ext cx="2131798" cy="1598848"/>
                          </a:xfrm>
                          <a:prstGeom prst="rect">
                            <a:avLst/>
                          </a:prstGeom>
                        </pic:spPr>
                      </pic:pic>
                    </a:graphicData>
                  </a:graphic>
                </wp:inline>
              </w:drawing>
            </w:r>
          </w:p>
          <w:p w14:paraId="5CBB4496" w14:textId="77777777" w:rsidR="0023524D" w:rsidRPr="001E3493" w:rsidRDefault="0023524D" w:rsidP="00423400">
            <w:pPr>
              <w:spacing w:line="240" w:lineRule="auto"/>
              <w:rPr>
                <w:noProof/>
              </w:rPr>
            </w:pPr>
            <w:r w:rsidRPr="001E3493">
              <w:rPr>
                <w:noProof/>
              </w:rPr>
              <w:t>Week 6</w:t>
            </w:r>
          </w:p>
        </w:tc>
      </w:tr>
      <w:tr w:rsidR="0023524D" w:rsidRPr="001E3493" w14:paraId="108F0E53" w14:textId="77777777" w:rsidTr="00991210">
        <w:trPr>
          <w:trHeight w:val="1952"/>
        </w:trPr>
        <w:tc>
          <w:tcPr>
            <w:tcW w:w="1075" w:type="dxa"/>
            <w:vMerge/>
            <w:vAlign w:val="bottom"/>
          </w:tcPr>
          <w:p w14:paraId="01DA1419" w14:textId="77777777" w:rsidR="0023524D" w:rsidRPr="001E3493" w:rsidRDefault="0023524D" w:rsidP="00423400">
            <w:pPr>
              <w:spacing w:line="240" w:lineRule="auto"/>
              <w:rPr>
                <w:b/>
                <w:bCs/>
              </w:rPr>
            </w:pPr>
          </w:p>
        </w:tc>
        <w:tc>
          <w:tcPr>
            <w:tcW w:w="2340" w:type="dxa"/>
            <w:gridSpan w:val="2"/>
          </w:tcPr>
          <w:p w14:paraId="2641B489" w14:textId="77777777" w:rsidR="0023524D" w:rsidRPr="001E3493" w:rsidRDefault="0023524D" w:rsidP="00423400">
            <w:pPr>
              <w:spacing w:line="240" w:lineRule="auto"/>
              <w:rPr>
                <w:noProof/>
              </w:rPr>
            </w:pPr>
            <w:r w:rsidRPr="001E3493">
              <w:rPr>
                <w:noProof/>
              </w:rPr>
              <w:drawing>
                <wp:inline distT="0" distB="0" distL="0" distR="0" wp14:anchorId="28D93DCD" wp14:editId="3124B8C4">
                  <wp:extent cx="1441450" cy="1081087"/>
                  <wp:effectExtent l="0" t="0" r="6350" b="5080"/>
                  <wp:docPr id="514" name="Picture 5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4" name="Picture 514"/>
                          <pic:cNvPicPr/>
                        </pic:nvPicPr>
                        <pic:blipFill>
                          <a:blip r:embed="rId265" cstate="print">
                            <a:extLst>
                              <a:ext uri="{28A0092B-C50C-407E-A947-70E740481C1C}">
                                <a14:useLocalDpi xmlns:a14="http://schemas.microsoft.com/office/drawing/2010/main" val="0"/>
                              </a:ext>
                            </a:extLst>
                          </a:blip>
                          <a:stretch>
                            <a:fillRect/>
                          </a:stretch>
                        </pic:blipFill>
                        <pic:spPr>
                          <a:xfrm>
                            <a:off x="0" y="0"/>
                            <a:ext cx="1441450" cy="1081087"/>
                          </a:xfrm>
                          <a:prstGeom prst="rect">
                            <a:avLst/>
                          </a:prstGeom>
                        </pic:spPr>
                      </pic:pic>
                    </a:graphicData>
                  </a:graphic>
                </wp:inline>
              </w:drawing>
            </w:r>
          </w:p>
          <w:p w14:paraId="41B7C11E" w14:textId="77777777" w:rsidR="0023524D" w:rsidRPr="001E3493" w:rsidRDefault="0023524D" w:rsidP="00423400">
            <w:pPr>
              <w:spacing w:line="240" w:lineRule="auto"/>
              <w:rPr>
                <w:noProof/>
              </w:rPr>
            </w:pPr>
            <w:r w:rsidRPr="001E3493">
              <w:rPr>
                <w:noProof/>
              </w:rPr>
              <w:t>Week 8</w:t>
            </w:r>
          </w:p>
        </w:tc>
        <w:tc>
          <w:tcPr>
            <w:tcW w:w="2430" w:type="dxa"/>
            <w:gridSpan w:val="2"/>
          </w:tcPr>
          <w:p w14:paraId="4178621B" w14:textId="77777777" w:rsidR="0023524D" w:rsidRPr="001E3493" w:rsidRDefault="0023524D" w:rsidP="00423400">
            <w:pPr>
              <w:spacing w:line="240" w:lineRule="auto"/>
              <w:rPr>
                <w:noProof/>
              </w:rPr>
            </w:pPr>
            <w:r w:rsidRPr="001E3493">
              <w:rPr>
                <w:noProof/>
              </w:rPr>
              <w:drawing>
                <wp:inline distT="0" distB="0" distL="0" distR="0" wp14:anchorId="68D10221" wp14:editId="354B9E68">
                  <wp:extent cx="1452383" cy="1089287"/>
                  <wp:effectExtent l="0" t="0" r="0" b="0"/>
                  <wp:docPr id="515" name="Picture 5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5" name="Picture 515"/>
                          <pic:cNvPicPr/>
                        </pic:nvPicPr>
                        <pic:blipFill>
                          <a:blip r:embed="rId266" cstate="print">
                            <a:extLst>
                              <a:ext uri="{28A0092B-C50C-407E-A947-70E740481C1C}">
                                <a14:useLocalDpi xmlns:a14="http://schemas.microsoft.com/office/drawing/2010/main" val="0"/>
                              </a:ext>
                            </a:extLst>
                          </a:blip>
                          <a:stretch>
                            <a:fillRect/>
                          </a:stretch>
                        </pic:blipFill>
                        <pic:spPr>
                          <a:xfrm>
                            <a:off x="0" y="0"/>
                            <a:ext cx="1452383" cy="1089287"/>
                          </a:xfrm>
                          <a:prstGeom prst="rect">
                            <a:avLst/>
                          </a:prstGeom>
                        </pic:spPr>
                      </pic:pic>
                    </a:graphicData>
                  </a:graphic>
                </wp:inline>
              </w:drawing>
            </w:r>
          </w:p>
          <w:p w14:paraId="42588737" w14:textId="77777777" w:rsidR="0023524D" w:rsidRPr="001E3493" w:rsidRDefault="0023524D" w:rsidP="00423400">
            <w:pPr>
              <w:spacing w:line="240" w:lineRule="auto"/>
              <w:rPr>
                <w:noProof/>
              </w:rPr>
            </w:pPr>
            <w:r w:rsidRPr="001E3493">
              <w:rPr>
                <w:noProof/>
              </w:rPr>
              <w:t>Week 10</w:t>
            </w:r>
          </w:p>
        </w:tc>
        <w:tc>
          <w:tcPr>
            <w:tcW w:w="2340" w:type="dxa"/>
            <w:gridSpan w:val="2"/>
          </w:tcPr>
          <w:p w14:paraId="594827EA" w14:textId="77777777" w:rsidR="0023524D" w:rsidRPr="001E3493" w:rsidRDefault="0023524D" w:rsidP="00423400">
            <w:pPr>
              <w:spacing w:line="240" w:lineRule="auto"/>
              <w:rPr>
                <w:noProof/>
              </w:rPr>
            </w:pPr>
            <w:r w:rsidRPr="001E3493">
              <w:rPr>
                <w:noProof/>
              </w:rPr>
              <w:drawing>
                <wp:inline distT="0" distB="0" distL="0" distR="0" wp14:anchorId="3108BD45" wp14:editId="3751D077">
                  <wp:extent cx="1445888" cy="1084416"/>
                  <wp:effectExtent l="0" t="0" r="2540" b="1905"/>
                  <wp:docPr id="516" name="Picture 5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6" name="Picture 516"/>
                          <pic:cNvPicPr/>
                        </pic:nvPicPr>
                        <pic:blipFill>
                          <a:blip r:embed="rId267" cstate="print">
                            <a:extLst>
                              <a:ext uri="{28A0092B-C50C-407E-A947-70E740481C1C}">
                                <a14:useLocalDpi xmlns:a14="http://schemas.microsoft.com/office/drawing/2010/main" val="0"/>
                              </a:ext>
                            </a:extLst>
                          </a:blip>
                          <a:stretch>
                            <a:fillRect/>
                          </a:stretch>
                        </pic:blipFill>
                        <pic:spPr>
                          <a:xfrm>
                            <a:off x="0" y="0"/>
                            <a:ext cx="1445888" cy="1084416"/>
                          </a:xfrm>
                          <a:prstGeom prst="rect">
                            <a:avLst/>
                          </a:prstGeom>
                        </pic:spPr>
                      </pic:pic>
                    </a:graphicData>
                  </a:graphic>
                </wp:inline>
              </w:drawing>
            </w:r>
          </w:p>
          <w:p w14:paraId="40301B2B" w14:textId="77777777" w:rsidR="0023524D" w:rsidRPr="001E3493" w:rsidRDefault="0023524D" w:rsidP="00423400">
            <w:pPr>
              <w:spacing w:line="240" w:lineRule="auto"/>
              <w:rPr>
                <w:noProof/>
              </w:rPr>
            </w:pPr>
            <w:r w:rsidRPr="001E3493">
              <w:rPr>
                <w:noProof/>
              </w:rPr>
              <w:t>Week 12</w:t>
            </w:r>
          </w:p>
        </w:tc>
      </w:tr>
      <w:tr w:rsidR="0023524D" w:rsidRPr="001E3493" w14:paraId="1B9487E5" w14:textId="77777777" w:rsidTr="00E67EB8">
        <w:trPr>
          <w:trHeight w:val="1952"/>
        </w:trPr>
        <w:tc>
          <w:tcPr>
            <w:tcW w:w="1075" w:type="dxa"/>
            <w:vMerge w:val="restart"/>
            <w:textDirection w:val="btLr"/>
            <w:vAlign w:val="center"/>
          </w:tcPr>
          <w:p w14:paraId="5B25477D" w14:textId="77777777" w:rsidR="0023524D" w:rsidRPr="001E3493" w:rsidRDefault="0023524D" w:rsidP="00423400">
            <w:pPr>
              <w:spacing w:line="240" w:lineRule="auto"/>
              <w:ind w:left="113" w:right="113"/>
              <w:jc w:val="center"/>
              <w:rPr>
                <w:b/>
                <w:bCs/>
              </w:rPr>
            </w:pPr>
            <w:r w:rsidRPr="001E3493">
              <w:rPr>
                <w:b/>
                <w:bCs/>
              </w:rPr>
              <w:t>G24005</w:t>
            </w:r>
          </w:p>
        </w:tc>
        <w:tc>
          <w:tcPr>
            <w:tcW w:w="1710" w:type="dxa"/>
          </w:tcPr>
          <w:p w14:paraId="40346F3C" w14:textId="77777777" w:rsidR="0023524D" w:rsidRPr="001E3493" w:rsidRDefault="0023524D" w:rsidP="00423400">
            <w:pPr>
              <w:spacing w:line="240" w:lineRule="auto"/>
              <w:rPr>
                <w:noProof/>
              </w:rPr>
            </w:pPr>
            <w:r w:rsidRPr="001E3493">
              <w:rPr>
                <w:noProof/>
              </w:rPr>
              <w:drawing>
                <wp:inline distT="0" distB="0" distL="0" distR="0" wp14:anchorId="58B73B3F" wp14:editId="604DC6B2">
                  <wp:extent cx="1238250" cy="1398714"/>
                  <wp:effectExtent l="0" t="0" r="0" b="0"/>
                  <wp:docPr id="517" name="Picture 5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7" name="Picture 517"/>
                          <pic:cNvPicPr/>
                        </pic:nvPicPr>
                        <pic:blipFill>
                          <a:blip r:embed="rId268" cstate="print">
                            <a:extLst>
                              <a:ext uri="{28A0092B-C50C-407E-A947-70E740481C1C}">
                                <a14:useLocalDpi xmlns:a14="http://schemas.microsoft.com/office/drawing/2010/main" val="0"/>
                              </a:ext>
                            </a:extLst>
                          </a:blip>
                          <a:stretch>
                            <a:fillRect/>
                          </a:stretch>
                        </pic:blipFill>
                        <pic:spPr>
                          <a:xfrm>
                            <a:off x="0" y="0"/>
                            <a:ext cx="1241272" cy="1402127"/>
                          </a:xfrm>
                          <a:prstGeom prst="rect">
                            <a:avLst/>
                          </a:prstGeom>
                        </pic:spPr>
                      </pic:pic>
                    </a:graphicData>
                  </a:graphic>
                </wp:inline>
              </w:drawing>
            </w:r>
          </w:p>
          <w:p w14:paraId="369C2F0F" w14:textId="77777777" w:rsidR="0023524D" w:rsidRPr="001E3493" w:rsidRDefault="0023524D" w:rsidP="00423400">
            <w:pPr>
              <w:spacing w:line="240" w:lineRule="auto"/>
              <w:rPr>
                <w:noProof/>
              </w:rPr>
            </w:pPr>
            <w:r w:rsidRPr="001E3493">
              <w:rPr>
                <w:noProof/>
              </w:rPr>
              <w:t>Week 1.1</w:t>
            </w:r>
          </w:p>
        </w:tc>
        <w:tc>
          <w:tcPr>
            <w:tcW w:w="1800" w:type="dxa"/>
            <w:gridSpan w:val="2"/>
          </w:tcPr>
          <w:p w14:paraId="20C61942" w14:textId="77777777" w:rsidR="0023524D" w:rsidRPr="001E3493" w:rsidRDefault="0023524D" w:rsidP="00423400">
            <w:pPr>
              <w:spacing w:line="240" w:lineRule="auto"/>
              <w:rPr>
                <w:noProof/>
              </w:rPr>
            </w:pPr>
            <w:r w:rsidRPr="001E3493">
              <w:rPr>
                <w:noProof/>
              </w:rPr>
              <w:drawing>
                <wp:inline distT="0" distB="0" distL="0" distR="0" wp14:anchorId="37AC4395" wp14:editId="4BAF6C61">
                  <wp:extent cx="1260475" cy="1389479"/>
                  <wp:effectExtent l="0" t="0" r="0" b="1270"/>
                  <wp:docPr id="518" name="Picture 5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8" name="Picture 518"/>
                          <pic:cNvPicPr/>
                        </pic:nvPicPr>
                        <pic:blipFill>
                          <a:blip r:embed="rId269" cstate="print">
                            <a:extLst>
                              <a:ext uri="{28A0092B-C50C-407E-A947-70E740481C1C}">
                                <a14:useLocalDpi xmlns:a14="http://schemas.microsoft.com/office/drawing/2010/main" val="0"/>
                              </a:ext>
                            </a:extLst>
                          </a:blip>
                          <a:stretch>
                            <a:fillRect/>
                          </a:stretch>
                        </pic:blipFill>
                        <pic:spPr>
                          <a:xfrm>
                            <a:off x="0" y="0"/>
                            <a:ext cx="1269733" cy="1399685"/>
                          </a:xfrm>
                          <a:prstGeom prst="rect">
                            <a:avLst/>
                          </a:prstGeom>
                        </pic:spPr>
                      </pic:pic>
                    </a:graphicData>
                  </a:graphic>
                </wp:inline>
              </w:drawing>
            </w:r>
          </w:p>
          <w:p w14:paraId="6AC3C567" w14:textId="77777777" w:rsidR="0023524D" w:rsidRPr="001E3493" w:rsidRDefault="0023524D" w:rsidP="00423400">
            <w:pPr>
              <w:spacing w:line="240" w:lineRule="auto"/>
              <w:rPr>
                <w:noProof/>
              </w:rPr>
            </w:pPr>
            <w:r w:rsidRPr="001E3493">
              <w:rPr>
                <w:noProof/>
              </w:rPr>
              <w:t>Week 1.2</w:t>
            </w:r>
          </w:p>
        </w:tc>
        <w:tc>
          <w:tcPr>
            <w:tcW w:w="1710" w:type="dxa"/>
            <w:gridSpan w:val="2"/>
          </w:tcPr>
          <w:p w14:paraId="7378E4BE" w14:textId="77777777" w:rsidR="0023524D" w:rsidRPr="001E3493" w:rsidRDefault="0023524D" w:rsidP="00423400">
            <w:pPr>
              <w:spacing w:line="240" w:lineRule="auto"/>
              <w:rPr>
                <w:noProof/>
              </w:rPr>
            </w:pPr>
            <w:r w:rsidRPr="001E3493">
              <w:rPr>
                <w:noProof/>
              </w:rPr>
              <w:drawing>
                <wp:inline distT="0" distB="0" distL="0" distR="0" wp14:anchorId="11842294" wp14:editId="0A527034">
                  <wp:extent cx="1231900" cy="1357980"/>
                  <wp:effectExtent l="0" t="0" r="6350" b="0"/>
                  <wp:docPr id="519" name="Picture 5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9" name="Picture 519"/>
                          <pic:cNvPicPr/>
                        </pic:nvPicPr>
                        <pic:blipFill>
                          <a:blip r:embed="rId270" cstate="print">
                            <a:extLst>
                              <a:ext uri="{28A0092B-C50C-407E-A947-70E740481C1C}">
                                <a14:useLocalDpi xmlns:a14="http://schemas.microsoft.com/office/drawing/2010/main" val="0"/>
                              </a:ext>
                            </a:extLst>
                          </a:blip>
                          <a:stretch>
                            <a:fillRect/>
                          </a:stretch>
                        </pic:blipFill>
                        <pic:spPr>
                          <a:xfrm>
                            <a:off x="0" y="0"/>
                            <a:ext cx="1243737" cy="1371028"/>
                          </a:xfrm>
                          <a:prstGeom prst="rect">
                            <a:avLst/>
                          </a:prstGeom>
                        </pic:spPr>
                      </pic:pic>
                    </a:graphicData>
                  </a:graphic>
                </wp:inline>
              </w:drawing>
            </w:r>
          </w:p>
          <w:p w14:paraId="7FEC558A" w14:textId="77777777" w:rsidR="0023524D" w:rsidRPr="001E3493" w:rsidRDefault="0023524D" w:rsidP="00423400">
            <w:pPr>
              <w:spacing w:line="240" w:lineRule="auto"/>
              <w:rPr>
                <w:noProof/>
              </w:rPr>
            </w:pPr>
            <w:r w:rsidRPr="001E3493">
              <w:rPr>
                <w:noProof/>
              </w:rPr>
              <w:t>Week 2.1</w:t>
            </w:r>
          </w:p>
        </w:tc>
        <w:tc>
          <w:tcPr>
            <w:tcW w:w="1890" w:type="dxa"/>
          </w:tcPr>
          <w:p w14:paraId="289A8D8A" w14:textId="77777777" w:rsidR="0023524D" w:rsidRPr="001E3493" w:rsidRDefault="0023524D" w:rsidP="00423400">
            <w:pPr>
              <w:spacing w:line="240" w:lineRule="auto"/>
              <w:rPr>
                <w:noProof/>
              </w:rPr>
            </w:pPr>
            <w:r w:rsidRPr="001E3493">
              <w:rPr>
                <w:noProof/>
              </w:rPr>
              <w:drawing>
                <wp:inline distT="0" distB="0" distL="0" distR="0" wp14:anchorId="502E8920" wp14:editId="33D64349">
                  <wp:extent cx="1253365" cy="1409700"/>
                  <wp:effectExtent l="0" t="0" r="4445" b="0"/>
                  <wp:docPr id="520" name="Picture 5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0" name="Picture 520"/>
                          <pic:cNvPicPr/>
                        </pic:nvPicPr>
                        <pic:blipFill>
                          <a:blip r:embed="rId271" cstate="print">
                            <a:extLst>
                              <a:ext uri="{28A0092B-C50C-407E-A947-70E740481C1C}">
                                <a14:useLocalDpi xmlns:a14="http://schemas.microsoft.com/office/drawing/2010/main" val="0"/>
                              </a:ext>
                            </a:extLst>
                          </a:blip>
                          <a:stretch>
                            <a:fillRect/>
                          </a:stretch>
                        </pic:blipFill>
                        <pic:spPr>
                          <a:xfrm>
                            <a:off x="0" y="0"/>
                            <a:ext cx="1276360" cy="1435564"/>
                          </a:xfrm>
                          <a:prstGeom prst="rect">
                            <a:avLst/>
                          </a:prstGeom>
                        </pic:spPr>
                      </pic:pic>
                    </a:graphicData>
                  </a:graphic>
                </wp:inline>
              </w:drawing>
            </w:r>
          </w:p>
          <w:p w14:paraId="4C34AB18" w14:textId="77777777" w:rsidR="0023524D" w:rsidRPr="001E3493" w:rsidRDefault="0023524D" w:rsidP="00423400">
            <w:pPr>
              <w:spacing w:line="240" w:lineRule="auto"/>
              <w:rPr>
                <w:noProof/>
              </w:rPr>
            </w:pPr>
            <w:r w:rsidRPr="001E3493">
              <w:rPr>
                <w:noProof/>
              </w:rPr>
              <w:t>Week 2.2</w:t>
            </w:r>
          </w:p>
        </w:tc>
      </w:tr>
      <w:tr w:rsidR="0023524D" w:rsidRPr="001E3493" w14:paraId="2DB4BC43" w14:textId="77777777" w:rsidTr="00991210">
        <w:trPr>
          <w:trHeight w:val="1952"/>
        </w:trPr>
        <w:tc>
          <w:tcPr>
            <w:tcW w:w="1075" w:type="dxa"/>
            <w:vMerge/>
            <w:vAlign w:val="bottom"/>
          </w:tcPr>
          <w:p w14:paraId="2C2E1D4E" w14:textId="77777777" w:rsidR="0023524D" w:rsidRPr="001E3493" w:rsidRDefault="0023524D" w:rsidP="00423400">
            <w:pPr>
              <w:spacing w:line="240" w:lineRule="auto"/>
              <w:rPr>
                <w:b/>
                <w:bCs/>
              </w:rPr>
            </w:pPr>
          </w:p>
        </w:tc>
        <w:tc>
          <w:tcPr>
            <w:tcW w:w="2340" w:type="dxa"/>
            <w:gridSpan w:val="2"/>
          </w:tcPr>
          <w:p w14:paraId="00270D43" w14:textId="77777777" w:rsidR="0023524D" w:rsidRPr="001E3493" w:rsidRDefault="0023524D" w:rsidP="00423400">
            <w:pPr>
              <w:spacing w:line="240" w:lineRule="auto"/>
              <w:rPr>
                <w:noProof/>
              </w:rPr>
            </w:pPr>
            <w:r w:rsidRPr="001E3493">
              <w:rPr>
                <w:noProof/>
              </w:rPr>
              <w:drawing>
                <wp:inline distT="0" distB="0" distL="0" distR="0" wp14:anchorId="1740D70F" wp14:editId="2D871438">
                  <wp:extent cx="1441450" cy="1589925"/>
                  <wp:effectExtent l="0" t="0" r="6350" b="0"/>
                  <wp:docPr id="521" name="Picture 5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1" name="Picture 521"/>
                          <pic:cNvPicPr/>
                        </pic:nvPicPr>
                        <pic:blipFill>
                          <a:blip r:embed="rId272" cstate="print">
                            <a:extLst>
                              <a:ext uri="{28A0092B-C50C-407E-A947-70E740481C1C}">
                                <a14:useLocalDpi xmlns:a14="http://schemas.microsoft.com/office/drawing/2010/main" val="0"/>
                              </a:ext>
                            </a:extLst>
                          </a:blip>
                          <a:stretch>
                            <a:fillRect/>
                          </a:stretch>
                        </pic:blipFill>
                        <pic:spPr>
                          <a:xfrm>
                            <a:off x="0" y="0"/>
                            <a:ext cx="1441450" cy="1589925"/>
                          </a:xfrm>
                          <a:prstGeom prst="rect">
                            <a:avLst/>
                          </a:prstGeom>
                        </pic:spPr>
                      </pic:pic>
                    </a:graphicData>
                  </a:graphic>
                </wp:inline>
              </w:drawing>
            </w:r>
          </w:p>
          <w:p w14:paraId="7534613C" w14:textId="77777777" w:rsidR="0023524D" w:rsidRPr="001E3493" w:rsidRDefault="0023524D" w:rsidP="00423400">
            <w:pPr>
              <w:spacing w:line="240" w:lineRule="auto"/>
              <w:rPr>
                <w:noProof/>
              </w:rPr>
            </w:pPr>
            <w:r w:rsidRPr="001E3493">
              <w:rPr>
                <w:noProof/>
              </w:rPr>
              <w:t>Week 3</w:t>
            </w:r>
          </w:p>
        </w:tc>
        <w:tc>
          <w:tcPr>
            <w:tcW w:w="2430" w:type="dxa"/>
            <w:gridSpan w:val="2"/>
          </w:tcPr>
          <w:p w14:paraId="758326D8" w14:textId="77777777" w:rsidR="0023524D" w:rsidRPr="001E3493" w:rsidRDefault="0023524D" w:rsidP="00423400">
            <w:pPr>
              <w:spacing w:line="240" w:lineRule="auto"/>
              <w:rPr>
                <w:noProof/>
              </w:rPr>
            </w:pPr>
            <w:r w:rsidRPr="001E3493">
              <w:rPr>
                <w:noProof/>
              </w:rPr>
              <w:drawing>
                <wp:inline distT="0" distB="0" distL="0" distR="0" wp14:anchorId="321F83E8" wp14:editId="3E6BB70F">
                  <wp:extent cx="1405890" cy="1586210"/>
                  <wp:effectExtent l="0" t="0" r="3810" b="0"/>
                  <wp:docPr id="522" name="Picture 5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2" name="Picture 522"/>
                          <pic:cNvPicPr/>
                        </pic:nvPicPr>
                        <pic:blipFill>
                          <a:blip r:embed="rId273" cstate="print">
                            <a:extLst>
                              <a:ext uri="{28A0092B-C50C-407E-A947-70E740481C1C}">
                                <a14:useLocalDpi xmlns:a14="http://schemas.microsoft.com/office/drawing/2010/main" val="0"/>
                              </a:ext>
                            </a:extLst>
                          </a:blip>
                          <a:stretch>
                            <a:fillRect/>
                          </a:stretch>
                        </pic:blipFill>
                        <pic:spPr>
                          <a:xfrm>
                            <a:off x="0" y="0"/>
                            <a:ext cx="1405890" cy="1586210"/>
                          </a:xfrm>
                          <a:prstGeom prst="rect">
                            <a:avLst/>
                          </a:prstGeom>
                        </pic:spPr>
                      </pic:pic>
                    </a:graphicData>
                  </a:graphic>
                </wp:inline>
              </w:drawing>
            </w:r>
          </w:p>
          <w:p w14:paraId="437611D9" w14:textId="77777777" w:rsidR="0023524D" w:rsidRPr="001E3493" w:rsidRDefault="0023524D" w:rsidP="00423400">
            <w:pPr>
              <w:spacing w:line="240" w:lineRule="auto"/>
              <w:rPr>
                <w:noProof/>
              </w:rPr>
            </w:pPr>
            <w:r w:rsidRPr="001E3493">
              <w:rPr>
                <w:noProof/>
              </w:rPr>
              <w:t>Week 4</w:t>
            </w:r>
          </w:p>
        </w:tc>
        <w:tc>
          <w:tcPr>
            <w:tcW w:w="2340" w:type="dxa"/>
            <w:gridSpan w:val="2"/>
          </w:tcPr>
          <w:p w14:paraId="23978288" w14:textId="77777777" w:rsidR="0023524D" w:rsidRPr="001E3493" w:rsidRDefault="0023524D" w:rsidP="00423400">
            <w:pPr>
              <w:spacing w:line="240" w:lineRule="auto"/>
              <w:rPr>
                <w:noProof/>
              </w:rPr>
            </w:pPr>
            <w:r w:rsidRPr="001E3493">
              <w:rPr>
                <w:noProof/>
              </w:rPr>
              <w:drawing>
                <wp:inline distT="0" distB="0" distL="0" distR="0" wp14:anchorId="6812FA42" wp14:editId="25F01229">
                  <wp:extent cx="1370603" cy="1541561"/>
                  <wp:effectExtent l="0" t="0" r="1270" b="0"/>
                  <wp:docPr id="523" name="Picture 5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3" name="Picture 523"/>
                          <pic:cNvPicPr/>
                        </pic:nvPicPr>
                        <pic:blipFill>
                          <a:blip r:embed="rId274" cstate="print">
                            <a:extLst>
                              <a:ext uri="{28A0092B-C50C-407E-A947-70E740481C1C}">
                                <a14:useLocalDpi xmlns:a14="http://schemas.microsoft.com/office/drawing/2010/main" val="0"/>
                              </a:ext>
                            </a:extLst>
                          </a:blip>
                          <a:stretch>
                            <a:fillRect/>
                          </a:stretch>
                        </pic:blipFill>
                        <pic:spPr>
                          <a:xfrm>
                            <a:off x="0" y="0"/>
                            <a:ext cx="1374618" cy="1546077"/>
                          </a:xfrm>
                          <a:prstGeom prst="rect">
                            <a:avLst/>
                          </a:prstGeom>
                        </pic:spPr>
                      </pic:pic>
                    </a:graphicData>
                  </a:graphic>
                </wp:inline>
              </w:drawing>
            </w:r>
          </w:p>
          <w:p w14:paraId="067766F0" w14:textId="77777777" w:rsidR="0023524D" w:rsidRPr="001E3493" w:rsidRDefault="0023524D" w:rsidP="00423400">
            <w:pPr>
              <w:spacing w:line="240" w:lineRule="auto"/>
              <w:rPr>
                <w:noProof/>
              </w:rPr>
            </w:pPr>
            <w:r w:rsidRPr="001E3493">
              <w:rPr>
                <w:noProof/>
              </w:rPr>
              <w:t>Week 6</w:t>
            </w:r>
          </w:p>
        </w:tc>
      </w:tr>
    </w:tbl>
    <w:p w14:paraId="3926DB1A" w14:textId="77777777" w:rsidR="00363632" w:rsidRDefault="00363632"/>
    <w:p w14:paraId="5E4E13FF" w14:textId="77777777" w:rsidR="00363632" w:rsidRDefault="00363632"/>
    <w:p w14:paraId="6DDB6F6E" w14:textId="77777777" w:rsidR="00363632" w:rsidRDefault="00363632"/>
    <w:p w14:paraId="64D0B9A5" w14:textId="34047EE3" w:rsidR="00363632" w:rsidRDefault="00363632">
      <w:r>
        <w:lastRenderedPageBreak/>
        <w:t>Table 33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1075"/>
        <w:gridCol w:w="1710"/>
        <w:gridCol w:w="630"/>
        <w:gridCol w:w="1170"/>
        <w:gridCol w:w="1260"/>
        <w:gridCol w:w="450"/>
        <w:gridCol w:w="1890"/>
      </w:tblGrid>
      <w:tr w:rsidR="0023524D" w:rsidRPr="001E3493" w14:paraId="03076DA3" w14:textId="77777777" w:rsidTr="003F3D68">
        <w:trPr>
          <w:trHeight w:val="260"/>
        </w:trPr>
        <w:tc>
          <w:tcPr>
            <w:tcW w:w="1075" w:type="dxa"/>
            <w:vAlign w:val="bottom"/>
          </w:tcPr>
          <w:p w14:paraId="09A71D3A" w14:textId="77777777" w:rsidR="0023524D" w:rsidRPr="001E3493" w:rsidRDefault="0023524D" w:rsidP="00423400">
            <w:pPr>
              <w:spacing w:line="240" w:lineRule="auto"/>
              <w:rPr>
                <w:b/>
                <w:bCs/>
              </w:rPr>
            </w:pPr>
          </w:p>
        </w:tc>
        <w:tc>
          <w:tcPr>
            <w:tcW w:w="2340" w:type="dxa"/>
            <w:gridSpan w:val="2"/>
          </w:tcPr>
          <w:p w14:paraId="6B18E71A" w14:textId="77777777" w:rsidR="0023524D" w:rsidRPr="001E3493" w:rsidRDefault="0023524D" w:rsidP="00423400">
            <w:pPr>
              <w:spacing w:line="240" w:lineRule="auto"/>
              <w:rPr>
                <w:noProof/>
              </w:rPr>
            </w:pPr>
            <w:r w:rsidRPr="001E3493">
              <w:rPr>
                <w:noProof/>
              </w:rPr>
              <w:drawing>
                <wp:inline distT="0" distB="0" distL="0" distR="0" wp14:anchorId="1741D98F" wp14:editId="7CA3F286">
                  <wp:extent cx="1574800" cy="1181100"/>
                  <wp:effectExtent l="0" t="0" r="6350" b="0"/>
                  <wp:docPr id="524" name="Picture 5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4" name="Picture 524"/>
                          <pic:cNvPicPr/>
                        </pic:nvPicPr>
                        <pic:blipFill>
                          <a:blip r:embed="rId275" cstate="print">
                            <a:extLst>
                              <a:ext uri="{28A0092B-C50C-407E-A947-70E740481C1C}">
                                <a14:useLocalDpi xmlns:a14="http://schemas.microsoft.com/office/drawing/2010/main" val="0"/>
                              </a:ext>
                            </a:extLst>
                          </a:blip>
                          <a:stretch>
                            <a:fillRect/>
                          </a:stretch>
                        </pic:blipFill>
                        <pic:spPr>
                          <a:xfrm>
                            <a:off x="0" y="0"/>
                            <a:ext cx="1578447" cy="1183835"/>
                          </a:xfrm>
                          <a:prstGeom prst="rect">
                            <a:avLst/>
                          </a:prstGeom>
                        </pic:spPr>
                      </pic:pic>
                    </a:graphicData>
                  </a:graphic>
                </wp:inline>
              </w:drawing>
            </w:r>
          </w:p>
          <w:p w14:paraId="3566B0A7" w14:textId="77777777" w:rsidR="0023524D" w:rsidRPr="001E3493" w:rsidRDefault="0023524D" w:rsidP="00423400">
            <w:pPr>
              <w:spacing w:line="240" w:lineRule="auto"/>
              <w:rPr>
                <w:noProof/>
              </w:rPr>
            </w:pPr>
            <w:r w:rsidRPr="001E3493">
              <w:rPr>
                <w:noProof/>
              </w:rPr>
              <w:t>Week 8</w:t>
            </w:r>
          </w:p>
        </w:tc>
        <w:tc>
          <w:tcPr>
            <w:tcW w:w="2430" w:type="dxa"/>
            <w:gridSpan w:val="2"/>
          </w:tcPr>
          <w:p w14:paraId="3F93D933" w14:textId="77777777" w:rsidR="0023524D" w:rsidRPr="001E3493" w:rsidRDefault="0023524D" w:rsidP="00423400">
            <w:pPr>
              <w:spacing w:line="240" w:lineRule="auto"/>
              <w:rPr>
                <w:noProof/>
              </w:rPr>
            </w:pPr>
            <w:r w:rsidRPr="001E3493">
              <w:rPr>
                <w:noProof/>
              </w:rPr>
              <w:drawing>
                <wp:inline distT="0" distB="0" distL="0" distR="0" wp14:anchorId="4FF53263" wp14:editId="3C97B9EE">
                  <wp:extent cx="1562100" cy="1171575"/>
                  <wp:effectExtent l="0" t="0" r="0" b="9525"/>
                  <wp:docPr id="525" name="Picture 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5" name="Picture 525"/>
                          <pic:cNvPicPr/>
                        </pic:nvPicPr>
                        <pic:blipFill>
                          <a:blip r:embed="rId276" cstate="print">
                            <a:extLst>
                              <a:ext uri="{28A0092B-C50C-407E-A947-70E740481C1C}">
                                <a14:useLocalDpi xmlns:a14="http://schemas.microsoft.com/office/drawing/2010/main" val="0"/>
                              </a:ext>
                            </a:extLst>
                          </a:blip>
                          <a:stretch>
                            <a:fillRect/>
                          </a:stretch>
                        </pic:blipFill>
                        <pic:spPr>
                          <a:xfrm>
                            <a:off x="0" y="0"/>
                            <a:ext cx="1563617" cy="1172713"/>
                          </a:xfrm>
                          <a:prstGeom prst="rect">
                            <a:avLst/>
                          </a:prstGeom>
                        </pic:spPr>
                      </pic:pic>
                    </a:graphicData>
                  </a:graphic>
                </wp:inline>
              </w:drawing>
            </w:r>
          </w:p>
          <w:p w14:paraId="26004DE6" w14:textId="77777777" w:rsidR="0023524D" w:rsidRPr="001E3493" w:rsidRDefault="0023524D" w:rsidP="00423400">
            <w:pPr>
              <w:spacing w:line="240" w:lineRule="auto"/>
              <w:rPr>
                <w:noProof/>
              </w:rPr>
            </w:pPr>
            <w:r w:rsidRPr="001E3493">
              <w:rPr>
                <w:noProof/>
              </w:rPr>
              <w:t>Week 10</w:t>
            </w:r>
          </w:p>
        </w:tc>
        <w:tc>
          <w:tcPr>
            <w:tcW w:w="2340" w:type="dxa"/>
            <w:gridSpan w:val="2"/>
          </w:tcPr>
          <w:p w14:paraId="74B93842" w14:textId="77777777" w:rsidR="0023524D" w:rsidRPr="001E3493" w:rsidRDefault="0023524D" w:rsidP="00423400">
            <w:pPr>
              <w:spacing w:line="240" w:lineRule="auto"/>
              <w:rPr>
                <w:noProof/>
              </w:rPr>
            </w:pPr>
            <w:r w:rsidRPr="001E3493">
              <w:rPr>
                <w:noProof/>
              </w:rPr>
              <w:drawing>
                <wp:inline distT="0" distB="0" distL="0" distR="0" wp14:anchorId="2D62F156" wp14:editId="654C0D4D">
                  <wp:extent cx="1536700" cy="1152525"/>
                  <wp:effectExtent l="0" t="0" r="6350" b="9525"/>
                  <wp:docPr id="526" name="Picture 5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6" name="Picture 526"/>
                          <pic:cNvPicPr/>
                        </pic:nvPicPr>
                        <pic:blipFill>
                          <a:blip r:embed="rId277" cstate="print">
                            <a:extLst>
                              <a:ext uri="{28A0092B-C50C-407E-A947-70E740481C1C}">
                                <a14:useLocalDpi xmlns:a14="http://schemas.microsoft.com/office/drawing/2010/main" val="0"/>
                              </a:ext>
                            </a:extLst>
                          </a:blip>
                          <a:stretch>
                            <a:fillRect/>
                          </a:stretch>
                        </pic:blipFill>
                        <pic:spPr>
                          <a:xfrm>
                            <a:off x="0" y="0"/>
                            <a:ext cx="1537473" cy="1153105"/>
                          </a:xfrm>
                          <a:prstGeom prst="rect">
                            <a:avLst/>
                          </a:prstGeom>
                        </pic:spPr>
                      </pic:pic>
                    </a:graphicData>
                  </a:graphic>
                </wp:inline>
              </w:drawing>
            </w:r>
          </w:p>
          <w:p w14:paraId="00B035AA" w14:textId="77777777" w:rsidR="0023524D" w:rsidRPr="001E3493" w:rsidRDefault="0023524D" w:rsidP="00423400">
            <w:pPr>
              <w:spacing w:line="240" w:lineRule="auto"/>
              <w:rPr>
                <w:noProof/>
              </w:rPr>
            </w:pPr>
            <w:r w:rsidRPr="001E3493">
              <w:rPr>
                <w:noProof/>
              </w:rPr>
              <w:t>Week 12</w:t>
            </w:r>
          </w:p>
        </w:tc>
      </w:tr>
      <w:tr w:rsidR="0023524D" w:rsidRPr="001E3493" w14:paraId="384B1CAF" w14:textId="77777777" w:rsidTr="00E67EB8">
        <w:trPr>
          <w:trHeight w:val="1952"/>
        </w:trPr>
        <w:tc>
          <w:tcPr>
            <w:tcW w:w="1075" w:type="dxa"/>
            <w:vMerge w:val="restart"/>
            <w:textDirection w:val="btLr"/>
            <w:vAlign w:val="center"/>
          </w:tcPr>
          <w:p w14:paraId="4F05C681" w14:textId="77777777" w:rsidR="0023524D" w:rsidRPr="001E3493" w:rsidRDefault="0023524D" w:rsidP="00423400">
            <w:pPr>
              <w:spacing w:line="240" w:lineRule="auto"/>
              <w:ind w:left="113" w:right="113"/>
              <w:jc w:val="center"/>
              <w:rPr>
                <w:b/>
                <w:bCs/>
              </w:rPr>
            </w:pPr>
            <w:r w:rsidRPr="001E3493">
              <w:rPr>
                <w:b/>
                <w:bCs/>
              </w:rPr>
              <w:t>G24006</w:t>
            </w:r>
          </w:p>
        </w:tc>
        <w:tc>
          <w:tcPr>
            <w:tcW w:w="1710" w:type="dxa"/>
          </w:tcPr>
          <w:p w14:paraId="2B9D225C" w14:textId="14A9E123" w:rsidR="0023524D" w:rsidRPr="001E3493" w:rsidRDefault="0023524D" w:rsidP="00640107">
            <w:pPr>
              <w:spacing w:line="360" w:lineRule="auto"/>
              <w:rPr>
                <w:noProof/>
              </w:rPr>
            </w:pPr>
            <w:r w:rsidRPr="001E3493">
              <w:rPr>
                <w:noProof/>
              </w:rPr>
              <w:drawing>
                <wp:inline distT="0" distB="0" distL="0" distR="0" wp14:anchorId="3EA74C41" wp14:editId="5D7CB7F4">
                  <wp:extent cx="1621155" cy="1210699"/>
                  <wp:effectExtent l="0" t="0" r="0" b="8890"/>
                  <wp:docPr id="527" name="Picture 5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7" name="Picture 527"/>
                          <pic:cNvPicPr/>
                        </pic:nvPicPr>
                        <pic:blipFill rotWithShape="1">
                          <a:blip r:embed="rId278" cstate="print">
                            <a:extLst>
                              <a:ext uri="{28A0092B-C50C-407E-A947-70E740481C1C}">
                                <a14:useLocalDpi xmlns:a14="http://schemas.microsoft.com/office/drawing/2010/main" val="0"/>
                              </a:ext>
                            </a:extLst>
                          </a:blip>
                          <a:srcRect l="22334" t="15682" r="-22334" b="17776"/>
                          <a:stretch/>
                        </pic:blipFill>
                        <pic:spPr>
                          <a:xfrm>
                            <a:off x="0" y="0"/>
                            <a:ext cx="1623463" cy="1212423"/>
                          </a:xfrm>
                          <a:prstGeom prst="rect">
                            <a:avLst/>
                          </a:prstGeom>
                        </pic:spPr>
                      </pic:pic>
                    </a:graphicData>
                  </a:graphic>
                </wp:inline>
              </w:drawing>
            </w:r>
          </w:p>
          <w:p w14:paraId="463BE655" w14:textId="77777777" w:rsidR="0023524D" w:rsidRPr="001E3493" w:rsidRDefault="0023524D" w:rsidP="00640107">
            <w:pPr>
              <w:spacing w:line="360" w:lineRule="auto"/>
              <w:rPr>
                <w:noProof/>
              </w:rPr>
            </w:pPr>
            <w:r w:rsidRPr="001E3493">
              <w:rPr>
                <w:noProof/>
              </w:rPr>
              <w:t>Week 1.1</w:t>
            </w:r>
          </w:p>
        </w:tc>
        <w:tc>
          <w:tcPr>
            <w:tcW w:w="1800" w:type="dxa"/>
            <w:gridSpan w:val="2"/>
          </w:tcPr>
          <w:p w14:paraId="03002C97" w14:textId="77777777" w:rsidR="0023524D" w:rsidRPr="001E3493" w:rsidRDefault="0023524D" w:rsidP="00640107">
            <w:pPr>
              <w:spacing w:line="360" w:lineRule="auto"/>
              <w:rPr>
                <w:noProof/>
              </w:rPr>
            </w:pPr>
            <w:r w:rsidRPr="001E3493">
              <w:rPr>
                <w:noProof/>
              </w:rPr>
              <w:drawing>
                <wp:inline distT="0" distB="0" distL="0" distR="0" wp14:anchorId="36FFA61F" wp14:editId="18F3FA34">
                  <wp:extent cx="1163320" cy="1276935"/>
                  <wp:effectExtent l="0" t="0" r="0" b="0"/>
                  <wp:docPr id="528" name="Picture 5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8" name="Picture 528"/>
                          <pic:cNvPicPr/>
                        </pic:nvPicPr>
                        <pic:blipFill>
                          <a:blip r:embed="rId279" cstate="print">
                            <a:extLst>
                              <a:ext uri="{28A0092B-C50C-407E-A947-70E740481C1C}">
                                <a14:useLocalDpi xmlns:a14="http://schemas.microsoft.com/office/drawing/2010/main" val="0"/>
                              </a:ext>
                            </a:extLst>
                          </a:blip>
                          <a:stretch>
                            <a:fillRect/>
                          </a:stretch>
                        </pic:blipFill>
                        <pic:spPr>
                          <a:xfrm>
                            <a:off x="0" y="0"/>
                            <a:ext cx="1168688" cy="1282828"/>
                          </a:xfrm>
                          <a:prstGeom prst="rect">
                            <a:avLst/>
                          </a:prstGeom>
                        </pic:spPr>
                      </pic:pic>
                    </a:graphicData>
                  </a:graphic>
                </wp:inline>
              </w:drawing>
            </w:r>
          </w:p>
          <w:p w14:paraId="38BB4AF0" w14:textId="77777777" w:rsidR="0023524D" w:rsidRPr="001E3493" w:rsidRDefault="0023524D" w:rsidP="00640107">
            <w:pPr>
              <w:spacing w:line="360" w:lineRule="auto"/>
              <w:rPr>
                <w:noProof/>
              </w:rPr>
            </w:pPr>
            <w:r w:rsidRPr="001E3493">
              <w:rPr>
                <w:noProof/>
              </w:rPr>
              <w:t>Week 1.2</w:t>
            </w:r>
          </w:p>
        </w:tc>
        <w:tc>
          <w:tcPr>
            <w:tcW w:w="1710" w:type="dxa"/>
            <w:gridSpan w:val="2"/>
          </w:tcPr>
          <w:p w14:paraId="0436A7DE" w14:textId="77777777" w:rsidR="0023524D" w:rsidRPr="001E3493" w:rsidRDefault="0023524D" w:rsidP="00640107">
            <w:pPr>
              <w:spacing w:line="360" w:lineRule="auto"/>
              <w:rPr>
                <w:noProof/>
              </w:rPr>
            </w:pPr>
            <w:r w:rsidRPr="001E3493">
              <w:rPr>
                <w:noProof/>
              </w:rPr>
              <w:drawing>
                <wp:inline distT="0" distB="0" distL="0" distR="0" wp14:anchorId="4E67FD4F" wp14:editId="402A1BAA">
                  <wp:extent cx="1166495" cy="1280420"/>
                  <wp:effectExtent l="0" t="0" r="0" b="0"/>
                  <wp:docPr id="529" name="Picture 5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9" name="Picture 529"/>
                          <pic:cNvPicPr/>
                        </pic:nvPicPr>
                        <pic:blipFill>
                          <a:blip r:embed="rId280" cstate="print">
                            <a:extLst>
                              <a:ext uri="{28A0092B-C50C-407E-A947-70E740481C1C}">
                                <a14:useLocalDpi xmlns:a14="http://schemas.microsoft.com/office/drawing/2010/main" val="0"/>
                              </a:ext>
                            </a:extLst>
                          </a:blip>
                          <a:stretch>
                            <a:fillRect/>
                          </a:stretch>
                        </pic:blipFill>
                        <pic:spPr>
                          <a:xfrm>
                            <a:off x="0" y="0"/>
                            <a:ext cx="1169259" cy="1283454"/>
                          </a:xfrm>
                          <a:prstGeom prst="rect">
                            <a:avLst/>
                          </a:prstGeom>
                        </pic:spPr>
                      </pic:pic>
                    </a:graphicData>
                  </a:graphic>
                </wp:inline>
              </w:drawing>
            </w:r>
          </w:p>
          <w:p w14:paraId="3FD2AF7D" w14:textId="77777777" w:rsidR="0023524D" w:rsidRPr="001E3493" w:rsidRDefault="0023524D" w:rsidP="00640107">
            <w:pPr>
              <w:spacing w:line="360" w:lineRule="auto"/>
              <w:rPr>
                <w:noProof/>
              </w:rPr>
            </w:pPr>
            <w:r w:rsidRPr="001E3493">
              <w:rPr>
                <w:noProof/>
              </w:rPr>
              <w:t>Week 2.1</w:t>
            </w:r>
          </w:p>
        </w:tc>
        <w:tc>
          <w:tcPr>
            <w:tcW w:w="1890" w:type="dxa"/>
          </w:tcPr>
          <w:p w14:paraId="10A31EF6" w14:textId="77777777" w:rsidR="0023524D" w:rsidRPr="001E3493" w:rsidRDefault="0023524D" w:rsidP="00640107">
            <w:pPr>
              <w:spacing w:line="360" w:lineRule="auto"/>
              <w:rPr>
                <w:noProof/>
              </w:rPr>
            </w:pPr>
            <w:r w:rsidRPr="001E3493">
              <w:rPr>
                <w:noProof/>
              </w:rPr>
              <w:drawing>
                <wp:inline distT="0" distB="0" distL="0" distR="0" wp14:anchorId="3557986D" wp14:editId="47A69A5D">
                  <wp:extent cx="1177176" cy="1308817"/>
                  <wp:effectExtent l="0" t="0" r="4445" b="5715"/>
                  <wp:docPr id="530" name="Picture 5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0" name="Picture 530"/>
                          <pic:cNvPicPr/>
                        </pic:nvPicPr>
                        <pic:blipFill>
                          <a:blip r:embed="rId281" cstate="print">
                            <a:extLst>
                              <a:ext uri="{28A0092B-C50C-407E-A947-70E740481C1C}">
                                <a14:useLocalDpi xmlns:a14="http://schemas.microsoft.com/office/drawing/2010/main" val="0"/>
                              </a:ext>
                            </a:extLst>
                          </a:blip>
                          <a:stretch>
                            <a:fillRect/>
                          </a:stretch>
                        </pic:blipFill>
                        <pic:spPr>
                          <a:xfrm>
                            <a:off x="0" y="0"/>
                            <a:ext cx="1185635" cy="1318222"/>
                          </a:xfrm>
                          <a:prstGeom prst="rect">
                            <a:avLst/>
                          </a:prstGeom>
                        </pic:spPr>
                      </pic:pic>
                    </a:graphicData>
                  </a:graphic>
                </wp:inline>
              </w:drawing>
            </w:r>
          </w:p>
          <w:p w14:paraId="5CE780F5" w14:textId="77777777" w:rsidR="0023524D" w:rsidRPr="001E3493" w:rsidRDefault="0023524D" w:rsidP="00640107">
            <w:pPr>
              <w:spacing w:line="360" w:lineRule="auto"/>
              <w:rPr>
                <w:noProof/>
              </w:rPr>
            </w:pPr>
            <w:r w:rsidRPr="001E3493">
              <w:rPr>
                <w:noProof/>
              </w:rPr>
              <w:t>Week 2.2</w:t>
            </w:r>
          </w:p>
        </w:tc>
      </w:tr>
      <w:tr w:rsidR="0023524D" w:rsidRPr="001E3493" w14:paraId="37E4707A" w14:textId="77777777" w:rsidTr="00991210">
        <w:trPr>
          <w:trHeight w:val="1952"/>
        </w:trPr>
        <w:tc>
          <w:tcPr>
            <w:tcW w:w="1075" w:type="dxa"/>
            <w:vMerge/>
            <w:vAlign w:val="bottom"/>
          </w:tcPr>
          <w:p w14:paraId="34982BB5" w14:textId="77777777" w:rsidR="0023524D" w:rsidRPr="001E3493" w:rsidRDefault="0023524D" w:rsidP="00423400">
            <w:pPr>
              <w:spacing w:line="240" w:lineRule="auto"/>
            </w:pPr>
          </w:p>
        </w:tc>
        <w:tc>
          <w:tcPr>
            <w:tcW w:w="2340" w:type="dxa"/>
            <w:gridSpan w:val="2"/>
          </w:tcPr>
          <w:p w14:paraId="4CD19931" w14:textId="77777777" w:rsidR="0023524D" w:rsidRPr="001E3493" w:rsidRDefault="0023524D" w:rsidP="00640107">
            <w:pPr>
              <w:spacing w:line="360" w:lineRule="auto"/>
              <w:rPr>
                <w:noProof/>
              </w:rPr>
            </w:pPr>
            <w:r w:rsidRPr="001E3493">
              <w:rPr>
                <w:noProof/>
              </w:rPr>
              <w:drawing>
                <wp:inline distT="0" distB="0" distL="0" distR="0" wp14:anchorId="3EAA459E" wp14:editId="253DA008">
                  <wp:extent cx="1441450" cy="1588975"/>
                  <wp:effectExtent l="0" t="0" r="6350" b="0"/>
                  <wp:docPr id="531" name="Picture 5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1" name="Picture 531"/>
                          <pic:cNvPicPr/>
                        </pic:nvPicPr>
                        <pic:blipFill>
                          <a:blip r:embed="rId282" cstate="print">
                            <a:extLst>
                              <a:ext uri="{28A0092B-C50C-407E-A947-70E740481C1C}">
                                <a14:useLocalDpi xmlns:a14="http://schemas.microsoft.com/office/drawing/2010/main" val="0"/>
                              </a:ext>
                            </a:extLst>
                          </a:blip>
                          <a:stretch>
                            <a:fillRect/>
                          </a:stretch>
                        </pic:blipFill>
                        <pic:spPr>
                          <a:xfrm>
                            <a:off x="0" y="0"/>
                            <a:ext cx="1441450" cy="1588975"/>
                          </a:xfrm>
                          <a:prstGeom prst="rect">
                            <a:avLst/>
                          </a:prstGeom>
                        </pic:spPr>
                      </pic:pic>
                    </a:graphicData>
                  </a:graphic>
                </wp:inline>
              </w:drawing>
            </w:r>
          </w:p>
          <w:p w14:paraId="1FEECFDC" w14:textId="77777777" w:rsidR="0023524D" w:rsidRPr="001E3493" w:rsidRDefault="0023524D" w:rsidP="00640107">
            <w:pPr>
              <w:spacing w:line="360" w:lineRule="auto"/>
              <w:rPr>
                <w:noProof/>
              </w:rPr>
            </w:pPr>
            <w:r w:rsidRPr="001E3493">
              <w:rPr>
                <w:noProof/>
              </w:rPr>
              <w:t>Week 3</w:t>
            </w:r>
          </w:p>
        </w:tc>
        <w:tc>
          <w:tcPr>
            <w:tcW w:w="2430" w:type="dxa"/>
            <w:gridSpan w:val="2"/>
          </w:tcPr>
          <w:p w14:paraId="27A8E358" w14:textId="77777777" w:rsidR="0023524D" w:rsidRPr="001E3493" w:rsidRDefault="0023524D" w:rsidP="00640107">
            <w:pPr>
              <w:spacing w:line="360" w:lineRule="auto"/>
              <w:rPr>
                <w:noProof/>
              </w:rPr>
            </w:pPr>
            <w:r w:rsidRPr="001E3493">
              <w:rPr>
                <w:noProof/>
              </w:rPr>
              <w:drawing>
                <wp:inline distT="0" distB="0" distL="0" distR="0" wp14:anchorId="48312062" wp14:editId="1FB42266">
                  <wp:extent cx="1433604" cy="1610095"/>
                  <wp:effectExtent l="0" t="0" r="0" b="0"/>
                  <wp:docPr id="532" name="Picture 5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2" name="Picture 532"/>
                          <pic:cNvPicPr/>
                        </pic:nvPicPr>
                        <pic:blipFill>
                          <a:blip r:embed="rId283" cstate="print">
                            <a:extLst>
                              <a:ext uri="{28A0092B-C50C-407E-A947-70E740481C1C}">
                                <a14:useLocalDpi xmlns:a14="http://schemas.microsoft.com/office/drawing/2010/main" val="0"/>
                              </a:ext>
                            </a:extLst>
                          </a:blip>
                          <a:stretch>
                            <a:fillRect/>
                          </a:stretch>
                        </pic:blipFill>
                        <pic:spPr>
                          <a:xfrm>
                            <a:off x="0" y="0"/>
                            <a:ext cx="1433604" cy="1610095"/>
                          </a:xfrm>
                          <a:prstGeom prst="rect">
                            <a:avLst/>
                          </a:prstGeom>
                        </pic:spPr>
                      </pic:pic>
                    </a:graphicData>
                  </a:graphic>
                </wp:inline>
              </w:drawing>
            </w:r>
          </w:p>
          <w:p w14:paraId="15267832" w14:textId="77777777" w:rsidR="0023524D" w:rsidRPr="001E3493" w:rsidRDefault="0023524D" w:rsidP="00640107">
            <w:pPr>
              <w:spacing w:line="360" w:lineRule="auto"/>
              <w:rPr>
                <w:noProof/>
              </w:rPr>
            </w:pPr>
            <w:r w:rsidRPr="001E3493">
              <w:rPr>
                <w:noProof/>
              </w:rPr>
              <w:t xml:space="preserve">Week 4 </w:t>
            </w:r>
          </w:p>
        </w:tc>
        <w:tc>
          <w:tcPr>
            <w:tcW w:w="2340" w:type="dxa"/>
            <w:gridSpan w:val="2"/>
          </w:tcPr>
          <w:p w14:paraId="7FDDC5BD" w14:textId="77777777" w:rsidR="0023524D" w:rsidRPr="001E3493" w:rsidRDefault="0023524D" w:rsidP="00640107">
            <w:pPr>
              <w:spacing w:line="360" w:lineRule="auto"/>
              <w:rPr>
                <w:noProof/>
              </w:rPr>
            </w:pPr>
            <w:r w:rsidRPr="001E3493">
              <w:rPr>
                <w:noProof/>
              </w:rPr>
              <w:drawing>
                <wp:inline distT="0" distB="0" distL="0" distR="0" wp14:anchorId="5C9871E1" wp14:editId="5D00BDDC">
                  <wp:extent cx="1439183" cy="1577272"/>
                  <wp:effectExtent l="0" t="0" r="0" b="0"/>
                  <wp:docPr id="533" name="Picture 5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3" name="Picture 533"/>
                          <pic:cNvPicPr/>
                        </pic:nvPicPr>
                        <pic:blipFill>
                          <a:blip r:embed="rId284" cstate="print">
                            <a:extLst>
                              <a:ext uri="{28A0092B-C50C-407E-A947-70E740481C1C}">
                                <a14:useLocalDpi xmlns:a14="http://schemas.microsoft.com/office/drawing/2010/main" val="0"/>
                              </a:ext>
                            </a:extLst>
                          </a:blip>
                          <a:stretch>
                            <a:fillRect/>
                          </a:stretch>
                        </pic:blipFill>
                        <pic:spPr>
                          <a:xfrm>
                            <a:off x="0" y="0"/>
                            <a:ext cx="1442791" cy="1581226"/>
                          </a:xfrm>
                          <a:prstGeom prst="rect">
                            <a:avLst/>
                          </a:prstGeom>
                        </pic:spPr>
                      </pic:pic>
                    </a:graphicData>
                  </a:graphic>
                </wp:inline>
              </w:drawing>
            </w:r>
          </w:p>
          <w:p w14:paraId="79F7F0F9" w14:textId="77777777" w:rsidR="0023524D" w:rsidRPr="001E3493" w:rsidRDefault="0023524D" w:rsidP="00640107">
            <w:pPr>
              <w:spacing w:line="360" w:lineRule="auto"/>
              <w:rPr>
                <w:noProof/>
              </w:rPr>
            </w:pPr>
            <w:r w:rsidRPr="001E3493">
              <w:rPr>
                <w:noProof/>
              </w:rPr>
              <w:t>Week 6</w:t>
            </w:r>
          </w:p>
        </w:tc>
      </w:tr>
      <w:tr w:rsidR="0023524D" w:rsidRPr="001E3493" w14:paraId="3C5E0A4B" w14:textId="77777777" w:rsidTr="00991210">
        <w:trPr>
          <w:trHeight w:val="1952"/>
        </w:trPr>
        <w:tc>
          <w:tcPr>
            <w:tcW w:w="1075" w:type="dxa"/>
            <w:vMerge/>
            <w:vAlign w:val="bottom"/>
          </w:tcPr>
          <w:p w14:paraId="51BBC113" w14:textId="77777777" w:rsidR="0023524D" w:rsidRPr="001E3493" w:rsidRDefault="0023524D" w:rsidP="00423400">
            <w:pPr>
              <w:spacing w:line="240" w:lineRule="auto"/>
            </w:pPr>
          </w:p>
        </w:tc>
        <w:tc>
          <w:tcPr>
            <w:tcW w:w="2340" w:type="dxa"/>
            <w:gridSpan w:val="2"/>
          </w:tcPr>
          <w:p w14:paraId="2AEADE0E" w14:textId="77777777" w:rsidR="0023524D" w:rsidRPr="001E3493" w:rsidRDefault="0023524D" w:rsidP="00640107">
            <w:pPr>
              <w:spacing w:line="360" w:lineRule="auto"/>
              <w:rPr>
                <w:noProof/>
              </w:rPr>
            </w:pPr>
            <w:r w:rsidRPr="001E3493">
              <w:rPr>
                <w:noProof/>
              </w:rPr>
              <w:drawing>
                <wp:inline distT="0" distB="0" distL="0" distR="0" wp14:anchorId="732FDFBF" wp14:editId="240A6FC8">
                  <wp:extent cx="1663700" cy="1247775"/>
                  <wp:effectExtent l="0" t="0" r="0" b="9525"/>
                  <wp:docPr id="534" name="Picture 5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4" name="Picture 534"/>
                          <pic:cNvPicPr/>
                        </pic:nvPicPr>
                        <pic:blipFill>
                          <a:blip r:embed="rId285" cstate="print">
                            <a:extLst>
                              <a:ext uri="{28A0092B-C50C-407E-A947-70E740481C1C}">
                                <a14:useLocalDpi xmlns:a14="http://schemas.microsoft.com/office/drawing/2010/main" val="0"/>
                              </a:ext>
                            </a:extLst>
                          </a:blip>
                          <a:stretch>
                            <a:fillRect/>
                          </a:stretch>
                        </pic:blipFill>
                        <pic:spPr>
                          <a:xfrm>
                            <a:off x="0" y="0"/>
                            <a:ext cx="1664189" cy="1248142"/>
                          </a:xfrm>
                          <a:prstGeom prst="rect">
                            <a:avLst/>
                          </a:prstGeom>
                        </pic:spPr>
                      </pic:pic>
                    </a:graphicData>
                  </a:graphic>
                </wp:inline>
              </w:drawing>
            </w:r>
          </w:p>
          <w:p w14:paraId="0F5584FF" w14:textId="77777777" w:rsidR="0023524D" w:rsidRPr="001E3493" w:rsidRDefault="0023524D" w:rsidP="00640107">
            <w:pPr>
              <w:spacing w:line="360" w:lineRule="auto"/>
              <w:rPr>
                <w:noProof/>
              </w:rPr>
            </w:pPr>
            <w:r w:rsidRPr="001E3493">
              <w:rPr>
                <w:noProof/>
              </w:rPr>
              <w:t>Week 8</w:t>
            </w:r>
          </w:p>
        </w:tc>
        <w:tc>
          <w:tcPr>
            <w:tcW w:w="2430" w:type="dxa"/>
            <w:gridSpan w:val="2"/>
          </w:tcPr>
          <w:p w14:paraId="5EDBF02B" w14:textId="77777777" w:rsidR="0023524D" w:rsidRPr="001E3493" w:rsidRDefault="0023524D" w:rsidP="00640107">
            <w:pPr>
              <w:spacing w:line="360" w:lineRule="auto"/>
              <w:rPr>
                <w:noProof/>
              </w:rPr>
            </w:pPr>
            <w:r w:rsidRPr="001E3493">
              <w:rPr>
                <w:noProof/>
              </w:rPr>
              <w:drawing>
                <wp:inline distT="0" distB="0" distL="0" distR="0" wp14:anchorId="4BD6BD7D" wp14:editId="5CB6C23A">
                  <wp:extent cx="1663700" cy="1247775"/>
                  <wp:effectExtent l="0" t="0" r="0" b="9525"/>
                  <wp:docPr id="535" name="Picture 5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5" name="Picture 535"/>
                          <pic:cNvPicPr/>
                        </pic:nvPicPr>
                        <pic:blipFill>
                          <a:blip r:embed="rId286" cstate="print">
                            <a:extLst>
                              <a:ext uri="{28A0092B-C50C-407E-A947-70E740481C1C}">
                                <a14:useLocalDpi xmlns:a14="http://schemas.microsoft.com/office/drawing/2010/main" val="0"/>
                              </a:ext>
                            </a:extLst>
                          </a:blip>
                          <a:stretch>
                            <a:fillRect/>
                          </a:stretch>
                        </pic:blipFill>
                        <pic:spPr>
                          <a:xfrm>
                            <a:off x="0" y="0"/>
                            <a:ext cx="1664347" cy="1248260"/>
                          </a:xfrm>
                          <a:prstGeom prst="rect">
                            <a:avLst/>
                          </a:prstGeom>
                        </pic:spPr>
                      </pic:pic>
                    </a:graphicData>
                  </a:graphic>
                </wp:inline>
              </w:drawing>
            </w:r>
            <w:r w:rsidRPr="001E3493">
              <w:rPr>
                <w:noProof/>
              </w:rPr>
              <w:br/>
              <w:t>Week 10</w:t>
            </w:r>
          </w:p>
        </w:tc>
        <w:tc>
          <w:tcPr>
            <w:tcW w:w="2340" w:type="dxa"/>
            <w:gridSpan w:val="2"/>
          </w:tcPr>
          <w:p w14:paraId="3699910A" w14:textId="77777777" w:rsidR="0023524D" w:rsidRPr="001E3493" w:rsidRDefault="0023524D" w:rsidP="00640107">
            <w:pPr>
              <w:spacing w:line="360" w:lineRule="auto"/>
              <w:rPr>
                <w:noProof/>
              </w:rPr>
            </w:pPr>
            <w:r w:rsidRPr="001E3493">
              <w:rPr>
                <w:noProof/>
              </w:rPr>
              <w:drawing>
                <wp:inline distT="0" distB="0" distL="0" distR="0" wp14:anchorId="3C865DCB" wp14:editId="28255528">
                  <wp:extent cx="1663700" cy="1247775"/>
                  <wp:effectExtent l="0" t="0" r="0" b="9525"/>
                  <wp:docPr id="536" name="Picture 5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6" name="Picture 536"/>
                          <pic:cNvPicPr/>
                        </pic:nvPicPr>
                        <pic:blipFill>
                          <a:blip r:embed="rId287" cstate="print">
                            <a:extLst>
                              <a:ext uri="{28A0092B-C50C-407E-A947-70E740481C1C}">
                                <a14:useLocalDpi xmlns:a14="http://schemas.microsoft.com/office/drawing/2010/main" val="0"/>
                              </a:ext>
                            </a:extLst>
                          </a:blip>
                          <a:stretch>
                            <a:fillRect/>
                          </a:stretch>
                        </pic:blipFill>
                        <pic:spPr>
                          <a:xfrm>
                            <a:off x="0" y="0"/>
                            <a:ext cx="1664112" cy="1248084"/>
                          </a:xfrm>
                          <a:prstGeom prst="rect">
                            <a:avLst/>
                          </a:prstGeom>
                        </pic:spPr>
                      </pic:pic>
                    </a:graphicData>
                  </a:graphic>
                </wp:inline>
              </w:drawing>
            </w:r>
            <w:r w:rsidRPr="001E3493">
              <w:rPr>
                <w:noProof/>
              </w:rPr>
              <w:br/>
              <w:t>Week 12</w:t>
            </w:r>
          </w:p>
        </w:tc>
      </w:tr>
    </w:tbl>
    <w:p w14:paraId="0096D986" w14:textId="77777777" w:rsidR="0023524D" w:rsidRDefault="0023524D" w:rsidP="00423400">
      <w:pPr>
        <w:spacing w:line="240" w:lineRule="auto"/>
      </w:pPr>
    </w:p>
    <w:p w14:paraId="31543C3C" w14:textId="77777777" w:rsidR="007A62F2" w:rsidRDefault="007A62F2" w:rsidP="00423400">
      <w:pPr>
        <w:spacing w:line="240" w:lineRule="auto"/>
      </w:pPr>
    </w:p>
    <w:p w14:paraId="3A59D549" w14:textId="77777777" w:rsidR="00363632" w:rsidRPr="001E3493" w:rsidRDefault="00363632" w:rsidP="00423400">
      <w:pPr>
        <w:spacing w:line="240" w:lineRule="auto"/>
      </w:pPr>
    </w:p>
    <w:p w14:paraId="77AF2995" w14:textId="15181DFF" w:rsidR="007A62F2" w:rsidRDefault="007A62F2" w:rsidP="00B46408">
      <w:pPr>
        <w:pStyle w:val="Caption"/>
      </w:pPr>
      <w:bookmarkStart w:id="140" w:name="_Toc195707686"/>
      <w:r>
        <w:lastRenderedPageBreak/>
        <w:t xml:space="preserve">Table </w:t>
      </w:r>
      <w:fldSimple w:instr=" SEQ Table \* ARABIC ">
        <w:r w:rsidR="00056F45">
          <w:rPr>
            <w:noProof/>
          </w:rPr>
          <w:t>34</w:t>
        </w:r>
      </w:fldSimple>
      <w:r>
        <w:t>: Thermography findings SB</w:t>
      </w:r>
      <w:bookmarkEnd w:id="140"/>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23524D" w:rsidRPr="001E3493" w14:paraId="37703473" w14:textId="77777777" w:rsidTr="00806D7C">
        <w:trPr>
          <w:trHeight w:val="255"/>
        </w:trPr>
        <w:tc>
          <w:tcPr>
            <w:tcW w:w="929" w:type="dxa"/>
            <w:vAlign w:val="bottom"/>
          </w:tcPr>
          <w:p w14:paraId="36239EBB" w14:textId="0F647E8A" w:rsidR="0023524D" w:rsidRPr="001E3493" w:rsidRDefault="0023524D" w:rsidP="00423400">
            <w:pPr>
              <w:spacing w:line="240" w:lineRule="auto"/>
              <w:rPr>
                <w:color w:val="000000"/>
              </w:rPr>
            </w:pPr>
            <w:r w:rsidRPr="001E3493">
              <w:rPr>
                <w:color w:val="000000"/>
              </w:rPr>
              <w:t>(S</w:t>
            </w:r>
            <w:r w:rsidR="00F12996" w:rsidRPr="001E3493">
              <w:rPr>
                <w:color w:val="000000"/>
              </w:rPr>
              <w:t>B</w:t>
            </w:r>
            <w:r w:rsidRPr="001E3493">
              <w:rPr>
                <w:color w:val="000000"/>
              </w:rPr>
              <w:t>)</w:t>
            </w:r>
          </w:p>
        </w:tc>
        <w:tc>
          <w:tcPr>
            <w:tcW w:w="7256" w:type="dxa"/>
            <w:gridSpan w:val="6"/>
          </w:tcPr>
          <w:p w14:paraId="0F8D367E" w14:textId="77777777" w:rsidR="0023524D" w:rsidRPr="001E3493" w:rsidRDefault="0023524D" w:rsidP="00423400">
            <w:pPr>
              <w:spacing w:line="240" w:lineRule="auto"/>
            </w:pPr>
          </w:p>
        </w:tc>
      </w:tr>
      <w:tr w:rsidR="0023524D" w:rsidRPr="001E3493" w14:paraId="48C54EEC" w14:textId="77777777" w:rsidTr="00806D7C">
        <w:trPr>
          <w:trHeight w:val="1772"/>
        </w:trPr>
        <w:tc>
          <w:tcPr>
            <w:tcW w:w="929" w:type="dxa"/>
            <w:vMerge w:val="restart"/>
            <w:textDirection w:val="btLr"/>
            <w:vAlign w:val="bottom"/>
          </w:tcPr>
          <w:p w14:paraId="6698EDDA" w14:textId="77777777" w:rsidR="0023524D" w:rsidRPr="001E3493" w:rsidRDefault="0023524D" w:rsidP="00423400">
            <w:pPr>
              <w:spacing w:line="240" w:lineRule="auto"/>
              <w:ind w:left="113" w:right="113"/>
              <w:jc w:val="center"/>
              <w:rPr>
                <w:b/>
                <w:bCs/>
                <w:color w:val="000000"/>
              </w:rPr>
            </w:pPr>
            <w:r w:rsidRPr="001E3493">
              <w:rPr>
                <w:b/>
                <w:bCs/>
                <w:color w:val="000000"/>
              </w:rPr>
              <w:t>G24019</w:t>
            </w:r>
          </w:p>
        </w:tc>
        <w:tc>
          <w:tcPr>
            <w:tcW w:w="1856" w:type="dxa"/>
          </w:tcPr>
          <w:p w14:paraId="13E9A861" w14:textId="77777777" w:rsidR="0023524D" w:rsidRPr="001E3493" w:rsidRDefault="0023524D" w:rsidP="00640107">
            <w:pPr>
              <w:spacing w:line="276" w:lineRule="auto"/>
              <w:rPr>
                <w:noProof/>
              </w:rPr>
            </w:pPr>
            <w:r w:rsidRPr="001E3493">
              <w:rPr>
                <w:noProof/>
              </w:rPr>
              <w:drawing>
                <wp:inline distT="0" distB="0" distL="0" distR="0" wp14:anchorId="03386B89" wp14:editId="3050D87E">
                  <wp:extent cx="923109" cy="1018192"/>
                  <wp:effectExtent l="0" t="0" r="4445" b="0"/>
                  <wp:docPr id="702" name="Picture 7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7" name="Picture 537"/>
                          <pic:cNvPicPr/>
                        </pic:nvPicPr>
                        <pic:blipFill>
                          <a:blip r:embed="rId288" cstate="print">
                            <a:extLst>
                              <a:ext uri="{28A0092B-C50C-407E-A947-70E740481C1C}">
                                <a14:useLocalDpi xmlns:a14="http://schemas.microsoft.com/office/drawing/2010/main" val="0"/>
                              </a:ext>
                            </a:extLst>
                          </a:blip>
                          <a:stretch>
                            <a:fillRect/>
                          </a:stretch>
                        </pic:blipFill>
                        <pic:spPr>
                          <a:xfrm>
                            <a:off x="0" y="0"/>
                            <a:ext cx="928622" cy="1024273"/>
                          </a:xfrm>
                          <a:prstGeom prst="rect">
                            <a:avLst/>
                          </a:prstGeom>
                        </pic:spPr>
                      </pic:pic>
                    </a:graphicData>
                  </a:graphic>
                </wp:inline>
              </w:drawing>
            </w:r>
          </w:p>
          <w:p w14:paraId="05ED3F19" w14:textId="77777777" w:rsidR="0023524D" w:rsidRPr="001E3493" w:rsidRDefault="0023524D" w:rsidP="00640107">
            <w:pPr>
              <w:spacing w:line="276" w:lineRule="auto"/>
              <w:rPr>
                <w:noProof/>
              </w:rPr>
            </w:pPr>
            <w:r w:rsidRPr="001E3493">
              <w:rPr>
                <w:noProof/>
              </w:rPr>
              <w:t>Week 1.1</w:t>
            </w:r>
          </w:p>
        </w:tc>
        <w:tc>
          <w:tcPr>
            <w:tcW w:w="1800" w:type="dxa"/>
            <w:gridSpan w:val="2"/>
          </w:tcPr>
          <w:p w14:paraId="799A5BD9" w14:textId="77777777" w:rsidR="0023524D" w:rsidRPr="001E3493" w:rsidRDefault="0023524D" w:rsidP="00640107">
            <w:pPr>
              <w:spacing w:line="276" w:lineRule="auto"/>
            </w:pPr>
            <w:r w:rsidRPr="001E3493">
              <w:rPr>
                <w:noProof/>
              </w:rPr>
              <w:drawing>
                <wp:inline distT="0" distB="0" distL="0" distR="0" wp14:anchorId="694C8804" wp14:editId="1136F734">
                  <wp:extent cx="948759" cy="1064260"/>
                  <wp:effectExtent l="0" t="0" r="3810" b="2540"/>
                  <wp:docPr id="703" name="Picture 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8" name="Picture 538"/>
                          <pic:cNvPicPr/>
                        </pic:nvPicPr>
                        <pic:blipFill>
                          <a:blip r:embed="rId289" cstate="print">
                            <a:extLst>
                              <a:ext uri="{28A0092B-C50C-407E-A947-70E740481C1C}">
                                <a14:useLocalDpi xmlns:a14="http://schemas.microsoft.com/office/drawing/2010/main" val="0"/>
                              </a:ext>
                            </a:extLst>
                          </a:blip>
                          <a:stretch>
                            <a:fillRect/>
                          </a:stretch>
                        </pic:blipFill>
                        <pic:spPr>
                          <a:xfrm>
                            <a:off x="0" y="0"/>
                            <a:ext cx="951550" cy="1067391"/>
                          </a:xfrm>
                          <a:prstGeom prst="rect">
                            <a:avLst/>
                          </a:prstGeom>
                        </pic:spPr>
                      </pic:pic>
                    </a:graphicData>
                  </a:graphic>
                </wp:inline>
              </w:drawing>
            </w:r>
          </w:p>
          <w:p w14:paraId="31C295C2" w14:textId="77777777" w:rsidR="0023524D" w:rsidRPr="001E3493" w:rsidRDefault="0023524D" w:rsidP="00640107">
            <w:pPr>
              <w:spacing w:line="276" w:lineRule="auto"/>
            </w:pPr>
            <w:r w:rsidRPr="001E3493">
              <w:t>Week 1.2</w:t>
            </w:r>
          </w:p>
        </w:tc>
        <w:tc>
          <w:tcPr>
            <w:tcW w:w="1710" w:type="dxa"/>
            <w:gridSpan w:val="2"/>
          </w:tcPr>
          <w:p w14:paraId="10F80C1F" w14:textId="77777777" w:rsidR="0023524D" w:rsidRPr="001E3493" w:rsidRDefault="0023524D" w:rsidP="00640107">
            <w:pPr>
              <w:spacing w:line="276" w:lineRule="auto"/>
            </w:pPr>
            <w:r w:rsidRPr="001E3493">
              <w:rPr>
                <w:noProof/>
              </w:rPr>
              <w:drawing>
                <wp:inline distT="0" distB="0" distL="0" distR="0" wp14:anchorId="1482D2CD" wp14:editId="79DDAC5B">
                  <wp:extent cx="1432968" cy="1074726"/>
                  <wp:effectExtent l="0" t="0" r="0" b="0"/>
                  <wp:docPr id="704" name="Picture 7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9" name="Picture 539"/>
                          <pic:cNvPicPr/>
                        </pic:nvPicPr>
                        <pic:blipFill rotWithShape="1">
                          <a:blip r:embed="rId290" cstate="print">
                            <a:extLst>
                              <a:ext uri="{28A0092B-C50C-407E-A947-70E740481C1C}">
                                <a14:useLocalDpi xmlns:a14="http://schemas.microsoft.com/office/drawing/2010/main" val="0"/>
                              </a:ext>
                            </a:extLst>
                          </a:blip>
                          <a:srcRect l="1373" t="946" r="-1373" b="-946"/>
                          <a:stretch/>
                        </pic:blipFill>
                        <pic:spPr>
                          <a:xfrm>
                            <a:off x="0" y="0"/>
                            <a:ext cx="1432968" cy="1074726"/>
                          </a:xfrm>
                          <a:prstGeom prst="rect">
                            <a:avLst/>
                          </a:prstGeom>
                        </pic:spPr>
                      </pic:pic>
                    </a:graphicData>
                  </a:graphic>
                </wp:inline>
              </w:drawing>
            </w:r>
          </w:p>
          <w:p w14:paraId="16F5B02B" w14:textId="77777777" w:rsidR="0023524D" w:rsidRPr="001E3493" w:rsidRDefault="0023524D" w:rsidP="00640107">
            <w:pPr>
              <w:spacing w:line="276" w:lineRule="auto"/>
            </w:pPr>
            <w:r w:rsidRPr="001E3493">
              <w:t>Week 2.1</w:t>
            </w:r>
          </w:p>
        </w:tc>
        <w:tc>
          <w:tcPr>
            <w:tcW w:w="1890" w:type="dxa"/>
          </w:tcPr>
          <w:p w14:paraId="6A743038" w14:textId="77777777" w:rsidR="0023524D" w:rsidRPr="001E3493" w:rsidRDefault="0023524D" w:rsidP="00640107">
            <w:pPr>
              <w:spacing w:line="276" w:lineRule="auto"/>
            </w:pPr>
            <w:r w:rsidRPr="001E3493">
              <w:rPr>
                <w:noProof/>
              </w:rPr>
              <w:drawing>
                <wp:inline distT="0" distB="0" distL="0" distR="0" wp14:anchorId="482A0D81" wp14:editId="1054DDD1">
                  <wp:extent cx="1419225" cy="1064418"/>
                  <wp:effectExtent l="0" t="0" r="0" b="2540"/>
                  <wp:docPr id="705" name="Picture 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0" name="Picture 540"/>
                          <pic:cNvPicPr/>
                        </pic:nvPicPr>
                        <pic:blipFill>
                          <a:blip r:embed="rId291" cstate="print">
                            <a:extLst>
                              <a:ext uri="{28A0092B-C50C-407E-A947-70E740481C1C}">
                                <a14:useLocalDpi xmlns:a14="http://schemas.microsoft.com/office/drawing/2010/main" val="0"/>
                              </a:ext>
                            </a:extLst>
                          </a:blip>
                          <a:stretch>
                            <a:fillRect/>
                          </a:stretch>
                        </pic:blipFill>
                        <pic:spPr>
                          <a:xfrm>
                            <a:off x="0" y="0"/>
                            <a:ext cx="1419225" cy="1064418"/>
                          </a:xfrm>
                          <a:prstGeom prst="rect">
                            <a:avLst/>
                          </a:prstGeom>
                        </pic:spPr>
                      </pic:pic>
                    </a:graphicData>
                  </a:graphic>
                </wp:inline>
              </w:drawing>
            </w:r>
          </w:p>
          <w:p w14:paraId="066AC2F1" w14:textId="77777777" w:rsidR="0023524D" w:rsidRPr="001E3493" w:rsidRDefault="0023524D" w:rsidP="00640107">
            <w:pPr>
              <w:spacing w:line="276" w:lineRule="auto"/>
            </w:pPr>
            <w:r w:rsidRPr="001E3493">
              <w:t>Week 2.2</w:t>
            </w:r>
          </w:p>
        </w:tc>
      </w:tr>
      <w:tr w:rsidR="0023524D" w:rsidRPr="001E3493" w14:paraId="0ABA8951" w14:textId="77777777" w:rsidTr="00806D7C">
        <w:trPr>
          <w:trHeight w:val="1988"/>
        </w:trPr>
        <w:tc>
          <w:tcPr>
            <w:tcW w:w="929" w:type="dxa"/>
            <w:vMerge/>
            <w:textDirection w:val="btLr"/>
            <w:vAlign w:val="bottom"/>
          </w:tcPr>
          <w:p w14:paraId="5471967D" w14:textId="77777777" w:rsidR="0023524D" w:rsidRPr="001E3493" w:rsidRDefault="0023524D" w:rsidP="00423400">
            <w:pPr>
              <w:spacing w:line="240" w:lineRule="auto"/>
              <w:ind w:left="113" w:right="113"/>
              <w:jc w:val="center"/>
              <w:rPr>
                <w:b/>
                <w:bCs/>
              </w:rPr>
            </w:pPr>
          </w:p>
        </w:tc>
        <w:tc>
          <w:tcPr>
            <w:tcW w:w="2486" w:type="dxa"/>
            <w:gridSpan w:val="2"/>
          </w:tcPr>
          <w:p w14:paraId="24A722B0" w14:textId="77777777" w:rsidR="0023524D" w:rsidRPr="001E3493" w:rsidRDefault="0023524D" w:rsidP="00640107">
            <w:pPr>
              <w:spacing w:line="276" w:lineRule="auto"/>
              <w:rPr>
                <w:noProof/>
              </w:rPr>
            </w:pPr>
            <w:r w:rsidRPr="001E3493">
              <w:rPr>
                <w:noProof/>
              </w:rPr>
              <w:drawing>
                <wp:inline distT="0" distB="0" distL="0" distR="0" wp14:anchorId="22CE4723" wp14:editId="0B1A763F">
                  <wp:extent cx="1445623" cy="1084217"/>
                  <wp:effectExtent l="0" t="0" r="2540" b="0"/>
                  <wp:docPr id="706" name="Picture 7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1" name="Picture 541"/>
                          <pic:cNvPicPr/>
                        </pic:nvPicPr>
                        <pic:blipFill>
                          <a:blip r:embed="rId292" cstate="print">
                            <a:extLst>
                              <a:ext uri="{28A0092B-C50C-407E-A947-70E740481C1C}">
                                <a14:useLocalDpi xmlns:a14="http://schemas.microsoft.com/office/drawing/2010/main" val="0"/>
                              </a:ext>
                            </a:extLst>
                          </a:blip>
                          <a:stretch>
                            <a:fillRect/>
                          </a:stretch>
                        </pic:blipFill>
                        <pic:spPr>
                          <a:xfrm>
                            <a:off x="0" y="0"/>
                            <a:ext cx="1472233" cy="1104174"/>
                          </a:xfrm>
                          <a:prstGeom prst="rect">
                            <a:avLst/>
                          </a:prstGeom>
                        </pic:spPr>
                      </pic:pic>
                    </a:graphicData>
                  </a:graphic>
                </wp:inline>
              </w:drawing>
            </w:r>
          </w:p>
          <w:p w14:paraId="3AEA7548" w14:textId="77777777" w:rsidR="0023524D" w:rsidRPr="001E3493" w:rsidRDefault="0023524D" w:rsidP="00640107">
            <w:pPr>
              <w:spacing w:line="276" w:lineRule="auto"/>
              <w:rPr>
                <w:noProof/>
              </w:rPr>
            </w:pPr>
            <w:r w:rsidRPr="001E3493">
              <w:rPr>
                <w:noProof/>
              </w:rPr>
              <w:t>Week 3</w:t>
            </w:r>
          </w:p>
        </w:tc>
        <w:tc>
          <w:tcPr>
            <w:tcW w:w="2430" w:type="dxa"/>
            <w:gridSpan w:val="2"/>
          </w:tcPr>
          <w:p w14:paraId="4FA21F9A" w14:textId="77777777" w:rsidR="0023524D" w:rsidRPr="001E3493" w:rsidRDefault="0023524D" w:rsidP="00640107">
            <w:pPr>
              <w:spacing w:line="276" w:lineRule="auto"/>
            </w:pPr>
            <w:r w:rsidRPr="001E3493">
              <w:rPr>
                <w:noProof/>
              </w:rPr>
              <w:drawing>
                <wp:inline distT="0" distB="0" distL="0" distR="0" wp14:anchorId="32DD075A" wp14:editId="12D918A6">
                  <wp:extent cx="1445260" cy="1083945"/>
                  <wp:effectExtent l="0" t="0" r="2540" b="0"/>
                  <wp:docPr id="707" name="Picture 7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2" name="Picture 542"/>
                          <pic:cNvPicPr/>
                        </pic:nvPicPr>
                        <pic:blipFill>
                          <a:blip r:embed="rId293" cstate="print">
                            <a:extLst>
                              <a:ext uri="{28A0092B-C50C-407E-A947-70E740481C1C}">
                                <a14:useLocalDpi xmlns:a14="http://schemas.microsoft.com/office/drawing/2010/main" val="0"/>
                              </a:ext>
                            </a:extLst>
                          </a:blip>
                          <a:stretch>
                            <a:fillRect/>
                          </a:stretch>
                        </pic:blipFill>
                        <pic:spPr>
                          <a:xfrm>
                            <a:off x="0" y="0"/>
                            <a:ext cx="1462236" cy="1096677"/>
                          </a:xfrm>
                          <a:prstGeom prst="rect">
                            <a:avLst/>
                          </a:prstGeom>
                        </pic:spPr>
                      </pic:pic>
                    </a:graphicData>
                  </a:graphic>
                </wp:inline>
              </w:drawing>
            </w:r>
          </w:p>
          <w:p w14:paraId="19A3259F" w14:textId="77777777" w:rsidR="0023524D" w:rsidRPr="001E3493" w:rsidRDefault="0023524D" w:rsidP="00640107">
            <w:pPr>
              <w:spacing w:line="276" w:lineRule="auto"/>
            </w:pPr>
            <w:r w:rsidRPr="001E3493">
              <w:t>Week 4</w:t>
            </w:r>
          </w:p>
        </w:tc>
        <w:tc>
          <w:tcPr>
            <w:tcW w:w="2340" w:type="dxa"/>
            <w:gridSpan w:val="2"/>
          </w:tcPr>
          <w:p w14:paraId="22E713F7" w14:textId="77777777" w:rsidR="0023524D" w:rsidRPr="001E3493" w:rsidRDefault="0023524D" w:rsidP="00640107">
            <w:pPr>
              <w:spacing w:line="276" w:lineRule="auto"/>
              <w:rPr>
                <w:noProof/>
              </w:rPr>
            </w:pPr>
            <w:r w:rsidRPr="001E3493">
              <w:rPr>
                <w:b/>
                <w:bCs/>
                <w:noProof/>
              </w:rPr>
              <w:t>Not generated – Animal removed</w:t>
            </w:r>
          </w:p>
          <w:p w14:paraId="15F59DFC" w14:textId="77777777" w:rsidR="0023524D" w:rsidRPr="001E3493" w:rsidRDefault="0023524D" w:rsidP="00640107">
            <w:pPr>
              <w:spacing w:line="276" w:lineRule="auto"/>
            </w:pPr>
            <w:r w:rsidRPr="001E3493">
              <w:t>Week 6</w:t>
            </w:r>
          </w:p>
        </w:tc>
      </w:tr>
      <w:tr w:rsidR="0023524D" w:rsidRPr="001E3493" w14:paraId="126FA722" w14:textId="77777777" w:rsidTr="00640107">
        <w:trPr>
          <w:trHeight w:val="872"/>
        </w:trPr>
        <w:tc>
          <w:tcPr>
            <w:tcW w:w="929" w:type="dxa"/>
            <w:vMerge/>
            <w:textDirection w:val="btLr"/>
            <w:vAlign w:val="bottom"/>
          </w:tcPr>
          <w:p w14:paraId="3132A7D1" w14:textId="77777777" w:rsidR="0023524D" w:rsidRPr="001E3493" w:rsidRDefault="0023524D" w:rsidP="00423400">
            <w:pPr>
              <w:spacing w:line="240" w:lineRule="auto"/>
              <w:ind w:left="113" w:right="113"/>
              <w:jc w:val="center"/>
              <w:rPr>
                <w:b/>
                <w:bCs/>
              </w:rPr>
            </w:pPr>
          </w:p>
        </w:tc>
        <w:tc>
          <w:tcPr>
            <w:tcW w:w="2486" w:type="dxa"/>
            <w:gridSpan w:val="2"/>
          </w:tcPr>
          <w:p w14:paraId="7F5CCA06" w14:textId="77777777" w:rsidR="0023524D" w:rsidRPr="001E3493" w:rsidRDefault="0023524D" w:rsidP="00640107">
            <w:pPr>
              <w:spacing w:line="240" w:lineRule="auto"/>
              <w:rPr>
                <w:b/>
                <w:bCs/>
                <w:noProof/>
              </w:rPr>
            </w:pPr>
            <w:r w:rsidRPr="001E3493">
              <w:rPr>
                <w:b/>
                <w:bCs/>
                <w:noProof/>
              </w:rPr>
              <w:t>Not generated – Animal removed</w:t>
            </w:r>
          </w:p>
          <w:p w14:paraId="25BF44DD" w14:textId="77777777" w:rsidR="0023524D" w:rsidRPr="001E3493" w:rsidRDefault="0023524D" w:rsidP="00640107">
            <w:pPr>
              <w:spacing w:line="240" w:lineRule="auto"/>
              <w:rPr>
                <w:noProof/>
              </w:rPr>
            </w:pPr>
            <w:r w:rsidRPr="001E3493">
              <w:rPr>
                <w:noProof/>
              </w:rPr>
              <w:t>Week 8</w:t>
            </w:r>
          </w:p>
        </w:tc>
        <w:tc>
          <w:tcPr>
            <w:tcW w:w="2430" w:type="dxa"/>
            <w:gridSpan w:val="2"/>
          </w:tcPr>
          <w:p w14:paraId="35C18F5A" w14:textId="77777777" w:rsidR="0023524D" w:rsidRPr="001E3493" w:rsidRDefault="0023524D" w:rsidP="00640107">
            <w:pPr>
              <w:spacing w:line="240" w:lineRule="auto"/>
              <w:rPr>
                <w:b/>
                <w:bCs/>
                <w:noProof/>
              </w:rPr>
            </w:pPr>
            <w:r w:rsidRPr="001E3493">
              <w:rPr>
                <w:b/>
                <w:bCs/>
                <w:noProof/>
              </w:rPr>
              <w:t>Not generated – Animal removed</w:t>
            </w:r>
          </w:p>
          <w:p w14:paraId="5DA54AF5" w14:textId="77777777" w:rsidR="0023524D" w:rsidRPr="001E3493" w:rsidRDefault="0023524D" w:rsidP="00640107">
            <w:pPr>
              <w:spacing w:line="240" w:lineRule="auto"/>
            </w:pPr>
            <w:r w:rsidRPr="001E3493">
              <w:t>Week 10</w:t>
            </w:r>
          </w:p>
        </w:tc>
        <w:tc>
          <w:tcPr>
            <w:tcW w:w="2340" w:type="dxa"/>
            <w:gridSpan w:val="2"/>
          </w:tcPr>
          <w:p w14:paraId="29397BFC" w14:textId="77777777" w:rsidR="0023524D" w:rsidRPr="001E3493" w:rsidRDefault="0023524D" w:rsidP="00640107">
            <w:pPr>
              <w:spacing w:line="240" w:lineRule="auto"/>
              <w:rPr>
                <w:b/>
                <w:bCs/>
                <w:noProof/>
              </w:rPr>
            </w:pPr>
            <w:r w:rsidRPr="001E3493">
              <w:rPr>
                <w:b/>
                <w:bCs/>
                <w:noProof/>
              </w:rPr>
              <w:t>Not generated – Animal removed</w:t>
            </w:r>
          </w:p>
          <w:p w14:paraId="1D564A5E" w14:textId="77777777" w:rsidR="0023524D" w:rsidRPr="001E3493" w:rsidRDefault="0023524D" w:rsidP="00640107">
            <w:pPr>
              <w:spacing w:line="240" w:lineRule="auto"/>
            </w:pPr>
            <w:r w:rsidRPr="001E3493">
              <w:t>Week 12</w:t>
            </w:r>
          </w:p>
        </w:tc>
      </w:tr>
      <w:tr w:rsidR="0023524D" w:rsidRPr="001E3493" w14:paraId="4CE83547" w14:textId="77777777" w:rsidTr="00806D7C">
        <w:trPr>
          <w:trHeight w:val="1790"/>
        </w:trPr>
        <w:tc>
          <w:tcPr>
            <w:tcW w:w="929" w:type="dxa"/>
            <w:vMerge w:val="restart"/>
            <w:textDirection w:val="btLr"/>
            <w:vAlign w:val="bottom"/>
          </w:tcPr>
          <w:p w14:paraId="606B728E" w14:textId="77777777" w:rsidR="0023524D" w:rsidRPr="001E3493" w:rsidRDefault="0023524D" w:rsidP="00423400">
            <w:pPr>
              <w:spacing w:line="240" w:lineRule="auto"/>
              <w:ind w:left="113" w:right="113"/>
              <w:jc w:val="center"/>
              <w:rPr>
                <w:b/>
                <w:bCs/>
              </w:rPr>
            </w:pPr>
            <w:r w:rsidRPr="001E3493">
              <w:rPr>
                <w:b/>
                <w:bCs/>
              </w:rPr>
              <w:t>G24020</w:t>
            </w:r>
          </w:p>
        </w:tc>
        <w:tc>
          <w:tcPr>
            <w:tcW w:w="1856" w:type="dxa"/>
          </w:tcPr>
          <w:p w14:paraId="15169C10" w14:textId="77777777" w:rsidR="0023524D" w:rsidRPr="001E3493" w:rsidRDefault="0023524D" w:rsidP="00640107">
            <w:pPr>
              <w:spacing w:line="360" w:lineRule="auto"/>
              <w:rPr>
                <w:noProof/>
              </w:rPr>
            </w:pPr>
            <w:r w:rsidRPr="001E3493">
              <w:rPr>
                <w:noProof/>
              </w:rPr>
              <w:drawing>
                <wp:inline distT="0" distB="0" distL="0" distR="0" wp14:anchorId="31BC26FF" wp14:editId="1C929506">
                  <wp:extent cx="1109554" cy="1241483"/>
                  <wp:effectExtent l="0" t="0" r="0" b="0"/>
                  <wp:docPr id="612" name="Picture 6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2" name="Picture 612"/>
                          <pic:cNvPicPr/>
                        </pic:nvPicPr>
                        <pic:blipFill>
                          <a:blip r:embed="rId294" cstate="print">
                            <a:extLst>
                              <a:ext uri="{28A0092B-C50C-407E-A947-70E740481C1C}">
                                <a14:useLocalDpi xmlns:a14="http://schemas.microsoft.com/office/drawing/2010/main" val="0"/>
                              </a:ext>
                            </a:extLst>
                          </a:blip>
                          <a:stretch>
                            <a:fillRect/>
                          </a:stretch>
                        </pic:blipFill>
                        <pic:spPr>
                          <a:xfrm>
                            <a:off x="0" y="0"/>
                            <a:ext cx="1109554" cy="1241483"/>
                          </a:xfrm>
                          <a:prstGeom prst="rect">
                            <a:avLst/>
                          </a:prstGeom>
                        </pic:spPr>
                      </pic:pic>
                    </a:graphicData>
                  </a:graphic>
                </wp:inline>
              </w:drawing>
            </w:r>
          </w:p>
          <w:p w14:paraId="1F6DC990" w14:textId="77777777" w:rsidR="0023524D" w:rsidRPr="001E3493" w:rsidRDefault="0023524D" w:rsidP="00640107">
            <w:pPr>
              <w:spacing w:line="360" w:lineRule="auto"/>
              <w:rPr>
                <w:noProof/>
              </w:rPr>
            </w:pPr>
            <w:r w:rsidRPr="001E3493">
              <w:rPr>
                <w:noProof/>
              </w:rPr>
              <w:t>Week 1.1</w:t>
            </w:r>
          </w:p>
        </w:tc>
        <w:tc>
          <w:tcPr>
            <w:tcW w:w="1800" w:type="dxa"/>
            <w:gridSpan w:val="2"/>
          </w:tcPr>
          <w:p w14:paraId="51DA522F" w14:textId="77777777" w:rsidR="0023524D" w:rsidRPr="001E3493" w:rsidRDefault="0023524D" w:rsidP="00640107">
            <w:pPr>
              <w:spacing w:line="360" w:lineRule="auto"/>
            </w:pPr>
            <w:r w:rsidRPr="001E3493">
              <w:rPr>
                <w:noProof/>
              </w:rPr>
              <w:drawing>
                <wp:inline distT="0" distB="0" distL="0" distR="0" wp14:anchorId="5E529152" wp14:editId="209DDF51">
                  <wp:extent cx="1086646" cy="1225790"/>
                  <wp:effectExtent l="0" t="0" r="0" b="0"/>
                  <wp:docPr id="613" name="Picture 6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3" name="Picture 613"/>
                          <pic:cNvPicPr/>
                        </pic:nvPicPr>
                        <pic:blipFill>
                          <a:blip r:embed="rId295" cstate="print">
                            <a:extLst>
                              <a:ext uri="{28A0092B-C50C-407E-A947-70E740481C1C}">
                                <a14:useLocalDpi xmlns:a14="http://schemas.microsoft.com/office/drawing/2010/main" val="0"/>
                              </a:ext>
                            </a:extLst>
                          </a:blip>
                          <a:stretch>
                            <a:fillRect/>
                          </a:stretch>
                        </pic:blipFill>
                        <pic:spPr>
                          <a:xfrm>
                            <a:off x="0" y="0"/>
                            <a:ext cx="1086646" cy="1225790"/>
                          </a:xfrm>
                          <a:prstGeom prst="rect">
                            <a:avLst/>
                          </a:prstGeom>
                        </pic:spPr>
                      </pic:pic>
                    </a:graphicData>
                  </a:graphic>
                </wp:inline>
              </w:drawing>
            </w:r>
          </w:p>
          <w:p w14:paraId="3F8FA9BE" w14:textId="77777777" w:rsidR="0023524D" w:rsidRPr="001E3493" w:rsidRDefault="0023524D" w:rsidP="00640107">
            <w:pPr>
              <w:spacing w:line="360" w:lineRule="auto"/>
            </w:pPr>
            <w:r w:rsidRPr="001E3493">
              <w:rPr>
                <w:noProof/>
              </w:rPr>
              <w:t>Week 1.2</w:t>
            </w:r>
          </w:p>
        </w:tc>
        <w:tc>
          <w:tcPr>
            <w:tcW w:w="1710" w:type="dxa"/>
            <w:gridSpan w:val="2"/>
          </w:tcPr>
          <w:p w14:paraId="056FC19B" w14:textId="77777777" w:rsidR="0023524D" w:rsidRPr="001E3493" w:rsidRDefault="0023524D" w:rsidP="00640107">
            <w:pPr>
              <w:spacing w:line="360" w:lineRule="auto"/>
            </w:pPr>
            <w:r w:rsidRPr="001E3493">
              <w:rPr>
                <w:noProof/>
              </w:rPr>
              <w:drawing>
                <wp:inline distT="0" distB="0" distL="0" distR="0" wp14:anchorId="638CE8CF" wp14:editId="2FCC4ADB">
                  <wp:extent cx="1105341" cy="1250691"/>
                  <wp:effectExtent l="0" t="0" r="0" b="6985"/>
                  <wp:docPr id="614" name="Picture 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4" name="Picture 614"/>
                          <pic:cNvPicPr/>
                        </pic:nvPicPr>
                        <pic:blipFill>
                          <a:blip r:embed="rId296" cstate="print">
                            <a:extLst>
                              <a:ext uri="{28A0092B-C50C-407E-A947-70E740481C1C}">
                                <a14:useLocalDpi xmlns:a14="http://schemas.microsoft.com/office/drawing/2010/main" val="0"/>
                              </a:ext>
                            </a:extLst>
                          </a:blip>
                          <a:stretch>
                            <a:fillRect/>
                          </a:stretch>
                        </pic:blipFill>
                        <pic:spPr>
                          <a:xfrm>
                            <a:off x="0" y="0"/>
                            <a:ext cx="1105341" cy="1250691"/>
                          </a:xfrm>
                          <a:prstGeom prst="rect">
                            <a:avLst/>
                          </a:prstGeom>
                        </pic:spPr>
                      </pic:pic>
                    </a:graphicData>
                  </a:graphic>
                </wp:inline>
              </w:drawing>
            </w:r>
            <w:r w:rsidRPr="001E3493">
              <w:br/>
            </w:r>
            <w:r w:rsidRPr="001E3493">
              <w:rPr>
                <w:noProof/>
              </w:rPr>
              <w:t xml:space="preserve"> Week 2.1</w:t>
            </w:r>
          </w:p>
        </w:tc>
        <w:tc>
          <w:tcPr>
            <w:tcW w:w="1890" w:type="dxa"/>
          </w:tcPr>
          <w:p w14:paraId="2B631A25" w14:textId="77777777" w:rsidR="0023524D" w:rsidRPr="001E3493" w:rsidRDefault="0023524D" w:rsidP="00640107">
            <w:pPr>
              <w:spacing w:line="360" w:lineRule="auto"/>
            </w:pPr>
            <w:r w:rsidRPr="001E3493">
              <w:rPr>
                <w:noProof/>
              </w:rPr>
              <w:drawing>
                <wp:inline distT="0" distB="0" distL="0" distR="0" wp14:anchorId="4B607E7D" wp14:editId="5D693E1D">
                  <wp:extent cx="1332412" cy="1140460"/>
                  <wp:effectExtent l="0" t="0" r="1270" b="2540"/>
                  <wp:docPr id="615" name="Picture 6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5" name="Picture 615"/>
                          <pic:cNvPicPr/>
                        </pic:nvPicPr>
                        <pic:blipFill>
                          <a:blip r:embed="rId297" cstate="print">
                            <a:extLst>
                              <a:ext uri="{28A0092B-C50C-407E-A947-70E740481C1C}">
                                <a14:useLocalDpi xmlns:a14="http://schemas.microsoft.com/office/drawing/2010/main" val="0"/>
                              </a:ext>
                            </a:extLst>
                          </a:blip>
                          <a:stretch>
                            <a:fillRect/>
                          </a:stretch>
                        </pic:blipFill>
                        <pic:spPr>
                          <a:xfrm>
                            <a:off x="0" y="0"/>
                            <a:ext cx="1356135" cy="1160766"/>
                          </a:xfrm>
                          <a:prstGeom prst="rect">
                            <a:avLst/>
                          </a:prstGeom>
                        </pic:spPr>
                      </pic:pic>
                    </a:graphicData>
                  </a:graphic>
                </wp:inline>
              </w:drawing>
            </w:r>
          </w:p>
          <w:p w14:paraId="13EED82F" w14:textId="77777777" w:rsidR="0023524D" w:rsidRPr="001E3493" w:rsidRDefault="0023524D" w:rsidP="00640107">
            <w:pPr>
              <w:spacing w:line="360" w:lineRule="auto"/>
            </w:pPr>
            <w:r w:rsidRPr="001E3493">
              <w:rPr>
                <w:noProof/>
              </w:rPr>
              <w:t>Week 2.2</w:t>
            </w:r>
          </w:p>
        </w:tc>
      </w:tr>
      <w:tr w:rsidR="0023524D" w:rsidRPr="001E3493" w14:paraId="18D80ED2" w14:textId="77777777" w:rsidTr="00806D7C">
        <w:trPr>
          <w:trHeight w:val="1952"/>
        </w:trPr>
        <w:tc>
          <w:tcPr>
            <w:tcW w:w="929" w:type="dxa"/>
            <w:vMerge/>
            <w:textDirection w:val="btLr"/>
            <w:vAlign w:val="bottom"/>
          </w:tcPr>
          <w:p w14:paraId="0350B319" w14:textId="77777777" w:rsidR="0023524D" w:rsidRPr="001E3493" w:rsidRDefault="0023524D" w:rsidP="00423400">
            <w:pPr>
              <w:spacing w:line="240" w:lineRule="auto"/>
              <w:ind w:left="113" w:right="113"/>
              <w:jc w:val="center"/>
              <w:rPr>
                <w:b/>
                <w:bCs/>
              </w:rPr>
            </w:pPr>
          </w:p>
        </w:tc>
        <w:tc>
          <w:tcPr>
            <w:tcW w:w="2486" w:type="dxa"/>
            <w:gridSpan w:val="2"/>
          </w:tcPr>
          <w:p w14:paraId="49F37270" w14:textId="77777777" w:rsidR="0023524D" w:rsidRPr="001E3493" w:rsidRDefault="0023524D" w:rsidP="00640107">
            <w:pPr>
              <w:spacing w:line="360" w:lineRule="auto"/>
              <w:rPr>
                <w:noProof/>
              </w:rPr>
            </w:pPr>
            <w:r w:rsidRPr="001E3493">
              <w:rPr>
                <w:noProof/>
              </w:rPr>
              <w:drawing>
                <wp:inline distT="0" distB="0" distL="0" distR="0" wp14:anchorId="11658FB9" wp14:editId="0047563F">
                  <wp:extent cx="1359827" cy="1019870"/>
                  <wp:effectExtent l="0" t="0" r="0" b="8890"/>
                  <wp:docPr id="616" name="Picture 6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6" name="Picture 616"/>
                          <pic:cNvPicPr/>
                        </pic:nvPicPr>
                        <pic:blipFill>
                          <a:blip r:embed="rId298" cstate="print">
                            <a:extLst>
                              <a:ext uri="{28A0092B-C50C-407E-A947-70E740481C1C}">
                                <a14:useLocalDpi xmlns:a14="http://schemas.microsoft.com/office/drawing/2010/main" val="0"/>
                              </a:ext>
                            </a:extLst>
                          </a:blip>
                          <a:stretch>
                            <a:fillRect/>
                          </a:stretch>
                        </pic:blipFill>
                        <pic:spPr>
                          <a:xfrm>
                            <a:off x="0" y="0"/>
                            <a:ext cx="1359827" cy="1019870"/>
                          </a:xfrm>
                          <a:prstGeom prst="rect">
                            <a:avLst/>
                          </a:prstGeom>
                        </pic:spPr>
                      </pic:pic>
                    </a:graphicData>
                  </a:graphic>
                </wp:inline>
              </w:drawing>
            </w:r>
          </w:p>
          <w:p w14:paraId="1B7A20E9" w14:textId="77777777" w:rsidR="0023524D" w:rsidRPr="001E3493" w:rsidRDefault="0023524D" w:rsidP="00640107">
            <w:pPr>
              <w:spacing w:line="360" w:lineRule="auto"/>
              <w:rPr>
                <w:noProof/>
              </w:rPr>
            </w:pPr>
            <w:r w:rsidRPr="001E3493">
              <w:rPr>
                <w:noProof/>
              </w:rPr>
              <w:t>Week 3</w:t>
            </w:r>
          </w:p>
        </w:tc>
        <w:tc>
          <w:tcPr>
            <w:tcW w:w="2430" w:type="dxa"/>
            <w:gridSpan w:val="2"/>
          </w:tcPr>
          <w:p w14:paraId="374D5C8B" w14:textId="77777777" w:rsidR="0023524D" w:rsidRPr="001E3493" w:rsidRDefault="0023524D" w:rsidP="00640107">
            <w:pPr>
              <w:spacing w:line="360" w:lineRule="auto"/>
            </w:pPr>
            <w:r w:rsidRPr="001E3493">
              <w:rPr>
                <w:noProof/>
              </w:rPr>
              <w:drawing>
                <wp:inline distT="0" distB="0" distL="0" distR="0" wp14:anchorId="4BC45E8A" wp14:editId="476BC20E">
                  <wp:extent cx="1346324" cy="1009743"/>
                  <wp:effectExtent l="0" t="0" r="6350" b="0"/>
                  <wp:docPr id="617" name="Picture 6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7" name="Picture 617"/>
                          <pic:cNvPicPr/>
                        </pic:nvPicPr>
                        <pic:blipFill>
                          <a:blip r:embed="rId299" cstate="print">
                            <a:extLst>
                              <a:ext uri="{28A0092B-C50C-407E-A947-70E740481C1C}">
                                <a14:useLocalDpi xmlns:a14="http://schemas.microsoft.com/office/drawing/2010/main" val="0"/>
                              </a:ext>
                            </a:extLst>
                          </a:blip>
                          <a:stretch>
                            <a:fillRect/>
                          </a:stretch>
                        </pic:blipFill>
                        <pic:spPr>
                          <a:xfrm>
                            <a:off x="0" y="0"/>
                            <a:ext cx="1346324" cy="1009743"/>
                          </a:xfrm>
                          <a:prstGeom prst="rect">
                            <a:avLst/>
                          </a:prstGeom>
                        </pic:spPr>
                      </pic:pic>
                    </a:graphicData>
                  </a:graphic>
                </wp:inline>
              </w:drawing>
            </w:r>
          </w:p>
          <w:p w14:paraId="2DE4086E" w14:textId="77777777" w:rsidR="0023524D" w:rsidRPr="001E3493" w:rsidRDefault="0023524D" w:rsidP="00640107">
            <w:pPr>
              <w:spacing w:line="360" w:lineRule="auto"/>
            </w:pPr>
            <w:r w:rsidRPr="001E3493">
              <w:t>Week 4</w:t>
            </w:r>
          </w:p>
        </w:tc>
        <w:tc>
          <w:tcPr>
            <w:tcW w:w="2340" w:type="dxa"/>
            <w:gridSpan w:val="2"/>
          </w:tcPr>
          <w:p w14:paraId="202425D3" w14:textId="77777777" w:rsidR="0023524D" w:rsidRPr="001E3493" w:rsidRDefault="0023524D" w:rsidP="00640107">
            <w:pPr>
              <w:spacing w:line="360" w:lineRule="auto"/>
            </w:pPr>
            <w:r w:rsidRPr="001E3493">
              <w:rPr>
                <w:noProof/>
              </w:rPr>
              <w:drawing>
                <wp:inline distT="0" distB="0" distL="0" distR="0" wp14:anchorId="0C0066DC" wp14:editId="0676BC40">
                  <wp:extent cx="1348740" cy="1011555"/>
                  <wp:effectExtent l="0" t="0" r="3810" b="0"/>
                  <wp:docPr id="618" name="Picture 6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8" name="Picture 618"/>
                          <pic:cNvPicPr/>
                        </pic:nvPicPr>
                        <pic:blipFill>
                          <a:blip r:embed="rId300" cstate="print">
                            <a:extLst>
                              <a:ext uri="{28A0092B-C50C-407E-A947-70E740481C1C}">
                                <a14:useLocalDpi xmlns:a14="http://schemas.microsoft.com/office/drawing/2010/main" val="0"/>
                              </a:ext>
                            </a:extLst>
                          </a:blip>
                          <a:stretch>
                            <a:fillRect/>
                          </a:stretch>
                        </pic:blipFill>
                        <pic:spPr>
                          <a:xfrm>
                            <a:off x="0" y="0"/>
                            <a:ext cx="1348740" cy="1011555"/>
                          </a:xfrm>
                          <a:prstGeom prst="rect">
                            <a:avLst/>
                          </a:prstGeom>
                        </pic:spPr>
                      </pic:pic>
                    </a:graphicData>
                  </a:graphic>
                </wp:inline>
              </w:drawing>
            </w:r>
          </w:p>
          <w:p w14:paraId="25CBDC88" w14:textId="77777777" w:rsidR="0023524D" w:rsidRPr="001E3493" w:rsidRDefault="0023524D" w:rsidP="00640107">
            <w:pPr>
              <w:spacing w:line="360" w:lineRule="auto"/>
            </w:pPr>
            <w:r w:rsidRPr="001E3493">
              <w:t>Week6</w:t>
            </w:r>
          </w:p>
        </w:tc>
      </w:tr>
      <w:tr w:rsidR="0023524D" w:rsidRPr="001E3493" w14:paraId="23372734" w14:textId="77777777" w:rsidTr="00806D7C">
        <w:trPr>
          <w:trHeight w:val="890"/>
        </w:trPr>
        <w:tc>
          <w:tcPr>
            <w:tcW w:w="929" w:type="dxa"/>
            <w:vMerge/>
            <w:textDirection w:val="btLr"/>
            <w:vAlign w:val="bottom"/>
          </w:tcPr>
          <w:p w14:paraId="33BD57B8" w14:textId="77777777" w:rsidR="0023524D" w:rsidRPr="001E3493" w:rsidRDefault="0023524D" w:rsidP="00423400">
            <w:pPr>
              <w:spacing w:line="240" w:lineRule="auto"/>
              <w:ind w:left="113" w:right="113"/>
              <w:jc w:val="center"/>
              <w:rPr>
                <w:b/>
                <w:bCs/>
              </w:rPr>
            </w:pPr>
          </w:p>
        </w:tc>
        <w:tc>
          <w:tcPr>
            <w:tcW w:w="2486" w:type="dxa"/>
            <w:gridSpan w:val="2"/>
          </w:tcPr>
          <w:p w14:paraId="01DB07FD" w14:textId="77777777" w:rsidR="0023524D" w:rsidRPr="001E3493" w:rsidRDefault="0023524D" w:rsidP="00640107">
            <w:pPr>
              <w:spacing w:line="240" w:lineRule="auto"/>
              <w:rPr>
                <w:b/>
                <w:bCs/>
                <w:noProof/>
              </w:rPr>
            </w:pPr>
            <w:r w:rsidRPr="001E3493">
              <w:rPr>
                <w:b/>
                <w:bCs/>
                <w:noProof/>
              </w:rPr>
              <w:t>Not generated – Animal removed</w:t>
            </w:r>
          </w:p>
          <w:p w14:paraId="4ACE15BA" w14:textId="77777777" w:rsidR="0023524D" w:rsidRPr="001E3493" w:rsidRDefault="0023524D" w:rsidP="00640107">
            <w:pPr>
              <w:spacing w:line="240" w:lineRule="auto"/>
              <w:rPr>
                <w:noProof/>
              </w:rPr>
            </w:pPr>
            <w:r w:rsidRPr="001E3493">
              <w:rPr>
                <w:noProof/>
              </w:rPr>
              <w:t>Week 8</w:t>
            </w:r>
          </w:p>
        </w:tc>
        <w:tc>
          <w:tcPr>
            <w:tcW w:w="2430" w:type="dxa"/>
            <w:gridSpan w:val="2"/>
          </w:tcPr>
          <w:p w14:paraId="5F246FD7" w14:textId="77777777" w:rsidR="0023524D" w:rsidRPr="001E3493" w:rsidRDefault="0023524D" w:rsidP="00640107">
            <w:pPr>
              <w:spacing w:line="240" w:lineRule="auto"/>
              <w:rPr>
                <w:b/>
                <w:bCs/>
                <w:noProof/>
              </w:rPr>
            </w:pPr>
            <w:r w:rsidRPr="001E3493">
              <w:rPr>
                <w:b/>
                <w:bCs/>
                <w:noProof/>
              </w:rPr>
              <w:t>Not generated – Animal removed</w:t>
            </w:r>
          </w:p>
          <w:p w14:paraId="13E371D6" w14:textId="77777777" w:rsidR="0023524D" w:rsidRPr="001E3493" w:rsidRDefault="0023524D" w:rsidP="00640107">
            <w:pPr>
              <w:spacing w:line="240" w:lineRule="auto"/>
            </w:pPr>
            <w:r w:rsidRPr="001E3493">
              <w:t>Week 10</w:t>
            </w:r>
          </w:p>
        </w:tc>
        <w:tc>
          <w:tcPr>
            <w:tcW w:w="2340" w:type="dxa"/>
            <w:gridSpan w:val="2"/>
          </w:tcPr>
          <w:p w14:paraId="1792D358" w14:textId="77777777" w:rsidR="0023524D" w:rsidRPr="001E3493" w:rsidRDefault="0023524D" w:rsidP="00640107">
            <w:pPr>
              <w:spacing w:line="240" w:lineRule="auto"/>
              <w:rPr>
                <w:b/>
                <w:bCs/>
                <w:noProof/>
              </w:rPr>
            </w:pPr>
            <w:r w:rsidRPr="001E3493">
              <w:rPr>
                <w:b/>
                <w:bCs/>
                <w:noProof/>
              </w:rPr>
              <w:t>Not generated – Animal removed</w:t>
            </w:r>
          </w:p>
          <w:p w14:paraId="76C29E13" w14:textId="77777777" w:rsidR="0023524D" w:rsidRPr="001E3493" w:rsidRDefault="0023524D" w:rsidP="00640107">
            <w:pPr>
              <w:spacing w:line="240" w:lineRule="auto"/>
              <w:rPr>
                <w:noProof/>
              </w:rPr>
            </w:pPr>
            <w:r w:rsidRPr="001E3493">
              <w:t>Week 12</w:t>
            </w:r>
          </w:p>
        </w:tc>
      </w:tr>
    </w:tbl>
    <w:p w14:paraId="23582D4F" w14:textId="77777777" w:rsidR="00363632" w:rsidRDefault="00363632"/>
    <w:p w14:paraId="06DC4545" w14:textId="77777777" w:rsidR="00363632" w:rsidRDefault="00363632"/>
    <w:p w14:paraId="19918840" w14:textId="4EE20124" w:rsidR="00363632" w:rsidRDefault="00363632">
      <w:r>
        <w:lastRenderedPageBreak/>
        <w:t>Table 34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23524D" w:rsidRPr="001E3493" w14:paraId="2653A51C" w14:textId="77777777" w:rsidTr="00806D7C">
        <w:trPr>
          <w:trHeight w:val="1952"/>
        </w:trPr>
        <w:tc>
          <w:tcPr>
            <w:tcW w:w="929" w:type="dxa"/>
            <w:vMerge w:val="restart"/>
            <w:textDirection w:val="btLr"/>
            <w:vAlign w:val="bottom"/>
          </w:tcPr>
          <w:p w14:paraId="15E7C9BD" w14:textId="77777777" w:rsidR="0023524D" w:rsidRPr="001E3493" w:rsidRDefault="0023524D" w:rsidP="00423400">
            <w:pPr>
              <w:spacing w:line="240" w:lineRule="auto"/>
              <w:ind w:left="113" w:right="113"/>
              <w:jc w:val="center"/>
              <w:rPr>
                <w:b/>
                <w:bCs/>
              </w:rPr>
            </w:pPr>
            <w:r w:rsidRPr="001E3493">
              <w:rPr>
                <w:b/>
                <w:bCs/>
              </w:rPr>
              <w:t>G24021</w:t>
            </w:r>
          </w:p>
        </w:tc>
        <w:tc>
          <w:tcPr>
            <w:tcW w:w="1856" w:type="dxa"/>
          </w:tcPr>
          <w:p w14:paraId="783314F3" w14:textId="77777777" w:rsidR="0023524D" w:rsidRPr="001E3493" w:rsidRDefault="0023524D" w:rsidP="00640107">
            <w:pPr>
              <w:spacing w:line="276" w:lineRule="auto"/>
              <w:rPr>
                <w:noProof/>
              </w:rPr>
            </w:pPr>
            <w:r w:rsidRPr="001E3493">
              <w:rPr>
                <w:noProof/>
              </w:rPr>
              <w:drawing>
                <wp:inline distT="0" distB="0" distL="0" distR="0" wp14:anchorId="14208AD1" wp14:editId="3F7A23CE">
                  <wp:extent cx="1093111" cy="1213519"/>
                  <wp:effectExtent l="0" t="0" r="0" b="5715"/>
                  <wp:docPr id="622" name="Picture 6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2" name="Picture 622"/>
                          <pic:cNvPicPr/>
                        </pic:nvPicPr>
                        <pic:blipFill>
                          <a:blip r:embed="rId301" cstate="print">
                            <a:extLst>
                              <a:ext uri="{28A0092B-C50C-407E-A947-70E740481C1C}">
                                <a14:useLocalDpi xmlns:a14="http://schemas.microsoft.com/office/drawing/2010/main" val="0"/>
                              </a:ext>
                            </a:extLst>
                          </a:blip>
                          <a:stretch>
                            <a:fillRect/>
                          </a:stretch>
                        </pic:blipFill>
                        <pic:spPr>
                          <a:xfrm>
                            <a:off x="0" y="0"/>
                            <a:ext cx="1093111" cy="1213519"/>
                          </a:xfrm>
                          <a:prstGeom prst="rect">
                            <a:avLst/>
                          </a:prstGeom>
                        </pic:spPr>
                      </pic:pic>
                    </a:graphicData>
                  </a:graphic>
                </wp:inline>
              </w:drawing>
            </w:r>
          </w:p>
          <w:p w14:paraId="5AB79E72" w14:textId="77777777" w:rsidR="0023524D" w:rsidRPr="001E3493" w:rsidRDefault="0023524D" w:rsidP="00640107">
            <w:pPr>
              <w:spacing w:line="276" w:lineRule="auto"/>
              <w:rPr>
                <w:noProof/>
              </w:rPr>
            </w:pPr>
            <w:r w:rsidRPr="001E3493">
              <w:rPr>
                <w:noProof/>
              </w:rPr>
              <w:t>Week 1.1</w:t>
            </w:r>
          </w:p>
        </w:tc>
        <w:tc>
          <w:tcPr>
            <w:tcW w:w="1800" w:type="dxa"/>
            <w:gridSpan w:val="2"/>
          </w:tcPr>
          <w:p w14:paraId="5146521B" w14:textId="77777777" w:rsidR="0023524D" w:rsidRPr="001E3493" w:rsidRDefault="0023524D" w:rsidP="00640107">
            <w:pPr>
              <w:spacing w:line="276" w:lineRule="auto"/>
              <w:rPr>
                <w:noProof/>
              </w:rPr>
            </w:pPr>
            <w:r w:rsidRPr="001E3493">
              <w:rPr>
                <w:noProof/>
              </w:rPr>
              <w:drawing>
                <wp:inline distT="0" distB="0" distL="0" distR="0" wp14:anchorId="4BBC724C" wp14:editId="1779ACFF">
                  <wp:extent cx="1090623" cy="1213377"/>
                  <wp:effectExtent l="0" t="0" r="0" b="6350"/>
                  <wp:docPr id="623" name="Picture 6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3" name="Picture 623"/>
                          <pic:cNvPicPr/>
                        </pic:nvPicPr>
                        <pic:blipFill>
                          <a:blip r:embed="rId302" cstate="print">
                            <a:extLst>
                              <a:ext uri="{28A0092B-C50C-407E-A947-70E740481C1C}">
                                <a14:useLocalDpi xmlns:a14="http://schemas.microsoft.com/office/drawing/2010/main" val="0"/>
                              </a:ext>
                            </a:extLst>
                          </a:blip>
                          <a:stretch>
                            <a:fillRect/>
                          </a:stretch>
                        </pic:blipFill>
                        <pic:spPr>
                          <a:xfrm>
                            <a:off x="0" y="0"/>
                            <a:ext cx="1090623" cy="1213377"/>
                          </a:xfrm>
                          <a:prstGeom prst="rect">
                            <a:avLst/>
                          </a:prstGeom>
                        </pic:spPr>
                      </pic:pic>
                    </a:graphicData>
                  </a:graphic>
                </wp:inline>
              </w:drawing>
            </w:r>
          </w:p>
          <w:p w14:paraId="11C8B5B8" w14:textId="77777777" w:rsidR="0023524D" w:rsidRPr="001E3493" w:rsidRDefault="0023524D" w:rsidP="00640107">
            <w:pPr>
              <w:spacing w:line="276" w:lineRule="auto"/>
              <w:rPr>
                <w:noProof/>
              </w:rPr>
            </w:pPr>
            <w:r w:rsidRPr="001E3493">
              <w:rPr>
                <w:noProof/>
              </w:rPr>
              <w:t>Week 1.2</w:t>
            </w:r>
          </w:p>
        </w:tc>
        <w:tc>
          <w:tcPr>
            <w:tcW w:w="1710" w:type="dxa"/>
            <w:gridSpan w:val="2"/>
          </w:tcPr>
          <w:p w14:paraId="5BF01A80" w14:textId="77777777" w:rsidR="0023524D" w:rsidRPr="001E3493" w:rsidRDefault="0023524D" w:rsidP="00640107">
            <w:pPr>
              <w:spacing w:line="276" w:lineRule="auto"/>
              <w:rPr>
                <w:noProof/>
              </w:rPr>
            </w:pPr>
            <w:r w:rsidRPr="001E3493">
              <w:rPr>
                <w:noProof/>
              </w:rPr>
              <w:drawing>
                <wp:inline distT="0" distB="0" distL="0" distR="0" wp14:anchorId="31EE6EE1" wp14:editId="23208914">
                  <wp:extent cx="1094135" cy="1219381"/>
                  <wp:effectExtent l="0" t="0" r="0" b="0"/>
                  <wp:docPr id="624" name="Picture 6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4" name="Picture 624"/>
                          <pic:cNvPicPr/>
                        </pic:nvPicPr>
                        <pic:blipFill>
                          <a:blip r:embed="rId303" cstate="print">
                            <a:extLst>
                              <a:ext uri="{28A0092B-C50C-407E-A947-70E740481C1C}">
                                <a14:useLocalDpi xmlns:a14="http://schemas.microsoft.com/office/drawing/2010/main" val="0"/>
                              </a:ext>
                            </a:extLst>
                          </a:blip>
                          <a:stretch>
                            <a:fillRect/>
                          </a:stretch>
                        </pic:blipFill>
                        <pic:spPr>
                          <a:xfrm>
                            <a:off x="0" y="0"/>
                            <a:ext cx="1094135" cy="1219381"/>
                          </a:xfrm>
                          <a:prstGeom prst="rect">
                            <a:avLst/>
                          </a:prstGeom>
                        </pic:spPr>
                      </pic:pic>
                    </a:graphicData>
                  </a:graphic>
                </wp:inline>
              </w:drawing>
            </w:r>
          </w:p>
          <w:p w14:paraId="2535855B" w14:textId="77777777" w:rsidR="0023524D" w:rsidRPr="001E3493" w:rsidRDefault="0023524D" w:rsidP="00640107">
            <w:pPr>
              <w:spacing w:line="276" w:lineRule="auto"/>
              <w:rPr>
                <w:noProof/>
              </w:rPr>
            </w:pPr>
            <w:r w:rsidRPr="001E3493">
              <w:rPr>
                <w:noProof/>
              </w:rPr>
              <w:t>Week 2.1</w:t>
            </w:r>
          </w:p>
        </w:tc>
        <w:tc>
          <w:tcPr>
            <w:tcW w:w="1890" w:type="dxa"/>
          </w:tcPr>
          <w:p w14:paraId="1149BA45" w14:textId="77777777" w:rsidR="0023524D" w:rsidRPr="001E3493" w:rsidRDefault="0023524D" w:rsidP="00640107">
            <w:pPr>
              <w:spacing w:line="276" w:lineRule="auto"/>
              <w:rPr>
                <w:noProof/>
              </w:rPr>
            </w:pPr>
            <w:r w:rsidRPr="001E3493">
              <w:rPr>
                <w:noProof/>
              </w:rPr>
              <w:drawing>
                <wp:inline distT="0" distB="0" distL="0" distR="0" wp14:anchorId="323787DA" wp14:editId="035C5332">
                  <wp:extent cx="1617134" cy="1212850"/>
                  <wp:effectExtent l="0" t="0" r="0" b="0"/>
                  <wp:docPr id="625" name="Picture 6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5" name="Picture 625"/>
                          <pic:cNvPicPr/>
                        </pic:nvPicPr>
                        <pic:blipFill>
                          <a:blip r:embed="rId304" cstate="print">
                            <a:extLst>
                              <a:ext uri="{28A0092B-C50C-407E-A947-70E740481C1C}">
                                <a14:useLocalDpi xmlns:a14="http://schemas.microsoft.com/office/drawing/2010/main" val="0"/>
                              </a:ext>
                            </a:extLst>
                          </a:blip>
                          <a:stretch>
                            <a:fillRect/>
                          </a:stretch>
                        </pic:blipFill>
                        <pic:spPr>
                          <a:xfrm>
                            <a:off x="0" y="0"/>
                            <a:ext cx="1627417" cy="1220562"/>
                          </a:xfrm>
                          <a:prstGeom prst="rect">
                            <a:avLst/>
                          </a:prstGeom>
                        </pic:spPr>
                      </pic:pic>
                    </a:graphicData>
                  </a:graphic>
                </wp:inline>
              </w:drawing>
            </w:r>
          </w:p>
          <w:p w14:paraId="547BA41C" w14:textId="77777777" w:rsidR="0023524D" w:rsidRPr="001E3493" w:rsidRDefault="0023524D" w:rsidP="00640107">
            <w:pPr>
              <w:spacing w:line="276" w:lineRule="auto"/>
              <w:rPr>
                <w:noProof/>
              </w:rPr>
            </w:pPr>
            <w:r w:rsidRPr="001E3493">
              <w:rPr>
                <w:noProof/>
              </w:rPr>
              <w:t>Week 2.2</w:t>
            </w:r>
          </w:p>
        </w:tc>
      </w:tr>
      <w:tr w:rsidR="0023524D" w:rsidRPr="001E3493" w14:paraId="56C8FB36" w14:textId="77777777" w:rsidTr="00806D7C">
        <w:trPr>
          <w:trHeight w:val="1952"/>
        </w:trPr>
        <w:tc>
          <w:tcPr>
            <w:tcW w:w="929" w:type="dxa"/>
            <w:vMerge/>
            <w:textDirection w:val="btLr"/>
            <w:vAlign w:val="bottom"/>
          </w:tcPr>
          <w:p w14:paraId="71F1DBF7" w14:textId="77777777" w:rsidR="0023524D" w:rsidRPr="001E3493" w:rsidRDefault="0023524D" w:rsidP="00423400">
            <w:pPr>
              <w:spacing w:line="240" w:lineRule="auto"/>
              <w:ind w:left="113" w:right="113"/>
              <w:jc w:val="center"/>
              <w:rPr>
                <w:b/>
                <w:bCs/>
              </w:rPr>
            </w:pPr>
          </w:p>
        </w:tc>
        <w:tc>
          <w:tcPr>
            <w:tcW w:w="2486" w:type="dxa"/>
            <w:gridSpan w:val="2"/>
          </w:tcPr>
          <w:p w14:paraId="669086CB" w14:textId="77777777" w:rsidR="0023524D" w:rsidRPr="001E3493" w:rsidRDefault="0023524D" w:rsidP="00640107">
            <w:pPr>
              <w:spacing w:line="276" w:lineRule="auto"/>
              <w:rPr>
                <w:noProof/>
              </w:rPr>
            </w:pPr>
            <w:r w:rsidRPr="001E3493">
              <w:rPr>
                <w:noProof/>
              </w:rPr>
              <w:drawing>
                <wp:inline distT="0" distB="0" distL="0" distR="0" wp14:anchorId="60ADC58B" wp14:editId="1EF11C44">
                  <wp:extent cx="1987127" cy="1490345"/>
                  <wp:effectExtent l="0" t="0" r="0" b="0"/>
                  <wp:docPr id="626" name="Picture 6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6" name="Picture 626"/>
                          <pic:cNvPicPr/>
                        </pic:nvPicPr>
                        <pic:blipFill>
                          <a:blip r:embed="rId305" cstate="print">
                            <a:extLst>
                              <a:ext uri="{28A0092B-C50C-407E-A947-70E740481C1C}">
                                <a14:useLocalDpi xmlns:a14="http://schemas.microsoft.com/office/drawing/2010/main" val="0"/>
                              </a:ext>
                            </a:extLst>
                          </a:blip>
                          <a:stretch>
                            <a:fillRect/>
                          </a:stretch>
                        </pic:blipFill>
                        <pic:spPr>
                          <a:xfrm>
                            <a:off x="0" y="0"/>
                            <a:ext cx="1998760" cy="1499070"/>
                          </a:xfrm>
                          <a:prstGeom prst="rect">
                            <a:avLst/>
                          </a:prstGeom>
                        </pic:spPr>
                      </pic:pic>
                    </a:graphicData>
                  </a:graphic>
                </wp:inline>
              </w:drawing>
            </w:r>
          </w:p>
          <w:p w14:paraId="51900185" w14:textId="77777777" w:rsidR="0023524D" w:rsidRPr="001E3493" w:rsidRDefault="0023524D" w:rsidP="00640107">
            <w:pPr>
              <w:spacing w:line="276" w:lineRule="auto"/>
              <w:rPr>
                <w:noProof/>
              </w:rPr>
            </w:pPr>
            <w:r w:rsidRPr="001E3493">
              <w:rPr>
                <w:noProof/>
              </w:rPr>
              <w:t>Week 3</w:t>
            </w:r>
          </w:p>
        </w:tc>
        <w:tc>
          <w:tcPr>
            <w:tcW w:w="2430" w:type="dxa"/>
            <w:gridSpan w:val="2"/>
          </w:tcPr>
          <w:p w14:paraId="1C973B1D" w14:textId="77777777" w:rsidR="0023524D" w:rsidRPr="001E3493" w:rsidRDefault="0023524D" w:rsidP="00640107">
            <w:pPr>
              <w:spacing w:line="276" w:lineRule="auto"/>
              <w:rPr>
                <w:noProof/>
              </w:rPr>
            </w:pPr>
            <w:r w:rsidRPr="001E3493">
              <w:rPr>
                <w:noProof/>
              </w:rPr>
              <w:drawing>
                <wp:inline distT="0" distB="0" distL="0" distR="0" wp14:anchorId="289F6327" wp14:editId="0053A467">
                  <wp:extent cx="1987127" cy="1490345"/>
                  <wp:effectExtent l="0" t="0" r="0" b="0"/>
                  <wp:docPr id="627" name="Picture 6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7" name="Picture 627"/>
                          <pic:cNvPicPr/>
                        </pic:nvPicPr>
                        <pic:blipFill>
                          <a:blip r:embed="rId306" cstate="print">
                            <a:extLst>
                              <a:ext uri="{28A0092B-C50C-407E-A947-70E740481C1C}">
                                <a14:useLocalDpi xmlns:a14="http://schemas.microsoft.com/office/drawing/2010/main" val="0"/>
                              </a:ext>
                            </a:extLst>
                          </a:blip>
                          <a:stretch>
                            <a:fillRect/>
                          </a:stretch>
                        </pic:blipFill>
                        <pic:spPr>
                          <a:xfrm>
                            <a:off x="0" y="0"/>
                            <a:ext cx="1998179" cy="1498634"/>
                          </a:xfrm>
                          <a:prstGeom prst="rect">
                            <a:avLst/>
                          </a:prstGeom>
                        </pic:spPr>
                      </pic:pic>
                    </a:graphicData>
                  </a:graphic>
                </wp:inline>
              </w:drawing>
            </w:r>
          </w:p>
          <w:p w14:paraId="70C37B4F" w14:textId="77777777" w:rsidR="0023524D" w:rsidRPr="001E3493" w:rsidRDefault="0023524D" w:rsidP="00640107">
            <w:pPr>
              <w:spacing w:line="276" w:lineRule="auto"/>
              <w:rPr>
                <w:noProof/>
              </w:rPr>
            </w:pPr>
            <w:r w:rsidRPr="001E3493">
              <w:rPr>
                <w:noProof/>
              </w:rPr>
              <w:t>Week 4</w:t>
            </w:r>
          </w:p>
        </w:tc>
        <w:tc>
          <w:tcPr>
            <w:tcW w:w="2340" w:type="dxa"/>
            <w:gridSpan w:val="2"/>
          </w:tcPr>
          <w:p w14:paraId="165E733F" w14:textId="77777777" w:rsidR="0023524D" w:rsidRPr="001E3493" w:rsidRDefault="0023524D" w:rsidP="00640107">
            <w:pPr>
              <w:spacing w:line="276" w:lineRule="auto"/>
              <w:rPr>
                <w:noProof/>
              </w:rPr>
            </w:pPr>
            <w:r w:rsidRPr="001E3493">
              <w:rPr>
                <w:noProof/>
              </w:rPr>
              <w:drawing>
                <wp:inline distT="0" distB="0" distL="0" distR="0" wp14:anchorId="20AB7B03" wp14:editId="6D9ADC75">
                  <wp:extent cx="1987389" cy="1490541"/>
                  <wp:effectExtent l="0" t="0" r="0" b="0"/>
                  <wp:docPr id="628" name="Picture 6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8" name="Picture 628"/>
                          <pic:cNvPicPr/>
                        </pic:nvPicPr>
                        <pic:blipFill>
                          <a:blip r:embed="rId307" cstate="print">
                            <a:extLst>
                              <a:ext uri="{28A0092B-C50C-407E-A947-70E740481C1C}">
                                <a14:useLocalDpi xmlns:a14="http://schemas.microsoft.com/office/drawing/2010/main" val="0"/>
                              </a:ext>
                            </a:extLst>
                          </a:blip>
                          <a:stretch>
                            <a:fillRect/>
                          </a:stretch>
                        </pic:blipFill>
                        <pic:spPr>
                          <a:xfrm>
                            <a:off x="0" y="0"/>
                            <a:ext cx="1987389" cy="1490541"/>
                          </a:xfrm>
                          <a:prstGeom prst="rect">
                            <a:avLst/>
                          </a:prstGeom>
                        </pic:spPr>
                      </pic:pic>
                    </a:graphicData>
                  </a:graphic>
                </wp:inline>
              </w:drawing>
            </w:r>
          </w:p>
          <w:p w14:paraId="407800F1" w14:textId="77777777" w:rsidR="0023524D" w:rsidRPr="001E3493" w:rsidRDefault="0023524D" w:rsidP="00640107">
            <w:pPr>
              <w:spacing w:line="276" w:lineRule="auto"/>
              <w:rPr>
                <w:noProof/>
              </w:rPr>
            </w:pPr>
            <w:r w:rsidRPr="001E3493">
              <w:rPr>
                <w:noProof/>
              </w:rPr>
              <w:t>Week 6</w:t>
            </w:r>
          </w:p>
        </w:tc>
      </w:tr>
      <w:tr w:rsidR="0023524D" w:rsidRPr="001E3493" w14:paraId="416DC0D0" w14:textId="77777777" w:rsidTr="00C52B45">
        <w:trPr>
          <w:trHeight w:val="872"/>
        </w:trPr>
        <w:tc>
          <w:tcPr>
            <w:tcW w:w="929" w:type="dxa"/>
            <w:vMerge/>
            <w:textDirection w:val="btLr"/>
            <w:vAlign w:val="bottom"/>
          </w:tcPr>
          <w:p w14:paraId="775A2267" w14:textId="77777777" w:rsidR="0023524D" w:rsidRPr="001E3493" w:rsidRDefault="0023524D" w:rsidP="00423400">
            <w:pPr>
              <w:spacing w:line="240" w:lineRule="auto"/>
              <w:ind w:left="113" w:right="113"/>
              <w:jc w:val="center"/>
              <w:rPr>
                <w:b/>
                <w:bCs/>
              </w:rPr>
            </w:pPr>
          </w:p>
        </w:tc>
        <w:tc>
          <w:tcPr>
            <w:tcW w:w="2486" w:type="dxa"/>
            <w:gridSpan w:val="2"/>
          </w:tcPr>
          <w:p w14:paraId="57E6B6D0" w14:textId="77777777" w:rsidR="0023524D" w:rsidRPr="001E3493" w:rsidRDefault="0023524D" w:rsidP="00640107">
            <w:pPr>
              <w:spacing w:line="276" w:lineRule="auto"/>
              <w:rPr>
                <w:noProof/>
              </w:rPr>
            </w:pPr>
            <w:r w:rsidRPr="001E3493">
              <w:rPr>
                <w:b/>
                <w:bCs/>
                <w:noProof/>
              </w:rPr>
              <w:t>Not generated – Animal removed</w:t>
            </w:r>
            <w:r w:rsidRPr="001E3493">
              <w:rPr>
                <w:noProof/>
              </w:rPr>
              <w:br/>
              <w:t>Week 8</w:t>
            </w:r>
          </w:p>
        </w:tc>
        <w:tc>
          <w:tcPr>
            <w:tcW w:w="2430" w:type="dxa"/>
            <w:gridSpan w:val="2"/>
          </w:tcPr>
          <w:p w14:paraId="49002AE5" w14:textId="77777777" w:rsidR="0023524D" w:rsidRPr="001E3493" w:rsidRDefault="0023524D" w:rsidP="00640107">
            <w:pPr>
              <w:spacing w:line="276" w:lineRule="auto"/>
              <w:rPr>
                <w:noProof/>
              </w:rPr>
            </w:pPr>
            <w:r w:rsidRPr="001E3493">
              <w:rPr>
                <w:b/>
                <w:bCs/>
                <w:noProof/>
              </w:rPr>
              <w:t>Not generated – Animal removed</w:t>
            </w:r>
            <w:r w:rsidRPr="001E3493">
              <w:rPr>
                <w:noProof/>
              </w:rPr>
              <w:br/>
              <w:t>Week 10</w:t>
            </w:r>
          </w:p>
        </w:tc>
        <w:tc>
          <w:tcPr>
            <w:tcW w:w="2340" w:type="dxa"/>
            <w:gridSpan w:val="2"/>
          </w:tcPr>
          <w:p w14:paraId="267A6B29" w14:textId="77777777" w:rsidR="0023524D" w:rsidRPr="001E3493" w:rsidRDefault="0023524D" w:rsidP="00640107">
            <w:pPr>
              <w:spacing w:line="276" w:lineRule="auto"/>
              <w:rPr>
                <w:noProof/>
              </w:rPr>
            </w:pPr>
            <w:r w:rsidRPr="001E3493">
              <w:rPr>
                <w:b/>
                <w:bCs/>
                <w:noProof/>
              </w:rPr>
              <w:t>Not generated – Animal removed</w:t>
            </w:r>
            <w:r w:rsidRPr="001E3493">
              <w:rPr>
                <w:noProof/>
              </w:rPr>
              <w:br/>
              <w:t>Week 12</w:t>
            </w:r>
          </w:p>
        </w:tc>
      </w:tr>
      <w:tr w:rsidR="0023524D" w:rsidRPr="001E3493" w14:paraId="6C635C72" w14:textId="77777777" w:rsidTr="006377DA">
        <w:trPr>
          <w:trHeight w:val="2933"/>
        </w:trPr>
        <w:tc>
          <w:tcPr>
            <w:tcW w:w="929" w:type="dxa"/>
            <w:vMerge w:val="restart"/>
            <w:textDirection w:val="btLr"/>
            <w:vAlign w:val="bottom"/>
          </w:tcPr>
          <w:p w14:paraId="2A8AB8E4" w14:textId="77777777" w:rsidR="0023524D" w:rsidRPr="001E3493" w:rsidRDefault="0023524D" w:rsidP="00423400">
            <w:pPr>
              <w:spacing w:line="240" w:lineRule="auto"/>
              <w:ind w:left="113" w:right="113"/>
              <w:jc w:val="center"/>
              <w:rPr>
                <w:b/>
                <w:bCs/>
              </w:rPr>
            </w:pPr>
            <w:r w:rsidRPr="001E3493">
              <w:rPr>
                <w:b/>
                <w:bCs/>
              </w:rPr>
              <w:t>G24022</w:t>
            </w:r>
          </w:p>
        </w:tc>
        <w:tc>
          <w:tcPr>
            <w:tcW w:w="1856" w:type="dxa"/>
          </w:tcPr>
          <w:p w14:paraId="26E3C7B0" w14:textId="77777777" w:rsidR="0023524D" w:rsidRPr="001E3493" w:rsidRDefault="0023524D" w:rsidP="00640107">
            <w:pPr>
              <w:spacing w:line="276" w:lineRule="auto"/>
              <w:rPr>
                <w:noProof/>
              </w:rPr>
            </w:pPr>
            <w:r w:rsidRPr="001E3493">
              <w:rPr>
                <w:noProof/>
              </w:rPr>
              <w:drawing>
                <wp:inline distT="0" distB="0" distL="0" distR="0" wp14:anchorId="69086173" wp14:editId="550CEDE3">
                  <wp:extent cx="1427481" cy="1070610"/>
                  <wp:effectExtent l="0" t="0" r="1270" b="0"/>
                  <wp:docPr id="632" name="Picture 6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2" name="Picture 632"/>
                          <pic:cNvPicPr/>
                        </pic:nvPicPr>
                        <pic:blipFill>
                          <a:blip r:embed="rId308" cstate="print">
                            <a:extLst>
                              <a:ext uri="{28A0092B-C50C-407E-A947-70E740481C1C}">
                                <a14:useLocalDpi xmlns:a14="http://schemas.microsoft.com/office/drawing/2010/main" val="0"/>
                              </a:ext>
                            </a:extLst>
                          </a:blip>
                          <a:stretch>
                            <a:fillRect/>
                          </a:stretch>
                        </pic:blipFill>
                        <pic:spPr>
                          <a:xfrm>
                            <a:off x="0" y="0"/>
                            <a:ext cx="1447954" cy="1085965"/>
                          </a:xfrm>
                          <a:prstGeom prst="rect">
                            <a:avLst/>
                          </a:prstGeom>
                        </pic:spPr>
                      </pic:pic>
                    </a:graphicData>
                  </a:graphic>
                </wp:inline>
              </w:drawing>
            </w:r>
          </w:p>
          <w:p w14:paraId="0B708202" w14:textId="77777777" w:rsidR="0023524D" w:rsidRPr="001E3493" w:rsidRDefault="0023524D" w:rsidP="00640107">
            <w:pPr>
              <w:spacing w:line="276" w:lineRule="auto"/>
              <w:rPr>
                <w:noProof/>
              </w:rPr>
            </w:pPr>
            <w:r w:rsidRPr="001E3493">
              <w:rPr>
                <w:noProof/>
              </w:rPr>
              <w:t>Week 1.1</w:t>
            </w:r>
          </w:p>
        </w:tc>
        <w:tc>
          <w:tcPr>
            <w:tcW w:w="1800" w:type="dxa"/>
            <w:gridSpan w:val="2"/>
          </w:tcPr>
          <w:p w14:paraId="76383CBF" w14:textId="77777777" w:rsidR="0023524D" w:rsidRPr="001E3493" w:rsidRDefault="0023524D" w:rsidP="00640107">
            <w:pPr>
              <w:spacing w:line="276" w:lineRule="auto"/>
              <w:rPr>
                <w:noProof/>
              </w:rPr>
            </w:pPr>
            <w:r w:rsidRPr="001E3493">
              <w:rPr>
                <w:noProof/>
              </w:rPr>
              <w:drawing>
                <wp:inline distT="0" distB="0" distL="0" distR="0" wp14:anchorId="730241D3" wp14:editId="6DFA7094">
                  <wp:extent cx="1427480" cy="1070610"/>
                  <wp:effectExtent l="0" t="0" r="0" b="0"/>
                  <wp:docPr id="633" name="Picture 6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3" name="Picture 633"/>
                          <pic:cNvPicPr/>
                        </pic:nvPicPr>
                        <pic:blipFill>
                          <a:blip r:embed="rId309" cstate="print">
                            <a:extLst>
                              <a:ext uri="{28A0092B-C50C-407E-A947-70E740481C1C}">
                                <a14:useLocalDpi xmlns:a14="http://schemas.microsoft.com/office/drawing/2010/main" val="0"/>
                              </a:ext>
                            </a:extLst>
                          </a:blip>
                          <a:stretch>
                            <a:fillRect/>
                          </a:stretch>
                        </pic:blipFill>
                        <pic:spPr>
                          <a:xfrm>
                            <a:off x="0" y="0"/>
                            <a:ext cx="1434412" cy="1075809"/>
                          </a:xfrm>
                          <a:prstGeom prst="rect">
                            <a:avLst/>
                          </a:prstGeom>
                        </pic:spPr>
                      </pic:pic>
                    </a:graphicData>
                  </a:graphic>
                </wp:inline>
              </w:drawing>
            </w:r>
          </w:p>
          <w:p w14:paraId="667F6A2A" w14:textId="77777777" w:rsidR="0023524D" w:rsidRPr="001E3493" w:rsidRDefault="0023524D" w:rsidP="00640107">
            <w:pPr>
              <w:spacing w:line="276" w:lineRule="auto"/>
              <w:rPr>
                <w:noProof/>
              </w:rPr>
            </w:pPr>
            <w:r w:rsidRPr="001E3493">
              <w:rPr>
                <w:noProof/>
              </w:rPr>
              <w:t>Week 1.2</w:t>
            </w:r>
          </w:p>
        </w:tc>
        <w:tc>
          <w:tcPr>
            <w:tcW w:w="1710" w:type="dxa"/>
            <w:gridSpan w:val="2"/>
          </w:tcPr>
          <w:p w14:paraId="4118B3FC" w14:textId="77777777" w:rsidR="0023524D" w:rsidRPr="001E3493" w:rsidRDefault="0023524D" w:rsidP="00640107">
            <w:pPr>
              <w:spacing w:line="276" w:lineRule="auto"/>
              <w:rPr>
                <w:noProof/>
              </w:rPr>
            </w:pPr>
            <w:r w:rsidRPr="001E3493">
              <w:rPr>
                <w:noProof/>
              </w:rPr>
              <w:drawing>
                <wp:inline distT="0" distB="0" distL="0" distR="0" wp14:anchorId="0F70DFA8" wp14:editId="6A2599F0">
                  <wp:extent cx="1427480" cy="1070610"/>
                  <wp:effectExtent l="0" t="0" r="0" b="0"/>
                  <wp:docPr id="634" name="Picture 6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4" name="Picture 634"/>
                          <pic:cNvPicPr/>
                        </pic:nvPicPr>
                        <pic:blipFill>
                          <a:blip r:embed="rId310" cstate="print">
                            <a:extLst>
                              <a:ext uri="{28A0092B-C50C-407E-A947-70E740481C1C}">
                                <a14:useLocalDpi xmlns:a14="http://schemas.microsoft.com/office/drawing/2010/main" val="0"/>
                              </a:ext>
                            </a:extLst>
                          </a:blip>
                          <a:stretch>
                            <a:fillRect/>
                          </a:stretch>
                        </pic:blipFill>
                        <pic:spPr>
                          <a:xfrm>
                            <a:off x="0" y="0"/>
                            <a:ext cx="1435187" cy="1076390"/>
                          </a:xfrm>
                          <a:prstGeom prst="rect">
                            <a:avLst/>
                          </a:prstGeom>
                        </pic:spPr>
                      </pic:pic>
                    </a:graphicData>
                  </a:graphic>
                </wp:inline>
              </w:drawing>
            </w:r>
          </w:p>
          <w:p w14:paraId="6BBDA582" w14:textId="77777777" w:rsidR="0023524D" w:rsidRPr="001E3493" w:rsidRDefault="0023524D" w:rsidP="00640107">
            <w:pPr>
              <w:spacing w:line="276" w:lineRule="auto"/>
              <w:rPr>
                <w:noProof/>
              </w:rPr>
            </w:pPr>
            <w:r w:rsidRPr="001E3493">
              <w:rPr>
                <w:noProof/>
              </w:rPr>
              <w:t>Week 2.1</w:t>
            </w:r>
          </w:p>
        </w:tc>
        <w:tc>
          <w:tcPr>
            <w:tcW w:w="1890" w:type="dxa"/>
          </w:tcPr>
          <w:p w14:paraId="658359B2" w14:textId="77777777" w:rsidR="0023524D" w:rsidRPr="001E3493" w:rsidRDefault="0023524D" w:rsidP="00640107">
            <w:pPr>
              <w:spacing w:line="276" w:lineRule="auto"/>
              <w:rPr>
                <w:noProof/>
              </w:rPr>
            </w:pPr>
            <w:r w:rsidRPr="001E3493">
              <w:rPr>
                <w:noProof/>
              </w:rPr>
              <w:drawing>
                <wp:inline distT="0" distB="0" distL="0" distR="0" wp14:anchorId="701C3917" wp14:editId="0C3B130A">
                  <wp:extent cx="1427480" cy="1070610"/>
                  <wp:effectExtent l="0" t="0" r="0" b="0"/>
                  <wp:docPr id="635" name="Picture 6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5" name="Picture 635"/>
                          <pic:cNvPicPr/>
                        </pic:nvPicPr>
                        <pic:blipFill>
                          <a:blip r:embed="rId311" cstate="print">
                            <a:extLst>
                              <a:ext uri="{28A0092B-C50C-407E-A947-70E740481C1C}">
                                <a14:useLocalDpi xmlns:a14="http://schemas.microsoft.com/office/drawing/2010/main" val="0"/>
                              </a:ext>
                            </a:extLst>
                          </a:blip>
                          <a:stretch>
                            <a:fillRect/>
                          </a:stretch>
                        </pic:blipFill>
                        <pic:spPr>
                          <a:xfrm>
                            <a:off x="0" y="0"/>
                            <a:ext cx="1437031" cy="1077773"/>
                          </a:xfrm>
                          <a:prstGeom prst="rect">
                            <a:avLst/>
                          </a:prstGeom>
                        </pic:spPr>
                      </pic:pic>
                    </a:graphicData>
                  </a:graphic>
                </wp:inline>
              </w:drawing>
            </w:r>
          </w:p>
          <w:p w14:paraId="7B14EA09" w14:textId="77777777" w:rsidR="0023524D" w:rsidRPr="001E3493" w:rsidRDefault="0023524D" w:rsidP="00640107">
            <w:pPr>
              <w:spacing w:line="276" w:lineRule="auto"/>
              <w:rPr>
                <w:noProof/>
              </w:rPr>
            </w:pPr>
            <w:r w:rsidRPr="001E3493">
              <w:rPr>
                <w:noProof/>
              </w:rPr>
              <w:t>Week 2.2</w:t>
            </w:r>
          </w:p>
        </w:tc>
      </w:tr>
      <w:tr w:rsidR="0023524D" w:rsidRPr="001E3493" w14:paraId="28BF6CB6" w14:textId="77777777" w:rsidTr="00806D7C">
        <w:trPr>
          <w:trHeight w:val="1952"/>
        </w:trPr>
        <w:tc>
          <w:tcPr>
            <w:tcW w:w="929" w:type="dxa"/>
            <w:vMerge/>
            <w:textDirection w:val="btLr"/>
            <w:vAlign w:val="bottom"/>
          </w:tcPr>
          <w:p w14:paraId="3ADE60F3" w14:textId="77777777" w:rsidR="0023524D" w:rsidRPr="001E3493" w:rsidRDefault="0023524D" w:rsidP="00423400">
            <w:pPr>
              <w:spacing w:line="240" w:lineRule="auto"/>
              <w:ind w:left="113" w:right="113"/>
              <w:jc w:val="center"/>
              <w:rPr>
                <w:b/>
                <w:bCs/>
              </w:rPr>
            </w:pPr>
          </w:p>
        </w:tc>
        <w:tc>
          <w:tcPr>
            <w:tcW w:w="2486" w:type="dxa"/>
            <w:gridSpan w:val="2"/>
          </w:tcPr>
          <w:p w14:paraId="003A1489" w14:textId="77777777" w:rsidR="0023524D" w:rsidRPr="001E3493" w:rsidRDefault="0023524D" w:rsidP="00640107">
            <w:pPr>
              <w:spacing w:line="276" w:lineRule="auto"/>
              <w:rPr>
                <w:noProof/>
              </w:rPr>
            </w:pPr>
            <w:r w:rsidRPr="001E3493">
              <w:rPr>
                <w:noProof/>
              </w:rPr>
              <w:drawing>
                <wp:inline distT="0" distB="0" distL="0" distR="0" wp14:anchorId="4103D033" wp14:editId="044F8D37">
                  <wp:extent cx="1749972" cy="1312479"/>
                  <wp:effectExtent l="0" t="0" r="3175" b="2540"/>
                  <wp:docPr id="636" name="Picture 6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6" name="Picture 636"/>
                          <pic:cNvPicPr/>
                        </pic:nvPicPr>
                        <pic:blipFill>
                          <a:blip r:embed="rId312" cstate="print">
                            <a:extLst>
                              <a:ext uri="{28A0092B-C50C-407E-A947-70E740481C1C}">
                                <a14:useLocalDpi xmlns:a14="http://schemas.microsoft.com/office/drawing/2010/main" val="0"/>
                              </a:ext>
                            </a:extLst>
                          </a:blip>
                          <a:stretch>
                            <a:fillRect/>
                          </a:stretch>
                        </pic:blipFill>
                        <pic:spPr>
                          <a:xfrm>
                            <a:off x="0" y="0"/>
                            <a:ext cx="1760887" cy="1320666"/>
                          </a:xfrm>
                          <a:prstGeom prst="rect">
                            <a:avLst/>
                          </a:prstGeom>
                        </pic:spPr>
                      </pic:pic>
                    </a:graphicData>
                  </a:graphic>
                </wp:inline>
              </w:drawing>
            </w:r>
          </w:p>
          <w:p w14:paraId="4F327F78" w14:textId="77777777" w:rsidR="0023524D" w:rsidRPr="001E3493" w:rsidRDefault="0023524D" w:rsidP="00640107">
            <w:pPr>
              <w:spacing w:line="276" w:lineRule="auto"/>
              <w:rPr>
                <w:noProof/>
              </w:rPr>
            </w:pPr>
            <w:r w:rsidRPr="001E3493">
              <w:rPr>
                <w:noProof/>
              </w:rPr>
              <w:t>Week 3</w:t>
            </w:r>
          </w:p>
        </w:tc>
        <w:tc>
          <w:tcPr>
            <w:tcW w:w="2430" w:type="dxa"/>
            <w:gridSpan w:val="2"/>
          </w:tcPr>
          <w:p w14:paraId="5F51052C" w14:textId="77777777" w:rsidR="0023524D" w:rsidRPr="001E3493" w:rsidRDefault="0023524D" w:rsidP="00640107">
            <w:pPr>
              <w:spacing w:line="276" w:lineRule="auto"/>
              <w:rPr>
                <w:noProof/>
              </w:rPr>
            </w:pPr>
            <w:r w:rsidRPr="001E3493">
              <w:rPr>
                <w:noProof/>
              </w:rPr>
              <w:drawing>
                <wp:inline distT="0" distB="0" distL="0" distR="0" wp14:anchorId="0AA9487C" wp14:editId="1EEAF565">
                  <wp:extent cx="1765739" cy="1324304"/>
                  <wp:effectExtent l="0" t="0" r="6350" b="9525"/>
                  <wp:docPr id="637" name="Picture 6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7" name="Picture 637"/>
                          <pic:cNvPicPr/>
                        </pic:nvPicPr>
                        <pic:blipFill>
                          <a:blip r:embed="rId313" cstate="print">
                            <a:extLst>
                              <a:ext uri="{28A0092B-C50C-407E-A947-70E740481C1C}">
                                <a14:useLocalDpi xmlns:a14="http://schemas.microsoft.com/office/drawing/2010/main" val="0"/>
                              </a:ext>
                            </a:extLst>
                          </a:blip>
                          <a:stretch>
                            <a:fillRect/>
                          </a:stretch>
                        </pic:blipFill>
                        <pic:spPr>
                          <a:xfrm>
                            <a:off x="0" y="0"/>
                            <a:ext cx="1773598" cy="1330198"/>
                          </a:xfrm>
                          <a:prstGeom prst="rect">
                            <a:avLst/>
                          </a:prstGeom>
                        </pic:spPr>
                      </pic:pic>
                    </a:graphicData>
                  </a:graphic>
                </wp:inline>
              </w:drawing>
            </w:r>
          </w:p>
          <w:p w14:paraId="42404466" w14:textId="77777777" w:rsidR="0023524D" w:rsidRPr="001E3493" w:rsidRDefault="0023524D" w:rsidP="00640107">
            <w:pPr>
              <w:spacing w:line="276" w:lineRule="auto"/>
              <w:rPr>
                <w:noProof/>
              </w:rPr>
            </w:pPr>
            <w:r w:rsidRPr="001E3493">
              <w:rPr>
                <w:noProof/>
              </w:rPr>
              <w:t>Week 4</w:t>
            </w:r>
          </w:p>
        </w:tc>
        <w:tc>
          <w:tcPr>
            <w:tcW w:w="2340" w:type="dxa"/>
            <w:gridSpan w:val="2"/>
          </w:tcPr>
          <w:p w14:paraId="51D27B3F" w14:textId="77777777" w:rsidR="0023524D" w:rsidRPr="001E3493" w:rsidRDefault="0023524D" w:rsidP="00640107">
            <w:pPr>
              <w:spacing w:line="276" w:lineRule="auto"/>
              <w:rPr>
                <w:noProof/>
              </w:rPr>
            </w:pPr>
            <w:r w:rsidRPr="001E3493">
              <w:rPr>
                <w:b/>
                <w:bCs/>
                <w:noProof/>
              </w:rPr>
              <w:t>Not generated – Animal removed</w:t>
            </w:r>
          </w:p>
          <w:p w14:paraId="12CEF5FB" w14:textId="77777777" w:rsidR="0023524D" w:rsidRPr="001E3493" w:rsidRDefault="0023524D" w:rsidP="00640107">
            <w:pPr>
              <w:spacing w:line="276" w:lineRule="auto"/>
              <w:rPr>
                <w:noProof/>
              </w:rPr>
            </w:pPr>
            <w:r w:rsidRPr="001E3493">
              <w:rPr>
                <w:noProof/>
              </w:rPr>
              <w:t>Week 6</w:t>
            </w:r>
          </w:p>
        </w:tc>
      </w:tr>
    </w:tbl>
    <w:p w14:paraId="4F52B3E5" w14:textId="77777777" w:rsidR="00363632" w:rsidRDefault="00363632"/>
    <w:p w14:paraId="636E5CA1" w14:textId="7DF28006" w:rsidR="00363632" w:rsidRDefault="00363632">
      <w:r>
        <w:lastRenderedPageBreak/>
        <w:t>Table 34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23524D" w:rsidRPr="001E3493" w14:paraId="188503B1" w14:textId="77777777" w:rsidTr="006377DA">
        <w:trPr>
          <w:trHeight w:val="1646"/>
        </w:trPr>
        <w:tc>
          <w:tcPr>
            <w:tcW w:w="929" w:type="dxa"/>
            <w:textDirection w:val="btLr"/>
            <w:vAlign w:val="bottom"/>
          </w:tcPr>
          <w:p w14:paraId="52BA4361" w14:textId="77777777" w:rsidR="0023524D" w:rsidRPr="001E3493" w:rsidRDefault="0023524D" w:rsidP="00423400">
            <w:pPr>
              <w:spacing w:line="240" w:lineRule="auto"/>
              <w:ind w:left="113" w:right="113"/>
              <w:jc w:val="center"/>
              <w:rPr>
                <w:b/>
                <w:bCs/>
              </w:rPr>
            </w:pPr>
          </w:p>
        </w:tc>
        <w:tc>
          <w:tcPr>
            <w:tcW w:w="2486" w:type="dxa"/>
            <w:gridSpan w:val="2"/>
          </w:tcPr>
          <w:p w14:paraId="4EB7C218" w14:textId="77777777" w:rsidR="0023524D" w:rsidRPr="001E3493" w:rsidRDefault="0023524D" w:rsidP="00423400">
            <w:pPr>
              <w:spacing w:line="240" w:lineRule="auto"/>
              <w:rPr>
                <w:noProof/>
              </w:rPr>
            </w:pPr>
            <w:r w:rsidRPr="001E3493">
              <w:rPr>
                <w:b/>
                <w:bCs/>
                <w:noProof/>
              </w:rPr>
              <w:t>Not generated – Animal removed</w:t>
            </w:r>
            <w:r w:rsidRPr="001E3493">
              <w:rPr>
                <w:noProof/>
              </w:rPr>
              <w:br/>
              <w:t>Week 8</w:t>
            </w:r>
          </w:p>
        </w:tc>
        <w:tc>
          <w:tcPr>
            <w:tcW w:w="2430" w:type="dxa"/>
            <w:gridSpan w:val="2"/>
          </w:tcPr>
          <w:p w14:paraId="7A9DF519" w14:textId="77777777" w:rsidR="0023524D" w:rsidRPr="001E3493" w:rsidRDefault="0023524D" w:rsidP="00423400">
            <w:pPr>
              <w:spacing w:line="240" w:lineRule="auto"/>
              <w:rPr>
                <w:noProof/>
              </w:rPr>
            </w:pPr>
            <w:r w:rsidRPr="001E3493">
              <w:rPr>
                <w:b/>
                <w:bCs/>
                <w:noProof/>
              </w:rPr>
              <w:t>Not generated – Animal removed</w:t>
            </w:r>
            <w:r w:rsidRPr="001E3493">
              <w:rPr>
                <w:noProof/>
              </w:rPr>
              <w:br/>
              <w:t>Week 10</w:t>
            </w:r>
          </w:p>
        </w:tc>
        <w:tc>
          <w:tcPr>
            <w:tcW w:w="2340" w:type="dxa"/>
            <w:gridSpan w:val="2"/>
          </w:tcPr>
          <w:p w14:paraId="18D0ACE1" w14:textId="77777777" w:rsidR="0023524D" w:rsidRPr="001E3493" w:rsidRDefault="0023524D" w:rsidP="00423400">
            <w:pPr>
              <w:spacing w:line="240" w:lineRule="auto"/>
              <w:rPr>
                <w:noProof/>
              </w:rPr>
            </w:pPr>
            <w:r w:rsidRPr="001E3493">
              <w:rPr>
                <w:b/>
                <w:bCs/>
                <w:noProof/>
              </w:rPr>
              <w:t>Not generated – Animal removed</w:t>
            </w:r>
            <w:r w:rsidRPr="001E3493">
              <w:rPr>
                <w:noProof/>
              </w:rPr>
              <w:br/>
              <w:t>Week 12</w:t>
            </w:r>
          </w:p>
        </w:tc>
      </w:tr>
      <w:tr w:rsidR="0023524D" w:rsidRPr="001E3493" w14:paraId="5C7F73BA" w14:textId="77777777" w:rsidTr="00806D7C">
        <w:trPr>
          <w:trHeight w:val="1952"/>
        </w:trPr>
        <w:tc>
          <w:tcPr>
            <w:tcW w:w="929" w:type="dxa"/>
            <w:vMerge w:val="restart"/>
            <w:textDirection w:val="btLr"/>
            <w:vAlign w:val="bottom"/>
          </w:tcPr>
          <w:p w14:paraId="41EB4982" w14:textId="77777777" w:rsidR="0023524D" w:rsidRPr="001E3493" w:rsidRDefault="0023524D" w:rsidP="00423400">
            <w:pPr>
              <w:spacing w:line="240" w:lineRule="auto"/>
              <w:ind w:left="113" w:right="113"/>
              <w:jc w:val="center"/>
              <w:rPr>
                <w:b/>
                <w:bCs/>
              </w:rPr>
            </w:pPr>
            <w:r w:rsidRPr="001E3493">
              <w:rPr>
                <w:b/>
                <w:bCs/>
              </w:rPr>
              <w:t>G24023</w:t>
            </w:r>
          </w:p>
        </w:tc>
        <w:tc>
          <w:tcPr>
            <w:tcW w:w="1856" w:type="dxa"/>
          </w:tcPr>
          <w:p w14:paraId="7A6FE082" w14:textId="77777777" w:rsidR="0023524D" w:rsidRPr="001E3493" w:rsidRDefault="0023524D" w:rsidP="00423400">
            <w:pPr>
              <w:spacing w:line="240" w:lineRule="auto"/>
              <w:rPr>
                <w:noProof/>
              </w:rPr>
            </w:pPr>
            <w:r w:rsidRPr="001E3493">
              <w:rPr>
                <w:noProof/>
              </w:rPr>
              <w:drawing>
                <wp:inline distT="0" distB="0" distL="0" distR="0" wp14:anchorId="2CC3A4E5" wp14:editId="6899AB52">
                  <wp:extent cx="1450025" cy="1082897"/>
                  <wp:effectExtent l="0" t="0" r="0" b="3175"/>
                  <wp:docPr id="642" name="Picture 6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7" name="Picture 527"/>
                          <pic:cNvPicPr/>
                        </pic:nvPicPr>
                        <pic:blipFill>
                          <a:blip r:embed="rId278" cstate="print">
                            <a:extLst>
                              <a:ext uri="{28A0092B-C50C-407E-A947-70E740481C1C}">
                                <a14:useLocalDpi xmlns:a14="http://schemas.microsoft.com/office/drawing/2010/main" val="0"/>
                              </a:ext>
                            </a:extLst>
                          </a:blip>
                          <a:srcRect t="16729" b="16729"/>
                          <a:stretch>
                            <a:fillRect/>
                          </a:stretch>
                        </pic:blipFill>
                        <pic:spPr>
                          <a:xfrm>
                            <a:off x="0" y="0"/>
                            <a:ext cx="1450025" cy="1082897"/>
                          </a:xfrm>
                          <a:prstGeom prst="rect">
                            <a:avLst/>
                          </a:prstGeom>
                        </pic:spPr>
                      </pic:pic>
                    </a:graphicData>
                  </a:graphic>
                </wp:inline>
              </w:drawing>
            </w:r>
          </w:p>
          <w:p w14:paraId="3104C4BA" w14:textId="77777777" w:rsidR="0023524D" w:rsidRPr="001E3493" w:rsidRDefault="0023524D" w:rsidP="00423400">
            <w:pPr>
              <w:spacing w:line="240" w:lineRule="auto"/>
              <w:rPr>
                <w:noProof/>
              </w:rPr>
            </w:pPr>
            <w:r w:rsidRPr="001E3493">
              <w:rPr>
                <w:noProof/>
              </w:rPr>
              <w:t>Week 1.1</w:t>
            </w:r>
          </w:p>
        </w:tc>
        <w:tc>
          <w:tcPr>
            <w:tcW w:w="1800" w:type="dxa"/>
            <w:gridSpan w:val="2"/>
          </w:tcPr>
          <w:p w14:paraId="1EFBE3D2" w14:textId="77777777" w:rsidR="0023524D" w:rsidRPr="001E3493" w:rsidRDefault="0023524D" w:rsidP="00423400">
            <w:pPr>
              <w:spacing w:line="240" w:lineRule="auto"/>
              <w:rPr>
                <w:noProof/>
              </w:rPr>
            </w:pPr>
            <w:r w:rsidRPr="001E3493">
              <w:rPr>
                <w:noProof/>
              </w:rPr>
              <w:drawing>
                <wp:inline distT="0" distB="0" distL="0" distR="0" wp14:anchorId="6A4E6997" wp14:editId="5D35A8E9">
                  <wp:extent cx="1058833" cy="1162243"/>
                  <wp:effectExtent l="0" t="0" r="8255" b="0"/>
                  <wp:docPr id="643" name="Picture 6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8" name="Picture 528"/>
                          <pic:cNvPicPr/>
                        </pic:nvPicPr>
                        <pic:blipFill>
                          <a:blip r:embed="rId279" cstate="print">
                            <a:extLst>
                              <a:ext uri="{28A0092B-C50C-407E-A947-70E740481C1C}">
                                <a14:useLocalDpi xmlns:a14="http://schemas.microsoft.com/office/drawing/2010/main" val="0"/>
                              </a:ext>
                            </a:extLst>
                          </a:blip>
                          <a:stretch>
                            <a:fillRect/>
                          </a:stretch>
                        </pic:blipFill>
                        <pic:spPr>
                          <a:xfrm>
                            <a:off x="0" y="0"/>
                            <a:ext cx="1058833" cy="1162243"/>
                          </a:xfrm>
                          <a:prstGeom prst="rect">
                            <a:avLst/>
                          </a:prstGeom>
                        </pic:spPr>
                      </pic:pic>
                    </a:graphicData>
                  </a:graphic>
                </wp:inline>
              </w:drawing>
            </w:r>
          </w:p>
          <w:p w14:paraId="405FB75F" w14:textId="77777777" w:rsidR="0023524D" w:rsidRPr="001E3493" w:rsidRDefault="0023524D" w:rsidP="00423400">
            <w:pPr>
              <w:spacing w:line="240" w:lineRule="auto"/>
              <w:rPr>
                <w:noProof/>
              </w:rPr>
            </w:pPr>
            <w:r w:rsidRPr="001E3493">
              <w:rPr>
                <w:noProof/>
              </w:rPr>
              <w:t>Week 1.2</w:t>
            </w:r>
          </w:p>
        </w:tc>
        <w:tc>
          <w:tcPr>
            <w:tcW w:w="1710" w:type="dxa"/>
            <w:gridSpan w:val="2"/>
          </w:tcPr>
          <w:p w14:paraId="330A8750" w14:textId="77777777" w:rsidR="0023524D" w:rsidRPr="001E3493" w:rsidRDefault="0023524D" w:rsidP="00423400">
            <w:pPr>
              <w:spacing w:line="240" w:lineRule="auto"/>
              <w:rPr>
                <w:noProof/>
              </w:rPr>
            </w:pPr>
            <w:r w:rsidRPr="001E3493">
              <w:rPr>
                <w:noProof/>
              </w:rPr>
              <w:drawing>
                <wp:inline distT="0" distB="0" distL="0" distR="0" wp14:anchorId="6E9DD16D" wp14:editId="37783A2F">
                  <wp:extent cx="1062141" cy="1165874"/>
                  <wp:effectExtent l="0" t="0" r="5080" b="0"/>
                  <wp:docPr id="644" name="Picture 6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9" name="Picture 529"/>
                          <pic:cNvPicPr/>
                        </pic:nvPicPr>
                        <pic:blipFill>
                          <a:blip r:embed="rId280" cstate="print">
                            <a:extLst>
                              <a:ext uri="{28A0092B-C50C-407E-A947-70E740481C1C}">
                                <a14:useLocalDpi xmlns:a14="http://schemas.microsoft.com/office/drawing/2010/main" val="0"/>
                              </a:ext>
                            </a:extLst>
                          </a:blip>
                          <a:stretch>
                            <a:fillRect/>
                          </a:stretch>
                        </pic:blipFill>
                        <pic:spPr>
                          <a:xfrm>
                            <a:off x="0" y="0"/>
                            <a:ext cx="1062141" cy="1165874"/>
                          </a:xfrm>
                          <a:prstGeom prst="rect">
                            <a:avLst/>
                          </a:prstGeom>
                        </pic:spPr>
                      </pic:pic>
                    </a:graphicData>
                  </a:graphic>
                </wp:inline>
              </w:drawing>
            </w:r>
          </w:p>
          <w:p w14:paraId="35F5CCB3" w14:textId="77777777" w:rsidR="0023524D" w:rsidRPr="001E3493" w:rsidRDefault="0023524D" w:rsidP="00423400">
            <w:pPr>
              <w:spacing w:line="240" w:lineRule="auto"/>
              <w:rPr>
                <w:noProof/>
              </w:rPr>
            </w:pPr>
            <w:r w:rsidRPr="001E3493">
              <w:rPr>
                <w:noProof/>
              </w:rPr>
              <w:t>Week 2.1</w:t>
            </w:r>
          </w:p>
        </w:tc>
        <w:tc>
          <w:tcPr>
            <w:tcW w:w="1890" w:type="dxa"/>
          </w:tcPr>
          <w:p w14:paraId="31BAB131" w14:textId="77777777" w:rsidR="0023524D" w:rsidRPr="001E3493" w:rsidRDefault="0023524D" w:rsidP="00423400">
            <w:pPr>
              <w:spacing w:line="240" w:lineRule="auto"/>
              <w:rPr>
                <w:noProof/>
              </w:rPr>
            </w:pPr>
            <w:r w:rsidRPr="001E3493">
              <w:rPr>
                <w:noProof/>
              </w:rPr>
              <w:drawing>
                <wp:inline distT="0" distB="0" distL="0" distR="0" wp14:anchorId="1A5CF305" wp14:editId="7AE3C767">
                  <wp:extent cx="1062990" cy="1181862"/>
                  <wp:effectExtent l="0" t="0" r="3810" b="0"/>
                  <wp:docPr id="645" name="Picture 6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0" name="Picture 530"/>
                          <pic:cNvPicPr/>
                        </pic:nvPicPr>
                        <pic:blipFill>
                          <a:blip r:embed="rId281" cstate="print">
                            <a:extLst>
                              <a:ext uri="{28A0092B-C50C-407E-A947-70E740481C1C}">
                                <a14:useLocalDpi xmlns:a14="http://schemas.microsoft.com/office/drawing/2010/main" val="0"/>
                              </a:ext>
                            </a:extLst>
                          </a:blip>
                          <a:stretch>
                            <a:fillRect/>
                          </a:stretch>
                        </pic:blipFill>
                        <pic:spPr>
                          <a:xfrm>
                            <a:off x="0" y="0"/>
                            <a:ext cx="1062990" cy="1181862"/>
                          </a:xfrm>
                          <a:prstGeom prst="rect">
                            <a:avLst/>
                          </a:prstGeom>
                        </pic:spPr>
                      </pic:pic>
                    </a:graphicData>
                  </a:graphic>
                </wp:inline>
              </w:drawing>
            </w:r>
          </w:p>
          <w:p w14:paraId="622C672F" w14:textId="77777777" w:rsidR="0023524D" w:rsidRPr="001E3493" w:rsidRDefault="0023524D" w:rsidP="00423400">
            <w:pPr>
              <w:spacing w:line="240" w:lineRule="auto"/>
              <w:rPr>
                <w:noProof/>
              </w:rPr>
            </w:pPr>
            <w:r w:rsidRPr="001E3493">
              <w:rPr>
                <w:noProof/>
              </w:rPr>
              <w:t>Week 2.2</w:t>
            </w:r>
          </w:p>
        </w:tc>
      </w:tr>
      <w:tr w:rsidR="0023524D" w:rsidRPr="001E3493" w14:paraId="21588A1A" w14:textId="77777777" w:rsidTr="006377DA">
        <w:trPr>
          <w:trHeight w:val="1952"/>
        </w:trPr>
        <w:tc>
          <w:tcPr>
            <w:tcW w:w="929" w:type="dxa"/>
            <w:vMerge/>
            <w:textDirection w:val="btLr"/>
            <w:vAlign w:val="bottom"/>
          </w:tcPr>
          <w:p w14:paraId="208797DD" w14:textId="77777777" w:rsidR="0023524D" w:rsidRPr="001E3493" w:rsidRDefault="0023524D" w:rsidP="00423400">
            <w:pPr>
              <w:spacing w:line="240" w:lineRule="auto"/>
              <w:ind w:left="113" w:right="113"/>
              <w:jc w:val="center"/>
              <w:rPr>
                <w:b/>
                <w:bCs/>
              </w:rPr>
            </w:pPr>
          </w:p>
        </w:tc>
        <w:tc>
          <w:tcPr>
            <w:tcW w:w="2486" w:type="dxa"/>
            <w:gridSpan w:val="2"/>
            <w:tcBorders>
              <w:bottom w:val="single" w:sz="4" w:space="0" w:color="auto"/>
            </w:tcBorders>
          </w:tcPr>
          <w:p w14:paraId="0CD9C557" w14:textId="77777777" w:rsidR="0023524D" w:rsidRPr="001E3493" w:rsidRDefault="0023524D" w:rsidP="00423400">
            <w:pPr>
              <w:spacing w:line="240" w:lineRule="auto"/>
              <w:rPr>
                <w:noProof/>
              </w:rPr>
            </w:pPr>
            <w:r w:rsidRPr="001E3493">
              <w:rPr>
                <w:noProof/>
              </w:rPr>
              <w:drawing>
                <wp:inline distT="0" distB="0" distL="0" distR="0" wp14:anchorId="0F65AA4A" wp14:editId="4A4293B4">
                  <wp:extent cx="1441450" cy="1588975"/>
                  <wp:effectExtent l="0" t="0" r="6350" b="0"/>
                  <wp:docPr id="646" name="Picture 6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1" name="Picture 531"/>
                          <pic:cNvPicPr/>
                        </pic:nvPicPr>
                        <pic:blipFill>
                          <a:blip r:embed="rId282" cstate="print">
                            <a:extLst>
                              <a:ext uri="{28A0092B-C50C-407E-A947-70E740481C1C}">
                                <a14:useLocalDpi xmlns:a14="http://schemas.microsoft.com/office/drawing/2010/main" val="0"/>
                              </a:ext>
                            </a:extLst>
                          </a:blip>
                          <a:stretch>
                            <a:fillRect/>
                          </a:stretch>
                        </pic:blipFill>
                        <pic:spPr>
                          <a:xfrm>
                            <a:off x="0" y="0"/>
                            <a:ext cx="1441450" cy="1588975"/>
                          </a:xfrm>
                          <a:prstGeom prst="rect">
                            <a:avLst/>
                          </a:prstGeom>
                        </pic:spPr>
                      </pic:pic>
                    </a:graphicData>
                  </a:graphic>
                </wp:inline>
              </w:drawing>
            </w:r>
          </w:p>
          <w:p w14:paraId="19745C18" w14:textId="77777777" w:rsidR="0023524D" w:rsidRPr="001E3493" w:rsidRDefault="0023524D" w:rsidP="00423400">
            <w:pPr>
              <w:spacing w:line="240" w:lineRule="auto"/>
              <w:rPr>
                <w:noProof/>
              </w:rPr>
            </w:pPr>
            <w:r w:rsidRPr="001E3493">
              <w:rPr>
                <w:noProof/>
              </w:rPr>
              <w:t>Week 3</w:t>
            </w:r>
          </w:p>
        </w:tc>
        <w:tc>
          <w:tcPr>
            <w:tcW w:w="2430" w:type="dxa"/>
            <w:gridSpan w:val="2"/>
            <w:tcBorders>
              <w:bottom w:val="single" w:sz="4" w:space="0" w:color="auto"/>
            </w:tcBorders>
          </w:tcPr>
          <w:p w14:paraId="1FFDD51E" w14:textId="77777777" w:rsidR="0023524D" w:rsidRPr="001E3493" w:rsidRDefault="0023524D" w:rsidP="00423400">
            <w:pPr>
              <w:spacing w:line="240" w:lineRule="auto"/>
              <w:rPr>
                <w:noProof/>
              </w:rPr>
            </w:pPr>
            <w:r w:rsidRPr="001E3493">
              <w:rPr>
                <w:noProof/>
              </w:rPr>
              <w:drawing>
                <wp:inline distT="0" distB="0" distL="0" distR="0" wp14:anchorId="77292A6B" wp14:editId="014D3666">
                  <wp:extent cx="1433604" cy="1610095"/>
                  <wp:effectExtent l="0" t="0" r="0" b="0"/>
                  <wp:docPr id="647" name="Picture 6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2" name="Picture 532"/>
                          <pic:cNvPicPr/>
                        </pic:nvPicPr>
                        <pic:blipFill>
                          <a:blip r:embed="rId283" cstate="print">
                            <a:extLst>
                              <a:ext uri="{28A0092B-C50C-407E-A947-70E740481C1C}">
                                <a14:useLocalDpi xmlns:a14="http://schemas.microsoft.com/office/drawing/2010/main" val="0"/>
                              </a:ext>
                            </a:extLst>
                          </a:blip>
                          <a:stretch>
                            <a:fillRect/>
                          </a:stretch>
                        </pic:blipFill>
                        <pic:spPr>
                          <a:xfrm>
                            <a:off x="0" y="0"/>
                            <a:ext cx="1433604" cy="1610095"/>
                          </a:xfrm>
                          <a:prstGeom prst="rect">
                            <a:avLst/>
                          </a:prstGeom>
                        </pic:spPr>
                      </pic:pic>
                    </a:graphicData>
                  </a:graphic>
                </wp:inline>
              </w:drawing>
            </w:r>
          </w:p>
          <w:p w14:paraId="67E5B5EA" w14:textId="77777777" w:rsidR="0023524D" w:rsidRPr="001E3493" w:rsidRDefault="0023524D" w:rsidP="00423400">
            <w:pPr>
              <w:spacing w:line="240" w:lineRule="auto"/>
              <w:rPr>
                <w:noProof/>
              </w:rPr>
            </w:pPr>
            <w:r w:rsidRPr="001E3493">
              <w:rPr>
                <w:noProof/>
              </w:rPr>
              <w:t xml:space="preserve">Week 4 </w:t>
            </w:r>
          </w:p>
        </w:tc>
        <w:tc>
          <w:tcPr>
            <w:tcW w:w="2340" w:type="dxa"/>
            <w:gridSpan w:val="2"/>
            <w:tcBorders>
              <w:bottom w:val="single" w:sz="4" w:space="0" w:color="auto"/>
            </w:tcBorders>
          </w:tcPr>
          <w:p w14:paraId="7280BFED" w14:textId="77777777" w:rsidR="0023524D" w:rsidRPr="001E3493" w:rsidRDefault="0023524D" w:rsidP="00423400">
            <w:pPr>
              <w:spacing w:line="240" w:lineRule="auto"/>
              <w:rPr>
                <w:noProof/>
              </w:rPr>
            </w:pPr>
            <w:r w:rsidRPr="001E3493">
              <w:rPr>
                <w:noProof/>
              </w:rPr>
              <w:drawing>
                <wp:inline distT="0" distB="0" distL="0" distR="0" wp14:anchorId="0A2C8D59" wp14:editId="5650E1D8">
                  <wp:extent cx="1449675" cy="1588770"/>
                  <wp:effectExtent l="0" t="0" r="0" b="0"/>
                  <wp:docPr id="648" name="Picture 6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3" name="Picture 533"/>
                          <pic:cNvPicPr/>
                        </pic:nvPicPr>
                        <pic:blipFill>
                          <a:blip r:embed="rId284" cstate="print">
                            <a:extLst>
                              <a:ext uri="{28A0092B-C50C-407E-A947-70E740481C1C}">
                                <a14:useLocalDpi xmlns:a14="http://schemas.microsoft.com/office/drawing/2010/main" val="0"/>
                              </a:ext>
                            </a:extLst>
                          </a:blip>
                          <a:stretch>
                            <a:fillRect/>
                          </a:stretch>
                        </pic:blipFill>
                        <pic:spPr>
                          <a:xfrm>
                            <a:off x="0" y="0"/>
                            <a:ext cx="1455360" cy="1595001"/>
                          </a:xfrm>
                          <a:prstGeom prst="rect">
                            <a:avLst/>
                          </a:prstGeom>
                        </pic:spPr>
                      </pic:pic>
                    </a:graphicData>
                  </a:graphic>
                </wp:inline>
              </w:drawing>
            </w:r>
          </w:p>
          <w:p w14:paraId="504FD2D8" w14:textId="77777777" w:rsidR="0023524D" w:rsidRPr="001E3493" w:rsidRDefault="0023524D" w:rsidP="00423400">
            <w:pPr>
              <w:spacing w:line="240" w:lineRule="auto"/>
              <w:rPr>
                <w:noProof/>
              </w:rPr>
            </w:pPr>
            <w:r w:rsidRPr="001E3493">
              <w:rPr>
                <w:noProof/>
              </w:rPr>
              <w:t>Week 6</w:t>
            </w:r>
          </w:p>
        </w:tc>
      </w:tr>
      <w:tr w:rsidR="0023524D" w:rsidRPr="001E3493" w14:paraId="7ED10206" w14:textId="77777777" w:rsidTr="006377DA">
        <w:trPr>
          <w:trHeight w:val="2150"/>
        </w:trPr>
        <w:tc>
          <w:tcPr>
            <w:tcW w:w="929" w:type="dxa"/>
            <w:vMerge/>
            <w:textDirection w:val="btLr"/>
            <w:vAlign w:val="bottom"/>
          </w:tcPr>
          <w:p w14:paraId="5CB6D4EB" w14:textId="77777777" w:rsidR="0023524D" w:rsidRPr="001E3493" w:rsidRDefault="0023524D" w:rsidP="00423400">
            <w:pPr>
              <w:spacing w:line="240" w:lineRule="auto"/>
              <w:ind w:left="113" w:right="113"/>
              <w:jc w:val="center"/>
              <w:rPr>
                <w:b/>
                <w:bCs/>
              </w:rPr>
            </w:pPr>
          </w:p>
        </w:tc>
        <w:tc>
          <w:tcPr>
            <w:tcW w:w="2486" w:type="dxa"/>
            <w:gridSpan w:val="2"/>
          </w:tcPr>
          <w:p w14:paraId="6D133487" w14:textId="77777777" w:rsidR="0023524D" w:rsidRPr="001E3493" w:rsidRDefault="0023524D" w:rsidP="00640107">
            <w:pPr>
              <w:spacing w:line="276" w:lineRule="auto"/>
              <w:rPr>
                <w:noProof/>
              </w:rPr>
            </w:pPr>
            <w:r w:rsidRPr="001E3493">
              <w:rPr>
                <w:noProof/>
              </w:rPr>
              <w:drawing>
                <wp:inline distT="0" distB="0" distL="0" distR="0" wp14:anchorId="63FF8866" wp14:editId="5D2098C1">
                  <wp:extent cx="1441450" cy="1081087"/>
                  <wp:effectExtent l="0" t="0" r="6350" b="5080"/>
                  <wp:docPr id="649" name="Picture 6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4" name="Picture 534"/>
                          <pic:cNvPicPr/>
                        </pic:nvPicPr>
                        <pic:blipFill>
                          <a:blip r:embed="rId285" cstate="print">
                            <a:extLst>
                              <a:ext uri="{28A0092B-C50C-407E-A947-70E740481C1C}">
                                <a14:useLocalDpi xmlns:a14="http://schemas.microsoft.com/office/drawing/2010/main" val="0"/>
                              </a:ext>
                            </a:extLst>
                          </a:blip>
                          <a:stretch>
                            <a:fillRect/>
                          </a:stretch>
                        </pic:blipFill>
                        <pic:spPr>
                          <a:xfrm>
                            <a:off x="0" y="0"/>
                            <a:ext cx="1441450" cy="1081087"/>
                          </a:xfrm>
                          <a:prstGeom prst="rect">
                            <a:avLst/>
                          </a:prstGeom>
                        </pic:spPr>
                      </pic:pic>
                    </a:graphicData>
                  </a:graphic>
                </wp:inline>
              </w:drawing>
            </w:r>
          </w:p>
          <w:p w14:paraId="14D3143C" w14:textId="77777777" w:rsidR="0023524D" w:rsidRPr="001E3493" w:rsidRDefault="0023524D" w:rsidP="00640107">
            <w:pPr>
              <w:spacing w:line="276" w:lineRule="auto"/>
              <w:rPr>
                <w:noProof/>
              </w:rPr>
            </w:pPr>
            <w:r w:rsidRPr="001E3493">
              <w:rPr>
                <w:noProof/>
              </w:rPr>
              <w:t>Week 8</w:t>
            </w:r>
          </w:p>
        </w:tc>
        <w:tc>
          <w:tcPr>
            <w:tcW w:w="2430" w:type="dxa"/>
            <w:gridSpan w:val="2"/>
          </w:tcPr>
          <w:p w14:paraId="00BBF893" w14:textId="77777777" w:rsidR="0023524D" w:rsidRPr="001E3493" w:rsidRDefault="0023524D" w:rsidP="00640107">
            <w:pPr>
              <w:spacing w:line="276" w:lineRule="auto"/>
              <w:rPr>
                <w:noProof/>
              </w:rPr>
            </w:pPr>
            <w:r w:rsidRPr="001E3493">
              <w:rPr>
                <w:noProof/>
              </w:rPr>
              <w:drawing>
                <wp:inline distT="0" distB="0" distL="0" distR="0" wp14:anchorId="46910CF0" wp14:editId="45AA3173">
                  <wp:extent cx="1422951" cy="1067213"/>
                  <wp:effectExtent l="0" t="0" r="6350" b="0"/>
                  <wp:docPr id="650" name="Picture 6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5" name="Picture 535"/>
                          <pic:cNvPicPr/>
                        </pic:nvPicPr>
                        <pic:blipFill>
                          <a:blip r:embed="rId286" cstate="print">
                            <a:extLst>
                              <a:ext uri="{28A0092B-C50C-407E-A947-70E740481C1C}">
                                <a14:useLocalDpi xmlns:a14="http://schemas.microsoft.com/office/drawing/2010/main" val="0"/>
                              </a:ext>
                            </a:extLst>
                          </a:blip>
                          <a:stretch>
                            <a:fillRect/>
                          </a:stretch>
                        </pic:blipFill>
                        <pic:spPr>
                          <a:xfrm>
                            <a:off x="0" y="0"/>
                            <a:ext cx="1422951" cy="1067213"/>
                          </a:xfrm>
                          <a:prstGeom prst="rect">
                            <a:avLst/>
                          </a:prstGeom>
                        </pic:spPr>
                      </pic:pic>
                    </a:graphicData>
                  </a:graphic>
                </wp:inline>
              </w:drawing>
            </w:r>
            <w:r w:rsidRPr="001E3493">
              <w:rPr>
                <w:noProof/>
              </w:rPr>
              <w:br/>
              <w:t>Week 10</w:t>
            </w:r>
          </w:p>
        </w:tc>
        <w:tc>
          <w:tcPr>
            <w:tcW w:w="2340" w:type="dxa"/>
            <w:gridSpan w:val="2"/>
          </w:tcPr>
          <w:p w14:paraId="463BCA69" w14:textId="77777777" w:rsidR="0023524D" w:rsidRPr="001E3493" w:rsidRDefault="0023524D" w:rsidP="00640107">
            <w:pPr>
              <w:spacing w:line="276" w:lineRule="auto"/>
              <w:rPr>
                <w:noProof/>
              </w:rPr>
            </w:pPr>
            <w:r w:rsidRPr="001E3493">
              <w:rPr>
                <w:noProof/>
              </w:rPr>
              <w:drawing>
                <wp:inline distT="0" distB="0" distL="0" distR="0" wp14:anchorId="2D37CF96" wp14:editId="512379EB">
                  <wp:extent cx="1415765" cy="1061823"/>
                  <wp:effectExtent l="0" t="0" r="0" b="5080"/>
                  <wp:docPr id="651" name="Picture 6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6" name="Picture 536"/>
                          <pic:cNvPicPr/>
                        </pic:nvPicPr>
                        <pic:blipFill>
                          <a:blip r:embed="rId287" cstate="print">
                            <a:extLst>
                              <a:ext uri="{28A0092B-C50C-407E-A947-70E740481C1C}">
                                <a14:useLocalDpi xmlns:a14="http://schemas.microsoft.com/office/drawing/2010/main" val="0"/>
                              </a:ext>
                            </a:extLst>
                          </a:blip>
                          <a:stretch>
                            <a:fillRect/>
                          </a:stretch>
                        </pic:blipFill>
                        <pic:spPr>
                          <a:xfrm>
                            <a:off x="0" y="0"/>
                            <a:ext cx="1415765" cy="1061823"/>
                          </a:xfrm>
                          <a:prstGeom prst="rect">
                            <a:avLst/>
                          </a:prstGeom>
                        </pic:spPr>
                      </pic:pic>
                    </a:graphicData>
                  </a:graphic>
                </wp:inline>
              </w:drawing>
            </w:r>
            <w:r w:rsidRPr="001E3493">
              <w:rPr>
                <w:noProof/>
              </w:rPr>
              <w:br/>
              <w:t>Week 12</w:t>
            </w:r>
          </w:p>
        </w:tc>
      </w:tr>
      <w:tr w:rsidR="0023524D" w:rsidRPr="001E3493" w14:paraId="0DDB166C" w14:textId="77777777" w:rsidTr="00806D7C">
        <w:trPr>
          <w:trHeight w:val="1952"/>
        </w:trPr>
        <w:tc>
          <w:tcPr>
            <w:tcW w:w="929" w:type="dxa"/>
            <w:textDirection w:val="btLr"/>
            <w:vAlign w:val="bottom"/>
          </w:tcPr>
          <w:p w14:paraId="33478A5B" w14:textId="77777777" w:rsidR="0023524D" w:rsidRPr="001E3493" w:rsidRDefault="0023524D" w:rsidP="00423400">
            <w:pPr>
              <w:spacing w:line="240" w:lineRule="auto"/>
              <w:ind w:left="113" w:right="113"/>
              <w:jc w:val="center"/>
              <w:rPr>
                <w:b/>
                <w:bCs/>
              </w:rPr>
            </w:pPr>
            <w:r w:rsidRPr="001E3493">
              <w:rPr>
                <w:b/>
                <w:bCs/>
              </w:rPr>
              <w:t>G24024</w:t>
            </w:r>
          </w:p>
        </w:tc>
        <w:tc>
          <w:tcPr>
            <w:tcW w:w="1856" w:type="dxa"/>
          </w:tcPr>
          <w:p w14:paraId="5A93875E" w14:textId="77777777" w:rsidR="0023524D" w:rsidRPr="001E3493" w:rsidRDefault="0023524D" w:rsidP="00640107">
            <w:pPr>
              <w:spacing w:line="276" w:lineRule="auto"/>
              <w:rPr>
                <w:noProof/>
              </w:rPr>
            </w:pPr>
            <w:r w:rsidRPr="001E3493">
              <w:rPr>
                <w:noProof/>
              </w:rPr>
              <w:drawing>
                <wp:inline distT="0" distB="0" distL="0" distR="0" wp14:anchorId="590910B3" wp14:editId="7D7BF825">
                  <wp:extent cx="2045547" cy="1534160"/>
                  <wp:effectExtent l="0" t="0" r="0" b="2540"/>
                  <wp:docPr id="696" name="Picture 6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6" name="Picture 696"/>
                          <pic:cNvPicPr/>
                        </pic:nvPicPr>
                        <pic:blipFill>
                          <a:blip r:embed="rId314" cstate="print">
                            <a:extLst>
                              <a:ext uri="{28A0092B-C50C-407E-A947-70E740481C1C}">
                                <a14:useLocalDpi xmlns:a14="http://schemas.microsoft.com/office/drawing/2010/main" val="0"/>
                              </a:ext>
                            </a:extLst>
                          </a:blip>
                          <a:stretch>
                            <a:fillRect/>
                          </a:stretch>
                        </pic:blipFill>
                        <pic:spPr>
                          <a:xfrm>
                            <a:off x="0" y="0"/>
                            <a:ext cx="2045547" cy="1534160"/>
                          </a:xfrm>
                          <a:prstGeom prst="rect">
                            <a:avLst/>
                          </a:prstGeom>
                        </pic:spPr>
                      </pic:pic>
                    </a:graphicData>
                  </a:graphic>
                </wp:inline>
              </w:drawing>
            </w:r>
            <w:r w:rsidRPr="001E3493">
              <w:rPr>
                <w:noProof/>
              </w:rPr>
              <w:t>Week 1.1</w:t>
            </w:r>
          </w:p>
        </w:tc>
        <w:tc>
          <w:tcPr>
            <w:tcW w:w="1800" w:type="dxa"/>
            <w:gridSpan w:val="2"/>
          </w:tcPr>
          <w:p w14:paraId="68BD17D5" w14:textId="77777777" w:rsidR="0023524D" w:rsidRPr="001E3493" w:rsidRDefault="0023524D" w:rsidP="00640107">
            <w:pPr>
              <w:spacing w:line="276" w:lineRule="auto"/>
              <w:rPr>
                <w:noProof/>
              </w:rPr>
            </w:pPr>
            <w:r w:rsidRPr="001E3493">
              <w:rPr>
                <w:noProof/>
              </w:rPr>
              <w:drawing>
                <wp:inline distT="0" distB="0" distL="0" distR="0" wp14:anchorId="664C33F7" wp14:editId="4370BF74">
                  <wp:extent cx="1112246" cy="1534637"/>
                  <wp:effectExtent l="0" t="0" r="0" b="8890"/>
                  <wp:docPr id="697" name="Picture 6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7" name="Picture 697"/>
                          <pic:cNvPicPr/>
                        </pic:nvPicPr>
                        <pic:blipFill>
                          <a:blip r:embed="rId315" cstate="print">
                            <a:extLst>
                              <a:ext uri="{28A0092B-C50C-407E-A947-70E740481C1C}">
                                <a14:useLocalDpi xmlns:a14="http://schemas.microsoft.com/office/drawing/2010/main" val="0"/>
                              </a:ext>
                            </a:extLst>
                          </a:blip>
                          <a:srcRect l="22821" r="22821"/>
                          <a:stretch>
                            <a:fillRect/>
                          </a:stretch>
                        </pic:blipFill>
                        <pic:spPr bwMode="auto">
                          <a:xfrm>
                            <a:off x="0" y="0"/>
                            <a:ext cx="1112246" cy="1534637"/>
                          </a:xfrm>
                          <a:prstGeom prst="rect">
                            <a:avLst/>
                          </a:prstGeom>
                          <a:ln>
                            <a:noFill/>
                          </a:ln>
                          <a:extLst>
                            <a:ext uri="{53640926-AAD7-44D8-BBD7-CCE9431645EC}">
                              <a14:shadowObscured xmlns:a14="http://schemas.microsoft.com/office/drawing/2010/main"/>
                            </a:ext>
                          </a:extLst>
                        </pic:spPr>
                      </pic:pic>
                    </a:graphicData>
                  </a:graphic>
                </wp:inline>
              </w:drawing>
            </w:r>
          </w:p>
          <w:p w14:paraId="39483BCB" w14:textId="77777777" w:rsidR="0023524D" w:rsidRPr="001E3493" w:rsidRDefault="0023524D" w:rsidP="00640107">
            <w:pPr>
              <w:spacing w:line="276" w:lineRule="auto"/>
              <w:rPr>
                <w:noProof/>
              </w:rPr>
            </w:pPr>
            <w:r w:rsidRPr="001E3493">
              <w:rPr>
                <w:noProof/>
              </w:rPr>
              <w:t>Week 1.2</w:t>
            </w:r>
          </w:p>
        </w:tc>
        <w:tc>
          <w:tcPr>
            <w:tcW w:w="1710" w:type="dxa"/>
            <w:gridSpan w:val="2"/>
          </w:tcPr>
          <w:p w14:paraId="232AA66D" w14:textId="77777777" w:rsidR="0023524D" w:rsidRPr="001E3493" w:rsidRDefault="0023524D" w:rsidP="00640107">
            <w:pPr>
              <w:spacing w:line="276" w:lineRule="auto"/>
              <w:rPr>
                <w:noProof/>
              </w:rPr>
            </w:pPr>
            <w:r w:rsidRPr="001E3493">
              <w:rPr>
                <w:noProof/>
              </w:rPr>
              <w:drawing>
                <wp:inline distT="0" distB="0" distL="0" distR="0" wp14:anchorId="03E7E272" wp14:editId="69B0A8AD">
                  <wp:extent cx="2045546" cy="1534160"/>
                  <wp:effectExtent l="0" t="0" r="0" b="2540"/>
                  <wp:docPr id="698" name="Picture 6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8" name="Picture 698"/>
                          <pic:cNvPicPr/>
                        </pic:nvPicPr>
                        <pic:blipFill>
                          <a:blip r:embed="rId316" cstate="print">
                            <a:extLst>
                              <a:ext uri="{28A0092B-C50C-407E-A947-70E740481C1C}">
                                <a14:useLocalDpi xmlns:a14="http://schemas.microsoft.com/office/drawing/2010/main" val="0"/>
                              </a:ext>
                            </a:extLst>
                          </a:blip>
                          <a:stretch>
                            <a:fillRect/>
                          </a:stretch>
                        </pic:blipFill>
                        <pic:spPr>
                          <a:xfrm>
                            <a:off x="0" y="0"/>
                            <a:ext cx="2045546" cy="1534160"/>
                          </a:xfrm>
                          <a:prstGeom prst="rect">
                            <a:avLst/>
                          </a:prstGeom>
                        </pic:spPr>
                      </pic:pic>
                    </a:graphicData>
                  </a:graphic>
                </wp:inline>
              </w:drawing>
            </w:r>
          </w:p>
          <w:p w14:paraId="399CE750" w14:textId="5A634356" w:rsidR="0023524D" w:rsidRPr="001E3493" w:rsidRDefault="0023524D" w:rsidP="00640107">
            <w:pPr>
              <w:spacing w:line="276" w:lineRule="auto"/>
              <w:rPr>
                <w:noProof/>
              </w:rPr>
            </w:pPr>
            <w:r w:rsidRPr="001E3493">
              <w:rPr>
                <w:noProof/>
              </w:rPr>
              <w:t>Week 2.1</w:t>
            </w:r>
          </w:p>
        </w:tc>
        <w:tc>
          <w:tcPr>
            <w:tcW w:w="1890" w:type="dxa"/>
          </w:tcPr>
          <w:p w14:paraId="3CD75EA9" w14:textId="3A41432B" w:rsidR="0023524D" w:rsidRPr="001E3493" w:rsidRDefault="0023524D" w:rsidP="00640107">
            <w:pPr>
              <w:spacing w:line="276" w:lineRule="auto"/>
              <w:rPr>
                <w:noProof/>
              </w:rPr>
            </w:pPr>
            <w:r w:rsidRPr="001E3493">
              <w:rPr>
                <w:noProof/>
              </w:rPr>
              <w:drawing>
                <wp:inline distT="0" distB="0" distL="0" distR="0" wp14:anchorId="44279925" wp14:editId="03CB221B">
                  <wp:extent cx="1637212" cy="1534136"/>
                  <wp:effectExtent l="0" t="0" r="1270" b="3175"/>
                  <wp:docPr id="766" name="Picture 7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6" name="Picture 766"/>
                          <pic:cNvPicPr/>
                        </pic:nvPicPr>
                        <pic:blipFill>
                          <a:blip r:embed="rId317" cstate="print">
                            <a:extLst>
                              <a:ext uri="{28A0092B-C50C-407E-A947-70E740481C1C}">
                                <a14:useLocalDpi xmlns:a14="http://schemas.microsoft.com/office/drawing/2010/main" val="0"/>
                              </a:ext>
                            </a:extLst>
                          </a:blip>
                          <a:stretch>
                            <a:fillRect/>
                          </a:stretch>
                        </pic:blipFill>
                        <pic:spPr>
                          <a:xfrm>
                            <a:off x="0" y="0"/>
                            <a:ext cx="1658229" cy="1553830"/>
                          </a:xfrm>
                          <a:prstGeom prst="rect">
                            <a:avLst/>
                          </a:prstGeom>
                        </pic:spPr>
                      </pic:pic>
                    </a:graphicData>
                  </a:graphic>
                </wp:inline>
              </w:drawing>
            </w:r>
          </w:p>
          <w:p w14:paraId="5362BC35" w14:textId="628CF183" w:rsidR="00D47DD5" w:rsidRPr="001E3493" w:rsidRDefault="00D47DD5" w:rsidP="00640107">
            <w:pPr>
              <w:spacing w:line="276" w:lineRule="auto"/>
              <w:rPr>
                <w:noProof/>
              </w:rPr>
            </w:pPr>
            <w:r w:rsidRPr="001E3493">
              <w:rPr>
                <w:noProof/>
              </w:rPr>
              <w:t>Week 2.1</w:t>
            </w:r>
          </w:p>
        </w:tc>
      </w:tr>
    </w:tbl>
    <w:p w14:paraId="2DF74525" w14:textId="77777777" w:rsidR="00363632" w:rsidRDefault="00363632"/>
    <w:p w14:paraId="4BEEA46D" w14:textId="3B22AF27" w:rsidR="00363632" w:rsidRDefault="00363632">
      <w:r>
        <w:lastRenderedPageBreak/>
        <w:t>Table 34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2486"/>
        <w:gridCol w:w="2430"/>
        <w:gridCol w:w="2340"/>
      </w:tblGrid>
      <w:tr w:rsidR="0023524D" w:rsidRPr="001E3493" w14:paraId="14647657" w14:textId="77777777" w:rsidTr="006377DA">
        <w:trPr>
          <w:trHeight w:val="2771"/>
        </w:trPr>
        <w:tc>
          <w:tcPr>
            <w:tcW w:w="929" w:type="dxa"/>
            <w:vMerge w:val="restart"/>
            <w:vAlign w:val="bottom"/>
          </w:tcPr>
          <w:p w14:paraId="28F7E68E" w14:textId="77777777" w:rsidR="0023524D" w:rsidRPr="001E3493" w:rsidRDefault="0023524D" w:rsidP="00423400">
            <w:pPr>
              <w:spacing w:line="240" w:lineRule="auto"/>
            </w:pPr>
          </w:p>
        </w:tc>
        <w:tc>
          <w:tcPr>
            <w:tcW w:w="2486" w:type="dxa"/>
            <w:tcBorders>
              <w:bottom w:val="single" w:sz="4" w:space="0" w:color="auto"/>
            </w:tcBorders>
          </w:tcPr>
          <w:p w14:paraId="4954ADB4" w14:textId="77777777" w:rsidR="0023524D" w:rsidRPr="001E3493" w:rsidRDefault="0023524D" w:rsidP="00423400">
            <w:pPr>
              <w:spacing w:line="240" w:lineRule="auto"/>
              <w:rPr>
                <w:noProof/>
              </w:rPr>
            </w:pPr>
            <w:r w:rsidRPr="001E3493">
              <w:rPr>
                <w:noProof/>
              </w:rPr>
              <w:drawing>
                <wp:inline distT="0" distB="0" distL="0" distR="0" wp14:anchorId="0F8BC7F5" wp14:editId="0082A97F">
                  <wp:extent cx="1921933" cy="1441450"/>
                  <wp:effectExtent l="0" t="0" r="2540" b="6350"/>
                  <wp:docPr id="714" name="Picture 7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4" name="Picture 714"/>
                          <pic:cNvPicPr/>
                        </pic:nvPicPr>
                        <pic:blipFill>
                          <a:blip r:embed="rId318" cstate="print">
                            <a:extLst>
                              <a:ext uri="{28A0092B-C50C-407E-A947-70E740481C1C}">
                                <a14:useLocalDpi xmlns:a14="http://schemas.microsoft.com/office/drawing/2010/main" val="0"/>
                              </a:ext>
                            </a:extLst>
                          </a:blip>
                          <a:stretch>
                            <a:fillRect/>
                          </a:stretch>
                        </pic:blipFill>
                        <pic:spPr>
                          <a:xfrm>
                            <a:off x="0" y="0"/>
                            <a:ext cx="1921933" cy="1441450"/>
                          </a:xfrm>
                          <a:prstGeom prst="rect">
                            <a:avLst/>
                          </a:prstGeom>
                        </pic:spPr>
                      </pic:pic>
                    </a:graphicData>
                  </a:graphic>
                </wp:inline>
              </w:drawing>
            </w:r>
          </w:p>
          <w:p w14:paraId="50989D3E" w14:textId="77777777" w:rsidR="0023524D" w:rsidRPr="001E3493" w:rsidRDefault="0023524D" w:rsidP="00423400">
            <w:pPr>
              <w:spacing w:line="240" w:lineRule="auto"/>
              <w:rPr>
                <w:noProof/>
              </w:rPr>
            </w:pPr>
            <w:r w:rsidRPr="001E3493">
              <w:rPr>
                <w:noProof/>
              </w:rPr>
              <w:t>Week 3</w:t>
            </w:r>
          </w:p>
        </w:tc>
        <w:tc>
          <w:tcPr>
            <w:tcW w:w="2430" w:type="dxa"/>
            <w:tcBorders>
              <w:bottom w:val="single" w:sz="4" w:space="0" w:color="auto"/>
            </w:tcBorders>
          </w:tcPr>
          <w:p w14:paraId="09D53EF9" w14:textId="77777777" w:rsidR="0023524D" w:rsidRPr="001E3493" w:rsidRDefault="0023524D" w:rsidP="00423400">
            <w:pPr>
              <w:spacing w:line="240" w:lineRule="auto"/>
              <w:rPr>
                <w:noProof/>
              </w:rPr>
            </w:pPr>
            <w:r w:rsidRPr="001E3493">
              <w:rPr>
                <w:noProof/>
              </w:rPr>
              <w:drawing>
                <wp:inline distT="0" distB="0" distL="0" distR="0" wp14:anchorId="2FAD160D" wp14:editId="3CCB5AC9">
                  <wp:extent cx="1921934" cy="1441450"/>
                  <wp:effectExtent l="0" t="0" r="0" b="0"/>
                  <wp:docPr id="715" name="Picture 7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5" name="Picture 715"/>
                          <pic:cNvPicPr/>
                        </pic:nvPicPr>
                        <pic:blipFill>
                          <a:blip r:embed="rId319" cstate="print">
                            <a:extLst>
                              <a:ext uri="{28A0092B-C50C-407E-A947-70E740481C1C}">
                                <a14:useLocalDpi xmlns:a14="http://schemas.microsoft.com/office/drawing/2010/main" val="0"/>
                              </a:ext>
                            </a:extLst>
                          </a:blip>
                          <a:stretch>
                            <a:fillRect/>
                          </a:stretch>
                        </pic:blipFill>
                        <pic:spPr>
                          <a:xfrm>
                            <a:off x="0" y="0"/>
                            <a:ext cx="1929314" cy="1446985"/>
                          </a:xfrm>
                          <a:prstGeom prst="rect">
                            <a:avLst/>
                          </a:prstGeom>
                        </pic:spPr>
                      </pic:pic>
                    </a:graphicData>
                  </a:graphic>
                </wp:inline>
              </w:drawing>
            </w:r>
          </w:p>
          <w:p w14:paraId="54DD9C11" w14:textId="77777777" w:rsidR="0023524D" w:rsidRPr="001E3493" w:rsidRDefault="0023524D" w:rsidP="00423400">
            <w:pPr>
              <w:spacing w:line="240" w:lineRule="auto"/>
              <w:rPr>
                <w:noProof/>
              </w:rPr>
            </w:pPr>
            <w:r w:rsidRPr="001E3493">
              <w:rPr>
                <w:noProof/>
              </w:rPr>
              <w:t xml:space="preserve">Week 4 </w:t>
            </w:r>
          </w:p>
        </w:tc>
        <w:tc>
          <w:tcPr>
            <w:tcW w:w="2340" w:type="dxa"/>
            <w:tcBorders>
              <w:bottom w:val="single" w:sz="4" w:space="0" w:color="auto"/>
            </w:tcBorders>
          </w:tcPr>
          <w:p w14:paraId="54B90833" w14:textId="7A3449F5" w:rsidR="0023524D" w:rsidRPr="001E3493" w:rsidRDefault="0023524D" w:rsidP="00423400">
            <w:pPr>
              <w:spacing w:line="240" w:lineRule="auto"/>
              <w:rPr>
                <w:noProof/>
              </w:rPr>
            </w:pPr>
            <w:r w:rsidRPr="001E3493">
              <w:rPr>
                <w:noProof/>
              </w:rPr>
              <w:drawing>
                <wp:inline distT="0" distB="0" distL="0" distR="0" wp14:anchorId="3F31CA10" wp14:editId="16433DBF">
                  <wp:extent cx="1921935" cy="1441450"/>
                  <wp:effectExtent l="0" t="0" r="0" b="0"/>
                  <wp:docPr id="716" name="Picture 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6" name="Picture 716"/>
                          <pic:cNvPicPr/>
                        </pic:nvPicPr>
                        <pic:blipFill>
                          <a:blip r:embed="rId320" cstate="print">
                            <a:extLst>
                              <a:ext uri="{28A0092B-C50C-407E-A947-70E740481C1C}">
                                <a14:useLocalDpi xmlns:a14="http://schemas.microsoft.com/office/drawing/2010/main" val="0"/>
                              </a:ext>
                            </a:extLst>
                          </a:blip>
                          <a:stretch>
                            <a:fillRect/>
                          </a:stretch>
                        </pic:blipFill>
                        <pic:spPr>
                          <a:xfrm>
                            <a:off x="0" y="0"/>
                            <a:ext cx="1933221" cy="1449915"/>
                          </a:xfrm>
                          <a:prstGeom prst="rect">
                            <a:avLst/>
                          </a:prstGeom>
                        </pic:spPr>
                      </pic:pic>
                    </a:graphicData>
                  </a:graphic>
                </wp:inline>
              </w:drawing>
            </w:r>
          </w:p>
          <w:p w14:paraId="597C6611" w14:textId="77777777" w:rsidR="0023524D" w:rsidRPr="001E3493" w:rsidRDefault="0023524D" w:rsidP="00423400">
            <w:pPr>
              <w:spacing w:line="240" w:lineRule="auto"/>
              <w:rPr>
                <w:noProof/>
              </w:rPr>
            </w:pPr>
            <w:r w:rsidRPr="001E3493">
              <w:rPr>
                <w:noProof/>
              </w:rPr>
              <w:t>Week 6</w:t>
            </w:r>
          </w:p>
        </w:tc>
      </w:tr>
      <w:tr w:rsidR="0023524D" w:rsidRPr="001E3493" w14:paraId="26AB46C1" w14:textId="77777777" w:rsidTr="006377DA">
        <w:trPr>
          <w:trHeight w:val="1601"/>
        </w:trPr>
        <w:tc>
          <w:tcPr>
            <w:tcW w:w="929" w:type="dxa"/>
            <w:vMerge/>
            <w:vAlign w:val="bottom"/>
          </w:tcPr>
          <w:p w14:paraId="6D1CAB1D" w14:textId="77777777" w:rsidR="0023524D" w:rsidRPr="001E3493" w:rsidRDefault="0023524D" w:rsidP="00423400">
            <w:pPr>
              <w:spacing w:line="240" w:lineRule="auto"/>
            </w:pPr>
          </w:p>
        </w:tc>
        <w:tc>
          <w:tcPr>
            <w:tcW w:w="2486" w:type="dxa"/>
            <w:tcBorders>
              <w:bottom w:val="single" w:sz="4" w:space="0" w:color="auto"/>
            </w:tcBorders>
          </w:tcPr>
          <w:p w14:paraId="7FDD6A9F" w14:textId="77777777" w:rsidR="0023524D" w:rsidRPr="001E3493" w:rsidRDefault="0023524D" w:rsidP="00423400">
            <w:pPr>
              <w:spacing w:line="240" w:lineRule="auto"/>
              <w:rPr>
                <w:noProof/>
              </w:rPr>
            </w:pPr>
            <w:r w:rsidRPr="001E3493">
              <w:rPr>
                <w:b/>
                <w:bCs/>
                <w:noProof/>
              </w:rPr>
              <w:t>Not generated – Animal removed</w:t>
            </w:r>
            <w:r w:rsidRPr="001E3493">
              <w:rPr>
                <w:noProof/>
              </w:rPr>
              <w:br/>
              <w:t>Week 8</w:t>
            </w:r>
          </w:p>
        </w:tc>
        <w:tc>
          <w:tcPr>
            <w:tcW w:w="2430" w:type="dxa"/>
            <w:tcBorders>
              <w:bottom w:val="single" w:sz="4" w:space="0" w:color="auto"/>
            </w:tcBorders>
          </w:tcPr>
          <w:p w14:paraId="6C5055F6" w14:textId="77777777" w:rsidR="0023524D" w:rsidRPr="001E3493" w:rsidRDefault="0023524D" w:rsidP="00423400">
            <w:pPr>
              <w:spacing w:line="240" w:lineRule="auto"/>
              <w:rPr>
                <w:noProof/>
              </w:rPr>
            </w:pPr>
            <w:r w:rsidRPr="001E3493">
              <w:rPr>
                <w:b/>
                <w:bCs/>
                <w:noProof/>
              </w:rPr>
              <w:t>Not generated – Animal removed</w:t>
            </w:r>
            <w:r w:rsidRPr="001E3493">
              <w:rPr>
                <w:noProof/>
              </w:rPr>
              <w:br/>
              <w:t>Week 10</w:t>
            </w:r>
          </w:p>
        </w:tc>
        <w:tc>
          <w:tcPr>
            <w:tcW w:w="2340" w:type="dxa"/>
            <w:tcBorders>
              <w:bottom w:val="single" w:sz="4" w:space="0" w:color="auto"/>
            </w:tcBorders>
          </w:tcPr>
          <w:p w14:paraId="60FEB67A" w14:textId="77777777" w:rsidR="0023524D" w:rsidRPr="001E3493" w:rsidRDefault="0023524D" w:rsidP="00423400">
            <w:pPr>
              <w:spacing w:line="240" w:lineRule="auto"/>
              <w:rPr>
                <w:noProof/>
              </w:rPr>
            </w:pPr>
            <w:r w:rsidRPr="001E3493">
              <w:rPr>
                <w:b/>
                <w:bCs/>
                <w:noProof/>
              </w:rPr>
              <w:t>Not generated – Animal removed</w:t>
            </w:r>
            <w:r w:rsidRPr="001E3493">
              <w:rPr>
                <w:noProof/>
              </w:rPr>
              <w:br/>
              <w:t>Week 12</w:t>
            </w:r>
          </w:p>
        </w:tc>
      </w:tr>
    </w:tbl>
    <w:p w14:paraId="660C2592" w14:textId="77777777" w:rsidR="0023524D" w:rsidRPr="001E3493" w:rsidRDefault="0023524D" w:rsidP="00423400">
      <w:pPr>
        <w:spacing w:line="240" w:lineRule="auto"/>
      </w:pPr>
    </w:p>
    <w:p w14:paraId="070E51C8" w14:textId="77777777" w:rsidR="006377DA" w:rsidRPr="001E3493" w:rsidRDefault="006377DA" w:rsidP="00423400">
      <w:pPr>
        <w:spacing w:line="240" w:lineRule="auto"/>
      </w:pPr>
    </w:p>
    <w:p w14:paraId="0A3F25A5" w14:textId="3CA5E66E" w:rsidR="00356712" w:rsidRDefault="00356712" w:rsidP="00B46408">
      <w:pPr>
        <w:pStyle w:val="Caption"/>
      </w:pPr>
      <w:bookmarkStart w:id="141" w:name="_Toc195707687"/>
      <w:r>
        <w:t xml:space="preserve">Table </w:t>
      </w:r>
      <w:fldSimple w:instr=" SEQ Table \* ARABIC ">
        <w:r w:rsidR="00056F45">
          <w:rPr>
            <w:noProof/>
          </w:rPr>
          <w:t>35</w:t>
        </w:r>
      </w:fldSimple>
      <w:r>
        <w:t>: Thermography findings SBA</w:t>
      </w:r>
      <w:bookmarkEnd w:id="141"/>
    </w:p>
    <w:tbl>
      <w:tblPr>
        <w:tblStyle w:val="TableGrid"/>
        <w:tblpPr w:leftFromText="180" w:rightFromText="180" w:vertAnchor="text" w:tblpX="260" w:tblpY="1"/>
        <w:tblOverlap w:val="never"/>
        <w:tblW w:w="8095" w:type="dxa"/>
        <w:tblLayout w:type="fixed"/>
        <w:tblLook w:val="04A0" w:firstRow="1" w:lastRow="0" w:firstColumn="1" w:lastColumn="0" w:noHBand="0" w:noVBand="1"/>
      </w:tblPr>
      <w:tblGrid>
        <w:gridCol w:w="895"/>
        <w:gridCol w:w="1630"/>
        <w:gridCol w:w="630"/>
        <w:gridCol w:w="1170"/>
        <w:gridCol w:w="1260"/>
        <w:gridCol w:w="450"/>
        <w:gridCol w:w="2060"/>
      </w:tblGrid>
      <w:tr w:rsidR="00E67EB8" w:rsidRPr="001E3493" w14:paraId="2330D194" w14:textId="77777777" w:rsidTr="00E67EB8">
        <w:trPr>
          <w:trHeight w:val="255"/>
        </w:trPr>
        <w:tc>
          <w:tcPr>
            <w:tcW w:w="895" w:type="dxa"/>
            <w:vAlign w:val="bottom"/>
          </w:tcPr>
          <w:p w14:paraId="53F3DDDC" w14:textId="77777777" w:rsidR="0023524D" w:rsidRPr="001E3493" w:rsidRDefault="0023524D" w:rsidP="00423400">
            <w:pPr>
              <w:spacing w:line="240" w:lineRule="auto"/>
              <w:rPr>
                <w:color w:val="000000"/>
              </w:rPr>
            </w:pPr>
            <w:r w:rsidRPr="001E3493">
              <w:rPr>
                <w:color w:val="000000"/>
              </w:rPr>
              <w:t>(SBA)</w:t>
            </w:r>
          </w:p>
        </w:tc>
        <w:tc>
          <w:tcPr>
            <w:tcW w:w="7200" w:type="dxa"/>
            <w:gridSpan w:val="6"/>
          </w:tcPr>
          <w:p w14:paraId="4D9333A3" w14:textId="77777777" w:rsidR="0023524D" w:rsidRPr="001E3493" w:rsidRDefault="0023524D" w:rsidP="00423400">
            <w:pPr>
              <w:spacing w:line="240" w:lineRule="auto"/>
            </w:pPr>
          </w:p>
        </w:tc>
      </w:tr>
      <w:tr w:rsidR="00E67EB8" w:rsidRPr="001E3493" w14:paraId="0BD39FE9" w14:textId="77777777" w:rsidTr="00E67EB8">
        <w:trPr>
          <w:trHeight w:val="1772"/>
        </w:trPr>
        <w:tc>
          <w:tcPr>
            <w:tcW w:w="895" w:type="dxa"/>
            <w:vMerge w:val="restart"/>
            <w:textDirection w:val="btLr"/>
            <w:vAlign w:val="bottom"/>
          </w:tcPr>
          <w:p w14:paraId="40A61CBA" w14:textId="32D0BCCD" w:rsidR="0023524D" w:rsidRPr="001E3493" w:rsidRDefault="0023524D" w:rsidP="00423400">
            <w:pPr>
              <w:spacing w:line="240" w:lineRule="auto"/>
              <w:ind w:left="113" w:right="113"/>
              <w:jc w:val="center"/>
              <w:rPr>
                <w:b/>
                <w:bCs/>
                <w:color w:val="000000"/>
              </w:rPr>
            </w:pPr>
            <w:r w:rsidRPr="001E3493">
              <w:rPr>
                <w:b/>
                <w:bCs/>
                <w:color w:val="000000"/>
              </w:rPr>
              <w:t>G24013</w:t>
            </w:r>
          </w:p>
          <w:p w14:paraId="3FA8EB67" w14:textId="77777777" w:rsidR="0023524D" w:rsidRPr="001E3493" w:rsidRDefault="0023524D" w:rsidP="00423400">
            <w:pPr>
              <w:spacing w:line="240" w:lineRule="auto"/>
              <w:ind w:left="113" w:right="113"/>
              <w:jc w:val="center"/>
              <w:rPr>
                <w:b/>
                <w:bCs/>
                <w:color w:val="000000"/>
              </w:rPr>
            </w:pPr>
          </w:p>
          <w:p w14:paraId="4E5BB478" w14:textId="77777777" w:rsidR="0023524D" w:rsidRPr="001E3493" w:rsidRDefault="0023524D" w:rsidP="00423400">
            <w:pPr>
              <w:spacing w:line="240" w:lineRule="auto"/>
              <w:ind w:left="113" w:right="113"/>
              <w:jc w:val="center"/>
              <w:rPr>
                <w:b/>
                <w:bCs/>
                <w:color w:val="000000"/>
              </w:rPr>
            </w:pPr>
          </w:p>
          <w:p w14:paraId="2F274892" w14:textId="77777777" w:rsidR="0023524D" w:rsidRPr="001E3493" w:rsidRDefault="0023524D" w:rsidP="00423400">
            <w:pPr>
              <w:spacing w:line="240" w:lineRule="auto"/>
              <w:ind w:left="113" w:right="113"/>
              <w:jc w:val="center"/>
              <w:rPr>
                <w:b/>
                <w:bCs/>
                <w:color w:val="000000"/>
              </w:rPr>
            </w:pPr>
          </w:p>
        </w:tc>
        <w:tc>
          <w:tcPr>
            <w:tcW w:w="1630" w:type="dxa"/>
          </w:tcPr>
          <w:p w14:paraId="1117CEE0" w14:textId="77777777" w:rsidR="0023524D" w:rsidRPr="001E3493" w:rsidRDefault="0023524D" w:rsidP="00640107">
            <w:pPr>
              <w:spacing w:line="276" w:lineRule="auto"/>
              <w:rPr>
                <w:noProof/>
              </w:rPr>
            </w:pPr>
            <w:r w:rsidRPr="001E3493">
              <w:rPr>
                <w:noProof/>
              </w:rPr>
              <w:drawing>
                <wp:inline distT="0" distB="0" distL="0" distR="0" wp14:anchorId="478CF919" wp14:editId="61EE727E">
                  <wp:extent cx="1544320" cy="1158240"/>
                  <wp:effectExtent l="0" t="0" r="5080" b="0"/>
                  <wp:docPr id="717" name="Picture 7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7" name="Picture 717"/>
                          <pic:cNvPicPr/>
                        </pic:nvPicPr>
                        <pic:blipFill>
                          <a:blip r:embed="rId321" cstate="print">
                            <a:extLst>
                              <a:ext uri="{28A0092B-C50C-407E-A947-70E740481C1C}">
                                <a14:useLocalDpi xmlns:a14="http://schemas.microsoft.com/office/drawing/2010/main" val="0"/>
                              </a:ext>
                            </a:extLst>
                          </a:blip>
                          <a:stretch>
                            <a:fillRect/>
                          </a:stretch>
                        </pic:blipFill>
                        <pic:spPr>
                          <a:xfrm>
                            <a:off x="0" y="0"/>
                            <a:ext cx="1551183" cy="1163387"/>
                          </a:xfrm>
                          <a:prstGeom prst="rect">
                            <a:avLst/>
                          </a:prstGeom>
                        </pic:spPr>
                      </pic:pic>
                    </a:graphicData>
                  </a:graphic>
                </wp:inline>
              </w:drawing>
            </w:r>
          </w:p>
          <w:p w14:paraId="596825F0" w14:textId="77777777" w:rsidR="0023524D" w:rsidRPr="001E3493" w:rsidRDefault="0023524D" w:rsidP="00640107">
            <w:pPr>
              <w:spacing w:line="276" w:lineRule="auto"/>
              <w:rPr>
                <w:noProof/>
              </w:rPr>
            </w:pPr>
            <w:r w:rsidRPr="001E3493">
              <w:rPr>
                <w:noProof/>
              </w:rPr>
              <w:t>Week 1.1</w:t>
            </w:r>
          </w:p>
        </w:tc>
        <w:tc>
          <w:tcPr>
            <w:tcW w:w="1800" w:type="dxa"/>
            <w:gridSpan w:val="2"/>
          </w:tcPr>
          <w:p w14:paraId="0B845BBB" w14:textId="77777777" w:rsidR="0023524D" w:rsidRPr="001E3493" w:rsidRDefault="0023524D" w:rsidP="00640107">
            <w:pPr>
              <w:spacing w:line="276" w:lineRule="auto"/>
            </w:pPr>
            <w:r w:rsidRPr="001E3493">
              <w:rPr>
                <w:noProof/>
              </w:rPr>
              <w:drawing>
                <wp:inline distT="0" distB="0" distL="0" distR="0" wp14:anchorId="71F249E2" wp14:editId="231EAC0C">
                  <wp:extent cx="1544321" cy="1158240"/>
                  <wp:effectExtent l="0" t="0" r="5080" b="0"/>
                  <wp:docPr id="718" name="Picture 7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8" name="Picture 718"/>
                          <pic:cNvPicPr/>
                        </pic:nvPicPr>
                        <pic:blipFill>
                          <a:blip r:embed="rId322" cstate="print">
                            <a:extLst>
                              <a:ext uri="{28A0092B-C50C-407E-A947-70E740481C1C}">
                                <a14:useLocalDpi xmlns:a14="http://schemas.microsoft.com/office/drawing/2010/main" val="0"/>
                              </a:ext>
                            </a:extLst>
                          </a:blip>
                          <a:stretch>
                            <a:fillRect/>
                          </a:stretch>
                        </pic:blipFill>
                        <pic:spPr>
                          <a:xfrm>
                            <a:off x="0" y="0"/>
                            <a:ext cx="1551641" cy="1163730"/>
                          </a:xfrm>
                          <a:prstGeom prst="rect">
                            <a:avLst/>
                          </a:prstGeom>
                        </pic:spPr>
                      </pic:pic>
                    </a:graphicData>
                  </a:graphic>
                </wp:inline>
              </w:drawing>
            </w:r>
          </w:p>
          <w:p w14:paraId="6FBFCBDA" w14:textId="77777777" w:rsidR="0023524D" w:rsidRPr="001E3493" w:rsidRDefault="0023524D" w:rsidP="00640107">
            <w:pPr>
              <w:spacing w:line="276" w:lineRule="auto"/>
            </w:pPr>
            <w:r w:rsidRPr="001E3493">
              <w:t>Week 1.2</w:t>
            </w:r>
          </w:p>
        </w:tc>
        <w:tc>
          <w:tcPr>
            <w:tcW w:w="1710" w:type="dxa"/>
            <w:gridSpan w:val="2"/>
          </w:tcPr>
          <w:p w14:paraId="2BFC6FDE" w14:textId="77777777" w:rsidR="0023524D" w:rsidRPr="001E3493" w:rsidRDefault="0023524D" w:rsidP="00640107">
            <w:pPr>
              <w:spacing w:line="276" w:lineRule="auto"/>
            </w:pPr>
            <w:r w:rsidRPr="001E3493">
              <w:rPr>
                <w:noProof/>
              </w:rPr>
              <w:drawing>
                <wp:inline distT="0" distB="0" distL="0" distR="0" wp14:anchorId="3C1CD123" wp14:editId="399F7E80">
                  <wp:extent cx="1544320" cy="1158240"/>
                  <wp:effectExtent l="0" t="0" r="5080" b="0"/>
                  <wp:docPr id="719" name="Picture 7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9" name="Picture 719"/>
                          <pic:cNvPicPr/>
                        </pic:nvPicPr>
                        <pic:blipFill>
                          <a:blip r:embed="rId323" cstate="print">
                            <a:extLst>
                              <a:ext uri="{28A0092B-C50C-407E-A947-70E740481C1C}">
                                <a14:useLocalDpi xmlns:a14="http://schemas.microsoft.com/office/drawing/2010/main" val="0"/>
                              </a:ext>
                            </a:extLst>
                          </a:blip>
                          <a:stretch>
                            <a:fillRect/>
                          </a:stretch>
                        </pic:blipFill>
                        <pic:spPr>
                          <a:xfrm>
                            <a:off x="0" y="0"/>
                            <a:ext cx="1548807" cy="1161605"/>
                          </a:xfrm>
                          <a:prstGeom prst="rect">
                            <a:avLst/>
                          </a:prstGeom>
                        </pic:spPr>
                      </pic:pic>
                    </a:graphicData>
                  </a:graphic>
                </wp:inline>
              </w:drawing>
            </w:r>
          </w:p>
          <w:p w14:paraId="0E5C734A" w14:textId="77777777" w:rsidR="0023524D" w:rsidRPr="001E3493" w:rsidRDefault="0023524D" w:rsidP="00640107">
            <w:pPr>
              <w:spacing w:line="276" w:lineRule="auto"/>
            </w:pPr>
            <w:r w:rsidRPr="001E3493">
              <w:t>Week 2.1</w:t>
            </w:r>
          </w:p>
        </w:tc>
        <w:tc>
          <w:tcPr>
            <w:tcW w:w="2060" w:type="dxa"/>
          </w:tcPr>
          <w:p w14:paraId="0BBF96FB" w14:textId="77777777" w:rsidR="0023524D" w:rsidRPr="001E3493" w:rsidRDefault="0023524D" w:rsidP="00640107">
            <w:pPr>
              <w:spacing w:line="276" w:lineRule="auto"/>
            </w:pPr>
            <w:r w:rsidRPr="001E3493">
              <w:rPr>
                <w:noProof/>
              </w:rPr>
              <w:drawing>
                <wp:inline distT="0" distB="0" distL="0" distR="0" wp14:anchorId="0912202D" wp14:editId="600C6B80">
                  <wp:extent cx="1544319" cy="1158240"/>
                  <wp:effectExtent l="0" t="0" r="5715" b="0"/>
                  <wp:docPr id="720" name="Picture 7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0" name="Picture 720"/>
                          <pic:cNvPicPr/>
                        </pic:nvPicPr>
                        <pic:blipFill>
                          <a:blip r:embed="rId324" cstate="print">
                            <a:extLst>
                              <a:ext uri="{28A0092B-C50C-407E-A947-70E740481C1C}">
                                <a14:useLocalDpi xmlns:a14="http://schemas.microsoft.com/office/drawing/2010/main" val="0"/>
                              </a:ext>
                            </a:extLst>
                          </a:blip>
                          <a:stretch>
                            <a:fillRect/>
                          </a:stretch>
                        </pic:blipFill>
                        <pic:spPr>
                          <a:xfrm>
                            <a:off x="0" y="0"/>
                            <a:ext cx="1547549" cy="1160663"/>
                          </a:xfrm>
                          <a:prstGeom prst="rect">
                            <a:avLst/>
                          </a:prstGeom>
                        </pic:spPr>
                      </pic:pic>
                    </a:graphicData>
                  </a:graphic>
                </wp:inline>
              </w:drawing>
            </w:r>
          </w:p>
          <w:p w14:paraId="500FDE65" w14:textId="77777777" w:rsidR="0023524D" w:rsidRPr="001E3493" w:rsidRDefault="0023524D" w:rsidP="00640107">
            <w:pPr>
              <w:spacing w:line="276" w:lineRule="auto"/>
            </w:pPr>
            <w:r w:rsidRPr="001E3493">
              <w:t>Week 2.2</w:t>
            </w:r>
          </w:p>
        </w:tc>
      </w:tr>
      <w:tr w:rsidR="00E67EB8" w:rsidRPr="001E3493" w14:paraId="6A4FD640" w14:textId="77777777" w:rsidTr="00E67EB8">
        <w:trPr>
          <w:trHeight w:val="1988"/>
        </w:trPr>
        <w:tc>
          <w:tcPr>
            <w:tcW w:w="895" w:type="dxa"/>
            <w:vMerge/>
            <w:textDirection w:val="btLr"/>
            <w:vAlign w:val="bottom"/>
          </w:tcPr>
          <w:p w14:paraId="50AA719B" w14:textId="77777777" w:rsidR="0023524D" w:rsidRPr="001E3493" w:rsidRDefault="0023524D" w:rsidP="00423400">
            <w:pPr>
              <w:spacing w:line="240" w:lineRule="auto"/>
              <w:ind w:left="113" w:right="113"/>
              <w:jc w:val="center"/>
              <w:rPr>
                <w:b/>
                <w:bCs/>
              </w:rPr>
            </w:pPr>
          </w:p>
        </w:tc>
        <w:tc>
          <w:tcPr>
            <w:tcW w:w="2260" w:type="dxa"/>
            <w:gridSpan w:val="2"/>
          </w:tcPr>
          <w:p w14:paraId="35D5177C" w14:textId="77777777" w:rsidR="0023524D" w:rsidRPr="001E3493" w:rsidRDefault="0023524D" w:rsidP="00640107">
            <w:pPr>
              <w:spacing w:line="276" w:lineRule="auto"/>
              <w:rPr>
                <w:noProof/>
              </w:rPr>
            </w:pPr>
            <w:r w:rsidRPr="001E3493">
              <w:rPr>
                <w:noProof/>
              </w:rPr>
              <w:drawing>
                <wp:inline distT="0" distB="0" distL="0" distR="0" wp14:anchorId="329EB731" wp14:editId="0DE6986A">
                  <wp:extent cx="1863970" cy="1397977"/>
                  <wp:effectExtent l="0" t="0" r="3175" b="0"/>
                  <wp:docPr id="721" name="Picture 7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1" name="Picture 721"/>
                          <pic:cNvPicPr/>
                        </pic:nvPicPr>
                        <pic:blipFill>
                          <a:blip r:embed="rId325" cstate="print">
                            <a:extLst>
                              <a:ext uri="{28A0092B-C50C-407E-A947-70E740481C1C}">
                                <a14:useLocalDpi xmlns:a14="http://schemas.microsoft.com/office/drawing/2010/main" val="0"/>
                              </a:ext>
                            </a:extLst>
                          </a:blip>
                          <a:stretch>
                            <a:fillRect/>
                          </a:stretch>
                        </pic:blipFill>
                        <pic:spPr>
                          <a:xfrm>
                            <a:off x="0" y="0"/>
                            <a:ext cx="1863970" cy="1397977"/>
                          </a:xfrm>
                          <a:prstGeom prst="rect">
                            <a:avLst/>
                          </a:prstGeom>
                        </pic:spPr>
                      </pic:pic>
                    </a:graphicData>
                  </a:graphic>
                </wp:inline>
              </w:drawing>
            </w:r>
          </w:p>
          <w:p w14:paraId="4AF2B129" w14:textId="77777777" w:rsidR="0023524D" w:rsidRPr="001E3493" w:rsidRDefault="0023524D" w:rsidP="00640107">
            <w:pPr>
              <w:spacing w:line="276" w:lineRule="auto"/>
              <w:rPr>
                <w:noProof/>
              </w:rPr>
            </w:pPr>
            <w:r w:rsidRPr="001E3493">
              <w:rPr>
                <w:noProof/>
              </w:rPr>
              <w:t>Week 3</w:t>
            </w:r>
          </w:p>
        </w:tc>
        <w:tc>
          <w:tcPr>
            <w:tcW w:w="2430" w:type="dxa"/>
            <w:gridSpan w:val="2"/>
          </w:tcPr>
          <w:p w14:paraId="5B8345D0" w14:textId="77777777" w:rsidR="0023524D" w:rsidRPr="001E3493" w:rsidRDefault="0023524D" w:rsidP="00640107">
            <w:pPr>
              <w:spacing w:line="276" w:lineRule="auto"/>
            </w:pPr>
            <w:r w:rsidRPr="001E3493">
              <w:rPr>
                <w:noProof/>
              </w:rPr>
              <w:drawing>
                <wp:inline distT="0" distB="0" distL="0" distR="0" wp14:anchorId="6271C42B" wp14:editId="2E79C1C8">
                  <wp:extent cx="1863513" cy="1397635"/>
                  <wp:effectExtent l="0" t="0" r="3810" b="0"/>
                  <wp:docPr id="722" name="Picture 7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2" name="Picture 722"/>
                          <pic:cNvPicPr/>
                        </pic:nvPicPr>
                        <pic:blipFill>
                          <a:blip r:embed="rId326" cstate="print">
                            <a:extLst>
                              <a:ext uri="{28A0092B-C50C-407E-A947-70E740481C1C}">
                                <a14:useLocalDpi xmlns:a14="http://schemas.microsoft.com/office/drawing/2010/main" val="0"/>
                              </a:ext>
                            </a:extLst>
                          </a:blip>
                          <a:stretch>
                            <a:fillRect/>
                          </a:stretch>
                        </pic:blipFill>
                        <pic:spPr>
                          <a:xfrm>
                            <a:off x="0" y="0"/>
                            <a:ext cx="1871364" cy="1403523"/>
                          </a:xfrm>
                          <a:prstGeom prst="rect">
                            <a:avLst/>
                          </a:prstGeom>
                        </pic:spPr>
                      </pic:pic>
                    </a:graphicData>
                  </a:graphic>
                </wp:inline>
              </w:drawing>
            </w:r>
          </w:p>
          <w:p w14:paraId="561A272F" w14:textId="77777777" w:rsidR="0023524D" w:rsidRPr="001E3493" w:rsidRDefault="0023524D" w:rsidP="00640107">
            <w:pPr>
              <w:spacing w:line="276" w:lineRule="auto"/>
            </w:pPr>
            <w:r w:rsidRPr="001E3493">
              <w:t>Week 4</w:t>
            </w:r>
          </w:p>
        </w:tc>
        <w:tc>
          <w:tcPr>
            <w:tcW w:w="2510" w:type="dxa"/>
            <w:gridSpan w:val="2"/>
          </w:tcPr>
          <w:p w14:paraId="445E221F" w14:textId="77777777" w:rsidR="0023524D" w:rsidRPr="001E3493" w:rsidRDefault="0023524D" w:rsidP="00640107">
            <w:pPr>
              <w:spacing w:line="276" w:lineRule="auto"/>
            </w:pPr>
            <w:r w:rsidRPr="001E3493">
              <w:rPr>
                <w:noProof/>
              </w:rPr>
              <w:drawing>
                <wp:inline distT="0" distB="0" distL="0" distR="0" wp14:anchorId="533E240E" wp14:editId="44B610C0">
                  <wp:extent cx="1863514" cy="1397635"/>
                  <wp:effectExtent l="0" t="0" r="3810" b="0"/>
                  <wp:docPr id="767" name="Picture 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7" name="Picture 767"/>
                          <pic:cNvPicPr/>
                        </pic:nvPicPr>
                        <pic:blipFill>
                          <a:blip r:embed="rId327" cstate="print">
                            <a:extLst>
                              <a:ext uri="{28A0092B-C50C-407E-A947-70E740481C1C}">
                                <a14:useLocalDpi xmlns:a14="http://schemas.microsoft.com/office/drawing/2010/main" val="0"/>
                              </a:ext>
                            </a:extLst>
                          </a:blip>
                          <a:stretch>
                            <a:fillRect/>
                          </a:stretch>
                        </pic:blipFill>
                        <pic:spPr>
                          <a:xfrm>
                            <a:off x="0" y="0"/>
                            <a:ext cx="1873254" cy="1404940"/>
                          </a:xfrm>
                          <a:prstGeom prst="rect">
                            <a:avLst/>
                          </a:prstGeom>
                        </pic:spPr>
                      </pic:pic>
                    </a:graphicData>
                  </a:graphic>
                </wp:inline>
              </w:drawing>
            </w:r>
            <w:r w:rsidRPr="001E3493">
              <w:t>Week 6</w:t>
            </w:r>
          </w:p>
        </w:tc>
      </w:tr>
    </w:tbl>
    <w:p w14:paraId="3CA64502" w14:textId="77777777" w:rsidR="00363632" w:rsidRDefault="00363632"/>
    <w:p w14:paraId="3BD13572" w14:textId="77777777" w:rsidR="00363632" w:rsidRDefault="00363632"/>
    <w:p w14:paraId="5B167354" w14:textId="77777777" w:rsidR="00363632" w:rsidRDefault="00363632"/>
    <w:p w14:paraId="222B6571" w14:textId="22C18479" w:rsidR="00363632" w:rsidRDefault="00363632">
      <w:r>
        <w:lastRenderedPageBreak/>
        <w:t>Table 35 Continued</w:t>
      </w:r>
    </w:p>
    <w:tbl>
      <w:tblPr>
        <w:tblStyle w:val="TableGrid"/>
        <w:tblpPr w:leftFromText="180" w:rightFromText="180" w:vertAnchor="text" w:tblpX="260" w:tblpY="1"/>
        <w:tblOverlap w:val="never"/>
        <w:tblW w:w="8095" w:type="dxa"/>
        <w:tblLayout w:type="fixed"/>
        <w:tblLook w:val="04A0" w:firstRow="1" w:lastRow="0" w:firstColumn="1" w:lastColumn="0" w:noHBand="0" w:noVBand="1"/>
      </w:tblPr>
      <w:tblGrid>
        <w:gridCol w:w="895"/>
        <w:gridCol w:w="1630"/>
        <w:gridCol w:w="630"/>
        <w:gridCol w:w="1170"/>
        <w:gridCol w:w="1260"/>
        <w:gridCol w:w="450"/>
        <w:gridCol w:w="2060"/>
      </w:tblGrid>
      <w:tr w:rsidR="00E67EB8" w:rsidRPr="001E3493" w14:paraId="2B74B5CA" w14:textId="77777777" w:rsidTr="006377DA">
        <w:trPr>
          <w:trHeight w:val="2868"/>
        </w:trPr>
        <w:tc>
          <w:tcPr>
            <w:tcW w:w="895" w:type="dxa"/>
            <w:textDirection w:val="btLr"/>
            <w:vAlign w:val="bottom"/>
          </w:tcPr>
          <w:p w14:paraId="13DB5109" w14:textId="77777777" w:rsidR="0023524D" w:rsidRPr="001E3493" w:rsidRDefault="0023524D" w:rsidP="00423400">
            <w:pPr>
              <w:spacing w:line="240" w:lineRule="auto"/>
              <w:ind w:left="113" w:right="113"/>
              <w:jc w:val="center"/>
              <w:rPr>
                <w:b/>
                <w:bCs/>
              </w:rPr>
            </w:pPr>
          </w:p>
        </w:tc>
        <w:tc>
          <w:tcPr>
            <w:tcW w:w="2260" w:type="dxa"/>
            <w:gridSpan w:val="2"/>
          </w:tcPr>
          <w:p w14:paraId="3F473A0E" w14:textId="6DB5BDA7" w:rsidR="00D47DD5" w:rsidRPr="001E3493" w:rsidRDefault="00D47DD5" w:rsidP="00640107">
            <w:pPr>
              <w:spacing w:line="276" w:lineRule="auto"/>
              <w:rPr>
                <w:noProof/>
              </w:rPr>
            </w:pPr>
            <w:r w:rsidRPr="001E3493">
              <w:rPr>
                <w:noProof/>
              </w:rPr>
              <w:drawing>
                <wp:inline distT="0" distB="0" distL="0" distR="0" wp14:anchorId="703997E4" wp14:editId="258A7A61">
                  <wp:extent cx="1505372" cy="1129030"/>
                  <wp:effectExtent l="0" t="0" r="6350" b="1270"/>
                  <wp:docPr id="1781762827" name="Picture 17817628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4" name="Picture 714"/>
                          <pic:cNvPicPr/>
                        </pic:nvPicPr>
                        <pic:blipFill rotWithShape="1">
                          <a:blip r:embed="rId328" cstate="print">
                            <a:extLst>
                              <a:ext uri="{28A0092B-C50C-407E-A947-70E740481C1C}">
                                <a14:useLocalDpi xmlns:a14="http://schemas.microsoft.com/office/drawing/2010/main" val="0"/>
                              </a:ext>
                            </a:extLst>
                          </a:blip>
                          <a:srcRect r="14263" b="14263"/>
                          <a:stretch/>
                        </pic:blipFill>
                        <pic:spPr>
                          <a:xfrm>
                            <a:off x="0" y="0"/>
                            <a:ext cx="1547995" cy="1160997"/>
                          </a:xfrm>
                          <a:prstGeom prst="rect">
                            <a:avLst/>
                          </a:prstGeom>
                        </pic:spPr>
                      </pic:pic>
                    </a:graphicData>
                  </a:graphic>
                </wp:inline>
              </w:drawing>
            </w:r>
          </w:p>
          <w:p w14:paraId="5FC07C71" w14:textId="0F656102" w:rsidR="0023524D" w:rsidRPr="001E3493" w:rsidRDefault="0023524D" w:rsidP="00640107">
            <w:pPr>
              <w:spacing w:line="276" w:lineRule="auto"/>
              <w:rPr>
                <w:noProof/>
              </w:rPr>
            </w:pPr>
            <w:r w:rsidRPr="001E3493">
              <w:rPr>
                <w:noProof/>
              </w:rPr>
              <w:t>Week 8</w:t>
            </w:r>
          </w:p>
        </w:tc>
        <w:tc>
          <w:tcPr>
            <w:tcW w:w="2430" w:type="dxa"/>
            <w:gridSpan w:val="2"/>
          </w:tcPr>
          <w:p w14:paraId="7672E166" w14:textId="77777777" w:rsidR="0023524D" w:rsidRPr="001E3493" w:rsidRDefault="0023524D" w:rsidP="00640107">
            <w:pPr>
              <w:spacing w:line="276" w:lineRule="auto"/>
            </w:pPr>
            <w:r w:rsidRPr="001E3493">
              <w:rPr>
                <w:noProof/>
              </w:rPr>
              <w:drawing>
                <wp:inline distT="0" distB="0" distL="0" distR="0" wp14:anchorId="424FA818" wp14:editId="6EAE292F">
                  <wp:extent cx="1504920" cy="1129030"/>
                  <wp:effectExtent l="0" t="0" r="0" b="1270"/>
                  <wp:docPr id="769" name="Picture 7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9" name="Picture 769"/>
                          <pic:cNvPicPr/>
                        </pic:nvPicPr>
                        <pic:blipFill>
                          <a:blip r:embed="rId329" cstate="print">
                            <a:extLst>
                              <a:ext uri="{28A0092B-C50C-407E-A947-70E740481C1C}">
                                <a14:useLocalDpi xmlns:a14="http://schemas.microsoft.com/office/drawing/2010/main" val="0"/>
                              </a:ext>
                            </a:extLst>
                          </a:blip>
                          <a:stretch>
                            <a:fillRect/>
                          </a:stretch>
                        </pic:blipFill>
                        <pic:spPr>
                          <a:xfrm>
                            <a:off x="0" y="0"/>
                            <a:ext cx="1513065" cy="1135141"/>
                          </a:xfrm>
                          <a:prstGeom prst="rect">
                            <a:avLst/>
                          </a:prstGeom>
                        </pic:spPr>
                      </pic:pic>
                    </a:graphicData>
                  </a:graphic>
                </wp:inline>
              </w:drawing>
            </w:r>
            <w:r w:rsidRPr="001E3493">
              <w:t>Week 10</w:t>
            </w:r>
          </w:p>
        </w:tc>
        <w:tc>
          <w:tcPr>
            <w:tcW w:w="2510" w:type="dxa"/>
            <w:gridSpan w:val="2"/>
          </w:tcPr>
          <w:p w14:paraId="303E0AE7" w14:textId="77777777" w:rsidR="0023524D" w:rsidRPr="001E3493" w:rsidRDefault="0023524D" w:rsidP="00640107">
            <w:pPr>
              <w:spacing w:line="276" w:lineRule="auto"/>
              <w:rPr>
                <w:b/>
                <w:bCs/>
                <w:noProof/>
              </w:rPr>
            </w:pPr>
            <w:r w:rsidRPr="001E3493">
              <w:rPr>
                <w:b/>
                <w:bCs/>
                <w:noProof/>
              </w:rPr>
              <w:drawing>
                <wp:inline distT="0" distB="0" distL="0" distR="0" wp14:anchorId="189A91A0" wp14:editId="43CF0B3C">
                  <wp:extent cx="1506220" cy="1129664"/>
                  <wp:effectExtent l="0" t="0" r="5080" b="1270"/>
                  <wp:docPr id="768" name="Picture 7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8" name="Picture 768"/>
                          <pic:cNvPicPr/>
                        </pic:nvPicPr>
                        <pic:blipFill>
                          <a:blip r:embed="rId330" cstate="print">
                            <a:extLst>
                              <a:ext uri="{28A0092B-C50C-407E-A947-70E740481C1C}">
                                <a14:useLocalDpi xmlns:a14="http://schemas.microsoft.com/office/drawing/2010/main" val="0"/>
                              </a:ext>
                            </a:extLst>
                          </a:blip>
                          <a:stretch>
                            <a:fillRect/>
                          </a:stretch>
                        </pic:blipFill>
                        <pic:spPr>
                          <a:xfrm>
                            <a:off x="0" y="0"/>
                            <a:ext cx="1527940" cy="1145954"/>
                          </a:xfrm>
                          <a:prstGeom prst="rect">
                            <a:avLst/>
                          </a:prstGeom>
                        </pic:spPr>
                      </pic:pic>
                    </a:graphicData>
                  </a:graphic>
                </wp:inline>
              </w:drawing>
            </w:r>
          </w:p>
          <w:p w14:paraId="57351BB4" w14:textId="77777777" w:rsidR="0023524D" w:rsidRPr="001E3493" w:rsidRDefault="0023524D" w:rsidP="00640107">
            <w:pPr>
              <w:spacing w:line="276" w:lineRule="auto"/>
            </w:pPr>
            <w:r w:rsidRPr="001E3493">
              <w:t>Week 12</w:t>
            </w:r>
          </w:p>
        </w:tc>
      </w:tr>
      <w:tr w:rsidR="00E67EB8" w:rsidRPr="001E3493" w14:paraId="7D47EB6F" w14:textId="77777777" w:rsidTr="00E67EB8">
        <w:trPr>
          <w:trHeight w:val="1790"/>
        </w:trPr>
        <w:tc>
          <w:tcPr>
            <w:tcW w:w="895" w:type="dxa"/>
            <w:vMerge w:val="restart"/>
            <w:textDirection w:val="btLr"/>
            <w:vAlign w:val="bottom"/>
          </w:tcPr>
          <w:p w14:paraId="376EC15A" w14:textId="77777777" w:rsidR="0023524D" w:rsidRPr="001E3493" w:rsidRDefault="0023524D" w:rsidP="00423400">
            <w:pPr>
              <w:spacing w:line="240" w:lineRule="auto"/>
              <w:ind w:left="113" w:right="113"/>
              <w:jc w:val="center"/>
              <w:rPr>
                <w:b/>
                <w:bCs/>
              </w:rPr>
            </w:pPr>
            <w:r w:rsidRPr="001E3493">
              <w:rPr>
                <w:b/>
                <w:bCs/>
              </w:rPr>
              <w:t>G24014</w:t>
            </w:r>
          </w:p>
        </w:tc>
        <w:tc>
          <w:tcPr>
            <w:tcW w:w="1630" w:type="dxa"/>
          </w:tcPr>
          <w:p w14:paraId="2EFC71AA" w14:textId="77777777" w:rsidR="0023524D" w:rsidRPr="001E3493" w:rsidRDefault="0023524D" w:rsidP="00640107">
            <w:pPr>
              <w:spacing w:line="276" w:lineRule="auto"/>
              <w:rPr>
                <w:noProof/>
              </w:rPr>
            </w:pPr>
            <w:r w:rsidRPr="001E3493">
              <w:rPr>
                <w:noProof/>
              </w:rPr>
              <w:drawing>
                <wp:inline distT="0" distB="0" distL="0" distR="0" wp14:anchorId="067C5866" wp14:editId="5128D94E">
                  <wp:extent cx="1368214" cy="1026160"/>
                  <wp:effectExtent l="0" t="0" r="3810" b="2540"/>
                  <wp:docPr id="723" name="Picture 7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3" name="Picture 723"/>
                          <pic:cNvPicPr/>
                        </pic:nvPicPr>
                        <pic:blipFill>
                          <a:blip r:embed="rId331" cstate="print">
                            <a:extLst>
                              <a:ext uri="{28A0092B-C50C-407E-A947-70E740481C1C}">
                                <a14:useLocalDpi xmlns:a14="http://schemas.microsoft.com/office/drawing/2010/main" val="0"/>
                              </a:ext>
                            </a:extLst>
                          </a:blip>
                          <a:stretch>
                            <a:fillRect/>
                          </a:stretch>
                        </pic:blipFill>
                        <pic:spPr>
                          <a:xfrm>
                            <a:off x="0" y="0"/>
                            <a:ext cx="1372127" cy="1029095"/>
                          </a:xfrm>
                          <a:prstGeom prst="rect">
                            <a:avLst/>
                          </a:prstGeom>
                        </pic:spPr>
                      </pic:pic>
                    </a:graphicData>
                  </a:graphic>
                </wp:inline>
              </w:drawing>
            </w:r>
          </w:p>
          <w:p w14:paraId="25A143AD" w14:textId="77777777" w:rsidR="0023524D" w:rsidRPr="001E3493" w:rsidRDefault="0023524D" w:rsidP="00640107">
            <w:pPr>
              <w:spacing w:line="276" w:lineRule="auto"/>
              <w:rPr>
                <w:noProof/>
              </w:rPr>
            </w:pPr>
            <w:r w:rsidRPr="001E3493">
              <w:rPr>
                <w:noProof/>
              </w:rPr>
              <w:t>Week 1.1</w:t>
            </w:r>
          </w:p>
        </w:tc>
        <w:tc>
          <w:tcPr>
            <w:tcW w:w="1800" w:type="dxa"/>
            <w:gridSpan w:val="2"/>
          </w:tcPr>
          <w:p w14:paraId="36AE112D" w14:textId="77777777" w:rsidR="0023524D" w:rsidRPr="001E3493" w:rsidRDefault="0023524D" w:rsidP="00640107">
            <w:pPr>
              <w:spacing w:line="276" w:lineRule="auto"/>
            </w:pPr>
            <w:r w:rsidRPr="001E3493">
              <w:rPr>
                <w:noProof/>
              </w:rPr>
              <w:drawing>
                <wp:inline distT="0" distB="0" distL="0" distR="0" wp14:anchorId="26306F65" wp14:editId="524EC910">
                  <wp:extent cx="1368214" cy="1026160"/>
                  <wp:effectExtent l="0" t="0" r="3810" b="2540"/>
                  <wp:docPr id="724" name="Picture 7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4" name="Picture 724"/>
                          <pic:cNvPicPr/>
                        </pic:nvPicPr>
                        <pic:blipFill>
                          <a:blip r:embed="rId332" cstate="print">
                            <a:extLst>
                              <a:ext uri="{28A0092B-C50C-407E-A947-70E740481C1C}">
                                <a14:useLocalDpi xmlns:a14="http://schemas.microsoft.com/office/drawing/2010/main" val="0"/>
                              </a:ext>
                            </a:extLst>
                          </a:blip>
                          <a:stretch>
                            <a:fillRect/>
                          </a:stretch>
                        </pic:blipFill>
                        <pic:spPr>
                          <a:xfrm>
                            <a:off x="0" y="0"/>
                            <a:ext cx="1376581" cy="1032435"/>
                          </a:xfrm>
                          <a:prstGeom prst="rect">
                            <a:avLst/>
                          </a:prstGeom>
                        </pic:spPr>
                      </pic:pic>
                    </a:graphicData>
                  </a:graphic>
                </wp:inline>
              </w:drawing>
            </w:r>
          </w:p>
          <w:p w14:paraId="4ED5B035" w14:textId="77777777" w:rsidR="0023524D" w:rsidRPr="001E3493" w:rsidRDefault="0023524D" w:rsidP="00640107">
            <w:pPr>
              <w:spacing w:line="276" w:lineRule="auto"/>
            </w:pPr>
            <w:r w:rsidRPr="001E3493">
              <w:rPr>
                <w:noProof/>
              </w:rPr>
              <w:t>Week 1.2</w:t>
            </w:r>
          </w:p>
        </w:tc>
        <w:tc>
          <w:tcPr>
            <w:tcW w:w="1710" w:type="dxa"/>
            <w:gridSpan w:val="2"/>
          </w:tcPr>
          <w:p w14:paraId="76D5B851" w14:textId="77777777" w:rsidR="0023524D" w:rsidRPr="001E3493" w:rsidRDefault="0023524D" w:rsidP="00640107">
            <w:pPr>
              <w:spacing w:line="276" w:lineRule="auto"/>
            </w:pPr>
            <w:r w:rsidRPr="001E3493">
              <w:rPr>
                <w:noProof/>
              </w:rPr>
              <w:drawing>
                <wp:inline distT="0" distB="0" distL="0" distR="0" wp14:anchorId="26021BE1" wp14:editId="49EF0FD1">
                  <wp:extent cx="1368215" cy="1026160"/>
                  <wp:effectExtent l="0" t="0" r="3810" b="2540"/>
                  <wp:docPr id="725" name="Picture 7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5" name="Picture 725"/>
                          <pic:cNvPicPr/>
                        </pic:nvPicPr>
                        <pic:blipFill>
                          <a:blip r:embed="rId333" cstate="print">
                            <a:extLst>
                              <a:ext uri="{28A0092B-C50C-407E-A947-70E740481C1C}">
                                <a14:useLocalDpi xmlns:a14="http://schemas.microsoft.com/office/drawing/2010/main" val="0"/>
                              </a:ext>
                            </a:extLst>
                          </a:blip>
                          <a:stretch>
                            <a:fillRect/>
                          </a:stretch>
                        </pic:blipFill>
                        <pic:spPr>
                          <a:xfrm>
                            <a:off x="0" y="0"/>
                            <a:ext cx="1373566" cy="1030173"/>
                          </a:xfrm>
                          <a:prstGeom prst="rect">
                            <a:avLst/>
                          </a:prstGeom>
                        </pic:spPr>
                      </pic:pic>
                    </a:graphicData>
                  </a:graphic>
                </wp:inline>
              </w:drawing>
            </w:r>
            <w:r w:rsidRPr="001E3493">
              <w:br/>
            </w:r>
            <w:r w:rsidRPr="001E3493">
              <w:rPr>
                <w:noProof/>
              </w:rPr>
              <w:t xml:space="preserve"> Week 2.1</w:t>
            </w:r>
          </w:p>
        </w:tc>
        <w:tc>
          <w:tcPr>
            <w:tcW w:w="2060" w:type="dxa"/>
          </w:tcPr>
          <w:p w14:paraId="000CFE2E" w14:textId="77777777" w:rsidR="0023524D" w:rsidRPr="001E3493" w:rsidRDefault="0023524D" w:rsidP="00640107">
            <w:pPr>
              <w:spacing w:line="276" w:lineRule="auto"/>
            </w:pPr>
            <w:r w:rsidRPr="001E3493">
              <w:rPr>
                <w:noProof/>
              </w:rPr>
              <w:drawing>
                <wp:inline distT="0" distB="0" distL="0" distR="0" wp14:anchorId="6D4CB4E7" wp14:editId="32C4FB3A">
                  <wp:extent cx="1368876" cy="1026657"/>
                  <wp:effectExtent l="0" t="0" r="3175" b="2540"/>
                  <wp:docPr id="726" name="Picture 7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6" name="Picture 726"/>
                          <pic:cNvPicPr/>
                        </pic:nvPicPr>
                        <pic:blipFill>
                          <a:blip r:embed="rId334" cstate="print">
                            <a:extLst>
                              <a:ext uri="{28A0092B-C50C-407E-A947-70E740481C1C}">
                                <a14:useLocalDpi xmlns:a14="http://schemas.microsoft.com/office/drawing/2010/main" val="0"/>
                              </a:ext>
                            </a:extLst>
                          </a:blip>
                          <a:stretch>
                            <a:fillRect/>
                          </a:stretch>
                        </pic:blipFill>
                        <pic:spPr>
                          <a:xfrm>
                            <a:off x="0" y="0"/>
                            <a:ext cx="1368876" cy="1026657"/>
                          </a:xfrm>
                          <a:prstGeom prst="rect">
                            <a:avLst/>
                          </a:prstGeom>
                        </pic:spPr>
                      </pic:pic>
                    </a:graphicData>
                  </a:graphic>
                </wp:inline>
              </w:drawing>
            </w:r>
          </w:p>
          <w:p w14:paraId="0D7FDCD7" w14:textId="77777777" w:rsidR="0023524D" w:rsidRPr="001E3493" w:rsidRDefault="0023524D" w:rsidP="00640107">
            <w:pPr>
              <w:spacing w:line="276" w:lineRule="auto"/>
            </w:pPr>
            <w:r w:rsidRPr="001E3493">
              <w:rPr>
                <w:noProof/>
              </w:rPr>
              <w:t>Week 2.2</w:t>
            </w:r>
          </w:p>
        </w:tc>
      </w:tr>
      <w:tr w:rsidR="00E67EB8" w:rsidRPr="001E3493" w14:paraId="529D0B37" w14:textId="77777777" w:rsidTr="00E67EB8">
        <w:trPr>
          <w:trHeight w:val="1952"/>
        </w:trPr>
        <w:tc>
          <w:tcPr>
            <w:tcW w:w="895" w:type="dxa"/>
            <w:vMerge/>
            <w:textDirection w:val="btLr"/>
            <w:vAlign w:val="bottom"/>
          </w:tcPr>
          <w:p w14:paraId="4B200C2F" w14:textId="77777777" w:rsidR="0023524D" w:rsidRPr="001E3493" w:rsidRDefault="0023524D" w:rsidP="00423400">
            <w:pPr>
              <w:spacing w:line="240" w:lineRule="auto"/>
              <w:ind w:left="113" w:right="113"/>
              <w:jc w:val="center"/>
              <w:rPr>
                <w:b/>
                <w:bCs/>
              </w:rPr>
            </w:pPr>
          </w:p>
        </w:tc>
        <w:tc>
          <w:tcPr>
            <w:tcW w:w="2260" w:type="dxa"/>
            <w:gridSpan w:val="2"/>
          </w:tcPr>
          <w:p w14:paraId="27804F73" w14:textId="77777777" w:rsidR="0023524D" w:rsidRPr="001E3493" w:rsidRDefault="0023524D" w:rsidP="00640107">
            <w:pPr>
              <w:spacing w:line="276" w:lineRule="auto"/>
              <w:rPr>
                <w:noProof/>
              </w:rPr>
            </w:pPr>
            <w:r w:rsidRPr="001E3493">
              <w:rPr>
                <w:noProof/>
              </w:rPr>
              <w:drawing>
                <wp:inline distT="0" distB="0" distL="0" distR="0" wp14:anchorId="49E6BCE8" wp14:editId="638DBF29">
                  <wp:extent cx="1464038" cy="1098029"/>
                  <wp:effectExtent l="0" t="0" r="0" b="0"/>
                  <wp:docPr id="727" name="Picture 7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7" name="Picture 727"/>
                          <pic:cNvPicPr/>
                        </pic:nvPicPr>
                        <pic:blipFill>
                          <a:blip r:embed="rId335" cstate="print">
                            <a:extLst>
                              <a:ext uri="{28A0092B-C50C-407E-A947-70E740481C1C}">
                                <a14:useLocalDpi xmlns:a14="http://schemas.microsoft.com/office/drawing/2010/main" val="0"/>
                              </a:ext>
                            </a:extLst>
                          </a:blip>
                          <a:stretch>
                            <a:fillRect/>
                          </a:stretch>
                        </pic:blipFill>
                        <pic:spPr>
                          <a:xfrm>
                            <a:off x="0" y="0"/>
                            <a:ext cx="1466984" cy="1100238"/>
                          </a:xfrm>
                          <a:prstGeom prst="rect">
                            <a:avLst/>
                          </a:prstGeom>
                        </pic:spPr>
                      </pic:pic>
                    </a:graphicData>
                  </a:graphic>
                </wp:inline>
              </w:drawing>
            </w:r>
          </w:p>
          <w:p w14:paraId="0074C998" w14:textId="77777777" w:rsidR="0023524D" w:rsidRPr="001E3493" w:rsidRDefault="0023524D" w:rsidP="00640107">
            <w:pPr>
              <w:spacing w:line="276" w:lineRule="auto"/>
              <w:rPr>
                <w:noProof/>
              </w:rPr>
            </w:pPr>
            <w:r w:rsidRPr="001E3493">
              <w:rPr>
                <w:noProof/>
              </w:rPr>
              <w:t>Week 3</w:t>
            </w:r>
          </w:p>
        </w:tc>
        <w:tc>
          <w:tcPr>
            <w:tcW w:w="2430" w:type="dxa"/>
            <w:gridSpan w:val="2"/>
          </w:tcPr>
          <w:p w14:paraId="1B668564" w14:textId="77777777" w:rsidR="0023524D" w:rsidRPr="001E3493" w:rsidRDefault="0023524D" w:rsidP="00640107">
            <w:pPr>
              <w:spacing w:line="276" w:lineRule="auto"/>
            </w:pPr>
            <w:r w:rsidRPr="001E3493">
              <w:rPr>
                <w:noProof/>
              </w:rPr>
              <w:drawing>
                <wp:inline distT="0" distB="0" distL="0" distR="0" wp14:anchorId="30151571" wp14:editId="13A82BA3">
                  <wp:extent cx="1463040" cy="1097280"/>
                  <wp:effectExtent l="0" t="0" r="0" b="0"/>
                  <wp:docPr id="728" name="Picture 7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8" name="Picture 728"/>
                          <pic:cNvPicPr/>
                        </pic:nvPicPr>
                        <pic:blipFill>
                          <a:blip r:embed="rId336" cstate="print">
                            <a:extLst>
                              <a:ext uri="{28A0092B-C50C-407E-A947-70E740481C1C}">
                                <a14:useLocalDpi xmlns:a14="http://schemas.microsoft.com/office/drawing/2010/main" val="0"/>
                              </a:ext>
                            </a:extLst>
                          </a:blip>
                          <a:stretch>
                            <a:fillRect/>
                          </a:stretch>
                        </pic:blipFill>
                        <pic:spPr>
                          <a:xfrm>
                            <a:off x="0" y="0"/>
                            <a:ext cx="1468836" cy="1101627"/>
                          </a:xfrm>
                          <a:prstGeom prst="rect">
                            <a:avLst/>
                          </a:prstGeom>
                        </pic:spPr>
                      </pic:pic>
                    </a:graphicData>
                  </a:graphic>
                </wp:inline>
              </w:drawing>
            </w:r>
          </w:p>
          <w:p w14:paraId="47181782" w14:textId="77777777" w:rsidR="0023524D" w:rsidRPr="001E3493" w:rsidRDefault="0023524D" w:rsidP="00640107">
            <w:pPr>
              <w:spacing w:line="276" w:lineRule="auto"/>
            </w:pPr>
            <w:r w:rsidRPr="001E3493">
              <w:t>Week 4</w:t>
            </w:r>
          </w:p>
        </w:tc>
        <w:tc>
          <w:tcPr>
            <w:tcW w:w="2510" w:type="dxa"/>
            <w:gridSpan w:val="2"/>
          </w:tcPr>
          <w:p w14:paraId="024AB4D4" w14:textId="77777777" w:rsidR="0023524D" w:rsidRPr="001E3493" w:rsidRDefault="0023524D" w:rsidP="00640107">
            <w:pPr>
              <w:spacing w:line="276" w:lineRule="auto"/>
            </w:pPr>
            <w:r w:rsidRPr="001E3493">
              <w:rPr>
                <w:noProof/>
              </w:rPr>
              <w:drawing>
                <wp:inline distT="0" distB="0" distL="0" distR="0" wp14:anchorId="5D407BAE" wp14:editId="5C4FE92A">
                  <wp:extent cx="1506583" cy="1129937"/>
                  <wp:effectExtent l="0" t="0" r="5080" b="635"/>
                  <wp:docPr id="729" name="Picture 7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9" name="Picture 729"/>
                          <pic:cNvPicPr/>
                        </pic:nvPicPr>
                        <pic:blipFill>
                          <a:blip r:embed="rId337" cstate="print">
                            <a:extLst>
                              <a:ext uri="{28A0092B-C50C-407E-A947-70E740481C1C}">
                                <a14:useLocalDpi xmlns:a14="http://schemas.microsoft.com/office/drawing/2010/main" val="0"/>
                              </a:ext>
                            </a:extLst>
                          </a:blip>
                          <a:stretch>
                            <a:fillRect/>
                          </a:stretch>
                        </pic:blipFill>
                        <pic:spPr>
                          <a:xfrm>
                            <a:off x="0" y="0"/>
                            <a:ext cx="1516810" cy="1137608"/>
                          </a:xfrm>
                          <a:prstGeom prst="rect">
                            <a:avLst/>
                          </a:prstGeom>
                        </pic:spPr>
                      </pic:pic>
                    </a:graphicData>
                  </a:graphic>
                </wp:inline>
              </w:drawing>
            </w:r>
          </w:p>
          <w:p w14:paraId="0707D5AD" w14:textId="77777777" w:rsidR="0023524D" w:rsidRPr="001E3493" w:rsidRDefault="0023524D" w:rsidP="00640107">
            <w:pPr>
              <w:spacing w:line="276" w:lineRule="auto"/>
            </w:pPr>
            <w:r w:rsidRPr="001E3493">
              <w:t>Week6</w:t>
            </w:r>
          </w:p>
        </w:tc>
      </w:tr>
      <w:tr w:rsidR="00E67EB8" w:rsidRPr="001E3493" w14:paraId="11836111" w14:textId="77777777" w:rsidTr="00E67EB8">
        <w:trPr>
          <w:trHeight w:val="890"/>
        </w:trPr>
        <w:tc>
          <w:tcPr>
            <w:tcW w:w="895" w:type="dxa"/>
            <w:vMerge/>
            <w:textDirection w:val="btLr"/>
            <w:vAlign w:val="bottom"/>
          </w:tcPr>
          <w:p w14:paraId="6DC424BF" w14:textId="77777777" w:rsidR="0023524D" w:rsidRPr="001E3493" w:rsidRDefault="0023524D" w:rsidP="00423400">
            <w:pPr>
              <w:spacing w:line="240" w:lineRule="auto"/>
              <w:ind w:left="113" w:right="113"/>
              <w:jc w:val="center"/>
              <w:rPr>
                <w:b/>
                <w:bCs/>
              </w:rPr>
            </w:pPr>
          </w:p>
        </w:tc>
        <w:tc>
          <w:tcPr>
            <w:tcW w:w="2260" w:type="dxa"/>
            <w:gridSpan w:val="2"/>
          </w:tcPr>
          <w:p w14:paraId="18C293E6" w14:textId="43EFDA31" w:rsidR="0023524D" w:rsidRPr="001E3493" w:rsidRDefault="00D47DD5" w:rsidP="00640107">
            <w:pPr>
              <w:spacing w:line="276" w:lineRule="auto"/>
              <w:rPr>
                <w:b/>
                <w:bCs/>
                <w:noProof/>
              </w:rPr>
            </w:pPr>
            <w:r w:rsidRPr="001E3493">
              <w:rPr>
                <w:b/>
                <w:bCs/>
                <w:noProof/>
              </w:rPr>
              <w:drawing>
                <wp:inline distT="0" distB="0" distL="0" distR="0" wp14:anchorId="08F6675A" wp14:editId="79A0B69C">
                  <wp:extent cx="1506303" cy="1130058"/>
                  <wp:effectExtent l="0" t="0" r="5080" b="635"/>
                  <wp:docPr id="174651474" name="Picture 14" descr="A close-up of a infrared imag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651474" name="Picture 14" descr="A close-up of a infrared image&#10;&#10;AI-generated content may be incorrect."/>
                          <pic:cNvPicPr/>
                        </pic:nvPicPr>
                        <pic:blipFill>
                          <a:blip r:embed="rId338" cstate="print">
                            <a:extLst>
                              <a:ext uri="{28A0092B-C50C-407E-A947-70E740481C1C}">
                                <a14:useLocalDpi xmlns:a14="http://schemas.microsoft.com/office/drawing/2010/main" val="0"/>
                              </a:ext>
                            </a:extLst>
                          </a:blip>
                          <a:stretch>
                            <a:fillRect/>
                          </a:stretch>
                        </pic:blipFill>
                        <pic:spPr>
                          <a:xfrm>
                            <a:off x="0" y="0"/>
                            <a:ext cx="1520058" cy="1140378"/>
                          </a:xfrm>
                          <a:prstGeom prst="rect">
                            <a:avLst/>
                          </a:prstGeom>
                        </pic:spPr>
                      </pic:pic>
                    </a:graphicData>
                  </a:graphic>
                </wp:inline>
              </w:drawing>
            </w:r>
          </w:p>
          <w:p w14:paraId="7BB0903B" w14:textId="77777777" w:rsidR="0023524D" w:rsidRPr="001E3493" w:rsidRDefault="0023524D" w:rsidP="00640107">
            <w:pPr>
              <w:spacing w:line="276" w:lineRule="auto"/>
              <w:rPr>
                <w:noProof/>
              </w:rPr>
            </w:pPr>
            <w:r w:rsidRPr="001E3493">
              <w:rPr>
                <w:noProof/>
              </w:rPr>
              <w:t>Week 8</w:t>
            </w:r>
          </w:p>
        </w:tc>
        <w:tc>
          <w:tcPr>
            <w:tcW w:w="2430" w:type="dxa"/>
            <w:gridSpan w:val="2"/>
          </w:tcPr>
          <w:p w14:paraId="3F9A11AF" w14:textId="77777777" w:rsidR="0023524D" w:rsidRPr="001E3493" w:rsidRDefault="0023524D" w:rsidP="00640107">
            <w:pPr>
              <w:spacing w:line="276" w:lineRule="auto"/>
              <w:rPr>
                <w:b/>
                <w:bCs/>
                <w:noProof/>
              </w:rPr>
            </w:pPr>
            <w:r w:rsidRPr="001E3493">
              <w:rPr>
                <w:b/>
                <w:bCs/>
                <w:noProof/>
              </w:rPr>
              <w:drawing>
                <wp:inline distT="0" distB="0" distL="0" distR="0" wp14:anchorId="57B3862D" wp14:editId="54C3ACF0">
                  <wp:extent cx="1505767" cy="1129665"/>
                  <wp:effectExtent l="0" t="0" r="5715" b="635"/>
                  <wp:docPr id="771" name="Picture 7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1" name="Picture 771"/>
                          <pic:cNvPicPr/>
                        </pic:nvPicPr>
                        <pic:blipFill>
                          <a:blip r:embed="rId339" cstate="print">
                            <a:extLst>
                              <a:ext uri="{28A0092B-C50C-407E-A947-70E740481C1C}">
                                <a14:useLocalDpi xmlns:a14="http://schemas.microsoft.com/office/drawing/2010/main" val="0"/>
                              </a:ext>
                            </a:extLst>
                          </a:blip>
                          <a:stretch>
                            <a:fillRect/>
                          </a:stretch>
                        </pic:blipFill>
                        <pic:spPr>
                          <a:xfrm>
                            <a:off x="0" y="0"/>
                            <a:ext cx="1506677" cy="1130348"/>
                          </a:xfrm>
                          <a:prstGeom prst="rect">
                            <a:avLst/>
                          </a:prstGeom>
                        </pic:spPr>
                      </pic:pic>
                    </a:graphicData>
                  </a:graphic>
                </wp:inline>
              </w:drawing>
            </w:r>
          </w:p>
          <w:p w14:paraId="14A52FEF" w14:textId="77777777" w:rsidR="0023524D" w:rsidRPr="001E3493" w:rsidRDefault="0023524D" w:rsidP="00640107">
            <w:pPr>
              <w:spacing w:line="276" w:lineRule="auto"/>
            </w:pPr>
            <w:r w:rsidRPr="001E3493">
              <w:t>Week 10</w:t>
            </w:r>
          </w:p>
        </w:tc>
        <w:tc>
          <w:tcPr>
            <w:tcW w:w="2510" w:type="dxa"/>
            <w:gridSpan w:val="2"/>
          </w:tcPr>
          <w:p w14:paraId="202C90A2" w14:textId="77777777" w:rsidR="0023524D" w:rsidRPr="001E3493" w:rsidRDefault="0023524D" w:rsidP="00640107">
            <w:pPr>
              <w:spacing w:line="276" w:lineRule="auto"/>
              <w:rPr>
                <w:b/>
                <w:bCs/>
                <w:noProof/>
              </w:rPr>
            </w:pPr>
            <w:r w:rsidRPr="001E3493">
              <w:rPr>
                <w:b/>
                <w:bCs/>
                <w:noProof/>
              </w:rPr>
              <w:drawing>
                <wp:inline distT="0" distB="0" distL="0" distR="0" wp14:anchorId="3C872FE0" wp14:editId="1740AC5C">
                  <wp:extent cx="1506220" cy="1129665"/>
                  <wp:effectExtent l="0" t="0" r="5080" b="635"/>
                  <wp:docPr id="772" name="Picture 7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2" name="Picture 772"/>
                          <pic:cNvPicPr/>
                        </pic:nvPicPr>
                        <pic:blipFill>
                          <a:blip r:embed="rId340" cstate="print">
                            <a:extLst>
                              <a:ext uri="{28A0092B-C50C-407E-A947-70E740481C1C}">
                                <a14:useLocalDpi xmlns:a14="http://schemas.microsoft.com/office/drawing/2010/main" val="0"/>
                              </a:ext>
                            </a:extLst>
                          </a:blip>
                          <a:stretch>
                            <a:fillRect/>
                          </a:stretch>
                        </pic:blipFill>
                        <pic:spPr>
                          <a:xfrm>
                            <a:off x="0" y="0"/>
                            <a:ext cx="1507929" cy="1130947"/>
                          </a:xfrm>
                          <a:prstGeom prst="rect">
                            <a:avLst/>
                          </a:prstGeom>
                        </pic:spPr>
                      </pic:pic>
                    </a:graphicData>
                  </a:graphic>
                </wp:inline>
              </w:drawing>
            </w:r>
          </w:p>
          <w:p w14:paraId="68B56227" w14:textId="77777777" w:rsidR="0023524D" w:rsidRPr="001E3493" w:rsidRDefault="0023524D" w:rsidP="00640107">
            <w:pPr>
              <w:spacing w:line="276" w:lineRule="auto"/>
              <w:rPr>
                <w:noProof/>
              </w:rPr>
            </w:pPr>
            <w:r w:rsidRPr="001E3493">
              <w:t>Week 12</w:t>
            </w:r>
          </w:p>
        </w:tc>
      </w:tr>
      <w:tr w:rsidR="00E67EB8" w:rsidRPr="001E3493" w14:paraId="594F6A3A" w14:textId="77777777" w:rsidTr="00E67EB8">
        <w:trPr>
          <w:trHeight w:val="1952"/>
        </w:trPr>
        <w:tc>
          <w:tcPr>
            <w:tcW w:w="895" w:type="dxa"/>
            <w:textDirection w:val="btLr"/>
            <w:vAlign w:val="bottom"/>
          </w:tcPr>
          <w:p w14:paraId="782F760E" w14:textId="77777777" w:rsidR="0023524D" w:rsidRPr="001E3493" w:rsidRDefault="0023524D" w:rsidP="00423400">
            <w:pPr>
              <w:spacing w:line="240" w:lineRule="auto"/>
              <w:ind w:left="113" w:right="113"/>
              <w:jc w:val="center"/>
              <w:rPr>
                <w:b/>
                <w:bCs/>
              </w:rPr>
            </w:pPr>
            <w:r w:rsidRPr="001E3493">
              <w:rPr>
                <w:b/>
                <w:bCs/>
              </w:rPr>
              <w:t>G24015</w:t>
            </w:r>
          </w:p>
        </w:tc>
        <w:tc>
          <w:tcPr>
            <w:tcW w:w="1630" w:type="dxa"/>
          </w:tcPr>
          <w:p w14:paraId="4FD0EFB8" w14:textId="77777777" w:rsidR="0023524D" w:rsidRPr="001E3493" w:rsidRDefault="0023524D" w:rsidP="00640107">
            <w:pPr>
              <w:spacing w:line="276" w:lineRule="auto"/>
              <w:rPr>
                <w:noProof/>
              </w:rPr>
            </w:pPr>
            <w:r w:rsidRPr="001E3493">
              <w:rPr>
                <w:noProof/>
              </w:rPr>
              <w:drawing>
                <wp:inline distT="0" distB="0" distL="0" distR="0" wp14:anchorId="401B9EA6" wp14:editId="13514D4E">
                  <wp:extent cx="1428207" cy="1071155"/>
                  <wp:effectExtent l="0" t="0" r="0" b="0"/>
                  <wp:docPr id="730" name="Picture 7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0" name="Picture 730"/>
                          <pic:cNvPicPr/>
                        </pic:nvPicPr>
                        <pic:blipFill>
                          <a:blip r:embed="rId341" cstate="print">
                            <a:extLst>
                              <a:ext uri="{28A0092B-C50C-407E-A947-70E740481C1C}">
                                <a14:useLocalDpi xmlns:a14="http://schemas.microsoft.com/office/drawing/2010/main" val="0"/>
                              </a:ext>
                            </a:extLst>
                          </a:blip>
                          <a:stretch>
                            <a:fillRect/>
                          </a:stretch>
                        </pic:blipFill>
                        <pic:spPr>
                          <a:xfrm>
                            <a:off x="0" y="0"/>
                            <a:ext cx="1438255" cy="1078691"/>
                          </a:xfrm>
                          <a:prstGeom prst="rect">
                            <a:avLst/>
                          </a:prstGeom>
                        </pic:spPr>
                      </pic:pic>
                    </a:graphicData>
                  </a:graphic>
                </wp:inline>
              </w:drawing>
            </w:r>
          </w:p>
          <w:p w14:paraId="1D8950C5" w14:textId="77777777" w:rsidR="0023524D" w:rsidRPr="001E3493" w:rsidRDefault="0023524D" w:rsidP="00640107">
            <w:pPr>
              <w:spacing w:line="276" w:lineRule="auto"/>
              <w:rPr>
                <w:noProof/>
              </w:rPr>
            </w:pPr>
            <w:r w:rsidRPr="001E3493">
              <w:rPr>
                <w:noProof/>
              </w:rPr>
              <w:t>Week 1.1</w:t>
            </w:r>
          </w:p>
        </w:tc>
        <w:tc>
          <w:tcPr>
            <w:tcW w:w="1800" w:type="dxa"/>
            <w:gridSpan w:val="2"/>
          </w:tcPr>
          <w:p w14:paraId="37EC50C3" w14:textId="77777777" w:rsidR="0023524D" w:rsidRPr="001E3493" w:rsidRDefault="0023524D" w:rsidP="00640107">
            <w:pPr>
              <w:spacing w:line="276" w:lineRule="auto"/>
              <w:rPr>
                <w:noProof/>
              </w:rPr>
            </w:pPr>
            <w:r w:rsidRPr="001E3493">
              <w:rPr>
                <w:noProof/>
              </w:rPr>
              <w:drawing>
                <wp:inline distT="0" distB="0" distL="0" distR="0" wp14:anchorId="2CF45A66" wp14:editId="201D1111">
                  <wp:extent cx="1427480" cy="1070610"/>
                  <wp:effectExtent l="0" t="0" r="0" b="0"/>
                  <wp:docPr id="731" name="Picture 7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1" name="Picture 731"/>
                          <pic:cNvPicPr/>
                        </pic:nvPicPr>
                        <pic:blipFill>
                          <a:blip r:embed="rId342" cstate="print">
                            <a:extLst>
                              <a:ext uri="{28A0092B-C50C-407E-A947-70E740481C1C}">
                                <a14:useLocalDpi xmlns:a14="http://schemas.microsoft.com/office/drawing/2010/main" val="0"/>
                              </a:ext>
                            </a:extLst>
                          </a:blip>
                          <a:stretch>
                            <a:fillRect/>
                          </a:stretch>
                        </pic:blipFill>
                        <pic:spPr>
                          <a:xfrm>
                            <a:off x="0" y="0"/>
                            <a:ext cx="1432615" cy="1074461"/>
                          </a:xfrm>
                          <a:prstGeom prst="rect">
                            <a:avLst/>
                          </a:prstGeom>
                        </pic:spPr>
                      </pic:pic>
                    </a:graphicData>
                  </a:graphic>
                </wp:inline>
              </w:drawing>
            </w:r>
          </w:p>
          <w:p w14:paraId="7FE30F58" w14:textId="77777777" w:rsidR="0023524D" w:rsidRPr="001E3493" w:rsidRDefault="0023524D" w:rsidP="00640107">
            <w:pPr>
              <w:spacing w:line="276" w:lineRule="auto"/>
              <w:rPr>
                <w:noProof/>
              </w:rPr>
            </w:pPr>
            <w:r w:rsidRPr="001E3493">
              <w:rPr>
                <w:noProof/>
              </w:rPr>
              <w:t>Week 1.2</w:t>
            </w:r>
          </w:p>
        </w:tc>
        <w:tc>
          <w:tcPr>
            <w:tcW w:w="1710" w:type="dxa"/>
            <w:gridSpan w:val="2"/>
          </w:tcPr>
          <w:p w14:paraId="44D0A040" w14:textId="77777777" w:rsidR="0023524D" w:rsidRPr="001E3493" w:rsidRDefault="0023524D" w:rsidP="00640107">
            <w:pPr>
              <w:spacing w:line="276" w:lineRule="auto"/>
              <w:rPr>
                <w:noProof/>
              </w:rPr>
            </w:pPr>
            <w:r w:rsidRPr="001E3493">
              <w:rPr>
                <w:noProof/>
              </w:rPr>
              <w:drawing>
                <wp:inline distT="0" distB="0" distL="0" distR="0" wp14:anchorId="78393873" wp14:editId="45D7E637">
                  <wp:extent cx="1427481" cy="1070610"/>
                  <wp:effectExtent l="0" t="0" r="0" b="0"/>
                  <wp:docPr id="732" name="Picture 7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2" name="Picture 732"/>
                          <pic:cNvPicPr/>
                        </pic:nvPicPr>
                        <pic:blipFill>
                          <a:blip r:embed="rId343" cstate="print">
                            <a:extLst>
                              <a:ext uri="{28A0092B-C50C-407E-A947-70E740481C1C}">
                                <a14:useLocalDpi xmlns:a14="http://schemas.microsoft.com/office/drawing/2010/main" val="0"/>
                              </a:ext>
                            </a:extLst>
                          </a:blip>
                          <a:stretch>
                            <a:fillRect/>
                          </a:stretch>
                        </pic:blipFill>
                        <pic:spPr>
                          <a:xfrm>
                            <a:off x="0" y="0"/>
                            <a:ext cx="1431936" cy="1073951"/>
                          </a:xfrm>
                          <a:prstGeom prst="rect">
                            <a:avLst/>
                          </a:prstGeom>
                        </pic:spPr>
                      </pic:pic>
                    </a:graphicData>
                  </a:graphic>
                </wp:inline>
              </w:drawing>
            </w:r>
          </w:p>
          <w:p w14:paraId="12A085B4" w14:textId="77777777" w:rsidR="0023524D" w:rsidRPr="001E3493" w:rsidRDefault="0023524D" w:rsidP="00640107">
            <w:pPr>
              <w:spacing w:line="276" w:lineRule="auto"/>
              <w:rPr>
                <w:noProof/>
              </w:rPr>
            </w:pPr>
            <w:r w:rsidRPr="001E3493">
              <w:rPr>
                <w:noProof/>
              </w:rPr>
              <w:t>Week 2.1</w:t>
            </w:r>
          </w:p>
        </w:tc>
        <w:tc>
          <w:tcPr>
            <w:tcW w:w="2060" w:type="dxa"/>
          </w:tcPr>
          <w:p w14:paraId="333604B0" w14:textId="77777777" w:rsidR="0023524D" w:rsidRPr="001E3493" w:rsidRDefault="0023524D" w:rsidP="00640107">
            <w:pPr>
              <w:spacing w:line="276" w:lineRule="auto"/>
              <w:rPr>
                <w:noProof/>
              </w:rPr>
            </w:pPr>
            <w:r w:rsidRPr="001E3493">
              <w:rPr>
                <w:noProof/>
              </w:rPr>
              <w:drawing>
                <wp:inline distT="0" distB="0" distL="0" distR="0" wp14:anchorId="5AE4B092" wp14:editId="27492459">
                  <wp:extent cx="1427479" cy="1070610"/>
                  <wp:effectExtent l="0" t="0" r="0" b="0"/>
                  <wp:docPr id="733" name="Picture 7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3" name="Picture 733"/>
                          <pic:cNvPicPr/>
                        </pic:nvPicPr>
                        <pic:blipFill>
                          <a:blip r:embed="rId344" cstate="print">
                            <a:extLst>
                              <a:ext uri="{28A0092B-C50C-407E-A947-70E740481C1C}">
                                <a14:useLocalDpi xmlns:a14="http://schemas.microsoft.com/office/drawing/2010/main" val="0"/>
                              </a:ext>
                            </a:extLst>
                          </a:blip>
                          <a:stretch>
                            <a:fillRect/>
                          </a:stretch>
                        </pic:blipFill>
                        <pic:spPr>
                          <a:xfrm>
                            <a:off x="0" y="0"/>
                            <a:ext cx="1440212" cy="1080159"/>
                          </a:xfrm>
                          <a:prstGeom prst="rect">
                            <a:avLst/>
                          </a:prstGeom>
                        </pic:spPr>
                      </pic:pic>
                    </a:graphicData>
                  </a:graphic>
                </wp:inline>
              </w:drawing>
            </w:r>
          </w:p>
          <w:p w14:paraId="3A5E938D" w14:textId="77777777" w:rsidR="0023524D" w:rsidRPr="001E3493" w:rsidRDefault="0023524D" w:rsidP="00640107">
            <w:pPr>
              <w:spacing w:line="276" w:lineRule="auto"/>
              <w:rPr>
                <w:noProof/>
              </w:rPr>
            </w:pPr>
            <w:r w:rsidRPr="001E3493">
              <w:rPr>
                <w:noProof/>
              </w:rPr>
              <w:t>Week 2.2</w:t>
            </w:r>
          </w:p>
        </w:tc>
      </w:tr>
    </w:tbl>
    <w:p w14:paraId="72E545B0" w14:textId="77777777" w:rsidR="00363632" w:rsidRDefault="00363632"/>
    <w:p w14:paraId="4183B2A4" w14:textId="7F0791CA" w:rsidR="00363632" w:rsidRDefault="00363632">
      <w:r>
        <w:lastRenderedPageBreak/>
        <w:t>Table 35 Continued</w:t>
      </w:r>
    </w:p>
    <w:tbl>
      <w:tblPr>
        <w:tblStyle w:val="TableGrid"/>
        <w:tblpPr w:leftFromText="180" w:rightFromText="180" w:vertAnchor="text" w:tblpX="260" w:tblpY="1"/>
        <w:tblOverlap w:val="never"/>
        <w:tblW w:w="8095" w:type="dxa"/>
        <w:tblLayout w:type="fixed"/>
        <w:tblLook w:val="04A0" w:firstRow="1" w:lastRow="0" w:firstColumn="1" w:lastColumn="0" w:noHBand="0" w:noVBand="1"/>
      </w:tblPr>
      <w:tblGrid>
        <w:gridCol w:w="895"/>
        <w:gridCol w:w="1630"/>
        <w:gridCol w:w="630"/>
        <w:gridCol w:w="1170"/>
        <w:gridCol w:w="1260"/>
        <w:gridCol w:w="450"/>
        <w:gridCol w:w="2060"/>
      </w:tblGrid>
      <w:tr w:rsidR="00E67EB8" w:rsidRPr="001E3493" w14:paraId="01739FF9" w14:textId="77777777" w:rsidTr="00E67EB8">
        <w:trPr>
          <w:trHeight w:val="1952"/>
        </w:trPr>
        <w:tc>
          <w:tcPr>
            <w:tcW w:w="895" w:type="dxa"/>
            <w:vMerge w:val="restart"/>
            <w:textDirection w:val="btLr"/>
            <w:vAlign w:val="bottom"/>
          </w:tcPr>
          <w:p w14:paraId="56AB2363" w14:textId="77777777" w:rsidR="0023524D" w:rsidRPr="001E3493" w:rsidRDefault="0023524D" w:rsidP="00423400">
            <w:pPr>
              <w:spacing w:line="240" w:lineRule="auto"/>
              <w:ind w:left="113" w:right="113"/>
              <w:jc w:val="center"/>
              <w:rPr>
                <w:b/>
                <w:bCs/>
              </w:rPr>
            </w:pPr>
          </w:p>
        </w:tc>
        <w:tc>
          <w:tcPr>
            <w:tcW w:w="2260" w:type="dxa"/>
            <w:gridSpan w:val="2"/>
          </w:tcPr>
          <w:p w14:paraId="7E797184" w14:textId="77777777" w:rsidR="0023524D" w:rsidRPr="001E3493" w:rsidRDefault="0023524D" w:rsidP="00640107">
            <w:pPr>
              <w:spacing w:line="276" w:lineRule="auto"/>
              <w:rPr>
                <w:noProof/>
              </w:rPr>
            </w:pPr>
            <w:r w:rsidRPr="001E3493">
              <w:rPr>
                <w:noProof/>
              </w:rPr>
              <w:drawing>
                <wp:inline distT="0" distB="0" distL="0" distR="0" wp14:anchorId="239E17A0" wp14:editId="251E70AA">
                  <wp:extent cx="1987127" cy="1490345"/>
                  <wp:effectExtent l="0" t="0" r="0" b="0"/>
                  <wp:docPr id="734" name="Picture 7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4" name="Picture 734"/>
                          <pic:cNvPicPr/>
                        </pic:nvPicPr>
                        <pic:blipFill>
                          <a:blip r:embed="rId345" cstate="print">
                            <a:extLst>
                              <a:ext uri="{28A0092B-C50C-407E-A947-70E740481C1C}">
                                <a14:useLocalDpi xmlns:a14="http://schemas.microsoft.com/office/drawing/2010/main" val="0"/>
                              </a:ext>
                            </a:extLst>
                          </a:blip>
                          <a:stretch>
                            <a:fillRect/>
                          </a:stretch>
                        </pic:blipFill>
                        <pic:spPr>
                          <a:xfrm>
                            <a:off x="0" y="0"/>
                            <a:ext cx="1996125" cy="1497093"/>
                          </a:xfrm>
                          <a:prstGeom prst="rect">
                            <a:avLst/>
                          </a:prstGeom>
                        </pic:spPr>
                      </pic:pic>
                    </a:graphicData>
                  </a:graphic>
                </wp:inline>
              </w:drawing>
            </w:r>
          </w:p>
          <w:p w14:paraId="1404CC04" w14:textId="77777777" w:rsidR="0023524D" w:rsidRPr="001E3493" w:rsidRDefault="0023524D" w:rsidP="00640107">
            <w:pPr>
              <w:spacing w:line="276" w:lineRule="auto"/>
              <w:rPr>
                <w:noProof/>
              </w:rPr>
            </w:pPr>
            <w:r w:rsidRPr="001E3493">
              <w:rPr>
                <w:noProof/>
              </w:rPr>
              <w:t>Week 3</w:t>
            </w:r>
          </w:p>
        </w:tc>
        <w:tc>
          <w:tcPr>
            <w:tcW w:w="2430" w:type="dxa"/>
            <w:gridSpan w:val="2"/>
          </w:tcPr>
          <w:p w14:paraId="1713810F" w14:textId="77777777" w:rsidR="0023524D" w:rsidRPr="001E3493" w:rsidRDefault="0023524D" w:rsidP="00640107">
            <w:pPr>
              <w:spacing w:line="276" w:lineRule="auto"/>
              <w:rPr>
                <w:noProof/>
              </w:rPr>
            </w:pPr>
            <w:r w:rsidRPr="001E3493">
              <w:rPr>
                <w:noProof/>
              </w:rPr>
              <w:drawing>
                <wp:inline distT="0" distB="0" distL="0" distR="0" wp14:anchorId="436D4905" wp14:editId="5F09D5DB">
                  <wp:extent cx="1987125" cy="1490345"/>
                  <wp:effectExtent l="0" t="0" r="0" b="0"/>
                  <wp:docPr id="735" name="Picture 7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5" name="Picture 735"/>
                          <pic:cNvPicPr/>
                        </pic:nvPicPr>
                        <pic:blipFill>
                          <a:blip r:embed="rId346" cstate="print">
                            <a:extLst>
                              <a:ext uri="{28A0092B-C50C-407E-A947-70E740481C1C}">
                                <a14:useLocalDpi xmlns:a14="http://schemas.microsoft.com/office/drawing/2010/main" val="0"/>
                              </a:ext>
                            </a:extLst>
                          </a:blip>
                          <a:stretch>
                            <a:fillRect/>
                          </a:stretch>
                        </pic:blipFill>
                        <pic:spPr>
                          <a:xfrm>
                            <a:off x="0" y="0"/>
                            <a:ext cx="1997583" cy="1498189"/>
                          </a:xfrm>
                          <a:prstGeom prst="rect">
                            <a:avLst/>
                          </a:prstGeom>
                        </pic:spPr>
                      </pic:pic>
                    </a:graphicData>
                  </a:graphic>
                </wp:inline>
              </w:drawing>
            </w:r>
          </w:p>
          <w:p w14:paraId="624ADA7D" w14:textId="77777777" w:rsidR="0023524D" w:rsidRPr="001E3493" w:rsidRDefault="0023524D" w:rsidP="00640107">
            <w:pPr>
              <w:spacing w:line="276" w:lineRule="auto"/>
              <w:rPr>
                <w:noProof/>
              </w:rPr>
            </w:pPr>
            <w:r w:rsidRPr="001E3493">
              <w:rPr>
                <w:noProof/>
              </w:rPr>
              <w:t>Week 4</w:t>
            </w:r>
          </w:p>
        </w:tc>
        <w:tc>
          <w:tcPr>
            <w:tcW w:w="2510" w:type="dxa"/>
            <w:gridSpan w:val="2"/>
          </w:tcPr>
          <w:p w14:paraId="6CACD688" w14:textId="77777777" w:rsidR="0023524D" w:rsidRPr="001E3493" w:rsidRDefault="0023524D" w:rsidP="00640107">
            <w:pPr>
              <w:spacing w:line="276" w:lineRule="auto"/>
              <w:rPr>
                <w:noProof/>
              </w:rPr>
            </w:pPr>
            <w:r w:rsidRPr="001E3493">
              <w:rPr>
                <w:noProof/>
              </w:rPr>
              <w:drawing>
                <wp:inline distT="0" distB="0" distL="0" distR="0" wp14:anchorId="082176FF" wp14:editId="06DED827">
                  <wp:extent cx="1987388" cy="1490541"/>
                  <wp:effectExtent l="0" t="0" r="0" b="0"/>
                  <wp:docPr id="736" name="Picture 7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6" name="Picture 736"/>
                          <pic:cNvPicPr/>
                        </pic:nvPicPr>
                        <pic:blipFill>
                          <a:blip r:embed="rId347" cstate="print">
                            <a:extLst>
                              <a:ext uri="{28A0092B-C50C-407E-A947-70E740481C1C}">
                                <a14:useLocalDpi xmlns:a14="http://schemas.microsoft.com/office/drawing/2010/main" val="0"/>
                              </a:ext>
                            </a:extLst>
                          </a:blip>
                          <a:stretch>
                            <a:fillRect/>
                          </a:stretch>
                        </pic:blipFill>
                        <pic:spPr>
                          <a:xfrm>
                            <a:off x="0" y="0"/>
                            <a:ext cx="1987388" cy="1490541"/>
                          </a:xfrm>
                          <a:prstGeom prst="rect">
                            <a:avLst/>
                          </a:prstGeom>
                        </pic:spPr>
                      </pic:pic>
                    </a:graphicData>
                  </a:graphic>
                </wp:inline>
              </w:drawing>
            </w:r>
          </w:p>
          <w:p w14:paraId="3DAF198A" w14:textId="77777777" w:rsidR="0023524D" w:rsidRPr="001E3493" w:rsidRDefault="0023524D" w:rsidP="00640107">
            <w:pPr>
              <w:spacing w:line="276" w:lineRule="auto"/>
              <w:rPr>
                <w:noProof/>
              </w:rPr>
            </w:pPr>
            <w:r w:rsidRPr="001E3493">
              <w:rPr>
                <w:noProof/>
              </w:rPr>
              <w:t>Week 6</w:t>
            </w:r>
          </w:p>
        </w:tc>
      </w:tr>
      <w:tr w:rsidR="00E67EB8" w:rsidRPr="001E3493" w14:paraId="316579B2" w14:textId="77777777" w:rsidTr="006377DA">
        <w:trPr>
          <w:trHeight w:val="2420"/>
        </w:trPr>
        <w:tc>
          <w:tcPr>
            <w:tcW w:w="895" w:type="dxa"/>
            <w:vMerge/>
            <w:textDirection w:val="btLr"/>
            <w:vAlign w:val="bottom"/>
          </w:tcPr>
          <w:p w14:paraId="4BCCC8F5" w14:textId="77777777" w:rsidR="0023524D" w:rsidRPr="001E3493" w:rsidRDefault="0023524D" w:rsidP="00423400">
            <w:pPr>
              <w:spacing w:line="240" w:lineRule="auto"/>
              <w:ind w:left="113" w:right="113"/>
              <w:jc w:val="center"/>
              <w:rPr>
                <w:b/>
                <w:bCs/>
              </w:rPr>
            </w:pPr>
          </w:p>
        </w:tc>
        <w:tc>
          <w:tcPr>
            <w:tcW w:w="2260" w:type="dxa"/>
            <w:gridSpan w:val="2"/>
          </w:tcPr>
          <w:p w14:paraId="0A462D02" w14:textId="77777777" w:rsidR="0023524D" w:rsidRPr="001E3493" w:rsidRDefault="0023524D" w:rsidP="00640107">
            <w:pPr>
              <w:spacing w:line="276" w:lineRule="auto"/>
              <w:rPr>
                <w:noProof/>
              </w:rPr>
            </w:pPr>
            <w:r w:rsidRPr="001E3493">
              <w:rPr>
                <w:noProof/>
              </w:rPr>
              <w:drawing>
                <wp:inline distT="0" distB="0" distL="0" distR="0" wp14:anchorId="2E16F688" wp14:editId="41FC993F">
                  <wp:extent cx="1441449" cy="1081087"/>
                  <wp:effectExtent l="0" t="0" r="6985" b="5080"/>
                  <wp:docPr id="737" name="Picture 7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7" name="Picture 737"/>
                          <pic:cNvPicPr/>
                        </pic:nvPicPr>
                        <pic:blipFill>
                          <a:blip r:embed="rId348" cstate="print">
                            <a:extLst>
                              <a:ext uri="{28A0092B-C50C-407E-A947-70E740481C1C}">
                                <a14:useLocalDpi xmlns:a14="http://schemas.microsoft.com/office/drawing/2010/main" val="0"/>
                              </a:ext>
                            </a:extLst>
                          </a:blip>
                          <a:stretch>
                            <a:fillRect/>
                          </a:stretch>
                        </pic:blipFill>
                        <pic:spPr>
                          <a:xfrm>
                            <a:off x="0" y="0"/>
                            <a:ext cx="1441449" cy="1081087"/>
                          </a:xfrm>
                          <a:prstGeom prst="rect">
                            <a:avLst/>
                          </a:prstGeom>
                        </pic:spPr>
                      </pic:pic>
                    </a:graphicData>
                  </a:graphic>
                </wp:inline>
              </w:drawing>
            </w:r>
          </w:p>
          <w:p w14:paraId="4139680A" w14:textId="77777777" w:rsidR="0023524D" w:rsidRPr="001E3493" w:rsidRDefault="0023524D" w:rsidP="00640107">
            <w:pPr>
              <w:spacing w:line="276" w:lineRule="auto"/>
              <w:rPr>
                <w:noProof/>
              </w:rPr>
            </w:pPr>
            <w:r w:rsidRPr="001E3493">
              <w:rPr>
                <w:noProof/>
              </w:rPr>
              <w:t>Week 8</w:t>
            </w:r>
          </w:p>
        </w:tc>
        <w:tc>
          <w:tcPr>
            <w:tcW w:w="2430" w:type="dxa"/>
            <w:gridSpan w:val="2"/>
          </w:tcPr>
          <w:p w14:paraId="525917F5" w14:textId="77777777" w:rsidR="0023524D" w:rsidRPr="001E3493" w:rsidRDefault="0023524D" w:rsidP="00640107">
            <w:pPr>
              <w:spacing w:line="276" w:lineRule="auto"/>
              <w:rPr>
                <w:noProof/>
              </w:rPr>
            </w:pPr>
            <w:r w:rsidRPr="001E3493">
              <w:rPr>
                <w:noProof/>
              </w:rPr>
              <w:drawing>
                <wp:inline distT="0" distB="0" distL="0" distR="0" wp14:anchorId="128FD790" wp14:editId="334D6257">
                  <wp:extent cx="1452382" cy="1089287"/>
                  <wp:effectExtent l="0" t="0" r="0" b="0"/>
                  <wp:docPr id="738" name="Picture 7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8" name="Picture 738"/>
                          <pic:cNvPicPr/>
                        </pic:nvPicPr>
                        <pic:blipFill>
                          <a:blip r:embed="rId349" cstate="print">
                            <a:extLst>
                              <a:ext uri="{28A0092B-C50C-407E-A947-70E740481C1C}">
                                <a14:useLocalDpi xmlns:a14="http://schemas.microsoft.com/office/drawing/2010/main" val="0"/>
                              </a:ext>
                            </a:extLst>
                          </a:blip>
                          <a:stretch>
                            <a:fillRect/>
                          </a:stretch>
                        </pic:blipFill>
                        <pic:spPr>
                          <a:xfrm>
                            <a:off x="0" y="0"/>
                            <a:ext cx="1452382" cy="1089287"/>
                          </a:xfrm>
                          <a:prstGeom prst="rect">
                            <a:avLst/>
                          </a:prstGeom>
                        </pic:spPr>
                      </pic:pic>
                    </a:graphicData>
                  </a:graphic>
                </wp:inline>
              </w:drawing>
            </w:r>
          </w:p>
          <w:p w14:paraId="3EF8E10E" w14:textId="77777777" w:rsidR="0023524D" w:rsidRPr="001E3493" w:rsidRDefault="0023524D" w:rsidP="00640107">
            <w:pPr>
              <w:spacing w:line="276" w:lineRule="auto"/>
              <w:rPr>
                <w:noProof/>
              </w:rPr>
            </w:pPr>
            <w:r w:rsidRPr="001E3493">
              <w:rPr>
                <w:noProof/>
              </w:rPr>
              <w:t>Week 10</w:t>
            </w:r>
          </w:p>
        </w:tc>
        <w:tc>
          <w:tcPr>
            <w:tcW w:w="2510" w:type="dxa"/>
            <w:gridSpan w:val="2"/>
          </w:tcPr>
          <w:p w14:paraId="6CDEA1C3" w14:textId="77777777" w:rsidR="0023524D" w:rsidRPr="001E3493" w:rsidRDefault="0023524D" w:rsidP="00640107">
            <w:pPr>
              <w:spacing w:line="276" w:lineRule="auto"/>
              <w:rPr>
                <w:noProof/>
              </w:rPr>
            </w:pPr>
            <w:r w:rsidRPr="001E3493">
              <w:rPr>
                <w:noProof/>
              </w:rPr>
              <w:drawing>
                <wp:inline distT="0" distB="0" distL="0" distR="0" wp14:anchorId="3AC271D5" wp14:editId="5095C421">
                  <wp:extent cx="1445888" cy="1084416"/>
                  <wp:effectExtent l="0" t="0" r="2540" b="1905"/>
                  <wp:docPr id="739" name="Picture 7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9" name="Picture 739"/>
                          <pic:cNvPicPr/>
                        </pic:nvPicPr>
                        <pic:blipFill>
                          <a:blip r:embed="rId350" cstate="print">
                            <a:extLst>
                              <a:ext uri="{28A0092B-C50C-407E-A947-70E740481C1C}">
                                <a14:useLocalDpi xmlns:a14="http://schemas.microsoft.com/office/drawing/2010/main" val="0"/>
                              </a:ext>
                            </a:extLst>
                          </a:blip>
                          <a:stretch>
                            <a:fillRect/>
                          </a:stretch>
                        </pic:blipFill>
                        <pic:spPr>
                          <a:xfrm>
                            <a:off x="0" y="0"/>
                            <a:ext cx="1445888" cy="1084416"/>
                          </a:xfrm>
                          <a:prstGeom prst="rect">
                            <a:avLst/>
                          </a:prstGeom>
                        </pic:spPr>
                      </pic:pic>
                    </a:graphicData>
                  </a:graphic>
                </wp:inline>
              </w:drawing>
            </w:r>
          </w:p>
          <w:p w14:paraId="33F0A137" w14:textId="77777777" w:rsidR="0023524D" w:rsidRPr="001E3493" w:rsidRDefault="0023524D" w:rsidP="00640107">
            <w:pPr>
              <w:spacing w:line="276" w:lineRule="auto"/>
              <w:rPr>
                <w:noProof/>
              </w:rPr>
            </w:pPr>
            <w:r w:rsidRPr="001E3493">
              <w:rPr>
                <w:noProof/>
              </w:rPr>
              <w:t>Week 12</w:t>
            </w:r>
          </w:p>
        </w:tc>
      </w:tr>
      <w:tr w:rsidR="00E67EB8" w:rsidRPr="001E3493" w14:paraId="52BC19FD" w14:textId="77777777" w:rsidTr="006377DA">
        <w:trPr>
          <w:trHeight w:val="2411"/>
        </w:trPr>
        <w:tc>
          <w:tcPr>
            <w:tcW w:w="895" w:type="dxa"/>
            <w:vMerge w:val="restart"/>
            <w:textDirection w:val="btLr"/>
            <w:vAlign w:val="bottom"/>
          </w:tcPr>
          <w:p w14:paraId="1CFA7CC8" w14:textId="77777777" w:rsidR="0023524D" w:rsidRPr="001E3493" w:rsidRDefault="0023524D" w:rsidP="00423400">
            <w:pPr>
              <w:spacing w:line="240" w:lineRule="auto"/>
              <w:ind w:left="113" w:right="113"/>
              <w:jc w:val="center"/>
              <w:rPr>
                <w:b/>
                <w:bCs/>
              </w:rPr>
            </w:pPr>
            <w:r w:rsidRPr="001E3493">
              <w:rPr>
                <w:b/>
                <w:bCs/>
              </w:rPr>
              <w:t>G24016</w:t>
            </w:r>
          </w:p>
        </w:tc>
        <w:tc>
          <w:tcPr>
            <w:tcW w:w="1630" w:type="dxa"/>
          </w:tcPr>
          <w:p w14:paraId="5091B356" w14:textId="77777777" w:rsidR="0023524D" w:rsidRPr="001E3493" w:rsidRDefault="0023524D" w:rsidP="00640107">
            <w:pPr>
              <w:spacing w:line="276" w:lineRule="auto"/>
              <w:rPr>
                <w:noProof/>
              </w:rPr>
            </w:pPr>
            <w:r w:rsidRPr="001E3493">
              <w:rPr>
                <w:noProof/>
              </w:rPr>
              <w:drawing>
                <wp:inline distT="0" distB="0" distL="0" distR="0" wp14:anchorId="1C921855" wp14:editId="2D124777">
                  <wp:extent cx="1428205" cy="1071154"/>
                  <wp:effectExtent l="0" t="0" r="0" b="0"/>
                  <wp:docPr id="740" name="Picture 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0" name="Picture 740"/>
                          <pic:cNvPicPr/>
                        </pic:nvPicPr>
                        <pic:blipFill>
                          <a:blip r:embed="rId351" cstate="print">
                            <a:extLst>
                              <a:ext uri="{28A0092B-C50C-407E-A947-70E740481C1C}">
                                <a14:useLocalDpi xmlns:a14="http://schemas.microsoft.com/office/drawing/2010/main" val="0"/>
                              </a:ext>
                            </a:extLst>
                          </a:blip>
                          <a:stretch>
                            <a:fillRect/>
                          </a:stretch>
                        </pic:blipFill>
                        <pic:spPr>
                          <a:xfrm>
                            <a:off x="0" y="0"/>
                            <a:ext cx="1434093" cy="1075570"/>
                          </a:xfrm>
                          <a:prstGeom prst="rect">
                            <a:avLst/>
                          </a:prstGeom>
                        </pic:spPr>
                      </pic:pic>
                    </a:graphicData>
                  </a:graphic>
                </wp:inline>
              </w:drawing>
            </w:r>
          </w:p>
          <w:p w14:paraId="0099CA4E" w14:textId="77777777" w:rsidR="0023524D" w:rsidRPr="001E3493" w:rsidRDefault="0023524D" w:rsidP="00640107">
            <w:pPr>
              <w:spacing w:line="276" w:lineRule="auto"/>
              <w:rPr>
                <w:noProof/>
              </w:rPr>
            </w:pPr>
            <w:r w:rsidRPr="001E3493">
              <w:rPr>
                <w:noProof/>
              </w:rPr>
              <w:t>Week 1.1</w:t>
            </w:r>
          </w:p>
        </w:tc>
        <w:tc>
          <w:tcPr>
            <w:tcW w:w="1800" w:type="dxa"/>
            <w:gridSpan w:val="2"/>
          </w:tcPr>
          <w:p w14:paraId="26F2C092" w14:textId="77777777" w:rsidR="0023524D" w:rsidRPr="001E3493" w:rsidRDefault="0023524D" w:rsidP="00640107">
            <w:pPr>
              <w:spacing w:line="276" w:lineRule="auto"/>
              <w:rPr>
                <w:noProof/>
              </w:rPr>
            </w:pPr>
            <w:r w:rsidRPr="001E3493">
              <w:rPr>
                <w:noProof/>
              </w:rPr>
              <w:drawing>
                <wp:inline distT="0" distB="0" distL="0" distR="0" wp14:anchorId="6D733092" wp14:editId="5F5B8628">
                  <wp:extent cx="1427480" cy="1070610"/>
                  <wp:effectExtent l="0" t="0" r="0" b="0"/>
                  <wp:docPr id="741" name="Picture 7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1" name="Picture 741"/>
                          <pic:cNvPicPr/>
                        </pic:nvPicPr>
                        <pic:blipFill>
                          <a:blip r:embed="rId352" cstate="print">
                            <a:extLst>
                              <a:ext uri="{28A0092B-C50C-407E-A947-70E740481C1C}">
                                <a14:useLocalDpi xmlns:a14="http://schemas.microsoft.com/office/drawing/2010/main" val="0"/>
                              </a:ext>
                            </a:extLst>
                          </a:blip>
                          <a:stretch>
                            <a:fillRect/>
                          </a:stretch>
                        </pic:blipFill>
                        <pic:spPr>
                          <a:xfrm>
                            <a:off x="0" y="0"/>
                            <a:ext cx="1431027" cy="1073270"/>
                          </a:xfrm>
                          <a:prstGeom prst="rect">
                            <a:avLst/>
                          </a:prstGeom>
                        </pic:spPr>
                      </pic:pic>
                    </a:graphicData>
                  </a:graphic>
                </wp:inline>
              </w:drawing>
            </w:r>
          </w:p>
          <w:p w14:paraId="49D2574A" w14:textId="77777777" w:rsidR="0023524D" w:rsidRPr="001E3493" w:rsidRDefault="0023524D" w:rsidP="00640107">
            <w:pPr>
              <w:spacing w:line="276" w:lineRule="auto"/>
              <w:rPr>
                <w:noProof/>
              </w:rPr>
            </w:pPr>
            <w:r w:rsidRPr="001E3493">
              <w:rPr>
                <w:noProof/>
              </w:rPr>
              <w:t>Week 1.2</w:t>
            </w:r>
          </w:p>
        </w:tc>
        <w:tc>
          <w:tcPr>
            <w:tcW w:w="1710" w:type="dxa"/>
            <w:gridSpan w:val="2"/>
          </w:tcPr>
          <w:p w14:paraId="256B8458" w14:textId="77777777" w:rsidR="0023524D" w:rsidRPr="001E3493" w:rsidRDefault="0023524D" w:rsidP="00640107">
            <w:pPr>
              <w:spacing w:line="276" w:lineRule="auto"/>
              <w:rPr>
                <w:noProof/>
              </w:rPr>
            </w:pPr>
            <w:r w:rsidRPr="001E3493">
              <w:rPr>
                <w:noProof/>
              </w:rPr>
              <w:drawing>
                <wp:inline distT="0" distB="0" distL="0" distR="0" wp14:anchorId="6D679083" wp14:editId="14565673">
                  <wp:extent cx="1427480" cy="1070610"/>
                  <wp:effectExtent l="0" t="0" r="0" b="0"/>
                  <wp:docPr id="742" name="Picture 7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2" name="Picture 742"/>
                          <pic:cNvPicPr/>
                        </pic:nvPicPr>
                        <pic:blipFill>
                          <a:blip r:embed="rId353" cstate="print">
                            <a:extLst>
                              <a:ext uri="{28A0092B-C50C-407E-A947-70E740481C1C}">
                                <a14:useLocalDpi xmlns:a14="http://schemas.microsoft.com/office/drawing/2010/main" val="0"/>
                              </a:ext>
                            </a:extLst>
                          </a:blip>
                          <a:stretch>
                            <a:fillRect/>
                          </a:stretch>
                        </pic:blipFill>
                        <pic:spPr>
                          <a:xfrm>
                            <a:off x="0" y="0"/>
                            <a:ext cx="1433585" cy="1075189"/>
                          </a:xfrm>
                          <a:prstGeom prst="rect">
                            <a:avLst/>
                          </a:prstGeom>
                        </pic:spPr>
                      </pic:pic>
                    </a:graphicData>
                  </a:graphic>
                </wp:inline>
              </w:drawing>
            </w:r>
          </w:p>
          <w:p w14:paraId="28C0E6A8" w14:textId="77777777" w:rsidR="0023524D" w:rsidRPr="001E3493" w:rsidRDefault="0023524D" w:rsidP="00640107">
            <w:pPr>
              <w:spacing w:line="276" w:lineRule="auto"/>
              <w:rPr>
                <w:noProof/>
              </w:rPr>
            </w:pPr>
            <w:r w:rsidRPr="001E3493">
              <w:rPr>
                <w:noProof/>
              </w:rPr>
              <w:t>Week 2.1</w:t>
            </w:r>
          </w:p>
        </w:tc>
        <w:tc>
          <w:tcPr>
            <w:tcW w:w="2060" w:type="dxa"/>
          </w:tcPr>
          <w:p w14:paraId="0B5D87D6" w14:textId="77777777" w:rsidR="0023524D" w:rsidRPr="001E3493" w:rsidRDefault="0023524D" w:rsidP="00640107">
            <w:pPr>
              <w:spacing w:line="276" w:lineRule="auto"/>
              <w:rPr>
                <w:noProof/>
              </w:rPr>
            </w:pPr>
            <w:r w:rsidRPr="001E3493">
              <w:rPr>
                <w:noProof/>
              </w:rPr>
              <w:drawing>
                <wp:inline distT="0" distB="0" distL="0" distR="0" wp14:anchorId="14E0004C" wp14:editId="37FC45CF">
                  <wp:extent cx="1427480" cy="1070610"/>
                  <wp:effectExtent l="0" t="0" r="0" b="0"/>
                  <wp:docPr id="743" name="Picture 7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3" name="Picture 743"/>
                          <pic:cNvPicPr/>
                        </pic:nvPicPr>
                        <pic:blipFill>
                          <a:blip r:embed="rId354" cstate="print">
                            <a:extLst>
                              <a:ext uri="{28A0092B-C50C-407E-A947-70E740481C1C}">
                                <a14:useLocalDpi xmlns:a14="http://schemas.microsoft.com/office/drawing/2010/main" val="0"/>
                              </a:ext>
                            </a:extLst>
                          </a:blip>
                          <a:stretch>
                            <a:fillRect/>
                          </a:stretch>
                        </pic:blipFill>
                        <pic:spPr>
                          <a:xfrm>
                            <a:off x="0" y="0"/>
                            <a:ext cx="1433896" cy="1075422"/>
                          </a:xfrm>
                          <a:prstGeom prst="rect">
                            <a:avLst/>
                          </a:prstGeom>
                        </pic:spPr>
                      </pic:pic>
                    </a:graphicData>
                  </a:graphic>
                </wp:inline>
              </w:drawing>
            </w:r>
          </w:p>
          <w:p w14:paraId="1E30D730" w14:textId="77777777" w:rsidR="0023524D" w:rsidRPr="001E3493" w:rsidRDefault="0023524D" w:rsidP="00640107">
            <w:pPr>
              <w:spacing w:line="276" w:lineRule="auto"/>
              <w:rPr>
                <w:noProof/>
              </w:rPr>
            </w:pPr>
            <w:r w:rsidRPr="001E3493">
              <w:rPr>
                <w:noProof/>
              </w:rPr>
              <w:t>Week 2.2</w:t>
            </w:r>
          </w:p>
        </w:tc>
      </w:tr>
      <w:tr w:rsidR="00E67EB8" w:rsidRPr="001E3493" w14:paraId="7B727741" w14:textId="77777777" w:rsidTr="006377DA">
        <w:trPr>
          <w:trHeight w:val="2888"/>
        </w:trPr>
        <w:tc>
          <w:tcPr>
            <w:tcW w:w="895" w:type="dxa"/>
            <w:vMerge/>
            <w:textDirection w:val="btLr"/>
            <w:vAlign w:val="bottom"/>
          </w:tcPr>
          <w:p w14:paraId="153DD8AD" w14:textId="77777777" w:rsidR="0023524D" w:rsidRPr="001E3493" w:rsidRDefault="0023524D" w:rsidP="00423400">
            <w:pPr>
              <w:spacing w:line="240" w:lineRule="auto"/>
              <w:ind w:left="113" w:right="113"/>
              <w:jc w:val="center"/>
              <w:rPr>
                <w:b/>
                <w:bCs/>
              </w:rPr>
            </w:pPr>
          </w:p>
        </w:tc>
        <w:tc>
          <w:tcPr>
            <w:tcW w:w="2260" w:type="dxa"/>
            <w:gridSpan w:val="2"/>
          </w:tcPr>
          <w:p w14:paraId="00AE2F8E" w14:textId="77777777" w:rsidR="0023524D" w:rsidRPr="001E3493" w:rsidRDefault="0023524D" w:rsidP="00640107">
            <w:pPr>
              <w:spacing w:line="276" w:lineRule="auto"/>
              <w:rPr>
                <w:noProof/>
              </w:rPr>
            </w:pPr>
            <w:r w:rsidRPr="001E3493">
              <w:rPr>
                <w:noProof/>
              </w:rPr>
              <w:drawing>
                <wp:inline distT="0" distB="0" distL="0" distR="0" wp14:anchorId="4948A21B" wp14:editId="18DC8D69">
                  <wp:extent cx="1555327" cy="1166495"/>
                  <wp:effectExtent l="0" t="0" r="0" b="1905"/>
                  <wp:docPr id="744" name="Picture 7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4" name="Picture 744"/>
                          <pic:cNvPicPr/>
                        </pic:nvPicPr>
                        <pic:blipFill>
                          <a:blip r:embed="rId355" cstate="print">
                            <a:extLst>
                              <a:ext uri="{28A0092B-C50C-407E-A947-70E740481C1C}">
                                <a14:useLocalDpi xmlns:a14="http://schemas.microsoft.com/office/drawing/2010/main" val="0"/>
                              </a:ext>
                            </a:extLst>
                          </a:blip>
                          <a:stretch>
                            <a:fillRect/>
                          </a:stretch>
                        </pic:blipFill>
                        <pic:spPr>
                          <a:xfrm>
                            <a:off x="0" y="0"/>
                            <a:ext cx="1556843" cy="1167632"/>
                          </a:xfrm>
                          <a:prstGeom prst="rect">
                            <a:avLst/>
                          </a:prstGeom>
                        </pic:spPr>
                      </pic:pic>
                    </a:graphicData>
                  </a:graphic>
                </wp:inline>
              </w:drawing>
            </w:r>
          </w:p>
          <w:p w14:paraId="356311BC" w14:textId="77777777" w:rsidR="0023524D" w:rsidRPr="001E3493" w:rsidRDefault="0023524D" w:rsidP="00640107">
            <w:pPr>
              <w:spacing w:line="276" w:lineRule="auto"/>
              <w:rPr>
                <w:noProof/>
              </w:rPr>
            </w:pPr>
            <w:r w:rsidRPr="001E3493">
              <w:rPr>
                <w:noProof/>
              </w:rPr>
              <w:t>Week 3</w:t>
            </w:r>
          </w:p>
        </w:tc>
        <w:tc>
          <w:tcPr>
            <w:tcW w:w="2430" w:type="dxa"/>
            <w:gridSpan w:val="2"/>
          </w:tcPr>
          <w:p w14:paraId="34AC2726" w14:textId="77777777" w:rsidR="0023524D" w:rsidRPr="001E3493" w:rsidRDefault="0023524D" w:rsidP="00640107">
            <w:pPr>
              <w:spacing w:line="276" w:lineRule="auto"/>
              <w:rPr>
                <w:noProof/>
              </w:rPr>
            </w:pPr>
            <w:r w:rsidRPr="001E3493">
              <w:rPr>
                <w:noProof/>
              </w:rPr>
              <w:drawing>
                <wp:inline distT="0" distB="0" distL="0" distR="0" wp14:anchorId="78F0E018" wp14:editId="4842AE34">
                  <wp:extent cx="1555327" cy="1166495"/>
                  <wp:effectExtent l="0" t="0" r="0" b="1905"/>
                  <wp:docPr id="745" name="Picture 7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5" name="Picture 745"/>
                          <pic:cNvPicPr/>
                        </pic:nvPicPr>
                        <pic:blipFill>
                          <a:blip r:embed="rId356" cstate="print">
                            <a:extLst>
                              <a:ext uri="{28A0092B-C50C-407E-A947-70E740481C1C}">
                                <a14:useLocalDpi xmlns:a14="http://schemas.microsoft.com/office/drawing/2010/main" val="0"/>
                              </a:ext>
                            </a:extLst>
                          </a:blip>
                          <a:stretch>
                            <a:fillRect/>
                          </a:stretch>
                        </pic:blipFill>
                        <pic:spPr>
                          <a:xfrm>
                            <a:off x="0" y="0"/>
                            <a:ext cx="1558589" cy="1168942"/>
                          </a:xfrm>
                          <a:prstGeom prst="rect">
                            <a:avLst/>
                          </a:prstGeom>
                        </pic:spPr>
                      </pic:pic>
                    </a:graphicData>
                  </a:graphic>
                </wp:inline>
              </w:drawing>
            </w:r>
          </w:p>
          <w:p w14:paraId="4B66B78B" w14:textId="77777777" w:rsidR="0023524D" w:rsidRPr="001E3493" w:rsidRDefault="0023524D" w:rsidP="00640107">
            <w:pPr>
              <w:spacing w:line="276" w:lineRule="auto"/>
              <w:rPr>
                <w:noProof/>
              </w:rPr>
            </w:pPr>
            <w:r w:rsidRPr="001E3493">
              <w:rPr>
                <w:noProof/>
              </w:rPr>
              <w:t>Week 4</w:t>
            </w:r>
          </w:p>
        </w:tc>
        <w:tc>
          <w:tcPr>
            <w:tcW w:w="2510" w:type="dxa"/>
            <w:gridSpan w:val="2"/>
          </w:tcPr>
          <w:p w14:paraId="3E9C2810" w14:textId="77777777" w:rsidR="0023524D" w:rsidRPr="001E3493" w:rsidRDefault="0023524D" w:rsidP="00640107">
            <w:pPr>
              <w:spacing w:line="276" w:lineRule="auto"/>
              <w:rPr>
                <w:noProof/>
              </w:rPr>
            </w:pPr>
            <w:r w:rsidRPr="001E3493">
              <w:rPr>
                <w:noProof/>
              </w:rPr>
              <w:drawing>
                <wp:inline distT="0" distB="0" distL="0" distR="0" wp14:anchorId="5294CF68" wp14:editId="3B0DC211">
                  <wp:extent cx="1555933" cy="1166949"/>
                  <wp:effectExtent l="0" t="0" r="0" b="1905"/>
                  <wp:docPr id="746" name="Picture 7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6" name="Picture 746"/>
                          <pic:cNvPicPr/>
                        </pic:nvPicPr>
                        <pic:blipFill>
                          <a:blip r:embed="rId357" cstate="print">
                            <a:extLst>
                              <a:ext uri="{28A0092B-C50C-407E-A947-70E740481C1C}">
                                <a14:useLocalDpi xmlns:a14="http://schemas.microsoft.com/office/drawing/2010/main" val="0"/>
                              </a:ext>
                            </a:extLst>
                          </a:blip>
                          <a:stretch>
                            <a:fillRect/>
                          </a:stretch>
                        </pic:blipFill>
                        <pic:spPr>
                          <a:xfrm>
                            <a:off x="0" y="0"/>
                            <a:ext cx="1565462" cy="1174096"/>
                          </a:xfrm>
                          <a:prstGeom prst="rect">
                            <a:avLst/>
                          </a:prstGeom>
                        </pic:spPr>
                      </pic:pic>
                    </a:graphicData>
                  </a:graphic>
                </wp:inline>
              </w:drawing>
            </w:r>
          </w:p>
          <w:p w14:paraId="07B9BC1E" w14:textId="77777777" w:rsidR="0023524D" w:rsidRPr="001E3493" w:rsidRDefault="0023524D" w:rsidP="00640107">
            <w:pPr>
              <w:spacing w:line="276" w:lineRule="auto"/>
              <w:rPr>
                <w:noProof/>
              </w:rPr>
            </w:pPr>
            <w:r w:rsidRPr="001E3493">
              <w:rPr>
                <w:noProof/>
              </w:rPr>
              <w:t>Week 6</w:t>
            </w:r>
          </w:p>
        </w:tc>
      </w:tr>
    </w:tbl>
    <w:p w14:paraId="0BD246EB" w14:textId="77777777" w:rsidR="00363632" w:rsidRDefault="00363632"/>
    <w:p w14:paraId="5671C184" w14:textId="77777777" w:rsidR="00363632" w:rsidRDefault="00363632"/>
    <w:p w14:paraId="26747209" w14:textId="77777777" w:rsidR="00363632" w:rsidRDefault="00363632"/>
    <w:p w14:paraId="3D5E26A7" w14:textId="22252283" w:rsidR="00363632" w:rsidRDefault="00363632">
      <w:r>
        <w:lastRenderedPageBreak/>
        <w:t>Table 35 Continued</w:t>
      </w:r>
    </w:p>
    <w:tbl>
      <w:tblPr>
        <w:tblStyle w:val="TableGrid"/>
        <w:tblpPr w:leftFromText="180" w:rightFromText="180" w:vertAnchor="text" w:tblpX="260" w:tblpY="1"/>
        <w:tblOverlap w:val="never"/>
        <w:tblW w:w="8095" w:type="dxa"/>
        <w:tblLayout w:type="fixed"/>
        <w:tblLook w:val="04A0" w:firstRow="1" w:lastRow="0" w:firstColumn="1" w:lastColumn="0" w:noHBand="0" w:noVBand="1"/>
      </w:tblPr>
      <w:tblGrid>
        <w:gridCol w:w="895"/>
        <w:gridCol w:w="1630"/>
        <w:gridCol w:w="630"/>
        <w:gridCol w:w="1170"/>
        <w:gridCol w:w="1260"/>
        <w:gridCol w:w="450"/>
        <w:gridCol w:w="2060"/>
      </w:tblGrid>
      <w:tr w:rsidR="00E67EB8" w:rsidRPr="001E3493" w14:paraId="625564F5" w14:textId="77777777" w:rsidTr="006377DA">
        <w:trPr>
          <w:trHeight w:val="800"/>
        </w:trPr>
        <w:tc>
          <w:tcPr>
            <w:tcW w:w="895" w:type="dxa"/>
            <w:textDirection w:val="btLr"/>
            <w:vAlign w:val="bottom"/>
          </w:tcPr>
          <w:p w14:paraId="7155E6D5" w14:textId="77777777" w:rsidR="0023524D" w:rsidRPr="001E3493" w:rsidRDefault="0023524D" w:rsidP="00423400">
            <w:pPr>
              <w:spacing w:line="240" w:lineRule="auto"/>
            </w:pPr>
          </w:p>
        </w:tc>
        <w:tc>
          <w:tcPr>
            <w:tcW w:w="2260" w:type="dxa"/>
            <w:gridSpan w:val="2"/>
          </w:tcPr>
          <w:p w14:paraId="07855AB7" w14:textId="77777777" w:rsidR="0023524D" w:rsidRPr="001E3493" w:rsidRDefault="0023524D" w:rsidP="00640107">
            <w:pPr>
              <w:spacing w:line="276" w:lineRule="auto"/>
              <w:rPr>
                <w:noProof/>
              </w:rPr>
            </w:pPr>
            <w:r w:rsidRPr="001E3493">
              <w:rPr>
                <w:noProof/>
              </w:rPr>
              <w:drawing>
                <wp:inline distT="0" distB="0" distL="0" distR="0" wp14:anchorId="5348CC2A" wp14:editId="2ACD406D">
                  <wp:extent cx="1441449" cy="1081087"/>
                  <wp:effectExtent l="0" t="0" r="6985" b="5080"/>
                  <wp:docPr id="747" name="Picture 7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7" name="Picture 747"/>
                          <pic:cNvPicPr/>
                        </pic:nvPicPr>
                        <pic:blipFill>
                          <a:blip r:embed="rId358" cstate="print">
                            <a:extLst>
                              <a:ext uri="{28A0092B-C50C-407E-A947-70E740481C1C}">
                                <a14:useLocalDpi xmlns:a14="http://schemas.microsoft.com/office/drawing/2010/main" val="0"/>
                              </a:ext>
                            </a:extLst>
                          </a:blip>
                          <a:stretch>
                            <a:fillRect/>
                          </a:stretch>
                        </pic:blipFill>
                        <pic:spPr>
                          <a:xfrm>
                            <a:off x="0" y="0"/>
                            <a:ext cx="1441449" cy="1081087"/>
                          </a:xfrm>
                          <a:prstGeom prst="rect">
                            <a:avLst/>
                          </a:prstGeom>
                        </pic:spPr>
                      </pic:pic>
                    </a:graphicData>
                  </a:graphic>
                </wp:inline>
              </w:drawing>
            </w:r>
          </w:p>
          <w:p w14:paraId="21F5D029" w14:textId="77777777" w:rsidR="0023524D" w:rsidRPr="001E3493" w:rsidRDefault="0023524D" w:rsidP="00640107">
            <w:pPr>
              <w:spacing w:line="276" w:lineRule="auto"/>
              <w:rPr>
                <w:noProof/>
              </w:rPr>
            </w:pPr>
            <w:r w:rsidRPr="001E3493">
              <w:rPr>
                <w:noProof/>
              </w:rPr>
              <w:t>Week 8</w:t>
            </w:r>
          </w:p>
        </w:tc>
        <w:tc>
          <w:tcPr>
            <w:tcW w:w="2430" w:type="dxa"/>
            <w:gridSpan w:val="2"/>
          </w:tcPr>
          <w:p w14:paraId="6E3F78C7" w14:textId="77777777" w:rsidR="0023524D" w:rsidRPr="001E3493" w:rsidRDefault="0023524D" w:rsidP="00640107">
            <w:pPr>
              <w:spacing w:line="276" w:lineRule="auto"/>
              <w:rPr>
                <w:noProof/>
              </w:rPr>
            </w:pPr>
            <w:r w:rsidRPr="001E3493">
              <w:rPr>
                <w:noProof/>
              </w:rPr>
              <w:drawing>
                <wp:inline distT="0" distB="0" distL="0" distR="0" wp14:anchorId="1F2D4EEC" wp14:editId="2839657D">
                  <wp:extent cx="1446486" cy="1084865"/>
                  <wp:effectExtent l="0" t="0" r="1905" b="1270"/>
                  <wp:docPr id="748" name="Picture 7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8" name="Picture 748"/>
                          <pic:cNvPicPr/>
                        </pic:nvPicPr>
                        <pic:blipFill>
                          <a:blip r:embed="rId359" cstate="print">
                            <a:extLst>
                              <a:ext uri="{28A0092B-C50C-407E-A947-70E740481C1C}">
                                <a14:useLocalDpi xmlns:a14="http://schemas.microsoft.com/office/drawing/2010/main" val="0"/>
                              </a:ext>
                            </a:extLst>
                          </a:blip>
                          <a:stretch>
                            <a:fillRect/>
                          </a:stretch>
                        </pic:blipFill>
                        <pic:spPr>
                          <a:xfrm>
                            <a:off x="0" y="0"/>
                            <a:ext cx="1446486" cy="1084865"/>
                          </a:xfrm>
                          <a:prstGeom prst="rect">
                            <a:avLst/>
                          </a:prstGeom>
                        </pic:spPr>
                      </pic:pic>
                    </a:graphicData>
                  </a:graphic>
                </wp:inline>
              </w:drawing>
            </w:r>
          </w:p>
          <w:p w14:paraId="140959DD" w14:textId="77777777" w:rsidR="0023524D" w:rsidRPr="001E3493" w:rsidRDefault="0023524D" w:rsidP="00640107">
            <w:pPr>
              <w:spacing w:line="276" w:lineRule="auto"/>
              <w:rPr>
                <w:noProof/>
              </w:rPr>
            </w:pPr>
            <w:r w:rsidRPr="001E3493">
              <w:rPr>
                <w:noProof/>
              </w:rPr>
              <w:t>Week 10</w:t>
            </w:r>
          </w:p>
        </w:tc>
        <w:tc>
          <w:tcPr>
            <w:tcW w:w="2510" w:type="dxa"/>
            <w:gridSpan w:val="2"/>
          </w:tcPr>
          <w:p w14:paraId="45C93898" w14:textId="77777777" w:rsidR="0023524D" w:rsidRPr="001E3493" w:rsidRDefault="0023524D" w:rsidP="00640107">
            <w:pPr>
              <w:spacing w:line="276" w:lineRule="auto"/>
              <w:rPr>
                <w:noProof/>
              </w:rPr>
            </w:pPr>
            <w:r w:rsidRPr="001E3493">
              <w:rPr>
                <w:noProof/>
              </w:rPr>
              <w:drawing>
                <wp:inline distT="0" distB="0" distL="0" distR="0" wp14:anchorId="3CF73744" wp14:editId="730FF0C9">
                  <wp:extent cx="1448316" cy="1086237"/>
                  <wp:effectExtent l="0" t="0" r="0" b="0"/>
                  <wp:docPr id="749" name="Picture 7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9" name="Picture 749"/>
                          <pic:cNvPicPr/>
                        </pic:nvPicPr>
                        <pic:blipFill>
                          <a:blip r:embed="rId360" cstate="print">
                            <a:extLst>
                              <a:ext uri="{28A0092B-C50C-407E-A947-70E740481C1C}">
                                <a14:useLocalDpi xmlns:a14="http://schemas.microsoft.com/office/drawing/2010/main" val="0"/>
                              </a:ext>
                            </a:extLst>
                          </a:blip>
                          <a:stretch>
                            <a:fillRect/>
                          </a:stretch>
                        </pic:blipFill>
                        <pic:spPr>
                          <a:xfrm>
                            <a:off x="0" y="0"/>
                            <a:ext cx="1448316" cy="1086237"/>
                          </a:xfrm>
                          <a:prstGeom prst="rect">
                            <a:avLst/>
                          </a:prstGeom>
                        </pic:spPr>
                      </pic:pic>
                    </a:graphicData>
                  </a:graphic>
                </wp:inline>
              </w:drawing>
            </w:r>
          </w:p>
          <w:p w14:paraId="538CF9BB" w14:textId="77777777" w:rsidR="0023524D" w:rsidRPr="001E3493" w:rsidRDefault="0023524D" w:rsidP="00640107">
            <w:pPr>
              <w:spacing w:line="276" w:lineRule="auto"/>
              <w:rPr>
                <w:noProof/>
              </w:rPr>
            </w:pPr>
            <w:r w:rsidRPr="001E3493">
              <w:rPr>
                <w:noProof/>
              </w:rPr>
              <w:t>Week 12</w:t>
            </w:r>
          </w:p>
        </w:tc>
      </w:tr>
      <w:tr w:rsidR="00E67EB8" w:rsidRPr="001E3493" w14:paraId="1522748A" w14:textId="77777777" w:rsidTr="006377DA">
        <w:trPr>
          <w:trHeight w:val="2240"/>
        </w:trPr>
        <w:tc>
          <w:tcPr>
            <w:tcW w:w="895" w:type="dxa"/>
            <w:vMerge w:val="restart"/>
            <w:textDirection w:val="btLr"/>
            <w:vAlign w:val="bottom"/>
          </w:tcPr>
          <w:p w14:paraId="010EE5AC" w14:textId="77777777" w:rsidR="0023524D" w:rsidRPr="001E3493" w:rsidRDefault="0023524D" w:rsidP="00423400">
            <w:pPr>
              <w:spacing w:line="240" w:lineRule="auto"/>
              <w:jc w:val="center"/>
              <w:rPr>
                <w:b/>
                <w:bCs/>
              </w:rPr>
            </w:pPr>
            <w:r w:rsidRPr="001E3493">
              <w:rPr>
                <w:b/>
                <w:bCs/>
              </w:rPr>
              <w:t>G24017</w:t>
            </w:r>
          </w:p>
        </w:tc>
        <w:tc>
          <w:tcPr>
            <w:tcW w:w="1630" w:type="dxa"/>
          </w:tcPr>
          <w:p w14:paraId="338DA2B8" w14:textId="77777777" w:rsidR="0023524D" w:rsidRPr="001E3493" w:rsidRDefault="0023524D" w:rsidP="00640107">
            <w:pPr>
              <w:spacing w:line="276" w:lineRule="auto"/>
              <w:rPr>
                <w:noProof/>
              </w:rPr>
            </w:pPr>
            <w:r w:rsidRPr="001E3493">
              <w:rPr>
                <w:noProof/>
              </w:rPr>
              <w:drawing>
                <wp:inline distT="0" distB="0" distL="0" distR="0" wp14:anchorId="45953AFE" wp14:editId="0904F260">
                  <wp:extent cx="1450025" cy="1082897"/>
                  <wp:effectExtent l="0" t="0" r="0" b="3175"/>
                  <wp:docPr id="750" name="Picture 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0" name="Picture 750"/>
                          <pic:cNvPicPr/>
                        </pic:nvPicPr>
                        <pic:blipFill>
                          <a:blip r:embed="rId361" cstate="print">
                            <a:extLst>
                              <a:ext uri="{28A0092B-C50C-407E-A947-70E740481C1C}">
                                <a14:useLocalDpi xmlns:a14="http://schemas.microsoft.com/office/drawing/2010/main" val="0"/>
                              </a:ext>
                            </a:extLst>
                          </a:blip>
                          <a:srcRect t="212" b="212"/>
                          <a:stretch>
                            <a:fillRect/>
                          </a:stretch>
                        </pic:blipFill>
                        <pic:spPr>
                          <a:xfrm>
                            <a:off x="0" y="0"/>
                            <a:ext cx="1450025" cy="1082897"/>
                          </a:xfrm>
                          <a:prstGeom prst="rect">
                            <a:avLst/>
                          </a:prstGeom>
                        </pic:spPr>
                      </pic:pic>
                    </a:graphicData>
                  </a:graphic>
                </wp:inline>
              </w:drawing>
            </w:r>
          </w:p>
          <w:p w14:paraId="5BA83F44" w14:textId="77777777" w:rsidR="0023524D" w:rsidRPr="001E3493" w:rsidRDefault="0023524D" w:rsidP="00640107">
            <w:pPr>
              <w:spacing w:line="276" w:lineRule="auto"/>
              <w:rPr>
                <w:noProof/>
              </w:rPr>
            </w:pPr>
            <w:r w:rsidRPr="001E3493">
              <w:rPr>
                <w:noProof/>
              </w:rPr>
              <w:t>Week 1.1</w:t>
            </w:r>
          </w:p>
        </w:tc>
        <w:tc>
          <w:tcPr>
            <w:tcW w:w="1800" w:type="dxa"/>
            <w:gridSpan w:val="2"/>
          </w:tcPr>
          <w:p w14:paraId="608FF18D" w14:textId="77777777" w:rsidR="0023524D" w:rsidRPr="001E3493" w:rsidRDefault="0023524D" w:rsidP="00640107">
            <w:pPr>
              <w:spacing w:line="276" w:lineRule="auto"/>
              <w:rPr>
                <w:noProof/>
              </w:rPr>
            </w:pPr>
            <w:r w:rsidRPr="001E3493">
              <w:rPr>
                <w:noProof/>
              </w:rPr>
              <w:drawing>
                <wp:inline distT="0" distB="0" distL="0" distR="0" wp14:anchorId="1DD30706" wp14:editId="3571791D">
                  <wp:extent cx="1443568" cy="1082675"/>
                  <wp:effectExtent l="0" t="0" r="4445" b="0"/>
                  <wp:docPr id="751" name="Picture 7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1" name="Picture 751"/>
                          <pic:cNvPicPr/>
                        </pic:nvPicPr>
                        <pic:blipFill>
                          <a:blip r:embed="rId362" cstate="print">
                            <a:extLst>
                              <a:ext uri="{28A0092B-C50C-407E-A947-70E740481C1C}">
                                <a14:useLocalDpi xmlns:a14="http://schemas.microsoft.com/office/drawing/2010/main" val="0"/>
                              </a:ext>
                            </a:extLst>
                          </a:blip>
                          <a:stretch>
                            <a:fillRect/>
                          </a:stretch>
                        </pic:blipFill>
                        <pic:spPr>
                          <a:xfrm>
                            <a:off x="0" y="0"/>
                            <a:ext cx="1446711" cy="1085033"/>
                          </a:xfrm>
                          <a:prstGeom prst="rect">
                            <a:avLst/>
                          </a:prstGeom>
                        </pic:spPr>
                      </pic:pic>
                    </a:graphicData>
                  </a:graphic>
                </wp:inline>
              </w:drawing>
            </w:r>
          </w:p>
          <w:p w14:paraId="0D32884A" w14:textId="77777777" w:rsidR="0023524D" w:rsidRPr="001E3493" w:rsidRDefault="0023524D" w:rsidP="00640107">
            <w:pPr>
              <w:spacing w:line="276" w:lineRule="auto"/>
              <w:rPr>
                <w:noProof/>
              </w:rPr>
            </w:pPr>
            <w:r w:rsidRPr="001E3493">
              <w:rPr>
                <w:noProof/>
              </w:rPr>
              <w:t>Week 1.2</w:t>
            </w:r>
          </w:p>
        </w:tc>
        <w:tc>
          <w:tcPr>
            <w:tcW w:w="1710" w:type="dxa"/>
            <w:gridSpan w:val="2"/>
          </w:tcPr>
          <w:p w14:paraId="66A33F18" w14:textId="77777777" w:rsidR="0023524D" w:rsidRPr="001E3493" w:rsidRDefault="0023524D" w:rsidP="00640107">
            <w:pPr>
              <w:spacing w:line="276" w:lineRule="auto"/>
              <w:rPr>
                <w:noProof/>
              </w:rPr>
            </w:pPr>
            <w:r w:rsidRPr="001E3493">
              <w:rPr>
                <w:noProof/>
              </w:rPr>
              <w:drawing>
                <wp:inline distT="0" distB="0" distL="0" distR="0" wp14:anchorId="636315CE" wp14:editId="0E2FE916">
                  <wp:extent cx="1443568" cy="1082675"/>
                  <wp:effectExtent l="0" t="0" r="4445" b="0"/>
                  <wp:docPr id="752" name="Picture 7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2" name="Picture 752"/>
                          <pic:cNvPicPr/>
                        </pic:nvPicPr>
                        <pic:blipFill>
                          <a:blip r:embed="rId363" cstate="print">
                            <a:extLst>
                              <a:ext uri="{28A0092B-C50C-407E-A947-70E740481C1C}">
                                <a14:useLocalDpi xmlns:a14="http://schemas.microsoft.com/office/drawing/2010/main" val="0"/>
                              </a:ext>
                            </a:extLst>
                          </a:blip>
                          <a:stretch>
                            <a:fillRect/>
                          </a:stretch>
                        </pic:blipFill>
                        <pic:spPr>
                          <a:xfrm>
                            <a:off x="0" y="0"/>
                            <a:ext cx="1448065" cy="1086047"/>
                          </a:xfrm>
                          <a:prstGeom prst="rect">
                            <a:avLst/>
                          </a:prstGeom>
                        </pic:spPr>
                      </pic:pic>
                    </a:graphicData>
                  </a:graphic>
                </wp:inline>
              </w:drawing>
            </w:r>
          </w:p>
          <w:p w14:paraId="1FB86F1C" w14:textId="77777777" w:rsidR="0023524D" w:rsidRPr="001E3493" w:rsidRDefault="0023524D" w:rsidP="00640107">
            <w:pPr>
              <w:spacing w:line="276" w:lineRule="auto"/>
              <w:rPr>
                <w:noProof/>
              </w:rPr>
            </w:pPr>
            <w:r w:rsidRPr="001E3493">
              <w:rPr>
                <w:noProof/>
              </w:rPr>
              <w:t>Week 2.1</w:t>
            </w:r>
          </w:p>
        </w:tc>
        <w:tc>
          <w:tcPr>
            <w:tcW w:w="2060" w:type="dxa"/>
          </w:tcPr>
          <w:p w14:paraId="018B5486" w14:textId="77777777" w:rsidR="0023524D" w:rsidRPr="001E3493" w:rsidRDefault="0023524D" w:rsidP="00640107">
            <w:pPr>
              <w:spacing w:line="276" w:lineRule="auto"/>
              <w:rPr>
                <w:noProof/>
              </w:rPr>
            </w:pPr>
            <w:r w:rsidRPr="001E3493">
              <w:rPr>
                <w:noProof/>
              </w:rPr>
              <w:drawing>
                <wp:inline distT="0" distB="0" distL="0" distR="0" wp14:anchorId="54E6AE04" wp14:editId="190A50CE">
                  <wp:extent cx="1443567" cy="1082675"/>
                  <wp:effectExtent l="0" t="0" r="4445" b="0"/>
                  <wp:docPr id="753" name="Picture 7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3" name="Picture 753"/>
                          <pic:cNvPicPr/>
                        </pic:nvPicPr>
                        <pic:blipFill>
                          <a:blip r:embed="rId364" cstate="print">
                            <a:extLst>
                              <a:ext uri="{28A0092B-C50C-407E-A947-70E740481C1C}">
                                <a14:useLocalDpi xmlns:a14="http://schemas.microsoft.com/office/drawing/2010/main" val="0"/>
                              </a:ext>
                            </a:extLst>
                          </a:blip>
                          <a:stretch>
                            <a:fillRect/>
                          </a:stretch>
                        </pic:blipFill>
                        <pic:spPr>
                          <a:xfrm>
                            <a:off x="0" y="0"/>
                            <a:ext cx="1449613" cy="1087209"/>
                          </a:xfrm>
                          <a:prstGeom prst="rect">
                            <a:avLst/>
                          </a:prstGeom>
                        </pic:spPr>
                      </pic:pic>
                    </a:graphicData>
                  </a:graphic>
                </wp:inline>
              </w:drawing>
            </w:r>
          </w:p>
          <w:p w14:paraId="593659DE" w14:textId="77777777" w:rsidR="0023524D" w:rsidRPr="001E3493" w:rsidRDefault="0023524D" w:rsidP="00640107">
            <w:pPr>
              <w:spacing w:line="276" w:lineRule="auto"/>
              <w:rPr>
                <w:noProof/>
              </w:rPr>
            </w:pPr>
            <w:r w:rsidRPr="001E3493">
              <w:rPr>
                <w:noProof/>
              </w:rPr>
              <w:t>Week 2.2</w:t>
            </w:r>
          </w:p>
        </w:tc>
      </w:tr>
      <w:tr w:rsidR="00E67EB8" w:rsidRPr="001E3493" w14:paraId="3992F6B1" w14:textId="77777777" w:rsidTr="006377DA">
        <w:trPr>
          <w:trHeight w:val="2582"/>
        </w:trPr>
        <w:tc>
          <w:tcPr>
            <w:tcW w:w="895" w:type="dxa"/>
            <w:vMerge/>
            <w:textDirection w:val="btLr"/>
            <w:vAlign w:val="bottom"/>
          </w:tcPr>
          <w:p w14:paraId="65DD9DBC" w14:textId="77777777" w:rsidR="0023524D" w:rsidRPr="001E3493" w:rsidRDefault="0023524D" w:rsidP="00423400">
            <w:pPr>
              <w:spacing w:line="240" w:lineRule="auto"/>
              <w:jc w:val="center"/>
              <w:rPr>
                <w:b/>
                <w:bCs/>
              </w:rPr>
            </w:pPr>
          </w:p>
        </w:tc>
        <w:tc>
          <w:tcPr>
            <w:tcW w:w="2260" w:type="dxa"/>
            <w:gridSpan w:val="2"/>
          </w:tcPr>
          <w:p w14:paraId="01F919B4" w14:textId="77777777" w:rsidR="0023524D" w:rsidRPr="001E3493" w:rsidRDefault="0023524D" w:rsidP="00423400">
            <w:pPr>
              <w:spacing w:line="240" w:lineRule="auto"/>
              <w:rPr>
                <w:noProof/>
              </w:rPr>
            </w:pPr>
            <w:r w:rsidRPr="001E3493">
              <w:rPr>
                <w:noProof/>
              </w:rPr>
              <w:drawing>
                <wp:inline distT="0" distB="0" distL="0" distR="0" wp14:anchorId="36AFFEC8" wp14:editId="18CE18F3">
                  <wp:extent cx="1441450" cy="1081087"/>
                  <wp:effectExtent l="0" t="0" r="6350" b="5080"/>
                  <wp:docPr id="754" name="Picture 7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4" name="Picture 754"/>
                          <pic:cNvPicPr/>
                        </pic:nvPicPr>
                        <pic:blipFill>
                          <a:blip r:embed="rId365" cstate="print">
                            <a:extLst>
                              <a:ext uri="{28A0092B-C50C-407E-A947-70E740481C1C}">
                                <a14:useLocalDpi xmlns:a14="http://schemas.microsoft.com/office/drawing/2010/main" val="0"/>
                              </a:ext>
                            </a:extLst>
                          </a:blip>
                          <a:stretch>
                            <a:fillRect/>
                          </a:stretch>
                        </pic:blipFill>
                        <pic:spPr>
                          <a:xfrm>
                            <a:off x="0" y="0"/>
                            <a:ext cx="1441450" cy="1081087"/>
                          </a:xfrm>
                          <a:prstGeom prst="rect">
                            <a:avLst/>
                          </a:prstGeom>
                        </pic:spPr>
                      </pic:pic>
                    </a:graphicData>
                  </a:graphic>
                </wp:inline>
              </w:drawing>
            </w:r>
          </w:p>
          <w:p w14:paraId="4C5BD127" w14:textId="77777777" w:rsidR="0023524D" w:rsidRPr="001E3493" w:rsidRDefault="0023524D" w:rsidP="00423400">
            <w:pPr>
              <w:spacing w:line="240" w:lineRule="auto"/>
              <w:rPr>
                <w:noProof/>
              </w:rPr>
            </w:pPr>
            <w:r w:rsidRPr="001E3493">
              <w:rPr>
                <w:noProof/>
              </w:rPr>
              <w:t>Week 3</w:t>
            </w:r>
          </w:p>
        </w:tc>
        <w:tc>
          <w:tcPr>
            <w:tcW w:w="2430" w:type="dxa"/>
            <w:gridSpan w:val="2"/>
          </w:tcPr>
          <w:p w14:paraId="797398F0" w14:textId="77777777" w:rsidR="0023524D" w:rsidRPr="001E3493" w:rsidRDefault="0023524D" w:rsidP="00423400">
            <w:pPr>
              <w:spacing w:line="240" w:lineRule="auto"/>
              <w:rPr>
                <w:noProof/>
              </w:rPr>
            </w:pPr>
            <w:r w:rsidRPr="001E3493">
              <w:rPr>
                <w:noProof/>
              </w:rPr>
              <w:drawing>
                <wp:inline distT="0" distB="0" distL="0" distR="0" wp14:anchorId="359FD109" wp14:editId="4F2306EF">
                  <wp:extent cx="1433604" cy="1075203"/>
                  <wp:effectExtent l="0" t="0" r="0" b="0"/>
                  <wp:docPr id="755" name="Picture 7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5" name="Picture 755"/>
                          <pic:cNvPicPr/>
                        </pic:nvPicPr>
                        <pic:blipFill>
                          <a:blip r:embed="rId366" cstate="print">
                            <a:extLst>
                              <a:ext uri="{28A0092B-C50C-407E-A947-70E740481C1C}">
                                <a14:useLocalDpi xmlns:a14="http://schemas.microsoft.com/office/drawing/2010/main" val="0"/>
                              </a:ext>
                            </a:extLst>
                          </a:blip>
                          <a:stretch>
                            <a:fillRect/>
                          </a:stretch>
                        </pic:blipFill>
                        <pic:spPr>
                          <a:xfrm>
                            <a:off x="0" y="0"/>
                            <a:ext cx="1433604" cy="1075203"/>
                          </a:xfrm>
                          <a:prstGeom prst="rect">
                            <a:avLst/>
                          </a:prstGeom>
                        </pic:spPr>
                      </pic:pic>
                    </a:graphicData>
                  </a:graphic>
                </wp:inline>
              </w:drawing>
            </w:r>
          </w:p>
          <w:p w14:paraId="62BF22E0" w14:textId="77777777" w:rsidR="0023524D" w:rsidRPr="001E3493" w:rsidRDefault="0023524D" w:rsidP="00423400">
            <w:pPr>
              <w:spacing w:line="240" w:lineRule="auto"/>
              <w:rPr>
                <w:noProof/>
              </w:rPr>
            </w:pPr>
            <w:r w:rsidRPr="001E3493">
              <w:rPr>
                <w:noProof/>
              </w:rPr>
              <w:t xml:space="preserve">Week 4 </w:t>
            </w:r>
          </w:p>
        </w:tc>
        <w:tc>
          <w:tcPr>
            <w:tcW w:w="2510" w:type="dxa"/>
            <w:gridSpan w:val="2"/>
          </w:tcPr>
          <w:p w14:paraId="59A9D699" w14:textId="77777777" w:rsidR="0023524D" w:rsidRPr="001E3493" w:rsidRDefault="0023524D" w:rsidP="00423400">
            <w:pPr>
              <w:spacing w:line="240" w:lineRule="auto"/>
              <w:rPr>
                <w:noProof/>
              </w:rPr>
            </w:pPr>
            <w:r w:rsidRPr="001E3493">
              <w:rPr>
                <w:noProof/>
              </w:rPr>
              <w:drawing>
                <wp:inline distT="0" distB="0" distL="0" distR="0" wp14:anchorId="0DCDCF4D" wp14:editId="15046FBE">
                  <wp:extent cx="1445260" cy="1083944"/>
                  <wp:effectExtent l="0" t="0" r="2540" b="0"/>
                  <wp:docPr id="756" name="Picture 7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6" name="Picture 756"/>
                          <pic:cNvPicPr/>
                        </pic:nvPicPr>
                        <pic:blipFill>
                          <a:blip r:embed="rId367" cstate="print">
                            <a:extLst>
                              <a:ext uri="{28A0092B-C50C-407E-A947-70E740481C1C}">
                                <a14:useLocalDpi xmlns:a14="http://schemas.microsoft.com/office/drawing/2010/main" val="0"/>
                              </a:ext>
                            </a:extLst>
                          </a:blip>
                          <a:stretch>
                            <a:fillRect/>
                          </a:stretch>
                        </pic:blipFill>
                        <pic:spPr>
                          <a:xfrm>
                            <a:off x="0" y="0"/>
                            <a:ext cx="1450532" cy="1087898"/>
                          </a:xfrm>
                          <a:prstGeom prst="rect">
                            <a:avLst/>
                          </a:prstGeom>
                        </pic:spPr>
                      </pic:pic>
                    </a:graphicData>
                  </a:graphic>
                </wp:inline>
              </w:drawing>
            </w:r>
          </w:p>
          <w:p w14:paraId="639A82A6" w14:textId="77777777" w:rsidR="0023524D" w:rsidRPr="001E3493" w:rsidRDefault="0023524D" w:rsidP="00423400">
            <w:pPr>
              <w:spacing w:line="240" w:lineRule="auto"/>
              <w:rPr>
                <w:noProof/>
              </w:rPr>
            </w:pPr>
            <w:r w:rsidRPr="001E3493">
              <w:rPr>
                <w:noProof/>
              </w:rPr>
              <w:t>Week 6</w:t>
            </w:r>
          </w:p>
        </w:tc>
      </w:tr>
      <w:tr w:rsidR="00E67EB8" w:rsidRPr="001E3493" w14:paraId="5D85751C" w14:textId="77777777" w:rsidTr="006377DA">
        <w:trPr>
          <w:trHeight w:val="2582"/>
        </w:trPr>
        <w:tc>
          <w:tcPr>
            <w:tcW w:w="895" w:type="dxa"/>
            <w:vMerge/>
            <w:textDirection w:val="btLr"/>
            <w:vAlign w:val="bottom"/>
          </w:tcPr>
          <w:p w14:paraId="560EBCB7" w14:textId="77777777" w:rsidR="0023524D" w:rsidRPr="001E3493" w:rsidRDefault="0023524D" w:rsidP="00423400">
            <w:pPr>
              <w:spacing w:line="240" w:lineRule="auto"/>
              <w:jc w:val="center"/>
              <w:rPr>
                <w:b/>
                <w:bCs/>
              </w:rPr>
            </w:pPr>
          </w:p>
        </w:tc>
        <w:tc>
          <w:tcPr>
            <w:tcW w:w="2260" w:type="dxa"/>
            <w:gridSpan w:val="2"/>
          </w:tcPr>
          <w:p w14:paraId="0E6A9F36" w14:textId="77777777" w:rsidR="0023524D" w:rsidRPr="001E3493" w:rsidRDefault="0023524D" w:rsidP="00423400">
            <w:pPr>
              <w:spacing w:line="240" w:lineRule="auto"/>
              <w:rPr>
                <w:noProof/>
              </w:rPr>
            </w:pPr>
            <w:r w:rsidRPr="001E3493">
              <w:rPr>
                <w:noProof/>
              </w:rPr>
              <w:drawing>
                <wp:inline distT="0" distB="0" distL="0" distR="0" wp14:anchorId="45DD7804" wp14:editId="5C521D93">
                  <wp:extent cx="1441449" cy="1081087"/>
                  <wp:effectExtent l="0" t="0" r="6985" b="5080"/>
                  <wp:docPr id="757" name="Picture 7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7" name="Picture 757"/>
                          <pic:cNvPicPr/>
                        </pic:nvPicPr>
                        <pic:blipFill>
                          <a:blip r:embed="rId368" cstate="print">
                            <a:extLst>
                              <a:ext uri="{28A0092B-C50C-407E-A947-70E740481C1C}">
                                <a14:useLocalDpi xmlns:a14="http://schemas.microsoft.com/office/drawing/2010/main" val="0"/>
                              </a:ext>
                            </a:extLst>
                          </a:blip>
                          <a:stretch>
                            <a:fillRect/>
                          </a:stretch>
                        </pic:blipFill>
                        <pic:spPr>
                          <a:xfrm>
                            <a:off x="0" y="0"/>
                            <a:ext cx="1441449" cy="1081087"/>
                          </a:xfrm>
                          <a:prstGeom prst="rect">
                            <a:avLst/>
                          </a:prstGeom>
                        </pic:spPr>
                      </pic:pic>
                    </a:graphicData>
                  </a:graphic>
                </wp:inline>
              </w:drawing>
            </w:r>
          </w:p>
          <w:p w14:paraId="2B6A8F38" w14:textId="77777777" w:rsidR="0023524D" w:rsidRPr="001E3493" w:rsidRDefault="0023524D" w:rsidP="00423400">
            <w:pPr>
              <w:spacing w:line="240" w:lineRule="auto"/>
              <w:rPr>
                <w:noProof/>
              </w:rPr>
            </w:pPr>
            <w:r w:rsidRPr="001E3493">
              <w:rPr>
                <w:noProof/>
              </w:rPr>
              <w:t>Week 8</w:t>
            </w:r>
          </w:p>
        </w:tc>
        <w:tc>
          <w:tcPr>
            <w:tcW w:w="2430" w:type="dxa"/>
            <w:gridSpan w:val="2"/>
          </w:tcPr>
          <w:p w14:paraId="32051E74" w14:textId="77777777" w:rsidR="0023524D" w:rsidRPr="001E3493" w:rsidRDefault="0023524D" w:rsidP="00423400">
            <w:pPr>
              <w:spacing w:line="240" w:lineRule="auto"/>
              <w:rPr>
                <w:noProof/>
              </w:rPr>
            </w:pPr>
            <w:r w:rsidRPr="001E3493">
              <w:rPr>
                <w:noProof/>
              </w:rPr>
              <w:drawing>
                <wp:inline distT="0" distB="0" distL="0" distR="0" wp14:anchorId="55456E5D" wp14:editId="63A7B715">
                  <wp:extent cx="1422950" cy="1067213"/>
                  <wp:effectExtent l="0" t="0" r="6350" b="0"/>
                  <wp:docPr id="758" name="Picture 7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8" name="Picture 758"/>
                          <pic:cNvPicPr/>
                        </pic:nvPicPr>
                        <pic:blipFill>
                          <a:blip r:embed="rId369" cstate="print">
                            <a:extLst>
                              <a:ext uri="{28A0092B-C50C-407E-A947-70E740481C1C}">
                                <a14:useLocalDpi xmlns:a14="http://schemas.microsoft.com/office/drawing/2010/main" val="0"/>
                              </a:ext>
                            </a:extLst>
                          </a:blip>
                          <a:stretch>
                            <a:fillRect/>
                          </a:stretch>
                        </pic:blipFill>
                        <pic:spPr>
                          <a:xfrm>
                            <a:off x="0" y="0"/>
                            <a:ext cx="1422950" cy="1067213"/>
                          </a:xfrm>
                          <a:prstGeom prst="rect">
                            <a:avLst/>
                          </a:prstGeom>
                        </pic:spPr>
                      </pic:pic>
                    </a:graphicData>
                  </a:graphic>
                </wp:inline>
              </w:drawing>
            </w:r>
            <w:r w:rsidRPr="001E3493">
              <w:rPr>
                <w:noProof/>
              </w:rPr>
              <w:br/>
              <w:t>Week 10</w:t>
            </w:r>
          </w:p>
        </w:tc>
        <w:tc>
          <w:tcPr>
            <w:tcW w:w="2510" w:type="dxa"/>
            <w:gridSpan w:val="2"/>
          </w:tcPr>
          <w:p w14:paraId="096E0A15" w14:textId="77777777" w:rsidR="0023524D" w:rsidRPr="001E3493" w:rsidRDefault="0023524D" w:rsidP="00423400">
            <w:pPr>
              <w:spacing w:line="240" w:lineRule="auto"/>
              <w:rPr>
                <w:noProof/>
              </w:rPr>
            </w:pPr>
            <w:r w:rsidRPr="001E3493">
              <w:rPr>
                <w:noProof/>
              </w:rPr>
              <w:drawing>
                <wp:inline distT="0" distB="0" distL="0" distR="0" wp14:anchorId="34277D8B" wp14:editId="6A07F9F6">
                  <wp:extent cx="1415764" cy="1061823"/>
                  <wp:effectExtent l="0" t="0" r="0" b="5080"/>
                  <wp:docPr id="759" name="Picture 7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9" name="Picture 759"/>
                          <pic:cNvPicPr/>
                        </pic:nvPicPr>
                        <pic:blipFill>
                          <a:blip r:embed="rId370" cstate="print">
                            <a:extLst>
                              <a:ext uri="{28A0092B-C50C-407E-A947-70E740481C1C}">
                                <a14:useLocalDpi xmlns:a14="http://schemas.microsoft.com/office/drawing/2010/main" val="0"/>
                              </a:ext>
                            </a:extLst>
                          </a:blip>
                          <a:stretch>
                            <a:fillRect/>
                          </a:stretch>
                        </pic:blipFill>
                        <pic:spPr>
                          <a:xfrm>
                            <a:off x="0" y="0"/>
                            <a:ext cx="1415764" cy="1061823"/>
                          </a:xfrm>
                          <a:prstGeom prst="rect">
                            <a:avLst/>
                          </a:prstGeom>
                        </pic:spPr>
                      </pic:pic>
                    </a:graphicData>
                  </a:graphic>
                </wp:inline>
              </w:drawing>
            </w:r>
            <w:r w:rsidRPr="001E3493">
              <w:rPr>
                <w:noProof/>
              </w:rPr>
              <w:br/>
              <w:t>Week 12</w:t>
            </w:r>
          </w:p>
        </w:tc>
      </w:tr>
    </w:tbl>
    <w:p w14:paraId="05A9C89F" w14:textId="77777777" w:rsidR="00363632" w:rsidRDefault="00363632"/>
    <w:p w14:paraId="64C89AF0" w14:textId="77777777" w:rsidR="00363632" w:rsidRDefault="00363632"/>
    <w:p w14:paraId="5C2AF367" w14:textId="77777777" w:rsidR="00363632" w:rsidRDefault="00363632"/>
    <w:p w14:paraId="0A1BE594" w14:textId="77777777" w:rsidR="00363632" w:rsidRDefault="00363632"/>
    <w:p w14:paraId="09250EEC" w14:textId="17852B0E" w:rsidR="00363632" w:rsidRDefault="00363632">
      <w:r>
        <w:lastRenderedPageBreak/>
        <w:t>Table 35 Continued</w:t>
      </w:r>
    </w:p>
    <w:tbl>
      <w:tblPr>
        <w:tblStyle w:val="TableGrid"/>
        <w:tblpPr w:leftFromText="180" w:rightFromText="180" w:vertAnchor="text" w:tblpX="260" w:tblpY="1"/>
        <w:tblOverlap w:val="never"/>
        <w:tblW w:w="8095" w:type="dxa"/>
        <w:tblLayout w:type="fixed"/>
        <w:tblLook w:val="04A0" w:firstRow="1" w:lastRow="0" w:firstColumn="1" w:lastColumn="0" w:noHBand="0" w:noVBand="1"/>
      </w:tblPr>
      <w:tblGrid>
        <w:gridCol w:w="895"/>
        <w:gridCol w:w="1630"/>
        <w:gridCol w:w="630"/>
        <w:gridCol w:w="1170"/>
        <w:gridCol w:w="1260"/>
        <w:gridCol w:w="450"/>
        <w:gridCol w:w="2060"/>
      </w:tblGrid>
      <w:tr w:rsidR="00E67EB8" w:rsidRPr="001E3493" w14:paraId="061C92D5" w14:textId="77777777" w:rsidTr="006377DA">
        <w:trPr>
          <w:trHeight w:val="2996"/>
        </w:trPr>
        <w:tc>
          <w:tcPr>
            <w:tcW w:w="895" w:type="dxa"/>
            <w:vMerge w:val="restart"/>
            <w:textDirection w:val="btLr"/>
            <w:vAlign w:val="bottom"/>
          </w:tcPr>
          <w:p w14:paraId="63EA96D3" w14:textId="77777777" w:rsidR="0023524D" w:rsidRPr="001E3493" w:rsidRDefault="0023524D" w:rsidP="00423400">
            <w:pPr>
              <w:spacing w:line="240" w:lineRule="auto"/>
              <w:jc w:val="center"/>
              <w:rPr>
                <w:b/>
                <w:bCs/>
              </w:rPr>
            </w:pPr>
            <w:r w:rsidRPr="001E3493">
              <w:rPr>
                <w:b/>
                <w:bCs/>
              </w:rPr>
              <w:t>G24018</w:t>
            </w:r>
          </w:p>
        </w:tc>
        <w:tc>
          <w:tcPr>
            <w:tcW w:w="1630" w:type="dxa"/>
          </w:tcPr>
          <w:p w14:paraId="39A90CD2" w14:textId="77777777" w:rsidR="0023524D" w:rsidRPr="001E3493" w:rsidRDefault="0023524D" w:rsidP="00423400">
            <w:pPr>
              <w:spacing w:line="240" w:lineRule="auto"/>
              <w:rPr>
                <w:noProof/>
              </w:rPr>
            </w:pPr>
            <w:r w:rsidRPr="001E3493">
              <w:rPr>
                <w:noProof/>
              </w:rPr>
              <w:drawing>
                <wp:inline distT="0" distB="0" distL="0" distR="0" wp14:anchorId="4F0D429C" wp14:editId="00431098">
                  <wp:extent cx="1764453" cy="1323340"/>
                  <wp:effectExtent l="0" t="0" r="1270" b="0"/>
                  <wp:docPr id="760" name="Picture 7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0" name="Picture 760"/>
                          <pic:cNvPicPr/>
                        </pic:nvPicPr>
                        <pic:blipFill>
                          <a:blip r:embed="rId371" cstate="print">
                            <a:extLst>
                              <a:ext uri="{28A0092B-C50C-407E-A947-70E740481C1C}">
                                <a14:useLocalDpi xmlns:a14="http://schemas.microsoft.com/office/drawing/2010/main" val="0"/>
                              </a:ext>
                            </a:extLst>
                          </a:blip>
                          <a:stretch>
                            <a:fillRect/>
                          </a:stretch>
                        </pic:blipFill>
                        <pic:spPr>
                          <a:xfrm>
                            <a:off x="0" y="0"/>
                            <a:ext cx="1794137" cy="1345603"/>
                          </a:xfrm>
                          <a:prstGeom prst="rect">
                            <a:avLst/>
                          </a:prstGeom>
                        </pic:spPr>
                      </pic:pic>
                    </a:graphicData>
                  </a:graphic>
                </wp:inline>
              </w:drawing>
            </w:r>
            <w:r w:rsidRPr="001E3493">
              <w:rPr>
                <w:noProof/>
              </w:rPr>
              <w:t>Week 1.1</w:t>
            </w:r>
          </w:p>
        </w:tc>
        <w:tc>
          <w:tcPr>
            <w:tcW w:w="1800" w:type="dxa"/>
            <w:gridSpan w:val="2"/>
          </w:tcPr>
          <w:p w14:paraId="255DAAE8" w14:textId="77777777" w:rsidR="0023524D" w:rsidRPr="001E3493" w:rsidRDefault="0023524D" w:rsidP="00423400">
            <w:pPr>
              <w:spacing w:line="240" w:lineRule="auto"/>
              <w:rPr>
                <w:noProof/>
              </w:rPr>
            </w:pPr>
            <w:r w:rsidRPr="001E3493">
              <w:rPr>
                <w:noProof/>
              </w:rPr>
              <w:drawing>
                <wp:inline distT="0" distB="0" distL="0" distR="0" wp14:anchorId="719810CB" wp14:editId="764689C2">
                  <wp:extent cx="959369" cy="1323703"/>
                  <wp:effectExtent l="0" t="0" r="6350" b="0"/>
                  <wp:docPr id="761" name="Picture 7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1" name="Picture 761"/>
                          <pic:cNvPicPr/>
                        </pic:nvPicPr>
                        <pic:blipFill>
                          <a:blip r:embed="rId372" cstate="print">
                            <a:extLst>
                              <a:ext uri="{28A0092B-C50C-407E-A947-70E740481C1C}">
                                <a14:useLocalDpi xmlns:a14="http://schemas.microsoft.com/office/drawing/2010/main" val="0"/>
                              </a:ext>
                            </a:extLst>
                          </a:blip>
                          <a:srcRect l="22821" r="22821"/>
                          <a:stretch>
                            <a:fillRect/>
                          </a:stretch>
                        </pic:blipFill>
                        <pic:spPr bwMode="auto">
                          <a:xfrm>
                            <a:off x="0" y="0"/>
                            <a:ext cx="963416" cy="1329287"/>
                          </a:xfrm>
                          <a:prstGeom prst="rect">
                            <a:avLst/>
                          </a:prstGeom>
                          <a:ln>
                            <a:noFill/>
                          </a:ln>
                          <a:extLst>
                            <a:ext uri="{53640926-AAD7-44D8-BBD7-CCE9431645EC}">
                              <a14:shadowObscured xmlns:a14="http://schemas.microsoft.com/office/drawing/2010/main"/>
                            </a:ext>
                          </a:extLst>
                        </pic:spPr>
                      </pic:pic>
                    </a:graphicData>
                  </a:graphic>
                </wp:inline>
              </w:drawing>
            </w:r>
          </w:p>
          <w:p w14:paraId="15725F39" w14:textId="77777777" w:rsidR="0023524D" w:rsidRPr="001E3493" w:rsidRDefault="0023524D" w:rsidP="00423400">
            <w:pPr>
              <w:spacing w:line="240" w:lineRule="auto"/>
              <w:rPr>
                <w:noProof/>
              </w:rPr>
            </w:pPr>
            <w:r w:rsidRPr="001E3493">
              <w:rPr>
                <w:noProof/>
              </w:rPr>
              <w:t>Week 1.2</w:t>
            </w:r>
          </w:p>
        </w:tc>
        <w:tc>
          <w:tcPr>
            <w:tcW w:w="1710" w:type="dxa"/>
            <w:gridSpan w:val="2"/>
          </w:tcPr>
          <w:p w14:paraId="5FBBD87C" w14:textId="77777777" w:rsidR="0023524D" w:rsidRPr="001E3493" w:rsidRDefault="0023524D" w:rsidP="00423400">
            <w:pPr>
              <w:spacing w:line="240" w:lineRule="auto"/>
              <w:rPr>
                <w:noProof/>
              </w:rPr>
            </w:pPr>
            <w:r w:rsidRPr="001E3493">
              <w:rPr>
                <w:noProof/>
              </w:rPr>
              <w:drawing>
                <wp:inline distT="0" distB="0" distL="0" distR="0" wp14:anchorId="4DDA445F" wp14:editId="7D28A9D1">
                  <wp:extent cx="1443355" cy="1342390"/>
                  <wp:effectExtent l="0" t="0" r="4445" b="3810"/>
                  <wp:docPr id="762" name="Picture 7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2" name="Picture 762"/>
                          <pic:cNvPicPr/>
                        </pic:nvPicPr>
                        <pic:blipFill>
                          <a:blip r:embed="rId373" cstate="print">
                            <a:extLst>
                              <a:ext uri="{28A0092B-C50C-407E-A947-70E740481C1C}">
                                <a14:useLocalDpi xmlns:a14="http://schemas.microsoft.com/office/drawing/2010/main" val="0"/>
                              </a:ext>
                            </a:extLst>
                          </a:blip>
                          <a:stretch>
                            <a:fillRect/>
                          </a:stretch>
                        </pic:blipFill>
                        <pic:spPr>
                          <a:xfrm>
                            <a:off x="0" y="0"/>
                            <a:ext cx="1475144" cy="1371955"/>
                          </a:xfrm>
                          <a:prstGeom prst="rect">
                            <a:avLst/>
                          </a:prstGeom>
                        </pic:spPr>
                      </pic:pic>
                    </a:graphicData>
                  </a:graphic>
                </wp:inline>
              </w:drawing>
            </w:r>
          </w:p>
          <w:p w14:paraId="227A91C6" w14:textId="31F1162D" w:rsidR="0023524D" w:rsidRPr="001E3493" w:rsidRDefault="0023524D" w:rsidP="00423400">
            <w:pPr>
              <w:spacing w:line="240" w:lineRule="auto"/>
              <w:rPr>
                <w:noProof/>
              </w:rPr>
            </w:pPr>
            <w:r w:rsidRPr="001E3493">
              <w:rPr>
                <w:noProof/>
              </w:rPr>
              <w:t>Week 2.1</w:t>
            </w:r>
          </w:p>
        </w:tc>
        <w:tc>
          <w:tcPr>
            <w:tcW w:w="2060" w:type="dxa"/>
          </w:tcPr>
          <w:p w14:paraId="53372894" w14:textId="4FB5DE47" w:rsidR="0023524D" w:rsidRPr="001E3493" w:rsidRDefault="0023524D" w:rsidP="00423400">
            <w:pPr>
              <w:spacing w:line="240" w:lineRule="auto"/>
              <w:rPr>
                <w:noProof/>
              </w:rPr>
            </w:pPr>
            <w:r w:rsidRPr="001E3493">
              <w:rPr>
                <w:noProof/>
              </w:rPr>
              <w:drawing>
                <wp:inline distT="0" distB="0" distL="0" distR="0" wp14:anchorId="7B16215D" wp14:editId="3021DDB6">
                  <wp:extent cx="1272560" cy="1342390"/>
                  <wp:effectExtent l="0" t="0" r="0" b="3810"/>
                  <wp:docPr id="773" name="Picture 7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3" name="Picture 773"/>
                          <pic:cNvPicPr/>
                        </pic:nvPicPr>
                        <pic:blipFill>
                          <a:blip r:embed="rId374" cstate="print">
                            <a:extLst>
                              <a:ext uri="{28A0092B-C50C-407E-A947-70E740481C1C}">
                                <a14:useLocalDpi xmlns:a14="http://schemas.microsoft.com/office/drawing/2010/main" val="0"/>
                              </a:ext>
                            </a:extLst>
                          </a:blip>
                          <a:stretch>
                            <a:fillRect/>
                          </a:stretch>
                        </pic:blipFill>
                        <pic:spPr>
                          <a:xfrm>
                            <a:off x="0" y="0"/>
                            <a:ext cx="1294174" cy="1365190"/>
                          </a:xfrm>
                          <a:prstGeom prst="rect">
                            <a:avLst/>
                          </a:prstGeom>
                        </pic:spPr>
                      </pic:pic>
                    </a:graphicData>
                  </a:graphic>
                </wp:inline>
              </w:drawing>
            </w:r>
            <w:r w:rsidR="00122D15" w:rsidRPr="001E3493">
              <w:rPr>
                <w:noProof/>
              </w:rPr>
              <w:t>Week 2.2</w:t>
            </w:r>
          </w:p>
        </w:tc>
      </w:tr>
      <w:tr w:rsidR="00E67EB8" w:rsidRPr="001E3493" w14:paraId="30FB52CE" w14:textId="77777777" w:rsidTr="00E67EB8">
        <w:trPr>
          <w:trHeight w:val="1952"/>
        </w:trPr>
        <w:tc>
          <w:tcPr>
            <w:tcW w:w="895" w:type="dxa"/>
            <w:vMerge/>
            <w:vAlign w:val="bottom"/>
          </w:tcPr>
          <w:p w14:paraId="1139996C" w14:textId="77777777" w:rsidR="0023524D" w:rsidRPr="001E3493" w:rsidRDefault="0023524D" w:rsidP="00423400">
            <w:pPr>
              <w:spacing w:line="240" w:lineRule="auto"/>
            </w:pPr>
          </w:p>
        </w:tc>
        <w:tc>
          <w:tcPr>
            <w:tcW w:w="2260" w:type="dxa"/>
            <w:gridSpan w:val="2"/>
          </w:tcPr>
          <w:p w14:paraId="69BF85DF" w14:textId="77777777" w:rsidR="0023524D" w:rsidRPr="001E3493" w:rsidRDefault="0023524D" w:rsidP="00423400">
            <w:pPr>
              <w:spacing w:line="240" w:lineRule="auto"/>
              <w:rPr>
                <w:noProof/>
              </w:rPr>
            </w:pPr>
            <w:r w:rsidRPr="001E3493">
              <w:rPr>
                <w:noProof/>
              </w:rPr>
              <w:drawing>
                <wp:inline distT="0" distB="0" distL="0" distR="0" wp14:anchorId="0A7AD6F5" wp14:editId="25952EDA">
                  <wp:extent cx="1921933" cy="1441450"/>
                  <wp:effectExtent l="0" t="0" r="2540" b="6350"/>
                  <wp:docPr id="763" name="Picture 7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3" name="Picture 763"/>
                          <pic:cNvPicPr/>
                        </pic:nvPicPr>
                        <pic:blipFill>
                          <a:blip r:embed="rId375" cstate="print">
                            <a:extLst>
                              <a:ext uri="{28A0092B-C50C-407E-A947-70E740481C1C}">
                                <a14:useLocalDpi xmlns:a14="http://schemas.microsoft.com/office/drawing/2010/main" val="0"/>
                              </a:ext>
                            </a:extLst>
                          </a:blip>
                          <a:stretch>
                            <a:fillRect/>
                          </a:stretch>
                        </pic:blipFill>
                        <pic:spPr>
                          <a:xfrm>
                            <a:off x="0" y="0"/>
                            <a:ext cx="1921933" cy="1441450"/>
                          </a:xfrm>
                          <a:prstGeom prst="rect">
                            <a:avLst/>
                          </a:prstGeom>
                        </pic:spPr>
                      </pic:pic>
                    </a:graphicData>
                  </a:graphic>
                </wp:inline>
              </w:drawing>
            </w:r>
          </w:p>
          <w:p w14:paraId="737F9A58" w14:textId="77777777" w:rsidR="0023524D" w:rsidRPr="001E3493" w:rsidRDefault="0023524D" w:rsidP="00423400">
            <w:pPr>
              <w:spacing w:line="240" w:lineRule="auto"/>
              <w:rPr>
                <w:noProof/>
              </w:rPr>
            </w:pPr>
            <w:r w:rsidRPr="001E3493">
              <w:rPr>
                <w:noProof/>
              </w:rPr>
              <w:t>Week 3</w:t>
            </w:r>
          </w:p>
        </w:tc>
        <w:tc>
          <w:tcPr>
            <w:tcW w:w="2430" w:type="dxa"/>
            <w:gridSpan w:val="2"/>
          </w:tcPr>
          <w:p w14:paraId="0151161D" w14:textId="77777777" w:rsidR="0023524D" w:rsidRPr="001E3493" w:rsidRDefault="0023524D" w:rsidP="00423400">
            <w:pPr>
              <w:spacing w:line="240" w:lineRule="auto"/>
              <w:rPr>
                <w:noProof/>
              </w:rPr>
            </w:pPr>
            <w:r w:rsidRPr="001E3493">
              <w:rPr>
                <w:noProof/>
              </w:rPr>
              <w:drawing>
                <wp:inline distT="0" distB="0" distL="0" distR="0" wp14:anchorId="67331D5C" wp14:editId="2C240DE4">
                  <wp:extent cx="1921934" cy="1441450"/>
                  <wp:effectExtent l="0" t="0" r="0" b="0"/>
                  <wp:docPr id="764" name="Picture 7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4" name="Picture 764"/>
                          <pic:cNvPicPr/>
                        </pic:nvPicPr>
                        <pic:blipFill>
                          <a:blip r:embed="rId376" cstate="print">
                            <a:extLst>
                              <a:ext uri="{28A0092B-C50C-407E-A947-70E740481C1C}">
                                <a14:useLocalDpi xmlns:a14="http://schemas.microsoft.com/office/drawing/2010/main" val="0"/>
                              </a:ext>
                            </a:extLst>
                          </a:blip>
                          <a:stretch>
                            <a:fillRect/>
                          </a:stretch>
                        </pic:blipFill>
                        <pic:spPr>
                          <a:xfrm>
                            <a:off x="0" y="0"/>
                            <a:ext cx="1936213" cy="1452159"/>
                          </a:xfrm>
                          <a:prstGeom prst="rect">
                            <a:avLst/>
                          </a:prstGeom>
                        </pic:spPr>
                      </pic:pic>
                    </a:graphicData>
                  </a:graphic>
                </wp:inline>
              </w:drawing>
            </w:r>
          </w:p>
          <w:p w14:paraId="1EC9F8A1" w14:textId="77777777" w:rsidR="0023524D" w:rsidRPr="001E3493" w:rsidRDefault="0023524D" w:rsidP="00423400">
            <w:pPr>
              <w:spacing w:line="240" w:lineRule="auto"/>
              <w:rPr>
                <w:noProof/>
              </w:rPr>
            </w:pPr>
            <w:r w:rsidRPr="001E3493">
              <w:rPr>
                <w:noProof/>
              </w:rPr>
              <w:t xml:space="preserve">Week 4 </w:t>
            </w:r>
          </w:p>
        </w:tc>
        <w:tc>
          <w:tcPr>
            <w:tcW w:w="2510" w:type="dxa"/>
            <w:gridSpan w:val="2"/>
          </w:tcPr>
          <w:p w14:paraId="455404C4" w14:textId="77777777" w:rsidR="0023524D" w:rsidRPr="001E3493" w:rsidRDefault="0023524D" w:rsidP="00423400">
            <w:pPr>
              <w:spacing w:line="240" w:lineRule="auto"/>
              <w:rPr>
                <w:noProof/>
              </w:rPr>
            </w:pPr>
            <w:r w:rsidRPr="001E3493">
              <w:rPr>
                <w:noProof/>
              </w:rPr>
              <w:drawing>
                <wp:inline distT="0" distB="0" distL="0" distR="0" wp14:anchorId="536EBF3D" wp14:editId="71C03A9A">
                  <wp:extent cx="1921935" cy="1441450"/>
                  <wp:effectExtent l="0" t="0" r="0" b="0"/>
                  <wp:docPr id="765" name="Picture 7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5" name="Picture 765"/>
                          <pic:cNvPicPr/>
                        </pic:nvPicPr>
                        <pic:blipFill>
                          <a:blip r:embed="rId377" cstate="print">
                            <a:extLst>
                              <a:ext uri="{28A0092B-C50C-407E-A947-70E740481C1C}">
                                <a14:useLocalDpi xmlns:a14="http://schemas.microsoft.com/office/drawing/2010/main" val="0"/>
                              </a:ext>
                            </a:extLst>
                          </a:blip>
                          <a:stretch>
                            <a:fillRect/>
                          </a:stretch>
                        </pic:blipFill>
                        <pic:spPr>
                          <a:xfrm>
                            <a:off x="0" y="0"/>
                            <a:ext cx="1932165" cy="1449123"/>
                          </a:xfrm>
                          <a:prstGeom prst="rect">
                            <a:avLst/>
                          </a:prstGeom>
                        </pic:spPr>
                      </pic:pic>
                    </a:graphicData>
                  </a:graphic>
                </wp:inline>
              </w:drawing>
            </w:r>
          </w:p>
          <w:p w14:paraId="4347B519" w14:textId="77777777" w:rsidR="0023524D" w:rsidRPr="001E3493" w:rsidRDefault="0023524D" w:rsidP="00423400">
            <w:pPr>
              <w:spacing w:line="240" w:lineRule="auto"/>
              <w:rPr>
                <w:noProof/>
              </w:rPr>
            </w:pPr>
            <w:r w:rsidRPr="001E3493">
              <w:rPr>
                <w:noProof/>
              </w:rPr>
              <w:t>Week 6</w:t>
            </w:r>
          </w:p>
        </w:tc>
      </w:tr>
      <w:tr w:rsidR="00E67EB8" w:rsidRPr="001E3493" w14:paraId="1C95EACC" w14:textId="77777777" w:rsidTr="00E67EB8">
        <w:trPr>
          <w:trHeight w:val="1952"/>
        </w:trPr>
        <w:tc>
          <w:tcPr>
            <w:tcW w:w="895" w:type="dxa"/>
            <w:vMerge/>
            <w:vAlign w:val="bottom"/>
          </w:tcPr>
          <w:p w14:paraId="34A470B1" w14:textId="77777777" w:rsidR="0023524D" w:rsidRPr="001E3493" w:rsidRDefault="0023524D" w:rsidP="00423400">
            <w:pPr>
              <w:spacing w:line="240" w:lineRule="auto"/>
            </w:pPr>
          </w:p>
        </w:tc>
        <w:tc>
          <w:tcPr>
            <w:tcW w:w="2260" w:type="dxa"/>
            <w:gridSpan w:val="2"/>
          </w:tcPr>
          <w:p w14:paraId="1D8899F3" w14:textId="77777777" w:rsidR="0023524D" w:rsidRPr="001E3493" w:rsidRDefault="0023524D" w:rsidP="00423400">
            <w:pPr>
              <w:spacing w:line="240" w:lineRule="auto"/>
              <w:rPr>
                <w:noProof/>
              </w:rPr>
            </w:pPr>
            <w:r w:rsidRPr="001E3493">
              <w:rPr>
                <w:noProof/>
              </w:rPr>
              <w:drawing>
                <wp:inline distT="0" distB="0" distL="0" distR="0" wp14:anchorId="7ABAF9EC" wp14:editId="0B3DD8F5">
                  <wp:extent cx="1441450" cy="1081405"/>
                  <wp:effectExtent l="0" t="0" r="6350" b="4445"/>
                  <wp:docPr id="774" name="Picture 7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4" name="Picture 774"/>
                          <pic:cNvPicPr/>
                        </pic:nvPicPr>
                        <pic:blipFill>
                          <a:blip r:embed="rId378" cstate="print">
                            <a:extLst>
                              <a:ext uri="{28A0092B-C50C-407E-A947-70E740481C1C}">
                                <a14:useLocalDpi xmlns:a14="http://schemas.microsoft.com/office/drawing/2010/main" val="0"/>
                              </a:ext>
                            </a:extLst>
                          </a:blip>
                          <a:stretch>
                            <a:fillRect/>
                          </a:stretch>
                        </pic:blipFill>
                        <pic:spPr>
                          <a:xfrm>
                            <a:off x="0" y="0"/>
                            <a:ext cx="1441450" cy="1081405"/>
                          </a:xfrm>
                          <a:prstGeom prst="rect">
                            <a:avLst/>
                          </a:prstGeom>
                        </pic:spPr>
                      </pic:pic>
                    </a:graphicData>
                  </a:graphic>
                </wp:inline>
              </w:drawing>
            </w:r>
            <w:r w:rsidRPr="001E3493">
              <w:rPr>
                <w:noProof/>
              </w:rPr>
              <w:br/>
              <w:t>Week 8</w:t>
            </w:r>
          </w:p>
        </w:tc>
        <w:tc>
          <w:tcPr>
            <w:tcW w:w="2430" w:type="dxa"/>
            <w:gridSpan w:val="2"/>
          </w:tcPr>
          <w:p w14:paraId="788CB060" w14:textId="77777777" w:rsidR="0023524D" w:rsidRPr="001E3493" w:rsidRDefault="0023524D" w:rsidP="00423400">
            <w:pPr>
              <w:spacing w:line="240" w:lineRule="auto"/>
              <w:rPr>
                <w:noProof/>
              </w:rPr>
            </w:pPr>
            <w:r w:rsidRPr="001E3493">
              <w:rPr>
                <w:noProof/>
              </w:rPr>
              <w:drawing>
                <wp:inline distT="0" distB="0" distL="0" distR="0" wp14:anchorId="535EDF1C" wp14:editId="5F40F6A0">
                  <wp:extent cx="1405890" cy="1054735"/>
                  <wp:effectExtent l="0" t="0" r="3810" b="0"/>
                  <wp:docPr id="775" name="Picture 7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5" name="Picture 775"/>
                          <pic:cNvPicPr/>
                        </pic:nvPicPr>
                        <pic:blipFill>
                          <a:blip r:embed="rId379" cstate="print">
                            <a:extLst>
                              <a:ext uri="{28A0092B-C50C-407E-A947-70E740481C1C}">
                                <a14:useLocalDpi xmlns:a14="http://schemas.microsoft.com/office/drawing/2010/main" val="0"/>
                              </a:ext>
                            </a:extLst>
                          </a:blip>
                          <a:stretch>
                            <a:fillRect/>
                          </a:stretch>
                        </pic:blipFill>
                        <pic:spPr>
                          <a:xfrm>
                            <a:off x="0" y="0"/>
                            <a:ext cx="1405890" cy="1054735"/>
                          </a:xfrm>
                          <a:prstGeom prst="rect">
                            <a:avLst/>
                          </a:prstGeom>
                        </pic:spPr>
                      </pic:pic>
                    </a:graphicData>
                  </a:graphic>
                </wp:inline>
              </w:drawing>
            </w:r>
            <w:r w:rsidRPr="001E3493">
              <w:rPr>
                <w:noProof/>
              </w:rPr>
              <w:br/>
              <w:t>Week 10</w:t>
            </w:r>
          </w:p>
        </w:tc>
        <w:tc>
          <w:tcPr>
            <w:tcW w:w="2510" w:type="dxa"/>
            <w:gridSpan w:val="2"/>
          </w:tcPr>
          <w:p w14:paraId="567D3638" w14:textId="77777777" w:rsidR="0023524D" w:rsidRPr="001E3493" w:rsidRDefault="0023524D" w:rsidP="00423400">
            <w:pPr>
              <w:spacing w:line="240" w:lineRule="auto"/>
              <w:rPr>
                <w:noProof/>
              </w:rPr>
            </w:pPr>
            <w:r w:rsidRPr="001E3493">
              <w:rPr>
                <w:noProof/>
              </w:rPr>
              <w:drawing>
                <wp:inline distT="0" distB="0" distL="0" distR="0" wp14:anchorId="590FB8CC" wp14:editId="138124C6">
                  <wp:extent cx="1441873" cy="1081405"/>
                  <wp:effectExtent l="0" t="0" r="6350" b="0"/>
                  <wp:docPr id="776" name="Picture 7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6" name="Picture 776"/>
                          <pic:cNvPicPr/>
                        </pic:nvPicPr>
                        <pic:blipFill>
                          <a:blip r:embed="rId380" cstate="print">
                            <a:extLst>
                              <a:ext uri="{28A0092B-C50C-407E-A947-70E740481C1C}">
                                <a14:useLocalDpi xmlns:a14="http://schemas.microsoft.com/office/drawing/2010/main" val="0"/>
                              </a:ext>
                            </a:extLst>
                          </a:blip>
                          <a:stretch>
                            <a:fillRect/>
                          </a:stretch>
                        </pic:blipFill>
                        <pic:spPr>
                          <a:xfrm>
                            <a:off x="0" y="0"/>
                            <a:ext cx="1443142" cy="1082357"/>
                          </a:xfrm>
                          <a:prstGeom prst="rect">
                            <a:avLst/>
                          </a:prstGeom>
                        </pic:spPr>
                      </pic:pic>
                    </a:graphicData>
                  </a:graphic>
                </wp:inline>
              </w:drawing>
            </w:r>
            <w:r w:rsidRPr="001E3493">
              <w:rPr>
                <w:noProof/>
              </w:rPr>
              <w:br/>
              <w:t>Week 12</w:t>
            </w:r>
          </w:p>
        </w:tc>
      </w:tr>
    </w:tbl>
    <w:p w14:paraId="00C1AAB2" w14:textId="77777777" w:rsidR="00E011E7" w:rsidRPr="001E3493" w:rsidRDefault="00E011E7" w:rsidP="00423400">
      <w:pPr>
        <w:spacing w:line="240" w:lineRule="auto"/>
      </w:pPr>
      <w:bookmarkStart w:id="142" w:name="_Hlk195541640"/>
    </w:p>
    <w:p w14:paraId="2D9AEB0F" w14:textId="77777777" w:rsidR="00E011E7" w:rsidRDefault="00E011E7" w:rsidP="00423400">
      <w:pPr>
        <w:spacing w:line="240" w:lineRule="auto"/>
      </w:pPr>
    </w:p>
    <w:p w14:paraId="7E82CBB5" w14:textId="77777777" w:rsidR="00363632" w:rsidRDefault="00363632" w:rsidP="00423400">
      <w:pPr>
        <w:spacing w:line="240" w:lineRule="auto"/>
      </w:pPr>
    </w:p>
    <w:p w14:paraId="44824AAF" w14:textId="77777777" w:rsidR="00363632" w:rsidRDefault="00363632" w:rsidP="00423400">
      <w:pPr>
        <w:spacing w:line="240" w:lineRule="auto"/>
      </w:pPr>
    </w:p>
    <w:p w14:paraId="08A89812" w14:textId="77777777" w:rsidR="00363632" w:rsidRDefault="00363632" w:rsidP="00423400">
      <w:pPr>
        <w:spacing w:line="240" w:lineRule="auto"/>
      </w:pPr>
    </w:p>
    <w:p w14:paraId="2855AF4B" w14:textId="77777777" w:rsidR="00363632" w:rsidRDefault="00363632" w:rsidP="00423400">
      <w:pPr>
        <w:spacing w:line="240" w:lineRule="auto"/>
      </w:pPr>
    </w:p>
    <w:p w14:paraId="1AFF3689" w14:textId="77777777" w:rsidR="00363632" w:rsidRDefault="00363632" w:rsidP="00423400">
      <w:pPr>
        <w:spacing w:line="240" w:lineRule="auto"/>
      </w:pPr>
    </w:p>
    <w:p w14:paraId="09729D3B" w14:textId="77777777" w:rsidR="00363632" w:rsidRDefault="00363632" w:rsidP="00423400">
      <w:pPr>
        <w:spacing w:line="240" w:lineRule="auto"/>
      </w:pPr>
    </w:p>
    <w:p w14:paraId="5A8368CF" w14:textId="77777777" w:rsidR="00363632" w:rsidRDefault="00363632" w:rsidP="00423400">
      <w:pPr>
        <w:spacing w:line="240" w:lineRule="auto"/>
      </w:pPr>
    </w:p>
    <w:p w14:paraId="5A06365A" w14:textId="77777777" w:rsidR="00363632" w:rsidRDefault="00363632" w:rsidP="00423400">
      <w:pPr>
        <w:spacing w:line="240" w:lineRule="auto"/>
      </w:pPr>
    </w:p>
    <w:p w14:paraId="5A8076CD" w14:textId="77777777" w:rsidR="00363632" w:rsidRDefault="00363632" w:rsidP="00423400">
      <w:pPr>
        <w:spacing w:line="240" w:lineRule="auto"/>
      </w:pPr>
    </w:p>
    <w:p w14:paraId="334BDA7D" w14:textId="77777777" w:rsidR="00363632" w:rsidRDefault="00363632" w:rsidP="00423400">
      <w:pPr>
        <w:spacing w:line="240" w:lineRule="auto"/>
      </w:pPr>
    </w:p>
    <w:p w14:paraId="5839DC2A" w14:textId="77777777" w:rsidR="00363632" w:rsidRDefault="00363632" w:rsidP="00423400">
      <w:pPr>
        <w:spacing w:line="240" w:lineRule="auto"/>
      </w:pPr>
    </w:p>
    <w:p w14:paraId="1A37C28B" w14:textId="77777777" w:rsidR="00363632" w:rsidRPr="001E3493" w:rsidRDefault="00363632" w:rsidP="00423400">
      <w:pPr>
        <w:spacing w:line="240" w:lineRule="auto"/>
      </w:pPr>
    </w:p>
    <w:p w14:paraId="5D0ABC52" w14:textId="25F5CDC2" w:rsidR="00640107" w:rsidRPr="00640107" w:rsidRDefault="0023524D" w:rsidP="00363632">
      <w:pPr>
        <w:pStyle w:val="Heading3"/>
        <w:numPr>
          <w:ilvl w:val="0"/>
          <w:numId w:val="0"/>
        </w:numPr>
        <w:spacing w:line="240" w:lineRule="auto"/>
      </w:pPr>
      <w:bookmarkStart w:id="143" w:name="_Hlk195697422"/>
      <w:r w:rsidRPr="001E3493">
        <w:lastRenderedPageBreak/>
        <w:t>Fluorescence image</w:t>
      </w:r>
      <w:bookmarkEnd w:id="143"/>
    </w:p>
    <w:bookmarkEnd w:id="142"/>
    <w:p w14:paraId="5E9CF89D" w14:textId="77777777" w:rsidR="0023524D" w:rsidRPr="001E3493" w:rsidRDefault="0023524D" w:rsidP="00423400">
      <w:pPr>
        <w:spacing w:line="240" w:lineRule="auto"/>
      </w:pPr>
      <w:r w:rsidRPr="001E3493">
        <w:t>Images obtained from 23 goats</w:t>
      </w:r>
    </w:p>
    <w:p w14:paraId="46FA8E27" w14:textId="77777777" w:rsidR="0023524D" w:rsidRPr="001E3493" w:rsidRDefault="0023524D" w:rsidP="00423400">
      <w:pPr>
        <w:spacing w:line="240" w:lineRule="auto"/>
      </w:pPr>
    </w:p>
    <w:p w14:paraId="178E422A" w14:textId="0B4FBD7C" w:rsidR="00640107" w:rsidRDefault="00640107" w:rsidP="00B46408">
      <w:pPr>
        <w:pStyle w:val="Caption"/>
      </w:pPr>
      <w:bookmarkStart w:id="144" w:name="_Toc195707688"/>
      <w:r>
        <w:t xml:space="preserve">Table </w:t>
      </w:r>
      <w:fldSimple w:instr=" SEQ Table \* ARABIC ">
        <w:r w:rsidR="00056F45">
          <w:rPr>
            <w:noProof/>
          </w:rPr>
          <w:t>36</w:t>
        </w:r>
      </w:fldSimple>
      <w:r>
        <w:t xml:space="preserve">: </w:t>
      </w:r>
      <w:r w:rsidRPr="00640107">
        <w:t>Fluorescence imag</w:t>
      </w:r>
      <w:r>
        <w:t xml:space="preserve">ing </w:t>
      </w:r>
      <w:r w:rsidR="00E923FC">
        <w:t>findings SA</w:t>
      </w:r>
      <w:bookmarkEnd w:id="144"/>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23524D" w:rsidRPr="001E3493" w14:paraId="30C99190" w14:textId="77777777" w:rsidTr="008B1CEF">
        <w:trPr>
          <w:trHeight w:val="255"/>
        </w:trPr>
        <w:tc>
          <w:tcPr>
            <w:tcW w:w="929" w:type="dxa"/>
            <w:vAlign w:val="bottom"/>
          </w:tcPr>
          <w:p w14:paraId="152C5652" w14:textId="77777777" w:rsidR="0023524D" w:rsidRPr="001E3493" w:rsidRDefault="0023524D" w:rsidP="00423400">
            <w:pPr>
              <w:spacing w:line="240" w:lineRule="auto"/>
              <w:jc w:val="center"/>
              <w:rPr>
                <w:color w:val="000000"/>
              </w:rPr>
            </w:pPr>
            <w:r w:rsidRPr="001E3493">
              <w:rPr>
                <w:color w:val="000000"/>
              </w:rPr>
              <w:t>(SA)</w:t>
            </w:r>
          </w:p>
        </w:tc>
        <w:tc>
          <w:tcPr>
            <w:tcW w:w="7256" w:type="dxa"/>
            <w:gridSpan w:val="6"/>
          </w:tcPr>
          <w:p w14:paraId="60F84DB2" w14:textId="77777777" w:rsidR="0023524D" w:rsidRPr="001E3493" w:rsidRDefault="0023524D" w:rsidP="00423400">
            <w:pPr>
              <w:spacing w:line="240" w:lineRule="auto"/>
            </w:pPr>
          </w:p>
        </w:tc>
      </w:tr>
      <w:tr w:rsidR="0023524D" w:rsidRPr="001E3493" w14:paraId="763ED43A" w14:textId="77777777" w:rsidTr="00031310">
        <w:trPr>
          <w:trHeight w:val="1772"/>
        </w:trPr>
        <w:tc>
          <w:tcPr>
            <w:tcW w:w="929" w:type="dxa"/>
            <w:vMerge w:val="restart"/>
            <w:textDirection w:val="btLr"/>
            <w:vAlign w:val="bottom"/>
          </w:tcPr>
          <w:p w14:paraId="3FE20A5E" w14:textId="77777777" w:rsidR="0023524D" w:rsidRPr="001E3493" w:rsidRDefault="0023524D" w:rsidP="00423400">
            <w:pPr>
              <w:spacing w:line="240" w:lineRule="auto"/>
              <w:ind w:left="113" w:right="113"/>
              <w:jc w:val="center"/>
              <w:rPr>
                <w:b/>
                <w:bCs/>
                <w:color w:val="000000"/>
              </w:rPr>
            </w:pPr>
            <w:r w:rsidRPr="001E3493">
              <w:rPr>
                <w:b/>
                <w:bCs/>
                <w:color w:val="000000"/>
              </w:rPr>
              <w:t>G24002</w:t>
            </w:r>
          </w:p>
        </w:tc>
        <w:tc>
          <w:tcPr>
            <w:tcW w:w="1856" w:type="dxa"/>
          </w:tcPr>
          <w:p w14:paraId="5DB495CF" w14:textId="77777777" w:rsidR="0023524D" w:rsidRPr="001E3493" w:rsidRDefault="0023524D" w:rsidP="00423400">
            <w:pPr>
              <w:spacing w:line="240" w:lineRule="auto"/>
              <w:rPr>
                <w:noProof/>
              </w:rPr>
            </w:pPr>
            <w:r w:rsidRPr="001E3493">
              <w:rPr>
                <w:noProof/>
              </w:rPr>
              <w:drawing>
                <wp:inline distT="0" distB="0" distL="0" distR="0" wp14:anchorId="3B2E1CC7" wp14:editId="7312DDF9">
                  <wp:extent cx="1394460" cy="1041400"/>
                  <wp:effectExtent l="5080" t="0" r="1270" b="1270"/>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pic:cNvPicPr/>
                        </pic:nvPicPr>
                        <pic:blipFill>
                          <a:blip r:embed="rId381" cstate="print">
                            <a:extLst>
                              <a:ext uri="{28A0092B-C50C-407E-A947-70E740481C1C}">
                                <a14:useLocalDpi xmlns:a14="http://schemas.microsoft.com/office/drawing/2010/main" val="0"/>
                              </a:ext>
                            </a:extLst>
                          </a:blip>
                          <a:stretch>
                            <a:fillRect/>
                          </a:stretch>
                        </pic:blipFill>
                        <pic:spPr>
                          <a:xfrm rot="5400000">
                            <a:off x="0" y="0"/>
                            <a:ext cx="1394460" cy="1041400"/>
                          </a:xfrm>
                          <a:prstGeom prst="rect">
                            <a:avLst/>
                          </a:prstGeom>
                        </pic:spPr>
                      </pic:pic>
                    </a:graphicData>
                  </a:graphic>
                </wp:inline>
              </w:drawing>
            </w:r>
          </w:p>
          <w:p w14:paraId="73E401FC" w14:textId="77777777" w:rsidR="0023524D" w:rsidRPr="001E3493" w:rsidRDefault="0023524D" w:rsidP="00423400">
            <w:pPr>
              <w:spacing w:line="240" w:lineRule="auto"/>
              <w:rPr>
                <w:noProof/>
              </w:rPr>
            </w:pPr>
            <w:r w:rsidRPr="001E3493">
              <w:rPr>
                <w:noProof/>
              </w:rPr>
              <w:t>Week 1.1</w:t>
            </w:r>
          </w:p>
        </w:tc>
        <w:tc>
          <w:tcPr>
            <w:tcW w:w="1800" w:type="dxa"/>
            <w:gridSpan w:val="2"/>
          </w:tcPr>
          <w:p w14:paraId="0D2D0DF2" w14:textId="77777777" w:rsidR="0023524D" w:rsidRPr="001E3493" w:rsidRDefault="0023524D" w:rsidP="00423400">
            <w:pPr>
              <w:spacing w:line="240" w:lineRule="auto"/>
            </w:pPr>
            <w:r w:rsidRPr="001E3493">
              <w:rPr>
                <w:noProof/>
              </w:rPr>
              <w:drawing>
                <wp:inline distT="0" distB="0" distL="0" distR="0" wp14:anchorId="35DA97F0" wp14:editId="1E039D0B">
                  <wp:extent cx="1005840" cy="1388110"/>
                  <wp:effectExtent l="0" t="0" r="3810" b="2540"/>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pic:cNvPicPr/>
                        </pic:nvPicPr>
                        <pic:blipFill>
                          <a:blip r:embed="rId382" cstate="print">
                            <a:extLst>
                              <a:ext uri="{28A0092B-C50C-407E-A947-70E740481C1C}">
                                <a14:useLocalDpi xmlns:a14="http://schemas.microsoft.com/office/drawing/2010/main" val="0"/>
                              </a:ext>
                            </a:extLst>
                          </a:blip>
                          <a:stretch>
                            <a:fillRect/>
                          </a:stretch>
                        </pic:blipFill>
                        <pic:spPr>
                          <a:xfrm>
                            <a:off x="0" y="0"/>
                            <a:ext cx="1005840" cy="1388110"/>
                          </a:xfrm>
                          <a:prstGeom prst="rect">
                            <a:avLst/>
                          </a:prstGeom>
                        </pic:spPr>
                      </pic:pic>
                    </a:graphicData>
                  </a:graphic>
                </wp:inline>
              </w:drawing>
            </w:r>
          </w:p>
          <w:p w14:paraId="147CB7E3" w14:textId="77777777" w:rsidR="0023524D" w:rsidRPr="001E3493" w:rsidRDefault="0023524D" w:rsidP="00423400">
            <w:pPr>
              <w:spacing w:line="240" w:lineRule="auto"/>
            </w:pPr>
            <w:r w:rsidRPr="001E3493">
              <w:t>Week 1.2</w:t>
            </w:r>
          </w:p>
        </w:tc>
        <w:tc>
          <w:tcPr>
            <w:tcW w:w="1710" w:type="dxa"/>
            <w:gridSpan w:val="2"/>
          </w:tcPr>
          <w:p w14:paraId="0FA73112" w14:textId="77777777" w:rsidR="0023524D" w:rsidRPr="001E3493" w:rsidRDefault="0023524D" w:rsidP="00423400">
            <w:pPr>
              <w:spacing w:line="240" w:lineRule="auto"/>
            </w:pPr>
            <w:r w:rsidRPr="001E3493">
              <w:rPr>
                <w:noProof/>
              </w:rPr>
              <w:drawing>
                <wp:inline distT="0" distB="0" distL="0" distR="0" wp14:anchorId="0BAC7415" wp14:editId="71EE0F3C">
                  <wp:extent cx="1005840" cy="1388110"/>
                  <wp:effectExtent l="0" t="0" r="3810" b="2540"/>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pic:cNvPicPr/>
                        </pic:nvPicPr>
                        <pic:blipFill>
                          <a:blip r:embed="rId383" cstate="print">
                            <a:extLst>
                              <a:ext uri="{28A0092B-C50C-407E-A947-70E740481C1C}">
                                <a14:useLocalDpi xmlns:a14="http://schemas.microsoft.com/office/drawing/2010/main" val="0"/>
                              </a:ext>
                            </a:extLst>
                          </a:blip>
                          <a:stretch>
                            <a:fillRect/>
                          </a:stretch>
                        </pic:blipFill>
                        <pic:spPr>
                          <a:xfrm>
                            <a:off x="0" y="0"/>
                            <a:ext cx="1005840" cy="1388110"/>
                          </a:xfrm>
                          <a:prstGeom prst="rect">
                            <a:avLst/>
                          </a:prstGeom>
                        </pic:spPr>
                      </pic:pic>
                    </a:graphicData>
                  </a:graphic>
                </wp:inline>
              </w:drawing>
            </w:r>
          </w:p>
          <w:p w14:paraId="1C123C75" w14:textId="77777777" w:rsidR="0023524D" w:rsidRPr="001E3493" w:rsidRDefault="0023524D" w:rsidP="00423400">
            <w:pPr>
              <w:spacing w:line="240" w:lineRule="auto"/>
            </w:pPr>
            <w:r w:rsidRPr="001E3493">
              <w:t>Week 2.1</w:t>
            </w:r>
          </w:p>
        </w:tc>
        <w:tc>
          <w:tcPr>
            <w:tcW w:w="1890" w:type="dxa"/>
          </w:tcPr>
          <w:p w14:paraId="02A621D5" w14:textId="77777777" w:rsidR="0023524D" w:rsidRPr="001E3493" w:rsidRDefault="0023524D" w:rsidP="00423400">
            <w:pPr>
              <w:spacing w:line="240" w:lineRule="auto"/>
            </w:pPr>
            <w:r w:rsidRPr="001E3493">
              <w:rPr>
                <w:noProof/>
              </w:rPr>
              <w:drawing>
                <wp:inline distT="0" distB="0" distL="0" distR="0" wp14:anchorId="54CB672F" wp14:editId="1A424F9E">
                  <wp:extent cx="1419225" cy="1419225"/>
                  <wp:effectExtent l="0" t="0" r="9525" b="9525"/>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pic:cNvPicPr/>
                        </pic:nvPicPr>
                        <pic:blipFill>
                          <a:blip r:embed="rId384" cstate="print">
                            <a:extLst>
                              <a:ext uri="{28A0092B-C50C-407E-A947-70E740481C1C}">
                                <a14:useLocalDpi xmlns:a14="http://schemas.microsoft.com/office/drawing/2010/main" val="0"/>
                              </a:ext>
                            </a:extLst>
                          </a:blip>
                          <a:stretch>
                            <a:fillRect/>
                          </a:stretch>
                        </pic:blipFill>
                        <pic:spPr>
                          <a:xfrm rot="5400000">
                            <a:off x="0" y="0"/>
                            <a:ext cx="1419225" cy="1419225"/>
                          </a:xfrm>
                          <a:prstGeom prst="rect">
                            <a:avLst/>
                          </a:prstGeom>
                        </pic:spPr>
                      </pic:pic>
                    </a:graphicData>
                  </a:graphic>
                </wp:inline>
              </w:drawing>
            </w:r>
          </w:p>
          <w:p w14:paraId="3A6CAD3D" w14:textId="77777777" w:rsidR="0023524D" w:rsidRPr="001E3493" w:rsidRDefault="0023524D" w:rsidP="00423400">
            <w:pPr>
              <w:spacing w:line="240" w:lineRule="auto"/>
            </w:pPr>
            <w:r w:rsidRPr="001E3493">
              <w:t>Week 2.2</w:t>
            </w:r>
          </w:p>
        </w:tc>
      </w:tr>
      <w:tr w:rsidR="0023524D" w:rsidRPr="001E3493" w14:paraId="0E57244E" w14:textId="77777777" w:rsidTr="00031310">
        <w:trPr>
          <w:trHeight w:val="1988"/>
        </w:trPr>
        <w:tc>
          <w:tcPr>
            <w:tcW w:w="929" w:type="dxa"/>
            <w:vMerge/>
            <w:textDirection w:val="btLr"/>
            <w:vAlign w:val="bottom"/>
          </w:tcPr>
          <w:p w14:paraId="6360A875" w14:textId="77777777" w:rsidR="0023524D" w:rsidRPr="001E3493" w:rsidRDefault="0023524D" w:rsidP="00423400">
            <w:pPr>
              <w:spacing w:line="240" w:lineRule="auto"/>
              <w:ind w:left="113" w:right="113"/>
              <w:jc w:val="center"/>
            </w:pPr>
          </w:p>
        </w:tc>
        <w:tc>
          <w:tcPr>
            <w:tcW w:w="2486" w:type="dxa"/>
            <w:gridSpan w:val="2"/>
          </w:tcPr>
          <w:p w14:paraId="0E2B8638" w14:textId="77777777" w:rsidR="0023524D" w:rsidRPr="001E3493" w:rsidRDefault="0023524D" w:rsidP="00423400">
            <w:pPr>
              <w:spacing w:line="240" w:lineRule="auto"/>
              <w:rPr>
                <w:noProof/>
              </w:rPr>
            </w:pPr>
            <w:r w:rsidRPr="001E3493">
              <w:rPr>
                <w:noProof/>
              </w:rPr>
              <w:drawing>
                <wp:inline distT="0" distB="0" distL="0" distR="0" wp14:anchorId="7CF51632" wp14:editId="61616609">
                  <wp:extent cx="1388125" cy="1915443"/>
                  <wp:effectExtent l="0" t="0" r="2540" b="8890"/>
                  <wp:docPr id="45" name="Pictur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pic:cNvPicPr/>
                        </pic:nvPicPr>
                        <pic:blipFill>
                          <a:blip r:embed="rId385" cstate="print">
                            <a:extLst>
                              <a:ext uri="{28A0092B-C50C-407E-A947-70E740481C1C}">
                                <a14:useLocalDpi xmlns:a14="http://schemas.microsoft.com/office/drawing/2010/main" val="0"/>
                              </a:ext>
                            </a:extLst>
                          </a:blip>
                          <a:stretch>
                            <a:fillRect/>
                          </a:stretch>
                        </pic:blipFill>
                        <pic:spPr>
                          <a:xfrm>
                            <a:off x="0" y="0"/>
                            <a:ext cx="1397978" cy="1929039"/>
                          </a:xfrm>
                          <a:prstGeom prst="rect">
                            <a:avLst/>
                          </a:prstGeom>
                        </pic:spPr>
                      </pic:pic>
                    </a:graphicData>
                  </a:graphic>
                </wp:inline>
              </w:drawing>
            </w:r>
          </w:p>
          <w:p w14:paraId="36C8D388" w14:textId="77777777" w:rsidR="0023524D" w:rsidRPr="001E3493" w:rsidRDefault="0023524D" w:rsidP="00423400">
            <w:pPr>
              <w:spacing w:line="240" w:lineRule="auto"/>
              <w:rPr>
                <w:noProof/>
              </w:rPr>
            </w:pPr>
            <w:r w:rsidRPr="001E3493">
              <w:rPr>
                <w:noProof/>
              </w:rPr>
              <w:t>Week 3</w:t>
            </w:r>
          </w:p>
        </w:tc>
        <w:tc>
          <w:tcPr>
            <w:tcW w:w="2430" w:type="dxa"/>
            <w:gridSpan w:val="2"/>
          </w:tcPr>
          <w:p w14:paraId="5167E34B" w14:textId="77777777" w:rsidR="0023524D" w:rsidRPr="001E3493" w:rsidRDefault="0023524D" w:rsidP="00423400">
            <w:pPr>
              <w:spacing w:line="240" w:lineRule="auto"/>
            </w:pPr>
            <w:r w:rsidRPr="001E3493">
              <w:rPr>
                <w:noProof/>
              </w:rPr>
              <w:drawing>
                <wp:inline distT="0" distB="0" distL="0" distR="0" wp14:anchorId="70945A6F" wp14:editId="065E3523">
                  <wp:extent cx="1377108" cy="1900479"/>
                  <wp:effectExtent l="0" t="0" r="0" b="5080"/>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pic:cNvPicPr/>
                        </pic:nvPicPr>
                        <pic:blipFill>
                          <a:blip r:embed="rId386" cstate="print">
                            <a:extLst>
                              <a:ext uri="{28A0092B-C50C-407E-A947-70E740481C1C}">
                                <a14:useLocalDpi xmlns:a14="http://schemas.microsoft.com/office/drawing/2010/main" val="0"/>
                              </a:ext>
                            </a:extLst>
                          </a:blip>
                          <a:stretch>
                            <a:fillRect/>
                          </a:stretch>
                        </pic:blipFill>
                        <pic:spPr>
                          <a:xfrm>
                            <a:off x="0" y="0"/>
                            <a:ext cx="1387381" cy="1914657"/>
                          </a:xfrm>
                          <a:prstGeom prst="rect">
                            <a:avLst/>
                          </a:prstGeom>
                        </pic:spPr>
                      </pic:pic>
                    </a:graphicData>
                  </a:graphic>
                </wp:inline>
              </w:drawing>
            </w:r>
          </w:p>
          <w:p w14:paraId="19879AC0" w14:textId="77777777" w:rsidR="0023524D" w:rsidRPr="001E3493" w:rsidRDefault="0023524D" w:rsidP="00423400">
            <w:pPr>
              <w:spacing w:line="240" w:lineRule="auto"/>
            </w:pPr>
            <w:r w:rsidRPr="001E3493">
              <w:t>Week 4</w:t>
            </w:r>
          </w:p>
        </w:tc>
        <w:tc>
          <w:tcPr>
            <w:tcW w:w="2340" w:type="dxa"/>
            <w:gridSpan w:val="2"/>
          </w:tcPr>
          <w:p w14:paraId="02487DD0" w14:textId="77777777" w:rsidR="0023524D" w:rsidRPr="001E3493" w:rsidRDefault="0023524D" w:rsidP="00423400">
            <w:pPr>
              <w:spacing w:line="240" w:lineRule="auto"/>
            </w:pPr>
            <w:r w:rsidRPr="001E3493">
              <w:rPr>
                <w:noProof/>
              </w:rPr>
              <w:drawing>
                <wp:inline distT="0" distB="0" distL="0" distR="0" wp14:anchorId="672926E6" wp14:editId="30C645AF">
                  <wp:extent cx="1873400" cy="1399088"/>
                  <wp:effectExtent l="8572" t="0" r="2223" b="2222"/>
                  <wp:docPr id="47"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pic:cNvPicPr/>
                        </pic:nvPicPr>
                        <pic:blipFill>
                          <a:blip r:embed="rId387" cstate="print">
                            <a:extLst>
                              <a:ext uri="{28A0092B-C50C-407E-A947-70E740481C1C}">
                                <a14:useLocalDpi xmlns:a14="http://schemas.microsoft.com/office/drawing/2010/main" val="0"/>
                              </a:ext>
                            </a:extLst>
                          </a:blip>
                          <a:stretch>
                            <a:fillRect/>
                          </a:stretch>
                        </pic:blipFill>
                        <pic:spPr>
                          <a:xfrm rot="5400000">
                            <a:off x="0" y="0"/>
                            <a:ext cx="1885853" cy="1408388"/>
                          </a:xfrm>
                          <a:prstGeom prst="rect">
                            <a:avLst/>
                          </a:prstGeom>
                        </pic:spPr>
                      </pic:pic>
                    </a:graphicData>
                  </a:graphic>
                </wp:inline>
              </w:drawing>
            </w:r>
          </w:p>
          <w:p w14:paraId="320F41AC" w14:textId="77777777" w:rsidR="0023524D" w:rsidRPr="001E3493" w:rsidRDefault="0023524D" w:rsidP="00423400">
            <w:pPr>
              <w:spacing w:line="240" w:lineRule="auto"/>
            </w:pPr>
            <w:r w:rsidRPr="001E3493">
              <w:t>Week 6</w:t>
            </w:r>
          </w:p>
        </w:tc>
      </w:tr>
      <w:tr w:rsidR="0023524D" w:rsidRPr="001E3493" w14:paraId="281FAC49" w14:textId="77777777" w:rsidTr="00031310">
        <w:trPr>
          <w:trHeight w:val="2150"/>
        </w:trPr>
        <w:tc>
          <w:tcPr>
            <w:tcW w:w="929" w:type="dxa"/>
            <w:vMerge/>
            <w:textDirection w:val="btLr"/>
            <w:vAlign w:val="bottom"/>
          </w:tcPr>
          <w:p w14:paraId="40186D06" w14:textId="77777777" w:rsidR="0023524D" w:rsidRPr="001E3493" w:rsidRDefault="0023524D" w:rsidP="00423400">
            <w:pPr>
              <w:spacing w:line="240" w:lineRule="auto"/>
              <w:ind w:left="113" w:right="113"/>
              <w:jc w:val="center"/>
            </w:pPr>
          </w:p>
        </w:tc>
        <w:tc>
          <w:tcPr>
            <w:tcW w:w="2486" w:type="dxa"/>
            <w:gridSpan w:val="2"/>
          </w:tcPr>
          <w:p w14:paraId="041B4ADC" w14:textId="77777777" w:rsidR="0023524D" w:rsidRPr="001E3493" w:rsidRDefault="0023524D" w:rsidP="00423400">
            <w:pPr>
              <w:spacing w:line="240" w:lineRule="auto"/>
              <w:rPr>
                <w:noProof/>
              </w:rPr>
            </w:pPr>
            <w:r w:rsidRPr="001E3493">
              <w:rPr>
                <w:noProof/>
              </w:rPr>
              <w:drawing>
                <wp:inline distT="0" distB="0" distL="0" distR="0" wp14:anchorId="416C1547" wp14:editId="6A79224D">
                  <wp:extent cx="1443209" cy="1991701"/>
                  <wp:effectExtent l="0" t="0" r="5080" b="8890"/>
                  <wp:docPr id="48"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pic:cNvPicPr/>
                        </pic:nvPicPr>
                        <pic:blipFill>
                          <a:blip r:embed="rId388" cstate="print">
                            <a:extLst>
                              <a:ext uri="{28A0092B-C50C-407E-A947-70E740481C1C}">
                                <a14:useLocalDpi xmlns:a14="http://schemas.microsoft.com/office/drawing/2010/main" val="0"/>
                              </a:ext>
                            </a:extLst>
                          </a:blip>
                          <a:stretch>
                            <a:fillRect/>
                          </a:stretch>
                        </pic:blipFill>
                        <pic:spPr>
                          <a:xfrm>
                            <a:off x="0" y="0"/>
                            <a:ext cx="1464379" cy="2020917"/>
                          </a:xfrm>
                          <a:prstGeom prst="rect">
                            <a:avLst/>
                          </a:prstGeom>
                        </pic:spPr>
                      </pic:pic>
                    </a:graphicData>
                  </a:graphic>
                </wp:inline>
              </w:drawing>
            </w:r>
          </w:p>
          <w:p w14:paraId="26139EEF" w14:textId="77777777" w:rsidR="0023524D" w:rsidRPr="001E3493" w:rsidRDefault="0023524D" w:rsidP="00423400">
            <w:pPr>
              <w:spacing w:line="240" w:lineRule="auto"/>
              <w:rPr>
                <w:noProof/>
              </w:rPr>
            </w:pPr>
            <w:r w:rsidRPr="001E3493">
              <w:rPr>
                <w:noProof/>
              </w:rPr>
              <w:t>Week 8</w:t>
            </w:r>
          </w:p>
        </w:tc>
        <w:tc>
          <w:tcPr>
            <w:tcW w:w="2430" w:type="dxa"/>
            <w:gridSpan w:val="2"/>
          </w:tcPr>
          <w:p w14:paraId="59C4F577" w14:textId="77777777" w:rsidR="0023524D" w:rsidRPr="001E3493" w:rsidRDefault="0023524D" w:rsidP="00423400">
            <w:pPr>
              <w:spacing w:line="240" w:lineRule="auto"/>
            </w:pPr>
            <w:r w:rsidRPr="001E3493">
              <w:rPr>
                <w:noProof/>
              </w:rPr>
              <w:drawing>
                <wp:inline distT="0" distB="0" distL="0" distR="0" wp14:anchorId="4425D830" wp14:editId="7AE378B5">
                  <wp:extent cx="1443209" cy="1991452"/>
                  <wp:effectExtent l="0" t="0" r="5080" b="8890"/>
                  <wp:docPr id="68" name="Picture 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pic:cNvPicPr/>
                        </pic:nvPicPr>
                        <pic:blipFill>
                          <a:blip r:embed="rId389" cstate="print">
                            <a:extLst>
                              <a:ext uri="{28A0092B-C50C-407E-A947-70E740481C1C}">
                                <a14:useLocalDpi xmlns:a14="http://schemas.microsoft.com/office/drawing/2010/main" val="0"/>
                              </a:ext>
                            </a:extLst>
                          </a:blip>
                          <a:stretch>
                            <a:fillRect/>
                          </a:stretch>
                        </pic:blipFill>
                        <pic:spPr>
                          <a:xfrm>
                            <a:off x="0" y="0"/>
                            <a:ext cx="1452585" cy="2004390"/>
                          </a:xfrm>
                          <a:prstGeom prst="rect">
                            <a:avLst/>
                          </a:prstGeom>
                        </pic:spPr>
                      </pic:pic>
                    </a:graphicData>
                  </a:graphic>
                </wp:inline>
              </w:drawing>
            </w:r>
          </w:p>
          <w:p w14:paraId="7409AA5F" w14:textId="77777777" w:rsidR="0023524D" w:rsidRPr="001E3493" w:rsidRDefault="0023524D" w:rsidP="00423400">
            <w:pPr>
              <w:spacing w:line="240" w:lineRule="auto"/>
            </w:pPr>
            <w:r w:rsidRPr="001E3493">
              <w:t>Week 10</w:t>
            </w:r>
          </w:p>
        </w:tc>
        <w:tc>
          <w:tcPr>
            <w:tcW w:w="2340" w:type="dxa"/>
            <w:gridSpan w:val="2"/>
          </w:tcPr>
          <w:p w14:paraId="31D9FE0A" w14:textId="77777777" w:rsidR="0023524D" w:rsidRPr="001E3493" w:rsidRDefault="0023524D" w:rsidP="00423400">
            <w:pPr>
              <w:spacing w:line="240" w:lineRule="auto"/>
            </w:pPr>
            <w:r w:rsidRPr="001E3493">
              <w:rPr>
                <w:noProof/>
              </w:rPr>
              <w:drawing>
                <wp:inline distT="0" distB="0" distL="0" distR="0" wp14:anchorId="039ABEB4" wp14:editId="6292B81C">
                  <wp:extent cx="1421176" cy="1961295"/>
                  <wp:effectExtent l="0" t="0" r="7620" b="1270"/>
                  <wp:docPr id="71" name="Pictur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pic:cNvPicPr/>
                        </pic:nvPicPr>
                        <pic:blipFill>
                          <a:blip r:embed="rId390" cstate="print">
                            <a:extLst>
                              <a:ext uri="{28A0092B-C50C-407E-A947-70E740481C1C}">
                                <a14:useLocalDpi xmlns:a14="http://schemas.microsoft.com/office/drawing/2010/main" val="0"/>
                              </a:ext>
                            </a:extLst>
                          </a:blip>
                          <a:stretch>
                            <a:fillRect/>
                          </a:stretch>
                        </pic:blipFill>
                        <pic:spPr>
                          <a:xfrm>
                            <a:off x="0" y="0"/>
                            <a:ext cx="1435779" cy="1981448"/>
                          </a:xfrm>
                          <a:prstGeom prst="rect">
                            <a:avLst/>
                          </a:prstGeom>
                        </pic:spPr>
                      </pic:pic>
                    </a:graphicData>
                  </a:graphic>
                </wp:inline>
              </w:drawing>
            </w:r>
          </w:p>
          <w:p w14:paraId="12F3A578" w14:textId="77777777" w:rsidR="0023524D" w:rsidRPr="001E3493" w:rsidRDefault="0023524D" w:rsidP="00423400">
            <w:pPr>
              <w:spacing w:line="240" w:lineRule="auto"/>
            </w:pPr>
            <w:r w:rsidRPr="001E3493">
              <w:t>Week 12</w:t>
            </w:r>
          </w:p>
        </w:tc>
      </w:tr>
    </w:tbl>
    <w:p w14:paraId="69CB2AAA" w14:textId="77777777" w:rsidR="00363632" w:rsidRDefault="00363632"/>
    <w:p w14:paraId="0E800DE5" w14:textId="77777777" w:rsidR="00363632" w:rsidRDefault="00363632"/>
    <w:p w14:paraId="136F2C62" w14:textId="77777777" w:rsidR="00363632" w:rsidRDefault="00363632"/>
    <w:p w14:paraId="31E9EC5D" w14:textId="7247F87C" w:rsidR="00363632" w:rsidRDefault="00363632">
      <w:r>
        <w:lastRenderedPageBreak/>
        <w:t>Table 36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23524D" w:rsidRPr="001E3493" w14:paraId="51D35EF5" w14:textId="77777777" w:rsidTr="00031310">
        <w:trPr>
          <w:trHeight w:val="1790"/>
        </w:trPr>
        <w:tc>
          <w:tcPr>
            <w:tcW w:w="929" w:type="dxa"/>
            <w:vMerge w:val="restart"/>
            <w:textDirection w:val="btLr"/>
            <w:vAlign w:val="bottom"/>
          </w:tcPr>
          <w:p w14:paraId="62212F21" w14:textId="77777777" w:rsidR="0023524D" w:rsidRPr="001E3493" w:rsidRDefault="0023524D" w:rsidP="00423400">
            <w:pPr>
              <w:spacing w:line="240" w:lineRule="auto"/>
              <w:ind w:left="113" w:right="113"/>
              <w:jc w:val="center"/>
              <w:rPr>
                <w:b/>
                <w:bCs/>
              </w:rPr>
            </w:pPr>
            <w:r w:rsidRPr="001E3493">
              <w:rPr>
                <w:b/>
                <w:bCs/>
              </w:rPr>
              <w:t>G24003</w:t>
            </w:r>
          </w:p>
        </w:tc>
        <w:tc>
          <w:tcPr>
            <w:tcW w:w="1856" w:type="dxa"/>
          </w:tcPr>
          <w:p w14:paraId="2E19F130" w14:textId="77777777" w:rsidR="0023524D" w:rsidRPr="001E3493" w:rsidRDefault="0023524D" w:rsidP="00423400">
            <w:pPr>
              <w:spacing w:line="240" w:lineRule="auto"/>
              <w:rPr>
                <w:noProof/>
              </w:rPr>
            </w:pPr>
            <w:r w:rsidRPr="001E3493">
              <w:rPr>
                <w:noProof/>
              </w:rPr>
              <w:drawing>
                <wp:inline distT="0" distB="0" distL="0" distR="0" wp14:anchorId="31ADF745" wp14:editId="79F3D786">
                  <wp:extent cx="1112703" cy="1535394"/>
                  <wp:effectExtent l="0" t="0" r="0" b="8255"/>
                  <wp:docPr id="72" name="Picture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pic:cNvPicPr/>
                        </pic:nvPicPr>
                        <pic:blipFill>
                          <a:blip r:embed="rId391" cstate="print">
                            <a:extLst>
                              <a:ext uri="{28A0092B-C50C-407E-A947-70E740481C1C}">
                                <a14:useLocalDpi xmlns:a14="http://schemas.microsoft.com/office/drawing/2010/main" val="0"/>
                              </a:ext>
                            </a:extLst>
                          </a:blip>
                          <a:stretch>
                            <a:fillRect/>
                          </a:stretch>
                        </pic:blipFill>
                        <pic:spPr>
                          <a:xfrm>
                            <a:off x="0" y="0"/>
                            <a:ext cx="1118699" cy="1543667"/>
                          </a:xfrm>
                          <a:prstGeom prst="rect">
                            <a:avLst/>
                          </a:prstGeom>
                        </pic:spPr>
                      </pic:pic>
                    </a:graphicData>
                  </a:graphic>
                </wp:inline>
              </w:drawing>
            </w:r>
          </w:p>
          <w:p w14:paraId="34467D01" w14:textId="77777777" w:rsidR="0023524D" w:rsidRPr="001E3493" w:rsidRDefault="0023524D" w:rsidP="00423400">
            <w:pPr>
              <w:spacing w:line="240" w:lineRule="auto"/>
              <w:rPr>
                <w:noProof/>
              </w:rPr>
            </w:pPr>
            <w:r w:rsidRPr="001E3493">
              <w:rPr>
                <w:noProof/>
              </w:rPr>
              <w:t>Week 1.1</w:t>
            </w:r>
          </w:p>
        </w:tc>
        <w:tc>
          <w:tcPr>
            <w:tcW w:w="1800" w:type="dxa"/>
            <w:gridSpan w:val="2"/>
          </w:tcPr>
          <w:p w14:paraId="0F365C8B" w14:textId="77777777" w:rsidR="0023524D" w:rsidRPr="001E3493" w:rsidRDefault="0023524D" w:rsidP="00423400">
            <w:pPr>
              <w:spacing w:line="240" w:lineRule="auto"/>
            </w:pPr>
            <w:r w:rsidRPr="001E3493">
              <w:rPr>
                <w:noProof/>
              </w:rPr>
              <w:drawing>
                <wp:inline distT="0" distB="0" distL="0" distR="0" wp14:anchorId="1AA01822" wp14:editId="0ACA8BEC">
                  <wp:extent cx="1101687" cy="1520384"/>
                  <wp:effectExtent l="0" t="0" r="3810" b="3810"/>
                  <wp:docPr id="73" name="Picture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Picture 20"/>
                          <pic:cNvPicPr/>
                        </pic:nvPicPr>
                        <pic:blipFill>
                          <a:blip r:embed="rId392" cstate="print">
                            <a:extLst>
                              <a:ext uri="{28A0092B-C50C-407E-A947-70E740481C1C}">
                                <a14:useLocalDpi xmlns:a14="http://schemas.microsoft.com/office/drawing/2010/main" val="0"/>
                              </a:ext>
                            </a:extLst>
                          </a:blip>
                          <a:stretch>
                            <a:fillRect/>
                          </a:stretch>
                        </pic:blipFill>
                        <pic:spPr>
                          <a:xfrm>
                            <a:off x="0" y="0"/>
                            <a:ext cx="1105549" cy="1525714"/>
                          </a:xfrm>
                          <a:prstGeom prst="rect">
                            <a:avLst/>
                          </a:prstGeom>
                        </pic:spPr>
                      </pic:pic>
                    </a:graphicData>
                  </a:graphic>
                </wp:inline>
              </w:drawing>
            </w:r>
          </w:p>
          <w:p w14:paraId="3388F76B" w14:textId="77777777" w:rsidR="0023524D" w:rsidRPr="001E3493" w:rsidRDefault="0023524D" w:rsidP="00423400">
            <w:pPr>
              <w:spacing w:line="240" w:lineRule="auto"/>
            </w:pPr>
            <w:r w:rsidRPr="001E3493">
              <w:rPr>
                <w:noProof/>
              </w:rPr>
              <w:t>Week 1.2</w:t>
            </w:r>
          </w:p>
        </w:tc>
        <w:tc>
          <w:tcPr>
            <w:tcW w:w="1710" w:type="dxa"/>
            <w:gridSpan w:val="2"/>
          </w:tcPr>
          <w:p w14:paraId="2888A32E" w14:textId="77777777" w:rsidR="0023524D" w:rsidRPr="001E3493" w:rsidRDefault="0023524D" w:rsidP="00423400">
            <w:pPr>
              <w:spacing w:line="240" w:lineRule="auto"/>
            </w:pPr>
            <w:r w:rsidRPr="001E3493">
              <w:rPr>
                <w:noProof/>
              </w:rPr>
              <w:drawing>
                <wp:inline distT="0" distB="0" distL="0" distR="0" wp14:anchorId="17669FB9" wp14:editId="570A3E84">
                  <wp:extent cx="1101537" cy="1520328"/>
                  <wp:effectExtent l="0" t="0" r="3810" b="3810"/>
                  <wp:docPr id="74" name="Picture 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pic:cNvPicPr/>
                        </pic:nvPicPr>
                        <pic:blipFill>
                          <a:blip r:embed="rId393" cstate="print">
                            <a:extLst>
                              <a:ext uri="{28A0092B-C50C-407E-A947-70E740481C1C}">
                                <a14:useLocalDpi xmlns:a14="http://schemas.microsoft.com/office/drawing/2010/main" val="0"/>
                              </a:ext>
                            </a:extLst>
                          </a:blip>
                          <a:stretch>
                            <a:fillRect/>
                          </a:stretch>
                        </pic:blipFill>
                        <pic:spPr>
                          <a:xfrm>
                            <a:off x="0" y="0"/>
                            <a:ext cx="1105341" cy="1525578"/>
                          </a:xfrm>
                          <a:prstGeom prst="rect">
                            <a:avLst/>
                          </a:prstGeom>
                        </pic:spPr>
                      </pic:pic>
                    </a:graphicData>
                  </a:graphic>
                </wp:inline>
              </w:drawing>
            </w:r>
            <w:r w:rsidRPr="001E3493">
              <w:br/>
            </w:r>
            <w:r w:rsidRPr="001E3493">
              <w:rPr>
                <w:noProof/>
              </w:rPr>
              <w:t xml:space="preserve"> Week 2.1</w:t>
            </w:r>
          </w:p>
        </w:tc>
        <w:tc>
          <w:tcPr>
            <w:tcW w:w="1890" w:type="dxa"/>
          </w:tcPr>
          <w:p w14:paraId="1CE8F75A" w14:textId="77777777" w:rsidR="0023524D" w:rsidRPr="001E3493" w:rsidRDefault="0023524D" w:rsidP="00423400">
            <w:pPr>
              <w:spacing w:line="240" w:lineRule="auto"/>
            </w:pPr>
            <w:r w:rsidRPr="001E3493">
              <w:rPr>
                <w:noProof/>
              </w:rPr>
              <w:drawing>
                <wp:inline distT="0" distB="0" distL="0" distR="0" wp14:anchorId="3F0D44A4" wp14:editId="7B0F16A0">
                  <wp:extent cx="1519778" cy="1519778"/>
                  <wp:effectExtent l="0" t="0" r="4445" b="4445"/>
                  <wp:docPr id="75" name="Picture 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pic:cNvPicPr/>
                        </pic:nvPicPr>
                        <pic:blipFill>
                          <a:blip r:embed="rId394" cstate="print">
                            <a:extLst>
                              <a:ext uri="{28A0092B-C50C-407E-A947-70E740481C1C}">
                                <a14:useLocalDpi xmlns:a14="http://schemas.microsoft.com/office/drawing/2010/main" val="0"/>
                              </a:ext>
                            </a:extLst>
                          </a:blip>
                          <a:stretch>
                            <a:fillRect/>
                          </a:stretch>
                        </pic:blipFill>
                        <pic:spPr>
                          <a:xfrm rot="5400000">
                            <a:off x="0" y="0"/>
                            <a:ext cx="1535522" cy="1535522"/>
                          </a:xfrm>
                          <a:prstGeom prst="rect">
                            <a:avLst/>
                          </a:prstGeom>
                        </pic:spPr>
                      </pic:pic>
                    </a:graphicData>
                  </a:graphic>
                </wp:inline>
              </w:drawing>
            </w:r>
          </w:p>
          <w:p w14:paraId="3065F0CB" w14:textId="77777777" w:rsidR="0023524D" w:rsidRPr="001E3493" w:rsidRDefault="0023524D" w:rsidP="00423400">
            <w:pPr>
              <w:spacing w:line="240" w:lineRule="auto"/>
            </w:pPr>
            <w:r w:rsidRPr="001E3493">
              <w:rPr>
                <w:noProof/>
              </w:rPr>
              <w:t>Week 2.2</w:t>
            </w:r>
          </w:p>
        </w:tc>
      </w:tr>
      <w:tr w:rsidR="0023524D" w:rsidRPr="001E3493" w14:paraId="1CCD47D2" w14:textId="77777777" w:rsidTr="00031310">
        <w:trPr>
          <w:trHeight w:val="1952"/>
        </w:trPr>
        <w:tc>
          <w:tcPr>
            <w:tcW w:w="929" w:type="dxa"/>
            <w:vMerge/>
            <w:textDirection w:val="btLr"/>
            <w:vAlign w:val="bottom"/>
          </w:tcPr>
          <w:p w14:paraId="34EEB439" w14:textId="77777777" w:rsidR="0023524D" w:rsidRPr="001E3493" w:rsidRDefault="0023524D" w:rsidP="00423400">
            <w:pPr>
              <w:spacing w:line="240" w:lineRule="auto"/>
              <w:ind w:left="113" w:right="113"/>
              <w:jc w:val="center"/>
            </w:pPr>
          </w:p>
        </w:tc>
        <w:tc>
          <w:tcPr>
            <w:tcW w:w="2486" w:type="dxa"/>
            <w:gridSpan w:val="2"/>
          </w:tcPr>
          <w:p w14:paraId="4484B2AB" w14:textId="77777777" w:rsidR="0023524D" w:rsidRPr="001E3493" w:rsidRDefault="0023524D" w:rsidP="00423400">
            <w:pPr>
              <w:spacing w:line="240" w:lineRule="auto"/>
              <w:rPr>
                <w:noProof/>
              </w:rPr>
            </w:pPr>
            <w:r w:rsidRPr="001E3493">
              <w:rPr>
                <w:noProof/>
              </w:rPr>
              <w:drawing>
                <wp:inline distT="0" distB="0" distL="0" distR="0" wp14:anchorId="0CE3EA2B" wp14:editId="1E9B38C8">
                  <wp:extent cx="1355074" cy="1870240"/>
                  <wp:effectExtent l="0" t="0" r="0" b="0"/>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pic:cNvPicPr/>
                        </pic:nvPicPr>
                        <pic:blipFill>
                          <a:blip r:embed="rId395" cstate="print">
                            <a:extLst>
                              <a:ext uri="{28A0092B-C50C-407E-A947-70E740481C1C}">
                                <a14:useLocalDpi xmlns:a14="http://schemas.microsoft.com/office/drawing/2010/main" val="0"/>
                              </a:ext>
                            </a:extLst>
                          </a:blip>
                          <a:stretch>
                            <a:fillRect/>
                          </a:stretch>
                        </pic:blipFill>
                        <pic:spPr>
                          <a:xfrm>
                            <a:off x="0" y="0"/>
                            <a:ext cx="1359827" cy="1876800"/>
                          </a:xfrm>
                          <a:prstGeom prst="rect">
                            <a:avLst/>
                          </a:prstGeom>
                        </pic:spPr>
                      </pic:pic>
                    </a:graphicData>
                  </a:graphic>
                </wp:inline>
              </w:drawing>
            </w:r>
          </w:p>
          <w:p w14:paraId="31C71A4C" w14:textId="77777777" w:rsidR="0023524D" w:rsidRPr="001E3493" w:rsidRDefault="0023524D" w:rsidP="00423400">
            <w:pPr>
              <w:spacing w:line="240" w:lineRule="auto"/>
              <w:rPr>
                <w:noProof/>
              </w:rPr>
            </w:pPr>
            <w:r w:rsidRPr="001E3493">
              <w:rPr>
                <w:noProof/>
              </w:rPr>
              <w:t>Week 3</w:t>
            </w:r>
          </w:p>
        </w:tc>
        <w:tc>
          <w:tcPr>
            <w:tcW w:w="2430" w:type="dxa"/>
            <w:gridSpan w:val="2"/>
          </w:tcPr>
          <w:p w14:paraId="3E4896B9" w14:textId="77777777" w:rsidR="0023524D" w:rsidRPr="001E3493" w:rsidRDefault="0023524D" w:rsidP="00423400">
            <w:pPr>
              <w:spacing w:line="240" w:lineRule="auto"/>
            </w:pPr>
            <w:r w:rsidRPr="001E3493">
              <w:rPr>
                <w:noProof/>
              </w:rPr>
              <w:drawing>
                <wp:inline distT="0" distB="0" distL="0" distR="0" wp14:anchorId="43DE1D3C" wp14:editId="3B1452B3">
                  <wp:extent cx="1344057" cy="1855211"/>
                  <wp:effectExtent l="0" t="0" r="8890" b="0"/>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Picture 30"/>
                          <pic:cNvPicPr/>
                        </pic:nvPicPr>
                        <pic:blipFill>
                          <a:blip r:embed="rId396" cstate="print">
                            <a:extLst>
                              <a:ext uri="{28A0092B-C50C-407E-A947-70E740481C1C}">
                                <a14:useLocalDpi xmlns:a14="http://schemas.microsoft.com/office/drawing/2010/main" val="0"/>
                              </a:ext>
                            </a:extLst>
                          </a:blip>
                          <a:stretch>
                            <a:fillRect/>
                          </a:stretch>
                        </pic:blipFill>
                        <pic:spPr>
                          <a:xfrm>
                            <a:off x="0" y="0"/>
                            <a:ext cx="1346324" cy="1858340"/>
                          </a:xfrm>
                          <a:prstGeom prst="rect">
                            <a:avLst/>
                          </a:prstGeom>
                        </pic:spPr>
                      </pic:pic>
                    </a:graphicData>
                  </a:graphic>
                </wp:inline>
              </w:drawing>
            </w:r>
          </w:p>
          <w:p w14:paraId="01CB0B21" w14:textId="77777777" w:rsidR="0023524D" w:rsidRPr="001E3493" w:rsidRDefault="0023524D" w:rsidP="00423400">
            <w:pPr>
              <w:spacing w:line="240" w:lineRule="auto"/>
            </w:pPr>
            <w:r w:rsidRPr="001E3493">
              <w:t>Week 4</w:t>
            </w:r>
          </w:p>
        </w:tc>
        <w:tc>
          <w:tcPr>
            <w:tcW w:w="2340" w:type="dxa"/>
            <w:gridSpan w:val="2"/>
          </w:tcPr>
          <w:p w14:paraId="6576B53F" w14:textId="77777777" w:rsidR="0023524D" w:rsidRPr="001E3493" w:rsidRDefault="0023524D" w:rsidP="00423400">
            <w:pPr>
              <w:spacing w:line="240" w:lineRule="auto"/>
            </w:pPr>
            <w:r w:rsidRPr="001E3493">
              <w:rPr>
                <w:noProof/>
              </w:rPr>
              <w:drawing>
                <wp:inline distT="0" distB="0" distL="0" distR="0" wp14:anchorId="15B576F2" wp14:editId="6DA0D430">
                  <wp:extent cx="1348740" cy="1861185"/>
                  <wp:effectExtent l="0" t="0" r="3810" b="5715"/>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Picture 31"/>
                          <pic:cNvPicPr/>
                        </pic:nvPicPr>
                        <pic:blipFill>
                          <a:blip r:embed="rId397" cstate="print">
                            <a:extLst>
                              <a:ext uri="{28A0092B-C50C-407E-A947-70E740481C1C}">
                                <a14:useLocalDpi xmlns:a14="http://schemas.microsoft.com/office/drawing/2010/main" val="0"/>
                              </a:ext>
                            </a:extLst>
                          </a:blip>
                          <a:stretch>
                            <a:fillRect/>
                          </a:stretch>
                        </pic:blipFill>
                        <pic:spPr>
                          <a:xfrm>
                            <a:off x="0" y="0"/>
                            <a:ext cx="1348740" cy="1861185"/>
                          </a:xfrm>
                          <a:prstGeom prst="rect">
                            <a:avLst/>
                          </a:prstGeom>
                        </pic:spPr>
                      </pic:pic>
                    </a:graphicData>
                  </a:graphic>
                </wp:inline>
              </w:drawing>
            </w:r>
          </w:p>
          <w:p w14:paraId="16141DF0" w14:textId="77777777" w:rsidR="0023524D" w:rsidRPr="001E3493" w:rsidRDefault="0023524D" w:rsidP="00423400">
            <w:pPr>
              <w:spacing w:line="240" w:lineRule="auto"/>
            </w:pPr>
            <w:r w:rsidRPr="001E3493">
              <w:t>Week6</w:t>
            </w:r>
          </w:p>
        </w:tc>
      </w:tr>
      <w:tr w:rsidR="0023524D" w:rsidRPr="001E3493" w14:paraId="546729F4" w14:textId="77777777" w:rsidTr="00031310">
        <w:trPr>
          <w:trHeight w:val="1952"/>
        </w:trPr>
        <w:tc>
          <w:tcPr>
            <w:tcW w:w="929" w:type="dxa"/>
            <w:vMerge/>
            <w:textDirection w:val="btLr"/>
            <w:vAlign w:val="bottom"/>
          </w:tcPr>
          <w:p w14:paraId="0A490FA5" w14:textId="77777777" w:rsidR="0023524D" w:rsidRPr="001E3493" w:rsidRDefault="0023524D" w:rsidP="00423400">
            <w:pPr>
              <w:spacing w:line="240" w:lineRule="auto"/>
              <w:ind w:left="113" w:right="113"/>
              <w:jc w:val="center"/>
            </w:pPr>
          </w:p>
        </w:tc>
        <w:tc>
          <w:tcPr>
            <w:tcW w:w="2486" w:type="dxa"/>
            <w:gridSpan w:val="2"/>
          </w:tcPr>
          <w:p w14:paraId="2FE9E3F1" w14:textId="77777777" w:rsidR="0023524D" w:rsidRPr="001E3493" w:rsidRDefault="0023524D" w:rsidP="00423400">
            <w:pPr>
              <w:spacing w:line="240" w:lineRule="auto"/>
              <w:rPr>
                <w:noProof/>
              </w:rPr>
            </w:pPr>
            <w:r w:rsidRPr="001E3493">
              <w:rPr>
                <w:noProof/>
              </w:rPr>
              <w:drawing>
                <wp:inline distT="0" distB="0" distL="0" distR="0" wp14:anchorId="4DF93112" wp14:editId="6BDC4E49">
                  <wp:extent cx="1410159" cy="1946268"/>
                  <wp:effectExtent l="0" t="0" r="0" b="0"/>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Picture 32"/>
                          <pic:cNvPicPr/>
                        </pic:nvPicPr>
                        <pic:blipFill>
                          <a:blip r:embed="rId398" cstate="print">
                            <a:extLst>
                              <a:ext uri="{28A0092B-C50C-407E-A947-70E740481C1C}">
                                <a14:useLocalDpi xmlns:a14="http://schemas.microsoft.com/office/drawing/2010/main" val="0"/>
                              </a:ext>
                            </a:extLst>
                          </a:blip>
                          <a:stretch>
                            <a:fillRect/>
                          </a:stretch>
                        </pic:blipFill>
                        <pic:spPr>
                          <a:xfrm>
                            <a:off x="0" y="0"/>
                            <a:ext cx="1412272" cy="1949184"/>
                          </a:xfrm>
                          <a:prstGeom prst="rect">
                            <a:avLst/>
                          </a:prstGeom>
                        </pic:spPr>
                      </pic:pic>
                    </a:graphicData>
                  </a:graphic>
                </wp:inline>
              </w:drawing>
            </w:r>
          </w:p>
          <w:p w14:paraId="3ADA5477" w14:textId="77777777" w:rsidR="0023524D" w:rsidRPr="001E3493" w:rsidRDefault="0023524D" w:rsidP="00423400">
            <w:pPr>
              <w:spacing w:line="240" w:lineRule="auto"/>
              <w:rPr>
                <w:noProof/>
              </w:rPr>
            </w:pPr>
            <w:r w:rsidRPr="001E3493">
              <w:rPr>
                <w:noProof/>
              </w:rPr>
              <w:t>Week 8</w:t>
            </w:r>
          </w:p>
        </w:tc>
        <w:tc>
          <w:tcPr>
            <w:tcW w:w="2430" w:type="dxa"/>
            <w:gridSpan w:val="2"/>
          </w:tcPr>
          <w:p w14:paraId="64E730BF" w14:textId="77777777" w:rsidR="0023524D" w:rsidRPr="001E3493" w:rsidRDefault="0023524D" w:rsidP="00423400">
            <w:pPr>
              <w:spacing w:line="240" w:lineRule="auto"/>
            </w:pPr>
            <w:r w:rsidRPr="001E3493">
              <w:rPr>
                <w:noProof/>
              </w:rPr>
              <w:drawing>
                <wp:inline distT="0" distB="0" distL="0" distR="0" wp14:anchorId="7DB4430C" wp14:editId="077D1F5F">
                  <wp:extent cx="1405890" cy="1940560"/>
                  <wp:effectExtent l="0" t="0" r="3810" b="2540"/>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Picture 33"/>
                          <pic:cNvPicPr/>
                        </pic:nvPicPr>
                        <pic:blipFill>
                          <a:blip r:embed="rId399" cstate="print">
                            <a:extLst>
                              <a:ext uri="{28A0092B-C50C-407E-A947-70E740481C1C}">
                                <a14:useLocalDpi xmlns:a14="http://schemas.microsoft.com/office/drawing/2010/main" val="0"/>
                              </a:ext>
                            </a:extLst>
                          </a:blip>
                          <a:stretch>
                            <a:fillRect/>
                          </a:stretch>
                        </pic:blipFill>
                        <pic:spPr>
                          <a:xfrm>
                            <a:off x="0" y="0"/>
                            <a:ext cx="1405890" cy="1940560"/>
                          </a:xfrm>
                          <a:prstGeom prst="rect">
                            <a:avLst/>
                          </a:prstGeom>
                        </pic:spPr>
                      </pic:pic>
                    </a:graphicData>
                  </a:graphic>
                </wp:inline>
              </w:drawing>
            </w:r>
          </w:p>
          <w:p w14:paraId="1445EF39" w14:textId="77777777" w:rsidR="0023524D" w:rsidRPr="001E3493" w:rsidRDefault="0023524D" w:rsidP="00423400">
            <w:pPr>
              <w:spacing w:line="240" w:lineRule="auto"/>
            </w:pPr>
            <w:r w:rsidRPr="001E3493">
              <w:t>Week 10</w:t>
            </w:r>
          </w:p>
        </w:tc>
        <w:tc>
          <w:tcPr>
            <w:tcW w:w="2340" w:type="dxa"/>
            <w:gridSpan w:val="2"/>
          </w:tcPr>
          <w:p w14:paraId="59F71D65" w14:textId="77777777" w:rsidR="0023524D" w:rsidRPr="001E3493" w:rsidRDefault="0023524D" w:rsidP="00423400">
            <w:pPr>
              <w:spacing w:line="240" w:lineRule="auto"/>
              <w:rPr>
                <w:noProof/>
              </w:rPr>
            </w:pPr>
            <w:r w:rsidRPr="001E3493">
              <w:rPr>
                <w:noProof/>
              </w:rPr>
              <w:drawing>
                <wp:inline distT="0" distB="0" distL="0" distR="0" wp14:anchorId="6629244D" wp14:editId="53627EEE">
                  <wp:extent cx="1388125" cy="1915534"/>
                  <wp:effectExtent l="0" t="0" r="2540" b="8890"/>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Picture 34"/>
                          <pic:cNvPicPr/>
                        </pic:nvPicPr>
                        <pic:blipFill>
                          <a:blip r:embed="rId400" cstate="print">
                            <a:extLst>
                              <a:ext uri="{28A0092B-C50C-407E-A947-70E740481C1C}">
                                <a14:useLocalDpi xmlns:a14="http://schemas.microsoft.com/office/drawing/2010/main" val="0"/>
                              </a:ext>
                            </a:extLst>
                          </a:blip>
                          <a:stretch>
                            <a:fillRect/>
                          </a:stretch>
                        </pic:blipFill>
                        <pic:spPr>
                          <a:xfrm>
                            <a:off x="0" y="0"/>
                            <a:ext cx="1390908" cy="1919374"/>
                          </a:xfrm>
                          <a:prstGeom prst="rect">
                            <a:avLst/>
                          </a:prstGeom>
                        </pic:spPr>
                      </pic:pic>
                    </a:graphicData>
                  </a:graphic>
                </wp:inline>
              </w:drawing>
            </w:r>
          </w:p>
          <w:p w14:paraId="782F94AA" w14:textId="77777777" w:rsidR="0023524D" w:rsidRPr="001E3493" w:rsidRDefault="0023524D" w:rsidP="00423400">
            <w:pPr>
              <w:spacing w:line="240" w:lineRule="auto"/>
              <w:rPr>
                <w:noProof/>
              </w:rPr>
            </w:pPr>
            <w:r w:rsidRPr="001E3493">
              <w:rPr>
                <w:noProof/>
              </w:rPr>
              <w:t>Week 12</w:t>
            </w:r>
          </w:p>
        </w:tc>
      </w:tr>
    </w:tbl>
    <w:p w14:paraId="0AC5BC4F" w14:textId="77777777" w:rsidR="00363632" w:rsidRDefault="00363632"/>
    <w:p w14:paraId="4F12D0A9" w14:textId="77777777" w:rsidR="00363632" w:rsidRDefault="00363632"/>
    <w:p w14:paraId="4F6FB082" w14:textId="77777777" w:rsidR="00363632" w:rsidRDefault="00363632"/>
    <w:p w14:paraId="64DF9C6D" w14:textId="77777777" w:rsidR="00363632" w:rsidRDefault="00363632"/>
    <w:p w14:paraId="78F8F7A3" w14:textId="77777777" w:rsidR="00363632" w:rsidRDefault="00363632"/>
    <w:p w14:paraId="1A4AD084" w14:textId="5939FAF8" w:rsidR="00363632" w:rsidRDefault="00363632">
      <w:r>
        <w:lastRenderedPageBreak/>
        <w:t>Table 36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23524D" w:rsidRPr="001E3493" w14:paraId="42EF3977" w14:textId="77777777" w:rsidTr="00031310">
        <w:trPr>
          <w:trHeight w:val="1952"/>
        </w:trPr>
        <w:tc>
          <w:tcPr>
            <w:tcW w:w="929" w:type="dxa"/>
            <w:vMerge w:val="restart"/>
            <w:textDirection w:val="btLr"/>
            <w:vAlign w:val="bottom"/>
          </w:tcPr>
          <w:p w14:paraId="14C15A92" w14:textId="77777777" w:rsidR="0023524D" w:rsidRPr="001E3493" w:rsidRDefault="0023524D" w:rsidP="00423400">
            <w:pPr>
              <w:spacing w:line="240" w:lineRule="auto"/>
              <w:ind w:left="113" w:right="113"/>
              <w:jc w:val="center"/>
            </w:pPr>
            <w:r w:rsidRPr="001E3493">
              <w:t>G24004</w:t>
            </w:r>
          </w:p>
        </w:tc>
        <w:tc>
          <w:tcPr>
            <w:tcW w:w="1856" w:type="dxa"/>
          </w:tcPr>
          <w:p w14:paraId="58BC6037" w14:textId="77777777" w:rsidR="0023524D" w:rsidRPr="001E3493" w:rsidRDefault="0023524D" w:rsidP="00423400">
            <w:pPr>
              <w:spacing w:line="240" w:lineRule="auto"/>
              <w:rPr>
                <w:noProof/>
              </w:rPr>
            </w:pPr>
            <w:r w:rsidRPr="001E3493">
              <w:rPr>
                <w:noProof/>
              </w:rPr>
              <w:drawing>
                <wp:inline distT="0" distB="0" distL="0" distR="0" wp14:anchorId="04AC4BF4" wp14:editId="60EA7ACC">
                  <wp:extent cx="1101686" cy="1520192"/>
                  <wp:effectExtent l="0" t="0" r="3810" b="3810"/>
                  <wp:docPr id="49"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 name="Picture 49"/>
                          <pic:cNvPicPr/>
                        </pic:nvPicPr>
                        <pic:blipFill>
                          <a:blip r:embed="rId401" cstate="print">
                            <a:extLst>
                              <a:ext uri="{28A0092B-C50C-407E-A947-70E740481C1C}">
                                <a14:useLocalDpi xmlns:a14="http://schemas.microsoft.com/office/drawing/2010/main" val="0"/>
                              </a:ext>
                            </a:extLst>
                          </a:blip>
                          <a:stretch>
                            <a:fillRect/>
                          </a:stretch>
                        </pic:blipFill>
                        <pic:spPr>
                          <a:xfrm>
                            <a:off x="0" y="0"/>
                            <a:ext cx="1106543" cy="1526894"/>
                          </a:xfrm>
                          <a:prstGeom prst="rect">
                            <a:avLst/>
                          </a:prstGeom>
                        </pic:spPr>
                      </pic:pic>
                    </a:graphicData>
                  </a:graphic>
                </wp:inline>
              </w:drawing>
            </w:r>
          </w:p>
          <w:p w14:paraId="4DC3FB44" w14:textId="77777777" w:rsidR="0023524D" w:rsidRPr="001E3493" w:rsidRDefault="0023524D" w:rsidP="00423400">
            <w:pPr>
              <w:spacing w:line="240" w:lineRule="auto"/>
              <w:rPr>
                <w:noProof/>
              </w:rPr>
            </w:pPr>
            <w:r w:rsidRPr="001E3493">
              <w:rPr>
                <w:noProof/>
              </w:rPr>
              <w:t>Week 1.1</w:t>
            </w:r>
          </w:p>
        </w:tc>
        <w:tc>
          <w:tcPr>
            <w:tcW w:w="1800" w:type="dxa"/>
            <w:gridSpan w:val="2"/>
          </w:tcPr>
          <w:p w14:paraId="728B3F02" w14:textId="77777777" w:rsidR="0023524D" w:rsidRPr="001E3493" w:rsidRDefault="0023524D" w:rsidP="00423400">
            <w:pPr>
              <w:spacing w:line="240" w:lineRule="auto"/>
              <w:rPr>
                <w:noProof/>
              </w:rPr>
            </w:pPr>
            <w:r w:rsidRPr="001E3493">
              <w:rPr>
                <w:noProof/>
              </w:rPr>
              <w:drawing>
                <wp:inline distT="0" distB="0" distL="0" distR="0" wp14:anchorId="1E75D5EE" wp14:editId="299CBB91">
                  <wp:extent cx="1085680" cy="1498294"/>
                  <wp:effectExtent l="0" t="0" r="635" b="6985"/>
                  <wp:docPr id="50"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 name="Picture 50"/>
                          <pic:cNvPicPr/>
                        </pic:nvPicPr>
                        <pic:blipFill>
                          <a:blip r:embed="rId402" cstate="print">
                            <a:extLst>
                              <a:ext uri="{28A0092B-C50C-407E-A947-70E740481C1C}">
                                <a14:useLocalDpi xmlns:a14="http://schemas.microsoft.com/office/drawing/2010/main" val="0"/>
                              </a:ext>
                            </a:extLst>
                          </a:blip>
                          <a:stretch>
                            <a:fillRect/>
                          </a:stretch>
                        </pic:blipFill>
                        <pic:spPr>
                          <a:xfrm>
                            <a:off x="0" y="0"/>
                            <a:ext cx="1090623" cy="1505116"/>
                          </a:xfrm>
                          <a:prstGeom prst="rect">
                            <a:avLst/>
                          </a:prstGeom>
                        </pic:spPr>
                      </pic:pic>
                    </a:graphicData>
                  </a:graphic>
                </wp:inline>
              </w:drawing>
            </w:r>
          </w:p>
          <w:p w14:paraId="62FD31BA" w14:textId="77777777" w:rsidR="0023524D" w:rsidRPr="001E3493" w:rsidRDefault="0023524D" w:rsidP="00423400">
            <w:pPr>
              <w:spacing w:line="240" w:lineRule="auto"/>
              <w:rPr>
                <w:noProof/>
              </w:rPr>
            </w:pPr>
            <w:r w:rsidRPr="001E3493">
              <w:rPr>
                <w:noProof/>
              </w:rPr>
              <w:t>Week 1.2</w:t>
            </w:r>
          </w:p>
        </w:tc>
        <w:tc>
          <w:tcPr>
            <w:tcW w:w="1710" w:type="dxa"/>
            <w:gridSpan w:val="2"/>
          </w:tcPr>
          <w:p w14:paraId="26698C1B" w14:textId="77777777" w:rsidR="0023524D" w:rsidRPr="001E3493" w:rsidRDefault="0023524D" w:rsidP="00423400">
            <w:pPr>
              <w:spacing w:line="240" w:lineRule="auto"/>
              <w:rPr>
                <w:noProof/>
              </w:rPr>
            </w:pPr>
            <w:r w:rsidRPr="001E3493">
              <w:rPr>
                <w:noProof/>
              </w:rPr>
              <w:drawing>
                <wp:inline distT="0" distB="0" distL="0" distR="0" wp14:anchorId="7CD474AD" wp14:editId="7D8D0A3A">
                  <wp:extent cx="1085335" cy="1497965"/>
                  <wp:effectExtent l="0" t="0" r="635" b="6985"/>
                  <wp:docPr id="51" name="Picture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 name="Picture 51"/>
                          <pic:cNvPicPr/>
                        </pic:nvPicPr>
                        <pic:blipFill>
                          <a:blip r:embed="rId403" cstate="print">
                            <a:extLst>
                              <a:ext uri="{28A0092B-C50C-407E-A947-70E740481C1C}">
                                <a14:useLocalDpi xmlns:a14="http://schemas.microsoft.com/office/drawing/2010/main" val="0"/>
                              </a:ext>
                            </a:extLst>
                          </a:blip>
                          <a:stretch>
                            <a:fillRect/>
                          </a:stretch>
                        </pic:blipFill>
                        <pic:spPr>
                          <a:xfrm>
                            <a:off x="0" y="0"/>
                            <a:ext cx="1094135" cy="1510111"/>
                          </a:xfrm>
                          <a:prstGeom prst="rect">
                            <a:avLst/>
                          </a:prstGeom>
                        </pic:spPr>
                      </pic:pic>
                    </a:graphicData>
                  </a:graphic>
                </wp:inline>
              </w:drawing>
            </w:r>
          </w:p>
          <w:p w14:paraId="3A30B1FD" w14:textId="77777777" w:rsidR="0023524D" w:rsidRPr="001E3493" w:rsidRDefault="0023524D" w:rsidP="00423400">
            <w:pPr>
              <w:spacing w:line="240" w:lineRule="auto"/>
              <w:rPr>
                <w:noProof/>
              </w:rPr>
            </w:pPr>
            <w:r w:rsidRPr="001E3493">
              <w:rPr>
                <w:noProof/>
              </w:rPr>
              <w:t>Week 2.1</w:t>
            </w:r>
          </w:p>
        </w:tc>
        <w:tc>
          <w:tcPr>
            <w:tcW w:w="1890" w:type="dxa"/>
          </w:tcPr>
          <w:p w14:paraId="79290A01" w14:textId="77777777" w:rsidR="0023524D" w:rsidRPr="001E3493" w:rsidRDefault="0023524D" w:rsidP="00423400">
            <w:pPr>
              <w:spacing w:line="240" w:lineRule="auto"/>
              <w:rPr>
                <w:noProof/>
              </w:rPr>
            </w:pPr>
            <w:r w:rsidRPr="001E3493">
              <w:rPr>
                <w:noProof/>
              </w:rPr>
              <w:drawing>
                <wp:inline distT="0" distB="0" distL="0" distR="0" wp14:anchorId="26CE5D2A" wp14:editId="55D8E51B">
                  <wp:extent cx="1085024" cy="1497255"/>
                  <wp:effectExtent l="0" t="0" r="1270" b="8255"/>
                  <wp:docPr id="52" name="Picture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 name="Picture 52"/>
                          <pic:cNvPicPr/>
                        </pic:nvPicPr>
                        <pic:blipFill>
                          <a:blip r:embed="rId404" cstate="print">
                            <a:extLst>
                              <a:ext uri="{28A0092B-C50C-407E-A947-70E740481C1C}">
                                <a14:useLocalDpi xmlns:a14="http://schemas.microsoft.com/office/drawing/2010/main" val="0"/>
                              </a:ext>
                            </a:extLst>
                          </a:blip>
                          <a:stretch>
                            <a:fillRect/>
                          </a:stretch>
                        </pic:blipFill>
                        <pic:spPr>
                          <a:xfrm>
                            <a:off x="0" y="0"/>
                            <a:ext cx="1088919" cy="1502629"/>
                          </a:xfrm>
                          <a:prstGeom prst="rect">
                            <a:avLst/>
                          </a:prstGeom>
                        </pic:spPr>
                      </pic:pic>
                    </a:graphicData>
                  </a:graphic>
                </wp:inline>
              </w:drawing>
            </w:r>
          </w:p>
          <w:p w14:paraId="3671B310" w14:textId="77777777" w:rsidR="0023524D" w:rsidRPr="001E3493" w:rsidRDefault="0023524D" w:rsidP="00423400">
            <w:pPr>
              <w:spacing w:line="240" w:lineRule="auto"/>
              <w:rPr>
                <w:noProof/>
              </w:rPr>
            </w:pPr>
            <w:r w:rsidRPr="001E3493">
              <w:rPr>
                <w:noProof/>
              </w:rPr>
              <w:t>Week 2.2</w:t>
            </w:r>
          </w:p>
        </w:tc>
      </w:tr>
      <w:tr w:rsidR="0023524D" w:rsidRPr="001E3493" w14:paraId="3BBA61F1" w14:textId="77777777" w:rsidTr="00031310">
        <w:trPr>
          <w:trHeight w:val="1952"/>
        </w:trPr>
        <w:tc>
          <w:tcPr>
            <w:tcW w:w="929" w:type="dxa"/>
            <w:vMerge/>
            <w:textDirection w:val="btLr"/>
            <w:vAlign w:val="bottom"/>
          </w:tcPr>
          <w:p w14:paraId="6E7C5D19" w14:textId="77777777" w:rsidR="0023524D" w:rsidRPr="001E3493" w:rsidRDefault="0023524D" w:rsidP="00423400">
            <w:pPr>
              <w:spacing w:line="240" w:lineRule="auto"/>
              <w:ind w:left="113" w:right="113"/>
              <w:jc w:val="center"/>
            </w:pPr>
          </w:p>
        </w:tc>
        <w:tc>
          <w:tcPr>
            <w:tcW w:w="2486" w:type="dxa"/>
            <w:gridSpan w:val="2"/>
          </w:tcPr>
          <w:p w14:paraId="340C843D" w14:textId="77777777" w:rsidR="0023524D" w:rsidRPr="001E3493" w:rsidRDefault="0023524D" w:rsidP="00423400">
            <w:pPr>
              <w:spacing w:line="240" w:lineRule="auto"/>
              <w:rPr>
                <w:noProof/>
              </w:rPr>
            </w:pPr>
            <w:r w:rsidRPr="001E3493">
              <w:rPr>
                <w:noProof/>
              </w:rPr>
              <w:drawing>
                <wp:inline distT="0" distB="0" distL="0" distR="0" wp14:anchorId="7CDA1645" wp14:editId="5595509F">
                  <wp:extent cx="1441450" cy="1989455"/>
                  <wp:effectExtent l="0" t="0" r="6350" b="0"/>
                  <wp:docPr id="53" name="Picture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 name="Picture 53"/>
                          <pic:cNvPicPr/>
                        </pic:nvPicPr>
                        <pic:blipFill>
                          <a:blip r:embed="rId405" cstate="print">
                            <a:extLst>
                              <a:ext uri="{28A0092B-C50C-407E-A947-70E740481C1C}">
                                <a14:useLocalDpi xmlns:a14="http://schemas.microsoft.com/office/drawing/2010/main" val="0"/>
                              </a:ext>
                            </a:extLst>
                          </a:blip>
                          <a:stretch>
                            <a:fillRect/>
                          </a:stretch>
                        </pic:blipFill>
                        <pic:spPr>
                          <a:xfrm>
                            <a:off x="0" y="0"/>
                            <a:ext cx="1441450" cy="1989455"/>
                          </a:xfrm>
                          <a:prstGeom prst="rect">
                            <a:avLst/>
                          </a:prstGeom>
                        </pic:spPr>
                      </pic:pic>
                    </a:graphicData>
                  </a:graphic>
                </wp:inline>
              </w:drawing>
            </w:r>
          </w:p>
          <w:p w14:paraId="5F39F140" w14:textId="77777777" w:rsidR="0023524D" w:rsidRPr="001E3493" w:rsidRDefault="0023524D" w:rsidP="00423400">
            <w:pPr>
              <w:spacing w:line="240" w:lineRule="auto"/>
              <w:rPr>
                <w:noProof/>
              </w:rPr>
            </w:pPr>
            <w:r w:rsidRPr="001E3493">
              <w:rPr>
                <w:noProof/>
              </w:rPr>
              <w:t>Week 3</w:t>
            </w:r>
          </w:p>
        </w:tc>
        <w:tc>
          <w:tcPr>
            <w:tcW w:w="2430" w:type="dxa"/>
            <w:gridSpan w:val="2"/>
          </w:tcPr>
          <w:p w14:paraId="4CE8FCF7" w14:textId="77777777" w:rsidR="0023524D" w:rsidRPr="001E3493" w:rsidRDefault="0023524D" w:rsidP="00423400">
            <w:pPr>
              <w:spacing w:line="240" w:lineRule="auto"/>
              <w:rPr>
                <w:noProof/>
              </w:rPr>
            </w:pPr>
            <w:r w:rsidRPr="001E3493">
              <w:rPr>
                <w:noProof/>
              </w:rPr>
              <w:drawing>
                <wp:inline distT="0" distB="0" distL="0" distR="0" wp14:anchorId="5C42D1D4" wp14:editId="0A78ABB4">
                  <wp:extent cx="1427924" cy="1970974"/>
                  <wp:effectExtent l="0" t="0" r="1270" b="0"/>
                  <wp:docPr id="54"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 name="Picture 54"/>
                          <pic:cNvPicPr/>
                        </pic:nvPicPr>
                        <pic:blipFill>
                          <a:blip r:embed="rId406" cstate="print">
                            <a:extLst>
                              <a:ext uri="{28A0092B-C50C-407E-A947-70E740481C1C}">
                                <a14:useLocalDpi xmlns:a14="http://schemas.microsoft.com/office/drawing/2010/main" val="0"/>
                              </a:ext>
                            </a:extLst>
                          </a:blip>
                          <a:stretch>
                            <a:fillRect/>
                          </a:stretch>
                        </pic:blipFill>
                        <pic:spPr>
                          <a:xfrm>
                            <a:off x="0" y="0"/>
                            <a:ext cx="1431227" cy="1975533"/>
                          </a:xfrm>
                          <a:prstGeom prst="rect">
                            <a:avLst/>
                          </a:prstGeom>
                        </pic:spPr>
                      </pic:pic>
                    </a:graphicData>
                  </a:graphic>
                </wp:inline>
              </w:drawing>
            </w:r>
          </w:p>
          <w:p w14:paraId="213D6BF8" w14:textId="77777777" w:rsidR="0023524D" w:rsidRPr="001E3493" w:rsidRDefault="0023524D" w:rsidP="00423400">
            <w:pPr>
              <w:spacing w:line="240" w:lineRule="auto"/>
              <w:rPr>
                <w:noProof/>
              </w:rPr>
            </w:pPr>
            <w:r w:rsidRPr="001E3493">
              <w:rPr>
                <w:noProof/>
              </w:rPr>
              <w:t>Week 4</w:t>
            </w:r>
          </w:p>
        </w:tc>
        <w:tc>
          <w:tcPr>
            <w:tcW w:w="2340" w:type="dxa"/>
            <w:gridSpan w:val="2"/>
          </w:tcPr>
          <w:p w14:paraId="4C63D392" w14:textId="77777777" w:rsidR="0023524D" w:rsidRPr="001E3493" w:rsidRDefault="0023524D" w:rsidP="00423400">
            <w:pPr>
              <w:spacing w:line="240" w:lineRule="auto"/>
              <w:rPr>
                <w:noProof/>
              </w:rPr>
            </w:pPr>
            <w:r w:rsidRPr="001E3493">
              <w:rPr>
                <w:noProof/>
              </w:rPr>
              <w:drawing>
                <wp:inline distT="0" distB="0" distL="0" distR="0" wp14:anchorId="525FCB44" wp14:editId="4005D65B">
                  <wp:extent cx="1977202" cy="1476645"/>
                  <wp:effectExtent l="2540" t="0" r="6985" b="6985"/>
                  <wp:docPr id="55"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 name="Picture 55"/>
                          <pic:cNvPicPr/>
                        </pic:nvPicPr>
                        <pic:blipFill>
                          <a:blip r:embed="rId407" cstate="print">
                            <a:extLst>
                              <a:ext uri="{28A0092B-C50C-407E-A947-70E740481C1C}">
                                <a14:useLocalDpi xmlns:a14="http://schemas.microsoft.com/office/drawing/2010/main" val="0"/>
                              </a:ext>
                            </a:extLst>
                          </a:blip>
                          <a:stretch>
                            <a:fillRect/>
                          </a:stretch>
                        </pic:blipFill>
                        <pic:spPr>
                          <a:xfrm rot="5400000">
                            <a:off x="0" y="0"/>
                            <a:ext cx="1995809" cy="1490542"/>
                          </a:xfrm>
                          <a:prstGeom prst="rect">
                            <a:avLst/>
                          </a:prstGeom>
                        </pic:spPr>
                      </pic:pic>
                    </a:graphicData>
                  </a:graphic>
                </wp:inline>
              </w:drawing>
            </w:r>
          </w:p>
          <w:p w14:paraId="2CB87702" w14:textId="77777777" w:rsidR="0023524D" w:rsidRPr="001E3493" w:rsidRDefault="0023524D" w:rsidP="00423400">
            <w:pPr>
              <w:spacing w:line="240" w:lineRule="auto"/>
              <w:rPr>
                <w:noProof/>
              </w:rPr>
            </w:pPr>
            <w:r w:rsidRPr="001E3493">
              <w:rPr>
                <w:noProof/>
              </w:rPr>
              <w:t>Week 6</w:t>
            </w:r>
          </w:p>
        </w:tc>
      </w:tr>
      <w:tr w:rsidR="0023524D" w:rsidRPr="001E3493" w14:paraId="459A7B6B" w14:textId="77777777" w:rsidTr="00031310">
        <w:trPr>
          <w:trHeight w:val="1952"/>
        </w:trPr>
        <w:tc>
          <w:tcPr>
            <w:tcW w:w="929" w:type="dxa"/>
            <w:vMerge/>
            <w:textDirection w:val="btLr"/>
            <w:vAlign w:val="bottom"/>
          </w:tcPr>
          <w:p w14:paraId="784C28B3" w14:textId="77777777" w:rsidR="0023524D" w:rsidRPr="001E3493" w:rsidRDefault="0023524D" w:rsidP="00423400">
            <w:pPr>
              <w:spacing w:line="240" w:lineRule="auto"/>
              <w:ind w:left="113" w:right="113"/>
              <w:jc w:val="center"/>
            </w:pPr>
          </w:p>
        </w:tc>
        <w:tc>
          <w:tcPr>
            <w:tcW w:w="2486" w:type="dxa"/>
            <w:gridSpan w:val="2"/>
          </w:tcPr>
          <w:p w14:paraId="1CC2462D" w14:textId="77777777" w:rsidR="0023524D" w:rsidRPr="001E3493" w:rsidRDefault="0023524D" w:rsidP="00423400">
            <w:pPr>
              <w:spacing w:line="240" w:lineRule="auto"/>
              <w:rPr>
                <w:noProof/>
              </w:rPr>
            </w:pPr>
            <w:r w:rsidRPr="001E3493">
              <w:rPr>
                <w:noProof/>
              </w:rPr>
              <w:drawing>
                <wp:inline distT="0" distB="0" distL="0" distR="0" wp14:anchorId="3AFD350E" wp14:editId="1EE92551">
                  <wp:extent cx="1441450" cy="1989455"/>
                  <wp:effectExtent l="0" t="0" r="6350" b="0"/>
                  <wp:docPr id="56" name="Pictur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 name="Picture 56"/>
                          <pic:cNvPicPr/>
                        </pic:nvPicPr>
                        <pic:blipFill>
                          <a:blip r:embed="rId408" cstate="print">
                            <a:extLst>
                              <a:ext uri="{28A0092B-C50C-407E-A947-70E740481C1C}">
                                <a14:useLocalDpi xmlns:a14="http://schemas.microsoft.com/office/drawing/2010/main" val="0"/>
                              </a:ext>
                            </a:extLst>
                          </a:blip>
                          <a:stretch>
                            <a:fillRect/>
                          </a:stretch>
                        </pic:blipFill>
                        <pic:spPr>
                          <a:xfrm>
                            <a:off x="0" y="0"/>
                            <a:ext cx="1441450" cy="1989455"/>
                          </a:xfrm>
                          <a:prstGeom prst="rect">
                            <a:avLst/>
                          </a:prstGeom>
                        </pic:spPr>
                      </pic:pic>
                    </a:graphicData>
                  </a:graphic>
                </wp:inline>
              </w:drawing>
            </w:r>
          </w:p>
          <w:p w14:paraId="640AFC98" w14:textId="77777777" w:rsidR="0023524D" w:rsidRPr="001E3493" w:rsidRDefault="0023524D" w:rsidP="00423400">
            <w:pPr>
              <w:spacing w:line="240" w:lineRule="auto"/>
              <w:rPr>
                <w:noProof/>
              </w:rPr>
            </w:pPr>
            <w:r w:rsidRPr="001E3493">
              <w:rPr>
                <w:noProof/>
              </w:rPr>
              <w:t>Week 8</w:t>
            </w:r>
          </w:p>
        </w:tc>
        <w:tc>
          <w:tcPr>
            <w:tcW w:w="2430" w:type="dxa"/>
            <w:gridSpan w:val="2"/>
          </w:tcPr>
          <w:p w14:paraId="148941AB" w14:textId="77777777" w:rsidR="0023524D" w:rsidRPr="001E3493" w:rsidRDefault="0023524D" w:rsidP="00423400">
            <w:pPr>
              <w:spacing w:line="240" w:lineRule="auto"/>
              <w:rPr>
                <w:noProof/>
              </w:rPr>
            </w:pPr>
            <w:r w:rsidRPr="001E3493">
              <w:rPr>
                <w:noProof/>
              </w:rPr>
              <w:drawing>
                <wp:inline distT="0" distB="0" distL="0" distR="0" wp14:anchorId="714955FC" wp14:editId="2574A247">
                  <wp:extent cx="1449958" cy="2001387"/>
                  <wp:effectExtent l="0" t="0" r="0" b="0"/>
                  <wp:docPr id="57" name="Picture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 name="Picture 57"/>
                          <pic:cNvPicPr/>
                        </pic:nvPicPr>
                        <pic:blipFill>
                          <a:blip r:embed="rId409" cstate="print">
                            <a:extLst>
                              <a:ext uri="{28A0092B-C50C-407E-A947-70E740481C1C}">
                                <a14:useLocalDpi xmlns:a14="http://schemas.microsoft.com/office/drawing/2010/main" val="0"/>
                              </a:ext>
                            </a:extLst>
                          </a:blip>
                          <a:stretch>
                            <a:fillRect/>
                          </a:stretch>
                        </pic:blipFill>
                        <pic:spPr>
                          <a:xfrm>
                            <a:off x="0" y="0"/>
                            <a:ext cx="1452383" cy="2004734"/>
                          </a:xfrm>
                          <a:prstGeom prst="rect">
                            <a:avLst/>
                          </a:prstGeom>
                        </pic:spPr>
                      </pic:pic>
                    </a:graphicData>
                  </a:graphic>
                </wp:inline>
              </w:drawing>
            </w:r>
          </w:p>
          <w:p w14:paraId="70A8E68E" w14:textId="77777777" w:rsidR="0023524D" w:rsidRPr="001E3493" w:rsidRDefault="0023524D" w:rsidP="00423400">
            <w:pPr>
              <w:spacing w:line="240" w:lineRule="auto"/>
              <w:rPr>
                <w:noProof/>
              </w:rPr>
            </w:pPr>
            <w:r w:rsidRPr="001E3493">
              <w:rPr>
                <w:noProof/>
              </w:rPr>
              <w:t>Week 10</w:t>
            </w:r>
          </w:p>
        </w:tc>
        <w:tc>
          <w:tcPr>
            <w:tcW w:w="2340" w:type="dxa"/>
            <w:gridSpan w:val="2"/>
          </w:tcPr>
          <w:p w14:paraId="1AA1C096" w14:textId="77777777" w:rsidR="0023524D" w:rsidRPr="001E3493" w:rsidRDefault="0023524D" w:rsidP="00423400">
            <w:pPr>
              <w:spacing w:line="240" w:lineRule="auto"/>
              <w:rPr>
                <w:noProof/>
              </w:rPr>
            </w:pPr>
            <w:r w:rsidRPr="001E3493">
              <w:rPr>
                <w:noProof/>
              </w:rPr>
              <w:drawing>
                <wp:inline distT="0" distB="0" distL="0" distR="0" wp14:anchorId="06824FD8" wp14:editId="503DC0F9">
                  <wp:extent cx="1441396" cy="1989045"/>
                  <wp:effectExtent l="0" t="0" r="6985" b="0"/>
                  <wp:docPr id="58" name="Picture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 name="Picture 58"/>
                          <pic:cNvPicPr/>
                        </pic:nvPicPr>
                        <pic:blipFill>
                          <a:blip r:embed="rId410" cstate="print">
                            <a:extLst>
                              <a:ext uri="{28A0092B-C50C-407E-A947-70E740481C1C}">
                                <a14:useLocalDpi xmlns:a14="http://schemas.microsoft.com/office/drawing/2010/main" val="0"/>
                              </a:ext>
                            </a:extLst>
                          </a:blip>
                          <a:stretch>
                            <a:fillRect/>
                          </a:stretch>
                        </pic:blipFill>
                        <pic:spPr>
                          <a:xfrm>
                            <a:off x="0" y="0"/>
                            <a:ext cx="1445888" cy="1995243"/>
                          </a:xfrm>
                          <a:prstGeom prst="rect">
                            <a:avLst/>
                          </a:prstGeom>
                        </pic:spPr>
                      </pic:pic>
                    </a:graphicData>
                  </a:graphic>
                </wp:inline>
              </w:drawing>
            </w:r>
          </w:p>
          <w:p w14:paraId="4A65FCA7" w14:textId="77777777" w:rsidR="0023524D" w:rsidRPr="001E3493" w:rsidRDefault="0023524D" w:rsidP="00423400">
            <w:pPr>
              <w:spacing w:line="240" w:lineRule="auto"/>
              <w:rPr>
                <w:noProof/>
              </w:rPr>
            </w:pPr>
            <w:r w:rsidRPr="001E3493">
              <w:rPr>
                <w:noProof/>
              </w:rPr>
              <w:t>Week 12</w:t>
            </w:r>
          </w:p>
        </w:tc>
      </w:tr>
    </w:tbl>
    <w:p w14:paraId="205DEB37" w14:textId="77777777" w:rsidR="00363632" w:rsidRDefault="00363632"/>
    <w:p w14:paraId="24E1717A" w14:textId="77777777" w:rsidR="00363632" w:rsidRDefault="00363632"/>
    <w:p w14:paraId="45D20C9D" w14:textId="77777777" w:rsidR="00363632" w:rsidRDefault="00363632"/>
    <w:p w14:paraId="37022853" w14:textId="77777777" w:rsidR="00363632" w:rsidRDefault="00363632"/>
    <w:p w14:paraId="5976E783" w14:textId="171A5650" w:rsidR="00363632" w:rsidRDefault="00363632">
      <w:r>
        <w:lastRenderedPageBreak/>
        <w:t>Table 36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23524D" w:rsidRPr="001E3493" w14:paraId="62DFE844" w14:textId="77777777" w:rsidTr="00031310">
        <w:trPr>
          <w:trHeight w:val="1952"/>
        </w:trPr>
        <w:tc>
          <w:tcPr>
            <w:tcW w:w="929" w:type="dxa"/>
            <w:vMerge w:val="restart"/>
            <w:textDirection w:val="btLr"/>
            <w:vAlign w:val="bottom"/>
          </w:tcPr>
          <w:p w14:paraId="527D8F29" w14:textId="77777777" w:rsidR="0023524D" w:rsidRPr="001E3493" w:rsidRDefault="0023524D" w:rsidP="00423400">
            <w:pPr>
              <w:spacing w:line="240" w:lineRule="auto"/>
              <w:ind w:left="113" w:right="113"/>
              <w:jc w:val="center"/>
              <w:rPr>
                <w:b/>
                <w:bCs/>
              </w:rPr>
            </w:pPr>
            <w:r w:rsidRPr="001E3493">
              <w:rPr>
                <w:b/>
                <w:bCs/>
              </w:rPr>
              <w:t>G24005</w:t>
            </w:r>
          </w:p>
        </w:tc>
        <w:tc>
          <w:tcPr>
            <w:tcW w:w="1856" w:type="dxa"/>
          </w:tcPr>
          <w:p w14:paraId="35EA0930" w14:textId="77777777" w:rsidR="0023524D" w:rsidRPr="001E3493" w:rsidRDefault="0023524D" w:rsidP="00423400">
            <w:pPr>
              <w:spacing w:line="240" w:lineRule="auto"/>
              <w:rPr>
                <w:noProof/>
              </w:rPr>
            </w:pPr>
            <w:r w:rsidRPr="001E3493">
              <w:rPr>
                <w:noProof/>
              </w:rPr>
              <w:drawing>
                <wp:inline distT="0" distB="0" distL="0" distR="0" wp14:anchorId="6C20F070" wp14:editId="46B4ECAD">
                  <wp:extent cx="1090326" cy="1504517"/>
                  <wp:effectExtent l="0" t="0" r="0" b="635"/>
                  <wp:docPr id="76" name="Picture 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pic:cNvPicPr/>
                        </pic:nvPicPr>
                        <pic:blipFill>
                          <a:blip r:embed="rId411" cstate="print">
                            <a:extLst>
                              <a:ext uri="{28A0092B-C50C-407E-A947-70E740481C1C}">
                                <a14:useLocalDpi xmlns:a14="http://schemas.microsoft.com/office/drawing/2010/main" val="0"/>
                              </a:ext>
                            </a:extLst>
                          </a:blip>
                          <a:stretch>
                            <a:fillRect/>
                          </a:stretch>
                        </pic:blipFill>
                        <pic:spPr>
                          <a:xfrm>
                            <a:off x="0" y="0"/>
                            <a:ext cx="1091182" cy="1505698"/>
                          </a:xfrm>
                          <a:prstGeom prst="rect">
                            <a:avLst/>
                          </a:prstGeom>
                        </pic:spPr>
                      </pic:pic>
                    </a:graphicData>
                  </a:graphic>
                </wp:inline>
              </w:drawing>
            </w:r>
          </w:p>
          <w:p w14:paraId="6E6F427D" w14:textId="77777777" w:rsidR="0023524D" w:rsidRPr="001E3493" w:rsidRDefault="0023524D" w:rsidP="00423400">
            <w:pPr>
              <w:spacing w:line="240" w:lineRule="auto"/>
              <w:rPr>
                <w:noProof/>
              </w:rPr>
            </w:pPr>
            <w:r w:rsidRPr="001E3493">
              <w:rPr>
                <w:noProof/>
              </w:rPr>
              <w:t>Week 1.1</w:t>
            </w:r>
          </w:p>
        </w:tc>
        <w:tc>
          <w:tcPr>
            <w:tcW w:w="1800" w:type="dxa"/>
            <w:gridSpan w:val="2"/>
          </w:tcPr>
          <w:p w14:paraId="3D569D43" w14:textId="77777777" w:rsidR="0023524D" w:rsidRPr="001E3493" w:rsidRDefault="0023524D" w:rsidP="00423400">
            <w:pPr>
              <w:spacing w:line="240" w:lineRule="auto"/>
              <w:rPr>
                <w:noProof/>
              </w:rPr>
            </w:pPr>
            <w:r w:rsidRPr="001E3493">
              <w:rPr>
                <w:noProof/>
              </w:rPr>
              <w:drawing>
                <wp:inline distT="0" distB="0" distL="0" distR="0" wp14:anchorId="25E88995" wp14:editId="64F2DFB6">
                  <wp:extent cx="1462746" cy="1092404"/>
                  <wp:effectExtent l="0" t="5397" r="0" b="0"/>
                  <wp:docPr id="77" name="Picture 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pic:cNvPicPr/>
                        </pic:nvPicPr>
                        <pic:blipFill>
                          <a:blip r:embed="rId412" cstate="print">
                            <a:extLst>
                              <a:ext uri="{28A0092B-C50C-407E-A947-70E740481C1C}">
                                <a14:useLocalDpi xmlns:a14="http://schemas.microsoft.com/office/drawing/2010/main" val="0"/>
                              </a:ext>
                            </a:extLst>
                          </a:blip>
                          <a:stretch>
                            <a:fillRect/>
                          </a:stretch>
                        </pic:blipFill>
                        <pic:spPr>
                          <a:xfrm rot="5400000">
                            <a:off x="0" y="0"/>
                            <a:ext cx="1471045" cy="1098602"/>
                          </a:xfrm>
                          <a:prstGeom prst="rect">
                            <a:avLst/>
                          </a:prstGeom>
                        </pic:spPr>
                      </pic:pic>
                    </a:graphicData>
                  </a:graphic>
                </wp:inline>
              </w:drawing>
            </w:r>
          </w:p>
          <w:p w14:paraId="3EDBE3E3" w14:textId="77777777" w:rsidR="0023524D" w:rsidRPr="001E3493" w:rsidRDefault="0023524D" w:rsidP="00423400">
            <w:pPr>
              <w:spacing w:line="240" w:lineRule="auto"/>
              <w:rPr>
                <w:noProof/>
              </w:rPr>
            </w:pPr>
            <w:r w:rsidRPr="001E3493">
              <w:rPr>
                <w:noProof/>
              </w:rPr>
              <w:t>Week 1.2</w:t>
            </w:r>
          </w:p>
        </w:tc>
        <w:tc>
          <w:tcPr>
            <w:tcW w:w="1710" w:type="dxa"/>
            <w:gridSpan w:val="2"/>
          </w:tcPr>
          <w:p w14:paraId="14C25F6C" w14:textId="77777777" w:rsidR="0023524D" w:rsidRPr="001E3493" w:rsidRDefault="0023524D" w:rsidP="00423400">
            <w:pPr>
              <w:spacing w:line="240" w:lineRule="auto"/>
              <w:rPr>
                <w:noProof/>
              </w:rPr>
            </w:pPr>
            <w:r w:rsidRPr="001E3493">
              <w:rPr>
                <w:noProof/>
              </w:rPr>
              <w:drawing>
                <wp:inline distT="0" distB="0" distL="0" distR="0" wp14:anchorId="547D2700" wp14:editId="604E1BB1">
                  <wp:extent cx="1463593" cy="1086479"/>
                  <wp:effectExtent l="0" t="1905" r="1905" b="1905"/>
                  <wp:docPr id="78" name="Picture 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pic:cNvPicPr/>
                        </pic:nvPicPr>
                        <pic:blipFill>
                          <a:blip r:embed="rId413" cstate="print">
                            <a:extLst>
                              <a:ext uri="{28A0092B-C50C-407E-A947-70E740481C1C}">
                                <a14:useLocalDpi xmlns:a14="http://schemas.microsoft.com/office/drawing/2010/main" val="0"/>
                              </a:ext>
                            </a:extLst>
                          </a:blip>
                          <a:stretch>
                            <a:fillRect/>
                          </a:stretch>
                        </pic:blipFill>
                        <pic:spPr>
                          <a:xfrm rot="5400000">
                            <a:off x="0" y="0"/>
                            <a:ext cx="1499228" cy="1112932"/>
                          </a:xfrm>
                          <a:prstGeom prst="rect">
                            <a:avLst/>
                          </a:prstGeom>
                        </pic:spPr>
                      </pic:pic>
                    </a:graphicData>
                  </a:graphic>
                </wp:inline>
              </w:drawing>
            </w:r>
          </w:p>
          <w:p w14:paraId="7FD3718C" w14:textId="77777777" w:rsidR="0023524D" w:rsidRPr="001E3493" w:rsidRDefault="0023524D" w:rsidP="00423400">
            <w:pPr>
              <w:spacing w:line="240" w:lineRule="auto"/>
              <w:rPr>
                <w:noProof/>
              </w:rPr>
            </w:pPr>
            <w:r w:rsidRPr="001E3493">
              <w:rPr>
                <w:noProof/>
              </w:rPr>
              <w:t>Week 2.1</w:t>
            </w:r>
          </w:p>
        </w:tc>
        <w:tc>
          <w:tcPr>
            <w:tcW w:w="1890" w:type="dxa"/>
          </w:tcPr>
          <w:p w14:paraId="6DB7F45A" w14:textId="77777777" w:rsidR="0023524D" w:rsidRPr="001E3493" w:rsidRDefault="0023524D" w:rsidP="00423400">
            <w:pPr>
              <w:spacing w:line="240" w:lineRule="auto"/>
              <w:rPr>
                <w:noProof/>
              </w:rPr>
            </w:pPr>
            <w:r w:rsidRPr="001E3493">
              <w:rPr>
                <w:noProof/>
              </w:rPr>
              <w:drawing>
                <wp:inline distT="0" distB="0" distL="0" distR="0" wp14:anchorId="2F893656" wp14:editId="3DF63D56">
                  <wp:extent cx="1062990" cy="1466850"/>
                  <wp:effectExtent l="0" t="0" r="3810" b="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pic:cNvPicPr/>
                        </pic:nvPicPr>
                        <pic:blipFill>
                          <a:blip r:embed="rId414" cstate="print">
                            <a:extLst>
                              <a:ext uri="{28A0092B-C50C-407E-A947-70E740481C1C}">
                                <a14:useLocalDpi xmlns:a14="http://schemas.microsoft.com/office/drawing/2010/main" val="0"/>
                              </a:ext>
                            </a:extLst>
                          </a:blip>
                          <a:stretch>
                            <a:fillRect/>
                          </a:stretch>
                        </pic:blipFill>
                        <pic:spPr>
                          <a:xfrm>
                            <a:off x="0" y="0"/>
                            <a:ext cx="1062990" cy="1466850"/>
                          </a:xfrm>
                          <a:prstGeom prst="rect">
                            <a:avLst/>
                          </a:prstGeom>
                        </pic:spPr>
                      </pic:pic>
                    </a:graphicData>
                  </a:graphic>
                </wp:inline>
              </w:drawing>
            </w:r>
          </w:p>
          <w:p w14:paraId="4526217F" w14:textId="77777777" w:rsidR="0023524D" w:rsidRPr="001E3493" w:rsidRDefault="0023524D" w:rsidP="00423400">
            <w:pPr>
              <w:spacing w:line="240" w:lineRule="auto"/>
              <w:rPr>
                <w:noProof/>
              </w:rPr>
            </w:pPr>
            <w:r w:rsidRPr="001E3493">
              <w:rPr>
                <w:noProof/>
              </w:rPr>
              <w:t>Week 2.2</w:t>
            </w:r>
          </w:p>
        </w:tc>
      </w:tr>
      <w:tr w:rsidR="0023524D" w:rsidRPr="001E3493" w14:paraId="756F125C" w14:textId="77777777" w:rsidTr="00031310">
        <w:trPr>
          <w:trHeight w:val="1952"/>
        </w:trPr>
        <w:tc>
          <w:tcPr>
            <w:tcW w:w="929" w:type="dxa"/>
            <w:vMerge/>
            <w:textDirection w:val="btLr"/>
            <w:vAlign w:val="bottom"/>
          </w:tcPr>
          <w:p w14:paraId="42DE5E75" w14:textId="77777777" w:rsidR="0023524D" w:rsidRPr="001E3493" w:rsidRDefault="0023524D" w:rsidP="00423400">
            <w:pPr>
              <w:spacing w:line="240" w:lineRule="auto"/>
              <w:ind w:left="113" w:right="113"/>
              <w:jc w:val="center"/>
            </w:pPr>
          </w:p>
        </w:tc>
        <w:tc>
          <w:tcPr>
            <w:tcW w:w="2486" w:type="dxa"/>
            <w:gridSpan w:val="2"/>
          </w:tcPr>
          <w:p w14:paraId="67DA7B9A" w14:textId="77777777" w:rsidR="0023524D" w:rsidRPr="001E3493" w:rsidRDefault="0023524D" w:rsidP="00423400">
            <w:pPr>
              <w:spacing w:line="240" w:lineRule="auto"/>
              <w:rPr>
                <w:noProof/>
              </w:rPr>
            </w:pPr>
            <w:r w:rsidRPr="001E3493">
              <w:rPr>
                <w:noProof/>
              </w:rPr>
              <w:drawing>
                <wp:inline distT="0" distB="0" distL="0" distR="0" wp14:anchorId="2A9BD9A5" wp14:editId="37F95AC5">
                  <wp:extent cx="1441450" cy="1989455"/>
                  <wp:effectExtent l="0" t="0" r="6350" b="0"/>
                  <wp:docPr id="59" name="Picture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 name="Picture 59"/>
                          <pic:cNvPicPr/>
                        </pic:nvPicPr>
                        <pic:blipFill>
                          <a:blip r:embed="rId415" cstate="print">
                            <a:extLst>
                              <a:ext uri="{28A0092B-C50C-407E-A947-70E740481C1C}">
                                <a14:useLocalDpi xmlns:a14="http://schemas.microsoft.com/office/drawing/2010/main" val="0"/>
                              </a:ext>
                            </a:extLst>
                          </a:blip>
                          <a:stretch>
                            <a:fillRect/>
                          </a:stretch>
                        </pic:blipFill>
                        <pic:spPr>
                          <a:xfrm>
                            <a:off x="0" y="0"/>
                            <a:ext cx="1441450" cy="1989455"/>
                          </a:xfrm>
                          <a:prstGeom prst="rect">
                            <a:avLst/>
                          </a:prstGeom>
                        </pic:spPr>
                      </pic:pic>
                    </a:graphicData>
                  </a:graphic>
                </wp:inline>
              </w:drawing>
            </w:r>
          </w:p>
          <w:p w14:paraId="43C4BFA0" w14:textId="77777777" w:rsidR="0023524D" w:rsidRPr="001E3493" w:rsidRDefault="0023524D" w:rsidP="00423400">
            <w:pPr>
              <w:spacing w:line="240" w:lineRule="auto"/>
              <w:rPr>
                <w:noProof/>
              </w:rPr>
            </w:pPr>
            <w:r w:rsidRPr="001E3493">
              <w:rPr>
                <w:noProof/>
              </w:rPr>
              <w:t>Week 3</w:t>
            </w:r>
          </w:p>
        </w:tc>
        <w:tc>
          <w:tcPr>
            <w:tcW w:w="2430" w:type="dxa"/>
            <w:gridSpan w:val="2"/>
          </w:tcPr>
          <w:p w14:paraId="6DF8408D" w14:textId="77777777" w:rsidR="0023524D" w:rsidRPr="001E3493" w:rsidRDefault="0023524D" w:rsidP="00423400">
            <w:pPr>
              <w:spacing w:line="240" w:lineRule="auto"/>
              <w:rPr>
                <w:noProof/>
              </w:rPr>
            </w:pPr>
            <w:r w:rsidRPr="001E3493">
              <w:rPr>
                <w:noProof/>
              </w:rPr>
              <w:drawing>
                <wp:inline distT="0" distB="0" distL="0" distR="0" wp14:anchorId="741C0A82" wp14:editId="72CC2059">
                  <wp:extent cx="1405890" cy="1940560"/>
                  <wp:effectExtent l="0" t="0" r="3810" b="2540"/>
                  <wp:docPr id="60" name="Picture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 name="Picture 60"/>
                          <pic:cNvPicPr/>
                        </pic:nvPicPr>
                        <pic:blipFill>
                          <a:blip r:embed="rId416" cstate="print">
                            <a:extLst>
                              <a:ext uri="{28A0092B-C50C-407E-A947-70E740481C1C}">
                                <a14:useLocalDpi xmlns:a14="http://schemas.microsoft.com/office/drawing/2010/main" val="0"/>
                              </a:ext>
                            </a:extLst>
                          </a:blip>
                          <a:stretch>
                            <a:fillRect/>
                          </a:stretch>
                        </pic:blipFill>
                        <pic:spPr>
                          <a:xfrm>
                            <a:off x="0" y="0"/>
                            <a:ext cx="1405890" cy="1940560"/>
                          </a:xfrm>
                          <a:prstGeom prst="rect">
                            <a:avLst/>
                          </a:prstGeom>
                        </pic:spPr>
                      </pic:pic>
                    </a:graphicData>
                  </a:graphic>
                </wp:inline>
              </w:drawing>
            </w:r>
          </w:p>
          <w:p w14:paraId="67D162D9" w14:textId="77777777" w:rsidR="0023524D" w:rsidRPr="001E3493" w:rsidRDefault="0023524D" w:rsidP="00423400">
            <w:pPr>
              <w:spacing w:line="240" w:lineRule="auto"/>
              <w:rPr>
                <w:noProof/>
              </w:rPr>
            </w:pPr>
            <w:r w:rsidRPr="001E3493">
              <w:rPr>
                <w:noProof/>
              </w:rPr>
              <w:t>Week 4</w:t>
            </w:r>
          </w:p>
        </w:tc>
        <w:tc>
          <w:tcPr>
            <w:tcW w:w="2340" w:type="dxa"/>
            <w:gridSpan w:val="2"/>
          </w:tcPr>
          <w:p w14:paraId="66CA01F6" w14:textId="77777777" w:rsidR="0023524D" w:rsidRPr="001E3493" w:rsidRDefault="0023524D" w:rsidP="00423400">
            <w:pPr>
              <w:spacing w:line="240" w:lineRule="auto"/>
              <w:rPr>
                <w:noProof/>
              </w:rPr>
            </w:pPr>
            <w:r w:rsidRPr="001E3493">
              <w:rPr>
                <w:noProof/>
              </w:rPr>
              <w:drawing>
                <wp:inline distT="0" distB="0" distL="0" distR="0" wp14:anchorId="1C01F1BE" wp14:editId="11A3BFCC">
                  <wp:extent cx="1925538" cy="1438060"/>
                  <wp:effectExtent l="0" t="3810" r="0" b="0"/>
                  <wp:docPr id="61" name="Picture 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Picture 61"/>
                          <pic:cNvPicPr/>
                        </pic:nvPicPr>
                        <pic:blipFill>
                          <a:blip r:embed="rId417" cstate="print">
                            <a:extLst>
                              <a:ext uri="{28A0092B-C50C-407E-A947-70E740481C1C}">
                                <a14:useLocalDpi xmlns:a14="http://schemas.microsoft.com/office/drawing/2010/main" val="0"/>
                              </a:ext>
                            </a:extLst>
                          </a:blip>
                          <a:stretch>
                            <a:fillRect/>
                          </a:stretch>
                        </pic:blipFill>
                        <pic:spPr>
                          <a:xfrm rot="5400000">
                            <a:off x="0" y="0"/>
                            <a:ext cx="1930701" cy="1441916"/>
                          </a:xfrm>
                          <a:prstGeom prst="rect">
                            <a:avLst/>
                          </a:prstGeom>
                        </pic:spPr>
                      </pic:pic>
                    </a:graphicData>
                  </a:graphic>
                </wp:inline>
              </w:drawing>
            </w:r>
          </w:p>
          <w:p w14:paraId="6EBA201E" w14:textId="77777777" w:rsidR="0023524D" w:rsidRPr="001E3493" w:rsidRDefault="0023524D" w:rsidP="00423400">
            <w:pPr>
              <w:spacing w:line="240" w:lineRule="auto"/>
              <w:rPr>
                <w:noProof/>
              </w:rPr>
            </w:pPr>
            <w:r w:rsidRPr="001E3493">
              <w:rPr>
                <w:noProof/>
              </w:rPr>
              <w:t>Week 6</w:t>
            </w:r>
          </w:p>
        </w:tc>
      </w:tr>
      <w:tr w:rsidR="0023524D" w:rsidRPr="001E3493" w14:paraId="19A9173A" w14:textId="77777777" w:rsidTr="00063740">
        <w:trPr>
          <w:trHeight w:val="4301"/>
        </w:trPr>
        <w:tc>
          <w:tcPr>
            <w:tcW w:w="929" w:type="dxa"/>
            <w:vMerge/>
            <w:textDirection w:val="btLr"/>
            <w:vAlign w:val="bottom"/>
          </w:tcPr>
          <w:p w14:paraId="4120502E" w14:textId="77777777" w:rsidR="0023524D" w:rsidRPr="001E3493" w:rsidRDefault="0023524D" w:rsidP="00423400">
            <w:pPr>
              <w:spacing w:line="240" w:lineRule="auto"/>
              <w:ind w:left="113" w:right="113"/>
              <w:jc w:val="center"/>
            </w:pPr>
          </w:p>
        </w:tc>
        <w:tc>
          <w:tcPr>
            <w:tcW w:w="2486" w:type="dxa"/>
            <w:gridSpan w:val="2"/>
          </w:tcPr>
          <w:p w14:paraId="0FB0B8D3" w14:textId="77777777" w:rsidR="0023524D" w:rsidRPr="001E3493" w:rsidRDefault="0023524D" w:rsidP="00423400">
            <w:pPr>
              <w:spacing w:line="240" w:lineRule="auto"/>
              <w:rPr>
                <w:noProof/>
              </w:rPr>
            </w:pPr>
            <w:r w:rsidRPr="001E3493">
              <w:rPr>
                <w:noProof/>
              </w:rPr>
              <w:drawing>
                <wp:inline distT="0" distB="0" distL="0" distR="0" wp14:anchorId="5201AA4F" wp14:editId="24EF7131">
                  <wp:extent cx="1441450" cy="1989455"/>
                  <wp:effectExtent l="0" t="0" r="6350" b="0"/>
                  <wp:docPr id="62" name="Picture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 name="Picture 62"/>
                          <pic:cNvPicPr/>
                        </pic:nvPicPr>
                        <pic:blipFill>
                          <a:blip r:embed="rId418" cstate="print">
                            <a:extLst>
                              <a:ext uri="{28A0092B-C50C-407E-A947-70E740481C1C}">
                                <a14:useLocalDpi xmlns:a14="http://schemas.microsoft.com/office/drawing/2010/main" val="0"/>
                              </a:ext>
                            </a:extLst>
                          </a:blip>
                          <a:stretch>
                            <a:fillRect/>
                          </a:stretch>
                        </pic:blipFill>
                        <pic:spPr>
                          <a:xfrm>
                            <a:off x="0" y="0"/>
                            <a:ext cx="1441450" cy="1989455"/>
                          </a:xfrm>
                          <a:prstGeom prst="rect">
                            <a:avLst/>
                          </a:prstGeom>
                        </pic:spPr>
                      </pic:pic>
                    </a:graphicData>
                  </a:graphic>
                </wp:inline>
              </w:drawing>
            </w:r>
          </w:p>
          <w:p w14:paraId="09AF2E67" w14:textId="77777777" w:rsidR="0023524D" w:rsidRPr="001E3493" w:rsidRDefault="0023524D" w:rsidP="00423400">
            <w:pPr>
              <w:spacing w:line="240" w:lineRule="auto"/>
              <w:rPr>
                <w:noProof/>
              </w:rPr>
            </w:pPr>
            <w:r w:rsidRPr="001E3493">
              <w:rPr>
                <w:noProof/>
              </w:rPr>
              <w:t>Week 8</w:t>
            </w:r>
          </w:p>
        </w:tc>
        <w:tc>
          <w:tcPr>
            <w:tcW w:w="2430" w:type="dxa"/>
            <w:gridSpan w:val="2"/>
          </w:tcPr>
          <w:p w14:paraId="2093DE4A" w14:textId="77777777" w:rsidR="0023524D" w:rsidRPr="001E3493" w:rsidRDefault="0023524D" w:rsidP="00423400">
            <w:pPr>
              <w:spacing w:line="240" w:lineRule="auto"/>
              <w:rPr>
                <w:noProof/>
              </w:rPr>
            </w:pPr>
            <w:r w:rsidRPr="001E3493">
              <w:rPr>
                <w:noProof/>
              </w:rPr>
              <w:drawing>
                <wp:inline distT="0" distB="0" distL="0" distR="0" wp14:anchorId="10D62C23" wp14:editId="0367EB33">
                  <wp:extent cx="1441313" cy="1989455"/>
                  <wp:effectExtent l="0" t="0" r="6985" b="0"/>
                  <wp:docPr id="63" name="Picture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 name="Picture 63"/>
                          <pic:cNvPicPr/>
                        </pic:nvPicPr>
                        <pic:blipFill>
                          <a:blip r:embed="rId419" cstate="print">
                            <a:extLst>
                              <a:ext uri="{28A0092B-C50C-407E-A947-70E740481C1C}">
                                <a14:useLocalDpi xmlns:a14="http://schemas.microsoft.com/office/drawing/2010/main" val="0"/>
                              </a:ext>
                            </a:extLst>
                          </a:blip>
                          <a:stretch>
                            <a:fillRect/>
                          </a:stretch>
                        </pic:blipFill>
                        <pic:spPr>
                          <a:xfrm>
                            <a:off x="0" y="0"/>
                            <a:ext cx="1446487" cy="1996596"/>
                          </a:xfrm>
                          <a:prstGeom prst="rect">
                            <a:avLst/>
                          </a:prstGeom>
                        </pic:spPr>
                      </pic:pic>
                    </a:graphicData>
                  </a:graphic>
                </wp:inline>
              </w:drawing>
            </w:r>
          </w:p>
          <w:p w14:paraId="63C3918D" w14:textId="77777777" w:rsidR="0023524D" w:rsidRPr="001E3493" w:rsidRDefault="0023524D" w:rsidP="00423400">
            <w:pPr>
              <w:spacing w:line="240" w:lineRule="auto"/>
              <w:rPr>
                <w:noProof/>
              </w:rPr>
            </w:pPr>
            <w:r w:rsidRPr="001E3493">
              <w:rPr>
                <w:noProof/>
              </w:rPr>
              <w:t>Week 10</w:t>
            </w:r>
          </w:p>
        </w:tc>
        <w:tc>
          <w:tcPr>
            <w:tcW w:w="2340" w:type="dxa"/>
            <w:gridSpan w:val="2"/>
          </w:tcPr>
          <w:p w14:paraId="60B3B1CD" w14:textId="77777777" w:rsidR="0023524D" w:rsidRPr="001E3493" w:rsidRDefault="0023524D" w:rsidP="00423400">
            <w:pPr>
              <w:spacing w:line="240" w:lineRule="auto"/>
              <w:rPr>
                <w:noProof/>
              </w:rPr>
            </w:pPr>
            <w:r w:rsidRPr="001E3493">
              <w:rPr>
                <w:noProof/>
              </w:rPr>
              <w:drawing>
                <wp:inline distT="0" distB="0" distL="0" distR="0" wp14:anchorId="44B6A4A5" wp14:editId="2DD732B9">
                  <wp:extent cx="1441692" cy="1989455"/>
                  <wp:effectExtent l="0" t="0" r="6350" b="0"/>
                  <wp:docPr id="64" name="Picture 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 name="Picture 64"/>
                          <pic:cNvPicPr/>
                        </pic:nvPicPr>
                        <pic:blipFill>
                          <a:blip r:embed="rId420" cstate="print">
                            <a:extLst>
                              <a:ext uri="{28A0092B-C50C-407E-A947-70E740481C1C}">
                                <a14:useLocalDpi xmlns:a14="http://schemas.microsoft.com/office/drawing/2010/main" val="0"/>
                              </a:ext>
                            </a:extLst>
                          </a:blip>
                          <a:stretch>
                            <a:fillRect/>
                          </a:stretch>
                        </pic:blipFill>
                        <pic:spPr>
                          <a:xfrm>
                            <a:off x="0" y="0"/>
                            <a:ext cx="1448316" cy="1998596"/>
                          </a:xfrm>
                          <a:prstGeom prst="rect">
                            <a:avLst/>
                          </a:prstGeom>
                        </pic:spPr>
                      </pic:pic>
                    </a:graphicData>
                  </a:graphic>
                </wp:inline>
              </w:drawing>
            </w:r>
          </w:p>
          <w:p w14:paraId="68B8EEAB" w14:textId="77777777" w:rsidR="0023524D" w:rsidRPr="001E3493" w:rsidRDefault="0023524D" w:rsidP="00423400">
            <w:pPr>
              <w:spacing w:line="240" w:lineRule="auto"/>
              <w:rPr>
                <w:noProof/>
              </w:rPr>
            </w:pPr>
            <w:r w:rsidRPr="001E3493">
              <w:rPr>
                <w:noProof/>
              </w:rPr>
              <w:t>Week 12</w:t>
            </w:r>
          </w:p>
        </w:tc>
      </w:tr>
    </w:tbl>
    <w:p w14:paraId="4B3ADB75" w14:textId="77777777" w:rsidR="00363632" w:rsidRDefault="00363632"/>
    <w:p w14:paraId="63EA73BD" w14:textId="77777777" w:rsidR="00363632" w:rsidRDefault="00363632"/>
    <w:p w14:paraId="704CDC7E" w14:textId="77777777" w:rsidR="00363632" w:rsidRDefault="00363632"/>
    <w:p w14:paraId="3D4B6017" w14:textId="40D70533" w:rsidR="00363632" w:rsidRDefault="00363632">
      <w:r>
        <w:lastRenderedPageBreak/>
        <w:t>Table 36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23524D" w:rsidRPr="001E3493" w14:paraId="532AB828" w14:textId="77777777" w:rsidTr="00031310">
        <w:trPr>
          <w:trHeight w:val="1952"/>
        </w:trPr>
        <w:tc>
          <w:tcPr>
            <w:tcW w:w="929" w:type="dxa"/>
            <w:vMerge w:val="restart"/>
            <w:textDirection w:val="btLr"/>
            <w:vAlign w:val="bottom"/>
          </w:tcPr>
          <w:p w14:paraId="06ECBE47" w14:textId="77777777" w:rsidR="0023524D" w:rsidRPr="001E3493" w:rsidRDefault="0023524D" w:rsidP="00423400">
            <w:pPr>
              <w:spacing w:line="240" w:lineRule="auto"/>
              <w:ind w:left="113" w:right="113"/>
              <w:jc w:val="center"/>
              <w:rPr>
                <w:b/>
                <w:bCs/>
              </w:rPr>
            </w:pPr>
            <w:r w:rsidRPr="001E3493">
              <w:rPr>
                <w:b/>
                <w:bCs/>
              </w:rPr>
              <w:t>G24006</w:t>
            </w:r>
          </w:p>
        </w:tc>
        <w:tc>
          <w:tcPr>
            <w:tcW w:w="1856" w:type="dxa"/>
          </w:tcPr>
          <w:p w14:paraId="434C51BB" w14:textId="77777777" w:rsidR="0023524D" w:rsidRPr="001E3493" w:rsidRDefault="0023524D" w:rsidP="00423400">
            <w:pPr>
              <w:spacing w:line="240" w:lineRule="auto"/>
              <w:rPr>
                <w:noProof/>
              </w:rPr>
            </w:pPr>
            <w:r w:rsidRPr="001E3493">
              <w:rPr>
                <w:noProof/>
              </w:rPr>
              <w:drawing>
                <wp:inline distT="0" distB="0" distL="0" distR="0" wp14:anchorId="33C1A273" wp14:editId="2681D4F2">
                  <wp:extent cx="1441932" cy="1076853"/>
                  <wp:effectExtent l="0" t="7938" r="0" b="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pic:cNvPicPr/>
                        </pic:nvPicPr>
                        <pic:blipFill rotWithShape="1">
                          <a:blip r:embed="rId421" cstate="print">
                            <a:extLst>
                              <a:ext uri="{28A0092B-C50C-407E-A947-70E740481C1C}">
                                <a14:useLocalDpi xmlns:a14="http://schemas.microsoft.com/office/drawing/2010/main" val="0"/>
                              </a:ext>
                            </a:extLst>
                          </a:blip>
                          <a:srcRect t="23611" r="23611"/>
                          <a:stretch/>
                        </pic:blipFill>
                        <pic:spPr>
                          <a:xfrm rot="5400000">
                            <a:off x="0" y="0"/>
                            <a:ext cx="1450025" cy="1082897"/>
                          </a:xfrm>
                          <a:prstGeom prst="rect">
                            <a:avLst/>
                          </a:prstGeom>
                        </pic:spPr>
                      </pic:pic>
                    </a:graphicData>
                  </a:graphic>
                </wp:inline>
              </w:drawing>
            </w:r>
          </w:p>
          <w:p w14:paraId="61E845A7" w14:textId="77777777" w:rsidR="0023524D" w:rsidRPr="001E3493" w:rsidRDefault="0023524D" w:rsidP="00423400">
            <w:pPr>
              <w:spacing w:line="240" w:lineRule="auto"/>
              <w:rPr>
                <w:noProof/>
              </w:rPr>
            </w:pPr>
            <w:r w:rsidRPr="001E3493">
              <w:rPr>
                <w:noProof/>
              </w:rPr>
              <w:t>Week 1.1</w:t>
            </w:r>
          </w:p>
        </w:tc>
        <w:tc>
          <w:tcPr>
            <w:tcW w:w="1800" w:type="dxa"/>
            <w:gridSpan w:val="2"/>
          </w:tcPr>
          <w:p w14:paraId="26C505E4" w14:textId="77777777" w:rsidR="0023524D" w:rsidRPr="001E3493" w:rsidRDefault="0023524D" w:rsidP="00423400">
            <w:pPr>
              <w:spacing w:line="240" w:lineRule="auto"/>
              <w:rPr>
                <w:noProof/>
              </w:rPr>
            </w:pPr>
            <w:r w:rsidRPr="001E3493">
              <w:rPr>
                <w:noProof/>
              </w:rPr>
              <w:drawing>
                <wp:inline distT="0" distB="0" distL="0" distR="0" wp14:anchorId="5DD3001C" wp14:editId="02B814DB">
                  <wp:extent cx="1057620" cy="1459569"/>
                  <wp:effectExtent l="0" t="0" r="9525" b="7620"/>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pic:cNvPicPr/>
                        </pic:nvPicPr>
                        <pic:blipFill>
                          <a:blip r:embed="rId422" cstate="print">
                            <a:extLst>
                              <a:ext uri="{28A0092B-C50C-407E-A947-70E740481C1C}">
                                <a14:useLocalDpi xmlns:a14="http://schemas.microsoft.com/office/drawing/2010/main" val="0"/>
                              </a:ext>
                            </a:extLst>
                          </a:blip>
                          <a:stretch>
                            <a:fillRect/>
                          </a:stretch>
                        </pic:blipFill>
                        <pic:spPr>
                          <a:xfrm>
                            <a:off x="0" y="0"/>
                            <a:ext cx="1058833" cy="1461244"/>
                          </a:xfrm>
                          <a:prstGeom prst="rect">
                            <a:avLst/>
                          </a:prstGeom>
                        </pic:spPr>
                      </pic:pic>
                    </a:graphicData>
                  </a:graphic>
                </wp:inline>
              </w:drawing>
            </w:r>
          </w:p>
          <w:p w14:paraId="6F7FB6B8" w14:textId="77777777" w:rsidR="0023524D" w:rsidRPr="001E3493" w:rsidRDefault="0023524D" w:rsidP="00423400">
            <w:pPr>
              <w:spacing w:line="240" w:lineRule="auto"/>
              <w:rPr>
                <w:noProof/>
              </w:rPr>
            </w:pPr>
            <w:r w:rsidRPr="001E3493">
              <w:rPr>
                <w:noProof/>
              </w:rPr>
              <w:t>Week 1.2</w:t>
            </w:r>
          </w:p>
        </w:tc>
        <w:tc>
          <w:tcPr>
            <w:tcW w:w="1710" w:type="dxa"/>
            <w:gridSpan w:val="2"/>
          </w:tcPr>
          <w:p w14:paraId="1191A835" w14:textId="77777777" w:rsidR="0023524D" w:rsidRPr="001E3493" w:rsidRDefault="0023524D" w:rsidP="00423400">
            <w:pPr>
              <w:spacing w:line="240" w:lineRule="auto"/>
              <w:rPr>
                <w:noProof/>
              </w:rPr>
            </w:pPr>
            <w:r w:rsidRPr="001E3493">
              <w:rPr>
                <w:noProof/>
              </w:rPr>
              <w:drawing>
                <wp:inline distT="0" distB="0" distL="0" distR="0" wp14:anchorId="6B04D180" wp14:editId="32E60155">
                  <wp:extent cx="1058549" cy="1460997"/>
                  <wp:effectExtent l="0" t="0" r="8255" b="6350"/>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Picture 27"/>
                          <pic:cNvPicPr/>
                        </pic:nvPicPr>
                        <pic:blipFill>
                          <a:blip r:embed="rId423" cstate="print">
                            <a:extLst>
                              <a:ext uri="{28A0092B-C50C-407E-A947-70E740481C1C}">
                                <a14:useLocalDpi xmlns:a14="http://schemas.microsoft.com/office/drawing/2010/main" val="0"/>
                              </a:ext>
                            </a:extLst>
                          </a:blip>
                          <a:stretch>
                            <a:fillRect/>
                          </a:stretch>
                        </pic:blipFill>
                        <pic:spPr>
                          <a:xfrm>
                            <a:off x="0" y="0"/>
                            <a:ext cx="1062141" cy="1465955"/>
                          </a:xfrm>
                          <a:prstGeom prst="rect">
                            <a:avLst/>
                          </a:prstGeom>
                        </pic:spPr>
                      </pic:pic>
                    </a:graphicData>
                  </a:graphic>
                </wp:inline>
              </w:drawing>
            </w:r>
          </w:p>
          <w:p w14:paraId="1BEEBA5E" w14:textId="77777777" w:rsidR="0023524D" w:rsidRPr="001E3493" w:rsidRDefault="0023524D" w:rsidP="00423400">
            <w:pPr>
              <w:spacing w:line="240" w:lineRule="auto"/>
              <w:rPr>
                <w:noProof/>
              </w:rPr>
            </w:pPr>
            <w:r w:rsidRPr="001E3493">
              <w:rPr>
                <w:noProof/>
              </w:rPr>
              <w:t>Week 2.1</w:t>
            </w:r>
          </w:p>
        </w:tc>
        <w:tc>
          <w:tcPr>
            <w:tcW w:w="1890" w:type="dxa"/>
          </w:tcPr>
          <w:p w14:paraId="30707C12" w14:textId="77777777" w:rsidR="0023524D" w:rsidRPr="001E3493" w:rsidRDefault="0023524D" w:rsidP="00423400">
            <w:pPr>
              <w:spacing w:line="240" w:lineRule="auto"/>
              <w:rPr>
                <w:noProof/>
              </w:rPr>
            </w:pPr>
            <w:r w:rsidRPr="001E3493">
              <w:rPr>
                <w:noProof/>
              </w:rPr>
              <w:drawing>
                <wp:inline distT="0" distB="0" distL="0" distR="0" wp14:anchorId="3CCDDE97" wp14:editId="40E10FFC">
                  <wp:extent cx="1062990" cy="1466850"/>
                  <wp:effectExtent l="0" t="0" r="3810" b="0"/>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pic:cNvPicPr/>
                        </pic:nvPicPr>
                        <pic:blipFill>
                          <a:blip r:embed="rId424" cstate="print">
                            <a:extLst>
                              <a:ext uri="{28A0092B-C50C-407E-A947-70E740481C1C}">
                                <a14:useLocalDpi xmlns:a14="http://schemas.microsoft.com/office/drawing/2010/main" val="0"/>
                              </a:ext>
                            </a:extLst>
                          </a:blip>
                          <a:stretch>
                            <a:fillRect/>
                          </a:stretch>
                        </pic:blipFill>
                        <pic:spPr>
                          <a:xfrm>
                            <a:off x="0" y="0"/>
                            <a:ext cx="1062990" cy="1466850"/>
                          </a:xfrm>
                          <a:prstGeom prst="rect">
                            <a:avLst/>
                          </a:prstGeom>
                        </pic:spPr>
                      </pic:pic>
                    </a:graphicData>
                  </a:graphic>
                </wp:inline>
              </w:drawing>
            </w:r>
          </w:p>
          <w:p w14:paraId="665482CC" w14:textId="77777777" w:rsidR="0023524D" w:rsidRPr="001E3493" w:rsidRDefault="0023524D" w:rsidP="00423400">
            <w:pPr>
              <w:spacing w:line="240" w:lineRule="auto"/>
              <w:rPr>
                <w:noProof/>
              </w:rPr>
            </w:pPr>
            <w:r w:rsidRPr="001E3493">
              <w:rPr>
                <w:noProof/>
              </w:rPr>
              <w:t>Week 2.2</w:t>
            </w:r>
          </w:p>
        </w:tc>
      </w:tr>
      <w:tr w:rsidR="0023524D" w:rsidRPr="001E3493" w14:paraId="64D1B502" w14:textId="77777777" w:rsidTr="00063740">
        <w:trPr>
          <w:trHeight w:val="4481"/>
        </w:trPr>
        <w:tc>
          <w:tcPr>
            <w:tcW w:w="929" w:type="dxa"/>
            <w:vMerge/>
            <w:vAlign w:val="bottom"/>
          </w:tcPr>
          <w:p w14:paraId="28E7AD86" w14:textId="77777777" w:rsidR="0023524D" w:rsidRPr="001E3493" w:rsidRDefault="0023524D" w:rsidP="00423400">
            <w:pPr>
              <w:spacing w:line="240" w:lineRule="auto"/>
              <w:jc w:val="center"/>
            </w:pPr>
          </w:p>
        </w:tc>
        <w:tc>
          <w:tcPr>
            <w:tcW w:w="2486" w:type="dxa"/>
            <w:gridSpan w:val="2"/>
          </w:tcPr>
          <w:p w14:paraId="5AF8C319" w14:textId="77777777" w:rsidR="0023524D" w:rsidRPr="001E3493" w:rsidRDefault="0023524D" w:rsidP="00423400">
            <w:pPr>
              <w:spacing w:line="240" w:lineRule="auto"/>
              <w:rPr>
                <w:noProof/>
              </w:rPr>
            </w:pPr>
            <w:r w:rsidRPr="001E3493">
              <w:rPr>
                <w:noProof/>
              </w:rPr>
              <w:drawing>
                <wp:inline distT="0" distB="0" distL="0" distR="0" wp14:anchorId="152F1B2E" wp14:editId="4B326503">
                  <wp:extent cx="1441450" cy="1989455"/>
                  <wp:effectExtent l="0" t="0" r="6350" b="0"/>
                  <wp:docPr id="79" name="Picture 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pic:cNvPicPr/>
                        </pic:nvPicPr>
                        <pic:blipFill>
                          <a:blip r:embed="rId425" cstate="print">
                            <a:extLst>
                              <a:ext uri="{28A0092B-C50C-407E-A947-70E740481C1C}">
                                <a14:useLocalDpi xmlns:a14="http://schemas.microsoft.com/office/drawing/2010/main" val="0"/>
                              </a:ext>
                            </a:extLst>
                          </a:blip>
                          <a:stretch>
                            <a:fillRect/>
                          </a:stretch>
                        </pic:blipFill>
                        <pic:spPr>
                          <a:xfrm>
                            <a:off x="0" y="0"/>
                            <a:ext cx="1441450" cy="1989455"/>
                          </a:xfrm>
                          <a:prstGeom prst="rect">
                            <a:avLst/>
                          </a:prstGeom>
                        </pic:spPr>
                      </pic:pic>
                    </a:graphicData>
                  </a:graphic>
                </wp:inline>
              </w:drawing>
            </w:r>
          </w:p>
          <w:p w14:paraId="1461729F" w14:textId="77777777" w:rsidR="0023524D" w:rsidRPr="001E3493" w:rsidRDefault="0023524D" w:rsidP="00423400">
            <w:pPr>
              <w:spacing w:line="240" w:lineRule="auto"/>
              <w:rPr>
                <w:noProof/>
              </w:rPr>
            </w:pPr>
            <w:r w:rsidRPr="001E3493">
              <w:rPr>
                <w:noProof/>
              </w:rPr>
              <w:t>Week 3</w:t>
            </w:r>
          </w:p>
        </w:tc>
        <w:tc>
          <w:tcPr>
            <w:tcW w:w="2430" w:type="dxa"/>
            <w:gridSpan w:val="2"/>
          </w:tcPr>
          <w:p w14:paraId="7976FDBF" w14:textId="77777777" w:rsidR="0023524D" w:rsidRPr="001E3493" w:rsidRDefault="0023524D" w:rsidP="00423400">
            <w:pPr>
              <w:spacing w:line="240" w:lineRule="auto"/>
              <w:rPr>
                <w:noProof/>
              </w:rPr>
            </w:pPr>
            <w:r w:rsidRPr="001E3493">
              <w:rPr>
                <w:noProof/>
              </w:rPr>
              <w:drawing>
                <wp:inline distT="0" distB="0" distL="0" distR="0" wp14:anchorId="675A11DC" wp14:editId="056C02BC">
                  <wp:extent cx="1427924" cy="1970974"/>
                  <wp:effectExtent l="0" t="0" r="1270" b="0"/>
                  <wp:docPr id="80" name="Picture 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426" cstate="print">
                            <a:extLst>
                              <a:ext uri="{28A0092B-C50C-407E-A947-70E740481C1C}">
                                <a14:useLocalDpi xmlns:a14="http://schemas.microsoft.com/office/drawing/2010/main" val="0"/>
                              </a:ext>
                            </a:extLst>
                          </a:blip>
                          <a:stretch>
                            <a:fillRect/>
                          </a:stretch>
                        </pic:blipFill>
                        <pic:spPr>
                          <a:xfrm>
                            <a:off x="0" y="0"/>
                            <a:ext cx="1433604" cy="1978814"/>
                          </a:xfrm>
                          <a:prstGeom prst="rect">
                            <a:avLst/>
                          </a:prstGeom>
                        </pic:spPr>
                      </pic:pic>
                    </a:graphicData>
                  </a:graphic>
                </wp:inline>
              </w:drawing>
            </w:r>
          </w:p>
          <w:p w14:paraId="64F18D3C" w14:textId="77777777" w:rsidR="0023524D" w:rsidRPr="001E3493" w:rsidRDefault="0023524D" w:rsidP="00423400">
            <w:pPr>
              <w:spacing w:line="240" w:lineRule="auto"/>
              <w:rPr>
                <w:noProof/>
              </w:rPr>
            </w:pPr>
            <w:r w:rsidRPr="001E3493">
              <w:rPr>
                <w:noProof/>
              </w:rPr>
              <w:t xml:space="preserve">Week 4 </w:t>
            </w:r>
          </w:p>
        </w:tc>
        <w:tc>
          <w:tcPr>
            <w:tcW w:w="2340" w:type="dxa"/>
            <w:gridSpan w:val="2"/>
          </w:tcPr>
          <w:p w14:paraId="21C41296" w14:textId="77777777" w:rsidR="0023524D" w:rsidRPr="001E3493" w:rsidRDefault="0023524D" w:rsidP="00423400">
            <w:pPr>
              <w:spacing w:line="240" w:lineRule="auto"/>
              <w:rPr>
                <w:noProof/>
              </w:rPr>
            </w:pPr>
            <w:r w:rsidRPr="001E3493">
              <w:rPr>
                <w:noProof/>
              </w:rPr>
              <w:drawing>
                <wp:inline distT="0" distB="0" distL="0" distR="0" wp14:anchorId="1BB1A9A9" wp14:editId="09C67730">
                  <wp:extent cx="1930707" cy="1441920"/>
                  <wp:effectExtent l="0" t="3175" r="0" b="0"/>
                  <wp:docPr id="81" name="Picture 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pic:cNvPicPr/>
                        </pic:nvPicPr>
                        <pic:blipFill>
                          <a:blip r:embed="rId427" cstate="print">
                            <a:extLst>
                              <a:ext uri="{28A0092B-C50C-407E-A947-70E740481C1C}">
                                <a14:useLocalDpi xmlns:a14="http://schemas.microsoft.com/office/drawing/2010/main" val="0"/>
                              </a:ext>
                            </a:extLst>
                          </a:blip>
                          <a:stretch>
                            <a:fillRect/>
                          </a:stretch>
                        </pic:blipFill>
                        <pic:spPr>
                          <a:xfrm rot="5400000">
                            <a:off x="0" y="0"/>
                            <a:ext cx="1938070" cy="1447419"/>
                          </a:xfrm>
                          <a:prstGeom prst="rect">
                            <a:avLst/>
                          </a:prstGeom>
                        </pic:spPr>
                      </pic:pic>
                    </a:graphicData>
                  </a:graphic>
                </wp:inline>
              </w:drawing>
            </w:r>
          </w:p>
          <w:p w14:paraId="7A09CB85" w14:textId="77777777" w:rsidR="0023524D" w:rsidRPr="001E3493" w:rsidRDefault="0023524D" w:rsidP="00423400">
            <w:pPr>
              <w:spacing w:line="240" w:lineRule="auto"/>
              <w:rPr>
                <w:noProof/>
              </w:rPr>
            </w:pPr>
            <w:r w:rsidRPr="001E3493">
              <w:rPr>
                <w:noProof/>
              </w:rPr>
              <w:t>Week 6</w:t>
            </w:r>
          </w:p>
        </w:tc>
      </w:tr>
      <w:tr w:rsidR="0023524D" w:rsidRPr="001E3493" w14:paraId="4E29C67A" w14:textId="77777777" w:rsidTr="00063740">
        <w:trPr>
          <w:trHeight w:val="4760"/>
        </w:trPr>
        <w:tc>
          <w:tcPr>
            <w:tcW w:w="929" w:type="dxa"/>
            <w:vMerge/>
            <w:vAlign w:val="bottom"/>
          </w:tcPr>
          <w:p w14:paraId="5C1A0C21" w14:textId="77777777" w:rsidR="0023524D" w:rsidRPr="001E3493" w:rsidRDefault="0023524D" w:rsidP="00423400">
            <w:pPr>
              <w:spacing w:line="240" w:lineRule="auto"/>
              <w:jc w:val="center"/>
            </w:pPr>
          </w:p>
        </w:tc>
        <w:tc>
          <w:tcPr>
            <w:tcW w:w="2486" w:type="dxa"/>
            <w:gridSpan w:val="2"/>
          </w:tcPr>
          <w:p w14:paraId="6E50383C" w14:textId="77777777" w:rsidR="0023524D" w:rsidRPr="001E3493" w:rsidRDefault="0023524D" w:rsidP="00423400">
            <w:pPr>
              <w:spacing w:line="240" w:lineRule="auto"/>
              <w:rPr>
                <w:noProof/>
              </w:rPr>
            </w:pPr>
            <w:r w:rsidRPr="001E3493">
              <w:rPr>
                <w:noProof/>
              </w:rPr>
              <w:drawing>
                <wp:inline distT="0" distB="0" distL="0" distR="0" wp14:anchorId="1DD72828" wp14:editId="622C5774">
                  <wp:extent cx="1441450" cy="1989455"/>
                  <wp:effectExtent l="0" t="0" r="6350" b="0"/>
                  <wp:docPr id="82" name="Picture 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pic:cNvPicPr/>
                        </pic:nvPicPr>
                        <pic:blipFill>
                          <a:blip r:embed="rId428" cstate="print">
                            <a:extLst>
                              <a:ext uri="{28A0092B-C50C-407E-A947-70E740481C1C}">
                                <a14:useLocalDpi xmlns:a14="http://schemas.microsoft.com/office/drawing/2010/main" val="0"/>
                              </a:ext>
                            </a:extLst>
                          </a:blip>
                          <a:stretch>
                            <a:fillRect/>
                          </a:stretch>
                        </pic:blipFill>
                        <pic:spPr>
                          <a:xfrm>
                            <a:off x="0" y="0"/>
                            <a:ext cx="1441450" cy="1989455"/>
                          </a:xfrm>
                          <a:prstGeom prst="rect">
                            <a:avLst/>
                          </a:prstGeom>
                        </pic:spPr>
                      </pic:pic>
                    </a:graphicData>
                  </a:graphic>
                </wp:inline>
              </w:drawing>
            </w:r>
          </w:p>
          <w:p w14:paraId="168A455E" w14:textId="77777777" w:rsidR="0023524D" w:rsidRPr="001E3493" w:rsidRDefault="0023524D" w:rsidP="00423400">
            <w:pPr>
              <w:spacing w:line="240" w:lineRule="auto"/>
              <w:rPr>
                <w:noProof/>
              </w:rPr>
            </w:pPr>
            <w:r w:rsidRPr="001E3493">
              <w:rPr>
                <w:noProof/>
              </w:rPr>
              <w:t>Week 8</w:t>
            </w:r>
          </w:p>
        </w:tc>
        <w:tc>
          <w:tcPr>
            <w:tcW w:w="2430" w:type="dxa"/>
            <w:gridSpan w:val="2"/>
          </w:tcPr>
          <w:p w14:paraId="5193EC75" w14:textId="77777777" w:rsidR="0023524D" w:rsidRPr="001E3493" w:rsidRDefault="0023524D" w:rsidP="00423400">
            <w:pPr>
              <w:spacing w:line="240" w:lineRule="auto"/>
              <w:rPr>
                <w:noProof/>
              </w:rPr>
            </w:pPr>
            <w:r w:rsidRPr="001E3493">
              <w:rPr>
                <w:noProof/>
              </w:rPr>
              <w:drawing>
                <wp:inline distT="0" distB="0" distL="0" distR="0" wp14:anchorId="5A23DD92" wp14:editId="2CF8217A">
                  <wp:extent cx="1421175" cy="1961658"/>
                  <wp:effectExtent l="0" t="0" r="7620" b="635"/>
                  <wp:docPr id="83" name="Picture 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pic:cNvPicPr/>
                        </pic:nvPicPr>
                        <pic:blipFill>
                          <a:blip r:embed="rId429" cstate="print">
                            <a:extLst>
                              <a:ext uri="{28A0092B-C50C-407E-A947-70E740481C1C}">
                                <a14:useLocalDpi xmlns:a14="http://schemas.microsoft.com/office/drawing/2010/main" val="0"/>
                              </a:ext>
                            </a:extLst>
                          </a:blip>
                          <a:stretch>
                            <a:fillRect/>
                          </a:stretch>
                        </pic:blipFill>
                        <pic:spPr>
                          <a:xfrm>
                            <a:off x="0" y="0"/>
                            <a:ext cx="1422951" cy="1964109"/>
                          </a:xfrm>
                          <a:prstGeom prst="rect">
                            <a:avLst/>
                          </a:prstGeom>
                        </pic:spPr>
                      </pic:pic>
                    </a:graphicData>
                  </a:graphic>
                </wp:inline>
              </w:drawing>
            </w:r>
            <w:r w:rsidRPr="001E3493">
              <w:rPr>
                <w:noProof/>
              </w:rPr>
              <w:br/>
              <w:t>Week 10</w:t>
            </w:r>
          </w:p>
        </w:tc>
        <w:tc>
          <w:tcPr>
            <w:tcW w:w="2340" w:type="dxa"/>
            <w:gridSpan w:val="2"/>
          </w:tcPr>
          <w:p w14:paraId="32E31F05" w14:textId="77777777" w:rsidR="0023524D" w:rsidRPr="001E3493" w:rsidRDefault="0023524D" w:rsidP="00423400">
            <w:pPr>
              <w:spacing w:line="240" w:lineRule="auto"/>
              <w:rPr>
                <w:noProof/>
              </w:rPr>
            </w:pPr>
            <w:r w:rsidRPr="001E3493">
              <w:rPr>
                <w:noProof/>
              </w:rPr>
              <w:drawing>
                <wp:inline distT="0" distB="0" distL="0" distR="0" wp14:anchorId="46290D54" wp14:editId="2FF11859">
                  <wp:extent cx="1413090" cy="1949985"/>
                  <wp:effectExtent l="0" t="0" r="0" b="0"/>
                  <wp:docPr id="84" name="Picture 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pic:cNvPicPr/>
                        </pic:nvPicPr>
                        <pic:blipFill>
                          <a:blip r:embed="rId430" cstate="print">
                            <a:extLst>
                              <a:ext uri="{28A0092B-C50C-407E-A947-70E740481C1C}">
                                <a14:useLocalDpi xmlns:a14="http://schemas.microsoft.com/office/drawing/2010/main" val="0"/>
                              </a:ext>
                            </a:extLst>
                          </a:blip>
                          <a:stretch>
                            <a:fillRect/>
                          </a:stretch>
                        </pic:blipFill>
                        <pic:spPr>
                          <a:xfrm>
                            <a:off x="0" y="0"/>
                            <a:ext cx="1415765" cy="1953677"/>
                          </a:xfrm>
                          <a:prstGeom prst="rect">
                            <a:avLst/>
                          </a:prstGeom>
                        </pic:spPr>
                      </pic:pic>
                    </a:graphicData>
                  </a:graphic>
                </wp:inline>
              </w:drawing>
            </w:r>
            <w:r w:rsidRPr="001E3493">
              <w:rPr>
                <w:noProof/>
              </w:rPr>
              <w:br/>
              <w:t>Week 12</w:t>
            </w:r>
          </w:p>
        </w:tc>
      </w:tr>
    </w:tbl>
    <w:p w14:paraId="7C42619F" w14:textId="337AE8EF" w:rsidR="00640107" w:rsidRDefault="00640107" w:rsidP="00B46408">
      <w:pPr>
        <w:pStyle w:val="Caption"/>
      </w:pPr>
      <w:bookmarkStart w:id="145" w:name="_Toc195707689"/>
      <w:r>
        <w:lastRenderedPageBreak/>
        <w:t xml:space="preserve">Table </w:t>
      </w:r>
      <w:fldSimple w:instr=" SEQ Table \* ARABIC ">
        <w:r w:rsidR="00056F45">
          <w:rPr>
            <w:noProof/>
          </w:rPr>
          <w:t>37</w:t>
        </w:r>
      </w:fldSimple>
      <w:r>
        <w:t>:</w:t>
      </w:r>
      <w:r w:rsidR="00E923FC">
        <w:t xml:space="preserve"> </w:t>
      </w:r>
      <w:r w:rsidR="00E923FC" w:rsidRPr="00640107">
        <w:t>Fluorescence imag</w:t>
      </w:r>
      <w:r w:rsidR="00E923FC">
        <w:t>ing findings SB</w:t>
      </w:r>
      <w:bookmarkEnd w:id="145"/>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23524D" w:rsidRPr="001E3493" w14:paraId="7EDBFF76" w14:textId="77777777" w:rsidTr="00B30FA1">
        <w:trPr>
          <w:trHeight w:val="255"/>
        </w:trPr>
        <w:tc>
          <w:tcPr>
            <w:tcW w:w="929" w:type="dxa"/>
            <w:vAlign w:val="bottom"/>
          </w:tcPr>
          <w:p w14:paraId="791B5E4C" w14:textId="77777777" w:rsidR="0023524D" w:rsidRPr="001E3493" w:rsidRDefault="0023524D" w:rsidP="00423400">
            <w:pPr>
              <w:spacing w:line="240" w:lineRule="auto"/>
              <w:rPr>
                <w:color w:val="000000"/>
              </w:rPr>
            </w:pPr>
            <w:r w:rsidRPr="001E3493">
              <w:rPr>
                <w:color w:val="000000"/>
              </w:rPr>
              <w:t xml:space="preserve"> (SB)</w:t>
            </w:r>
          </w:p>
        </w:tc>
        <w:tc>
          <w:tcPr>
            <w:tcW w:w="7256" w:type="dxa"/>
            <w:gridSpan w:val="6"/>
          </w:tcPr>
          <w:p w14:paraId="29FD8B76" w14:textId="77777777" w:rsidR="0023524D" w:rsidRPr="001E3493" w:rsidRDefault="0023524D" w:rsidP="00423400">
            <w:pPr>
              <w:spacing w:line="240" w:lineRule="auto"/>
            </w:pPr>
          </w:p>
        </w:tc>
      </w:tr>
      <w:tr w:rsidR="0023524D" w:rsidRPr="001E3493" w14:paraId="61E754AD" w14:textId="77777777" w:rsidTr="00031310">
        <w:trPr>
          <w:trHeight w:val="1772"/>
        </w:trPr>
        <w:tc>
          <w:tcPr>
            <w:tcW w:w="929" w:type="dxa"/>
            <w:vMerge w:val="restart"/>
            <w:textDirection w:val="btLr"/>
            <w:vAlign w:val="bottom"/>
          </w:tcPr>
          <w:p w14:paraId="58E44AA7" w14:textId="77777777" w:rsidR="0023524D" w:rsidRPr="001E3493" w:rsidRDefault="0023524D" w:rsidP="00423400">
            <w:pPr>
              <w:spacing w:line="240" w:lineRule="auto"/>
              <w:ind w:left="113" w:right="113"/>
              <w:jc w:val="center"/>
              <w:rPr>
                <w:b/>
                <w:bCs/>
                <w:color w:val="000000"/>
              </w:rPr>
            </w:pPr>
            <w:r w:rsidRPr="001E3493">
              <w:rPr>
                <w:b/>
                <w:bCs/>
                <w:color w:val="000000"/>
              </w:rPr>
              <w:t>G24019</w:t>
            </w:r>
          </w:p>
        </w:tc>
        <w:tc>
          <w:tcPr>
            <w:tcW w:w="1856" w:type="dxa"/>
          </w:tcPr>
          <w:p w14:paraId="4910BB04" w14:textId="77777777" w:rsidR="0023524D" w:rsidRPr="001E3493" w:rsidRDefault="0023524D" w:rsidP="00423400">
            <w:pPr>
              <w:spacing w:line="240" w:lineRule="auto"/>
              <w:rPr>
                <w:noProof/>
              </w:rPr>
            </w:pPr>
            <w:r w:rsidRPr="001E3493">
              <w:rPr>
                <w:noProof/>
              </w:rPr>
              <w:drawing>
                <wp:inline distT="0" distB="0" distL="0" distR="0" wp14:anchorId="4F3FD716" wp14:editId="5F2B4F24">
                  <wp:extent cx="1057275" cy="1459216"/>
                  <wp:effectExtent l="0" t="0" r="0" b="8255"/>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Picture 35"/>
                          <pic:cNvPicPr/>
                        </pic:nvPicPr>
                        <pic:blipFill>
                          <a:blip r:embed="rId431" cstate="print">
                            <a:extLst>
                              <a:ext uri="{28A0092B-C50C-407E-A947-70E740481C1C}">
                                <a14:useLocalDpi xmlns:a14="http://schemas.microsoft.com/office/drawing/2010/main" val="0"/>
                              </a:ext>
                            </a:extLst>
                          </a:blip>
                          <a:stretch>
                            <a:fillRect/>
                          </a:stretch>
                        </pic:blipFill>
                        <pic:spPr>
                          <a:xfrm>
                            <a:off x="0" y="0"/>
                            <a:ext cx="1060793" cy="1464072"/>
                          </a:xfrm>
                          <a:prstGeom prst="rect">
                            <a:avLst/>
                          </a:prstGeom>
                        </pic:spPr>
                      </pic:pic>
                    </a:graphicData>
                  </a:graphic>
                </wp:inline>
              </w:drawing>
            </w:r>
          </w:p>
          <w:p w14:paraId="21E353D5" w14:textId="77777777" w:rsidR="0023524D" w:rsidRPr="001E3493" w:rsidRDefault="0023524D" w:rsidP="00423400">
            <w:pPr>
              <w:spacing w:line="240" w:lineRule="auto"/>
              <w:rPr>
                <w:noProof/>
              </w:rPr>
            </w:pPr>
            <w:r w:rsidRPr="001E3493">
              <w:rPr>
                <w:noProof/>
              </w:rPr>
              <w:t>Week 1.1</w:t>
            </w:r>
          </w:p>
        </w:tc>
        <w:tc>
          <w:tcPr>
            <w:tcW w:w="1800" w:type="dxa"/>
            <w:gridSpan w:val="2"/>
          </w:tcPr>
          <w:p w14:paraId="2913E1E1" w14:textId="77777777" w:rsidR="0023524D" w:rsidRPr="001E3493" w:rsidRDefault="0023524D" w:rsidP="00423400">
            <w:pPr>
              <w:spacing w:line="240" w:lineRule="auto"/>
            </w:pPr>
            <w:r w:rsidRPr="001E3493">
              <w:rPr>
                <w:noProof/>
              </w:rPr>
              <w:drawing>
                <wp:inline distT="0" distB="0" distL="0" distR="0" wp14:anchorId="1B88045A" wp14:editId="4C1BB63A">
                  <wp:extent cx="1056826" cy="1458595"/>
                  <wp:effectExtent l="0" t="0" r="0" b="8255"/>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pic:cNvPicPr/>
                        </pic:nvPicPr>
                        <pic:blipFill>
                          <a:blip r:embed="rId432" cstate="print">
                            <a:extLst>
                              <a:ext uri="{28A0092B-C50C-407E-A947-70E740481C1C}">
                                <a14:useLocalDpi xmlns:a14="http://schemas.microsoft.com/office/drawing/2010/main" val="0"/>
                              </a:ext>
                            </a:extLst>
                          </a:blip>
                          <a:stretch>
                            <a:fillRect/>
                          </a:stretch>
                        </pic:blipFill>
                        <pic:spPr>
                          <a:xfrm>
                            <a:off x="0" y="0"/>
                            <a:ext cx="1058841" cy="1461377"/>
                          </a:xfrm>
                          <a:prstGeom prst="rect">
                            <a:avLst/>
                          </a:prstGeom>
                        </pic:spPr>
                      </pic:pic>
                    </a:graphicData>
                  </a:graphic>
                </wp:inline>
              </w:drawing>
            </w:r>
          </w:p>
          <w:p w14:paraId="7ACD43DC" w14:textId="77777777" w:rsidR="0023524D" w:rsidRPr="001E3493" w:rsidRDefault="0023524D" w:rsidP="00423400">
            <w:pPr>
              <w:spacing w:line="240" w:lineRule="auto"/>
            </w:pPr>
            <w:r w:rsidRPr="001E3493">
              <w:t>Week 1.2</w:t>
            </w:r>
          </w:p>
        </w:tc>
        <w:tc>
          <w:tcPr>
            <w:tcW w:w="1710" w:type="dxa"/>
            <w:gridSpan w:val="2"/>
          </w:tcPr>
          <w:p w14:paraId="2FB147EF" w14:textId="77777777" w:rsidR="0023524D" w:rsidRPr="001E3493" w:rsidRDefault="0023524D" w:rsidP="00423400">
            <w:pPr>
              <w:spacing w:line="240" w:lineRule="auto"/>
            </w:pPr>
            <w:r w:rsidRPr="001E3493">
              <w:rPr>
                <w:noProof/>
              </w:rPr>
              <w:drawing>
                <wp:inline distT="0" distB="0" distL="0" distR="0" wp14:anchorId="5E2ABE7D" wp14:editId="28DA9F12">
                  <wp:extent cx="1436542" cy="1072974"/>
                  <wp:effectExtent l="0" t="8573" r="2858" b="2857"/>
                  <wp:docPr id="37"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Picture 37"/>
                          <pic:cNvPicPr/>
                        </pic:nvPicPr>
                        <pic:blipFill>
                          <a:blip r:embed="rId433" cstate="print">
                            <a:extLst>
                              <a:ext uri="{28A0092B-C50C-407E-A947-70E740481C1C}">
                                <a14:useLocalDpi xmlns:a14="http://schemas.microsoft.com/office/drawing/2010/main" val="0"/>
                              </a:ext>
                            </a:extLst>
                          </a:blip>
                          <a:stretch>
                            <a:fillRect/>
                          </a:stretch>
                        </pic:blipFill>
                        <pic:spPr>
                          <a:xfrm rot="5400000">
                            <a:off x="0" y="0"/>
                            <a:ext cx="1438887" cy="1074726"/>
                          </a:xfrm>
                          <a:prstGeom prst="rect">
                            <a:avLst/>
                          </a:prstGeom>
                        </pic:spPr>
                      </pic:pic>
                    </a:graphicData>
                  </a:graphic>
                </wp:inline>
              </w:drawing>
            </w:r>
          </w:p>
          <w:p w14:paraId="3F215CCA" w14:textId="77777777" w:rsidR="0023524D" w:rsidRPr="001E3493" w:rsidRDefault="0023524D" w:rsidP="00423400">
            <w:pPr>
              <w:spacing w:line="240" w:lineRule="auto"/>
            </w:pPr>
            <w:r w:rsidRPr="001E3493">
              <w:t>Week 2.1</w:t>
            </w:r>
          </w:p>
        </w:tc>
        <w:tc>
          <w:tcPr>
            <w:tcW w:w="1890" w:type="dxa"/>
          </w:tcPr>
          <w:p w14:paraId="7DF1775D" w14:textId="77777777" w:rsidR="0023524D" w:rsidRPr="001E3493" w:rsidRDefault="0023524D" w:rsidP="00423400">
            <w:pPr>
              <w:spacing w:line="240" w:lineRule="auto"/>
            </w:pPr>
            <w:r w:rsidRPr="001E3493">
              <w:rPr>
                <w:noProof/>
              </w:rPr>
              <w:drawing>
                <wp:inline distT="0" distB="0" distL="0" distR="0" wp14:anchorId="66155153" wp14:editId="5ADDCA8C">
                  <wp:extent cx="1419225" cy="1419225"/>
                  <wp:effectExtent l="0" t="0" r="9525" b="9525"/>
                  <wp:docPr id="38" name="Pictur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pic:cNvPicPr/>
                        </pic:nvPicPr>
                        <pic:blipFill>
                          <a:blip r:embed="rId384" cstate="print">
                            <a:extLst>
                              <a:ext uri="{28A0092B-C50C-407E-A947-70E740481C1C}">
                                <a14:useLocalDpi xmlns:a14="http://schemas.microsoft.com/office/drawing/2010/main" val="0"/>
                              </a:ext>
                            </a:extLst>
                          </a:blip>
                          <a:stretch>
                            <a:fillRect/>
                          </a:stretch>
                        </pic:blipFill>
                        <pic:spPr>
                          <a:xfrm rot="5400000">
                            <a:off x="0" y="0"/>
                            <a:ext cx="1419225" cy="1419225"/>
                          </a:xfrm>
                          <a:prstGeom prst="rect">
                            <a:avLst/>
                          </a:prstGeom>
                        </pic:spPr>
                      </pic:pic>
                    </a:graphicData>
                  </a:graphic>
                </wp:inline>
              </w:drawing>
            </w:r>
          </w:p>
          <w:p w14:paraId="337D1DA7" w14:textId="77777777" w:rsidR="0023524D" w:rsidRPr="001E3493" w:rsidRDefault="0023524D" w:rsidP="00423400">
            <w:pPr>
              <w:spacing w:line="240" w:lineRule="auto"/>
            </w:pPr>
            <w:r w:rsidRPr="001E3493">
              <w:t>Week 2.2</w:t>
            </w:r>
          </w:p>
        </w:tc>
      </w:tr>
      <w:tr w:rsidR="0023524D" w:rsidRPr="001E3493" w14:paraId="2BCC89AB" w14:textId="77777777" w:rsidTr="00604581">
        <w:trPr>
          <w:trHeight w:val="3769"/>
        </w:trPr>
        <w:tc>
          <w:tcPr>
            <w:tcW w:w="929" w:type="dxa"/>
            <w:vMerge/>
            <w:vAlign w:val="bottom"/>
          </w:tcPr>
          <w:p w14:paraId="02A855DB" w14:textId="77777777" w:rsidR="0023524D" w:rsidRPr="001E3493" w:rsidRDefault="0023524D" w:rsidP="00423400">
            <w:pPr>
              <w:spacing w:line="240" w:lineRule="auto"/>
            </w:pPr>
          </w:p>
        </w:tc>
        <w:tc>
          <w:tcPr>
            <w:tcW w:w="2486" w:type="dxa"/>
            <w:gridSpan w:val="2"/>
          </w:tcPr>
          <w:p w14:paraId="0EF26058" w14:textId="77777777" w:rsidR="0023524D" w:rsidRPr="001E3493" w:rsidRDefault="0023524D" w:rsidP="00423400">
            <w:pPr>
              <w:spacing w:line="240" w:lineRule="auto"/>
              <w:rPr>
                <w:noProof/>
              </w:rPr>
            </w:pPr>
            <w:r w:rsidRPr="001E3493">
              <w:rPr>
                <w:noProof/>
              </w:rPr>
              <w:drawing>
                <wp:inline distT="0" distB="0" distL="0" distR="0" wp14:anchorId="09B03E32" wp14:editId="494EB5C4">
                  <wp:extent cx="1871673" cy="1397978"/>
                  <wp:effectExtent l="8255" t="0" r="3810" b="3810"/>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Picture 39"/>
                          <pic:cNvPicPr/>
                        </pic:nvPicPr>
                        <pic:blipFill>
                          <a:blip r:embed="rId434" cstate="print">
                            <a:extLst>
                              <a:ext uri="{28A0092B-C50C-407E-A947-70E740481C1C}">
                                <a14:useLocalDpi xmlns:a14="http://schemas.microsoft.com/office/drawing/2010/main" val="0"/>
                              </a:ext>
                            </a:extLst>
                          </a:blip>
                          <a:stretch>
                            <a:fillRect/>
                          </a:stretch>
                        </pic:blipFill>
                        <pic:spPr>
                          <a:xfrm rot="5400000">
                            <a:off x="0" y="0"/>
                            <a:ext cx="1871673" cy="1397978"/>
                          </a:xfrm>
                          <a:prstGeom prst="rect">
                            <a:avLst/>
                          </a:prstGeom>
                        </pic:spPr>
                      </pic:pic>
                    </a:graphicData>
                  </a:graphic>
                </wp:inline>
              </w:drawing>
            </w:r>
          </w:p>
          <w:p w14:paraId="0366C2C7" w14:textId="77777777" w:rsidR="0023524D" w:rsidRPr="001E3493" w:rsidRDefault="0023524D" w:rsidP="00423400">
            <w:pPr>
              <w:spacing w:line="240" w:lineRule="auto"/>
              <w:rPr>
                <w:noProof/>
              </w:rPr>
            </w:pPr>
            <w:r w:rsidRPr="001E3493">
              <w:rPr>
                <w:noProof/>
              </w:rPr>
              <w:t>Week 3</w:t>
            </w:r>
          </w:p>
        </w:tc>
        <w:tc>
          <w:tcPr>
            <w:tcW w:w="2430" w:type="dxa"/>
            <w:gridSpan w:val="2"/>
          </w:tcPr>
          <w:p w14:paraId="184AF641" w14:textId="77777777" w:rsidR="0023524D" w:rsidRPr="001E3493" w:rsidRDefault="0023524D" w:rsidP="00423400">
            <w:pPr>
              <w:spacing w:line="240" w:lineRule="auto"/>
            </w:pPr>
            <w:r w:rsidRPr="001E3493">
              <w:rPr>
                <w:noProof/>
              </w:rPr>
              <w:drawing>
                <wp:inline distT="0" distB="0" distL="0" distR="0" wp14:anchorId="6BA0037B" wp14:editId="74B2795F">
                  <wp:extent cx="1387266" cy="1914657"/>
                  <wp:effectExtent l="0" t="0" r="3810" b="0"/>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 name="Picture 40"/>
                          <pic:cNvPicPr/>
                        </pic:nvPicPr>
                        <pic:blipFill>
                          <a:blip r:embed="rId435" cstate="print">
                            <a:extLst>
                              <a:ext uri="{28A0092B-C50C-407E-A947-70E740481C1C}">
                                <a14:useLocalDpi xmlns:a14="http://schemas.microsoft.com/office/drawing/2010/main" val="0"/>
                              </a:ext>
                            </a:extLst>
                          </a:blip>
                          <a:stretch>
                            <a:fillRect/>
                          </a:stretch>
                        </pic:blipFill>
                        <pic:spPr>
                          <a:xfrm>
                            <a:off x="0" y="0"/>
                            <a:ext cx="1387266" cy="1914657"/>
                          </a:xfrm>
                          <a:prstGeom prst="rect">
                            <a:avLst/>
                          </a:prstGeom>
                        </pic:spPr>
                      </pic:pic>
                    </a:graphicData>
                  </a:graphic>
                </wp:inline>
              </w:drawing>
            </w:r>
          </w:p>
          <w:p w14:paraId="0ED5EAAA" w14:textId="77777777" w:rsidR="0023524D" w:rsidRPr="001E3493" w:rsidRDefault="0023524D" w:rsidP="00423400">
            <w:pPr>
              <w:spacing w:line="240" w:lineRule="auto"/>
            </w:pPr>
            <w:r w:rsidRPr="001E3493">
              <w:t>Week 4</w:t>
            </w:r>
          </w:p>
        </w:tc>
        <w:tc>
          <w:tcPr>
            <w:tcW w:w="2340" w:type="dxa"/>
            <w:gridSpan w:val="2"/>
          </w:tcPr>
          <w:p w14:paraId="3F984770" w14:textId="77777777" w:rsidR="0023524D" w:rsidRPr="001E3493" w:rsidRDefault="0023524D" w:rsidP="00423400">
            <w:pPr>
              <w:spacing w:line="240" w:lineRule="auto"/>
              <w:rPr>
                <w:noProof/>
              </w:rPr>
            </w:pPr>
            <w:r w:rsidRPr="001E3493">
              <w:rPr>
                <w:b/>
                <w:bCs/>
                <w:noProof/>
              </w:rPr>
              <w:t>Not generated – Animal removed</w:t>
            </w:r>
          </w:p>
          <w:p w14:paraId="4FF958B2" w14:textId="77777777" w:rsidR="0023524D" w:rsidRPr="001E3493" w:rsidRDefault="0023524D" w:rsidP="00423400">
            <w:pPr>
              <w:spacing w:line="240" w:lineRule="auto"/>
            </w:pPr>
            <w:r w:rsidRPr="001E3493">
              <w:t>Week 6</w:t>
            </w:r>
          </w:p>
        </w:tc>
      </w:tr>
      <w:tr w:rsidR="0023524D" w:rsidRPr="001E3493" w14:paraId="4C53AB2C" w14:textId="77777777" w:rsidTr="00604581">
        <w:trPr>
          <w:trHeight w:val="1348"/>
        </w:trPr>
        <w:tc>
          <w:tcPr>
            <w:tcW w:w="929" w:type="dxa"/>
            <w:vMerge/>
            <w:vAlign w:val="bottom"/>
          </w:tcPr>
          <w:p w14:paraId="60CA3944" w14:textId="77777777" w:rsidR="0023524D" w:rsidRPr="001E3493" w:rsidRDefault="0023524D" w:rsidP="00423400">
            <w:pPr>
              <w:spacing w:line="240" w:lineRule="auto"/>
            </w:pPr>
          </w:p>
        </w:tc>
        <w:tc>
          <w:tcPr>
            <w:tcW w:w="2486" w:type="dxa"/>
            <w:gridSpan w:val="2"/>
          </w:tcPr>
          <w:p w14:paraId="4903BEDE" w14:textId="77777777" w:rsidR="0023524D" w:rsidRPr="001E3493" w:rsidRDefault="0023524D" w:rsidP="00423400">
            <w:pPr>
              <w:spacing w:line="240" w:lineRule="auto"/>
              <w:rPr>
                <w:b/>
                <w:bCs/>
                <w:noProof/>
              </w:rPr>
            </w:pPr>
            <w:r w:rsidRPr="001E3493">
              <w:rPr>
                <w:b/>
                <w:bCs/>
                <w:noProof/>
              </w:rPr>
              <w:t>Not generated – Animal removed</w:t>
            </w:r>
          </w:p>
          <w:p w14:paraId="2FBE2A55" w14:textId="77777777" w:rsidR="0023524D" w:rsidRPr="001E3493" w:rsidRDefault="0023524D" w:rsidP="00423400">
            <w:pPr>
              <w:spacing w:line="240" w:lineRule="auto"/>
              <w:rPr>
                <w:noProof/>
              </w:rPr>
            </w:pPr>
            <w:r w:rsidRPr="001E3493">
              <w:rPr>
                <w:noProof/>
              </w:rPr>
              <w:t>Week 8</w:t>
            </w:r>
          </w:p>
        </w:tc>
        <w:tc>
          <w:tcPr>
            <w:tcW w:w="2430" w:type="dxa"/>
            <w:gridSpan w:val="2"/>
          </w:tcPr>
          <w:p w14:paraId="2D6AD6FF" w14:textId="77777777" w:rsidR="0023524D" w:rsidRPr="001E3493" w:rsidRDefault="0023524D" w:rsidP="00423400">
            <w:pPr>
              <w:spacing w:line="240" w:lineRule="auto"/>
              <w:rPr>
                <w:b/>
                <w:bCs/>
                <w:noProof/>
              </w:rPr>
            </w:pPr>
            <w:r w:rsidRPr="001E3493">
              <w:rPr>
                <w:b/>
                <w:bCs/>
                <w:noProof/>
              </w:rPr>
              <w:t>Not generated – Animal removed</w:t>
            </w:r>
          </w:p>
          <w:p w14:paraId="76C6BF7D" w14:textId="77777777" w:rsidR="0023524D" w:rsidRPr="001E3493" w:rsidRDefault="0023524D" w:rsidP="00423400">
            <w:pPr>
              <w:spacing w:line="240" w:lineRule="auto"/>
            </w:pPr>
            <w:r w:rsidRPr="001E3493">
              <w:t>Week 10</w:t>
            </w:r>
          </w:p>
        </w:tc>
        <w:tc>
          <w:tcPr>
            <w:tcW w:w="2340" w:type="dxa"/>
            <w:gridSpan w:val="2"/>
          </w:tcPr>
          <w:p w14:paraId="41AD09DC" w14:textId="77777777" w:rsidR="0023524D" w:rsidRPr="001E3493" w:rsidRDefault="0023524D" w:rsidP="00423400">
            <w:pPr>
              <w:spacing w:line="240" w:lineRule="auto"/>
              <w:rPr>
                <w:b/>
                <w:bCs/>
                <w:noProof/>
              </w:rPr>
            </w:pPr>
            <w:r w:rsidRPr="001E3493">
              <w:rPr>
                <w:b/>
                <w:bCs/>
                <w:noProof/>
              </w:rPr>
              <w:t>Not generated – Animal removed</w:t>
            </w:r>
          </w:p>
          <w:p w14:paraId="266002AF" w14:textId="77777777" w:rsidR="0023524D" w:rsidRPr="001E3493" w:rsidRDefault="0023524D" w:rsidP="00423400">
            <w:pPr>
              <w:spacing w:line="240" w:lineRule="auto"/>
            </w:pPr>
            <w:r w:rsidRPr="001E3493">
              <w:t>Week 12</w:t>
            </w:r>
          </w:p>
        </w:tc>
      </w:tr>
      <w:tr w:rsidR="0023524D" w:rsidRPr="001E3493" w14:paraId="79444581" w14:textId="77777777" w:rsidTr="00031310">
        <w:trPr>
          <w:trHeight w:val="1952"/>
        </w:trPr>
        <w:tc>
          <w:tcPr>
            <w:tcW w:w="929" w:type="dxa"/>
            <w:textDirection w:val="btLr"/>
            <w:vAlign w:val="bottom"/>
          </w:tcPr>
          <w:p w14:paraId="40DA8848" w14:textId="77777777" w:rsidR="0023524D" w:rsidRPr="001E3493" w:rsidRDefault="0023524D" w:rsidP="00423400">
            <w:pPr>
              <w:spacing w:line="240" w:lineRule="auto"/>
              <w:ind w:left="113" w:right="113"/>
              <w:jc w:val="center"/>
              <w:rPr>
                <w:b/>
                <w:bCs/>
              </w:rPr>
            </w:pPr>
            <w:r w:rsidRPr="001E3493">
              <w:rPr>
                <w:b/>
                <w:bCs/>
              </w:rPr>
              <w:t>G24020</w:t>
            </w:r>
          </w:p>
        </w:tc>
        <w:tc>
          <w:tcPr>
            <w:tcW w:w="1856" w:type="dxa"/>
          </w:tcPr>
          <w:p w14:paraId="1AAB0F12" w14:textId="77777777" w:rsidR="0023524D" w:rsidRPr="001E3493" w:rsidRDefault="0023524D" w:rsidP="00423400">
            <w:pPr>
              <w:spacing w:line="240" w:lineRule="auto"/>
              <w:rPr>
                <w:noProof/>
              </w:rPr>
            </w:pPr>
            <w:r w:rsidRPr="001E3493">
              <w:rPr>
                <w:noProof/>
              </w:rPr>
              <w:drawing>
                <wp:inline distT="0" distB="0" distL="0" distR="0" wp14:anchorId="7DE71CBB" wp14:editId="26462F71">
                  <wp:extent cx="1210628" cy="1476375"/>
                  <wp:effectExtent l="0" t="0" r="8890" b="0"/>
                  <wp:docPr id="65" name="Picture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 name="Picture 65"/>
                          <pic:cNvPicPr/>
                        </pic:nvPicPr>
                        <pic:blipFill>
                          <a:blip r:embed="rId436" cstate="print">
                            <a:extLst>
                              <a:ext uri="{28A0092B-C50C-407E-A947-70E740481C1C}">
                                <a14:useLocalDpi xmlns:a14="http://schemas.microsoft.com/office/drawing/2010/main" val="0"/>
                              </a:ext>
                            </a:extLst>
                          </a:blip>
                          <a:srcRect t="22945" b="22945"/>
                          <a:stretch>
                            <a:fillRect/>
                          </a:stretch>
                        </pic:blipFill>
                        <pic:spPr>
                          <a:xfrm>
                            <a:off x="0" y="0"/>
                            <a:ext cx="1212538" cy="1478704"/>
                          </a:xfrm>
                          <a:prstGeom prst="rect">
                            <a:avLst/>
                          </a:prstGeom>
                        </pic:spPr>
                      </pic:pic>
                    </a:graphicData>
                  </a:graphic>
                </wp:inline>
              </w:drawing>
            </w:r>
          </w:p>
          <w:p w14:paraId="2F6DE202" w14:textId="77777777" w:rsidR="0023524D" w:rsidRPr="001E3493" w:rsidRDefault="0023524D" w:rsidP="00423400">
            <w:pPr>
              <w:spacing w:line="240" w:lineRule="auto"/>
              <w:rPr>
                <w:noProof/>
              </w:rPr>
            </w:pPr>
            <w:r w:rsidRPr="001E3493">
              <w:rPr>
                <w:noProof/>
              </w:rPr>
              <w:t>Week 1.1</w:t>
            </w:r>
          </w:p>
        </w:tc>
        <w:tc>
          <w:tcPr>
            <w:tcW w:w="1800" w:type="dxa"/>
            <w:gridSpan w:val="2"/>
          </w:tcPr>
          <w:p w14:paraId="2584309C" w14:textId="77777777" w:rsidR="0023524D" w:rsidRPr="001E3493" w:rsidRDefault="0023524D" w:rsidP="00423400">
            <w:pPr>
              <w:spacing w:line="240" w:lineRule="auto"/>
              <w:rPr>
                <w:noProof/>
              </w:rPr>
            </w:pPr>
            <w:r w:rsidRPr="001E3493">
              <w:rPr>
                <w:noProof/>
              </w:rPr>
              <w:drawing>
                <wp:inline distT="0" distB="0" distL="0" distR="0" wp14:anchorId="6D96BF1D" wp14:editId="4B2EBD29">
                  <wp:extent cx="1058745" cy="1461244"/>
                  <wp:effectExtent l="0" t="0" r="8255" b="5715"/>
                  <wp:docPr id="66" name="Picture 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 name="Picture 66"/>
                          <pic:cNvPicPr/>
                        </pic:nvPicPr>
                        <pic:blipFill>
                          <a:blip r:embed="rId437" cstate="print">
                            <a:extLst>
                              <a:ext uri="{28A0092B-C50C-407E-A947-70E740481C1C}">
                                <a14:useLocalDpi xmlns:a14="http://schemas.microsoft.com/office/drawing/2010/main" val="0"/>
                              </a:ext>
                            </a:extLst>
                          </a:blip>
                          <a:stretch>
                            <a:fillRect/>
                          </a:stretch>
                        </pic:blipFill>
                        <pic:spPr>
                          <a:xfrm>
                            <a:off x="0" y="0"/>
                            <a:ext cx="1058745" cy="1461244"/>
                          </a:xfrm>
                          <a:prstGeom prst="rect">
                            <a:avLst/>
                          </a:prstGeom>
                        </pic:spPr>
                      </pic:pic>
                    </a:graphicData>
                  </a:graphic>
                </wp:inline>
              </w:drawing>
            </w:r>
          </w:p>
          <w:p w14:paraId="5B4987E5" w14:textId="77777777" w:rsidR="0023524D" w:rsidRPr="001E3493" w:rsidRDefault="0023524D" w:rsidP="00423400">
            <w:pPr>
              <w:spacing w:line="240" w:lineRule="auto"/>
              <w:rPr>
                <w:noProof/>
              </w:rPr>
            </w:pPr>
            <w:r w:rsidRPr="001E3493">
              <w:rPr>
                <w:noProof/>
              </w:rPr>
              <w:t>Week 1.2</w:t>
            </w:r>
          </w:p>
        </w:tc>
        <w:tc>
          <w:tcPr>
            <w:tcW w:w="1710" w:type="dxa"/>
            <w:gridSpan w:val="2"/>
          </w:tcPr>
          <w:p w14:paraId="2EEF3103" w14:textId="77777777" w:rsidR="0023524D" w:rsidRPr="001E3493" w:rsidRDefault="0023524D" w:rsidP="00423400">
            <w:pPr>
              <w:spacing w:line="240" w:lineRule="auto"/>
              <w:rPr>
                <w:noProof/>
              </w:rPr>
            </w:pPr>
            <w:r w:rsidRPr="001E3493">
              <w:rPr>
                <w:noProof/>
              </w:rPr>
              <w:drawing>
                <wp:inline distT="0" distB="0" distL="0" distR="0" wp14:anchorId="5B1BB106" wp14:editId="7681DFEC">
                  <wp:extent cx="1469621" cy="1097680"/>
                  <wp:effectExtent l="0" t="4445" r="0" b="0"/>
                  <wp:docPr id="67" name="Picture 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 name="Picture 67"/>
                          <pic:cNvPicPr/>
                        </pic:nvPicPr>
                        <pic:blipFill>
                          <a:blip r:embed="rId438" cstate="print">
                            <a:extLst>
                              <a:ext uri="{28A0092B-C50C-407E-A947-70E740481C1C}">
                                <a14:useLocalDpi xmlns:a14="http://schemas.microsoft.com/office/drawing/2010/main" val="0"/>
                              </a:ext>
                            </a:extLst>
                          </a:blip>
                          <a:stretch>
                            <a:fillRect/>
                          </a:stretch>
                        </pic:blipFill>
                        <pic:spPr>
                          <a:xfrm rot="5400000">
                            <a:off x="0" y="0"/>
                            <a:ext cx="1473110" cy="1100286"/>
                          </a:xfrm>
                          <a:prstGeom prst="rect">
                            <a:avLst/>
                          </a:prstGeom>
                        </pic:spPr>
                      </pic:pic>
                    </a:graphicData>
                  </a:graphic>
                </wp:inline>
              </w:drawing>
            </w:r>
          </w:p>
          <w:p w14:paraId="29380B3F" w14:textId="77777777" w:rsidR="0023524D" w:rsidRPr="001E3493" w:rsidRDefault="0023524D" w:rsidP="00423400">
            <w:pPr>
              <w:spacing w:line="240" w:lineRule="auto"/>
              <w:rPr>
                <w:noProof/>
              </w:rPr>
            </w:pPr>
            <w:r w:rsidRPr="001E3493">
              <w:rPr>
                <w:noProof/>
              </w:rPr>
              <w:t>Week 2.1</w:t>
            </w:r>
          </w:p>
        </w:tc>
        <w:tc>
          <w:tcPr>
            <w:tcW w:w="1890" w:type="dxa"/>
          </w:tcPr>
          <w:p w14:paraId="66142A7B" w14:textId="77777777" w:rsidR="0023524D" w:rsidRPr="001E3493" w:rsidRDefault="0023524D" w:rsidP="00423400">
            <w:pPr>
              <w:spacing w:line="240" w:lineRule="auto"/>
              <w:rPr>
                <w:noProof/>
              </w:rPr>
            </w:pPr>
          </w:p>
          <w:p w14:paraId="2EAE8C2C" w14:textId="77777777" w:rsidR="0023524D" w:rsidRPr="001E3493" w:rsidRDefault="0023524D" w:rsidP="00423400">
            <w:pPr>
              <w:spacing w:line="240" w:lineRule="auto"/>
              <w:rPr>
                <w:noProof/>
              </w:rPr>
            </w:pPr>
            <w:r w:rsidRPr="001E3493">
              <w:rPr>
                <w:noProof/>
              </w:rPr>
              <w:t>Week 2.2</w:t>
            </w:r>
          </w:p>
        </w:tc>
      </w:tr>
    </w:tbl>
    <w:p w14:paraId="13EF3F09" w14:textId="77777777" w:rsidR="00363632" w:rsidRDefault="00363632"/>
    <w:p w14:paraId="4F7E1783" w14:textId="77777777" w:rsidR="00363632" w:rsidRDefault="00363632"/>
    <w:p w14:paraId="756B85FF" w14:textId="77777777" w:rsidR="00363632" w:rsidRDefault="00363632"/>
    <w:p w14:paraId="62D886C0" w14:textId="52E5F961" w:rsidR="00363632" w:rsidRDefault="00363632">
      <w:r>
        <w:lastRenderedPageBreak/>
        <w:t>Table 37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2486"/>
        <w:gridCol w:w="2430"/>
        <w:gridCol w:w="2340"/>
      </w:tblGrid>
      <w:tr w:rsidR="0023524D" w:rsidRPr="001E3493" w14:paraId="59D1DAB8" w14:textId="77777777" w:rsidTr="00604581">
        <w:trPr>
          <w:trHeight w:val="4409"/>
        </w:trPr>
        <w:tc>
          <w:tcPr>
            <w:tcW w:w="929" w:type="dxa"/>
            <w:vMerge w:val="restart"/>
            <w:vAlign w:val="bottom"/>
          </w:tcPr>
          <w:p w14:paraId="4B2B57AE" w14:textId="77777777" w:rsidR="0023524D" w:rsidRPr="001E3493" w:rsidRDefault="0023524D" w:rsidP="00423400">
            <w:pPr>
              <w:spacing w:line="240" w:lineRule="auto"/>
            </w:pPr>
          </w:p>
        </w:tc>
        <w:tc>
          <w:tcPr>
            <w:tcW w:w="2486" w:type="dxa"/>
          </w:tcPr>
          <w:p w14:paraId="58CF84C0" w14:textId="77777777" w:rsidR="0023524D" w:rsidRPr="001E3493" w:rsidRDefault="0023524D" w:rsidP="00423400">
            <w:pPr>
              <w:spacing w:line="240" w:lineRule="auto"/>
              <w:rPr>
                <w:noProof/>
              </w:rPr>
            </w:pPr>
            <w:r w:rsidRPr="001E3493">
              <w:rPr>
                <w:noProof/>
              </w:rPr>
              <w:drawing>
                <wp:inline distT="0" distB="0" distL="0" distR="0" wp14:anchorId="04C055EE" wp14:editId="61AD3B6A">
                  <wp:extent cx="1441450" cy="1989439"/>
                  <wp:effectExtent l="0" t="0" r="6350" b="0"/>
                  <wp:docPr id="69" name="Picture 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 name="Picture 69"/>
                          <pic:cNvPicPr/>
                        </pic:nvPicPr>
                        <pic:blipFill>
                          <a:blip r:embed="rId439" cstate="print">
                            <a:extLst>
                              <a:ext uri="{28A0092B-C50C-407E-A947-70E740481C1C}">
                                <a14:useLocalDpi xmlns:a14="http://schemas.microsoft.com/office/drawing/2010/main" val="0"/>
                              </a:ext>
                            </a:extLst>
                          </a:blip>
                          <a:stretch>
                            <a:fillRect/>
                          </a:stretch>
                        </pic:blipFill>
                        <pic:spPr>
                          <a:xfrm>
                            <a:off x="0" y="0"/>
                            <a:ext cx="1441450" cy="1989439"/>
                          </a:xfrm>
                          <a:prstGeom prst="rect">
                            <a:avLst/>
                          </a:prstGeom>
                        </pic:spPr>
                      </pic:pic>
                    </a:graphicData>
                  </a:graphic>
                </wp:inline>
              </w:drawing>
            </w:r>
          </w:p>
          <w:p w14:paraId="2C24B216" w14:textId="77777777" w:rsidR="0023524D" w:rsidRPr="001E3493" w:rsidRDefault="0023524D" w:rsidP="00423400">
            <w:pPr>
              <w:spacing w:line="240" w:lineRule="auto"/>
              <w:rPr>
                <w:noProof/>
              </w:rPr>
            </w:pPr>
            <w:r w:rsidRPr="001E3493">
              <w:rPr>
                <w:noProof/>
              </w:rPr>
              <w:t>Week 3</w:t>
            </w:r>
          </w:p>
        </w:tc>
        <w:tc>
          <w:tcPr>
            <w:tcW w:w="2430" w:type="dxa"/>
          </w:tcPr>
          <w:p w14:paraId="16D0C4E5" w14:textId="77777777" w:rsidR="0023524D" w:rsidRPr="001E3493" w:rsidRDefault="0023524D" w:rsidP="00423400">
            <w:pPr>
              <w:spacing w:line="240" w:lineRule="auto"/>
              <w:rPr>
                <w:noProof/>
              </w:rPr>
            </w:pPr>
            <w:r w:rsidRPr="001E3493">
              <w:rPr>
                <w:noProof/>
              </w:rPr>
              <w:drawing>
                <wp:inline distT="0" distB="0" distL="0" distR="0" wp14:anchorId="4DCD34F0" wp14:editId="5474B673">
                  <wp:extent cx="1433604" cy="1978610"/>
                  <wp:effectExtent l="0" t="0" r="0" b="3175"/>
                  <wp:docPr id="70" name="Picture 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 name="Picture 70"/>
                          <pic:cNvPicPr/>
                        </pic:nvPicPr>
                        <pic:blipFill>
                          <a:blip r:embed="rId440" cstate="print">
                            <a:extLst>
                              <a:ext uri="{28A0092B-C50C-407E-A947-70E740481C1C}">
                                <a14:useLocalDpi xmlns:a14="http://schemas.microsoft.com/office/drawing/2010/main" val="0"/>
                              </a:ext>
                            </a:extLst>
                          </a:blip>
                          <a:stretch>
                            <a:fillRect/>
                          </a:stretch>
                        </pic:blipFill>
                        <pic:spPr>
                          <a:xfrm>
                            <a:off x="0" y="0"/>
                            <a:ext cx="1433604" cy="1978610"/>
                          </a:xfrm>
                          <a:prstGeom prst="rect">
                            <a:avLst/>
                          </a:prstGeom>
                        </pic:spPr>
                      </pic:pic>
                    </a:graphicData>
                  </a:graphic>
                </wp:inline>
              </w:drawing>
            </w:r>
          </w:p>
          <w:p w14:paraId="621E42EE" w14:textId="77777777" w:rsidR="0023524D" w:rsidRPr="001E3493" w:rsidRDefault="0023524D" w:rsidP="00423400">
            <w:pPr>
              <w:spacing w:line="240" w:lineRule="auto"/>
              <w:rPr>
                <w:noProof/>
              </w:rPr>
            </w:pPr>
            <w:r w:rsidRPr="001E3493">
              <w:rPr>
                <w:noProof/>
              </w:rPr>
              <w:t xml:space="preserve">Week 4 </w:t>
            </w:r>
          </w:p>
        </w:tc>
        <w:tc>
          <w:tcPr>
            <w:tcW w:w="2340" w:type="dxa"/>
          </w:tcPr>
          <w:p w14:paraId="3DFA9813" w14:textId="77777777" w:rsidR="0023524D" w:rsidRPr="001E3493" w:rsidRDefault="0023524D" w:rsidP="00423400">
            <w:pPr>
              <w:spacing w:line="240" w:lineRule="auto"/>
              <w:rPr>
                <w:noProof/>
              </w:rPr>
            </w:pPr>
            <w:r w:rsidRPr="001E3493">
              <w:rPr>
                <w:b/>
                <w:bCs/>
                <w:noProof/>
              </w:rPr>
              <w:t>Not generated – Animal removed</w:t>
            </w:r>
          </w:p>
          <w:p w14:paraId="51A8F528" w14:textId="77777777" w:rsidR="0023524D" w:rsidRPr="001E3493" w:rsidRDefault="0023524D" w:rsidP="00423400">
            <w:pPr>
              <w:spacing w:line="240" w:lineRule="auto"/>
              <w:rPr>
                <w:noProof/>
              </w:rPr>
            </w:pPr>
            <w:r w:rsidRPr="001E3493">
              <w:rPr>
                <w:noProof/>
              </w:rPr>
              <w:t>Week 6</w:t>
            </w:r>
          </w:p>
        </w:tc>
      </w:tr>
      <w:tr w:rsidR="0023524D" w:rsidRPr="001E3493" w14:paraId="27D57BD1" w14:textId="77777777" w:rsidTr="00B46408">
        <w:trPr>
          <w:trHeight w:val="1328"/>
        </w:trPr>
        <w:tc>
          <w:tcPr>
            <w:tcW w:w="929" w:type="dxa"/>
            <w:vMerge/>
            <w:vAlign w:val="bottom"/>
          </w:tcPr>
          <w:p w14:paraId="62C0A0DB" w14:textId="77777777" w:rsidR="0023524D" w:rsidRPr="001E3493" w:rsidRDefault="0023524D" w:rsidP="00423400">
            <w:pPr>
              <w:spacing w:line="240" w:lineRule="auto"/>
            </w:pPr>
          </w:p>
        </w:tc>
        <w:tc>
          <w:tcPr>
            <w:tcW w:w="2486" w:type="dxa"/>
          </w:tcPr>
          <w:p w14:paraId="12E7CD80" w14:textId="77777777" w:rsidR="0023524D" w:rsidRPr="001E3493" w:rsidRDefault="0023524D" w:rsidP="00423400">
            <w:pPr>
              <w:spacing w:line="240" w:lineRule="auto"/>
              <w:rPr>
                <w:b/>
                <w:bCs/>
                <w:noProof/>
              </w:rPr>
            </w:pPr>
            <w:r w:rsidRPr="001E3493">
              <w:rPr>
                <w:b/>
                <w:bCs/>
                <w:noProof/>
              </w:rPr>
              <w:t>Not generated – Animal removed</w:t>
            </w:r>
          </w:p>
          <w:p w14:paraId="61C3561B" w14:textId="77777777" w:rsidR="0023524D" w:rsidRPr="001E3493" w:rsidRDefault="0023524D" w:rsidP="00423400">
            <w:pPr>
              <w:spacing w:line="240" w:lineRule="auto"/>
              <w:rPr>
                <w:noProof/>
              </w:rPr>
            </w:pPr>
            <w:r w:rsidRPr="001E3493">
              <w:rPr>
                <w:noProof/>
              </w:rPr>
              <w:t>Week 8</w:t>
            </w:r>
          </w:p>
        </w:tc>
        <w:tc>
          <w:tcPr>
            <w:tcW w:w="2430" w:type="dxa"/>
          </w:tcPr>
          <w:p w14:paraId="1DCB22E7" w14:textId="77777777" w:rsidR="0023524D" w:rsidRPr="001E3493" w:rsidRDefault="0023524D" w:rsidP="00423400">
            <w:pPr>
              <w:spacing w:line="240" w:lineRule="auto"/>
              <w:rPr>
                <w:b/>
                <w:bCs/>
                <w:noProof/>
              </w:rPr>
            </w:pPr>
            <w:r w:rsidRPr="001E3493">
              <w:rPr>
                <w:b/>
                <w:bCs/>
                <w:noProof/>
              </w:rPr>
              <w:t>Not generated – Animal removed</w:t>
            </w:r>
          </w:p>
          <w:p w14:paraId="1506AA46" w14:textId="77777777" w:rsidR="0023524D" w:rsidRPr="001E3493" w:rsidRDefault="0023524D" w:rsidP="00423400">
            <w:pPr>
              <w:spacing w:line="240" w:lineRule="auto"/>
              <w:rPr>
                <w:noProof/>
              </w:rPr>
            </w:pPr>
            <w:r w:rsidRPr="001E3493">
              <w:rPr>
                <w:noProof/>
              </w:rPr>
              <w:t>Week 10</w:t>
            </w:r>
          </w:p>
        </w:tc>
        <w:tc>
          <w:tcPr>
            <w:tcW w:w="2340" w:type="dxa"/>
          </w:tcPr>
          <w:p w14:paraId="3BBEF54E" w14:textId="77777777" w:rsidR="0023524D" w:rsidRPr="001E3493" w:rsidRDefault="0023524D" w:rsidP="00423400">
            <w:pPr>
              <w:spacing w:line="240" w:lineRule="auto"/>
              <w:rPr>
                <w:b/>
                <w:bCs/>
                <w:noProof/>
              </w:rPr>
            </w:pPr>
            <w:r w:rsidRPr="001E3493">
              <w:rPr>
                <w:b/>
                <w:bCs/>
                <w:noProof/>
              </w:rPr>
              <w:t>Not generated – Animal removed</w:t>
            </w:r>
            <w:r w:rsidRPr="001E3493">
              <w:rPr>
                <w:noProof/>
              </w:rPr>
              <w:br/>
              <w:t>Week 12</w:t>
            </w:r>
          </w:p>
        </w:tc>
      </w:tr>
    </w:tbl>
    <w:p w14:paraId="43FBC988" w14:textId="77777777" w:rsidR="0023524D" w:rsidRDefault="0023524D" w:rsidP="00423400">
      <w:pPr>
        <w:spacing w:line="240" w:lineRule="auto"/>
      </w:pPr>
    </w:p>
    <w:p w14:paraId="270D31BF" w14:textId="77777777" w:rsidR="00B46408" w:rsidRDefault="00B46408" w:rsidP="00423400">
      <w:pPr>
        <w:spacing w:line="240" w:lineRule="auto"/>
      </w:pPr>
    </w:p>
    <w:p w14:paraId="124F62AA" w14:textId="77777777" w:rsidR="00B46408" w:rsidRDefault="00B46408" w:rsidP="00423400">
      <w:pPr>
        <w:spacing w:line="240" w:lineRule="auto"/>
      </w:pPr>
    </w:p>
    <w:p w14:paraId="3EEAFC77" w14:textId="77777777" w:rsidR="00B46408" w:rsidRDefault="00B46408" w:rsidP="00423400">
      <w:pPr>
        <w:spacing w:line="240" w:lineRule="auto"/>
      </w:pPr>
    </w:p>
    <w:p w14:paraId="6A1CAED0" w14:textId="77777777" w:rsidR="00B46408" w:rsidRDefault="00B46408" w:rsidP="00423400">
      <w:pPr>
        <w:spacing w:line="240" w:lineRule="auto"/>
      </w:pPr>
    </w:p>
    <w:p w14:paraId="53C119D8" w14:textId="77777777" w:rsidR="00B46408" w:rsidRDefault="00B46408" w:rsidP="00423400">
      <w:pPr>
        <w:spacing w:line="240" w:lineRule="auto"/>
      </w:pPr>
    </w:p>
    <w:p w14:paraId="2CD8BF7D" w14:textId="77777777" w:rsidR="00B46408" w:rsidRDefault="00B46408" w:rsidP="00423400">
      <w:pPr>
        <w:spacing w:line="240" w:lineRule="auto"/>
      </w:pPr>
    </w:p>
    <w:p w14:paraId="60F88B44" w14:textId="77777777" w:rsidR="00B46408" w:rsidRDefault="00B46408" w:rsidP="00423400">
      <w:pPr>
        <w:spacing w:line="240" w:lineRule="auto"/>
      </w:pPr>
    </w:p>
    <w:p w14:paraId="381904A1" w14:textId="77777777" w:rsidR="00B46408" w:rsidRDefault="00B46408" w:rsidP="00423400">
      <w:pPr>
        <w:spacing w:line="240" w:lineRule="auto"/>
      </w:pPr>
    </w:p>
    <w:p w14:paraId="7419DFBD" w14:textId="77777777" w:rsidR="00B46408" w:rsidRDefault="00B46408" w:rsidP="00423400">
      <w:pPr>
        <w:spacing w:line="240" w:lineRule="auto"/>
      </w:pPr>
    </w:p>
    <w:p w14:paraId="3A2840E2" w14:textId="77777777" w:rsidR="00B46408" w:rsidRDefault="00B46408" w:rsidP="00423400">
      <w:pPr>
        <w:spacing w:line="240" w:lineRule="auto"/>
      </w:pPr>
    </w:p>
    <w:p w14:paraId="0AB20FCA" w14:textId="77777777" w:rsidR="00B46408" w:rsidRDefault="00B46408" w:rsidP="00423400">
      <w:pPr>
        <w:spacing w:line="240" w:lineRule="auto"/>
      </w:pPr>
    </w:p>
    <w:p w14:paraId="6438E296" w14:textId="77777777" w:rsidR="00B46408" w:rsidRDefault="00B46408" w:rsidP="00423400">
      <w:pPr>
        <w:spacing w:line="240" w:lineRule="auto"/>
      </w:pPr>
    </w:p>
    <w:p w14:paraId="06431E04" w14:textId="77777777" w:rsidR="00B46408" w:rsidRDefault="00B46408" w:rsidP="00423400">
      <w:pPr>
        <w:spacing w:line="240" w:lineRule="auto"/>
      </w:pPr>
    </w:p>
    <w:p w14:paraId="420327AF" w14:textId="77777777" w:rsidR="00B46408" w:rsidRDefault="00B46408" w:rsidP="00423400">
      <w:pPr>
        <w:spacing w:line="240" w:lineRule="auto"/>
      </w:pPr>
    </w:p>
    <w:p w14:paraId="07FD67D2" w14:textId="77777777" w:rsidR="00B46408" w:rsidRDefault="00B46408" w:rsidP="00423400">
      <w:pPr>
        <w:spacing w:line="240" w:lineRule="auto"/>
      </w:pPr>
    </w:p>
    <w:p w14:paraId="3B11C077" w14:textId="77777777" w:rsidR="00B46408" w:rsidRDefault="00B46408" w:rsidP="00423400">
      <w:pPr>
        <w:spacing w:line="240" w:lineRule="auto"/>
      </w:pPr>
    </w:p>
    <w:p w14:paraId="3C8EB1DA" w14:textId="77777777" w:rsidR="00B46408" w:rsidRDefault="00B46408" w:rsidP="00423400">
      <w:pPr>
        <w:spacing w:line="240" w:lineRule="auto"/>
      </w:pPr>
    </w:p>
    <w:p w14:paraId="30B7ED2F" w14:textId="77777777" w:rsidR="00B46408" w:rsidRDefault="00B46408" w:rsidP="00423400">
      <w:pPr>
        <w:spacing w:line="240" w:lineRule="auto"/>
      </w:pPr>
    </w:p>
    <w:p w14:paraId="400329F1" w14:textId="77777777" w:rsidR="00B46408" w:rsidRDefault="00B46408" w:rsidP="00423400">
      <w:pPr>
        <w:spacing w:line="240" w:lineRule="auto"/>
      </w:pPr>
    </w:p>
    <w:p w14:paraId="7007B1B8" w14:textId="77777777" w:rsidR="00B46408" w:rsidRDefault="00B46408" w:rsidP="00423400">
      <w:pPr>
        <w:spacing w:line="240" w:lineRule="auto"/>
      </w:pPr>
    </w:p>
    <w:p w14:paraId="31FBB69B" w14:textId="77777777" w:rsidR="00B46408" w:rsidRDefault="00B46408" w:rsidP="00423400">
      <w:pPr>
        <w:spacing w:line="240" w:lineRule="auto"/>
      </w:pPr>
    </w:p>
    <w:p w14:paraId="2FCF715C" w14:textId="0EFC85DB" w:rsidR="00B46408" w:rsidRDefault="00B46408" w:rsidP="00423400">
      <w:pPr>
        <w:spacing w:line="240" w:lineRule="auto"/>
      </w:pPr>
      <w:r>
        <w:lastRenderedPageBreak/>
        <w:t xml:space="preserve">Table 37 Continued </w:t>
      </w:r>
    </w:p>
    <w:p w14:paraId="2B6BB631" w14:textId="77777777" w:rsidR="00B46408" w:rsidRPr="001E3493" w:rsidRDefault="00B46408" w:rsidP="00423400">
      <w:pPr>
        <w:spacing w:line="240" w:lineRule="auto"/>
      </w:pP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1800"/>
        <w:gridCol w:w="1710"/>
        <w:gridCol w:w="1890"/>
      </w:tblGrid>
      <w:tr w:rsidR="0023524D" w:rsidRPr="001E3493" w14:paraId="603C5CB8" w14:textId="77777777" w:rsidTr="00B46408">
        <w:trPr>
          <w:trHeight w:val="3592"/>
        </w:trPr>
        <w:tc>
          <w:tcPr>
            <w:tcW w:w="929" w:type="dxa"/>
            <w:textDirection w:val="btLr"/>
            <w:vAlign w:val="bottom"/>
          </w:tcPr>
          <w:p w14:paraId="2D6F409F" w14:textId="77777777" w:rsidR="0023524D" w:rsidRPr="001E3493" w:rsidRDefault="0023524D" w:rsidP="00423400">
            <w:pPr>
              <w:spacing w:line="240" w:lineRule="auto"/>
              <w:ind w:left="113" w:right="113"/>
              <w:jc w:val="center"/>
              <w:rPr>
                <w:b/>
                <w:bCs/>
              </w:rPr>
            </w:pPr>
            <w:r w:rsidRPr="001E3493">
              <w:rPr>
                <w:b/>
                <w:bCs/>
              </w:rPr>
              <w:t>G24021</w:t>
            </w:r>
          </w:p>
        </w:tc>
        <w:tc>
          <w:tcPr>
            <w:tcW w:w="1856" w:type="dxa"/>
          </w:tcPr>
          <w:p w14:paraId="200EE1EA" w14:textId="77777777" w:rsidR="0023524D" w:rsidRPr="001E3493" w:rsidRDefault="0023524D" w:rsidP="00423400">
            <w:pPr>
              <w:spacing w:line="240" w:lineRule="auto"/>
              <w:rPr>
                <w:noProof/>
              </w:rPr>
            </w:pPr>
            <w:r w:rsidRPr="001E3493">
              <w:rPr>
                <w:noProof/>
              </w:rPr>
              <w:drawing>
                <wp:inline distT="0" distB="0" distL="0" distR="0" wp14:anchorId="1C883CC3" wp14:editId="318FB64B">
                  <wp:extent cx="1085850" cy="1467485"/>
                  <wp:effectExtent l="0" t="0" r="0" b="0"/>
                  <wp:docPr id="85" name="Picture 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 name="Picture 85"/>
                          <pic:cNvPicPr/>
                        </pic:nvPicPr>
                        <pic:blipFill rotWithShape="1">
                          <a:blip r:embed="rId441" cstate="print">
                            <a:extLst>
                              <a:ext uri="{28A0092B-C50C-407E-A947-70E740481C1C}">
                                <a14:useLocalDpi xmlns:a14="http://schemas.microsoft.com/office/drawing/2010/main" val="0"/>
                              </a:ext>
                            </a:extLst>
                          </a:blip>
                          <a:srcRect l="-1020" t="196" r="-134" b="755"/>
                          <a:stretch/>
                        </pic:blipFill>
                        <pic:spPr bwMode="auto">
                          <a:xfrm>
                            <a:off x="0" y="0"/>
                            <a:ext cx="1099759" cy="1486283"/>
                          </a:xfrm>
                          <a:prstGeom prst="rect">
                            <a:avLst/>
                          </a:prstGeom>
                          <a:ln>
                            <a:noFill/>
                          </a:ln>
                          <a:extLst>
                            <a:ext uri="{53640926-AAD7-44D8-BBD7-CCE9431645EC}">
                              <a14:shadowObscured xmlns:a14="http://schemas.microsoft.com/office/drawing/2010/main"/>
                            </a:ext>
                          </a:extLst>
                        </pic:spPr>
                      </pic:pic>
                    </a:graphicData>
                  </a:graphic>
                </wp:inline>
              </w:drawing>
            </w:r>
          </w:p>
          <w:p w14:paraId="75FD92CA" w14:textId="77777777" w:rsidR="0023524D" w:rsidRPr="001E3493" w:rsidRDefault="0023524D" w:rsidP="00423400">
            <w:pPr>
              <w:spacing w:line="240" w:lineRule="auto"/>
              <w:rPr>
                <w:noProof/>
              </w:rPr>
            </w:pPr>
            <w:r w:rsidRPr="001E3493">
              <w:rPr>
                <w:noProof/>
              </w:rPr>
              <w:t>Week 1.1</w:t>
            </w:r>
          </w:p>
        </w:tc>
        <w:tc>
          <w:tcPr>
            <w:tcW w:w="1800" w:type="dxa"/>
          </w:tcPr>
          <w:p w14:paraId="1BF545D9" w14:textId="77777777" w:rsidR="0023524D" w:rsidRPr="001E3493" w:rsidRDefault="0023524D" w:rsidP="00423400">
            <w:pPr>
              <w:spacing w:line="240" w:lineRule="auto"/>
              <w:rPr>
                <w:noProof/>
              </w:rPr>
            </w:pPr>
            <w:r w:rsidRPr="001E3493">
              <w:rPr>
                <w:noProof/>
              </w:rPr>
              <w:drawing>
                <wp:inline distT="0" distB="0" distL="0" distR="0" wp14:anchorId="71513096" wp14:editId="52C1E66C">
                  <wp:extent cx="1058745" cy="1461244"/>
                  <wp:effectExtent l="0" t="0" r="8255" b="5715"/>
                  <wp:docPr id="86" name="Picture 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pic:cNvPicPr/>
                        </pic:nvPicPr>
                        <pic:blipFill>
                          <a:blip r:embed="rId442" cstate="print">
                            <a:extLst>
                              <a:ext uri="{28A0092B-C50C-407E-A947-70E740481C1C}">
                                <a14:useLocalDpi xmlns:a14="http://schemas.microsoft.com/office/drawing/2010/main" val="0"/>
                              </a:ext>
                            </a:extLst>
                          </a:blip>
                          <a:stretch>
                            <a:fillRect/>
                          </a:stretch>
                        </pic:blipFill>
                        <pic:spPr>
                          <a:xfrm>
                            <a:off x="0" y="0"/>
                            <a:ext cx="1058745" cy="1461244"/>
                          </a:xfrm>
                          <a:prstGeom prst="rect">
                            <a:avLst/>
                          </a:prstGeom>
                        </pic:spPr>
                      </pic:pic>
                    </a:graphicData>
                  </a:graphic>
                </wp:inline>
              </w:drawing>
            </w:r>
          </w:p>
          <w:p w14:paraId="2B85500E" w14:textId="77777777" w:rsidR="0023524D" w:rsidRPr="001E3493" w:rsidRDefault="0023524D" w:rsidP="00423400">
            <w:pPr>
              <w:spacing w:line="240" w:lineRule="auto"/>
              <w:rPr>
                <w:noProof/>
              </w:rPr>
            </w:pPr>
            <w:r w:rsidRPr="001E3493">
              <w:rPr>
                <w:noProof/>
              </w:rPr>
              <w:t>Week 1.2</w:t>
            </w:r>
          </w:p>
        </w:tc>
        <w:tc>
          <w:tcPr>
            <w:tcW w:w="1710" w:type="dxa"/>
          </w:tcPr>
          <w:p w14:paraId="345CE1BC" w14:textId="77777777" w:rsidR="0023524D" w:rsidRPr="001E3493" w:rsidRDefault="0023524D" w:rsidP="00423400">
            <w:pPr>
              <w:spacing w:line="240" w:lineRule="auto"/>
              <w:rPr>
                <w:noProof/>
              </w:rPr>
            </w:pPr>
            <w:r w:rsidRPr="001E3493">
              <w:rPr>
                <w:noProof/>
              </w:rPr>
              <w:drawing>
                <wp:inline distT="0" distB="0" distL="0" distR="0" wp14:anchorId="73B1A7DB" wp14:editId="0181689C">
                  <wp:extent cx="1062141" cy="1465930"/>
                  <wp:effectExtent l="0" t="0" r="5080" b="1270"/>
                  <wp:docPr id="87" name="Picture 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 name="Picture 87"/>
                          <pic:cNvPicPr/>
                        </pic:nvPicPr>
                        <pic:blipFill>
                          <a:blip r:embed="rId443" cstate="print">
                            <a:extLst>
                              <a:ext uri="{28A0092B-C50C-407E-A947-70E740481C1C}">
                                <a14:useLocalDpi xmlns:a14="http://schemas.microsoft.com/office/drawing/2010/main" val="0"/>
                              </a:ext>
                            </a:extLst>
                          </a:blip>
                          <a:stretch>
                            <a:fillRect/>
                          </a:stretch>
                        </pic:blipFill>
                        <pic:spPr>
                          <a:xfrm>
                            <a:off x="0" y="0"/>
                            <a:ext cx="1062141" cy="1465930"/>
                          </a:xfrm>
                          <a:prstGeom prst="rect">
                            <a:avLst/>
                          </a:prstGeom>
                        </pic:spPr>
                      </pic:pic>
                    </a:graphicData>
                  </a:graphic>
                </wp:inline>
              </w:drawing>
            </w:r>
          </w:p>
          <w:p w14:paraId="6A4CA90F" w14:textId="77777777" w:rsidR="0023524D" w:rsidRPr="001E3493" w:rsidRDefault="0023524D" w:rsidP="00423400">
            <w:pPr>
              <w:spacing w:line="240" w:lineRule="auto"/>
              <w:rPr>
                <w:noProof/>
              </w:rPr>
            </w:pPr>
            <w:r w:rsidRPr="001E3493">
              <w:rPr>
                <w:noProof/>
              </w:rPr>
              <w:t>Week 2.1</w:t>
            </w:r>
          </w:p>
        </w:tc>
        <w:tc>
          <w:tcPr>
            <w:tcW w:w="1890" w:type="dxa"/>
          </w:tcPr>
          <w:p w14:paraId="19FE9465" w14:textId="77777777" w:rsidR="0023524D" w:rsidRPr="001E3493" w:rsidRDefault="0023524D" w:rsidP="00423400">
            <w:pPr>
              <w:spacing w:line="240" w:lineRule="auto"/>
              <w:rPr>
                <w:noProof/>
              </w:rPr>
            </w:pPr>
          </w:p>
          <w:p w14:paraId="568FA867" w14:textId="77777777" w:rsidR="0023524D" w:rsidRPr="001E3493" w:rsidRDefault="0023524D" w:rsidP="00423400">
            <w:pPr>
              <w:spacing w:line="240" w:lineRule="auto"/>
              <w:rPr>
                <w:noProof/>
              </w:rPr>
            </w:pPr>
            <w:r w:rsidRPr="001E3493">
              <w:rPr>
                <w:noProof/>
              </w:rPr>
              <w:t>Week 2.2</w:t>
            </w:r>
          </w:p>
        </w:tc>
      </w:tr>
    </w:tbl>
    <w:p w14:paraId="4C9320A5" w14:textId="77777777" w:rsidR="00B46408" w:rsidRDefault="00B46408"/>
    <w:p w14:paraId="2B9BDC40" w14:textId="77777777" w:rsidR="00B46408" w:rsidRDefault="00B46408"/>
    <w:p w14:paraId="36C98F8F" w14:textId="77777777" w:rsidR="00B46408" w:rsidRDefault="00B46408"/>
    <w:p w14:paraId="0F175EEA" w14:textId="77777777" w:rsidR="00B46408" w:rsidRDefault="00B46408"/>
    <w:p w14:paraId="544FDF2D" w14:textId="77777777" w:rsidR="00B46408" w:rsidRDefault="00B46408"/>
    <w:p w14:paraId="66F59CC5" w14:textId="77777777" w:rsidR="00B46408" w:rsidRDefault="00B46408"/>
    <w:p w14:paraId="542274FE" w14:textId="77777777" w:rsidR="00B46408" w:rsidRDefault="00B46408"/>
    <w:p w14:paraId="18CBDFE1" w14:textId="77777777" w:rsidR="00B46408" w:rsidRDefault="00B46408"/>
    <w:p w14:paraId="3C4C7CDC" w14:textId="77777777" w:rsidR="00B46408" w:rsidRDefault="00B46408"/>
    <w:p w14:paraId="199CA877" w14:textId="77777777" w:rsidR="00B46408" w:rsidRDefault="00B46408"/>
    <w:p w14:paraId="1BB62790" w14:textId="77777777" w:rsidR="00B46408" w:rsidRDefault="00B46408"/>
    <w:p w14:paraId="65DE1FB0" w14:textId="77777777" w:rsidR="00B46408" w:rsidRDefault="00B46408"/>
    <w:p w14:paraId="65BC1DDB" w14:textId="77777777" w:rsidR="00B46408" w:rsidRDefault="00B46408"/>
    <w:p w14:paraId="2CA5FFE0" w14:textId="77777777" w:rsidR="00B46408" w:rsidRDefault="00B46408"/>
    <w:p w14:paraId="3A2A3423" w14:textId="77777777" w:rsidR="00B46408" w:rsidRDefault="00B46408"/>
    <w:p w14:paraId="4F251F26" w14:textId="3A6EA679" w:rsidR="00B46408" w:rsidRDefault="00B46408">
      <w:r>
        <w:lastRenderedPageBreak/>
        <w:t>Table 37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2486"/>
        <w:gridCol w:w="2430"/>
        <w:gridCol w:w="2340"/>
      </w:tblGrid>
      <w:tr w:rsidR="0023524D" w:rsidRPr="001E3493" w14:paraId="2600FD01" w14:textId="77777777" w:rsidTr="00B46408">
        <w:trPr>
          <w:trHeight w:val="4121"/>
        </w:trPr>
        <w:tc>
          <w:tcPr>
            <w:tcW w:w="929" w:type="dxa"/>
            <w:vMerge w:val="restart"/>
            <w:vAlign w:val="bottom"/>
          </w:tcPr>
          <w:p w14:paraId="06BDEEDE" w14:textId="77777777" w:rsidR="0023524D" w:rsidRPr="001E3493" w:rsidRDefault="0023524D" w:rsidP="00423400">
            <w:pPr>
              <w:spacing w:line="240" w:lineRule="auto"/>
            </w:pPr>
          </w:p>
        </w:tc>
        <w:tc>
          <w:tcPr>
            <w:tcW w:w="2486" w:type="dxa"/>
          </w:tcPr>
          <w:p w14:paraId="3F815CF7" w14:textId="77777777" w:rsidR="0023524D" w:rsidRPr="001E3493" w:rsidRDefault="0023524D" w:rsidP="00423400">
            <w:pPr>
              <w:spacing w:line="240" w:lineRule="auto"/>
              <w:rPr>
                <w:noProof/>
              </w:rPr>
            </w:pPr>
            <w:r w:rsidRPr="001E3493">
              <w:rPr>
                <w:noProof/>
              </w:rPr>
              <w:drawing>
                <wp:inline distT="0" distB="0" distL="0" distR="0" wp14:anchorId="5C96D973" wp14:editId="2220F423">
                  <wp:extent cx="1929875" cy="1441450"/>
                  <wp:effectExtent l="0" t="3492" r="0" b="0"/>
                  <wp:docPr id="89" name="Picture 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 name="Picture 89"/>
                          <pic:cNvPicPr/>
                        </pic:nvPicPr>
                        <pic:blipFill>
                          <a:blip r:embed="rId444" cstate="print">
                            <a:extLst>
                              <a:ext uri="{28A0092B-C50C-407E-A947-70E740481C1C}">
                                <a14:useLocalDpi xmlns:a14="http://schemas.microsoft.com/office/drawing/2010/main" val="0"/>
                              </a:ext>
                            </a:extLst>
                          </a:blip>
                          <a:stretch>
                            <a:fillRect/>
                          </a:stretch>
                        </pic:blipFill>
                        <pic:spPr>
                          <a:xfrm rot="5400000">
                            <a:off x="0" y="0"/>
                            <a:ext cx="1929875" cy="1441450"/>
                          </a:xfrm>
                          <a:prstGeom prst="rect">
                            <a:avLst/>
                          </a:prstGeom>
                        </pic:spPr>
                      </pic:pic>
                    </a:graphicData>
                  </a:graphic>
                </wp:inline>
              </w:drawing>
            </w:r>
          </w:p>
          <w:p w14:paraId="60D850E9" w14:textId="77777777" w:rsidR="0023524D" w:rsidRPr="001E3493" w:rsidRDefault="0023524D" w:rsidP="00423400">
            <w:pPr>
              <w:spacing w:line="240" w:lineRule="auto"/>
              <w:rPr>
                <w:noProof/>
              </w:rPr>
            </w:pPr>
            <w:r w:rsidRPr="001E3493">
              <w:rPr>
                <w:noProof/>
              </w:rPr>
              <w:t>Week 3</w:t>
            </w:r>
          </w:p>
        </w:tc>
        <w:tc>
          <w:tcPr>
            <w:tcW w:w="2430" w:type="dxa"/>
          </w:tcPr>
          <w:p w14:paraId="65A4EB09" w14:textId="77777777" w:rsidR="0023524D" w:rsidRPr="001E3493" w:rsidRDefault="0023524D" w:rsidP="00423400">
            <w:pPr>
              <w:spacing w:line="240" w:lineRule="auto"/>
              <w:rPr>
                <w:noProof/>
              </w:rPr>
            </w:pPr>
            <w:r w:rsidRPr="001E3493">
              <w:rPr>
                <w:noProof/>
              </w:rPr>
              <w:drawing>
                <wp:inline distT="0" distB="0" distL="0" distR="0" wp14:anchorId="65429C1C" wp14:editId="476BBD41">
                  <wp:extent cx="1433604" cy="1978610"/>
                  <wp:effectExtent l="0" t="0" r="0" b="3175"/>
                  <wp:docPr id="90" name="Picture 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 name="Picture 90"/>
                          <pic:cNvPicPr/>
                        </pic:nvPicPr>
                        <pic:blipFill>
                          <a:blip r:embed="rId445" cstate="print">
                            <a:extLst>
                              <a:ext uri="{28A0092B-C50C-407E-A947-70E740481C1C}">
                                <a14:useLocalDpi xmlns:a14="http://schemas.microsoft.com/office/drawing/2010/main" val="0"/>
                              </a:ext>
                            </a:extLst>
                          </a:blip>
                          <a:stretch>
                            <a:fillRect/>
                          </a:stretch>
                        </pic:blipFill>
                        <pic:spPr>
                          <a:xfrm>
                            <a:off x="0" y="0"/>
                            <a:ext cx="1433604" cy="1978610"/>
                          </a:xfrm>
                          <a:prstGeom prst="rect">
                            <a:avLst/>
                          </a:prstGeom>
                        </pic:spPr>
                      </pic:pic>
                    </a:graphicData>
                  </a:graphic>
                </wp:inline>
              </w:drawing>
            </w:r>
          </w:p>
          <w:p w14:paraId="02D9A3CC" w14:textId="77777777" w:rsidR="0023524D" w:rsidRPr="001E3493" w:rsidRDefault="0023524D" w:rsidP="00423400">
            <w:pPr>
              <w:spacing w:line="240" w:lineRule="auto"/>
              <w:rPr>
                <w:noProof/>
              </w:rPr>
            </w:pPr>
            <w:r w:rsidRPr="001E3493">
              <w:rPr>
                <w:noProof/>
              </w:rPr>
              <w:t xml:space="preserve">Week 4 </w:t>
            </w:r>
          </w:p>
        </w:tc>
        <w:tc>
          <w:tcPr>
            <w:tcW w:w="2340" w:type="dxa"/>
          </w:tcPr>
          <w:p w14:paraId="726D6F52" w14:textId="77777777" w:rsidR="0023524D" w:rsidRPr="001E3493" w:rsidRDefault="0023524D" w:rsidP="00423400">
            <w:pPr>
              <w:spacing w:line="240" w:lineRule="auto"/>
              <w:rPr>
                <w:noProof/>
              </w:rPr>
            </w:pPr>
            <w:r w:rsidRPr="001E3493">
              <w:rPr>
                <w:noProof/>
              </w:rPr>
              <w:drawing>
                <wp:inline distT="0" distB="0" distL="0" distR="0" wp14:anchorId="0B4853B6" wp14:editId="70C03293">
                  <wp:extent cx="1419225" cy="1958767"/>
                  <wp:effectExtent l="0" t="0" r="0" b="3810"/>
                  <wp:docPr id="91" name="Picture 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 name="Picture 91"/>
                          <pic:cNvPicPr/>
                        </pic:nvPicPr>
                        <pic:blipFill>
                          <a:blip r:embed="rId446" cstate="print">
                            <a:extLst>
                              <a:ext uri="{28A0092B-C50C-407E-A947-70E740481C1C}">
                                <a14:useLocalDpi xmlns:a14="http://schemas.microsoft.com/office/drawing/2010/main" val="0"/>
                              </a:ext>
                            </a:extLst>
                          </a:blip>
                          <a:stretch>
                            <a:fillRect/>
                          </a:stretch>
                        </pic:blipFill>
                        <pic:spPr>
                          <a:xfrm>
                            <a:off x="0" y="0"/>
                            <a:ext cx="1423125" cy="1964150"/>
                          </a:xfrm>
                          <a:prstGeom prst="rect">
                            <a:avLst/>
                          </a:prstGeom>
                        </pic:spPr>
                      </pic:pic>
                    </a:graphicData>
                  </a:graphic>
                </wp:inline>
              </w:drawing>
            </w:r>
          </w:p>
          <w:p w14:paraId="6B548F0E" w14:textId="77777777" w:rsidR="0023524D" w:rsidRPr="001E3493" w:rsidRDefault="0023524D" w:rsidP="00423400">
            <w:pPr>
              <w:spacing w:line="240" w:lineRule="auto"/>
              <w:rPr>
                <w:noProof/>
              </w:rPr>
            </w:pPr>
            <w:r w:rsidRPr="001E3493">
              <w:rPr>
                <w:noProof/>
              </w:rPr>
              <w:t>Week 6</w:t>
            </w:r>
          </w:p>
        </w:tc>
      </w:tr>
      <w:tr w:rsidR="0023524D" w:rsidRPr="001E3493" w14:paraId="4ACA33F8" w14:textId="77777777" w:rsidTr="00B46408">
        <w:trPr>
          <w:trHeight w:val="800"/>
        </w:trPr>
        <w:tc>
          <w:tcPr>
            <w:tcW w:w="929" w:type="dxa"/>
            <w:vMerge/>
            <w:vAlign w:val="bottom"/>
          </w:tcPr>
          <w:p w14:paraId="0EF6DF04" w14:textId="77777777" w:rsidR="0023524D" w:rsidRPr="001E3493" w:rsidRDefault="0023524D" w:rsidP="00423400">
            <w:pPr>
              <w:spacing w:line="240" w:lineRule="auto"/>
            </w:pPr>
          </w:p>
        </w:tc>
        <w:tc>
          <w:tcPr>
            <w:tcW w:w="2486" w:type="dxa"/>
          </w:tcPr>
          <w:p w14:paraId="2FD65327" w14:textId="77777777" w:rsidR="0023524D" w:rsidRPr="001E3493" w:rsidRDefault="0023524D" w:rsidP="00423400">
            <w:pPr>
              <w:spacing w:line="240" w:lineRule="auto"/>
              <w:rPr>
                <w:noProof/>
              </w:rPr>
            </w:pPr>
            <w:r w:rsidRPr="001E3493">
              <w:rPr>
                <w:b/>
                <w:bCs/>
                <w:noProof/>
              </w:rPr>
              <w:t>Not generated – Animal removed</w:t>
            </w:r>
            <w:r w:rsidRPr="001E3493">
              <w:rPr>
                <w:noProof/>
              </w:rPr>
              <w:br/>
              <w:t>Week 8</w:t>
            </w:r>
          </w:p>
        </w:tc>
        <w:tc>
          <w:tcPr>
            <w:tcW w:w="2430" w:type="dxa"/>
          </w:tcPr>
          <w:p w14:paraId="4C40C992" w14:textId="77777777" w:rsidR="0023524D" w:rsidRPr="001E3493" w:rsidRDefault="0023524D" w:rsidP="00423400">
            <w:pPr>
              <w:spacing w:line="240" w:lineRule="auto"/>
              <w:rPr>
                <w:noProof/>
              </w:rPr>
            </w:pPr>
            <w:r w:rsidRPr="001E3493">
              <w:rPr>
                <w:b/>
                <w:bCs/>
                <w:noProof/>
              </w:rPr>
              <w:t>Not generated – Animal removed</w:t>
            </w:r>
            <w:r w:rsidRPr="001E3493">
              <w:rPr>
                <w:noProof/>
              </w:rPr>
              <w:br/>
              <w:t>Week 10</w:t>
            </w:r>
          </w:p>
        </w:tc>
        <w:tc>
          <w:tcPr>
            <w:tcW w:w="2340" w:type="dxa"/>
          </w:tcPr>
          <w:p w14:paraId="6C81CE0A" w14:textId="77777777" w:rsidR="0023524D" w:rsidRPr="001E3493" w:rsidRDefault="0023524D" w:rsidP="00423400">
            <w:pPr>
              <w:spacing w:line="240" w:lineRule="auto"/>
              <w:rPr>
                <w:noProof/>
              </w:rPr>
            </w:pPr>
            <w:r w:rsidRPr="001E3493">
              <w:rPr>
                <w:b/>
                <w:bCs/>
                <w:noProof/>
              </w:rPr>
              <w:t>Not generated – Animal removed</w:t>
            </w:r>
            <w:r w:rsidRPr="001E3493">
              <w:rPr>
                <w:noProof/>
              </w:rPr>
              <w:br/>
              <w:t>Week 12</w:t>
            </w:r>
          </w:p>
        </w:tc>
      </w:tr>
    </w:tbl>
    <w:p w14:paraId="2F4D0B34" w14:textId="77777777" w:rsidR="0023524D" w:rsidRDefault="0023524D" w:rsidP="00423400">
      <w:pPr>
        <w:spacing w:line="240" w:lineRule="auto"/>
      </w:pPr>
    </w:p>
    <w:p w14:paraId="3FEE23B5" w14:textId="77777777" w:rsidR="00B46408" w:rsidRDefault="00B46408" w:rsidP="00423400">
      <w:pPr>
        <w:spacing w:line="240" w:lineRule="auto"/>
      </w:pPr>
    </w:p>
    <w:p w14:paraId="04B4EB32" w14:textId="77777777" w:rsidR="00B46408" w:rsidRDefault="00B46408" w:rsidP="00423400">
      <w:pPr>
        <w:spacing w:line="240" w:lineRule="auto"/>
      </w:pPr>
    </w:p>
    <w:p w14:paraId="0BA29A5B" w14:textId="77777777" w:rsidR="00B46408" w:rsidRDefault="00B46408" w:rsidP="00423400">
      <w:pPr>
        <w:spacing w:line="240" w:lineRule="auto"/>
      </w:pPr>
    </w:p>
    <w:p w14:paraId="6EC858FA" w14:textId="77777777" w:rsidR="00B46408" w:rsidRDefault="00B46408" w:rsidP="00423400">
      <w:pPr>
        <w:spacing w:line="240" w:lineRule="auto"/>
      </w:pPr>
    </w:p>
    <w:p w14:paraId="03ABA974" w14:textId="77777777" w:rsidR="00B46408" w:rsidRDefault="00B46408" w:rsidP="00423400">
      <w:pPr>
        <w:spacing w:line="240" w:lineRule="auto"/>
      </w:pPr>
    </w:p>
    <w:p w14:paraId="1DFC90C2" w14:textId="77777777" w:rsidR="00B46408" w:rsidRDefault="00B46408" w:rsidP="00423400">
      <w:pPr>
        <w:spacing w:line="240" w:lineRule="auto"/>
      </w:pPr>
    </w:p>
    <w:p w14:paraId="1FFF2EE2" w14:textId="77777777" w:rsidR="00B46408" w:rsidRDefault="00B46408" w:rsidP="00423400">
      <w:pPr>
        <w:spacing w:line="240" w:lineRule="auto"/>
      </w:pPr>
    </w:p>
    <w:p w14:paraId="3AFBC967" w14:textId="77777777" w:rsidR="00B46408" w:rsidRDefault="00B46408" w:rsidP="00423400">
      <w:pPr>
        <w:spacing w:line="240" w:lineRule="auto"/>
      </w:pPr>
    </w:p>
    <w:p w14:paraId="5206C31D" w14:textId="77777777" w:rsidR="00B46408" w:rsidRDefault="00B46408" w:rsidP="00423400">
      <w:pPr>
        <w:spacing w:line="240" w:lineRule="auto"/>
      </w:pPr>
    </w:p>
    <w:p w14:paraId="5F770045" w14:textId="77777777" w:rsidR="00B46408" w:rsidRDefault="00B46408" w:rsidP="00423400">
      <w:pPr>
        <w:spacing w:line="240" w:lineRule="auto"/>
      </w:pPr>
    </w:p>
    <w:p w14:paraId="36781FEF" w14:textId="77777777" w:rsidR="00B46408" w:rsidRDefault="00B46408" w:rsidP="00423400">
      <w:pPr>
        <w:spacing w:line="240" w:lineRule="auto"/>
      </w:pPr>
    </w:p>
    <w:p w14:paraId="45D98BBF" w14:textId="77777777" w:rsidR="00B46408" w:rsidRDefault="00B46408" w:rsidP="00423400">
      <w:pPr>
        <w:spacing w:line="240" w:lineRule="auto"/>
      </w:pPr>
    </w:p>
    <w:p w14:paraId="477E7248" w14:textId="77777777" w:rsidR="00B46408" w:rsidRDefault="00B46408" w:rsidP="00423400">
      <w:pPr>
        <w:spacing w:line="240" w:lineRule="auto"/>
      </w:pPr>
    </w:p>
    <w:p w14:paraId="7CC65FD3" w14:textId="77777777" w:rsidR="00B46408" w:rsidRDefault="00B46408" w:rsidP="00423400">
      <w:pPr>
        <w:spacing w:line="240" w:lineRule="auto"/>
      </w:pPr>
    </w:p>
    <w:p w14:paraId="68AEC9CD" w14:textId="77777777" w:rsidR="00B46408" w:rsidRDefault="00B46408" w:rsidP="00423400">
      <w:pPr>
        <w:spacing w:line="240" w:lineRule="auto"/>
      </w:pPr>
    </w:p>
    <w:p w14:paraId="26F9EA0D" w14:textId="77777777" w:rsidR="00B46408" w:rsidRDefault="00B46408" w:rsidP="00423400">
      <w:pPr>
        <w:spacing w:line="240" w:lineRule="auto"/>
      </w:pPr>
    </w:p>
    <w:p w14:paraId="51DF71D7" w14:textId="77777777" w:rsidR="00B46408" w:rsidRDefault="00B46408" w:rsidP="00423400">
      <w:pPr>
        <w:spacing w:line="240" w:lineRule="auto"/>
      </w:pPr>
    </w:p>
    <w:p w14:paraId="39C4D225" w14:textId="77777777" w:rsidR="00B46408" w:rsidRDefault="00B46408" w:rsidP="00423400">
      <w:pPr>
        <w:spacing w:line="240" w:lineRule="auto"/>
      </w:pPr>
    </w:p>
    <w:p w14:paraId="052EC522" w14:textId="77777777" w:rsidR="00B46408" w:rsidRDefault="00B46408" w:rsidP="00423400">
      <w:pPr>
        <w:spacing w:line="240" w:lineRule="auto"/>
      </w:pPr>
    </w:p>
    <w:p w14:paraId="288A6737" w14:textId="77777777" w:rsidR="00B46408" w:rsidRDefault="00B46408" w:rsidP="00423400">
      <w:pPr>
        <w:spacing w:line="240" w:lineRule="auto"/>
      </w:pPr>
    </w:p>
    <w:p w14:paraId="6D859483" w14:textId="77777777" w:rsidR="00B46408" w:rsidRDefault="00B46408" w:rsidP="00423400">
      <w:pPr>
        <w:spacing w:line="240" w:lineRule="auto"/>
      </w:pPr>
    </w:p>
    <w:p w14:paraId="548FBFD2" w14:textId="77777777" w:rsidR="00B46408" w:rsidRDefault="00B46408" w:rsidP="00423400">
      <w:pPr>
        <w:spacing w:line="240" w:lineRule="auto"/>
      </w:pPr>
    </w:p>
    <w:p w14:paraId="17763F4A" w14:textId="77777777" w:rsidR="00B46408" w:rsidRDefault="00B46408" w:rsidP="00423400">
      <w:pPr>
        <w:spacing w:line="240" w:lineRule="auto"/>
      </w:pPr>
    </w:p>
    <w:p w14:paraId="33C217D8" w14:textId="77777777" w:rsidR="00B46408" w:rsidRDefault="00B46408" w:rsidP="00423400">
      <w:pPr>
        <w:spacing w:line="240" w:lineRule="auto"/>
      </w:pPr>
    </w:p>
    <w:p w14:paraId="48CD6884" w14:textId="5B5DA18C" w:rsidR="00B46408" w:rsidRDefault="00B46408" w:rsidP="00423400">
      <w:pPr>
        <w:spacing w:line="240" w:lineRule="auto"/>
      </w:pPr>
      <w:r>
        <w:lastRenderedPageBreak/>
        <w:t xml:space="preserve">Table 37 Continued </w:t>
      </w:r>
    </w:p>
    <w:p w14:paraId="78D3DFFA" w14:textId="77777777" w:rsidR="00B46408" w:rsidRPr="001E3493" w:rsidRDefault="00B46408" w:rsidP="00423400">
      <w:pPr>
        <w:spacing w:line="240" w:lineRule="auto"/>
      </w:pPr>
    </w:p>
    <w:tbl>
      <w:tblPr>
        <w:tblStyle w:val="TableGrid"/>
        <w:tblpPr w:leftFromText="180" w:rightFromText="180" w:vertAnchor="text" w:tblpXSpec="center" w:tblpY="1"/>
        <w:tblOverlap w:val="never"/>
        <w:tblW w:w="8399" w:type="dxa"/>
        <w:tblLayout w:type="fixed"/>
        <w:tblLook w:val="04A0" w:firstRow="1" w:lastRow="0" w:firstColumn="1" w:lastColumn="0" w:noHBand="0" w:noVBand="1"/>
      </w:tblPr>
      <w:tblGrid>
        <w:gridCol w:w="953"/>
        <w:gridCol w:w="1904"/>
        <w:gridCol w:w="647"/>
        <w:gridCol w:w="1200"/>
        <w:gridCol w:w="1293"/>
        <w:gridCol w:w="461"/>
        <w:gridCol w:w="1941"/>
      </w:tblGrid>
      <w:tr w:rsidR="0023524D" w:rsidRPr="001E3493" w14:paraId="0B1FF376" w14:textId="77777777" w:rsidTr="000D0040">
        <w:trPr>
          <w:trHeight w:val="3824"/>
        </w:trPr>
        <w:tc>
          <w:tcPr>
            <w:tcW w:w="953" w:type="dxa"/>
            <w:vMerge w:val="restart"/>
            <w:textDirection w:val="btLr"/>
            <w:vAlign w:val="bottom"/>
          </w:tcPr>
          <w:p w14:paraId="39B38B3B" w14:textId="77777777" w:rsidR="0023524D" w:rsidRPr="001E3493" w:rsidRDefault="0023524D" w:rsidP="00423400">
            <w:pPr>
              <w:spacing w:line="240" w:lineRule="auto"/>
              <w:ind w:left="113" w:right="113"/>
              <w:jc w:val="center"/>
              <w:rPr>
                <w:b/>
                <w:bCs/>
              </w:rPr>
            </w:pPr>
            <w:r w:rsidRPr="001E3493">
              <w:rPr>
                <w:b/>
                <w:bCs/>
              </w:rPr>
              <w:t>G24022</w:t>
            </w:r>
          </w:p>
        </w:tc>
        <w:tc>
          <w:tcPr>
            <w:tcW w:w="1904" w:type="dxa"/>
          </w:tcPr>
          <w:p w14:paraId="37F118E5" w14:textId="77777777" w:rsidR="0023524D" w:rsidRPr="001E3493" w:rsidRDefault="0023524D" w:rsidP="00423400">
            <w:pPr>
              <w:spacing w:line="240" w:lineRule="auto"/>
              <w:rPr>
                <w:noProof/>
              </w:rPr>
            </w:pPr>
            <w:r w:rsidRPr="001E3493">
              <w:rPr>
                <w:noProof/>
              </w:rPr>
              <w:drawing>
                <wp:inline distT="0" distB="0" distL="0" distR="0" wp14:anchorId="186119DB" wp14:editId="6029A220">
                  <wp:extent cx="1246558" cy="1459230"/>
                  <wp:effectExtent l="0" t="0" r="0" b="7620"/>
                  <wp:docPr id="119" name="Picture 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 name="Picture 119"/>
                          <pic:cNvPicPr/>
                        </pic:nvPicPr>
                        <pic:blipFill rotWithShape="1">
                          <a:blip r:embed="rId447" cstate="print">
                            <a:extLst>
                              <a:ext uri="{28A0092B-C50C-407E-A947-70E740481C1C}">
                                <a14:useLocalDpi xmlns:a14="http://schemas.microsoft.com/office/drawing/2010/main" val="0"/>
                              </a:ext>
                            </a:extLst>
                          </a:blip>
                          <a:srcRect t="19630" r="6193" b="807"/>
                          <a:stretch/>
                        </pic:blipFill>
                        <pic:spPr bwMode="auto">
                          <a:xfrm>
                            <a:off x="0" y="0"/>
                            <a:ext cx="1259946" cy="1474902"/>
                          </a:xfrm>
                          <a:prstGeom prst="rect">
                            <a:avLst/>
                          </a:prstGeom>
                          <a:ln>
                            <a:noFill/>
                          </a:ln>
                          <a:extLst>
                            <a:ext uri="{53640926-AAD7-44D8-BBD7-CCE9431645EC}">
                              <a14:shadowObscured xmlns:a14="http://schemas.microsoft.com/office/drawing/2010/main"/>
                            </a:ext>
                          </a:extLst>
                        </pic:spPr>
                      </pic:pic>
                    </a:graphicData>
                  </a:graphic>
                </wp:inline>
              </w:drawing>
            </w:r>
          </w:p>
          <w:p w14:paraId="3754E774" w14:textId="77777777" w:rsidR="0023524D" w:rsidRPr="001E3493" w:rsidRDefault="0023524D" w:rsidP="00423400">
            <w:pPr>
              <w:spacing w:line="240" w:lineRule="auto"/>
              <w:rPr>
                <w:noProof/>
              </w:rPr>
            </w:pPr>
            <w:r w:rsidRPr="001E3493">
              <w:rPr>
                <w:noProof/>
              </w:rPr>
              <w:t>Week 1.1</w:t>
            </w:r>
          </w:p>
        </w:tc>
        <w:tc>
          <w:tcPr>
            <w:tcW w:w="1847" w:type="dxa"/>
            <w:gridSpan w:val="2"/>
          </w:tcPr>
          <w:p w14:paraId="4F4013F2" w14:textId="77777777" w:rsidR="0023524D" w:rsidRPr="001E3493" w:rsidRDefault="0023524D" w:rsidP="00423400">
            <w:pPr>
              <w:spacing w:line="240" w:lineRule="auto"/>
              <w:rPr>
                <w:noProof/>
              </w:rPr>
            </w:pPr>
            <w:r w:rsidRPr="001E3493">
              <w:rPr>
                <w:noProof/>
              </w:rPr>
              <w:drawing>
                <wp:inline distT="0" distB="0" distL="0" distR="0" wp14:anchorId="383D8EFA" wp14:editId="2CA2CF22">
                  <wp:extent cx="1058745" cy="1461244"/>
                  <wp:effectExtent l="0" t="0" r="8255" b="5715"/>
                  <wp:docPr id="120" name="Picture 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 name="Picture 120"/>
                          <pic:cNvPicPr/>
                        </pic:nvPicPr>
                        <pic:blipFill>
                          <a:blip r:embed="rId448" cstate="print">
                            <a:extLst>
                              <a:ext uri="{28A0092B-C50C-407E-A947-70E740481C1C}">
                                <a14:useLocalDpi xmlns:a14="http://schemas.microsoft.com/office/drawing/2010/main" val="0"/>
                              </a:ext>
                            </a:extLst>
                          </a:blip>
                          <a:stretch>
                            <a:fillRect/>
                          </a:stretch>
                        </pic:blipFill>
                        <pic:spPr>
                          <a:xfrm>
                            <a:off x="0" y="0"/>
                            <a:ext cx="1058745" cy="1461244"/>
                          </a:xfrm>
                          <a:prstGeom prst="rect">
                            <a:avLst/>
                          </a:prstGeom>
                        </pic:spPr>
                      </pic:pic>
                    </a:graphicData>
                  </a:graphic>
                </wp:inline>
              </w:drawing>
            </w:r>
          </w:p>
          <w:p w14:paraId="684A1DB4" w14:textId="77777777" w:rsidR="0023524D" w:rsidRPr="001E3493" w:rsidRDefault="0023524D" w:rsidP="00423400">
            <w:pPr>
              <w:spacing w:line="240" w:lineRule="auto"/>
              <w:rPr>
                <w:noProof/>
              </w:rPr>
            </w:pPr>
            <w:r w:rsidRPr="001E3493">
              <w:rPr>
                <w:noProof/>
              </w:rPr>
              <w:t>Week 1.2</w:t>
            </w:r>
          </w:p>
        </w:tc>
        <w:tc>
          <w:tcPr>
            <w:tcW w:w="1754" w:type="dxa"/>
            <w:gridSpan w:val="2"/>
          </w:tcPr>
          <w:p w14:paraId="7E6266B7" w14:textId="77777777" w:rsidR="0023524D" w:rsidRPr="001E3493" w:rsidRDefault="0023524D" w:rsidP="00423400">
            <w:pPr>
              <w:spacing w:line="240" w:lineRule="auto"/>
              <w:rPr>
                <w:noProof/>
              </w:rPr>
            </w:pPr>
            <w:r w:rsidRPr="001E3493">
              <w:rPr>
                <w:noProof/>
              </w:rPr>
              <w:drawing>
                <wp:inline distT="0" distB="0" distL="0" distR="0" wp14:anchorId="7CF11BAC" wp14:editId="48BF8AE6">
                  <wp:extent cx="1062141" cy="1465930"/>
                  <wp:effectExtent l="0" t="0" r="5080" b="1270"/>
                  <wp:docPr id="121" name="Picture 1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 name="Picture 121"/>
                          <pic:cNvPicPr/>
                        </pic:nvPicPr>
                        <pic:blipFill>
                          <a:blip r:embed="rId449" cstate="print">
                            <a:extLst>
                              <a:ext uri="{28A0092B-C50C-407E-A947-70E740481C1C}">
                                <a14:useLocalDpi xmlns:a14="http://schemas.microsoft.com/office/drawing/2010/main" val="0"/>
                              </a:ext>
                            </a:extLst>
                          </a:blip>
                          <a:stretch>
                            <a:fillRect/>
                          </a:stretch>
                        </pic:blipFill>
                        <pic:spPr>
                          <a:xfrm>
                            <a:off x="0" y="0"/>
                            <a:ext cx="1062141" cy="1465930"/>
                          </a:xfrm>
                          <a:prstGeom prst="rect">
                            <a:avLst/>
                          </a:prstGeom>
                        </pic:spPr>
                      </pic:pic>
                    </a:graphicData>
                  </a:graphic>
                </wp:inline>
              </w:drawing>
            </w:r>
          </w:p>
          <w:p w14:paraId="200B8301" w14:textId="77777777" w:rsidR="0023524D" w:rsidRPr="001E3493" w:rsidRDefault="0023524D" w:rsidP="00423400">
            <w:pPr>
              <w:spacing w:line="240" w:lineRule="auto"/>
              <w:rPr>
                <w:noProof/>
              </w:rPr>
            </w:pPr>
            <w:r w:rsidRPr="001E3493">
              <w:rPr>
                <w:noProof/>
              </w:rPr>
              <w:t>Week 2.1</w:t>
            </w:r>
          </w:p>
        </w:tc>
        <w:tc>
          <w:tcPr>
            <w:tcW w:w="1941" w:type="dxa"/>
          </w:tcPr>
          <w:p w14:paraId="74AD6F0A" w14:textId="77777777" w:rsidR="0023524D" w:rsidRPr="001E3493" w:rsidRDefault="0023524D" w:rsidP="00423400">
            <w:pPr>
              <w:spacing w:line="240" w:lineRule="auto"/>
              <w:rPr>
                <w:noProof/>
              </w:rPr>
            </w:pPr>
            <w:r w:rsidRPr="001E3493">
              <w:rPr>
                <w:noProof/>
              </w:rPr>
              <w:drawing>
                <wp:inline distT="0" distB="0" distL="0" distR="0" wp14:anchorId="7740654E" wp14:editId="7C7B53AC">
                  <wp:extent cx="1062807" cy="1466850"/>
                  <wp:effectExtent l="0" t="0" r="4445" b="0"/>
                  <wp:docPr id="122" name="Picture 1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 name="Picture 122"/>
                          <pic:cNvPicPr/>
                        </pic:nvPicPr>
                        <pic:blipFill>
                          <a:blip r:embed="rId450" cstate="print">
                            <a:extLst>
                              <a:ext uri="{28A0092B-C50C-407E-A947-70E740481C1C}">
                                <a14:useLocalDpi xmlns:a14="http://schemas.microsoft.com/office/drawing/2010/main" val="0"/>
                              </a:ext>
                            </a:extLst>
                          </a:blip>
                          <a:stretch>
                            <a:fillRect/>
                          </a:stretch>
                        </pic:blipFill>
                        <pic:spPr>
                          <a:xfrm>
                            <a:off x="0" y="0"/>
                            <a:ext cx="1062807" cy="1466850"/>
                          </a:xfrm>
                          <a:prstGeom prst="rect">
                            <a:avLst/>
                          </a:prstGeom>
                        </pic:spPr>
                      </pic:pic>
                    </a:graphicData>
                  </a:graphic>
                </wp:inline>
              </w:drawing>
            </w:r>
          </w:p>
          <w:p w14:paraId="3C89BCE2" w14:textId="77777777" w:rsidR="0023524D" w:rsidRPr="001E3493" w:rsidRDefault="0023524D" w:rsidP="00423400">
            <w:pPr>
              <w:spacing w:line="240" w:lineRule="auto"/>
              <w:rPr>
                <w:noProof/>
              </w:rPr>
            </w:pPr>
            <w:r w:rsidRPr="001E3493">
              <w:rPr>
                <w:noProof/>
              </w:rPr>
              <w:t>Week 2.2</w:t>
            </w:r>
          </w:p>
        </w:tc>
      </w:tr>
      <w:tr w:rsidR="0023524D" w:rsidRPr="001E3493" w14:paraId="6B00EF3F" w14:textId="77777777" w:rsidTr="00FD4E9E">
        <w:trPr>
          <w:trHeight w:val="4256"/>
        </w:trPr>
        <w:tc>
          <w:tcPr>
            <w:tcW w:w="953" w:type="dxa"/>
            <w:vMerge/>
            <w:vAlign w:val="bottom"/>
          </w:tcPr>
          <w:p w14:paraId="63CBA2AC" w14:textId="77777777" w:rsidR="0023524D" w:rsidRPr="001E3493" w:rsidRDefault="0023524D" w:rsidP="00423400">
            <w:pPr>
              <w:spacing w:line="240" w:lineRule="auto"/>
            </w:pPr>
          </w:p>
        </w:tc>
        <w:tc>
          <w:tcPr>
            <w:tcW w:w="2551" w:type="dxa"/>
            <w:gridSpan w:val="2"/>
          </w:tcPr>
          <w:p w14:paraId="162C9227" w14:textId="77777777" w:rsidR="0023524D" w:rsidRPr="001E3493" w:rsidRDefault="0023524D" w:rsidP="00423400">
            <w:pPr>
              <w:spacing w:line="240" w:lineRule="auto"/>
              <w:rPr>
                <w:noProof/>
              </w:rPr>
            </w:pPr>
            <w:r w:rsidRPr="001E3493">
              <w:rPr>
                <w:noProof/>
              </w:rPr>
              <w:drawing>
                <wp:inline distT="0" distB="0" distL="0" distR="0" wp14:anchorId="2245F4E2" wp14:editId="70D03E44">
                  <wp:extent cx="1441450" cy="1989439"/>
                  <wp:effectExtent l="0" t="0" r="6350" b="0"/>
                  <wp:docPr id="123" name="Picture 1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 name="Picture 123"/>
                          <pic:cNvPicPr/>
                        </pic:nvPicPr>
                        <pic:blipFill>
                          <a:blip r:embed="rId451" cstate="print">
                            <a:extLst>
                              <a:ext uri="{28A0092B-C50C-407E-A947-70E740481C1C}">
                                <a14:useLocalDpi xmlns:a14="http://schemas.microsoft.com/office/drawing/2010/main" val="0"/>
                              </a:ext>
                            </a:extLst>
                          </a:blip>
                          <a:stretch>
                            <a:fillRect/>
                          </a:stretch>
                        </pic:blipFill>
                        <pic:spPr>
                          <a:xfrm>
                            <a:off x="0" y="0"/>
                            <a:ext cx="1441450" cy="1989439"/>
                          </a:xfrm>
                          <a:prstGeom prst="rect">
                            <a:avLst/>
                          </a:prstGeom>
                        </pic:spPr>
                      </pic:pic>
                    </a:graphicData>
                  </a:graphic>
                </wp:inline>
              </w:drawing>
            </w:r>
          </w:p>
          <w:p w14:paraId="46EFAAB3" w14:textId="77777777" w:rsidR="0023524D" w:rsidRPr="001E3493" w:rsidRDefault="0023524D" w:rsidP="00423400">
            <w:pPr>
              <w:spacing w:line="240" w:lineRule="auto"/>
              <w:rPr>
                <w:noProof/>
              </w:rPr>
            </w:pPr>
            <w:r w:rsidRPr="001E3493">
              <w:rPr>
                <w:noProof/>
              </w:rPr>
              <w:t>Week 3</w:t>
            </w:r>
          </w:p>
        </w:tc>
        <w:tc>
          <w:tcPr>
            <w:tcW w:w="2493" w:type="dxa"/>
            <w:gridSpan w:val="2"/>
          </w:tcPr>
          <w:p w14:paraId="73746845" w14:textId="77777777" w:rsidR="0023524D" w:rsidRPr="001E3493" w:rsidRDefault="0023524D" w:rsidP="00423400">
            <w:pPr>
              <w:spacing w:line="240" w:lineRule="auto"/>
              <w:rPr>
                <w:noProof/>
              </w:rPr>
            </w:pPr>
            <w:r w:rsidRPr="001E3493">
              <w:rPr>
                <w:noProof/>
              </w:rPr>
              <w:drawing>
                <wp:inline distT="0" distB="0" distL="0" distR="0" wp14:anchorId="7FF1B16F" wp14:editId="7630DD8A">
                  <wp:extent cx="1433604" cy="1978610"/>
                  <wp:effectExtent l="0" t="0" r="0" b="3175"/>
                  <wp:docPr id="124" name="Picture 1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 name="Picture 124"/>
                          <pic:cNvPicPr/>
                        </pic:nvPicPr>
                        <pic:blipFill>
                          <a:blip r:embed="rId452" cstate="print">
                            <a:extLst>
                              <a:ext uri="{28A0092B-C50C-407E-A947-70E740481C1C}">
                                <a14:useLocalDpi xmlns:a14="http://schemas.microsoft.com/office/drawing/2010/main" val="0"/>
                              </a:ext>
                            </a:extLst>
                          </a:blip>
                          <a:stretch>
                            <a:fillRect/>
                          </a:stretch>
                        </pic:blipFill>
                        <pic:spPr>
                          <a:xfrm>
                            <a:off x="0" y="0"/>
                            <a:ext cx="1433604" cy="1978610"/>
                          </a:xfrm>
                          <a:prstGeom prst="rect">
                            <a:avLst/>
                          </a:prstGeom>
                        </pic:spPr>
                      </pic:pic>
                    </a:graphicData>
                  </a:graphic>
                </wp:inline>
              </w:drawing>
            </w:r>
          </w:p>
          <w:p w14:paraId="53D117B3" w14:textId="77777777" w:rsidR="0023524D" w:rsidRPr="001E3493" w:rsidRDefault="0023524D" w:rsidP="00423400">
            <w:pPr>
              <w:spacing w:line="240" w:lineRule="auto"/>
              <w:rPr>
                <w:noProof/>
              </w:rPr>
            </w:pPr>
            <w:r w:rsidRPr="001E3493">
              <w:rPr>
                <w:noProof/>
              </w:rPr>
              <w:t xml:space="preserve">Week 4 </w:t>
            </w:r>
          </w:p>
        </w:tc>
        <w:tc>
          <w:tcPr>
            <w:tcW w:w="2402" w:type="dxa"/>
            <w:gridSpan w:val="2"/>
          </w:tcPr>
          <w:p w14:paraId="178718F4" w14:textId="77777777" w:rsidR="0023524D" w:rsidRPr="001E3493" w:rsidRDefault="0023524D" w:rsidP="00423400">
            <w:pPr>
              <w:spacing w:line="240" w:lineRule="auto"/>
              <w:rPr>
                <w:noProof/>
              </w:rPr>
            </w:pPr>
            <w:r w:rsidRPr="001E3493">
              <w:rPr>
                <w:b/>
                <w:bCs/>
                <w:noProof/>
              </w:rPr>
              <w:t>Not generated – Animal removed</w:t>
            </w:r>
          </w:p>
          <w:p w14:paraId="34D503D6" w14:textId="77777777" w:rsidR="0023524D" w:rsidRPr="001E3493" w:rsidRDefault="0023524D" w:rsidP="00423400">
            <w:pPr>
              <w:spacing w:line="240" w:lineRule="auto"/>
              <w:rPr>
                <w:noProof/>
              </w:rPr>
            </w:pPr>
            <w:r w:rsidRPr="001E3493">
              <w:rPr>
                <w:noProof/>
              </w:rPr>
              <w:t>Week 6</w:t>
            </w:r>
          </w:p>
        </w:tc>
      </w:tr>
      <w:tr w:rsidR="0023524D" w:rsidRPr="001E3493" w14:paraId="7984BC68" w14:textId="77777777" w:rsidTr="00FD4E9E">
        <w:trPr>
          <w:trHeight w:val="2600"/>
        </w:trPr>
        <w:tc>
          <w:tcPr>
            <w:tcW w:w="953" w:type="dxa"/>
            <w:vMerge/>
            <w:vAlign w:val="bottom"/>
          </w:tcPr>
          <w:p w14:paraId="1DE7412B" w14:textId="77777777" w:rsidR="0023524D" w:rsidRPr="001E3493" w:rsidRDefault="0023524D" w:rsidP="00423400">
            <w:pPr>
              <w:spacing w:line="240" w:lineRule="auto"/>
            </w:pPr>
          </w:p>
        </w:tc>
        <w:tc>
          <w:tcPr>
            <w:tcW w:w="2551" w:type="dxa"/>
            <w:gridSpan w:val="2"/>
          </w:tcPr>
          <w:p w14:paraId="4BBBDD12" w14:textId="77777777" w:rsidR="0023524D" w:rsidRPr="001E3493" w:rsidRDefault="0023524D" w:rsidP="00423400">
            <w:pPr>
              <w:spacing w:line="240" w:lineRule="auto"/>
              <w:rPr>
                <w:noProof/>
              </w:rPr>
            </w:pPr>
            <w:r w:rsidRPr="001E3493">
              <w:rPr>
                <w:b/>
                <w:bCs/>
                <w:noProof/>
              </w:rPr>
              <w:t>Not generated – Animal removed</w:t>
            </w:r>
          </w:p>
          <w:p w14:paraId="011CDC33" w14:textId="77777777" w:rsidR="0023524D" w:rsidRPr="001E3493" w:rsidRDefault="0023524D" w:rsidP="00423400">
            <w:pPr>
              <w:spacing w:line="240" w:lineRule="auto"/>
              <w:rPr>
                <w:noProof/>
              </w:rPr>
            </w:pPr>
            <w:r w:rsidRPr="001E3493">
              <w:rPr>
                <w:noProof/>
              </w:rPr>
              <w:t>Week 8</w:t>
            </w:r>
          </w:p>
        </w:tc>
        <w:tc>
          <w:tcPr>
            <w:tcW w:w="2493" w:type="dxa"/>
            <w:gridSpan w:val="2"/>
          </w:tcPr>
          <w:p w14:paraId="4B385024" w14:textId="77777777" w:rsidR="0023524D" w:rsidRPr="001E3493" w:rsidRDefault="0023524D" w:rsidP="00423400">
            <w:pPr>
              <w:spacing w:line="240" w:lineRule="auto"/>
              <w:rPr>
                <w:noProof/>
              </w:rPr>
            </w:pPr>
            <w:r w:rsidRPr="001E3493">
              <w:rPr>
                <w:b/>
                <w:bCs/>
                <w:noProof/>
              </w:rPr>
              <w:t>Not generated – Animal removed</w:t>
            </w:r>
            <w:r w:rsidRPr="001E3493">
              <w:rPr>
                <w:noProof/>
              </w:rPr>
              <w:br/>
              <w:t>Week 10</w:t>
            </w:r>
          </w:p>
        </w:tc>
        <w:tc>
          <w:tcPr>
            <w:tcW w:w="2402" w:type="dxa"/>
            <w:gridSpan w:val="2"/>
          </w:tcPr>
          <w:p w14:paraId="4A675716" w14:textId="77777777" w:rsidR="0023524D" w:rsidRPr="001E3493" w:rsidRDefault="0023524D" w:rsidP="00423400">
            <w:pPr>
              <w:spacing w:line="240" w:lineRule="auto"/>
              <w:rPr>
                <w:noProof/>
              </w:rPr>
            </w:pPr>
            <w:r w:rsidRPr="001E3493">
              <w:rPr>
                <w:b/>
                <w:bCs/>
                <w:noProof/>
              </w:rPr>
              <w:t>Not generated – Animal removed</w:t>
            </w:r>
            <w:r w:rsidRPr="001E3493">
              <w:rPr>
                <w:noProof/>
              </w:rPr>
              <w:br/>
              <w:t>Week 12</w:t>
            </w:r>
          </w:p>
        </w:tc>
      </w:tr>
    </w:tbl>
    <w:p w14:paraId="45A5D8F9" w14:textId="2FC11694" w:rsidR="00640107" w:rsidRPr="00B46408" w:rsidRDefault="00B46408" w:rsidP="00B46408">
      <w:pPr>
        <w:pStyle w:val="Caption"/>
      </w:pPr>
      <w:r w:rsidRPr="00B46408">
        <w:lastRenderedPageBreak/>
        <w:t>Table 37 Continued</w:t>
      </w:r>
    </w:p>
    <w:tbl>
      <w:tblPr>
        <w:tblStyle w:val="TableGrid"/>
        <w:tblpPr w:leftFromText="180" w:rightFromText="180" w:vertAnchor="text" w:tblpXSpec="center" w:tblpY="1"/>
        <w:tblOverlap w:val="never"/>
        <w:tblW w:w="8592" w:type="dxa"/>
        <w:tblLayout w:type="fixed"/>
        <w:tblLook w:val="04A0" w:firstRow="1" w:lastRow="0" w:firstColumn="1" w:lastColumn="0" w:noHBand="0" w:noVBand="1"/>
      </w:tblPr>
      <w:tblGrid>
        <w:gridCol w:w="975"/>
        <w:gridCol w:w="1948"/>
        <w:gridCol w:w="662"/>
        <w:gridCol w:w="1227"/>
        <w:gridCol w:w="1324"/>
        <w:gridCol w:w="471"/>
        <w:gridCol w:w="1985"/>
      </w:tblGrid>
      <w:tr w:rsidR="0023524D" w:rsidRPr="001E3493" w14:paraId="154C3F73" w14:textId="77777777" w:rsidTr="004C236F">
        <w:trPr>
          <w:trHeight w:val="3542"/>
        </w:trPr>
        <w:tc>
          <w:tcPr>
            <w:tcW w:w="975" w:type="dxa"/>
            <w:vMerge w:val="restart"/>
            <w:textDirection w:val="btLr"/>
            <w:vAlign w:val="bottom"/>
          </w:tcPr>
          <w:p w14:paraId="397DCB5D" w14:textId="77777777" w:rsidR="0023524D" w:rsidRPr="001E3493" w:rsidRDefault="0023524D" w:rsidP="00423400">
            <w:pPr>
              <w:spacing w:line="240" w:lineRule="auto"/>
              <w:ind w:left="113" w:right="113"/>
              <w:jc w:val="center"/>
              <w:rPr>
                <w:b/>
                <w:bCs/>
              </w:rPr>
            </w:pPr>
            <w:r w:rsidRPr="001E3493">
              <w:rPr>
                <w:b/>
                <w:bCs/>
              </w:rPr>
              <w:t>G24023</w:t>
            </w:r>
          </w:p>
        </w:tc>
        <w:tc>
          <w:tcPr>
            <w:tcW w:w="1948" w:type="dxa"/>
          </w:tcPr>
          <w:p w14:paraId="29EF7345" w14:textId="6F970FF9" w:rsidR="0023524D" w:rsidRPr="001E3493" w:rsidRDefault="0023524D" w:rsidP="00E923FC">
            <w:pPr>
              <w:spacing w:line="240" w:lineRule="auto"/>
              <w:rPr>
                <w:noProof/>
              </w:rPr>
            </w:pPr>
            <w:r w:rsidRPr="001E3493">
              <w:rPr>
                <w:noProof/>
              </w:rPr>
              <w:drawing>
                <wp:inline distT="0" distB="0" distL="0" distR="0" wp14:anchorId="4BAFFED4" wp14:editId="39CFE30F">
                  <wp:extent cx="1075140" cy="1476375"/>
                  <wp:effectExtent l="0" t="0" r="0" b="0"/>
                  <wp:docPr id="129" name="Picture 1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 name="Picture 129"/>
                          <pic:cNvPicPr/>
                        </pic:nvPicPr>
                        <pic:blipFill rotWithShape="1">
                          <a:blip r:embed="rId453" cstate="print">
                            <a:extLst>
                              <a:ext uri="{28A0092B-C50C-407E-A947-70E740481C1C}">
                                <a14:useLocalDpi xmlns:a14="http://schemas.microsoft.com/office/drawing/2010/main" val="0"/>
                              </a:ext>
                            </a:extLst>
                          </a:blip>
                          <a:srcRect t="-381" b="887"/>
                          <a:stretch/>
                        </pic:blipFill>
                        <pic:spPr bwMode="auto">
                          <a:xfrm>
                            <a:off x="0" y="0"/>
                            <a:ext cx="1076916" cy="1478814"/>
                          </a:xfrm>
                          <a:prstGeom prst="rect">
                            <a:avLst/>
                          </a:prstGeom>
                          <a:ln>
                            <a:noFill/>
                          </a:ln>
                          <a:extLst>
                            <a:ext uri="{53640926-AAD7-44D8-BBD7-CCE9431645EC}">
                              <a14:shadowObscured xmlns:a14="http://schemas.microsoft.com/office/drawing/2010/main"/>
                            </a:ext>
                          </a:extLst>
                        </pic:spPr>
                      </pic:pic>
                    </a:graphicData>
                  </a:graphic>
                </wp:inline>
              </w:drawing>
            </w:r>
            <w:r w:rsidRPr="001E3493">
              <w:rPr>
                <w:noProof/>
              </w:rPr>
              <w:t>Week 1.1</w:t>
            </w:r>
          </w:p>
        </w:tc>
        <w:tc>
          <w:tcPr>
            <w:tcW w:w="1889" w:type="dxa"/>
            <w:gridSpan w:val="2"/>
          </w:tcPr>
          <w:p w14:paraId="6225F8A7" w14:textId="77777777" w:rsidR="0023524D" w:rsidRPr="001E3493" w:rsidRDefault="0023524D" w:rsidP="00E923FC">
            <w:pPr>
              <w:spacing w:line="240" w:lineRule="auto"/>
              <w:rPr>
                <w:noProof/>
              </w:rPr>
            </w:pPr>
            <w:r w:rsidRPr="001E3493">
              <w:rPr>
                <w:noProof/>
              </w:rPr>
              <w:drawing>
                <wp:inline distT="0" distB="0" distL="0" distR="0" wp14:anchorId="77467A55" wp14:editId="65CFFE72">
                  <wp:extent cx="1058745" cy="1461244"/>
                  <wp:effectExtent l="0" t="0" r="8255" b="5715"/>
                  <wp:docPr id="130" name="Picture 1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 name="Picture 130"/>
                          <pic:cNvPicPr/>
                        </pic:nvPicPr>
                        <pic:blipFill>
                          <a:blip r:embed="rId454" cstate="print">
                            <a:extLst>
                              <a:ext uri="{28A0092B-C50C-407E-A947-70E740481C1C}">
                                <a14:useLocalDpi xmlns:a14="http://schemas.microsoft.com/office/drawing/2010/main" val="0"/>
                              </a:ext>
                            </a:extLst>
                          </a:blip>
                          <a:stretch>
                            <a:fillRect/>
                          </a:stretch>
                        </pic:blipFill>
                        <pic:spPr>
                          <a:xfrm>
                            <a:off x="0" y="0"/>
                            <a:ext cx="1058745" cy="1461244"/>
                          </a:xfrm>
                          <a:prstGeom prst="rect">
                            <a:avLst/>
                          </a:prstGeom>
                        </pic:spPr>
                      </pic:pic>
                    </a:graphicData>
                  </a:graphic>
                </wp:inline>
              </w:drawing>
            </w:r>
          </w:p>
          <w:p w14:paraId="65C10FA8" w14:textId="77777777" w:rsidR="0023524D" w:rsidRPr="001E3493" w:rsidRDefault="0023524D" w:rsidP="00E923FC">
            <w:pPr>
              <w:spacing w:line="240" w:lineRule="auto"/>
              <w:rPr>
                <w:noProof/>
              </w:rPr>
            </w:pPr>
            <w:r w:rsidRPr="001E3493">
              <w:rPr>
                <w:noProof/>
              </w:rPr>
              <w:t>Week 1.2</w:t>
            </w:r>
          </w:p>
        </w:tc>
        <w:tc>
          <w:tcPr>
            <w:tcW w:w="1795" w:type="dxa"/>
            <w:gridSpan w:val="2"/>
          </w:tcPr>
          <w:p w14:paraId="3A829CF0" w14:textId="77777777" w:rsidR="0023524D" w:rsidRPr="001E3493" w:rsidRDefault="0023524D" w:rsidP="00423400">
            <w:pPr>
              <w:spacing w:line="240" w:lineRule="auto"/>
              <w:rPr>
                <w:noProof/>
              </w:rPr>
            </w:pPr>
            <w:r w:rsidRPr="001E3493">
              <w:rPr>
                <w:noProof/>
              </w:rPr>
              <w:drawing>
                <wp:inline distT="0" distB="0" distL="0" distR="0" wp14:anchorId="77614715" wp14:editId="1D24C937">
                  <wp:extent cx="1460673" cy="1090997"/>
                  <wp:effectExtent l="0" t="5715" r="635" b="635"/>
                  <wp:docPr id="131" name="Picture 1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 name="Picture 131"/>
                          <pic:cNvPicPr/>
                        </pic:nvPicPr>
                        <pic:blipFill>
                          <a:blip r:embed="rId455" cstate="print">
                            <a:extLst>
                              <a:ext uri="{28A0092B-C50C-407E-A947-70E740481C1C}">
                                <a14:useLocalDpi xmlns:a14="http://schemas.microsoft.com/office/drawing/2010/main" val="0"/>
                              </a:ext>
                            </a:extLst>
                          </a:blip>
                          <a:stretch>
                            <a:fillRect/>
                          </a:stretch>
                        </pic:blipFill>
                        <pic:spPr>
                          <a:xfrm rot="5400000">
                            <a:off x="0" y="0"/>
                            <a:ext cx="1465804" cy="1094829"/>
                          </a:xfrm>
                          <a:prstGeom prst="rect">
                            <a:avLst/>
                          </a:prstGeom>
                        </pic:spPr>
                      </pic:pic>
                    </a:graphicData>
                  </a:graphic>
                </wp:inline>
              </w:drawing>
            </w:r>
          </w:p>
          <w:p w14:paraId="3FCB7529" w14:textId="77777777" w:rsidR="0023524D" w:rsidRPr="001E3493" w:rsidRDefault="0023524D" w:rsidP="00423400">
            <w:pPr>
              <w:spacing w:line="240" w:lineRule="auto"/>
              <w:rPr>
                <w:noProof/>
              </w:rPr>
            </w:pPr>
            <w:r w:rsidRPr="001E3493">
              <w:rPr>
                <w:noProof/>
              </w:rPr>
              <w:t>Week 2.1</w:t>
            </w:r>
          </w:p>
        </w:tc>
        <w:tc>
          <w:tcPr>
            <w:tcW w:w="1985" w:type="dxa"/>
          </w:tcPr>
          <w:p w14:paraId="7B5A74CA" w14:textId="77777777" w:rsidR="0023524D" w:rsidRPr="001E3493" w:rsidRDefault="0023524D" w:rsidP="00423400">
            <w:pPr>
              <w:spacing w:line="240" w:lineRule="auto"/>
              <w:rPr>
                <w:noProof/>
              </w:rPr>
            </w:pPr>
            <w:r w:rsidRPr="001E3493">
              <w:rPr>
                <w:noProof/>
              </w:rPr>
              <w:drawing>
                <wp:inline distT="0" distB="0" distL="0" distR="0" wp14:anchorId="5B6DCBE3" wp14:editId="1E339E21">
                  <wp:extent cx="1062990" cy="1466850"/>
                  <wp:effectExtent l="0" t="0" r="3810" b="0"/>
                  <wp:docPr id="132" name="Picture 1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pic:cNvPicPr/>
                        </pic:nvPicPr>
                        <pic:blipFill>
                          <a:blip r:embed="rId424" cstate="print">
                            <a:extLst>
                              <a:ext uri="{28A0092B-C50C-407E-A947-70E740481C1C}">
                                <a14:useLocalDpi xmlns:a14="http://schemas.microsoft.com/office/drawing/2010/main" val="0"/>
                              </a:ext>
                            </a:extLst>
                          </a:blip>
                          <a:stretch>
                            <a:fillRect/>
                          </a:stretch>
                        </pic:blipFill>
                        <pic:spPr>
                          <a:xfrm>
                            <a:off x="0" y="0"/>
                            <a:ext cx="1062990" cy="1466850"/>
                          </a:xfrm>
                          <a:prstGeom prst="rect">
                            <a:avLst/>
                          </a:prstGeom>
                        </pic:spPr>
                      </pic:pic>
                    </a:graphicData>
                  </a:graphic>
                </wp:inline>
              </w:drawing>
            </w:r>
          </w:p>
          <w:p w14:paraId="583F73D9" w14:textId="77777777" w:rsidR="0023524D" w:rsidRPr="001E3493" w:rsidRDefault="0023524D" w:rsidP="00423400">
            <w:pPr>
              <w:spacing w:line="240" w:lineRule="auto"/>
              <w:rPr>
                <w:noProof/>
              </w:rPr>
            </w:pPr>
            <w:r w:rsidRPr="001E3493">
              <w:rPr>
                <w:noProof/>
              </w:rPr>
              <w:t>Week 2.2</w:t>
            </w:r>
          </w:p>
        </w:tc>
      </w:tr>
      <w:tr w:rsidR="0023524D" w:rsidRPr="001E3493" w14:paraId="3C58600D" w14:textId="77777777" w:rsidTr="005627A4">
        <w:trPr>
          <w:trHeight w:val="3646"/>
        </w:trPr>
        <w:tc>
          <w:tcPr>
            <w:tcW w:w="975" w:type="dxa"/>
            <w:vMerge/>
            <w:textDirection w:val="btLr"/>
            <w:vAlign w:val="bottom"/>
          </w:tcPr>
          <w:p w14:paraId="292ADCAB" w14:textId="77777777" w:rsidR="0023524D" w:rsidRPr="001E3493" w:rsidRDefault="0023524D" w:rsidP="00423400">
            <w:pPr>
              <w:spacing w:line="240" w:lineRule="auto"/>
              <w:ind w:left="113" w:right="113"/>
            </w:pPr>
          </w:p>
        </w:tc>
        <w:tc>
          <w:tcPr>
            <w:tcW w:w="2610" w:type="dxa"/>
            <w:gridSpan w:val="2"/>
          </w:tcPr>
          <w:p w14:paraId="6C60674E" w14:textId="77777777" w:rsidR="0023524D" w:rsidRPr="001E3493" w:rsidRDefault="0023524D" w:rsidP="005627A4">
            <w:pPr>
              <w:spacing w:line="240" w:lineRule="auto"/>
              <w:rPr>
                <w:noProof/>
              </w:rPr>
            </w:pPr>
            <w:r w:rsidRPr="001E3493">
              <w:rPr>
                <w:noProof/>
              </w:rPr>
              <w:drawing>
                <wp:inline distT="0" distB="0" distL="0" distR="0" wp14:anchorId="3D462996" wp14:editId="47B631EA">
                  <wp:extent cx="1929875" cy="1441450"/>
                  <wp:effectExtent l="0" t="3492" r="0" b="0"/>
                  <wp:docPr id="133" name="Picture 1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 name="Picture 133"/>
                          <pic:cNvPicPr/>
                        </pic:nvPicPr>
                        <pic:blipFill>
                          <a:blip r:embed="rId456" cstate="print">
                            <a:extLst>
                              <a:ext uri="{28A0092B-C50C-407E-A947-70E740481C1C}">
                                <a14:useLocalDpi xmlns:a14="http://schemas.microsoft.com/office/drawing/2010/main" val="0"/>
                              </a:ext>
                            </a:extLst>
                          </a:blip>
                          <a:stretch>
                            <a:fillRect/>
                          </a:stretch>
                        </pic:blipFill>
                        <pic:spPr>
                          <a:xfrm rot="5400000">
                            <a:off x="0" y="0"/>
                            <a:ext cx="1929875" cy="1441450"/>
                          </a:xfrm>
                          <a:prstGeom prst="rect">
                            <a:avLst/>
                          </a:prstGeom>
                        </pic:spPr>
                      </pic:pic>
                    </a:graphicData>
                  </a:graphic>
                </wp:inline>
              </w:drawing>
            </w:r>
          </w:p>
          <w:p w14:paraId="49681DB6" w14:textId="77777777" w:rsidR="0023524D" w:rsidRPr="001E3493" w:rsidRDefault="0023524D" w:rsidP="005627A4">
            <w:pPr>
              <w:spacing w:line="240" w:lineRule="auto"/>
              <w:rPr>
                <w:noProof/>
              </w:rPr>
            </w:pPr>
            <w:r w:rsidRPr="001E3493">
              <w:rPr>
                <w:noProof/>
              </w:rPr>
              <w:t>Week 3</w:t>
            </w:r>
          </w:p>
        </w:tc>
        <w:tc>
          <w:tcPr>
            <w:tcW w:w="2551" w:type="dxa"/>
            <w:gridSpan w:val="2"/>
          </w:tcPr>
          <w:p w14:paraId="3A48AB0E" w14:textId="77777777" w:rsidR="0023524D" w:rsidRPr="001E3493" w:rsidRDefault="0023524D" w:rsidP="00423400">
            <w:pPr>
              <w:spacing w:line="240" w:lineRule="auto"/>
              <w:rPr>
                <w:noProof/>
              </w:rPr>
            </w:pPr>
            <w:r w:rsidRPr="001E3493">
              <w:rPr>
                <w:noProof/>
              </w:rPr>
              <w:drawing>
                <wp:inline distT="0" distB="0" distL="0" distR="0" wp14:anchorId="33A5B05B" wp14:editId="766B5E6F">
                  <wp:extent cx="1433604" cy="1978610"/>
                  <wp:effectExtent l="0" t="0" r="0" b="3175"/>
                  <wp:docPr id="134" name="Picture 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 name="Picture 134"/>
                          <pic:cNvPicPr/>
                        </pic:nvPicPr>
                        <pic:blipFill>
                          <a:blip r:embed="rId457" cstate="print">
                            <a:extLst>
                              <a:ext uri="{28A0092B-C50C-407E-A947-70E740481C1C}">
                                <a14:useLocalDpi xmlns:a14="http://schemas.microsoft.com/office/drawing/2010/main" val="0"/>
                              </a:ext>
                            </a:extLst>
                          </a:blip>
                          <a:stretch>
                            <a:fillRect/>
                          </a:stretch>
                        </pic:blipFill>
                        <pic:spPr>
                          <a:xfrm>
                            <a:off x="0" y="0"/>
                            <a:ext cx="1433604" cy="1978610"/>
                          </a:xfrm>
                          <a:prstGeom prst="rect">
                            <a:avLst/>
                          </a:prstGeom>
                        </pic:spPr>
                      </pic:pic>
                    </a:graphicData>
                  </a:graphic>
                </wp:inline>
              </w:drawing>
            </w:r>
          </w:p>
          <w:p w14:paraId="10D70D0F" w14:textId="77777777" w:rsidR="0023524D" w:rsidRPr="001E3493" w:rsidRDefault="0023524D" w:rsidP="00423400">
            <w:pPr>
              <w:spacing w:line="240" w:lineRule="auto"/>
              <w:rPr>
                <w:noProof/>
              </w:rPr>
            </w:pPr>
            <w:r w:rsidRPr="001E3493">
              <w:rPr>
                <w:noProof/>
              </w:rPr>
              <w:t xml:space="preserve">Week 4 </w:t>
            </w:r>
          </w:p>
        </w:tc>
        <w:tc>
          <w:tcPr>
            <w:tcW w:w="2456" w:type="dxa"/>
            <w:gridSpan w:val="2"/>
          </w:tcPr>
          <w:p w14:paraId="251CAB2D" w14:textId="77777777" w:rsidR="0023524D" w:rsidRPr="001E3493" w:rsidRDefault="0023524D" w:rsidP="00423400">
            <w:pPr>
              <w:spacing w:line="240" w:lineRule="auto"/>
              <w:rPr>
                <w:noProof/>
              </w:rPr>
            </w:pPr>
            <w:r w:rsidRPr="001E3493">
              <w:rPr>
                <w:b/>
                <w:bCs/>
                <w:noProof/>
              </w:rPr>
              <w:t>Not generated – Animal removed</w:t>
            </w:r>
          </w:p>
          <w:p w14:paraId="57DFB610" w14:textId="77777777" w:rsidR="0023524D" w:rsidRPr="001E3493" w:rsidRDefault="0023524D" w:rsidP="00423400">
            <w:pPr>
              <w:spacing w:line="240" w:lineRule="auto"/>
              <w:rPr>
                <w:noProof/>
              </w:rPr>
            </w:pPr>
            <w:r w:rsidRPr="001E3493">
              <w:rPr>
                <w:noProof/>
              </w:rPr>
              <w:t>Week 6</w:t>
            </w:r>
          </w:p>
        </w:tc>
      </w:tr>
      <w:tr w:rsidR="0023524D" w:rsidRPr="001E3493" w14:paraId="7AE9C270" w14:textId="77777777" w:rsidTr="005627A4">
        <w:trPr>
          <w:trHeight w:val="1864"/>
        </w:trPr>
        <w:tc>
          <w:tcPr>
            <w:tcW w:w="975" w:type="dxa"/>
            <w:vMerge/>
            <w:vAlign w:val="bottom"/>
          </w:tcPr>
          <w:p w14:paraId="25699D34" w14:textId="77777777" w:rsidR="0023524D" w:rsidRPr="001E3493" w:rsidRDefault="0023524D" w:rsidP="00423400">
            <w:pPr>
              <w:spacing w:line="240" w:lineRule="auto"/>
            </w:pPr>
          </w:p>
        </w:tc>
        <w:tc>
          <w:tcPr>
            <w:tcW w:w="2610" w:type="dxa"/>
            <w:gridSpan w:val="2"/>
          </w:tcPr>
          <w:p w14:paraId="5FC09C7F" w14:textId="77777777" w:rsidR="0023524D" w:rsidRPr="001E3493" w:rsidRDefault="0023524D" w:rsidP="00423400">
            <w:pPr>
              <w:spacing w:line="240" w:lineRule="auto"/>
              <w:rPr>
                <w:noProof/>
              </w:rPr>
            </w:pPr>
            <w:r w:rsidRPr="001E3493">
              <w:rPr>
                <w:b/>
                <w:bCs/>
                <w:noProof/>
              </w:rPr>
              <w:t>Not generated – Animal removed</w:t>
            </w:r>
          </w:p>
          <w:p w14:paraId="7B408E59" w14:textId="77777777" w:rsidR="0023524D" w:rsidRPr="001E3493" w:rsidRDefault="0023524D" w:rsidP="00423400">
            <w:pPr>
              <w:spacing w:line="240" w:lineRule="auto"/>
              <w:rPr>
                <w:noProof/>
              </w:rPr>
            </w:pPr>
            <w:r w:rsidRPr="001E3493">
              <w:rPr>
                <w:noProof/>
              </w:rPr>
              <w:t>Week 8</w:t>
            </w:r>
          </w:p>
        </w:tc>
        <w:tc>
          <w:tcPr>
            <w:tcW w:w="2551" w:type="dxa"/>
            <w:gridSpan w:val="2"/>
          </w:tcPr>
          <w:p w14:paraId="76A1E0D8" w14:textId="77777777" w:rsidR="0023524D" w:rsidRPr="001E3493" w:rsidRDefault="0023524D" w:rsidP="00423400">
            <w:pPr>
              <w:spacing w:line="240" w:lineRule="auto"/>
              <w:rPr>
                <w:noProof/>
              </w:rPr>
            </w:pPr>
            <w:r w:rsidRPr="001E3493">
              <w:rPr>
                <w:b/>
                <w:bCs/>
                <w:noProof/>
              </w:rPr>
              <w:t>Not generated – Animal removed</w:t>
            </w:r>
            <w:r w:rsidRPr="001E3493">
              <w:rPr>
                <w:noProof/>
              </w:rPr>
              <w:br/>
              <w:t>Week 10</w:t>
            </w:r>
          </w:p>
        </w:tc>
        <w:tc>
          <w:tcPr>
            <w:tcW w:w="2456" w:type="dxa"/>
            <w:gridSpan w:val="2"/>
          </w:tcPr>
          <w:p w14:paraId="3B3BA9B1" w14:textId="77777777" w:rsidR="0023524D" w:rsidRPr="001E3493" w:rsidRDefault="0023524D" w:rsidP="00423400">
            <w:pPr>
              <w:spacing w:line="240" w:lineRule="auto"/>
              <w:rPr>
                <w:noProof/>
              </w:rPr>
            </w:pPr>
            <w:r w:rsidRPr="001E3493">
              <w:rPr>
                <w:b/>
                <w:bCs/>
                <w:noProof/>
              </w:rPr>
              <w:t>Not generated – Animal removed</w:t>
            </w:r>
            <w:r w:rsidRPr="001E3493">
              <w:rPr>
                <w:noProof/>
              </w:rPr>
              <w:br/>
              <w:t>Week 12</w:t>
            </w:r>
          </w:p>
        </w:tc>
      </w:tr>
    </w:tbl>
    <w:p w14:paraId="41D04790" w14:textId="77777777" w:rsidR="004C236F" w:rsidRDefault="004C236F" w:rsidP="00B46408">
      <w:pPr>
        <w:pStyle w:val="Caption"/>
      </w:pPr>
    </w:p>
    <w:p w14:paraId="39734242" w14:textId="77777777" w:rsidR="004C236F" w:rsidRPr="004C236F" w:rsidRDefault="004C236F" w:rsidP="004C236F"/>
    <w:p w14:paraId="74D54C67" w14:textId="796A6CD1" w:rsidR="0023524D" w:rsidRPr="00FD4E9E" w:rsidRDefault="005627A4" w:rsidP="00B46408">
      <w:pPr>
        <w:pStyle w:val="Caption"/>
      </w:pPr>
      <w:r w:rsidRPr="006A688D">
        <w:lastRenderedPageBreak/>
        <w:t>Table 3</w:t>
      </w:r>
      <w:r w:rsidR="00D02751">
        <w:t>7</w:t>
      </w:r>
      <w:r w:rsidRPr="006A688D">
        <w:t xml:space="preserve"> continued</w:t>
      </w:r>
    </w:p>
    <w:tbl>
      <w:tblPr>
        <w:tblStyle w:val="TableGrid"/>
        <w:tblpPr w:leftFromText="180" w:rightFromText="180" w:vertAnchor="text" w:tblpXSpec="center" w:tblpY="1"/>
        <w:tblOverlap w:val="never"/>
        <w:tblW w:w="8419" w:type="dxa"/>
        <w:tblLayout w:type="fixed"/>
        <w:tblLook w:val="04A0" w:firstRow="1" w:lastRow="0" w:firstColumn="1" w:lastColumn="0" w:noHBand="0" w:noVBand="1"/>
      </w:tblPr>
      <w:tblGrid>
        <w:gridCol w:w="955"/>
        <w:gridCol w:w="1909"/>
        <w:gridCol w:w="648"/>
        <w:gridCol w:w="1204"/>
        <w:gridCol w:w="1296"/>
        <w:gridCol w:w="463"/>
        <w:gridCol w:w="1944"/>
      </w:tblGrid>
      <w:tr w:rsidR="0023524D" w:rsidRPr="001E3493" w14:paraId="5CE090A9" w14:textId="77777777" w:rsidTr="00FD4E9E">
        <w:trPr>
          <w:trHeight w:val="3952"/>
        </w:trPr>
        <w:tc>
          <w:tcPr>
            <w:tcW w:w="955" w:type="dxa"/>
            <w:vMerge w:val="restart"/>
            <w:textDirection w:val="btLr"/>
            <w:vAlign w:val="bottom"/>
          </w:tcPr>
          <w:p w14:paraId="35E1063A" w14:textId="77777777" w:rsidR="0023524D" w:rsidRPr="001E3493" w:rsidRDefault="0023524D" w:rsidP="00423400">
            <w:pPr>
              <w:spacing w:line="240" w:lineRule="auto"/>
              <w:ind w:left="113" w:right="113"/>
              <w:jc w:val="center"/>
              <w:rPr>
                <w:b/>
                <w:bCs/>
              </w:rPr>
            </w:pPr>
            <w:r w:rsidRPr="001E3493">
              <w:rPr>
                <w:b/>
                <w:bCs/>
              </w:rPr>
              <w:t>G24024</w:t>
            </w:r>
          </w:p>
        </w:tc>
        <w:tc>
          <w:tcPr>
            <w:tcW w:w="1909" w:type="dxa"/>
          </w:tcPr>
          <w:p w14:paraId="14B8ADD3" w14:textId="77777777" w:rsidR="0023524D" w:rsidRPr="001E3493" w:rsidRDefault="0023524D" w:rsidP="00423400">
            <w:pPr>
              <w:spacing w:line="240" w:lineRule="auto"/>
              <w:rPr>
                <w:noProof/>
              </w:rPr>
            </w:pPr>
            <w:r w:rsidRPr="001E3493">
              <w:rPr>
                <w:noProof/>
              </w:rPr>
              <w:drawing>
                <wp:inline distT="0" distB="0" distL="0" distR="0" wp14:anchorId="1012BE31" wp14:editId="3A1706A3">
                  <wp:extent cx="1114425" cy="1538092"/>
                  <wp:effectExtent l="0" t="0" r="0" b="5080"/>
                  <wp:docPr id="140" name="Picture 1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 name="Picture 140"/>
                          <pic:cNvPicPr/>
                        </pic:nvPicPr>
                        <pic:blipFill>
                          <a:blip r:embed="rId458" cstate="print">
                            <a:extLst>
                              <a:ext uri="{28A0092B-C50C-407E-A947-70E740481C1C}">
                                <a14:useLocalDpi xmlns:a14="http://schemas.microsoft.com/office/drawing/2010/main" val="0"/>
                              </a:ext>
                            </a:extLst>
                          </a:blip>
                          <a:stretch>
                            <a:fillRect/>
                          </a:stretch>
                        </pic:blipFill>
                        <pic:spPr>
                          <a:xfrm>
                            <a:off x="0" y="0"/>
                            <a:ext cx="1117820" cy="1542777"/>
                          </a:xfrm>
                          <a:prstGeom prst="rect">
                            <a:avLst/>
                          </a:prstGeom>
                        </pic:spPr>
                      </pic:pic>
                    </a:graphicData>
                  </a:graphic>
                </wp:inline>
              </w:drawing>
            </w:r>
            <w:r w:rsidRPr="001E3493">
              <w:rPr>
                <w:noProof/>
              </w:rPr>
              <w:t>Week 1.1</w:t>
            </w:r>
          </w:p>
        </w:tc>
        <w:tc>
          <w:tcPr>
            <w:tcW w:w="1852" w:type="dxa"/>
            <w:gridSpan w:val="2"/>
          </w:tcPr>
          <w:p w14:paraId="0BF12776" w14:textId="77777777" w:rsidR="0023524D" w:rsidRPr="001E3493" w:rsidRDefault="0023524D" w:rsidP="00423400">
            <w:pPr>
              <w:spacing w:line="240" w:lineRule="auto"/>
              <w:rPr>
                <w:noProof/>
              </w:rPr>
            </w:pPr>
            <w:r w:rsidRPr="001E3493">
              <w:rPr>
                <w:noProof/>
              </w:rPr>
              <w:drawing>
                <wp:inline distT="0" distB="0" distL="0" distR="0" wp14:anchorId="206674D5" wp14:editId="159CCC26">
                  <wp:extent cx="1104900" cy="1524501"/>
                  <wp:effectExtent l="0" t="0" r="0" b="0"/>
                  <wp:docPr id="139" name="Picture 1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 name="Picture 139"/>
                          <pic:cNvPicPr/>
                        </pic:nvPicPr>
                        <pic:blipFill rotWithShape="1">
                          <a:blip r:embed="rId459" cstate="print">
                            <a:extLst>
                              <a:ext uri="{28A0092B-C50C-407E-A947-70E740481C1C}">
                                <a14:useLocalDpi xmlns:a14="http://schemas.microsoft.com/office/drawing/2010/main" val="0"/>
                              </a:ext>
                            </a:extLst>
                          </a:blip>
                          <a:srcRect t="-380" b="411"/>
                          <a:stretch/>
                        </pic:blipFill>
                        <pic:spPr bwMode="auto">
                          <a:xfrm>
                            <a:off x="0" y="0"/>
                            <a:ext cx="1112246" cy="1534637"/>
                          </a:xfrm>
                          <a:prstGeom prst="rect">
                            <a:avLst/>
                          </a:prstGeom>
                          <a:ln>
                            <a:noFill/>
                          </a:ln>
                          <a:extLst>
                            <a:ext uri="{53640926-AAD7-44D8-BBD7-CCE9431645EC}">
                              <a14:shadowObscured xmlns:a14="http://schemas.microsoft.com/office/drawing/2010/main"/>
                            </a:ext>
                          </a:extLst>
                        </pic:spPr>
                      </pic:pic>
                    </a:graphicData>
                  </a:graphic>
                </wp:inline>
              </w:drawing>
            </w:r>
          </w:p>
          <w:p w14:paraId="3D8388FF" w14:textId="77777777" w:rsidR="0023524D" w:rsidRPr="001E3493" w:rsidRDefault="0023524D" w:rsidP="00423400">
            <w:pPr>
              <w:spacing w:line="240" w:lineRule="auto"/>
              <w:rPr>
                <w:noProof/>
              </w:rPr>
            </w:pPr>
            <w:r w:rsidRPr="001E3493">
              <w:rPr>
                <w:noProof/>
              </w:rPr>
              <w:t>Week 1.2</w:t>
            </w:r>
          </w:p>
        </w:tc>
        <w:tc>
          <w:tcPr>
            <w:tcW w:w="1759" w:type="dxa"/>
            <w:gridSpan w:val="2"/>
          </w:tcPr>
          <w:p w14:paraId="7A2B8223" w14:textId="77777777" w:rsidR="0023524D" w:rsidRPr="001E3493" w:rsidRDefault="0023524D" w:rsidP="00423400">
            <w:pPr>
              <w:spacing w:line="240" w:lineRule="auto"/>
              <w:rPr>
                <w:noProof/>
              </w:rPr>
            </w:pPr>
            <w:r w:rsidRPr="001E3493">
              <w:rPr>
                <w:noProof/>
              </w:rPr>
              <w:drawing>
                <wp:inline distT="0" distB="0" distL="0" distR="0" wp14:anchorId="3B508D32" wp14:editId="1C458445">
                  <wp:extent cx="1099820" cy="1517933"/>
                  <wp:effectExtent l="0" t="0" r="5080" b="6350"/>
                  <wp:docPr id="141" name="Picture 1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 name="Picture 141"/>
                          <pic:cNvPicPr/>
                        </pic:nvPicPr>
                        <pic:blipFill>
                          <a:blip r:embed="rId460" cstate="print">
                            <a:extLst>
                              <a:ext uri="{28A0092B-C50C-407E-A947-70E740481C1C}">
                                <a14:useLocalDpi xmlns:a14="http://schemas.microsoft.com/office/drawing/2010/main" val="0"/>
                              </a:ext>
                            </a:extLst>
                          </a:blip>
                          <a:stretch>
                            <a:fillRect/>
                          </a:stretch>
                        </pic:blipFill>
                        <pic:spPr>
                          <a:xfrm>
                            <a:off x="0" y="0"/>
                            <a:ext cx="1103147" cy="1522525"/>
                          </a:xfrm>
                          <a:prstGeom prst="rect">
                            <a:avLst/>
                          </a:prstGeom>
                        </pic:spPr>
                      </pic:pic>
                    </a:graphicData>
                  </a:graphic>
                </wp:inline>
              </w:drawing>
            </w:r>
          </w:p>
          <w:p w14:paraId="722C814E" w14:textId="77777777" w:rsidR="0023524D" w:rsidRPr="001E3493" w:rsidRDefault="0023524D" w:rsidP="00423400">
            <w:pPr>
              <w:spacing w:line="240" w:lineRule="auto"/>
              <w:rPr>
                <w:noProof/>
              </w:rPr>
            </w:pPr>
            <w:r w:rsidRPr="001E3493">
              <w:rPr>
                <w:noProof/>
              </w:rPr>
              <w:t>Week 2.1</w:t>
            </w:r>
          </w:p>
        </w:tc>
        <w:tc>
          <w:tcPr>
            <w:tcW w:w="1944" w:type="dxa"/>
          </w:tcPr>
          <w:p w14:paraId="306992A2" w14:textId="77777777" w:rsidR="0023524D" w:rsidRPr="001E3493" w:rsidRDefault="0023524D" w:rsidP="00423400">
            <w:pPr>
              <w:spacing w:line="240" w:lineRule="auto"/>
              <w:rPr>
                <w:noProof/>
              </w:rPr>
            </w:pPr>
            <w:r w:rsidRPr="001E3493">
              <w:rPr>
                <w:noProof/>
              </w:rPr>
              <w:drawing>
                <wp:inline distT="0" distB="0" distL="0" distR="0" wp14:anchorId="31EFFB06" wp14:editId="5E7DD23F">
                  <wp:extent cx="1109980" cy="1531956"/>
                  <wp:effectExtent l="0" t="0" r="0" b="0"/>
                  <wp:docPr id="142" name="Picture 1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 name="Picture 142"/>
                          <pic:cNvPicPr/>
                        </pic:nvPicPr>
                        <pic:blipFill>
                          <a:blip r:embed="rId461" cstate="print">
                            <a:extLst>
                              <a:ext uri="{28A0092B-C50C-407E-A947-70E740481C1C}">
                                <a14:useLocalDpi xmlns:a14="http://schemas.microsoft.com/office/drawing/2010/main" val="0"/>
                              </a:ext>
                            </a:extLst>
                          </a:blip>
                          <a:stretch>
                            <a:fillRect/>
                          </a:stretch>
                        </pic:blipFill>
                        <pic:spPr>
                          <a:xfrm>
                            <a:off x="0" y="0"/>
                            <a:ext cx="1111530" cy="1534095"/>
                          </a:xfrm>
                          <a:prstGeom prst="rect">
                            <a:avLst/>
                          </a:prstGeom>
                        </pic:spPr>
                      </pic:pic>
                    </a:graphicData>
                  </a:graphic>
                </wp:inline>
              </w:drawing>
            </w:r>
          </w:p>
          <w:p w14:paraId="5D2B3015" w14:textId="77777777" w:rsidR="0023524D" w:rsidRPr="001E3493" w:rsidRDefault="0023524D" w:rsidP="00423400">
            <w:pPr>
              <w:spacing w:line="240" w:lineRule="auto"/>
              <w:rPr>
                <w:noProof/>
              </w:rPr>
            </w:pPr>
            <w:r w:rsidRPr="001E3493">
              <w:rPr>
                <w:noProof/>
              </w:rPr>
              <w:t>Week 2.2</w:t>
            </w:r>
          </w:p>
        </w:tc>
      </w:tr>
      <w:tr w:rsidR="0023524D" w:rsidRPr="001E3493" w14:paraId="26B7C755" w14:textId="77777777" w:rsidTr="005627A4">
        <w:trPr>
          <w:trHeight w:val="3822"/>
        </w:trPr>
        <w:tc>
          <w:tcPr>
            <w:tcW w:w="955" w:type="dxa"/>
            <w:vMerge/>
            <w:vAlign w:val="bottom"/>
          </w:tcPr>
          <w:p w14:paraId="2E1A86FA" w14:textId="77777777" w:rsidR="0023524D" w:rsidRPr="001E3493" w:rsidRDefault="0023524D" w:rsidP="00423400">
            <w:pPr>
              <w:spacing w:line="240" w:lineRule="auto"/>
            </w:pPr>
          </w:p>
        </w:tc>
        <w:tc>
          <w:tcPr>
            <w:tcW w:w="2557" w:type="dxa"/>
            <w:gridSpan w:val="2"/>
          </w:tcPr>
          <w:p w14:paraId="4AB8E7A8" w14:textId="77777777" w:rsidR="0023524D" w:rsidRPr="001E3493" w:rsidRDefault="0023524D" w:rsidP="00423400">
            <w:pPr>
              <w:spacing w:line="240" w:lineRule="auto"/>
              <w:rPr>
                <w:noProof/>
              </w:rPr>
            </w:pPr>
            <w:r w:rsidRPr="001E3493">
              <w:rPr>
                <w:noProof/>
              </w:rPr>
              <w:drawing>
                <wp:inline distT="0" distB="0" distL="0" distR="0" wp14:anchorId="1BF79627" wp14:editId="044812CA">
                  <wp:extent cx="1441450" cy="1989439"/>
                  <wp:effectExtent l="0" t="0" r="6350" b="0"/>
                  <wp:docPr id="143" name="Picture 1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 name="Picture 143"/>
                          <pic:cNvPicPr/>
                        </pic:nvPicPr>
                        <pic:blipFill>
                          <a:blip r:embed="rId462" cstate="print">
                            <a:extLst>
                              <a:ext uri="{28A0092B-C50C-407E-A947-70E740481C1C}">
                                <a14:useLocalDpi xmlns:a14="http://schemas.microsoft.com/office/drawing/2010/main" val="0"/>
                              </a:ext>
                            </a:extLst>
                          </a:blip>
                          <a:stretch>
                            <a:fillRect/>
                          </a:stretch>
                        </pic:blipFill>
                        <pic:spPr>
                          <a:xfrm>
                            <a:off x="0" y="0"/>
                            <a:ext cx="1441450" cy="1989439"/>
                          </a:xfrm>
                          <a:prstGeom prst="rect">
                            <a:avLst/>
                          </a:prstGeom>
                        </pic:spPr>
                      </pic:pic>
                    </a:graphicData>
                  </a:graphic>
                </wp:inline>
              </w:drawing>
            </w:r>
          </w:p>
          <w:p w14:paraId="329BF2C5" w14:textId="77777777" w:rsidR="0023524D" w:rsidRPr="001E3493" w:rsidRDefault="0023524D" w:rsidP="00423400">
            <w:pPr>
              <w:spacing w:line="240" w:lineRule="auto"/>
              <w:rPr>
                <w:noProof/>
              </w:rPr>
            </w:pPr>
            <w:r w:rsidRPr="001E3493">
              <w:rPr>
                <w:noProof/>
              </w:rPr>
              <w:t>Week 3</w:t>
            </w:r>
          </w:p>
        </w:tc>
        <w:tc>
          <w:tcPr>
            <w:tcW w:w="2500" w:type="dxa"/>
            <w:gridSpan w:val="2"/>
          </w:tcPr>
          <w:p w14:paraId="23BD4822" w14:textId="77777777" w:rsidR="0023524D" w:rsidRPr="001E3493" w:rsidRDefault="0023524D" w:rsidP="00423400">
            <w:pPr>
              <w:spacing w:line="240" w:lineRule="auto"/>
              <w:rPr>
                <w:noProof/>
              </w:rPr>
            </w:pPr>
            <w:r w:rsidRPr="001E3493">
              <w:rPr>
                <w:noProof/>
              </w:rPr>
              <w:drawing>
                <wp:inline distT="0" distB="0" distL="0" distR="0" wp14:anchorId="5C0580D6" wp14:editId="5A2C6716">
                  <wp:extent cx="1433604" cy="1978610"/>
                  <wp:effectExtent l="0" t="0" r="0" b="3175"/>
                  <wp:docPr id="144" name="Picture 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 name="Picture 144"/>
                          <pic:cNvPicPr/>
                        </pic:nvPicPr>
                        <pic:blipFill>
                          <a:blip r:embed="rId463" cstate="print">
                            <a:extLst>
                              <a:ext uri="{28A0092B-C50C-407E-A947-70E740481C1C}">
                                <a14:useLocalDpi xmlns:a14="http://schemas.microsoft.com/office/drawing/2010/main" val="0"/>
                              </a:ext>
                            </a:extLst>
                          </a:blip>
                          <a:stretch>
                            <a:fillRect/>
                          </a:stretch>
                        </pic:blipFill>
                        <pic:spPr>
                          <a:xfrm>
                            <a:off x="0" y="0"/>
                            <a:ext cx="1433604" cy="1978610"/>
                          </a:xfrm>
                          <a:prstGeom prst="rect">
                            <a:avLst/>
                          </a:prstGeom>
                        </pic:spPr>
                      </pic:pic>
                    </a:graphicData>
                  </a:graphic>
                </wp:inline>
              </w:drawing>
            </w:r>
          </w:p>
          <w:p w14:paraId="2F850EA7" w14:textId="77777777" w:rsidR="0023524D" w:rsidRPr="001E3493" w:rsidRDefault="0023524D" w:rsidP="00423400">
            <w:pPr>
              <w:spacing w:line="240" w:lineRule="auto"/>
              <w:rPr>
                <w:noProof/>
              </w:rPr>
            </w:pPr>
            <w:r w:rsidRPr="001E3493">
              <w:rPr>
                <w:noProof/>
              </w:rPr>
              <w:t xml:space="preserve">Week 4 </w:t>
            </w:r>
          </w:p>
        </w:tc>
        <w:tc>
          <w:tcPr>
            <w:tcW w:w="2407" w:type="dxa"/>
            <w:gridSpan w:val="2"/>
          </w:tcPr>
          <w:p w14:paraId="1E8FEF64" w14:textId="77777777" w:rsidR="0023524D" w:rsidRPr="001E3493" w:rsidRDefault="0023524D" w:rsidP="00423400">
            <w:pPr>
              <w:spacing w:line="240" w:lineRule="auto"/>
              <w:rPr>
                <w:noProof/>
              </w:rPr>
            </w:pPr>
            <w:r w:rsidRPr="001E3493">
              <w:rPr>
                <w:noProof/>
              </w:rPr>
              <w:drawing>
                <wp:inline distT="0" distB="0" distL="0" distR="0" wp14:anchorId="747B8C8F" wp14:editId="42CC346C">
                  <wp:extent cx="1438275" cy="1985059"/>
                  <wp:effectExtent l="0" t="0" r="0" b="0"/>
                  <wp:docPr id="145" name="Picture 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 name="Picture 145"/>
                          <pic:cNvPicPr/>
                        </pic:nvPicPr>
                        <pic:blipFill>
                          <a:blip r:embed="rId464" cstate="print">
                            <a:extLst>
                              <a:ext uri="{28A0092B-C50C-407E-A947-70E740481C1C}">
                                <a14:useLocalDpi xmlns:a14="http://schemas.microsoft.com/office/drawing/2010/main" val="0"/>
                              </a:ext>
                            </a:extLst>
                          </a:blip>
                          <a:stretch>
                            <a:fillRect/>
                          </a:stretch>
                        </pic:blipFill>
                        <pic:spPr>
                          <a:xfrm>
                            <a:off x="0" y="0"/>
                            <a:ext cx="1443210" cy="1991870"/>
                          </a:xfrm>
                          <a:prstGeom prst="rect">
                            <a:avLst/>
                          </a:prstGeom>
                        </pic:spPr>
                      </pic:pic>
                    </a:graphicData>
                  </a:graphic>
                </wp:inline>
              </w:drawing>
            </w:r>
          </w:p>
          <w:p w14:paraId="12DF9730" w14:textId="77777777" w:rsidR="0023524D" w:rsidRPr="001E3493" w:rsidRDefault="0023524D" w:rsidP="00423400">
            <w:pPr>
              <w:spacing w:line="240" w:lineRule="auto"/>
              <w:rPr>
                <w:noProof/>
              </w:rPr>
            </w:pPr>
            <w:r w:rsidRPr="001E3493">
              <w:rPr>
                <w:noProof/>
              </w:rPr>
              <w:t>Week 6</w:t>
            </w:r>
          </w:p>
        </w:tc>
      </w:tr>
      <w:tr w:rsidR="0023524D" w:rsidRPr="001E3493" w14:paraId="4BCED012" w14:textId="77777777" w:rsidTr="00FD4E9E">
        <w:trPr>
          <w:trHeight w:val="1819"/>
        </w:trPr>
        <w:tc>
          <w:tcPr>
            <w:tcW w:w="955" w:type="dxa"/>
            <w:vMerge/>
            <w:vAlign w:val="bottom"/>
          </w:tcPr>
          <w:p w14:paraId="7366D8E0" w14:textId="77777777" w:rsidR="0023524D" w:rsidRPr="001E3493" w:rsidRDefault="0023524D" w:rsidP="00423400">
            <w:pPr>
              <w:spacing w:line="240" w:lineRule="auto"/>
            </w:pPr>
          </w:p>
        </w:tc>
        <w:tc>
          <w:tcPr>
            <w:tcW w:w="2557" w:type="dxa"/>
            <w:gridSpan w:val="2"/>
          </w:tcPr>
          <w:p w14:paraId="4B9AF0C7" w14:textId="77777777" w:rsidR="0023524D" w:rsidRPr="001E3493" w:rsidRDefault="0023524D" w:rsidP="00423400">
            <w:pPr>
              <w:spacing w:line="240" w:lineRule="auto"/>
              <w:rPr>
                <w:noProof/>
              </w:rPr>
            </w:pPr>
            <w:r w:rsidRPr="001E3493">
              <w:rPr>
                <w:b/>
                <w:bCs/>
                <w:noProof/>
              </w:rPr>
              <w:t>Not generated – Animal removed</w:t>
            </w:r>
          </w:p>
          <w:p w14:paraId="1213CF3F" w14:textId="77777777" w:rsidR="0023524D" w:rsidRPr="001E3493" w:rsidRDefault="0023524D" w:rsidP="00423400">
            <w:pPr>
              <w:spacing w:line="240" w:lineRule="auto"/>
              <w:rPr>
                <w:noProof/>
              </w:rPr>
            </w:pPr>
            <w:r w:rsidRPr="001E3493">
              <w:rPr>
                <w:noProof/>
              </w:rPr>
              <w:t>Week 8</w:t>
            </w:r>
          </w:p>
        </w:tc>
        <w:tc>
          <w:tcPr>
            <w:tcW w:w="2500" w:type="dxa"/>
            <w:gridSpan w:val="2"/>
          </w:tcPr>
          <w:p w14:paraId="1D026C45" w14:textId="77777777" w:rsidR="0023524D" w:rsidRPr="001E3493" w:rsidRDefault="0023524D" w:rsidP="00423400">
            <w:pPr>
              <w:spacing w:line="240" w:lineRule="auto"/>
              <w:rPr>
                <w:noProof/>
              </w:rPr>
            </w:pPr>
            <w:r w:rsidRPr="001E3493">
              <w:rPr>
                <w:b/>
                <w:bCs/>
                <w:noProof/>
              </w:rPr>
              <w:t>Not generated – Animal removed</w:t>
            </w:r>
          </w:p>
          <w:p w14:paraId="01005861" w14:textId="77777777" w:rsidR="0023524D" w:rsidRPr="001E3493" w:rsidRDefault="0023524D" w:rsidP="00423400">
            <w:pPr>
              <w:spacing w:line="240" w:lineRule="auto"/>
              <w:rPr>
                <w:noProof/>
              </w:rPr>
            </w:pPr>
            <w:r w:rsidRPr="001E3493">
              <w:rPr>
                <w:noProof/>
              </w:rPr>
              <w:t>Week 10</w:t>
            </w:r>
          </w:p>
        </w:tc>
        <w:tc>
          <w:tcPr>
            <w:tcW w:w="2407" w:type="dxa"/>
            <w:gridSpan w:val="2"/>
          </w:tcPr>
          <w:p w14:paraId="054B3564" w14:textId="77777777" w:rsidR="0023524D" w:rsidRPr="001E3493" w:rsidRDefault="0023524D" w:rsidP="00423400">
            <w:pPr>
              <w:spacing w:line="240" w:lineRule="auto"/>
              <w:rPr>
                <w:noProof/>
              </w:rPr>
            </w:pPr>
            <w:r w:rsidRPr="001E3493">
              <w:rPr>
                <w:b/>
                <w:bCs/>
                <w:noProof/>
              </w:rPr>
              <w:t>Not generated – Animal removed</w:t>
            </w:r>
          </w:p>
          <w:p w14:paraId="314C00FE" w14:textId="77777777" w:rsidR="0023524D" w:rsidRPr="001E3493" w:rsidRDefault="0023524D" w:rsidP="00423400">
            <w:pPr>
              <w:spacing w:line="240" w:lineRule="auto"/>
              <w:rPr>
                <w:noProof/>
              </w:rPr>
            </w:pPr>
            <w:r w:rsidRPr="001E3493">
              <w:rPr>
                <w:noProof/>
              </w:rPr>
              <w:t>Week 12</w:t>
            </w:r>
          </w:p>
        </w:tc>
      </w:tr>
    </w:tbl>
    <w:p w14:paraId="204A6073" w14:textId="77777777" w:rsidR="00640107" w:rsidRPr="001E3493" w:rsidRDefault="00640107" w:rsidP="00423400">
      <w:pPr>
        <w:spacing w:line="240" w:lineRule="auto"/>
      </w:pPr>
    </w:p>
    <w:p w14:paraId="4563068D" w14:textId="4E4EC73E" w:rsidR="0023524D" w:rsidRDefault="0023524D" w:rsidP="00423400">
      <w:pPr>
        <w:spacing w:line="240" w:lineRule="auto"/>
      </w:pPr>
    </w:p>
    <w:p w14:paraId="2192434C" w14:textId="77777777" w:rsidR="00B46408" w:rsidRDefault="00B46408" w:rsidP="00423400">
      <w:pPr>
        <w:spacing w:line="240" w:lineRule="auto"/>
      </w:pPr>
    </w:p>
    <w:p w14:paraId="28736F0E" w14:textId="77777777" w:rsidR="00B46408" w:rsidRDefault="00B46408" w:rsidP="00423400">
      <w:pPr>
        <w:spacing w:line="240" w:lineRule="auto"/>
      </w:pPr>
    </w:p>
    <w:p w14:paraId="70709130" w14:textId="77777777" w:rsidR="00B46408" w:rsidRDefault="00B46408" w:rsidP="00423400">
      <w:pPr>
        <w:spacing w:line="240" w:lineRule="auto"/>
      </w:pPr>
    </w:p>
    <w:p w14:paraId="7EBDBE89" w14:textId="77777777" w:rsidR="00B46408" w:rsidRDefault="00B46408" w:rsidP="00423400">
      <w:pPr>
        <w:spacing w:line="240" w:lineRule="auto"/>
      </w:pPr>
    </w:p>
    <w:p w14:paraId="422EB030" w14:textId="77777777" w:rsidR="004C236F" w:rsidRPr="001E3493" w:rsidRDefault="004C236F" w:rsidP="00423400">
      <w:pPr>
        <w:spacing w:line="240" w:lineRule="auto"/>
      </w:pPr>
    </w:p>
    <w:p w14:paraId="27420D28" w14:textId="16E3FB2C" w:rsidR="00640107" w:rsidRPr="004D65C7" w:rsidRDefault="00640107" w:rsidP="00B46408">
      <w:pPr>
        <w:pStyle w:val="Caption"/>
      </w:pPr>
      <w:bookmarkStart w:id="146" w:name="_Toc195707690"/>
      <w:r w:rsidRPr="004D65C7">
        <w:lastRenderedPageBreak/>
        <w:t xml:space="preserve">Table </w:t>
      </w:r>
      <w:fldSimple w:instr=" SEQ Table \* ARABIC ">
        <w:r w:rsidR="00056F45">
          <w:rPr>
            <w:noProof/>
          </w:rPr>
          <w:t>38</w:t>
        </w:r>
      </w:fldSimple>
      <w:r w:rsidRPr="004D65C7">
        <w:t>: Fluorescens imaging findings SBA</w:t>
      </w:r>
      <w:bookmarkEnd w:id="146"/>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23524D" w:rsidRPr="001E3493" w14:paraId="485E4D16" w14:textId="77777777" w:rsidTr="00F94A60">
        <w:trPr>
          <w:trHeight w:val="255"/>
        </w:trPr>
        <w:tc>
          <w:tcPr>
            <w:tcW w:w="929" w:type="dxa"/>
            <w:vAlign w:val="bottom"/>
          </w:tcPr>
          <w:p w14:paraId="02FF192E" w14:textId="77777777" w:rsidR="0023524D" w:rsidRPr="001E3493" w:rsidRDefault="0023524D" w:rsidP="00423400">
            <w:pPr>
              <w:spacing w:line="240" w:lineRule="auto"/>
              <w:jc w:val="center"/>
              <w:rPr>
                <w:b/>
                <w:bCs/>
                <w:color w:val="000000"/>
              </w:rPr>
            </w:pPr>
            <w:r w:rsidRPr="001E3493">
              <w:rPr>
                <w:b/>
                <w:bCs/>
                <w:color w:val="000000"/>
              </w:rPr>
              <w:t>(SBA)</w:t>
            </w:r>
          </w:p>
        </w:tc>
        <w:tc>
          <w:tcPr>
            <w:tcW w:w="1856" w:type="dxa"/>
          </w:tcPr>
          <w:p w14:paraId="0F75B7E8" w14:textId="77777777" w:rsidR="0023524D" w:rsidRPr="001E3493" w:rsidRDefault="0023524D" w:rsidP="00423400">
            <w:pPr>
              <w:spacing w:line="240" w:lineRule="auto"/>
            </w:pPr>
          </w:p>
        </w:tc>
        <w:tc>
          <w:tcPr>
            <w:tcW w:w="1800" w:type="dxa"/>
            <w:gridSpan w:val="2"/>
          </w:tcPr>
          <w:p w14:paraId="321CE99F" w14:textId="77777777" w:rsidR="0023524D" w:rsidRPr="001E3493" w:rsidRDefault="0023524D" w:rsidP="00423400">
            <w:pPr>
              <w:spacing w:line="240" w:lineRule="auto"/>
            </w:pPr>
          </w:p>
        </w:tc>
        <w:tc>
          <w:tcPr>
            <w:tcW w:w="1710" w:type="dxa"/>
            <w:gridSpan w:val="2"/>
          </w:tcPr>
          <w:p w14:paraId="1A3B34EF" w14:textId="77777777" w:rsidR="0023524D" w:rsidRPr="001E3493" w:rsidRDefault="0023524D" w:rsidP="00423400">
            <w:pPr>
              <w:spacing w:line="240" w:lineRule="auto"/>
            </w:pPr>
          </w:p>
        </w:tc>
        <w:tc>
          <w:tcPr>
            <w:tcW w:w="1890" w:type="dxa"/>
          </w:tcPr>
          <w:p w14:paraId="6C6A62D4" w14:textId="77777777" w:rsidR="0023524D" w:rsidRPr="001E3493" w:rsidRDefault="0023524D" w:rsidP="00423400">
            <w:pPr>
              <w:spacing w:line="240" w:lineRule="auto"/>
            </w:pPr>
          </w:p>
        </w:tc>
      </w:tr>
      <w:tr w:rsidR="0023524D" w:rsidRPr="001E3493" w14:paraId="3492AAB0" w14:textId="77777777" w:rsidTr="00031310">
        <w:trPr>
          <w:trHeight w:val="1772"/>
        </w:trPr>
        <w:tc>
          <w:tcPr>
            <w:tcW w:w="929" w:type="dxa"/>
            <w:vMerge w:val="restart"/>
            <w:textDirection w:val="btLr"/>
            <w:vAlign w:val="bottom"/>
          </w:tcPr>
          <w:p w14:paraId="64C01863" w14:textId="77777777" w:rsidR="0023524D" w:rsidRPr="001E3493" w:rsidRDefault="0023524D" w:rsidP="00423400">
            <w:pPr>
              <w:spacing w:line="240" w:lineRule="auto"/>
              <w:ind w:left="113" w:right="113"/>
              <w:jc w:val="center"/>
              <w:rPr>
                <w:b/>
                <w:bCs/>
                <w:color w:val="000000"/>
              </w:rPr>
            </w:pPr>
            <w:r w:rsidRPr="001E3493">
              <w:rPr>
                <w:b/>
                <w:bCs/>
                <w:color w:val="000000"/>
              </w:rPr>
              <w:t>G24013</w:t>
            </w:r>
          </w:p>
        </w:tc>
        <w:tc>
          <w:tcPr>
            <w:tcW w:w="1856" w:type="dxa"/>
          </w:tcPr>
          <w:p w14:paraId="38746E2C" w14:textId="77777777" w:rsidR="0023524D" w:rsidRPr="001E3493" w:rsidRDefault="0023524D" w:rsidP="00423400">
            <w:pPr>
              <w:spacing w:line="240" w:lineRule="auto"/>
              <w:rPr>
                <w:noProof/>
              </w:rPr>
            </w:pPr>
            <w:r w:rsidRPr="001E3493">
              <w:rPr>
                <w:noProof/>
              </w:rPr>
              <w:drawing>
                <wp:inline distT="0" distB="0" distL="0" distR="0" wp14:anchorId="2F03F16C" wp14:editId="45517C13">
                  <wp:extent cx="1112520" cy="1535463"/>
                  <wp:effectExtent l="0" t="0" r="0" b="7620"/>
                  <wp:docPr id="149" name="Picture 1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 name="Picture 149"/>
                          <pic:cNvPicPr/>
                        </pic:nvPicPr>
                        <pic:blipFill>
                          <a:blip r:embed="rId465" cstate="print">
                            <a:extLst>
                              <a:ext uri="{28A0092B-C50C-407E-A947-70E740481C1C}">
                                <a14:useLocalDpi xmlns:a14="http://schemas.microsoft.com/office/drawing/2010/main" val="0"/>
                              </a:ext>
                            </a:extLst>
                          </a:blip>
                          <a:stretch>
                            <a:fillRect/>
                          </a:stretch>
                        </pic:blipFill>
                        <pic:spPr>
                          <a:xfrm>
                            <a:off x="0" y="0"/>
                            <a:ext cx="1116651" cy="1541164"/>
                          </a:xfrm>
                          <a:prstGeom prst="rect">
                            <a:avLst/>
                          </a:prstGeom>
                        </pic:spPr>
                      </pic:pic>
                    </a:graphicData>
                  </a:graphic>
                </wp:inline>
              </w:drawing>
            </w:r>
          </w:p>
          <w:p w14:paraId="65B37083" w14:textId="77777777" w:rsidR="0023524D" w:rsidRPr="001E3493" w:rsidRDefault="0023524D" w:rsidP="00423400">
            <w:pPr>
              <w:spacing w:line="240" w:lineRule="auto"/>
              <w:rPr>
                <w:noProof/>
              </w:rPr>
            </w:pPr>
            <w:r w:rsidRPr="001E3493">
              <w:rPr>
                <w:noProof/>
              </w:rPr>
              <w:t>Week 1.1</w:t>
            </w:r>
          </w:p>
        </w:tc>
        <w:tc>
          <w:tcPr>
            <w:tcW w:w="1800" w:type="dxa"/>
            <w:gridSpan w:val="2"/>
          </w:tcPr>
          <w:p w14:paraId="2FF04C53" w14:textId="77777777" w:rsidR="0023524D" w:rsidRPr="001E3493" w:rsidRDefault="0023524D" w:rsidP="00423400">
            <w:pPr>
              <w:spacing w:line="240" w:lineRule="auto"/>
            </w:pPr>
            <w:r w:rsidRPr="001E3493">
              <w:rPr>
                <w:noProof/>
              </w:rPr>
              <w:drawing>
                <wp:inline distT="0" distB="0" distL="0" distR="0" wp14:anchorId="6211B573" wp14:editId="5C6AE0BB">
                  <wp:extent cx="1129030" cy="1558249"/>
                  <wp:effectExtent l="0" t="0" r="0" b="4445"/>
                  <wp:docPr id="150" name="Picture 1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 name="Picture 150"/>
                          <pic:cNvPicPr/>
                        </pic:nvPicPr>
                        <pic:blipFill>
                          <a:blip r:embed="rId466" cstate="print">
                            <a:extLst>
                              <a:ext uri="{28A0092B-C50C-407E-A947-70E740481C1C}">
                                <a14:useLocalDpi xmlns:a14="http://schemas.microsoft.com/office/drawing/2010/main" val="0"/>
                              </a:ext>
                            </a:extLst>
                          </a:blip>
                          <a:stretch>
                            <a:fillRect/>
                          </a:stretch>
                        </pic:blipFill>
                        <pic:spPr>
                          <a:xfrm>
                            <a:off x="0" y="0"/>
                            <a:ext cx="1131111" cy="1561121"/>
                          </a:xfrm>
                          <a:prstGeom prst="rect">
                            <a:avLst/>
                          </a:prstGeom>
                        </pic:spPr>
                      </pic:pic>
                    </a:graphicData>
                  </a:graphic>
                </wp:inline>
              </w:drawing>
            </w:r>
          </w:p>
          <w:p w14:paraId="30ACD3DC" w14:textId="77777777" w:rsidR="0023524D" w:rsidRPr="001E3493" w:rsidRDefault="0023524D" w:rsidP="00423400">
            <w:pPr>
              <w:spacing w:line="240" w:lineRule="auto"/>
            </w:pPr>
            <w:r w:rsidRPr="001E3493">
              <w:t>Week 1.2</w:t>
            </w:r>
          </w:p>
        </w:tc>
        <w:tc>
          <w:tcPr>
            <w:tcW w:w="1710" w:type="dxa"/>
            <w:gridSpan w:val="2"/>
          </w:tcPr>
          <w:p w14:paraId="7148723D" w14:textId="77777777" w:rsidR="0023524D" w:rsidRPr="001E3493" w:rsidRDefault="0023524D" w:rsidP="00423400">
            <w:pPr>
              <w:spacing w:line="240" w:lineRule="auto"/>
            </w:pPr>
            <w:r w:rsidRPr="001E3493">
              <w:rPr>
                <w:noProof/>
              </w:rPr>
              <w:drawing>
                <wp:inline distT="0" distB="0" distL="0" distR="0" wp14:anchorId="0B3C4B9D" wp14:editId="232D8C2C">
                  <wp:extent cx="1132003" cy="1562351"/>
                  <wp:effectExtent l="0" t="0" r="0" b="0"/>
                  <wp:docPr id="151" name="Picture 1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 name="Picture 151"/>
                          <pic:cNvPicPr/>
                        </pic:nvPicPr>
                        <pic:blipFill>
                          <a:blip r:embed="rId467" cstate="print">
                            <a:extLst>
                              <a:ext uri="{28A0092B-C50C-407E-A947-70E740481C1C}">
                                <a14:useLocalDpi xmlns:a14="http://schemas.microsoft.com/office/drawing/2010/main" val="0"/>
                              </a:ext>
                            </a:extLst>
                          </a:blip>
                          <a:stretch>
                            <a:fillRect/>
                          </a:stretch>
                        </pic:blipFill>
                        <pic:spPr>
                          <a:xfrm>
                            <a:off x="0" y="0"/>
                            <a:ext cx="1132003" cy="1562351"/>
                          </a:xfrm>
                          <a:prstGeom prst="rect">
                            <a:avLst/>
                          </a:prstGeom>
                        </pic:spPr>
                      </pic:pic>
                    </a:graphicData>
                  </a:graphic>
                </wp:inline>
              </w:drawing>
            </w:r>
          </w:p>
          <w:p w14:paraId="03538DC4" w14:textId="77777777" w:rsidR="0023524D" w:rsidRPr="001E3493" w:rsidRDefault="0023524D" w:rsidP="00423400">
            <w:pPr>
              <w:spacing w:line="240" w:lineRule="auto"/>
            </w:pPr>
            <w:r w:rsidRPr="001E3493">
              <w:t>Week 2.1</w:t>
            </w:r>
          </w:p>
        </w:tc>
        <w:tc>
          <w:tcPr>
            <w:tcW w:w="1890" w:type="dxa"/>
          </w:tcPr>
          <w:p w14:paraId="37725891" w14:textId="77777777" w:rsidR="0023524D" w:rsidRPr="001E3493" w:rsidRDefault="0023524D" w:rsidP="00423400">
            <w:pPr>
              <w:spacing w:line="240" w:lineRule="auto"/>
            </w:pPr>
            <w:r w:rsidRPr="001E3493">
              <w:rPr>
                <w:noProof/>
              </w:rPr>
              <w:drawing>
                <wp:inline distT="0" distB="0" distL="0" distR="0" wp14:anchorId="25672810" wp14:editId="0178AA82">
                  <wp:extent cx="1128599" cy="1557655"/>
                  <wp:effectExtent l="0" t="0" r="0" b="4445"/>
                  <wp:docPr id="152" name="Picture 1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 name="Picture 152"/>
                          <pic:cNvPicPr/>
                        </pic:nvPicPr>
                        <pic:blipFill>
                          <a:blip r:embed="rId468" cstate="print">
                            <a:extLst>
                              <a:ext uri="{28A0092B-C50C-407E-A947-70E740481C1C}">
                                <a14:useLocalDpi xmlns:a14="http://schemas.microsoft.com/office/drawing/2010/main" val="0"/>
                              </a:ext>
                            </a:extLst>
                          </a:blip>
                          <a:stretch>
                            <a:fillRect/>
                          </a:stretch>
                        </pic:blipFill>
                        <pic:spPr>
                          <a:xfrm>
                            <a:off x="0" y="0"/>
                            <a:ext cx="1133052" cy="1563801"/>
                          </a:xfrm>
                          <a:prstGeom prst="rect">
                            <a:avLst/>
                          </a:prstGeom>
                        </pic:spPr>
                      </pic:pic>
                    </a:graphicData>
                  </a:graphic>
                </wp:inline>
              </w:drawing>
            </w:r>
          </w:p>
          <w:p w14:paraId="38BC8DA4" w14:textId="77777777" w:rsidR="0023524D" w:rsidRPr="001E3493" w:rsidRDefault="0023524D" w:rsidP="00423400">
            <w:pPr>
              <w:spacing w:line="240" w:lineRule="auto"/>
            </w:pPr>
            <w:r w:rsidRPr="001E3493">
              <w:t>Week 2.2</w:t>
            </w:r>
          </w:p>
        </w:tc>
      </w:tr>
      <w:tr w:rsidR="0023524D" w:rsidRPr="001E3493" w14:paraId="085E6603" w14:textId="77777777" w:rsidTr="00F94A60">
        <w:trPr>
          <w:trHeight w:val="1988"/>
        </w:trPr>
        <w:tc>
          <w:tcPr>
            <w:tcW w:w="929" w:type="dxa"/>
            <w:vMerge/>
            <w:vAlign w:val="bottom"/>
          </w:tcPr>
          <w:p w14:paraId="79AB012B" w14:textId="77777777" w:rsidR="0023524D" w:rsidRPr="001E3493" w:rsidRDefault="0023524D" w:rsidP="00423400">
            <w:pPr>
              <w:spacing w:line="240" w:lineRule="auto"/>
              <w:jc w:val="center"/>
            </w:pPr>
          </w:p>
        </w:tc>
        <w:tc>
          <w:tcPr>
            <w:tcW w:w="2486" w:type="dxa"/>
            <w:gridSpan w:val="2"/>
          </w:tcPr>
          <w:p w14:paraId="3058C9A8" w14:textId="77777777" w:rsidR="0023524D" w:rsidRPr="001E3493" w:rsidRDefault="0023524D" w:rsidP="00423400">
            <w:pPr>
              <w:spacing w:line="240" w:lineRule="auto"/>
              <w:rPr>
                <w:noProof/>
              </w:rPr>
            </w:pPr>
            <w:r w:rsidRPr="001E3493">
              <w:rPr>
                <w:noProof/>
              </w:rPr>
              <w:drawing>
                <wp:inline distT="0" distB="0" distL="0" distR="0" wp14:anchorId="0D31F5A7" wp14:editId="6680F4CF">
                  <wp:extent cx="1276350" cy="1761575"/>
                  <wp:effectExtent l="0" t="0" r="0" b="0"/>
                  <wp:docPr id="153" name="Picture 1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 name="Picture 153"/>
                          <pic:cNvPicPr/>
                        </pic:nvPicPr>
                        <pic:blipFill>
                          <a:blip r:embed="rId469" cstate="print">
                            <a:extLst>
                              <a:ext uri="{28A0092B-C50C-407E-A947-70E740481C1C}">
                                <a14:useLocalDpi xmlns:a14="http://schemas.microsoft.com/office/drawing/2010/main" val="0"/>
                              </a:ext>
                            </a:extLst>
                          </a:blip>
                          <a:stretch>
                            <a:fillRect/>
                          </a:stretch>
                        </pic:blipFill>
                        <pic:spPr>
                          <a:xfrm>
                            <a:off x="0" y="0"/>
                            <a:ext cx="1280359" cy="1767108"/>
                          </a:xfrm>
                          <a:prstGeom prst="rect">
                            <a:avLst/>
                          </a:prstGeom>
                        </pic:spPr>
                      </pic:pic>
                    </a:graphicData>
                  </a:graphic>
                </wp:inline>
              </w:drawing>
            </w:r>
          </w:p>
          <w:p w14:paraId="593CEF65" w14:textId="77777777" w:rsidR="0023524D" w:rsidRPr="001E3493" w:rsidRDefault="0023524D" w:rsidP="00423400">
            <w:pPr>
              <w:spacing w:line="240" w:lineRule="auto"/>
              <w:rPr>
                <w:noProof/>
              </w:rPr>
            </w:pPr>
            <w:r w:rsidRPr="001E3493">
              <w:rPr>
                <w:noProof/>
              </w:rPr>
              <w:t>Week 3</w:t>
            </w:r>
          </w:p>
        </w:tc>
        <w:tc>
          <w:tcPr>
            <w:tcW w:w="2430" w:type="dxa"/>
            <w:gridSpan w:val="2"/>
          </w:tcPr>
          <w:p w14:paraId="11B8ECD5" w14:textId="77777777" w:rsidR="0023524D" w:rsidRPr="001E3493" w:rsidRDefault="0023524D" w:rsidP="00423400">
            <w:pPr>
              <w:spacing w:line="240" w:lineRule="auto"/>
            </w:pPr>
            <w:r w:rsidRPr="001E3493">
              <w:rPr>
                <w:noProof/>
              </w:rPr>
              <w:drawing>
                <wp:inline distT="0" distB="0" distL="0" distR="0" wp14:anchorId="1932C67D" wp14:editId="1F693F94">
                  <wp:extent cx="1295400" cy="1787867"/>
                  <wp:effectExtent l="0" t="0" r="0" b="3175"/>
                  <wp:docPr id="154" name="Picture 1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 name="Picture 154"/>
                          <pic:cNvPicPr/>
                        </pic:nvPicPr>
                        <pic:blipFill>
                          <a:blip r:embed="rId470" cstate="print">
                            <a:extLst>
                              <a:ext uri="{28A0092B-C50C-407E-A947-70E740481C1C}">
                                <a14:useLocalDpi xmlns:a14="http://schemas.microsoft.com/office/drawing/2010/main" val="0"/>
                              </a:ext>
                            </a:extLst>
                          </a:blip>
                          <a:stretch>
                            <a:fillRect/>
                          </a:stretch>
                        </pic:blipFill>
                        <pic:spPr>
                          <a:xfrm>
                            <a:off x="0" y="0"/>
                            <a:ext cx="1298084" cy="1791571"/>
                          </a:xfrm>
                          <a:prstGeom prst="rect">
                            <a:avLst/>
                          </a:prstGeom>
                        </pic:spPr>
                      </pic:pic>
                    </a:graphicData>
                  </a:graphic>
                </wp:inline>
              </w:drawing>
            </w:r>
          </w:p>
          <w:p w14:paraId="7E625382" w14:textId="77777777" w:rsidR="0023524D" w:rsidRPr="001E3493" w:rsidRDefault="0023524D" w:rsidP="00423400">
            <w:pPr>
              <w:spacing w:line="240" w:lineRule="auto"/>
            </w:pPr>
            <w:r w:rsidRPr="001E3493">
              <w:t>Week 4</w:t>
            </w:r>
          </w:p>
        </w:tc>
        <w:tc>
          <w:tcPr>
            <w:tcW w:w="2340" w:type="dxa"/>
            <w:gridSpan w:val="2"/>
          </w:tcPr>
          <w:p w14:paraId="1D2AA1E8" w14:textId="77777777" w:rsidR="0023524D" w:rsidRPr="001E3493" w:rsidRDefault="0023524D" w:rsidP="00423400">
            <w:pPr>
              <w:spacing w:line="240" w:lineRule="auto"/>
            </w:pPr>
            <w:r w:rsidRPr="001E3493">
              <w:rPr>
                <w:noProof/>
              </w:rPr>
              <w:drawing>
                <wp:inline distT="0" distB="0" distL="0" distR="0" wp14:anchorId="2323B229" wp14:editId="739C584A">
                  <wp:extent cx="1295400" cy="1787868"/>
                  <wp:effectExtent l="0" t="0" r="0" b="3175"/>
                  <wp:docPr id="155" name="Picture 1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 name="Picture 155"/>
                          <pic:cNvPicPr/>
                        </pic:nvPicPr>
                        <pic:blipFill>
                          <a:blip r:embed="rId471" cstate="print">
                            <a:extLst>
                              <a:ext uri="{28A0092B-C50C-407E-A947-70E740481C1C}">
                                <a14:useLocalDpi xmlns:a14="http://schemas.microsoft.com/office/drawing/2010/main" val="0"/>
                              </a:ext>
                            </a:extLst>
                          </a:blip>
                          <a:stretch>
                            <a:fillRect/>
                          </a:stretch>
                        </pic:blipFill>
                        <pic:spPr>
                          <a:xfrm>
                            <a:off x="0" y="0"/>
                            <a:ext cx="1304396" cy="1800283"/>
                          </a:xfrm>
                          <a:prstGeom prst="rect">
                            <a:avLst/>
                          </a:prstGeom>
                        </pic:spPr>
                      </pic:pic>
                    </a:graphicData>
                  </a:graphic>
                </wp:inline>
              </w:drawing>
            </w:r>
          </w:p>
          <w:p w14:paraId="0792088B" w14:textId="77777777" w:rsidR="0023524D" w:rsidRPr="001E3493" w:rsidRDefault="0023524D" w:rsidP="00423400">
            <w:pPr>
              <w:spacing w:line="240" w:lineRule="auto"/>
            </w:pPr>
            <w:r w:rsidRPr="001E3493">
              <w:t>Week 6</w:t>
            </w:r>
          </w:p>
        </w:tc>
      </w:tr>
      <w:tr w:rsidR="0023524D" w:rsidRPr="001E3493" w14:paraId="4C36E4E9" w14:textId="77777777" w:rsidTr="00F94A60">
        <w:trPr>
          <w:trHeight w:val="2150"/>
        </w:trPr>
        <w:tc>
          <w:tcPr>
            <w:tcW w:w="929" w:type="dxa"/>
            <w:vMerge/>
            <w:vAlign w:val="bottom"/>
          </w:tcPr>
          <w:p w14:paraId="287C2655" w14:textId="77777777" w:rsidR="0023524D" w:rsidRPr="001E3493" w:rsidRDefault="0023524D" w:rsidP="00423400">
            <w:pPr>
              <w:spacing w:line="240" w:lineRule="auto"/>
              <w:jc w:val="center"/>
            </w:pPr>
          </w:p>
        </w:tc>
        <w:tc>
          <w:tcPr>
            <w:tcW w:w="2486" w:type="dxa"/>
            <w:gridSpan w:val="2"/>
          </w:tcPr>
          <w:p w14:paraId="3DD748EC" w14:textId="77777777" w:rsidR="0023524D" w:rsidRPr="001E3493" w:rsidRDefault="0023524D" w:rsidP="00423400">
            <w:pPr>
              <w:spacing w:line="240" w:lineRule="auto"/>
              <w:rPr>
                <w:noProof/>
              </w:rPr>
            </w:pPr>
            <w:r w:rsidRPr="001E3493">
              <w:rPr>
                <w:noProof/>
              </w:rPr>
              <w:drawing>
                <wp:inline distT="0" distB="0" distL="0" distR="0" wp14:anchorId="7D3A9F42" wp14:editId="4CFC96EB">
                  <wp:extent cx="1464257" cy="2020917"/>
                  <wp:effectExtent l="0" t="0" r="3175" b="0"/>
                  <wp:docPr id="156" name="Picture 1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 name="Picture 156"/>
                          <pic:cNvPicPr/>
                        </pic:nvPicPr>
                        <pic:blipFill>
                          <a:blip r:embed="rId472" cstate="print">
                            <a:extLst>
                              <a:ext uri="{28A0092B-C50C-407E-A947-70E740481C1C}">
                                <a14:useLocalDpi xmlns:a14="http://schemas.microsoft.com/office/drawing/2010/main" val="0"/>
                              </a:ext>
                            </a:extLst>
                          </a:blip>
                          <a:stretch>
                            <a:fillRect/>
                          </a:stretch>
                        </pic:blipFill>
                        <pic:spPr>
                          <a:xfrm>
                            <a:off x="0" y="0"/>
                            <a:ext cx="1464257" cy="2020917"/>
                          </a:xfrm>
                          <a:prstGeom prst="rect">
                            <a:avLst/>
                          </a:prstGeom>
                        </pic:spPr>
                      </pic:pic>
                    </a:graphicData>
                  </a:graphic>
                </wp:inline>
              </w:drawing>
            </w:r>
          </w:p>
          <w:p w14:paraId="07154880" w14:textId="77777777" w:rsidR="0023524D" w:rsidRPr="001E3493" w:rsidRDefault="0023524D" w:rsidP="00423400">
            <w:pPr>
              <w:spacing w:line="240" w:lineRule="auto"/>
              <w:rPr>
                <w:noProof/>
              </w:rPr>
            </w:pPr>
            <w:r w:rsidRPr="001E3493">
              <w:rPr>
                <w:noProof/>
              </w:rPr>
              <w:t>Week 8</w:t>
            </w:r>
          </w:p>
        </w:tc>
        <w:tc>
          <w:tcPr>
            <w:tcW w:w="2430" w:type="dxa"/>
            <w:gridSpan w:val="2"/>
          </w:tcPr>
          <w:p w14:paraId="568B03E8" w14:textId="77777777" w:rsidR="0023524D" w:rsidRPr="001E3493" w:rsidRDefault="0023524D" w:rsidP="00423400">
            <w:pPr>
              <w:spacing w:line="240" w:lineRule="auto"/>
            </w:pPr>
            <w:r w:rsidRPr="001E3493">
              <w:rPr>
                <w:noProof/>
              </w:rPr>
              <w:drawing>
                <wp:inline distT="0" distB="0" distL="0" distR="0" wp14:anchorId="11369D99" wp14:editId="7748C375">
                  <wp:extent cx="1452282" cy="2004390"/>
                  <wp:effectExtent l="0" t="0" r="0" b="0"/>
                  <wp:docPr id="157" name="Picture 1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 name="Picture 157"/>
                          <pic:cNvPicPr/>
                        </pic:nvPicPr>
                        <pic:blipFill>
                          <a:blip r:embed="rId473" cstate="print">
                            <a:extLst>
                              <a:ext uri="{28A0092B-C50C-407E-A947-70E740481C1C}">
                                <a14:useLocalDpi xmlns:a14="http://schemas.microsoft.com/office/drawing/2010/main" val="0"/>
                              </a:ext>
                            </a:extLst>
                          </a:blip>
                          <a:stretch>
                            <a:fillRect/>
                          </a:stretch>
                        </pic:blipFill>
                        <pic:spPr>
                          <a:xfrm>
                            <a:off x="0" y="0"/>
                            <a:ext cx="1452282" cy="2004390"/>
                          </a:xfrm>
                          <a:prstGeom prst="rect">
                            <a:avLst/>
                          </a:prstGeom>
                        </pic:spPr>
                      </pic:pic>
                    </a:graphicData>
                  </a:graphic>
                </wp:inline>
              </w:drawing>
            </w:r>
          </w:p>
          <w:p w14:paraId="2E21B7F8" w14:textId="77777777" w:rsidR="0023524D" w:rsidRPr="001E3493" w:rsidRDefault="0023524D" w:rsidP="00423400">
            <w:pPr>
              <w:spacing w:line="240" w:lineRule="auto"/>
            </w:pPr>
            <w:r w:rsidRPr="001E3493">
              <w:t>Week 10</w:t>
            </w:r>
          </w:p>
        </w:tc>
        <w:tc>
          <w:tcPr>
            <w:tcW w:w="2340" w:type="dxa"/>
            <w:gridSpan w:val="2"/>
          </w:tcPr>
          <w:p w14:paraId="5E9B7305" w14:textId="77777777" w:rsidR="0023524D" w:rsidRPr="001E3493" w:rsidRDefault="0023524D" w:rsidP="00423400">
            <w:pPr>
              <w:spacing w:line="240" w:lineRule="auto"/>
            </w:pPr>
            <w:r w:rsidRPr="001E3493">
              <w:rPr>
                <w:noProof/>
              </w:rPr>
              <w:drawing>
                <wp:inline distT="0" distB="0" distL="0" distR="0" wp14:anchorId="3D7F4748" wp14:editId="56DE5EA9">
                  <wp:extent cx="1435659" cy="1981448"/>
                  <wp:effectExtent l="0" t="0" r="0" b="0"/>
                  <wp:docPr id="158" name="Picture 1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 name="Picture 158"/>
                          <pic:cNvPicPr/>
                        </pic:nvPicPr>
                        <pic:blipFill>
                          <a:blip r:embed="rId474" cstate="print">
                            <a:extLst>
                              <a:ext uri="{28A0092B-C50C-407E-A947-70E740481C1C}">
                                <a14:useLocalDpi xmlns:a14="http://schemas.microsoft.com/office/drawing/2010/main" val="0"/>
                              </a:ext>
                            </a:extLst>
                          </a:blip>
                          <a:stretch>
                            <a:fillRect/>
                          </a:stretch>
                        </pic:blipFill>
                        <pic:spPr>
                          <a:xfrm>
                            <a:off x="0" y="0"/>
                            <a:ext cx="1435659" cy="1981448"/>
                          </a:xfrm>
                          <a:prstGeom prst="rect">
                            <a:avLst/>
                          </a:prstGeom>
                        </pic:spPr>
                      </pic:pic>
                    </a:graphicData>
                  </a:graphic>
                </wp:inline>
              </w:drawing>
            </w:r>
          </w:p>
          <w:p w14:paraId="0C985D10" w14:textId="77777777" w:rsidR="0023524D" w:rsidRPr="001E3493" w:rsidRDefault="0023524D" w:rsidP="00423400">
            <w:pPr>
              <w:spacing w:line="240" w:lineRule="auto"/>
            </w:pPr>
            <w:r w:rsidRPr="001E3493">
              <w:t>Week 12</w:t>
            </w:r>
          </w:p>
        </w:tc>
      </w:tr>
    </w:tbl>
    <w:p w14:paraId="504382CF" w14:textId="77777777" w:rsidR="00B46408" w:rsidRDefault="00B46408"/>
    <w:p w14:paraId="5580F869" w14:textId="77777777" w:rsidR="00B46408" w:rsidRDefault="00B46408"/>
    <w:p w14:paraId="1435AC69" w14:textId="77777777" w:rsidR="00B46408" w:rsidRDefault="00B46408"/>
    <w:p w14:paraId="01DBE45D" w14:textId="77777777" w:rsidR="00B46408" w:rsidRDefault="00B46408"/>
    <w:p w14:paraId="52EFBFFE" w14:textId="77777777" w:rsidR="00B46408" w:rsidRDefault="00B46408"/>
    <w:p w14:paraId="1A1895D5" w14:textId="1FB28BC4" w:rsidR="00B46408" w:rsidRDefault="00B46408">
      <w:r>
        <w:lastRenderedPageBreak/>
        <w:t>Table 38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23524D" w:rsidRPr="001E3493" w14:paraId="21EAEFE4" w14:textId="77777777" w:rsidTr="00031310">
        <w:trPr>
          <w:trHeight w:val="1790"/>
        </w:trPr>
        <w:tc>
          <w:tcPr>
            <w:tcW w:w="929" w:type="dxa"/>
            <w:vMerge w:val="restart"/>
            <w:textDirection w:val="btLr"/>
            <w:vAlign w:val="bottom"/>
          </w:tcPr>
          <w:p w14:paraId="70F89E07" w14:textId="77777777" w:rsidR="0023524D" w:rsidRPr="001E3493" w:rsidRDefault="0023524D" w:rsidP="00423400">
            <w:pPr>
              <w:spacing w:line="240" w:lineRule="auto"/>
              <w:ind w:left="113" w:right="113"/>
              <w:jc w:val="center"/>
              <w:rPr>
                <w:b/>
                <w:bCs/>
              </w:rPr>
            </w:pPr>
            <w:r w:rsidRPr="001E3493">
              <w:rPr>
                <w:b/>
                <w:bCs/>
              </w:rPr>
              <w:t>G24014</w:t>
            </w:r>
          </w:p>
        </w:tc>
        <w:tc>
          <w:tcPr>
            <w:tcW w:w="1856" w:type="dxa"/>
          </w:tcPr>
          <w:p w14:paraId="0CD35527" w14:textId="77777777" w:rsidR="0023524D" w:rsidRPr="001E3493" w:rsidRDefault="0023524D" w:rsidP="00423400">
            <w:pPr>
              <w:spacing w:line="240" w:lineRule="auto"/>
              <w:rPr>
                <w:noProof/>
              </w:rPr>
            </w:pPr>
            <w:r w:rsidRPr="001E3493">
              <w:rPr>
                <w:noProof/>
              </w:rPr>
              <w:drawing>
                <wp:inline distT="0" distB="0" distL="0" distR="0" wp14:anchorId="2BE25A81" wp14:editId="25B6C9ED">
                  <wp:extent cx="1118465" cy="1543667"/>
                  <wp:effectExtent l="0" t="0" r="5715" b="0"/>
                  <wp:docPr id="159" name="Picture 1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 name="Picture 159"/>
                          <pic:cNvPicPr/>
                        </pic:nvPicPr>
                        <pic:blipFill>
                          <a:blip r:embed="rId475" cstate="print">
                            <a:extLst>
                              <a:ext uri="{28A0092B-C50C-407E-A947-70E740481C1C}">
                                <a14:useLocalDpi xmlns:a14="http://schemas.microsoft.com/office/drawing/2010/main" val="0"/>
                              </a:ext>
                            </a:extLst>
                          </a:blip>
                          <a:stretch>
                            <a:fillRect/>
                          </a:stretch>
                        </pic:blipFill>
                        <pic:spPr>
                          <a:xfrm>
                            <a:off x="0" y="0"/>
                            <a:ext cx="1118465" cy="1543667"/>
                          </a:xfrm>
                          <a:prstGeom prst="rect">
                            <a:avLst/>
                          </a:prstGeom>
                        </pic:spPr>
                      </pic:pic>
                    </a:graphicData>
                  </a:graphic>
                </wp:inline>
              </w:drawing>
            </w:r>
            <w:r w:rsidRPr="001E3493">
              <w:rPr>
                <w:noProof/>
              </w:rPr>
              <w:t>Week 1.1</w:t>
            </w:r>
          </w:p>
        </w:tc>
        <w:tc>
          <w:tcPr>
            <w:tcW w:w="1800" w:type="dxa"/>
            <w:gridSpan w:val="2"/>
          </w:tcPr>
          <w:p w14:paraId="22766E25" w14:textId="77777777" w:rsidR="0023524D" w:rsidRPr="001E3493" w:rsidRDefault="0023524D" w:rsidP="00423400">
            <w:pPr>
              <w:spacing w:line="240" w:lineRule="auto"/>
            </w:pPr>
            <w:r w:rsidRPr="001E3493">
              <w:rPr>
                <w:noProof/>
              </w:rPr>
              <w:drawing>
                <wp:inline distT="0" distB="0" distL="0" distR="0" wp14:anchorId="706D5260" wp14:editId="2CFE1F71">
                  <wp:extent cx="1105457" cy="1525714"/>
                  <wp:effectExtent l="0" t="0" r="0" b="0"/>
                  <wp:docPr id="160" name="Picture 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 name="Picture 160"/>
                          <pic:cNvPicPr/>
                        </pic:nvPicPr>
                        <pic:blipFill>
                          <a:blip r:embed="rId476" cstate="print">
                            <a:extLst>
                              <a:ext uri="{28A0092B-C50C-407E-A947-70E740481C1C}">
                                <a14:useLocalDpi xmlns:a14="http://schemas.microsoft.com/office/drawing/2010/main" val="0"/>
                              </a:ext>
                            </a:extLst>
                          </a:blip>
                          <a:stretch>
                            <a:fillRect/>
                          </a:stretch>
                        </pic:blipFill>
                        <pic:spPr>
                          <a:xfrm>
                            <a:off x="0" y="0"/>
                            <a:ext cx="1105457" cy="1525714"/>
                          </a:xfrm>
                          <a:prstGeom prst="rect">
                            <a:avLst/>
                          </a:prstGeom>
                        </pic:spPr>
                      </pic:pic>
                    </a:graphicData>
                  </a:graphic>
                </wp:inline>
              </w:drawing>
            </w:r>
          </w:p>
          <w:p w14:paraId="346C4507" w14:textId="77777777" w:rsidR="0023524D" w:rsidRPr="001E3493" w:rsidRDefault="0023524D" w:rsidP="00423400">
            <w:pPr>
              <w:spacing w:line="240" w:lineRule="auto"/>
            </w:pPr>
            <w:r w:rsidRPr="001E3493">
              <w:rPr>
                <w:noProof/>
              </w:rPr>
              <w:t>Week 1.2</w:t>
            </w:r>
          </w:p>
        </w:tc>
        <w:tc>
          <w:tcPr>
            <w:tcW w:w="1710" w:type="dxa"/>
            <w:gridSpan w:val="2"/>
          </w:tcPr>
          <w:p w14:paraId="38A0F13D" w14:textId="77777777" w:rsidR="0023524D" w:rsidRPr="001E3493" w:rsidRDefault="0023524D" w:rsidP="00423400">
            <w:pPr>
              <w:spacing w:line="240" w:lineRule="auto"/>
            </w:pPr>
            <w:r w:rsidRPr="001E3493">
              <w:rPr>
                <w:noProof/>
              </w:rPr>
              <w:drawing>
                <wp:inline distT="0" distB="0" distL="0" distR="0" wp14:anchorId="2C09018D" wp14:editId="708D4D58">
                  <wp:extent cx="1105341" cy="1525553"/>
                  <wp:effectExtent l="0" t="0" r="0" b="0"/>
                  <wp:docPr id="161" name="Picture 1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 name="Picture 161"/>
                          <pic:cNvPicPr/>
                        </pic:nvPicPr>
                        <pic:blipFill>
                          <a:blip r:embed="rId477" cstate="print">
                            <a:extLst>
                              <a:ext uri="{28A0092B-C50C-407E-A947-70E740481C1C}">
                                <a14:useLocalDpi xmlns:a14="http://schemas.microsoft.com/office/drawing/2010/main" val="0"/>
                              </a:ext>
                            </a:extLst>
                          </a:blip>
                          <a:stretch>
                            <a:fillRect/>
                          </a:stretch>
                        </pic:blipFill>
                        <pic:spPr>
                          <a:xfrm>
                            <a:off x="0" y="0"/>
                            <a:ext cx="1105341" cy="1525553"/>
                          </a:xfrm>
                          <a:prstGeom prst="rect">
                            <a:avLst/>
                          </a:prstGeom>
                        </pic:spPr>
                      </pic:pic>
                    </a:graphicData>
                  </a:graphic>
                </wp:inline>
              </w:drawing>
            </w:r>
            <w:r w:rsidRPr="001E3493">
              <w:br/>
            </w:r>
            <w:r w:rsidRPr="001E3493">
              <w:rPr>
                <w:noProof/>
              </w:rPr>
              <w:t xml:space="preserve"> Week 2.1</w:t>
            </w:r>
          </w:p>
        </w:tc>
        <w:tc>
          <w:tcPr>
            <w:tcW w:w="1890" w:type="dxa"/>
          </w:tcPr>
          <w:p w14:paraId="115386E2" w14:textId="77777777" w:rsidR="0023524D" w:rsidRPr="001E3493" w:rsidRDefault="0023524D" w:rsidP="00423400">
            <w:pPr>
              <w:spacing w:line="240" w:lineRule="auto"/>
            </w:pPr>
            <w:r w:rsidRPr="001E3493">
              <w:rPr>
                <w:noProof/>
              </w:rPr>
              <w:drawing>
                <wp:inline distT="0" distB="0" distL="0" distR="0" wp14:anchorId="77DD21FA" wp14:editId="796D5B25">
                  <wp:extent cx="1112563" cy="1535522"/>
                  <wp:effectExtent l="0" t="0" r="0" b="7620"/>
                  <wp:docPr id="162" name="Picture 1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 name="Picture 162"/>
                          <pic:cNvPicPr/>
                        </pic:nvPicPr>
                        <pic:blipFill>
                          <a:blip r:embed="rId478" cstate="print">
                            <a:extLst>
                              <a:ext uri="{28A0092B-C50C-407E-A947-70E740481C1C}">
                                <a14:useLocalDpi xmlns:a14="http://schemas.microsoft.com/office/drawing/2010/main" val="0"/>
                              </a:ext>
                            </a:extLst>
                          </a:blip>
                          <a:stretch>
                            <a:fillRect/>
                          </a:stretch>
                        </pic:blipFill>
                        <pic:spPr>
                          <a:xfrm>
                            <a:off x="0" y="0"/>
                            <a:ext cx="1112563" cy="1535522"/>
                          </a:xfrm>
                          <a:prstGeom prst="rect">
                            <a:avLst/>
                          </a:prstGeom>
                        </pic:spPr>
                      </pic:pic>
                    </a:graphicData>
                  </a:graphic>
                </wp:inline>
              </w:drawing>
            </w:r>
          </w:p>
          <w:p w14:paraId="4C6A37C9" w14:textId="77777777" w:rsidR="0023524D" w:rsidRPr="001E3493" w:rsidRDefault="0023524D" w:rsidP="00423400">
            <w:pPr>
              <w:spacing w:line="240" w:lineRule="auto"/>
            </w:pPr>
            <w:r w:rsidRPr="001E3493">
              <w:rPr>
                <w:noProof/>
              </w:rPr>
              <w:t>Week 2.2</w:t>
            </w:r>
          </w:p>
        </w:tc>
      </w:tr>
      <w:tr w:rsidR="0023524D" w:rsidRPr="001E3493" w14:paraId="60D02E7F" w14:textId="77777777" w:rsidTr="00F94A60">
        <w:trPr>
          <w:trHeight w:val="1952"/>
        </w:trPr>
        <w:tc>
          <w:tcPr>
            <w:tcW w:w="929" w:type="dxa"/>
            <w:vMerge/>
            <w:vAlign w:val="bottom"/>
          </w:tcPr>
          <w:p w14:paraId="4D01B773" w14:textId="77777777" w:rsidR="0023524D" w:rsidRPr="001E3493" w:rsidRDefault="0023524D" w:rsidP="00423400">
            <w:pPr>
              <w:spacing w:line="240" w:lineRule="auto"/>
              <w:jc w:val="center"/>
            </w:pPr>
          </w:p>
        </w:tc>
        <w:tc>
          <w:tcPr>
            <w:tcW w:w="2486" w:type="dxa"/>
            <w:gridSpan w:val="2"/>
          </w:tcPr>
          <w:p w14:paraId="55E78467" w14:textId="77777777" w:rsidR="0023524D" w:rsidRPr="001E3493" w:rsidRDefault="0023524D" w:rsidP="00423400">
            <w:pPr>
              <w:spacing w:line="240" w:lineRule="auto"/>
              <w:rPr>
                <w:noProof/>
              </w:rPr>
            </w:pPr>
            <w:r w:rsidRPr="001E3493">
              <w:rPr>
                <w:noProof/>
              </w:rPr>
              <w:drawing>
                <wp:inline distT="0" distB="0" distL="0" distR="0" wp14:anchorId="734E86DC" wp14:editId="26989FD5">
                  <wp:extent cx="1359827" cy="1876786"/>
                  <wp:effectExtent l="0" t="0" r="0" b="0"/>
                  <wp:docPr id="163" name="Picture 1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 name="Picture 163"/>
                          <pic:cNvPicPr/>
                        </pic:nvPicPr>
                        <pic:blipFill>
                          <a:blip r:embed="rId479" cstate="print">
                            <a:extLst>
                              <a:ext uri="{28A0092B-C50C-407E-A947-70E740481C1C}">
                                <a14:useLocalDpi xmlns:a14="http://schemas.microsoft.com/office/drawing/2010/main" val="0"/>
                              </a:ext>
                            </a:extLst>
                          </a:blip>
                          <a:stretch>
                            <a:fillRect/>
                          </a:stretch>
                        </pic:blipFill>
                        <pic:spPr>
                          <a:xfrm>
                            <a:off x="0" y="0"/>
                            <a:ext cx="1359827" cy="1876786"/>
                          </a:xfrm>
                          <a:prstGeom prst="rect">
                            <a:avLst/>
                          </a:prstGeom>
                        </pic:spPr>
                      </pic:pic>
                    </a:graphicData>
                  </a:graphic>
                </wp:inline>
              </w:drawing>
            </w:r>
          </w:p>
          <w:p w14:paraId="2DCF4427" w14:textId="77777777" w:rsidR="0023524D" w:rsidRPr="001E3493" w:rsidRDefault="0023524D" w:rsidP="00423400">
            <w:pPr>
              <w:spacing w:line="240" w:lineRule="auto"/>
              <w:rPr>
                <w:noProof/>
              </w:rPr>
            </w:pPr>
            <w:r w:rsidRPr="001E3493">
              <w:rPr>
                <w:noProof/>
              </w:rPr>
              <w:t>Week 3</w:t>
            </w:r>
          </w:p>
        </w:tc>
        <w:tc>
          <w:tcPr>
            <w:tcW w:w="2430" w:type="dxa"/>
            <w:gridSpan w:val="2"/>
          </w:tcPr>
          <w:p w14:paraId="037652C1" w14:textId="77777777" w:rsidR="0023524D" w:rsidRPr="001E3493" w:rsidRDefault="0023524D" w:rsidP="00423400">
            <w:pPr>
              <w:spacing w:line="240" w:lineRule="auto"/>
            </w:pPr>
            <w:r w:rsidRPr="001E3493">
              <w:rPr>
                <w:noProof/>
              </w:rPr>
              <w:drawing>
                <wp:inline distT="0" distB="0" distL="0" distR="0" wp14:anchorId="4838763C" wp14:editId="391CBD0E">
                  <wp:extent cx="1346324" cy="1858149"/>
                  <wp:effectExtent l="0" t="0" r="6350" b="8890"/>
                  <wp:docPr id="164" name="Picture 1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 name="Picture 164"/>
                          <pic:cNvPicPr/>
                        </pic:nvPicPr>
                        <pic:blipFill>
                          <a:blip r:embed="rId480" cstate="print">
                            <a:extLst>
                              <a:ext uri="{28A0092B-C50C-407E-A947-70E740481C1C}">
                                <a14:useLocalDpi xmlns:a14="http://schemas.microsoft.com/office/drawing/2010/main" val="0"/>
                              </a:ext>
                            </a:extLst>
                          </a:blip>
                          <a:stretch>
                            <a:fillRect/>
                          </a:stretch>
                        </pic:blipFill>
                        <pic:spPr>
                          <a:xfrm>
                            <a:off x="0" y="0"/>
                            <a:ext cx="1346324" cy="1858149"/>
                          </a:xfrm>
                          <a:prstGeom prst="rect">
                            <a:avLst/>
                          </a:prstGeom>
                        </pic:spPr>
                      </pic:pic>
                    </a:graphicData>
                  </a:graphic>
                </wp:inline>
              </w:drawing>
            </w:r>
          </w:p>
          <w:p w14:paraId="6D516DA2" w14:textId="77777777" w:rsidR="0023524D" w:rsidRPr="001E3493" w:rsidRDefault="0023524D" w:rsidP="00423400">
            <w:pPr>
              <w:spacing w:line="240" w:lineRule="auto"/>
            </w:pPr>
            <w:r w:rsidRPr="001E3493">
              <w:t>Week 4</w:t>
            </w:r>
          </w:p>
        </w:tc>
        <w:tc>
          <w:tcPr>
            <w:tcW w:w="2340" w:type="dxa"/>
            <w:gridSpan w:val="2"/>
          </w:tcPr>
          <w:p w14:paraId="67E7D08B" w14:textId="77777777" w:rsidR="0023524D" w:rsidRPr="001E3493" w:rsidRDefault="0023524D" w:rsidP="00423400">
            <w:pPr>
              <w:spacing w:line="240" w:lineRule="auto"/>
            </w:pPr>
            <w:r w:rsidRPr="001E3493">
              <w:rPr>
                <w:noProof/>
              </w:rPr>
              <w:drawing>
                <wp:inline distT="0" distB="0" distL="0" distR="0" wp14:anchorId="1E8D9316" wp14:editId="38507408">
                  <wp:extent cx="1348523" cy="1861185"/>
                  <wp:effectExtent l="0" t="0" r="4445" b="5715"/>
                  <wp:docPr id="165" name="Picture 1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 name="Picture 165"/>
                          <pic:cNvPicPr/>
                        </pic:nvPicPr>
                        <pic:blipFill>
                          <a:blip r:embed="rId481" cstate="print">
                            <a:extLst>
                              <a:ext uri="{28A0092B-C50C-407E-A947-70E740481C1C}">
                                <a14:useLocalDpi xmlns:a14="http://schemas.microsoft.com/office/drawing/2010/main" val="0"/>
                              </a:ext>
                            </a:extLst>
                          </a:blip>
                          <a:stretch>
                            <a:fillRect/>
                          </a:stretch>
                        </pic:blipFill>
                        <pic:spPr>
                          <a:xfrm>
                            <a:off x="0" y="0"/>
                            <a:ext cx="1348523" cy="1861185"/>
                          </a:xfrm>
                          <a:prstGeom prst="rect">
                            <a:avLst/>
                          </a:prstGeom>
                        </pic:spPr>
                      </pic:pic>
                    </a:graphicData>
                  </a:graphic>
                </wp:inline>
              </w:drawing>
            </w:r>
          </w:p>
          <w:p w14:paraId="43384587" w14:textId="77777777" w:rsidR="0023524D" w:rsidRPr="001E3493" w:rsidRDefault="0023524D" w:rsidP="00423400">
            <w:pPr>
              <w:spacing w:line="240" w:lineRule="auto"/>
            </w:pPr>
            <w:r w:rsidRPr="001E3493">
              <w:t>Week6</w:t>
            </w:r>
          </w:p>
        </w:tc>
      </w:tr>
      <w:tr w:rsidR="0023524D" w:rsidRPr="001E3493" w14:paraId="6C368DC5" w14:textId="77777777" w:rsidTr="00F94A60">
        <w:trPr>
          <w:trHeight w:val="1952"/>
        </w:trPr>
        <w:tc>
          <w:tcPr>
            <w:tcW w:w="929" w:type="dxa"/>
            <w:vMerge/>
            <w:vAlign w:val="bottom"/>
          </w:tcPr>
          <w:p w14:paraId="2D94B1E7" w14:textId="77777777" w:rsidR="0023524D" w:rsidRPr="001E3493" w:rsidRDefault="0023524D" w:rsidP="00423400">
            <w:pPr>
              <w:spacing w:line="240" w:lineRule="auto"/>
              <w:jc w:val="center"/>
            </w:pPr>
          </w:p>
        </w:tc>
        <w:tc>
          <w:tcPr>
            <w:tcW w:w="2486" w:type="dxa"/>
            <w:gridSpan w:val="2"/>
          </w:tcPr>
          <w:p w14:paraId="3C79B6BF" w14:textId="77777777" w:rsidR="0023524D" w:rsidRPr="001E3493" w:rsidRDefault="0023524D" w:rsidP="00423400">
            <w:pPr>
              <w:spacing w:line="240" w:lineRule="auto"/>
              <w:rPr>
                <w:noProof/>
              </w:rPr>
            </w:pPr>
            <w:r w:rsidRPr="001E3493">
              <w:rPr>
                <w:noProof/>
              </w:rPr>
              <w:drawing>
                <wp:inline distT="0" distB="0" distL="0" distR="0" wp14:anchorId="018023DD" wp14:editId="2BEC774E">
                  <wp:extent cx="1412272" cy="1949168"/>
                  <wp:effectExtent l="0" t="0" r="0" b="0"/>
                  <wp:docPr id="166" name="Picture 1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 name="Picture 166"/>
                          <pic:cNvPicPr/>
                        </pic:nvPicPr>
                        <pic:blipFill>
                          <a:blip r:embed="rId482" cstate="print">
                            <a:extLst>
                              <a:ext uri="{28A0092B-C50C-407E-A947-70E740481C1C}">
                                <a14:useLocalDpi xmlns:a14="http://schemas.microsoft.com/office/drawing/2010/main" val="0"/>
                              </a:ext>
                            </a:extLst>
                          </a:blip>
                          <a:stretch>
                            <a:fillRect/>
                          </a:stretch>
                        </pic:blipFill>
                        <pic:spPr>
                          <a:xfrm>
                            <a:off x="0" y="0"/>
                            <a:ext cx="1412272" cy="1949168"/>
                          </a:xfrm>
                          <a:prstGeom prst="rect">
                            <a:avLst/>
                          </a:prstGeom>
                        </pic:spPr>
                      </pic:pic>
                    </a:graphicData>
                  </a:graphic>
                </wp:inline>
              </w:drawing>
            </w:r>
          </w:p>
          <w:p w14:paraId="24649056" w14:textId="77777777" w:rsidR="0023524D" w:rsidRPr="001E3493" w:rsidRDefault="0023524D" w:rsidP="00423400">
            <w:pPr>
              <w:spacing w:line="240" w:lineRule="auto"/>
              <w:rPr>
                <w:noProof/>
              </w:rPr>
            </w:pPr>
            <w:r w:rsidRPr="001E3493">
              <w:rPr>
                <w:noProof/>
              </w:rPr>
              <w:t>Week 8</w:t>
            </w:r>
          </w:p>
        </w:tc>
        <w:tc>
          <w:tcPr>
            <w:tcW w:w="2430" w:type="dxa"/>
            <w:gridSpan w:val="2"/>
          </w:tcPr>
          <w:p w14:paraId="4101E9A4" w14:textId="77777777" w:rsidR="0023524D" w:rsidRPr="001E3493" w:rsidRDefault="0023524D" w:rsidP="00423400">
            <w:pPr>
              <w:spacing w:line="240" w:lineRule="auto"/>
            </w:pPr>
            <w:r w:rsidRPr="001E3493">
              <w:rPr>
                <w:noProof/>
              </w:rPr>
              <w:drawing>
                <wp:inline distT="0" distB="0" distL="0" distR="0" wp14:anchorId="29A9B0A6" wp14:editId="6DEA8FF4">
                  <wp:extent cx="1405890" cy="1940360"/>
                  <wp:effectExtent l="0" t="0" r="3810" b="3175"/>
                  <wp:docPr id="167" name="Picture 1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 name="Picture 167"/>
                          <pic:cNvPicPr/>
                        </pic:nvPicPr>
                        <pic:blipFill>
                          <a:blip r:embed="rId483" cstate="print">
                            <a:extLst>
                              <a:ext uri="{28A0092B-C50C-407E-A947-70E740481C1C}">
                                <a14:useLocalDpi xmlns:a14="http://schemas.microsoft.com/office/drawing/2010/main" val="0"/>
                              </a:ext>
                            </a:extLst>
                          </a:blip>
                          <a:stretch>
                            <a:fillRect/>
                          </a:stretch>
                        </pic:blipFill>
                        <pic:spPr>
                          <a:xfrm>
                            <a:off x="0" y="0"/>
                            <a:ext cx="1405890" cy="1940360"/>
                          </a:xfrm>
                          <a:prstGeom prst="rect">
                            <a:avLst/>
                          </a:prstGeom>
                        </pic:spPr>
                      </pic:pic>
                    </a:graphicData>
                  </a:graphic>
                </wp:inline>
              </w:drawing>
            </w:r>
          </w:p>
          <w:p w14:paraId="016D0D7A" w14:textId="77777777" w:rsidR="0023524D" w:rsidRPr="001E3493" w:rsidRDefault="0023524D" w:rsidP="00423400">
            <w:pPr>
              <w:spacing w:line="240" w:lineRule="auto"/>
            </w:pPr>
            <w:r w:rsidRPr="001E3493">
              <w:t>Week 10</w:t>
            </w:r>
          </w:p>
        </w:tc>
        <w:tc>
          <w:tcPr>
            <w:tcW w:w="2340" w:type="dxa"/>
            <w:gridSpan w:val="2"/>
          </w:tcPr>
          <w:p w14:paraId="4FAAAD14" w14:textId="77777777" w:rsidR="0023524D" w:rsidRPr="001E3493" w:rsidRDefault="0023524D" w:rsidP="00423400">
            <w:pPr>
              <w:spacing w:line="240" w:lineRule="auto"/>
              <w:rPr>
                <w:noProof/>
              </w:rPr>
            </w:pPr>
            <w:r w:rsidRPr="001E3493">
              <w:rPr>
                <w:noProof/>
              </w:rPr>
              <w:drawing>
                <wp:inline distT="0" distB="0" distL="0" distR="0" wp14:anchorId="5AA17C50" wp14:editId="002AE441">
                  <wp:extent cx="1390684" cy="1919374"/>
                  <wp:effectExtent l="0" t="0" r="0" b="5080"/>
                  <wp:docPr id="168" name="Picture 1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 name="Picture 168"/>
                          <pic:cNvPicPr/>
                        </pic:nvPicPr>
                        <pic:blipFill>
                          <a:blip r:embed="rId484" cstate="print">
                            <a:extLst>
                              <a:ext uri="{28A0092B-C50C-407E-A947-70E740481C1C}">
                                <a14:useLocalDpi xmlns:a14="http://schemas.microsoft.com/office/drawing/2010/main" val="0"/>
                              </a:ext>
                            </a:extLst>
                          </a:blip>
                          <a:stretch>
                            <a:fillRect/>
                          </a:stretch>
                        </pic:blipFill>
                        <pic:spPr>
                          <a:xfrm>
                            <a:off x="0" y="0"/>
                            <a:ext cx="1390684" cy="1919374"/>
                          </a:xfrm>
                          <a:prstGeom prst="rect">
                            <a:avLst/>
                          </a:prstGeom>
                        </pic:spPr>
                      </pic:pic>
                    </a:graphicData>
                  </a:graphic>
                </wp:inline>
              </w:drawing>
            </w:r>
          </w:p>
          <w:p w14:paraId="61BEB51A" w14:textId="77777777" w:rsidR="0023524D" w:rsidRPr="001E3493" w:rsidRDefault="0023524D" w:rsidP="00423400">
            <w:pPr>
              <w:spacing w:line="240" w:lineRule="auto"/>
              <w:rPr>
                <w:noProof/>
              </w:rPr>
            </w:pPr>
            <w:r w:rsidRPr="001E3493">
              <w:rPr>
                <w:noProof/>
              </w:rPr>
              <w:t>Week 12</w:t>
            </w:r>
          </w:p>
        </w:tc>
      </w:tr>
    </w:tbl>
    <w:p w14:paraId="680DCE74" w14:textId="77777777" w:rsidR="00B46408" w:rsidRDefault="00B46408"/>
    <w:p w14:paraId="0D5A3C9E" w14:textId="77777777" w:rsidR="00B46408" w:rsidRDefault="00B46408"/>
    <w:p w14:paraId="3E70C087" w14:textId="77777777" w:rsidR="00B46408" w:rsidRDefault="00B46408"/>
    <w:p w14:paraId="615B0BD4" w14:textId="77777777" w:rsidR="00B46408" w:rsidRDefault="00B46408"/>
    <w:p w14:paraId="7643AE4C" w14:textId="77777777" w:rsidR="00B46408" w:rsidRDefault="00B46408"/>
    <w:p w14:paraId="34AA2573" w14:textId="7E7CC88A" w:rsidR="00B46408" w:rsidRDefault="00B46408">
      <w:r>
        <w:lastRenderedPageBreak/>
        <w:t>Table 38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23524D" w:rsidRPr="001E3493" w14:paraId="12B1234F" w14:textId="77777777" w:rsidTr="00031310">
        <w:trPr>
          <w:trHeight w:val="1952"/>
        </w:trPr>
        <w:tc>
          <w:tcPr>
            <w:tcW w:w="929" w:type="dxa"/>
            <w:vMerge w:val="restart"/>
            <w:textDirection w:val="btLr"/>
            <w:vAlign w:val="bottom"/>
          </w:tcPr>
          <w:p w14:paraId="03E9AAEB" w14:textId="77777777" w:rsidR="0023524D" w:rsidRPr="001E3493" w:rsidRDefault="0023524D" w:rsidP="00423400">
            <w:pPr>
              <w:spacing w:line="240" w:lineRule="auto"/>
              <w:ind w:left="113" w:right="113"/>
              <w:jc w:val="center"/>
              <w:rPr>
                <w:b/>
                <w:bCs/>
              </w:rPr>
            </w:pPr>
            <w:r w:rsidRPr="001E3493">
              <w:rPr>
                <w:b/>
                <w:bCs/>
              </w:rPr>
              <w:t>G24015</w:t>
            </w:r>
          </w:p>
        </w:tc>
        <w:tc>
          <w:tcPr>
            <w:tcW w:w="1856" w:type="dxa"/>
          </w:tcPr>
          <w:p w14:paraId="364E9FA9" w14:textId="77777777" w:rsidR="0023524D" w:rsidRPr="001E3493" w:rsidRDefault="0023524D" w:rsidP="00423400">
            <w:pPr>
              <w:spacing w:line="240" w:lineRule="auto"/>
              <w:rPr>
                <w:noProof/>
              </w:rPr>
            </w:pPr>
            <w:r w:rsidRPr="001E3493">
              <w:rPr>
                <w:noProof/>
              </w:rPr>
              <w:drawing>
                <wp:inline distT="0" distB="0" distL="0" distR="0" wp14:anchorId="08834744" wp14:editId="2F51B148">
                  <wp:extent cx="1106312" cy="1526894"/>
                  <wp:effectExtent l="0" t="0" r="0" b="0"/>
                  <wp:docPr id="169" name="Picture 1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 name="Picture 169"/>
                          <pic:cNvPicPr/>
                        </pic:nvPicPr>
                        <pic:blipFill>
                          <a:blip r:embed="rId485" cstate="print">
                            <a:extLst>
                              <a:ext uri="{28A0092B-C50C-407E-A947-70E740481C1C}">
                                <a14:useLocalDpi xmlns:a14="http://schemas.microsoft.com/office/drawing/2010/main" val="0"/>
                              </a:ext>
                            </a:extLst>
                          </a:blip>
                          <a:stretch>
                            <a:fillRect/>
                          </a:stretch>
                        </pic:blipFill>
                        <pic:spPr>
                          <a:xfrm>
                            <a:off x="0" y="0"/>
                            <a:ext cx="1106312" cy="1526894"/>
                          </a:xfrm>
                          <a:prstGeom prst="rect">
                            <a:avLst/>
                          </a:prstGeom>
                        </pic:spPr>
                      </pic:pic>
                    </a:graphicData>
                  </a:graphic>
                </wp:inline>
              </w:drawing>
            </w:r>
          </w:p>
          <w:p w14:paraId="014FE945" w14:textId="77777777" w:rsidR="0023524D" w:rsidRPr="001E3493" w:rsidRDefault="0023524D" w:rsidP="00423400">
            <w:pPr>
              <w:spacing w:line="240" w:lineRule="auto"/>
              <w:rPr>
                <w:noProof/>
              </w:rPr>
            </w:pPr>
            <w:r w:rsidRPr="001E3493">
              <w:rPr>
                <w:noProof/>
              </w:rPr>
              <w:t>Week 1.1</w:t>
            </w:r>
          </w:p>
        </w:tc>
        <w:tc>
          <w:tcPr>
            <w:tcW w:w="1800" w:type="dxa"/>
            <w:gridSpan w:val="2"/>
          </w:tcPr>
          <w:p w14:paraId="71B4AB7E" w14:textId="77777777" w:rsidR="0023524D" w:rsidRPr="001E3493" w:rsidRDefault="0023524D" w:rsidP="00423400">
            <w:pPr>
              <w:spacing w:line="240" w:lineRule="auto"/>
              <w:rPr>
                <w:noProof/>
              </w:rPr>
            </w:pPr>
            <w:r w:rsidRPr="001E3493">
              <w:rPr>
                <w:noProof/>
              </w:rPr>
              <w:drawing>
                <wp:inline distT="0" distB="0" distL="0" distR="0" wp14:anchorId="6C0AD423" wp14:editId="76792E1F">
                  <wp:extent cx="1090533" cy="1505116"/>
                  <wp:effectExtent l="0" t="0" r="0" b="0"/>
                  <wp:docPr id="170" name="Picture 1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 name="Picture 170"/>
                          <pic:cNvPicPr/>
                        </pic:nvPicPr>
                        <pic:blipFill>
                          <a:blip r:embed="rId486" cstate="print">
                            <a:extLst>
                              <a:ext uri="{28A0092B-C50C-407E-A947-70E740481C1C}">
                                <a14:useLocalDpi xmlns:a14="http://schemas.microsoft.com/office/drawing/2010/main" val="0"/>
                              </a:ext>
                            </a:extLst>
                          </a:blip>
                          <a:stretch>
                            <a:fillRect/>
                          </a:stretch>
                        </pic:blipFill>
                        <pic:spPr>
                          <a:xfrm>
                            <a:off x="0" y="0"/>
                            <a:ext cx="1090533" cy="1505116"/>
                          </a:xfrm>
                          <a:prstGeom prst="rect">
                            <a:avLst/>
                          </a:prstGeom>
                        </pic:spPr>
                      </pic:pic>
                    </a:graphicData>
                  </a:graphic>
                </wp:inline>
              </w:drawing>
            </w:r>
          </w:p>
          <w:p w14:paraId="3B240027" w14:textId="77777777" w:rsidR="0023524D" w:rsidRPr="001E3493" w:rsidRDefault="0023524D" w:rsidP="00423400">
            <w:pPr>
              <w:spacing w:line="240" w:lineRule="auto"/>
              <w:rPr>
                <w:noProof/>
              </w:rPr>
            </w:pPr>
            <w:r w:rsidRPr="001E3493">
              <w:rPr>
                <w:noProof/>
              </w:rPr>
              <w:t>Week 1.2</w:t>
            </w:r>
          </w:p>
        </w:tc>
        <w:tc>
          <w:tcPr>
            <w:tcW w:w="1710" w:type="dxa"/>
            <w:gridSpan w:val="2"/>
          </w:tcPr>
          <w:p w14:paraId="6F26B573" w14:textId="77777777" w:rsidR="0023524D" w:rsidRPr="001E3493" w:rsidRDefault="0023524D" w:rsidP="00423400">
            <w:pPr>
              <w:spacing w:line="240" w:lineRule="auto"/>
              <w:rPr>
                <w:noProof/>
              </w:rPr>
            </w:pPr>
            <w:r w:rsidRPr="001E3493">
              <w:rPr>
                <w:noProof/>
              </w:rPr>
              <w:drawing>
                <wp:inline distT="0" distB="0" distL="0" distR="0" wp14:anchorId="21EB56F8" wp14:editId="5C743DBC">
                  <wp:extent cx="1094135" cy="1510087"/>
                  <wp:effectExtent l="0" t="0" r="0" b="0"/>
                  <wp:docPr id="171" name="Picture 1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 name="Picture 171"/>
                          <pic:cNvPicPr/>
                        </pic:nvPicPr>
                        <pic:blipFill>
                          <a:blip r:embed="rId487" cstate="print">
                            <a:extLst>
                              <a:ext uri="{28A0092B-C50C-407E-A947-70E740481C1C}">
                                <a14:useLocalDpi xmlns:a14="http://schemas.microsoft.com/office/drawing/2010/main" val="0"/>
                              </a:ext>
                            </a:extLst>
                          </a:blip>
                          <a:stretch>
                            <a:fillRect/>
                          </a:stretch>
                        </pic:blipFill>
                        <pic:spPr>
                          <a:xfrm>
                            <a:off x="0" y="0"/>
                            <a:ext cx="1094135" cy="1510087"/>
                          </a:xfrm>
                          <a:prstGeom prst="rect">
                            <a:avLst/>
                          </a:prstGeom>
                        </pic:spPr>
                      </pic:pic>
                    </a:graphicData>
                  </a:graphic>
                </wp:inline>
              </w:drawing>
            </w:r>
          </w:p>
          <w:p w14:paraId="3B0C0273" w14:textId="77777777" w:rsidR="0023524D" w:rsidRPr="001E3493" w:rsidRDefault="0023524D" w:rsidP="00423400">
            <w:pPr>
              <w:spacing w:line="240" w:lineRule="auto"/>
              <w:rPr>
                <w:noProof/>
              </w:rPr>
            </w:pPr>
            <w:r w:rsidRPr="001E3493">
              <w:rPr>
                <w:noProof/>
              </w:rPr>
              <w:t>Week 2.1</w:t>
            </w:r>
          </w:p>
        </w:tc>
        <w:tc>
          <w:tcPr>
            <w:tcW w:w="1890" w:type="dxa"/>
          </w:tcPr>
          <w:p w14:paraId="56C6D16A" w14:textId="77777777" w:rsidR="0023524D" w:rsidRPr="001E3493" w:rsidRDefault="0023524D" w:rsidP="00423400">
            <w:pPr>
              <w:spacing w:line="240" w:lineRule="auto"/>
              <w:rPr>
                <w:noProof/>
              </w:rPr>
            </w:pPr>
            <w:r w:rsidRPr="001E3493">
              <w:rPr>
                <w:noProof/>
              </w:rPr>
              <w:drawing>
                <wp:inline distT="0" distB="0" distL="0" distR="0" wp14:anchorId="727146BC" wp14:editId="7EB39AA5">
                  <wp:extent cx="1088731" cy="1502629"/>
                  <wp:effectExtent l="0" t="0" r="0" b="2540"/>
                  <wp:docPr id="172" name="Picture 1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 name="Picture 172"/>
                          <pic:cNvPicPr/>
                        </pic:nvPicPr>
                        <pic:blipFill>
                          <a:blip r:embed="rId488" cstate="print">
                            <a:extLst>
                              <a:ext uri="{28A0092B-C50C-407E-A947-70E740481C1C}">
                                <a14:useLocalDpi xmlns:a14="http://schemas.microsoft.com/office/drawing/2010/main" val="0"/>
                              </a:ext>
                            </a:extLst>
                          </a:blip>
                          <a:stretch>
                            <a:fillRect/>
                          </a:stretch>
                        </pic:blipFill>
                        <pic:spPr>
                          <a:xfrm>
                            <a:off x="0" y="0"/>
                            <a:ext cx="1088731" cy="1502629"/>
                          </a:xfrm>
                          <a:prstGeom prst="rect">
                            <a:avLst/>
                          </a:prstGeom>
                        </pic:spPr>
                      </pic:pic>
                    </a:graphicData>
                  </a:graphic>
                </wp:inline>
              </w:drawing>
            </w:r>
          </w:p>
          <w:p w14:paraId="245CAEF8" w14:textId="77777777" w:rsidR="0023524D" w:rsidRPr="001E3493" w:rsidRDefault="0023524D" w:rsidP="00423400">
            <w:pPr>
              <w:spacing w:line="240" w:lineRule="auto"/>
              <w:rPr>
                <w:noProof/>
              </w:rPr>
            </w:pPr>
            <w:r w:rsidRPr="001E3493">
              <w:rPr>
                <w:noProof/>
              </w:rPr>
              <w:t>Week 2.2</w:t>
            </w:r>
          </w:p>
        </w:tc>
      </w:tr>
      <w:tr w:rsidR="0023524D" w:rsidRPr="001E3493" w14:paraId="0FE4A4AA" w14:textId="77777777" w:rsidTr="00F94A60">
        <w:trPr>
          <w:trHeight w:val="1952"/>
        </w:trPr>
        <w:tc>
          <w:tcPr>
            <w:tcW w:w="929" w:type="dxa"/>
            <w:vMerge/>
            <w:vAlign w:val="bottom"/>
          </w:tcPr>
          <w:p w14:paraId="30A43E8E" w14:textId="77777777" w:rsidR="0023524D" w:rsidRPr="001E3493" w:rsidRDefault="0023524D" w:rsidP="00423400">
            <w:pPr>
              <w:spacing w:line="240" w:lineRule="auto"/>
              <w:jc w:val="center"/>
            </w:pPr>
          </w:p>
        </w:tc>
        <w:tc>
          <w:tcPr>
            <w:tcW w:w="2486" w:type="dxa"/>
            <w:gridSpan w:val="2"/>
          </w:tcPr>
          <w:p w14:paraId="2800918C" w14:textId="77777777" w:rsidR="0023524D" w:rsidRPr="001E3493" w:rsidRDefault="0023524D" w:rsidP="00423400">
            <w:pPr>
              <w:spacing w:line="240" w:lineRule="auto"/>
              <w:rPr>
                <w:noProof/>
              </w:rPr>
            </w:pPr>
            <w:r w:rsidRPr="001E3493">
              <w:rPr>
                <w:noProof/>
              </w:rPr>
              <w:drawing>
                <wp:inline distT="0" distB="0" distL="0" distR="0" wp14:anchorId="4B40B1FD" wp14:editId="0BF90F1B">
                  <wp:extent cx="1441450" cy="1989439"/>
                  <wp:effectExtent l="0" t="0" r="6350" b="0"/>
                  <wp:docPr id="173" name="Picture 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 name="Picture 173"/>
                          <pic:cNvPicPr/>
                        </pic:nvPicPr>
                        <pic:blipFill>
                          <a:blip r:embed="rId489" cstate="print">
                            <a:extLst>
                              <a:ext uri="{28A0092B-C50C-407E-A947-70E740481C1C}">
                                <a14:useLocalDpi xmlns:a14="http://schemas.microsoft.com/office/drawing/2010/main" val="0"/>
                              </a:ext>
                            </a:extLst>
                          </a:blip>
                          <a:stretch>
                            <a:fillRect/>
                          </a:stretch>
                        </pic:blipFill>
                        <pic:spPr>
                          <a:xfrm>
                            <a:off x="0" y="0"/>
                            <a:ext cx="1441450" cy="1989439"/>
                          </a:xfrm>
                          <a:prstGeom prst="rect">
                            <a:avLst/>
                          </a:prstGeom>
                        </pic:spPr>
                      </pic:pic>
                    </a:graphicData>
                  </a:graphic>
                </wp:inline>
              </w:drawing>
            </w:r>
          </w:p>
          <w:p w14:paraId="38DC7809" w14:textId="77777777" w:rsidR="0023524D" w:rsidRPr="001E3493" w:rsidRDefault="0023524D" w:rsidP="00423400">
            <w:pPr>
              <w:spacing w:line="240" w:lineRule="auto"/>
              <w:rPr>
                <w:noProof/>
              </w:rPr>
            </w:pPr>
            <w:r w:rsidRPr="001E3493">
              <w:rPr>
                <w:noProof/>
              </w:rPr>
              <w:t>Week 3</w:t>
            </w:r>
          </w:p>
        </w:tc>
        <w:tc>
          <w:tcPr>
            <w:tcW w:w="2430" w:type="dxa"/>
            <w:gridSpan w:val="2"/>
          </w:tcPr>
          <w:p w14:paraId="7CF5B261" w14:textId="77777777" w:rsidR="0023524D" w:rsidRPr="001E3493" w:rsidRDefault="0023524D" w:rsidP="00423400">
            <w:pPr>
              <w:spacing w:line="240" w:lineRule="auto"/>
              <w:rPr>
                <w:noProof/>
              </w:rPr>
            </w:pPr>
            <w:r w:rsidRPr="001E3493">
              <w:rPr>
                <w:noProof/>
              </w:rPr>
              <w:drawing>
                <wp:inline distT="0" distB="0" distL="0" distR="0" wp14:anchorId="6CC52A44" wp14:editId="62F35A07">
                  <wp:extent cx="1431227" cy="1975329"/>
                  <wp:effectExtent l="0" t="0" r="0" b="6350"/>
                  <wp:docPr id="174" name="Picture 1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 name="Picture 174"/>
                          <pic:cNvPicPr/>
                        </pic:nvPicPr>
                        <pic:blipFill>
                          <a:blip r:embed="rId490" cstate="print">
                            <a:extLst>
                              <a:ext uri="{28A0092B-C50C-407E-A947-70E740481C1C}">
                                <a14:useLocalDpi xmlns:a14="http://schemas.microsoft.com/office/drawing/2010/main" val="0"/>
                              </a:ext>
                            </a:extLst>
                          </a:blip>
                          <a:stretch>
                            <a:fillRect/>
                          </a:stretch>
                        </pic:blipFill>
                        <pic:spPr>
                          <a:xfrm>
                            <a:off x="0" y="0"/>
                            <a:ext cx="1431227" cy="1975329"/>
                          </a:xfrm>
                          <a:prstGeom prst="rect">
                            <a:avLst/>
                          </a:prstGeom>
                        </pic:spPr>
                      </pic:pic>
                    </a:graphicData>
                  </a:graphic>
                </wp:inline>
              </w:drawing>
            </w:r>
          </w:p>
          <w:p w14:paraId="78C92D85" w14:textId="77777777" w:rsidR="0023524D" w:rsidRPr="001E3493" w:rsidRDefault="0023524D" w:rsidP="00423400">
            <w:pPr>
              <w:spacing w:line="240" w:lineRule="auto"/>
              <w:rPr>
                <w:noProof/>
              </w:rPr>
            </w:pPr>
            <w:r w:rsidRPr="001E3493">
              <w:rPr>
                <w:noProof/>
              </w:rPr>
              <w:t>Week 4</w:t>
            </w:r>
          </w:p>
        </w:tc>
        <w:tc>
          <w:tcPr>
            <w:tcW w:w="2340" w:type="dxa"/>
            <w:gridSpan w:val="2"/>
          </w:tcPr>
          <w:p w14:paraId="58E431F0" w14:textId="77777777" w:rsidR="0023524D" w:rsidRPr="001E3493" w:rsidRDefault="0023524D" w:rsidP="00423400">
            <w:pPr>
              <w:spacing w:line="240" w:lineRule="auto"/>
              <w:rPr>
                <w:noProof/>
              </w:rPr>
            </w:pPr>
            <w:r w:rsidRPr="001E3493">
              <w:rPr>
                <w:noProof/>
              </w:rPr>
              <w:drawing>
                <wp:inline distT="0" distB="0" distL="0" distR="0" wp14:anchorId="2CD1AAF7" wp14:editId="02989934">
                  <wp:extent cx="1440815" cy="1988564"/>
                  <wp:effectExtent l="0" t="0" r="6985" b="0"/>
                  <wp:docPr id="175" name="Picture 1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 name="Picture 175"/>
                          <pic:cNvPicPr/>
                        </pic:nvPicPr>
                        <pic:blipFill>
                          <a:blip r:embed="rId491" cstate="print">
                            <a:extLst>
                              <a:ext uri="{28A0092B-C50C-407E-A947-70E740481C1C}">
                                <a14:useLocalDpi xmlns:a14="http://schemas.microsoft.com/office/drawing/2010/main" val="0"/>
                              </a:ext>
                            </a:extLst>
                          </a:blip>
                          <a:stretch>
                            <a:fillRect/>
                          </a:stretch>
                        </pic:blipFill>
                        <pic:spPr>
                          <a:xfrm>
                            <a:off x="0" y="0"/>
                            <a:ext cx="1443649" cy="1992476"/>
                          </a:xfrm>
                          <a:prstGeom prst="rect">
                            <a:avLst/>
                          </a:prstGeom>
                        </pic:spPr>
                      </pic:pic>
                    </a:graphicData>
                  </a:graphic>
                </wp:inline>
              </w:drawing>
            </w:r>
          </w:p>
          <w:p w14:paraId="455CB04F" w14:textId="77777777" w:rsidR="0023524D" w:rsidRPr="001E3493" w:rsidRDefault="0023524D" w:rsidP="00423400">
            <w:pPr>
              <w:spacing w:line="240" w:lineRule="auto"/>
              <w:rPr>
                <w:noProof/>
              </w:rPr>
            </w:pPr>
            <w:r w:rsidRPr="001E3493">
              <w:rPr>
                <w:noProof/>
              </w:rPr>
              <w:t>Week 6</w:t>
            </w:r>
          </w:p>
        </w:tc>
      </w:tr>
      <w:tr w:rsidR="0023524D" w:rsidRPr="001E3493" w14:paraId="16378A19" w14:textId="77777777" w:rsidTr="00F94A60">
        <w:trPr>
          <w:trHeight w:val="1952"/>
        </w:trPr>
        <w:tc>
          <w:tcPr>
            <w:tcW w:w="929" w:type="dxa"/>
            <w:vMerge/>
            <w:vAlign w:val="bottom"/>
          </w:tcPr>
          <w:p w14:paraId="518DB8B1" w14:textId="77777777" w:rsidR="0023524D" w:rsidRPr="001E3493" w:rsidRDefault="0023524D" w:rsidP="00423400">
            <w:pPr>
              <w:spacing w:line="240" w:lineRule="auto"/>
              <w:jc w:val="center"/>
            </w:pPr>
          </w:p>
        </w:tc>
        <w:tc>
          <w:tcPr>
            <w:tcW w:w="2486" w:type="dxa"/>
            <w:gridSpan w:val="2"/>
          </w:tcPr>
          <w:p w14:paraId="44F33B36" w14:textId="77777777" w:rsidR="0023524D" w:rsidRPr="001E3493" w:rsidRDefault="0023524D" w:rsidP="00423400">
            <w:pPr>
              <w:spacing w:line="240" w:lineRule="auto"/>
              <w:rPr>
                <w:noProof/>
              </w:rPr>
            </w:pPr>
            <w:r w:rsidRPr="001E3493">
              <w:rPr>
                <w:noProof/>
              </w:rPr>
              <w:drawing>
                <wp:inline distT="0" distB="0" distL="0" distR="0" wp14:anchorId="333A20B4" wp14:editId="580577CD">
                  <wp:extent cx="1441450" cy="1989439"/>
                  <wp:effectExtent l="0" t="0" r="6350" b="0"/>
                  <wp:docPr id="176" name="Picture 1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 name="Picture 176"/>
                          <pic:cNvPicPr/>
                        </pic:nvPicPr>
                        <pic:blipFill>
                          <a:blip r:embed="rId492" cstate="print">
                            <a:extLst>
                              <a:ext uri="{28A0092B-C50C-407E-A947-70E740481C1C}">
                                <a14:useLocalDpi xmlns:a14="http://schemas.microsoft.com/office/drawing/2010/main" val="0"/>
                              </a:ext>
                            </a:extLst>
                          </a:blip>
                          <a:stretch>
                            <a:fillRect/>
                          </a:stretch>
                        </pic:blipFill>
                        <pic:spPr>
                          <a:xfrm>
                            <a:off x="0" y="0"/>
                            <a:ext cx="1441450" cy="1989439"/>
                          </a:xfrm>
                          <a:prstGeom prst="rect">
                            <a:avLst/>
                          </a:prstGeom>
                        </pic:spPr>
                      </pic:pic>
                    </a:graphicData>
                  </a:graphic>
                </wp:inline>
              </w:drawing>
            </w:r>
          </w:p>
          <w:p w14:paraId="42336973" w14:textId="77777777" w:rsidR="0023524D" w:rsidRPr="001E3493" w:rsidRDefault="0023524D" w:rsidP="00423400">
            <w:pPr>
              <w:spacing w:line="240" w:lineRule="auto"/>
              <w:rPr>
                <w:noProof/>
              </w:rPr>
            </w:pPr>
            <w:r w:rsidRPr="001E3493">
              <w:rPr>
                <w:noProof/>
              </w:rPr>
              <w:t>Week 8</w:t>
            </w:r>
          </w:p>
        </w:tc>
        <w:tc>
          <w:tcPr>
            <w:tcW w:w="2430" w:type="dxa"/>
            <w:gridSpan w:val="2"/>
          </w:tcPr>
          <w:p w14:paraId="49612AA8" w14:textId="77777777" w:rsidR="0023524D" w:rsidRPr="001E3493" w:rsidRDefault="0023524D" w:rsidP="00423400">
            <w:pPr>
              <w:spacing w:line="240" w:lineRule="auto"/>
              <w:rPr>
                <w:noProof/>
              </w:rPr>
            </w:pPr>
            <w:r w:rsidRPr="001E3493">
              <w:rPr>
                <w:noProof/>
              </w:rPr>
              <w:drawing>
                <wp:inline distT="0" distB="0" distL="0" distR="0" wp14:anchorId="64D1DF38" wp14:editId="626D48D3">
                  <wp:extent cx="1452383" cy="2004528"/>
                  <wp:effectExtent l="0" t="0" r="0" b="0"/>
                  <wp:docPr id="177" name="Picture 1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 name="Picture 177"/>
                          <pic:cNvPicPr/>
                        </pic:nvPicPr>
                        <pic:blipFill>
                          <a:blip r:embed="rId493" cstate="print">
                            <a:extLst>
                              <a:ext uri="{28A0092B-C50C-407E-A947-70E740481C1C}">
                                <a14:useLocalDpi xmlns:a14="http://schemas.microsoft.com/office/drawing/2010/main" val="0"/>
                              </a:ext>
                            </a:extLst>
                          </a:blip>
                          <a:stretch>
                            <a:fillRect/>
                          </a:stretch>
                        </pic:blipFill>
                        <pic:spPr>
                          <a:xfrm>
                            <a:off x="0" y="0"/>
                            <a:ext cx="1452383" cy="2004528"/>
                          </a:xfrm>
                          <a:prstGeom prst="rect">
                            <a:avLst/>
                          </a:prstGeom>
                        </pic:spPr>
                      </pic:pic>
                    </a:graphicData>
                  </a:graphic>
                </wp:inline>
              </w:drawing>
            </w:r>
          </w:p>
          <w:p w14:paraId="2FAE4C9E" w14:textId="77777777" w:rsidR="0023524D" w:rsidRPr="001E3493" w:rsidRDefault="0023524D" w:rsidP="00423400">
            <w:pPr>
              <w:spacing w:line="240" w:lineRule="auto"/>
              <w:rPr>
                <w:noProof/>
              </w:rPr>
            </w:pPr>
            <w:r w:rsidRPr="001E3493">
              <w:rPr>
                <w:noProof/>
              </w:rPr>
              <w:t>Week 10</w:t>
            </w:r>
          </w:p>
        </w:tc>
        <w:tc>
          <w:tcPr>
            <w:tcW w:w="2340" w:type="dxa"/>
            <w:gridSpan w:val="2"/>
          </w:tcPr>
          <w:p w14:paraId="4CBE1E38" w14:textId="77777777" w:rsidR="0023524D" w:rsidRPr="001E3493" w:rsidRDefault="0023524D" w:rsidP="00423400">
            <w:pPr>
              <w:spacing w:line="240" w:lineRule="auto"/>
              <w:rPr>
                <w:noProof/>
              </w:rPr>
            </w:pPr>
            <w:r w:rsidRPr="001E3493">
              <w:rPr>
                <w:noProof/>
              </w:rPr>
              <w:drawing>
                <wp:inline distT="0" distB="0" distL="0" distR="0" wp14:anchorId="158FAC8F" wp14:editId="43DB9EA0">
                  <wp:extent cx="1445655" cy="1995243"/>
                  <wp:effectExtent l="0" t="0" r="2540" b="5080"/>
                  <wp:docPr id="178" name="Picture 1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 name="Picture 178"/>
                          <pic:cNvPicPr/>
                        </pic:nvPicPr>
                        <pic:blipFill>
                          <a:blip r:embed="rId494" cstate="print">
                            <a:extLst>
                              <a:ext uri="{28A0092B-C50C-407E-A947-70E740481C1C}">
                                <a14:useLocalDpi xmlns:a14="http://schemas.microsoft.com/office/drawing/2010/main" val="0"/>
                              </a:ext>
                            </a:extLst>
                          </a:blip>
                          <a:stretch>
                            <a:fillRect/>
                          </a:stretch>
                        </pic:blipFill>
                        <pic:spPr>
                          <a:xfrm>
                            <a:off x="0" y="0"/>
                            <a:ext cx="1445655" cy="1995243"/>
                          </a:xfrm>
                          <a:prstGeom prst="rect">
                            <a:avLst/>
                          </a:prstGeom>
                        </pic:spPr>
                      </pic:pic>
                    </a:graphicData>
                  </a:graphic>
                </wp:inline>
              </w:drawing>
            </w:r>
          </w:p>
          <w:p w14:paraId="349A157F" w14:textId="77777777" w:rsidR="0023524D" w:rsidRPr="001E3493" w:rsidRDefault="0023524D" w:rsidP="00423400">
            <w:pPr>
              <w:spacing w:line="240" w:lineRule="auto"/>
              <w:rPr>
                <w:noProof/>
              </w:rPr>
            </w:pPr>
            <w:r w:rsidRPr="001E3493">
              <w:rPr>
                <w:noProof/>
              </w:rPr>
              <w:t>Week 12</w:t>
            </w:r>
          </w:p>
        </w:tc>
      </w:tr>
    </w:tbl>
    <w:p w14:paraId="14265F2E" w14:textId="77777777" w:rsidR="00B46408" w:rsidRDefault="00B46408"/>
    <w:p w14:paraId="624D835D" w14:textId="77777777" w:rsidR="00B46408" w:rsidRDefault="00B46408"/>
    <w:p w14:paraId="178CFAA8" w14:textId="77777777" w:rsidR="00B46408" w:rsidRDefault="00B46408"/>
    <w:p w14:paraId="305C2BC7" w14:textId="77777777" w:rsidR="00B46408" w:rsidRDefault="00B46408"/>
    <w:p w14:paraId="66C73993" w14:textId="2CC9D5E5" w:rsidR="00B46408" w:rsidRDefault="00B46408">
      <w:r>
        <w:lastRenderedPageBreak/>
        <w:t>Table 38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23524D" w:rsidRPr="001E3493" w14:paraId="313958F6" w14:textId="77777777" w:rsidTr="00031310">
        <w:trPr>
          <w:trHeight w:val="1952"/>
        </w:trPr>
        <w:tc>
          <w:tcPr>
            <w:tcW w:w="929" w:type="dxa"/>
            <w:vMerge w:val="restart"/>
            <w:textDirection w:val="btLr"/>
            <w:vAlign w:val="bottom"/>
          </w:tcPr>
          <w:p w14:paraId="6BB99634" w14:textId="77777777" w:rsidR="0023524D" w:rsidRPr="001E3493" w:rsidRDefault="0023524D" w:rsidP="00423400">
            <w:pPr>
              <w:spacing w:line="240" w:lineRule="auto"/>
              <w:ind w:left="113" w:right="113"/>
              <w:jc w:val="center"/>
              <w:rPr>
                <w:b/>
                <w:bCs/>
              </w:rPr>
            </w:pPr>
            <w:r w:rsidRPr="001E3493">
              <w:rPr>
                <w:b/>
                <w:bCs/>
              </w:rPr>
              <w:t>G24016</w:t>
            </w:r>
          </w:p>
        </w:tc>
        <w:tc>
          <w:tcPr>
            <w:tcW w:w="1856" w:type="dxa"/>
          </w:tcPr>
          <w:p w14:paraId="49C440C7" w14:textId="77777777" w:rsidR="0023524D" w:rsidRPr="001E3493" w:rsidRDefault="0023524D" w:rsidP="00423400">
            <w:pPr>
              <w:spacing w:line="240" w:lineRule="auto"/>
              <w:rPr>
                <w:noProof/>
              </w:rPr>
            </w:pPr>
            <w:r w:rsidRPr="001E3493">
              <w:rPr>
                <w:noProof/>
              </w:rPr>
              <w:drawing>
                <wp:inline distT="0" distB="0" distL="0" distR="0" wp14:anchorId="5B612E33" wp14:editId="3A363EB5">
                  <wp:extent cx="1090954" cy="1505698"/>
                  <wp:effectExtent l="0" t="0" r="0" b="0"/>
                  <wp:docPr id="179" name="Picture 1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 name="Picture 179"/>
                          <pic:cNvPicPr/>
                        </pic:nvPicPr>
                        <pic:blipFill>
                          <a:blip r:embed="rId495" cstate="print">
                            <a:extLst>
                              <a:ext uri="{28A0092B-C50C-407E-A947-70E740481C1C}">
                                <a14:useLocalDpi xmlns:a14="http://schemas.microsoft.com/office/drawing/2010/main" val="0"/>
                              </a:ext>
                            </a:extLst>
                          </a:blip>
                          <a:stretch>
                            <a:fillRect/>
                          </a:stretch>
                        </pic:blipFill>
                        <pic:spPr>
                          <a:xfrm>
                            <a:off x="0" y="0"/>
                            <a:ext cx="1090954" cy="1505698"/>
                          </a:xfrm>
                          <a:prstGeom prst="rect">
                            <a:avLst/>
                          </a:prstGeom>
                        </pic:spPr>
                      </pic:pic>
                    </a:graphicData>
                  </a:graphic>
                </wp:inline>
              </w:drawing>
            </w:r>
          </w:p>
          <w:p w14:paraId="08F5DDC0" w14:textId="77777777" w:rsidR="0023524D" w:rsidRPr="001E3493" w:rsidRDefault="0023524D" w:rsidP="00423400">
            <w:pPr>
              <w:spacing w:line="240" w:lineRule="auto"/>
              <w:rPr>
                <w:noProof/>
              </w:rPr>
            </w:pPr>
            <w:r w:rsidRPr="001E3493">
              <w:rPr>
                <w:noProof/>
              </w:rPr>
              <w:t>Week 1.1</w:t>
            </w:r>
          </w:p>
        </w:tc>
        <w:tc>
          <w:tcPr>
            <w:tcW w:w="1800" w:type="dxa"/>
            <w:gridSpan w:val="2"/>
          </w:tcPr>
          <w:p w14:paraId="5B48BEDA" w14:textId="77777777" w:rsidR="0023524D" w:rsidRPr="001E3493" w:rsidRDefault="0023524D" w:rsidP="00423400">
            <w:pPr>
              <w:spacing w:line="240" w:lineRule="auto"/>
              <w:rPr>
                <w:noProof/>
              </w:rPr>
            </w:pPr>
            <w:r w:rsidRPr="001E3493">
              <w:rPr>
                <w:noProof/>
              </w:rPr>
              <w:drawing>
                <wp:inline distT="0" distB="0" distL="0" distR="0" wp14:anchorId="4E1079F9" wp14:editId="69242596">
                  <wp:extent cx="1104900" cy="1524945"/>
                  <wp:effectExtent l="0" t="0" r="0" b="0"/>
                  <wp:docPr id="180" name="Picture 1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 name="Picture 180"/>
                          <pic:cNvPicPr/>
                        </pic:nvPicPr>
                        <pic:blipFill>
                          <a:blip r:embed="rId496" cstate="print">
                            <a:extLst>
                              <a:ext uri="{28A0092B-C50C-407E-A947-70E740481C1C}">
                                <a14:useLocalDpi xmlns:a14="http://schemas.microsoft.com/office/drawing/2010/main" val="0"/>
                              </a:ext>
                            </a:extLst>
                          </a:blip>
                          <a:stretch>
                            <a:fillRect/>
                          </a:stretch>
                        </pic:blipFill>
                        <pic:spPr>
                          <a:xfrm>
                            <a:off x="0" y="0"/>
                            <a:ext cx="1108517" cy="1529937"/>
                          </a:xfrm>
                          <a:prstGeom prst="rect">
                            <a:avLst/>
                          </a:prstGeom>
                        </pic:spPr>
                      </pic:pic>
                    </a:graphicData>
                  </a:graphic>
                </wp:inline>
              </w:drawing>
            </w:r>
          </w:p>
          <w:p w14:paraId="10CEA291" w14:textId="77777777" w:rsidR="0023524D" w:rsidRPr="001E3493" w:rsidRDefault="0023524D" w:rsidP="00423400">
            <w:pPr>
              <w:spacing w:line="240" w:lineRule="auto"/>
              <w:rPr>
                <w:noProof/>
              </w:rPr>
            </w:pPr>
            <w:r w:rsidRPr="001E3493">
              <w:rPr>
                <w:noProof/>
              </w:rPr>
              <w:t>Week 1.2</w:t>
            </w:r>
          </w:p>
        </w:tc>
        <w:tc>
          <w:tcPr>
            <w:tcW w:w="1710" w:type="dxa"/>
            <w:gridSpan w:val="2"/>
          </w:tcPr>
          <w:p w14:paraId="623F4155" w14:textId="77777777" w:rsidR="0023524D" w:rsidRPr="001E3493" w:rsidRDefault="0023524D" w:rsidP="00423400">
            <w:pPr>
              <w:spacing w:line="240" w:lineRule="auto"/>
              <w:rPr>
                <w:noProof/>
              </w:rPr>
            </w:pPr>
            <w:r w:rsidRPr="001E3493">
              <w:rPr>
                <w:noProof/>
              </w:rPr>
              <w:drawing>
                <wp:inline distT="0" distB="0" distL="0" distR="0" wp14:anchorId="2AC2ED6B" wp14:editId="131AFA5D">
                  <wp:extent cx="1104900" cy="1524946"/>
                  <wp:effectExtent l="0" t="0" r="0" b="0"/>
                  <wp:docPr id="181" name="Picture 1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 name="Picture 181"/>
                          <pic:cNvPicPr/>
                        </pic:nvPicPr>
                        <pic:blipFill>
                          <a:blip r:embed="rId497" cstate="print">
                            <a:extLst>
                              <a:ext uri="{28A0092B-C50C-407E-A947-70E740481C1C}">
                                <a14:useLocalDpi xmlns:a14="http://schemas.microsoft.com/office/drawing/2010/main" val="0"/>
                              </a:ext>
                            </a:extLst>
                          </a:blip>
                          <a:stretch>
                            <a:fillRect/>
                          </a:stretch>
                        </pic:blipFill>
                        <pic:spPr>
                          <a:xfrm>
                            <a:off x="0" y="0"/>
                            <a:ext cx="1106335" cy="1526926"/>
                          </a:xfrm>
                          <a:prstGeom prst="rect">
                            <a:avLst/>
                          </a:prstGeom>
                        </pic:spPr>
                      </pic:pic>
                    </a:graphicData>
                  </a:graphic>
                </wp:inline>
              </w:drawing>
            </w:r>
          </w:p>
          <w:p w14:paraId="2FBA3D9C" w14:textId="77777777" w:rsidR="0023524D" w:rsidRPr="001E3493" w:rsidRDefault="0023524D" w:rsidP="00423400">
            <w:pPr>
              <w:spacing w:line="240" w:lineRule="auto"/>
              <w:rPr>
                <w:noProof/>
              </w:rPr>
            </w:pPr>
            <w:r w:rsidRPr="001E3493">
              <w:rPr>
                <w:noProof/>
              </w:rPr>
              <w:t>Week 2.1</w:t>
            </w:r>
          </w:p>
        </w:tc>
        <w:tc>
          <w:tcPr>
            <w:tcW w:w="1890" w:type="dxa"/>
          </w:tcPr>
          <w:p w14:paraId="16DA5A73" w14:textId="77777777" w:rsidR="0023524D" w:rsidRPr="001E3493" w:rsidRDefault="0023524D" w:rsidP="00423400">
            <w:pPr>
              <w:spacing w:line="240" w:lineRule="auto"/>
              <w:rPr>
                <w:noProof/>
              </w:rPr>
            </w:pPr>
            <w:r w:rsidRPr="001E3493">
              <w:rPr>
                <w:noProof/>
              </w:rPr>
              <w:drawing>
                <wp:inline distT="0" distB="0" distL="0" distR="0" wp14:anchorId="0D03891F" wp14:editId="5BB01ABD">
                  <wp:extent cx="1062807" cy="1466850"/>
                  <wp:effectExtent l="0" t="0" r="4445" b="0"/>
                  <wp:docPr id="182" name="Picture 1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 name="Picture 182"/>
                          <pic:cNvPicPr/>
                        </pic:nvPicPr>
                        <pic:blipFill>
                          <a:blip r:embed="rId498" cstate="print">
                            <a:extLst>
                              <a:ext uri="{28A0092B-C50C-407E-A947-70E740481C1C}">
                                <a14:useLocalDpi xmlns:a14="http://schemas.microsoft.com/office/drawing/2010/main" val="0"/>
                              </a:ext>
                            </a:extLst>
                          </a:blip>
                          <a:stretch>
                            <a:fillRect/>
                          </a:stretch>
                        </pic:blipFill>
                        <pic:spPr>
                          <a:xfrm>
                            <a:off x="0" y="0"/>
                            <a:ext cx="1062807" cy="1466850"/>
                          </a:xfrm>
                          <a:prstGeom prst="rect">
                            <a:avLst/>
                          </a:prstGeom>
                        </pic:spPr>
                      </pic:pic>
                    </a:graphicData>
                  </a:graphic>
                </wp:inline>
              </w:drawing>
            </w:r>
          </w:p>
          <w:p w14:paraId="51CC99E9" w14:textId="77777777" w:rsidR="0023524D" w:rsidRPr="001E3493" w:rsidRDefault="0023524D" w:rsidP="00423400">
            <w:pPr>
              <w:spacing w:line="240" w:lineRule="auto"/>
              <w:rPr>
                <w:noProof/>
              </w:rPr>
            </w:pPr>
            <w:r w:rsidRPr="001E3493">
              <w:rPr>
                <w:noProof/>
              </w:rPr>
              <w:t>Week 2.2</w:t>
            </w:r>
          </w:p>
        </w:tc>
      </w:tr>
      <w:tr w:rsidR="0023524D" w:rsidRPr="001E3493" w14:paraId="79285759" w14:textId="77777777" w:rsidTr="00F94A60">
        <w:trPr>
          <w:trHeight w:val="1952"/>
        </w:trPr>
        <w:tc>
          <w:tcPr>
            <w:tcW w:w="929" w:type="dxa"/>
            <w:vMerge/>
            <w:vAlign w:val="bottom"/>
          </w:tcPr>
          <w:p w14:paraId="00169CA1" w14:textId="77777777" w:rsidR="0023524D" w:rsidRPr="001E3493" w:rsidRDefault="0023524D" w:rsidP="00423400">
            <w:pPr>
              <w:spacing w:line="240" w:lineRule="auto"/>
              <w:jc w:val="center"/>
            </w:pPr>
          </w:p>
        </w:tc>
        <w:tc>
          <w:tcPr>
            <w:tcW w:w="2486" w:type="dxa"/>
            <w:gridSpan w:val="2"/>
          </w:tcPr>
          <w:p w14:paraId="7E8375FF" w14:textId="77777777" w:rsidR="0023524D" w:rsidRPr="001E3493" w:rsidRDefault="0023524D" w:rsidP="00423400">
            <w:pPr>
              <w:spacing w:line="240" w:lineRule="auto"/>
              <w:rPr>
                <w:noProof/>
              </w:rPr>
            </w:pPr>
            <w:r w:rsidRPr="001E3493">
              <w:rPr>
                <w:noProof/>
              </w:rPr>
              <w:drawing>
                <wp:inline distT="0" distB="0" distL="0" distR="0" wp14:anchorId="0DFEB282" wp14:editId="7F12E3A3">
                  <wp:extent cx="1441449" cy="1989439"/>
                  <wp:effectExtent l="0" t="0" r="6985" b="0"/>
                  <wp:docPr id="183" name="Picture 1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 name="Picture 183"/>
                          <pic:cNvPicPr/>
                        </pic:nvPicPr>
                        <pic:blipFill>
                          <a:blip r:embed="rId499" cstate="print">
                            <a:extLst>
                              <a:ext uri="{28A0092B-C50C-407E-A947-70E740481C1C}">
                                <a14:useLocalDpi xmlns:a14="http://schemas.microsoft.com/office/drawing/2010/main" val="0"/>
                              </a:ext>
                            </a:extLst>
                          </a:blip>
                          <a:stretch>
                            <a:fillRect/>
                          </a:stretch>
                        </pic:blipFill>
                        <pic:spPr>
                          <a:xfrm>
                            <a:off x="0" y="0"/>
                            <a:ext cx="1441449" cy="1989439"/>
                          </a:xfrm>
                          <a:prstGeom prst="rect">
                            <a:avLst/>
                          </a:prstGeom>
                        </pic:spPr>
                      </pic:pic>
                    </a:graphicData>
                  </a:graphic>
                </wp:inline>
              </w:drawing>
            </w:r>
          </w:p>
          <w:p w14:paraId="1452A99B" w14:textId="77777777" w:rsidR="0023524D" w:rsidRPr="001E3493" w:rsidRDefault="0023524D" w:rsidP="00423400">
            <w:pPr>
              <w:spacing w:line="240" w:lineRule="auto"/>
              <w:rPr>
                <w:noProof/>
              </w:rPr>
            </w:pPr>
            <w:r w:rsidRPr="001E3493">
              <w:rPr>
                <w:noProof/>
              </w:rPr>
              <w:t>Week 3</w:t>
            </w:r>
          </w:p>
        </w:tc>
        <w:tc>
          <w:tcPr>
            <w:tcW w:w="2430" w:type="dxa"/>
            <w:gridSpan w:val="2"/>
          </w:tcPr>
          <w:p w14:paraId="42416B10" w14:textId="77777777" w:rsidR="0023524D" w:rsidRPr="001E3493" w:rsidRDefault="0023524D" w:rsidP="00423400">
            <w:pPr>
              <w:spacing w:line="240" w:lineRule="auto"/>
              <w:rPr>
                <w:noProof/>
              </w:rPr>
            </w:pPr>
            <w:r w:rsidRPr="001E3493">
              <w:rPr>
                <w:noProof/>
              </w:rPr>
              <w:drawing>
                <wp:inline distT="0" distB="0" distL="0" distR="0" wp14:anchorId="12B3F02F" wp14:editId="1C11FA3E">
                  <wp:extent cx="1405890" cy="1940360"/>
                  <wp:effectExtent l="0" t="0" r="3810" b="3175"/>
                  <wp:docPr id="184" name="Picture 1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 name="Picture 184"/>
                          <pic:cNvPicPr/>
                        </pic:nvPicPr>
                        <pic:blipFill>
                          <a:blip r:embed="rId500" cstate="print">
                            <a:extLst>
                              <a:ext uri="{28A0092B-C50C-407E-A947-70E740481C1C}">
                                <a14:useLocalDpi xmlns:a14="http://schemas.microsoft.com/office/drawing/2010/main" val="0"/>
                              </a:ext>
                            </a:extLst>
                          </a:blip>
                          <a:stretch>
                            <a:fillRect/>
                          </a:stretch>
                        </pic:blipFill>
                        <pic:spPr>
                          <a:xfrm>
                            <a:off x="0" y="0"/>
                            <a:ext cx="1405890" cy="1940360"/>
                          </a:xfrm>
                          <a:prstGeom prst="rect">
                            <a:avLst/>
                          </a:prstGeom>
                        </pic:spPr>
                      </pic:pic>
                    </a:graphicData>
                  </a:graphic>
                </wp:inline>
              </w:drawing>
            </w:r>
          </w:p>
          <w:p w14:paraId="62B510CA" w14:textId="77777777" w:rsidR="0023524D" w:rsidRPr="001E3493" w:rsidRDefault="0023524D" w:rsidP="00423400">
            <w:pPr>
              <w:spacing w:line="240" w:lineRule="auto"/>
              <w:rPr>
                <w:noProof/>
              </w:rPr>
            </w:pPr>
            <w:r w:rsidRPr="001E3493">
              <w:rPr>
                <w:noProof/>
              </w:rPr>
              <w:t>Week 4</w:t>
            </w:r>
          </w:p>
        </w:tc>
        <w:tc>
          <w:tcPr>
            <w:tcW w:w="2340" w:type="dxa"/>
            <w:gridSpan w:val="2"/>
          </w:tcPr>
          <w:p w14:paraId="5751F644" w14:textId="77777777" w:rsidR="0023524D" w:rsidRPr="001E3493" w:rsidRDefault="0023524D" w:rsidP="00423400">
            <w:pPr>
              <w:spacing w:line="240" w:lineRule="auto"/>
              <w:rPr>
                <w:noProof/>
              </w:rPr>
            </w:pPr>
            <w:r w:rsidRPr="001E3493">
              <w:rPr>
                <w:noProof/>
              </w:rPr>
              <w:drawing>
                <wp:inline distT="0" distB="0" distL="0" distR="0" wp14:anchorId="78B9D4B7" wp14:editId="0C227987">
                  <wp:extent cx="1419225" cy="1958767"/>
                  <wp:effectExtent l="0" t="0" r="0" b="3810"/>
                  <wp:docPr id="185" name="Picture 1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 name="Picture 185"/>
                          <pic:cNvPicPr/>
                        </pic:nvPicPr>
                        <pic:blipFill>
                          <a:blip r:embed="rId501" cstate="print">
                            <a:extLst>
                              <a:ext uri="{28A0092B-C50C-407E-A947-70E740481C1C}">
                                <a14:useLocalDpi xmlns:a14="http://schemas.microsoft.com/office/drawing/2010/main" val="0"/>
                              </a:ext>
                            </a:extLst>
                          </a:blip>
                          <a:stretch>
                            <a:fillRect/>
                          </a:stretch>
                        </pic:blipFill>
                        <pic:spPr>
                          <a:xfrm>
                            <a:off x="0" y="0"/>
                            <a:ext cx="1424047" cy="1965422"/>
                          </a:xfrm>
                          <a:prstGeom prst="rect">
                            <a:avLst/>
                          </a:prstGeom>
                        </pic:spPr>
                      </pic:pic>
                    </a:graphicData>
                  </a:graphic>
                </wp:inline>
              </w:drawing>
            </w:r>
          </w:p>
          <w:p w14:paraId="7E616338" w14:textId="77777777" w:rsidR="0023524D" w:rsidRPr="001E3493" w:rsidRDefault="0023524D" w:rsidP="00423400">
            <w:pPr>
              <w:spacing w:line="240" w:lineRule="auto"/>
              <w:rPr>
                <w:noProof/>
              </w:rPr>
            </w:pPr>
            <w:r w:rsidRPr="001E3493">
              <w:rPr>
                <w:noProof/>
              </w:rPr>
              <w:t>Week 6</w:t>
            </w:r>
          </w:p>
        </w:tc>
      </w:tr>
      <w:tr w:rsidR="0023524D" w:rsidRPr="001E3493" w14:paraId="6A74F012" w14:textId="77777777" w:rsidTr="00F94A60">
        <w:trPr>
          <w:trHeight w:val="1952"/>
        </w:trPr>
        <w:tc>
          <w:tcPr>
            <w:tcW w:w="929" w:type="dxa"/>
            <w:vMerge/>
            <w:vAlign w:val="bottom"/>
          </w:tcPr>
          <w:p w14:paraId="1BABE2DA" w14:textId="77777777" w:rsidR="0023524D" w:rsidRPr="001E3493" w:rsidRDefault="0023524D" w:rsidP="00423400">
            <w:pPr>
              <w:spacing w:line="240" w:lineRule="auto"/>
              <w:jc w:val="center"/>
            </w:pPr>
          </w:p>
        </w:tc>
        <w:tc>
          <w:tcPr>
            <w:tcW w:w="2486" w:type="dxa"/>
            <w:gridSpan w:val="2"/>
          </w:tcPr>
          <w:p w14:paraId="2C2A7FDE" w14:textId="77777777" w:rsidR="0023524D" w:rsidRPr="001E3493" w:rsidRDefault="0023524D" w:rsidP="00423400">
            <w:pPr>
              <w:spacing w:line="240" w:lineRule="auto"/>
              <w:rPr>
                <w:noProof/>
              </w:rPr>
            </w:pPr>
            <w:r w:rsidRPr="001E3493">
              <w:rPr>
                <w:noProof/>
              </w:rPr>
              <w:drawing>
                <wp:inline distT="0" distB="0" distL="0" distR="0" wp14:anchorId="219CEC10" wp14:editId="1C18E83F">
                  <wp:extent cx="1441450" cy="1989439"/>
                  <wp:effectExtent l="0" t="0" r="6350" b="0"/>
                  <wp:docPr id="186" name="Picture 1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 name="Picture 186"/>
                          <pic:cNvPicPr/>
                        </pic:nvPicPr>
                        <pic:blipFill>
                          <a:blip r:embed="rId502" cstate="print">
                            <a:extLst>
                              <a:ext uri="{28A0092B-C50C-407E-A947-70E740481C1C}">
                                <a14:useLocalDpi xmlns:a14="http://schemas.microsoft.com/office/drawing/2010/main" val="0"/>
                              </a:ext>
                            </a:extLst>
                          </a:blip>
                          <a:stretch>
                            <a:fillRect/>
                          </a:stretch>
                        </pic:blipFill>
                        <pic:spPr>
                          <a:xfrm>
                            <a:off x="0" y="0"/>
                            <a:ext cx="1441450" cy="1989439"/>
                          </a:xfrm>
                          <a:prstGeom prst="rect">
                            <a:avLst/>
                          </a:prstGeom>
                        </pic:spPr>
                      </pic:pic>
                    </a:graphicData>
                  </a:graphic>
                </wp:inline>
              </w:drawing>
            </w:r>
          </w:p>
          <w:p w14:paraId="757823BD" w14:textId="77777777" w:rsidR="0023524D" w:rsidRPr="001E3493" w:rsidRDefault="0023524D" w:rsidP="00423400">
            <w:pPr>
              <w:spacing w:line="240" w:lineRule="auto"/>
              <w:rPr>
                <w:noProof/>
              </w:rPr>
            </w:pPr>
            <w:r w:rsidRPr="001E3493">
              <w:rPr>
                <w:noProof/>
              </w:rPr>
              <w:t>Week 8</w:t>
            </w:r>
          </w:p>
        </w:tc>
        <w:tc>
          <w:tcPr>
            <w:tcW w:w="2430" w:type="dxa"/>
            <w:gridSpan w:val="2"/>
          </w:tcPr>
          <w:p w14:paraId="1CFFFD6D" w14:textId="77777777" w:rsidR="0023524D" w:rsidRPr="001E3493" w:rsidRDefault="0023524D" w:rsidP="00423400">
            <w:pPr>
              <w:spacing w:line="240" w:lineRule="auto"/>
              <w:rPr>
                <w:noProof/>
              </w:rPr>
            </w:pPr>
            <w:r w:rsidRPr="001E3493">
              <w:rPr>
                <w:noProof/>
              </w:rPr>
              <w:drawing>
                <wp:inline distT="0" distB="0" distL="0" distR="0" wp14:anchorId="029288D7" wp14:editId="4A984C50">
                  <wp:extent cx="1446487" cy="1996391"/>
                  <wp:effectExtent l="0" t="0" r="1905" b="4445"/>
                  <wp:docPr id="187" name="Picture 1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 name="Picture 187"/>
                          <pic:cNvPicPr/>
                        </pic:nvPicPr>
                        <pic:blipFill>
                          <a:blip r:embed="rId503" cstate="print">
                            <a:extLst>
                              <a:ext uri="{28A0092B-C50C-407E-A947-70E740481C1C}">
                                <a14:useLocalDpi xmlns:a14="http://schemas.microsoft.com/office/drawing/2010/main" val="0"/>
                              </a:ext>
                            </a:extLst>
                          </a:blip>
                          <a:stretch>
                            <a:fillRect/>
                          </a:stretch>
                        </pic:blipFill>
                        <pic:spPr>
                          <a:xfrm>
                            <a:off x="0" y="0"/>
                            <a:ext cx="1446487" cy="1996391"/>
                          </a:xfrm>
                          <a:prstGeom prst="rect">
                            <a:avLst/>
                          </a:prstGeom>
                        </pic:spPr>
                      </pic:pic>
                    </a:graphicData>
                  </a:graphic>
                </wp:inline>
              </w:drawing>
            </w:r>
          </w:p>
          <w:p w14:paraId="23AA0A81" w14:textId="77777777" w:rsidR="0023524D" w:rsidRPr="001E3493" w:rsidRDefault="0023524D" w:rsidP="00423400">
            <w:pPr>
              <w:spacing w:line="240" w:lineRule="auto"/>
              <w:rPr>
                <w:noProof/>
              </w:rPr>
            </w:pPr>
            <w:r w:rsidRPr="001E3493">
              <w:rPr>
                <w:noProof/>
              </w:rPr>
              <w:t>Week 10</w:t>
            </w:r>
          </w:p>
        </w:tc>
        <w:tc>
          <w:tcPr>
            <w:tcW w:w="2340" w:type="dxa"/>
            <w:gridSpan w:val="2"/>
          </w:tcPr>
          <w:p w14:paraId="4D61AA6A" w14:textId="77777777" w:rsidR="0023524D" w:rsidRPr="001E3493" w:rsidRDefault="0023524D" w:rsidP="00423400">
            <w:pPr>
              <w:spacing w:line="240" w:lineRule="auto"/>
              <w:rPr>
                <w:noProof/>
              </w:rPr>
            </w:pPr>
            <w:r w:rsidRPr="001E3493">
              <w:rPr>
                <w:noProof/>
              </w:rPr>
              <w:drawing>
                <wp:inline distT="0" distB="0" distL="0" distR="0" wp14:anchorId="4FB47959" wp14:editId="59A02578">
                  <wp:extent cx="1448084" cy="1998596"/>
                  <wp:effectExtent l="0" t="0" r="0" b="1905"/>
                  <wp:docPr id="188" name="Picture 1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 name="Picture 188"/>
                          <pic:cNvPicPr/>
                        </pic:nvPicPr>
                        <pic:blipFill>
                          <a:blip r:embed="rId504" cstate="print">
                            <a:extLst>
                              <a:ext uri="{28A0092B-C50C-407E-A947-70E740481C1C}">
                                <a14:useLocalDpi xmlns:a14="http://schemas.microsoft.com/office/drawing/2010/main" val="0"/>
                              </a:ext>
                            </a:extLst>
                          </a:blip>
                          <a:stretch>
                            <a:fillRect/>
                          </a:stretch>
                        </pic:blipFill>
                        <pic:spPr>
                          <a:xfrm>
                            <a:off x="0" y="0"/>
                            <a:ext cx="1448084" cy="1998596"/>
                          </a:xfrm>
                          <a:prstGeom prst="rect">
                            <a:avLst/>
                          </a:prstGeom>
                        </pic:spPr>
                      </pic:pic>
                    </a:graphicData>
                  </a:graphic>
                </wp:inline>
              </w:drawing>
            </w:r>
          </w:p>
          <w:p w14:paraId="36D37D26" w14:textId="77777777" w:rsidR="0023524D" w:rsidRPr="001E3493" w:rsidRDefault="0023524D" w:rsidP="00423400">
            <w:pPr>
              <w:spacing w:line="240" w:lineRule="auto"/>
              <w:rPr>
                <w:noProof/>
              </w:rPr>
            </w:pPr>
            <w:r w:rsidRPr="001E3493">
              <w:rPr>
                <w:noProof/>
              </w:rPr>
              <w:t>Week 12</w:t>
            </w:r>
          </w:p>
        </w:tc>
      </w:tr>
    </w:tbl>
    <w:p w14:paraId="561F6C69" w14:textId="77777777" w:rsidR="00B46408" w:rsidRDefault="00B46408"/>
    <w:p w14:paraId="18E0D94C" w14:textId="77777777" w:rsidR="00B46408" w:rsidRDefault="00B46408"/>
    <w:p w14:paraId="7949D382" w14:textId="77777777" w:rsidR="00B46408" w:rsidRDefault="00B46408"/>
    <w:p w14:paraId="72A173D8" w14:textId="77777777" w:rsidR="00B46408" w:rsidRDefault="00B46408"/>
    <w:p w14:paraId="33ADC6EC" w14:textId="03EA8A90" w:rsidR="00B46408" w:rsidRDefault="00B46408">
      <w:r>
        <w:lastRenderedPageBreak/>
        <w:t>Table 38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23524D" w:rsidRPr="001E3493" w14:paraId="68900C23" w14:textId="77777777" w:rsidTr="00031310">
        <w:trPr>
          <w:trHeight w:val="1952"/>
        </w:trPr>
        <w:tc>
          <w:tcPr>
            <w:tcW w:w="929" w:type="dxa"/>
            <w:vMerge w:val="restart"/>
            <w:textDirection w:val="btLr"/>
            <w:vAlign w:val="bottom"/>
          </w:tcPr>
          <w:p w14:paraId="232AD781" w14:textId="77777777" w:rsidR="0023524D" w:rsidRPr="001E3493" w:rsidRDefault="0023524D" w:rsidP="00423400">
            <w:pPr>
              <w:spacing w:line="240" w:lineRule="auto"/>
              <w:ind w:left="113" w:right="113"/>
              <w:rPr>
                <w:b/>
                <w:bCs/>
              </w:rPr>
            </w:pPr>
            <w:r w:rsidRPr="001E3493">
              <w:rPr>
                <w:b/>
                <w:bCs/>
              </w:rPr>
              <w:t>G24017</w:t>
            </w:r>
          </w:p>
        </w:tc>
        <w:tc>
          <w:tcPr>
            <w:tcW w:w="1856" w:type="dxa"/>
          </w:tcPr>
          <w:p w14:paraId="3D9A3818" w14:textId="77777777" w:rsidR="0023524D" w:rsidRPr="001E3493" w:rsidRDefault="0023524D" w:rsidP="00423400">
            <w:pPr>
              <w:spacing w:line="240" w:lineRule="auto"/>
              <w:rPr>
                <w:noProof/>
              </w:rPr>
            </w:pPr>
            <w:r w:rsidRPr="001E3493">
              <w:rPr>
                <w:noProof/>
              </w:rPr>
              <w:drawing>
                <wp:inline distT="0" distB="0" distL="0" distR="0" wp14:anchorId="6FCA5A23" wp14:editId="40F0DFFC">
                  <wp:extent cx="1114425" cy="1559609"/>
                  <wp:effectExtent l="0" t="0" r="0" b="2540"/>
                  <wp:docPr id="189" name="Picture 1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 name="Picture 189"/>
                          <pic:cNvPicPr/>
                        </pic:nvPicPr>
                        <pic:blipFill rotWithShape="1">
                          <a:blip r:embed="rId505" cstate="print">
                            <a:extLst>
                              <a:ext uri="{28A0092B-C50C-407E-A947-70E740481C1C}">
                                <a14:useLocalDpi xmlns:a14="http://schemas.microsoft.com/office/drawing/2010/main" val="0"/>
                              </a:ext>
                            </a:extLst>
                          </a:blip>
                          <a:srcRect t="-858" b="-540"/>
                          <a:stretch/>
                        </pic:blipFill>
                        <pic:spPr bwMode="auto">
                          <a:xfrm>
                            <a:off x="0" y="0"/>
                            <a:ext cx="1117653" cy="1564127"/>
                          </a:xfrm>
                          <a:prstGeom prst="rect">
                            <a:avLst/>
                          </a:prstGeom>
                          <a:ln>
                            <a:noFill/>
                          </a:ln>
                          <a:extLst>
                            <a:ext uri="{53640926-AAD7-44D8-BBD7-CCE9431645EC}">
                              <a14:shadowObscured xmlns:a14="http://schemas.microsoft.com/office/drawing/2010/main"/>
                            </a:ext>
                          </a:extLst>
                        </pic:spPr>
                      </pic:pic>
                    </a:graphicData>
                  </a:graphic>
                </wp:inline>
              </w:drawing>
            </w:r>
          </w:p>
          <w:p w14:paraId="6066CE74" w14:textId="77777777" w:rsidR="0023524D" w:rsidRPr="001E3493" w:rsidRDefault="0023524D" w:rsidP="00423400">
            <w:pPr>
              <w:spacing w:line="240" w:lineRule="auto"/>
              <w:rPr>
                <w:noProof/>
              </w:rPr>
            </w:pPr>
            <w:r w:rsidRPr="001E3493">
              <w:rPr>
                <w:noProof/>
              </w:rPr>
              <w:t>Week 1.1</w:t>
            </w:r>
          </w:p>
        </w:tc>
        <w:tc>
          <w:tcPr>
            <w:tcW w:w="1800" w:type="dxa"/>
            <w:gridSpan w:val="2"/>
          </w:tcPr>
          <w:p w14:paraId="630B1AE5" w14:textId="77777777" w:rsidR="0023524D" w:rsidRPr="001E3493" w:rsidRDefault="0023524D" w:rsidP="00423400">
            <w:pPr>
              <w:spacing w:line="240" w:lineRule="auto"/>
              <w:rPr>
                <w:noProof/>
              </w:rPr>
            </w:pPr>
            <w:r w:rsidRPr="001E3493">
              <w:rPr>
                <w:noProof/>
              </w:rPr>
              <w:drawing>
                <wp:inline distT="0" distB="0" distL="0" distR="0" wp14:anchorId="73CD9658" wp14:editId="310D98F8">
                  <wp:extent cx="1125220" cy="1552991"/>
                  <wp:effectExtent l="0" t="0" r="0" b="9525"/>
                  <wp:docPr id="190" name="Picture 1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 name="Picture 190"/>
                          <pic:cNvPicPr/>
                        </pic:nvPicPr>
                        <pic:blipFill>
                          <a:blip r:embed="rId506" cstate="print">
                            <a:extLst>
                              <a:ext uri="{28A0092B-C50C-407E-A947-70E740481C1C}">
                                <a14:useLocalDpi xmlns:a14="http://schemas.microsoft.com/office/drawing/2010/main" val="0"/>
                              </a:ext>
                            </a:extLst>
                          </a:blip>
                          <a:stretch>
                            <a:fillRect/>
                          </a:stretch>
                        </pic:blipFill>
                        <pic:spPr>
                          <a:xfrm>
                            <a:off x="0" y="0"/>
                            <a:ext cx="1126045" cy="1554130"/>
                          </a:xfrm>
                          <a:prstGeom prst="rect">
                            <a:avLst/>
                          </a:prstGeom>
                        </pic:spPr>
                      </pic:pic>
                    </a:graphicData>
                  </a:graphic>
                </wp:inline>
              </w:drawing>
            </w:r>
          </w:p>
          <w:p w14:paraId="3C13AC77" w14:textId="77777777" w:rsidR="0023524D" w:rsidRPr="001E3493" w:rsidRDefault="0023524D" w:rsidP="00423400">
            <w:pPr>
              <w:spacing w:line="240" w:lineRule="auto"/>
              <w:rPr>
                <w:noProof/>
              </w:rPr>
            </w:pPr>
            <w:r w:rsidRPr="001E3493">
              <w:rPr>
                <w:noProof/>
              </w:rPr>
              <w:t>Week 1.2</w:t>
            </w:r>
          </w:p>
        </w:tc>
        <w:tc>
          <w:tcPr>
            <w:tcW w:w="1710" w:type="dxa"/>
            <w:gridSpan w:val="2"/>
          </w:tcPr>
          <w:p w14:paraId="59CC32F0" w14:textId="77777777" w:rsidR="0023524D" w:rsidRPr="001E3493" w:rsidRDefault="0023524D" w:rsidP="00423400">
            <w:pPr>
              <w:spacing w:line="240" w:lineRule="auto"/>
              <w:rPr>
                <w:noProof/>
              </w:rPr>
            </w:pPr>
            <w:r w:rsidRPr="001E3493">
              <w:rPr>
                <w:noProof/>
              </w:rPr>
              <w:drawing>
                <wp:inline distT="0" distB="0" distL="0" distR="0" wp14:anchorId="71B22441" wp14:editId="5A25BA5D">
                  <wp:extent cx="1118870" cy="1544225"/>
                  <wp:effectExtent l="0" t="0" r="5080" b="0"/>
                  <wp:docPr id="191" name="Picture 1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 name="Picture 191"/>
                          <pic:cNvPicPr/>
                        </pic:nvPicPr>
                        <pic:blipFill>
                          <a:blip r:embed="rId507" cstate="print">
                            <a:extLst>
                              <a:ext uri="{28A0092B-C50C-407E-A947-70E740481C1C}">
                                <a14:useLocalDpi xmlns:a14="http://schemas.microsoft.com/office/drawing/2010/main" val="0"/>
                              </a:ext>
                            </a:extLst>
                          </a:blip>
                          <a:stretch>
                            <a:fillRect/>
                          </a:stretch>
                        </pic:blipFill>
                        <pic:spPr>
                          <a:xfrm>
                            <a:off x="0" y="0"/>
                            <a:ext cx="1121536" cy="1547904"/>
                          </a:xfrm>
                          <a:prstGeom prst="rect">
                            <a:avLst/>
                          </a:prstGeom>
                        </pic:spPr>
                      </pic:pic>
                    </a:graphicData>
                  </a:graphic>
                </wp:inline>
              </w:drawing>
            </w:r>
          </w:p>
          <w:p w14:paraId="09CAF5A3" w14:textId="77777777" w:rsidR="0023524D" w:rsidRPr="001E3493" w:rsidRDefault="0023524D" w:rsidP="00423400">
            <w:pPr>
              <w:spacing w:line="240" w:lineRule="auto"/>
              <w:rPr>
                <w:noProof/>
              </w:rPr>
            </w:pPr>
            <w:r w:rsidRPr="001E3493">
              <w:rPr>
                <w:noProof/>
              </w:rPr>
              <w:t>Week 2.1</w:t>
            </w:r>
          </w:p>
        </w:tc>
        <w:tc>
          <w:tcPr>
            <w:tcW w:w="1890" w:type="dxa"/>
          </w:tcPr>
          <w:p w14:paraId="4A3E1687" w14:textId="77777777" w:rsidR="0023524D" w:rsidRPr="001E3493" w:rsidRDefault="0023524D" w:rsidP="00423400">
            <w:pPr>
              <w:spacing w:line="240" w:lineRule="auto"/>
              <w:rPr>
                <w:noProof/>
              </w:rPr>
            </w:pPr>
            <w:r w:rsidRPr="001E3493">
              <w:rPr>
                <w:noProof/>
              </w:rPr>
              <w:drawing>
                <wp:inline distT="0" distB="0" distL="0" distR="0" wp14:anchorId="746B5939" wp14:editId="554ADEEF">
                  <wp:extent cx="1536512" cy="1159935"/>
                  <wp:effectExtent l="0" t="2222" r="4762" b="4763"/>
                  <wp:docPr id="192" name="Picture 1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 name="Picture 192"/>
                          <pic:cNvPicPr/>
                        </pic:nvPicPr>
                        <pic:blipFill rotWithShape="1">
                          <a:blip r:embed="rId508" cstate="print">
                            <a:extLst>
                              <a:ext uri="{28A0092B-C50C-407E-A947-70E740481C1C}">
                                <a14:useLocalDpi xmlns:a14="http://schemas.microsoft.com/office/drawing/2010/main" val="0"/>
                              </a:ext>
                            </a:extLst>
                          </a:blip>
                          <a:srcRect t="13612" b="10897"/>
                          <a:stretch/>
                        </pic:blipFill>
                        <pic:spPr bwMode="auto">
                          <a:xfrm rot="5400000">
                            <a:off x="0" y="0"/>
                            <a:ext cx="1540858" cy="1163216"/>
                          </a:xfrm>
                          <a:prstGeom prst="rect">
                            <a:avLst/>
                          </a:prstGeom>
                          <a:ln>
                            <a:noFill/>
                          </a:ln>
                          <a:extLst>
                            <a:ext uri="{53640926-AAD7-44D8-BBD7-CCE9431645EC}">
                              <a14:shadowObscured xmlns:a14="http://schemas.microsoft.com/office/drawing/2010/main"/>
                            </a:ext>
                          </a:extLst>
                        </pic:spPr>
                      </pic:pic>
                    </a:graphicData>
                  </a:graphic>
                </wp:inline>
              </w:drawing>
            </w:r>
          </w:p>
          <w:p w14:paraId="4AF3083E" w14:textId="77777777" w:rsidR="0023524D" w:rsidRPr="001E3493" w:rsidRDefault="0023524D" w:rsidP="00423400">
            <w:pPr>
              <w:spacing w:line="240" w:lineRule="auto"/>
              <w:rPr>
                <w:noProof/>
              </w:rPr>
            </w:pPr>
            <w:r w:rsidRPr="001E3493">
              <w:rPr>
                <w:noProof/>
              </w:rPr>
              <w:t>Week 2.2</w:t>
            </w:r>
          </w:p>
        </w:tc>
      </w:tr>
      <w:tr w:rsidR="0023524D" w:rsidRPr="001E3493" w14:paraId="18BA377B" w14:textId="77777777" w:rsidTr="00F94A60">
        <w:trPr>
          <w:trHeight w:val="1952"/>
        </w:trPr>
        <w:tc>
          <w:tcPr>
            <w:tcW w:w="929" w:type="dxa"/>
            <w:vMerge/>
            <w:vAlign w:val="bottom"/>
          </w:tcPr>
          <w:p w14:paraId="792E7DD8" w14:textId="77777777" w:rsidR="0023524D" w:rsidRPr="001E3493" w:rsidRDefault="0023524D" w:rsidP="00423400">
            <w:pPr>
              <w:spacing w:line="240" w:lineRule="auto"/>
              <w:jc w:val="center"/>
            </w:pPr>
          </w:p>
        </w:tc>
        <w:tc>
          <w:tcPr>
            <w:tcW w:w="2486" w:type="dxa"/>
            <w:gridSpan w:val="2"/>
          </w:tcPr>
          <w:p w14:paraId="079EAD3A" w14:textId="77777777" w:rsidR="0023524D" w:rsidRPr="001E3493" w:rsidRDefault="0023524D" w:rsidP="00423400">
            <w:pPr>
              <w:spacing w:line="240" w:lineRule="auto"/>
              <w:rPr>
                <w:noProof/>
              </w:rPr>
            </w:pPr>
            <w:r w:rsidRPr="001E3493">
              <w:rPr>
                <w:noProof/>
              </w:rPr>
              <w:drawing>
                <wp:inline distT="0" distB="0" distL="0" distR="0" wp14:anchorId="34576126" wp14:editId="1736BEFB">
                  <wp:extent cx="1441450" cy="1989439"/>
                  <wp:effectExtent l="0" t="0" r="6350" b="0"/>
                  <wp:docPr id="193" name="Picture 1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 name="Picture 193"/>
                          <pic:cNvPicPr/>
                        </pic:nvPicPr>
                        <pic:blipFill>
                          <a:blip r:embed="rId509" cstate="print">
                            <a:extLst>
                              <a:ext uri="{28A0092B-C50C-407E-A947-70E740481C1C}">
                                <a14:useLocalDpi xmlns:a14="http://schemas.microsoft.com/office/drawing/2010/main" val="0"/>
                              </a:ext>
                            </a:extLst>
                          </a:blip>
                          <a:stretch>
                            <a:fillRect/>
                          </a:stretch>
                        </pic:blipFill>
                        <pic:spPr>
                          <a:xfrm>
                            <a:off x="0" y="0"/>
                            <a:ext cx="1441450" cy="1989439"/>
                          </a:xfrm>
                          <a:prstGeom prst="rect">
                            <a:avLst/>
                          </a:prstGeom>
                        </pic:spPr>
                      </pic:pic>
                    </a:graphicData>
                  </a:graphic>
                </wp:inline>
              </w:drawing>
            </w:r>
          </w:p>
          <w:p w14:paraId="6D6830F5" w14:textId="77777777" w:rsidR="0023524D" w:rsidRPr="001E3493" w:rsidRDefault="0023524D" w:rsidP="00423400">
            <w:pPr>
              <w:spacing w:line="240" w:lineRule="auto"/>
              <w:rPr>
                <w:noProof/>
              </w:rPr>
            </w:pPr>
            <w:r w:rsidRPr="001E3493">
              <w:rPr>
                <w:noProof/>
              </w:rPr>
              <w:t>Week 3</w:t>
            </w:r>
          </w:p>
        </w:tc>
        <w:tc>
          <w:tcPr>
            <w:tcW w:w="2430" w:type="dxa"/>
            <w:gridSpan w:val="2"/>
          </w:tcPr>
          <w:p w14:paraId="512B0B42" w14:textId="77777777" w:rsidR="0023524D" w:rsidRPr="001E3493" w:rsidRDefault="0023524D" w:rsidP="00423400">
            <w:pPr>
              <w:spacing w:line="240" w:lineRule="auto"/>
              <w:rPr>
                <w:noProof/>
              </w:rPr>
            </w:pPr>
            <w:r w:rsidRPr="001E3493">
              <w:rPr>
                <w:noProof/>
              </w:rPr>
              <w:drawing>
                <wp:inline distT="0" distB="0" distL="0" distR="0" wp14:anchorId="2A49644C" wp14:editId="5C998B87">
                  <wp:extent cx="1433604" cy="1978610"/>
                  <wp:effectExtent l="0" t="0" r="0" b="3175"/>
                  <wp:docPr id="194" name="Picture 1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 name="Picture 194"/>
                          <pic:cNvPicPr/>
                        </pic:nvPicPr>
                        <pic:blipFill>
                          <a:blip r:embed="rId510" cstate="print">
                            <a:extLst>
                              <a:ext uri="{28A0092B-C50C-407E-A947-70E740481C1C}">
                                <a14:useLocalDpi xmlns:a14="http://schemas.microsoft.com/office/drawing/2010/main" val="0"/>
                              </a:ext>
                            </a:extLst>
                          </a:blip>
                          <a:stretch>
                            <a:fillRect/>
                          </a:stretch>
                        </pic:blipFill>
                        <pic:spPr>
                          <a:xfrm>
                            <a:off x="0" y="0"/>
                            <a:ext cx="1433604" cy="1978610"/>
                          </a:xfrm>
                          <a:prstGeom prst="rect">
                            <a:avLst/>
                          </a:prstGeom>
                        </pic:spPr>
                      </pic:pic>
                    </a:graphicData>
                  </a:graphic>
                </wp:inline>
              </w:drawing>
            </w:r>
          </w:p>
          <w:p w14:paraId="7B5BBE50" w14:textId="77777777" w:rsidR="0023524D" w:rsidRPr="001E3493" w:rsidRDefault="0023524D" w:rsidP="00423400">
            <w:pPr>
              <w:spacing w:line="240" w:lineRule="auto"/>
              <w:rPr>
                <w:noProof/>
              </w:rPr>
            </w:pPr>
            <w:r w:rsidRPr="001E3493">
              <w:rPr>
                <w:noProof/>
              </w:rPr>
              <w:t xml:space="preserve">Week 4 </w:t>
            </w:r>
          </w:p>
        </w:tc>
        <w:tc>
          <w:tcPr>
            <w:tcW w:w="2340" w:type="dxa"/>
            <w:gridSpan w:val="2"/>
          </w:tcPr>
          <w:p w14:paraId="09A0ED04" w14:textId="77777777" w:rsidR="0023524D" w:rsidRPr="001E3493" w:rsidRDefault="0023524D" w:rsidP="00423400">
            <w:pPr>
              <w:spacing w:line="240" w:lineRule="auto"/>
              <w:rPr>
                <w:noProof/>
              </w:rPr>
            </w:pPr>
            <w:r w:rsidRPr="001E3493">
              <w:rPr>
                <w:noProof/>
              </w:rPr>
              <w:drawing>
                <wp:inline distT="0" distB="0" distL="0" distR="0" wp14:anchorId="098AA4AB" wp14:editId="26DBF9CE">
                  <wp:extent cx="1441460" cy="1989455"/>
                  <wp:effectExtent l="0" t="0" r="6350" b="0"/>
                  <wp:docPr id="195" name="Picture 1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 name="Picture 195"/>
                          <pic:cNvPicPr/>
                        </pic:nvPicPr>
                        <pic:blipFill>
                          <a:blip r:embed="rId511" cstate="print">
                            <a:extLst>
                              <a:ext uri="{28A0092B-C50C-407E-A947-70E740481C1C}">
                                <a14:useLocalDpi xmlns:a14="http://schemas.microsoft.com/office/drawing/2010/main" val="0"/>
                              </a:ext>
                            </a:extLst>
                          </a:blip>
                          <a:stretch>
                            <a:fillRect/>
                          </a:stretch>
                        </pic:blipFill>
                        <pic:spPr>
                          <a:xfrm>
                            <a:off x="0" y="0"/>
                            <a:ext cx="1444682" cy="1993902"/>
                          </a:xfrm>
                          <a:prstGeom prst="rect">
                            <a:avLst/>
                          </a:prstGeom>
                        </pic:spPr>
                      </pic:pic>
                    </a:graphicData>
                  </a:graphic>
                </wp:inline>
              </w:drawing>
            </w:r>
          </w:p>
          <w:p w14:paraId="7DB15FEE" w14:textId="77777777" w:rsidR="0023524D" w:rsidRPr="001E3493" w:rsidRDefault="0023524D" w:rsidP="00423400">
            <w:pPr>
              <w:spacing w:line="240" w:lineRule="auto"/>
              <w:rPr>
                <w:noProof/>
              </w:rPr>
            </w:pPr>
            <w:r w:rsidRPr="001E3493">
              <w:rPr>
                <w:noProof/>
              </w:rPr>
              <w:t>Week 6</w:t>
            </w:r>
          </w:p>
        </w:tc>
      </w:tr>
      <w:tr w:rsidR="0023524D" w:rsidRPr="001E3493" w14:paraId="4862FEDE" w14:textId="77777777" w:rsidTr="00F94A60">
        <w:trPr>
          <w:trHeight w:val="1952"/>
        </w:trPr>
        <w:tc>
          <w:tcPr>
            <w:tcW w:w="929" w:type="dxa"/>
            <w:vMerge/>
            <w:vAlign w:val="bottom"/>
          </w:tcPr>
          <w:p w14:paraId="3AEF33A3" w14:textId="77777777" w:rsidR="0023524D" w:rsidRPr="001E3493" w:rsidRDefault="0023524D" w:rsidP="00423400">
            <w:pPr>
              <w:spacing w:line="240" w:lineRule="auto"/>
              <w:jc w:val="center"/>
            </w:pPr>
          </w:p>
        </w:tc>
        <w:tc>
          <w:tcPr>
            <w:tcW w:w="2486" w:type="dxa"/>
            <w:gridSpan w:val="2"/>
          </w:tcPr>
          <w:p w14:paraId="059CD8C6" w14:textId="77777777" w:rsidR="0023524D" w:rsidRPr="001E3493" w:rsidRDefault="0023524D" w:rsidP="00423400">
            <w:pPr>
              <w:spacing w:line="240" w:lineRule="auto"/>
              <w:rPr>
                <w:noProof/>
              </w:rPr>
            </w:pPr>
            <w:r w:rsidRPr="001E3493">
              <w:rPr>
                <w:noProof/>
              </w:rPr>
              <w:drawing>
                <wp:inline distT="0" distB="0" distL="0" distR="0" wp14:anchorId="600B2AD3" wp14:editId="2776DC70">
                  <wp:extent cx="1441450" cy="1989439"/>
                  <wp:effectExtent l="0" t="0" r="6350" b="0"/>
                  <wp:docPr id="196" name="Picture 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 name="Picture 196"/>
                          <pic:cNvPicPr/>
                        </pic:nvPicPr>
                        <pic:blipFill>
                          <a:blip r:embed="rId512" cstate="print">
                            <a:extLst>
                              <a:ext uri="{28A0092B-C50C-407E-A947-70E740481C1C}">
                                <a14:useLocalDpi xmlns:a14="http://schemas.microsoft.com/office/drawing/2010/main" val="0"/>
                              </a:ext>
                            </a:extLst>
                          </a:blip>
                          <a:stretch>
                            <a:fillRect/>
                          </a:stretch>
                        </pic:blipFill>
                        <pic:spPr>
                          <a:xfrm>
                            <a:off x="0" y="0"/>
                            <a:ext cx="1441450" cy="1989439"/>
                          </a:xfrm>
                          <a:prstGeom prst="rect">
                            <a:avLst/>
                          </a:prstGeom>
                        </pic:spPr>
                      </pic:pic>
                    </a:graphicData>
                  </a:graphic>
                </wp:inline>
              </w:drawing>
            </w:r>
            <w:r w:rsidRPr="001E3493">
              <w:rPr>
                <w:noProof/>
              </w:rPr>
              <w:t>Week 8</w:t>
            </w:r>
          </w:p>
        </w:tc>
        <w:tc>
          <w:tcPr>
            <w:tcW w:w="2430" w:type="dxa"/>
            <w:gridSpan w:val="2"/>
          </w:tcPr>
          <w:p w14:paraId="6D34CE43" w14:textId="77777777" w:rsidR="0023524D" w:rsidRPr="001E3493" w:rsidRDefault="0023524D" w:rsidP="00423400">
            <w:pPr>
              <w:spacing w:line="240" w:lineRule="auto"/>
              <w:rPr>
                <w:noProof/>
              </w:rPr>
            </w:pPr>
            <w:r w:rsidRPr="001E3493">
              <w:rPr>
                <w:noProof/>
              </w:rPr>
              <w:drawing>
                <wp:inline distT="0" distB="0" distL="0" distR="0" wp14:anchorId="15F36ADD" wp14:editId="36576046">
                  <wp:extent cx="1422951" cy="1963907"/>
                  <wp:effectExtent l="0" t="0" r="6350" b="0"/>
                  <wp:docPr id="197" name="Picture 1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 name="Picture 197"/>
                          <pic:cNvPicPr/>
                        </pic:nvPicPr>
                        <pic:blipFill>
                          <a:blip r:embed="rId513" cstate="print">
                            <a:extLst>
                              <a:ext uri="{28A0092B-C50C-407E-A947-70E740481C1C}">
                                <a14:useLocalDpi xmlns:a14="http://schemas.microsoft.com/office/drawing/2010/main" val="0"/>
                              </a:ext>
                            </a:extLst>
                          </a:blip>
                          <a:stretch>
                            <a:fillRect/>
                          </a:stretch>
                        </pic:blipFill>
                        <pic:spPr>
                          <a:xfrm>
                            <a:off x="0" y="0"/>
                            <a:ext cx="1422951" cy="1963907"/>
                          </a:xfrm>
                          <a:prstGeom prst="rect">
                            <a:avLst/>
                          </a:prstGeom>
                        </pic:spPr>
                      </pic:pic>
                    </a:graphicData>
                  </a:graphic>
                </wp:inline>
              </w:drawing>
            </w:r>
            <w:r w:rsidRPr="001E3493">
              <w:rPr>
                <w:noProof/>
              </w:rPr>
              <w:br/>
              <w:t>Week 10</w:t>
            </w:r>
          </w:p>
        </w:tc>
        <w:tc>
          <w:tcPr>
            <w:tcW w:w="2340" w:type="dxa"/>
            <w:gridSpan w:val="2"/>
          </w:tcPr>
          <w:p w14:paraId="1DD9D23C" w14:textId="77777777" w:rsidR="0023524D" w:rsidRPr="001E3493" w:rsidRDefault="0023524D" w:rsidP="00423400">
            <w:pPr>
              <w:spacing w:line="240" w:lineRule="auto"/>
              <w:rPr>
                <w:noProof/>
              </w:rPr>
            </w:pPr>
            <w:r w:rsidRPr="001E3493">
              <w:rPr>
                <w:noProof/>
              </w:rPr>
              <w:drawing>
                <wp:inline distT="0" distB="0" distL="0" distR="0" wp14:anchorId="51153BEA" wp14:editId="36A85BB9">
                  <wp:extent cx="1415538" cy="1953677"/>
                  <wp:effectExtent l="0" t="0" r="0" b="8890"/>
                  <wp:docPr id="198" name="Picture 1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 name="Picture 198"/>
                          <pic:cNvPicPr/>
                        </pic:nvPicPr>
                        <pic:blipFill>
                          <a:blip r:embed="rId514" cstate="print">
                            <a:extLst>
                              <a:ext uri="{28A0092B-C50C-407E-A947-70E740481C1C}">
                                <a14:useLocalDpi xmlns:a14="http://schemas.microsoft.com/office/drawing/2010/main" val="0"/>
                              </a:ext>
                            </a:extLst>
                          </a:blip>
                          <a:stretch>
                            <a:fillRect/>
                          </a:stretch>
                        </pic:blipFill>
                        <pic:spPr>
                          <a:xfrm>
                            <a:off x="0" y="0"/>
                            <a:ext cx="1415538" cy="1953677"/>
                          </a:xfrm>
                          <a:prstGeom prst="rect">
                            <a:avLst/>
                          </a:prstGeom>
                        </pic:spPr>
                      </pic:pic>
                    </a:graphicData>
                  </a:graphic>
                </wp:inline>
              </w:drawing>
            </w:r>
            <w:r w:rsidRPr="001E3493">
              <w:rPr>
                <w:noProof/>
              </w:rPr>
              <w:br/>
              <w:t>Week 12</w:t>
            </w:r>
          </w:p>
        </w:tc>
      </w:tr>
    </w:tbl>
    <w:p w14:paraId="4189D075" w14:textId="7645EE56" w:rsidR="0023524D" w:rsidRPr="001E3493" w:rsidRDefault="0023524D" w:rsidP="00423400">
      <w:pPr>
        <w:spacing w:line="240" w:lineRule="auto"/>
      </w:pPr>
    </w:p>
    <w:p w14:paraId="0C049FBB" w14:textId="77777777" w:rsidR="00B46408" w:rsidRDefault="00B46408"/>
    <w:p w14:paraId="00A91F91" w14:textId="77777777" w:rsidR="00B46408" w:rsidRDefault="00B46408"/>
    <w:p w14:paraId="6BB177D6" w14:textId="77777777" w:rsidR="00B46408" w:rsidRDefault="00B46408"/>
    <w:p w14:paraId="04621308" w14:textId="77777777" w:rsidR="00B46408" w:rsidRDefault="00B46408"/>
    <w:p w14:paraId="04AA61E8" w14:textId="5B55528D" w:rsidR="00B46408" w:rsidRDefault="00B46408">
      <w:r>
        <w:lastRenderedPageBreak/>
        <w:t>Table 38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23524D" w:rsidRPr="001E3493" w14:paraId="1D3885D8" w14:textId="77777777" w:rsidTr="00031310">
        <w:trPr>
          <w:trHeight w:val="1952"/>
        </w:trPr>
        <w:tc>
          <w:tcPr>
            <w:tcW w:w="929" w:type="dxa"/>
            <w:vMerge w:val="restart"/>
            <w:textDirection w:val="btLr"/>
            <w:vAlign w:val="bottom"/>
          </w:tcPr>
          <w:p w14:paraId="5F0EF1BE" w14:textId="77777777" w:rsidR="0023524D" w:rsidRPr="001E3493" w:rsidRDefault="0023524D" w:rsidP="00423400">
            <w:pPr>
              <w:spacing w:line="240" w:lineRule="auto"/>
              <w:ind w:left="113" w:right="113"/>
              <w:jc w:val="center"/>
            </w:pPr>
            <w:r w:rsidRPr="001E3493">
              <w:t>G24018</w:t>
            </w:r>
          </w:p>
        </w:tc>
        <w:tc>
          <w:tcPr>
            <w:tcW w:w="1856" w:type="dxa"/>
          </w:tcPr>
          <w:p w14:paraId="5B5CECAD" w14:textId="77777777" w:rsidR="0023524D" w:rsidRPr="001E3493" w:rsidRDefault="0023524D" w:rsidP="00423400">
            <w:pPr>
              <w:spacing w:line="240" w:lineRule="auto"/>
              <w:rPr>
                <w:noProof/>
              </w:rPr>
            </w:pPr>
            <w:r w:rsidRPr="001E3493">
              <w:rPr>
                <w:noProof/>
              </w:rPr>
              <w:drawing>
                <wp:inline distT="0" distB="0" distL="0" distR="0" wp14:anchorId="73D38845" wp14:editId="151FA486">
                  <wp:extent cx="1117653" cy="1564127"/>
                  <wp:effectExtent l="0" t="0" r="6350" b="0"/>
                  <wp:docPr id="209" name="Picture 2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 name="Picture 209"/>
                          <pic:cNvPicPr/>
                        </pic:nvPicPr>
                        <pic:blipFill>
                          <a:blip r:embed="rId515" cstate="print">
                            <a:extLst>
                              <a:ext uri="{28A0092B-C50C-407E-A947-70E740481C1C}">
                                <a14:useLocalDpi xmlns:a14="http://schemas.microsoft.com/office/drawing/2010/main" val="0"/>
                              </a:ext>
                            </a:extLst>
                          </a:blip>
                          <a:srcRect l="690" r="690"/>
                          <a:stretch>
                            <a:fillRect/>
                          </a:stretch>
                        </pic:blipFill>
                        <pic:spPr bwMode="auto">
                          <a:xfrm>
                            <a:off x="0" y="0"/>
                            <a:ext cx="1117653" cy="1564127"/>
                          </a:xfrm>
                          <a:prstGeom prst="rect">
                            <a:avLst/>
                          </a:prstGeom>
                          <a:ln>
                            <a:noFill/>
                          </a:ln>
                          <a:extLst>
                            <a:ext uri="{53640926-AAD7-44D8-BBD7-CCE9431645EC}">
                              <a14:shadowObscured xmlns:a14="http://schemas.microsoft.com/office/drawing/2010/main"/>
                            </a:ext>
                          </a:extLst>
                        </pic:spPr>
                      </pic:pic>
                    </a:graphicData>
                  </a:graphic>
                </wp:inline>
              </w:drawing>
            </w:r>
          </w:p>
          <w:p w14:paraId="16F07CD8" w14:textId="77777777" w:rsidR="0023524D" w:rsidRPr="001E3493" w:rsidRDefault="0023524D" w:rsidP="00423400">
            <w:pPr>
              <w:spacing w:line="240" w:lineRule="auto"/>
              <w:rPr>
                <w:noProof/>
              </w:rPr>
            </w:pPr>
            <w:r w:rsidRPr="001E3493">
              <w:rPr>
                <w:noProof/>
              </w:rPr>
              <w:t>Week 1.1</w:t>
            </w:r>
          </w:p>
        </w:tc>
        <w:tc>
          <w:tcPr>
            <w:tcW w:w="1800" w:type="dxa"/>
            <w:gridSpan w:val="2"/>
          </w:tcPr>
          <w:p w14:paraId="22F235B3" w14:textId="77777777" w:rsidR="0023524D" w:rsidRPr="001E3493" w:rsidRDefault="0023524D" w:rsidP="00423400">
            <w:pPr>
              <w:spacing w:line="240" w:lineRule="auto"/>
              <w:rPr>
                <w:noProof/>
              </w:rPr>
            </w:pPr>
            <w:r w:rsidRPr="001E3493">
              <w:rPr>
                <w:noProof/>
              </w:rPr>
              <w:drawing>
                <wp:inline distT="0" distB="0" distL="0" distR="0" wp14:anchorId="79F75A0E" wp14:editId="2146BFD4">
                  <wp:extent cx="1126045" cy="1554128"/>
                  <wp:effectExtent l="0" t="0" r="0" b="8255"/>
                  <wp:docPr id="210" name="Picture 2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 name="Picture 210"/>
                          <pic:cNvPicPr/>
                        </pic:nvPicPr>
                        <pic:blipFill>
                          <a:blip r:embed="rId516" cstate="print">
                            <a:extLst>
                              <a:ext uri="{28A0092B-C50C-407E-A947-70E740481C1C}">
                                <a14:useLocalDpi xmlns:a14="http://schemas.microsoft.com/office/drawing/2010/main" val="0"/>
                              </a:ext>
                            </a:extLst>
                          </a:blip>
                          <a:stretch>
                            <a:fillRect/>
                          </a:stretch>
                        </pic:blipFill>
                        <pic:spPr>
                          <a:xfrm>
                            <a:off x="0" y="0"/>
                            <a:ext cx="1126045" cy="1554128"/>
                          </a:xfrm>
                          <a:prstGeom prst="rect">
                            <a:avLst/>
                          </a:prstGeom>
                        </pic:spPr>
                      </pic:pic>
                    </a:graphicData>
                  </a:graphic>
                </wp:inline>
              </w:drawing>
            </w:r>
          </w:p>
          <w:p w14:paraId="4102D597" w14:textId="77777777" w:rsidR="0023524D" w:rsidRPr="001E3493" w:rsidRDefault="0023524D" w:rsidP="00423400">
            <w:pPr>
              <w:spacing w:line="240" w:lineRule="auto"/>
              <w:rPr>
                <w:noProof/>
              </w:rPr>
            </w:pPr>
            <w:r w:rsidRPr="001E3493">
              <w:rPr>
                <w:noProof/>
              </w:rPr>
              <w:t>Week 1.2</w:t>
            </w:r>
          </w:p>
        </w:tc>
        <w:tc>
          <w:tcPr>
            <w:tcW w:w="1710" w:type="dxa"/>
            <w:gridSpan w:val="2"/>
          </w:tcPr>
          <w:p w14:paraId="24C8D939" w14:textId="77777777" w:rsidR="0023524D" w:rsidRPr="001E3493" w:rsidRDefault="0023524D" w:rsidP="00423400">
            <w:pPr>
              <w:spacing w:line="240" w:lineRule="auto"/>
              <w:rPr>
                <w:noProof/>
              </w:rPr>
            </w:pPr>
            <w:r w:rsidRPr="001E3493">
              <w:rPr>
                <w:noProof/>
              </w:rPr>
              <w:drawing>
                <wp:inline distT="0" distB="0" distL="0" distR="0" wp14:anchorId="3239DB7E" wp14:editId="70A64271">
                  <wp:extent cx="1121535" cy="1547904"/>
                  <wp:effectExtent l="0" t="0" r="2540" b="0"/>
                  <wp:docPr id="211" name="Picture 2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 name="Picture 211"/>
                          <pic:cNvPicPr/>
                        </pic:nvPicPr>
                        <pic:blipFill>
                          <a:blip r:embed="rId517" cstate="print">
                            <a:extLst>
                              <a:ext uri="{28A0092B-C50C-407E-A947-70E740481C1C}">
                                <a14:useLocalDpi xmlns:a14="http://schemas.microsoft.com/office/drawing/2010/main" val="0"/>
                              </a:ext>
                            </a:extLst>
                          </a:blip>
                          <a:stretch>
                            <a:fillRect/>
                          </a:stretch>
                        </pic:blipFill>
                        <pic:spPr>
                          <a:xfrm>
                            <a:off x="0" y="0"/>
                            <a:ext cx="1121535" cy="1547904"/>
                          </a:xfrm>
                          <a:prstGeom prst="rect">
                            <a:avLst/>
                          </a:prstGeom>
                        </pic:spPr>
                      </pic:pic>
                    </a:graphicData>
                  </a:graphic>
                </wp:inline>
              </w:drawing>
            </w:r>
          </w:p>
          <w:p w14:paraId="4842319A" w14:textId="77777777" w:rsidR="0023524D" w:rsidRPr="001E3493" w:rsidRDefault="0023524D" w:rsidP="00423400">
            <w:pPr>
              <w:spacing w:line="240" w:lineRule="auto"/>
              <w:rPr>
                <w:noProof/>
              </w:rPr>
            </w:pPr>
            <w:r w:rsidRPr="001E3493">
              <w:rPr>
                <w:noProof/>
              </w:rPr>
              <w:t>Week 2.1</w:t>
            </w:r>
          </w:p>
        </w:tc>
        <w:tc>
          <w:tcPr>
            <w:tcW w:w="1890" w:type="dxa"/>
          </w:tcPr>
          <w:p w14:paraId="2E75CF3E" w14:textId="77777777" w:rsidR="0023524D" w:rsidRPr="001E3493" w:rsidRDefault="0023524D" w:rsidP="00423400">
            <w:pPr>
              <w:spacing w:line="240" w:lineRule="auto"/>
              <w:rPr>
                <w:noProof/>
              </w:rPr>
            </w:pPr>
            <w:r w:rsidRPr="001E3493">
              <w:rPr>
                <w:noProof/>
              </w:rPr>
              <w:drawing>
                <wp:inline distT="0" distB="0" distL="0" distR="0" wp14:anchorId="354FE8CE" wp14:editId="55A2F523">
                  <wp:extent cx="1133390" cy="1564005"/>
                  <wp:effectExtent l="0" t="0" r="0" b="0"/>
                  <wp:docPr id="212" name="Picture 2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 name="Picture 212"/>
                          <pic:cNvPicPr/>
                        </pic:nvPicPr>
                        <pic:blipFill rotWithShape="1">
                          <a:blip r:embed="rId518" cstate="print">
                            <a:extLst>
                              <a:ext uri="{28A0092B-C50C-407E-A947-70E740481C1C}">
                                <a14:useLocalDpi xmlns:a14="http://schemas.microsoft.com/office/drawing/2010/main" val="0"/>
                              </a:ext>
                            </a:extLst>
                          </a:blip>
                          <a:srcRect l="1" t="243" r="949" b="724"/>
                          <a:stretch/>
                        </pic:blipFill>
                        <pic:spPr bwMode="auto">
                          <a:xfrm>
                            <a:off x="0" y="0"/>
                            <a:ext cx="1142452" cy="1576511"/>
                          </a:xfrm>
                          <a:prstGeom prst="rect">
                            <a:avLst/>
                          </a:prstGeom>
                          <a:ln>
                            <a:noFill/>
                          </a:ln>
                          <a:extLst>
                            <a:ext uri="{53640926-AAD7-44D8-BBD7-CCE9431645EC}">
                              <a14:shadowObscured xmlns:a14="http://schemas.microsoft.com/office/drawing/2010/main"/>
                            </a:ext>
                          </a:extLst>
                        </pic:spPr>
                      </pic:pic>
                    </a:graphicData>
                  </a:graphic>
                </wp:inline>
              </w:drawing>
            </w:r>
          </w:p>
          <w:p w14:paraId="789C3F62" w14:textId="77777777" w:rsidR="0023524D" w:rsidRPr="001E3493" w:rsidRDefault="0023524D" w:rsidP="00423400">
            <w:pPr>
              <w:spacing w:line="240" w:lineRule="auto"/>
              <w:rPr>
                <w:noProof/>
              </w:rPr>
            </w:pPr>
            <w:r w:rsidRPr="001E3493">
              <w:rPr>
                <w:noProof/>
              </w:rPr>
              <w:t>Week 2.2</w:t>
            </w:r>
          </w:p>
        </w:tc>
      </w:tr>
      <w:tr w:rsidR="0023524D" w:rsidRPr="001E3493" w14:paraId="2572F6CE" w14:textId="77777777" w:rsidTr="00F94A60">
        <w:trPr>
          <w:trHeight w:val="1952"/>
        </w:trPr>
        <w:tc>
          <w:tcPr>
            <w:tcW w:w="929" w:type="dxa"/>
            <w:vMerge/>
            <w:vAlign w:val="bottom"/>
          </w:tcPr>
          <w:p w14:paraId="1C737109" w14:textId="77777777" w:rsidR="0023524D" w:rsidRPr="001E3493" w:rsidRDefault="0023524D" w:rsidP="00423400">
            <w:pPr>
              <w:spacing w:line="240" w:lineRule="auto"/>
              <w:jc w:val="center"/>
            </w:pPr>
          </w:p>
        </w:tc>
        <w:tc>
          <w:tcPr>
            <w:tcW w:w="2486" w:type="dxa"/>
            <w:gridSpan w:val="2"/>
          </w:tcPr>
          <w:p w14:paraId="13C41747" w14:textId="77777777" w:rsidR="0023524D" w:rsidRPr="001E3493" w:rsidRDefault="0023524D" w:rsidP="00423400">
            <w:pPr>
              <w:spacing w:line="240" w:lineRule="auto"/>
              <w:rPr>
                <w:noProof/>
              </w:rPr>
            </w:pPr>
            <w:r w:rsidRPr="001E3493">
              <w:rPr>
                <w:noProof/>
              </w:rPr>
              <w:drawing>
                <wp:inline distT="0" distB="0" distL="0" distR="0" wp14:anchorId="67A3126F" wp14:editId="76071A8A">
                  <wp:extent cx="1441450" cy="1989439"/>
                  <wp:effectExtent l="0" t="0" r="6350" b="0"/>
                  <wp:docPr id="213" name="Picture 2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 name="Picture 213"/>
                          <pic:cNvPicPr/>
                        </pic:nvPicPr>
                        <pic:blipFill>
                          <a:blip r:embed="rId519" cstate="print">
                            <a:extLst>
                              <a:ext uri="{28A0092B-C50C-407E-A947-70E740481C1C}">
                                <a14:useLocalDpi xmlns:a14="http://schemas.microsoft.com/office/drawing/2010/main" val="0"/>
                              </a:ext>
                            </a:extLst>
                          </a:blip>
                          <a:stretch>
                            <a:fillRect/>
                          </a:stretch>
                        </pic:blipFill>
                        <pic:spPr>
                          <a:xfrm>
                            <a:off x="0" y="0"/>
                            <a:ext cx="1441450" cy="1989439"/>
                          </a:xfrm>
                          <a:prstGeom prst="rect">
                            <a:avLst/>
                          </a:prstGeom>
                        </pic:spPr>
                      </pic:pic>
                    </a:graphicData>
                  </a:graphic>
                </wp:inline>
              </w:drawing>
            </w:r>
          </w:p>
          <w:p w14:paraId="64BDAA53" w14:textId="77777777" w:rsidR="0023524D" w:rsidRPr="001E3493" w:rsidRDefault="0023524D" w:rsidP="00423400">
            <w:pPr>
              <w:spacing w:line="240" w:lineRule="auto"/>
              <w:rPr>
                <w:noProof/>
              </w:rPr>
            </w:pPr>
            <w:r w:rsidRPr="001E3493">
              <w:rPr>
                <w:noProof/>
              </w:rPr>
              <w:t>Week 3</w:t>
            </w:r>
          </w:p>
        </w:tc>
        <w:tc>
          <w:tcPr>
            <w:tcW w:w="2430" w:type="dxa"/>
            <w:gridSpan w:val="2"/>
          </w:tcPr>
          <w:p w14:paraId="5B3C2072" w14:textId="77777777" w:rsidR="0023524D" w:rsidRPr="001E3493" w:rsidRDefault="0023524D" w:rsidP="00423400">
            <w:pPr>
              <w:spacing w:line="240" w:lineRule="auto"/>
              <w:rPr>
                <w:noProof/>
              </w:rPr>
            </w:pPr>
            <w:r w:rsidRPr="001E3493">
              <w:rPr>
                <w:noProof/>
              </w:rPr>
              <w:drawing>
                <wp:inline distT="0" distB="0" distL="0" distR="0" wp14:anchorId="099227C2" wp14:editId="470BE843">
                  <wp:extent cx="1433603" cy="1978610"/>
                  <wp:effectExtent l="0" t="0" r="0" b="3175"/>
                  <wp:docPr id="214" name="Picture 2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 name="Picture 214"/>
                          <pic:cNvPicPr/>
                        </pic:nvPicPr>
                        <pic:blipFill>
                          <a:blip r:embed="rId520" cstate="print">
                            <a:extLst>
                              <a:ext uri="{28A0092B-C50C-407E-A947-70E740481C1C}">
                                <a14:useLocalDpi xmlns:a14="http://schemas.microsoft.com/office/drawing/2010/main" val="0"/>
                              </a:ext>
                            </a:extLst>
                          </a:blip>
                          <a:stretch>
                            <a:fillRect/>
                          </a:stretch>
                        </pic:blipFill>
                        <pic:spPr>
                          <a:xfrm>
                            <a:off x="0" y="0"/>
                            <a:ext cx="1433603" cy="1978610"/>
                          </a:xfrm>
                          <a:prstGeom prst="rect">
                            <a:avLst/>
                          </a:prstGeom>
                        </pic:spPr>
                      </pic:pic>
                    </a:graphicData>
                  </a:graphic>
                </wp:inline>
              </w:drawing>
            </w:r>
          </w:p>
          <w:p w14:paraId="2CB59DA4" w14:textId="77777777" w:rsidR="0023524D" w:rsidRPr="001E3493" w:rsidRDefault="0023524D" w:rsidP="00423400">
            <w:pPr>
              <w:spacing w:line="240" w:lineRule="auto"/>
              <w:rPr>
                <w:noProof/>
              </w:rPr>
            </w:pPr>
            <w:r w:rsidRPr="001E3493">
              <w:rPr>
                <w:noProof/>
              </w:rPr>
              <w:t xml:space="preserve">Week 4 </w:t>
            </w:r>
          </w:p>
        </w:tc>
        <w:tc>
          <w:tcPr>
            <w:tcW w:w="2340" w:type="dxa"/>
            <w:gridSpan w:val="2"/>
          </w:tcPr>
          <w:p w14:paraId="4E6D6974" w14:textId="77777777" w:rsidR="0023524D" w:rsidRPr="001E3493" w:rsidRDefault="0023524D" w:rsidP="00423400">
            <w:pPr>
              <w:spacing w:line="240" w:lineRule="auto"/>
              <w:rPr>
                <w:noProof/>
              </w:rPr>
            </w:pPr>
            <w:r w:rsidRPr="001E3493">
              <w:rPr>
                <w:noProof/>
              </w:rPr>
              <w:drawing>
                <wp:inline distT="0" distB="0" distL="0" distR="0" wp14:anchorId="2EDA2151" wp14:editId="013CE524">
                  <wp:extent cx="1444682" cy="1993899"/>
                  <wp:effectExtent l="0" t="0" r="3175" b="6985"/>
                  <wp:docPr id="215" name="Picture 2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5" name="Picture 215"/>
                          <pic:cNvPicPr/>
                        </pic:nvPicPr>
                        <pic:blipFill>
                          <a:blip r:embed="rId521" cstate="print">
                            <a:extLst>
                              <a:ext uri="{28A0092B-C50C-407E-A947-70E740481C1C}">
                                <a14:useLocalDpi xmlns:a14="http://schemas.microsoft.com/office/drawing/2010/main" val="0"/>
                              </a:ext>
                            </a:extLst>
                          </a:blip>
                          <a:stretch>
                            <a:fillRect/>
                          </a:stretch>
                        </pic:blipFill>
                        <pic:spPr>
                          <a:xfrm>
                            <a:off x="0" y="0"/>
                            <a:ext cx="1444682" cy="1993899"/>
                          </a:xfrm>
                          <a:prstGeom prst="rect">
                            <a:avLst/>
                          </a:prstGeom>
                        </pic:spPr>
                      </pic:pic>
                    </a:graphicData>
                  </a:graphic>
                </wp:inline>
              </w:drawing>
            </w:r>
          </w:p>
          <w:p w14:paraId="56736EEA" w14:textId="77777777" w:rsidR="0023524D" w:rsidRPr="001E3493" w:rsidRDefault="0023524D" w:rsidP="00423400">
            <w:pPr>
              <w:spacing w:line="240" w:lineRule="auto"/>
              <w:rPr>
                <w:noProof/>
              </w:rPr>
            </w:pPr>
            <w:r w:rsidRPr="001E3493">
              <w:rPr>
                <w:noProof/>
              </w:rPr>
              <w:t>Week 6</w:t>
            </w:r>
          </w:p>
        </w:tc>
      </w:tr>
      <w:tr w:rsidR="0023524D" w:rsidRPr="001E3493" w14:paraId="2F5E0D7D" w14:textId="77777777" w:rsidTr="00F94A60">
        <w:trPr>
          <w:trHeight w:val="1952"/>
        </w:trPr>
        <w:tc>
          <w:tcPr>
            <w:tcW w:w="929" w:type="dxa"/>
            <w:vMerge/>
            <w:vAlign w:val="bottom"/>
          </w:tcPr>
          <w:p w14:paraId="4672F09C" w14:textId="77777777" w:rsidR="0023524D" w:rsidRPr="001E3493" w:rsidRDefault="0023524D" w:rsidP="00423400">
            <w:pPr>
              <w:spacing w:line="240" w:lineRule="auto"/>
              <w:jc w:val="center"/>
            </w:pPr>
          </w:p>
        </w:tc>
        <w:tc>
          <w:tcPr>
            <w:tcW w:w="2486" w:type="dxa"/>
            <w:gridSpan w:val="2"/>
          </w:tcPr>
          <w:p w14:paraId="42857E38" w14:textId="77777777" w:rsidR="0023524D" w:rsidRPr="001E3493" w:rsidRDefault="0023524D" w:rsidP="00423400">
            <w:pPr>
              <w:spacing w:line="240" w:lineRule="auto"/>
              <w:rPr>
                <w:noProof/>
              </w:rPr>
            </w:pPr>
            <w:r w:rsidRPr="001E3493">
              <w:rPr>
                <w:noProof/>
              </w:rPr>
              <w:drawing>
                <wp:inline distT="0" distB="0" distL="0" distR="0" wp14:anchorId="182F38D9" wp14:editId="66A49B19">
                  <wp:extent cx="1441449" cy="1989439"/>
                  <wp:effectExtent l="0" t="0" r="6985" b="0"/>
                  <wp:docPr id="216" name="Picture 2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6" name="Picture 216"/>
                          <pic:cNvPicPr/>
                        </pic:nvPicPr>
                        <pic:blipFill>
                          <a:blip r:embed="rId522" cstate="print">
                            <a:extLst>
                              <a:ext uri="{28A0092B-C50C-407E-A947-70E740481C1C}">
                                <a14:useLocalDpi xmlns:a14="http://schemas.microsoft.com/office/drawing/2010/main" val="0"/>
                              </a:ext>
                            </a:extLst>
                          </a:blip>
                          <a:stretch>
                            <a:fillRect/>
                          </a:stretch>
                        </pic:blipFill>
                        <pic:spPr>
                          <a:xfrm>
                            <a:off x="0" y="0"/>
                            <a:ext cx="1441449" cy="1989439"/>
                          </a:xfrm>
                          <a:prstGeom prst="rect">
                            <a:avLst/>
                          </a:prstGeom>
                        </pic:spPr>
                      </pic:pic>
                    </a:graphicData>
                  </a:graphic>
                </wp:inline>
              </w:drawing>
            </w:r>
            <w:r w:rsidRPr="001E3493">
              <w:rPr>
                <w:noProof/>
              </w:rPr>
              <w:t>Week 8</w:t>
            </w:r>
          </w:p>
        </w:tc>
        <w:tc>
          <w:tcPr>
            <w:tcW w:w="2430" w:type="dxa"/>
            <w:gridSpan w:val="2"/>
          </w:tcPr>
          <w:p w14:paraId="1647F340" w14:textId="77777777" w:rsidR="0023524D" w:rsidRPr="001E3493" w:rsidRDefault="0023524D" w:rsidP="00423400">
            <w:pPr>
              <w:spacing w:line="240" w:lineRule="auto"/>
              <w:rPr>
                <w:noProof/>
              </w:rPr>
            </w:pPr>
            <w:r w:rsidRPr="001E3493">
              <w:rPr>
                <w:noProof/>
              </w:rPr>
              <w:drawing>
                <wp:inline distT="0" distB="0" distL="0" distR="0" wp14:anchorId="53DEF140" wp14:editId="2AD9FA45">
                  <wp:extent cx="1422950" cy="1963907"/>
                  <wp:effectExtent l="0" t="0" r="6350" b="0"/>
                  <wp:docPr id="217" name="Picture 2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7" name="Picture 217"/>
                          <pic:cNvPicPr/>
                        </pic:nvPicPr>
                        <pic:blipFill>
                          <a:blip r:embed="rId523" cstate="print">
                            <a:extLst>
                              <a:ext uri="{28A0092B-C50C-407E-A947-70E740481C1C}">
                                <a14:useLocalDpi xmlns:a14="http://schemas.microsoft.com/office/drawing/2010/main" val="0"/>
                              </a:ext>
                            </a:extLst>
                          </a:blip>
                          <a:stretch>
                            <a:fillRect/>
                          </a:stretch>
                        </pic:blipFill>
                        <pic:spPr>
                          <a:xfrm>
                            <a:off x="0" y="0"/>
                            <a:ext cx="1422950" cy="1963907"/>
                          </a:xfrm>
                          <a:prstGeom prst="rect">
                            <a:avLst/>
                          </a:prstGeom>
                        </pic:spPr>
                      </pic:pic>
                    </a:graphicData>
                  </a:graphic>
                </wp:inline>
              </w:drawing>
            </w:r>
            <w:r w:rsidRPr="001E3493">
              <w:rPr>
                <w:noProof/>
              </w:rPr>
              <w:br/>
              <w:t>Week 10</w:t>
            </w:r>
          </w:p>
        </w:tc>
        <w:tc>
          <w:tcPr>
            <w:tcW w:w="2340" w:type="dxa"/>
            <w:gridSpan w:val="2"/>
          </w:tcPr>
          <w:p w14:paraId="614BADF9" w14:textId="77777777" w:rsidR="0023524D" w:rsidRPr="001E3493" w:rsidRDefault="0023524D" w:rsidP="00423400">
            <w:pPr>
              <w:spacing w:line="240" w:lineRule="auto"/>
              <w:rPr>
                <w:noProof/>
              </w:rPr>
            </w:pPr>
            <w:r w:rsidRPr="001E3493">
              <w:rPr>
                <w:noProof/>
              </w:rPr>
              <w:drawing>
                <wp:inline distT="0" distB="0" distL="0" distR="0" wp14:anchorId="0762F0A0" wp14:editId="79B5EF81">
                  <wp:extent cx="1415538" cy="1953676"/>
                  <wp:effectExtent l="0" t="0" r="0" b="8890"/>
                  <wp:docPr id="218" name="Picture 2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8" name="Picture 218"/>
                          <pic:cNvPicPr/>
                        </pic:nvPicPr>
                        <pic:blipFill>
                          <a:blip r:embed="rId524" cstate="print">
                            <a:extLst>
                              <a:ext uri="{28A0092B-C50C-407E-A947-70E740481C1C}">
                                <a14:useLocalDpi xmlns:a14="http://schemas.microsoft.com/office/drawing/2010/main" val="0"/>
                              </a:ext>
                            </a:extLst>
                          </a:blip>
                          <a:stretch>
                            <a:fillRect/>
                          </a:stretch>
                        </pic:blipFill>
                        <pic:spPr>
                          <a:xfrm>
                            <a:off x="0" y="0"/>
                            <a:ext cx="1415538" cy="1953676"/>
                          </a:xfrm>
                          <a:prstGeom prst="rect">
                            <a:avLst/>
                          </a:prstGeom>
                        </pic:spPr>
                      </pic:pic>
                    </a:graphicData>
                  </a:graphic>
                </wp:inline>
              </w:drawing>
            </w:r>
            <w:r w:rsidRPr="001E3493">
              <w:rPr>
                <w:noProof/>
              </w:rPr>
              <w:br/>
              <w:t>Week 12</w:t>
            </w:r>
          </w:p>
        </w:tc>
      </w:tr>
    </w:tbl>
    <w:p w14:paraId="48EECE60" w14:textId="77777777" w:rsidR="0023524D" w:rsidRDefault="0023524D" w:rsidP="00423400">
      <w:pPr>
        <w:spacing w:line="240" w:lineRule="auto"/>
      </w:pPr>
    </w:p>
    <w:p w14:paraId="5DAAC69A" w14:textId="77777777" w:rsidR="00E923FC" w:rsidRDefault="00E923FC" w:rsidP="00423400">
      <w:pPr>
        <w:spacing w:line="240" w:lineRule="auto"/>
      </w:pPr>
    </w:p>
    <w:p w14:paraId="2994B28F" w14:textId="77777777" w:rsidR="00E923FC" w:rsidRDefault="00E923FC" w:rsidP="00423400">
      <w:pPr>
        <w:spacing w:line="240" w:lineRule="auto"/>
      </w:pPr>
    </w:p>
    <w:p w14:paraId="3B45DDAE" w14:textId="77777777" w:rsidR="00B46408" w:rsidRDefault="00B46408" w:rsidP="00423400">
      <w:pPr>
        <w:spacing w:line="240" w:lineRule="auto"/>
      </w:pPr>
    </w:p>
    <w:p w14:paraId="3FEBA7D4" w14:textId="77777777" w:rsidR="00B46408" w:rsidRDefault="00B46408" w:rsidP="00423400">
      <w:pPr>
        <w:spacing w:line="240" w:lineRule="auto"/>
      </w:pPr>
    </w:p>
    <w:p w14:paraId="638086FB" w14:textId="77777777" w:rsidR="00B46408" w:rsidRDefault="00B46408" w:rsidP="00423400">
      <w:pPr>
        <w:spacing w:line="240" w:lineRule="auto"/>
      </w:pPr>
    </w:p>
    <w:p w14:paraId="2F525073" w14:textId="77777777" w:rsidR="00B46408" w:rsidRDefault="00B46408" w:rsidP="00423400">
      <w:pPr>
        <w:spacing w:line="240" w:lineRule="auto"/>
      </w:pPr>
    </w:p>
    <w:p w14:paraId="5321D02D" w14:textId="77777777" w:rsidR="00B46408" w:rsidRPr="001E3493" w:rsidRDefault="00B46408" w:rsidP="00423400">
      <w:pPr>
        <w:spacing w:line="240" w:lineRule="auto"/>
      </w:pPr>
    </w:p>
    <w:p w14:paraId="5F02A277" w14:textId="276EBA1A" w:rsidR="00E923FC" w:rsidRPr="00AD711D" w:rsidRDefault="00E923FC" w:rsidP="00B46408">
      <w:pPr>
        <w:pStyle w:val="Caption"/>
      </w:pPr>
      <w:bookmarkStart w:id="147" w:name="_Toc195707691"/>
      <w:r w:rsidRPr="00AD711D">
        <w:lastRenderedPageBreak/>
        <w:t xml:space="preserve">Table </w:t>
      </w:r>
      <w:fldSimple w:instr=" SEQ Table \* ARABIC ">
        <w:r w:rsidR="00056F45">
          <w:rPr>
            <w:noProof/>
          </w:rPr>
          <w:t>39</w:t>
        </w:r>
      </w:fldSimple>
      <w:r w:rsidRPr="00AD711D">
        <w:t xml:space="preserve">: Fluorescence imaging findings </w:t>
      </w:r>
      <w:r w:rsidR="00BF00D0" w:rsidRPr="00AD711D">
        <w:t>N</w:t>
      </w:r>
      <w:r w:rsidRPr="00AD711D">
        <w:t>S</w:t>
      </w:r>
      <w:bookmarkEnd w:id="147"/>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D80DC7" w:rsidRPr="001E3493" w14:paraId="225ACCD1" w14:textId="77777777" w:rsidTr="006E7B05">
        <w:trPr>
          <w:trHeight w:val="255"/>
        </w:trPr>
        <w:tc>
          <w:tcPr>
            <w:tcW w:w="929" w:type="dxa"/>
            <w:vAlign w:val="bottom"/>
          </w:tcPr>
          <w:p w14:paraId="557A9682" w14:textId="77777777" w:rsidR="00D80DC7" w:rsidRPr="001E3493" w:rsidRDefault="00D80DC7" w:rsidP="00423400">
            <w:pPr>
              <w:spacing w:line="240" w:lineRule="auto"/>
              <w:jc w:val="center"/>
              <w:rPr>
                <w:b/>
                <w:bCs/>
                <w:color w:val="000000"/>
              </w:rPr>
            </w:pPr>
            <w:r w:rsidRPr="001E3493">
              <w:rPr>
                <w:b/>
                <w:bCs/>
                <w:color w:val="000000"/>
              </w:rPr>
              <w:t>(NS)</w:t>
            </w:r>
          </w:p>
        </w:tc>
        <w:tc>
          <w:tcPr>
            <w:tcW w:w="1856" w:type="dxa"/>
          </w:tcPr>
          <w:p w14:paraId="5AECE45F" w14:textId="77777777" w:rsidR="00D80DC7" w:rsidRPr="001E3493" w:rsidRDefault="00D80DC7" w:rsidP="00423400">
            <w:pPr>
              <w:spacing w:line="240" w:lineRule="auto"/>
            </w:pPr>
          </w:p>
        </w:tc>
        <w:tc>
          <w:tcPr>
            <w:tcW w:w="1800" w:type="dxa"/>
            <w:gridSpan w:val="2"/>
          </w:tcPr>
          <w:p w14:paraId="4D0206F9" w14:textId="77777777" w:rsidR="00D80DC7" w:rsidRPr="001E3493" w:rsidRDefault="00D80DC7" w:rsidP="00423400">
            <w:pPr>
              <w:spacing w:line="240" w:lineRule="auto"/>
            </w:pPr>
          </w:p>
        </w:tc>
        <w:tc>
          <w:tcPr>
            <w:tcW w:w="1710" w:type="dxa"/>
            <w:gridSpan w:val="2"/>
          </w:tcPr>
          <w:p w14:paraId="61D25EF7" w14:textId="77777777" w:rsidR="00D80DC7" w:rsidRPr="001E3493" w:rsidRDefault="00D80DC7" w:rsidP="00423400">
            <w:pPr>
              <w:spacing w:line="240" w:lineRule="auto"/>
            </w:pPr>
          </w:p>
        </w:tc>
        <w:tc>
          <w:tcPr>
            <w:tcW w:w="1890" w:type="dxa"/>
          </w:tcPr>
          <w:p w14:paraId="5E9201C5" w14:textId="77777777" w:rsidR="00D80DC7" w:rsidRPr="001E3493" w:rsidRDefault="00D80DC7" w:rsidP="00423400">
            <w:pPr>
              <w:spacing w:line="240" w:lineRule="auto"/>
            </w:pPr>
          </w:p>
        </w:tc>
      </w:tr>
      <w:tr w:rsidR="00D80DC7" w:rsidRPr="001E3493" w14:paraId="535E6DD6" w14:textId="77777777" w:rsidTr="00D80DC7">
        <w:trPr>
          <w:trHeight w:val="1772"/>
        </w:trPr>
        <w:tc>
          <w:tcPr>
            <w:tcW w:w="929" w:type="dxa"/>
            <w:vMerge w:val="restart"/>
            <w:textDirection w:val="btLr"/>
            <w:vAlign w:val="bottom"/>
          </w:tcPr>
          <w:p w14:paraId="10703722" w14:textId="77777777" w:rsidR="00D80DC7" w:rsidRPr="001E3493" w:rsidRDefault="00D80DC7" w:rsidP="00423400">
            <w:pPr>
              <w:spacing w:line="240" w:lineRule="auto"/>
              <w:ind w:left="113" w:right="113"/>
              <w:jc w:val="center"/>
              <w:rPr>
                <w:color w:val="000000"/>
              </w:rPr>
            </w:pPr>
            <w:r w:rsidRPr="001E3493">
              <w:rPr>
                <w:color w:val="000000"/>
              </w:rPr>
              <w:t>G24007</w:t>
            </w:r>
          </w:p>
        </w:tc>
        <w:tc>
          <w:tcPr>
            <w:tcW w:w="1856" w:type="dxa"/>
          </w:tcPr>
          <w:p w14:paraId="3BFFD896" w14:textId="77777777" w:rsidR="00D80DC7" w:rsidRPr="001E3493" w:rsidRDefault="00D80DC7" w:rsidP="00423400">
            <w:pPr>
              <w:spacing w:line="240" w:lineRule="auto"/>
              <w:rPr>
                <w:noProof/>
              </w:rPr>
            </w:pPr>
            <w:r w:rsidRPr="001E3493">
              <w:rPr>
                <w:noProof/>
              </w:rPr>
              <w:drawing>
                <wp:inline distT="0" distB="0" distL="0" distR="0" wp14:anchorId="51A34773" wp14:editId="7FF8F49E">
                  <wp:extent cx="1116651" cy="1541162"/>
                  <wp:effectExtent l="0" t="0" r="7620" b="1905"/>
                  <wp:docPr id="229" name="Picture 2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9" name="Picture 229"/>
                          <pic:cNvPicPr/>
                        </pic:nvPicPr>
                        <pic:blipFill>
                          <a:blip r:embed="rId525" cstate="print">
                            <a:extLst>
                              <a:ext uri="{28A0092B-C50C-407E-A947-70E740481C1C}">
                                <a14:useLocalDpi xmlns:a14="http://schemas.microsoft.com/office/drawing/2010/main" val="0"/>
                              </a:ext>
                            </a:extLst>
                          </a:blip>
                          <a:stretch>
                            <a:fillRect/>
                          </a:stretch>
                        </pic:blipFill>
                        <pic:spPr>
                          <a:xfrm>
                            <a:off x="0" y="0"/>
                            <a:ext cx="1116651" cy="1541162"/>
                          </a:xfrm>
                          <a:prstGeom prst="rect">
                            <a:avLst/>
                          </a:prstGeom>
                        </pic:spPr>
                      </pic:pic>
                    </a:graphicData>
                  </a:graphic>
                </wp:inline>
              </w:drawing>
            </w:r>
          </w:p>
          <w:p w14:paraId="6124C609" w14:textId="77777777" w:rsidR="00D80DC7" w:rsidRPr="001E3493" w:rsidRDefault="00D80DC7" w:rsidP="00423400">
            <w:pPr>
              <w:spacing w:line="240" w:lineRule="auto"/>
              <w:rPr>
                <w:noProof/>
              </w:rPr>
            </w:pPr>
            <w:r w:rsidRPr="001E3493">
              <w:rPr>
                <w:noProof/>
              </w:rPr>
              <w:t>Week 1.1</w:t>
            </w:r>
          </w:p>
        </w:tc>
        <w:tc>
          <w:tcPr>
            <w:tcW w:w="1800" w:type="dxa"/>
            <w:gridSpan w:val="2"/>
          </w:tcPr>
          <w:p w14:paraId="5ACE356A" w14:textId="77777777" w:rsidR="00D80DC7" w:rsidRPr="001E3493" w:rsidRDefault="00D80DC7" w:rsidP="00423400">
            <w:pPr>
              <w:spacing w:line="240" w:lineRule="auto"/>
            </w:pPr>
            <w:r w:rsidRPr="001E3493">
              <w:rPr>
                <w:noProof/>
              </w:rPr>
              <w:drawing>
                <wp:inline distT="0" distB="0" distL="0" distR="0" wp14:anchorId="0CCD5C8B" wp14:editId="3D63FFD0">
                  <wp:extent cx="1131111" cy="1561120"/>
                  <wp:effectExtent l="0" t="0" r="0" b="1270"/>
                  <wp:docPr id="230" name="Picture 2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0" name="Picture 230"/>
                          <pic:cNvPicPr/>
                        </pic:nvPicPr>
                        <pic:blipFill>
                          <a:blip r:embed="rId526" cstate="print">
                            <a:extLst>
                              <a:ext uri="{28A0092B-C50C-407E-A947-70E740481C1C}">
                                <a14:useLocalDpi xmlns:a14="http://schemas.microsoft.com/office/drawing/2010/main" val="0"/>
                              </a:ext>
                            </a:extLst>
                          </a:blip>
                          <a:stretch>
                            <a:fillRect/>
                          </a:stretch>
                        </pic:blipFill>
                        <pic:spPr>
                          <a:xfrm>
                            <a:off x="0" y="0"/>
                            <a:ext cx="1131111" cy="1561120"/>
                          </a:xfrm>
                          <a:prstGeom prst="rect">
                            <a:avLst/>
                          </a:prstGeom>
                        </pic:spPr>
                      </pic:pic>
                    </a:graphicData>
                  </a:graphic>
                </wp:inline>
              </w:drawing>
            </w:r>
          </w:p>
          <w:p w14:paraId="33E3FDCC" w14:textId="77777777" w:rsidR="00D80DC7" w:rsidRPr="001E3493" w:rsidRDefault="00D80DC7" w:rsidP="00423400">
            <w:pPr>
              <w:spacing w:line="240" w:lineRule="auto"/>
            </w:pPr>
            <w:r w:rsidRPr="001E3493">
              <w:t>Week 1.2</w:t>
            </w:r>
          </w:p>
        </w:tc>
        <w:tc>
          <w:tcPr>
            <w:tcW w:w="1710" w:type="dxa"/>
            <w:gridSpan w:val="2"/>
          </w:tcPr>
          <w:p w14:paraId="4C8C503A" w14:textId="77777777" w:rsidR="00D80DC7" w:rsidRPr="001E3493" w:rsidRDefault="00D80DC7" w:rsidP="00423400">
            <w:pPr>
              <w:spacing w:line="240" w:lineRule="auto"/>
            </w:pPr>
            <w:r w:rsidRPr="001E3493">
              <w:rPr>
                <w:noProof/>
              </w:rPr>
              <w:drawing>
                <wp:inline distT="0" distB="0" distL="0" distR="0" wp14:anchorId="405994B2" wp14:editId="47AA4B1A">
                  <wp:extent cx="1132003" cy="1562351"/>
                  <wp:effectExtent l="0" t="0" r="0" b="0"/>
                  <wp:docPr id="231" name="Picture 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1" name="Picture 231"/>
                          <pic:cNvPicPr/>
                        </pic:nvPicPr>
                        <pic:blipFill>
                          <a:blip r:embed="rId527" cstate="print">
                            <a:extLst>
                              <a:ext uri="{28A0092B-C50C-407E-A947-70E740481C1C}">
                                <a14:useLocalDpi xmlns:a14="http://schemas.microsoft.com/office/drawing/2010/main" val="0"/>
                              </a:ext>
                            </a:extLst>
                          </a:blip>
                          <a:stretch>
                            <a:fillRect/>
                          </a:stretch>
                        </pic:blipFill>
                        <pic:spPr>
                          <a:xfrm>
                            <a:off x="0" y="0"/>
                            <a:ext cx="1132003" cy="1562351"/>
                          </a:xfrm>
                          <a:prstGeom prst="rect">
                            <a:avLst/>
                          </a:prstGeom>
                        </pic:spPr>
                      </pic:pic>
                    </a:graphicData>
                  </a:graphic>
                </wp:inline>
              </w:drawing>
            </w:r>
          </w:p>
          <w:p w14:paraId="3DEEA819" w14:textId="77777777" w:rsidR="00D80DC7" w:rsidRPr="001E3493" w:rsidRDefault="00D80DC7" w:rsidP="00423400">
            <w:pPr>
              <w:spacing w:line="240" w:lineRule="auto"/>
            </w:pPr>
            <w:r w:rsidRPr="001E3493">
              <w:t>Week 2.1</w:t>
            </w:r>
          </w:p>
        </w:tc>
        <w:tc>
          <w:tcPr>
            <w:tcW w:w="1890" w:type="dxa"/>
          </w:tcPr>
          <w:p w14:paraId="07B3978F" w14:textId="77777777" w:rsidR="00D80DC7" w:rsidRPr="001E3493" w:rsidRDefault="00D80DC7" w:rsidP="00423400">
            <w:pPr>
              <w:spacing w:line="240" w:lineRule="auto"/>
            </w:pPr>
            <w:r w:rsidRPr="001E3493">
              <w:rPr>
                <w:noProof/>
              </w:rPr>
              <w:drawing>
                <wp:inline distT="0" distB="0" distL="0" distR="0" wp14:anchorId="6B100780" wp14:editId="60FC9848">
                  <wp:extent cx="1116637" cy="1541145"/>
                  <wp:effectExtent l="0" t="0" r="7620" b="1905"/>
                  <wp:docPr id="232" name="Picture 2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2" name="Picture 232"/>
                          <pic:cNvPicPr/>
                        </pic:nvPicPr>
                        <pic:blipFill>
                          <a:blip r:embed="rId528" cstate="print">
                            <a:extLst>
                              <a:ext uri="{28A0092B-C50C-407E-A947-70E740481C1C}">
                                <a14:useLocalDpi xmlns:a14="http://schemas.microsoft.com/office/drawing/2010/main" val="0"/>
                              </a:ext>
                            </a:extLst>
                          </a:blip>
                          <a:stretch>
                            <a:fillRect/>
                          </a:stretch>
                        </pic:blipFill>
                        <pic:spPr>
                          <a:xfrm>
                            <a:off x="0" y="0"/>
                            <a:ext cx="1119543" cy="1545155"/>
                          </a:xfrm>
                          <a:prstGeom prst="rect">
                            <a:avLst/>
                          </a:prstGeom>
                        </pic:spPr>
                      </pic:pic>
                    </a:graphicData>
                  </a:graphic>
                </wp:inline>
              </w:drawing>
            </w:r>
          </w:p>
          <w:p w14:paraId="0FC9FF93" w14:textId="77777777" w:rsidR="00D80DC7" w:rsidRPr="001E3493" w:rsidRDefault="00D80DC7" w:rsidP="00423400">
            <w:pPr>
              <w:spacing w:line="240" w:lineRule="auto"/>
            </w:pPr>
            <w:r w:rsidRPr="001E3493">
              <w:t>Week 2.2</w:t>
            </w:r>
          </w:p>
        </w:tc>
      </w:tr>
      <w:tr w:rsidR="00D80DC7" w:rsidRPr="001E3493" w14:paraId="116443E9" w14:textId="77777777" w:rsidTr="006E7B05">
        <w:trPr>
          <w:trHeight w:val="1988"/>
        </w:trPr>
        <w:tc>
          <w:tcPr>
            <w:tcW w:w="929" w:type="dxa"/>
            <w:vMerge/>
            <w:vAlign w:val="bottom"/>
          </w:tcPr>
          <w:p w14:paraId="68A896DD" w14:textId="77777777" w:rsidR="00D80DC7" w:rsidRPr="001E3493" w:rsidRDefault="00D80DC7" w:rsidP="00423400">
            <w:pPr>
              <w:spacing w:line="240" w:lineRule="auto"/>
              <w:jc w:val="center"/>
            </w:pPr>
          </w:p>
        </w:tc>
        <w:tc>
          <w:tcPr>
            <w:tcW w:w="2486" w:type="dxa"/>
            <w:gridSpan w:val="2"/>
          </w:tcPr>
          <w:p w14:paraId="26B07A3F" w14:textId="77777777" w:rsidR="00D80DC7" w:rsidRPr="001E3493" w:rsidRDefault="00D80DC7" w:rsidP="00423400">
            <w:pPr>
              <w:spacing w:line="240" w:lineRule="auto"/>
              <w:rPr>
                <w:noProof/>
              </w:rPr>
            </w:pPr>
            <w:r w:rsidRPr="001E3493">
              <w:rPr>
                <w:noProof/>
              </w:rPr>
              <w:drawing>
                <wp:inline distT="0" distB="0" distL="0" distR="0" wp14:anchorId="556AF9D1" wp14:editId="05990921">
                  <wp:extent cx="1350962" cy="1864551"/>
                  <wp:effectExtent l="0" t="0" r="1905" b="2540"/>
                  <wp:docPr id="233" name="Picture 2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3" name="Picture 233"/>
                          <pic:cNvPicPr/>
                        </pic:nvPicPr>
                        <pic:blipFill>
                          <a:blip r:embed="rId529" cstate="print">
                            <a:extLst>
                              <a:ext uri="{28A0092B-C50C-407E-A947-70E740481C1C}">
                                <a14:useLocalDpi xmlns:a14="http://schemas.microsoft.com/office/drawing/2010/main" val="0"/>
                              </a:ext>
                            </a:extLst>
                          </a:blip>
                          <a:stretch>
                            <a:fillRect/>
                          </a:stretch>
                        </pic:blipFill>
                        <pic:spPr>
                          <a:xfrm>
                            <a:off x="0" y="0"/>
                            <a:ext cx="1353345" cy="1867839"/>
                          </a:xfrm>
                          <a:prstGeom prst="rect">
                            <a:avLst/>
                          </a:prstGeom>
                        </pic:spPr>
                      </pic:pic>
                    </a:graphicData>
                  </a:graphic>
                </wp:inline>
              </w:drawing>
            </w:r>
          </w:p>
          <w:p w14:paraId="5B4E942F" w14:textId="77777777" w:rsidR="00D80DC7" w:rsidRPr="001E3493" w:rsidRDefault="00D80DC7" w:rsidP="00423400">
            <w:pPr>
              <w:spacing w:line="240" w:lineRule="auto"/>
              <w:rPr>
                <w:noProof/>
              </w:rPr>
            </w:pPr>
            <w:r w:rsidRPr="001E3493">
              <w:rPr>
                <w:noProof/>
              </w:rPr>
              <w:t>Week 3</w:t>
            </w:r>
          </w:p>
        </w:tc>
        <w:tc>
          <w:tcPr>
            <w:tcW w:w="2430" w:type="dxa"/>
            <w:gridSpan w:val="2"/>
          </w:tcPr>
          <w:p w14:paraId="7097ABFC" w14:textId="77777777" w:rsidR="00D80DC7" w:rsidRPr="001E3493" w:rsidRDefault="00D80DC7" w:rsidP="00423400">
            <w:pPr>
              <w:spacing w:line="240" w:lineRule="auto"/>
            </w:pPr>
            <w:r w:rsidRPr="001E3493">
              <w:rPr>
                <w:noProof/>
              </w:rPr>
              <w:drawing>
                <wp:inline distT="0" distB="0" distL="0" distR="0" wp14:anchorId="5AE02B92" wp14:editId="64F47048">
                  <wp:extent cx="1857331" cy="1387266"/>
                  <wp:effectExtent l="6350" t="0" r="0" b="0"/>
                  <wp:docPr id="234" name="Picture 2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4" name="Picture 234"/>
                          <pic:cNvPicPr/>
                        </pic:nvPicPr>
                        <pic:blipFill>
                          <a:blip r:embed="rId530" cstate="print">
                            <a:extLst>
                              <a:ext uri="{28A0092B-C50C-407E-A947-70E740481C1C}">
                                <a14:useLocalDpi xmlns:a14="http://schemas.microsoft.com/office/drawing/2010/main" val="0"/>
                              </a:ext>
                            </a:extLst>
                          </a:blip>
                          <a:stretch>
                            <a:fillRect/>
                          </a:stretch>
                        </pic:blipFill>
                        <pic:spPr>
                          <a:xfrm rot="5400000">
                            <a:off x="0" y="0"/>
                            <a:ext cx="1857331" cy="1387266"/>
                          </a:xfrm>
                          <a:prstGeom prst="rect">
                            <a:avLst/>
                          </a:prstGeom>
                        </pic:spPr>
                      </pic:pic>
                    </a:graphicData>
                  </a:graphic>
                </wp:inline>
              </w:drawing>
            </w:r>
          </w:p>
          <w:p w14:paraId="05ADC562" w14:textId="77777777" w:rsidR="00D80DC7" w:rsidRPr="001E3493" w:rsidRDefault="00D80DC7" w:rsidP="00423400">
            <w:pPr>
              <w:spacing w:line="240" w:lineRule="auto"/>
            </w:pPr>
            <w:r w:rsidRPr="001E3493">
              <w:t>Week 4</w:t>
            </w:r>
          </w:p>
        </w:tc>
        <w:tc>
          <w:tcPr>
            <w:tcW w:w="2340" w:type="dxa"/>
            <w:gridSpan w:val="2"/>
          </w:tcPr>
          <w:p w14:paraId="7679E431" w14:textId="77777777" w:rsidR="00D80DC7" w:rsidRPr="001E3493" w:rsidRDefault="00D80DC7" w:rsidP="00423400">
            <w:pPr>
              <w:spacing w:line="240" w:lineRule="auto"/>
            </w:pPr>
            <w:r w:rsidRPr="001E3493">
              <w:rPr>
                <w:noProof/>
              </w:rPr>
              <w:drawing>
                <wp:inline distT="0" distB="0" distL="0" distR="0" wp14:anchorId="108457BF" wp14:editId="4026E8D8">
                  <wp:extent cx="1854486" cy="1385141"/>
                  <wp:effectExtent l="6032" t="0" r="0" b="0"/>
                  <wp:docPr id="235" name="Picture 2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5" name="Picture 235"/>
                          <pic:cNvPicPr/>
                        </pic:nvPicPr>
                        <pic:blipFill>
                          <a:blip r:embed="rId531" cstate="print">
                            <a:extLst>
                              <a:ext uri="{28A0092B-C50C-407E-A947-70E740481C1C}">
                                <a14:useLocalDpi xmlns:a14="http://schemas.microsoft.com/office/drawing/2010/main" val="0"/>
                              </a:ext>
                            </a:extLst>
                          </a:blip>
                          <a:stretch>
                            <a:fillRect/>
                          </a:stretch>
                        </pic:blipFill>
                        <pic:spPr>
                          <a:xfrm rot="5400000">
                            <a:off x="0" y="0"/>
                            <a:ext cx="1854486" cy="1385141"/>
                          </a:xfrm>
                          <a:prstGeom prst="rect">
                            <a:avLst/>
                          </a:prstGeom>
                        </pic:spPr>
                      </pic:pic>
                    </a:graphicData>
                  </a:graphic>
                </wp:inline>
              </w:drawing>
            </w:r>
          </w:p>
          <w:p w14:paraId="3D34105B" w14:textId="77777777" w:rsidR="00D80DC7" w:rsidRPr="001E3493" w:rsidRDefault="00D80DC7" w:rsidP="00423400">
            <w:pPr>
              <w:spacing w:line="240" w:lineRule="auto"/>
            </w:pPr>
            <w:r w:rsidRPr="001E3493">
              <w:t>Week 6</w:t>
            </w:r>
          </w:p>
        </w:tc>
      </w:tr>
      <w:tr w:rsidR="00D80DC7" w:rsidRPr="001E3493" w14:paraId="296B7956" w14:textId="77777777" w:rsidTr="006E7B05">
        <w:trPr>
          <w:trHeight w:val="2150"/>
        </w:trPr>
        <w:tc>
          <w:tcPr>
            <w:tcW w:w="929" w:type="dxa"/>
            <w:vMerge/>
            <w:vAlign w:val="bottom"/>
          </w:tcPr>
          <w:p w14:paraId="4E8DF4BF" w14:textId="77777777" w:rsidR="00D80DC7" w:rsidRPr="001E3493" w:rsidRDefault="00D80DC7" w:rsidP="00423400">
            <w:pPr>
              <w:spacing w:line="240" w:lineRule="auto"/>
              <w:jc w:val="center"/>
            </w:pPr>
          </w:p>
        </w:tc>
        <w:tc>
          <w:tcPr>
            <w:tcW w:w="2486" w:type="dxa"/>
            <w:gridSpan w:val="2"/>
          </w:tcPr>
          <w:p w14:paraId="36F31895" w14:textId="77777777" w:rsidR="00D80DC7" w:rsidRPr="001E3493" w:rsidRDefault="00D80DC7" w:rsidP="00423400">
            <w:pPr>
              <w:spacing w:line="240" w:lineRule="auto"/>
              <w:rPr>
                <w:noProof/>
              </w:rPr>
            </w:pPr>
            <w:r w:rsidRPr="001E3493">
              <w:rPr>
                <w:noProof/>
              </w:rPr>
              <w:drawing>
                <wp:inline distT="0" distB="0" distL="0" distR="0" wp14:anchorId="2FBF71A0" wp14:editId="5E76C1B8">
                  <wp:extent cx="1464257" cy="2020916"/>
                  <wp:effectExtent l="0" t="0" r="3175" b="0"/>
                  <wp:docPr id="236" name="Picture 2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6" name="Picture 236"/>
                          <pic:cNvPicPr/>
                        </pic:nvPicPr>
                        <pic:blipFill>
                          <a:blip r:embed="rId532" cstate="print">
                            <a:extLst>
                              <a:ext uri="{28A0092B-C50C-407E-A947-70E740481C1C}">
                                <a14:useLocalDpi xmlns:a14="http://schemas.microsoft.com/office/drawing/2010/main" val="0"/>
                              </a:ext>
                            </a:extLst>
                          </a:blip>
                          <a:stretch>
                            <a:fillRect/>
                          </a:stretch>
                        </pic:blipFill>
                        <pic:spPr>
                          <a:xfrm>
                            <a:off x="0" y="0"/>
                            <a:ext cx="1464257" cy="2020916"/>
                          </a:xfrm>
                          <a:prstGeom prst="rect">
                            <a:avLst/>
                          </a:prstGeom>
                        </pic:spPr>
                      </pic:pic>
                    </a:graphicData>
                  </a:graphic>
                </wp:inline>
              </w:drawing>
            </w:r>
          </w:p>
          <w:p w14:paraId="2702D3C3" w14:textId="77777777" w:rsidR="00D80DC7" w:rsidRPr="001E3493" w:rsidRDefault="00D80DC7" w:rsidP="00423400">
            <w:pPr>
              <w:spacing w:line="240" w:lineRule="auto"/>
              <w:rPr>
                <w:noProof/>
              </w:rPr>
            </w:pPr>
            <w:r w:rsidRPr="001E3493">
              <w:rPr>
                <w:noProof/>
              </w:rPr>
              <w:t>Week 8</w:t>
            </w:r>
          </w:p>
        </w:tc>
        <w:tc>
          <w:tcPr>
            <w:tcW w:w="2430" w:type="dxa"/>
            <w:gridSpan w:val="2"/>
          </w:tcPr>
          <w:p w14:paraId="3282AC31" w14:textId="77777777" w:rsidR="00D80DC7" w:rsidRPr="001E3493" w:rsidRDefault="00D80DC7" w:rsidP="00423400">
            <w:pPr>
              <w:spacing w:line="240" w:lineRule="auto"/>
            </w:pPr>
            <w:r w:rsidRPr="001E3493">
              <w:rPr>
                <w:noProof/>
              </w:rPr>
              <w:drawing>
                <wp:inline distT="0" distB="0" distL="0" distR="0" wp14:anchorId="0CF28B56" wp14:editId="4FD80D66">
                  <wp:extent cx="1452282" cy="2004389"/>
                  <wp:effectExtent l="0" t="0" r="0" b="0"/>
                  <wp:docPr id="237" name="Picture 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7" name="Picture 237"/>
                          <pic:cNvPicPr/>
                        </pic:nvPicPr>
                        <pic:blipFill>
                          <a:blip r:embed="rId533" cstate="print">
                            <a:extLst>
                              <a:ext uri="{28A0092B-C50C-407E-A947-70E740481C1C}">
                                <a14:useLocalDpi xmlns:a14="http://schemas.microsoft.com/office/drawing/2010/main" val="0"/>
                              </a:ext>
                            </a:extLst>
                          </a:blip>
                          <a:stretch>
                            <a:fillRect/>
                          </a:stretch>
                        </pic:blipFill>
                        <pic:spPr>
                          <a:xfrm>
                            <a:off x="0" y="0"/>
                            <a:ext cx="1452282" cy="2004389"/>
                          </a:xfrm>
                          <a:prstGeom prst="rect">
                            <a:avLst/>
                          </a:prstGeom>
                        </pic:spPr>
                      </pic:pic>
                    </a:graphicData>
                  </a:graphic>
                </wp:inline>
              </w:drawing>
            </w:r>
          </w:p>
          <w:p w14:paraId="5A14B129" w14:textId="77777777" w:rsidR="00D80DC7" w:rsidRPr="001E3493" w:rsidRDefault="00D80DC7" w:rsidP="00423400">
            <w:pPr>
              <w:spacing w:line="240" w:lineRule="auto"/>
            </w:pPr>
            <w:r w:rsidRPr="001E3493">
              <w:t>Week 10</w:t>
            </w:r>
          </w:p>
        </w:tc>
        <w:tc>
          <w:tcPr>
            <w:tcW w:w="2340" w:type="dxa"/>
            <w:gridSpan w:val="2"/>
          </w:tcPr>
          <w:p w14:paraId="66DD582B" w14:textId="77777777" w:rsidR="00D80DC7" w:rsidRPr="001E3493" w:rsidRDefault="00D80DC7" w:rsidP="00423400">
            <w:pPr>
              <w:spacing w:line="240" w:lineRule="auto"/>
            </w:pPr>
            <w:r w:rsidRPr="001E3493">
              <w:rPr>
                <w:noProof/>
              </w:rPr>
              <w:drawing>
                <wp:inline distT="0" distB="0" distL="0" distR="0" wp14:anchorId="2E86F3DF" wp14:editId="0A46887C">
                  <wp:extent cx="1435659" cy="1981446"/>
                  <wp:effectExtent l="0" t="0" r="0" b="0"/>
                  <wp:docPr id="238" name="Picture 2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8" name="Picture 238"/>
                          <pic:cNvPicPr/>
                        </pic:nvPicPr>
                        <pic:blipFill>
                          <a:blip r:embed="rId534" cstate="print">
                            <a:extLst>
                              <a:ext uri="{28A0092B-C50C-407E-A947-70E740481C1C}">
                                <a14:useLocalDpi xmlns:a14="http://schemas.microsoft.com/office/drawing/2010/main" val="0"/>
                              </a:ext>
                            </a:extLst>
                          </a:blip>
                          <a:stretch>
                            <a:fillRect/>
                          </a:stretch>
                        </pic:blipFill>
                        <pic:spPr>
                          <a:xfrm>
                            <a:off x="0" y="0"/>
                            <a:ext cx="1435659" cy="1981446"/>
                          </a:xfrm>
                          <a:prstGeom prst="rect">
                            <a:avLst/>
                          </a:prstGeom>
                        </pic:spPr>
                      </pic:pic>
                    </a:graphicData>
                  </a:graphic>
                </wp:inline>
              </w:drawing>
            </w:r>
          </w:p>
          <w:p w14:paraId="548C6780" w14:textId="77777777" w:rsidR="00D80DC7" w:rsidRPr="001E3493" w:rsidRDefault="00D80DC7" w:rsidP="00423400">
            <w:pPr>
              <w:spacing w:line="240" w:lineRule="auto"/>
            </w:pPr>
            <w:r w:rsidRPr="001E3493">
              <w:t>Week 12</w:t>
            </w:r>
          </w:p>
        </w:tc>
      </w:tr>
    </w:tbl>
    <w:p w14:paraId="734CC6EF" w14:textId="77777777" w:rsidR="00B46408" w:rsidRDefault="00B46408"/>
    <w:p w14:paraId="26686DC8" w14:textId="77777777" w:rsidR="00B46408" w:rsidRDefault="00B46408"/>
    <w:p w14:paraId="634612E0" w14:textId="77777777" w:rsidR="00B46408" w:rsidRDefault="00B46408"/>
    <w:p w14:paraId="7B66E209" w14:textId="77777777" w:rsidR="00B46408" w:rsidRDefault="00B46408"/>
    <w:p w14:paraId="064F64BE" w14:textId="193EABB2" w:rsidR="00B46408" w:rsidRDefault="00B46408">
      <w:r>
        <w:lastRenderedPageBreak/>
        <w:t>Table 39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D80DC7" w:rsidRPr="001E3493" w14:paraId="3FC359BF" w14:textId="77777777" w:rsidTr="00D80DC7">
        <w:trPr>
          <w:trHeight w:val="1790"/>
        </w:trPr>
        <w:tc>
          <w:tcPr>
            <w:tcW w:w="929" w:type="dxa"/>
            <w:vMerge w:val="restart"/>
            <w:textDirection w:val="btLr"/>
            <w:vAlign w:val="bottom"/>
          </w:tcPr>
          <w:p w14:paraId="1B1A97EF" w14:textId="77777777" w:rsidR="00D80DC7" w:rsidRPr="001E3493" w:rsidRDefault="00D80DC7" w:rsidP="00423400">
            <w:pPr>
              <w:spacing w:line="240" w:lineRule="auto"/>
              <w:ind w:left="113" w:right="113"/>
              <w:jc w:val="center"/>
            </w:pPr>
            <w:r w:rsidRPr="001E3493">
              <w:t>G24008</w:t>
            </w:r>
          </w:p>
        </w:tc>
        <w:tc>
          <w:tcPr>
            <w:tcW w:w="1856" w:type="dxa"/>
          </w:tcPr>
          <w:p w14:paraId="66436E6F" w14:textId="77777777" w:rsidR="00D80DC7" w:rsidRPr="001E3493" w:rsidRDefault="00D80DC7" w:rsidP="00423400">
            <w:pPr>
              <w:spacing w:line="240" w:lineRule="auto"/>
              <w:rPr>
                <w:noProof/>
              </w:rPr>
            </w:pPr>
            <w:r w:rsidRPr="001E3493">
              <w:rPr>
                <w:noProof/>
              </w:rPr>
              <w:drawing>
                <wp:inline distT="0" distB="0" distL="0" distR="0" wp14:anchorId="4EEEA1B0" wp14:editId="33BDAFF6">
                  <wp:extent cx="1118465" cy="1543666"/>
                  <wp:effectExtent l="0" t="0" r="5715" b="0"/>
                  <wp:docPr id="239" name="Picture 2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9" name="Picture 239"/>
                          <pic:cNvPicPr/>
                        </pic:nvPicPr>
                        <pic:blipFill>
                          <a:blip r:embed="rId535" cstate="print">
                            <a:extLst>
                              <a:ext uri="{28A0092B-C50C-407E-A947-70E740481C1C}">
                                <a14:useLocalDpi xmlns:a14="http://schemas.microsoft.com/office/drawing/2010/main" val="0"/>
                              </a:ext>
                            </a:extLst>
                          </a:blip>
                          <a:stretch>
                            <a:fillRect/>
                          </a:stretch>
                        </pic:blipFill>
                        <pic:spPr>
                          <a:xfrm>
                            <a:off x="0" y="0"/>
                            <a:ext cx="1118465" cy="1543666"/>
                          </a:xfrm>
                          <a:prstGeom prst="rect">
                            <a:avLst/>
                          </a:prstGeom>
                        </pic:spPr>
                      </pic:pic>
                    </a:graphicData>
                  </a:graphic>
                </wp:inline>
              </w:drawing>
            </w:r>
            <w:r w:rsidRPr="001E3493">
              <w:rPr>
                <w:noProof/>
              </w:rPr>
              <w:t>Week 1.1</w:t>
            </w:r>
          </w:p>
        </w:tc>
        <w:tc>
          <w:tcPr>
            <w:tcW w:w="1800" w:type="dxa"/>
            <w:gridSpan w:val="2"/>
          </w:tcPr>
          <w:p w14:paraId="43F08485" w14:textId="77777777" w:rsidR="00D80DC7" w:rsidRPr="001E3493" w:rsidRDefault="00D80DC7" w:rsidP="00423400">
            <w:pPr>
              <w:spacing w:line="240" w:lineRule="auto"/>
            </w:pPr>
            <w:r w:rsidRPr="001E3493">
              <w:rPr>
                <w:noProof/>
              </w:rPr>
              <w:drawing>
                <wp:inline distT="0" distB="0" distL="0" distR="0" wp14:anchorId="0F142DBD" wp14:editId="142B5613">
                  <wp:extent cx="1105457" cy="1525713"/>
                  <wp:effectExtent l="0" t="0" r="0" b="0"/>
                  <wp:docPr id="240" name="Picture 2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0" name="Picture 240"/>
                          <pic:cNvPicPr/>
                        </pic:nvPicPr>
                        <pic:blipFill>
                          <a:blip r:embed="rId536" cstate="print">
                            <a:extLst>
                              <a:ext uri="{28A0092B-C50C-407E-A947-70E740481C1C}">
                                <a14:useLocalDpi xmlns:a14="http://schemas.microsoft.com/office/drawing/2010/main" val="0"/>
                              </a:ext>
                            </a:extLst>
                          </a:blip>
                          <a:stretch>
                            <a:fillRect/>
                          </a:stretch>
                        </pic:blipFill>
                        <pic:spPr>
                          <a:xfrm>
                            <a:off x="0" y="0"/>
                            <a:ext cx="1105457" cy="1525713"/>
                          </a:xfrm>
                          <a:prstGeom prst="rect">
                            <a:avLst/>
                          </a:prstGeom>
                        </pic:spPr>
                      </pic:pic>
                    </a:graphicData>
                  </a:graphic>
                </wp:inline>
              </w:drawing>
            </w:r>
          </w:p>
          <w:p w14:paraId="7D18C73E" w14:textId="77777777" w:rsidR="00D80DC7" w:rsidRPr="001E3493" w:rsidRDefault="00D80DC7" w:rsidP="00423400">
            <w:pPr>
              <w:spacing w:line="240" w:lineRule="auto"/>
            </w:pPr>
            <w:r w:rsidRPr="001E3493">
              <w:rPr>
                <w:noProof/>
              </w:rPr>
              <w:t>Week 1.2</w:t>
            </w:r>
          </w:p>
        </w:tc>
        <w:tc>
          <w:tcPr>
            <w:tcW w:w="1710" w:type="dxa"/>
            <w:gridSpan w:val="2"/>
          </w:tcPr>
          <w:p w14:paraId="3AA08910" w14:textId="77777777" w:rsidR="00D80DC7" w:rsidRPr="001E3493" w:rsidRDefault="00D80DC7" w:rsidP="00423400">
            <w:pPr>
              <w:spacing w:line="240" w:lineRule="auto"/>
            </w:pPr>
            <w:r w:rsidRPr="001E3493">
              <w:rPr>
                <w:noProof/>
              </w:rPr>
              <w:drawing>
                <wp:inline distT="0" distB="0" distL="0" distR="0" wp14:anchorId="5D91C309" wp14:editId="3BF40996">
                  <wp:extent cx="1105340" cy="1525553"/>
                  <wp:effectExtent l="0" t="0" r="0" b="0"/>
                  <wp:docPr id="241" name="Picture 2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1" name="Picture 241"/>
                          <pic:cNvPicPr/>
                        </pic:nvPicPr>
                        <pic:blipFill>
                          <a:blip r:embed="rId537" cstate="print">
                            <a:extLst>
                              <a:ext uri="{28A0092B-C50C-407E-A947-70E740481C1C}">
                                <a14:useLocalDpi xmlns:a14="http://schemas.microsoft.com/office/drawing/2010/main" val="0"/>
                              </a:ext>
                            </a:extLst>
                          </a:blip>
                          <a:stretch>
                            <a:fillRect/>
                          </a:stretch>
                        </pic:blipFill>
                        <pic:spPr>
                          <a:xfrm>
                            <a:off x="0" y="0"/>
                            <a:ext cx="1105340" cy="1525553"/>
                          </a:xfrm>
                          <a:prstGeom prst="rect">
                            <a:avLst/>
                          </a:prstGeom>
                        </pic:spPr>
                      </pic:pic>
                    </a:graphicData>
                  </a:graphic>
                </wp:inline>
              </w:drawing>
            </w:r>
            <w:r w:rsidRPr="001E3493">
              <w:br/>
            </w:r>
            <w:r w:rsidRPr="001E3493">
              <w:rPr>
                <w:noProof/>
              </w:rPr>
              <w:t xml:space="preserve"> Week 2.1</w:t>
            </w:r>
          </w:p>
        </w:tc>
        <w:tc>
          <w:tcPr>
            <w:tcW w:w="1890" w:type="dxa"/>
          </w:tcPr>
          <w:p w14:paraId="3BB70840" w14:textId="77777777" w:rsidR="00D80DC7" w:rsidRPr="001E3493" w:rsidRDefault="00D80DC7" w:rsidP="00423400">
            <w:pPr>
              <w:spacing w:line="240" w:lineRule="auto"/>
            </w:pPr>
            <w:r w:rsidRPr="001E3493">
              <w:rPr>
                <w:noProof/>
              </w:rPr>
              <w:drawing>
                <wp:inline distT="0" distB="0" distL="0" distR="0" wp14:anchorId="1C2086C0" wp14:editId="26DE43A0">
                  <wp:extent cx="1112563" cy="1535520"/>
                  <wp:effectExtent l="0" t="0" r="0" b="7620"/>
                  <wp:docPr id="242" name="Picture 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2" name="Picture 242"/>
                          <pic:cNvPicPr/>
                        </pic:nvPicPr>
                        <pic:blipFill>
                          <a:blip r:embed="rId538" cstate="print">
                            <a:extLst>
                              <a:ext uri="{28A0092B-C50C-407E-A947-70E740481C1C}">
                                <a14:useLocalDpi xmlns:a14="http://schemas.microsoft.com/office/drawing/2010/main" val="0"/>
                              </a:ext>
                            </a:extLst>
                          </a:blip>
                          <a:stretch>
                            <a:fillRect/>
                          </a:stretch>
                        </pic:blipFill>
                        <pic:spPr>
                          <a:xfrm>
                            <a:off x="0" y="0"/>
                            <a:ext cx="1112563" cy="1535520"/>
                          </a:xfrm>
                          <a:prstGeom prst="rect">
                            <a:avLst/>
                          </a:prstGeom>
                        </pic:spPr>
                      </pic:pic>
                    </a:graphicData>
                  </a:graphic>
                </wp:inline>
              </w:drawing>
            </w:r>
          </w:p>
          <w:p w14:paraId="77C44621" w14:textId="77777777" w:rsidR="00D80DC7" w:rsidRPr="001E3493" w:rsidRDefault="00D80DC7" w:rsidP="00423400">
            <w:pPr>
              <w:spacing w:line="240" w:lineRule="auto"/>
            </w:pPr>
            <w:r w:rsidRPr="001E3493">
              <w:rPr>
                <w:noProof/>
              </w:rPr>
              <w:t>Week 2.2</w:t>
            </w:r>
          </w:p>
        </w:tc>
      </w:tr>
      <w:tr w:rsidR="00D80DC7" w:rsidRPr="001E3493" w14:paraId="5CF7158D" w14:textId="77777777" w:rsidTr="006E7B05">
        <w:trPr>
          <w:trHeight w:val="1952"/>
        </w:trPr>
        <w:tc>
          <w:tcPr>
            <w:tcW w:w="929" w:type="dxa"/>
            <w:vMerge/>
            <w:vAlign w:val="bottom"/>
          </w:tcPr>
          <w:p w14:paraId="4456D4AB" w14:textId="77777777" w:rsidR="00D80DC7" w:rsidRPr="001E3493" w:rsidRDefault="00D80DC7" w:rsidP="00423400">
            <w:pPr>
              <w:spacing w:line="240" w:lineRule="auto"/>
              <w:jc w:val="center"/>
            </w:pPr>
          </w:p>
        </w:tc>
        <w:tc>
          <w:tcPr>
            <w:tcW w:w="2486" w:type="dxa"/>
            <w:gridSpan w:val="2"/>
          </w:tcPr>
          <w:p w14:paraId="52298D9F" w14:textId="77777777" w:rsidR="00D80DC7" w:rsidRPr="001E3493" w:rsidRDefault="00D80DC7" w:rsidP="00423400">
            <w:pPr>
              <w:spacing w:line="240" w:lineRule="auto"/>
              <w:rPr>
                <w:noProof/>
              </w:rPr>
            </w:pPr>
            <w:r w:rsidRPr="001E3493">
              <w:rPr>
                <w:noProof/>
              </w:rPr>
              <w:drawing>
                <wp:inline distT="0" distB="0" distL="0" distR="0" wp14:anchorId="37D51CBA" wp14:editId="05BBEFFA">
                  <wp:extent cx="1359826" cy="1876786"/>
                  <wp:effectExtent l="0" t="0" r="0" b="0"/>
                  <wp:docPr id="243" name="Picture 2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3" name="Picture 243"/>
                          <pic:cNvPicPr/>
                        </pic:nvPicPr>
                        <pic:blipFill>
                          <a:blip r:embed="rId539" cstate="print">
                            <a:extLst>
                              <a:ext uri="{28A0092B-C50C-407E-A947-70E740481C1C}">
                                <a14:useLocalDpi xmlns:a14="http://schemas.microsoft.com/office/drawing/2010/main" val="0"/>
                              </a:ext>
                            </a:extLst>
                          </a:blip>
                          <a:stretch>
                            <a:fillRect/>
                          </a:stretch>
                        </pic:blipFill>
                        <pic:spPr>
                          <a:xfrm>
                            <a:off x="0" y="0"/>
                            <a:ext cx="1359826" cy="1876786"/>
                          </a:xfrm>
                          <a:prstGeom prst="rect">
                            <a:avLst/>
                          </a:prstGeom>
                        </pic:spPr>
                      </pic:pic>
                    </a:graphicData>
                  </a:graphic>
                </wp:inline>
              </w:drawing>
            </w:r>
          </w:p>
          <w:p w14:paraId="1F2ADD03" w14:textId="77777777" w:rsidR="00D80DC7" w:rsidRPr="001E3493" w:rsidRDefault="00D80DC7" w:rsidP="00423400">
            <w:pPr>
              <w:spacing w:line="240" w:lineRule="auto"/>
              <w:rPr>
                <w:noProof/>
              </w:rPr>
            </w:pPr>
            <w:r w:rsidRPr="001E3493">
              <w:rPr>
                <w:noProof/>
              </w:rPr>
              <w:t>Week 3</w:t>
            </w:r>
          </w:p>
        </w:tc>
        <w:tc>
          <w:tcPr>
            <w:tcW w:w="2430" w:type="dxa"/>
            <w:gridSpan w:val="2"/>
          </w:tcPr>
          <w:p w14:paraId="4A6D842C" w14:textId="77777777" w:rsidR="00D80DC7" w:rsidRPr="001E3493" w:rsidRDefault="00D80DC7" w:rsidP="00423400">
            <w:pPr>
              <w:spacing w:line="240" w:lineRule="auto"/>
            </w:pPr>
            <w:r w:rsidRPr="001E3493">
              <w:rPr>
                <w:noProof/>
              </w:rPr>
              <w:drawing>
                <wp:inline distT="0" distB="0" distL="0" distR="0" wp14:anchorId="15F20C96" wp14:editId="01D983E7">
                  <wp:extent cx="1802516" cy="1346324"/>
                  <wp:effectExtent l="0" t="635" r="6985" b="6985"/>
                  <wp:docPr id="244" name="Picture 2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4" name="Picture 244"/>
                          <pic:cNvPicPr/>
                        </pic:nvPicPr>
                        <pic:blipFill>
                          <a:blip r:embed="rId540" cstate="print">
                            <a:extLst>
                              <a:ext uri="{28A0092B-C50C-407E-A947-70E740481C1C}">
                                <a14:useLocalDpi xmlns:a14="http://schemas.microsoft.com/office/drawing/2010/main" val="0"/>
                              </a:ext>
                            </a:extLst>
                          </a:blip>
                          <a:stretch>
                            <a:fillRect/>
                          </a:stretch>
                        </pic:blipFill>
                        <pic:spPr>
                          <a:xfrm rot="5400000">
                            <a:off x="0" y="0"/>
                            <a:ext cx="1802516" cy="1346324"/>
                          </a:xfrm>
                          <a:prstGeom prst="rect">
                            <a:avLst/>
                          </a:prstGeom>
                        </pic:spPr>
                      </pic:pic>
                    </a:graphicData>
                  </a:graphic>
                </wp:inline>
              </w:drawing>
            </w:r>
          </w:p>
          <w:p w14:paraId="66745BC8" w14:textId="77777777" w:rsidR="00D80DC7" w:rsidRPr="001E3493" w:rsidRDefault="00D80DC7" w:rsidP="00423400">
            <w:pPr>
              <w:spacing w:line="240" w:lineRule="auto"/>
            </w:pPr>
            <w:r w:rsidRPr="001E3493">
              <w:t>Week 4</w:t>
            </w:r>
          </w:p>
        </w:tc>
        <w:tc>
          <w:tcPr>
            <w:tcW w:w="2340" w:type="dxa"/>
            <w:gridSpan w:val="2"/>
          </w:tcPr>
          <w:p w14:paraId="18F1F2A8" w14:textId="77777777" w:rsidR="00D80DC7" w:rsidRPr="001E3493" w:rsidRDefault="00D80DC7" w:rsidP="00423400">
            <w:pPr>
              <w:spacing w:line="240" w:lineRule="auto"/>
            </w:pPr>
            <w:r w:rsidRPr="001E3493">
              <w:rPr>
                <w:noProof/>
              </w:rPr>
              <w:drawing>
                <wp:inline distT="0" distB="0" distL="0" distR="0" wp14:anchorId="10A5EB3F" wp14:editId="483E7773">
                  <wp:extent cx="1348523" cy="1861184"/>
                  <wp:effectExtent l="0" t="0" r="4445" b="6350"/>
                  <wp:docPr id="245" name="Picture 2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5" name="Picture 245"/>
                          <pic:cNvPicPr/>
                        </pic:nvPicPr>
                        <pic:blipFill>
                          <a:blip r:embed="rId541" cstate="print">
                            <a:extLst>
                              <a:ext uri="{28A0092B-C50C-407E-A947-70E740481C1C}">
                                <a14:useLocalDpi xmlns:a14="http://schemas.microsoft.com/office/drawing/2010/main" val="0"/>
                              </a:ext>
                            </a:extLst>
                          </a:blip>
                          <a:stretch>
                            <a:fillRect/>
                          </a:stretch>
                        </pic:blipFill>
                        <pic:spPr>
                          <a:xfrm>
                            <a:off x="0" y="0"/>
                            <a:ext cx="1348523" cy="1861184"/>
                          </a:xfrm>
                          <a:prstGeom prst="rect">
                            <a:avLst/>
                          </a:prstGeom>
                        </pic:spPr>
                      </pic:pic>
                    </a:graphicData>
                  </a:graphic>
                </wp:inline>
              </w:drawing>
            </w:r>
          </w:p>
          <w:p w14:paraId="14F6D932" w14:textId="77777777" w:rsidR="00D80DC7" w:rsidRPr="001E3493" w:rsidRDefault="00D80DC7" w:rsidP="00423400">
            <w:pPr>
              <w:spacing w:line="240" w:lineRule="auto"/>
            </w:pPr>
            <w:r w:rsidRPr="001E3493">
              <w:t>Week6</w:t>
            </w:r>
          </w:p>
        </w:tc>
      </w:tr>
      <w:tr w:rsidR="00D80DC7" w:rsidRPr="001E3493" w14:paraId="6E3AF355" w14:textId="77777777" w:rsidTr="006E7B05">
        <w:trPr>
          <w:trHeight w:val="1952"/>
        </w:trPr>
        <w:tc>
          <w:tcPr>
            <w:tcW w:w="929" w:type="dxa"/>
            <w:vMerge/>
            <w:vAlign w:val="bottom"/>
          </w:tcPr>
          <w:p w14:paraId="0E029984" w14:textId="77777777" w:rsidR="00D80DC7" w:rsidRPr="001E3493" w:rsidRDefault="00D80DC7" w:rsidP="00423400">
            <w:pPr>
              <w:spacing w:line="240" w:lineRule="auto"/>
              <w:jc w:val="center"/>
            </w:pPr>
          </w:p>
        </w:tc>
        <w:tc>
          <w:tcPr>
            <w:tcW w:w="2486" w:type="dxa"/>
            <w:gridSpan w:val="2"/>
          </w:tcPr>
          <w:p w14:paraId="14C827E2" w14:textId="77777777" w:rsidR="00D80DC7" w:rsidRPr="001E3493" w:rsidRDefault="00D80DC7" w:rsidP="00423400">
            <w:pPr>
              <w:spacing w:line="240" w:lineRule="auto"/>
              <w:rPr>
                <w:noProof/>
              </w:rPr>
            </w:pPr>
            <w:r w:rsidRPr="001E3493">
              <w:rPr>
                <w:noProof/>
              </w:rPr>
              <w:drawing>
                <wp:inline distT="0" distB="0" distL="0" distR="0" wp14:anchorId="1F796406" wp14:editId="0EFF0D94">
                  <wp:extent cx="1412271" cy="1949168"/>
                  <wp:effectExtent l="0" t="0" r="0" b="0"/>
                  <wp:docPr id="246" name="Picture 2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6" name="Picture 246"/>
                          <pic:cNvPicPr/>
                        </pic:nvPicPr>
                        <pic:blipFill>
                          <a:blip r:embed="rId542" cstate="print">
                            <a:extLst>
                              <a:ext uri="{28A0092B-C50C-407E-A947-70E740481C1C}">
                                <a14:useLocalDpi xmlns:a14="http://schemas.microsoft.com/office/drawing/2010/main" val="0"/>
                              </a:ext>
                            </a:extLst>
                          </a:blip>
                          <a:stretch>
                            <a:fillRect/>
                          </a:stretch>
                        </pic:blipFill>
                        <pic:spPr>
                          <a:xfrm>
                            <a:off x="0" y="0"/>
                            <a:ext cx="1412271" cy="1949168"/>
                          </a:xfrm>
                          <a:prstGeom prst="rect">
                            <a:avLst/>
                          </a:prstGeom>
                        </pic:spPr>
                      </pic:pic>
                    </a:graphicData>
                  </a:graphic>
                </wp:inline>
              </w:drawing>
            </w:r>
          </w:p>
          <w:p w14:paraId="5DAED527" w14:textId="77777777" w:rsidR="00D80DC7" w:rsidRPr="001E3493" w:rsidRDefault="00D80DC7" w:rsidP="00423400">
            <w:pPr>
              <w:spacing w:line="240" w:lineRule="auto"/>
              <w:rPr>
                <w:noProof/>
              </w:rPr>
            </w:pPr>
            <w:r w:rsidRPr="001E3493">
              <w:rPr>
                <w:noProof/>
              </w:rPr>
              <w:t>Week 8</w:t>
            </w:r>
          </w:p>
        </w:tc>
        <w:tc>
          <w:tcPr>
            <w:tcW w:w="2430" w:type="dxa"/>
            <w:gridSpan w:val="2"/>
          </w:tcPr>
          <w:p w14:paraId="17342105" w14:textId="77777777" w:rsidR="00D80DC7" w:rsidRPr="001E3493" w:rsidRDefault="00D80DC7" w:rsidP="00423400">
            <w:pPr>
              <w:spacing w:line="240" w:lineRule="auto"/>
            </w:pPr>
            <w:r w:rsidRPr="001E3493">
              <w:rPr>
                <w:noProof/>
              </w:rPr>
              <w:drawing>
                <wp:inline distT="0" distB="0" distL="0" distR="0" wp14:anchorId="69B8A09C" wp14:editId="6AF66333">
                  <wp:extent cx="1405889" cy="1940360"/>
                  <wp:effectExtent l="0" t="0" r="4445" b="3175"/>
                  <wp:docPr id="247" name="Picture 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7" name="Picture 247"/>
                          <pic:cNvPicPr/>
                        </pic:nvPicPr>
                        <pic:blipFill>
                          <a:blip r:embed="rId543" cstate="print">
                            <a:extLst>
                              <a:ext uri="{28A0092B-C50C-407E-A947-70E740481C1C}">
                                <a14:useLocalDpi xmlns:a14="http://schemas.microsoft.com/office/drawing/2010/main" val="0"/>
                              </a:ext>
                            </a:extLst>
                          </a:blip>
                          <a:stretch>
                            <a:fillRect/>
                          </a:stretch>
                        </pic:blipFill>
                        <pic:spPr>
                          <a:xfrm>
                            <a:off x="0" y="0"/>
                            <a:ext cx="1405889" cy="1940360"/>
                          </a:xfrm>
                          <a:prstGeom prst="rect">
                            <a:avLst/>
                          </a:prstGeom>
                        </pic:spPr>
                      </pic:pic>
                    </a:graphicData>
                  </a:graphic>
                </wp:inline>
              </w:drawing>
            </w:r>
          </w:p>
          <w:p w14:paraId="45E38D37" w14:textId="77777777" w:rsidR="00D80DC7" w:rsidRPr="001E3493" w:rsidRDefault="00D80DC7" w:rsidP="00423400">
            <w:pPr>
              <w:spacing w:line="240" w:lineRule="auto"/>
            </w:pPr>
            <w:r w:rsidRPr="001E3493">
              <w:t>Week 10</w:t>
            </w:r>
          </w:p>
        </w:tc>
        <w:tc>
          <w:tcPr>
            <w:tcW w:w="2340" w:type="dxa"/>
            <w:gridSpan w:val="2"/>
          </w:tcPr>
          <w:p w14:paraId="45AD4D00" w14:textId="77777777" w:rsidR="00D80DC7" w:rsidRPr="001E3493" w:rsidRDefault="00D80DC7" w:rsidP="00423400">
            <w:pPr>
              <w:spacing w:line="240" w:lineRule="auto"/>
              <w:rPr>
                <w:noProof/>
              </w:rPr>
            </w:pPr>
            <w:r w:rsidRPr="001E3493">
              <w:rPr>
                <w:noProof/>
              </w:rPr>
              <w:drawing>
                <wp:inline distT="0" distB="0" distL="0" distR="0" wp14:anchorId="09489643" wp14:editId="40B95032">
                  <wp:extent cx="1390684" cy="1919373"/>
                  <wp:effectExtent l="0" t="0" r="0" b="5080"/>
                  <wp:docPr id="248" name="Picture 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8" name="Picture 248"/>
                          <pic:cNvPicPr/>
                        </pic:nvPicPr>
                        <pic:blipFill>
                          <a:blip r:embed="rId544" cstate="print">
                            <a:extLst>
                              <a:ext uri="{28A0092B-C50C-407E-A947-70E740481C1C}">
                                <a14:useLocalDpi xmlns:a14="http://schemas.microsoft.com/office/drawing/2010/main" val="0"/>
                              </a:ext>
                            </a:extLst>
                          </a:blip>
                          <a:stretch>
                            <a:fillRect/>
                          </a:stretch>
                        </pic:blipFill>
                        <pic:spPr>
                          <a:xfrm>
                            <a:off x="0" y="0"/>
                            <a:ext cx="1390684" cy="1919373"/>
                          </a:xfrm>
                          <a:prstGeom prst="rect">
                            <a:avLst/>
                          </a:prstGeom>
                        </pic:spPr>
                      </pic:pic>
                    </a:graphicData>
                  </a:graphic>
                </wp:inline>
              </w:drawing>
            </w:r>
          </w:p>
          <w:p w14:paraId="246FC08F" w14:textId="77777777" w:rsidR="00D80DC7" w:rsidRPr="001E3493" w:rsidRDefault="00D80DC7" w:rsidP="00423400">
            <w:pPr>
              <w:spacing w:line="240" w:lineRule="auto"/>
              <w:rPr>
                <w:noProof/>
              </w:rPr>
            </w:pPr>
            <w:r w:rsidRPr="001E3493">
              <w:rPr>
                <w:noProof/>
              </w:rPr>
              <w:t>Week 12</w:t>
            </w:r>
          </w:p>
        </w:tc>
      </w:tr>
    </w:tbl>
    <w:p w14:paraId="19B22A01" w14:textId="77777777" w:rsidR="00B46408" w:rsidRDefault="00B46408"/>
    <w:p w14:paraId="63C78F35" w14:textId="77777777" w:rsidR="00B46408" w:rsidRDefault="00B46408"/>
    <w:p w14:paraId="653BEDCD" w14:textId="77777777" w:rsidR="00B46408" w:rsidRDefault="00B46408"/>
    <w:p w14:paraId="0378B5DF" w14:textId="77777777" w:rsidR="00B46408" w:rsidRDefault="00B46408"/>
    <w:p w14:paraId="33546BC2" w14:textId="77777777" w:rsidR="00B46408" w:rsidRDefault="00B46408"/>
    <w:p w14:paraId="278035A7" w14:textId="48C5B9C0" w:rsidR="00B46408" w:rsidRDefault="00B46408">
      <w:r>
        <w:lastRenderedPageBreak/>
        <w:t>Table 39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D80DC7" w:rsidRPr="001E3493" w14:paraId="342F78B7" w14:textId="77777777" w:rsidTr="00D80DC7">
        <w:trPr>
          <w:trHeight w:val="1952"/>
        </w:trPr>
        <w:tc>
          <w:tcPr>
            <w:tcW w:w="929" w:type="dxa"/>
            <w:vMerge w:val="restart"/>
            <w:textDirection w:val="btLr"/>
            <w:vAlign w:val="bottom"/>
          </w:tcPr>
          <w:p w14:paraId="6695E55C" w14:textId="77777777" w:rsidR="00D80DC7" w:rsidRPr="001E3493" w:rsidRDefault="00D80DC7" w:rsidP="00423400">
            <w:pPr>
              <w:spacing w:line="240" w:lineRule="auto"/>
              <w:ind w:left="113" w:right="113"/>
              <w:jc w:val="center"/>
            </w:pPr>
            <w:r w:rsidRPr="001E3493">
              <w:t>G24009</w:t>
            </w:r>
          </w:p>
        </w:tc>
        <w:tc>
          <w:tcPr>
            <w:tcW w:w="1856" w:type="dxa"/>
          </w:tcPr>
          <w:p w14:paraId="1F8CE067" w14:textId="77777777" w:rsidR="00D80DC7" w:rsidRPr="001E3493" w:rsidRDefault="00D80DC7" w:rsidP="00423400">
            <w:pPr>
              <w:spacing w:line="240" w:lineRule="auto"/>
              <w:rPr>
                <w:noProof/>
              </w:rPr>
            </w:pPr>
            <w:r w:rsidRPr="001E3493">
              <w:rPr>
                <w:noProof/>
              </w:rPr>
              <w:drawing>
                <wp:inline distT="0" distB="0" distL="0" distR="0" wp14:anchorId="20466F6C" wp14:editId="492D533B">
                  <wp:extent cx="1190762" cy="1643448"/>
                  <wp:effectExtent l="0" t="0" r="9525" b="0"/>
                  <wp:docPr id="249" name="Picture 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9" name="Picture 249"/>
                          <pic:cNvPicPr/>
                        </pic:nvPicPr>
                        <pic:blipFill>
                          <a:blip r:embed="rId545" cstate="print">
                            <a:extLst>
                              <a:ext uri="{28A0092B-C50C-407E-A947-70E740481C1C}">
                                <a14:useLocalDpi xmlns:a14="http://schemas.microsoft.com/office/drawing/2010/main" val="0"/>
                              </a:ext>
                            </a:extLst>
                          </a:blip>
                          <a:stretch>
                            <a:fillRect/>
                          </a:stretch>
                        </pic:blipFill>
                        <pic:spPr>
                          <a:xfrm>
                            <a:off x="0" y="0"/>
                            <a:ext cx="1195704" cy="1650268"/>
                          </a:xfrm>
                          <a:prstGeom prst="rect">
                            <a:avLst/>
                          </a:prstGeom>
                        </pic:spPr>
                      </pic:pic>
                    </a:graphicData>
                  </a:graphic>
                </wp:inline>
              </w:drawing>
            </w:r>
          </w:p>
          <w:p w14:paraId="7A898B0F" w14:textId="77777777" w:rsidR="00D80DC7" w:rsidRPr="001E3493" w:rsidRDefault="00D80DC7" w:rsidP="00423400">
            <w:pPr>
              <w:spacing w:line="240" w:lineRule="auto"/>
              <w:rPr>
                <w:noProof/>
              </w:rPr>
            </w:pPr>
            <w:r w:rsidRPr="001E3493">
              <w:rPr>
                <w:noProof/>
              </w:rPr>
              <w:t>Week 1.1</w:t>
            </w:r>
          </w:p>
        </w:tc>
        <w:tc>
          <w:tcPr>
            <w:tcW w:w="1800" w:type="dxa"/>
            <w:gridSpan w:val="2"/>
          </w:tcPr>
          <w:p w14:paraId="09A8AEC5" w14:textId="77777777" w:rsidR="00D80DC7" w:rsidRPr="001E3493" w:rsidRDefault="00D80DC7" w:rsidP="00423400">
            <w:pPr>
              <w:spacing w:line="240" w:lineRule="auto"/>
              <w:rPr>
                <w:noProof/>
              </w:rPr>
            </w:pPr>
            <w:r w:rsidRPr="001E3493">
              <w:rPr>
                <w:noProof/>
              </w:rPr>
              <w:drawing>
                <wp:inline distT="0" distB="0" distL="0" distR="0" wp14:anchorId="6ADEE5D5" wp14:editId="04240FB3">
                  <wp:extent cx="1181809" cy="1631092"/>
                  <wp:effectExtent l="0" t="0" r="0" b="7620"/>
                  <wp:docPr id="250" name="Picture 2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0" name="Picture 250"/>
                          <pic:cNvPicPr/>
                        </pic:nvPicPr>
                        <pic:blipFill>
                          <a:blip r:embed="rId546" cstate="print">
                            <a:extLst>
                              <a:ext uri="{28A0092B-C50C-407E-A947-70E740481C1C}">
                                <a14:useLocalDpi xmlns:a14="http://schemas.microsoft.com/office/drawing/2010/main" val="0"/>
                              </a:ext>
                            </a:extLst>
                          </a:blip>
                          <a:stretch>
                            <a:fillRect/>
                          </a:stretch>
                        </pic:blipFill>
                        <pic:spPr>
                          <a:xfrm>
                            <a:off x="0" y="0"/>
                            <a:ext cx="1185662" cy="1636410"/>
                          </a:xfrm>
                          <a:prstGeom prst="rect">
                            <a:avLst/>
                          </a:prstGeom>
                        </pic:spPr>
                      </pic:pic>
                    </a:graphicData>
                  </a:graphic>
                </wp:inline>
              </w:drawing>
            </w:r>
          </w:p>
          <w:p w14:paraId="274579D5" w14:textId="77777777" w:rsidR="00D80DC7" w:rsidRPr="001E3493" w:rsidRDefault="00D80DC7" w:rsidP="00423400">
            <w:pPr>
              <w:spacing w:line="240" w:lineRule="auto"/>
              <w:rPr>
                <w:noProof/>
              </w:rPr>
            </w:pPr>
            <w:r w:rsidRPr="001E3493">
              <w:rPr>
                <w:noProof/>
              </w:rPr>
              <w:t>Week 1.2</w:t>
            </w:r>
          </w:p>
        </w:tc>
        <w:tc>
          <w:tcPr>
            <w:tcW w:w="1710" w:type="dxa"/>
            <w:gridSpan w:val="2"/>
          </w:tcPr>
          <w:p w14:paraId="2F5FB80C" w14:textId="77777777" w:rsidR="00D80DC7" w:rsidRPr="001E3493" w:rsidRDefault="00D80DC7" w:rsidP="00423400">
            <w:pPr>
              <w:spacing w:line="240" w:lineRule="auto"/>
              <w:rPr>
                <w:noProof/>
              </w:rPr>
            </w:pPr>
            <w:r w:rsidRPr="001E3493">
              <w:rPr>
                <w:noProof/>
              </w:rPr>
              <w:drawing>
                <wp:inline distT="0" distB="0" distL="0" distR="0" wp14:anchorId="767AE81E" wp14:editId="6427B989">
                  <wp:extent cx="1172855" cy="1618735"/>
                  <wp:effectExtent l="0" t="0" r="8255" b="635"/>
                  <wp:docPr id="251" name="Picture 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1" name="Picture 251"/>
                          <pic:cNvPicPr/>
                        </pic:nvPicPr>
                        <pic:blipFill>
                          <a:blip r:embed="rId547" cstate="print">
                            <a:extLst>
                              <a:ext uri="{28A0092B-C50C-407E-A947-70E740481C1C}">
                                <a14:useLocalDpi xmlns:a14="http://schemas.microsoft.com/office/drawing/2010/main" val="0"/>
                              </a:ext>
                            </a:extLst>
                          </a:blip>
                          <a:stretch>
                            <a:fillRect/>
                          </a:stretch>
                        </pic:blipFill>
                        <pic:spPr>
                          <a:xfrm>
                            <a:off x="0" y="0"/>
                            <a:ext cx="1184663" cy="1635032"/>
                          </a:xfrm>
                          <a:prstGeom prst="rect">
                            <a:avLst/>
                          </a:prstGeom>
                        </pic:spPr>
                      </pic:pic>
                    </a:graphicData>
                  </a:graphic>
                </wp:inline>
              </w:drawing>
            </w:r>
          </w:p>
          <w:p w14:paraId="06246BC5" w14:textId="77777777" w:rsidR="00D80DC7" w:rsidRPr="001E3493" w:rsidRDefault="00D80DC7" w:rsidP="00423400">
            <w:pPr>
              <w:spacing w:line="240" w:lineRule="auto"/>
              <w:rPr>
                <w:noProof/>
              </w:rPr>
            </w:pPr>
            <w:r w:rsidRPr="001E3493">
              <w:rPr>
                <w:noProof/>
              </w:rPr>
              <w:t>Week 2.1</w:t>
            </w:r>
          </w:p>
        </w:tc>
        <w:tc>
          <w:tcPr>
            <w:tcW w:w="1890" w:type="dxa"/>
          </w:tcPr>
          <w:p w14:paraId="3E471C04" w14:textId="77777777" w:rsidR="00D80DC7" w:rsidRPr="001E3493" w:rsidRDefault="00D80DC7" w:rsidP="00423400">
            <w:pPr>
              <w:spacing w:line="240" w:lineRule="auto"/>
              <w:rPr>
                <w:noProof/>
              </w:rPr>
            </w:pPr>
            <w:r w:rsidRPr="001E3493">
              <w:rPr>
                <w:noProof/>
              </w:rPr>
              <w:drawing>
                <wp:inline distT="0" distB="0" distL="0" distR="0" wp14:anchorId="6305B9AC" wp14:editId="6DB0F3D1">
                  <wp:extent cx="1159149" cy="1599816"/>
                  <wp:effectExtent l="0" t="0" r="3175" b="635"/>
                  <wp:docPr id="252" name="Picture 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2" name="Picture 252"/>
                          <pic:cNvPicPr/>
                        </pic:nvPicPr>
                        <pic:blipFill>
                          <a:blip r:embed="rId548" cstate="print">
                            <a:extLst>
                              <a:ext uri="{28A0092B-C50C-407E-A947-70E740481C1C}">
                                <a14:useLocalDpi xmlns:a14="http://schemas.microsoft.com/office/drawing/2010/main" val="0"/>
                              </a:ext>
                            </a:extLst>
                          </a:blip>
                          <a:stretch>
                            <a:fillRect/>
                          </a:stretch>
                        </pic:blipFill>
                        <pic:spPr>
                          <a:xfrm>
                            <a:off x="0" y="0"/>
                            <a:ext cx="1159149" cy="1599816"/>
                          </a:xfrm>
                          <a:prstGeom prst="rect">
                            <a:avLst/>
                          </a:prstGeom>
                        </pic:spPr>
                      </pic:pic>
                    </a:graphicData>
                  </a:graphic>
                </wp:inline>
              </w:drawing>
            </w:r>
          </w:p>
          <w:p w14:paraId="490A88D0" w14:textId="77777777" w:rsidR="00D80DC7" w:rsidRPr="001E3493" w:rsidRDefault="00D80DC7" w:rsidP="00423400">
            <w:pPr>
              <w:spacing w:line="240" w:lineRule="auto"/>
              <w:rPr>
                <w:noProof/>
              </w:rPr>
            </w:pPr>
            <w:r w:rsidRPr="001E3493">
              <w:rPr>
                <w:noProof/>
              </w:rPr>
              <w:t>Week 2.2</w:t>
            </w:r>
          </w:p>
        </w:tc>
      </w:tr>
      <w:tr w:rsidR="00D80DC7" w:rsidRPr="001E3493" w14:paraId="1D63F4B3" w14:textId="77777777" w:rsidTr="006E7B05">
        <w:trPr>
          <w:trHeight w:val="1952"/>
        </w:trPr>
        <w:tc>
          <w:tcPr>
            <w:tcW w:w="929" w:type="dxa"/>
            <w:vMerge/>
            <w:vAlign w:val="bottom"/>
          </w:tcPr>
          <w:p w14:paraId="1C36E690" w14:textId="77777777" w:rsidR="00D80DC7" w:rsidRPr="001E3493" w:rsidRDefault="00D80DC7" w:rsidP="00423400">
            <w:pPr>
              <w:spacing w:line="240" w:lineRule="auto"/>
              <w:jc w:val="center"/>
            </w:pPr>
          </w:p>
        </w:tc>
        <w:tc>
          <w:tcPr>
            <w:tcW w:w="2486" w:type="dxa"/>
            <w:gridSpan w:val="2"/>
          </w:tcPr>
          <w:p w14:paraId="0137F33D" w14:textId="77777777" w:rsidR="00D80DC7" w:rsidRPr="001E3493" w:rsidRDefault="00D80DC7" w:rsidP="00423400">
            <w:pPr>
              <w:spacing w:line="240" w:lineRule="auto"/>
              <w:rPr>
                <w:noProof/>
              </w:rPr>
            </w:pPr>
            <w:r w:rsidRPr="001E3493">
              <w:rPr>
                <w:noProof/>
              </w:rPr>
              <w:drawing>
                <wp:inline distT="0" distB="0" distL="0" distR="0" wp14:anchorId="38868E30" wp14:editId="1D09AB9E">
                  <wp:extent cx="1441449" cy="1989439"/>
                  <wp:effectExtent l="0" t="0" r="6985" b="0"/>
                  <wp:docPr id="253" name="Picture 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3" name="Picture 253"/>
                          <pic:cNvPicPr/>
                        </pic:nvPicPr>
                        <pic:blipFill>
                          <a:blip r:embed="rId549" cstate="print">
                            <a:extLst>
                              <a:ext uri="{28A0092B-C50C-407E-A947-70E740481C1C}">
                                <a14:useLocalDpi xmlns:a14="http://schemas.microsoft.com/office/drawing/2010/main" val="0"/>
                              </a:ext>
                            </a:extLst>
                          </a:blip>
                          <a:stretch>
                            <a:fillRect/>
                          </a:stretch>
                        </pic:blipFill>
                        <pic:spPr>
                          <a:xfrm>
                            <a:off x="0" y="0"/>
                            <a:ext cx="1441449" cy="1989439"/>
                          </a:xfrm>
                          <a:prstGeom prst="rect">
                            <a:avLst/>
                          </a:prstGeom>
                        </pic:spPr>
                      </pic:pic>
                    </a:graphicData>
                  </a:graphic>
                </wp:inline>
              </w:drawing>
            </w:r>
          </w:p>
          <w:p w14:paraId="5A7B253A" w14:textId="77777777" w:rsidR="00D80DC7" w:rsidRPr="001E3493" w:rsidRDefault="00D80DC7" w:rsidP="00423400">
            <w:pPr>
              <w:spacing w:line="240" w:lineRule="auto"/>
              <w:rPr>
                <w:noProof/>
              </w:rPr>
            </w:pPr>
            <w:r w:rsidRPr="001E3493">
              <w:rPr>
                <w:noProof/>
              </w:rPr>
              <w:t>Week 3</w:t>
            </w:r>
          </w:p>
        </w:tc>
        <w:tc>
          <w:tcPr>
            <w:tcW w:w="2430" w:type="dxa"/>
            <w:gridSpan w:val="2"/>
          </w:tcPr>
          <w:p w14:paraId="41501982" w14:textId="77777777" w:rsidR="00D80DC7" w:rsidRPr="001E3493" w:rsidRDefault="00D80DC7" w:rsidP="00423400">
            <w:pPr>
              <w:spacing w:line="240" w:lineRule="auto"/>
              <w:rPr>
                <w:noProof/>
              </w:rPr>
            </w:pPr>
            <w:r w:rsidRPr="001E3493">
              <w:rPr>
                <w:noProof/>
              </w:rPr>
              <w:drawing>
                <wp:inline distT="0" distB="0" distL="0" distR="0" wp14:anchorId="1709A09F" wp14:editId="6B1BF15B">
                  <wp:extent cx="1994663" cy="1489841"/>
                  <wp:effectExtent l="4763" t="0" r="0" b="0"/>
                  <wp:docPr id="254" name="Picture 2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4" name="Picture 254"/>
                          <pic:cNvPicPr/>
                        </pic:nvPicPr>
                        <pic:blipFill>
                          <a:blip r:embed="rId550" cstate="print">
                            <a:extLst>
                              <a:ext uri="{28A0092B-C50C-407E-A947-70E740481C1C}">
                                <a14:useLocalDpi xmlns:a14="http://schemas.microsoft.com/office/drawing/2010/main" val="0"/>
                              </a:ext>
                            </a:extLst>
                          </a:blip>
                          <a:stretch>
                            <a:fillRect/>
                          </a:stretch>
                        </pic:blipFill>
                        <pic:spPr>
                          <a:xfrm rot="5400000">
                            <a:off x="0" y="0"/>
                            <a:ext cx="1997798" cy="1492182"/>
                          </a:xfrm>
                          <a:prstGeom prst="rect">
                            <a:avLst/>
                          </a:prstGeom>
                        </pic:spPr>
                      </pic:pic>
                    </a:graphicData>
                  </a:graphic>
                </wp:inline>
              </w:drawing>
            </w:r>
          </w:p>
          <w:p w14:paraId="38EF63B3" w14:textId="77777777" w:rsidR="00D80DC7" w:rsidRPr="001E3493" w:rsidRDefault="00D80DC7" w:rsidP="00423400">
            <w:pPr>
              <w:spacing w:line="240" w:lineRule="auto"/>
              <w:rPr>
                <w:noProof/>
              </w:rPr>
            </w:pPr>
            <w:r w:rsidRPr="001E3493">
              <w:rPr>
                <w:noProof/>
              </w:rPr>
              <w:t>Week 4</w:t>
            </w:r>
          </w:p>
        </w:tc>
        <w:tc>
          <w:tcPr>
            <w:tcW w:w="2340" w:type="dxa"/>
            <w:gridSpan w:val="2"/>
          </w:tcPr>
          <w:p w14:paraId="52D08AD7" w14:textId="77777777" w:rsidR="00D80DC7" w:rsidRPr="001E3493" w:rsidRDefault="00D80DC7" w:rsidP="00423400">
            <w:pPr>
              <w:spacing w:line="240" w:lineRule="auto"/>
              <w:rPr>
                <w:noProof/>
              </w:rPr>
            </w:pPr>
            <w:r w:rsidRPr="001E3493">
              <w:rPr>
                <w:noProof/>
              </w:rPr>
              <w:drawing>
                <wp:inline distT="0" distB="0" distL="0" distR="0" wp14:anchorId="760515F7" wp14:editId="3C28A396">
                  <wp:extent cx="1443649" cy="1992474"/>
                  <wp:effectExtent l="0" t="0" r="4445" b="8255"/>
                  <wp:docPr id="255" name="Picture 2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5" name="Picture 255"/>
                          <pic:cNvPicPr/>
                        </pic:nvPicPr>
                        <pic:blipFill>
                          <a:blip r:embed="rId551" cstate="print">
                            <a:extLst>
                              <a:ext uri="{28A0092B-C50C-407E-A947-70E740481C1C}">
                                <a14:useLocalDpi xmlns:a14="http://schemas.microsoft.com/office/drawing/2010/main" val="0"/>
                              </a:ext>
                            </a:extLst>
                          </a:blip>
                          <a:stretch>
                            <a:fillRect/>
                          </a:stretch>
                        </pic:blipFill>
                        <pic:spPr>
                          <a:xfrm>
                            <a:off x="0" y="0"/>
                            <a:ext cx="1443649" cy="1992474"/>
                          </a:xfrm>
                          <a:prstGeom prst="rect">
                            <a:avLst/>
                          </a:prstGeom>
                        </pic:spPr>
                      </pic:pic>
                    </a:graphicData>
                  </a:graphic>
                </wp:inline>
              </w:drawing>
            </w:r>
          </w:p>
          <w:p w14:paraId="256B3884" w14:textId="77777777" w:rsidR="00D80DC7" w:rsidRPr="001E3493" w:rsidRDefault="00D80DC7" w:rsidP="00423400">
            <w:pPr>
              <w:spacing w:line="240" w:lineRule="auto"/>
              <w:rPr>
                <w:noProof/>
              </w:rPr>
            </w:pPr>
            <w:r w:rsidRPr="001E3493">
              <w:rPr>
                <w:noProof/>
              </w:rPr>
              <w:t>Week 6</w:t>
            </w:r>
          </w:p>
        </w:tc>
      </w:tr>
      <w:tr w:rsidR="00D80DC7" w:rsidRPr="001E3493" w14:paraId="38941AD7" w14:textId="77777777" w:rsidTr="006E7B05">
        <w:trPr>
          <w:trHeight w:val="1952"/>
        </w:trPr>
        <w:tc>
          <w:tcPr>
            <w:tcW w:w="929" w:type="dxa"/>
            <w:vMerge/>
            <w:vAlign w:val="bottom"/>
          </w:tcPr>
          <w:p w14:paraId="1EAF3B37" w14:textId="77777777" w:rsidR="00D80DC7" w:rsidRPr="001E3493" w:rsidRDefault="00D80DC7" w:rsidP="00423400">
            <w:pPr>
              <w:spacing w:line="240" w:lineRule="auto"/>
              <w:jc w:val="center"/>
            </w:pPr>
          </w:p>
        </w:tc>
        <w:tc>
          <w:tcPr>
            <w:tcW w:w="2486" w:type="dxa"/>
            <w:gridSpan w:val="2"/>
          </w:tcPr>
          <w:p w14:paraId="437F6BB2" w14:textId="77777777" w:rsidR="00D80DC7" w:rsidRPr="001E3493" w:rsidRDefault="00D80DC7" w:rsidP="00423400">
            <w:pPr>
              <w:spacing w:line="240" w:lineRule="auto"/>
              <w:rPr>
                <w:noProof/>
              </w:rPr>
            </w:pPr>
            <w:r w:rsidRPr="001E3493">
              <w:rPr>
                <w:noProof/>
              </w:rPr>
              <w:drawing>
                <wp:inline distT="0" distB="0" distL="0" distR="0" wp14:anchorId="7E1878E5" wp14:editId="0BE2ED5E">
                  <wp:extent cx="1441449" cy="1989439"/>
                  <wp:effectExtent l="0" t="0" r="6985" b="0"/>
                  <wp:docPr id="256" name="Picture 2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6" name="Picture 256"/>
                          <pic:cNvPicPr/>
                        </pic:nvPicPr>
                        <pic:blipFill>
                          <a:blip r:embed="rId552" cstate="print">
                            <a:extLst>
                              <a:ext uri="{28A0092B-C50C-407E-A947-70E740481C1C}">
                                <a14:useLocalDpi xmlns:a14="http://schemas.microsoft.com/office/drawing/2010/main" val="0"/>
                              </a:ext>
                            </a:extLst>
                          </a:blip>
                          <a:stretch>
                            <a:fillRect/>
                          </a:stretch>
                        </pic:blipFill>
                        <pic:spPr>
                          <a:xfrm>
                            <a:off x="0" y="0"/>
                            <a:ext cx="1441449" cy="1989439"/>
                          </a:xfrm>
                          <a:prstGeom prst="rect">
                            <a:avLst/>
                          </a:prstGeom>
                        </pic:spPr>
                      </pic:pic>
                    </a:graphicData>
                  </a:graphic>
                </wp:inline>
              </w:drawing>
            </w:r>
          </w:p>
          <w:p w14:paraId="0A5366C8" w14:textId="77777777" w:rsidR="00D80DC7" w:rsidRPr="001E3493" w:rsidRDefault="00D80DC7" w:rsidP="00423400">
            <w:pPr>
              <w:spacing w:line="240" w:lineRule="auto"/>
              <w:rPr>
                <w:noProof/>
              </w:rPr>
            </w:pPr>
            <w:r w:rsidRPr="001E3493">
              <w:rPr>
                <w:noProof/>
              </w:rPr>
              <w:t>Week 8</w:t>
            </w:r>
          </w:p>
        </w:tc>
        <w:tc>
          <w:tcPr>
            <w:tcW w:w="2430" w:type="dxa"/>
            <w:gridSpan w:val="2"/>
          </w:tcPr>
          <w:p w14:paraId="3C9AB556" w14:textId="77777777" w:rsidR="00D80DC7" w:rsidRPr="001E3493" w:rsidRDefault="00D80DC7" w:rsidP="00423400">
            <w:pPr>
              <w:spacing w:line="240" w:lineRule="auto"/>
              <w:rPr>
                <w:noProof/>
              </w:rPr>
            </w:pPr>
            <w:r w:rsidRPr="001E3493">
              <w:rPr>
                <w:noProof/>
              </w:rPr>
              <w:drawing>
                <wp:inline distT="0" distB="0" distL="0" distR="0" wp14:anchorId="1BB8F283" wp14:editId="213C4A62">
                  <wp:extent cx="1452382" cy="2004528"/>
                  <wp:effectExtent l="0" t="0" r="0" b="0"/>
                  <wp:docPr id="257" name="Picture 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7" name="Picture 257"/>
                          <pic:cNvPicPr/>
                        </pic:nvPicPr>
                        <pic:blipFill>
                          <a:blip r:embed="rId553" cstate="print">
                            <a:extLst>
                              <a:ext uri="{28A0092B-C50C-407E-A947-70E740481C1C}">
                                <a14:useLocalDpi xmlns:a14="http://schemas.microsoft.com/office/drawing/2010/main" val="0"/>
                              </a:ext>
                            </a:extLst>
                          </a:blip>
                          <a:stretch>
                            <a:fillRect/>
                          </a:stretch>
                        </pic:blipFill>
                        <pic:spPr>
                          <a:xfrm>
                            <a:off x="0" y="0"/>
                            <a:ext cx="1452382" cy="2004528"/>
                          </a:xfrm>
                          <a:prstGeom prst="rect">
                            <a:avLst/>
                          </a:prstGeom>
                        </pic:spPr>
                      </pic:pic>
                    </a:graphicData>
                  </a:graphic>
                </wp:inline>
              </w:drawing>
            </w:r>
          </w:p>
          <w:p w14:paraId="162B844E" w14:textId="77777777" w:rsidR="00D80DC7" w:rsidRPr="001E3493" w:rsidRDefault="00D80DC7" w:rsidP="00423400">
            <w:pPr>
              <w:spacing w:line="240" w:lineRule="auto"/>
              <w:rPr>
                <w:noProof/>
              </w:rPr>
            </w:pPr>
            <w:r w:rsidRPr="001E3493">
              <w:rPr>
                <w:noProof/>
              </w:rPr>
              <w:t>Week 10</w:t>
            </w:r>
          </w:p>
        </w:tc>
        <w:tc>
          <w:tcPr>
            <w:tcW w:w="2340" w:type="dxa"/>
            <w:gridSpan w:val="2"/>
          </w:tcPr>
          <w:p w14:paraId="1E7F5292" w14:textId="77777777" w:rsidR="00D80DC7" w:rsidRPr="001E3493" w:rsidRDefault="00D80DC7" w:rsidP="00423400">
            <w:pPr>
              <w:spacing w:line="240" w:lineRule="auto"/>
              <w:rPr>
                <w:noProof/>
              </w:rPr>
            </w:pPr>
            <w:r w:rsidRPr="001E3493">
              <w:rPr>
                <w:noProof/>
              </w:rPr>
              <w:drawing>
                <wp:inline distT="0" distB="0" distL="0" distR="0" wp14:anchorId="20FE4D52" wp14:editId="56E913B6">
                  <wp:extent cx="1445655" cy="1995242"/>
                  <wp:effectExtent l="0" t="0" r="2540" b="5080"/>
                  <wp:docPr id="258" name="Picture 2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8" name="Picture 258"/>
                          <pic:cNvPicPr/>
                        </pic:nvPicPr>
                        <pic:blipFill>
                          <a:blip r:embed="rId554" cstate="print">
                            <a:extLst>
                              <a:ext uri="{28A0092B-C50C-407E-A947-70E740481C1C}">
                                <a14:useLocalDpi xmlns:a14="http://schemas.microsoft.com/office/drawing/2010/main" val="0"/>
                              </a:ext>
                            </a:extLst>
                          </a:blip>
                          <a:stretch>
                            <a:fillRect/>
                          </a:stretch>
                        </pic:blipFill>
                        <pic:spPr>
                          <a:xfrm>
                            <a:off x="0" y="0"/>
                            <a:ext cx="1445655" cy="1995242"/>
                          </a:xfrm>
                          <a:prstGeom prst="rect">
                            <a:avLst/>
                          </a:prstGeom>
                        </pic:spPr>
                      </pic:pic>
                    </a:graphicData>
                  </a:graphic>
                </wp:inline>
              </w:drawing>
            </w:r>
          </w:p>
          <w:p w14:paraId="158F614A" w14:textId="77777777" w:rsidR="00D80DC7" w:rsidRPr="001E3493" w:rsidRDefault="00D80DC7" w:rsidP="00423400">
            <w:pPr>
              <w:spacing w:line="240" w:lineRule="auto"/>
              <w:rPr>
                <w:noProof/>
              </w:rPr>
            </w:pPr>
            <w:r w:rsidRPr="001E3493">
              <w:rPr>
                <w:noProof/>
              </w:rPr>
              <w:t>Week 12</w:t>
            </w:r>
          </w:p>
        </w:tc>
      </w:tr>
    </w:tbl>
    <w:p w14:paraId="6473CA66" w14:textId="77777777" w:rsidR="00B46408" w:rsidRDefault="00B46408"/>
    <w:p w14:paraId="32FAB14E" w14:textId="77777777" w:rsidR="00B46408" w:rsidRDefault="00B46408"/>
    <w:p w14:paraId="3E5B34CB" w14:textId="77777777" w:rsidR="00B46408" w:rsidRDefault="00B46408"/>
    <w:p w14:paraId="7B4A65FB" w14:textId="77777777" w:rsidR="00B46408" w:rsidRDefault="00B46408"/>
    <w:p w14:paraId="1667CAE3" w14:textId="45ACC2E6" w:rsidR="00B46408" w:rsidRDefault="00B46408">
      <w:r>
        <w:lastRenderedPageBreak/>
        <w:t>Table 39 Continued</w:t>
      </w:r>
    </w:p>
    <w:tbl>
      <w:tblPr>
        <w:tblStyle w:val="TableGrid"/>
        <w:tblpPr w:leftFromText="180" w:rightFromText="180" w:vertAnchor="text" w:tblpXSpec="center" w:tblpY="1"/>
        <w:tblOverlap w:val="never"/>
        <w:tblW w:w="8185" w:type="dxa"/>
        <w:tblLayout w:type="fixed"/>
        <w:tblLook w:val="04A0" w:firstRow="1" w:lastRow="0" w:firstColumn="1" w:lastColumn="0" w:noHBand="0" w:noVBand="1"/>
      </w:tblPr>
      <w:tblGrid>
        <w:gridCol w:w="929"/>
        <w:gridCol w:w="1856"/>
        <w:gridCol w:w="630"/>
        <w:gridCol w:w="1170"/>
        <w:gridCol w:w="1260"/>
        <w:gridCol w:w="450"/>
        <w:gridCol w:w="1890"/>
      </w:tblGrid>
      <w:tr w:rsidR="00D80DC7" w:rsidRPr="001E3493" w14:paraId="071D092C" w14:textId="77777777" w:rsidTr="00D80DC7">
        <w:trPr>
          <w:trHeight w:val="1952"/>
        </w:trPr>
        <w:tc>
          <w:tcPr>
            <w:tcW w:w="929" w:type="dxa"/>
            <w:vMerge w:val="restart"/>
            <w:textDirection w:val="btLr"/>
            <w:vAlign w:val="bottom"/>
          </w:tcPr>
          <w:p w14:paraId="24D68479" w14:textId="77777777" w:rsidR="00D80DC7" w:rsidRPr="001E3493" w:rsidRDefault="00D80DC7" w:rsidP="00423400">
            <w:pPr>
              <w:spacing w:line="240" w:lineRule="auto"/>
              <w:ind w:left="113" w:right="113"/>
              <w:jc w:val="center"/>
            </w:pPr>
            <w:r w:rsidRPr="001E3493">
              <w:t>G24010</w:t>
            </w:r>
          </w:p>
        </w:tc>
        <w:tc>
          <w:tcPr>
            <w:tcW w:w="1856" w:type="dxa"/>
          </w:tcPr>
          <w:p w14:paraId="54A4CBAE" w14:textId="77777777" w:rsidR="00D80DC7" w:rsidRPr="001E3493" w:rsidRDefault="00D80DC7" w:rsidP="00423400">
            <w:pPr>
              <w:spacing w:line="240" w:lineRule="auto"/>
              <w:rPr>
                <w:noProof/>
              </w:rPr>
            </w:pPr>
            <w:r w:rsidRPr="001E3493">
              <w:rPr>
                <w:noProof/>
              </w:rPr>
              <w:drawing>
                <wp:inline distT="0" distB="0" distL="0" distR="0" wp14:anchorId="46A60D8D" wp14:editId="6B62AB4B">
                  <wp:extent cx="1157127" cy="1597025"/>
                  <wp:effectExtent l="0" t="0" r="5080" b="3175"/>
                  <wp:docPr id="259" name="Picture 2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9" name="Picture 259"/>
                          <pic:cNvPicPr/>
                        </pic:nvPicPr>
                        <pic:blipFill>
                          <a:blip r:embed="rId555" cstate="print">
                            <a:extLst>
                              <a:ext uri="{28A0092B-C50C-407E-A947-70E740481C1C}">
                                <a14:useLocalDpi xmlns:a14="http://schemas.microsoft.com/office/drawing/2010/main" val="0"/>
                              </a:ext>
                            </a:extLst>
                          </a:blip>
                          <a:stretch>
                            <a:fillRect/>
                          </a:stretch>
                        </pic:blipFill>
                        <pic:spPr>
                          <a:xfrm>
                            <a:off x="0" y="0"/>
                            <a:ext cx="1159058" cy="1599690"/>
                          </a:xfrm>
                          <a:prstGeom prst="rect">
                            <a:avLst/>
                          </a:prstGeom>
                        </pic:spPr>
                      </pic:pic>
                    </a:graphicData>
                  </a:graphic>
                </wp:inline>
              </w:drawing>
            </w:r>
          </w:p>
          <w:p w14:paraId="5126B51E" w14:textId="77777777" w:rsidR="00D80DC7" w:rsidRPr="001E3493" w:rsidRDefault="00D80DC7" w:rsidP="00423400">
            <w:pPr>
              <w:spacing w:line="240" w:lineRule="auto"/>
              <w:rPr>
                <w:noProof/>
              </w:rPr>
            </w:pPr>
            <w:r w:rsidRPr="001E3493">
              <w:rPr>
                <w:noProof/>
              </w:rPr>
              <w:t>Week 1.1</w:t>
            </w:r>
          </w:p>
        </w:tc>
        <w:tc>
          <w:tcPr>
            <w:tcW w:w="1800" w:type="dxa"/>
            <w:gridSpan w:val="2"/>
          </w:tcPr>
          <w:p w14:paraId="54FF10BF" w14:textId="77777777" w:rsidR="00D80DC7" w:rsidRPr="001E3493" w:rsidRDefault="00D80DC7" w:rsidP="00423400">
            <w:pPr>
              <w:spacing w:line="240" w:lineRule="auto"/>
              <w:rPr>
                <w:noProof/>
              </w:rPr>
            </w:pPr>
            <w:r w:rsidRPr="001E3493">
              <w:rPr>
                <w:noProof/>
              </w:rPr>
              <w:drawing>
                <wp:inline distT="0" distB="0" distL="0" distR="0" wp14:anchorId="43524A9E" wp14:editId="4705584E">
                  <wp:extent cx="1157502" cy="1597543"/>
                  <wp:effectExtent l="0" t="0" r="5080" b="3175"/>
                  <wp:docPr id="260" name="Picture 2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0" name="Picture 260"/>
                          <pic:cNvPicPr/>
                        </pic:nvPicPr>
                        <pic:blipFill>
                          <a:blip r:embed="rId556" cstate="print">
                            <a:extLst>
                              <a:ext uri="{28A0092B-C50C-407E-A947-70E740481C1C}">
                                <a14:useLocalDpi xmlns:a14="http://schemas.microsoft.com/office/drawing/2010/main" val="0"/>
                              </a:ext>
                            </a:extLst>
                          </a:blip>
                          <a:stretch>
                            <a:fillRect/>
                          </a:stretch>
                        </pic:blipFill>
                        <pic:spPr>
                          <a:xfrm>
                            <a:off x="0" y="0"/>
                            <a:ext cx="1158943" cy="1599531"/>
                          </a:xfrm>
                          <a:prstGeom prst="rect">
                            <a:avLst/>
                          </a:prstGeom>
                        </pic:spPr>
                      </pic:pic>
                    </a:graphicData>
                  </a:graphic>
                </wp:inline>
              </w:drawing>
            </w:r>
          </w:p>
          <w:p w14:paraId="583248DA" w14:textId="77777777" w:rsidR="00D80DC7" w:rsidRPr="001E3493" w:rsidRDefault="00D80DC7" w:rsidP="00423400">
            <w:pPr>
              <w:spacing w:line="240" w:lineRule="auto"/>
              <w:rPr>
                <w:noProof/>
              </w:rPr>
            </w:pPr>
            <w:r w:rsidRPr="001E3493">
              <w:rPr>
                <w:noProof/>
              </w:rPr>
              <w:t>Week 1.2</w:t>
            </w:r>
          </w:p>
        </w:tc>
        <w:tc>
          <w:tcPr>
            <w:tcW w:w="1710" w:type="dxa"/>
            <w:gridSpan w:val="2"/>
          </w:tcPr>
          <w:p w14:paraId="1C21A864" w14:textId="77777777" w:rsidR="00D80DC7" w:rsidRPr="001E3493" w:rsidRDefault="00D80DC7" w:rsidP="00423400">
            <w:pPr>
              <w:spacing w:line="240" w:lineRule="auto"/>
              <w:rPr>
                <w:noProof/>
              </w:rPr>
            </w:pPr>
            <w:r w:rsidRPr="001E3493">
              <w:rPr>
                <w:noProof/>
              </w:rPr>
              <w:drawing>
                <wp:inline distT="0" distB="0" distL="0" distR="0" wp14:anchorId="33197810" wp14:editId="731FBB7A">
                  <wp:extent cx="1154949" cy="1594021"/>
                  <wp:effectExtent l="0" t="0" r="7620" b="6350"/>
                  <wp:docPr id="261" name="Picture 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1" name="Picture 261"/>
                          <pic:cNvPicPr/>
                        </pic:nvPicPr>
                        <pic:blipFill>
                          <a:blip r:embed="rId557" cstate="print">
                            <a:extLst>
                              <a:ext uri="{28A0092B-C50C-407E-A947-70E740481C1C}">
                                <a14:useLocalDpi xmlns:a14="http://schemas.microsoft.com/office/drawing/2010/main" val="0"/>
                              </a:ext>
                            </a:extLst>
                          </a:blip>
                          <a:stretch>
                            <a:fillRect/>
                          </a:stretch>
                        </pic:blipFill>
                        <pic:spPr>
                          <a:xfrm>
                            <a:off x="0" y="0"/>
                            <a:ext cx="1157509" cy="1597554"/>
                          </a:xfrm>
                          <a:prstGeom prst="rect">
                            <a:avLst/>
                          </a:prstGeom>
                        </pic:spPr>
                      </pic:pic>
                    </a:graphicData>
                  </a:graphic>
                </wp:inline>
              </w:drawing>
            </w:r>
          </w:p>
          <w:p w14:paraId="5245CBF5" w14:textId="77777777" w:rsidR="00D80DC7" w:rsidRPr="001E3493" w:rsidRDefault="00D80DC7" w:rsidP="00423400">
            <w:pPr>
              <w:spacing w:line="240" w:lineRule="auto"/>
              <w:rPr>
                <w:noProof/>
              </w:rPr>
            </w:pPr>
            <w:r w:rsidRPr="001E3493">
              <w:rPr>
                <w:noProof/>
              </w:rPr>
              <w:t>Week 2.1</w:t>
            </w:r>
          </w:p>
        </w:tc>
        <w:tc>
          <w:tcPr>
            <w:tcW w:w="1890" w:type="dxa"/>
          </w:tcPr>
          <w:p w14:paraId="5AAE68B8" w14:textId="77777777" w:rsidR="00D80DC7" w:rsidRPr="001E3493" w:rsidRDefault="00D80DC7" w:rsidP="00423400">
            <w:pPr>
              <w:spacing w:line="240" w:lineRule="auto"/>
              <w:rPr>
                <w:noProof/>
              </w:rPr>
            </w:pPr>
            <w:r w:rsidRPr="001E3493">
              <w:rPr>
                <w:noProof/>
              </w:rPr>
              <w:drawing>
                <wp:inline distT="0" distB="0" distL="0" distR="0" wp14:anchorId="236823F8" wp14:editId="6D38A341">
                  <wp:extent cx="1553020" cy="1159972"/>
                  <wp:effectExtent l="6033" t="0" r="0" b="0"/>
                  <wp:docPr id="262" name="Picture 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2" name="Picture 262"/>
                          <pic:cNvPicPr/>
                        </pic:nvPicPr>
                        <pic:blipFill>
                          <a:blip r:embed="rId558" cstate="print">
                            <a:extLst>
                              <a:ext uri="{28A0092B-C50C-407E-A947-70E740481C1C}">
                                <a14:useLocalDpi xmlns:a14="http://schemas.microsoft.com/office/drawing/2010/main" val="0"/>
                              </a:ext>
                            </a:extLst>
                          </a:blip>
                          <a:stretch>
                            <a:fillRect/>
                          </a:stretch>
                        </pic:blipFill>
                        <pic:spPr>
                          <a:xfrm rot="5400000">
                            <a:off x="0" y="0"/>
                            <a:ext cx="1558463" cy="1164038"/>
                          </a:xfrm>
                          <a:prstGeom prst="rect">
                            <a:avLst/>
                          </a:prstGeom>
                        </pic:spPr>
                      </pic:pic>
                    </a:graphicData>
                  </a:graphic>
                </wp:inline>
              </w:drawing>
            </w:r>
          </w:p>
          <w:p w14:paraId="6FF43834" w14:textId="77777777" w:rsidR="00D80DC7" w:rsidRPr="001E3493" w:rsidRDefault="00D80DC7" w:rsidP="00423400">
            <w:pPr>
              <w:spacing w:line="240" w:lineRule="auto"/>
              <w:rPr>
                <w:noProof/>
              </w:rPr>
            </w:pPr>
            <w:r w:rsidRPr="001E3493">
              <w:rPr>
                <w:noProof/>
              </w:rPr>
              <w:t>Week 2.2</w:t>
            </w:r>
          </w:p>
        </w:tc>
      </w:tr>
      <w:tr w:rsidR="00D80DC7" w:rsidRPr="001E3493" w14:paraId="75D32D64" w14:textId="77777777" w:rsidTr="006E7B05">
        <w:trPr>
          <w:trHeight w:val="1952"/>
        </w:trPr>
        <w:tc>
          <w:tcPr>
            <w:tcW w:w="929" w:type="dxa"/>
            <w:vMerge/>
            <w:vAlign w:val="bottom"/>
          </w:tcPr>
          <w:p w14:paraId="7FF58E35" w14:textId="77777777" w:rsidR="00D80DC7" w:rsidRPr="001E3493" w:rsidRDefault="00D80DC7" w:rsidP="00423400">
            <w:pPr>
              <w:spacing w:line="240" w:lineRule="auto"/>
              <w:jc w:val="center"/>
            </w:pPr>
          </w:p>
        </w:tc>
        <w:tc>
          <w:tcPr>
            <w:tcW w:w="2486" w:type="dxa"/>
            <w:gridSpan w:val="2"/>
          </w:tcPr>
          <w:p w14:paraId="0A5D946C" w14:textId="77777777" w:rsidR="00D80DC7" w:rsidRPr="001E3493" w:rsidRDefault="00D80DC7" w:rsidP="00423400">
            <w:pPr>
              <w:spacing w:line="240" w:lineRule="auto"/>
              <w:rPr>
                <w:noProof/>
              </w:rPr>
            </w:pPr>
            <w:r w:rsidRPr="001E3493">
              <w:rPr>
                <w:noProof/>
              </w:rPr>
              <w:drawing>
                <wp:inline distT="0" distB="0" distL="0" distR="0" wp14:anchorId="30DBDD5D" wp14:editId="7DC81039">
                  <wp:extent cx="1441449" cy="1989437"/>
                  <wp:effectExtent l="0" t="0" r="6985" b="0"/>
                  <wp:docPr id="263" name="Picture 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3" name="Picture 263"/>
                          <pic:cNvPicPr/>
                        </pic:nvPicPr>
                        <pic:blipFill>
                          <a:blip r:embed="rId559" cstate="print">
                            <a:extLst>
                              <a:ext uri="{28A0092B-C50C-407E-A947-70E740481C1C}">
                                <a14:useLocalDpi xmlns:a14="http://schemas.microsoft.com/office/drawing/2010/main" val="0"/>
                              </a:ext>
                            </a:extLst>
                          </a:blip>
                          <a:stretch>
                            <a:fillRect/>
                          </a:stretch>
                        </pic:blipFill>
                        <pic:spPr>
                          <a:xfrm>
                            <a:off x="0" y="0"/>
                            <a:ext cx="1441449" cy="1989437"/>
                          </a:xfrm>
                          <a:prstGeom prst="rect">
                            <a:avLst/>
                          </a:prstGeom>
                        </pic:spPr>
                      </pic:pic>
                    </a:graphicData>
                  </a:graphic>
                </wp:inline>
              </w:drawing>
            </w:r>
          </w:p>
          <w:p w14:paraId="4313AECD" w14:textId="77777777" w:rsidR="00D80DC7" w:rsidRPr="001E3493" w:rsidRDefault="00D80DC7" w:rsidP="00423400">
            <w:pPr>
              <w:spacing w:line="240" w:lineRule="auto"/>
              <w:rPr>
                <w:noProof/>
              </w:rPr>
            </w:pPr>
            <w:r w:rsidRPr="001E3493">
              <w:rPr>
                <w:noProof/>
              </w:rPr>
              <w:t>Week 3</w:t>
            </w:r>
          </w:p>
        </w:tc>
        <w:tc>
          <w:tcPr>
            <w:tcW w:w="2430" w:type="dxa"/>
            <w:gridSpan w:val="2"/>
          </w:tcPr>
          <w:p w14:paraId="6525D7D2" w14:textId="77777777" w:rsidR="00D80DC7" w:rsidRPr="001E3493" w:rsidRDefault="00D80DC7" w:rsidP="00423400">
            <w:pPr>
              <w:spacing w:line="240" w:lineRule="auto"/>
              <w:rPr>
                <w:noProof/>
              </w:rPr>
            </w:pPr>
            <w:r w:rsidRPr="001E3493">
              <w:rPr>
                <w:noProof/>
              </w:rPr>
              <w:drawing>
                <wp:inline distT="0" distB="0" distL="0" distR="0" wp14:anchorId="7F2359EF" wp14:editId="3FAA6D5F">
                  <wp:extent cx="1979343" cy="1478399"/>
                  <wp:effectExtent l="2858" t="0" r="4762" b="4763"/>
                  <wp:docPr id="264" name="Picture 2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4" name="Picture 264"/>
                          <pic:cNvPicPr/>
                        </pic:nvPicPr>
                        <pic:blipFill>
                          <a:blip r:embed="rId560" cstate="print">
                            <a:extLst>
                              <a:ext uri="{28A0092B-C50C-407E-A947-70E740481C1C}">
                                <a14:useLocalDpi xmlns:a14="http://schemas.microsoft.com/office/drawing/2010/main" val="0"/>
                              </a:ext>
                            </a:extLst>
                          </a:blip>
                          <a:stretch>
                            <a:fillRect/>
                          </a:stretch>
                        </pic:blipFill>
                        <pic:spPr>
                          <a:xfrm rot="5400000">
                            <a:off x="0" y="0"/>
                            <a:ext cx="1981655" cy="1480126"/>
                          </a:xfrm>
                          <a:prstGeom prst="rect">
                            <a:avLst/>
                          </a:prstGeom>
                        </pic:spPr>
                      </pic:pic>
                    </a:graphicData>
                  </a:graphic>
                </wp:inline>
              </w:drawing>
            </w:r>
          </w:p>
          <w:p w14:paraId="77D57BF6" w14:textId="77777777" w:rsidR="00D80DC7" w:rsidRPr="001E3493" w:rsidRDefault="00D80DC7" w:rsidP="00423400">
            <w:pPr>
              <w:spacing w:line="240" w:lineRule="auto"/>
              <w:rPr>
                <w:noProof/>
              </w:rPr>
            </w:pPr>
            <w:r w:rsidRPr="001E3493">
              <w:rPr>
                <w:noProof/>
              </w:rPr>
              <w:t>Week 4</w:t>
            </w:r>
          </w:p>
        </w:tc>
        <w:tc>
          <w:tcPr>
            <w:tcW w:w="2340" w:type="dxa"/>
            <w:gridSpan w:val="2"/>
          </w:tcPr>
          <w:p w14:paraId="5401830D" w14:textId="77777777" w:rsidR="00D80DC7" w:rsidRPr="001E3493" w:rsidRDefault="00D80DC7" w:rsidP="00423400">
            <w:pPr>
              <w:spacing w:line="240" w:lineRule="auto"/>
              <w:rPr>
                <w:noProof/>
              </w:rPr>
            </w:pPr>
            <w:r w:rsidRPr="001E3493">
              <w:rPr>
                <w:noProof/>
              </w:rPr>
              <w:drawing>
                <wp:inline distT="0" distB="0" distL="0" distR="0" wp14:anchorId="09FE520E" wp14:editId="7C9EAB2A">
                  <wp:extent cx="1424047" cy="1965420"/>
                  <wp:effectExtent l="0" t="0" r="5080" b="0"/>
                  <wp:docPr id="265" name="Picture 2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5" name="Picture 265"/>
                          <pic:cNvPicPr/>
                        </pic:nvPicPr>
                        <pic:blipFill>
                          <a:blip r:embed="rId561" cstate="print">
                            <a:extLst>
                              <a:ext uri="{28A0092B-C50C-407E-A947-70E740481C1C}">
                                <a14:useLocalDpi xmlns:a14="http://schemas.microsoft.com/office/drawing/2010/main" val="0"/>
                              </a:ext>
                            </a:extLst>
                          </a:blip>
                          <a:stretch>
                            <a:fillRect/>
                          </a:stretch>
                        </pic:blipFill>
                        <pic:spPr>
                          <a:xfrm>
                            <a:off x="0" y="0"/>
                            <a:ext cx="1424047" cy="1965420"/>
                          </a:xfrm>
                          <a:prstGeom prst="rect">
                            <a:avLst/>
                          </a:prstGeom>
                        </pic:spPr>
                      </pic:pic>
                    </a:graphicData>
                  </a:graphic>
                </wp:inline>
              </w:drawing>
            </w:r>
          </w:p>
          <w:p w14:paraId="590D7F22" w14:textId="77777777" w:rsidR="00D80DC7" w:rsidRPr="001E3493" w:rsidRDefault="00D80DC7" w:rsidP="00423400">
            <w:pPr>
              <w:spacing w:line="240" w:lineRule="auto"/>
              <w:rPr>
                <w:noProof/>
              </w:rPr>
            </w:pPr>
            <w:r w:rsidRPr="001E3493">
              <w:rPr>
                <w:noProof/>
              </w:rPr>
              <w:t>Week 6</w:t>
            </w:r>
          </w:p>
        </w:tc>
      </w:tr>
      <w:tr w:rsidR="00D80DC7" w:rsidRPr="001E3493" w14:paraId="2A4C714C" w14:textId="77777777" w:rsidTr="006E7B05">
        <w:trPr>
          <w:trHeight w:val="1952"/>
        </w:trPr>
        <w:tc>
          <w:tcPr>
            <w:tcW w:w="929" w:type="dxa"/>
            <w:vMerge/>
            <w:vAlign w:val="bottom"/>
          </w:tcPr>
          <w:p w14:paraId="418140B3" w14:textId="77777777" w:rsidR="00D80DC7" w:rsidRPr="001E3493" w:rsidRDefault="00D80DC7" w:rsidP="00423400">
            <w:pPr>
              <w:spacing w:line="240" w:lineRule="auto"/>
              <w:jc w:val="center"/>
            </w:pPr>
          </w:p>
        </w:tc>
        <w:tc>
          <w:tcPr>
            <w:tcW w:w="2486" w:type="dxa"/>
            <w:gridSpan w:val="2"/>
          </w:tcPr>
          <w:p w14:paraId="169BF81C" w14:textId="77777777" w:rsidR="00D80DC7" w:rsidRPr="001E3493" w:rsidRDefault="00D80DC7" w:rsidP="00423400">
            <w:pPr>
              <w:spacing w:line="240" w:lineRule="auto"/>
              <w:rPr>
                <w:noProof/>
              </w:rPr>
            </w:pPr>
            <w:r w:rsidRPr="001E3493">
              <w:rPr>
                <w:noProof/>
              </w:rPr>
              <w:drawing>
                <wp:inline distT="0" distB="0" distL="0" distR="0" wp14:anchorId="6E19606B" wp14:editId="5E94D3F1">
                  <wp:extent cx="1441449" cy="1989439"/>
                  <wp:effectExtent l="0" t="0" r="6985" b="0"/>
                  <wp:docPr id="266" name="Picture 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6" name="Picture 266"/>
                          <pic:cNvPicPr/>
                        </pic:nvPicPr>
                        <pic:blipFill>
                          <a:blip r:embed="rId562" cstate="print">
                            <a:extLst>
                              <a:ext uri="{28A0092B-C50C-407E-A947-70E740481C1C}">
                                <a14:useLocalDpi xmlns:a14="http://schemas.microsoft.com/office/drawing/2010/main" val="0"/>
                              </a:ext>
                            </a:extLst>
                          </a:blip>
                          <a:stretch>
                            <a:fillRect/>
                          </a:stretch>
                        </pic:blipFill>
                        <pic:spPr>
                          <a:xfrm>
                            <a:off x="0" y="0"/>
                            <a:ext cx="1441449" cy="1989439"/>
                          </a:xfrm>
                          <a:prstGeom prst="rect">
                            <a:avLst/>
                          </a:prstGeom>
                        </pic:spPr>
                      </pic:pic>
                    </a:graphicData>
                  </a:graphic>
                </wp:inline>
              </w:drawing>
            </w:r>
          </w:p>
          <w:p w14:paraId="7889FEEB" w14:textId="77777777" w:rsidR="00D80DC7" w:rsidRPr="001E3493" w:rsidRDefault="00D80DC7" w:rsidP="00423400">
            <w:pPr>
              <w:spacing w:line="240" w:lineRule="auto"/>
              <w:rPr>
                <w:noProof/>
              </w:rPr>
            </w:pPr>
            <w:r w:rsidRPr="001E3493">
              <w:rPr>
                <w:noProof/>
              </w:rPr>
              <w:t>Week 8</w:t>
            </w:r>
          </w:p>
        </w:tc>
        <w:tc>
          <w:tcPr>
            <w:tcW w:w="2430" w:type="dxa"/>
            <w:gridSpan w:val="2"/>
          </w:tcPr>
          <w:p w14:paraId="610578C7" w14:textId="77777777" w:rsidR="00D80DC7" w:rsidRPr="001E3493" w:rsidRDefault="00D80DC7" w:rsidP="00423400">
            <w:pPr>
              <w:spacing w:line="240" w:lineRule="auto"/>
              <w:rPr>
                <w:noProof/>
              </w:rPr>
            </w:pPr>
            <w:r w:rsidRPr="001E3493">
              <w:rPr>
                <w:noProof/>
              </w:rPr>
              <w:drawing>
                <wp:inline distT="0" distB="0" distL="0" distR="0" wp14:anchorId="0E93B41F" wp14:editId="5371CE7F">
                  <wp:extent cx="1446486" cy="1996391"/>
                  <wp:effectExtent l="0" t="0" r="1905" b="4445"/>
                  <wp:docPr id="267" name="Picture 2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7" name="Picture 267"/>
                          <pic:cNvPicPr/>
                        </pic:nvPicPr>
                        <pic:blipFill>
                          <a:blip r:embed="rId563" cstate="print">
                            <a:extLst>
                              <a:ext uri="{28A0092B-C50C-407E-A947-70E740481C1C}">
                                <a14:useLocalDpi xmlns:a14="http://schemas.microsoft.com/office/drawing/2010/main" val="0"/>
                              </a:ext>
                            </a:extLst>
                          </a:blip>
                          <a:stretch>
                            <a:fillRect/>
                          </a:stretch>
                        </pic:blipFill>
                        <pic:spPr>
                          <a:xfrm>
                            <a:off x="0" y="0"/>
                            <a:ext cx="1446486" cy="1996391"/>
                          </a:xfrm>
                          <a:prstGeom prst="rect">
                            <a:avLst/>
                          </a:prstGeom>
                        </pic:spPr>
                      </pic:pic>
                    </a:graphicData>
                  </a:graphic>
                </wp:inline>
              </w:drawing>
            </w:r>
          </w:p>
          <w:p w14:paraId="29F74A6D" w14:textId="77777777" w:rsidR="00D80DC7" w:rsidRPr="001E3493" w:rsidRDefault="00D80DC7" w:rsidP="00423400">
            <w:pPr>
              <w:spacing w:line="240" w:lineRule="auto"/>
              <w:rPr>
                <w:noProof/>
              </w:rPr>
            </w:pPr>
            <w:r w:rsidRPr="001E3493">
              <w:rPr>
                <w:noProof/>
              </w:rPr>
              <w:t>Week 10</w:t>
            </w:r>
          </w:p>
        </w:tc>
        <w:tc>
          <w:tcPr>
            <w:tcW w:w="2340" w:type="dxa"/>
            <w:gridSpan w:val="2"/>
          </w:tcPr>
          <w:p w14:paraId="0EEF132A" w14:textId="77777777" w:rsidR="00D80DC7" w:rsidRPr="001E3493" w:rsidRDefault="00D80DC7" w:rsidP="00423400">
            <w:pPr>
              <w:spacing w:line="240" w:lineRule="auto"/>
              <w:rPr>
                <w:noProof/>
              </w:rPr>
            </w:pPr>
            <w:r w:rsidRPr="001E3493">
              <w:rPr>
                <w:noProof/>
              </w:rPr>
              <w:drawing>
                <wp:inline distT="0" distB="0" distL="0" distR="0" wp14:anchorId="500BB1AE" wp14:editId="6BAC4E5A">
                  <wp:extent cx="1448084" cy="1998595"/>
                  <wp:effectExtent l="0" t="0" r="0" b="1905"/>
                  <wp:docPr id="268" name="Picture 2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8" name="Picture 268"/>
                          <pic:cNvPicPr/>
                        </pic:nvPicPr>
                        <pic:blipFill>
                          <a:blip r:embed="rId564" cstate="print">
                            <a:extLst>
                              <a:ext uri="{28A0092B-C50C-407E-A947-70E740481C1C}">
                                <a14:useLocalDpi xmlns:a14="http://schemas.microsoft.com/office/drawing/2010/main" val="0"/>
                              </a:ext>
                            </a:extLst>
                          </a:blip>
                          <a:stretch>
                            <a:fillRect/>
                          </a:stretch>
                        </pic:blipFill>
                        <pic:spPr>
                          <a:xfrm>
                            <a:off x="0" y="0"/>
                            <a:ext cx="1448084" cy="1998595"/>
                          </a:xfrm>
                          <a:prstGeom prst="rect">
                            <a:avLst/>
                          </a:prstGeom>
                        </pic:spPr>
                      </pic:pic>
                    </a:graphicData>
                  </a:graphic>
                </wp:inline>
              </w:drawing>
            </w:r>
          </w:p>
          <w:p w14:paraId="04BEE464" w14:textId="77777777" w:rsidR="00D80DC7" w:rsidRPr="001E3493" w:rsidRDefault="00D80DC7" w:rsidP="00423400">
            <w:pPr>
              <w:spacing w:line="240" w:lineRule="auto"/>
              <w:rPr>
                <w:noProof/>
              </w:rPr>
            </w:pPr>
            <w:r w:rsidRPr="001E3493">
              <w:rPr>
                <w:noProof/>
              </w:rPr>
              <w:t>Week 12</w:t>
            </w:r>
          </w:p>
        </w:tc>
      </w:tr>
    </w:tbl>
    <w:p w14:paraId="0C700B00" w14:textId="77777777" w:rsidR="0023524D" w:rsidRPr="001E3493" w:rsidRDefault="0023524D" w:rsidP="00423400">
      <w:pPr>
        <w:spacing w:line="240" w:lineRule="auto"/>
      </w:pPr>
    </w:p>
    <w:p w14:paraId="0FBDDD9B" w14:textId="77777777" w:rsidR="00B46408" w:rsidRDefault="00B46408"/>
    <w:p w14:paraId="3734539B" w14:textId="77777777" w:rsidR="00B46408" w:rsidRDefault="00B46408"/>
    <w:p w14:paraId="38E984D3" w14:textId="77777777" w:rsidR="00B46408" w:rsidRDefault="00B46408"/>
    <w:p w14:paraId="253D36F3" w14:textId="77777777" w:rsidR="00B46408" w:rsidRDefault="00B46408"/>
    <w:p w14:paraId="7F7E9E4C" w14:textId="088AC528" w:rsidR="00B46408" w:rsidRDefault="00B46408">
      <w:r>
        <w:lastRenderedPageBreak/>
        <w:t>Table 39 Continued</w:t>
      </w:r>
    </w:p>
    <w:tbl>
      <w:tblPr>
        <w:tblStyle w:val="TableGrid"/>
        <w:tblW w:w="8185" w:type="dxa"/>
        <w:jc w:val="center"/>
        <w:tblLayout w:type="fixed"/>
        <w:tblLook w:val="04A0" w:firstRow="1" w:lastRow="0" w:firstColumn="1" w:lastColumn="0" w:noHBand="0" w:noVBand="1"/>
      </w:tblPr>
      <w:tblGrid>
        <w:gridCol w:w="929"/>
        <w:gridCol w:w="1856"/>
        <w:gridCol w:w="630"/>
        <w:gridCol w:w="1170"/>
        <w:gridCol w:w="1260"/>
        <w:gridCol w:w="450"/>
        <w:gridCol w:w="1890"/>
      </w:tblGrid>
      <w:tr w:rsidR="00373E40" w:rsidRPr="001E3493" w14:paraId="5988D715" w14:textId="62711B20" w:rsidTr="00031310">
        <w:trPr>
          <w:trHeight w:val="1952"/>
          <w:jc w:val="center"/>
        </w:trPr>
        <w:tc>
          <w:tcPr>
            <w:tcW w:w="929" w:type="dxa"/>
            <w:vMerge w:val="restart"/>
            <w:textDirection w:val="btLr"/>
            <w:vAlign w:val="bottom"/>
          </w:tcPr>
          <w:p w14:paraId="561CDEF0" w14:textId="77777777" w:rsidR="00373E40" w:rsidRPr="001E3493" w:rsidRDefault="00373E40" w:rsidP="00423400">
            <w:pPr>
              <w:spacing w:line="240" w:lineRule="auto"/>
              <w:ind w:left="113" w:right="113"/>
              <w:jc w:val="center"/>
            </w:pPr>
            <w:r w:rsidRPr="001E3493">
              <w:t>G24011</w:t>
            </w:r>
          </w:p>
        </w:tc>
        <w:tc>
          <w:tcPr>
            <w:tcW w:w="1856" w:type="dxa"/>
          </w:tcPr>
          <w:p w14:paraId="2CA189D6" w14:textId="77777777" w:rsidR="00373E40" w:rsidRPr="001E3493" w:rsidRDefault="00373E40" w:rsidP="00423400">
            <w:pPr>
              <w:spacing w:line="240" w:lineRule="auto"/>
              <w:rPr>
                <w:noProof/>
              </w:rPr>
            </w:pPr>
            <w:r w:rsidRPr="001E3493">
              <w:rPr>
                <w:noProof/>
              </w:rPr>
              <w:drawing>
                <wp:inline distT="0" distB="0" distL="0" distR="0" wp14:anchorId="07799BA9" wp14:editId="5F5547B5">
                  <wp:extent cx="1117653" cy="1564127"/>
                  <wp:effectExtent l="0" t="0" r="6350" b="0"/>
                  <wp:docPr id="269" name="Picture 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9" name="Picture 269"/>
                          <pic:cNvPicPr/>
                        </pic:nvPicPr>
                        <pic:blipFill>
                          <a:blip r:embed="rId565" cstate="print">
                            <a:extLst>
                              <a:ext uri="{28A0092B-C50C-407E-A947-70E740481C1C}">
                                <a14:useLocalDpi xmlns:a14="http://schemas.microsoft.com/office/drawing/2010/main" val="0"/>
                              </a:ext>
                            </a:extLst>
                          </a:blip>
                          <a:srcRect l="690" r="690"/>
                          <a:stretch>
                            <a:fillRect/>
                          </a:stretch>
                        </pic:blipFill>
                        <pic:spPr bwMode="auto">
                          <a:xfrm>
                            <a:off x="0" y="0"/>
                            <a:ext cx="1117653" cy="1564127"/>
                          </a:xfrm>
                          <a:prstGeom prst="rect">
                            <a:avLst/>
                          </a:prstGeom>
                          <a:ln>
                            <a:noFill/>
                          </a:ln>
                          <a:extLst>
                            <a:ext uri="{53640926-AAD7-44D8-BBD7-CCE9431645EC}">
                              <a14:shadowObscured xmlns:a14="http://schemas.microsoft.com/office/drawing/2010/main"/>
                            </a:ext>
                          </a:extLst>
                        </pic:spPr>
                      </pic:pic>
                    </a:graphicData>
                  </a:graphic>
                </wp:inline>
              </w:drawing>
            </w:r>
          </w:p>
          <w:p w14:paraId="4C3198C1" w14:textId="77777777" w:rsidR="00373E40" w:rsidRPr="001E3493" w:rsidRDefault="00373E40" w:rsidP="00423400">
            <w:pPr>
              <w:spacing w:line="240" w:lineRule="auto"/>
              <w:rPr>
                <w:noProof/>
              </w:rPr>
            </w:pPr>
            <w:r w:rsidRPr="001E3493">
              <w:rPr>
                <w:noProof/>
              </w:rPr>
              <w:t>Week 1.1</w:t>
            </w:r>
          </w:p>
        </w:tc>
        <w:tc>
          <w:tcPr>
            <w:tcW w:w="1800" w:type="dxa"/>
            <w:gridSpan w:val="2"/>
          </w:tcPr>
          <w:p w14:paraId="25BDFEEE" w14:textId="77777777" w:rsidR="00373E40" w:rsidRPr="001E3493" w:rsidRDefault="00373E40" w:rsidP="00423400">
            <w:pPr>
              <w:spacing w:line="240" w:lineRule="auto"/>
              <w:rPr>
                <w:noProof/>
              </w:rPr>
            </w:pPr>
            <w:r w:rsidRPr="001E3493">
              <w:rPr>
                <w:noProof/>
              </w:rPr>
              <w:drawing>
                <wp:inline distT="0" distB="0" distL="0" distR="0" wp14:anchorId="65ACD620" wp14:editId="329F6EA1">
                  <wp:extent cx="1126045" cy="1554128"/>
                  <wp:effectExtent l="0" t="0" r="0" b="8255"/>
                  <wp:docPr id="270" name="Picture 2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0" name="Picture 270"/>
                          <pic:cNvPicPr/>
                        </pic:nvPicPr>
                        <pic:blipFill>
                          <a:blip r:embed="rId566" cstate="print">
                            <a:extLst>
                              <a:ext uri="{28A0092B-C50C-407E-A947-70E740481C1C}">
                                <a14:useLocalDpi xmlns:a14="http://schemas.microsoft.com/office/drawing/2010/main" val="0"/>
                              </a:ext>
                            </a:extLst>
                          </a:blip>
                          <a:stretch>
                            <a:fillRect/>
                          </a:stretch>
                        </pic:blipFill>
                        <pic:spPr>
                          <a:xfrm>
                            <a:off x="0" y="0"/>
                            <a:ext cx="1126045" cy="1554128"/>
                          </a:xfrm>
                          <a:prstGeom prst="rect">
                            <a:avLst/>
                          </a:prstGeom>
                        </pic:spPr>
                      </pic:pic>
                    </a:graphicData>
                  </a:graphic>
                </wp:inline>
              </w:drawing>
            </w:r>
          </w:p>
          <w:p w14:paraId="04E9A9A3" w14:textId="77777777" w:rsidR="00373E40" w:rsidRPr="001E3493" w:rsidRDefault="00373E40" w:rsidP="00423400">
            <w:pPr>
              <w:spacing w:line="240" w:lineRule="auto"/>
              <w:rPr>
                <w:noProof/>
              </w:rPr>
            </w:pPr>
            <w:r w:rsidRPr="001E3493">
              <w:rPr>
                <w:noProof/>
              </w:rPr>
              <w:t>Week 1.2</w:t>
            </w:r>
          </w:p>
        </w:tc>
        <w:tc>
          <w:tcPr>
            <w:tcW w:w="1710" w:type="dxa"/>
            <w:gridSpan w:val="2"/>
          </w:tcPr>
          <w:p w14:paraId="131D7609" w14:textId="77777777" w:rsidR="00373E40" w:rsidRPr="001E3493" w:rsidRDefault="00373E40" w:rsidP="00423400">
            <w:pPr>
              <w:spacing w:line="240" w:lineRule="auto"/>
              <w:rPr>
                <w:noProof/>
              </w:rPr>
            </w:pPr>
            <w:r w:rsidRPr="001E3493">
              <w:rPr>
                <w:noProof/>
              </w:rPr>
              <w:drawing>
                <wp:inline distT="0" distB="0" distL="0" distR="0" wp14:anchorId="2963EAA2" wp14:editId="792D2203">
                  <wp:extent cx="1121535" cy="1547904"/>
                  <wp:effectExtent l="0" t="0" r="2540" b="0"/>
                  <wp:docPr id="271" name="Picture 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1" name="Picture 271"/>
                          <pic:cNvPicPr/>
                        </pic:nvPicPr>
                        <pic:blipFill>
                          <a:blip r:embed="rId567" cstate="print">
                            <a:extLst>
                              <a:ext uri="{28A0092B-C50C-407E-A947-70E740481C1C}">
                                <a14:useLocalDpi xmlns:a14="http://schemas.microsoft.com/office/drawing/2010/main" val="0"/>
                              </a:ext>
                            </a:extLst>
                          </a:blip>
                          <a:stretch>
                            <a:fillRect/>
                          </a:stretch>
                        </pic:blipFill>
                        <pic:spPr>
                          <a:xfrm>
                            <a:off x="0" y="0"/>
                            <a:ext cx="1121535" cy="1547904"/>
                          </a:xfrm>
                          <a:prstGeom prst="rect">
                            <a:avLst/>
                          </a:prstGeom>
                        </pic:spPr>
                      </pic:pic>
                    </a:graphicData>
                  </a:graphic>
                </wp:inline>
              </w:drawing>
            </w:r>
          </w:p>
          <w:p w14:paraId="6C45E400" w14:textId="77777777" w:rsidR="00373E40" w:rsidRPr="001E3493" w:rsidRDefault="00373E40" w:rsidP="00423400">
            <w:pPr>
              <w:spacing w:line="240" w:lineRule="auto"/>
              <w:rPr>
                <w:noProof/>
              </w:rPr>
            </w:pPr>
            <w:r w:rsidRPr="001E3493">
              <w:rPr>
                <w:noProof/>
              </w:rPr>
              <w:t>Week 2.1</w:t>
            </w:r>
          </w:p>
        </w:tc>
        <w:tc>
          <w:tcPr>
            <w:tcW w:w="1890" w:type="dxa"/>
          </w:tcPr>
          <w:p w14:paraId="5048BEB2" w14:textId="77777777" w:rsidR="00373E40" w:rsidRPr="001E3493" w:rsidRDefault="00373E40" w:rsidP="00423400">
            <w:pPr>
              <w:spacing w:line="240" w:lineRule="auto"/>
              <w:rPr>
                <w:noProof/>
              </w:rPr>
            </w:pPr>
            <w:r w:rsidRPr="001E3493">
              <w:rPr>
                <w:noProof/>
              </w:rPr>
              <w:drawing>
                <wp:inline distT="0" distB="0" distL="0" distR="0" wp14:anchorId="537ED323" wp14:editId="4376BDE8">
                  <wp:extent cx="1124465" cy="1569832"/>
                  <wp:effectExtent l="0" t="0" r="0" b="0"/>
                  <wp:docPr id="272" name="Picture 2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2" name="Picture 272"/>
                          <pic:cNvPicPr/>
                        </pic:nvPicPr>
                        <pic:blipFill rotWithShape="1">
                          <a:blip r:embed="rId568" cstate="print">
                            <a:extLst>
                              <a:ext uri="{28A0092B-C50C-407E-A947-70E740481C1C}">
                                <a14:useLocalDpi xmlns:a14="http://schemas.microsoft.com/office/drawing/2010/main" val="0"/>
                              </a:ext>
                            </a:extLst>
                          </a:blip>
                          <a:srcRect t="-26" b="-1128"/>
                          <a:stretch/>
                        </pic:blipFill>
                        <pic:spPr bwMode="auto">
                          <a:xfrm>
                            <a:off x="0" y="0"/>
                            <a:ext cx="1132392" cy="1580898"/>
                          </a:xfrm>
                          <a:prstGeom prst="rect">
                            <a:avLst/>
                          </a:prstGeom>
                          <a:ln>
                            <a:noFill/>
                          </a:ln>
                          <a:extLst>
                            <a:ext uri="{53640926-AAD7-44D8-BBD7-CCE9431645EC}">
                              <a14:shadowObscured xmlns:a14="http://schemas.microsoft.com/office/drawing/2010/main"/>
                            </a:ext>
                          </a:extLst>
                        </pic:spPr>
                      </pic:pic>
                    </a:graphicData>
                  </a:graphic>
                </wp:inline>
              </w:drawing>
            </w:r>
          </w:p>
          <w:p w14:paraId="11C8A5AF" w14:textId="77777777" w:rsidR="00373E40" w:rsidRPr="001E3493" w:rsidRDefault="00373E40" w:rsidP="00423400">
            <w:pPr>
              <w:spacing w:line="240" w:lineRule="auto"/>
              <w:rPr>
                <w:noProof/>
              </w:rPr>
            </w:pPr>
            <w:r w:rsidRPr="001E3493">
              <w:rPr>
                <w:noProof/>
              </w:rPr>
              <w:t>Week 2.2</w:t>
            </w:r>
          </w:p>
        </w:tc>
      </w:tr>
      <w:tr w:rsidR="00373E40" w:rsidRPr="001E3493" w14:paraId="220B6968" w14:textId="5FA990B5" w:rsidTr="00373E40">
        <w:trPr>
          <w:trHeight w:val="1952"/>
          <w:jc w:val="center"/>
        </w:trPr>
        <w:tc>
          <w:tcPr>
            <w:tcW w:w="929" w:type="dxa"/>
            <w:vMerge/>
            <w:vAlign w:val="bottom"/>
          </w:tcPr>
          <w:p w14:paraId="71B0166B" w14:textId="77777777" w:rsidR="00373E40" w:rsidRPr="001E3493" w:rsidRDefault="00373E40" w:rsidP="00423400">
            <w:pPr>
              <w:spacing w:line="240" w:lineRule="auto"/>
              <w:jc w:val="center"/>
            </w:pPr>
          </w:p>
        </w:tc>
        <w:tc>
          <w:tcPr>
            <w:tcW w:w="2486" w:type="dxa"/>
            <w:gridSpan w:val="2"/>
          </w:tcPr>
          <w:p w14:paraId="0B590641" w14:textId="77777777" w:rsidR="00373E40" w:rsidRPr="001E3493" w:rsidRDefault="00373E40" w:rsidP="00423400">
            <w:pPr>
              <w:spacing w:line="240" w:lineRule="auto"/>
              <w:rPr>
                <w:noProof/>
                <w:highlight w:val="yellow"/>
              </w:rPr>
            </w:pPr>
            <w:r w:rsidRPr="001E3493">
              <w:rPr>
                <w:noProof/>
              </w:rPr>
              <w:drawing>
                <wp:inline distT="0" distB="0" distL="0" distR="0" wp14:anchorId="3D603F1A" wp14:editId="3061AFC6">
                  <wp:extent cx="1441449" cy="1989439"/>
                  <wp:effectExtent l="0" t="0" r="6985" b="0"/>
                  <wp:docPr id="273" name="Picture 2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3" name="Picture 273"/>
                          <pic:cNvPicPr/>
                        </pic:nvPicPr>
                        <pic:blipFill>
                          <a:blip r:embed="rId569" cstate="print">
                            <a:extLst>
                              <a:ext uri="{28A0092B-C50C-407E-A947-70E740481C1C}">
                                <a14:useLocalDpi xmlns:a14="http://schemas.microsoft.com/office/drawing/2010/main" val="0"/>
                              </a:ext>
                            </a:extLst>
                          </a:blip>
                          <a:stretch>
                            <a:fillRect/>
                          </a:stretch>
                        </pic:blipFill>
                        <pic:spPr>
                          <a:xfrm>
                            <a:off x="0" y="0"/>
                            <a:ext cx="1441449" cy="1989439"/>
                          </a:xfrm>
                          <a:prstGeom prst="rect">
                            <a:avLst/>
                          </a:prstGeom>
                        </pic:spPr>
                      </pic:pic>
                    </a:graphicData>
                  </a:graphic>
                </wp:inline>
              </w:drawing>
            </w:r>
            <w:r w:rsidRPr="001E3493">
              <w:rPr>
                <w:noProof/>
              </w:rPr>
              <w:t>Week 3</w:t>
            </w:r>
          </w:p>
        </w:tc>
        <w:tc>
          <w:tcPr>
            <w:tcW w:w="2430" w:type="dxa"/>
            <w:gridSpan w:val="2"/>
          </w:tcPr>
          <w:p w14:paraId="715196FE" w14:textId="77777777" w:rsidR="00373E40" w:rsidRPr="001E3493" w:rsidRDefault="00373E40" w:rsidP="00423400">
            <w:pPr>
              <w:spacing w:line="240" w:lineRule="auto"/>
              <w:rPr>
                <w:noProof/>
              </w:rPr>
            </w:pPr>
            <w:r w:rsidRPr="001E3493">
              <w:rPr>
                <w:noProof/>
              </w:rPr>
              <w:drawing>
                <wp:inline distT="0" distB="0" distL="0" distR="0" wp14:anchorId="2EA104EA" wp14:editId="4E2F25AF">
                  <wp:extent cx="1986525" cy="1483763"/>
                  <wp:effectExtent l="3810" t="0" r="0" b="0"/>
                  <wp:docPr id="274" name="Picture 2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4" name="Picture 274"/>
                          <pic:cNvPicPr/>
                        </pic:nvPicPr>
                        <pic:blipFill>
                          <a:blip r:embed="rId570" cstate="print">
                            <a:extLst>
                              <a:ext uri="{28A0092B-C50C-407E-A947-70E740481C1C}">
                                <a14:useLocalDpi xmlns:a14="http://schemas.microsoft.com/office/drawing/2010/main" val="0"/>
                              </a:ext>
                            </a:extLst>
                          </a:blip>
                          <a:stretch>
                            <a:fillRect/>
                          </a:stretch>
                        </pic:blipFill>
                        <pic:spPr>
                          <a:xfrm rot="5400000">
                            <a:off x="0" y="0"/>
                            <a:ext cx="1988826" cy="1485481"/>
                          </a:xfrm>
                          <a:prstGeom prst="rect">
                            <a:avLst/>
                          </a:prstGeom>
                        </pic:spPr>
                      </pic:pic>
                    </a:graphicData>
                  </a:graphic>
                </wp:inline>
              </w:drawing>
            </w:r>
          </w:p>
          <w:p w14:paraId="621A94FE" w14:textId="77777777" w:rsidR="00373E40" w:rsidRPr="001E3493" w:rsidRDefault="00373E40" w:rsidP="00423400">
            <w:pPr>
              <w:spacing w:line="240" w:lineRule="auto"/>
              <w:rPr>
                <w:noProof/>
              </w:rPr>
            </w:pPr>
            <w:r w:rsidRPr="001E3493">
              <w:rPr>
                <w:noProof/>
              </w:rPr>
              <w:t xml:space="preserve">Week 4 </w:t>
            </w:r>
          </w:p>
        </w:tc>
        <w:tc>
          <w:tcPr>
            <w:tcW w:w="2340" w:type="dxa"/>
            <w:gridSpan w:val="2"/>
          </w:tcPr>
          <w:p w14:paraId="30D2C4E4" w14:textId="77777777" w:rsidR="00373E40" w:rsidRPr="001E3493" w:rsidRDefault="00373E40" w:rsidP="00423400">
            <w:pPr>
              <w:spacing w:line="240" w:lineRule="auto"/>
              <w:rPr>
                <w:noProof/>
              </w:rPr>
            </w:pPr>
            <w:r w:rsidRPr="001E3493">
              <w:rPr>
                <w:noProof/>
              </w:rPr>
              <w:drawing>
                <wp:inline distT="0" distB="0" distL="0" distR="0" wp14:anchorId="0EB1D387" wp14:editId="570C99B7">
                  <wp:extent cx="1444682" cy="1993899"/>
                  <wp:effectExtent l="0" t="0" r="3175" b="6985"/>
                  <wp:docPr id="275" name="Picture 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5" name="Picture 275"/>
                          <pic:cNvPicPr/>
                        </pic:nvPicPr>
                        <pic:blipFill>
                          <a:blip r:embed="rId571" cstate="print">
                            <a:extLst>
                              <a:ext uri="{28A0092B-C50C-407E-A947-70E740481C1C}">
                                <a14:useLocalDpi xmlns:a14="http://schemas.microsoft.com/office/drawing/2010/main" val="0"/>
                              </a:ext>
                            </a:extLst>
                          </a:blip>
                          <a:stretch>
                            <a:fillRect/>
                          </a:stretch>
                        </pic:blipFill>
                        <pic:spPr>
                          <a:xfrm>
                            <a:off x="0" y="0"/>
                            <a:ext cx="1444682" cy="1993899"/>
                          </a:xfrm>
                          <a:prstGeom prst="rect">
                            <a:avLst/>
                          </a:prstGeom>
                        </pic:spPr>
                      </pic:pic>
                    </a:graphicData>
                  </a:graphic>
                </wp:inline>
              </w:drawing>
            </w:r>
          </w:p>
          <w:p w14:paraId="20D838E5" w14:textId="77777777" w:rsidR="00373E40" w:rsidRPr="001E3493" w:rsidRDefault="00373E40" w:rsidP="00423400">
            <w:pPr>
              <w:spacing w:line="240" w:lineRule="auto"/>
              <w:rPr>
                <w:noProof/>
              </w:rPr>
            </w:pPr>
            <w:r w:rsidRPr="001E3493">
              <w:rPr>
                <w:noProof/>
              </w:rPr>
              <w:t>Week 6</w:t>
            </w:r>
          </w:p>
        </w:tc>
      </w:tr>
      <w:tr w:rsidR="00373E40" w:rsidRPr="001E3493" w14:paraId="3510C17C" w14:textId="08118F42" w:rsidTr="00373E40">
        <w:trPr>
          <w:trHeight w:val="1952"/>
          <w:jc w:val="center"/>
        </w:trPr>
        <w:tc>
          <w:tcPr>
            <w:tcW w:w="929" w:type="dxa"/>
            <w:vMerge/>
            <w:vAlign w:val="bottom"/>
          </w:tcPr>
          <w:p w14:paraId="2AD787CF" w14:textId="77777777" w:rsidR="00373E40" w:rsidRPr="001E3493" w:rsidRDefault="00373E40" w:rsidP="00423400">
            <w:pPr>
              <w:spacing w:line="240" w:lineRule="auto"/>
              <w:jc w:val="center"/>
            </w:pPr>
          </w:p>
        </w:tc>
        <w:tc>
          <w:tcPr>
            <w:tcW w:w="2486" w:type="dxa"/>
            <w:gridSpan w:val="2"/>
          </w:tcPr>
          <w:p w14:paraId="2981DF8D" w14:textId="77777777" w:rsidR="00373E40" w:rsidRPr="001E3493" w:rsidRDefault="00373E40" w:rsidP="00423400">
            <w:pPr>
              <w:spacing w:line="240" w:lineRule="auto"/>
              <w:rPr>
                <w:noProof/>
              </w:rPr>
            </w:pPr>
            <w:r w:rsidRPr="001E3493">
              <w:rPr>
                <w:noProof/>
              </w:rPr>
              <w:drawing>
                <wp:inline distT="0" distB="0" distL="0" distR="0" wp14:anchorId="1971D9C0" wp14:editId="3FBB4D2D">
                  <wp:extent cx="1441449" cy="1989439"/>
                  <wp:effectExtent l="0" t="0" r="6985" b="0"/>
                  <wp:docPr id="276" name="Picture 2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6" name="Picture 276"/>
                          <pic:cNvPicPr/>
                        </pic:nvPicPr>
                        <pic:blipFill>
                          <a:blip r:embed="rId572" cstate="print">
                            <a:extLst>
                              <a:ext uri="{28A0092B-C50C-407E-A947-70E740481C1C}">
                                <a14:useLocalDpi xmlns:a14="http://schemas.microsoft.com/office/drawing/2010/main" val="0"/>
                              </a:ext>
                            </a:extLst>
                          </a:blip>
                          <a:stretch>
                            <a:fillRect/>
                          </a:stretch>
                        </pic:blipFill>
                        <pic:spPr>
                          <a:xfrm>
                            <a:off x="0" y="0"/>
                            <a:ext cx="1441449" cy="1989439"/>
                          </a:xfrm>
                          <a:prstGeom prst="rect">
                            <a:avLst/>
                          </a:prstGeom>
                        </pic:spPr>
                      </pic:pic>
                    </a:graphicData>
                  </a:graphic>
                </wp:inline>
              </w:drawing>
            </w:r>
            <w:r w:rsidRPr="001E3493">
              <w:rPr>
                <w:noProof/>
              </w:rPr>
              <w:t>Week 8</w:t>
            </w:r>
          </w:p>
        </w:tc>
        <w:tc>
          <w:tcPr>
            <w:tcW w:w="2430" w:type="dxa"/>
            <w:gridSpan w:val="2"/>
          </w:tcPr>
          <w:p w14:paraId="7669E568" w14:textId="77777777" w:rsidR="00373E40" w:rsidRPr="001E3493" w:rsidRDefault="00373E40" w:rsidP="00423400">
            <w:pPr>
              <w:spacing w:line="240" w:lineRule="auto"/>
              <w:rPr>
                <w:noProof/>
              </w:rPr>
            </w:pPr>
            <w:r w:rsidRPr="001E3493">
              <w:rPr>
                <w:noProof/>
              </w:rPr>
              <w:drawing>
                <wp:inline distT="0" distB="0" distL="0" distR="0" wp14:anchorId="0F8C9A8E" wp14:editId="2011FFF2">
                  <wp:extent cx="1422950" cy="1963907"/>
                  <wp:effectExtent l="0" t="0" r="6350" b="0"/>
                  <wp:docPr id="277" name="Picture 2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7" name="Picture 277"/>
                          <pic:cNvPicPr/>
                        </pic:nvPicPr>
                        <pic:blipFill>
                          <a:blip r:embed="rId573" cstate="print">
                            <a:extLst>
                              <a:ext uri="{28A0092B-C50C-407E-A947-70E740481C1C}">
                                <a14:useLocalDpi xmlns:a14="http://schemas.microsoft.com/office/drawing/2010/main" val="0"/>
                              </a:ext>
                            </a:extLst>
                          </a:blip>
                          <a:stretch>
                            <a:fillRect/>
                          </a:stretch>
                        </pic:blipFill>
                        <pic:spPr>
                          <a:xfrm>
                            <a:off x="0" y="0"/>
                            <a:ext cx="1422950" cy="1963907"/>
                          </a:xfrm>
                          <a:prstGeom prst="rect">
                            <a:avLst/>
                          </a:prstGeom>
                        </pic:spPr>
                      </pic:pic>
                    </a:graphicData>
                  </a:graphic>
                </wp:inline>
              </w:drawing>
            </w:r>
            <w:r w:rsidRPr="001E3493">
              <w:rPr>
                <w:noProof/>
              </w:rPr>
              <w:br/>
              <w:t>Week 10</w:t>
            </w:r>
          </w:p>
        </w:tc>
        <w:tc>
          <w:tcPr>
            <w:tcW w:w="2340" w:type="dxa"/>
            <w:gridSpan w:val="2"/>
          </w:tcPr>
          <w:p w14:paraId="5792C808" w14:textId="77777777" w:rsidR="00373E40" w:rsidRPr="001E3493" w:rsidRDefault="00373E40" w:rsidP="00423400">
            <w:pPr>
              <w:spacing w:line="240" w:lineRule="auto"/>
              <w:rPr>
                <w:noProof/>
              </w:rPr>
            </w:pPr>
            <w:r w:rsidRPr="001E3493">
              <w:rPr>
                <w:noProof/>
              </w:rPr>
              <w:drawing>
                <wp:inline distT="0" distB="0" distL="0" distR="0" wp14:anchorId="6D94AFE4" wp14:editId="7C2CBAE1">
                  <wp:extent cx="1415538" cy="1953676"/>
                  <wp:effectExtent l="0" t="0" r="0" b="8890"/>
                  <wp:docPr id="278" name="Picture 2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8" name="Picture 278"/>
                          <pic:cNvPicPr/>
                        </pic:nvPicPr>
                        <pic:blipFill>
                          <a:blip r:embed="rId574" cstate="print">
                            <a:extLst>
                              <a:ext uri="{28A0092B-C50C-407E-A947-70E740481C1C}">
                                <a14:useLocalDpi xmlns:a14="http://schemas.microsoft.com/office/drawing/2010/main" val="0"/>
                              </a:ext>
                            </a:extLst>
                          </a:blip>
                          <a:stretch>
                            <a:fillRect/>
                          </a:stretch>
                        </pic:blipFill>
                        <pic:spPr>
                          <a:xfrm>
                            <a:off x="0" y="0"/>
                            <a:ext cx="1415538" cy="1953676"/>
                          </a:xfrm>
                          <a:prstGeom prst="rect">
                            <a:avLst/>
                          </a:prstGeom>
                        </pic:spPr>
                      </pic:pic>
                    </a:graphicData>
                  </a:graphic>
                </wp:inline>
              </w:drawing>
            </w:r>
            <w:r w:rsidRPr="001E3493">
              <w:rPr>
                <w:noProof/>
              </w:rPr>
              <w:br/>
              <w:t>Week 12</w:t>
            </w:r>
          </w:p>
        </w:tc>
      </w:tr>
    </w:tbl>
    <w:p w14:paraId="4EBA5776" w14:textId="77777777" w:rsidR="00B46408" w:rsidRDefault="00B46408"/>
    <w:p w14:paraId="4B208F98" w14:textId="77777777" w:rsidR="00B46408" w:rsidRDefault="00B46408"/>
    <w:p w14:paraId="7A207D10" w14:textId="77777777" w:rsidR="00B46408" w:rsidRDefault="00B46408"/>
    <w:p w14:paraId="5BA01DAE" w14:textId="77777777" w:rsidR="00B46408" w:rsidRDefault="00B46408"/>
    <w:p w14:paraId="0CC21162" w14:textId="00366EB5" w:rsidR="00B46408" w:rsidRDefault="00B46408">
      <w:r>
        <w:lastRenderedPageBreak/>
        <w:t>Table 39 Continued</w:t>
      </w:r>
    </w:p>
    <w:tbl>
      <w:tblPr>
        <w:tblStyle w:val="TableGrid"/>
        <w:tblW w:w="8185" w:type="dxa"/>
        <w:jc w:val="center"/>
        <w:tblLayout w:type="fixed"/>
        <w:tblLook w:val="04A0" w:firstRow="1" w:lastRow="0" w:firstColumn="1" w:lastColumn="0" w:noHBand="0" w:noVBand="1"/>
      </w:tblPr>
      <w:tblGrid>
        <w:gridCol w:w="929"/>
        <w:gridCol w:w="1856"/>
        <w:gridCol w:w="630"/>
        <w:gridCol w:w="1260"/>
        <w:gridCol w:w="1170"/>
        <w:gridCol w:w="360"/>
        <w:gridCol w:w="1980"/>
      </w:tblGrid>
      <w:tr w:rsidR="00031310" w:rsidRPr="001E3493" w14:paraId="591AE9D7" w14:textId="74280157" w:rsidTr="00031310">
        <w:trPr>
          <w:trHeight w:val="1952"/>
          <w:jc w:val="center"/>
        </w:trPr>
        <w:tc>
          <w:tcPr>
            <w:tcW w:w="929" w:type="dxa"/>
            <w:vMerge w:val="restart"/>
            <w:textDirection w:val="btLr"/>
            <w:vAlign w:val="bottom"/>
          </w:tcPr>
          <w:p w14:paraId="5CE4A65F" w14:textId="77777777" w:rsidR="00031310" w:rsidRPr="001E3493" w:rsidRDefault="00031310" w:rsidP="00423400">
            <w:pPr>
              <w:spacing w:line="240" w:lineRule="auto"/>
              <w:ind w:left="113" w:right="113"/>
              <w:jc w:val="center"/>
            </w:pPr>
            <w:r w:rsidRPr="001E3493">
              <w:t>G24012</w:t>
            </w:r>
          </w:p>
          <w:p w14:paraId="1DB1A488" w14:textId="3F3A26CC" w:rsidR="00031310" w:rsidRPr="001E3493" w:rsidRDefault="00031310" w:rsidP="00423400">
            <w:pPr>
              <w:spacing w:line="240" w:lineRule="auto"/>
              <w:ind w:left="113" w:right="113"/>
            </w:pPr>
          </w:p>
        </w:tc>
        <w:tc>
          <w:tcPr>
            <w:tcW w:w="1856" w:type="dxa"/>
          </w:tcPr>
          <w:p w14:paraId="09313673" w14:textId="77777777" w:rsidR="00031310" w:rsidRPr="001E3493" w:rsidRDefault="00031310" w:rsidP="00423400">
            <w:pPr>
              <w:spacing w:line="240" w:lineRule="auto"/>
              <w:rPr>
                <w:noProof/>
              </w:rPr>
            </w:pPr>
            <w:r w:rsidRPr="001E3493">
              <w:rPr>
                <w:noProof/>
              </w:rPr>
              <w:drawing>
                <wp:inline distT="0" distB="0" distL="0" distR="0" wp14:anchorId="3CF1C849" wp14:editId="229D71E9">
                  <wp:extent cx="1117653" cy="1564127"/>
                  <wp:effectExtent l="0" t="0" r="6350" b="0"/>
                  <wp:docPr id="1015449488" name="Picture 10154494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9" name="Picture 279"/>
                          <pic:cNvPicPr/>
                        </pic:nvPicPr>
                        <pic:blipFill>
                          <a:blip r:embed="rId575" cstate="print">
                            <a:extLst>
                              <a:ext uri="{28A0092B-C50C-407E-A947-70E740481C1C}">
                                <a14:useLocalDpi xmlns:a14="http://schemas.microsoft.com/office/drawing/2010/main" val="0"/>
                              </a:ext>
                            </a:extLst>
                          </a:blip>
                          <a:srcRect l="690" r="690"/>
                          <a:stretch>
                            <a:fillRect/>
                          </a:stretch>
                        </pic:blipFill>
                        <pic:spPr bwMode="auto">
                          <a:xfrm>
                            <a:off x="0" y="0"/>
                            <a:ext cx="1117653" cy="1564127"/>
                          </a:xfrm>
                          <a:prstGeom prst="rect">
                            <a:avLst/>
                          </a:prstGeom>
                          <a:ln>
                            <a:noFill/>
                          </a:ln>
                          <a:extLst>
                            <a:ext uri="{53640926-AAD7-44D8-BBD7-CCE9431645EC}">
                              <a14:shadowObscured xmlns:a14="http://schemas.microsoft.com/office/drawing/2010/main"/>
                            </a:ext>
                          </a:extLst>
                        </pic:spPr>
                      </pic:pic>
                    </a:graphicData>
                  </a:graphic>
                </wp:inline>
              </w:drawing>
            </w:r>
          </w:p>
          <w:p w14:paraId="4301A98E" w14:textId="40028D41" w:rsidR="00031310" w:rsidRPr="001E3493" w:rsidRDefault="00031310" w:rsidP="00423400">
            <w:pPr>
              <w:spacing w:line="240" w:lineRule="auto"/>
              <w:rPr>
                <w:noProof/>
              </w:rPr>
            </w:pPr>
            <w:r w:rsidRPr="001E3493">
              <w:rPr>
                <w:noProof/>
              </w:rPr>
              <w:t>Week 1.1</w:t>
            </w:r>
          </w:p>
        </w:tc>
        <w:tc>
          <w:tcPr>
            <w:tcW w:w="1890" w:type="dxa"/>
            <w:gridSpan w:val="2"/>
          </w:tcPr>
          <w:p w14:paraId="0D27C5E0" w14:textId="77777777" w:rsidR="00031310" w:rsidRPr="001E3493" w:rsidRDefault="00031310" w:rsidP="00423400">
            <w:pPr>
              <w:spacing w:line="240" w:lineRule="auto"/>
              <w:rPr>
                <w:noProof/>
              </w:rPr>
            </w:pPr>
            <w:r w:rsidRPr="001E3493">
              <w:rPr>
                <w:noProof/>
              </w:rPr>
              <w:drawing>
                <wp:inline distT="0" distB="0" distL="0" distR="0" wp14:anchorId="02A2762F" wp14:editId="2D9CA398">
                  <wp:extent cx="1126044" cy="1554128"/>
                  <wp:effectExtent l="0" t="0" r="0" b="8255"/>
                  <wp:docPr id="1015449489" name="Picture 10154494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0" name="Picture 280"/>
                          <pic:cNvPicPr/>
                        </pic:nvPicPr>
                        <pic:blipFill>
                          <a:blip r:embed="rId576" cstate="print">
                            <a:extLst>
                              <a:ext uri="{28A0092B-C50C-407E-A947-70E740481C1C}">
                                <a14:useLocalDpi xmlns:a14="http://schemas.microsoft.com/office/drawing/2010/main" val="0"/>
                              </a:ext>
                            </a:extLst>
                          </a:blip>
                          <a:stretch>
                            <a:fillRect/>
                          </a:stretch>
                        </pic:blipFill>
                        <pic:spPr>
                          <a:xfrm>
                            <a:off x="0" y="0"/>
                            <a:ext cx="1126044" cy="1554128"/>
                          </a:xfrm>
                          <a:prstGeom prst="rect">
                            <a:avLst/>
                          </a:prstGeom>
                        </pic:spPr>
                      </pic:pic>
                    </a:graphicData>
                  </a:graphic>
                </wp:inline>
              </w:drawing>
            </w:r>
          </w:p>
          <w:p w14:paraId="31D2969C" w14:textId="49DEC7C4" w:rsidR="00031310" w:rsidRPr="001E3493" w:rsidRDefault="00031310" w:rsidP="00423400">
            <w:pPr>
              <w:spacing w:line="240" w:lineRule="auto"/>
              <w:rPr>
                <w:noProof/>
              </w:rPr>
            </w:pPr>
            <w:r w:rsidRPr="001E3493">
              <w:rPr>
                <w:noProof/>
              </w:rPr>
              <w:t>Week 1.2</w:t>
            </w:r>
          </w:p>
        </w:tc>
        <w:tc>
          <w:tcPr>
            <w:tcW w:w="1530" w:type="dxa"/>
            <w:gridSpan w:val="2"/>
          </w:tcPr>
          <w:p w14:paraId="6D3CD2BD" w14:textId="77777777" w:rsidR="00031310" w:rsidRPr="001E3493" w:rsidRDefault="00031310" w:rsidP="00423400">
            <w:pPr>
              <w:spacing w:line="240" w:lineRule="auto"/>
              <w:rPr>
                <w:noProof/>
              </w:rPr>
            </w:pPr>
            <w:r w:rsidRPr="001E3493">
              <w:rPr>
                <w:noProof/>
              </w:rPr>
              <w:drawing>
                <wp:inline distT="0" distB="0" distL="0" distR="0" wp14:anchorId="72395DDC" wp14:editId="1DD2A9AD">
                  <wp:extent cx="1121535" cy="1547903"/>
                  <wp:effectExtent l="0" t="0" r="2540" b="0"/>
                  <wp:docPr id="1015449490" name="Picture 10154494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1" name="Picture 281"/>
                          <pic:cNvPicPr/>
                        </pic:nvPicPr>
                        <pic:blipFill>
                          <a:blip r:embed="rId577" cstate="print">
                            <a:extLst>
                              <a:ext uri="{28A0092B-C50C-407E-A947-70E740481C1C}">
                                <a14:useLocalDpi xmlns:a14="http://schemas.microsoft.com/office/drawing/2010/main" val="0"/>
                              </a:ext>
                            </a:extLst>
                          </a:blip>
                          <a:stretch>
                            <a:fillRect/>
                          </a:stretch>
                        </pic:blipFill>
                        <pic:spPr>
                          <a:xfrm>
                            <a:off x="0" y="0"/>
                            <a:ext cx="1121535" cy="1547903"/>
                          </a:xfrm>
                          <a:prstGeom prst="rect">
                            <a:avLst/>
                          </a:prstGeom>
                        </pic:spPr>
                      </pic:pic>
                    </a:graphicData>
                  </a:graphic>
                </wp:inline>
              </w:drawing>
            </w:r>
          </w:p>
          <w:p w14:paraId="76E8B955" w14:textId="516D894E" w:rsidR="00031310" w:rsidRPr="001E3493" w:rsidRDefault="00031310" w:rsidP="00423400">
            <w:pPr>
              <w:spacing w:line="240" w:lineRule="auto"/>
              <w:rPr>
                <w:noProof/>
              </w:rPr>
            </w:pPr>
            <w:r w:rsidRPr="001E3493">
              <w:rPr>
                <w:noProof/>
              </w:rPr>
              <w:t>Week 2.1</w:t>
            </w:r>
          </w:p>
        </w:tc>
        <w:tc>
          <w:tcPr>
            <w:tcW w:w="1980" w:type="dxa"/>
          </w:tcPr>
          <w:p w14:paraId="35C402ED" w14:textId="77777777" w:rsidR="00031310" w:rsidRPr="001E3493" w:rsidRDefault="00031310" w:rsidP="00423400">
            <w:pPr>
              <w:spacing w:line="240" w:lineRule="auto"/>
              <w:rPr>
                <w:noProof/>
              </w:rPr>
            </w:pPr>
            <w:r w:rsidRPr="001E3493">
              <w:rPr>
                <w:noProof/>
              </w:rPr>
              <w:drawing>
                <wp:inline distT="0" distB="0" distL="0" distR="0" wp14:anchorId="13CAC58B" wp14:editId="650927BB">
                  <wp:extent cx="1142452" cy="1576511"/>
                  <wp:effectExtent l="0" t="0" r="635" b="5080"/>
                  <wp:docPr id="1015449491" name="Picture 10154494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2" name="Picture 282"/>
                          <pic:cNvPicPr/>
                        </pic:nvPicPr>
                        <pic:blipFill>
                          <a:blip r:embed="rId578" cstate="print">
                            <a:extLst>
                              <a:ext uri="{28A0092B-C50C-407E-A947-70E740481C1C}">
                                <a14:useLocalDpi xmlns:a14="http://schemas.microsoft.com/office/drawing/2010/main" val="0"/>
                              </a:ext>
                            </a:extLst>
                          </a:blip>
                          <a:srcRect t="8" b="8"/>
                          <a:stretch>
                            <a:fillRect/>
                          </a:stretch>
                        </pic:blipFill>
                        <pic:spPr bwMode="auto">
                          <a:xfrm>
                            <a:off x="0" y="0"/>
                            <a:ext cx="1142452" cy="1576511"/>
                          </a:xfrm>
                          <a:prstGeom prst="rect">
                            <a:avLst/>
                          </a:prstGeom>
                          <a:ln>
                            <a:noFill/>
                          </a:ln>
                          <a:extLst>
                            <a:ext uri="{53640926-AAD7-44D8-BBD7-CCE9431645EC}">
                              <a14:shadowObscured xmlns:a14="http://schemas.microsoft.com/office/drawing/2010/main"/>
                            </a:ext>
                          </a:extLst>
                        </pic:spPr>
                      </pic:pic>
                    </a:graphicData>
                  </a:graphic>
                </wp:inline>
              </w:drawing>
            </w:r>
          </w:p>
          <w:p w14:paraId="3DC84970" w14:textId="3BB116F7" w:rsidR="00031310" w:rsidRPr="001E3493" w:rsidRDefault="00031310" w:rsidP="00423400">
            <w:pPr>
              <w:spacing w:line="240" w:lineRule="auto"/>
              <w:rPr>
                <w:noProof/>
              </w:rPr>
            </w:pPr>
            <w:r w:rsidRPr="001E3493">
              <w:rPr>
                <w:noProof/>
              </w:rPr>
              <w:t>Week 2.2</w:t>
            </w:r>
          </w:p>
        </w:tc>
      </w:tr>
      <w:tr w:rsidR="00031310" w:rsidRPr="001E3493" w14:paraId="2F8A6EAD" w14:textId="77777777" w:rsidTr="00373E40">
        <w:trPr>
          <w:trHeight w:val="1952"/>
          <w:jc w:val="center"/>
        </w:trPr>
        <w:tc>
          <w:tcPr>
            <w:tcW w:w="929" w:type="dxa"/>
            <w:vMerge/>
            <w:vAlign w:val="bottom"/>
          </w:tcPr>
          <w:p w14:paraId="742B40DD" w14:textId="46A4E272" w:rsidR="00031310" w:rsidRPr="001E3493" w:rsidRDefault="00031310" w:rsidP="00423400">
            <w:pPr>
              <w:spacing w:line="240" w:lineRule="auto"/>
              <w:jc w:val="center"/>
            </w:pPr>
          </w:p>
        </w:tc>
        <w:tc>
          <w:tcPr>
            <w:tcW w:w="2486" w:type="dxa"/>
            <w:gridSpan w:val="2"/>
          </w:tcPr>
          <w:p w14:paraId="3A644F34" w14:textId="5D778A04" w:rsidR="00031310" w:rsidRPr="001E3493" w:rsidRDefault="00031310" w:rsidP="00423400">
            <w:pPr>
              <w:spacing w:line="240" w:lineRule="auto"/>
              <w:rPr>
                <w:noProof/>
              </w:rPr>
            </w:pPr>
            <w:r w:rsidRPr="001E3493">
              <w:rPr>
                <w:noProof/>
              </w:rPr>
              <w:drawing>
                <wp:inline distT="0" distB="0" distL="0" distR="0" wp14:anchorId="4DF6A600" wp14:editId="003AAEE8">
                  <wp:extent cx="1218165" cy="1681270"/>
                  <wp:effectExtent l="0" t="0" r="1270" b="0"/>
                  <wp:docPr id="1015449492" name="Picture 1015449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3" name="Picture 283"/>
                          <pic:cNvPicPr/>
                        </pic:nvPicPr>
                        <pic:blipFill>
                          <a:blip r:embed="rId579" cstate="print">
                            <a:extLst>
                              <a:ext uri="{28A0092B-C50C-407E-A947-70E740481C1C}">
                                <a14:useLocalDpi xmlns:a14="http://schemas.microsoft.com/office/drawing/2010/main" val="0"/>
                              </a:ext>
                            </a:extLst>
                          </a:blip>
                          <a:stretch>
                            <a:fillRect/>
                          </a:stretch>
                        </pic:blipFill>
                        <pic:spPr>
                          <a:xfrm>
                            <a:off x="0" y="0"/>
                            <a:ext cx="1224316" cy="1689759"/>
                          </a:xfrm>
                          <a:prstGeom prst="rect">
                            <a:avLst/>
                          </a:prstGeom>
                        </pic:spPr>
                      </pic:pic>
                    </a:graphicData>
                  </a:graphic>
                </wp:inline>
              </w:drawing>
            </w:r>
            <w:r w:rsidRPr="001E3493">
              <w:rPr>
                <w:noProof/>
              </w:rPr>
              <w:t>Week 3</w:t>
            </w:r>
          </w:p>
        </w:tc>
        <w:tc>
          <w:tcPr>
            <w:tcW w:w="2430" w:type="dxa"/>
            <w:gridSpan w:val="2"/>
          </w:tcPr>
          <w:p w14:paraId="01F36162" w14:textId="77777777" w:rsidR="00031310" w:rsidRPr="001E3493" w:rsidRDefault="00031310" w:rsidP="00423400">
            <w:pPr>
              <w:spacing w:line="240" w:lineRule="auto"/>
              <w:rPr>
                <w:noProof/>
              </w:rPr>
            </w:pPr>
            <w:r w:rsidRPr="001E3493">
              <w:rPr>
                <w:noProof/>
              </w:rPr>
              <w:drawing>
                <wp:inline distT="0" distB="0" distL="0" distR="0" wp14:anchorId="19B0F938" wp14:editId="3FD93AF7">
                  <wp:extent cx="1676009" cy="1251834"/>
                  <wp:effectExtent l="2540" t="0" r="3175" b="3175"/>
                  <wp:docPr id="1015449493" name="Picture 1015449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4" name="Picture 284"/>
                          <pic:cNvPicPr/>
                        </pic:nvPicPr>
                        <pic:blipFill>
                          <a:blip r:embed="rId580" cstate="print">
                            <a:extLst>
                              <a:ext uri="{28A0092B-C50C-407E-A947-70E740481C1C}">
                                <a14:useLocalDpi xmlns:a14="http://schemas.microsoft.com/office/drawing/2010/main" val="0"/>
                              </a:ext>
                            </a:extLst>
                          </a:blip>
                          <a:stretch>
                            <a:fillRect/>
                          </a:stretch>
                        </pic:blipFill>
                        <pic:spPr>
                          <a:xfrm rot="5400000">
                            <a:off x="0" y="0"/>
                            <a:ext cx="1684709" cy="1258332"/>
                          </a:xfrm>
                          <a:prstGeom prst="rect">
                            <a:avLst/>
                          </a:prstGeom>
                        </pic:spPr>
                      </pic:pic>
                    </a:graphicData>
                  </a:graphic>
                </wp:inline>
              </w:drawing>
            </w:r>
          </w:p>
          <w:p w14:paraId="353F4D8A" w14:textId="70EB9B47" w:rsidR="00031310" w:rsidRPr="001E3493" w:rsidRDefault="00031310" w:rsidP="00423400">
            <w:pPr>
              <w:spacing w:line="240" w:lineRule="auto"/>
              <w:rPr>
                <w:noProof/>
              </w:rPr>
            </w:pPr>
            <w:r w:rsidRPr="001E3493">
              <w:rPr>
                <w:noProof/>
              </w:rPr>
              <w:t xml:space="preserve">Week 4 </w:t>
            </w:r>
          </w:p>
        </w:tc>
        <w:tc>
          <w:tcPr>
            <w:tcW w:w="2340" w:type="dxa"/>
            <w:gridSpan w:val="2"/>
          </w:tcPr>
          <w:p w14:paraId="30B4472F" w14:textId="77777777" w:rsidR="00031310" w:rsidRPr="001E3493" w:rsidRDefault="00031310" w:rsidP="00423400">
            <w:pPr>
              <w:spacing w:line="240" w:lineRule="auto"/>
              <w:rPr>
                <w:noProof/>
              </w:rPr>
            </w:pPr>
            <w:r w:rsidRPr="001E3493">
              <w:rPr>
                <w:noProof/>
              </w:rPr>
              <w:drawing>
                <wp:inline distT="0" distB="0" distL="0" distR="0" wp14:anchorId="30E59BF6" wp14:editId="57119B7E">
                  <wp:extent cx="1217858" cy="1680845"/>
                  <wp:effectExtent l="0" t="0" r="1905" b="0"/>
                  <wp:docPr id="1015449494" name="Picture 10154494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5" name="Picture 285"/>
                          <pic:cNvPicPr/>
                        </pic:nvPicPr>
                        <pic:blipFill>
                          <a:blip r:embed="rId581" cstate="print">
                            <a:extLst>
                              <a:ext uri="{28A0092B-C50C-407E-A947-70E740481C1C}">
                                <a14:useLocalDpi xmlns:a14="http://schemas.microsoft.com/office/drawing/2010/main" val="0"/>
                              </a:ext>
                            </a:extLst>
                          </a:blip>
                          <a:stretch>
                            <a:fillRect/>
                          </a:stretch>
                        </pic:blipFill>
                        <pic:spPr>
                          <a:xfrm>
                            <a:off x="0" y="0"/>
                            <a:ext cx="1225956" cy="1692021"/>
                          </a:xfrm>
                          <a:prstGeom prst="rect">
                            <a:avLst/>
                          </a:prstGeom>
                        </pic:spPr>
                      </pic:pic>
                    </a:graphicData>
                  </a:graphic>
                </wp:inline>
              </w:drawing>
            </w:r>
          </w:p>
          <w:p w14:paraId="588E8431" w14:textId="0F1B99BD" w:rsidR="00031310" w:rsidRPr="001E3493" w:rsidRDefault="00031310" w:rsidP="00423400">
            <w:pPr>
              <w:spacing w:line="240" w:lineRule="auto"/>
              <w:rPr>
                <w:noProof/>
              </w:rPr>
            </w:pPr>
            <w:r w:rsidRPr="001E3493">
              <w:rPr>
                <w:noProof/>
              </w:rPr>
              <w:t>Week 6</w:t>
            </w:r>
          </w:p>
        </w:tc>
      </w:tr>
      <w:tr w:rsidR="00031310" w:rsidRPr="001E3493" w14:paraId="68A8CC58" w14:textId="77777777" w:rsidTr="00373E40">
        <w:trPr>
          <w:trHeight w:val="1952"/>
          <w:jc w:val="center"/>
        </w:trPr>
        <w:tc>
          <w:tcPr>
            <w:tcW w:w="929" w:type="dxa"/>
            <w:vMerge/>
            <w:vAlign w:val="bottom"/>
          </w:tcPr>
          <w:p w14:paraId="5D1A532B" w14:textId="093E84A7" w:rsidR="00031310" w:rsidRPr="001E3493" w:rsidRDefault="00031310" w:rsidP="00423400">
            <w:pPr>
              <w:spacing w:line="240" w:lineRule="auto"/>
              <w:jc w:val="center"/>
            </w:pPr>
          </w:p>
        </w:tc>
        <w:tc>
          <w:tcPr>
            <w:tcW w:w="2486" w:type="dxa"/>
            <w:gridSpan w:val="2"/>
          </w:tcPr>
          <w:p w14:paraId="55F56E30" w14:textId="7A263DEE" w:rsidR="00031310" w:rsidRPr="001E3493" w:rsidRDefault="00031310" w:rsidP="00423400">
            <w:pPr>
              <w:spacing w:line="240" w:lineRule="auto"/>
              <w:rPr>
                <w:noProof/>
              </w:rPr>
            </w:pPr>
            <w:r w:rsidRPr="001E3493">
              <w:rPr>
                <w:noProof/>
              </w:rPr>
              <w:drawing>
                <wp:inline distT="0" distB="0" distL="0" distR="0" wp14:anchorId="2822CEF2" wp14:editId="071E86BC">
                  <wp:extent cx="1250055" cy="1725283"/>
                  <wp:effectExtent l="0" t="0" r="7620" b="8890"/>
                  <wp:docPr id="1015449495" name="Picture 10154494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7" name="Picture 287"/>
                          <pic:cNvPicPr/>
                        </pic:nvPicPr>
                        <pic:blipFill>
                          <a:blip r:embed="rId582" cstate="print">
                            <a:extLst>
                              <a:ext uri="{28A0092B-C50C-407E-A947-70E740481C1C}">
                                <a14:useLocalDpi xmlns:a14="http://schemas.microsoft.com/office/drawing/2010/main" val="0"/>
                              </a:ext>
                            </a:extLst>
                          </a:blip>
                          <a:stretch>
                            <a:fillRect/>
                          </a:stretch>
                        </pic:blipFill>
                        <pic:spPr>
                          <a:xfrm>
                            <a:off x="0" y="0"/>
                            <a:ext cx="1252974" cy="1729311"/>
                          </a:xfrm>
                          <a:prstGeom prst="rect">
                            <a:avLst/>
                          </a:prstGeom>
                        </pic:spPr>
                      </pic:pic>
                    </a:graphicData>
                  </a:graphic>
                </wp:inline>
              </w:drawing>
            </w:r>
            <w:r w:rsidRPr="001E3493">
              <w:rPr>
                <w:noProof/>
              </w:rPr>
              <w:t>Week 8</w:t>
            </w:r>
          </w:p>
        </w:tc>
        <w:tc>
          <w:tcPr>
            <w:tcW w:w="2430" w:type="dxa"/>
            <w:gridSpan w:val="2"/>
          </w:tcPr>
          <w:p w14:paraId="439111E9" w14:textId="2BADDC53" w:rsidR="00031310" w:rsidRPr="001E3493" w:rsidRDefault="00031310" w:rsidP="00423400">
            <w:pPr>
              <w:spacing w:line="240" w:lineRule="auto"/>
              <w:rPr>
                <w:noProof/>
              </w:rPr>
            </w:pPr>
            <w:r w:rsidRPr="001E3493">
              <w:rPr>
                <w:noProof/>
              </w:rPr>
              <w:drawing>
                <wp:inline distT="0" distB="0" distL="0" distR="0" wp14:anchorId="47EA244F" wp14:editId="3C8AB50F">
                  <wp:extent cx="1287558" cy="1777042"/>
                  <wp:effectExtent l="0" t="0" r="8255" b="0"/>
                  <wp:docPr id="1015449496" name="Picture 10154494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6" name="Picture 286"/>
                          <pic:cNvPicPr/>
                        </pic:nvPicPr>
                        <pic:blipFill>
                          <a:blip r:embed="rId583" cstate="print">
                            <a:extLst>
                              <a:ext uri="{28A0092B-C50C-407E-A947-70E740481C1C}">
                                <a14:useLocalDpi xmlns:a14="http://schemas.microsoft.com/office/drawing/2010/main" val="0"/>
                              </a:ext>
                            </a:extLst>
                          </a:blip>
                          <a:stretch>
                            <a:fillRect/>
                          </a:stretch>
                        </pic:blipFill>
                        <pic:spPr>
                          <a:xfrm>
                            <a:off x="0" y="0"/>
                            <a:ext cx="1292838" cy="1784329"/>
                          </a:xfrm>
                          <a:prstGeom prst="rect">
                            <a:avLst/>
                          </a:prstGeom>
                        </pic:spPr>
                      </pic:pic>
                    </a:graphicData>
                  </a:graphic>
                </wp:inline>
              </w:drawing>
            </w:r>
            <w:r w:rsidRPr="001E3493">
              <w:rPr>
                <w:noProof/>
              </w:rPr>
              <w:t>Week 10</w:t>
            </w:r>
          </w:p>
        </w:tc>
        <w:tc>
          <w:tcPr>
            <w:tcW w:w="2340" w:type="dxa"/>
            <w:gridSpan w:val="2"/>
          </w:tcPr>
          <w:p w14:paraId="2F68F5C1" w14:textId="4C2DD91B" w:rsidR="00031310" w:rsidRPr="001E3493" w:rsidRDefault="00031310" w:rsidP="00423400">
            <w:pPr>
              <w:spacing w:line="240" w:lineRule="auto"/>
              <w:rPr>
                <w:noProof/>
              </w:rPr>
            </w:pPr>
            <w:r w:rsidRPr="001E3493">
              <w:rPr>
                <w:b/>
                <w:bCs/>
                <w:noProof/>
              </w:rPr>
              <w:t>Not generated – Animal removed</w:t>
            </w:r>
            <w:r w:rsidRPr="001E3493">
              <w:rPr>
                <w:noProof/>
              </w:rPr>
              <w:br/>
              <w:t>Week 12</w:t>
            </w:r>
          </w:p>
        </w:tc>
      </w:tr>
    </w:tbl>
    <w:p w14:paraId="0C9B6D4E" w14:textId="77777777" w:rsidR="00A854EA" w:rsidRDefault="00A854EA" w:rsidP="00A854EA"/>
    <w:p w14:paraId="09051735" w14:textId="77777777" w:rsidR="00A854EA" w:rsidRDefault="00A854EA" w:rsidP="00A854EA"/>
    <w:p w14:paraId="7BA4580C" w14:textId="41BCF4B8" w:rsidR="0023524D" w:rsidRDefault="0023524D" w:rsidP="00DB2214">
      <w:pPr>
        <w:pStyle w:val="Heading3"/>
        <w:numPr>
          <w:ilvl w:val="0"/>
          <w:numId w:val="0"/>
        </w:numPr>
      </w:pPr>
      <w:r w:rsidRPr="001E3493">
        <w:lastRenderedPageBreak/>
        <w:t>Pressure mat</w:t>
      </w:r>
    </w:p>
    <w:p w14:paraId="15A5F021" w14:textId="4CED92BF" w:rsidR="00E84D5E" w:rsidRPr="00E84D5E" w:rsidRDefault="00E84D5E" w:rsidP="00FD296E">
      <w:pPr>
        <w:keepNext/>
        <w:spacing w:line="240" w:lineRule="auto"/>
      </w:pPr>
    </w:p>
    <w:p w14:paraId="71D61D87" w14:textId="77777777" w:rsidR="007D6503" w:rsidRDefault="0023524D" w:rsidP="007D6503">
      <w:pPr>
        <w:keepNext/>
        <w:spacing w:line="240" w:lineRule="auto"/>
      </w:pPr>
      <w:r w:rsidRPr="001E3493">
        <w:rPr>
          <w:noProof/>
        </w:rPr>
        <w:drawing>
          <wp:inline distT="0" distB="0" distL="0" distR="0" wp14:anchorId="1A854892" wp14:editId="161299B5">
            <wp:extent cx="6156951" cy="1685925"/>
            <wp:effectExtent l="0" t="0" r="0" b="0"/>
            <wp:docPr id="95" name="Picture 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 name="Picture 95"/>
                    <pic:cNvPicPr/>
                  </pic:nvPicPr>
                  <pic:blipFill>
                    <a:blip r:embed="rId584" cstate="print">
                      <a:extLst>
                        <a:ext uri="{28A0092B-C50C-407E-A947-70E740481C1C}">
                          <a14:useLocalDpi xmlns:a14="http://schemas.microsoft.com/office/drawing/2010/main" val="0"/>
                        </a:ext>
                      </a:extLst>
                    </a:blip>
                    <a:stretch>
                      <a:fillRect/>
                    </a:stretch>
                  </pic:blipFill>
                  <pic:spPr>
                    <a:xfrm>
                      <a:off x="0" y="0"/>
                      <a:ext cx="6253562" cy="1712379"/>
                    </a:xfrm>
                    <a:prstGeom prst="rect">
                      <a:avLst/>
                    </a:prstGeom>
                  </pic:spPr>
                </pic:pic>
              </a:graphicData>
            </a:graphic>
          </wp:inline>
        </w:drawing>
      </w:r>
    </w:p>
    <w:p w14:paraId="0CE09BA5" w14:textId="10FB7C74" w:rsidR="00D539DC" w:rsidRDefault="007D6503" w:rsidP="00FD296E">
      <w:pPr>
        <w:keepNext/>
        <w:spacing w:line="240" w:lineRule="auto"/>
      </w:pPr>
      <w:r>
        <w:br/>
      </w:r>
      <w:bookmarkStart w:id="148" w:name="_Toc195707637"/>
      <w:r w:rsidR="0023524D" w:rsidRPr="001E3493">
        <w:t xml:space="preserve">Figure </w:t>
      </w:r>
      <w:r w:rsidR="00701AB7">
        <w:fldChar w:fldCharType="begin"/>
      </w:r>
      <w:r w:rsidR="00701AB7">
        <w:instrText xml:space="preserve"> SEQ Figure \* ARABIC </w:instrText>
      </w:r>
      <w:r w:rsidR="00701AB7">
        <w:fldChar w:fldCharType="separate"/>
      </w:r>
      <w:r w:rsidR="00056F45">
        <w:rPr>
          <w:noProof/>
        </w:rPr>
        <w:t>29</w:t>
      </w:r>
      <w:r w:rsidR="00701AB7">
        <w:rPr>
          <w:noProof/>
        </w:rPr>
        <w:fldChar w:fldCharType="end"/>
      </w:r>
      <w:r w:rsidR="0023524D" w:rsidRPr="001E3493">
        <w:t>: Example of pressure mat data SA group</w:t>
      </w:r>
      <w:bookmarkEnd w:id="148"/>
    </w:p>
    <w:p w14:paraId="49DC0F96" w14:textId="77777777" w:rsidR="00FD296E" w:rsidRPr="00A854EA" w:rsidRDefault="00FD296E" w:rsidP="00FD296E">
      <w:pPr>
        <w:keepNext/>
        <w:spacing w:line="240" w:lineRule="auto"/>
      </w:pPr>
    </w:p>
    <w:p w14:paraId="5DE8C46A" w14:textId="77777777" w:rsidR="0023524D" w:rsidRPr="001E3493" w:rsidRDefault="0023524D" w:rsidP="00B46408">
      <w:pPr>
        <w:pStyle w:val="Caption"/>
      </w:pPr>
      <w:r w:rsidRPr="001E3493">
        <w:rPr>
          <w:noProof/>
        </w:rPr>
        <w:drawing>
          <wp:inline distT="0" distB="0" distL="0" distR="0" wp14:anchorId="0D52B924" wp14:editId="4C693EAA">
            <wp:extent cx="6086475" cy="1705644"/>
            <wp:effectExtent l="0" t="0" r="0" b="8890"/>
            <wp:docPr id="93" name="Picture 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 name="Picture 93"/>
                    <pic:cNvPicPr/>
                  </pic:nvPicPr>
                  <pic:blipFill>
                    <a:blip r:embed="rId585" cstate="print">
                      <a:extLst>
                        <a:ext uri="{28A0092B-C50C-407E-A947-70E740481C1C}">
                          <a14:useLocalDpi xmlns:a14="http://schemas.microsoft.com/office/drawing/2010/main" val="0"/>
                        </a:ext>
                      </a:extLst>
                    </a:blip>
                    <a:stretch>
                      <a:fillRect/>
                    </a:stretch>
                  </pic:blipFill>
                  <pic:spPr>
                    <a:xfrm>
                      <a:off x="0" y="0"/>
                      <a:ext cx="6140770" cy="1720859"/>
                    </a:xfrm>
                    <a:prstGeom prst="rect">
                      <a:avLst/>
                    </a:prstGeom>
                  </pic:spPr>
                </pic:pic>
              </a:graphicData>
            </a:graphic>
          </wp:inline>
        </w:drawing>
      </w:r>
    </w:p>
    <w:p w14:paraId="45A15E00" w14:textId="118BE25D" w:rsidR="007D6503" w:rsidRDefault="0023524D" w:rsidP="00B46408">
      <w:pPr>
        <w:pStyle w:val="Caption"/>
      </w:pPr>
      <w:bookmarkStart w:id="149" w:name="_Toc195707638"/>
      <w:r w:rsidRPr="001E3493">
        <w:t xml:space="preserve">Figure </w:t>
      </w:r>
      <w:fldSimple w:instr=" SEQ Figure \* ARABIC ">
        <w:r w:rsidR="00056F45">
          <w:rPr>
            <w:noProof/>
          </w:rPr>
          <w:t>30</w:t>
        </w:r>
      </w:fldSimple>
      <w:r w:rsidRPr="001E3493">
        <w:t>: Example of pressure mat data SB group</w:t>
      </w:r>
      <w:bookmarkEnd w:id="149"/>
    </w:p>
    <w:p w14:paraId="5AA4B749" w14:textId="77777777" w:rsidR="00FD296E" w:rsidRPr="00FD296E" w:rsidRDefault="00FD296E" w:rsidP="00FD296E"/>
    <w:p w14:paraId="3001AA3D" w14:textId="77777777" w:rsidR="007D6503" w:rsidRDefault="0023524D" w:rsidP="00B46408">
      <w:pPr>
        <w:pStyle w:val="Caption"/>
      </w:pPr>
      <w:r w:rsidRPr="001E3493">
        <w:rPr>
          <w:noProof/>
        </w:rPr>
        <w:drawing>
          <wp:inline distT="0" distB="0" distL="0" distR="0" wp14:anchorId="3000CFEE" wp14:editId="38C80205">
            <wp:extent cx="6096000" cy="1695287"/>
            <wp:effectExtent l="0" t="0" r="0" b="635"/>
            <wp:docPr id="88" name="Picture 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 name="Picture 88"/>
                    <pic:cNvPicPr/>
                  </pic:nvPicPr>
                  <pic:blipFill>
                    <a:blip r:embed="rId586" cstate="print">
                      <a:extLst>
                        <a:ext uri="{28A0092B-C50C-407E-A947-70E740481C1C}">
                          <a14:useLocalDpi xmlns:a14="http://schemas.microsoft.com/office/drawing/2010/main" val="0"/>
                        </a:ext>
                      </a:extLst>
                    </a:blip>
                    <a:stretch>
                      <a:fillRect/>
                    </a:stretch>
                  </pic:blipFill>
                  <pic:spPr>
                    <a:xfrm>
                      <a:off x="0" y="0"/>
                      <a:ext cx="6096000" cy="1695287"/>
                    </a:xfrm>
                    <a:prstGeom prst="rect">
                      <a:avLst/>
                    </a:prstGeom>
                  </pic:spPr>
                </pic:pic>
              </a:graphicData>
            </a:graphic>
          </wp:inline>
        </w:drawing>
      </w:r>
    </w:p>
    <w:p w14:paraId="51C447F1" w14:textId="16E62B34" w:rsidR="0023524D" w:rsidRDefault="0023524D" w:rsidP="00B46408">
      <w:pPr>
        <w:pStyle w:val="Caption"/>
      </w:pPr>
      <w:bookmarkStart w:id="150" w:name="_Toc195707639"/>
      <w:r w:rsidRPr="001E3493">
        <w:t xml:space="preserve">Figure </w:t>
      </w:r>
      <w:fldSimple w:instr=" SEQ Figure \* ARABIC ">
        <w:r w:rsidR="00056F45">
          <w:rPr>
            <w:noProof/>
          </w:rPr>
          <w:t>31</w:t>
        </w:r>
      </w:fldSimple>
      <w:r w:rsidRPr="001E3493">
        <w:t>: Example of pressure mat data SBA group</w:t>
      </w:r>
      <w:bookmarkEnd w:id="150"/>
    </w:p>
    <w:p w14:paraId="1D3687C0" w14:textId="77777777" w:rsidR="00A854EA" w:rsidRDefault="00A854EA" w:rsidP="007D6503">
      <w:pPr>
        <w:spacing w:line="240" w:lineRule="auto"/>
      </w:pPr>
    </w:p>
    <w:p w14:paraId="1858F5CE" w14:textId="77777777" w:rsidR="00D539DC" w:rsidRDefault="00D539DC" w:rsidP="007D6503">
      <w:pPr>
        <w:spacing w:line="240" w:lineRule="auto"/>
      </w:pPr>
    </w:p>
    <w:p w14:paraId="33ADA20E" w14:textId="77777777" w:rsidR="007D6503" w:rsidRPr="00A854EA" w:rsidRDefault="007D6503" w:rsidP="007D6503">
      <w:pPr>
        <w:spacing w:line="240" w:lineRule="auto"/>
      </w:pPr>
    </w:p>
    <w:p w14:paraId="53DFD5F7" w14:textId="13184DFB" w:rsidR="0023524D" w:rsidRPr="001E3493" w:rsidRDefault="0023524D" w:rsidP="007D6503">
      <w:pPr>
        <w:keepNext/>
        <w:spacing w:line="240" w:lineRule="auto"/>
      </w:pPr>
      <w:bookmarkStart w:id="151" w:name="_Toc195707640"/>
      <w:r w:rsidRPr="001E3493">
        <w:rPr>
          <w:noProof/>
        </w:rPr>
        <w:lastRenderedPageBreak/>
        <w:drawing>
          <wp:inline distT="0" distB="0" distL="0" distR="0" wp14:anchorId="6A165305" wp14:editId="2C7BF1CE">
            <wp:extent cx="6108317" cy="1695450"/>
            <wp:effectExtent l="0" t="0" r="6985" b="0"/>
            <wp:docPr id="94" name="Picture 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 name="Picture 94"/>
                    <pic:cNvPicPr/>
                  </pic:nvPicPr>
                  <pic:blipFill>
                    <a:blip r:embed="rId587" cstate="print">
                      <a:extLst>
                        <a:ext uri="{28A0092B-C50C-407E-A947-70E740481C1C}">
                          <a14:useLocalDpi xmlns:a14="http://schemas.microsoft.com/office/drawing/2010/main" val="0"/>
                        </a:ext>
                      </a:extLst>
                    </a:blip>
                    <a:stretch>
                      <a:fillRect/>
                    </a:stretch>
                  </pic:blipFill>
                  <pic:spPr>
                    <a:xfrm>
                      <a:off x="0" y="0"/>
                      <a:ext cx="6108317" cy="1695450"/>
                    </a:xfrm>
                    <a:prstGeom prst="rect">
                      <a:avLst/>
                    </a:prstGeom>
                  </pic:spPr>
                </pic:pic>
              </a:graphicData>
            </a:graphic>
          </wp:inline>
        </w:drawing>
      </w:r>
      <w:r w:rsidR="007D6503">
        <w:br/>
      </w:r>
      <w:r w:rsidR="007D6503">
        <w:br/>
      </w:r>
      <w:r w:rsidRPr="001E3493">
        <w:t xml:space="preserve">Figure </w:t>
      </w:r>
      <w:r w:rsidR="00701AB7">
        <w:fldChar w:fldCharType="begin"/>
      </w:r>
      <w:r w:rsidR="00701AB7">
        <w:instrText xml:space="preserve"> SEQ Figure \* ARABIC </w:instrText>
      </w:r>
      <w:r w:rsidR="00701AB7">
        <w:fldChar w:fldCharType="separate"/>
      </w:r>
      <w:r w:rsidR="00056F45">
        <w:rPr>
          <w:noProof/>
        </w:rPr>
        <w:t>32</w:t>
      </w:r>
      <w:r w:rsidR="00701AB7">
        <w:rPr>
          <w:noProof/>
        </w:rPr>
        <w:fldChar w:fldCharType="end"/>
      </w:r>
      <w:r w:rsidRPr="001E3493">
        <w:t>: Example of pressure mat data NS group</w:t>
      </w:r>
      <w:bookmarkEnd w:id="151"/>
    </w:p>
    <w:p w14:paraId="7CBF4D03" w14:textId="77777777" w:rsidR="00FD296E" w:rsidRPr="001E3493" w:rsidRDefault="00FD296E" w:rsidP="00681EE0"/>
    <w:p w14:paraId="4228B0AE" w14:textId="0EA73E7E" w:rsidR="00CD1269" w:rsidRPr="001E3493" w:rsidRDefault="0023524D" w:rsidP="007B4BDC">
      <w:pPr>
        <w:pStyle w:val="Heading3"/>
      </w:pPr>
      <w:r w:rsidRPr="001E3493">
        <w:t>Specimen harvesting</w:t>
      </w:r>
    </w:p>
    <w:tbl>
      <w:tblPr>
        <w:tblStyle w:val="TableGrid"/>
        <w:tblW w:w="0" w:type="auto"/>
        <w:tblLook w:val="04A0" w:firstRow="1" w:lastRow="0" w:firstColumn="1" w:lastColumn="0" w:noHBand="0" w:noVBand="1"/>
      </w:tblPr>
      <w:tblGrid>
        <w:gridCol w:w="2139"/>
        <w:gridCol w:w="2164"/>
        <w:gridCol w:w="2163"/>
        <w:gridCol w:w="2164"/>
      </w:tblGrid>
      <w:tr w:rsidR="00C65E4E" w:rsidRPr="001E3493" w14:paraId="499C3382" w14:textId="77777777" w:rsidTr="007D6503">
        <w:trPr>
          <w:trHeight w:val="3203"/>
        </w:trPr>
        <w:tc>
          <w:tcPr>
            <w:tcW w:w="2040" w:type="dxa"/>
          </w:tcPr>
          <w:p w14:paraId="3B16C1F0" w14:textId="77777777" w:rsidR="0023524D" w:rsidRPr="001E3493" w:rsidRDefault="0023524D" w:rsidP="007D6503">
            <w:pPr>
              <w:spacing w:line="240" w:lineRule="auto"/>
            </w:pPr>
            <w:r w:rsidRPr="001E3493">
              <w:rPr>
                <w:noProof/>
              </w:rPr>
              <w:drawing>
                <wp:inline distT="0" distB="0" distL="0" distR="0" wp14:anchorId="2D3DBDC8" wp14:editId="33DA146F">
                  <wp:extent cx="2011680" cy="1508760"/>
                  <wp:effectExtent l="0" t="2540" r="0" b="5080"/>
                  <wp:docPr id="128" name="Picture 1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 name="Picture 128"/>
                          <pic:cNvPicPr/>
                        </pic:nvPicPr>
                        <pic:blipFill rotWithShape="1">
                          <a:blip r:embed="rId588" cstate="print">
                            <a:extLst>
                              <a:ext uri="{28A0092B-C50C-407E-A947-70E740481C1C}">
                                <a14:useLocalDpi xmlns:a14="http://schemas.microsoft.com/office/drawing/2010/main" val="0"/>
                              </a:ext>
                            </a:extLst>
                          </a:blip>
                          <a:srcRect l="3624" t="-4830" r="6522" b="14976"/>
                          <a:stretch/>
                        </pic:blipFill>
                        <pic:spPr>
                          <a:xfrm rot="5400000">
                            <a:off x="0" y="0"/>
                            <a:ext cx="2017069" cy="1512802"/>
                          </a:xfrm>
                          <a:prstGeom prst="rect">
                            <a:avLst/>
                          </a:prstGeom>
                        </pic:spPr>
                      </pic:pic>
                    </a:graphicData>
                  </a:graphic>
                </wp:inline>
              </w:drawing>
            </w:r>
          </w:p>
        </w:tc>
        <w:tc>
          <w:tcPr>
            <w:tcW w:w="2040" w:type="dxa"/>
          </w:tcPr>
          <w:p w14:paraId="731AF79D" w14:textId="77777777" w:rsidR="0023524D" w:rsidRPr="001E3493" w:rsidRDefault="0023524D" w:rsidP="007D6503">
            <w:pPr>
              <w:spacing w:line="240" w:lineRule="auto"/>
            </w:pPr>
            <w:r w:rsidRPr="001E3493">
              <w:rPr>
                <w:noProof/>
              </w:rPr>
              <w:drawing>
                <wp:inline distT="0" distB="0" distL="0" distR="0" wp14:anchorId="723884AB" wp14:editId="2FADA685">
                  <wp:extent cx="2037805" cy="1528354"/>
                  <wp:effectExtent l="953" t="0" r="0" b="0"/>
                  <wp:docPr id="135" name="Picture 1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 name="Picture 135"/>
                          <pic:cNvPicPr/>
                        </pic:nvPicPr>
                        <pic:blipFill rotWithShape="1">
                          <a:blip r:embed="rId589" cstate="print">
                            <a:extLst>
                              <a:ext uri="{28A0092B-C50C-407E-A947-70E740481C1C}">
                                <a14:useLocalDpi xmlns:a14="http://schemas.microsoft.com/office/drawing/2010/main" val="0"/>
                              </a:ext>
                            </a:extLst>
                          </a:blip>
                          <a:srcRect l="6010" t="-7212" r="4568" b="17789"/>
                          <a:stretch/>
                        </pic:blipFill>
                        <pic:spPr>
                          <a:xfrm rot="5400000">
                            <a:off x="0" y="0"/>
                            <a:ext cx="2042803" cy="1532102"/>
                          </a:xfrm>
                          <a:prstGeom prst="rect">
                            <a:avLst/>
                          </a:prstGeom>
                        </pic:spPr>
                      </pic:pic>
                    </a:graphicData>
                  </a:graphic>
                </wp:inline>
              </w:drawing>
            </w:r>
          </w:p>
        </w:tc>
        <w:tc>
          <w:tcPr>
            <w:tcW w:w="2041" w:type="dxa"/>
          </w:tcPr>
          <w:p w14:paraId="6C9A43A9" w14:textId="77777777" w:rsidR="0023524D" w:rsidRPr="001E3493" w:rsidRDefault="0023524D" w:rsidP="007D6503">
            <w:pPr>
              <w:spacing w:line="240" w:lineRule="auto"/>
            </w:pPr>
            <w:r w:rsidRPr="001E3493">
              <w:rPr>
                <w:noProof/>
              </w:rPr>
              <w:drawing>
                <wp:inline distT="0" distB="0" distL="0" distR="0" wp14:anchorId="151FE3A6" wp14:editId="2D9B08CF">
                  <wp:extent cx="1528354" cy="2037805"/>
                  <wp:effectExtent l="0" t="0" r="0" b="0"/>
                  <wp:docPr id="138" name="Picture 1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 name="Picture 138"/>
                          <pic:cNvPicPr/>
                        </pic:nvPicPr>
                        <pic:blipFill rotWithShape="1">
                          <a:blip r:embed="rId590" cstate="print">
                            <a:extLst>
                              <a:ext uri="{28A0092B-C50C-407E-A947-70E740481C1C}">
                                <a14:useLocalDpi xmlns:a14="http://schemas.microsoft.com/office/drawing/2010/main" val="0"/>
                              </a:ext>
                            </a:extLst>
                          </a:blip>
                          <a:srcRect l="23141" t="15599" b="7541"/>
                          <a:stretch/>
                        </pic:blipFill>
                        <pic:spPr>
                          <a:xfrm>
                            <a:off x="0" y="0"/>
                            <a:ext cx="1537153" cy="2049537"/>
                          </a:xfrm>
                          <a:prstGeom prst="rect">
                            <a:avLst/>
                          </a:prstGeom>
                        </pic:spPr>
                      </pic:pic>
                    </a:graphicData>
                  </a:graphic>
                </wp:inline>
              </w:drawing>
            </w:r>
          </w:p>
        </w:tc>
        <w:tc>
          <w:tcPr>
            <w:tcW w:w="2041" w:type="dxa"/>
          </w:tcPr>
          <w:p w14:paraId="75228D86" w14:textId="77777777" w:rsidR="0023524D" w:rsidRPr="001E3493" w:rsidRDefault="0023524D" w:rsidP="007D6503">
            <w:pPr>
              <w:keepNext/>
              <w:spacing w:line="240" w:lineRule="auto"/>
            </w:pPr>
            <w:r w:rsidRPr="001E3493">
              <w:rPr>
                <w:noProof/>
              </w:rPr>
              <w:drawing>
                <wp:inline distT="0" distB="0" distL="0" distR="0" wp14:anchorId="0891345A" wp14:editId="610C3D5D">
                  <wp:extent cx="2037715" cy="1528286"/>
                  <wp:effectExtent l="953" t="0" r="0" b="0"/>
                  <wp:docPr id="146" name="Picture 1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 name="Picture 146"/>
                          <pic:cNvPicPr/>
                        </pic:nvPicPr>
                        <pic:blipFill rotWithShape="1">
                          <a:blip r:embed="rId591" cstate="print">
                            <a:extLst>
                              <a:ext uri="{28A0092B-C50C-407E-A947-70E740481C1C}">
                                <a14:useLocalDpi xmlns:a14="http://schemas.microsoft.com/office/drawing/2010/main" val="0"/>
                              </a:ext>
                            </a:extLst>
                          </a:blip>
                          <a:srcRect l="1102" t="-491" r="7721" b="9314"/>
                          <a:stretch/>
                        </pic:blipFill>
                        <pic:spPr>
                          <a:xfrm rot="5400000">
                            <a:off x="0" y="0"/>
                            <a:ext cx="2047007" cy="1535255"/>
                          </a:xfrm>
                          <a:prstGeom prst="rect">
                            <a:avLst/>
                          </a:prstGeom>
                        </pic:spPr>
                      </pic:pic>
                    </a:graphicData>
                  </a:graphic>
                </wp:inline>
              </w:drawing>
            </w:r>
          </w:p>
        </w:tc>
      </w:tr>
    </w:tbl>
    <w:p w14:paraId="47E4A952" w14:textId="4341C329" w:rsidR="00C65E4E" w:rsidRDefault="0023524D" w:rsidP="00B46408">
      <w:pPr>
        <w:pStyle w:val="Caption"/>
      </w:pPr>
      <w:bookmarkStart w:id="152" w:name="_Toc195707641"/>
      <w:r w:rsidRPr="001E3493">
        <w:t xml:space="preserve">Figure </w:t>
      </w:r>
      <w:fldSimple w:instr=" SEQ Figure \* ARABIC ">
        <w:r w:rsidR="00056F45">
          <w:rPr>
            <w:noProof/>
          </w:rPr>
          <w:t>33</w:t>
        </w:r>
      </w:fldSimple>
      <w:r w:rsidRPr="001E3493">
        <w:t>: Diverse SA outcomes</w:t>
      </w:r>
      <w:bookmarkEnd w:id="152"/>
    </w:p>
    <w:p w14:paraId="1BC9A871" w14:textId="77777777" w:rsidR="00B46408" w:rsidRDefault="00B46408" w:rsidP="00B46408"/>
    <w:p w14:paraId="69CB9AFB" w14:textId="77777777" w:rsidR="00B46408" w:rsidRDefault="00B46408" w:rsidP="00B46408"/>
    <w:p w14:paraId="47775958" w14:textId="77777777" w:rsidR="00B46408" w:rsidRPr="00B46408" w:rsidRDefault="00B46408" w:rsidP="00B46408"/>
    <w:p w14:paraId="70E2828F" w14:textId="77777777" w:rsidR="00B46408" w:rsidRDefault="00B46408" w:rsidP="00220262"/>
    <w:p w14:paraId="6B1704CB" w14:textId="77777777" w:rsidR="00B46408" w:rsidRDefault="00B46408" w:rsidP="00220262"/>
    <w:p w14:paraId="7A07A8A5" w14:textId="77777777" w:rsidR="00B46408" w:rsidRDefault="00B46408" w:rsidP="00220262"/>
    <w:p w14:paraId="60B2D415" w14:textId="77777777" w:rsidR="00B46408" w:rsidRDefault="00B46408" w:rsidP="00220262"/>
    <w:p w14:paraId="721BDD14" w14:textId="77777777" w:rsidR="00B46408" w:rsidRDefault="00B46408" w:rsidP="00220262"/>
    <w:p w14:paraId="5FAA0098" w14:textId="477F1A2C" w:rsidR="0023524D" w:rsidRPr="001E3493" w:rsidRDefault="0023524D" w:rsidP="00220262">
      <w:r w:rsidRPr="001E3493">
        <w:lastRenderedPageBreak/>
        <w:t>Harvesting findings SB</w:t>
      </w:r>
      <w:r w:rsidR="00CD1269" w:rsidRPr="001E3493">
        <w:t xml:space="preserve">: </w:t>
      </w:r>
      <w:r w:rsidR="006F3529" w:rsidRPr="001E3493">
        <w:t>No signs of scaffold integration, signs of intense infection</w:t>
      </w:r>
    </w:p>
    <w:tbl>
      <w:tblPr>
        <w:tblStyle w:val="TableGrid"/>
        <w:tblW w:w="3955" w:type="dxa"/>
        <w:tblLook w:val="04A0" w:firstRow="1" w:lastRow="0" w:firstColumn="1" w:lastColumn="0" w:noHBand="0" w:noVBand="1"/>
      </w:tblPr>
      <w:tblGrid>
        <w:gridCol w:w="1958"/>
        <w:gridCol w:w="2092"/>
      </w:tblGrid>
      <w:tr w:rsidR="0023524D" w:rsidRPr="001E3493" w14:paraId="0B9E9A60" w14:textId="77777777" w:rsidTr="00C65E4E">
        <w:trPr>
          <w:trHeight w:val="2466"/>
        </w:trPr>
        <w:tc>
          <w:tcPr>
            <w:tcW w:w="2423" w:type="dxa"/>
          </w:tcPr>
          <w:p w14:paraId="17E5BF68" w14:textId="77777777" w:rsidR="0023524D" w:rsidRPr="001E3493" w:rsidRDefault="0023524D" w:rsidP="00A854EA">
            <w:pPr>
              <w:spacing w:line="240" w:lineRule="auto"/>
            </w:pPr>
            <w:r w:rsidRPr="001E3493">
              <w:rPr>
                <w:noProof/>
              </w:rPr>
              <w:drawing>
                <wp:inline distT="0" distB="0" distL="0" distR="0" wp14:anchorId="0E1744F0" wp14:editId="02751751">
                  <wp:extent cx="1506054" cy="1101900"/>
                  <wp:effectExtent l="0" t="1270" r="4445" b="4445"/>
                  <wp:docPr id="147" name="Picture 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 name="Picture 147"/>
                          <pic:cNvPicPr/>
                        </pic:nvPicPr>
                        <pic:blipFill rotWithShape="1">
                          <a:blip r:embed="rId592" cstate="print">
                            <a:extLst>
                              <a:ext uri="{BEBA8EAE-BF5A-486C-A8C5-ECC9F3942E4B}">
                                <a14:imgProps xmlns:a14="http://schemas.microsoft.com/office/drawing/2010/main">
                                  <a14:imgLayer r:embed="rId593">
                                    <a14:imgEffect>
                                      <a14:brightnessContrast contrast="-20000"/>
                                    </a14:imgEffect>
                                  </a14:imgLayer>
                                </a14:imgProps>
                              </a:ext>
                              <a:ext uri="{28A0092B-C50C-407E-A947-70E740481C1C}">
                                <a14:useLocalDpi xmlns:a14="http://schemas.microsoft.com/office/drawing/2010/main" val="0"/>
                              </a:ext>
                            </a:extLst>
                          </a:blip>
                          <a:srcRect l="12094" t="13120" r="5901" b="5612"/>
                          <a:stretch/>
                        </pic:blipFill>
                        <pic:spPr bwMode="auto">
                          <a:xfrm rot="5400000">
                            <a:off x="0" y="0"/>
                            <a:ext cx="1577599" cy="1154246"/>
                          </a:xfrm>
                          <a:prstGeom prst="rect">
                            <a:avLst/>
                          </a:prstGeom>
                          <a:ln>
                            <a:noFill/>
                          </a:ln>
                          <a:extLst>
                            <a:ext uri="{53640926-AAD7-44D8-BBD7-CCE9431645EC}">
                              <a14:shadowObscured xmlns:a14="http://schemas.microsoft.com/office/drawing/2010/main"/>
                            </a:ext>
                          </a:extLst>
                        </pic:spPr>
                      </pic:pic>
                    </a:graphicData>
                  </a:graphic>
                </wp:inline>
              </w:drawing>
            </w:r>
          </w:p>
        </w:tc>
        <w:tc>
          <w:tcPr>
            <w:tcW w:w="1532" w:type="dxa"/>
          </w:tcPr>
          <w:p w14:paraId="63ECB9BE" w14:textId="77777777" w:rsidR="0023524D" w:rsidRPr="001E3493" w:rsidRDefault="0023524D" w:rsidP="00A854EA">
            <w:pPr>
              <w:spacing w:line="240" w:lineRule="auto"/>
            </w:pPr>
            <w:r w:rsidRPr="001E3493">
              <w:rPr>
                <w:noProof/>
              </w:rPr>
              <w:drawing>
                <wp:inline distT="0" distB="0" distL="0" distR="0" wp14:anchorId="30659BF6" wp14:editId="3319DE62">
                  <wp:extent cx="1496059" cy="1174297"/>
                  <wp:effectExtent l="0" t="4445" r="0" b="0"/>
                  <wp:docPr id="148" name="Picture 1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 name="Picture 148"/>
                          <pic:cNvPicPr/>
                        </pic:nvPicPr>
                        <pic:blipFill rotWithShape="1">
                          <a:blip r:embed="rId594" cstate="print">
                            <a:extLst>
                              <a:ext uri="{28A0092B-C50C-407E-A947-70E740481C1C}">
                                <a14:useLocalDpi xmlns:a14="http://schemas.microsoft.com/office/drawing/2010/main" val="0"/>
                              </a:ext>
                            </a:extLst>
                          </a:blip>
                          <a:srcRect l="11666" t="473" r="321" b="11513"/>
                          <a:stretch/>
                        </pic:blipFill>
                        <pic:spPr>
                          <a:xfrm rot="5400000">
                            <a:off x="0" y="0"/>
                            <a:ext cx="1554205" cy="1219937"/>
                          </a:xfrm>
                          <a:prstGeom prst="rect">
                            <a:avLst/>
                          </a:prstGeom>
                        </pic:spPr>
                      </pic:pic>
                    </a:graphicData>
                  </a:graphic>
                </wp:inline>
              </w:drawing>
            </w:r>
          </w:p>
        </w:tc>
      </w:tr>
      <w:tr w:rsidR="0023524D" w:rsidRPr="001E3493" w14:paraId="7032ECFF" w14:textId="77777777" w:rsidTr="00C65E4E">
        <w:trPr>
          <w:trHeight w:val="2465"/>
        </w:trPr>
        <w:tc>
          <w:tcPr>
            <w:tcW w:w="2423" w:type="dxa"/>
          </w:tcPr>
          <w:p w14:paraId="5E94FB03" w14:textId="77777777" w:rsidR="0023524D" w:rsidRPr="001E3493" w:rsidRDefault="0023524D" w:rsidP="00A854EA">
            <w:pPr>
              <w:spacing w:line="240" w:lineRule="auto"/>
              <w:rPr>
                <w:noProof/>
              </w:rPr>
            </w:pPr>
            <w:r w:rsidRPr="001E3493">
              <w:rPr>
                <w:noProof/>
              </w:rPr>
              <w:drawing>
                <wp:inline distT="0" distB="0" distL="0" distR="0" wp14:anchorId="0669E695" wp14:editId="7D11E8B8">
                  <wp:extent cx="1106307" cy="1601251"/>
                  <wp:effectExtent l="0" t="0" r="0" b="0"/>
                  <wp:docPr id="199" name="Picture 1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 name="Picture 199"/>
                          <pic:cNvPicPr/>
                        </pic:nvPicPr>
                        <pic:blipFill rotWithShape="1">
                          <a:blip r:embed="rId595" cstate="print">
                            <a:extLst>
                              <a:ext uri="{28A0092B-C50C-407E-A947-70E740481C1C}">
                                <a14:useLocalDpi xmlns:a14="http://schemas.microsoft.com/office/drawing/2010/main" val="0"/>
                              </a:ext>
                            </a:extLst>
                          </a:blip>
                          <a:srcRect l="24823" t="13877" r="16239" b="22142"/>
                          <a:stretch/>
                        </pic:blipFill>
                        <pic:spPr bwMode="auto">
                          <a:xfrm>
                            <a:off x="0" y="0"/>
                            <a:ext cx="1132126" cy="1638621"/>
                          </a:xfrm>
                          <a:prstGeom prst="rect">
                            <a:avLst/>
                          </a:prstGeom>
                          <a:ln>
                            <a:noFill/>
                          </a:ln>
                          <a:extLst>
                            <a:ext uri="{53640926-AAD7-44D8-BBD7-CCE9431645EC}">
                              <a14:shadowObscured xmlns:a14="http://schemas.microsoft.com/office/drawing/2010/main"/>
                            </a:ext>
                          </a:extLst>
                        </pic:spPr>
                      </pic:pic>
                    </a:graphicData>
                  </a:graphic>
                </wp:inline>
              </w:drawing>
            </w:r>
          </w:p>
        </w:tc>
        <w:tc>
          <w:tcPr>
            <w:tcW w:w="1532" w:type="dxa"/>
          </w:tcPr>
          <w:p w14:paraId="146E8D64" w14:textId="77777777" w:rsidR="0023524D" w:rsidRPr="001E3493" w:rsidRDefault="0023524D" w:rsidP="00A854EA">
            <w:pPr>
              <w:spacing w:line="240" w:lineRule="auto"/>
              <w:rPr>
                <w:noProof/>
              </w:rPr>
            </w:pPr>
            <w:r w:rsidRPr="001E3493">
              <w:rPr>
                <w:noProof/>
              </w:rPr>
              <w:drawing>
                <wp:inline distT="0" distB="0" distL="0" distR="0" wp14:anchorId="7E1FD2DA" wp14:editId="0752584B">
                  <wp:extent cx="1588861" cy="1191646"/>
                  <wp:effectExtent l="0" t="4445" r="0" b="0"/>
                  <wp:docPr id="779" name="Picture 7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9" name="Picture 779"/>
                          <pic:cNvPicPr/>
                        </pic:nvPicPr>
                        <pic:blipFill rotWithShape="1">
                          <a:blip r:embed="rId596" cstate="print">
                            <a:extLst>
                              <a:ext uri="{28A0092B-C50C-407E-A947-70E740481C1C}">
                                <a14:useLocalDpi xmlns:a14="http://schemas.microsoft.com/office/drawing/2010/main" val="0"/>
                              </a:ext>
                            </a:extLst>
                          </a:blip>
                          <a:srcRect l="9914" t="6896" r="9914" b="12931"/>
                          <a:stretch/>
                        </pic:blipFill>
                        <pic:spPr>
                          <a:xfrm rot="5400000">
                            <a:off x="0" y="0"/>
                            <a:ext cx="1638150" cy="1228613"/>
                          </a:xfrm>
                          <a:prstGeom prst="rect">
                            <a:avLst/>
                          </a:prstGeom>
                        </pic:spPr>
                      </pic:pic>
                    </a:graphicData>
                  </a:graphic>
                </wp:inline>
              </w:drawing>
            </w:r>
          </w:p>
        </w:tc>
      </w:tr>
    </w:tbl>
    <w:p w14:paraId="6CBAF143" w14:textId="0B384396" w:rsidR="0023524D" w:rsidRPr="001E3493" w:rsidRDefault="0023524D" w:rsidP="00B46408">
      <w:pPr>
        <w:pStyle w:val="Caption"/>
      </w:pPr>
      <w:bookmarkStart w:id="153" w:name="_Toc195707642"/>
      <w:r w:rsidRPr="001E3493">
        <w:t xml:space="preserve">Figure </w:t>
      </w:r>
      <w:fldSimple w:instr=" SEQ Figure \* ARABIC ">
        <w:r w:rsidR="00056F45">
          <w:rPr>
            <w:noProof/>
          </w:rPr>
          <w:t>34</w:t>
        </w:r>
      </w:fldSimple>
      <w:r w:rsidRPr="001E3493">
        <w:t>: Diverse SB outcomes</w:t>
      </w:r>
      <w:bookmarkEnd w:id="153"/>
      <w:r w:rsidRPr="001E3493">
        <w:t xml:space="preserve"> </w:t>
      </w:r>
    </w:p>
    <w:p w14:paraId="008F1F22" w14:textId="77777777" w:rsidR="00E011E7" w:rsidRPr="001E3493" w:rsidRDefault="00E011E7" w:rsidP="0097101E"/>
    <w:p w14:paraId="0F8E02CC" w14:textId="56690D66" w:rsidR="0023524D" w:rsidRPr="001E3493" w:rsidRDefault="0023524D" w:rsidP="00FB4EBE">
      <w:r w:rsidRPr="001E3493">
        <w:t>Harvesting findings SBA</w:t>
      </w:r>
    </w:p>
    <w:tbl>
      <w:tblPr>
        <w:tblStyle w:val="TableGrid"/>
        <w:tblW w:w="0" w:type="auto"/>
        <w:tblLook w:val="04A0" w:firstRow="1" w:lastRow="0" w:firstColumn="1" w:lastColumn="0" w:noHBand="0" w:noVBand="1"/>
      </w:tblPr>
      <w:tblGrid>
        <w:gridCol w:w="2856"/>
        <w:gridCol w:w="2887"/>
        <w:gridCol w:w="2887"/>
      </w:tblGrid>
      <w:tr w:rsidR="0023524D" w:rsidRPr="001E3493" w14:paraId="2BD0092E" w14:textId="77777777" w:rsidTr="0091263E">
        <w:tc>
          <w:tcPr>
            <w:tcW w:w="3116" w:type="dxa"/>
          </w:tcPr>
          <w:p w14:paraId="560E1131" w14:textId="77777777" w:rsidR="0023524D" w:rsidRPr="001E3493" w:rsidRDefault="0023524D" w:rsidP="00A854EA">
            <w:pPr>
              <w:spacing w:line="240" w:lineRule="auto"/>
            </w:pPr>
            <w:r w:rsidRPr="001E3493">
              <w:rPr>
                <w:noProof/>
              </w:rPr>
              <w:drawing>
                <wp:inline distT="0" distB="0" distL="0" distR="0" wp14:anchorId="76C488A9" wp14:editId="51C41D66">
                  <wp:extent cx="2057319" cy="1529674"/>
                  <wp:effectExtent l="0" t="2857" r="0" b="0"/>
                  <wp:docPr id="98" name="Picture 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 name="Picture 98"/>
                          <pic:cNvPicPr/>
                        </pic:nvPicPr>
                        <pic:blipFill rotWithShape="1">
                          <a:blip r:embed="rId597" cstate="print">
                            <a:extLst>
                              <a:ext uri="{28A0092B-C50C-407E-A947-70E740481C1C}">
                                <a14:useLocalDpi xmlns:a14="http://schemas.microsoft.com/office/drawing/2010/main" val="0"/>
                              </a:ext>
                            </a:extLst>
                          </a:blip>
                          <a:srcRect l="4317" t="21137" r="22090" b="5907"/>
                          <a:stretch/>
                        </pic:blipFill>
                        <pic:spPr bwMode="auto">
                          <a:xfrm rot="5400000">
                            <a:off x="0" y="0"/>
                            <a:ext cx="2063988" cy="1534633"/>
                          </a:xfrm>
                          <a:prstGeom prst="rect">
                            <a:avLst/>
                          </a:prstGeom>
                          <a:ln>
                            <a:noFill/>
                          </a:ln>
                          <a:extLst>
                            <a:ext uri="{53640926-AAD7-44D8-BBD7-CCE9431645EC}">
                              <a14:shadowObscured xmlns:a14="http://schemas.microsoft.com/office/drawing/2010/main"/>
                            </a:ext>
                          </a:extLst>
                        </pic:spPr>
                      </pic:pic>
                    </a:graphicData>
                  </a:graphic>
                </wp:inline>
              </w:drawing>
            </w:r>
          </w:p>
        </w:tc>
        <w:tc>
          <w:tcPr>
            <w:tcW w:w="3117" w:type="dxa"/>
          </w:tcPr>
          <w:p w14:paraId="74B670C5" w14:textId="77777777" w:rsidR="0023524D" w:rsidRPr="001E3493" w:rsidRDefault="0023524D" w:rsidP="00A854EA">
            <w:pPr>
              <w:spacing w:line="240" w:lineRule="auto"/>
            </w:pPr>
            <w:r w:rsidRPr="001E3493">
              <w:rPr>
                <w:noProof/>
              </w:rPr>
              <w:drawing>
                <wp:inline distT="0" distB="0" distL="0" distR="0" wp14:anchorId="74E87EA4" wp14:editId="0401BD34">
                  <wp:extent cx="2081348" cy="1561011"/>
                  <wp:effectExtent l="6033" t="0" r="0" b="0"/>
                  <wp:docPr id="99" name="Picture 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 name="Picture 99"/>
                          <pic:cNvPicPr/>
                        </pic:nvPicPr>
                        <pic:blipFill rotWithShape="1">
                          <a:blip r:embed="rId598" cstate="print">
                            <a:extLst>
                              <a:ext uri="{BEBA8EAE-BF5A-486C-A8C5-ECC9F3942E4B}">
                                <a14:imgProps xmlns:a14="http://schemas.microsoft.com/office/drawing/2010/main">
                                  <a14:imgLayer r:embed="rId599">
                                    <a14:imgEffect>
                                      <a14:sharpenSoften amount="25000"/>
                                    </a14:imgEffect>
                                    <a14:imgEffect>
                                      <a14:brightnessContrast bright="20000"/>
                                    </a14:imgEffect>
                                  </a14:imgLayer>
                                </a14:imgProps>
                              </a:ext>
                              <a:ext uri="{28A0092B-C50C-407E-A947-70E740481C1C}">
                                <a14:useLocalDpi xmlns:a14="http://schemas.microsoft.com/office/drawing/2010/main" val="0"/>
                              </a:ext>
                            </a:extLst>
                          </a:blip>
                          <a:srcRect l="487" t="15347" r="26953" b="12093"/>
                          <a:stretch/>
                        </pic:blipFill>
                        <pic:spPr>
                          <a:xfrm rot="5400000">
                            <a:off x="0" y="0"/>
                            <a:ext cx="2092229" cy="1569172"/>
                          </a:xfrm>
                          <a:prstGeom prst="rect">
                            <a:avLst/>
                          </a:prstGeom>
                        </pic:spPr>
                      </pic:pic>
                    </a:graphicData>
                  </a:graphic>
                </wp:inline>
              </w:drawing>
            </w:r>
          </w:p>
        </w:tc>
        <w:tc>
          <w:tcPr>
            <w:tcW w:w="3117" w:type="dxa"/>
          </w:tcPr>
          <w:p w14:paraId="16112BF5" w14:textId="77777777" w:rsidR="0023524D" w:rsidRPr="001E3493" w:rsidRDefault="0023524D" w:rsidP="00A854EA">
            <w:pPr>
              <w:keepNext/>
              <w:spacing w:line="240" w:lineRule="auto"/>
            </w:pPr>
            <w:r w:rsidRPr="001E3493">
              <w:rPr>
                <w:noProof/>
              </w:rPr>
              <w:drawing>
                <wp:inline distT="0" distB="0" distL="0" distR="0" wp14:anchorId="79E145AE" wp14:editId="36916CA5">
                  <wp:extent cx="2081348" cy="1561011"/>
                  <wp:effectExtent l="6033" t="0" r="0" b="0"/>
                  <wp:docPr id="100" name="Picture 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 name="Picture 100"/>
                          <pic:cNvPicPr/>
                        </pic:nvPicPr>
                        <pic:blipFill rotWithShape="1">
                          <a:blip r:embed="rId600" cstate="print">
                            <a:extLst>
                              <a:ext uri="{28A0092B-C50C-407E-A947-70E740481C1C}">
                                <a14:useLocalDpi xmlns:a14="http://schemas.microsoft.com/office/drawing/2010/main" val="0"/>
                              </a:ext>
                            </a:extLst>
                          </a:blip>
                          <a:srcRect l="2203" t="3328" r="5979" b="4851"/>
                          <a:stretch/>
                        </pic:blipFill>
                        <pic:spPr>
                          <a:xfrm rot="5400000">
                            <a:off x="0" y="0"/>
                            <a:ext cx="2086301" cy="1564726"/>
                          </a:xfrm>
                          <a:prstGeom prst="rect">
                            <a:avLst/>
                          </a:prstGeom>
                        </pic:spPr>
                      </pic:pic>
                    </a:graphicData>
                  </a:graphic>
                </wp:inline>
              </w:drawing>
            </w:r>
          </w:p>
        </w:tc>
      </w:tr>
    </w:tbl>
    <w:p w14:paraId="66FD05DF" w14:textId="64F65AE1" w:rsidR="0023524D" w:rsidRDefault="0023524D" w:rsidP="00B46408">
      <w:pPr>
        <w:pStyle w:val="Caption"/>
      </w:pPr>
      <w:bookmarkStart w:id="154" w:name="_Toc195707643"/>
      <w:r w:rsidRPr="001E3493">
        <w:t xml:space="preserve">Figure </w:t>
      </w:r>
      <w:fldSimple w:instr=" SEQ Figure \* ARABIC ">
        <w:r w:rsidR="00056F45">
          <w:rPr>
            <w:noProof/>
          </w:rPr>
          <w:t>35</w:t>
        </w:r>
      </w:fldSimple>
      <w:r w:rsidRPr="001E3493">
        <w:t>: SBA – Abscess1</w:t>
      </w:r>
      <w:bookmarkEnd w:id="154"/>
    </w:p>
    <w:p w14:paraId="58EB616C" w14:textId="77777777" w:rsidR="00A854EA" w:rsidRPr="00A854EA" w:rsidRDefault="00A854EA" w:rsidP="00A854EA"/>
    <w:tbl>
      <w:tblPr>
        <w:tblStyle w:val="TableGrid"/>
        <w:tblW w:w="0" w:type="auto"/>
        <w:tblLook w:val="04A0" w:firstRow="1" w:lastRow="0" w:firstColumn="1" w:lastColumn="0" w:noHBand="0" w:noVBand="1"/>
      </w:tblPr>
      <w:tblGrid>
        <w:gridCol w:w="4353"/>
        <w:gridCol w:w="4277"/>
      </w:tblGrid>
      <w:tr w:rsidR="0023524D" w:rsidRPr="001E3493" w14:paraId="73592BA3" w14:textId="77777777" w:rsidTr="00163342">
        <w:trPr>
          <w:trHeight w:val="1151"/>
        </w:trPr>
        <w:tc>
          <w:tcPr>
            <w:tcW w:w="3412" w:type="dxa"/>
          </w:tcPr>
          <w:p w14:paraId="13D725E3" w14:textId="77777777" w:rsidR="0023524D" w:rsidRPr="001E3493" w:rsidRDefault="0023524D" w:rsidP="00B46408">
            <w:pPr>
              <w:pStyle w:val="Caption"/>
            </w:pPr>
            <w:r w:rsidRPr="001E3493">
              <w:rPr>
                <w:noProof/>
              </w:rPr>
              <w:lastRenderedPageBreak/>
              <w:drawing>
                <wp:inline distT="0" distB="0" distL="0" distR="0" wp14:anchorId="41BFEA87" wp14:editId="704F8AEC">
                  <wp:extent cx="2769326" cy="1548473"/>
                  <wp:effectExtent l="0" t="0" r="0" b="1270"/>
                  <wp:docPr id="101" name="Picture 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 name="Picture 101"/>
                          <pic:cNvPicPr/>
                        </pic:nvPicPr>
                        <pic:blipFill rotWithShape="1">
                          <a:blip r:embed="rId601" cstate="print">
                            <a:extLst>
                              <a:ext uri="{28A0092B-C50C-407E-A947-70E740481C1C}">
                                <a14:useLocalDpi xmlns:a14="http://schemas.microsoft.com/office/drawing/2010/main" val="0"/>
                              </a:ext>
                            </a:extLst>
                          </a:blip>
                          <a:srcRect b="25447"/>
                          <a:stretch/>
                        </pic:blipFill>
                        <pic:spPr bwMode="auto">
                          <a:xfrm rot="10800000">
                            <a:off x="0" y="0"/>
                            <a:ext cx="2784100" cy="1556734"/>
                          </a:xfrm>
                          <a:prstGeom prst="rect">
                            <a:avLst/>
                          </a:prstGeom>
                          <a:ln>
                            <a:noFill/>
                          </a:ln>
                          <a:extLst>
                            <a:ext uri="{53640926-AAD7-44D8-BBD7-CCE9431645EC}">
                              <a14:shadowObscured xmlns:a14="http://schemas.microsoft.com/office/drawing/2010/main"/>
                            </a:ext>
                          </a:extLst>
                        </pic:spPr>
                      </pic:pic>
                    </a:graphicData>
                  </a:graphic>
                </wp:inline>
              </w:drawing>
            </w:r>
          </w:p>
        </w:tc>
        <w:tc>
          <w:tcPr>
            <w:tcW w:w="3412" w:type="dxa"/>
          </w:tcPr>
          <w:p w14:paraId="3FD54231" w14:textId="77777777" w:rsidR="0023524D" w:rsidRPr="001E3493" w:rsidRDefault="0023524D" w:rsidP="00B46408">
            <w:pPr>
              <w:pStyle w:val="Caption"/>
            </w:pPr>
            <w:r w:rsidRPr="001E3493">
              <w:rPr>
                <w:noProof/>
              </w:rPr>
              <w:drawing>
                <wp:inline distT="0" distB="0" distL="0" distR="0" wp14:anchorId="45A14201" wp14:editId="2CC08232">
                  <wp:extent cx="2718446" cy="1548130"/>
                  <wp:effectExtent l="0" t="0" r="0" b="1270"/>
                  <wp:docPr id="102" name="Picture 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 name="Picture 102"/>
                          <pic:cNvPicPr/>
                        </pic:nvPicPr>
                        <pic:blipFill rotWithShape="1">
                          <a:blip r:embed="rId602" cstate="print">
                            <a:extLst>
                              <a:ext uri="{28A0092B-C50C-407E-A947-70E740481C1C}">
                                <a14:useLocalDpi xmlns:a14="http://schemas.microsoft.com/office/drawing/2010/main" val="0"/>
                              </a:ext>
                            </a:extLst>
                          </a:blip>
                          <a:srcRect t="8036" b="16033"/>
                          <a:stretch/>
                        </pic:blipFill>
                        <pic:spPr bwMode="auto">
                          <a:xfrm>
                            <a:off x="0" y="0"/>
                            <a:ext cx="2731925" cy="1555806"/>
                          </a:xfrm>
                          <a:prstGeom prst="rect">
                            <a:avLst/>
                          </a:prstGeom>
                          <a:ln>
                            <a:noFill/>
                          </a:ln>
                          <a:extLst>
                            <a:ext uri="{53640926-AAD7-44D8-BBD7-CCE9431645EC}">
                              <a14:shadowObscured xmlns:a14="http://schemas.microsoft.com/office/drawing/2010/main"/>
                            </a:ext>
                          </a:extLst>
                        </pic:spPr>
                      </pic:pic>
                    </a:graphicData>
                  </a:graphic>
                </wp:inline>
              </w:drawing>
            </w:r>
          </w:p>
        </w:tc>
      </w:tr>
    </w:tbl>
    <w:p w14:paraId="1A73C126" w14:textId="4DE352C3" w:rsidR="00A854EA" w:rsidRDefault="0023524D" w:rsidP="00B46408">
      <w:pPr>
        <w:pStyle w:val="Caption"/>
      </w:pPr>
      <w:bookmarkStart w:id="155" w:name="_Toc195707644"/>
      <w:r w:rsidRPr="001E3493">
        <w:t xml:space="preserve">Figure </w:t>
      </w:r>
      <w:fldSimple w:instr=" SEQ Figure \* ARABIC ">
        <w:r w:rsidR="00056F45">
          <w:rPr>
            <w:noProof/>
          </w:rPr>
          <w:t>36</w:t>
        </w:r>
      </w:fldSimple>
      <w:r w:rsidRPr="001E3493">
        <w:t>: SBA – Abscess2</w:t>
      </w:r>
      <w:bookmarkEnd w:id="155"/>
    </w:p>
    <w:p w14:paraId="4CA09BF8" w14:textId="77777777" w:rsidR="00A854EA" w:rsidRPr="00A854EA" w:rsidRDefault="00A854EA" w:rsidP="00A854EA"/>
    <w:tbl>
      <w:tblPr>
        <w:tblStyle w:val="TableGrid"/>
        <w:tblW w:w="0" w:type="auto"/>
        <w:tblLook w:val="04A0" w:firstRow="1" w:lastRow="0" w:firstColumn="1" w:lastColumn="0" w:noHBand="0" w:noVBand="1"/>
      </w:tblPr>
      <w:tblGrid>
        <w:gridCol w:w="2866"/>
        <w:gridCol w:w="2882"/>
        <w:gridCol w:w="2882"/>
      </w:tblGrid>
      <w:tr w:rsidR="0023524D" w:rsidRPr="001E3493" w14:paraId="770C2BFA" w14:textId="77777777" w:rsidTr="004C4060">
        <w:tc>
          <w:tcPr>
            <w:tcW w:w="2376" w:type="dxa"/>
          </w:tcPr>
          <w:p w14:paraId="7F6BE4C9" w14:textId="77777777" w:rsidR="0023524D" w:rsidRPr="001E3493" w:rsidRDefault="0023524D" w:rsidP="00A854EA">
            <w:pPr>
              <w:spacing w:line="240" w:lineRule="auto"/>
            </w:pPr>
            <w:r w:rsidRPr="001E3493">
              <w:rPr>
                <w:noProof/>
              </w:rPr>
              <w:drawing>
                <wp:inline distT="0" distB="0" distL="0" distR="0" wp14:anchorId="5560A056" wp14:editId="7223C326">
                  <wp:extent cx="1528354" cy="2037805"/>
                  <wp:effectExtent l="0" t="0" r="0" b="0"/>
                  <wp:docPr id="103" name="Picture 1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 name="Picture 103"/>
                          <pic:cNvPicPr/>
                        </pic:nvPicPr>
                        <pic:blipFill rotWithShape="1">
                          <a:blip r:embed="rId603" cstate="print">
                            <a:extLst>
                              <a:ext uri="{28A0092B-C50C-407E-A947-70E740481C1C}">
                                <a14:useLocalDpi xmlns:a14="http://schemas.microsoft.com/office/drawing/2010/main" val="0"/>
                              </a:ext>
                            </a:extLst>
                          </a:blip>
                          <a:srcRect l="21975" t="11705" r="1592" b="11864"/>
                          <a:stretch/>
                        </pic:blipFill>
                        <pic:spPr>
                          <a:xfrm>
                            <a:off x="0" y="0"/>
                            <a:ext cx="1535801" cy="2047734"/>
                          </a:xfrm>
                          <a:prstGeom prst="rect">
                            <a:avLst/>
                          </a:prstGeom>
                        </pic:spPr>
                      </pic:pic>
                    </a:graphicData>
                  </a:graphic>
                </wp:inline>
              </w:drawing>
            </w:r>
          </w:p>
        </w:tc>
        <w:tc>
          <w:tcPr>
            <w:tcW w:w="3096" w:type="dxa"/>
          </w:tcPr>
          <w:p w14:paraId="6934F58B" w14:textId="77777777" w:rsidR="0023524D" w:rsidRPr="001E3493" w:rsidRDefault="0023524D" w:rsidP="00A854EA">
            <w:pPr>
              <w:spacing w:line="240" w:lineRule="auto"/>
            </w:pPr>
            <w:r w:rsidRPr="001E3493">
              <w:rPr>
                <w:noProof/>
              </w:rPr>
              <w:drawing>
                <wp:inline distT="0" distB="0" distL="0" distR="0" wp14:anchorId="057234ED" wp14:editId="0057EC73">
                  <wp:extent cx="2037715" cy="1528286"/>
                  <wp:effectExtent l="953" t="0" r="0" b="0"/>
                  <wp:docPr id="104" name="Picture 1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 name="Picture 104"/>
                          <pic:cNvPicPr/>
                        </pic:nvPicPr>
                        <pic:blipFill rotWithShape="1">
                          <a:blip r:embed="rId604" cstate="print">
                            <a:extLst>
                              <a:ext uri="{28A0092B-C50C-407E-A947-70E740481C1C}">
                                <a14:useLocalDpi xmlns:a14="http://schemas.microsoft.com/office/drawing/2010/main" val="0"/>
                              </a:ext>
                            </a:extLst>
                          </a:blip>
                          <a:srcRect l="6316" t="6315" r="13384" b="13385"/>
                          <a:stretch/>
                        </pic:blipFill>
                        <pic:spPr>
                          <a:xfrm rot="5400000">
                            <a:off x="0" y="0"/>
                            <a:ext cx="2043514" cy="1532635"/>
                          </a:xfrm>
                          <a:prstGeom prst="rect">
                            <a:avLst/>
                          </a:prstGeom>
                        </pic:spPr>
                      </pic:pic>
                    </a:graphicData>
                  </a:graphic>
                </wp:inline>
              </w:drawing>
            </w:r>
          </w:p>
        </w:tc>
        <w:tc>
          <w:tcPr>
            <w:tcW w:w="3096" w:type="dxa"/>
          </w:tcPr>
          <w:p w14:paraId="2FBCBF85" w14:textId="77777777" w:rsidR="0023524D" w:rsidRPr="001E3493" w:rsidRDefault="0023524D" w:rsidP="00A854EA">
            <w:pPr>
              <w:spacing w:line="240" w:lineRule="auto"/>
            </w:pPr>
            <w:r w:rsidRPr="001E3493">
              <w:rPr>
                <w:noProof/>
              </w:rPr>
              <w:drawing>
                <wp:inline distT="0" distB="0" distL="0" distR="0" wp14:anchorId="04394699" wp14:editId="632C6F28">
                  <wp:extent cx="2037717" cy="1528287"/>
                  <wp:effectExtent l="953" t="0" r="0" b="0"/>
                  <wp:docPr id="105" name="Picture 1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 name="Picture 105"/>
                          <pic:cNvPicPr/>
                        </pic:nvPicPr>
                        <pic:blipFill rotWithShape="1">
                          <a:blip r:embed="rId605" cstate="print">
                            <a:extLst>
                              <a:ext uri="{28A0092B-C50C-407E-A947-70E740481C1C}">
                                <a14:useLocalDpi xmlns:a14="http://schemas.microsoft.com/office/drawing/2010/main" val="0"/>
                              </a:ext>
                            </a:extLst>
                          </a:blip>
                          <a:srcRect l="10774" t="7440" r="7139" b="10473"/>
                          <a:stretch/>
                        </pic:blipFill>
                        <pic:spPr>
                          <a:xfrm rot="5400000">
                            <a:off x="0" y="0"/>
                            <a:ext cx="2050530" cy="1537897"/>
                          </a:xfrm>
                          <a:prstGeom prst="rect">
                            <a:avLst/>
                          </a:prstGeom>
                        </pic:spPr>
                      </pic:pic>
                    </a:graphicData>
                  </a:graphic>
                </wp:inline>
              </w:drawing>
            </w:r>
          </w:p>
        </w:tc>
      </w:tr>
      <w:tr w:rsidR="0023524D" w:rsidRPr="001E3493" w14:paraId="26D04D4F" w14:textId="77777777" w:rsidTr="004C4060">
        <w:tc>
          <w:tcPr>
            <w:tcW w:w="2376" w:type="dxa"/>
          </w:tcPr>
          <w:p w14:paraId="29000DC8" w14:textId="77777777" w:rsidR="0023524D" w:rsidRPr="001E3493" w:rsidRDefault="0023524D" w:rsidP="00A854EA">
            <w:pPr>
              <w:spacing w:line="240" w:lineRule="auto"/>
              <w:rPr>
                <w:noProof/>
              </w:rPr>
            </w:pPr>
            <w:r w:rsidRPr="001E3493">
              <w:rPr>
                <w:noProof/>
              </w:rPr>
              <w:drawing>
                <wp:inline distT="0" distB="0" distL="0" distR="0" wp14:anchorId="1680AD9F" wp14:editId="61916BA0">
                  <wp:extent cx="1818968" cy="2425291"/>
                  <wp:effectExtent l="0" t="0" r="0" b="0"/>
                  <wp:docPr id="107" name="Picture 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 name="Picture 107"/>
                          <pic:cNvPicPr/>
                        </pic:nvPicPr>
                        <pic:blipFill rotWithShape="1">
                          <a:blip r:embed="rId606" cstate="print">
                            <a:extLst>
                              <a:ext uri="{28A0092B-C50C-407E-A947-70E740481C1C}">
                                <a14:useLocalDpi xmlns:a14="http://schemas.microsoft.com/office/drawing/2010/main" val="0"/>
                              </a:ext>
                            </a:extLst>
                          </a:blip>
                          <a:srcRect l="10961" t="10961" r="7476" b="7476"/>
                          <a:stretch/>
                        </pic:blipFill>
                        <pic:spPr>
                          <a:xfrm>
                            <a:off x="0" y="0"/>
                            <a:ext cx="1820138" cy="2426851"/>
                          </a:xfrm>
                          <a:prstGeom prst="rect">
                            <a:avLst/>
                          </a:prstGeom>
                        </pic:spPr>
                      </pic:pic>
                    </a:graphicData>
                  </a:graphic>
                </wp:inline>
              </w:drawing>
            </w:r>
          </w:p>
        </w:tc>
        <w:tc>
          <w:tcPr>
            <w:tcW w:w="3096" w:type="dxa"/>
          </w:tcPr>
          <w:p w14:paraId="021D8428" w14:textId="77777777" w:rsidR="0023524D" w:rsidRPr="001E3493" w:rsidRDefault="0023524D" w:rsidP="00A854EA">
            <w:pPr>
              <w:spacing w:line="240" w:lineRule="auto"/>
              <w:rPr>
                <w:noProof/>
              </w:rPr>
            </w:pPr>
            <w:r w:rsidRPr="001E3493">
              <w:rPr>
                <w:noProof/>
              </w:rPr>
              <w:drawing>
                <wp:inline distT="0" distB="0" distL="0" distR="0" wp14:anchorId="22DAC22D" wp14:editId="3D580526">
                  <wp:extent cx="2438400" cy="1828800"/>
                  <wp:effectExtent l="0" t="0" r="0" b="0"/>
                  <wp:docPr id="777" name="Picture 7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7" name="Picture 777"/>
                          <pic:cNvPicPr/>
                        </pic:nvPicPr>
                        <pic:blipFill>
                          <a:blip r:embed="rId607" cstate="print">
                            <a:extLst>
                              <a:ext uri="{28A0092B-C50C-407E-A947-70E740481C1C}">
                                <a14:useLocalDpi xmlns:a14="http://schemas.microsoft.com/office/drawing/2010/main" val="0"/>
                              </a:ext>
                            </a:extLst>
                          </a:blip>
                          <a:stretch>
                            <a:fillRect/>
                          </a:stretch>
                        </pic:blipFill>
                        <pic:spPr>
                          <a:xfrm rot="5400000">
                            <a:off x="0" y="0"/>
                            <a:ext cx="2438400" cy="1828800"/>
                          </a:xfrm>
                          <a:prstGeom prst="rect">
                            <a:avLst/>
                          </a:prstGeom>
                        </pic:spPr>
                      </pic:pic>
                    </a:graphicData>
                  </a:graphic>
                </wp:inline>
              </w:drawing>
            </w:r>
          </w:p>
        </w:tc>
        <w:tc>
          <w:tcPr>
            <w:tcW w:w="3096" w:type="dxa"/>
          </w:tcPr>
          <w:p w14:paraId="4163A57C" w14:textId="77777777" w:rsidR="0023524D" w:rsidRPr="001E3493" w:rsidRDefault="0023524D" w:rsidP="00A854EA">
            <w:pPr>
              <w:spacing w:line="240" w:lineRule="auto"/>
              <w:rPr>
                <w:noProof/>
              </w:rPr>
            </w:pPr>
            <w:r w:rsidRPr="001E3493">
              <w:rPr>
                <w:noProof/>
              </w:rPr>
              <w:drawing>
                <wp:inline distT="0" distB="0" distL="0" distR="0" wp14:anchorId="74CA639C" wp14:editId="135C4B97">
                  <wp:extent cx="2438400" cy="1828800"/>
                  <wp:effectExtent l="0" t="0" r="0" b="0"/>
                  <wp:docPr id="778" name="Picture 7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8" name="Picture 778"/>
                          <pic:cNvPicPr/>
                        </pic:nvPicPr>
                        <pic:blipFill>
                          <a:blip r:embed="rId608" cstate="print">
                            <a:extLst>
                              <a:ext uri="{28A0092B-C50C-407E-A947-70E740481C1C}">
                                <a14:useLocalDpi xmlns:a14="http://schemas.microsoft.com/office/drawing/2010/main" val="0"/>
                              </a:ext>
                            </a:extLst>
                          </a:blip>
                          <a:stretch>
                            <a:fillRect/>
                          </a:stretch>
                        </pic:blipFill>
                        <pic:spPr>
                          <a:xfrm rot="5400000">
                            <a:off x="0" y="0"/>
                            <a:ext cx="2438400" cy="1828800"/>
                          </a:xfrm>
                          <a:prstGeom prst="rect">
                            <a:avLst/>
                          </a:prstGeom>
                        </pic:spPr>
                      </pic:pic>
                    </a:graphicData>
                  </a:graphic>
                </wp:inline>
              </w:drawing>
            </w:r>
          </w:p>
        </w:tc>
      </w:tr>
    </w:tbl>
    <w:p w14:paraId="3F98988D" w14:textId="3624F48C" w:rsidR="00CD1269" w:rsidRDefault="0023524D" w:rsidP="00B46408">
      <w:pPr>
        <w:pStyle w:val="Caption"/>
      </w:pPr>
      <w:bookmarkStart w:id="156" w:name="_Toc195707645"/>
      <w:r w:rsidRPr="001E3493">
        <w:t xml:space="preserve">Figure </w:t>
      </w:r>
      <w:fldSimple w:instr=" SEQ Figure \* ARABIC ">
        <w:r w:rsidR="00056F45">
          <w:rPr>
            <w:noProof/>
          </w:rPr>
          <w:t>37</w:t>
        </w:r>
      </w:fldSimple>
      <w:r w:rsidRPr="001E3493">
        <w:t>: SBA outcomes - Variable macroscopic signs of scaffold integration</w:t>
      </w:r>
      <w:bookmarkEnd w:id="156"/>
    </w:p>
    <w:p w14:paraId="1BC4BD2F" w14:textId="77777777" w:rsidR="0023524D" w:rsidRPr="001E3493" w:rsidRDefault="0023524D" w:rsidP="00A64FA8"/>
    <w:tbl>
      <w:tblPr>
        <w:tblStyle w:val="TableGrid"/>
        <w:tblW w:w="0" w:type="auto"/>
        <w:tblLook w:val="04A0" w:firstRow="1" w:lastRow="0" w:firstColumn="1" w:lastColumn="0" w:noHBand="0" w:noVBand="1"/>
      </w:tblPr>
      <w:tblGrid>
        <w:gridCol w:w="2876"/>
        <w:gridCol w:w="2877"/>
        <w:gridCol w:w="2877"/>
      </w:tblGrid>
      <w:tr w:rsidR="00F07AF0" w:rsidRPr="001E3493" w14:paraId="05D20285" w14:textId="77777777" w:rsidTr="00F07AF0">
        <w:trPr>
          <w:trHeight w:val="3294"/>
        </w:trPr>
        <w:tc>
          <w:tcPr>
            <w:tcW w:w="2820" w:type="dxa"/>
          </w:tcPr>
          <w:p w14:paraId="659A76C2" w14:textId="77777777" w:rsidR="0023524D" w:rsidRPr="001E3493" w:rsidRDefault="0023524D" w:rsidP="00A854EA">
            <w:pPr>
              <w:spacing w:line="240" w:lineRule="auto"/>
            </w:pPr>
            <w:r w:rsidRPr="001E3493">
              <w:rPr>
                <w:noProof/>
              </w:rPr>
              <w:lastRenderedPageBreak/>
              <w:drawing>
                <wp:inline distT="0" distB="0" distL="0" distR="0" wp14:anchorId="56CC9355" wp14:editId="0021D3A1">
                  <wp:extent cx="1763486" cy="2351314"/>
                  <wp:effectExtent l="0" t="0" r="1905" b="0"/>
                  <wp:docPr id="108" name="Picture 1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 name="Picture 108"/>
                          <pic:cNvPicPr/>
                        </pic:nvPicPr>
                        <pic:blipFill rotWithShape="1">
                          <a:blip r:embed="rId609" cstate="print">
                            <a:extLst>
                              <a:ext uri="{28A0092B-C50C-407E-A947-70E740481C1C}">
                                <a14:useLocalDpi xmlns:a14="http://schemas.microsoft.com/office/drawing/2010/main" val="0"/>
                              </a:ext>
                            </a:extLst>
                          </a:blip>
                          <a:srcRect l="11154" t="3355" r="4300" b="12099"/>
                          <a:stretch/>
                        </pic:blipFill>
                        <pic:spPr>
                          <a:xfrm>
                            <a:off x="0" y="0"/>
                            <a:ext cx="1775473" cy="2367297"/>
                          </a:xfrm>
                          <a:prstGeom prst="rect">
                            <a:avLst/>
                          </a:prstGeom>
                        </pic:spPr>
                      </pic:pic>
                    </a:graphicData>
                  </a:graphic>
                </wp:inline>
              </w:drawing>
            </w:r>
          </w:p>
        </w:tc>
        <w:tc>
          <w:tcPr>
            <w:tcW w:w="2802" w:type="dxa"/>
          </w:tcPr>
          <w:p w14:paraId="71CAE3A3" w14:textId="77777777" w:rsidR="0023524D" w:rsidRPr="001E3493" w:rsidRDefault="0023524D" w:rsidP="00A854EA">
            <w:pPr>
              <w:spacing w:line="240" w:lineRule="auto"/>
            </w:pPr>
            <w:r w:rsidRPr="001E3493">
              <w:rPr>
                <w:noProof/>
              </w:rPr>
              <w:drawing>
                <wp:inline distT="0" distB="0" distL="0" distR="0" wp14:anchorId="1AA4FB9D" wp14:editId="31E382E8">
                  <wp:extent cx="1763077" cy="2350770"/>
                  <wp:effectExtent l="0" t="0" r="2540" b="0"/>
                  <wp:docPr id="109" name="Picture 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 name="Picture 109"/>
                          <pic:cNvPicPr/>
                        </pic:nvPicPr>
                        <pic:blipFill rotWithShape="1">
                          <a:blip r:embed="rId610" cstate="print">
                            <a:extLst>
                              <a:ext uri="{28A0092B-C50C-407E-A947-70E740481C1C}">
                                <a14:useLocalDpi xmlns:a14="http://schemas.microsoft.com/office/drawing/2010/main" val="0"/>
                              </a:ext>
                            </a:extLst>
                          </a:blip>
                          <a:srcRect l="11204" t="5044" r="5389" b="11548"/>
                          <a:stretch/>
                        </pic:blipFill>
                        <pic:spPr>
                          <a:xfrm>
                            <a:off x="0" y="0"/>
                            <a:ext cx="1771405" cy="2361875"/>
                          </a:xfrm>
                          <a:prstGeom prst="rect">
                            <a:avLst/>
                          </a:prstGeom>
                        </pic:spPr>
                      </pic:pic>
                    </a:graphicData>
                  </a:graphic>
                </wp:inline>
              </w:drawing>
            </w:r>
          </w:p>
        </w:tc>
        <w:tc>
          <w:tcPr>
            <w:tcW w:w="2801" w:type="dxa"/>
          </w:tcPr>
          <w:p w14:paraId="0F8BEB64" w14:textId="77777777" w:rsidR="0023524D" w:rsidRPr="001E3493" w:rsidRDefault="0023524D" w:rsidP="00A854EA">
            <w:pPr>
              <w:keepNext/>
              <w:spacing w:line="240" w:lineRule="auto"/>
            </w:pPr>
            <w:r w:rsidRPr="001E3493">
              <w:rPr>
                <w:noProof/>
              </w:rPr>
              <w:drawing>
                <wp:inline distT="0" distB="0" distL="0" distR="0" wp14:anchorId="59BFD598" wp14:editId="015B9804">
                  <wp:extent cx="1763077" cy="2350770"/>
                  <wp:effectExtent l="0" t="0" r="2540" b="0"/>
                  <wp:docPr id="110" name="Picture 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 name="Picture 110"/>
                          <pic:cNvPicPr/>
                        </pic:nvPicPr>
                        <pic:blipFill rotWithShape="1">
                          <a:blip r:embed="rId611" cstate="print">
                            <a:extLst>
                              <a:ext uri="{28A0092B-C50C-407E-A947-70E740481C1C}">
                                <a14:useLocalDpi xmlns:a14="http://schemas.microsoft.com/office/drawing/2010/main" val="0"/>
                              </a:ext>
                            </a:extLst>
                          </a:blip>
                          <a:srcRect l="5015" t="5015" r="7524" b="7524"/>
                          <a:stretch/>
                        </pic:blipFill>
                        <pic:spPr>
                          <a:xfrm>
                            <a:off x="0" y="0"/>
                            <a:ext cx="1777940" cy="2370587"/>
                          </a:xfrm>
                          <a:prstGeom prst="rect">
                            <a:avLst/>
                          </a:prstGeom>
                        </pic:spPr>
                      </pic:pic>
                    </a:graphicData>
                  </a:graphic>
                </wp:inline>
              </w:drawing>
            </w:r>
          </w:p>
        </w:tc>
      </w:tr>
    </w:tbl>
    <w:p w14:paraId="64B75BB7" w14:textId="020515FF" w:rsidR="0023524D" w:rsidRDefault="0023524D" w:rsidP="00B46408">
      <w:pPr>
        <w:pStyle w:val="Caption"/>
      </w:pPr>
      <w:bookmarkStart w:id="157" w:name="_Toc195707646"/>
      <w:r w:rsidRPr="001E3493">
        <w:t xml:space="preserve">Figure </w:t>
      </w:r>
      <w:fldSimple w:instr=" SEQ Figure \* ARABIC ">
        <w:r w:rsidR="00056F45">
          <w:rPr>
            <w:noProof/>
          </w:rPr>
          <w:t>38</w:t>
        </w:r>
      </w:fldSimple>
      <w:r w:rsidRPr="001E3493">
        <w:t>: Contamination case1</w:t>
      </w:r>
      <w:bookmarkEnd w:id="157"/>
    </w:p>
    <w:p w14:paraId="7320E92D" w14:textId="77777777" w:rsidR="00A854EA" w:rsidRPr="00A854EA" w:rsidRDefault="00A854EA" w:rsidP="00A854EA"/>
    <w:tbl>
      <w:tblPr>
        <w:tblStyle w:val="TableGrid"/>
        <w:tblW w:w="0" w:type="auto"/>
        <w:tblLook w:val="04A0" w:firstRow="1" w:lastRow="0" w:firstColumn="1" w:lastColumn="0" w:noHBand="0" w:noVBand="1"/>
      </w:tblPr>
      <w:tblGrid>
        <w:gridCol w:w="3273"/>
        <w:gridCol w:w="3273"/>
      </w:tblGrid>
      <w:tr w:rsidR="0023524D" w:rsidRPr="001E3493" w14:paraId="367D4E5D" w14:textId="77777777" w:rsidTr="00A45A93">
        <w:trPr>
          <w:trHeight w:val="2994"/>
        </w:trPr>
        <w:tc>
          <w:tcPr>
            <w:tcW w:w="3273" w:type="dxa"/>
          </w:tcPr>
          <w:p w14:paraId="69466C8C" w14:textId="77777777" w:rsidR="0023524D" w:rsidRPr="001E3493" w:rsidRDefault="0023524D" w:rsidP="00A854EA">
            <w:pPr>
              <w:spacing w:line="240" w:lineRule="auto"/>
            </w:pPr>
            <w:r w:rsidRPr="001E3493">
              <w:rPr>
                <w:noProof/>
              </w:rPr>
              <w:drawing>
                <wp:inline distT="0" distB="0" distL="0" distR="0" wp14:anchorId="43E569B3" wp14:editId="0FA328A9">
                  <wp:extent cx="1766570" cy="2355426"/>
                  <wp:effectExtent l="0" t="0" r="0" b="0"/>
                  <wp:docPr id="111" name="Picture 1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 name="Picture 111"/>
                          <pic:cNvPicPr/>
                        </pic:nvPicPr>
                        <pic:blipFill rotWithShape="1">
                          <a:blip r:embed="rId612" cstate="print">
                            <a:extLst>
                              <a:ext uri="{28A0092B-C50C-407E-A947-70E740481C1C}">
                                <a14:useLocalDpi xmlns:a14="http://schemas.microsoft.com/office/drawing/2010/main" val="0"/>
                              </a:ext>
                            </a:extLst>
                          </a:blip>
                          <a:srcRect l="22487" t="23924" r="10765" b="9330"/>
                          <a:stretch/>
                        </pic:blipFill>
                        <pic:spPr>
                          <a:xfrm>
                            <a:off x="0" y="0"/>
                            <a:ext cx="1783567" cy="2378089"/>
                          </a:xfrm>
                          <a:prstGeom prst="rect">
                            <a:avLst/>
                          </a:prstGeom>
                        </pic:spPr>
                      </pic:pic>
                    </a:graphicData>
                  </a:graphic>
                </wp:inline>
              </w:drawing>
            </w:r>
          </w:p>
        </w:tc>
        <w:tc>
          <w:tcPr>
            <w:tcW w:w="3273" w:type="dxa"/>
          </w:tcPr>
          <w:p w14:paraId="4DBF145F" w14:textId="77777777" w:rsidR="0023524D" w:rsidRPr="001E3493" w:rsidRDefault="0023524D" w:rsidP="00A854EA">
            <w:pPr>
              <w:keepNext/>
              <w:spacing w:line="240" w:lineRule="auto"/>
            </w:pPr>
            <w:r w:rsidRPr="001E3493">
              <w:rPr>
                <w:noProof/>
              </w:rPr>
              <w:drawing>
                <wp:inline distT="0" distB="0" distL="0" distR="0" wp14:anchorId="5FA7701F" wp14:editId="764351B9">
                  <wp:extent cx="1766412" cy="2355215"/>
                  <wp:effectExtent l="0" t="0" r="0" b="0"/>
                  <wp:docPr id="112" name="Picture 1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 name="Picture 112"/>
                          <pic:cNvPicPr/>
                        </pic:nvPicPr>
                        <pic:blipFill rotWithShape="1">
                          <a:blip r:embed="rId613" cstate="print">
                            <a:extLst>
                              <a:ext uri="{28A0092B-C50C-407E-A947-70E740481C1C}">
                                <a14:useLocalDpi xmlns:a14="http://schemas.microsoft.com/office/drawing/2010/main" val="0"/>
                              </a:ext>
                            </a:extLst>
                          </a:blip>
                          <a:srcRect l="7051" t="4807" r="3526" b="5770"/>
                          <a:stretch/>
                        </pic:blipFill>
                        <pic:spPr>
                          <a:xfrm>
                            <a:off x="0" y="0"/>
                            <a:ext cx="1783087" cy="2377448"/>
                          </a:xfrm>
                          <a:prstGeom prst="rect">
                            <a:avLst/>
                          </a:prstGeom>
                        </pic:spPr>
                      </pic:pic>
                    </a:graphicData>
                  </a:graphic>
                </wp:inline>
              </w:drawing>
            </w:r>
          </w:p>
        </w:tc>
      </w:tr>
    </w:tbl>
    <w:p w14:paraId="00341510" w14:textId="1A17612E" w:rsidR="0023524D" w:rsidRDefault="0023524D" w:rsidP="00B46408">
      <w:pPr>
        <w:pStyle w:val="Caption"/>
      </w:pPr>
      <w:bookmarkStart w:id="158" w:name="_Toc195707647"/>
      <w:r w:rsidRPr="001E3493">
        <w:t xml:space="preserve">Figure </w:t>
      </w:r>
      <w:fldSimple w:instr=" SEQ Figure \* ARABIC ">
        <w:r w:rsidR="00056F45">
          <w:rPr>
            <w:noProof/>
          </w:rPr>
          <w:t>39</w:t>
        </w:r>
      </w:fldSimple>
      <w:r w:rsidRPr="001E3493">
        <w:t>: Contamination case2</w:t>
      </w:r>
      <w:bookmarkEnd w:id="158"/>
      <w:r w:rsidRPr="001E3493">
        <w:t xml:space="preserve"> </w:t>
      </w:r>
    </w:p>
    <w:p w14:paraId="30895F96" w14:textId="77777777" w:rsidR="00A854EA" w:rsidRPr="00A854EA" w:rsidRDefault="00A854EA" w:rsidP="00A854EA"/>
    <w:tbl>
      <w:tblPr>
        <w:tblStyle w:val="TableGrid"/>
        <w:tblW w:w="0" w:type="auto"/>
        <w:tblLook w:val="04A0" w:firstRow="1" w:lastRow="0" w:firstColumn="1" w:lastColumn="0" w:noHBand="0" w:noVBand="1"/>
      </w:tblPr>
      <w:tblGrid>
        <w:gridCol w:w="2066"/>
        <w:gridCol w:w="2192"/>
        <w:gridCol w:w="2184"/>
        <w:gridCol w:w="2188"/>
      </w:tblGrid>
      <w:tr w:rsidR="00F07AF0" w:rsidRPr="001E3493" w14:paraId="48162D33" w14:textId="77777777" w:rsidTr="00A72F99">
        <w:tc>
          <w:tcPr>
            <w:tcW w:w="2337" w:type="dxa"/>
          </w:tcPr>
          <w:p w14:paraId="6918C108" w14:textId="77777777" w:rsidR="0023524D" w:rsidRPr="001E3493" w:rsidRDefault="0023524D" w:rsidP="00A854EA">
            <w:pPr>
              <w:spacing w:line="240" w:lineRule="auto"/>
            </w:pPr>
            <w:r w:rsidRPr="001E3493">
              <w:rPr>
                <w:noProof/>
              </w:rPr>
              <w:lastRenderedPageBreak/>
              <w:drawing>
                <wp:inline distT="0" distB="0" distL="0" distR="0" wp14:anchorId="5501C0DC" wp14:editId="5FE88501">
                  <wp:extent cx="1504055" cy="2142308"/>
                  <wp:effectExtent l="0" t="0" r="0" b="4445"/>
                  <wp:docPr id="113" name="Picture 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 name="Picture 113"/>
                          <pic:cNvPicPr/>
                        </pic:nvPicPr>
                        <pic:blipFill rotWithShape="1">
                          <a:blip r:embed="rId614" cstate="print">
                            <a:extLst>
                              <a:ext uri="{28A0092B-C50C-407E-A947-70E740481C1C}">
                                <a14:useLocalDpi xmlns:a14="http://schemas.microsoft.com/office/drawing/2010/main" val="0"/>
                              </a:ext>
                            </a:extLst>
                          </a:blip>
                          <a:srcRect l="17380" t="6635" r="-3004" b="1895"/>
                          <a:stretch/>
                        </pic:blipFill>
                        <pic:spPr bwMode="auto">
                          <a:xfrm>
                            <a:off x="0" y="0"/>
                            <a:ext cx="1510678" cy="2151741"/>
                          </a:xfrm>
                          <a:prstGeom prst="rect">
                            <a:avLst/>
                          </a:prstGeom>
                          <a:ln>
                            <a:noFill/>
                          </a:ln>
                          <a:extLst>
                            <a:ext uri="{53640926-AAD7-44D8-BBD7-CCE9431645EC}">
                              <a14:shadowObscured xmlns:a14="http://schemas.microsoft.com/office/drawing/2010/main"/>
                            </a:ext>
                          </a:extLst>
                        </pic:spPr>
                      </pic:pic>
                    </a:graphicData>
                  </a:graphic>
                </wp:inline>
              </w:drawing>
            </w:r>
          </w:p>
        </w:tc>
        <w:tc>
          <w:tcPr>
            <w:tcW w:w="2337" w:type="dxa"/>
          </w:tcPr>
          <w:p w14:paraId="75B22EEA" w14:textId="77777777" w:rsidR="0023524D" w:rsidRPr="001E3493" w:rsidRDefault="0023524D" w:rsidP="00A854EA">
            <w:pPr>
              <w:spacing w:line="240" w:lineRule="auto"/>
            </w:pPr>
            <w:r w:rsidRPr="001E3493">
              <w:rPr>
                <w:noProof/>
              </w:rPr>
              <w:drawing>
                <wp:inline distT="0" distB="0" distL="0" distR="0" wp14:anchorId="151967CB" wp14:editId="05E93D7D">
                  <wp:extent cx="1606391" cy="2141855"/>
                  <wp:effectExtent l="0" t="0" r="0" b="4445"/>
                  <wp:docPr id="114" name="Picture 1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 name="Picture 114"/>
                          <pic:cNvPicPr/>
                        </pic:nvPicPr>
                        <pic:blipFill rotWithShape="1">
                          <a:blip r:embed="rId615" cstate="print">
                            <a:extLst>
                              <a:ext uri="{28A0092B-C50C-407E-A947-70E740481C1C}">
                                <a14:useLocalDpi xmlns:a14="http://schemas.microsoft.com/office/drawing/2010/main" val="0"/>
                              </a:ext>
                            </a:extLst>
                          </a:blip>
                          <a:srcRect l="15621" t="1801" r="-13813" b="8"/>
                          <a:stretch/>
                        </pic:blipFill>
                        <pic:spPr>
                          <a:xfrm>
                            <a:off x="0" y="0"/>
                            <a:ext cx="1614357" cy="2152477"/>
                          </a:xfrm>
                          <a:prstGeom prst="rect">
                            <a:avLst/>
                          </a:prstGeom>
                        </pic:spPr>
                      </pic:pic>
                    </a:graphicData>
                  </a:graphic>
                </wp:inline>
              </w:drawing>
            </w:r>
          </w:p>
        </w:tc>
        <w:tc>
          <w:tcPr>
            <w:tcW w:w="2338" w:type="dxa"/>
          </w:tcPr>
          <w:p w14:paraId="4FBEBB85" w14:textId="77777777" w:rsidR="0023524D" w:rsidRPr="001E3493" w:rsidRDefault="0023524D" w:rsidP="00A854EA">
            <w:pPr>
              <w:spacing w:line="240" w:lineRule="auto"/>
            </w:pPr>
            <w:r w:rsidRPr="001E3493">
              <w:rPr>
                <w:noProof/>
              </w:rPr>
              <w:drawing>
                <wp:inline distT="0" distB="0" distL="0" distR="0" wp14:anchorId="0D59073C" wp14:editId="4A3C49D5">
                  <wp:extent cx="2133540" cy="1600155"/>
                  <wp:effectExtent l="0" t="0" r="0" b="635"/>
                  <wp:docPr id="115" name="Picture 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 name="Picture 115"/>
                          <pic:cNvPicPr/>
                        </pic:nvPicPr>
                        <pic:blipFill rotWithShape="1">
                          <a:blip r:embed="rId616" cstate="print">
                            <a:extLst>
                              <a:ext uri="{28A0092B-C50C-407E-A947-70E740481C1C}">
                                <a14:useLocalDpi xmlns:a14="http://schemas.microsoft.com/office/drawing/2010/main" val="0"/>
                              </a:ext>
                            </a:extLst>
                          </a:blip>
                          <a:srcRect l="-782" t="20319" r="782" b="-20319"/>
                          <a:stretch/>
                        </pic:blipFill>
                        <pic:spPr>
                          <a:xfrm rot="16200000">
                            <a:off x="0" y="0"/>
                            <a:ext cx="2153390" cy="1615042"/>
                          </a:xfrm>
                          <a:prstGeom prst="rect">
                            <a:avLst/>
                          </a:prstGeom>
                        </pic:spPr>
                      </pic:pic>
                    </a:graphicData>
                  </a:graphic>
                </wp:inline>
              </w:drawing>
            </w:r>
          </w:p>
        </w:tc>
        <w:tc>
          <w:tcPr>
            <w:tcW w:w="2338" w:type="dxa"/>
          </w:tcPr>
          <w:p w14:paraId="632CC889" w14:textId="77777777" w:rsidR="0023524D" w:rsidRPr="001E3493" w:rsidRDefault="0023524D" w:rsidP="00A854EA">
            <w:pPr>
              <w:keepNext/>
              <w:spacing w:line="240" w:lineRule="auto"/>
            </w:pPr>
            <w:r w:rsidRPr="001E3493">
              <w:rPr>
                <w:noProof/>
              </w:rPr>
              <w:drawing>
                <wp:inline distT="0" distB="0" distL="0" distR="0" wp14:anchorId="16EE8B03" wp14:editId="03540B25">
                  <wp:extent cx="2136413" cy="1602310"/>
                  <wp:effectExtent l="317" t="0" r="0" b="0"/>
                  <wp:docPr id="116" name="Picture 1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 name="Picture 116"/>
                          <pic:cNvPicPr/>
                        </pic:nvPicPr>
                        <pic:blipFill rotWithShape="1">
                          <a:blip r:embed="rId617" cstate="print">
                            <a:extLst>
                              <a:ext uri="{28A0092B-C50C-407E-A947-70E740481C1C}">
                                <a14:useLocalDpi xmlns:a14="http://schemas.microsoft.com/office/drawing/2010/main" val="0"/>
                              </a:ext>
                            </a:extLst>
                          </a:blip>
                          <a:srcRect l="282" t="-13040" r="-282" b="13040"/>
                          <a:stretch/>
                        </pic:blipFill>
                        <pic:spPr>
                          <a:xfrm rot="5400000">
                            <a:off x="0" y="0"/>
                            <a:ext cx="2146905" cy="1610179"/>
                          </a:xfrm>
                          <a:prstGeom prst="rect">
                            <a:avLst/>
                          </a:prstGeom>
                        </pic:spPr>
                      </pic:pic>
                    </a:graphicData>
                  </a:graphic>
                </wp:inline>
              </w:drawing>
            </w:r>
          </w:p>
        </w:tc>
      </w:tr>
    </w:tbl>
    <w:p w14:paraId="0844BE6D" w14:textId="1571BF64" w:rsidR="0023524D" w:rsidRPr="001E3493" w:rsidRDefault="0023524D" w:rsidP="00B46408">
      <w:pPr>
        <w:pStyle w:val="Caption"/>
      </w:pPr>
      <w:bookmarkStart w:id="159" w:name="_Toc195707648"/>
      <w:r w:rsidRPr="001E3493">
        <w:t xml:space="preserve">Figure </w:t>
      </w:r>
      <w:fldSimple w:instr=" SEQ Figure \* ARABIC ">
        <w:r w:rsidR="00056F45">
          <w:rPr>
            <w:noProof/>
          </w:rPr>
          <w:t>40</w:t>
        </w:r>
      </w:fldSimple>
      <w:r w:rsidRPr="001E3493">
        <w:t>: Diverse NS outcomes</w:t>
      </w:r>
      <w:bookmarkEnd w:id="159"/>
      <w:r w:rsidRPr="001E3493">
        <w:t xml:space="preserve"> </w:t>
      </w:r>
    </w:p>
    <w:p w14:paraId="504A1BF6" w14:textId="77777777" w:rsidR="0023524D" w:rsidRPr="001E3493" w:rsidRDefault="0023524D" w:rsidP="00480280"/>
    <w:p w14:paraId="461F8755" w14:textId="77777777" w:rsidR="0023524D" w:rsidRPr="001E3493" w:rsidRDefault="0023524D" w:rsidP="00DB2214">
      <w:pPr>
        <w:pStyle w:val="Heading3"/>
      </w:pPr>
      <w:r w:rsidRPr="001E3493">
        <w:t>Histopathological assessment</w:t>
      </w:r>
    </w:p>
    <w:p w14:paraId="68D3C89C" w14:textId="1C7A5835" w:rsidR="00AE3D09" w:rsidRDefault="00AE3D09" w:rsidP="00AE3D09">
      <w:bookmarkStart w:id="160" w:name="_Toc195707692"/>
      <w:r>
        <w:t xml:space="preserve">Table </w:t>
      </w:r>
      <w:r>
        <w:fldChar w:fldCharType="begin"/>
      </w:r>
      <w:r>
        <w:instrText xml:space="preserve"> SEQ Table \* ARABIC </w:instrText>
      </w:r>
      <w:r>
        <w:fldChar w:fldCharType="separate"/>
      </w:r>
      <w:r w:rsidR="00056F45">
        <w:rPr>
          <w:noProof/>
        </w:rPr>
        <w:t>40</w:t>
      </w:r>
      <w:r>
        <w:fldChar w:fldCharType="end"/>
      </w:r>
      <w:r>
        <w:t xml:space="preserve">: </w:t>
      </w:r>
      <w:r w:rsidRPr="001E3493">
        <w:t>Slides obtained from 23 goats</w:t>
      </w:r>
      <w:bookmarkEnd w:id="160"/>
    </w:p>
    <w:tbl>
      <w:tblPr>
        <w:tblStyle w:val="TableGrid"/>
        <w:tblpPr w:leftFromText="180" w:rightFromText="180" w:vertAnchor="text" w:tblpXSpec="center" w:tblpY="1"/>
        <w:tblOverlap w:val="never"/>
        <w:tblW w:w="10795" w:type="dxa"/>
        <w:tblLayout w:type="fixed"/>
        <w:tblLook w:val="04A0" w:firstRow="1" w:lastRow="0" w:firstColumn="1" w:lastColumn="0" w:noHBand="0" w:noVBand="1"/>
      </w:tblPr>
      <w:tblGrid>
        <w:gridCol w:w="1075"/>
        <w:gridCol w:w="2880"/>
        <w:gridCol w:w="6840"/>
      </w:tblGrid>
      <w:tr w:rsidR="0023524D" w:rsidRPr="001E3493" w14:paraId="4DB275BD" w14:textId="77777777" w:rsidTr="00991210">
        <w:trPr>
          <w:trHeight w:val="255"/>
        </w:trPr>
        <w:tc>
          <w:tcPr>
            <w:tcW w:w="1075" w:type="dxa"/>
            <w:vAlign w:val="bottom"/>
          </w:tcPr>
          <w:p w14:paraId="20CBF5AE" w14:textId="77777777" w:rsidR="0023524D" w:rsidRPr="001E3493" w:rsidRDefault="0023524D" w:rsidP="00AB2454">
            <w:pPr>
              <w:spacing w:line="240" w:lineRule="auto"/>
              <w:rPr>
                <w:color w:val="000000"/>
              </w:rPr>
            </w:pPr>
            <w:r w:rsidRPr="001E3493">
              <w:rPr>
                <w:color w:val="000000"/>
              </w:rPr>
              <w:t xml:space="preserve"> (SA)</w:t>
            </w:r>
          </w:p>
        </w:tc>
        <w:tc>
          <w:tcPr>
            <w:tcW w:w="2880" w:type="dxa"/>
          </w:tcPr>
          <w:p w14:paraId="4B9CD180" w14:textId="77777777" w:rsidR="0023524D" w:rsidRPr="001E3493" w:rsidRDefault="0023524D" w:rsidP="00AB2454">
            <w:pPr>
              <w:spacing w:line="240" w:lineRule="auto"/>
            </w:pPr>
          </w:p>
        </w:tc>
        <w:tc>
          <w:tcPr>
            <w:tcW w:w="6840" w:type="dxa"/>
          </w:tcPr>
          <w:p w14:paraId="5A1E0BAB" w14:textId="77777777" w:rsidR="0023524D" w:rsidRPr="001E3493" w:rsidRDefault="0023524D" w:rsidP="00AB2454">
            <w:pPr>
              <w:spacing w:line="240" w:lineRule="auto"/>
            </w:pPr>
          </w:p>
        </w:tc>
      </w:tr>
      <w:tr w:rsidR="0023524D" w:rsidRPr="001E3493" w14:paraId="60715BC5" w14:textId="77777777" w:rsidTr="00AB2454">
        <w:trPr>
          <w:trHeight w:val="1682"/>
        </w:trPr>
        <w:tc>
          <w:tcPr>
            <w:tcW w:w="1075" w:type="dxa"/>
            <w:vAlign w:val="bottom"/>
          </w:tcPr>
          <w:p w14:paraId="525BAC99" w14:textId="77777777" w:rsidR="0023524D" w:rsidRPr="001E3493" w:rsidRDefault="0023524D" w:rsidP="00C76ED7">
            <w:pPr>
              <w:rPr>
                <w:color w:val="000000"/>
              </w:rPr>
            </w:pPr>
            <w:r w:rsidRPr="001E3493">
              <w:rPr>
                <w:color w:val="000000"/>
              </w:rPr>
              <w:t>G24002</w:t>
            </w:r>
          </w:p>
        </w:tc>
        <w:tc>
          <w:tcPr>
            <w:tcW w:w="2880" w:type="dxa"/>
          </w:tcPr>
          <w:p w14:paraId="4137585A" w14:textId="77777777" w:rsidR="0023524D" w:rsidRDefault="0023524D" w:rsidP="00AB2454">
            <w:pPr>
              <w:spacing w:line="240" w:lineRule="auto"/>
              <w:rPr>
                <w:noProof/>
              </w:rPr>
            </w:pPr>
            <w:r w:rsidRPr="001E3493">
              <w:rPr>
                <w:noProof/>
              </w:rPr>
              <w:drawing>
                <wp:inline distT="0" distB="0" distL="0" distR="0" wp14:anchorId="369F9007" wp14:editId="52E5DC55">
                  <wp:extent cx="1762125" cy="1087081"/>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pic:cNvPicPr/>
                        </pic:nvPicPr>
                        <pic:blipFill rotWithShape="1">
                          <a:blip r:embed="rId618" cstate="print">
                            <a:extLst>
                              <a:ext uri="{BEBA8EAE-BF5A-486C-A8C5-ECC9F3942E4B}">
                                <a14:imgProps xmlns:a14="http://schemas.microsoft.com/office/drawing/2010/main">
                                  <a14:imgLayer r:embed="rId619">
                                    <a14:imgEffect>
                                      <a14:brightnessContrast bright="20000" contrast="40000"/>
                                    </a14:imgEffect>
                                  </a14:imgLayer>
                                </a14:imgProps>
                              </a:ext>
                              <a:ext uri="{28A0092B-C50C-407E-A947-70E740481C1C}">
                                <a14:useLocalDpi xmlns:a14="http://schemas.microsoft.com/office/drawing/2010/main" val="0"/>
                              </a:ext>
                            </a:extLst>
                          </a:blip>
                          <a:srcRect l="4706" t="767" r="8552" b="17204"/>
                          <a:stretch/>
                        </pic:blipFill>
                        <pic:spPr bwMode="auto">
                          <a:xfrm>
                            <a:off x="0" y="0"/>
                            <a:ext cx="1859195" cy="1146965"/>
                          </a:xfrm>
                          <a:prstGeom prst="rect">
                            <a:avLst/>
                          </a:prstGeom>
                          <a:ln>
                            <a:noFill/>
                          </a:ln>
                          <a:extLst>
                            <a:ext uri="{53640926-AAD7-44D8-BBD7-CCE9431645EC}">
                              <a14:shadowObscured xmlns:a14="http://schemas.microsoft.com/office/drawing/2010/main"/>
                            </a:ext>
                          </a:extLst>
                        </pic:spPr>
                      </pic:pic>
                    </a:graphicData>
                  </a:graphic>
                </wp:inline>
              </w:drawing>
            </w:r>
          </w:p>
          <w:p w14:paraId="21F95ABA" w14:textId="040B5137" w:rsidR="00AB2454" w:rsidRPr="001E3493" w:rsidRDefault="00AB2454" w:rsidP="00AB2454">
            <w:pPr>
              <w:spacing w:line="240" w:lineRule="auto"/>
              <w:rPr>
                <w:noProof/>
              </w:rPr>
            </w:pPr>
          </w:p>
        </w:tc>
        <w:tc>
          <w:tcPr>
            <w:tcW w:w="6840" w:type="dxa"/>
          </w:tcPr>
          <w:p w14:paraId="761A4FAF" w14:textId="77777777" w:rsidR="0023524D" w:rsidRPr="001E3493" w:rsidRDefault="0023524D" w:rsidP="00AB2454">
            <w:pPr>
              <w:spacing w:line="240" w:lineRule="auto"/>
            </w:pPr>
            <w:r w:rsidRPr="001E3493">
              <w:t>Slide response score: (CR):0; (NBR):1; (SFB):0, (SFD):1</w:t>
            </w:r>
          </w:p>
          <w:p w14:paraId="6A6FDCAA" w14:textId="77777777" w:rsidR="0023524D" w:rsidRPr="001E3493" w:rsidRDefault="0023524D" w:rsidP="00AB2454">
            <w:pPr>
              <w:spacing w:line="240" w:lineRule="auto"/>
            </w:pPr>
            <w:r w:rsidRPr="001E3493">
              <w:t xml:space="preserve">The slide shows no cellular response beyond what is expected in healthy tissue. New </w:t>
            </w:r>
            <w:proofErr w:type="gramStart"/>
            <w:r w:rsidRPr="001E3493">
              <w:t>bone is</w:t>
            </w:r>
            <w:proofErr w:type="gramEnd"/>
            <w:r w:rsidRPr="001E3493">
              <w:t xml:space="preserve"> present but not in abundance. The soft tissue surrounding the preexisting bone shows no reaction, while the soft tissue around the defect and new bone area is present and not excessively abundant, as expected in a regenerative process</w:t>
            </w:r>
          </w:p>
        </w:tc>
      </w:tr>
      <w:tr w:rsidR="0023524D" w:rsidRPr="001E3493" w14:paraId="5AD21877" w14:textId="77777777" w:rsidTr="00991210">
        <w:trPr>
          <w:trHeight w:val="1988"/>
        </w:trPr>
        <w:tc>
          <w:tcPr>
            <w:tcW w:w="1075" w:type="dxa"/>
            <w:vAlign w:val="bottom"/>
          </w:tcPr>
          <w:p w14:paraId="77DA71A0" w14:textId="77777777" w:rsidR="0023524D" w:rsidRPr="001E3493" w:rsidRDefault="0023524D" w:rsidP="00C76ED7">
            <w:r w:rsidRPr="001E3493">
              <w:rPr>
                <w:color w:val="000000"/>
              </w:rPr>
              <w:t>G24003</w:t>
            </w:r>
          </w:p>
        </w:tc>
        <w:tc>
          <w:tcPr>
            <w:tcW w:w="2880" w:type="dxa"/>
          </w:tcPr>
          <w:p w14:paraId="1245F7E5" w14:textId="77777777" w:rsidR="0023524D" w:rsidRPr="001E3493" w:rsidRDefault="0023524D" w:rsidP="00AB2454">
            <w:pPr>
              <w:spacing w:line="240" w:lineRule="auto"/>
              <w:rPr>
                <w:noProof/>
              </w:rPr>
            </w:pPr>
            <w:r w:rsidRPr="001E3493">
              <w:rPr>
                <w:noProof/>
              </w:rPr>
              <w:drawing>
                <wp:inline distT="0" distB="0" distL="0" distR="0" wp14:anchorId="1F740452" wp14:editId="3C53B55D">
                  <wp:extent cx="1781175" cy="1214240"/>
                  <wp:effectExtent l="0" t="0" r="0" b="508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rotWithShape="1">
                          <a:blip r:embed="rId620" cstate="print">
                            <a:extLst>
                              <a:ext uri="{BEBA8EAE-BF5A-486C-A8C5-ECC9F3942E4B}">
                                <a14:imgProps xmlns:a14="http://schemas.microsoft.com/office/drawing/2010/main">
                                  <a14:imgLayer r:embed="rId621">
                                    <a14:imgEffect>
                                      <a14:brightnessContrast bright="20000" contrast="40000"/>
                                    </a14:imgEffect>
                                  </a14:imgLayer>
                                </a14:imgProps>
                              </a:ext>
                              <a:ext uri="{28A0092B-C50C-407E-A947-70E740481C1C}">
                                <a14:useLocalDpi xmlns:a14="http://schemas.microsoft.com/office/drawing/2010/main" val="0"/>
                              </a:ext>
                            </a:extLst>
                          </a:blip>
                          <a:srcRect l="6347" t="1609" r="4823" b="2717"/>
                          <a:stretch/>
                        </pic:blipFill>
                        <pic:spPr bwMode="auto">
                          <a:xfrm flipH="1">
                            <a:off x="0" y="0"/>
                            <a:ext cx="1808512" cy="1232876"/>
                          </a:xfrm>
                          <a:prstGeom prst="rect">
                            <a:avLst/>
                          </a:prstGeom>
                          <a:ln>
                            <a:noFill/>
                          </a:ln>
                          <a:extLst>
                            <a:ext uri="{53640926-AAD7-44D8-BBD7-CCE9431645EC}">
                              <a14:shadowObscured xmlns:a14="http://schemas.microsoft.com/office/drawing/2010/main"/>
                            </a:ext>
                          </a:extLst>
                        </pic:spPr>
                      </pic:pic>
                    </a:graphicData>
                  </a:graphic>
                </wp:inline>
              </w:drawing>
            </w:r>
          </w:p>
        </w:tc>
        <w:tc>
          <w:tcPr>
            <w:tcW w:w="6840" w:type="dxa"/>
          </w:tcPr>
          <w:p w14:paraId="2143CDE8" w14:textId="77777777" w:rsidR="0023524D" w:rsidRPr="001E3493" w:rsidRDefault="0023524D" w:rsidP="00AB2454">
            <w:pPr>
              <w:spacing w:line="240" w:lineRule="auto"/>
            </w:pPr>
          </w:p>
          <w:p w14:paraId="413EFC39" w14:textId="77777777" w:rsidR="0023524D" w:rsidRPr="001E3493" w:rsidRDefault="0023524D" w:rsidP="00AB2454">
            <w:pPr>
              <w:spacing w:line="240" w:lineRule="auto"/>
            </w:pPr>
            <w:r w:rsidRPr="001E3493">
              <w:t>Slide response score: (CR):1; (NBR):2; (SFB):0; (SFD): 2</w:t>
            </w:r>
          </w:p>
          <w:p w14:paraId="285EE05D" w14:textId="77777777" w:rsidR="0023524D" w:rsidRPr="001E3493" w:rsidRDefault="0023524D" w:rsidP="00AB2454">
            <w:pPr>
              <w:spacing w:line="240" w:lineRule="auto"/>
            </w:pPr>
            <w:r w:rsidRPr="001E3493">
              <w:t xml:space="preserve">The slide shows cellular response expected in a regenerative process. </w:t>
            </w:r>
            <w:proofErr w:type="gramStart"/>
            <w:r w:rsidRPr="001E3493">
              <w:t>New</w:t>
            </w:r>
            <w:proofErr w:type="gramEnd"/>
            <w:r w:rsidRPr="001E3493">
              <w:t xml:space="preserve"> bone is abundant. The soft tissue surrounding the preexisting bone shows no reaction, while the soft tissue around the defect and new bone area is abundant.</w:t>
            </w:r>
          </w:p>
        </w:tc>
      </w:tr>
    </w:tbl>
    <w:p w14:paraId="12151513" w14:textId="77777777" w:rsidR="00AE3D09" w:rsidRDefault="00AE3D09"/>
    <w:p w14:paraId="2C4177CB" w14:textId="77777777" w:rsidR="00AE3D09" w:rsidRDefault="00AE3D09"/>
    <w:p w14:paraId="1290B6C0" w14:textId="77777777" w:rsidR="00AE3D09" w:rsidRDefault="00AE3D09" w:rsidP="00AE3D09">
      <w:pPr>
        <w:jc w:val="center"/>
      </w:pPr>
    </w:p>
    <w:p w14:paraId="5998FA62" w14:textId="77777777" w:rsidR="00B46408" w:rsidRDefault="00B46408" w:rsidP="00AE3D09">
      <w:pPr>
        <w:jc w:val="center"/>
      </w:pPr>
    </w:p>
    <w:p w14:paraId="59177BC0" w14:textId="77777777" w:rsidR="00B46408" w:rsidRDefault="00B46408" w:rsidP="00AE3D09">
      <w:pPr>
        <w:jc w:val="center"/>
      </w:pPr>
    </w:p>
    <w:p w14:paraId="32E95C9D" w14:textId="28E27434" w:rsidR="00AE3D09" w:rsidRPr="00B46408" w:rsidRDefault="00AE3D09" w:rsidP="00B46408">
      <w:pPr>
        <w:spacing w:line="240" w:lineRule="auto"/>
      </w:pPr>
      <w:r w:rsidRPr="00B46408">
        <w:lastRenderedPageBreak/>
        <w:t>Table 40 continued</w:t>
      </w:r>
    </w:p>
    <w:tbl>
      <w:tblPr>
        <w:tblStyle w:val="TableGrid"/>
        <w:tblpPr w:leftFromText="180" w:rightFromText="180" w:vertAnchor="text" w:tblpXSpec="center" w:tblpY="1"/>
        <w:tblOverlap w:val="never"/>
        <w:tblW w:w="10795" w:type="dxa"/>
        <w:tblLayout w:type="fixed"/>
        <w:tblLook w:val="04A0" w:firstRow="1" w:lastRow="0" w:firstColumn="1" w:lastColumn="0" w:noHBand="0" w:noVBand="1"/>
      </w:tblPr>
      <w:tblGrid>
        <w:gridCol w:w="1075"/>
        <w:gridCol w:w="2880"/>
        <w:gridCol w:w="6840"/>
      </w:tblGrid>
      <w:tr w:rsidR="0023524D" w:rsidRPr="001E3493" w14:paraId="52BB3593" w14:textId="77777777" w:rsidTr="00AB2454">
        <w:trPr>
          <w:trHeight w:val="2060"/>
        </w:trPr>
        <w:tc>
          <w:tcPr>
            <w:tcW w:w="1075" w:type="dxa"/>
            <w:vAlign w:val="bottom"/>
          </w:tcPr>
          <w:p w14:paraId="49016E6A" w14:textId="77777777" w:rsidR="0023524D" w:rsidRPr="001E3493" w:rsidRDefault="0023524D" w:rsidP="00C76ED7">
            <w:r w:rsidRPr="001E3493">
              <w:rPr>
                <w:color w:val="000000"/>
              </w:rPr>
              <w:t>G24004</w:t>
            </w:r>
          </w:p>
        </w:tc>
        <w:tc>
          <w:tcPr>
            <w:tcW w:w="2880" w:type="dxa"/>
          </w:tcPr>
          <w:p w14:paraId="1114373D" w14:textId="77777777" w:rsidR="0023524D" w:rsidRDefault="0023524D" w:rsidP="00AB2454">
            <w:pPr>
              <w:spacing w:line="240" w:lineRule="auto"/>
              <w:rPr>
                <w:noProof/>
              </w:rPr>
            </w:pPr>
            <w:r w:rsidRPr="001E3493">
              <w:rPr>
                <w:noProof/>
              </w:rPr>
              <w:drawing>
                <wp:inline distT="0" distB="0" distL="0" distR="0" wp14:anchorId="7EC9A39A" wp14:editId="54B0936D">
                  <wp:extent cx="1285383" cy="1735756"/>
                  <wp:effectExtent l="3492" t="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pic:cNvPicPr/>
                        </pic:nvPicPr>
                        <pic:blipFill rotWithShape="1">
                          <a:blip r:embed="rId622" cstate="print">
                            <a:extLst>
                              <a:ext uri="{28A0092B-C50C-407E-A947-70E740481C1C}">
                                <a14:useLocalDpi xmlns:a14="http://schemas.microsoft.com/office/drawing/2010/main" val="0"/>
                              </a:ext>
                            </a:extLst>
                          </a:blip>
                          <a:srcRect l="13381" t="4262" r="15770" b="6109"/>
                          <a:stretch/>
                        </pic:blipFill>
                        <pic:spPr bwMode="auto">
                          <a:xfrm rot="16200000">
                            <a:off x="0" y="0"/>
                            <a:ext cx="1313326" cy="1773490"/>
                          </a:xfrm>
                          <a:prstGeom prst="rect">
                            <a:avLst/>
                          </a:prstGeom>
                          <a:ln>
                            <a:noFill/>
                          </a:ln>
                          <a:extLst>
                            <a:ext uri="{53640926-AAD7-44D8-BBD7-CCE9431645EC}">
                              <a14:shadowObscured xmlns:a14="http://schemas.microsoft.com/office/drawing/2010/main"/>
                            </a:ext>
                          </a:extLst>
                        </pic:spPr>
                      </pic:pic>
                    </a:graphicData>
                  </a:graphic>
                </wp:inline>
              </w:drawing>
            </w:r>
          </w:p>
          <w:p w14:paraId="56F5A289" w14:textId="73E7722E" w:rsidR="00AB2454" w:rsidRPr="001E3493" w:rsidRDefault="00AB2454" w:rsidP="00AB2454">
            <w:pPr>
              <w:spacing w:line="240" w:lineRule="auto"/>
              <w:rPr>
                <w:noProof/>
              </w:rPr>
            </w:pPr>
          </w:p>
        </w:tc>
        <w:tc>
          <w:tcPr>
            <w:tcW w:w="6840" w:type="dxa"/>
          </w:tcPr>
          <w:p w14:paraId="28694D4B" w14:textId="77777777" w:rsidR="0023524D" w:rsidRPr="001E3493" w:rsidRDefault="0023524D" w:rsidP="00AB2454">
            <w:pPr>
              <w:spacing w:line="240" w:lineRule="auto"/>
            </w:pPr>
          </w:p>
          <w:p w14:paraId="6AC702D2" w14:textId="77777777" w:rsidR="0023524D" w:rsidRPr="001E3493" w:rsidRDefault="0023524D" w:rsidP="00AB2454">
            <w:pPr>
              <w:spacing w:line="240" w:lineRule="auto"/>
            </w:pPr>
            <w:r w:rsidRPr="001E3493">
              <w:t>Slide response score: (CR):1; (NBR):1; (SFB):1; (SFD): 2</w:t>
            </w:r>
          </w:p>
          <w:p w14:paraId="6FC4248D" w14:textId="77777777" w:rsidR="0023524D" w:rsidRPr="001E3493" w:rsidRDefault="0023524D" w:rsidP="00AB2454">
            <w:pPr>
              <w:spacing w:line="240" w:lineRule="auto"/>
            </w:pPr>
            <w:r w:rsidRPr="001E3493">
              <w:t xml:space="preserve">The slide shows cellular response expected in a regenerative process. New </w:t>
            </w:r>
            <w:proofErr w:type="gramStart"/>
            <w:r w:rsidRPr="001E3493">
              <w:t>bone is</w:t>
            </w:r>
            <w:proofErr w:type="gramEnd"/>
            <w:r w:rsidRPr="001E3493">
              <w:t xml:space="preserve"> present but not in abundance. The soft tissue surrounding the preexisting bone shows cellular response expected in a regenerative process, while the soft tissue around the defect and new bone area is abundant.</w:t>
            </w:r>
          </w:p>
        </w:tc>
      </w:tr>
      <w:tr w:rsidR="0023524D" w:rsidRPr="001E3493" w14:paraId="37B4931B" w14:textId="77777777" w:rsidTr="00AB2454">
        <w:trPr>
          <w:trHeight w:val="1700"/>
        </w:trPr>
        <w:tc>
          <w:tcPr>
            <w:tcW w:w="1075" w:type="dxa"/>
            <w:vAlign w:val="bottom"/>
          </w:tcPr>
          <w:p w14:paraId="73032815" w14:textId="77777777" w:rsidR="0023524D" w:rsidRPr="001E3493" w:rsidRDefault="0023524D" w:rsidP="00C76ED7">
            <w:r w:rsidRPr="001E3493">
              <w:rPr>
                <w:color w:val="000000"/>
              </w:rPr>
              <w:t>G24005</w:t>
            </w:r>
          </w:p>
        </w:tc>
        <w:tc>
          <w:tcPr>
            <w:tcW w:w="2880" w:type="dxa"/>
          </w:tcPr>
          <w:p w14:paraId="10B76F06" w14:textId="77777777" w:rsidR="0023524D" w:rsidRDefault="0023524D" w:rsidP="00AB2454">
            <w:pPr>
              <w:spacing w:line="240" w:lineRule="auto"/>
              <w:rPr>
                <w:noProof/>
              </w:rPr>
            </w:pPr>
            <w:r w:rsidRPr="001E3493">
              <w:rPr>
                <w:noProof/>
              </w:rPr>
              <w:drawing>
                <wp:inline distT="0" distB="0" distL="0" distR="0" wp14:anchorId="5A071461" wp14:editId="23F440A4">
                  <wp:extent cx="1751330" cy="1081179"/>
                  <wp:effectExtent l="0" t="0" r="1270" b="5080"/>
                  <wp:docPr id="1015449472" name="Picture 10154494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pic:cNvPicPr/>
                        </pic:nvPicPr>
                        <pic:blipFill rotWithShape="1">
                          <a:blip r:embed="rId623" cstate="print">
                            <a:extLst>
                              <a:ext uri="{28A0092B-C50C-407E-A947-70E740481C1C}">
                                <a14:useLocalDpi xmlns:a14="http://schemas.microsoft.com/office/drawing/2010/main" val="0"/>
                              </a:ext>
                            </a:extLst>
                          </a:blip>
                          <a:srcRect l="4203" t="9949" r="8871" b="16428"/>
                          <a:stretch/>
                        </pic:blipFill>
                        <pic:spPr bwMode="auto">
                          <a:xfrm>
                            <a:off x="0" y="0"/>
                            <a:ext cx="1778960" cy="1098236"/>
                          </a:xfrm>
                          <a:prstGeom prst="rect">
                            <a:avLst/>
                          </a:prstGeom>
                          <a:ln>
                            <a:noFill/>
                          </a:ln>
                          <a:extLst>
                            <a:ext uri="{53640926-AAD7-44D8-BBD7-CCE9431645EC}">
                              <a14:shadowObscured xmlns:a14="http://schemas.microsoft.com/office/drawing/2010/main"/>
                            </a:ext>
                          </a:extLst>
                        </pic:spPr>
                      </pic:pic>
                    </a:graphicData>
                  </a:graphic>
                </wp:inline>
              </w:drawing>
            </w:r>
          </w:p>
          <w:p w14:paraId="5B25AC1B" w14:textId="4F97E19F" w:rsidR="00AB2454" w:rsidRPr="001E3493" w:rsidRDefault="00AB2454" w:rsidP="00AB2454">
            <w:pPr>
              <w:spacing w:line="240" w:lineRule="auto"/>
              <w:rPr>
                <w:noProof/>
              </w:rPr>
            </w:pPr>
          </w:p>
        </w:tc>
        <w:tc>
          <w:tcPr>
            <w:tcW w:w="6840" w:type="dxa"/>
          </w:tcPr>
          <w:p w14:paraId="4F487906" w14:textId="77777777" w:rsidR="0023524D" w:rsidRPr="001E3493" w:rsidRDefault="0023524D" w:rsidP="00AB2454">
            <w:pPr>
              <w:spacing w:line="240" w:lineRule="auto"/>
            </w:pPr>
          </w:p>
          <w:p w14:paraId="2A57C6A1" w14:textId="77777777" w:rsidR="0023524D" w:rsidRPr="001E3493" w:rsidRDefault="0023524D" w:rsidP="00AB2454">
            <w:pPr>
              <w:spacing w:line="240" w:lineRule="auto"/>
            </w:pPr>
            <w:r w:rsidRPr="001E3493">
              <w:t>Slide response score: (CR):1; (NBR):2; (SFB):0; (SFD): 0</w:t>
            </w:r>
          </w:p>
          <w:p w14:paraId="046BD41A" w14:textId="77777777" w:rsidR="0023524D" w:rsidRPr="001E3493" w:rsidRDefault="0023524D" w:rsidP="00AB2454">
            <w:pPr>
              <w:spacing w:line="240" w:lineRule="auto"/>
            </w:pPr>
            <w:r w:rsidRPr="001E3493">
              <w:t xml:space="preserve">The slide shows cellular response expected in a regenerative process. </w:t>
            </w:r>
            <w:proofErr w:type="gramStart"/>
            <w:r w:rsidRPr="001E3493">
              <w:t>New</w:t>
            </w:r>
            <w:proofErr w:type="gramEnd"/>
            <w:r w:rsidRPr="001E3493">
              <w:t xml:space="preserve"> bone is abundant. The soft tissue surrounding the preexisting bone and the soft tissue around the defect and new bone area show no reaction.</w:t>
            </w:r>
          </w:p>
        </w:tc>
      </w:tr>
      <w:tr w:rsidR="0023524D" w:rsidRPr="001E3493" w14:paraId="76F3C70E" w14:textId="77777777" w:rsidTr="00AB2454">
        <w:trPr>
          <w:trHeight w:val="1880"/>
        </w:trPr>
        <w:tc>
          <w:tcPr>
            <w:tcW w:w="1075" w:type="dxa"/>
            <w:vAlign w:val="bottom"/>
          </w:tcPr>
          <w:p w14:paraId="257C4C5A" w14:textId="77777777" w:rsidR="0023524D" w:rsidRPr="001E3493" w:rsidRDefault="0023524D" w:rsidP="00C76ED7">
            <w:r w:rsidRPr="001E3493">
              <w:rPr>
                <w:color w:val="000000"/>
              </w:rPr>
              <w:t>G24006</w:t>
            </w:r>
          </w:p>
        </w:tc>
        <w:tc>
          <w:tcPr>
            <w:tcW w:w="2880" w:type="dxa"/>
          </w:tcPr>
          <w:p w14:paraId="54AB5956" w14:textId="77777777" w:rsidR="0023524D" w:rsidRDefault="0023524D" w:rsidP="00AB2454">
            <w:pPr>
              <w:spacing w:line="240" w:lineRule="auto"/>
              <w:rPr>
                <w:noProof/>
              </w:rPr>
            </w:pPr>
            <w:r w:rsidRPr="001E3493">
              <w:rPr>
                <w:noProof/>
              </w:rPr>
              <w:drawing>
                <wp:inline distT="0" distB="0" distL="0" distR="0" wp14:anchorId="5BA28971" wp14:editId="7DA81E7D">
                  <wp:extent cx="1733550" cy="1147751"/>
                  <wp:effectExtent l="0" t="0" r="0" b="0"/>
                  <wp:docPr id="1015449473" name="Picture 10154494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pic:cNvPicPr/>
                        </pic:nvPicPr>
                        <pic:blipFill rotWithShape="1">
                          <a:blip r:embed="rId624" cstate="print">
                            <a:extLst>
                              <a:ext uri="{28A0092B-C50C-407E-A947-70E740481C1C}">
                                <a14:useLocalDpi xmlns:a14="http://schemas.microsoft.com/office/drawing/2010/main" val="0"/>
                              </a:ext>
                            </a:extLst>
                          </a:blip>
                          <a:srcRect l="7908" t="12814" r="8414" b="12461"/>
                          <a:stretch/>
                        </pic:blipFill>
                        <pic:spPr bwMode="auto">
                          <a:xfrm>
                            <a:off x="0" y="0"/>
                            <a:ext cx="1775926" cy="1175807"/>
                          </a:xfrm>
                          <a:prstGeom prst="rect">
                            <a:avLst/>
                          </a:prstGeom>
                          <a:ln>
                            <a:noFill/>
                          </a:ln>
                          <a:extLst>
                            <a:ext uri="{53640926-AAD7-44D8-BBD7-CCE9431645EC}">
                              <a14:shadowObscured xmlns:a14="http://schemas.microsoft.com/office/drawing/2010/main"/>
                            </a:ext>
                          </a:extLst>
                        </pic:spPr>
                      </pic:pic>
                    </a:graphicData>
                  </a:graphic>
                </wp:inline>
              </w:drawing>
            </w:r>
          </w:p>
          <w:p w14:paraId="2C89CE7F" w14:textId="682AFFFC" w:rsidR="00AB2454" w:rsidRPr="001E3493" w:rsidRDefault="00AB2454" w:rsidP="00AB2454">
            <w:pPr>
              <w:spacing w:line="240" w:lineRule="auto"/>
              <w:rPr>
                <w:noProof/>
              </w:rPr>
            </w:pPr>
          </w:p>
        </w:tc>
        <w:tc>
          <w:tcPr>
            <w:tcW w:w="6840" w:type="dxa"/>
          </w:tcPr>
          <w:p w14:paraId="3DC3A1A6" w14:textId="77777777" w:rsidR="0023524D" w:rsidRPr="001E3493" w:rsidRDefault="0023524D" w:rsidP="00AB2454">
            <w:pPr>
              <w:spacing w:line="240" w:lineRule="auto"/>
            </w:pPr>
          </w:p>
          <w:p w14:paraId="151D2A09" w14:textId="77777777" w:rsidR="0023524D" w:rsidRPr="001E3493" w:rsidRDefault="0023524D" w:rsidP="00AB2454">
            <w:pPr>
              <w:spacing w:line="240" w:lineRule="auto"/>
            </w:pPr>
            <w:r w:rsidRPr="001E3493">
              <w:t>Slide response score: (CR):1; (NBR):2; (SFB):0; (SFD): 2</w:t>
            </w:r>
          </w:p>
          <w:p w14:paraId="1AE24EBF" w14:textId="77777777" w:rsidR="0023524D" w:rsidRPr="001E3493" w:rsidRDefault="0023524D" w:rsidP="00AB2454">
            <w:pPr>
              <w:spacing w:line="240" w:lineRule="auto"/>
            </w:pPr>
            <w:r w:rsidRPr="001E3493">
              <w:t xml:space="preserve">The slide shows cellular response expected in a regenerative process. </w:t>
            </w:r>
            <w:proofErr w:type="gramStart"/>
            <w:r w:rsidRPr="001E3493">
              <w:t>New</w:t>
            </w:r>
            <w:proofErr w:type="gramEnd"/>
            <w:r w:rsidRPr="001E3493">
              <w:t xml:space="preserve"> bone is abundant. The soft tissue surrounding the preexisting bone shows no reaction, while the soft tissue around the defect and new bone area is abundant.</w:t>
            </w:r>
          </w:p>
        </w:tc>
      </w:tr>
      <w:tr w:rsidR="0023524D" w:rsidRPr="001E3493" w14:paraId="65CB9537" w14:textId="77777777" w:rsidTr="00AB2454">
        <w:trPr>
          <w:trHeight w:val="278"/>
        </w:trPr>
        <w:tc>
          <w:tcPr>
            <w:tcW w:w="1075" w:type="dxa"/>
            <w:vAlign w:val="bottom"/>
          </w:tcPr>
          <w:p w14:paraId="012863D8" w14:textId="77777777" w:rsidR="0023524D" w:rsidRPr="001E3493" w:rsidRDefault="0023524D" w:rsidP="00AB2454">
            <w:pPr>
              <w:spacing w:line="240" w:lineRule="auto"/>
              <w:rPr>
                <w:color w:val="000000"/>
              </w:rPr>
            </w:pPr>
            <w:r w:rsidRPr="001E3493">
              <w:rPr>
                <w:color w:val="242424"/>
                <w:shd w:val="clear" w:color="auto" w:fill="FFFFFF"/>
              </w:rPr>
              <w:t xml:space="preserve"> (SB)</w:t>
            </w:r>
          </w:p>
        </w:tc>
        <w:tc>
          <w:tcPr>
            <w:tcW w:w="2880" w:type="dxa"/>
          </w:tcPr>
          <w:p w14:paraId="058AFD69" w14:textId="77777777" w:rsidR="0023524D" w:rsidRPr="001E3493" w:rsidRDefault="0023524D" w:rsidP="00AB2454">
            <w:pPr>
              <w:spacing w:line="240" w:lineRule="auto"/>
            </w:pPr>
          </w:p>
        </w:tc>
        <w:tc>
          <w:tcPr>
            <w:tcW w:w="6840" w:type="dxa"/>
          </w:tcPr>
          <w:p w14:paraId="40285181" w14:textId="77777777" w:rsidR="0023524D" w:rsidRPr="001E3493" w:rsidRDefault="0023524D" w:rsidP="00AB2454">
            <w:pPr>
              <w:spacing w:line="240" w:lineRule="auto"/>
            </w:pPr>
          </w:p>
        </w:tc>
      </w:tr>
      <w:tr w:rsidR="0023524D" w:rsidRPr="001E3493" w14:paraId="16251A05" w14:textId="77777777" w:rsidTr="00AB2454">
        <w:trPr>
          <w:trHeight w:val="1862"/>
        </w:trPr>
        <w:tc>
          <w:tcPr>
            <w:tcW w:w="1075" w:type="dxa"/>
            <w:vAlign w:val="bottom"/>
          </w:tcPr>
          <w:p w14:paraId="4E284748" w14:textId="77777777" w:rsidR="0023524D" w:rsidRPr="001E3493" w:rsidRDefault="0023524D" w:rsidP="00C76ED7">
            <w:r w:rsidRPr="001E3493">
              <w:rPr>
                <w:color w:val="000000"/>
              </w:rPr>
              <w:t>G24019</w:t>
            </w:r>
          </w:p>
        </w:tc>
        <w:tc>
          <w:tcPr>
            <w:tcW w:w="2880" w:type="dxa"/>
          </w:tcPr>
          <w:p w14:paraId="2A4872B6" w14:textId="77777777" w:rsidR="0023524D" w:rsidRPr="001E3493" w:rsidRDefault="0023524D" w:rsidP="00AB2454">
            <w:pPr>
              <w:spacing w:line="240" w:lineRule="auto"/>
            </w:pPr>
            <w:r w:rsidRPr="001E3493">
              <w:rPr>
                <w:noProof/>
              </w:rPr>
              <w:drawing>
                <wp:inline distT="0" distB="0" distL="0" distR="0" wp14:anchorId="0D0DEBFD" wp14:editId="77A6DC76">
                  <wp:extent cx="1751330" cy="1145419"/>
                  <wp:effectExtent l="0" t="0" r="1270" b="0"/>
                  <wp:docPr id="1015449474" name="Picture 10154494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pic:cNvPicPr/>
                        </pic:nvPicPr>
                        <pic:blipFill rotWithShape="1">
                          <a:blip r:embed="rId625" cstate="print">
                            <a:extLst>
                              <a:ext uri="{BEBA8EAE-BF5A-486C-A8C5-ECC9F3942E4B}">
                                <a14:imgProps xmlns:a14="http://schemas.microsoft.com/office/drawing/2010/main">
                                  <a14:imgLayer r:embed="rId626">
                                    <a14:imgEffect>
                                      <a14:sharpenSoften amount="25000"/>
                                    </a14:imgEffect>
                                  </a14:imgLayer>
                                </a14:imgProps>
                              </a:ext>
                              <a:ext uri="{28A0092B-C50C-407E-A947-70E740481C1C}">
                                <a14:useLocalDpi xmlns:a14="http://schemas.microsoft.com/office/drawing/2010/main" val="0"/>
                              </a:ext>
                            </a:extLst>
                          </a:blip>
                          <a:srcRect l="5418" t="3905" r="12918" b="4002"/>
                          <a:stretch/>
                        </pic:blipFill>
                        <pic:spPr bwMode="auto">
                          <a:xfrm>
                            <a:off x="0" y="0"/>
                            <a:ext cx="1796394" cy="1174892"/>
                          </a:xfrm>
                          <a:prstGeom prst="rect">
                            <a:avLst/>
                          </a:prstGeom>
                          <a:ln>
                            <a:noFill/>
                          </a:ln>
                          <a:extLst>
                            <a:ext uri="{53640926-AAD7-44D8-BBD7-CCE9431645EC}">
                              <a14:shadowObscured xmlns:a14="http://schemas.microsoft.com/office/drawing/2010/main"/>
                            </a:ext>
                          </a:extLst>
                        </pic:spPr>
                      </pic:pic>
                    </a:graphicData>
                  </a:graphic>
                </wp:inline>
              </w:drawing>
            </w:r>
          </w:p>
        </w:tc>
        <w:tc>
          <w:tcPr>
            <w:tcW w:w="6840" w:type="dxa"/>
          </w:tcPr>
          <w:p w14:paraId="38658550" w14:textId="77777777" w:rsidR="0023524D" w:rsidRPr="001E3493" w:rsidRDefault="0023524D" w:rsidP="00AB2454">
            <w:pPr>
              <w:spacing w:line="240" w:lineRule="auto"/>
            </w:pPr>
            <w:r w:rsidRPr="001E3493">
              <w:t>Slide response score: (CR):2; (NBR):2; (SFB):1; (SFD): 1</w:t>
            </w:r>
          </w:p>
          <w:p w14:paraId="29B815B2" w14:textId="77777777" w:rsidR="0023524D" w:rsidRPr="001E3493" w:rsidRDefault="0023524D" w:rsidP="00AB2454">
            <w:pPr>
              <w:spacing w:line="240" w:lineRule="auto"/>
              <w:rPr>
                <w:b/>
                <w:bCs/>
              </w:rPr>
            </w:pPr>
            <w:r w:rsidRPr="001E3493">
              <w:t xml:space="preserve">The slide shows an abundant cellular response consistent with an intense inflammatory reaction typically seen in response to pathogens such as bacteria. </w:t>
            </w:r>
            <w:proofErr w:type="gramStart"/>
            <w:r w:rsidRPr="001E3493">
              <w:t>New</w:t>
            </w:r>
            <w:proofErr w:type="gramEnd"/>
            <w:r w:rsidRPr="001E3493">
              <w:t xml:space="preserve"> bone is present in abundance. The soft tissue surrounding the preexisting bone, as well as the soft tissue around the defect and new bone area, shows a reaction but is not excessively abundant</w:t>
            </w:r>
          </w:p>
        </w:tc>
      </w:tr>
    </w:tbl>
    <w:p w14:paraId="5378521D" w14:textId="77777777" w:rsidR="00AE3D09" w:rsidRDefault="00AE3D09" w:rsidP="00AE3D09">
      <w:pPr>
        <w:jc w:val="center"/>
        <w:rPr>
          <w:b/>
          <w:bCs/>
        </w:rPr>
      </w:pPr>
    </w:p>
    <w:p w14:paraId="0C69624A" w14:textId="77777777" w:rsidR="00AE3D09" w:rsidRDefault="00AE3D09" w:rsidP="00AE3D09">
      <w:pPr>
        <w:jc w:val="center"/>
        <w:rPr>
          <w:b/>
          <w:bCs/>
        </w:rPr>
      </w:pPr>
    </w:p>
    <w:p w14:paraId="23F878ED" w14:textId="77777777" w:rsidR="00AE3D09" w:rsidRDefault="00AE3D09" w:rsidP="00AE3D09">
      <w:pPr>
        <w:jc w:val="center"/>
        <w:rPr>
          <w:b/>
          <w:bCs/>
        </w:rPr>
      </w:pPr>
    </w:p>
    <w:p w14:paraId="34FB29F3" w14:textId="77777777" w:rsidR="00B46408" w:rsidRDefault="00B46408" w:rsidP="00AE3D09">
      <w:pPr>
        <w:jc w:val="center"/>
        <w:rPr>
          <w:b/>
          <w:bCs/>
        </w:rPr>
      </w:pPr>
    </w:p>
    <w:p w14:paraId="6A842A30" w14:textId="77777777" w:rsidR="00B46408" w:rsidRDefault="00B46408" w:rsidP="00AE3D09">
      <w:pPr>
        <w:jc w:val="center"/>
        <w:rPr>
          <w:b/>
          <w:bCs/>
        </w:rPr>
      </w:pPr>
    </w:p>
    <w:p w14:paraId="78DC0B07" w14:textId="77777777" w:rsidR="00B46408" w:rsidRDefault="00B46408" w:rsidP="00AE3D09">
      <w:pPr>
        <w:jc w:val="center"/>
        <w:rPr>
          <w:b/>
          <w:bCs/>
        </w:rPr>
      </w:pPr>
    </w:p>
    <w:p w14:paraId="5B5F41FC" w14:textId="77777777" w:rsidR="00AE3D09" w:rsidRDefault="00AE3D09" w:rsidP="00AE3D09">
      <w:pPr>
        <w:jc w:val="center"/>
        <w:rPr>
          <w:b/>
          <w:bCs/>
        </w:rPr>
      </w:pPr>
    </w:p>
    <w:p w14:paraId="54BF9EA5" w14:textId="171689A5" w:rsidR="00AE3D09" w:rsidRPr="00B46408" w:rsidRDefault="00AE3D09" w:rsidP="00B46408">
      <w:pPr>
        <w:spacing w:line="240" w:lineRule="auto"/>
      </w:pPr>
      <w:r w:rsidRPr="00B46408">
        <w:lastRenderedPageBreak/>
        <w:t>Table 40 continued</w:t>
      </w:r>
    </w:p>
    <w:tbl>
      <w:tblPr>
        <w:tblStyle w:val="TableGrid"/>
        <w:tblpPr w:leftFromText="180" w:rightFromText="180" w:vertAnchor="text" w:tblpXSpec="center" w:tblpY="1"/>
        <w:tblOverlap w:val="never"/>
        <w:tblW w:w="10795" w:type="dxa"/>
        <w:tblLayout w:type="fixed"/>
        <w:tblLook w:val="04A0" w:firstRow="1" w:lastRow="0" w:firstColumn="1" w:lastColumn="0" w:noHBand="0" w:noVBand="1"/>
      </w:tblPr>
      <w:tblGrid>
        <w:gridCol w:w="1075"/>
        <w:gridCol w:w="2880"/>
        <w:gridCol w:w="6840"/>
      </w:tblGrid>
      <w:tr w:rsidR="0023524D" w:rsidRPr="001E3493" w14:paraId="4CFA980A" w14:textId="77777777" w:rsidTr="00991210">
        <w:trPr>
          <w:trHeight w:val="241"/>
        </w:trPr>
        <w:tc>
          <w:tcPr>
            <w:tcW w:w="1075" w:type="dxa"/>
            <w:vAlign w:val="bottom"/>
          </w:tcPr>
          <w:p w14:paraId="2863E8D1" w14:textId="77777777" w:rsidR="0023524D" w:rsidRPr="001E3493" w:rsidRDefault="0023524D" w:rsidP="00AD1531">
            <w:r w:rsidRPr="001E3493">
              <w:rPr>
                <w:color w:val="000000"/>
              </w:rPr>
              <w:t>G24020</w:t>
            </w:r>
          </w:p>
        </w:tc>
        <w:tc>
          <w:tcPr>
            <w:tcW w:w="2880" w:type="dxa"/>
          </w:tcPr>
          <w:p w14:paraId="6D520A0C" w14:textId="77777777" w:rsidR="0023524D" w:rsidRDefault="0023524D" w:rsidP="00AB2454">
            <w:pPr>
              <w:spacing w:line="240" w:lineRule="auto"/>
            </w:pPr>
            <w:r w:rsidRPr="001E3493">
              <w:rPr>
                <w:noProof/>
              </w:rPr>
              <w:drawing>
                <wp:inline distT="0" distB="0" distL="0" distR="0" wp14:anchorId="5E21B224" wp14:editId="423BCD02">
                  <wp:extent cx="1223848" cy="1750695"/>
                  <wp:effectExtent l="3175" t="0" r="0" b="0"/>
                  <wp:docPr id="1015449475" name="Picture 10154494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pic:cNvPicPr/>
                        </pic:nvPicPr>
                        <pic:blipFill rotWithShape="1">
                          <a:blip r:embed="rId627" cstate="print">
                            <a:extLst>
                              <a:ext uri="{28A0092B-C50C-407E-A947-70E740481C1C}">
                                <a14:useLocalDpi xmlns:a14="http://schemas.microsoft.com/office/drawing/2010/main" val="0"/>
                              </a:ext>
                            </a:extLst>
                          </a:blip>
                          <a:srcRect l="9048" t="7600" r="10868" b="4351"/>
                          <a:stretch/>
                        </pic:blipFill>
                        <pic:spPr bwMode="auto">
                          <a:xfrm rot="5400000">
                            <a:off x="0" y="0"/>
                            <a:ext cx="1264468" cy="1808801"/>
                          </a:xfrm>
                          <a:prstGeom prst="rect">
                            <a:avLst/>
                          </a:prstGeom>
                          <a:ln>
                            <a:noFill/>
                          </a:ln>
                          <a:extLst>
                            <a:ext uri="{53640926-AAD7-44D8-BBD7-CCE9431645EC}">
                              <a14:shadowObscured xmlns:a14="http://schemas.microsoft.com/office/drawing/2010/main"/>
                            </a:ext>
                          </a:extLst>
                        </pic:spPr>
                      </pic:pic>
                    </a:graphicData>
                  </a:graphic>
                </wp:inline>
              </w:drawing>
            </w:r>
          </w:p>
          <w:p w14:paraId="1BE759D8" w14:textId="2707B25B" w:rsidR="00AB2454" w:rsidRPr="001E3493" w:rsidRDefault="00AB2454" w:rsidP="00AB2454">
            <w:pPr>
              <w:spacing w:line="240" w:lineRule="auto"/>
            </w:pPr>
          </w:p>
        </w:tc>
        <w:tc>
          <w:tcPr>
            <w:tcW w:w="6840" w:type="dxa"/>
          </w:tcPr>
          <w:p w14:paraId="47170798" w14:textId="77777777" w:rsidR="0023524D" w:rsidRPr="001E3493" w:rsidRDefault="0023524D" w:rsidP="00AB2454">
            <w:pPr>
              <w:spacing w:line="240" w:lineRule="auto"/>
            </w:pPr>
            <w:r w:rsidRPr="001E3493">
              <w:t>Slide response score: (CR):2; (NBR):2; (SFB):1; (SFD):2</w:t>
            </w:r>
          </w:p>
          <w:p w14:paraId="598B3845" w14:textId="77777777" w:rsidR="0023524D" w:rsidRPr="001E3493" w:rsidRDefault="0023524D" w:rsidP="00AB2454">
            <w:pPr>
              <w:spacing w:line="240" w:lineRule="auto"/>
            </w:pPr>
            <w:r w:rsidRPr="001E3493">
              <w:t xml:space="preserve">The slide shows an abundant cellular response consistent with an intense inflammatory reaction typically seen in response to pathogens such as bacteria. </w:t>
            </w:r>
            <w:proofErr w:type="gramStart"/>
            <w:r w:rsidRPr="001E3493">
              <w:t>New</w:t>
            </w:r>
            <w:proofErr w:type="gramEnd"/>
            <w:r w:rsidRPr="001E3493">
              <w:t xml:space="preserve"> bone is present in abundance. The soft tissue surrounding the preexisting bone shows cellular response expected in a regenerative process, while the soft tissue around the defect and new bone area is abundant.</w:t>
            </w:r>
          </w:p>
        </w:tc>
      </w:tr>
      <w:tr w:rsidR="0023524D" w:rsidRPr="001E3493" w14:paraId="3AFB59E2" w14:textId="77777777" w:rsidTr="00991210">
        <w:trPr>
          <w:trHeight w:val="255"/>
        </w:trPr>
        <w:tc>
          <w:tcPr>
            <w:tcW w:w="1075" w:type="dxa"/>
            <w:vAlign w:val="bottom"/>
          </w:tcPr>
          <w:p w14:paraId="44A7A3D4" w14:textId="77777777" w:rsidR="0023524D" w:rsidRPr="001E3493" w:rsidRDefault="0023524D" w:rsidP="00AD1531">
            <w:r w:rsidRPr="001E3493">
              <w:rPr>
                <w:color w:val="000000"/>
              </w:rPr>
              <w:t>G24021</w:t>
            </w:r>
          </w:p>
        </w:tc>
        <w:tc>
          <w:tcPr>
            <w:tcW w:w="2880" w:type="dxa"/>
          </w:tcPr>
          <w:p w14:paraId="254CC054" w14:textId="1970EF71" w:rsidR="0023524D" w:rsidRDefault="0023524D" w:rsidP="00AB2454">
            <w:pPr>
              <w:spacing w:line="240" w:lineRule="auto"/>
              <w:rPr>
                <w:noProof/>
              </w:rPr>
            </w:pPr>
            <w:r w:rsidRPr="001E3493">
              <w:rPr>
                <w:noProof/>
              </w:rPr>
              <w:drawing>
                <wp:inline distT="0" distB="0" distL="0" distR="0" wp14:anchorId="3DD7A60D" wp14:editId="62FCDB2B">
                  <wp:extent cx="1751330" cy="1009650"/>
                  <wp:effectExtent l="0" t="0" r="1270" b="0"/>
                  <wp:docPr id="1015449476" name="Picture 10154494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pic:cNvPicPr/>
                        </pic:nvPicPr>
                        <pic:blipFill rotWithShape="1">
                          <a:blip r:embed="rId628" cstate="print">
                            <a:extLst>
                              <a:ext uri="{BEBA8EAE-BF5A-486C-A8C5-ECC9F3942E4B}">
                                <a14:imgProps xmlns:a14="http://schemas.microsoft.com/office/drawing/2010/main">
                                  <a14:imgLayer r:embed="rId629">
                                    <a14:imgEffect>
                                      <a14:saturation sat="66000"/>
                                    </a14:imgEffect>
                                  </a14:imgLayer>
                                </a14:imgProps>
                              </a:ext>
                              <a:ext uri="{28A0092B-C50C-407E-A947-70E740481C1C}">
                                <a14:useLocalDpi xmlns:a14="http://schemas.microsoft.com/office/drawing/2010/main" val="0"/>
                              </a:ext>
                            </a:extLst>
                          </a:blip>
                          <a:srcRect l="-1643" t="3362" r="562" b="7563"/>
                          <a:stretch/>
                        </pic:blipFill>
                        <pic:spPr bwMode="auto">
                          <a:xfrm>
                            <a:off x="0" y="0"/>
                            <a:ext cx="1779855" cy="1026095"/>
                          </a:xfrm>
                          <a:prstGeom prst="rect">
                            <a:avLst/>
                          </a:prstGeom>
                          <a:ln>
                            <a:noFill/>
                          </a:ln>
                          <a:extLst>
                            <a:ext uri="{53640926-AAD7-44D8-BBD7-CCE9431645EC}">
                              <a14:shadowObscured xmlns:a14="http://schemas.microsoft.com/office/drawing/2010/main"/>
                            </a:ext>
                          </a:extLst>
                        </pic:spPr>
                      </pic:pic>
                    </a:graphicData>
                  </a:graphic>
                </wp:inline>
              </w:drawing>
            </w:r>
          </w:p>
          <w:p w14:paraId="6E44E0F1" w14:textId="0D4EDBA3" w:rsidR="00AB2454" w:rsidRPr="001E3493" w:rsidRDefault="00AB2454" w:rsidP="00AB2454">
            <w:pPr>
              <w:spacing w:line="240" w:lineRule="auto"/>
              <w:rPr>
                <w:noProof/>
              </w:rPr>
            </w:pPr>
          </w:p>
        </w:tc>
        <w:tc>
          <w:tcPr>
            <w:tcW w:w="6840" w:type="dxa"/>
          </w:tcPr>
          <w:p w14:paraId="51DD5CCA" w14:textId="77777777" w:rsidR="0023524D" w:rsidRPr="001E3493" w:rsidRDefault="0023524D" w:rsidP="00AB2454">
            <w:pPr>
              <w:spacing w:line="240" w:lineRule="auto"/>
            </w:pPr>
            <w:r w:rsidRPr="001E3493">
              <w:t>Slide response score: (CR):2; (NBR):1; (SFB):1; (SFD):1</w:t>
            </w:r>
          </w:p>
          <w:p w14:paraId="343D9EA1" w14:textId="77777777" w:rsidR="0023524D" w:rsidRPr="001E3493" w:rsidRDefault="0023524D" w:rsidP="00AB2454">
            <w:pPr>
              <w:spacing w:line="240" w:lineRule="auto"/>
            </w:pPr>
            <w:r w:rsidRPr="001E3493">
              <w:t xml:space="preserve">The slide shows an abundant cellular response consistent with an intense inflammatory reaction typically seen in response to pathogens such as bacteria.  New </w:t>
            </w:r>
            <w:proofErr w:type="gramStart"/>
            <w:r w:rsidRPr="001E3493">
              <w:t>bone is</w:t>
            </w:r>
            <w:proofErr w:type="gramEnd"/>
            <w:r w:rsidRPr="001E3493">
              <w:t xml:space="preserve"> present but not in abundance.  The soft tissue surrounding the preexisting bone, as well as the soft tissue around the defect and new bone area, shows a reaction but is not excessively abundant.</w:t>
            </w:r>
          </w:p>
        </w:tc>
      </w:tr>
      <w:tr w:rsidR="0023524D" w:rsidRPr="001E3493" w14:paraId="4F4F232A" w14:textId="77777777" w:rsidTr="00991210">
        <w:trPr>
          <w:trHeight w:val="241"/>
        </w:trPr>
        <w:tc>
          <w:tcPr>
            <w:tcW w:w="1075" w:type="dxa"/>
            <w:vAlign w:val="bottom"/>
          </w:tcPr>
          <w:p w14:paraId="57B4134F" w14:textId="77777777" w:rsidR="0023524D" w:rsidRPr="001E3493" w:rsidRDefault="0023524D" w:rsidP="00AD1531">
            <w:r w:rsidRPr="001E3493">
              <w:rPr>
                <w:color w:val="000000"/>
              </w:rPr>
              <w:t>G24022</w:t>
            </w:r>
          </w:p>
        </w:tc>
        <w:tc>
          <w:tcPr>
            <w:tcW w:w="2880" w:type="dxa"/>
          </w:tcPr>
          <w:p w14:paraId="3255A03B" w14:textId="77777777" w:rsidR="0023524D" w:rsidRPr="001E3493" w:rsidRDefault="0023524D" w:rsidP="00AB2454">
            <w:pPr>
              <w:spacing w:line="240" w:lineRule="auto"/>
            </w:pPr>
            <w:r w:rsidRPr="001E3493">
              <w:rPr>
                <w:noProof/>
              </w:rPr>
              <w:drawing>
                <wp:inline distT="0" distB="0" distL="0" distR="0" wp14:anchorId="3ED8016D" wp14:editId="305D7B45">
                  <wp:extent cx="1752022" cy="1285875"/>
                  <wp:effectExtent l="0" t="0" r="635" b="0"/>
                  <wp:docPr id="1015449477" name="Picture 10154494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pic:cNvPicPr/>
                        </pic:nvPicPr>
                        <pic:blipFill rotWithShape="1">
                          <a:blip r:embed="rId630" cstate="print">
                            <a:extLst>
                              <a:ext uri="{BEBA8EAE-BF5A-486C-A8C5-ECC9F3942E4B}">
                                <a14:imgProps xmlns:a14="http://schemas.microsoft.com/office/drawing/2010/main">
                                  <a14:imgLayer r:embed="rId631">
                                    <a14:imgEffect>
                                      <a14:saturation sat="200000"/>
                                    </a14:imgEffect>
                                  </a14:imgLayer>
                                </a14:imgProps>
                              </a:ext>
                              <a:ext uri="{28A0092B-C50C-407E-A947-70E740481C1C}">
                                <a14:useLocalDpi xmlns:a14="http://schemas.microsoft.com/office/drawing/2010/main" val="0"/>
                              </a:ext>
                            </a:extLst>
                          </a:blip>
                          <a:srcRect l="8363" t="2064" r="18790" b="8020"/>
                          <a:stretch/>
                        </pic:blipFill>
                        <pic:spPr bwMode="auto">
                          <a:xfrm>
                            <a:off x="0" y="0"/>
                            <a:ext cx="1782822" cy="1308480"/>
                          </a:xfrm>
                          <a:prstGeom prst="rect">
                            <a:avLst/>
                          </a:prstGeom>
                          <a:ln>
                            <a:noFill/>
                          </a:ln>
                          <a:extLst>
                            <a:ext uri="{53640926-AAD7-44D8-BBD7-CCE9431645EC}">
                              <a14:shadowObscured xmlns:a14="http://schemas.microsoft.com/office/drawing/2010/main"/>
                            </a:ext>
                          </a:extLst>
                        </pic:spPr>
                      </pic:pic>
                    </a:graphicData>
                  </a:graphic>
                </wp:inline>
              </w:drawing>
            </w:r>
          </w:p>
        </w:tc>
        <w:tc>
          <w:tcPr>
            <w:tcW w:w="6840" w:type="dxa"/>
          </w:tcPr>
          <w:p w14:paraId="45C7658B" w14:textId="77777777" w:rsidR="0023524D" w:rsidRPr="001E3493" w:rsidRDefault="0023524D" w:rsidP="00AB2454">
            <w:pPr>
              <w:spacing w:line="240" w:lineRule="auto"/>
            </w:pPr>
            <w:r w:rsidRPr="001E3493">
              <w:t>Slide response score: (CR):2; (NBR):2; (SFB):1; (SFD):1</w:t>
            </w:r>
          </w:p>
          <w:p w14:paraId="0D8F58D2" w14:textId="77777777" w:rsidR="0023524D" w:rsidRPr="001E3493" w:rsidRDefault="0023524D" w:rsidP="00AB2454">
            <w:pPr>
              <w:spacing w:line="240" w:lineRule="auto"/>
            </w:pPr>
            <w:r w:rsidRPr="001E3493">
              <w:t xml:space="preserve">The slide shows an abundant cellular response consistent with an intense inflammatory reaction typically seen in response to pathogens such as bacteria.  </w:t>
            </w:r>
            <w:proofErr w:type="gramStart"/>
            <w:r w:rsidRPr="001E3493">
              <w:t>New</w:t>
            </w:r>
            <w:proofErr w:type="gramEnd"/>
            <w:r w:rsidRPr="001E3493">
              <w:t xml:space="preserve"> bone is present in abundance.  The soft tissue surrounding the preexisting bone, as well as the soft tissue around the defect and new bone area, shows a reaction but is not excessively abundant.</w:t>
            </w:r>
          </w:p>
        </w:tc>
      </w:tr>
      <w:tr w:rsidR="0023524D" w:rsidRPr="001E3493" w14:paraId="23CAC527" w14:textId="77777777" w:rsidTr="00991210">
        <w:trPr>
          <w:trHeight w:val="255"/>
        </w:trPr>
        <w:tc>
          <w:tcPr>
            <w:tcW w:w="1075" w:type="dxa"/>
            <w:vAlign w:val="bottom"/>
          </w:tcPr>
          <w:p w14:paraId="2A04E8E9" w14:textId="77777777" w:rsidR="0023524D" w:rsidRPr="001E3493" w:rsidRDefault="0023524D" w:rsidP="00AD1531">
            <w:r w:rsidRPr="001E3493">
              <w:rPr>
                <w:color w:val="000000"/>
              </w:rPr>
              <w:t>G24023</w:t>
            </w:r>
          </w:p>
        </w:tc>
        <w:tc>
          <w:tcPr>
            <w:tcW w:w="2880" w:type="dxa"/>
          </w:tcPr>
          <w:p w14:paraId="196806A4" w14:textId="77777777" w:rsidR="0023524D" w:rsidRPr="001E3493" w:rsidRDefault="0023524D" w:rsidP="00AB2454">
            <w:pPr>
              <w:spacing w:line="240" w:lineRule="auto"/>
            </w:pPr>
            <w:r w:rsidRPr="001E3493">
              <w:rPr>
                <w:noProof/>
              </w:rPr>
              <w:drawing>
                <wp:inline distT="0" distB="0" distL="0" distR="0" wp14:anchorId="580D619C" wp14:editId="70DEFEB8">
                  <wp:extent cx="1743075" cy="1446592"/>
                  <wp:effectExtent l="0" t="0" r="0" b="1270"/>
                  <wp:docPr id="1015449478" name="Picture 10154494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pic:cNvPicPr/>
                        </pic:nvPicPr>
                        <pic:blipFill rotWithShape="1">
                          <a:blip r:embed="rId632" cstate="print">
                            <a:extLst>
                              <a:ext uri="{28A0092B-C50C-407E-A947-70E740481C1C}">
                                <a14:useLocalDpi xmlns:a14="http://schemas.microsoft.com/office/drawing/2010/main" val="0"/>
                              </a:ext>
                            </a:extLst>
                          </a:blip>
                          <a:srcRect l="2792" t="5044" r="6529" b="4277"/>
                          <a:stretch/>
                        </pic:blipFill>
                        <pic:spPr>
                          <a:xfrm>
                            <a:off x="0" y="0"/>
                            <a:ext cx="1766516" cy="1466046"/>
                          </a:xfrm>
                          <a:prstGeom prst="rect">
                            <a:avLst/>
                          </a:prstGeom>
                        </pic:spPr>
                      </pic:pic>
                    </a:graphicData>
                  </a:graphic>
                </wp:inline>
              </w:drawing>
            </w:r>
          </w:p>
        </w:tc>
        <w:tc>
          <w:tcPr>
            <w:tcW w:w="6840" w:type="dxa"/>
          </w:tcPr>
          <w:p w14:paraId="3CCDA2C3" w14:textId="77777777" w:rsidR="0023524D" w:rsidRPr="001E3493" w:rsidRDefault="0023524D" w:rsidP="00AB2454">
            <w:pPr>
              <w:spacing w:line="240" w:lineRule="auto"/>
            </w:pPr>
            <w:r w:rsidRPr="001E3493">
              <w:t>Slide response score: (CR):2; (NBR):2; (SFB):2; (SFD):2</w:t>
            </w:r>
          </w:p>
          <w:p w14:paraId="37E9EA35" w14:textId="77777777" w:rsidR="0023524D" w:rsidRPr="001E3493" w:rsidRDefault="0023524D" w:rsidP="00AB2454">
            <w:pPr>
              <w:spacing w:line="240" w:lineRule="auto"/>
            </w:pPr>
            <w:r w:rsidRPr="001E3493">
              <w:t xml:space="preserve">The slide shows an abundant cellular response consistent with an intense inflammatory reaction typically seen in response to pathogens such as bacteria.  </w:t>
            </w:r>
            <w:proofErr w:type="gramStart"/>
            <w:r w:rsidRPr="001E3493">
              <w:t>New</w:t>
            </w:r>
            <w:proofErr w:type="gramEnd"/>
            <w:r w:rsidRPr="001E3493">
              <w:t xml:space="preserve"> bone is present in abundance.  The soft tissue surrounding the preexisting bone, as well as the soft tissue around the defect and new bone area, shows an excessively abundant reaction compatible with response to pathogens such as bacteria</w:t>
            </w:r>
          </w:p>
        </w:tc>
      </w:tr>
      <w:tr w:rsidR="0023524D" w:rsidRPr="001E3493" w14:paraId="34F86F02" w14:textId="77777777" w:rsidTr="00991210">
        <w:trPr>
          <w:trHeight w:val="241"/>
        </w:trPr>
        <w:tc>
          <w:tcPr>
            <w:tcW w:w="1075" w:type="dxa"/>
            <w:vAlign w:val="bottom"/>
          </w:tcPr>
          <w:p w14:paraId="34FA311A" w14:textId="77777777" w:rsidR="0023524D" w:rsidRPr="001E3493" w:rsidRDefault="0023524D" w:rsidP="00AD1531">
            <w:r w:rsidRPr="001E3493">
              <w:rPr>
                <w:color w:val="000000"/>
              </w:rPr>
              <w:t>G24024</w:t>
            </w:r>
          </w:p>
        </w:tc>
        <w:tc>
          <w:tcPr>
            <w:tcW w:w="2880" w:type="dxa"/>
          </w:tcPr>
          <w:p w14:paraId="468CC793" w14:textId="77777777" w:rsidR="0023524D" w:rsidRPr="001E3493" w:rsidRDefault="0023524D" w:rsidP="00AB2454">
            <w:pPr>
              <w:spacing w:line="240" w:lineRule="auto"/>
            </w:pPr>
            <w:r w:rsidRPr="001E3493">
              <w:rPr>
                <w:noProof/>
              </w:rPr>
              <w:drawing>
                <wp:inline distT="0" distB="0" distL="0" distR="0" wp14:anchorId="3BF21805" wp14:editId="154F353F">
                  <wp:extent cx="1781175" cy="1197346"/>
                  <wp:effectExtent l="0" t="0" r="0" b="3175"/>
                  <wp:docPr id="1015449479" name="Picture 10154494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pic:cNvPicPr/>
                        </pic:nvPicPr>
                        <pic:blipFill rotWithShape="1">
                          <a:blip r:embed="rId633" cstate="print">
                            <a:extLst>
                              <a:ext uri="{28A0092B-C50C-407E-A947-70E740481C1C}">
                                <a14:useLocalDpi xmlns:a14="http://schemas.microsoft.com/office/drawing/2010/main" val="0"/>
                              </a:ext>
                            </a:extLst>
                          </a:blip>
                          <a:srcRect l="7236" t="-4311" r="9863" b="-1"/>
                          <a:stretch/>
                        </pic:blipFill>
                        <pic:spPr bwMode="auto">
                          <a:xfrm>
                            <a:off x="0" y="0"/>
                            <a:ext cx="1797380" cy="1208239"/>
                          </a:xfrm>
                          <a:prstGeom prst="rect">
                            <a:avLst/>
                          </a:prstGeom>
                          <a:ln>
                            <a:noFill/>
                          </a:ln>
                          <a:extLst>
                            <a:ext uri="{53640926-AAD7-44D8-BBD7-CCE9431645EC}">
                              <a14:shadowObscured xmlns:a14="http://schemas.microsoft.com/office/drawing/2010/main"/>
                            </a:ext>
                          </a:extLst>
                        </pic:spPr>
                      </pic:pic>
                    </a:graphicData>
                  </a:graphic>
                </wp:inline>
              </w:drawing>
            </w:r>
          </w:p>
        </w:tc>
        <w:tc>
          <w:tcPr>
            <w:tcW w:w="6840" w:type="dxa"/>
          </w:tcPr>
          <w:p w14:paraId="72B77FE1" w14:textId="77777777" w:rsidR="0023524D" w:rsidRPr="001E3493" w:rsidRDefault="0023524D" w:rsidP="00AB2454">
            <w:pPr>
              <w:spacing w:line="240" w:lineRule="auto"/>
            </w:pPr>
            <w:r w:rsidRPr="001E3493">
              <w:t>Slide response score: (CR):2; (NBR):2; (SFB):1; (SFD):1</w:t>
            </w:r>
          </w:p>
          <w:p w14:paraId="04B1D301" w14:textId="77777777" w:rsidR="0023524D" w:rsidRPr="001E3493" w:rsidRDefault="0023524D" w:rsidP="00AB2454">
            <w:pPr>
              <w:spacing w:line="240" w:lineRule="auto"/>
            </w:pPr>
            <w:r w:rsidRPr="001E3493">
              <w:t xml:space="preserve">The slide shows an abundant cellular response consistent with an intense inflammatory reaction typically seen in response to pathogens such as bacteria.  </w:t>
            </w:r>
            <w:proofErr w:type="gramStart"/>
            <w:r w:rsidRPr="001E3493">
              <w:t>New</w:t>
            </w:r>
            <w:proofErr w:type="gramEnd"/>
            <w:r w:rsidRPr="001E3493">
              <w:t xml:space="preserve"> bone is present in abundance.  The soft tissue surrounding the preexisting bone, as well as the soft tissue around the defect and new bone area, shows a reaction but is not excessively abundant.</w:t>
            </w:r>
          </w:p>
        </w:tc>
      </w:tr>
    </w:tbl>
    <w:p w14:paraId="12884C75" w14:textId="77777777" w:rsidR="00AE3D09" w:rsidRDefault="00AE3D09" w:rsidP="00AE3D09">
      <w:pPr>
        <w:jc w:val="center"/>
        <w:rPr>
          <w:b/>
          <w:bCs/>
        </w:rPr>
      </w:pPr>
    </w:p>
    <w:p w14:paraId="10600D9F" w14:textId="77777777" w:rsidR="00B46408" w:rsidRDefault="00B46408" w:rsidP="00AE3D09">
      <w:pPr>
        <w:jc w:val="center"/>
        <w:rPr>
          <w:b/>
          <w:bCs/>
        </w:rPr>
      </w:pPr>
    </w:p>
    <w:p w14:paraId="5F36A9FD" w14:textId="77777777" w:rsidR="00B46408" w:rsidRDefault="00B46408" w:rsidP="00AE3D09">
      <w:pPr>
        <w:jc w:val="center"/>
        <w:rPr>
          <w:b/>
          <w:bCs/>
        </w:rPr>
      </w:pPr>
    </w:p>
    <w:p w14:paraId="41C6AB72" w14:textId="52D1A56D" w:rsidR="00AE3D09" w:rsidRPr="00B46408" w:rsidRDefault="00AE3D09" w:rsidP="00B46408">
      <w:pPr>
        <w:spacing w:line="240" w:lineRule="auto"/>
      </w:pPr>
      <w:r w:rsidRPr="00B46408">
        <w:lastRenderedPageBreak/>
        <w:t>Table 40 continued</w:t>
      </w:r>
    </w:p>
    <w:tbl>
      <w:tblPr>
        <w:tblStyle w:val="TableGrid"/>
        <w:tblpPr w:leftFromText="180" w:rightFromText="180" w:vertAnchor="text" w:tblpXSpec="center" w:tblpY="1"/>
        <w:tblOverlap w:val="never"/>
        <w:tblW w:w="10795" w:type="dxa"/>
        <w:tblLayout w:type="fixed"/>
        <w:tblLook w:val="04A0" w:firstRow="1" w:lastRow="0" w:firstColumn="1" w:lastColumn="0" w:noHBand="0" w:noVBand="1"/>
      </w:tblPr>
      <w:tblGrid>
        <w:gridCol w:w="1075"/>
        <w:gridCol w:w="2880"/>
        <w:gridCol w:w="6840"/>
      </w:tblGrid>
      <w:tr w:rsidR="0023524D" w:rsidRPr="001E3493" w14:paraId="5FE3C567" w14:textId="77777777" w:rsidTr="00AB2454">
        <w:trPr>
          <w:trHeight w:val="287"/>
        </w:trPr>
        <w:tc>
          <w:tcPr>
            <w:tcW w:w="1075" w:type="dxa"/>
            <w:vAlign w:val="bottom"/>
          </w:tcPr>
          <w:p w14:paraId="39C7688F" w14:textId="77777777" w:rsidR="0023524D" w:rsidRPr="001E3493" w:rsidRDefault="0023524D" w:rsidP="00AB2454">
            <w:pPr>
              <w:spacing w:line="240" w:lineRule="auto"/>
              <w:rPr>
                <w:color w:val="000000"/>
              </w:rPr>
            </w:pPr>
            <w:r w:rsidRPr="001E3493">
              <w:rPr>
                <w:color w:val="242424"/>
                <w:shd w:val="clear" w:color="auto" w:fill="FFFFFF"/>
              </w:rPr>
              <w:t xml:space="preserve"> (SBA)</w:t>
            </w:r>
          </w:p>
        </w:tc>
        <w:tc>
          <w:tcPr>
            <w:tcW w:w="2880" w:type="dxa"/>
          </w:tcPr>
          <w:p w14:paraId="3202FEB5" w14:textId="77777777" w:rsidR="0023524D" w:rsidRPr="001E3493" w:rsidRDefault="0023524D" w:rsidP="00AB2454">
            <w:pPr>
              <w:spacing w:line="240" w:lineRule="auto"/>
            </w:pPr>
          </w:p>
        </w:tc>
        <w:tc>
          <w:tcPr>
            <w:tcW w:w="6840" w:type="dxa"/>
          </w:tcPr>
          <w:p w14:paraId="37F2278B" w14:textId="77777777" w:rsidR="0023524D" w:rsidRPr="001E3493" w:rsidRDefault="0023524D" w:rsidP="00AB2454">
            <w:pPr>
              <w:spacing w:line="240" w:lineRule="auto"/>
            </w:pPr>
          </w:p>
        </w:tc>
      </w:tr>
      <w:tr w:rsidR="0023524D" w:rsidRPr="001E3493" w14:paraId="4B19CC95" w14:textId="77777777" w:rsidTr="00991210">
        <w:trPr>
          <w:trHeight w:val="255"/>
        </w:trPr>
        <w:tc>
          <w:tcPr>
            <w:tcW w:w="1075" w:type="dxa"/>
            <w:vAlign w:val="bottom"/>
          </w:tcPr>
          <w:p w14:paraId="4018EC51" w14:textId="77777777" w:rsidR="0023524D" w:rsidRPr="001E3493" w:rsidRDefault="0023524D" w:rsidP="00AD1531">
            <w:r w:rsidRPr="001E3493">
              <w:rPr>
                <w:color w:val="000000"/>
              </w:rPr>
              <w:t>G24013</w:t>
            </w:r>
          </w:p>
        </w:tc>
        <w:tc>
          <w:tcPr>
            <w:tcW w:w="2880" w:type="dxa"/>
          </w:tcPr>
          <w:p w14:paraId="172EA87C" w14:textId="77777777" w:rsidR="0023524D" w:rsidRPr="001E3493" w:rsidRDefault="0023524D" w:rsidP="00AB2454">
            <w:pPr>
              <w:spacing w:line="240" w:lineRule="auto"/>
            </w:pPr>
            <w:r w:rsidRPr="001E3493">
              <w:rPr>
                <w:noProof/>
              </w:rPr>
              <w:drawing>
                <wp:inline distT="0" distB="0" distL="0" distR="0" wp14:anchorId="25CACC09" wp14:editId="725DAD80">
                  <wp:extent cx="1743075" cy="1269654"/>
                  <wp:effectExtent l="0" t="0" r="0" b="6985"/>
                  <wp:docPr id="1015449480" name="Picture 1015449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pic:cNvPicPr/>
                        </pic:nvPicPr>
                        <pic:blipFill rotWithShape="1">
                          <a:blip r:embed="rId634" cstate="print">
                            <a:extLst>
                              <a:ext uri="{28A0092B-C50C-407E-A947-70E740481C1C}">
                                <a14:useLocalDpi xmlns:a14="http://schemas.microsoft.com/office/drawing/2010/main" val="0"/>
                              </a:ext>
                            </a:extLst>
                          </a:blip>
                          <a:srcRect l="3407" t="4960" r="4295" b="5337"/>
                          <a:stretch/>
                        </pic:blipFill>
                        <pic:spPr bwMode="auto">
                          <a:xfrm>
                            <a:off x="0" y="0"/>
                            <a:ext cx="1770809" cy="1289856"/>
                          </a:xfrm>
                          <a:prstGeom prst="rect">
                            <a:avLst/>
                          </a:prstGeom>
                          <a:ln>
                            <a:noFill/>
                          </a:ln>
                          <a:extLst>
                            <a:ext uri="{53640926-AAD7-44D8-BBD7-CCE9431645EC}">
                              <a14:shadowObscured xmlns:a14="http://schemas.microsoft.com/office/drawing/2010/main"/>
                            </a:ext>
                          </a:extLst>
                        </pic:spPr>
                      </pic:pic>
                    </a:graphicData>
                  </a:graphic>
                </wp:inline>
              </w:drawing>
            </w:r>
          </w:p>
        </w:tc>
        <w:tc>
          <w:tcPr>
            <w:tcW w:w="6840" w:type="dxa"/>
          </w:tcPr>
          <w:p w14:paraId="74025457" w14:textId="77777777" w:rsidR="0023524D" w:rsidRPr="001E3493" w:rsidRDefault="0023524D" w:rsidP="00AB2454">
            <w:pPr>
              <w:spacing w:line="240" w:lineRule="auto"/>
            </w:pPr>
            <w:r w:rsidRPr="001E3493">
              <w:t>Slide response score: (CR):2; (NBR):2; (SFB):1; (SFD):2</w:t>
            </w:r>
          </w:p>
          <w:p w14:paraId="186A8FC2" w14:textId="77777777" w:rsidR="0023524D" w:rsidRPr="001E3493" w:rsidRDefault="0023524D" w:rsidP="00AB2454">
            <w:pPr>
              <w:spacing w:line="240" w:lineRule="auto"/>
            </w:pPr>
            <w:r w:rsidRPr="001E3493">
              <w:t xml:space="preserve">The slide shows an abundant cellular response consistent with an intense inflammatory reaction typically seen in response to pathogens such as bacteria.  </w:t>
            </w:r>
            <w:proofErr w:type="gramStart"/>
            <w:r w:rsidRPr="001E3493">
              <w:t>New</w:t>
            </w:r>
            <w:proofErr w:type="gramEnd"/>
            <w:r w:rsidRPr="001E3493">
              <w:t xml:space="preserve"> bone is present in abundance.  The soft tissue surrounding the preexisting bone shows </w:t>
            </w:r>
            <w:proofErr w:type="gramStart"/>
            <w:r w:rsidRPr="001E3493">
              <w:t>cellular</w:t>
            </w:r>
            <w:proofErr w:type="gramEnd"/>
            <w:r w:rsidRPr="001E3493">
              <w:t xml:space="preserve"> response expected in a regenerative process, while the soft tissue around the defect and new bone area shows an excessively abundant reaction compatible with response to pathogens such as bacteria</w:t>
            </w:r>
          </w:p>
        </w:tc>
      </w:tr>
      <w:tr w:rsidR="0023524D" w:rsidRPr="001E3493" w14:paraId="0A7FD863" w14:textId="77777777" w:rsidTr="00991210">
        <w:trPr>
          <w:trHeight w:val="241"/>
        </w:trPr>
        <w:tc>
          <w:tcPr>
            <w:tcW w:w="1075" w:type="dxa"/>
            <w:vAlign w:val="bottom"/>
          </w:tcPr>
          <w:p w14:paraId="37CA586E" w14:textId="77777777" w:rsidR="0023524D" w:rsidRPr="001E3493" w:rsidRDefault="0023524D" w:rsidP="00AD1531">
            <w:r w:rsidRPr="001E3493">
              <w:rPr>
                <w:color w:val="000000"/>
              </w:rPr>
              <w:t>G24014</w:t>
            </w:r>
          </w:p>
        </w:tc>
        <w:tc>
          <w:tcPr>
            <w:tcW w:w="2880" w:type="dxa"/>
          </w:tcPr>
          <w:p w14:paraId="68AF47CE" w14:textId="77777777" w:rsidR="0023524D" w:rsidRPr="001E3493" w:rsidRDefault="0023524D" w:rsidP="00AB2454">
            <w:pPr>
              <w:spacing w:line="240" w:lineRule="auto"/>
            </w:pPr>
            <w:r w:rsidRPr="001E3493">
              <w:rPr>
                <w:noProof/>
              </w:rPr>
              <w:drawing>
                <wp:inline distT="0" distB="0" distL="0" distR="0" wp14:anchorId="22BBC131" wp14:editId="652C92E5">
                  <wp:extent cx="1771650" cy="1294078"/>
                  <wp:effectExtent l="0" t="0" r="0" b="1905"/>
                  <wp:docPr id="1015449481" name="Picture 10154494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pic:cNvPicPr/>
                        </pic:nvPicPr>
                        <pic:blipFill rotWithShape="1">
                          <a:blip r:embed="rId635" cstate="print">
                            <a:extLst>
                              <a:ext uri="{28A0092B-C50C-407E-A947-70E740481C1C}">
                                <a14:useLocalDpi xmlns:a14="http://schemas.microsoft.com/office/drawing/2010/main" val="0"/>
                              </a:ext>
                            </a:extLst>
                          </a:blip>
                          <a:srcRect l="6140" t="3247" r="1783" b="4676"/>
                          <a:stretch/>
                        </pic:blipFill>
                        <pic:spPr>
                          <a:xfrm>
                            <a:off x="0" y="0"/>
                            <a:ext cx="1795766" cy="1311693"/>
                          </a:xfrm>
                          <a:prstGeom prst="rect">
                            <a:avLst/>
                          </a:prstGeom>
                        </pic:spPr>
                      </pic:pic>
                    </a:graphicData>
                  </a:graphic>
                </wp:inline>
              </w:drawing>
            </w:r>
          </w:p>
        </w:tc>
        <w:tc>
          <w:tcPr>
            <w:tcW w:w="6840" w:type="dxa"/>
          </w:tcPr>
          <w:p w14:paraId="27628D7E" w14:textId="77777777" w:rsidR="0023524D" w:rsidRPr="001E3493" w:rsidRDefault="0023524D" w:rsidP="00AB2454">
            <w:pPr>
              <w:spacing w:line="240" w:lineRule="auto"/>
            </w:pPr>
            <w:r w:rsidRPr="001E3493">
              <w:t>Slide response score: (CR):2; (NBR):1; (SFB):1; (SFD):2</w:t>
            </w:r>
          </w:p>
          <w:p w14:paraId="0ADAE495" w14:textId="77777777" w:rsidR="0023524D" w:rsidRPr="001E3493" w:rsidRDefault="0023524D" w:rsidP="00AB2454">
            <w:pPr>
              <w:spacing w:line="240" w:lineRule="auto"/>
            </w:pPr>
            <w:r w:rsidRPr="001E3493">
              <w:t xml:space="preserve">The slide shows an abundant cellular response consistent with an intense inflammatory reaction typically seen in response to pathogens such as bacteria.  New </w:t>
            </w:r>
            <w:proofErr w:type="gramStart"/>
            <w:r w:rsidRPr="001E3493">
              <w:t>bone is</w:t>
            </w:r>
            <w:proofErr w:type="gramEnd"/>
            <w:r w:rsidRPr="001E3493">
              <w:t xml:space="preserve"> present but not in abundance.  The soft tissue surrounding the preexisting bone shows </w:t>
            </w:r>
            <w:proofErr w:type="gramStart"/>
            <w:r w:rsidRPr="001E3493">
              <w:t>cellular</w:t>
            </w:r>
            <w:proofErr w:type="gramEnd"/>
            <w:r w:rsidRPr="001E3493">
              <w:t xml:space="preserve"> response expected in a regenerative process, while the soft tissue around the defect and new bone area shows an excessively abundant reaction compatible with response to pathogens such as bacteria</w:t>
            </w:r>
          </w:p>
        </w:tc>
      </w:tr>
      <w:tr w:rsidR="0023524D" w:rsidRPr="001E3493" w14:paraId="702CDA85" w14:textId="77777777" w:rsidTr="00991210">
        <w:trPr>
          <w:trHeight w:val="255"/>
        </w:trPr>
        <w:tc>
          <w:tcPr>
            <w:tcW w:w="1075" w:type="dxa"/>
            <w:vAlign w:val="bottom"/>
          </w:tcPr>
          <w:p w14:paraId="659D008A" w14:textId="77777777" w:rsidR="0023524D" w:rsidRPr="001E3493" w:rsidRDefault="0023524D" w:rsidP="00AD1531">
            <w:r w:rsidRPr="001E3493">
              <w:rPr>
                <w:color w:val="000000"/>
              </w:rPr>
              <w:t>G24015</w:t>
            </w:r>
          </w:p>
        </w:tc>
        <w:tc>
          <w:tcPr>
            <w:tcW w:w="2880" w:type="dxa"/>
          </w:tcPr>
          <w:p w14:paraId="532A9F46" w14:textId="77777777" w:rsidR="0023524D" w:rsidRPr="001E3493" w:rsidRDefault="0023524D" w:rsidP="00AB2454">
            <w:pPr>
              <w:spacing w:line="240" w:lineRule="auto"/>
            </w:pPr>
            <w:r w:rsidRPr="001E3493">
              <w:rPr>
                <w:noProof/>
              </w:rPr>
              <w:drawing>
                <wp:inline distT="0" distB="0" distL="0" distR="0" wp14:anchorId="504756AB" wp14:editId="5BD4AED1">
                  <wp:extent cx="1859768" cy="1224366"/>
                  <wp:effectExtent l="0" t="0" r="7620" b="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pic:cNvPicPr/>
                        </pic:nvPicPr>
                        <pic:blipFill>
                          <a:blip r:embed="rId636" cstate="print">
                            <a:extLst>
                              <a:ext uri="{28A0092B-C50C-407E-A947-70E740481C1C}">
                                <a14:useLocalDpi xmlns:a14="http://schemas.microsoft.com/office/drawing/2010/main" val="0"/>
                              </a:ext>
                            </a:extLst>
                          </a:blip>
                          <a:stretch>
                            <a:fillRect/>
                          </a:stretch>
                        </pic:blipFill>
                        <pic:spPr>
                          <a:xfrm>
                            <a:off x="0" y="0"/>
                            <a:ext cx="1887626" cy="1242706"/>
                          </a:xfrm>
                          <a:prstGeom prst="rect">
                            <a:avLst/>
                          </a:prstGeom>
                        </pic:spPr>
                      </pic:pic>
                    </a:graphicData>
                  </a:graphic>
                </wp:inline>
              </w:drawing>
            </w:r>
          </w:p>
        </w:tc>
        <w:tc>
          <w:tcPr>
            <w:tcW w:w="6840" w:type="dxa"/>
          </w:tcPr>
          <w:p w14:paraId="252D24E9" w14:textId="77777777" w:rsidR="0023524D" w:rsidRPr="001E3493" w:rsidRDefault="0023524D" w:rsidP="00AB2454">
            <w:pPr>
              <w:spacing w:line="240" w:lineRule="auto"/>
            </w:pPr>
            <w:r w:rsidRPr="001E3493">
              <w:t>Slide response score: (CR):2; (NBR):2; (SFB):0; (SFD):2</w:t>
            </w:r>
          </w:p>
          <w:p w14:paraId="4FEDC860" w14:textId="77777777" w:rsidR="0023524D" w:rsidRPr="001E3493" w:rsidRDefault="0023524D" w:rsidP="00AB2454">
            <w:pPr>
              <w:spacing w:line="240" w:lineRule="auto"/>
            </w:pPr>
            <w:r w:rsidRPr="001E3493">
              <w:t xml:space="preserve">The slide shows an abundant cellular response consistent with an intense inflammatory reaction typically seen in response to pathogens such as bacteria.  </w:t>
            </w:r>
            <w:proofErr w:type="gramStart"/>
            <w:r w:rsidRPr="001E3493">
              <w:t>New</w:t>
            </w:r>
            <w:proofErr w:type="gramEnd"/>
            <w:r w:rsidRPr="001E3493">
              <w:t xml:space="preserve"> bone is present in abundance.  The soft tissue surrounding the preexisting bone shows no reaction, while the soft tissue around the defect and new bone area shows an excessively abundant reaction compatible with response to pathogens such as bacteria.</w:t>
            </w:r>
          </w:p>
        </w:tc>
      </w:tr>
      <w:tr w:rsidR="0023524D" w:rsidRPr="001E3493" w14:paraId="6B5B87B8" w14:textId="77777777" w:rsidTr="00991210">
        <w:trPr>
          <w:trHeight w:val="241"/>
        </w:trPr>
        <w:tc>
          <w:tcPr>
            <w:tcW w:w="1075" w:type="dxa"/>
            <w:vAlign w:val="bottom"/>
          </w:tcPr>
          <w:p w14:paraId="03C823BF" w14:textId="77777777" w:rsidR="0023524D" w:rsidRPr="001E3493" w:rsidRDefault="0023524D" w:rsidP="00AD1531">
            <w:r w:rsidRPr="001E3493">
              <w:rPr>
                <w:color w:val="000000"/>
              </w:rPr>
              <w:t>G24016</w:t>
            </w:r>
          </w:p>
        </w:tc>
        <w:tc>
          <w:tcPr>
            <w:tcW w:w="2880" w:type="dxa"/>
          </w:tcPr>
          <w:p w14:paraId="742691D6" w14:textId="77777777" w:rsidR="0023524D" w:rsidRDefault="0023524D" w:rsidP="00AB2454">
            <w:pPr>
              <w:spacing w:line="240" w:lineRule="auto"/>
            </w:pPr>
            <w:r w:rsidRPr="001E3493">
              <w:rPr>
                <w:noProof/>
              </w:rPr>
              <w:drawing>
                <wp:inline distT="0" distB="0" distL="0" distR="0" wp14:anchorId="094379D2" wp14:editId="572D94D9">
                  <wp:extent cx="1771650" cy="1444954"/>
                  <wp:effectExtent l="0" t="0" r="0" b="3175"/>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pic:cNvPicPr/>
                        </pic:nvPicPr>
                        <pic:blipFill rotWithShape="1">
                          <a:blip r:embed="rId637" cstate="print">
                            <a:extLst>
                              <a:ext uri="{28A0092B-C50C-407E-A947-70E740481C1C}">
                                <a14:useLocalDpi xmlns:a14="http://schemas.microsoft.com/office/drawing/2010/main" val="0"/>
                              </a:ext>
                            </a:extLst>
                          </a:blip>
                          <a:srcRect l="4128" t="1125" r="1957" b="4961"/>
                          <a:stretch/>
                        </pic:blipFill>
                        <pic:spPr>
                          <a:xfrm>
                            <a:off x="0" y="0"/>
                            <a:ext cx="1771650" cy="1444954"/>
                          </a:xfrm>
                          <a:prstGeom prst="rect">
                            <a:avLst/>
                          </a:prstGeom>
                        </pic:spPr>
                      </pic:pic>
                    </a:graphicData>
                  </a:graphic>
                </wp:inline>
              </w:drawing>
            </w:r>
          </w:p>
          <w:p w14:paraId="300FFA94" w14:textId="0E4B2712" w:rsidR="00AB2454" w:rsidRPr="001E3493" w:rsidRDefault="00AB2454" w:rsidP="00AB2454">
            <w:pPr>
              <w:spacing w:line="240" w:lineRule="auto"/>
            </w:pPr>
          </w:p>
        </w:tc>
        <w:tc>
          <w:tcPr>
            <w:tcW w:w="6840" w:type="dxa"/>
          </w:tcPr>
          <w:p w14:paraId="367B12B3" w14:textId="77777777" w:rsidR="0023524D" w:rsidRPr="001E3493" w:rsidRDefault="0023524D" w:rsidP="00AB2454">
            <w:pPr>
              <w:spacing w:line="240" w:lineRule="auto"/>
            </w:pPr>
            <w:r w:rsidRPr="001E3493">
              <w:t>Slide response score: (CR):1; (NBR):2; (SFB):1; (SFD):1</w:t>
            </w:r>
          </w:p>
          <w:p w14:paraId="2A892BA1" w14:textId="77777777" w:rsidR="0023524D" w:rsidRPr="001E3493" w:rsidRDefault="0023524D" w:rsidP="00AB2454">
            <w:pPr>
              <w:spacing w:line="240" w:lineRule="auto"/>
            </w:pPr>
            <w:r w:rsidRPr="001E3493">
              <w:t xml:space="preserve">The slide shows cellular response expected in a regenerative process. </w:t>
            </w:r>
            <w:proofErr w:type="gramStart"/>
            <w:r w:rsidRPr="001E3493">
              <w:t>New</w:t>
            </w:r>
            <w:proofErr w:type="gramEnd"/>
            <w:r w:rsidRPr="001E3493">
              <w:t xml:space="preserve"> bone is abundant.  The soft tissue surrounding the preexisting bone, as well as the soft tissue around the defect and new bone area, shows a reaction but is not excessively abundant.</w:t>
            </w:r>
          </w:p>
        </w:tc>
      </w:tr>
    </w:tbl>
    <w:p w14:paraId="33F31E1D" w14:textId="77777777" w:rsidR="00AE3D09" w:rsidRDefault="00AE3D09" w:rsidP="00AE3D09">
      <w:pPr>
        <w:jc w:val="center"/>
        <w:rPr>
          <w:b/>
          <w:bCs/>
        </w:rPr>
      </w:pPr>
    </w:p>
    <w:p w14:paraId="26EBAB41" w14:textId="77777777" w:rsidR="00AE3D09" w:rsidRDefault="00AE3D09" w:rsidP="00AE3D09">
      <w:pPr>
        <w:jc w:val="center"/>
        <w:rPr>
          <w:b/>
          <w:bCs/>
        </w:rPr>
      </w:pPr>
    </w:p>
    <w:p w14:paraId="3C865988" w14:textId="77777777" w:rsidR="00B46408" w:rsidRDefault="00B46408" w:rsidP="00AE3D09">
      <w:pPr>
        <w:jc w:val="center"/>
        <w:rPr>
          <w:b/>
          <w:bCs/>
        </w:rPr>
      </w:pPr>
    </w:p>
    <w:p w14:paraId="7E4FD2C2" w14:textId="77777777" w:rsidR="00B46408" w:rsidRDefault="00B46408" w:rsidP="00AE3D09">
      <w:pPr>
        <w:jc w:val="center"/>
        <w:rPr>
          <w:b/>
          <w:bCs/>
        </w:rPr>
      </w:pPr>
    </w:p>
    <w:p w14:paraId="66C3733F" w14:textId="69063EC3" w:rsidR="00AE3D09" w:rsidRPr="00B46408" w:rsidRDefault="00AE3D09" w:rsidP="00B46408">
      <w:pPr>
        <w:spacing w:line="240" w:lineRule="auto"/>
      </w:pPr>
      <w:r w:rsidRPr="00B46408">
        <w:lastRenderedPageBreak/>
        <w:t>Table 40 continued</w:t>
      </w:r>
    </w:p>
    <w:tbl>
      <w:tblPr>
        <w:tblStyle w:val="TableGrid"/>
        <w:tblpPr w:leftFromText="180" w:rightFromText="180" w:vertAnchor="text" w:tblpXSpec="center" w:tblpY="1"/>
        <w:tblOverlap w:val="never"/>
        <w:tblW w:w="10795" w:type="dxa"/>
        <w:tblLayout w:type="fixed"/>
        <w:tblLook w:val="04A0" w:firstRow="1" w:lastRow="0" w:firstColumn="1" w:lastColumn="0" w:noHBand="0" w:noVBand="1"/>
      </w:tblPr>
      <w:tblGrid>
        <w:gridCol w:w="1075"/>
        <w:gridCol w:w="2880"/>
        <w:gridCol w:w="6840"/>
      </w:tblGrid>
      <w:tr w:rsidR="0023524D" w:rsidRPr="001E3493" w14:paraId="6BC73345" w14:textId="77777777" w:rsidTr="00991210">
        <w:trPr>
          <w:trHeight w:val="255"/>
        </w:trPr>
        <w:tc>
          <w:tcPr>
            <w:tcW w:w="1075" w:type="dxa"/>
            <w:vAlign w:val="bottom"/>
          </w:tcPr>
          <w:p w14:paraId="31727B95" w14:textId="77777777" w:rsidR="0023524D" w:rsidRPr="001E3493" w:rsidRDefault="0023524D" w:rsidP="00AD1531">
            <w:r w:rsidRPr="001E3493">
              <w:rPr>
                <w:color w:val="000000"/>
              </w:rPr>
              <w:t>G24017</w:t>
            </w:r>
          </w:p>
        </w:tc>
        <w:tc>
          <w:tcPr>
            <w:tcW w:w="2880" w:type="dxa"/>
          </w:tcPr>
          <w:p w14:paraId="47F21A76" w14:textId="550D616A" w:rsidR="0023524D" w:rsidRPr="001E3493" w:rsidRDefault="00AB2454" w:rsidP="00AB2454">
            <w:pPr>
              <w:spacing w:line="240" w:lineRule="auto"/>
              <w:rPr>
                <w:noProof/>
              </w:rPr>
            </w:pPr>
            <w:r w:rsidRPr="001E3493">
              <w:rPr>
                <w:noProof/>
              </w:rPr>
              <w:drawing>
                <wp:inline distT="0" distB="0" distL="0" distR="0" wp14:anchorId="5A647056" wp14:editId="5A367D7D">
                  <wp:extent cx="1865382" cy="1061634"/>
                  <wp:effectExtent l="0" t="0" r="1905" b="5715"/>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pic:cNvPicPr/>
                        </pic:nvPicPr>
                        <pic:blipFill rotWithShape="1">
                          <a:blip r:embed="rId638" cstate="print">
                            <a:extLst>
                              <a:ext uri="{28A0092B-C50C-407E-A947-70E740481C1C}">
                                <a14:useLocalDpi xmlns:a14="http://schemas.microsoft.com/office/drawing/2010/main" val="0"/>
                              </a:ext>
                            </a:extLst>
                          </a:blip>
                          <a:srcRect l="3333" t="10688" r="8764" b="3758"/>
                          <a:stretch/>
                        </pic:blipFill>
                        <pic:spPr>
                          <a:xfrm>
                            <a:off x="0" y="0"/>
                            <a:ext cx="1876897" cy="1068187"/>
                          </a:xfrm>
                          <a:prstGeom prst="rect">
                            <a:avLst/>
                          </a:prstGeom>
                        </pic:spPr>
                      </pic:pic>
                    </a:graphicData>
                  </a:graphic>
                </wp:inline>
              </w:drawing>
            </w:r>
          </w:p>
        </w:tc>
        <w:tc>
          <w:tcPr>
            <w:tcW w:w="6840" w:type="dxa"/>
          </w:tcPr>
          <w:p w14:paraId="1E477CF6" w14:textId="77777777" w:rsidR="0023524D" w:rsidRPr="001E3493" w:rsidRDefault="0023524D" w:rsidP="00AB2454">
            <w:pPr>
              <w:spacing w:line="240" w:lineRule="auto"/>
            </w:pPr>
            <w:r w:rsidRPr="001E3493">
              <w:t>Slide response score: (CR):2; (NBR):1; (SFB):0; (SFD):1</w:t>
            </w:r>
          </w:p>
          <w:p w14:paraId="3791B485" w14:textId="77777777" w:rsidR="0023524D" w:rsidRPr="001E3493" w:rsidRDefault="0023524D" w:rsidP="00AB2454">
            <w:pPr>
              <w:spacing w:line="240" w:lineRule="auto"/>
            </w:pPr>
            <w:r w:rsidRPr="001E3493">
              <w:t xml:space="preserve">The slide shows an abundant cellular response consistent with an intense inflammatory reaction typically seen in response to pathogens such as bacteria.  New </w:t>
            </w:r>
            <w:proofErr w:type="gramStart"/>
            <w:r w:rsidRPr="001E3493">
              <w:t>bone is</w:t>
            </w:r>
            <w:proofErr w:type="gramEnd"/>
            <w:r w:rsidRPr="001E3493">
              <w:t xml:space="preserve"> present but not in abundance. The soft tissue surrounding the preexisting bone shows no reaction, while the soft tissue around the defect and new bone area is present and not excessively abundant, as expected in a regenerative process</w:t>
            </w:r>
          </w:p>
        </w:tc>
      </w:tr>
      <w:tr w:rsidR="0023524D" w:rsidRPr="001E3493" w14:paraId="0A42FE59" w14:textId="77777777" w:rsidTr="00991210">
        <w:trPr>
          <w:trHeight w:val="241"/>
        </w:trPr>
        <w:tc>
          <w:tcPr>
            <w:tcW w:w="1075" w:type="dxa"/>
            <w:vAlign w:val="bottom"/>
          </w:tcPr>
          <w:p w14:paraId="5406DFEB" w14:textId="77777777" w:rsidR="0023524D" w:rsidRPr="001E3493" w:rsidRDefault="0023524D" w:rsidP="00AD1531">
            <w:r w:rsidRPr="001E3493">
              <w:rPr>
                <w:color w:val="000000"/>
              </w:rPr>
              <w:t>G24018</w:t>
            </w:r>
          </w:p>
        </w:tc>
        <w:tc>
          <w:tcPr>
            <w:tcW w:w="2880" w:type="dxa"/>
          </w:tcPr>
          <w:p w14:paraId="26C90BF8" w14:textId="77777777" w:rsidR="0023524D" w:rsidRPr="001E3493" w:rsidRDefault="0023524D" w:rsidP="00AB2454">
            <w:pPr>
              <w:spacing w:line="240" w:lineRule="auto"/>
            </w:pPr>
            <w:r w:rsidRPr="001E3493">
              <w:rPr>
                <w:noProof/>
              </w:rPr>
              <w:drawing>
                <wp:inline distT="0" distB="0" distL="0" distR="0" wp14:anchorId="16E0C8E8" wp14:editId="45CAB668">
                  <wp:extent cx="1752600" cy="1296286"/>
                  <wp:effectExtent l="0" t="0" r="0" b="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pic:cNvPicPr/>
                        </pic:nvPicPr>
                        <pic:blipFill rotWithShape="1">
                          <a:blip r:embed="rId639" cstate="print">
                            <a:extLst>
                              <a:ext uri="{28A0092B-C50C-407E-A947-70E740481C1C}">
                                <a14:useLocalDpi xmlns:a14="http://schemas.microsoft.com/office/drawing/2010/main" val="0"/>
                              </a:ext>
                            </a:extLst>
                          </a:blip>
                          <a:srcRect l="4879" t="8280" r="8920" b="5520"/>
                          <a:stretch/>
                        </pic:blipFill>
                        <pic:spPr>
                          <a:xfrm>
                            <a:off x="0" y="0"/>
                            <a:ext cx="1791382" cy="1324971"/>
                          </a:xfrm>
                          <a:prstGeom prst="rect">
                            <a:avLst/>
                          </a:prstGeom>
                        </pic:spPr>
                      </pic:pic>
                    </a:graphicData>
                  </a:graphic>
                </wp:inline>
              </w:drawing>
            </w:r>
          </w:p>
        </w:tc>
        <w:tc>
          <w:tcPr>
            <w:tcW w:w="6840" w:type="dxa"/>
          </w:tcPr>
          <w:p w14:paraId="7DA9C94C" w14:textId="77777777" w:rsidR="0023524D" w:rsidRPr="001E3493" w:rsidRDefault="0023524D" w:rsidP="00AB2454">
            <w:pPr>
              <w:spacing w:line="240" w:lineRule="auto"/>
            </w:pPr>
            <w:r w:rsidRPr="001E3493">
              <w:t>Slide response score: (CR):2; (NBR):1; (SFB):2; (SFD):2</w:t>
            </w:r>
          </w:p>
          <w:p w14:paraId="759C5A59" w14:textId="77777777" w:rsidR="0023524D" w:rsidRPr="001E3493" w:rsidRDefault="0023524D" w:rsidP="00AB2454">
            <w:pPr>
              <w:spacing w:line="240" w:lineRule="auto"/>
            </w:pPr>
            <w:r w:rsidRPr="001E3493">
              <w:t xml:space="preserve">The slide shows an abundant cellular response consistent with an intense inflammatory reaction typically seen in response to pathogens such as bacteria.  New </w:t>
            </w:r>
            <w:proofErr w:type="gramStart"/>
            <w:r w:rsidRPr="001E3493">
              <w:t>bone is</w:t>
            </w:r>
            <w:proofErr w:type="gramEnd"/>
            <w:r w:rsidRPr="001E3493">
              <w:t xml:space="preserve"> present but not in abundance.  The soft tissue surrounding the preexisting bone, as well as the soft tissue around the defect and new bone area, shows an excessively abundant reaction compatible with response to pathogens such as bacteria</w:t>
            </w:r>
          </w:p>
        </w:tc>
      </w:tr>
      <w:tr w:rsidR="0023524D" w:rsidRPr="001E3493" w14:paraId="24F74B91" w14:textId="77777777" w:rsidTr="00991210">
        <w:trPr>
          <w:trHeight w:val="255"/>
        </w:trPr>
        <w:tc>
          <w:tcPr>
            <w:tcW w:w="1075" w:type="dxa"/>
            <w:vAlign w:val="bottom"/>
          </w:tcPr>
          <w:p w14:paraId="4724531B" w14:textId="77777777" w:rsidR="0023524D" w:rsidRPr="001E3493" w:rsidRDefault="0023524D" w:rsidP="00AB2454">
            <w:pPr>
              <w:spacing w:line="240" w:lineRule="auto"/>
              <w:rPr>
                <w:color w:val="000000"/>
              </w:rPr>
            </w:pPr>
            <w:r w:rsidRPr="001E3493">
              <w:rPr>
                <w:color w:val="242424"/>
                <w:shd w:val="clear" w:color="auto" w:fill="FFFFFF"/>
              </w:rPr>
              <w:t xml:space="preserve"> (NS)</w:t>
            </w:r>
          </w:p>
        </w:tc>
        <w:tc>
          <w:tcPr>
            <w:tcW w:w="2880" w:type="dxa"/>
          </w:tcPr>
          <w:p w14:paraId="5795042E" w14:textId="77777777" w:rsidR="0023524D" w:rsidRPr="001E3493" w:rsidRDefault="0023524D" w:rsidP="00AB2454">
            <w:pPr>
              <w:spacing w:line="240" w:lineRule="auto"/>
            </w:pPr>
          </w:p>
        </w:tc>
        <w:tc>
          <w:tcPr>
            <w:tcW w:w="6840" w:type="dxa"/>
          </w:tcPr>
          <w:p w14:paraId="0ACE3C98" w14:textId="77777777" w:rsidR="0023524D" w:rsidRPr="001E3493" w:rsidRDefault="0023524D" w:rsidP="00AB2454">
            <w:pPr>
              <w:spacing w:line="240" w:lineRule="auto"/>
            </w:pPr>
          </w:p>
        </w:tc>
      </w:tr>
      <w:tr w:rsidR="0023524D" w:rsidRPr="001E3493" w14:paraId="042859AC" w14:textId="77777777" w:rsidTr="00991210">
        <w:trPr>
          <w:trHeight w:val="255"/>
        </w:trPr>
        <w:tc>
          <w:tcPr>
            <w:tcW w:w="1075" w:type="dxa"/>
            <w:vAlign w:val="bottom"/>
          </w:tcPr>
          <w:p w14:paraId="3E1AC3EE" w14:textId="77777777" w:rsidR="0023524D" w:rsidRPr="001E3493" w:rsidRDefault="0023524D" w:rsidP="00AD1531">
            <w:r w:rsidRPr="001E3493">
              <w:rPr>
                <w:color w:val="000000"/>
              </w:rPr>
              <w:t>G24007</w:t>
            </w:r>
          </w:p>
        </w:tc>
        <w:tc>
          <w:tcPr>
            <w:tcW w:w="2880" w:type="dxa"/>
          </w:tcPr>
          <w:p w14:paraId="5E3C50AF" w14:textId="6DD399A6" w:rsidR="0023524D" w:rsidRDefault="0023524D" w:rsidP="00AB2454">
            <w:pPr>
              <w:spacing w:line="240" w:lineRule="auto"/>
            </w:pPr>
            <w:r w:rsidRPr="001E3493">
              <w:rPr>
                <w:noProof/>
              </w:rPr>
              <w:drawing>
                <wp:inline distT="0" distB="0" distL="0" distR="0" wp14:anchorId="29486660" wp14:editId="3F424EBE">
                  <wp:extent cx="1762038" cy="857250"/>
                  <wp:effectExtent l="0" t="0" r="0" b="0"/>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pic:cNvPicPr/>
                        </pic:nvPicPr>
                        <pic:blipFill rotWithShape="1">
                          <a:blip r:embed="rId640" cstate="print">
                            <a:extLst>
                              <a:ext uri="{28A0092B-C50C-407E-A947-70E740481C1C}">
                                <a14:useLocalDpi xmlns:a14="http://schemas.microsoft.com/office/drawing/2010/main" val="0"/>
                              </a:ext>
                            </a:extLst>
                          </a:blip>
                          <a:srcRect l="6802" t="7304" r="7782" b="15473"/>
                          <a:stretch/>
                        </pic:blipFill>
                        <pic:spPr>
                          <a:xfrm>
                            <a:off x="0" y="0"/>
                            <a:ext cx="1831640" cy="891112"/>
                          </a:xfrm>
                          <a:prstGeom prst="rect">
                            <a:avLst/>
                          </a:prstGeom>
                        </pic:spPr>
                      </pic:pic>
                    </a:graphicData>
                  </a:graphic>
                </wp:inline>
              </w:drawing>
            </w:r>
          </w:p>
          <w:p w14:paraId="23DB5B87" w14:textId="0AA104A8" w:rsidR="00AB2454" w:rsidRPr="001E3493" w:rsidRDefault="00AB2454" w:rsidP="00AB2454">
            <w:pPr>
              <w:spacing w:line="240" w:lineRule="auto"/>
            </w:pPr>
          </w:p>
        </w:tc>
        <w:tc>
          <w:tcPr>
            <w:tcW w:w="6840" w:type="dxa"/>
          </w:tcPr>
          <w:p w14:paraId="59BD5300" w14:textId="77777777" w:rsidR="0023524D" w:rsidRPr="001E3493" w:rsidRDefault="0023524D" w:rsidP="00AB2454">
            <w:pPr>
              <w:spacing w:line="240" w:lineRule="auto"/>
            </w:pPr>
            <w:r w:rsidRPr="001E3493">
              <w:t>Slide response score: (CR):1; (NBR):1; (SFB):1; (SFD):2</w:t>
            </w:r>
          </w:p>
          <w:p w14:paraId="4F261CB6" w14:textId="77777777" w:rsidR="0023524D" w:rsidRPr="001E3493" w:rsidRDefault="0023524D" w:rsidP="00AB2454">
            <w:pPr>
              <w:spacing w:line="240" w:lineRule="auto"/>
            </w:pPr>
            <w:r w:rsidRPr="001E3493">
              <w:t xml:space="preserve">The slide shows cellular response expected in a regenerative process. New </w:t>
            </w:r>
            <w:proofErr w:type="gramStart"/>
            <w:r w:rsidRPr="001E3493">
              <w:t>bone is</w:t>
            </w:r>
            <w:proofErr w:type="gramEnd"/>
            <w:r w:rsidRPr="001E3493">
              <w:t xml:space="preserve"> present but not in abundance. The soft tissue surrounding the preexisting bone shows cellular response expected in a regenerative process, while the soft tissue around the defect and new bone area shows abundant reaction.</w:t>
            </w:r>
          </w:p>
        </w:tc>
      </w:tr>
      <w:tr w:rsidR="0023524D" w:rsidRPr="001E3493" w14:paraId="7F97DF6F" w14:textId="77777777" w:rsidTr="00991210">
        <w:trPr>
          <w:trHeight w:val="241"/>
        </w:trPr>
        <w:tc>
          <w:tcPr>
            <w:tcW w:w="1075" w:type="dxa"/>
            <w:vAlign w:val="bottom"/>
          </w:tcPr>
          <w:p w14:paraId="1B04D003" w14:textId="77777777" w:rsidR="0023524D" w:rsidRPr="001E3493" w:rsidRDefault="0023524D" w:rsidP="00AD1531">
            <w:r w:rsidRPr="001E3493">
              <w:rPr>
                <w:color w:val="000000"/>
              </w:rPr>
              <w:t>G24008</w:t>
            </w:r>
          </w:p>
        </w:tc>
        <w:tc>
          <w:tcPr>
            <w:tcW w:w="2880" w:type="dxa"/>
          </w:tcPr>
          <w:p w14:paraId="2266A0A8" w14:textId="77777777" w:rsidR="0023524D" w:rsidRDefault="0023524D" w:rsidP="00AB2454">
            <w:pPr>
              <w:spacing w:line="240" w:lineRule="auto"/>
            </w:pPr>
            <w:r w:rsidRPr="001E3493">
              <w:rPr>
                <w:noProof/>
              </w:rPr>
              <w:drawing>
                <wp:inline distT="0" distB="0" distL="0" distR="0" wp14:anchorId="72554B9A" wp14:editId="5D413694">
                  <wp:extent cx="1771301" cy="866775"/>
                  <wp:effectExtent l="0" t="0" r="635" b="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pic:cNvPicPr/>
                        </pic:nvPicPr>
                        <pic:blipFill rotWithShape="1">
                          <a:blip r:embed="rId641" cstate="print">
                            <a:extLst>
                              <a:ext uri="{28A0092B-C50C-407E-A947-70E740481C1C}">
                                <a14:useLocalDpi xmlns:a14="http://schemas.microsoft.com/office/drawing/2010/main" val="0"/>
                              </a:ext>
                            </a:extLst>
                          </a:blip>
                          <a:srcRect l="3728" t="2286" r="2857" b="4299"/>
                          <a:stretch/>
                        </pic:blipFill>
                        <pic:spPr>
                          <a:xfrm>
                            <a:off x="0" y="0"/>
                            <a:ext cx="1812615" cy="886992"/>
                          </a:xfrm>
                          <a:prstGeom prst="rect">
                            <a:avLst/>
                          </a:prstGeom>
                        </pic:spPr>
                      </pic:pic>
                    </a:graphicData>
                  </a:graphic>
                </wp:inline>
              </w:drawing>
            </w:r>
          </w:p>
          <w:p w14:paraId="22ACC33B" w14:textId="714C97C0" w:rsidR="00AB2454" w:rsidRPr="001E3493" w:rsidRDefault="00AB2454" w:rsidP="00AB2454">
            <w:pPr>
              <w:spacing w:line="240" w:lineRule="auto"/>
            </w:pPr>
          </w:p>
        </w:tc>
        <w:tc>
          <w:tcPr>
            <w:tcW w:w="6840" w:type="dxa"/>
          </w:tcPr>
          <w:p w14:paraId="69E3D93E" w14:textId="77777777" w:rsidR="0023524D" w:rsidRPr="001E3493" w:rsidRDefault="0023524D" w:rsidP="00AB2454">
            <w:pPr>
              <w:spacing w:line="240" w:lineRule="auto"/>
            </w:pPr>
            <w:r w:rsidRPr="001E3493">
              <w:t>Slide response score: (CR):1; (NBR):1; (SFB):1; (SFD):2</w:t>
            </w:r>
          </w:p>
          <w:p w14:paraId="651206B3" w14:textId="77777777" w:rsidR="0023524D" w:rsidRPr="001E3493" w:rsidRDefault="0023524D" w:rsidP="00AB2454">
            <w:pPr>
              <w:spacing w:line="240" w:lineRule="auto"/>
            </w:pPr>
            <w:r w:rsidRPr="001E3493">
              <w:t xml:space="preserve">The slide shows cellular response expected in a regenerative process. New </w:t>
            </w:r>
            <w:proofErr w:type="gramStart"/>
            <w:r w:rsidRPr="001E3493">
              <w:t>bone is</w:t>
            </w:r>
            <w:proofErr w:type="gramEnd"/>
            <w:r w:rsidRPr="001E3493">
              <w:t xml:space="preserve"> present but not in abundance. The soft tissue surrounding the preexisting bone shows cellular response expected in a regenerative process, while the soft tissue around the defect and new bone area shows abundant reaction.</w:t>
            </w:r>
          </w:p>
        </w:tc>
      </w:tr>
      <w:tr w:rsidR="0023524D" w:rsidRPr="001E3493" w14:paraId="226B067E" w14:textId="77777777" w:rsidTr="00991210">
        <w:trPr>
          <w:trHeight w:val="255"/>
        </w:trPr>
        <w:tc>
          <w:tcPr>
            <w:tcW w:w="1075" w:type="dxa"/>
            <w:vAlign w:val="bottom"/>
          </w:tcPr>
          <w:p w14:paraId="0063A070" w14:textId="77777777" w:rsidR="0023524D" w:rsidRPr="001E3493" w:rsidRDefault="0023524D" w:rsidP="00AD1531">
            <w:r w:rsidRPr="001E3493">
              <w:rPr>
                <w:color w:val="000000"/>
              </w:rPr>
              <w:t>G24009</w:t>
            </w:r>
          </w:p>
        </w:tc>
        <w:tc>
          <w:tcPr>
            <w:tcW w:w="2880" w:type="dxa"/>
          </w:tcPr>
          <w:p w14:paraId="65349FB9" w14:textId="77777777" w:rsidR="0023524D" w:rsidRDefault="0023524D" w:rsidP="00AB2454">
            <w:pPr>
              <w:spacing w:line="240" w:lineRule="auto"/>
            </w:pPr>
            <w:r w:rsidRPr="001E3493">
              <w:rPr>
                <w:noProof/>
              </w:rPr>
              <w:drawing>
                <wp:inline distT="0" distB="0" distL="0" distR="0" wp14:anchorId="04F56520" wp14:editId="05D130EA">
                  <wp:extent cx="1761490" cy="1196799"/>
                  <wp:effectExtent l="0" t="0" r="0" b="381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Picture 20"/>
                          <pic:cNvPicPr/>
                        </pic:nvPicPr>
                        <pic:blipFill rotWithShape="1">
                          <a:blip r:embed="rId642" cstate="print">
                            <a:extLst>
                              <a:ext uri="{28A0092B-C50C-407E-A947-70E740481C1C}">
                                <a14:useLocalDpi xmlns:a14="http://schemas.microsoft.com/office/drawing/2010/main" val="0"/>
                              </a:ext>
                            </a:extLst>
                          </a:blip>
                          <a:srcRect l="5533" t="6289" r="4283" b="3150"/>
                          <a:stretch/>
                        </pic:blipFill>
                        <pic:spPr>
                          <a:xfrm>
                            <a:off x="0" y="0"/>
                            <a:ext cx="1800055" cy="1223001"/>
                          </a:xfrm>
                          <a:prstGeom prst="rect">
                            <a:avLst/>
                          </a:prstGeom>
                        </pic:spPr>
                      </pic:pic>
                    </a:graphicData>
                  </a:graphic>
                </wp:inline>
              </w:drawing>
            </w:r>
          </w:p>
          <w:p w14:paraId="090E8696" w14:textId="454E3ADA" w:rsidR="00AB2454" w:rsidRPr="001E3493" w:rsidRDefault="00AB2454" w:rsidP="00AB2454">
            <w:pPr>
              <w:spacing w:line="240" w:lineRule="auto"/>
            </w:pPr>
          </w:p>
        </w:tc>
        <w:tc>
          <w:tcPr>
            <w:tcW w:w="6840" w:type="dxa"/>
          </w:tcPr>
          <w:p w14:paraId="01B719B8" w14:textId="77777777" w:rsidR="0023524D" w:rsidRPr="001E3493" w:rsidRDefault="0023524D" w:rsidP="00AB2454">
            <w:pPr>
              <w:spacing w:line="240" w:lineRule="auto"/>
            </w:pPr>
            <w:r w:rsidRPr="001E3493">
              <w:t>Slide response score: (CR):2; (NBR):2; (SFB):0; (SFD):2</w:t>
            </w:r>
          </w:p>
          <w:p w14:paraId="68626935" w14:textId="77777777" w:rsidR="0023524D" w:rsidRPr="001E3493" w:rsidRDefault="0023524D" w:rsidP="00AB2454">
            <w:pPr>
              <w:spacing w:line="240" w:lineRule="auto"/>
            </w:pPr>
            <w:r w:rsidRPr="001E3493">
              <w:t xml:space="preserve">The slide shows an abundant cellular response consistent with an intense inflammatory reaction typically seen in response to pathogens such as bacteria.  </w:t>
            </w:r>
            <w:proofErr w:type="gramStart"/>
            <w:r w:rsidRPr="001E3493">
              <w:t>New</w:t>
            </w:r>
            <w:proofErr w:type="gramEnd"/>
            <w:r w:rsidRPr="001E3493">
              <w:t xml:space="preserve"> bone is present in abundance.  The soft tissue surrounding the preexisting bone shows no reaction, while the soft tissue around the defect and new bone area shows </w:t>
            </w:r>
            <w:proofErr w:type="gramStart"/>
            <w:r w:rsidRPr="001E3493">
              <w:t>abundant</w:t>
            </w:r>
            <w:proofErr w:type="gramEnd"/>
            <w:r w:rsidRPr="001E3493">
              <w:t xml:space="preserve"> reaction.</w:t>
            </w:r>
          </w:p>
        </w:tc>
      </w:tr>
    </w:tbl>
    <w:p w14:paraId="4256E68E" w14:textId="77777777" w:rsidR="00AE3D09" w:rsidRDefault="00AE3D09" w:rsidP="00AE3D09">
      <w:pPr>
        <w:jc w:val="center"/>
        <w:rPr>
          <w:b/>
          <w:bCs/>
        </w:rPr>
      </w:pPr>
    </w:p>
    <w:p w14:paraId="7F4D4257" w14:textId="77777777" w:rsidR="00B46408" w:rsidRDefault="00B46408" w:rsidP="00AE3D09">
      <w:pPr>
        <w:jc w:val="center"/>
        <w:rPr>
          <w:b/>
          <w:bCs/>
        </w:rPr>
      </w:pPr>
    </w:p>
    <w:p w14:paraId="096BAFC7" w14:textId="77777777" w:rsidR="00B46408" w:rsidRDefault="00B46408" w:rsidP="00AE3D09">
      <w:pPr>
        <w:jc w:val="center"/>
        <w:rPr>
          <w:b/>
          <w:bCs/>
        </w:rPr>
      </w:pPr>
    </w:p>
    <w:p w14:paraId="42561581" w14:textId="77777777" w:rsidR="00B46408" w:rsidRDefault="00B46408" w:rsidP="00AE3D09">
      <w:pPr>
        <w:jc w:val="center"/>
        <w:rPr>
          <w:b/>
          <w:bCs/>
        </w:rPr>
      </w:pPr>
    </w:p>
    <w:p w14:paraId="08FDF868" w14:textId="1FA06B3F" w:rsidR="00AE3D09" w:rsidRPr="00B46408" w:rsidRDefault="00AE3D09" w:rsidP="00B46408">
      <w:pPr>
        <w:spacing w:line="240" w:lineRule="auto"/>
      </w:pPr>
      <w:r w:rsidRPr="00B46408">
        <w:lastRenderedPageBreak/>
        <w:t>Table 40 continued</w:t>
      </w:r>
    </w:p>
    <w:tbl>
      <w:tblPr>
        <w:tblStyle w:val="TableGrid"/>
        <w:tblpPr w:leftFromText="180" w:rightFromText="180" w:vertAnchor="text" w:tblpXSpec="center" w:tblpY="1"/>
        <w:tblOverlap w:val="never"/>
        <w:tblW w:w="10795" w:type="dxa"/>
        <w:tblLayout w:type="fixed"/>
        <w:tblLook w:val="04A0" w:firstRow="1" w:lastRow="0" w:firstColumn="1" w:lastColumn="0" w:noHBand="0" w:noVBand="1"/>
      </w:tblPr>
      <w:tblGrid>
        <w:gridCol w:w="1075"/>
        <w:gridCol w:w="2880"/>
        <w:gridCol w:w="6840"/>
      </w:tblGrid>
      <w:tr w:rsidR="0023524D" w:rsidRPr="001E3493" w14:paraId="14720439" w14:textId="77777777" w:rsidTr="00991210">
        <w:trPr>
          <w:trHeight w:val="241"/>
        </w:trPr>
        <w:tc>
          <w:tcPr>
            <w:tcW w:w="1075" w:type="dxa"/>
            <w:vAlign w:val="bottom"/>
          </w:tcPr>
          <w:p w14:paraId="7EE4CEB6" w14:textId="77777777" w:rsidR="0023524D" w:rsidRPr="001E3493" w:rsidRDefault="0023524D" w:rsidP="00AD1531">
            <w:r w:rsidRPr="001E3493">
              <w:rPr>
                <w:color w:val="000000"/>
              </w:rPr>
              <w:t>G24010</w:t>
            </w:r>
          </w:p>
        </w:tc>
        <w:tc>
          <w:tcPr>
            <w:tcW w:w="2880" w:type="dxa"/>
          </w:tcPr>
          <w:p w14:paraId="3E3248C3" w14:textId="77777777" w:rsidR="0023524D" w:rsidRDefault="0023524D" w:rsidP="00AB2454">
            <w:pPr>
              <w:spacing w:line="240" w:lineRule="auto"/>
            </w:pPr>
            <w:r w:rsidRPr="001E3493">
              <w:rPr>
                <w:noProof/>
              </w:rPr>
              <w:drawing>
                <wp:inline distT="0" distB="0" distL="0" distR="0" wp14:anchorId="728C1DBF" wp14:editId="19129B6A">
                  <wp:extent cx="1749425" cy="1038136"/>
                  <wp:effectExtent l="0" t="0" r="3175" b="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pic:cNvPicPr/>
                        </pic:nvPicPr>
                        <pic:blipFill rotWithShape="1">
                          <a:blip r:embed="rId643" cstate="print">
                            <a:extLst>
                              <a:ext uri="{28A0092B-C50C-407E-A947-70E740481C1C}">
                                <a14:useLocalDpi xmlns:a14="http://schemas.microsoft.com/office/drawing/2010/main" val="0"/>
                              </a:ext>
                            </a:extLst>
                          </a:blip>
                          <a:srcRect l="5283" t="2098" r="14370" b="8541"/>
                          <a:stretch/>
                        </pic:blipFill>
                        <pic:spPr>
                          <a:xfrm>
                            <a:off x="0" y="0"/>
                            <a:ext cx="1821276" cy="1080773"/>
                          </a:xfrm>
                          <a:prstGeom prst="rect">
                            <a:avLst/>
                          </a:prstGeom>
                        </pic:spPr>
                      </pic:pic>
                    </a:graphicData>
                  </a:graphic>
                </wp:inline>
              </w:drawing>
            </w:r>
          </w:p>
          <w:p w14:paraId="2ADB0C23" w14:textId="562E02E7" w:rsidR="00AB2454" w:rsidRPr="001E3493" w:rsidRDefault="00AB2454" w:rsidP="00AB2454">
            <w:pPr>
              <w:spacing w:line="240" w:lineRule="auto"/>
            </w:pPr>
          </w:p>
        </w:tc>
        <w:tc>
          <w:tcPr>
            <w:tcW w:w="6840" w:type="dxa"/>
          </w:tcPr>
          <w:p w14:paraId="6F8DDABE" w14:textId="77777777" w:rsidR="0023524D" w:rsidRPr="001E3493" w:rsidRDefault="0023524D" w:rsidP="00AB2454">
            <w:pPr>
              <w:spacing w:line="240" w:lineRule="auto"/>
            </w:pPr>
            <w:r w:rsidRPr="001E3493">
              <w:t>Slide response score: (CR):1; (NBR):2; (SFB):1; (SFD):2</w:t>
            </w:r>
          </w:p>
          <w:p w14:paraId="300D974C" w14:textId="77777777" w:rsidR="0023524D" w:rsidRPr="001E3493" w:rsidRDefault="0023524D" w:rsidP="00AB2454">
            <w:pPr>
              <w:spacing w:line="240" w:lineRule="auto"/>
            </w:pPr>
            <w:r w:rsidRPr="001E3493">
              <w:t xml:space="preserve">The slide shows cellular response expected in a regenerative process. </w:t>
            </w:r>
            <w:proofErr w:type="gramStart"/>
            <w:r w:rsidRPr="001E3493">
              <w:t>New</w:t>
            </w:r>
            <w:proofErr w:type="gramEnd"/>
            <w:r w:rsidRPr="001E3493">
              <w:t xml:space="preserve"> bone is abundant.  The soft tissue surrounding the preexisting bone shows cellular response expected in a regenerative process, while the soft tissue around the defect and new bone area is abundant.</w:t>
            </w:r>
          </w:p>
        </w:tc>
      </w:tr>
      <w:tr w:rsidR="0023524D" w:rsidRPr="001E3493" w14:paraId="6A0341B7" w14:textId="77777777" w:rsidTr="00991210">
        <w:trPr>
          <w:trHeight w:val="255"/>
        </w:trPr>
        <w:tc>
          <w:tcPr>
            <w:tcW w:w="1075" w:type="dxa"/>
            <w:vAlign w:val="bottom"/>
          </w:tcPr>
          <w:p w14:paraId="7518A85D" w14:textId="77777777" w:rsidR="0023524D" w:rsidRPr="001E3493" w:rsidRDefault="0023524D" w:rsidP="00AD1531">
            <w:r w:rsidRPr="001E3493">
              <w:rPr>
                <w:color w:val="000000"/>
              </w:rPr>
              <w:t>G24011</w:t>
            </w:r>
          </w:p>
        </w:tc>
        <w:tc>
          <w:tcPr>
            <w:tcW w:w="2880" w:type="dxa"/>
          </w:tcPr>
          <w:p w14:paraId="7E97DECD" w14:textId="77777777" w:rsidR="0023524D" w:rsidRDefault="0023524D" w:rsidP="00AB2454">
            <w:pPr>
              <w:spacing w:line="240" w:lineRule="auto"/>
            </w:pPr>
            <w:r w:rsidRPr="001E3493">
              <w:rPr>
                <w:noProof/>
              </w:rPr>
              <w:drawing>
                <wp:inline distT="0" distB="0" distL="0" distR="0" wp14:anchorId="2A0EA8C6" wp14:editId="062EC5D6">
                  <wp:extent cx="1733550" cy="961960"/>
                  <wp:effectExtent l="0" t="0" r="0" b="0"/>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pic:cNvPicPr/>
                        </pic:nvPicPr>
                        <pic:blipFill rotWithShape="1">
                          <a:blip r:embed="rId644" cstate="print">
                            <a:extLst>
                              <a:ext uri="{28A0092B-C50C-407E-A947-70E740481C1C}">
                                <a14:useLocalDpi xmlns:a14="http://schemas.microsoft.com/office/drawing/2010/main" val="0"/>
                              </a:ext>
                            </a:extLst>
                          </a:blip>
                          <a:srcRect l="2894" t="2894" r="8682" b="8680"/>
                          <a:stretch/>
                        </pic:blipFill>
                        <pic:spPr>
                          <a:xfrm>
                            <a:off x="0" y="0"/>
                            <a:ext cx="1825191" cy="1012812"/>
                          </a:xfrm>
                          <a:prstGeom prst="rect">
                            <a:avLst/>
                          </a:prstGeom>
                        </pic:spPr>
                      </pic:pic>
                    </a:graphicData>
                  </a:graphic>
                </wp:inline>
              </w:drawing>
            </w:r>
          </w:p>
          <w:p w14:paraId="4DFFF7B0" w14:textId="4B686281" w:rsidR="00AB2454" w:rsidRPr="001E3493" w:rsidRDefault="00AB2454" w:rsidP="00AB2454">
            <w:pPr>
              <w:spacing w:line="240" w:lineRule="auto"/>
            </w:pPr>
          </w:p>
        </w:tc>
        <w:tc>
          <w:tcPr>
            <w:tcW w:w="6840" w:type="dxa"/>
          </w:tcPr>
          <w:p w14:paraId="4B9043D3" w14:textId="77777777" w:rsidR="0023524D" w:rsidRPr="001E3493" w:rsidRDefault="0023524D" w:rsidP="00AB2454">
            <w:pPr>
              <w:spacing w:line="240" w:lineRule="auto"/>
            </w:pPr>
            <w:r w:rsidRPr="001E3493">
              <w:t>Slide response score: (CR):1; (NBR):2; (SFB):0; (SFD):2</w:t>
            </w:r>
          </w:p>
          <w:p w14:paraId="7886E4C5" w14:textId="77777777" w:rsidR="0023524D" w:rsidRPr="001E3493" w:rsidRDefault="0023524D" w:rsidP="00AB2454">
            <w:pPr>
              <w:spacing w:line="240" w:lineRule="auto"/>
            </w:pPr>
            <w:r w:rsidRPr="001E3493">
              <w:t xml:space="preserve">The slide shows cellular response expected in a regenerative process. </w:t>
            </w:r>
            <w:proofErr w:type="gramStart"/>
            <w:r w:rsidRPr="001E3493">
              <w:t>New</w:t>
            </w:r>
            <w:proofErr w:type="gramEnd"/>
            <w:r w:rsidRPr="001E3493">
              <w:t xml:space="preserve"> bone is abundant.  The soft tissue surrounding the preexisting bone shows no reaction, while the soft tissue around the defect and new bone area shows </w:t>
            </w:r>
            <w:proofErr w:type="gramStart"/>
            <w:r w:rsidRPr="001E3493">
              <w:t>abundant</w:t>
            </w:r>
            <w:proofErr w:type="gramEnd"/>
            <w:r w:rsidRPr="001E3493">
              <w:t xml:space="preserve"> reaction.</w:t>
            </w:r>
          </w:p>
        </w:tc>
      </w:tr>
      <w:tr w:rsidR="0023524D" w:rsidRPr="001E3493" w14:paraId="1A3770B8" w14:textId="77777777" w:rsidTr="00991210">
        <w:trPr>
          <w:trHeight w:val="241"/>
        </w:trPr>
        <w:tc>
          <w:tcPr>
            <w:tcW w:w="1075" w:type="dxa"/>
            <w:vAlign w:val="bottom"/>
          </w:tcPr>
          <w:p w14:paraId="19FCF5E8" w14:textId="77777777" w:rsidR="0023524D" w:rsidRPr="001E3493" w:rsidRDefault="0023524D" w:rsidP="00AD1531">
            <w:r w:rsidRPr="001E3493">
              <w:rPr>
                <w:color w:val="000000"/>
              </w:rPr>
              <w:t>G24012</w:t>
            </w:r>
          </w:p>
        </w:tc>
        <w:tc>
          <w:tcPr>
            <w:tcW w:w="2880" w:type="dxa"/>
          </w:tcPr>
          <w:p w14:paraId="18727264" w14:textId="38E1C7CA" w:rsidR="0023524D" w:rsidRPr="001E3493" w:rsidRDefault="0023524D" w:rsidP="00AB2454">
            <w:pPr>
              <w:spacing w:line="240" w:lineRule="auto"/>
            </w:pPr>
            <w:r w:rsidRPr="001E3493">
              <w:rPr>
                <w:noProof/>
              </w:rPr>
              <w:drawing>
                <wp:inline distT="0" distB="0" distL="0" distR="0" wp14:anchorId="793DAC3A" wp14:editId="542837DE">
                  <wp:extent cx="1770633" cy="1095375"/>
                  <wp:effectExtent l="0" t="0" r="1270" b="0"/>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pic:cNvPicPr/>
                        </pic:nvPicPr>
                        <pic:blipFill rotWithShape="1">
                          <a:blip r:embed="rId645" cstate="print">
                            <a:extLst>
                              <a:ext uri="{28A0092B-C50C-407E-A947-70E740481C1C}">
                                <a14:useLocalDpi xmlns:a14="http://schemas.microsoft.com/office/drawing/2010/main" val="0"/>
                              </a:ext>
                            </a:extLst>
                          </a:blip>
                          <a:srcRect l="2840" t="2841" r="5128" b="5127"/>
                          <a:stretch/>
                        </pic:blipFill>
                        <pic:spPr>
                          <a:xfrm>
                            <a:off x="0" y="0"/>
                            <a:ext cx="1814253" cy="1122360"/>
                          </a:xfrm>
                          <a:prstGeom prst="rect">
                            <a:avLst/>
                          </a:prstGeom>
                        </pic:spPr>
                      </pic:pic>
                    </a:graphicData>
                  </a:graphic>
                </wp:inline>
              </w:drawing>
            </w:r>
          </w:p>
        </w:tc>
        <w:tc>
          <w:tcPr>
            <w:tcW w:w="6840" w:type="dxa"/>
          </w:tcPr>
          <w:p w14:paraId="50396E7D" w14:textId="77777777" w:rsidR="0023524D" w:rsidRPr="001E3493" w:rsidRDefault="0023524D" w:rsidP="00AB2454">
            <w:pPr>
              <w:spacing w:line="240" w:lineRule="auto"/>
            </w:pPr>
            <w:r w:rsidRPr="001E3493">
              <w:t>Slide response score: (CR):1; (NBR):2; (SFB):1; (SFD):2</w:t>
            </w:r>
          </w:p>
          <w:p w14:paraId="46508627" w14:textId="77777777" w:rsidR="0023524D" w:rsidRPr="001E3493" w:rsidRDefault="0023524D" w:rsidP="00AB2454">
            <w:pPr>
              <w:spacing w:line="240" w:lineRule="auto"/>
            </w:pPr>
            <w:r w:rsidRPr="001E3493">
              <w:t xml:space="preserve">The slide shows cellular response expected in a regenerative process. </w:t>
            </w:r>
            <w:proofErr w:type="gramStart"/>
            <w:r w:rsidRPr="001E3493">
              <w:t>New</w:t>
            </w:r>
            <w:proofErr w:type="gramEnd"/>
            <w:r w:rsidRPr="001E3493">
              <w:t xml:space="preserve"> bone is abundant.  The soft tissue surrounding the preexisting bone shows cellular response expected in a regenerative process, while the soft tissue around the defect and new bone area is abundant.</w:t>
            </w:r>
          </w:p>
        </w:tc>
      </w:tr>
      <w:bookmarkEnd w:id="118"/>
      <w:bookmarkEnd w:id="119"/>
      <w:bookmarkEnd w:id="120"/>
    </w:tbl>
    <w:p w14:paraId="24F2DDF1" w14:textId="77777777" w:rsidR="00191DD7" w:rsidRPr="001E3493" w:rsidRDefault="003D63DF" w:rsidP="00C65E4E">
      <w:pPr>
        <w:pStyle w:val="AltHeading1"/>
      </w:pPr>
      <w:r w:rsidRPr="001E3493">
        <w:rPr>
          <w:noProof/>
        </w:rPr>
        <w:br w:type="page"/>
      </w:r>
      <w:bookmarkStart w:id="161" w:name="_Toc420995913"/>
      <w:bookmarkStart w:id="162" w:name="_Toc422997500"/>
      <w:bookmarkStart w:id="163" w:name="_Toc427156485"/>
      <w:bookmarkStart w:id="164" w:name="_Toc195707724"/>
      <w:r w:rsidR="007D538B" w:rsidRPr="001E3493">
        <w:lastRenderedPageBreak/>
        <w:t>V</w:t>
      </w:r>
      <w:r w:rsidR="00E91931" w:rsidRPr="001E3493">
        <w:t>ita</w:t>
      </w:r>
      <w:bookmarkEnd w:id="161"/>
      <w:bookmarkEnd w:id="162"/>
      <w:bookmarkEnd w:id="163"/>
      <w:bookmarkEnd w:id="164"/>
    </w:p>
    <w:p w14:paraId="14392711" w14:textId="3D54D52D" w:rsidR="00AE125E" w:rsidRPr="001E3493" w:rsidRDefault="003D63DF" w:rsidP="00991210">
      <w:r w:rsidRPr="001E3493">
        <w:tab/>
      </w:r>
      <w:r w:rsidR="00227A15" w:rsidRPr="001E3493">
        <w:t xml:space="preserve">Gabriela Bastos was born in </w:t>
      </w:r>
      <w:r w:rsidR="001B59F4" w:rsidRPr="001E3493">
        <w:t xml:space="preserve">Campo Grande, MS, Brazil. </w:t>
      </w:r>
      <w:r w:rsidR="00227A15" w:rsidRPr="001E3493">
        <w:t xml:space="preserve"> She earned her Doctor of Veterinary Medicine (DVM) degree from </w:t>
      </w:r>
      <w:r w:rsidR="001B59F4" w:rsidRPr="001E3493">
        <w:t>the Federal university of Mato Grosso do Sul, Brazil</w:t>
      </w:r>
      <w:r w:rsidR="00227A15" w:rsidRPr="001E3493">
        <w:t xml:space="preserve"> before pursuing her Master of Science in Comparative &amp; Experimental Medicine at the University of Tennessee. Her research focused on bone regeneration and infection prevention, evaluating the effectiveness of polymer scaffolds in a goat segmental bone defect model. Throughout her graduate studies, she contributed to laboratory animal research, participated in clinical discussions, and gained experience in comparative medicine. Upon completion of her degree, she continued to advance her expertise in orthopedic and behavioral research, with a particular interest in neuroscience and animal models.</w:t>
      </w:r>
    </w:p>
    <w:sectPr w:rsidR="00AE125E" w:rsidRPr="001E3493" w:rsidSect="00234024">
      <w:headerReference w:type="default" r:id="rId646"/>
      <w:pgSz w:w="12240" w:h="15840" w:code="1"/>
      <w:pgMar w:top="1440" w:right="1800" w:bottom="1872" w:left="1800" w:header="720" w:footer="0" w:gutter="0"/>
      <w:pgNumType w:start="1"/>
      <w:cols w:space="720"/>
      <w:noEndnote/>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38C949A" w14:textId="77777777" w:rsidR="00BF6032" w:rsidRDefault="00BF6032">
      <w:r>
        <w:separator/>
      </w:r>
    </w:p>
  </w:endnote>
  <w:endnote w:type="continuationSeparator" w:id="0">
    <w:p w14:paraId="55B4DB1F" w14:textId="77777777" w:rsidR="00BF6032" w:rsidRDefault="00BF603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Charis SIL">
    <w:altName w:val="Calibri"/>
    <w:panose1 w:val="00000000000000000000"/>
    <w:charset w:val="00"/>
    <w:family w:val="swiss"/>
    <w:notTrueType/>
    <w:pitch w:val="default"/>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Times New Roman" w:hAnsi="Times New Roman" w:cs="Times New Roman"/>
      </w:rPr>
      <w:id w:val="-291986760"/>
      <w:docPartObj>
        <w:docPartGallery w:val="Page Numbers (Bottom of Page)"/>
        <w:docPartUnique/>
      </w:docPartObj>
    </w:sdtPr>
    <w:sdtEndPr>
      <w:rPr>
        <w:noProof/>
      </w:rPr>
    </w:sdtEndPr>
    <w:sdtContent>
      <w:p w14:paraId="1EEE0051" w14:textId="77777777" w:rsidR="00D83B30" w:rsidRPr="009D2AA9" w:rsidRDefault="00D83B30">
        <w:pPr>
          <w:pStyle w:val="Footer"/>
          <w:jc w:val="center"/>
          <w:rPr>
            <w:rFonts w:ascii="Times New Roman" w:hAnsi="Times New Roman" w:cs="Times New Roman"/>
          </w:rPr>
        </w:pPr>
        <w:r w:rsidRPr="009D2AA9">
          <w:rPr>
            <w:rFonts w:ascii="Times New Roman" w:hAnsi="Times New Roman" w:cs="Times New Roman"/>
          </w:rPr>
          <w:fldChar w:fldCharType="begin"/>
        </w:r>
        <w:r w:rsidRPr="009D2AA9">
          <w:rPr>
            <w:rFonts w:ascii="Times New Roman" w:hAnsi="Times New Roman" w:cs="Times New Roman"/>
          </w:rPr>
          <w:instrText xml:space="preserve"> PAGE   \* MERGEFORMAT </w:instrText>
        </w:r>
        <w:r w:rsidRPr="009D2AA9">
          <w:rPr>
            <w:rFonts w:ascii="Times New Roman" w:hAnsi="Times New Roman" w:cs="Times New Roman"/>
          </w:rPr>
          <w:fldChar w:fldCharType="separate"/>
        </w:r>
        <w:r w:rsidR="007F7A99">
          <w:rPr>
            <w:rFonts w:ascii="Times New Roman" w:hAnsi="Times New Roman" w:cs="Times New Roman"/>
            <w:noProof/>
          </w:rPr>
          <w:t>14</w:t>
        </w:r>
        <w:r w:rsidRPr="009D2AA9">
          <w:rPr>
            <w:rFonts w:ascii="Times New Roman" w:hAnsi="Times New Roman" w:cs="Times New Roman"/>
            <w:noProof/>
          </w:rPr>
          <w:fldChar w:fldCharType="end"/>
        </w:r>
      </w:p>
    </w:sdtContent>
  </w:sdt>
  <w:p w14:paraId="2B8EF267" w14:textId="77777777" w:rsidR="00683F5B" w:rsidRDefault="00683F5B"/>
  <w:p w14:paraId="05BF82D7" w14:textId="77777777" w:rsidR="00E70265" w:rsidRDefault="00E70265"/>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B05973A" w14:textId="77777777" w:rsidR="00BF6032" w:rsidRDefault="00BF6032">
      <w:r>
        <w:separator/>
      </w:r>
    </w:p>
  </w:footnote>
  <w:footnote w:type="continuationSeparator" w:id="0">
    <w:p w14:paraId="358E4B1E" w14:textId="77777777" w:rsidR="00BF6032" w:rsidRDefault="00BF6032">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8C3F97" w14:textId="77777777" w:rsidR="00683F5B" w:rsidRDefault="00683F5B">
    <w:pPr>
      <w:spacing w:line="34" w:lineRule="auto"/>
      <w:jc w:val="cent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C11226" w14:textId="77777777" w:rsidR="00C72CFF" w:rsidRDefault="00C72CFF" w:rsidP="00D23721">
    <w:pPr>
      <w:spacing w:line="34" w:lineRule="auto"/>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2A8BAF" w14:textId="6FB5EAB6" w:rsidR="006147A1" w:rsidRDefault="006147A1" w:rsidP="00D23721">
    <w:pPr>
      <w:spacing w:line="34" w:lineRule="auto"/>
      <w:jc w:val="cent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4F7C03"/>
    <w:multiLevelType w:val="multilevel"/>
    <w:tmpl w:val="8090B99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 w15:restartNumberingAfterBreak="0">
    <w:nsid w:val="06BA2AE0"/>
    <w:multiLevelType w:val="hybridMultilevel"/>
    <w:tmpl w:val="1C10D9B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72D7D78"/>
    <w:multiLevelType w:val="multilevel"/>
    <w:tmpl w:val="37EE1592"/>
    <w:name w:val="Table2"/>
    <w:styleLink w:val="Caption2"/>
    <w:lvl w:ilvl="0">
      <w:start w:val="1"/>
      <w:numFmt w:val="decimal"/>
      <w:lvlText w:val="%1"/>
      <w:lvlJc w:val="left"/>
      <w:pPr>
        <w:ind w:left="360" w:hanging="360"/>
      </w:pPr>
      <w:rPr>
        <w:rFonts w:hint="default"/>
        <w:spacing w:val="0"/>
        <w:w w:val="100"/>
        <w:position w:val="0"/>
        <w:sz w:val="20"/>
        <w14:numForm w14:val="default"/>
        <w14:numSpacing w14:val="default"/>
        <w14:stylisticSets/>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074921C9"/>
    <w:multiLevelType w:val="multilevel"/>
    <w:tmpl w:val="A86A8D36"/>
    <w:lvl w:ilvl="0">
      <w:start w:val="1"/>
      <w:numFmt w:val="bullet"/>
      <w:lvlText w:val=""/>
      <w:lvlJc w:val="left"/>
      <w:pPr>
        <w:tabs>
          <w:tab w:val="num" w:pos="720"/>
        </w:tabs>
        <w:ind w:left="720" w:hanging="360"/>
      </w:pPr>
      <w:rPr>
        <w:rFonts w:ascii="Symbol" w:hAnsi="Symbol" w:hint="default"/>
        <w:sz w:val="20"/>
      </w:rPr>
    </w:lvl>
    <w:lvl w:ilvl="1">
      <w:start w:val="3"/>
      <w:numFmt w:val="decimal"/>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76848AD"/>
    <w:multiLevelType w:val="multilevel"/>
    <w:tmpl w:val="1160DED6"/>
    <w:name w:val="Table3222422222"/>
    <w:lvl w:ilvl="0">
      <w:start w:val="1"/>
      <w:numFmt w:val="cardinalText"/>
      <w:suff w:val="space"/>
      <w:lvlText w:val="Chapter %1"/>
      <w:lvlJc w:val="center"/>
      <w:pPr>
        <w:ind w:left="0" w:firstLine="288"/>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5" w15:restartNumberingAfterBreak="0">
    <w:nsid w:val="080149B9"/>
    <w:multiLevelType w:val="multilevel"/>
    <w:tmpl w:val="038454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082825CA"/>
    <w:multiLevelType w:val="singleLevel"/>
    <w:tmpl w:val="C62AAE20"/>
    <w:name w:val="Table322222"/>
    <w:lvl w:ilvl="0">
      <w:start w:val="1"/>
      <w:numFmt w:val="decimal"/>
      <w:lvlText w:val="%1"/>
      <w:lvlJc w:val="left"/>
      <w:pPr>
        <w:ind w:left="360" w:hanging="360"/>
      </w:pPr>
      <w:rPr>
        <w:rFonts w:hint="default"/>
      </w:rPr>
    </w:lvl>
  </w:abstractNum>
  <w:abstractNum w:abstractNumId="7" w15:restartNumberingAfterBreak="0">
    <w:nsid w:val="093F7076"/>
    <w:multiLevelType w:val="multilevel"/>
    <w:tmpl w:val="A70046C4"/>
    <w:name w:val="Table32222"/>
    <w:styleLink w:val="111111"/>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8" w15:restartNumberingAfterBreak="0">
    <w:nsid w:val="0AD4080E"/>
    <w:multiLevelType w:val="multilevel"/>
    <w:tmpl w:val="54024C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0CC46AA6"/>
    <w:multiLevelType w:val="multilevel"/>
    <w:tmpl w:val="58CE4C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0DAB1DDF"/>
    <w:multiLevelType w:val="multilevel"/>
    <w:tmpl w:val="64C437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10577F04"/>
    <w:multiLevelType w:val="hybridMultilevel"/>
    <w:tmpl w:val="4A121550"/>
    <w:lvl w:ilvl="0" w:tplc="ECE22456">
      <w:start w:val="1"/>
      <w:numFmt w:val="decimal"/>
      <w:lvlText w:val="%1."/>
      <w:lvlJc w:val="left"/>
      <w:pPr>
        <w:ind w:left="435" w:hanging="360"/>
      </w:pPr>
      <w:rPr>
        <w:rFonts w:hint="default"/>
        <w:u w:val="single"/>
      </w:rPr>
    </w:lvl>
    <w:lvl w:ilvl="1" w:tplc="04090019" w:tentative="1">
      <w:start w:val="1"/>
      <w:numFmt w:val="lowerLetter"/>
      <w:lvlText w:val="%2."/>
      <w:lvlJc w:val="left"/>
      <w:pPr>
        <w:ind w:left="1155" w:hanging="360"/>
      </w:pPr>
    </w:lvl>
    <w:lvl w:ilvl="2" w:tplc="0409001B" w:tentative="1">
      <w:start w:val="1"/>
      <w:numFmt w:val="lowerRoman"/>
      <w:lvlText w:val="%3."/>
      <w:lvlJc w:val="right"/>
      <w:pPr>
        <w:ind w:left="1875" w:hanging="180"/>
      </w:pPr>
    </w:lvl>
    <w:lvl w:ilvl="3" w:tplc="0409000F" w:tentative="1">
      <w:start w:val="1"/>
      <w:numFmt w:val="decimal"/>
      <w:lvlText w:val="%4."/>
      <w:lvlJc w:val="left"/>
      <w:pPr>
        <w:ind w:left="2595" w:hanging="360"/>
      </w:pPr>
    </w:lvl>
    <w:lvl w:ilvl="4" w:tplc="04090019" w:tentative="1">
      <w:start w:val="1"/>
      <w:numFmt w:val="lowerLetter"/>
      <w:lvlText w:val="%5."/>
      <w:lvlJc w:val="left"/>
      <w:pPr>
        <w:ind w:left="3315" w:hanging="360"/>
      </w:pPr>
    </w:lvl>
    <w:lvl w:ilvl="5" w:tplc="0409001B" w:tentative="1">
      <w:start w:val="1"/>
      <w:numFmt w:val="lowerRoman"/>
      <w:lvlText w:val="%6."/>
      <w:lvlJc w:val="right"/>
      <w:pPr>
        <w:ind w:left="4035" w:hanging="180"/>
      </w:pPr>
    </w:lvl>
    <w:lvl w:ilvl="6" w:tplc="0409000F" w:tentative="1">
      <w:start w:val="1"/>
      <w:numFmt w:val="decimal"/>
      <w:lvlText w:val="%7."/>
      <w:lvlJc w:val="left"/>
      <w:pPr>
        <w:ind w:left="4755" w:hanging="360"/>
      </w:pPr>
    </w:lvl>
    <w:lvl w:ilvl="7" w:tplc="04090019" w:tentative="1">
      <w:start w:val="1"/>
      <w:numFmt w:val="lowerLetter"/>
      <w:lvlText w:val="%8."/>
      <w:lvlJc w:val="left"/>
      <w:pPr>
        <w:ind w:left="5475" w:hanging="360"/>
      </w:pPr>
    </w:lvl>
    <w:lvl w:ilvl="8" w:tplc="0409001B" w:tentative="1">
      <w:start w:val="1"/>
      <w:numFmt w:val="lowerRoman"/>
      <w:lvlText w:val="%9."/>
      <w:lvlJc w:val="right"/>
      <w:pPr>
        <w:ind w:left="6195" w:hanging="180"/>
      </w:pPr>
    </w:lvl>
  </w:abstractNum>
  <w:abstractNum w:abstractNumId="12" w15:restartNumberingAfterBreak="0">
    <w:nsid w:val="10DE473E"/>
    <w:multiLevelType w:val="multilevel"/>
    <w:tmpl w:val="FD10FB5C"/>
    <w:name w:val="Table32224222"/>
    <w:lvl w:ilvl="0">
      <w:start w:val="1"/>
      <w:numFmt w:val="cardinalText"/>
      <w:lvlText w:val="%1"/>
      <w:lvlJc w:val="left"/>
      <w:pPr>
        <w:ind w:left="360" w:hanging="360"/>
      </w:pPr>
      <w:rPr>
        <w:rFonts w:hint="default"/>
      </w:rPr>
    </w:lvl>
    <w:lvl w:ilvl="1">
      <w:start w:val="1"/>
      <w:numFmt w:val="none"/>
      <w:suff w:val="nothing"/>
      <w:lvlText w:val=""/>
      <w:lvlJc w:val="left"/>
      <w:pPr>
        <w:ind w:left="0" w:firstLine="0"/>
      </w:pPr>
    </w:lvl>
    <w:lvl w:ilvl="2">
      <w:start w:val="1"/>
      <w:numFmt w:val="none"/>
      <w:suff w:val="nothing"/>
      <w:lvlText w:val=""/>
      <w:lvlJc w:val="left"/>
      <w:pPr>
        <w:ind w:left="0" w:firstLine="0"/>
      </w:pPr>
    </w:lvl>
    <w:lvl w:ilvl="3">
      <w:start w:val="1"/>
      <w:numFmt w:val="none"/>
      <w:suff w:val="nothing"/>
      <w:lvlText w:val=""/>
      <w:lvlJc w:val="left"/>
      <w:pPr>
        <w:ind w:left="0" w:firstLine="0"/>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3" w15:restartNumberingAfterBreak="0">
    <w:nsid w:val="11CB5A21"/>
    <w:multiLevelType w:val="multilevel"/>
    <w:tmpl w:val="BCA493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1509298E"/>
    <w:multiLevelType w:val="multilevel"/>
    <w:tmpl w:val="B524B6C2"/>
    <w:name w:val="Table3223"/>
    <w:lvl w:ilvl="0">
      <w:start w:val="1"/>
      <w:numFmt w:val="cardinalText"/>
      <w:suff w:val="space"/>
      <w:lvlText w:val="Chapter %1"/>
      <w:lvlJc w:val="left"/>
      <w:pPr>
        <w:ind w:left="0" w:firstLine="0"/>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5" w15:restartNumberingAfterBreak="0">
    <w:nsid w:val="19976850"/>
    <w:multiLevelType w:val="multilevel"/>
    <w:tmpl w:val="B524B6C2"/>
    <w:name w:val="Table32232"/>
    <w:lvl w:ilvl="0">
      <w:start w:val="1"/>
      <w:numFmt w:val="cardinalText"/>
      <w:suff w:val="space"/>
      <w:lvlText w:val="Chapter %1"/>
      <w:lvlJc w:val="left"/>
      <w:pPr>
        <w:ind w:left="0" w:firstLine="0"/>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6" w15:restartNumberingAfterBreak="0">
    <w:nsid w:val="20440B3E"/>
    <w:multiLevelType w:val="multilevel"/>
    <w:tmpl w:val="5F06D536"/>
    <w:name w:val="Table32"/>
    <w:lvl w:ilvl="0">
      <w:start w:val="1"/>
      <w:numFmt w:val="cardinalText"/>
      <w:lvlText w:val="%1"/>
      <w:lvlJc w:val="left"/>
      <w:pPr>
        <w:ind w:left="360" w:hanging="360"/>
      </w:pPr>
      <w:rPr>
        <w:rFonts w:hint="default"/>
      </w:rPr>
    </w:lvl>
    <w:lvl w:ilvl="1">
      <w:start w:val="1"/>
      <w:numFmt w:val="none"/>
      <w:suff w:val="nothing"/>
      <w:lvlText w:val=""/>
      <w:lvlJc w:val="left"/>
      <w:pPr>
        <w:ind w:left="0" w:firstLine="0"/>
      </w:pPr>
    </w:lvl>
    <w:lvl w:ilvl="2">
      <w:start w:val="1"/>
      <w:numFmt w:val="none"/>
      <w:pStyle w:val="Heading3"/>
      <w:suff w:val="nothing"/>
      <w:lvlText w:val=""/>
      <w:lvlJc w:val="left"/>
      <w:pPr>
        <w:ind w:left="0" w:firstLine="0"/>
      </w:pPr>
    </w:lvl>
    <w:lvl w:ilvl="3">
      <w:start w:val="1"/>
      <w:numFmt w:val="none"/>
      <w:pStyle w:val="Heading4"/>
      <w:suff w:val="nothing"/>
      <w:lvlText w:val=""/>
      <w:lvlJc w:val="left"/>
      <w:pPr>
        <w:ind w:left="0" w:firstLine="0"/>
      </w:pPr>
    </w:lvl>
    <w:lvl w:ilvl="4">
      <w:start w:val="1"/>
      <w:numFmt w:val="none"/>
      <w:pStyle w:val="Heading5"/>
      <w:suff w:val="nothing"/>
      <w:lvlText w:val=""/>
      <w:lvlJc w:val="left"/>
      <w:pPr>
        <w:ind w:left="0" w:firstLine="0"/>
      </w:pPr>
    </w:lvl>
    <w:lvl w:ilvl="5">
      <w:start w:val="1"/>
      <w:numFmt w:val="none"/>
      <w:pStyle w:val="Heading6"/>
      <w:suff w:val="nothing"/>
      <w:lvlText w:val=""/>
      <w:lvlJc w:val="left"/>
      <w:pPr>
        <w:ind w:left="0" w:firstLine="0"/>
      </w:pPr>
    </w:lvl>
    <w:lvl w:ilvl="6">
      <w:start w:val="1"/>
      <w:numFmt w:val="none"/>
      <w:pStyle w:val="Heading7"/>
      <w:suff w:val="nothing"/>
      <w:lvlText w:val=""/>
      <w:lvlJc w:val="left"/>
      <w:pPr>
        <w:ind w:left="0" w:firstLine="0"/>
      </w:pPr>
    </w:lvl>
    <w:lvl w:ilvl="7">
      <w:start w:val="1"/>
      <w:numFmt w:val="none"/>
      <w:pStyle w:val="Heading8"/>
      <w:suff w:val="nothing"/>
      <w:lvlText w:val=""/>
      <w:lvlJc w:val="left"/>
      <w:pPr>
        <w:ind w:left="0" w:firstLine="0"/>
      </w:pPr>
    </w:lvl>
    <w:lvl w:ilvl="8">
      <w:start w:val="1"/>
      <w:numFmt w:val="none"/>
      <w:pStyle w:val="Heading9"/>
      <w:suff w:val="nothing"/>
      <w:lvlText w:val=""/>
      <w:lvlJc w:val="left"/>
      <w:pPr>
        <w:ind w:left="0" w:firstLine="0"/>
      </w:pPr>
    </w:lvl>
  </w:abstractNum>
  <w:abstractNum w:abstractNumId="17" w15:restartNumberingAfterBreak="0">
    <w:nsid w:val="20A7600B"/>
    <w:multiLevelType w:val="multilevel"/>
    <w:tmpl w:val="B6021B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22B82551"/>
    <w:multiLevelType w:val="multilevel"/>
    <w:tmpl w:val="A0568B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22E90998"/>
    <w:multiLevelType w:val="multilevel"/>
    <w:tmpl w:val="04090021"/>
    <w:lvl w:ilvl="0">
      <w:start w:val="1"/>
      <w:numFmt w:val="bullet"/>
      <w:lvlText w:val=""/>
      <w:lvlJc w:val="left"/>
      <w:pPr>
        <w:ind w:left="360" w:hanging="360"/>
      </w:pPr>
      <w:rPr>
        <w:rFonts w:ascii="Wingdings" w:hAnsi="Wingdings" w:hint="default"/>
      </w:rPr>
    </w:lvl>
    <w:lvl w:ilvl="1">
      <w:start w:val="1"/>
      <w:numFmt w:val="bullet"/>
      <w:lvlText w:val=""/>
      <w:lvlJc w:val="left"/>
      <w:pPr>
        <w:ind w:left="720" w:hanging="360"/>
      </w:pPr>
      <w:rPr>
        <w:rFonts w:ascii="Wingdings" w:hAnsi="Wingdings" w:hint="default"/>
      </w:rPr>
    </w:lvl>
    <w:lvl w:ilvl="2">
      <w:start w:val="1"/>
      <w:numFmt w:val="bullet"/>
      <w:lvlText w:val=""/>
      <w:lvlJc w:val="left"/>
      <w:pPr>
        <w:ind w:left="1080" w:hanging="360"/>
      </w:pPr>
      <w:rPr>
        <w:rFonts w:ascii="Wingdings" w:hAnsi="Wingdings" w:hint="default"/>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20" w15:restartNumberingAfterBreak="0">
    <w:nsid w:val="25196574"/>
    <w:multiLevelType w:val="multilevel"/>
    <w:tmpl w:val="FD10FB5C"/>
    <w:name w:val="Table3"/>
    <w:lvl w:ilvl="0">
      <w:start w:val="1"/>
      <w:numFmt w:val="cardinalText"/>
      <w:lvlText w:val="%1"/>
      <w:lvlJc w:val="left"/>
      <w:pPr>
        <w:ind w:left="360" w:hanging="360"/>
      </w:pPr>
      <w:rPr>
        <w:rFonts w:hint="default"/>
      </w:rPr>
    </w:lvl>
    <w:lvl w:ilvl="1">
      <w:start w:val="1"/>
      <w:numFmt w:val="none"/>
      <w:suff w:val="nothing"/>
      <w:lvlText w:val=""/>
      <w:lvlJc w:val="left"/>
      <w:pPr>
        <w:ind w:left="0" w:firstLine="0"/>
      </w:pPr>
    </w:lvl>
    <w:lvl w:ilvl="2">
      <w:start w:val="1"/>
      <w:numFmt w:val="none"/>
      <w:suff w:val="nothing"/>
      <w:lvlText w:val=""/>
      <w:lvlJc w:val="left"/>
      <w:pPr>
        <w:ind w:left="0" w:firstLine="0"/>
      </w:pPr>
    </w:lvl>
    <w:lvl w:ilvl="3">
      <w:start w:val="1"/>
      <w:numFmt w:val="none"/>
      <w:suff w:val="nothing"/>
      <w:lvlText w:val=""/>
      <w:lvlJc w:val="left"/>
      <w:pPr>
        <w:ind w:left="0" w:firstLine="0"/>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1" w15:restartNumberingAfterBreak="0">
    <w:nsid w:val="275B0EAC"/>
    <w:multiLevelType w:val="multilevel"/>
    <w:tmpl w:val="25CA3118"/>
    <w:lvl w:ilvl="0">
      <w:start w:val="1"/>
      <w:numFmt w:val="decimal"/>
      <w:lvlText w:val="%1."/>
      <w:lvlJc w:val="left"/>
      <w:pPr>
        <w:ind w:left="720" w:hanging="360"/>
      </w:pPr>
      <w:rPr>
        <w:rFonts w:hint="default"/>
      </w:rPr>
    </w:lvl>
    <w:lvl w:ilvl="1">
      <w:start w:val="1"/>
      <w:numFmt w:val="decimal"/>
      <w:isLgl/>
      <w:lvlText w:val="%1.%2"/>
      <w:lvlJc w:val="left"/>
      <w:pPr>
        <w:ind w:left="1080" w:hanging="360"/>
      </w:pPr>
      <w:rPr>
        <w:rFonts w:hint="default"/>
      </w:rPr>
    </w:lvl>
    <w:lvl w:ilvl="2">
      <w:start w:val="1"/>
      <w:numFmt w:val="decimal"/>
      <w:isLgl/>
      <w:lvlText w:val="%1.%2.%3"/>
      <w:lvlJc w:val="left"/>
      <w:pPr>
        <w:ind w:left="1800" w:hanging="720"/>
      </w:pPr>
      <w:rPr>
        <w:rFonts w:hint="default"/>
      </w:rPr>
    </w:lvl>
    <w:lvl w:ilvl="3">
      <w:start w:val="1"/>
      <w:numFmt w:val="decimal"/>
      <w:isLgl/>
      <w:lvlText w:val="%1.%2.%3.%4"/>
      <w:lvlJc w:val="left"/>
      <w:pPr>
        <w:ind w:left="2160" w:hanging="720"/>
      </w:pPr>
      <w:rPr>
        <w:rFonts w:hint="default"/>
      </w:rPr>
    </w:lvl>
    <w:lvl w:ilvl="4">
      <w:start w:val="1"/>
      <w:numFmt w:val="decimal"/>
      <w:isLgl/>
      <w:lvlText w:val="%1.%2.%3.%4.%5"/>
      <w:lvlJc w:val="left"/>
      <w:pPr>
        <w:ind w:left="2880" w:hanging="1080"/>
      </w:pPr>
      <w:rPr>
        <w:rFonts w:hint="default"/>
      </w:rPr>
    </w:lvl>
    <w:lvl w:ilvl="5">
      <w:start w:val="1"/>
      <w:numFmt w:val="decimal"/>
      <w:isLgl/>
      <w:lvlText w:val="%1.%2.%3.%4.%5.%6"/>
      <w:lvlJc w:val="left"/>
      <w:pPr>
        <w:ind w:left="3240" w:hanging="1080"/>
      </w:pPr>
      <w:rPr>
        <w:rFonts w:hint="default"/>
      </w:rPr>
    </w:lvl>
    <w:lvl w:ilvl="6">
      <w:start w:val="1"/>
      <w:numFmt w:val="decimal"/>
      <w:isLgl/>
      <w:lvlText w:val="%1.%2.%3.%4.%5.%6.%7"/>
      <w:lvlJc w:val="left"/>
      <w:pPr>
        <w:ind w:left="3960" w:hanging="1440"/>
      </w:pPr>
      <w:rPr>
        <w:rFonts w:hint="default"/>
      </w:rPr>
    </w:lvl>
    <w:lvl w:ilvl="7">
      <w:start w:val="1"/>
      <w:numFmt w:val="decimal"/>
      <w:isLgl/>
      <w:lvlText w:val="%1.%2.%3.%4.%5.%6.%7.%8"/>
      <w:lvlJc w:val="left"/>
      <w:pPr>
        <w:ind w:left="4320" w:hanging="1440"/>
      </w:pPr>
      <w:rPr>
        <w:rFonts w:hint="default"/>
      </w:rPr>
    </w:lvl>
    <w:lvl w:ilvl="8">
      <w:start w:val="1"/>
      <w:numFmt w:val="decimal"/>
      <w:isLgl/>
      <w:lvlText w:val="%1.%2.%3.%4.%5.%6.%7.%8.%9"/>
      <w:lvlJc w:val="left"/>
      <w:pPr>
        <w:ind w:left="5040" w:hanging="1800"/>
      </w:pPr>
      <w:rPr>
        <w:rFonts w:hint="default"/>
      </w:rPr>
    </w:lvl>
  </w:abstractNum>
  <w:abstractNum w:abstractNumId="22" w15:restartNumberingAfterBreak="0">
    <w:nsid w:val="299873C5"/>
    <w:multiLevelType w:val="hybridMultilevel"/>
    <w:tmpl w:val="C090D442"/>
    <w:name w:val="Table22"/>
    <w:lvl w:ilvl="0" w:tplc="81C86C9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316F3148"/>
    <w:multiLevelType w:val="multilevel"/>
    <w:tmpl w:val="8FEE3A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324B34D6"/>
    <w:multiLevelType w:val="multilevel"/>
    <w:tmpl w:val="45C4F84E"/>
    <w:name w:val="Table"/>
    <w:lvl w:ilvl="0">
      <w:start w:val="1"/>
      <w:numFmt w:val="decimal"/>
      <w:lvlText w:val="%1"/>
      <w:lvlJc w:val="left"/>
      <w:pPr>
        <w:ind w:left="360" w:hanging="360"/>
      </w:pPr>
      <w:rPr>
        <w:rFonts w:hint="default"/>
        <w:sz w:val="24"/>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3419734B"/>
    <w:multiLevelType w:val="multilevel"/>
    <w:tmpl w:val="1160DED6"/>
    <w:name w:val="Table322242222"/>
    <w:lvl w:ilvl="0">
      <w:start w:val="1"/>
      <w:numFmt w:val="cardinalText"/>
      <w:suff w:val="space"/>
      <w:lvlText w:val="Chapter %1"/>
      <w:lvlJc w:val="center"/>
      <w:pPr>
        <w:ind w:left="0" w:firstLine="288"/>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6" w15:restartNumberingAfterBreak="0">
    <w:nsid w:val="34851E55"/>
    <w:multiLevelType w:val="hybridMultilevel"/>
    <w:tmpl w:val="65B6876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36842DD8"/>
    <w:multiLevelType w:val="multilevel"/>
    <w:tmpl w:val="25CA3118"/>
    <w:lvl w:ilvl="0">
      <w:start w:val="1"/>
      <w:numFmt w:val="decimal"/>
      <w:lvlText w:val="%1."/>
      <w:lvlJc w:val="left"/>
      <w:pPr>
        <w:ind w:left="720" w:hanging="360"/>
      </w:pPr>
      <w:rPr>
        <w:rFonts w:hint="default"/>
      </w:rPr>
    </w:lvl>
    <w:lvl w:ilvl="1">
      <w:start w:val="1"/>
      <w:numFmt w:val="decimal"/>
      <w:isLgl/>
      <w:lvlText w:val="%1.%2"/>
      <w:lvlJc w:val="left"/>
      <w:pPr>
        <w:ind w:left="1080" w:hanging="360"/>
      </w:pPr>
      <w:rPr>
        <w:rFonts w:hint="default"/>
      </w:rPr>
    </w:lvl>
    <w:lvl w:ilvl="2">
      <w:start w:val="1"/>
      <w:numFmt w:val="decimal"/>
      <w:isLgl/>
      <w:lvlText w:val="%1.%2.%3"/>
      <w:lvlJc w:val="left"/>
      <w:pPr>
        <w:ind w:left="1800" w:hanging="720"/>
      </w:pPr>
      <w:rPr>
        <w:rFonts w:hint="default"/>
      </w:rPr>
    </w:lvl>
    <w:lvl w:ilvl="3">
      <w:start w:val="1"/>
      <w:numFmt w:val="decimal"/>
      <w:isLgl/>
      <w:lvlText w:val="%1.%2.%3.%4"/>
      <w:lvlJc w:val="left"/>
      <w:pPr>
        <w:ind w:left="2160" w:hanging="720"/>
      </w:pPr>
      <w:rPr>
        <w:rFonts w:hint="default"/>
      </w:rPr>
    </w:lvl>
    <w:lvl w:ilvl="4">
      <w:start w:val="1"/>
      <w:numFmt w:val="decimal"/>
      <w:isLgl/>
      <w:lvlText w:val="%1.%2.%3.%4.%5"/>
      <w:lvlJc w:val="left"/>
      <w:pPr>
        <w:ind w:left="2880" w:hanging="1080"/>
      </w:pPr>
      <w:rPr>
        <w:rFonts w:hint="default"/>
      </w:rPr>
    </w:lvl>
    <w:lvl w:ilvl="5">
      <w:start w:val="1"/>
      <w:numFmt w:val="decimal"/>
      <w:isLgl/>
      <w:lvlText w:val="%1.%2.%3.%4.%5.%6"/>
      <w:lvlJc w:val="left"/>
      <w:pPr>
        <w:ind w:left="3240" w:hanging="1080"/>
      </w:pPr>
      <w:rPr>
        <w:rFonts w:hint="default"/>
      </w:rPr>
    </w:lvl>
    <w:lvl w:ilvl="6">
      <w:start w:val="1"/>
      <w:numFmt w:val="decimal"/>
      <w:isLgl/>
      <w:lvlText w:val="%1.%2.%3.%4.%5.%6.%7"/>
      <w:lvlJc w:val="left"/>
      <w:pPr>
        <w:ind w:left="3960" w:hanging="1440"/>
      </w:pPr>
      <w:rPr>
        <w:rFonts w:hint="default"/>
      </w:rPr>
    </w:lvl>
    <w:lvl w:ilvl="7">
      <w:start w:val="1"/>
      <w:numFmt w:val="decimal"/>
      <w:isLgl/>
      <w:lvlText w:val="%1.%2.%3.%4.%5.%6.%7.%8"/>
      <w:lvlJc w:val="left"/>
      <w:pPr>
        <w:ind w:left="4320" w:hanging="1440"/>
      </w:pPr>
      <w:rPr>
        <w:rFonts w:hint="default"/>
      </w:rPr>
    </w:lvl>
    <w:lvl w:ilvl="8">
      <w:start w:val="1"/>
      <w:numFmt w:val="decimal"/>
      <w:isLgl/>
      <w:lvlText w:val="%1.%2.%3.%4.%5.%6.%7.%8.%9"/>
      <w:lvlJc w:val="left"/>
      <w:pPr>
        <w:ind w:left="5040" w:hanging="1800"/>
      </w:pPr>
      <w:rPr>
        <w:rFonts w:hint="default"/>
      </w:rPr>
    </w:lvl>
  </w:abstractNum>
  <w:abstractNum w:abstractNumId="28" w15:restartNumberingAfterBreak="0">
    <w:nsid w:val="36C27D78"/>
    <w:multiLevelType w:val="hybridMultilevel"/>
    <w:tmpl w:val="E96C89E4"/>
    <w:lvl w:ilvl="0" w:tplc="04090003">
      <w:start w:val="1"/>
      <w:numFmt w:val="bullet"/>
      <w:lvlText w:val="o"/>
      <w:lvlJc w:val="left"/>
      <w:pPr>
        <w:ind w:left="1440" w:hanging="360"/>
      </w:pPr>
      <w:rPr>
        <w:rFonts w:ascii="Courier New" w:hAnsi="Courier New" w:cs="Courier New"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9" w15:restartNumberingAfterBreak="0">
    <w:nsid w:val="38E911CE"/>
    <w:multiLevelType w:val="multilevel"/>
    <w:tmpl w:val="A37A0FB0"/>
    <w:name w:val="Table322242222"/>
    <w:lvl w:ilvl="0">
      <w:start w:val="1"/>
      <w:numFmt w:val="cardinalText"/>
      <w:suff w:val="space"/>
      <w:lvlText w:val="Chapter %1"/>
      <w:lvlJc w:val="left"/>
      <w:pPr>
        <w:ind w:left="0" w:firstLine="0"/>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30" w15:restartNumberingAfterBreak="0">
    <w:nsid w:val="43FF44FC"/>
    <w:multiLevelType w:val="multilevel"/>
    <w:tmpl w:val="5F1ACAAA"/>
    <w:lvl w:ilvl="0">
      <w:start w:val="1"/>
      <w:numFmt w:val="decimal"/>
      <w:lvlText w:val="%1."/>
      <w:lvlJc w:val="left"/>
      <w:pPr>
        <w:tabs>
          <w:tab w:val="num" w:pos="720"/>
        </w:tabs>
        <w:ind w:left="720" w:hanging="360"/>
      </w:p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1" w15:restartNumberingAfterBreak="0">
    <w:nsid w:val="4AE73DFE"/>
    <w:multiLevelType w:val="hybridMultilevel"/>
    <w:tmpl w:val="439634F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4B4E23D2"/>
    <w:multiLevelType w:val="multilevel"/>
    <w:tmpl w:val="5F1ACAAA"/>
    <w:lvl w:ilvl="0">
      <w:start w:val="1"/>
      <w:numFmt w:val="decimal"/>
      <w:lvlText w:val="%1."/>
      <w:lvlJc w:val="left"/>
      <w:pPr>
        <w:tabs>
          <w:tab w:val="num" w:pos="720"/>
        </w:tabs>
        <w:ind w:left="720" w:hanging="360"/>
      </w:p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3" w15:restartNumberingAfterBreak="0">
    <w:nsid w:val="4BCD41A3"/>
    <w:multiLevelType w:val="multilevel"/>
    <w:tmpl w:val="801C4850"/>
    <w:name w:val="Table3223"/>
    <w:lvl w:ilvl="0">
      <w:start w:val="1"/>
      <w:numFmt w:val="cardinalText"/>
      <w:pStyle w:val="Heading1"/>
      <w:suff w:val="space"/>
      <w:lvlText w:val="Chapter %1"/>
      <w:lvlJc w:val="left"/>
      <w:pPr>
        <w:ind w:left="0" w:firstLine="0"/>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34" w15:restartNumberingAfterBreak="0">
    <w:nsid w:val="4E2061DD"/>
    <w:multiLevelType w:val="hybridMultilevel"/>
    <w:tmpl w:val="2B607774"/>
    <w:lvl w:ilvl="0" w:tplc="E1982198">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515451CC"/>
    <w:multiLevelType w:val="multilevel"/>
    <w:tmpl w:val="5F1ACAAA"/>
    <w:lvl w:ilvl="0">
      <w:start w:val="1"/>
      <w:numFmt w:val="decimal"/>
      <w:lvlText w:val="%1."/>
      <w:lvlJc w:val="left"/>
      <w:pPr>
        <w:tabs>
          <w:tab w:val="num" w:pos="720"/>
        </w:tabs>
        <w:ind w:left="720" w:hanging="360"/>
      </w:p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6" w15:restartNumberingAfterBreak="0">
    <w:nsid w:val="54DE1082"/>
    <w:multiLevelType w:val="multilevel"/>
    <w:tmpl w:val="20281E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550C7AEC"/>
    <w:multiLevelType w:val="multilevel"/>
    <w:tmpl w:val="E6700F1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8" w15:restartNumberingAfterBreak="0">
    <w:nsid w:val="56C17872"/>
    <w:multiLevelType w:val="multilevel"/>
    <w:tmpl w:val="7BA4C848"/>
    <w:name w:val="Table3222422"/>
    <w:lvl w:ilvl="0">
      <w:start w:val="1"/>
      <w:numFmt w:val="cardinalText"/>
      <w:suff w:val="space"/>
      <w:lvlText w:val="Chapter %1"/>
      <w:lvlJc w:val="left"/>
      <w:pPr>
        <w:ind w:left="0" w:firstLine="0"/>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39" w15:restartNumberingAfterBreak="0">
    <w:nsid w:val="58574C48"/>
    <w:multiLevelType w:val="multilevel"/>
    <w:tmpl w:val="9FEA7116"/>
    <w:name w:val="Table32223"/>
    <w:lvl w:ilvl="0">
      <w:start w:val="1"/>
      <w:numFmt w:val="cardinalText"/>
      <w:suff w:val="space"/>
      <w:lvlText w:val="Chapter %1"/>
      <w:lvlJc w:val="left"/>
      <w:pPr>
        <w:ind w:left="0" w:firstLine="0"/>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40" w15:restartNumberingAfterBreak="0">
    <w:nsid w:val="5A595B58"/>
    <w:multiLevelType w:val="hybridMultilevel"/>
    <w:tmpl w:val="8F6A553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5B744D70"/>
    <w:multiLevelType w:val="multilevel"/>
    <w:tmpl w:val="7BA4C848"/>
    <w:name w:val="Table3222"/>
    <w:lvl w:ilvl="0">
      <w:start w:val="1"/>
      <w:numFmt w:val="cardinalText"/>
      <w:suff w:val="space"/>
      <w:lvlText w:val="Chapter %1"/>
      <w:lvlJc w:val="left"/>
      <w:pPr>
        <w:ind w:left="0" w:firstLine="0"/>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42" w15:restartNumberingAfterBreak="0">
    <w:nsid w:val="623A2602"/>
    <w:multiLevelType w:val="multilevel"/>
    <w:tmpl w:val="0409001D"/>
    <w:name w:val="Table32223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3" w15:restartNumberingAfterBreak="0">
    <w:nsid w:val="62B7459F"/>
    <w:multiLevelType w:val="hybridMultilevel"/>
    <w:tmpl w:val="F162F02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4" w15:restartNumberingAfterBreak="0">
    <w:nsid w:val="63BE3F86"/>
    <w:multiLevelType w:val="multilevel"/>
    <w:tmpl w:val="560C80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5" w15:restartNumberingAfterBreak="0">
    <w:nsid w:val="6DFF2418"/>
    <w:multiLevelType w:val="multilevel"/>
    <w:tmpl w:val="FE08FD52"/>
    <w:name w:val="Table322242"/>
    <w:lvl w:ilvl="0">
      <w:start w:val="1"/>
      <w:numFmt w:val="cardinalText"/>
      <w:suff w:val="space"/>
      <w:lvlText w:val="Chapter %1"/>
      <w:lvlJc w:val="left"/>
      <w:pPr>
        <w:ind w:left="0" w:firstLine="0"/>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46" w15:restartNumberingAfterBreak="0">
    <w:nsid w:val="76B00B13"/>
    <w:multiLevelType w:val="multilevel"/>
    <w:tmpl w:val="ED70A6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796B53A1"/>
    <w:multiLevelType w:val="hybridMultilevel"/>
    <w:tmpl w:val="CC8EF4FC"/>
    <w:lvl w:ilvl="0" w:tplc="97AE78A4">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8" w15:restartNumberingAfterBreak="0">
    <w:nsid w:val="7FAB1954"/>
    <w:multiLevelType w:val="hybridMultilevel"/>
    <w:tmpl w:val="CF6E259A"/>
    <w:lvl w:ilvl="0" w:tplc="04090001">
      <w:start w:val="1"/>
      <w:numFmt w:val="bullet"/>
      <w:lvlText w:val=""/>
      <w:lvlJc w:val="left"/>
      <w:pPr>
        <w:ind w:left="1800" w:hanging="360"/>
      </w:pPr>
      <w:rPr>
        <w:rFonts w:ascii="Symbol" w:hAnsi="Symbol" w:hint="default"/>
      </w:rPr>
    </w:lvl>
    <w:lvl w:ilvl="1" w:tplc="FFFFFFFF" w:tentative="1">
      <w:start w:val="1"/>
      <w:numFmt w:val="bullet"/>
      <w:lvlText w:val="o"/>
      <w:lvlJc w:val="left"/>
      <w:pPr>
        <w:ind w:left="2520" w:hanging="360"/>
      </w:pPr>
      <w:rPr>
        <w:rFonts w:ascii="Courier New" w:hAnsi="Courier New" w:cs="Courier New" w:hint="default"/>
      </w:rPr>
    </w:lvl>
    <w:lvl w:ilvl="2" w:tplc="FFFFFFFF" w:tentative="1">
      <w:start w:val="1"/>
      <w:numFmt w:val="bullet"/>
      <w:lvlText w:val=""/>
      <w:lvlJc w:val="left"/>
      <w:pPr>
        <w:ind w:left="3240" w:hanging="360"/>
      </w:pPr>
      <w:rPr>
        <w:rFonts w:ascii="Wingdings" w:hAnsi="Wingdings" w:hint="default"/>
      </w:rPr>
    </w:lvl>
    <w:lvl w:ilvl="3" w:tplc="FFFFFFFF" w:tentative="1">
      <w:start w:val="1"/>
      <w:numFmt w:val="bullet"/>
      <w:lvlText w:val=""/>
      <w:lvlJc w:val="left"/>
      <w:pPr>
        <w:ind w:left="3960" w:hanging="360"/>
      </w:pPr>
      <w:rPr>
        <w:rFonts w:ascii="Symbol" w:hAnsi="Symbol" w:hint="default"/>
      </w:rPr>
    </w:lvl>
    <w:lvl w:ilvl="4" w:tplc="FFFFFFFF" w:tentative="1">
      <w:start w:val="1"/>
      <w:numFmt w:val="bullet"/>
      <w:lvlText w:val="o"/>
      <w:lvlJc w:val="left"/>
      <w:pPr>
        <w:ind w:left="4680" w:hanging="360"/>
      </w:pPr>
      <w:rPr>
        <w:rFonts w:ascii="Courier New" w:hAnsi="Courier New" w:cs="Courier New" w:hint="default"/>
      </w:rPr>
    </w:lvl>
    <w:lvl w:ilvl="5" w:tplc="FFFFFFFF" w:tentative="1">
      <w:start w:val="1"/>
      <w:numFmt w:val="bullet"/>
      <w:lvlText w:val=""/>
      <w:lvlJc w:val="left"/>
      <w:pPr>
        <w:ind w:left="5400" w:hanging="360"/>
      </w:pPr>
      <w:rPr>
        <w:rFonts w:ascii="Wingdings" w:hAnsi="Wingdings" w:hint="default"/>
      </w:rPr>
    </w:lvl>
    <w:lvl w:ilvl="6" w:tplc="FFFFFFFF" w:tentative="1">
      <w:start w:val="1"/>
      <w:numFmt w:val="bullet"/>
      <w:lvlText w:val=""/>
      <w:lvlJc w:val="left"/>
      <w:pPr>
        <w:ind w:left="6120" w:hanging="360"/>
      </w:pPr>
      <w:rPr>
        <w:rFonts w:ascii="Symbol" w:hAnsi="Symbol" w:hint="default"/>
      </w:rPr>
    </w:lvl>
    <w:lvl w:ilvl="7" w:tplc="FFFFFFFF" w:tentative="1">
      <w:start w:val="1"/>
      <w:numFmt w:val="bullet"/>
      <w:lvlText w:val="o"/>
      <w:lvlJc w:val="left"/>
      <w:pPr>
        <w:ind w:left="6840" w:hanging="360"/>
      </w:pPr>
      <w:rPr>
        <w:rFonts w:ascii="Courier New" w:hAnsi="Courier New" w:cs="Courier New" w:hint="default"/>
      </w:rPr>
    </w:lvl>
    <w:lvl w:ilvl="8" w:tplc="FFFFFFFF" w:tentative="1">
      <w:start w:val="1"/>
      <w:numFmt w:val="bullet"/>
      <w:lvlText w:val=""/>
      <w:lvlJc w:val="left"/>
      <w:pPr>
        <w:ind w:left="7560" w:hanging="360"/>
      </w:pPr>
      <w:rPr>
        <w:rFonts w:ascii="Wingdings" w:hAnsi="Wingdings" w:hint="default"/>
      </w:rPr>
    </w:lvl>
  </w:abstractNum>
  <w:num w:numId="1" w16cid:durableId="162747515">
    <w:abstractNumId w:val="2"/>
  </w:num>
  <w:num w:numId="2" w16cid:durableId="1775857179">
    <w:abstractNumId w:val="16"/>
  </w:num>
  <w:num w:numId="3" w16cid:durableId="1552231831">
    <w:abstractNumId w:val="7"/>
  </w:num>
  <w:num w:numId="4" w16cid:durableId="1945140700">
    <w:abstractNumId w:val="33"/>
  </w:num>
  <w:num w:numId="5" w16cid:durableId="1866137835">
    <w:abstractNumId w:val="33"/>
    <w:lvlOverride w:ilvl="0">
      <w:startOverride w:val="5"/>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190754544">
    <w:abstractNumId w:val="11"/>
  </w:num>
  <w:num w:numId="7" w16cid:durableId="314771048">
    <w:abstractNumId w:val="47"/>
  </w:num>
  <w:num w:numId="8" w16cid:durableId="355082718">
    <w:abstractNumId w:val="30"/>
  </w:num>
  <w:num w:numId="9" w16cid:durableId="1220438799">
    <w:abstractNumId w:val="35"/>
  </w:num>
  <w:num w:numId="10" w16cid:durableId="1051032322">
    <w:abstractNumId w:val="32"/>
  </w:num>
  <w:num w:numId="11" w16cid:durableId="932595239">
    <w:abstractNumId w:val="19"/>
  </w:num>
  <w:num w:numId="12" w16cid:durableId="996807020">
    <w:abstractNumId w:val="28"/>
  </w:num>
  <w:num w:numId="13" w16cid:durableId="951860609">
    <w:abstractNumId w:val="48"/>
  </w:num>
  <w:num w:numId="14" w16cid:durableId="900672117">
    <w:abstractNumId w:val="37"/>
  </w:num>
  <w:num w:numId="15" w16cid:durableId="2008247573">
    <w:abstractNumId w:val="31"/>
  </w:num>
  <w:num w:numId="16" w16cid:durableId="110586888">
    <w:abstractNumId w:val="8"/>
  </w:num>
  <w:num w:numId="17" w16cid:durableId="1614360272">
    <w:abstractNumId w:val="10"/>
  </w:num>
  <w:num w:numId="18" w16cid:durableId="119811222">
    <w:abstractNumId w:val="44"/>
  </w:num>
  <w:num w:numId="19" w16cid:durableId="1147428837">
    <w:abstractNumId w:val="17"/>
  </w:num>
  <w:num w:numId="20" w16cid:durableId="1750542720">
    <w:abstractNumId w:val="5"/>
  </w:num>
  <w:num w:numId="21" w16cid:durableId="1457682223">
    <w:abstractNumId w:val="3"/>
  </w:num>
  <w:num w:numId="22" w16cid:durableId="939815">
    <w:abstractNumId w:val="36"/>
  </w:num>
  <w:num w:numId="23" w16cid:durableId="995495354">
    <w:abstractNumId w:val="27"/>
  </w:num>
  <w:num w:numId="24" w16cid:durableId="931814401">
    <w:abstractNumId w:val="21"/>
  </w:num>
  <w:num w:numId="25" w16cid:durableId="2138454163">
    <w:abstractNumId w:val="46"/>
  </w:num>
  <w:num w:numId="26" w16cid:durableId="2036613846">
    <w:abstractNumId w:val="18"/>
  </w:num>
  <w:num w:numId="27" w16cid:durableId="1935162357">
    <w:abstractNumId w:val="13"/>
  </w:num>
  <w:num w:numId="28" w16cid:durableId="51586791">
    <w:abstractNumId w:val="40"/>
  </w:num>
  <w:num w:numId="29" w16cid:durableId="1304238206">
    <w:abstractNumId w:val="43"/>
  </w:num>
  <w:num w:numId="30" w16cid:durableId="685062441">
    <w:abstractNumId w:val="9"/>
  </w:num>
  <w:num w:numId="31" w16cid:durableId="2019387624">
    <w:abstractNumId w:val="23"/>
  </w:num>
  <w:num w:numId="32" w16cid:durableId="438842488">
    <w:abstractNumId w:val="0"/>
  </w:num>
  <w:num w:numId="33" w16cid:durableId="621040305">
    <w:abstractNumId w:val="34"/>
  </w:num>
  <w:num w:numId="34" w16cid:durableId="1183671629">
    <w:abstractNumId w:val="26"/>
  </w:num>
  <w:num w:numId="35" w16cid:durableId="2084062578">
    <w:abstractNumId w:val="1"/>
  </w:num>
  <w:numIdMacAtCleanup w:val="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2"/>
  <w:proofState w:spelling="clean" w:grammar="clean"/>
  <w:attachedTemplate r:id="rId1"/>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defaultTabStop w:val="720"/>
  <w:drawingGridHorizontalSpacing w:val="187"/>
  <w:displayVerticalDrawingGridEvery w:val="2"/>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EN.InstantFormat" w:val="&lt;ENInstantFormat&gt;&lt;Enabled&gt;1&lt;/Enabled&gt;&lt;ScanUnformatted&gt;1&lt;/ScanUnformatted&gt;&lt;ScanChanges&gt;1&lt;/ScanChanges&gt;&lt;Suspended&gt;0&lt;/Suspended&gt;&lt;/ENInstantFormat&gt;"/>
    <w:docVar w:name="EN.Layout" w:val="&lt;ENLayout&gt;&lt;Style&gt;Numbered&lt;/Style&gt;&lt;LeftDelim&gt;{&lt;/LeftDelim&gt;&lt;RightDelim&gt;}&lt;/RightDelim&gt;&lt;FontName&gt;Times New Roman&lt;/FontName&gt;&lt;FontSize&gt;12&lt;/FontSize&gt;&lt;ReflistTitle&gt;&lt;/ReflistTitle&gt;&lt;StartingRefnum&gt;1&lt;/StartingRefnum&gt;&lt;FirstLineIndent&gt;0&lt;/FirstLineIndent&gt;&lt;HangingIndent&gt;720&lt;/HangingIndent&gt;&lt;LineSpacing&gt;0&lt;/LineSpacing&gt;&lt;SpaceAfter&gt;0&lt;/SpaceAfter&gt;&lt;HyperlinksEnabled&gt;0&lt;/HyperlinksEnabled&gt;&lt;HyperlinksVisible&gt;0&lt;/HyperlinksVisible&gt;&lt;EnableBibliographyCategories&gt;0&lt;/EnableBibliographyCategories&gt;&lt;/ENLayout&gt;"/>
    <w:docVar w:name="EN.Libraries" w:val="&lt;Libraries&gt;&lt;item db-id=&quot;z5zz9z52afv5d6e9evn55zdgef5eawtf0ree&quot;&gt;My EndNote Library&lt;record-ids&gt;&lt;item&gt;19&lt;/item&gt;&lt;item&gt;26&lt;/item&gt;&lt;item&gt;30&lt;/item&gt;&lt;item&gt;37&lt;/item&gt;&lt;item&gt;38&lt;/item&gt;&lt;item&gt;41&lt;/item&gt;&lt;item&gt;57&lt;/item&gt;&lt;item&gt;59&lt;/item&gt;&lt;item&gt;78&lt;/item&gt;&lt;item&gt;80&lt;/item&gt;&lt;item&gt;82&lt;/item&gt;&lt;item&gt;83&lt;/item&gt;&lt;item&gt;85&lt;/item&gt;&lt;item&gt;87&lt;/item&gt;&lt;item&gt;95&lt;/item&gt;&lt;item&gt;96&lt;/item&gt;&lt;item&gt;97&lt;/item&gt;&lt;item&gt;98&lt;/item&gt;&lt;/record-ids&gt;&lt;/item&gt;&lt;/Libraries&gt;"/>
    <w:docVar w:name="EN.UseJSCitationFormat" w:val="False"/>
  </w:docVars>
  <w:rsids>
    <w:rsidRoot w:val="009D2AA9"/>
    <w:rsid w:val="0000076C"/>
    <w:rsid w:val="000015BA"/>
    <w:rsid w:val="00001FE1"/>
    <w:rsid w:val="00002E67"/>
    <w:rsid w:val="000041D8"/>
    <w:rsid w:val="00004942"/>
    <w:rsid w:val="0000559F"/>
    <w:rsid w:val="000055A4"/>
    <w:rsid w:val="00011979"/>
    <w:rsid w:val="00012351"/>
    <w:rsid w:val="00012DAA"/>
    <w:rsid w:val="00013031"/>
    <w:rsid w:val="00014035"/>
    <w:rsid w:val="00014559"/>
    <w:rsid w:val="00014990"/>
    <w:rsid w:val="00014A3E"/>
    <w:rsid w:val="00015150"/>
    <w:rsid w:val="000166A9"/>
    <w:rsid w:val="00016AC7"/>
    <w:rsid w:val="0002037F"/>
    <w:rsid w:val="00023379"/>
    <w:rsid w:val="00023CFD"/>
    <w:rsid w:val="0002566F"/>
    <w:rsid w:val="000276BD"/>
    <w:rsid w:val="00031310"/>
    <w:rsid w:val="00032057"/>
    <w:rsid w:val="00036A85"/>
    <w:rsid w:val="000404F1"/>
    <w:rsid w:val="000410DE"/>
    <w:rsid w:val="00041D42"/>
    <w:rsid w:val="000425DF"/>
    <w:rsid w:val="000430E0"/>
    <w:rsid w:val="000443B8"/>
    <w:rsid w:val="0004706C"/>
    <w:rsid w:val="00050502"/>
    <w:rsid w:val="000527F4"/>
    <w:rsid w:val="00052D8E"/>
    <w:rsid w:val="000539F6"/>
    <w:rsid w:val="000568E3"/>
    <w:rsid w:val="0005696B"/>
    <w:rsid w:val="00056F45"/>
    <w:rsid w:val="00057004"/>
    <w:rsid w:val="00057658"/>
    <w:rsid w:val="00061A3C"/>
    <w:rsid w:val="00063740"/>
    <w:rsid w:val="000664B6"/>
    <w:rsid w:val="00071FB8"/>
    <w:rsid w:val="00072FEB"/>
    <w:rsid w:val="000745AB"/>
    <w:rsid w:val="00074928"/>
    <w:rsid w:val="00074ECF"/>
    <w:rsid w:val="00076A95"/>
    <w:rsid w:val="00077265"/>
    <w:rsid w:val="00080AA4"/>
    <w:rsid w:val="000837D8"/>
    <w:rsid w:val="00086013"/>
    <w:rsid w:val="00090890"/>
    <w:rsid w:val="00091D8F"/>
    <w:rsid w:val="000922FB"/>
    <w:rsid w:val="00094172"/>
    <w:rsid w:val="000957C1"/>
    <w:rsid w:val="00095B72"/>
    <w:rsid w:val="00097F21"/>
    <w:rsid w:val="000A3FB1"/>
    <w:rsid w:val="000A7293"/>
    <w:rsid w:val="000A78FC"/>
    <w:rsid w:val="000A7CBC"/>
    <w:rsid w:val="000A7CC0"/>
    <w:rsid w:val="000B0A40"/>
    <w:rsid w:val="000B424D"/>
    <w:rsid w:val="000B5C42"/>
    <w:rsid w:val="000B797D"/>
    <w:rsid w:val="000C0C19"/>
    <w:rsid w:val="000C2B22"/>
    <w:rsid w:val="000C3661"/>
    <w:rsid w:val="000D0040"/>
    <w:rsid w:val="000D176E"/>
    <w:rsid w:val="000D276D"/>
    <w:rsid w:val="000D305A"/>
    <w:rsid w:val="000D4979"/>
    <w:rsid w:val="000D7F47"/>
    <w:rsid w:val="000E2E45"/>
    <w:rsid w:val="000E43D7"/>
    <w:rsid w:val="000E4C0E"/>
    <w:rsid w:val="000E67F4"/>
    <w:rsid w:val="000E7C8D"/>
    <w:rsid w:val="000F0471"/>
    <w:rsid w:val="000F144A"/>
    <w:rsid w:val="000F2E90"/>
    <w:rsid w:val="000F338C"/>
    <w:rsid w:val="000F36DE"/>
    <w:rsid w:val="00101089"/>
    <w:rsid w:val="0010217F"/>
    <w:rsid w:val="00104685"/>
    <w:rsid w:val="001049F1"/>
    <w:rsid w:val="00106D74"/>
    <w:rsid w:val="0010709A"/>
    <w:rsid w:val="001075FC"/>
    <w:rsid w:val="00107F88"/>
    <w:rsid w:val="00110AF9"/>
    <w:rsid w:val="001112BA"/>
    <w:rsid w:val="00111377"/>
    <w:rsid w:val="0011264C"/>
    <w:rsid w:val="00112F00"/>
    <w:rsid w:val="00113370"/>
    <w:rsid w:val="001137A6"/>
    <w:rsid w:val="00115A3A"/>
    <w:rsid w:val="00115AA6"/>
    <w:rsid w:val="0011695F"/>
    <w:rsid w:val="00117A25"/>
    <w:rsid w:val="001201B3"/>
    <w:rsid w:val="001213B6"/>
    <w:rsid w:val="00122902"/>
    <w:rsid w:val="00122D15"/>
    <w:rsid w:val="00122EE3"/>
    <w:rsid w:val="0012506B"/>
    <w:rsid w:val="00126F25"/>
    <w:rsid w:val="00126F54"/>
    <w:rsid w:val="0012778E"/>
    <w:rsid w:val="00130446"/>
    <w:rsid w:val="001317B5"/>
    <w:rsid w:val="001350E9"/>
    <w:rsid w:val="00143760"/>
    <w:rsid w:val="00143A57"/>
    <w:rsid w:val="001446F4"/>
    <w:rsid w:val="00145E89"/>
    <w:rsid w:val="00157546"/>
    <w:rsid w:val="001611DA"/>
    <w:rsid w:val="00161716"/>
    <w:rsid w:val="00162143"/>
    <w:rsid w:val="00162E18"/>
    <w:rsid w:val="001646BC"/>
    <w:rsid w:val="00164CAA"/>
    <w:rsid w:val="00164E86"/>
    <w:rsid w:val="001669A7"/>
    <w:rsid w:val="001672A9"/>
    <w:rsid w:val="00170162"/>
    <w:rsid w:val="00170C5C"/>
    <w:rsid w:val="00171D16"/>
    <w:rsid w:val="00171EC1"/>
    <w:rsid w:val="00173751"/>
    <w:rsid w:val="0017482D"/>
    <w:rsid w:val="00177D09"/>
    <w:rsid w:val="00184E29"/>
    <w:rsid w:val="001854FB"/>
    <w:rsid w:val="001879D9"/>
    <w:rsid w:val="00190A26"/>
    <w:rsid w:val="00190DC4"/>
    <w:rsid w:val="00190E81"/>
    <w:rsid w:val="00191396"/>
    <w:rsid w:val="00191DD7"/>
    <w:rsid w:val="00191E4B"/>
    <w:rsid w:val="00192B03"/>
    <w:rsid w:val="00193642"/>
    <w:rsid w:val="00193F01"/>
    <w:rsid w:val="001A00C3"/>
    <w:rsid w:val="001A0D20"/>
    <w:rsid w:val="001A0EC0"/>
    <w:rsid w:val="001A1033"/>
    <w:rsid w:val="001A4DF7"/>
    <w:rsid w:val="001A5383"/>
    <w:rsid w:val="001A765F"/>
    <w:rsid w:val="001B1DD5"/>
    <w:rsid w:val="001B2195"/>
    <w:rsid w:val="001B59F4"/>
    <w:rsid w:val="001B5BA1"/>
    <w:rsid w:val="001B6B0A"/>
    <w:rsid w:val="001B73EB"/>
    <w:rsid w:val="001B79A6"/>
    <w:rsid w:val="001C1BDE"/>
    <w:rsid w:val="001C23BB"/>
    <w:rsid w:val="001C32AC"/>
    <w:rsid w:val="001C3628"/>
    <w:rsid w:val="001C39B8"/>
    <w:rsid w:val="001C39F6"/>
    <w:rsid w:val="001C5141"/>
    <w:rsid w:val="001C5AD5"/>
    <w:rsid w:val="001C5ADF"/>
    <w:rsid w:val="001C66FE"/>
    <w:rsid w:val="001C78B2"/>
    <w:rsid w:val="001C7D2B"/>
    <w:rsid w:val="001D0323"/>
    <w:rsid w:val="001D24F9"/>
    <w:rsid w:val="001D2C4B"/>
    <w:rsid w:val="001D308A"/>
    <w:rsid w:val="001D3AC3"/>
    <w:rsid w:val="001D4371"/>
    <w:rsid w:val="001D4908"/>
    <w:rsid w:val="001D631D"/>
    <w:rsid w:val="001D6904"/>
    <w:rsid w:val="001E01A4"/>
    <w:rsid w:val="001E3493"/>
    <w:rsid w:val="001E64BB"/>
    <w:rsid w:val="001F0B65"/>
    <w:rsid w:val="001F166A"/>
    <w:rsid w:val="001F1AD7"/>
    <w:rsid w:val="001F275F"/>
    <w:rsid w:val="001F33CB"/>
    <w:rsid w:val="001F381E"/>
    <w:rsid w:val="001F522F"/>
    <w:rsid w:val="001F52BC"/>
    <w:rsid w:val="001F6554"/>
    <w:rsid w:val="00202CDF"/>
    <w:rsid w:val="00202FFC"/>
    <w:rsid w:val="00206090"/>
    <w:rsid w:val="00206FD8"/>
    <w:rsid w:val="00207219"/>
    <w:rsid w:val="0021056E"/>
    <w:rsid w:val="00210947"/>
    <w:rsid w:val="00210E35"/>
    <w:rsid w:val="0021608D"/>
    <w:rsid w:val="002206E5"/>
    <w:rsid w:val="00221196"/>
    <w:rsid w:val="002229F9"/>
    <w:rsid w:val="00224748"/>
    <w:rsid w:val="0022596D"/>
    <w:rsid w:val="00227A15"/>
    <w:rsid w:val="00231E4F"/>
    <w:rsid w:val="00233028"/>
    <w:rsid w:val="00233802"/>
    <w:rsid w:val="00234024"/>
    <w:rsid w:val="00235108"/>
    <w:rsid w:val="0023524D"/>
    <w:rsid w:val="00236282"/>
    <w:rsid w:val="00236E6D"/>
    <w:rsid w:val="002409C6"/>
    <w:rsid w:val="002429E5"/>
    <w:rsid w:val="0024344E"/>
    <w:rsid w:val="002449AE"/>
    <w:rsid w:val="0024505F"/>
    <w:rsid w:val="00246935"/>
    <w:rsid w:val="002508B4"/>
    <w:rsid w:val="00251F43"/>
    <w:rsid w:val="0025414C"/>
    <w:rsid w:val="002552BA"/>
    <w:rsid w:val="002635A4"/>
    <w:rsid w:val="002636EC"/>
    <w:rsid w:val="00264408"/>
    <w:rsid w:val="00264E8C"/>
    <w:rsid w:val="002673FE"/>
    <w:rsid w:val="002679C7"/>
    <w:rsid w:val="002706C7"/>
    <w:rsid w:val="00272BCA"/>
    <w:rsid w:val="0027358A"/>
    <w:rsid w:val="00276D16"/>
    <w:rsid w:val="00280A12"/>
    <w:rsid w:val="00280CEF"/>
    <w:rsid w:val="002813C6"/>
    <w:rsid w:val="00282A92"/>
    <w:rsid w:val="00284FAE"/>
    <w:rsid w:val="002852F4"/>
    <w:rsid w:val="0028757A"/>
    <w:rsid w:val="002876D5"/>
    <w:rsid w:val="00287D6D"/>
    <w:rsid w:val="00290AE1"/>
    <w:rsid w:val="00294FCF"/>
    <w:rsid w:val="00295974"/>
    <w:rsid w:val="00296C53"/>
    <w:rsid w:val="00296FCD"/>
    <w:rsid w:val="002A3BA8"/>
    <w:rsid w:val="002A4BA5"/>
    <w:rsid w:val="002A5D57"/>
    <w:rsid w:val="002B0928"/>
    <w:rsid w:val="002B0F69"/>
    <w:rsid w:val="002B4192"/>
    <w:rsid w:val="002B5C67"/>
    <w:rsid w:val="002B68C7"/>
    <w:rsid w:val="002B74DD"/>
    <w:rsid w:val="002C0C8F"/>
    <w:rsid w:val="002C1676"/>
    <w:rsid w:val="002C2B67"/>
    <w:rsid w:val="002C2B8E"/>
    <w:rsid w:val="002C6338"/>
    <w:rsid w:val="002C6643"/>
    <w:rsid w:val="002C7562"/>
    <w:rsid w:val="002C7934"/>
    <w:rsid w:val="002D1FE4"/>
    <w:rsid w:val="002D470F"/>
    <w:rsid w:val="002D4768"/>
    <w:rsid w:val="002D4E97"/>
    <w:rsid w:val="002D707D"/>
    <w:rsid w:val="002D7E72"/>
    <w:rsid w:val="002E1ACE"/>
    <w:rsid w:val="002E2492"/>
    <w:rsid w:val="002E71BE"/>
    <w:rsid w:val="002F15D8"/>
    <w:rsid w:val="002F2128"/>
    <w:rsid w:val="002F54D3"/>
    <w:rsid w:val="002F7BC2"/>
    <w:rsid w:val="0030056A"/>
    <w:rsid w:val="00300669"/>
    <w:rsid w:val="003014C3"/>
    <w:rsid w:val="00302048"/>
    <w:rsid w:val="00302273"/>
    <w:rsid w:val="0030491B"/>
    <w:rsid w:val="00304BD0"/>
    <w:rsid w:val="00306BE7"/>
    <w:rsid w:val="00307D77"/>
    <w:rsid w:val="00311F1A"/>
    <w:rsid w:val="00313E9E"/>
    <w:rsid w:val="00314364"/>
    <w:rsid w:val="0031499A"/>
    <w:rsid w:val="003150D5"/>
    <w:rsid w:val="00315EF5"/>
    <w:rsid w:val="003169CD"/>
    <w:rsid w:val="00320532"/>
    <w:rsid w:val="00320D67"/>
    <w:rsid w:val="00320F78"/>
    <w:rsid w:val="00321636"/>
    <w:rsid w:val="0032184F"/>
    <w:rsid w:val="003258BC"/>
    <w:rsid w:val="0032635D"/>
    <w:rsid w:val="00327945"/>
    <w:rsid w:val="00330151"/>
    <w:rsid w:val="00330D87"/>
    <w:rsid w:val="003332DD"/>
    <w:rsid w:val="0033407F"/>
    <w:rsid w:val="00336908"/>
    <w:rsid w:val="003377A0"/>
    <w:rsid w:val="003403FE"/>
    <w:rsid w:val="00345588"/>
    <w:rsid w:val="003468EB"/>
    <w:rsid w:val="00347B6C"/>
    <w:rsid w:val="0035155B"/>
    <w:rsid w:val="003535FB"/>
    <w:rsid w:val="003555C0"/>
    <w:rsid w:val="00356712"/>
    <w:rsid w:val="0035768F"/>
    <w:rsid w:val="00360CC8"/>
    <w:rsid w:val="00363632"/>
    <w:rsid w:val="0036439D"/>
    <w:rsid w:val="0036557B"/>
    <w:rsid w:val="00366910"/>
    <w:rsid w:val="003709F5"/>
    <w:rsid w:val="00371328"/>
    <w:rsid w:val="00373E40"/>
    <w:rsid w:val="003746AD"/>
    <w:rsid w:val="0038073D"/>
    <w:rsid w:val="0038177C"/>
    <w:rsid w:val="00381CCC"/>
    <w:rsid w:val="00382D3E"/>
    <w:rsid w:val="003836EB"/>
    <w:rsid w:val="00387024"/>
    <w:rsid w:val="00387122"/>
    <w:rsid w:val="00387870"/>
    <w:rsid w:val="0039167E"/>
    <w:rsid w:val="0039365D"/>
    <w:rsid w:val="0039366D"/>
    <w:rsid w:val="00393B79"/>
    <w:rsid w:val="003963D3"/>
    <w:rsid w:val="00397574"/>
    <w:rsid w:val="003A582F"/>
    <w:rsid w:val="003A5D9E"/>
    <w:rsid w:val="003A6362"/>
    <w:rsid w:val="003A7E7D"/>
    <w:rsid w:val="003B1D43"/>
    <w:rsid w:val="003B2C93"/>
    <w:rsid w:val="003B5314"/>
    <w:rsid w:val="003B5419"/>
    <w:rsid w:val="003B71AD"/>
    <w:rsid w:val="003B7E3C"/>
    <w:rsid w:val="003C1575"/>
    <w:rsid w:val="003C49D9"/>
    <w:rsid w:val="003C5E55"/>
    <w:rsid w:val="003C7282"/>
    <w:rsid w:val="003C7AEF"/>
    <w:rsid w:val="003C7EA7"/>
    <w:rsid w:val="003C7EE6"/>
    <w:rsid w:val="003D07F7"/>
    <w:rsid w:val="003D1B6E"/>
    <w:rsid w:val="003D447A"/>
    <w:rsid w:val="003D5275"/>
    <w:rsid w:val="003D63DF"/>
    <w:rsid w:val="003D737F"/>
    <w:rsid w:val="003E259E"/>
    <w:rsid w:val="003E2944"/>
    <w:rsid w:val="003E3431"/>
    <w:rsid w:val="003E34A4"/>
    <w:rsid w:val="003E5EA7"/>
    <w:rsid w:val="003E7209"/>
    <w:rsid w:val="003F008E"/>
    <w:rsid w:val="003F31C5"/>
    <w:rsid w:val="003F34F3"/>
    <w:rsid w:val="003F3D68"/>
    <w:rsid w:val="003F7474"/>
    <w:rsid w:val="003F7FED"/>
    <w:rsid w:val="00400756"/>
    <w:rsid w:val="00402836"/>
    <w:rsid w:val="0040390D"/>
    <w:rsid w:val="00404616"/>
    <w:rsid w:val="00407B6A"/>
    <w:rsid w:val="00414400"/>
    <w:rsid w:val="00415533"/>
    <w:rsid w:val="00415547"/>
    <w:rsid w:val="004161B9"/>
    <w:rsid w:val="00420910"/>
    <w:rsid w:val="00421664"/>
    <w:rsid w:val="00421CD4"/>
    <w:rsid w:val="0042223F"/>
    <w:rsid w:val="00422797"/>
    <w:rsid w:val="00423400"/>
    <w:rsid w:val="00425E00"/>
    <w:rsid w:val="00426DBF"/>
    <w:rsid w:val="00427833"/>
    <w:rsid w:val="00427FEB"/>
    <w:rsid w:val="004309F4"/>
    <w:rsid w:val="0043198D"/>
    <w:rsid w:val="004337DB"/>
    <w:rsid w:val="004338C0"/>
    <w:rsid w:val="00434B0F"/>
    <w:rsid w:val="00436345"/>
    <w:rsid w:val="00436E3E"/>
    <w:rsid w:val="0043740A"/>
    <w:rsid w:val="00440C8A"/>
    <w:rsid w:val="004410D8"/>
    <w:rsid w:val="0044196E"/>
    <w:rsid w:val="00441DFB"/>
    <w:rsid w:val="00444C3A"/>
    <w:rsid w:val="00446937"/>
    <w:rsid w:val="00447FA2"/>
    <w:rsid w:val="00452480"/>
    <w:rsid w:val="0045399F"/>
    <w:rsid w:val="004540A6"/>
    <w:rsid w:val="00455A48"/>
    <w:rsid w:val="00456E88"/>
    <w:rsid w:val="00457979"/>
    <w:rsid w:val="00460204"/>
    <w:rsid w:val="0046110C"/>
    <w:rsid w:val="00463A0D"/>
    <w:rsid w:val="004654DB"/>
    <w:rsid w:val="00471955"/>
    <w:rsid w:val="004719FF"/>
    <w:rsid w:val="0047330C"/>
    <w:rsid w:val="00474210"/>
    <w:rsid w:val="004743C0"/>
    <w:rsid w:val="004744FB"/>
    <w:rsid w:val="00474D42"/>
    <w:rsid w:val="00475285"/>
    <w:rsid w:val="00477079"/>
    <w:rsid w:val="00480B96"/>
    <w:rsid w:val="0048303E"/>
    <w:rsid w:val="0048318F"/>
    <w:rsid w:val="00484FB9"/>
    <w:rsid w:val="004852F4"/>
    <w:rsid w:val="004864F7"/>
    <w:rsid w:val="00490714"/>
    <w:rsid w:val="00491A55"/>
    <w:rsid w:val="004920F6"/>
    <w:rsid w:val="00492706"/>
    <w:rsid w:val="004935A3"/>
    <w:rsid w:val="004961D6"/>
    <w:rsid w:val="004968E1"/>
    <w:rsid w:val="004A0448"/>
    <w:rsid w:val="004A1B3F"/>
    <w:rsid w:val="004A2C76"/>
    <w:rsid w:val="004A3C00"/>
    <w:rsid w:val="004A477E"/>
    <w:rsid w:val="004A5AFD"/>
    <w:rsid w:val="004A6506"/>
    <w:rsid w:val="004A67E8"/>
    <w:rsid w:val="004A7207"/>
    <w:rsid w:val="004B0C69"/>
    <w:rsid w:val="004B1159"/>
    <w:rsid w:val="004B191B"/>
    <w:rsid w:val="004B5DB3"/>
    <w:rsid w:val="004B7FDC"/>
    <w:rsid w:val="004C0111"/>
    <w:rsid w:val="004C126E"/>
    <w:rsid w:val="004C1A5E"/>
    <w:rsid w:val="004C1AAA"/>
    <w:rsid w:val="004C236F"/>
    <w:rsid w:val="004C26A5"/>
    <w:rsid w:val="004C3D65"/>
    <w:rsid w:val="004C5EBB"/>
    <w:rsid w:val="004C61B8"/>
    <w:rsid w:val="004D05F5"/>
    <w:rsid w:val="004D14A7"/>
    <w:rsid w:val="004D5225"/>
    <w:rsid w:val="004D6462"/>
    <w:rsid w:val="004D6472"/>
    <w:rsid w:val="004D65C7"/>
    <w:rsid w:val="004D6A00"/>
    <w:rsid w:val="004E0D6D"/>
    <w:rsid w:val="004E1BB0"/>
    <w:rsid w:val="004E4151"/>
    <w:rsid w:val="004E4B3E"/>
    <w:rsid w:val="004E6EB8"/>
    <w:rsid w:val="004F07EE"/>
    <w:rsid w:val="004F08CE"/>
    <w:rsid w:val="004F103C"/>
    <w:rsid w:val="004F2D62"/>
    <w:rsid w:val="004F41A2"/>
    <w:rsid w:val="004F5295"/>
    <w:rsid w:val="00500BFC"/>
    <w:rsid w:val="00501FF2"/>
    <w:rsid w:val="005024E9"/>
    <w:rsid w:val="00504D09"/>
    <w:rsid w:val="00512CF0"/>
    <w:rsid w:val="00513BB6"/>
    <w:rsid w:val="005147EE"/>
    <w:rsid w:val="005147F0"/>
    <w:rsid w:val="005205E3"/>
    <w:rsid w:val="00520BEA"/>
    <w:rsid w:val="0052147E"/>
    <w:rsid w:val="005231CD"/>
    <w:rsid w:val="0052459C"/>
    <w:rsid w:val="0052480A"/>
    <w:rsid w:val="00526103"/>
    <w:rsid w:val="005262C6"/>
    <w:rsid w:val="00530E4C"/>
    <w:rsid w:val="00532507"/>
    <w:rsid w:val="005334DC"/>
    <w:rsid w:val="00534145"/>
    <w:rsid w:val="00541BF6"/>
    <w:rsid w:val="0054754D"/>
    <w:rsid w:val="005532BE"/>
    <w:rsid w:val="00554471"/>
    <w:rsid w:val="00555049"/>
    <w:rsid w:val="00555566"/>
    <w:rsid w:val="00556E9C"/>
    <w:rsid w:val="00557F6A"/>
    <w:rsid w:val="005616D4"/>
    <w:rsid w:val="005619EF"/>
    <w:rsid w:val="005627A4"/>
    <w:rsid w:val="00562EB1"/>
    <w:rsid w:val="0056348E"/>
    <w:rsid w:val="0056538F"/>
    <w:rsid w:val="0057013A"/>
    <w:rsid w:val="00570382"/>
    <w:rsid w:val="00582C20"/>
    <w:rsid w:val="00582E77"/>
    <w:rsid w:val="0058305D"/>
    <w:rsid w:val="00584FE8"/>
    <w:rsid w:val="00593CBB"/>
    <w:rsid w:val="00594819"/>
    <w:rsid w:val="00597D3F"/>
    <w:rsid w:val="005A065E"/>
    <w:rsid w:val="005A0EB0"/>
    <w:rsid w:val="005A29AC"/>
    <w:rsid w:val="005A2AAA"/>
    <w:rsid w:val="005A4A5E"/>
    <w:rsid w:val="005A4E51"/>
    <w:rsid w:val="005A6623"/>
    <w:rsid w:val="005B663E"/>
    <w:rsid w:val="005B6CE8"/>
    <w:rsid w:val="005B75B6"/>
    <w:rsid w:val="005B79E9"/>
    <w:rsid w:val="005B7D24"/>
    <w:rsid w:val="005C109E"/>
    <w:rsid w:val="005C2EE6"/>
    <w:rsid w:val="005C41C9"/>
    <w:rsid w:val="005C597B"/>
    <w:rsid w:val="005C633C"/>
    <w:rsid w:val="005C64FB"/>
    <w:rsid w:val="005D368A"/>
    <w:rsid w:val="005D46A4"/>
    <w:rsid w:val="005D796D"/>
    <w:rsid w:val="005E1E9A"/>
    <w:rsid w:val="005E4912"/>
    <w:rsid w:val="005E5E9E"/>
    <w:rsid w:val="005E69AC"/>
    <w:rsid w:val="005E6F1F"/>
    <w:rsid w:val="005F06D8"/>
    <w:rsid w:val="005F0AC6"/>
    <w:rsid w:val="005F0DFB"/>
    <w:rsid w:val="005F2B0B"/>
    <w:rsid w:val="005F39FF"/>
    <w:rsid w:val="005F42AC"/>
    <w:rsid w:val="005F44D1"/>
    <w:rsid w:val="005F7C55"/>
    <w:rsid w:val="006008A2"/>
    <w:rsid w:val="00602BBF"/>
    <w:rsid w:val="00604581"/>
    <w:rsid w:val="00612813"/>
    <w:rsid w:val="00612D5A"/>
    <w:rsid w:val="00613636"/>
    <w:rsid w:val="006147A1"/>
    <w:rsid w:val="00614C56"/>
    <w:rsid w:val="006155CA"/>
    <w:rsid w:val="00617C8D"/>
    <w:rsid w:val="00621129"/>
    <w:rsid w:val="00622400"/>
    <w:rsid w:val="00623EDB"/>
    <w:rsid w:val="00626615"/>
    <w:rsid w:val="00626C2E"/>
    <w:rsid w:val="00627C33"/>
    <w:rsid w:val="0063011A"/>
    <w:rsid w:val="006307AE"/>
    <w:rsid w:val="0063243F"/>
    <w:rsid w:val="00633916"/>
    <w:rsid w:val="00635B3C"/>
    <w:rsid w:val="006377DA"/>
    <w:rsid w:val="00640107"/>
    <w:rsid w:val="00641D2B"/>
    <w:rsid w:val="00642937"/>
    <w:rsid w:val="006435FA"/>
    <w:rsid w:val="00646C9A"/>
    <w:rsid w:val="006471CA"/>
    <w:rsid w:val="0065123B"/>
    <w:rsid w:val="006519B5"/>
    <w:rsid w:val="006526FF"/>
    <w:rsid w:val="0065449C"/>
    <w:rsid w:val="00662D3E"/>
    <w:rsid w:val="00663CCC"/>
    <w:rsid w:val="00664B03"/>
    <w:rsid w:val="00665C7E"/>
    <w:rsid w:val="006671E5"/>
    <w:rsid w:val="0067055C"/>
    <w:rsid w:val="00672549"/>
    <w:rsid w:val="00672DDD"/>
    <w:rsid w:val="0067557B"/>
    <w:rsid w:val="00675D3A"/>
    <w:rsid w:val="00676C91"/>
    <w:rsid w:val="00682110"/>
    <w:rsid w:val="00683110"/>
    <w:rsid w:val="00683F5B"/>
    <w:rsid w:val="006841EE"/>
    <w:rsid w:val="0068569C"/>
    <w:rsid w:val="0068728D"/>
    <w:rsid w:val="00690171"/>
    <w:rsid w:val="00690B77"/>
    <w:rsid w:val="00691635"/>
    <w:rsid w:val="00691B39"/>
    <w:rsid w:val="00693334"/>
    <w:rsid w:val="00694A91"/>
    <w:rsid w:val="00697FB7"/>
    <w:rsid w:val="006A00D0"/>
    <w:rsid w:val="006A507B"/>
    <w:rsid w:val="006A58DE"/>
    <w:rsid w:val="006A688D"/>
    <w:rsid w:val="006A7697"/>
    <w:rsid w:val="006B0722"/>
    <w:rsid w:val="006B10D7"/>
    <w:rsid w:val="006B15A1"/>
    <w:rsid w:val="006B53E6"/>
    <w:rsid w:val="006B56C8"/>
    <w:rsid w:val="006B621E"/>
    <w:rsid w:val="006C1DCE"/>
    <w:rsid w:val="006C2215"/>
    <w:rsid w:val="006C26AE"/>
    <w:rsid w:val="006C26FD"/>
    <w:rsid w:val="006C4000"/>
    <w:rsid w:val="006C536D"/>
    <w:rsid w:val="006C57AD"/>
    <w:rsid w:val="006D2628"/>
    <w:rsid w:val="006D2FD6"/>
    <w:rsid w:val="006D3C83"/>
    <w:rsid w:val="006D474B"/>
    <w:rsid w:val="006D5296"/>
    <w:rsid w:val="006D67EE"/>
    <w:rsid w:val="006E17C3"/>
    <w:rsid w:val="006E1E6D"/>
    <w:rsid w:val="006E4BDD"/>
    <w:rsid w:val="006E56E8"/>
    <w:rsid w:val="006E7EB1"/>
    <w:rsid w:val="006F1556"/>
    <w:rsid w:val="006F3529"/>
    <w:rsid w:val="006F3A38"/>
    <w:rsid w:val="006F63D0"/>
    <w:rsid w:val="006F7ADC"/>
    <w:rsid w:val="007007E5"/>
    <w:rsid w:val="0070155B"/>
    <w:rsid w:val="00701AB7"/>
    <w:rsid w:val="00702EFB"/>
    <w:rsid w:val="00704AEA"/>
    <w:rsid w:val="00711200"/>
    <w:rsid w:val="00711367"/>
    <w:rsid w:val="00712191"/>
    <w:rsid w:val="00712394"/>
    <w:rsid w:val="00713FC9"/>
    <w:rsid w:val="00714AFE"/>
    <w:rsid w:val="00717FB0"/>
    <w:rsid w:val="00720ABD"/>
    <w:rsid w:val="00720DED"/>
    <w:rsid w:val="0072397F"/>
    <w:rsid w:val="00723D19"/>
    <w:rsid w:val="00723FAE"/>
    <w:rsid w:val="00731922"/>
    <w:rsid w:val="00731ACB"/>
    <w:rsid w:val="00733D52"/>
    <w:rsid w:val="007368AD"/>
    <w:rsid w:val="007369E5"/>
    <w:rsid w:val="0073793A"/>
    <w:rsid w:val="00737F54"/>
    <w:rsid w:val="0074006A"/>
    <w:rsid w:val="0074034E"/>
    <w:rsid w:val="0074124B"/>
    <w:rsid w:val="0074133D"/>
    <w:rsid w:val="00741809"/>
    <w:rsid w:val="0074293C"/>
    <w:rsid w:val="00743F11"/>
    <w:rsid w:val="007470AD"/>
    <w:rsid w:val="00750FFD"/>
    <w:rsid w:val="00751298"/>
    <w:rsid w:val="0075196D"/>
    <w:rsid w:val="00751E9F"/>
    <w:rsid w:val="00752824"/>
    <w:rsid w:val="00753EAD"/>
    <w:rsid w:val="00754C31"/>
    <w:rsid w:val="00754D70"/>
    <w:rsid w:val="0075558C"/>
    <w:rsid w:val="00756644"/>
    <w:rsid w:val="007575EA"/>
    <w:rsid w:val="007603BF"/>
    <w:rsid w:val="00760688"/>
    <w:rsid w:val="00761EFA"/>
    <w:rsid w:val="0076226C"/>
    <w:rsid w:val="0076341F"/>
    <w:rsid w:val="00764699"/>
    <w:rsid w:val="00764873"/>
    <w:rsid w:val="00764F27"/>
    <w:rsid w:val="00765880"/>
    <w:rsid w:val="0076618D"/>
    <w:rsid w:val="0076636B"/>
    <w:rsid w:val="00767D8C"/>
    <w:rsid w:val="00770D9C"/>
    <w:rsid w:val="007727ED"/>
    <w:rsid w:val="00774ED3"/>
    <w:rsid w:val="007778DD"/>
    <w:rsid w:val="007812A3"/>
    <w:rsid w:val="00783EAA"/>
    <w:rsid w:val="00790B6C"/>
    <w:rsid w:val="00792939"/>
    <w:rsid w:val="00795D03"/>
    <w:rsid w:val="00796693"/>
    <w:rsid w:val="00796A5C"/>
    <w:rsid w:val="007A113D"/>
    <w:rsid w:val="007A1F2C"/>
    <w:rsid w:val="007A54F9"/>
    <w:rsid w:val="007A5CAF"/>
    <w:rsid w:val="007A62F2"/>
    <w:rsid w:val="007A6E0A"/>
    <w:rsid w:val="007B0111"/>
    <w:rsid w:val="007B0460"/>
    <w:rsid w:val="007B04D9"/>
    <w:rsid w:val="007B2B3C"/>
    <w:rsid w:val="007B525C"/>
    <w:rsid w:val="007C1D8D"/>
    <w:rsid w:val="007C2409"/>
    <w:rsid w:val="007C285D"/>
    <w:rsid w:val="007C7591"/>
    <w:rsid w:val="007C778D"/>
    <w:rsid w:val="007D2923"/>
    <w:rsid w:val="007D3AC9"/>
    <w:rsid w:val="007D4553"/>
    <w:rsid w:val="007D473A"/>
    <w:rsid w:val="007D538B"/>
    <w:rsid w:val="007D5CD5"/>
    <w:rsid w:val="007D6503"/>
    <w:rsid w:val="007E08DD"/>
    <w:rsid w:val="007E0B95"/>
    <w:rsid w:val="007E1E86"/>
    <w:rsid w:val="007E4891"/>
    <w:rsid w:val="007E778F"/>
    <w:rsid w:val="007F162C"/>
    <w:rsid w:val="007F18F2"/>
    <w:rsid w:val="007F59EE"/>
    <w:rsid w:val="007F6AE9"/>
    <w:rsid w:val="007F7A99"/>
    <w:rsid w:val="00800F31"/>
    <w:rsid w:val="008046DA"/>
    <w:rsid w:val="008049EB"/>
    <w:rsid w:val="00805607"/>
    <w:rsid w:val="008063F3"/>
    <w:rsid w:val="00810782"/>
    <w:rsid w:val="00810C2C"/>
    <w:rsid w:val="00811383"/>
    <w:rsid w:val="00812D94"/>
    <w:rsid w:val="008151E5"/>
    <w:rsid w:val="0081596B"/>
    <w:rsid w:val="00815AD3"/>
    <w:rsid w:val="00815EA2"/>
    <w:rsid w:val="00816D8A"/>
    <w:rsid w:val="00820D41"/>
    <w:rsid w:val="008251C6"/>
    <w:rsid w:val="00826D54"/>
    <w:rsid w:val="0083031D"/>
    <w:rsid w:val="00833AA7"/>
    <w:rsid w:val="008349B3"/>
    <w:rsid w:val="00834CBF"/>
    <w:rsid w:val="00836BA2"/>
    <w:rsid w:val="00836F89"/>
    <w:rsid w:val="00837433"/>
    <w:rsid w:val="00840586"/>
    <w:rsid w:val="00843561"/>
    <w:rsid w:val="00845424"/>
    <w:rsid w:val="008455CB"/>
    <w:rsid w:val="00846459"/>
    <w:rsid w:val="008502AA"/>
    <w:rsid w:val="00851B3C"/>
    <w:rsid w:val="00852266"/>
    <w:rsid w:val="00853239"/>
    <w:rsid w:val="0085463F"/>
    <w:rsid w:val="0085558C"/>
    <w:rsid w:val="00857084"/>
    <w:rsid w:val="00861CAB"/>
    <w:rsid w:val="008629FB"/>
    <w:rsid w:val="00863435"/>
    <w:rsid w:val="00864470"/>
    <w:rsid w:val="008665B5"/>
    <w:rsid w:val="00866614"/>
    <w:rsid w:val="00866DF8"/>
    <w:rsid w:val="008670B9"/>
    <w:rsid w:val="00867CCF"/>
    <w:rsid w:val="008715BF"/>
    <w:rsid w:val="00871BD7"/>
    <w:rsid w:val="00872827"/>
    <w:rsid w:val="0087349A"/>
    <w:rsid w:val="008737AC"/>
    <w:rsid w:val="00875B17"/>
    <w:rsid w:val="00877E81"/>
    <w:rsid w:val="00882B78"/>
    <w:rsid w:val="00885CA1"/>
    <w:rsid w:val="008865B6"/>
    <w:rsid w:val="00892D97"/>
    <w:rsid w:val="008949A8"/>
    <w:rsid w:val="00895DF4"/>
    <w:rsid w:val="00896236"/>
    <w:rsid w:val="0089755F"/>
    <w:rsid w:val="008A30FE"/>
    <w:rsid w:val="008A36D8"/>
    <w:rsid w:val="008A4E30"/>
    <w:rsid w:val="008A52CB"/>
    <w:rsid w:val="008A5CF5"/>
    <w:rsid w:val="008B1829"/>
    <w:rsid w:val="008B1A4D"/>
    <w:rsid w:val="008B2500"/>
    <w:rsid w:val="008B2C59"/>
    <w:rsid w:val="008B4531"/>
    <w:rsid w:val="008B5F6B"/>
    <w:rsid w:val="008B76DC"/>
    <w:rsid w:val="008B7D56"/>
    <w:rsid w:val="008C0700"/>
    <w:rsid w:val="008C1C5D"/>
    <w:rsid w:val="008C1FA3"/>
    <w:rsid w:val="008C793F"/>
    <w:rsid w:val="008C7F4E"/>
    <w:rsid w:val="008D03A3"/>
    <w:rsid w:val="008D0F1E"/>
    <w:rsid w:val="008D182C"/>
    <w:rsid w:val="008D2241"/>
    <w:rsid w:val="008D2B0E"/>
    <w:rsid w:val="008D589C"/>
    <w:rsid w:val="008D6F52"/>
    <w:rsid w:val="008E3AA2"/>
    <w:rsid w:val="008E52EA"/>
    <w:rsid w:val="008E7085"/>
    <w:rsid w:val="008E7ECC"/>
    <w:rsid w:val="008F0898"/>
    <w:rsid w:val="008F12E9"/>
    <w:rsid w:val="008F2A6C"/>
    <w:rsid w:val="008F60C3"/>
    <w:rsid w:val="008F60D8"/>
    <w:rsid w:val="0090336C"/>
    <w:rsid w:val="009048FC"/>
    <w:rsid w:val="00905115"/>
    <w:rsid w:val="00911133"/>
    <w:rsid w:val="00911702"/>
    <w:rsid w:val="00913077"/>
    <w:rsid w:val="00914DBD"/>
    <w:rsid w:val="00914EB1"/>
    <w:rsid w:val="00914F2E"/>
    <w:rsid w:val="00920A9E"/>
    <w:rsid w:val="00921AFD"/>
    <w:rsid w:val="00922167"/>
    <w:rsid w:val="009254D6"/>
    <w:rsid w:val="0092669B"/>
    <w:rsid w:val="0093163E"/>
    <w:rsid w:val="00931BA8"/>
    <w:rsid w:val="0093314B"/>
    <w:rsid w:val="009336F3"/>
    <w:rsid w:val="00936436"/>
    <w:rsid w:val="00944858"/>
    <w:rsid w:val="009468CD"/>
    <w:rsid w:val="0094721A"/>
    <w:rsid w:val="00950499"/>
    <w:rsid w:val="00951FB4"/>
    <w:rsid w:val="00954E26"/>
    <w:rsid w:val="00956820"/>
    <w:rsid w:val="00960375"/>
    <w:rsid w:val="009612F9"/>
    <w:rsid w:val="009651E3"/>
    <w:rsid w:val="00965FBD"/>
    <w:rsid w:val="00966BAC"/>
    <w:rsid w:val="00966BEC"/>
    <w:rsid w:val="0096785F"/>
    <w:rsid w:val="00970C23"/>
    <w:rsid w:val="0097101E"/>
    <w:rsid w:val="009717C6"/>
    <w:rsid w:val="009728B1"/>
    <w:rsid w:val="00973C7D"/>
    <w:rsid w:val="0098203E"/>
    <w:rsid w:val="009822DD"/>
    <w:rsid w:val="009847ED"/>
    <w:rsid w:val="00987CB1"/>
    <w:rsid w:val="00990A82"/>
    <w:rsid w:val="00991210"/>
    <w:rsid w:val="00992508"/>
    <w:rsid w:val="00992EBD"/>
    <w:rsid w:val="0099363D"/>
    <w:rsid w:val="009A0BC9"/>
    <w:rsid w:val="009A2ABE"/>
    <w:rsid w:val="009A5EFE"/>
    <w:rsid w:val="009A6A2F"/>
    <w:rsid w:val="009A7606"/>
    <w:rsid w:val="009B26CF"/>
    <w:rsid w:val="009B36DC"/>
    <w:rsid w:val="009B4296"/>
    <w:rsid w:val="009B76BC"/>
    <w:rsid w:val="009C081E"/>
    <w:rsid w:val="009C1259"/>
    <w:rsid w:val="009C22E1"/>
    <w:rsid w:val="009C49DE"/>
    <w:rsid w:val="009C6AE6"/>
    <w:rsid w:val="009C6E22"/>
    <w:rsid w:val="009C755C"/>
    <w:rsid w:val="009C780F"/>
    <w:rsid w:val="009D052B"/>
    <w:rsid w:val="009D2408"/>
    <w:rsid w:val="009D2AA9"/>
    <w:rsid w:val="009D2FE0"/>
    <w:rsid w:val="009D489A"/>
    <w:rsid w:val="009D7434"/>
    <w:rsid w:val="009E0FFF"/>
    <w:rsid w:val="009E14AE"/>
    <w:rsid w:val="009E265A"/>
    <w:rsid w:val="009E279F"/>
    <w:rsid w:val="009E2B4C"/>
    <w:rsid w:val="009E4F4C"/>
    <w:rsid w:val="009E56DE"/>
    <w:rsid w:val="009F2CF0"/>
    <w:rsid w:val="009F3826"/>
    <w:rsid w:val="009F5F7E"/>
    <w:rsid w:val="009F6C07"/>
    <w:rsid w:val="009F7A30"/>
    <w:rsid w:val="00A00471"/>
    <w:rsid w:val="00A02FC3"/>
    <w:rsid w:val="00A03FFA"/>
    <w:rsid w:val="00A046E1"/>
    <w:rsid w:val="00A14B84"/>
    <w:rsid w:val="00A153D2"/>
    <w:rsid w:val="00A16D4C"/>
    <w:rsid w:val="00A213B3"/>
    <w:rsid w:val="00A21FB0"/>
    <w:rsid w:val="00A25353"/>
    <w:rsid w:val="00A26636"/>
    <w:rsid w:val="00A26AEB"/>
    <w:rsid w:val="00A270F1"/>
    <w:rsid w:val="00A31AEC"/>
    <w:rsid w:val="00A32261"/>
    <w:rsid w:val="00A34ABE"/>
    <w:rsid w:val="00A34F5F"/>
    <w:rsid w:val="00A34FD9"/>
    <w:rsid w:val="00A41AE8"/>
    <w:rsid w:val="00A4302C"/>
    <w:rsid w:val="00A435BB"/>
    <w:rsid w:val="00A44E3E"/>
    <w:rsid w:val="00A44FCF"/>
    <w:rsid w:val="00A461AF"/>
    <w:rsid w:val="00A46A68"/>
    <w:rsid w:val="00A476F9"/>
    <w:rsid w:val="00A5012B"/>
    <w:rsid w:val="00A50860"/>
    <w:rsid w:val="00A50EE9"/>
    <w:rsid w:val="00A5188E"/>
    <w:rsid w:val="00A51B46"/>
    <w:rsid w:val="00A51D3A"/>
    <w:rsid w:val="00A523E7"/>
    <w:rsid w:val="00A55709"/>
    <w:rsid w:val="00A56417"/>
    <w:rsid w:val="00A56B44"/>
    <w:rsid w:val="00A6579B"/>
    <w:rsid w:val="00A65DEE"/>
    <w:rsid w:val="00A67946"/>
    <w:rsid w:val="00A70BC8"/>
    <w:rsid w:val="00A71C1B"/>
    <w:rsid w:val="00A74612"/>
    <w:rsid w:val="00A75A13"/>
    <w:rsid w:val="00A83205"/>
    <w:rsid w:val="00A84C57"/>
    <w:rsid w:val="00A854EA"/>
    <w:rsid w:val="00A85E3E"/>
    <w:rsid w:val="00A86542"/>
    <w:rsid w:val="00A86F48"/>
    <w:rsid w:val="00A87EF0"/>
    <w:rsid w:val="00A905EF"/>
    <w:rsid w:val="00A91706"/>
    <w:rsid w:val="00A921EE"/>
    <w:rsid w:val="00A9435E"/>
    <w:rsid w:val="00A9486A"/>
    <w:rsid w:val="00A957D8"/>
    <w:rsid w:val="00A96DC4"/>
    <w:rsid w:val="00AA18B0"/>
    <w:rsid w:val="00AA2BC4"/>
    <w:rsid w:val="00AA35E9"/>
    <w:rsid w:val="00AB05D2"/>
    <w:rsid w:val="00AB2454"/>
    <w:rsid w:val="00AB24A9"/>
    <w:rsid w:val="00AB2D69"/>
    <w:rsid w:val="00AB2F1B"/>
    <w:rsid w:val="00AB38B3"/>
    <w:rsid w:val="00AB687E"/>
    <w:rsid w:val="00AB6FAD"/>
    <w:rsid w:val="00AB7C60"/>
    <w:rsid w:val="00AC1FD0"/>
    <w:rsid w:val="00AC23FE"/>
    <w:rsid w:val="00AC319A"/>
    <w:rsid w:val="00AC3626"/>
    <w:rsid w:val="00AC4CAF"/>
    <w:rsid w:val="00AD0732"/>
    <w:rsid w:val="00AD0A33"/>
    <w:rsid w:val="00AD4715"/>
    <w:rsid w:val="00AD5E22"/>
    <w:rsid w:val="00AD711D"/>
    <w:rsid w:val="00AD71BB"/>
    <w:rsid w:val="00AD71BC"/>
    <w:rsid w:val="00AE096B"/>
    <w:rsid w:val="00AE0982"/>
    <w:rsid w:val="00AE125E"/>
    <w:rsid w:val="00AE1E0B"/>
    <w:rsid w:val="00AE38CA"/>
    <w:rsid w:val="00AE3932"/>
    <w:rsid w:val="00AE3D09"/>
    <w:rsid w:val="00AE482A"/>
    <w:rsid w:val="00AE6AEC"/>
    <w:rsid w:val="00AF07D1"/>
    <w:rsid w:val="00AF20F7"/>
    <w:rsid w:val="00AF31F3"/>
    <w:rsid w:val="00AF3EDD"/>
    <w:rsid w:val="00AF7782"/>
    <w:rsid w:val="00B017FB"/>
    <w:rsid w:val="00B01B96"/>
    <w:rsid w:val="00B01DDF"/>
    <w:rsid w:val="00B02E3B"/>
    <w:rsid w:val="00B07524"/>
    <w:rsid w:val="00B1038B"/>
    <w:rsid w:val="00B10DB9"/>
    <w:rsid w:val="00B113E7"/>
    <w:rsid w:val="00B11525"/>
    <w:rsid w:val="00B12A80"/>
    <w:rsid w:val="00B16451"/>
    <w:rsid w:val="00B16BED"/>
    <w:rsid w:val="00B16C7E"/>
    <w:rsid w:val="00B229B0"/>
    <w:rsid w:val="00B244BC"/>
    <w:rsid w:val="00B2507E"/>
    <w:rsid w:val="00B31D1B"/>
    <w:rsid w:val="00B31D9B"/>
    <w:rsid w:val="00B3272F"/>
    <w:rsid w:val="00B35B7C"/>
    <w:rsid w:val="00B424D2"/>
    <w:rsid w:val="00B438EF"/>
    <w:rsid w:val="00B44670"/>
    <w:rsid w:val="00B451E9"/>
    <w:rsid w:val="00B45DA4"/>
    <w:rsid w:val="00B45EDE"/>
    <w:rsid w:val="00B46408"/>
    <w:rsid w:val="00B46D8E"/>
    <w:rsid w:val="00B51948"/>
    <w:rsid w:val="00B532F8"/>
    <w:rsid w:val="00B533F5"/>
    <w:rsid w:val="00B53C15"/>
    <w:rsid w:val="00B55FA4"/>
    <w:rsid w:val="00B56091"/>
    <w:rsid w:val="00B5620F"/>
    <w:rsid w:val="00B61103"/>
    <w:rsid w:val="00B647B0"/>
    <w:rsid w:val="00B64B5F"/>
    <w:rsid w:val="00B655AE"/>
    <w:rsid w:val="00B6729F"/>
    <w:rsid w:val="00B67AE4"/>
    <w:rsid w:val="00B70F46"/>
    <w:rsid w:val="00B71060"/>
    <w:rsid w:val="00B7383B"/>
    <w:rsid w:val="00B73C28"/>
    <w:rsid w:val="00B741FD"/>
    <w:rsid w:val="00B76E7C"/>
    <w:rsid w:val="00B80D33"/>
    <w:rsid w:val="00B80E59"/>
    <w:rsid w:val="00B86D0C"/>
    <w:rsid w:val="00B870FC"/>
    <w:rsid w:val="00B87EAA"/>
    <w:rsid w:val="00B90095"/>
    <w:rsid w:val="00B90693"/>
    <w:rsid w:val="00B955BD"/>
    <w:rsid w:val="00BA2ABC"/>
    <w:rsid w:val="00BA45A7"/>
    <w:rsid w:val="00BA5893"/>
    <w:rsid w:val="00BB0D95"/>
    <w:rsid w:val="00BB229C"/>
    <w:rsid w:val="00BB3219"/>
    <w:rsid w:val="00BB65CB"/>
    <w:rsid w:val="00BC145E"/>
    <w:rsid w:val="00BC447E"/>
    <w:rsid w:val="00BC4587"/>
    <w:rsid w:val="00BC730E"/>
    <w:rsid w:val="00BD17CC"/>
    <w:rsid w:val="00BD17E5"/>
    <w:rsid w:val="00BD1F4E"/>
    <w:rsid w:val="00BD3522"/>
    <w:rsid w:val="00BD43E6"/>
    <w:rsid w:val="00BD64CE"/>
    <w:rsid w:val="00BE0AC7"/>
    <w:rsid w:val="00BE0EB7"/>
    <w:rsid w:val="00BE1022"/>
    <w:rsid w:val="00BE32D5"/>
    <w:rsid w:val="00BE7A9E"/>
    <w:rsid w:val="00BF00D0"/>
    <w:rsid w:val="00BF0960"/>
    <w:rsid w:val="00BF257A"/>
    <w:rsid w:val="00BF29B4"/>
    <w:rsid w:val="00BF2C86"/>
    <w:rsid w:val="00BF3E83"/>
    <w:rsid w:val="00BF41B9"/>
    <w:rsid w:val="00BF5D78"/>
    <w:rsid w:val="00BF6032"/>
    <w:rsid w:val="00BF61D4"/>
    <w:rsid w:val="00BF738E"/>
    <w:rsid w:val="00C006B5"/>
    <w:rsid w:val="00C03275"/>
    <w:rsid w:val="00C0359E"/>
    <w:rsid w:val="00C04727"/>
    <w:rsid w:val="00C04822"/>
    <w:rsid w:val="00C04C67"/>
    <w:rsid w:val="00C067FC"/>
    <w:rsid w:val="00C0799A"/>
    <w:rsid w:val="00C1071B"/>
    <w:rsid w:val="00C11D0D"/>
    <w:rsid w:val="00C1500E"/>
    <w:rsid w:val="00C167A9"/>
    <w:rsid w:val="00C20850"/>
    <w:rsid w:val="00C212EA"/>
    <w:rsid w:val="00C21EC0"/>
    <w:rsid w:val="00C23684"/>
    <w:rsid w:val="00C24741"/>
    <w:rsid w:val="00C25B4B"/>
    <w:rsid w:val="00C30421"/>
    <w:rsid w:val="00C317E9"/>
    <w:rsid w:val="00C32BC3"/>
    <w:rsid w:val="00C32F9F"/>
    <w:rsid w:val="00C368DA"/>
    <w:rsid w:val="00C376AE"/>
    <w:rsid w:val="00C37D7C"/>
    <w:rsid w:val="00C4202B"/>
    <w:rsid w:val="00C454DF"/>
    <w:rsid w:val="00C45F40"/>
    <w:rsid w:val="00C46857"/>
    <w:rsid w:val="00C506FB"/>
    <w:rsid w:val="00C509C3"/>
    <w:rsid w:val="00C50A17"/>
    <w:rsid w:val="00C51E1B"/>
    <w:rsid w:val="00C52301"/>
    <w:rsid w:val="00C53414"/>
    <w:rsid w:val="00C56EF2"/>
    <w:rsid w:val="00C57F49"/>
    <w:rsid w:val="00C60456"/>
    <w:rsid w:val="00C64851"/>
    <w:rsid w:val="00C648E5"/>
    <w:rsid w:val="00C65186"/>
    <w:rsid w:val="00C65E4E"/>
    <w:rsid w:val="00C66DD8"/>
    <w:rsid w:val="00C67281"/>
    <w:rsid w:val="00C6731F"/>
    <w:rsid w:val="00C70EAE"/>
    <w:rsid w:val="00C71BC0"/>
    <w:rsid w:val="00C72CFF"/>
    <w:rsid w:val="00C72D98"/>
    <w:rsid w:val="00C7569F"/>
    <w:rsid w:val="00C760EA"/>
    <w:rsid w:val="00C7757A"/>
    <w:rsid w:val="00C82E5F"/>
    <w:rsid w:val="00C83B65"/>
    <w:rsid w:val="00C84ABB"/>
    <w:rsid w:val="00C8529E"/>
    <w:rsid w:val="00C8579F"/>
    <w:rsid w:val="00C862E2"/>
    <w:rsid w:val="00C8710C"/>
    <w:rsid w:val="00C91B83"/>
    <w:rsid w:val="00C91D93"/>
    <w:rsid w:val="00C94E36"/>
    <w:rsid w:val="00C95018"/>
    <w:rsid w:val="00C95581"/>
    <w:rsid w:val="00C95EAD"/>
    <w:rsid w:val="00C96941"/>
    <w:rsid w:val="00C96A00"/>
    <w:rsid w:val="00C96FC0"/>
    <w:rsid w:val="00C974FC"/>
    <w:rsid w:val="00CA145D"/>
    <w:rsid w:val="00CA37BA"/>
    <w:rsid w:val="00CA3C22"/>
    <w:rsid w:val="00CA5D41"/>
    <w:rsid w:val="00CA66F0"/>
    <w:rsid w:val="00CA7F75"/>
    <w:rsid w:val="00CB1865"/>
    <w:rsid w:val="00CB5AFF"/>
    <w:rsid w:val="00CB62B7"/>
    <w:rsid w:val="00CB77EA"/>
    <w:rsid w:val="00CC5A57"/>
    <w:rsid w:val="00CC5B0B"/>
    <w:rsid w:val="00CC6728"/>
    <w:rsid w:val="00CD1269"/>
    <w:rsid w:val="00CD2A29"/>
    <w:rsid w:val="00CD4EB3"/>
    <w:rsid w:val="00CD50B5"/>
    <w:rsid w:val="00CD73A9"/>
    <w:rsid w:val="00CD7E9A"/>
    <w:rsid w:val="00CE0A6C"/>
    <w:rsid w:val="00CE2D68"/>
    <w:rsid w:val="00CE4EEA"/>
    <w:rsid w:val="00CE5F6D"/>
    <w:rsid w:val="00CE689F"/>
    <w:rsid w:val="00CE73A8"/>
    <w:rsid w:val="00CF0DBE"/>
    <w:rsid w:val="00CF2153"/>
    <w:rsid w:val="00CF4390"/>
    <w:rsid w:val="00D0097A"/>
    <w:rsid w:val="00D00FA1"/>
    <w:rsid w:val="00D02751"/>
    <w:rsid w:val="00D06194"/>
    <w:rsid w:val="00D06DD5"/>
    <w:rsid w:val="00D06F12"/>
    <w:rsid w:val="00D0764E"/>
    <w:rsid w:val="00D1024D"/>
    <w:rsid w:val="00D10CDC"/>
    <w:rsid w:val="00D11679"/>
    <w:rsid w:val="00D15429"/>
    <w:rsid w:val="00D15481"/>
    <w:rsid w:val="00D173CB"/>
    <w:rsid w:val="00D17456"/>
    <w:rsid w:val="00D2012A"/>
    <w:rsid w:val="00D20ABF"/>
    <w:rsid w:val="00D21EF3"/>
    <w:rsid w:val="00D23721"/>
    <w:rsid w:val="00D25BF6"/>
    <w:rsid w:val="00D26F27"/>
    <w:rsid w:val="00D27B96"/>
    <w:rsid w:val="00D300A1"/>
    <w:rsid w:val="00D31B8F"/>
    <w:rsid w:val="00D333CA"/>
    <w:rsid w:val="00D35B81"/>
    <w:rsid w:val="00D3651C"/>
    <w:rsid w:val="00D406A3"/>
    <w:rsid w:val="00D41BB2"/>
    <w:rsid w:val="00D42E3A"/>
    <w:rsid w:val="00D43673"/>
    <w:rsid w:val="00D440DB"/>
    <w:rsid w:val="00D46790"/>
    <w:rsid w:val="00D47DD5"/>
    <w:rsid w:val="00D539DC"/>
    <w:rsid w:val="00D53A13"/>
    <w:rsid w:val="00D54F0A"/>
    <w:rsid w:val="00D56768"/>
    <w:rsid w:val="00D576E8"/>
    <w:rsid w:val="00D60D83"/>
    <w:rsid w:val="00D6189A"/>
    <w:rsid w:val="00D642C5"/>
    <w:rsid w:val="00D65683"/>
    <w:rsid w:val="00D6627F"/>
    <w:rsid w:val="00D66887"/>
    <w:rsid w:val="00D67AFD"/>
    <w:rsid w:val="00D7121D"/>
    <w:rsid w:val="00D74519"/>
    <w:rsid w:val="00D770BA"/>
    <w:rsid w:val="00D7734A"/>
    <w:rsid w:val="00D80DC7"/>
    <w:rsid w:val="00D81154"/>
    <w:rsid w:val="00D81B0C"/>
    <w:rsid w:val="00D83B30"/>
    <w:rsid w:val="00D861A7"/>
    <w:rsid w:val="00D909AC"/>
    <w:rsid w:val="00D90E51"/>
    <w:rsid w:val="00D91563"/>
    <w:rsid w:val="00D91C27"/>
    <w:rsid w:val="00D95DD0"/>
    <w:rsid w:val="00D9760F"/>
    <w:rsid w:val="00DA01ED"/>
    <w:rsid w:val="00DA24A7"/>
    <w:rsid w:val="00DA2DC5"/>
    <w:rsid w:val="00DA4049"/>
    <w:rsid w:val="00DA7261"/>
    <w:rsid w:val="00DB1C40"/>
    <w:rsid w:val="00DB201E"/>
    <w:rsid w:val="00DB2214"/>
    <w:rsid w:val="00DB3CF8"/>
    <w:rsid w:val="00DB6AA9"/>
    <w:rsid w:val="00DB79B6"/>
    <w:rsid w:val="00DC07EA"/>
    <w:rsid w:val="00DC2826"/>
    <w:rsid w:val="00DC5925"/>
    <w:rsid w:val="00DC60FA"/>
    <w:rsid w:val="00DC69DC"/>
    <w:rsid w:val="00DC72D5"/>
    <w:rsid w:val="00DD569C"/>
    <w:rsid w:val="00DD5C9C"/>
    <w:rsid w:val="00DE008E"/>
    <w:rsid w:val="00DE1515"/>
    <w:rsid w:val="00DE23AF"/>
    <w:rsid w:val="00DE24B9"/>
    <w:rsid w:val="00DE2AE2"/>
    <w:rsid w:val="00DE5031"/>
    <w:rsid w:val="00DF0BC7"/>
    <w:rsid w:val="00DF3B9A"/>
    <w:rsid w:val="00DF4F95"/>
    <w:rsid w:val="00DF6199"/>
    <w:rsid w:val="00DF70CD"/>
    <w:rsid w:val="00DF73AC"/>
    <w:rsid w:val="00E011E7"/>
    <w:rsid w:val="00E01783"/>
    <w:rsid w:val="00E02318"/>
    <w:rsid w:val="00E03D73"/>
    <w:rsid w:val="00E06075"/>
    <w:rsid w:val="00E06F7C"/>
    <w:rsid w:val="00E10349"/>
    <w:rsid w:val="00E11089"/>
    <w:rsid w:val="00E1589E"/>
    <w:rsid w:val="00E1637A"/>
    <w:rsid w:val="00E17598"/>
    <w:rsid w:val="00E17A4B"/>
    <w:rsid w:val="00E20A00"/>
    <w:rsid w:val="00E2336A"/>
    <w:rsid w:val="00E24983"/>
    <w:rsid w:val="00E24B82"/>
    <w:rsid w:val="00E30D02"/>
    <w:rsid w:val="00E319C3"/>
    <w:rsid w:val="00E33F6D"/>
    <w:rsid w:val="00E347E0"/>
    <w:rsid w:val="00E35E17"/>
    <w:rsid w:val="00E37A1C"/>
    <w:rsid w:val="00E42A55"/>
    <w:rsid w:val="00E438E0"/>
    <w:rsid w:val="00E44DCF"/>
    <w:rsid w:val="00E47A2B"/>
    <w:rsid w:val="00E50434"/>
    <w:rsid w:val="00E50C35"/>
    <w:rsid w:val="00E51356"/>
    <w:rsid w:val="00E517E5"/>
    <w:rsid w:val="00E525EC"/>
    <w:rsid w:val="00E529A1"/>
    <w:rsid w:val="00E53010"/>
    <w:rsid w:val="00E55C5F"/>
    <w:rsid w:val="00E56AB8"/>
    <w:rsid w:val="00E579B7"/>
    <w:rsid w:val="00E609ED"/>
    <w:rsid w:val="00E61623"/>
    <w:rsid w:val="00E61C53"/>
    <w:rsid w:val="00E62151"/>
    <w:rsid w:val="00E62D75"/>
    <w:rsid w:val="00E67EB8"/>
    <w:rsid w:val="00E70265"/>
    <w:rsid w:val="00E70A49"/>
    <w:rsid w:val="00E70FE1"/>
    <w:rsid w:val="00E8081C"/>
    <w:rsid w:val="00E81038"/>
    <w:rsid w:val="00E82262"/>
    <w:rsid w:val="00E826E6"/>
    <w:rsid w:val="00E84D5E"/>
    <w:rsid w:val="00E873B3"/>
    <w:rsid w:val="00E91931"/>
    <w:rsid w:val="00E923FC"/>
    <w:rsid w:val="00E95A40"/>
    <w:rsid w:val="00E9652E"/>
    <w:rsid w:val="00E96E89"/>
    <w:rsid w:val="00E9775F"/>
    <w:rsid w:val="00E97FDB"/>
    <w:rsid w:val="00EA391B"/>
    <w:rsid w:val="00EA4A1F"/>
    <w:rsid w:val="00EA5199"/>
    <w:rsid w:val="00EA5479"/>
    <w:rsid w:val="00EA6C9A"/>
    <w:rsid w:val="00EB237D"/>
    <w:rsid w:val="00EB3B8A"/>
    <w:rsid w:val="00EB3D63"/>
    <w:rsid w:val="00EB444E"/>
    <w:rsid w:val="00EB574A"/>
    <w:rsid w:val="00EB5F7B"/>
    <w:rsid w:val="00EB68FD"/>
    <w:rsid w:val="00EB77E9"/>
    <w:rsid w:val="00EC13AA"/>
    <w:rsid w:val="00EC232B"/>
    <w:rsid w:val="00EC3875"/>
    <w:rsid w:val="00EC4177"/>
    <w:rsid w:val="00ED1A6B"/>
    <w:rsid w:val="00ED1D13"/>
    <w:rsid w:val="00ED2DA0"/>
    <w:rsid w:val="00ED5AD7"/>
    <w:rsid w:val="00ED71D5"/>
    <w:rsid w:val="00ED7A05"/>
    <w:rsid w:val="00ED7B92"/>
    <w:rsid w:val="00ED7D90"/>
    <w:rsid w:val="00EE006F"/>
    <w:rsid w:val="00EE32E8"/>
    <w:rsid w:val="00EE334C"/>
    <w:rsid w:val="00EE397A"/>
    <w:rsid w:val="00EE40C1"/>
    <w:rsid w:val="00EE5F8B"/>
    <w:rsid w:val="00EF11A4"/>
    <w:rsid w:val="00EF1DD2"/>
    <w:rsid w:val="00EF43B3"/>
    <w:rsid w:val="00EF7DBC"/>
    <w:rsid w:val="00F01BC1"/>
    <w:rsid w:val="00F02153"/>
    <w:rsid w:val="00F028D2"/>
    <w:rsid w:val="00F02CA1"/>
    <w:rsid w:val="00F044CC"/>
    <w:rsid w:val="00F053B9"/>
    <w:rsid w:val="00F058DF"/>
    <w:rsid w:val="00F05EF3"/>
    <w:rsid w:val="00F07AF0"/>
    <w:rsid w:val="00F12996"/>
    <w:rsid w:val="00F1449F"/>
    <w:rsid w:val="00F15675"/>
    <w:rsid w:val="00F173D0"/>
    <w:rsid w:val="00F178DA"/>
    <w:rsid w:val="00F21250"/>
    <w:rsid w:val="00F2250C"/>
    <w:rsid w:val="00F226C0"/>
    <w:rsid w:val="00F22F63"/>
    <w:rsid w:val="00F2398D"/>
    <w:rsid w:val="00F247EB"/>
    <w:rsid w:val="00F2584D"/>
    <w:rsid w:val="00F267C3"/>
    <w:rsid w:val="00F26FF7"/>
    <w:rsid w:val="00F27F8E"/>
    <w:rsid w:val="00F308E1"/>
    <w:rsid w:val="00F34FF4"/>
    <w:rsid w:val="00F353D9"/>
    <w:rsid w:val="00F354DB"/>
    <w:rsid w:val="00F371C3"/>
    <w:rsid w:val="00F37D12"/>
    <w:rsid w:val="00F45DC1"/>
    <w:rsid w:val="00F4612F"/>
    <w:rsid w:val="00F4686D"/>
    <w:rsid w:val="00F50DCF"/>
    <w:rsid w:val="00F51232"/>
    <w:rsid w:val="00F549A7"/>
    <w:rsid w:val="00F568D6"/>
    <w:rsid w:val="00F56A8B"/>
    <w:rsid w:val="00F56EBE"/>
    <w:rsid w:val="00F575CD"/>
    <w:rsid w:val="00F608F2"/>
    <w:rsid w:val="00F60FB8"/>
    <w:rsid w:val="00F6280F"/>
    <w:rsid w:val="00F62BC1"/>
    <w:rsid w:val="00F634A3"/>
    <w:rsid w:val="00F64D11"/>
    <w:rsid w:val="00F64FDB"/>
    <w:rsid w:val="00F67D9A"/>
    <w:rsid w:val="00F702E4"/>
    <w:rsid w:val="00F710AA"/>
    <w:rsid w:val="00F710F9"/>
    <w:rsid w:val="00F7341F"/>
    <w:rsid w:val="00F74A73"/>
    <w:rsid w:val="00F75747"/>
    <w:rsid w:val="00F7620F"/>
    <w:rsid w:val="00F76608"/>
    <w:rsid w:val="00F7706D"/>
    <w:rsid w:val="00F77732"/>
    <w:rsid w:val="00F805EC"/>
    <w:rsid w:val="00F80DB4"/>
    <w:rsid w:val="00F830A8"/>
    <w:rsid w:val="00F83A5F"/>
    <w:rsid w:val="00F8445F"/>
    <w:rsid w:val="00F8462C"/>
    <w:rsid w:val="00F8526F"/>
    <w:rsid w:val="00F86A0C"/>
    <w:rsid w:val="00F87F40"/>
    <w:rsid w:val="00F90881"/>
    <w:rsid w:val="00F9195D"/>
    <w:rsid w:val="00F91BA8"/>
    <w:rsid w:val="00F926EC"/>
    <w:rsid w:val="00F93001"/>
    <w:rsid w:val="00F933BA"/>
    <w:rsid w:val="00FA0AE4"/>
    <w:rsid w:val="00FA402D"/>
    <w:rsid w:val="00FA4C3B"/>
    <w:rsid w:val="00FA6EBE"/>
    <w:rsid w:val="00FB11F7"/>
    <w:rsid w:val="00FB38F9"/>
    <w:rsid w:val="00FB3EF0"/>
    <w:rsid w:val="00FB485B"/>
    <w:rsid w:val="00FB4DBA"/>
    <w:rsid w:val="00FB58B4"/>
    <w:rsid w:val="00FB5E0D"/>
    <w:rsid w:val="00FB667E"/>
    <w:rsid w:val="00FB6E6C"/>
    <w:rsid w:val="00FC00C5"/>
    <w:rsid w:val="00FC0C20"/>
    <w:rsid w:val="00FC0F6F"/>
    <w:rsid w:val="00FC27D2"/>
    <w:rsid w:val="00FC36D4"/>
    <w:rsid w:val="00FC3BE0"/>
    <w:rsid w:val="00FC3C09"/>
    <w:rsid w:val="00FC6543"/>
    <w:rsid w:val="00FC79FB"/>
    <w:rsid w:val="00FD04C5"/>
    <w:rsid w:val="00FD0AA7"/>
    <w:rsid w:val="00FD296E"/>
    <w:rsid w:val="00FD4E9E"/>
    <w:rsid w:val="00FD6E82"/>
    <w:rsid w:val="00FE126B"/>
    <w:rsid w:val="00FE19B9"/>
    <w:rsid w:val="00FE259B"/>
    <w:rsid w:val="00FE2603"/>
    <w:rsid w:val="00FE552D"/>
    <w:rsid w:val="00FE555B"/>
    <w:rsid w:val="00FE634D"/>
    <w:rsid w:val="00FE6E44"/>
    <w:rsid w:val="00FF01C5"/>
    <w:rsid w:val="00FF021C"/>
    <w:rsid w:val="00FF0FFF"/>
    <w:rsid w:val="00FF195C"/>
    <w:rsid w:val="00FF31B6"/>
    <w:rsid w:val="00FF3780"/>
    <w:rsid w:val="00FF3A80"/>
    <w:rsid w:val="00FF54AF"/>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CC46E96"/>
  <w15:docId w15:val="{04EA53A4-7E6C-4E60-B03B-E1F2C631BB2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Arial"/>
        <w:sz w:val="24"/>
        <w:szCs w:val="24"/>
        <w:lang w:val="en-US" w:eastAsia="en-US" w:bidi="ar-SA"/>
      </w:rPr>
    </w:rPrDefault>
    <w:pPrDefault>
      <w:pPr>
        <w:spacing w:line="480" w:lineRule="auto"/>
      </w:pPr>
    </w:pPrDefault>
  </w:docDefaults>
  <w:latentStyles w:defLockedState="0" w:defUIPriority="0" w:defSemiHidden="0" w:defUnhideWhenUsed="0" w:defQFormat="0" w:count="376">
    <w:lsdException w:name="Normal" w:qFormat="1"/>
    <w:lsdException w:name="heading 1" w:uiPriority="9" w:qFormat="1"/>
    <w:lsdException w:name="heading 2" w:uiPriority="9" w:qFormat="1"/>
    <w:lsdException w:name="heading 3" w:uiPriority="9"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iPriority="35"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iPriority="99"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3468EB"/>
    <w:rPr>
      <w:rFonts w:cs="Times New Roman"/>
    </w:rPr>
  </w:style>
  <w:style w:type="paragraph" w:styleId="Heading1">
    <w:name w:val="heading 1"/>
    <w:basedOn w:val="Normal"/>
    <w:next w:val="Normal"/>
    <w:link w:val="Heading1Char"/>
    <w:autoRedefine/>
    <w:uiPriority w:val="9"/>
    <w:qFormat/>
    <w:rsid w:val="00867CCF"/>
    <w:pPr>
      <w:numPr>
        <w:numId w:val="4"/>
      </w:numPr>
      <w:autoSpaceDE w:val="0"/>
      <w:autoSpaceDN w:val="0"/>
      <w:adjustRightInd w:val="0"/>
      <w:jc w:val="center"/>
      <w:outlineLvl w:val="0"/>
    </w:pPr>
    <w:rPr>
      <w:b/>
      <w:bCs/>
      <w:caps/>
      <w:color w:val="000000" w:themeColor="text1"/>
    </w:rPr>
  </w:style>
  <w:style w:type="paragraph" w:styleId="Heading2">
    <w:name w:val="heading 2"/>
    <w:basedOn w:val="Normal"/>
    <w:next w:val="Normal"/>
    <w:link w:val="Heading2Char"/>
    <w:autoRedefine/>
    <w:uiPriority w:val="9"/>
    <w:qFormat/>
    <w:rsid w:val="00D90E51"/>
    <w:pPr>
      <w:keepNext/>
      <w:jc w:val="center"/>
      <w:outlineLvl w:val="1"/>
    </w:pPr>
    <w:rPr>
      <w:b/>
      <w:bCs/>
      <w:color w:val="000000" w:themeColor="text1"/>
    </w:rPr>
  </w:style>
  <w:style w:type="paragraph" w:styleId="Heading3">
    <w:name w:val="heading 3"/>
    <w:basedOn w:val="Normal"/>
    <w:next w:val="Normal"/>
    <w:link w:val="Heading3Char"/>
    <w:autoRedefine/>
    <w:uiPriority w:val="9"/>
    <w:qFormat/>
    <w:rsid w:val="00DB2214"/>
    <w:pPr>
      <w:keepNext/>
      <w:numPr>
        <w:ilvl w:val="2"/>
        <w:numId w:val="2"/>
      </w:numPr>
      <w:outlineLvl w:val="2"/>
    </w:pPr>
    <w:rPr>
      <w:b/>
      <w:bCs/>
      <w:i/>
      <w:iCs/>
    </w:rPr>
  </w:style>
  <w:style w:type="paragraph" w:styleId="Heading4">
    <w:name w:val="heading 4"/>
    <w:basedOn w:val="Normal"/>
    <w:next w:val="Normal"/>
    <w:link w:val="Heading4Char"/>
    <w:uiPriority w:val="9"/>
    <w:semiHidden/>
    <w:unhideWhenUsed/>
    <w:qFormat/>
    <w:rsid w:val="00C067FC"/>
    <w:pPr>
      <w:keepNext/>
      <w:keepLines/>
      <w:numPr>
        <w:ilvl w:val="3"/>
        <w:numId w:val="2"/>
      </w:numPr>
      <w:spacing w:before="40"/>
      <w:outlineLvl w:val="3"/>
    </w:pPr>
    <w:rPr>
      <w:rFonts w:ascii="Arial" w:eastAsiaTheme="majorEastAsia" w:hAnsi="Arial" w:cstheme="majorBidi"/>
      <w:i/>
      <w:iCs/>
      <w:color w:val="365F91" w:themeColor="accent1" w:themeShade="BF"/>
    </w:rPr>
  </w:style>
  <w:style w:type="paragraph" w:styleId="Heading5">
    <w:name w:val="heading 5"/>
    <w:basedOn w:val="Normal"/>
    <w:next w:val="Normal"/>
    <w:link w:val="Heading5Char"/>
    <w:uiPriority w:val="9"/>
    <w:semiHidden/>
    <w:unhideWhenUsed/>
    <w:qFormat/>
    <w:rsid w:val="00C067FC"/>
    <w:pPr>
      <w:keepNext/>
      <w:keepLines/>
      <w:numPr>
        <w:ilvl w:val="4"/>
        <w:numId w:val="2"/>
      </w:numPr>
      <w:spacing w:before="40"/>
      <w:outlineLvl w:val="4"/>
    </w:pPr>
    <w:rPr>
      <w:rFonts w:ascii="Arial" w:eastAsiaTheme="majorEastAsia" w:hAnsi="Arial" w:cstheme="majorBidi"/>
      <w:color w:val="365F91" w:themeColor="accent1" w:themeShade="BF"/>
    </w:rPr>
  </w:style>
  <w:style w:type="paragraph" w:styleId="Heading6">
    <w:name w:val="heading 6"/>
    <w:basedOn w:val="Normal"/>
    <w:next w:val="Normal"/>
    <w:link w:val="Heading6Char"/>
    <w:uiPriority w:val="9"/>
    <w:semiHidden/>
    <w:unhideWhenUsed/>
    <w:qFormat/>
    <w:rsid w:val="00C067FC"/>
    <w:pPr>
      <w:keepNext/>
      <w:keepLines/>
      <w:numPr>
        <w:ilvl w:val="5"/>
        <w:numId w:val="2"/>
      </w:numPr>
      <w:spacing w:before="40"/>
      <w:outlineLvl w:val="5"/>
    </w:pPr>
    <w:rPr>
      <w:rFonts w:ascii="Arial" w:eastAsiaTheme="majorEastAsia" w:hAnsi="Arial" w:cstheme="majorBidi"/>
      <w:color w:val="243F60" w:themeColor="accent1" w:themeShade="7F"/>
    </w:rPr>
  </w:style>
  <w:style w:type="paragraph" w:styleId="Heading7">
    <w:name w:val="heading 7"/>
    <w:basedOn w:val="Normal"/>
    <w:next w:val="Normal"/>
    <w:link w:val="Heading7Char"/>
    <w:uiPriority w:val="9"/>
    <w:semiHidden/>
    <w:unhideWhenUsed/>
    <w:qFormat/>
    <w:rsid w:val="00C067FC"/>
    <w:pPr>
      <w:keepNext/>
      <w:keepLines/>
      <w:numPr>
        <w:ilvl w:val="6"/>
        <w:numId w:val="2"/>
      </w:numPr>
      <w:spacing w:before="40"/>
      <w:outlineLvl w:val="6"/>
    </w:pPr>
    <w:rPr>
      <w:rFonts w:ascii="Arial" w:eastAsiaTheme="majorEastAsia" w:hAnsi="Arial" w:cstheme="majorBidi"/>
      <w:i/>
      <w:iCs/>
      <w:color w:val="243F60" w:themeColor="accent1" w:themeShade="7F"/>
    </w:rPr>
  </w:style>
  <w:style w:type="paragraph" w:styleId="Heading8">
    <w:name w:val="heading 8"/>
    <w:basedOn w:val="Normal"/>
    <w:next w:val="Normal"/>
    <w:link w:val="Heading8Char"/>
    <w:uiPriority w:val="9"/>
    <w:semiHidden/>
    <w:unhideWhenUsed/>
    <w:qFormat/>
    <w:rsid w:val="00C067FC"/>
    <w:pPr>
      <w:keepNext/>
      <w:keepLines/>
      <w:numPr>
        <w:ilvl w:val="7"/>
        <w:numId w:val="2"/>
      </w:numPr>
      <w:spacing w:before="40"/>
      <w:outlineLvl w:val="7"/>
    </w:pPr>
    <w:rPr>
      <w:rFonts w:ascii="Arial" w:eastAsiaTheme="majorEastAsia" w:hAnsi="Arial"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C067FC"/>
    <w:pPr>
      <w:keepNext/>
      <w:keepLines/>
      <w:numPr>
        <w:ilvl w:val="8"/>
        <w:numId w:val="2"/>
      </w:numPr>
      <w:spacing w:before="40"/>
      <w:outlineLvl w:val="8"/>
    </w:pPr>
    <w:rPr>
      <w:rFonts w:ascii="Arial" w:eastAsiaTheme="majorEastAsia" w:hAnsi="Arial"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uiPriority w:val="99"/>
    <w:rsid w:val="00665C7E"/>
    <w:pPr>
      <w:tabs>
        <w:tab w:val="center" w:pos="4320"/>
        <w:tab w:val="right" w:pos="8640"/>
      </w:tabs>
    </w:pPr>
    <w:rPr>
      <w:rFonts w:ascii="Arial" w:hAnsi="Arial" w:cs="Arial"/>
    </w:rPr>
  </w:style>
  <w:style w:type="paragraph" w:styleId="Header">
    <w:name w:val="header"/>
    <w:basedOn w:val="Normal"/>
    <w:link w:val="HeaderChar"/>
    <w:uiPriority w:val="99"/>
    <w:rsid w:val="00665C7E"/>
    <w:pPr>
      <w:tabs>
        <w:tab w:val="center" w:pos="4320"/>
        <w:tab w:val="right" w:pos="8640"/>
      </w:tabs>
    </w:pPr>
    <w:rPr>
      <w:rFonts w:ascii="Arial" w:hAnsi="Arial" w:cs="Arial"/>
    </w:rPr>
  </w:style>
  <w:style w:type="paragraph" w:customStyle="1" w:styleId="Level1">
    <w:name w:val="Level 1"/>
    <w:rsid w:val="00665C7E"/>
    <w:pPr>
      <w:autoSpaceDE w:val="0"/>
      <w:autoSpaceDN w:val="0"/>
      <w:adjustRightInd w:val="0"/>
      <w:ind w:left="720"/>
    </w:pPr>
  </w:style>
  <w:style w:type="character" w:customStyle="1" w:styleId="SYSHYPERTEXT">
    <w:name w:val="SYS_HYPERTEXT"/>
    <w:rsid w:val="00665C7E"/>
    <w:rPr>
      <w:noProof/>
      <w:color w:val="0000FF"/>
      <w:u w:val="single"/>
    </w:rPr>
  </w:style>
  <w:style w:type="character" w:customStyle="1" w:styleId="QuickFormat2">
    <w:name w:val="QuickFormat2"/>
    <w:rsid w:val="00665C7E"/>
    <w:rPr>
      <w:rFonts w:ascii="Arial" w:hAnsi="Arial" w:cs="Arial"/>
    </w:rPr>
  </w:style>
  <w:style w:type="character" w:customStyle="1" w:styleId="QuickFormat3">
    <w:name w:val="QuickFormat3"/>
    <w:rsid w:val="00665C7E"/>
    <w:rPr>
      <w:rFonts w:ascii="Arial" w:hAnsi="Arial" w:cs="Arial"/>
      <w:b/>
      <w:bCs/>
      <w:i/>
      <w:iCs/>
    </w:rPr>
  </w:style>
  <w:style w:type="paragraph" w:styleId="Title">
    <w:name w:val="Title"/>
    <w:basedOn w:val="Normal"/>
    <w:link w:val="TitleChar"/>
    <w:autoRedefine/>
    <w:uiPriority w:val="10"/>
    <w:qFormat/>
    <w:rsid w:val="003F7FED"/>
    <w:pPr>
      <w:autoSpaceDE w:val="0"/>
      <w:autoSpaceDN w:val="0"/>
      <w:adjustRightInd w:val="0"/>
      <w:jc w:val="center"/>
    </w:pPr>
    <w:rPr>
      <w:rFonts w:ascii="Arial" w:hAnsi="Arial" w:cs="Arial"/>
      <w:sz w:val="28"/>
      <w:szCs w:val="28"/>
    </w:rPr>
  </w:style>
  <w:style w:type="paragraph" w:styleId="BodyText">
    <w:name w:val="Body Text"/>
    <w:basedOn w:val="Normal"/>
    <w:link w:val="BodyTextChar"/>
    <w:rsid w:val="00665C7E"/>
    <w:pPr>
      <w:autoSpaceDE w:val="0"/>
      <w:autoSpaceDN w:val="0"/>
      <w:adjustRightInd w:val="0"/>
    </w:pPr>
    <w:rPr>
      <w:rFonts w:ascii="Arial" w:hAnsi="Arial" w:cs="Arial"/>
      <w:sz w:val="22"/>
      <w:szCs w:val="22"/>
    </w:rPr>
  </w:style>
  <w:style w:type="paragraph" w:styleId="Subtitle">
    <w:name w:val="Subtitle"/>
    <w:basedOn w:val="Normal"/>
    <w:link w:val="SubtitleChar"/>
    <w:autoRedefine/>
    <w:uiPriority w:val="11"/>
    <w:qFormat/>
    <w:rsid w:val="00665C7E"/>
    <w:pPr>
      <w:autoSpaceDE w:val="0"/>
      <w:autoSpaceDN w:val="0"/>
      <w:adjustRightInd w:val="0"/>
    </w:pPr>
    <w:rPr>
      <w:rFonts w:ascii="Arial" w:hAnsi="Arial" w:cs="Arial"/>
      <w:b/>
      <w:bCs/>
    </w:rPr>
  </w:style>
  <w:style w:type="paragraph" w:styleId="BodyTextIndent">
    <w:name w:val="Body Text Indent"/>
    <w:basedOn w:val="Normal"/>
    <w:link w:val="BodyTextIndentChar"/>
    <w:rsid w:val="00665C7E"/>
    <w:pPr>
      <w:tabs>
        <w:tab w:val="left" w:pos="720"/>
        <w:tab w:val="left" w:pos="1440"/>
        <w:tab w:val="left" w:pos="2160"/>
        <w:tab w:val="left" w:pos="2880"/>
        <w:tab w:val="left" w:pos="3600"/>
        <w:tab w:val="left" w:pos="4320"/>
        <w:tab w:val="left" w:pos="5040"/>
        <w:tab w:val="left" w:pos="5760"/>
        <w:tab w:val="left" w:pos="6480"/>
        <w:tab w:val="left" w:pos="7200"/>
        <w:tab w:val="left" w:pos="7920"/>
      </w:tabs>
      <w:autoSpaceDE w:val="0"/>
      <w:autoSpaceDN w:val="0"/>
      <w:adjustRightInd w:val="0"/>
      <w:ind w:left="720"/>
      <w:jc w:val="both"/>
    </w:pPr>
    <w:rPr>
      <w:rFonts w:ascii="Arial" w:hAnsi="Arial" w:cs="Arial"/>
      <w:sz w:val="32"/>
      <w:szCs w:val="32"/>
    </w:rPr>
  </w:style>
  <w:style w:type="paragraph" w:customStyle="1" w:styleId="QuickFormat6">
    <w:name w:val="QuickFormat6"/>
    <w:rsid w:val="00665C7E"/>
    <w:pPr>
      <w:autoSpaceDE w:val="0"/>
      <w:autoSpaceDN w:val="0"/>
      <w:adjustRightInd w:val="0"/>
    </w:pPr>
  </w:style>
  <w:style w:type="character" w:styleId="PageNumber">
    <w:name w:val="page number"/>
    <w:basedOn w:val="DefaultParagraphFont"/>
    <w:uiPriority w:val="99"/>
    <w:rsid w:val="00665C7E"/>
  </w:style>
  <w:style w:type="paragraph" w:styleId="BodyText2">
    <w:name w:val="Body Text 2"/>
    <w:basedOn w:val="Normal"/>
    <w:rsid w:val="00665C7E"/>
    <w:pPr>
      <w:numPr>
        <w:ilvl w:val="12"/>
      </w:numPr>
      <w:tabs>
        <w:tab w:val="left" w:pos="0"/>
        <w:tab w:val="left" w:pos="900"/>
        <w:tab w:val="left" w:pos="1440"/>
        <w:tab w:val="left" w:pos="2160"/>
        <w:tab w:val="left" w:pos="2880"/>
        <w:tab w:val="left" w:pos="3600"/>
        <w:tab w:val="left" w:pos="4320"/>
        <w:tab w:val="left" w:pos="5040"/>
        <w:tab w:val="left" w:pos="5760"/>
        <w:tab w:val="left" w:pos="6480"/>
        <w:tab w:val="left" w:pos="7200"/>
        <w:tab w:val="left" w:pos="7920"/>
      </w:tabs>
      <w:ind w:right="52"/>
    </w:pPr>
    <w:rPr>
      <w:rFonts w:ascii="Arial" w:hAnsi="Arial" w:cs="Arial"/>
      <w:noProof/>
    </w:rPr>
  </w:style>
  <w:style w:type="paragraph" w:styleId="BodyTextIndent2">
    <w:name w:val="Body Text Indent 2"/>
    <w:basedOn w:val="Normal"/>
    <w:rsid w:val="00665C7E"/>
    <w:pPr>
      <w:numPr>
        <w:ilvl w:val="12"/>
      </w:numPr>
      <w:tabs>
        <w:tab w:val="left" w:pos="0"/>
        <w:tab w:val="left" w:pos="900"/>
        <w:tab w:val="left" w:pos="1440"/>
        <w:tab w:val="left" w:pos="2160"/>
        <w:tab w:val="left" w:pos="2880"/>
        <w:tab w:val="left" w:pos="3600"/>
        <w:tab w:val="left" w:pos="4320"/>
        <w:tab w:val="left" w:pos="5040"/>
        <w:tab w:val="left" w:pos="5760"/>
        <w:tab w:val="left" w:pos="6480"/>
        <w:tab w:val="left" w:pos="7200"/>
        <w:tab w:val="left" w:pos="7920"/>
      </w:tabs>
      <w:ind w:left="935"/>
    </w:pPr>
    <w:rPr>
      <w:rFonts w:ascii="Arial" w:hAnsi="Arial" w:cs="Arial"/>
      <w:sz w:val="17"/>
      <w:szCs w:val="17"/>
    </w:rPr>
  </w:style>
  <w:style w:type="paragraph" w:styleId="BodyTextIndent3">
    <w:name w:val="Body Text Indent 3"/>
    <w:basedOn w:val="Normal"/>
    <w:rsid w:val="00665C7E"/>
    <w:pPr>
      <w:numPr>
        <w:ilvl w:val="12"/>
      </w:numPr>
      <w:tabs>
        <w:tab w:val="left" w:pos="-1080"/>
        <w:tab w:val="left" w:pos="-720"/>
        <w:tab w:val="left" w:pos="0"/>
        <w:tab w:val="left" w:pos="720"/>
        <w:tab w:val="left" w:pos="144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s>
      <w:ind w:left="1080" w:hanging="1080"/>
    </w:pPr>
    <w:rPr>
      <w:rFonts w:ascii="Arial" w:hAnsi="Arial" w:cs="Arial"/>
      <w:sz w:val="20"/>
    </w:rPr>
  </w:style>
  <w:style w:type="paragraph" w:styleId="BlockText">
    <w:name w:val="Block Text"/>
    <w:basedOn w:val="Normal"/>
    <w:rsid w:val="00665C7E"/>
    <w:pPr>
      <w:keepNext/>
      <w:numPr>
        <w:ilvl w:val="12"/>
      </w:numPr>
      <w:tabs>
        <w:tab w:val="left" w:pos="0"/>
        <w:tab w:val="left" w:pos="900"/>
        <w:tab w:val="left" w:pos="1440"/>
        <w:tab w:val="left" w:pos="2160"/>
        <w:tab w:val="left" w:pos="2880"/>
        <w:tab w:val="left" w:pos="3600"/>
        <w:tab w:val="left" w:pos="4320"/>
        <w:tab w:val="left" w:pos="5040"/>
        <w:tab w:val="left" w:pos="5760"/>
        <w:tab w:val="left" w:pos="6480"/>
        <w:tab w:val="left" w:pos="7200"/>
        <w:tab w:val="left" w:pos="7920"/>
      </w:tabs>
      <w:ind w:left="1440" w:right="630"/>
    </w:pPr>
    <w:rPr>
      <w:rFonts w:ascii="Arial" w:hAnsi="Arial" w:cs="Arial"/>
      <w:noProof/>
      <w:sz w:val="18"/>
      <w:szCs w:val="18"/>
    </w:rPr>
  </w:style>
  <w:style w:type="table" w:styleId="TableGrid">
    <w:name w:val="Table Grid"/>
    <w:basedOn w:val="TableNormal"/>
    <w:uiPriority w:val="39"/>
    <w:rsid w:val="00177D0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ableofFigures">
    <w:name w:val="table of figures"/>
    <w:basedOn w:val="Normal"/>
    <w:next w:val="Normal"/>
    <w:link w:val="TableofFiguresChar"/>
    <w:uiPriority w:val="99"/>
    <w:rsid w:val="00A32261"/>
    <w:pPr>
      <w:ind w:left="480" w:hanging="480"/>
    </w:pPr>
    <w:rPr>
      <w:rFonts w:cs="Arial"/>
    </w:rPr>
  </w:style>
  <w:style w:type="character" w:styleId="Hyperlink">
    <w:name w:val="Hyperlink"/>
    <w:uiPriority w:val="99"/>
    <w:qFormat/>
    <w:rsid w:val="00D83B30"/>
    <w:rPr>
      <w:rFonts w:ascii="Arial" w:hAnsi="Arial"/>
      <w:color w:val="auto"/>
      <w:sz w:val="24"/>
      <w:u w:val="none"/>
    </w:rPr>
  </w:style>
  <w:style w:type="paragraph" w:styleId="TOC1">
    <w:name w:val="toc 1"/>
    <w:basedOn w:val="Normal"/>
    <w:next w:val="Normal"/>
    <w:autoRedefine/>
    <w:uiPriority w:val="39"/>
    <w:rsid w:val="00234024"/>
    <w:pPr>
      <w:tabs>
        <w:tab w:val="right" w:leader="dot" w:pos="8630"/>
      </w:tabs>
    </w:pPr>
    <w:rPr>
      <w:rFonts w:ascii="Arial" w:hAnsi="Arial" w:cs="Arial"/>
    </w:rPr>
  </w:style>
  <w:style w:type="paragraph" w:styleId="TOC2">
    <w:name w:val="toc 2"/>
    <w:basedOn w:val="Normal"/>
    <w:next w:val="Normal"/>
    <w:autoRedefine/>
    <w:uiPriority w:val="39"/>
    <w:rsid w:val="004719FF"/>
    <w:pPr>
      <w:tabs>
        <w:tab w:val="right" w:leader="dot" w:pos="8630"/>
      </w:tabs>
      <w:spacing w:line="276" w:lineRule="auto"/>
      <w:ind w:left="240"/>
    </w:pPr>
    <w:rPr>
      <w:rFonts w:ascii="Arial" w:hAnsi="Arial" w:cs="Arial"/>
    </w:rPr>
  </w:style>
  <w:style w:type="paragraph" w:styleId="TOC3">
    <w:name w:val="toc 3"/>
    <w:basedOn w:val="Normal"/>
    <w:next w:val="Normal"/>
    <w:autoRedefine/>
    <w:uiPriority w:val="39"/>
    <w:rsid w:val="00665C7E"/>
    <w:pPr>
      <w:ind w:left="480"/>
    </w:pPr>
    <w:rPr>
      <w:rFonts w:ascii="Arial" w:hAnsi="Arial" w:cs="Arial"/>
    </w:rPr>
  </w:style>
  <w:style w:type="paragraph" w:styleId="TOC4">
    <w:name w:val="toc 4"/>
    <w:basedOn w:val="Normal"/>
    <w:next w:val="Normal"/>
    <w:autoRedefine/>
    <w:uiPriority w:val="39"/>
    <w:rsid w:val="00665C7E"/>
    <w:pPr>
      <w:ind w:left="720"/>
    </w:pPr>
    <w:rPr>
      <w:rFonts w:ascii="Arial" w:hAnsi="Arial" w:cs="Arial"/>
    </w:rPr>
  </w:style>
  <w:style w:type="paragraph" w:styleId="TOC5">
    <w:name w:val="toc 5"/>
    <w:basedOn w:val="Normal"/>
    <w:next w:val="Normal"/>
    <w:autoRedefine/>
    <w:uiPriority w:val="39"/>
    <w:rsid w:val="00665C7E"/>
    <w:pPr>
      <w:ind w:left="960"/>
    </w:pPr>
    <w:rPr>
      <w:rFonts w:ascii="Arial" w:hAnsi="Arial" w:cs="Arial"/>
    </w:rPr>
  </w:style>
  <w:style w:type="paragraph" w:styleId="TOC6">
    <w:name w:val="toc 6"/>
    <w:basedOn w:val="Normal"/>
    <w:next w:val="Normal"/>
    <w:autoRedefine/>
    <w:uiPriority w:val="39"/>
    <w:rsid w:val="00665C7E"/>
    <w:pPr>
      <w:ind w:left="1200"/>
    </w:pPr>
    <w:rPr>
      <w:rFonts w:ascii="Arial" w:hAnsi="Arial" w:cs="Arial"/>
    </w:rPr>
  </w:style>
  <w:style w:type="paragraph" w:styleId="TOC7">
    <w:name w:val="toc 7"/>
    <w:basedOn w:val="Normal"/>
    <w:next w:val="Normal"/>
    <w:autoRedefine/>
    <w:uiPriority w:val="39"/>
    <w:rsid w:val="00665C7E"/>
    <w:pPr>
      <w:ind w:left="1440"/>
    </w:pPr>
    <w:rPr>
      <w:rFonts w:ascii="Arial" w:hAnsi="Arial" w:cs="Arial"/>
    </w:rPr>
  </w:style>
  <w:style w:type="paragraph" w:styleId="TOC8">
    <w:name w:val="toc 8"/>
    <w:basedOn w:val="Normal"/>
    <w:next w:val="Normal"/>
    <w:autoRedefine/>
    <w:uiPriority w:val="39"/>
    <w:rsid w:val="00665C7E"/>
    <w:pPr>
      <w:ind w:left="1680"/>
    </w:pPr>
    <w:rPr>
      <w:rFonts w:ascii="Arial" w:hAnsi="Arial" w:cs="Arial"/>
    </w:rPr>
  </w:style>
  <w:style w:type="paragraph" w:styleId="TOC9">
    <w:name w:val="toc 9"/>
    <w:basedOn w:val="Normal"/>
    <w:next w:val="Normal"/>
    <w:autoRedefine/>
    <w:uiPriority w:val="39"/>
    <w:rsid w:val="00665C7E"/>
    <w:pPr>
      <w:ind w:left="1920"/>
    </w:pPr>
    <w:rPr>
      <w:rFonts w:ascii="Arial" w:hAnsi="Arial" w:cs="Arial"/>
    </w:rPr>
  </w:style>
  <w:style w:type="paragraph" w:customStyle="1" w:styleId="thesistext">
    <w:name w:val="thesis text"/>
    <w:basedOn w:val="Normal"/>
    <w:autoRedefine/>
    <w:rsid w:val="00665C7E"/>
    <w:pPr>
      <w:spacing w:after="240"/>
      <w:ind w:firstLine="540"/>
    </w:pPr>
    <w:rPr>
      <w:rFonts w:ascii="Arial" w:hAnsi="Arial" w:cs="Arial"/>
      <w:lang w:eastAsia="es-ES"/>
    </w:rPr>
  </w:style>
  <w:style w:type="paragraph" w:customStyle="1" w:styleId="StyleHeading1Centered">
    <w:name w:val="Style Heading 1 + Centered"/>
    <w:basedOn w:val="Heading1"/>
    <w:link w:val="StyleHeading1CenteredChar"/>
    <w:rsid w:val="000166A9"/>
    <w:rPr>
      <w:caps w:val="0"/>
      <w:szCs w:val="28"/>
    </w:rPr>
  </w:style>
  <w:style w:type="character" w:customStyle="1" w:styleId="Heading1Char">
    <w:name w:val="Heading 1 Char"/>
    <w:link w:val="Heading1"/>
    <w:uiPriority w:val="9"/>
    <w:rsid w:val="00867CCF"/>
    <w:rPr>
      <w:rFonts w:cs="Times New Roman"/>
      <w:b/>
      <w:bCs/>
      <w:caps/>
      <w:color w:val="000000" w:themeColor="text1"/>
    </w:rPr>
  </w:style>
  <w:style w:type="character" w:customStyle="1" w:styleId="StyleHeading1CenteredChar">
    <w:name w:val="Style Heading 1 + Centered Char"/>
    <w:link w:val="StyleHeading1Centered"/>
    <w:rsid w:val="003C1575"/>
    <w:rPr>
      <w:rFonts w:asciiTheme="majorHAnsi" w:hAnsiTheme="majorHAnsi"/>
      <w:b/>
      <w:bCs/>
      <w:color w:val="000000" w:themeColor="text1"/>
      <w:sz w:val="28"/>
      <w:szCs w:val="28"/>
    </w:rPr>
  </w:style>
  <w:style w:type="paragraph" w:styleId="TOCHeading">
    <w:name w:val="TOC Heading"/>
    <w:basedOn w:val="Heading1"/>
    <w:next w:val="Normal"/>
    <w:autoRedefine/>
    <w:uiPriority w:val="39"/>
    <w:unhideWhenUsed/>
    <w:qFormat/>
    <w:rsid w:val="00FE555B"/>
    <w:pPr>
      <w:keepNext/>
      <w:keepLines/>
      <w:numPr>
        <w:numId w:val="0"/>
      </w:numPr>
      <w:autoSpaceDE/>
      <w:autoSpaceDN/>
      <w:adjustRightInd/>
      <w:spacing w:before="240" w:line="259" w:lineRule="auto"/>
      <w:outlineLvl w:val="9"/>
    </w:pPr>
    <w:rPr>
      <w:bCs w:val="0"/>
      <w:color w:val="auto"/>
    </w:rPr>
  </w:style>
  <w:style w:type="character" w:styleId="Strong">
    <w:name w:val="Strong"/>
    <w:basedOn w:val="DefaultParagraphFont"/>
    <w:uiPriority w:val="22"/>
    <w:qFormat/>
    <w:rsid w:val="003F7FED"/>
    <w:rPr>
      <w:rFonts w:asciiTheme="majorHAnsi" w:hAnsiTheme="majorHAnsi"/>
      <w:b/>
      <w:bCs/>
    </w:rPr>
  </w:style>
  <w:style w:type="character" w:styleId="IntenseEmphasis">
    <w:name w:val="Intense Emphasis"/>
    <w:basedOn w:val="DefaultParagraphFont"/>
    <w:uiPriority w:val="21"/>
    <w:qFormat/>
    <w:rsid w:val="003F7FED"/>
    <w:rPr>
      <w:rFonts w:asciiTheme="majorHAnsi" w:hAnsiTheme="majorHAnsi"/>
      <w:i/>
      <w:iCs/>
      <w:color w:val="000000" w:themeColor="text1"/>
    </w:rPr>
  </w:style>
  <w:style w:type="paragraph" w:styleId="IntenseQuote">
    <w:name w:val="Intense Quote"/>
    <w:basedOn w:val="Normal"/>
    <w:next w:val="Normal"/>
    <w:link w:val="IntenseQuoteChar"/>
    <w:autoRedefine/>
    <w:uiPriority w:val="30"/>
    <w:qFormat/>
    <w:rsid w:val="003F7FED"/>
    <w:pPr>
      <w:framePr w:wrap="around" w:vAnchor="text" w:hAnchor="text" w:y="1"/>
      <w:spacing w:before="360" w:after="360"/>
      <w:ind w:left="864" w:right="864"/>
      <w:jc w:val="center"/>
    </w:pPr>
    <w:rPr>
      <w:rFonts w:ascii="Arial" w:hAnsi="Arial" w:cs="Arial"/>
      <w:i/>
      <w:iCs/>
      <w:color w:val="000000" w:themeColor="text1"/>
    </w:rPr>
  </w:style>
  <w:style w:type="character" w:customStyle="1" w:styleId="IntenseQuoteChar">
    <w:name w:val="Intense Quote Char"/>
    <w:basedOn w:val="DefaultParagraphFont"/>
    <w:link w:val="IntenseQuote"/>
    <w:uiPriority w:val="30"/>
    <w:rsid w:val="003F7FED"/>
    <w:rPr>
      <w:rFonts w:asciiTheme="majorHAnsi" w:hAnsiTheme="majorHAnsi"/>
      <w:i/>
      <w:iCs/>
      <w:color w:val="000000" w:themeColor="text1"/>
    </w:rPr>
  </w:style>
  <w:style w:type="character" w:styleId="SubtleReference">
    <w:name w:val="Subtle Reference"/>
    <w:basedOn w:val="DefaultParagraphFont"/>
    <w:uiPriority w:val="31"/>
    <w:qFormat/>
    <w:rsid w:val="003F7FED"/>
    <w:rPr>
      <w:rFonts w:asciiTheme="majorHAnsi" w:hAnsiTheme="majorHAnsi"/>
      <w:smallCaps/>
      <w:color w:val="5A5A5A" w:themeColor="text1" w:themeTint="A5"/>
    </w:rPr>
  </w:style>
  <w:style w:type="character" w:styleId="IntenseReference">
    <w:name w:val="Intense Reference"/>
    <w:basedOn w:val="DefaultParagraphFont"/>
    <w:uiPriority w:val="32"/>
    <w:qFormat/>
    <w:rsid w:val="003F7FED"/>
    <w:rPr>
      <w:b/>
      <w:bCs/>
      <w:smallCaps/>
      <w:color w:val="000000" w:themeColor="text1"/>
      <w:spacing w:val="5"/>
    </w:rPr>
  </w:style>
  <w:style w:type="character" w:styleId="Emphasis">
    <w:name w:val="Emphasis"/>
    <w:basedOn w:val="DefaultParagraphFont"/>
    <w:uiPriority w:val="20"/>
    <w:qFormat/>
    <w:rsid w:val="003F7FED"/>
    <w:rPr>
      <w:rFonts w:asciiTheme="majorHAnsi" w:hAnsiTheme="majorHAnsi"/>
      <w:i/>
      <w:iCs/>
    </w:rPr>
  </w:style>
  <w:style w:type="paragraph" w:styleId="NoSpacing">
    <w:name w:val="No Spacing"/>
    <w:autoRedefine/>
    <w:uiPriority w:val="1"/>
    <w:qFormat/>
    <w:rsid w:val="003F7FED"/>
    <w:rPr>
      <w:rFonts w:asciiTheme="majorHAnsi" w:hAnsiTheme="majorHAnsi"/>
    </w:rPr>
  </w:style>
  <w:style w:type="character" w:styleId="SubtleEmphasis">
    <w:name w:val="Subtle Emphasis"/>
    <w:basedOn w:val="DefaultParagraphFont"/>
    <w:uiPriority w:val="19"/>
    <w:qFormat/>
    <w:rsid w:val="003F7FED"/>
    <w:rPr>
      <w:rFonts w:asciiTheme="majorHAnsi" w:hAnsiTheme="majorHAnsi"/>
      <w:i/>
      <w:iCs/>
      <w:color w:val="404040" w:themeColor="text1" w:themeTint="BF"/>
    </w:rPr>
  </w:style>
  <w:style w:type="paragraph" w:styleId="Quote">
    <w:name w:val="Quote"/>
    <w:basedOn w:val="Normal"/>
    <w:next w:val="Normal"/>
    <w:link w:val="QuoteChar"/>
    <w:autoRedefine/>
    <w:uiPriority w:val="29"/>
    <w:qFormat/>
    <w:rsid w:val="003F7FED"/>
    <w:pPr>
      <w:spacing w:before="200" w:after="160"/>
      <w:ind w:left="864" w:right="864"/>
      <w:jc w:val="center"/>
    </w:pPr>
    <w:rPr>
      <w:rFonts w:ascii="Arial" w:hAnsi="Arial" w:cs="Arial"/>
      <w:i/>
      <w:iCs/>
      <w:color w:val="404040" w:themeColor="text1" w:themeTint="BF"/>
    </w:rPr>
  </w:style>
  <w:style w:type="character" w:customStyle="1" w:styleId="QuoteChar">
    <w:name w:val="Quote Char"/>
    <w:basedOn w:val="DefaultParagraphFont"/>
    <w:link w:val="Quote"/>
    <w:uiPriority w:val="29"/>
    <w:rsid w:val="003F7FED"/>
    <w:rPr>
      <w:i/>
      <w:iCs/>
      <w:color w:val="404040" w:themeColor="text1" w:themeTint="BF"/>
    </w:rPr>
  </w:style>
  <w:style w:type="paragraph" w:styleId="ListParagraph">
    <w:name w:val="List Paragraph"/>
    <w:basedOn w:val="Normal"/>
    <w:autoRedefine/>
    <w:uiPriority w:val="34"/>
    <w:qFormat/>
    <w:rsid w:val="003F7FED"/>
    <w:pPr>
      <w:ind w:left="720"/>
      <w:contextualSpacing/>
    </w:pPr>
    <w:rPr>
      <w:rFonts w:ascii="Arial" w:hAnsi="Arial" w:cs="Arial"/>
    </w:rPr>
  </w:style>
  <w:style w:type="character" w:customStyle="1" w:styleId="FooterChar">
    <w:name w:val="Footer Char"/>
    <w:basedOn w:val="DefaultParagraphFont"/>
    <w:link w:val="Footer"/>
    <w:uiPriority w:val="99"/>
    <w:rsid w:val="00852266"/>
    <w:rPr>
      <w:rFonts w:asciiTheme="majorHAnsi" w:hAnsiTheme="majorHAnsi"/>
    </w:rPr>
  </w:style>
  <w:style w:type="character" w:styleId="FollowedHyperlink">
    <w:name w:val="FollowedHyperlink"/>
    <w:basedOn w:val="DefaultParagraphFont"/>
    <w:semiHidden/>
    <w:unhideWhenUsed/>
    <w:rsid w:val="0065123B"/>
    <w:rPr>
      <w:color w:val="800080" w:themeColor="followedHyperlink"/>
      <w:u w:val="single"/>
    </w:rPr>
  </w:style>
  <w:style w:type="numbering" w:customStyle="1" w:styleId="Caption2">
    <w:name w:val="Caption2"/>
    <w:basedOn w:val="NoList"/>
    <w:uiPriority w:val="99"/>
    <w:rsid w:val="00861CAB"/>
    <w:pPr>
      <w:numPr>
        <w:numId w:val="1"/>
      </w:numPr>
    </w:pPr>
  </w:style>
  <w:style w:type="paragraph" w:customStyle="1" w:styleId="Chapter">
    <w:name w:val="Chapter"/>
    <w:basedOn w:val="Heading1"/>
    <w:next w:val="Heading1"/>
    <w:link w:val="ChapterChar"/>
    <w:autoRedefine/>
    <w:qFormat/>
    <w:rsid w:val="00965FBD"/>
  </w:style>
  <w:style w:type="paragraph" w:styleId="Caption">
    <w:name w:val="caption"/>
    <w:basedOn w:val="Normal"/>
    <w:next w:val="Normal"/>
    <w:autoRedefine/>
    <w:uiPriority w:val="35"/>
    <w:unhideWhenUsed/>
    <w:qFormat/>
    <w:rsid w:val="00B46408"/>
    <w:pPr>
      <w:keepNext/>
      <w:spacing w:before="120" w:after="120" w:line="240" w:lineRule="auto"/>
    </w:pPr>
    <w:rPr>
      <w:iCs/>
      <w:color w:val="000000" w:themeColor="text1"/>
    </w:rPr>
  </w:style>
  <w:style w:type="character" w:customStyle="1" w:styleId="ChapterChar">
    <w:name w:val="Chapter Char"/>
    <w:basedOn w:val="StyleHeading1CenteredChar"/>
    <w:link w:val="Chapter"/>
    <w:rsid w:val="00965FBD"/>
    <w:rPr>
      <w:rFonts w:asciiTheme="majorHAnsi" w:hAnsiTheme="majorHAnsi"/>
      <w:b/>
      <w:bCs/>
      <w:caps/>
      <w:color w:val="000000" w:themeColor="text1"/>
      <w:sz w:val="28"/>
      <w:szCs w:val="28"/>
    </w:rPr>
  </w:style>
  <w:style w:type="character" w:customStyle="1" w:styleId="Heading4Char">
    <w:name w:val="Heading 4 Char"/>
    <w:basedOn w:val="DefaultParagraphFont"/>
    <w:link w:val="Heading4"/>
    <w:uiPriority w:val="9"/>
    <w:semiHidden/>
    <w:rsid w:val="00C067FC"/>
    <w:rPr>
      <w:rFonts w:asciiTheme="majorHAnsi" w:eastAsiaTheme="majorEastAsia" w:hAnsiTheme="majorHAnsi" w:cstheme="majorBidi"/>
      <w:i/>
      <w:iCs/>
      <w:color w:val="365F91" w:themeColor="accent1" w:themeShade="BF"/>
    </w:rPr>
  </w:style>
  <w:style w:type="character" w:customStyle="1" w:styleId="Heading5Char">
    <w:name w:val="Heading 5 Char"/>
    <w:basedOn w:val="DefaultParagraphFont"/>
    <w:link w:val="Heading5"/>
    <w:uiPriority w:val="9"/>
    <w:semiHidden/>
    <w:rsid w:val="00C067FC"/>
    <w:rPr>
      <w:rFonts w:asciiTheme="majorHAnsi" w:eastAsiaTheme="majorEastAsia" w:hAnsiTheme="majorHAnsi" w:cstheme="majorBidi"/>
      <w:color w:val="365F91" w:themeColor="accent1" w:themeShade="BF"/>
    </w:rPr>
  </w:style>
  <w:style w:type="character" w:customStyle="1" w:styleId="Heading6Char">
    <w:name w:val="Heading 6 Char"/>
    <w:basedOn w:val="DefaultParagraphFont"/>
    <w:link w:val="Heading6"/>
    <w:uiPriority w:val="9"/>
    <w:semiHidden/>
    <w:rsid w:val="00C067FC"/>
    <w:rPr>
      <w:rFonts w:asciiTheme="majorHAnsi" w:eastAsiaTheme="majorEastAsia" w:hAnsiTheme="majorHAnsi" w:cstheme="majorBidi"/>
      <w:color w:val="243F60" w:themeColor="accent1" w:themeShade="7F"/>
    </w:rPr>
  </w:style>
  <w:style w:type="character" w:customStyle="1" w:styleId="Heading7Char">
    <w:name w:val="Heading 7 Char"/>
    <w:basedOn w:val="DefaultParagraphFont"/>
    <w:link w:val="Heading7"/>
    <w:uiPriority w:val="9"/>
    <w:semiHidden/>
    <w:rsid w:val="00C067FC"/>
    <w:rPr>
      <w:rFonts w:asciiTheme="majorHAnsi" w:eastAsiaTheme="majorEastAsia" w:hAnsiTheme="majorHAnsi" w:cstheme="majorBidi"/>
      <w:i/>
      <w:iCs/>
      <w:color w:val="243F60" w:themeColor="accent1" w:themeShade="7F"/>
    </w:rPr>
  </w:style>
  <w:style w:type="character" w:customStyle="1" w:styleId="Heading8Char">
    <w:name w:val="Heading 8 Char"/>
    <w:basedOn w:val="DefaultParagraphFont"/>
    <w:link w:val="Heading8"/>
    <w:uiPriority w:val="9"/>
    <w:semiHidden/>
    <w:rsid w:val="00C067F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C067FC"/>
    <w:rPr>
      <w:rFonts w:asciiTheme="majorHAnsi" w:eastAsiaTheme="majorEastAsia" w:hAnsiTheme="majorHAnsi" w:cstheme="majorBidi"/>
      <w:i/>
      <w:iCs/>
      <w:color w:val="272727" w:themeColor="text1" w:themeTint="D8"/>
      <w:sz w:val="21"/>
      <w:szCs w:val="21"/>
    </w:rPr>
  </w:style>
  <w:style w:type="numbering" w:styleId="111111">
    <w:name w:val="Outline List 2"/>
    <w:basedOn w:val="NoList"/>
    <w:semiHidden/>
    <w:unhideWhenUsed/>
    <w:rsid w:val="00861CAB"/>
    <w:pPr>
      <w:numPr>
        <w:numId w:val="3"/>
      </w:numPr>
    </w:pPr>
  </w:style>
  <w:style w:type="table" w:styleId="GridTable5Dark">
    <w:name w:val="Grid Table 5 Dark"/>
    <w:basedOn w:val="TableNormal"/>
    <w:uiPriority w:val="50"/>
    <w:rsid w:val="00177D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ListTable7Colorful">
    <w:name w:val="List Table 7 Colorful"/>
    <w:basedOn w:val="TableNormal"/>
    <w:uiPriority w:val="52"/>
    <w:rsid w:val="00177D09"/>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customStyle="1" w:styleId="BodyTextChar">
    <w:name w:val="Body Text Char"/>
    <w:basedOn w:val="DefaultParagraphFont"/>
    <w:link w:val="BodyText"/>
    <w:rsid w:val="00A56B44"/>
    <w:rPr>
      <w:rFonts w:asciiTheme="majorHAnsi" w:hAnsiTheme="majorHAnsi"/>
      <w:sz w:val="22"/>
      <w:szCs w:val="22"/>
    </w:rPr>
  </w:style>
  <w:style w:type="character" w:customStyle="1" w:styleId="BodyTextIndentChar">
    <w:name w:val="Body Text Indent Char"/>
    <w:basedOn w:val="DefaultParagraphFont"/>
    <w:link w:val="BodyTextIndent"/>
    <w:rsid w:val="00A56B44"/>
    <w:rPr>
      <w:rFonts w:asciiTheme="majorHAnsi" w:hAnsiTheme="majorHAnsi"/>
      <w:sz w:val="32"/>
      <w:szCs w:val="32"/>
    </w:rPr>
  </w:style>
  <w:style w:type="paragraph" w:customStyle="1" w:styleId="AltHeading1">
    <w:name w:val="AltHeading1"/>
    <w:basedOn w:val="Heading1"/>
    <w:autoRedefine/>
    <w:qFormat/>
    <w:rsid w:val="00C65E4E"/>
    <w:pPr>
      <w:numPr>
        <w:numId w:val="0"/>
      </w:numPr>
    </w:pPr>
    <w:rPr>
      <w:bCs w:val="0"/>
    </w:rPr>
  </w:style>
  <w:style w:type="character" w:styleId="UnresolvedMention">
    <w:name w:val="Unresolved Mention"/>
    <w:basedOn w:val="DefaultParagraphFont"/>
    <w:uiPriority w:val="99"/>
    <w:semiHidden/>
    <w:unhideWhenUsed/>
    <w:rsid w:val="00646C9A"/>
    <w:rPr>
      <w:color w:val="605E5C"/>
      <w:shd w:val="clear" w:color="auto" w:fill="E1DFDD"/>
    </w:rPr>
  </w:style>
  <w:style w:type="character" w:customStyle="1" w:styleId="Heading3Char">
    <w:name w:val="Heading 3 Char"/>
    <w:basedOn w:val="DefaultParagraphFont"/>
    <w:link w:val="Heading3"/>
    <w:uiPriority w:val="9"/>
    <w:rsid w:val="00DB2214"/>
    <w:rPr>
      <w:rFonts w:cs="Times New Roman"/>
      <w:b/>
      <w:bCs/>
      <w:i/>
      <w:iCs/>
    </w:rPr>
  </w:style>
  <w:style w:type="paragraph" w:styleId="NormalWeb">
    <w:name w:val="Normal (Web)"/>
    <w:basedOn w:val="Normal"/>
    <w:uiPriority w:val="99"/>
    <w:unhideWhenUsed/>
    <w:rsid w:val="00A65DEE"/>
    <w:pPr>
      <w:spacing w:before="100" w:beforeAutospacing="1" w:after="100" w:afterAutospacing="1"/>
    </w:pPr>
  </w:style>
  <w:style w:type="character" w:customStyle="1" w:styleId="Heading2Char">
    <w:name w:val="Heading 2 Char"/>
    <w:basedOn w:val="DefaultParagraphFont"/>
    <w:link w:val="Heading2"/>
    <w:uiPriority w:val="9"/>
    <w:rsid w:val="00D90E51"/>
    <w:rPr>
      <w:rFonts w:cs="Times New Roman"/>
      <w:b/>
      <w:bCs/>
      <w:color w:val="000000" w:themeColor="text1"/>
    </w:rPr>
  </w:style>
  <w:style w:type="character" w:customStyle="1" w:styleId="TitleChar">
    <w:name w:val="Title Char"/>
    <w:basedOn w:val="DefaultParagraphFont"/>
    <w:link w:val="Title"/>
    <w:uiPriority w:val="10"/>
    <w:rsid w:val="00F9195D"/>
    <w:rPr>
      <w:rFonts w:ascii="Arial" w:hAnsi="Arial"/>
      <w:sz w:val="28"/>
      <w:szCs w:val="28"/>
    </w:rPr>
  </w:style>
  <w:style w:type="character" w:customStyle="1" w:styleId="SubtitleChar">
    <w:name w:val="Subtitle Char"/>
    <w:basedOn w:val="DefaultParagraphFont"/>
    <w:link w:val="Subtitle"/>
    <w:uiPriority w:val="11"/>
    <w:rsid w:val="00F9195D"/>
    <w:rPr>
      <w:rFonts w:ascii="Arial" w:hAnsi="Arial"/>
      <w:b/>
      <w:bCs/>
    </w:rPr>
  </w:style>
  <w:style w:type="character" w:styleId="CommentReference">
    <w:name w:val="annotation reference"/>
    <w:basedOn w:val="DefaultParagraphFont"/>
    <w:uiPriority w:val="99"/>
    <w:semiHidden/>
    <w:unhideWhenUsed/>
    <w:rsid w:val="00F9195D"/>
    <w:rPr>
      <w:sz w:val="16"/>
      <w:szCs w:val="16"/>
    </w:rPr>
  </w:style>
  <w:style w:type="paragraph" w:styleId="CommentText">
    <w:name w:val="annotation text"/>
    <w:basedOn w:val="Normal"/>
    <w:link w:val="CommentTextChar"/>
    <w:uiPriority w:val="99"/>
    <w:unhideWhenUsed/>
    <w:rsid w:val="00F9195D"/>
    <w:rPr>
      <w:sz w:val="20"/>
      <w:szCs w:val="20"/>
    </w:rPr>
  </w:style>
  <w:style w:type="character" w:customStyle="1" w:styleId="CommentTextChar">
    <w:name w:val="Comment Text Char"/>
    <w:basedOn w:val="DefaultParagraphFont"/>
    <w:link w:val="CommentText"/>
    <w:uiPriority w:val="99"/>
    <w:rsid w:val="00F9195D"/>
    <w:rPr>
      <w:rFonts w:cs="Times New Roman"/>
      <w:sz w:val="20"/>
      <w:szCs w:val="20"/>
    </w:rPr>
  </w:style>
  <w:style w:type="table" w:styleId="PlainTable4">
    <w:name w:val="Plain Table 4"/>
    <w:basedOn w:val="TableNormal"/>
    <w:uiPriority w:val="44"/>
    <w:rsid w:val="00F9195D"/>
    <w:rPr>
      <w:rFonts w:asciiTheme="minorHAnsi" w:eastAsiaTheme="minorHAnsi" w:hAnsiTheme="minorHAnsi" w:cstheme="minorBidi"/>
      <w:kern w:val="2"/>
      <w14:ligatures w14:val="standardContextual"/>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styleId="PlaceholderText">
    <w:name w:val="Placeholder Text"/>
    <w:basedOn w:val="DefaultParagraphFont"/>
    <w:uiPriority w:val="99"/>
    <w:semiHidden/>
    <w:rsid w:val="00F9195D"/>
    <w:rPr>
      <w:color w:val="666666"/>
    </w:rPr>
  </w:style>
  <w:style w:type="paragraph" w:styleId="CommentSubject">
    <w:name w:val="annotation subject"/>
    <w:basedOn w:val="CommentText"/>
    <w:next w:val="CommentText"/>
    <w:link w:val="CommentSubjectChar"/>
    <w:uiPriority w:val="99"/>
    <w:semiHidden/>
    <w:unhideWhenUsed/>
    <w:rsid w:val="00F9195D"/>
    <w:rPr>
      <w:b/>
      <w:bCs/>
    </w:rPr>
  </w:style>
  <w:style w:type="character" w:customStyle="1" w:styleId="CommentSubjectChar">
    <w:name w:val="Comment Subject Char"/>
    <w:basedOn w:val="CommentTextChar"/>
    <w:link w:val="CommentSubject"/>
    <w:uiPriority w:val="99"/>
    <w:semiHidden/>
    <w:rsid w:val="00F9195D"/>
    <w:rPr>
      <w:rFonts w:cs="Times New Roman"/>
      <w:b/>
      <w:bCs/>
      <w:sz w:val="20"/>
      <w:szCs w:val="20"/>
    </w:rPr>
  </w:style>
  <w:style w:type="paragraph" w:styleId="Revision">
    <w:name w:val="Revision"/>
    <w:hidden/>
    <w:uiPriority w:val="99"/>
    <w:semiHidden/>
    <w:rsid w:val="00F9195D"/>
    <w:rPr>
      <w:rFonts w:cs="Times New Roman"/>
    </w:rPr>
  </w:style>
  <w:style w:type="paragraph" w:customStyle="1" w:styleId="EndNoteBibliographyTitle">
    <w:name w:val="EndNote Bibliography Title"/>
    <w:basedOn w:val="Normal"/>
    <w:link w:val="EndNoteBibliographyTitleChar"/>
    <w:rsid w:val="006F63D0"/>
    <w:pPr>
      <w:jc w:val="center"/>
    </w:pPr>
    <w:rPr>
      <w:rFonts w:eastAsiaTheme="minorHAnsi"/>
      <w:noProof/>
      <w:kern w:val="2"/>
      <w14:ligatures w14:val="standardContextual"/>
    </w:rPr>
  </w:style>
  <w:style w:type="character" w:customStyle="1" w:styleId="EndNoteBibliographyTitleChar">
    <w:name w:val="EndNote Bibliography Title Char"/>
    <w:basedOn w:val="DefaultParagraphFont"/>
    <w:link w:val="EndNoteBibliographyTitle"/>
    <w:rsid w:val="006F63D0"/>
    <w:rPr>
      <w:rFonts w:eastAsiaTheme="minorHAnsi" w:cs="Times New Roman"/>
      <w:noProof/>
      <w:kern w:val="2"/>
      <w14:ligatures w14:val="standardContextual"/>
    </w:rPr>
  </w:style>
  <w:style w:type="paragraph" w:customStyle="1" w:styleId="EndNoteBibliography">
    <w:name w:val="EndNote Bibliography"/>
    <w:basedOn w:val="Normal"/>
    <w:link w:val="EndNoteBibliographyChar"/>
    <w:rsid w:val="006F63D0"/>
    <w:rPr>
      <w:rFonts w:eastAsiaTheme="minorHAnsi"/>
      <w:noProof/>
      <w:kern w:val="2"/>
      <w14:ligatures w14:val="standardContextual"/>
    </w:rPr>
  </w:style>
  <w:style w:type="character" w:customStyle="1" w:styleId="EndNoteBibliographyChar">
    <w:name w:val="EndNote Bibliography Char"/>
    <w:basedOn w:val="DefaultParagraphFont"/>
    <w:link w:val="EndNoteBibliography"/>
    <w:rsid w:val="006F63D0"/>
    <w:rPr>
      <w:rFonts w:eastAsiaTheme="minorHAnsi" w:cs="Times New Roman"/>
      <w:noProof/>
      <w:kern w:val="2"/>
      <w14:ligatures w14:val="standardContextual"/>
    </w:rPr>
  </w:style>
  <w:style w:type="character" w:customStyle="1" w:styleId="ml-05">
    <w:name w:val="ml-0.5"/>
    <w:basedOn w:val="DefaultParagraphFont"/>
    <w:rsid w:val="006F63D0"/>
  </w:style>
  <w:style w:type="character" w:customStyle="1" w:styleId="HeaderChar">
    <w:name w:val="Header Char"/>
    <w:basedOn w:val="DefaultParagraphFont"/>
    <w:link w:val="Header"/>
    <w:uiPriority w:val="99"/>
    <w:rsid w:val="006F63D0"/>
    <w:rPr>
      <w:rFonts w:ascii="Arial" w:hAnsi="Arial"/>
    </w:rPr>
  </w:style>
  <w:style w:type="character" w:customStyle="1" w:styleId="text-black">
    <w:name w:val="text-black"/>
    <w:basedOn w:val="DefaultParagraphFont"/>
    <w:rsid w:val="006F63D0"/>
  </w:style>
  <w:style w:type="paragraph" w:customStyle="1" w:styleId="Default">
    <w:name w:val="Default"/>
    <w:rsid w:val="006F63D0"/>
    <w:pPr>
      <w:autoSpaceDE w:val="0"/>
      <w:autoSpaceDN w:val="0"/>
      <w:adjustRightInd w:val="0"/>
    </w:pPr>
    <w:rPr>
      <w:rFonts w:ascii="Charis SIL" w:eastAsiaTheme="minorHAnsi" w:hAnsi="Charis SIL" w:cs="Charis SIL"/>
      <w:color w:val="000000"/>
    </w:rPr>
  </w:style>
  <w:style w:type="paragraph" w:customStyle="1" w:styleId="Style1">
    <w:name w:val="Style1"/>
    <w:basedOn w:val="Heading2"/>
    <w:link w:val="Style1Char"/>
    <w:qFormat/>
    <w:rsid w:val="006F63D0"/>
    <w:pPr>
      <w:keepLines/>
      <w:spacing w:before="160" w:after="80" w:line="240" w:lineRule="auto"/>
    </w:pPr>
    <w:rPr>
      <w:rFonts w:eastAsiaTheme="majorEastAsia"/>
      <w:kern w:val="2"/>
      <w:sz w:val="32"/>
      <w:szCs w:val="32"/>
      <w14:ligatures w14:val="standardContextual"/>
    </w:rPr>
  </w:style>
  <w:style w:type="character" w:customStyle="1" w:styleId="Style1Char">
    <w:name w:val="Style1 Char"/>
    <w:basedOn w:val="Heading2Char"/>
    <w:link w:val="Style1"/>
    <w:rsid w:val="006F63D0"/>
    <w:rPr>
      <w:rFonts w:eastAsiaTheme="majorEastAsia" w:cs="Times New Roman"/>
      <w:b/>
      <w:bCs/>
      <w:i w:val="0"/>
      <w:iCs w:val="0"/>
      <w:color w:val="000000" w:themeColor="text1"/>
      <w:kern w:val="2"/>
      <w:sz w:val="32"/>
      <w:szCs w:val="32"/>
      <w14:ligatures w14:val="standardContextual"/>
    </w:rPr>
  </w:style>
  <w:style w:type="paragraph" w:customStyle="1" w:styleId="Style2">
    <w:name w:val="Style2"/>
    <w:basedOn w:val="TableofFigures"/>
    <w:link w:val="Style2Char"/>
    <w:qFormat/>
    <w:rsid w:val="008670B9"/>
    <w:pPr>
      <w:tabs>
        <w:tab w:val="right" w:leader="dot" w:pos="8630"/>
      </w:tabs>
      <w:spacing w:line="360" w:lineRule="auto"/>
    </w:pPr>
    <w:rPr>
      <w:rFonts w:cs="Times New Roman"/>
    </w:rPr>
  </w:style>
  <w:style w:type="character" w:customStyle="1" w:styleId="TableofFiguresChar">
    <w:name w:val="Table of Figures Char"/>
    <w:basedOn w:val="DefaultParagraphFont"/>
    <w:link w:val="TableofFigures"/>
    <w:uiPriority w:val="99"/>
    <w:rsid w:val="00A32261"/>
  </w:style>
  <w:style w:type="character" w:customStyle="1" w:styleId="Style2Char">
    <w:name w:val="Style2 Char"/>
    <w:basedOn w:val="TableofFiguresChar"/>
    <w:link w:val="Style2"/>
    <w:rsid w:val="008670B9"/>
    <w:rPr>
      <w:rFonts w:ascii="Arial" w:hAnsi="Arial" w:cs="Times New Roman"/>
    </w:rPr>
  </w:style>
  <w:style w:type="paragraph" w:styleId="FootnoteText">
    <w:name w:val="footnote text"/>
    <w:basedOn w:val="Normal"/>
    <w:link w:val="FootnoteTextChar"/>
    <w:uiPriority w:val="99"/>
    <w:semiHidden/>
    <w:unhideWhenUsed/>
    <w:rsid w:val="00E96E89"/>
    <w:rPr>
      <w:rFonts w:asciiTheme="minorHAnsi" w:eastAsiaTheme="minorHAnsi" w:hAnsiTheme="minorHAnsi" w:cstheme="minorBidi"/>
      <w:kern w:val="2"/>
      <w:sz w:val="20"/>
      <w:szCs w:val="20"/>
      <w14:ligatures w14:val="standardContextual"/>
    </w:rPr>
  </w:style>
  <w:style w:type="character" w:customStyle="1" w:styleId="FootnoteTextChar">
    <w:name w:val="Footnote Text Char"/>
    <w:basedOn w:val="DefaultParagraphFont"/>
    <w:link w:val="FootnoteText"/>
    <w:uiPriority w:val="99"/>
    <w:semiHidden/>
    <w:rsid w:val="00E96E89"/>
    <w:rPr>
      <w:rFonts w:asciiTheme="minorHAnsi" w:eastAsiaTheme="minorHAnsi" w:hAnsiTheme="minorHAnsi" w:cstheme="minorBidi"/>
      <w:kern w:val="2"/>
      <w:sz w:val="20"/>
      <w:szCs w:val="20"/>
      <w14:ligatures w14:val="standardContextual"/>
    </w:rPr>
  </w:style>
  <w:style w:type="character" w:styleId="FootnoteReference">
    <w:name w:val="footnote reference"/>
    <w:basedOn w:val="DefaultParagraphFont"/>
    <w:uiPriority w:val="99"/>
    <w:semiHidden/>
    <w:unhideWhenUsed/>
    <w:rsid w:val="00E96E89"/>
    <w:rPr>
      <w:vertAlign w:val="superscript"/>
    </w:rPr>
  </w:style>
  <w:style w:type="paragraph" w:customStyle="1" w:styleId="thesis2">
    <w:name w:val="thesis 2"/>
    <w:basedOn w:val="Heading2"/>
    <w:link w:val="thesis2Char"/>
    <w:qFormat/>
    <w:rsid w:val="0023524D"/>
  </w:style>
  <w:style w:type="character" w:customStyle="1" w:styleId="thesis2Char">
    <w:name w:val="thesis 2 Char"/>
    <w:basedOn w:val="Heading2Char"/>
    <w:link w:val="thesis2"/>
    <w:rsid w:val="0023524D"/>
    <w:rPr>
      <w:rFonts w:cs="Times New Roman"/>
      <w:b/>
      <w:bCs/>
      <w:i w:val="0"/>
      <w:iCs w:val="0"/>
      <w:color w:val="000000" w:themeColor="text1"/>
      <w:sz w:val="28"/>
      <w:szCs w:val="2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2438106">
      <w:bodyDiv w:val="1"/>
      <w:marLeft w:val="0"/>
      <w:marRight w:val="0"/>
      <w:marTop w:val="0"/>
      <w:marBottom w:val="0"/>
      <w:divBdr>
        <w:top w:val="none" w:sz="0" w:space="0" w:color="auto"/>
        <w:left w:val="none" w:sz="0" w:space="0" w:color="auto"/>
        <w:bottom w:val="none" w:sz="0" w:space="0" w:color="auto"/>
        <w:right w:val="none" w:sz="0" w:space="0" w:color="auto"/>
      </w:divBdr>
    </w:div>
    <w:div w:id="97137831">
      <w:bodyDiv w:val="1"/>
      <w:marLeft w:val="0"/>
      <w:marRight w:val="0"/>
      <w:marTop w:val="0"/>
      <w:marBottom w:val="0"/>
      <w:divBdr>
        <w:top w:val="none" w:sz="0" w:space="0" w:color="auto"/>
        <w:left w:val="none" w:sz="0" w:space="0" w:color="auto"/>
        <w:bottom w:val="none" w:sz="0" w:space="0" w:color="auto"/>
        <w:right w:val="none" w:sz="0" w:space="0" w:color="auto"/>
      </w:divBdr>
    </w:div>
    <w:div w:id="363334865">
      <w:bodyDiv w:val="1"/>
      <w:marLeft w:val="0"/>
      <w:marRight w:val="0"/>
      <w:marTop w:val="0"/>
      <w:marBottom w:val="0"/>
      <w:divBdr>
        <w:top w:val="none" w:sz="0" w:space="0" w:color="auto"/>
        <w:left w:val="none" w:sz="0" w:space="0" w:color="auto"/>
        <w:bottom w:val="none" w:sz="0" w:space="0" w:color="auto"/>
        <w:right w:val="none" w:sz="0" w:space="0" w:color="auto"/>
      </w:divBdr>
    </w:div>
    <w:div w:id="414590572">
      <w:bodyDiv w:val="1"/>
      <w:marLeft w:val="0"/>
      <w:marRight w:val="0"/>
      <w:marTop w:val="0"/>
      <w:marBottom w:val="0"/>
      <w:divBdr>
        <w:top w:val="none" w:sz="0" w:space="0" w:color="auto"/>
        <w:left w:val="none" w:sz="0" w:space="0" w:color="auto"/>
        <w:bottom w:val="none" w:sz="0" w:space="0" w:color="auto"/>
        <w:right w:val="none" w:sz="0" w:space="0" w:color="auto"/>
      </w:divBdr>
    </w:div>
    <w:div w:id="428236886">
      <w:bodyDiv w:val="1"/>
      <w:marLeft w:val="0"/>
      <w:marRight w:val="0"/>
      <w:marTop w:val="0"/>
      <w:marBottom w:val="0"/>
      <w:divBdr>
        <w:top w:val="none" w:sz="0" w:space="0" w:color="auto"/>
        <w:left w:val="none" w:sz="0" w:space="0" w:color="auto"/>
        <w:bottom w:val="none" w:sz="0" w:space="0" w:color="auto"/>
        <w:right w:val="none" w:sz="0" w:space="0" w:color="auto"/>
      </w:divBdr>
    </w:div>
    <w:div w:id="572156775">
      <w:bodyDiv w:val="1"/>
      <w:marLeft w:val="0"/>
      <w:marRight w:val="0"/>
      <w:marTop w:val="0"/>
      <w:marBottom w:val="0"/>
      <w:divBdr>
        <w:top w:val="none" w:sz="0" w:space="0" w:color="auto"/>
        <w:left w:val="none" w:sz="0" w:space="0" w:color="auto"/>
        <w:bottom w:val="none" w:sz="0" w:space="0" w:color="auto"/>
        <w:right w:val="none" w:sz="0" w:space="0" w:color="auto"/>
      </w:divBdr>
    </w:div>
    <w:div w:id="640498967">
      <w:bodyDiv w:val="1"/>
      <w:marLeft w:val="0"/>
      <w:marRight w:val="0"/>
      <w:marTop w:val="0"/>
      <w:marBottom w:val="0"/>
      <w:divBdr>
        <w:top w:val="none" w:sz="0" w:space="0" w:color="auto"/>
        <w:left w:val="none" w:sz="0" w:space="0" w:color="auto"/>
        <w:bottom w:val="none" w:sz="0" w:space="0" w:color="auto"/>
        <w:right w:val="none" w:sz="0" w:space="0" w:color="auto"/>
      </w:divBdr>
    </w:div>
    <w:div w:id="676422490">
      <w:bodyDiv w:val="1"/>
      <w:marLeft w:val="0"/>
      <w:marRight w:val="0"/>
      <w:marTop w:val="0"/>
      <w:marBottom w:val="0"/>
      <w:divBdr>
        <w:top w:val="none" w:sz="0" w:space="0" w:color="auto"/>
        <w:left w:val="none" w:sz="0" w:space="0" w:color="auto"/>
        <w:bottom w:val="none" w:sz="0" w:space="0" w:color="auto"/>
        <w:right w:val="none" w:sz="0" w:space="0" w:color="auto"/>
      </w:divBdr>
    </w:div>
    <w:div w:id="968511375">
      <w:bodyDiv w:val="1"/>
      <w:marLeft w:val="0"/>
      <w:marRight w:val="0"/>
      <w:marTop w:val="0"/>
      <w:marBottom w:val="0"/>
      <w:divBdr>
        <w:top w:val="none" w:sz="0" w:space="0" w:color="auto"/>
        <w:left w:val="none" w:sz="0" w:space="0" w:color="auto"/>
        <w:bottom w:val="none" w:sz="0" w:space="0" w:color="auto"/>
        <w:right w:val="none" w:sz="0" w:space="0" w:color="auto"/>
      </w:divBdr>
    </w:div>
    <w:div w:id="1257592376">
      <w:bodyDiv w:val="1"/>
      <w:marLeft w:val="0"/>
      <w:marRight w:val="0"/>
      <w:marTop w:val="0"/>
      <w:marBottom w:val="0"/>
      <w:divBdr>
        <w:top w:val="none" w:sz="0" w:space="0" w:color="auto"/>
        <w:left w:val="none" w:sz="0" w:space="0" w:color="auto"/>
        <w:bottom w:val="none" w:sz="0" w:space="0" w:color="auto"/>
        <w:right w:val="none" w:sz="0" w:space="0" w:color="auto"/>
      </w:divBdr>
    </w:div>
    <w:div w:id="1560945956">
      <w:bodyDiv w:val="1"/>
      <w:marLeft w:val="0"/>
      <w:marRight w:val="0"/>
      <w:marTop w:val="0"/>
      <w:marBottom w:val="0"/>
      <w:divBdr>
        <w:top w:val="none" w:sz="0" w:space="0" w:color="auto"/>
        <w:left w:val="none" w:sz="0" w:space="0" w:color="auto"/>
        <w:bottom w:val="none" w:sz="0" w:space="0" w:color="auto"/>
        <w:right w:val="none" w:sz="0" w:space="0" w:color="auto"/>
      </w:divBdr>
    </w:div>
    <w:div w:id="175146330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88.jpg"/><Relationship Id="rId21" Type="http://schemas.openxmlformats.org/officeDocument/2006/relationships/image" Target="media/image4.jpeg"/><Relationship Id="rId324" Type="http://schemas.openxmlformats.org/officeDocument/2006/relationships/image" Target="media/image295.jpeg"/><Relationship Id="rId531" Type="http://schemas.openxmlformats.org/officeDocument/2006/relationships/image" Target="media/image502.jpeg"/><Relationship Id="rId629" Type="http://schemas.microsoft.com/office/2007/relationships/hdphoto" Target="media/hdphoto6.wdp"/><Relationship Id="rId170" Type="http://schemas.openxmlformats.org/officeDocument/2006/relationships/image" Target="media/image141.jpg"/><Relationship Id="rId268" Type="http://schemas.openxmlformats.org/officeDocument/2006/relationships/image" Target="media/image239.png"/><Relationship Id="rId475" Type="http://schemas.openxmlformats.org/officeDocument/2006/relationships/image" Target="media/image446.jpeg"/><Relationship Id="rId32" Type="http://schemas.openxmlformats.org/officeDocument/2006/relationships/image" Target="media/image15.jpeg"/><Relationship Id="rId128" Type="http://schemas.openxmlformats.org/officeDocument/2006/relationships/image" Target="media/image99.jpg"/><Relationship Id="rId335" Type="http://schemas.openxmlformats.org/officeDocument/2006/relationships/image" Target="media/image306.jpeg"/><Relationship Id="rId542" Type="http://schemas.openxmlformats.org/officeDocument/2006/relationships/image" Target="media/image513.jpeg"/><Relationship Id="rId181" Type="http://schemas.openxmlformats.org/officeDocument/2006/relationships/image" Target="media/image152.jpg"/><Relationship Id="rId402" Type="http://schemas.openxmlformats.org/officeDocument/2006/relationships/image" Target="media/image373.jpeg"/><Relationship Id="rId279" Type="http://schemas.openxmlformats.org/officeDocument/2006/relationships/image" Target="media/image250.png"/><Relationship Id="rId486" Type="http://schemas.openxmlformats.org/officeDocument/2006/relationships/image" Target="media/image457.jpeg"/><Relationship Id="rId43" Type="http://schemas.openxmlformats.org/officeDocument/2006/relationships/chart" Target="charts/chart9.xml"/><Relationship Id="rId139" Type="http://schemas.openxmlformats.org/officeDocument/2006/relationships/image" Target="media/image110.jpg"/><Relationship Id="rId346" Type="http://schemas.openxmlformats.org/officeDocument/2006/relationships/image" Target="media/image317.jpeg"/><Relationship Id="rId553" Type="http://schemas.openxmlformats.org/officeDocument/2006/relationships/image" Target="media/image524.jpeg"/><Relationship Id="rId192" Type="http://schemas.openxmlformats.org/officeDocument/2006/relationships/image" Target="media/image163.jpg"/><Relationship Id="rId206" Type="http://schemas.openxmlformats.org/officeDocument/2006/relationships/image" Target="media/image177.jpg"/><Relationship Id="rId413" Type="http://schemas.openxmlformats.org/officeDocument/2006/relationships/image" Target="media/image384.jpeg"/><Relationship Id="rId497" Type="http://schemas.openxmlformats.org/officeDocument/2006/relationships/image" Target="media/image468.jpeg"/><Relationship Id="rId620" Type="http://schemas.openxmlformats.org/officeDocument/2006/relationships/image" Target="media/image588.png"/><Relationship Id="rId357" Type="http://schemas.openxmlformats.org/officeDocument/2006/relationships/image" Target="media/image328.jpeg"/><Relationship Id="rId54" Type="http://schemas.openxmlformats.org/officeDocument/2006/relationships/image" Target="media/image25.jpeg"/><Relationship Id="rId217" Type="http://schemas.openxmlformats.org/officeDocument/2006/relationships/image" Target="media/image188.jpg"/><Relationship Id="rId564" Type="http://schemas.openxmlformats.org/officeDocument/2006/relationships/image" Target="media/image535.jpeg"/><Relationship Id="rId424" Type="http://schemas.openxmlformats.org/officeDocument/2006/relationships/image" Target="media/image395.jpeg"/><Relationship Id="rId631" Type="http://schemas.microsoft.com/office/2007/relationships/hdphoto" Target="media/hdphoto7.wdp"/><Relationship Id="rId270" Type="http://schemas.openxmlformats.org/officeDocument/2006/relationships/image" Target="media/image241.png"/><Relationship Id="rId65" Type="http://schemas.openxmlformats.org/officeDocument/2006/relationships/image" Target="media/image36.jpg"/><Relationship Id="rId130" Type="http://schemas.openxmlformats.org/officeDocument/2006/relationships/image" Target="media/image101.jpg"/><Relationship Id="rId368" Type="http://schemas.openxmlformats.org/officeDocument/2006/relationships/image" Target="media/image339.jpeg"/><Relationship Id="rId575" Type="http://schemas.openxmlformats.org/officeDocument/2006/relationships/image" Target="media/image546.jpeg"/><Relationship Id="rId228" Type="http://schemas.openxmlformats.org/officeDocument/2006/relationships/image" Target="media/image199.jpg"/><Relationship Id="rId435" Type="http://schemas.openxmlformats.org/officeDocument/2006/relationships/image" Target="media/image406.jpeg"/><Relationship Id="rId642" Type="http://schemas.openxmlformats.org/officeDocument/2006/relationships/image" Target="media/image606.png"/><Relationship Id="rId281" Type="http://schemas.openxmlformats.org/officeDocument/2006/relationships/image" Target="media/image252.png"/><Relationship Id="rId502" Type="http://schemas.openxmlformats.org/officeDocument/2006/relationships/image" Target="media/image473.jpeg"/><Relationship Id="rId76" Type="http://schemas.openxmlformats.org/officeDocument/2006/relationships/image" Target="media/image47.jpg"/><Relationship Id="rId141" Type="http://schemas.openxmlformats.org/officeDocument/2006/relationships/image" Target="media/image112.jpg"/><Relationship Id="rId379" Type="http://schemas.openxmlformats.org/officeDocument/2006/relationships/image" Target="media/image350.jpeg"/><Relationship Id="rId586" Type="http://schemas.openxmlformats.org/officeDocument/2006/relationships/image" Target="media/image557.png"/><Relationship Id="rId7" Type="http://schemas.openxmlformats.org/officeDocument/2006/relationships/settings" Target="settings.xml"/><Relationship Id="rId239" Type="http://schemas.openxmlformats.org/officeDocument/2006/relationships/image" Target="media/image210.png"/><Relationship Id="rId446" Type="http://schemas.openxmlformats.org/officeDocument/2006/relationships/image" Target="media/image417.jpeg"/><Relationship Id="rId292" Type="http://schemas.openxmlformats.org/officeDocument/2006/relationships/image" Target="media/image263.jpeg"/><Relationship Id="rId306" Type="http://schemas.openxmlformats.org/officeDocument/2006/relationships/image" Target="media/image277.jpeg"/><Relationship Id="rId87" Type="http://schemas.openxmlformats.org/officeDocument/2006/relationships/image" Target="media/image58.jpg"/><Relationship Id="rId513" Type="http://schemas.openxmlformats.org/officeDocument/2006/relationships/image" Target="media/image484.jpeg"/><Relationship Id="rId597" Type="http://schemas.openxmlformats.org/officeDocument/2006/relationships/image" Target="media/image567.jpeg"/><Relationship Id="rId152" Type="http://schemas.openxmlformats.org/officeDocument/2006/relationships/image" Target="media/image123.jpg"/><Relationship Id="rId457" Type="http://schemas.openxmlformats.org/officeDocument/2006/relationships/image" Target="media/image428.jpeg"/><Relationship Id="rId14" Type="http://schemas.openxmlformats.org/officeDocument/2006/relationships/image" Target="media/image1.png"/><Relationship Id="rId317" Type="http://schemas.openxmlformats.org/officeDocument/2006/relationships/image" Target="media/image288.jpeg"/><Relationship Id="rId524" Type="http://schemas.openxmlformats.org/officeDocument/2006/relationships/image" Target="media/image495.jpeg"/><Relationship Id="rId98" Type="http://schemas.openxmlformats.org/officeDocument/2006/relationships/image" Target="media/image69.jpg"/><Relationship Id="rId163" Type="http://schemas.openxmlformats.org/officeDocument/2006/relationships/image" Target="media/image134.jpg"/><Relationship Id="rId370" Type="http://schemas.openxmlformats.org/officeDocument/2006/relationships/image" Target="media/image341.jpeg"/><Relationship Id="rId230" Type="http://schemas.openxmlformats.org/officeDocument/2006/relationships/image" Target="media/image201.jpg"/><Relationship Id="rId468" Type="http://schemas.openxmlformats.org/officeDocument/2006/relationships/image" Target="media/image439.jpeg"/><Relationship Id="rId25" Type="http://schemas.openxmlformats.org/officeDocument/2006/relationships/image" Target="media/image8.jpeg"/><Relationship Id="rId328" Type="http://schemas.openxmlformats.org/officeDocument/2006/relationships/image" Target="media/image299.jpeg"/><Relationship Id="rId535" Type="http://schemas.openxmlformats.org/officeDocument/2006/relationships/image" Target="media/image506.jpeg"/><Relationship Id="rId174" Type="http://schemas.openxmlformats.org/officeDocument/2006/relationships/image" Target="media/image145.jpg"/><Relationship Id="rId381" Type="http://schemas.openxmlformats.org/officeDocument/2006/relationships/image" Target="media/image352.jpeg"/><Relationship Id="rId602" Type="http://schemas.openxmlformats.org/officeDocument/2006/relationships/image" Target="media/image571.jpeg"/><Relationship Id="rId241" Type="http://schemas.openxmlformats.org/officeDocument/2006/relationships/image" Target="media/image212.png"/><Relationship Id="rId479" Type="http://schemas.openxmlformats.org/officeDocument/2006/relationships/image" Target="media/image450.jpeg"/><Relationship Id="rId36" Type="http://schemas.openxmlformats.org/officeDocument/2006/relationships/image" Target="media/image19.jpeg"/><Relationship Id="rId339" Type="http://schemas.openxmlformats.org/officeDocument/2006/relationships/image" Target="media/image310.jpeg"/><Relationship Id="rId546" Type="http://schemas.openxmlformats.org/officeDocument/2006/relationships/image" Target="media/image517.jpeg"/><Relationship Id="rId101" Type="http://schemas.openxmlformats.org/officeDocument/2006/relationships/image" Target="media/image72.jpg"/><Relationship Id="rId185" Type="http://schemas.openxmlformats.org/officeDocument/2006/relationships/image" Target="media/image156.jpg"/><Relationship Id="rId406" Type="http://schemas.openxmlformats.org/officeDocument/2006/relationships/image" Target="media/image377.jpeg"/><Relationship Id="rId392" Type="http://schemas.openxmlformats.org/officeDocument/2006/relationships/image" Target="media/image363.jpeg"/><Relationship Id="rId613" Type="http://schemas.openxmlformats.org/officeDocument/2006/relationships/image" Target="media/image582.jpeg"/><Relationship Id="rId252" Type="http://schemas.openxmlformats.org/officeDocument/2006/relationships/image" Target="media/image223.png"/><Relationship Id="rId47" Type="http://schemas.openxmlformats.org/officeDocument/2006/relationships/chart" Target="charts/chart13.xml"/><Relationship Id="rId112" Type="http://schemas.openxmlformats.org/officeDocument/2006/relationships/image" Target="media/image83.jpg"/><Relationship Id="rId557" Type="http://schemas.openxmlformats.org/officeDocument/2006/relationships/image" Target="media/image528.jpeg"/><Relationship Id="rId196" Type="http://schemas.openxmlformats.org/officeDocument/2006/relationships/image" Target="media/image167.jpg"/><Relationship Id="rId417" Type="http://schemas.openxmlformats.org/officeDocument/2006/relationships/image" Target="media/image388.jpeg"/><Relationship Id="rId459" Type="http://schemas.openxmlformats.org/officeDocument/2006/relationships/image" Target="media/image430.jpeg"/><Relationship Id="rId624" Type="http://schemas.openxmlformats.org/officeDocument/2006/relationships/image" Target="media/image591.tiff"/><Relationship Id="rId16" Type="http://schemas.openxmlformats.org/officeDocument/2006/relationships/image" Target="media/image2.png"/><Relationship Id="rId221" Type="http://schemas.openxmlformats.org/officeDocument/2006/relationships/image" Target="media/image192.jpg"/><Relationship Id="rId263" Type="http://schemas.openxmlformats.org/officeDocument/2006/relationships/image" Target="media/image234.png"/><Relationship Id="rId319" Type="http://schemas.openxmlformats.org/officeDocument/2006/relationships/image" Target="media/image290.jpeg"/><Relationship Id="rId470" Type="http://schemas.openxmlformats.org/officeDocument/2006/relationships/image" Target="media/image441.jpeg"/><Relationship Id="rId526" Type="http://schemas.openxmlformats.org/officeDocument/2006/relationships/image" Target="media/image497.jpeg"/><Relationship Id="rId58" Type="http://schemas.openxmlformats.org/officeDocument/2006/relationships/image" Target="media/image29.jpeg"/><Relationship Id="rId123" Type="http://schemas.openxmlformats.org/officeDocument/2006/relationships/image" Target="media/image94.jpg"/><Relationship Id="rId330" Type="http://schemas.openxmlformats.org/officeDocument/2006/relationships/image" Target="media/image301.jpeg"/><Relationship Id="rId568" Type="http://schemas.openxmlformats.org/officeDocument/2006/relationships/image" Target="media/image539.jpeg"/><Relationship Id="rId165" Type="http://schemas.openxmlformats.org/officeDocument/2006/relationships/image" Target="media/image136.jpg"/><Relationship Id="rId372" Type="http://schemas.openxmlformats.org/officeDocument/2006/relationships/image" Target="media/image343.jpeg"/><Relationship Id="rId428" Type="http://schemas.openxmlformats.org/officeDocument/2006/relationships/image" Target="media/image399.jpeg"/><Relationship Id="rId635" Type="http://schemas.openxmlformats.org/officeDocument/2006/relationships/image" Target="media/image599.tiff"/><Relationship Id="rId232" Type="http://schemas.openxmlformats.org/officeDocument/2006/relationships/image" Target="media/image203.jpg"/><Relationship Id="rId274" Type="http://schemas.openxmlformats.org/officeDocument/2006/relationships/image" Target="media/image245.png"/><Relationship Id="rId481" Type="http://schemas.openxmlformats.org/officeDocument/2006/relationships/image" Target="media/image452.jpeg"/><Relationship Id="rId27" Type="http://schemas.openxmlformats.org/officeDocument/2006/relationships/image" Target="media/image10.jpeg"/><Relationship Id="rId69" Type="http://schemas.openxmlformats.org/officeDocument/2006/relationships/image" Target="media/image40.jpg"/><Relationship Id="rId134" Type="http://schemas.openxmlformats.org/officeDocument/2006/relationships/image" Target="media/image105.jpg"/><Relationship Id="rId537" Type="http://schemas.openxmlformats.org/officeDocument/2006/relationships/image" Target="media/image508.jpeg"/><Relationship Id="rId579" Type="http://schemas.openxmlformats.org/officeDocument/2006/relationships/image" Target="media/image550.jpeg"/><Relationship Id="rId80" Type="http://schemas.openxmlformats.org/officeDocument/2006/relationships/image" Target="media/image51.jpg"/><Relationship Id="rId176" Type="http://schemas.openxmlformats.org/officeDocument/2006/relationships/image" Target="media/image147.jpg"/><Relationship Id="rId341" Type="http://schemas.openxmlformats.org/officeDocument/2006/relationships/image" Target="media/image312.jpeg"/><Relationship Id="rId383" Type="http://schemas.openxmlformats.org/officeDocument/2006/relationships/image" Target="media/image354.jpeg"/><Relationship Id="rId439" Type="http://schemas.openxmlformats.org/officeDocument/2006/relationships/image" Target="media/image410.jpeg"/><Relationship Id="rId590" Type="http://schemas.openxmlformats.org/officeDocument/2006/relationships/image" Target="media/image561.jpeg"/><Relationship Id="rId604" Type="http://schemas.openxmlformats.org/officeDocument/2006/relationships/image" Target="media/image573.jpeg"/><Relationship Id="rId646" Type="http://schemas.openxmlformats.org/officeDocument/2006/relationships/header" Target="header3.xml"/><Relationship Id="rId201" Type="http://schemas.openxmlformats.org/officeDocument/2006/relationships/image" Target="media/image172.jpg"/><Relationship Id="rId243" Type="http://schemas.openxmlformats.org/officeDocument/2006/relationships/image" Target="media/image214.png"/><Relationship Id="rId285" Type="http://schemas.openxmlformats.org/officeDocument/2006/relationships/image" Target="media/image256.jpeg"/><Relationship Id="rId450" Type="http://schemas.openxmlformats.org/officeDocument/2006/relationships/image" Target="media/image421.jpeg"/><Relationship Id="rId506" Type="http://schemas.openxmlformats.org/officeDocument/2006/relationships/image" Target="media/image477.jpeg"/><Relationship Id="rId38" Type="http://schemas.openxmlformats.org/officeDocument/2006/relationships/image" Target="media/image21.jpeg"/><Relationship Id="rId103" Type="http://schemas.openxmlformats.org/officeDocument/2006/relationships/image" Target="media/image74.jpg"/><Relationship Id="rId310" Type="http://schemas.openxmlformats.org/officeDocument/2006/relationships/image" Target="media/image281.jpeg"/><Relationship Id="rId492" Type="http://schemas.openxmlformats.org/officeDocument/2006/relationships/image" Target="media/image463.jpeg"/><Relationship Id="rId548" Type="http://schemas.openxmlformats.org/officeDocument/2006/relationships/image" Target="media/image519.jpeg"/><Relationship Id="rId91" Type="http://schemas.openxmlformats.org/officeDocument/2006/relationships/image" Target="media/image62.jpg"/><Relationship Id="rId145" Type="http://schemas.openxmlformats.org/officeDocument/2006/relationships/image" Target="media/image116.jpg"/><Relationship Id="rId187" Type="http://schemas.openxmlformats.org/officeDocument/2006/relationships/image" Target="media/image158.jpg"/><Relationship Id="rId352" Type="http://schemas.openxmlformats.org/officeDocument/2006/relationships/image" Target="media/image323.jpeg"/><Relationship Id="rId394" Type="http://schemas.openxmlformats.org/officeDocument/2006/relationships/image" Target="media/image365.jpeg"/><Relationship Id="rId408" Type="http://schemas.openxmlformats.org/officeDocument/2006/relationships/image" Target="media/image379.jpeg"/><Relationship Id="rId615" Type="http://schemas.openxmlformats.org/officeDocument/2006/relationships/image" Target="media/image584.jpeg"/><Relationship Id="rId212" Type="http://schemas.openxmlformats.org/officeDocument/2006/relationships/image" Target="media/image183.jpg"/><Relationship Id="rId254" Type="http://schemas.openxmlformats.org/officeDocument/2006/relationships/image" Target="media/image225.jpeg"/><Relationship Id="rId49" Type="http://schemas.openxmlformats.org/officeDocument/2006/relationships/chart" Target="charts/chart15.xml"/><Relationship Id="rId114" Type="http://schemas.openxmlformats.org/officeDocument/2006/relationships/image" Target="media/image85.jpg"/><Relationship Id="rId296" Type="http://schemas.openxmlformats.org/officeDocument/2006/relationships/image" Target="media/image267.png"/><Relationship Id="rId461" Type="http://schemas.openxmlformats.org/officeDocument/2006/relationships/image" Target="media/image432.jpeg"/><Relationship Id="rId517" Type="http://schemas.openxmlformats.org/officeDocument/2006/relationships/image" Target="media/image488.jpeg"/><Relationship Id="rId559" Type="http://schemas.openxmlformats.org/officeDocument/2006/relationships/image" Target="media/image530.jpeg"/><Relationship Id="rId60" Type="http://schemas.openxmlformats.org/officeDocument/2006/relationships/image" Target="media/image31.jpeg"/><Relationship Id="rId156" Type="http://schemas.openxmlformats.org/officeDocument/2006/relationships/image" Target="media/image127.jpg"/><Relationship Id="rId198" Type="http://schemas.openxmlformats.org/officeDocument/2006/relationships/image" Target="media/image169.jpg"/><Relationship Id="rId321" Type="http://schemas.openxmlformats.org/officeDocument/2006/relationships/image" Target="media/image292.jpeg"/><Relationship Id="rId363" Type="http://schemas.openxmlformats.org/officeDocument/2006/relationships/image" Target="media/image334.jpeg"/><Relationship Id="rId419" Type="http://schemas.openxmlformats.org/officeDocument/2006/relationships/image" Target="media/image390.jpeg"/><Relationship Id="rId570" Type="http://schemas.openxmlformats.org/officeDocument/2006/relationships/image" Target="media/image541.jpeg"/><Relationship Id="rId626" Type="http://schemas.microsoft.com/office/2007/relationships/hdphoto" Target="media/hdphoto5.wdp"/><Relationship Id="rId223" Type="http://schemas.openxmlformats.org/officeDocument/2006/relationships/image" Target="media/image194.jpg"/><Relationship Id="rId430" Type="http://schemas.openxmlformats.org/officeDocument/2006/relationships/image" Target="media/image401.jpeg"/><Relationship Id="rId18" Type="http://schemas.openxmlformats.org/officeDocument/2006/relationships/chart" Target="charts/chart3.xml"/><Relationship Id="rId265" Type="http://schemas.openxmlformats.org/officeDocument/2006/relationships/image" Target="media/image236.jpeg"/><Relationship Id="rId472" Type="http://schemas.openxmlformats.org/officeDocument/2006/relationships/image" Target="media/image443.jpeg"/><Relationship Id="rId528" Type="http://schemas.openxmlformats.org/officeDocument/2006/relationships/image" Target="media/image499.jpeg"/><Relationship Id="rId125" Type="http://schemas.openxmlformats.org/officeDocument/2006/relationships/image" Target="media/image96.jpg"/><Relationship Id="rId167" Type="http://schemas.openxmlformats.org/officeDocument/2006/relationships/image" Target="media/image138.jpg"/><Relationship Id="rId332" Type="http://schemas.openxmlformats.org/officeDocument/2006/relationships/image" Target="media/image303.jpeg"/><Relationship Id="rId374" Type="http://schemas.openxmlformats.org/officeDocument/2006/relationships/image" Target="media/image345.jpeg"/><Relationship Id="rId581" Type="http://schemas.openxmlformats.org/officeDocument/2006/relationships/image" Target="media/image552.jpeg"/><Relationship Id="rId71" Type="http://schemas.openxmlformats.org/officeDocument/2006/relationships/image" Target="media/image42.jpg"/><Relationship Id="rId234" Type="http://schemas.openxmlformats.org/officeDocument/2006/relationships/image" Target="media/image205.jpg"/><Relationship Id="rId637" Type="http://schemas.openxmlformats.org/officeDocument/2006/relationships/image" Target="media/image601.jpeg"/><Relationship Id="rId2" Type="http://schemas.openxmlformats.org/officeDocument/2006/relationships/customXml" Target="../customXml/item2.xml"/><Relationship Id="rId29" Type="http://schemas.openxmlformats.org/officeDocument/2006/relationships/image" Target="media/image12.jpeg"/><Relationship Id="rId276" Type="http://schemas.openxmlformats.org/officeDocument/2006/relationships/image" Target="media/image247.jpeg"/><Relationship Id="rId441" Type="http://schemas.openxmlformats.org/officeDocument/2006/relationships/image" Target="media/image412.jpeg"/><Relationship Id="rId483" Type="http://schemas.openxmlformats.org/officeDocument/2006/relationships/image" Target="media/image454.jpeg"/><Relationship Id="rId539" Type="http://schemas.openxmlformats.org/officeDocument/2006/relationships/image" Target="media/image510.jpeg"/><Relationship Id="rId40" Type="http://schemas.openxmlformats.org/officeDocument/2006/relationships/chart" Target="charts/chart6.xml"/><Relationship Id="rId136" Type="http://schemas.openxmlformats.org/officeDocument/2006/relationships/image" Target="media/image107.jpg"/><Relationship Id="rId178" Type="http://schemas.openxmlformats.org/officeDocument/2006/relationships/image" Target="media/image149.jpg"/><Relationship Id="rId301" Type="http://schemas.openxmlformats.org/officeDocument/2006/relationships/image" Target="media/image272.png"/><Relationship Id="rId343" Type="http://schemas.openxmlformats.org/officeDocument/2006/relationships/image" Target="media/image314.jpeg"/><Relationship Id="rId550" Type="http://schemas.openxmlformats.org/officeDocument/2006/relationships/image" Target="media/image521.jpeg"/><Relationship Id="rId82" Type="http://schemas.openxmlformats.org/officeDocument/2006/relationships/image" Target="media/image53.jpg"/><Relationship Id="rId203" Type="http://schemas.openxmlformats.org/officeDocument/2006/relationships/image" Target="media/image174.jpg"/><Relationship Id="rId385" Type="http://schemas.openxmlformats.org/officeDocument/2006/relationships/image" Target="media/image356.jpeg"/><Relationship Id="rId592" Type="http://schemas.openxmlformats.org/officeDocument/2006/relationships/image" Target="media/image563.png"/><Relationship Id="rId606" Type="http://schemas.openxmlformats.org/officeDocument/2006/relationships/image" Target="media/image575.jpeg"/><Relationship Id="rId648" Type="http://schemas.openxmlformats.org/officeDocument/2006/relationships/theme" Target="theme/theme1.xml"/><Relationship Id="rId245" Type="http://schemas.openxmlformats.org/officeDocument/2006/relationships/image" Target="media/image216.jpeg"/><Relationship Id="rId287" Type="http://schemas.openxmlformats.org/officeDocument/2006/relationships/image" Target="media/image258.jpeg"/><Relationship Id="rId410" Type="http://schemas.openxmlformats.org/officeDocument/2006/relationships/image" Target="media/image381.jpeg"/><Relationship Id="rId452" Type="http://schemas.openxmlformats.org/officeDocument/2006/relationships/image" Target="media/image423.jpeg"/><Relationship Id="rId494" Type="http://schemas.openxmlformats.org/officeDocument/2006/relationships/image" Target="media/image465.jpeg"/><Relationship Id="rId508" Type="http://schemas.openxmlformats.org/officeDocument/2006/relationships/image" Target="media/image479.jpeg"/><Relationship Id="rId105" Type="http://schemas.openxmlformats.org/officeDocument/2006/relationships/image" Target="media/image76.jpg"/><Relationship Id="rId147" Type="http://schemas.openxmlformats.org/officeDocument/2006/relationships/image" Target="media/image118.jpg"/><Relationship Id="rId312" Type="http://schemas.openxmlformats.org/officeDocument/2006/relationships/image" Target="media/image283.jpeg"/><Relationship Id="rId354" Type="http://schemas.openxmlformats.org/officeDocument/2006/relationships/image" Target="media/image325.jpeg"/><Relationship Id="rId51" Type="http://schemas.openxmlformats.org/officeDocument/2006/relationships/image" Target="media/image22.jpeg"/><Relationship Id="rId93" Type="http://schemas.openxmlformats.org/officeDocument/2006/relationships/image" Target="media/image64.jpg"/><Relationship Id="rId189" Type="http://schemas.openxmlformats.org/officeDocument/2006/relationships/image" Target="media/image160.jpg"/><Relationship Id="rId396" Type="http://schemas.openxmlformats.org/officeDocument/2006/relationships/image" Target="media/image367.jpeg"/><Relationship Id="rId561" Type="http://schemas.openxmlformats.org/officeDocument/2006/relationships/image" Target="media/image532.jpeg"/><Relationship Id="rId617" Type="http://schemas.openxmlformats.org/officeDocument/2006/relationships/image" Target="media/image586.jpeg"/><Relationship Id="rId214" Type="http://schemas.openxmlformats.org/officeDocument/2006/relationships/image" Target="media/image185.jpg"/><Relationship Id="rId256" Type="http://schemas.openxmlformats.org/officeDocument/2006/relationships/image" Target="media/image227.jpeg"/><Relationship Id="rId298" Type="http://schemas.openxmlformats.org/officeDocument/2006/relationships/image" Target="media/image269.jpeg"/><Relationship Id="rId421" Type="http://schemas.openxmlformats.org/officeDocument/2006/relationships/image" Target="media/image392.jpeg"/><Relationship Id="rId463" Type="http://schemas.openxmlformats.org/officeDocument/2006/relationships/image" Target="media/image434.jpeg"/><Relationship Id="rId519" Type="http://schemas.openxmlformats.org/officeDocument/2006/relationships/image" Target="media/image490.jpeg"/><Relationship Id="rId116" Type="http://schemas.openxmlformats.org/officeDocument/2006/relationships/image" Target="media/image87.jpg"/><Relationship Id="rId158" Type="http://schemas.openxmlformats.org/officeDocument/2006/relationships/image" Target="media/image129.jpg"/><Relationship Id="rId323" Type="http://schemas.openxmlformats.org/officeDocument/2006/relationships/image" Target="media/image294.jpeg"/><Relationship Id="rId530" Type="http://schemas.openxmlformats.org/officeDocument/2006/relationships/image" Target="media/image501.jpeg"/><Relationship Id="rId20" Type="http://schemas.openxmlformats.org/officeDocument/2006/relationships/image" Target="media/image3.jpeg"/><Relationship Id="rId62" Type="http://schemas.openxmlformats.org/officeDocument/2006/relationships/image" Target="media/image33.jpeg"/><Relationship Id="rId365" Type="http://schemas.openxmlformats.org/officeDocument/2006/relationships/image" Target="media/image336.jpeg"/><Relationship Id="rId572" Type="http://schemas.openxmlformats.org/officeDocument/2006/relationships/image" Target="media/image543.jpeg"/><Relationship Id="rId628" Type="http://schemas.openxmlformats.org/officeDocument/2006/relationships/image" Target="media/image594.png"/><Relationship Id="rId225" Type="http://schemas.openxmlformats.org/officeDocument/2006/relationships/image" Target="media/image196.jpg"/><Relationship Id="rId267" Type="http://schemas.openxmlformats.org/officeDocument/2006/relationships/image" Target="media/image238.jpeg"/><Relationship Id="rId432" Type="http://schemas.openxmlformats.org/officeDocument/2006/relationships/image" Target="media/image403.jpeg"/><Relationship Id="rId474" Type="http://schemas.openxmlformats.org/officeDocument/2006/relationships/image" Target="media/image445.jpeg"/><Relationship Id="rId127" Type="http://schemas.openxmlformats.org/officeDocument/2006/relationships/image" Target="media/image98.jpg"/><Relationship Id="rId31" Type="http://schemas.openxmlformats.org/officeDocument/2006/relationships/image" Target="media/image14.jpeg"/><Relationship Id="rId73" Type="http://schemas.openxmlformats.org/officeDocument/2006/relationships/image" Target="media/image44.jpg"/><Relationship Id="rId169" Type="http://schemas.openxmlformats.org/officeDocument/2006/relationships/image" Target="media/image140.jpg"/><Relationship Id="rId334" Type="http://schemas.openxmlformats.org/officeDocument/2006/relationships/image" Target="media/image305.jpeg"/><Relationship Id="rId376" Type="http://schemas.openxmlformats.org/officeDocument/2006/relationships/image" Target="media/image347.jpeg"/><Relationship Id="rId541" Type="http://schemas.openxmlformats.org/officeDocument/2006/relationships/image" Target="media/image512.jpeg"/><Relationship Id="rId583" Type="http://schemas.openxmlformats.org/officeDocument/2006/relationships/image" Target="media/image554.jpeg"/><Relationship Id="rId639" Type="http://schemas.openxmlformats.org/officeDocument/2006/relationships/image" Target="media/image603.png"/><Relationship Id="rId4" Type="http://schemas.openxmlformats.org/officeDocument/2006/relationships/customXml" Target="../customXml/item4.xml"/><Relationship Id="rId180" Type="http://schemas.openxmlformats.org/officeDocument/2006/relationships/image" Target="media/image151.jpg"/><Relationship Id="rId236" Type="http://schemas.openxmlformats.org/officeDocument/2006/relationships/image" Target="media/image207.jpg"/><Relationship Id="rId278" Type="http://schemas.openxmlformats.org/officeDocument/2006/relationships/image" Target="media/image249.png"/><Relationship Id="rId401" Type="http://schemas.openxmlformats.org/officeDocument/2006/relationships/image" Target="media/image372.jpeg"/><Relationship Id="rId443" Type="http://schemas.openxmlformats.org/officeDocument/2006/relationships/image" Target="media/image414.jpeg"/><Relationship Id="rId303" Type="http://schemas.openxmlformats.org/officeDocument/2006/relationships/image" Target="media/image274.png"/><Relationship Id="rId485" Type="http://schemas.openxmlformats.org/officeDocument/2006/relationships/image" Target="media/image456.jpeg"/><Relationship Id="rId42" Type="http://schemas.openxmlformats.org/officeDocument/2006/relationships/chart" Target="charts/chart8.xml"/><Relationship Id="rId84" Type="http://schemas.openxmlformats.org/officeDocument/2006/relationships/image" Target="media/image55.jpg"/><Relationship Id="rId138" Type="http://schemas.openxmlformats.org/officeDocument/2006/relationships/image" Target="media/image109.jpg"/><Relationship Id="rId345" Type="http://schemas.openxmlformats.org/officeDocument/2006/relationships/image" Target="media/image316.jpeg"/><Relationship Id="rId387" Type="http://schemas.openxmlformats.org/officeDocument/2006/relationships/image" Target="media/image358.jpeg"/><Relationship Id="rId510" Type="http://schemas.openxmlformats.org/officeDocument/2006/relationships/image" Target="media/image481.jpeg"/><Relationship Id="rId552" Type="http://schemas.openxmlformats.org/officeDocument/2006/relationships/image" Target="media/image523.jpeg"/><Relationship Id="rId594" Type="http://schemas.openxmlformats.org/officeDocument/2006/relationships/image" Target="media/image564.jpeg"/><Relationship Id="rId608" Type="http://schemas.openxmlformats.org/officeDocument/2006/relationships/image" Target="media/image577.jpeg"/><Relationship Id="rId191" Type="http://schemas.openxmlformats.org/officeDocument/2006/relationships/image" Target="media/image162.jpg"/><Relationship Id="rId205" Type="http://schemas.openxmlformats.org/officeDocument/2006/relationships/image" Target="media/image176.jpg"/><Relationship Id="rId247" Type="http://schemas.openxmlformats.org/officeDocument/2006/relationships/image" Target="media/image218.jpeg"/><Relationship Id="rId412" Type="http://schemas.openxmlformats.org/officeDocument/2006/relationships/image" Target="media/image383.jpeg"/><Relationship Id="rId107" Type="http://schemas.openxmlformats.org/officeDocument/2006/relationships/image" Target="media/image78.jpg"/><Relationship Id="rId289" Type="http://schemas.openxmlformats.org/officeDocument/2006/relationships/image" Target="media/image260.png"/><Relationship Id="rId454" Type="http://schemas.openxmlformats.org/officeDocument/2006/relationships/image" Target="media/image425.jpeg"/><Relationship Id="rId496" Type="http://schemas.openxmlformats.org/officeDocument/2006/relationships/image" Target="media/image467.jpeg"/><Relationship Id="rId11" Type="http://schemas.openxmlformats.org/officeDocument/2006/relationships/header" Target="header1.xml"/><Relationship Id="rId53" Type="http://schemas.openxmlformats.org/officeDocument/2006/relationships/image" Target="media/image24.jpeg"/><Relationship Id="rId149" Type="http://schemas.openxmlformats.org/officeDocument/2006/relationships/image" Target="media/image120.jpg"/><Relationship Id="rId314" Type="http://schemas.openxmlformats.org/officeDocument/2006/relationships/image" Target="media/image285.jpeg"/><Relationship Id="rId356" Type="http://schemas.openxmlformats.org/officeDocument/2006/relationships/image" Target="media/image327.jpeg"/><Relationship Id="rId398" Type="http://schemas.openxmlformats.org/officeDocument/2006/relationships/image" Target="media/image369.jpeg"/><Relationship Id="rId521" Type="http://schemas.openxmlformats.org/officeDocument/2006/relationships/image" Target="media/image492.jpeg"/><Relationship Id="rId563" Type="http://schemas.openxmlformats.org/officeDocument/2006/relationships/image" Target="media/image534.jpeg"/><Relationship Id="rId619" Type="http://schemas.microsoft.com/office/2007/relationships/hdphoto" Target="media/hdphoto3.wdp"/><Relationship Id="rId95" Type="http://schemas.openxmlformats.org/officeDocument/2006/relationships/image" Target="media/image66.jpg"/><Relationship Id="rId160" Type="http://schemas.openxmlformats.org/officeDocument/2006/relationships/image" Target="media/image131.jpg"/><Relationship Id="rId216" Type="http://schemas.openxmlformats.org/officeDocument/2006/relationships/image" Target="media/image187.jpg"/><Relationship Id="rId423" Type="http://schemas.openxmlformats.org/officeDocument/2006/relationships/image" Target="media/image394.jpeg"/><Relationship Id="rId258" Type="http://schemas.openxmlformats.org/officeDocument/2006/relationships/image" Target="media/image229.png"/><Relationship Id="rId465" Type="http://schemas.openxmlformats.org/officeDocument/2006/relationships/image" Target="media/image436.jpeg"/><Relationship Id="rId630" Type="http://schemas.openxmlformats.org/officeDocument/2006/relationships/image" Target="media/image595.png"/><Relationship Id="rId22" Type="http://schemas.openxmlformats.org/officeDocument/2006/relationships/image" Target="media/image5.jpeg"/><Relationship Id="rId64" Type="http://schemas.openxmlformats.org/officeDocument/2006/relationships/image" Target="media/image35.jpg"/><Relationship Id="rId118" Type="http://schemas.openxmlformats.org/officeDocument/2006/relationships/image" Target="media/image89.jpg"/><Relationship Id="rId325" Type="http://schemas.openxmlformats.org/officeDocument/2006/relationships/image" Target="media/image296.jpeg"/><Relationship Id="rId367" Type="http://schemas.openxmlformats.org/officeDocument/2006/relationships/image" Target="media/image338.jpeg"/><Relationship Id="rId532" Type="http://schemas.openxmlformats.org/officeDocument/2006/relationships/image" Target="media/image503.jpeg"/><Relationship Id="rId574" Type="http://schemas.openxmlformats.org/officeDocument/2006/relationships/image" Target="media/image545.jpeg"/><Relationship Id="rId171" Type="http://schemas.openxmlformats.org/officeDocument/2006/relationships/image" Target="media/image142.jpg"/><Relationship Id="rId227" Type="http://schemas.openxmlformats.org/officeDocument/2006/relationships/image" Target="media/image198.jpg"/><Relationship Id="rId269" Type="http://schemas.openxmlformats.org/officeDocument/2006/relationships/image" Target="media/image240.png"/><Relationship Id="rId434" Type="http://schemas.openxmlformats.org/officeDocument/2006/relationships/image" Target="media/image405.jpeg"/><Relationship Id="rId476" Type="http://schemas.openxmlformats.org/officeDocument/2006/relationships/image" Target="media/image447.jpeg"/><Relationship Id="rId641" Type="http://schemas.openxmlformats.org/officeDocument/2006/relationships/image" Target="media/image605.png"/><Relationship Id="rId33" Type="http://schemas.openxmlformats.org/officeDocument/2006/relationships/image" Target="media/image16.jpeg"/><Relationship Id="rId129" Type="http://schemas.openxmlformats.org/officeDocument/2006/relationships/image" Target="media/image100.jpg"/><Relationship Id="rId280" Type="http://schemas.openxmlformats.org/officeDocument/2006/relationships/image" Target="media/image251.png"/><Relationship Id="rId336" Type="http://schemas.openxmlformats.org/officeDocument/2006/relationships/image" Target="media/image307.jpeg"/><Relationship Id="rId501" Type="http://schemas.openxmlformats.org/officeDocument/2006/relationships/image" Target="media/image472.jpeg"/><Relationship Id="rId543" Type="http://schemas.openxmlformats.org/officeDocument/2006/relationships/image" Target="media/image514.jpeg"/><Relationship Id="rId75" Type="http://schemas.openxmlformats.org/officeDocument/2006/relationships/image" Target="media/image46.jpg"/><Relationship Id="rId140" Type="http://schemas.openxmlformats.org/officeDocument/2006/relationships/image" Target="media/image111.jpg"/><Relationship Id="rId182" Type="http://schemas.openxmlformats.org/officeDocument/2006/relationships/image" Target="media/image153.jpg"/><Relationship Id="rId378" Type="http://schemas.openxmlformats.org/officeDocument/2006/relationships/image" Target="media/image349.jpeg"/><Relationship Id="rId403" Type="http://schemas.openxmlformats.org/officeDocument/2006/relationships/image" Target="media/image374.jpeg"/><Relationship Id="rId585" Type="http://schemas.openxmlformats.org/officeDocument/2006/relationships/image" Target="media/image556.png"/><Relationship Id="rId6" Type="http://schemas.openxmlformats.org/officeDocument/2006/relationships/styles" Target="styles.xml"/><Relationship Id="rId238" Type="http://schemas.openxmlformats.org/officeDocument/2006/relationships/image" Target="media/image209.png"/><Relationship Id="rId445" Type="http://schemas.openxmlformats.org/officeDocument/2006/relationships/image" Target="media/image416.jpeg"/><Relationship Id="rId487" Type="http://schemas.openxmlformats.org/officeDocument/2006/relationships/image" Target="media/image458.jpeg"/><Relationship Id="rId610" Type="http://schemas.openxmlformats.org/officeDocument/2006/relationships/image" Target="media/image579.jpeg"/><Relationship Id="rId291" Type="http://schemas.openxmlformats.org/officeDocument/2006/relationships/image" Target="media/image262.jpeg"/><Relationship Id="rId305" Type="http://schemas.openxmlformats.org/officeDocument/2006/relationships/image" Target="media/image276.jpeg"/><Relationship Id="rId347" Type="http://schemas.openxmlformats.org/officeDocument/2006/relationships/image" Target="media/image318.jpeg"/><Relationship Id="rId512" Type="http://schemas.openxmlformats.org/officeDocument/2006/relationships/image" Target="media/image483.jpeg"/><Relationship Id="rId44" Type="http://schemas.openxmlformats.org/officeDocument/2006/relationships/chart" Target="charts/chart10.xml"/><Relationship Id="rId86" Type="http://schemas.openxmlformats.org/officeDocument/2006/relationships/image" Target="media/image57.jpg"/><Relationship Id="rId151" Type="http://schemas.openxmlformats.org/officeDocument/2006/relationships/image" Target="media/image122.jpg"/><Relationship Id="rId389" Type="http://schemas.openxmlformats.org/officeDocument/2006/relationships/image" Target="media/image360.jpeg"/><Relationship Id="rId554" Type="http://schemas.openxmlformats.org/officeDocument/2006/relationships/image" Target="media/image525.jpeg"/><Relationship Id="rId596" Type="http://schemas.openxmlformats.org/officeDocument/2006/relationships/image" Target="media/image566.jpeg"/><Relationship Id="rId193" Type="http://schemas.openxmlformats.org/officeDocument/2006/relationships/image" Target="media/image164.jpg"/><Relationship Id="rId207" Type="http://schemas.openxmlformats.org/officeDocument/2006/relationships/image" Target="media/image178.jpg"/><Relationship Id="rId249" Type="http://schemas.openxmlformats.org/officeDocument/2006/relationships/image" Target="media/image220.png"/><Relationship Id="rId414" Type="http://schemas.openxmlformats.org/officeDocument/2006/relationships/image" Target="media/image385.jpeg"/><Relationship Id="rId456" Type="http://schemas.openxmlformats.org/officeDocument/2006/relationships/image" Target="media/image427.jpeg"/><Relationship Id="rId498" Type="http://schemas.openxmlformats.org/officeDocument/2006/relationships/image" Target="media/image469.jpeg"/><Relationship Id="rId621" Type="http://schemas.microsoft.com/office/2007/relationships/hdphoto" Target="media/hdphoto4.wdp"/><Relationship Id="rId13" Type="http://schemas.openxmlformats.org/officeDocument/2006/relationships/footer" Target="footer1.xml"/><Relationship Id="rId109" Type="http://schemas.openxmlformats.org/officeDocument/2006/relationships/image" Target="media/image80.jpg"/><Relationship Id="rId260" Type="http://schemas.openxmlformats.org/officeDocument/2006/relationships/image" Target="media/image231.png"/><Relationship Id="rId316" Type="http://schemas.openxmlformats.org/officeDocument/2006/relationships/image" Target="media/image287.jpeg"/><Relationship Id="rId523" Type="http://schemas.openxmlformats.org/officeDocument/2006/relationships/image" Target="media/image494.jpeg"/><Relationship Id="rId55" Type="http://schemas.openxmlformats.org/officeDocument/2006/relationships/image" Target="media/image26.jpeg"/><Relationship Id="rId97" Type="http://schemas.openxmlformats.org/officeDocument/2006/relationships/image" Target="media/image68.jpg"/><Relationship Id="rId120" Type="http://schemas.openxmlformats.org/officeDocument/2006/relationships/image" Target="media/image91.jpg"/><Relationship Id="rId358" Type="http://schemas.openxmlformats.org/officeDocument/2006/relationships/image" Target="media/image329.jpeg"/><Relationship Id="rId565" Type="http://schemas.openxmlformats.org/officeDocument/2006/relationships/image" Target="media/image536.jpeg"/><Relationship Id="rId162" Type="http://schemas.openxmlformats.org/officeDocument/2006/relationships/image" Target="media/image133.jpg"/><Relationship Id="rId218" Type="http://schemas.openxmlformats.org/officeDocument/2006/relationships/image" Target="media/image189.jpg"/><Relationship Id="rId425" Type="http://schemas.openxmlformats.org/officeDocument/2006/relationships/image" Target="media/image396.jpeg"/><Relationship Id="rId467" Type="http://schemas.openxmlformats.org/officeDocument/2006/relationships/image" Target="media/image438.jpeg"/><Relationship Id="rId632" Type="http://schemas.openxmlformats.org/officeDocument/2006/relationships/image" Target="media/image596.jpeg"/><Relationship Id="rId271" Type="http://schemas.openxmlformats.org/officeDocument/2006/relationships/image" Target="media/image242.png"/><Relationship Id="rId24" Type="http://schemas.openxmlformats.org/officeDocument/2006/relationships/image" Target="media/image7.jpeg"/><Relationship Id="rId66" Type="http://schemas.openxmlformats.org/officeDocument/2006/relationships/image" Target="media/image37.jpg"/><Relationship Id="rId131" Type="http://schemas.openxmlformats.org/officeDocument/2006/relationships/image" Target="media/image102.jpg"/><Relationship Id="rId327" Type="http://schemas.openxmlformats.org/officeDocument/2006/relationships/image" Target="media/image298.jpeg"/><Relationship Id="rId369" Type="http://schemas.openxmlformats.org/officeDocument/2006/relationships/image" Target="media/image340.jpeg"/><Relationship Id="rId534" Type="http://schemas.openxmlformats.org/officeDocument/2006/relationships/image" Target="media/image505.jpeg"/><Relationship Id="rId576" Type="http://schemas.openxmlformats.org/officeDocument/2006/relationships/image" Target="media/image547.jpeg"/><Relationship Id="rId173" Type="http://schemas.openxmlformats.org/officeDocument/2006/relationships/image" Target="media/image144.jpg"/><Relationship Id="rId229" Type="http://schemas.openxmlformats.org/officeDocument/2006/relationships/image" Target="media/image200.jpg"/><Relationship Id="rId380" Type="http://schemas.openxmlformats.org/officeDocument/2006/relationships/image" Target="media/image351.jpeg"/><Relationship Id="rId436" Type="http://schemas.openxmlformats.org/officeDocument/2006/relationships/image" Target="media/image407.jpeg"/><Relationship Id="rId601" Type="http://schemas.openxmlformats.org/officeDocument/2006/relationships/image" Target="media/image570.jpeg"/><Relationship Id="rId643" Type="http://schemas.openxmlformats.org/officeDocument/2006/relationships/image" Target="media/image607.png"/><Relationship Id="rId240" Type="http://schemas.openxmlformats.org/officeDocument/2006/relationships/image" Target="media/image211.png"/><Relationship Id="rId478" Type="http://schemas.openxmlformats.org/officeDocument/2006/relationships/image" Target="media/image449.jpeg"/><Relationship Id="rId35" Type="http://schemas.openxmlformats.org/officeDocument/2006/relationships/image" Target="media/image18.jpeg"/><Relationship Id="rId77" Type="http://schemas.openxmlformats.org/officeDocument/2006/relationships/image" Target="media/image48.jpg"/><Relationship Id="rId100" Type="http://schemas.openxmlformats.org/officeDocument/2006/relationships/image" Target="media/image71.jpg"/><Relationship Id="rId282" Type="http://schemas.openxmlformats.org/officeDocument/2006/relationships/image" Target="media/image253.png"/><Relationship Id="rId338" Type="http://schemas.openxmlformats.org/officeDocument/2006/relationships/image" Target="media/image309.jpeg"/><Relationship Id="rId503" Type="http://schemas.openxmlformats.org/officeDocument/2006/relationships/image" Target="media/image474.jpeg"/><Relationship Id="rId545" Type="http://schemas.openxmlformats.org/officeDocument/2006/relationships/image" Target="media/image516.jpeg"/><Relationship Id="rId587" Type="http://schemas.openxmlformats.org/officeDocument/2006/relationships/image" Target="media/image558.png"/><Relationship Id="rId8" Type="http://schemas.openxmlformats.org/officeDocument/2006/relationships/webSettings" Target="webSettings.xml"/><Relationship Id="rId142" Type="http://schemas.openxmlformats.org/officeDocument/2006/relationships/image" Target="media/image113.jpg"/><Relationship Id="rId184" Type="http://schemas.openxmlformats.org/officeDocument/2006/relationships/image" Target="media/image155.jpg"/><Relationship Id="rId391" Type="http://schemas.openxmlformats.org/officeDocument/2006/relationships/image" Target="media/image362.jpeg"/><Relationship Id="rId405" Type="http://schemas.openxmlformats.org/officeDocument/2006/relationships/image" Target="media/image376.jpeg"/><Relationship Id="rId447" Type="http://schemas.openxmlformats.org/officeDocument/2006/relationships/image" Target="media/image418.jpeg"/><Relationship Id="rId612" Type="http://schemas.openxmlformats.org/officeDocument/2006/relationships/image" Target="media/image581.jpeg"/><Relationship Id="rId251" Type="http://schemas.openxmlformats.org/officeDocument/2006/relationships/image" Target="media/image222.png"/><Relationship Id="rId489" Type="http://schemas.openxmlformats.org/officeDocument/2006/relationships/image" Target="media/image460.jpeg"/><Relationship Id="rId46" Type="http://schemas.openxmlformats.org/officeDocument/2006/relationships/chart" Target="charts/chart12.xml"/><Relationship Id="rId293" Type="http://schemas.openxmlformats.org/officeDocument/2006/relationships/image" Target="media/image264.jpeg"/><Relationship Id="rId307" Type="http://schemas.openxmlformats.org/officeDocument/2006/relationships/image" Target="media/image278.jpeg"/><Relationship Id="rId349" Type="http://schemas.openxmlformats.org/officeDocument/2006/relationships/image" Target="media/image320.jpeg"/><Relationship Id="rId514" Type="http://schemas.openxmlformats.org/officeDocument/2006/relationships/image" Target="media/image485.jpeg"/><Relationship Id="rId556" Type="http://schemas.openxmlformats.org/officeDocument/2006/relationships/image" Target="media/image527.jpeg"/><Relationship Id="rId88" Type="http://schemas.openxmlformats.org/officeDocument/2006/relationships/image" Target="media/image59.jpg"/><Relationship Id="rId111" Type="http://schemas.openxmlformats.org/officeDocument/2006/relationships/image" Target="media/image82.jpg"/><Relationship Id="rId153" Type="http://schemas.openxmlformats.org/officeDocument/2006/relationships/image" Target="media/image124.jpg"/><Relationship Id="rId195" Type="http://schemas.openxmlformats.org/officeDocument/2006/relationships/image" Target="media/image166.jpg"/><Relationship Id="rId209" Type="http://schemas.openxmlformats.org/officeDocument/2006/relationships/image" Target="media/image180.jpg"/><Relationship Id="rId360" Type="http://schemas.openxmlformats.org/officeDocument/2006/relationships/image" Target="media/image331.jpeg"/><Relationship Id="rId416" Type="http://schemas.openxmlformats.org/officeDocument/2006/relationships/image" Target="media/image387.jpeg"/><Relationship Id="rId598" Type="http://schemas.openxmlformats.org/officeDocument/2006/relationships/image" Target="media/image568.png"/><Relationship Id="rId220" Type="http://schemas.openxmlformats.org/officeDocument/2006/relationships/image" Target="media/image191.jpg"/><Relationship Id="rId458" Type="http://schemas.openxmlformats.org/officeDocument/2006/relationships/image" Target="media/image429.jpeg"/><Relationship Id="rId623" Type="http://schemas.openxmlformats.org/officeDocument/2006/relationships/image" Target="media/image590.jpeg"/><Relationship Id="rId15" Type="http://schemas.openxmlformats.org/officeDocument/2006/relationships/chart" Target="charts/chart1.xml"/><Relationship Id="rId57" Type="http://schemas.openxmlformats.org/officeDocument/2006/relationships/image" Target="media/image28.jpeg"/><Relationship Id="rId262" Type="http://schemas.openxmlformats.org/officeDocument/2006/relationships/image" Target="media/image233.png"/><Relationship Id="rId318" Type="http://schemas.openxmlformats.org/officeDocument/2006/relationships/image" Target="media/image289.jpeg"/><Relationship Id="rId525" Type="http://schemas.openxmlformats.org/officeDocument/2006/relationships/image" Target="media/image496.jpeg"/><Relationship Id="rId567" Type="http://schemas.openxmlformats.org/officeDocument/2006/relationships/image" Target="media/image538.jpeg"/><Relationship Id="rId99" Type="http://schemas.openxmlformats.org/officeDocument/2006/relationships/image" Target="media/image70.jpg"/><Relationship Id="rId122" Type="http://schemas.openxmlformats.org/officeDocument/2006/relationships/image" Target="media/image93.jpg"/><Relationship Id="rId164" Type="http://schemas.openxmlformats.org/officeDocument/2006/relationships/image" Target="media/image135.jpg"/><Relationship Id="rId371" Type="http://schemas.openxmlformats.org/officeDocument/2006/relationships/image" Target="media/image342.jpeg"/><Relationship Id="rId427" Type="http://schemas.openxmlformats.org/officeDocument/2006/relationships/image" Target="media/image398.jpeg"/><Relationship Id="rId469" Type="http://schemas.openxmlformats.org/officeDocument/2006/relationships/image" Target="media/image440.jpeg"/><Relationship Id="rId634" Type="http://schemas.openxmlformats.org/officeDocument/2006/relationships/image" Target="media/image598.jpeg"/><Relationship Id="rId26" Type="http://schemas.openxmlformats.org/officeDocument/2006/relationships/image" Target="media/image9.jpeg"/><Relationship Id="rId231" Type="http://schemas.openxmlformats.org/officeDocument/2006/relationships/image" Target="media/image202.jpg"/><Relationship Id="rId273" Type="http://schemas.openxmlformats.org/officeDocument/2006/relationships/image" Target="media/image244.png"/><Relationship Id="rId329" Type="http://schemas.openxmlformats.org/officeDocument/2006/relationships/image" Target="media/image300.jpeg"/><Relationship Id="rId480" Type="http://schemas.openxmlformats.org/officeDocument/2006/relationships/image" Target="media/image451.jpeg"/><Relationship Id="rId536" Type="http://schemas.openxmlformats.org/officeDocument/2006/relationships/image" Target="media/image507.jpeg"/><Relationship Id="rId68" Type="http://schemas.openxmlformats.org/officeDocument/2006/relationships/image" Target="media/image39.jpg"/><Relationship Id="rId133" Type="http://schemas.openxmlformats.org/officeDocument/2006/relationships/image" Target="media/image104.jpg"/><Relationship Id="rId175" Type="http://schemas.openxmlformats.org/officeDocument/2006/relationships/image" Target="media/image146.jpg"/><Relationship Id="rId340" Type="http://schemas.openxmlformats.org/officeDocument/2006/relationships/image" Target="media/image311.jpeg"/><Relationship Id="rId578" Type="http://schemas.openxmlformats.org/officeDocument/2006/relationships/image" Target="media/image549.jpeg"/><Relationship Id="rId200" Type="http://schemas.openxmlformats.org/officeDocument/2006/relationships/image" Target="media/image171.jpg"/><Relationship Id="rId382" Type="http://schemas.openxmlformats.org/officeDocument/2006/relationships/image" Target="media/image353.jpeg"/><Relationship Id="rId438" Type="http://schemas.openxmlformats.org/officeDocument/2006/relationships/image" Target="media/image409.jpeg"/><Relationship Id="rId603" Type="http://schemas.openxmlformats.org/officeDocument/2006/relationships/image" Target="media/image572.jpeg"/><Relationship Id="rId645" Type="http://schemas.openxmlformats.org/officeDocument/2006/relationships/image" Target="media/image609.png"/><Relationship Id="rId242" Type="http://schemas.openxmlformats.org/officeDocument/2006/relationships/image" Target="media/image213.png"/><Relationship Id="rId284" Type="http://schemas.openxmlformats.org/officeDocument/2006/relationships/image" Target="media/image255.png"/><Relationship Id="rId491" Type="http://schemas.openxmlformats.org/officeDocument/2006/relationships/image" Target="media/image462.jpeg"/><Relationship Id="rId505" Type="http://schemas.openxmlformats.org/officeDocument/2006/relationships/image" Target="media/image476.jpeg"/><Relationship Id="rId37" Type="http://schemas.openxmlformats.org/officeDocument/2006/relationships/image" Target="media/image20.jpeg"/><Relationship Id="rId79" Type="http://schemas.openxmlformats.org/officeDocument/2006/relationships/image" Target="media/image50.jpg"/><Relationship Id="rId102" Type="http://schemas.openxmlformats.org/officeDocument/2006/relationships/image" Target="media/image73.jpg"/><Relationship Id="rId144" Type="http://schemas.openxmlformats.org/officeDocument/2006/relationships/image" Target="media/image115.jpg"/><Relationship Id="rId547" Type="http://schemas.openxmlformats.org/officeDocument/2006/relationships/image" Target="media/image518.jpeg"/><Relationship Id="rId589" Type="http://schemas.openxmlformats.org/officeDocument/2006/relationships/image" Target="media/image560.jpeg"/><Relationship Id="rId90" Type="http://schemas.openxmlformats.org/officeDocument/2006/relationships/image" Target="media/image61.jpg"/><Relationship Id="rId186" Type="http://schemas.openxmlformats.org/officeDocument/2006/relationships/image" Target="media/image157.jpg"/><Relationship Id="rId351" Type="http://schemas.openxmlformats.org/officeDocument/2006/relationships/image" Target="media/image322.jpeg"/><Relationship Id="rId393" Type="http://schemas.openxmlformats.org/officeDocument/2006/relationships/image" Target="media/image364.jpeg"/><Relationship Id="rId407" Type="http://schemas.openxmlformats.org/officeDocument/2006/relationships/image" Target="media/image378.jpeg"/><Relationship Id="rId449" Type="http://schemas.openxmlformats.org/officeDocument/2006/relationships/image" Target="media/image420.jpeg"/><Relationship Id="rId614" Type="http://schemas.openxmlformats.org/officeDocument/2006/relationships/image" Target="media/image583.jpeg"/><Relationship Id="rId211" Type="http://schemas.openxmlformats.org/officeDocument/2006/relationships/image" Target="media/image182.jpg"/><Relationship Id="rId253" Type="http://schemas.openxmlformats.org/officeDocument/2006/relationships/image" Target="media/image224.png"/><Relationship Id="rId295" Type="http://schemas.openxmlformats.org/officeDocument/2006/relationships/image" Target="media/image266.png"/><Relationship Id="rId309" Type="http://schemas.openxmlformats.org/officeDocument/2006/relationships/image" Target="media/image280.jpeg"/><Relationship Id="rId460" Type="http://schemas.openxmlformats.org/officeDocument/2006/relationships/image" Target="media/image431.jpeg"/><Relationship Id="rId516" Type="http://schemas.openxmlformats.org/officeDocument/2006/relationships/image" Target="media/image487.jpeg"/><Relationship Id="rId48" Type="http://schemas.openxmlformats.org/officeDocument/2006/relationships/chart" Target="charts/chart14.xml"/><Relationship Id="rId113" Type="http://schemas.openxmlformats.org/officeDocument/2006/relationships/image" Target="media/image84.jpg"/><Relationship Id="rId320" Type="http://schemas.openxmlformats.org/officeDocument/2006/relationships/image" Target="media/image291.jpeg"/><Relationship Id="rId558" Type="http://schemas.openxmlformats.org/officeDocument/2006/relationships/image" Target="media/image529.jpeg"/><Relationship Id="rId155" Type="http://schemas.openxmlformats.org/officeDocument/2006/relationships/image" Target="media/image126.jpg"/><Relationship Id="rId197" Type="http://schemas.openxmlformats.org/officeDocument/2006/relationships/image" Target="media/image168.jpg"/><Relationship Id="rId362" Type="http://schemas.openxmlformats.org/officeDocument/2006/relationships/image" Target="media/image333.jpeg"/><Relationship Id="rId418" Type="http://schemas.openxmlformats.org/officeDocument/2006/relationships/image" Target="media/image389.jpeg"/><Relationship Id="rId625" Type="http://schemas.openxmlformats.org/officeDocument/2006/relationships/image" Target="media/image592.png"/><Relationship Id="rId222" Type="http://schemas.openxmlformats.org/officeDocument/2006/relationships/image" Target="media/image193.jpg"/><Relationship Id="rId264" Type="http://schemas.openxmlformats.org/officeDocument/2006/relationships/image" Target="media/image235.jpeg"/><Relationship Id="rId471" Type="http://schemas.openxmlformats.org/officeDocument/2006/relationships/image" Target="media/image442.jpeg"/><Relationship Id="rId17" Type="http://schemas.openxmlformats.org/officeDocument/2006/relationships/chart" Target="charts/chart2.xml"/><Relationship Id="rId59" Type="http://schemas.openxmlformats.org/officeDocument/2006/relationships/image" Target="media/image30.jpeg"/><Relationship Id="rId124" Type="http://schemas.openxmlformats.org/officeDocument/2006/relationships/image" Target="media/image95.jpg"/><Relationship Id="rId527" Type="http://schemas.openxmlformats.org/officeDocument/2006/relationships/image" Target="media/image498.jpeg"/><Relationship Id="rId569" Type="http://schemas.openxmlformats.org/officeDocument/2006/relationships/image" Target="media/image540.jpeg"/><Relationship Id="rId70" Type="http://schemas.openxmlformats.org/officeDocument/2006/relationships/image" Target="media/image41.jpg"/><Relationship Id="rId166" Type="http://schemas.openxmlformats.org/officeDocument/2006/relationships/image" Target="media/image137.jpg"/><Relationship Id="rId331" Type="http://schemas.openxmlformats.org/officeDocument/2006/relationships/image" Target="media/image302.jpeg"/><Relationship Id="rId373" Type="http://schemas.openxmlformats.org/officeDocument/2006/relationships/image" Target="media/image344.jpeg"/><Relationship Id="rId429" Type="http://schemas.openxmlformats.org/officeDocument/2006/relationships/image" Target="media/image400.jpeg"/><Relationship Id="rId580" Type="http://schemas.openxmlformats.org/officeDocument/2006/relationships/image" Target="media/image551.jpeg"/><Relationship Id="rId636" Type="http://schemas.openxmlformats.org/officeDocument/2006/relationships/image" Target="media/image600.jpeg"/><Relationship Id="rId1" Type="http://schemas.openxmlformats.org/officeDocument/2006/relationships/customXml" Target="../customXml/item1.xml"/><Relationship Id="rId233" Type="http://schemas.openxmlformats.org/officeDocument/2006/relationships/image" Target="media/image204.jpg"/><Relationship Id="rId440" Type="http://schemas.openxmlformats.org/officeDocument/2006/relationships/image" Target="media/image411.jpeg"/><Relationship Id="rId28" Type="http://schemas.openxmlformats.org/officeDocument/2006/relationships/image" Target="media/image11.jpeg"/><Relationship Id="rId275" Type="http://schemas.openxmlformats.org/officeDocument/2006/relationships/image" Target="media/image246.jpeg"/><Relationship Id="rId300" Type="http://schemas.openxmlformats.org/officeDocument/2006/relationships/image" Target="media/image271.jpeg"/><Relationship Id="rId482" Type="http://schemas.openxmlformats.org/officeDocument/2006/relationships/image" Target="media/image453.jpeg"/><Relationship Id="rId538" Type="http://schemas.openxmlformats.org/officeDocument/2006/relationships/image" Target="media/image509.jpeg"/><Relationship Id="rId81" Type="http://schemas.openxmlformats.org/officeDocument/2006/relationships/image" Target="media/image52.jpg"/><Relationship Id="rId135" Type="http://schemas.openxmlformats.org/officeDocument/2006/relationships/image" Target="media/image106.jpg"/><Relationship Id="rId177" Type="http://schemas.openxmlformats.org/officeDocument/2006/relationships/image" Target="media/image148.jpg"/><Relationship Id="rId342" Type="http://schemas.openxmlformats.org/officeDocument/2006/relationships/image" Target="media/image313.jpeg"/><Relationship Id="rId384" Type="http://schemas.openxmlformats.org/officeDocument/2006/relationships/image" Target="media/image355.jpeg"/><Relationship Id="rId591" Type="http://schemas.openxmlformats.org/officeDocument/2006/relationships/image" Target="media/image562.jpeg"/><Relationship Id="rId605" Type="http://schemas.openxmlformats.org/officeDocument/2006/relationships/image" Target="media/image574.jpeg"/><Relationship Id="rId202" Type="http://schemas.openxmlformats.org/officeDocument/2006/relationships/image" Target="media/image173.jpg"/><Relationship Id="rId244" Type="http://schemas.openxmlformats.org/officeDocument/2006/relationships/image" Target="media/image215.jpeg"/><Relationship Id="rId647" Type="http://schemas.openxmlformats.org/officeDocument/2006/relationships/fontTable" Target="fontTable.xml"/><Relationship Id="rId39" Type="http://schemas.openxmlformats.org/officeDocument/2006/relationships/chart" Target="charts/chart5.xml"/><Relationship Id="rId286" Type="http://schemas.openxmlformats.org/officeDocument/2006/relationships/image" Target="media/image257.jpeg"/><Relationship Id="rId451" Type="http://schemas.openxmlformats.org/officeDocument/2006/relationships/image" Target="media/image422.jpeg"/><Relationship Id="rId493" Type="http://schemas.openxmlformats.org/officeDocument/2006/relationships/image" Target="media/image464.jpeg"/><Relationship Id="rId507" Type="http://schemas.openxmlformats.org/officeDocument/2006/relationships/image" Target="media/image478.jpeg"/><Relationship Id="rId549" Type="http://schemas.openxmlformats.org/officeDocument/2006/relationships/image" Target="media/image520.jpeg"/><Relationship Id="rId50" Type="http://schemas.openxmlformats.org/officeDocument/2006/relationships/chart" Target="charts/chart16.xml"/><Relationship Id="rId104" Type="http://schemas.openxmlformats.org/officeDocument/2006/relationships/image" Target="media/image75.jpg"/><Relationship Id="rId146" Type="http://schemas.openxmlformats.org/officeDocument/2006/relationships/image" Target="media/image117.jpg"/><Relationship Id="rId188" Type="http://schemas.openxmlformats.org/officeDocument/2006/relationships/image" Target="media/image159.jpg"/><Relationship Id="rId311" Type="http://schemas.openxmlformats.org/officeDocument/2006/relationships/image" Target="media/image282.jpeg"/><Relationship Id="rId353" Type="http://schemas.openxmlformats.org/officeDocument/2006/relationships/image" Target="media/image324.jpeg"/><Relationship Id="rId395" Type="http://schemas.openxmlformats.org/officeDocument/2006/relationships/image" Target="media/image366.jpeg"/><Relationship Id="rId409" Type="http://schemas.openxmlformats.org/officeDocument/2006/relationships/image" Target="media/image380.jpeg"/><Relationship Id="rId560" Type="http://schemas.openxmlformats.org/officeDocument/2006/relationships/image" Target="media/image531.jpeg"/><Relationship Id="rId92" Type="http://schemas.openxmlformats.org/officeDocument/2006/relationships/image" Target="media/image63.jpg"/><Relationship Id="rId213" Type="http://schemas.openxmlformats.org/officeDocument/2006/relationships/image" Target="media/image184.jpg"/><Relationship Id="rId420" Type="http://schemas.openxmlformats.org/officeDocument/2006/relationships/image" Target="media/image391.jpeg"/><Relationship Id="rId616" Type="http://schemas.openxmlformats.org/officeDocument/2006/relationships/image" Target="media/image585.jpeg"/><Relationship Id="rId255" Type="http://schemas.openxmlformats.org/officeDocument/2006/relationships/image" Target="media/image226.jpeg"/><Relationship Id="rId297" Type="http://schemas.openxmlformats.org/officeDocument/2006/relationships/image" Target="media/image268.jpeg"/><Relationship Id="rId462" Type="http://schemas.openxmlformats.org/officeDocument/2006/relationships/image" Target="media/image433.jpeg"/><Relationship Id="rId518" Type="http://schemas.openxmlformats.org/officeDocument/2006/relationships/image" Target="media/image489.jpeg"/><Relationship Id="rId115" Type="http://schemas.openxmlformats.org/officeDocument/2006/relationships/image" Target="media/image86.jpg"/><Relationship Id="rId157" Type="http://schemas.openxmlformats.org/officeDocument/2006/relationships/image" Target="media/image128.jpg"/><Relationship Id="rId322" Type="http://schemas.openxmlformats.org/officeDocument/2006/relationships/image" Target="media/image293.jpeg"/><Relationship Id="rId364" Type="http://schemas.openxmlformats.org/officeDocument/2006/relationships/image" Target="media/image335.jpeg"/><Relationship Id="rId61" Type="http://schemas.openxmlformats.org/officeDocument/2006/relationships/image" Target="media/image32.jpeg"/><Relationship Id="rId199" Type="http://schemas.openxmlformats.org/officeDocument/2006/relationships/image" Target="media/image170.jpg"/><Relationship Id="rId571" Type="http://schemas.openxmlformats.org/officeDocument/2006/relationships/image" Target="media/image542.jpeg"/><Relationship Id="rId627" Type="http://schemas.openxmlformats.org/officeDocument/2006/relationships/image" Target="media/image593.png"/><Relationship Id="rId19" Type="http://schemas.openxmlformats.org/officeDocument/2006/relationships/chart" Target="charts/chart4.xml"/><Relationship Id="rId224" Type="http://schemas.openxmlformats.org/officeDocument/2006/relationships/image" Target="media/image195.jpg"/><Relationship Id="rId266" Type="http://schemas.openxmlformats.org/officeDocument/2006/relationships/image" Target="media/image237.jpeg"/><Relationship Id="rId431" Type="http://schemas.openxmlformats.org/officeDocument/2006/relationships/image" Target="media/image402.jpeg"/><Relationship Id="rId473" Type="http://schemas.openxmlformats.org/officeDocument/2006/relationships/image" Target="media/image444.jpeg"/><Relationship Id="rId529" Type="http://schemas.openxmlformats.org/officeDocument/2006/relationships/image" Target="media/image500.jpeg"/><Relationship Id="rId30" Type="http://schemas.openxmlformats.org/officeDocument/2006/relationships/image" Target="media/image13.jpeg"/><Relationship Id="rId126" Type="http://schemas.openxmlformats.org/officeDocument/2006/relationships/image" Target="media/image97.jpg"/><Relationship Id="rId168" Type="http://schemas.openxmlformats.org/officeDocument/2006/relationships/image" Target="media/image139.jpg"/><Relationship Id="rId333" Type="http://schemas.openxmlformats.org/officeDocument/2006/relationships/image" Target="media/image304.jpeg"/><Relationship Id="rId540" Type="http://schemas.openxmlformats.org/officeDocument/2006/relationships/image" Target="media/image511.jpeg"/><Relationship Id="rId72" Type="http://schemas.openxmlformats.org/officeDocument/2006/relationships/image" Target="media/image43.jpg"/><Relationship Id="rId375" Type="http://schemas.openxmlformats.org/officeDocument/2006/relationships/image" Target="media/image346.jpeg"/><Relationship Id="rId582" Type="http://schemas.openxmlformats.org/officeDocument/2006/relationships/image" Target="media/image553.jpeg"/><Relationship Id="rId638" Type="http://schemas.openxmlformats.org/officeDocument/2006/relationships/image" Target="media/image602.png"/><Relationship Id="rId3" Type="http://schemas.openxmlformats.org/officeDocument/2006/relationships/customXml" Target="../customXml/item3.xml"/><Relationship Id="rId235" Type="http://schemas.openxmlformats.org/officeDocument/2006/relationships/image" Target="media/image206.jpg"/><Relationship Id="rId277" Type="http://schemas.openxmlformats.org/officeDocument/2006/relationships/image" Target="media/image248.jpeg"/><Relationship Id="rId400" Type="http://schemas.openxmlformats.org/officeDocument/2006/relationships/image" Target="media/image371.jpeg"/><Relationship Id="rId442" Type="http://schemas.openxmlformats.org/officeDocument/2006/relationships/image" Target="media/image413.jpeg"/><Relationship Id="rId484" Type="http://schemas.openxmlformats.org/officeDocument/2006/relationships/image" Target="media/image455.jpeg"/><Relationship Id="rId137" Type="http://schemas.openxmlformats.org/officeDocument/2006/relationships/image" Target="media/image108.jpg"/><Relationship Id="rId302" Type="http://schemas.openxmlformats.org/officeDocument/2006/relationships/image" Target="media/image273.png"/><Relationship Id="rId344" Type="http://schemas.openxmlformats.org/officeDocument/2006/relationships/image" Target="media/image315.jpeg"/><Relationship Id="rId41" Type="http://schemas.openxmlformats.org/officeDocument/2006/relationships/chart" Target="charts/chart7.xml"/><Relationship Id="rId83" Type="http://schemas.openxmlformats.org/officeDocument/2006/relationships/image" Target="media/image54.jpg"/><Relationship Id="rId179" Type="http://schemas.openxmlformats.org/officeDocument/2006/relationships/image" Target="media/image150.jpg"/><Relationship Id="rId386" Type="http://schemas.openxmlformats.org/officeDocument/2006/relationships/image" Target="media/image357.jpeg"/><Relationship Id="rId551" Type="http://schemas.openxmlformats.org/officeDocument/2006/relationships/image" Target="media/image522.jpeg"/><Relationship Id="rId593" Type="http://schemas.microsoft.com/office/2007/relationships/hdphoto" Target="media/hdphoto1.wdp"/><Relationship Id="rId607" Type="http://schemas.openxmlformats.org/officeDocument/2006/relationships/image" Target="media/image576.jpeg"/><Relationship Id="rId190" Type="http://schemas.openxmlformats.org/officeDocument/2006/relationships/image" Target="media/image161.jpg"/><Relationship Id="rId204" Type="http://schemas.openxmlformats.org/officeDocument/2006/relationships/image" Target="media/image175.jpg"/><Relationship Id="rId246" Type="http://schemas.openxmlformats.org/officeDocument/2006/relationships/image" Target="media/image217.jpeg"/><Relationship Id="rId288" Type="http://schemas.openxmlformats.org/officeDocument/2006/relationships/image" Target="media/image259.png"/><Relationship Id="rId411" Type="http://schemas.openxmlformats.org/officeDocument/2006/relationships/image" Target="media/image382.jpeg"/><Relationship Id="rId453" Type="http://schemas.openxmlformats.org/officeDocument/2006/relationships/image" Target="media/image424.jpeg"/><Relationship Id="rId509" Type="http://schemas.openxmlformats.org/officeDocument/2006/relationships/image" Target="media/image480.jpeg"/><Relationship Id="rId106" Type="http://schemas.openxmlformats.org/officeDocument/2006/relationships/image" Target="media/image77.jpg"/><Relationship Id="rId313" Type="http://schemas.openxmlformats.org/officeDocument/2006/relationships/image" Target="media/image284.jpeg"/><Relationship Id="rId495" Type="http://schemas.openxmlformats.org/officeDocument/2006/relationships/image" Target="media/image466.jpeg"/><Relationship Id="rId10" Type="http://schemas.openxmlformats.org/officeDocument/2006/relationships/endnotes" Target="endnotes.xml"/><Relationship Id="rId52" Type="http://schemas.openxmlformats.org/officeDocument/2006/relationships/image" Target="media/image23.jpeg"/><Relationship Id="rId94" Type="http://schemas.openxmlformats.org/officeDocument/2006/relationships/image" Target="media/image65.jpg"/><Relationship Id="rId148" Type="http://schemas.openxmlformats.org/officeDocument/2006/relationships/image" Target="media/image119.jpg"/><Relationship Id="rId355" Type="http://schemas.openxmlformats.org/officeDocument/2006/relationships/image" Target="media/image326.jpeg"/><Relationship Id="rId397" Type="http://schemas.openxmlformats.org/officeDocument/2006/relationships/image" Target="media/image368.jpeg"/><Relationship Id="rId520" Type="http://schemas.openxmlformats.org/officeDocument/2006/relationships/image" Target="media/image491.jpeg"/><Relationship Id="rId562" Type="http://schemas.openxmlformats.org/officeDocument/2006/relationships/image" Target="media/image533.jpeg"/><Relationship Id="rId618" Type="http://schemas.openxmlformats.org/officeDocument/2006/relationships/image" Target="media/image587.png"/><Relationship Id="rId215" Type="http://schemas.openxmlformats.org/officeDocument/2006/relationships/image" Target="media/image186.jpg"/><Relationship Id="rId257" Type="http://schemas.openxmlformats.org/officeDocument/2006/relationships/image" Target="media/image228.jpeg"/><Relationship Id="rId422" Type="http://schemas.openxmlformats.org/officeDocument/2006/relationships/image" Target="media/image393.jpeg"/><Relationship Id="rId464" Type="http://schemas.openxmlformats.org/officeDocument/2006/relationships/image" Target="media/image435.jpeg"/><Relationship Id="rId299" Type="http://schemas.openxmlformats.org/officeDocument/2006/relationships/image" Target="media/image270.jpeg"/><Relationship Id="rId63" Type="http://schemas.openxmlformats.org/officeDocument/2006/relationships/image" Target="media/image34.jpg"/><Relationship Id="rId159" Type="http://schemas.openxmlformats.org/officeDocument/2006/relationships/image" Target="media/image130.jpg"/><Relationship Id="rId366" Type="http://schemas.openxmlformats.org/officeDocument/2006/relationships/image" Target="media/image337.jpeg"/><Relationship Id="rId573" Type="http://schemas.openxmlformats.org/officeDocument/2006/relationships/image" Target="media/image544.jpeg"/><Relationship Id="rId226" Type="http://schemas.openxmlformats.org/officeDocument/2006/relationships/image" Target="media/image197.jpg"/><Relationship Id="rId433" Type="http://schemas.openxmlformats.org/officeDocument/2006/relationships/image" Target="media/image404.jpeg"/><Relationship Id="rId640" Type="http://schemas.openxmlformats.org/officeDocument/2006/relationships/image" Target="media/image604.png"/><Relationship Id="rId74" Type="http://schemas.openxmlformats.org/officeDocument/2006/relationships/image" Target="media/image45.jpg"/><Relationship Id="rId377" Type="http://schemas.openxmlformats.org/officeDocument/2006/relationships/image" Target="media/image348.jpeg"/><Relationship Id="rId500" Type="http://schemas.openxmlformats.org/officeDocument/2006/relationships/image" Target="media/image471.jpeg"/><Relationship Id="rId584" Type="http://schemas.openxmlformats.org/officeDocument/2006/relationships/image" Target="media/image555.png"/><Relationship Id="rId5" Type="http://schemas.openxmlformats.org/officeDocument/2006/relationships/numbering" Target="numbering.xml"/><Relationship Id="rId237" Type="http://schemas.openxmlformats.org/officeDocument/2006/relationships/image" Target="media/image208.jpg"/><Relationship Id="rId444" Type="http://schemas.openxmlformats.org/officeDocument/2006/relationships/image" Target="media/image415.jpeg"/><Relationship Id="rId290" Type="http://schemas.openxmlformats.org/officeDocument/2006/relationships/image" Target="media/image261.jpeg"/><Relationship Id="rId304" Type="http://schemas.openxmlformats.org/officeDocument/2006/relationships/image" Target="media/image275.jpeg"/><Relationship Id="rId388" Type="http://schemas.openxmlformats.org/officeDocument/2006/relationships/image" Target="media/image359.jpeg"/><Relationship Id="rId511" Type="http://schemas.openxmlformats.org/officeDocument/2006/relationships/image" Target="media/image482.jpeg"/><Relationship Id="rId609" Type="http://schemas.openxmlformats.org/officeDocument/2006/relationships/image" Target="media/image578.jpeg"/><Relationship Id="rId85" Type="http://schemas.openxmlformats.org/officeDocument/2006/relationships/image" Target="media/image56.jpg"/><Relationship Id="rId150" Type="http://schemas.openxmlformats.org/officeDocument/2006/relationships/image" Target="media/image121.jpg"/><Relationship Id="rId595" Type="http://schemas.openxmlformats.org/officeDocument/2006/relationships/image" Target="media/image565.jpeg"/><Relationship Id="rId248" Type="http://schemas.openxmlformats.org/officeDocument/2006/relationships/image" Target="media/image219.png"/><Relationship Id="rId455" Type="http://schemas.openxmlformats.org/officeDocument/2006/relationships/image" Target="media/image426.jpeg"/><Relationship Id="rId12" Type="http://schemas.openxmlformats.org/officeDocument/2006/relationships/header" Target="header2.xml"/><Relationship Id="rId108" Type="http://schemas.openxmlformats.org/officeDocument/2006/relationships/image" Target="media/image79.jpg"/><Relationship Id="rId315" Type="http://schemas.openxmlformats.org/officeDocument/2006/relationships/image" Target="media/image286.jpeg"/><Relationship Id="rId522" Type="http://schemas.openxmlformats.org/officeDocument/2006/relationships/image" Target="media/image493.jpeg"/><Relationship Id="rId96" Type="http://schemas.openxmlformats.org/officeDocument/2006/relationships/image" Target="media/image67.jpg"/><Relationship Id="rId161" Type="http://schemas.openxmlformats.org/officeDocument/2006/relationships/image" Target="media/image132.jpg"/><Relationship Id="rId399" Type="http://schemas.openxmlformats.org/officeDocument/2006/relationships/image" Target="media/image370.jpeg"/><Relationship Id="rId259" Type="http://schemas.openxmlformats.org/officeDocument/2006/relationships/image" Target="media/image230.png"/><Relationship Id="rId466" Type="http://schemas.openxmlformats.org/officeDocument/2006/relationships/image" Target="media/image437.jpeg"/><Relationship Id="rId23" Type="http://schemas.openxmlformats.org/officeDocument/2006/relationships/image" Target="media/image6.jpeg"/><Relationship Id="rId119" Type="http://schemas.openxmlformats.org/officeDocument/2006/relationships/image" Target="media/image90.jpg"/><Relationship Id="rId326" Type="http://schemas.openxmlformats.org/officeDocument/2006/relationships/image" Target="media/image297.jpeg"/><Relationship Id="rId533" Type="http://schemas.openxmlformats.org/officeDocument/2006/relationships/image" Target="media/image504.jpeg"/><Relationship Id="rId172" Type="http://schemas.openxmlformats.org/officeDocument/2006/relationships/image" Target="media/image143.jpg"/><Relationship Id="rId477" Type="http://schemas.openxmlformats.org/officeDocument/2006/relationships/image" Target="media/image448.jpeg"/><Relationship Id="rId600" Type="http://schemas.openxmlformats.org/officeDocument/2006/relationships/image" Target="media/image569.jpeg"/><Relationship Id="rId337" Type="http://schemas.openxmlformats.org/officeDocument/2006/relationships/image" Target="media/image308.jpeg"/><Relationship Id="rId34" Type="http://schemas.openxmlformats.org/officeDocument/2006/relationships/image" Target="media/image17.jpeg"/><Relationship Id="rId544" Type="http://schemas.openxmlformats.org/officeDocument/2006/relationships/image" Target="media/image515.jpeg"/><Relationship Id="rId183" Type="http://schemas.openxmlformats.org/officeDocument/2006/relationships/image" Target="media/image154.jpg"/><Relationship Id="rId390" Type="http://schemas.openxmlformats.org/officeDocument/2006/relationships/image" Target="media/image361.jpeg"/><Relationship Id="rId404" Type="http://schemas.openxmlformats.org/officeDocument/2006/relationships/image" Target="media/image375.jpeg"/><Relationship Id="rId611" Type="http://schemas.openxmlformats.org/officeDocument/2006/relationships/image" Target="media/image580.jpeg"/><Relationship Id="rId250" Type="http://schemas.openxmlformats.org/officeDocument/2006/relationships/image" Target="media/image221.png"/><Relationship Id="rId488" Type="http://schemas.openxmlformats.org/officeDocument/2006/relationships/image" Target="media/image459.jpeg"/><Relationship Id="rId45" Type="http://schemas.openxmlformats.org/officeDocument/2006/relationships/chart" Target="charts/chart11.xml"/><Relationship Id="rId110" Type="http://schemas.openxmlformats.org/officeDocument/2006/relationships/image" Target="media/image81.jpg"/><Relationship Id="rId348" Type="http://schemas.openxmlformats.org/officeDocument/2006/relationships/image" Target="media/image319.jpeg"/><Relationship Id="rId555" Type="http://schemas.openxmlformats.org/officeDocument/2006/relationships/image" Target="media/image526.jpeg"/><Relationship Id="rId194" Type="http://schemas.openxmlformats.org/officeDocument/2006/relationships/image" Target="media/image165.jpg"/><Relationship Id="rId208" Type="http://schemas.openxmlformats.org/officeDocument/2006/relationships/image" Target="media/image179.jpg"/><Relationship Id="rId415" Type="http://schemas.openxmlformats.org/officeDocument/2006/relationships/image" Target="media/image386.jpeg"/><Relationship Id="rId622" Type="http://schemas.openxmlformats.org/officeDocument/2006/relationships/image" Target="media/image589.jpeg"/><Relationship Id="rId261" Type="http://schemas.openxmlformats.org/officeDocument/2006/relationships/image" Target="media/image232.png"/><Relationship Id="rId499" Type="http://schemas.openxmlformats.org/officeDocument/2006/relationships/image" Target="media/image470.jpeg"/><Relationship Id="rId56" Type="http://schemas.openxmlformats.org/officeDocument/2006/relationships/image" Target="media/image27.png"/><Relationship Id="rId359" Type="http://schemas.openxmlformats.org/officeDocument/2006/relationships/image" Target="media/image330.jpeg"/><Relationship Id="rId566" Type="http://schemas.openxmlformats.org/officeDocument/2006/relationships/image" Target="media/image537.jpeg"/><Relationship Id="rId121" Type="http://schemas.openxmlformats.org/officeDocument/2006/relationships/image" Target="media/image92.jpg"/><Relationship Id="rId219" Type="http://schemas.openxmlformats.org/officeDocument/2006/relationships/image" Target="media/image190.jpg"/><Relationship Id="rId426" Type="http://schemas.openxmlformats.org/officeDocument/2006/relationships/image" Target="media/image397.jpeg"/><Relationship Id="rId633" Type="http://schemas.openxmlformats.org/officeDocument/2006/relationships/image" Target="media/image597.tiff"/><Relationship Id="rId67" Type="http://schemas.openxmlformats.org/officeDocument/2006/relationships/image" Target="media/image38.jpg"/><Relationship Id="rId272" Type="http://schemas.openxmlformats.org/officeDocument/2006/relationships/image" Target="media/image243.png"/><Relationship Id="rId577" Type="http://schemas.openxmlformats.org/officeDocument/2006/relationships/image" Target="media/image548.jpeg"/><Relationship Id="rId132" Type="http://schemas.openxmlformats.org/officeDocument/2006/relationships/image" Target="media/image103.jpg"/><Relationship Id="rId437" Type="http://schemas.openxmlformats.org/officeDocument/2006/relationships/image" Target="media/image408.jpeg"/><Relationship Id="rId644" Type="http://schemas.openxmlformats.org/officeDocument/2006/relationships/image" Target="media/image608.png"/><Relationship Id="rId283" Type="http://schemas.openxmlformats.org/officeDocument/2006/relationships/image" Target="media/image254.png"/><Relationship Id="rId490" Type="http://schemas.openxmlformats.org/officeDocument/2006/relationships/image" Target="media/image461.jpeg"/><Relationship Id="rId504" Type="http://schemas.openxmlformats.org/officeDocument/2006/relationships/image" Target="media/image475.jpeg"/><Relationship Id="rId78" Type="http://schemas.openxmlformats.org/officeDocument/2006/relationships/image" Target="media/image49.jpg"/><Relationship Id="rId143" Type="http://schemas.openxmlformats.org/officeDocument/2006/relationships/image" Target="media/image114.jpg"/><Relationship Id="rId350" Type="http://schemas.openxmlformats.org/officeDocument/2006/relationships/image" Target="media/image321.jpeg"/><Relationship Id="rId588" Type="http://schemas.openxmlformats.org/officeDocument/2006/relationships/image" Target="media/image559.jpeg"/><Relationship Id="rId9" Type="http://schemas.openxmlformats.org/officeDocument/2006/relationships/footnotes" Target="footnotes.xml"/><Relationship Id="rId210" Type="http://schemas.openxmlformats.org/officeDocument/2006/relationships/image" Target="media/image181.jpg"/><Relationship Id="rId448" Type="http://schemas.openxmlformats.org/officeDocument/2006/relationships/image" Target="media/image419.jpeg"/><Relationship Id="rId294" Type="http://schemas.openxmlformats.org/officeDocument/2006/relationships/image" Target="media/image265.png"/><Relationship Id="rId308" Type="http://schemas.openxmlformats.org/officeDocument/2006/relationships/image" Target="media/image279.jpeg"/><Relationship Id="rId515" Type="http://schemas.openxmlformats.org/officeDocument/2006/relationships/image" Target="media/image486.jpeg"/><Relationship Id="rId89" Type="http://schemas.openxmlformats.org/officeDocument/2006/relationships/image" Target="media/image60.jpg"/><Relationship Id="rId154" Type="http://schemas.openxmlformats.org/officeDocument/2006/relationships/image" Target="media/image125.jpg"/><Relationship Id="rId361" Type="http://schemas.openxmlformats.org/officeDocument/2006/relationships/image" Target="media/image332.jpeg"/><Relationship Id="rId599" Type="http://schemas.microsoft.com/office/2007/relationships/hdphoto" Target="media/hdphoto2.wdp"/></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sherm10\Documents\etd-word-template-1%20(1).dotx"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https://liveutk-my.sharepoint.com/personal/gbastos_vols_utk_edu/Documents/Desktop/JWMRP%20Graphs/Radiographs%20graph.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Users\gabrielabastos\Desktop\JWMRP%20-%20Final%20report\table%20themography.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Users\gabrielabastos\iCloud%20Drive%20(Archive)%20-%202\Desktop\JWMRP%20Results%20\Graphs%20pressure%20mat.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file:///\\Users\gabrielabastos\iCloud%20Drive%20(Archive)%20-%202\Desktop\JWMRP%20Results%20\Graphs%20pressure%20mat.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file:///\\Users\gabrielabastos\iCloud%20Drive%20(Archive)%20-%202\Desktop\JWMRP%20Results%20\Graphs%20pressure%20mat.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file:///\\Users\gabrielabastos\iCloud%20Drive%20(Archive)%20-%202\Desktop\JWMRP%20Results%20\Graphs%20pressure%20mat.xlsx"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Users\gabrielabastos\iCloud%20Drive%20(Archive)%20-%202\Desktop\JWMRP%20Results%20\Graphs%20pressure%20mat.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file:///C:\Users\gbastos\OneDrive%20-%20University%20of%20Tennessee\Desktop\histo%20response%20graphs.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file:///C:\Users\gbastos\OneDrive%20-%20University%20of%20Tennessee\Desktop\histo%20response%20graphs.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file:///C:\Users\gbastos\OneDrive%20-%20University%20of%20Tennessee\Desktop\histo%20response%20graphs.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file:///C:\Users\gbastos\OneDrive%20-%20University%20of%20Tennessee\Desktop\histo%20response%20graphs.xlsx"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file:///C:\Users\gbastos\OneDrive%20-%20University%20of%20Tennessee\Desktop\histo%20response%20graphs.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file:///\\Users\gabrielabastos\Downloads\Vancomycin%20Goat%20Plasma%20%20PBS%20Anderson%20June%202024.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file:///\\Users\gabrielabastos\Downloads\Vancomycin%20Goat%20Plasma%20%20PBS%20Anderson%20June%202024.xlsx" TargetMode="External"/><Relationship Id="rId2" Type="http://schemas.microsoft.com/office/2011/relationships/chartColorStyle" Target="colors16.xml"/><Relationship Id="rId1" Type="http://schemas.microsoft.com/office/2011/relationships/chartStyle" Target="style16.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840048118985126"/>
          <c:y val="2.5649633143074366E-2"/>
          <c:w val="0.72926596675415567"/>
          <c:h val="0.77229950422863813"/>
        </c:manualLayout>
      </c:layout>
      <c:barChart>
        <c:barDir val="col"/>
        <c:grouping val="clustered"/>
        <c:varyColors val="0"/>
        <c:ser>
          <c:idx val="0"/>
          <c:order val="0"/>
          <c:tx>
            <c:strRef>
              <c:f>Sheet1!$G$6</c:f>
              <c:strCache>
                <c:ptCount val="1"/>
                <c:pt idx="0">
                  <c:v>SBA</c:v>
                </c:pt>
              </c:strCache>
            </c:strRef>
          </c:tx>
          <c:spPr>
            <a:solidFill>
              <a:schemeClr val="accent6">
                <a:alpha val="70000"/>
              </a:schemeClr>
            </a:solidFill>
            <a:ln>
              <a:noFill/>
            </a:ln>
            <a:effectLst/>
          </c:spPr>
          <c:invertIfNegative val="0"/>
          <c:cat>
            <c:strRef>
              <c:f>Sheet1!$D$8:$D$14</c:f>
              <c:strCache>
                <c:ptCount val="7"/>
                <c:pt idx="0">
                  <c:v>7</c:v>
                </c:pt>
                <c:pt idx="1">
                  <c:v>14</c:v>
                </c:pt>
                <c:pt idx="2">
                  <c:v>28</c:v>
                </c:pt>
                <c:pt idx="3">
                  <c:v>42</c:v>
                </c:pt>
                <c:pt idx="4">
                  <c:v>56</c:v>
                </c:pt>
                <c:pt idx="5">
                  <c:v>70</c:v>
                </c:pt>
                <c:pt idx="6">
                  <c:v>84</c:v>
                </c:pt>
              </c:strCache>
            </c:strRef>
          </c:cat>
          <c:val>
            <c:numRef>
              <c:f>Sheet1!$G$8:$G$14</c:f>
              <c:numCache>
                <c:formatCode>General</c:formatCode>
                <c:ptCount val="7"/>
                <c:pt idx="0">
                  <c:v>0.33</c:v>
                </c:pt>
                <c:pt idx="1">
                  <c:v>0.67</c:v>
                </c:pt>
                <c:pt idx="2">
                  <c:v>1</c:v>
                </c:pt>
                <c:pt idx="3">
                  <c:v>1</c:v>
                </c:pt>
                <c:pt idx="4">
                  <c:v>1.33</c:v>
                </c:pt>
                <c:pt idx="5">
                  <c:v>1.67</c:v>
                </c:pt>
                <c:pt idx="6">
                  <c:v>1.83</c:v>
                </c:pt>
              </c:numCache>
            </c:numRef>
          </c:val>
          <c:extLst>
            <c:ext xmlns:c16="http://schemas.microsoft.com/office/drawing/2014/chart" uri="{C3380CC4-5D6E-409C-BE32-E72D297353CC}">
              <c16:uniqueId val="{00000000-84E5-4CA9-BBEF-5720C84864AC}"/>
            </c:ext>
          </c:extLst>
        </c:ser>
        <c:ser>
          <c:idx val="1"/>
          <c:order val="1"/>
          <c:tx>
            <c:strRef>
              <c:f>Sheet1!$F$6</c:f>
              <c:strCache>
                <c:ptCount val="1"/>
                <c:pt idx="0">
                  <c:v>SB</c:v>
                </c:pt>
              </c:strCache>
            </c:strRef>
          </c:tx>
          <c:spPr>
            <a:solidFill>
              <a:srgbClr val="00B050">
                <a:alpha val="70000"/>
              </a:srgbClr>
            </a:solidFill>
            <a:ln>
              <a:noFill/>
            </a:ln>
            <a:effectLst/>
          </c:spPr>
          <c:invertIfNegative val="0"/>
          <c:cat>
            <c:strRef>
              <c:f>Sheet1!$D$8:$D$14</c:f>
              <c:strCache>
                <c:ptCount val="7"/>
                <c:pt idx="0">
                  <c:v>7</c:v>
                </c:pt>
                <c:pt idx="1">
                  <c:v>14</c:v>
                </c:pt>
                <c:pt idx="2">
                  <c:v>28</c:v>
                </c:pt>
                <c:pt idx="3">
                  <c:v>42</c:v>
                </c:pt>
                <c:pt idx="4">
                  <c:v>56</c:v>
                </c:pt>
                <c:pt idx="5">
                  <c:v>70</c:v>
                </c:pt>
                <c:pt idx="6">
                  <c:v>84</c:v>
                </c:pt>
              </c:strCache>
            </c:strRef>
          </c:cat>
          <c:val>
            <c:numRef>
              <c:f>Sheet1!$F$8:$F$11</c:f>
              <c:numCache>
                <c:formatCode>General</c:formatCode>
                <c:ptCount val="4"/>
                <c:pt idx="0">
                  <c:v>0.67</c:v>
                </c:pt>
                <c:pt idx="1">
                  <c:v>1.5</c:v>
                </c:pt>
                <c:pt idx="2">
                  <c:v>1.67</c:v>
                </c:pt>
                <c:pt idx="3">
                  <c:v>2.67</c:v>
                </c:pt>
              </c:numCache>
            </c:numRef>
          </c:val>
          <c:extLst>
            <c:ext xmlns:c16="http://schemas.microsoft.com/office/drawing/2014/chart" uri="{C3380CC4-5D6E-409C-BE32-E72D297353CC}">
              <c16:uniqueId val="{00000001-84E5-4CA9-BBEF-5720C84864AC}"/>
            </c:ext>
          </c:extLst>
        </c:ser>
        <c:ser>
          <c:idx val="2"/>
          <c:order val="2"/>
          <c:tx>
            <c:strRef>
              <c:f>Sheet1!$E$6</c:f>
              <c:strCache>
                <c:ptCount val="1"/>
                <c:pt idx="0">
                  <c:v>SA</c:v>
                </c:pt>
              </c:strCache>
            </c:strRef>
          </c:tx>
          <c:spPr>
            <a:solidFill>
              <a:schemeClr val="accent1">
                <a:alpha val="70000"/>
              </a:schemeClr>
            </a:solidFill>
            <a:ln>
              <a:noFill/>
            </a:ln>
            <a:effectLst/>
          </c:spPr>
          <c:invertIfNegative val="0"/>
          <c:errBars>
            <c:errBarType val="both"/>
            <c:errValType val="stdErr"/>
            <c:noEndCap val="0"/>
            <c:spPr>
              <a:noFill/>
              <a:ln w="9525">
                <a:solidFill>
                  <a:schemeClr val="tx1">
                    <a:lumMod val="65000"/>
                    <a:lumOff val="35000"/>
                  </a:schemeClr>
                </a:solidFill>
                <a:round/>
              </a:ln>
              <a:effectLst/>
            </c:spPr>
          </c:errBars>
          <c:cat>
            <c:strRef>
              <c:f>Sheet1!$D$8:$D$14</c:f>
              <c:strCache>
                <c:ptCount val="7"/>
                <c:pt idx="0">
                  <c:v>7</c:v>
                </c:pt>
                <c:pt idx="1">
                  <c:v>14</c:v>
                </c:pt>
                <c:pt idx="2">
                  <c:v>28</c:v>
                </c:pt>
                <c:pt idx="3">
                  <c:v>42</c:v>
                </c:pt>
                <c:pt idx="4">
                  <c:v>56</c:v>
                </c:pt>
                <c:pt idx="5">
                  <c:v>70</c:v>
                </c:pt>
                <c:pt idx="6">
                  <c:v>84</c:v>
                </c:pt>
              </c:strCache>
            </c:strRef>
          </c:cat>
          <c:val>
            <c:numRef>
              <c:f>Sheet1!$E$8:$E$14</c:f>
              <c:numCache>
                <c:formatCode>General</c:formatCode>
                <c:ptCount val="7"/>
                <c:pt idx="0">
                  <c:v>0</c:v>
                </c:pt>
                <c:pt idx="1">
                  <c:v>0</c:v>
                </c:pt>
                <c:pt idx="2">
                  <c:v>0</c:v>
                </c:pt>
                <c:pt idx="3">
                  <c:v>0</c:v>
                </c:pt>
                <c:pt idx="4">
                  <c:v>0</c:v>
                </c:pt>
                <c:pt idx="5">
                  <c:v>0</c:v>
                </c:pt>
                <c:pt idx="6">
                  <c:v>0</c:v>
                </c:pt>
              </c:numCache>
            </c:numRef>
          </c:val>
          <c:extLst>
            <c:ext xmlns:c16="http://schemas.microsoft.com/office/drawing/2014/chart" uri="{C3380CC4-5D6E-409C-BE32-E72D297353CC}">
              <c16:uniqueId val="{00000002-84E5-4CA9-BBEF-5720C84864AC}"/>
            </c:ext>
          </c:extLst>
        </c:ser>
        <c:ser>
          <c:idx val="3"/>
          <c:order val="3"/>
          <c:tx>
            <c:strRef>
              <c:f>Sheet1!$H$6</c:f>
              <c:strCache>
                <c:ptCount val="1"/>
                <c:pt idx="0">
                  <c:v>NS</c:v>
                </c:pt>
              </c:strCache>
            </c:strRef>
          </c:tx>
          <c:spPr>
            <a:solidFill>
              <a:srgbClr val="7030A0">
                <a:alpha val="70000"/>
              </a:srgbClr>
            </a:solidFill>
            <a:ln>
              <a:noFill/>
            </a:ln>
            <a:effectLst/>
          </c:spPr>
          <c:invertIfNegative val="0"/>
          <c:cat>
            <c:strRef>
              <c:f>Sheet1!$D$8:$D$14</c:f>
              <c:strCache>
                <c:ptCount val="7"/>
                <c:pt idx="0">
                  <c:v>7</c:v>
                </c:pt>
                <c:pt idx="1">
                  <c:v>14</c:v>
                </c:pt>
                <c:pt idx="2">
                  <c:v>28</c:v>
                </c:pt>
                <c:pt idx="3">
                  <c:v>42</c:v>
                </c:pt>
                <c:pt idx="4">
                  <c:v>56</c:v>
                </c:pt>
                <c:pt idx="5">
                  <c:v>70</c:v>
                </c:pt>
                <c:pt idx="6">
                  <c:v>84</c:v>
                </c:pt>
              </c:strCache>
            </c:strRef>
          </c:cat>
          <c:val>
            <c:numRef>
              <c:f>Sheet1!$H$8:$H$14</c:f>
              <c:numCache>
                <c:formatCode>General</c:formatCode>
                <c:ptCount val="7"/>
                <c:pt idx="0">
                  <c:v>0</c:v>
                </c:pt>
                <c:pt idx="1">
                  <c:v>0</c:v>
                </c:pt>
                <c:pt idx="2">
                  <c:v>0</c:v>
                </c:pt>
                <c:pt idx="3">
                  <c:v>0.17</c:v>
                </c:pt>
                <c:pt idx="4">
                  <c:v>0.17</c:v>
                </c:pt>
                <c:pt idx="5">
                  <c:v>0.17</c:v>
                </c:pt>
                <c:pt idx="6">
                  <c:v>0.2</c:v>
                </c:pt>
              </c:numCache>
            </c:numRef>
          </c:val>
          <c:extLst>
            <c:ext xmlns:c16="http://schemas.microsoft.com/office/drawing/2014/chart" uri="{C3380CC4-5D6E-409C-BE32-E72D297353CC}">
              <c16:uniqueId val="{00000003-84E5-4CA9-BBEF-5720C84864AC}"/>
            </c:ext>
          </c:extLst>
        </c:ser>
        <c:dLbls>
          <c:showLegendKey val="0"/>
          <c:showVal val="0"/>
          <c:showCatName val="0"/>
          <c:showSerName val="0"/>
          <c:showPercent val="0"/>
          <c:showBubbleSize val="0"/>
        </c:dLbls>
        <c:gapWidth val="80"/>
        <c:overlap val="25"/>
        <c:axId val="1721620288"/>
        <c:axId val="1721622784"/>
      </c:barChart>
      <c:catAx>
        <c:axId val="1721620288"/>
        <c:scaling>
          <c:orientation val="minMax"/>
        </c:scaling>
        <c:delete val="0"/>
        <c:axPos val="b"/>
        <c:title>
          <c:tx>
            <c:rich>
              <a:bodyPr rot="0" spcFirstLastPara="1" vertOverflow="ellipsis" vert="horz" wrap="square" anchor="ctr" anchorCtr="1"/>
              <a:lstStyle/>
              <a:p>
                <a:pPr>
                  <a:defRPr sz="1050" b="0" i="0" u="none" strike="noStrike" kern="1200" cap="all" baseline="0">
                    <a:solidFill>
                      <a:schemeClr val="tx1">
                        <a:lumMod val="65000"/>
                        <a:lumOff val="35000"/>
                      </a:schemeClr>
                    </a:solidFill>
                    <a:latin typeface="+mn-lt"/>
                    <a:ea typeface="+mn-ea"/>
                    <a:cs typeface="+mn-cs"/>
                  </a:defRPr>
                </a:pPr>
                <a:r>
                  <a:rPr lang="en-US" sz="1050"/>
                  <a:t>Time point</a:t>
                </a:r>
              </a:p>
            </c:rich>
          </c:tx>
          <c:layout>
            <c:manualLayout>
              <c:xMode val="edge"/>
              <c:yMode val="edge"/>
              <c:x val="0.42432598783740444"/>
              <c:y val="0.87247248182610593"/>
            </c:manualLayout>
          </c:layout>
          <c:overlay val="0"/>
          <c:spPr>
            <a:noFill/>
            <a:ln>
              <a:noFill/>
            </a:ln>
            <a:effectLst/>
          </c:spPr>
          <c:txPr>
            <a:bodyPr rot="0" spcFirstLastPara="1" vertOverflow="ellipsis" vert="horz" wrap="square" anchor="ctr" anchorCtr="1"/>
            <a:lstStyle/>
            <a:p>
              <a:pPr>
                <a:defRPr sz="1050" b="0" i="0" u="none" strike="noStrike" kern="1200" cap="all"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15875" cap="flat" cmpd="sng" algn="ctr">
            <a:solidFill>
              <a:schemeClr val="tx1">
                <a:lumMod val="25000"/>
                <a:lumOff val="75000"/>
              </a:schemeClr>
            </a:solidFill>
            <a:round/>
          </a:ln>
          <a:effectLst/>
        </c:spPr>
        <c:txPr>
          <a:bodyPr rot="-60000000" spcFirstLastPara="1" vertOverflow="ellipsis" vert="horz" wrap="square" anchor="ctr" anchorCtr="1"/>
          <a:lstStyle/>
          <a:p>
            <a:pPr>
              <a:defRPr sz="1050" b="0" i="0" u="none" strike="noStrike" kern="1200" cap="none" spc="20" normalizeH="0" baseline="0">
                <a:solidFill>
                  <a:schemeClr val="tx1">
                    <a:lumMod val="65000"/>
                    <a:lumOff val="35000"/>
                  </a:schemeClr>
                </a:solidFill>
                <a:latin typeface="+mn-lt"/>
                <a:ea typeface="+mn-ea"/>
                <a:cs typeface="+mn-cs"/>
              </a:defRPr>
            </a:pPr>
            <a:endParaRPr lang="en-US"/>
          </a:p>
        </c:txPr>
        <c:crossAx val="1721622784"/>
        <c:crosses val="autoZero"/>
        <c:auto val="1"/>
        <c:lblAlgn val="ctr"/>
        <c:lblOffset val="100"/>
        <c:noMultiLvlLbl val="0"/>
      </c:catAx>
      <c:valAx>
        <c:axId val="1721622784"/>
        <c:scaling>
          <c:orientation val="minMax"/>
          <c:max val="3"/>
          <c:min val="0"/>
        </c:scaling>
        <c:delete val="0"/>
        <c:axPos val="l"/>
        <c:majorGridlines>
          <c:spPr>
            <a:ln w="9525" cap="flat" cmpd="sng" algn="ctr">
              <a:solidFill>
                <a:schemeClr val="tx1">
                  <a:lumMod val="5000"/>
                  <a:lumOff val="95000"/>
                </a:schemeClr>
              </a:solidFill>
              <a:round/>
            </a:ln>
            <a:effectLst/>
          </c:spPr>
        </c:majorGridlines>
        <c:title>
          <c:tx>
            <c:rich>
              <a:bodyPr rot="-5400000" spcFirstLastPara="1" vertOverflow="ellipsis" vert="horz" wrap="square" anchor="ctr" anchorCtr="1"/>
              <a:lstStyle/>
              <a:p>
                <a:pPr>
                  <a:defRPr sz="1197" b="0" i="0" u="none" strike="noStrike" kern="1200" cap="all" baseline="0">
                    <a:solidFill>
                      <a:schemeClr val="tx1">
                        <a:lumMod val="65000"/>
                        <a:lumOff val="35000"/>
                      </a:schemeClr>
                    </a:solidFill>
                    <a:latin typeface="+mn-lt"/>
                    <a:ea typeface="+mn-ea"/>
                    <a:cs typeface="+mn-cs"/>
                  </a:defRPr>
                </a:pPr>
                <a:r>
                  <a:rPr lang="en-US"/>
                  <a:t>Score</a:t>
                </a:r>
              </a:p>
            </c:rich>
          </c:tx>
          <c:layout>
            <c:manualLayout>
              <c:xMode val="edge"/>
              <c:yMode val="edge"/>
              <c:x val="3.9441678992002986E-3"/>
              <c:y val="0.33604234127146781"/>
            </c:manualLayout>
          </c:layout>
          <c:overlay val="0"/>
          <c:spPr>
            <a:noFill/>
            <a:ln>
              <a:noFill/>
            </a:ln>
            <a:effectLst/>
          </c:spPr>
          <c:txPr>
            <a:bodyPr rot="-5400000" spcFirstLastPara="1" vertOverflow="ellipsis" vert="horz" wrap="square" anchor="ctr" anchorCtr="1"/>
            <a:lstStyle/>
            <a:p>
              <a:pPr>
                <a:defRPr sz="1197" b="0" i="0" u="none" strike="noStrike" kern="1200" cap="all"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50" b="0" i="0" u="none" strike="noStrike" kern="1200" spc="20" baseline="0">
                <a:solidFill>
                  <a:schemeClr val="tx1">
                    <a:lumMod val="65000"/>
                    <a:lumOff val="35000"/>
                  </a:schemeClr>
                </a:solidFill>
                <a:latin typeface="+mn-lt"/>
                <a:ea typeface="+mn-ea"/>
                <a:cs typeface="+mn-cs"/>
              </a:defRPr>
            </a:pPr>
            <a:endParaRPr lang="en-US"/>
          </a:p>
        </c:txPr>
        <c:crossAx val="1721620288"/>
        <c:crosses val="autoZero"/>
        <c:crossBetween val="between"/>
      </c:valAx>
      <c:spPr>
        <a:noFill/>
        <a:ln>
          <a:noFill/>
        </a:ln>
        <a:effectLst/>
      </c:spPr>
    </c:plotArea>
    <c:legend>
      <c:legendPos val="b"/>
      <c:layout>
        <c:manualLayout>
          <c:xMode val="edge"/>
          <c:yMode val="edge"/>
          <c:x val="0.35458826247781516"/>
          <c:y val="0.92326448253860716"/>
          <c:w val="0.29082327585348317"/>
          <c:h val="6.9318495395752147E-2"/>
        </c:manualLayout>
      </c:layout>
      <c:overlay val="0"/>
      <c:spPr>
        <a:noFill/>
        <a:ln>
          <a:noFill/>
        </a:ln>
        <a:effectLst/>
      </c:spPr>
      <c:txPr>
        <a:bodyPr rot="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9768331692913383E-2"/>
          <c:y val="6.8179867853108519E-2"/>
          <c:w val="0.94616916830708664"/>
          <c:h val="0.77870350770770747"/>
        </c:manualLayout>
      </c:layout>
      <c:barChart>
        <c:barDir val="bar"/>
        <c:grouping val="stacked"/>
        <c:varyColors val="0"/>
        <c:ser>
          <c:idx val="0"/>
          <c:order val="0"/>
          <c:tx>
            <c:strRef>
              <c:f>Sheet1!$B$1</c:f>
              <c:strCache>
                <c:ptCount val="1"/>
                <c:pt idx="0">
                  <c:v>Series 1</c:v>
                </c:pt>
              </c:strCache>
            </c:strRef>
          </c:tx>
          <c:spPr>
            <a:solidFill>
              <a:schemeClr val="accent1">
                <a:alpha val="70000"/>
              </a:schemeClr>
            </a:solidFill>
            <a:ln>
              <a:noFill/>
            </a:ln>
            <a:effectLst/>
          </c:spPr>
          <c:invertIfNegative val="0"/>
          <c:dPt>
            <c:idx val="0"/>
            <c:invertIfNegative val="0"/>
            <c:bubble3D val="0"/>
            <c:spPr>
              <a:solidFill>
                <a:srgbClr val="FF8200">
                  <a:alpha val="70000"/>
                </a:srgbClr>
              </a:solidFill>
              <a:ln>
                <a:noFill/>
              </a:ln>
              <a:effectLst/>
            </c:spPr>
            <c:extLst>
              <c:ext xmlns:c16="http://schemas.microsoft.com/office/drawing/2014/chart" uri="{C3380CC4-5D6E-409C-BE32-E72D297353CC}">
                <c16:uniqueId val="{00000001-3956-4D19-86F0-293B65A36A40}"/>
              </c:ext>
            </c:extLst>
          </c:dPt>
          <c:dPt>
            <c:idx val="1"/>
            <c:invertIfNegative val="0"/>
            <c:bubble3D val="0"/>
            <c:spPr>
              <a:solidFill>
                <a:srgbClr val="00B050">
                  <a:alpha val="70000"/>
                </a:srgbClr>
              </a:solidFill>
              <a:ln>
                <a:noFill/>
              </a:ln>
              <a:effectLst/>
            </c:spPr>
            <c:extLst>
              <c:ext xmlns:c16="http://schemas.microsoft.com/office/drawing/2014/chart" uri="{C3380CC4-5D6E-409C-BE32-E72D297353CC}">
                <c16:uniqueId val="{00000003-3956-4D19-86F0-293B65A36A40}"/>
              </c:ext>
            </c:extLst>
          </c:dPt>
          <c:dPt>
            <c:idx val="2"/>
            <c:invertIfNegative val="0"/>
            <c:bubble3D val="0"/>
            <c:spPr>
              <a:solidFill>
                <a:srgbClr val="0070C0">
                  <a:alpha val="70000"/>
                </a:srgbClr>
              </a:solidFill>
              <a:ln>
                <a:noFill/>
              </a:ln>
              <a:effectLst/>
            </c:spPr>
            <c:extLst>
              <c:ext xmlns:c16="http://schemas.microsoft.com/office/drawing/2014/chart" uri="{C3380CC4-5D6E-409C-BE32-E72D297353CC}">
                <c16:uniqueId val="{00000005-3956-4D19-86F0-293B65A36A40}"/>
              </c:ext>
            </c:extLst>
          </c:dPt>
          <c:dPt>
            <c:idx val="3"/>
            <c:invertIfNegative val="0"/>
            <c:bubble3D val="0"/>
            <c:spPr>
              <a:solidFill>
                <a:srgbClr val="7030A0">
                  <a:alpha val="70000"/>
                </a:srgbClr>
              </a:solidFill>
              <a:ln>
                <a:noFill/>
              </a:ln>
              <a:effectLst/>
            </c:spPr>
            <c:extLst>
              <c:ext xmlns:c16="http://schemas.microsoft.com/office/drawing/2014/chart" uri="{C3380CC4-5D6E-409C-BE32-E72D297353CC}">
                <c16:uniqueId val="{00000007-3956-4D19-86F0-293B65A36A40}"/>
              </c:ext>
            </c:extLst>
          </c:dPt>
          <c:cat>
            <c:strRef>
              <c:f>Sheet1!$A$2:$A$5</c:f>
              <c:strCache>
                <c:ptCount val="4"/>
                <c:pt idx="0">
                  <c:v>SA</c:v>
                </c:pt>
                <c:pt idx="1">
                  <c:v>SB</c:v>
                </c:pt>
                <c:pt idx="2">
                  <c:v>SBA</c:v>
                </c:pt>
                <c:pt idx="3">
                  <c:v>NS</c:v>
                </c:pt>
              </c:strCache>
            </c:strRef>
          </c:cat>
          <c:val>
            <c:numRef>
              <c:f>Sheet1!$B$2:$B$5</c:f>
              <c:numCache>
                <c:formatCode>General</c:formatCode>
                <c:ptCount val="4"/>
                <c:pt idx="0">
                  <c:v>0.2</c:v>
                </c:pt>
                <c:pt idx="1">
                  <c:v>2.5</c:v>
                </c:pt>
                <c:pt idx="2">
                  <c:v>2.6</c:v>
                </c:pt>
                <c:pt idx="3">
                  <c:v>0.2</c:v>
                </c:pt>
              </c:numCache>
            </c:numRef>
          </c:val>
          <c:extLst>
            <c:ext xmlns:c16="http://schemas.microsoft.com/office/drawing/2014/chart" uri="{C3380CC4-5D6E-409C-BE32-E72D297353CC}">
              <c16:uniqueId val="{00000008-3956-4D19-86F0-293B65A36A40}"/>
            </c:ext>
          </c:extLst>
        </c:ser>
        <c:ser>
          <c:idx val="1"/>
          <c:order val="1"/>
          <c:tx>
            <c:strRef>
              <c:f>Sheet1!$C$1</c:f>
              <c:strCache>
                <c:ptCount val="1"/>
                <c:pt idx="0">
                  <c:v>Column1</c:v>
                </c:pt>
              </c:strCache>
            </c:strRef>
          </c:tx>
          <c:spPr>
            <a:solidFill>
              <a:schemeClr val="accent2">
                <a:alpha val="70000"/>
              </a:schemeClr>
            </a:solidFill>
            <a:ln>
              <a:noFill/>
            </a:ln>
            <a:effectLst/>
          </c:spPr>
          <c:invertIfNegative val="0"/>
          <c:cat>
            <c:strRef>
              <c:f>Sheet1!$A$2:$A$5</c:f>
              <c:strCache>
                <c:ptCount val="4"/>
                <c:pt idx="0">
                  <c:v>SA</c:v>
                </c:pt>
                <c:pt idx="1">
                  <c:v>SB</c:v>
                </c:pt>
                <c:pt idx="2">
                  <c:v>SBA</c:v>
                </c:pt>
                <c:pt idx="3">
                  <c:v>NS</c:v>
                </c:pt>
              </c:strCache>
            </c:strRef>
          </c:cat>
          <c:val>
            <c:numRef>
              <c:f>Sheet1!$C$2:$C$5</c:f>
              <c:numCache>
                <c:formatCode>General</c:formatCode>
                <c:ptCount val="4"/>
              </c:numCache>
            </c:numRef>
          </c:val>
          <c:extLst>
            <c:ext xmlns:c16="http://schemas.microsoft.com/office/drawing/2014/chart" uri="{C3380CC4-5D6E-409C-BE32-E72D297353CC}">
              <c16:uniqueId val="{00000009-3956-4D19-86F0-293B65A36A40}"/>
            </c:ext>
          </c:extLst>
        </c:ser>
        <c:ser>
          <c:idx val="2"/>
          <c:order val="2"/>
          <c:tx>
            <c:strRef>
              <c:f>Sheet1!$D$1</c:f>
              <c:strCache>
                <c:ptCount val="1"/>
                <c:pt idx="0">
                  <c:v>Column2</c:v>
                </c:pt>
              </c:strCache>
            </c:strRef>
          </c:tx>
          <c:spPr>
            <a:solidFill>
              <a:schemeClr val="accent3">
                <a:alpha val="70000"/>
              </a:schemeClr>
            </a:solidFill>
            <a:ln>
              <a:noFill/>
            </a:ln>
            <a:effectLst/>
          </c:spPr>
          <c:invertIfNegative val="0"/>
          <c:cat>
            <c:strRef>
              <c:f>Sheet1!$A$2:$A$5</c:f>
              <c:strCache>
                <c:ptCount val="4"/>
                <c:pt idx="0">
                  <c:v>SA</c:v>
                </c:pt>
                <c:pt idx="1">
                  <c:v>SB</c:v>
                </c:pt>
                <c:pt idx="2">
                  <c:v>SBA</c:v>
                </c:pt>
                <c:pt idx="3">
                  <c:v>NS</c:v>
                </c:pt>
              </c:strCache>
            </c:strRef>
          </c:cat>
          <c:val>
            <c:numRef>
              <c:f>Sheet1!$D$2:$D$5</c:f>
              <c:numCache>
                <c:formatCode>General</c:formatCode>
                <c:ptCount val="4"/>
              </c:numCache>
            </c:numRef>
          </c:val>
          <c:extLst>
            <c:ext xmlns:c16="http://schemas.microsoft.com/office/drawing/2014/chart" uri="{C3380CC4-5D6E-409C-BE32-E72D297353CC}">
              <c16:uniqueId val="{0000000A-3956-4D19-86F0-293B65A36A40}"/>
            </c:ext>
          </c:extLst>
        </c:ser>
        <c:dLbls>
          <c:showLegendKey val="0"/>
          <c:showVal val="0"/>
          <c:showCatName val="0"/>
          <c:showSerName val="0"/>
          <c:showPercent val="0"/>
          <c:showBubbleSize val="0"/>
        </c:dLbls>
        <c:gapWidth val="80"/>
        <c:overlap val="100"/>
        <c:axId val="244606768"/>
        <c:axId val="244960784"/>
      </c:barChart>
      <c:catAx>
        <c:axId val="244606768"/>
        <c:scaling>
          <c:orientation val="minMax"/>
        </c:scaling>
        <c:delete val="0"/>
        <c:axPos val="l"/>
        <c:numFmt formatCode="General" sourceLinked="1"/>
        <c:majorTickMark val="none"/>
        <c:minorTickMark val="none"/>
        <c:tickLblPos val="nextTo"/>
        <c:spPr>
          <a:noFill/>
          <a:ln w="15875" cap="flat" cmpd="sng" algn="ctr">
            <a:solidFill>
              <a:schemeClr val="tx1">
                <a:lumMod val="25000"/>
                <a:lumOff val="75000"/>
              </a:schemeClr>
            </a:solidFill>
            <a:round/>
          </a:ln>
          <a:effectLst/>
        </c:spPr>
        <c:txPr>
          <a:bodyPr rot="-60000000" spcFirstLastPara="1" vertOverflow="ellipsis" vert="horz" wrap="square" anchor="ctr" anchorCtr="1"/>
          <a:lstStyle/>
          <a:p>
            <a:pPr>
              <a:defRPr sz="1197" b="0" i="0" u="none" strike="noStrike" kern="1200" cap="none" spc="20" normalizeH="0" baseline="0">
                <a:solidFill>
                  <a:schemeClr val="tx1">
                    <a:lumMod val="65000"/>
                    <a:lumOff val="35000"/>
                  </a:schemeClr>
                </a:solidFill>
                <a:latin typeface="+mn-lt"/>
                <a:ea typeface="+mn-ea"/>
                <a:cs typeface="+mn-cs"/>
              </a:defRPr>
            </a:pPr>
            <a:endParaRPr lang="en-US"/>
          </a:p>
        </c:txPr>
        <c:crossAx val="244960784"/>
        <c:crosses val="autoZero"/>
        <c:auto val="1"/>
        <c:lblAlgn val="ctr"/>
        <c:lblOffset val="100"/>
        <c:noMultiLvlLbl val="0"/>
      </c:catAx>
      <c:valAx>
        <c:axId val="244960784"/>
        <c:scaling>
          <c:orientation val="minMax"/>
        </c:scaling>
        <c:delete val="0"/>
        <c:axPos val="b"/>
        <c:majorGridlines>
          <c:spPr>
            <a:ln w="9525" cap="flat" cmpd="sng" algn="ctr">
              <a:solidFill>
                <a:schemeClr val="tx1">
                  <a:lumMod val="5000"/>
                  <a:lumOff val="9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spc="20" baseline="0">
                <a:solidFill>
                  <a:schemeClr val="tx1">
                    <a:lumMod val="65000"/>
                    <a:lumOff val="35000"/>
                  </a:schemeClr>
                </a:solidFill>
                <a:latin typeface="+mn-lt"/>
                <a:ea typeface="+mn-ea"/>
                <a:cs typeface="+mn-cs"/>
              </a:defRPr>
            </a:pPr>
            <a:endParaRPr lang="en-US"/>
          </a:p>
        </c:txPr>
        <c:crossAx val="24460676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Sheet1!$B$1</c:f>
              <c:strCache>
                <c:ptCount val="1"/>
                <c:pt idx="0">
                  <c:v>Series 1</c:v>
                </c:pt>
              </c:strCache>
            </c:strRef>
          </c:tx>
          <c:spPr>
            <a:solidFill>
              <a:schemeClr val="accent1"/>
            </a:solidFill>
            <a:ln>
              <a:noFill/>
            </a:ln>
            <a:effectLst/>
          </c:spPr>
          <c:invertIfNegative val="0"/>
          <c:dPt>
            <c:idx val="1"/>
            <c:invertIfNegative val="0"/>
            <c:bubble3D val="0"/>
            <c:spPr>
              <a:solidFill>
                <a:srgbClr val="00B050"/>
              </a:solidFill>
              <a:ln>
                <a:noFill/>
              </a:ln>
              <a:effectLst/>
            </c:spPr>
            <c:extLst>
              <c:ext xmlns:c16="http://schemas.microsoft.com/office/drawing/2014/chart" uri="{C3380CC4-5D6E-409C-BE32-E72D297353CC}">
                <c16:uniqueId val="{00000001-667C-4557-AA91-F610ABF1535C}"/>
              </c:ext>
            </c:extLst>
          </c:dPt>
          <c:dPt>
            <c:idx val="2"/>
            <c:invertIfNegative val="0"/>
            <c:bubble3D val="0"/>
            <c:spPr>
              <a:solidFill>
                <a:srgbClr val="0070C0"/>
              </a:solidFill>
              <a:ln>
                <a:noFill/>
              </a:ln>
              <a:effectLst/>
            </c:spPr>
            <c:extLst>
              <c:ext xmlns:c16="http://schemas.microsoft.com/office/drawing/2014/chart" uri="{C3380CC4-5D6E-409C-BE32-E72D297353CC}">
                <c16:uniqueId val="{00000003-667C-4557-AA91-F610ABF1535C}"/>
              </c:ext>
            </c:extLst>
          </c:dPt>
          <c:dPt>
            <c:idx val="3"/>
            <c:invertIfNegative val="0"/>
            <c:bubble3D val="0"/>
            <c:spPr>
              <a:solidFill>
                <a:srgbClr val="7030A0"/>
              </a:solidFill>
              <a:ln>
                <a:noFill/>
              </a:ln>
              <a:effectLst/>
            </c:spPr>
            <c:extLst>
              <c:ext xmlns:c16="http://schemas.microsoft.com/office/drawing/2014/chart" uri="{C3380CC4-5D6E-409C-BE32-E72D297353CC}">
                <c16:uniqueId val="{00000005-667C-4557-AA91-F610ABF1535C}"/>
              </c:ext>
            </c:extLst>
          </c:dPt>
          <c:cat>
            <c:strRef>
              <c:f>Sheet1!$A$2:$A$5</c:f>
              <c:strCache>
                <c:ptCount val="4"/>
                <c:pt idx="0">
                  <c:v>SA</c:v>
                </c:pt>
                <c:pt idx="1">
                  <c:v>SB</c:v>
                </c:pt>
                <c:pt idx="2">
                  <c:v>SBA</c:v>
                </c:pt>
                <c:pt idx="3">
                  <c:v>NS</c:v>
                </c:pt>
              </c:strCache>
            </c:strRef>
          </c:cat>
          <c:val>
            <c:numRef>
              <c:f>Sheet1!$B$2:$B$5</c:f>
              <c:numCache>
                <c:formatCode>General</c:formatCode>
                <c:ptCount val="4"/>
                <c:pt idx="0">
                  <c:v>1.8</c:v>
                </c:pt>
                <c:pt idx="1">
                  <c:v>1.17</c:v>
                </c:pt>
                <c:pt idx="2">
                  <c:v>1.33</c:v>
                </c:pt>
                <c:pt idx="3">
                  <c:v>0.8</c:v>
                </c:pt>
              </c:numCache>
            </c:numRef>
          </c:val>
          <c:extLst>
            <c:ext xmlns:c16="http://schemas.microsoft.com/office/drawing/2014/chart" uri="{C3380CC4-5D6E-409C-BE32-E72D297353CC}">
              <c16:uniqueId val="{00000006-667C-4557-AA91-F610ABF1535C}"/>
            </c:ext>
          </c:extLst>
        </c:ser>
        <c:dLbls>
          <c:showLegendKey val="0"/>
          <c:showVal val="0"/>
          <c:showCatName val="0"/>
          <c:showSerName val="0"/>
          <c:showPercent val="0"/>
          <c:showBubbleSize val="0"/>
        </c:dLbls>
        <c:gapWidth val="182"/>
        <c:axId val="1277094751"/>
        <c:axId val="1276940463"/>
      </c:barChart>
      <c:catAx>
        <c:axId val="127709475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276940463"/>
        <c:crosses val="autoZero"/>
        <c:auto val="1"/>
        <c:lblAlgn val="ctr"/>
        <c:lblOffset val="100"/>
        <c:noMultiLvlLbl val="0"/>
      </c:catAx>
      <c:valAx>
        <c:axId val="1276940463"/>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277094751"/>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052265540729381"/>
          <c:y val="7.1036486922828546E-2"/>
          <c:w val="0.82720981745864919"/>
          <c:h val="0.6444402635011276"/>
        </c:manualLayout>
      </c:layout>
      <c:lineChart>
        <c:grouping val="standard"/>
        <c:varyColors val="0"/>
        <c:ser>
          <c:idx val="0"/>
          <c:order val="0"/>
          <c:tx>
            <c:strRef>
              <c:f>Sheet1!$Q$7</c:f>
              <c:strCache>
                <c:ptCount val="1"/>
                <c:pt idx="0">
                  <c:v>SA</c:v>
                </c:pt>
              </c:strCache>
            </c:strRef>
          </c:tx>
          <c:spPr>
            <a:ln w="12700" cap="rnd">
              <a:solidFill>
                <a:schemeClr val="accent2"/>
              </a:solidFill>
              <a:round/>
            </a:ln>
            <a:effectLst>
              <a:outerShdw blurRad="57150" dist="19050" dir="5400000" algn="ctr" rotWithShape="0">
                <a:srgbClr val="000000">
                  <a:alpha val="63000"/>
                </a:srgbClr>
              </a:outerShdw>
            </a:effectLst>
          </c:spPr>
          <c:marker>
            <c:symbol val="none"/>
          </c:marker>
          <c:errBars>
            <c:errDir val="y"/>
            <c:errBarType val="both"/>
            <c:errValType val="stdErr"/>
            <c:noEndCap val="0"/>
            <c:spPr>
              <a:noFill/>
              <a:ln w="12700" cap="flat" cmpd="sng" algn="ctr">
                <a:solidFill>
                  <a:schemeClr val="accent2"/>
                </a:solidFill>
                <a:round/>
              </a:ln>
              <a:effectLst/>
            </c:spPr>
          </c:errBars>
          <c:cat>
            <c:numRef>
              <c:f>Sheet1!$R$7:$R$16</c:f>
              <c:numCache>
                <c:formatCode>0</c:formatCode>
                <c:ptCount val="10"/>
                <c:pt idx="0">
                  <c:v>2</c:v>
                </c:pt>
                <c:pt idx="1">
                  <c:v>7</c:v>
                </c:pt>
                <c:pt idx="2">
                  <c:v>10</c:v>
                </c:pt>
                <c:pt idx="3">
                  <c:v>14</c:v>
                </c:pt>
                <c:pt idx="4">
                  <c:v>21</c:v>
                </c:pt>
                <c:pt idx="5">
                  <c:v>28</c:v>
                </c:pt>
                <c:pt idx="6">
                  <c:v>42</c:v>
                </c:pt>
                <c:pt idx="7">
                  <c:v>56</c:v>
                </c:pt>
                <c:pt idx="8">
                  <c:v>70</c:v>
                </c:pt>
                <c:pt idx="9">
                  <c:v>84</c:v>
                </c:pt>
              </c:numCache>
            </c:numRef>
          </c:cat>
          <c:val>
            <c:numRef>
              <c:f>Sheet1!$S$7:$S$16</c:f>
              <c:numCache>
                <c:formatCode>0.00</c:formatCode>
                <c:ptCount val="10"/>
                <c:pt idx="0">
                  <c:v>96.22</c:v>
                </c:pt>
                <c:pt idx="1">
                  <c:v>97.9</c:v>
                </c:pt>
                <c:pt idx="2">
                  <c:v>99.82</c:v>
                </c:pt>
                <c:pt idx="3">
                  <c:v>96.14</c:v>
                </c:pt>
                <c:pt idx="4">
                  <c:v>98.52</c:v>
                </c:pt>
                <c:pt idx="5">
                  <c:v>97.74</c:v>
                </c:pt>
                <c:pt idx="6">
                  <c:v>91</c:v>
                </c:pt>
                <c:pt idx="7">
                  <c:v>94.62</c:v>
                </c:pt>
                <c:pt idx="8">
                  <c:v>91.26</c:v>
                </c:pt>
                <c:pt idx="9">
                  <c:v>85.26</c:v>
                </c:pt>
              </c:numCache>
            </c:numRef>
          </c:val>
          <c:smooth val="0"/>
          <c:extLst>
            <c:ext xmlns:c16="http://schemas.microsoft.com/office/drawing/2014/chart" uri="{C3380CC4-5D6E-409C-BE32-E72D297353CC}">
              <c16:uniqueId val="{00000000-4E25-4B12-A546-6A3405251EFA}"/>
            </c:ext>
          </c:extLst>
        </c:ser>
        <c:ser>
          <c:idx val="1"/>
          <c:order val="1"/>
          <c:tx>
            <c:strRef>
              <c:f>Sheet1!$Q$17</c:f>
              <c:strCache>
                <c:ptCount val="1"/>
                <c:pt idx="0">
                  <c:v>SB</c:v>
                </c:pt>
              </c:strCache>
            </c:strRef>
          </c:tx>
          <c:spPr>
            <a:ln w="12700" cap="rnd">
              <a:solidFill>
                <a:schemeClr val="accent6"/>
              </a:solidFill>
              <a:round/>
            </a:ln>
            <a:effectLst>
              <a:outerShdw blurRad="57150" dist="19050" dir="5400000" algn="ctr" rotWithShape="0">
                <a:srgbClr val="000000">
                  <a:alpha val="63000"/>
                </a:srgbClr>
              </a:outerShdw>
            </a:effectLst>
          </c:spPr>
          <c:marker>
            <c:symbol val="none"/>
          </c:marker>
          <c:errBars>
            <c:errDir val="y"/>
            <c:errBarType val="both"/>
            <c:errValType val="stdErr"/>
            <c:noEndCap val="0"/>
            <c:spPr>
              <a:noFill/>
              <a:ln w="12700" cap="flat" cmpd="sng" algn="ctr">
                <a:solidFill>
                  <a:schemeClr val="accent6"/>
                </a:solidFill>
                <a:round/>
              </a:ln>
              <a:effectLst/>
            </c:spPr>
          </c:errBars>
          <c:cat>
            <c:numRef>
              <c:f>Sheet1!$R$7:$R$16</c:f>
              <c:numCache>
                <c:formatCode>0</c:formatCode>
                <c:ptCount val="10"/>
                <c:pt idx="0">
                  <c:v>2</c:v>
                </c:pt>
                <c:pt idx="1">
                  <c:v>7</c:v>
                </c:pt>
                <c:pt idx="2">
                  <c:v>10</c:v>
                </c:pt>
                <c:pt idx="3">
                  <c:v>14</c:v>
                </c:pt>
                <c:pt idx="4">
                  <c:v>21</c:v>
                </c:pt>
                <c:pt idx="5">
                  <c:v>28</c:v>
                </c:pt>
                <c:pt idx="6">
                  <c:v>42</c:v>
                </c:pt>
                <c:pt idx="7">
                  <c:v>56</c:v>
                </c:pt>
                <c:pt idx="8">
                  <c:v>70</c:v>
                </c:pt>
                <c:pt idx="9">
                  <c:v>84</c:v>
                </c:pt>
              </c:numCache>
            </c:numRef>
          </c:cat>
          <c:val>
            <c:numRef>
              <c:f>Sheet1!$S$17:$S$23</c:f>
              <c:numCache>
                <c:formatCode>0.0</c:formatCode>
                <c:ptCount val="7"/>
                <c:pt idx="0">
                  <c:v>92.066666699999999</c:v>
                </c:pt>
                <c:pt idx="1">
                  <c:v>99.1</c:v>
                </c:pt>
                <c:pt idx="2">
                  <c:v>93.2</c:v>
                </c:pt>
                <c:pt idx="3">
                  <c:v>94.416666699999993</c:v>
                </c:pt>
                <c:pt idx="4">
                  <c:v>95.083333300000007</c:v>
                </c:pt>
                <c:pt idx="5">
                  <c:v>94.083333300000007</c:v>
                </c:pt>
                <c:pt idx="6">
                  <c:v>96.133333300000004</c:v>
                </c:pt>
              </c:numCache>
            </c:numRef>
          </c:val>
          <c:smooth val="0"/>
          <c:extLst>
            <c:ext xmlns:c16="http://schemas.microsoft.com/office/drawing/2014/chart" uri="{C3380CC4-5D6E-409C-BE32-E72D297353CC}">
              <c16:uniqueId val="{00000001-4E25-4B12-A546-6A3405251EFA}"/>
            </c:ext>
          </c:extLst>
        </c:ser>
        <c:ser>
          <c:idx val="2"/>
          <c:order val="2"/>
          <c:tx>
            <c:strRef>
              <c:f>Sheet1!$Q$24</c:f>
              <c:strCache>
                <c:ptCount val="1"/>
                <c:pt idx="0">
                  <c:v>SBA</c:v>
                </c:pt>
              </c:strCache>
            </c:strRef>
          </c:tx>
          <c:spPr>
            <a:ln w="12700" cap="rnd">
              <a:solidFill>
                <a:srgbClr val="0070C0"/>
              </a:solidFill>
              <a:round/>
            </a:ln>
            <a:effectLst>
              <a:outerShdw blurRad="57150" dist="19050" dir="5400000" algn="ctr" rotWithShape="0">
                <a:srgbClr val="000000">
                  <a:alpha val="63000"/>
                </a:srgbClr>
              </a:outerShdw>
            </a:effectLst>
          </c:spPr>
          <c:marker>
            <c:symbol val="none"/>
          </c:marker>
          <c:errBars>
            <c:errDir val="y"/>
            <c:errBarType val="both"/>
            <c:errValType val="stdErr"/>
            <c:noEndCap val="0"/>
            <c:spPr>
              <a:noFill/>
              <a:ln w="12700" cap="flat" cmpd="sng" algn="ctr">
                <a:solidFill>
                  <a:srgbClr val="0070C0"/>
                </a:solidFill>
                <a:round/>
              </a:ln>
              <a:effectLst/>
            </c:spPr>
          </c:errBars>
          <c:cat>
            <c:numRef>
              <c:f>Sheet1!$R$7:$R$16</c:f>
              <c:numCache>
                <c:formatCode>0</c:formatCode>
                <c:ptCount val="10"/>
                <c:pt idx="0">
                  <c:v>2</c:v>
                </c:pt>
                <c:pt idx="1">
                  <c:v>7</c:v>
                </c:pt>
                <c:pt idx="2">
                  <c:v>10</c:v>
                </c:pt>
                <c:pt idx="3">
                  <c:v>14</c:v>
                </c:pt>
                <c:pt idx="4">
                  <c:v>21</c:v>
                </c:pt>
                <c:pt idx="5">
                  <c:v>28</c:v>
                </c:pt>
                <c:pt idx="6">
                  <c:v>42</c:v>
                </c:pt>
                <c:pt idx="7">
                  <c:v>56</c:v>
                </c:pt>
                <c:pt idx="8">
                  <c:v>70</c:v>
                </c:pt>
                <c:pt idx="9">
                  <c:v>84</c:v>
                </c:pt>
              </c:numCache>
            </c:numRef>
          </c:cat>
          <c:val>
            <c:numRef>
              <c:f>Sheet1!$S$24:$S$33</c:f>
              <c:numCache>
                <c:formatCode>0.00</c:formatCode>
                <c:ptCount val="10"/>
                <c:pt idx="0">
                  <c:v>95.633333300000004</c:v>
                </c:pt>
                <c:pt idx="1">
                  <c:v>95.916666699999993</c:v>
                </c:pt>
                <c:pt idx="2">
                  <c:v>95.883333300000004</c:v>
                </c:pt>
                <c:pt idx="3">
                  <c:v>97.333333300000007</c:v>
                </c:pt>
                <c:pt idx="4">
                  <c:v>93.233333299999998</c:v>
                </c:pt>
                <c:pt idx="5">
                  <c:v>94.283333299999995</c:v>
                </c:pt>
                <c:pt idx="6">
                  <c:v>89.816666699999999</c:v>
                </c:pt>
                <c:pt idx="7">
                  <c:v>90.2</c:v>
                </c:pt>
                <c:pt idx="8">
                  <c:v>88.866666699999996</c:v>
                </c:pt>
                <c:pt idx="9">
                  <c:v>91.183333300000001</c:v>
                </c:pt>
              </c:numCache>
            </c:numRef>
          </c:val>
          <c:smooth val="0"/>
          <c:extLst>
            <c:ext xmlns:c16="http://schemas.microsoft.com/office/drawing/2014/chart" uri="{C3380CC4-5D6E-409C-BE32-E72D297353CC}">
              <c16:uniqueId val="{00000002-4E25-4B12-A546-6A3405251EFA}"/>
            </c:ext>
          </c:extLst>
        </c:ser>
        <c:ser>
          <c:idx val="3"/>
          <c:order val="3"/>
          <c:tx>
            <c:strRef>
              <c:f>Sheet1!$Q$34</c:f>
              <c:strCache>
                <c:ptCount val="1"/>
                <c:pt idx="0">
                  <c:v>NS</c:v>
                </c:pt>
              </c:strCache>
            </c:strRef>
          </c:tx>
          <c:spPr>
            <a:ln w="12700" cap="rnd">
              <a:solidFill>
                <a:srgbClr val="7030A0"/>
              </a:solidFill>
              <a:round/>
            </a:ln>
            <a:effectLst>
              <a:outerShdw blurRad="57150" dist="19050" dir="5400000" algn="ctr" rotWithShape="0">
                <a:srgbClr val="000000">
                  <a:alpha val="63000"/>
                </a:srgbClr>
              </a:outerShdw>
            </a:effectLst>
          </c:spPr>
          <c:marker>
            <c:symbol val="none"/>
          </c:marker>
          <c:errBars>
            <c:errDir val="y"/>
            <c:errBarType val="both"/>
            <c:errValType val="stdErr"/>
            <c:noEndCap val="0"/>
            <c:spPr>
              <a:noFill/>
              <a:ln w="12700" cap="flat" cmpd="sng" algn="ctr">
                <a:solidFill>
                  <a:srgbClr val="7030A0"/>
                </a:solidFill>
                <a:round/>
              </a:ln>
              <a:effectLst/>
            </c:spPr>
          </c:errBars>
          <c:cat>
            <c:numRef>
              <c:f>Sheet1!$R$7:$R$16</c:f>
              <c:numCache>
                <c:formatCode>0</c:formatCode>
                <c:ptCount val="10"/>
                <c:pt idx="0">
                  <c:v>2</c:v>
                </c:pt>
                <c:pt idx="1">
                  <c:v>7</c:v>
                </c:pt>
                <c:pt idx="2">
                  <c:v>10</c:v>
                </c:pt>
                <c:pt idx="3">
                  <c:v>14</c:v>
                </c:pt>
                <c:pt idx="4">
                  <c:v>21</c:v>
                </c:pt>
                <c:pt idx="5">
                  <c:v>28</c:v>
                </c:pt>
                <c:pt idx="6">
                  <c:v>42</c:v>
                </c:pt>
                <c:pt idx="7">
                  <c:v>56</c:v>
                </c:pt>
                <c:pt idx="8">
                  <c:v>70</c:v>
                </c:pt>
                <c:pt idx="9">
                  <c:v>84</c:v>
                </c:pt>
              </c:numCache>
            </c:numRef>
          </c:cat>
          <c:val>
            <c:numRef>
              <c:f>Sheet1!$S$34:$S$43</c:f>
              <c:numCache>
                <c:formatCode>0.00</c:formatCode>
                <c:ptCount val="10"/>
                <c:pt idx="0">
                  <c:v>99.3</c:v>
                </c:pt>
                <c:pt idx="1">
                  <c:v>96.016666700000002</c:v>
                </c:pt>
                <c:pt idx="2">
                  <c:v>99.05</c:v>
                </c:pt>
                <c:pt idx="3">
                  <c:v>97.016666700000002</c:v>
                </c:pt>
                <c:pt idx="4">
                  <c:v>97.483333299999998</c:v>
                </c:pt>
                <c:pt idx="5">
                  <c:v>93.95</c:v>
                </c:pt>
                <c:pt idx="6">
                  <c:v>91.016666700000002</c:v>
                </c:pt>
                <c:pt idx="7">
                  <c:v>92.816666699999999</c:v>
                </c:pt>
                <c:pt idx="8">
                  <c:v>90.45</c:v>
                </c:pt>
                <c:pt idx="9">
                  <c:v>86.6</c:v>
                </c:pt>
              </c:numCache>
            </c:numRef>
          </c:val>
          <c:smooth val="0"/>
          <c:extLst>
            <c:ext xmlns:c16="http://schemas.microsoft.com/office/drawing/2014/chart" uri="{C3380CC4-5D6E-409C-BE32-E72D297353CC}">
              <c16:uniqueId val="{00000003-4E25-4B12-A546-6A3405251EFA}"/>
            </c:ext>
          </c:extLst>
        </c:ser>
        <c:dLbls>
          <c:showLegendKey val="0"/>
          <c:showVal val="0"/>
          <c:showCatName val="0"/>
          <c:showSerName val="0"/>
          <c:showPercent val="0"/>
          <c:showBubbleSize val="0"/>
        </c:dLbls>
        <c:smooth val="0"/>
        <c:axId val="639027279"/>
        <c:axId val="1381605135"/>
      </c:lineChart>
      <c:catAx>
        <c:axId val="639027279"/>
        <c:scaling>
          <c:orientation val="minMax"/>
        </c:scaling>
        <c:delete val="0"/>
        <c:axPos val="b"/>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Time point</a:t>
                </a:r>
              </a:p>
            </c:rich>
          </c:tx>
          <c:layout>
            <c:manualLayout>
              <c:xMode val="edge"/>
              <c:yMode val="edge"/>
              <c:x val="0.46298473471103585"/>
              <c:y val="0.8206077001111057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81605135"/>
        <c:crosses val="autoZero"/>
        <c:auto val="1"/>
        <c:lblAlgn val="ctr"/>
        <c:lblOffset val="100"/>
        <c:noMultiLvlLbl val="0"/>
      </c:catAx>
      <c:valAx>
        <c:axId val="1381605135"/>
        <c:scaling>
          <c:orientation val="minMax"/>
          <c:max val="102"/>
          <c:min val="8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Temperature</a:t>
                </a:r>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9027279"/>
        <c:crosses val="autoZero"/>
        <c:crossBetween val="between"/>
      </c:valAx>
      <c:spPr>
        <a:noFill/>
        <a:ln>
          <a:noFill/>
        </a:ln>
        <a:effectLst/>
      </c:spPr>
    </c:plotArea>
    <c:legend>
      <c:legendPos val="b"/>
      <c:layout>
        <c:manualLayout>
          <c:xMode val="edge"/>
          <c:yMode val="edge"/>
          <c:x val="0.26199430410007785"/>
          <c:y val="0.89894157159964305"/>
          <c:w val="0.48774503803041047"/>
          <c:h val="9.8598411394894656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US"/>
              <a:t>Maximum Peak Pressure (kPa) RH</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5131714785651793"/>
          <c:y val="0.16803236685916964"/>
          <c:w val="0.69464107611548553"/>
          <c:h val="0.6199287810315488"/>
        </c:manualLayout>
      </c:layout>
      <c:lineChart>
        <c:grouping val="standard"/>
        <c:varyColors val="0"/>
        <c:ser>
          <c:idx val="1"/>
          <c:order val="0"/>
          <c:tx>
            <c:strRef>
              <c:f>'Maximum Peak Pressure (Kpa)'!$H$9</c:f>
              <c:strCache>
                <c:ptCount val="1"/>
                <c:pt idx="0">
                  <c:v>SA</c:v>
                </c:pt>
              </c:strCache>
            </c:strRef>
          </c:tx>
          <c:spPr>
            <a:ln w="12700" cap="rnd">
              <a:solidFill>
                <a:schemeClr val="accent6"/>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'Maximum Peak Pressure (Kpa)'!$H$32:$H$39</c:f>
                <c:numCache>
                  <c:formatCode>General</c:formatCode>
                  <c:ptCount val="8"/>
                  <c:pt idx="0">
                    <c:v>24.515301300000001</c:v>
                  </c:pt>
                  <c:pt idx="1">
                    <c:v>29.7590322</c:v>
                  </c:pt>
                  <c:pt idx="2">
                    <c:v>57.753787799999998</c:v>
                  </c:pt>
                  <c:pt idx="3">
                    <c:v>33.694806700000001</c:v>
                  </c:pt>
                  <c:pt idx="4">
                    <c:v>25.251534599999999</c:v>
                  </c:pt>
                  <c:pt idx="5">
                    <c:v>18.3101065</c:v>
                  </c:pt>
                  <c:pt idx="6">
                    <c:v>27.672368899999999</c:v>
                  </c:pt>
                  <c:pt idx="7">
                    <c:v>33.571714299999996</c:v>
                  </c:pt>
                </c:numCache>
              </c:numRef>
            </c:plus>
            <c:minus>
              <c:numRef>
                <c:f>'Maximum Peak Pressure (Kpa)'!$H$32:$H$39</c:f>
                <c:numCache>
                  <c:formatCode>General</c:formatCode>
                  <c:ptCount val="8"/>
                  <c:pt idx="0">
                    <c:v>24.515301300000001</c:v>
                  </c:pt>
                  <c:pt idx="1">
                    <c:v>29.7590322</c:v>
                  </c:pt>
                  <c:pt idx="2">
                    <c:v>57.753787799999998</c:v>
                  </c:pt>
                  <c:pt idx="3">
                    <c:v>33.694806700000001</c:v>
                  </c:pt>
                  <c:pt idx="4">
                    <c:v>25.251534599999999</c:v>
                  </c:pt>
                  <c:pt idx="5">
                    <c:v>18.3101065</c:v>
                  </c:pt>
                  <c:pt idx="6">
                    <c:v>27.672368899999999</c:v>
                  </c:pt>
                  <c:pt idx="7">
                    <c:v>33.571714299999996</c:v>
                  </c:pt>
                </c:numCache>
              </c:numRef>
            </c:minus>
            <c:spPr>
              <a:noFill/>
              <a:ln w="12700" cap="flat" cmpd="sng" algn="ctr">
                <a:solidFill>
                  <a:schemeClr val="accent2"/>
                </a:solidFill>
                <a:round/>
              </a:ln>
              <a:effectLst/>
            </c:spPr>
          </c:errBars>
          <c:cat>
            <c:numRef>
              <c:f>'Maximum Peak Pressure (Kpa)'!$G$10:$G$17</c:f>
              <c:numCache>
                <c:formatCode>General</c:formatCode>
                <c:ptCount val="8"/>
                <c:pt idx="0">
                  <c:v>-1</c:v>
                </c:pt>
                <c:pt idx="1">
                  <c:v>7</c:v>
                </c:pt>
                <c:pt idx="2">
                  <c:v>14</c:v>
                </c:pt>
                <c:pt idx="3">
                  <c:v>28</c:v>
                </c:pt>
                <c:pt idx="4">
                  <c:v>42</c:v>
                </c:pt>
                <c:pt idx="5">
                  <c:v>56</c:v>
                </c:pt>
                <c:pt idx="6">
                  <c:v>70</c:v>
                </c:pt>
                <c:pt idx="7">
                  <c:v>84</c:v>
                </c:pt>
              </c:numCache>
            </c:numRef>
          </c:cat>
          <c:val>
            <c:numRef>
              <c:f>'Maximum Peak Pressure (Kpa)'!$H$10:$H$17</c:f>
              <c:numCache>
                <c:formatCode>General</c:formatCode>
                <c:ptCount val="8"/>
                <c:pt idx="0">
                  <c:v>339</c:v>
                </c:pt>
                <c:pt idx="1">
                  <c:v>296</c:v>
                </c:pt>
                <c:pt idx="2">
                  <c:v>360</c:v>
                </c:pt>
                <c:pt idx="3">
                  <c:v>269.8</c:v>
                </c:pt>
                <c:pt idx="4">
                  <c:v>307.8</c:v>
                </c:pt>
                <c:pt idx="5">
                  <c:v>312.39999999999998</c:v>
                </c:pt>
                <c:pt idx="6">
                  <c:v>344.6</c:v>
                </c:pt>
                <c:pt idx="7">
                  <c:v>317.60000000000002</c:v>
                </c:pt>
              </c:numCache>
            </c:numRef>
          </c:val>
          <c:smooth val="0"/>
          <c:extLst>
            <c:ext xmlns:c16="http://schemas.microsoft.com/office/drawing/2014/chart" uri="{C3380CC4-5D6E-409C-BE32-E72D297353CC}">
              <c16:uniqueId val="{00000000-55C7-4D38-81DA-39EED6C63EDD}"/>
            </c:ext>
          </c:extLst>
        </c:ser>
        <c:ser>
          <c:idx val="2"/>
          <c:order val="1"/>
          <c:tx>
            <c:strRef>
              <c:f>'Maximum Peak Pressure (Kpa)'!$I$9</c:f>
              <c:strCache>
                <c:ptCount val="1"/>
                <c:pt idx="0">
                  <c:v>SB</c:v>
                </c:pt>
              </c:strCache>
            </c:strRef>
          </c:tx>
          <c:spPr>
            <a:ln w="12700" cap="rnd">
              <a:solidFill>
                <a:srgbClr val="00B050"/>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'Maximum Peak Pressure (Kpa)'!$J$32:$J$36</c:f>
                <c:numCache>
                  <c:formatCode>General</c:formatCode>
                  <c:ptCount val="5"/>
                  <c:pt idx="0">
                    <c:v>22.078496300000001</c:v>
                  </c:pt>
                  <c:pt idx="1">
                    <c:v>34.553436900000001</c:v>
                  </c:pt>
                  <c:pt idx="2">
                    <c:v>33.906161400000002</c:v>
                  </c:pt>
                  <c:pt idx="3">
                    <c:v>22.167042599999998</c:v>
                  </c:pt>
                  <c:pt idx="4">
                    <c:v>32.0832251</c:v>
                  </c:pt>
                </c:numCache>
              </c:numRef>
            </c:plus>
            <c:minus>
              <c:numRef>
                <c:f>'Maximum Peak Pressure (Kpa)'!$J$32:$J$36</c:f>
                <c:numCache>
                  <c:formatCode>General</c:formatCode>
                  <c:ptCount val="5"/>
                  <c:pt idx="0">
                    <c:v>22.078496300000001</c:v>
                  </c:pt>
                  <c:pt idx="1">
                    <c:v>34.553436900000001</c:v>
                  </c:pt>
                  <c:pt idx="2">
                    <c:v>33.906161400000002</c:v>
                  </c:pt>
                  <c:pt idx="3">
                    <c:v>22.167042599999998</c:v>
                  </c:pt>
                  <c:pt idx="4">
                    <c:v>32.0832251</c:v>
                  </c:pt>
                </c:numCache>
              </c:numRef>
            </c:minus>
            <c:spPr>
              <a:noFill/>
              <a:ln w="12700" cap="flat" cmpd="sng" algn="ctr">
                <a:solidFill>
                  <a:schemeClr val="accent3"/>
                </a:solidFill>
                <a:round/>
              </a:ln>
              <a:effectLst/>
            </c:spPr>
          </c:errBars>
          <c:cat>
            <c:numRef>
              <c:f>'Maximum Peak Pressure (Kpa)'!$G$10:$G$17</c:f>
              <c:numCache>
                <c:formatCode>General</c:formatCode>
                <c:ptCount val="8"/>
                <c:pt idx="0">
                  <c:v>-1</c:v>
                </c:pt>
                <c:pt idx="1">
                  <c:v>7</c:v>
                </c:pt>
                <c:pt idx="2">
                  <c:v>14</c:v>
                </c:pt>
                <c:pt idx="3">
                  <c:v>28</c:v>
                </c:pt>
                <c:pt idx="4">
                  <c:v>42</c:v>
                </c:pt>
                <c:pt idx="5">
                  <c:v>56</c:v>
                </c:pt>
                <c:pt idx="6">
                  <c:v>70</c:v>
                </c:pt>
                <c:pt idx="7">
                  <c:v>84</c:v>
                </c:pt>
              </c:numCache>
            </c:numRef>
          </c:cat>
          <c:val>
            <c:numRef>
              <c:f>'Maximum Peak Pressure (Kpa)'!$I$10:$I$17</c:f>
              <c:numCache>
                <c:formatCode>General</c:formatCode>
                <c:ptCount val="8"/>
                <c:pt idx="0">
                  <c:v>351.4</c:v>
                </c:pt>
                <c:pt idx="1">
                  <c:v>217.2</c:v>
                </c:pt>
                <c:pt idx="2">
                  <c:v>270.2</c:v>
                </c:pt>
                <c:pt idx="3">
                  <c:v>234.3</c:v>
                </c:pt>
                <c:pt idx="4">
                  <c:v>275</c:v>
                </c:pt>
              </c:numCache>
            </c:numRef>
          </c:val>
          <c:smooth val="0"/>
          <c:extLst>
            <c:ext xmlns:c16="http://schemas.microsoft.com/office/drawing/2014/chart" uri="{C3380CC4-5D6E-409C-BE32-E72D297353CC}">
              <c16:uniqueId val="{00000001-55C7-4D38-81DA-39EED6C63EDD}"/>
            </c:ext>
          </c:extLst>
        </c:ser>
        <c:ser>
          <c:idx val="3"/>
          <c:order val="2"/>
          <c:tx>
            <c:strRef>
              <c:f>'Maximum Peak Pressure (Kpa)'!$J$9</c:f>
              <c:strCache>
                <c:ptCount val="1"/>
                <c:pt idx="0">
                  <c:v>SBA</c:v>
                </c:pt>
              </c:strCache>
            </c:strRef>
          </c:tx>
          <c:spPr>
            <a:ln w="12700" cap="rnd">
              <a:solidFill>
                <a:srgbClr val="0070C0"/>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'Maximum Peak Pressure (Kpa)'!$L$32:$L$39</c:f>
                <c:numCache>
                  <c:formatCode>General</c:formatCode>
                  <c:ptCount val="8"/>
                  <c:pt idx="0">
                    <c:v>30.254586400000001</c:v>
                  </c:pt>
                  <c:pt idx="1">
                    <c:v>26.4718929</c:v>
                  </c:pt>
                  <c:pt idx="2">
                    <c:v>21.529308199999999</c:v>
                  </c:pt>
                  <c:pt idx="3">
                    <c:v>25.984290099999999</c:v>
                  </c:pt>
                  <c:pt idx="4">
                    <c:v>36.759276999999997</c:v>
                  </c:pt>
                  <c:pt idx="5">
                    <c:v>22.748870499999999</c:v>
                  </c:pt>
                  <c:pt idx="6">
                    <c:v>5.3892898000000002</c:v>
                  </c:pt>
                  <c:pt idx="7">
                    <c:v>17.809485599999999</c:v>
                  </c:pt>
                </c:numCache>
              </c:numRef>
            </c:plus>
            <c:minus>
              <c:numRef>
                <c:f>'Maximum Peak Pressure (Kpa)'!$L$32:$L$39</c:f>
                <c:numCache>
                  <c:formatCode>General</c:formatCode>
                  <c:ptCount val="8"/>
                  <c:pt idx="0">
                    <c:v>30.254586400000001</c:v>
                  </c:pt>
                  <c:pt idx="1">
                    <c:v>26.4718929</c:v>
                  </c:pt>
                  <c:pt idx="2">
                    <c:v>21.529308199999999</c:v>
                  </c:pt>
                  <c:pt idx="3">
                    <c:v>25.984290099999999</c:v>
                  </c:pt>
                  <c:pt idx="4">
                    <c:v>36.759276999999997</c:v>
                  </c:pt>
                  <c:pt idx="5">
                    <c:v>22.748870499999999</c:v>
                  </c:pt>
                  <c:pt idx="6">
                    <c:v>5.3892898000000002</c:v>
                  </c:pt>
                  <c:pt idx="7">
                    <c:v>17.809485599999999</c:v>
                  </c:pt>
                </c:numCache>
              </c:numRef>
            </c:minus>
            <c:spPr>
              <a:noFill/>
              <a:ln w="12700" cap="flat" cmpd="sng" algn="ctr">
                <a:solidFill>
                  <a:schemeClr val="accent4"/>
                </a:solidFill>
                <a:round/>
              </a:ln>
              <a:effectLst/>
            </c:spPr>
          </c:errBars>
          <c:cat>
            <c:numRef>
              <c:f>'Maximum Peak Pressure (Kpa)'!$G$10:$G$17</c:f>
              <c:numCache>
                <c:formatCode>General</c:formatCode>
                <c:ptCount val="8"/>
                <c:pt idx="0">
                  <c:v>-1</c:v>
                </c:pt>
                <c:pt idx="1">
                  <c:v>7</c:v>
                </c:pt>
                <c:pt idx="2">
                  <c:v>14</c:v>
                </c:pt>
                <c:pt idx="3">
                  <c:v>28</c:v>
                </c:pt>
                <c:pt idx="4">
                  <c:v>42</c:v>
                </c:pt>
                <c:pt idx="5">
                  <c:v>56</c:v>
                </c:pt>
                <c:pt idx="6">
                  <c:v>70</c:v>
                </c:pt>
                <c:pt idx="7">
                  <c:v>84</c:v>
                </c:pt>
              </c:numCache>
            </c:numRef>
          </c:cat>
          <c:val>
            <c:numRef>
              <c:f>'Maximum Peak Pressure (Kpa)'!$J$10:$J$17</c:f>
              <c:numCache>
                <c:formatCode>General</c:formatCode>
                <c:ptCount val="8"/>
                <c:pt idx="0">
                  <c:v>377.2</c:v>
                </c:pt>
                <c:pt idx="1">
                  <c:v>189.8</c:v>
                </c:pt>
                <c:pt idx="2">
                  <c:v>331.3</c:v>
                </c:pt>
                <c:pt idx="3">
                  <c:v>355.5</c:v>
                </c:pt>
                <c:pt idx="4">
                  <c:v>315.3</c:v>
                </c:pt>
                <c:pt idx="5">
                  <c:v>300.3</c:v>
                </c:pt>
                <c:pt idx="6">
                  <c:v>287.7</c:v>
                </c:pt>
                <c:pt idx="7">
                  <c:v>251.7</c:v>
                </c:pt>
              </c:numCache>
            </c:numRef>
          </c:val>
          <c:smooth val="0"/>
          <c:extLst>
            <c:ext xmlns:c16="http://schemas.microsoft.com/office/drawing/2014/chart" uri="{C3380CC4-5D6E-409C-BE32-E72D297353CC}">
              <c16:uniqueId val="{00000002-55C7-4D38-81DA-39EED6C63EDD}"/>
            </c:ext>
          </c:extLst>
        </c:ser>
        <c:ser>
          <c:idx val="4"/>
          <c:order val="3"/>
          <c:tx>
            <c:strRef>
              <c:f>'Maximum Peak Pressure (Kpa)'!$K$9</c:f>
              <c:strCache>
                <c:ptCount val="1"/>
                <c:pt idx="0">
                  <c:v>NS</c:v>
                </c:pt>
              </c:strCache>
            </c:strRef>
          </c:tx>
          <c:spPr>
            <a:ln w="12700" cap="rnd">
              <a:solidFill>
                <a:srgbClr val="7030A0"/>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'Maximum Peak Pressure (Kpa)'!$N$32:$N$39</c:f>
                <c:numCache>
                  <c:formatCode>General</c:formatCode>
                  <c:ptCount val="8"/>
                  <c:pt idx="0">
                    <c:v>20.249554199999999</c:v>
                  </c:pt>
                  <c:pt idx="1">
                    <c:v>20.2829978</c:v>
                  </c:pt>
                  <c:pt idx="2">
                    <c:v>57.1713697</c:v>
                  </c:pt>
                  <c:pt idx="3">
                    <c:v>21.375089299999999</c:v>
                  </c:pt>
                  <c:pt idx="4">
                    <c:v>21.140272299999999</c:v>
                  </c:pt>
                  <c:pt idx="5">
                    <c:v>26.5455583</c:v>
                  </c:pt>
                  <c:pt idx="6">
                    <c:v>8.0539845000000003</c:v>
                  </c:pt>
                  <c:pt idx="7">
                    <c:v>16.643317</c:v>
                  </c:pt>
                </c:numCache>
              </c:numRef>
            </c:plus>
            <c:minus>
              <c:numRef>
                <c:f>'Maximum Peak Pressure (Kpa)'!$N$32:$N$39</c:f>
                <c:numCache>
                  <c:formatCode>General</c:formatCode>
                  <c:ptCount val="8"/>
                  <c:pt idx="0">
                    <c:v>20.249554199999999</c:v>
                  </c:pt>
                  <c:pt idx="1">
                    <c:v>20.2829978</c:v>
                  </c:pt>
                  <c:pt idx="2">
                    <c:v>57.1713697</c:v>
                  </c:pt>
                  <c:pt idx="3">
                    <c:v>21.375089299999999</c:v>
                  </c:pt>
                  <c:pt idx="4">
                    <c:v>21.140272299999999</c:v>
                  </c:pt>
                  <c:pt idx="5">
                    <c:v>26.5455583</c:v>
                  </c:pt>
                  <c:pt idx="6">
                    <c:v>8.0539845000000003</c:v>
                  </c:pt>
                  <c:pt idx="7">
                    <c:v>16.643317</c:v>
                  </c:pt>
                </c:numCache>
              </c:numRef>
            </c:minus>
            <c:spPr>
              <a:noFill/>
              <a:ln w="12700" cap="flat" cmpd="sng" algn="ctr">
                <a:solidFill>
                  <a:schemeClr val="accent5"/>
                </a:solidFill>
                <a:round/>
              </a:ln>
              <a:effectLst/>
            </c:spPr>
          </c:errBars>
          <c:cat>
            <c:numRef>
              <c:f>'Maximum Peak Pressure (Kpa)'!$G$10:$G$17</c:f>
              <c:numCache>
                <c:formatCode>General</c:formatCode>
                <c:ptCount val="8"/>
                <c:pt idx="0">
                  <c:v>-1</c:v>
                </c:pt>
                <c:pt idx="1">
                  <c:v>7</c:v>
                </c:pt>
                <c:pt idx="2">
                  <c:v>14</c:v>
                </c:pt>
                <c:pt idx="3">
                  <c:v>28</c:v>
                </c:pt>
                <c:pt idx="4">
                  <c:v>42</c:v>
                </c:pt>
                <c:pt idx="5">
                  <c:v>56</c:v>
                </c:pt>
                <c:pt idx="6">
                  <c:v>70</c:v>
                </c:pt>
                <c:pt idx="7">
                  <c:v>84</c:v>
                </c:pt>
              </c:numCache>
            </c:numRef>
          </c:cat>
          <c:val>
            <c:numRef>
              <c:f>'Maximum Peak Pressure (Kpa)'!$K$10:$K$17</c:f>
              <c:numCache>
                <c:formatCode>General</c:formatCode>
                <c:ptCount val="8"/>
                <c:pt idx="0">
                  <c:v>368.3</c:v>
                </c:pt>
                <c:pt idx="1">
                  <c:v>314</c:v>
                </c:pt>
                <c:pt idx="2">
                  <c:v>277.7</c:v>
                </c:pt>
                <c:pt idx="3">
                  <c:v>401.8</c:v>
                </c:pt>
                <c:pt idx="4">
                  <c:v>336.7</c:v>
                </c:pt>
                <c:pt idx="5">
                  <c:v>343</c:v>
                </c:pt>
                <c:pt idx="6">
                  <c:v>323</c:v>
                </c:pt>
                <c:pt idx="7">
                  <c:v>310</c:v>
                </c:pt>
              </c:numCache>
            </c:numRef>
          </c:val>
          <c:smooth val="0"/>
          <c:extLst>
            <c:ext xmlns:c16="http://schemas.microsoft.com/office/drawing/2014/chart" uri="{C3380CC4-5D6E-409C-BE32-E72D297353CC}">
              <c16:uniqueId val="{00000003-55C7-4D38-81DA-39EED6C63EDD}"/>
            </c:ext>
          </c:extLst>
        </c:ser>
        <c:dLbls>
          <c:showLegendKey val="0"/>
          <c:showVal val="0"/>
          <c:showCatName val="0"/>
          <c:showSerName val="0"/>
          <c:showPercent val="0"/>
          <c:showBubbleSize val="0"/>
        </c:dLbls>
        <c:hiLowLines>
          <c:spPr>
            <a:ln w="9525" cap="flat" cmpd="sng" algn="ctr">
              <a:noFill/>
              <a:round/>
            </a:ln>
            <a:effectLst/>
          </c:spPr>
        </c:hiLowLines>
        <c:smooth val="0"/>
        <c:axId val="1731028879"/>
        <c:axId val="1604406735"/>
      </c:lineChart>
      <c:catAx>
        <c:axId val="1731028879"/>
        <c:scaling>
          <c:orientation val="minMax"/>
        </c:scaling>
        <c:delete val="0"/>
        <c:axPos val="b"/>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Run</a:t>
                </a:r>
              </a:p>
            </c:rich>
          </c:tx>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04406735"/>
        <c:crosses val="autoZero"/>
        <c:auto val="1"/>
        <c:lblAlgn val="ctr"/>
        <c:lblOffset val="100"/>
        <c:noMultiLvlLbl val="0"/>
      </c:catAx>
      <c:valAx>
        <c:axId val="1604406735"/>
        <c:scaling>
          <c:orientation val="minMax"/>
          <c:max val="450"/>
          <c:min val="15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Kpa</a:t>
                </a:r>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31028879"/>
        <c:crosses val="autoZero"/>
        <c:crossBetween val="between"/>
      </c:valAx>
      <c:spPr>
        <a:noFill/>
        <a:ln>
          <a:noFill/>
        </a:ln>
        <a:effectLst/>
      </c:spPr>
    </c:plotArea>
    <c:legend>
      <c:legendPos val="r"/>
      <c:layout>
        <c:manualLayout>
          <c:xMode val="edge"/>
          <c:yMode val="edge"/>
          <c:x val="0.1709582239720035"/>
          <c:y val="0.92090732661607055"/>
          <c:w val="0.63181955380577426"/>
          <c:h val="7.588915973133363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US" sz="1600" b="1" i="0" u="none" strike="noStrike" baseline="0">
                <a:effectLst/>
              </a:rPr>
              <a:t>Maximum Force (kgf)</a:t>
            </a:r>
            <a:r>
              <a:rPr lang="en-US"/>
              <a:t> RH</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5809492563429572"/>
          <c:y val="0.14537060529736373"/>
          <c:w val="0.70730774278215225"/>
          <c:h val="0.6190527525841264"/>
        </c:manualLayout>
      </c:layout>
      <c:lineChart>
        <c:grouping val="standard"/>
        <c:varyColors val="0"/>
        <c:ser>
          <c:idx val="0"/>
          <c:order val="0"/>
          <c:tx>
            <c:strRef>
              <c:f>'Maximum Force (kg) RH'!$F$5</c:f>
              <c:strCache>
                <c:ptCount val="1"/>
                <c:pt idx="0">
                  <c:v>SA</c:v>
                </c:pt>
              </c:strCache>
            </c:strRef>
          </c:tx>
          <c:spPr>
            <a:ln w="12700" cap="rnd">
              <a:solidFill>
                <a:schemeClr val="accent6"/>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'Maximum Force (kg) RH'!$F$27:$F$34</c:f>
                <c:numCache>
                  <c:formatCode>General</c:formatCode>
                  <c:ptCount val="8"/>
                  <c:pt idx="0">
                    <c:v>1.9678069</c:v>
                  </c:pt>
                  <c:pt idx="1">
                    <c:v>1.9690135</c:v>
                  </c:pt>
                  <c:pt idx="2">
                    <c:v>1.5289421000000001</c:v>
                  </c:pt>
                  <c:pt idx="3">
                    <c:v>3.2665248</c:v>
                  </c:pt>
                  <c:pt idx="4">
                    <c:v>3.3438938</c:v>
                  </c:pt>
                  <c:pt idx="5">
                    <c:v>1.7810935000000001</c:v>
                  </c:pt>
                  <c:pt idx="6">
                    <c:v>2.1112825000000002</c:v>
                  </c:pt>
                  <c:pt idx="7">
                    <c:v>2.6917715000000002</c:v>
                  </c:pt>
                </c:numCache>
              </c:numRef>
            </c:plus>
            <c:minus>
              <c:numRef>
                <c:f>'Maximum Force (kg) RH'!$F$27:$F$34</c:f>
                <c:numCache>
                  <c:formatCode>General</c:formatCode>
                  <c:ptCount val="8"/>
                  <c:pt idx="0">
                    <c:v>1.9678069</c:v>
                  </c:pt>
                  <c:pt idx="1">
                    <c:v>1.9690135</c:v>
                  </c:pt>
                  <c:pt idx="2">
                    <c:v>1.5289421000000001</c:v>
                  </c:pt>
                  <c:pt idx="3">
                    <c:v>3.2665248</c:v>
                  </c:pt>
                  <c:pt idx="4">
                    <c:v>3.3438938</c:v>
                  </c:pt>
                  <c:pt idx="5">
                    <c:v>1.7810935000000001</c:v>
                  </c:pt>
                  <c:pt idx="6">
                    <c:v>2.1112825000000002</c:v>
                  </c:pt>
                  <c:pt idx="7">
                    <c:v>2.6917715000000002</c:v>
                  </c:pt>
                </c:numCache>
              </c:numRef>
            </c:minus>
            <c:spPr>
              <a:noFill/>
              <a:ln w="12700" cap="flat" cmpd="sng" algn="ctr">
                <a:solidFill>
                  <a:schemeClr val="accent2"/>
                </a:solidFill>
                <a:round/>
              </a:ln>
              <a:effectLst/>
            </c:spPr>
          </c:errBars>
          <c:cat>
            <c:numRef>
              <c:f>'Maximum Force (kg) RH'!$E$6:$E$13</c:f>
              <c:numCache>
                <c:formatCode>General</c:formatCode>
                <c:ptCount val="8"/>
                <c:pt idx="0">
                  <c:v>-1</c:v>
                </c:pt>
                <c:pt idx="1">
                  <c:v>7</c:v>
                </c:pt>
                <c:pt idx="2">
                  <c:v>14</c:v>
                </c:pt>
                <c:pt idx="3">
                  <c:v>28</c:v>
                </c:pt>
                <c:pt idx="4">
                  <c:v>42</c:v>
                </c:pt>
                <c:pt idx="5">
                  <c:v>56</c:v>
                </c:pt>
                <c:pt idx="6">
                  <c:v>70</c:v>
                </c:pt>
                <c:pt idx="7">
                  <c:v>84</c:v>
                </c:pt>
              </c:numCache>
            </c:numRef>
          </c:cat>
          <c:val>
            <c:numRef>
              <c:f>'Maximum Force (kg) RH'!$F$6:$F$14</c:f>
              <c:numCache>
                <c:formatCode>General</c:formatCode>
                <c:ptCount val="9"/>
                <c:pt idx="0">
                  <c:v>27.5</c:v>
                </c:pt>
                <c:pt idx="1">
                  <c:v>14.2</c:v>
                </c:pt>
                <c:pt idx="2">
                  <c:v>17</c:v>
                </c:pt>
                <c:pt idx="3">
                  <c:v>17.3</c:v>
                </c:pt>
                <c:pt idx="4">
                  <c:v>22.5</c:v>
                </c:pt>
                <c:pt idx="5">
                  <c:v>21.9</c:v>
                </c:pt>
                <c:pt idx="6">
                  <c:v>24.4</c:v>
                </c:pt>
                <c:pt idx="7">
                  <c:v>22.4</c:v>
                </c:pt>
              </c:numCache>
            </c:numRef>
          </c:val>
          <c:smooth val="0"/>
          <c:extLst>
            <c:ext xmlns:c16="http://schemas.microsoft.com/office/drawing/2014/chart" uri="{C3380CC4-5D6E-409C-BE32-E72D297353CC}">
              <c16:uniqueId val="{00000000-D33E-416F-A52D-C2E551763172}"/>
            </c:ext>
          </c:extLst>
        </c:ser>
        <c:ser>
          <c:idx val="2"/>
          <c:order val="1"/>
          <c:tx>
            <c:strRef>
              <c:f>'Maximum Force (kg) RH'!$G$5</c:f>
              <c:strCache>
                <c:ptCount val="1"/>
                <c:pt idx="0">
                  <c:v>SB</c:v>
                </c:pt>
              </c:strCache>
            </c:strRef>
          </c:tx>
          <c:spPr>
            <a:ln w="12700" cap="rnd">
              <a:solidFill>
                <a:srgbClr val="00B050"/>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'Maximum Force (kg) RH'!$I$27:$I$31</c:f>
                <c:numCache>
                  <c:formatCode>General</c:formatCode>
                  <c:ptCount val="5"/>
                  <c:pt idx="0">
                    <c:v>1.3655936</c:v>
                  </c:pt>
                  <c:pt idx="1">
                    <c:v>2.3607490000000002</c:v>
                  </c:pt>
                  <c:pt idx="2">
                    <c:v>2.5231892999999999</c:v>
                  </c:pt>
                  <c:pt idx="3">
                    <c:v>1.9205532000000001</c:v>
                  </c:pt>
                  <c:pt idx="4">
                    <c:v>1.7311685000000001</c:v>
                  </c:pt>
                </c:numCache>
              </c:numRef>
            </c:plus>
            <c:minus>
              <c:numRef>
                <c:f>'Maximum Force (kg) RH'!$I$27:$I$31</c:f>
                <c:numCache>
                  <c:formatCode>General</c:formatCode>
                  <c:ptCount val="5"/>
                  <c:pt idx="0">
                    <c:v>1.3655936</c:v>
                  </c:pt>
                  <c:pt idx="1">
                    <c:v>2.3607490000000002</c:v>
                  </c:pt>
                  <c:pt idx="2">
                    <c:v>2.5231892999999999</c:v>
                  </c:pt>
                  <c:pt idx="3">
                    <c:v>1.9205532000000001</c:v>
                  </c:pt>
                  <c:pt idx="4">
                    <c:v>1.7311685000000001</c:v>
                  </c:pt>
                </c:numCache>
              </c:numRef>
            </c:minus>
            <c:spPr>
              <a:noFill/>
              <a:ln w="12700" cap="flat" cmpd="sng" algn="ctr">
                <a:solidFill>
                  <a:schemeClr val="accent6"/>
                </a:solidFill>
                <a:round/>
              </a:ln>
              <a:effectLst/>
            </c:spPr>
          </c:errBars>
          <c:cat>
            <c:numRef>
              <c:f>'Maximum Force (kg) RH'!$E$6:$E$13</c:f>
              <c:numCache>
                <c:formatCode>General</c:formatCode>
                <c:ptCount val="8"/>
                <c:pt idx="0">
                  <c:v>-1</c:v>
                </c:pt>
                <c:pt idx="1">
                  <c:v>7</c:v>
                </c:pt>
                <c:pt idx="2">
                  <c:v>14</c:v>
                </c:pt>
                <c:pt idx="3">
                  <c:v>28</c:v>
                </c:pt>
                <c:pt idx="4">
                  <c:v>42</c:v>
                </c:pt>
                <c:pt idx="5">
                  <c:v>56</c:v>
                </c:pt>
                <c:pt idx="6">
                  <c:v>70</c:v>
                </c:pt>
                <c:pt idx="7">
                  <c:v>84</c:v>
                </c:pt>
              </c:numCache>
            </c:numRef>
          </c:cat>
          <c:val>
            <c:numRef>
              <c:f>'Maximum Force (kg) RH'!$G$6:$G$10</c:f>
              <c:numCache>
                <c:formatCode>General</c:formatCode>
                <c:ptCount val="5"/>
                <c:pt idx="0">
                  <c:v>29.8</c:v>
                </c:pt>
                <c:pt idx="1">
                  <c:v>11.3</c:v>
                </c:pt>
                <c:pt idx="2">
                  <c:v>15.5</c:v>
                </c:pt>
                <c:pt idx="3">
                  <c:v>11.2</c:v>
                </c:pt>
                <c:pt idx="4">
                  <c:v>15.4</c:v>
                </c:pt>
              </c:numCache>
            </c:numRef>
          </c:val>
          <c:smooth val="0"/>
          <c:extLst>
            <c:ext xmlns:c16="http://schemas.microsoft.com/office/drawing/2014/chart" uri="{C3380CC4-5D6E-409C-BE32-E72D297353CC}">
              <c16:uniqueId val="{00000001-D33E-416F-A52D-C2E551763172}"/>
            </c:ext>
          </c:extLst>
        </c:ser>
        <c:ser>
          <c:idx val="3"/>
          <c:order val="2"/>
          <c:tx>
            <c:strRef>
              <c:f>'Maximum Force (kg) RH'!$H$5</c:f>
              <c:strCache>
                <c:ptCount val="1"/>
                <c:pt idx="0">
                  <c:v>SBA</c:v>
                </c:pt>
              </c:strCache>
            </c:strRef>
          </c:tx>
          <c:spPr>
            <a:ln w="12700" cap="rnd">
              <a:solidFill>
                <a:srgbClr val="0070C0"/>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'Maximum Force (kg) RH'!$L$26:$L$33</c:f>
                <c:numCache>
                  <c:formatCode>General</c:formatCode>
                  <c:ptCount val="8"/>
                  <c:pt idx="0">
                    <c:v>3.5322309999999999</c:v>
                  </c:pt>
                  <c:pt idx="1">
                    <c:v>1.371075</c:v>
                  </c:pt>
                  <c:pt idx="2">
                    <c:v>2.4486363999999998</c:v>
                  </c:pt>
                  <c:pt idx="3">
                    <c:v>2.7799659999999999</c:v>
                  </c:pt>
                  <c:pt idx="4">
                    <c:v>2.3307967000000001</c:v>
                  </c:pt>
                  <c:pt idx="5">
                    <c:v>1.7611417</c:v>
                  </c:pt>
                  <c:pt idx="6">
                    <c:v>1.8360548999999999</c:v>
                  </c:pt>
                  <c:pt idx="7">
                    <c:v>1.7765565999999999</c:v>
                  </c:pt>
                </c:numCache>
              </c:numRef>
            </c:plus>
            <c:minus>
              <c:numRef>
                <c:f>'Maximum Force (kg) RH'!$L$26:$L$33</c:f>
                <c:numCache>
                  <c:formatCode>General</c:formatCode>
                  <c:ptCount val="8"/>
                  <c:pt idx="0">
                    <c:v>3.5322309999999999</c:v>
                  </c:pt>
                  <c:pt idx="1">
                    <c:v>1.371075</c:v>
                  </c:pt>
                  <c:pt idx="2">
                    <c:v>2.4486363999999998</c:v>
                  </c:pt>
                  <c:pt idx="3">
                    <c:v>2.7799659999999999</c:v>
                  </c:pt>
                  <c:pt idx="4">
                    <c:v>2.3307967000000001</c:v>
                  </c:pt>
                  <c:pt idx="5">
                    <c:v>1.7611417</c:v>
                  </c:pt>
                  <c:pt idx="6">
                    <c:v>1.8360548999999999</c:v>
                  </c:pt>
                  <c:pt idx="7">
                    <c:v>1.7765565999999999</c:v>
                  </c:pt>
                </c:numCache>
              </c:numRef>
            </c:minus>
            <c:spPr>
              <a:noFill/>
              <a:ln w="12700" cap="flat" cmpd="sng" algn="ctr">
                <a:solidFill>
                  <a:schemeClr val="accent4"/>
                </a:solidFill>
                <a:round/>
              </a:ln>
              <a:effectLst/>
            </c:spPr>
          </c:errBars>
          <c:cat>
            <c:numRef>
              <c:f>'Maximum Force (kg) RH'!$E$6:$E$13</c:f>
              <c:numCache>
                <c:formatCode>General</c:formatCode>
                <c:ptCount val="8"/>
                <c:pt idx="0">
                  <c:v>-1</c:v>
                </c:pt>
                <c:pt idx="1">
                  <c:v>7</c:v>
                </c:pt>
                <c:pt idx="2">
                  <c:v>14</c:v>
                </c:pt>
                <c:pt idx="3">
                  <c:v>28</c:v>
                </c:pt>
                <c:pt idx="4">
                  <c:v>42</c:v>
                </c:pt>
                <c:pt idx="5">
                  <c:v>56</c:v>
                </c:pt>
                <c:pt idx="6">
                  <c:v>70</c:v>
                </c:pt>
                <c:pt idx="7">
                  <c:v>84</c:v>
                </c:pt>
              </c:numCache>
            </c:numRef>
          </c:cat>
          <c:val>
            <c:numRef>
              <c:f>'Maximum Force (kg) RH'!$H$6:$H$13</c:f>
              <c:numCache>
                <c:formatCode>General</c:formatCode>
                <c:ptCount val="8"/>
                <c:pt idx="0">
                  <c:v>28.3</c:v>
                </c:pt>
                <c:pt idx="1">
                  <c:v>9.1</c:v>
                </c:pt>
                <c:pt idx="2">
                  <c:v>15.8</c:v>
                </c:pt>
                <c:pt idx="3">
                  <c:v>16.399999999999999</c:v>
                </c:pt>
                <c:pt idx="4">
                  <c:v>17.8</c:v>
                </c:pt>
                <c:pt idx="5">
                  <c:v>15.7</c:v>
                </c:pt>
                <c:pt idx="6">
                  <c:v>17.7</c:v>
                </c:pt>
                <c:pt idx="7">
                  <c:v>14.6</c:v>
                </c:pt>
              </c:numCache>
            </c:numRef>
          </c:val>
          <c:smooth val="0"/>
          <c:extLst>
            <c:ext xmlns:c16="http://schemas.microsoft.com/office/drawing/2014/chart" uri="{C3380CC4-5D6E-409C-BE32-E72D297353CC}">
              <c16:uniqueId val="{00000002-D33E-416F-A52D-C2E551763172}"/>
            </c:ext>
          </c:extLst>
        </c:ser>
        <c:ser>
          <c:idx val="4"/>
          <c:order val="3"/>
          <c:tx>
            <c:strRef>
              <c:f>'Maximum Force (kg) RH'!$I$5</c:f>
              <c:strCache>
                <c:ptCount val="1"/>
                <c:pt idx="0">
                  <c:v>NS</c:v>
                </c:pt>
              </c:strCache>
            </c:strRef>
          </c:tx>
          <c:spPr>
            <a:ln w="12700" cap="rnd">
              <a:solidFill>
                <a:srgbClr val="7030A0"/>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'Maximum Force (kg) RH'!$O$26:$O$33</c:f>
                <c:numCache>
                  <c:formatCode>General</c:formatCode>
                  <c:ptCount val="8"/>
                  <c:pt idx="0">
                    <c:v>2.5485194</c:v>
                  </c:pt>
                  <c:pt idx="1">
                    <c:v>1.7241244</c:v>
                  </c:pt>
                  <c:pt idx="2">
                    <c:v>3.5340855000000002</c:v>
                  </c:pt>
                  <c:pt idx="3">
                    <c:v>1.1908278999999999</c:v>
                  </c:pt>
                  <c:pt idx="4">
                    <c:v>0.91607280000000002</c:v>
                  </c:pt>
                  <c:pt idx="5">
                    <c:v>1.4446262000000001</c:v>
                  </c:pt>
                  <c:pt idx="6">
                    <c:v>1.7016301</c:v>
                  </c:pt>
                  <c:pt idx="7">
                    <c:v>1.4217405000000001</c:v>
                  </c:pt>
                </c:numCache>
              </c:numRef>
            </c:plus>
            <c:minus>
              <c:numRef>
                <c:f>'Maximum Force (kg) RH'!$O$26:$O$33</c:f>
                <c:numCache>
                  <c:formatCode>General</c:formatCode>
                  <c:ptCount val="8"/>
                  <c:pt idx="0">
                    <c:v>2.5485194</c:v>
                  </c:pt>
                  <c:pt idx="1">
                    <c:v>1.7241244</c:v>
                  </c:pt>
                  <c:pt idx="2">
                    <c:v>3.5340855000000002</c:v>
                  </c:pt>
                  <c:pt idx="3">
                    <c:v>1.1908278999999999</c:v>
                  </c:pt>
                  <c:pt idx="4">
                    <c:v>0.91607280000000002</c:v>
                  </c:pt>
                  <c:pt idx="5">
                    <c:v>1.4446262000000001</c:v>
                  </c:pt>
                  <c:pt idx="6">
                    <c:v>1.7016301</c:v>
                  </c:pt>
                  <c:pt idx="7">
                    <c:v>1.4217405000000001</c:v>
                  </c:pt>
                </c:numCache>
              </c:numRef>
            </c:minus>
            <c:spPr>
              <a:noFill/>
              <a:ln w="9525" cap="flat" cmpd="sng" algn="ctr">
                <a:solidFill>
                  <a:schemeClr val="accent5"/>
                </a:solidFill>
                <a:round/>
              </a:ln>
              <a:effectLst/>
            </c:spPr>
          </c:errBars>
          <c:cat>
            <c:numRef>
              <c:f>'Maximum Force (kg) RH'!$E$6:$E$13</c:f>
              <c:numCache>
                <c:formatCode>General</c:formatCode>
                <c:ptCount val="8"/>
                <c:pt idx="0">
                  <c:v>-1</c:v>
                </c:pt>
                <c:pt idx="1">
                  <c:v>7</c:v>
                </c:pt>
                <c:pt idx="2">
                  <c:v>14</c:v>
                </c:pt>
                <c:pt idx="3">
                  <c:v>28</c:v>
                </c:pt>
                <c:pt idx="4">
                  <c:v>42</c:v>
                </c:pt>
                <c:pt idx="5">
                  <c:v>56</c:v>
                </c:pt>
                <c:pt idx="6">
                  <c:v>70</c:v>
                </c:pt>
                <c:pt idx="7">
                  <c:v>84</c:v>
                </c:pt>
              </c:numCache>
            </c:numRef>
          </c:cat>
          <c:val>
            <c:numRef>
              <c:f>'Maximum Force (kg) RH'!$I$6:$I$13</c:f>
              <c:numCache>
                <c:formatCode>General</c:formatCode>
                <c:ptCount val="8"/>
                <c:pt idx="0">
                  <c:v>28</c:v>
                </c:pt>
                <c:pt idx="1">
                  <c:v>17.2</c:v>
                </c:pt>
                <c:pt idx="2">
                  <c:v>15.9</c:v>
                </c:pt>
                <c:pt idx="3">
                  <c:v>23.9</c:v>
                </c:pt>
                <c:pt idx="4">
                  <c:v>22.4</c:v>
                </c:pt>
                <c:pt idx="5">
                  <c:v>20.8</c:v>
                </c:pt>
                <c:pt idx="6">
                  <c:v>22.1</c:v>
                </c:pt>
                <c:pt idx="7">
                  <c:v>19.399999999999999</c:v>
                </c:pt>
              </c:numCache>
            </c:numRef>
          </c:val>
          <c:smooth val="0"/>
          <c:extLst>
            <c:ext xmlns:c16="http://schemas.microsoft.com/office/drawing/2014/chart" uri="{C3380CC4-5D6E-409C-BE32-E72D297353CC}">
              <c16:uniqueId val="{00000003-D33E-416F-A52D-C2E551763172}"/>
            </c:ext>
          </c:extLst>
        </c:ser>
        <c:dLbls>
          <c:showLegendKey val="0"/>
          <c:showVal val="0"/>
          <c:showCatName val="0"/>
          <c:showSerName val="0"/>
          <c:showPercent val="0"/>
          <c:showBubbleSize val="0"/>
        </c:dLbls>
        <c:hiLowLines>
          <c:spPr>
            <a:ln w="12700" cap="flat" cmpd="sng" algn="ctr">
              <a:solidFill>
                <a:schemeClr val="accent5"/>
              </a:solidFill>
              <a:round/>
            </a:ln>
            <a:effectLst/>
          </c:spPr>
        </c:hiLowLines>
        <c:smooth val="0"/>
        <c:axId val="1731028879"/>
        <c:axId val="1604406735"/>
      </c:lineChart>
      <c:catAx>
        <c:axId val="1731028879"/>
        <c:scaling>
          <c:orientation val="minMax"/>
        </c:scaling>
        <c:delete val="0"/>
        <c:axPos val="b"/>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Run</a:t>
                </a:r>
              </a:p>
            </c:rich>
          </c:tx>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04406735"/>
        <c:crosses val="autoZero"/>
        <c:auto val="1"/>
        <c:lblAlgn val="ctr"/>
        <c:lblOffset val="100"/>
        <c:noMultiLvlLbl val="0"/>
      </c:catAx>
      <c:valAx>
        <c:axId val="1604406735"/>
        <c:scaling>
          <c:orientation val="minMax"/>
          <c:min val="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Maximum</a:t>
                </a:r>
                <a:r>
                  <a:rPr lang="en-US" baseline="0"/>
                  <a:t> force (kgf)</a:t>
                </a:r>
                <a:endParaRPr lang="en-US"/>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31028879"/>
        <c:crosses val="autoZero"/>
        <c:crossBetween val="between"/>
      </c:valAx>
      <c:spPr>
        <a:noFill/>
        <a:ln>
          <a:noFill/>
        </a:ln>
        <a:effectLst/>
      </c:spPr>
    </c:plotArea>
    <c:legend>
      <c:legendPos val="r"/>
      <c:layout>
        <c:manualLayout>
          <c:xMode val="edge"/>
          <c:yMode val="edge"/>
          <c:x val="0.21818044619422575"/>
          <c:y val="0.8803891697728452"/>
          <c:w val="0.51237510936132979"/>
          <c:h val="0.10372294956829291"/>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US" sz="1600" b="1" i="0" u="none" strike="noStrike" baseline="0">
                <a:effectLst/>
              </a:rPr>
              <a:t>Maximum Force (%BW)</a:t>
            </a:r>
            <a:r>
              <a:rPr lang="en-US"/>
              <a:t> RH</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520532467943867"/>
          <c:y val="0.14766044010143328"/>
          <c:w val="0.69796910155154634"/>
          <c:h val="0.61287375231462693"/>
        </c:manualLayout>
      </c:layout>
      <c:lineChart>
        <c:grouping val="standard"/>
        <c:varyColors val="0"/>
        <c:ser>
          <c:idx val="0"/>
          <c:order val="0"/>
          <c:tx>
            <c:strRef>
              <c:f>'Maximum Force (BW)'!$D$6</c:f>
              <c:strCache>
                <c:ptCount val="1"/>
                <c:pt idx="0">
                  <c:v>SA</c:v>
                </c:pt>
              </c:strCache>
            </c:strRef>
          </c:tx>
          <c:spPr>
            <a:ln w="12700" cap="rnd">
              <a:solidFill>
                <a:schemeClr val="accent6"/>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'Maximum Force (BW)'!$E$22:$E$29</c:f>
                <c:numCache>
                  <c:formatCode>General</c:formatCode>
                  <c:ptCount val="8"/>
                  <c:pt idx="0">
                    <c:v>0.87829380000000001</c:v>
                  </c:pt>
                  <c:pt idx="1">
                    <c:v>1.1930632999999999</c:v>
                  </c:pt>
                  <c:pt idx="2">
                    <c:v>0.59782939999999996</c:v>
                  </c:pt>
                  <c:pt idx="3">
                    <c:v>1.7666352000000001</c:v>
                  </c:pt>
                  <c:pt idx="4">
                    <c:v>1.8453725999999999</c:v>
                  </c:pt>
                  <c:pt idx="5">
                    <c:v>1.9650954</c:v>
                  </c:pt>
                  <c:pt idx="6">
                    <c:v>1.7252826000000001</c:v>
                  </c:pt>
                  <c:pt idx="7">
                    <c:v>2.1942197000000001</c:v>
                  </c:pt>
                </c:numCache>
              </c:numRef>
            </c:plus>
            <c:minus>
              <c:numRef>
                <c:f>'Maximum Force (BW)'!$E$22:$E$29</c:f>
                <c:numCache>
                  <c:formatCode>General</c:formatCode>
                  <c:ptCount val="8"/>
                  <c:pt idx="0">
                    <c:v>0.87829380000000001</c:v>
                  </c:pt>
                  <c:pt idx="1">
                    <c:v>1.1930632999999999</c:v>
                  </c:pt>
                  <c:pt idx="2">
                    <c:v>0.59782939999999996</c:v>
                  </c:pt>
                  <c:pt idx="3">
                    <c:v>1.7666352000000001</c:v>
                  </c:pt>
                  <c:pt idx="4">
                    <c:v>1.8453725999999999</c:v>
                  </c:pt>
                  <c:pt idx="5">
                    <c:v>1.9650954</c:v>
                  </c:pt>
                  <c:pt idx="6">
                    <c:v>1.7252826000000001</c:v>
                  </c:pt>
                  <c:pt idx="7">
                    <c:v>2.1942197000000001</c:v>
                  </c:pt>
                </c:numCache>
              </c:numRef>
            </c:minus>
            <c:spPr>
              <a:noFill/>
              <a:ln w="12700" cap="flat" cmpd="sng" algn="ctr">
                <a:solidFill>
                  <a:schemeClr val="accent6"/>
                </a:solidFill>
                <a:round/>
              </a:ln>
              <a:effectLst/>
            </c:spPr>
          </c:errBars>
          <c:cat>
            <c:numRef>
              <c:f>'Maximum Force (BW)'!$C$7:$C$14</c:f>
              <c:numCache>
                <c:formatCode>General</c:formatCode>
                <c:ptCount val="8"/>
                <c:pt idx="0">
                  <c:v>-1</c:v>
                </c:pt>
                <c:pt idx="1">
                  <c:v>7</c:v>
                </c:pt>
                <c:pt idx="2">
                  <c:v>14</c:v>
                </c:pt>
                <c:pt idx="3">
                  <c:v>28</c:v>
                </c:pt>
                <c:pt idx="4">
                  <c:v>42</c:v>
                </c:pt>
                <c:pt idx="5">
                  <c:v>56</c:v>
                </c:pt>
                <c:pt idx="6">
                  <c:v>70</c:v>
                </c:pt>
                <c:pt idx="7">
                  <c:v>84</c:v>
                </c:pt>
              </c:numCache>
            </c:numRef>
          </c:cat>
          <c:val>
            <c:numRef>
              <c:f>'Maximum Force (BW)'!$D$7:$D$14</c:f>
              <c:numCache>
                <c:formatCode>General</c:formatCode>
                <c:ptCount val="8"/>
                <c:pt idx="0">
                  <c:v>19.5</c:v>
                </c:pt>
                <c:pt idx="1">
                  <c:v>11.5</c:v>
                </c:pt>
                <c:pt idx="2">
                  <c:v>13.6</c:v>
                </c:pt>
                <c:pt idx="3">
                  <c:v>14.7</c:v>
                </c:pt>
                <c:pt idx="4">
                  <c:v>18.100000000000001</c:v>
                </c:pt>
                <c:pt idx="5">
                  <c:v>17.7</c:v>
                </c:pt>
                <c:pt idx="6">
                  <c:v>20</c:v>
                </c:pt>
                <c:pt idx="7">
                  <c:v>18.399999999999999</c:v>
                </c:pt>
              </c:numCache>
            </c:numRef>
          </c:val>
          <c:smooth val="0"/>
          <c:extLst>
            <c:ext xmlns:c16="http://schemas.microsoft.com/office/drawing/2014/chart" uri="{C3380CC4-5D6E-409C-BE32-E72D297353CC}">
              <c16:uniqueId val="{00000000-5514-44C5-8185-5B8BAFB3D774}"/>
            </c:ext>
          </c:extLst>
        </c:ser>
        <c:ser>
          <c:idx val="2"/>
          <c:order val="1"/>
          <c:tx>
            <c:strRef>
              <c:f>'Maximum Force (BW)'!$E$6</c:f>
              <c:strCache>
                <c:ptCount val="1"/>
                <c:pt idx="0">
                  <c:v>SB</c:v>
                </c:pt>
              </c:strCache>
            </c:strRef>
          </c:tx>
          <c:spPr>
            <a:ln w="12700" cap="rnd">
              <a:solidFill>
                <a:srgbClr val="00B050"/>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'Maximum Force (BW)'!$G$22:$G$26</c:f>
                <c:numCache>
                  <c:formatCode>General</c:formatCode>
                  <c:ptCount val="5"/>
                  <c:pt idx="0">
                    <c:v>1.0597694</c:v>
                  </c:pt>
                  <c:pt idx="1">
                    <c:v>1.6343194000000001</c:v>
                  </c:pt>
                  <c:pt idx="2">
                    <c:v>2.0331283999999998</c:v>
                  </c:pt>
                  <c:pt idx="3">
                    <c:v>1.2934235000000001</c:v>
                  </c:pt>
                  <c:pt idx="4">
                    <c:v>1.2706078999999999</c:v>
                  </c:pt>
                </c:numCache>
              </c:numRef>
            </c:plus>
            <c:minus>
              <c:numRef>
                <c:f>'Maximum Force (BW)'!$G$22:$G$26</c:f>
                <c:numCache>
                  <c:formatCode>General</c:formatCode>
                  <c:ptCount val="5"/>
                  <c:pt idx="0">
                    <c:v>1.0597694</c:v>
                  </c:pt>
                  <c:pt idx="1">
                    <c:v>1.6343194000000001</c:v>
                  </c:pt>
                  <c:pt idx="2">
                    <c:v>2.0331283999999998</c:v>
                  </c:pt>
                  <c:pt idx="3">
                    <c:v>1.2934235000000001</c:v>
                  </c:pt>
                  <c:pt idx="4">
                    <c:v>1.2706078999999999</c:v>
                  </c:pt>
                </c:numCache>
              </c:numRef>
            </c:minus>
            <c:spPr>
              <a:noFill/>
              <a:ln w="12700" cap="flat" cmpd="sng" algn="ctr">
                <a:solidFill>
                  <a:srgbClr val="7030A0"/>
                </a:solidFill>
                <a:round/>
              </a:ln>
              <a:effectLst/>
            </c:spPr>
          </c:errBars>
          <c:cat>
            <c:numRef>
              <c:f>'Maximum Force (BW)'!$C$7:$C$14</c:f>
              <c:numCache>
                <c:formatCode>General</c:formatCode>
                <c:ptCount val="8"/>
                <c:pt idx="0">
                  <c:v>-1</c:v>
                </c:pt>
                <c:pt idx="1">
                  <c:v>7</c:v>
                </c:pt>
                <c:pt idx="2">
                  <c:v>14</c:v>
                </c:pt>
                <c:pt idx="3">
                  <c:v>28</c:v>
                </c:pt>
                <c:pt idx="4">
                  <c:v>42</c:v>
                </c:pt>
                <c:pt idx="5">
                  <c:v>56</c:v>
                </c:pt>
                <c:pt idx="6">
                  <c:v>70</c:v>
                </c:pt>
                <c:pt idx="7">
                  <c:v>84</c:v>
                </c:pt>
              </c:numCache>
            </c:numRef>
          </c:cat>
          <c:val>
            <c:numRef>
              <c:f>'Maximum Force (BW)'!$E$7:$E$11</c:f>
              <c:numCache>
                <c:formatCode>General</c:formatCode>
                <c:ptCount val="5"/>
                <c:pt idx="0">
                  <c:v>22</c:v>
                </c:pt>
                <c:pt idx="1">
                  <c:v>8.5</c:v>
                </c:pt>
                <c:pt idx="2">
                  <c:v>12.3</c:v>
                </c:pt>
                <c:pt idx="3">
                  <c:v>9.1</c:v>
                </c:pt>
                <c:pt idx="4">
                  <c:v>11.3</c:v>
                </c:pt>
              </c:numCache>
            </c:numRef>
          </c:val>
          <c:smooth val="0"/>
          <c:extLst>
            <c:ext xmlns:c16="http://schemas.microsoft.com/office/drawing/2014/chart" uri="{C3380CC4-5D6E-409C-BE32-E72D297353CC}">
              <c16:uniqueId val="{00000001-5514-44C5-8185-5B8BAFB3D774}"/>
            </c:ext>
          </c:extLst>
        </c:ser>
        <c:ser>
          <c:idx val="3"/>
          <c:order val="2"/>
          <c:tx>
            <c:strRef>
              <c:f>'Maximum Force (BW)'!$F$6</c:f>
              <c:strCache>
                <c:ptCount val="1"/>
                <c:pt idx="0">
                  <c:v>SBA</c:v>
                </c:pt>
              </c:strCache>
            </c:strRef>
          </c:tx>
          <c:spPr>
            <a:ln w="12700" cap="rnd">
              <a:solidFill>
                <a:srgbClr val="0070C0"/>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'Maximum Force (BW)'!$I$22:$I$29</c:f>
                <c:numCache>
                  <c:formatCode>General</c:formatCode>
                  <c:ptCount val="8"/>
                  <c:pt idx="0">
                    <c:v>1.1183023000000001</c:v>
                  </c:pt>
                  <c:pt idx="1">
                    <c:v>1.3050330000000001</c:v>
                  </c:pt>
                  <c:pt idx="2">
                    <c:v>1.2049205000000001</c:v>
                  </c:pt>
                  <c:pt idx="3">
                    <c:v>2.1942349000000001</c:v>
                  </c:pt>
                  <c:pt idx="4">
                    <c:v>1.8557418000000001</c:v>
                  </c:pt>
                  <c:pt idx="5">
                    <c:v>0.81921370000000004</c:v>
                  </c:pt>
                  <c:pt idx="6">
                    <c:v>1.6904963</c:v>
                  </c:pt>
                  <c:pt idx="7">
                    <c:v>1.8918539000000001</c:v>
                  </c:pt>
                </c:numCache>
              </c:numRef>
            </c:plus>
            <c:minus>
              <c:numRef>
                <c:f>'Maximum Force (BW)'!$I$22:$I$29</c:f>
                <c:numCache>
                  <c:formatCode>General</c:formatCode>
                  <c:ptCount val="8"/>
                  <c:pt idx="0">
                    <c:v>1.1183023000000001</c:v>
                  </c:pt>
                  <c:pt idx="1">
                    <c:v>1.3050330000000001</c:v>
                  </c:pt>
                  <c:pt idx="2">
                    <c:v>1.2049205000000001</c:v>
                  </c:pt>
                  <c:pt idx="3">
                    <c:v>2.1942349000000001</c:v>
                  </c:pt>
                  <c:pt idx="4">
                    <c:v>1.8557418000000001</c:v>
                  </c:pt>
                  <c:pt idx="5">
                    <c:v>0.81921370000000004</c:v>
                  </c:pt>
                  <c:pt idx="6">
                    <c:v>1.6904963</c:v>
                  </c:pt>
                  <c:pt idx="7">
                    <c:v>1.8918539000000001</c:v>
                  </c:pt>
                </c:numCache>
              </c:numRef>
            </c:minus>
            <c:spPr>
              <a:noFill/>
              <a:ln w="12700" cap="flat" cmpd="sng" algn="ctr">
                <a:solidFill>
                  <a:schemeClr val="accent4"/>
                </a:solidFill>
                <a:round/>
              </a:ln>
              <a:effectLst/>
            </c:spPr>
          </c:errBars>
          <c:cat>
            <c:numRef>
              <c:f>'Maximum Force (BW)'!$C$7:$C$14</c:f>
              <c:numCache>
                <c:formatCode>General</c:formatCode>
                <c:ptCount val="8"/>
                <c:pt idx="0">
                  <c:v>-1</c:v>
                </c:pt>
                <c:pt idx="1">
                  <c:v>7</c:v>
                </c:pt>
                <c:pt idx="2">
                  <c:v>14</c:v>
                </c:pt>
                <c:pt idx="3">
                  <c:v>28</c:v>
                </c:pt>
                <c:pt idx="4">
                  <c:v>42</c:v>
                </c:pt>
                <c:pt idx="5">
                  <c:v>56</c:v>
                </c:pt>
                <c:pt idx="6">
                  <c:v>70</c:v>
                </c:pt>
                <c:pt idx="7">
                  <c:v>84</c:v>
                </c:pt>
              </c:numCache>
            </c:numRef>
          </c:cat>
          <c:val>
            <c:numRef>
              <c:f>'Maximum Force (BW)'!$F$7:$F$14</c:f>
              <c:numCache>
                <c:formatCode>General</c:formatCode>
                <c:ptCount val="8"/>
                <c:pt idx="0">
                  <c:v>22.4</c:v>
                </c:pt>
                <c:pt idx="1">
                  <c:v>9.1</c:v>
                </c:pt>
                <c:pt idx="2">
                  <c:v>14.6</c:v>
                </c:pt>
                <c:pt idx="3">
                  <c:v>14.9</c:v>
                </c:pt>
                <c:pt idx="4">
                  <c:v>15.7</c:v>
                </c:pt>
                <c:pt idx="5">
                  <c:v>13.9</c:v>
                </c:pt>
                <c:pt idx="6">
                  <c:v>15.3</c:v>
                </c:pt>
                <c:pt idx="7">
                  <c:v>14.3</c:v>
                </c:pt>
              </c:numCache>
            </c:numRef>
          </c:val>
          <c:smooth val="0"/>
          <c:extLst>
            <c:ext xmlns:c16="http://schemas.microsoft.com/office/drawing/2014/chart" uri="{C3380CC4-5D6E-409C-BE32-E72D297353CC}">
              <c16:uniqueId val="{00000002-5514-44C5-8185-5B8BAFB3D774}"/>
            </c:ext>
          </c:extLst>
        </c:ser>
        <c:ser>
          <c:idx val="4"/>
          <c:order val="3"/>
          <c:tx>
            <c:strRef>
              <c:f>'Maximum Force (BW)'!$G$6</c:f>
              <c:strCache>
                <c:ptCount val="1"/>
                <c:pt idx="0">
                  <c:v>NS</c:v>
                </c:pt>
              </c:strCache>
            </c:strRef>
          </c:tx>
          <c:spPr>
            <a:ln w="12700" cap="rnd">
              <a:solidFill>
                <a:srgbClr val="7030A0"/>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'Maximum Force (BW)'!$K$22:$K$29</c:f>
                <c:numCache>
                  <c:formatCode>General</c:formatCode>
                  <c:ptCount val="8"/>
                  <c:pt idx="0">
                    <c:v>0.99053860000000005</c:v>
                  </c:pt>
                  <c:pt idx="1">
                    <c:v>1.1688788999999999</c:v>
                  </c:pt>
                  <c:pt idx="2">
                    <c:v>2.7205392000000002</c:v>
                  </c:pt>
                  <c:pt idx="3">
                    <c:v>0.84103110000000003</c:v>
                  </c:pt>
                  <c:pt idx="4">
                    <c:v>0.85932790000000003</c:v>
                  </c:pt>
                  <c:pt idx="5">
                    <c:v>1.238996</c:v>
                  </c:pt>
                  <c:pt idx="6">
                    <c:v>0.88521810000000001</c:v>
                  </c:pt>
                  <c:pt idx="7">
                    <c:v>1.5221695</c:v>
                  </c:pt>
                </c:numCache>
              </c:numRef>
            </c:plus>
            <c:minus>
              <c:numRef>
                <c:f>'Maximum Force (BW)'!$K$22:$K$29</c:f>
                <c:numCache>
                  <c:formatCode>General</c:formatCode>
                  <c:ptCount val="8"/>
                  <c:pt idx="0">
                    <c:v>0.99053860000000005</c:v>
                  </c:pt>
                  <c:pt idx="1">
                    <c:v>1.1688788999999999</c:v>
                  </c:pt>
                  <c:pt idx="2">
                    <c:v>2.7205392000000002</c:v>
                  </c:pt>
                  <c:pt idx="3">
                    <c:v>0.84103110000000003</c:v>
                  </c:pt>
                  <c:pt idx="4">
                    <c:v>0.85932790000000003</c:v>
                  </c:pt>
                  <c:pt idx="5">
                    <c:v>1.238996</c:v>
                  </c:pt>
                  <c:pt idx="6">
                    <c:v>0.88521810000000001</c:v>
                  </c:pt>
                  <c:pt idx="7">
                    <c:v>1.5221695</c:v>
                  </c:pt>
                </c:numCache>
              </c:numRef>
            </c:minus>
            <c:spPr>
              <a:noFill/>
              <a:ln w="9525" cap="flat" cmpd="sng" algn="ctr">
                <a:solidFill>
                  <a:schemeClr val="accent5"/>
                </a:solidFill>
                <a:round/>
              </a:ln>
              <a:effectLst/>
            </c:spPr>
          </c:errBars>
          <c:cat>
            <c:numRef>
              <c:f>'Maximum Force (BW)'!$C$7:$C$14</c:f>
              <c:numCache>
                <c:formatCode>General</c:formatCode>
                <c:ptCount val="8"/>
                <c:pt idx="0">
                  <c:v>-1</c:v>
                </c:pt>
                <c:pt idx="1">
                  <c:v>7</c:v>
                </c:pt>
                <c:pt idx="2">
                  <c:v>14</c:v>
                </c:pt>
                <c:pt idx="3">
                  <c:v>28</c:v>
                </c:pt>
                <c:pt idx="4">
                  <c:v>42</c:v>
                </c:pt>
                <c:pt idx="5">
                  <c:v>56</c:v>
                </c:pt>
                <c:pt idx="6">
                  <c:v>70</c:v>
                </c:pt>
                <c:pt idx="7">
                  <c:v>84</c:v>
                </c:pt>
              </c:numCache>
            </c:numRef>
          </c:cat>
          <c:val>
            <c:numRef>
              <c:f>'Maximum Force (BW)'!$G$7:$G$14</c:f>
              <c:numCache>
                <c:formatCode>General</c:formatCode>
                <c:ptCount val="8"/>
                <c:pt idx="0">
                  <c:v>21.3</c:v>
                </c:pt>
                <c:pt idx="1">
                  <c:v>13.5</c:v>
                </c:pt>
                <c:pt idx="2">
                  <c:v>12.8</c:v>
                </c:pt>
                <c:pt idx="3">
                  <c:v>17.600000000000001</c:v>
                </c:pt>
                <c:pt idx="4">
                  <c:v>17.5</c:v>
                </c:pt>
                <c:pt idx="5">
                  <c:v>16.2</c:v>
                </c:pt>
                <c:pt idx="6">
                  <c:v>17.3</c:v>
                </c:pt>
                <c:pt idx="7">
                  <c:v>16.2</c:v>
                </c:pt>
              </c:numCache>
            </c:numRef>
          </c:val>
          <c:smooth val="0"/>
          <c:extLst>
            <c:ext xmlns:c16="http://schemas.microsoft.com/office/drawing/2014/chart" uri="{C3380CC4-5D6E-409C-BE32-E72D297353CC}">
              <c16:uniqueId val="{00000003-5514-44C5-8185-5B8BAFB3D774}"/>
            </c:ext>
          </c:extLst>
        </c:ser>
        <c:dLbls>
          <c:showLegendKey val="0"/>
          <c:showVal val="0"/>
          <c:showCatName val="0"/>
          <c:showSerName val="0"/>
          <c:showPercent val="0"/>
          <c:showBubbleSize val="0"/>
        </c:dLbls>
        <c:hiLowLines>
          <c:spPr>
            <a:ln w="12700" cap="flat" cmpd="sng" algn="ctr">
              <a:solidFill>
                <a:schemeClr val="accent5"/>
              </a:solidFill>
              <a:round/>
            </a:ln>
            <a:effectLst/>
          </c:spPr>
        </c:hiLowLines>
        <c:smooth val="0"/>
        <c:axId val="1731028879"/>
        <c:axId val="1604406735"/>
      </c:lineChart>
      <c:catAx>
        <c:axId val="1731028879"/>
        <c:scaling>
          <c:orientation val="minMax"/>
        </c:scaling>
        <c:delete val="0"/>
        <c:axPos val="b"/>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Run</a:t>
                </a:r>
              </a:p>
            </c:rich>
          </c:tx>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04406735"/>
        <c:crosses val="autoZero"/>
        <c:auto val="1"/>
        <c:lblAlgn val="ctr"/>
        <c:lblOffset val="100"/>
        <c:noMultiLvlLbl val="0"/>
      </c:catAx>
      <c:valAx>
        <c:axId val="1604406735"/>
        <c:scaling>
          <c:orientation val="minMax"/>
          <c:max val="24"/>
          <c:min val="5.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Maximum</a:t>
                </a:r>
                <a:r>
                  <a:rPr lang="en-US" baseline="0"/>
                  <a:t> force (kgf %BW)</a:t>
                </a:r>
                <a:endParaRPr lang="en-US"/>
              </a:p>
            </c:rich>
          </c:tx>
          <c:layout>
            <c:manualLayout>
              <c:xMode val="edge"/>
              <c:yMode val="edge"/>
              <c:x val="1.4020662261013948E-2"/>
              <c:y val="0.31667269145930316"/>
            </c:manualLayout>
          </c:layout>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31028879"/>
        <c:crosses val="autoZero"/>
        <c:crossBetween val="between"/>
      </c:valAx>
      <c:spPr>
        <a:noFill/>
        <a:ln>
          <a:noFill/>
        </a:ln>
        <a:effectLst/>
      </c:spPr>
    </c:plotArea>
    <c:legend>
      <c:legendPos val="r"/>
      <c:layout>
        <c:manualLayout>
          <c:xMode val="edge"/>
          <c:yMode val="edge"/>
          <c:x val="0.26123706656746776"/>
          <c:y val="0.90061251932224662"/>
          <c:w val="0.46676197773033079"/>
          <c:h val="9.6036178265007252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US" sz="1600" b="1" i="0" u="none" strike="noStrike" kern="1200" baseline="0">
                <a:solidFill>
                  <a:sysClr val="windowText" lastClr="000000">
                    <a:lumMod val="65000"/>
                    <a:lumOff val="35000"/>
                  </a:sysClr>
                </a:solidFill>
                <a:effectLst/>
              </a:rPr>
              <a:t>Stride Length (m) </a:t>
            </a:r>
            <a:r>
              <a:rPr lang="en-US" sz="1600" b="1" i="0" u="none" strike="noStrike" kern="1200" baseline="0">
                <a:solidFill>
                  <a:sysClr val="windowText" lastClr="000000">
                    <a:lumMod val="65000"/>
                    <a:lumOff val="35000"/>
                  </a:sysClr>
                </a:solidFill>
              </a:rPr>
              <a:t>RH</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'Stride Velocity (cm s)'!$D$6</c:f>
              <c:strCache>
                <c:ptCount val="1"/>
                <c:pt idx="0">
                  <c:v>SA</c:v>
                </c:pt>
              </c:strCache>
            </c:strRef>
          </c:tx>
          <c:spPr>
            <a:ln w="12700" cap="rnd">
              <a:solidFill>
                <a:schemeClr val="accent6"/>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'Stride Length (cm)'!$D$18:$D$25</c:f>
                <c:numCache>
                  <c:formatCode>General</c:formatCode>
                  <c:ptCount val="8"/>
                  <c:pt idx="0">
                    <c:v>0.02</c:v>
                  </c:pt>
                  <c:pt idx="1">
                    <c:v>3.04877E-2</c:v>
                  </c:pt>
                  <c:pt idx="2">
                    <c:v>5.5010499999999997E-2</c:v>
                  </c:pt>
                  <c:pt idx="3">
                    <c:v>2.1046599999999999E-2</c:v>
                  </c:pt>
                  <c:pt idx="4">
                    <c:v>1.1631900000000001E-2</c:v>
                  </c:pt>
                  <c:pt idx="5">
                    <c:v>2.9391500000000001E-2</c:v>
                  </c:pt>
                  <c:pt idx="6">
                    <c:v>2.0140999999999999E-2</c:v>
                  </c:pt>
                  <c:pt idx="7">
                    <c:v>2.9576000000000002E-2</c:v>
                  </c:pt>
                </c:numCache>
              </c:numRef>
            </c:plus>
            <c:minus>
              <c:numRef>
                <c:f>'Stride Length (cm)'!$D$18:$D$25</c:f>
                <c:numCache>
                  <c:formatCode>General</c:formatCode>
                  <c:ptCount val="8"/>
                  <c:pt idx="0">
                    <c:v>0.02</c:v>
                  </c:pt>
                  <c:pt idx="1">
                    <c:v>3.04877E-2</c:v>
                  </c:pt>
                  <c:pt idx="2">
                    <c:v>5.5010499999999997E-2</c:v>
                  </c:pt>
                  <c:pt idx="3">
                    <c:v>2.1046599999999999E-2</c:v>
                  </c:pt>
                  <c:pt idx="4">
                    <c:v>1.1631900000000001E-2</c:v>
                  </c:pt>
                  <c:pt idx="5">
                    <c:v>2.9391500000000001E-2</c:v>
                  </c:pt>
                  <c:pt idx="6">
                    <c:v>2.0140999999999999E-2</c:v>
                  </c:pt>
                  <c:pt idx="7">
                    <c:v>2.9576000000000002E-2</c:v>
                  </c:pt>
                </c:numCache>
              </c:numRef>
            </c:minus>
            <c:spPr>
              <a:noFill/>
              <a:ln w="9525" cap="flat" cmpd="sng" algn="ctr">
                <a:solidFill>
                  <a:schemeClr val="accent6"/>
                </a:solidFill>
                <a:round/>
              </a:ln>
              <a:effectLst/>
            </c:spPr>
          </c:errBars>
          <c:cat>
            <c:numRef>
              <c:f>'Stride Velocity (cm s)'!$C$7:$C$14</c:f>
              <c:numCache>
                <c:formatCode>General</c:formatCode>
                <c:ptCount val="8"/>
                <c:pt idx="0">
                  <c:v>-1</c:v>
                </c:pt>
                <c:pt idx="1">
                  <c:v>7</c:v>
                </c:pt>
                <c:pt idx="2">
                  <c:v>14</c:v>
                </c:pt>
                <c:pt idx="3">
                  <c:v>28</c:v>
                </c:pt>
                <c:pt idx="4">
                  <c:v>42</c:v>
                </c:pt>
                <c:pt idx="5">
                  <c:v>56</c:v>
                </c:pt>
                <c:pt idx="6">
                  <c:v>70</c:v>
                </c:pt>
                <c:pt idx="7">
                  <c:v>84</c:v>
                </c:pt>
              </c:numCache>
            </c:numRef>
          </c:cat>
          <c:val>
            <c:numRef>
              <c:f>'Stride Length (cm)'!$D$7:$D$14</c:f>
              <c:numCache>
                <c:formatCode>General</c:formatCode>
                <c:ptCount val="8"/>
                <c:pt idx="0" formatCode="0.00">
                  <c:v>0.85</c:v>
                </c:pt>
                <c:pt idx="1">
                  <c:v>0.78</c:v>
                </c:pt>
                <c:pt idx="2">
                  <c:v>0.78</c:v>
                </c:pt>
                <c:pt idx="3">
                  <c:v>0.84</c:v>
                </c:pt>
                <c:pt idx="4">
                  <c:v>0.88</c:v>
                </c:pt>
                <c:pt idx="5">
                  <c:v>0.83</c:v>
                </c:pt>
                <c:pt idx="6">
                  <c:v>0.86</c:v>
                </c:pt>
                <c:pt idx="7">
                  <c:v>0.9</c:v>
                </c:pt>
              </c:numCache>
            </c:numRef>
          </c:val>
          <c:smooth val="0"/>
          <c:extLst>
            <c:ext xmlns:c16="http://schemas.microsoft.com/office/drawing/2014/chart" uri="{C3380CC4-5D6E-409C-BE32-E72D297353CC}">
              <c16:uniqueId val="{00000000-0E8D-4D24-BF14-EA7AB608F23F}"/>
            </c:ext>
          </c:extLst>
        </c:ser>
        <c:ser>
          <c:idx val="1"/>
          <c:order val="1"/>
          <c:tx>
            <c:strRef>
              <c:f>'Stride Velocity (cm s)'!$E$6</c:f>
              <c:strCache>
                <c:ptCount val="1"/>
                <c:pt idx="0">
                  <c:v>SB</c:v>
                </c:pt>
              </c:strCache>
            </c:strRef>
          </c:tx>
          <c:spPr>
            <a:ln w="12700" cap="rnd">
              <a:solidFill>
                <a:schemeClr val="accent3"/>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'Stride Length (cm)'!$F$18:$F$22</c:f>
                <c:numCache>
                  <c:formatCode>General</c:formatCode>
                  <c:ptCount val="5"/>
                  <c:pt idx="0">
                    <c:v>3.1779200000000001E-2</c:v>
                  </c:pt>
                  <c:pt idx="1">
                    <c:v>3.8885900000000001E-2</c:v>
                  </c:pt>
                  <c:pt idx="2">
                    <c:v>3.1250600000000003E-2</c:v>
                  </c:pt>
                  <c:pt idx="3">
                    <c:v>7.7956999999999999E-2</c:v>
                  </c:pt>
                  <c:pt idx="4">
                    <c:v>2.3390399999999999E-2</c:v>
                  </c:pt>
                </c:numCache>
              </c:numRef>
            </c:plus>
            <c:minus>
              <c:numRef>
                <c:f>'Stride Length (cm)'!$F$18:$F$22</c:f>
                <c:numCache>
                  <c:formatCode>General</c:formatCode>
                  <c:ptCount val="5"/>
                  <c:pt idx="0">
                    <c:v>3.1779200000000001E-2</c:v>
                  </c:pt>
                  <c:pt idx="1">
                    <c:v>3.8885900000000001E-2</c:v>
                  </c:pt>
                  <c:pt idx="2">
                    <c:v>3.1250600000000003E-2</c:v>
                  </c:pt>
                  <c:pt idx="3">
                    <c:v>7.7956999999999999E-2</c:v>
                  </c:pt>
                  <c:pt idx="4">
                    <c:v>2.3390399999999999E-2</c:v>
                  </c:pt>
                </c:numCache>
              </c:numRef>
            </c:minus>
            <c:spPr>
              <a:noFill/>
              <a:ln w="12700" cap="flat" cmpd="sng" algn="ctr">
                <a:solidFill>
                  <a:schemeClr val="accent3"/>
                </a:solidFill>
                <a:round/>
              </a:ln>
              <a:effectLst/>
            </c:spPr>
          </c:errBars>
          <c:cat>
            <c:numRef>
              <c:f>'Stride Velocity (cm s)'!$C$7:$C$14</c:f>
              <c:numCache>
                <c:formatCode>General</c:formatCode>
                <c:ptCount val="8"/>
                <c:pt idx="0">
                  <c:v>-1</c:v>
                </c:pt>
                <c:pt idx="1">
                  <c:v>7</c:v>
                </c:pt>
                <c:pt idx="2">
                  <c:v>14</c:v>
                </c:pt>
                <c:pt idx="3">
                  <c:v>28</c:v>
                </c:pt>
                <c:pt idx="4">
                  <c:v>42</c:v>
                </c:pt>
                <c:pt idx="5">
                  <c:v>56</c:v>
                </c:pt>
                <c:pt idx="6">
                  <c:v>70</c:v>
                </c:pt>
                <c:pt idx="7">
                  <c:v>84</c:v>
                </c:pt>
              </c:numCache>
            </c:numRef>
          </c:cat>
          <c:val>
            <c:numRef>
              <c:f>'Stride Length (cm)'!$E$7:$E$11</c:f>
              <c:numCache>
                <c:formatCode>General</c:formatCode>
                <c:ptCount val="5"/>
                <c:pt idx="0">
                  <c:v>0.9</c:v>
                </c:pt>
                <c:pt idx="1">
                  <c:v>0.75</c:v>
                </c:pt>
                <c:pt idx="2">
                  <c:v>0.82</c:v>
                </c:pt>
                <c:pt idx="3">
                  <c:v>0.85</c:v>
                </c:pt>
                <c:pt idx="4">
                  <c:v>0.8</c:v>
                </c:pt>
              </c:numCache>
            </c:numRef>
          </c:val>
          <c:smooth val="0"/>
          <c:extLst>
            <c:ext xmlns:c16="http://schemas.microsoft.com/office/drawing/2014/chart" uri="{C3380CC4-5D6E-409C-BE32-E72D297353CC}">
              <c16:uniqueId val="{00000001-0E8D-4D24-BF14-EA7AB608F23F}"/>
            </c:ext>
          </c:extLst>
        </c:ser>
        <c:ser>
          <c:idx val="2"/>
          <c:order val="2"/>
          <c:tx>
            <c:strRef>
              <c:f>'Stride Velocity (cm s)'!$F$6</c:f>
              <c:strCache>
                <c:ptCount val="1"/>
                <c:pt idx="0">
                  <c:v>SBA</c:v>
                </c:pt>
              </c:strCache>
            </c:strRef>
          </c:tx>
          <c:spPr>
            <a:ln w="12700" cap="rnd">
              <a:solidFill>
                <a:srgbClr val="0070C0"/>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'Stride Length (cm)'!$H$25</c:f>
                <c:numCache>
                  <c:formatCode>General</c:formatCode>
                  <c:ptCount val="1"/>
                  <c:pt idx="0">
                    <c:v>2.50821E-2</c:v>
                  </c:pt>
                </c:numCache>
              </c:numRef>
            </c:plus>
            <c:minus>
              <c:numRef>
                <c:f>'Stride Length (cm)'!$H$18:$H$25</c:f>
                <c:numCache>
                  <c:formatCode>General</c:formatCode>
                  <c:ptCount val="8"/>
                  <c:pt idx="0">
                    <c:v>3.61724E-2</c:v>
                  </c:pt>
                  <c:pt idx="1">
                    <c:v>3.5040799999999997E-2</c:v>
                  </c:pt>
                  <c:pt idx="2">
                    <c:v>4.57773E-2</c:v>
                  </c:pt>
                  <c:pt idx="3">
                    <c:v>2.4414000000000002E-2</c:v>
                  </c:pt>
                  <c:pt idx="4">
                    <c:v>2.4128400000000001E-2</c:v>
                  </c:pt>
                  <c:pt idx="5">
                    <c:v>4.7668799999999997E-2</c:v>
                  </c:pt>
                  <c:pt idx="6">
                    <c:v>4.15786E-2</c:v>
                  </c:pt>
                  <c:pt idx="7">
                    <c:v>2.50821E-2</c:v>
                  </c:pt>
                </c:numCache>
              </c:numRef>
            </c:minus>
            <c:spPr>
              <a:noFill/>
              <a:ln w="12700" cap="flat" cmpd="sng" algn="ctr">
                <a:solidFill>
                  <a:srgbClr val="0070C0"/>
                </a:solidFill>
                <a:round/>
                <a:tailEnd w="med" len="sm"/>
              </a:ln>
              <a:effectLst/>
            </c:spPr>
          </c:errBars>
          <c:cat>
            <c:numRef>
              <c:f>'Stride Velocity (cm s)'!$C$7:$C$14</c:f>
              <c:numCache>
                <c:formatCode>General</c:formatCode>
                <c:ptCount val="8"/>
                <c:pt idx="0">
                  <c:v>-1</c:v>
                </c:pt>
                <c:pt idx="1">
                  <c:v>7</c:v>
                </c:pt>
                <c:pt idx="2">
                  <c:v>14</c:v>
                </c:pt>
                <c:pt idx="3">
                  <c:v>28</c:v>
                </c:pt>
                <c:pt idx="4">
                  <c:v>42</c:v>
                </c:pt>
                <c:pt idx="5">
                  <c:v>56</c:v>
                </c:pt>
                <c:pt idx="6">
                  <c:v>70</c:v>
                </c:pt>
                <c:pt idx="7">
                  <c:v>84</c:v>
                </c:pt>
              </c:numCache>
            </c:numRef>
          </c:cat>
          <c:val>
            <c:numRef>
              <c:f>'Stride Length (cm)'!$F$7:$F$14</c:f>
              <c:numCache>
                <c:formatCode>General</c:formatCode>
                <c:ptCount val="8"/>
                <c:pt idx="0">
                  <c:v>0.83</c:v>
                </c:pt>
                <c:pt idx="1">
                  <c:v>0.67</c:v>
                </c:pt>
                <c:pt idx="2">
                  <c:v>0.78</c:v>
                </c:pt>
                <c:pt idx="3">
                  <c:v>0.8</c:v>
                </c:pt>
                <c:pt idx="4">
                  <c:v>0.84</c:v>
                </c:pt>
                <c:pt idx="5">
                  <c:v>0.83</c:v>
                </c:pt>
                <c:pt idx="6">
                  <c:v>0.85</c:v>
                </c:pt>
                <c:pt idx="7">
                  <c:v>0.79</c:v>
                </c:pt>
              </c:numCache>
            </c:numRef>
          </c:val>
          <c:smooth val="0"/>
          <c:extLst>
            <c:ext xmlns:c16="http://schemas.microsoft.com/office/drawing/2014/chart" uri="{C3380CC4-5D6E-409C-BE32-E72D297353CC}">
              <c16:uniqueId val="{00000002-0E8D-4D24-BF14-EA7AB608F23F}"/>
            </c:ext>
          </c:extLst>
        </c:ser>
        <c:ser>
          <c:idx val="3"/>
          <c:order val="3"/>
          <c:tx>
            <c:strRef>
              <c:f>'Stride Velocity (cm s)'!$G$6</c:f>
              <c:strCache>
                <c:ptCount val="1"/>
                <c:pt idx="0">
                  <c:v>NS</c:v>
                </c:pt>
              </c:strCache>
            </c:strRef>
          </c:tx>
          <c:spPr>
            <a:ln w="12700" cap="rnd">
              <a:solidFill>
                <a:srgbClr val="7030A0"/>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'Stride Length (cm)'!$J$18:$J$25</c:f>
                <c:numCache>
                  <c:formatCode>General</c:formatCode>
                  <c:ptCount val="8"/>
                  <c:pt idx="0">
                    <c:v>6.7883100000000002E-2</c:v>
                  </c:pt>
                  <c:pt idx="1">
                    <c:v>3.41891E-2</c:v>
                  </c:pt>
                  <c:pt idx="2">
                    <c:v>6.6705200000000006E-2</c:v>
                  </c:pt>
                  <c:pt idx="3">
                    <c:v>5.0664500000000001E-2</c:v>
                  </c:pt>
                  <c:pt idx="4">
                    <c:v>2.8847899999999999E-2</c:v>
                  </c:pt>
                  <c:pt idx="5">
                    <c:v>2.0560100000000001E-2</c:v>
                  </c:pt>
                  <c:pt idx="6">
                    <c:v>4.1797500000000001E-2</c:v>
                  </c:pt>
                  <c:pt idx="7">
                    <c:v>1.5891499999999999E-2</c:v>
                  </c:pt>
                </c:numCache>
              </c:numRef>
            </c:plus>
            <c:minus>
              <c:numRef>
                <c:f>'Stride Length (cm)'!$J$18:$J$25</c:f>
                <c:numCache>
                  <c:formatCode>General</c:formatCode>
                  <c:ptCount val="8"/>
                  <c:pt idx="0">
                    <c:v>6.7883100000000002E-2</c:v>
                  </c:pt>
                  <c:pt idx="1">
                    <c:v>3.41891E-2</c:v>
                  </c:pt>
                  <c:pt idx="2">
                    <c:v>6.6705200000000006E-2</c:v>
                  </c:pt>
                  <c:pt idx="3">
                    <c:v>5.0664500000000001E-2</c:v>
                  </c:pt>
                  <c:pt idx="4">
                    <c:v>2.8847899999999999E-2</c:v>
                  </c:pt>
                  <c:pt idx="5">
                    <c:v>2.0560100000000001E-2</c:v>
                  </c:pt>
                  <c:pt idx="6">
                    <c:v>4.1797500000000001E-2</c:v>
                  </c:pt>
                  <c:pt idx="7">
                    <c:v>1.5891499999999999E-2</c:v>
                  </c:pt>
                </c:numCache>
              </c:numRef>
            </c:minus>
            <c:spPr>
              <a:noFill/>
              <a:ln w="12700" cap="flat" cmpd="sng" algn="ctr">
                <a:solidFill>
                  <a:srgbClr val="7030A0"/>
                </a:solidFill>
                <a:round/>
              </a:ln>
              <a:effectLst/>
            </c:spPr>
          </c:errBars>
          <c:cat>
            <c:numRef>
              <c:f>'Stride Velocity (cm s)'!$C$7:$C$14</c:f>
              <c:numCache>
                <c:formatCode>General</c:formatCode>
                <c:ptCount val="8"/>
                <c:pt idx="0">
                  <c:v>-1</c:v>
                </c:pt>
                <c:pt idx="1">
                  <c:v>7</c:v>
                </c:pt>
                <c:pt idx="2">
                  <c:v>14</c:v>
                </c:pt>
                <c:pt idx="3">
                  <c:v>28</c:v>
                </c:pt>
                <c:pt idx="4">
                  <c:v>42</c:v>
                </c:pt>
                <c:pt idx="5">
                  <c:v>56</c:v>
                </c:pt>
                <c:pt idx="6">
                  <c:v>70</c:v>
                </c:pt>
                <c:pt idx="7">
                  <c:v>84</c:v>
                </c:pt>
              </c:numCache>
            </c:numRef>
          </c:cat>
          <c:val>
            <c:numRef>
              <c:f>'Stride Length (cm)'!$G$7:$G$14</c:f>
              <c:numCache>
                <c:formatCode>General</c:formatCode>
                <c:ptCount val="8"/>
                <c:pt idx="0">
                  <c:v>0.81</c:v>
                </c:pt>
                <c:pt idx="1">
                  <c:v>0.74</c:v>
                </c:pt>
                <c:pt idx="2">
                  <c:v>0.81</c:v>
                </c:pt>
                <c:pt idx="3">
                  <c:v>0.82</c:v>
                </c:pt>
                <c:pt idx="4">
                  <c:v>0.83</c:v>
                </c:pt>
                <c:pt idx="5">
                  <c:v>0.84</c:v>
                </c:pt>
                <c:pt idx="6">
                  <c:v>0.86</c:v>
                </c:pt>
                <c:pt idx="7">
                  <c:v>0.9</c:v>
                </c:pt>
              </c:numCache>
            </c:numRef>
          </c:val>
          <c:smooth val="0"/>
          <c:extLst>
            <c:ext xmlns:c16="http://schemas.microsoft.com/office/drawing/2014/chart" uri="{C3380CC4-5D6E-409C-BE32-E72D297353CC}">
              <c16:uniqueId val="{00000003-0E8D-4D24-BF14-EA7AB608F23F}"/>
            </c:ext>
          </c:extLst>
        </c:ser>
        <c:dLbls>
          <c:showLegendKey val="0"/>
          <c:showVal val="0"/>
          <c:showCatName val="0"/>
          <c:showSerName val="0"/>
          <c:showPercent val="0"/>
          <c:showBubbleSize val="0"/>
        </c:dLbls>
        <c:smooth val="0"/>
        <c:axId val="2144863103"/>
        <c:axId val="2144864831"/>
      </c:lineChart>
      <c:catAx>
        <c:axId val="2144863103"/>
        <c:scaling>
          <c:orientation val="minMax"/>
        </c:scaling>
        <c:delete val="0"/>
        <c:axPos val="b"/>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Run</a:t>
                </a:r>
              </a:p>
            </c:rich>
          </c:tx>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44864831"/>
        <c:crosses val="autoZero"/>
        <c:auto val="1"/>
        <c:lblAlgn val="ctr"/>
        <c:lblOffset val="100"/>
        <c:noMultiLvlLbl val="0"/>
      </c:catAx>
      <c:valAx>
        <c:axId val="2144864831"/>
        <c:scaling>
          <c:orientation val="minMax"/>
          <c:max val="0.95"/>
          <c:min val="0.6"/>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sz="900" b="0" i="0" u="none" strike="noStrike" kern="1200" baseline="0">
                    <a:solidFill>
                      <a:sysClr val="windowText" lastClr="000000">
                        <a:lumMod val="65000"/>
                        <a:lumOff val="35000"/>
                      </a:sysClr>
                    </a:solidFill>
                  </a:rPr>
                  <a:t>Stride Length (m)</a:t>
                </a:r>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44863103"/>
        <c:crosses val="autoZero"/>
        <c:crossBetween val="between"/>
      </c:valAx>
      <c:spPr>
        <a:noFill/>
        <a:ln>
          <a:noFill/>
        </a:ln>
        <a:effectLst/>
      </c:spPr>
    </c:plotArea>
    <c:legend>
      <c:legendPos val="b"/>
      <c:layout>
        <c:manualLayout>
          <c:xMode val="edge"/>
          <c:yMode val="edge"/>
          <c:x val="0.31982787099364351"/>
          <c:y val="0.86567447406451781"/>
          <c:w val="0.47289900936309298"/>
          <c:h val="7.5874482136497168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kumimoji="0" lang="en-US" sz="1600" b="1" i="0" u="none" strike="noStrike" kern="1200" cap="none" spc="0" normalizeH="0" baseline="0" noProof="0">
                <a:ln>
                  <a:noFill/>
                </a:ln>
                <a:solidFill>
                  <a:sysClr val="windowText" lastClr="000000">
                    <a:lumMod val="65000"/>
                    <a:lumOff val="35000"/>
                  </a:sysClr>
                </a:solidFill>
                <a:effectLst/>
                <a:uLnTx/>
                <a:uFillTx/>
                <a:latin typeface="+mn-lt"/>
              </a:rPr>
              <a:t>Stride Velocity (m/s) RH</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'Stride Velocity (cm s)'!$D$6</c:f>
              <c:strCache>
                <c:ptCount val="1"/>
                <c:pt idx="0">
                  <c:v>SA</c:v>
                </c:pt>
              </c:strCache>
            </c:strRef>
          </c:tx>
          <c:spPr>
            <a:ln w="12700" cap="rnd">
              <a:solidFill>
                <a:schemeClr val="accent6"/>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'Stride Velocity (cm s)'!$C$21:$C$28</c:f>
                <c:numCache>
                  <c:formatCode>General</c:formatCode>
                  <c:ptCount val="8"/>
                  <c:pt idx="0">
                    <c:v>0.04</c:v>
                  </c:pt>
                  <c:pt idx="1">
                    <c:v>8.3648399999999998E-2</c:v>
                  </c:pt>
                  <c:pt idx="2">
                    <c:v>0.1103162</c:v>
                  </c:pt>
                  <c:pt idx="3">
                    <c:v>8.3681199999999997E-2</c:v>
                  </c:pt>
                  <c:pt idx="4">
                    <c:v>7.1044800000000005E-2</c:v>
                  </c:pt>
                  <c:pt idx="5">
                    <c:v>7.8285999999999994E-2</c:v>
                  </c:pt>
                  <c:pt idx="6">
                    <c:v>0.11472599999999999</c:v>
                  </c:pt>
                  <c:pt idx="7">
                    <c:v>0.13672529999999999</c:v>
                  </c:pt>
                </c:numCache>
              </c:numRef>
            </c:plus>
            <c:minus>
              <c:numRef>
                <c:f>'Stride Velocity (cm s)'!$C$21:$C$28</c:f>
                <c:numCache>
                  <c:formatCode>General</c:formatCode>
                  <c:ptCount val="8"/>
                  <c:pt idx="0">
                    <c:v>0.04</c:v>
                  </c:pt>
                  <c:pt idx="1">
                    <c:v>8.3648399999999998E-2</c:v>
                  </c:pt>
                  <c:pt idx="2">
                    <c:v>0.1103162</c:v>
                  </c:pt>
                  <c:pt idx="3">
                    <c:v>8.3681199999999997E-2</c:v>
                  </c:pt>
                  <c:pt idx="4">
                    <c:v>7.1044800000000005E-2</c:v>
                  </c:pt>
                  <c:pt idx="5">
                    <c:v>7.8285999999999994E-2</c:v>
                  </c:pt>
                  <c:pt idx="6">
                    <c:v>0.11472599999999999</c:v>
                  </c:pt>
                  <c:pt idx="7">
                    <c:v>0.13672529999999999</c:v>
                  </c:pt>
                </c:numCache>
              </c:numRef>
            </c:minus>
            <c:spPr>
              <a:noFill/>
              <a:ln w="12700" cap="flat" cmpd="sng" algn="ctr">
                <a:solidFill>
                  <a:schemeClr val="accent6"/>
                </a:solidFill>
                <a:round/>
              </a:ln>
              <a:effectLst/>
            </c:spPr>
          </c:errBars>
          <c:cat>
            <c:numRef>
              <c:f>'Stride Velocity (cm s)'!$C$7:$C$14</c:f>
              <c:numCache>
                <c:formatCode>General</c:formatCode>
                <c:ptCount val="8"/>
                <c:pt idx="0">
                  <c:v>-1</c:v>
                </c:pt>
                <c:pt idx="1">
                  <c:v>7</c:v>
                </c:pt>
                <c:pt idx="2">
                  <c:v>14</c:v>
                </c:pt>
                <c:pt idx="3">
                  <c:v>28</c:v>
                </c:pt>
                <c:pt idx="4">
                  <c:v>42</c:v>
                </c:pt>
                <c:pt idx="5">
                  <c:v>56</c:v>
                </c:pt>
                <c:pt idx="6">
                  <c:v>70</c:v>
                </c:pt>
                <c:pt idx="7">
                  <c:v>84</c:v>
                </c:pt>
              </c:numCache>
            </c:numRef>
          </c:cat>
          <c:val>
            <c:numRef>
              <c:f>'Stride Velocity (cm s)'!$D$7:$D$14</c:f>
              <c:numCache>
                <c:formatCode>General</c:formatCode>
                <c:ptCount val="8"/>
                <c:pt idx="0" formatCode="0.00">
                  <c:v>1.26</c:v>
                </c:pt>
                <c:pt idx="1">
                  <c:v>1</c:v>
                </c:pt>
                <c:pt idx="2">
                  <c:v>1.31</c:v>
                </c:pt>
                <c:pt idx="3">
                  <c:v>1.22</c:v>
                </c:pt>
                <c:pt idx="4">
                  <c:v>1.32</c:v>
                </c:pt>
                <c:pt idx="5">
                  <c:v>1.3</c:v>
                </c:pt>
                <c:pt idx="6">
                  <c:v>1.3</c:v>
                </c:pt>
                <c:pt idx="7">
                  <c:v>1.47</c:v>
                </c:pt>
              </c:numCache>
            </c:numRef>
          </c:val>
          <c:smooth val="0"/>
          <c:extLst>
            <c:ext xmlns:c16="http://schemas.microsoft.com/office/drawing/2014/chart" uri="{C3380CC4-5D6E-409C-BE32-E72D297353CC}">
              <c16:uniqueId val="{00000000-59C7-4A9C-9D2A-12B2B905306A}"/>
            </c:ext>
          </c:extLst>
        </c:ser>
        <c:ser>
          <c:idx val="1"/>
          <c:order val="1"/>
          <c:tx>
            <c:strRef>
              <c:f>'Stride Velocity (cm s)'!$E$6</c:f>
              <c:strCache>
                <c:ptCount val="1"/>
                <c:pt idx="0">
                  <c:v>SB</c:v>
                </c:pt>
              </c:strCache>
            </c:strRef>
          </c:tx>
          <c:spPr>
            <a:ln w="12700" cap="rnd">
              <a:solidFill>
                <a:srgbClr val="00B050"/>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'Stride Velocity (cm s)'!$E$21:$E$25</c:f>
                <c:numCache>
                  <c:formatCode>General</c:formatCode>
                  <c:ptCount val="5"/>
                  <c:pt idx="0">
                    <c:v>8.1628300000000001E-2</c:v>
                  </c:pt>
                  <c:pt idx="1">
                    <c:v>0.13243530000000001</c:v>
                  </c:pt>
                  <c:pt idx="2">
                    <c:v>0.11374670000000001</c:v>
                  </c:pt>
                  <c:pt idx="3">
                    <c:v>7.1071599999999999E-2</c:v>
                  </c:pt>
                  <c:pt idx="4">
                    <c:v>0.13609679999999999</c:v>
                  </c:pt>
                </c:numCache>
              </c:numRef>
            </c:plus>
            <c:minus>
              <c:numRef>
                <c:f>'Stride Velocity (cm s)'!$E$21:$E$25</c:f>
                <c:numCache>
                  <c:formatCode>General</c:formatCode>
                  <c:ptCount val="5"/>
                  <c:pt idx="0">
                    <c:v>8.1628300000000001E-2</c:v>
                  </c:pt>
                  <c:pt idx="1">
                    <c:v>0.13243530000000001</c:v>
                  </c:pt>
                  <c:pt idx="2">
                    <c:v>0.11374670000000001</c:v>
                  </c:pt>
                  <c:pt idx="3">
                    <c:v>7.1071599999999999E-2</c:v>
                  </c:pt>
                  <c:pt idx="4">
                    <c:v>0.13609679999999999</c:v>
                  </c:pt>
                </c:numCache>
              </c:numRef>
            </c:minus>
            <c:spPr>
              <a:noFill/>
              <a:ln w="9525" cap="flat" cmpd="sng" algn="ctr">
                <a:solidFill>
                  <a:srgbClr val="00B050"/>
                </a:solidFill>
                <a:round/>
              </a:ln>
              <a:effectLst/>
            </c:spPr>
          </c:errBars>
          <c:cat>
            <c:numRef>
              <c:f>'Stride Velocity (cm s)'!$C$7:$C$14</c:f>
              <c:numCache>
                <c:formatCode>General</c:formatCode>
                <c:ptCount val="8"/>
                <c:pt idx="0">
                  <c:v>-1</c:v>
                </c:pt>
                <c:pt idx="1">
                  <c:v>7</c:v>
                </c:pt>
                <c:pt idx="2">
                  <c:v>14</c:v>
                </c:pt>
                <c:pt idx="3">
                  <c:v>28</c:v>
                </c:pt>
                <c:pt idx="4">
                  <c:v>42</c:v>
                </c:pt>
                <c:pt idx="5">
                  <c:v>56</c:v>
                </c:pt>
                <c:pt idx="6">
                  <c:v>70</c:v>
                </c:pt>
                <c:pt idx="7">
                  <c:v>84</c:v>
                </c:pt>
              </c:numCache>
            </c:numRef>
          </c:cat>
          <c:val>
            <c:numRef>
              <c:f>'Stride Velocity (cm s)'!$E$7:$E$11</c:f>
              <c:numCache>
                <c:formatCode>General</c:formatCode>
                <c:ptCount val="5"/>
                <c:pt idx="0">
                  <c:v>1.21</c:v>
                </c:pt>
                <c:pt idx="1">
                  <c:v>0.91</c:v>
                </c:pt>
                <c:pt idx="2">
                  <c:v>1.17</c:v>
                </c:pt>
                <c:pt idx="3">
                  <c:v>1.25</c:v>
                </c:pt>
                <c:pt idx="4">
                  <c:v>1.36</c:v>
                </c:pt>
              </c:numCache>
            </c:numRef>
          </c:val>
          <c:smooth val="0"/>
          <c:extLst>
            <c:ext xmlns:c16="http://schemas.microsoft.com/office/drawing/2014/chart" uri="{C3380CC4-5D6E-409C-BE32-E72D297353CC}">
              <c16:uniqueId val="{00000001-59C7-4A9C-9D2A-12B2B905306A}"/>
            </c:ext>
          </c:extLst>
        </c:ser>
        <c:ser>
          <c:idx val="2"/>
          <c:order val="2"/>
          <c:tx>
            <c:strRef>
              <c:f>'Stride Velocity (cm s)'!$F$6</c:f>
              <c:strCache>
                <c:ptCount val="1"/>
                <c:pt idx="0">
                  <c:v>SBA</c:v>
                </c:pt>
              </c:strCache>
            </c:strRef>
          </c:tx>
          <c:spPr>
            <a:ln w="12700" cap="rnd">
              <a:solidFill>
                <a:srgbClr val="0070C0"/>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'Stride Velocity (cm s)'!$G$21:$G$28</c:f>
                <c:numCache>
                  <c:formatCode>General</c:formatCode>
                  <c:ptCount val="8"/>
                  <c:pt idx="0">
                    <c:v>3.7434500000000002E-2</c:v>
                  </c:pt>
                  <c:pt idx="1">
                    <c:v>0.14273440000000001</c:v>
                  </c:pt>
                  <c:pt idx="2">
                    <c:v>0.1093928</c:v>
                  </c:pt>
                  <c:pt idx="3">
                    <c:v>7.9644499999999993E-2</c:v>
                  </c:pt>
                  <c:pt idx="4">
                    <c:v>9.1200799999999999E-2</c:v>
                  </c:pt>
                  <c:pt idx="5">
                    <c:v>0.14838409999999999</c:v>
                  </c:pt>
                  <c:pt idx="6">
                    <c:v>0.15809889999999999</c:v>
                  </c:pt>
                  <c:pt idx="7">
                    <c:v>5.7143300000000001E-2</c:v>
                  </c:pt>
                </c:numCache>
              </c:numRef>
            </c:plus>
            <c:minus>
              <c:numRef>
                <c:f>'Stride Velocity (cm s)'!$G$21:$G$28</c:f>
                <c:numCache>
                  <c:formatCode>General</c:formatCode>
                  <c:ptCount val="8"/>
                  <c:pt idx="0">
                    <c:v>3.7434500000000002E-2</c:v>
                  </c:pt>
                  <c:pt idx="1">
                    <c:v>0.14273440000000001</c:v>
                  </c:pt>
                  <c:pt idx="2">
                    <c:v>0.1093928</c:v>
                  </c:pt>
                  <c:pt idx="3">
                    <c:v>7.9644499999999993E-2</c:v>
                  </c:pt>
                  <c:pt idx="4">
                    <c:v>9.1200799999999999E-2</c:v>
                  </c:pt>
                  <c:pt idx="5">
                    <c:v>0.14838409999999999</c:v>
                  </c:pt>
                  <c:pt idx="6">
                    <c:v>0.15809889999999999</c:v>
                  </c:pt>
                  <c:pt idx="7">
                    <c:v>5.7143300000000001E-2</c:v>
                  </c:pt>
                </c:numCache>
              </c:numRef>
            </c:minus>
            <c:spPr>
              <a:noFill/>
              <a:ln w="12700" cap="flat" cmpd="sng" algn="ctr">
                <a:solidFill>
                  <a:srgbClr val="0070C0"/>
                </a:solidFill>
                <a:round/>
                <a:tailEnd w="med" len="sm"/>
              </a:ln>
              <a:effectLst/>
            </c:spPr>
          </c:errBars>
          <c:cat>
            <c:numRef>
              <c:f>'Stride Velocity (cm s)'!$C$7:$C$14</c:f>
              <c:numCache>
                <c:formatCode>General</c:formatCode>
                <c:ptCount val="8"/>
                <c:pt idx="0">
                  <c:v>-1</c:v>
                </c:pt>
                <c:pt idx="1">
                  <c:v>7</c:v>
                </c:pt>
                <c:pt idx="2">
                  <c:v>14</c:v>
                </c:pt>
                <c:pt idx="3">
                  <c:v>28</c:v>
                </c:pt>
                <c:pt idx="4">
                  <c:v>42</c:v>
                </c:pt>
                <c:pt idx="5">
                  <c:v>56</c:v>
                </c:pt>
                <c:pt idx="6">
                  <c:v>70</c:v>
                </c:pt>
                <c:pt idx="7">
                  <c:v>84</c:v>
                </c:pt>
              </c:numCache>
            </c:numRef>
          </c:cat>
          <c:val>
            <c:numRef>
              <c:f>'Stride Velocity (cm s)'!$F$7:$F$14</c:f>
              <c:numCache>
                <c:formatCode>General</c:formatCode>
                <c:ptCount val="8"/>
                <c:pt idx="0">
                  <c:v>1.24</c:v>
                </c:pt>
                <c:pt idx="1">
                  <c:v>1.02</c:v>
                </c:pt>
                <c:pt idx="2">
                  <c:v>1.1000000000000001</c:v>
                </c:pt>
                <c:pt idx="3">
                  <c:v>1.31</c:v>
                </c:pt>
                <c:pt idx="4">
                  <c:v>1.44</c:v>
                </c:pt>
                <c:pt idx="5">
                  <c:v>1.54</c:v>
                </c:pt>
                <c:pt idx="6">
                  <c:v>1.46</c:v>
                </c:pt>
                <c:pt idx="7">
                  <c:v>1.38</c:v>
                </c:pt>
              </c:numCache>
            </c:numRef>
          </c:val>
          <c:smooth val="0"/>
          <c:extLst>
            <c:ext xmlns:c16="http://schemas.microsoft.com/office/drawing/2014/chart" uri="{C3380CC4-5D6E-409C-BE32-E72D297353CC}">
              <c16:uniqueId val="{00000002-59C7-4A9C-9D2A-12B2B905306A}"/>
            </c:ext>
          </c:extLst>
        </c:ser>
        <c:ser>
          <c:idx val="3"/>
          <c:order val="3"/>
          <c:tx>
            <c:strRef>
              <c:f>'Stride Velocity (cm s)'!$G$6</c:f>
              <c:strCache>
                <c:ptCount val="1"/>
                <c:pt idx="0">
                  <c:v>NS</c:v>
                </c:pt>
              </c:strCache>
            </c:strRef>
          </c:tx>
          <c:spPr>
            <a:ln w="12700" cap="rnd">
              <a:solidFill>
                <a:srgbClr val="7030A0"/>
              </a:solidFill>
              <a:round/>
            </a:ln>
            <a:effectLst>
              <a:outerShdw blurRad="57150" dist="19050" dir="5400000" algn="ctr" rotWithShape="0">
                <a:srgbClr val="000000">
                  <a:alpha val="63000"/>
                </a:srgbClr>
              </a:outerShdw>
            </a:effectLst>
          </c:spPr>
          <c:marker>
            <c:symbol val="none"/>
          </c:marker>
          <c:errBars>
            <c:errDir val="y"/>
            <c:errBarType val="both"/>
            <c:errValType val="cust"/>
            <c:noEndCap val="0"/>
            <c:plus>
              <c:numRef>
                <c:f>'Stride Velocity (cm s)'!$I$21:$I$28</c:f>
                <c:numCache>
                  <c:formatCode>General</c:formatCode>
                  <c:ptCount val="8"/>
                  <c:pt idx="0">
                    <c:v>5.8841999999999998E-2</c:v>
                  </c:pt>
                  <c:pt idx="1">
                    <c:v>9.6118899999999993E-2</c:v>
                  </c:pt>
                  <c:pt idx="2">
                    <c:v>0.19787179999999999</c:v>
                  </c:pt>
                  <c:pt idx="3">
                    <c:v>9.2640899999999998E-2</c:v>
                  </c:pt>
                  <c:pt idx="4">
                    <c:v>0.1176352</c:v>
                  </c:pt>
                  <c:pt idx="5">
                    <c:v>8.8555300000000003E-2</c:v>
                  </c:pt>
                  <c:pt idx="6">
                    <c:v>0.1378268</c:v>
                  </c:pt>
                  <c:pt idx="7">
                    <c:v>0.14591370000000001</c:v>
                  </c:pt>
                </c:numCache>
              </c:numRef>
            </c:plus>
            <c:minus>
              <c:numRef>
                <c:f>'Stride Velocity (cm s)'!$I$21:$I$28</c:f>
                <c:numCache>
                  <c:formatCode>General</c:formatCode>
                  <c:ptCount val="8"/>
                  <c:pt idx="0">
                    <c:v>5.8841999999999998E-2</c:v>
                  </c:pt>
                  <c:pt idx="1">
                    <c:v>9.6118899999999993E-2</c:v>
                  </c:pt>
                  <c:pt idx="2">
                    <c:v>0.19787179999999999</c:v>
                  </c:pt>
                  <c:pt idx="3">
                    <c:v>9.2640899999999998E-2</c:v>
                  </c:pt>
                  <c:pt idx="4">
                    <c:v>0.1176352</c:v>
                  </c:pt>
                  <c:pt idx="5">
                    <c:v>8.8555300000000003E-2</c:v>
                  </c:pt>
                  <c:pt idx="6">
                    <c:v>0.1378268</c:v>
                  </c:pt>
                  <c:pt idx="7">
                    <c:v>0.14591370000000001</c:v>
                  </c:pt>
                </c:numCache>
              </c:numRef>
            </c:minus>
            <c:spPr>
              <a:noFill/>
              <a:ln w="9525" cap="flat" cmpd="sng" algn="ctr">
                <a:solidFill>
                  <a:srgbClr val="7030A0"/>
                </a:solidFill>
                <a:round/>
              </a:ln>
              <a:effectLst/>
            </c:spPr>
          </c:errBars>
          <c:cat>
            <c:numRef>
              <c:f>'Stride Velocity (cm s)'!$C$7:$C$14</c:f>
              <c:numCache>
                <c:formatCode>General</c:formatCode>
                <c:ptCount val="8"/>
                <c:pt idx="0">
                  <c:v>-1</c:v>
                </c:pt>
                <c:pt idx="1">
                  <c:v>7</c:v>
                </c:pt>
                <c:pt idx="2">
                  <c:v>14</c:v>
                </c:pt>
                <c:pt idx="3">
                  <c:v>28</c:v>
                </c:pt>
                <c:pt idx="4">
                  <c:v>42</c:v>
                </c:pt>
                <c:pt idx="5">
                  <c:v>56</c:v>
                </c:pt>
                <c:pt idx="6">
                  <c:v>70</c:v>
                </c:pt>
                <c:pt idx="7">
                  <c:v>84</c:v>
                </c:pt>
              </c:numCache>
            </c:numRef>
          </c:cat>
          <c:val>
            <c:numRef>
              <c:f>'Stride Velocity (cm s)'!$G$7:$G$14</c:f>
              <c:numCache>
                <c:formatCode>General</c:formatCode>
                <c:ptCount val="8"/>
                <c:pt idx="0">
                  <c:v>1.1200000000000001</c:v>
                </c:pt>
                <c:pt idx="1">
                  <c:v>0.97</c:v>
                </c:pt>
                <c:pt idx="2">
                  <c:v>1.27</c:v>
                </c:pt>
                <c:pt idx="3">
                  <c:v>1.1299999999999999</c:v>
                </c:pt>
                <c:pt idx="4">
                  <c:v>1.18</c:v>
                </c:pt>
                <c:pt idx="5">
                  <c:v>1.21</c:v>
                </c:pt>
                <c:pt idx="6">
                  <c:v>1.38</c:v>
                </c:pt>
                <c:pt idx="7">
                  <c:v>1.39</c:v>
                </c:pt>
              </c:numCache>
            </c:numRef>
          </c:val>
          <c:smooth val="0"/>
          <c:extLst>
            <c:ext xmlns:c16="http://schemas.microsoft.com/office/drawing/2014/chart" uri="{C3380CC4-5D6E-409C-BE32-E72D297353CC}">
              <c16:uniqueId val="{00000003-59C7-4A9C-9D2A-12B2B905306A}"/>
            </c:ext>
          </c:extLst>
        </c:ser>
        <c:dLbls>
          <c:showLegendKey val="0"/>
          <c:showVal val="0"/>
          <c:showCatName val="0"/>
          <c:showSerName val="0"/>
          <c:showPercent val="0"/>
          <c:showBubbleSize val="0"/>
        </c:dLbls>
        <c:smooth val="0"/>
        <c:axId val="2144863103"/>
        <c:axId val="2144864831"/>
      </c:lineChart>
      <c:catAx>
        <c:axId val="2144863103"/>
        <c:scaling>
          <c:orientation val="minMax"/>
        </c:scaling>
        <c:delete val="0"/>
        <c:axPos val="b"/>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Run</a:t>
                </a:r>
              </a:p>
            </c:rich>
          </c:tx>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44864831"/>
        <c:crosses val="autoZero"/>
        <c:auto val="1"/>
        <c:lblAlgn val="ctr"/>
        <c:lblOffset val="100"/>
        <c:noMultiLvlLbl val="0"/>
      </c:catAx>
      <c:valAx>
        <c:axId val="2144864831"/>
        <c:scaling>
          <c:orientation val="minMax"/>
          <c:max val="1.7"/>
          <c:min val="0.7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Stride Velocity (m/s)</a:t>
                </a:r>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4486310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v>CR</c:v>
          </c:tx>
          <c:spPr>
            <a:solidFill>
              <a:schemeClr val="accent1"/>
            </a:solidFill>
            <a:ln>
              <a:noFill/>
            </a:ln>
            <a:effectLst/>
          </c:spPr>
          <c:invertIfNegative val="0"/>
          <c:cat>
            <c:multiLvlStrRef>
              <c:f>Sheet1!$N$51:$O$62</c:f>
              <c:multiLvlStrCache>
                <c:ptCount val="12"/>
                <c:lvl>
                  <c:pt idx="0">
                    <c:v>0</c:v>
                  </c:pt>
                  <c:pt idx="1">
                    <c:v>1</c:v>
                  </c:pt>
                  <c:pt idx="2">
                    <c:v>2</c:v>
                  </c:pt>
                  <c:pt idx="3">
                    <c:v>0</c:v>
                  </c:pt>
                  <c:pt idx="4">
                    <c:v>1</c:v>
                  </c:pt>
                  <c:pt idx="5">
                    <c:v>2</c:v>
                  </c:pt>
                  <c:pt idx="6">
                    <c:v>0</c:v>
                  </c:pt>
                  <c:pt idx="7">
                    <c:v>1</c:v>
                  </c:pt>
                  <c:pt idx="8">
                    <c:v>2</c:v>
                  </c:pt>
                  <c:pt idx="9">
                    <c:v>0</c:v>
                  </c:pt>
                  <c:pt idx="10">
                    <c:v>1</c:v>
                  </c:pt>
                  <c:pt idx="11">
                    <c:v>2</c:v>
                  </c:pt>
                </c:lvl>
                <c:lvl>
                  <c:pt idx="0">
                    <c:v>SA</c:v>
                  </c:pt>
                  <c:pt idx="3">
                    <c:v>SB</c:v>
                  </c:pt>
                  <c:pt idx="6">
                    <c:v>SBA</c:v>
                  </c:pt>
                  <c:pt idx="9">
                    <c:v>NS</c:v>
                  </c:pt>
                </c:lvl>
              </c:multiLvlStrCache>
            </c:multiLvlStrRef>
          </c:cat>
          <c:val>
            <c:numRef>
              <c:f>Sheet1!$P$51:$P$62</c:f>
              <c:numCache>
                <c:formatCode>General</c:formatCode>
                <c:ptCount val="12"/>
                <c:pt idx="0">
                  <c:v>1</c:v>
                </c:pt>
                <c:pt idx="1">
                  <c:v>4</c:v>
                </c:pt>
                <c:pt idx="2">
                  <c:v>0</c:v>
                </c:pt>
                <c:pt idx="3">
                  <c:v>0</c:v>
                </c:pt>
                <c:pt idx="4">
                  <c:v>0</c:v>
                </c:pt>
                <c:pt idx="5">
                  <c:v>6</c:v>
                </c:pt>
                <c:pt idx="6">
                  <c:v>0</c:v>
                </c:pt>
                <c:pt idx="7">
                  <c:v>1</c:v>
                </c:pt>
                <c:pt idx="8">
                  <c:v>5</c:v>
                </c:pt>
                <c:pt idx="9">
                  <c:v>0</c:v>
                </c:pt>
                <c:pt idx="10">
                  <c:v>5</c:v>
                </c:pt>
                <c:pt idx="11">
                  <c:v>1</c:v>
                </c:pt>
              </c:numCache>
            </c:numRef>
          </c:val>
          <c:extLst>
            <c:ext xmlns:c16="http://schemas.microsoft.com/office/drawing/2014/chart" uri="{C3380CC4-5D6E-409C-BE32-E72D297353CC}">
              <c16:uniqueId val="{00000000-4696-F34D-B9F4-8543261AF451}"/>
            </c:ext>
          </c:extLst>
        </c:ser>
        <c:ser>
          <c:idx val="1"/>
          <c:order val="1"/>
          <c:tx>
            <c:v>NBR</c:v>
          </c:tx>
          <c:spPr>
            <a:solidFill>
              <a:schemeClr val="accent2"/>
            </a:solidFill>
            <a:ln>
              <a:noFill/>
            </a:ln>
            <a:effectLst/>
          </c:spPr>
          <c:invertIfNegative val="0"/>
          <c:cat>
            <c:multiLvlStrRef>
              <c:f>Sheet1!$N$51:$O$62</c:f>
              <c:multiLvlStrCache>
                <c:ptCount val="12"/>
                <c:lvl>
                  <c:pt idx="0">
                    <c:v>0</c:v>
                  </c:pt>
                  <c:pt idx="1">
                    <c:v>1</c:v>
                  </c:pt>
                  <c:pt idx="2">
                    <c:v>2</c:v>
                  </c:pt>
                  <c:pt idx="3">
                    <c:v>0</c:v>
                  </c:pt>
                  <c:pt idx="4">
                    <c:v>1</c:v>
                  </c:pt>
                  <c:pt idx="5">
                    <c:v>2</c:v>
                  </c:pt>
                  <c:pt idx="6">
                    <c:v>0</c:v>
                  </c:pt>
                  <c:pt idx="7">
                    <c:v>1</c:v>
                  </c:pt>
                  <c:pt idx="8">
                    <c:v>2</c:v>
                  </c:pt>
                  <c:pt idx="9">
                    <c:v>0</c:v>
                  </c:pt>
                  <c:pt idx="10">
                    <c:v>1</c:v>
                  </c:pt>
                  <c:pt idx="11">
                    <c:v>2</c:v>
                  </c:pt>
                </c:lvl>
                <c:lvl>
                  <c:pt idx="0">
                    <c:v>SA</c:v>
                  </c:pt>
                  <c:pt idx="3">
                    <c:v>SB</c:v>
                  </c:pt>
                  <c:pt idx="6">
                    <c:v>SBA</c:v>
                  </c:pt>
                  <c:pt idx="9">
                    <c:v>NS</c:v>
                  </c:pt>
                </c:lvl>
              </c:multiLvlStrCache>
            </c:multiLvlStrRef>
          </c:cat>
          <c:val>
            <c:numRef>
              <c:f>Sheet1!$Q$51:$Q$62</c:f>
              <c:numCache>
                <c:formatCode>General</c:formatCode>
                <c:ptCount val="12"/>
                <c:pt idx="0">
                  <c:v>0</c:v>
                </c:pt>
                <c:pt idx="1">
                  <c:v>2</c:v>
                </c:pt>
                <c:pt idx="2">
                  <c:v>3</c:v>
                </c:pt>
                <c:pt idx="3">
                  <c:v>0</c:v>
                </c:pt>
                <c:pt idx="4">
                  <c:v>1</c:v>
                </c:pt>
                <c:pt idx="5">
                  <c:v>5</c:v>
                </c:pt>
                <c:pt idx="6">
                  <c:v>0</c:v>
                </c:pt>
                <c:pt idx="7">
                  <c:v>3</c:v>
                </c:pt>
                <c:pt idx="8">
                  <c:v>3</c:v>
                </c:pt>
                <c:pt idx="9">
                  <c:v>0</c:v>
                </c:pt>
                <c:pt idx="10">
                  <c:v>2</c:v>
                </c:pt>
                <c:pt idx="11">
                  <c:v>4</c:v>
                </c:pt>
              </c:numCache>
            </c:numRef>
          </c:val>
          <c:extLst>
            <c:ext xmlns:c16="http://schemas.microsoft.com/office/drawing/2014/chart" uri="{C3380CC4-5D6E-409C-BE32-E72D297353CC}">
              <c16:uniqueId val="{00000001-4696-F34D-B9F4-8543261AF451}"/>
            </c:ext>
          </c:extLst>
        </c:ser>
        <c:ser>
          <c:idx val="2"/>
          <c:order val="2"/>
          <c:tx>
            <c:v>SFB</c:v>
          </c:tx>
          <c:spPr>
            <a:solidFill>
              <a:schemeClr val="accent3"/>
            </a:solidFill>
            <a:ln>
              <a:noFill/>
            </a:ln>
            <a:effectLst/>
          </c:spPr>
          <c:invertIfNegative val="0"/>
          <c:cat>
            <c:multiLvlStrRef>
              <c:f>Sheet1!$N$51:$O$62</c:f>
              <c:multiLvlStrCache>
                <c:ptCount val="12"/>
                <c:lvl>
                  <c:pt idx="0">
                    <c:v>0</c:v>
                  </c:pt>
                  <c:pt idx="1">
                    <c:v>1</c:v>
                  </c:pt>
                  <c:pt idx="2">
                    <c:v>2</c:v>
                  </c:pt>
                  <c:pt idx="3">
                    <c:v>0</c:v>
                  </c:pt>
                  <c:pt idx="4">
                    <c:v>1</c:v>
                  </c:pt>
                  <c:pt idx="5">
                    <c:v>2</c:v>
                  </c:pt>
                  <c:pt idx="6">
                    <c:v>0</c:v>
                  </c:pt>
                  <c:pt idx="7">
                    <c:v>1</c:v>
                  </c:pt>
                  <c:pt idx="8">
                    <c:v>2</c:v>
                  </c:pt>
                  <c:pt idx="9">
                    <c:v>0</c:v>
                  </c:pt>
                  <c:pt idx="10">
                    <c:v>1</c:v>
                  </c:pt>
                  <c:pt idx="11">
                    <c:v>2</c:v>
                  </c:pt>
                </c:lvl>
                <c:lvl>
                  <c:pt idx="0">
                    <c:v>SA</c:v>
                  </c:pt>
                  <c:pt idx="3">
                    <c:v>SB</c:v>
                  </c:pt>
                  <c:pt idx="6">
                    <c:v>SBA</c:v>
                  </c:pt>
                  <c:pt idx="9">
                    <c:v>NS</c:v>
                  </c:pt>
                </c:lvl>
              </c:multiLvlStrCache>
            </c:multiLvlStrRef>
          </c:cat>
          <c:val>
            <c:numRef>
              <c:f>Sheet1!$R$51:$R$62</c:f>
              <c:numCache>
                <c:formatCode>General</c:formatCode>
                <c:ptCount val="12"/>
                <c:pt idx="0">
                  <c:v>4</c:v>
                </c:pt>
                <c:pt idx="1">
                  <c:v>1</c:v>
                </c:pt>
                <c:pt idx="2">
                  <c:v>0</c:v>
                </c:pt>
                <c:pt idx="3">
                  <c:v>0</c:v>
                </c:pt>
                <c:pt idx="4">
                  <c:v>5</c:v>
                </c:pt>
                <c:pt idx="5">
                  <c:v>1</c:v>
                </c:pt>
                <c:pt idx="6">
                  <c:v>0</c:v>
                </c:pt>
                <c:pt idx="7">
                  <c:v>5</c:v>
                </c:pt>
                <c:pt idx="8">
                  <c:v>1</c:v>
                </c:pt>
                <c:pt idx="9">
                  <c:v>2</c:v>
                </c:pt>
                <c:pt idx="10">
                  <c:v>4</c:v>
                </c:pt>
                <c:pt idx="11">
                  <c:v>0</c:v>
                </c:pt>
              </c:numCache>
            </c:numRef>
          </c:val>
          <c:extLst>
            <c:ext xmlns:c16="http://schemas.microsoft.com/office/drawing/2014/chart" uri="{C3380CC4-5D6E-409C-BE32-E72D297353CC}">
              <c16:uniqueId val="{00000002-4696-F34D-B9F4-8543261AF451}"/>
            </c:ext>
          </c:extLst>
        </c:ser>
        <c:ser>
          <c:idx val="3"/>
          <c:order val="3"/>
          <c:tx>
            <c:v>SFD</c:v>
          </c:tx>
          <c:spPr>
            <a:solidFill>
              <a:schemeClr val="accent4"/>
            </a:solidFill>
            <a:ln>
              <a:noFill/>
            </a:ln>
            <a:effectLst/>
          </c:spPr>
          <c:invertIfNegative val="0"/>
          <c:cat>
            <c:multiLvlStrRef>
              <c:f>Sheet1!$N$51:$O$62</c:f>
              <c:multiLvlStrCache>
                <c:ptCount val="12"/>
                <c:lvl>
                  <c:pt idx="0">
                    <c:v>0</c:v>
                  </c:pt>
                  <c:pt idx="1">
                    <c:v>1</c:v>
                  </c:pt>
                  <c:pt idx="2">
                    <c:v>2</c:v>
                  </c:pt>
                  <c:pt idx="3">
                    <c:v>0</c:v>
                  </c:pt>
                  <c:pt idx="4">
                    <c:v>1</c:v>
                  </c:pt>
                  <c:pt idx="5">
                    <c:v>2</c:v>
                  </c:pt>
                  <c:pt idx="6">
                    <c:v>0</c:v>
                  </c:pt>
                  <c:pt idx="7">
                    <c:v>1</c:v>
                  </c:pt>
                  <c:pt idx="8">
                    <c:v>2</c:v>
                  </c:pt>
                  <c:pt idx="9">
                    <c:v>0</c:v>
                  </c:pt>
                  <c:pt idx="10">
                    <c:v>1</c:v>
                  </c:pt>
                  <c:pt idx="11">
                    <c:v>2</c:v>
                  </c:pt>
                </c:lvl>
                <c:lvl>
                  <c:pt idx="0">
                    <c:v>SA</c:v>
                  </c:pt>
                  <c:pt idx="3">
                    <c:v>SB</c:v>
                  </c:pt>
                  <c:pt idx="6">
                    <c:v>SBA</c:v>
                  </c:pt>
                  <c:pt idx="9">
                    <c:v>NS</c:v>
                  </c:pt>
                </c:lvl>
              </c:multiLvlStrCache>
            </c:multiLvlStrRef>
          </c:cat>
          <c:val>
            <c:numRef>
              <c:f>Sheet1!$S$51:$S$62</c:f>
              <c:numCache>
                <c:formatCode>General</c:formatCode>
                <c:ptCount val="12"/>
                <c:pt idx="0">
                  <c:v>1</c:v>
                </c:pt>
                <c:pt idx="1">
                  <c:v>1</c:v>
                </c:pt>
                <c:pt idx="2">
                  <c:v>3</c:v>
                </c:pt>
                <c:pt idx="3">
                  <c:v>0</c:v>
                </c:pt>
                <c:pt idx="4">
                  <c:v>4</c:v>
                </c:pt>
                <c:pt idx="5">
                  <c:v>2</c:v>
                </c:pt>
                <c:pt idx="6">
                  <c:v>0</c:v>
                </c:pt>
                <c:pt idx="7">
                  <c:v>3</c:v>
                </c:pt>
                <c:pt idx="8">
                  <c:v>3</c:v>
                </c:pt>
                <c:pt idx="9">
                  <c:v>0</c:v>
                </c:pt>
                <c:pt idx="10">
                  <c:v>0</c:v>
                </c:pt>
                <c:pt idx="11">
                  <c:v>6</c:v>
                </c:pt>
              </c:numCache>
            </c:numRef>
          </c:val>
          <c:extLst>
            <c:ext xmlns:c16="http://schemas.microsoft.com/office/drawing/2014/chart" uri="{C3380CC4-5D6E-409C-BE32-E72D297353CC}">
              <c16:uniqueId val="{00000003-4696-F34D-B9F4-8543261AF451}"/>
            </c:ext>
          </c:extLst>
        </c:ser>
        <c:dLbls>
          <c:showLegendKey val="0"/>
          <c:showVal val="0"/>
          <c:showCatName val="0"/>
          <c:showSerName val="0"/>
          <c:showPercent val="0"/>
          <c:showBubbleSize val="0"/>
        </c:dLbls>
        <c:gapWidth val="75"/>
        <c:overlap val="-25"/>
        <c:axId val="1936684768"/>
        <c:axId val="1181354000"/>
      </c:barChart>
      <c:catAx>
        <c:axId val="19366847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81354000"/>
        <c:crosses val="autoZero"/>
        <c:auto val="1"/>
        <c:lblAlgn val="ctr"/>
        <c:lblOffset val="100"/>
        <c:noMultiLvlLbl val="0"/>
      </c:catAx>
      <c:valAx>
        <c:axId val="118135400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366847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Cellular response (CR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Sheet1!$I$11:$I$12</c:f>
              <c:strCache>
                <c:ptCount val="2"/>
                <c:pt idx="0">
                  <c:v>Score</c:v>
                </c:pt>
                <c:pt idx="1">
                  <c:v>0</c:v>
                </c:pt>
              </c:strCache>
            </c:strRef>
          </c:tx>
          <c:spPr>
            <a:solidFill>
              <a:schemeClr val="accent2"/>
            </a:solidFill>
            <a:ln>
              <a:noFill/>
            </a:ln>
            <a:effectLst/>
            <a:sp3d/>
          </c:spPr>
          <c:invertIfNegative val="0"/>
          <c:cat>
            <c:multiLvlStrRef>
              <c:f>Sheet1!$G$13:$H$16</c:f>
              <c:multiLvlStrCache>
                <c:ptCount val="4"/>
                <c:lvl>
                  <c:pt idx="0">
                    <c:v>Frequency</c:v>
                  </c:pt>
                  <c:pt idx="1">
                    <c:v>Frequency</c:v>
                  </c:pt>
                  <c:pt idx="2">
                    <c:v>Frequency</c:v>
                  </c:pt>
                  <c:pt idx="3">
                    <c:v>Frequency</c:v>
                  </c:pt>
                </c:lvl>
                <c:lvl>
                  <c:pt idx="0">
                    <c:v>SA</c:v>
                  </c:pt>
                  <c:pt idx="1">
                    <c:v>SB</c:v>
                  </c:pt>
                  <c:pt idx="2">
                    <c:v>SBA</c:v>
                  </c:pt>
                  <c:pt idx="3">
                    <c:v>NS</c:v>
                  </c:pt>
                </c:lvl>
              </c:multiLvlStrCache>
              <c:extLst/>
            </c:multiLvlStrRef>
          </c:cat>
          <c:val>
            <c:numRef>
              <c:f>Sheet1!$I$13:$I$16</c:f>
              <c:numCache>
                <c:formatCode>General</c:formatCode>
                <c:ptCount val="4"/>
                <c:pt idx="0">
                  <c:v>1</c:v>
                </c:pt>
                <c:pt idx="1">
                  <c:v>0</c:v>
                </c:pt>
                <c:pt idx="2">
                  <c:v>0</c:v>
                </c:pt>
                <c:pt idx="3">
                  <c:v>0</c:v>
                </c:pt>
              </c:numCache>
              <c:extLst/>
            </c:numRef>
          </c:val>
          <c:extLst>
            <c:ext xmlns:c16="http://schemas.microsoft.com/office/drawing/2014/chart" uri="{C3380CC4-5D6E-409C-BE32-E72D297353CC}">
              <c16:uniqueId val="{00000000-FAF9-5147-8B7E-6498700C02E4}"/>
            </c:ext>
          </c:extLst>
        </c:ser>
        <c:ser>
          <c:idx val="1"/>
          <c:order val="1"/>
          <c:tx>
            <c:strRef>
              <c:f>Sheet1!$J$11:$J$12</c:f>
              <c:strCache>
                <c:ptCount val="2"/>
                <c:pt idx="0">
                  <c:v>Score</c:v>
                </c:pt>
                <c:pt idx="1">
                  <c:v>1</c:v>
                </c:pt>
              </c:strCache>
            </c:strRef>
          </c:tx>
          <c:spPr>
            <a:solidFill>
              <a:schemeClr val="accent4"/>
            </a:solidFill>
            <a:ln>
              <a:noFill/>
            </a:ln>
            <a:effectLst/>
            <a:sp3d/>
          </c:spPr>
          <c:invertIfNegative val="0"/>
          <c:cat>
            <c:multiLvlStrRef>
              <c:f>Sheet1!$G$13:$H$16</c:f>
              <c:multiLvlStrCache>
                <c:ptCount val="4"/>
                <c:lvl>
                  <c:pt idx="0">
                    <c:v>Frequency</c:v>
                  </c:pt>
                  <c:pt idx="1">
                    <c:v>Frequency</c:v>
                  </c:pt>
                  <c:pt idx="2">
                    <c:v>Frequency</c:v>
                  </c:pt>
                  <c:pt idx="3">
                    <c:v>Frequency</c:v>
                  </c:pt>
                </c:lvl>
                <c:lvl>
                  <c:pt idx="0">
                    <c:v>SA</c:v>
                  </c:pt>
                  <c:pt idx="1">
                    <c:v>SB</c:v>
                  </c:pt>
                  <c:pt idx="2">
                    <c:v>SBA</c:v>
                  </c:pt>
                  <c:pt idx="3">
                    <c:v>NS</c:v>
                  </c:pt>
                </c:lvl>
              </c:multiLvlStrCache>
              <c:extLst/>
            </c:multiLvlStrRef>
          </c:cat>
          <c:val>
            <c:numRef>
              <c:f>Sheet1!$J$13:$J$16</c:f>
              <c:numCache>
                <c:formatCode>General</c:formatCode>
                <c:ptCount val="4"/>
                <c:pt idx="0">
                  <c:v>4</c:v>
                </c:pt>
                <c:pt idx="1">
                  <c:v>0</c:v>
                </c:pt>
                <c:pt idx="2">
                  <c:v>1</c:v>
                </c:pt>
                <c:pt idx="3">
                  <c:v>5</c:v>
                </c:pt>
              </c:numCache>
              <c:extLst/>
            </c:numRef>
          </c:val>
          <c:extLst>
            <c:ext xmlns:c16="http://schemas.microsoft.com/office/drawing/2014/chart" uri="{C3380CC4-5D6E-409C-BE32-E72D297353CC}">
              <c16:uniqueId val="{00000001-FAF9-5147-8B7E-6498700C02E4}"/>
            </c:ext>
          </c:extLst>
        </c:ser>
        <c:ser>
          <c:idx val="2"/>
          <c:order val="2"/>
          <c:tx>
            <c:strRef>
              <c:f>Sheet1!$K$11:$K$12</c:f>
              <c:strCache>
                <c:ptCount val="2"/>
                <c:pt idx="0">
                  <c:v>Score</c:v>
                </c:pt>
                <c:pt idx="1">
                  <c:v>2</c:v>
                </c:pt>
              </c:strCache>
            </c:strRef>
          </c:tx>
          <c:spPr>
            <a:solidFill>
              <a:schemeClr val="accent6"/>
            </a:solidFill>
            <a:ln>
              <a:noFill/>
            </a:ln>
            <a:effectLst/>
            <a:sp3d/>
          </c:spPr>
          <c:invertIfNegative val="0"/>
          <c:cat>
            <c:multiLvlStrRef>
              <c:f>Sheet1!$G$13:$H$16</c:f>
              <c:multiLvlStrCache>
                <c:ptCount val="4"/>
                <c:lvl>
                  <c:pt idx="0">
                    <c:v>Frequency</c:v>
                  </c:pt>
                  <c:pt idx="1">
                    <c:v>Frequency</c:v>
                  </c:pt>
                  <c:pt idx="2">
                    <c:v>Frequency</c:v>
                  </c:pt>
                  <c:pt idx="3">
                    <c:v>Frequency</c:v>
                  </c:pt>
                </c:lvl>
                <c:lvl>
                  <c:pt idx="0">
                    <c:v>SA</c:v>
                  </c:pt>
                  <c:pt idx="1">
                    <c:v>SB</c:v>
                  </c:pt>
                  <c:pt idx="2">
                    <c:v>SBA</c:v>
                  </c:pt>
                  <c:pt idx="3">
                    <c:v>NS</c:v>
                  </c:pt>
                </c:lvl>
              </c:multiLvlStrCache>
              <c:extLst/>
            </c:multiLvlStrRef>
          </c:cat>
          <c:val>
            <c:numRef>
              <c:f>Sheet1!$K$13:$K$16</c:f>
              <c:numCache>
                <c:formatCode>General</c:formatCode>
                <c:ptCount val="4"/>
                <c:pt idx="0">
                  <c:v>0</c:v>
                </c:pt>
                <c:pt idx="1">
                  <c:v>6</c:v>
                </c:pt>
                <c:pt idx="2">
                  <c:v>5</c:v>
                </c:pt>
                <c:pt idx="3">
                  <c:v>1</c:v>
                </c:pt>
              </c:numCache>
              <c:extLst/>
            </c:numRef>
          </c:val>
          <c:extLst>
            <c:ext xmlns:c16="http://schemas.microsoft.com/office/drawing/2014/chart" uri="{C3380CC4-5D6E-409C-BE32-E72D297353CC}">
              <c16:uniqueId val="{00000002-FAF9-5147-8B7E-6498700C02E4}"/>
            </c:ext>
          </c:extLst>
        </c:ser>
        <c:dLbls>
          <c:showLegendKey val="0"/>
          <c:showVal val="0"/>
          <c:showCatName val="0"/>
          <c:showSerName val="0"/>
          <c:showPercent val="0"/>
          <c:showBubbleSize val="0"/>
        </c:dLbls>
        <c:gapWidth val="150"/>
        <c:shape val="box"/>
        <c:axId val="1731380575"/>
        <c:axId val="1731405119"/>
        <c:axId val="0"/>
      </c:bar3DChart>
      <c:catAx>
        <c:axId val="1731380575"/>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31405119"/>
        <c:crosses val="autoZero"/>
        <c:auto val="1"/>
        <c:lblAlgn val="ctr"/>
        <c:lblOffset val="100"/>
        <c:noMultiLvlLbl val="0"/>
      </c:catAx>
      <c:valAx>
        <c:axId val="1731405119"/>
        <c:scaling>
          <c:orientation val="minMax"/>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3138057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New bone response (NBR)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Sheet1!$I$11:$I$12</c:f>
              <c:strCache>
                <c:ptCount val="2"/>
                <c:pt idx="0">
                  <c:v>Score</c:v>
                </c:pt>
                <c:pt idx="1">
                  <c:v>0</c:v>
                </c:pt>
              </c:strCache>
            </c:strRef>
          </c:tx>
          <c:spPr>
            <a:solidFill>
              <a:schemeClr val="accent2"/>
            </a:solidFill>
            <a:ln>
              <a:noFill/>
            </a:ln>
            <a:effectLst/>
            <a:sp3d/>
          </c:spPr>
          <c:invertIfNegative val="0"/>
          <c:cat>
            <c:multiLvlStrRef>
              <c:f>Sheet1!$G$23:$H$26</c:f>
              <c:multiLvlStrCache>
                <c:ptCount val="4"/>
                <c:lvl>
                  <c:pt idx="0">
                    <c:v>Frequency</c:v>
                  </c:pt>
                  <c:pt idx="1">
                    <c:v>Frequency</c:v>
                  </c:pt>
                  <c:pt idx="2">
                    <c:v>Frequency</c:v>
                  </c:pt>
                  <c:pt idx="3">
                    <c:v>Frequency</c:v>
                  </c:pt>
                </c:lvl>
                <c:lvl>
                  <c:pt idx="0">
                    <c:v>SA</c:v>
                  </c:pt>
                  <c:pt idx="1">
                    <c:v>SB</c:v>
                  </c:pt>
                  <c:pt idx="2">
                    <c:v>SBA</c:v>
                  </c:pt>
                  <c:pt idx="3">
                    <c:v>NS</c:v>
                  </c:pt>
                </c:lvl>
              </c:multiLvlStrCache>
            </c:multiLvlStrRef>
          </c:cat>
          <c:val>
            <c:numRef>
              <c:f>Sheet1!$I$23:$I$26</c:f>
              <c:numCache>
                <c:formatCode>General</c:formatCode>
                <c:ptCount val="4"/>
                <c:pt idx="0">
                  <c:v>0</c:v>
                </c:pt>
                <c:pt idx="1">
                  <c:v>0</c:v>
                </c:pt>
                <c:pt idx="2">
                  <c:v>0</c:v>
                </c:pt>
                <c:pt idx="3">
                  <c:v>0</c:v>
                </c:pt>
              </c:numCache>
            </c:numRef>
          </c:val>
          <c:extLst>
            <c:ext xmlns:c16="http://schemas.microsoft.com/office/drawing/2014/chart" uri="{C3380CC4-5D6E-409C-BE32-E72D297353CC}">
              <c16:uniqueId val="{00000000-4B70-8347-9448-BB59BACB2B2D}"/>
            </c:ext>
          </c:extLst>
        </c:ser>
        <c:ser>
          <c:idx val="1"/>
          <c:order val="1"/>
          <c:tx>
            <c:strRef>
              <c:f>Sheet1!$J$11:$J$12</c:f>
              <c:strCache>
                <c:ptCount val="2"/>
                <c:pt idx="0">
                  <c:v>Score</c:v>
                </c:pt>
                <c:pt idx="1">
                  <c:v>1</c:v>
                </c:pt>
              </c:strCache>
            </c:strRef>
          </c:tx>
          <c:spPr>
            <a:solidFill>
              <a:schemeClr val="accent4"/>
            </a:solidFill>
            <a:ln>
              <a:noFill/>
            </a:ln>
            <a:effectLst/>
            <a:sp3d/>
          </c:spPr>
          <c:invertIfNegative val="0"/>
          <c:cat>
            <c:multiLvlStrRef>
              <c:f>Sheet1!$G$23:$H$26</c:f>
              <c:multiLvlStrCache>
                <c:ptCount val="4"/>
                <c:lvl>
                  <c:pt idx="0">
                    <c:v>Frequency</c:v>
                  </c:pt>
                  <c:pt idx="1">
                    <c:v>Frequency</c:v>
                  </c:pt>
                  <c:pt idx="2">
                    <c:v>Frequency</c:v>
                  </c:pt>
                  <c:pt idx="3">
                    <c:v>Frequency</c:v>
                  </c:pt>
                </c:lvl>
                <c:lvl>
                  <c:pt idx="0">
                    <c:v>SA</c:v>
                  </c:pt>
                  <c:pt idx="1">
                    <c:v>SB</c:v>
                  </c:pt>
                  <c:pt idx="2">
                    <c:v>SBA</c:v>
                  </c:pt>
                  <c:pt idx="3">
                    <c:v>NS</c:v>
                  </c:pt>
                </c:lvl>
              </c:multiLvlStrCache>
            </c:multiLvlStrRef>
          </c:cat>
          <c:val>
            <c:numRef>
              <c:f>Sheet1!$J$23:$J$26</c:f>
              <c:numCache>
                <c:formatCode>General</c:formatCode>
                <c:ptCount val="4"/>
                <c:pt idx="0">
                  <c:v>2</c:v>
                </c:pt>
                <c:pt idx="1">
                  <c:v>1</c:v>
                </c:pt>
                <c:pt idx="2">
                  <c:v>3</c:v>
                </c:pt>
                <c:pt idx="3">
                  <c:v>2</c:v>
                </c:pt>
              </c:numCache>
            </c:numRef>
          </c:val>
          <c:extLst>
            <c:ext xmlns:c16="http://schemas.microsoft.com/office/drawing/2014/chart" uri="{C3380CC4-5D6E-409C-BE32-E72D297353CC}">
              <c16:uniqueId val="{00000001-4B70-8347-9448-BB59BACB2B2D}"/>
            </c:ext>
          </c:extLst>
        </c:ser>
        <c:ser>
          <c:idx val="2"/>
          <c:order val="2"/>
          <c:tx>
            <c:strRef>
              <c:f>Sheet1!$K$11:$K$12</c:f>
              <c:strCache>
                <c:ptCount val="2"/>
                <c:pt idx="0">
                  <c:v>Score</c:v>
                </c:pt>
                <c:pt idx="1">
                  <c:v>2</c:v>
                </c:pt>
              </c:strCache>
            </c:strRef>
          </c:tx>
          <c:spPr>
            <a:solidFill>
              <a:schemeClr val="accent6"/>
            </a:solidFill>
            <a:ln>
              <a:noFill/>
            </a:ln>
            <a:effectLst/>
            <a:sp3d/>
          </c:spPr>
          <c:invertIfNegative val="0"/>
          <c:cat>
            <c:multiLvlStrRef>
              <c:f>Sheet1!$G$23:$H$26</c:f>
              <c:multiLvlStrCache>
                <c:ptCount val="4"/>
                <c:lvl>
                  <c:pt idx="0">
                    <c:v>Frequency</c:v>
                  </c:pt>
                  <c:pt idx="1">
                    <c:v>Frequency</c:v>
                  </c:pt>
                  <c:pt idx="2">
                    <c:v>Frequency</c:v>
                  </c:pt>
                  <c:pt idx="3">
                    <c:v>Frequency</c:v>
                  </c:pt>
                </c:lvl>
                <c:lvl>
                  <c:pt idx="0">
                    <c:v>SA</c:v>
                  </c:pt>
                  <c:pt idx="1">
                    <c:v>SB</c:v>
                  </c:pt>
                  <c:pt idx="2">
                    <c:v>SBA</c:v>
                  </c:pt>
                  <c:pt idx="3">
                    <c:v>NS</c:v>
                  </c:pt>
                </c:lvl>
              </c:multiLvlStrCache>
            </c:multiLvlStrRef>
          </c:cat>
          <c:val>
            <c:numRef>
              <c:f>Sheet1!$K$23:$K$26</c:f>
              <c:numCache>
                <c:formatCode>General</c:formatCode>
                <c:ptCount val="4"/>
                <c:pt idx="0">
                  <c:v>3</c:v>
                </c:pt>
                <c:pt idx="1">
                  <c:v>5</c:v>
                </c:pt>
                <c:pt idx="2">
                  <c:v>3</c:v>
                </c:pt>
                <c:pt idx="3">
                  <c:v>4</c:v>
                </c:pt>
              </c:numCache>
            </c:numRef>
          </c:val>
          <c:extLst>
            <c:ext xmlns:c16="http://schemas.microsoft.com/office/drawing/2014/chart" uri="{C3380CC4-5D6E-409C-BE32-E72D297353CC}">
              <c16:uniqueId val="{00000002-4B70-8347-9448-BB59BACB2B2D}"/>
            </c:ext>
          </c:extLst>
        </c:ser>
        <c:dLbls>
          <c:showLegendKey val="0"/>
          <c:showVal val="0"/>
          <c:showCatName val="0"/>
          <c:showSerName val="0"/>
          <c:showPercent val="0"/>
          <c:showBubbleSize val="0"/>
        </c:dLbls>
        <c:gapWidth val="150"/>
        <c:shape val="box"/>
        <c:axId val="1731380575"/>
        <c:axId val="1731405119"/>
        <c:axId val="0"/>
      </c:bar3DChart>
      <c:catAx>
        <c:axId val="1731380575"/>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31405119"/>
        <c:crosses val="autoZero"/>
        <c:auto val="1"/>
        <c:lblAlgn val="ctr"/>
        <c:lblOffset val="100"/>
        <c:noMultiLvlLbl val="0"/>
      </c:catAx>
      <c:valAx>
        <c:axId val="1731405119"/>
        <c:scaling>
          <c:orientation val="minMax"/>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31380575"/>
        <c:crosses val="autoZero"/>
        <c:crossBetween val="between"/>
        <c:majorUnit val="1"/>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Soff tissue response surrounding bone (SFB)</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Sheet1!$I$11:$I$12</c:f>
              <c:strCache>
                <c:ptCount val="2"/>
                <c:pt idx="0">
                  <c:v>Score</c:v>
                </c:pt>
                <c:pt idx="1">
                  <c:v>0</c:v>
                </c:pt>
              </c:strCache>
            </c:strRef>
          </c:tx>
          <c:spPr>
            <a:solidFill>
              <a:schemeClr val="accent2"/>
            </a:solidFill>
            <a:ln>
              <a:noFill/>
            </a:ln>
            <a:effectLst/>
            <a:sp3d/>
          </c:spPr>
          <c:invertIfNegative val="0"/>
          <c:cat>
            <c:multiLvlStrRef>
              <c:f>Sheet1!$G$13:$H$17</c:f>
              <c:multiLvlStrCache>
                <c:ptCount val="4"/>
                <c:lvl>
                  <c:pt idx="0">
                    <c:v>Frequency</c:v>
                  </c:pt>
                  <c:pt idx="1">
                    <c:v>Frequency</c:v>
                  </c:pt>
                  <c:pt idx="2">
                    <c:v>Frequency</c:v>
                  </c:pt>
                  <c:pt idx="3">
                    <c:v>Frequency</c:v>
                  </c:pt>
                </c:lvl>
                <c:lvl>
                  <c:pt idx="0">
                    <c:v>SA</c:v>
                  </c:pt>
                  <c:pt idx="1">
                    <c:v>SB</c:v>
                  </c:pt>
                  <c:pt idx="2">
                    <c:v>SBA</c:v>
                  </c:pt>
                  <c:pt idx="3">
                    <c:v>NS</c:v>
                  </c:pt>
                </c:lvl>
              </c:multiLvlStrCache>
            </c:multiLvlStrRef>
          </c:cat>
          <c:val>
            <c:numRef>
              <c:f>Sheet1!$I$32:$I$35</c:f>
              <c:numCache>
                <c:formatCode>General</c:formatCode>
                <c:ptCount val="4"/>
                <c:pt idx="0">
                  <c:v>4</c:v>
                </c:pt>
                <c:pt idx="1">
                  <c:v>0</c:v>
                </c:pt>
                <c:pt idx="2">
                  <c:v>2</c:v>
                </c:pt>
                <c:pt idx="3">
                  <c:v>2</c:v>
                </c:pt>
              </c:numCache>
            </c:numRef>
          </c:val>
          <c:extLst>
            <c:ext xmlns:c16="http://schemas.microsoft.com/office/drawing/2014/chart" uri="{C3380CC4-5D6E-409C-BE32-E72D297353CC}">
              <c16:uniqueId val="{00000000-FC57-D549-AE85-092BA78C25A0}"/>
            </c:ext>
          </c:extLst>
        </c:ser>
        <c:ser>
          <c:idx val="1"/>
          <c:order val="1"/>
          <c:tx>
            <c:strRef>
              <c:f>Sheet1!$J$11:$J$12</c:f>
              <c:strCache>
                <c:ptCount val="2"/>
                <c:pt idx="0">
                  <c:v>Score</c:v>
                </c:pt>
                <c:pt idx="1">
                  <c:v>1</c:v>
                </c:pt>
              </c:strCache>
            </c:strRef>
          </c:tx>
          <c:spPr>
            <a:solidFill>
              <a:schemeClr val="accent4"/>
            </a:solidFill>
            <a:ln>
              <a:noFill/>
            </a:ln>
            <a:effectLst/>
            <a:sp3d/>
          </c:spPr>
          <c:invertIfNegative val="0"/>
          <c:cat>
            <c:multiLvlStrRef>
              <c:f>Sheet1!$G$13:$H$17</c:f>
              <c:multiLvlStrCache>
                <c:ptCount val="4"/>
                <c:lvl>
                  <c:pt idx="0">
                    <c:v>Frequency</c:v>
                  </c:pt>
                  <c:pt idx="1">
                    <c:v>Frequency</c:v>
                  </c:pt>
                  <c:pt idx="2">
                    <c:v>Frequency</c:v>
                  </c:pt>
                  <c:pt idx="3">
                    <c:v>Frequency</c:v>
                  </c:pt>
                </c:lvl>
                <c:lvl>
                  <c:pt idx="0">
                    <c:v>SA</c:v>
                  </c:pt>
                  <c:pt idx="1">
                    <c:v>SB</c:v>
                  </c:pt>
                  <c:pt idx="2">
                    <c:v>SBA</c:v>
                  </c:pt>
                  <c:pt idx="3">
                    <c:v>NS</c:v>
                  </c:pt>
                </c:lvl>
              </c:multiLvlStrCache>
            </c:multiLvlStrRef>
          </c:cat>
          <c:val>
            <c:numRef>
              <c:f>Sheet1!$J$32:$J$35</c:f>
              <c:numCache>
                <c:formatCode>General</c:formatCode>
                <c:ptCount val="4"/>
                <c:pt idx="0">
                  <c:v>1</c:v>
                </c:pt>
                <c:pt idx="1">
                  <c:v>5</c:v>
                </c:pt>
                <c:pt idx="2">
                  <c:v>3</c:v>
                </c:pt>
                <c:pt idx="3">
                  <c:v>4</c:v>
                </c:pt>
              </c:numCache>
            </c:numRef>
          </c:val>
          <c:extLst>
            <c:ext xmlns:c16="http://schemas.microsoft.com/office/drawing/2014/chart" uri="{C3380CC4-5D6E-409C-BE32-E72D297353CC}">
              <c16:uniqueId val="{00000001-FC57-D549-AE85-092BA78C25A0}"/>
            </c:ext>
          </c:extLst>
        </c:ser>
        <c:ser>
          <c:idx val="2"/>
          <c:order val="2"/>
          <c:tx>
            <c:strRef>
              <c:f>Sheet1!$K$11:$K$12</c:f>
              <c:strCache>
                <c:ptCount val="2"/>
                <c:pt idx="0">
                  <c:v>Score</c:v>
                </c:pt>
                <c:pt idx="1">
                  <c:v>2</c:v>
                </c:pt>
              </c:strCache>
            </c:strRef>
          </c:tx>
          <c:spPr>
            <a:solidFill>
              <a:schemeClr val="accent6"/>
            </a:solidFill>
            <a:ln>
              <a:noFill/>
            </a:ln>
            <a:effectLst/>
            <a:sp3d/>
          </c:spPr>
          <c:invertIfNegative val="0"/>
          <c:cat>
            <c:multiLvlStrRef>
              <c:f>Sheet1!$G$13:$H$17</c:f>
              <c:multiLvlStrCache>
                <c:ptCount val="4"/>
                <c:lvl>
                  <c:pt idx="0">
                    <c:v>Frequency</c:v>
                  </c:pt>
                  <c:pt idx="1">
                    <c:v>Frequency</c:v>
                  </c:pt>
                  <c:pt idx="2">
                    <c:v>Frequency</c:v>
                  </c:pt>
                  <c:pt idx="3">
                    <c:v>Frequency</c:v>
                  </c:pt>
                </c:lvl>
                <c:lvl>
                  <c:pt idx="0">
                    <c:v>SA</c:v>
                  </c:pt>
                  <c:pt idx="1">
                    <c:v>SB</c:v>
                  </c:pt>
                  <c:pt idx="2">
                    <c:v>SBA</c:v>
                  </c:pt>
                  <c:pt idx="3">
                    <c:v>NS</c:v>
                  </c:pt>
                </c:lvl>
              </c:multiLvlStrCache>
            </c:multiLvlStrRef>
          </c:cat>
          <c:val>
            <c:numRef>
              <c:f>Sheet1!$K$32:$K$35</c:f>
              <c:numCache>
                <c:formatCode>General</c:formatCode>
                <c:ptCount val="4"/>
                <c:pt idx="0">
                  <c:v>0</c:v>
                </c:pt>
                <c:pt idx="1">
                  <c:v>1</c:v>
                </c:pt>
                <c:pt idx="2">
                  <c:v>1</c:v>
                </c:pt>
                <c:pt idx="3">
                  <c:v>0</c:v>
                </c:pt>
              </c:numCache>
            </c:numRef>
          </c:val>
          <c:extLst>
            <c:ext xmlns:c16="http://schemas.microsoft.com/office/drawing/2014/chart" uri="{C3380CC4-5D6E-409C-BE32-E72D297353CC}">
              <c16:uniqueId val="{00000002-FC57-D549-AE85-092BA78C25A0}"/>
            </c:ext>
          </c:extLst>
        </c:ser>
        <c:dLbls>
          <c:showLegendKey val="0"/>
          <c:showVal val="0"/>
          <c:showCatName val="0"/>
          <c:showSerName val="0"/>
          <c:showPercent val="0"/>
          <c:showBubbleSize val="0"/>
        </c:dLbls>
        <c:gapWidth val="150"/>
        <c:shape val="box"/>
        <c:axId val="1731380575"/>
        <c:axId val="1731405119"/>
        <c:axId val="0"/>
      </c:bar3DChart>
      <c:catAx>
        <c:axId val="1731380575"/>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31405119"/>
        <c:crosses val="autoZero"/>
        <c:auto val="1"/>
        <c:lblAlgn val="ctr"/>
        <c:lblOffset val="100"/>
        <c:noMultiLvlLbl val="0"/>
      </c:catAx>
      <c:valAx>
        <c:axId val="1731405119"/>
        <c:scaling>
          <c:orientation val="minMax"/>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3138057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Soff tissue response surrounding defect</a:t>
            </a:r>
            <a:r>
              <a:rPr lang="en-US" baseline="0"/>
              <a:t> (SFD)</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Sheet1!$I$11:$I$12</c:f>
              <c:strCache>
                <c:ptCount val="2"/>
                <c:pt idx="0">
                  <c:v>Score</c:v>
                </c:pt>
                <c:pt idx="1">
                  <c:v>0</c:v>
                </c:pt>
              </c:strCache>
            </c:strRef>
          </c:tx>
          <c:spPr>
            <a:solidFill>
              <a:schemeClr val="accent2"/>
            </a:solidFill>
            <a:ln>
              <a:noFill/>
            </a:ln>
            <a:effectLst/>
            <a:sp3d/>
          </c:spPr>
          <c:invertIfNegative val="0"/>
          <c:cat>
            <c:multiLvlStrRef>
              <c:f>Sheet1!$G$13:$H$17</c:f>
              <c:multiLvlStrCache>
                <c:ptCount val="4"/>
                <c:lvl>
                  <c:pt idx="0">
                    <c:v>Frequency</c:v>
                  </c:pt>
                  <c:pt idx="1">
                    <c:v>Frequency</c:v>
                  </c:pt>
                  <c:pt idx="2">
                    <c:v>Frequency</c:v>
                  </c:pt>
                  <c:pt idx="3">
                    <c:v>Frequency</c:v>
                  </c:pt>
                </c:lvl>
                <c:lvl>
                  <c:pt idx="0">
                    <c:v>SA</c:v>
                  </c:pt>
                  <c:pt idx="1">
                    <c:v>SB</c:v>
                  </c:pt>
                  <c:pt idx="2">
                    <c:v>SBA</c:v>
                  </c:pt>
                  <c:pt idx="3">
                    <c:v>NS</c:v>
                  </c:pt>
                </c:lvl>
              </c:multiLvlStrCache>
            </c:multiLvlStrRef>
          </c:cat>
          <c:val>
            <c:numRef>
              <c:f>Sheet1!$I$32:$I$35</c:f>
              <c:numCache>
                <c:formatCode>General</c:formatCode>
                <c:ptCount val="4"/>
                <c:pt idx="0">
                  <c:v>4</c:v>
                </c:pt>
                <c:pt idx="1">
                  <c:v>0</c:v>
                </c:pt>
                <c:pt idx="2">
                  <c:v>2</c:v>
                </c:pt>
                <c:pt idx="3">
                  <c:v>2</c:v>
                </c:pt>
              </c:numCache>
            </c:numRef>
          </c:val>
          <c:extLst>
            <c:ext xmlns:c16="http://schemas.microsoft.com/office/drawing/2014/chart" uri="{C3380CC4-5D6E-409C-BE32-E72D297353CC}">
              <c16:uniqueId val="{00000000-1746-0A4A-BB5C-A12B60131162}"/>
            </c:ext>
          </c:extLst>
        </c:ser>
        <c:ser>
          <c:idx val="1"/>
          <c:order val="1"/>
          <c:tx>
            <c:strRef>
              <c:f>Sheet1!$J$11:$J$12</c:f>
              <c:strCache>
                <c:ptCount val="2"/>
                <c:pt idx="0">
                  <c:v>Score</c:v>
                </c:pt>
                <c:pt idx="1">
                  <c:v>1</c:v>
                </c:pt>
              </c:strCache>
            </c:strRef>
          </c:tx>
          <c:spPr>
            <a:solidFill>
              <a:schemeClr val="accent4"/>
            </a:solidFill>
            <a:ln>
              <a:noFill/>
            </a:ln>
            <a:effectLst/>
            <a:sp3d/>
          </c:spPr>
          <c:invertIfNegative val="0"/>
          <c:cat>
            <c:multiLvlStrRef>
              <c:f>Sheet1!$G$13:$H$17</c:f>
              <c:multiLvlStrCache>
                <c:ptCount val="4"/>
                <c:lvl>
                  <c:pt idx="0">
                    <c:v>Frequency</c:v>
                  </c:pt>
                  <c:pt idx="1">
                    <c:v>Frequency</c:v>
                  </c:pt>
                  <c:pt idx="2">
                    <c:v>Frequency</c:v>
                  </c:pt>
                  <c:pt idx="3">
                    <c:v>Frequency</c:v>
                  </c:pt>
                </c:lvl>
                <c:lvl>
                  <c:pt idx="0">
                    <c:v>SA</c:v>
                  </c:pt>
                  <c:pt idx="1">
                    <c:v>SB</c:v>
                  </c:pt>
                  <c:pt idx="2">
                    <c:v>SBA</c:v>
                  </c:pt>
                  <c:pt idx="3">
                    <c:v>NS</c:v>
                  </c:pt>
                </c:lvl>
              </c:multiLvlStrCache>
            </c:multiLvlStrRef>
          </c:cat>
          <c:val>
            <c:numRef>
              <c:f>Sheet1!$J$32:$J$35</c:f>
              <c:numCache>
                <c:formatCode>General</c:formatCode>
                <c:ptCount val="4"/>
                <c:pt idx="0">
                  <c:v>1</c:v>
                </c:pt>
                <c:pt idx="1">
                  <c:v>5</c:v>
                </c:pt>
                <c:pt idx="2">
                  <c:v>3</c:v>
                </c:pt>
                <c:pt idx="3">
                  <c:v>4</c:v>
                </c:pt>
              </c:numCache>
            </c:numRef>
          </c:val>
          <c:extLst>
            <c:ext xmlns:c16="http://schemas.microsoft.com/office/drawing/2014/chart" uri="{C3380CC4-5D6E-409C-BE32-E72D297353CC}">
              <c16:uniqueId val="{00000001-1746-0A4A-BB5C-A12B60131162}"/>
            </c:ext>
          </c:extLst>
        </c:ser>
        <c:ser>
          <c:idx val="2"/>
          <c:order val="2"/>
          <c:tx>
            <c:strRef>
              <c:f>Sheet1!$K$11:$K$12</c:f>
              <c:strCache>
                <c:ptCount val="2"/>
                <c:pt idx="0">
                  <c:v>Score</c:v>
                </c:pt>
                <c:pt idx="1">
                  <c:v>2</c:v>
                </c:pt>
              </c:strCache>
            </c:strRef>
          </c:tx>
          <c:spPr>
            <a:solidFill>
              <a:schemeClr val="accent6"/>
            </a:solidFill>
            <a:ln>
              <a:noFill/>
            </a:ln>
            <a:effectLst/>
            <a:sp3d/>
          </c:spPr>
          <c:invertIfNegative val="0"/>
          <c:cat>
            <c:multiLvlStrRef>
              <c:f>Sheet1!$G$13:$H$17</c:f>
              <c:multiLvlStrCache>
                <c:ptCount val="4"/>
                <c:lvl>
                  <c:pt idx="0">
                    <c:v>Frequency</c:v>
                  </c:pt>
                  <c:pt idx="1">
                    <c:v>Frequency</c:v>
                  </c:pt>
                  <c:pt idx="2">
                    <c:v>Frequency</c:v>
                  </c:pt>
                  <c:pt idx="3">
                    <c:v>Frequency</c:v>
                  </c:pt>
                </c:lvl>
                <c:lvl>
                  <c:pt idx="0">
                    <c:v>SA</c:v>
                  </c:pt>
                  <c:pt idx="1">
                    <c:v>SB</c:v>
                  </c:pt>
                  <c:pt idx="2">
                    <c:v>SBA</c:v>
                  </c:pt>
                  <c:pt idx="3">
                    <c:v>NS</c:v>
                  </c:pt>
                </c:lvl>
              </c:multiLvlStrCache>
            </c:multiLvlStrRef>
          </c:cat>
          <c:val>
            <c:numRef>
              <c:f>Sheet1!$K$32:$K$35</c:f>
              <c:numCache>
                <c:formatCode>General</c:formatCode>
                <c:ptCount val="4"/>
                <c:pt idx="0">
                  <c:v>0</c:v>
                </c:pt>
                <c:pt idx="1">
                  <c:v>1</c:v>
                </c:pt>
                <c:pt idx="2">
                  <c:v>1</c:v>
                </c:pt>
                <c:pt idx="3">
                  <c:v>0</c:v>
                </c:pt>
              </c:numCache>
            </c:numRef>
          </c:val>
          <c:extLst>
            <c:ext xmlns:c16="http://schemas.microsoft.com/office/drawing/2014/chart" uri="{C3380CC4-5D6E-409C-BE32-E72D297353CC}">
              <c16:uniqueId val="{00000002-1746-0A4A-BB5C-A12B60131162}"/>
            </c:ext>
          </c:extLst>
        </c:ser>
        <c:dLbls>
          <c:showLegendKey val="0"/>
          <c:showVal val="0"/>
          <c:showCatName val="0"/>
          <c:showSerName val="0"/>
          <c:showPercent val="0"/>
          <c:showBubbleSize val="0"/>
        </c:dLbls>
        <c:gapWidth val="150"/>
        <c:shape val="box"/>
        <c:axId val="1731380575"/>
        <c:axId val="1731405119"/>
        <c:axId val="0"/>
      </c:bar3DChart>
      <c:catAx>
        <c:axId val="1731380575"/>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31405119"/>
        <c:crosses val="autoZero"/>
        <c:auto val="1"/>
        <c:lblAlgn val="ctr"/>
        <c:lblOffset val="100"/>
        <c:noMultiLvlLbl val="0"/>
      </c:catAx>
      <c:valAx>
        <c:axId val="1731405119"/>
        <c:scaling>
          <c:orientation val="minMax"/>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3138057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hart>
    <c:autoTitleDeleted val="1"/>
    <c:plotArea>
      <c:layout/>
      <c:lineChart>
        <c:grouping val="standard"/>
        <c:varyColors val="0"/>
        <c:ser>
          <c:idx val="0"/>
          <c:order val="0"/>
          <c:tx>
            <c:strRef>
              <c:f>'PBS results'!$A$3</c:f>
              <c:strCache>
                <c:ptCount val="1"/>
                <c:pt idx="0">
                  <c:v>MM3-3-3</c:v>
                </c:pt>
              </c:strCache>
            </c:strRef>
          </c:tx>
          <c:spPr>
            <a:ln w="12700" cap="rnd">
              <a:solidFill>
                <a:schemeClr val="accent2">
                  <a:shade val="76000"/>
                </a:schemeClr>
              </a:solidFill>
              <a:round/>
            </a:ln>
            <a:effectLst/>
          </c:spPr>
          <c:marker>
            <c:symbol val="none"/>
          </c:marker>
          <c:cat>
            <c:strRef>
              <c:f>'PBS results'!$A$4:$A$11</c:f>
              <c:strCache>
                <c:ptCount val="8"/>
                <c:pt idx="0">
                  <c:v>Day 0 0hrs</c:v>
                </c:pt>
                <c:pt idx="1">
                  <c:v>Day 0 12hrs</c:v>
                </c:pt>
                <c:pt idx="2">
                  <c:v>Day 1</c:v>
                </c:pt>
                <c:pt idx="3">
                  <c:v>Day 2</c:v>
                </c:pt>
                <c:pt idx="4">
                  <c:v>Day 3</c:v>
                </c:pt>
                <c:pt idx="5">
                  <c:v>Day 5</c:v>
                </c:pt>
                <c:pt idx="6">
                  <c:v>Day 7</c:v>
                </c:pt>
                <c:pt idx="7">
                  <c:v>Day 10</c:v>
                </c:pt>
              </c:strCache>
            </c:strRef>
          </c:cat>
          <c:val>
            <c:numRef>
              <c:f>'PBS results'!$B$4:$B$11</c:f>
              <c:numCache>
                <c:formatCode>0</c:formatCode>
                <c:ptCount val="8"/>
                <c:pt idx="1">
                  <c:v>9722.0149999999994</c:v>
                </c:pt>
                <c:pt idx="2">
                  <c:v>4707.4369999999999</c:v>
                </c:pt>
                <c:pt idx="3">
                  <c:v>1267.329</c:v>
                </c:pt>
                <c:pt idx="4">
                  <c:v>499.43890000000005</c:v>
                </c:pt>
                <c:pt idx="5">
                  <c:v>284.44569999999999</c:v>
                </c:pt>
                <c:pt idx="6">
                  <c:v>69.427430000000001</c:v>
                </c:pt>
                <c:pt idx="7">
                  <c:v>41.773569999999999</c:v>
                </c:pt>
              </c:numCache>
            </c:numRef>
          </c:val>
          <c:smooth val="0"/>
          <c:extLst>
            <c:ext xmlns:c16="http://schemas.microsoft.com/office/drawing/2014/chart" uri="{C3380CC4-5D6E-409C-BE32-E72D297353CC}">
              <c16:uniqueId val="{00000000-817A-4850-A415-0F18BBAEB2DC}"/>
            </c:ext>
          </c:extLst>
        </c:ser>
        <c:ser>
          <c:idx val="1"/>
          <c:order val="1"/>
          <c:tx>
            <c:strRef>
              <c:f>'PBS results'!$A$17</c:f>
              <c:strCache>
                <c:ptCount val="1"/>
                <c:pt idx="0">
                  <c:v>MM2-158-3</c:v>
                </c:pt>
              </c:strCache>
            </c:strRef>
          </c:tx>
          <c:spPr>
            <a:ln w="15875" cap="rnd">
              <a:solidFill>
                <a:schemeClr val="accent2">
                  <a:tint val="77000"/>
                </a:schemeClr>
              </a:solidFill>
              <a:round/>
            </a:ln>
            <a:effectLst/>
          </c:spPr>
          <c:marker>
            <c:symbol val="none"/>
          </c:marker>
          <c:dPt>
            <c:idx val="2"/>
            <c:marker>
              <c:symbol val="none"/>
            </c:marker>
            <c:bubble3D val="0"/>
            <c:extLst>
              <c:ext xmlns:c16="http://schemas.microsoft.com/office/drawing/2014/chart" uri="{C3380CC4-5D6E-409C-BE32-E72D297353CC}">
                <c16:uniqueId val="{00000001-817A-4850-A415-0F18BBAEB2DC}"/>
              </c:ext>
            </c:extLst>
          </c:dPt>
          <c:dPt>
            <c:idx val="3"/>
            <c:marker>
              <c:symbol val="none"/>
            </c:marker>
            <c:bubble3D val="0"/>
            <c:extLst>
              <c:ext xmlns:c16="http://schemas.microsoft.com/office/drawing/2014/chart" uri="{C3380CC4-5D6E-409C-BE32-E72D297353CC}">
                <c16:uniqueId val="{00000002-817A-4850-A415-0F18BBAEB2DC}"/>
              </c:ext>
            </c:extLst>
          </c:dPt>
          <c:cat>
            <c:strRef>
              <c:f>'PBS results'!$A$4:$A$11</c:f>
              <c:strCache>
                <c:ptCount val="8"/>
                <c:pt idx="0">
                  <c:v>Day 0 0hrs</c:v>
                </c:pt>
                <c:pt idx="1">
                  <c:v>Day 0 12hrs</c:v>
                </c:pt>
                <c:pt idx="2">
                  <c:v>Day 1</c:v>
                </c:pt>
                <c:pt idx="3">
                  <c:v>Day 2</c:v>
                </c:pt>
                <c:pt idx="4">
                  <c:v>Day 3</c:v>
                </c:pt>
                <c:pt idx="5">
                  <c:v>Day 5</c:v>
                </c:pt>
                <c:pt idx="6">
                  <c:v>Day 7</c:v>
                </c:pt>
                <c:pt idx="7">
                  <c:v>Day 10</c:v>
                </c:pt>
              </c:strCache>
            </c:strRef>
          </c:cat>
          <c:val>
            <c:numRef>
              <c:f>'PBS results'!$B$18:$B$25</c:f>
              <c:numCache>
                <c:formatCode>0</c:formatCode>
                <c:ptCount val="8"/>
                <c:pt idx="1">
                  <c:v>10428.699999999999</c:v>
                </c:pt>
                <c:pt idx="2">
                  <c:v>4650.299</c:v>
                </c:pt>
                <c:pt idx="3">
                  <c:v>1003.2049999999999</c:v>
                </c:pt>
                <c:pt idx="4">
                  <c:v>564.86180000000002</c:v>
                </c:pt>
                <c:pt idx="5">
                  <c:v>208.37800000000001</c:v>
                </c:pt>
                <c:pt idx="6">
                  <c:v>50.32441</c:v>
                </c:pt>
                <c:pt idx="7">
                  <c:v>22.58145</c:v>
                </c:pt>
              </c:numCache>
            </c:numRef>
          </c:val>
          <c:smooth val="0"/>
          <c:extLst>
            <c:ext xmlns:c16="http://schemas.microsoft.com/office/drawing/2014/chart" uri="{C3380CC4-5D6E-409C-BE32-E72D297353CC}">
              <c16:uniqueId val="{00000003-817A-4850-A415-0F18BBAEB2DC}"/>
            </c:ext>
          </c:extLst>
        </c:ser>
        <c:dLbls>
          <c:showLegendKey val="0"/>
          <c:showVal val="0"/>
          <c:showCatName val="0"/>
          <c:showSerName val="0"/>
          <c:showPercent val="0"/>
          <c:showBubbleSize val="0"/>
        </c:dLbls>
        <c:smooth val="0"/>
        <c:axId val="263055392"/>
        <c:axId val="263057104"/>
      </c:lineChart>
      <c:catAx>
        <c:axId val="2630553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63057104"/>
        <c:crosses val="autoZero"/>
        <c:auto val="1"/>
        <c:lblAlgn val="ctr"/>
        <c:lblOffset val="100"/>
        <c:noMultiLvlLbl val="0"/>
      </c:catAx>
      <c:valAx>
        <c:axId val="263057104"/>
        <c:scaling>
          <c:orientation val="minMax"/>
          <c:max val="10500"/>
          <c:min val="0"/>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6305539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'Plasma results'!$AH$6</c:f>
              <c:strCache>
                <c:ptCount val="1"/>
                <c:pt idx="0">
                  <c:v>SA</c:v>
                </c:pt>
              </c:strCache>
            </c:strRef>
          </c:tx>
          <c:spPr>
            <a:ln w="12700" cap="rnd">
              <a:solidFill>
                <a:schemeClr val="accent2"/>
              </a:solidFill>
              <a:round/>
            </a:ln>
            <a:effectLst/>
          </c:spPr>
          <c:marker>
            <c:symbol val="none"/>
          </c:marker>
          <c:cat>
            <c:strRef>
              <c:f>'Plasma results'!$AG$7:$AG$14</c:f>
              <c:strCache>
                <c:ptCount val="8"/>
                <c:pt idx="0">
                  <c:v>Day 0</c:v>
                </c:pt>
                <c:pt idx="1">
                  <c:v>Day 0 12hr</c:v>
                </c:pt>
                <c:pt idx="2">
                  <c:v>Day 1</c:v>
                </c:pt>
                <c:pt idx="3">
                  <c:v>Day 2</c:v>
                </c:pt>
                <c:pt idx="4">
                  <c:v>Day 3</c:v>
                </c:pt>
                <c:pt idx="5">
                  <c:v>Day 5</c:v>
                </c:pt>
                <c:pt idx="6">
                  <c:v>Day 7</c:v>
                </c:pt>
                <c:pt idx="7">
                  <c:v>Day 10</c:v>
                </c:pt>
              </c:strCache>
            </c:strRef>
          </c:cat>
          <c:val>
            <c:numRef>
              <c:f>'Plasma results'!$AH$7:$AH$14</c:f>
              <c:numCache>
                <c:formatCode>0.00</c:formatCode>
                <c:ptCount val="8"/>
                <c:pt idx="1">
                  <c:v>1.2724388799999999</c:v>
                </c:pt>
                <c:pt idx="2">
                  <c:v>2.2696599999999996</c:v>
                </c:pt>
                <c:pt idx="3">
                  <c:v>0.8996018400000001</c:v>
                </c:pt>
                <c:pt idx="4">
                  <c:v>0.14655108</c:v>
                </c:pt>
                <c:pt idx="5">
                  <c:v>0.09</c:v>
                </c:pt>
              </c:numCache>
            </c:numRef>
          </c:val>
          <c:smooth val="0"/>
          <c:extLst>
            <c:ext xmlns:c16="http://schemas.microsoft.com/office/drawing/2014/chart" uri="{C3380CC4-5D6E-409C-BE32-E72D297353CC}">
              <c16:uniqueId val="{00000000-3E2D-4F59-8A55-9AB604474F11}"/>
            </c:ext>
          </c:extLst>
        </c:ser>
        <c:ser>
          <c:idx val="1"/>
          <c:order val="1"/>
          <c:tx>
            <c:strRef>
              <c:f>'Plasma results'!$AI$6</c:f>
              <c:strCache>
                <c:ptCount val="1"/>
                <c:pt idx="0">
                  <c:v>SBA</c:v>
                </c:pt>
              </c:strCache>
            </c:strRef>
          </c:tx>
          <c:spPr>
            <a:ln w="15875" cap="rnd">
              <a:solidFill>
                <a:schemeClr val="accent1"/>
              </a:solidFill>
              <a:round/>
            </a:ln>
            <a:effectLst/>
          </c:spPr>
          <c:marker>
            <c:symbol val="none"/>
          </c:marker>
          <c:cat>
            <c:strRef>
              <c:f>'Plasma results'!$AG$7:$AG$14</c:f>
              <c:strCache>
                <c:ptCount val="8"/>
                <c:pt idx="0">
                  <c:v>Day 0</c:v>
                </c:pt>
                <c:pt idx="1">
                  <c:v>Day 0 12hr</c:v>
                </c:pt>
                <c:pt idx="2">
                  <c:v>Day 1</c:v>
                </c:pt>
                <c:pt idx="3">
                  <c:v>Day 2</c:v>
                </c:pt>
                <c:pt idx="4">
                  <c:v>Day 3</c:v>
                </c:pt>
                <c:pt idx="5">
                  <c:v>Day 5</c:v>
                </c:pt>
                <c:pt idx="6">
                  <c:v>Day 7</c:v>
                </c:pt>
                <c:pt idx="7">
                  <c:v>Day 10</c:v>
                </c:pt>
              </c:strCache>
            </c:strRef>
          </c:cat>
          <c:val>
            <c:numRef>
              <c:f>'Plasma results'!$AI$7:$AI$14</c:f>
              <c:numCache>
                <c:formatCode>0.00</c:formatCode>
                <c:ptCount val="8"/>
                <c:pt idx="1">
                  <c:v>1.1850618499999999</c:v>
                </c:pt>
                <c:pt idx="2">
                  <c:v>1.1501938</c:v>
                </c:pt>
                <c:pt idx="3">
                  <c:v>0.14238601666666667</c:v>
                </c:pt>
                <c:pt idx="4">
                  <c:v>1.1790435E-2</c:v>
                </c:pt>
              </c:numCache>
            </c:numRef>
          </c:val>
          <c:smooth val="0"/>
          <c:extLst>
            <c:ext xmlns:c16="http://schemas.microsoft.com/office/drawing/2014/chart" uri="{C3380CC4-5D6E-409C-BE32-E72D297353CC}">
              <c16:uniqueId val="{00000001-3E2D-4F59-8A55-9AB604474F11}"/>
            </c:ext>
          </c:extLst>
        </c:ser>
        <c:dLbls>
          <c:showLegendKey val="0"/>
          <c:showVal val="0"/>
          <c:showCatName val="0"/>
          <c:showSerName val="0"/>
          <c:showPercent val="0"/>
          <c:showBubbleSize val="0"/>
        </c:dLbls>
        <c:dropLines>
          <c:spPr>
            <a:ln w="9525" cap="flat" cmpd="sng" algn="ctr">
              <a:solidFill>
                <a:schemeClr val="tx1">
                  <a:lumMod val="35000"/>
                  <a:lumOff val="65000"/>
                </a:schemeClr>
              </a:solidFill>
              <a:round/>
            </a:ln>
            <a:effectLst/>
          </c:spPr>
        </c:dropLines>
        <c:smooth val="0"/>
        <c:axId val="262835680"/>
        <c:axId val="262837408"/>
      </c:lineChart>
      <c:catAx>
        <c:axId val="2628356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62837408"/>
        <c:crosses val="autoZero"/>
        <c:auto val="1"/>
        <c:lblAlgn val="ctr"/>
        <c:lblOffset val="100"/>
        <c:noMultiLvlLbl val="0"/>
      </c:catAx>
      <c:valAx>
        <c:axId val="2628374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Concentration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6283568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withinLinear" id="15">
  <a:schemeClr val="accent2"/>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15">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15875" cap="flat" cmpd="sng" algn="ctr">
        <a:solidFill>
          <a:schemeClr val="tx1">
            <a:lumMod val="25000"/>
            <a:lumOff val="75000"/>
          </a:schemeClr>
        </a:solidFill>
        <a:round/>
      </a:ln>
    </cs:spPr>
    <cs:defRPr sz="1197" kern="1200" cap="none" spc="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bg1"/>
    </cs:fontRef>
    <cs:spPr>
      <a:solidFill>
        <a:schemeClr val="tx1">
          <a:lumMod val="50000"/>
          <a:lumOff val="50000"/>
        </a:schemeClr>
      </a:solidFill>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70000"/>
        </a:schemeClr>
      </a:solidFill>
    </cs:spPr>
  </cs:dataPoint>
  <cs:dataPoint3D>
    <cs:lnRef idx="0"/>
    <cs:fillRef idx="0">
      <cs:styleClr val="auto"/>
    </cs:fillRef>
    <cs:effectRef idx="0"/>
    <cs:fontRef idx="minor">
      <a:schemeClr val="dk1"/>
    </cs:fontRef>
    <cs:spPr>
      <a:solidFill>
        <a:schemeClr val="phClr">
          <a:alpha val="70000"/>
        </a:schemeClr>
      </a:solidFill>
    </cs:spPr>
  </cs:dataPoint3D>
  <cs:dataPointLine>
    <cs:lnRef idx="0">
      <cs:styleClr val="auto"/>
    </cs:lnRef>
    <cs:fillRef idx="0"/>
    <cs:effectRef idx="0"/>
    <cs:fontRef idx="minor">
      <a:schemeClr val="dk1"/>
    </cs:fontRef>
    <cs:spPr>
      <a:ln w="28575" cap="rnd">
        <a:solidFill>
          <a:schemeClr val="phClr">
            <a:alpha val="70000"/>
          </a:schemeClr>
        </a:solidFill>
        <a:round/>
      </a:ln>
    </cs:spPr>
  </cs:dataPointLine>
  <cs:dataPointMarker>
    <cs:lnRef idx="0"/>
    <cs:fillRef idx="0">
      <cs:styleClr val="auto"/>
    </cs:fillRef>
    <cs:effectRef idx="0"/>
    <cs:fontRef idx="minor">
      <a:schemeClr val="dk1"/>
    </cs:fontRef>
    <cs:spPr>
      <a:solidFill>
        <a:schemeClr val="phClr">
          <a:alpha val="70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5000"/>
            <a:lumOff val="9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baseline="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2128" b="0" i="0" kern="1200" cap="none" spc="50" normalizeH="0" baseline="0"/>
  </cs:title>
  <cs:trendline>
    <cs:lnRef idx="0">
      <cs:styleClr val="auto"/>
    </cs:lnRef>
    <cs:fillRef idx="0"/>
    <cs:effectRef idx="0"/>
    <cs:fontRef idx="minor">
      <a:schemeClr val="dk1"/>
    </cs:fontRef>
    <cs:spPr>
      <a:ln w="15875"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1197" kern="1200" spc="20" baseline="0"/>
  </cs:valueAxis>
  <cs:wall>
    <cs:lnRef idx="0"/>
    <cs:fillRef idx="0"/>
    <cs:effectRef idx="0"/>
    <cs:fontRef idx="minor">
      <a:schemeClr val="dk1"/>
    </cs:fontRef>
  </cs:wall>
</cs:chartStyle>
</file>

<file path=word/charts/style2.xml><?xml version="1.0" encoding="utf-8"?>
<cs:chartStyle xmlns:cs="http://schemas.microsoft.com/office/drawing/2012/chartStyle" xmlns:a="http://schemas.openxmlformats.org/drawingml/2006/main" id="215">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15875" cap="flat" cmpd="sng" algn="ctr">
        <a:solidFill>
          <a:schemeClr val="tx1">
            <a:lumMod val="25000"/>
            <a:lumOff val="75000"/>
          </a:schemeClr>
        </a:solidFill>
        <a:round/>
      </a:ln>
    </cs:spPr>
    <cs:defRPr sz="1197" kern="1200" cap="none" spc="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bg1"/>
    </cs:fontRef>
    <cs:spPr>
      <a:solidFill>
        <a:schemeClr val="tx1">
          <a:lumMod val="50000"/>
          <a:lumOff val="50000"/>
        </a:schemeClr>
      </a:solidFill>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70000"/>
        </a:schemeClr>
      </a:solidFill>
    </cs:spPr>
  </cs:dataPoint>
  <cs:dataPoint3D>
    <cs:lnRef idx="0"/>
    <cs:fillRef idx="0">
      <cs:styleClr val="auto"/>
    </cs:fillRef>
    <cs:effectRef idx="0"/>
    <cs:fontRef idx="minor">
      <a:schemeClr val="dk1"/>
    </cs:fontRef>
    <cs:spPr>
      <a:solidFill>
        <a:schemeClr val="phClr">
          <a:alpha val="70000"/>
        </a:schemeClr>
      </a:solidFill>
    </cs:spPr>
  </cs:dataPoint3D>
  <cs:dataPointLine>
    <cs:lnRef idx="0">
      <cs:styleClr val="auto"/>
    </cs:lnRef>
    <cs:fillRef idx="0"/>
    <cs:effectRef idx="0"/>
    <cs:fontRef idx="minor">
      <a:schemeClr val="dk1"/>
    </cs:fontRef>
    <cs:spPr>
      <a:ln w="28575" cap="rnd">
        <a:solidFill>
          <a:schemeClr val="phClr">
            <a:alpha val="70000"/>
          </a:schemeClr>
        </a:solidFill>
        <a:round/>
      </a:ln>
    </cs:spPr>
  </cs:dataPointLine>
  <cs:dataPointMarker>
    <cs:lnRef idx="0"/>
    <cs:fillRef idx="0">
      <cs:styleClr val="auto"/>
    </cs:fillRef>
    <cs:effectRef idx="0"/>
    <cs:fontRef idx="minor">
      <a:schemeClr val="dk1"/>
    </cs:fontRef>
    <cs:spPr>
      <a:solidFill>
        <a:schemeClr val="phClr">
          <a:alpha val="70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5000"/>
            <a:lumOff val="9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baseline="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2128" b="0" i="0" kern="1200" cap="none" spc="50" normalizeH="0" baseline="0"/>
  </cs:title>
  <cs:trendline>
    <cs:lnRef idx="0">
      <cs:styleClr val="auto"/>
    </cs:lnRef>
    <cs:fillRef idx="0"/>
    <cs:effectRef idx="0"/>
    <cs:fontRef idx="minor">
      <a:schemeClr val="dk1"/>
    </cs:fontRef>
    <cs:spPr>
      <a:ln w="15875"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1197" kern="1200" spc="20" baseline="0"/>
  </cs:valueAxis>
  <cs:wall>
    <cs:lnRef idx="0"/>
    <cs:fillRef idx="0"/>
    <cs:effectRef idx="0"/>
    <cs:fontRef idx="minor">
      <a:schemeClr val="dk1"/>
    </cs:fontRef>
  </cs:wall>
</cs:chartStyle>
</file>

<file path=word/charts/style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342">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5.xml><?xml version="1.0" encoding="utf-8"?>
<cs:chartStyle xmlns:cs="http://schemas.microsoft.com/office/drawing/2012/chartStyle" xmlns:a="http://schemas.openxmlformats.org/drawingml/2006/main" id="342">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6.xml><?xml version="1.0" encoding="utf-8"?>
<cs:chartStyle xmlns:cs="http://schemas.microsoft.com/office/drawing/2012/chartStyle" xmlns:a="http://schemas.openxmlformats.org/drawingml/2006/main" id="342">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7.xml><?xml version="1.0" encoding="utf-8"?>
<cs:chartStyle xmlns:cs="http://schemas.microsoft.com/office/drawing/2012/chartStyle" xmlns:a="http://schemas.openxmlformats.org/drawingml/2006/main" id="342">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8.xml><?xml version="1.0" encoding="utf-8"?>
<cs:chartStyle xmlns:cs="http://schemas.microsoft.com/office/drawing/2012/chartStyle" xmlns:a="http://schemas.openxmlformats.org/drawingml/2006/main" id="342">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9.xml><?xml version="1.0" encoding="utf-8"?>
<cs:chartStyle xmlns:cs="http://schemas.microsoft.com/office/drawing/2012/chartStyle" xmlns:a="http://schemas.openxmlformats.org/drawingml/2006/main" id="342">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d74113d4-6574-4021-b6c9-5251c706eb1d" xsi:nil="true"/>
    <lcf76f155ced4ddcb4097134ff3c332f xmlns="98591523-4d31-467e-865c-f531f6b6886c">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56E33DE06A677F44B508FA6BFE0E1DDC" ma:contentTypeVersion="15" ma:contentTypeDescription="Create a new document." ma:contentTypeScope="" ma:versionID="b02a7457690f7b8d1627a1532f9b2e28">
  <xsd:schema xmlns:xsd="http://www.w3.org/2001/XMLSchema" xmlns:xs="http://www.w3.org/2001/XMLSchema" xmlns:p="http://schemas.microsoft.com/office/2006/metadata/properties" xmlns:ns2="98591523-4d31-467e-865c-f531f6b6886c" xmlns:ns3="d74113d4-6574-4021-b6c9-5251c706eb1d" targetNamespace="http://schemas.microsoft.com/office/2006/metadata/properties" ma:root="true" ma:fieldsID="8c174d1bf48099823756eb08ad08fa4d" ns2:_="" ns3:_="">
    <xsd:import namespace="98591523-4d31-467e-865c-f531f6b6886c"/>
    <xsd:import namespace="d74113d4-6574-4021-b6c9-5251c706eb1d"/>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Location" minOccurs="0"/>
                <xsd:element ref="ns2:MediaServiceGenerationTime" minOccurs="0"/>
                <xsd:element ref="ns2:MediaServiceEventHashCode" minOccurs="0"/>
                <xsd:element ref="ns2:lcf76f155ced4ddcb4097134ff3c332f" minOccurs="0"/>
                <xsd:element ref="ns3:TaxCatchAll" minOccurs="0"/>
                <xsd:element ref="ns2:MediaServiceOCR"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591523-4d31-467e-865c-f531f6b6886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Location" ma:index="12" nillable="true" ma:displayName="Location" ma:indexed="true" ma:internalName="MediaServiceLocatio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c8ab95b9-39aa-4b9d-a2e7-0451eedf9b88"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74113d4-6574-4021-b6c9-5251c706eb1d"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77cdd39d-d611-4b4b-a618-b20c5f55d237}" ma:internalName="TaxCatchAll" ma:showField="CatchAllData" ma:web="d74113d4-6574-4021-b6c9-5251c706eb1d">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F0EA974-FF3F-4132-8400-478EEB0FE4E1}">
  <ds:schemaRefs>
    <ds:schemaRef ds:uri="http://schemas.openxmlformats.org/officeDocument/2006/bibliography"/>
  </ds:schemaRefs>
</ds:datastoreItem>
</file>

<file path=customXml/itemProps2.xml><?xml version="1.0" encoding="utf-8"?>
<ds:datastoreItem xmlns:ds="http://schemas.openxmlformats.org/officeDocument/2006/customXml" ds:itemID="{138A4157-1647-466E-8FD9-307C84FAA777}">
  <ds:schemaRefs>
    <ds:schemaRef ds:uri="http://schemas.microsoft.com/sharepoint/v3/contenttype/forms"/>
  </ds:schemaRefs>
</ds:datastoreItem>
</file>

<file path=customXml/itemProps3.xml><?xml version="1.0" encoding="utf-8"?>
<ds:datastoreItem xmlns:ds="http://schemas.openxmlformats.org/officeDocument/2006/customXml" ds:itemID="{4D729691-F4C4-4240-949D-8FD58BC5E981}">
  <ds:schemaRefs>
    <ds:schemaRef ds:uri="http://schemas.microsoft.com/office/2006/metadata/properties"/>
    <ds:schemaRef ds:uri="http://schemas.microsoft.com/office/infopath/2007/PartnerControls"/>
    <ds:schemaRef ds:uri="d74113d4-6574-4021-b6c9-5251c706eb1d"/>
    <ds:schemaRef ds:uri="98591523-4d31-467e-865c-f531f6b6886c"/>
  </ds:schemaRefs>
</ds:datastoreItem>
</file>

<file path=customXml/itemProps4.xml><?xml version="1.0" encoding="utf-8"?>
<ds:datastoreItem xmlns:ds="http://schemas.openxmlformats.org/officeDocument/2006/customXml" ds:itemID="{539CB172-EA28-409D-A55E-0EA4F5B91F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591523-4d31-467e-865c-f531f6b6886c"/>
    <ds:schemaRef ds:uri="d74113d4-6574-4021-b6c9-5251c706eb1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etd-word-template-1 (1)</Template>
  <TotalTime>3160</TotalTime>
  <Pages>205</Pages>
  <Words>52345</Words>
  <Characters>343910</Characters>
  <Application>Microsoft Office Word</Application>
  <DocSecurity>0</DocSecurity>
  <Lines>4585</Lines>
  <Paragraphs>154</Paragraphs>
  <ScaleCrop>false</ScaleCrop>
  <HeadingPairs>
    <vt:vector size="2" baseType="variant">
      <vt:variant>
        <vt:lpstr>Title</vt:lpstr>
      </vt:variant>
      <vt:variant>
        <vt:i4>1</vt:i4>
      </vt:variant>
    </vt:vector>
  </HeadingPairs>
  <TitlesOfParts>
    <vt:vector size="1" baseType="lpstr">
      <vt:lpstr>Guide to the Preparation of</vt:lpstr>
    </vt:vector>
  </TitlesOfParts>
  <Company>University of Tennessee</Company>
  <LinksUpToDate>false</LinksUpToDate>
  <CharactersWithSpaces>396101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Guide to the Preparation of</dc:title>
  <dc:creator>Sherman, Abby L</dc:creator>
  <cp:lastModifiedBy>Sherman, Abby</cp:lastModifiedBy>
  <cp:revision>270</cp:revision>
  <cp:lastPrinted>2025-04-21T14:03:00Z</cp:lastPrinted>
  <dcterms:created xsi:type="dcterms:W3CDTF">2025-04-10T20:03:00Z</dcterms:created>
  <dcterms:modified xsi:type="dcterms:W3CDTF">2025-04-22T14:34:00Z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0x01010056E33DE06A677F44B508FA6BFE0E1DDC</vt:lpwstr>
  </property>
</Properties>
</file>