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5"/>
    <p:restoredTop sz="94667"/>
  </p:normalViewPr>
  <p:slideViewPr>
    <p:cSldViewPr snapToGrid="0">
      <p:cViewPr varScale="1">
        <p:scale>
          <a:sx n="141" d="100"/>
          <a:sy n="141" d="100"/>
        </p:scale>
        <p:origin x="432"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4323b8850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4323b8850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45987f5564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45987f5564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45987f5564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45987f5564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45987f5564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45987f5564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59187441b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59187441b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459187441b_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459187441b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456ae9fa1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456ae9fa1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45987f5564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45987f5564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456ae9fa1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456ae9fa1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45987f5564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45987f5564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311700" y="1284750"/>
            <a:ext cx="8520600" cy="89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Data is Approaching</a:t>
            </a:r>
            <a:endParaRPr/>
          </a:p>
        </p:txBody>
      </p:sp>
      <p:sp>
        <p:nvSpPr>
          <p:cNvPr id="87" name="Google Shape;87;p13"/>
          <p:cNvSpPr txBox="1">
            <a:spLocks noGrp="1"/>
          </p:cNvSpPr>
          <p:nvPr>
            <p:ph type="subTitle" idx="1"/>
          </p:nvPr>
        </p:nvSpPr>
        <p:spPr>
          <a:xfrm>
            <a:off x="311700" y="2175450"/>
            <a:ext cx="8520600" cy="792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400" b="1">
                <a:solidFill>
                  <a:schemeClr val="dk1"/>
                </a:solidFill>
                <a:latin typeface="Raleway"/>
                <a:ea typeface="Raleway"/>
                <a:cs typeface="Raleway"/>
                <a:sym typeface="Raleway"/>
              </a:rPr>
              <a:t>The changing culture of data citation, elaboration, and transparency lies ahead!</a:t>
            </a:r>
            <a:endParaRPr sz="2400">
              <a:latin typeface="Raleway"/>
              <a:ea typeface="Raleway"/>
              <a:cs typeface="Raleway"/>
              <a:sym typeface="Raleway"/>
            </a:endParaRPr>
          </a:p>
        </p:txBody>
      </p:sp>
      <p:pic>
        <p:nvPicPr>
          <p:cNvPr id="88" name="Google Shape;88;p13"/>
          <p:cNvPicPr preferRelativeResize="0"/>
          <p:nvPr/>
        </p:nvPicPr>
        <p:blipFill>
          <a:blip r:embed="rId3">
            <a:alphaModFix/>
          </a:blip>
          <a:stretch>
            <a:fillRect/>
          </a:stretch>
        </p:blipFill>
        <p:spPr>
          <a:xfrm>
            <a:off x="7206652" y="4049575"/>
            <a:ext cx="1625648" cy="792600"/>
          </a:xfrm>
          <a:prstGeom prst="rect">
            <a:avLst/>
          </a:prstGeom>
          <a:noFill/>
          <a:ln>
            <a:noFill/>
          </a:ln>
        </p:spPr>
      </p:pic>
      <p:sp>
        <p:nvSpPr>
          <p:cNvPr id="89" name="Google Shape;89;p13"/>
          <p:cNvSpPr txBox="1"/>
          <p:nvPr/>
        </p:nvSpPr>
        <p:spPr>
          <a:xfrm>
            <a:off x="1851250" y="4049575"/>
            <a:ext cx="6058500" cy="706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latin typeface="Lato"/>
                <a:ea typeface="Lato"/>
                <a:cs typeface="Lato"/>
                <a:sym typeface="Lato"/>
              </a:rPr>
              <a:t>Charleston Conference</a:t>
            </a:r>
            <a:endParaRPr sz="1800">
              <a:latin typeface="Lato"/>
              <a:ea typeface="Lato"/>
              <a:cs typeface="Lato"/>
              <a:sym typeface="Lato"/>
            </a:endParaRPr>
          </a:p>
          <a:p>
            <a:pPr marL="0" lvl="0" indent="0" algn="ctr" rtl="0">
              <a:spcBef>
                <a:spcPts val="0"/>
              </a:spcBef>
              <a:spcAft>
                <a:spcPts val="0"/>
              </a:spcAft>
              <a:buNone/>
            </a:pPr>
            <a:r>
              <a:rPr lang="en" sz="1800">
                <a:latin typeface="Lato"/>
                <a:ea typeface="Lato"/>
                <a:cs typeface="Lato"/>
                <a:sym typeface="Lato"/>
              </a:rPr>
              <a:t>November 8, 2018</a:t>
            </a:r>
            <a:endParaRPr sz="1800">
              <a:latin typeface="Lato"/>
              <a:ea typeface="Lato"/>
              <a:cs typeface="Lato"/>
              <a:sym typeface="Lato"/>
            </a:endParaRPr>
          </a:p>
        </p:txBody>
      </p:sp>
      <p:pic>
        <p:nvPicPr>
          <p:cNvPr id="90" name="Google Shape;90;p13"/>
          <p:cNvPicPr preferRelativeResize="0"/>
          <p:nvPr/>
        </p:nvPicPr>
        <p:blipFill>
          <a:blip r:embed="rId4">
            <a:alphaModFix/>
          </a:blip>
          <a:stretch>
            <a:fillRect/>
          </a:stretch>
        </p:blipFill>
        <p:spPr>
          <a:xfrm>
            <a:off x="311700" y="4221675"/>
            <a:ext cx="2693250" cy="620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Participants</a:t>
            </a:r>
            <a:endParaRPr/>
          </a:p>
        </p:txBody>
      </p:sp>
      <p:sp>
        <p:nvSpPr>
          <p:cNvPr id="96" name="Google Shape;96;p1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Heather Staines (Moderator), Hypothesis</a:t>
            </a:r>
            <a:endParaRPr/>
          </a:p>
          <a:p>
            <a:pPr marL="0" lvl="0" indent="0" algn="l" rtl="0">
              <a:spcBef>
                <a:spcPts val="1600"/>
              </a:spcBef>
              <a:spcAft>
                <a:spcPts val="0"/>
              </a:spcAft>
              <a:buNone/>
            </a:pPr>
            <a:r>
              <a:rPr lang="en"/>
              <a:t>Amy Forrester, Member Node Coordinator, DataONE</a:t>
            </a:r>
            <a:endParaRPr/>
          </a:p>
          <a:p>
            <a:pPr marL="0" lvl="0" indent="0" algn="l" rtl="0">
              <a:spcBef>
                <a:spcPts val="1600"/>
              </a:spcBef>
              <a:spcAft>
                <a:spcPts val="0"/>
              </a:spcAft>
              <a:buNone/>
            </a:pPr>
            <a:r>
              <a:rPr lang="en"/>
              <a:t>Amy Schuler, Director of Information Services and Library, Cary Institute of Ecosystem Studies</a:t>
            </a:r>
            <a:endParaRPr/>
          </a:p>
          <a:p>
            <a:pPr marL="0" lvl="0" indent="0" algn="l" rtl="0">
              <a:spcBef>
                <a:spcPts val="1600"/>
              </a:spcBef>
              <a:spcAft>
                <a:spcPts val="1600"/>
              </a:spcAft>
              <a:buNone/>
            </a:pPr>
            <a:r>
              <a:rPr lang="en"/>
              <a:t>Robert J. Sandusky, AUL for Information Technology, University of Illinois at Chicago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FAIR Data as a Lens</a:t>
            </a:r>
            <a:endParaRPr/>
          </a:p>
        </p:txBody>
      </p:sp>
      <p:sp>
        <p:nvSpPr>
          <p:cNvPr id="102" name="Google Shape;102;p15"/>
          <p:cNvSpPr txBox="1">
            <a:spLocks noGrp="1"/>
          </p:cNvSpPr>
          <p:nvPr>
            <p:ph type="body" idx="1"/>
          </p:nvPr>
        </p:nvSpPr>
        <p:spPr>
          <a:xfrm>
            <a:off x="729450" y="1853850"/>
            <a:ext cx="7688700" cy="285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...facilitate knowledge discovery by </a:t>
            </a:r>
            <a:r>
              <a:rPr lang="en" b="1" dirty="0"/>
              <a:t>assisting humans and machines </a:t>
            </a:r>
            <a:r>
              <a:rPr lang="en" dirty="0"/>
              <a:t>in their discovery of, access to, integration and analysis of, task-appropriate scientific data and their associated algorithms and workflows. (Force11, https://www.force11.org/group/fairgroup/fairprinciples)</a:t>
            </a:r>
            <a:endParaRPr dirty="0"/>
          </a:p>
          <a:p>
            <a:pPr marL="0" lvl="0" indent="0" algn="l" rtl="0">
              <a:spcBef>
                <a:spcPts val="1600"/>
              </a:spcBef>
              <a:spcAft>
                <a:spcPts val="0"/>
              </a:spcAft>
              <a:buNone/>
            </a:pPr>
            <a:r>
              <a:rPr lang="en" sz="1400" b="1" dirty="0"/>
              <a:t>F</a:t>
            </a:r>
            <a:r>
              <a:rPr lang="en" b="1" dirty="0"/>
              <a:t>indable</a:t>
            </a:r>
            <a:r>
              <a:rPr lang="en" dirty="0"/>
              <a:t>: Unique persistent identifier in the metadata which is rich, registered, and indexed</a:t>
            </a:r>
            <a:endParaRPr dirty="0"/>
          </a:p>
          <a:p>
            <a:pPr marL="0" lvl="0" indent="0" algn="l" rtl="0">
              <a:spcBef>
                <a:spcPts val="1600"/>
              </a:spcBef>
              <a:spcAft>
                <a:spcPts val="0"/>
              </a:spcAft>
              <a:buNone/>
            </a:pPr>
            <a:r>
              <a:rPr lang="en" sz="1400" b="1" dirty="0"/>
              <a:t>A</a:t>
            </a:r>
            <a:r>
              <a:rPr lang="en" b="1" dirty="0"/>
              <a:t>ccessible</a:t>
            </a:r>
            <a:r>
              <a:rPr lang="en" dirty="0"/>
              <a:t>: Retrievable by standard protocol (open, free, univ. implementable), available even if data isn’t</a:t>
            </a:r>
            <a:endParaRPr dirty="0"/>
          </a:p>
          <a:p>
            <a:pPr marL="0" lvl="0" indent="0" algn="l" rtl="0">
              <a:spcBef>
                <a:spcPts val="1600"/>
              </a:spcBef>
              <a:spcAft>
                <a:spcPts val="0"/>
              </a:spcAft>
              <a:buNone/>
            </a:pPr>
            <a:r>
              <a:rPr lang="en" sz="1400" b="1" dirty="0"/>
              <a:t>I</a:t>
            </a:r>
            <a:r>
              <a:rPr lang="en" b="1" dirty="0"/>
              <a:t>nteroperable</a:t>
            </a:r>
            <a:r>
              <a:rPr lang="en" dirty="0"/>
              <a:t>: Uses accessible shared language with FAIR vocabularies and qualified references</a:t>
            </a:r>
            <a:endParaRPr dirty="0"/>
          </a:p>
          <a:p>
            <a:pPr marL="0" lvl="0" indent="0" algn="l" rtl="0">
              <a:spcBef>
                <a:spcPts val="1600"/>
              </a:spcBef>
              <a:spcAft>
                <a:spcPts val="1600"/>
              </a:spcAft>
              <a:buNone/>
            </a:pPr>
            <a:r>
              <a:rPr lang="en" sz="1400" b="1" dirty="0"/>
              <a:t>R</a:t>
            </a:r>
            <a:r>
              <a:rPr lang="en" b="1" dirty="0"/>
              <a:t>e-usable</a:t>
            </a:r>
            <a:r>
              <a:rPr lang="en" dirty="0"/>
              <a:t>: Accurate relevant attributes, clear accessible usage license, provenance, domain-relevant community standards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335200" y="1619925"/>
            <a:ext cx="2021100" cy="2163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a:latin typeface="Lato"/>
                <a:ea typeface="Lato"/>
                <a:cs typeface="Lato"/>
                <a:sym typeface="Lato"/>
              </a:rPr>
              <a:t>Federation of Earth and Environmental Science Repositories and Data centers</a:t>
            </a:r>
            <a:endParaRPr sz="1900">
              <a:latin typeface="Lato"/>
              <a:ea typeface="Lato"/>
              <a:cs typeface="Lato"/>
              <a:sym typeface="Lato"/>
            </a:endParaRPr>
          </a:p>
        </p:txBody>
      </p:sp>
      <p:pic>
        <p:nvPicPr>
          <p:cNvPr id="108" name="Google Shape;108;p16"/>
          <p:cNvPicPr preferRelativeResize="0"/>
          <p:nvPr/>
        </p:nvPicPr>
        <p:blipFill>
          <a:blip r:embed="rId3">
            <a:alphaModFix/>
          </a:blip>
          <a:stretch>
            <a:fillRect/>
          </a:stretch>
        </p:blipFill>
        <p:spPr>
          <a:xfrm>
            <a:off x="3186145" y="989400"/>
            <a:ext cx="2654855" cy="630525"/>
          </a:xfrm>
          <a:prstGeom prst="rect">
            <a:avLst/>
          </a:prstGeom>
          <a:noFill/>
          <a:ln>
            <a:noFill/>
          </a:ln>
        </p:spPr>
      </p:pic>
      <p:pic>
        <p:nvPicPr>
          <p:cNvPr id="109" name="Google Shape;109;p16"/>
          <p:cNvPicPr preferRelativeResize="0"/>
          <p:nvPr/>
        </p:nvPicPr>
        <p:blipFill>
          <a:blip r:embed="rId4">
            <a:alphaModFix/>
          </a:blip>
          <a:stretch>
            <a:fillRect/>
          </a:stretch>
        </p:blipFill>
        <p:spPr>
          <a:xfrm>
            <a:off x="2365988" y="1619924"/>
            <a:ext cx="4295175" cy="2163850"/>
          </a:xfrm>
          <a:prstGeom prst="rect">
            <a:avLst/>
          </a:prstGeom>
          <a:noFill/>
          <a:ln>
            <a:noFill/>
          </a:ln>
        </p:spPr>
      </p:pic>
      <p:pic>
        <p:nvPicPr>
          <p:cNvPr id="110" name="Google Shape;110;p16"/>
          <p:cNvPicPr preferRelativeResize="0"/>
          <p:nvPr/>
        </p:nvPicPr>
        <p:blipFill>
          <a:blip r:embed="rId5">
            <a:alphaModFix/>
          </a:blip>
          <a:stretch>
            <a:fillRect/>
          </a:stretch>
        </p:blipFill>
        <p:spPr>
          <a:xfrm>
            <a:off x="6787837" y="1514275"/>
            <a:ext cx="2020938" cy="2269503"/>
          </a:xfrm>
          <a:prstGeom prst="rect">
            <a:avLst/>
          </a:prstGeom>
          <a:noFill/>
          <a:ln>
            <a:noFill/>
          </a:ln>
        </p:spPr>
      </p:pic>
      <p:sp>
        <p:nvSpPr>
          <p:cNvPr id="111" name="Google Shape;111;p16"/>
          <p:cNvSpPr txBox="1">
            <a:spLocks noGrp="1"/>
          </p:cNvSpPr>
          <p:nvPr>
            <p:ph type="body" idx="1"/>
          </p:nvPr>
        </p:nvSpPr>
        <p:spPr>
          <a:xfrm>
            <a:off x="926638" y="3783825"/>
            <a:ext cx="7173900" cy="12666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2400" i="1">
                <a:solidFill>
                  <a:schemeClr val="dk1"/>
                </a:solidFill>
              </a:rPr>
              <a:t>...increase data visibility and dissemination</a:t>
            </a:r>
            <a:endParaRPr sz="2400" i="1">
              <a:solidFill>
                <a:schemeClr val="dk1"/>
              </a:solidFill>
            </a:endParaRPr>
          </a:p>
          <a:p>
            <a:pPr marL="0" lvl="0" indent="0" algn="ctr" rtl="0">
              <a:lnSpc>
                <a:spcPct val="100000"/>
              </a:lnSpc>
              <a:spcBef>
                <a:spcPts val="0"/>
              </a:spcBef>
              <a:spcAft>
                <a:spcPts val="0"/>
              </a:spcAft>
              <a:buNone/>
            </a:pPr>
            <a:endParaRPr sz="2400" i="1">
              <a:solidFill>
                <a:schemeClr val="dk1"/>
              </a:solidFill>
            </a:endParaRPr>
          </a:p>
          <a:p>
            <a:pPr marL="0" lvl="0" indent="0" algn="ctr" rtl="0">
              <a:lnSpc>
                <a:spcPct val="100000"/>
              </a:lnSpc>
              <a:spcBef>
                <a:spcPts val="0"/>
              </a:spcBef>
              <a:spcAft>
                <a:spcPts val="0"/>
              </a:spcAft>
              <a:buNone/>
            </a:pPr>
            <a:r>
              <a:rPr lang="en" sz="2400" i="1">
                <a:solidFill>
                  <a:schemeClr val="dk1"/>
                </a:solidFill>
              </a:rPr>
              <a:t>...assist in long-term data management</a:t>
            </a:r>
            <a:endParaRPr sz="2400" i="1"/>
          </a:p>
        </p:txBody>
      </p:sp>
      <p:sp>
        <p:nvSpPr>
          <p:cNvPr id="112" name="Google Shape;112;p16"/>
          <p:cNvSpPr txBox="1"/>
          <p:nvPr/>
        </p:nvSpPr>
        <p:spPr>
          <a:xfrm>
            <a:off x="335225" y="456875"/>
            <a:ext cx="3216000" cy="72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latin typeface="Raleway"/>
                <a:ea typeface="Raleway"/>
                <a:cs typeface="Raleway"/>
                <a:sym typeface="Raleway"/>
              </a:rPr>
              <a:t>Amy Forrester </a:t>
            </a:r>
            <a:endParaRPr sz="2400" b="1">
              <a:latin typeface="Raleway"/>
              <a:ea typeface="Raleway"/>
              <a:cs typeface="Raleway"/>
              <a:sym typeface="Raleway"/>
            </a:endParaRPr>
          </a:p>
        </p:txBody>
      </p:sp>
      <p:pic>
        <p:nvPicPr>
          <p:cNvPr id="113" name="Google Shape;113;p16"/>
          <p:cNvPicPr preferRelativeResize="0"/>
          <p:nvPr/>
        </p:nvPicPr>
        <p:blipFill rotWithShape="1">
          <a:blip r:embed="rId6">
            <a:alphaModFix/>
          </a:blip>
          <a:srcRect l="-3540" r="3540"/>
          <a:stretch/>
        </p:blipFill>
        <p:spPr>
          <a:xfrm>
            <a:off x="7853125" y="552025"/>
            <a:ext cx="868775" cy="539600"/>
          </a:xfrm>
          <a:prstGeom prst="rect">
            <a:avLst/>
          </a:prstGeom>
          <a:noFill/>
          <a:ln w="9525" cap="flat" cmpd="sng">
            <a:solidFill>
              <a:srgbClr val="666666"/>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730000" y="1318650"/>
            <a:ext cx="5460000" cy="138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Points and Challenges</a:t>
            </a:r>
            <a:endParaRPr/>
          </a:p>
        </p:txBody>
      </p:sp>
      <p:sp>
        <p:nvSpPr>
          <p:cNvPr id="119" name="Google Shape;119;p17"/>
          <p:cNvSpPr txBox="1">
            <a:spLocks noGrp="1"/>
          </p:cNvSpPr>
          <p:nvPr>
            <p:ph type="body" idx="1"/>
          </p:nvPr>
        </p:nvSpPr>
        <p:spPr>
          <a:xfrm>
            <a:off x="872338" y="1991950"/>
            <a:ext cx="7173900" cy="1266600"/>
          </a:xfrm>
          <a:prstGeom prst="rect">
            <a:avLst/>
          </a:prstGeom>
        </p:spPr>
        <p:txBody>
          <a:bodyPr spcFirstLastPara="1" wrap="square" lIns="91425" tIns="91425" rIns="91425" bIns="91425" anchor="t" anchorCtr="0">
            <a:noAutofit/>
          </a:bodyPr>
          <a:lstStyle/>
          <a:p>
            <a:pPr marL="457200" marR="0" lvl="0" indent="-311150" algn="l" rtl="0">
              <a:lnSpc>
                <a:spcPct val="115000"/>
              </a:lnSpc>
              <a:spcBef>
                <a:spcPts val="0"/>
              </a:spcBef>
              <a:spcAft>
                <a:spcPts val="0"/>
              </a:spcAft>
              <a:buSzPts val="1300"/>
              <a:buChar char="●"/>
            </a:pPr>
            <a:r>
              <a:rPr lang="en"/>
              <a:t>Not just a technological solution</a:t>
            </a:r>
            <a:endParaRPr/>
          </a:p>
          <a:p>
            <a:pPr marL="457200" marR="0" lvl="0" indent="-311150" algn="l" rtl="0">
              <a:lnSpc>
                <a:spcPct val="115000"/>
              </a:lnSpc>
              <a:spcBef>
                <a:spcPts val="0"/>
              </a:spcBef>
              <a:spcAft>
                <a:spcPts val="0"/>
              </a:spcAft>
              <a:buSzPts val="1300"/>
              <a:buChar char="●"/>
            </a:pPr>
            <a:r>
              <a:rPr lang="en"/>
              <a:t>FAIR Data                  FAIR Repository</a:t>
            </a:r>
            <a:endParaRPr/>
          </a:p>
          <a:p>
            <a:pPr marL="457200" lvl="0" indent="0" algn="l" rtl="0">
              <a:spcBef>
                <a:spcPts val="1600"/>
              </a:spcBef>
              <a:spcAft>
                <a:spcPts val="1600"/>
              </a:spcAft>
              <a:buNone/>
            </a:pPr>
            <a:endParaRPr/>
          </a:p>
        </p:txBody>
      </p:sp>
      <p:cxnSp>
        <p:nvCxnSpPr>
          <p:cNvPr id="120" name="Google Shape;120;p17"/>
          <p:cNvCxnSpPr/>
          <p:nvPr/>
        </p:nvCxnSpPr>
        <p:spPr>
          <a:xfrm rot="10800000" flipH="1">
            <a:off x="2204949" y="2413528"/>
            <a:ext cx="445200" cy="10800"/>
          </a:xfrm>
          <a:prstGeom prst="straightConnector1">
            <a:avLst/>
          </a:prstGeom>
          <a:noFill/>
          <a:ln w="9525" cap="flat" cmpd="sng">
            <a:solidFill>
              <a:schemeClr val="dk2"/>
            </a:solidFill>
            <a:prstDash val="solid"/>
            <a:round/>
            <a:headEnd type="triangle" w="med" len="med"/>
            <a:tailEnd type="triangle" w="med" len="med"/>
          </a:ln>
        </p:spPr>
      </p:cxnSp>
      <p:pic>
        <p:nvPicPr>
          <p:cNvPr id="121" name="Google Shape;121;p17" descr="join_dataone_graphic.png"/>
          <p:cNvPicPr preferRelativeResize="0"/>
          <p:nvPr/>
        </p:nvPicPr>
        <p:blipFill rotWithShape="1">
          <a:blip r:embed="rId3">
            <a:alphaModFix/>
          </a:blip>
          <a:srcRect l="5133" r="9593" b="6059"/>
          <a:stretch/>
        </p:blipFill>
        <p:spPr>
          <a:xfrm>
            <a:off x="5296175" y="1991950"/>
            <a:ext cx="3342950" cy="2761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8"/>
          <p:cNvSpPr txBox="1">
            <a:spLocks noGrp="1"/>
          </p:cNvSpPr>
          <p:nvPr>
            <p:ph type="title"/>
          </p:nvPr>
        </p:nvSpPr>
        <p:spPr>
          <a:xfrm>
            <a:off x="311700" y="434100"/>
            <a:ext cx="8520600" cy="80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Amy Schuler </a:t>
            </a:r>
            <a:endParaRPr sz="1400" i="1"/>
          </a:p>
        </p:txBody>
      </p:sp>
      <p:sp>
        <p:nvSpPr>
          <p:cNvPr id="127" name="Google Shape;127;p18"/>
          <p:cNvSpPr txBox="1">
            <a:spLocks noGrp="1"/>
          </p:cNvSpPr>
          <p:nvPr>
            <p:ph type="body" idx="1"/>
          </p:nvPr>
        </p:nvSpPr>
        <p:spPr>
          <a:xfrm>
            <a:off x="311700" y="1316050"/>
            <a:ext cx="8520600" cy="2658600"/>
          </a:xfrm>
          <a:prstGeom prst="rect">
            <a:avLst/>
          </a:prstGeom>
        </p:spPr>
        <p:txBody>
          <a:bodyPr spcFirstLastPara="1" wrap="square" lIns="91425" tIns="91425" rIns="91425" bIns="91425" anchor="t" anchorCtr="0">
            <a:noAutofit/>
          </a:bodyPr>
          <a:lstStyle/>
          <a:p>
            <a:pPr marL="0" lvl="0" indent="0" algn="l" rtl="0">
              <a:lnSpc>
                <a:spcPct val="132954"/>
              </a:lnSpc>
              <a:spcBef>
                <a:spcPts val="0"/>
              </a:spcBef>
              <a:spcAft>
                <a:spcPts val="0"/>
              </a:spcAft>
              <a:buNone/>
            </a:pPr>
            <a:r>
              <a:rPr lang="en" sz="1150">
                <a:solidFill>
                  <a:srgbClr val="5C5C5C"/>
                </a:solidFill>
              </a:rPr>
              <a:t>“Founded in 1983, the Cary Institute of Ecosystem Studies is one of the world’s leading independent environmental research organizations. Areas of expertise include disease ecology, forest and freshwater health, climate change, urban ecology, and invasive species.” </a:t>
            </a:r>
            <a:endParaRPr sz="1150">
              <a:solidFill>
                <a:srgbClr val="5C5C5C"/>
              </a:solidFill>
            </a:endParaRPr>
          </a:p>
          <a:p>
            <a:pPr marL="0" lvl="0" indent="0" algn="l" rtl="0">
              <a:lnSpc>
                <a:spcPct val="132954"/>
              </a:lnSpc>
              <a:spcBef>
                <a:spcPts val="1100"/>
              </a:spcBef>
              <a:spcAft>
                <a:spcPts val="0"/>
              </a:spcAft>
              <a:buNone/>
            </a:pPr>
            <a:r>
              <a:rPr lang="en">
                <a:solidFill>
                  <a:srgbClr val="5C5C5C"/>
                </a:solidFill>
              </a:rPr>
              <a:t>~100 research scientists, visiting scientists, and research support staff</a:t>
            </a:r>
            <a:endParaRPr>
              <a:solidFill>
                <a:srgbClr val="5C5C5C"/>
              </a:solidFill>
            </a:endParaRPr>
          </a:p>
          <a:p>
            <a:pPr marL="0" lvl="0" indent="0" algn="l" rtl="0">
              <a:lnSpc>
                <a:spcPct val="132954"/>
              </a:lnSpc>
              <a:spcBef>
                <a:spcPts val="1100"/>
              </a:spcBef>
              <a:spcAft>
                <a:spcPts val="0"/>
              </a:spcAft>
              <a:buNone/>
            </a:pPr>
            <a:r>
              <a:rPr lang="en">
                <a:solidFill>
                  <a:srgbClr val="5C5C5C"/>
                </a:solidFill>
              </a:rPr>
              <a:t>~ 130 peer reviewed articles/year</a:t>
            </a:r>
            <a:endParaRPr>
              <a:solidFill>
                <a:srgbClr val="5C5C5C"/>
              </a:solidFill>
            </a:endParaRPr>
          </a:p>
          <a:p>
            <a:pPr marL="0" lvl="0" indent="0" algn="l" rtl="0">
              <a:lnSpc>
                <a:spcPct val="132954"/>
              </a:lnSpc>
              <a:spcBef>
                <a:spcPts val="1100"/>
              </a:spcBef>
              <a:spcAft>
                <a:spcPts val="0"/>
              </a:spcAft>
              <a:buClr>
                <a:schemeClr val="dk1"/>
              </a:buClr>
              <a:buSzPts val="1100"/>
              <a:buFont typeface="Arial"/>
              <a:buNone/>
            </a:pPr>
            <a:endParaRPr sz="1150">
              <a:solidFill>
                <a:srgbClr val="5C5C5C"/>
              </a:solidFill>
              <a:latin typeface="Raleway"/>
              <a:ea typeface="Raleway"/>
              <a:cs typeface="Raleway"/>
              <a:sym typeface="Raleway"/>
            </a:endParaRPr>
          </a:p>
          <a:p>
            <a:pPr marL="0" lvl="0" indent="0" algn="l" rtl="0">
              <a:spcBef>
                <a:spcPts val="1100"/>
              </a:spcBef>
              <a:spcAft>
                <a:spcPts val="0"/>
              </a:spcAft>
              <a:buNone/>
            </a:pPr>
            <a:endParaRPr>
              <a:latin typeface="Raleway"/>
              <a:ea typeface="Raleway"/>
              <a:cs typeface="Raleway"/>
              <a:sym typeface="Raleway"/>
            </a:endParaRPr>
          </a:p>
          <a:p>
            <a:pPr marL="0" lvl="0" indent="0" algn="l" rtl="0">
              <a:spcBef>
                <a:spcPts val="1600"/>
              </a:spcBef>
              <a:spcAft>
                <a:spcPts val="0"/>
              </a:spcAft>
              <a:buNone/>
            </a:pPr>
            <a:endParaRPr>
              <a:latin typeface="Raleway"/>
              <a:ea typeface="Raleway"/>
              <a:cs typeface="Raleway"/>
              <a:sym typeface="Raleway"/>
            </a:endParaRPr>
          </a:p>
          <a:p>
            <a:pPr marL="0" lvl="0" indent="0" algn="l" rtl="0">
              <a:spcBef>
                <a:spcPts val="1600"/>
              </a:spcBef>
              <a:spcAft>
                <a:spcPts val="0"/>
              </a:spcAft>
              <a:buNone/>
            </a:pPr>
            <a:endParaRPr>
              <a:latin typeface="Raleway"/>
              <a:ea typeface="Raleway"/>
              <a:cs typeface="Raleway"/>
              <a:sym typeface="Raleway"/>
            </a:endParaRPr>
          </a:p>
          <a:p>
            <a:pPr marL="0" lvl="0" indent="0" algn="l" rtl="0">
              <a:spcBef>
                <a:spcPts val="1600"/>
              </a:spcBef>
              <a:spcAft>
                <a:spcPts val="0"/>
              </a:spcAft>
              <a:buNone/>
            </a:pPr>
            <a:endParaRPr>
              <a:latin typeface="Raleway"/>
              <a:ea typeface="Raleway"/>
              <a:cs typeface="Raleway"/>
              <a:sym typeface="Raleway"/>
            </a:endParaRPr>
          </a:p>
          <a:p>
            <a:pPr marL="0" lvl="0" indent="0" algn="l" rtl="0">
              <a:spcBef>
                <a:spcPts val="1600"/>
              </a:spcBef>
              <a:spcAft>
                <a:spcPts val="1600"/>
              </a:spcAft>
              <a:buNone/>
            </a:pPr>
            <a:endParaRPr>
              <a:latin typeface="Raleway"/>
              <a:ea typeface="Raleway"/>
              <a:cs typeface="Raleway"/>
              <a:sym typeface="Raleway"/>
            </a:endParaRPr>
          </a:p>
        </p:txBody>
      </p:sp>
      <p:pic>
        <p:nvPicPr>
          <p:cNvPr id="128" name="Google Shape;128;p18"/>
          <p:cNvPicPr preferRelativeResize="0"/>
          <p:nvPr/>
        </p:nvPicPr>
        <p:blipFill>
          <a:blip r:embed="rId3">
            <a:alphaModFix/>
          </a:blip>
          <a:stretch>
            <a:fillRect/>
          </a:stretch>
        </p:blipFill>
        <p:spPr>
          <a:xfrm>
            <a:off x="5006200" y="2637975"/>
            <a:ext cx="2823775" cy="1876625"/>
          </a:xfrm>
          <a:prstGeom prst="rect">
            <a:avLst/>
          </a:prstGeom>
          <a:noFill/>
          <a:ln>
            <a:noFill/>
          </a:ln>
        </p:spPr>
      </p:pic>
      <p:pic>
        <p:nvPicPr>
          <p:cNvPr id="129" name="Google Shape;129;p18"/>
          <p:cNvPicPr preferRelativeResize="0"/>
          <p:nvPr/>
        </p:nvPicPr>
        <p:blipFill>
          <a:blip r:embed="rId4">
            <a:alphaModFix/>
          </a:blip>
          <a:stretch>
            <a:fillRect/>
          </a:stretch>
        </p:blipFill>
        <p:spPr>
          <a:xfrm>
            <a:off x="1500613" y="2993913"/>
            <a:ext cx="2428875" cy="1819275"/>
          </a:xfrm>
          <a:prstGeom prst="rect">
            <a:avLst/>
          </a:prstGeom>
          <a:noFill/>
          <a:ln>
            <a:noFill/>
          </a:ln>
        </p:spPr>
      </p:pic>
      <p:pic>
        <p:nvPicPr>
          <p:cNvPr id="130" name="Google Shape;130;p18"/>
          <p:cNvPicPr preferRelativeResize="0"/>
          <p:nvPr/>
        </p:nvPicPr>
        <p:blipFill>
          <a:blip r:embed="rId5">
            <a:alphaModFix/>
          </a:blip>
          <a:stretch>
            <a:fillRect/>
          </a:stretch>
        </p:blipFill>
        <p:spPr>
          <a:xfrm>
            <a:off x="5205075" y="331325"/>
            <a:ext cx="2990850" cy="800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9"/>
          <p:cNvSpPr txBox="1">
            <a:spLocks noGrp="1"/>
          </p:cNvSpPr>
          <p:nvPr>
            <p:ph type="body" idx="1"/>
          </p:nvPr>
        </p:nvSpPr>
        <p:spPr>
          <a:xfrm>
            <a:off x="442000" y="2128900"/>
            <a:ext cx="8520600" cy="24756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b="1"/>
              <a:t>*Creating a culture of data sharing* </a:t>
            </a:r>
            <a:endParaRPr b="1"/>
          </a:p>
          <a:p>
            <a:pPr marL="457200" lvl="0" indent="-311150" algn="l" rtl="0">
              <a:spcBef>
                <a:spcPts val="0"/>
              </a:spcBef>
              <a:spcAft>
                <a:spcPts val="0"/>
              </a:spcAft>
              <a:buSzPts val="1300"/>
              <a:buChar char="●"/>
            </a:pPr>
            <a:r>
              <a:rPr lang="en"/>
              <a:t>What data should be shared?  Raw, derived, code, scripts…</a:t>
            </a:r>
            <a:endParaRPr/>
          </a:p>
          <a:p>
            <a:pPr marL="457200" lvl="0" indent="-311150" algn="l" rtl="0">
              <a:spcBef>
                <a:spcPts val="0"/>
              </a:spcBef>
              <a:spcAft>
                <a:spcPts val="0"/>
              </a:spcAft>
              <a:buSzPts val="1300"/>
              <a:buChar char="●"/>
            </a:pPr>
            <a:r>
              <a:rPr lang="en"/>
              <a:t>Understanding &amp; creating structured metadata </a:t>
            </a:r>
            <a:endParaRPr/>
          </a:p>
          <a:p>
            <a:pPr marL="457200" lvl="0" indent="-311150" algn="l" rtl="0">
              <a:spcBef>
                <a:spcPts val="0"/>
              </a:spcBef>
              <a:spcAft>
                <a:spcPts val="0"/>
              </a:spcAft>
              <a:buSzPts val="1300"/>
              <a:buChar char="●"/>
            </a:pPr>
            <a:r>
              <a:rPr lang="en"/>
              <a:t>Dealing with large and long term/ongoing datasets (versioning &amp; citation challenges!)</a:t>
            </a:r>
            <a:endParaRPr/>
          </a:p>
          <a:p>
            <a:pPr marL="457200" lvl="0" indent="-311150" algn="l" rtl="0">
              <a:spcBef>
                <a:spcPts val="0"/>
              </a:spcBef>
              <a:spcAft>
                <a:spcPts val="0"/>
              </a:spcAft>
              <a:buSzPts val="1300"/>
              <a:buChar char="●"/>
            </a:pPr>
            <a:r>
              <a:rPr lang="en"/>
              <a:t>Creating efficiencies (time, effort, etc.)</a:t>
            </a:r>
            <a:endParaRPr/>
          </a:p>
          <a:p>
            <a:pPr marL="457200" lvl="0" indent="-311150" algn="l" rtl="0">
              <a:spcBef>
                <a:spcPts val="0"/>
              </a:spcBef>
              <a:spcAft>
                <a:spcPts val="0"/>
              </a:spcAft>
              <a:buSzPts val="1300"/>
              <a:buChar char="●"/>
            </a:pPr>
            <a:r>
              <a:rPr lang="en"/>
              <a:t>Funder requirements (for publications </a:t>
            </a:r>
            <a:r>
              <a:rPr lang="en" i="1"/>
              <a:t>and</a:t>
            </a:r>
            <a:r>
              <a:rPr lang="en"/>
              <a:t> data)</a:t>
            </a:r>
            <a:endParaRPr/>
          </a:p>
          <a:p>
            <a:pPr marL="457200" lvl="0" indent="-311150" algn="l" rtl="0">
              <a:spcBef>
                <a:spcPts val="0"/>
              </a:spcBef>
              <a:spcAft>
                <a:spcPts val="0"/>
              </a:spcAft>
              <a:buSzPts val="1300"/>
              <a:buChar char="●"/>
            </a:pPr>
            <a:r>
              <a:rPr lang="en"/>
              <a:t>Teaching students (grad/undergrad)</a:t>
            </a:r>
            <a:endParaRPr/>
          </a:p>
          <a:p>
            <a:pPr marL="457200" lvl="0" indent="0" algn="l" rtl="0">
              <a:spcBef>
                <a:spcPts val="1600"/>
              </a:spcBef>
              <a:spcAft>
                <a:spcPts val="0"/>
              </a:spcAft>
              <a:buNone/>
            </a:pPr>
            <a:r>
              <a:rPr lang="en"/>
              <a:t>We expect our new Figshare for Institutions repository will help solve some of these challenges</a:t>
            </a:r>
            <a:endParaRPr/>
          </a:p>
          <a:p>
            <a:pPr marL="0" lvl="0" indent="0" algn="l" rtl="0">
              <a:spcBef>
                <a:spcPts val="1600"/>
              </a:spcBef>
              <a:spcAft>
                <a:spcPts val="1600"/>
              </a:spcAft>
              <a:buNone/>
            </a:pPr>
            <a:endParaRPr/>
          </a:p>
        </p:txBody>
      </p:sp>
      <p:pic>
        <p:nvPicPr>
          <p:cNvPr id="136" name="Google Shape;136;p19"/>
          <p:cNvPicPr preferRelativeResize="0"/>
          <p:nvPr/>
        </p:nvPicPr>
        <p:blipFill>
          <a:blip r:embed="rId3">
            <a:alphaModFix/>
          </a:blip>
          <a:stretch>
            <a:fillRect/>
          </a:stretch>
        </p:blipFill>
        <p:spPr>
          <a:xfrm>
            <a:off x="5205075" y="331325"/>
            <a:ext cx="2990850" cy="800100"/>
          </a:xfrm>
          <a:prstGeom prst="rect">
            <a:avLst/>
          </a:prstGeom>
          <a:noFill/>
          <a:ln>
            <a:noFill/>
          </a:ln>
        </p:spPr>
      </p:pic>
      <p:sp>
        <p:nvSpPr>
          <p:cNvPr id="137" name="Google Shape;137;p19"/>
          <p:cNvSpPr txBox="1">
            <a:spLocks noGrp="1"/>
          </p:cNvSpPr>
          <p:nvPr>
            <p:ph type="title"/>
          </p:nvPr>
        </p:nvSpPr>
        <p:spPr>
          <a:xfrm>
            <a:off x="730000" y="1318650"/>
            <a:ext cx="5134200" cy="138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Points and Challenges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0"/>
          <p:cNvSpPr txBox="1">
            <a:spLocks noGrp="1"/>
          </p:cNvSpPr>
          <p:nvPr>
            <p:ph type="title"/>
          </p:nvPr>
        </p:nvSpPr>
        <p:spPr>
          <a:xfrm>
            <a:off x="311700" y="55847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Robert J. Sandusky, Ph.D.</a:t>
            </a:r>
            <a:endParaRPr sz="2400"/>
          </a:p>
        </p:txBody>
      </p:sp>
      <p:sp>
        <p:nvSpPr>
          <p:cNvPr id="143" name="Google Shape;143;p20"/>
          <p:cNvSpPr txBox="1">
            <a:spLocks noGrp="1"/>
          </p:cNvSpPr>
          <p:nvPr>
            <p:ph type="body" idx="1"/>
          </p:nvPr>
        </p:nvSpPr>
        <p:spPr>
          <a:xfrm>
            <a:off x="311700" y="1398425"/>
            <a:ext cx="3651900" cy="136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Associate Professor, UIC Library</a:t>
            </a:r>
            <a:endParaRPr/>
          </a:p>
          <a:p>
            <a:pPr marL="0" lvl="0" indent="0" algn="l" rtl="0">
              <a:spcBef>
                <a:spcPts val="1600"/>
              </a:spcBef>
              <a:spcAft>
                <a:spcPts val="1600"/>
              </a:spcAft>
              <a:buNone/>
            </a:pPr>
            <a:r>
              <a:rPr lang="en"/>
              <a:t>Research: How do archives ensure the long-term trustworthiness of digital objects?</a:t>
            </a:r>
            <a:endParaRPr/>
          </a:p>
        </p:txBody>
      </p:sp>
      <p:sp>
        <p:nvSpPr>
          <p:cNvPr id="144" name="Google Shape;144;p20"/>
          <p:cNvSpPr txBox="1">
            <a:spLocks noGrp="1"/>
          </p:cNvSpPr>
          <p:nvPr>
            <p:ph type="body" idx="1"/>
          </p:nvPr>
        </p:nvSpPr>
        <p:spPr>
          <a:xfrm>
            <a:off x="4524600" y="1381800"/>
            <a:ext cx="4037700" cy="138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31,600 students</a:t>
            </a:r>
            <a:endParaRPr/>
          </a:p>
          <a:p>
            <a:pPr marL="0" marR="0" lvl="0" indent="0" algn="l" rtl="0">
              <a:lnSpc>
                <a:spcPct val="115000"/>
              </a:lnSpc>
              <a:spcBef>
                <a:spcPts val="1600"/>
              </a:spcBef>
              <a:spcAft>
                <a:spcPts val="0"/>
              </a:spcAft>
              <a:buNone/>
            </a:pPr>
            <a:r>
              <a:rPr lang="en"/>
              <a:t>Doctoral, highest research</a:t>
            </a:r>
            <a:endParaRPr/>
          </a:p>
          <a:p>
            <a:pPr marL="0" marR="0" lvl="0" indent="0" algn="l" rtl="0">
              <a:lnSpc>
                <a:spcPct val="115000"/>
              </a:lnSpc>
              <a:spcBef>
                <a:spcPts val="1600"/>
              </a:spcBef>
              <a:spcAft>
                <a:spcPts val="0"/>
              </a:spcAft>
              <a:buNone/>
            </a:pPr>
            <a:r>
              <a:rPr lang="en"/>
              <a:t>$267M in sponsored research, 58th in R&amp;D funding</a:t>
            </a:r>
            <a:endParaRPr sz="2000">
              <a:solidFill>
                <a:srgbClr val="646B7A"/>
              </a:solidFill>
            </a:endParaRPr>
          </a:p>
          <a:p>
            <a:pPr marL="0" lvl="0" indent="0" algn="l" rtl="0">
              <a:spcBef>
                <a:spcPts val="1600"/>
              </a:spcBef>
              <a:spcAft>
                <a:spcPts val="1600"/>
              </a:spcAft>
              <a:buNone/>
            </a:pPr>
            <a:endParaRPr>
              <a:latin typeface="Raleway"/>
              <a:ea typeface="Raleway"/>
              <a:cs typeface="Raleway"/>
              <a:sym typeface="Raleway"/>
            </a:endParaRPr>
          </a:p>
        </p:txBody>
      </p:sp>
      <p:pic>
        <p:nvPicPr>
          <p:cNvPr id="145" name="Google Shape;145;p20"/>
          <p:cNvPicPr preferRelativeResize="0"/>
          <p:nvPr/>
        </p:nvPicPr>
        <p:blipFill>
          <a:blip r:embed="rId3">
            <a:alphaModFix/>
          </a:blip>
          <a:stretch>
            <a:fillRect/>
          </a:stretch>
        </p:blipFill>
        <p:spPr>
          <a:xfrm>
            <a:off x="391825" y="3077425"/>
            <a:ext cx="3112550" cy="2075050"/>
          </a:xfrm>
          <a:prstGeom prst="rect">
            <a:avLst/>
          </a:prstGeom>
          <a:noFill/>
          <a:ln>
            <a:noFill/>
          </a:ln>
        </p:spPr>
      </p:pic>
      <p:pic>
        <p:nvPicPr>
          <p:cNvPr id="146" name="Google Shape;146;p20"/>
          <p:cNvPicPr preferRelativeResize="0"/>
          <p:nvPr/>
        </p:nvPicPr>
        <p:blipFill>
          <a:blip r:embed="rId4">
            <a:alphaModFix/>
          </a:blip>
          <a:stretch>
            <a:fillRect/>
          </a:stretch>
        </p:blipFill>
        <p:spPr>
          <a:xfrm>
            <a:off x="7217275" y="3545425"/>
            <a:ext cx="1344950" cy="1360600"/>
          </a:xfrm>
          <a:prstGeom prst="rect">
            <a:avLst/>
          </a:prstGeom>
          <a:noFill/>
          <a:ln>
            <a:noFill/>
          </a:ln>
        </p:spPr>
      </p:pic>
      <p:pic>
        <p:nvPicPr>
          <p:cNvPr id="147" name="Google Shape;147;p20"/>
          <p:cNvPicPr preferRelativeResize="0"/>
          <p:nvPr/>
        </p:nvPicPr>
        <p:blipFill>
          <a:blip r:embed="rId5">
            <a:alphaModFix/>
          </a:blip>
          <a:stretch>
            <a:fillRect/>
          </a:stretch>
        </p:blipFill>
        <p:spPr>
          <a:xfrm>
            <a:off x="4706788" y="3037203"/>
            <a:ext cx="1918087" cy="255462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a:spLocks noGrp="1"/>
          </p:cNvSpPr>
          <p:nvPr>
            <p:ph type="body" idx="1"/>
          </p:nvPr>
        </p:nvSpPr>
        <p:spPr>
          <a:xfrm>
            <a:off x="730000" y="1966325"/>
            <a:ext cx="3651900" cy="198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Lead developer for Explore Chicago Collections</a:t>
            </a:r>
            <a:endParaRPr dirty="0"/>
          </a:p>
          <a:p>
            <a:pPr marL="0" lvl="0" indent="0" algn="l" rtl="0">
              <a:spcBef>
                <a:spcPts val="1600"/>
              </a:spcBef>
              <a:spcAft>
                <a:spcPts val="0"/>
              </a:spcAft>
              <a:buNone/>
            </a:pPr>
            <a:r>
              <a:rPr lang="en" dirty="0"/>
              <a:t>Implementing full preservation DAMS</a:t>
            </a:r>
            <a:endParaRPr dirty="0"/>
          </a:p>
          <a:p>
            <a:pPr marL="0" lvl="0" indent="0" algn="l" rtl="0">
              <a:spcBef>
                <a:spcPts val="1600"/>
              </a:spcBef>
              <a:spcAft>
                <a:spcPts val="0"/>
              </a:spcAft>
              <a:buNone/>
            </a:pPr>
            <a:r>
              <a:rPr lang="en" dirty="0"/>
              <a:t>Redesigned digitization lab</a:t>
            </a:r>
            <a:endParaRPr dirty="0"/>
          </a:p>
          <a:p>
            <a:pPr marL="0" lvl="0" indent="0" algn="l" rtl="0">
              <a:spcBef>
                <a:spcPts val="1600"/>
              </a:spcBef>
              <a:spcAft>
                <a:spcPts val="1600"/>
              </a:spcAft>
              <a:buNone/>
            </a:pPr>
            <a:r>
              <a:rPr lang="en" dirty="0"/>
              <a:t>Robust scholarly publications portfolio</a:t>
            </a:r>
            <a:endParaRPr dirty="0"/>
          </a:p>
        </p:txBody>
      </p:sp>
      <p:sp>
        <p:nvSpPr>
          <p:cNvPr id="153" name="Google Shape;153;p21"/>
          <p:cNvSpPr txBox="1">
            <a:spLocks noGrp="1"/>
          </p:cNvSpPr>
          <p:nvPr>
            <p:ph type="body" idx="1"/>
          </p:nvPr>
        </p:nvSpPr>
        <p:spPr>
          <a:xfrm>
            <a:off x="4578900" y="1966325"/>
            <a:ext cx="3651900" cy="20490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endParaRPr/>
          </a:p>
          <a:p>
            <a:pPr marL="0" lvl="0" indent="0" algn="l" rtl="0">
              <a:spcBef>
                <a:spcPts val="1600"/>
              </a:spcBef>
              <a:spcAft>
                <a:spcPts val="1600"/>
              </a:spcAft>
              <a:buNone/>
            </a:pPr>
            <a:endParaRPr/>
          </a:p>
        </p:txBody>
      </p:sp>
      <p:pic>
        <p:nvPicPr>
          <p:cNvPr id="154" name="Google Shape;154;p21"/>
          <p:cNvPicPr preferRelativeResize="0"/>
          <p:nvPr/>
        </p:nvPicPr>
        <p:blipFill>
          <a:blip r:embed="rId3">
            <a:alphaModFix/>
          </a:blip>
          <a:stretch>
            <a:fillRect/>
          </a:stretch>
        </p:blipFill>
        <p:spPr>
          <a:xfrm>
            <a:off x="7217275" y="3545425"/>
            <a:ext cx="1344950" cy="1360600"/>
          </a:xfrm>
          <a:prstGeom prst="rect">
            <a:avLst/>
          </a:prstGeom>
          <a:noFill/>
          <a:ln>
            <a:noFill/>
          </a:ln>
        </p:spPr>
      </p:pic>
      <p:sp>
        <p:nvSpPr>
          <p:cNvPr id="155" name="Google Shape;155;p21"/>
          <p:cNvSpPr txBox="1">
            <a:spLocks noGrp="1"/>
          </p:cNvSpPr>
          <p:nvPr>
            <p:ph type="title"/>
          </p:nvPr>
        </p:nvSpPr>
        <p:spPr>
          <a:xfrm>
            <a:off x="730000" y="1318650"/>
            <a:ext cx="5134200" cy="59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UIC University Library</a:t>
            </a:r>
            <a:endParaRPr/>
          </a:p>
        </p:txBody>
      </p:sp>
      <p:pic>
        <p:nvPicPr>
          <p:cNvPr id="156" name="Google Shape;156;p21"/>
          <p:cNvPicPr preferRelativeResize="0"/>
          <p:nvPr/>
        </p:nvPicPr>
        <p:blipFill>
          <a:blip r:embed="rId4">
            <a:alphaModFix/>
          </a:blip>
          <a:stretch>
            <a:fillRect/>
          </a:stretch>
        </p:blipFill>
        <p:spPr>
          <a:xfrm>
            <a:off x="4578900" y="1991076"/>
            <a:ext cx="2750601" cy="18016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2"/>
          <p:cNvSpPr txBox="1">
            <a:spLocks noGrp="1"/>
          </p:cNvSpPr>
          <p:nvPr>
            <p:ph type="body" idx="1"/>
          </p:nvPr>
        </p:nvSpPr>
        <p:spPr>
          <a:xfrm>
            <a:off x="730000" y="1966325"/>
            <a:ext cx="3651900" cy="2526300"/>
          </a:xfrm>
          <a:prstGeom prst="rect">
            <a:avLst/>
          </a:prstGeom>
        </p:spPr>
        <p:txBody>
          <a:bodyPr spcFirstLastPara="1" wrap="square" lIns="91425" tIns="91425" rIns="91425" bIns="91425" anchor="t" anchorCtr="0">
            <a:noAutofit/>
          </a:bodyPr>
          <a:lstStyle/>
          <a:p>
            <a:pPr marL="0" indent="0">
              <a:buNone/>
            </a:pPr>
            <a:r>
              <a:rPr lang="en" dirty="0"/>
              <a:t>Does FAIR data apply to archival collections?</a:t>
            </a:r>
          </a:p>
          <a:p>
            <a:pPr marL="0" indent="0">
              <a:buNone/>
            </a:pPr>
            <a:endParaRPr dirty="0"/>
          </a:p>
          <a:p>
            <a:pPr marL="0" indent="0">
              <a:buNone/>
            </a:pPr>
            <a:r>
              <a:rPr lang="en" dirty="0"/>
              <a:t>Humanities data management lags science data management</a:t>
            </a:r>
          </a:p>
          <a:p>
            <a:pPr marL="0" indent="0">
              <a:buNone/>
            </a:pPr>
            <a:endParaRPr lang="en" dirty="0"/>
          </a:p>
          <a:p>
            <a:pPr marL="0" indent="0">
              <a:buNone/>
            </a:pPr>
            <a:r>
              <a:rPr lang="en" dirty="0"/>
              <a:t>How many types of repositories do we need?</a:t>
            </a:r>
          </a:p>
        </p:txBody>
      </p:sp>
      <p:sp>
        <p:nvSpPr>
          <p:cNvPr id="162" name="Google Shape;162;p22"/>
          <p:cNvSpPr txBox="1">
            <a:spLocks noGrp="1"/>
          </p:cNvSpPr>
          <p:nvPr>
            <p:ph type="body" idx="1"/>
          </p:nvPr>
        </p:nvSpPr>
        <p:spPr>
          <a:xfrm>
            <a:off x="4578900" y="1966325"/>
            <a:ext cx="3651900" cy="20490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 dirty="0"/>
              <a:t>Recognition of data in arts and humanities</a:t>
            </a:r>
            <a:endParaRPr dirty="0"/>
          </a:p>
          <a:p>
            <a:pPr marL="0" marR="0" lvl="0" indent="0" algn="l" rtl="0">
              <a:lnSpc>
                <a:spcPct val="115000"/>
              </a:lnSpc>
              <a:spcBef>
                <a:spcPts val="1600"/>
              </a:spcBef>
              <a:spcAft>
                <a:spcPts val="0"/>
              </a:spcAft>
              <a:buNone/>
            </a:pPr>
            <a:r>
              <a:rPr lang="en" dirty="0"/>
              <a:t>Archival responsibilities and current gaps</a:t>
            </a:r>
            <a:endParaRPr dirty="0"/>
          </a:p>
          <a:p>
            <a:pPr marL="0" marR="0" lvl="0" indent="0" algn="l" rtl="0">
              <a:lnSpc>
                <a:spcPct val="115000"/>
              </a:lnSpc>
              <a:spcBef>
                <a:spcPts val="1600"/>
              </a:spcBef>
              <a:spcAft>
                <a:spcPts val="0"/>
              </a:spcAft>
              <a:buNone/>
            </a:pPr>
            <a:r>
              <a:rPr lang="en" dirty="0"/>
              <a:t>Scholar responsibilities</a:t>
            </a:r>
            <a:endParaRPr dirty="0"/>
          </a:p>
          <a:p>
            <a:pPr marL="0" marR="0" lvl="0" indent="0" algn="l" rtl="0">
              <a:lnSpc>
                <a:spcPct val="115000"/>
              </a:lnSpc>
              <a:spcBef>
                <a:spcPts val="1600"/>
              </a:spcBef>
              <a:spcAft>
                <a:spcPts val="0"/>
              </a:spcAft>
              <a:buNone/>
            </a:pPr>
            <a:r>
              <a:rPr lang="en" dirty="0"/>
              <a:t>Archival sustainability</a:t>
            </a:r>
            <a:endParaRPr dirty="0"/>
          </a:p>
          <a:p>
            <a:pPr marL="0" lvl="0" indent="0" algn="l" rtl="0">
              <a:spcBef>
                <a:spcPts val="1600"/>
              </a:spcBef>
              <a:spcAft>
                <a:spcPts val="1600"/>
              </a:spcAft>
              <a:buNone/>
            </a:pPr>
            <a:endParaRPr dirty="0"/>
          </a:p>
        </p:txBody>
      </p:sp>
      <p:pic>
        <p:nvPicPr>
          <p:cNvPr id="163" name="Google Shape;163;p22"/>
          <p:cNvPicPr preferRelativeResize="0"/>
          <p:nvPr/>
        </p:nvPicPr>
        <p:blipFill>
          <a:blip r:embed="rId3">
            <a:alphaModFix/>
          </a:blip>
          <a:stretch>
            <a:fillRect/>
          </a:stretch>
        </p:blipFill>
        <p:spPr>
          <a:xfrm>
            <a:off x="7217275" y="3545425"/>
            <a:ext cx="1344950" cy="1360600"/>
          </a:xfrm>
          <a:prstGeom prst="rect">
            <a:avLst/>
          </a:prstGeom>
          <a:noFill/>
          <a:ln>
            <a:noFill/>
          </a:ln>
        </p:spPr>
      </p:pic>
      <p:sp>
        <p:nvSpPr>
          <p:cNvPr id="164" name="Google Shape;164;p22"/>
          <p:cNvSpPr txBox="1">
            <a:spLocks noGrp="1"/>
          </p:cNvSpPr>
          <p:nvPr>
            <p:ph type="title"/>
          </p:nvPr>
        </p:nvSpPr>
        <p:spPr>
          <a:xfrm>
            <a:off x="730000" y="1318650"/>
            <a:ext cx="5134200" cy="59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Points and Challenges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3"/>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Moderated discussion</a:t>
            </a:r>
            <a:endParaRPr/>
          </a:p>
        </p:txBody>
      </p:sp>
      <p:sp>
        <p:nvSpPr>
          <p:cNvPr id="170" name="Google Shape;170;p23"/>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Heather Staines (Moderator), Hypothesis (heather@hypothes.is)</a:t>
            </a:r>
            <a:endParaRPr/>
          </a:p>
          <a:p>
            <a:pPr marL="0" lvl="0" indent="0" algn="l" rtl="0">
              <a:spcBef>
                <a:spcPts val="1600"/>
              </a:spcBef>
              <a:spcAft>
                <a:spcPts val="0"/>
              </a:spcAft>
              <a:buNone/>
            </a:pPr>
            <a:r>
              <a:rPr lang="en"/>
              <a:t>Amy Forrester, Member Node Coordinator, DataONE (aforres4@utk.edu)</a:t>
            </a:r>
            <a:endParaRPr/>
          </a:p>
          <a:p>
            <a:pPr marL="0" lvl="0" indent="0" algn="l" rtl="0">
              <a:spcBef>
                <a:spcPts val="1600"/>
              </a:spcBef>
              <a:spcAft>
                <a:spcPts val="0"/>
              </a:spcAft>
              <a:buNone/>
            </a:pPr>
            <a:r>
              <a:rPr lang="en"/>
              <a:t>Amy Schuler, Director of Information Services and Library, Cary Institute of Ecosystem Studies (schulera@caryinstitute.org)</a:t>
            </a:r>
            <a:endParaRPr/>
          </a:p>
          <a:p>
            <a:pPr marL="0" lvl="0" indent="0" algn="l" rtl="0">
              <a:spcBef>
                <a:spcPts val="1600"/>
              </a:spcBef>
              <a:spcAft>
                <a:spcPts val="1600"/>
              </a:spcAft>
              <a:buNone/>
            </a:pPr>
            <a:r>
              <a:rPr lang="en"/>
              <a:t>Robert J. Sandusky, AUL for IT, University of Illinois at Chicago (sandusky@uic.edu)</a:t>
            </a:r>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555</Words>
  <Application>Microsoft Macintosh PowerPoint</Application>
  <PresentationFormat>On-screen Show (16:9)</PresentationFormat>
  <Paragraphs>66</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Lato</vt:lpstr>
      <vt:lpstr>Raleway</vt:lpstr>
      <vt:lpstr>Streamline</vt:lpstr>
      <vt:lpstr>Data is Approaching</vt:lpstr>
      <vt:lpstr>Participants</vt:lpstr>
      <vt:lpstr>FAIR Data as a Lens</vt:lpstr>
      <vt:lpstr>Federation of Earth and Environmental Science Repositories and Data centers</vt:lpstr>
      <vt:lpstr>Key Points and Challenges</vt:lpstr>
      <vt:lpstr>Amy Schuler </vt:lpstr>
      <vt:lpstr>Key Points and Challenges</vt:lpstr>
      <vt:lpstr>Robert J. Sandusky, Ph.D.</vt:lpstr>
      <vt:lpstr>UIC University Library</vt:lpstr>
      <vt:lpstr>Key Points and Challenges</vt:lpstr>
      <vt:lpstr>Moderated discussion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is Approaching</dc:title>
  <dc:creator>Amy Forrester</dc:creator>
  <cp:lastModifiedBy>Sandusky, Robert</cp:lastModifiedBy>
  <cp:revision>3</cp:revision>
  <dcterms:modified xsi:type="dcterms:W3CDTF">2018-11-08T20:23:55Z</dcterms:modified>
</cp:coreProperties>
</file>