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7" r:id="rId2"/>
    <p:sldId id="278" r:id="rId3"/>
    <p:sldId id="271" r:id="rId4"/>
    <p:sldId id="272" r:id="rId5"/>
    <p:sldId id="273" r:id="rId6"/>
    <p:sldId id="269" r:id="rId7"/>
    <p:sldId id="270" r:id="rId8"/>
    <p:sldId id="268" r:id="rId9"/>
    <p:sldId id="27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246DC1-601A-4050-AAD6-202BC4AB2A0B}" type="datetimeFigureOut">
              <a:rPr lang="en-US" smtClean="0"/>
              <a:t>10/22/2013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47CB6-EC14-4D7A-9373-80B01FE88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653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44986-AE8F-1341-A5BE-1A685DBFBDA7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865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047CB6-EC14-4D7A-9373-80B01FE884D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724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A078BE-945E-4A01-8043-93C0963D6634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903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A078BE-945E-4A01-8043-93C0963D663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44986-AE8F-1341-A5BE-1A685DBFBDA7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865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44986-AE8F-1341-A5BE-1A685DBFBDA7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86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30708"/>
            <a:ext cx="7772400" cy="1470025"/>
          </a:xfrm>
        </p:spPr>
        <p:txBody>
          <a:bodyPr/>
          <a:lstStyle>
            <a:lvl1pPr algn="l">
              <a:defRPr b="1">
                <a:solidFill>
                  <a:srgbClr val="1A435D"/>
                </a:solidFill>
                <a:latin typeface="+mj-lt"/>
                <a:cs typeface="Candar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670" y="2348705"/>
            <a:ext cx="488105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 descr="globepiece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98099" y="1994638"/>
            <a:ext cx="3758730" cy="4876190"/>
          </a:xfrm>
          <a:prstGeom prst="rect">
            <a:avLst/>
          </a:prstGeom>
        </p:spPr>
      </p:pic>
      <p:pic>
        <p:nvPicPr>
          <p:cNvPr id="11" name="Picture 10" descr="DataONE_South America LOGO.tif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85800" y="5869284"/>
            <a:ext cx="1905000" cy="45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051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9268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57200" y="1167319"/>
            <a:ext cx="8229600" cy="1588"/>
          </a:xfrm>
          <a:prstGeom prst="line">
            <a:avLst/>
          </a:prstGeom>
          <a:ln>
            <a:solidFill>
              <a:srgbClr val="18607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1312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74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" y="1167319"/>
            <a:ext cx="8229600" cy="1588"/>
          </a:xfrm>
          <a:prstGeom prst="line">
            <a:avLst/>
          </a:prstGeom>
          <a:ln>
            <a:solidFill>
              <a:srgbClr val="18607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7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167319"/>
            <a:ext cx="8229600" cy="1588"/>
          </a:xfrm>
          <a:prstGeom prst="line">
            <a:avLst/>
          </a:prstGeom>
          <a:ln>
            <a:solidFill>
              <a:srgbClr val="18607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72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457200" y="1167319"/>
            <a:ext cx="8229600" cy="1588"/>
          </a:xfrm>
          <a:prstGeom prst="line">
            <a:avLst/>
          </a:prstGeom>
          <a:ln>
            <a:solidFill>
              <a:srgbClr val="18607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905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48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9268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167319"/>
            <a:ext cx="8229600" cy="1588"/>
          </a:xfrm>
          <a:prstGeom prst="line">
            <a:avLst/>
          </a:prstGeom>
          <a:ln>
            <a:solidFill>
              <a:srgbClr val="18607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56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643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759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 i="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167319"/>
            <a:ext cx="8229600" cy="1588"/>
          </a:xfrm>
          <a:prstGeom prst="line">
            <a:avLst/>
          </a:prstGeom>
          <a:ln>
            <a:solidFill>
              <a:srgbClr val="18607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943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133"/>
          <p:cNvSpPr txBox="1">
            <a:spLocks/>
          </p:cNvSpPr>
          <p:nvPr userDrawn="1"/>
        </p:nvSpPr>
        <p:spPr>
          <a:xfrm>
            <a:off x="7005496" y="64868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 defTabSz="457200">
              <a:defRPr/>
            </a:pPr>
            <a:fld id="{87EF2230-5450-D547-A1D3-5726BEA55F5C}" type="slidenum">
              <a:rPr lang="en-US" sz="1200">
                <a:solidFill>
                  <a:srgbClr val="7FA6A4"/>
                </a:solidFill>
              </a:rPr>
              <a:pPr algn="r" defTabSz="457200">
                <a:defRPr/>
              </a:pPr>
              <a:t>‹#›</a:t>
            </a:fld>
            <a:endParaRPr lang="en-US" sz="1200" dirty="0">
              <a:solidFill>
                <a:srgbClr val="7FA6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736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tif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bg1"/>
            </a:gs>
            <a:gs pos="100000">
              <a:srgbClr val="DCEBEE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926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6908"/>
            <a:ext cx="8229600" cy="4779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EB16AB14-B601-5148-B233-4062AA70525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10/22/2013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87EF2230-5450-D547-A1D3-5726BEA55F5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 descr="globepiece.tif"/>
          <p:cNvPicPr>
            <a:picLocks noChangeAspect="1"/>
          </p:cNvPicPr>
          <p:nvPr userDrawn="1"/>
        </p:nvPicPr>
        <p:blipFill>
          <a:blip r:embed="rId14">
            <a:alphaModFix amt="10000"/>
          </a:blip>
          <a:stretch>
            <a:fillRect/>
          </a:stretch>
        </p:blipFill>
        <p:spPr>
          <a:xfrm>
            <a:off x="5385270" y="1981810"/>
            <a:ext cx="3758730" cy="4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381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4000" kern="1200">
          <a:solidFill>
            <a:srgbClr val="186072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2800" kern="1200">
          <a:solidFill>
            <a:srgbClr val="1A435D"/>
          </a:solidFill>
          <a:latin typeface="+mn-lt"/>
          <a:ea typeface="+mn-ea"/>
          <a:cs typeface="Cambria"/>
        </a:defRPr>
      </a:lvl1pPr>
      <a:lvl2pPr marL="577850" indent="-231775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A435D"/>
          </a:solidFill>
          <a:latin typeface="+mn-lt"/>
          <a:ea typeface="+mn-ea"/>
          <a:cs typeface="Cambria"/>
        </a:defRPr>
      </a:lvl2pPr>
      <a:lvl3pPr marL="795338" indent="-217488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rgbClr val="1A435D"/>
          </a:solidFill>
          <a:latin typeface="+mn-lt"/>
          <a:ea typeface="+mn-ea"/>
          <a:cs typeface="Cambria"/>
        </a:defRPr>
      </a:lvl3pPr>
      <a:lvl4pPr marL="1257300" indent="-231775" algn="l" defTabSz="457200" rtl="0" eaLnBrk="1" latinLnBrk="0" hangingPunct="1">
        <a:spcBef>
          <a:spcPct val="20000"/>
        </a:spcBef>
        <a:buFontTx/>
        <a:buNone/>
        <a:defRPr sz="2000" i="1" kern="1200">
          <a:solidFill>
            <a:srgbClr val="1A435D"/>
          </a:solidFill>
          <a:latin typeface="+mn-lt"/>
          <a:ea typeface="+mn-ea"/>
          <a:cs typeface="Cambria"/>
        </a:defRPr>
      </a:lvl4pPr>
      <a:lvl5pPr marL="2057400" indent="-228600" algn="l" defTabSz="457200" rtl="0" eaLnBrk="1" latinLnBrk="0" hangingPunct="1">
        <a:spcBef>
          <a:spcPct val="20000"/>
        </a:spcBef>
        <a:buFontTx/>
        <a:buNone/>
        <a:defRPr sz="2000" i="1" kern="1200">
          <a:solidFill>
            <a:srgbClr val="1A435D"/>
          </a:solidFill>
          <a:latin typeface="+mn-lt"/>
          <a:ea typeface="+mn-ea"/>
          <a:cs typeface="Cambr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Sociocultural WG – Environmental Scan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143000"/>
            <a:ext cx="4876800" cy="3276600"/>
          </a:xfrm>
        </p:spPr>
        <p:txBody>
          <a:bodyPr>
            <a:noAutofit/>
          </a:bodyPr>
          <a:lstStyle/>
          <a:p>
            <a:pPr lvl="0"/>
            <a:endParaRPr lang="en-US" sz="2000" u="sng" dirty="0" smtClean="0"/>
          </a:p>
          <a:p>
            <a:pPr lvl="0"/>
            <a:r>
              <a:rPr lang="en-US" sz="2000" u="sng" dirty="0" smtClean="0"/>
              <a:t>Benchmarking </a:t>
            </a:r>
            <a:r>
              <a:rPr lang="en-US" sz="2000" u="sng" dirty="0"/>
              <a:t>exercise </a:t>
            </a:r>
          </a:p>
          <a:p>
            <a:r>
              <a:rPr lang="en-US" sz="2000" dirty="0" smtClean="0"/>
              <a:t>Successes and failures combined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 smtClean="0"/>
              <a:t>Organization</a:t>
            </a:r>
            <a:endParaRPr lang="en-US" sz="20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 smtClean="0"/>
              <a:t>Technology</a:t>
            </a:r>
          </a:p>
          <a:p>
            <a:endParaRPr lang="en-US" sz="2000" dirty="0" smtClean="0"/>
          </a:p>
          <a:p>
            <a:pPr lvl="0"/>
            <a:r>
              <a:rPr lang="en-US" sz="2000" u="sng" dirty="0" smtClean="0"/>
              <a:t>Break downs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000" dirty="0" smtClean="0"/>
              <a:t>Where </a:t>
            </a:r>
            <a:r>
              <a:rPr lang="en-US" sz="2000" dirty="0"/>
              <a:t>in the life of technology?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000" dirty="0"/>
              <a:t>Where in the life of the organization?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US" sz="2000" dirty="0"/>
              <a:t>Where in the Data Life Cycle</a:t>
            </a:r>
            <a:r>
              <a:rPr lang="en-US" sz="2000" dirty="0" smtClean="0"/>
              <a:t>?</a:t>
            </a:r>
          </a:p>
          <a:p>
            <a:pPr lvl="0"/>
            <a:endParaRPr lang="en-US" sz="2000" dirty="0"/>
          </a:p>
          <a:p>
            <a:pPr lvl="0"/>
            <a:r>
              <a:rPr lang="en-US" sz="2000" u="sng" dirty="0" smtClean="0"/>
              <a:t>Fine </a:t>
            </a:r>
            <a:r>
              <a:rPr lang="en-US" sz="2000" u="sng" dirty="0"/>
              <a:t>tuning</a:t>
            </a:r>
          </a:p>
          <a:p>
            <a:r>
              <a:rPr lang="en-US" sz="2000" dirty="0" smtClean="0"/>
              <a:t>Where is DataONE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 smtClean="0"/>
              <a:t>now?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000" dirty="0" smtClean="0"/>
              <a:t>5 years?</a:t>
            </a:r>
          </a:p>
        </p:txBody>
      </p:sp>
      <p:sp>
        <p:nvSpPr>
          <p:cNvPr id="2" name="Rectangle 1"/>
          <p:cNvSpPr/>
          <p:nvPr/>
        </p:nvSpPr>
        <p:spPr>
          <a:xfrm>
            <a:off x="5791200" y="4876800"/>
            <a:ext cx="3124200" cy="83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ct val="20000"/>
              </a:spcBef>
            </a:pPr>
            <a:r>
              <a:rPr lang="en-US" sz="2200" b="1" dirty="0">
                <a:solidFill>
                  <a:srgbClr val="C00000"/>
                </a:solidFill>
              </a:rPr>
              <a:t>Follow up to evaluation </a:t>
            </a:r>
            <a:endParaRPr lang="en-US" sz="2200" b="1" dirty="0" smtClean="0">
              <a:solidFill>
                <a:srgbClr val="C00000"/>
              </a:solidFill>
            </a:endParaRPr>
          </a:p>
          <a:p>
            <a:pPr lvl="0" defTabSz="457200">
              <a:spcBef>
                <a:spcPct val="20000"/>
              </a:spcBef>
            </a:pPr>
            <a:r>
              <a:rPr lang="en-US" sz="2200" b="1" dirty="0" smtClean="0">
                <a:solidFill>
                  <a:srgbClr val="C00000"/>
                </a:solidFill>
              </a:rPr>
              <a:t>exercise </a:t>
            </a:r>
            <a:r>
              <a:rPr lang="en-US" sz="2200" b="1" dirty="0">
                <a:solidFill>
                  <a:srgbClr val="C00000"/>
                </a:solidFill>
              </a:rPr>
              <a:t>in </a:t>
            </a:r>
            <a:r>
              <a:rPr lang="en-US" sz="2200" b="1" dirty="0" smtClean="0">
                <a:solidFill>
                  <a:srgbClr val="C00000"/>
                </a:solidFill>
              </a:rPr>
              <a:t>May 2013</a:t>
            </a:r>
            <a:endParaRPr lang="en-US" sz="2200" b="1" dirty="0">
              <a:solidFill>
                <a:srgbClr val="C000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4343400" y="1676400"/>
            <a:ext cx="1676400" cy="4876800"/>
          </a:xfrm>
          <a:prstGeom prst="rightBrace">
            <a:avLst>
              <a:gd name="adj1" fmla="val 14394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IMG_Ideas4Future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45" t="-405" r="4789" b="405"/>
          <a:stretch/>
        </p:blipFill>
        <p:spPr>
          <a:xfrm>
            <a:off x="5822729" y="1371600"/>
            <a:ext cx="3092671" cy="253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2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www.lifechart.co.uk/includes/site/files/images/Gold%20A%20fra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95400"/>
            <a:ext cx="89916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Frames Analysis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11149" y="1600836"/>
            <a:ext cx="8382000" cy="4800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362200"/>
            <a:ext cx="2322671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://pouvoirdagir.files.wordpress.com/2011/07/empowermen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1885952"/>
            <a:ext cx="2400299" cy="3600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1981200" cy="4779256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en-US" sz="1600" b="1" dirty="0" smtClean="0">
                <a:solidFill>
                  <a:srgbClr val="7030A0"/>
                </a:solidFill>
              </a:rPr>
              <a:t>Structural</a:t>
            </a:r>
          </a:p>
          <a:p>
            <a:pPr algn="ctr">
              <a:spcBef>
                <a:spcPts val="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Design</a:t>
            </a:r>
            <a:r>
              <a:rPr lang="en-US" sz="1600" b="1" dirty="0" smtClean="0">
                <a:solidFill>
                  <a:schemeClr val="bg1"/>
                </a:solidFill>
              </a:rPr>
              <a:t>, </a:t>
            </a:r>
            <a:r>
              <a:rPr lang="en-US" sz="1600" b="1" dirty="0" smtClean="0">
                <a:solidFill>
                  <a:schemeClr val="tx1"/>
                </a:solidFill>
              </a:rPr>
              <a:t>Planning &amp; </a:t>
            </a:r>
          </a:p>
          <a:p>
            <a:pPr algn="ctr">
              <a:spcBef>
                <a:spcPts val="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Implementation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4" name="Text Placeholder 2"/>
          <p:cNvSpPr txBox="1">
            <a:spLocks/>
          </p:cNvSpPr>
          <p:nvPr/>
        </p:nvSpPr>
        <p:spPr>
          <a:xfrm>
            <a:off x="3048000" y="5608002"/>
            <a:ext cx="2667000" cy="4779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1pPr>
            <a:lvl2pPr marL="577850" indent="-231775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2pPr>
            <a:lvl3pPr marL="795338" indent="-217488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3pPr>
            <a:lvl4pPr marL="1257300" indent="-231775" algn="l" defTabSz="457200" rtl="0" eaLnBrk="1" latinLnBrk="0" hangingPunct="1">
              <a:spcBef>
                <a:spcPct val="20000"/>
              </a:spcBef>
              <a:buFontTx/>
              <a:buNone/>
              <a:defRPr sz="2000" i="1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Tx/>
              <a:buNone/>
              <a:defRPr sz="2000" i="1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sz="1600" b="1" dirty="0" smtClean="0">
                <a:solidFill>
                  <a:srgbClr val="7030A0"/>
                </a:solidFill>
              </a:rPr>
              <a:t>Human Resources</a:t>
            </a:r>
          </a:p>
          <a:p>
            <a:pPr algn="ctr">
              <a:spcBef>
                <a:spcPts val="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Organization’s Relationship to People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1040" name="Picture 16" descr="http://blackinnovation.org/wp-content/uploads/2013/04/black-boys-stem-battelle-440-x-24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61" t="22530" r="23333" b="-12345"/>
          <a:stretch/>
        </p:blipFill>
        <p:spPr bwMode="auto">
          <a:xfrm>
            <a:off x="5113024" y="1752600"/>
            <a:ext cx="3497576" cy="184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Placeholder 2"/>
          <p:cNvSpPr txBox="1">
            <a:spLocks/>
          </p:cNvSpPr>
          <p:nvPr/>
        </p:nvSpPr>
        <p:spPr>
          <a:xfrm>
            <a:off x="5859780" y="3429000"/>
            <a:ext cx="2586988" cy="4779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1pPr>
            <a:lvl2pPr marL="577850" indent="-231775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2pPr>
            <a:lvl3pPr marL="795338" indent="-217488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3pPr>
            <a:lvl4pPr marL="1257300" indent="-231775" algn="l" defTabSz="457200" rtl="0" eaLnBrk="1" latinLnBrk="0" hangingPunct="1">
              <a:spcBef>
                <a:spcPct val="20000"/>
              </a:spcBef>
              <a:buFontTx/>
              <a:buNone/>
              <a:defRPr sz="2000" i="1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Tx/>
              <a:buNone/>
              <a:defRPr sz="2000" i="1" kern="1200">
                <a:solidFill>
                  <a:srgbClr val="1A435D"/>
                </a:solidFill>
                <a:latin typeface="+mn-lt"/>
                <a:ea typeface="+mn-ea"/>
                <a:cs typeface="Cambri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sz="1600" b="1" dirty="0" smtClean="0">
                <a:solidFill>
                  <a:srgbClr val="7030A0"/>
                </a:solidFill>
              </a:rPr>
              <a:t>Symbolic - </a:t>
            </a:r>
            <a:r>
              <a:rPr lang="en-US" sz="1600" b="1" dirty="0" smtClean="0">
                <a:solidFill>
                  <a:schemeClr val="tx1"/>
                </a:solidFill>
              </a:rPr>
              <a:t>Meaning &amp; Value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1042" name="Picture 18" descr="http://mcnaircsueb.files.wordpress.com/2009/02/ronaldmcnair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810000"/>
            <a:ext cx="2876549" cy="215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546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Structural Frame – Factories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722313" y="381000"/>
            <a:ext cx="7772400" cy="4025901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Goals and objectives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Specialization and appropriate division of labor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Coordination and control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Rationality over personal agendas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Fit with organization’s circumstances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Problems because of structural deficiencies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6320135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Reframing </a:t>
            </a:r>
            <a:r>
              <a:rPr lang="en-US" sz="1200" dirty="0"/>
              <a:t>Organizations: Artistry, Choice, and Leadership (JOSSEY-BASS BUSINESS &amp; MANAGEMENT SERIES) </a:t>
            </a:r>
            <a:endParaRPr lang="en-US" sz="1200" dirty="0" smtClean="0"/>
          </a:p>
          <a:p>
            <a:r>
              <a:rPr lang="en-US" sz="1200" dirty="0" smtClean="0"/>
              <a:t>by </a:t>
            </a:r>
            <a:r>
              <a:rPr lang="en-US" sz="1200" dirty="0"/>
              <a:t>Lee G. Bolman and Terrence E. Deal (Aug 5, 2013) </a:t>
            </a:r>
          </a:p>
        </p:txBody>
      </p:sp>
    </p:spTree>
    <p:extLst>
      <p:ext uri="{BB962C8B-B14F-4D97-AF65-F5344CB8AC3E}">
        <p14:creationId xmlns:p14="http://schemas.microsoft.com/office/powerpoint/2010/main" val="221004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HR Frame – Families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Organizations serve human needs.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People and organizations need each other.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One or both suffers from poor fit.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 smtClean="0"/>
              <a:t>A good fit benefits both.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6320135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Reframing </a:t>
            </a:r>
            <a:r>
              <a:rPr lang="en-US" sz="1200" dirty="0"/>
              <a:t>Organizations: Artistry, Choice, and Leadership (JOSSEY-BASS BUSINESS &amp; MANAGEMENT SERIES) </a:t>
            </a:r>
            <a:endParaRPr lang="en-US" sz="1200" dirty="0" smtClean="0"/>
          </a:p>
          <a:p>
            <a:r>
              <a:rPr lang="en-US" sz="1200" dirty="0" smtClean="0"/>
              <a:t>by </a:t>
            </a:r>
            <a:r>
              <a:rPr lang="en-US" sz="1200" dirty="0"/>
              <a:t>Lee G. Bolman and Terrence E. Deal (Aug 5, 2013) </a:t>
            </a:r>
          </a:p>
        </p:txBody>
      </p:sp>
    </p:spTree>
    <p:extLst>
      <p:ext uri="{BB962C8B-B14F-4D97-AF65-F5344CB8AC3E}">
        <p14:creationId xmlns:p14="http://schemas.microsoft.com/office/powerpoint/2010/main" val="338552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61"/>
    </mc:Choice>
    <mc:Fallback xmlns="">
      <p:transition spd="slow" advTm="8106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Symbolic Frame - Theaters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722313" y="2895600"/>
            <a:ext cx="7772400" cy="1500187"/>
          </a:xfrm>
        </p:spPr>
        <p:txBody>
          <a:bodyPr>
            <a:noAutofit/>
          </a:bodyPr>
          <a:lstStyle/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Myths</a:t>
            </a:r>
            <a:r>
              <a:rPr lang="en-US" sz="1800" dirty="0">
                <a:ea typeface="Times New Roman"/>
                <a:cs typeface="Calibri"/>
              </a:rPr>
              <a:t>, visions, and values </a:t>
            </a:r>
            <a:r>
              <a:rPr lang="en-US" sz="1800" dirty="0" smtClean="0">
                <a:ea typeface="Times New Roman"/>
                <a:cs typeface="Calibri"/>
              </a:rPr>
              <a:t>associated </a:t>
            </a:r>
            <a:r>
              <a:rPr lang="en-US" sz="1800" dirty="0">
                <a:ea typeface="Times New Roman"/>
                <a:cs typeface="Calibri"/>
              </a:rPr>
              <a:t>with </a:t>
            </a:r>
            <a:r>
              <a:rPr lang="en-US" sz="1800" dirty="0" smtClean="0">
                <a:ea typeface="Times New Roman"/>
                <a:cs typeface="Calibri"/>
              </a:rPr>
              <a:t>organization</a:t>
            </a:r>
            <a:endParaRPr lang="en-US" sz="1800" dirty="0">
              <a:latin typeface="Times New Roman"/>
              <a:ea typeface="Times New Roman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Effective use of symbols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ffectLst/>
                <a:latin typeface="Times New Roman"/>
                <a:ea typeface="Times New Roman"/>
              </a:rPr>
              <a:t>Formal </a:t>
            </a:r>
            <a:r>
              <a:rPr lang="en-US" sz="1800" dirty="0" smtClean="0">
                <a:ea typeface="Times New Roman"/>
                <a:cs typeface="Calibri"/>
              </a:rPr>
              <a:t>or </a:t>
            </a:r>
            <a:r>
              <a:rPr lang="en-US" sz="1800" dirty="0">
                <a:ea typeface="Times New Roman"/>
                <a:cs typeface="Calibri"/>
              </a:rPr>
              <a:t>informal rituals </a:t>
            </a:r>
            <a:r>
              <a:rPr lang="en-US" sz="1800" dirty="0" smtClean="0">
                <a:ea typeface="Times New Roman"/>
                <a:cs typeface="Calibri"/>
              </a:rPr>
              <a:t>used </a:t>
            </a:r>
            <a:r>
              <a:rPr lang="en-US" sz="1800" dirty="0">
                <a:ea typeface="Times New Roman"/>
                <a:cs typeface="Calibri"/>
              </a:rPr>
              <a:t>in </a:t>
            </a:r>
            <a:r>
              <a:rPr lang="en-US" sz="1800" dirty="0" smtClean="0">
                <a:ea typeface="Times New Roman"/>
                <a:cs typeface="Calibri"/>
              </a:rPr>
              <a:t>the organization</a:t>
            </a:r>
            <a:endParaRPr lang="en-US" sz="1800" dirty="0">
              <a:latin typeface="Times New Roman"/>
              <a:ea typeface="Times New Roman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Formal </a:t>
            </a:r>
            <a:r>
              <a:rPr lang="en-US" sz="1800" dirty="0">
                <a:ea typeface="Times New Roman"/>
                <a:cs typeface="Calibri"/>
              </a:rPr>
              <a:t>or informal ceremonies </a:t>
            </a:r>
            <a:r>
              <a:rPr lang="en-US" sz="1800" dirty="0" smtClean="0">
                <a:ea typeface="Times New Roman"/>
                <a:cs typeface="Calibri"/>
              </a:rPr>
              <a:t>used </a:t>
            </a:r>
            <a:r>
              <a:rPr lang="en-US" sz="1800" dirty="0">
                <a:ea typeface="Times New Roman"/>
                <a:cs typeface="Calibri"/>
              </a:rPr>
              <a:t>in </a:t>
            </a:r>
            <a:r>
              <a:rPr lang="en-US" sz="1800" dirty="0" smtClean="0">
                <a:ea typeface="Times New Roman"/>
                <a:cs typeface="Calibri"/>
              </a:rPr>
              <a:t>the organization</a:t>
            </a:r>
            <a:endParaRPr lang="en-US" sz="1800" dirty="0">
              <a:latin typeface="Times New Roman"/>
              <a:ea typeface="Times New Roman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Good </a:t>
            </a:r>
            <a:r>
              <a:rPr lang="en-US" sz="1800" dirty="0">
                <a:ea typeface="Times New Roman"/>
                <a:cs typeface="Calibri"/>
              </a:rPr>
              <a:t>story teller in </a:t>
            </a:r>
            <a:r>
              <a:rPr lang="en-US" sz="1800" dirty="0" smtClean="0">
                <a:ea typeface="Times New Roman"/>
                <a:cs typeface="Calibri"/>
              </a:rPr>
              <a:t>the organization, purpose of the story</a:t>
            </a:r>
            <a:r>
              <a:rPr lang="en-US" sz="1800" dirty="0">
                <a:ea typeface="Times New Roman"/>
                <a:cs typeface="Calibri"/>
              </a:rPr>
              <a:t> </a:t>
            </a:r>
            <a:endParaRPr lang="en-US" sz="1800" dirty="0">
              <a:latin typeface="Times New Roman"/>
              <a:ea typeface="Times New Roman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Lauded </a:t>
            </a:r>
            <a:r>
              <a:rPr lang="en-US" sz="1800" dirty="0">
                <a:ea typeface="Times New Roman"/>
                <a:cs typeface="Calibri"/>
              </a:rPr>
              <a:t>heroes and heroines in </a:t>
            </a:r>
            <a:r>
              <a:rPr lang="en-US" sz="1800" dirty="0" smtClean="0">
                <a:ea typeface="Times New Roman"/>
                <a:cs typeface="Calibri"/>
              </a:rPr>
              <a:t>the organization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Symbols that resolve </a:t>
            </a:r>
            <a:r>
              <a:rPr lang="en-US" sz="1800" dirty="0">
                <a:ea typeface="Times New Roman"/>
                <a:cs typeface="Calibri"/>
              </a:rPr>
              <a:t>confusion, positively or </a:t>
            </a:r>
            <a:r>
              <a:rPr lang="en-US" sz="1800" dirty="0" smtClean="0">
                <a:ea typeface="Times New Roman"/>
                <a:cs typeface="Calibri"/>
              </a:rPr>
              <a:t>negatively</a:t>
            </a:r>
            <a:endParaRPr lang="en-US" sz="1800" dirty="0">
              <a:latin typeface="Times New Roman"/>
              <a:ea typeface="Times New Roman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dirty="0" smtClean="0">
                <a:ea typeface="Times New Roman"/>
                <a:cs typeface="Calibri"/>
              </a:rPr>
              <a:t>Culture </a:t>
            </a:r>
            <a:r>
              <a:rPr lang="en-US" sz="1800" dirty="0">
                <a:ea typeface="Times New Roman"/>
                <a:cs typeface="Calibri"/>
              </a:rPr>
              <a:t>is the superglue that holds </a:t>
            </a:r>
            <a:r>
              <a:rPr lang="en-US" sz="1800" dirty="0" smtClean="0">
                <a:ea typeface="Times New Roman"/>
                <a:cs typeface="Calibri"/>
              </a:rPr>
              <a:t>the organization </a:t>
            </a:r>
            <a:r>
              <a:rPr lang="en-US" sz="1800" dirty="0">
                <a:ea typeface="Times New Roman"/>
                <a:cs typeface="Calibri"/>
              </a:rPr>
              <a:t>together. </a:t>
            </a:r>
            <a:endParaRPr lang="en-US" sz="1800" dirty="0" smtClean="0">
              <a:effectLst/>
              <a:latin typeface="Times New Roman"/>
              <a:ea typeface="Times New Roman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>
          <a:xfrm>
            <a:off x="0" y="6320135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Reframing </a:t>
            </a:r>
            <a:r>
              <a:rPr lang="en-US" sz="1200" dirty="0"/>
              <a:t>Organizations: Artistry, Choice, and Leadership (JOSSEY-BASS BUSINESS &amp; MANAGEMENT SERIES) </a:t>
            </a:r>
            <a:endParaRPr lang="en-US" sz="1200" dirty="0" smtClean="0"/>
          </a:p>
          <a:p>
            <a:r>
              <a:rPr lang="en-US" sz="1200" dirty="0" smtClean="0"/>
              <a:t>by </a:t>
            </a:r>
            <a:r>
              <a:rPr lang="en-US" sz="1200" dirty="0"/>
              <a:t>Lee G. Bolman and Terrence E. Deal (Aug 5, 2013) </a:t>
            </a:r>
          </a:p>
        </p:txBody>
      </p:sp>
    </p:spTree>
    <p:extLst>
      <p:ext uri="{BB962C8B-B14F-4D97-AF65-F5344CB8AC3E}">
        <p14:creationId xmlns:p14="http://schemas.microsoft.com/office/powerpoint/2010/main" val="2632603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8834121"/>
              </p:ext>
            </p:extLst>
          </p:nvPr>
        </p:nvGraphicFramePr>
        <p:xfrm>
          <a:off x="152400" y="1329690"/>
          <a:ext cx="8610599" cy="27950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9200"/>
                <a:gridCol w="1136530"/>
                <a:gridCol w="1218481"/>
                <a:gridCol w="1380945"/>
                <a:gridCol w="1218481"/>
                <a:gridCol w="1218481"/>
                <a:gridCol w="1218481"/>
              </a:tblGrid>
              <a:tr h="762000">
                <a:tc gridSpan="7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effectLst/>
                        </a:rPr>
                        <a:t>DataONE Sociocultural Working Group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effectLst/>
                        </a:rPr>
                        <a:t>Organizational/Technology Lessons Drawn from Other </a:t>
                      </a:r>
                      <a:r>
                        <a:rPr lang="en-US" sz="1800" dirty="0" smtClean="0">
                          <a:effectLst/>
                        </a:rPr>
                        <a:t>Cyberinfrastructures</a:t>
                      </a:r>
                      <a:r>
                        <a:rPr lang="en-US" sz="1800" baseline="0" dirty="0" smtClean="0">
                          <a:effectLst/>
                        </a:rPr>
                        <a:t> </a:t>
                      </a:r>
                      <a:endParaRPr lang="en-US" sz="1800" dirty="0" smtClean="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7051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Structural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Human Resources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Symbolic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6814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Successes”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“Failures”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“Successes”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“Failures”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“Successes”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“Failures”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Organization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93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Organization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962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Technology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895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Technology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</a:rPr>
              <a:t>Who is in it for the long haul?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5" name="Curved Down Arrow 4"/>
          <p:cNvSpPr/>
          <p:nvPr/>
        </p:nvSpPr>
        <p:spPr>
          <a:xfrm rot="5400000">
            <a:off x="7696200" y="533400"/>
            <a:ext cx="1371600" cy="1219200"/>
          </a:xfrm>
          <a:prstGeom prst="curvedDownArrow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urved Right Arrow 6"/>
          <p:cNvSpPr/>
          <p:nvPr/>
        </p:nvSpPr>
        <p:spPr>
          <a:xfrm>
            <a:off x="76200" y="457200"/>
            <a:ext cx="1295400" cy="1371600"/>
          </a:xfrm>
          <a:prstGeom prst="curvedRightArrow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56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Organization, e.g, IEEE - Examples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81000" y="1295400"/>
            <a:ext cx="8305800" cy="493165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1600" dirty="0"/>
              <a:t>	</a:t>
            </a:r>
            <a:r>
              <a:rPr lang="en-US" sz="2000" b="1" dirty="0" smtClean="0"/>
              <a:t>Structural</a:t>
            </a:r>
            <a:endParaRPr lang="en-US" sz="2000" b="1" dirty="0"/>
          </a:p>
          <a:p>
            <a:pPr>
              <a:spcBef>
                <a:spcPts val="0"/>
              </a:spcBef>
            </a:pPr>
            <a:r>
              <a:rPr lang="en-US" sz="1600" dirty="0"/>
              <a:t>		How it is </a:t>
            </a:r>
            <a:r>
              <a:rPr lang="en-US" sz="1600" dirty="0" smtClean="0"/>
              <a:t>arranged (WGs?)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</a:t>
            </a:r>
            <a:r>
              <a:rPr lang="en-US" sz="1600" dirty="0" smtClean="0"/>
              <a:t>	Governance structure</a:t>
            </a:r>
            <a:endParaRPr lang="en-US" sz="1600" dirty="0"/>
          </a:p>
          <a:p>
            <a:pPr>
              <a:spcBef>
                <a:spcPts val="0"/>
              </a:spcBef>
            </a:pPr>
            <a:r>
              <a:rPr lang="en-US" sz="1600" dirty="0"/>
              <a:t>		Do they hold data?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How long assembled</a:t>
            </a:r>
            <a:r>
              <a:rPr lang="en-US" sz="1600" dirty="0" smtClean="0"/>
              <a:t>? 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</a:t>
            </a:r>
            <a:r>
              <a:rPr lang="en-US" sz="1600" dirty="0" smtClean="0"/>
              <a:t>	Where assemble?</a:t>
            </a:r>
            <a:endParaRPr lang="en-US" sz="1600" dirty="0"/>
          </a:p>
          <a:p>
            <a:pPr>
              <a:spcBef>
                <a:spcPts val="0"/>
              </a:spcBef>
            </a:pPr>
            <a:r>
              <a:rPr lang="en-US" sz="1600" dirty="0"/>
              <a:t>		How long operational?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Strategic preplanning and </a:t>
            </a:r>
            <a:r>
              <a:rPr lang="en-US" sz="1600" dirty="0" smtClean="0"/>
              <a:t>planning</a:t>
            </a:r>
            <a:endParaRPr lang="en-US" sz="1600" dirty="0"/>
          </a:p>
          <a:p>
            <a:pPr>
              <a:spcBef>
                <a:spcPts val="0"/>
              </a:spcBef>
            </a:pPr>
            <a:r>
              <a:rPr lang="en-US" sz="1600" dirty="0"/>
              <a:t>		Public or private support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Communication tools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Communication policy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Sustainability plan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Mission/vision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</a:t>
            </a:r>
            <a:r>
              <a:rPr lang="en-US" sz="1600" dirty="0" smtClean="0"/>
              <a:t>Aspect of the Data LifeCycle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</a:t>
            </a:r>
            <a:r>
              <a:rPr lang="en-US" sz="1600" dirty="0" smtClean="0"/>
              <a:t>	Financial support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</a:t>
            </a:r>
            <a:r>
              <a:rPr lang="en-US" sz="1600" dirty="0" smtClean="0"/>
              <a:t>	Budget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ea typeface="Calibri"/>
                <a:cs typeface="Times New Roman"/>
              </a:rPr>
              <a:t>		Proposal </a:t>
            </a:r>
            <a:r>
              <a:rPr lang="en-US" sz="1600" dirty="0">
                <a:ea typeface="Calibri"/>
                <a:cs typeface="Times New Roman"/>
              </a:rPr>
              <a:t>vs </a:t>
            </a:r>
            <a:r>
              <a:rPr lang="en-US" sz="1600" dirty="0" smtClean="0">
                <a:ea typeface="Calibri"/>
                <a:cs typeface="Times New Roman"/>
              </a:rPr>
              <a:t>implementation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cs typeface="Times New Roman"/>
              </a:rPr>
              <a:t>		Authorized users</a:t>
            </a:r>
          </a:p>
          <a:p>
            <a:pPr>
              <a:spcBef>
                <a:spcPts val="0"/>
              </a:spcBef>
            </a:pPr>
            <a:r>
              <a:rPr lang="en-US" sz="1600" dirty="0">
                <a:cs typeface="Times New Roman"/>
              </a:rPr>
              <a:t>	</a:t>
            </a:r>
            <a:r>
              <a:rPr lang="en-US" sz="1600" dirty="0" smtClean="0">
                <a:cs typeface="Times New Roman"/>
              </a:rPr>
              <a:t>	Internal/external evaluation </a:t>
            </a:r>
          </a:p>
          <a:p>
            <a:pPr>
              <a:spcBef>
                <a:spcPts val="0"/>
              </a:spcBef>
            </a:pPr>
            <a:r>
              <a:rPr lang="en-US" sz="1600" dirty="0" smtClean="0"/>
              <a:t>		Technologies </a:t>
            </a:r>
            <a:r>
              <a:rPr lang="en-US" sz="1600" dirty="0"/>
              <a:t>used (analyze these features in Technology sub-	group) &amp; will </a:t>
            </a:r>
            <a:r>
              <a:rPr lang="en-US" sz="1600" dirty="0" smtClean="0"/>
              <a:t>integrate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</a:t>
            </a:r>
            <a:r>
              <a:rPr lang="en-US" sz="1600" dirty="0" smtClean="0"/>
              <a:t>	Relationship to DataONE</a:t>
            </a:r>
            <a:endParaRPr lang="en-US" sz="1600" dirty="0"/>
          </a:p>
          <a:p>
            <a:pPr>
              <a:spcBef>
                <a:spcPts val="0"/>
              </a:spcBef>
            </a:pPr>
            <a:r>
              <a:rPr lang="en-US" sz="1600" dirty="0"/>
              <a:t>	</a:t>
            </a:r>
          </a:p>
          <a:p>
            <a:pPr>
              <a:spcBef>
                <a:spcPts val="0"/>
              </a:spcBef>
            </a:pPr>
            <a:r>
              <a:rPr lang="en-US" sz="1600" dirty="0"/>
              <a:t>		</a:t>
            </a:r>
          </a:p>
          <a:p>
            <a:pPr>
              <a:spcBef>
                <a:spcPts val="0"/>
              </a:spcBef>
            </a:pPr>
            <a:endParaRPr lang="en-US" sz="1600" dirty="0"/>
          </a:p>
        </p:txBody>
      </p:sp>
      <p:sp>
        <p:nvSpPr>
          <p:cNvPr id="6" name="Rectangle 5"/>
          <p:cNvSpPr/>
          <p:nvPr/>
        </p:nvSpPr>
        <p:spPr>
          <a:xfrm>
            <a:off x="3647440" y="1330959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457200"/>
            <a:r>
              <a:rPr lang="en-US" sz="2000" b="1" dirty="0">
                <a:solidFill>
                  <a:srgbClr val="1A435D"/>
                </a:solidFill>
              </a:rPr>
              <a:t>Human Resources</a:t>
            </a:r>
          </a:p>
          <a:p>
            <a:pPr lvl="0" defTabSz="457200"/>
            <a:r>
              <a:rPr lang="en-US" sz="1600" dirty="0" smtClean="0">
                <a:solidFill>
                  <a:srgbClr val="1A435D"/>
                </a:solidFill>
              </a:rPr>
              <a:t>		Paid</a:t>
            </a:r>
            <a:r>
              <a:rPr lang="en-US" sz="1600" dirty="0">
                <a:solidFill>
                  <a:srgbClr val="1A435D"/>
                </a:solidFill>
              </a:rPr>
              <a:t>, unpaid volunteers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	Strategic partners and other stakeholders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	How members are </a:t>
            </a:r>
            <a:r>
              <a:rPr lang="en-US" sz="1600" dirty="0" smtClean="0">
                <a:solidFill>
                  <a:srgbClr val="1A435D"/>
                </a:solidFill>
              </a:rPr>
              <a:t>selected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</a:t>
            </a:r>
            <a:r>
              <a:rPr lang="en-US" sz="1600" dirty="0" smtClean="0">
                <a:solidFill>
                  <a:srgbClr val="1A435D"/>
                </a:solidFill>
              </a:rPr>
              <a:t>	Expectations of users</a:t>
            </a:r>
            <a:endParaRPr lang="en-US" sz="1600" dirty="0">
              <a:solidFill>
                <a:srgbClr val="1A435D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0" y="2925228"/>
            <a:ext cx="5715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/>
            <a:r>
              <a:rPr lang="en-US" sz="2000" b="1" dirty="0">
                <a:solidFill>
                  <a:srgbClr val="1A435D"/>
                </a:solidFill>
              </a:rPr>
              <a:t>Symbolic</a:t>
            </a:r>
          </a:p>
          <a:p>
            <a:pPr lvl="0" defTabSz="457200"/>
            <a:r>
              <a:rPr lang="en-US" sz="1400" dirty="0">
                <a:solidFill>
                  <a:srgbClr val="1A435D"/>
                </a:solidFill>
              </a:rPr>
              <a:t>		</a:t>
            </a:r>
            <a:r>
              <a:rPr lang="en-US" sz="1600" dirty="0">
                <a:solidFill>
                  <a:srgbClr val="1A435D"/>
                </a:solidFill>
              </a:rPr>
              <a:t>Name of organization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	How members are selected </a:t>
            </a:r>
            <a:r>
              <a:rPr lang="en-US" sz="1600" dirty="0" smtClean="0">
                <a:solidFill>
                  <a:srgbClr val="1A435D"/>
                </a:solidFill>
              </a:rPr>
              <a:t>(status</a:t>
            </a:r>
            <a:r>
              <a:rPr lang="en-US" sz="1600" dirty="0">
                <a:solidFill>
                  <a:srgbClr val="1A435D"/>
                </a:solidFill>
              </a:rPr>
              <a:t>?) 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	</a:t>
            </a:r>
            <a:r>
              <a:rPr lang="en-US" sz="1600" dirty="0" smtClean="0">
                <a:solidFill>
                  <a:srgbClr val="1A435D"/>
                </a:solidFill>
              </a:rPr>
              <a:t>Building trust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</a:t>
            </a:r>
            <a:r>
              <a:rPr lang="en-US" sz="1600" dirty="0" smtClean="0">
                <a:solidFill>
                  <a:srgbClr val="1A435D"/>
                </a:solidFill>
              </a:rPr>
              <a:t>	Branding/marketing</a:t>
            </a:r>
            <a:endParaRPr lang="en-US" sz="1600" dirty="0">
              <a:solidFill>
                <a:srgbClr val="1A435D"/>
              </a:solidFill>
            </a:endParaRPr>
          </a:p>
          <a:p>
            <a:pPr lvl="0" defTabSz="457200"/>
            <a:r>
              <a:rPr lang="en-US" sz="1600" dirty="0">
                <a:solidFill>
                  <a:srgbClr val="1A435D"/>
                </a:solidFill>
              </a:rPr>
              <a:t>			Features in high profile publications</a:t>
            </a:r>
          </a:p>
        </p:txBody>
      </p:sp>
      <p:sp>
        <p:nvSpPr>
          <p:cNvPr id="8" name="Left-Right-Up Arrow 7"/>
          <p:cNvSpPr/>
          <p:nvPr/>
        </p:nvSpPr>
        <p:spPr>
          <a:xfrm>
            <a:off x="3124200" y="2895600"/>
            <a:ext cx="2171700" cy="1650684"/>
          </a:xfrm>
          <a:prstGeom prst="leftRightUpArrow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7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Technology - Examples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" y="1524000"/>
            <a:ext cx="8229600" cy="35052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1800" b="1" dirty="0" smtClean="0">
                <a:ea typeface="Calibri"/>
                <a:cs typeface="Times New Roman"/>
              </a:rPr>
              <a:t>Structural</a:t>
            </a:r>
            <a:endParaRPr lang="en-US" sz="1800" b="1" dirty="0">
              <a:ea typeface="Calibri"/>
              <a:cs typeface="Times New Roman"/>
            </a:endParaRP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	</a:t>
            </a:r>
            <a:r>
              <a:rPr lang="en-US" sz="1600" dirty="0" smtClean="0">
                <a:ea typeface="Calibri"/>
                <a:cs typeface="Times New Roman"/>
              </a:rPr>
              <a:t>Suites of tools</a:t>
            </a:r>
            <a:endParaRPr lang="en-US" sz="1600" dirty="0">
              <a:ea typeface="Calibri"/>
              <a:cs typeface="Times New Roman"/>
            </a:endParaRP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	Where they aid in the </a:t>
            </a:r>
            <a:r>
              <a:rPr lang="en-US" sz="1600" dirty="0" smtClean="0">
                <a:ea typeface="Calibri"/>
                <a:cs typeface="Times New Roman"/>
              </a:rPr>
              <a:t>Data Lifecycle</a:t>
            </a:r>
            <a:endParaRPr lang="en-US" sz="1600" dirty="0">
              <a:ea typeface="Calibri"/>
              <a:cs typeface="Times New Roman"/>
            </a:endParaRP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	Failures (where fall out of life cycle</a:t>
            </a:r>
            <a:r>
              <a:rPr lang="en-US" sz="1600" dirty="0" smtClean="0">
                <a:ea typeface="Calibri"/>
                <a:cs typeface="Times New Roman"/>
              </a:rPr>
              <a:t>)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How operational is it ? 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Describe features – metadata, text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Goals/milestones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Technologies integrated in the future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What users want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ea typeface="Calibri"/>
                <a:cs typeface="Times New Roman"/>
              </a:rPr>
              <a:t>		How products worked for users/quality control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Budget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Proposal vs implementation 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Network view/particular nodes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Authorized users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Internal/external evaluation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Relationship to DataONE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Licensing/copyright/attribution</a:t>
            </a:r>
            <a:endParaRPr lang="en-US" sz="1600" dirty="0">
              <a:ea typeface="Calibri"/>
              <a:cs typeface="Times New Roman"/>
            </a:endParaRPr>
          </a:p>
          <a:p>
            <a:pPr>
              <a:spcBef>
                <a:spcPts val="0"/>
              </a:spcBef>
            </a:pPr>
            <a:endParaRPr lang="en-US" sz="1600" dirty="0" smtClean="0">
              <a:ea typeface="Calibri"/>
              <a:cs typeface="Times New Roman"/>
            </a:endParaRP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  <a:r>
              <a:rPr lang="en-US" sz="1600" dirty="0" smtClean="0">
                <a:ea typeface="Calibri"/>
                <a:cs typeface="Times New Roman"/>
              </a:rPr>
              <a:t>	</a:t>
            </a:r>
          </a:p>
          <a:p>
            <a:pPr>
              <a:spcBef>
                <a:spcPts val="0"/>
              </a:spcBef>
            </a:pPr>
            <a:r>
              <a:rPr lang="en-US" sz="1600" dirty="0">
                <a:ea typeface="Calibri"/>
                <a:cs typeface="Times New Roman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4953000" y="177319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457200"/>
            <a:r>
              <a:rPr lang="en-US" b="1" dirty="0">
                <a:solidFill>
                  <a:srgbClr val="1A435D"/>
                </a:solidFill>
                <a:ea typeface="Calibri"/>
                <a:cs typeface="Times New Roman"/>
              </a:rPr>
              <a:t>Human Resources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  <a:ea typeface="Calibri"/>
                <a:cs typeface="Times New Roman"/>
              </a:rPr>
              <a:t>		How big is the user community?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  <a:ea typeface="Calibri"/>
                <a:cs typeface="Times New Roman"/>
              </a:rPr>
              <a:t>		Skills/expertise required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  <a:ea typeface="Calibri"/>
                <a:cs typeface="Times New Roman"/>
              </a:rPr>
              <a:t>		Expectations of users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6000" y="3540444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457200"/>
            <a:r>
              <a:rPr lang="en-US" b="1" dirty="0">
                <a:solidFill>
                  <a:srgbClr val="1A435D"/>
                </a:solidFill>
                <a:ea typeface="Calibri"/>
                <a:cs typeface="Times New Roman"/>
              </a:rPr>
              <a:t>Symbolic</a:t>
            </a:r>
            <a:r>
              <a:rPr lang="en-US" sz="1600" dirty="0">
                <a:solidFill>
                  <a:srgbClr val="1A435D"/>
                </a:solidFill>
                <a:ea typeface="Calibri"/>
                <a:cs typeface="Times New Roman"/>
              </a:rPr>
              <a:t>	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  <a:ea typeface="Calibri"/>
                <a:cs typeface="Times New Roman"/>
              </a:rPr>
              <a:t>		Looks like leading edge</a:t>
            </a:r>
          </a:p>
          <a:p>
            <a:pPr lvl="0" defTabSz="457200"/>
            <a:r>
              <a:rPr lang="en-US" sz="1600" dirty="0">
                <a:solidFill>
                  <a:srgbClr val="1A435D"/>
                </a:solidFill>
                <a:ea typeface="Calibri"/>
                <a:cs typeface="Times New Roman"/>
              </a:rPr>
              <a:t>		Building trust</a:t>
            </a:r>
          </a:p>
        </p:txBody>
      </p:sp>
      <p:sp>
        <p:nvSpPr>
          <p:cNvPr id="7" name="Left-Right-Up Arrow 6"/>
          <p:cNvSpPr/>
          <p:nvPr/>
        </p:nvSpPr>
        <p:spPr>
          <a:xfrm>
            <a:off x="4572000" y="3576876"/>
            <a:ext cx="2171700" cy="1650684"/>
          </a:xfrm>
          <a:prstGeom prst="leftRightUpArrow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0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348172"/>
              </p:ext>
            </p:extLst>
          </p:nvPr>
        </p:nvGraphicFramePr>
        <p:xfrm>
          <a:off x="152400" y="1329690"/>
          <a:ext cx="8610599" cy="27950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9200"/>
                <a:gridCol w="1136530"/>
                <a:gridCol w="1218481"/>
                <a:gridCol w="1380945"/>
                <a:gridCol w="1218481"/>
                <a:gridCol w="1218481"/>
                <a:gridCol w="1218481"/>
              </a:tblGrid>
              <a:tr h="762000">
                <a:tc gridSpan="7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effectLst/>
                        </a:rPr>
                        <a:t>DataONE Sociocultural Working Group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effectLst/>
                        </a:rPr>
                        <a:t>Organizational/Technology Lessons Drawn from Other </a:t>
                      </a:r>
                      <a:r>
                        <a:rPr lang="en-US" sz="1800" dirty="0" smtClean="0">
                          <a:effectLst/>
                        </a:rPr>
                        <a:t>Cyberinfrastructures</a:t>
                      </a:r>
                      <a:r>
                        <a:rPr lang="en-US" sz="1800" baseline="0" dirty="0" smtClean="0">
                          <a:effectLst/>
                        </a:rPr>
                        <a:t> </a:t>
                      </a:r>
                      <a:endParaRPr lang="en-US" sz="1800" dirty="0" smtClean="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7051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Structural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Human Resources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Symbolic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6814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Successes”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“Failures”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“Successes”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“Failures”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“Successes”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Lessons from “Failures”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Organization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993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Organization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962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Technology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895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Technology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Who is in it for the long haul?</a:t>
            </a:r>
            <a:endParaRPr lang="en-US" dirty="0"/>
          </a:p>
        </p:txBody>
      </p:sp>
      <p:sp>
        <p:nvSpPr>
          <p:cNvPr id="5" name="Curved Down Arrow 4"/>
          <p:cNvSpPr/>
          <p:nvPr/>
        </p:nvSpPr>
        <p:spPr>
          <a:xfrm rot="5400000">
            <a:off x="7696200" y="533400"/>
            <a:ext cx="1371600" cy="1219200"/>
          </a:xfrm>
          <a:prstGeom prst="curvedDownArrow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Curved Right Arrow 6"/>
          <p:cNvSpPr/>
          <p:nvPr/>
        </p:nvSpPr>
        <p:spPr>
          <a:xfrm>
            <a:off x="76200" y="457200"/>
            <a:ext cx="1295400" cy="1371600"/>
          </a:xfrm>
          <a:prstGeom prst="curvedRightArrow">
            <a:avLst/>
          </a:prstGeom>
          <a:solidFill>
            <a:srgbClr val="C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2600" y="4419600"/>
            <a:ext cx="815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</a:rPr>
              <a:t>Predict groups’ fall off (including our own)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</a:rPr>
              <a:t>Identify changing scopes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</a:rPr>
              <a:t>Identify strategic partners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</a:rPr>
              <a:t>Identify overlap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</a:rPr>
              <a:t>Tell us who to keep our eyes on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74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435</Words>
  <Application>Microsoft Office PowerPoint</Application>
  <PresentationFormat>On-screen Show (4:3)</PresentationFormat>
  <Paragraphs>166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1_Office Theme</vt:lpstr>
      <vt:lpstr>Sociocultural WG – Environmental Scan</vt:lpstr>
      <vt:lpstr>The Frames Analysis</vt:lpstr>
      <vt:lpstr>Structural Frame – Factories</vt:lpstr>
      <vt:lpstr>HR Frame – Families</vt:lpstr>
      <vt:lpstr>Symbolic Frame - Theaters</vt:lpstr>
      <vt:lpstr>Who is in it for the long haul?</vt:lpstr>
      <vt:lpstr>Organization, e.g, IEEE - Examples</vt:lpstr>
      <vt:lpstr>Technology - Examples</vt:lpstr>
      <vt:lpstr>Who is in it for the long haul?</vt:lpstr>
    </vt:vector>
  </TitlesOfParts>
  <Company>University of Tennessee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Structural Frame – Factories</dc:title>
  <dc:creator>Kimberly</dc:creator>
  <cp:lastModifiedBy>Kimberly</cp:lastModifiedBy>
  <cp:revision>96</cp:revision>
  <dcterms:created xsi:type="dcterms:W3CDTF">2013-10-22T01:46:15Z</dcterms:created>
  <dcterms:modified xsi:type="dcterms:W3CDTF">2013-10-22T17:38:37Z</dcterms:modified>
</cp:coreProperties>
</file>