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8" r:id="rId2"/>
  </p:sldIdLst>
  <p:sldSz cx="43891200" cy="32918400"/>
  <p:notesSz cx="9296400" cy="6881813"/>
  <p:defaultTextStyle>
    <a:defPPr>
      <a:defRPr lang="en-US"/>
    </a:defPPr>
    <a:lvl1pPr algn="ctr" rtl="0" fontAlgn="base">
      <a:spcBef>
        <a:spcPct val="50000"/>
      </a:spcBef>
      <a:spcAft>
        <a:spcPct val="0"/>
      </a:spcAft>
      <a:defRPr sz="9200" kern="1200">
        <a:solidFill>
          <a:schemeClr val="tx1"/>
        </a:solidFill>
        <a:latin typeface="Times New Roman" pitchFamily="18" charset="0"/>
        <a:ea typeface="+mn-ea"/>
        <a:cs typeface="+mn-cs"/>
      </a:defRPr>
    </a:lvl1pPr>
    <a:lvl2pPr marL="710997" algn="ctr" rtl="0" fontAlgn="base">
      <a:spcBef>
        <a:spcPct val="50000"/>
      </a:spcBef>
      <a:spcAft>
        <a:spcPct val="0"/>
      </a:spcAft>
      <a:defRPr sz="9200" kern="1200">
        <a:solidFill>
          <a:schemeClr val="tx1"/>
        </a:solidFill>
        <a:latin typeface="Times New Roman" pitchFamily="18" charset="0"/>
        <a:ea typeface="+mn-ea"/>
        <a:cs typeface="+mn-cs"/>
      </a:defRPr>
    </a:lvl2pPr>
    <a:lvl3pPr marL="1421995" algn="ctr" rtl="0" fontAlgn="base">
      <a:spcBef>
        <a:spcPct val="50000"/>
      </a:spcBef>
      <a:spcAft>
        <a:spcPct val="0"/>
      </a:spcAft>
      <a:defRPr sz="9200" kern="1200">
        <a:solidFill>
          <a:schemeClr val="tx1"/>
        </a:solidFill>
        <a:latin typeface="Times New Roman" pitchFamily="18" charset="0"/>
        <a:ea typeface="+mn-ea"/>
        <a:cs typeface="+mn-cs"/>
      </a:defRPr>
    </a:lvl3pPr>
    <a:lvl4pPr marL="2132992" algn="ctr" rtl="0" fontAlgn="base">
      <a:spcBef>
        <a:spcPct val="50000"/>
      </a:spcBef>
      <a:spcAft>
        <a:spcPct val="0"/>
      </a:spcAft>
      <a:defRPr sz="9200" kern="1200">
        <a:solidFill>
          <a:schemeClr val="tx1"/>
        </a:solidFill>
        <a:latin typeface="Times New Roman" pitchFamily="18" charset="0"/>
        <a:ea typeface="+mn-ea"/>
        <a:cs typeface="+mn-cs"/>
      </a:defRPr>
    </a:lvl4pPr>
    <a:lvl5pPr marL="2843989" algn="ctr" rtl="0" fontAlgn="base">
      <a:spcBef>
        <a:spcPct val="50000"/>
      </a:spcBef>
      <a:spcAft>
        <a:spcPct val="0"/>
      </a:spcAft>
      <a:defRPr sz="9200" kern="1200">
        <a:solidFill>
          <a:schemeClr val="tx1"/>
        </a:solidFill>
        <a:latin typeface="Times New Roman" pitchFamily="18" charset="0"/>
        <a:ea typeface="+mn-ea"/>
        <a:cs typeface="+mn-cs"/>
      </a:defRPr>
    </a:lvl5pPr>
    <a:lvl6pPr marL="3554986" algn="l" defTabSz="1421995" rtl="0" eaLnBrk="1" latinLnBrk="0" hangingPunct="1">
      <a:defRPr sz="9200" kern="1200">
        <a:solidFill>
          <a:schemeClr val="tx1"/>
        </a:solidFill>
        <a:latin typeface="Times New Roman" pitchFamily="18" charset="0"/>
        <a:ea typeface="+mn-ea"/>
        <a:cs typeface="+mn-cs"/>
      </a:defRPr>
    </a:lvl6pPr>
    <a:lvl7pPr marL="4265984" algn="l" defTabSz="1421995" rtl="0" eaLnBrk="1" latinLnBrk="0" hangingPunct="1">
      <a:defRPr sz="9200" kern="1200">
        <a:solidFill>
          <a:schemeClr val="tx1"/>
        </a:solidFill>
        <a:latin typeface="Times New Roman" pitchFamily="18" charset="0"/>
        <a:ea typeface="+mn-ea"/>
        <a:cs typeface="+mn-cs"/>
      </a:defRPr>
    </a:lvl7pPr>
    <a:lvl8pPr marL="4976982" algn="l" defTabSz="1421995" rtl="0" eaLnBrk="1" latinLnBrk="0" hangingPunct="1">
      <a:defRPr sz="9200" kern="1200">
        <a:solidFill>
          <a:schemeClr val="tx1"/>
        </a:solidFill>
        <a:latin typeface="Times New Roman" pitchFamily="18" charset="0"/>
        <a:ea typeface="+mn-ea"/>
        <a:cs typeface="+mn-cs"/>
      </a:defRPr>
    </a:lvl8pPr>
    <a:lvl9pPr marL="5687978" algn="l" defTabSz="1421995" rtl="0" eaLnBrk="1" latinLnBrk="0" hangingPunct="1">
      <a:defRPr sz="92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xmlns="">
        <p15:guide id="1" orient="horz" pos="10368">
          <p15:clr>
            <a:srgbClr val="A4A3A4"/>
          </p15:clr>
        </p15:guide>
        <p15:guide id="2" pos="13952">
          <p15:clr>
            <a:srgbClr val="A4A3A4"/>
          </p15:clr>
        </p15:guide>
      </p15:sldGuideLst>
    </p:ext>
    <p:ext uri="{2D200454-40CA-4A62-9FC3-DE9A4176ACB9}">
      <p15:notesGuideLst xmlns:p15="http://schemas.microsoft.com/office/powerpoint/2012/main" xmlns="">
        <p15:guide id="1" orient="horz" pos="2167">
          <p15:clr>
            <a:srgbClr val="A4A3A4"/>
          </p15:clr>
        </p15:guide>
        <p15:guide id="2" pos="292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y" initials="A" lastIdx="1" clrIdx="0"/>
  <p:cmAuthor id="1" name="JenniferRichards" initials="jkr" lastIdx="3" clrIdx="1"/>
  <p:cmAuthor id="2" name="Faith Critzer" initials="" lastIdx="5" clrIdx="2"/>
  <p:cmAuthor id="3" name="Wei Chen" initials="" lastIdx="0" clrIdx="3"/>
  <p:cmAuthor id="4" name="Davidson, P Michael (P Michael)" initials="DPM(M" lastIdx="1"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A189"/>
    <a:srgbClr val="8D7555"/>
    <a:srgbClr val="A6947A"/>
    <a:srgbClr val="AA977F"/>
    <a:srgbClr val="B78F73"/>
    <a:srgbClr val="B78E6F"/>
    <a:srgbClr val="826642"/>
    <a:srgbClr val="988870"/>
    <a:srgbClr val="AA9883"/>
    <a:srgbClr val="B694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autoAdjust="0"/>
    <p:restoredTop sz="98667" autoAdjust="0"/>
  </p:normalViewPr>
  <p:slideViewPr>
    <p:cSldViewPr>
      <p:cViewPr>
        <p:scale>
          <a:sx n="37" d="100"/>
          <a:sy n="37" d="100"/>
        </p:scale>
        <p:origin x="-176" y="1416"/>
      </p:cViewPr>
      <p:guideLst>
        <p:guide orient="horz" pos="10368"/>
        <p:guide pos="13952"/>
      </p:guideLst>
    </p:cSldViewPr>
  </p:slideViewPr>
  <p:outlineViewPr>
    <p:cViewPr>
      <p:scale>
        <a:sx n="100" d="100"/>
        <a:sy n="100"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41" d="100"/>
          <a:sy n="41" d="100"/>
        </p:scale>
        <p:origin x="-1656" y="-102"/>
      </p:cViewPr>
      <p:guideLst>
        <p:guide orient="horz" pos="2167"/>
        <p:guide pos="2929"/>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handoutMaster" Target="handoutMasters/handoutMaster1.xml"/><Relationship Id="rId5" Type="http://schemas.openxmlformats.org/officeDocument/2006/relationships/printerSettings" Target="printerSettings/printerSettings1.bin"/><Relationship Id="rId6" Type="http://schemas.openxmlformats.org/officeDocument/2006/relationships/commentAuthors" Target="commentAuthors.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jordanbradwell:Desktop:Research:Phenols_wk0,6,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jordanbradwell:Desktop:Research:Phenols_wk0,6,1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jordanbradwell:Desktop:Research:Phenols_wk0,6,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Macintosh%20HD:Users:jordanbradwell:Desktop:Research:Flavonoids_storage_updated.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 Luteolin</a:t>
            </a:r>
          </a:p>
        </c:rich>
      </c:tx>
      <c:layout>
        <c:manualLayout>
          <c:xMode val="edge"/>
          <c:yMode val="edge"/>
          <c:x val="0.151730278506853"/>
          <c:y val="0.00833333333333333"/>
        </c:manualLayout>
      </c:layout>
      <c:overlay val="0"/>
    </c:title>
    <c:autoTitleDeleted val="0"/>
    <c:plotArea>
      <c:layout>
        <c:manualLayout>
          <c:layoutTarget val="inner"/>
          <c:xMode val="edge"/>
          <c:yMode val="edge"/>
          <c:x val="0.141963079615048"/>
          <c:y val="0.0741541557305337"/>
          <c:w val="0.786270341207349"/>
          <c:h val="0.874601399825022"/>
        </c:manualLayout>
      </c:layout>
      <c:scatterChart>
        <c:scatterStyle val="lineMarker"/>
        <c:varyColors val="0"/>
        <c:ser>
          <c:idx val="0"/>
          <c:order val="0"/>
          <c:tx>
            <c:v>pH=2, ethanol extract</c:v>
          </c:tx>
          <c:spPr>
            <a:ln w="31750">
              <a:noFill/>
            </a:ln>
          </c:spPr>
          <c:trendline>
            <c:spPr>
              <a:ln>
                <a:solidFill>
                  <a:schemeClr val="accent1"/>
                </a:solidFill>
              </a:ln>
            </c:spPr>
            <c:trendlineType val="linear"/>
            <c:dispRSqr val="0"/>
            <c:dispEq val="0"/>
          </c:trendline>
          <c:xVal>
            <c:numRef>
              <c:f>'reaction rate constants'!$C$4:$C$6</c:f>
              <c:numCache>
                <c:formatCode>General</c:formatCode>
                <c:ptCount val="3"/>
                <c:pt idx="0">
                  <c:v>0.0036101083032491</c:v>
                </c:pt>
                <c:pt idx="1">
                  <c:v>0.00338983050847458</c:v>
                </c:pt>
                <c:pt idx="2">
                  <c:v>0.00327868852459016</c:v>
                </c:pt>
              </c:numCache>
            </c:numRef>
          </c:xVal>
          <c:yVal>
            <c:numRef>
              <c:f>'reaction rate constants'!$L$4:$L$6</c:f>
              <c:numCache>
                <c:formatCode>General</c:formatCode>
                <c:ptCount val="3"/>
                <c:pt idx="0">
                  <c:v>-5.11599580975408</c:v>
                </c:pt>
                <c:pt idx="1">
                  <c:v>-3.01593498087151</c:v>
                </c:pt>
                <c:pt idx="2">
                  <c:v>-2.198225077669803</c:v>
                </c:pt>
              </c:numCache>
            </c:numRef>
          </c:yVal>
          <c:smooth val="0"/>
        </c:ser>
        <c:ser>
          <c:idx val="1"/>
          <c:order val="1"/>
          <c:tx>
            <c:v>pH=4, ethanol extract</c:v>
          </c:tx>
          <c:spPr>
            <a:ln w="31750">
              <a:noFill/>
            </a:ln>
          </c:spPr>
          <c:trendline>
            <c:spPr>
              <a:ln>
                <a:solidFill>
                  <a:schemeClr val="accent2"/>
                </a:solidFill>
              </a:ln>
            </c:spPr>
            <c:trendlineType val="linear"/>
            <c:dispRSqr val="0"/>
            <c:dispEq val="0"/>
          </c:trendline>
          <c:xVal>
            <c:numRef>
              <c:f>'reaction rate constants'!$C$4:$C$6</c:f>
              <c:numCache>
                <c:formatCode>General</c:formatCode>
                <c:ptCount val="3"/>
                <c:pt idx="0">
                  <c:v>0.0036101083032491</c:v>
                </c:pt>
                <c:pt idx="1">
                  <c:v>0.00338983050847458</c:v>
                </c:pt>
                <c:pt idx="2">
                  <c:v>0.00327868852459016</c:v>
                </c:pt>
              </c:numCache>
            </c:numRef>
          </c:xVal>
          <c:yVal>
            <c:numRef>
              <c:f>'reaction rate constants'!$M$4:$M$6</c:f>
              <c:numCache>
                <c:formatCode>General</c:formatCode>
                <c:ptCount val="3"/>
                <c:pt idx="0">
                  <c:v>-4.575611383746547</c:v>
                </c:pt>
                <c:pt idx="1">
                  <c:v>-2.396895772465286</c:v>
                </c:pt>
                <c:pt idx="2">
                  <c:v>-1.277619344494235</c:v>
                </c:pt>
              </c:numCache>
            </c:numRef>
          </c:yVal>
          <c:smooth val="0"/>
        </c:ser>
        <c:ser>
          <c:idx val="2"/>
          <c:order val="2"/>
          <c:tx>
            <c:v>pH=2, methanol extract</c:v>
          </c:tx>
          <c:spPr>
            <a:ln w="31750">
              <a:noFill/>
            </a:ln>
          </c:spPr>
          <c:trendline>
            <c:spPr>
              <a:ln>
                <a:solidFill>
                  <a:schemeClr val="accent3"/>
                </a:solidFill>
              </a:ln>
            </c:spPr>
            <c:trendlineType val="linear"/>
            <c:dispRSqr val="0"/>
            <c:dispEq val="0"/>
          </c:trendline>
          <c:xVal>
            <c:numRef>
              <c:f>'reaction rate constants'!$C$4:$C$6</c:f>
              <c:numCache>
                <c:formatCode>General</c:formatCode>
                <c:ptCount val="3"/>
                <c:pt idx="0">
                  <c:v>0.0036101083032491</c:v>
                </c:pt>
                <c:pt idx="1">
                  <c:v>0.00338983050847458</c:v>
                </c:pt>
                <c:pt idx="2">
                  <c:v>0.00327868852459016</c:v>
                </c:pt>
              </c:numCache>
            </c:numRef>
          </c:xVal>
          <c:yVal>
            <c:numRef>
              <c:f>'reaction rate constants'!$N$4:$N$6</c:f>
              <c:numCache>
                <c:formatCode>General</c:formatCode>
                <c:ptCount val="3"/>
                <c:pt idx="0">
                  <c:v>-4.374058465024704</c:v>
                </c:pt>
                <c:pt idx="1">
                  <c:v>-3.125840958901011</c:v>
                </c:pt>
                <c:pt idx="2">
                  <c:v>-2.264326380876956</c:v>
                </c:pt>
              </c:numCache>
            </c:numRef>
          </c:yVal>
          <c:smooth val="0"/>
        </c:ser>
        <c:ser>
          <c:idx val="3"/>
          <c:order val="3"/>
          <c:tx>
            <c:v>pH=4, methanol extract</c:v>
          </c:tx>
          <c:spPr>
            <a:ln w="31750">
              <a:noFill/>
            </a:ln>
          </c:spPr>
          <c:trendline>
            <c:spPr>
              <a:ln>
                <a:solidFill>
                  <a:schemeClr val="accent4"/>
                </a:solidFill>
              </a:ln>
            </c:spPr>
            <c:trendlineType val="linear"/>
            <c:dispRSqr val="0"/>
            <c:dispEq val="0"/>
          </c:trendline>
          <c:xVal>
            <c:numRef>
              <c:f>'reaction rate constants'!$C$4:$C$6</c:f>
              <c:numCache>
                <c:formatCode>General</c:formatCode>
                <c:ptCount val="3"/>
                <c:pt idx="0">
                  <c:v>0.0036101083032491</c:v>
                </c:pt>
                <c:pt idx="1">
                  <c:v>0.00338983050847458</c:v>
                </c:pt>
                <c:pt idx="2">
                  <c:v>0.00327868852459016</c:v>
                </c:pt>
              </c:numCache>
            </c:numRef>
          </c:xVal>
          <c:yVal>
            <c:numRef>
              <c:f>'reaction rate constants'!$O$4:$O$6</c:f>
              <c:numCache>
                <c:formatCode>General</c:formatCode>
                <c:ptCount val="3"/>
                <c:pt idx="0">
                  <c:v>-3.600868576791223</c:v>
                </c:pt>
                <c:pt idx="1">
                  <c:v>-2.024953356395766</c:v>
                </c:pt>
                <c:pt idx="2">
                  <c:v>-0.959459227275534</c:v>
                </c:pt>
              </c:numCache>
            </c:numRef>
          </c:yVal>
          <c:smooth val="0"/>
        </c:ser>
        <c:dLbls>
          <c:showLegendKey val="0"/>
          <c:showVal val="0"/>
          <c:showCatName val="0"/>
          <c:showSerName val="0"/>
          <c:showPercent val="0"/>
          <c:showBubbleSize val="0"/>
        </c:dLbls>
        <c:axId val="2108521544"/>
        <c:axId val="2106186824"/>
      </c:scatterChart>
      <c:valAx>
        <c:axId val="2108521544"/>
        <c:scaling>
          <c:orientation val="minMax"/>
        </c:scaling>
        <c:delete val="0"/>
        <c:axPos val="b"/>
        <c:title>
          <c:tx>
            <c:rich>
              <a:bodyPr/>
              <a:lstStyle/>
              <a:p>
                <a:pPr algn="ctr" rtl="0">
                  <a:defRPr/>
                </a:pPr>
                <a:r>
                  <a:rPr lang="en-US" dirty="0"/>
                  <a:t>1/T (K</a:t>
                </a:r>
                <a:r>
                  <a:rPr lang="en-US" baseline="30000" dirty="0"/>
                  <a:t>-1</a:t>
                </a:r>
                <a:r>
                  <a:rPr lang="en-US" dirty="0"/>
                  <a:t> </a:t>
                </a:r>
                <a:r>
                  <a:rPr lang="en-US" dirty="0" smtClean="0"/>
                  <a:t>)</a:t>
                </a:r>
                <a:endParaRPr lang="en-US" dirty="0"/>
              </a:p>
            </c:rich>
          </c:tx>
          <c:layout>
            <c:manualLayout>
              <c:xMode val="edge"/>
              <c:yMode val="edge"/>
              <c:x val="0.437747156605424"/>
              <c:y val="0.00934339457567804"/>
            </c:manualLayout>
          </c:layout>
          <c:overlay val="0"/>
        </c:title>
        <c:numFmt formatCode="General" sourceLinked="1"/>
        <c:majorTickMark val="none"/>
        <c:minorTickMark val="none"/>
        <c:tickLblPos val="nextTo"/>
        <c:crossAx val="2106186824"/>
        <c:crosses val="autoZero"/>
        <c:crossBetween val="midCat"/>
      </c:valAx>
      <c:valAx>
        <c:axId val="2106186824"/>
        <c:scaling>
          <c:orientation val="minMax"/>
        </c:scaling>
        <c:delete val="0"/>
        <c:axPos val="l"/>
        <c:title>
          <c:tx>
            <c:rich>
              <a:bodyPr rot="-5400000" vert="horz"/>
              <a:lstStyle/>
              <a:p>
                <a:pPr>
                  <a:defRPr/>
                </a:pPr>
                <a:r>
                  <a:rPr lang="en-US"/>
                  <a:t>ln k</a:t>
                </a:r>
              </a:p>
            </c:rich>
          </c:tx>
          <c:layout/>
          <c:overlay val="0"/>
        </c:title>
        <c:numFmt formatCode="General" sourceLinked="1"/>
        <c:majorTickMark val="none"/>
        <c:minorTickMark val="none"/>
        <c:tickLblPos val="nextTo"/>
        <c:crossAx val="2108521544"/>
        <c:crosses val="autoZero"/>
        <c:crossBetween val="midCat"/>
      </c:valAx>
    </c:plotArea>
    <c:legend>
      <c:legendPos val="t"/>
      <c:legendEntry>
        <c:idx val="4"/>
        <c:delete val="1"/>
      </c:legendEntry>
      <c:legendEntry>
        <c:idx val="5"/>
        <c:delete val="1"/>
      </c:legendEntry>
      <c:legendEntry>
        <c:idx val="6"/>
        <c:delete val="1"/>
      </c:legendEntry>
      <c:legendEntry>
        <c:idx val="7"/>
        <c:delete val="1"/>
      </c:legendEntry>
      <c:layout>
        <c:manualLayout>
          <c:xMode val="edge"/>
          <c:yMode val="edge"/>
          <c:x val="0.505242964421114"/>
          <c:y val="0.186522309711286"/>
          <c:w val="0.491365879265092"/>
          <c:h val="0.231487314085739"/>
        </c:manualLayout>
      </c:layout>
      <c:overlay val="0"/>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err="1"/>
              <a:t>Apigenin</a:t>
            </a:r>
            <a:endParaRPr lang="en-US" dirty="0"/>
          </a:p>
        </c:rich>
      </c:tx>
      <c:layout>
        <c:manualLayout>
          <c:xMode val="edge"/>
          <c:yMode val="edge"/>
          <c:x val="0.163721019247594"/>
          <c:y val="0.0166666666666667"/>
        </c:manualLayout>
      </c:layout>
      <c:overlay val="0"/>
    </c:title>
    <c:autoTitleDeleted val="0"/>
    <c:plotArea>
      <c:layout>
        <c:manualLayout>
          <c:layoutTarget val="inner"/>
          <c:xMode val="edge"/>
          <c:yMode val="edge"/>
          <c:x val="0.153921509245733"/>
          <c:y val="0.100049111900613"/>
          <c:w val="0.754913421455802"/>
          <c:h val="0.816547747631271"/>
        </c:manualLayout>
      </c:layout>
      <c:scatterChart>
        <c:scatterStyle val="lineMarker"/>
        <c:varyColors val="0"/>
        <c:ser>
          <c:idx val="0"/>
          <c:order val="0"/>
          <c:tx>
            <c:v>pH=2, ethanol extract</c:v>
          </c:tx>
          <c:spPr>
            <a:ln w="31750">
              <a:noFill/>
            </a:ln>
          </c:spPr>
          <c:trendline>
            <c:spPr>
              <a:ln>
                <a:solidFill>
                  <a:schemeClr val="accent1"/>
                </a:solidFill>
              </a:ln>
            </c:spPr>
            <c:trendlineType val="linear"/>
            <c:dispRSqr val="0"/>
            <c:dispEq val="0"/>
          </c:trendline>
          <c:xVal>
            <c:numRef>
              <c:f>'reaction rate constants'!$C$10:$C$12</c:f>
              <c:numCache>
                <c:formatCode>General</c:formatCode>
                <c:ptCount val="3"/>
                <c:pt idx="0">
                  <c:v>0.0036101083032491</c:v>
                </c:pt>
                <c:pt idx="1">
                  <c:v>0.00338983050847458</c:v>
                </c:pt>
                <c:pt idx="2">
                  <c:v>0.00327868852459016</c:v>
                </c:pt>
              </c:numCache>
            </c:numRef>
          </c:xVal>
          <c:yVal>
            <c:numRef>
              <c:f>'reaction rate constants'!$L$10:$L$12</c:f>
              <c:numCache>
                <c:formatCode>General</c:formatCode>
                <c:ptCount val="3"/>
                <c:pt idx="0">
                  <c:v>-4.1043948980756</c:v>
                </c:pt>
                <c:pt idx="1">
                  <c:v>-3.203987212374451</c:v>
                </c:pt>
                <c:pt idx="2">
                  <c:v>-2.38271113747333</c:v>
                </c:pt>
              </c:numCache>
            </c:numRef>
          </c:yVal>
          <c:smooth val="0"/>
        </c:ser>
        <c:ser>
          <c:idx val="1"/>
          <c:order val="1"/>
          <c:tx>
            <c:v>pH=4, ethanol extract</c:v>
          </c:tx>
          <c:spPr>
            <a:ln w="31750">
              <a:noFill/>
            </a:ln>
          </c:spPr>
          <c:trendline>
            <c:spPr>
              <a:ln>
                <a:solidFill>
                  <a:schemeClr val="accent2"/>
                </a:solidFill>
              </a:ln>
            </c:spPr>
            <c:trendlineType val="linear"/>
            <c:dispRSqr val="0"/>
            <c:dispEq val="0"/>
          </c:trendline>
          <c:xVal>
            <c:numRef>
              <c:f>'reaction rate constants'!$C$10:$C$12</c:f>
              <c:numCache>
                <c:formatCode>General</c:formatCode>
                <c:ptCount val="3"/>
                <c:pt idx="0">
                  <c:v>0.0036101083032491</c:v>
                </c:pt>
                <c:pt idx="1">
                  <c:v>0.00338983050847458</c:v>
                </c:pt>
                <c:pt idx="2">
                  <c:v>0.00327868852459016</c:v>
                </c:pt>
              </c:numCache>
            </c:numRef>
          </c:xVal>
          <c:yVal>
            <c:numRef>
              <c:f>'reaction rate constants'!$M$10:$M$12</c:f>
              <c:numCache>
                <c:formatCode>General</c:formatCode>
                <c:ptCount val="3"/>
                <c:pt idx="0">
                  <c:v>-3.849048206266758</c:v>
                </c:pt>
                <c:pt idx="1">
                  <c:v>-2.664990711641764</c:v>
                </c:pt>
                <c:pt idx="2">
                  <c:v>-1.228607085284297</c:v>
                </c:pt>
              </c:numCache>
            </c:numRef>
          </c:yVal>
          <c:smooth val="0"/>
        </c:ser>
        <c:ser>
          <c:idx val="2"/>
          <c:order val="2"/>
          <c:tx>
            <c:v>pH=2, methanol extract</c:v>
          </c:tx>
          <c:spPr>
            <a:ln w="31750">
              <a:noFill/>
            </a:ln>
          </c:spPr>
          <c:trendline>
            <c:spPr>
              <a:ln>
                <a:solidFill>
                  <a:schemeClr val="accent3"/>
                </a:solidFill>
              </a:ln>
            </c:spPr>
            <c:trendlineType val="linear"/>
            <c:dispRSqr val="0"/>
            <c:dispEq val="0"/>
          </c:trendline>
          <c:xVal>
            <c:numRef>
              <c:f>'reaction rate constants'!$C$10:$C$12</c:f>
              <c:numCache>
                <c:formatCode>General</c:formatCode>
                <c:ptCount val="3"/>
                <c:pt idx="0">
                  <c:v>0.0036101083032491</c:v>
                </c:pt>
                <c:pt idx="1">
                  <c:v>0.00338983050847458</c:v>
                </c:pt>
                <c:pt idx="2">
                  <c:v>0.00327868852459016</c:v>
                </c:pt>
              </c:numCache>
            </c:numRef>
          </c:xVal>
          <c:yVal>
            <c:numRef>
              <c:f>'reaction rate constants'!$N$10:$N$12</c:f>
              <c:numCache>
                <c:formatCode>General</c:formatCode>
                <c:ptCount val="3"/>
                <c:pt idx="0">
                  <c:v>-4.312500572025268</c:v>
                </c:pt>
                <c:pt idx="1">
                  <c:v>-3.460947386067931</c:v>
                </c:pt>
                <c:pt idx="2">
                  <c:v>-2.46982101236996</c:v>
                </c:pt>
              </c:numCache>
            </c:numRef>
          </c:yVal>
          <c:smooth val="0"/>
        </c:ser>
        <c:ser>
          <c:idx val="3"/>
          <c:order val="3"/>
          <c:tx>
            <c:v>pH=4, methanol extract</c:v>
          </c:tx>
          <c:spPr>
            <a:ln w="31750">
              <a:noFill/>
            </a:ln>
          </c:spPr>
          <c:trendline>
            <c:spPr>
              <a:ln>
                <a:solidFill>
                  <a:schemeClr val="accent4"/>
                </a:solidFill>
              </a:ln>
            </c:spPr>
            <c:trendlineType val="linear"/>
            <c:dispRSqr val="0"/>
            <c:dispEq val="0"/>
          </c:trendline>
          <c:xVal>
            <c:numRef>
              <c:f>'reaction rate constants'!$C$10:$C$12</c:f>
              <c:numCache>
                <c:formatCode>General</c:formatCode>
                <c:ptCount val="3"/>
                <c:pt idx="0">
                  <c:v>0.0036101083032491</c:v>
                </c:pt>
                <c:pt idx="1">
                  <c:v>0.00338983050847458</c:v>
                </c:pt>
                <c:pt idx="2">
                  <c:v>0.00327868852459016</c:v>
                </c:pt>
              </c:numCache>
            </c:numRef>
          </c:xVal>
          <c:yVal>
            <c:numRef>
              <c:f>'reaction rate constants'!$O$10:$O$12</c:f>
              <c:numCache>
                <c:formatCode>General</c:formatCode>
                <c:ptCount val="3"/>
                <c:pt idx="0">
                  <c:v>-3.780994743021743</c:v>
                </c:pt>
                <c:pt idx="1">
                  <c:v>-2.385966701933097</c:v>
                </c:pt>
                <c:pt idx="2">
                  <c:v>-1.351699716355391</c:v>
                </c:pt>
              </c:numCache>
            </c:numRef>
          </c:yVal>
          <c:smooth val="0"/>
        </c:ser>
        <c:dLbls>
          <c:showLegendKey val="0"/>
          <c:showVal val="0"/>
          <c:showCatName val="0"/>
          <c:showSerName val="0"/>
          <c:showPercent val="0"/>
          <c:showBubbleSize val="0"/>
        </c:dLbls>
        <c:axId val="2127219704"/>
        <c:axId val="2126589192"/>
      </c:scatterChart>
      <c:valAx>
        <c:axId val="2127219704"/>
        <c:scaling>
          <c:orientation val="minMax"/>
        </c:scaling>
        <c:delete val="0"/>
        <c:axPos val="b"/>
        <c:title>
          <c:tx>
            <c:rich>
              <a:bodyPr/>
              <a:lstStyle/>
              <a:p>
                <a:pPr>
                  <a:defRPr/>
                </a:pPr>
                <a:r>
                  <a:rPr lang="en-US" dirty="0"/>
                  <a:t>1/T (K</a:t>
                </a:r>
                <a:r>
                  <a:rPr lang="en-US" baseline="30000" dirty="0"/>
                  <a:t>-1</a:t>
                </a:r>
                <a:r>
                  <a:rPr lang="en-US" dirty="0"/>
                  <a:t> )</a:t>
                </a:r>
              </a:p>
            </c:rich>
          </c:tx>
          <c:layout>
            <c:manualLayout>
              <c:xMode val="edge"/>
              <c:yMode val="edge"/>
              <c:x val="0.451594670457859"/>
              <c:y val="0.0297731846019248"/>
            </c:manualLayout>
          </c:layout>
          <c:overlay val="0"/>
        </c:title>
        <c:numFmt formatCode="General" sourceLinked="1"/>
        <c:majorTickMark val="none"/>
        <c:minorTickMark val="none"/>
        <c:tickLblPos val="nextTo"/>
        <c:crossAx val="2126589192"/>
        <c:crosses val="autoZero"/>
        <c:crossBetween val="midCat"/>
      </c:valAx>
      <c:valAx>
        <c:axId val="2126589192"/>
        <c:scaling>
          <c:orientation val="minMax"/>
        </c:scaling>
        <c:delete val="0"/>
        <c:axPos val="l"/>
        <c:title>
          <c:tx>
            <c:rich>
              <a:bodyPr rot="-5400000" vert="horz"/>
              <a:lstStyle/>
              <a:p>
                <a:pPr>
                  <a:defRPr/>
                </a:pPr>
                <a:r>
                  <a:rPr lang="en-US"/>
                  <a:t>ln k</a:t>
                </a:r>
              </a:p>
            </c:rich>
          </c:tx>
          <c:layout/>
          <c:overlay val="0"/>
        </c:title>
        <c:numFmt formatCode="General" sourceLinked="1"/>
        <c:majorTickMark val="none"/>
        <c:minorTickMark val="none"/>
        <c:tickLblPos val="nextTo"/>
        <c:crossAx val="2127219704"/>
        <c:crosses val="autoZero"/>
        <c:crossBetween val="midCat"/>
      </c:valAx>
    </c:plotArea>
    <c:legend>
      <c:legendPos val="t"/>
      <c:legendEntry>
        <c:idx val="4"/>
        <c:delete val="1"/>
      </c:legendEntry>
      <c:legendEntry>
        <c:idx val="5"/>
        <c:delete val="1"/>
      </c:legendEntry>
      <c:legendEntry>
        <c:idx val="6"/>
        <c:delete val="1"/>
      </c:legendEntry>
      <c:legendEntry>
        <c:idx val="7"/>
        <c:delete val="1"/>
      </c:legendEntry>
      <c:layout>
        <c:manualLayout>
          <c:xMode val="edge"/>
          <c:yMode val="edge"/>
          <c:x val="0.522136920384952"/>
          <c:y val="0.225406824146982"/>
          <c:w val="0.433497345637225"/>
          <c:h val="0.221165573053368"/>
        </c:manualLayout>
      </c:layout>
      <c:overlay val="0"/>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4 °C storage</a:t>
            </a:r>
          </a:p>
        </c:rich>
      </c:tx>
      <c:layout>
        <c:manualLayout>
          <c:xMode val="edge"/>
          <c:yMode val="edge"/>
          <c:x val="0.0155803337082865"/>
          <c:y val="0.032520325203252"/>
        </c:manualLayout>
      </c:layout>
      <c:overlay val="0"/>
      <c:spPr>
        <a:noFill/>
        <a:ln>
          <a:noFill/>
        </a:ln>
        <a:effectLst/>
      </c:spPr>
    </c:title>
    <c:autoTitleDeleted val="0"/>
    <c:plotArea>
      <c:layout>
        <c:manualLayout>
          <c:layoutTarget val="inner"/>
          <c:xMode val="edge"/>
          <c:yMode val="edge"/>
          <c:x val="0.123706364829396"/>
          <c:y val="0.185051533192497"/>
          <c:w val="0.863198490813648"/>
          <c:h val="0.566466295371615"/>
        </c:manualLayout>
      </c:layout>
      <c:barChart>
        <c:barDir val="col"/>
        <c:grouping val="clustered"/>
        <c:varyColors val="0"/>
        <c:ser>
          <c:idx val="0"/>
          <c:order val="0"/>
          <c:tx>
            <c:v>Methanol-0 wk</c:v>
          </c:tx>
          <c:spPr>
            <a:solidFill>
              <a:schemeClr val="accent1"/>
            </a:solidFill>
            <a:ln>
              <a:noFill/>
            </a:ln>
            <a:effectLst/>
          </c:spPr>
          <c:invertIfNegative val="0"/>
          <c:errBars>
            <c:errBarType val="both"/>
            <c:errValType val="cust"/>
            <c:noEndCap val="0"/>
            <c:plus>
              <c:numRef>
                <c:f>Sheet1!$F$92:$H$92</c:f>
                <c:numCache>
                  <c:formatCode>General</c:formatCode>
                  <c:ptCount val="3"/>
                  <c:pt idx="0">
                    <c:v>15.33905011183332</c:v>
                  </c:pt>
                  <c:pt idx="1">
                    <c:v>4.330127018922177</c:v>
                  </c:pt>
                  <c:pt idx="2">
                    <c:v>5.219779090153148</c:v>
                  </c:pt>
                </c:numCache>
              </c:numRef>
            </c:plus>
            <c:minus>
              <c:numRef>
                <c:f>Sheet1!$F$92:$H$92</c:f>
                <c:numCache>
                  <c:formatCode>General</c:formatCode>
                  <c:ptCount val="3"/>
                  <c:pt idx="0">
                    <c:v>15.33905011183332</c:v>
                  </c:pt>
                  <c:pt idx="1">
                    <c:v>4.330127018922177</c:v>
                  </c:pt>
                  <c:pt idx="2">
                    <c:v>5.219779090153148</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Sheet1!$F$91:$H$91</c:f>
              <c:numCache>
                <c:formatCode>General</c:formatCode>
                <c:ptCount val="3"/>
                <c:pt idx="0">
                  <c:v>289.5416666666667</c:v>
                </c:pt>
                <c:pt idx="1">
                  <c:v>226.9375</c:v>
                </c:pt>
                <c:pt idx="2">
                  <c:v>219.75</c:v>
                </c:pt>
              </c:numCache>
            </c:numRef>
          </c:val>
        </c:ser>
        <c:ser>
          <c:idx val="1"/>
          <c:order val="1"/>
          <c:tx>
            <c:v>Methanol-6 wk</c:v>
          </c:tx>
          <c:spPr>
            <a:solidFill>
              <a:schemeClr val="accent2"/>
            </a:solidFill>
            <a:ln>
              <a:noFill/>
            </a:ln>
            <a:effectLst/>
          </c:spPr>
          <c:invertIfNegative val="0"/>
          <c:dLbls>
            <c:dLbl>
              <c:idx val="0"/>
              <c:layout/>
              <c:tx>
                <c:rich>
                  <a:bodyPr/>
                  <a:lstStyle/>
                  <a:p>
                    <a:r>
                      <a:rPr lang="en-US" smtClean="0"/>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Sheet1!$F$105:$H$105</c:f>
                <c:numCache>
                  <c:formatCode>General</c:formatCode>
                  <c:ptCount val="3"/>
                  <c:pt idx="0">
                    <c:v>21.10212986074526</c:v>
                  </c:pt>
                  <c:pt idx="1">
                    <c:v>45.96366600749886</c:v>
                  </c:pt>
                  <c:pt idx="2">
                    <c:v>16.0978481515255</c:v>
                  </c:pt>
                </c:numCache>
              </c:numRef>
            </c:plus>
            <c:minus>
              <c:numRef>
                <c:f>Sheet1!$F$105:$H$105</c:f>
                <c:numCache>
                  <c:formatCode>General</c:formatCode>
                  <c:ptCount val="3"/>
                  <c:pt idx="0">
                    <c:v>21.10212986074526</c:v>
                  </c:pt>
                  <c:pt idx="1">
                    <c:v>45.96366600749886</c:v>
                  </c:pt>
                  <c:pt idx="2">
                    <c:v>16.0978481515255</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Sheet1!$F$93:$H$93</c:f>
              <c:numCache>
                <c:formatCode>General</c:formatCode>
                <c:ptCount val="3"/>
                <c:pt idx="0">
                  <c:v>155.1764705882354</c:v>
                </c:pt>
                <c:pt idx="1">
                  <c:v>173.1176470588236</c:v>
                </c:pt>
                <c:pt idx="2">
                  <c:v>181.2058823529412</c:v>
                </c:pt>
              </c:numCache>
            </c:numRef>
          </c:val>
        </c:ser>
        <c:ser>
          <c:idx val="2"/>
          <c:order val="2"/>
          <c:tx>
            <c:v>Methanol-12 wk</c:v>
          </c:tx>
          <c:spPr>
            <a:solidFill>
              <a:schemeClr val="accent3"/>
            </a:solidFill>
            <a:ln>
              <a:noFill/>
            </a:ln>
            <a:effectLst/>
          </c:spPr>
          <c:invertIfNegative val="0"/>
          <c:dLbls>
            <c:dLbl>
              <c:idx val="0"/>
              <c:layout/>
              <c:tx>
                <c:rich>
                  <a:bodyPr/>
                  <a:lstStyle/>
                  <a:p>
                    <a:r>
                      <a:rPr lang="en-US" smtClean="0"/>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Sheet1!$F$107:$H$107</c:f>
                <c:numCache>
                  <c:formatCode>General</c:formatCode>
                  <c:ptCount val="3"/>
                  <c:pt idx="0">
                    <c:v>8.143959361027901</c:v>
                  </c:pt>
                  <c:pt idx="1">
                    <c:v>3.562926387738657</c:v>
                  </c:pt>
                  <c:pt idx="2">
                    <c:v>6.194382162118375</c:v>
                  </c:pt>
                </c:numCache>
              </c:numRef>
            </c:plus>
            <c:minus>
              <c:numRef>
                <c:f>Sheet1!$F$107:$H$107</c:f>
                <c:numCache>
                  <c:formatCode>General</c:formatCode>
                  <c:ptCount val="3"/>
                  <c:pt idx="0">
                    <c:v>8.143959361027901</c:v>
                  </c:pt>
                  <c:pt idx="1">
                    <c:v>3.562926387738657</c:v>
                  </c:pt>
                  <c:pt idx="2">
                    <c:v>6.194382162118375</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Sheet1!$F$95:$H$95</c:f>
              <c:numCache>
                <c:formatCode>General</c:formatCode>
                <c:ptCount val="3"/>
                <c:pt idx="0">
                  <c:v>130.0</c:v>
                </c:pt>
                <c:pt idx="1">
                  <c:v>113.25</c:v>
                </c:pt>
                <c:pt idx="2">
                  <c:v>112.2222222222222</c:v>
                </c:pt>
              </c:numCache>
            </c:numRef>
          </c:val>
        </c:ser>
        <c:ser>
          <c:idx val="3"/>
          <c:order val="3"/>
          <c:tx>
            <c:v>Ethanol-0 wk</c:v>
          </c:tx>
          <c:spPr>
            <a:solidFill>
              <a:schemeClr val="accent4"/>
            </a:solidFill>
            <a:ln>
              <a:noFill/>
            </a:ln>
            <a:effectLst/>
          </c:spPr>
          <c:invertIfNegative val="0"/>
          <c:errBars>
            <c:errBarType val="both"/>
            <c:errValType val="cust"/>
            <c:noEndCap val="0"/>
            <c:plus>
              <c:numRef>
                <c:f>Sheet1!$J$92:$L$92</c:f>
                <c:numCache>
                  <c:formatCode>General</c:formatCode>
                  <c:ptCount val="3"/>
                  <c:pt idx="0">
                    <c:v>6.933933016934455</c:v>
                  </c:pt>
                  <c:pt idx="1">
                    <c:v>5.493248697264673</c:v>
                  </c:pt>
                  <c:pt idx="2">
                    <c:v>7.410490171596837</c:v>
                  </c:pt>
                </c:numCache>
              </c:numRef>
            </c:plus>
            <c:minus>
              <c:numRef>
                <c:f>Sheet1!$J$92:$L$92</c:f>
                <c:numCache>
                  <c:formatCode>General</c:formatCode>
                  <c:ptCount val="3"/>
                  <c:pt idx="0">
                    <c:v>6.933933016934455</c:v>
                  </c:pt>
                  <c:pt idx="1">
                    <c:v>5.493248697264673</c:v>
                  </c:pt>
                  <c:pt idx="2">
                    <c:v>7.410490171596837</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Sheet1!$J$91:$L$91</c:f>
              <c:numCache>
                <c:formatCode>General</c:formatCode>
                <c:ptCount val="3"/>
                <c:pt idx="0">
                  <c:v>285.4791666666667</c:v>
                </c:pt>
                <c:pt idx="1">
                  <c:v>263.8125</c:v>
                </c:pt>
                <c:pt idx="2">
                  <c:v>244.2291666666667</c:v>
                </c:pt>
              </c:numCache>
            </c:numRef>
          </c:val>
        </c:ser>
        <c:ser>
          <c:idx val="4"/>
          <c:order val="4"/>
          <c:tx>
            <c:v>Ethanol-6 wk</c:v>
          </c:tx>
          <c:spPr>
            <a:solidFill>
              <a:schemeClr val="accent5"/>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Sheet1!$J$105:$L$105</c:f>
                <c:numCache>
                  <c:formatCode>General</c:formatCode>
                  <c:ptCount val="3"/>
                  <c:pt idx="0">
                    <c:v>17.310516434779</c:v>
                  </c:pt>
                  <c:pt idx="1">
                    <c:v>28.38349586238863</c:v>
                  </c:pt>
                  <c:pt idx="2">
                    <c:v>17.90900361860768</c:v>
                  </c:pt>
                </c:numCache>
              </c:numRef>
            </c:plus>
            <c:minus>
              <c:numRef>
                <c:f>Sheet1!$J$105:$L$105</c:f>
                <c:numCache>
                  <c:formatCode>General</c:formatCode>
                  <c:ptCount val="3"/>
                  <c:pt idx="0">
                    <c:v>17.310516434779</c:v>
                  </c:pt>
                  <c:pt idx="1">
                    <c:v>28.38349586238863</c:v>
                  </c:pt>
                  <c:pt idx="2">
                    <c:v>17.90900361860768</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Sheet1!$J$93:$L$93</c:f>
              <c:numCache>
                <c:formatCode>General</c:formatCode>
                <c:ptCount val="3"/>
                <c:pt idx="0">
                  <c:v>176.9411764705883</c:v>
                </c:pt>
                <c:pt idx="1">
                  <c:v>186.3529411764707</c:v>
                </c:pt>
                <c:pt idx="2">
                  <c:v>224.2941176470588</c:v>
                </c:pt>
              </c:numCache>
            </c:numRef>
          </c:val>
        </c:ser>
        <c:ser>
          <c:idx val="5"/>
          <c:order val="5"/>
          <c:tx>
            <c:v>Ethanol-12 wk</c:v>
          </c:tx>
          <c:spPr>
            <a:solidFill>
              <a:schemeClr val="accent6"/>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Sheet1!$J$107:$L$107</c:f>
                <c:numCache>
                  <c:formatCode>General</c:formatCode>
                  <c:ptCount val="3"/>
                  <c:pt idx="0">
                    <c:v>24.03912705631436</c:v>
                  </c:pt>
                  <c:pt idx="1">
                    <c:v>10.68877916321598</c:v>
                  </c:pt>
                  <c:pt idx="2">
                    <c:v>23.13326929225844</c:v>
                  </c:pt>
                </c:numCache>
              </c:numRef>
            </c:plus>
            <c:minus>
              <c:numRef>
                <c:f>Sheet1!$J$107:$L$107</c:f>
                <c:numCache>
                  <c:formatCode>General</c:formatCode>
                  <c:ptCount val="3"/>
                  <c:pt idx="0">
                    <c:v>24.03912705631436</c:v>
                  </c:pt>
                  <c:pt idx="1">
                    <c:v>10.68877916321598</c:v>
                  </c:pt>
                  <c:pt idx="2">
                    <c:v>23.13326929225844</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Sheet1!$J$95:$L$95</c:f>
              <c:numCache>
                <c:formatCode>General</c:formatCode>
                <c:ptCount val="3"/>
                <c:pt idx="0">
                  <c:v>134.5833333333333</c:v>
                </c:pt>
                <c:pt idx="1">
                  <c:v>109.3333333333333</c:v>
                </c:pt>
                <c:pt idx="2">
                  <c:v>128.5555555555554</c:v>
                </c:pt>
              </c:numCache>
            </c:numRef>
          </c:val>
        </c:ser>
        <c:dLbls>
          <c:showLegendKey val="0"/>
          <c:showVal val="0"/>
          <c:showCatName val="0"/>
          <c:showSerName val="0"/>
          <c:showPercent val="0"/>
          <c:showBubbleSize val="0"/>
        </c:dLbls>
        <c:gapWidth val="219"/>
        <c:overlap val="-27"/>
        <c:axId val="-2085638056"/>
        <c:axId val="-2134631656"/>
      </c:barChart>
      <c:catAx>
        <c:axId val="-2085638056"/>
        <c:scaling>
          <c:orientation val="minMax"/>
        </c:scaling>
        <c:delete val="0"/>
        <c:axPos val="b"/>
        <c:title>
          <c:tx>
            <c:rich>
              <a:bodyPr rot="0" vert="horz"/>
              <a:lstStyle/>
              <a:p>
                <a:pPr>
                  <a:defRPr/>
                </a:pPr>
                <a:r>
                  <a:rPr lang="en-US"/>
                  <a:t>pH</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solidFill>
            <a:round/>
          </a:ln>
          <a:effectLst/>
        </c:spPr>
        <c:txPr>
          <a:bodyPr rot="-60000000" vert="horz"/>
          <a:lstStyle/>
          <a:p>
            <a:pPr>
              <a:defRPr/>
            </a:pPr>
            <a:endParaRPr lang="en-US"/>
          </a:p>
        </c:txPr>
        <c:crossAx val="-2134631656"/>
        <c:crosses val="autoZero"/>
        <c:auto val="1"/>
        <c:lblAlgn val="ctr"/>
        <c:lblOffset val="100"/>
        <c:noMultiLvlLbl val="0"/>
      </c:catAx>
      <c:valAx>
        <c:axId val="-2134631656"/>
        <c:scaling>
          <c:orientation val="minMax"/>
        </c:scaling>
        <c:delete val="0"/>
        <c:axPos val="l"/>
        <c:title>
          <c:tx>
            <c:rich>
              <a:bodyPr rot="-5400000" vert="horz"/>
              <a:lstStyle/>
              <a:p>
                <a:pPr>
                  <a:defRPr/>
                </a:pPr>
                <a:r>
                  <a:rPr lang="en-US"/>
                  <a:t>Polyphenols, µg gallic acid/mL</a:t>
                </a:r>
              </a:p>
            </c:rich>
          </c:tx>
          <c:layout>
            <c:manualLayout>
              <c:xMode val="edge"/>
              <c:yMode val="edge"/>
              <c:x val="0.010119094488189"/>
              <c:y val="0.202165666791651"/>
            </c:manualLayout>
          </c:layout>
          <c:overlay val="0"/>
          <c:spPr>
            <a:noFill/>
            <a:ln>
              <a:noFill/>
            </a:ln>
            <a:effectLst/>
          </c:spPr>
        </c:title>
        <c:numFmt formatCode="General" sourceLinked="1"/>
        <c:majorTickMark val="none"/>
        <c:minorTickMark val="none"/>
        <c:tickLblPos val="nextTo"/>
        <c:spPr>
          <a:noFill/>
          <a:ln>
            <a:solidFill>
              <a:schemeClr val="tx1"/>
            </a:solidFill>
          </a:ln>
          <a:effectLst/>
        </c:spPr>
        <c:txPr>
          <a:bodyPr rot="-60000000" vert="horz"/>
          <a:lstStyle/>
          <a:p>
            <a:pPr>
              <a:defRPr/>
            </a:pPr>
            <a:endParaRPr lang="en-US"/>
          </a:p>
        </c:txPr>
        <c:crossAx val="-2085638056"/>
        <c:crosses val="autoZero"/>
        <c:crossBetween val="between"/>
      </c:valAx>
      <c:spPr>
        <a:noFill/>
        <a:ln>
          <a:noFill/>
        </a:ln>
        <a:effectLst/>
      </c:spPr>
    </c:plotArea>
    <c:legend>
      <c:legendPos val="t"/>
      <c:layout>
        <c:manualLayout>
          <c:xMode val="edge"/>
          <c:yMode val="edge"/>
          <c:x val="0.247619047619048"/>
          <c:y val="0.0370731707317073"/>
          <c:w val="0.594047619047619"/>
          <c:h val="0.209523077907944"/>
        </c:manualLayout>
      </c:layout>
      <c:overlay val="0"/>
      <c:spPr>
        <a:noFill/>
        <a:ln>
          <a:noFill/>
        </a:ln>
        <a:effectLst/>
      </c:spPr>
      <c:txPr>
        <a:bodyPr rot="0" vert="horz"/>
        <a:lstStyle/>
        <a:p>
          <a:pPr>
            <a:defRPr/>
          </a:pPr>
          <a:endParaRPr lang="en-US"/>
        </a:p>
      </c:txPr>
    </c:legend>
    <c:plotVisOnly val="1"/>
    <c:dispBlanksAs val="gap"/>
    <c:showDLblsOverMax val="0"/>
  </c:chart>
  <c:spPr>
    <a:noFill/>
    <a:ln w="9525" cap="flat" cmpd="sng" algn="ctr">
      <a:noFill/>
      <a:round/>
    </a:ln>
    <a:effectLst/>
  </c:spPr>
  <c:txPr>
    <a:bodyPr/>
    <a:lstStyle/>
    <a:p>
      <a:pPr>
        <a:defRPr sz="1600">
          <a:latin typeface="Calibri" panose="020F050202020403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22 °C storage</a:t>
            </a:r>
          </a:p>
        </c:rich>
      </c:tx>
      <c:layout>
        <c:manualLayout>
          <c:xMode val="edge"/>
          <c:yMode val="edge"/>
          <c:x val="0.0118236422370281"/>
          <c:y val="0.0291666666666667"/>
        </c:manualLayout>
      </c:layout>
      <c:overlay val="0"/>
      <c:spPr>
        <a:noFill/>
        <a:ln>
          <a:noFill/>
        </a:ln>
        <a:effectLst/>
      </c:spPr>
    </c:title>
    <c:autoTitleDeleted val="0"/>
    <c:plotArea>
      <c:layout>
        <c:manualLayout>
          <c:layoutTarget val="inner"/>
          <c:xMode val="edge"/>
          <c:yMode val="edge"/>
          <c:x val="0.127115485564305"/>
          <c:y val="0.210561351706037"/>
          <c:w val="0.858781933508312"/>
          <c:h val="0.555499625046869"/>
        </c:manualLayout>
      </c:layout>
      <c:barChart>
        <c:barDir val="col"/>
        <c:grouping val="clustered"/>
        <c:varyColors val="0"/>
        <c:ser>
          <c:idx val="0"/>
          <c:order val="0"/>
          <c:tx>
            <c:v>Methanol-0 wk</c:v>
          </c:tx>
          <c:spPr>
            <a:solidFill>
              <a:schemeClr val="accent1"/>
            </a:solidFill>
            <a:ln>
              <a:noFill/>
            </a:ln>
            <a:effectLst/>
          </c:spPr>
          <c:invertIfNegative val="0"/>
          <c:errBars>
            <c:errBarType val="both"/>
            <c:errValType val="cust"/>
            <c:noEndCap val="0"/>
            <c:plus>
              <c:numRef>
                <c:f>Sheet1!$F$92:$H$92</c:f>
                <c:numCache>
                  <c:formatCode>General</c:formatCode>
                  <c:ptCount val="3"/>
                  <c:pt idx="0">
                    <c:v>15.33905011183332</c:v>
                  </c:pt>
                  <c:pt idx="1">
                    <c:v>4.330127018922177</c:v>
                  </c:pt>
                  <c:pt idx="2">
                    <c:v>5.219779090153148</c:v>
                  </c:pt>
                </c:numCache>
              </c:numRef>
            </c:plus>
            <c:minus>
              <c:numRef>
                <c:f>Sheet1!$F$92:$H$92</c:f>
                <c:numCache>
                  <c:formatCode>General</c:formatCode>
                  <c:ptCount val="3"/>
                  <c:pt idx="0">
                    <c:v>15.33905011183332</c:v>
                  </c:pt>
                  <c:pt idx="1">
                    <c:v>4.330127018922177</c:v>
                  </c:pt>
                  <c:pt idx="2">
                    <c:v>5.219779090153148</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Sheet1!$F$91:$H$91</c:f>
              <c:numCache>
                <c:formatCode>General</c:formatCode>
                <c:ptCount val="3"/>
                <c:pt idx="0">
                  <c:v>289.5416666666667</c:v>
                </c:pt>
                <c:pt idx="1">
                  <c:v>226.9375</c:v>
                </c:pt>
                <c:pt idx="2">
                  <c:v>219.75</c:v>
                </c:pt>
              </c:numCache>
            </c:numRef>
          </c:val>
        </c:ser>
        <c:ser>
          <c:idx val="1"/>
          <c:order val="1"/>
          <c:tx>
            <c:v>Methanol-6 wk</c:v>
          </c:tx>
          <c:spPr>
            <a:solidFill>
              <a:schemeClr val="accent2"/>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Sheet1!$F$105:$H$105</c:f>
                <c:numCache>
                  <c:formatCode>General</c:formatCode>
                  <c:ptCount val="3"/>
                  <c:pt idx="0">
                    <c:v>21.10212986074526</c:v>
                  </c:pt>
                  <c:pt idx="1">
                    <c:v>45.96366600749886</c:v>
                  </c:pt>
                  <c:pt idx="2">
                    <c:v>16.0978481515255</c:v>
                  </c:pt>
                </c:numCache>
              </c:numRef>
            </c:plus>
            <c:minus>
              <c:numRef>
                <c:f>Sheet1!$F$105:$H$105</c:f>
                <c:numCache>
                  <c:formatCode>General</c:formatCode>
                  <c:ptCount val="3"/>
                  <c:pt idx="0">
                    <c:v>21.10212986074526</c:v>
                  </c:pt>
                  <c:pt idx="1">
                    <c:v>45.96366600749886</c:v>
                  </c:pt>
                  <c:pt idx="2">
                    <c:v>16.0978481515255</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Sheet1!$F$104:$H$104</c:f>
              <c:numCache>
                <c:formatCode>General</c:formatCode>
                <c:ptCount val="3"/>
                <c:pt idx="0">
                  <c:v>152.3823529411765</c:v>
                </c:pt>
                <c:pt idx="1">
                  <c:v>167.6764705882354</c:v>
                </c:pt>
                <c:pt idx="2">
                  <c:v>175.0294117647059</c:v>
                </c:pt>
              </c:numCache>
            </c:numRef>
          </c:val>
        </c:ser>
        <c:ser>
          <c:idx val="2"/>
          <c:order val="2"/>
          <c:tx>
            <c:v>Methanol-12 wk</c:v>
          </c:tx>
          <c:spPr>
            <a:solidFill>
              <a:schemeClr val="accent3"/>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Sheet1!$F$107:$H$107</c:f>
                <c:numCache>
                  <c:formatCode>General</c:formatCode>
                  <c:ptCount val="3"/>
                  <c:pt idx="0">
                    <c:v>8.143959361027901</c:v>
                  </c:pt>
                  <c:pt idx="1">
                    <c:v>3.562926387738657</c:v>
                  </c:pt>
                  <c:pt idx="2">
                    <c:v>6.194382162118375</c:v>
                  </c:pt>
                </c:numCache>
              </c:numRef>
            </c:plus>
            <c:minus>
              <c:numRef>
                <c:f>Sheet1!$F$107:$H$107</c:f>
                <c:numCache>
                  <c:formatCode>General</c:formatCode>
                  <c:ptCount val="3"/>
                  <c:pt idx="0">
                    <c:v>8.143959361027901</c:v>
                  </c:pt>
                  <c:pt idx="1">
                    <c:v>3.562926387738657</c:v>
                  </c:pt>
                  <c:pt idx="2">
                    <c:v>6.194382162118375</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Sheet1!$F$106:$H$106</c:f>
              <c:numCache>
                <c:formatCode>General</c:formatCode>
                <c:ptCount val="3"/>
                <c:pt idx="0">
                  <c:v>161.5833333333333</c:v>
                </c:pt>
                <c:pt idx="1">
                  <c:v>113.25</c:v>
                </c:pt>
                <c:pt idx="2">
                  <c:v>115.7777777777778</c:v>
                </c:pt>
              </c:numCache>
            </c:numRef>
          </c:val>
        </c:ser>
        <c:ser>
          <c:idx val="3"/>
          <c:order val="3"/>
          <c:tx>
            <c:v>Ethanol-0 wk</c:v>
          </c:tx>
          <c:spPr>
            <a:solidFill>
              <a:schemeClr val="accent4"/>
            </a:solidFill>
            <a:ln>
              <a:noFill/>
            </a:ln>
            <a:effectLst/>
          </c:spPr>
          <c:invertIfNegative val="0"/>
          <c:errBars>
            <c:errBarType val="both"/>
            <c:errValType val="cust"/>
            <c:noEndCap val="0"/>
            <c:plus>
              <c:numRef>
                <c:f>Sheet1!$J$92:$L$92</c:f>
                <c:numCache>
                  <c:formatCode>General</c:formatCode>
                  <c:ptCount val="3"/>
                  <c:pt idx="0">
                    <c:v>6.933933016934455</c:v>
                  </c:pt>
                  <c:pt idx="1">
                    <c:v>5.493248697264673</c:v>
                  </c:pt>
                  <c:pt idx="2">
                    <c:v>7.410490171596837</c:v>
                  </c:pt>
                </c:numCache>
              </c:numRef>
            </c:plus>
            <c:minus>
              <c:numRef>
                <c:f>Sheet1!$J$92:$L$92</c:f>
                <c:numCache>
                  <c:formatCode>General</c:formatCode>
                  <c:ptCount val="3"/>
                  <c:pt idx="0">
                    <c:v>6.933933016934455</c:v>
                  </c:pt>
                  <c:pt idx="1">
                    <c:v>5.493248697264673</c:v>
                  </c:pt>
                  <c:pt idx="2">
                    <c:v>7.410490171596837</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Sheet1!$J$91:$L$91</c:f>
              <c:numCache>
                <c:formatCode>General</c:formatCode>
                <c:ptCount val="3"/>
                <c:pt idx="0">
                  <c:v>285.4791666666667</c:v>
                </c:pt>
                <c:pt idx="1">
                  <c:v>263.8125</c:v>
                </c:pt>
                <c:pt idx="2">
                  <c:v>244.2291666666667</c:v>
                </c:pt>
              </c:numCache>
            </c:numRef>
          </c:val>
        </c:ser>
        <c:ser>
          <c:idx val="4"/>
          <c:order val="4"/>
          <c:tx>
            <c:v>Ethanol-6 wk</c:v>
          </c:tx>
          <c:spPr>
            <a:solidFill>
              <a:schemeClr val="accent5"/>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Sheet1!$J$105:$L$105</c:f>
                <c:numCache>
                  <c:formatCode>General</c:formatCode>
                  <c:ptCount val="3"/>
                  <c:pt idx="0">
                    <c:v>17.310516434779</c:v>
                  </c:pt>
                  <c:pt idx="1">
                    <c:v>28.38349586238863</c:v>
                  </c:pt>
                  <c:pt idx="2">
                    <c:v>17.90900361860768</c:v>
                  </c:pt>
                </c:numCache>
              </c:numRef>
            </c:plus>
            <c:minus>
              <c:numRef>
                <c:f>Sheet1!$J$105:$L$105</c:f>
                <c:numCache>
                  <c:formatCode>General</c:formatCode>
                  <c:ptCount val="3"/>
                  <c:pt idx="0">
                    <c:v>17.310516434779</c:v>
                  </c:pt>
                  <c:pt idx="1">
                    <c:v>28.38349586238863</c:v>
                  </c:pt>
                  <c:pt idx="2">
                    <c:v>17.90900361860768</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Sheet1!$J$104:$L$104</c:f>
              <c:numCache>
                <c:formatCode>General</c:formatCode>
                <c:ptCount val="3"/>
                <c:pt idx="0">
                  <c:v>197.2352941176471</c:v>
                </c:pt>
                <c:pt idx="1">
                  <c:v>223.5588235294118</c:v>
                </c:pt>
                <c:pt idx="2">
                  <c:v>225.9117647058823</c:v>
                </c:pt>
              </c:numCache>
            </c:numRef>
          </c:val>
        </c:ser>
        <c:ser>
          <c:idx val="5"/>
          <c:order val="5"/>
          <c:tx>
            <c:v>Ethanol-12 wk</c:v>
          </c:tx>
          <c:spPr>
            <a:solidFill>
              <a:schemeClr val="accent6"/>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Sheet1!$J$107:$L$107</c:f>
                <c:numCache>
                  <c:formatCode>General</c:formatCode>
                  <c:ptCount val="3"/>
                  <c:pt idx="0">
                    <c:v>24.03912705631436</c:v>
                  </c:pt>
                  <c:pt idx="1">
                    <c:v>10.68877916321598</c:v>
                  </c:pt>
                  <c:pt idx="2">
                    <c:v>23.13326929225844</c:v>
                  </c:pt>
                </c:numCache>
              </c:numRef>
            </c:plus>
            <c:minus>
              <c:numRef>
                <c:f>Sheet1!$J$107:$L$107</c:f>
                <c:numCache>
                  <c:formatCode>General</c:formatCode>
                  <c:ptCount val="3"/>
                  <c:pt idx="0">
                    <c:v>24.03912705631436</c:v>
                  </c:pt>
                  <c:pt idx="1">
                    <c:v>10.68877916321598</c:v>
                  </c:pt>
                  <c:pt idx="2">
                    <c:v>23.13326929225844</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Sheet1!$J$106:$L$106</c:f>
              <c:numCache>
                <c:formatCode>General</c:formatCode>
                <c:ptCount val="3"/>
                <c:pt idx="0">
                  <c:v>167.0833333333333</c:v>
                </c:pt>
                <c:pt idx="1">
                  <c:v>118.75</c:v>
                </c:pt>
                <c:pt idx="2">
                  <c:v>71.22222222222223</c:v>
                </c:pt>
              </c:numCache>
            </c:numRef>
          </c:val>
        </c:ser>
        <c:dLbls>
          <c:showLegendKey val="0"/>
          <c:showVal val="0"/>
          <c:showCatName val="0"/>
          <c:showSerName val="0"/>
          <c:showPercent val="0"/>
          <c:showBubbleSize val="0"/>
        </c:dLbls>
        <c:gapWidth val="219"/>
        <c:overlap val="-27"/>
        <c:axId val="-2133960888"/>
        <c:axId val="-2086101496"/>
      </c:barChart>
      <c:catAx>
        <c:axId val="-2133960888"/>
        <c:scaling>
          <c:orientation val="minMax"/>
        </c:scaling>
        <c:delete val="0"/>
        <c:axPos val="b"/>
        <c:title>
          <c:tx>
            <c:rich>
              <a:bodyPr rot="0" vert="horz"/>
              <a:lstStyle/>
              <a:p>
                <a:pPr>
                  <a:defRPr/>
                </a:pPr>
                <a:r>
                  <a:rPr lang="en-US"/>
                  <a:t>pH</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solidFill>
            <a:round/>
          </a:ln>
          <a:effectLst/>
        </c:spPr>
        <c:txPr>
          <a:bodyPr rot="-60000000" vert="horz"/>
          <a:lstStyle/>
          <a:p>
            <a:pPr>
              <a:defRPr/>
            </a:pPr>
            <a:endParaRPr lang="en-US"/>
          </a:p>
        </c:txPr>
        <c:crossAx val="-2086101496"/>
        <c:crosses val="autoZero"/>
        <c:auto val="1"/>
        <c:lblAlgn val="ctr"/>
        <c:lblOffset val="100"/>
        <c:noMultiLvlLbl val="0"/>
      </c:catAx>
      <c:valAx>
        <c:axId val="-2086101496"/>
        <c:scaling>
          <c:orientation val="minMax"/>
        </c:scaling>
        <c:delete val="0"/>
        <c:axPos val="l"/>
        <c:title>
          <c:tx>
            <c:rich>
              <a:bodyPr rot="-5400000" vert="horz"/>
              <a:lstStyle/>
              <a:p>
                <a:pPr>
                  <a:defRPr/>
                </a:pPr>
                <a:r>
                  <a:rPr lang="en-US"/>
                  <a:t>Polyphenols, µg gallic acid/mL</a:t>
                </a:r>
              </a:p>
            </c:rich>
          </c:tx>
          <c:layout>
            <c:manualLayout>
              <c:xMode val="edge"/>
              <c:yMode val="edge"/>
              <c:x val="0.0121794619422572"/>
              <c:y val="0.194630671166104"/>
            </c:manualLayout>
          </c:layout>
          <c:overlay val="0"/>
          <c:spPr>
            <a:noFill/>
            <a:ln>
              <a:noFill/>
            </a:ln>
            <a:effectLst/>
          </c:spPr>
        </c:title>
        <c:numFmt formatCode="General" sourceLinked="1"/>
        <c:majorTickMark val="none"/>
        <c:minorTickMark val="none"/>
        <c:tickLblPos val="nextTo"/>
        <c:spPr>
          <a:noFill/>
          <a:ln>
            <a:solidFill>
              <a:schemeClr val="tx1"/>
            </a:solidFill>
          </a:ln>
          <a:effectLst/>
        </c:spPr>
        <c:txPr>
          <a:bodyPr rot="-60000000" vert="horz"/>
          <a:lstStyle/>
          <a:p>
            <a:pPr>
              <a:defRPr/>
            </a:pPr>
            <a:endParaRPr lang="en-US"/>
          </a:p>
        </c:txPr>
        <c:crossAx val="-2133960888"/>
        <c:crosses val="autoZero"/>
        <c:crossBetween val="between"/>
      </c:valAx>
      <c:spPr>
        <a:noFill/>
        <a:ln>
          <a:noFill/>
        </a:ln>
        <a:effectLst/>
      </c:spPr>
    </c:plotArea>
    <c:legend>
      <c:legendPos val="t"/>
      <c:layout>
        <c:manualLayout>
          <c:xMode val="edge"/>
          <c:yMode val="edge"/>
          <c:x val="0.242307692307692"/>
          <c:y val="0.0559793307086614"/>
          <c:w val="0.596153846153846"/>
          <c:h val="0.209727690288714"/>
        </c:manualLayout>
      </c:layout>
      <c:overlay val="0"/>
      <c:spPr>
        <a:noFill/>
        <a:ln>
          <a:noFill/>
        </a:ln>
        <a:effectLst/>
      </c:spPr>
      <c:txPr>
        <a:bodyPr rot="0" vert="horz"/>
        <a:lstStyle/>
        <a:p>
          <a:pPr>
            <a:defRPr/>
          </a:pPr>
          <a:endParaRPr lang="en-US"/>
        </a:p>
      </c:txPr>
    </c:legend>
    <c:plotVisOnly val="1"/>
    <c:dispBlanksAs val="gap"/>
    <c:showDLblsOverMax val="0"/>
  </c:chart>
  <c:spPr>
    <a:noFill/>
    <a:ln w="9525" cap="flat" cmpd="sng" algn="ctr">
      <a:noFill/>
      <a:round/>
    </a:ln>
    <a:effectLst/>
  </c:spPr>
  <c:txPr>
    <a:bodyPr/>
    <a:lstStyle/>
    <a:p>
      <a:pPr>
        <a:defRPr sz="1600">
          <a:latin typeface="Calibri" panose="020F050202020403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32 °C storage</a:t>
            </a:r>
          </a:p>
        </c:rich>
      </c:tx>
      <c:layout>
        <c:manualLayout>
          <c:xMode val="edge"/>
          <c:yMode val="edge"/>
          <c:x val="0.00725339020122486"/>
          <c:y val="0.0396825396825397"/>
        </c:manualLayout>
      </c:layout>
      <c:overlay val="0"/>
      <c:spPr>
        <a:noFill/>
        <a:ln>
          <a:noFill/>
        </a:ln>
        <a:effectLst/>
      </c:spPr>
    </c:title>
    <c:autoTitleDeleted val="0"/>
    <c:plotArea>
      <c:layout>
        <c:manualLayout>
          <c:layoutTarget val="inner"/>
          <c:xMode val="edge"/>
          <c:yMode val="edge"/>
          <c:x val="0.14129636920385"/>
          <c:y val="0.191941944756905"/>
          <c:w val="0.843425853018373"/>
          <c:h val="0.551245469316335"/>
        </c:manualLayout>
      </c:layout>
      <c:barChart>
        <c:barDir val="col"/>
        <c:grouping val="clustered"/>
        <c:varyColors val="0"/>
        <c:ser>
          <c:idx val="0"/>
          <c:order val="0"/>
          <c:tx>
            <c:v>Methanol-0 wk</c:v>
          </c:tx>
          <c:spPr>
            <a:solidFill>
              <a:schemeClr val="accent1"/>
            </a:solidFill>
            <a:ln>
              <a:noFill/>
            </a:ln>
            <a:effectLst/>
          </c:spPr>
          <c:invertIfNegative val="0"/>
          <c:errBars>
            <c:errBarType val="both"/>
            <c:errValType val="cust"/>
            <c:noEndCap val="0"/>
            <c:plus>
              <c:numRef>
                <c:f>Sheet1!$F$92:$H$92</c:f>
                <c:numCache>
                  <c:formatCode>General</c:formatCode>
                  <c:ptCount val="3"/>
                  <c:pt idx="0">
                    <c:v>15.33905011183332</c:v>
                  </c:pt>
                  <c:pt idx="1">
                    <c:v>4.330127018922177</c:v>
                  </c:pt>
                  <c:pt idx="2">
                    <c:v>5.219779090153148</c:v>
                  </c:pt>
                </c:numCache>
              </c:numRef>
            </c:plus>
            <c:minus>
              <c:numRef>
                <c:f>Sheet1!$F$92:$H$92</c:f>
                <c:numCache>
                  <c:formatCode>General</c:formatCode>
                  <c:ptCount val="3"/>
                  <c:pt idx="0">
                    <c:v>15.33905011183332</c:v>
                  </c:pt>
                  <c:pt idx="1">
                    <c:v>4.330127018922177</c:v>
                  </c:pt>
                  <c:pt idx="2">
                    <c:v>5.219779090153148</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Sheet1!$F$91:$H$91</c:f>
              <c:numCache>
                <c:formatCode>General</c:formatCode>
                <c:ptCount val="3"/>
                <c:pt idx="0">
                  <c:v>289.5416666666667</c:v>
                </c:pt>
                <c:pt idx="1">
                  <c:v>226.9375</c:v>
                </c:pt>
                <c:pt idx="2">
                  <c:v>219.75</c:v>
                </c:pt>
              </c:numCache>
            </c:numRef>
          </c:val>
        </c:ser>
        <c:ser>
          <c:idx val="1"/>
          <c:order val="1"/>
          <c:tx>
            <c:v>Methanol-6 wk</c:v>
          </c:tx>
          <c:spPr>
            <a:solidFill>
              <a:schemeClr val="accent2"/>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Sheet1!$F$116:$H$116</c:f>
                <c:numCache>
                  <c:formatCode>General</c:formatCode>
                  <c:ptCount val="3"/>
                  <c:pt idx="0">
                    <c:v>21.50882976327329</c:v>
                  </c:pt>
                  <c:pt idx="1">
                    <c:v>18.2028490615115</c:v>
                  </c:pt>
                  <c:pt idx="2">
                    <c:v>1.619873690378264</c:v>
                  </c:pt>
                </c:numCache>
              </c:numRef>
            </c:plus>
            <c:minus>
              <c:numRef>
                <c:f>Sheet1!$F$116:$H$116</c:f>
                <c:numCache>
                  <c:formatCode>General</c:formatCode>
                  <c:ptCount val="3"/>
                  <c:pt idx="0">
                    <c:v>21.50882976327329</c:v>
                  </c:pt>
                  <c:pt idx="1">
                    <c:v>18.2028490615115</c:v>
                  </c:pt>
                  <c:pt idx="2">
                    <c:v>1.619873690378264</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Sheet1!$F$115:$H$115</c:f>
              <c:numCache>
                <c:formatCode>General</c:formatCode>
                <c:ptCount val="3"/>
                <c:pt idx="0">
                  <c:v>161.0588235294118</c:v>
                </c:pt>
                <c:pt idx="1">
                  <c:v>166.2058823529412</c:v>
                </c:pt>
                <c:pt idx="2">
                  <c:v>131.7941176470588</c:v>
                </c:pt>
              </c:numCache>
            </c:numRef>
          </c:val>
        </c:ser>
        <c:ser>
          <c:idx val="2"/>
          <c:order val="2"/>
          <c:tx>
            <c:v>Methanol-12 wk</c:v>
          </c:tx>
          <c:spPr>
            <a:solidFill>
              <a:schemeClr val="accent3"/>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Sheet1!$F$118:$H$118</c:f>
                <c:numCache>
                  <c:formatCode>General</c:formatCode>
                  <c:ptCount val="3"/>
                  <c:pt idx="0">
                    <c:v>12.33295795224536</c:v>
                  </c:pt>
                  <c:pt idx="1">
                    <c:v>17.84501175243225</c:v>
                  </c:pt>
                  <c:pt idx="2">
                    <c:v>4.947876461824954</c:v>
                  </c:pt>
                </c:numCache>
              </c:numRef>
            </c:plus>
            <c:minus>
              <c:numRef>
                <c:f>Sheet1!$F$118:$H$118</c:f>
                <c:numCache>
                  <c:formatCode>General</c:formatCode>
                  <c:ptCount val="3"/>
                  <c:pt idx="0">
                    <c:v>12.33295795224536</c:v>
                  </c:pt>
                  <c:pt idx="1">
                    <c:v>17.84501175243225</c:v>
                  </c:pt>
                  <c:pt idx="2">
                    <c:v>4.947876461824954</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Sheet1!$F$117:$H$117</c:f>
              <c:numCache>
                <c:formatCode>General</c:formatCode>
                <c:ptCount val="3"/>
                <c:pt idx="0">
                  <c:v>184.5833333333335</c:v>
                </c:pt>
                <c:pt idx="1">
                  <c:v>120.3333333333333</c:v>
                </c:pt>
                <c:pt idx="2">
                  <c:v>87.55555555555551</c:v>
                </c:pt>
              </c:numCache>
            </c:numRef>
          </c:val>
        </c:ser>
        <c:ser>
          <c:idx val="3"/>
          <c:order val="3"/>
          <c:tx>
            <c:v>Ethanol-0 wk</c:v>
          </c:tx>
          <c:spPr>
            <a:solidFill>
              <a:schemeClr val="accent4"/>
            </a:solidFill>
            <a:ln>
              <a:noFill/>
            </a:ln>
            <a:effectLst/>
          </c:spPr>
          <c:invertIfNegative val="0"/>
          <c:errBars>
            <c:errBarType val="both"/>
            <c:errValType val="cust"/>
            <c:noEndCap val="0"/>
            <c:plus>
              <c:numRef>
                <c:f>Sheet1!$J$92:$L$92</c:f>
                <c:numCache>
                  <c:formatCode>General</c:formatCode>
                  <c:ptCount val="3"/>
                  <c:pt idx="0">
                    <c:v>6.933933016934455</c:v>
                  </c:pt>
                  <c:pt idx="1">
                    <c:v>5.493248697264673</c:v>
                  </c:pt>
                  <c:pt idx="2">
                    <c:v>7.410490171596837</c:v>
                  </c:pt>
                </c:numCache>
              </c:numRef>
            </c:plus>
            <c:minus>
              <c:numRef>
                <c:f>Sheet1!$J$92:$L$92</c:f>
                <c:numCache>
                  <c:formatCode>General</c:formatCode>
                  <c:ptCount val="3"/>
                  <c:pt idx="0">
                    <c:v>6.933933016934455</c:v>
                  </c:pt>
                  <c:pt idx="1">
                    <c:v>5.493248697264673</c:v>
                  </c:pt>
                  <c:pt idx="2">
                    <c:v>7.410490171596837</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Sheet1!$J$91:$L$91</c:f>
              <c:numCache>
                <c:formatCode>General</c:formatCode>
                <c:ptCount val="3"/>
                <c:pt idx="0">
                  <c:v>285.4791666666667</c:v>
                </c:pt>
                <c:pt idx="1">
                  <c:v>263.8125</c:v>
                </c:pt>
                <c:pt idx="2">
                  <c:v>244.2291666666667</c:v>
                </c:pt>
              </c:numCache>
            </c:numRef>
          </c:val>
        </c:ser>
        <c:ser>
          <c:idx val="4"/>
          <c:order val="4"/>
          <c:tx>
            <c:v>Ethanol-6 wk</c:v>
          </c:tx>
          <c:spPr>
            <a:solidFill>
              <a:schemeClr val="accent5"/>
            </a:solidFill>
            <a:ln>
              <a:noFill/>
            </a:ln>
            <a:effectLst/>
          </c:spPr>
          <c:invertIfNegative val="0"/>
          <c:dLbls>
            <c:dLbl>
              <c:idx val="0"/>
              <c:layout/>
              <c:tx>
                <c:rich>
                  <a:bodyPr/>
                  <a:lstStyle/>
                  <a:p>
                    <a:r>
                      <a:rPr lang="en-US" smtClean="0"/>
                      <a:t>*</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Sheet1!$J$116:$L$116</c:f>
                <c:numCache>
                  <c:formatCode>General</c:formatCode>
                  <c:ptCount val="3"/>
                  <c:pt idx="0">
                    <c:v>14.54420934168839</c:v>
                  </c:pt>
                  <c:pt idx="1">
                    <c:v>17.01736002143673</c:v>
                  </c:pt>
                  <c:pt idx="2">
                    <c:v>23.69731757896427</c:v>
                  </c:pt>
                </c:numCache>
              </c:numRef>
            </c:plus>
            <c:minus>
              <c:numRef>
                <c:f>Sheet1!$J$116:$L$116</c:f>
                <c:numCache>
                  <c:formatCode>General</c:formatCode>
                  <c:ptCount val="3"/>
                  <c:pt idx="0">
                    <c:v>14.54420934168839</c:v>
                  </c:pt>
                  <c:pt idx="1">
                    <c:v>17.01736002143673</c:v>
                  </c:pt>
                  <c:pt idx="2">
                    <c:v>23.69731757896427</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Sheet1!$J$115:$L$115</c:f>
              <c:numCache>
                <c:formatCode>General</c:formatCode>
                <c:ptCount val="3"/>
                <c:pt idx="0">
                  <c:v>175.4705882352941</c:v>
                </c:pt>
                <c:pt idx="1">
                  <c:v>164.4411764705882</c:v>
                </c:pt>
                <c:pt idx="2">
                  <c:v>184.4411764705883</c:v>
                </c:pt>
              </c:numCache>
            </c:numRef>
          </c:val>
        </c:ser>
        <c:ser>
          <c:idx val="5"/>
          <c:order val="5"/>
          <c:tx>
            <c:v>Ethanol-12 wk</c:v>
          </c:tx>
          <c:spPr>
            <a:solidFill>
              <a:schemeClr val="accent6"/>
            </a:solidFill>
            <a:ln>
              <a:noFill/>
            </a:ln>
            <a:effectLst/>
          </c:spPr>
          <c:invertIfNegative val="0"/>
          <c:dLbls>
            <c:dLbl>
              <c:idx val="0"/>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smtClean="0"/>
                      <a:t>*</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both"/>
            <c:errValType val="cust"/>
            <c:noEndCap val="0"/>
            <c:plus>
              <c:numRef>
                <c:f>Sheet1!$J$118:$L$118</c:f>
                <c:numCache>
                  <c:formatCode>General</c:formatCode>
                  <c:ptCount val="3"/>
                  <c:pt idx="0">
                    <c:v>12.61502631344418</c:v>
                  </c:pt>
                  <c:pt idx="1">
                    <c:v>10.09216784699164</c:v>
                  </c:pt>
                  <c:pt idx="2">
                    <c:v>8.036951697788952</c:v>
                  </c:pt>
                </c:numCache>
              </c:numRef>
            </c:plus>
            <c:minus>
              <c:numRef>
                <c:f>Sheet1!$J$118:$L$118</c:f>
                <c:numCache>
                  <c:formatCode>General</c:formatCode>
                  <c:ptCount val="3"/>
                  <c:pt idx="0">
                    <c:v>12.61502631344418</c:v>
                  </c:pt>
                  <c:pt idx="1">
                    <c:v>10.09216784699164</c:v>
                  </c:pt>
                  <c:pt idx="2">
                    <c:v>8.036951697788952</c:v>
                  </c:pt>
                </c:numCache>
              </c:numRef>
            </c:minus>
            <c:spPr>
              <a:noFill/>
              <a:ln w="9525" cap="flat" cmpd="sng" algn="ctr">
                <a:solidFill>
                  <a:schemeClr val="tx1">
                    <a:lumMod val="65000"/>
                    <a:lumOff val="35000"/>
                  </a:schemeClr>
                </a:solidFill>
                <a:round/>
              </a:ln>
              <a:effectLst/>
            </c:spPr>
          </c:errBars>
          <c:cat>
            <c:numRef>
              <c:f>Sheet1!$J$90:$L$90</c:f>
              <c:numCache>
                <c:formatCode>General</c:formatCode>
                <c:ptCount val="3"/>
                <c:pt idx="0">
                  <c:v>2.0</c:v>
                </c:pt>
                <c:pt idx="1">
                  <c:v>4.0</c:v>
                </c:pt>
                <c:pt idx="2">
                  <c:v>6.0</c:v>
                </c:pt>
              </c:numCache>
            </c:numRef>
          </c:cat>
          <c:val>
            <c:numRef>
              <c:f>Sheet1!$J$117:$L$117</c:f>
              <c:numCache>
                <c:formatCode>General</c:formatCode>
                <c:ptCount val="3"/>
                <c:pt idx="0">
                  <c:v>180.4166666666667</c:v>
                </c:pt>
                <c:pt idx="1">
                  <c:v>121.3333333333333</c:v>
                </c:pt>
                <c:pt idx="2">
                  <c:v>99.44444444444447</c:v>
                </c:pt>
              </c:numCache>
            </c:numRef>
          </c:val>
        </c:ser>
        <c:dLbls>
          <c:showLegendKey val="0"/>
          <c:showVal val="0"/>
          <c:showCatName val="0"/>
          <c:showSerName val="0"/>
          <c:showPercent val="0"/>
          <c:showBubbleSize val="0"/>
        </c:dLbls>
        <c:gapWidth val="219"/>
        <c:overlap val="-27"/>
        <c:axId val="-2086275608"/>
        <c:axId val="-2134414184"/>
      </c:barChart>
      <c:catAx>
        <c:axId val="-2086275608"/>
        <c:scaling>
          <c:orientation val="minMax"/>
        </c:scaling>
        <c:delete val="0"/>
        <c:axPos val="b"/>
        <c:title>
          <c:tx>
            <c:rich>
              <a:bodyPr rot="0" vert="horz"/>
              <a:lstStyle/>
              <a:p>
                <a:pPr>
                  <a:defRPr/>
                </a:pPr>
                <a:r>
                  <a:rPr lang="en-US"/>
                  <a:t>pH</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solidFill>
            <a:round/>
          </a:ln>
          <a:effectLst/>
        </c:spPr>
        <c:txPr>
          <a:bodyPr rot="-60000000" vert="horz"/>
          <a:lstStyle/>
          <a:p>
            <a:pPr>
              <a:defRPr/>
            </a:pPr>
            <a:endParaRPr lang="en-US"/>
          </a:p>
        </c:txPr>
        <c:crossAx val="-2134414184"/>
        <c:crosses val="autoZero"/>
        <c:auto val="1"/>
        <c:lblAlgn val="ctr"/>
        <c:lblOffset val="100"/>
        <c:noMultiLvlLbl val="0"/>
      </c:catAx>
      <c:valAx>
        <c:axId val="-2134414184"/>
        <c:scaling>
          <c:orientation val="minMax"/>
        </c:scaling>
        <c:delete val="0"/>
        <c:axPos val="l"/>
        <c:title>
          <c:tx>
            <c:rich>
              <a:bodyPr rot="-5400000" vert="horz"/>
              <a:lstStyle/>
              <a:p>
                <a:pPr>
                  <a:defRPr/>
                </a:pPr>
                <a:r>
                  <a:rPr lang="en-US"/>
                  <a:t>Polyphenols, µg gallic acid/mL</a:t>
                </a:r>
              </a:p>
            </c:rich>
          </c:tx>
          <c:layout>
            <c:manualLayout>
              <c:xMode val="edge"/>
              <c:yMode val="edge"/>
              <c:x val="0.025"/>
              <c:y val="0.182130723242928"/>
            </c:manualLayout>
          </c:layout>
          <c:overlay val="0"/>
          <c:spPr>
            <a:noFill/>
            <a:ln>
              <a:noFill/>
            </a:ln>
            <a:effectLst/>
          </c:spPr>
        </c:title>
        <c:numFmt formatCode="General" sourceLinked="1"/>
        <c:majorTickMark val="none"/>
        <c:minorTickMark val="none"/>
        <c:tickLblPos val="nextTo"/>
        <c:spPr>
          <a:noFill/>
          <a:ln>
            <a:solidFill>
              <a:schemeClr val="tx1"/>
            </a:solidFill>
          </a:ln>
          <a:effectLst/>
        </c:spPr>
        <c:txPr>
          <a:bodyPr rot="-60000000" vert="horz"/>
          <a:lstStyle/>
          <a:p>
            <a:pPr>
              <a:defRPr/>
            </a:pPr>
            <a:endParaRPr lang="en-US"/>
          </a:p>
        </c:txPr>
        <c:crossAx val="-2086275608"/>
        <c:crosses val="autoZero"/>
        <c:crossBetween val="between"/>
      </c:valAx>
      <c:spPr>
        <a:noFill/>
        <a:ln>
          <a:noFill/>
        </a:ln>
        <a:effectLst/>
      </c:spPr>
    </c:plotArea>
    <c:legend>
      <c:legendPos val="t"/>
      <c:layout>
        <c:manualLayout>
          <c:xMode val="edge"/>
          <c:yMode val="edge"/>
          <c:x val="0.240391185476815"/>
          <c:y val="0.0255358705161855"/>
          <c:w val="0.584495297462817"/>
          <c:h val="0.195116235470566"/>
        </c:manualLayout>
      </c:layout>
      <c:overlay val="0"/>
      <c:spPr>
        <a:noFill/>
        <a:ln>
          <a:noFill/>
        </a:ln>
        <a:effectLst/>
      </c:spPr>
      <c:txPr>
        <a:bodyPr rot="0" vert="horz"/>
        <a:lstStyle/>
        <a:p>
          <a:pPr>
            <a:defRPr/>
          </a:pPr>
          <a:endParaRPr lang="en-US"/>
        </a:p>
      </c:txPr>
    </c:legend>
    <c:plotVisOnly val="1"/>
    <c:dispBlanksAs val="gap"/>
    <c:showDLblsOverMax val="0"/>
  </c:chart>
  <c:spPr>
    <a:noFill/>
    <a:ln w="9525" cap="flat" cmpd="sng" algn="ctr">
      <a:noFill/>
      <a:round/>
    </a:ln>
    <a:effectLst/>
  </c:spPr>
  <c:txPr>
    <a:bodyPr/>
    <a:lstStyle/>
    <a:p>
      <a:pPr>
        <a:defRPr sz="1600">
          <a:latin typeface="Calibri" panose="020F050202020403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dirty="0" err="1"/>
              <a:t>Luteolin</a:t>
            </a:r>
            <a:r>
              <a:rPr lang="en-US" sz="2000" dirty="0"/>
              <a:t> (methanol extract), pH 2</a:t>
            </a:r>
          </a:p>
        </c:rich>
      </c:tx>
      <c:layout>
        <c:manualLayout>
          <c:xMode val="edge"/>
          <c:yMode val="edge"/>
          <c:x val="0.138724648055357"/>
          <c:y val="0.022609819121447"/>
        </c:manualLayout>
      </c:layout>
      <c:overlay val="0"/>
    </c:title>
    <c:autoTitleDeleted val="0"/>
    <c:plotArea>
      <c:layout>
        <c:manualLayout>
          <c:layoutTarget val="inner"/>
          <c:xMode val="edge"/>
          <c:yMode val="edge"/>
          <c:x val="0.107331782390838"/>
          <c:y val="0.159995879875481"/>
          <c:w val="0.834309631750577"/>
          <c:h val="0.698644173838735"/>
        </c:manualLayout>
      </c:layout>
      <c:scatterChart>
        <c:scatterStyle val="lineMarker"/>
        <c:varyColors val="0"/>
        <c:ser>
          <c:idx val="0"/>
          <c:order val="0"/>
          <c:tx>
            <c:v>4 °C</c:v>
          </c:tx>
          <c:spPr>
            <a:ln w="31750">
              <a:noFill/>
            </a:ln>
          </c:spPr>
          <c:trendline>
            <c:spPr>
              <a:ln>
                <a:solidFill>
                  <a:schemeClr val="accent1"/>
                </a:solidFill>
              </a:ln>
            </c:spPr>
            <c:trendlineType val="linear"/>
            <c:dispRSqr val="0"/>
            <c:dispEq val="0"/>
          </c:trendline>
          <c:xVal>
            <c:numRef>
              <c:f>'correct reaction rate'!$H$12:$H$18</c:f>
              <c:numCache>
                <c:formatCode>General</c:formatCode>
                <c:ptCount val="7"/>
                <c:pt idx="0">
                  <c:v>0.0</c:v>
                </c:pt>
                <c:pt idx="1">
                  <c:v>2.0</c:v>
                </c:pt>
                <c:pt idx="2">
                  <c:v>4.0</c:v>
                </c:pt>
                <c:pt idx="3">
                  <c:v>6.0</c:v>
                </c:pt>
                <c:pt idx="4">
                  <c:v>8.0</c:v>
                </c:pt>
                <c:pt idx="5">
                  <c:v>10.0</c:v>
                </c:pt>
                <c:pt idx="6">
                  <c:v>12.0</c:v>
                </c:pt>
              </c:numCache>
            </c:numRef>
          </c:xVal>
          <c:yVal>
            <c:numRef>
              <c:f>'correct reaction rate'!$I$12:$I$18</c:f>
              <c:numCache>
                <c:formatCode>General</c:formatCode>
                <c:ptCount val="7"/>
                <c:pt idx="0">
                  <c:v>0.173440116440246</c:v>
                </c:pt>
                <c:pt idx="1">
                  <c:v>-0.163939760524939</c:v>
                </c:pt>
                <c:pt idx="2">
                  <c:v>-0.012751958908424</c:v>
                </c:pt>
                <c:pt idx="3">
                  <c:v>-0.158214944235528</c:v>
                </c:pt>
                <c:pt idx="4">
                  <c:v>-0.0493742528882186</c:v>
                </c:pt>
                <c:pt idx="5">
                  <c:v>-0.0386439507874855</c:v>
                </c:pt>
                <c:pt idx="6">
                  <c:v>-0.133447746524853</c:v>
                </c:pt>
              </c:numCache>
            </c:numRef>
          </c:yVal>
          <c:smooth val="0"/>
        </c:ser>
        <c:ser>
          <c:idx val="1"/>
          <c:order val="1"/>
          <c:tx>
            <c:v>22 °C</c:v>
          </c:tx>
          <c:spPr>
            <a:ln w="31750">
              <a:noFill/>
            </a:ln>
          </c:spPr>
          <c:trendline>
            <c:spPr>
              <a:ln>
                <a:solidFill>
                  <a:schemeClr val="accent2"/>
                </a:solidFill>
              </a:ln>
            </c:spPr>
            <c:trendlineType val="linear"/>
            <c:dispRSqr val="0"/>
            <c:dispEq val="0"/>
          </c:trendline>
          <c:xVal>
            <c:numRef>
              <c:f>'correct reaction rate'!$H$12:$H$18</c:f>
              <c:numCache>
                <c:formatCode>General</c:formatCode>
                <c:ptCount val="7"/>
                <c:pt idx="0">
                  <c:v>0.0</c:v>
                </c:pt>
                <c:pt idx="1">
                  <c:v>2.0</c:v>
                </c:pt>
                <c:pt idx="2">
                  <c:v>4.0</c:v>
                </c:pt>
                <c:pt idx="3">
                  <c:v>6.0</c:v>
                </c:pt>
                <c:pt idx="4">
                  <c:v>8.0</c:v>
                </c:pt>
                <c:pt idx="5">
                  <c:v>10.0</c:v>
                </c:pt>
                <c:pt idx="6">
                  <c:v>12.0</c:v>
                </c:pt>
              </c:numCache>
            </c:numRef>
          </c:xVal>
          <c:yVal>
            <c:numRef>
              <c:f>'correct reaction rate'!$J$12:$J$18</c:f>
              <c:numCache>
                <c:formatCode>General</c:formatCode>
                <c:ptCount val="7"/>
                <c:pt idx="0">
                  <c:v>0.173440116440246</c:v>
                </c:pt>
                <c:pt idx="1">
                  <c:v>-0.191800190357409</c:v>
                </c:pt>
                <c:pt idx="2">
                  <c:v>-0.0493742528882184</c:v>
                </c:pt>
                <c:pt idx="3">
                  <c:v>-0.16455508204984</c:v>
                </c:pt>
                <c:pt idx="4">
                  <c:v>-0.919918219686706</c:v>
                </c:pt>
                <c:pt idx="5">
                  <c:v>-0.18990445519251</c:v>
                </c:pt>
                <c:pt idx="6">
                  <c:v>-0.357934681875709</c:v>
                </c:pt>
              </c:numCache>
            </c:numRef>
          </c:yVal>
          <c:smooth val="0"/>
        </c:ser>
        <c:ser>
          <c:idx val="2"/>
          <c:order val="2"/>
          <c:tx>
            <c:v>32 °C</c:v>
          </c:tx>
          <c:spPr>
            <a:ln w="31750">
              <a:noFill/>
            </a:ln>
          </c:spPr>
          <c:trendline>
            <c:spPr>
              <a:ln>
                <a:solidFill>
                  <a:schemeClr val="accent3"/>
                </a:solidFill>
              </a:ln>
            </c:spPr>
            <c:trendlineType val="linear"/>
            <c:dispRSqr val="0"/>
            <c:dispEq val="0"/>
          </c:trendline>
          <c:xVal>
            <c:numRef>
              <c:f>'correct reaction rate'!$H$12:$H$18</c:f>
              <c:numCache>
                <c:formatCode>General</c:formatCode>
                <c:ptCount val="7"/>
                <c:pt idx="0">
                  <c:v>0.0</c:v>
                </c:pt>
                <c:pt idx="1">
                  <c:v>2.0</c:v>
                </c:pt>
                <c:pt idx="2">
                  <c:v>4.0</c:v>
                </c:pt>
                <c:pt idx="3">
                  <c:v>6.0</c:v>
                </c:pt>
                <c:pt idx="4">
                  <c:v>8.0</c:v>
                </c:pt>
                <c:pt idx="5">
                  <c:v>10.0</c:v>
                </c:pt>
                <c:pt idx="6">
                  <c:v>12.0</c:v>
                </c:pt>
              </c:numCache>
            </c:numRef>
          </c:xVal>
          <c:yVal>
            <c:numRef>
              <c:f>'correct reaction rate'!$K$12:$K$18</c:f>
              <c:numCache>
                <c:formatCode>General</c:formatCode>
                <c:ptCount val="7"/>
                <c:pt idx="0">
                  <c:v>0.173440116440246</c:v>
                </c:pt>
                <c:pt idx="1">
                  <c:v>-0.0328719289903632</c:v>
                </c:pt>
                <c:pt idx="2">
                  <c:v>-0.390317982079244</c:v>
                </c:pt>
                <c:pt idx="3">
                  <c:v>-0.522637898574025</c:v>
                </c:pt>
                <c:pt idx="4">
                  <c:v>-0.776555401630702</c:v>
                </c:pt>
                <c:pt idx="5">
                  <c:v>-0.806121771059409</c:v>
                </c:pt>
                <c:pt idx="6">
                  <c:v>-1.121996989960902</c:v>
                </c:pt>
              </c:numCache>
            </c:numRef>
          </c:yVal>
          <c:smooth val="0"/>
        </c:ser>
        <c:dLbls>
          <c:showLegendKey val="0"/>
          <c:showVal val="0"/>
          <c:showCatName val="0"/>
          <c:showSerName val="0"/>
          <c:showPercent val="0"/>
          <c:showBubbleSize val="0"/>
        </c:dLbls>
        <c:axId val="-2086073528"/>
        <c:axId val="2110607352"/>
      </c:scatterChart>
      <c:valAx>
        <c:axId val="-2086073528"/>
        <c:scaling>
          <c:orientation val="minMax"/>
          <c:max val="14.0"/>
        </c:scaling>
        <c:delete val="0"/>
        <c:axPos val="b"/>
        <c:numFmt formatCode="General" sourceLinked="1"/>
        <c:majorTickMark val="none"/>
        <c:minorTickMark val="none"/>
        <c:tickLblPos val="nextTo"/>
        <c:crossAx val="2110607352"/>
        <c:crosses val="autoZero"/>
        <c:crossBetween val="midCat"/>
        <c:majorUnit val="2.0"/>
      </c:valAx>
      <c:valAx>
        <c:axId val="2110607352"/>
        <c:scaling>
          <c:orientation val="minMax"/>
        </c:scaling>
        <c:delete val="0"/>
        <c:axPos val="l"/>
        <c:numFmt formatCode="General" sourceLinked="1"/>
        <c:majorTickMark val="none"/>
        <c:minorTickMark val="none"/>
        <c:tickLblPos val="nextTo"/>
        <c:crossAx val="-2086073528"/>
        <c:crosses val="autoZero"/>
        <c:crossBetween val="midCat"/>
      </c:valAx>
    </c:plotArea>
    <c:legend>
      <c:legendPos val="t"/>
      <c:legendEntry>
        <c:idx val="3"/>
        <c:delete val="1"/>
      </c:legendEntry>
      <c:legendEntry>
        <c:idx val="4"/>
        <c:delete val="1"/>
      </c:legendEntry>
      <c:legendEntry>
        <c:idx val="5"/>
        <c:delete val="1"/>
      </c:legendEntry>
      <c:layout>
        <c:manualLayout>
          <c:xMode val="edge"/>
          <c:yMode val="edge"/>
          <c:x val="0.180434661576394"/>
          <c:y val="0.192075118517162"/>
          <c:w val="0.624367493835998"/>
          <c:h val="0.0757975747217644"/>
        </c:manualLayout>
      </c:layout>
      <c:overlay val="0"/>
      <c:txPr>
        <a:bodyPr/>
        <a:lstStyle/>
        <a:p>
          <a:pPr>
            <a:defRPr sz="2000"/>
          </a:pPr>
          <a:endParaRPr lang="en-US"/>
        </a:p>
      </c:txPr>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a:t>Luteolin (methanol extract), pH 4</a:t>
            </a:r>
          </a:p>
        </c:rich>
      </c:tx>
      <c:layout/>
      <c:overlay val="0"/>
    </c:title>
    <c:autoTitleDeleted val="0"/>
    <c:plotArea>
      <c:layout>
        <c:manualLayout>
          <c:layoutTarget val="inner"/>
          <c:xMode val="edge"/>
          <c:yMode val="edge"/>
          <c:x val="0.0741247116837668"/>
          <c:y val="0.149712099940996"/>
          <c:w val="0.864991449932395"/>
          <c:h val="0.67985818633136"/>
        </c:manualLayout>
      </c:layout>
      <c:scatterChart>
        <c:scatterStyle val="lineMarker"/>
        <c:varyColors val="0"/>
        <c:ser>
          <c:idx val="0"/>
          <c:order val="0"/>
          <c:tx>
            <c:v>4 °C</c:v>
          </c:tx>
          <c:spPr>
            <a:ln w="31750">
              <a:noFill/>
            </a:ln>
          </c:spPr>
          <c:trendline>
            <c:spPr>
              <a:ln>
                <a:solidFill>
                  <a:schemeClr val="accent1"/>
                </a:solidFill>
              </a:ln>
            </c:spPr>
            <c:trendlineType val="linear"/>
            <c:dispRSqr val="0"/>
            <c:dispEq val="0"/>
          </c:trendline>
          <c:xVal>
            <c:numRef>
              <c:f>'correct reaction rate'!$H$12:$H$18</c:f>
              <c:numCache>
                <c:formatCode>General</c:formatCode>
                <c:ptCount val="7"/>
                <c:pt idx="0">
                  <c:v>0.0</c:v>
                </c:pt>
                <c:pt idx="1">
                  <c:v>2.0</c:v>
                </c:pt>
                <c:pt idx="2">
                  <c:v>4.0</c:v>
                </c:pt>
                <c:pt idx="3">
                  <c:v>6.0</c:v>
                </c:pt>
                <c:pt idx="4">
                  <c:v>8.0</c:v>
                </c:pt>
                <c:pt idx="5">
                  <c:v>10.0</c:v>
                </c:pt>
                <c:pt idx="6">
                  <c:v>12.0</c:v>
                </c:pt>
              </c:numCache>
            </c:numRef>
          </c:xVal>
          <c:yVal>
            <c:numRef>
              <c:f>'correct reaction rate'!$L$12:$L$18</c:f>
              <c:numCache>
                <c:formatCode>General</c:formatCode>
                <c:ptCount val="7"/>
                <c:pt idx="0">
                  <c:v>0.12221134997793</c:v>
                </c:pt>
                <c:pt idx="1">
                  <c:v>-0.0941020454715881</c:v>
                </c:pt>
                <c:pt idx="2">
                  <c:v>-0.108546206079497</c:v>
                </c:pt>
                <c:pt idx="3">
                  <c:v>-0.240222593119277</c:v>
                </c:pt>
                <c:pt idx="4">
                  <c:v>-0.267136081181837</c:v>
                </c:pt>
                <c:pt idx="5">
                  <c:v>-0.1765696155419</c:v>
                </c:pt>
                <c:pt idx="6">
                  <c:v>-0.279257441714182</c:v>
                </c:pt>
              </c:numCache>
            </c:numRef>
          </c:yVal>
          <c:smooth val="0"/>
        </c:ser>
        <c:ser>
          <c:idx val="1"/>
          <c:order val="1"/>
          <c:tx>
            <c:v>22 °C</c:v>
          </c:tx>
          <c:spPr>
            <a:ln w="31750">
              <a:noFill/>
            </a:ln>
          </c:spPr>
          <c:trendline>
            <c:spPr>
              <a:ln>
                <a:solidFill>
                  <a:schemeClr val="accent2"/>
                </a:solidFill>
              </a:ln>
            </c:spPr>
            <c:trendlineType val="linear"/>
            <c:dispRSqr val="0"/>
            <c:dispEq val="0"/>
          </c:trendline>
          <c:xVal>
            <c:numRef>
              <c:f>'correct reaction rate'!$H$12:$H$18</c:f>
              <c:numCache>
                <c:formatCode>General</c:formatCode>
                <c:ptCount val="7"/>
                <c:pt idx="0">
                  <c:v>0.0</c:v>
                </c:pt>
                <c:pt idx="1">
                  <c:v>2.0</c:v>
                </c:pt>
                <c:pt idx="2">
                  <c:v>4.0</c:v>
                </c:pt>
                <c:pt idx="3">
                  <c:v>6.0</c:v>
                </c:pt>
                <c:pt idx="4">
                  <c:v>8.0</c:v>
                </c:pt>
                <c:pt idx="5">
                  <c:v>10.0</c:v>
                </c:pt>
                <c:pt idx="6">
                  <c:v>12.0</c:v>
                </c:pt>
              </c:numCache>
            </c:numRef>
          </c:xVal>
          <c:yVal>
            <c:numRef>
              <c:f>'correct reaction rate'!$M$12:$M$18</c:f>
              <c:numCache>
                <c:formatCode>General</c:formatCode>
                <c:ptCount val="7"/>
                <c:pt idx="0">
                  <c:v>0.12221134997793</c:v>
                </c:pt>
                <c:pt idx="1">
                  <c:v>-0.125172505945328</c:v>
                </c:pt>
                <c:pt idx="2">
                  <c:v>-0.507533793593388</c:v>
                </c:pt>
                <c:pt idx="3">
                  <c:v>-0.702950255970125</c:v>
                </c:pt>
                <c:pt idx="4">
                  <c:v>-0.919961505982271</c:v>
                </c:pt>
                <c:pt idx="5">
                  <c:v>-1.173586774375905</c:v>
                </c:pt>
                <c:pt idx="6">
                  <c:v>-1.504783138625822</c:v>
                </c:pt>
              </c:numCache>
            </c:numRef>
          </c:yVal>
          <c:smooth val="0"/>
        </c:ser>
        <c:ser>
          <c:idx val="2"/>
          <c:order val="2"/>
          <c:tx>
            <c:v>32 °C</c:v>
          </c:tx>
          <c:spPr>
            <a:ln w="31750">
              <a:noFill/>
            </a:ln>
          </c:spPr>
          <c:trendline>
            <c:spPr>
              <a:ln>
                <a:solidFill>
                  <a:schemeClr val="accent3"/>
                </a:solidFill>
              </a:ln>
            </c:spPr>
            <c:trendlineType val="linear"/>
            <c:dispRSqr val="0"/>
            <c:dispEq val="0"/>
          </c:trendline>
          <c:xVal>
            <c:numRef>
              <c:f>'correct reaction rate'!$H$12:$H$18</c:f>
              <c:numCache>
                <c:formatCode>General</c:formatCode>
                <c:ptCount val="7"/>
                <c:pt idx="0">
                  <c:v>0.0</c:v>
                </c:pt>
                <c:pt idx="1">
                  <c:v>2.0</c:v>
                </c:pt>
                <c:pt idx="2">
                  <c:v>4.0</c:v>
                </c:pt>
                <c:pt idx="3">
                  <c:v>6.0</c:v>
                </c:pt>
                <c:pt idx="4">
                  <c:v>8.0</c:v>
                </c:pt>
                <c:pt idx="5">
                  <c:v>10.0</c:v>
                </c:pt>
                <c:pt idx="6">
                  <c:v>12.0</c:v>
                </c:pt>
              </c:numCache>
            </c:numRef>
          </c:xVal>
          <c:yVal>
            <c:numRef>
              <c:f>'correct reaction rate'!$N$12:$N$18</c:f>
              <c:numCache>
                <c:formatCode>General</c:formatCode>
                <c:ptCount val="7"/>
                <c:pt idx="0">
                  <c:v>0.12221134997793</c:v>
                </c:pt>
                <c:pt idx="1">
                  <c:v>-0.205001561230486</c:v>
                </c:pt>
                <c:pt idx="2">
                  <c:v>-1.169655289390602</c:v>
                </c:pt>
                <c:pt idx="3">
                  <c:v>-2.020322046843911</c:v>
                </c:pt>
                <c:pt idx="4">
                  <c:v>-2.801196680328129</c:v>
                </c:pt>
              </c:numCache>
            </c:numRef>
          </c:yVal>
          <c:smooth val="0"/>
        </c:ser>
        <c:dLbls>
          <c:showLegendKey val="0"/>
          <c:showVal val="0"/>
          <c:showCatName val="0"/>
          <c:showSerName val="0"/>
          <c:showPercent val="0"/>
          <c:showBubbleSize val="0"/>
        </c:dLbls>
        <c:axId val="-2135777256"/>
        <c:axId val="2127486840"/>
      </c:scatterChart>
      <c:valAx>
        <c:axId val="-2135777256"/>
        <c:scaling>
          <c:orientation val="minMax"/>
          <c:max val="14.0"/>
        </c:scaling>
        <c:delete val="0"/>
        <c:axPos val="b"/>
        <c:numFmt formatCode="General" sourceLinked="1"/>
        <c:majorTickMark val="none"/>
        <c:minorTickMark val="none"/>
        <c:tickLblPos val="nextTo"/>
        <c:txPr>
          <a:bodyPr/>
          <a:lstStyle/>
          <a:p>
            <a:pPr>
              <a:defRPr sz="1600"/>
            </a:pPr>
            <a:endParaRPr lang="en-US"/>
          </a:p>
        </c:txPr>
        <c:crossAx val="2127486840"/>
        <c:crosses val="autoZero"/>
        <c:crossBetween val="midCat"/>
        <c:majorUnit val="2.0"/>
      </c:valAx>
      <c:valAx>
        <c:axId val="2127486840"/>
        <c:scaling>
          <c:orientation val="minMax"/>
        </c:scaling>
        <c:delete val="0"/>
        <c:axPos val="l"/>
        <c:numFmt formatCode="General" sourceLinked="1"/>
        <c:majorTickMark val="none"/>
        <c:minorTickMark val="none"/>
        <c:tickLblPos val="nextTo"/>
        <c:txPr>
          <a:bodyPr/>
          <a:lstStyle/>
          <a:p>
            <a:pPr>
              <a:defRPr sz="1600"/>
            </a:pPr>
            <a:endParaRPr lang="en-US"/>
          </a:p>
        </c:txPr>
        <c:crossAx val="-2135777256"/>
        <c:crosses val="autoZero"/>
        <c:crossBetween val="midCat"/>
      </c:valAx>
    </c:plotArea>
    <c:legend>
      <c:legendPos val="t"/>
      <c:legendEntry>
        <c:idx val="3"/>
        <c:delete val="1"/>
      </c:legendEntry>
      <c:legendEntry>
        <c:idx val="4"/>
        <c:delete val="1"/>
      </c:legendEntry>
      <c:legendEntry>
        <c:idx val="5"/>
        <c:delete val="1"/>
      </c:legendEntry>
      <c:layout/>
      <c:overlay val="0"/>
    </c:legend>
    <c:plotVisOnly val="1"/>
    <c:dispBlanksAs val="gap"/>
    <c:showDLblsOverMax val="0"/>
  </c:chart>
  <c:txPr>
    <a:bodyPr/>
    <a:lstStyle/>
    <a:p>
      <a:pPr>
        <a:defRPr sz="2000">
          <a:latin typeface="Calibri" panose="020F050202020403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a:t>Luteolin (ethanol extract), pH 2</a:t>
            </a:r>
          </a:p>
        </c:rich>
      </c:tx>
      <c:layout/>
      <c:overlay val="0"/>
    </c:title>
    <c:autoTitleDeleted val="0"/>
    <c:plotArea>
      <c:layout>
        <c:manualLayout>
          <c:layoutTarget val="inner"/>
          <c:xMode val="edge"/>
          <c:yMode val="edge"/>
          <c:x val="0.114907539966595"/>
          <c:y val="0.133562229139962"/>
          <c:w val="0.834309631750577"/>
          <c:h val="0.67985818633136"/>
        </c:manualLayout>
      </c:layout>
      <c:scatterChart>
        <c:scatterStyle val="lineMarker"/>
        <c:varyColors val="0"/>
        <c:ser>
          <c:idx val="0"/>
          <c:order val="0"/>
          <c:tx>
            <c:v>4 °C</c:v>
          </c:tx>
          <c:spPr>
            <a:ln w="31750">
              <a:noFill/>
            </a:ln>
          </c:spPr>
          <c:trendline>
            <c:spPr>
              <a:ln>
                <a:solidFill>
                  <a:schemeClr val="accent1"/>
                </a:solidFill>
              </a:ln>
            </c:spPr>
            <c:trendlineType val="linear"/>
            <c:dispRSqr val="0"/>
            <c:dispEq val="0"/>
          </c:trendline>
          <c:xVal>
            <c:numRef>
              <c:f>'correct reaction rate'!$A$12:$A$18</c:f>
              <c:numCache>
                <c:formatCode>General</c:formatCode>
                <c:ptCount val="7"/>
                <c:pt idx="0">
                  <c:v>0.0</c:v>
                </c:pt>
                <c:pt idx="1">
                  <c:v>2.0</c:v>
                </c:pt>
                <c:pt idx="2">
                  <c:v>4.0</c:v>
                </c:pt>
                <c:pt idx="3">
                  <c:v>6.0</c:v>
                </c:pt>
                <c:pt idx="4">
                  <c:v>8.0</c:v>
                </c:pt>
                <c:pt idx="5">
                  <c:v>10.0</c:v>
                </c:pt>
                <c:pt idx="6">
                  <c:v>12.0</c:v>
                </c:pt>
              </c:numCache>
            </c:numRef>
          </c:xVal>
          <c:yVal>
            <c:numRef>
              <c:f>'correct reaction rate'!$B$12:$B$18</c:f>
              <c:numCache>
                <c:formatCode>General</c:formatCode>
                <c:ptCount val="7"/>
                <c:pt idx="0">
                  <c:v>0.0848964507816796</c:v>
                </c:pt>
                <c:pt idx="1">
                  <c:v>-0.0875205717216251</c:v>
                </c:pt>
                <c:pt idx="2">
                  <c:v>-0.0983506035332182</c:v>
                </c:pt>
                <c:pt idx="3">
                  <c:v>-0.195595987972054</c:v>
                </c:pt>
                <c:pt idx="4">
                  <c:v>0.231752184802515</c:v>
                </c:pt>
                <c:pt idx="5">
                  <c:v>-0.117646692474947</c:v>
                </c:pt>
                <c:pt idx="6">
                  <c:v>-0.117646692474947</c:v>
                </c:pt>
              </c:numCache>
            </c:numRef>
          </c:yVal>
          <c:smooth val="0"/>
        </c:ser>
        <c:ser>
          <c:idx val="1"/>
          <c:order val="1"/>
          <c:tx>
            <c:v>22 °C</c:v>
          </c:tx>
          <c:spPr>
            <a:ln w="31750">
              <a:noFill/>
            </a:ln>
          </c:spPr>
          <c:trendline>
            <c:spPr>
              <a:ln>
                <a:solidFill>
                  <a:schemeClr val="accent2"/>
                </a:solidFill>
              </a:ln>
            </c:spPr>
            <c:trendlineType val="linear"/>
            <c:dispRSqr val="0"/>
            <c:dispEq val="0"/>
          </c:trendline>
          <c:xVal>
            <c:numRef>
              <c:f>'correct reaction rate'!$A$12:$A$18</c:f>
              <c:numCache>
                <c:formatCode>General</c:formatCode>
                <c:ptCount val="7"/>
                <c:pt idx="0">
                  <c:v>0.0</c:v>
                </c:pt>
                <c:pt idx="1">
                  <c:v>2.0</c:v>
                </c:pt>
                <c:pt idx="2">
                  <c:v>4.0</c:v>
                </c:pt>
                <c:pt idx="3">
                  <c:v>6.0</c:v>
                </c:pt>
                <c:pt idx="4">
                  <c:v>8.0</c:v>
                </c:pt>
                <c:pt idx="5">
                  <c:v>10.0</c:v>
                </c:pt>
                <c:pt idx="6">
                  <c:v>12.0</c:v>
                </c:pt>
              </c:numCache>
            </c:numRef>
          </c:xVal>
          <c:yVal>
            <c:numRef>
              <c:f>'correct reaction rate'!$C$12:$C$18</c:f>
              <c:numCache>
                <c:formatCode>General</c:formatCode>
                <c:ptCount val="7"/>
                <c:pt idx="0">
                  <c:v>0.0848964507816796</c:v>
                </c:pt>
                <c:pt idx="1">
                  <c:v>-0.00324246433974317</c:v>
                </c:pt>
                <c:pt idx="2">
                  <c:v>-0.201984216085182</c:v>
                </c:pt>
                <c:pt idx="3">
                  <c:v>-0.246077515562674</c:v>
                </c:pt>
                <c:pt idx="4">
                  <c:v>-0.64884148369164</c:v>
                </c:pt>
                <c:pt idx="5">
                  <c:v>-0.32010622957258</c:v>
                </c:pt>
                <c:pt idx="6">
                  <c:v>-0.468770369898582</c:v>
                </c:pt>
              </c:numCache>
            </c:numRef>
          </c:yVal>
          <c:smooth val="0"/>
        </c:ser>
        <c:ser>
          <c:idx val="2"/>
          <c:order val="2"/>
          <c:tx>
            <c:v>32 °C</c:v>
          </c:tx>
          <c:spPr>
            <a:ln w="31750">
              <a:noFill/>
            </a:ln>
          </c:spPr>
          <c:trendline>
            <c:spPr>
              <a:ln>
                <a:solidFill>
                  <a:schemeClr val="accent3"/>
                </a:solidFill>
              </a:ln>
            </c:spPr>
            <c:trendlineType val="linear"/>
            <c:dispRSqr val="0"/>
            <c:dispEq val="0"/>
          </c:trendline>
          <c:xVal>
            <c:numRef>
              <c:f>'correct reaction rate'!$A$12:$A$18</c:f>
              <c:numCache>
                <c:formatCode>General</c:formatCode>
                <c:ptCount val="7"/>
                <c:pt idx="0">
                  <c:v>0.0</c:v>
                </c:pt>
                <c:pt idx="1">
                  <c:v>2.0</c:v>
                </c:pt>
                <c:pt idx="2">
                  <c:v>4.0</c:v>
                </c:pt>
                <c:pt idx="3">
                  <c:v>6.0</c:v>
                </c:pt>
                <c:pt idx="4">
                  <c:v>8.0</c:v>
                </c:pt>
                <c:pt idx="5">
                  <c:v>10.0</c:v>
                </c:pt>
                <c:pt idx="6">
                  <c:v>12.0</c:v>
                </c:pt>
              </c:numCache>
            </c:numRef>
          </c:xVal>
          <c:yVal>
            <c:numRef>
              <c:f>'correct reaction rate'!$D$12:$D$18</c:f>
              <c:numCache>
                <c:formatCode>General</c:formatCode>
                <c:ptCount val="7"/>
                <c:pt idx="0">
                  <c:v>0.0848964507816796</c:v>
                </c:pt>
                <c:pt idx="1">
                  <c:v>-0.0859829547245564</c:v>
                </c:pt>
                <c:pt idx="2">
                  <c:v>-0.526061320588702</c:v>
                </c:pt>
                <c:pt idx="3">
                  <c:v>-0.712481243774939</c:v>
                </c:pt>
                <c:pt idx="4">
                  <c:v>-0.811700491410683</c:v>
                </c:pt>
                <c:pt idx="5">
                  <c:v>-0.987783047904504</c:v>
                </c:pt>
                <c:pt idx="6">
                  <c:v>-1.289809442567679</c:v>
                </c:pt>
              </c:numCache>
            </c:numRef>
          </c:yVal>
          <c:smooth val="0"/>
        </c:ser>
        <c:dLbls>
          <c:showLegendKey val="0"/>
          <c:showVal val="0"/>
          <c:showCatName val="0"/>
          <c:showSerName val="0"/>
          <c:showPercent val="0"/>
          <c:showBubbleSize val="0"/>
        </c:dLbls>
        <c:axId val="-2135188056"/>
        <c:axId val="-2133969448"/>
      </c:scatterChart>
      <c:valAx>
        <c:axId val="-2135188056"/>
        <c:scaling>
          <c:orientation val="minMax"/>
          <c:max val="14.0"/>
        </c:scaling>
        <c:delete val="0"/>
        <c:axPos val="b"/>
        <c:numFmt formatCode="General" sourceLinked="1"/>
        <c:majorTickMark val="none"/>
        <c:minorTickMark val="none"/>
        <c:tickLblPos val="nextTo"/>
        <c:crossAx val="-2133969448"/>
        <c:crosses val="autoZero"/>
        <c:crossBetween val="midCat"/>
        <c:majorUnit val="2.0"/>
      </c:valAx>
      <c:valAx>
        <c:axId val="-2133969448"/>
        <c:scaling>
          <c:orientation val="minMax"/>
        </c:scaling>
        <c:delete val="0"/>
        <c:axPos val="l"/>
        <c:numFmt formatCode="General" sourceLinked="1"/>
        <c:majorTickMark val="none"/>
        <c:minorTickMark val="none"/>
        <c:tickLblPos val="nextTo"/>
        <c:crossAx val="-2135188056"/>
        <c:crosses val="autoZero"/>
        <c:crossBetween val="midCat"/>
      </c:valAx>
    </c:plotArea>
    <c:legend>
      <c:legendPos val="t"/>
      <c:legendEntry>
        <c:idx val="3"/>
        <c:delete val="1"/>
      </c:legendEntry>
      <c:legendEntry>
        <c:idx val="4"/>
        <c:delete val="1"/>
      </c:legendEntry>
      <c:legendEntry>
        <c:idx val="5"/>
        <c:delete val="1"/>
      </c:legendEntry>
      <c:layout/>
      <c:overlay val="0"/>
      <c:txPr>
        <a:bodyPr/>
        <a:lstStyle/>
        <a:p>
          <a:pPr>
            <a:defRPr sz="2000"/>
          </a:pPr>
          <a:endParaRPr lang="en-US"/>
        </a:p>
      </c:txPr>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a:t>Luteolin (ethanol extract), pH 4</a:t>
            </a:r>
          </a:p>
        </c:rich>
      </c:tx>
      <c:layout/>
      <c:overlay val="0"/>
    </c:title>
    <c:autoTitleDeleted val="0"/>
    <c:plotArea>
      <c:layout>
        <c:manualLayout>
          <c:layoutTarget val="inner"/>
          <c:xMode val="edge"/>
          <c:yMode val="edge"/>
          <c:x val="0.13005905511811"/>
          <c:y val="0.165861970742029"/>
          <c:w val="0.834309631750577"/>
          <c:h val="0.67985818633136"/>
        </c:manualLayout>
      </c:layout>
      <c:scatterChart>
        <c:scatterStyle val="lineMarker"/>
        <c:varyColors val="0"/>
        <c:ser>
          <c:idx val="0"/>
          <c:order val="0"/>
          <c:tx>
            <c:v>4 °C</c:v>
          </c:tx>
          <c:spPr>
            <a:ln w="31750">
              <a:noFill/>
            </a:ln>
          </c:spPr>
          <c:trendline>
            <c:spPr>
              <a:ln>
                <a:solidFill>
                  <a:schemeClr val="accent1"/>
                </a:solidFill>
              </a:ln>
            </c:spPr>
            <c:trendlineType val="linear"/>
            <c:dispRSqr val="0"/>
            <c:dispEq val="0"/>
          </c:trendline>
          <c:xVal>
            <c:numRef>
              <c:f>'correct reaction rate'!$A$12:$A$18</c:f>
              <c:numCache>
                <c:formatCode>General</c:formatCode>
                <c:ptCount val="7"/>
                <c:pt idx="0">
                  <c:v>0.0</c:v>
                </c:pt>
                <c:pt idx="1">
                  <c:v>2.0</c:v>
                </c:pt>
                <c:pt idx="2">
                  <c:v>4.0</c:v>
                </c:pt>
                <c:pt idx="3">
                  <c:v>6.0</c:v>
                </c:pt>
                <c:pt idx="4">
                  <c:v>8.0</c:v>
                </c:pt>
                <c:pt idx="5">
                  <c:v>10.0</c:v>
                </c:pt>
                <c:pt idx="6">
                  <c:v>12.0</c:v>
                </c:pt>
              </c:numCache>
            </c:numRef>
          </c:xVal>
          <c:yVal>
            <c:numRef>
              <c:f>'correct reaction rate'!$E$12:$E$18</c:f>
              <c:numCache>
                <c:formatCode>General</c:formatCode>
                <c:ptCount val="7"/>
                <c:pt idx="0">
                  <c:v>0.0875943245363318</c:v>
                </c:pt>
                <c:pt idx="1">
                  <c:v>-0.217233154870437</c:v>
                </c:pt>
                <c:pt idx="2">
                  <c:v>-0.0680356455015155</c:v>
                </c:pt>
                <c:pt idx="3">
                  <c:v>-0.168085016829275</c:v>
                </c:pt>
                <c:pt idx="4">
                  <c:v>-0.170713139235545</c:v>
                </c:pt>
                <c:pt idx="5">
                  <c:v>-0.039307209549521</c:v>
                </c:pt>
                <c:pt idx="6">
                  <c:v>-0.189305972312161</c:v>
                </c:pt>
              </c:numCache>
            </c:numRef>
          </c:yVal>
          <c:smooth val="0"/>
        </c:ser>
        <c:ser>
          <c:idx val="1"/>
          <c:order val="1"/>
          <c:tx>
            <c:v>22 °C</c:v>
          </c:tx>
          <c:spPr>
            <a:ln w="31750">
              <a:noFill/>
            </a:ln>
          </c:spPr>
          <c:trendline>
            <c:spPr>
              <a:ln>
                <a:solidFill>
                  <a:schemeClr val="accent2"/>
                </a:solidFill>
              </a:ln>
            </c:spPr>
            <c:trendlineType val="linear"/>
            <c:dispRSqr val="0"/>
            <c:dispEq val="0"/>
          </c:trendline>
          <c:xVal>
            <c:numRef>
              <c:f>'correct reaction rate'!$A$12:$A$18</c:f>
              <c:numCache>
                <c:formatCode>General</c:formatCode>
                <c:ptCount val="7"/>
                <c:pt idx="0">
                  <c:v>0.0</c:v>
                </c:pt>
                <c:pt idx="1">
                  <c:v>2.0</c:v>
                </c:pt>
                <c:pt idx="2">
                  <c:v>4.0</c:v>
                </c:pt>
                <c:pt idx="3">
                  <c:v>6.0</c:v>
                </c:pt>
                <c:pt idx="4">
                  <c:v>8.0</c:v>
                </c:pt>
                <c:pt idx="5">
                  <c:v>10.0</c:v>
                </c:pt>
                <c:pt idx="6">
                  <c:v>12.0</c:v>
                </c:pt>
              </c:numCache>
            </c:numRef>
          </c:xVal>
          <c:yVal>
            <c:numRef>
              <c:f>'correct reaction rate'!$F$12:$F$18</c:f>
              <c:numCache>
                <c:formatCode>General</c:formatCode>
                <c:ptCount val="7"/>
                <c:pt idx="0">
                  <c:v>0.0875943245363318</c:v>
                </c:pt>
                <c:pt idx="1">
                  <c:v>-0.0330336632522829</c:v>
                </c:pt>
                <c:pt idx="2">
                  <c:v>-0.320924221058723</c:v>
                </c:pt>
                <c:pt idx="3">
                  <c:v>-0.479672610134611</c:v>
                </c:pt>
                <c:pt idx="4">
                  <c:v>-0.616701243506228</c:v>
                </c:pt>
                <c:pt idx="5">
                  <c:v>-0.779044333369296</c:v>
                </c:pt>
                <c:pt idx="6">
                  <c:v>-1.015462415892202</c:v>
                </c:pt>
              </c:numCache>
            </c:numRef>
          </c:yVal>
          <c:smooth val="0"/>
        </c:ser>
        <c:ser>
          <c:idx val="2"/>
          <c:order val="2"/>
          <c:tx>
            <c:v>32 °C</c:v>
          </c:tx>
          <c:spPr>
            <a:ln w="31750">
              <a:noFill/>
            </a:ln>
          </c:spPr>
          <c:trendline>
            <c:spPr>
              <a:ln>
                <a:solidFill>
                  <a:schemeClr val="accent3"/>
                </a:solidFill>
              </a:ln>
            </c:spPr>
            <c:trendlineType val="linear"/>
            <c:dispRSqr val="0"/>
            <c:dispEq val="0"/>
          </c:trendline>
          <c:xVal>
            <c:numRef>
              <c:f>'correct reaction rate'!$A$12:$A$18</c:f>
              <c:numCache>
                <c:formatCode>General</c:formatCode>
                <c:ptCount val="7"/>
                <c:pt idx="0">
                  <c:v>0.0</c:v>
                </c:pt>
                <c:pt idx="1">
                  <c:v>2.0</c:v>
                </c:pt>
                <c:pt idx="2">
                  <c:v>4.0</c:v>
                </c:pt>
                <c:pt idx="3">
                  <c:v>6.0</c:v>
                </c:pt>
                <c:pt idx="4">
                  <c:v>8.0</c:v>
                </c:pt>
                <c:pt idx="5">
                  <c:v>10.0</c:v>
                </c:pt>
                <c:pt idx="6">
                  <c:v>12.0</c:v>
                </c:pt>
              </c:numCache>
            </c:numRef>
          </c:xVal>
          <c:yVal>
            <c:numRef>
              <c:f>'correct reaction rate'!$G$12:$G$18</c:f>
              <c:numCache>
                <c:formatCode>General</c:formatCode>
                <c:ptCount val="7"/>
                <c:pt idx="0">
                  <c:v>0.0875943245363318</c:v>
                </c:pt>
                <c:pt idx="1">
                  <c:v>-0.169039898735203</c:v>
                </c:pt>
                <c:pt idx="2">
                  <c:v>-0.8171228419438</c:v>
                </c:pt>
                <c:pt idx="3">
                  <c:v>-1.444020636962545</c:v>
                </c:pt>
                <c:pt idx="4">
                  <c:v>-2.08715739694783</c:v>
                </c:pt>
                <c:pt idx="5">
                  <c:v>-2.537517824963884</c:v>
                </c:pt>
              </c:numCache>
            </c:numRef>
          </c:yVal>
          <c:smooth val="0"/>
        </c:ser>
        <c:dLbls>
          <c:showLegendKey val="0"/>
          <c:showVal val="0"/>
          <c:showCatName val="0"/>
          <c:showSerName val="0"/>
          <c:showPercent val="0"/>
          <c:showBubbleSize val="0"/>
        </c:dLbls>
        <c:axId val="2127242072"/>
        <c:axId val="2109884632"/>
      </c:scatterChart>
      <c:valAx>
        <c:axId val="2127242072"/>
        <c:scaling>
          <c:orientation val="minMax"/>
          <c:max val="14.0"/>
        </c:scaling>
        <c:delete val="0"/>
        <c:axPos val="b"/>
        <c:numFmt formatCode="General" sourceLinked="1"/>
        <c:majorTickMark val="none"/>
        <c:minorTickMark val="none"/>
        <c:tickLblPos val="nextTo"/>
        <c:crossAx val="2109884632"/>
        <c:crosses val="autoZero"/>
        <c:crossBetween val="midCat"/>
        <c:majorUnit val="2.0"/>
      </c:valAx>
      <c:valAx>
        <c:axId val="2109884632"/>
        <c:scaling>
          <c:orientation val="minMax"/>
        </c:scaling>
        <c:delete val="0"/>
        <c:axPos val="l"/>
        <c:numFmt formatCode="General" sourceLinked="1"/>
        <c:majorTickMark val="none"/>
        <c:minorTickMark val="none"/>
        <c:tickLblPos val="nextTo"/>
        <c:crossAx val="2127242072"/>
        <c:crosses val="autoZero"/>
        <c:crossBetween val="midCat"/>
      </c:valAx>
    </c:plotArea>
    <c:legend>
      <c:legendPos val="t"/>
      <c:legendEntry>
        <c:idx val="3"/>
        <c:delete val="1"/>
      </c:legendEntry>
      <c:legendEntry>
        <c:idx val="4"/>
        <c:delete val="1"/>
      </c:legendEntry>
      <c:legendEntry>
        <c:idx val="5"/>
        <c:delete val="1"/>
      </c:legendEntry>
      <c:layout/>
      <c:overlay val="0"/>
      <c:txPr>
        <a:bodyPr/>
        <a:lstStyle/>
        <a:p>
          <a:pPr>
            <a:defRPr sz="2000"/>
          </a:pPr>
          <a:endParaRPr lang="en-US"/>
        </a:p>
      </c:txPr>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a:t>Apigenin (methanol extract), pH 2</a:t>
            </a:r>
          </a:p>
        </c:rich>
      </c:tx>
      <c:layout/>
      <c:overlay val="0"/>
    </c:title>
    <c:autoTitleDeleted val="0"/>
    <c:plotArea>
      <c:layout/>
      <c:scatterChart>
        <c:scatterStyle val="lineMarker"/>
        <c:varyColors val="0"/>
        <c:ser>
          <c:idx val="0"/>
          <c:order val="0"/>
          <c:tx>
            <c:v>4 °C</c:v>
          </c:tx>
          <c:spPr>
            <a:ln w="31750">
              <a:noFill/>
            </a:ln>
          </c:spPr>
          <c:trendline>
            <c:spPr>
              <a:ln>
                <a:solidFill>
                  <a:schemeClr val="accent1"/>
                </a:solidFill>
              </a:ln>
            </c:spPr>
            <c:trendlineType val="linear"/>
            <c:dispRSqr val="0"/>
            <c:dispEq val="0"/>
          </c:trendline>
          <c:xVal>
            <c:numRef>
              <c:f>'correct reaction rate'!$V$12:$V$18</c:f>
              <c:numCache>
                <c:formatCode>General</c:formatCode>
                <c:ptCount val="7"/>
                <c:pt idx="0">
                  <c:v>0.0</c:v>
                </c:pt>
                <c:pt idx="1">
                  <c:v>2.0</c:v>
                </c:pt>
                <c:pt idx="2">
                  <c:v>4.0</c:v>
                </c:pt>
                <c:pt idx="3">
                  <c:v>6.0</c:v>
                </c:pt>
                <c:pt idx="4">
                  <c:v>8.0</c:v>
                </c:pt>
                <c:pt idx="5">
                  <c:v>10.0</c:v>
                </c:pt>
                <c:pt idx="6">
                  <c:v>12.0</c:v>
                </c:pt>
              </c:numCache>
            </c:numRef>
          </c:xVal>
          <c:yVal>
            <c:numRef>
              <c:f>'correct reaction rate'!$W$12:$W$18</c:f>
              <c:numCache>
                <c:formatCode>General</c:formatCode>
                <c:ptCount val="7"/>
                <c:pt idx="0">
                  <c:v>-2.16374945855308</c:v>
                </c:pt>
                <c:pt idx="1">
                  <c:v>-2.462731086258795</c:v>
                </c:pt>
                <c:pt idx="2">
                  <c:v>-2.36742090645447</c:v>
                </c:pt>
                <c:pt idx="3">
                  <c:v>-2.42409329355338</c:v>
                </c:pt>
                <c:pt idx="4">
                  <c:v>-2.399614029468599</c:v>
                </c:pt>
                <c:pt idx="5">
                  <c:v>-2.388298491476024</c:v>
                </c:pt>
                <c:pt idx="6">
                  <c:v>-2.452180875363641</c:v>
                </c:pt>
              </c:numCache>
            </c:numRef>
          </c:yVal>
          <c:smooth val="0"/>
        </c:ser>
        <c:ser>
          <c:idx val="1"/>
          <c:order val="1"/>
          <c:tx>
            <c:v>22 °C</c:v>
          </c:tx>
          <c:spPr>
            <a:ln w="31750">
              <a:noFill/>
            </a:ln>
          </c:spPr>
          <c:trendline>
            <c:spPr>
              <a:ln>
                <a:solidFill>
                  <a:schemeClr val="accent2"/>
                </a:solidFill>
              </a:ln>
            </c:spPr>
            <c:trendlineType val="linear"/>
            <c:dispRSqr val="0"/>
            <c:dispEq val="0"/>
          </c:trendline>
          <c:xVal>
            <c:numRef>
              <c:f>'correct reaction rate'!$V$12:$V$18</c:f>
              <c:numCache>
                <c:formatCode>General</c:formatCode>
                <c:ptCount val="7"/>
                <c:pt idx="0">
                  <c:v>0.0</c:v>
                </c:pt>
                <c:pt idx="1">
                  <c:v>2.0</c:v>
                </c:pt>
                <c:pt idx="2">
                  <c:v>4.0</c:v>
                </c:pt>
                <c:pt idx="3">
                  <c:v>6.0</c:v>
                </c:pt>
                <c:pt idx="4">
                  <c:v>8.0</c:v>
                </c:pt>
                <c:pt idx="5">
                  <c:v>10.0</c:v>
                </c:pt>
                <c:pt idx="6">
                  <c:v>12.0</c:v>
                </c:pt>
              </c:numCache>
            </c:numRef>
          </c:xVal>
          <c:yVal>
            <c:numRef>
              <c:f>'correct reaction rate'!$X$12:$X$18</c:f>
              <c:numCache>
                <c:formatCode>General</c:formatCode>
                <c:ptCount val="7"/>
                <c:pt idx="0">
                  <c:v>-2.16374945855308</c:v>
                </c:pt>
                <c:pt idx="1">
                  <c:v>-2.311181188131594</c:v>
                </c:pt>
                <c:pt idx="2">
                  <c:v>-2.406751818516893</c:v>
                </c:pt>
                <c:pt idx="3">
                  <c:v>-2.406751818516893</c:v>
                </c:pt>
                <c:pt idx="4">
                  <c:v>-2.46121708142758</c:v>
                </c:pt>
                <c:pt idx="5">
                  <c:v>-2.487272195174912</c:v>
                </c:pt>
                <c:pt idx="6">
                  <c:v>-2.614611617551515</c:v>
                </c:pt>
              </c:numCache>
            </c:numRef>
          </c:yVal>
          <c:smooth val="0"/>
        </c:ser>
        <c:ser>
          <c:idx val="2"/>
          <c:order val="2"/>
          <c:tx>
            <c:v>32 °C</c:v>
          </c:tx>
          <c:spPr>
            <a:ln w="31750">
              <a:noFill/>
            </a:ln>
          </c:spPr>
          <c:trendline>
            <c:spPr>
              <a:ln>
                <a:solidFill>
                  <a:schemeClr val="accent3"/>
                </a:solidFill>
              </a:ln>
            </c:spPr>
            <c:trendlineType val="linear"/>
            <c:dispRSqr val="0"/>
            <c:dispEq val="0"/>
          </c:trendline>
          <c:xVal>
            <c:numRef>
              <c:f>'correct reaction rate'!$V$12:$V$18</c:f>
              <c:numCache>
                <c:formatCode>General</c:formatCode>
                <c:ptCount val="7"/>
                <c:pt idx="0">
                  <c:v>0.0</c:v>
                </c:pt>
                <c:pt idx="1">
                  <c:v>2.0</c:v>
                </c:pt>
                <c:pt idx="2">
                  <c:v>4.0</c:v>
                </c:pt>
                <c:pt idx="3">
                  <c:v>6.0</c:v>
                </c:pt>
                <c:pt idx="4">
                  <c:v>8.0</c:v>
                </c:pt>
                <c:pt idx="5">
                  <c:v>10.0</c:v>
                </c:pt>
                <c:pt idx="6">
                  <c:v>12.0</c:v>
                </c:pt>
              </c:numCache>
            </c:numRef>
          </c:xVal>
          <c:yVal>
            <c:numRef>
              <c:f>'correct reaction rate'!$Y$12:$Y$18</c:f>
              <c:numCache>
                <c:formatCode>General</c:formatCode>
                <c:ptCount val="7"/>
                <c:pt idx="0">
                  <c:v>-2.16374945855308</c:v>
                </c:pt>
                <c:pt idx="1">
                  <c:v>-2.304691872691844</c:v>
                </c:pt>
                <c:pt idx="2">
                  <c:v>-2.656021674423323</c:v>
                </c:pt>
                <c:pt idx="3">
                  <c:v>-2.7127476558241</c:v>
                </c:pt>
                <c:pt idx="4">
                  <c:v>-2.968518915994827</c:v>
                </c:pt>
                <c:pt idx="5">
                  <c:v>-2.948617761677534</c:v>
                </c:pt>
                <c:pt idx="6">
                  <c:v>-3.208767730739113</c:v>
                </c:pt>
              </c:numCache>
            </c:numRef>
          </c:yVal>
          <c:smooth val="0"/>
        </c:ser>
        <c:dLbls>
          <c:showLegendKey val="0"/>
          <c:showVal val="0"/>
          <c:showCatName val="0"/>
          <c:showSerName val="0"/>
          <c:showPercent val="0"/>
          <c:showBubbleSize val="0"/>
        </c:dLbls>
        <c:axId val="-2129600568"/>
        <c:axId val="-2135119880"/>
      </c:scatterChart>
      <c:valAx>
        <c:axId val="-2129600568"/>
        <c:scaling>
          <c:orientation val="minMax"/>
          <c:max val="14.0"/>
        </c:scaling>
        <c:delete val="0"/>
        <c:axPos val="b"/>
        <c:numFmt formatCode="General" sourceLinked="1"/>
        <c:majorTickMark val="none"/>
        <c:minorTickMark val="none"/>
        <c:tickLblPos val="nextTo"/>
        <c:crossAx val="-2135119880"/>
        <c:crosses val="autoZero"/>
        <c:crossBetween val="midCat"/>
        <c:majorUnit val="2.0"/>
      </c:valAx>
      <c:valAx>
        <c:axId val="-2135119880"/>
        <c:scaling>
          <c:orientation val="minMax"/>
        </c:scaling>
        <c:delete val="0"/>
        <c:axPos val="l"/>
        <c:numFmt formatCode="General" sourceLinked="1"/>
        <c:majorTickMark val="none"/>
        <c:minorTickMark val="none"/>
        <c:tickLblPos val="nextTo"/>
        <c:crossAx val="-2129600568"/>
        <c:crosses val="autoZero"/>
        <c:crossBetween val="midCat"/>
      </c:valAx>
    </c:plotArea>
    <c:legend>
      <c:legendPos val="t"/>
      <c:legendEntry>
        <c:idx val="3"/>
        <c:delete val="1"/>
      </c:legendEntry>
      <c:legendEntry>
        <c:idx val="4"/>
        <c:delete val="1"/>
      </c:legendEntry>
      <c:legendEntry>
        <c:idx val="5"/>
        <c:delete val="1"/>
      </c:legendEntry>
      <c:layout/>
      <c:overlay val="0"/>
      <c:txPr>
        <a:bodyPr/>
        <a:lstStyle/>
        <a:p>
          <a:pPr>
            <a:defRPr sz="2000"/>
          </a:pPr>
          <a:endParaRPr lang="en-US"/>
        </a:p>
      </c:txPr>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dirty="0" err="1" smtClean="0"/>
              <a:t>Apigenin</a:t>
            </a:r>
            <a:r>
              <a:rPr lang="en-US" sz="2000" dirty="0" smtClean="0"/>
              <a:t> </a:t>
            </a:r>
            <a:r>
              <a:rPr lang="en-US" sz="2000" dirty="0"/>
              <a:t>(methanol extract), pH 4</a:t>
            </a:r>
          </a:p>
        </c:rich>
      </c:tx>
      <c:layout/>
      <c:overlay val="0"/>
    </c:title>
    <c:autoTitleDeleted val="0"/>
    <c:plotArea>
      <c:layout/>
      <c:scatterChart>
        <c:scatterStyle val="lineMarker"/>
        <c:varyColors val="0"/>
        <c:ser>
          <c:idx val="0"/>
          <c:order val="0"/>
          <c:tx>
            <c:v>4 °C</c:v>
          </c:tx>
          <c:spPr>
            <a:ln w="31750">
              <a:noFill/>
            </a:ln>
          </c:spPr>
          <c:trendline>
            <c:spPr>
              <a:ln>
                <a:solidFill>
                  <a:schemeClr val="accent1"/>
                </a:solidFill>
              </a:ln>
            </c:spPr>
            <c:trendlineType val="linear"/>
            <c:dispRSqr val="0"/>
            <c:dispEq val="0"/>
          </c:trendline>
          <c:xVal>
            <c:numRef>
              <c:f>'correct reaction rate'!$V$12:$V$18</c:f>
              <c:numCache>
                <c:formatCode>General</c:formatCode>
                <c:ptCount val="7"/>
                <c:pt idx="0">
                  <c:v>0.0</c:v>
                </c:pt>
                <c:pt idx="1">
                  <c:v>2.0</c:v>
                </c:pt>
                <c:pt idx="2">
                  <c:v>4.0</c:v>
                </c:pt>
                <c:pt idx="3">
                  <c:v>6.0</c:v>
                </c:pt>
                <c:pt idx="4">
                  <c:v>8.0</c:v>
                </c:pt>
                <c:pt idx="5">
                  <c:v>10.0</c:v>
                </c:pt>
                <c:pt idx="6">
                  <c:v>12.0</c:v>
                </c:pt>
              </c:numCache>
            </c:numRef>
          </c:xVal>
          <c:yVal>
            <c:numRef>
              <c:f>'correct reaction rate'!$Z$12:$Z$18</c:f>
              <c:numCache>
                <c:formatCode>General</c:formatCode>
                <c:ptCount val="7"/>
                <c:pt idx="0">
                  <c:v>-2.16604246458266</c:v>
                </c:pt>
                <c:pt idx="1">
                  <c:v>-2.348364021376617</c:v>
                </c:pt>
                <c:pt idx="2">
                  <c:v>-2.326972831395297</c:v>
                </c:pt>
                <c:pt idx="3">
                  <c:v>-2.399657315764164</c:v>
                </c:pt>
                <c:pt idx="4">
                  <c:v>-2.441784096662525</c:v>
                </c:pt>
                <c:pt idx="5">
                  <c:v>-2.411102362010039</c:v>
                </c:pt>
                <c:pt idx="6">
                  <c:v>-2.512474041106633</c:v>
                </c:pt>
              </c:numCache>
            </c:numRef>
          </c:yVal>
          <c:smooth val="0"/>
        </c:ser>
        <c:ser>
          <c:idx val="1"/>
          <c:order val="1"/>
          <c:tx>
            <c:v>22 °C</c:v>
          </c:tx>
          <c:spPr>
            <a:ln w="31750">
              <a:noFill/>
            </a:ln>
          </c:spPr>
          <c:trendline>
            <c:spPr>
              <a:ln>
                <a:solidFill>
                  <a:schemeClr val="accent2"/>
                </a:solidFill>
              </a:ln>
            </c:spPr>
            <c:trendlineType val="linear"/>
            <c:dispRSqr val="0"/>
            <c:dispEq val="0"/>
          </c:trendline>
          <c:xVal>
            <c:numRef>
              <c:f>'correct reaction rate'!$V$12:$V$18</c:f>
              <c:numCache>
                <c:formatCode>General</c:formatCode>
                <c:ptCount val="7"/>
                <c:pt idx="0">
                  <c:v>0.0</c:v>
                </c:pt>
                <c:pt idx="1">
                  <c:v>2.0</c:v>
                </c:pt>
                <c:pt idx="2">
                  <c:v>4.0</c:v>
                </c:pt>
                <c:pt idx="3">
                  <c:v>6.0</c:v>
                </c:pt>
                <c:pt idx="4">
                  <c:v>8.0</c:v>
                </c:pt>
                <c:pt idx="5">
                  <c:v>10.0</c:v>
                </c:pt>
                <c:pt idx="6">
                  <c:v>12.0</c:v>
                </c:pt>
              </c:numCache>
            </c:numRef>
          </c:xVal>
          <c:yVal>
            <c:numRef>
              <c:f>'correct reaction rate'!$AA$12:$AA$18</c:f>
              <c:numCache>
                <c:formatCode>General</c:formatCode>
                <c:ptCount val="7"/>
                <c:pt idx="0">
                  <c:v>-2.16604246458266</c:v>
                </c:pt>
                <c:pt idx="1">
                  <c:v>-2.330948979774937</c:v>
                </c:pt>
                <c:pt idx="2">
                  <c:v>-2.549785749543991</c:v>
                </c:pt>
                <c:pt idx="3">
                  <c:v>-2.667155647413048</c:v>
                </c:pt>
                <c:pt idx="4">
                  <c:v>-2.895891011993035</c:v>
                </c:pt>
                <c:pt idx="5">
                  <c:v>-3.02808818160442</c:v>
                </c:pt>
                <c:pt idx="6">
                  <c:v>-3.30252502730618</c:v>
                </c:pt>
              </c:numCache>
            </c:numRef>
          </c:yVal>
          <c:smooth val="0"/>
        </c:ser>
        <c:ser>
          <c:idx val="2"/>
          <c:order val="2"/>
          <c:tx>
            <c:v>32 °C</c:v>
          </c:tx>
          <c:spPr>
            <a:ln w="31750">
              <a:noFill/>
            </a:ln>
          </c:spPr>
          <c:trendline>
            <c:spPr>
              <a:ln>
                <a:solidFill>
                  <a:schemeClr val="accent3"/>
                </a:solidFill>
              </a:ln>
            </c:spPr>
            <c:trendlineType val="linear"/>
            <c:dispRSqr val="0"/>
            <c:dispEq val="0"/>
          </c:trendline>
          <c:xVal>
            <c:numRef>
              <c:f>'correct reaction rate'!$V$12:$V$18</c:f>
              <c:numCache>
                <c:formatCode>General</c:formatCode>
                <c:ptCount val="7"/>
                <c:pt idx="0">
                  <c:v>0.0</c:v>
                </c:pt>
                <c:pt idx="1">
                  <c:v>2.0</c:v>
                </c:pt>
                <c:pt idx="2">
                  <c:v>4.0</c:v>
                </c:pt>
                <c:pt idx="3">
                  <c:v>6.0</c:v>
                </c:pt>
                <c:pt idx="4">
                  <c:v>8.0</c:v>
                </c:pt>
                <c:pt idx="5">
                  <c:v>10.0</c:v>
                </c:pt>
                <c:pt idx="6">
                  <c:v>12.0</c:v>
                </c:pt>
              </c:numCache>
            </c:numRef>
          </c:xVal>
          <c:yVal>
            <c:numRef>
              <c:f>'correct reaction rate'!$AB$12:$AB$18</c:f>
              <c:numCache>
                <c:formatCode>General</c:formatCode>
                <c:ptCount val="7"/>
                <c:pt idx="0">
                  <c:v>-2.16604246458266</c:v>
                </c:pt>
                <c:pt idx="1">
                  <c:v>-2.372989068682005</c:v>
                </c:pt>
                <c:pt idx="2">
                  <c:v>-3.046931269405901</c:v>
                </c:pt>
                <c:pt idx="3">
                  <c:v>-3.666747176880296</c:v>
                </c:pt>
              </c:numCache>
            </c:numRef>
          </c:yVal>
          <c:smooth val="0"/>
        </c:ser>
        <c:dLbls>
          <c:showLegendKey val="0"/>
          <c:showVal val="0"/>
          <c:showCatName val="0"/>
          <c:showSerName val="0"/>
          <c:showPercent val="0"/>
          <c:showBubbleSize val="0"/>
        </c:dLbls>
        <c:axId val="-2088497624"/>
        <c:axId val="2110608200"/>
      </c:scatterChart>
      <c:valAx>
        <c:axId val="-2088497624"/>
        <c:scaling>
          <c:orientation val="minMax"/>
          <c:max val="14.0"/>
        </c:scaling>
        <c:delete val="0"/>
        <c:axPos val="b"/>
        <c:numFmt formatCode="General" sourceLinked="1"/>
        <c:majorTickMark val="none"/>
        <c:minorTickMark val="none"/>
        <c:tickLblPos val="nextTo"/>
        <c:crossAx val="2110608200"/>
        <c:crosses val="autoZero"/>
        <c:crossBetween val="midCat"/>
        <c:majorUnit val="2.0"/>
      </c:valAx>
      <c:valAx>
        <c:axId val="2110608200"/>
        <c:scaling>
          <c:orientation val="minMax"/>
        </c:scaling>
        <c:delete val="0"/>
        <c:axPos val="l"/>
        <c:numFmt formatCode="General" sourceLinked="1"/>
        <c:majorTickMark val="none"/>
        <c:minorTickMark val="none"/>
        <c:tickLblPos val="nextTo"/>
        <c:crossAx val="-2088497624"/>
        <c:crosses val="autoZero"/>
        <c:crossBetween val="midCat"/>
      </c:valAx>
    </c:plotArea>
    <c:legend>
      <c:legendPos val="t"/>
      <c:legendEntry>
        <c:idx val="3"/>
        <c:delete val="1"/>
      </c:legendEntry>
      <c:legendEntry>
        <c:idx val="4"/>
        <c:delete val="1"/>
      </c:legendEntry>
      <c:legendEntry>
        <c:idx val="5"/>
        <c:delete val="1"/>
      </c:legendEntry>
      <c:layout/>
      <c:overlay val="0"/>
      <c:txPr>
        <a:bodyPr/>
        <a:lstStyle/>
        <a:p>
          <a:pPr>
            <a:defRPr sz="2000"/>
          </a:pPr>
          <a:endParaRPr lang="en-US"/>
        </a:p>
      </c:txPr>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a:t>Apigenin (ethanol extract), pH 2</a:t>
            </a:r>
          </a:p>
        </c:rich>
      </c:tx>
      <c:layout/>
      <c:overlay val="0"/>
    </c:title>
    <c:autoTitleDeleted val="0"/>
    <c:plotArea>
      <c:layout/>
      <c:scatterChart>
        <c:scatterStyle val="lineMarker"/>
        <c:varyColors val="0"/>
        <c:ser>
          <c:idx val="0"/>
          <c:order val="0"/>
          <c:tx>
            <c:v>4 °C</c:v>
          </c:tx>
          <c:spPr>
            <a:ln w="31750">
              <a:noFill/>
            </a:ln>
          </c:spPr>
          <c:trendline>
            <c:spPr>
              <a:ln>
                <a:solidFill>
                  <a:schemeClr val="accent1">
                    <a:lumMod val="60000"/>
                    <a:lumOff val="40000"/>
                  </a:schemeClr>
                </a:solidFill>
              </a:ln>
            </c:spPr>
            <c:trendlineType val="linear"/>
            <c:dispRSqr val="0"/>
            <c:dispEq val="0"/>
          </c:trendline>
          <c:xVal>
            <c:numRef>
              <c:f>'correct reaction rate'!$O$12:$O$18</c:f>
              <c:numCache>
                <c:formatCode>General</c:formatCode>
                <c:ptCount val="7"/>
                <c:pt idx="0">
                  <c:v>0.0</c:v>
                </c:pt>
                <c:pt idx="1">
                  <c:v>2.0</c:v>
                </c:pt>
                <c:pt idx="2">
                  <c:v>4.0</c:v>
                </c:pt>
                <c:pt idx="3">
                  <c:v>6.0</c:v>
                </c:pt>
                <c:pt idx="4">
                  <c:v>8.0</c:v>
                </c:pt>
                <c:pt idx="5">
                  <c:v>10.0</c:v>
                </c:pt>
                <c:pt idx="6">
                  <c:v>12.0</c:v>
                </c:pt>
              </c:numCache>
            </c:numRef>
          </c:xVal>
          <c:yVal>
            <c:numRef>
              <c:f>'correct reaction rate'!$P$12:$P$18</c:f>
              <c:numCache>
                <c:formatCode>General</c:formatCode>
                <c:ptCount val="7"/>
                <c:pt idx="0">
                  <c:v>-2.175610451055527</c:v>
                </c:pt>
                <c:pt idx="1">
                  <c:v>-2.352159228763739</c:v>
                </c:pt>
                <c:pt idx="2">
                  <c:v>-2.407011687608718</c:v>
                </c:pt>
                <c:pt idx="3">
                  <c:v>-2.420367478790275</c:v>
                </c:pt>
                <c:pt idx="4">
                  <c:v>-2.442458436604464</c:v>
                </c:pt>
                <c:pt idx="5">
                  <c:v>-2.430502700684318</c:v>
                </c:pt>
                <c:pt idx="6">
                  <c:v>-2.418688217270554</c:v>
                </c:pt>
              </c:numCache>
            </c:numRef>
          </c:yVal>
          <c:smooth val="0"/>
        </c:ser>
        <c:ser>
          <c:idx val="1"/>
          <c:order val="1"/>
          <c:tx>
            <c:v>22 °C</c:v>
          </c:tx>
          <c:spPr>
            <a:ln w="31750">
              <a:noFill/>
            </a:ln>
          </c:spPr>
          <c:trendline>
            <c:spPr>
              <a:ln>
                <a:solidFill>
                  <a:schemeClr val="accent2">
                    <a:lumMod val="60000"/>
                    <a:lumOff val="40000"/>
                  </a:schemeClr>
                </a:solidFill>
              </a:ln>
            </c:spPr>
            <c:trendlineType val="linear"/>
            <c:dispRSqr val="0"/>
            <c:dispEq val="0"/>
          </c:trendline>
          <c:xVal>
            <c:numRef>
              <c:f>'correct reaction rate'!$O$12:$O$18</c:f>
              <c:numCache>
                <c:formatCode>General</c:formatCode>
                <c:ptCount val="7"/>
                <c:pt idx="0">
                  <c:v>0.0</c:v>
                </c:pt>
                <c:pt idx="1">
                  <c:v>2.0</c:v>
                </c:pt>
                <c:pt idx="2">
                  <c:v>4.0</c:v>
                </c:pt>
                <c:pt idx="3">
                  <c:v>6.0</c:v>
                </c:pt>
                <c:pt idx="4">
                  <c:v>8.0</c:v>
                </c:pt>
                <c:pt idx="5">
                  <c:v>10.0</c:v>
                </c:pt>
                <c:pt idx="6">
                  <c:v>12.0</c:v>
                </c:pt>
              </c:numCache>
            </c:numRef>
          </c:xVal>
          <c:yVal>
            <c:numRef>
              <c:f>'correct reaction rate'!$Q$12:$Q$18</c:f>
              <c:numCache>
                <c:formatCode>General</c:formatCode>
                <c:ptCount val="7"/>
                <c:pt idx="0">
                  <c:v>-2.175610451055527</c:v>
                </c:pt>
                <c:pt idx="1">
                  <c:v>-2.243663914300543</c:v>
                </c:pt>
                <c:pt idx="2">
                  <c:v>-2.459789892956106</c:v>
                </c:pt>
                <c:pt idx="3">
                  <c:v>-2.479207978813206</c:v>
                </c:pt>
                <c:pt idx="4">
                  <c:v>-2.458043167621163</c:v>
                </c:pt>
                <c:pt idx="5">
                  <c:v>-2.592322783251039</c:v>
                </c:pt>
                <c:pt idx="6">
                  <c:v>-2.701905996593648</c:v>
                </c:pt>
              </c:numCache>
            </c:numRef>
          </c:yVal>
          <c:smooth val="0"/>
        </c:ser>
        <c:ser>
          <c:idx val="2"/>
          <c:order val="2"/>
          <c:tx>
            <c:v>32 °C</c:v>
          </c:tx>
          <c:spPr>
            <a:ln w="31750">
              <a:noFill/>
            </a:ln>
          </c:spPr>
          <c:trendline>
            <c:spPr>
              <a:ln>
                <a:solidFill>
                  <a:schemeClr val="accent3"/>
                </a:solidFill>
              </a:ln>
            </c:spPr>
            <c:trendlineType val="linear"/>
            <c:dispRSqr val="0"/>
            <c:dispEq val="0"/>
          </c:trendline>
          <c:xVal>
            <c:numRef>
              <c:f>'correct reaction rate'!$O$12:$O$18</c:f>
              <c:numCache>
                <c:formatCode>General</c:formatCode>
                <c:ptCount val="7"/>
                <c:pt idx="0">
                  <c:v>0.0</c:v>
                </c:pt>
                <c:pt idx="1">
                  <c:v>2.0</c:v>
                </c:pt>
                <c:pt idx="2">
                  <c:v>4.0</c:v>
                </c:pt>
                <c:pt idx="3">
                  <c:v>6.0</c:v>
                </c:pt>
                <c:pt idx="4">
                  <c:v>8.0</c:v>
                </c:pt>
                <c:pt idx="5">
                  <c:v>10.0</c:v>
                </c:pt>
                <c:pt idx="6">
                  <c:v>12.0</c:v>
                </c:pt>
              </c:numCache>
            </c:numRef>
          </c:xVal>
          <c:yVal>
            <c:numRef>
              <c:f>'correct reaction rate'!$R$12:$R$18</c:f>
              <c:numCache>
                <c:formatCode>General</c:formatCode>
                <c:ptCount val="7"/>
                <c:pt idx="0">
                  <c:v>-2.175610451055527</c:v>
                </c:pt>
                <c:pt idx="1">
                  <c:v>-2.288307756777208</c:v>
                </c:pt>
                <c:pt idx="2">
                  <c:v>-2.745143675648296</c:v>
                </c:pt>
                <c:pt idx="3">
                  <c:v>-2.830043119434779</c:v>
                </c:pt>
                <c:pt idx="4">
                  <c:v>-2.959604104389043</c:v>
                </c:pt>
                <c:pt idx="5">
                  <c:v>-3.043737781551061</c:v>
                </c:pt>
                <c:pt idx="6">
                  <c:v>-3.32413195084525</c:v>
                </c:pt>
              </c:numCache>
            </c:numRef>
          </c:yVal>
          <c:smooth val="0"/>
        </c:ser>
        <c:dLbls>
          <c:showLegendKey val="0"/>
          <c:showVal val="0"/>
          <c:showCatName val="0"/>
          <c:showSerName val="0"/>
          <c:showPercent val="0"/>
          <c:showBubbleSize val="0"/>
        </c:dLbls>
        <c:axId val="-2134365768"/>
        <c:axId val="2113181624"/>
      </c:scatterChart>
      <c:valAx>
        <c:axId val="-2134365768"/>
        <c:scaling>
          <c:orientation val="minMax"/>
          <c:max val="14.0"/>
        </c:scaling>
        <c:delete val="0"/>
        <c:axPos val="b"/>
        <c:numFmt formatCode="General" sourceLinked="1"/>
        <c:majorTickMark val="none"/>
        <c:minorTickMark val="none"/>
        <c:tickLblPos val="nextTo"/>
        <c:crossAx val="2113181624"/>
        <c:crosses val="autoZero"/>
        <c:crossBetween val="midCat"/>
        <c:majorUnit val="2.0"/>
      </c:valAx>
      <c:valAx>
        <c:axId val="2113181624"/>
        <c:scaling>
          <c:orientation val="minMax"/>
        </c:scaling>
        <c:delete val="0"/>
        <c:axPos val="l"/>
        <c:numFmt formatCode="General" sourceLinked="1"/>
        <c:majorTickMark val="none"/>
        <c:minorTickMark val="none"/>
        <c:tickLblPos val="nextTo"/>
        <c:crossAx val="-2134365768"/>
        <c:crosses val="autoZero"/>
        <c:crossBetween val="midCat"/>
      </c:valAx>
    </c:plotArea>
    <c:legend>
      <c:legendPos val="t"/>
      <c:legendEntry>
        <c:idx val="3"/>
        <c:delete val="1"/>
      </c:legendEntry>
      <c:legendEntry>
        <c:idx val="4"/>
        <c:delete val="1"/>
      </c:legendEntry>
      <c:legendEntry>
        <c:idx val="5"/>
        <c:delete val="1"/>
      </c:legendEntry>
      <c:layout/>
      <c:overlay val="0"/>
      <c:txPr>
        <a:bodyPr/>
        <a:lstStyle/>
        <a:p>
          <a:pPr>
            <a:defRPr sz="2000"/>
          </a:pPr>
          <a:endParaRPr lang="en-US"/>
        </a:p>
      </c:txPr>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000"/>
            </a:pPr>
            <a:r>
              <a:rPr lang="en-US" sz="2000"/>
              <a:t>Apigenin (ethanol extract), pH 4</a:t>
            </a:r>
          </a:p>
        </c:rich>
      </c:tx>
      <c:layout/>
      <c:overlay val="0"/>
    </c:title>
    <c:autoTitleDeleted val="0"/>
    <c:plotArea>
      <c:layout/>
      <c:scatterChart>
        <c:scatterStyle val="lineMarker"/>
        <c:varyColors val="0"/>
        <c:ser>
          <c:idx val="0"/>
          <c:order val="0"/>
          <c:tx>
            <c:v>4 °C</c:v>
          </c:tx>
          <c:spPr>
            <a:ln w="31750">
              <a:noFill/>
            </a:ln>
          </c:spPr>
          <c:trendline>
            <c:spPr>
              <a:ln>
                <a:solidFill>
                  <a:schemeClr val="accent1">
                    <a:lumMod val="60000"/>
                    <a:lumOff val="40000"/>
                  </a:schemeClr>
                </a:solidFill>
              </a:ln>
            </c:spPr>
            <c:trendlineType val="linear"/>
            <c:dispRSqr val="0"/>
            <c:dispEq val="0"/>
          </c:trendline>
          <c:xVal>
            <c:numRef>
              <c:f>'correct reaction rate'!$O$12:$O$18</c:f>
              <c:numCache>
                <c:formatCode>General</c:formatCode>
                <c:ptCount val="7"/>
                <c:pt idx="0">
                  <c:v>0.0</c:v>
                </c:pt>
                <c:pt idx="1">
                  <c:v>2.0</c:v>
                </c:pt>
                <c:pt idx="2">
                  <c:v>4.0</c:v>
                </c:pt>
                <c:pt idx="3">
                  <c:v>6.0</c:v>
                </c:pt>
                <c:pt idx="4">
                  <c:v>8.0</c:v>
                </c:pt>
                <c:pt idx="5">
                  <c:v>10.0</c:v>
                </c:pt>
                <c:pt idx="6">
                  <c:v>12.0</c:v>
                </c:pt>
              </c:numCache>
            </c:numRef>
          </c:xVal>
          <c:yVal>
            <c:numRef>
              <c:f>'correct reaction rate'!$S$12:$S$18</c:f>
              <c:numCache>
                <c:formatCode>General</c:formatCode>
                <c:ptCount val="7"/>
                <c:pt idx="0">
                  <c:v>-2.132963877984195</c:v>
                </c:pt>
                <c:pt idx="1">
                  <c:v>-2.194141051419063</c:v>
                </c:pt>
                <c:pt idx="2">
                  <c:v>-2.291332193755657</c:v>
                </c:pt>
                <c:pt idx="3">
                  <c:v>-2.344495812877952</c:v>
                </c:pt>
                <c:pt idx="4">
                  <c:v>-2.342936966108659</c:v>
                </c:pt>
                <c:pt idx="5">
                  <c:v>-2.330552906908938</c:v>
                </c:pt>
                <c:pt idx="6">
                  <c:v>-2.422330870800896</c:v>
                </c:pt>
              </c:numCache>
            </c:numRef>
          </c:yVal>
          <c:smooth val="0"/>
        </c:ser>
        <c:ser>
          <c:idx val="1"/>
          <c:order val="1"/>
          <c:tx>
            <c:v>22 °C</c:v>
          </c:tx>
          <c:spPr>
            <a:ln w="31750">
              <a:noFill/>
            </a:ln>
          </c:spPr>
          <c:trendline>
            <c:spPr>
              <a:ln>
                <a:solidFill>
                  <a:schemeClr val="accent2">
                    <a:lumMod val="60000"/>
                    <a:lumOff val="40000"/>
                  </a:schemeClr>
                </a:solidFill>
              </a:ln>
            </c:spPr>
            <c:trendlineType val="linear"/>
            <c:dispRSqr val="0"/>
            <c:dispEq val="0"/>
          </c:trendline>
          <c:xVal>
            <c:numRef>
              <c:f>'correct reaction rate'!$O$12:$O$18</c:f>
              <c:numCache>
                <c:formatCode>General</c:formatCode>
                <c:ptCount val="7"/>
                <c:pt idx="0">
                  <c:v>0.0</c:v>
                </c:pt>
                <c:pt idx="1">
                  <c:v>2.0</c:v>
                </c:pt>
                <c:pt idx="2">
                  <c:v>4.0</c:v>
                </c:pt>
                <c:pt idx="3">
                  <c:v>6.0</c:v>
                </c:pt>
                <c:pt idx="4">
                  <c:v>8.0</c:v>
                </c:pt>
                <c:pt idx="5">
                  <c:v>10.0</c:v>
                </c:pt>
                <c:pt idx="6">
                  <c:v>12.0</c:v>
                </c:pt>
              </c:numCache>
            </c:numRef>
          </c:xVal>
          <c:yVal>
            <c:numRef>
              <c:f>'correct reaction rate'!$T$12:$T$18</c:f>
              <c:numCache>
                <c:formatCode>General</c:formatCode>
                <c:ptCount val="7"/>
                <c:pt idx="0">
                  <c:v>-2.132963877984195</c:v>
                </c:pt>
                <c:pt idx="1">
                  <c:v>-2.283962963649109</c:v>
                </c:pt>
                <c:pt idx="2">
                  <c:v>-2.46364483567229</c:v>
                </c:pt>
                <c:pt idx="3">
                  <c:v>-2.567249424627851</c:v>
                </c:pt>
                <c:pt idx="4">
                  <c:v>-2.734480735698217</c:v>
                </c:pt>
                <c:pt idx="5">
                  <c:v>-2.823588989111431</c:v>
                </c:pt>
                <c:pt idx="6">
                  <c:v>-2.981525162418171</c:v>
                </c:pt>
              </c:numCache>
            </c:numRef>
          </c:yVal>
          <c:smooth val="0"/>
        </c:ser>
        <c:ser>
          <c:idx val="2"/>
          <c:order val="2"/>
          <c:tx>
            <c:v>32 °C</c:v>
          </c:tx>
          <c:spPr>
            <a:ln w="31750">
              <a:noFill/>
            </a:ln>
          </c:spPr>
          <c:trendline>
            <c:spPr>
              <a:ln>
                <a:solidFill>
                  <a:schemeClr val="accent3"/>
                </a:solidFill>
              </a:ln>
            </c:spPr>
            <c:trendlineType val="linear"/>
            <c:dispRSqr val="0"/>
            <c:dispEq val="0"/>
          </c:trendline>
          <c:xVal>
            <c:numRef>
              <c:f>'correct reaction rate'!$O$12:$O$18</c:f>
              <c:numCache>
                <c:formatCode>General</c:formatCode>
                <c:ptCount val="7"/>
                <c:pt idx="0">
                  <c:v>0.0</c:v>
                </c:pt>
                <c:pt idx="1">
                  <c:v>2.0</c:v>
                </c:pt>
                <c:pt idx="2">
                  <c:v>4.0</c:v>
                </c:pt>
                <c:pt idx="3">
                  <c:v>6.0</c:v>
                </c:pt>
                <c:pt idx="4">
                  <c:v>8.0</c:v>
                </c:pt>
                <c:pt idx="5">
                  <c:v>10.0</c:v>
                </c:pt>
                <c:pt idx="6">
                  <c:v>12.0</c:v>
                </c:pt>
              </c:numCache>
            </c:numRef>
          </c:xVal>
          <c:yVal>
            <c:numRef>
              <c:f>'correct reaction rate'!$U$12:$U$18</c:f>
              <c:numCache>
                <c:formatCode>General</c:formatCode>
                <c:ptCount val="7"/>
                <c:pt idx="0">
                  <c:v>-2.132963877984195</c:v>
                </c:pt>
                <c:pt idx="1">
                  <c:v>-2.350755614226457</c:v>
                </c:pt>
                <c:pt idx="2">
                  <c:v>-3.00406659455111</c:v>
                </c:pt>
                <c:pt idx="3">
                  <c:v>-3.294096523633639</c:v>
                </c:pt>
                <c:pt idx="4">
                  <c:v>-4.588017564622515</c:v>
                </c:pt>
              </c:numCache>
            </c:numRef>
          </c:yVal>
          <c:smooth val="0"/>
        </c:ser>
        <c:dLbls>
          <c:showLegendKey val="0"/>
          <c:showVal val="0"/>
          <c:showCatName val="0"/>
          <c:showSerName val="0"/>
          <c:showPercent val="0"/>
          <c:showBubbleSize val="0"/>
        </c:dLbls>
        <c:axId val="-2133940024"/>
        <c:axId val="-2135466792"/>
      </c:scatterChart>
      <c:valAx>
        <c:axId val="-2133940024"/>
        <c:scaling>
          <c:orientation val="minMax"/>
        </c:scaling>
        <c:delete val="0"/>
        <c:axPos val="b"/>
        <c:numFmt formatCode="General" sourceLinked="1"/>
        <c:majorTickMark val="none"/>
        <c:minorTickMark val="none"/>
        <c:tickLblPos val="nextTo"/>
        <c:crossAx val="-2135466792"/>
        <c:crosses val="autoZero"/>
        <c:crossBetween val="midCat"/>
        <c:majorUnit val="2.0"/>
      </c:valAx>
      <c:valAx>
        <c:axId val="-2135466792"/>
        <c:scaling>
          <c:orientation val="minMax"/>
        </c:scaling>
        <c:delete val="0"/>
        <c:axPos val="l"/>
        <c:numFmt formatCode="General" sourceLinked="1"/>
        <c:majorTickMark val="none"/>
        <c:minorTickMark val="none"/>
        <c:tickLblPos val="nextTo"/>
        <c:crossAx val="-2133940024"/>
        <c:crosses val="autoZero"/>
        <c:crossBetween val="midCat"/>
      </c:valAx>
    </c:plotArea>
    <c:legend>
      <c:legendPos val="t"/>
      <c:legendEntry>
        <c:idx val="3"/>
        <c:delete val="1"/>
      </c:legendEntry>
      <c:legendEntry>
        <c:idx val="4"/>
        <c:delete val="1"/>
      </c:legendEntry>
      <c:legendEntry>
        <c:idx val="5"/>
        <c:delete val="1"/>
      </c:legendEntry>
      <c:layout/>
      <c:overlay val="0"/>
      <c:txPr>
        <a:bodyPr/>
        <a:lstStyle/>
        <a:p>
          <a:pPr>
            <a:defRPr sz="2000"/>
          </a:pPr>
          <a:endParaRPr lang="en-US"/>
        </a:p>
      </c:txPr>
    </c:legend>
    <c:plotVisOnly val="1"/>
    <c:dispBlanksAs val="gap"/>
    <c:showDLblsOverMax val="0"/>
  </c:chart>
  <c:txPr>
    <a:bodyPr/>
    <a:lstStyle/>
    <a:p>
      <a:pPr>
        <a:defRPr sz="1600">
          <a:latin typeface="Calibri" panose="020F050202020403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4029090" cy="344013"/>
          </a:xfrm>
          <a:prstGeom prst="rect">
            <a:avLst/>
          </a:prstGeom>
          <a:noFill/>
          <a:ln w="9525">
            <a:noFill/>
            <a:miter lim="800000"/>
            <a:headEnd/>
            <a:tailEnd/>
          </a:ln>
          <a:effectLst/>
        </p:spPr>
        <p:txBody>
          <a:bodyPr vert="horz" wrap="square" lIns="108358" tIns="54179" rIns="108358" bIns="54179" numCol="1" anchor="t" anchorCtr="0" compatLnSpc="1">
            <a:prstTxWarp prst="textNoShape">
              <a:avLst/>
            </a:prstTxWarp>
          </a:bodyPr>
          <a:lstStyle>
            <a:lvl1pPr algn="l" defTabSz="1083740">
              <a:spcBef>
                <a:spcPct val="0"/>
              </a:spcBef>
              <a:defRPr sz="1300"/>
            </a:lvl1pPr>
          </a:lstStyle>
          <a:p>
            <a:endParaRPr lang="en-US"/>
          </a:p>
        </p:txBody>
      </p:sp>
      <p:sp>
        <p:nvSpPr>
          <p:cNvPr id="4099" name="Rectangle 3"/>
          <p:cNvSpPr>
            <a:spLocks noGrp="1" noChangeArrowheads="1"/>
          </p:cNvSpPr>
          <p:nvPr>
            <p:ph type="dt" sz="quarter" idx="1"/>
          </p:nvPr>
        </p:nvSpPr>
        <p:spPr bwMode="auto">
          <a:xfrm>
            <a:off x="5267311" y="0"/>
            <a:ext cx="4029090" cy="344013"/>
          </a:xfrm>
          <a:prstGeom prst="rect">
            <a:avLst/>
          </a:prstGeom>
          <a:noFill/>
          <a:ln w="9525">
            <a:noFill/>
            <a:miter lim="800000"/>
            <a:headEnd/>
            <a:tailEnd/>
          </a:ln>
          <a:effectLst/>
        </p:spPr>
        <p:txBody>
          <a:bodyPr vert="horz" wrap="square" lIns="108358" tIns="54179" rIns="108358" bIns="54179" numCol="1" anchor="t" anchorCtr="0" compatLnSpc="1">
            <a:prstTxWarp prst="textNoShape">
              <a:avLst/>
            </a:prstTxWarp>
          </a:bodyPr>
          <a:lstStyle>
            <a:lvl1pPr algn="r" defTabSz="1083740">
              <a:spcBef>
                <a:spcPct val="0"/>
              </a:spcBef>
              <a:defRPr sz="1300"/>
            </a:lvl1pPr>
          </a:lstStyle>
          <a:p>
            <a:endParaRPr lang="en-US"/>
          </a:p>
        </p:txBody>
      </p:sp>
      <p:sp>
        <p:nvSpPr>
          <p:cNvPr id="4100" name="Rectangle 4"/>
          <p:cNvSpPr>
            <a:spLocks noGrp="1" noChangeArrowheads="1"/>
          </p:cNvSpPr>
          <p:nvPr>
            <p:ph type="ftr" sz="quarter" idx="2"/>
          </p:nvPr>
        </p:nvSpPr>
        <p:spPr bwMode="auto">
          <a:xfrm>
            <a:off x="0" y="6537800"/>
            <a:ext cx="4029090" cy="344013"/>
          </a:xfrm>
          <a:prstGeom prst="rect">
            <a:avLst/>
          </a:prstGeom>
          <a:noFill/>
          <a:ln w="9525">
            <a:noFill/>
            <a:miter lim="800000"/>
            <a:headEnd/>
            <a:tailEnd/>
          </a:ln>
          <a:effectLst/>
        </p:spPr>
        <p:txBody>
          <a:bodyPr vert="horz" wrap="square" lIns="108358" tIns="54179" rIns="108358" bIns="54179" numCol="1" anchor="b" anchorCtr="0" compatLnSpc="1">
            <a:prstTxWarp prst="textNoShape">
              <a:avLst/>
            </a:prstTxWarp>
          </a:bodyPr>
          <a:lstStyle>
            <a:lvl1pPr algn="l" defTabSz="1083740">
              <a:spcBef>
                <a:spcPct val="0"/>
              </a:spcBef>
              <a:defRPr sz="1300"/>
            </a:lvl1pPr>
          </a:lstStyle>
          <a:p>
            <a:endParaRPr lang="en-US"/>
          </a:p>
        </p:txBody>
      </p:sp>
      <p:sp>
        <p:nvSpPr>
          <p:cNvPr id="4101" name="Rectangle 5"/>
          <p:cNvSpPr>
            <a:spLocks noGrp="1" noChangeArrowheads="1"/>
          </p:cNvSpPr>
          <p:nvPr>
            <p:ph type="sldNum" sz="quarter" idx="3"/>
          </p:nvPr>
        </p:nvSpPr>
        <p:spPr bwMode="auto">
          <a:xfrm>
            <a:off x="5267311" y="6537800"/>
            <a:ext cx="4029090" cy="344013"/>
          </a:xfrm>
          <a:prstGeom prst="rect">
            <a:avLst/>
          </a:prstGeom>
          <a:noFill/>
          <a:ln w="9525">
            <a:noFill/>
            <a:miter lim="800000"/>
            <a:headEnd/>
            <a:tailEnd/>
          </a:ln>
          <a:effectLst/>
        </p:spPr>
        <p:txBody>
          <a:bodyPr vert="horz" wrap="square" lIns="108358" tIns="54179" rIns="108358" bIns="54179" numCol="1" anchor="b" anchorCtr="0" compatLnSpc="1">
            <a:prstTxWarp prst="textNoShape">
              <a:avLst/>
            </a:prstTxWarp>
          </a:bodyPr>
          <a:lstStyle>
            <a:lvl1pPr algn="r" defTabSz="1083740">
              <a:spcBef>
                <a:spcPct val="0"/>
              </a:spcBef>
              <a:defRPr sz="1300"/>
            </a:lvl1pPr>
          </a:lstStyle>
          <a:p>
            <a:fld id="{8C44BC5B-F621-4B68-9555-42DC43ED1396}" type="slidenum">
              <a:rPr lang="en-US"/>
              <a:pPr/>
              <a:t>‹#›</a:t>
            </a:fld>
            <a:endParaRPr lang="en-US"/>
          </a:p>
        </p:txBody>
      </p:sp>
    </p:spTree>
    <p:extLst>
      <p:ext uri="{BB962C8B-B14F-4D97-AF65-F5344CB8AC3E}">
        <p14:creationId xmlns:p14="http://schemas.microsoft.com/office/powerpoint/2010/main" val="2725752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6146"/>
          <p:cNvSpPr>
            <a:spLocks noGrp="1" noChangeArrowheads="1"/>
          </p:cNvSpPr>
          <p:nvPr>
            <p:ph type="hdr" sz="quarter"/>
          </p:nvPr>
        </p:nvSpPr>
        <p:spPr bwMode="auto">
          <a:xfrm>
            <a:off x="2" y="0"/>
            <a:ext cx="3994652" cy="360285"/>
          </a:xfrm>
          <a:prstGeom prst="rect">
            <a:avLst/>
          </a:prstGeom>
          <a:noFill/>
          <a:ln w="9525">
            <a:noFill/>
            <a:miter lim="800000"/>
            <a:headEnd/>
            <a:tailEnd/>
          </a:ln>
          <a:effectLst/>
        </p:spPr>
        <p:txBody>
          <a:bodyPr vert="horz" wrap="square" lIns="73033" tIns="36516" rIns="73033" bIns="36516" numCol="1" anchor="t" anchorCtr="0" compatLnSpc="1">
            <a:prstTxWarp prst="textNoShape">
              <a:avLst/>
            </a:prstTxWarp>
          </a:bodyPr>
          <a:lstStyle>
            <a:lvl1pPr algn="l" defTabSz="729997">
              <a:defRPr sz="1000">
                <a:solidFill>
                  <a:srgbClr val="FFFF00"/>
                </a:solidFill>
              </a:defRPr>
            </a:lvl1pPr>
          </a:lstStyle>
          <a:p>
            <a:endParaRPr lang="en-US"/>
          </a:p>
        </p:txBody>
      </p:sp>
      <p:sp>
        <p:nvSpPr>
          <p:cNvPr id="14339" name="Rectangle 6147"/>
          <p:cNvSpPr>
            <a:spLocks noGrp="1" noChangeArrowheads="1"/>
          </p:cNvSpPr>
          <p:nvPr>
            <p:ph type="dt" idx="1"/>
          </p:nvPr>
        </p:nvSpPr>
        <p:spPr bwMode="auto">
          <a:xfrm>
            <a:off x="5300252" y="0"/>
            <a:ext cx="3994652" cy="360285"/>
          </a:xfrm>
          <a:prstGeom prst="rect">
            <a:avLst/>
          </a:prstGeom>
          <a:noFill/>
          <a:ln w="9525">
            <a:noFill/>
            <a:miter lim="800000"/>
            <a:headEnd/>
            <a:tailEnd/>
          </a:ln>
          <a:effectLst/>
        </p:spPr>
        <p:txBody>
          <a:bodyPr vert="horz" wrap="square" lIns="73033" tIns="36516" rIns="73033" bIns="36516" numCol="1" anchor="t" anchorCtr="0" compatLnSpc="1">
            <a:prstTxWarp prst="textNoShape">
              <a:avLst/>
            </a:prstTxWarp>
          </a:bodyPr>
          <a:lstStyle>
            <a:lvl1pPr algn="r" defTabSz="729997">
              <a:defRPr sz="1000">
                <a:solidFill>
                  <a:srgbClr val="FFFF00"/>
                </a:solidFill>
              </a:defRPr>
            </a:lvl1pPr>
          </a:lstStyle>
          <a:p>
            <a:endParaRPr lang="en-US"/>
          </a:p>
        </p:txBody>
      </p:sp>
      <p:sp>
        <p:nvSpPr>
          <p:cNvPr id="14340" name="Rectangle 6148"/>
          <p:cNvSpPr>
            <a:spLocks noGrp="1" noRot="1" noChangeAspect="1" noChangeArrowheads="1" noTextEdit="1"/>
          </p:cNvSpPr>
          <p:nvPr>
            <p:ph type="sldImg" idx="2"/>
          </p:nvPr>
        </p:nvSpPr>
        <p:spPr bwMode="auto">
          <a:xfrm>
            <a:off x="2916238" y="504825"/>
            <a:ext cx="3463925" cy="2598738"/>
          </a:xfrm>
          <a:prstGeom prst="rect">
            <a:avLst/>
          </a:prstGeom>
          <a:noFill/>
          <a:ln w="9525">
            <a:solidFill>
              <a:srgbClr val="000000"/>
            </a:solidFill>
            <a:miter lim="800000"/>
            <a:headEnd/>
            <a:tailEnd/>
          </a:ln>
          <a:effectLst/>
        </p:spPr>
      </p:sp>
      <p:sp>
        <p:nvSpPr>
          <p:cNvPr id="14341" name="Rectangle 6149"/>
          <p:cNvSpPr>
            <a:spLocks noGrp="1" noChangeArrowheads="1"/>
          </p:cNvSpPr>
          <p:nvPr>
            <p:ph type="body" sz="quarter" idx="3"/>
          </p:nvPr>
        </p:nvSpPr>
        <p:spPr bwMode="auto">
          <a:xfrm>
            <a:off x="1229241" y="3285947"/>
            <a:ext cx="6833430" cy="3067451"/>
          </a:xfrm>
          <a:prstGeom prst="rect">
            <a:avLst/>
          </a:prstGeom>
          <a:noFill/>
          <a:ln w="9525">
            <a:noFill/>
            <a:miter lim="800000"/>
            <a:headEnd/>
            <a:tailEnd/>
          </a:ln>
          <a:effectLst/>
        </p:spPr>
        <p:txBody>
          <a:bodyPr vert="horz" wrap="square" lIns="73033" tIns="36516" rIns="73033" bIns="3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2" name="Rectangle 6150"/>
          <p:cNvSpPr>
            <a:spLocks noGrp="1" noChangeArrowheads="1"/>
          </p:cNvSpPr>
          <p:nvPr>
            <p:ph type="ftr" sz="quarter" idx="4"/>
          </p:nvPr>
        </p:nvSpPr>
        <p:spPr bwMode="auto">
          <a:xfrm>
            <a:off x="2" y="6534701"/>
            <a:ext cx="3994652" cy="361834"/>
          </a:xfrm>
          <a:prstGeom prst="rect">
            <a:avLst/>
          </a:prstGeom>
          <a:noFill/>
          <a:ln w="9525">
            <a:noFill/>
            <a:miter lim="800000"/>
            <a:headEnd/>
            <a:tailEnd/>
          </a:ln>
          <a:effectLst/>
        </p:spPr>
        <p:txBody>
          <a:bodyPr vert="horz" wrap="square" lIns="73033" tIns="36516" rIns="73033" bIns="36516" numCol="1" anchor="b" anchorCtr="0" compatLnSpc="1">
            <a:prstTxWarp prst="textNoShape">
              <a:avLst/>
            </a:prstTxWarp>
          </a:bodyPr>
          <a:lstStyle>
            <a:lvl1pPr algn="l" defTabSz="729997">
              <a:defRPr sz="1000">
                <a:solidFill>
                  <a:srgbClr val="FFFF00"/>
                </a:solidFill>
              </a:defRPr>
            </a:lvl1pPr>
          </a:lstStyle>
          <a:p>
            <a:endParaRPr lang="en-US"/>
          </a:p>
        </p:txBody>
      </p:sp>
      <p:sp>
        <p:nvSpPr>
          <p:cNvPr id="14343" name="Rectangle 6151"/>
          <p:cNvSpPr>
            <a:spLocks noGrp="1" noChangeArrowheads="1"/>
          </p:cNvSpPr>
          <p:nvPr>
            <p:ph type="sldNum" sz="quarter" idx="5"/>
          </p:nvPr>
        </p:nvSpPr>
        <p:spPr bwMode="auto">
          <a:xfrm>
            <a:off x="5300252" y="6534701"/>
            <a:ext cx="3994652" cy="361834"/>
          </a:xfrm>
          <a:prstGeom prst="rect">
            <a:avLst/>
          </a:prstGeom>
          <a:noFill/>
          <a:ln w="9525">
            <a:noFill/>
            <a:miter lim="800000"/>
            <a:headEnd/>
            <a:tailEnd/>
          </a:ln>
          <a:effectLst/>
        </p:spPr>
        <p:txBody>
          <a:bodyPr vert="horz" wrap="square" lIns="73033" tIns="36516" rIns="73033" bIns="36516" numCol="1" anchor="b" anchorCtr="0" compatLnSpc="1">
            <a:prstTxWarp prst="textNoShape">
              <a:avLst/>
            </a:prstTxWarp>
          </a:bodyPr>
          <a:lstStyle>
            <a:lvl1pPr algn="r" defTabSz="729997">
              <a:defRPr sz="1000">
                <a:solidFill>
                  <a:srgbClr val="FFFF00"/>
                </a:solidFill>
              </a:defRPr>
            </a:lvl1pPr>
          </a:lstStyle>
          <a:p>
            <a:fld id="{4DC316B4-694A-44D2-8901-A10897762325}" type="slidenum">
              <a:rPr lang="en-US"/>
              <a:pPr/>
              <a:t>‹#›</a:t>
            </a:fld>
            <a:endParaRPr lang="en-US"/>
          </a:p>
        </p:txBody>
      </p:sp>
    </p:spTree>
    <p:extLst>
      <p:ext uri="{BB962C8B-B14F-4D97-AF65-F5344CB8AC3E}">
        <p14:creationId xmlns:p14="http://schemas.microsoft.com/office/powerpoint/2010/main" val="24389829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900" kern="1200">
        <a:solidFill>
          <a:schemeClr val="tx1"/>
        </a:solidFill>
        <a:latin typeface="Times New Roman" pitchFamily="18" charset="0"/>
        <a:ea typeface="+mn-ea"/>
        <a:cs typeface="+mn-cs"/>
      </a:defRPr>
    </a:lvl1pPr>
    <a:lvl2pPr marL="710997" algn="l" rtl="0" fontAlgn="base">
      <a:spcBef>
        <a:spcPct val="30000"/>
      </a:spcBef>
      <a:spcAft>
        <a:spcPct val="0"/>
      </a:spcAft>
      <a:defRPr sz="1900" kern="1200">
        <a:solidFill>
          <a:schemeClr val="tx1"/>
        </a:solidFill>
        <a:latin typeface="Times New Roman" pitchFamily="18" charset="0"/>
        <a:ea typeface="+mn-ea"/>
        <a:cs typeface="+mn-cs"/>
      </a:defRPr>
    </a:lvl2pPr>
    <a:lvl3pPr marL="1421995" algn="l" rtl="0" fontAlgn="base">
      <a:spcBef>
        <a:spcPct val="30000"/>
      </a:spcBef>
      <a:spcAft>
        <a:spcPct val="0"/>
      </a:spcAft>
      <a:defRPr sz="1900" kern="1200">
        <a:solidFill>
          <a:schemeClr val="tx1"/>
        </a:solidFill>
        <a:latin typeface="Times New Roman" pitchFamily="18" charset="0"/>
        <a:ea typeface="+mn-ea"/>
        <a:cs typeface="+mn-cs"/>
      </a:defRPr>
    </a:lvl3pPr>
    <a:lvl4pPr marL="2132992" algn="l" rtl="0" fontAlgn="base">
      <a:spcBef>
        <a:spcPct val="30000"/>
      </a:spcBef>
      <a:spcAft>
        <a:spcPct val="0"/>
      </a:spcAft>
      <a:defRPr sz="1900" kern="1200">
        <a:solidFill>
          <a:schemeClr val="tx1"/>
        </a:solidFill>
        <a:latin typeface="Times New Roman" pitchFamily="18" charset="0"/>
        <a:ea typeface="+mn-ea"/>
        <a:cs typeface="+mn-cs"/>
      </a:defRPr>
    </a:lvl4pPr>
    <a:lvl5pPr marL="2843989" algn="l" rtl="0" fontAlgn="base">
      <a:spcBef>
        <a:spcPct val="30000"/>
      </a:spcBef>
      <a:spcAft>
        <a:spcPct val="0"/>
      </a:spcAft>
      <a:defRPr sz="1900" kern="1200">
        <a:solidFill>
          <a:schemeClr val="tx1"/>
        </a:solidFill>
        <a:latin typeface="Times New Roman" pitchFamily="18" charset="0"/>
        <a:ea typeface="+mn-ea"/>
        <a:cs typeface="+mn-cs"/>
      </a:defRPr>
    </a:lvl5pPr>
    <a:lvl6pPr marL="3554986" algn="l" defTabSz="1421995" rtl="0" eaLnBrk="1" latinLnBrk="0" hangingPunct="1">
      <a:defRPr sz="1900" kern="1200">
        <a:solidFill>
          <a:schemeClr val="tx1"/>
        </a:solidFill>
        <a:latin typeface="+mn-lt"/>
        <a:ea typeface="+mn-ea"/>
        <a:cs typeface="+mn-cs"/>
      </a:defRPr>
    </a:lvl6pPr>
    <a:lvl7pPr marL="4265984" algn="l" defTabSz="1421995" rtl="0" eaLnBrk="1" latinLnBrk="0" hangingPunct="1">
      <a:defRPr sz="1900" kern="1200">
        <a:solidFill>
          <a:schemeClr val="tx1"/>
        </a:solidFill>
        <a:latin typeface="+mn-lt"/>
        <a:ea typeface="+mn-ea"/>
        <a:cs typeface="+mn-cs"/>
      </a:defRPr>
    </a:lvl7pPr>
    <a:lvl8pPr marL="4976982" algn="l" defTabSz="1421995" rtl="0" eaLnBrk="1" latinLnBrk="0" hangingPunct="1">
      <a:defRPr sz="1900" kern="1200">
        <a:solidFill>
          <a:schemeClr val="tx1"/>
        </a:solidFill>
        <a:latin typeface="+mn-lt"/>
        <a:ea typeface="+mn-ea"/>
        <a:cs typeface="+mn-cs"/>
      </a:defRPr>
    </a:lvl8pPr>
    <a:lvl9pPr marL="5687978" algn="l" defTabSz="1421995" rtl="0" eaLnBrk="1" latinLnBrk="0" hangingPunct="1">
      <a:defRPr sz="1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151"/>
          <p:cNvSpPr>
            <a:spLocks noGrp="1" noChangeArrowheads="1"/>
          </p:cNvSpPr>
          <p:nvPr>
            <p:ph type="sldNum" sz="quarter" idx="5"/>
          </p:nvPr>
        </p:nvSpPr>
        <p:spPr>
          <a:ln/>
        </p:spPr>
        <p:txBody>
          <a:bodyPr/>
          <a:lstStyle/>
          <a:p>
            <a:fld id="{1E13DE43-8EDE-4561-8830-6846C1C1E485}" type="slidenum">
              <a:rPr lang="en-US"/>
              <a:pPr/>
              <a:t>1</a:t>
            </a:fld>
            <a:endParaRPr lang="en-US"/>
          </a:p>
        </p:txBody>
      </p:sp>
      <p:sp>
        <p:nvSpPr>
          <p:cNvPr id="22530" name="Rectangle 2"/>
          <p:cNvSpPr>
            <a:spLocks noGrp="1" noRot="1" noChangeAspect="1" noChangeArrowheads="1" noTextEdit="1"/>
          </p:cNvSpPr>
          <p:nvPr>
            <p:ph type="sldImg"/>
          </p:nvPr>
        </p:nvSpPr>
        <p:spPr>
          <a:xfrm>
            <a:off x="2916238" y="504825"/>
            <a:ext cx="3463925" cy="2598738"/>
          </a:xfrm>
          <a:ln/>
        </p:spPr>
      </p:sp>
      <p:sp>
        <p:nvSpPr>
          <p:cNvPr id="22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77986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421" y="10226681"/>
            <a:ext cx="37308367" cy="7054850"/>
          </a:xfrm>
          <a:prstGeom prst="rect">
            <a:avLst/>
          </a:prstGeom>
        </p:spPr>
        <p:txBody>
          <a:bodyPr lIns="142201" tIns="71099" rIns="142201" bIns="71099"/>
          <a:lstStyle/>
          <a:p>
            <a:r>
              <a:rPr lang="en-US" smtClean="0"/>
              <a:t>Click to edit Master title style</a:t>
            </a:r>
            <a:endParaRPr lang="en-US"/>
          </a:p>
        </p:txBody>
      </p:sp>
      <p:sp>
        <p:nvSpPr>
          <p:cNvPr id="3" name="Subtitle 2"/>
          <p:cNvSpPr>
            <a:spLocks noGrp="1"/>
          </p:cNvSpPr>
          <p:nvPr>
            <p:ph type="subTitle" idx="1"/>
          </p:nvPr>
        </p:nvSpPr>
        <p:spPr>
          <a:xfrm>
            <a:off x="6582836" y="18653131"/>
            <a:ext cx="30725533" cy="8413750"/>
          </a:xfrm>
          <a:prstGeom prst="rect">
            <a:avLst/>
          </a:prstGeom>
        </p:spPr>
        <p:txBody>
          <a:bodyPr lIns="142201" tIns="71099" rIns="142201" bIns="71099"/>
          <a:lstStyle>
            <a:lvl1pPr marL="0" indent="0" algn="ctr">
              <a:buNone/>
              <a:defRPr/>
            </a:lvl1pPr>
            <a:lvl2pPr marL="710997" indent="0" algn="ctr">
              <a:buNone/>
              <a:defRPr/>
            </a:lvl2pPr>
            <a:lvl3pPr marL="1421995" indent="0" algn="ctr">
              <a:buNone/>
              <a:defRPr/>
            </a:lvl3pPr>
            <a:lvl4pPr marL="2132992" indent="0" algn="ctr">
              <a:buNone/>
              <a:defRPr/>
            </a:lvl4pPr>
            <a:lvl5pPr marL="2843989" indent="0" algn="ctr">
              <a:buNone/>
              <a:defRPr/>
            </a:lvl5pPr>
            <a:lvl6pPr marL="3554986" indent="0" algn="ctr">
              <a:buNone/>
              <a:defRPr/>
            </a:lvl6pPr>
            <a:lvl7pPr marL="4265984" indent="0" algn="ctr">
              <a:buNone/>
              <a:defRPr/>
            </a:lvl7pPr>
            <a:lvl8pPr marL="4976982" indent="0" algn="ctr">
              <a:buNone/>
              <a:defRPr/>
            </a:lvl8pPr>
            <a:lvl9pPr marL="5687978"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p>
            <a:r>
              <a:rPr lang="en-US" smtClean="0"/>
              <a:t>Click to edit Master title style</a:t>
            </a:r>
            <a:endParaRPr lang="en-US"/>
          </a:p>
        </p:txBody>
      </p:sp>
      <p:sp>
        <p:nvSpPr>
          <p:cNvPr id="3" name="Content Placeholder 2"/>
          <p:cNvSpPr>
            <a:spLocks noGrp="1"/>
          </p:cNvSpPr>
          <p:nvPr>
            <p:ph idx="1"/>
          </p:nvPr>
        </p:nvSpPr>
        <p:spPr>
          <a:xfrm>
            <a:off x="2194988" y="7680326"/>
            <a:ext cx="39501233" cy="21726524"/>
          </a:xfrm>
          <a:prstGeom prst="rect">
            <a:avLst/>
          </a:prstGeom>
        </p:spPr>
        <p:txBody>
          <a:bodyPr lIns="142201" tIns="71099" rIns="142201" bIns="71099"/>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21151850"/>
            <a:ext cx="37308367" cy="6540500"/>
          </a:xfrm>
          <a:prstGeom prst="rect">
            <a:avLst/>
          </a:prstGeom>
        </p:spPr>
        <p:txBody>
          <a:bodyPr lIns="142201" tIns="71099" rIns="142201" bIns="71099" anchor="t"/>
          <a:lstStyle>
            <a:lvl1pPr algn="l">
              <a:defRPr sz="6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3" y="13950950"/>
            <a:ext cx="37308367" cy="7200900"/>
          </a:xfrm>
          <a:prstGeom prst="rect">
            <a:avLst/>
          </a:prstGeom>
        </p:spPr>
        <p:txBody>
          <a:bodyPr lIns="142201" tIns="71099" rIns="142201" bIns="71099" anchor="b"/>
          <a:lstStyle>
            <a:lvl1pPr marL="0" indent="0">
              <a:buNone/>
              <a:defRPr sz="3100"/>
            </a:lvl1pPr>
            <a:lvl2pPr marL="710997" indent="0">
              <a:buNone/>
              <a:defRPr sz="2800"/>
            </a:lvl2pPr>
            <a:lvl3pPr marL="1421995" indent="0">
              <a:buNone/>
              <a:defRPr sz="2500"/>
            </a:lvl3pPr>
            <a:lvl4pPr marL="2132992" indent="0">
              <a:buNone/>
              <a:defRPr sz="2200"/>
            </a:lvl4pPr>
            <a:lvl5pPr marL="2843989" indent="0">
              <a:buNone/>
              <a:defRPr sz="2200"/>
            </a:lvl5pPr>
            <a:lvl6pPr marL="3554986" indent="0">
              <a:buNone/>
              <a:defRPr sz="2200"/>
            </a:lvl6pPr>
            <a:lvl7pPr marL="4265984" indent="0">
              <a:buNone/>
              <a:defRPr sz="2200"/>
            </a:lvl7pPr>
            <a:lvl8pPr marL="4976982" indent="0">
              <a:buNone/>
              <a:defRPr sz="2200"/>
            </a:lvl8pPr>
            <a:lvl9pPr marL="5687978" indent="0">
              <a:buNone/>
              <a:defRPr sz="22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p>
            <a:r>
              <a:rPr lang="en-US" smtClean="0"/>
              <a:t>Click to edit Master title style</a:t>
            </a:r>
            <a:endParaRPr lang="en-US"/>
          </a:p>
        </p:txBody>
      </p:sp>
      <p:sp>
        <p:nvSpPr>
          <p:cNvPr id="3" name="Content Placeholder 2"/>
          <p:cNvSpPr>
            <a:spLocks noGrp="1"/>
          </p:cNvSpPr>
          <p:nvPr>
            <p:ph sz="half" idx="1"/>
          </p:nvPr>
        </p:nvSpPr>
        <p:spPr>
          <a:xfrm>
            <a:off x="2194984" y="7680326"/>
            <a:ext cx="19649016" cy="21726524"/>
          </a:xfrm>
          <a:prstGeom prst="rect">
            <a:avLst/>
          </a:prstGeom>
        </p:spPr>
        <p:txBody>
          <a:bodyPr lIns="142201" tIns="71099" rIns="142201" bIns="71099"/>
          <a:lstStyle>
            <a:lvl1pPr>
              <a:defRPr sz="44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047204" y="7680326"/>
            <a:ext cx="19649017" cy="21726524"/>
          </a:xfrm>
          <a:prstGeom prst="rect">
            <a:avLst/>
          </a:prstGeom>
        </p:spPr>
        <p:txBody>
          <a:bodyPr lIns="142201" tIns="71099" rIns="142201" bIns="71099"/>
          <a:lstStyle>
            <a:lvl1pPr>
              <a:defRPr sz="4400"/>
            </a:lvl1pPr>
            <a:lvl2pPr>
              <a:defRPr sz="3700"/>
            </a:lvl2pPr>
            <a:lvl3pPr>
              <a:defRPr sz="31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986" y="7369176"/>
            <a:ext cx="19392900" cy="3070224"/>
          </a:xfrm>
          <a:prstGeom prst="rect">
            <a:avLst/>
          </a:prstGeom>
        </p:spPr>
        <p:txBody>
          <a:bodyPr lIns="142201" tIns="71099" rIns="142201" bIns="71099" anchor="b"/>
          <a:lstStyle>
            <a:lvl1pPr marL="0" indent="0">
              <a:buNone/>
              <a:defRPr sz="3700" b="1"/>
            </a:lvl1pPr>
            <a:lvl2pPr marL="710997" indent="0">
              <a:buNone/>
              <a:defRPr sz="3100" b="1"/>
            </a:lvl2pPr>
            <a:lvl3pPr marL="1421995" indent="0">
              <a:buNone/>
              <a:defRPr sz="2800" b="1"/>
            </a:lvl3pPr>
            <a:lvl4pPr marL="2132992" indent="0">
              <a:buNone/>
              <a:defRPr sz="2500" b="1"/>
            </a:lvl4pPr>
            <a:lvl5pPr marL="2843989" indent="0">
              <a:buNone/>
              <a:defRPr sz="2500" b="1"/>
            </a:lvl5pPr>
            <a:lvl6pPr marL="3554986" indent="0">
              <a:buNone/>
              <a:defRPr sz="2500" b="1"/>
            </a:lvl6pPr>
            <a:lvl7pPr marL="4265984" indent="0">
              <a:buNone/>
              <a:defRPr sz="2500" b="1"/>
            </a:lvl7pPr>
            <a:lvl8pPr marL="4976982" indent="0">
              <a:buNone/>
              <a:defRPr sz="2500" b="1"/>
            </a:lvl8pPr>
            <a:lvl9pPr marL="5687978" indent="0">
              <a:buNone/>
              <a:defRPr sz="2500" b="1"/>
            </a:lvl9pPr>
          </a:lstStyle>
          <a:p>
            <a:pPr lvl="0"/>
            <a:r>
              <a:rPr lang="en-US" smtClean="0"/>
              <a:t>Click to edit Master text styles</a:t>
            </a:r>
          </a:p>
        </p:txBody>
      </p:sp>
      <p:sp>
        <p:nvSpPr>
          <p:cNvPr id="4" name="Content Placeholder 3"/>
          <p:cNvSpPr>
            <a:spLocks noGrp="1"/>
          </p:cNvSpPr>
          <p:nvPr>
            <p:ph sz="half" idx="2"/>
          </p:nvPr>
        </p:nvSpPr>
        <p:spPr>
          <a:xfrm>
            <a:off x="2194986" y="10439401"/>
            <a:ext cx="19392900" cy="18967450"/>
          </a:xfrm>
          <a:prstGeom prst="rect">
            <a:avLst/>
          </a:prstGeom>
        </p:spPr>
        <p:txBody>
          <a:bodyPr lIns="142201" tIns="71099" rIns="142201" bIns="71099"/>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969" y="7369176"/>
            <a:ext cx="19399251" cy="3070224"/>
          </a:xfrm>
          <a:prstGeom prst="rect">
            <a:avLst/>
          </a:prstGeom>
        </p:spPr>
        <p:txBody>
          <a:bodyPr lIns="142201" tIns="71099" rIns="142201" bIns="71099" anchor="b"/>
          <a:lstStyle>
            <a:lvl1pPr marL="0" indent="0">
              <a:buNone/>
              <a:defRPr sz="3700" b="1"/>
            </a:lvl1pPr>
            <a:lvl2pPr marL="710997" indent="0">
              <a:buNone/>
              <a:defRPr sz="3100" b="1"/>
            </a:lvl2pPr>
            <a:lvl3pPr marL="1421995" indent="0">
              <a:buNone/>
              <a:defRPr sz="2800" b="1"/>
            </a:lvl3pPr>
            <a:lvl4pPr marL="2132992" indent="0">
              <a:buNone/>
              <a:defRPr sz="2500" b="1"/>
            </a:lvl4pPr>
            <a:lvl5pPr marL="2843989" indent="0">
              <a:buNone/>
              <a:defRPr sz="2500" b="1"/>
            </a:lvl5pPr>
            <a:lvl6pPr marL="3554986" indent="0">
              <a:buNone/>
              <a:defRPr sz="2500" b="1"/>
            </a:lvl6pPr>
            <a:lvl7pPr marL="4265984" indent="0">
              <a:buNone/>
              <a:defRPr sz="2500" b="1"/>
            </a:lvl7pPr>
            <a:lvl8pPr marL="4976982" indent="0">
              <a:buNone/>
              <a:defRPr sz="2500" b="1"/>
            </a:lvl8pPr>
            <a:lvl9pPr marL="5687978" indent="0">
              <a:buNone/>
              <a:defRPr sz="2500" b="1"/>
            </a:lvl9pPr>
          </a:lstStyle>
          <a:p>
            <a:pPr lvl="0"/>
            <a:r>
              <a:rPr lang="en-US" smtClean="0"/>
              <a:t>Click to edit Master text styles</a:t>
            </a:r>
          </a:p>
        </p:txBody>
      </p:sp>
      <p:sp>
        <p:nvSpPr>
          <p:cNvPr id="6" name="Content Placeholder 5"/>
          <p:cNvSpPr>
            <a:spLocks noGrp="1"/>
          </p:cNvSpPr>
          <p:nvPr>
            <p:ph sz="quarter" idx="4"/>
          </p:nvPr>
        </p:nvSpPr>
        <p:spPr>
          <a:xfrm>
            <a:off x="22296969" y="10439401"/>
            <a:ext cx="19399251" cy="18967450"/>
          </a:xfrm>
          <a:prstGeom prst="rect">
            <a:avLst/>
          </a:prstGeom>
        </p:spPr>
        <p:txBody>
          <a:bodyPr lIns="142201" tIns="71099" rIns="142201" bIns="71099"/>
          <a:lstStyle>
            <a:lvl1pPr>
              <a:defRPr sz="3700"/>
            </a:lvl1pPr>
            <a:lvl2pPr>
              <a:defRPr sz="31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987" y="1311281"/>
            <a:ext cx="14439900" cy="5578474"/>
          </a:xfrm>
          <a:prstGeom prst="rect">
            <a:avLst/>
          </a:prstGeom>
        </p:spPr>
        <p:txBody>
          <a:bodyPr lIns="142201" tIns="71099" rIns="142201" bIns="71099" anchor="b"/>
          <a:lstStyle>
            <a:lvl1pPr algn="l">
              <a:defRPr sz="3100" b="1"/>
            </a:lvl1pPr>
          </a:lstStyle>
          <a:p>
            <a:r>
              <a:rPr lang="en-US" smtClean="0"/>
              <a:t>Click to edit Master title style</a:t>
            </a:r>
            <a:endParaRPr lang="en-US"/>
          </a:p>
        </p:txBody>
      </p:sp>
      <p:sp>
        <p:nvSpPr>
          <p:cNvPr id="3" name="Content Placeholder 2"/>
          <p:cNvSpPr>
            <a:spLocks noGrp="1"/>
          </p:cNvSpPr>
          <p:nvPr>
            <p:ph idx="1"/>
          </p:nvPr>
        </p:nvSpPr>
        <p:spPr>
          <a:xfrm>
            <a:off x="17159817" y="1311279"/>
            <a:ext cx="24536400" cy="28095574"/>
          </a:xfrm>
          <a:prstGeom prst="rect">
            <a:avLst/>
          </a:prstGeom>
        </p:spPr>
        <p:txBody>
          <a:bodyPr lIns="142201" tIns="71099" rIns="142201" bIns="71099"/>
          <a:lstStyle>
            <a:lvl1pPr>
              <a:defRPr sz="5000"/>
            </a:lvl1pPr>
            <a:lvl2pPr>
              <a:defRPr sz="4400"/>
            </a:lvl2pPr>
            <a:lvl3pPr>
              <a:defRPr sz="3700"/>
            </a:lvl3pPr>
            <a:lvl4pPr>
              <a:defRPr sz="3100"/>
            </a:lvl4pPr>
            <a:lvl5pPr>
              <a:defRPr sz="3100"/>
            </a:lvl5pPr>
            <a:lvl6pPr>
              <a:defRPr sz="3100"/>
            </a:lvl6pPr>
            <a:lvl7pPr>
              <a:defRPr sz="3100"/>
            </a:lvl7pPr>
            <a:lvl8pPr>
              <a:defRPr sz="3100"/>
            </a:lvl8pPr>
            <a:lvl9pPr>
              <a:defRPr sz="3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987" y="6889750"/>
            <a:ext cx="14439900" cy="22517100"/>
          </a:xfrm>
          <a:prstGeom prst="rect">
            <a:avLst/>
          </a:prstGeom>
        </p:spPr>
        <p:txBody>
          <a:bodyPr lIns="142201" tIns="71099" rIns="142201" bIns="71099"/>
          <a:lstStyle>
            <a:lvl1pPr marL="0" indent="0">
              <a:buNone/>
              <a:defRPr sz="2200"/>
            </a:lvl1pPr>
            <a:lvl2pPr marL="710997" indent="0">
              <a:buNone/>
              <a:defRPr sz="1900"/>
            </a:lvl2pPr>
            <a:lvl3pPr marL="1421995" indent="0">
              <a:buNone/>
              <a:defRPr sz="1600"/>
            </a:lvl3pPr>
            <a:lvl4pPr marL="2132992" indent="0">
              <a:buNone/>
              <a:defRPr sz="1400"/>
            </a:lvl4pPr>
            <a:lvl5pPr marL="2843989" indent="0">
              <a:buNone/>
              <a:defRPr sz="1400"/>
            </a:lvl5pPr>
            <a:lvl6pPr marL="3554986" indent="0">
              <a:buNone/>
              <a:defRPr sz="1400"/>
            </a:lvl6pPr>
            <a:lvl7pPr marL="4265984" indent="0">
              <a:buNone/>
              <a:defRPr sz="1400"/>
            </a:lvl7pPr>
            <a:lvl8pPr marL="4976982" indent="0">
              <a:buNone/>
              <a:defRPr sz="1400"/>
            </a:lvl8pPr>
            <a:lvl9pPr marL="5687978" indent="0">
              <a:buNone/>
              <a:defRPr sz="14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136" y="23044150"/>
            <a:ext cx="26335567" cy="2717800"/>
          </a:xfrm>
          <a:prstGeom prst="rect">
            <a:avLst/>
          </a:prstGeom>
        </p:spPr>
        <p:txBody>
          <a:bodyPr lIns="142201" tIns="71099" rIns="142201" bIns="71099" anchor="b"/>
          <a:lstStyle>
            <a:lvl1pPr algn="l">
              <a:defRPr sz="3100" b="1"/>
            </a:lvl1pPr>
          </a:lstStyle>
          <a:p>
            <a:r>
              <a:rPr lang="en-US" smtClean="0"/>
              <a:t>Click to edit Master title style</a:t>
            </a:r>
            <a:endParaRPr lang="en-US"/>
          </a:p>
        </p:txBody>
      </p:sp>
      <p:sp>
        <p:nvSpPr>
          <p:cNvPr id="3" name="Picture Placeholder 2"/>
          <p:cNvSpPr>
            <a:spLocks noGrp="1"/>
          </p:cNvSpPr>
          <p:nvPr>
            <p:ph type="pic" idx="1"/>
          </p:nvPr>
        </p:nvSpPr>
        <p:spPr>
          <a:xfrm>
            <a:off x="8602136" y="2940050"/>
            <a:ext cx="26335567" cy="19751676"/>
          </a:xfrm>
          <a:prstGeom prst="rect">
            <a:avLst/>
          </a:prstGeom>
        </p:spPr>
        <p:txBody>
          <a:bodyPr lIns="142201" tIns="71099" rIns="142201" bIns="71099"/>
          <a:lstStyle>
            <a:lvl1pPr marL="0" indent="0">
              <a:buNone/>
              <a:defRPr sz="5000"/>
            </a:lvl1pPr>
            <a:lvl2pPr marL="710997" indent="0">
              <a:buNone/>
              <a:defRPr sz="4400"/>
            </a:lvl2pPr>
            <a:lvl3pPr marL="1421995" indent="0">
              <a:buNone/>
              <a:defRPr sz="3700"/>
            </a:lvl3pPr>
            <a:lvl4pPr marL="2132992" indent="0">
              <a:buNone/>
              <a:defRPr sz="3100"/>
            </a:lvl4pPr>
            <a:lvl5pPr marL="2843989" indent="0">
              <a:buNone/>
              <a:defRPr sz="3100"/>
            </a:lvl5pPr>
            <a:lvl6pPr marL="3554986" indent="0">
              <a:buNone/>
              <a:defRPr sz="3100"/>
            </a:lvl6pPr>
            <a:lvl7pPr marL="4265984" indent="0">
              <a:buNone/>
              <a:defRPr sz="3100"/>
            </a:lvl7pPr>
            <a:lvl8pPr marL="4976982" indent="0">
              <a:buNone/>
              <a:defRPr sz="3100"/>
            </a:lvl8pPr>
            <a:lvl9pPr marL="5687978" indent="0">
              <a:buNone/>
              <a:defRPr sz="3100"/>
            </a:lvl9pPr>
          </a:lstStyle>
          <a:p>
            <a:endParaRPr lang="en-US"/>
          </a:p>
        </p:txBody>
      </p:sp>
      <p:sp>
        <p:nvSpPr>
          <p:cNvPr id="4" name="Text Placeholder 3"/>
          <p:cNvSpPr>
            <a:spLocks noGrp="1"/>
          </p:cNvSpPr>
          <p:nvPr>
            <p:ph type="body" sz="half" idx="2"/>
          </p:nvPr>
        </p:nvSpPr>
        <p:spPr>
          <a:xfrm>
            <a:off x="8602136" y="25761950"/>
            <a:ext cx="26335567" cy="3863976"/>
          </a:xfrm>
          <a:prstGeom prst="rect">
            <a:avLst/>
          </a:prstGeom>
        </p:spPr>
        <p:txBody>
          <a:bodyPr lIns="142201" tIns="71099" rIns="142201" bIns="71099"/>
          <a:lstStyle>
            <a:lvl1pPr marL="0" indent="0">
              <a:buNone/>
              <a:defRPr sz="2200"/>
            </a:lvl1pPr>
            <a:lvl2pPr marL="710997" indent="0">
              <a:buNone/>
              <a:defRPr sz="1900"/>
            </a:lvl2pPr>
            <a:lvl3pPr marL="1421995" indent="0">
              <a:buNone/>
              <a:defRPr sz="1600"/>
            </a:lvl3pPr>
            <a:lvl4pPr marL="2132992" indent="0">
              <a:buNone/>
              <a:defRPr sz="1400"/>
            </a:lvl4pPr>
            <a:lvl5pPr marL="2843989" indent="0">
              <a:buNone/>
              <a:defRPr sz="1400"/>
            </a:lvl5pPr>
            <a:lvl6pPr marL="3554986" indent="0">
              <a:buNone/>
              <a:defRPr sz="1400"/>
            </a:lvl6pPr>
            <a:lvl7pPr marL="4265984" indent="0">
              <a:buNone/>
              <a:defRPr sz="1400"/>
            </a:lvl7pPr>
            <a:lvl8pPr marL="4976982" indent="0">
              <a:buNone/>
              <a:defRPr sz="1400"/>
            </a:lvl8pPr>
            <a:lvl9pPr marL="5687978" indent="0">
              <a:buNone/>
              <a:defRPr sz="14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4988" y="1317626"/>
            <a:ext cx="39501233" cy="5486400"/>
          </a:xfrm>
          <a:prstGeom prst="rect">
            <a:avLst/>
          </a:prstGeom>
        </p:spPr>
        <p:txBody>
          <a:bodyPr lIns="142201" tIns="71099" rIns="142201" bIns="71099"/>
          <a:lstStyle/>
          <a:p>
            <a:r>
              <a:rPr lang="en-US" smtClean="0"/>
              <a:t>Click to edit Master title style</a:t>
            </a:r>
            <a:endParaRPr lang="en-US"/>
          </a:p>
        </p:txBody>
      </p:sp>
      <p:sp>
        <p:nvSpPr>
          <p:cNvPr id="3" name="Vertical Text Placeholder 2"/>
          <p:cNvSpPr>
            <a:spLocks noGrp="1"/>
          </p:cNvSpPr>
          <p:nvPr>
            <p:ph type="body" orient="vert" idx="1"/>
          </p:nvPr>
        </p:nvSpPr>
        <p:spPr>
          <a:xfrm>
            <a:off x="2194988" y="7680326"/>
            <a:ext cx="39501233" cy="21726524"/>
          </a:xfrm>
          <a:prstGeom prst="rect">
            <a:avLst/>
          </a:prstGeom>
        </p:spPr>
        <p:txBody>
          <a:bodyPr vert="eaVert" lIns="142201" tIns="71099" rIns="142201" bIns="71099"/>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969" y="1317626"/>
            <a:ext cx="9874251" cy="28089224"/>
          </a:xfrm>
          <a:prstGeom prst="rect">
            <a:avLst/>
          </a:prstGeom>
        </p:spPr>
        <p:txBody>
          <a:bodyPr vert="eaVert" lIns="142201" tIns="71099" rIns="142201" bIns="71099"/>
          <a:lstStyle/>
          <a:p>
            <a:r>
              <a:rPr lang="en-US" smtClean="0"/>
              <a:t>Click to edit Master title style</a:t>
            </a:r>
            <a:endParaRPr lang="en-US"/>
          </a:p>
        </p:txBody>
      </p:sp>
      <p:sp>
        <p:nvSpPr>
          <p:cNvPr id="3" name="Vertical Text Placeholder 2"/>
          <p:cNvSpPr>
            <a:spLocks noGrp="1"/>
          </p:cNvSpPr>
          <p:nvPr>
            <p:ph type="body" orient="vert" idx="1"/>
          </p:nvPr>
        </p:nvSpPr>
        <p:spPr>
          <a:xfrm>
            <a:off x="2194987" y="1317626"/>
            <a:ext cx="29423783" cy="28089224"/>
          </a:xfrm>
          <a:prstGeom prst="rect">
            <a:avLst/>
          </a:prstGeom>
        </p:spPr>
        <p:txBody>
          <a:bodyPr vert="eaVert" lIns="142201" tIns="71099" rIns="142201" bIns="71099"/>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99826"/>
            </a:gs>
            <a:gs pos="50000">
              <a:srgbClr val="F99826">
                <a:alpha val="80000"/>
              </a:srgbClr>
            </a:gs>
            <a:gs pos="100000">
              <a:srgbClr val="F99826"/>
            </a:gs>
          </a:gsLst>
          <a:lin ang="5400000" scaled="0"/>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6955" rtl="0" fontAlgn="base">
        <a:spcBef>
          <a:spcPct val="0"/>
        </a:spcBef>
        <a:spcAft>
          <a:spcPct val="0"/>
        </a:spcAft>
        <a:defRPr sz="21200">
          <a:solidFill>
            <a:schemeClr val="tx2"/>
          </a:solidFill>
          <a:latin typeface="+mj-lt"/>
          <a:ea typeface="+mj-ea"/>
          <a:cs typeface="+mj-cs"/>
        </a:defRPr>
      </a:lvl1pPr>
      <a:lvl2pPr algn="ctr" defTabSz="4386955" rtl="0" fontAlgn="base">
        <a:spcBef>
          <a:spcPct val="0"/>
        </a:spcBef>
        <a:spcAft>
          <a:spcPct val="0"/>
        </a:spcAft>
        <a:defRPr sz="21200">
          <a:solidFill>
            <a:schemeClr val="tx2"/>
          </a:solidFill>
          <a:latin typeface="Times New Roman" pitchFamily="18" charset="0"/>
        </a:defRPr>
      </a:lvl2pPr>
      <a:lvl3pPr algn="ctr" defTabSz="4386955" rtl="0" fontAlgn="base">
        <a:spcBef>
          <a:spcPct val="0"/>
        </a:spcBef>
        <a:spcAft>
          <a:spcPct val="0"/>
        </a:spcAft>
        <a:defRPr sz="21200">
          <a:solidFill>
            <a:schemeClr val="tx2"/>
          </a:solidFill>
          <a:latin typeface="Times New Roman" pitchFamily="18" charset="0"/>
        </a:defRPr>
      </a:lvl3pPr>
      <a:lvl4pPr algn="ctr" defTabSz="4386955" rtl="0" fontAlgn="base">
        <a:spcBef>
          <a:spcPct val="0"/>
        </a:spcBef>
        <a:spcAft>
          <a:spcPct val="0"/>
        </a:spcAft>
        <a:defRPr sz="21200">
          <a:solidFill>
            <a:schemeClr val="tx2"/>
          </a:solidFill>
          <a:latin typeface="Times New Roman" pitchFamily="18" charset="0"/>
        </a:defRPr>
      </a:lvl4pPr>
      <a:lvl5pPr algn="ctr" defTabSz="4386955" rtl="0" fontAlgn="base">
        <a:spcBef>
          <a:spcPct val="0"/>
        </a:spcBef>
        <a:spcAft>
          <a:spcPct val="0"/>
        </a:spcAft>
        <a:defRPr sz="21200">
          <a:solidFill>
            <a:schemeClr val="tx2"/>
          </a:solidFill>
          <a:latin typeface="Times New Roman" pitchFamily="18" charset="0"/>
        </a:defRPr>
      </a:lvl5pPr>
      <a:lvl6pPr marL="710997" algn="ctr" defTabSz="4386955" rtl="0" fontAlgn="base">
        <a:spcBef>
          <a:spcPct val="0"/>
        </a:spcBef>
        <a:spcAft>
          <a:spcPct val="0"/>
        </a:spcAft>
        <a:defRPr sz="21200">
          <a:solidFill>
            <a:schemeClr val="tx2"/>
          </a:solidFill>
          <a:latin typeface="Times New Roman" pitchFamily="18" charset="0"/>
        </a:defRPr>
      </a:lvl6pPr>
      <a:lvl7pPr marL="1421995" algn="ctr" defTabSz="4386955" rtl="0" fontAlgn="base">
        <a:spcBef>
          <a:spcPct val="0"/>
        </a:spcBef>
        <a:spcAft>
          <a:spcPct val="0"/>
        </a:spcAft>
        <a:defRPr sz="21200">
          <a:solidFill>
            <a:schemeClr val="tx2"/>
          </a:solidFill>
          <a:latin typeface="Times New Roman" pitchFamily="18" charset="0"/>
        </a:defRPr>
      </a:lvl7pPr>
      <a:lvl8pPr marL="2132992" algn="ctr" defTabSz="4386955" rtl="0" fontAlgn="base">
        <a:spcBef>
          <a:spcPct val="0"/>
        </a:spcBef>
        <a:spcAft>
          <a:spcPct val="0"/>
        </a:spcAft>
        <a:defRPr sz="21200">
          <a:solidFill>
            <a:schemeClr val="tx2"/>
          </a:solidFill>
          <a:latin typeface="Times New Roman" pitchFamily="18" charset="0"/>
        </a:defRPr>
      </a:lvl8pPr>
      <a:lvl9pPr marL="2843989" algn="ctr" defTabSz="4386955" rtl="0" fontAlgn="base">
        <a:spcBef>
          <a:spcPct val="0"/>
        </a:spcBef>
        <a:spcAft>
          <a:spcPct val="0"/>
        </a:spcAft>
        <a:defRPr sz="21200">
          <a:solidFill>
            <a:schemeClr val="tx2"/>
          </a:solidFill>
          <a:latin typeface="Times New Roman" pitchFamily="18" charset="0"/>
        </a:defRPr>
      </a:lvl9pPr>
    </p:titleStyle>
    <p:bodyStyle>
      <a:lvl1pPr marL="1646651" indent="-1646651" algn="l" defTabSz="4386955" rtl="0" fontAlgn="base">
        <a:spcBef>
          <a:spcPct val="20000"/>
        </a:spcBef>
        <a:spcAft>
          <a:spcPct val="0"/>
        </a:spcAft>
        <a:buChar char="•"/>
        <a:defRPr sz="15400">
          <a:solidFill>
            <a:schemeClr val="tx1"/>
          </a:solidFill>
          <a:latin typeface="+mn-lt"/>
          <a:ea typeface="+mn-ea"/>
          <a:cs typeface="+mn-cs"/>
        </a:defRPr>
      </a:lvl1pPr>
      <a:lvl2pPr marL="3564862" indent="-1370151" algn="l" defTabSz="4386955" rtl="0" fontAlgn="base">
        <a:spcBef>
          <a:spcPct val="20000"/>
        </a:spcBef>
        <a:spcAft>
          <a:spcPct val="0"/>
        </a:spcAft>
        <a:buChar char="–"/>
        <a:defRPr sz="13400">
          <a:solidFill>
            <a:schemeClr val="tx1"/>
          </a:solidFill>
          <a:latin typeface="+mn-lt"/>
        </a:defRPr>
      </a:lvl2pPr>
      <a:lvl3pPr marL="5485544" indent="-1098591" algn="l" defTabSz="4386955" rtl="0" fontAlgn="base">
        <a:spcBef>
          <a:spcPct val="20000"/>
        </a:spcBef>
        <a:spcAft>
          <a:spcPct val="0"/>
        </a:spcAft>
        <a:buChar char="•"/>
        <a:defRPr sz="11500">
          <a:solidFill>
            <a:schemeClr val="tx1"/>
          </a:solidFill>
          <a:latin typeface="+mn-lt"/>
        </a:defRPr>
      </a:lvl3pPr>
      <a:lvl4pPr marL="7677785" indent="-1096120" algn="l" defTabSz="4386955" rtl="0" fontAlgn="base">
        <a:spcBef>
          <a:spcPct val="20000"/>
        </a:spcBef>
        <a:spcAft>
          <a:spcPct val="0"/>
        </a:spcAft>
        <a:buChar char="–"/>
        <a:defRPr sz="9600">
          <a:solidFill>
            <a:schemeClr val="tx1"/>
          </a:solidFill>
          <a:latin typeface="+mn-lt"/>
        </a:defRPr>
      </a:lvl4pPr>
      <a:lvl5pPr marL="9872496" indent="-1103529" algn="l" defTabSz="4386955" rtl="0" fontAlgn="base">
        <a:spcBef>
          <a:spcPct val="20000"/>
        </a:spcBef>
        <a:spcAft>
          <a:spcPct val="0"/>
        </a:spcAft>
        <a:buChar char="»"/>
        <a:defRPr sz="9600">
          <a:solidFill>
            <a:schemeClr val="tx1"/>
          </a:solidFill>
          <a:latin typeface="+mn-lt"/>
        </a:defRPr>
      </a:lvl5pPr>
      <a:lvl6pPr marL="10583493" indent="-1103529" algn="l" defTabSz="4386955" rtl="0" fontAlgn="base">
        <a:spcBef>
          <a:spcPct val="20000"/>
        </a:spcBef>
        <a:spcAft>
          <a:spcPct val="0"/>
        </a:spcAft>
        <a:buChar char="»"/>
        <a:defRPr sz="9600">
          <a:solidFill>
            <a:schemeClr val="tx1"/>
          </a:solidFill>
          <a:latin typeface="+mn-lt"/>
        </a:defRPr>
      </a:lvl6pPr>
      <a:lvl7pPr marL="11294490" indent="-1103529" algn="l" defTabSz="4386955" rtl="0" fontAlgn="base">
        <a:spcBef>
          <a:spcPct val="20000"/>
        </a:spcBef>
        <a:spcAft>
          <a:spcPct val="0"/>
        </a:spcAft>
        <a:buChar char="»"/>
        <a:defRPr sz="9600">
          <a:solidFill>
            <a:schemeClr val="tx1"/>
          </a:solidFill>
          <a:latin typeface="+mn-lt"/>
        </a:defRPr>
      </a:lvl7pPr>
      <a:lvl8pPr marL="12005487" indent="-1103529" algn="l" defTabSz="4386955" rtl="0" fontAlgn="base">
        <a:spcBef>
          <a:spcPct val="20000"/>
        </a:spcBef>
        <a:spcAft>
          <a:spcPct val="0"/>
        </a:spcAft>
        <a:buChar char="»"/>
        <a:defRPr sz="9600">
          <a:solidFill>
            <a:schemeClr val="tx1"/>
          </a:solidFill>
          <a:latin typeface="+mn-lt"/>
        </a:defRPr>
      </a:lvl8pPr>
      <a:lvl9pPr marL="12716485" indent="-1103529" algn="l" defTabSz="4386955" rtl="0" fontAlgn="base">
        <a:spcBef>
          <a:spcPct val="20000"/>
        </a:spcBef>
        <a:spcAft>
          <a:spcPct val="0"/>
        </a:spcAft>
        <a:buChar char="»"/>
        <a:defRPr sz="9600">
          <a:solidFill>
            <a:schemeClr val="tx1"/>
          </a:solidFill>
          <a:latin typeface="+mn-lt"/>
        </a:defRPr>
      </a:lvl9pPr>
    </p:bodyStyle>
    <p:otherStyle>
      <a:defPPr>
        <a:defRPr lang="en-US"/>
      </a:defPPr>
      <a:lvl1pPr marL="0" algn="l" defTabSz="1421995" rtl="0" eaLnBrk="1" latinLnBrk="0" hangingPunct="1">
        <a:defRPr sz="2800" kern="1200">
          <a:solidFill>
            <a:schemeClr val="tx1"/>
          </a:solidFill>
          <a:latin typeface="+mn-lt"/>
          <a:ea typeface="+mn-ea"/>
          <a:cs typeface="+mn-cs"/>
        </a:defRPr>
      </a:lvl1pPr>
      <a:lvl2pPr marL="710997" algn="l" defTabSz="1421995" rtl="0" eaLnBrk="1" latinLnBrk="0" hangingPunct="1">
        <a:defRPr sz="2800" kern="1200">
          <a:solidFill>
            <a:schemeClr val="tx1"/>
          </a:solidFill>
          <a:latin typeface="+mn-lt"/>
          <a:ea typeface="+mn-ea"/>
          <a:cs typeface="+mn-cs"/>
        </a:defRPr>
      </a:lvl2pPr>
      <a:lvl3pPr marL="1421995" algn="l" defTabSz="1421995" rtl="0" eaLnBrk="1" latinLnBrk="0" hangingPunct="1">
        <a:defRPr sz="2800" kern="1200">
          <a:solidFill>
            <a:schemeClr val="tx1"/>
          </a:solidFill>
          <a:latin typeface="+mn-lt"/>
          <a:ea typeface="+mn-ea"/>
          <a:cs typeface="+mn-cs"/>
        </a:defRPr>
      </a:lvl3pPr>
      <a:lvl4pPr marL="2132992" algn="l" defTabSz="1421995" rtl="0" eaLnBrk="1" latinLnBrk="0" hangingPunct="1">
        <a:defRPr sz="2800" kern="1200">
          <a:solidFill>
            <a:schemeClr val="tx1"/>
          </a:solidFill>
          <a:latin typeface="+mn-lt"/>
          <a:ea typeface="+mn-ea"/>
          <a:cs typeface="+mn-cs"/>
        </a:defRPr>
      </a:lvl4pPr>
      <a:lvl5pPr marL="2843989" algn="l" defTabSz="1421995" rtl="0" eaLnBrk="1" latinLnBrk="0" hangingPunct="1">
        <a:defRPr sz="2800" kern="1200">
          <a:solidFill>
            <a:schemeClr val="tx1"/>
          </a:solidFill>
          <a:latin typeface="+mn-lt"/>
          <a:ea typeface="+mn-ea"/>
          <a:cs typeface="+mn-cs"/>
        </a:defRPr>
      </a:lvl5pPr>
      <a:lvl6pPr marL="3554986" algn="l" defTabSz="1421995" rtl="0" eaLnBrk="1" latinLnBrk="0" hangingPunct="1">
        <a:defRPr sz="2800" kern="1200">
          <a:solidFill>
            <a:schemeClr val="tx1"/>
          </a:solidFill>
          <a:latin typeface="+mn-lt"/>
          <a:ea typeface="+mn-ea"/>
          <a:cs typeface="+mn-cs"/>
        </a:defRPr>
      </a:lvl6pPr>
      <a:lvl7pPr marL="4265984" algn="l" defTabSz="1421995" rtl="0" eaLnBrk="1" latinLnBrk="0" hangingPunct="1">
        <a:defRPr sz="2800" kern="1200">
          <a:solidFill>
            <a:schemeClr val="tx1"/>
          </a:solidFill>
          <a:latin typeface="+mn-lt"/>
          <a:ea typeface="+mn-ea"/>
          <a:cs typeface="+mn-cs"/>
        </a:defRPr>
      </a:lvl7pPr>
      <a:lvl8pPr marL="4976982" algn="l" defTabSz="1421995" rtl="0" eaLnBrk="1" latinLnBrk="0" hangingPunct="1">
        <a:defRPr sz="2800" kern="1200">
          <a:solidFill>
            <a:schemeClr val="tx1"/>
          </a:solidFill>
          <a:latin typeface="+mn-lt"/>
          <a:ea typeface="+mn-ea"/>
          <a:cs typeface="+mn-cs"/>
        </a:defRPr>
      </a:lvl8pPr>
      <a:lvl9pPr marL="5687978" algn="l" defTabSz="1421995" rtl="0" eaLnBrk="1" latinLnBrk="0" hangingPunct="1">
        <a:defRPr sz="2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hyperlink" Target="http://colormine.org/convert/rgb-to-lab" TargetMode="External"/><Relationship Id="rId20" Type="http://schemas.openxmlformats.org/officeDocument/2006/relationships/chart" Target="../charts/chart8.xml"/><Relationship Id="rId21" Type="http://schemas.openxmlformats.org/officeDocument/2006/relationships/chart" Target="../charts/chart9.xml"/><Relationship Id="rId22" Type="http://schemas.openxmlformats.org/officeDocument/2006/relationships/chart" Target="../charts/chart10.xml"/><Relationship Id="rId23" Type="http://schemas.openxmlformats.org/officeDocument/2006/relationships/chart" Target="../charts/chart11.xml"/><Relationship Id="rId24" Type="http://schemas.openxmlformats.org/officeDocument/2006/relationships/chart" Target="../charts/chart12.xml"/><Relationship Id="rId25" Type="http://schemas.openxmlformats.org/officeDocument/2006/relationships/chart" Target="../charts/chart13.xml"/><Relationship Id="rId10" Type="http://schemas.openxmlformats.org/officeDocument/2006/relationships/chart" Target="../charts/chart1.xml"/><Relationship Id="rId11" Type="http://schemas.openxmlformats.org/officeDocument/2006/relationships/chart" Target="../charts/chart2.xml"/><Relationship Id="rId12" Type="http://schemas.openxmlformats.org/officeDocument/2006/relationships/chart" Target="../charts/chart3.xml"/><Relationship Id="rId13" Type="http://schemas.openxmlformats.org/officeDocument/2006/relationships/chart" Target="../charts/chart4.xml"/><Relationship Id="rId14" Type="http://schemas.openxmlformats.org/officeDocument/2006/relationships/chart" Target="../charts/chart5.xml"/><Relationship Id="rId15" Type="http://schemas.openxmlformats.org/officeDocument/2006/relationships/image" Target="../media/image7.png"/><Relationship Id="rId16" Type="http://schemas.openxmlformats.org/officeDocument/2006/relationships/image" Target="../media/image8.png"/><Relationship Id="rId17" Type="http://schemas.openxmlformats.org/officeDocument/2006/relationships/image" Target="../media/image9.jpeg"/><Relationship Id="rId18" Type="http://schemas.openxmlformats.org/officeDocument/2006/relationships/chart" Target="../charts/chart6.xml"/><Relationship Id="rId19" Type="http://schemas.openxmlformats.org/officeDocument/2006/relationships/chart" Target="../charts/chart7.xml"/><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6903A"/>
            </a:gs>
            <a:gs pos="50000">
              <a:srgbClr val="F99826">
                <a:alpha val="80000"/>
              </a:srgbClr>
            </a:gs>
            <a:gs pos="100000">
              <a:srgbClr val="F99826"/>
            </a:gs>
          </a:gsLst>
          <a:lin ang="5400000" scaled="0"/>
          <a:tileRect/>
        </a:gradFill>
        <a:effectLst/>
      </p:bgPr>
    </p:bg>
    <p:spTree>
      <p:nvGrpSpPr>
        <p:cNvPr id="1" name=""/>
        <p:cNvGrpSpPr/>
        <p:nvPr/>
      </p:nvGrpSpPr>
      <p:grpSpPr>
        <a:xfrm>
          <a:off x="0" y="0"/>
          <a:ext cx="0" cy="0"/>
          <a:chOff x="0" y="0"/>
          <a:chExt cx="0" cy="0"/>
        </a:xfrm>
      </p:grpSpPr>
      <p:sp>
        <p:nvSpPr>
          <p:cNvPr id="3" name="Rounded Rectangle 2"/>
          <p:cNvSpPr/>
          <p:nvPr/>
        </p:nvSpPr>
        <p:spPr bwMode="auto">
          <a:xfrm>
            <a:off x="25348" y="209285"/>
            <a:ext cx="43865852" cy="4442267"/>
          </a:xfrm>
          <a:prstGeom prst="roundRect">
            <a:avLst/>
          </a:prstGeom>
          <a:solidFill>
            <a:schemeClr val="bg1"/>
          </a:solidFill>
          <a:ln w="28575" cap="flat" cmpd="sng" algn="ctr">
            <a:solidFill>
              <a:schemeClr val="tx1"/>
            </a:solidFill>
            <a:prstDash val="solid"/>
            <a:round/>
            <a:headEnd type="none" w="med" len="med"/>
            <a:tailEnd type="triangle" w="med" len="med"/>
          </a:ln>
          <a:effectLst/>
        </p:spPr>
        <p:txBody>
          <a:bodyPr vert="horz" wrap="square" lIns="142201" tIns="71099" rIns="142201" bIns="71099" numCol="1" rtlCol="0" anchor="t" anchorCtr="0" compatLnSpc="1">
            <a:prstTxWarp prst="textNoShape">
              <a:avLst/>
            </a:prstTxWarp>
          </a:bodyPr>
          <a:lstStyle/>
          <a:p>
            <a:pPr defTabSz="913435"/>
            <a:endParaRPr lang="en-US"/>
          </a:p>
        </p:txBody>
      </p:sp>
      <p:sp>
        <p:nvSpPr>
          <p:cNvPr id="21927" name="Rectangle 423"/>
          <p:cNvSpPr>
            <a:spLocks noChangeArrowheads="1"/>
          </p:cNvSpPr>
          <p:nvPr/>
        </p:nvSpPr>
        <p:spPr bwMode="auto">
          <a:xfrm>
            <a:off x="21801978" y="-779680"/>
            <a:ext cx="287244" cy="1559359"/>
          </a:xfrm>
          <a:prstGeom prst="rect">
            <a:avLst/>
          </a:prstGeom>
          <a:noFill/>
          <a:ln w="28575">
            <a:noFill/>
            <a:miter lim="800000"/>
            <a:headEnd/>
            <a:tailEnd/>
          </a:ln>
          <a:effectLst/>
        </p:spPr>
        <p:txBody>
          <a:bodyPr wrap="none" lIns="142201" tIns="71099" rIns="142201" bIns="71099" anchor="ctr">
            <a:spAutoFit/>
          </a:bodyPr>
          <a:lstStyle/>
          <a:p>
            <a:endParaRPr lang="en-US"/>
          </a:p>
        </p:txBody>
      </p:sp>
      <p:sp>
        <p:nvSpPr>
          <p:cNvPr id="21510" name="Text Box 6"/>
          <p:cNvSpPr txBox="1">
            <a:spLocks noChangeArrowheads="1"/>
          </p:cNvSpPr>
          <p:nvPr/>
        </p:nvSpPr>
        <p:spPr bwMode="auto">
          <a:xfrm>
            <a:off x="15601648" y="821870"/>
            <a:ext cx="18745198" cy="3139244"/>
          </a:xfrm>
          <a:prstGeom prst="rect">
            <a:avLst/>
          </a:prstGeom>
          <a:noFill/>
          <a:ln w="28575">
            <a:noFill/>
            <a:miter lim="800000"/>
            <a:headEnd/>
            <a:tailEnd/>
          </a:ln>
          <a:effectLst/>
        </p:spPr>
        <p:txBody>
          <a:bodyPr wrap="square" lIns="91367" tIns="45682" rIns="91367" bIns="45682">
            <a:spAutoFit/>
          </a:bodyPr>
          <a:lstStyle/>
          <a:p>
            <a:r>
              <a:rPr lang="en-US" sz="7200" b="1" dirty="0" smtClean="0">
                <a:latin typeface="Calibri"/>
                <a:cs typeface="Calibri"/>
              </a:rPr>
              <a:t>Storage Stability of </a:t>
            </a:r>
            <a:r>
              <a:rPr lang="en-US" sz="7200" b="1" i="1" dirty="0" err="1" smtClean="0">
                <a:latin typeface="Calibri"/>
                <a:cs typeface="Calibri"/>
              </a:rPr>
              <a:t>Sorgum</a:t>
            </a:r>
            <a:r>
              <a:rPr lang="en-US" sz="7200" b="1" i="1" dirty="0" smtClean="0">
                <a:latin typeface="Calibri"/>
                <a:cs typeface="Calibri"/>
              </a:rPr>
              <a:t> Bicolor </a:t>
            </a:r>
            <a:r>
              <a:rPr lang="en-US" sz="7200" b="1" dirty="0" smtClean="0">
                <a:latin typeface="Calibri"/>
                <a:cs typeface="Calibri"/>
              </a:rPr>
              <a:t>Alcoholic Extract as affected by pH and Temperature</a:t>
            </a:r>
          </a:p>
          <a:p>
            <a:pPr defTabSz="913435">
              <a:spcBef>
                <a:spcPct val="0"/>
              </a:spcBef>
              <a:spcAft>
                <a:spcPts val="600"/>
              </a:spcAft>
            </a:pPr>
            <a:r>
              <a:rPr lang="en-US" sz="5400" b="1" dirty="0" smtClean="0">
                <a:latin typeface="Calibri"/>
                <a:cs typeface="Calibri"/>
              </a:rPr>
              <a:t>Jordan Bradwell, </a:t>
            </a:r>
            <a:r>
              <a:rPr lang="en-US" sz="5400" b="1" dirty="0" err="1" smtClean="0">
                <a:latin typeface="Calibri"/>
                <a:cs typeface="Calibri"/>
              </a:rPr>
              <a:t>Philipus</a:t>
            </a:r>
            <a:r>
              <a:rPr lang="en-US" sz="5400" b="1" dirty="0" smtClean="0">
                <a:latin typeface="Calibri"/>
                <a:cs typeface="Calibri"/>
              </a:rPr>
              <a:t> </a:t>
            </a:r>
            <a:r>
              <a:rPr lang="en-US" sz="5400" b="1" dirty="0" err="1" smtClean="0">
                <a:latin typeface="Calibri"/>
                <a:cs typeface="Calibri"/>
              </a:rPr>
              <a:t>Pangloli</a:t>
            </a:r>
            <a:r>
              <a:rPr lang="en-US" sz="5400" b="1" dirty="0" smtClean="0">
                <a:latin typeface="Calibri"/>
                <a:cs typeface="Calibri"/>
              </a:rPr>
              <a:t>, Vermont P Dia</a:t>
            </a:r>
          </a:p>
        </p:txBody>
      </p:sp>
      <p:sp>
        <p:nvSpPr>
          <p:cNvPr id="21511" name="Line 7"/>
          <p:cNvSpPr>
            <a:spLocks noChangeShapeType="1"/>
          </p:cNvSpPr>
          <p:nvPr/>
        </p:nvSpPr>
        <p:spPr bwMode="auto">
          <a:xfrm>
            <a:off x="0" y="4808220"/>
            <a:ext cx="43891200" cy="0"/>
          </a:xfrm>
          <a:prstGeom prst="line">
            <a:avLst/>
          </a:prstGeom>
          <a:ln w="76200">
            <a:solidFill>
              <a:srgbClr val="35637D"/>
            </a:solidFill>
            <a:headEnd/>
            <a:tailEnd/>
          </a:ln>
        </p:spPr>
        <p:style>
          <a:lnRef idx="3">
            <a:schemeClr val="accent3"/>
          </a:lnRef>
          <a:fillRef idx="0">
            <a:schemeClr val="accent3"/>
          </a:fillRef>
          <a:effectRef idx="2">
            <a:schemeClr val="accent3"/>
          </a:effectRef>
          <a:fontRef idx="minor">
            <a:schemeClr val="tx1"/>
          </a:fontRef>
        </p:style>
        <p:txBody>
          <a:bodyPr lIns="142201" tIns="71099" rIns="142201" bIns="71099"/>
          <a:lstStyle/>
          <a:p>
            <a:endParaRPr lang="en-US">
              <a:solidFill>
                <a:srgbClr val="35637D"/>
              </a:solidFill>
              <a:latin typeface="Georgia" pitchFamily="18" charset="0"/>
            </a:endParaRPr>
          </a:p>
        </p:txBody>
      </p:sp>
      <p:sp>
        <p:nvSpPr>
          <p:cNvPr id="21515" name="Rectangle 11"/>
          <p:cNvSpPr>
            <a:spLocks noChangeArrowheads="1"/>
          </p:cNvSpPr>
          <p:nvPr/>
        </p:nvSpPr>
        <p:spPr bwMode="auto">
          <a:xfrm>
            <a:off x="418828" y="4844191"/>
            <a:ext cx="10058400" cy="8348253"/>
          </a:xfrm>
          <a:prstGeom prst="roundRect">
            <a:avLst/>
          </a:prstGeom>
          <a:solidFill>
            <a:schemeClr val="bg1"/>
          </a:solidFill>
          <a:ln w="28575">
            <a:solidFill>
              <a:srgbClr val="000066"/>
            </a:solidFill>
            <a:miter lim="800000"/>
            <a:headEnd/>
            <a:tailEnd/>
          </a:ln>
          <a:effectLst/>
        </p:spPr>
        <p:txBody>
          <a:bodyPr lIns="142134" tIns="71061" rIns="142134" bIns="71061">
            <a:spAutoFit/>
          </a:bodyPr>
          <a:lstStyle/>
          <a:p>
            <a:pPr defTabSz="1424465">
              <a:spcBef>
                <a:spcPct val="0"/>
              </a:spcBef>
              <a:spcAft>
                <a:spcPct val="25000"/>
              </a:spcAft>
            </a:pPr>
            <a:r>
              <a:rPr lang="en-US" sz="5200" b="1" dirty="0" smtClean="0">
                <a:solidFill>
                  <a:srgbClr val="35637D"/>
                </a:solidFill>
                <a:effectLst>
                  <a:outerShdw blurRad="50800" dist="38100" dir="2700000" algn="tl" rotWithShape="0">
                    <a:prstClr val="black">
                      <a:alpha val="40000"/>
                    </a:prstClr>
                  </a:outerShdw>
                </a:effectLst>
                <a:latin typeface="Calibri"/>
                <a:cs typeface="Calibri"/>
              </a:rPr>
              <a:t>Introduction</a:t>
            </a:r>
          </a:p>
          <a:p>
            <a:pPr marL="457200" indent="-457200" algn="l" defTabSz="1424465">
              <a:spcBef>
                <a:spcPct val="0"/>
              </a:spcBef>
              <a:spcAft>
                <a:spcPts val="0"/>
              </a:spcAft>
              <a:buFont typeface="Arial" panose="020B0604020202020204" pitchFamily="34" charset="0"/>
              <a:buChar char="•"/>
            </a:pPr>
            <a:r>
              <a:rPr lang="en-US" sz="3200" dirty="0" smtClean="0">
                <a:latin typeface="Calibri"/>
                <a:cs typeface="Calibri"/>
              </a:rPr>
              <a:t>Sorghum is the fifth most produced cereal in the world and contains </a:t>
            </a:r>
            <a:r>
              <a:rPr lang="en-US" sz="3200" dirty="0" err="1" smtClean="0">
                <a:latin typeface="Calibri"/>
                <a:cs typeface="Calibri"/>
              </a:rPr>
              <a:t>bioactives</a:t>
            </a:r>
            <a:r>
              <a:rPr lang="en-US" sz="3200" dirty="0" smtClean="0">
                <a:latin typeface="Calibri"/>
                <a:cs typeface="Calibri"/>
              </a:rPr>
              <a:t> with potential health-promoting properties</a:t>
            </a:r>
            <a:r>
              <a:rPr lang="en-US" sz="3200" baseline="30000" dirty="0" smtClean="0">
                <a:latin typeface="Calibri"/>
                <a:cs typeface="Calibri"/>
              </a:rPr>
              <a:t>1</a:t>
            </a:r>
            <a:r>
              <a:rPr lang="en-US" sz="3200" dirty="0" smtClean="0">
                <a:latin typeface="Calibri"/>
                <a:cs typeface="Calibri"/>
              </a:rPr>
              <a:t>.</a:t>
            </a:r>
            <a:endParaRPr lang="en-US" sz="3200" dirty="0">
              <a:latin typeface="Calibri"/>
              <a:cs typeface="Calibri"/>
            </a:endParaRPr>
          </a:p>
          <a:p>
            <a:pPr marL="457200" indent="-457200" algn="l" defTabSz="1424465">
              <a:spcBef>
                <a:spcPct val="0"/>
              </a:spcBef>
              <a:spcAft>
                <a:spcPts val="0"/>
              </a:spcAft>
              <a:buFont typeface="Arial" panose="020B0604020202020204" pitchFamily="34" charset="0"/>
              <a:buChar char="•"/>
            </a:pPr>
            <a:r>
              <a:rPr lang="en-US" sz="3200" dirty="0" smtClean="0">
                <a:latin typeface="Calibri"/>
                <a:cs typeface="Calibri"/>
              </a:rPr>
              <a:t>Anthocyanin are natural pigments responsible for the red, violet, &amp; blue color in fruits and vegetable; they have the potential to be used a natural food colorants</a:t>
            </a:r>
            <a:r>
              <a:rPr lang="en-US" sz="3200" baseline="30000" dirty="0" smtClean="0">
                <a:latin typeface="Calibri"/>
                <a:cs typeface="Calibri"/>
              </a:rPr>
              <a:t>2</a:t>
            </a:r>
            <a:r>
              <a:rPr lang="en-US" sz="3200" dirty="0" smtClean="0">
                <a:latin typeface="Calibri"/>
                <a:cs typeface="Calibri"/>
              </a:rPr>
              <a:t>. </a:t>
            </a:r>
            <a:endParaRPr lang="en-US" sz="3200" dirty="0">
              <a:latin typeface="Calibri"/>
              <a:cs typeface="Calibri"/>
            </a:endParaRPr>
          </a:p>
          <a:p>
            <a:pPr marL="457200" indent="-457200" algn="l" defTabSz="1424465">
              <a:spcBef>
                <a:spcPct val="0"/>
              </a:spcBef>
              <a:spcAft>
                <a:spcPts val="0"/>
              </a:spcAft>
              <a:buFont typeface="Arial" panose="020B0604020202020204" pitchFamily="34" charset="0"/>
              <a:buChar char="•"/>
            </a:pPr>
            <a:r>
              <a:rPr lang="en-US" sz="3200" dirty="0" smtClean="0">
                <a:latin typeface="Calibri"/>
                <a:cs typeface="Calibri"/>
              </a:rPr>
              <a:t>Flavonoids are polyphenolic health promoting molecules found in many foods; they are known for their ability to modulate cell-signaling pathways</a:t>
            </a:r>
            <a:r>
              <a:rPr lang="en-US" sz="3200" baseline="30000" dirty="0" smtClean="0">
                <a:latin typeface="Calibri"/>
                <a:cs typeface="Calibri"/>
              </a:rPr>
              <a:t>3</a:t>
            </a:r>
            <a:r>
              <a:rPr lang="en-US" sz="3200" dirty="0" smtClean="0">
                <a:latin typeface="Calibri"/>
                <a:cs typeface="Calibri"/>
              </a:rPr>
              <a:t>.</a:t>
            </a:r>
            <a:endParaRPr lang="en-US" sz="3200" dirty="0">
              <a:latin typeface="Calibri"/>
              <a:cs typeface="Calibri"/>
            </a:endParaRPr>
          </a:p>
          <a:p>
            <a:pPr marL="457200" indent="-457200" algn="l" defTabSz="1424465">
              <a:spcBef>
                <a:spcPct val="0"/>
              </a:spcBef>
              <a:spcAft>
                <a:spcPts val="0"/>
              </a:spcAft>
              <a:buFont typeface="Arial" panose="020B0604020202020204" pitchFamily="34" charset="0"/>
              <a:buChar char="•"/>
            </a:pPr>
            <a:r>
              <a:rPr lang="en-US" sz="3200" dirty="0" smtClean="0">
                <a:latin typeface="Calibri"/>
                <a:cs typeface="Calibri"/>
              </a:rPr>
              <a:t>Antioxidants are substances that prevent or delay some types of cell damage;  their primary purpose is to inhibit oxidation of other molecules</a:t>
            </a:r>
            <a:r>
              <a:rPr lang="en-US" sz="3200" baseline="30000" dirty="0" smtClean="0">
                <a:latin typeface="Calibri"/>
                <a:cs typeface="Calibri"/>
              </a:rPr>
              <a:t>4</a:t>
            </a:r>
            <a:r>
              <a:rPr lang="en-US" sz="3200" dirty="0" smtClean="0">
                <a:latin typeface="Calibri"/>
                <a:cs typeface="Calibri"/>
              </a:rPr>
              <a:t> . </a:t>
            </a:r>
            <a:endParaRPr lang="en-US" sz="5000" b="1" dirty="0">
              <a:solidFill>
                <a:srgbClr val="35637D"/>
              </a:solidFill>
              <a:effectLst>
                <a:outerShdw blurRad="50800" dist="38100" dir="2700000" algn="tl" rotWithShape="0">
                  <a:prstClr val="black">
                    <a:alpha val="40000"/>
                  </a:prstClr>
                </a:outerShdw>
              </a:effectLst>
              <a:latin typeface="Georgia" pitchFamily="18" charset="0"/>
              <a:cs typeface="Times New Roman" pitchFamily="18" charset="0"/>
            </a:endParaRPr>
          </a:p>
        </p:txBody>
      </p:sp>
      <p:sp>
        <p:nvSpPr>
          <p:cNvPr id="22223" name="Rectangle 719"/>
          <p:cNvSpPr>
            <a:spLocks noChangeArrowheads="1"/>
          </p:cNvSpPr>
          <p:nvPr/>
        </p:nvSpPr>
        <p:spPr bwMode="auto">
          <a:xfrm>
            <a:off x="287245" y="20347998"/>
            <a:ext cx="10035051" cy="12344400"/>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ct val="25000"/>
              </a:spcAft>
            </a:pPr>
            <a:r>
              <a:rPr lang="en-US" sz="5200" b="1" dirty="0" smtClean="0">
                <a:solidFill>
                  <a:srgbClr val="35637D"/>
                </a:solidFill>
                <a:latin typeface="Calibri" panose="020F0502020204030204" pitchFamily="34" charset="0"/>
                <a:cs typeface="Calibri"/>
              </a:rPr>
              <a:t>Materials &amp; Methods</a:t>
            </a: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algn="l"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smtClean="0">
              <a:solidFill>
                <a:srgbClr val="35637D"/>
              </a:solidFill>
              <a:latin typeface="Calibri" panose="020F0502020204030204" pitchFamily="34" charset="0"/>
              <a:cs typeface="Calibri"/>
            </a:endParaRPr>
          </a:p>
          <a:p>
            <a:pPr defTabSz="1424465"/>
            <a:endParaRPr lang="en-US" sz="2500" dirty="0">
              <a:latin typeface="Calibri" panose="020F0502020204030204" pitchFamily="34" charset="0"/>
            </a:endParaRPr>
          </a:p>
          <a:p>
            <a:pPr defTabSz="1424465">
              <a:spcBef>
                <a:spcPct val="0"/>
              </a:spcBef>
              <a:spcAft>
                <a:spcPct val="25000"/>
              </a:spcAft>
            </a:pPr>
            <a:endParaRPr lang="en-US" sz="5200" b="1" dirty="0" smtClean="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smtClean="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smtClean="0">
              <a:solidFill>
                <a:srgbClr val="35637D"/>
              </a:solidFill>
              <a:latin typeface="Calibri" panose="020F0502020204030204" pitchFamily="34" charset="0"/>
              <a:cs typeface="Calibri"/>
            </a:endParaRPr>
          </a:p>
          <a:p>
            <a:pPr defTabSz="1424465">
              <a:spcBef>
                <a:spcPct val="0"/>
              </a:spcBef>
              <a:spcAft>
                <a:spcPct val="25000"/>
              </a:spcAft>
            </a:pPr>
            <a:endParaRPr lang="en-US" sz="5200" b="1" dirty="0">
              <a:solidFill>
                <a:srgbClr val="35637D"/>
              </a:solidFill>
              <a:latin typeface="Calibri" panose="020F0502020204030204" pitchFamily="34" charset="0"/>
              <a:cs typeface="Calibri"/>
            </a:endParaRPr>
          </a:p>
        </p:txBody>
      </p:sp>
      <p:sp>
        <p:nvSpPr>
          <p:cNvPr id="29051" name="Rectangle 1403"/>
          <p:cNvSpPr>
            <a:spLocks noChangeArrowheads="1"/>
          </p:cNvSpPr>
          <p:nvPr/>
        </p:nvSpPr>
        <p:spPr bwMode="auto">
          <a:xfrm>
            <a:off x="457200" y="13265198"/>
            <a:ext cx="9948672" cy="3989613"/>
          </a:xfrm>
          <a:prstGeom prst="roundRect">
            <a:avLst/>
          </a:prstGeom>
          <a:solidFill>
            <a:schemeClr val="bg1"/>
          </a:solidFill>
          <a:ln w="28575">
            <a:solidFill>
              <a:srgbClr val="000066"/>
            </a:solidFill>
            <a:miter lim="800000"/>
            <a:headEnd/>
            <a:tailEnd/>
          </a:ln>
          <a:effectLst/>
        </p:spPr>
        <p:txBody>
          <a:bodyPr lIns="142134" tIns="71061" rIns="142134" bIns="71061">
            <a:spAutoFit/>
          </a:bodyPr>
          <a:lstStyle/>
          <a:p>
            <a:pPr defTabSz="1424465">
              <a:spcBef>
                <a:spcPct val="0"/>
              </a:spcBef>
              <a:spcAft>
                <a:spcPct val="25000"/>
              </a:spcAft>
            </a:pPr>
            <a:r>
              <a:rPr lang="en-US" sz="5200" b="1" dirty="0" smtClean="0">
                <a:solidFill>
                  <a:srgbClr val="35637D"/>
                </a:solidFill>
                <a:effectLst>
                  <a:outerShdw blurRad="50800" dist="38100" dir="2700000" algn="tl" rotWithShape="0">
                    <a:prstClr val="black">
                      <a:alpha val="40000"/>
                    </a:prstClr>
                  </a:outerShdw>
                </a:effectLst>
                <a:latin typeface="Calibri"/>
                <a:cs typeface="Calibri"/>
              </a:rPr>
              <a:t>Objectives</a:t>
            </a:r>
          </a:p>
          <a:p>
            <a:pPr algn="l" defTabSz="1424465">
              <a:spcBef>
                <a:spcPct val="0"/>
              </a:spcBef>
              <a:spcAft>
                <a:spcPts val="0"/>
              </a:spcAft>
            </a:pPr>
            <a:r>
              <a:rPr lang="en-US" sz="3200" dirty="0" smtClean="0">
                <a:latin typeface="Calibri"/>
                <a:cs typeface="Calibri"/>
              </a:rPr>
              <a:t>The objectives of this study were:</a:t>
            </a:r>
          </a:p>
          <a:p>
            <a:pPr marL="457200" indent="-457200" algn="l" defTabSz="1424465">
              <a:spcBef>
                <a:spcPct val="0"/>
              </a:spcBef>
              <a:spcAft>
                <a:spcPts val="0"/>
              </a:spcAft>
              <a:buFont typeface="Arial" panose="020B0604020202020204" pitchFamily="34" charset="0"/>
              <a:buChar char="•"/>
            </a:pPr>
            <a:r>
              <a:rPr lang="en-US" sz="3200" dirty="0" smtClean="0">
                <a:latin typeface="Calibri"/>
                <a:cs typeface="Calibri"/>
              </a:rPr>
              <a:t>To evaluate the effect of pH, temperature, and time of storage on the color of </a:t>
            </a:r>
            <a:r>
              <a:rPr lang="en-US" sz="3200" i="1" dirty="0" smtClean="0">
                <a:latin typeface="Calibri"/>
                <a:cs typeface="Calibri"/>
              </a:rPr>
              <a:t>Sorghum bicolor </a:t>
            </a:r>
            <a:r>
              <a:rPr lang="en-US" sz="3200" dirty="0" smtClean="0">
                <a:latin typeface="Calibri"/>
                <a:cs typeface="Calibri"/>
              </a:rPr>
              <a:t>extracts.</a:t>
            </a:r>
          </a:p>
          <a:p>
            <a:pPr marL="457200" indent="-457200" algn="l" defTabSz="1424465">
              <a:spcBef>
                <a:spcPct val="0"/>
              </a:spcBef>
              <a:spcAft>
                <a:spcPts val="0"/>
              </a:spcAft>
              <a:buFont typeface="Arial" panose="020B0604020202020204" pitchFamily="34" charset="0"/>
              <a:buChar char="•"/>
            </a:pPr>
            <a:r>
              <a:rPr lang="en-US" sz="3200" dirty="0">
                <a:latin typeface="Calibri"/>
                <a:cs typeface="Calibri"/>
              </a:rPr>
              <a:t>To determine the </a:t>
            </a:r>
            <a:r>
              <a:rPr lang="en-US" sz="3200" dirty="0" smtClean="0">
                <a:latin typeface="Calibri"/>
                <a:cs typeface="Calibri"/>
              </a:rPr>
              <a:t>degradation kinetics of individual </a:t>
            </a:r>
            <a:r>
              <a:rPr lang="en-US" sz="3200" dirty="0" err="1" smtClean="0">
                <a:latin typeface="Calibri"/>
                <a:cs typeface="Calibri"/>
              </a:rPr>
              <a:t>phenolics</a:t>
            </a:r>
            <a:r>
              <a:rPr lang="en-US" sz="3200" dirty="0" smtClean="0">
                <a:latin typeface="Calibri"/>
                <a:cs typeface="Calibri"/>
              </a:rPr>
              <a:t> present in </a:t>
            </a:r>
            <a:r>
              <a:rPr lang="en-US" sz="3200" i="1" dirty="0" smtClean="0">
                <a:latin typeface="Calibri"/>
                <a:cs typeface="Calibri"/>
              </a:rPr>
              <a:t>Sorghum bicolor </a:t>
            </a:r>
            <a:r>
              <a:rPr lang="en-US" sz="3200" dirty="0" smtClean="0">
                <a:latin typeface="Calibri"/>
                <a:cs typeface="Calibri"/>
              </a:rPr>
              <a:t>extracts.</a:t>
            </a:r>
            <a:endParaRPr lang="en-US" sz="3200" dirty="0">
              <a:latin typeface="Calibri"/>
              <a:cs typeface="Calibri"/>
            </a:endParaRPr>
          </a:p>
        </p:txBody>
      </p:sp>
      <p:sp>
        <p:nvSpPr>
          <p:cNvPr id="33380" name="Rectangle 2660"/>
          <p:cNvSpPr>
            <a:spLocks noChangeArrowheads="1"/>
          </p:cNvSpPr>
          <p:nvPr/>
        </p:nvSpPr>
        <p:spPr bwMode="auto">
          <a:xfrm>
            <a:off x="10896600" y="5090160"/>
            <a:ext cx="32522160" cy="1044126"/>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ct val="25000"/>
              </a:spcAft>
            </a:pPr>
            <a:r>
              <a:rPr lang="en-US" sz="5200" b="1" dirty="0" smtClean="0">
                <a:solidFill>
                  <a:srgbClr val="35637D"/>
                </a:solidFill>
                <a:effectLst>
                  <a:outerShdw blurRad="50800" dist="38100" dir="2700000" algn="tl" rotWithShape="0">
                    <a:prstClr val="black">
                      <a:alpha val="40000"/>
                    </a:prstClr>
                  </a:outerShdw>
                </a:effectLst>
                <a:latin typeface="Calibri"/>
                <a:cs typeface="Calibri"/>
              </a:rPr>
              <a:t>Results</a:t>
            </a:r>
            <a:endParaRPr lang="en-US" sz="5200" b="1" dirty="0">
              <a:solidFill>
                <a:srgbClr val="35637D"/>
              </a:solidFill>
              <a:effectLst>
                <a:outerShdw blurRad="50800" dist="38100" dir="2700000" algn="tl" rotWithShape="0">
                  <a:prstClr val="black">
                    <a:alpha val="40000"/>
                  </a:prstClr>
                </a:outerShdw>
              </a:effectLst>
              <a:latin typeface="Calibri"/>
              <a:cs typeface="Calibri"/>
            </a:endParaRPr>
          </a:p>
        </p:txBody>
      </p:sp>
      <p:sp>
        <p:nvSpPr>
          <p:cNvPr id="33591" name="Text Box 2871"/>
          <p:cNvSpPr txBox="1">
            <a:spLocks noChangeArrowheads="1"/>
          </p:cNvSpPr>
          <p:nvPr/>
        </p:nvSpPr>
        <p:spPr bwMode="auto">
          <a:xfrm>
            <a:off x="10771021" y="6237921"/>
            <a:ext cx="20726400" cy="26243280"/>
          </a:xfrm>
          <a:prstGeom prst="rect">
            <a:avLst/>
          </a:prstGeom>
          <a:solidFill>
            <a:schemeClr val="bg1"/>
          </a:solidFill>
          <a:ln w="28575">
            <a:solidFill>
              <a:schemeClr val="tx1"/>
            </a:solidFill>
            <a:miter lim="800000"/>
            <a:headEnd/>
            <a:tailEnd/>
          </a:ln>
          <a:effectLst/>
        </p:spPr>
        <p:txBody>
          <a:bodyPr wrap="square" lIns="284398" tIns="284398" rIns="284398" bIns="284398" numCol="1">
            <a:spAutoFit/>
          </a:bodyPr>
          <a:lstStyle/>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2000" dirty="0" smtClean="0">
              <a:latin typeface="Calibri"/>
              <a:cs typeface="Calibri"/>
            </a:endParaRPr>
          </a:p>
          <a:p>
            <a:pPr algn="just">
              <a:defRPr/>
            </a:pPr>
            <a:endParaRPr lang="en-US" sz="20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p:txBody>
      </p:sp>
      <p:sp>
        <p:nvSpPr>
          <p:cNvPr id="3073" name="Rectangle 1"/>
          <p:cNvSpPr>
            <a:spLocks noChangeArrowheads="1"/>
          </p:cNvSpPr>
          <p:nvPr/>
        </p:nvSpPr>
        <p:spPr bwMode="auto">
          <a:xfrm>
            <a:off x="1" y="82097"/>
            <a:ext cx="287244" cy="574474"/>
          </a:xfrm>
          <a:prstGeom prst="rect">
            <a:avLst/>
          </a:prstGeom>
          <a:noFill/>
          <a:ln w="9525">
            <a:noFill/>
            <a:miter lim="800000"/>
            <a:headEnd/>
            <a:tailEnd/>
          </a:ln>
          <a:effectLst/>
        </p:spPr>
        <p:txBody>
          <a:bodyPr vert="horz" wrap="none" lIns="142201" tIns="71099" rIns="142201" bIns="71099" numCol="1" anchor="ctr" anchorCtr="0" compatLnSpc="1">
            <a:prstTxWarp prst="textNoShape">
              <a:avLst/>
            </a:prstTxWarp>
            <a:spAutoFit/>
          </a:bodyPr>
          <a:lstStyle/>
          <a:p>
            <a:pPr algn="l" defTabSz="1421995" eaLnBrk="0" hangingPunct="0">
              <a:spcBef>
                <a:spcPct val="0"/>
              </a:spcBef>
            </a:pPr>
            <a:endParaRPr lang="en-US" sz="2800" dirty="0">
              <a:latin typeface="Arial" pitchFamily="34" charset="0"/>
            </a:endParaRPr>
          </a:p>
        </p:txBody>
      </p:sp>
      <p:sp>
        <p:nvSpPr>
          <p:cNvPr id="62" name="Rectangle 1403"/>
          <p:cNvSpPr>
            <a:spLocks noChangeArrowheads="1"/>
          </p:cNvSpPr>
          <p:nvPr/>
        </p:nvSpPr>
        <p:spPr bwMode="auto">
          <a:xfrm>
            <a:off x="31700348" y="18766821"/>
            <a:ext cx="11860705" cy="5555999"/>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ts val="0"/>
              </a:spcAft>
            </a:pPr>
            <a:r>
              <a:rPr lang="en-US" sz="4000" b="1" dirty="0" smtClean="0">
                <a:solidFill>
                  <a:srgbClr val="35637D"/>
                </a:solidFill>
                <a:effectLst>
                  <a:outerShdw blurRad="50800" dist="38100" dir="2700000" algn="tl" rotWithShape="0">
                    <a:prstClr val="black">
                      <a:alpha val="40000"/>
                    </a:prstClr>
                  </a:outerShdw>
                </a:effectLst>
                <a:latin typeface="Calibri"/>
                <a:cs typeface="Calibri"/>
              </a:rPr>
              <a:t>Conclusions</a:t>
            </a:r>
          </a:p>
          <a:p>
            <a:pPr algn="l" defTabSz="1424465">
              <a:spcBef>
                <a:spcPct val="0"/>
              </a:spcBef>
              <a:spcAft>
                <a:spcPct val="25000"/>
              </a:spcAft>
              <a:buFont typeface="Arial" pitchFamily="34" charset="0"/>
              <a:buChar char="•"/>
            </a:pPr>
            <a:r>
              <a:rPr lang="en-US" sz="3200" b="1" dirty="0" smtClean="0">
                <a:solidFill>
                  <a:srgbClr val="35637D"/>
                </a:solidFill>
                <a:effectLst>
                  <a:outerShdw blurRad="50800" dist="38100" dir="2700000" algn="tl" rotWithShape="0">
                    <a:prstClr val="black">
                      <a:alpha val="40000"/>
                    </a:prstClr>
                  </a:outerShdw>
                </a:effectLst>
                <a:latin typeface="Calibri"/>
                <a:cs typeface="Calibri"/>
              </a:rPr>
              <a:t> </a:t>
            </a:r>
            <a:r>
              <a:rPr lang="en-US" sz="2800" dirty="0" smtClean="0">
                <a:latin typeface="Calibri"/>
                <a:cs typeface="Calibri"/>
              </a:rPr>
              <a:t>Solvents used for extraction did not differ in the concentration of polyphenols, </a:t>
            </a:r>
            <a:r>
              <a:rPr lang="en-US" sz="2800" dirty="0" err="1" smtClean="0">
                <a:latin typeface="Calibri"/>
                <a:cs typeface="Calibri"/>
              </a:rPr>
              <a:t>luteolin</a:t>
            </a:r>
            <a:r>
              <a:rPr lang="en-US" sz="2800" dirty="0" smtClean="0">
                <a:latin typeface="Calibri"/>
                <a:cs typeface="Calibri"/>
              </a:rPr>
              <a:t>, or </a:t>
            </a:r>
            <a:r>
              <a:rPr lang="en-US" sz="2800" dirty="0" err="1" smtClean="0">
                <a:latin typeface="Calibri"/>
                <a:cs typeface="Calibri"/>
              </a:rPr>
              <a:t>apigenin</a:t>
            </a:r>
            <a:r>
              <a:rPr lang="en-US" sz="2800" dirty="0" smtClean="0">
                <a:latin typeface="Calibri"/>
                <a:cs typeface="Calibri"/>
              </a:rPr>
              <a:t>. </a:t>
            </a:r>
          </a:p>
          <a:p>
            <a:pPr algn="l" defTabSz="1424465">
              <a:spcBef>
                <a:spcPct val="0"/>
              </a:spcBef>
              <a:spcAft>
                <a:spcPct val="25000"/>
              </a:spcAft>
              <a:buFont typeface="Arial" pitchFamily="34" charset="0"/>
              <a:buChar char="•"/>
            </a:pPr>
            <a:r>
              <a:rPr lang="en-US" sz="2800" dirty="0">
                <a:latin typeface="Calibri"/>
                <a:cs typeface="Calibri"/>
              </a:rPr>
              <a:t> </a:t>
            </a:r>
            <a:r>
              <a:rPr lang="en-US" sz="2800" dirty="0" smtClean="0">
                <a:latin typeface="Calibri"/>
                <a:cs typeface="Calibri"/>
              </a:rPr>
              <a:t>Higher temperatures and higher pH led to acceleration of flavonoid degradations.</a:t>
            </a:r>
          </a:p>
          <a:p>
            <a:pPr algn="l" defTabSz="1424465">
              <a:spcBef>
                <a:spcPct val="0"/>
              </a:spcBef>
              <a:spcAft>
                <a:spcPct val="25000"/>
              </a:spcAft>
              <a:buFont typeface="Arial" pitchFamily="34" charset="0"/>
              <a:buChar char="•"/>
            </a:pPr>
            <a:r>
              <a:rPr lang="en-US" sz="2800" b="1" dirty="0" smtClean="0">
                <a:solidFill>
                  <a:srgbClr val="35637D"/>
                </a:solidFill>
                <a:effectLst>
                  <a:outerShdw blurRad="50800" dist="38100" dir="2700000" algn="tl" rotWithShape="0">
                    <a:prstClr val="black">
                      <a:alpha val="40000"/>
                    </a:prstClr>
                  </a:outerShdw>
                </a:effectLst>
                <a:latin typeface="Calibri"/>
                <a:cs typeface="Calibri"/>
              </a:rPr>
              <a:t> </a:t>
            </a:r>
            <a:r>
              <a:rPr lang="en-US" sz="2800" dirty="0" smtClean="0">
                <a:latin typeface="Calibri"/>
                <a:cs typeface="Calibri"/>
              </a:rPr>
              <a:t>Degradation of </a:t>
            </a:r>
            <a:r>
              <a:rPr lang="en-US" sz="2800" dirty="0" err="1" smtClean="0">
                <a:latin typeface="Calibri"/>
                <a:cs typeface="Calibri"/>
              </a:rPr>
              <a:t>luteolin</a:t>
            </a:r>
            <a:r>
              <a:rPr lang="en-US" sz="2800" dirty="0" smtClean="0">
                <a:latin typeface="Calibri"/>
                <a:cs typeface="Calibri"/>
              </a:rPr>
              <a:t>, and </a:t>
            </a:r>
            <a:r>
              <a:rPr lang="en-US" sz="2800" dirty="0" err="1" smtClean="0">
                <a:latin typeface="Calibri"/>
                <a:cs typeface="Calibri"/>
              </a:rPr>
              <a:t>apigenin</a:t>
            </a:r>
            <a:r>
              <a:rPr lang="en-US" sz="2800" dirty="0" smtClean="0">
                <a:latin typeface="Calibri"/>
                <a:cs typeface="Calibri"/>
              </a:rPr>
              <a:t> follow the first order kinetics linear trend.  </a:t>
            </a:r>
          </a:p>
          <a:p>
            <a:pPr algn="l" defTabSz="1424465">
              <a:spcBef>
                <a:spcPct val="0"/>
              </a:spcBef>
              <a:spcAft>
                <a:spcPct val="25000"/>
              </a:spcAft>
              <a:buFont typeface="Arial" pitchFamily="34" charset="0"/>
              <a:buChar char="•"/>
            </a:pPr>
            <a:r>
              <a:rPr lang="en-US" sz="2800" dirty="0" smtClean="0">
                <a:latin typeface="Calibri"/>
                <a:cs typeface="Calibri"/>
              </a:rPr>
              <a:t> Sorghum can be used as a source of bioactive compounds with health-promoting properties and its use as a potential food colorant should be explored. </a:t>
            </a:r>
            <a:endParaRPr lang="en-US" sz="2800" b="1" dirty="0">
              <a:solidFill>
                <a:srgbClr val="35637D"/>
              </a:solidFill>
              <a:effectLst>
                <a:outerShdw blurRad="50800" dist="38100" dir="2700000" algn="tl" rotWithShape="0">
                  <a:prstClr val="black">
                    <a:alpha val="40000"/>
                  </a:prstClr>
                </a:outerShdw>
              </a:effectLst>
              <a:latin typeface="Calibri"/>
              <a:cs typeface="Calibri"/>
            </a:endParaRPr>
          </a:p>
        </p:txBody>
      </p:sp>
      <p:sp>
        <p:nvSpPr>
          <p:cNvPr id="64" name="Rectangle 1403"/>
          <p:cNvSpPr>
            <a:spLocks noChangeArrowheads="1"/>
          </p:cNvSpPr>
          <p:nvPr/>
        </p:nvSpPr>
        <p:spPr bwMode="auto">
          <a:xfrm>
            <a:off x="31635759" y="29148944"/>
            <a:ext cx="11884409" cy="2542408"/>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ct val="25000"/>
              </a:spcAft>
            </a:pPr>
            <a:r>
              <a:rPr lang="en-US" sz="1600" b="1" dirty="0" smtClean="0">
                <a:solidFill>
                  <a:srgbClr val="35637D"/>
                </a:solidFill>
                <a:effectLst>
                  <a:outerShdw blurRad="50800" dist="38100" dir="2700000" algn="tl" rotWithShape="0">
                    <a:prstClr val="black">
                      <a:alpha val="40000"/>
                    </a:prstClr>
                  </a:outerShdw>
                </a:effectLst>
                <a:latin typeface="Calibri"/>
                <a:cs typeface="Calibri"/>
              </a:rPr>
              <a:t>References</a:t>
            </a:r>
          </a:p>
          <a:p>
            <a:pPr lvl="0" algn="l" eaLnBrk="0" hangingPunct="0">
              <a:spcBef>
                <a:spcPct val="0"/>
              </a:spcBef>
            </a:pPr>
            <a:r>
              <a:rPr lang="en-US" sz="1600" dirty="0" smtClean="0">
                <a:latin typeface="Calibri" pitchFamily="34" charset="0"/>
                <a:cs typeface="Calibri"/>
              </a:rPr>
              <a:t>1. de </a:t>
            </a:r>
            <a:r>
              <a:rPr lang="en-US" sz="1600" dirty="0" err="1" smtClean="0">
                <a:latin typeface="Calibri" pitchFamily="34" charset="0"/>
                <a:cs typeface="Calibri"/>
              </a:rPr>
              <a:t>MoraisCardoso</a:t>
            </a:r>
            <a:r>
              <a:rPr lang="en-US" sz="1600" dirty="0" smtClean="0">
                <a:latin typeface="Calibri" pitchFamily="34" charset="0"/>
                <a:cs typeface="Calibri"/>
              </a:rPr>
              <a:t> et al. (2015). </a:t>
            </a:r>
            <a:r>
              <a:rPr lang="en-US" sz="1600" dirty="0">
                <a:latin typeface="Calibri" pitchFamily="34" charset="0"/>
              </a:rPr>
              <a:t>Sorghum (</a:t>
            </a:r>
            <a:r>
              <a:rPr lang="en-US" sz="1600" i="1" dirty="0">
                <a:latin typeface="Calibri" pitchFamily="34" charset="0"/>
              </a:rPr>
              <a:t>sorghum bicolor</a:t>
            </a:r>
            <a:r>
              <a:rPr lang="en-US" sz="1600" dirty="0">
                <a:latin typeface="Calibri" pitchFamily="34" charset="0"/>
              </a:rPr>
              <a:t> l.): Nutrients, Bioactive Compounds, and Potential Impact on Human </a:t>
            </a:r>
            <a:r>
              <a:rPr lang="en-US" sz="1600" dirty="0" smtClean="0">
                <a:latin typeface="Calibri" pitchFamily="34" charset="0"/>
              </a:rPr>
              <a:t>Health. Crit. Rev. </a:t>
            </a:r>
            <a:r>
              <a:rPr lang="en-US" sz="1600" dirty="0" err="1" smtClean="0">
                <a:latin typeface="Calibri" pitchFamily="34" charset="0"/>
              </a:rPr>
              <a:t>Fd</a:t>
            </a:r>
            <a:r>
              <a:rPr lang="en-US" sz="1600" dirty="0" smtClean="0">
                <a:latin typeface="Calibri" pitchFamily="34" charset="0"/>
              </a:rPr>
              <a:t>. </a:t>
            </a:r>
            <a:r>
              <a:rPr lang="en-US" sz="1600" dirty="0" err="1" smtClean="0">
                <a:latin typeface="Calibri" pitchFamily="34" charset="0"/>
              </a:rPr>
              <a:t>Sci</a:t>
            </a:r>
            <a:r>
              <a:rPr lang="en-US" sz="1600" dirty="0" smtClean="0">
                <a:latin typeface="Calibri" pitchFamily="34" charset="0"/>
              </a:rPr>
              <a:t> </a:t>
            </a:r>
            <a:r>
              <a:rPr lang="en-US" sz="1600" dirty="0" err="1" smtClean="0">
                <a:latin typeface="Calibri" pitchFamily="34" charset="0"/>
              </a:rPr>
              <a:t>Nutr</a:t>
            </a:r>
            <a:r>
              <a:rPr lang="en-US" sz="1600" dirty="0" smtClean="0">
                <a:latin typeface="Calibri" pitchFamily="34" charset="0"/>
              </a:rPr>
              <a:t>. </a:t>
            </a:r>
            <a:r>
              <a:rPr lang="en-US" altLang="en-US" sz="1600" b="1" dirty="0" smtClean="0">
                <a:latin typeface="Calibri" pitchFamily="34" charset="0"/>
              </a:rPr>
              <a:t>DOI:</a:t>
            </a:r>
            <a:r>
              <a:rPr lang="en-US" altLang="en-US" sz="1600" dirty="0">
                <a:latin typeface="Calibri" pitchFamily="34" charset="0"/>
              </a:rPr>
              <a:t> </a:t>
            </a:r>
            <a:r>
              <a:rPr lang="en-US" altLang="en-US" sz="1600" dirty="0" smtClean="0">
                <a:latin typeface="Calibri" pitchFamily="34" charset="0"/>
              </a:rPr>
              <a:t>10.1080/10408398.2014.887057.</a:t>
            </a:r>
            <a:endParaRPr lang="en-US" sz="1600" dirty="0">
              <a:latin typeface="Calibri" pitchFamily="34" charset="0"/>
            </a:endParaRPr>
          </a:p>
          <a:p>
            <a:pPr algn="l" defTabSz="1424465">
              <a:spcBef>
                <a:spcPct val="0"/>
              </a:spcBef>
              <a:spcAft>
                <a:spcPct val="25000"/>
              </a:spcAft>
            </a:pPr>
            <a:r>
              <a:rPr lang="en-US" sz="1600" dirty="0" smtClean="0">
                <a:latin typeface="Calibri" pitchFamily="34" charset="0"/>
              </a:rPr>
              <a:t>2. </a:t>
            </a:r>
            <a:r>
              <a:rPr lang="en-US" sz="1600" dirty="0" err="1">
                <a:latin typeface="Calibri" pitchFamily="34" charset="0"/>
              </a:rPr>
              <a:t>Dia</a:t>
            </a:r>
            <a:r>
              <a:rPr lang="en-US" sz="1600" dirty="0">
                <a:latin typeface="Calibri" pitchFamily="34" charset="0"/>
              </a:rPr>
              <a:t>, Vermont </a:t>
            </a:r>
            <a:r>
              <a:rPr lang="en-US" sz="1600" dirty="0" smtClean="0">
                <a:latin typeface="Calibri" pitchFamily="34" charset="0"/>
              </a:rPr>
              <a:t>P et al. </a:t>
            </a:r>
            <a:r>
              <a:rPr lang="en-US" sz="1600" dirty="0">
                <a:latin typeface="Calibri" pitchFamily="34" charset="0"/>
              </a:rPr>
              <a:t>"Processing Method and Corn Cultivar Affected Anthocyanin Concentration from Dried Distillers Grains with </a:t>
            </a:r>
            <a:r>
              <a:rPr lang="en-US" sz="1600" dirty="0" err="1">
                <a:latin typeface="Calibri" pitchFamily="34" charset="0"/>
              </a:rPr>
              <a:t>Solubles</a:t>
            </a:r>
            <a:r>
              <a:rPr lang="en-US" sz="1600" dirty="0">
                <a:latin typeface="Calibri" pitchFamily="34" charset="0"/>
              </a:rPr>
              <a:t>." Journal of Agricultural and Food Chemistry J. Agric. Food Chem. (2015): 3205-218. Print. </a:t>
            </a:r>
            <a:endParaRPr lang="en-US" sz="1600" dirty="0" smtClean="0">
              <a:latin typeface="Calibri" pitchFamily="34" charset="0"/>
            </a:endParaRPr>
          </a:p>
          <a:p>
            <a:pPr algn="l" defTabSz="1424465">
              <a:spcBef>
                <a:spcPct val="0"/>
              </a:spcBef>
              <a:spcAft>
                <a:spcPct val="25000"/>
              </a:spcAft>
            </a:pPr>
            <a:r>
              <a:rPr lang="en-US" sz="1600" dirty="0" smtClean="0">
                <a:latin typeface="Calibri" pitchFamily="34" charset="0"/>
              </a:rPr>
              <a:t>3. </a:t>
            </a:r>
            <a:r>
              <a:rPr lang="en-US" sz="1600" dirty="0" err="1">
                <a:latin typeface="Calibri" pitchFamily="34" charset="0"/>
              </a:rPr>
              <a:t>Hertog</a:t>
            </a:r>
            <a:r>
              <a:rPr lang="en-US" sz="1600" dirty="0">
                <a:latin typeface="Calibri" pitchFamily="34" charset="0"/>
              </a:rPr>
              <a:t>, MG. "Dietary Antioxidant Flavonoids And Risk Of Coronary Heart Disease: The </a:t>
            </a:r>
            <a:r>
              <a:rPr lang="en-US" sz="1600" dirty="0" err="1">
                <a:latin typeface="Calibri" pitchFamily="34" charset="0"/>
              </a:rPr>
              <a:t>Zutphen</a:t>
            </a:r>
            <a:r>
              <a:rPr lang="en-US" sz="1600" dirty="0">
                <a:latin typeface="Calibri" pitchFamily="34" charset="0"/>
              </a:rPr>
              <a:t> Elderly Study." The Lancet (1993): 1007-011. Print. </a:t>
            </a:r>
          </a:p>
          <a:p>
            <a:pPr algn="l" defTabSz="1424465">
              <a:spcBef>
                <a:spcPct val="0"/>
              </a:spcBef>
              <a:spcAft>
                <a:spcPct val="25000"/>
              </a:spcAft>
            </a:pPr>
            <a:r>
              <a:rPr lang="en-US" sz="1600" dirty="0">
                <a:latin typeface="Calibri" pitchFamily="34" charset="0"/>
              </a:rPr>
              <a:t>4. Young, I S, and J V Woodside. "Antioxidants in Health and Disease." Clinical Pathology (2000): 45-46. Print. </a:t>
            </a:r>
          </a:p>
        </p:txBody>
      </p:sp>
      <p:pic>
        <p:nvPicPr>
          <p:cNvPr id="127" name="Picture 126"/>
          <p:cNvPicPr>
            <a:picLocks noChangeAspect="1"/>
          </p:cNvPicPr>
          <p:nvPr/>
        </p:nvPicPr>
        <p:blipFill>
          <a:blip r:embed="rId3"/>
          <a:stretch>
            <a:fillRect/>
          </a:stretch>
        </p:blipFill>
        <p:spPr>
          <a:xfrm>
            <a:off x="33440606" y="332776"/>
            <a:ext cx="9913881" cy="2435982"/>
          </a:xfrm>
          <a:prstGeom prst="rect">
            <a:avLst/>
          </a:prstGeom>
        </p:spPr>
      </p:pic>
      <p:sp>
        <p:nvSpPr>
          <p:cNvPr id="151" name="Rectangle 2547"/>
          <p:cNvSpPr>
            <a:spLocks noChangeArrowheads="1"/>
          </p:cNvSpPr>
          <p:nvPr/>
        </p:nvSpPr>
        <p:spPr bwMode="auto">
          <a:xfrm>
            <a:off x="31671176" y="31843507"/>
            <a:ext cx="11929092" cy="703607"/>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p>
            <a:pPr defTabSz="1424465">
              <a:spcBef>
                <a:spcPct val="0"/>
              </a:spcBef>
              <a:spcAft>
                <a:spcPts val="0"/>
              </a:spcAft>
            </a:pPr>
            <a:r>
              <a:rPr lang="en-US" sz="1600" b="1" dirty="0" smtClean="0">
                <a:solidFill>
                  <a:srgbClr val="35637D"/>
                </a:solidFill>
                <a:effectLst>
                  <a:outerShdw blurRad="50800" dist="38100" dir="2700000" algn="tl" rotWithShape="0">
                    <a:prstClr val="black">
                      <a:alpha val="40000"/>
                    </a:prstClr>
                  </a:outerShdw>
                </a:effectLst>
                <a:latin typeface="Calibri"/>
                <a:cs typeface="Calibri"/>
              </a:rPr>
              <a:t>Acknowledgements</a:t>
            </a:r>
          </a:p>
          <a:p>
            <a:pPr algn="just" defTabSz="1424465">
              <a:spcBef>
                <a:spcPct val="0"/>
              </a:spcBef>
              <a:spcAft>
                <a:spcPts val="0"/>
              </a:spcAft>
            </a:pPr>
            <a:r>
              <a:rPr lang="en-US" sz="1600" dirty="0" smtClean="0">
                <a:effectLst>
                  <a:outerShdw blurRad="50800" dist="38100" dir="2700000" algn="tl" rotWithShape="0">
                    <a:prstClr val="black">
                      <a:alpha val="40000"/>
                    </a:prstClr>
                  </a:outerShdw>
                </a:effectLst>
                <a:latin typeface="Calibri"/>
                <a:cs typeface="Calibri"/>
              </a:rPr>
              <a:t>Dr. Angela McClure for providing sorghum samples.</a:t>
            </a:r>
            <a:endParaRPr lang="en-US" sz="1600" dirty="0">
              <a:latin typeface="Calibri"/>
              <a:cs typeface="Calibri"/>
            </a:endParaRPr>
          </a:p>
        </p:txBody>
      </p:sp>
      <p:pic>
        <p:nvPicPr>
          <p:cNvPr id="16" name="Picture 2" descr="http://www.lancasterfarming.com/assets/8769930/1027-sciSorghumCold_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781" y="22179850"/>
            <a:ext cx="1502800" cy="167960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102679" y="21662219"/>
            <a:ext cx="2698617" cy="477054"/>
          </a:xfrm>
          <a:prstGeom prst="rect">
            <a:avLst/>
          </a:prstGeom>
          <a:noFill/>
        </p:spPr>
        <p:txBody>
          <a:bodyPr wrap="square" rtlCol="0">
            <a:spAutoFit/>
          </a:bodyPr>
          <a:lstStyle/>
          <a:p>
            <a:r>
              <a:rPr lang="en-US" sz="2500" i="1" dirty="0" smtClean="0">
                <a:latin typeface="Calibri" panose="020F0502020204030204" pitchFamily="34" charset="0"/>
              </a:rPr>
              <a:t>Sorghum  bicolor</a:t>
            </a:r>
            <a:endParaRPr lang="en-US" sz="2500" i="1" dirty="0">
              <a:latin typeface="Calibri" panose="020F0502020204030204" pitchFamily="34" charset="0"/>
            </a:endParaRPr>
          </a:p>
        </p:txBody>
      </p:sp>
      <p:sp>
        <p:nvSpPr>
          <p:cNvPr id="20" name="TextBox 19"/>
          <p:cNvSpPr txBox="1"/>
          <p:nvPr/>
        </p:nvSpPr>
        <p:spPr>
          <a:xfrm>
            <a:off x="3346962" y="21649474"/>
            <a:ext cx="2762868" cy="477054"/>
          </a:xfrm>
          <a:prstGeom prst="rect">
            <a:avLst/>
          </a:prstGeom>
          <a:noFill/>
        </p:spPr>
        <p:txBody>
          <a:bodyPr wrap="square" rtlCol="0">
            <a:spAutoFit/>
          </a:bodyPr>
          <a:lstStyle/>
          <a:p>
            <a:r>
              <a:rPr lang="en-US" sz="2500" dirty="0">
                <a:latin typeface="Calibri" panose="020F0502020204030204" pitchFamily="34" charset="0"/>
              </a:rPr>
              <a:t>Ground sorghum</a:t>
            </a:r>
          </a:p>
        </p:txBody>
      </p:sp>
      <p:pic>
        <p:nvPicPr>
          <p:cNvPr id="21" name="Picture 20" descr="Snapchat--1768081558203843677.jpg"/>
          <p:cNvPicPr>
            <a:picLocks noChangeAspect="1"/>
          </p:cNvPicPr>
          <p:nvPr/>
        </p:nvPicPr>
        <p:blipFill>
          <a:blip r:embed="rId5" cstate="print"/>
          <a:srcRect l="8779" t="25556" r="12209" b="30000"/>
          <a:stretch>
            <a:fillRect/>
          </a:stretch>
        </p:blipFill>
        <p:spPr>
          <a:xfrm>
            <a:off x="3591207" y="22162937"/>
            <a:ext cx="2138718" cy="2138718"/>
          </a:xfrm>
          <a:prstGeom prst="rect">
            <a:avLst/>
          </a:prstGeom>
        </p:spPr>
      </p:pic>
      <p:sp>
        <p:nvSpPr>
          <p:cNvPr id="22" name="TextBox 21"/>
          <p:cNvSpPr txBox="1"/>
          <p:nvPr/>
        </p:nvSpPr>
        <p:spPr>
          <a:xfrm>
            <a:off x="2012291" y="22418647"/>
            <a:ext cx="1524000" cy="830997"/>
          </a:xfrm>
          <a:prstGeom prst="rect">
            <a:avLst/>
          </a:prstGeom>
          <a:noFill/>
        </p:spPr>
        <p:txBody>
          <a:bodyPr wrap="square" rtlCol="0">
            <a:spAutoFit/>
          </a:bodyPr>
          <a:lstStyle/>
          <a:p>
            <a:r>
              <a:rPr lang="en-US" sz="2400" dirty="0" smtClean="0">
                <a:latin typeface="Calibri" panose="020F0502020204030204" pitchFamily="34" charset="0"/>
              </a:rPr>
              <a:t>Grind samples</a:t>
            </a:r>
            <a:endParaRPr lang="en-US" sz="2400" dirty="0">
              <a:latin typeface="Calibri" panose="020F0502020204030204" pitchFamily="34" charset="0"/>
            </a:endParaRPr>
          </a:p>
        </p:txBody>
      </p:sp>
      <p:pic>
        <p:nvPicPr>
          <p:cNvPr id="23" name="Picture 22" descr="20150603_104935.jpg"/>
          <p:cNvPicPr>
            <a:picLocks noChangeAspect="1"/>
          </p:cNvPicPr>
          <p:nvPr/>
        </p:nvPicPr>
        <p:blipFill>
          <a:blip r:embed="rId6" cstate="print"/>
          <a:srcRect l="9157" t="6977" r="14971" b="9302"/>
          <a:stretch>
            <a:fillRect/>
          </a:stretch>
        </p:blipFill>
        <p:spPr>
          <a:xfrm>
            <a:off x="6491925" y="24296183"/>
            <a:ext cx="3581400" cy="2148840"/>
          </a:xfrm>
          <a:prstGeom prst="rect">
            <a:avLst/>
          </a:prstGeom>
        </p:spPr>
      </p:pic>
      <p:pic>
        <p:nvPicPr>
          <p:cNvPr id="24" name="Picture 23" descr="20150617_100918.jpg"/>
          <p:cNvPicPr>
            <a:picLocks noChangeAspect="1"/>
          </p:cNvPicPr>
          <p:nvPr/>
        </p:nvPicPr>
        <p:blipFill>
          <a:blip r:embed="rId7" cstate="print"/>
          <a:srcRect t="17778" b="33333"/>
          <a:stretch>
            <a:fillRect/>
          </a:stretch>
        </p:blipFill>
        <p:spPr>
          <a:xfrm>
            <a:off x="4331191" y="27266251"/>
            <a:ext cx="2394705" cy="1816673"/>
          </a:xfrm>
          <a:prstGeom prst="rect">
            <a:avLst/>
          </a:prstGeom>
        </p:spPr>
      </p:pic>
      <p:pic>
        <p:nvPicPr>
          <p:cNvPr id="25" name="Picture 24" descr="20150611_123900.jpg"/>
          <p:cNvPicPr>
            <a:picLocks noChangeAspect="1"/>
          </p:cNvPicPr>
          <p:nvPr/>
        </p:nvPicPr>
        <p:blipFill>
          <a:blip r:embed="rId8" cstate="print"/>
          <a:srcRect t="27778" b="18889"/>
          <a:stretch>
            <a:fillRect/>
          </a:stretch>
        </p:blipFill>
        <p:spPr>
          <a:xfrm>
            <a:off x="2876480" y="24468294"/>
            <a:ext cx="2448207" cy="1727346"/>
          </a:xfrm>
          <a:prstGeom prst="rect">
            <a:avLst/>
          </a:prstGeom>
        </p:spPr>
      </p:pic>
      <p:sp>
        <p:nvSpPr>
          <p:cNvPr id="29" name="TextBox 28"/>
          <p:cNvSpPr txBox="1"/>
          <p:nvPr/>
        </p:nvSpPr>
        <p:spPr>
          <a:xfrm>
            <a:off x="6429703" y="21631665"/>
            <a:ext cx="2970540" cy="1938992"/>
          </a:xfrm>
          <a:prstGeom prst="rect">
            <a:avLst/>
          </a:prstGeom>
          <a:noFill/>
        </p:spPr>
        <p:txBody>
          <a:bodyPr wrap="square" rtlCol="0">
            <a:spAutoFit/>
          </a:bodyPr>
          <a:lstStyle/>
          <a:p>
            <a:r>
              <a:rPr lang="en-US" sz="2400" dirty="0">
                <a:latin typeface="Calibri" panose="020F0502020204030204" pitchFamily="34" charset="0"/>
              </a:rPr>
              <a:t>Extraction for 2h at room temperature </a:t>
            </a:r>
            <a:r>
              <a:rPr lang="en-US" sz="2400" dirty="0" smtClean="0">
                <a:latin typeface="Calibri" panose="020F0502020204030204" pitchFamily="34" charset="0"/>
              </a:rPr>
              <a:t>using  the following solvents:  </a:t>
            </a:r>
            <a:r>
              <a:rPr lang="en-US" sz="2400" dirty="0">
                <a:latin typeface="Calibri" panose="020F0502020204030204" pitchFamily="34" charset="0"/>
              </a:rPr>
              <a:t>1% </a:t>
            </a:r>
            <a:r>
              <a:rPr lang="en-US" sz="2400" dirty="0" err="1">
                <a:latin typeface="Calibri" panose="020F0502020204030204" pitchFamily="34" charset="0"/>
              </a:rPr>
              <a:t>HCl</a:t>
            </a:r>
            <a:r>
              <a:rPr lang="en-US" sz="2400" dirty="0">
                <a:latin typeface="Calibri" panose="020F0502020204030204" pitchFamily="34" charset="0"/>
              </a:rPr>
              <a:t> in </a:t>
            </a:r>
            <a:r>
              <a:rPr lang="en-US" sz="2400" dirty="0" err="1">
                <a:latin typeface="Calibri" panose="020F0502020204030204" pitchFamily="34" charset="0"/>
              </a:rPr>
              <a:t>MeOH</a:t>
            </a:r>
            <a:r>
              <a:rPr lang="en-US" sz="2400" dirty="0">
                <a:latin typeface="Calibri" panose="020F0502020204030204" pitchFamily="34" charset="0"/>
              </a:rPr>
              <a:t>, </a:t>
            </a:r>
            <a:r>
              <a:rPr lang="en-US" sz="2400" dirty="0" err="1">
                <a:latin typeface="Calibri" panose="020F0502020204030204" pitchFamily="34" charset="0"/>
              </a:rPr>
              <a:t>EtOH</a:t>
            </a:r>
            <a:r>
              <a:rPr lang="en-US" sz="2400" dirty="0">
                <a:latin typeface="Calibri" panose="020F0502020204030204" pitchFamily="34" charset="0"/>
              </a:rPr>
              <a:t> &amp; Water </a:t>
            </a:r>
          </a:p>
        </p:txBody>
      </p:sp>
      <p:cxnSp>
        <p:nvCxnSpPr>
          <p:cNvPr id="4" name="Straight Arrow Connector 3"/>
          <p:cNvCxnSpPr/>
          <p:nvPr/>
        </p:nvCxnSpPr>
        <p:spPr bwMode="auto">
          <a:xfrm>
            <a:off x="2130041" y="23251011"/>
            <a:ext cx="1371600" cy="6301"/>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11" name="Straight Arrow Connector 10"/>
          <p:cNvCxnSpPr/>
          <p:nvPr/>
        </p:nvCxnSpPr>
        <p:spPr bwMode="auto">
          <a:xfrm>
            <a:off x="5778188" y="22662772"/>
            <a:ext cx="1129525" cy="1351746"/>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41" name="Rectangle 40"/>
          <p:cNvSpPr/>
          <p:nvPr/>
        </p:nvSpPr>
        <p:spPr>
          <a:xfrm>
            <a:off x="6948061" y="23805900"/>
            <a:ext cx="2694840" cy="461665"/>
          </a:xfrm>
          <a:prstGeom prst="rect">
            <a:avLst/>
          </a:prstGeom>
        </p:spPr>
        <p:txBody>
          <a:bodyPr wrap="none">
            <a:spAutoFit/>
          </a:bodyPr>
          <a:lstStyle/>
          <a:p>
            <a:pPr lvl="0"/>
            <a:r>
              <a:rPr lang="en-US" sz="2400" dirty="0">
                <a:solidFill>
                  <a:prstClr val="black"/>
                </a:solidFill>
                <a:latin typeface="Calibri" panose="020F0502020204030204" pitchFamily="34" charset="0"/>
              </a:rPr>
              <a:t>Filtration of Extracts</a:t>
            </a:r>
          </a:p>
        </p:txBody>
      </p:sp>
      <p:sp>
        <p:nvSpPr>
          <p:cNvPr id="42" name="TextBox 41"/>
          <p:cNvSpPr txBox="1"/>
          <p:nvPr/>
        </p:nvSpPr>
        <p:spPr>
          <a:xfrm>
            <a:off x="7326048" y="26842009"/>
            <a:ext cx="2616920" cy="1938992"/>
          </a:xfrm>
          <a:prstGeom prst="rect">
            <a:avLst/>
          </a:prstGeom>
          <a:noFill/>
        </p:spPr>
        <p:txBody>
          <a:bodyPr wrap="square" rtlCol="0">
            <a:spAutoFit/>
          </a:bodyPr>
          <a:lstStyle/>
          <a:p>
            <a:pPr algn="l">
              <a:spcBef>
                <a:spcPts val="0"/>
              </a:spcBef>
            </a:pPr>
            <a:r>
              <a:rPr lang="en-US" sz="2400" dirty="0" smtClean="0">
                <a:latin typeface="Calibri" panose="020F0502020204030204" pitchFamily="34" charset="0"/>
              </a:rPr>
              <a:t>Store </a:t>
            </a:r>
            <a:r>
              <a:rPr lang="en-US" sz="2400" dirty="0">
                <a:latin typeface="Calibri" panose="020F0502020204030204" pitchFamily="34" charset="0"/>
              </a:rPr>
              <a:t>the </a:t>
            </a:r>
            <a:r>
              <a:rPr lang="en-US" sz="2400" dirty="0" smtClean="0">
                <a:latin typeface="Calibri" panose="020F0502020204030204" pitchFamily="34" charset="0"/>
              </a:rPr>
              <a:t>extracts (pH 2, 4 ,6) </a:t>
            </a:r>
            <a:r>
              <a:rPr lang="en-US" sz="2400" dirty="0">
                <a:latin typeface="Calibri" panose="020F0502020204030204" pitchFamily="34" charset="0"/>
              </a:rPr>
              <a:t>at </a:t>
            </a:r>
          </a:p>
          <a:p>
            <a:pPr marL="285750" indent="-285750" algn="l">
              <a:spcBef>
                <a:spcPts val="0"/>
              </a:spcBef>
              <a:buFont typeface="Arial" panose="020B0604020202020204" pitchFamily="34" charset="0"/>
              <a:buChar char="•"/>
            </a:pPr>
            <a:r>
              <a:rPr lang="en-US" sz="2400" dirty="0">
                <a:latin typeface="Calibri" panose="020F0502020204030204" pitchFamily="34" charset="0"/>
              </a:rPr>
              <a:t>4</a:t>
            </a:r>
            <a:r>
              <a:rPr lang="en-US" sz="2400" dirty="0" smtClean="0">
                <a:latin typeface="Calibri" panose="020F0502020204030204" pitchFamily="34" charset="0"/>
              </a:rPr>
              <a:t>°</a:t>
            </a:r>
            <a:r>
              <a:rPr lang="en-US" sz="2400" dirty="0">
                <a:latin typeface="Calibri" panose="020F0502020204030204" pitchFamily="34" charset="0"/>
              </a:rPr>
              <a:t>C for </a:t>
            </a:r>
            <a:r>
              <a:rPr lang="en-US" sz="2400" dirty="0" smtClean="0">
                <a:latin typeface="Calibri" panose="020F0502020204030204" pitchFamily="34" charset="0"/>
              </a:rPr>
              <a:t>12 </a:t>
            </a:r>
            <a:r>
              <a:rPr lang="en-US" sz="2400" dirty="0" err="1" smtClean="0">
                <a:latin typeface="Calibri" panose="020F0502020204030204" pitchFamily="34" charset="0"/>
              </a:rPr>
              <a:t>wk</a:t>
            </a:r>
            <a:endParaRPr lang="en-US" sz="2400" dirty="0">
              <a:latin typeface="Calibri" panose="020F0502020204030204" pitchFamily="34" charset="0"/>
            </a:endParaRPr>
          </a:p>
          <a:p>
            <a:pPr marL="285750" indent="-285750" algn="l">
              <a:spcBef>
                <a:spcPts val="0"/>
              </a:spcBef>
              <a:buFont typeface="Arial" panose="020B0604020202020204" pitchFamily="34" charset="0"/>
              <a:buChar char="•"/>
            </a:pPr>
            <a:r>
              <a:rPr lang="en-US" sz="2400" dirty="0" smtClean="0">
                <a:latin typeface="Calibri" panose="020F0502020204030204" pitchFamily="34" charset="0"/>
              </a:rPr>
              <a:t>22°</a:t>
            </a:r>
            <a:r>
              <a:rPr lang="en-US" sz="2400" dirty="0">
                <a:latin typeface="Calibri" panose="020F0502020204030204" pitchFamily="34" charset="0"/>
              </a:rPr>
              <a:t>C for </a:t>
            </a:r>
            <a:r>
              <a:rPr lang="en-US" sz="2400" dirty="0" smtClean="0">
                <a:latin typeface="Calibri" panose="020F0502020204030204" pitchFamily="34" charset="0"/>
              </a:rPr>
              <a:t>12 </a:t>
            </a:r>
            <a:r>
              <a:rPr lang="en-US" sz="2400" dirty="0" err="1" smtClean="0">
                <a:latin typeface="Calibri" panose="020F0502020204030204" pitchFamily="34" charset="0"/>
              </a:rPr>
              <a:t>wk</a:t>
            </a:r>
            <a:endParaRPr lang="en-US" sz="2400" dirty="0">
              <a:latin typeface="Calibri" panose="020F0502020204030204" pitchFamily="34" charset="0"/>
            </a:endParaRPr>
          </a:p>
          <a:p>
            <a:pPr marL="285750" indent="-285750" algn="l">
              <a:spcBef>
                <a:spcPts val="0"/>
              </a:spcBef>
              <a:buFont typeface="Arial" panose="020B0604020202020204" pitchFamily="34" charset="0"/>
              <a:buChar char="•"/>
            </a:pPr>
            <a:r>
              <a:rPr lang="en-US" sz="2400" dirty="0" smtClean="0">
                <a:latin typeface="Calibri" panose="020F0502020204030204" pitchFamily="34" charset="0"/>
              </a:rPr>
              <a:t>32°</a:t>
            </a:r>
            <a:r>
              <a:rPr lang="en-US" sz="2400" dirty="0">
                <a:latin typeface="Calibri" panose="020F0502020204030204" pitchFamily="34" charset="0"/>
              </a:rPr>
              <a:t>C for </a:t>
            </a:r>
            <a:r>
              <a:rPr lang="en-US" sz="2400" dirty="0" smtClean="0">
                <a:latin typeface="Calibri" panose="020F0502020204030204" pitchFamily="34" charset="0"/>
              </a:rPr>
              <a:t>12 </a:t>
            </a:r>
            <a:r>
              <a:rPr lang="en-US" sz="2400" dirty="0" err="1" smtClean="0">
                <a:latin typeface="Calibri" panose="020F0502020204030204" pitchFamily="34" charset="0"/>
              </a:rPr>
              <a:t>wk</a:t>
            </a:r>
            <a:endParaRPr lang="en-US" sz="2400" dirty="0">
              <a:latin typeface="Calibri" panose="020F0502020204030204" pitchFamily="34" charset="0"/>
            </a:endParaRPr>
          </a:p>
        </p:txBody>
      </p:sp>
      <p:sp>
        <p:nvSpPr>
          <p:cNvPr id="43" name="TextBox 42"/>
          <p:cNvSpPr txBox="1"/>
          <p:nvPr/>
        </p:nvSpPr>
        <p:spPr>
          <a:xfrm>
            <a:off x="287245" y="26187972"/>
            <a:ext cx="4104620" cy="3416320"/>
          </a:xfrm>
          <a:prstGeom prst="rect">
            <a:avLst/>
          </a:prstGeom>
          <a:noFill/>
        </p:spPr>
        <p:txBody>
          <a:bodyPr wrap="square" rtlCol="0">
            <a:spAutoFit/>
          </a:bodyPr>
          <a:lstStyle/>
          <a:p>
            <a:pPr algn="l">
              <a:spcBef>
                <a:spcPts val="0"/>
              </a:spcBef>
            </a:pPr>
            <a:r>
              <a:rPr lang="en-US" sz="2400" dirty="0" smtClean="0">
                <a:latin typeface="Calibri" panose="020F0502020204030204" pitchFamily="34" charset="0"/>
              </a:rPr>
              <a:t>Analyses every two weeks</a:t>
            </a:r>
          </a:p>
          <a:p>
            <a:pPr marL="342900" indent="-342900" algn="l">
              <a:spcBef>
                <a:spcPts val="0"/>
              </a:spcBef>
              <a:buFont typeface="Arial" panose="020B0604020202020204" pitchFamily="34" charset="0"/>
              <a:buChar char="•"/>
            </a:pPr>
            <a:r>
              <a:rPr lang="en-US" sz="2400" dirty="0" smtClean="0">
                <a:latin typeface="Calibri" panose="020F0502020204030204" pitchFamily="34" charset="0"/>
              </a:rPr>
              <a:t>Measurement of Total Polyphenols (</a:t>
            </a:r>
            <a:r>
              <a:rPr lang="en-US" sz="2400" dirty="0" err="1" smtClean="0">
                <a:latin typeface="Calibri" panose="020F0502020204030204" pitchFamily="34" charset="0"/>
              </a:rPr>
              <a:t>Folin-Ciocalteu</a:t>
            </a:r>
            <a:r>
              <a:rPr lang="en-US" sz="2400" dirty="0" smtClean="0">
                <a:latin typeface="Calibri" panose="020F0502020204030204" pitchFamily="34" charset="0"/>
              </a:rPr>
              <a:t> method at 630 nm)</a:t>
            </a:r>
            <a:endParaRPr lang="en-US" sz="2400" dirty="0">
              <a:latin typeface="Calibri" panose="020F0502020204030204" pitchFamily="34" charset="0"/>
            </a:endParaRPr>
          </a:p>
          <a:p>
            <a:pPr marL="342900" indent="-342900" algn="l">
              <a:spcBef>
                <a:spcPts val="0"/>
              </a:spcBef>
              <a:buFont typeface="Arial" panose="020B0604020202020204" pitchFamily="34" charset="0"/>
              <a:buChar char="•"/>
            </a:pPr>
            <a:r>
              <a:rPr lang="en-US" sz="2400" dirty="0" smtClean="0">
                <a:latin typeface="Calibri" panose="020F0502020204030204" pitchFamily="34" charset="0"/>
              </a:rPr>
              <a:t>Color </a:t>
            </a:r>
            <a:r>
              <a:rPr lang="en-US" sz="2400" dirty="0">
                <a:latin typeface="Calibri" panose="020F0502020204030204" pitchFamily="34" charset="0"/>
              </a:rPr>
              <a:t>(*L, *a, *b using Hunter Colorimeter</a:t>
            </a:r>
            <a:r>
              <a:rPr lang="en-US" sz="2400" dirty="0" smtClean="0">
                <a:latin typeface="Calibri" panose="020F0502020204030204" pitchFamily="34" charset="0"/>
              </a:rPr>
              <a:t>)</a:t>
            </a:r>
          </a:p>
          <a:p>
            <a:pPr marL="342900" indent="-342900" algn="l">
              <a:spcBef>
                <a:spcPts val="0"/>
              </a:spcBef>
              <a:buFont typeface="Arial" panose="020B0604020202020204" pitchFamily="34" charset="0"/>
              <a:buChar char="•"/>
            </a:pPr>
            <a:r>
              <a:rPr lang="en-US" sz="2400" dirty="0" smtClean="0">
                <a:latin typeface="Calibri" panose="020F0502020204030204" pitchFamily="34" charset="0"/>
              </a:rPr>
              <a:t>Individual </a:t>
            </a:r>
            <a:r>
              <a:rPr lang="en-US" sz="2400" dirty="0" err="1" smtClean="0">
                <a:latin typeface="Calibri" panose="020F0502020204030204" pitchFamily="34" charset="0"/>
              </a:rPr>
              <a:t>Phenolics</a:t>
            </a:r>
            <a:r>
              <a:rPr lang="en-US" sz="2400" dirty="0" smtClean="0">
                <a:latin typeface="Calibri" panose="020F0502020204030204" pitchFamily="34" charset="0"/>
              </a:rPr>
              <a:t> (</a:t>
            </a:r>
            <a:r>
              <a:rPr lang="en-US" sz="2400" dirty="0" err="1" smtClean="0">
                <a:latin typeface="Calibri" panose="020F0502020204030204" pitchFamily="34" charset="0"/>
              </a:rPr>
              <a:t>Luteolin</a:t>
            </a:r>
            <a:r>
              <a:rPr lang="en-US" sz="2400" dirty="0" smtClean="0">
                <a:latin typeface="Calibri" panose="020F0502020204030204" pitchFamily="34" charset="0"/>
              </a:rPr>
              <a:t> and </a:t>
            </a:r>
            <a:r>
              <a:rPr lang="en-US" sz="2400" dirty="0" err="1" smtClean="0">
                <a:latin typeface="Calibri" panose="020F0502020204030204" pitchFamily="34" charset="0"/>
              </a:rPr>
              <a:t>Apigenin</a:t>
            </a:r>
            <a:r>
              <a:rPr lang="en-US" sz="2400" dirty="0" smtClean="0">
                <a:latin typeface="Calibri" panose="020F0502020204030204" pitchFamily="34" charset="0"/>
              </a:rPr>
              <a:t>) by HPLC</a:t>
            </a:r>
            <a:endParaRPr lang="en-US" sz="2400" dirty="0">
              <a:latin typeface="Calibri" panose="020F0502020204030204" pitchFamily="34" charset="0"/>
            </a:endParaRPr>
          </a:p>
        </p:txBody>
      </p:sp>
      <p:cxnSp>
        <p:nvCxnSpPr>
          <p:cNvPr id="28" name="Straight Arrow Connector 27"/>
          <p:cNvCxnSpPr/>
          <p:nvPr/>
        </p:nvCxnSpPr>
        <p:spPr bwMode="auto">
          <a:xfrm flipH="1" flipV="1">
            <a:off x="5014406" y="26361215"/>
            <a:ext cx="698383" cy="853525"/>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cxnSp>
        <p:nvCxnSpPr>
          <p:cNvPr id="33383" name="Straight Arrow Connector 33382"/>
          <p:cNvCxnSpPr/>
          <p:nvPr/>
        </p:nvCxnSpPr>
        <p:spPr bwMode="auto">
          <a:xfrm flipH="1">
            <a:off x="6781995" y="26405198"/>
            <a:ext cx="1167239" cy="790502"/>
          </a:xfrm>
          <a:prstGeom prst="straightConnector1">
            <a:avLst/>
          </a:prstGeom>
          <a:solidFill>
            <a:schemeClr val="accent1"/>
          </a:solidFill>
          <a:ln w="28575" cap="flat" cmpd="sng" algn="ctr">
            <a:solidFill>
              <a:schemeClr val="tx1"/>
            </a:solidFill>
            <a:prstDash val="solid"/>
            <a:round/>
            <a:headEnd type="none" w="med" len="med"/>
            <a:tailEnd type="triangle"/>
          </a:ln>
          <a:effectLst/>
        </p:spPr>
      </p:cxnSp>
      <p:sp>
        <p:nvSpPr>
          <p:cNvPr id="5" name="TextBox 4"/>
          <p:cNvSpPr txBox="1"/>
          <p:nvPr/>
        </p:nvSpPr>
        <p:spPr>
          <a:xfrm>
            <a:off x="20388359" y="9865090"/>
            <a:ext cx="11060886" cy="3046988"/>
          </a:xfrm>
          <a:prstGeom prst="rect">
            <a:avLst/>
          </a:prstGeom>
          <a:noFill/>
        </p:spPr>
        <p:txBody>
          <a:bodyPr wrap="square" rtlCol="0">
            <a:spAutoFit/>
          </a:bodyPr>
          <a:lstStyle/>
          <a:p>
            <a:pPr algn="l"/>
            <a:r>
              <a:rPr lang="en-US" sz="2400" b="1" dirty="0" smtClean="0">
                <a:latin typeface="Calibri" panose="020F0502020204030204" pitchFamily="34" charset="0"/>
              </a:rPr>
              <a:t>Figure 1. Storage temperature and pH affected the total polyphenol content of different buffer systems containing </a:t>
            </a:r>
            <a:r>
              <a:rPr lang="en-US" sz="2400" b="1" i="1" dirty="0" smtClean="0">
                <a:latin typeface="Calibri" panose="020F0502020204030204" pitchFamily="34" charset="0"/>
              </a:rPr>
              <a:t>Sorghum bicolor </a:t>
            </a:r>
            <a:r>
              <a:rPr lang="en-US" sz="2400" b="1" dirty="0" smtClean="0">
                <a:latin typeface="Calibri" panose="020F0502020204030204" pitchFamily="34" charset="0"/>
              </a:rPr>
              <a:t>alcoholic extracts. Samples stored at 32 °C showed statistically significant reduction in polyphenol concentrations after 6 </a:t>
            </a:r>
            <a:r>
              <a:rPr lang="en-US" sz="2400" b="1" dirty="0" err="1" smtClean="0">
                <a:latin typeface="Calibri" panose="020F0502020204030204" pitchFamily="34" charset="0"/>
              </a:rPr>
              <a:t>wks</a:t>
            </a:r>
            <a:r>
              <a:rPr lang="en-US" sz="2400" b="1" dirty="0" smtClean="0">
                <a:latin typeface="Calibri" panose="020F0502020204030204" pitchFamily="34" charset="0"/>
              </a:rPr>
              <a:t> of storage at all pH values. In general, the stability of polyphenols was not affected by solvent used in extraction as  methanol and ethanol extracts showed very similar reduction under the same pH and temperature of storage. Polyphenols are important groups of naturally occurring antioxidants in foods important in quenching free radicals that can damage cells in the body. </a:t>
            </a:r>
            <a:endParaRPr lang="en-US" sz="2400" b="1" dirty="0">
              <a:latin typeface="Calibri" panose="020F0502020204030204" pitchFamily="34" charset="0"/>
            </a:endParaRPr>
          </a:p>
        </p:txBody>
      </p:sp>
      <p:sp>
        <p:nvSpPr>
          <p:cNvPr id="48" name="Rectangle 1403"/>
          <p:cNvSpPr>
            <a:spLocks noChangeArrowheads="1"/>
          </p:cNvSpPr>
          <p:nvPr/>
        </p:nvSpPr>
        <p:spPr bwMode="auto">
          <a:xfrm>
            <a:off x="457200" y="17345024"/>
            <a:ext cx="9948672" cy="2899953"/>
          </a:xfrm>
          <a:prstGeom prst="roundRect">
            <a:avLst/>
          </a:prstGeom>
          <a:solidFill>
            <a:schemeClr val="bg1"/>
          </a:solidFill>
          <a:ln w="28575">
            <a:solidFill>
              <a:srgbClr val="000066"/>
            </a:solidFill>
            <a:miter lim="800000"/>
            <a:headEnd/>
            <a:tailEnd/>
          </a:ln>
          <a:effectLst/>
        </p:spPr>
        <p:txBody>
          <a:bodyPr lIns="142134" tIns="71061" rIns="142134" bIns="71061">
            <a:spAutoFit/>
          </a:bodyPr>
          <a:lstStyle/>
          <a:p>
            <a:pPr defTabSz="1424465">
              <a:spcBef>
                <a:spcPct val="0"/>
              </a:spcBef>
              <a:spcAft>
                <a:spcPct val="25000"/>
              </a:spcAft>
            </a:pPr>
            <a:r>
              <a:rPr lang="en-US" sz="5200" b="1" dirty="0" smtClean="0">
                <a:solidFill>
                  <a:srgbClr val="35637D"/>
                </a:solidFill>
                <a:effectLst>
                  <a:outerShdw blurRad="50800" dist="38100" dir="2700000" algn="tl" rotWithShape="0">
                    <a:prstClr val="black">
                      <a:alpha val="40000"/>
                    </a:prstClr>
                  </a:outerShdw>
                </a:effectLst>
                <a:latin typeface="Calibri"/>
                <a:cs typeface="Calibri"/>
              </a:rPr>
              <a:t>Hypothesis</a:t>
            </a:r>
          </a:p>
          <a:p>
            <a:pPr algn="l" defTabSz="1424465">
              <a:spcBef>
                <a:spcPct val="0"/>
              </a:spcBef>
              <a:spcAft>
                <a:spcPct val="25000"/>
              </a:spcAft>
            </a:pPr>
            <a:r>
              <a:rPr lang="en-US" sz="3200" dirty="0" smtClean="0">
                <a:latin typeface="Calibri"/>
                <a:cs typeface="Calibri"/>
              </a:rPr>
              <a:t>Extraction solvents, pH, temperature, and time will affect the stability of pigments and individual </a:t>
            </a:r>
            <a:r>
              <a:rPr lang="en-US" sz="3200" dirty="0" err="1" smtClean="0">
                <a:latin typeface="Calibri"/>
                <a:cs typeface="Calibri"/>
              </a:rPr>
              <a:t>phenolics</a:t>
            </a:r>
            <a:r>
              <a:rPr lang="en-US" sz="3200" dirty="0" smtClean="0">
                <a:latin typeface="Calibri"/>
                <a:cs typeface="Calibri"/>
              </a:rPr>
              <a:t> of </a:t>
            </a:r>
            <a:r>
              <a:rPr lang="en-US" sz="3200" i="1" dirty="0" smtClean="0">
                <a:latin typeface="Calibri"/>
                <a:cs typeface="Calibri"/>
              </a:rPr>
              <a:t>Sorghum Bicolor </a:t>
            </a:r>
            <a:r>
              <a:rPr lang="en-US" sz="3200" dirty="0" smtClean="0">
                <a:latin typeface="Calibri"/>
                <a:cs typeface="Calibri"/>
              </a:rPr>
              <a:t>extracts.</a:t>
            </a:r>
          </a:p>
        </p:txBody>
      </p:sp>
      <p:sp>
        <p:nvSpPr>
          <p:cNvPr id="10" name="TextBox 9"/>
          <p:cNvSpPr txBox="1"/>
          <p:nvPr/>
        </p:nvSpPr>
        <p:spPr>
          <a:xfrm>
            <a:off x="11175948" y="20429156"/>
            <a:ext cx="20929703" cy="1077218"/>
          </a:xfrm>
          <a:prstGeom prst="rect">
            <a:avLst/>
          </a:prstGeom>
          <a:noFill/>
        </p:spPr>
        <p:txBody>
          <a:bodyPr wrap="square" rtlCol="0">
            <a:spAutoFit/>
          </a:bodyPr>
          <a:lstStyle/>
          <a:p>
            <a:pPr algn="l">
              <a:spcBef>
                <a:spcPts val="0"/>
              </a:spcBef>
            </a:pPr>
            <a:endParaRPr lang="en-US" sz="3200" dirty="0" smtClean="0">
              <a:latin typeface="Calibri" panose="020F0502020204030204" pitchFamily="34" charset="0"/>
            </a:endParaRPr>
          </a:p>
          <a:p>
            <a:pPr algn="l">
              <a:spcBef>
                <a:spcPts val="0"/>
              </a:spcBef>
            </a:pPr>
            <a:r>
              <a:rPr lang="en-US" sz="3200" u="sng" dirty="0" smtClean="0">
                <a:latin typeface="Calibri" panose="020F0502020204030204" pitchFamily="34" charset="0"/>
              </a:rPr>
              <a:t> </a:t>
            </a:r>
            <a:endParaRPr lang="en-US" sz="3200" u="sng" dirty="0">
              <a:latin typeface="Calibri" panose="020F0502020204030204" pitchFamily="34" charset="0"/>
            </a:endParaRPr>
          </a:p>
        </p:txBody>
      </p:sp>
      <p:sp>
        <p:nvSpPr>
          <p:cNvPr id="52" name="Text Box 2871"/>
          <p:cNvSpPr txBox="1">
            <a:spLocks noChangeArrowheads="1"/>
          </p:cNvSpPr>
          <p:nvPr/>
        </p:nvSpPr>
        <p:spPr bwMode="auto">
          <a:xfrm>
            <a:off x="31651552" y="6237921"/>
            <a:ext cx="11929093" cy="12344400"/>
          </a:xfrm>
          <a:prstGeom prst="rect">
            <a:avLst/>
          </a:prstGeom>
          <a:solidFill>
            <a:schemeClr val="bg1"/>
          </a:solidFill>
          <a:ln w="28575">
            <a:solidFill>
              <a:schemeClr val="tx1"/>
            </a:solidFill>
            <a:miter lim="800000"/>
            <a:headEnd/>
            <a:tailEnd/>
          </a:ln>
          <a:effectLst/>
        </p:spPr>
        <p:txBody>
          <a:bodyPr wrap="square" lIns="284398" tIns="284398" rIns="284398" bIns="284398" numCol="1">
            <a:spAutoFit/>
          </a:bodyPr>
          <a:lstStyle/>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3600" dirty="0" smtClean="0">
              <a:latin typeface="Calibri"/>
              <a:cs typeface="Calibri"/>
            </a:endParaRPr>
          </a:p>
          <a:p>
            <a:pPr algn="just">
              <a:defRPr/>
            </a:pPr>
            <a:endParaRPr lang="en-US" sz="3600" dirty="0">
              <a:latin typeface="Calibri"/>
              <a:cs typeface="Calibri"/>
            </a:endParaRPr>
          </a:p>
          <a:p>
            <a:pPr algn="just">
              <a:defRPr/>
            </a:pPr>
            <a:endParaRPr lang="en-US" sz="2000" dirty="0" smtClean="0">
              <a:latin typeface="Calibri"/>
              <a:cs typeface="Calibri"/>
            </a:endParaRPr>
          </a:p>
          <a:p>
            <a:pPr algn="just">
              <a:defRPr/>
            </a:pPr>
            <a:endParaRPr lang="en-US" sz="20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a:p>
            <a:pPr algn="just">
              <a:defRPr/>
            </a:pPr>
            <a:endParaRPr lang="en-US" sz="800" dirty="0">
              <a:latin typeface="Calibri"/>
              <a:cs typeface="Calibri"/>
            </a:endParaRPr>
          </a:p>
        </p:txBody>
      </p:sp>
      <p:sp>
        <p:nvSpPr>
          <p:cNvPr id="13" name="TextBox 12"/>
          <p:cNvSpPr txBox="1"/>
          <p:nvPr/>
        </p:nvSpPr>
        <p:spPr>
          <a:xfrm>
            <a:off x="11222140" y="19821547"/>
            <a:ext cx="20345400" cy="1200328"/>
          </a:xfrm>
          <a:prstGeom prst="rect">
            <a:avLst/>
          </a:prstGeom>
          <a:noFill/>
        </p:spPr>
        <p:txBody>
          <a:bodyPr wrap="square" rtlCol="0">
            <a:spAutoFit/>
          </a:bodyPr>
          <a:lstStyle/>
          <a:p>
            <a:pPr algn="l"/>
            <a:r>
              <a:rPr lang="en-US" sz="2400" b="1" dirty="0" smtClean="0">
                <a:latin typeface="Calibri" panose="020F0502020204030204" pitchFamily="34" charset="0"/>
              </a:rPr>
              <a:t>Figure 2. Color squares of each of the extracts at 22 C at different pH levels over a period of 12 weeks. L*, a* and b* values were converted to RGB values using </a:t>
            </a:r>
            <a:r>
              <a:rPr lang="en-US" sz="2400" b="1" dirty="0" err="1" smtClean="0">
                <a:latin typeface="Calibri" panose="020F0502020204030204" pitchFamily="34" charset="0"/>
              </a:rPr>
              <a:t>Colormine</a:t>
            </a:r>
            <a:r>
              <a:rPr lang="en-US" sz="2400" b="1" dirty="0">
                <a:latin typeface="Calibri" panose="020F0502020204030204" pitchFamily="34" charset="0"/>
              </a:rPr>
              <a:t> (</a:t>
            </a:r>
            <a:r>
              <a:rPr lang="en-US" sz="2400" b="1" dirty="0">
                <a:latin typeface="Calibri" panose="020F0502020204030204" pitchFamily="34" charset="0"/>
                <a:hlinkClick r:id="rId9"/>
              </a:rPr>
              <a:t>http://</a:t>
            </a:r>
            <a:r>
              <a:rPr lang="en-US" sz="2400" b="1" dirty="0" smtClean="0">
                <a:latin typeface="Calibri" panose="020F0502020204030204" pitchFamily="34" charset="0"/>
                <a:hlinkClick r:id="rId9"/>
              </a:rPr>
              <a:t>colormine.org/convert/rgb-to-lab</a:t>
            </a:r>
            <a:r>
              <a:rPr lang="en-US" sz="2400" b="1" dirty="0" smtClean="0">
                <a:latin typeface="Calibri" panose="020F0502020204030204" pitchFamily="34" charset="0"/>
              </a:rPr>
              <a:t>). Color squares were generated </a:t>
            </a:r>
            <a:r>
              <a:rPr lang="en-US" sz="2400" b="1" smtClean="0">
                <a:latin typeface="Calibri" panose="020F0502020204030204" pitchFamily="34" charset="0"/>
              </a:rPr>
              <a:t>using </a:t>
            </a:r>
            <a:r>
              <a:rPr lang="en-US" sz="2400" b="1" smtClean="0">
                <a:latin typeface="Calibri" panose="020F0502020204030204" pitchFamily="34" charset="0"/>
              </a:rPr>
              <a:t>P</a:t>
            </a:r>
            <a:r>
              <a:rPr lang="en-US" sz="2400" b="1" smtClean="0">
                <a:latin typeface="Calibri" panose="020F0502020204030204" pitchFamily="34" charset="0"/>
              </a:rPr>
              <a:t>owerPoint </a:t>
            </a:r>
            <a:r>
              <a:rPr lang="en-US" sz="2400" b="1" dirty="0" smtClean="0">
                <a:latin typeface="Calibri" panose="020F0502020204030204" pitchFamily="34" charset="0"/>
              </a:rPr>
              <a:t>Insert shape function. An increase in pH lead to darkening as well as precipitation indicative of possible browning reaction which is accelerated at pH 6 as compared to pH 2 and pH 4 buffer systems. </a:t>
            </a:r>
            <a:endParaRPr lang="en-US" sz="2400" b="1" dirty="0">
              <a:latin typeface="Calibri" panose="020F0502020204030204" pitchFamily="34" charset="0"/>
            </a:endParaRPr>
          </a:p>
        </p:txBody>
      </p:sp>
      <p:sp>
        <p:nvSpPr>
          <p:cNvPr id="63" name="TextBox 62"/>
          <p:cNvSpPr txBox="1"/>
          <p:nvPr/>
        </p:nvSpPr>
        <p:spPr>
          <a:xfrm>
            <a:off x="858824" y="31396361"/>
            <a:ext cx="8950351" cy="1246495"/>
          </a:xfrm>
          <a:prstGeom prst="rect">
            <a:avLst/>
          </a:prstGeom>
          <a:noFill/>
        </p:spPr>
        <p:txBody>
          <a:bodyPr wrap="square" rtlCol="0">
            <a:spAutoFit/>
          </a:bodyPr>
          <a:lstStyle/>
          <a:p>
            <a:r>
              <a:rPr lang="en-US" sz="2400" b="1" cap="all" dirty="0" smtClean="0">
                <a:latin typeface="Calibri" panose="020F0502020204030204" pitchFamily="34" charset="0"/>
              </a:rPr>
              <a:t>Data Analysis</a:t>
            </a:r>
            <a:r>
              <a:rPr lang="en-US" sz="2400" dirty="0" smtClean="0">
                <a:latin typeface="Calibri" panose="020F0502020204030204" pitchFamily="34" charset="0"/>
              </a:rPr>
              <a:t>. Extractions were performed in two independent trials. All assays were done in duplicate. Data were analyzed using SAS </a:t>
            </a:r>
            <a:r>
              <a:rPr lang="en-US" sz="2400" dirty="0" err="1" smtClean="0">
                <a:latin typeface="Calibri" panose="020F0502020204030204" pitchFamily="34" charset="0"/>
              </a:rPr>
              <a:t>Ver</a:t>
            </a:r>
            <a:r>
              <a:rPr lang="en-US" sz="2400" dirty="0" smtClean="0">
                <a:latin typeface="Calibri" panose="020F0502020204030204" pitchFamily="34" charset="0"/>
              </a:rPr>
              <a:t> 9.4 </a:t>
            </a:r>
            <a:r>
              <a:rPr lang="en-US" sz="2400" dirty="0" err="1" smtClean="0">
                <a:latin typeface="Calibri" panose="020F0502020204030204" pitchFamily="34" charset="0"/>
              </a:rPr>
              <a:t>Proc</a:t>
            </a:r>
            <a:r>
              <a:rPr lang="en-US" sz="2400" dirty="0" smtClean="0">
                <a:latin typeface="Calibri" panose="020F0502020204030204" pitchFamily="34" charset="0"/>
              </a:rPr>
              <a:t> GLM procedure and Tukey </a:t>
            </a:r>
            <a:r>
              <a:rPr lang="en-US" sz="2400" dirty="0" err="1" smtClean="0">
                <a:latin typeface="Calibri" panose="020F0502020204030204" pitchFamily="34" charset="0"/>
              </a:rPr>
              <a:t>Posthoc</a:t>
            </a:r>
            <a:r>
              <a:rPr lang="en-US" sz="2400" dirty="0" smtClean="0">
                <a:latin typeface="Calibri" panose="020F0502020204030204" pitchFamily="34" charset="0"/>
              </a:rPr>
              <a:t> Test at P &lt; 0.05. </a:t>
            </a:r>
            <a:endParaRPr lang="en-US" sz="2400" dirty="0">
              <a:latin typeface="Calibri" panose="020F0502020204030204" pitchFamily="34" charset="0"/>
            </a:endParaRPr>
          </a:p>
        </p:txBody>
      </p:sp>
      <p:sp>
        <p:nvSpPr>
          <p:cNvPr id="6" name="TextBox 5"/>
          <p:cNvSpPr txBox="1"/>
          <p:nvPr/>
        </p:nvSpPr>
        <p:spPr>
          <a:xfrm>
            <a:off x="11299521" y="13426183"/>
            <a:ext cx="21259800" cy="5847755"/>
          </a:xfrm>
          <a:prstGeom prst="rect">
            <a:avLst/>
          </a:prstGeom>
          <a:noFill/>
        </p:spPr>
        <p:txBody>
          <a:bodyPr wrap="square" rtlCol="0">
            <a:spAutoFit/>
          </a:bodyPr>
          <a:lstStyle/>
          <a:p>
            <a:pPr algn="l"/>
            <a:r>
              <a:rPr lang="en-US" sz="4400" b="1" dirty="0" smtClean="0">
                <a:latin typeface="Calibri" panose="020F0502020204030204" pitchFamily="34" charset="0"/>
                <a:ea typeface="FangSong" panose="02010609060101010101" pitchFamily="49" charset="-122"/>
              </a:rPr>
              <a:t>                               Methanol							            Ethanol</a:t>
            </a:r>
          </a:p>
          <a:p>
            <a:pPr algn="l"/>
            <a:r>
              <a:rPr lang="en-US" sz="4400" b="1" dirty="0">
                <a:latin typeface="Calibri" panose="020F0502020204030204" pitchFamily="34" charset="0"/>
                <a:ea typeface="FangSong" panose="02010609060101010101" pitchFamily="49" charset="-122"/>
              </a:rPr>
              <a:t>	 </a:t>
            </a:r>
            <a:r>
              <a:rPr lang="en-US" sz="4400" b="1" dirty="0" smtClean="0">
                <a:latin typeface="Calibri" panose="020F0502020204030204" pitchFamily="34" charset="0"/>
                <a:ea typeface="FangSong" panose="02010609060101010101" pitchFamily="49" charset="-122"/>
              </a:rPr>
              <a:t>pH      2			4			6			</a:t>
            </a:r>
            <a:r>
              <a:rPr lang="en-US" sz="4400" b="1" dirty="0">
                <a:latin typeface="Calibri" panose="020F0502020204030204" pitchFamily="34" charset="0"/>
                <a:ea typeface="FangSong" panose="02010609060101010101" pitchFamily="49" charset="-122"/>
              </a:rPr>
              <a:t> </a:t>
            </a:r>
            <a:r>
              <a:rPr lang="en-US" sz="4400" b="1" dirty="0" smtClean="0">
                <a:latin typeface="Calibri" panose="020F0502020204030204" pitchFamily="34" charset="0"/>
                <a:ea typeface="FangSong" panose="02010609060101010101" pitchFamily="49" charset="-122"/>
              </a:rPr>
              <a:t>   pH          2			4			6</a:t>
            </a:r>
          </a:p>
          <a:p>
            <a:pPr algn="l">
              <a:spcBef>
                <a:spcPts val="0"/>
              </a:spcBef>
            </a:pPr>
            <a:endParaRPr lang="en-US" sz="4400" b="1" dirty="0" smtClean="0">
              <a:latin typeface="Calibri" panose="020F0502020204030204" pitchFamily="34" charset="0"/>
              <a:ea typeface="FangSong" panose="02010609060101010101" pitchFamily="49" charset="-122"/>
            </a:endParaRPr>
          </a:p>
          <a:p>
            <a:pPr algn="l">
              <a:spcBef>
                <a:spcPts val="0"/>
              </a:spcBef>
            </a:pPr>
            <a:r>
              <a:rPr lang="en-US" sz="4400" b="1" dirty="0" err="1" smtClean="0">
                <a:latin typeface="Calibri" panose="020F0502020204030204" pitchFamily="34" charset="0"/>
                <a:ea typeface="FangSong" panose="02010609060101010101" pitchFamily="49" charset="-122"/>
              </a:rPr>
              <a:t>Wk</a:t>
            </a:r>
            <a:r>
              <a:rPr lang="en-US" sz="4400" b="1" dirty="0" smtClean="0">
                <a:latin typeface="Calibri" panose="020F0502020204030204" pitchFamily="34" charset="0"/>
                <a:ea typeface="FangSong" panose="02010609060101010101" pitchFamily="49" charset="-122"/>
              </a:rPr>
              <a:t> 0										</a:t>
            </a:r>
            <a:r>
              <a:rPr lang="en-US" sz="4400" b="1" dirty="0" err="1" smtClean="0">
                <a:latin typeface="Calibri" panose="020F0502020204030204" pitchFamily="34" charset="0"/>
                <a:ea typeface="FangSong" panose="02010609060101010101" pitchFamily="49" charset="-122"/>
              </a:rPr>
              <a:t>Wk</a:t>
            </a:r>
            <a:r>
              <a:rPr lang="en-US" sz="4400" b="1" dirty="0" smtClean="0">
                <a:latin typeface="Calibri" panose="020F0502020204030204" pitchFamily="34" charset="0"/>
                <a:ea typeface="FangSong" panose="02010609060101010101" pitchFamily="49" charset="-122"/>
              </a:rPr>
              <a:t> 0</a:t>
            </a:r>
          </a:p>
          <a:p>
            <a:pPr algn="l">
              <a:spcBef>
                <a:spcPts val="0"/>
              </a:spcBef>
            </a:pPr>
            <a:r>
              <a:rPr lang="en-US" sz="4400" b="1" dirty="0" smtClean="0">
                <a:latin typeface="Calibri" panose="020F0502020204030204" pitchFamily="34" charset="0"/>
                <a:ea typeface="FangSong" panose="02010609060101010101" pitchFamily="49" charset="-122"/>
              </a:rPr>
              <a:t>      </a:t>
            </a:r>
          </a:p>
          <a:p>
            <a:pPr algn="l">
              <a:spcBef>
                <a:spcPts val="0"/>
              </a:spcBef>
            </a:pPr>
            <a:r>
              <a:rPr lang="en-US" sz="4400" b="1" dirty="0">
                <a:latin typeface="Calibri" panose="020F0502020204030204" pitchFamily="34" charset="0"/>
                <a:ea typeface="FangSong" panose="02010609060101010101" pitchFamily="49" charset="-122"/>
              </a:rPr>
              <a:t>	</a:t>
            </a:r>
            <a:r>
              <a:rPr lang="en-US" sz="4400" b="1" dirty="0" smtClean="0">
                <a:latin typeface="Calibri" panose="020F0502020204030204" pitchFamily="34" charset="0"/>
                <a:ea typeface="FangSong" panose="02010609060101010101" pitchFamily="49" charset="-122"/>
              </a:rPr>
              <a:t>6											6</a:t>
            </a:r>
          </a:p>
          <a:p>
            <a:pPr algn="l">
              <a:spcBef>
                <a:spcPts val="0"/>
              </a:spcBef>
            </a:pPr>
            <a:endParaRPr lang="en-US" sz="4400" b="1" dirty="0" smtClean="0">
              <a:latin typeface="Calibri" panose="020F0502020204030204" pitchFamily="34" charset="0"/>
              <a:ea typeface="FangSong" panose="02010609060101010101" pitchFamily="49" charset="-122"/>
            </a:endParaRPr>
          </a:p>
          <a:p>
            <a:pPr algn="l">
              <a:spcBef>
                <a:spcPts val="0"/>
              </a:spcBef>
            </a:pPr>
            <a:r>
              <a:rPr lang="en-US" sz="4400" b="1" dirty="0" smtClean="0">
                <a:latin typeface="Calibri" panose="020F0502020204030204" pitchFamily="34" charset="0"/>
                <a:ea typeface="FangSong" panose="02010609060101010101" pitchFamily="49" charset="-122"/>
              </a:rPr>
              <a:t>     12											12     </a:t>
            </a:r>
            <a:endParaRPr lang="en-US" sz="4400" b="1" dirty="0">
              <a:latin typeface="Calibri" panose="020F0502020204030204" pitchFamily="34" charset="0"/>
              <a:ea typeface="FangSong" panose="02010609060101010101" pitchFamily="49" charset="-122"/>
            </a:endParaRPr>
          </a:p>
        </p:txBody>
      </p:sp>
      <p:sp>
        <p:nvSpPr>
          <p:cNvPr id="9" name="Rectangle 8"/>
          <p:cNvSpPr/>
          <p:nvPr/>
        </p:nvSpPr>
        <p:spPr bwMode="auto">
          <a:xfrm>
            <a:off x="12849375" y="15363950"/>
            <a:ext cx="1828800" cy="1295400"/>
          </a:xfrm>
          <a:prstGeom prst="rect">
            <a:avLst/>
          </a:prstGeom>
          <a:solidFill>
            <a:srgbClr val="B09F89"/>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66" name="Rectangle 65"/>
          <p:cNvSpPr/>
          <p:nvPr/>
        </p:nvSpPr>
        <p:spPr bwMode="auto">
          <a:xfrm>
            <a:off x="12842170" y="16811750"/>
            <a:ext cx="1828800" cy="1295400"/>
          </a:xfrm>
          <a:prstGeom prst="rect">
            <a:avLst/>
          </a:prstGeom>
          <a:solidFill>
            <a:srgbClr val="B4957C"/>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67" name="Rectangle 66"/>
          <p:cNvSpPr/>
          <p:nvPr/>
        </p:nvSpPr>
        <p:spPr bwMode="auto">
          <a:xfrm>
            <a:off x="12814206" y="18319239"/>
            <a:ext cx="1828800" cy="1295400"/>
          </a:xfrm>
          <a:prstGeom prst="rect">
            <a:avLst/>
          </a:prstGeom>
          <a:solidFill>
            <a:srgbClr val="B78F73"/>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68" name="Rectangle 67"/>
          <p:cNvSpPr/>
          <p:nvPr/>
        </p:nvSpPr>
        <p:spPr bwMode="auto">
          <a:xfrm>
            <a:off x="15302266" y="15401773"/>
            <a:ext cx="1828800" cy="1295400"/>
          </a:xfrm>
          <a:prstGeom prst="rect">
            <a:avLst/>
          </a:prstGeom>
          <a:solidFill>
            <a:srgbClr val="B0A194"/>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69" name="Rectangle 68"/>
          <p:cNvSpPr/>
          <p:nvPr/>
        </p:nvSpPr>
        <p:spPr bwMode="auto">
          <a:xfrm>
            <a:off x="15282751" y="16883725"/>
            <a:ext cx="1828800" cy="1295400"/>
          </a:xfrm>
          <a:prstGeom prst="rect">
            <a:avLst/>
          </a:prstGeom>
          <a:solidFill>
            <a:srgbClr val="AB9985"/>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0" name="Rectangle 69"/>
          <p:cNvSpPr/>
          <p:nvPr/>
        </p:nvSpPr>
        <p:spPr bwMode="auto">
          <a:xfrm>
            <a:off x="15290706" y="18382799"/>
            <a:ext cx="1828800" cy="1295400"/>
          </a:xfrm>
          <a:prstGeom prst="rect">
            <a:avLst/>
          </a:prstGeom>
          <a:solidFill>
            <a:srgbClr val="AA977F"/>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1" name="Rectangle 70"/>
          <p:cNvSpPr/>
          <p:nvPr/>
        </p:nvSpPr>
        <p:spPr bwMode="auto">
          <a:xfrm>
            <a:off x="17705370" y="15413496"/>
            <a:ext cx="1828800" cy="1295400"/>
          </a:xfrm>
          <a:prstGeom prst="rect">
            <a:avLst/>
          </a:prstGeom>
          <a:solidFill>
            <a:srgbClr val="AE9D90"/>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2" name="Rectangle 71"/>
          <p:cNvSpPr/>
          <p:nvPr/>
        </p:nvSpPr>
        <p:spPr bwMode="auto">
          <a:xfrm>
            <a:off x="17705370" y="16896437"/>
            <a:ext cx="1828800" cy="1295400"/>
          </a:xfrm>
          <a:prstGeom prst="rect">
            <a:avLst/>
          </a:prstGeom>
          <a:solidFill>
            <a:srgbClr val="927F62"/>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3" name="Rectangle 72"/>
          <p:cNvSpPr/>
          <p:nvPr/>
        </p:nvSpPr>
        <p:spPr bwMode="auto">
          <a:xfrm>
            <a:off x="17693810" y="18436022"/>
            <a:ext cx="1828800" cy="1295400"/>
          </a:xfrm>
          <a:prstGeom prst="rect">
            <a:avLst/>
          </a:prstGeom>
          <a:solidFill>
            <a:srgbClr val="826642"/>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4" name="Rectangle 73"/>
          <p:cNvSpPr/>
          <p:nvPr/>
        </p:nvSpPr>
        <p:spPr bwMode="auto">
          <a:xfrm>
            <a:off x="23103849" y="15283835"/>
            <a:ext cx="1828800" cy="1295400"/>
          </a:xfrm>
          <a:prstGeom prst="rect">
            <a:avLst/>
          </a:prstGeom>
          <a:solidFill>
            <a:srgbClr val="B4A189"/>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5" name="Rectangle 74"/>
          <p:cNvSpPr/>
          <p:nvPr/>
        </p:nvSpPr>
        <p:spPr bwMode="auto">
          <a:xfrm>
            <a:off x="23103849" y="16821498"/>
            <a:ext cx="1828800" cy="1295400"/>
          </a:xfrm>
          <a:prstGeom prst="rect">
            <a:avLst/>
          </a:prstGeom>
          <a:solidFill>
            <a:srgbClr val="B69478"/>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6" name="Rectangle 75"/>
          <p:cNvSpPr/>
          <p:nvPr/>
        </p:nvSpPr>
        <p:spPr bwMode="auto">
          <a:xfrm>
            <a:off x="23103849" y="18341087"/>
            <a:ext cx="1828800" cy="1295400"/>
          </a:xfrm>
          <a:prstGeom prst="rect">
            <a:avLst/>
          </a:prstGeom>
          <a:solidFill>
            <a:srgbClr val="B78E6F"/>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7" name="Rectangle 76"/>
          <p:cNvSpPr/>
          <p:nvPr/>
        </p:nvSpPr>
        <p:spPr bwMode="auto">
          <a:xfrm>
            <a:off x="25421646" y="15284536"/>
            <a:ext cx="1828800" cy="1295400"/>
          </a:xfrm>
          <a:prstGeom prst="rect">
            <a:avLst/>
          </a:prstGeom>
          <a:solidFill>
            <a:srgbClr val="B0A292"/>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8" name="Rectangle 77"/>
          <p:cNvSpPr/>
          <p:nvPr/>
        </p:nvSpPr>
        <p:spPr bwMode="auto">
          <a:xfrm>
            <a:off x="25405420" y="16863210"/>
            <a:ext cx="1828800" cy="1295400"/>
          </a:xfrm>
          <a:prstGeom prst="rect">
            <a:avLst/>
          </a:prstGeom>
          <a:solidFill>
            <a:srgbClr val="AA9883"/>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79" name="Rectangle 78"/>
          <p:cNvSpPr/>
          <p:nvPr/>
        </p:nvSpPr>
        <p:spPr bwMode="auto">
          <a:xfrm>
            <a:off x="25405420" y="18390443"/>
            <a:ext cx="1828800" cy="1295400"/>
          </a:xfrm>
          <a:prstGeom prst="rect">
            <a:avLst/>
          </a:prstGeom>
          <a:solidFill>
            <a:srgbClr val="A6947A"/>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80" name="Rectangle 79"/>
          <p:cNvSpPr/>
          <p:nvPr/>
        </p:nvSpPr>
        <p:spPr bwMode="auto">
          <a:xfrm>
            <a:off x="27739443" y="15294450"/>
            <a:ext cx="1828800" cy="1295400"/>
          </a:xfrm>
          <a:prstGeom prst="rect">
            <a:avLst/>
          </a:prstGeom>
          <a:solidFill>
            <a:srgbClr val="AE9C8D"/>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81" name="Rectangle 80"/>
          <p:cNvSpPr/>
          <p:nvPr/>
        </p:nvSpPr>
        <p:spPr bwMode="auto">
          <a:xfrm>
            <a:off x="27727720" y="16874088"/>
            <a:ext cx="1828800" cy="1295400"/>
          </a:xfrm>
          <a:prstGeom prst="rect">
            <a:avLst/>
          </a:prstGeom>
          <a:solidFill>
            <a:srgbClr val="988870"/>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sp>
        <p:nvSpPr>
          <p:cNvPr id="82" name="Rectangle 81"/>
          <p:cNvSpPr/>
          <p:nvPr/>
        </p:nvSpPr>
        <p:spPr bwMode="auto">
          <a:xfrm>
            <a:off x="27754245" y="18390816"/>
            <a:ext cx="1828800" cy="1295400"/>
          </a:xfrm>
          <a:prstGeom prst="rect">
            <a:avLst/>
          </a:prstGeom>
          <a:solidFill>
            <a:srgbClr val="8D7555"/>
          </a:solid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587375" rtl="0" eaLnBrk="1" fontAlgn="base" latinLnBrk="0" hangingPunct="1">
              <a:lnSpc>
                <a:spcPct val="100000"/>
              </a:lnSpc>
              <a:spcBef>
                <a:spcPct val="50000"/>
              </a:spcBef>
              <a:spcAft>
                <a:spcPct val="0"/>
              </a:spcAft>
              <a:buClrTx/>
              <a:buSzTx/>
              <a:buFontTx/>
              <a:buNone/>
              <a:tabLst/>
            </a:pPr>
            <a:endParaRPr kumimoji="0" lang="en-US" sz="5900" b="0" i="0" u="none" strike="noStrike" cap="none" normalizeH="0" baseline="0" smtClean="0">
              <a:ln>
                <a:noFill/>
              </a:ln>
              <a:solidFill>
                <a:schemeClr val="tx1"/>
              </a:solidFill>
              <a:effectLst/>
              <a:latin typeface="Times New Roman" pitchFamily="18" charset="0"/>
            </a:endParaRPr>
          </a:p>
        </p:txBody>
      </p:sp>
      <p:graphicFrame>
        <p:nvGraphicFramePr>
          <p:cNvPr id="88" name="Chart 87"/>
          <p:cNvGraphicFramePr>
            <a:graphicFrameLocks/>
          </p:cNvGraphicFramePr>
          <p:nvPr>
            <p:extLst>
              <p:ext uri="{D42A27DB-BD31-4B8C-83A1-F6EECF244321}">
                <p14:modId xmlns:p14="http://schemas.microsoft.com/office/powerpoint/2010/main" val="3582474858"/>
              </p:ext>
            </p:extLst>
          </p:nvPr>
        </p:nvGraphicFramePr>
        <p:xfrm>
          <a:off x="32144301" y="12586962"/>
          <a:ext cx="5486400" cy="45720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90" name="Chart 89"/>
          <p:cNvGraphicFramePr>
            <a:graphicFrameLocks/>
          </p:cNvGraphicFramePr>
          <p:nvPr>
            <p:extLst>
              <p:ext uri="{D42A27DB-BD31-4B8C-83A1-F6EECF244321}">
                <p14:modId xmlns:p14="http://schemas.microsoft.com/office/powerpoint/2010/main" val="1740215341"/>
              </p:ext>
            </p:extLst>
          </p:nvPr>
        </p:nvGraphicFramePr>
        <p:xfrm>
          <a:off x="37750070" y="12523210"/>
          <a:ext cx="5486400" cy="4572000"/>
        </p:xfrm>
        <a:graphic>
          <a:graphicData uri="http://schemas.openxmlformats.org/drawingml/2006/chart">
            <c:chart xmlns:c="http://schemas.openxmlformats.org/drawingml/2006/chart" xmlns:r="http://schemas.openxmlformats.org/officeDocument/2006/relationships" r:id="rId11"/>
          </a:graphicData>
        </a:graphic>
      </p:graphicFrame>
      <p:sp>
        <p:nvSpPr>
          <p:cNvPr id="91" name="TextBox 90"/>
          <p:cNvSpPr txBox="1"/>
          <p:nvPr/>
        </p:nvSpPr>
        <p:spPr>
          <a:xfrm>
            <a:off x="31946146" y="17163465"/>
            <a:ext cx="11442099" cy="1200329"/>
          </a:xfrm>
          <a:prstGeom prst="rect">
            <a:avLst/>
          </a:prstGeom>
          <a:noFill/>
        </p:spPr>
        <p:txBody>
          <a:bodyPr wrap="square" rtlCol="0">
            <a:spAutoFit/>
          </a:bodyPr>
          <a:lstStyle/>
          <a:p>
            <a:pPr algn="l"/>
            <a:r>
              <a:rPr lang="en-US" sz="2400" b="1" dirty="0" smtClean="0">
                <a:latin typeface="Calibri" panose="020F0502020204030204" pitchFamily="34" charset="0"/>
              </a:rPr>
              <a:t>Figure </a:t>
            </a:r>
            <a:r>
              <a:rPr lang="en-US" sz="2400" b="1" dirty="0">
                <a:latin typeface="Calibri" panose="020F0502020204030204" pitchFamily="34" charset="0"/>
              </a:rPr>
              <a:t>4</a:t>
            </a:r>
            <a:r>
              <a:rPr lang="en-US" sz="2400" b="1" dirty="0" smtClean="0">
                <a:latin typeface="Calibri" panose="020F0502020204030204" pitchFamily="34" charset="0"/>
              </a:rPr>
              <a:t>. Arrhenius plots showing the degradation of </a:t>
            </a:r>
            <a:r>
              <a:rPr lang="en-US" sz="2400" b="1" dirty="0" err="1" smtClean="0">
                <a:latin typeface="Calibri" panose="020F0502020204030204" pitchFamily="34" charset="0"/>
              </a:rPr>
              <a:t>luteolin</a:t>
            </a:r>
            <a:r>
              <a:rPr lang="en-US" sz="2400" b="1" dirty="0">
                <a:latin typeface="Calibri" panose="020F0502020204030204" pitchFamily="34" charset="0"/>
              </a:rPr>
              <a:t> </a:t>
            </a:r>
            <a:r>
              <a:rPr lang="en-US" sz="2400" b="1" dirty="0" smtClean="0">
                <a:latin typeface="Calibri" panose="020F0502020204030204" pitchFamily="34" charset="0"/>
              </a:rPr>
              <a:t>(A) and </a:t>
            </a:r>
            <a:r>
              <a:rPr lang="en-US" sz="2400" b="1" dirty="0" err="1" smtClean="0">
                <a:latin typeface="Calibri" panose="020F0502020204030204" pitchFamily="34" charset="0"/>
              </a:rPr>
              <a:t>apigenin</a:t>
            </a:r>
            <a:r>
              <a:rPr lang="en-US" sz="2400" b="1" dirty="0" smtClean="0">
                <a:latin typeface="Calibri" panose="020F0502020204030204" pitchFamily="34" charset="0"/>
              </a:rPr>
              <a:t> (b) with respect to pH and alcoholic extracts. The figures show linear plots indicating temperature dependency of </a:t>
            </a:r>
            <a:r>
              <a:rPr lang="en-US" sz="2400" b="1" dirty="0" err="1" smtClean="0">
                <a:latin typeface="Calibri" panose="020F0502020204030204" pitchFamily="34" charset="0"/>
              </a:rPr>
              <a:t>luteolin</a:t>
            </a:r>
            <a:r>
              <a:rPr lang="en-US" sz="2400" b="1" dirty="0" smtClean="0">
                <a:latin typeface="Calibri" panose="020F0502020204030204" pitchFamily="34" charset="0"/>
              </a:rPr>
              <a:t> and </a:t>
            </a:r>
            <a:r>
              <a:rPr lang="en-US" sz="2400" b="1" dirty="0" err="1" smtClean="0">
                <a:latin typeface="Calibri" panose="020F0502020204030204" pitchFamily="34" charset="0"/>
              </a:rPr>
              <a:t>apigenin</a:t>
            </a:r>
            <a:r>
              <a:rPr lang="en-US" sz="2400" b="1" dirty="0" smtClean="0">
                <a:latin typeface="Calibri" panose="020F0502020204030204" pitchFamily="34" charset="0"/>
              </a:rPr>
              <a:t> degradations.</a:t>
            </a:r>
            <a:endParaRPr lang="en-US" sz="2400" b="1" dirty="0">
              <a:latin typeface="Calibri" panose="020F0502020204030204" pitchFamily="34" charset="0"/>
            </a:endParaRPr>
          </a:p>
        </p:txBody>
      </p:sp>
      <p:sp>
        <p:nvSpPr>
          <p:cNvPr id="102" name="TextBox 101"/>
          <p:cNvSpPr txBox="1"/>
          <p:nvPr/>
        </p:nvSpPr>
        <p:spPr>
          <a:xfrm>
            <a:off x="11049000" y="30175200"/>
            <a:ext cx="20726400" cy="1938992"/>
          </a:xfrm>
          <a:prstGeom prst="rect">
            <a:avLst/>
          </a:prstGeom>
          <a:noFill/>
        </p:spPr>
        <p:txBody>
          <a:bodyPr wrap="square" rtlCol="0">
            <a:spAutoFit/>
          </a:bodyPr>
          <a:lstStyle/>
          <a:p>
            <a:pPr algn="l"/>
            <a:r>
              <a:rPr lang="en-US" sz="2400" b="1" dirty="0" smtClean="0">
                <a:latin typeface="Calibri" panose="020F0502020204030204" pitchFamily="34" charset="0"/>
              </a:rPr>
              <a:t>Figure 3. Changes in the concentrations of </a:t>
            </a:r>
            <a:r>
              <a:rPr lang="en-US" sz="2400" b="1" dirty="0" err="1" smtClean="0">
                <a:latin typeface="Calibri" panose="020F0502020204030204" pitchFamily="34" charset="0"/>
              </a:rPr>
              <a:t>luteolin</a:t>
            </a:r>
            <a:r>
              <a:rPr lang="en-US" sz="2400" b="1" dirty="0" smtClean="0">
                <a:latin typeface="Calibri" panose="020F0502020204030204" pitchFamily="34" charset="0"/>
              </a:rPr>
              <a:t> (A) and </a:t>
            </a:r>
            <a:r>
              <a:rPr lang="en-US" sz="2400" b="1" dirty="0" err="1" smtClean="0">
                <a:latin typeface="Calibri" panose="020F0502020204030204" pitchFamily="34" charset="0"/>
              </a:rPr>
              <a:t>apigenin</a:t>
            </a:r>
            <a:r>
              <a:rPr lang="en-US" sz="2400" b="1" dirty="0" smtClean="0">
                <a:latin typeface="Calibri" panose="020F0502020204030204" pitchFamily="34" charset="0"/>
              </a:rPr>
              <a:t> (B) in </a:t>
            </a:r>
            <a:r>
              <a:rPr lang="en-US" sz="2400" b="1" i="1" dirty="0" smtClean="0">
                <a:latin typeface="Calibri" panose="020F0502020204030204" pitchFamily="34" charset="0"/>
              </a:rPr>
              <a:t>Sorghum bicolor </a:t>
            </a:r>
            <a:r>
              <a:rPr lang="en-US" sz="2400" b="1" dirty="0" smtClean="0">
                <a:latin typeface="Calibri" panose="020F0502020204030204" pitchFamily="34" charset="0"/>
              </a:rPr>
              <a:t>extracts as affected by temperature and pH follow first order reaction kinetics. Parameters of the first order reaction kinetics are listed in Table 1 and calculated using the first order reaction kinetics  equation as  presented in Materials and Methods section.  Extracts stored at 4 °C resulted in slower degradation  of </a:t>
            </a:r>
            <a:r>
              <a:rPr lang="en-US" sz="2400" b="1" dirty="0" err="1" smtClean="0">
                <a:latin typeface="Calibri" panose="020F0502020204030204" pitchFamily="34" charset="0"/>
              </a:rPr>
              <a:t>luteolin</a:t>
            </a:r>
            <a:r>
              <a:rPr lang="en-US" sz="2400" b="1" dirty="0" smtClean="0">
                <a:latin typeface="Calibri" panose="020F0502020204030204" pitchFamily="34" charset="0"/>
              </a:rPr>
              <a:t> and </a:t>
            </a:r>
            <a:r>
              <a:rPr lang="en-US" sz="2400" b="1" dirty="0" err="1" smtClean="0">
                <a:latin typeface="Calibri" panose="020F0502020204030204" pitchFamily="34" charset="0"/>
              </a:rPr>
              <a:t>apigenin</a:t>
            </a:r>
            <a:r>
              <a:rPr lang="en-US" sz="2400" b="1" dirty="0" smtClean="0">
                <a:latin typeface="Calibri" panose="020F0502020204030204" pitchFamily="34" charset="0"/>
              </a:rPr>
              <a:t> as evidenced by  lower reaction rate constants, k, and longer half-lives, t</a:t>
            </a:r>
            <a:r>
              <a:rPr lang="en-US" sz="2400" b="1" baseline="-25000" dirty="0" smtClean="0">
                <a:latin typeface="Calibri" panose="020F0502020204030204" pitchFamily="34" charset="0"/>
              </a:rPr>
              <a:t>1/2 </a:t>
            </a:r>
            <a:r>
              <a:rPr lang="en-US" sz="2400" b="1" dirty="0" smtClean="0">
                <a:latin typeface="Calibri" panose="020F0502020204030204" pitchFamily="34" charset="0"/>
              </a:rPr>
              <a:t>, while extracts stored at 32 °C showed the fastest degradation indicating </a:t>
            </a:r>
            <a:r>
              <a:rPr lang="en-US" sz="2400" b="1" dirty="0" err="1" smtClean="0">
                <a:latin typeface="Calibri" panose="020F0502020204030204" pitchFamily="34" charset="0"/>
              </a:rPr>
              <a:t>temperaturer</a:t>
            </a:r>
            <a:r>
              <a:rPr lang="en-US" sz="2400" b="1" dirty="0" smtClean="0">
                <a:latin typeface="Calibri" panose="020F0502020204030204" pitchFamily="34" charset="0"/>
              </a:rPr>
              <a:t> dependency of degradation of these </a:t>
            </a:r>
            <a:r>
              <a:rPr lang="en-US" sz="2400" b="1" dirty="0" err="1" smtClean="0">
                <a:latin typeface="Calibri" panose="020F0502020204030204" pitchFamily="34" charset="0"/>
              </a:rPr>
              <a:t>flavonoids</a:t>
            </a:r>
            <a:r>
              <a:rPr lang="en-US" sz="2400" b="1" dirty="0" smtClean="0">
                <a:latin typeface="Calibri" panose="020F0502020204030204" pitchFamily="34" charset="0"/>
              </a:rPr>
              <a:t>.  Extracts at pH 2 are more stable than extracts at pH4.</a:t>
            </a:r>
            <a:endParaRPr lang="en-US" sz="2400" b="1" baseline="-25000" dirty="0">
              <a:latin typeface="Calibri" panose="020F0502020204030204" pitchFamily="34" charset="0"/>
            </a:endParaRPr>
          </a:p>
        </p:txBody>
      </p:sp>
      <p:graphicFrame>
        <p:nvGraphicFramePr>
          <p:cNvPr id="105" name="Chart 104"/>
          <p:cNvGraphicFramePr>
            <a:graphicFrameLocks/>
          </p:cNvGraphicFramePr>
          <p:nvPr>
            <p:extLst>
              <p:ext uri="{D42A27DB-BD31-4B8C-83A1-F6EECF244321}">
                <p14:modId xmlns:p14="http://schemas.microsoft.com/office/powerpoint/2010/main" val="4253557643"/>
              </p:ext>
            </p:extLst>
          </p:nvPr>
        </p:nvGraphicFramePr>
        <p:xfrm>
          <a:off x="11499715" y="6991358"/>
          <a:ext cx="9144000" cy="32004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06" name="Chart 105"/>
          <p:cNvGraphicFramePr>
            <a:graphicFrameLocks/>
          </p:cNvGraphicFramePr>
          <p:nvPr>
            <p:extLst>
              <p:ext uri="{D42A27DB-BD31-4B8C-83A1-F6EECF244321}">
                <p14:modId xmlns:p14="http://schemas.microsoft.com/office/powerpoint/2010/main" val="525362650"/>
              </p:ext>
            </p:extLst>
          </p:nvPr>
        </p:nvGraphicFramePr>
        <p:xfrm>
          <a:off x="21134443" y="6903629"/>
          <a:ext cx="9144000" cy="320040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07" name="Chart 106"/>
          <p:cNvGraphicFramePr>
            <a:graphicFrameLocks/>
          </p:cNvGraphicFramePr>
          <p:nvPr>
            <p:extLst>
              <p:ext uri="{D42A27DB-BD31-4B8C-83A1-F6EECF244321}">
                <p14:modId xmlns:p14="http://schemas.microsoft.com/office/powerpoint/2010/main" val="2385017577"/>
              </p:ext>
            </p:extLst>
          </p:nvPr>
        </p:nvGraphicFramePr>
        <p:xfrm>
          <a:off x="11494314" y="10140025"/>
          <a:ext cx="9144000" cy="3200400"/>
        </p:xfrm>
        <a:graphic>
          <a:graphicData uri="http://schemas.openxmlformats.org/drawingml/2006/chart">
            <c:chart xmlns:c="http://schemas.openxmlformats.org/drawingml/2006/chart" xmlns:r="http://schemas.openxmlformats.org/officeDocument/2006/relationships" r:id="rId14"/>
          </a:graphicData>
        </a:graphic>
      </p:graphicFrame>
      <p:sp>
        <p:nvSpPr>
          <p:cNvPr id="2" name="TextBox 1"/>
          <p:cNvSpPr txBox="1"/>
          <p:nvPr/>
        </p:nvSpPr>
        <p:spPr>
          <a:xfrm>
            <a:off x="34555902" y="2748274"/>
            <a:ext cx="8184811" cy="1569660"/>
          </a:xfrm>
          <a:prstGeom prst="rect">
            <a:avLst/>
          </a:prstGeom>
          <a:noFill/>
        </p:spPr>
        <p:txBody>
          <a:bodyPr wrap="square" rtlCol="0">
            <a:spAutoFit/>
          </a:bodyPr>
          <a:lstStyle/>
          <a:p>
            <a:pPr defTabSz="913435">
              <a:spcBef>
                <a:spcPct val="0"/>
              </a:spcBef>
              <a:spcAft>
                <a:spcPts val="600"/>
              </a:spcAft>
            </a:pPr>
            <a:r>
              <a:rPr lang="en-US" sz="3200" dirty="0">
                <a:latin typeface="Calibri"/>
                <a:cs typeface="Calibri"/>
              </a:rPr>
              <a:t>Department of Food Science and Technology, The University of Tennessee, 2510 River Drive, Knoxville, TN 37996-4591, USA</a:t>
            </a:r>
          </a:p>
        </p:txBody>
      </p:sp>
      <p:sp>
        <p:nvSpPr>
          <p:cNvPr id="8" name="TextBox 7"/>
          <p:cNvSpPr txBox="1"/>
          <p:nvPr/>
        </p:nvSpPr>
        <p:spPr>
          <a:xfrm>
            <a:off x="394548" y="170738"/>
            <a:ext cx="16297773" cy="4585871"/>
          </a:xfrm>
          <a:prstGeom prst="rect">
            <a:avLst/>
          </a:prstGeom>
          <a:noFill/>
        </p:spPr>
        <p:txBody>
          <a:bodyPr wrap="square" rtlCol="0">
            <a:spAutoFit/>
          </a:bodyPr>
          <a:lstStyle/>
          <a:p>
            <a:pPr algn="l"/>
            <a:r>
              <a:rPr lang="en-US" sz="3200" b="1" dirty="0" smtClean="0">
                <a:solidFill>
                  <a:srgbClr val="35637D"/>
                </a:solidFill>
                <a:effectLst>
                  <a:outerShdw blurRad="50800" dist="38100" dir="2700000" algn="tl" rotWithShape="0">
                    <a:prstClr val="black">
                      <a:alpha val="40000"/>
                    </a:prstClr>
                  </a:outerShdw>
                </a:effectLst>
                <a:latin typeface="Calibri"/>
                <a:cs typeface="Calibri"/>
              </a:rPr>
              <a:t>Abstract</a:t>
            </a:r>
            <a:r>
              <a:rPr lang="en-US" sz="2600" b="1" dirty="0" smtClean="0">
                <a:solidFill>
                  <a:srgbClr val="35637D"/>
                </a:solidFill>
                <a:effectLst>
                  <a:outerShdw blurRad="50800" dist="38100" dir="2700000" algn="tl" rotWithShape="0">
                    <a:prstClr val="black">
                      <a:alpha val="40000"/>
                    </a:prstClr>
                  </a:outerShdw>
                </a:effectLst>
                <a:latin typeface="Calibri"/>
                <a:cs typeface="Calibri"/>
              </a:rPr>
              <a:t> </a:t>
            </a:r>
            <a:r>
              <a:rPr lang="en-US" sz="2600" dirty="0" smtClean="0">
                <a:latin typeface="Calibri" panose="020F0502020204030204" pitchFamily="34" charset="0"/>
              </a:rPr>
              <a:t>Red </a:t>
            </a:r>
            <a:r>
              <a:rPr lang="en-US" sz="2600" dirty="0">
                <a:latin typeface="Calibri" panose="020F0502020204030204" pitchFamily="34" charset="0"/>
              </a:rPr>
              <a:t>sorghum contains phytochemicals such as 3-deoxyanthocyanidins and flavonoids with potential application in food as coloring and health promoting agents. The objective was to determine the stability of </a:t>
            </a:r>
            <a:r>
              <a:rPr lang="en-US" sz="2600" dirty="0" err="1">
                <a:latin typeface="Calibri" panose="020F0502020204030204" pitchFamily="34" charset="0"/>
              </a:rPr>
              <a:t>methanolic</a:t>
            </a:r>
            <a:r>
              <a:rPr lang="en-US" sz="2600" dirty="0">
                <a:latin typeface="Calibri" panose="020F0502020204030204" pitchFamily="34" charset="0"/>
              </a:rPr>
              <a:t> and </a:t>
            </a:r>
            <a:r>
              <a:rPr lang="en-US" sz="2600" dirty="0" err="1">
                <a:latin typeface="Calibri" panose="020F0502020204030204" pitchFamily="34" charset="0"/>
              </a:rPr>
              <a:t>ethanolic</a:t>
            </a:r>
            <a:r>
              <a:rPr lang="en-US" sz="2600" dirty="0">
                <a:latin typeface="Calibri" panose="020F0502020204030204" pitchFamily="34" charset="0"/>
              </a:rPr>
              <a:t> extracts of sorghum as affected by pH (2, 4 and 6) and temperature of storage (4 and 22 °C). The following parameters were measured: polyphenol concentration, absorbance at 490 nm and L*, a* and b*-values to monitor changes in color, and concentrations of </a:t>
            </a:r>
            <a:r>
              <a:rPr lang="en-US" sz="2600" dirty="0" err="1">
                <a:latin typeface="Calibri" panose="020F0502020204030204" pitchFamily="34" charset="0"/>
              </a:rPr>
              <a:t>luteolin</a:t>
            </a:r>
            <a:r>
              <a:rPr lang="en-US" sz="2600" dirty="0">
                <a:latin typeface="Calibri" panose="020F0502020204030204" pitchFamily="34" charset="0"/>
              </a:rPr>
              <a:t>, </a:t>
            </a:r>
            <a:r>
              <a:rPr lang="en-US" sz="2600" dirty="0" err="1">
                <a:latin typeface="Calibri" panose="020F0502020204030204" pitchFamily="34" charset="0"/>
              </a:rPr>
              <a:t>apigenin</a:t>
            </a:r>
            <a:r>
              <a:rPr lang="en-US" sz="2600" dirty="0">
                <a:latin typeface="Calibri" panose="020F0502020204030204" pitchFamily="34" charset="0"/>
              </a:rPr>
              <a:t> and </a:t>
            </a:r>
            <a:r>
              <a:rPr lang="en-US" sz="2600" dirty="0" err="1">
                <a:latin typeface="Calibri" panose="020F0502020204030204" pitchFamily="34" charset="0"/>
              </a:rPr>
              <a:t>naringenin</a:t>
            </a:r>
            <a:r>
              <a:rPr lang="en-US" sz="2600" dirty="0">
                <a:latin typeface="Calibri" panose="020F0502020204030204" pitchFamily="34" charset="0"/>
              </a:rPr>
              <a:t> by high performance liquid chromatography. After 10 weeks, polyphenols did not change significantly at pH 2 and 4 samples stored at 4 and 22 °C, but reduced by 58.4% in pH 6 sample for </a:t>
            </a:r>
            <a:r>
              <a:rPr lang="en-US" sz="2600" dirty="0" err="1">
                <a:latin typeface="Calibri" panose="020F0502020204030204" pitchFamily="34" charset="0"/>
              </a:rPr>
              <a:t>ethanolic</a:t>
            </a:r>
            <a:r>
              <a:rPr lang="en-US" sz="2600" dirty="0">
                <a:latin typeface="Calibri" panose="020F0502020204030204" pitchFamily="34" charset="0"/>
              </a:rPr>
              <a:t> extract and by 42.5% for </a:t>
            </a:r>
            <a:r>
              <a:rPr lang="en-US" sz="2600" dirty="0" err="1">
                <a:latin typeface="Calibri" panose="020F0502020204030204" pitchFamily="34" charset="0"/>
              </a:rPr>
              <a:t>methanolic</a:t>
            </a:r>
            <a:r>
              <a:rPr lang="en-US" sz="2600" dirty="0">
                <a:latin typeface="Calibri" panose="020F0502020204030204" pitchFamily="34" charset="0"/>
              </a:rPr>
              <a:t> extract at 22 °C. Extracts with pH 2 and 6 stored at 22 °C led to increase in absorbance at 490 nm and reduction in L-values indicating darkening of the extracts which may be associated with browning reaction. </a:t>
            </a:r>
            <a:r>
              <a:rPr lang="en-US" sz="2600" dirty="0" err="1">
                <a:latin typeface="Calibri" panose="020F0502020204030204" pitchFamily="34" charset="0"/>
              </a:rPr>
              <a:t>Luteolin</a:t>
            </a:r>
            <a:r>
              <a:rPr lang="en-US" sz="2600" dirty="0">
                <a:latin typeface="Calibri" panose="020F0502020204030204" pitchFamily="34" charset="0"/>
              </a:rPr>
              <a:t>, </a:t>
            </a:r>
            <a:r>
              <a:rPr lang="en-US" sz="2600" dirty="0" err="1">
                <a:latin typeface="Calibri" panose="020F0502020204030204" pitchFamily="34" charset="0"/>
              </a:rPr>
              <a:t>apigenin</a:t>
            </a:r>
            <a:r>
              <a:rPr lang="en-US" sz="2600" dirty="0">
                <a:latin typeface="Calibri" panose="020F0502020204030204" pitchFamily="34" charset="0"/>
              </a:rPr>
              <a:t> and </a:t>
            </a:r>
            <a:r>
              <a:rPr lang="en-US" sz="2600" dirty="0" err="1">
                <a:latin typeface="Calibri" panose="020F0502020204030204" pitchFamily="34" charset="0"/>
              </a:rPr>
              <a:t>naringenin</a:t>
            </a:r>
            <a:r>
              <a:rPr lang="en-US" sz="2600" dirty="0">
                <a:latin typeface="Calibri" panose="020F0502020204030204" pitchFamily="34" charset="0"/>
              </a:rPr>
              <a:t> were reduced after 10 weeks of storage indicating degradation of these flavonoids. Our preliminary results are important in determining proper storage conditions in order to protect phytochemicals in red sorghum for potential use in food products</a:t>
            </a:r>
            <a:r>
              <a:rPr lang="en-US" sz="2600" dirty="0" smtClean="0">
                <a:latin typeface="Calibri" panose="020F0502020204030204" pitchFamily="34" charset="0"/>
              </a:rPr>
              <a:t>.</a:t>
            </a:r>
            <a:endParaRPr lang="en-US" sz="2600" dirty="0">
              <a:latin typeface="Calibri" panose="020F0502020204030204" pitchFamily="34" charset="0"/>
            </a:endParaRPr>
          </a:p>
        </p:txBody>
      </p:sp>
      <p:pic>
        <p:nvPicPr>
          <p:cNvPr id="12" name="Picture 11"/>
          <p:cNvPicPr>
            <a:picLocks noChangeAspect="1"/>
          </p:cNvPicPr>
          <p:nvPr/>
        </p:nvPicPr>
        <p:blipFill>
          <a:blip r:embed="rId15"/>
          <a:stretch>
            <a:fillRect/>
          </a:stretch>
        </p:blipFill>
        <p:spPr>
          <a:xfrm>
            <a:off x="1829420" y="29358098"/>
            <a:ext cx="7334250" cy="1028700"/>
          </a:xfrm>
          <a:prstGeom prst="rect">
            <a:avLst/>
          </a:prstGeom>
        </p:spPr>
      </p:pic>
      <p:pic>
        <p:nvPicPr>
          <p:cNvPr id="14" name="Picture 13"/>
          <p:cNvPicPr>
            <a:picLocks noChangeAspect="1"/>
          </p:cNvPicPr>
          <p:nvPr/>
        </p:nvPicPr>
        <p:blipFill>
          <a:blip r:embed="rId16"/>
          <a:stretch>
            <a:fillRect/>
          </a:stretch>
        </p:blipFill>
        <p:spPr>
          <a:xfrm>
            <a:off x="2270993" y="30443455"/>
            <a:ext cx="6515100" cy="876300"/>
          </a:xfrm>
          <a:prstGeom prst="rect">
            <a:avLst/>
          </a:prstGeom>
        </p:spPr>
      </p:pic>
      <p:pic>
        <p:nvPicPr>
          <p:cNvPr id="1026" name="Picture 2" descr="https://sp.yimg.com/xj/th?id=OIP.Mf50195b27aaa0cecfdf7091a510e8435H0&amp;pid=15.1&amp;P=0&amp;w=300&amp;h=30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3060" y="24467795"/>
            <a:ext cx="2028928" cy="1812509"/>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16338415" y="6183502"/>
            <a:ext cx="9220200" cy="830997"/>
          </a:xfrm>
          <a:prstGeom prst="rect">
            <a:avLst/>
          </a:prstGeom>
          <a:noFill/>
        </p:spPr>
        <p:txBody>
          <a:bodyPr wrap="square" rtlCol="0">
            <a:spAutoFit/>
          </a:bodyPr>
          <a:lstStyle/>
          <a:p>
            <a:r>
              <a:rPr lang="en-US" sz="4800" b="1" dirty="0" smtClean="0">
                <a:latin typeface="Calibri" panose="020F0502020204030204" pitchFamily="34" charset="0"/>
              </a:rPr>
              <a:t>Polyphenols</a:t>
            </a:r>
            <a:endParaRPr lang="en-US" sz="4800" b="1" dirty="0">
              <a:latin typeface="Calibri" panose="020F0502020204030204" pitchFamily="34" charset="0"/>
            </a:endParaRPr>
          </a:p>
        </p:txBody>
      </p:sp>
      <p:sp>
        <p:nvSpPr>
          <p:cNvPr id="15" name="TextBox 14"/>
          <p:cNvSpPr txBox="1"/>
          <p:nvPr/>
        </p:nvSpPr>
        <p:spPr>
          <a:xfrm>
            <a:off x="11095955" y="6753955"/>
            <a:ext cx="596994" cy="461665"/>
          </a:xfrm>
          <a:prstGeom prst="rect">
            <a:avLst/>
          </a:prstGeom>
          <a:noFill/>
        </p:spPr>
        <p:txBody>
          <a:bodyPr wrap="square" rtlCol="0">
            <a:spAutoFit/>
          </a:bodyPr>
          <a:lstStyle/>
          <a:p>
            <a:r>
              <a:rPr lang="en-US" sz="2400" b="1" dirty="0" smtClean="0">
                <a:latin typeface="Calibri" panose="020F0502020204030204" pitchFamily="34" charset="0"/>
              </a:rPr>
              <a:t>A</a:t>
            </a:r>
            <a:endParaRPr lang="en-US" sz="2400" b="1" dirty="0">
              <a:latin typeface="Calibri" panose="020F0502020204030204" pitchFamily="34" charset="0"/>
            </a:endParaRPr>
          </a:p>
        </p:txBody>
      </p:sp>
      <p:sp>
        <p:nvSpPr>
          <p:cNvPr id="87" name="TextBox 86"/>
          <p:cNvSpPr txBox="1"/>
          <p:nvPr/>
        </p:nvSpPr>
        <p:spPr>
          <a:xfrm>
            <a:off x="20797846" y="6882010"/>
            <a:ext cx="596994" cy="461665"/>
          </a:xfrm>
          <a:prstGeom prst="rect">
            <a:avLst/>
          </a:prstGeom>
          <a:noFill/>
        </p:spPr>
        <p:txBody>
          <a:bodyPr wrap="square" rtlCol="0">
            <a:spAutoFit/>
          </a:bodyPr>
          <a:lstStyle/>
          <a:p>
            <a:r>
              <a:rPr lang="en-US" sz="2400" b="1" dirty="0">
                <a:latin typeface="Calibri" panose="020F0502020204030204" pitchFamily="34" charset="0"/>
              </a:rPr>
              <a:t>B</a:t>
            </a:r>
          </a:p>
        </p:txBody>
      </p:sp>
      <p:sp>
        <p:nvSpPr>
          <p:cNvPr id="89" name="TextBox 88"/>
          <p:cNvSpPr txBox="1"/>
          <p:nvPr/>
        </p:nvSpPr>
        <p:spPr>
          <a:xfrm>
            <a:off x="11049000" y="10180604"/>
            <a:ext cx="596994" cy="461665"/>
          </a:xfrm>
          <a:prstGeom prst="rect">
            <a:avLst/>
          </a:prstGeom>
          <a:noFill/>
        </p:spPr>
        <p:txBody>
          <a:bodyPr wrap="square" rtlCol="0">
            <a:spAutoFit/>
          </a:bodyPr>
          <a:lstStyle/>
          <a:p>
            <a:r>
              <a:rPr lang="en-US" sz="2400" b="1" dirty="0" smtClean="0">
                <a:latin typeface="Calibri" panose="020F0502020204030204" pitchFamily="34" charset="0"/>
              </a:rPr>
              <a:t>C</a:t>
            </a:r>
            <a:endParaRPr lang="en-US" sz="2400" b="1" dirty="0">
              <a:latin typeface="Calibri" panose="020F0502020204030204" pitchFamily="34" charset="0"/>
            </a:endParaRPr>
          </a:p>
        </p:txBody>
      </p:sp>
      <p:sp>
        <p:nvSpPr>
          <p:cNvPr id="83" name="TextBox 82"/>
          <p:cNvSpPr txBox="1"/>
          <p:nvPr/>
        </p:nvSpPr>
        <p:spPr>
          <a:xfrm>
            <a:off x="11582400" y="21336000"/>
            <a:ext cx="596994" cy="461665"/>
          </a:xfrm>
          <a:prstGeom prst="rect">
            <a:avLst/>
          </a:prstGeom>
          <a:noFill/>
        </p:spPr>
        <p:txBody>
          <a:bodyPr wrap="square" rtlCol="0">
            <a:spAutoFit/>
          </a:bodyPr>
          <a:lstStyle/>
          <a:p>
            <a:r>
              <a:rPr lang="en-US" sz="2400" b="1" dirty="0" smtClean="0">
                <a:latin typeface="Calibri" panose="020F0502020204030204" pitchFamily="34" charset="0"/>
              </a:rPr>
              <a:t>A</a:t>
            </a:r>
            <a:endParaRPr lang="en-US" sz="2400" b="1" dirty="0">
              <a:latin typeface="Calibri" panose="020F0502020204030204" pitchFamily="34" charset="0"/>
            </a:endParaRPr>
          </a:p>
        </p:txBody>
      </p:sp>
      <p:sp>
        <p:nvSpPr>
          <p:cNvPr id="84" name="TextBox 83"/>
          <p:cNvSpPr txBox="1"/>
          <p:nvPr/>
        </p:nvSpPr>
        <p:spPr>
          <a:xfrm>
            <a:off x="11506200" y="25603200"/>
            <a:ext cx="596994" cy="461665"/>
          </a:xfrm>
          <a:prstGeom prst="rect">
            <a:avLst/>
          </a:prstGeom>
          <a:noFill/>
        </p:spPr>
        <p:txBody>
          <a:bodyPr wrap="square" rtlCol="0">
            <a:spAutoFit/>
          </a:bodyPr>
          <a:lstStyle/>
          <a:p>
            <a:r>
              <a:rPr lang="en-US" sz="2400" b="1" dirty="0">
                <a:latin typeface="Calibri" panose="020F0502020204030204" pitchFamily="34" charset="0"/>
              </a:rPr>
              <a:t>B</a:t>
            </a:r>
          </a:p>
        </p:txBody>
      </p:sp>
      <p:grpSp>
        <p:nvGrpSpPr>
          <p:cNvPr id="113" name="Group 112"/>
          <p:cNvGrpSpPr/>
          <p:nvPr/>
        </p:nvGrpSpPr>
        <p:grpSpPr>
          <a:xfrm>
            <a:off x="10875245" y="21412969"/>
            <a:ext cx="20574000" cy="8615065"/>
            <a:chOff x="11049000" y="21107400"/>
            <a:chExt cx="20574000" cy="8615065"/>
          </a:xfrm>
        </p:grpSpPr>
        <p:graphicFrame>
          <p:nvGraphicFramePr>
            <p:cNvPr id="92" name="Chart 91"/>
            <p:cNvGraphicFramePr>
              <a:graphicFrameLocks/>
            </p:cNvGraphicFramePr>
            <p:nvPr>
              <p:extLst>
                <p:ext uri="{D42A27DB-BD31-4B8C-83A1-F6EECF244321}">
                  <p14:modId xmlns:p14="http://schemas.microsoft.com/office/powerpoint/2010/main" val="2641780765"/>
                </p:ext>
              </p:extLst>
            </p:nvPr>
          </p:nvGraphicFramePr>
          <p:xfrm>
            <a:off x="11582400" y="21107400"/>
            <a:ext cx="5029200" cy="3931920"/>
          </p:xfrm>
          <a:graphic>
            <a:graphicData uri="http://schemas.openxmlformats.org/drawingml/2006/chart">
              <c:chart xmlns:c="http://schemas.openxmlformats.org/drawingml/2006/chart" xmlns:r="http://schemas.openxmlformats.org/officeDocument/2006/relationships" r:id="rId18"/>
            </a:graphicData>
          </a:graphic>
        </p:graphicFrame>
        <p:graphicFrame>
          <p:nvGraphicFramePr>
            <p:cNvPr id="93" name="Chart 92"/>
            <p:cNvGraphicFramePr>
              <a:graphicFrameLocks/>
            </p:cNvGraphicFramePr>
            <p:nvPr>
              <p:extLst>
                <p:ext uri="{D42A27DB-BD31-4B8C-83A1-F6EECF244321}">
                  <p14:modId xmlns:p14="http://schemas.microsoft.com/office/powerpoint/2010/main" val="3391160346"/>
                </p:ext>
              </p:extLst>
            </p:nvPr>
          </p:nvGraphicFramePr>
          <p:xfrm>
            <a:off x="16764000" y="21183600"/>
            <a:ext cx="5029200" cy="3931920"/>
          </p:xfrm>
          <a:graphic>
            <a:graphicData uri="http://schemas.openxmlformats.org/drawingml/2006/chart">
              <c:chart xmlns:c="http://schemas.openxmlformats.org/drawingml/2006/chart" xmlns:r="http://schemas.openxmlformats.org/officeDocument/2006/relationships" r:id="rId19"/>
            </a:graphicData>
          </a:graphic>
        </p:graphicFrame>
        <p:graphicFrame>
          <p:nvGraphicFramePr>
            <p:cNvPr id="94" name="Chart 93"/>
            <p:cNvGraphicFramePr>
              <a:graphicFrameLocks/>
            </p:cNvGraphicFramePr>
            <p:nvPr>
              <p:extLst>
                <p:ext uri="{D42A27DB-BD31-4B8C-83A1-F6EECF244321}">
                  <p14:modId xmlns:p14="http://schemas.microsoft.com/office/powerpoint/2010/main" val="1655915053"/>
                </p:ext>
              </p:extLst>
            </p:nvPr>
          </p:nvGraphicFramePr>
          <p:xfrm>
            <a:off x="21793200" y="21183600"/>
            <a:ext cx="5029200" cy="3931920"/>
          </p:xfrm>
          <a:graphic>
            <a:graphicData uri="http://schemas.openxmlformats.org/drawingml/2006/chart">
              <c:chart xmlns:c="http://schemas.openxmlformats.org/drawingml/2006/chart" xmlns:r="http://schemas.openxmlformats.org/officeDocument/2006/relationships" r:id="rId20"/>
            </a:graphicData>
          </a:graphic>
        </p:graphicFrame>
        <p:graphicFrame>
          <p:nvGraphicFramePr>
            <p:cNvPr id="95" name="Chart 94"/>
            <p:cNvGraphicFramePr>
              <a:graphicFrameLocks/>
            </p:cNvGraphicFramePr>
            <p:nvPr>
              <p:extLst>
                <p:ext uri="{D42A27DB-BD31-4B8C-83A1-F6EECF244321}">
                  <p14:modId xmlns:p14="http://schemas.microsoft.com/office/powerpoint/2010/main" val="3746479290"/>
                </p:ext>
              </p:extLst>
            </p:nvPr>
          </p:nvGraphicFramePr>
          <p:xfrm>
            <a:off x="26517600" y="21259800"/>
            <a:ext cx="5029200" cy="3931920"/>
          </p:xfrm>
          <a:graphic>
            <a:graphicData uri="http://schemas.openxmlformats.org/drawingml/2006/chart">
              <c:chart xmlns:c="http://schemas.openxmlformats.org/drawingml/2006/chart" xmlns:r="http://schemas.openxmlformats.org/officeDocument/2006/relationships" r:id="rId21"/>
            </a:graphicData>
          </a:graphic>
        </p:graphicFrame>
        <p:graphicFrame>
          <p:nvGraphicFramePr>
            <p:cNvPr id="96" name="Chart 95"/>
            <p:cNvGraphicFramePr>
              <a:graphicFrameLocks/>
            </p:cNvGraphicFramePr>
            <p:nvPr>
              <p:extLst>
                <p:ext uri="{D42A27DB-BD31-4B8C-83A1-F6EECF244321}">
                  <p14:modId xmlns:p14="http://schemas.microsoft.com/office/powerpoint/2010/main" val="1146849555"/>
                </p:ext>
              </p:extLst>
            </p:nvPr>
          </p:nvGraphicFramePr>
          <p:xfrm>
            <a:off x="11734800" y="24993600"/>
            <a:ext cx="5029200" cy="3931920"/>
          </p:xfrm>
          <a:graphic>
            <a:graphicData uri="http://schemas.openxmlformats.org/drawingml/2006/chart">
              <c:chart xmlns:c="http://schemas.openxmlformats.org/drawingml/2006/chart" xmlns:r="http://schemas.openxmlformats.org/officeDocument/2006/relationships" r:id="rId22"/>
            </a:graphicData>
          </a:graphic>
        </p:graphicFrame>
        <p:graphicFrame>
          <p:nvGraphicFramePr>
            <p:cNvPr id="97" name="Chart 96"/>
            <p:cNvGraphicFramePr>
              <a:graphicFrameLocks/>
            </p:cNvGraphicFramePr>
            <p:nvPr>
              <p:extLst>
                <p:ext uri="{D42A27DB-BD31-4B8C-83A1-F6EECF244321}">
                  <p14:modId xmlns:p14="http://schemas.microsoft.com/office/powerpoint/2010/main" val="1103724038"/>
                </p:ext>
              </p:extLst>
            </p:nvPr>
          </p:nvGraphicFramePr>
          <p:xfrm>
            <a:off x="16687800" y="25069800"/>
            <a:ext cx="5029200" cy="3931920"/>
          </p:xfrm>
          <a:graphic>
            <a:graphicData uri="http://schemas.openxmlformats.org/drawingml/2006/chart">
              <c:chart xmlns:c="http://schemas.openxmlformats.org/drawingml/2006/chart" xmlns:r="http://schemas.openxmlformats.org/officeDocument/2006/relationships" r:id="rId23"/>
            </a:graphicData>
          </a:graphic>
        </p:graphicFrame>
        <p:graphicFrame>
          <p:nvGraphicFramePr>
            <p:cNvPr id="100" name="Chart 99"/>
            <p:cNvGraphicFramePr>
              <a:graphicFrameLocks/>
            </p:cNvGraphicFramePr>
            <p:nvPr>
              <p:extLst>
                <p:ext uri="{D42A27DB-BD31-4B8C-83A1-F6EECF244321}">
                  <p14:modId xmlns:p14="http://schemas.microsoft.com/office/powerpoint/2010/main" val="3649949856"/>
                </p:ext>
              </p:extLst>
            </p:nvPr>
          </p:nvGraphicFramePr>
          <p:xfrm>
            <a:off x="21717000" y="25069800"/>
            <a:ext cx="5029200" cy="3931920"/>
          </p:xfrm>
          <a:graphic>
            <a:graphicData uri="http://schemas.openxmlformats.org/drawingml/2006/chart">
              <c:chart xmlns:c="http://schemas.openxmlformats.org/drawingml/2006/chart" xmlns:r="http://schemas.openxmlformats.org/officeDocument/2006/relationships" r:id="rId24"/>
            </a:graphicData>
          </a:graphic>
        </p:graphicFrame>
        <p:graphicFrame>
          <p:nvGraphicFramePr>
            <p:cNvPr id="101" name="Chart 100"/>
            <p:cNvGraphicFramePr>
              <a:graphicFrameLocks/>
            </p:cNvGraphicFramePr>
            <p:nvPr>
              <p:extLst>
                <p:ext uri="{D42A27DB-BD31-4B8C-83A1-F6EECF244321}">
                  <p14:modId xmlns:p14="http://schemas.microsoft.com/office/powerpoint/2010/main" val="3981572989"/>
                </p:ext>
              </p:extLst>
            </p:nvPr>
          </p:nvGraphicFramePr>
          <p:xfrm>
            <a:off x="26593800" y="25069800"/>
            <a:ext cx="5029200" cy="3931920"/>
          </p:xfrm>
          <a:graphic>
            <a:graphicData uri="http://schemas.openxmlformats.org/drawingml/2006/chart">
              <c:chart xmlns:c="http://schemas.openxmlformats.org/drawingml/2006/chart" xmlns:r="http://schemas.openxmlformats.org/officeDocument/2006/relationships" r:id="rId25"/>
            </a:graphicData>
          </a:graphic>
        </p:graphicFrame>
        <p:cxnSp>
          <p:nvCxnSpPr>
            <p:cNvPr id="86" name="Straight Connector 85"/>
            <p:cNvCxnSpPr/>
            <p:nvPr/>
          </p:nvCxnSpPr>
          <p:spPr bwMode="auto">
            <a:xfrm rot="5400000">
              <a:off x="7467601" y="25222199"/>
              <a:ext cx="8077198" cy="1"/>
            </a:xfrm>
            <a:prstGeom prst="line">
              <a:avLst/>
            </a:prstGeom>
            <a:solidFill>
              <a:schemeClr val="accent1"/>
            </a:solidFill>
            <a:ln w="38100" cap="flat" cmpd="sng" algn="ctr">
              <a:solidFill>
                <a:schemeClr val="tx1"/>
              </a:solidFill>
              <a:prstDash val="solid"/>
              <a:round/>
              <a:headEnd type="none" w="med" len="med"/>
              <a:tailEnd type="triangle" w="med" len="med"/>
            </a:ln>
            <a:effectLst/>
          </p:spPr>
        </p:cxnSp>
        <p:cxnSp>
          <p:nvCxnSpPr>
            <p:cNvPr id="103" name="Straight Connector 102"/>
            <p:cNvCxnSpPr/>
            <p:nvPr/>
          </p:nvCxnSpPr>
          <p:spPr bwMode="auto">
            <a:xfrm rot="10800000">
              <a:off x="11430000" y="29184600"/>
              <a:ext cx="19812000" cy="1588"/>
            </a:xfrm>
            <a:prstGeom prst="line">
              <a:avLst/>
            </a:prstGeom>
            <a:solidFill>
              <a:schemeClr val="accent1"/>
            </a:solidFill>
            <a:ln w="38100" cap="flat" cmpd="sng" algn="ctr">
              <a:solidFill>
                <a:schemeClr val="tx1"/>
              </a:solidFill>
              <a:prstDash val="solid"/>
              <a:round/>
              <a:headEnd type="none" w="med" len="med"/>
              <a:tailEnd type="triangle" w="med" len="med"/>
            </a:ln>
            <a:effectLst/>
          </p:spPr>
        </p:cxnSp>
        <p:sp>
          <p:nvSpPr>
            <p:cNvPr id="111" name="TextBox 110"/>
            <p:cNvSpPr txBox="1"/>
            <p:nvPr/>
          </p:nvSpPr>
          <p:spPr>
            <a:xfrm rot="16200000">
              <a:off x="7736533" y="25105667"/>
              <a:ext cx="7086600" cy="461665"/>
            </a:xfrm>
            <a:prstGeom prst="rect">
              <a:avLst/>
            </a:prstGeom>
            <a:noFill/>
          </p:spPr>
          <p:txBody>
            <a:bodyPr wrap="square" rtlCol="0">
              <a:spAutoFit/>
            </a:bodyPr>
            <a:lstStyle/>
            <a:p>
              <a:r>
                <a:rPr lang="en-US" sz="2400" b="1" dirty="0" err="1" smtClean="0">
                  <a:latin typeface="Calibri" pitchFamily="34" charset="0"/>
                </a:rPr>
                <a:t>ln</a:t>
              </a:r>
              <a:r>
                <a:rPr lang="en-US" sz="2400" b="1" dirty="0" smtClean="0">
                  <a:latin typeface="Calibri" pitchFamily="34" charset="0"/>
                </a:rPr>
                <a:t> concentration</a:t>
              </a:r>
              <a:endParaRPr lang="en-US" sz="2400" b="1" dirty="0">
                <a:latin typeface="Calibri" pitchFamily="34" charset="0"/>
              </a:endParaRPr>
            </a:p>
          </p:txBody>
        </p:sp>
        <p:sp>
          <p:nvSpPr>
            <p:cNvPr id="112" name="TextBox 111"/>
            <p:cNvSpPr txBox="1"/>
            <p:nvPr/>
          </p:nvSpPr>
          <p:spPr>
            <a:xfrm>
              <a:off x="18897600" y="29260800"/>
              <a:ext cx="7086600" cy="461665"/>
            </a:xfrm>
            <a:prstGeom prst="rect">
              <a:avLst/>
            </a:prstGeom>
            <a:noFill/>
          </p:spPr>
          <p:txBody>
            <a:bodyPr wrap="square" rtlCol="0">
              <a:spAutoFit/>
            </a:bodyPr>
            <a:lstStyle/>
            <a:p>
              <a:r>
                <a:rPr lang="en-US" sz="2400" b="1" dirty="0" smtClean="0">
                  <a:latin typeface="Calibri" pitchFamily="34" charset="0"/>
                </a:rPr>
                <a:t>Storage Time (wk)</a:t>
              </a:r>
              <a:endParaRPr lang="en-US" sz="2400" b="1" dirty="0">
                <a:latin typeface="Calibri" pitchFamily="34" charset="0"/>
              </a:endParaRPr>
            </a:p>
          </p:txBody>
        </p:sp>
      </p:grpSp>
      <p:sp>
        <p:nvSpPr>
          <p:cNvPr id="114" name="TextBox 113"/>
          <p:cNvSpPr txBox="1"/>
          <p:nvPr/>
        </p:nvSpPr>
        <p:spPr>
          <a:xfrm>
            <a:off x="32282822" y="6237921"/>
            <a:ext cx="11878871" cy="6001643"/>
          </a:xfrm>
          <a:prstGeom prst="rect">
            <a:avLst/>
          </a:prstGeom>
          <a:noFill/>
        </p:spPr>
        <p:txBody>
          <a:bodyPr wrap="square" rtlCol="0">
            <a:spAutoFit/>
          </a:bodyPr>
          <a:lstStyle/>
          <a:p>
            <a:pPr algn="l">
              <a:spcBef>
                <a:spcPts val="0"/>
              </a:spcBef>
            </a:pPr>
            <a:r>
              <a:rPr lang="en-US" sz="2400" dirty="0" smtClean="0">
                <a:latin typeface="Calibri" pitchFamily="34" charset="0"/>
              </a:rPr>
              <a:t>Table 1. First-order reaction kinetics parameters and energy of activation  (Ea) for the </a:t>
            </a:r>
            <a:r>
              <a:rPr lang="en-US" sz="2400" u="sng" dirty="0" smtClean="0">
                <a:latin typeface="Calibri" pitchFamily="34" charset="0"/>
              </a:rPr>
              <a:t>degradation of </a:t>
            </a:r>
            <a:r>
              <a:rPr lang="en-US" sz="2400" u="sng" dirty="0" err="1" smtClean="0">
                <a:latin typeface="Calibri" pitchFamily="34" charset="0"/>
              </a:rPr>
              <a:t>luteolin</a:t>
            </a:r>
            <a:r>
              <a:rPr lang="en-US" sz="2400" u="sng" dirty="0" smtClean="0">
                <a:latin typeface="Calibri" pitchFamily="34" charset="0"/>
              </a:rPr>
              <a:t> and </a:t>
            </a:r>
            <a:r>
              <a:rPr lang="en-US" sz="2400" u="sng" dirty="0" err="1" smtClean="0">
                <a:latin typeface="Calibri" pitchFamily="34" charset="0"/>
              </a:rPr>
              <a:t>apigenin</a:t>
            </a:r>
            <a:r>
              <a:rPr lang="en-US" sz="2400" u="sng" dirty="0" smtClean="0">
                <a:latin typeface="Calibri" pitchFamily="34" charset="0"/>
              </a:rPr>
              <a:t> from Sorghum bicolor extracts.			</a:t>
            </a:r>
            <a:r>
              <a:rPr lang="en-US" sz="2400" dirty="0" smtClean="0">
                <a:latin typeface="Calibri" pitchFamily="34" charset="0"/>
              </a:rPr>
              <a:t>		</a:t>
            </a:r>
            <a:r>
              <a:rPr lang="en-US" sz="2400" u="sng" dirty="0" smtClean="0">
                <a:latin typeface="Calibri" pitchFamily="34" charset="0"/>
              </a:rPr>
              <a:t>			</a:t>
            </a:r>
            <a:r>
              <a:rPr lang="en-US" sz="2400" u="sng" dirty="0" err="1" smtClean="0">
                <a:latin typeface="Calibri" pitchFamily="34" charset="0"/>
              </a:rPr>
              <a:t>Flavonoids</a:t>
            </a:r>
            <a:r>
              <a:rPr lang="en-US" sz="2400" u="sng" dirty="0" smtClean="0">
                <a:latin typeface="Calibri" pitchFamily="34" charset="0"/>
              </a:rPr>
              <a:t> at pH 2					</a:t>
            </a:r>
          </a:p>
          <a:p>
            <a:pPr algn="l">
              <a:spcBef>
                <a:spcPts val="0"/>
              </a:spcBef>
            </a:pPr>
            <a:r>
              <a:rPr lang="en-US" sz="2400" dirty="0" smtClean="0">
                <a:latin typeface="Calibri" pitchFamily="34" charset="0"/>
              </a:rPr>
              <a:t>		</a:t>
            </a:r>
            <a:r>
              <a:rPr lang="en-US" sz="2400" u="sng" dirty="0" err="1" smtClean="0">
                <a:latin typeface="Calibri" pitchFamily="34" charset="0"/>
              </a:rPr>
              <a:t>Luteolin</a:t>
            </a:r>
            <a:r>
              <a:rPr lang="en-US" sz="2400" u="sng" dirty="0" smtClean="0">
                <a:latin typeface="Calibri" pitchFamily="34" charset="0"/>
              </a:rPr>
              <a:t>(</a:t>
            </a:r>
            <a:r>
              <a:rPr lang="en-US" sz="2400" u="sng" dirty="0" err="1" smtClean="0">
                <a:latin typeface="Calibri" pitchFamily="34" charset="0"/>
              </a:rPr>
              <a:t>MeOH</a:t>
            </a:r>
            <a:r>
              <a:rPr lang="en-US" sz="2400" u="sng" dirty="0" smtClean="0">
                <a:latin typeface="Calibri" pitchFamily="34" charset="0"/>
              </a:rPr>
              <a:t>/</a:t>
            </a:r>
            <a:r>
              <a:rPr lang="en-US" sz="2400" u="sng" dirty="0" err="1" smtClean="0">
                <a:latin typeface="Calibri" pitchFamily="34" charset="0"/>
              </a:rPr>
              <a:t>EtOH</a:t>
            </a:r>
            <a:r>
              <a:rPr lang="en-US" sz="2400" u="sng" dirty="0" smtClean="0">
                <a:latin typeface="Calibri" pitchFamily="34" charset="0"/>
              </a:rPr>
              <a:t>)		</a:t>
            </a:r>
            <a:r>
              <a:rPr lang="en-US" sz="2400" u="sng" dirty="0" err="1" smtClean="0">
                <a:latin typeface="Calibri" pitchFamily="34" charset="0"/>
              </a:rPr>
              <a:t>Apigenin</a:t>
            </a:r>
            <a:r>
              <a:rPr lang="en-US" sz="2400" u="sng" dirty="0" smtClean="0">
                <a:latin typeface="Calibri" pitchFamily="34" charset="0"/>
              </a:rPr>
              <a:t> (</a:t>
            </a:r>
            <a:r>
              <a:rPr lang="en-US" sz="2400" u="sng" dirty="0" err="1" smtClean="0">
                <a:latin typeface="Calibri" pitchFamily="34" charset="0"/>
              </a:rPr>
              <a:t>MeOH</a:t>
            </a:r>
            <a:r>
              <a:rPr lang="en-US" sz="2400" u="sng" dirty="0" smtClean="0">
                <a:latin typeface="Calibri" pitchFamily="34" charset="0"/>
              </a:rPr>
              <a:t>/</a:t>
            </a:r>
            <a:r>
              <a:rPr lang="en-US" sz="2400" u="sng" dirty="0" err="1" smtClean="0">
                <a:latin typeface="Calibri" pitchFamily="34" charset="0"/>
              </a:rPr>
              <a:t>EtOH</a:t>
            </a:r>
            <a:r>
              <a:rPr lang="en-US" sz="2400" u="sng" dirty="0" smtClean="0">
                <a:latin typeface="Calibri" pitchFamily="34" charset="0"/>
              </a:rPr>
              <a:t>) 		</a:t>
            </a:r>
          </a:p>
          <a:p>
            <a:pPr algn="l">
              <a:spcBef>
                <a:spcPts val="0"/>
              </a:spcBef>
            </a:pPr>
            <a:r>
              <a:rPr lang="en-US" sz="2400" u="sng" dirty="0" smtClean="0">
                <a:latin typeface="Calibri" pitchFamily="34" charset="0"/>
              </a:rPr>
              <a:t>Parameter	4 °C		32 </a:t>
            </a:r>
            <a:r>
              <a:rPr lang="en-US" sz="2400" u="sng" dirty="0">
                <a:latin typeface="Calibri" pitchFamily="34" charset="0"/>
              </a:rPr>
              <a:t>°C </a:t>
            </a:r>
            <a:r>
              <a:rPr lang="en-US" sz="2400" u="sng" dirty="0" smtClean="0">
                <a:latin typeface="Calibri" pitchFamily="34" charset="0"/>
              </a:rPr>
              <a:t>	</a:t>
            </a:r>
            <a:r>
              <a:rPr lang="en-US" sz="2400" u="sng" dirty="0">
                <a:latin typeface="Calibri" pitchFamily="34" charset="0"/>
              </a:rPr>
              <a:t>	</a:t>
            </a:r>
            <a:r>
              <a:rPr lang="en-US" sz="2400" u="sng" dirty="0" smtClean="0">
                <a:latin typeface="Calibri" pitchFamily="34" charset="0"/>
              </a:rPr>
              <a:t>	4 </a:t>
            </a:r>
            <a:r>
              <a:rPr lang="en-US" sz="2400" u="sng" dirty="0">
                <a:latin typeface="Calibri" pitchFamily="34" charset="0"/>
              </a:rPr>
              <a:t>°C </a:t>
            </a:r>
            <a:r>
              <a:rPr lang="en-US" sz="2400" u="sng" dirty="0" smtClean="0">
                <a:latin typeface="Calibri" pitchFamily="34" charset="0"/>
              </a:rPr>
              <a:t>		32 </a:t>
            </a:r>
            <a:r>
              <a:rPr lang="en-US" sz="2400" u="sng" dirty="0">
                <a:latin typeface="Calibri" pitchFamily="34" charset="0"/>
              </a:rPr>
              <a:t>°</a:t>
            </a:r>
            <a:r>
              <a:rPr lang="en-US" sz="2400" u="sng" dirty="0" smtClean="0">
                <a:latin typeface="Calibri" pitchFamily="34" charset="0"/>
              </a:rPr>
              <a:t>C			</a:t>
            </a:r>
          </a:p>
          <a:p>
            <a:pPr algn="l">
              <a:spcBef>
                <a:spcPts val="0"/>
              </a:spcBef>
            </a:pPr>
            <a:r>
              <a:rPr lang="en-US" sz="2400" dirty="0" smtClean="0">
                <a:latin typeface="Calibri" pitchFamily="34" charset="0"/>
              </a:rPr>
              <a:t>Reaction	</a:t>
            </a:r>
          </a:p>
          <a:p>
            <a:pPr algn="l">
              <a:spcBef>
                <a:spcPts val="0"/>
              </a:spcBef>
            </a:pPr>
            <a:r>
              <a:rPr lang="en-US" sz="2400" dirty="0" smtClean="0">
                <a:latin typeface="Calibri" pitchFamily="34" charset="0"/>
              </a:rPr>
              <a:t>rate, k (wk</a:t>
            </a:r>
            <a:r>
              <a:rPr lang="en-US" sz="2400" baseline="30000" dirty="0" smtClean="0">
                <a:latin typeface="Calibri" pitchFamily="34" charset="0"/>
              </a:rPr>
              <a:t>-1</a:t>
            </a:r>
            <a:r>
              <a:rPr lang="en-US" sz="2400" dirty="0" smtClean="0">
                <a:latin typeface="Calibri" pitchFamily="34" charset="0"/>
              </a:rPr>
              <a:t>)	0.013/0.006	0.104/0.111		0.013/0.017	0.085/0.092</a:t>
            </a:r>
          </a:p>
          <a:p>
            <a:pPr algn="l">
              <a:spcBef>
                <a:spcPts val="0"/>
              </a:spcBef>
            </a:pPr>
            <a:r>
              <a:rPr lang="en-US" sz="2400" dirty="0" smtClean="0">
                <a:latin typeface="Calibri" pitchFamily="34" charset="0"/>
              </a:rPr>
              <a:t>Half-life (</a:t>
            </a:r>
            <a:r>
              <a:rPr lang="en-US" sz="2400" dirty="0" err="1" smtClean="0">
                <a:latin typeface="Calibri" pitchFamily="34" charset="0"/>
              </a:rPr>
              <a:t>wk</a:t>
            </a:r>
            <a:r>
              <a:rPr lang="en-US" sz="2400" dirty="0" smtClean="0">
                <a:latin typeface="Calibri" pitchFamily="34" charset="0"/>
              </a:rPr>
              <a:t>)	55.0/115.5	6.7/6.2			51.7/42.0	8.2/7.5	</a:t>
            </a:r>
          </a:p>
          <a:p>
            <a:pPr algn="l">
              <a:spcBef>
                <a:spcPts val="0"/>
              </a:spcBef>
            </a:pPr>
            <a:r>
              <a:rPr lang="en-US" sz="2400" u="sng" dirty="0" smtClean="0">
                <a:latin typeface="Calibri" pitchFamily="34" charset="0"/>
              </a:rPr>
              <a:t>Ea (kJ/mol)		52.1/74.0				44.2/41.9			</a:t>
            </a:r>
          </a:p>
          <a:p>
            <a:pPr algn="l">
              <a:spcBef>
                <a:spcPts val="0"/>
              </a:spcBef>
            </a:pPr>
            <a:r>
              <a:rPr lang="en-US" sz="2400" dirty="0" smtClean="0">
                <a:latin typeface="Calibri" pitchFamily="34" charset="0"/>
              </a:rPr>
              <a:t>		</a:t>
            </a:r>
            <a:r>
              <a:rPr lang="en-US" sz="2400" u="sng" dirty="0" smtClean="0">
                <a:latin typeface="Calibri" pitchFamily="34" charset="0"/>
              </a:rPr>
              <a:t>			</a:t>
            </a:r>
            <a:r>
              <a:rPr lang="en-US" sz="2400" u="sng" dirty="0" err="1" smtClean="0">
                <a:latin typeface="Calibri" pitchFamily="34" charset="0"/>
              </a:rPr>
              <a:t>Flavonoids</a:t>
            </a:r>
            <a:r>
              <a:rPr lang="en-US" sz="2400" u="sng" dirty="0" smtClean="0">
                <a:latin typeface="Calibri" pitchFamily="34" charset="0"/>
              </a:rPr>
              <a:t> at pH 4					</a:t>
            </a:r>
          </a:p>
          <a:p>
            <a:pPr algn="l">
              <a:spcBef>
                <a:spcPts val="0"/>
              </a:spcBef>
            </a:pPr>
            <a:r>
              <a:rPr lang="en-US" sz="2400" dirty="0" smtClean="0">
                <a:latin typeface="Calibri" pitchFamily="34" charset="0"/>
              </a:rPr>
              <a:t>		</a:t>
            </a:r>
            <a:r>
              <a:rPr lang="en-US" sz="2400" u="sng" dirty="0" err="1" smtClean="0">
                <a:latin typeface="Calibri" pitchFamily="34" charset="0"/>
              </a:rPr>
              <a:t>Luteolin</a:t>
            </a:r>
            <a:r>
              <a:rPr lang="en-US" sz="2400" u="sng" dirty="0" smtClean="0">
                <a:latin typeface="Calibri" pitchFamily="34" charset="0"/>
              </a:rPr>
              <a:t> (</a:t>
            </a:r>
            <a:r>
              <a:rPr lang="en-US" sz="2400" u="sng" dirty="0" err="1" smtClean="0">
                <a:latin typeface="Calibri" pitchFamily="34" charset="0"/>
              </a:rPr>
              <a:t>MeOH</a:t>
            </a:r>
            <a:r>
              <a:rPr lang="en-US" sz="2400" u="sng" dirty="0" smtClean="0">
                <a:latin typeface="Calibri" pitchFamily="34" charset="0"/>
              </a:rPr>
              <a:t>/</a:t>
            </a:r>
            <a:r>
              <a:rPr lang="en-US" sz="2400" u="sng" dirty="0" err="1" smtClean="0">
                <a:latin typeface="Calibri" pitchFamily="34" charset="0"/>
              </a:rPr>
              <a:t>EtOH</a:t>
            </a:r>
            <a:r>
              <a:rPr lang="en-US" sz="2400" u="sng" dirty="0" smtClean="0">
                <a:latin typeface="Calibri" pitchFamily="34" charset="0"/>
              </a:rPr>
              <a:t>)		</a:t>
            </a:r>
            <a:r>
              <a:rPr lang="en-US" sz="2400" u="sng" dirty="0" err="1" smtClean="0">
                <a:latin typeface="Calibri" pitchFamily="34" charset="0"/>
              </a:rPr>
              <a:t>Apigenin</a:t>
            </a:r>
            <a:r>
              <a:rPr lang="en-US" sz="2400" u="sng" dirty="0" smtClean="0">
                <a:latin typeface="Calibri" pitchFamily="34" charset="0"/>
              </a:rPr>
              <a:t> (</a:t>
            </a:r>
            <a:r>
              <a:rPr lang="en-US" sz="2400" u="sng" dirty="0" err="1" smtClean="0">
                <a:latin typeface="Calibri" pitchFamily="34" charset="0"/>
              </a:rPr>
              <a:t>MeOH</a:t>
            </a:r>
            <a:r>
              <a:rPr lang="en-US" sz="2400" u="sng" dirty="0" smtClean="0">
                <a:latin typeface="Calibri" pitchFamily="34" charset="0"/>
              </a:rPr>
              <a:t>/</a:t>
            </a:r>
            <a:r>
              <a:rPr lang="en-US" sz="2400" u="sng" dirty="0" err="1" smtClean="0">
                <a:latin typeface="Calibri" pitchFamily="34" charset="0"/>
              </a:rPr>
              <a:t>EtOH</a:t>
            </a:r>
            <a:r>
              <a:rPr lang="en-US" sz="2400" u="sng" dirty="0" smtClean="0">
                <a:latin typeface="Calibri" pitchFamily="34" charset="0"/>
              </a:rPr>
              <a:t>)		</a:t>
            </a:r>
          </a:p>
          <a:p>
            <a:pPr algn="l">
              <a:spcBef>
                <a:spcPts val="0"/>
              </a:spcBef>
            </a:pPr>
            <a:r>
              <a:rPr lang="en-US" sz="2400" u="sng" dirty="0" smtClean="0">
                <a:latin typeface="Calibri" pitchFamily="34" charset="0"/>
              </a:rPr>
              <a:t>Parameter	4		32			4		32			</a:t>
            </a:r>
          </a:p>
          <a:p>
            <a:pPr algn="l">
              <a:spcBef>
                <a:spcPts val="0"/>
              </a:spcBef>
            </a:pPr>
            <a:r>
              <a:rPr lang="en-US" sz="2400" dirty="0" smtClean="0">
                <a:latin typeface="Calibri" pitchFamily="34" charset="0"/>
              </a:rPr>
              <a:t>Reaction	</a:t>
            </a:r>
          </a:p>
          <a:p>
            <a:pPr algn="l">
              <a:spcBef>
                <a:spcPts val="0"/>
              </a:spcBef>
            </a:pPr>
            <a:r>
              <a:rPr lang="en-US" sz="2400" dirty="0" smtClean="0">
                <a:latin typeface="Calibri" pitchFamily="34" charset="0"/>
              </a:rPr>
              <a:t>Rate, k (wk</a:t>
            </a:r>
            <a:r>
              <a:rPr lang="en-US" sz="2400" baseline="30000" dirty="0" smtClean="0">
                <a:latin typeface="Calibri" pitchFamily="34" charset="0"/>
              </a:rPr>
              <a:t>-1</a:t>
            </a:r>
            <a:r>
              <a:rPr lang="en-US" sz="2400" dirty="0" smtClean="0">
                <a:latin typeface="Calibri" pitchFamily="34" charset="0"/>
              </a:rPr>
              <a:t>)	0.027/0.010	0.383/0.279		0.022/0.021	0.085/0.092		</a:t>
            </a:r>
          </a:p>
          <a:p>
            <a:pPr algn="l">
              <a:spcBef>
                <a:spcPts val="0"/>
              </a:spcBef>
            </a:pPr>
            <a:r>
              <a:rPr lang="en-US" sz="2400" dirty="0" smtClean="0">
                <a:latin typeface="Calibri" pitchFamily="34" charset="0"/>
              </a:rPr>
              <a:t>Half-life (wk)	25.4/67.3	1.9/2.5			30.4/32.5	2.7/2.4</a:t>
            </a:r>
          </a:p>
          <a:p>
            <a:pPr algn="l">
              <a:spcBef>
                <a:spcPts val="0"/>
              </a:spcBef>
            </a:pPr>
            <a:r>
              <a:rPr lang="en-US" sz="2400" u="sng" dirty="0" smtClean="0">
                <a:latin typeface="Calibri" pitchFamily="34" charset="0"/>
              </a:rPr>
              <a:t>Ea (kJ/mol)		65.3/82.7				59.8/62.8			</a:t>
            </a:r>
            <a:endParaRPr lang="en-US" sz="2400" dirty="0" smtClean="0">
              <a:latin typeface="Calibri" pitchFamily="34" charset="0"/>
            </a:endParaRPr>
          </a:p>
        </p:txBody>
      </p:sp>
      <p:sp>
        <p:nvSpPr>
          <p:cNvPr id="98" name="TextBox 97"/>
          <p:cNvSpPr txBox="1"/>
          <p:nvPr/>
        </p:nvSpPr>
        <p:spPr>
          <a:xfrm>
            <a:off x="31984325" y="12447606"/>
            <a:ext cx="596994" cy="461665"/>
          </a:xfrm>
          <a:prstGeom prst="rect">
            <a:avLst/>
          </a:prstGeom>
          <a:noFill/>
        </p:spPr>
        <p:txBody>
          <a:bodyPr wrap="square" rtlCol="0">
            <a:spAutoFit/>
          </a:bodyPr>
          <a:lstStyle/>
          <a:p>
            <a:r>
              <a:rPr lang="en-US" sz="2400" b="1" dirty="0" smtClean="0">
                <a:latin typeface="Calibri" panose="020F0502020204030204" pitchFamily="34" charset="0"/>
              </a:rPr>
              <a:t>A</a:t>
            </a:r>
            <a:endParaRPr lang="en-US" sz="2400" b="1" dirty="0">
              <a:latin typeface="Calibri" panose="020F0502020204030204" pitchFamily="34" charset="0"/>
            </a:endParaRPr>
          </a:p>
        </p:txBody>
      </p:sp>
      <p:sp>
        <p:nvSpPr>
          <p:cNvPr id="99" name="TextBox 98"/>
          <p:cNvSpPr txBox="1"/>
          <p:nvPr/>
        </p:nvSpPr>
        <p:spPr>
          <a:xfrm>
            <a:off x="37923760" y="12334324"/>
            <a:ext cx="596994" cy="461665"/>
          </a:xfrm>
          <a:prstGeom prst="rect">
            <a:avLst/>
          </a:prstGeom>
          <a:noFill/>
        </p:spPr>
        <p:txBody>
          <a:bodyPr wrap="square" rtlCol="0">
            <a:spAutoFit/>
          </a:bodyPr>
          <a:lstStyle/>
          <a:p>
            <a:r>
              <a:rPr lang="en-US" sz="2400" b="1" dirty="0" smtClean="0">
                <a:latin typeface="Calibri" panose="020F0502020204030204" pitchFamily="34" charset="0"/>
              </a:rPr>
              <a:t>B</a:t>
            </a:r>
            <a:endParaRPr lang="en-US" sz="2400" b="1" dirty="0">
              <a:latin typeface="Calibri" panose="020F0502020204030204" pitchFamily="34" charset="0"/>
            </a:endParaRPr>
          </a:p>
        </p:txBody>
      </p:sp>
      <p:sp>
        <p:nvSpPr>
          <p:cNvPr id="104" name="Rectangle 1403"/>
          <p:cNvSpPr>
            <a:spLocks noChangeArrowheads="1"/>
          </p:cNvSpPr>
          <p:nvPr/>
        </p:nvSpPr>
        <p:spPr bwMode="auto">
          <a:xfrm>
            <a:off x="31744411" y="24532246"/>
            <a:ext cx="11836233" cy="4449313"/>
          </a:xfrm>
          <a:prstGeom prst="roundRect">
            <a:avLst/>
          </a:prstGeom>
          <a:solidFill>
            <a:schemeClr val="bg1"/>
          </a:solidFill>
          <a:ln w="28575">
            <a:solidFill>
              <a:srgbClr val="000066"/>
            </a:solidFill>
            <a:miter lim="800000"/>
            <a:headEnd/>
            <a:tailEnd/>
          </a:ln>
          <a:effectLst/>
        </p:spPr>
        <p:txBody>
          <a:bodyPr wrap="square" lIns="142134" tIns="71061" rIns="142134" bIns="71061">
            <a:spAutoFit/>
          </a:bodyPr>
          <a:lstStyle>
            <a:defPPr>
              <a:defRPr lang="en-US"/>
            </a:defPPr>
            <a:lvl1pPr algn="ctr" rtl="0" fontAlgn="base">
              <a:spcBef>
                <a:spcPct val="50000"/>
              </a:spcBef>
              <a:spcAft>
                <a:spcPct val="0"/>
              </a:spcAft>
              <a:defRPr sz="9200" kern="1200">
                <a:solidFill>
                  <a:schemeClr val="tx1"/>
                </a:solidFill>
                <a:latin typeface="Times New Roman" pitchFamily="18" charset="0"/>
                <a:ea typeface="+mn-ea"/>
                <a:cs typeface="+mn-cs"/>
              </a:defRPr>
            </a:lvl1pPr>
            <a:lvl2pPr marL="710997" algn="ctr" rtl="0" fontAlgn="base">
              <a:spcBef>
                <a:spcPct val="50000"/>
              </a:spcBef>
              <a:spcAft>
                <a:spcPct val="0"/>
              </a:spcAft>
              <a:defRPr sz="9200" kern="1200">
                <a:solidFill>
                  <a:schemeClr val="tx1"/>
                </a:solidFill>
                <a:latin typeface="Times New Roman" pitchFamily="18" charset="0"/>
                <a:ea typeface="+mn-ea"/>
                <a:cs typeface="+mn-cs"/>
              </a:defRPr>
            </a:lvl2pPr>
            <a:lvl3pPr marL="1421995" algn="ctr" rtl="0" fontAlgn="base">
              <a:spcBef>
                <a:spcPct val="50000"/>
              </a:spcBef>
              <a:spcAft>
                <a:spcPct val="0"/>
              </a:spcAft>
              <a:defRPr sz="9200" kern="1200">
                <a:solidFill>
                  <a:schemeClr val="tx1"/>
                </a:solidFill>
                <a:latin typeface="Times New Roman" pitchFamily="18" charset="0"/>
                <a:ea typeface="+mn-ea"/>
                <a:cs typeface="+mn-cs"/>
              </a:defRPr>
            </a:lvl3pPr>
            <a:lvl4pPr marL="2132992" algn="ctr" rtl="0" fontAlgn="base">
              <a:spcBef>
                <a:spcPct val="50000"/>
              </a:spcBef>
              <a:spcAft>
                <a:spcPct val="0"/>
              </a:spcAft>
              <a:defRPr sz="9200" kern="1200">
                <a:solidFill>
                  <a:schemeClr val="tx1"/>
                </a:solidFill>
                <a:latin typeface="Times New Roman" pitchFamily="18" charset="0"/>
                <a:ea typeface="+mn-ea"/>
                <a:cs typeface="+mn-cs"/>
              </a:defRPr>
            </a:lvl4pPr>
            <a:lvl5pPr marL="2843989" algn="ctr" rtl="0" fontAlgn="base">
              <a:spcBef>
                <a:spcPct val="50000"/>
              </a:spcBef>
              <a:spcAft>
                <a:spcPct val="0"/>
              </a:spcAft>
              <a:defRPr sz="9200" kern="1200">
                <a:solidFill>
                  <a:schemeClr val="tx1"/>
                </a:solidFill>
                <a:latin typeface="Times New Roman" pitchFamily="18" charset="0"/>
                <a:ea typeface="+mn-ea"/>
                <a:cs typeface="+mn-cs"/>
              </a:defRPr>
            </a:lvl5pPr>
            <a:lvl6pPr marL="3554986" algn="l" defTabSz="1421995" rtl="0" eaLnBrk="1" latinLnBrk="0" hangingPunct="1">
              <a:defRPr sz="9200" kern="1200">
                <a:solidFill>
                  <a:schemeClr val="tx1"/>
                </a:solidFill>
                <a:latin typeface="Times New Roman" pitchFamily="18" charset="0"/>
                <a:ea typeface="+mn-ea"/>
                <a:cs typeface="+mn-cs"/>
              </a:defRPr>
            </a:lvl6pPr>
            <a:lvl7pPr marL="4265984" algn="l" defTabSz="1421995" rtl="0" eaLnBrk="1" latinLnBrk="0" hangingPunct="1">
              <a:defRPr sz="9200" kern="1200">
                <a:solidFill>
                  <a:schemeClr val="tx1"/>
                </a:solidFill>
                <a:latin typeface="Times New Roman" pitchFamily="18" charset="0"/>
                <a:ea typeface="+mn-ea"/>
                <a:cs typeface="+mn-cs"/>
              </a:defRPr>
            </a:lvl7pPr>
            <a:lvl8pPr marL="4976982" algn="l" defTabSz="1421995" rtl="0" eaLnBrk="1" latinLnBrk="0" hangingPunct="1">
              <a:defRPr sz="9200" kern="1200">
                <a:solidFill>
                  <a:schemeClr val="tx1"/>
                </a:solidFill>
                <a:latin typeface="Times New Roman" pitchFamily="18" charset="0"/>
                <a:ea typeface="+mn-ea"/>
                <a:cs typeface="+mn-cs"/>
              </a:defRPr>
            </a:lvl8pPr>
            <a:lvl9pPr marL="5687978" algn="l" defTabSz="1421995" rtl="0" eaLnBrk="1" latinLnBrk="0" hangingPunct="1">
              <a:defRPr sz="9200" kern="1200">
                <a:solidFill>
                  <a:schemeClr val="tx1"/>
                </a:solidFill>
                <a:latin typeface="Times New Roman" pitchFamily="18" charset="0"/>
                <a:ea typeface="+mn-ea"/>
                <a:cs typeface="+mn-cs"/>
              </a:defRPr>
            </a:lvl9pPr>
          </a:lstStyle>
          <a:p>
            <a:pPr defTabSz="1424465">
              <a:spcBef>
                <a:spcPct val="0"/>
              </a:spcBef>
              <a:spcAft>
                <a:spcPct val="25000"/>
              </a:spcAft>
            </a:pPr>
            <a:r>
              <a:rPr lang="en-US" sz="2800" b="1" dirty="0" smtClean="0">
                <a:solidFill>
                  <a:srgbClr val="35637D"/>
                </a:solidFill>
                <a:effectLst>
                  <a:outerShdw blurRad="50800" dist="38100" dir="2700000" algn="tl" rotWithShape="0">
                    <a:prstClr val="black">
                      <a:alpha val="40000"/>
                    </a:prstClr>
                  </a:outerShdw>
                </a:effectLst>
                <a:latin typeface="Calibri"/>
                <a:cs typeface="Calibri"/>
              </a:rPr>
              <a:t>Current Activities and Future Directions</a:t>
            </a:r>
          </a:p>
          <a:p>
            <a:pPr algn="l" defTabSz="1424465">
              <a:spcBef>
                <a:spcPct val="0"/>
              </a:spcBef>
              <a:spcAft>
                <a:spcPct val="25000"/>
              </a:spcAft>
              <a:buFont typeface="Arial" pitchFamily="34" charset="0"/>
              <a:buChar char="•"/>
            </a:pPr>
            <a:r>
              <a:rPr lang="en-US" sz="2800" b="1" dirty="0" smtClean="0">
                <a:effectLst>
                  <a:outerShdw blurRad="50800" dist="38100" dir="2700000" algn="tl" rotWithShape="0">
                    <a:prstClr val="black">
                      <a:alpha val="40000"/>
                    </a:prstClr>
                  </a:outerShdw>
                </a:effectLst>
                <a:latin typeface="Calibri"/>
                <a:cs typeface="Calibri"/>
              </a:rPr>
              <a:t> </a:t>
            </a:r>
            <a:r>
              <a:rPr lang="en-US" sz="2800" dirty="0" smtClean="0">
                <a:effectLst>
                  <a:outerShdw blurRad="50800" dist="38100" dir="2700000" algn="tl" rotWithShape="0">
                    <a:prstClr val="black">
                      <a:alpha val="40000"/>
                    </a:prstClr>
                  </a:outerShdw>
                </a:effectLst>
                <a:latin typeface="Calibri"/>
                <a:cs typeface="Calibri"/>
              </a:rPr>
              <a:t>Repeat of experiment to validate results for publication. </a:t>
            </a:r>
          </a:p>
          <a:p>
            <a:pPr algn="l" defTabSz="1424465">
              <a:spcBef>
                <a:spcPct val="0"/>
              </a:spcBef>
              <a:spcAft>
                <a:spcPct val="25000"/>
              </a:spcAft>
              <a:buFont typeface="Arial" pitchFamily="34" charset="0"/>
              <a:buChar char="•"/>
            </a:pPr>
            <a:r>
              <a:rPr lang="en-US" sz="2800" dirty="0" smtClean="0">
                <a:latin typeface="Calibri"/>
                <a:cs typeface="Calibri"/>
              </a:rPr>
              <a:t> Identification of compounds present in </a:t>
            </a:r>
            <a:r>
              <a:rPr lang="en-US" sz="2800" i="1" dirty="0" smtClean="0">
                <a:latin typeface="Calibri"/>
                <a:cs typeface="Calibri"/>
              </a:rPr>
              <a:t>Sorghum bicolor </a:t>
            </a:r>
            <a:r>
              <a:rPr lang="en-US" sz="2800" dirty="0" smtClean="0">
                <a:latin typeface="Calibri"/>
                <a:cs typeface="Calibri"/>
              </a:rPr>
              <a:t>extracts by LC/MS-MS.</a:t>
            </a:r>
          </a:p>
          <a:p>
            <a:pPr algn="l" defTabSz="1424465">
              <a:spcBef>
                <a:spcPct val="0"/>
              </a:spcBef>
              <a:spcAft>
                <a:spcPct val="25000"/>
              </a:spcAft>
              <a:buFont typeface="Arial" pitchFamily="34" charset="0"/>
              <a:buChar char="•"/>
            </a:pPr>
            <a:r>
              <a:rPr lang="en-US" sz="2800" dirty="0" smtClean="0">
                <a:latin typeface="Calibri"/>
                <a:cs typeface="Calibri"/>
              </a:rPr>
              <a:t> Purification of compounds and determination of its potential health-promoting properties.</a:t>
            </a:r>
          </a:p>
          <a:p>
            <a:pPr algn="l" defTabSz="1424465">
              <a:spcBef>
                <a:spcPct val="0"/>
              </a:spcBef>
              <a:spcAft>
                <a:spcPct val="25000"/>
              </a:spcAft>
              <a:buFont typeface="Arial" pitchFamily="34" charset="0"/>
              <a:buChar char="•"/>
            </a:pPr>
            <a:r>
              <a:rPr lang="en-US" sz="2800" dirty="0" smtClean="0">
                <a:latin typeface="Calibri"/>
                <a:cs typeface="Calibri"/>
              </a:rPr>
              <a:t> Determination of the storage stability of anthocyanins from sorghum in beverage food system</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587375" rtl="0" eaLnBrk="1" fontAlgn="base" latinLnBrk="0" hangingPunct="1">
          <a:lnSpc>
            <a:spcPct val="100000"/>
          </a:lnSpc>
          <a:spcBef>
            <a:spcPct val="50000"/>
          </a:spcBef>
          <a:spcAft>
            <a:spcPct val="0"/>
          </a:spcAft>
          <a:buClrTx/>
          <a:buSzTx/>
          <a:buFontTx/>
          <a:buNone/>
          <a:tabLst/>
          <a:defRPr kumimoji="0" lang="en-US" sz="59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28575"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587375" rtl="0" eaLnBrk="1" fontAlgn="base" latinLnBrk="0" hangingPunct="1">
          <a:lnSpc>
            <a:spcPct val="100000"/>
          </a:lnSpc>
          <a:spcBef>
            <a:spcPct val="50000"/>
          </a:spcBef>
          <a:spcAft>
            <a:spcPct val="0"/>
          </a:spcAft>
          <a:buClrTx/>
          <a:buSzTx/>
          <a:buFontTx/>
          <a:buNone/>
          <a:tabLst/>
          <a:defRPr kumimoji="0" lang="en-US" sz="59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Layers</Template>
  <TotalTime>33834</TotalTime>
  <Words>1462</Words>
  <Application>Microsoft Macintosh PowerPoint</Application>
  <PresentationFormat>Custom</PresentationFormat>
  <Paragraphs>216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PowerPoint Presentation</vt:lpstr>
    </vt:vector>
  </TitlesOfParts>
  <Company>Ag. Engr.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 Hart</dc:creator>
  <cp:lastModifiedBy>James Bradwell</cp:lastModifiedBy>
  <cp:revision>1394</cp:revision>
  <cp:lastPrinted>2013-07-25T13:20:48Z</cp:lastPrinted>
  <dcterms:created xsi:type="dcterms:W3CDTF">2000-03-15T01:17:23Z</dcterms:created>
  <dcterms:modified xsi:type="dcterms:W3CDTF">2016-04-11T17:04:43Z</dcterms:modified>
</cp:coreProperties>
</file>