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0" r:id="rId1"/>
  </p:sldMasterIdLst>
  <p:notesMasterIdLst>
    <p:notesMasterId r:id="rId3"/>
  </p:notesMasterIdLst>
  <p:sldIdLst>
    <p:sldId id="256" r:id="rId2"/>
  </p:sldIdLst>
  <p:sldSz cx="43891200" cy="32918400"/>
  <p:notesSz cx="6715125" cy="9239250"/>
  <p:defaultTextStyle>
    <a:defPPr>
      <a:defRPr lang="en-US"/>
    </a:defPPr>
    <a:lvl1pPr algn="ctr" rtl="0" fontAlgn="base">
      <a:spcBef>
        <a:spcPct val="0"/>
      </a:spcBef>
      <a:spcAft>
        <a:spcPct val="0"/>
      </a:spcAft>
      <a:defRPr sz="8600" kern="1200">
        <a:solidFill>
          <a:schemeClr val="tx1"/>
        </a:solidFill>
        <a:latin typeface="Arial" charset="0"/>
        <a:ea typeface="+mn-ea"/>
        <a:cs typeface="+mn-cs"/>
      </a:defRPr>
    </a:lvl1pPr>
    <a:lvl2pPr marL="457200" algn="ctr" rtl="0" fontAlgn="base">
      <a:spcBef>
        <a:spcPct val="0"/>
      </a:spcBef>
      <a:spcAft>
        <a:spcPct val="0"/>
      </a:spcAft>
      <a:defRPr sz="8600" kern="1200">
        <a:solidFill>
          <a:schemeClr val="tx1"/>
        </a:solidFill>
        <a:latin typeface="Arial" charset="0"/>
        <a:ea typeface="+mn-ea"/>
        <a:cs typeface="+mn-cs"/>
      </a:defRPr>
    </a:lvl2pPr>
    <a:lvl3pPr marL="914400" algn="ctr" rtl="0" fontAlgn="base">
      <a:spcBef>
        <a:spcPct val="0"/>
      </a:spcBef>
      <a:spcAft>
        <a:spcPct val="0"/>
      </a:spcAft>
      <a:defRPr sz="8600" kern="1200">
        <a:solidFill>
          <a:schemeClr val="tx1"/>
        </a:solidFill>
        <a:latin typeface="Arial" charset="0"/>
        <a:ea typeface="+mn-ea"/>
        <a:cs typeface="+mn-cs"/>
      </a:defRPr>
    </a:lvl3pPr>
    <a:lvl4pPr marL="1371600" algn="ctr" rtl="0" fontAlgn="base">
      <a:spcBef>
        <a:spcPct val="0"/>
      </a:spcBef>
      <a:spcAft>
        <a:spcPct val="0"/>
      </a:spcAft>
      <a:defRPr sz="8600" kern="1200">
        <a:solidFill>
          <a:schemeClr val="tx1"/>
        </a:solidFill>
        <a:latin typeface="Arial" charset="0"/>
        <a:ea typeface="+mn-ea"/>
        <a:cs typeface="+mn-cs"/>
      </a:defRPr>
    </a:lvl4pPr>
    <a:lvl5pPr marL="1828800" algn="ctr" rtl="0" fontAlgn="base">
      <a:spcBef>
        <a:spcPct val="0"/>
      </a:spcBef>
      <a:spcAft>
        <a:spcPct val="0"/>
      </a:spcAft>
      <a:defRPr sz="8600" kern="1200">
        <a:solidFill>
          <a:schemeClr val="tx1"/>
        </a:solidFill>
        <a:latin typeface="Arial" charset="0"/>
        <a:ea typeface="+mn-ea"/>
        <a:cs typeface="+mn-cs"/>
      </a:defRPr>
    </a:lvl5pPr>
    <a:lvl6pPr marL="2286000" algn="l" defTabSz="914400" rtl="0" eaLnBrk="1" latinLnBrk="0" hangingPunct="1">
      <a:defRPr sz="8600" kern="1200">
        <a:solidFill>
          <a:schemeClr val="tx1"/>
        </a:solidFill>
        <a:latin typeface="Arial" charset="0"/>
        <a:ea typeface="+mn-ea"/>
        <a:cs typeface="+mn-cs"/>
      </a:defRPr>
    </a:lvl6pPr>
    <a:lvl7pPr marL="2743200" algn="l" defTabSz="914400" rtl="0" eaLnBrk="1" latinLnBrk="0" hangingPunct="1">
      <a:defRPr sz="8600" kern="1200">
        <a:solidFill>
          <a:schemeClr val="tx1"/>
        </a:solidFill>
        <a:latin typeface="Arial" charset="0"/>
        <a:ea typeface="+mn-ea"/>
        <a:cs typeface="+mn-cs"/>
      </a:defRPr>
    </a:lvl7pPr>
    <a:lvl8pPr marL="3200400" algn="l" defTabSz="914400" rtl="0" eaLnBrk="1" latinLnBrk="0" hangingPunct="1">
      <a:defRPr sz="8600" kern="1200">
        <a:solidFill>
          <a:schemeClr val="tx1"/>
        </a:solidFill>
        <a:latin typeface="Arial" charset="0"/>
        <a:ea typeface="+mn-ea"/>
        <a:cs typeface="+mn-cs"/>
      </a:defRPr>
    </a:lvl8pPr>
    <a:lvl9pPr marL="3657600" algn="l" defTabSz="914400" rtl="0" eaLnBrk="1" latinLnBrk="0" hangingPunct="1">
      <a:defRPr sz="8600"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4836">
          <p15:clr>
            <a:srgbClr val="A4A3A4"/>
          </p15:clr>
        </p15:guide>
        <p15:guide id="2" orient="horz" pos="20196">
          <p15:clr>
            <a:srgbClr val="A4A3A4"/>
          </p15:clr>
        </p15:guide>
        <p15:guide id="3" orient="horz" pos="2148">
          <p15:clr>
            <a:srgbClr val="A4A3A4"/>
          </p15:clr>
        </p15:guide>
        <p15:guide id="4" pos="6912">
          <p15:clr>
            <a:srgbClr val="A4A3A4"/>
          </p15:clr>
        </p15:guide>
        <p15:guide id="5" pos="20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0021"/>
    <a:srgbClr val="BC2D00"/>
    <a:srgbClr val="F8F8F8"/>
    <a:srgbClr val="EAEAEA"/>
    <a:srgbClr val="008000"/>
    <a:srgbClr val="C0C0C0"/>
    <a:srgbClr val="0046D2"/>
    <a:srgbClr val="FF0000"/>
    <a:srgbClr val="698ED9"/>
    <a:srgbClr val="A7C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4660"/>
  </p:normalViewPr>
  <p:slideViewPr>
    <p:cSldViewPr snapToGrid="0">
      <p:cViewPr>
        <p:scale>
          <a:sx n="20" d="100"/>
          <a:sy n="20" d="100"/>
        </p:scale>
        <p:origin x="972" y="-246"/>
      </p:cViewPr>
      <p:guideLst>
        <p:guide orient="horz" pos="4836"/>
        <p:guide orient="horz" pos="20196"/>
        <p:guide orient="horz" pos="2148"/>
        <p:guide pos="6912"/>
        <p:guide pos="2073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94783873940892"/>
          <c:y val="0.11037020582550133"/>
          <c:w val="0.8510521284177226"/>
          <c:h val="0.50961410229126769"/>
        </c:manualLayout>
      </c:layout>
      <c:barChart>
        <c:barDir val="col"/>
        <c:grouping val="clustered"/>
        <c:varyColors val="0"/>
        <c:ser>
          <c:idx val="0"/>
          <c:order val="0"/>
          <c:tx>
            <c:strRef>
              <c:f>Sheet1!$C$3:$C$4</c:f>
              <c:strCache>
                <c:ptCount val="2"/>
                <c:pt idx="0">
                  <c:v>Employee Brand-Aligned Behavior =</c:v>
                </c:pt>
                <c:pt idx="1">
                  <c:v>No</c:v>
                </c:pt>
              </c:strCache>
            </c:strRef>
          </c:tx>
          <c:spPr>
            <a:solidFill>
              <a:schemeClr val="accent1"/>
            </a:solidFill>
            <a:ln>
              <a:noFill/>
            </a:ln>
            <a:effectLst/>
          </c:spPr>
          <c:invertIfNegative val="0"/>
          <c:cat>
            <c:multiLvlStrRef>
              <c:f>Sheet1!$A$5:$B$6</c:f>
              <c:multiLvlStrCache>
                <c:ptCount val="2"/>
                <c:lvl>
                  <c:pt idx="0">
                    <c:v>Firm</c:v>
                  </c:pt>
                  <c:pt idx="1">
                    <c:v>Customer</c:v>
                  </c:pt>
                </c:lvl>
                <c:lvl>
                  <c:pt idx="0">
                    <c:v>Responsibility for Failure</c:v>
                  </c:pt>
                </c:lvl>
              </c:multiLvlStrCache>
            </c:multiLvlStrRef>
          </c:cat>
          <c:val>
            <c:numRef>
              <c:f>Sheet1!$C$5:$C$6</c:f>
              <c:numCache>
                <c:formatCode>General</c:formatCode>
                <c:ptCount val="2"/>
                <c:pt idx="0">
                  <c:v>4.5650000000000004</c:v>
                </c:pt>
                <c:pt idx="1">
                  <c:v>5.43</c:v>
                </c:pt>
              </c:numCache>
            </c:numRef>
          </c:val>
        </c:ser>
        <c:ser>
          <c:idx val="1"/>
          <c:order val="1"/>
          <c:tx>
            <c:strRef>
              <c:f>Sheet1!$D$3:$D$4</c:f>
              <c:strCache>
                <c:ptCount val="2"/>
                <c:pt idx="0">
                  <c:v>Employee Brand-Aligned Behavior =</c:v>
                </c:pt>
                <c:pt idx="1">
                  <c:v>Yes</c:v>
                </c:pt>
              </c:strCache>
            </c:strRef>
          </c:tx>
          <c:spPr>
            <a:solidFill>
              <a:schemeClr val="accent3"/>
            </a:solidFill>
            <a:ln>
              <a:noFill/>
            </a:ln>
            <a:effectLst/>
          </c:spPr>
          <c:invertIfNegative val="0"/>
          <c:cat>
            <c:multiLvlStrRef>
              <c:f>Sheet1!$A$5:$B$6</c:f>
              <c:multiLvlStrCache>
                <c:ptCount val="2"/>
                <c:lvl>
                  <c:pt idx="0">
                    <c:v>Firm</c:v>
                  </c:pt>
                  <c:pt idx="1">
                    <c:v>Customer</c:v>
                  </c:pt>
                </c:lvl>
                <c:lvl>
                  <c:pt idx="0">
                    <c:v>Responsibility for Failure</c:v>
                  </c:pt>
                </c:lvl>
              </c:multiLvlStrCache>
            </c:multiLvlStrRef>
          </c:cat>
          <c:val>
            <c:numRef>
              <c:f>Sheet1!$D$5:$D$6</c:f>
              <c:numCache>
                <c:formatCode>General</c:formatCode>
                <c:ptCount val="2"/>
                <c:pt idx="0">
                  <c:v>5.1100000000000003</c:v>
                </c:pt>
                <c:pt idx="1">
                  <c:v>5.28</c:v>
                </c:pt>
              </c:numCache>
            </c:numRef>
          </c:val>
        </c:ser>
        <c:dLbls>
          <c:showLegendKey val="0"/>
          <c:showVal val="0"/>
          <c:showCatName val="0"/>
          <c:showSerName val="0"/>
          <c:showPercent val="0"/>
          <c:showBubbleSize val="0"/>
        </c:dLbls>
        <c:gapWidth val="150"/>
        <c:axId val="369272416"/>
        <c:axId val="369273592"/>
      </c:barChart>
      <c:catAx>
        <c:axId val="36927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30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crossAx val="369273592"/>
        <c:crosses val="autoZero"/>
        <c:auto val="1"/>
        <c:lblAlgn val="ctr"/>
        <c:lblOffset val="100"/>
        <c:noMultiLvlLbl val="0"/>
      </c:catAx>
      <c:valAx>
        <c:axId val="369273592"/>
        <c:scaling>
          <c:orientation val="minMax"/>
          <c:max val="6"/>
          <c:min val="4"/>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Calibri" panose="020F0502020204030204" pitchFamily="34" charset="0"/>
                    <a:ea typeface="+mn-ea"/>
                    <a:cs typeface="+mn-cs"/>
                  </a:defRPr>
                </a:pPr>
                <a:r>
                  <a:rPr lang="en-US" sz="3000" dirty="0"/>
                  <a:t>Future Purchase Intentions</a:t>
                </a:r>
              </a:p>
            </c:rich>
          </c:tx>
          <c:layout/>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crossAx val="369272416"/>
        <c:crosses val="autoZero"/>
        <c:crossBetween val="between"/>
        <c:majorUnit val="0.5"/>
      </c:valAx>
      <c:spPr>
        <a:noFill/>
        <a:ln>
          <a:noFill/>
        </a:ln>
        <a:effectLst/>
      </c:spPr>
    </c:plotArea>
    <c:legend>
      <c:legendPos val="b"/>
      <c:layout>
        <c:manualLayout>
          <c:xMode val="edge"/>
          <c:yMode val="edge"/>
          <c:x val="0.26135809227055173"/>
          <c:y val="0.86402887338092793"/>
          <c:w val="0.56860775695185939"/>
          <c:h val="0.13597109225612727"/>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Calibri" panose="020F0502020204030204" pitchFamily="34" charset="0"/>
              <a:ea typeface="+mn-ea"/>
              <a:cs typeface="+mn-cs"/>
            </a:defRPr>
          </a:pPr>
          <a:endParaRPr lang="en-US"/>
        </a:p>
      </c:txPr>
    </c:legend>
    <c:plotVisOnly val="1"/>
    <c:dispBlanksAs val="gap"/>
    <c:showDLblsOverMax val="0"/>
  </c:chart>
  <c:spPr>
    <a:solidFill>
      <a:schemeClr val="bg1"/>
    </a:solidFill>
    <a:ln w="22225">
      <a:solidFill>
        <a:schemeClr val="tx1"/>
      </a:solidFill>
    </a:ln>
    <a:effectLst/>
  </c:spPr>
  <c:txPr>
    <a:bodyPr/>
    <a:lstStyle/>
    <a:p>
      <a:pPr>
        <a:defRPr sz="1200" baseline="0">
          <a:latin typeface="Calibri" panose="020F050202020403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a:lvl1pPr>
          </a:lstStyle>
          <a:p>
            <a:endParaRPr lang="en-US"/>
          </a:p>
        </p:txBody>
      </p:sp>
      <p:sp>
        <p:nvSpPr>
          <p:cNvPr id="3075" name="Rectangle 3"/>
          <p:cNvSpPr>
            <a:spLocks noGrp="1" noChangeArrowheads="1"/>
          </p:cNvSpPr>
          <p:nvPr>
            <p:ph type="dt" idx="1"/>
          </p:nvPr>
        </p:nvSpPr>
        <p:spPr bwMode="auto">
          <a:xfrm>
            <a:off x="3803650" y="0"/>
            <a:ext cx="2909888" cy="461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047750" y="692150"/>
            <a:ext cx="4621213" cy="3465513"/>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71513" y="4389438"/>
            <a:ext cx="5372100" cy="415766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a:lvl1pPr>
          </a:lstStyle>
          <a:p>
            <a:endParaRPr lang="en-US"/>
          </a:p>
        </p:txBody>
      </p:sp>
      <p:sp>
        <p:nvSpPr>
          <p:cNvPr id="3079" name="Rectangle 7"/>
          <p:cNvSpPr>
            <a:spLocks noGrp="1" noChangeArrowheads="1"/>
          </p:cNvSpPr>
          <p:nvPr>
            <p:ph type="sldNum" sz="quarter" idx="5"/>
          </p:nvPr>
        </p:nvSpPr>
        <p:spPr bwMode="auto">
          <a:xfrm>
            <a:off x="3803650" y="8775700"/>
            <a:ext cx="2909888" cy="4619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CF43D00-9215-4D61-8FB8-4C30B5785DCF}" type="slidenum">
              <a:rPr lang="en-US"/>
              <a:pPr/>
              <a:t>‹#›</a:t>
            </a:fld>
            <a:endParaRPr lang="en-US"/>
          </a:p>
        </p:txBody>
      </p:sp>
    </p:spTree>
    <p:extLst>
      <p:ext uri="{BB962C8B-B14F-4D97-AF65-F5344CB8AC3E}">
        <p14:creationId xmlns:p14="http://schemas.microsoft.com/office/powerpoint/2010/main" val="204748505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569DF1-7A70-4E5D-8A7C-6436346665BD}" type="slidenum">
              <a:rPr lang="en-US"/>
              <a:pPr/>
              <a:t>1</a:t>
            </a:fld>
            <a:endParaRPr lang="en-US"/>
          </a:p>
        </p:txBody>
      </p:sp>
      <p:sp>
        <p:nvSpPr>
          <p:cNvPr id="4098" name="Rectangle 2"/>
          <p:cNvSpPr>
            <a:spLocks noGrp="1" noRot="1" noChangeAspec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6555316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975360" y="2"/>
            <a:ext cx="18135600" cy="32918405"/>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8350433" y="4389125"/>
            <a:ext cx="33346210" cy="16743677"/>
          </a:xfrm>
        </p:spPr>
        <p:txBody>
          <a:bodyPr anchor="b">
            <a:normAutofit/>
          </a:bodyPr>
          <a:lstStyle>
            <a:lvl1pPr algn="r">
              <a:defRPr sz="2592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4036345" y="21132799"/>
            <a:ext cx="27660302" cy="6549749"/>
          </a:xfrm>
        </p:spPr>
        <p:txBody>
          <a:bodyPr anchor="t">
            <a:normAutofit/>
          </a:bodyPr>
          <a:lstStyle>
            <a:lvl1pPr marL="0" indent="0" algn="r">
              <a:buNone/>
              <a:defRPr sz="8640">
                <a:solidFill>
                  <a:schemeClr val="tx1"/>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35163713" y="29363215"/>
            <a:ext cx="4115870" cy="1752600"/>
          </a:xfrm>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a:xfrm>
            <a:off x="17393919" y="29363215"/>
            <a:ext cx="17325302" cy="1752600"/>
          </a:xfrm>
        </p:spPr>
        <p:txBody>
          <a:bodyPr/>
          <a:lstStyle/>
          <a:p>
            <a:endParaRPr lang="en-US"/>
          </a:p>
        </p:txBody>
      </p:sp>
      <p:sp>
        <p:nvSpPr>
          <p:cNvPr id="6" name="Slide Number Placeholder 5"/>
          <p:cNvSpPr>
            <a:spLocks noGrp="1"/>
          </p:cNvSpPr>
          <p:nvPr>
            <p:ph type="sldNum" sz="quarter" idx="12"/>
          </p:nvPr>
        </p:nvSpPr>
        <p:spPr>
          <a:xfrm>
            <a:off x="39721536" y="29363215"/>
            <a:ext cx="1975104" cy="1752600"/>
          </a:xfrm>
        </p:spPr>
        <p:txBody>
          <a:bodyPr/>
          <a:lstStyle/>
          <a:p>
            <a:fld id="{48714F87-622D-4101-8822-C4E9F2FE7DBE}" type="slidenum">
              <a:rPr lang="en-US" smtClean="0"/>
              <a:t>‹#›</a:t>
            </a:fld>
            <a:endParaRPr lang="en-US"/>
          </a:p>
        </p:txBody>
      </p:sp>
      <p:sp>
        <p:nvSpPr>
          <p:cNvPr id="23" name="Freeform 12"/>
          <p:cNvSpPr/>
          <p:nvPr/>
        </p:nvSpPr>
        <p:spPr bwMode="auto">
          <a:xfrm>
            <a:off x="975360" y="18105120"/>
            <a:ext cx="1737360" cy="434342"/>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3"/>
          <p:cNvSpPr/>
          <p:nvPr/>
        </p:nvSpPr>
        <p:spPr bwMode="auto">
          <a:xfrm>
            <a:off x="2689865" y="18562323"/>
            <a:ext cx="297182" cy="388622"/>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xmlns="" w="9525">
                <a:solidFill>
                  <a:srgbClr val="000000"/>
                </a:solidFill>
                <a:round/>
                <a:headEnd/>
                <a:tailEnd/>
              </a14:hiddenLine>
            </a:ext>
          </a:extLst>
        </p:spPr>
      </p:sp>
    </p:spTree>
    <p:extLst>
      <p:ext uri="{BB962C8B-B14F-4D97-AF65-F5344CB8AC3E}">
        <p14:creationId xmlns:p14="http://schemas.microsoft.com/office/powerpoint/2010/main" val="2892305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14241" y="2194565"/>
            <a:ext cx="36982402" cy="950976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4714241" y="12801600"/>
            <a:ext cx="36982402" cy="15997517"/>
          </a:xfrm>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35252782" y="29319233"/>
            <a:ext cx="4115870" cy="1752600"/>
          </a:xfrm>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a:xfrm>
            <a:off x="9468708" y="29319233"/>
            <a:ext cx="25509682" cy="1752600"/>
          </a:xfrm>
        </p:spPr>
        <p:txBody>
          <a:bodyPr/>
          <a:lstStyle/>
          <a:p>
            <a:endParaRPr lang="en-US"/>
          </a:p>
        </p:txBody>
      </p:sp>
      <p:sp>
        <p:nvSpPr>
          <p:cNvPr id="6" name="Slide Number Placeholder 5"/>
          <p:cNvSpPr>
            <a:spLocks noGrp="1"/>
          </p:cNvSpPr>
          <p:nvPr>
            <p:ph type="sldNum" sz="quarter" idx="12"/>
          </p:nvPr>
        </p:nvSpPr>
        <p:spPr>
          <a:xfrm>
            <a:off x="39643044" y="29319233"/>
            <a:ext cx="2053598" cy="1752600"/>
          </a:xfrm>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32516134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537578" y="12801593"/>
            <a:ext cx="32159064" cy="11328341"/>
          </a:xfrm>
        </p:spPr>
        <p:txBody>
          <a:bodyPr anchor="b"/>
          <a:lstStyle>
            <a:lvl1pPr algn="r">
              <a:defRPr sz="19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537590" y="24129936"/>
            <a:ext cx="32159050" cy="4129920"/>
          </a:xfrm>
        </p:spPr>
        <p:txBody>
          <a:bodyPr anchor="t">
            <a:normAutofit/>
          </a:bodyPr>
          <a:lstStyle>
            <a:lvl1pPr marL="0" indent="0" algn="r">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39711924" y="29357138"/>
            <a:ext cx="1984718" cy="1752600"/>
          </a:xfrm>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283634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714241" y="3291847"/>
            <a:ext cx="36982402" cy="8412475"/>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4714238" y="12801600"/>
            <a:ext cx="17951501" cy="16169635"/>
          </a:xfrm>
        </p:spPr>
        <p:txBody>
          <a:bodyPr>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23745139" y="12801600"/>
            <a:ext cx="17951501" cy="16064755"/>
          </a:xfrm>
        </p:spPr>
        <p:txBody>
          <a:bodyPr>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CA26AC-52F9-480B-8CDD-0272D7ECF4BF}" type="datetimeFigureOut">
              <a:rPr lang="en-US" smtClean="0"/>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3192014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381511" y="12760958"/>
            <a:ext cx="16590197" cy="2766058"/>
          </a:xfrm>
        </p:spPr>
        <p:txBody>
          <a:bodyPr anchor="b">
            <a:noAutofit/>
          </a:bodyPr>
          <a:lstStyle>
            <a:lvl1pPr marL="0" indent="0">
              <a:buNone/>
              <a:defRPr sz="13440" b="0">
                <a:solidFill>
                  <a:schemeClr val="accent1">
                    <a:lumMod val="75000"/>
                  </a:schemeClr>
                </a:solidFill>
              </a:defRPr>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smtClean="0"/>
              <a:t>Click to edit Master text styles</a:t>
            </a:r>
          </a:p>
        </p:txBody>
      </p:sp>
      <p:sp>
        <p:nvSpPr>
          <p:cNvPr id="4" name="Content Placeholder 3"/>
          <p:cNvSpPr>
            <a:spLocks noGrp="1"/>
          </p:cNvSpPr>
          <p:nvPr>
            <p:ph sz="half" idx="2"/>
          </p:nvPr>
        </p:nvSpPr>
        <p:spPr>
          <a:xfrm>
            <a:off x="5344911" y="16009615"/>
            <a:ext cx="17626790" cy="12793243"/>
          </a:xfrm>
        </p:spPr>
        <p:txBody>
          <a:bodyPr anchor="t">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24776208" y="12801600"/>
            <a:ext cx="16645469" cy="2766058"/>
          </a:xfrm>
        </p:spPr>
        <p:txBody>
          <a:bodyPr anchor="b">
            <a:noAutofit/>
          </a:bodyPr>
          <a:lstStyle>
            <a:lvl1pPr marL="0" indent="0">
              <a:buNone/>
              <a:defRPr sz="13440" b="0">
                <a:solidFill>
                  <a:schemeClr val="accent1">
                    <a:lumMod val="75000"/>
                  </a:schemeClr>
                </a:solidFill>
              </a:defRPr>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smtClean="0"/>
              <a:t>Click to edit Master text styles</a:t>
            </a:r>
          </a:p>
        </p:txBody>
      </p:sp>
      <p:sp>
        <p:nvSpPr>
          <p:cNvPr id="6" name="Content Placeholder 5"/>
          <p:cNvSpPr>
            <a:spLocks noGrp="1"/>
          </p:cNvSpPr>
          <p:nvPr>
            <p:ph sz="quarter" idx="4"/>
          </p:nvPr>
        </p:nvSpPr>
        <p:spPr>
          <a:xfrm>
            <a:off x="23794877" y="16009615"/>
            <a:ext cx="17626790" cy="12793243"/>
          </a:xfrm>
        </p:spPr>
        <p:txBody>
          <a:bodyPr anchor="t">
            <a:normAutofit/>
          </a:bodyPr>
          <a:lstStyle>
            <a:lvl1pPr>
              <a:defRPr sz="8640"/>
            </a:lvl1pPr>
            <a:lvl2pPr>
              <a:defRPr sz="7680"/>
            </a:lvl2pPr>
            <a:lvl3pPr>
              <a:defRPr sz="6720"/>
            </a:lvl3pPr>
            <a:lvl4pPr>
              <a:defRPr sz="5760"/>
            </a:lvl4pPr>
            <a:lvl5pPr>
              <a:defRPr sz="5760"/>
            </a:lvl5pPr>
            <a:lvl6pPr>
              <a:defRPr sz="5760"/>
            </a:lvl6pPr>
            <a:lvl7pPr>
              <a:defRPr sz="5760"/>
            </a:lvl7pPr>
            <a:lvl8pPr>
              <a:defRPr sz="5760"/>
            </a:lvl8pPr>
            <a:lvl9pPr>
              <a:defRPr sz="576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CA26AC-52F9-480B-8CDD-0272D7ECF4BF}" type="datetimeFigureOut">
              <a:rPr lang="en-US" smtClean="0"/>
              <a:t>4/5/2016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28880280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CA26AC-52F9-480B-8CDD-0272D7ECF4BF}" type="datetimeFigureOut">
              <a:rPr lang="en-US" smtClean="0"/>
              <a:t>4/5/2016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2810475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CA26AC-52F9-480B-8CDD-0272D7ECF4BF}" type="datetimeFigureOut">
              <a:rPr lang="en-US" smtClean="0"/>
              <a:t>4/5/2016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1800321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4915" y="7680960"/>
            <a:ext cx="12780163" cy="6583680"/>
          </a:xfrm>
        </p:spPr>
        <p:txBody>
          <a:bodyPr anchor="b">
            <a:normAutofit/>
          </a:bodyPr>
          <a:lstStyle>
            <a:lvl1pPr algn="ctr">
              <a:defRPr sz="11520" b="0"/>
            </a:lvl1pPr>
          </a:lstStyle>
          <a:p>
            <a:r>
              <a:rPr lang="en-US" smtClean="0"/>
              <a:t>Click to edit Master title style</a:t>
            </a:r>
            <a:endParaRPr lang="en-US" dirty="0"/>
          </a:p>
        </p:txBody>
      </p:sp>
      <p:sp>
        <p:nvSpPr>
          <p:cNvPr id="3" name="Content Placeholder 2"/>
          <p:cNvSpPr>
            <a:spLocks noGrp="1"/>
          </p:cNvSpPr>
          <p:nvPr>
            <p:ph idx="1"/>
          </p:nvPr>
        </p:nvSpPr>
        <p:spPr>
          <a:xfrm>
            <a:off x="18948254" y="3291842"/>
            <a:ext cx="22473418" cy="24505925"/>
          </a:xfrm>
        </p:spPr>
        <p:txBody>
          <a:bodyPr anchor="ctr">
            <a:normAutofit/>
          </a:bodyPr>
          <a:lstStyle>
            <a:lvl1pPr>
              <a:defRPr sz="9600"/>
            </a:lvl1pPr>
            <a:lvl2pPr>
              <a:defRPr sz="8640"/>
            </a:lvl2pPr>
            <a:lvl3pPr>
              <a:defRPr sz="7680"/>
            </a:lvl3pPr>
            <a:lvl4pPr>
              <a:defRPr sz="6720"/>
            </a:lvl4pPr>
            <a:lvl5pPr>
              <a:defRPr sz="6720"/>
            </a:lvl5pPr>
            <a:lvl6pPr>
              <a:defRPr sz="6720"/>
            </a:lvl6pPr>
            <a:lvl7pPr>
              <a:defRPr sz="6720"/>
            </a:lvl7pPr>
            <a:lvl8pPr>
              <a:defRPr sz="6720"/>
            </a:lvl8pPr>
            <a:lvl9pPr>
              <a:defRPr sz="672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344915" y="14264640"/>
            <a:ext cx="12780163" cy="8778240"/>
          </a:xfrm>
        </p:spPr>
        <p:txBody>
          <a:bodyPr>
            <a:normAutofit/>
          </a:bodyPr>
          <a:lstStyle>
            <a:lvl1pPr marL="0" indent="0" algn="ctr">
              <a:buNone/>
              <a:defRPr sz="768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A26AC-52F9-480B-8CDD-0272D7ECF4BF}" type="datetimeFigureOut">
              <a:rPr lang="en-US" smtClean="0"/>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3671244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9196" y="8412475"/>
            <a:ext cx="19539259" cy="6583680"/>
          </a:xfrm>
        </p:spPr>
        <p:txBody>
          <a:bodyPr anchor="b">
            <a:normAutofit/>
          </a:bodyPr>
          <a:lstStyle>
            <a:lvl1pPr algn="ctr">
              <a:defRPr sz="1344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27347978" y="4389120"/>
            <a:ext cx="11814581" cy="219456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7680"/>
            </a:lvl1pPr>
            <a:lvl2pPr marL="2194560" indent="0">
              <a:buNone/>
              <a:defRPr sz="7680"/>
            </a:lvl2pPr>
            <a:lvl3pPr marL="4389120" indent="0">
              <a:buNone/>
              <a:defRPr sz="7680"/>
            </a:lvl3pPr>
            <a:lvl4pPr marL="6583680" indent="0">
              <a:buNone/>
              <a:defRPr sz="7680"/>
            </a:lvl4pPr>
            <a:lvl5pPr marL="8778240" indent="0">
              <a:buNone/>
              <a:defRPr sz="7680"/>
            </a:lvl5pPr>
            <a:lvl6pPr marL="10972800" indent="0">
              <a:buNone/>
              <a:defRPr sz="7680"/>
            </a:lvl6pPr>
            <a:lvl7pPr marL="13167360" indent="0">
              <a:buNone/>
              <a:defRPr sz="7680"/>
            </a:lvl7pPr>
            <a:lvl8pPr marL="15361920" indent="0">
              <a:buNone/>
              <a:defRPr sz="7680"/>
            </a:lvl8pPr>
            <a:lvl9pPr marL="17556480" indent="0">
              <a:buNone/>
              <a:defRPr sz="7680"/>
            </a:lvl9pPr>
          </a:lstStyle>
          <a:p>
            <a:r>
              <a:rPr lang="en-US" smtClean="0"/>
              <a:t>Click icon to add picture</a:t>
            </a:r>
            <a:endParaRPr lang="en-US" dirty="0"/>
          </a:p>
        </p:txBody>
      </p:sp>
      <p:sp>
        <p:nvSpPr>
          <p:cNvPr id="4" name="Text Placeholder 3"/>
          <p:cNvSpPr>
            <a:spLocks noGrp="1"/>
          </p:cNvSpPr>
          <p:nvPr>
            <p:ph type="body" sz="half" idx="2"/>
          </p:nvPr>
        </p:nvSpPr>
        <p:spPr>
          <a:xfrm>
            <a:off x="5339196" y="14996155"/>
            <a:ext cx="19539259" cy="8778240"/>
          </a:xfrm>
        </p:spPr>
        <p:txBody>
          <a:bodyPr>
            <a:normAutofit/>
          </a:bodyPr>
          <a:lstStyle>
            <a:lvl1pPr marL="0" indent="0" algn="ctr">
              <a:buNone/>
              <a:defRPr sz="864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A26AC-52F9-480B-8CDD-0272D7ECF4BF}" type="datetimeFigureOut">
              <a:rPr lang="en-US" smtClean="0"/>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36473501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44913" y="22717752"/>
            <a:ext cx="36076757" cy="2720342"/>
          </a:xfrm>
        </p:spPr>
        <p:txBody>
          <a:bodyPr anchor="b">
            <a:normAutofit/>
          </a:bodyPr>
          <a:lstStyle>
            <a:lvl1pPr algn="ctr">
              <a:defRPr sz="1152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8591882" y="4474138"/>
            <a:ext cx="29621112" cy="15191885"/>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7680"/>
            </a:lvl1pPr>
            <a:lvl2pPr marL="2194560" indent="0">
              <a:buNone/>
              <a:defRPr sz="7680"/>
            </a:lvl2pPr>
            <a:lvl3pPr marL="4389120" indent="0">
              <a:buNone/>
              <a:defRPr sz="7680"/>
            </a:lvl3pPr>
            <a:lvl4pPr marL="6583680" indent="0">
              <a:buNone/>
              <a:defRPr sz="7680"/>
            </a:lvl4pPr>
            <a:lvl5pPr marL="8778240" indent="0">
              <a:buNone/>
              <a:defRPr sz="7680"/>
            </a:lvl5pPr>
            <a:lvl6pPr marL="10972800" indent="0">
              <a:buNone/>
              <a:defRPr sz="7680"/>
            </a:lvl6pPr>
            <a:lvl7pPr marL="13167360" indent="0">
              <a:buNone/>
              <a:defRPr sz="7680"/>
            </a:lvl7pPr>
            <a:lvl8pPr marL="15361920" indent="0">
              <a:buNone/>
              <a:defRPr sz="7680"/>
            </a:lvl8pPr>
            <a:lvl9pPr marL="17556480" indent="0">
              <a:buNone/>
              <a:defRPr sz="7680"/>
            </a:lvl9pPr>
          </a:lstStyle>
          <a:p>
            <a:r>
              <a:rPr lang="en-US" smtClean="0"/>
              <a:t>Click icon to add picture</a:t>
            </a:r>
            <a:endParaRPr lang="en-US" dirty="0"/>
          </a:p>
        </p:txBody>
      </p:sp>
      <p:sp>
        <p:nvSpPr>
          <p:cNvPr id="4" name="Text Placeholder 3"/>
          <p:cNvSpPr>
            <a:spLocks noGrp="1"/>
          </p:cNvSpPr>
          <p:nvPr>
            <p:ph type="body" sz="half" idx="2"/>
          </p:nvPr>
        </p:nvSpPr>
        <p:spPr>
          <a:xfrm>
            <a:off x="5344913" y="25438094"/>
            <a:ext cx="36076757" cy="2369818"/>
          </a:xfrm>
        </p:spPr>
        <p:txBody>
          <a:bodyPr>
            <a:normAutofit/>
          </a:bodyPr>
          <a:lstStyle>
            <a:lvl1pPr marL="0" indent="0" algn="ctr">
              <a:buNone/>
              <a:defRPr sz="6720"/>
            </a:lvl1pPr>
            <a:lvl2pPr marL="2194560" indent="0">
              <a:buNone/>
              <a:defRPr sz="5760"/>
            </a:lvl2pPr>
            <a:lvl3pPr marL="4389120" indent="0">
              <a:buNone/>
              <a:defRPr sz="4800"/>
            </a:lvl3pPr>
            <a:lvl4pPr marL="6583680" indent="0">
              <a:buNone/>
              <a:defRPr sz="4320"/>
            </a:lvl4pPr>
            <a:lvl5pPr marL="8778240" indent="0">
              <a:buNone/>
              <a:defRPr sz="4320"/>
            </a:lvl5pPr>
            <a:lvl6pPr marL="10972800" indent="0">
              <a:buNone/>
              <a:defRPr sz="4320"/>
            </a:lvl6pPr>
            <a:lvl7pPr marL="13167360" indent="0">
              <a:buNone/>
              <a:defRPr sz="4320"/>
            </a:lvl7pPr>
            <a:lvl8pPr marL="15361920" indent="0">
              <a:buNone/>
              <a:defRPr sz="4320"/>
            </a:lvl8pPr>
            <a:lvl9pPr marL="17556480" indent="0">
              <a:buNone/>
              <a:defRPr sz="432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CA26AC-52F9-480B-8CDD-0272D7ECF4BF}" type="datetimeFigureOut">
              <a:rPr lang="en-US" smtClean="0"/>
              <a:t>4/5/2016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36110951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344918" y="3291840"/>
            <a:ext cx="36076757" cy="14630400"/>
          </a:xfrm>
        </p:spPr>
        <p:txBody>
          <a:bodyPr anchor="ctr">
            <a:normAutofit/>
          </a:bodyPr>
          <a:lstStyle>
            <a:lvl1pPr algn="ctr">
              <a:defRPr sz="1536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344915" y="20848320"/>
            <a:ext cx="36076762" cy="6949440"/>
          </a:xfrm>
        </p:spPr>
        <p:txBody>
          <a:bodyPr anchor="ctr">
            <a:normAutofit/>
          </a:bodyPr>
          <a:lstStyle>
            <a:lvl1pPr marL="0" indent="0" algn="ctr">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28930369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4653223" y="4142510"/>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38400" dirty="0">
                <a:solidFill>
                  <a:schemeClr val="tx1"/>
                </a:solidFill>
                <a:effectLst/>
              </a:rPr>
              <a:t>“</a:t>
            </a:r>
          </a:p>
        </p:txBody>
      </p:sp>
      <p:sp>
        <p:nvSpPr>
          <p:cNvPr id="15" name="TextBox 14"/>
          <p:cNvSpPr txBox="1"/>
          <p:nvPr/>
        </p:nvSpPr>
        <p:spPr>
          <a:xfrm>
            <a:off x="39226548" y="13533115"/>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38400" dirty="0">
                <a:solidFill>
                  <a:schemeClr val="tx1"/>
                </a:solidFill>
                <a:effectLst/>
              </a:rPr>
              <a:t>”</a:t>
            </a:r>
          </a:p>
        </p:txBody>
      </p:sp>
      <p:sp>
        <p:nvSpPr>
          <p:cNvPr id="2" name="Title 1"/>
          <p:cNvSpPr>
            <a:spLocks noGrp="1"/>
          </p:cNvSpPr>
          <p:nvPr>
            <p:ph type="title"/>
          </p:nvPr>
        </p:nvSpPr>
        <p:spPr>
          <a:xfrm>
            <a:off x="6848359" y="3291847"/>
            <a:ext cx="33475752" cy="13167355"/>
          </a:xfrm>
        </p:spPr>
        <p:txBody>
          <a:bodyPr anchor="ctr">
            <a:normAutofit/>
          </a:bodyPr>
          <a:lstStyle>
            <a:lvl1pPr algn="ctr">
              <a:defRPr sz="1536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7671528" y="16459195"/>
            <a:ext cx="31829414" cy="1828800"/>
          </a:xfrm>
        </p:spPr>
        <p:txBody>
          <a:bodyPr anchor="ctr">
            <a:normAutofit/>
          </a:bodyPr>
          <a:lstStyle>
            <a:lvl1pPr marL="0" indent="0">
              <a:buFontTx/>
              <a:buNone/>
              <a:defRPr sz="8640"/>
            </a:lvl1pPr>
            <a:lvl2pPr marL="2194560" indent="0">
              <a:buFontTx/>
              <a:buNone/>
              <a:defRPr/>
            </a:lvl2pPr>
            <a:lvl3pPr marL="4389120" indent="0">
              <a:buFontTx/>
              <a:buNone/>
              <a:defRPr/>
            </a:lvl3pPr>
            <a:lvl4pPr marL="6583680" indent="0">
              <a:buFontTx/>
              <a:buNone/>
              <a:defRPr/>
            </a:lvl4pPr>
            <a:lvl5pPr marL="877824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5344913" y="20848320"/>
            <a:ext cx="36076757" cy="6949440"/>
          </a:xfrm>
        </p:spPr>
        <p:txBody>
          <a:bodyPr anchor="ctr">
            <a:normAutofit/>
          </a:bodyPr>
          <a:lstStyle>
            <a:lvl1pPr marL="0" indent="0" algn="ctr">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32127023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344923" y="15881189"/>
            <a:ext cx="36076747" cy="7050240"/>
          </a:xfrm>
        </p:spPr>
        <p:txBody>
          <a:bodyPr anchor="b">
            <a:normAutofit/>
          </a:bodyPr>
          <a:lstStyle>
            <a:lvl1pPr algn="r">
              <a:defRPr sz="1536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5344915" y="22931429"/>
            <a:ext cx="36076752" cy="4129920"/>
          </a:xfrm>
        </p:spPr>
        <p:txBody>
          <a:bodyPr anchor="t">
            <a:normAutofit/>
          </a:bodyPr>
          <a:lstStyle>
            <a:lvl1pPr marL="0" indent="0" algn="r">
              <a:buNone/>
              <a:defRPr sz="960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17757883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4653223" y="4142510"/>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38400" dirty="0">
                <a:solidFill>
                  <a:schemeClr val="tx1"/>
                </a:solidFill>
                <a:effectLst/>
              </a:rPr>
              <a:t>“</a:t>
            </a:r>
          </a:p>
        </p:txBody>
      </p:sp>
      <p:sp>
        <p:nvSpPr>
          <p:cNvPr id="15" name="TextBox 14"/>
          <p:cNvSpPr txBox="1"/>
          <p:nvPr/>
        </p:nvSpPr>
        <p:spPr>
          <a:xfrm>
            <a:off x="39226548" y="13533115"/>
            <a:ext cx="2195131" cy="2806925"/>
          </a:xfrm>
          <a:prstGeom prst="rect">
            <a:avLst/>
          </a:prstGeom>
        </p:spPr>
        <p:txBody>
          <a:bodyPr vert="horz" lIns="438912" tIns="219456" rIns="438912" bIns="219456"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38400" dirty="0">
                <a:solidFill>
                  <a:schemeClr val="tx1"/>
                </a:solidFill>
                <a:effectLst/>
              </a:rPr>
              <a:t>”</a:t>
            </a:r>
          </a:p>
        </p:txBody>
      </p:sp>
      <p:sp>
        <p:nvSpPr>
          <p:cNvPr id="2" name="Title 1"/>
          <p:cNvSpPr>
            <a:spLocks noGrp="1"/>
          </p:cNvSpPr>
          <p:nvPr>
            <p:ph type="title"/>
          </p:nvPr>
        </p:nvSpPr>
        <p:spPr>
          <a:xfrm>
            <a:off x="6848359" y="3291847"/>
            <a:ext cx="33475752" cy="13167355"/>
          </a:xfrm>
        </p:spPr>
        <p:txBody>
          <a:bodyPr anchor="ctr">
            <a:normAutofit/>
          </a:bodyPr>
          <a:lstStyle>
            <a:lvl1pPr algn="ctr">
              <a:defRPr sz="1536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5344920" y="18653760"/>
            <a:ext cx="36076752" cy="4267200"/>
          </a:xfrm>
        </p:spPr>
        <p:txBody>
          <a:bodyPr vert="horz" lIns="91440" tIns="45720" rIns="91440" bIns="45720" rtlCol="0" anchor="b">
            <a:normAutofit/>
          </a:bodyPr>
          <a:lstStyle>
            <a:lvl1pPr algn="r">
              <a:buNone/>
              <a:defRPr lang="en-US" sz="1152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44915" y="22920960"/>
            <a:ext cx="36076752" cy="4876800"/>
          </a:xfrm>
        </p:spPr>
        <p:txBody>
          <a:bodyPr anchor="t">
            <a:normAutofit/>
          </a:bodyPr>
          <a:lstStyle>
            <a:lvl1pPr marL="0" indent="0" algn="r">
              <a:buNone/>
              <a:defRPr sz="864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718144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344922" y="3291847"/>
            <a:ext cx="36076757" cy="1309116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5344915" y="16824960"/>
            <a:ext cx="36076762" cy="4023360"/>
          </a:xfrm>
        </p:spPr>
        <p:txBody>
          <a:bodyPr vert="horz" lIns="91440" tIns="45720" rIns="91440" bIns="45720" rtlCol="0" anchor="b">
            <a:normAutofit/>
          </a:bodyPr>
          <a:lstStyle>
            <a:lvl1pPr>
              <a:buNone/>
              <a:defRPr lang="en-US" sz="13440" b="0" cap="none"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5344915" y="20848320"/>
            <a:ext cx="36076762" cy="6949440"/>
          </a:xfrm>
        </p:spPr>
        <p:txBody>
          <a:bodyPr anchor="t">
            <a:normAutofit/>
          </a:bodyPr>
          <a:lstStyle>
            <a:lvl1pPr marL="0" indent="0" algn="l">
              <a:buNone/>
              <a:defRPr sz="8640">
                <a:solidFill>
                  <a:schemeClr val="tx1"/>
                </a:solidFill>
              </a:defRPr>
            </a:lvl1pPr>
            <a:lvl2pPr marL="2194560" indent="0">
              <a:buNone/>
              <a:defRPr sz="8640">
                <a:solidFill>
                  <a:schemeClr val="tx1">
                    <a:tint val="75000"/>
                  </a:schemeClr>
                </a:solidFill>
              </a:defRPr>
            </a:lvl2pPr>
            <a:lvl3pPr marL="4389120" indent="0">
              <a:buNone/>
              <a:defRPr sz="7680">
                <a:solidFill>
                  <a:schemeClr val="tx1">
                    <a:tint val="75000"/>
                  </a:schemeClr>
                </a:solidFill>
              </a:defRPr>
            </a:lvl3pPr>
            <a:lvl4pPr marL="6583680" indent="0">
              <a:buNone/>
              <a:defRPr sz="6720">
                <a:solidFill>
                  <a:schemeClr val="tx1">
                    <a:tint val="75000"/>
                  </a:schemeClr>
                </a:solidFill>
              </a:defRPr>
            </a:lvl4pPr>
            <a:lvl5pPr marL="8778240" indent="0">
              <a:buNone/>
              <a:defRPr sz="6720">
                <a:solidFill>
                  <a:schemeClr val="tx1">
                    <a:tint val="75000"/>
                  </a:schemeClr>
                </a:solidFill>
              </a:defRPr>
            </a:lvl5pPr>
            <a:lvl6pPr marL="10972800" indent="0">
              <a:buNone/>
              <a:defRPr sz="6720">
                <a:solidFill>
                  <a:schemeClr val="tx1">
                    <a:tint val="75000"/>
                  </a:schemeClr>
                </a:solidFill>
              </a:defRPr>
            </a:lvl6pPr>
            <a:lvl7pPr marL="13167360" indent="0">
              <a:buNone/>
              <a:defRPr sz="6720">
                <a:solidFill>
                  <a:schemeClr val="tx1">
                    <a:tint val="75000"/>
                  </a:schemeClr>
                </a:solidFill>
              </a:defRPr>
            </a:lvl7pPr>
            <a:lvl8pPr marL="15361920" indent="0">
              <a:buNone/>
              <a:defRPr sz="6720">
                <a:solidFill>
                  <a:schemeClr val="tx1">
                    <a:tint val="75000"/>
                  </a:schemeClr>
                </a:solidFill>
              </a:defRPr>
            </a:lvl8pPr>
            <a:lvl9pPr marL="17556480" indent="0">
              <a:buNone/>
              <a:defRPr sz="672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32627703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28985142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5046689" y="3291840"/>
            <a:ext cx="6374990" cy="2450592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344918" y="3291840"/>
            <a:ext cx="28878590" cy="2450592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CA26AC-52F9-480B-8CDD-0272D7ECF4BF}" type="datetimeFigureOut">
              <a:rPr lang="en-US" smtClean="0"/>
              <a:t>4/5/2016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714F87-622D-4101-8822-C4E9F2FE7DBE}" type="slidenum">
              <a:rPr lang="en-US" smtClean="0"/>
              <a:t>‹#›</a:t>
            </a:fld>
            <a:endParaRPr lang="en-US"/>
          </a:p>
        </p:txBody>
      </p:sp>
    </p:spTree>
    <p:extLst>
      <p:ext uri="{BB962C8B-B14F-4D97-AF65-F5344CB8AC3E}">
        <p14:creationId xmlns:p14="http://schemas.microsoft.com/office/powerpoint/2010/main" val="233348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6381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w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hyperlink" Target="http://www.megaprint.com/"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grpSp>
        <p:nvGrpSpPr>
          <p:cNvPr id="14" name="Group 13"/>
          <p:cNvGrpSpPr/>
          <p:nvPr/>
        </p:nvGrpSpPr>
        <p:grpSpPr>
          <a:xfrm>
            <a:off x="3" y="2"/>
            <a:ext cx="10233662" cy="32918405"/>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4714241" y="2194565"/>
            <a:ext cx="36982402" cy="950976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714243" y="12801602"/>
            <a:ext cx="36982397" cy="16113576"/>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5321662" y="29357138"/>
            <a:ext cx="4115870" cy="1752600"/>
          </a:xfrm>
          <a:prstGeom prst="rect">
            <a:avLst/>
          </a:prstGeom>
        </p:spPr>
        <p:txBody>
          <a:bodyPr vert="horz" lIns="91440" tIns="45720" rIns="91440" bIns="45720" rtlCol="0" anchor="ctr"/>
          <a:lstStyle>
            <a:lvl1pPr algn="r">
              <a:defRPr sz="4800" b="0" i="0">
                <a:solidFill>
                  <a:schemeClr val="tx1"/>
                </a:solidFill>
                <a:effectLst/>
                <a:latin typeface="+mn-lt"/>
              </a:defRPr>
            </a:lvl1pPr>
          </a:lstStyle>
          <a:p>
            <a:fld id="{93CA26AC-52F9-480B-8CDD-0272D7ECF4BF}" type="datetimeFigureOut">
              <a:rPr lang="en-US" smtClean="0"/>
              <a:t>4/5/2016</a:t>
            </a:fld>
            <a:endParaRPr lang="en-US"/>
          </a:p>
        </p:txBody>
      </p:sp>
      <p:sp>
        <p:nvSpPr>
          <p:cNvPr id="5" name="Footer Placeholder 4"/>
          <p:cNvSpPr>
            <a:spLocks noGrp="1"/>
          </p:cNvSpPr>
          <p:nvPr>
            <p:ph type="ftr" sz="quarter" idx="3"/>
          </p:nvPr>
        </p:nvSpPr>
        <p:spPr>
          <a:xfrm>
            <a:off x="9537588" y="29357138"/>
            <a:ext cx="25509682" cy="1752600"/>
          </a:xfrm>
          <a:prstGeom prst="rect">
            <a:avLst/>
          </a:prstGeom>
        </p:spPr>
        <p:txBody>
          <a:bodyPr vert="horz" lIns="91440" tIns="45720" rIns="91440" bIns="45720" rtlCol="0" anchor="ctr"/>
          <a:lstStyle>
            <a:lvl1pPr algn="l">
              <a:defRPr sz="48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39711924" y="29357138"/>
            <a:ext cx="1984718" cy="1752600"/>
          </a:xfrm>
          <a:prstGeom prst="rect">
            <a:avLst/>
          </a:prstGeom>
        </p:spPr>
        <p:txBody>
          <a:bodyPr vert="horz" lIns="91440" tIns="45720" rIns="91440" bIns="45720" rtlCol="0" anchor="ctr"/>
          <a:lstStyle>
            <a:lvl1pPr algn="r">
              <a:defRPr sz="4800" b="0" i="0">
                <a:solidFill>
                  <a:schemeClr val="tx1"/>
                </a:solidFill>
                <a:effectLst/>
                <a:latin typeface="+mn-lt"/>
              </a:defRPr>
            </a:lvl1pPr>
          </a:lstStyle>
          <a:p>
            <a:fld id="{48714F87-622D-4101-8822-C4E9F2FE7DBE}" type="slidenum">
              <a:rPr lang="en-US" smtClean="0"/>
              <a:t>‹#›</a:t>
            </a:fld>
            <a:endParaRPr lang="en-US"/>
          </a:p>
        </p:txBody>
      </p:sp>
      <p:pic>
        <p:nvPicPr>
          <p:cNvPr id="21" name="Picture 20">
            <a:hlinkClick r:id="rId20"/>
          </p:cNvPr>
          <p:cNvPicPr>
            <a:picLocks noChangeAspect="1" noChangeArrowheads="1"/>
          </p:cNvPicPr>
          <p:nvPr userDrawn="1"/>
        </p:nvPicPr>
        <p:blipFill>
          <a:blip r:embed="rId21" cstate="print">
            <a:extLst>
              <a:ext uri="{28A0092B-C50C-407E-A947-70E740481C1C}">
                <a14:useLocalDpi xmlns:a14="http://schemas.microsoft.com/office/drawing/2010/main" val="0"/>
              </a:ext>
            </a:extLst>
          </a:blip>
          <a:srcRect r="38727"/>
          <a:stretch>
            <a:fillRect/>
          </a:stretch>
        </p:blipFill>
        <p:spPr bwMode="auto">
          <a:xfrm>
            <a:off x="35811743" y="32383849"/>
            <a:ext cx="4141787" cy="2127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1"/>
          <p:cNvSpPr txBox="1"/>
          <p:nvPr userDrawn="1"/>
        </p:nvSpPr>
        <p:spPr>
          <a:xfrm>
            <a:off x="39953530" y="32299394"/>
            <a:ext cx="2383858" cy="338554"/>
          </a:xfrm>
          <a:prstGeom prst="rect">
            <a:avLst/>
          </a:prstGeom>
          <a:noFill/>
        </p:spPr>
        <p:txBody>
          <a:bodyPr wrap="none" rtlCol="0">
            <a:spAutoFit/>
          </a:bodyPr>
          <a:ls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r>
              <a:rPr lang="en-US" sz="1600" dirty="0" smtClean="0">
                <a:solidFill>
                  <a:schemeClr val="bg1"/>
                </a:solidFill>
              </a:rPr>
              <a:t>www.postersession.com</a:t>
            </a:r>
            <a:endParaRPr lang="en-US" sz="1600" dirty="0">
              <a:solidFill>
                <a:schemeClr val="bg1"/>
              </a:solidFill>
            </a:endParaRPr>
          </a:p>
        </p:txBody>
      </p:sp>
    </p:spTree>
    <p:extLst>
      <p:ext uri="{BB962C8B-B14F-4D97-AF65-F5344CB8AC3E}">
        <p14:creationId xmlns:p14="http://schemas.microsoft.com/office/powerpoint/2010/main" val="3790492019"/>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85" r:id="rId15"/>
    <p:sldLayoutId id="2147483786" r:id="rId16"/>
    <p:sldLayoutId id="2147483787" r:id="rId17"/>
    <p:sldLayoutId id="2147483788" r:id="rId18"/>
  </p:sldLayoutIdLst>
  <p:txStyles>
    <p:titleStyle>
      <a:lvl1pPr algn="ctr" defTabSz="2194560" rtl="0" eaLnBrk="1" latinLnBrk="0" hangingPunct="1">
        <a:spcBef>
          <a:spcPct val="0"/>
        </a:spcBef>
        <a:buNone/>
        <a:defRPr sz="192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371600" indent="-1371600" algn="l" defTabSz="2194560" rtl="0" eaLnBrk="1" latinLnBrk="0" hangingPunct="1">
        <a:spcBef>
          <a:spcPct val="20000"/>
        </a:spcBef>
        <a:spcAft>
          <a:spcPts val="2880"/>
        </a:spcAft>
        <a:buClr>
          <a:schemeClr val="accent1">
            <a:lumMod val="75000"/>
          </a:schemeClr>
        </a:buClr>
        <a:buSzPct val="145000"/>
        <a:buFont typeface="Arial"/>
        <a:buChar char="•"/>
        <a:defRPr sz="11520" kern="1200" cap="none">
          <a:solidFill>
            <a:schemeClr val="tx1"/>
          </a:solidFill>
          <a:effectLst/>
          <a:latin typeface="+mn-lt"/>
          <a:ea typeface="+mn-ea"/>
          <a:cs typeface="+mn-cs"/>
        </a:defRPr>
      </a:lvl1pPr>
      <a:lvl2pPr marL="3566160" indent="-1371600" algn="l" defTabSz="2194560" rtl="0" eaLnBrk="1" latinLnBrk="0" hangingPunct="1">
        <a:spcBef>
          <a:spcPct val="20000"/>
        </a:spcBef>
        <a:spcAft>
          <a:spcPts val="2880"/>
        </a:spcAft>
        <a:buClr>
          <a:schemeClr val="accent1">
            <a:lumMod val="75000"/>
          </a:schemeClr>
        </a:buClr>
        <a:buSzPct val="145000"/>
        <a:buFont typeface="Arial"/>
        <a:buChar char="•"/>
        <a:defRPr sz="9600" kern="1200" cap="none">
          <a:solidFill>
            <a:schemeClr val="tx1"/>
          </a:solidFill>
          <a:effectLst/>
          <a:latin typeface="+mn-lt"/>
          <a:ea typeface="+mn-ea"/>
          <a:cs typeface="+mn-cs"/>
        </a:defRPr>
      </a:lvl2pPr>
      <a:lvl3pPr marL="5760720" indent="-1371600" algn="l" defTabSz="2194560" rtl="0" eaLnBrk="1" latinLnBrk="0" hangingPunct="1">
        <a:spcBef>
          <a:spcPct val="20000"/>
        </a:spcBef>
        <a:spcAft>
          <a:spcPts val="2880"/>
        </a:spcAft>
        <a:buClr>
          <a:schemeClr val="accent1">
            <a:lumMod val="75000"/>
          </a:schemeClr>
        </a:buClr>
        <a:buSzPct val="145000"/>
        <a:buFont typeface="Arial"/>
        <a:buChar char="•"/>
        <a:defRPr sz="8640" kern="1200" cap="none">
          <a:solidFill>
            <a:schemeClr val="tx1"/>
          </a:solidFill>
          <a:effectLst/>
          <a:latin typeface="+mn-lt"/>
          <a:ea typeface="+mn-ea"/>
          <a:cs typeface="+mn-cs"/>
        </a:defRPr>
      </a:lvl3pPr>
      <a:lvl4pPr marL="7406640" indent="-822960" algn="l" defTabSz="2194560" rtl="0" eaLnBrk="1" latinLnBrk="0" hangingPunct="1">
        <a:spcBef>
          <a:spcPct val="20000"/>
        </a:spcBef>
        <a:spcAft>
          <a:spcPts val="2880"/>
        </a:spcAft>
        <a:buClr>
          <a:schemeClr val="accent1">
            <a:lumMod val="75000"/>
          </a:schemeClr>
        </a:buClr>
        <a:buSzPct val="145000"/>
        <a:buFont typeface="Arial"/>
        <a:buChar char="•"/>
        <a:defRPr sz="7680" kern="1200" cap="none">
          <a:solidFill>
            <a:schemeClr val="tx1"/>
          </a:solidFill>
          <a:effectLst/>
          <a:latin typeface="+mn-lt"/>
          <a:ea typeface="+mn-ea"/>
          <a:cs typeface="+mn-cs"/>
        </a:defRPr>
      </a:lvl4pPr>
      <a:lvl5pPr marL="9601200" indent="-82296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5pPr>
      <a:lvl6pPr marL="12070080" indent="-109728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6pPr>
      <a:lvl7pPr marL="14264640" indent="-109728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7pPr>
      <a:lvl8pPr marL="16459200" indent="-109728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8pPr>
      <a:lvl9pPr marL="18653760" indent="-1097280" algn="l" defTabSz="2194560" rtl="0" eaLnBrk="1" latinLnBrk="0" hangingPunct="1">
        <a:spcBef>
          <a:spcPct val="20000"/>
        </a:spcBef>
        <a:spcAft>
          <a:spcPts val="2880"/>
        </a:spcAft>
        <a:buClr>
          <a:schemeClr val="accent1">
            <a:lumMod val="75000"/>
          </a:schemeClr>
        </a:buClr>
        <a:buSzPct val="145000"/>
        <a:buFont typeface="Arial"/>
        <a:buChar char="•"/>
        <a:defRPr sz="6720" kern="1200" cap="none">
          <a:solidFill>
            <a:schemeClr val="tx1"/>
          </a:solidFill>
          <a:effectLst/>
          <a:latin typeface="+mn-lt"/>
          <a:ea typeface="+mn-ea"/>
          <a:cs typeface="+mn-cs"/>
        </a:defRPr>
      </a:lvl9pPr>
    </p:bodyStyle>
    <p:otherStyle>
      <a:defPPr>
        <a:defRPr lang="en-US"/>
      </a:defPPr>
      <a:lvl1pPr marL="0" algn="l" defTabSz="2194560" rtl="0" eaLnBrk="1" latinLnBrk="0" hangingPunct="1">
        <a:defRPr sz="8640" kern="1200">
          <a:solidFill>
            <a:schemeClr val="tx1"/>
          </a:solidFill>
          <a:latin typeface="+mn-lt"/>
          <a:ea typeface="+mn-ea"/>
          <a:cs typeface="+mn-cs"/>
        </a:defRPr>
      </a:lvl1pPr>
      <a:lvl2pPr marL="2194560" algn="l" defTabSz="2194560" rtl="0" eaLnBrk="1" latinLnBrk="0" hangingPunct="1">
        <a:defRPr sz="8640" kern="1200">
          <a:solidFill>
            <a:schemeClr val="tx1"/>
          </a:solidFill>
          <a:latin typeface="+mn-lt"/>
          <a:ea typeface="+mn-ea"/>
          <a:cs typeface="+mn-cs"/>
        </a:defRPr>
      </a:lvl2pPr>
      <a:lvl3pPr marL="4389120" algn="l" defTabSz="2194560" rtl="0" eaLnBrk="1" latinLnBrk="0" hangingPunct="1">
        <a:defRPr sz="8640" kern="1200">
          <a:solidFill>
            <a:schemeClr val="tx1"/>
          </a:solidFill>
          <a:latin typeface="+mn-lt"/>
          <a:ea typeface="+mn-ea"/>
          <a:cs typeface="+mn-cs"/>
        </a:defRPr>
      </a:lvl3pPr>
      <a:lvl4pPr marL="6583680" algn="l" defTabSz="2194560" rtl="0" eaLnBrk="1" latinLnBrk="0" hangingPunct="1">
        <a:defRPr sz="8640" kern="1200">
          <a:solidFill>
            <a:schemeClr val="tx1"/>
          </a:solidFill>
          <a:latin typeface="+mn-lt"/>
          <a:ea typeface="+mn-ea"/>
          <a:cs typeface="+mn-cs"/>
        </a:defRPr>
      </a:lvl4pPr>
      <a:lvl5pPr marL="8778240" algn="l" defTabSz="2194560" rtl="0" eaLnBrk="1" latinLnBrk="0" hangingPunct="1">
        <a:defRPr sz="8640" kern="1200">
          <a:solidFill>
            <a:schemeClr val="tx1"/>
          </a:solidFill>
          <a:latin typeface="+mn-lt"/>
          <a:ea typeface="+mn-ea"/>
          <a:cs typeface="+mn-cs"/>
        </a:defRPr>
      </a:lvl5pPr>
      <a:lvl6pPr marL="10972800" algn="l" defTabSz="2194560" rtl="0" eaLnBrk="1" latinLnBrk="0" hangingPunct="1">
        <a:defRPr sz="8640" kern="1200">
          <a:solidFill>
            <a:schemeClr val="tx1"/>
          </a:solidFill>
          <a:latin typeface="+mn-lt"/>
          <a:ea typeface="+mn-ea"/>
          <a:cs typeface="+mn-cs"/>
        </a:defRPr>
      </a:lvl6pPr>
      <a:lvl7pPr marL="13167360" algn="l" defTabSz="2194560" rtl="0" eaLnBrk="1" latinLnBrk="0" hangingPunct="1">
        <a:defRPr sz="8640" kern="1200">
          <a:solidFill>
            <a:schemeClr val="tx1"/>
          </a:solidFill>
          <a:latin typeface="+mn-lt"/>
          <a:ea typeface="+mn-ea"/>
          <a:cs typeface="+mn-cs"/>
        </a:defRPr>
      </a:lvl7pPr>
      <a:lvl8pPr marL="15361920" algn="l" defTabSz="2194560" rtl="0" eaLnBrk="1" latinLnBrk="0" hangingPunct="1">
        <a:defRPr sz="8640" kern="1200">
          <a:solidFill>
            <a:schemeClr val="tx1"/>
          </a:solidFill>
          <a:latin typeface="+mn-lt"/>
          <a:ea typeface="+mn-ea"/>
          <a:cs typeface="+mn-cs"/>
        </a:defRPr>
      </a:lvl8pPr>
      <a:lvl9pPr marL="17556480" algn="l" defTabSz="219456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chart" Target="../charts/chart1.xml"/><Relationship Id="rId5" Type="http://schemas.openxmlformats.org/officeDocument/2006/relationships/image" Target="../media/image5.png"/><Relationship Id="rId4" Type="http://schemas.openxmlformats.org/officeDocument/2006/relationships/image" Target="../media/image4.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AutoShape 30"/>
          <p:cNvSpPr>
            <a:spLocks noChangeArrowheads="1"/>
          </p:cNvSpPr>
          <p:nvPr/>
        </p:nvSpPr>
        <p:spPr bwMode="auto">
          <a:xfrm>
            <a:off x="33356550" y="6553200"/>
            <a:ext cx="9882188" cy="2552700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1" name="AutoShape 29"/>
          <p:cNvSpPr>
            <a:spLocks noChangeArrowheads="1"/>
          </p:cNvSpPr>
          <p:nvPr/>
        </p:nvSpPr>
        <p:spPr bwMode="auto">
          <a:xfrm>
            <a:off x="11315700" y="6559550"/>
            <a:ext cx="10363200" cy="14174712"/>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2" name="AutoShape 31"/>
          <p:cNvSpPr>
            <a:spLocks noChangeArrowheads="1"/>
          </p:cNvSpPr>
          <p:nvPr/>
        </p:nvSpPr>
        <p:spPr bwMode="auto">
          <a:xfrm>
            <a:off x="22333744" y="6611012"/>
            <a:ext cx="10363200" cy="14123250"/>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3" name="AutoShape 4"/>
          <p:cNvSpPr>
            <a:spLocks noChangeArrowheads="1"/>
          </p:cNvSpPr>
          <p:nvPr/>
        </p:nvSpPr>
        <p:spPr bwMode="auto">
          <a:xfrm>
            <a:off x="609599" y="6618559"/>
            <a:ext cx="9883775" cy="25308527"/>
          </a:xfrm>
          <a:prstGeom prst="roundRect">
            <a:avLst>
              <a:gd name="adj" fmla="val 7000"/>
            </a:avLst>
          </a:prstGeom>
          <a:solidFill>
            <a:schemeClr val="bg1"/>
          </a:solidFill>
          <a:ln w="9525">
            <a:solidFill>
              <a:schemeClr val="tx1"/>
            </a:solidFill>
            <a:round/>
            <a:headEnd/>
            <a:tailEnd/>
          </a:ln>
          <a:effectLst/>
        </p:spPr>
        <p:txBody>
          <a:bodyPr wrap="none" anchor="ctr"/>
          <a:lstStyle/>
          <a:p>
            <a:endParaRPr lang="en-US"/>
          </a:p>
        </p:txBody>
      </p:sp>
      <p:sp>
        <p:nvSpPr>
          <p:cNvPr id="2058" name="Text Box 10"/>
          <p:cNvSpPr txBox="1">
            <a:spLocks noChangeArrowheads="1"/>
          </p:cNvSpPr>
          <p:nvPr/>
        </p:nvSpPr>
        <p:spPr bwMode="auto">
          <a:xfrm>
            <a:off x="11526043" y="6858990"/>
            <a:ext cx="9829800" cy="1403350"/>
          </a:xfrm>
          <a:prstGeom prst="rect">
            <a:avLst/>
          </a:prstGeom>
          <a:noFill/>
          <a:ln w="9525">
            <a:noFill/>
            <a:miter lim="800000"/>
            <a:headEnd/>
            <a:tailEnd/>
          </a:ln>
          <a:effectLst/>
        </p:spPr>
        <p:txBody>
          <a:bodyPr>
            <a:spAutoFit/>
          </a:bodyPr>
          <a:lstStyle/>
          <a:p>
            <a:pPr defTabSz="4389438">
              <a:spcBef>
                <a:spcPct val="50000"/>
              </a:spcBef>
            </a:pPr>
            <a:r>
              <a:rPr lang="en-US" b="1" dirty="0" smtClean="0">
                <a:solidFill>
                  <a:srgbClr val="A50021"/>
                </a:solidFill>
              </a:rPr>
              <a:t>Objectives</a:t>
            </a:r>
            <a:endParaRPr lang="en-US" b="1" dirty="0">
              <a:solidFill>
                <a:srgbClr val="A50021"/>
              </a:solidFill>
            </a:endParaRPr>
          </a:p>
        </p:txBody>
      </p:sp>
      <p:sp>
        <p:nvSpPr>
          <p:cNvPr id="2059" name="Text Box 11"/>
          <p:cNvSpPr txBox="1">
            <a:spLocks noChangeArrowheads="1"/>
          </p:cNvSpPr>
          <p:nvPr/>
        </p:nvSpPr>
        <p:spPr bwMode="auto">
          <a:xfrm>
            <a:off x="33408938" y="6894133"/>
            <a:ext cx="9829800" cy="2739211"/>
          </a:xfrm>
          <a:prstGeom prst="rect">
            <a:avLst/>
          </a:prstGeom>
          <a:noFill/>
          <a:ln w="9525">
            <a:noFill/>
            <a:miter lim="800000"/>
            <a:headEnd/>
            <a:tailEnd/>
          </a:ln>
          <a:effectLst/>
        </p:spPr>
        <p:txBody>
          <a:bodyPr>
            <a:spAutoFit/>
          </a:bodyPr>
          <a:lstStyle/>
          <a:p>
            <a:pPr defTabSz="4389438">
              <a:spcBef>
                <a:spcPct val="50000"/>
              </a:spcBef>
            </a:pPr>
            <a:r>
              <a:rPr lang="en-US" b="1" dirty="0" smtClean="0">
                <a:solidFill>
                  <a:srgbClr val="A50021"/>
                </a:solidFill>
              </a:rPr>
              <a:t>Conclusions &amp; Implications</a:t>
            </a:r>
            <a:endParaRPr lang="en-US" b="1" dirty="0">
              <a:solidFill>
                <a:srgbClr val="A50021"/>
              </a:solidFill>
            </a:endParaRPr>
          </a:p>
        </p:txBody>
      </p:sp>
      <p:sp>
        <p:nvSpPr>
          <p:cNvPr id="2061" name="AutoShape 13"/>
          <p:cNvSpPr>
            <a:spLocks noChangeArrowheads="1"/>
          </p:cNvSpPr>
          <p:nvPr/>
        </p:nvSpPr>
        <p:spPr bwMode="auto">
          <a:xfrm>
            <a:off x="661988" y="476249"/>
            <a:ext cx="42519600" cy="5538751"/>
          </a:xfrm>
          <a:prstGeom prst="roundRect">
            <a:avLst>
              <a:gd name="adj" fmla="val 10870"/>
            </a:avLst>
          </a:prstGeom>
          <a:solidFill>
            <a:srgbClr val="F8F8F8"/>
          </a:solidFill>
          <a:ln w="9525">
            <a:solidFill>
              <a:schemeClr val="tx1"/>
            </a:solidFill>
            <a:round/>
            <a:headEnd/>
            <a:tailEnd/>
          </a:ln>
          <a:effectLst/>
        </p:spPr>
        <p:txBody>
          <a:bodyPr wrap="none" anchor="ctr"/>
          <a:lstStyle/>
          <a:p>
            <a:pPr defTabSz="4389438"/>
            <a:endParaRPr lang="en-US">
              <a:solidFill>
                <a:schemeClr val="bg1"/>
              </a:solidFill>
            </a:endParaRPr>
          </a:p>
        </p:txBody>
      </p:sp>
      <p:sp>
        <p:nvSpPr>
          <p:cNvPr id="2062" name="Text Box 14"/>
          <p:cNvSpPr txBox="1">
            <a:spLocks noChangeArrowheads="1"/>
          </p:cNvSpPr>
          <p:nvPr/>
        </p:nvSpPr>
        <p:spPr bwMode="auto">
          <a:xfrm>
            <a:off x="3453772" y="500917"/>
            <a:ext cx="37358304" cy="5401479"/>
          </a:xfrm>
          <a:prstGeom prst="rect">
            <a:avLst/>
          </a:prstGeom>
          <a:noFill/>
          <a:ln w="9525">
            <a:noFill/>
            <a:miter lim="800000"/>
            <a:headEnd/>
            <a:tailEnd/>
          </a:ln>
          <a:effectLst/>
        </p:spPr>
        <p:txBody>
          <a:bodyPr wrap="square">
            <a:spAutoFit/>
          </a:bodyPr>
          <a:lstStyle/>
          <a:p>
            <a:pPr defTabSz="4389438">
              <a:spcBef>
                <a:spcPct val="50000"/>
              </a:spcBef>
            </a:pPr>
            <a:r>
              <a:rPr lang="en-US" sz="12500" b="1" dirty="0" smtClean="0"/>
              <a:t>Brand Positioning vs. Employee Behavior</a:t>
            </a:r>
          </a:p>
          <a:p>
            <a:pPr defTabSz="4389438"/>
            <a:r>
              <a:rPr lang="en-US" sz="8400" b="1" dirty="0" smtClean="0"/>
              <a:t>Kaitlin Waters</a:t>
            </a:r>
          </a:p>
          <a:p>
            <a:pPr defTabSz="4389438"/>
            <a:r>
              <a:rPr lang="en-US" sz="8400" b="1" dirty="0" smtClean="0"/>
              <a:t>Faculty Advisor: Dr. Alex </a:t>
            </a:r>
            <a:r>
              <a:rPr lang="en-US" sz="8400" b="1" dirty="0" err="1" smtClean="0"/>
              <a:t>Zablah</a:t>
            </a:r>
            <a:endParaRPr lang="en-US" sz="8400" b="1" dirty="0" smtClean="0"/>
          </a:p>
          <a:p>
            <a:pPr defTabSz="4389438"/>
            <a:r>
              <a:rPr lang="en-US" sz="4800" b="1" i="1" dirty="0" smtClean="0"/>
              <a:t>University of Tennessee – Global Leadership Scholar</a:t>
            </a:r>
            <a:endParaRPr lang="en-US" dirty="0"/>
          </a:p>
        </p:txBody>
      </p:sp>
      <p:sp>
        <p:nvSpPr>
          <p:cNvPr id="2067" name="Text Box 19"/>
          <p:cNvSpPr txBox="1">
            <a:spLocks noChangeArrowheads="1"/>
          </p:cNvSpPr>
          <p:nvPr/>
        </p:nvSpPr>
        <p:spPr bwMode="auto">
          <a:xfrm>
            <a:off x="12427970" y="22432317"/>
            <a:ext cx="8305800" cy="1082675"/>
          </a:xfrm>
          <a:prstGeom prst="rect">
            <a:avLst/>
          </a:prstGeom>
          <a:noFill/>
          <a:ln w="9525">
            <a:noFill/>
            <a:miter lim="800000"/>
            <a:headEnd/>
            <a:tailEnd/>
          </a:ln>
          <a:effectLst/>
        </p:spPr>
        <p:txBody>
          <a:bodyPr>
            <a:spAutoFit/>
          </a:bodyPr>
          <a:lstStyle/>
          <a:p>
            <a:pPr defTabSz="4389438">
              <a:spcBef>
                <a:spcPct val="50000"/>
              </a:spcBef>
            </a:pPr>
            <a:r>
              <a:rPr lang="en-US" sz="6500" b="1" i="1" dirty="0" smtClean="0"/>
              <a:t>Predicted Results</a:t>
            </a:r>
            <a:endParaRPr lang="en-US" sz="6500" b="1" i="1" dirty="0"/>
          </a:p>
        </p:txBody>
      </p:sp>
      <p:sp>
        <p:nvSpPr>
          <p:cNvPr id="2073" name="Text Box 25"/>
          <p:cNvSpPr txBox="1">
            <a:spLocks noChangeArrowheads="1"/>
          </p:cNvSpPr>
          <p:nvPr/>
        </p:nvSpPr>
        <p:spPr bwMode="auto">
          <a:xfrm>
            <a:off x="23057870" y="22432317"/>
            <a:ext cx="8305800" cy="1082675"/>
          </a:xfrm>
          <a:prstGeom prst="rect">
            <a:avLst/>
          </a:prstGeom>
          <a:noFill/>
          <a:ln w="9525">
            <a:noFill/>
            <a:miter lim="800000"/>
            <a:headEnd/>
            <a:tailEnd/>
          </a:ln>
          <a:effectLst/>
        </p:spPr>
        <p:txBody>
          <a:bodyPr>
            <a:spAutoFit/>
          </a:bodyPr>
          <a:lstStyle/>
          <a:p>
            <a:pPr defTabSz="4389438">
              <a:spcBef>
                <a:spcPct val="50000"/>
              </a:spcBef>
            </a:pPr>
            <a:r>
              <a:rPr lang="en-US" sz="6300" b="1" i="1" dirty="0" smtClean="0"/>
              <a:t>Interaction Effect</a:t>
            </a:r>
            <a:endParaRPr lang="en-US" sz="6300" b="1" i="1" dirty="0"/>
          </a:p>
        </p:txBody>
      </p:sp>
      <p:sp>
        <p:nvSpPr>
          <p:cNvPr id="2075" name="Text Box 27"/>
          <p:cNvSpPr txBox="1">
            <a:spLocks noChangeArrowheads="1"/>
          </p:cNvSpPr>
          <p:nvPr/>
        </p:nvSpPr>
        <p:spPr bwMode="auto">
          <a:xfrm>
            <a:off x="34099500" y="25146000"/>
            <a:ext cx="8305800" cy="1082675"/>
          </a:xfrm>
          <a:prstGeom prst="rect">
            <a:avLst/>
          </a:prstGeom>
          <a:noFill/>
          <a:ln w="9525">
            <a:noFill/>
            <a:miter lim="800000"/>
            <a:headEnd/>
            <a:tailEnd/>
          </a:ln>
          <a:effectLst/>
        </p:spPr>
        <p:txBody>
          <a:bodyPr>
            <a:spAutoFit/>
          </a:bodyPr>
          <a:lstStyle/>
          <a:p>
            <a:pPr defTabSz="4389438">
              <a:spcBef>
                <a:spcPct val="50000"/>
              </a:spcBef>
            </a:pPr>
            <a:r>
              <a:rPr lang="en-US" sz="6500" dirty="0">
                <a:solidFill>
                  <a:srgbClr val="A50021"/>
                </a:solidFill>
              </a:rPr>
              <a:t>Bibliography</a:t>
            </a:r>
          </a:p>
        </p:txBody>
      </p:sp>
      <p:sp>
        <p:nvSpPr>
          <p:cNvPr id="2084" name="Text Box 36"/>
          <p:cNvSpPr txBox="1">
            <a:spLocks noChangeArrowheads="1"/>
          </p:cNvSpPr>
          <p:nvPr/>
        </p:nvSpPr>
        <p:spPr bwMode="auto">
          <a:xfrm>
            <a:off x="23057870" y="8546952"/>
            <a:ext cx="9423400" cy="12211245"/>
          </a:xfrm>
          <a:prstGeom prst="rect">
            <a:avLst/>
          </a:prstGeom>
          <a:noFill/>
          <a:ln w="57150" cmpd="thinThick">
            <a:noFill/>
            <a:miter lim="800000"/>
            <a:headEnd/>
            <a:tailEnd/>
          </a:ln>
          <a:effectLst/>
        </p:spPr>
        <p:txBody>
          <a:bodyPr lIns="61170" tIns="30584" rIns="61170" bIns="30584">
            <a:spAutoFit/>
          </a:bodyPr>
          <a:lstStyle/>
          <a:p>
            <a:pPr algn="l" defTabSz="612775" eaLnBrk="0" hangingPunct="0">
              <a:lnSpc>
                <a:spcPct val="95000"/>
              </a:lnSpc>
            </a:pPr>
            <a:r>
              <a:rPr lang="en-US" sz="3000" dirty="0">
                <a:latin typeface="Arial" panose="020B0604020202020204" pitchFamily="34" charset="0"/>
                <a:cs typeface="Arial" panose="020B0604020202020204" pitchFamily="34" charset="0"/>
              </a:rPr>
              <a:t>This quantitative study employed an electronic survey examining customer’s perception of a </a:t>
            </a:r>
            <a:r>
              <a:rPr lang="en-US" sz="3000" dirty="0" smtClean="0">
                <a:latin typeface="Arial" panose="020B0604020202020204" pitchFamily="34" charset="0"/>
                <a:cs typeface="Arial" panose="020B0604020202020204" pitchFamily="34" charset="0"/>
              </a:rPr>
              <a:t>retailer and their intentions to repurchase </a:t>
            </a:r>
            <a:r>
              <a:rPr lang="en-US" sz="3000" dirty="0">
                <a:latin typeface="Arial" panose="020B0604020202020204" pitchFamily="34" charset="0"/>
                <a:cs typeface="Arial" panose="020B0604020202020204" pitchFamily="34" charset="0"/>
              </a:rPr>
              <a:t>after the event of a service failure. Specific aspects of the research included</a:t>
            </a:r>
            <a:r>
              <a:rPr lang="en-US" sz="3000" dirty="0" smtClean="0">
                <a:latin typeface="Arial" panose="020B0604020202020204" pitchFamily="34" charset="0"/>
                <a:cs typeface="Arial" panose="020B0604020202020204" pitchFamily="34" charset="0"/>
              </a:rPr>
              <a:t>:</a:t>
            </a:r>
          </a:p>
          <a:p>
            <a:pPr algn="l" defTabSz="612775" eaLnBrk="0" hangingPunct="0">
              <a:lnSpc>
                <a:spcPct val="95000"/>
              </a:lnSpc>
            </a:pPr>
            <a:endParaRPr lang="en-US" sz="3000" dirty="0">
              <a:latin typeface="Arial" panose="020B0604020202020204" pitchFamily="34" charset="0"/>
              <a:cs typeface="Arial" panose="020B0604020202020204" pitchFamily="34" charset="0"/>
            </a:endParaRPr>
          </a:p>
          <a:p>
            <a:pPr algn="l" defTabSz="612775" eaLnBrk="0" hangingPunct="0">
              <a:lnSpc>
                <a:spcPct val="95000"/>
              </a:lnSpc>
            </a:pPr>
            <a:r>
              <a:rPr lang="en-US" sz="3000" b="1" dirty="0">
                <a:latin typeface="Arial" panose="020B0604020202020204" pitchFamily="34" charset="0"/>
                <a:cs typeface="Arial" panose="020B0604020202020204" pitchFamily="34" charset="0"/>
              </a:rPr>
              <a:t>Research</a:t>
            </a:r>
            <a:r>
              <a:rPr lang="en-US" sz="3000" dirty="0">
                <a:latin typeface="Arial" panose="020B0604020202020204" pitchFamily="34" charset="0"/>
                <a:cs typeface="Arial" panose="020B0604020202020204" pitchFamily="34" charset="0"/>
              </a:rPr>
              <a:t>: </a:t>
            </a:r>
          </a:p>
          <a:p>
            <a:pPr algn="l" defTabSz="612775" eaLnBrk="0" hangingPunct="0">
              <a:lnSpc>
                <a:spcPct val="95000"/>
              </a:lnSpc>
            </a:pPr>
            <a:r>
              <a:rPr lang="en-US" sz="3000" dirty="0">
                <a:latin typeface="Arial" panose="020B0604020202020204" pitchFamily="34" charset="0"/>
                <a:cs typeface="Arial" panose="020B0604020202020204" pitchFamily="34" charset="0"/>
              </a:rPr>
              <a:t>Electronic survey distributed to college-age students through social media, email, and promotion in College of Business </a:t>
            </a:r>
            <a:r>
              <a:rPr lang="en-US" sz="3000" dirty="0" smtClean="0">
                <a:latin typeface="Arial" panose="020B0604020202020204" pitchFamily="34" charset="0"/>
                <a:cs typeface="Arial" panose="020B0604020202020204" pitchFamily="34" charset="0"/>
              </a:rPr>
              <a:t>classes</a:t>
            </a:r>
          </a:p>
          <a:p>
            <a:pPr algn="l" defTabSz="612775" eaLnBrk="0" hangingPunct="0">
              <a:lnSpc>
                <a:spcPct val="95000"/>
              </a:lnSpc>
            </a:pPr>
            <a:endParaRPr lang="en-US" sz="3000" dirty="0">
              <a:latin typeface="Arial" panose="020B0604020202020204" pitchFamily="34" charset="0"/>
              <a:cs typeface="Arial" panose="020B0604020202020204" pitchFamily="34" charset="0"/>
            </a:endParaRPr>
          </a:p>
          <a:p>
            <a:pPr algn="l" defTabSz="612775" eaLnBrk="0" hangingPunct="0">
              <a:lnSpc>
                <a:spcPct val="95000"/>
              </a:lnSpc>
            </a:pPr>
            <a:r>
              <a:rPr lang="en-US" sz="3000" b="1" dirty="0">
                <a:latin typeface="Arial" panose="020B0604020202020204" pitchFamily="34" charset="0"/>
                <a:cs typeface="Arial" panose="020B0604020202020204" pitchFamily="34" charset="0"/>
              </a:rPr>
              <a:t>Sample</a:t>
            </a:r>
            <a:r>
              <a:rPr lang="en-US" sz="3000" dirty="0" smtClean="0">
                <a:latin typeface="Arial" panose="020B0604020202020204" pitchFamily="34" charset="0"/>
                <a:cs typeface="Arial" panose="020B0604020202020204" pitchFamily="34" charset="0"/>
              </a:rPr>
              <a:t>:</a:t>
            </a:r>
          </a:p>
          <a:p>
            <a:pPr algn="l" defTabSz="612775" eaLnBrk="0" hangingPunct="0">
              <a:lnSpc>
                <a:spcPct val="95000"/>
              </a:lnSpc>
            </a:pPr>
            <a:r>
              <a:rPr lang="en-US" sz="3000" dirty="0" smtClean="0">
                <a:latin typeface="Arial" panose="020B0604020202020204" pitchFamily="34" charset="0"/>
                <a:cs typeface="Arial" panose="020B0604020202020204" pitchFamily="34" charset="0"/>
              </a:rPr>
              <a:t>176 respondents</a:t>
            </a:r>
            <a:endParaRPr lang="en-US" sz="3000" dirty="0" smtClean="0">
              <a:latin typeface="Arial" panose="020B0604020202020204" pitchFamily="34" charset="0"/>
              <a:cs typeface="Arial" panose="020B0604020202020204" pitchFamily="34" charset="0"/>
            </a:endParaRPr>
          </a:p>
          <a:p>
            <a:pPr algn="l" defTabSz="612775" eaLnBrk="0" hangingPunct="0">
              <a:lnSpc>
                <a:spcPct val="95000"/>
              </a:lnSpc>
            </a:pPr>
            <a:endParaRPr lang="en-US" sz="3000" dirty="0">
              <a:latin typeface="Arial" panose="020B0604020202020204" pitchFamily="34" charset="0"/>
              <a:cs typeface="Arial" panose="020B0604020202020204" pitchFamily="34" charset="0"/>
            </a:endParaRPr>
          </a:p>
          <a:p>
            <a:pPr algn="l" defTabSz="612775" eaLnBrk="0" hangingPunct="0">
              <a:lnSpc>
                <a:spcPct val="95000"/>
              </a:lnSpc>
            </a:pPr>
            <a:r>
              <a:rPr lang="en-US" sz="3000" b="1" dirty="0">
                <a:latin typeface="Arial" panose="020B0604020202020204" pitchFamily="34" charset="0"/>
                <a:cs typeface="Arial" panose="020B0604020202020204" pitchFamily="34" charset="0"/>
              </a:rPr>
              <a:t>Hypothesis</a:t>
            </a:r>
            <a:r>
              <a:rPr lang="en-US" sz="3000" dirty="0">
                <a:latin typeface="Arial" panose="020B0604020202020204" pitchFamily="34" charset="0"/>
                <a:cs typeface="Arial" panose="020B0604020202020204" pitchFamily="34" charset="0"/>
              </a:rPr>
              <a:t>: </a:t>
            </a:r>
          </a:p>
          <a:p>
            <a:pPr algn="l" defTabSz="612775" eaLnBrk="0" hangingPunct="0">
              <a:lnSpc>
                <a:spcPct val="95000"/>
              </a:lnSpc>
            </a:pPr>
            <a:r>
              <a:rPr lang="en-US" sz="3000" dirty="0" smtClean="0">
                <a:latin typeface="Arial" panose="020B0604020202020204" pitchFamily="34" charset="0"/>
                <a:cs typeface="Arial" panose="020B0604020202020204" pitchFamily="34" charset="0"/>
              </a:rPr>
              <a:t>H1</a:t>
            </a:r>
            <a:r>
              <a:rPr lang="en-US" sz="3000" dirty="0">
                <a:latin typeface="Arial" panose="020B0604020202020204" pitchFamily="34" charset="0"/>
                <a:cs typeface="Arial" panose="020B0604020202020204" pitchFamily="34" charset="0"/>
              </a:rPr>
              <a:t>: </a:t>
            </a:r>
            <a:r>
              <a:rPr lang="en-US" sz="3000" dirty="0">
                <a:latin typeface="Arial" panose="020B0604020202020204" pitchFamily="34" charset="0"/>
                <a:cs typeface="Arial" panose="020B0604020202020204" pitchFamily="34" charset="0"/>
              </a:rPr>
              <a:t>Employee-brand alignment has a positive effect on customers’ intentions to purchase the brand in the future</a:t>
            </a:r>
            <a:r>
              <a:rPr lang="en-US" sz="3000" dirty="0" smtClean="0">
                <a:latin typeface="Arial" panose="020B0604020202020204" pitchFamily="34" charset="0"/>
                <a:cs typeface="Arial" panose="020B0604020202020204" pitchFamily="34" charset="0"/>
              </a:rPr>
              <a:t>.</a:t>
            </a:r>
            <a:endParaRPr lang="en-US" sz="3000" dirty="0" smtClean="0">
              <a:latin typeface="Arial" panose="020B0604020202020204" pitchFamily="34" charset="0"/>
              <a:cs typeface="Arial" panose="020B0604020202020204" pitchFamily="34" charset="0"/>
            </a:endParaRPr>
          </a:p>
          <a:p>
            <a:pPr algn="l" defTabSz="612775" eaLnBrk="0" hangingPunct="0">
              <a:lnSpc>
                <a:spcPct val="95000"/>
              </a:lnSpc>
            </a:pPr>
            <a:endParaRPr lang="en-US" sz="3000" dirty="0">
              <a:latin typeface="Arial" panose="020B0604020202020204" pitchFamily="34" charset="0"/>
              <a:cs typeface="Arial" panose="020B0604020202020204" pitchFamily="34" charset="0"/>
            </a:endParaRPr>
          </a:p>
          <a:p>
            <a:pPr algn="l" defTabSz="612775" eaLnBrk="0" hangingPunct="0">
              <a:lnSpc>
                <a:spcPct val="95000"/>
              </a:lnSpc>
            </a:pPr>
            <a:r>
              <a:rPr lang="en-US" sz="3000" dirty="0">
                <a:latin typeface="Arial" panose="020B0604020202020204" pitchFamily="34" charset="0"/>
                <a:cs typeface="Arial" panose="020B0604020202020204" pitchFamily="34" charset="0"/>
              </a:rPr>
              <a:t>H2: </a:t>
            </a:r>
            <a:r>
              <a:rPr lang="en-US" sz="3000" dirty="0">
                <a:latin typeface="Arial" panose="020B0604020202020204" pitchFamily="34" charset="0"/>
                <a:cs typeface="Arial" panose="020B0604020202020204" pitchFamily="34" charset="0"/>
              </a:rPr>
              <a:t>The positive effect of employee-brand alignment on customers’ intentions to purchase the brand in the future  will be stronger (as opposed to weaker)  when the firm (as opposed to the customer) is responsible for the service failure. </a:t>
            </a:r>
            <a:endParaRPr lang="en-US" sz="3000" dirty="0" smtClean="0">
              <a:latin typeface="Arial" panose="020B0604020202020204" pitchFamily="34" charset="0"/>
              <a:cs typeface="Arial" panose="020B0604020202020204" pitchFamily="34" charset="0"/>
            </a:endParaRPr>
          </a:p>
          <a:p>
            <a:pPr algn="l" defTabSz="612775" eaLnBrk="0" hangingPunct="0">
              <a:lnSpc>
                <a:spcPct val="95000"/>
              </a:lnSpc>
            </a:pPr>
            <a:endParaRPr lang="en-US" sz="3000" dirty="0">
              <a:latin typeface="Arial" panose="020B0604020202020204" pitchFamily="34" charset="0"/>
              <a:cs typeface="Arial" panose="020B0604020202020204" pitchFamily="34" charset="0"/>
            </a:endParaRPr>
          </a:p>
          <a:p>
            <a:pPr algn="l" defTabSz="612775" eaLnBrk="0" hangingPunct="0">
              <a:lnSpc>
                <a:spcPct val="95000"/>
              </a:lnSpc>
            </a:pPr>
            <a:r>
              <a:rPr lang="en-US" sz="3000" b="1" dirty="0">
                <a:latin typeface="Arial" panose="020B0604020202020204" pitchFamily="34" charset="0"/>
                <a:cs typeface="Arial" panose="020B0604020202020204" pitchFamily="34" charset="0"/>
              </a:rPr>
              <a:t>Analysis</a:t>
            </a:r>
            <a:r>
              <a:rPr lang="en-US" sz="3000" dirty="0">
                <a:latin typeface="Arial" panose="020B0604020202020204" pitchFamily="34" charset="0"/>
                <a:cs typeface="Arial" panose="020B0604020202020204" pitchFamily="34" charset="0"/>
              </a:rPr>
              <a:t>: </a:t>
            </a:r>
          </a:p>
          <a:p>
            <a:pPr algn="l" defTabSz="612775" eaLnBrk="0" hangingPunct="0">
              <a:lnSpc>
                <a:spcPct val="95000"/>
              </a:lnSpc>
            </a:pPr>
            <a:r>
              <a:rPr lang="en-US" sz="3000" dirty="0">
                <a:latin typeface="Arial" panose="020B0604020202020204" pitchFamily="34" charset="0"/>
                <a:cs typeface="Arial" panose="020B0604020202020204" pitchFamily="34" charset="0"/>
              </a:rPr>
              <a:t>After data collection, regression analysis </a:t>
            </a:r>
            <a:r>
              <a:rPr lang="en-US" sz="3000" dirty="0" smtClean="0">
                <a:latin typeface="Arial" panose="020B0604020202020204" pitchFamily="34" charset="0"/>
                <a:cs typeface="Arial" panose="020B0604020202020204" pitchFamily="34" charset="0"/>
              </a:rPr>
              <a:t>was </a:t>
            </a:r>
            <a:r>
              <a:rPr lang="en-US" sz="3000" dirty="0">
                <a:latin typeface="Arial" panose="020B0604020202020204" pitchFamily="34" charset="0"/>
                <a:cs typeface="Arial" panose="020B0604020202020204" pitchFamily="34" charset="0"/>
              </a:rPr>
              <a:t>performed on SPSS. </a:t>
            </a:r>
          </a:p>
          <a:p>
            <a:pPr algn="l" defTabSz="612775" eaLnBrk="0" hangingPunct="0"/>
            <a:endParaRPr lang="en-US" sz="2000" dirty="0">
              <a:latin typeface="Times New Roman" pitchFamily="18" charset="0"/>
            </a:endParaRPr>
          </a:p>
        </p:txBody>
      </p:sp>
      <p:sp>
        <p:nvSpPr>
          <p:cNvPr id="2086" name="Text Box 38"/>
          <p:cNvSpPr txBox="1">
            <a:spLocks noChangeArrowheads="1"/>
          </p:cNvSpPr>
          <p:nvPr/>
        </p:nvSpPr>
        <p:spPr bwMode="auto">
          <a:xfrm>
            <a:off x="33708975" y="26231850"/>
            <a:ext cx="9186863" cy="4886163"/>
          </a:xfrm>
          <a:prstGeom prst="rect">
            <a:avLst/>
          </a:prstGeom>
          <a:noFill/>
          <a:ln w="57150" cmpd="thinThick">
            <a:noFill/>
            <a:miter lim="800000"/>
            <a:headEnd/>
            <a:tailEnd/>
          </a:ln>
          <a:effectLst/>
        </p:spPr>
        <p:txBody>
          <a:bodyPr lIns="61170" tIns="30584" rIns="61170" bIns="30584">
            <a:spAutoFit/>
          </a:bodyPr>
          <a:lstStyle/>
          <a:p>
            <a:pPr marL="342900" indent="-342900" algn="l" defTabSz="612775" eaLnBrk="0" hangingPunct="0">
              <a:lnSpc>
                <a:spcPct val="95000"/>
              </a:lnSpc>
            </a:pPr>
            <a:r>
              <a:rPr lang="en-US" sz="3000" dirty="0" err="1">
                <a:latin typeface="Arial" panose="020B0604020202020204" pitchFamily="34" charset="0"/>
                <a:cs typeface="Arial" panose="020B0604020202020204" pitchFamily="34" charset="0"/>
              </a:rPr>
              <a:t>Sirianni</a:t>
            </a:r>
            <a:r>
              <a:rPr lang="en-US" sz="3000" dirty="0">
                <a:latin typeface="Arial" panose="020B0604020202020204" pitchFamily="34" charset="0"/>
                <a:cs typeface="Arial" panose="020B0604020202020204" pitchFamily="34" charset="0"/>
              </a:rPr>
              <a:t>, Nancy J., Mary Jo </a:t>
            </a:r>
            <a:r>
              <a:rPr lang="en-US" sz="3000" dirty="0" err="1">
                <a:latin typeface="Arial" panose="020B0604020202020204" pitchFamily="34" charset="0"/>
                <a:cs typeface="Arial" panose="020B0604020202020204" pitchFamily="34" charset="0"/>
              </a:rPr>
              <a:t>Bitner</a:t>
            </a:r>
            <a:r>
              <a:rPr lang="en-US" sz="3000" dirty="0">
                <a:latin typeface="Arial" panose="020B0604020202020204" pitchFamily="34" charset="0"/>
                <a:cs typeface="Arial" panose="020B0604020202020204" pitchFamily="34" charset="0"/>
              </a:rPr>
              <a:t>, Stephen W. Brown, and Naomi Mandel (2013) Branded Service Encounters: Strategically Aligning Employee Behavior with the Brand Positioning. Journal of Marketing: November 2013, Vol. 77, No. 6, pp. 108-123</a:t>
            </a:r>
            <a:r>
              <a:rPr lang="en-US" sz="3000" dirty="0" smtClean="0">
                <a:latin typeface="Arial" panose="020B0604020202020204" pitchFamily="34" charset="0"/>
                <a:cs typeface="Arial" panose="020B0604020202020204" pitchFamily="34" charset="0"/>
              </a:rPr>
              <a:t>.</a:t>
            </a:r>
          </a:p>
          <a:p>
            <a:pPr marL="342900" indent="-342900" algn="l" defTabSz="612775" eaLnBrk="0" hangingPunct="0">
              <a:lnSpc>
                <a:spcPct val="95000"/>
              </a:lnSpc>
            </a:pPr>
            <a:endParaRPr lang="en-US" sz="3000" dirty="0">
              <a:latin typeface="Arial" panose="020B0604020202020204" pitchFamily="34" charset="0"/>
              <a:cs typeface="Arial" panose="020B0604020202020204" pitchFamily="34" charset="0"/>
            </a:endParaRPr>
          </a:p>
          <a:p>
            <a:pPr marL="342900" indent="-342900" algn="l" defTabSz="612775" eaLnBrk="0" hangingPunct="0">
              <a:lnSpc>
                <a:spcPct val="95000"/>
              </a:lnSpc>
            </a:pPr>
            <a:r>
              <a:rPr lang="en-US" sz="3000" dirty="0">
                <a:latin typeface="Arial" panose="020B0604020202020204" pitchFamily="34" charset="0"/>
                <a:cs typeface="Arial" panose="020B0604020202020204" pitchFamily="34" charset="0"/>
              </a:rPr>
              <a:t>Brady, M. K., Cronin, J. J., Fox, G. L., &amp; </a:t>
            </a:r>
            <a:r>
              <a:rPr lang="en-US" sz="3000" dirty="0" err="1">
                <a:latin typeface="Arial" panose="020B0604020202020204" pitchFamily="34" charset="0"/>
                <a:cs typeface="Arial" panose="020B0604020202020204" pitchFamily="34" charset="0"/>
              </a:rPr>
              <a:t>Roehm</a:t>
            </a:r>
            <a:r>
              <a:rPr lang="en-US" sz="3000" dirty="0">
                <a:latin typeface="Arial" panose="020B0604020202020204" pitchFamily="34" charset="0"/>
                <a:cs typeface="Arial" panose="020B0604020202020204" pitchFamily="34" charset="0"/>
              </a:rPr>
              <a:t>, M. L. (2008). Strategies to offset performance failures: The role of brand equity. Journal Of Retailing, 84(2), 151-164.</a:t>
            </a:r>
          </a:p>
        </p:txBody>
      </p:sp>
      <p:sp>
        <p:nvSpPr>
          <p:cNvPr id="2088" name="Text Box 40"/>
          <p:cNvSpPr txBox="1">
            <a:spLocks noChangeArrowheads="1"/>
          </p:cNvSpPr>
          <p:nvPr/>
        </p:nvSpPr>
        <p:spPr bwMode="auto">
          <a:xfrm>
            <a:off x="33697944" y="9858742"/>
            <a:ext cx="9295516" cy="8833397"/>
          </a:xfrm>
          <a:prstGeom prst="rect">
            <a:avLst/>
          </a:prstGeom>
          <a:noFill/>
          <a:ln w="57150" cmpd="thinThick">
            <a:noFill/>
            <a:miter lim="800000"/>
            <a:headEnd/>
            <a:tailEnd/>
          </a:ln>
          <a:effectLst/>
        </p:spPr>
        <p:txBody>
          <a:bodyPr wrap="square" lIns="61170" tIns="30584" rIns="61170" bIns="30584">
            <a:spAutoFit/>
          </a:bodyPr>
          <a:lstStyle/>
          <a:p>
            <a:pPr marL="457200" indent="-457200" algn="l" defTabSz="612775" eaLnBrk="0" hangingPunct="0">
              <a:lnSpc>
                <a:spcPct val="95000"/>
              </a:lnSpc>
              <a:buFont typeface="Arial" panose="020B0604020202020204" pitchFamily="34" charset="0"/>
              <a:buChar char="•"/>
            </a:pPr>
            <a:r>
              <a:rPr lang="en-US" sz="3000" dirty="0" smtClean="0">
                <a:latin typeface="Arial" panose="020B0604020202020204" pitchFamily="34" charset="0"/>
                <a:cs typeface="Arial" panose="020B0604020202020204" pitchFamily="34" charset="0"/>
              </a:rPr>
              <a:t>Results do not imply </a:t>
            </a:r>
            <a:r>
              <a:rPr lang="en-US" sz="3000" dirty="0">
                <a:latin typeface="Arial" panose="020B0604020202020204" pitchFamily="34" charset="0"/>
                <a:cs typeface="Arial" panose="020B0604020202020204" pitchFamily="34" charset="0"/>
              </a:rPr>
              <a:t>that aligning customer service representative personality to the high-end personality of Luxe does not in itself have a positive effect on customers’ intentions to repurchase from Luxe (as proposed in H1). </a:t>
            </a:r>
            <a:endParaRPr lang="en-US" sz="3000" dirty="0" smtClean="0">
              <a:latin typeface="Arial" panose="020B0604020202020204" pitchFamily="34" charset="0"/>
              <a:cs typeface="Arial" panose="020B0604020202020204" pitchFamily="34" charset="0"/>
            </a:endParaRPr>
          </a:p>
          <a:p>
            <a:pPr algn="l" defTabSz="612775" eaLnBrk="0" hangingPunct="0">
              <a:lnSpc>
                <a:spcPct val="95000"/>
              </a:lnSpc>
            </a:pPr>
            <a:endParaRPr lang="en-US" sz="3000" dirty="0" smtClean="0">
              <a:latin typeface="Arial" panose="020B0604020202020204" pitchFamily="34" charset="0"/>
              <a:cs typeface="Arial" panose="020B0604020202020204" pitchFamily="34" charset="0"/>
            </a:endParaRPr>
          </a:p>
          <a:p>
            <a:pPr marL="457200" indent="-457200" algn="l" defTabSz="612775" eaLnBrk="0" hangingPunct="0">
              <a:lnSpc>
                <a:spcPct val="95000"/>
              </a:lnSpc>
              <a:buFont typeface="Arial" panose="020B0604020202020204" pitchFamily="34" charset="0"/>
              <a:buChar char="•"/>
            </a:pPr>
            <a:r>
              <a:rPr lang="en-US" sz="3000" dirty="0" smtClean="0">
                <a:latin typeface="Arial" panose="020B0604020202020204" pitchFamily="34" charset="0"/>
                <a:cs typeface="Arial" panose="020B0604020202020204" pitchFamily="34" charset="0"/>
              </a:rPr>
              <a:t>Study </a:t>
            </a:r>
            <a:r>
              <a:rPr lang="en-US" sz="3000" dirty="0">
                <a:latin typeface="Arial" panose="020B0604020202020204" pitchFamily="34" charset="0"/>
                <a:cs typeface="Arial" panose="020B0604020202020204" pitchFamily="34" charset="0"/>
              </a:rPr>
              <a:t>shows that service employee brand alignment matters when the firm is responsible for a service failure. Specifically</a:t>
            </a:r>
            <a:r>
              <a:rPr lang="en-US" sz="3000" dirty="0" smtClean="0">
                <a:latin typeface="Arial" panose="020B0604020202020204" pitchFamily="34" charset="0"/>
                <a:cs typeface="Arial" panose="020B0604020202020204" pitchFamily="34" charset="0"/>
              </a:rPr>
              <a:t>, </a:t>
            </a:r>
            <a:r>
              <a:rPr lang="en-US" sz="3000" dirty="0">
                <a:latin typeface="Arial" panose="020B0604020202020204" pitchFamily="34" charset="0"/>
                <a:cs typeface="Arial" panose="020B0604020202020204" pitchFamily="34" charset="0"/>
              </a:rPr>
              <a:t>employee alignment with the Luxe brand does not have a significant effect on customer purchase intentions when a service failure is the customer’s fault, but it does affect future purchase intentions  when the service failure is the firm’s fault (consistent with </a:t>
            </a:r>
            <a:r>
              <a:rPr lang="en-US" sz="3000" dirty="0" smtClean="0">
                <a:latin typeface="Arial" panose="020B0604020202020204" pitchFamily="34" charset="0"/>
                <a:cs typeface="Arial" panose="020B0604020202020204" pitchFamily="34" charset="0"/>
              </a:rPr>
              <a:t>H2)</a:t>
            </a:r>
            <a:endParaRPr lang="en-US" sz="3000" dirty="0">
              <a:latin typeface="Arial" panose="020B0604020202020204" pitchFamily="34" charset="0"/>
              <a:cs typeface="Arial" panose="020B0604020202020204" pitchFamily="34" charset="0"/>
            </a:endParaRPr>
          </a:p>
          <a:p>
            <a:pPr algn="l" defTabSz="612775" eaLnBrk="0" hangingPunct="0">
              <a:lnSpc>
                <a:spcPct val="95000"/>
              </a:lnSpc>
            </a:pPr>
            <a:endParaRPr lang="en-US" sz="3000" dirty="0">
              <a:latin typeface="Arial" panose="020B0604020202020204" pitchFamily="34" charset="0"/>
              <a:cs typeface="Arial" panose="020B0604020202020204" pitchFamily="34" charset="0"/>
            </a:endParaRPr>
          </a:p>
          <a:p>
            <a:pPr marL="457200" indent="-457200" algn="l" defTabSz="612775" eaLnBrk="0" hangingPunct="0">
              <a:lnSpc>
                <a:spcPct val="95000"/>
              </a:lnSpc>
              <a:buFont typeface="Arial" panose="020B0604020202020204" pitchFamily="34" charset="0"/>
              <a:buChar char="•"/>
            </a:pPr>
            <a:r>
              <a:rPr lang="en-US" sz="3000" dirty="0" smtClean="0">
                <a:latin typeface="Arial" panose="020B0604020202020204" pitchFamily="34" charset="0"/>
                <a:cs typeface="Arial" panose="020B0604020202020204" pitchFamily="34" charset="0"/>
              </a:rPr>
              <a:t>Call for </a:t>
            </a:r>
            <a:r>
              <a:rPr lang="en-US" sz="3000" dirty="0" smtClean="0">
                <a:latin typeface="Arial" panose="020B0604020202020204" pitchFamily="34" charset="0"/>
                <a:cs typeface="Arial" panose="020B0604020202020204" pitchFamily="34" charset="0"/>
              </a:rPr>
              <a:t>marketing and HR </a:t>
            </a:r>
            <a:r>
              <a:rPr lang="en-US" sz="3000" dirty="0" smtClean="0">
                <a:latin typeface="Arial" panose="020B0604020202020204" pitchFamily="34" charset="0"/>
                <a:cs typeface="Arial" panose="020B0604020202020204" pitchFamily="34" charset="0"/>
              </a:rPr>
              <a:t>managers to strive to internally communicate brand personality to </a:t>
            </a:r>
            <a:r>
              <a:rPr lang="en-US" sz="3000" dirty="0" smtClean="0">
                <a:latin typeface="Arial" panose="020B0604020202020204" pitchFamily="34" charset="0"/>
                <a:cs typeface="Arial" panose="020B0604020202020204" pitchFamily="34" charset="0"/>
              </a:rPr>
              <a:t>frontline employees to mitigate company-generated service failures </a:t>
            </a:r>
            <a:endParaRPr lang="en-US" sz="3000" dirty="0" smtClean="0">
              <a:latin typeface="Arial" panose="020B0604020202020204" pitchFamily="34" charset="0"/>
              <a:cs typeface="Arial" panose="020B0604020202020204" pitchFamily="34" charset="0"/>
            </a:endParaRPr>
          </a:p>
          <a:p>
            <a:pPr algn="l" defTabSz="612775" eaLnBrk="0" hangingPunct="0">
              <a:lnSpc>
                <a:spcPct val="95000"/>
              </a:lnSpc>
            </a:pPr>
            <a:endParaRPr lang="en-US" sz="3000" dirty="0">
              <a:latin typeface="Arial" panose="020B0604020202020204" pitchFamily="34" charset="0"/>
              <a:cs typeface="Arial" panose="020B0604020202020204" pitchFamily="34" charset="0"/>
            </a:endParaRPr>
          </a:p>
        </p:txBody>
      </p:sp>
      <p:sp>
        <p:nvSpPr>
          <p:cNvPr id="2090" name="Text Box 42"/>
          <p:cNvSpPr txBox="1">
            <a:spLocks noChangeArrowheads="1"/>
          </p:cNvSpPr>
          <p:nvPr/>
        </p:nvSpPr>
        <p:spPr bwMode="auto">
          <a:xfrm>
            <a:off x="600074" y="6890113"/>
            <a:ext cx="9829800" cy="1403350"/>
          </a:xfrm>
          <a:prstGeom prst="rect">
            <a:avLst/>
          </a:prstGeom>
          <a:noFill/>
          <a:ln w="9525">
            <a:noFill/>
            <a:miter lim="800000"/>
            <a:headEnd/>
            <a:tailEnd/>
          </a:ln>
          <a:effectLst/>
        </p:spPr>
        <p:txBody>
          <a:bodyPr>
            <a:spAutoFit/>
          </a:bodyPr>
          <a:lstStyle/>
          <a:p>
            <a:pPr defTabSz="4389438">
              <a:spcBef>
                <a:spcPct val="50000"/>
              </a:spcBef>
            </a:pPr>
            <a:r>
              <a:rPr lang="en-US" b="1" dirty="0" smtClean="0">
                <a:solidFill>
                  <a:srgbClr val="A50021"/>
                </a:solidFill>
              </a:rPr>
              <a:t>Abstract</a:t>
            </a:r>
            <a:endParaRPr lang="en-US" b="1" dirty="0">
              <a:solidFill>
                <a:srgbClr val="A50021"/>
              </a:solidFill>
            </a:endParaRPr>
          </a:p>
        </p:txBody>
      </p:sp>
      <p:sp>
        <p:nvSpPr>
          <p:cNvPr id="2091" name="Text Box 43"/>
          <p:cNvSpPr txBox="1">
            <a:spLocks noChangeArrowheads="1"/>
          </p:cNvSpPr>
          <p:nvPr/>
        </p:nvSpPr>
        <p:spPr bwMode="auto">
          <a:xfrm>
            <a:off x="22326600" y="6809562"/>
            <a:ext cx="9829800" cy="1403350"/>
          </a:xfrm>
          <a:prstGeom prst="rect">
            <a:avLst/>
          </a:prstGeom>
          <a:noFill/>
          <a:ln w="9525">
            <a:noFill/>
            <a:miter lim="800000"/>
            <a:headEnd/>
            <a:tailEnd/>
          </a:ln>
          <a:effectLst/>
        </p:spPr>
        <p:txBody>
          <a:bodyPr>
            <a:spAutoFit/>
          </a:bodyPr>
          <a:lstStyle/>
          <a:p>
            <a:pPr defTabSz="4389438">
              <a:spcBef>
                <a:spcPct val="50000"/>
              </a:spcBef>
            </a:pPr>
            <a:r>
              <a:rPr lang="en-US" b="1" dirty="0" smtClean="0">
                <a:solidFill>
                  <a:srgbClr val="A50021"/>
                </a:solidFill>
              </a:rPr>
              <a:t>Methods</a:t>
            </a:r>
            <a:endParaRPr lang="en-US" b="1" dirty="0">
              <a:solidFill>
                <a:srgbClr val="A50021"/>
              </a:solidFill>
            </a:endParaRPr>
          </a:p>
        </p:txBody>
      </p:sp>
      <p:sp>
        <p:nvSpPr>
          <p:cNvPr id="24" name="Text Box 42"/>
          <p:cNvSpPr txBox="1">
            <a:spLocks noChangeArrowheads="1"/>
          </p:cNvSpPr>
          <p:nvPr/>
        </p:nvSpPr>
        <p:spPr bwMode="auto">
          <a:xfrm>
            <a:off x="636586" y="18850282"/>
            <a:ext cx="9829800" cy="1403350"/>
          </a:xfrm>
          <a:prstGeom prst="rect">
            <a:avLst/>
          </a:prstGeom>
          <a:noFill/>
          <a:ln w="9525">
            <a:noFill/>
            <a:miter lim="800000"/>
            <a:headEnd/>
            <a:tailEnd/>
          </a:ln>
          <a:effectLst/>
        </p:spPr>
        <p:txBody>
          <a:bodyPr>
            <a:spAutoFit/>
          </a:bodyPr>
          <a:lstStyle/>
          <a:p>
            <a:pPr defTabSz="4389438">
              <a:spcBef>
                <a:spcPct val="50000"/>
              </a:spcBef>
            </a:pPr>
            <a:r>
              <a:rPr lang="en-US" b="1" dirty="0" smtClean="0">
                <a:solidFill>
                  <a:srgbClr val="A50021"/>
                </a:solidFill>
              </a:rPr>
              <a:t>Background</a:t>
            </a:r>
            <a:endParaRPr lang="en-US" b="1" dirty="0">
              <a:solidFill>
                <a:srgbClr val="A50021"/>
              </a:solidFill>
            </a:endParaRPr>
          </a:p>
        </p:txBody>
      </p:sp>
      <p:sp>
        <p:nvSpPr>
          <p:cNvPr id="2" name="TextBox 1"/>
          <p:cNvSpPr txBox="1"/>
          <p:nvPr/>
        </p:nvSpPr>
        <p:spPr>
          <a:xfrm>
            <a:off x="1386925" y="8548614"/>
            <a:ext cx="8621486" cy="5632311"/>
          </a:xfrm>
          <a:prstGeom prst="rect">
            <a:avLst/>
          </a:prstGeom>
          <a:noFill/>
        </p:spPr>
        <p:txBody>
          <a:bodyPr wrap="square" rtlCol="0">
            <a:spAutoFit/>
          </a:bodyPr>
          <a:lstStyle/>
          <a:p>
            <a:pPr algn="l"/>
            <a:r>
              <a:rPr lang="en-US" sz="3000" dirty="0"/>
              <a:t>Retailers work hard to create an image for their company or their brand. But what happens when there is a service failure and the retailer’s employees are responsible for remedying it? This study examines </a:t>
            </a:r>
            <a:r>
              <a:rPr lang="en-US" sz="3000" dirty="0" smtClean="0"/>
              <a:t>customer repurchase intentions</a:t>
            </a:r>
            <a:r>
              <a:rPr lang="en-US" sz="3000" dirty="0" smtClean="0"/>
              <a:t> </a:t>
            </a:r>
            <a:r>
              <a:rPr lang="en-US" sz="3000" dirty="0"/>
              <a:t>after a service failure. Data was collected for this study through a survey distributed to college-age students. This study will test if a retailer’s customer-facing employees have a role in portraying the retailer’s brand personality, and how that portrayal affects customer </a:t>
            </a:r>
            <a:r>
              <a:rPr lang="en-US" sz="3000" dirty="0" smtClean="0"/>
              <a:t>repurchase intention</a:t>
            </a:r>
            <a:r>
              <a:rPr lang="en-US" sz="3000" dirty="0" smtClean="0"/>
              <a:t>. </a:t>
            </a:r>
            <a:endParaRPr lang="en-US" sz="3000" dirty="0"/>
          </a:p>
        </p:txBody>
      </p:sp>
      <p:sp>
        <p:nvSpPr>
          <p:cNvPr id="3" name="TextBox 2"/>
          <p:cNvSpPr txBox="1"/>
          <p:nvPr/>
        </p:nvSpPr>
        <p:spPr>
          <a:xfrm>
            <a:off x="12443392" y="8546952"/>
            <a:ext cx="8360228" cy="9325630"/>
          </a:xfrm>
          <a:prstGeom prst="rect">
            <a:avLst/>
          </a:prstGeom>
          <a:noFill/>
        </p:spPr>
        <p:txBody>
          <a:bodyPr wrap="square" rtlCol="0">
            <a:spAutoFit/>
          </a:bodyPr>
          <a:lstStyle/>
          <a:p>
            <a:pPr algn="l"/>
            <a:r>
              <a:rPr lang="en-US" sz="3000" dirty="0"/>
              <a:t>The purpose of this study will be to examine if a customer service employee’s aligned/misaligned behavior with the brand they are representing affects </a:t>
            </a:r>
            <a:r>
              <a:rPr lang="en-US" sz="3000" dirty="0" smtClean="0"/>
              <a:t>the extent to which customers intent to repurchase from the brand</a:t>
            </a:r>
            <a:r>
              <a:rPr lang="en-US" sz="3000" dirty="0" smtClean="0"/>
              <a:t>. </a:t>
            </a:r>
            <a:r>
              <a:rPr lang="en-US" sz="3000" dirty="0"/>
              <a:t>I will examine the relationship between three factors: whose fault a retail service failure was, whether the retail employee’s behavior was aligned with the brand’s image, and the perception of the brand after the interaction between employee and customer occurs</a:t>
            </a:r>
            <a:r>
              <a:rPr lang="en-US" sz="3000" dirty="0" smtClean="0"/>
              <a:t>.</a:t>
            </a:r>
          </a:p>
          <a:p>
            <a:pPr algn="l"/>
            <a:endParaRPr lang="en-US" sz="3000" b="1" dirty="0" smtClean="0"/>
          </a:p>
          <a:p>
            <a:pPr algn="l"/>
            <a:endParaRPr lang="en-US" sz="3000" b="1" dirty="0"/>
          </a:p>
          <a:p>
            <a:pPr algn="l"/>
            <a:r>
              <a:rPr lang="en-US" sz="3000" b="1" dirty="0"/>
              <a:t>Key Variables of the Study</a:t>
            </a:r>
            <a:r>
              <a:rPr lang="en-US" sz="3000" b="1" dirty="0" smtClean="0"/>
              <a:t>:</a:t>
            </a:r>
          </a:p>
          <a:p>
            <a:pPr algn="l"/>
            <a:endParaRPr lang="en-US" sz="3000" b="1" dirty="0"/>
          </a:p>
          <a:p>
            <a:pPr marL="457200" indent="-457200" algn="l">
              <a:buFont typeface="Arial" panose="020B0604020202020204" pitchFamily="34" charset="0"/>
              <a:buChar char="•"/>
            </a:pPr>
            <a:r>
              <a:rPr lang="en-US" sz="3000" dirty="0"/>
              <a:t>Independent </a:t>
            </a:r>
            <a:r>
              <a:rPr lang="en-US" sz="3000" dirty="0" smtClean="0"/>
              <a:t>Variables: Employee-brand alignment and fault of service failure</a:t>
            </a:r>
          </a:p>
          <a:p>
            <a:pPr algn="l"/>
            <a:endParaRPr lang="en-US" sz="3000" dirty="0" smtClean="0"/>
          </a:p>
          <a:p>
            <a:pPr marL="457200" indent="-457200" algn="l">
              <a:buFont typeface="Arial" panose="020B0604020202020204" pitchFamily="34" charset="0"/>
              <a:buChar char="•"/>
            </a:pPr>
            <a:r>
              <a:rPr lang="en-US" sz="3000" dirty="0" smtClean="0"/>
              <a:t>Dependent Variable: </a:t>
            </a:r>
            <a:r>
              <a:rPr lang="en-US" sz="3000" dirty="0" smtClean="0"/>
              <a:t>Repurchase intention</a:t>
            </a:r>
            <a:endParaRPr lang="en-US" sz="3000" dirty="0" smtClean="0"/>
          </a:p>
          <a:p>
            <a:pPr marL="457200" indent="-457200" algn="l">
              <a:buFont typeface="Arial" panose="020B0604020202020204" pitchFamily="34" charset="0"/>
              <a:buChar char="•"/>
            </a:pPr>
            <a:endParaRPr lang="en-US" sz="30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62674" y="14453400"/>
            <a:ext cx="4704600" cy="3130697"/>
          </a:xfrm>
          <a:prstGeom prst="rect">
            <a:avLst/>
          </a:prstGeom>
          <a:ln>
            <a:solidFill>
              <a:schemeClr val="tx1"/>
            </a:solidFill>
          </a:ln>
        </p:spPr>
      </p:pic>
      <p:pic>
        <p:nvPicPr>
          <p:cNvPr id="30" name="Picture 29"/>
          <p:cNvPicPr/>
          <p:nvPr/>
        </p:nvPicPr>
        <p:blipFill>
          <a:blip r:embed="rId4" cstate="print">
            <a:extLst>
              <a:ext uri="{28A0092B-C50C-407E-A947-70E740481C1C}">
                <a14:useLocalDpi xmlns:a14="http://schemas.microsoft.com/office/drawing/2010/main" val="0"/>
              </a:ext>
            </a:extLst>
          </a:blip>
          <a:stretch>
            <a:fillRect/>
          </a:stretch>
        </p:blipFill>
        <p:spPr>
          <a:xfrm>
            <a:off x="1700513" y="1246038"/>
            <a:ext cx="3112120" cy="3821077"/>
          </a:xfrm>
          <a:prstGeom prst="rect">
            <a:avLst/>
          </a:prstGeom>
        </p:spPr>
      </p:pic>
      <p:pic>
        <p:nvPicPr>
          <p:cNvPr id="31" name="Picture 30"/>
          <p:cNvPicPr/>
          <p:nvPr/>
        </p:nvPicPr>
        <p:blipFill>
          <a:blip r:embed="rId4" cstate="print">
            <a:extLst>
              <a:ext uri="{28A0092B-C50C-407E-A947-70E740481C1C}">
                <a14:useLocalDpi xmlns:a14="http://schemas.microsoft.com/office/drawing/2010/main" val="0"/>
              </a:ext>
            </a:extLst>
          </a:blip>
          <a:stretch>
            <a:fillRect/>
          </a:stretch>
        </p:blipFill>
        <p:spPr>
          <a:xfrm>
            <a:off x="39106566" y="1158568"/>
            <a:ext cx="3298734" cy="3893164"/>
          </a:xfrm>
          <a:prstGeom prst="rect">
            <a:avLst/>
          </a:prstGeom>
        </p:spPr>
      </p:pic>
      <p:sp>
        <p:nvSpPr>
          <p:cNvPr id="32" name="TextBox 31"/>
          <p:cNvSpPr txBox="1"/>
          <p:nvPr/>
        </p:nvSpPr>
        <p:spPr>
          <a:xfrm>
            <a:off x="1386925" y="20612904"/>
            <a:ext cx="8621486" cy="10710624"/>
          </a:xfrm>
          <a:prstGeom prst="rect">
            <a:avLst/>
          </a:prstGeom>
          <a:noFill/>
        </p:spPr>
        <p:txBody>
          <a:bodyPr wrap="square" rtlCol="0">
            <a:spAutoFit/>
          </a:bodyPr>
          <a:lstStyle/>
          <a:p>
            <a:pPr algn="l"/>
            <a:r>
              <a:rPr lang="en-US" sz="3000" dirty="0" smtClean="0"/>
              <a:t>This study was modeled after a study published in the </a:t>
            </a:r>
            <a:r>
              <a:rPr lang="en-US" sz="3000" i="1" dirty="0" smtClean="0"/>
              <a:t>Journal of Marketing </a:t>
            </a:r>
            <a:r>
              <a:rPr lang="en-US" sz="3000" dirty="0" smtClean="0"/>
              <a:t>called Branded Service Encounters: Strategically Aligning Employee Behavior with the Brand Positioning.  </a:t>
            </a:r>
          </a:p>
          <a:p>
            <a:pPr algn="l"/>
            <a:endParaRPr lang="en-US" sz="3000" dirty="0"/>
          </a:p>
          <a:p>
            <a:pPr algn="l"/>
            <a:r>
              <a:rPr lang="en-US" sz="3000" dirty="0" smtClean="0"/>
              <a:t>This study surveyed 254 students at Arizona State University and each respondent was randomly assigned a script to read depicting a customer service/customer interaction of a high-end retailer via telephone. They were then asked to rate the retailer based on behavior of the customer service employee. </a:t>
            </a:r>
          </a:p>
          <a:p>
            <a:pPr algn="l"/>
            <a:endParaRPr lang="en-US" sz="3000" dirty="0"/>
          </a:p>
          <a:p>
            <a:pPr algn="l"/>
            <a:r>
              <a:rPr lang="en-US" sz="3000" dirty="0" smtClean="0"/>
              <a:t>However, this study modified variables for brand familiarity and conceptual fluency of brand meaning. </a:t>
            </a:r>
          </a:p>
          <a:p>
            <a:pPr algn="l"/>
            <a:endParaRPr lang="en-US" sz="3000" dirty="0"/>
          </a:p>
          <a:p>
            <a:pPr algn="l"/>
            <a:r>
              <a:rPr lang="en-US" sz="3000" dirty="0" smtClean="0"/>
              <a:t>The study found that respondents gave higher ratings when the high-end retailer was represented by a high-end customer service employee. Similarly, respondents gave higher ratings to low-end retailers when they were represented by low-end employees. </a:t>
            </a:r>
            <a:endParaRPr lang="en-US" sz="3000" dirty="0"/>
          </a:p>
        </p:txBody>
      </p:sp>
      <p:pic>
        <p:nvPicPr>
          <p:cNvPr id="7" name="Picture 6"/>
          <p:cNvPicPr>
            <a:picLocks noChangeAspect="1"/>
          </p:cNvPicPr>
          <p:nvPr/>
        </p:nvPicPr>
        <p:blipFill>
          <a:blip r:embed="rId5"/>
          <a:stretch>
            <a:fillRect/>
          </a:stretch>
        </p:blipFill>
        <p:spPr>
          <a:xfrm>
            <a:off x="11368654" y="24518210"/>
            <a:ext cx="10310246" cy="6126890"/>
          </a:xfrm>
          <a:prstGeom prst="rect">
            <a:avLst/>
          </a:prstGeom>
          <a:ln>
            <a:solidFill>
              <a:schemeClr val="tx1"/>
            </a:solidFill>
          </a:ln>
        </p:spPr>
      </p:pic>
      <p:sp>
        <p:nvSpPr>
          <p:cNvPr id="8" name="TextBox 7"/>
          <p:cNvSpPr txBox="1"/>
          <p:nvPr/>
        </p:nvSpPr>
        <p:spPr>
          <a:xfrm>
            <a:off x="34243396" y="20185201"/>
            <a:ext cx="8305800" cy="3785652"/>
          </a:xfrm>
          <a:prstGeom prst="rect">
            <a:avLst/>
          </a:prstGeom>
          <a:noFill/>
        </p:spPr>
        <p:txBody>
          <a:bodyPr wrap="square" rtlCol="0">
            <a:spAutoFit/>
          </a:bodyPr>
          <a:lstStyle/>
          <a:p>
            <a:r>
              <a:rPr lang="en-US" sz="4000" b="1" dirty="0" smtClean="0"/>
              <a:t>“</a:t>
            </a:r>
            <a:r>
              <a:rPr lang="en-US" sz="4000" b="1" dirty="0" smtClean="0"/>
              <a:t>Unless </a:t>
            </a:r>
            <a:r>
              <a:rPr lang="en-US" sz="4000" b="1" dirty="0" smtClean="0"/>
              <a:t>you have absolute </a:t>
            </a:r>
            <a:r>
              <a:rPr lang="en-US" sz="4000" b="1" dirty="0" smtClean="0"/>
              <a:t>clarity of </a:t>
            </a:r>
            <a:r>
              <a:rPr lang="en-US" sz="4000" b="1" dirty="0" smtClean="0"/>
              <a:t>what your brand stands for, everything else is irrelevant.”</a:t>
            </a:r>
          </a:p>
          <a:p>
            <a:endParaRPr lang="en-US" sz="4000" b="1" dirty="0"/>
          </a:p>
          <a:p>
            <a:r>
              <a:rPr lang="en-US" sz="4000" b="1" dirty="0" smtClean="0"/>
              <a:t>Mark </a:t>
            </a:r>
            <a:r>
              <a:rPr lang="en-US" sz="4000" b="1" dirty="0" err="1" smtClean="0"/>
              <a:t>Baynes</a:t>
            </a:r>
            <a:r>
              <a:rPr lang="en-US" sz="4000" b="1" dirty="0" smtClean="0"/>
              <a:t>, Global CMO, Kellogg Co</a:t>
            </a:r>
            <a:endParaRPr lang="en-US" sz="4000" b="1" dirty="0"/>
          </a:p>
        </p:txBody>
      </p:sp>
      <p:graphicFrame>
        <p:nvGraphicFramePr>
          <p:cNvPr id="28" name="Chart 27"/>
          <p:cNvGraphicFramePr/>
          <p:nvPr>
            <p:extLst>
              <p:ext uri="{D42A27DB-BD31-4B8C-83A1-F6EECF244321}">
                <p14:modId xmlns:p14="http://schemas.microsoft.com/office/powerpoint/2010/main" val="1552900752"/>
              </p:ext>
            </p:extLst>
          </p:nvPr>
        </p:nvGraphicFramePr>
        <p:xfrm>
          <a:off x="22231860" y="24518210"/>
          <a:ext cx="10687050" cy="6126889"/>
        </p:xfrm>
        <a:graphic>
          <a:graphicData uri="http://schemas.openxmlformats.org/drawingml/2006/chart">
            <c:chart xmlns:c="http://schemas.openxmlformats.org/drawingml/2006/chart" xmlns:r="http://schemas.openxmlformats.org/officeDocument/2006/relationships" r:id="rId6"/>
          </a:graphicData>
        </a:graphic>
      </p:graphicFrame>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Custom 4">
      <a:dk1>
        <a:sysClr val="windowText" lastClr="000000"/>
      </a:dk1>
      <a:lt1>
        <a:sysClr val="window" lastClr="FFFFFF"/>
      </a:lt1>
      <a:dk2>
        <a:srgbClr val="505046"/>
      </a:dk2>
      <a:lt2>
        <a:srgbClr val="EEECE1"/>
      </a:lt2>
      <a:accent1>
        <a:srgbClr val="A91F46"/>
      </a:accent1>
      <a:accent2>
        <a:srgbClr val="FFBD47"/>
      </a:accent2>
      <a:accent3>
        <a:srgbClr val="B64926"/>
      </a:accent3>
      <a:accent4>
        <a:srgbClr val="FF8427"/>
      </a:accent4>
      <a:accent5>
        <a:srgbClr val="CC9900"/>
      </a:accent5>
      <a:accent6>
        <a:srgbClr val="B22600"/>
      </a:accent6>
      <a:hlink>
        <a:srgbClr val="CC9900"/>
      </a:hlink>
      <a:folHlink>
        <a:srgbClr val="666699"/>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93B4CCAC-FD5A-4D59-B1AC-EAF45910B5A9}"/>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TM03457496[[fn=Parallax]]</Template>
  <TotalTime>7216</TotalTime>
  <Words>741</Words>
  <Application>Microsoft Office PowerPoint</Application>
  <PresentationFormat>Custom</PresentationFormat>
  <Paragraphs>56</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Corbel</vt:lpstr>
      <vt:lpstr>Times New Roman</vt:lpstr>
      <vt:lpstr>Parallax</vt:lpstr>
      <vt:lpstr>PowerPoint Presentation</vt:lpstr>
    </vt:vector>
  </TitlesOfParts>
  <Company>MegaPrint Inc.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Tri-Fold Template</dc:title>
  <dc:creator>Ethan Shulda</dc:creator>
  <dc:description>©MegaPrint Inc. 2009</dc:description>
  <cp:lastModifiedBy>Kaitlin</cp:lastModifiedBy>
  <cp:revision>70</cp:revision>
  <dcterms:created xsi:type="dcterms:W3CDTF">2008-12-04T00:20:37Z</dcterms:created>
  <dcterms:modified xsi:type="dcterms:W3CDTF">2016-04-05T23:42:09Z</dcterms:modified>
  <cp:category>Research Poster</cp:category>
</cp:coreProperties>
</file>