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438912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33"/>
    <a:srgbClr val="58595B"/>
    <a:srgbClr val="FF8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31"/>
    <p:restoredTop sz="94788"/>
  </p:normalViewPr>
  <p:slideViewPr>
    <p:cSldViewPr snapToGrid="0">
      <p:cViewPr varScale="1">
        <p:scale>
          <a:sx n="17" d="100"/>
          <a:sy n="17" d="100"/>
        </p:scale>
        <p:origin x="2160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onnorcochran/Desktop/Book1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Patients identified with Chronic Pain diagnosis and Anxiety diagnosis prior to screening assessment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8BAF-5144-BE6D-5C0C2CA80CF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8BAF-5144-BE6D-5C0C2CA80CF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Sheet1!$A$12:$A$13</c:f>
              <c:strCache>
                <c:ptCount val="2"/>
                <c:pt idx="0">
                  <c:v>Patients with previous history of Anxiety</c:v>
                </c:pt>
                <c:pt idx="1">
                  <c:v>Patients without previous history of Anxiety </c:v>
                </c:pt>
              </c:strCache>
            </c:strRef>
          </c:cat>
          <c:val>
            <c:numRef>
              <c:f>Sheet1!$B$12:$B$13</c:f>
              <c:numCache>
                <c:formatCode>General</c:formatCode>
                <c:ptCount val="2"/>
                <c:pt idx="0">
                  <c:v>79</c:v>
                </c:pt>
                <c:pt idx="1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BAF-5144-BE6D-5C0C2CA80CFD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Referrals Made vs. No Referrals based on GAD-7 Score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GAD-7 score 0-7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77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tint val="77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tint val="77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Sheet1!$A$3:$A$5</c:f>
              <c:strCache>
                <c:ptCount val="3"/>
                <c:pt idx="0">
                  <c:v>Referral made</c:v>
                </c:pt>
                <c:pt idx="1">
                  <c:v>No referral needed</c:v>
                </c:pt>
                <c:pt idx="2">
                  <c:v>Already Seeing a specalist</c:v>
                </c:pt>
              </c:strCache>
            </c:strRef>
          </c:cat>
          <c:val>
            <c:numRef>
              <c:f>Sheet1!$B$3:$B$5</c:f>
              <c:numCache>
                <c:formatCode>General</c:formatCode>
                <c:ptCount val="3"/>
                <c:pt idx="0">
                  <c:v>0</c:v>
                </c:pt>
                <c:pt idx="1">
                  <c:v>57</c:v>
                </c:pt>
                <c:pt idx="2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A9-F04C-AE1E-B878D9AF7E99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GAD-7 Score 8-21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76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hade val="76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shade val="76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Sheet1!$A$3:$A$5</c:f>
              <c:strCache>
                <c:ptCount val="3"/>
                <c:pt idx="0">
                  <c:v>Referral made</c:v>
                </c:pt>
                <c:pt idx="1">
                  <c:v>No referral needed</c:v>
                </c:pt>
                <c:pt idx="2">
                  <c:v>Already Seeing a specalist</c:v>
                </c:pt>
              </c:strCache>
            </c:strRef>
          </c:cat>
          <c:val>
            <c:numRef>
              <c:f>Sheet1!$C$3:$C$5</c:f>
              <c:numCache>
                <c:formatCode>General</c:formatCode>
                <c:ptCount val="3"/>
                <c:pt idx="0">
                  <c:v>53</c:v>
                </c:pt>
                <c:pt idx="1">
                  <c:v>0</c:v>
                </c:pt>
                <c:pt idx="2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A9-F04C-AE1E-B878D9AF7E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66625024"/>
        <c:axId val="1023173728"/>
      </c:barChart>
      <c:catAx>
        <c:axId val="1066625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3173728"/>
        <c:crosses val="autoZero"/>
        <c:auto val="1"/>
        <c:lblAlgn val="ctr"/>
        <c:lblOffset val="100"/>
        <c:noMultiLvlLbl val="0"/>
      </c:catAx>
      <c:valAx>
        <c:axId val="1023173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66625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cap="none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Overall GAD-7 Score and Patient Frequency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none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106548156890221"/>
          <c:y val="0.12787944610371979"/>
          <c:w val="0.83249423740065265"/>
          <c:h val="0.71566614173228349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Sheet1!$B$28</c:f>
              <c:strCache>
                <c:ptCount val="1"/>
                <c:pt idx="0">
                  <c:v>Frequency</c:v>
                </c:pt>
              </c:strCache>
            </c:strRef>
          </c:tx>
          <c:spPr>
            <a:ln w="25400" cap="rnd">
              <a:noFill/>
            </a:ln>
            <a:effectLst>
              <a:glow rad="139700">
                <a:schemeClr val="accent2">
                  <a:satMod val="175000"/>
                  <a:alpha val="14000"/>
                </a:schemeClr>
              </a:glow>
            </a:effectLst>
          </c:spPr>
          <c:marker>
            <c:symbol val="circle"/>
            <c:size val="3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glow rad="63500">
                  <a:schemeClr val="accent2">
                    <a:satMod val="175000"/>
                    <a:alpha val="25000"/>
                  </a:schemeClr>
                </a:glow>
              </a:effectLst>
            </c:spPr>
          </c:marker>
          <c:xVal>
            <c:numRef>
              <c:f>Sheet1!$A$29:$A$50</c:f>
              <c:numCache>
                <c:formatCode>General</c:formatCode>
                <c:ptCount val="22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</c:numCache>
            </c:numRef>
          </c:xVal>
          <c:yVal>
            <c:numRef>
              <c:f>Sheet1!$B$29:$B$50</c:f>
              <c:numCache>
                <c:formatCode>General</c:formatCode>
                <c:ptCount val="22"/>
                <c:pt idx="0">
                  <c:v>13</c:v>
                </c:pt>
                <c:pt idx="1">
                  <c:v>3</c:v>
                </c:pt>
                <c:pt idx="2">
                  <c:v>3</c:v>
                </c:pt>
                <c:pt idx="3">
                  <c:v>11</c:v>
                </c:pt>
                <c:pt idx="4">
                  <c:v>6</c:v>
                </c:pt>
                <c:pt idx="5">
                  <c:v>9</c:v>
                </c:pt>
                <c:pt idx="6">
                  <c:v>16</c:v>
                </c:pt>
                <c:pt idx="7">
                  <c:v>10</c:v>
                </c:pt>
                <c:pt idx="8">
                  <c:v>8</c:v>
                </c:pt>
                <c:pt idx="9">
                  <c:v>8</c:v>
                </c:pt>
                <c:pt idx="10">
                  <c:v>8</c:v>
                </c:pt>
                <c:pt idx="11">
                  <c:v>4</c:v>
                </c:pt>
                <c:pt idx="12">
                  <c:v>1</c:v>
                </c:pt>
                <c:pt idx="13">
                  <c:v>5</c:v>
                </c:pt>
                <c:pt idx="14">
                  <c:v>8</c:v>
                </c:pt>
                <c:pt idx="15">
                  <c:v>5</c:v>
                </c:pt>
                <c:pt idx="16">
                  <c:v>6</c:v>
                </c:pt>
                <c:pt idx="17">
                  <c:v>1</c:v>
                </c:pt>
                <c:pt idx="18">
                  <c:v>3</c:v>
                </c:pt>
                <c:pt idx="19">
                  <c:v>6</c:v>
                </c:pt>
                <c:pt idx="20">
                  <c:v>3</c:v>
                </c:pt>
                <c:pt idx="21">
                  <c:v>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3D5-7D4E-AE02-A0BF50E6C9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95365184"/>
        <c:axId val="1116947520"/>
      </c:scatterChart>
      <c:valAx>
        <c:axId val="1095365184"/>
        <c:scaling>
          <c:orientation val="minMax"/>
          <c:max val="21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65000"/>
                  <a:lumOff val="35000"/>
                  <a:alpha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6947520"/>
        <c:crosses val="autoZero"/>
        <c:crossBetween val="midCat"/>
        <c:majorUnit val="3"/>
      </c:valAx>
      <c:valAx>
        <c:axId val="1116947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65000"/>
                  <a:lumOff val="35000"/>
                  <a:alpha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9536518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dk1">
        <a:lumMod val="75000"/>
        <a:lumOff val="25000"/>
      </a:schemeClr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3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68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04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45">
  <cs:axisTitle>
    <cs:lnRef idx="0"/>
    <cs:fillRef idx="0"/>
    <cs:effectRef idx="0"/>
    <cs:fontRef idx="minor">
      <a:schemeClr val="lt1">
        <a:lumMod val="75000"/>
      </a:schemeClr>
    </cs:fontRef>
    <cs:defRPr sz="1197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>
        <a:lumMod val="75000"/>
      </a:schemeClr>
    </cs:fontRef>
    <cs:defRPr sz="1197" kern="1200"/>
  </cs:dataLabel>
  <cs:dataLabelCallout>
    <cs:lnRef idx="0"/>
    <cs:fillRef idx="0"/>
    <cs:effectRef idx="0"/>
    <cs:fontRef idx="minor">
      <a:schemeClr val="lt1">
        <a:lumMod val="15000"/>
        <a:lumOff val="85000"/>
      </a:schemeClr>
    </cs:fontRef>
    <cs:spPr>
      <a:solidFill>
        <a:schemeClr val="dk1">
          <a:lumMod val="65000"/>
          <a:lumOff val="3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2225" cap="rnd">
        <a:solidFill>
          <a:schemeClr val="phClr"/>
        </a:solidFill>
      </a:ln>
      <a:effectLst>
        <a:glow rad="139700">
          <a:schemeClr val="phClr">
            <a:satMod val="175000"/>
            <a:alpha val="1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3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65000"/>
            <a:lumOff val="35000"/>
            <a:alpha val="7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65000"/>
            <a:lumOff val="35000"/>
            <a:alpha val="2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862" b="1" kern="1200" cap="none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25400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  <a:round/>
      </a:ln>
    </cs:spPr>
    <cs:defRPr sz="1197" kern="1200"/>
    <cs:bodyPr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0.18033</cdr:x>
      <cdr:y>0.92276</cdr:y>
    </cdr:from>
    <cdr:to>
      <cdr:x>0.54333</cdr:x>
      <cdr:y>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737CE7A0-B480-0F49-B123-DB5ECE4C952C}"/>
            </a:ext>
          </a:extLst>
        </cdr:cNvPr>
        <cdr:cNvSpPr txBox="1"/>
      </cdr:nvSpPr>
      <cdr:spPr>
        <a:xfrm xmlns:a="http://schemas.openxmlformats.org/drawingml/2006/main">
          <a:off x="977900" y="2806700"/>
          <a:ext cx="1968500" cy="2349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0.01171</cdr:x>
      <cdr:y>0.14138</cdr:y>
    </cdr:from>
    <cdr:to>
      <cdr:x>0.05621</cdr:x>
      <cdr:y>0.79655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6CE35122-8DBE-D940-B9D8-1D8B612496D8}"/>
            </a:ext>
          </a:extLst>
        </cdr:cNvPr>
        <cdr:cNvSpPr txBox="1"/>
      </cdr:nvSpPr>
      <cdr:spPr>
        <a:xfrm xmlns:a="http://schemas.openxmlformats.org/drawingml/2006/main">
          <a:off x="63500" y="520700"/>
          <a:ext cx="241300" cy="2413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0.0281</cdr:x>
      <cdr:y>0.31379</cdr:y>
    </cdr:from>
    <cdr:to>
      <cdr:x>0.07728</cdr:x>
      <cdr:y>0.66897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21D6E889-04D9-5D4D-91DD-7B33B915D7A0}"/>
            </a:ext>
          </a:extLst>
        </cdr:cNvPr>
        <cdr:cNvSpPr txBox="1"/>
      </cdr:nvSpPr>
      <cdr:spPr>
        <a:xfrm xmlns:a="http://schemas.openxmlformats.org/drawingml/2006/main" rot="16200000">
          <a:off x="-368300" y="1676400"/>
          <a:ext cx="1308100" cy="266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dirty="0">
              <a:solidFill>
                <a:schemeClr val="bg1"/>
              </a:solidFill>
            </a:rPr>
            <a:t>Number</a:t>
          </a:r>
          <a:r>
            <a:rPr lang="en-US" sz="1100" baseline="0" dirty="0">
              <a:solidFill>
                <a:schemeClr val="bg1"/>
              </a:solidFill>
            </a:rPr>
            <a:t> of Patients </a:t>
          </a:r>
          <a:endParaRPr lang="en-US" sz="11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0.46604</cdr:x>
      <cdr:y>0.89956</cdr:y>
    </cdr:from>
    <cdr:to>
      <cdr:x>0.65808</cdr:x>
      <cdr:y>0.97887</cdr:y>
    </cdr:to>
    <cdr:sp macro="" textlink="">
      <cdr:nvSpPr>
        <cdr:cNvPr id="5" name="TextBox 4">
          <a:extLst xmlns:a="http://schemas.openxmlformats.org/drawingml/2006/main">
            <a:ext uri="{FF2B5EF4-FFF2-40B4-BE49-F238E27FC236}">
              <a16:creationId xmlns:a16="http://schemas.microsoft.com/office/drawing/2014/main" id="{2DCEEFF3-F599-0C4B-AB1A-0975D0BA3808}"/>
            </a:ext>
          </a:extLst>
        </cdr:cNvPr>
        <cdr:cNvSpPr txBox="1"/>
      </cdr:nvSpPr>
      <cdr:spPr>
        <a:xfrm xmlns:a="http://schemas.openxmlformats.org/drawingml/2006/main">
          <a:off x="2527300" y="3141717"/>
          <a:ext cx="1041400" cy="2769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>
              <a:solidFill>
                <a:schemeClr val="bg1"/>
              </a:solidFill>
            </a:rPr>
            <a:t>GAD-7 Score 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E53680-8052-DE42-BF5D-D059B7CE7FFE}" type="datetimeFigureOut">
              <a:rPr lang="en-US" smtClean="0"/>
              <a:t>11/25/23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3C7E5D-777A-1F47-970C-42E9944AB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767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5387342"/>
            <a:ext cx="37307520" cy="11460480"/>
          </a:xfrm>
        </p:spPr>
        <p:txBody>
          <a:bodyPr anchor="b"/>
          <a:lstStyle>
            <a:lvl1pPr algn="ctr"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7289782"/>
            <a:ext cx="32918400" cy="7947658"/>
          </a:xfrm>
        </p:spPr>
        <p:txBody>
          <a:bodyPr/>
          <a:lstStyle>
            <a:lvl1pPr marL="0" indent="0" algn="ctr">
              <a:buNone/>
              <a:defRPr sz="11520"/>
            </a:lvl1pPr>
            <a:lvl2pPr marL="2194560" indent="0" algn="ctr">
              <a:buNone/>
              <a:defRPr sz="9600"/>
            </a:lvl2pPr>
            <a:lvl3pPr marL="4389120" indent="0" algn="ctr">
              <a:buNone/>
              <a:defRPr sz="8640"/>
            </a:lvl3pPr>
            <a:lvl4pPr marL="6583680" indent="0" algn="ctr">
              <a:buNone/>
              <a:defRPr sz="7680"/>
            </a:lvl4pPr>
            <a:lvl5pPr marL="8778240" indent="0" algn="ctr">
              <a:buNone/>
              <a:defRPr sz="7680"/>
            </a:lvl5pPr>
            <a:lvl6pPr marL="10972800" indent="0" algn="ctr">
              <a:buNone/>
              <a:defRPr sz="7680"/>
            </a:lvl6pPr>
            <a:lvl7pPr marL="13167360" indent="0" algn="ctr">
              <a:buNone/>
              <a:defRPr sz="7680"/>
            </a:lvl7pPr>
            <a:lvl8pPr marL="15361920" indent="0" algn="ctr">
              <a:buNone/>
              <a:defRPr sz="7680"/>
            </a:lvl8pPr>
            <a:lvl9pPr marL="17556480" indent="0" algn="ctr">
              <a:buNone/>
              <a:defRPr sz="7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484D6-EFB2-4F47-83AC-30C66900A92C}" type="datetimeFigureOut">
              <a:rPr lang="en-US" smtClean="0"/>
              <a:t>11/25/23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51A2E-B670-5743-8E0B-F594C80B7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024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484D6-EFB2-4F47-83AC-30C66900A92C}" type="datetimeFigureOut">
              <a:rPr lang="en-US" smtClean="0"/>
              <a:t>11/25/23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51A2E-B670-5743-8E0B-F594C80B7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795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2" y="8206749"/>
            <a:ext cx="37856160" cy="13693138"/>
          </a:xfrm>
        </p:spPr>
        <p:txBody>
          <a:bodyPr anchor="b"/>
          <a:lstStyle>
            <a:lvl1pPr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662" y="22029429"/>
            <a:ext cx="37856160" cy="7200898"/>
          </a:xfrm>
        </p:spPr>
        <p:txBody>
          <a:bodyPr/>
          <a:lstStyle>
            <a:lvl1pPr marL="0" indent="0">
              <a:buNone/>
              <a:defRPr sz="11520">
                <a:solidFill>
                  <a:schemeClr val="tx1"/>
                </a:solidFill>
              </a:defRPr>
            </a:lvl1pPr>
            <a:lvl2pPr marL="219456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484D6-EFB2-4F47-83AC-30C66900A92C}" type="datetimeFigureOut">
              <a:rPr lang="en-US" smtClean="0"/>
              <a:t>11/25/23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51A2E-B670-5743-8E0B-F594C80B7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457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99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484D6-EFB2-4F47-83AC-30C66900A92C}" type="datetimeFigureOut">
              <a:rPr lang="en-US" smtClean="0"/>
              <a:t>11/25/23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51A2E-B670-5743-8E0B-F594C80B7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940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1752607"/>
            <a:ext cx="3785616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3242" y="8069582"/>
            <a:ext cx="18568032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3242" y="12024360"/>
            <a:ext cx="18568032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9922" y="8069582"/>
            <a:ext cx="18659477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9922" y="12024360"/>
            <a:ext cx="18659477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484D6-EFB2-4F47-83AC-30C66900A92C}" type="datetimeFigureOut">
              <a:rPr lang="en-US" smtClean="0"/>
              <a:t>11/25/23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51A2E-B670-5743-8E0B-F594C80B7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641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484D6-EFB2-4F47-83AC-30C66900A92C}" type="datetimeFigureOut">
              <a:rPr lang="en-US" smtClean="0"/>
              <a:t>11/25/23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51A2E-B670-5743-8E0B-F594C80B7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055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484D6-EFB2-4F47-83AC-30C66900A92C}" type="datetimeFigureOut">
              <a:rPr lang="en-US" smtClean="0"/>
              <a:t>11/25/23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51A2E-B670-5743-8E0B-F594C80B7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344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9477" y="4739647"/>
            <a:ext cx="22219920" cy="23393400"/>
          </a:xfrm>
        </p:spPr>
        <p:txBody>
          <a:bodyPr/>
          <a:lstStyle>
            <a:lvl1pPr>
              <a:defRPr sz="15360"/>
            </a:lvl1pPr>
            <a:lvl2pPr>
              <a:defRPr sz="13440"/>
            </a:lvl2pPr>
            <a:lvl3pPr>
              <a:defRPr sz="1152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484D6-EFB2-4F47-83AC-30C66900A92C}" type="datetimeFigureOut">
              <a:rPr lang="en-US" smtClean="0"/>
              <a:t>11/25/23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51A2E-B670-5743-8E0B-F594C80B7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991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659477" y="4739647"/>
            <a:ext cx="22219920" cy="23393400"/>
          </a:xfrm>
        </p:spPr>
        <p:txBody>
          <a:bodyPr anchor="t"/>
          <a:lstStyle>
            <a:lvl1pPr marL="0" indent="0">
              <a:buNone/>
              <a:defRPr sz="15360"/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484D6-EFB2-4F47-83AC-30C66900A92C}" type="datetimeFigureOut">
              <a:rPr lang="en-US" smtClean="0"/>
              <a:t>11/25/23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51A2E-B670-5743-8E0B-F594C80B7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394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484D6-EFB2-4F47-83AC-30C66900A92C}" type="datetimeFigureOut">
              <a:rPr lang="en-US" smtClean="0"/>
              <a:t>11/25/23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51A2E-B670-5743-8E0B-F594C80B7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371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2" y="1752600"/>
            <a:ext cx="946404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2" y="1752600"/>
            <a:ext cx="2784348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484D6-EFB2-4F47-83AC-30C66900A92C}" type="datetimeFigureOut">
              <a:rPr lang="en-US" smtClean="0"/>
              <a:t>11/25/23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51A2E-B670-5743-8E0B-F594C80B7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810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0" y="1752607"/>
            <a:ext cx="3785616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0" y="8763000"/>
            <a:ext cx="3785616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7484D6-EFB2-4F47-83AC-30C66900A92C}" type="datetimeFigureOut">
              <a:rPr lang="en-US" smtClean="0"/>
              <a:t>11/25/23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0" y="30510487"/>
            <a:ext cx="148132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51A2E-B670-5743-8E0B-F594C80B7C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14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389120" rtl="0" eaLnBrk="1" latinLnBrk="0" hangingPunct="1">
        <a:lnSpc>
          <a:spcPct val="90000"/>
        </a:lnSpc>
        <a:spcBef>
          <a:spcPct val="0"/>
        </a:spcBef>
        <a:buNone/>
        <a:defRPr sz="21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280" indent="-1097280" algn="l" defTabSz="4389120" rtl="0" eaLnBrk="1" latinLnBrk="0" hangingPunct="1">
        <a:lnSpc>
          <a:spcPct val="90000"/>
        </a:lnSpc>
        <a:spcBef>
          <a:spcPts val="4800"/>
        </a:spcBef>
        <a:buFont typeface="Arial" panose="020B0604020202020204" pitchFamily="34" charset="0"/>
        <a:buChar char="•"/>
        <a:defRPr sz="13440" kern="1200">
          <a:solidFill>
            <a:schemeClr val="tx1"/>
          </a:solidFill>
          <a:latin typeface="+mn-lt"/>
          <a:ea typeface="+mn-ea"/>
          <a:cs typeface="+mn-cs"/>
        </a:defRPr>
      </a:lvl1pPr>
      <a:lvl2pPr marL="32918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1152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F0450C0-D108-D1CA-D8BD-463066F6F0ED}"/>
              </a:ext>
            </a:extLst>
          </p:cNvPr>
          <p:cNvSpPr txBox="1"/>
          <p:nvPr/>
        </p:nvSpPr>
        <p:spPr>
          <a:xfrm>
            <a:off x="9084762" y="1377497"/>
            <a:ext cx="33570575" cy="436010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Identifying Risk and improving outcomes: Application of the GAD-7 screening tool used among patients with chronic pain in an outpatient setting</a:t>
            </a:r>
            <a:endParaRPr lang="en-US" sz="600" b="1" i="1" dirty="0">
              <a:solidFill>
                <a:srgbClr val="58595B"/>
              </a:solidFill>
              <a:latin typeface="Helvetica" pitchFamily="2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4400" dirty="0">
                <a:solidFill>
                  <a:srgbClr val="454545"/>
                </a:solidFill>
                <a:effectLst/>
                <a:latin typeface="Helvetica Neue" panose="02000503000000020004" pitchFamily="2" charset="0"/>
              </a:rPr>
              <a:t>Connor J. Cochran BSN, RN, Mary Johnson  DNP, PMHNP-BC, &amp; Andrew Renzi CRNP</a:t>
            </a:r>
          </a:p>
          <a:p>
            <a:endParaRPr lang="en-US" sz="7333" i="1" dirty="0">
              <a:latin typeface="Helvetica" pitchFamily="2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17F368-AA31-7BE0-CE97-AF29E0184532}"/>
              </a:ext>
            </a:extLst>
          </p:cNvPr>
          <p:cNvSpPr/>
          <p:nvPr/>
        </p:nvSpPr>
        <p:spPr>
          <a:xfrm>
            <a:off x="13249131" y="5569840"/>
            <a:ext cx="16868920" cy="27348560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E294D2F0-D127-E2F5-B4C3-AD22890BE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28037" y="6034707"/>
            <a:ext cx="15511108" cy="10000904"/>
          </a:xfrm>
        </p:spPr>
        <p:txBody>
          <a:bodyPr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sz="6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PATIENTS WITH CHRONIC PAIN WERE FOUND TO HAVE HIGH INSTANCES OF GAD-7 SCORES ABOVE 8 WARRENTING A SPECIALIZED PSYCHIATRIAC REFERRAL FOR ANXIETY SYMPTOMS</a:t>
            </a:r>
            <a:endParaRPr lang="en-US" sz="6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40CC7A52-D9A1-AF79-8D86-4027815563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5341" y="28704654"/>
            <a:ext cx="3865122" cy="32512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0C2BF47-B8E4-5B63-B846-CE4F055672D5}"/>
              </a:ext>
            </a:extLst>
          </p:cNvPr>
          <p:cNvSpPr/>
          <p:nvPr/>
        </p:nvSpPr>
        <p:spPr>
          <a:xfrm>
            <a:off x="711836" y="5593397"/>
            <a:ext cx="11639595" cy="1134858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58595B"/>
                </a:solidFill>
                <a:latin typeface="Helvetica" pitchFamily="2" charset="0"/>
              </a:rPr>
              <a:t>BACKGROUND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05D776-927A-8688-C38A-999F3979EF5F}"/>
              </a:ext>
            </a:extLst>
          </p:cNvPr>
          <p:cNvSpPr/>
          <p:nvPr/>
        </p:nvSpPr>
        <p:spPr>
          <a:xfrm>
            <a:off x="743495" y="12001611"/>
            <a:ext cx="11607936" cy="1134858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58595B"/>
                </a:solidFill>
                <a:latin typeface="Helvetica" pitchFamily="2" charset="0"/>
              </a:rPr>
              <a:t>LOCAL PROBLEM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09C4499-B2B1-6417-BC1F-877C0D5AA66F}"/>
              </a:ext>
            </a:extLst>
          </p:cNvPr>
          <p:cNvSpPr/>
          <p:nvPr/>
        </p:nvSpPr>
        <p:spPr>
          <a:xfrm>
            <a:off x="743494" y="23906608"/>
            <a:ext cx="11607937" cy="1134858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58595B"/>
                </a:solidFill>
                <a:latin typeface="Helvetica" pitchFamily="2" charset="0"/>
              </a:rPr>
              <a:t>METHODS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DE0E92-74D1-96D6-7518-1FDCAE14DA2D}"/>
              </a:ext>
            </a:extLst>
          </p:cNvPr>
          <p:cNvSpPr/>
          <p:nvPr/>
        </p:nvSpPr>
        <p:spPr>
          <a:xfrm>
            <a:off x="31365685" y="6034707"/>
            <a:ext cx="10908728" cy="1134858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58595B"/>
                </a:solidFill>
                <a:latin typeface="Helvetica" pitchFamily="2" charset="0"/>
              </a:rPr>
              <a:t>INTERVENTIONS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4D990A1-B38E-A081-21EB-4FD983EBE8C9}"/>
              </a:ext>
            </a:extLst>
          </p:cNvPr>
          <p:cNvSpPr/>
          <p:nvPr/>
        </p:nvSpPr>
        <p:spPr>
          <a:xfrm>
            <a:off x="31363216" y="19731425"/>
            <a:ext cx="10911197" cy="980007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58595B"/>
                </a:solidFill>
                <a:latin typeface="Helvetica" pitchFamily="2" charset="0"/>
              </a:rPr>
              <a:t>RESULTS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5776D2-C052-30F4-219A-6E9E528C5EBE}"/>
              </a:ext>
            </a:extLst>
          </p:cNvPr>
          <p:cNvSpPr/>
          <p:nvPr/>
        </p:nvSpPr>
        <p:spPr>
          <a:xfrm>
            <a:off x="31613967" y="25137608"/>
            <a:ext cx="10660446" cy="1073906"/>
          </a:xfrm>
          <a:prstGeom prst="rect">
            <a:avLst/>
          </a:prstGeom>
          <a:solidFill>
            <a:srgbClr val="E0E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58595B"/>
                </a:solidFill>
                <a:latin typeface="Helvetica" pitchFamily="2" charset="0"/>
              </a:rPr>
              <a:t>CONCLUSIONS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711C227-7420-5001-6DF2-A5E6EEC1B1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494" y="1599550"/>
            <a:ext cx="8341268" cy="151323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8B5B90F-AFD7-645A-1FA8-1CB603BEC19D}"/>
              </a:ext>
            </a:extLst>
          </p:cNvPr>
          <p:cNvCxnSpPr/>
          <p:nvPr/>
        </p:nvCxnSpPr>
        <p:spPr>
          <a:xfrm>
            <a:off x="9109247" y="1025070"/>
            <a:ext cx="0" cy="2087719"/>
          </a:xfrm>
          <a:prstGeom prst="line">
            <a:avLst/>
          </a:prstGeom>
          <a:ln w="12700">
            <a:solidFill>
              <a:srgbClr val="58595B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4ED3CA4-03A9-5482-E988-0C7E9F08C7B5}"/>
              </a:ext>
            </a:extLst>
          </p:cNvPr>
          <p:cNvSpPr txBox="1"/>
          <p:nvPr/>
        </p:nvSpPr>
        <p:spPr>
          <a:xfrm>
            <a:off x="743495" y="6728255"/>
            <a:ext cx="11607945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Chronic pain is a debilitating health condition estimated to affect 1 in 5 adults worldwide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Pain and anxiety are very similar in that providers are unable to interpret the exact severity the patient is experiencing these symptoms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Individuals with high levels of anxiety on average have worse outcomes with disability overtime leading to the belief that anxiety can contribute to an increase in perceived pain </a:t>
            </a:r>
            <a:r>
              <a:rPr lang="en-US" sz="1200" dirty="0"/>
              <a:t>(</a:t>
            </a:r>
            <a:r>
              <a:rPr lang="en-US" sz="1200" dirty="0" err="1"/>
              <a:t>Vélez</a:t>
            </a:r>
            <a:r>
              <a:rPr lang="en-US" sz="1200" dirty="0"/>
              <a:t>, J. C. et al., 2022).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8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5A7B085-44DC-47F6-BB99-4AF2E67EECB8}"/>
              </a:ext>
            </a:extLst>
          </p:cNvPr>
          <p:cNvSpPr txBox="1"/>
          <p:nvPr/>
        </p:nvSpPr>
        <p:spPr>
          <a:xfrm>
            <a:off x="711845" y="12741967"/>
            <a:ext cx="11639595" cy="11203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800" dirty="0">
              <a:solidFill>
                <a:srgbClr val="333333"/>
              </a:solidFill>
              <a:latin typeface="Helvetica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 Site: Outpatient facility specializing in chronic pain management located in Philadelphia PA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Population: Adult patients 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Providers: Nurse Practitioners and Doctors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Problem: </a:t>
            </a: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using screening tools to identify anxiety in patients with chronic pain</a:t>
            </a:r>
            <a:endParaRPr lang="en-US" sz="38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Purpose: </a:t>
            </a: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 the GAD-7 anxiety screening tool in an outpatient setting that works with patients who suffer from chronic pain to identify anxiety symptoms leading to specialized psychiatric referrals </a:t>
            </a:r>
            <a:endParaRPr lang="en-US" sz="38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Aims: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Identify undiagnosed GAD symptoms in chronic pain patients using the GAD-7 screening tool 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Allow referrals to be made with supporting evidence to patients with identified GAD symptoms 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Educate providers on the use of the GAD-7 screening tool and how it can be used in everyday practice 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endParaRPr lang="en-US" sz="3800" dirty="0">
              <a:solidFill>
                <a:srgbClr val="333333"/>
              </a:solidFill>
              <a:latin typeface="Helvetica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E6AD758-256A-6387-3970-5AC007D44E7A}"/>
              </a:ext>
            </a:extLst>
          </p:cNvPr>
          <p:cNvSpPr txBox="1"/>
          <p:nvPr/>
        </p:nvSpPr>
        <p:spPr>
          <a:xfrm>
            <a:off x="743493" y="25141600"/>
            <a:ext cx="11639595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Iowa Model of Evidence-Based Practice to promote Quality Care will be the guiding framework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200" dirty="0">
                <a:effectLst/>
                <a:latin typeface="Helvetica" pitchFamily="2" charset="0"/>
              </a:rPr>
              <a:t>(Iowa model of evidence-based practice: Revisions and validation 2017)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Literature search and critical appraisal supported the use of the GAD-7 screening tool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GAD-7 scores were collected on patients with chronic pain – any score at or above 8 were to receive a specialized psychiatric referral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Score were measured over the span of 2 months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Referral rates on GAD-7 scores 8 or above were used to measure provider compliance and understanding.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0E1BC22-3FF1-A186-88F4-B642772CD5EA}"/>
              </a:ext>
            </a:extLst>
          </p:cNvPr>
          <p:cNvSpPr txBox="1"/>
          <p:nvPr/>
        </p:nvSpPr>
        <p:spPr>
          <a:xfrm>
            <a:off x="31363216" y="7612058"/>
            <a:ext cx="10911197" cy="3144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Patients </a:t>
            </a:r>
            <a:r>
              <a:rPr lang="en-US" sz="3800" u="sng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(&gt;</a:t>
            </a:r>
            <a:r>
              <a:rPr lang="en-US" sz="3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18yo) with a chronic pain diagnosis presenting follow up or initial visits were screened using the GAD-7 screening tool</a:t>
            </a:r>
          </a:p>
          <a:p>
            <a:pPr marL="571500" indent="-571500"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Patients with a GAD-7 score of </a:t>
            </a:r>
            <a:r>
              <a:rPr lang="en-US" sz="3800" u="sng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&gt;</a:t>
            </a:r>
            <a:r>
              <a:rPr lang="en-US" sz="3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 were referred for specialized psychiatric treatment.</a:t>
            </a:r>
            <a:endParaRPr lang="en-US" sz="3800" u="sng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70813B6-8305-AAE0-1C1E-4FDAFE3DBEC6}"/>
              </a:ext>
            </a:extLst>
          </p:cNvPr>
          <p:cNvSpPr txBox="1"/>
          <p:nvPr/>
        </p:nvSpPr>
        <p:spPr>
          <a:xfrm>
            <a:off x="31488591" y="20974840"/>
            <a:ext cx="10660446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100% of patients screening using the GAD-7 screening tool and received a score </a:t>
            </a:r>
            <a:r>
              <a:rPr lang="en-US" sz="3800" u="sng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sz="3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 were referred to a specialist (if not already being seen)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45% of patients screened had a past medical history of anxiety and chronic pain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 half of patients screened had a GAD-7 score </a:t>
            </a:r>
            <a:r>
              <a:rPr lang="en-US" sz="3800" u="sng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sz="3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0F209E8-01E7-52F9-60BC-83352BB41FE5}"/>
              </a:ext>
            </a:extLst>
          </p:cNvPr>
          <p:cNvSpPr txBox="1"/>
          <p:nvPr/>
        </p:nvSpPr>
        <p:spPr>
          <a:xfrm>
            <a:off x="31613967" y="26358601"/>
            <a:ext cx="1066044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use of the GAD-7 screening tool led to a significant increase in identification of generalized anxiety symptoms in patients with chronic pain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GAD-7 screening tool became a more frequently used tool at the project site for identifying anxiety among its patient population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Identification of anxiety in patients with chronic pain is essential when it comes to treating patients who struggle with pain symptoms </a:t>
            </a:r>
          </a:p>
        </p:txBody>
      </p:sp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B0B3ADCF-4126-0141-8C55-4556576C2D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3331615"/>
              </p:ext>
            </p:extLst>
          </p:nvPr>
        </p:nvGraphicFramePr>
        <p:xfrm>
          <a:off x="13249131" y="16174107"/>
          <a:ext cx="8535658" cy="4388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53AFBB4F-F865-1F48-9A1C-1FEA2EBAE9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7410066"/>
              </p:ext>
            </p:extLst>
          </p:nvPr>
        </p:nvGraphicFramePr>
        <p:xfrm>
          <a:off x="13217474" y="20562460"/>
          <a:ext cx="16868920" cy="8079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8" name="Chart 27">
            <a:extLst>
              <a:ext uri="{FF2B5EF4-FFF2-40B4-BE49-F238E27FC236}">
                <a16:creationId xmlns:a16="http://schemas.microsoft.com/office/drawing/2014/main" id="{46160A3B-1B50-9249-93EC-D17962B33B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4289939"/>
              </p:ext>
            </p:extLst>
          </p:nvPr>
        </p:nvGraphicFramePr>
        <p:xfrm>
          <a:off x="21699460" y="16173340"/>
          <a:ext cx="8418591" cy="438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A2FAE984-5DC0-5A4E-9423-C7E5F80EED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5938216"/>
              </p:ext>
            </p:extLst>
          </p:nvPr>
        </p:nvGraphicFramePr>
        <p:xfrm>
          <a:off x="31363217" y="11045113"/>
          <a:ext cx="10911196" cy="8126976"/>
        </p:xfrm>
        <a:graphic>
          <a:graphicData uri="http://schemas.openxmlformats.org/drawingml/2006/table">
            <a:tbl>
              <a:tblPr firstRow="1" firstCol="1" bandRow="1">
                <a:tableStyleId>{284E427A-3D55-4303-BF80-6455036E1DE7}</a:tableStyleId>
              </a:tblPr>
              <a:tblGrid>
                <a:gridCol w="5348784">
                  <a:extLst>
                    <a:ext uri="{9D8B030D-6E8A-4147-A177-3AD203B41FA5}">
                      <a16:colId xmlns:a16="http://schemas.microsoft.com/office/drawing/2014/main" val="1116266437"/>
                    </a:ext>
                  </a:extLst>
                </a:gridCol>
                <a:gridCol w="1361904">
                  <a:extLst>
                    <a:ext uri="{9D8B030D-6E8A-4147-A177-3AD203B41FA5}">
                      <a16:colId xmlns:a16="http://schemas.microsoft.com/office/drawing/2014/main" val="48513815"/>
                    </a:ext>
                  </a:extLst>
                </a:gridCol>
                <a:gridCol w="1425361">
                  <a:extLst>
                    <a:ext uri="{9D8B030D-6E8A-4147-A177-3AD203B41FA5}">
                      <a16:colId xmlns:a16="http://schemas.microsoft.com/office/drawing/2014/main" val="275062519"/>
                    </a:ext>
                  </a:extLst>
                </a:gridCol>
                <a:gridCol w="1492279">
                  <a:extLst>
                    <a:ext uri="{9D8B030D-6E8A-4147-A177-3AD203B41FA5}">
                      <a16:colId xmlns:a16="http://schemas.microsoft.com/office/drawing/2014/main" val="600656865"/>
                    </a:ext>
                  </a:extLst>
                </a:gridCol>
                <a:gridCol w="1282868">
                  <a:extLst>
                    <a:ext uri="{9D8B030D-6E8A-4147-A177-3AD203B41FA5}">
                      <a16:colId xmlns:a16="http://schemas.microsoft.com/office/drawing/2014/main" val="3119910318"/>
                    </a:ext>
                  </a:extLst>
                </a:gridCol>
              </a:tblGrid>
              <a:tr h="1224038">
                <a:tc>
                  <a:txBody>
                    <a:bodyPr/>
                    <a:lstStyle/>
                    <a:p>
                      <a:pPr marL="45720" marR="0" algn="ctr" fontAlgn="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 dirty="0">
                          <a:effectLst/>
                        </a:rPr>
                        <a:t>Over the last 2 weeks, how often have you been bothered by the following problems?  </a:t>
                      </a:r>
                      <a:endParaRPr lang="en-US" sz="3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/>
                </a:tc>
                <a:tc>
                  <a:txBody>
                    <a:bodyPr/>
                    <a:lstStyle/>
                    <a:p>
                      <a:pPr marL="0" marR="18288" indent="36576" algn="ctr" fontAlgn="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 dirty="0">
                          <a:effectLst/>
                        </a:rPr>
                        <a:t>Not at all sure  </a:t>
                      </a:r>
                      <a:endParaRPr lang="en-US" sz="3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/>
                </a:tc>
                <a:tc>
                  <a:txBody>
                    <a:bodyPr/>
                    <a:lstStyle/>
                    <a:p>
                      <a:pPr marL="91440" marR="0" indent="-91440" algn="ctr" fontAlgn="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 dirty="0">
                          <a:effectLst/>
                        </a:rPr>
                        <a:t>Several days  </a:t>
                      </a:r>
                      <a:endParaRPr lang="en-US" sz="3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/>
                </a:tc>
                <a:tc>
                  <a:txBody>
                    <a:bodyPr/>
                    <a:lstStyle/>
                    <a:p>
                      <a:pPr marL="36576" marR="0" indent="-36576" algn="ctr" fontAlgn="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 dirty="0">
                          <a:effectLst/>
                        </a:rPr>
                        <a:t>Over half the days  </a:t>
                      </a:r>
                      <a:endParaRPr lang="en-US" sz="3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/>
                </a:tc>
                <a:tc>
                  <a:txBody>
                    <a:bodyPr/>
                    <a:lstStyle/>
                    <a:p>
                      <a:pPr marL="0" marR="0" indent="91440" algn="ctr" fontAlgn="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 dirty="0">
                          <a:effectLst/>
                        </a:rPr>
                        <a:t>Nearly every day  </a:t>
                      </a:r>
                      <a:endParaRPr lang="en-US" sz="3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/>
                </a:tc>
                <a:extLst>
                  <a:ext uri="{0D108BD9-81ED-4DB2-BD59-A6C34878D82A}">
                    <a16:rowId xmlns:a16="http://schemas.microsoft.com/office/drawing/2014/main" val="190305028"/>
                  </a:ext>
                </a:extLst>
              </a:tr>
              <a:tr h="673432">
                <a:tc>
                  <a:txBody>
                    <a:bodyPr/>
                    <a:lstStyle/>
                    <a:p>
                      <a:pPr marL="45720" marR="0" algn="l" font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 dirty="0">
                          <a:effectLst/>
                        </a:rPr>
                        <a:t>1. Feeling nervous, anxious, or on edge  </a:t>
                      </a:r>
                      <a:endParaRPr lang="en-US" sz="3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 anchor="ctr"/>
                </a:tc>
                <a:tc>
                  <a:txBody>
                    <a:bodyPr/>
                    <a:lstStyle/>
                    <a:p>
                      <a:pPr marL="182880" marR="0" algn="l" fontAlgn="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>
                          <a:effectLst/>
                        </a:rPr>
                        <a:t>0  </a:t>
                      </a:r>
                      <a:endParaRPr lang="en-US" sz="3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/>
                </a:tc>
                <a:tc>
                  <a:txBody>
                    <a:bodyPr/>
                    <a:lstStyle/>
                    <a:p>
                      <a:pPr marL="192024" marR="0" algn="l" fontAlgn="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>
                          <a:effectLst/>
                        </a:rPr>
                        <a:t>1  </a:t>
                      </a:r>
                      <a:endParaRPr lang="en-US" sz="3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/>
                </a:tc>
                <a:tc>
                  <a:txBody>
                    <a:bodyPr/>
                    <a:lstStyle/>
                    <a:p>
                      <a:pPr marL="256032" marR="0" algn="l" fontAlgn="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 dirty="0">
                          <a:effectLst/>
                        </a:rPr>
                        <a:t>2  </a:t>
                      </a:r>
                      <a:endParaRPr lang="en-US" sz="3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/>
                </a:tc>
                <a:tc>
                  <a:txBody>
                    <a:bodyPr/>
                    <a:lstStyle/>
                    <a:p>
                      <a:pPr marL="0" marR="73152" algn="ctr" fontAlgn="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>
                          <a:effectLst/>
                        </a:rPr>
                        <a:t>3  </a:t>
                      </a:r>
                      <a:endParaRPr lang="en-US" sz="3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/>
                </a:tc>
                <a:extLst>
                  <a:ext uri="{0D108BD9-81ED-4DB2-BD59-A6C34878D82A}">
                    <a16:rowId xmlns:a16="http://schemas.microsoft.com/office/drawing/2014/main" val="2928690145"/>
                  </a:ext>
                </a:extLst>
              </a:tr>
              <a:tr h="673432">
                <a:tc>
                  <a:txBody>
                    <a:bodyPr/>
                    <a:lstStyle/>
                    <a:p>
                      <a:pPr marL="45720" marR="0" algn="l" font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 dirty="0">
                          <a:effectLst/>
                        </a:rPr>
                        <a:t>2. Not being able to stop or control worrying  </a:t>
                      </a:r>
                      <a:endParaRPr lang="en-US" sz="3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 anchor="ctr"/>
                </a:tc>
                <a:tc>
                  <a:txBody>
                    <a:bodyPr/>
                    <a:lstStyle/>
                    <a:p>
                      <a:pPr marL="182880" marR="0" algn="l" font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>
                          <a:effectLst/>
                        </a:rPr>
                        <a:t>0  </a:t>
                      </a:r>
                      <a:endParaRPr lang="en-US" sz="3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 anchor="ctr"/>
                </a:tc>
                <a:tc>
                  <a:txBody>
                    <a:bodyPr/>
                    <a:lstStyle/>
                    <a:p>
                      <a:pPr marL="192024" marR="0" algn="l" font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>
                          <a:effectLst/>
                        </a:rPr>
                        <a:t>1  </a:t>
                      </a:r>
                      <a:endParaRPr lang="en-US" sz="3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 anchor="ctr"/>
                </a:tc>
                <a:tc>
                  <a:txBody>
                    <a:bodyPr/>
                    <a:lstStyle/>
                    <a:p>
                      <a:pPr marL="256032" marR="0" algn="l" font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>
                          <a:effectLst/>
                        </a:rPr>
                        <a:t>2  </a:t>
                      </a:r>
                      <a:endParaRPr lang="en-US" sz="3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 anchor="ctr"/>
                </a:tc>
                <a:tc>
                  <a:txBody>
                    <a:bodyPr/>
                    <a:lstStyle/>
                    <a:p>
                      <a:pPr marL="0" marR="73152" algn="ctr" font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>
                          <a:effectLst/>
                        </a:rPr>
                        <a:t>3  </a:t>
                      </a:r>
                      <a:endParaRPr lang="en-US" sz="3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 anchor="ctr"/>
                </a:tc>
                <a:extLst>
                  <a:ext uri="{0D108BD9-81ED-4DB2-BD59-A6C34878D82A}">
                    <a16:rowId xmlns:a16="http://schemas.microsoft.com/office/drawing/2014/main" val="3554117071"/>
                  </a:ext>
                </a:extLst>
              </a:tr>
              <a:tr h="673432">
                <a:tc>
                  <a:txBody>
                    <a:bodyPr/>
                    <a:lstStyle/>
                    <a:p>
                      <a:pPr marL="45720" marR="0" algn="l" font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 dirty="0">
                          <a:effectLst/>
                        </a:rPr>
                        <a:t>3. Worrying too much about different things  </a:t>
                      </a:r>
                      <a:endParaRPr lang="en-US" sz="3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 anchor="ctr"/>
                </a:tc>
                <a:tc>
                  <a:txBody>
                    <a:bodyPr/>
                    <a:lstStyle/>
                    <a:p>
                      <a:pPr marL="182880" marR="0" algn="l" font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>
                          <a:effectLst/>
                        </a:rPr>
                        <a:t>0  </a:t>
                      </a:r>
                      <a:endParaRPr lang="en-US" sz="3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 anchor="ctr"/>
                </a:tc>
                <a:tc>
                  <a:txBody>
                    <a:bodyPr/>
                    <a:lstStyle/>
                    <a:p>
                      <a:pPr marL="192024" marR="0" algn="l" font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>
                          <a:effectLst/>
                        </a:rPr>
                        <a:t>1  </a:t>
                      </a:r>
                      <a:endParaRPr lang="en-US" sz="3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 anchor="ctr"/>
                </a:tc>
                <a:tc>
                  <a:txBody>
                    <a:bodyPr/>
                    <a:lstStyle/>
                    <a:p>
                      <a:pPr marL="256032" marR="0" algn="l" font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>
                          <a:effectLst/>
                        </a:rPr>
                        <a:t>2  </a:t>
                      </a:r>
                      <a:endParaRPr lang="en-US" sz="3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 anchor="ctr"/>
                </a:tc>
                <a:tc>
                  <a:txBody>
                    <a:bodyPr/>
                    <a:lstStyle/>
                    <a:p>
                      <a:pPr marL="0" marR="73152" algn="ctr" font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>
                          <a:effectLst/>
                        </a:rPr>
                        <a:t>3  </a:t>
                      </a:r>
                      <a:endParaRPr lang="en-US" sz="3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 anchor="ctr"/>
                </a:tc>
                <a:extLst>
                  <a:ext uri="{0D108BD9-81ED-4DB2-BD59-A6C34878D82A}">
                    <a16:rowId xmlns:a16="http://schemas.microsoft.com/office/drawing/2014/main" val="2295825606"/>
                  </a:ext>
                </a:extLst>
              </a:tr>
              <a:tr h="673432">
                <a:tc>
                  <a:txBody>
                    <a:bodyPr/>
                    <a:lstStyle/>
                    <a:p>
                      <a:pPr marL="45720" marR="0" algn="l" font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 dirty="0">
                          <a:effectLst/>
                        </a:rPr>
                        <a:t>4. Trouble relaxing  </a:t>
                      </a:r>
                      <a:endParaRPr lang="en-US" sz="3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 anchor="ctr"/>
                </a:tc>
                <a:tc>
                  <a:txBody>
                    <a:bodyPr/>
                    <a:lstStyle/>
                    <a:p>
                      <a:pPr marL="182880" marR="0" algn="l" font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 dirty="0">
                          <a:effectLst/>
                        </a:rPr>
                        <a:t>0  </a:t>
                      </a:r>
                      <a:endParaRPr lang="en-US" sz="3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 anchor="ctr"/>
                </a:tc>
                <a:tc>
                  <a:txBody>
                    <a:bodyPr/>
                    <a:lstStyle/>
                    <a:p>
                      <a:pPr marL="192024" marR="0" algn="l" font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>
                          <a:effectLst/>
                        </a:rPr>
                        <a:t>1  </a:t>
                      </a:r>
                      <a:endParaRPr lang="en-US" sz="3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 anchor="ctr"/>
                </a:tc>
                <a:tc>
                  <a:txBody>
                    <a:bodyPr/>
                    <a:lstStyle/>
                    <a:p>
                      <a:pPr marL="256032" marR="0" algn="l" font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>
                          <a:effectLst/>
                        </a:rPr>
                        <a:t>2  </a:t>
                      </a:r>
                      <a:endParaRPr lang="en-US" sz="3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 anchor="ctr"/>
                </a:tc>
                <a:tc>
                  <a:txBody>
                    <a:bodyPr/>
                    <a:lstStyle/>
                    <a:p>
                      <a:pPr marL="0" marR="73152" algn="ctr" font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>
                          <a:effectLst/>
                        </a:rPr>
                        <a:t>3  </a:t>
                      </a:r>
                      <a:endParaRPr lang="en-US" sz="3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 anchor="ctr"/>
                </a:tc>
                <a:extLst>
                  <a:ext uri="{0D108BD9-81ED-4DB2-BD59-A6C34878D82A}">
                    <a16:rowId xmlns:a16="http://schemas.microsoft.com/office/drawing/2014/main" val="3519800484"/>
                  </a:ext>
                </a:extLst>
              </a:tr>
              <a:tr h="673432">
                <a:tc>
                  <a:txBody>
                    <a:bodyPr/>
                    <a:lstStyle/>
                    <a:p>
                      <a:pPr marL="45720" marR="0" algn="l" font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>
                          <a:effectLst/>
                        </a:rPr>
                        <a:t>5. Being so restless that it's hard to sit still  </a:t>
                      </a:r>
                      <a:endParaRPr lang="en-US" sz="3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 anchor="ctr"/>
                </a:tc>
                <a:tc>
                  <a:txBody>
                    <a:bodyPr/>
                    <a:lstStyle/>
                    <a:p>
                      <a:pPr marL="182880" marR="0" algn="l" font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>
                          <a:effectLst/>
                        </a:rPr>
                        <a:t>0  </a:t>
                      </a:r>
                      <a:endParaRPr lang="en-US" sz="3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 anchor="ctr"/>
                </a:tc>
                <a:tc>
                  <a:txBody>
                    <a:bodyPr/>
                    <a:lstStyle/>
                    <a:p>
                      <a:pPr marL="192024" marR="0" algn="l" font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 dirty="0">
                          <a:effectLst/>
                        </a:rPr>
                        <a:t>1  </a:t>
                      </a:r>
                      <a:endParaRPr lang="en-US" sz="3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 anchor="ctr"/>
                </a:tc>
                <a:tc>
                  <a:txBody>
                    <a:bodyPr/>
                    <a:lstStyle/>
                    <a:p>
                      <a:pPr marL="256032" marR="0" algn="l" font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>
                          <a:effectLst/>
                        </a:rPr>
                        <a:t>2  </a:t>
                      </a:r>
                      <a:endParaRPr lang="en-US" sz="3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 anchor="ctr"/>
                </a:tc>
                <a:tc>
                  <a:txBody>
                    <a:bodyPr/>
                    <a:lstStyle/>
                    <a:p>
                      <a:pPr marL="0" marR="73152" algn="ctr" font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>
                          <a:effectLst/>
                        </a:rPr>
                        <a:t>3  </a:t>
                      </a:r>
                      <a:endParaRPr lang="en-US" sz="3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 anchor="ctr"/>
                </a:tc>
                <a:extLst>
                  <a:ext uri="{0D108BD9-81ED-4DB2-BD59-A6C34878D82A}">
                    <a16:rowId xmlns:a16="http://schemas.microsoft.com/office/drawing/2014/main" val="2638897544"/>
                  </a:ext>
                </a:extLst>
              </a:tr>
              <a:tr h="673432">
                <a:tc>
                  <a:txBody>
                    <a:bodyPr/>
                    <a:lstStyle/>
                    <a:p>
                      <a:pPr marL="45720" marR="0" algn="l" font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 dirty="0">
                          <a:effectLst/>
                        </a:rPr>
                        <a:t>6. Becoming easily annoyed or irritable  </a:t>
                      </a:r>
                      <a:endParaRPr lang="en-US" sz="3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 anchor="ctr"/>
                </a:tc>
                <a:tc>
                  <a:txBody>
                    <a:bodyPr/>
                    <a:lstStyle/>
                    <a:p>
                      <a:pPr marL="182880" marR="0" algn="l" font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>
                          <a:effectLst/>
                        </a:rPr>
                        <a:t>0  </a:t>
                      </a:r>
                      <a:endParaRPr lang="en-US" sz="3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 anchor="ctr"/>
                </a:tc>
                <a:tc>
                  <a:txBody>
                    <a:bodyPr/>
                    <a:lstStyle/>
                    <a:p>
                      <a:pPr marL="192024" marR="0" algn="l" font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 dirty="0">
                          <a:effectLst/>
                        </a:rPr>
                        <a:t>1  </a:t>
                      </a:r>
                      <a:endParaRPr lang="en-US" sz="3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 anchor="ctr"/>
                </a:tc>
                <a:tc>
                  <a:txBody>
                    <a:bodyPr/>
                    <a:lstStyle/>
                    <a:p>
                      <a:pPr marL="256032" marR="0" algn="l" font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 dirty="0">
                          <a:effectLst/>
                        </a:rPr>
                        <a:t>2  </a:t>
                      </a:r>
                      <a:endParaRPr lang="en-US" sz="3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 anchor="ctr"/>
                </a:tc>
                <a:tc>
                  <a:txBody>
                    <a:bodyPr/>
                    <a:lstStyle/>
                    <a:p>
                      <a:pPr marL="0" marR="73152" algn="ctr" font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>
                          <a:effectLst/>
                        </a:rPr>
                        <a:t>3  </a:t>
                      </a:r>
                      <a:endParaRPr lang="en-US" sz="3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 anchor="ctr"/>
                </a:tc>
                <a:extLst>
                  <a:ext uri="{0D108BD9-81ED-4DB2-BD59-A6C34878D82A}">
                    <a16:rowId xmlns:a16="http://schemas.microsoft.com/office/drawing/2014/main" val="50211970"/>
                  </a:ext>
                </a:extLst>
              </a:tr>
              <a:tr h="716490">
                <a:tc rowSpan="3">
                  <a:txBody>
                    <a:bodyPr/>
                    <a:lstStyle/>
                    <a:p>
                      <a:pPr marL="274320" marR="0" indent="-228600" algn="l" font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725"/>
                        </a:spcAft>
                      </a:pPr>
                      <a:r>
                        <a:rPr lang="en-US" sz="2000" b="0" u="none" strike="noStrike" dirty="0">
                          <a:effectLst/>
                        </a:rPr>
                        <a:t>7. Feeling afraid as if something awful might happen  </a:t>
                      </a:r>
                      <a:endParaRPr lang="en-US" sz="3600" b="0" u="none" strike="noStrike" dirty="0">
                        <a:effectLst/>
                      </a:endParaRPr>
                    </a:p>
                    <a:p>
                      <a:pPr marL="0" marR="91440" algn="r" font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25"/>
                        </a:spcAft>
                      </a:pPr>
                      <a:r>
                        <a:rPr lang="en-US" sz="2000" b="0" u="none" strike="noStrike" dirty="0">
                          <a:effectLst/>
                        </a:rPr>
                        <a:t>Add the score for each column </a:t>
                      </a:r>
                      <a:endParaRPr lang="en-US" sz="3600" b="0" u="none" strike="noStrike" dirty="0">
                        <a:effectLst/>
                      </a:endParaRPr>
                    </a:p>
                    <a:p>
                      <a:pPr marL="45720" marR="0" algn="l" font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 dirty="0">
                          <a:effectLst/>
                        </a:rPr>
                        <a:t>Total Score (add your column scores) = </a:t>
                      </a:r>
                      <a:endParaRPr lang="en-US" sz="3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82" marR="76282" marT="38141" marB="38141"/>
                </a:tc>
                <a:tc>
                  <a:txBody>
                    <a:bodyPr/>
                    <a:lstStyle/>
                    <a:p>
                      <a:pPr marL="182880" marR="0" algn="l" font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>
                          <a:effectLst/>
                        </a:rPr>
                        <a:t>0  </a:t>
                      </a:r>
                      <a:endParaRPr lang="en-US" sz="3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 anchor="ctr"/>
                </a:tc>
                <a:tc>
                  <a:txBody>
                    <a:bodyPr/>
                    <a:lstStyle/>
                    <a:p>
                      <a:pPr marL="192024" marR="0" algn="l" font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>
                          <a:effectLst/>
                        </a:rPr>
                        <a:t>1  </a:t>
                      </a:r>
                      <a:endParaRPr lang="en-US" sz="3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 anchor="ctr"/>
                </a:tc>
                <a:tc>
                  <a:txBody>
                    <a:bodyPr/>
                    <a:lstStyle/>
                    <a:p>
                      <a:pPr marL="256032" marR="0" algn="l" font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 dirty="0">
                          <a:effectLst/>
                        </a:rPr>
                        <a:t>2  </a:t>
                      </a:r>
                      <a:endParaRPr lang="en-US" sz="3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 anchor="ctr"/>
                </a:tc>
                <a:tc>
                  <a:txBody>
                    <a:bodyPr/>
                    <a:lstStyle/>
                    <a:p>
                      <a:pPr marL="0" marR="73152" algn="ctr" font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>
                          <a:effectLst/>
                        </a:rPr>
                        <a:t>3  </a:t>
                      </a:r>
                      <a:endParaRPr lang="en-US" sz="3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 anchor="ctr"/>
                </a:tc>
                <a:extLst>
                  <a:ext uri="{0D108BD9-81ED-4DB2-BD59-A6C34878D82A}">
                    <a16:rowId xmlns:a16="http://schemas.microsoft.com/office/drawing/2014/main" val="2317358164"/>
                  </a:ext>
                </a:extLst>
              </a:tr>
              <a:tr h="7164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4048" marR="0" algn="l" font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>
                          <a:effectLst/>
                        </a:rPr>
                        <a:t> + </a:t>
                      </a:r>
                      <a:endParaRPr lang="en-US" sz="3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 anchor="ctr"/>
                </a:tc>
                <a:tc>
                  <a:txBody>
                    <a:bodyPr/>
                    <a:lstStyle/>
                    <a:p>
                      <a:pPr marL="457200" marR="0" algn="l" font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>
                          <a:effectLst/>
                        </a:rPr>
                        <a:t>+ </a:t>
                      </a:r>
                      <a:endParaRPr lang="en-US" sz="3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 anchor="ctr"/>
                </a:tc>
                <a:tc>
                  <a:txBody>
                    <a:bodyPr/>
                    <a:lstStyle/>
                    <a:p>
                      <a:pPr marL="0" marR="109728" algn="r" font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 dirty="0">
                          <a:effectLst/>
                        </a:rPr>
                        <a:t>+ </a:t>
                      </a:r>
                      <a:endParaRPr lang="en-US" sz="3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 anchor="ctr"/>
                </a:tc>
                <a:tc>
                  <a:txBody>
                    <a:bodyPr/>
                    <a:lstStyle/>
                    <a:p>
                      <a:pPr marL="0" marR="36576" algn="ctr" font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>
                          <a:effectLst/>
                        </a:rPr>
                        <a:t>  </a:t>
                      </a:r>
                      <a:endParaRPr lang="en-US" sz="3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 anchor="ctr"/>
                </a:tc>
                <a:extLst>
                  <a:ext uri="{0D108BD9-81ED-4DB2-BD59-A6C34878D82A}">
                    <a16:rowId xmlns:a16="http://schemas.microsoft.com/office/drawing/2014/main" val="1801436434"/>
                  </a:ext>
                </a:extLst>
              </a:tr>
              <a:tr h="13865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01168" marR="0" algn="l" fontAlgn="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>
                          <a:effectLst/>
                        </a:rPr>
                        <a:t>  </a:t>
                      </a:r>
                      <a:endParaRPr lang="en-US" sz="3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/>
                </a:tc>
                <a:tc>
                  <a:txBody>
                    <a:bodyPr/>
                    <a:lstStyle/>
                    <a:p>
                      <a:pPr marL="210312" marR="0" algn="l" fontAlgn="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>
                          <a:effectLst/>
                        </a:rPr>
                        <a:t>  </a:t>
                      </a:r>
                      <a:endParaRPr lang="en-US" sz="3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/>
                </a:tc>
                <a:tc>
                  <a:txBody>
                    <a:bodyPr/>
                    <a:lstStyle/>
                    <a:p>
                      <a:pPr marL="274320" marR="0" algn="l" fontAlgn="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 dirty="0">
                          <a:effectLst/>
                        </a:rPr>
                        <a:t>  </a:t>
                      </a:r>
                      <a:endParaRPr lang="en-US" sz="3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/>
                </a:tc>
                <a:tc>
                  <a:txBody>
                    <a:bodyPr/>
                    <a:lstStyle/>
                    <a:p>
                      <a:pPr marL="0" marR="36576" algn="ctr" fontAlgn="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u="none" strike="noStrike" dirty="0">
                          <a:effectLst/>
                        </a:rPr>
                        <a:t>  </a:t>
                      </a:r>
                      <a:endParaRPr lang="en-US" sz="3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46" marR="34433" marT="47676" marB="0"/>
                </a:tc>
                <a:extLst>
                  <a:ext uri="{0D108BD9-81ED-4DB2-BD59-A6C34878D82A}">
                    <a16:rowId xmlns:a16="http://schemas.microsoft.com/office/drawing/2014/main" val="980338660"/>
                  </a:ext>
                </a:extLst>
              </a:tr>
            </a:tbl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0239CEA5-214A-9C4C-8EA8-00069AD8E836}"/>
              </a:ext>
            </a:extLst>
          </p:cNvPr>
          <p:cNvSpPr txBox="1"/>
          <p:nvPr/>
        </p:nvSpPr>
        <p:spPr>
          <a:xfrm>
            <a:off x="35949943" y="31670841"/>
            <a:ext cx="78437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ACKNOWLEDGEMENTS/FUNDING DISCLOSURE:</a:t>
            </a:r>
          </a:p>
          <a:p>
            <a:pPr algn="r"/>
            <a:r>
              <a:rPr lang="en-US" dirty="0"/>
              <a:t>Thank you to Andrew Renzi for inviting me into his private practice &amp; the graduate faculty of the College of Nursing, University of Tennessee, Knoxville</a:t>
            </a:r>
          </a:p>
          <a:p>
            <a:pPr algn="r"/>
            <a:r>
              <a:rPr lang="en-US" dirty="0"/>
              <a:t>No funding was received for this project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B53F20-A41A-3B4D-92C7-45CE50A3454A}"/>
              </a:ext>
            </a:extLst>
          </p:cNvPr>
          <p:cNvSpPr txBox="1"/>
          <p:nvPr/>
        </p:nvSpPr>
        <p:spPr>
          <a:xfrm>
            <a:off x="31363216" y="19163637"/>
            <a:ext cx="10785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Developed by Drs. Robert L. Spitzer, Janet B.W. Williams, Kurt Kroenke and colleagues, with an educational grant from Pfizer Inc.  No permission required to reproduce, translate, display or distribute</a:t>
            </a:r>
          </a:p>
        </p:txBody>
      </p:sp>
      <p:pic>
        <p:nvPicPr>
          <p:cNvPr id="5" name="Picture 4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8D25D660-3586-744D-89CD-E4B4FB3C20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336849" y="28909812"/>
            <a:ext cx="3229011" cy="3361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326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C5156-8995-4B4B-254C-49208A3DF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7410" y="603266"/>
            <a:ext cx="39616380" cy="4343393"/>
          </a:xfrm>
        </p:spPr>
        <p:txBody>
          <a:bodyPr>
            <a:normAutofit/>
          </a:bodyPr>
          <a:lstStyle/>
          <a:p>
            <a:pPr algn="ctr"/>
            <a:r>
              <a:rPr lang="en-US" sz="15000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E1149-55FE-2EA5-7F33-BFCFEBE7E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7520" y="4946659"/>
            <a:ext cx="37856160" cy="2657475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4000" dirty="0"/>
              <a:t>Buckwalter, Cullen, L., Hanrahan, K., </a:t>
            </a:r>
            <a:r>
              <a:rPr lang="en-US" sz="4000" dirty="0" err="1"/>
              <a:t>Kleiber</a:t>
            </a:r>
            <a:r>
              <a:rPr lang="en-US" sz="4000" dirty="0"/>
              <a:t>, C., McCarthy, A. M., </a:t>
            </a:r>
            <a:r>
              <a:rPr lang="en-US" sz="4000" dirty="0" err="1"/>
              <a:t>Rakel</a:t>
            </a:r>
            <a:r>
              <a:rPr lang="en-US" sz="4000" dirty="0"/>
              <a:t>, B., Steelman, V., Tripp‐ Reimer, T., &amp; Tucker, S. (2017). Iowa Model of Evidence‐ Based Practice: Revisions and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4000" dirty="0"/>
              <a:t>	Validation. Worldviews on Evidence-Based Nursing, 14(3), 175–182. https://</a:t>
            </a:r>
            <a:r>
              <a:rPr lang="en-US" sz="4000" dirty="0" err="1"/>
              <a:t>doi.org</a:t>
            </a:r>
            <a:r>
              <a:rPr lang="en-US" sz="4000" dirty="0"/>
              <a:t>/10.1111/wvn.12223 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4000" dirty="0" err="1"/>
              <a:t>Vélez</a:t>
            </a:r>
            <a:r>
              <a:rPr lang="en-US" sz="4000" dirty="0"/>
              <a:t>, J. C., </a:t>
            </a:r>
            <a:r>
              <a:rPr lang="en-US" sz="4000" dirty="0" err="1"/>
              <a:t>Kovasala</a:t>
            </a:r>
            <a:r>
              <a:rPr lang="en-US" sz="4000" dirty="0"/>
              <a:t>, M., </a:t>
            </a:r>
            <a:r>
              <a:rPr lang="en-US" sz="4000" dirty="0" err="1"/>
              <a:t>Collado</a:t>
            </a:r>
            <a:r>
              <a:rPr lang="en-US" sz="4000" dirty="0"/>
              <a:t>, M. D., Friedman, L. E., </a:t>
            </a:r>
            <a:r>
              <a:rPr lang="en-US" sz="4000" dirty="0" err="1"/>
              <a:t>Juvinao</a:t>
            </a:r>
            <a:r>
              <a:rPr lang="en-US" sz="4000" dirty="0"/>
              <a:t> Quintero, D., Araya, L., Castillo J., Williams, M. A., &amp; </a:t>
            </a:r>
            <a:r>
              <a:rPr lang="en-US" sz="4000" dirty="0" err="1"/>
              <a:t>Gelave</a:t>
            </a:r>
            <a:r>
              <a:rPr lang="en-US" sz="4000" dirty="0"/>
              <a:t>, B. (2022). Pain, mood, and suicidal behavior among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4000" dirty="0"/>
              <a:t>	 injured  working adults in Chile. BMC Psychiatry, 22, 10. https://</a:t>
            </a:r>
            <a:r>
              <a:rPr lang="en-US" sz="4000" dirty="0" err="1"/>
              <a:t>doi.or</a:t>
            </a:r>
            <a:r>
              <a:rPr lang="en-US" sz="4000" dirty="0"/>
              <a:t>/10.1186/s12888-022-04391-3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4000" dirty="0"/>
              <a:t>Spitzer, R. L., Kroenke, K., Williams, J. B., &amp; </a:t>
            </a:r>
            <a:r>
              <a:rPr lang="en-US" sz="4000" dirty="0" err="1"/>
              <a:t>Löwe</a:t>
            </a:r>
            <a:r>
              <a:rPr lang="en-US" sz="4000" dirty="0"/>
              <a:t>, B. (2006). A brief measure for assessing generalized anxiety disorder. Archives of Internal Medicine, 166(10),1092.  https://doi.org/10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4000" dirty="0"/>
              <a:t>	1001/archinte.166.10.1092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1079277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8224</TotalTime>
  <Words>974</Words>
  <Application>Microsoft Macintosh PowerPoint</Application>
  <PresentationFormat>Custom</PresentationFormat>
  <Paragraphs>102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Helvetica Neue</vt:lpstr>
      <vt:lpstr>Times New Roman</vt:lpstr>
      <vt:lpstr>Verdana</vt:lpstr>
      <vt:lpstr>Office Theme</vt:lpstr>
      <vt:lpstr>PATIENTS WITH CHRONIC PAIN WERE FOUND TO HAVE HIGH INSTANCES OF GAD-7 SCORES ABOVE 8 WARRENTING A SPECIALIZED PSYCHIATRIAC REFERRAL FOR ANXIETY SYMPTOMS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Primary outcome or takeaway message (written in plain English) goes here</dc:title>
  <dc:creator>Hessock, Melissa Marie</dc:creator>
  <cp:lastModifiedBy>Cochran, Connor James</cp:lastModifiedBy>
  <cp:revision>9</cp:revision>
  <dcterms:created xsi:type="dcterms:W3CDTF">2023-07-20T17:39:27Z</dcterms:created>
  <dcterms:modified xsi:type="dcterms:W3CDTF">2023-11-25T16:13:04Z</dcterms:modified>
</cp:coreProperties>
</file>