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58595B"/>
    <a:srgbClr val="FF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9"/>
    <p:restoredTop sz="95062"/>
  </p:normalViewPr>
  <p:slideViewPr>
    <p:cSldViewPr snapToGrid="0">
      <p:cViewPr>
        <p:scale>
          <a:sx n="68" d="100"/>
          <a:sy n="68" d="100"/>
        </p:scale>
        <p:origin x="-8528" y="-9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5C3FFE-F6A1-DF4B-9F3A-B5529C15DF53}" type="doc">
      <dgm:prSet loTypeId="urn:microsoft.com/office/officeart/2005/8/layout/StepDownProcess" loCatId="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7EE5DF2-8CD4-EE41-AF9E-5B5CEDA96B26}">
      <dgm:prSet phldrT="[Text]"/>
      <dgm:spPr/>
      <dgm:t>
        <a:bodyPr/>
        <a:lstStyle/>
        <a:p>
          <a:r>
            <a:rPr lang="en-US" dirty="0"/>
            <a:t>Pediatrics Trauma Patient Admitted </a:t>
          </a:r>
        </a:p>
      </dgm:t>
    </dgm:pt>
    <dgm:pt modelId="{A2F70479-451F-5646-B689-E53A34DEFAAA}" type="parTrans" cxnId="{F91EB803-AE2F-A946-BF1A-390A33E9FB93}">
      <dgm:prSet/>
      <dgm:spPr/>
      <dgm:t>
        <a:bodyPr/>
        <a:lstStyle/>
        <a:p>
          <a:endParaRPr lang="en-US"/>
        </a:p>
      </dgm:t>
    </dgm:pt>
    <dgm:pt modelId="{112201D2-C721-6949-B453-5FCC4F69F1BF}" type="sibTrans" cxnId="{F91EB803-AE2F-A946-BF1A-390A33E9FB93}">
      <dgm:prSet/>
      <dgm:spPr/>
      <dgm:t>
        <a:bodyPr/>
        <a:lstStyle/>
        <a:p>
          <a:endParaRPr lang="en-US"/>
        </a:p>
      </dgm:t>
    </dgm:pt>
    <dgm:pt modelId="{21D7546D-8354-BD49-9703-A06E70A200D8}">
      <dgm:prSet phldrT="[Text]" custT="1"/>
      <dgm:spPr/>
      <dgm:t>
        <a:bodyPr/>
        <a:lstStyle/>
        <a:p>
          <a:r>
            <a:rPr lang="en-US" sz="3200" dirty="0">
              <a:solidFill>
                <a:srgbClr val="333333"/>
              </a:solidFill>
              <a:latin typeface="Helvetica" pitchFamily="2" charset="0"/>
            </a:rPr>
            <a:t>Meets inclusion criteria </a:t>
          </a:r>
        </a:p>
      </dgm:t>
    </dgm:pt>
    <dgm:pt modelId="{D98E5AC1-DC9A-854F-B050-FFA85A593181}" type="parTrans" cxnId="{B7AD52A4-E72F-3343-A020-2E883CA39301}">
      <dgm:prSet/>
      <dgm:spPr/>
      <dgm:t>
        <a:bodyPr/>
        <a:lstStyle/>
        <a:p>
          <a:endParaRPr lang="en-US"/>
        </a:p>
      </dgm:t>
    </dgm:pt>
    <dgm:pt modelId="{A5C6162A-6245-B34D-888F-8FB17F2CEE69}" type="sibTrans" cxnId="{B7AD52A4-E72F-3343-A020-2E883CA39301}">
      <dgm:prSet/>
      <dgm:spPr/>
      <dgm:t>
        <a:bodyPr/>
        <a:lstStyle/>
        <a:p>
          <a:endParaRPr lang="en-US"/>
        </a:p>
      </dgm:t>
    </dgm:pt>
    <dgm:pt modelId="{D4D723B0-6284-954A-86B2-E1BEB487F05F}">
      <dgm:prSet phldrT="[Text]"/>
      <dgm:spPr/>
      <dgm:t>
        <a:bodyPr/>
        <a:lstStyle/>
        <a:p>
          <a:r>
            <a:rPr lang="en-US" dirty="0"/>
            <a:t>ASD Screening </a:t>
          </a:r>
        </a:p>
      </dgm:t>
    </dgm:pt>
    <dgm:pt modelId="{8624DEC8-3B10-AF49-8926-54E2892385AA}" type="parTrans" cxnId="{4D0997F3-E6E9-694E-A8AD-B01008A0500F}">
      <dgm:prSet/>
      <dgm:spPr/>
      <dgm:t>
        <a:bodyPr/>
        <a:lstStyle/>
        <a:p>
          <a:endParaRPr lang="en-US"/>
        </a:p>
      </dgm:t>
    </dgm:pt>
    <dgm:pt modelId="{70D16321-37B5-7E4F-8418-A8B63EE556E3}" type="sibTrans" cxnId="{4D0997F3-E6E9-694E-A8AD-B01008A0500F}">
      <dgm:prSet/>
      <dgm:spPr/>
      <dgm:t>
        <a:bodyPr/>
        <a:lstStyle/>
        <a:p>
          <a:endParaRPr lang="en-US"/>
        </a:p>
      </dgm:t>
    </dgm:pt>
    <dgm:pt modelId="{3A63AC89-A706-8B4A-9146-4772F33723A9}">
      <dgm:prSet phldrT="[Text]" custT="1"/>
      <dgm:spPr/>
      <dgm:t>
        <a:bodyPr/>
        <a:lstStyle/>
        <a:p>
          <a:r>
            <a:rPr lang="en-US" sz="3200" dirty="0">
              <a:solidFill>
                <a:srgbClr val="333333"/>
              </a:solidFill>
              <a:latin typeface="Helvetica" pitchFamily="2" charset="0"/>
            </a:rPr>
            <a:t>CSDC-SF or ASC 3/6 -SF used </a:t>
          </a:r>
        </a:p>
      </dgm:t>
    </dgm:pt>
    <dgm:pt modelId="{7243A2A9-D03E-304F-A036-0804530A631B}" type="parTrans" cxnId="{AAF33C99-A73E-C840-876C-99154C4AAB85}">
      <dgm:prSet/>
      <dgm:spPr/>
      <dgm:t>
        <a:bodyPr/>
        <a:lstStyle/>
        <a:p>
          <a:endParaRPr lang="en-US"/>
        </a:p>
      </dgm:t>
    </dgm:pt>
    <dgm:pt modelId="{2905F6B1-FE0D-1741-8F97-E133ABBB06EC}" type="sibTrans" cxnId="{AAF33C99-A73E-C840-876C-99154C4AAB85}">
      <dgm:prSet/>
      <dgm:spPr/>
      <dgm:t>
        <a:bodyPr/>
        <a:lstStyle/>
        <a:p>
          <a:endParaRPr lang="en-US"/>
        </a:p>
      </dgm:t>
    </dgm:pt>
    <dgm:pt modelId="{BDFEA0FE-98AB-7C43-A924-FE131CB37368}">
      <dgm:prSet phldrT="[Text]"/>
      <dgm:spPr/>
      <dgm:t>
        <a:bodyPr/>
        <a:lstStyle/>
        <a:p>
          <a:r>
            <a:rPr lang="en-US" dirty="0"/>
            <a:t>PTSD Screening </a:t>
          </a:r>
        </a:p>
      </dgm:t>
    </dgm:pt>
    <dgm:pt modelId="{A48572CF-EC02-B04A-82CF-62643594CF29}" type="parTrans" cxnId="{8F6954E8-EC30-7D4D-A5A8-A0F339CE2778}">
      <dgm:prSet/>
      <dgm:spPr/>
      <dgm:t>
        <a:bodyPr/>
        <a:lstStyle/>
        <a:p>
          <a:endParaRPr lang="en-US"/>
        </a:p>
      </dgm:t>
    </dgm:pt>
    <dgm:pt modelId="{4ABABE95-38D6-ED43-812F-253D52935289}" type="sibTrans" cxnId="{8F6954E8-EC30-7D4D-A5A8-A0F339CE2778}">
      <dgm:prSet/>
      <dgm:spPr/>
      <dgm:t>
        <a:bodyPr/>
        <a:lstStyle/>
        <a:p>
          <a:endParaRPr lang="en-US"/>
        </a:p>
      </dgm:t>
    </dgm:pt>
    <dgm:pt modelId="{1B0B4B0B-163C-0640-A035-3BB6D6124383}">
      <dgm:prSet phldrT="[Text]" custT="1"/>
      <dgm:spPr/>
      <dgm:t>
        <a:bodyPr/>
        <a:lstStyle/>
        <a:p>
          <a:r>
            <a:rPr lang="en-US" sz="3200" dirty="0">
              <a:solidFill>
                <a:srgbClr val="333333"/>
              </a:solidFill>
              <a:latin typeface="Helvetica" pitchFamily="2" charset="0"/>
            </a:rPr>
            <a:t>CATS screen used at 30, 60, and 90 days </a:t>
          </a:r>
        </a:p>
      </dgm:t>
    </dgm:pt>
    <dgm:pt modelId="{CADB32B8-A6A9-1647-B9D2-A0B99350EB9F}" type="parTrans" cxnId="{658FD4ED-F07D-AB41-BBA5-F3C5A7F22B45}">
      <dgm:prSet/>
      <dgm:spPr/>
      <dgm:t>
        <a:bodyPr/>
        <a:lstStyle/>
        <a:p>
          <a:endParaRPr lang="en-US"/>
        </a:p>
      </dgm:t>
    </dgm:pt>
    <dgm:pt modelId="{208D1D42-03A0-2945-B6AD-9BD4FE1F065F}" type="sibTrans" cxnId="{658FD4ED-F07D-AB41-BBA5-F3C5A7F22B45}">
      <dgm:prSet/>
      <dgm:spPr/>
      <dgm:t>
        <a:bodyPr/>
        <a:lstStyle/>
        <a:p>
          <a:endParaRPr lang="en-US"/>
        </a:p>
      </dgm:t>
    </dgm:pt>
    <dgm:pt modelId="{01B09D09-A836-4042-91AF-6D64FD9CE4FF}">
      <dgm:prSet phldrT="[Text]" custT="1"/>
      <dgm:spPr/>
      <dgm:t>
        <a:bodyPr/>
        <a:lstStyle/>
        <a:p>
          <a:r>
            <a:rPr lang="en-US" sz="3200" dirty="0">
              <a:solidFill>
                <a:srgbClr val="333333"/>
              </a:solidFill>
              <a:latin typeface="Helvetica" pitchFamily="2" charset="0"/>
            </a:rPr>
            <a:t>If positive, referral order placed </a:t>
          </a:r>
        </a:p>
      </dgm:t>
    </dgm:pt>
    <dgm:pt modelId="{E52B1CFA-056E-BF46-A0B3-702745035734}" type="parTrans" cxnId="{D34E777D-B489-DD49-BC73-490CB2E9FB1E}">
      <dgm:prSet/>
      <dgm:spPr/>
      <dgm:t>
        <a:bodyPr/>
        <a:lstStyle/>
        <a:p>
          <a:endParaRPr lang="en-US"/>
        </a:p>
      </dgm:t>
    </dgm:pt>
    <dgm:pt modelId="{5CCF16A3-A078-7F40-A426-C74800644344}" type="sibTrans" cxnId="{D34E777D-B489-DD49-BC73-490CB2E9FB1E}">
      <dgm:prSet/>
      <dgm:spPr/>
      <dgm:t>
        <a:bodyPr/>
        <a:lstStyle/>
        <a:p>
          <a:endParaRPr lang="en-US"/>
        </a:p>
      </dgm:t>
    </dgm:pt>
    <dgm:pt modelId="{A0AE5376-67BB-7E44-AA2F-F2CFAC842DEF}">
      <dgm:prSet phldrT="[Text]" custT="1"/>
      <dgm:spPr/>
      <dgm:t>
        <a:bodyPr/>
        <a:lstStyle/>
        <a:p>
          <a:r>
            <a:rPr lang="en-US" sz="3200" dirty="0">
              <a:solidFill>
                <a:srgbClr val="333333"/>
              </a:solidFill>
              <a:latin typeface="Helvetica" pitchFamily="2" charset="0"/>
            </a:rPr>
            <a:t>If positive, referral order placed </a:t>
          </a:r>
        </a:p>
      </dgm:t>
    </dgm:pt>
    <dgm:pt modelId="{6C524832-12F7-204A-A156-BF6BFC724EC4}" type="parTrans" cxnId="{AA80161C-F06E-094A-A964-EE71E8B534CD}">
      <dgm:prSet/>
      <dgm:spPr/>
      <dgm:t>
        <a:bodyPr/>
        <a:lstStyle/>
        <a:p>
          <a:endParaRPr lang="en-US"/>
        </a:p>
      </dgm:t>
    </dgm:pt>
    <dgm:pt modelId="{76FF54E8-00A9-3949-9C03-D79DBBE9B3DE}" type="sibTrans" cxnId="{AA80161C-F06E-094A-A964-EE71E8B534CD}">
      <dgm:prSet/>
      <dgm:spPr/>
      <dgm:t>
        <a:bodyPr/>
        <a:lstStyle/>
        <a:p>
          <a:endParaRPr lang="en-US"/>
        </a:p>
      </dgm:t>
    </dgm:pt>
    <dgm:pt modelId="{E8CD2A9C-F519-4F4C-A666-FB48213EF906}">
      <dgm:prSet phldrT="[Text]" custT="1"/>
      <dgm:spPr/>
      <dgm:t>
        <a:bodyPr/>
        <a:lstStyle/>
        <a:p>
          <a:r>
            <a:rPr lang="en-US" sz="3200" dirty="0">
              <a:solidFill>
                <a:srgbClr val="333333"/>
              </a:solidFill>
              <a:effectLst/>
              <a:latin typeface="Helvetica" pitchFamily="2" charset="0"/>
              <a:ea typeface="Calibri" panose="020F0502020204030204" pitchFamily="34" charset="0"/>
              <a:cs typeface="Arial" panose="020B0604020202020204" pitchFamily="34" charset="0"/>
            </a:rPr>
            <a:t>TRRP Patient Portal/Patient Management used for data collection</a:t>
          </a:r>
          <a:endParaRPr lang="en-US" sz="3200" dirty="0">
            <a:solidFill>
              <a:srgbClr val="333333"/>
            </a:solidFill>
            <a:latin typeface="Helvetica" pitchFamily="2" charset="0"/>
          </a:endParaRPr>
        </a:p>
      </dgm:t>
    </dgm:pt>
    <dgm:pt modelId="{7120D09A-ADD6-CB42-8759-135D006010F0}" type="parTrans" cxnId="{DBBE5D6F-1C94-C34F-A50A-F3DF0219AA5A}">
      <dgm:prSet/>
      <dgm:spPr/>
      <dgm:t>
        <a:bodyPr/>
        <a:lstStyle/>
        <a:p>
          <a:endParaRPr lang="en-US"/>
        </a:p>
      </dgm:t>
    </dgm:pt>
    <dgm:pt modelId="{47DB6E98-67E1-0E45-A4F7-9468F8FF36EC}" type="sibTrans" cxnId="{DBBE5D6F-1C94-C34F-A50A-F3DF0219AA5A}">
      <dgm:prSet/>
      <dgm:spPr/>
      <dgm:t>
        <a:bodyPr/>
        <a:lstStyle/>
        <a:p>
          <a:endParaRPr lang="en-US"/>
        </a:p>
      </dgm:t>
    </dgm:pt>
    <dgm:pt modelId="{D6C4342A-F57F-3D45-9D49-073C17D59926}" type="pres">
      <dgm:prSet presAssocID="{E35C3FFE-F6A1-DF4B-9F3A-B5529C15DF53}" presName="rootnode" presStyleCnt="0">
        <dgm:presLayoutVars>
          <dgm:chMax/>
          <dgm:chPref/>
          <dgm:dir/>
          <dgm:animLvl val="lvl"/>
        </dgm:presLayoutVars>
      </dgm:prSet>
      <dgm:spPr/>
    </dgm:pt>
    <dgm:pt modelId="{98FA3D51-16BA-8B46-83D6-0E249791D0A5}" type="pres">
      <dgm:prSet presAssocID="{47EE5DF2-8CD4-EE41-AF9E-5B5CEDA96B26}" presName="composite" presStyleCnt="0"/>
      <dgm:spPr/>
    </dgm:pt>
    <dgm:pt modelId="{8CC22872-EB50-474A-A29C-A7714A882E85}" type="pres">
      <dgm:prSet presAssocID="{47EE5DF2-8CD4-EE41-AF9E-5B5CEDA96B26}" presName="bentUpArrow1" presStyleLbl="alignImgPlace1" presStyleIdx="0" presStyleCnt="2"/>
      <dgm:spPr/>
    </dgm:pt>
    <dgm:pt modelId="{2573E25E-4C02-B048-BF64-772E0A30520E}" type="pres">
      <dgm:prSet presAssocID="{47EE5DF2-8CD4-EE41-AF9E-5B5CEDA96B26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79B2A123-D246-D64D-A161-403350B65995}" type="pres">
      <dgm:prSet presAssocID="{47EE5DF2-8CD4-EE41-AF9E-5B5CEDA96B26}" presName="ChildText" presStyleLbl="revTx" presStyleIdx="0" presStyleCnt="3" custScaleX="224339" custScaleY="145390" custLinFactNeighborX="63758" custLinFactNeighborY="1574">
        <dgm:presLayoutVars>
          <dgm:chMax val="0"/>
          <dgm:chPref val="0"/>
          <dgm:bulletEnabled val="1"/>
        </dgm:presLayoutVars>
      </dgm:prSet>
      <dgm:spPr/>
    </dgm:pt>
    <dgm:pt modelId="{5972FF13-D131-D24B-AB1B-54728D231DCB}" type="pres">
      <dgm:prSet presAssocID="{112201D2-C721-6949-B453-5FCC4F69F1BF}" presName="sibTrans" presStyleCnt="0"/>
      <dgm:spPr/>
    </dgm:pt>
    <dgm:pt modelId="{5828C360-6AE4-994C-8452-ABF426E36AD8}" type="pres">
      <dgm:prSet presAssocID="{D4D723B0-6284-954A-86B2-E1BEB487F05F}" presName="composite" presStyleCnt="0"/>
      <dgm:spPr/>
    </dgm:pt>
    <dgm:pt modelId="{8D3907A1-AED2-1A4C-9F34-A376736CF6A0}" type="pres">
      <dgm:prSet presAssocID="{D4D723B0-6284-954A-86B2-E1BEB487F05F}" presName="bentUpArrow1" presStyleLbl="alignImgPlace1" presStyleIdx="1" presStyleCnt="2"/>
      <dgm:spPr/>
    </dgm:pt>
    <dgm:pt modelId="{D0B2AA68-1696-E747-BFC6-32537C4D2B20}" type="pres">
      <dgm:prSet presAssocID="{D4D723B0-6284-954A-86B2-E1BEB487F05F}" presName="ParentText" presStyleLbl="node1" presStyleIdx="1" presStyleCnt="3" custLinFactNeighborX="-21878" custLinFactNeighborY="4271">
        <dgm:presLayoutVars>
          <dgm:chMax val="1"/>
          <dgm:chPref val="1"/>
          <dgm:bulletEnabled val="1"/>
        </dgm:presLayoutVars>
      </dgm:prSet>
      <dgm:spPr/>
    </dgm:pt>
    <dgm:pt modelId="{61D3738C-A099-094E-B7A6-E067D824C90A}" type="pres">
      <dgm:prSet presAssocID="{D4D723B0-6284-954A-86B2-E1BEB487F05F}" presName="ChildText" presStyleLbl="revTx" presStyleIdx="1" presStyleCnt="3" custScaleX="182092" custLinFactNeighborX="10965" custLinFactNeighborY="-1403">
        <dgm:presLayoutVars>
          <dgm:chMax val="0"/>
          <dgm:chPref val="0"/>
          <dgm:bulletEnabled val="1"/>
        </dgm:presLayoutVars>
      </dgm:prSet>
      <dgm:spPr/>
    </dgm:pt>
    <dgm:pt modelId="{6D9A9876-A3E9-2049-A6DC-2F0316860EED}" type="pres">
      <dgm:prSet presAssocID="{70D16321-37B5-7E4F-8418-A8B63EE556E3}" presName="sibTrans" presStyleCnt="0"/>
      <dgm:spPr/>
    </dgm:pt>
    <dgm:pt modelId="{107F4722-16B9-AD42-847E-F04D490DB99B}" type="pres">
      <dgm:prSet presAssocID="{BDFEA0FE-98AB-7C43-A924-FE131CB37368}" presName="composite" presStyleCnt="0"/>
      <dgm:spPr/>
    </dgm:pt>
    <dgm:pt modelId="{6F455A9F-7045-3140-8093-DB8DB555CF12}" type="pres">
      <dgm:prSet presAssocID="{BDFEA0FE-98AB-7C43-A924-FE131CB37368}" presName="ParentText" presStyleLbl="node1" presStyleIdx="2" presStyleCnt="3" custLinFactNeighborX="-28972" custLinFactNeighborY="-3212">
        <dgm:presLayoutVars>
          <dgm:chMax val="1"/>
          <dgm:chPref val="1"/>
          <dgm:bulletEnabled val="1"/>
        </dgm:presLayoutVars>
      </dgm:prSet>
      <dgm:spPr/>
    </dgm:pt>
    <dgm:pt modelId="{87484467-E816-AB4E-BD6F-D8B11AB29572}" type="pres">
      <dgm:prSet presAssocID="{BDFEA0FE-98AB-7C43-A924-FE131CB37368}" presName="FinalChildText" presStyleLbl="revTx" presStyleIdx="2" presStyleCnt="3" custScaleX="149093" custScaleY="243387" custLinFactNeighborX="-7445" custLinFactNeighborY="30944">
        <dgm:presLayoutVars>
          <dgm:chMax val="0"/>
          <dgm:chPref val="0"/>
          <dgm:bulletEnabled val="1"/>
        </dgm:presLayoutVars>
      </dgm:prSet>
      <dgm:spPr/>
    </dgm:pt>
  </dgm:ptLst>
  <dgm:cxnLst>
    <dgm:cxn modelId="{F91EB803-AE2F-A946-BF1A-390A33E9FB93}" srcId="{E35C3FFE-F6A1-DF4B-9F3A-B5529C15DF53}" destId="{47EE5DF2-8CD4-EE41-AF9E-5B5CEDA96B26}" srcOrd="0" destOrd="0" parTransId="{A2F70479-451F-5646-B689-E53A34DEFAAA}" sibTransId="{112201D2-C721-6949-B453-5FCC4F69F1BF}"/>
    <dgm:cxn modelId="{AA80161C-F06E-094A-A964-EE71E8B534CD}" srcId="{D4D723B0-6284-954A-86B2-E1BEB487F05F}" destId="{A0AE5376-67BB-7E44-AA2F-F2CFAC842DEF}" srcOrd="1" destOrd="0" parTransId="{6C524832-12F7-204A-A156-BF6BFC724EC4}" sibTransId="{76FF54E8-00A9-3949-9C03-D79DBBE9B3DE}"/>
    <dgm:cxn modelId="{BDC3821F-7BCB-284A-BF49-013967DE313D}" type="presOf" srcId="{BDFEA0FE-98AB-7C43-A924-FE131CB37368}" destId="{6F455A9F-7045-3140-8093-DB8DB555CF12}" srcOrd="0" destOrd="0" presId="urn:microsoft.com/office/officeart/2005/8/layout/StepDownProcess"/>
    <dgm:cxn modelId="{2A1AE62A-BF96-2F45-B208-A80543A79E3A}" type="presOf" srcId="{3A63AC89-A706-8B4A-9146-4772F33723A9}" destId="{61D3738C-A099-094E-B7A6-E067D824C90A}" srcOrd="0" destOrd="0" presId="urn:microsoft.com/office/officeart/2005/8/layout/StepDownProcess"/>
    <dgm:cxn modelId="{DBBE5D6F-1C94-C34F-A50A-F3DF0219AA5A}" srcId="{47EE5DF2-8CD4-EE41-AF9E-5B5CEDA96B26}" destId="{E8CD2A9C-F519-4F4C-A666-FB48213EF906}" srcOrd="1" destOrd="0" parTransId="{7120D09A-ADD6-CB42-8759-135D006010F0}" sibTransId="{47DB6E98-67E1-0E45-A4F7-9468F8FF36EC}"/>
    <dgm:cxn modelId="{55349375-52E4-1E47-ACFA-7098E05A5BD8}" type="presOf" srcId="{01B09D09-A836-4042-91AF-6D64FD9CE4FF}" destId="{87484467-E816-AB4E-BD6F-D8B11AB29572}" srcOrd="0" destOrd="1" presId="urn:microsoft.com/office/officeart/2005/8/layout/StepDownProcess"/>
    <dgm:cxn modelId="{D34E777D-B489-DD49-BC73-490CB2E9FB1E}" srcId="{BDFEA0FE-98AB-7C43-A924-FE131CB37368}" destId="{01B09D09-A836-4042-91AF-6D64FD9CE4FF}" srcOrd="1" destOrd="0" parTransId="{E52B1CFA-056E-BF46-A0B3-702745035734}" sibTransId="{5CCF16A3-A078-7F40-A426-C74800644344}"/>
    <dgm:cxn modelId="{86BE0888-2521-0140-B055-59B37E537F6C}" type="presOf" srcId="{1B0B4B0B-163C-0640-A035-3BB6D6124383}" destId="{87484467-E816-AB4E-BD6F-D8B11AB29572}" srcOrd="0" destOrd="0" presId="urn:microsoft.com/office/officeart/2005/8/layout/StepDownProcess"/>
    <dgm:cxn modelId="{5059B890-E338-BC44-8798-635400648146}" type="presOf" srcId="{E35C3FFE-F6A1-DF4B-9F3A-B5529C15DF53}" destId="{D6C4342A-F57F-3D45-9D49-073C17D59926}" srcOrd="0" destOrd="0" presId="urn:microsoft.com/office/officeart/2005/8/layout/StepDownProcess"/>
    <dgm:cxn modelId="{AAF33C99-A73E-C840-876C-99154C4AAB85}" srcId="{D4D723B0-6284-954A-86B2-E1BEB487F05F}" destId="{3A63AC89-A706-8B4A-9146-4772F33723A9}" srcOrd="0" destOrd="0" parTransId="{7243A2A9-D03E-304F-A036-0804530A631B}" sibTransId="{2905F6B1-FE0D-1741-8F97-E133ABBB06EC}"/>
    <dgm:cxn modelId="{B7AD52A4-E72F-3343-A020-2E883CA39301}" srcId="{47EE5DF2-8CD4-EE41-AF9E-5B5CEDA96B26}" destId="{21D7546D-8354-BD49-9703-A06E70A200D8}" srcOrd="0" destOrd="0" parTransId="{D98E5AC1-DC9A-854F-B050-FFA85A593181}" sibTransId="{A5C6162A-6245-B34D-888F-8FB17F2CEE69}"/>
    <dgm:cxn modelId="{8D1856B1-BEDB-1341-B9B5-5E4DC6597EF9}" type="presOf" srcId="{A0AE5376-67BB-7E44-AA2F-F2CFAC842DEF}" destId="{61D3738C-A099-094E-B7A6-E067D824C90A}" srcOrd="0" destOrd="1" presId="urn:microsoft.com/office/officeart/2005/8/layout/StepDownProcess"/>
    <dgm:cxn modelId="{661CE8B4-3E2C-9741-87E7-C133677C2E72}" type="presOf" srcId="{21D7546D-8354-BD49-9703-A06E70A200D8}" destId="{79B2A123-D246-D64D-A161-403350B65995}" srcOrd="0" destOrd="0" presId="urn:microsoft.com/office/officeart/2005/8/layout/StepDownProcess"/>
    <dgm:cxn modelId="{97C0E4CE-CDB1-CB4A-9E04-4D78CC220E05}" type="presOf" srcId="{47EE5DF2-8CD4-EE41-AF9E-5B5CEDA96B26}" destId="{2573E25E-4C02-B048-BF64-772E0A30520E}" srcOrd="0" destOrd="0" presId="urn:microsoft.com/office/officeart/2005/8/layout/StepDownProcess"/>
    <dgm:cxn modelId="{3F7251DA-C902-7447-AA32-737F731EA5D5}" type="presOf" srcId="{D4D723B0-6284-954A-86B2-E1BEB487F05F}" destId="{D0B2AA68-1696-E747-BFC6-32537C4D2B20}" srcOrd="0" destOrd="0" presId="urn:microsoft.com/office/officeart/2005/8/layout/StepDownProcess"/>
    <dgm:cxn modelId="{CF8360E2-AD7A-B949-B98A-05BAABFCEFB4}" type="presOf" srcId="{E8CD2A9C-F519-4F4C-A666-FB48213EF906}" destId="{79B2A123-D246-D64D-A161-403350B65995}" srcOrd="0" destOrd="1" presId="urn:microsoft.com/office/officeart/2005/8/layout/StepDownProcess"/>
    <dgm:cxn modelId="{8F6954E8-EC30-7D4D-A5A8-A0F339CE2778}" srcId="{E35C3FFE-F6A1-DF4B-9F3A-B5529C15DF53}" destId="{BDFEA0FE-98AB-7C43-A924-FE131CB37368}" srcOrd="2" destOrd="0" parTransId="{A48572CF-EC02-B04A-82CF-62643594CF29}" sibTransId="{4ABABE95-38D6-ED43-812F-253D52935289}"/>
    <dgm:cxn modelId="{658FD4ED-F07D-AB41-BBA5-F3C5A7F22B45}" srcId="{BDFEA0FE-98AB-7C43-A924-FE131CB37368}" destId="{1B0B4B0B-163C-0640-A035-3BB6D6124383}" srcOrd="0" destOrd="0" parTransId="{CADB32B8-A6A9-1647-B9D2-A0B99350EB9F}" sibTransId="{208D1D42-03A0-2945-B6AD-9BD4FE1F065F}"/>
    <dgm:cxn modelId="{4D0997F3-E6E9-694E-A8AD-B01008A0500F}" srcId="{E35C3FFE-F6A1-DF4B-9F3A-B5529C15DF53}" destId="{D4D723B0-6284-954A-86B2-E1BEB487F05F}" srcOrd="1" destOrd="0" parTransId="{8624DEC8-3B10-AF49-8926-54E2892385AA}" sibTransId="{70D16321-37B5-7E4F-8418-A8B63EE556E3}"/>
    <dgm:cxn modelId="{BA5B1158-4033-4D46-940A-CFF34F3FE850}" type="presParOf" srcId="{D6C4342A-F57F-3D45-9D49-073C17D59926}" destId="{98FA3D51-16BA-8B46-83D6-0E249791D0A5}" srcOrd="0" destOrd="0" presId="urn:microsoft.com/office/officeart/2005/8/layout/StepDownProcess"/>
    <dgm:cxn modelId="{B43A2B28-7505-7148-AC85-64316180F3BA}" type="presParOf" srcId="{98FA3D51-16BA-8B46-83D6-0E249791D0A5}" destId="{8CC22872-EB50-474A-A29C-A7714A882E85}" srcOrd="0" destOrd="0" presId="urn:microsoft.com/office/officeart/2005/8/layout/StepDownProcess"/>
    <dgm:cxn modelId="{14B437CE-D6AA-324E-AE42-7129A768CE79}" type="presParOf" srcId="{98FA3D51-16BA-8B46-83D6-0E249791D0A5}" destId="{2573E25E-4C02-B048-BF64-772E0A30520E}" srcOrd="1" destOrd="0" presId="urn:microsoft.com/office/officeart/2005/8/layout/StepDownProcess"/>
    <dgm:cxn modelId="{F39823E5-7EC2-7346-BCC7-64ED3A48DEDE}" type="presParOf" srcId="{98FA3D51-16BA-8B46-83D6-0E249791D0A5}" destId="{79B2A123-D246-D64D-A161-403350B65995}" srcOrd="2" destOrd="0" presId="urn:microsoft.com/office/officeart/2005/8/layout/StepDownProcess"/>
    <dgm:cxn modelId="{69E0729B-A23B-124F-A1A1-3B2233536B7C}" type="presParOf" srcId="{D6C4342A-F57F-3D45-9D49-073C17D59926}" destId="{5972FF13-D131-D24B-AB1B-54728D231DCB}" srcOrd="1" destOrd="0" presId="urn:microsoft.com/office/officeart/2005/8/layout/StepDownProcess"/>
    <dgm:cxn modelId="{43284204-0CBB-5249-A997-0F45684904F6}" type="presParOf" srcId="{D6C4342A-F57F-3D45-9D49-073C17D59926}" destId="{5828C360-6AE4-994C-8452-ABF426E36AD8}" srcOrd="2" destOrd="0" presId="urn:microsoft.com/office/officeart/2005/8/layout/StepDownProcess"/>
    <dgm:cxn modelId="{E3B9D727-92A9-3E40-9E80-73D08420BD41}" type="presParOf" srcId="{5828C360-6AE4-994C-8452-ABF426E36AD8}" destId="{8D3907A1-AED2-1A4C-9F34-A376736CF6A0}" srcOrd="0" destOrd="0" presId="urn:microsoft.com/office/officeart/2005/8/layout/StepDownProcess"/>
    <dgm:cxn modelId="{10540F63-E4BE-194B-B6DB-84F6AE0D2A02}" type="presParOf" srcId="{5828C360-6AE4-994C-8452-ABF426E36AD8}" destId="{D0B2AA68-1696-E747-BFC6-32537C4D2B20}" srcOrd="1" destOrd="0" presId="urn:microsoft.com/office/officeart/2005/8/layout/StepDownProcess"/>
    <dgm:cxn modelId="{5006ED29-E6E8-CB4A-AABA-BAEA9512881E}" type="presParOf" srcId="{5828C360-6AE4-994C-8452-ABF426E36AD8}" destId="{61D3738C-A099-094E-B7A6-E067D824C90A}" srcOrd="2" destOrd="0" presId="urn:microsoft.com/office/officeart/2005/8/layout/StepDownProcess"/>
    <dgm:cxn modelId="{54293A00-42A1-1842-BCEA-7515F752A435}" type="presParOf" srcId="{D6C4342A-F57F-3D45-9D49-073C17D59926}" destId="{6D9A9876-A3E9-2049-A6DC-2F0316860EED}" srcOrd="3" destOrd="0" presId="urn:microsoft.com/office/officeart/2005/8/layout/StepDownProcess"/>
    <dgm:cxn modelId="{D01775AE-8092-A94C-B27B-21AABF6D7E12}" type="presParOf" srcId="{D6C4342A-F57F-3D45-9D49-073C17D59926}" destId="{107F4722-16B9-AD42-847E-F04D490DB99B}" srcOrd="4" destOrd="0" presId="urn:microsoft.com/office/officeart/2005/8/layout/StepDownProcess"/>
    <dgm:cxn modelId="{F1A753B6-BA08-3341-90FF-4D7614DE8BB4}" type="presParOf" srcId="{107F4722-16B9-AD42-847E-F04D490DB99B}" destId="{6F455A9F-7045-3140-8093-DB8DB555CF12}" srcOrd="0" destOrd="0" presId="urn:microsoft.com/office/officeart/2005/8/layout/StepDownProcess"/>
    <dgm:cxn modelId="{4368E083-31D6-1344-B025-C6A903766DB2}" type="presParOf" srcId="{107F4722-16B9-AD42-847E-F04D490DB99B}" destId="{87484467-E816-AB4E-BD6F-D8B11AB29572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22872-EB50-474A-A29C-A7714A882E85}">
      <dsp:nvSpPr>
        <dsp:cNvPr id="0" name=""/>
        <dsp:cNvSpPr/>
      </dsp:nvSpPr>
      <dsp:spPr>
        <a:xfrm rot="5400000">
          <a:off x="492456" y="2680086"/>
          <a:ext cx="1853589" cy="211024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3E25E-4C02-B048-BF64-772E0A30520E}">
      <dsp:nvSpPr>
        <dsp:cNvPr id="0" name=""/>
        <dsp:cNvSpPr/>
      </dsp:nvSpPr>
      <dsp:spPr>
        <a:xfrm>
          <a:off x="1367" y="625345"/>
          <a:ext cx="3120352" cy="218414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Pediatrics Trauma Patient Admitted </a:t>
          </a:r>
        </a:p>
      </dsp:txBody>
      <dsp:txXfrm>
        <a:off x="108007" y="731985"/>
        <a:ext cx="2907072" cy="1970865"/>
      </dsp:txXfrm>
    </dsp:sp>
    <dsp:sp modelId="{79B2A123-D246-D64D-A161-403350B65995}">
      <dsp:nvSpPr>
        <dsp:cNvPr id="0" name=""/>
        <dsp:cNvSpPr/>
      </dsp:nvSpPr>
      <dsp:spPr>
        <a:xfrm>
          <a:off x="3157770" y="460800"/>
          <a:ext cx="5091255" cy="2566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solidFill>
                <a:srgbClr val="333333"/>
              </a:solidFill>
              <a:latin typeface="Helvetica" pitchFamily="2" charset="0"/>
            </a:rPr>
            <a:t>Meets inclusion criteria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solidFill>
                <a:srgbClr val="333333"/>
              </a:solidFill>
              <a:effectLst/>
              <a:latin typeface="Helvetica" pitchFamily="2" charset="0"/>
              <a:ea typeface="Calibri" panose="020F0502020204030204" pitchFamily="34" charset="0"/>
              <a:cs typeface="Arial" panose="020B0604020202020204" pitchFamily="34" charset="0"/>
            </a:rPr>
            <a:t>TRRP Patient Portal/Patient Management used for data collection</a:t>
          </a:r>
          <a:endParaRPr lang="en-US" sz="3200" kern="1200" dirty="0">
            <a:solidFill>
              <a:srgbClr val="333333"/>
            </a:solidFill>
            <a:latin typeface="Helvetica" pitchFamily="2" charset="0"/>
          </a:endParaRPr>
        </a:p>
      </dsp:txBody>
      <dsp:txXfrm>
        <a:off x="3157770" y="460800"/>
        <a:ext cx="5091255" cy="2566602"/>
      </dsp:txXfrm>
    </dsp:sp>
    <dsp:sp modelId="{8D3907A1-AED2-1A4C-9F34-A376736CF6A0}">
      <dsp:nvSpPr>
        <dsp:cNvPr id="0" name=""/>
        <dsp:cNvSpPr/>
      </dsp:nvSpPr>
      <dsp:spPr>
        <a:xfrm rot="5400000">
          <a:off x="3756794" y="5133602"/>
          <a:ext cx="1853589" cy="211024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B2AA68-1696-E747-BFC6-32537C4D2B20}">
      <dsp:nvSpPr>
        <dsp:cNvPr id="0" name=""/>
        <dsp:cNvSpPr/>
      </dsp:nvSpPr>
      <dsp:spPr>
        <a:xfrm>
          <a:off x="2583035" y="3172147"/>
          <a:ext cx="3120352" cy="218414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ASD Screening </a:t>
          </a:r>
        </a:p>
      </dsp:txBody>
      <dsp:txXfrm>
        <a:off x="2689675" y="3278787"/>
        <a:ext cx="2907072" cy="1970865"/>
      </dsp:txXfrm>
    </dsp:sp>
    <dsp:sp modelId="{61D3738C-A099-094E-B7A6-E067D824C90A}">
      <dsp:nvSpPr>
        <dsp:cNvPr id="0" name=""/>
        <dsp:cNvSpPr/>
      </dsp:nvSpPr>
      <dsp:spPr>
        <a:xfrm>
          <a:off x="5703386" y="3262402"/>
          <a:ext cx="4132482" cy="1765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solidFill>
                <a:srgbClr val="333333"/>
              </a:solidFill>
              <a:latin typeface="Helvetica" pitchFamily="2" charset="0"/>
            </a:rPr>
            <a:t>CSDC-SF or ASC 3/6 -SF used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solidFill>
                <a:srgbClr val="333333"/>
              </a:solidFill>
              <a:latin typeface="Helvetica" pitchFamily="2" charset="0"/>
            </a:rPr>
            <a:t>If positive, referral order placed </a:t>
          </a:r>
        </a:p>
      </dsp:txBody>
      <dsp:txXfrm>
        <a:off x="5703386" y="3262402"/>
        <a:ext cx="4132482" cy="1765322"/>
      </dsp:txXfrm>
    </dsp:sp>
    <dsp:sp modelId="{6F455A9F-7045-3140-8093-DB8DB555CF12}">
      <dsp:nvSpPr>
        <dsp:cNvPr id="0" name=""/>
        <dsp:cNvSpPr/>
      </dsp:nvSpPr>
      <dsp:spPr>
        <a:xfrm>
          <a:off x="5626015" y="6519537"/>
          <a:ext cx="3120352" cy="218414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PTSD Screening </a:t>
          </a:r>
        </a:p>
      </dsp:txBody>
      <dsp:txXfrm>
        <a:off x="5732655" y="6626177"/>
        <a:ext cx="2907072" cy="1970865"/>
      </dsp:txXfrm>
    </dsp:sp>
    <dsp:sp modelId="{87484467-E816-AB4E-BD6F-D8B11AB29572}">
      <dsp:nvSpPr>
        <dsp:cNvPr id="0" name=""/>
        <dsp:cNvSpPr/>
      </dsp:nvSpPr>
      <dsp:spPr>
        <a:xfrm>
          <a:off x="8924366" y="5965392"/>
          <a:ext cx="3383587" cy="42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solidFill>
                <a:srgbClr val="333333"/>
              </a:solidFill>
              <a:latin typeface="Helvetica" pitchFamily="2" charset="0"/>
            </a:rPr>
            <a:t>CATS screen used at 30, 60, and 90 days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solidFill>
                <a:srgbClr val="333333"/>
              </a:solidFill>
              <a:latin typeface="Helvetica" pitchFamily="2" charset="0"/>
            </a:rPr>
            <a:t>If positive, referral order placed </a:t>
          </a:r>
        </a:p>
      </dsp:txBody>
      <dsp:txXfrm>
        <a:off x="8924366" y="5965392"/>
        <a:ext cx="3383587" cy="4296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3680-8052-DE42-BF5D-D059B7CE7FFE}" type="datetimeFigureOut">
              <a:rPr lang="en-US" smtClean="0"/>
              <a:t>12/5/23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C7E5D-777A-1F47-970C-42E9944A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67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024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71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10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95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5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4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641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5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4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91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9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484D6-EFB2-4F47-83AC-30C66900A92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45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5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4.png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0450C0-D108-D1CA-D8BD-463066F6F0ED}"/>
              </a:ext>
            </a:extLst>
          </p:cNvPr>
          <p:cNvSpPr txBox="1"/>
          <p:nvPr/>
        </p:nvSpPr>
        <p:spPr>
          <a:xfrm>
            <a:off x="10075266" y="1012317"/>
            <a:ext cx="32694372" cy="38472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38100" cap="flat">
                  <a:noFill/>
                  <a:bevel/>
                </a:ln>
                <a:solidFill>
                  <a:srgbClr val="58595B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Acute Stress Disorder and Post-Traumatic Stress Disorder Screening in Pediatric Trauma Patients </a:t>
            </a:r>
          </a:p>
          <a:p>
            <a:pPr algn="ctr"/>
            <a:endParaRPr lang="en-US" sz="800" b="1" i="1" dirty="0">
              <a:solidFill>
                <a:srgbClr val="58595B"/>
              </a:solidFill>
              <a:latin typeface="Helvetica" pitchFamily="2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4400" b="1" dirty="0">
                <a:solidFill>
                  <a:srgbClr val="58595B"/>
                </a:solidFill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Samantha Irizarry BSN-RN; Marian Malone DNP, APRN, CPNP-AC/PC; Megan Waddell MSN CPEN </a:t>
            </a:r>
            <a:endParaRPr lang="en-US" sz="7333" i="1" dirty="0">
              <a:latin typeface="Helvetica" pitchFamily="2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17F368-AA31-7BE0-CE97-AF29E0184532}"/>
              </a:ext>
            </a:extLst>
          </p:cNvPr>
          <p:cNvSpPr/>
          <p:nvPr/>
        </p:nvSpPr>
        <p:spPr>
          <a:xfrm>
            <a:off x="13249131" y="5569840"/>
            <a:ext cx="16868920" cy="2734856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E294D2F0-D127-E2F5-B4C3-AD22890BE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28037" y="6034707"/>
            <a:ext cx="15676962" cy="6358163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Pediatric trauma patients at risk for ASD and PTSD </a:t>
            </a:r>
            <a:r>
              <a:rPr lang="en-US" sz="5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were more likely to be identified and receive referral orders</a:t>
            </a:r>
            <a:r>
              <a:rPr lang="en-US" sz="54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5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after the implementation of a standardized ASD and PTSD screening tool.</a:t>
            </a:r>
          </a:p>
        </p:txBody>
      </p:sp>
      <p:pic>
        <p:nvPicPr>
          <p:cNvPr id="8" name="Picture 7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40CC7A52-D9A1-AF79-8D86-402781556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5341" y="28704654"/>
            <a:ext cx="3865122" cy="3251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C2BF47-B8E4-5B63-B846-CE4F055672D5}"/>
              </a:ext>
            </a:extLst>
          </p:cNvPr>
          <p:cNvSpPr/>
          <p:nvPr/>
        </p:nvSpPr>
        <p:spPr>
          <a:xfrm>
            <a:off x="1121562" y="6034707"/>
            <a:ext cx="10937085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BACKGROUND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05D776-927A-8688-C38A-999F3979EF5F}"/>
              </a:ext>
            </a:extLst>
          </p:cNvPr>
          <p:cNvSpPr/>
          <p:nvPr/>
        </p:nvSpPr>
        <p:spPr>
          <a:xfrm>
            <a:off x="1066882" y="16459200"/>
            <a:ext cx="10934615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LOCAL PROBLEM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9C4499-B2B1-6417-BC1F-877C0D5AA66F}"/>
              </a:ext>
            </a:extLst>
          </p:cNvPr>
          <p:cNvSpPr/>
          <p:nvPr/>
        </p:nvSpPr>
        <p:spPr>
          <a:xfrm>
            <a:off x="1121561" y="24719560"/>
            <a:ext cx="10934615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METHODS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DE0E92-74D1-96D6-7518-1FDCAE14DA2D}"/>
              </a:ext>
            </a:extLst>
          </p:cNvPr>
          <p:cNvSpPr/>
          <p:nvPr/>
        </p:nvSpPr>
        <p:spPr>
          <a:xfrm>
            <a:off x="31365685" y="6034707"/>
            <a:ext cx="10908728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INTERVENTIONS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D990A1-B38E-A081-21EB-4FD983EBE8C9}"/>
              </a:ext>
            </a:extLst>
          </p:cNvPr>
          <p:cNvSpPr/>
          <p:nvPr/>
        </p:nvSpPr>
        <p:spPr>
          <a:xfrm>
            <a:off x="31613967" y="18707167"/>
            <a:ext cx="10911197" cy="980007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RESULTS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5776D2-C052-30F4-219A-6E9E528C5EBE}"/>
              </a:ext>
            </a:extLst>
          </p:cNvPr>
          <p:cNvSpPr/>
          <p:nvPr/>
        </p:nvSpPr>
        <p:spPr>
          <a:xfrm>
            <a:off x="31613967" y="25775429"/>
            <a:ext cx="10660446" cy="1073906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CONCLUSIONS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11C227-7420-5001-6DF2-A5E6EEC1B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93" y="1599550"/>
            <a:ext cx="8341269" cy="151323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B5B90F-AFD7-645A-1FA8-1CB603BEC19D}"/>
              </a:ext>
            </a:extLst>
          </p:cNvPr>
          <p:cNvCxnSpPr/>
          <p:nvPr/>
        </p:nvCxnSpPr>
        <p:spPr>
          <a:xfrm>
            <a:off x="9960965" y="1377497"/>
            <a:ext cx="0" cy="2087719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4ED3CA4-03A9-5482-E988-0C7E9F08C7B5}"/>
              </a:ext>
            </a:extLst>
          </p:cNvPr>
          <p:cNvSpPr txBox="1"/>
          <p:nvPr/>
        </p:nvSpPr>
        <p:spPr>
          <a:xfrm>
            <a:off x="1066882" y="7237794"/>
            <a:ext cx="10908728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effectLst/>
                <a:latin typeface="Helvetica" pitchFamily="2" charset="0"/>
                <a:ea typeface="Calibri" panose="020F0502020204030204" pitchFamily="34" charset="0"/>
                <a:cs typeface="Arial" panose="020B0604020202020204" pitchFamily="34" charset="0"/>
              </a:rPr>
              <a:t>Two-thirds of U.S. children and adolescents report experiencing one or more potentially traumatic events by age seventeen, and 4.7% of U.S. adolescents meet the lifetime criteria for PTSD.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effectLst/>
                <a:latin typeface="Helvetica" pitchFamily="2" charset="0"/>
                <a:ea typeface="Calibri" panose="020F0502020204030204" pitchFamily="34" charset="0"/>
                <a:cs typeface="Arial" panose="020B0604020202020204" pitchFamily="34" charset="0"/>
              </a:rPr>
              <a:t>13.4% of the North Carolina pediatric population ages 0-17 have undergone two or more traumatic adverse childhood experiences, compared to 14% of the U.S. population.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effectLst/>
                <a:latin typeface="Helvetica" pitchFamily="2" charset="0"/>
                <a:ea typeface="Calibri" panose="020F0502020204030204" pitchFamily="34" charset="0"/>
                <a:cs typeface="Arial" panose="020B0604020202020204" pitchFamily="34" charset="0"/>
              </a:rPr>
              <a:t>One of the most common inappropriate diagnoses and treatments is attention-deficit/hyperactivity disorder (ADHD) in this population.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Early identification reduces the by-products of underdiagnosis of ASD and PTSD, such as mental illness, developmental delays, poor academic performance, and challenges with social interactions.</a:t>
            </a:r>
            <a:endParaRPr lang="en-US" sz="3600" dirty="0">
              <a:solidFill>
                <a:srgbClr val="333333"/>
              </a:solidFill>
            </a:endParaRPr>
          </a:p>
          <a:p>
            <a:pPr>
              <a:spcBef>
                <a:spcPts val="0"/>
              </a:spcBef>
              <a:spcAft>
                <a:spcPts val="1000"/>
              </a:spcAft>
            </a:pPr>
            <a:endParaRPr lang="en-US" sz="3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A7B085-44DC-47F6-BB99-4AF2E67EECB8}"/>
              </a:ext>
            </a:extLst>
          </p:cNvPr>
          <p:cNvSpPr txBox="1"/>
          <p:nvPr/>
        </p:nvSpPr>
        <p:spPr>
          <a:xfrm>
            <a:off x="1119091" y="17225942"/>
            <a:ext cx="10937085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33333"/>
              </a:solidFill>
              <a:latin typeface="Helvetica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The site for this Evidence-Based Practice Improvement project is a level-one pediatric trauma hospital in Charlotte, North Carolina, seeing more than 130,000 patients annually.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Prior to project implementation, there was an absence of  ASD and PTSD screening and referral protocol for pediatric trauma patients.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The aims of the project were: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Implement ASD and PTSD screening at the project site for pediatric trauma patients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Increase the number of pediatric trauma patients with referrals ordered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6AD758-256A-6387-3970-5AC007D44E7A}"/>
              </a:ext>
            </a:extLst>
          </p:cNvPr>
          <p:cNvSpPr txBox="1"/>
          <p:nvPr/>
        </p:nvSpPr>
        <p:spPr>
          <a:xfrm>
            <a:off x="1092770" y="26060497"/>
            <a:ext cx="1090872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The Evidence-Based Practice Improvement (EBPI) and Plan-Do-Study-Act (PDSA) models were the frameworks used for this project.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Literature search, critical appraisal, and synthesis outcomes revealed strong, consistent evidence for each screening tool utilized: Child Stress Disorder Checklist (CSDC-SF), Acute Stress Checklist (ASC 3/6-SF), and Child and Adolescent Trauma Screening (CATS).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Outcome measures were compared to the pilot study performed pre/post-intervention implementation.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E1BC22-3FF1-A186-88F4-B642772CD5EA}"/>
              </a:ext>
            </a:extLst>
          </p:cNvPr>
          <p:cNvSpPr txBox="1"/>
          <p:nvPr/>
        </p:nvSpPr>
        <p:spPr>
          <a:xfrm>
            <a:off x="31365685" y="7257954"/>
            <a:ext cx="106604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All pediatric patients ages 7-17 years old who were admitted for unintentional traumatic injuries for a minimum of 24 hours were screened for ASD and PTSD using three screening tools.</a:t>
            </a:r>
          </a:p>
          <a:p>
            <a:endParaRPr lang="en-US" sz="3600" dirty="0">
              <a:solidFill>
                <a:srgbClr val="333333"/>
              </a:solidFill>
              <a:latin typeface="Helvetica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33333"/>
              </a:solidFill>
              <a:latin typeface="Helvetica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0813B6-8305-AAE0-1C1E-4FDAFE3DBEC6}"/>
              </a:ext>
            </a:extLst>
          </p:cNvPr>
          <p:cNvSpPr txBox="1"/>
          <p:nvPr/>
        </p:nvSpPr>
        <p:spPr>
          <a:xfrm>
            <a:off x="31613967" y="19687174"/>
            <a:ext cx="1066044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The project data analysis and pilot study statistical analysis were compared via Chi-Square and Pearson R analysis; however, without the original data set, the comparison left a margin for error.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Moreover, the data collected expanded demographics, trauma types, and referrals placed.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Data was used to determine the permanent selection of screening tools used for ASD and PTSD screening.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F209E8-01E7-52F9-60BC-83352BB41FE5}"/>
              </a:ext>
            </a:extLst>
          </p:cNvPr>
          <p:cNvSpPr txBox="1"/>
          <p:nvPr/>
        </p:nvSpPr>
        <p:spPr>
          <a:xfrm>
            <a:off x="31613967" y="26910225"/>
            <a:ext cx="106604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The use of standardized screening tools increased the number of referrals placed for pediatric trauma patients at risk for ASD and PTSD.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The implementation of ASD and PTSD screening tools was integrated into the standard practice at the project site.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33333"/>
                </a:solidFill>
                <a:latin typeface="Helvetica" pitchFamily="2" charset="0"/>
              </a:rPr>
              <a:t>The screening tools were incorporated into the site’s electronic health records.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087CE84-3FC3-5F43-B10C-884F31F747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2523047"/>
              </p:ext>
            </p:extLst>
          </p:nvPr>
        </p:nvGraphicFramePr>
        <p:xfrm>
          <a:off x="31308535" y="9097414"/>
          <a:ext cx="12478282" cy="10261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8" name="Picture 17" descr="A table with text and numbers&#10;&#10;Description automatically generated with medium confidence">
            <a:extLst>
              <a:ext uri="{FF2B5EF4-FFF2-40B4-BE49-F238E27FC236}">
                <a16:creationId xmlns:a16="http://schemas.microsoft.com/office/drawing/2014/main" id="{8CD342CC-D6F5-204B-94B9-5E16E5B9DE4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327" t="1511" r="3203"/>
          <a:stretch/>
        </p:blipFill>
        <p:spPr>
          <a:xfrm>
            <a:off x="13646359" y="12778331"/>
            <a:ext cx="8120159" cy="6167776"/>
          </a:xfrm>
          <a:prstGeom prst="rect">
            <a:avLst/>
          </a:prstGeom>
        </p:spPr>
      </p:pic>
      <p:pic>
        <p:nvPicPr>
          <p:cNvPr id="28" name="Picture 27" descr="A table with numbers and letters&#10;&#10;Description automatically generated">
            <a:extLst>
              <a:ext uri="{FF2B5EF4-FFF2-40B4-BE49-F238E27FC236}">
                <a16:creationId xmlns:a16="http://schemas.microsoft.com/office/drawing/2014/main" id="{9C9C49DC-17B0-2F41-AAB2-E11985A273E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176" t="7273" r="2935"/>
          <a:stretch/>
        </p:blipFill>
        <p:spPr>
          <a:xfrm>
            <a:off x="13819251" y="24873568"/>
            <a:ext cx="10869329" cy="4552142"/>
          </a:xfrm>
          <a:prstGeom prst="rect">
            <a:avLst/>
          </a:prstGeom>
        </p:spPr>
      </p:pic>
      <p:pic>
        <p:nvPicPr>
          <p:cNvPr id="30" name="Picture 29" descr="A graph of ageing and positive&#10;&#10;Description automatically generated with medium confidence">
            <a:extLst>
              <a:ext uri="{FF2B5EF4-FFF2-40B4-BE49-F238E27FC236}">
                <a16:creationId xmlns:a16="http://schemas.microsoft.com/office/drawing/2014/main" id="{E06C2F42-1A6D-6149-A14E-243A9F7A2E9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70" t="3436" r="2480" b="9970"/>
          <a:stretch/>
        </p:blipFill>
        <p:spPr>
          <a:xfrm>
            <a:off x="20445343" y="19197170"/>
            <a:ext cx="9159656" cy="5290937"/>
          </a:xfrm>
          <a:prstGeom prst="rect">
            <a:avLst/>
          </a:prstGeom>
        </p:spPr>
      </p:pic>
      <p:pic>
        <p:nvPicPr>
          <p:cNvPr id="32" name="Picture 3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CC7E5F98-A16A-344A-8A02-7D05E24D06C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6549" t="13425" r="16478" b="37848"/>
          <a:stretch/>
        </p:blipFill>
        <p:spPr>
          <a:xfrm>
            <a:off x="13497413" y="30544229"/>
            <a:ext cx="2202628" cy="213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26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12120</TotalTime>
  <Words>548</Words>
  <Application>Microsoft Macintosh PowerPoint</Application>
  <PresentationFormat>Custom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Verdana</vt:lpstr>
      <vt:lpstr>Office Theme</vt:lpstr>
      <vt:lpstr>Pediatric trauma patients at risk for ASD and PTSD were more likely to be identified and receive referral orders after the implementation of a standardized ASD and PTSD screening tool.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outcome or takeaway message (written in plain English) goes here</dc:title>
  <dc:creator>Hessock, Melissa Marie</dc:creator>
  <cp:lastModifiedBy>Irizarry, Samantha</cp:lastModifiedBy>
  <cp:revision>7</cp:revision>
  <dcterms:created xsi:type="dcterms:W3CDTF">2023-07-20T17:39:27Z</dcterms:created>
  <dcterms:modified xsi:type="dcterms:W3CDTF">2023-12-05T22:40:15Z</dcterms:modified>
</cp:coreProperties>
</file>